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7" r:id="rId2"/>
    <p:sldId id="258" r:id="rId3"/>
    <p:sldId id="313" r:id="rId4"/>
    <p:sldId id="263" r:id="rId5"/>
    <p:sldId id="301" r:id="rId6"/>
    <p:sldId id="314" r:id="rId7"/>
    <p:sldId id="265" r:id="rId8"/>
    <p:sldId id="264" r:id="rId9"/>
    <p:sldId id="288" r:id="rId10"/>
    <p:sldId id="260" r:id="rId11"/>
    <p:sldId id="315" r:id="rId12"/>
    <p:sldId id="295" r:id="rId13"/>
    <p:sldId id="306" r:id="rId14"/>
    <p:sldId id="310" r:id="rId15"/>
    <p:sldId id="303" r:id="rId16"/>
    <p:sldId id="316" r:id="rId17"/>
    <p:sldId id="308" r:id="rId18"/>
    <p:sldId id="304" r:id="rId19"/>
    <p:sldId id="261" r:id="rId20"/>
    <p:sldId id="317" r:id="rId21"/>
    <p:sldId id="262" r:id="rId22"/>
    <p:sldId id="297" r:id="rId23"/>
    <p:sldId id="282" r:id="rId24"/>
    <p:sldId id="278" r:id="rId25"/>
    <p:sldId id="279" r:id="rId26"/>
    <p:sldId id="284" r:id="rId27"/>
    <p:sldId id="312" r:id="rId28"/>
    <p:sldId id="286" r:id="rId29"/>
    <p:sldId id="277" r:id="rId30"/>
    <p:sldId id="298"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3"/>
    <p:restoredTop sz="86976"/>
  </p:normalViewPr>
  <p:slideViewPr>
    <p:cSldViewPr snapToGrid="0">
      <p:cViewPr varScale="1">
        <p:scale>
          <a:sx n="95" d="100"/>
          <a:sy n="95" d="100"/>
        </p:scale>
        <p:origin x="904" y="184"/>
      </p:cViewPr>
      <p:guideLst/>
    </p:cSldViewPr>
  </p:slideViewPr>
  <p:notesTextViewPr>
    <p:cViewPr>
      <p:scale>
        <a:sx n="1" d="1"/>
        <a:sy n="1" d="1"/>
      </p:scale>
      <p:origin x="0" y="0"/>
    </p:cViewPr>
  </p:notesTextViewPr>
  <p:sorterViewPr>
    <p:cViewPr>
      <p:scale>
        <a:sx n="53" d="100"/>
        <a:sy n="5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1D966-43A7-6342-8868-FC01B7A245AE}" type="datetimeFigureOut">
              <a:rPr lang="en-US" smtClean="0"/>
              <a:t>7/13/25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E74FA2-1A09-8646-B9CE-24EBF602DB36}" type="slidenum">
              <a:rPr lang="en-US" smtClean="0"/>
              <a:t>‹#›</a:t>
            </a:fld>
            <a:endParaRPr lang="en-US"/>
          </a:p>
        </p:txBody>
      </p:sp>
    </p:spTree>
    <p:extLst>
      <p:ext uri="{BB962C8B-B14F-4D97-AF65-F5344CB8AC3E}">
        <p14:creationId xmlns:p14="http://schemas.microsoft.com/office/powerpoint/2010/main" val="2575513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ebm.net/covid-19/exponential-growth-what-it-is-why-it-matters-and-how-to-spot-i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ukhsa-dashboard.data.gov.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ov.mb.ca/chc/archives/hbca/"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leesonphoto.co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Heliocentris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n.wikipedia.org/wiki/De_revolutionibus_orbium_coelestiu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ubs.usgs.gov/circ/circ113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ubs.usgs.gov/circ/circ113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8:40 to 9:15  35 minutes</a:t>
            </a:r>
          </a:p>
        </p:txBody>
      </p:sp>
      <p:sp>
        <p:nvSpPr>
          <p:cNvPr id="4" name="Slide Number Placeholder 3"/>
          <p:cNvSpPr>
            <a:spLocks noGrp="1"/>
          </p:cNvSpPr>
          <p:nvPr>
            <p:ph type="sldNum" sz="quarter" idx="5"/>
          </p:nvPr>
        </p:nvSpPr>
        <p:spPr/>
        <p:txBody>
          <a:bodyPr/>
          <a:lstStyle/>
          <a:p>
            <a:fld id="{60E74FA2-1A09-8646-B9CE-24EBF602DB36}" type="slidenum">
              <a:rPr lang="en-US" smtClean="0"/>
              <a:t>1</a:t>
            </a:fld>
            <a:endParaRPr lang="en-US"/>
          </a:p>
        </p:txBody>
      </p:sp>
    </p:spTree>
    <p:extLst>
      <p:ext uri="{BB962C8B-B14F-4D97-AF65-F5344CB8AC3E}">
        <p14:creationId xmlns:p14="http://schemas.microsoft.com/office/powerpoint/2010/main" val="1300963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D5E7-908E-C540-8E7B-5CEC0E99415D}" type="slidenum">
              <a:rPr lang="en-US" smtClean="0"/>
              <a:t>12</a:t>
            </a:fld>
            <a:endParaRPr lang="en-US"/>
          </a:p>
        </p:txBody>
      </p:sp>
    </p:spTree>
    <p:extLst>
      <p:ext uri="{BB962C8B-B14F-4D97-AF65-F5344CB8AC3E}">
        <p14:creationId xmlns:p14="http://schemas.microsoft.com/office/powerpoint/2010/main" val="2854314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graph of Covid growth graph comes from Stevens, R., </a:t>
            </a:r>
            <a:r>
              <a:rPr lang="en-US" sz="18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Perera</a:t>
            </a:r>
            <a:r>
              <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R., Heneghan, C., Hobbs, R., &amp; </a:t>
            </a:r>
            <a:r>
              <a:rPr lang="en-US" sz="18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Oke</a:t>
            </a:r>
            <a:r>
              <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J. (2021). </a:t>
            </a:r>
            <a:r>
              <a:rPr lang="en-US" sz="1800" u="sng"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hlinkClick r:id="rId3"/>
              </a:rPr>
              <a:t>Exponential growth:  what it is, why it matters, and how to spot it</a:t>
            </a:r>
            <a:r>
              <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Those authors cite as their data source the </a:t>
            </a:r>
            <a:r>
              <a:rPr lang="en-US" sz="1800" u="sng"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hlinkClick r:id="rId4"/>
              </a:rPr>
              <a:t>UKHSA Data Dashboard</a:t>
            </a:r>
            <a:r>
              <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p>
          <a:p>
            <a:endParaRPr lang="en-US" dirty="0"/>
          </a:p>
          <a:p>
            <a:r>
              <a:rPr lang="en-US" dirty="0"/>
              <a:t>Reinforcing feedback loops can have bad outcomes, like pandemic spread, but also escalation of hostilities between </a:t>
            </a:r>
            <a:r>
              <a:rPr lang="en-US" dirty="0" err="1"/>
              <a:t>indivduals</a:t>
            </a:r>
            <a:r>
              <a:rPr lang="en-US" dirty="0"/>
              <a:t>, groups, or nations,  or addiction, or rich get richer and poor get poorer situations.  But reinforcing feedback loops can have good outcomes, such as collaboration, or </a:t>
            </a:r>
            <a:r>
              <a:rPr lang="en-US" dirty="0" err="1"/>
              <a:t>curiousity</a:t>
            </a:r>
            <a:r>
              <a:rPr lang="en-US" dirty="0"/>
              <a:t>-driven learning, or childbirth. </a:t>
            </a:r>
          </a:p>
        </p:txBody>
      </p:sp>
      <p:sp>
        <p:nvSpPr>
          <p:cNvPr id="4" name="Slide Number Placeholder 3"/>
          <p:cNvSpPr>
            <a:spLocks noGrp="1"/>
          </p:cNvSpPr>
          <p:nvPr>
            <p:ph type="sldNum" sz="quarter" idx="5"/>
          </p:nvPr>
        </p:nvSpPr>
        <p:spPr/>
        <p:txBody>
          <a:bodyPr/>
          <a:lstStyle/>
          <a:p>
            <a:fld id="{7F8ED5E7-908E-C540-8E7B-5CEC0E99415D}" type="slidenum">
              <a:rPr lang="en-US" smtClean="0"/>
              <a:t>13</a:t>
            </a:fld>
            <a:endParaRPr lang="en-US"/>
          </a:p>
        </p:txBody>
      </p:sp>
    </p:spTree>
    <p:extLst>
      <p:ext uri="{BB962C8B-B14F-4D97-AF65-F5344CB8AC3E}">
        <p14:creationId xmlns:p14="http://schemas.microsoft.com/office/powerpoint/2010/main" val="1063932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original source of the lynx/hare data was Elton, C. S. (1924). 'Fluctuations in the numbers of animals: their causes and effects.' Brit. J. Exp. Biol. 2: 119-63, refined by  </a:t>
            </a:r>
            <a:r>
              <a:rPr lang="en-US" sz="18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MacLuich</a:t>
            </a:r>
            <a:r>
              <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D. A. (1937). Fluctuations in numbers of the varying hare (Lepus americanus). University of Toronto Biol Series no 43:  1-136.  The lynx pelt data was parsed into separate regions by Charles Elton and Mary Nicolson (1942). The ten-year cycle in numbers of the lynx in Canada, Journal of Animal Ecology, vol. 11, no. 2, p.215-244.  The data in the graph are archived in the </a:t>
            </a:r>
            <a:r>
              <a:rPr lang="en-US" sz="1800" u="sng"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hlinkClick r:id="rId3"/>
              </a:rPr>
              <a:t>Hudson's Bay Company digital archives</a:t>
            </a:r>
            <a:r>
              <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Balancing feedback loops can have good outcomes, like predator/prey systems in balance, or the thermostat in your home, or the homeostatic systems that keep your body temperature and blood chemistry within life-supporting range.  Or they can have bad outcomes, situations that feel like a person or group are stuck in a rut, such as the “cutting down the tall poppy situation, in which any attempt to excel above one’s peers triggers an opposition that pulls them back down into their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endParaRPr>
          </a:p>
          <a:p>
            <a:r>
              <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Photograph from https://</a:t>
            </a:r>
            <a:r>
              <a:rPr lang="en-US" sz="18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jmahaffy.sdsu.edu</a:t>
            </a:r>
            <a:r>
              <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/courses/f09/math636/lectures/</a:t>
            </a:r>
            <a:r>
              <a:rPr lang="en-US" sz="18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lotka</a:t>
            </a:r>
            <a:r>
              <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/qualde2.html  </a:t>
            </a:r>
            <a:r>
              <a:rPr lang="en-US" sz="2800" dirty="0"/>
              <a:t>Math 636 - Mathematical Modeling</a:t>
            </a:r>
            <a:br>
              <a:rPr lang="en-US" sz="2800" dirty="0"/>
            </a:br>
            <a:r>
              <a:rPr lang="en-US" sz="2800" dirty="0"/>
              <a:t> © 2000, All Rights Reserved, SDSU &amp; Joseph M. Mahaffy San Diego State University</a:t>
            </a:r>
            <a:r>
              <a:rPr lang="en-US" sz="2800" i="1" dirty="0"/>
              <a:t> -- This page last updated 06-Oct-10.  Photo attribution: </a:t>
            </a:r>
            <a:r>
              <a:rPr lang="en-US" sz="2800" b="0" i="0" u="none" strike="noStrike" dirty="0">
                <a:solidFill>
                  <a:srgbClr val="000000"/>
                </a:solidFill>
                <a:effectLst/>
                <a:latin typeface="-webkit-standard"/>
              </a:rPr>
              <a:t>this image kindly provided by </a:t>
            </a:r>
            <a:r>
              <a:rPr lang="en-US" sz="2800" b="0" i="0" u="none" strike="noStrike" dirty="0">
                <a:solidFill>
                  <a:srgbClr val="000000"/>
                </a:solidFill>
                <a:effectLst/>
                <a:latin typeface="-webkit-standard"/>
                <a:hlinkClick r:id="rId4"/>
              </a:rPr>
              <a:t>Tom and Pat Leeson</a:t>
            </a:r>
            <a:r>
              <a:rPr lang="en-US" sz="2800" b="0" i="0" u="none" strike="noStrike" dirty="0">
                <a:solidFill>
                  <a:srgbClr val="000000"/>
                </a:solidFill>
                <a:effectLst/>
                <a:latin typeface="-webkit-standard"/>
              </a:rPr>
              <a:t>, who retain the copyright</a:t>
            </a:r>
            <a:endParaRPr lang="en-US" sz="18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F8ED5E7-908E-C540-8E7B-5CEC0E99415D}" type="slidenum">
              <a:rPr lang="en-US" smtClean="0"/>
              <a:t>14</a:t>
            </a:fld>
            <a:endParaRPr lang="en-US"/>
          </a:p>
        </p:txBody>
      </p:sp>
    </p:spTree>
    <p:extLst>
      <p:ext uri="{BB962C8B-B14F-4D97-AF65-F5344CB8AC3E}">
        <p14:creationId xmlns:p14="http://schemas.microsoft.com/office/powerpoint/2010/main" val="2664959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E74FA2-1A09-8646-B9CE-24EBF602DB36}" type="slidenum">
              <a:rPr lang="en-US" smtClean="0"/>
              <a:t>16</a:t>
            </a:fld>
            <a:endParaRPr lang="en-US"/>
          </a:p>
        </p:txBody>
      </p:sp>
    </p:spTree>
    <p:extLst>
      <p:ext uri="{BB962C8B-B14F-4D97-AF65-F5344CB8AC3E}">
        <p14:creationId xmlns:p14="http://schemas.microsoft.com/office/powerpoint/2010/main" val="497891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E74FA2-1A09-8646-B9CE-24EBF602DB36}" type="slidenum">
              <a:rPr lang="en-US" smtClean="0"/>
              <a:t>17</a:t>
            </a:fld>
            <a:endParaRPr lang="en-US"/>
          </a:p>
        </p:txBody>
      </p:sp>
    </p:spTree>
    <p:extLst>
      <p:ext uri="{BB962C8B-B14F-4D97-AF65-F5344CB8AC3E}">
        <p14:creationId xmlns:p14="http://schemas.microsoft.com/office/powerpoint/2010/main" val="2730060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DengXian" panose="02010600030101010101" pitchFamily="2" charset="-122"/>
                <a:cs typeface="Arial" panose="020B0604020202020204" pitchFamily="34" charset="0"/>
              </a:rPr>
              <a:t>National Center for Educational Statistics, Kid's Zone, Graphing Tutorial, section on "Examining X-Y (Scatter) Plots,"  online at https://</a:t>
            </a:r>
            <a:r>
              <a:rPr lang="en-US" sz="1800" dirty="0" err="1">
                <a:effectLst/>
                <a:latin typeface="Calibri" panose="020F0502020204030204" pitchFamily="34" charset="0"/>
                <a:ea typeface="DengXian" panose="02010600030101010101" pitchFamily="2" charset="-122"/>
                <a:cs typeface="Arial" panose="020B0604020202020204" pitchFamily="34" charset="0"/>
              </a:rPr>
              <a:t>nces.ed.gov</a:t>
            </a:r>
            <a:r>
              <a:rPr lang="en-US" sz="1800" dirty="0">
                <a:effectLst/>
                <a:latin typeface="Calibri" panose="020F0502020204030204" pitchFamily="34" charset="0"/>
                <a:ea typeface="DengXian" panose="02010600030101010101" pitchFamily="2" charset="-122"/>
                <a:cs typeface="Arial" panose="020B0604020202020204" pitchFamily="34" charset="0"/>
              </a:rPr>
              <a:t>/</a:t>
            </a:r>
            <a:r>
              <a:rPr lang="en-US" sz="1800" dirty="0" err="1">
                <a:effectLst/>
                <a:latin typeface="Calibri" panose="020F0502020204030204" pitchFamily="34" charset="0"/>
                <a:ea typeface="DengXian" panose="02010600030101010101" pitchFamily="2" charset="-122"/>
                <a:cs typeface="Arial" panose="020B0604020202020204" pitchFamily="34" charset="0"/>
              </a:rPr>
              <a:t>nceskids</a:t>
            </a:r>
            <a:r>
              <a:rPr lang="en-US" sz="1800" dirty="0">
                <a:effectLst/>
                <a:latin typeface="Calibri" panose="020F0502020204030204" pitchFamily="34" charset="0"/>
                <a:ea typeface="DengXian" panose="02010600030101010101" pitchFamily="2" charset="-122"/>
                <a:cs typeface="Arial" panose="020B0604020202020204" pitchFamily="34" charset="0"/>
              </a:rPr>
              <a:t>/help/</a:t>
            </a:r>
            <a:r>
              <a:rPr lang="en-US" sz="1800" dirty="0" err="1">
                <a:effectLst/>
                <a:latin typeface="Calibri" panose="020F0502020204030204" pitchFamily="34" charset="0"/>
                <a:ea typeface="DengXian" panose="02010600030101010101" pitchFamily="2" charset="-122"/>
                <a:cs typeface="Arial" panose="020B0604020202020204" pitchFamily="34" charset="0"/>
              </a:rPr>
              <a:t>user_guide</a:t>
            </a:r>
            <a:r>
              <a:rPr lang="en-US" sz="1800" dirty="0">
                <a:effectLst/>
                <a:latin typeface="Calibri" panose="020F0502020204030204" pitchFamily="34" charset="0"/>
                <a:ea typeface="DengXian" panose="02010600030101010101" pitchFamily="2" charset="-122"/>
                <a:cs typeface="Arial" panose="020B0604020202020204" pitchFamily="34" charset="0"/>
              </a:rPr>
              <a:t>/graph/</a:t>
            </a:r>
            <a:r>
              <a:rPr lang="en-US" sz="1800" dirty="0" err="1">
                <a:effectLst/>
                <a:latin typeface="Calibri" panose="020F0502020204030204" pitchFamily="34" charset="0"/>
                <a:ea typeface="DengXian" panose="02010600030101010101" pitchFamily="2" charset="-122"/>
                <a:cs typeface="Arial" panose="020B0604020202020204" pitchFamily="34" charset="0"/>
              </a:rPr>
              <a:t>scatter.asp</a:t>
            </a:r>
            <a:r>
              <a:rPr lang="en-US" sz="1800" dirty="0">
                <a:effectLst/>
                <a:latin typeface="Calibri" panose="020F0502020204030204" pitchFamily="34" charset="0"/>
                <a:ea typeface="DengXian" panose="02010600030101010101" pitchFamily="2" charset="-122"/>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60E74FA2-1A09-8646-B9CE-24EBF602DB36}" type="slidenum">
              <a:rPr lang="en-US" smtClean="0"/>
              <a:t>18</a:t>
            </a:fld>
            <a:endParaRPr lang="en-US"/>
          </a:p>
        </p:txBody>
      </p:sp>
    </p:spTree>
    <p:extLst>
      <p:ext uri="{BB962C8B-B14F-4D97-AF65-F5344CB8AC3E}">
        <p14:creationId xmlns:p14="http://schemas.microsoft.com/office/powerpoint/2010/main" val="1489408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Nick Soltis by email July 1, 2025:  One thing that strikes me about that question is that it had good discrimination between high performers and lower performers.  </a:t>
            </a:r>
            <a:r>
              <a:rPr lang="en-US" sz="1800" dirty="0">
                <a:solidFill>
                  <a:srgbClr val="000000"/>
                </a:solidFill>
                <a:effectLst/>
                <a:latin typeface="Helvetica" pitchFamily="2" charset="0"/>
                <a:ea typeface="Times New Roman" panose="02020603050405020304" pitchFamily="18" charset="0"/>
              </a:rPr>
              <a:t>In terms of distribution, the correct answer was the most common, followed by A. Planting more grass.  The other two responses weren't as common, with C being the next most common, then D, which was not very common.  B is correct.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Helvetica"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Helvetica" pitchFamily="2" charset="0"/>
                <a:ea typeface="Times New Roman" panose="02020603050405020304" pitchFamily="18" charset="0"/>
              </a:rPr>
              <a:t>This was among the best discriminators in a 29 item Earth System Concept Inventory.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Helvetica" pitchFamily="2"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E74FA2-1A09-8646-B9CE-24EBF602DB36}" type="slidenum">
              <a:rPr lang="en-US" smtClean="0"/>
              <a:t>21</a:t>
            </a:fld>
            <a:endParaRPr lang="en-US"/>
          </a:p>
        </p:txBody>
      </p:sp>
    </p:spTree>
    <p:extLst>
      <p:ext uri="{BB962C8B-B14F-4D97-AF65-F5344CB8AC3E}">
        <p14:creationId xmlns:p14="http://schemas.microsoft.com/office/powerpoint/2010/main" val="756969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0A851F-5095-A14F-914B-F9AC91B56278}" type="slidenum">
              <a:rPr lang="en-US" smtClean="0"/>
              <a:t>22</a:t>
            </a:fld>
            <a:endParaRPr lang="en-US"/>
          </a:p>
        </p:txBody>
      </p:sp>
    </p:spTree>
    <p:extLst>
      <p:ext uri="{BB962C8B-B14F-4D97-AF65-F5344CB8AC3E}">
        <p14:creationId xmlns:p14="http://schemas.microsoft.com/office/powerpoint/2010/main" val="4009498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0A851F-5095-A14F-914B-F9AC91B56278}" type="slidenum">
              <a:rPr lang="en-US" smtClean="0"/>
              <a:t>23</a:t>
            </a:fld>
            <a:endParaRPr lang="en-US"/>
          </a:p>
        </p:txBody>
      </p:sp>
    </p:spTree>
    <p:extLst>
      <p:ext uri="{BB962C8B-B14F-4D97-AF65-F5344CB8AC3E}">
        <p14:creationId xmlns:p14="http://schemas.microsoft.com/office/powerpoint/2010/main" val="3409475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0A851F-5095-A14F-914B-F9AC91B56278}" type="slidenum">
              <a:rPr lang="en-US" smtClean="0"/>
              <a:t>24</a:t>
            </a:fld>
            <a:endParaRPr lang="en-US"/>
          </a:p>
        </p:txBody>
      </p:sp>
    </p:spTree>
    <p:extLst>
      <p:ext uri="{BB962C8B-B14F-4D97-AF65-F5344CB8AC3E}">
        <p14:creationId xmlns:p14="http://schemas.microsoft.com/office/powerpoint/2010/main" val="232168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E74FA2-1A09-8646-B9CE-24EBF602DB36}" type="slidenum">
              <a:rPr lang="en-US" smtClean="0"/>
              <a:t>2</a:t>
            </a:fld>
            <a:endParaRPr lang="en-US"/>
          </a:p>
        </p:txBody>
      </p:sp>
    </p:spTree>
    <p:extLst>
      <p:ext uri="{BB962C8B-B14F-4D97-AF65-F5344CB8AC3E}">
        <p14:creationId xmlns:p14="http://schemas.microsoft.com/office/powerpoint/2010/main" val="333389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0A851F-5095-A14F-914B-F9AC91B56278}" type="slidenum">
              <a:rPr lang="en-US" smtClean="0"/>
              <a:t>25</a:t>
            </a:fld>
            <a:endParaRPr lang="en-US"/>
          </a:p>
        </p:txBody>
      </p:sp>
    </p:spTree>
    <p:extLst>
      <p:ext uri="{BB962C8B-B14F-4D97-AF65-F5344CB8AC3E}">
        <p14:creationId xmlns:p14="http://schemas.microsoft.com/office/powerpoint/2010/main" val="3328024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0A851F-5095-A14F-914B-F9AC91B56278}" type="slidenum">
              <a:rPr lang="en-US" smtClean="0"/>
              <a:t>26</a:t>
            </a:fld>
            <a:endParaRPr lang="en-US"/>
          </a:p>
        </p:txBody>
      </p:sp>
    </p:spTree>
    <p:extLst>
      <p:ext uri="{BB962C8B-B14F-4D97-AF65-F5344CB8AC3E}">
        <p14:creationId xmlns:p14="http://schemas.microsoft.com/office/powerpoint/2010/main" val="242501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E74FA2-1A09-8646-B9CE-24EBF602DB36}" type="slidenum">
              <a:rPr lang="en-US" smtClean="0"/>
              <a:t>27</a:t>
            </a:fld>
            <a:endParaRPr lang="en-US"/>
          </a:p>
        </p:txBody>
      </p:sp>
    </p:spTree>
    <p:extLst>
      <p:ext uri="{BB962C8B-B14F-4D97-AF65-F5344CB8AC3E}">
        <p14:creationId xmlns:p14="http://schemas.microsoft.com/office/powerpoint/2010/main" val="2297612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0A851F-5095-A14F-914B-F9AC91B56278}" type="slidenum">
              <a:rPr lang="en-US" smtClean="0"/>
              <a:t>29</a:t>
            </a:fld>
            <a:endParaRPr lang="en-US"/>
          </a:p>
        </p:txBody>
      </p:sp>
    </p:spTree>
    <p:extLst>
      <p:ext uri="{BB962C8B-B14F-4D97-AF65-F5344CB8AC3E}">
        <p14:creationId xmlns:p14="http://schemas.microsoft.com/office/powerpoint/2010/main" val="1632735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E74FA2-1A09-8646-B9CE-24EBF602DB36}" type="slidenum">
              <a:rPr lang="en-US" smtClean="0"/>
              <a:t>31</a:t>
            </a:fld>
            <a:endParaRPr lang="en-US"/>
          </a:p>
        </p:txBody>
      </p:sp>
    </p:spTree>
    <p:extLst>
      <p:ext uri="{BB962C8B-B14F-4D97-AF65-F5344CB8AC3E}">
        <p14:creationId xmlns:p14="http://schemas.microsoft.com/office/powerpoint/2010/main" val="382536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Lace Padilla:  https://</a:t>
            </a:r>
            <a:r>
              <a:rPr lang="en-US" dirty="0" err="1"/>
              <a:t>www.youtube.com</a:t>
            </a:r>
            <a:r>
              <a:rPr lang="en-US" dirty="0"/>
              <a:t>/</a:t>
            </a:r>
            <a:r>
              <a:rPr lang="en-US" dirty="0" err="1"/>
              <a:t>watch?v</a:t>
            </a:r>
            <a:r>
              <a:rPr lang="en-US" dirty="0"/>
              <a:t>=zUt94jPttTI</a:t>
            </a:r>
          </a:p>
          <a:p>
            <a:r>
              <a:rPr lang="en-US" dirty="0"/>
              <a:t>Carter </a:t>
            </a:r>
            <a:r>
              <a:rPr lang="en-US" dirty="0" err="1"/>
              <a:t>Emmart</a:t>
            </a:r>
            <a:r>
              <a:rPr lang="en-US" dirty="0"/>
              <a:t>:  https://</a:t>
            </a:r>
            <a:r>
              <a:rPr lang="en-US" dirty="0" err="1"/>
              <a:t>www.ted.com</a:t>
            </a:r>
            <a:r>
              <a:rPr lang="en-US" dirty="0"/>
              <a:t>/talks/carter_emmart_a_3d_atlas_of_the_universe</a:t>
            </a:r>
          </a:p>
          <a:p>
            <a:r>
              <a:rPr lang="en-US" dirty="0"/>
              <a:t>Mark </a:t>
            </a:r>
            <a:r>
              <a:rPr lang="en-US" dirty="0" err="1"/>
              <a:t>SubbaRao</a:t>
            </a:r>
            <a:r>
              <a:rPr lang="en-US" dirty="0"/>
              <a:t>:  https://</a:t>
            </a:r>
            <a:r>
              <a:rPr lang="en-US" dirty="0" err="1"/>
              <a:t>svs.gsfc.nasa.gov</a:t>
            </a:r>
            <a:r>
              <a:rPr lang="en-US" dirty="0"/>
              <a:t>/search/?search=%22mark%20subbarao%22&amp;sort_by_1=date</a:t>
            </a:r>
          </a:p>
          <a:p>
            <a:endParaRPr lang="en-US" dirty="0"/>
          </a:p>
        </p:txBody>
      </p:sp>
      <p:sp>
        <p:nvSpPr>
          <p:cNvPr id="4" name="Slide Number Placeholder 3"/>
          <p:cNvSpPr>
            <a:spLocks noGrp="1"/>
          </p:cNvSpPr>
          <p:nvPr>
            <p:ph type="sldNum" sz="quarter" idx="5"/>
          </p:nvPr>
        </p:nvSpPr>
        <p:spPr/>
        <p:txBody>
          <a:bodyPr/>
          <a:lstStyle/>
          <a:p>
            <a:fld id="{60E74FA2-1A09-8646-B9CE-24EBF602DB36}" type="slidenum">
              <a:rPr lang="en-US" smtClean="0"/>
              <a:t>3</a:t>
            </a:fld>
            <a:endParaRPr lang="en-US"/>
          </a:p>
        </p:txBody>
      </p:sp>
    </p:spTree>
    <p:extLst>
      <p:ext uri="{BB962C8B-B14F-4D97-AF65-F5344CB8AC3E}">
        <p14:creationId xmlns:p14="http://schemas.microsoft.com/office/powerpoint/2010/main" val="2249588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Darwin’s tree of life:  http://</a:t>
            </a:r>
            <a:r>
              <a:rPr lang="en-US" dirty="0" err="1"/>
              <a:t>phylonetworks.blogspot.com</a:t>
            </a:r>
            <a:r>
              <a:rPr lang="en-US" dirty="0"/>
              <a:t>/2012/06/</a:t>
            </a:r>
            <a:r>
              <a:rPr lang="en-US" dirty="0" err="1"/>
              <a:t>charles</a:t>
            </a:r>
            <a:r>
              <a:rPr lang="en-US" dirty="0"/>
              <a:t>-</a:t>
            </a:r>
            <a:r>
              <a:rPr lang="en-US" dirty="0" err="1"/>
              <a:t>darwins</a:t>
            </a:r>
            <a:r>
              <a:rPr lang="en-US" dirty="0"/>
              <a:t>-unpublished-</a:t>
            </a:r>
            <a:r>
              <a:rPr lang="en-US" dirty="0" err="1"/>
              <a:t>tree.html</a:t>
            </a:r>
            <a:r>
              <a:rPr lang="en-US" dirty="0"/>
              <a:t>   </a:t>
            </a:r>
            <a:r>
              <a:rPr lang="en-US" b="0" i="0" u="none" strike="noStrike" dirty="0">
                <a:solidFill>
                  <a:srgbClr val="333333"/>
                </a:solidFill>
                <a:effectLst/>
                <a:latin typeface="Arial" panose="020B0604020202020204" pitchFamily="34" charset="0"/>
              </a:rPr>
              <a:t>page 36 of the same Notebook B.</a:t>
            </a:r>
            <a:endParaRPr lang="en-US" dirty="0"/>
          </a:p>
          <a:p>
            <a:r>
              <a:rPr lang="en-US" dirty="0"/>
              <a:t>Copernicus https://</a:t>
            </a:r>
            <a:r>
              <a:rPr lang="en-US" dirty="0" err="1"/>
              <a:t>en.wikipedia.org</a:t>
            </a:r>
            <a:r>
              <a:rPr lang="en-US" dirty="0"/>
              <a:t>/wiki/</a:t>
            </a:r>
            <a:r>
              <a:rPr lang="en-US" dirty="0" err="1"/>
              <a:t>Copernican_heliocentrism</a:t>
            </a:r>
            <a:r>
              <a:rPr lang="en-US" dirty="0"/>
              <a:t>  </a:t>
            </a:r>
            <a:r>
              <a:rPr lang="en-US" b="0" i="0" u="none" strike="noStrike" dirty="0">
                <a:effectLst/>
                <a:latin typeface="Arial" panose="020B0604020202020204" pitchFamily="34" charset="0"/>
                <a:hlinkClick r:id="rId3" tooltip="Heliocentrism"/>
              </a:rPr>
              <a:t>Heliocentric</a:t>
            </a:r>
            <a:r>
              <a:rPr lang="en-US" b="0" i="0" u="none" strike="noStrike" dirty="0">
                <a:solidFill>
                  <a:srgbClr val="202122"/>
                </a:solidFill>
                <a:effectLst/>
                <a:latin typeface="Arial" panose="020B0604020202020204" pitchFamily="34" charset="0"/>
              </a:rPr>
              <a:t> model from Nicolaus Copernicus' </a:t>
            </a:r>
            <a:r>
              <a:rPr lang="en-US" b="0" i="1" u="none" strike="noStrike" dirty="0">
                <a:solidFill>
                  <a:srgbClr val="202122"/>
                </a:solidFill>
                <a:effectLst/>
                <a:latin typeface="Arial" panose="020B0604020202020204" pitchFamily="34" charset="0"/>
                <a:hlinkClick r:id="rId4" tooltip="De revolutionibus orbium coelestium"/>
              </a:rPr>
              <a:t>De revolutionibus orbium coelestium</a:t>
            </a:r>
            <a:r>
              <a:rPr lang="en-US" b="0" i="0" u="none" strike="noStrike" dirty="0">
                <a:solidFill>
                  <a:srgbClr val="202122"/>
                </a:solidFill>
                <a:effectLst/>
                <a:latin typeface="Arial" panose="020B0604020202020204" pitchFamily="34" charset="0"/>
              </a:rPr>
              <a:t> (</a:t>
            </a:r>
            <a:r>
              <a:rPr lang="en-US" b="0" i="1" u="none" strike="noStrike" dirty="0">
                <a:solidFill>
                  <a:srgbClr val="202122"/>
                </a:solidFill>
                <a:effectLst/>
                <a:latin typeface="Arial" panose="020B0604020202020204" pitchFamily="34" charset="0"/>
              </a:rPr>
              <a:t>On the Revolutions of the Heavenly Spheres</a:t>
            </a:r>
            <a:r>
              <a:rPr lang="en-US" b="0" i="0" u="none" strike="noStrike" dirty="0">
                <a:solidFill>
                  <a:srgbClr val="202122"/>
                </a:solidFill>
                <a:effectLst/>
                <a:latin typeface="Arial" panose="020B0604020202020204" pitchFamily="34" charset="0"/>
              </a:rPr>
              <a:t>)</a:t>
            </a:r>
          </a:p>
          <a:p>
            <a:r>
              <a:rPr lang="en-US" b="0" i="0" u="none" strike="noStrike" dirty="0">
                <a:solidFill>
                  <a:srgbClr val="202122"/>
                </a:solidFill>
                <a:effectLst/>
                <a:latin typeface="Arial" panose="020B0604020202020204" pitchFamily="34" charset="0"/>
              </a:rPr>
              <a:t>William Harvey’s drawing of the human circulatory system. https://</a:t>
            </a:r>
            <a:r>
              <a:rPr lang="en-US" b="0" i="0" u="none" strike="noStrike" dirty="0" err="1">
                <a:solidFill>
                  <a:srgbClr val="202122"/>
                </a:solidFill>
                <a:effectLst/>
                <a:latin typeface="Arial" panose="020B0604020202020204" pitchFamily="34" charset="0"/>
              </a:rPr>
              <a:t>www.researchgate.net</a:t>
            </a:r>
            <a:r>
              <a:rPr lang="en-US" b="0" i="0" u="none" strike="noStrike" dirty="0">
                <a:solidFill>
                  <a:srgbClr val="202122"/>
                </a:solidFill>
                <a:effectLst/>
                <a:latin typeface="Arial" panose="020B0604020202020204" pitchFamily="34" charset="0"/>
              </a:rPr>
              <a:t>/figure/William-Harveys-diagram-showing-circulation-of-blood_fig7_321799094</a:t>
            </a:r>
            <a:endParaRPr lang="en-US" dirty="0"/>
          </a:p>
        </p:txBody>
      </p:sp>
      <p:sp>
        <p:nvSpPr>
          <p:cNvPr id="4" name="Slide Number Placeholder 3"/>
          <p:cNvSpPr>
            <a:spLocks noGrp="1"/>
          </p:cNvSpPr>
          <p:nvPr>
            <p:ph type="sldNum" sz="quarter" idx="5"/>
          </p:nvPr>
        </p:nvSpPr>
        <p:spPr/>
        <p:txBody>
          <a:bodyPr/>
          <a:lstStyle/>
          <a:p>
            <a:fld id="{60E74FA2-1A09-8646-B9CE-24EBF602DB36}" type="slidenum">
              <a:rPr lang="en-US" smtClean="0"/>
              <a:t>4</a:t>
            </a:fld>
            <a:endParaRPr lang="en-US"/>
          </a:p>
        </p:txBody>
      </p:sp>
    </p:spTree>
    <p:extLst>
      <p:ext uri="{BB962C8B-B14F-4D97-AF65-F5344CB8AC3E}">
        <p14:creationId xmlns:p14="http://schemas.microsoft.com/office/powerpoint/2010/main" val="3209757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02122"/>
                </a:solidFill>
                <a:effectLst/>
                <a:latin typeface="Arial" panose="020B0604020202020204" pitchFamily="34" charset="0"/>
              </a:rPr>
              <a:t>Plate tectonics:  Blue Planet p. 152.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www.usgs.gov</a:t>
            </a:r>
            <a:r>
              <a:rPr lang="en-US" dirty="0"/>
              <a:t>/media/images/conceptual-groundwater-flow-diagram</a:t>
            </a:r>
          </a:p>
          <a:p>
            <a:endParaRPr lang="en-US" dirty="0"/>
          </a:p>
        </p:txBody>
      </p:sp>
      <p:sp>
        <p:nvSpPr>
          <p:cNvPr id="4" name="Slide Number Placeholder 3"/>
          <p:cNvSpPr>
            <a:spLocks noGrp="1"/>
          </p:cNvSpPr>
          <p:nvPr>
            <p:ph type="sldNum" sz="quarter" idx="5"/>
          </p:nvPr>
        </p:nvSpPr>
        <p:spPr/>
        <p:txBody>
          <a:bodyPr/>
          <a:lstStyle/>
          <a:p>
            <a:fld id="{60E74FA2-1A09-8646-B9CE-24EBF602DB36}" type="slidenum">
              <a:rPr lang="en-US" smtClean="0"/>
              <a:t>5</a:t>
            </a:fld>
            <a:endParaRPr lang="en-US"/>
          </a:p>
        </p:txBody>
      </p:sp>
    </p:spTree>
    <p:extLst>
      <p:ext uri="{BB962C8B-B14F-4D97-AF65-F5344CB8AC3E}">
        <p14:creationId xmlns:p14="http://schemas.microsoft.com/office/powerpoint/2010/main" val="1586305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02122"/>
                </a:solidFill>
                <a:effectLst/>
                <a:latin typeface="Arial" panose="020B0604020202020204" pitchFamily="34" charset="0"/>
              </a:rPr>
              <a:t>Conjecture map:   https://</a:t>
            </a:r>
            <a:r>
              <a:rPr lang="en-US" b="0" i="0" u="none" strike="noStrike" dirty="0" err="1">
                <a:solidFill>
                  <a:srgbClr val="202122"/>
                </a:solidFill>
                <a:effectLst/>
                <a:latin typeface="Arial" panose="020B0604020202020204" pitchFamily="34" charset="0"/>
              </a:rPr>
              <a:t>circls.org</a:t>
            </a:r>
            <a:r>
              <a:rPr lang="en-US" b="0" i="0" u="none" strike="noStrike" dirty="0">
                <a:solidFill>
                  <a:srgbClr val="202122"/>
                </a:solidFill>
                <a:effectLst/>
                <a:latin typeface="Arial" panose="020B0604020202020204" pitchFamily="34" charset="0"/>
              </a:rPr>
              <a:t>/reading-list/reading-list-conjecture-mapping  </a:t>
            </a:r>
            <a:r>
              <a:rPr lang="en-US" b="0" i="0" u="none" strike="noStrike" dirty="0">
                <a:solidFill>
                  <a:srgbClr val="333333"/>
                </a:solidFill>
                <a:effectLst/>
                <a:latin typeface="Museo Sans"/>
              </a:rPr>
              <a:t>Citation: Sandoval, W.A. (2014). Conjecture mapping: An approach to systematic educational design research. Journal of the Learning Sciences, 23, 18 – 36.</a:t>
            </a:r>
            <a:endParaRPr lang="en-US" b="0" i="0" u="none" strike="noStrike"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0E74FA2-1A09-8646-B9CE-24EBF602DB36}" type="slidenum">
              <a:rPr lang="en-US" smtClean="0"/>
              <a:t>6</a:t>
            </a:fld>
            <a:endParaRPr lang="en-US"/>
          </a:p>
        </p:txBody>
      </p:sp>
    </p:spTree>
    <p:extLst>
      <p:ext uri="{BB962C8B-B14F-4D97-AF65-F5344CB8AC3E}">
        <p14:creationId xmlns:p14="http://schemas.microsoft.com/office/powerpoint/2010/main" val="3743791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Sensors deployed: credit Kim </a:t>
            </a:r>
            <a:r>
              <a:rPr lang="en-US" dirty="0" err="1"/>
              <a:t>Kastens</a:t>
            </a:r>
            <a:r>
              <a:rPr lang="en-US" dirty="0"/>
              <a:t>   Data visualization:  credit </a:t>
            </a:r>
            <a:r>
              <a:rPr lang="en-US" i="1" dirty="0">
                <a:latin typeface="Times New Roman" panose="02020603050405020304" pitchFamily="18" charset="0"/>
                <a:cs typeface="Times New Roman" panose="02020603050405020304" pitchFamily="18" charset="0"/>
              </a:rPr>
              <a:t>Katarina </a:t>
            </a:r>
            <a:r>
              <a:rPr lang="en-US" i="1" dirty="0" err="1">
                <a:latin typeface="Times New Roman" panose="02020603050405020304" pitchFamily="18" charset="0"/>
                <a:cs typeface="Times New Roman" panose="02020603050405020304" pitchFamily="18" charset="0"/>
              </a:rPr>
              <a:t>Spasojevic</a:t>
            </a:r>
            <a:r>
              <a:rPr lang="en-US" i="1" dirty="0">
                <a:latin typeface="Times New Roman" panose="02020603050405020304" pitchFamily="18" charset="0"/>
                <a:cs typeface="Times New Roman" panose="02020603050405020304" pitchFamily="18" charset="0"/>
              </a:rPr>
              <a:t> &amp; Brewster Conant, Jr.</a:t>
            </a:r>
            <a:r>
              <a:rPr lang="en-US" dirty="0"/>
              <a:t>   Mental model: credit https://</a:t>
            </a:r>
            <a:r>
              <a:rPr lang="en-US" dirty="0" err="1"/>
              <a:t>www.science.org.au</a:t>
            </a:r>
            <a:r>
              <a:rPr lang="en-US" dirty="0"/>
              <a:t>/curious/people-medicine/brain  Concept visualization:  US Geological Survey. </a:t>
            </a:r>
            <a:r>
              <a:rPr lang="en-US" b="0" i="1" u="none" strike="noStrike" dirty="0">
                <a:solidFill>
                  <a:srgbClr val="373D3F"/>
                </a:solidFill>
                <a:effectLst/>
                <a:latin typeface="Encode Sans"/>
              </a:rPr>
              <a:t>T.C. Winter, J.W. Harvey, O.L. Franke, and W.M. Alley – </a:t>
            </a:r>
            <a:r>
              <a:rPr lang="en-US" b="0" i="1" u="sng" strike="noStrike" dirty="0">
                <a:solidFill>
                  <a:srgbClr val="373D3F"/>
                </a:solidFill>
                <a:effectLst/>
                <a:latin typeface="Encode Sans"/>
                <a:hlinkClick r:id="rId3"/>
              </a:rPr>
              <a:t>Ground Water And Surface Water A Single Resource. U.S. Geological Survey Circular 1139</a:t>
            </a:r>
            <a:r>
              <a:rPr lang="en-US" b="0" i="1" u="none" strike="noStrike" dirty="0">
                <a:solidFill>
                  <a:srgbClr val="373D3F"/>
                </a:solidFill>
                <a:effectLst/>
                <a:latin typeface="Encode Sans"/>
              </a:rPr>
              <a:t>, Figure 3.</a:t>
            </a:r>
            <a:r>
              <a:rPr lang="en-US" dirty="0"/>
              <a:t> Decision: Acton Select Board https://</a:t>
            </a:r>
            <a:r>
              <a:rPr lang="en-US" dirty="0" err="1"/>
              <a:t>www.actonexchange.org</a:t>
            </a:r>
            <a:r>
              <a:rPr lang="en-US" dirty="0"/>
              <a:t>/march-18-2024-select-board-notes-another-year-another-dam/ Photo: Franny Osman  Salt truck:  credit Acton Department of Public Works</a:t>
            </a:r>
          </a:p>
        </p:txBody>
      </p:sp>
      <p:sp>
        <p:nvSpPr>
          <p:cNvPr id="4" name="Slide Number Placeholder 3"/>
          <p:cNvSpPr>
            <a:spLocks noGrp="1"/>
          </p:cNvSpPr>
          <p:nvPr>
            <p:ph type="sldNum" sz="quarter" idx="5"/>
          </p:nvPr>
        </p:nvSpPr>
        <p:spPr/>
        <p:txBody>
          <a:bodyPr/>
          <a:lstStyle/>
          <a:p>
            <a:fld id="{60E74FA2-1A09-8646-B9CE-24EBF602DB36}" type="slidenum">
              <a:rPr lang="en-US" smtClean="0"/>
              <a:t>8</a:t>
            </a:fld>
            <a:endParaRPr lang="en-US"/>
          </a:p>
        </p:txBody>
      </p:sp>
    </p:spTree>
    <p:extLst>
      <p:ext uri="{BB962C8B-B14F-4D97-AF65-F5344CB8AC3E}">
        <p14:creationId xmlns:p14="http://schemas.microsoft.com/office/powerpoint/2010/main" val="2397654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Sensors deployed: credit Kim </a:t>
            </a:r>
            <a:r>
              <a:rPr lang="en-US" dirty="0" err="1"/>
              <a:t>Kastens</a:t>
            </a:r>
            <a:r>
              <a:rPr lang="en-US" dirty="0"/>
              <a:t>   Data visualization:  credit </a:t>
            </a:r>
            <a:r>
              <a:rPr lang="en-US" i="1" dirty="0">
                <a:latin typeface="Times New Roman" panose="02020603050405020304" pitchFamily="18" charset="0"/>
                <a:cs typeface="Times New Roman" panose="02020603050405020304" pitchFamily="18" charset="0"/>
              </a:rPr>
              <a:t>Katarina </a:t>
            </a:r>
            <a:r>
              <a:rPr lang="en-US" i="1" dirty="0" err="1">
                <a:latin typeface="Times New Roman" panose="02020603050405020304" pitchFamily="18" charset="0"/>
                <a:cs typeface="Times New Roman" panose="02020603050405020304" pitchFamily="18" charset="0"/>
              </a:rPr>
              <a:t>Spasojevic</a:t>
            </a:r>
            <a:r>
              <a:rPr lang="en-US" i="1" dirty="0">
                <a:latin typeface="Times New Roman" panose="02020603050405020304" pitchFamily="18" charset="0"/>
                <a:cs typeface="Times New Roman" panose="02020603050405020304" pitchFamily="18" charset="0"/>
              </a:rPr>
              <a:t> &amp; Brewster Conant, Jr.</a:t>
            </a:r>
            <a:r>
              <a:rPr lang="en-US" dirty="0"/>
              <a:t>   Mental model: credit https://</a:t>
            </a:r>
            <a:r>
              <a:rPr lang="en-US" dirty="0" err="1"/>
              <a:t>www.science.org.au</a:t>
            </a:r>
            <a:r>
              <a:rPr lang="en-US" dirty="0"/>
              <a:t>/curious/people-medicine/brain  Concept visualization:  US Geological Survey. </a:t>
            </a:r>
            <a:r>
              <a:rPr lang="en-US" b="0" i="1" u="none" strike="noStrike" dirty="0">
                <a:solidFill>
                  <a:srgbClr val="373D3F"/>
                </a:solidFill>
                <a:effectLst/>
                <a:latin typeface="Encode Sans"/>
              </a:rPr>
              <a:t>T.C. Winter, J.W. Harvey, O.L. Franke, and W.M. Alley – </a:t>
            </a:r>
            <a:r>
              <a:rPr lang="en-US" b="0" i="1" u="sng" strike="noStrike" dirty="0">
                <a:solidFill>
                  <a:srgbClr val="373D3F"/>
                </a:solidFill>
                <a:effectLst/>
                <a:latin typeface="Encode Sans"/>
                <a:hlinkClick r:id="rId3"/>
              </a:rPr>
              <a:t>Ground Water And Surface Water A Single Resource. U.S. Geological Survey Circular 1139</a:t>
            </a:r>
            <a:r>
              <a:rPr lang="en-US" b="0" i="1" u="none" strike="noStrike" dirty="0">
                <a:solidFill>
                  <a:srgbClr val="373D3F"/>
                </a:solidFill>
                <a:effectLst/>
                <a:latin typeface="Encode Sans"/>
              </a:rPr>
              <a:t>, Figure 3.</a:t>
            </a:r>
            <a:r>
              <a:rPr lang="en-US" dirty="0"/>
              <a:t> Decision: Acton Select Board https://</a:t>
            </a:r>
            <a:r>
              <a:rPr lang="en-US" dirty="0" err="1"/>
              <a:t>www.actonexchange.org</a:t>
            </a:r>
            <a:r>
              <a:rPr lang="en-US" dirty="0"/>
              <a:t>/march-18-2024-select-board-notes-another-year-another-dam/ Photo: Franny Osman  Salt truck:  credit Acton Department of Public Works</a:t>
            </a:r>
          </a:p>
        </p:txBody>
      </p:sp>
      <p:sp>
        <p:nvSpPr>
          <p:cNvPr id="4" name="Slide Number Placeholder 3"/>
          <p:cNvSpPr>
            <a:spLocks noGrp="1"/>
          </p:cNvSpPr>
          <p:nvPr>
            <p:ph type="sldNum" sz="quarter" idx="5"/>
          </p:nvPr>
        </p:nvSpPr>
        <p:spPr/>
        <p:txBody>
          <a:bodyPr/>
          <a:lstStyle/>
          <a:p>
            <a:fld id="{60E74FA2-1A09-8646-B9CE-24EBF602DB36}" type="slidenum">
              <a:rPr lang="en-US" smtClean="0"/>
              <a:t>9</a:t>
            </a:fld>
            <a:endParaRPr lang="en-US"/>
          </a:p>
        </p:txBody>
      </p:sp>
    </p:spTree>
    <p:extLst>
      <p:ext uri="{BB962C8B-B14F-4D97-AF65-F5344CB8AC3E}">
        <p14:creationId xmlns:p14="http://schemas.microsoft.com/office/powerpoint/2010/main" val="1237593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E74FA2-1A09-8646-B9CE-24EBF602DB36}" type="slidenum">
              <a:rPr lang="en-US" smtClean="0"/>
              <a:t>11</a:t>
            </a:fld>
            <a:endParaRPr lang="en-US"/>
          </a:p>
        </p:txBody>
      </p:sp>
    </p:spTree>
    <p:extLst>
      <p:ext uri="{BB962C8B-B14F-4D97-AF65-F5344CB8AC3E}">
        <p14:creationId xmlns:p14="http://schemas.microsoft.com/office/powerpoint/2010/main" val="3044983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89223-3D91-325C-AF27-DE62C97B2D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F96DE5-51FA-B93A-F07A-D981C3E042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A3E8D-1AF1-6EDF-635F-E6BBB9332849}"/>
              </a:ext>
            </a:extLst>
          </p:cNvPr>
          <p:cNvSpPr>
            <a:spLocks noGrp="1"/>
          </p:cNvSpPr>
          <p:nvPr>
            <p:ph type="dt" sz="half" idx="10"/>
          </p:nvPr>
        </p:nvSpPr>
        <p:spPr/>
        <p:txBody>
          <a:bodyPr/>
          <a:lstStyle/>
          <a:p>
            <a:fld id="{A56B0AAB-2ABE-B842-924B-09194397C24B}" type="datetimeFigureOut">
              <a:rPr lang="en-US" smtClean="0"/>
              <a:t>7/13/25</a:t>
            </a:fld>
            <a:endParaRPr lang="en-US"/>
          </a:p>
        </p:txBody>
      </p:sp>
      <p:sp>
        <p:nvSpPr>
          <p:cNvPr id="5" name="Footer Placeholder 4">
            <a:extLst>
              <a:ext uri="{FF2B5EF4-FFF2-40B4-BE49-F238E27FC236}">
                <a16:creationId xmlns:a16="http://schemas.microsoft.com/office/drawing/2014/main" id="{373BAEC7-AF17-B26D-2A74-AD8C42BCB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BD5D0-09C8-1D14-2CE1-149FC8BE61C4}"/>
              </a:ext>
            </a:extLst>
          </p:cNvPr>
          <p:cNvSpPr>
            <a:spLocks noGrp="1"/>
          </p:cNvSpPr>
          <p:nvPr>
            <p:ph type="sldNum" sz="quarter" idx="12"/>
          </p:nvPr>
        </p:nvSpPr>
        <p:spPr/>
        <p:txBody>
          <a:bodyPr/>
          <a:lstStyle/>
          <a:p>
            <a:fld id="{B091CE42-5A59-844F-9BFC-3DA9C76AA35D}" type="slidenum">
              <a:rPr lang="en-US" smtClean="0"/>
              <a:t>‹#›</a:t>
            </a:fld>
            <a:endParaRPr lang="en-US"/>
          </a:p>
        </p:txBody>
      </p:sp>
    </p:spTree>
    <p:extLst>
      <p:ext uri="{BB962C8B-B14F-4D97-AF65-F5344CB8AC3E}">
        <p14:creationId xmlns:p14="http://schemas.microsoft.com/office/powerpoint/2010/main" val="979103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3F81-13E8-8EE0-907F-70887C7674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7C5360-72EE-DEFC-AC46-2DF83D8023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FF884-4843-B4DB-EC8A-830CAD21C851}"/>
              </a:ext>
            </a:extLst>
          </p:cNvPr>
          <p:cNvSpPr>
            <a:spLocks noGrp="1"/>
          </p:cNvSpPr>
          <p:nvPr>
            <p:ph type="dt" sz="half" idx="10"/>
          </p:nvPr>
        </p:nvSpPr>
        <p:spPr/>
        <p:txBody>
          <a:bodyPr/>
          <a:lstStyle/>
          <a:p>
            <a:fld id="{A56B0AAB-2ABE-B842-924B-09194397C24B}" type="datetimeFigureOut">
              <a:rPr lang="en-US" smtClean="0"/>
              <a:t>7/13/25</a:t>
            </a:fld>
            <a:endParaRPr lang="en-US"/>
          </a:p>
        </p:txBody>
      </p:sp>
      <p:sp>
        <p:nvSpPr>
          <p:cNvPr id="5" name="Footer Placeholder 4">
            <a:extLst>
              <a:ext uri="{FF2B5EF4-FFF2-40B4-BE49-F238E27FC236}">
                <a16:creationId xmlns:a16="http://schemas.microsoft.com/office/drawing/2014/main" id="{C5C3F787-1401-BBE1-2341-FFEBA563A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3AC4-9818-54F2-7D5F-C6FD5C952638}"/>
              </a:ext>
            </a:extLst>
          </p:cNvPr>
          <p:cNvSpPr>
            <a:spLocks noGrp="1"/>
          </p:cNvSpPr>
          <p:nvPr>
            <p:ph type="sldNum" sz="quarter" idx="12"/>
          </p:nvPr>
        </p:nvSpPr>
        <p:spPr/>
        <p:txBody>
          <a:bodyPr/>
          <a:lstStyle/>
          <a:p>
            <a:fld id="{B091CE42-5A59-844F-9BFC-3DA9C76AA35D}" type="slidenum">
              <a:rPr lang="en-US" smtClean="0"/>
              <a:t>‹#›</a:t>
            </a:fld>
            <a:endParaRPr lang="en-US"/>
          </a:p>
        </p:txBody>
      </p:sp>
    </p:spTree>
    <p:extLst>
      <p:ext uri="{BB962C8B-B14F-4D97-AF65-F5344CB8AC3E}">
        <p14:creationId xmlns:p14="http://schemas.microsoft.com/office/powerpoint/2010/main" val="1801155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F797B7-5E83-EE78-BE11-9BC50A0429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8ACED7-92D8-1C30-2A98-156556AE63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A69AC5-2356-DBDA-4E6A-07964E7A0C8E}"/>
              </a:ext>
            </a:extLst>
          </p:cNvPr>
          <p:cNvSpPr>
            <a:spLocks noGrp="1"/>
          </p:cNvSpPr>
          <p:nvPr>
            <p:ph type="dt" sz="half" idx="10"/>
          </p:nvPr>
        </p:nvSpPr>
        <p:spPr/>
        <p:txBody>
          <a:bodyPr/>
          <a:lstStyle/>
          <a:p>
            <a:fld id="{A56B0AAB-2ABE-B842-924B-09194397C24B}" type="datetimeFigureOut">
              <a:rPr lang="en-US" smtClean="0"/>
              <a:t>7/13/25</a:t>
            </a:fld>
            <a:endParaRPr lang="en-US"/>
          </a:p>
        </p:txBody>
      </p:sp>
      <p:sp>
        <p:nvSpPr>
          <p:cNvPr id="5" name="Footer Placeholder 4">
            <a:extLst>
              <a:ext uri="{FF2B5EF4-FFF2-40B4-BE49-F238E27FC236}">
                <a16:creationId xmlns:a16="http://schemas.microsoft.com/office/drawing/2014/main" id="{AA0BEB74-1944-65CC-10E9-EE7279A8B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971E8-C2AC-C16A-BB79-8300F8473F45}"/>
              </a:ext>
            </a:extLst>
          </p:cNvPr>
          <p:cNvSpPr>
            <a:spLocks noGrp="1"/>
          </p:cNvSpPr>
          <p:nvPr>
            <p:ph type="sldNum" sz="quarter" idx="12"/>
          </p:nvPr>
        </p:nvSpPr>
        <p:spPr/>
        <p:txBody>
          <a:bodyPr/>
          <a:lstStyle/>
          <a:p>
            <a:fld id="{B091CE42-5A59-844F-9BFC-3DA9C76AA35D}" type="slidenum">
              <a:rPr lang="en-US" smtClean="0"/>
              <a:t>‹#›</a:t>
            </a:fld>
            <a:endParaRPr lang="en-US"/>
          </a:p>
        </p:txBody>
      </p:sp>
    </p:spTree>
    <p:extLst>
      <p:ext uri="{BB962C8B-B14F-4D97-AF65-F5344CB8AC3E}">
        <p14:creationId xmlns:p14="http://schemas.microsoft.com/office/powerpoint/2010/main" val="135014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1E920-A12B-59D3-0588-2EF36961DD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FDE6E-A8A5-A14F-9917-F54CF29561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C7231-F376-4994-DE04-9A3EED9C57DF}"/>
              </a:ext>
            </a:extLst>
          </p:cNvPr>
          <p:cNvSpPr>
            <a:spLocks noGrp="1"/>
          </p:cNvSpPr>
          <p:nvPr>
            <p:ph type="dt" sz="half" idx="10"/>
          </p:nvPr>
        </p:nvSpPr>
        <p:spPr/>
        <p:txBody>
          <a:bodyPr/>
          <a:lstStyle/>
          <a:p>
            <a:fld id="{A56B0AAB-2ABE-B842-924B-09194397C24B}" type="datetimeFigureOut">
              <a:rPr lang="en-US" smtClean="0"/>
              <a:t>7/13/25</a:t>
            </a:fld>
            <a:endParaRPr lang="en-US"/>
          </a:p>
        </p:txBody>
      </p:sp>
      <p:sp>
        <p:nvSpPr>
          <p:cNvPr id="5" name="Footer Placeholder 4">
            <a:extLst>
              <a:ext uri="{FF2B5EF4-FFF2-40B4-BE49-F238E27FC236}">
                <a16:creationId xmlns:a16="http://schemas.microsoft.com/office/drawing/2014/main" id="{39A0F9A7-E483-2B44-C6F9-E1017C316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1A862-49C1-D56C-62AE-B04CC15048A1}"/>
              </a:ext>
            </a:extLst>
          </p:cNvPr>
          <p:cNvSpPr>
            <a:spLocks noGrp="1"/>
          </p:cNvSpPr>
          <p:nvPr>
            <p:ph type="sldNum" sz="quarter" idx="12"/>
          </p:nvPr>
        </p:nvSpPr>
        <p:spPr/>
        <p:txBody>
          <a:bodyPr/>
          <a:lstStyle/>
          <a:p>
            <a:fld id="{B091CE42-5A59-844F-9BFC-3DA9C76AA35D}" type="slidenum">
              <a:rPr lang="en-US" smtClean="0"/>
              <a:t>‹#›</a:t>
            </a:fld>
            <a:endParaRPr lang="en-US"/>
          </a:p>
        </p:txBody>
      </p:sp>
    </p:spTree>
    <p:extLst>
      <p:ext uri="{BB962C8B-B14F-4D97-AF65-F5344CB8AC3E}">
        <p14:creationId xmlns:p14="http://schemas.microsoft.com/office/powerpoint/2010/main" val="398270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7798D-34B5-540B-784B-60272B10E3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074D09-328A-6A6B-F5B3-33690CA30C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82CA5F-D653-9F5C-1F0A-8EE087347576}"/>
              </a:ext>
            </a:extLst>
          </p:cNvPr>
          <p:cNvSpPr>
            <a:spLocks noGrp="1"/>
          </p:cNvSpPr>
          <p:nvPr>
            <p:ph type="dt" sz="half" idx="10"/>
          </p:nvPr>
        </p:nvSpPr>
        <p:spPr/>
        <p:txBody>
          <a:bodyPr/>
          <a:lstStyle/>
          <a:p>
            <a:fld id="{A56B0AAB-2ABE-B842-924B-09194397C24B}" type="datetimeFigureOut">
              <a:rPr lang="en-US" smtClean="0"/>
              <a:t>7/13/25</a:t>
            </a:fld>
            <a:endParaRPr lang="en-US"/>
          </a:p>
        </p:txBody>
      </p:sp>
      <p:sp>
        <p:nvSpPr>
          <p:cNvPr id="5" name="Footer Placeholder 4">
            <a:extLst>
              <a:ext uri="{FF2B5EF4-FFF2-40B4-BE49-F238E27FC236}">
                <a16:creationId xmlns:a16="http://schemas.microsoft.com/office/drawing/2014/main" id="{610BD1BD-D86D-2A22-C2BB-9794A0E97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1A95A-9F11-EF62-5348-1DCB008DFEF5}"/>
              </a:ext>
            </a:extLst>
          </p:cNvPr>
          <p:cNvSpPr>
            <a:spLocks noGrp="1"/>
          </p:cNvSpPr>
          <p:nvPr>
            <p:ph type="sldNum" sz="quarter" idx="12"/>
          </p:nvPr>
        </p:nvSpPr>
        <p:spPr/>
        <p:txBody>
          <a:bodyPr/>
          <a:lstStyle/>
          <a:p>
            <a:fld id="{B091CE42-5A59-844F-9BFC-3DA9C76AA35D}" type="slidenum">
              <a:rPr lang="en-US" smtClean="0"/>
              <a:t>‹#›</a:t>
            </a:fld>
            <a:endParaRPr lang="en-US"/>
          </a:p>
        </p:txBody>
      </p:sp>
    </p:spTree>
    <p:extLst>
      <p:ext uri="{BB962C8B-B14F-4D97-AF65-F5344CB8AC3E}">
        <p14:creationId xmlns:p14="http://schemas.microsoft.com/office/powerpoint/2010/main" val="13521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23E5-5DAB-FECE-DE0F-B9369A418F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F13B5-B106-97BE-F6D9-7A9EE4E0B0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BEB124-891D-7A7D-AE2E-07D8ABB192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0864E0-265B-B040-655F-A613F35DB3C5}"/>
              </a:ext>
            </a:extLst>
          </p:cNvPr>
          <p:cNvSpPr>
            <a:spLocks noGrp="1"/>
          </p:cNvSpPr>
          <p:nvPr>
            <p:ph type="dt" sz="half" idx="10"/>
          </p:nvPr>
        </p:nvSpPr>
        <p:spPr/>
        <p:txBody>
          <a:bodyPr/>
          <a:lstStyle/>
          <a:p>
            <a:fld id="{A56B0AAB-2ABE-B842-924B-09194397C24B}" type="datetimeFigureOut">
              <a:rPr lang="en-US" smtClean="0"/>
              <a:t>7/13/25</a:t>
            </a:fld>
            <a:endParaRPr lang="en-US"/>
          </a:p>
        </p:txBody>
      </p:sp>
      <p:sp>
        <p:nvSpPr>
          <p:cNvPr id="6" name="Footer Placeholder 5">
            <a:extLst>
              <a:ext uri="{FF2B5EF4-FFF2-40B4-BE49-F238E27FC236}">
                <a16:creationId xmlns:a16="http://schemas.microsoft.com/office/drawing/2014/main" id="{D9DC6DCA-ABD1-D81E-DDF1-8560B3FA5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10EC6-8B8C-FDA5-49C2-78B5C1E98BEF}"/>
              </a:ext>
            </a:extLst>
          </p:cNvPr>
          <p:cNvSpPr>
            <a:spLocks noGrp="1"/>
          </p:cNvSpPr>
          <p:nvPr>
            <p:ph type="sldNum" sz="quarter" idx="12"/>
          </p:nvPr>
        </p:nvSpPr>
        <p:spPr/>
        <p:txBody>
          <a:bodyPr/>
          <a:lstStyle/>
          <a:p>
            <a:fld id="{B091CE42-5A59-844F-9BFC-3DA9C76AA35D}" type="slidenum">
              <a:rPr lang="en-US" smtClean="0"/>
              <a:t>‹#›</a:t>
            </a:fld>
            <a:endParaRPr lang="en-US"/>
          </a:p>
        </p:txBody>
      </p:sp>
    </p:spTree>
    <p:extLst>
      <p:ext uri="{BB962C8B-B14F-4D97-AF65-F5344CB8AC3E}">
        <p14:creationId xmlns:p14="http://schemas.microsoft.com/office/powerpoint/2010/main" val="1441956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A73E-356C-D0E6-7A5A-9AA6BD6865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662E0F-7DF9-02B6-7827-F28D1362DD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8630B9-67AC-6C7D-9FC6-9C6F567664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73EAD-4700-E8D0-F444-EB17F769BF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27AE90-0559-70E8-CED0-40C6B58F62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2BCAA8-AAC9-8CB5-1494-04451D3AECED}"/>
              </a:ext>
            </a:extLst>
          </p:cNvPr>
          <p:cNvSpPr>
            <a:spLocks noGrp="1"/>
          </p:cNvSpPr>
          <p:nvPr>
            <p:ph type="dt" sz="half" idx="10"/>
          </p:nvPr>
        </p:nvSpPr>
        <p:spPr/>
        <p:txBody>
          <a:bodyPr/>
          <a:lstStyle/>
          <a:p>
            <a:fld id="{A56B0AAB-2ABE-B842-924B-09194397C24B}" type="datetimeFigureOut">
              <a:rPr lang="en-US" smtClean="0"/>
              <a:t>7/13/25</a:t>
            </a:fld>
            <a:endParaRPr lang="en-US"/>
          </a:p>
        </p:txBody>
      </p:sp>
      <p:sp>
        <p:nvSpPr>
          <p:cNvPr id="8" name="Footer Placeholder 7">
            <a:extLst>
              <a:ext uri="{FF2B5EF4-FFF2-40B4-BE49-F238E27FC236}">
                <a16:creationId xmlns:a16="http://schemas.microsoft.com/office/drawing/2014/main" id="{218B13C4-D4E4-57B2-DA88-AC04069752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F87401-C150-0058-C543-15A22D59A2A4}"/>
              </a:ext>
            </a:extLst>
          </p:cNvPr>
          <p:cNvSpPr>
            <a:spLocks noGrp="1"/>
          </p:cNvSpPr>
          <p:nvPr>
            <p:ph type="sldNum" sz="quarter" idx="12"/>
          </p:nvPr>
        </p:nvSpPr>
        <p:spPr/>
        <p:txBody>
          <a:bodyPr/>
          <a:lstStyle/>
          <a:p>
            <a:fld id="{B091CE42-5A59-844F-9BFC-3DA9C76AA35D}" type="slidenum">
              <a:rPr lang="en-US" smtClean="0"/>
              <a:t>‹#›</a:t>
            </a:fld>
            <a:endParaRPr lang="en-US"/>
          </a:p>
        </p:txBody>
      </p:sp>
    </p:spTree>
    <p:extLst>
      <p:ext uri="{BB962C8B-B14F-4D97-AF65-F5344CB8AC3E}">
        <p14:creationId xmlns:p14="http://schemas.microsoft.com/office/powerpoint/2010/main" val="2127211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5AA4-F1A7-BAD0-3454-1556A5EC6D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9D392-759F-449A-E8DF-554B2EE92CDF}"/>
              </a:ext>
            </a:extLst>
          </p:cNvPr>
          <p:cNvSpPr>
            <a:spLocks noGrp="1"/>
          </p:cNvSpPr>
          <p:nvPr>
            <p:ph type="dt" sz="half" idx="10"/>
          </p:nvPr>
        </p:nvSpPr>
        <p:spPr/>
        <p:txBody>
          <a:bodyPr/>
          <a:lstStyle/>
          <a:p>
            <a:fld id="{A56B0AAB-2ABE-B842-924B-09194397C24B}" type="datetimeFigureOut">
              <a:rPr lang="en-US" smtClean="0"/>
              <a:t>7/13/25</a:t>
            </a:fld>
            <a:endParaRPr lang="en-US"/>
          </a:p>
        </p:txBody>
      </p:sp>
      <p:sp>
        <p:nvSpPr>
          <p:cNvPr id="4" name="Footer Placeholder 3">
            <a:extLst>
              <a:ext uri="{FF2B5EF4-FFF2-40B4-BE49-F238E27FC236}">
                <a16:creationId xmlns:a16="http://schemas.microsoft.com/office/drawing/2014/main" id="{71CAC2F5-EE3E-2839-B00A-18AEBF296C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ECA037-BFBA-56DD-8A70-6C287DA996FE}"/>
              </a:ext>
            </a:extLst>
          </p:cNvPr>
          <p:cNvSpPr>
            <a:spLocks noGrp="1"/>
          </p:cNvSpPr>
          <p:nvPr>
            <p:ph type="sldNum" sz="quarter" idx="12"/>
          </p:nvPr>
        </p:nvSpPr>
        <p:spPr/>
        <p:txBody>
          <a:bodyPr/>
          <a:lstStyle/>
          <a:p>
            <a:fld id="{B091CE42-5A59-844F-9BFC-3DA9C76AA35D}" type="slidenum">
              <a:rPr lang="en-US" smtClean="0"/>
              <a:t>‹#›</a:t>
            </a:fld>
            <a:endParaRPr lang="en-US"/>
          </a:p>
        </p:txBody>
      </p:sp>
    </p:spTree>
    <p:extLst>
      <p:ext uri="{BB962C8B-B14F-4D97-AF65-F5344CB8AC3E}">
        <p14:creationId xmlns:p14="http://schemas.microsoft.com/office/powerpoint/2010/main" val="140824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CAB584-74C4-48A7-83AD-23611A8DE84A}"/>
              </a:ext>
            </a:extLst>
          </p:cNvPr>
          <p:cNvSpPr>
            <a:spLocks noGrp="1"/>
          </p:cNvSpPr>
          <p:nvPr>
            <p:ph type="dt" sz="half" idx="10"/>
          </p:nvPr>
        </p:nvSpPr>
        <p:spPr/>
        <p:txBody>
          <a:bodyPr/>
          <a:lstStyle/>
          <a:p>
            <a:fld id="{A56B0AAB-2ABE-B842-924B-09194397C24B}" type="datetimeFigureOut">
              <a:rPr lang="en-US" smtClean="0"/>
              <a:t>7/13/25</a:t>
            </a:fld>
            <a:endParaRPr lang="en-US"/>
          </a:p>
        </p:txBody>
      </p:sp>
      <p:sp>
        <p:nvSpPr>
          <p:cNvPr id="3" name="Footer Placeholder 2">
            <a:extLst>
              <a:ext uri="{FF2B5EF4-FFF2-40B4-BE49-F238E27FC236}">
                <a16:creationId xmlns:a16="http://schemas.microsoft.com/office/drawing/2014/main" id="{0D7B245C-40E8-6EC7-7770-B6D735E519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E03D60-BFF4-8682-D557-7C3D0367BE61}"/>
              </a:ext>
            </a:extLst>
          </p:cNvPr>
          <p:cNvSpPr>
            <a:spLocks noGrp="1"/>
          </p:cNvSpPr>
          <p:nvPr>
            <p:ph type="sldNum" sz="quarter" idx="12"/>
          </p:nvPr>
        </p:nvSpPr>
        <p:spPr/>
        <p:txBody>
          <a:bodyPr/>
          <a:lstStyle/>
          <a:p>
            <a:fld id="{B091CE42-5A59-844F-9BFC-3DA9C76AA35D}" type="slidenum">
              <a:rPr lang="en-US" smtClean="0"/>
              <a:t>‹#›</a:t>
            </a:fld>
            <a:endParaRPr lang="en-US"/>
          </a:p>
        </p:txBody>
      </p:sp>
    </p:spTree>
    <p:extLst>
      <p:ext uri="{BB962C8B-B14F-4D97-AF65-F5344CB8AC3E}">
        <p14:creationId xmlns:p14="http://schemas.microsoft.com/office/powerpoint/2010/main" val="919071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1C81-25D7-EABC-D7BA-9A9443F153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2897BF-68AB-8181-4665-F6E05F7D53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253828-4F6A-8DE4-5FD3-DCB96A01D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2D2CF-EF66-F92D-857C-0A04E0F8FB4A}"/>
              </a:ext>
            </a:extLst>
          </p:cNvPr>
          <p:cNvSpPr>
            <a:spLocks noGrp="1"/>
          </p:cNvSpPr>
          <p:nvPr>
            <p:ph type="dt" sz="half" idx="10"/>
          </p:nvPr>
        </p:nvSpPr>
        <p:spPr/>
        <p:txBody>
          <a:bodyPr/>
          <a:lstStyle/>
          <a:p>
            <a:fld id="{A56B0AAB-2ABE-B842-924B-09194397C24B}" type="datetimeFigureOut">
              <a:rPr lang="en-US" smtClean="0"/>
              <a:t>7/13/25</a:t>
            </a:fld>
            <a:endParaRPr lang="en-US"/>
          </a:p>
        </p:txBody>
      </p:sp>
      <p:sp>
        <p:nvSpPr>
          <p:cNvPr id="6" name="Footer Placeholder 5">
            <a:extLst>
              <a:ext uri="{FF2B5EF4-FFF2-40B4-BE49-F238E27FC236}">
                <a16:creationId xmlns:a16="http://schemas.microsoft.com/office/drawing/2014/main" id="{C9F4927A-4F19-C420-B8B6-0EEE3BA2DD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024DF-F5BE-A11F-5F9E-A2681BEF4EB8}"/>
              </a:ext>
            </a:extLst>
          </p:cNvPr>
          <p:cNvSpPr>
            <a:spLocks noGrp="1"/>
          </p:cNvSpPr>
          <p:nvPr>
            <p:ph type="sldNum" sz="quarter" idx="12"/>
          </p:nvPr>
        </p:nvSpPr>
        <p:spPr/>
        <p:txBody>
          <a:bodyPr/>
          <a:lstStyle/>
          <a:p>
            <a:fld id="{B091CE42-5A59-844F-9BFC-3DA9C76AA35D}" type="slidenum">
              <a:rPr lang="en-US" smtClean="0"/>
              <a:t>‹#›</a:t>
            </a:fld>
            <a:endParaRPr lang="en-US"/>
          </a:p>
        </p:txBody>
      </p:sp>
    </p:spTree>
    <p:extLst>
      <p:ext uri="{BB962C8B-B14F-4D97-AF65-F5344CB8AC3E}">
        <p14:creationId xmlns:p14="http://schemas.microsoft.com/office/powerpoint/2010/main" val="2381301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71257-F615-3886-3CE6-A5C0047E03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65CEF8-3844-6B29-6F02-D9F0C5A22A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6C9F70-AF5E-29C7-A9E9-63F1D881E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4006E5-C6D5-7717-8B1A-97830BD088F8}"/>
              </a:ext>
            </a:extLst>
          </p:cNvPr>
          <p:cNvSpPr>
            <a:spLocks noGrp="1"/>
          </p:cNvSpPr>
          <p:nvPr>
            <p:ph type="dt" sz="half" idx="10"/>
          </p:nvPr>
        </p:nvSpPr>
        <p:spPr/>
        <p:txBody>
          <a:bodyPr/>
          <a:lstStyle/>
          <a:p>
            <a:fld id="{A56B0AAB-2ABE-B842-924B-09194397C24B}" type="datetimeFigureOut">
              <a:rPr lang="en-US" smtClean="0"/>
              <a:t>7/13/25</a:t>
            </a:fld>
            <a:endParaRPr lang="en-US"/>
          </a:p>
        </p:txBody>
      </p:sp>
      <p:sp>
        <p:nvSpPr>
          <p:cNvPr id="6" name="Footer Placeholder 5">
            <a:extLst>
              <a:ext uri="{FF2B5EF4-FFF2-40B4-BE49-F238E27FC236}">
                <a16:creationId xmlns:a16="http://schemas.microsoft.com/office/drawing/2014/main" id="{B46330AB-9F3C-C056-A64D-BFF000D3F0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CB174-11ED-6E3E-C10C-A306AA24562C}"/>
              </a:ext>
            </a:extLst>
          </p:cNvPr>
          <p:cNvSpPr>
            <a:spLocks noGrp="1"/>
          </p:cNvSpPr>
          <p:nvPr>
            <p:ph type="sldNum" sz="quarter" idx="12"/>
          </p:nvPr>
        </p:nvSpPr>
        <p:spPr/>
        <p:txBody>
          <a:bodyPr/>
          <a:lstStyle/>
          <a:p>
            <a:fld id="{B091CE42-5A59-844F-9BFC-3DA9C76AA35D}" type="slidenum">
              <a:rPr lang="en-US" smtClean="0"/>
              <a:t>‹#›</a:t>
            </a:fld>
            <a:endParaRPr lang="en-US"/>
          </a:p>
        </p:txBody>
      </p:sp>
    </p:spTree>
    <p:extLst>
      <p:ext uri="{BB962C8B-B14F-4D97-AF65-F5344CB8AC3E}">
        <p14:creationId xmlns:p14="http://schemas.microsoft.com/office/powerpoint/2010/main" val="4165837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A54949-C2E1-844C-045F-CF16B23160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217F2E-34A8-59DC-086D-3A0B29BC5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183F1-7640-7173-225E-99A25969C6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B0AAB-2ABE-B842-924B-09194397C24B}" type="datetimeFigureOut">
              <a:rPr lang="en-US" smtClean="0"/>
              <a:t>7/13/25</a:t>
            </a:fld>
            <a:endParaRPr lang="en-US"/>
          </a:p>
        </p:txBody>
      </p:sp>
      <p:sp>
        <p:nvSpPr>
          <p:cNvPr id="5" name="Footer Placeholder 4">
            <a:extLst>
              <a:ext uri="{FF2B5EF4-FFF2-40B4-BE49-F238E27FC236}">
                <a16:creationId xmlns:a16="http://schemas.microsoft.com/office/drawing/2014/main" id="{271E9049-37FF-2440-3A0B-23C354161C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CCD1FF-5BC5-6E56-220C-82FFEF622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1CE42-5A59-844F-9BFC-3DA9C76AA35D}" type="slidenum">
              <a:rPr lang="en-US" smtClean="0"/>
              <a:t>‹#›</a:t>
            </a:fld>
            <a:endParaRPr lang="en-US"/>
          </a:p>
        </p:txBody>
      </p:sp>
    </p:spTree>
    <p:extLst>
      <p:ext uri="{BB962C8B-B14F-4D97-AF65-F5344CB8AC3E}">
        <p14:creationId xmlns:p14="http://schemas.microsoft.com/office/powerpoint/2010/main" val="1988182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tiff"/><Relationship Id="rId7" Type="http://schemas.openxmlformats.org/officeDocument/2006/relationships/image" Target="../media/image29.tif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tiff"/><Relationship Id="rId11" Type="http://schemas.openxmlformats.org/officeDocument/2006/relationships/image" Target="../media/image33.tiff"/><Relationship Id="rId5" Type="http://schemas.openxmlformats.org/officeDocument/2006/relationships/image" Target="../media/image27.tiff"/><Relationship Id="rId10" Type="http://schemas.openxmlformats.org/officeDocument/2006/relationships/image" Target="../media/image32.tiff"/><Relationship Id="rId4" Type="http://schemas.openxmlformats.org/officeDocument/2006/relationships/image" Target="../media/image26.tiff"/><Relationship Id="rId9" Type="http://schemas.openxmlformats.org/officeDocument/2006/relationships/image" Target="../media/image31.tif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7.jpeg"/><Relationship Id="rId4" Type="http://schemas.openxmlformats.org/officeDocument/2006/relationships/image" Target="../media/image20.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6C70AC-285A-0FC4-2DAC-C946EAFEFF8B}"/>
              </a:ext>
            </a:extLst>
          </p:cNvPr>
          <p:cNvSpPr txBox="1"/>
          <p:nvPr/>
        </p:nvSpPr>
        <p:spPr>
          <a:xfrm>
            <a:off x="501882" y="568327"/>
            <a:ext cx="10831491" cy="1969770"/>
          </a:xfrm>
          <a:prstGeom prst="rect">
            <a:avLst/>
          </a:prstGeom>
          <a:noFill/>
        </p:spPr>
        <p:txBody>
          <a:bodyPr wrap="none" rtlCol="0">
            <a:spAutoFit/>
          </a:bodyPr>
          <a:lstStyle/>
          <a:p>
            <a:pPr algn="ctr"/>
            <a:r>
              <a:rPr lang="en-US" sz="4000" dirty="0">
                <a:solidFill>
                  <a:schemeClr val="accent1"/>
                </a:solidFill>
                <a:effectLst/>
                <a:latin typeface="Optima" panose="02000503060000020004" pitchFamily="2" charset="0"/>
                <a:ea typeface="Times New Roman" panose="02020603050405020304" pitchFamily="18" charset="0"/>
              </a:rPr>
              <a:t>Visualizing invisible </a:t>
            </a:r>
            <a:r>
              <a:rPr lang="en-US" sz="4000" dirty="0">
                <a:solidFill>
                  <a:schemeClr val="accent1"/>
                </a:solidFill>
                <a:latin typeface="Optima" panose="02000503060000020004" pitchFamily="2" charset="0"/>
                <a:ea typeface="Times New Roman" panose="02020603050405020304" pitchFamily="18" charset="0"/>
              </a:rPr>
              <a:t>c</a:t>
            </a:r>
            <a:r>
              <a:rPr lang="en-US" sz="4000" dirty="0">
                <a:solidFill>
                  <a:schemeClr val="accent1"/>
                </a:solidFill>
                <a:effectLst/>
                <a:latin typeface="Optima" panose="02000503060000020004" pitchFamily="2" charset="0"/>
                <a:ea typeface="Times New Roman" panose="02020603050405020304" pitchFamily="18" charset="0"/>
              </a:rPr>
              <a:t>ausal </a:t>
            </a:r>
            <a:r>
              <a:rPr lang="en-US" sz="4000" dirty="0">
                <a:solidFill>
                  <a:schemeClr val="accent1"/>
                </a:solidFill>
                <a:latin typeface="Optima" panose="02000503060000020004" pitchFamily="2" charset="0"/>
                <a:ea typeface="Times New Roman" panose="02020603050405020304" pitchFamily="18" charset="0"/>
              </a:rPr>
              <a:t>s</a:t>
            </a:r>
            <a:r>
              <a:rPr lang="en-US" sz="4000" dirty="0">
                <a:solidFill>
                  <a:schemeClr val="accent1"/>
                </a:solidFill>
                <a:effectLst/>
                <a:latin typeface="Optima" panose="02000503060000020004" pitchFamily="2" charset="0"/>
                <a:ea typeface="Times New Roman" panose="02020603050405020304" pitchFamily="18" charset="0"/>
              </a:rPr>
              <a:t>ystems: </a:t>
            </a:r>
          </a:p>
          <a:p>
            <a:pPr algn="ctr"/>
            <a:r>
              <a:rPr lang="en-US" sz="3200" dirty="0">
                <a:solidFill>
                  <a:schemeClr val="accent1"/>
                </a:solidFill>
                <a:effectLst/>
                <a:latin typeface="Optima" panose="02000503060000020004" pitchFamily="2" charset="0"/>
                <a:ea typeface="Times New Roman" panose="02020603050405020304" pitchFamily="18" charset="0"/>
              </a:rPr>
              <a:t>Using causal </a:t>
            </a:r>
            <a:r>
              <a:rPr lang="en-US" sz="3200" dirty="0">
                <a:solidFill>
                  <a:schemeClr val="accent1"/>
                </a:solidFill>
                <a:latin typeface="Optima" panose="02000503060000020004" pitchFamily="2" charset="0"/>
                <a:ea typeface="Times New Roman" panose="02020603050405020304" pitchFamily="18" charset="0"/>
              </a:rPr>
              <a:t>l</a:t>
            </a:r>
            <a:r>
              <a:rPr lang="en-US" sz="3200" dirty="0">
                <a:solidFill>
                  <a:schemeClr val="accent1"/>
                </a:solidFill>
                <a:effectLst/>
                <a:latin typeface="Optima" panose="02000503060000020004" pitchFamily="2" charset="0"/>
                <a:ea typeface="Times New Roman" panose="02020603050405020304" pitchFamily="18" charset="0"/>
              </a:rPr>
              <a:t>oop </a:t>
            </a:r>
            <a:r>
              <a:rPr lang="en-US" sz="3200" dirty="0">
                <a:solidFill>
                  <a:schemeClr val="accent1"/>
                </a:solidFill>
                <a:latin typeface="Optima" panose="02000503060000020004" pitchFamily="2" charset="0"/>
                <a:ea typeface="Times New Roman" panose="02020603050405020304" pitchFamily="18" charset="0"/>
              </a:rPr>
              <a:t>d</a:t>
            </a:r>
            <a:r>
              <a:rPr lang="en-US" sz="3200" dirty="0">
                <a:solidFill>
                  <a:schemeClr val="accent1"/>
                </a:solidFill>
                <a:effectLst/>
                <a:latin typeface="Optima" panose="02000503060000020004" pitchFamily="2" charset="0"/>
                <a:ea typeface="Times New Roman" panose="02020603050405020304" pitchFamily="18" charset="0"/>
              </a:rPr>
              <a:t>iagrams to create, improve, and convey </a:t>
            </a:r>
          </a:p>
          <a:p>
            <a:pPr algn="ctr"/>
            <a:r>
              <a:rPr lang="en-US" sz="3200" dirty="0">
                <a:solidFill>
                  <a:schemeClr val="accent1"/>
                </a:solidFill>
                <a:latin typeface="Optima" panose="02000503060000020004" pitchFamily="2" charset="0"/>
                <a:ea typeface="Times New Roman" panose="02020603050405020304" pitchFamily="18" charset="0"/>
              </a:rPr>
              <a:t>m</a:t>
            </a:r>
            <a:r>
              <a:rPr lang="en-US" sz="3200" dirty="0">
                <a:solidFill>
                  <a:schemeClr val="accent1"/>
                </a:solidFill>
                <a:effectLst/>
                <a:latin typeface="Optima" panose="02000503060000020004" pitchFamily="2" charset="0"/>
                <a:ea typeface="Times New Roman" panose="02020603050405020304" pitchFamily="18" charset="0"/>
              </a:rPr>
              <a:t>ental </a:t>
            </a:r>
            <a:r>
              <a:rPr lang="en-US" sz="3200" dirty="0">
                <a:solidFill>
                  <a:schemeClr val="accent1"/>
                </a:solidFill>
                <a:latin typeface="Optima" panose="02000503060000020004" pitchFamily="2" charset="0"/>
                <a:ea typeface="Times New Roman" panose="02020603050405020304" pitchFamily="18" charset="0"/>
              </a:rPr>
              <a:t>m</a:t>
            </a:r>
            <a:r>
              <a:rPr lang="en-US" sz="3200" dirty="0">
                <a:solidFill>
                  <a:schemeClr val="accent1"/>
                </a:solidFill>
                <a:effectLst/>
                <a:latin typeface="Optima" panose="02000503060000020004" pitchFamily="2" charset="0"/>
                <a:ea typeface="Times New Roman" panose="02020603050405020304" pitchFamily="18" charset="0"/>
              </a:rPr>
              <a:t>odels of feedback </a:t>
            </a:r>
            <a:r>
              <a:rPr lang="en-US" sz="3200" dirty="0">
                <a:solidFill>
                  <a:schemeClr val="accent1"/>
                </a:solidFill>
                <a:latin typeface="Optima" panose="02000503060000020004" pitchFamily="2" charset="0"/>
                <a:ea typeface="Times New Roman" panose="02020603050405020304" pitchFamily="18" charset="0"/>
              </a:rPr>
              <a:t>l</a:t>
            </a:r>
            <a:r>
              <a:rPr lang="en-US" sz="3200" dirty="0">
                <a:solidFill>
                  <a:schemeClr val="accent1"/>
                </a:solidFill>
                <a:effectLst/>
                <a:latin typeface="Optima" panose="02000503060000020004" pitchFamily="2" charset="0"/>
                <a:ea typeface="Times New Roman" panose="02020603050405020304" pitchFamily="18" charset="0"/>
              </a:rPr>
              <a:t>oops </a:t>
            </a:r>
          </a:p>
          <a:p>
            <a:endParaRPr lang="en-US" dirty="0"/>
          </a:p>
        </p:txBody>
      </p:sp>
      <p:sp>
        <p:nvSpPr>
          <p:cNvPr id="5" name="TextBox 4">
            <a:extLst>
              <a:ext uri="{FF2B5EF4-FFF2-40B4-BE49-F238E27FC236}">
                <a16:creationId xmlns:a16="http://schemas.microsoft.com/office/drawing/2014/main" id="{1E1EFDDA-B232-0D1F-182C-7DBEEB47A23F}"/>
              </a:ext>
            </a:extLst>
          </p:cNvPr>
          <p:cNvSpPr txBox="1"/>
          <p:nvPr/>
        </p:nvSpPr>
        <p:spPr>
          <a:xfrm>
            <a:off x="610773" y="3304240"/>
            <a:ext cx="4643194" cy="2985433"/>
          </a:xfrm>
          <a:prstGeom prst="rect">
            <a:avLst/>
          </a:prstGeom>
          <a:noFill/>
        </p:spPr>
        <p:txBody>
          <a:bodyPr wrap="none" rtlCol="0">
            <a:spAutoFit/>
          </a:bodyPr>
          <a:lstStyle/>
          <a:p>
            <a:r>
              <a:rPr lang="en-US" sz="3200" dirty="0">
                <a:solidFill>
                  <a:srgbClr val="945200"/>
                </a:solidFill>
                <a:effectLst/>
                <a:latin typeface="Optima" panose="02000503060000020004" pitchFamily="2" charset="0"/>
                <a:ea typeface="Times New Roman" panose="02020603050405020304" pitchFamily="18" charset="0"/>
              </a:rPr>
              <a:t>Kim </a:t>
            </a:r>
            <a:r>
              <a:rPr lang="en-US" sz="3200" dirty="0" err="1">
                <a:solidFill>
                  <a:srgbClr val="945200"/>
                </a:solidFill>
                <a:effectLst/>
                <a:latin typeface="Optima" panose="02000503060000020004" pitchFamily="2" charset="0"/>
                <a:ea typeface="Times New Roman" panose="02020603050405020304" pitchFamily="18" charset="0"/>
              </a:rPr>
              <a:t>Kastens</a:t>
            </a:r>
            <a:endParaRPr lang="en-US" sz="3200" dirty="0">
              <a:solidFill>
                <a:srgbClr val="945200"/>
              </a:solidFill>
              <a:effectLst/>
              <a:latin typeface="Optima" panose="02000503060000020004" pitchFamily="2" charset="0"/>
              <a:ea typeface="Times New Roman" panose="02020603050405020304" pitchFamily="18" charset="0"/>
            </a:endParaRPr>
          </a:p>
          <a:p>
            <a:r>
              <a:rPr lang="en-US" sz="2000" dirty="0">
                <a:solidFill>
                  <a:srgbClr val="945200"/>
                </a:solidFill>
                <a:latin typeface="Optima" panose="02000503060000020004" pitchFamily="2" charset="0"/>
                <a:ea typeface="Times New Roman" panose="02020603050405020304" pitchFamily="18" charset="0"/>
              </a:rPr>
              <a:t>Lamont-Doherty Earth Observatory </a:t>
            </a:r>
          </a:p>
          <a:p>
            <a:r>
              <a:rPr lang="en-US" sz="2000" dirty="0">
                <a:solidFill>
                  <a:srgbClr val="945200"/>
                </a:solidFill>
                <a:latin typeface="Optima" panose="02000503060000020004" pitchFamily="2" charset="0"/>
                <a:ea typeface="Times New Roman" panose="02020603050405020304" pitchFamily="18" charset="0"/>
              </a:rPr>
              <a:t>       of Columbia University</a:t>
            </a:r>
          </a:p>
          <a:p>
            <a:endParaRPr lang="en-US" sz="2000" dirty="0">
              <a:solidFill>
                <a:srgbClr val="945200"/>
              </a:solidFill>
              <a:effectLst/>
              <a:latin typeface="Optima" panose="02000503060000020004" pitchFamily="2" charset="0"/>
              <a:ea typeface="Times New Roman" panose="02020603050405020304" pitchFamily="18" charset="0"/>
            </a:endParaRPr>
          </a:p>
          <a:p>
            <a:endParaRPr lang="en-US" sz="2000" dirty="0">
              <a:solidFill>
                <a:srgbClr val="945200"/>
              </a:solidFill>
              <a:effectLst/>
              <a:latin typeface="Optima" panose="02000503060000020004" pitchFamily="2" charset="0"/>
              <a:ea typeface="Times New Roman" panose="02020603050405020304" pitchFamily="18" charset="0"/>
            </a:endParaRPr>
          </a:p>
          <a:p>
            <a:r>
              <a:rPr lang="en-US" sz="2000" dirty="0">
                <a:solidFill>
                  <a:srgbClr val="945200"/>
                </a:solidFill>
                <a:effectLst/>
                <a:latin typeface="Optima" panose="02000503060000020004" pitchFamily="2" charset="0"/>
                <a:ea typeface="Times New Roman" panose="02020603050405020304" pitchFamily="18" charset="0"/>
              </a:rPr>
              <a:t>Gordon Research Conference on </a:t>
            </a:r>
          </a:p>
          <a:p>
            <a:r>
              <a:rPr lang="en-US" sz="2000" dirty="0">
                <a:solidFill>
                  <a:srgbClr val="945200"/>
                </a:solidFill>
                <a:effectLst/>
                <a:latin typeface="Optima" panose="02000503060000020004" pitchFamily="2" charset="0"/>
                <a:ea typeface="Times New Roman" panose="02020603050405020304" pitchFamily="18" charset="0"/>
              </a:rPr>
              <a:t>      Visualization </a:t>
            </a:r>
            <a:r>
              <a:rPr lang="en-US" sz="2000" dirty="0">
                <a:solidFill>
                  <a:srgbClr val="945200"/>
                </a:solidFill>
                <a:latin typeface="Optima" panose="02000503060000020004" pitchFamily="2" charset="0"/>
                <a:ea typeface="Times New Roman" panose="02020603050405020304" pitchFamily="18" charset="0"/>
              </a:rPr>
              <a:t>in Science &amp; Education</a:t>
            </a:r>
          </a:p>
          <a:p>
            <a:r>
              <a:rPr lang="en-US" dirty="0">
                <a:solidFill>
                  <a:srgbClr val="945200"/>
                </a:solidFill>
                <a:effectLst/>
                <a:latin typeface="Optima" panose="02000503060000020004" pitchFamily="2" charset="0"/>
                <a:ea typeface="Times New Roman" panose="02020603050405020304" pitchFamily="18" charset="0"/>
              </a:rPr>
              <a:t>Bates College</a:t>
            </a:r>
            <a:r>
              <a:rPr lang="en-US" dirty="0">
                <a:solidFill>
                  <a:srgbClr val="945200"/>
                </a:solidFill>
                <a:latin typeface="Optima" panose="02000503060000020004" pitchFamily="2" charset="0"/>
                <a:ea typeface="Times New Roman" panose="02020603050405020304" pitchFamily="18" charset="0"/>
              </a:rPr>
              <a:t>,  July 13, 2025</a:t>
            </a:r>
            <a:endParaRPr lang="en-US" dirty="0">
              <a:solidFill>
                <a:srgbClr val="945200"/>
              </a:solidFill>
              <a:effectLst/>
              <a:latin typeface="Optima" panose="02000503060000020004" pitchFamily="2" charset="0"/>
              <a:ea typeface="Times New Roman" panose="02020603050405020304" pitchFamily="18" charset="0"/>
            </a:endParaRPr>
          </a:p>
          <a:p>
            <a:endParaRPr lang="en-US" dirty="0"/>
          </a:p>
        </p:txBody>
      </p:sp>
      <p:pic>
        <p:nvPicPr>
          <p:cNvPr id="7" name="Picture 6">
            <a:extLst>
              <a:ext uri="{FF2B5EF4-FFF2-40B4-BE49-F238E27FC236}">
                <a16:creationId xmlns:a16="http://schemas.microsoft.com/office/drawing/2014/main" id="{7797839B-7861-2C11-9A28-A5DB520E243A}"/>
              </a:ext>
            </a:extLst>
          </p:cNvPr>
          <p:cNvPicPr>
            <a:picLocks noChangeAspect="1"/>
          </p:cNvPicPr>
          <p:nvPr/>
        </p:nvPicPr>
        <p:blipFill>
          <a:blip r:embed="rId3"/>
          <a:stretch>
            <a:fillRect/>
          </a:stretch>
        </p:blipFill>
        <p:spPr>
          <a:xfrm>
            <a:off x="6343651" y="3004492"/>
            <a:ext cx="5848350" cy="3797270"/>
          </a:xfrm>
          <a:prstGeom prst="rect">
            <a:avLst/>
          </a:prstGeom>
        </p:spPr>
      </p:pic>
    </p:spTree>
    <p:extLst>
      <p:ext uri="{BB962C8B-B14F-4D97-AF65-F5344CB8AC3E}">
        <p14:creationId xmlns:p14="http://schemas.microsoft.com/office/powerpoint/2010/main" val="1560547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4BD528-25FF-1EEE-0131-4663851C85E7}"/>
              </a:ext>
            </a:extLst>
          </p:cNvPr>
          <p:cNvSpPr txBox="1"/>
          <p:nvPr/>
        </p:nvSpPr>
        <p:spPr>
          <a:xfrm>
            <a:off x="486078" y="169571"/>
            <a:ext cx="11219844" cy="1354217"/>
          </a:xfrm>
          <a:prstGeom prst="rect">
            <a:avLst/>
          </a:prstGeom>
          <a:noFill/>
        </p:spPr>
        <p:txBody>
          <a:bodyPr wrap="square" rtlCol="0">
            <a:spAutoFit/>
          </a:bodyPr>
          <a:lstStyle/>
          <a:p>
            <a:r>
              <a:rPr lang="en-US" sz="3200" dirty="0">
                <a:solidFill>
                  <a:schemeClr val="accent1"/>
                </a:solidFill>
                <a:latin typeface="Optima" panose="02000503060000020004" pitchFamily="2" charset="0"/>
                <a:ea typeface="Times New Roman" panose="02020603050405020304" pitchFamily="18" charset="0"/>
              </a:rPr>
              <a:t>Digression: Is there actually a difference? </a:t>
            </a:r>
          </a:p>
          <a:p>
            <a:r>
              <a:rPr lang="en-US" sz="3200" dirty="0">
                <a:solidFill>
                  <a:schemeClr val="accent1"/>
                </a:solidFill>
                <a:latin typeface="Optima" panose="02000503060000020004" pitchFamily="2" charset="0"/>
                <a:ea typeface="Times New Roman" panose="02020603050405020304" pitchFamily="18" charset="0"/>
              </a:rPr>
              <a:t>“Everything is a model”</a:t>
            </a:r>
            <a:endParaRPr lang="en-US" sz="2400" dirty="0">
              <a:solidFill>
                <a:schemeClr val="accent1"/>
              </a:solidFill>
              <a:effectLst/>
              <a:latin typeface="Optima" panose="02000503060000020004" pitchFamily="2" charset="0"/>
              <a:ea typeface="Times New Roman" panose="02020603050405020304" pitchFamily="18" charset="0"/>
            </a:endParaRPr>
          </a:p>
          <a:p>
            <a:endParaRPr lang="en-US" sz="1600" dirty="0"/>
          </a:p>
        </p:txBody>
      </p:sp>
      <p:grpSp>
        <p:nvGrpSpPr>
          <p:cNvPr id="9" name="Group 8">
            <a:extLst>
              <a:ext uri="{FF2B5EF4-FFF2-40B4-BE49-F238E27FC236}">
                <a16:creationId xmlns:a16="http://schemas.microsoft.com/office/drawing/2014/main" id="{9FF4AB12-3070-471E-9B05-AACDC0B04EF4}"/>
              </a:ext>
            </a:extLst>
          </p:cNvPr>
          <p:cNvGrpSpPr/>
          <p:nvPr/>
        </p:nvGrpSpPr>
        <p:grpSpPr>
          <a:xfrm>
            <a:off x="0" y="1801504"/>
            <a:ext cx="7371287" cy="4759800"/>
            <a:chOff x="0" y="1801504"/>
            <a:chExt cx="7371287" cy="4759800"/>
          </a:xfrm>
        </p:grpSpPr>
        <p:pic>
          <p:nvPicPr>
            <p:cNvPr id="6" name="Picture 5">
              <a:extLst>
                <a:ext uri="{FF2B5EF4-FFF2-40B4-BE49-F238E27FC236}">
                  <a16:creationId xmlns:a16="http://schemas.microsoft.com/office/drawing/2014/main" id="{4ECC9F5E-33E5-1F3E-CDC4-B4100015185E}"/>
                </a:ext>
              </a:extLst>
            </p:cNvPr>
            <p:cNvPicPr>
              <a:picLocks noChangeAspect="1"/>
            </p:cNvPicPr>
            <p:nvPr/>
          </p:nvPicPr>
          <p:blipFill>
            <a:blip r:embed="rId2"/>
            <a:stretch>
              <a:fillRect/>
            </a:stretch>
          </p:blipFill>
          <p:spPr>
            <a:xfrm>
              <a:off x="0" y="1801504"/>
              <a:ext cx="7371287" cy="3952495"/>
            </a:xfrm>
            <a:prstGeom prst="rect">
              <a:avLst/>
            </a:prstGeom>
          </p:spPr>
        </p:pic>
        <p:sp>
          <p:nvSpPr>
            <p:cNvPr id="8" name="TextBox 7">
              <a:extLst>
                <a:ext uri="{FF2B5EF4-FFF2-40B4-BE49-F238E27FC236}">
                  <a16:creationId xmlns:a16="http://schemas.microsoft.com/office/drawing/2014/main" id="{18B1845E-EBC6-D50A-C057-589218533F11}"/>
                </a:ext>
              </a:extLst>
            </p:cNvPr>
            <p:cNvSpPr txBox="1"/>
            <p:nvPr/>
          </p:nvSpPr>
          <p:spPr>
            <a:xfrm>
              <a:off x="294174" y="5976529"/>
              <a:ext cx="6782937"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Includes data from: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Kastens</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K. A. et al (2000).  The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Vema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Transverse Ridge (Central Atlantic). </a:t>
              </a: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Marine Geophysical Research,</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v. 20, p 533-556. </a:t>
              </a:r>
              <a:endParaRPr lang="en-US" sz="1600" dirty="0">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D55F644F-1EF5-57EC-06E4-E0901D35CEE6}"/>
              </a:ext>
            </a:extLst>
          </p:cNvPr>
          <p:cNvSpPr txBox="1"/>
          <p:nvPr/>
        </p:nvSpPr>
        <p:spPr>
          <a:xfrm>
            <a:off x="7844441" y="3333682"/>
            <a:ext cx="4053385" cy="289310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Incorporates concepts about: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Sound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Sound velocity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Distance = rate * time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Relationship among sound velocity, water temperature, salinity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Refraction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Latitude &amp; longitude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Geodetic reference frame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Azimuth (of ship) </a:t>
            </a:r>
          </a:p>
        </p:txBody>
      </p:sp>
      <p:pic>
        <p:nvPicPr>
          <p:cNvPr id="10" name="Picture 9">
            <a:extLst>
              <a:ext uri="{FF2B5EF4-FFF2-40B4-BE49-F238E27FC236}">
                <a16:creationId xmlns:a16="http://schemas.microsoft.com/office/drawing/2014/main" id="{706A29E0-BBDC-59CF-AAE3-EC4ADA03A097}"/>
              </a:ext>
            </a:extLst>
          </p:cNvPr>
          <p:cNvPicPr>
            <a:picLocks noChangeAspect="1"/>
          </p:cNvPicPr>
          <p:nvPr/>
        </p:nvPicPr>
        <p:blipFill>
          <a:blip r:embed="rId3"/>
          <a:stretch>
            <a:fillRect/>
          </a:stretch>
        </p:blipFill>
        <p:spPr>
          <a:xfrm>
            <a:off x="8314710" y="642354"/>
            <a:ext cx="2768600" cy="2209800"/>
          </a:xfrm>
          <a:prstGeom prst="rect">
            <a:avLst/>
          </a:prstGeom>
        </p:spPr>
      </p:pic>
    </p:spTree>
    <p:extLst>
      <p:ext uri="{BB962C8B-B14F-4D97-AF65-F5344CB8AC3E}">
        <p14:creationId xmlns:p14="http://schemas.microsoft.com/office/powerpoint/2010/main" val="101300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4BD528-25FF-1EEE-0131-4663851C85E7}"/>
              </a:ext>
            </a:extLst>
          </p:cNvPr>
          <p:cNvSpPr txBox="1"/>
          <p:nvPr/>
        </p:nvSpPr>
        <p:spPr>
          <a:xfrm>
            <a:off x="-108829" y="220371"/>
            <a:ext cx="11219844" cy="923330"/>
          </a:xfrm>
          <a:prstGeom prst="rect">
            <a:avLst/>
          </a:prstGeom>
          <a:noFill/>
        </p:spPr>
        <p:txBody>
          <a:bodyPr wrap="square" rtlCol="0">
            <a:spAutoFit/>
          </a:bodyPr>
          <a:lstStyle/>
          <a:p>
            <a:pPr algn="ctr"/>
            <a:r>
              <a:rPr lang="en-US" sz="3600" dirty="0">
                <a:solidFill>
                  <a:schemeClr val="accent1"/>
                </a:solidFill>
                <a:latin typeface="Optima" panose="02000503060000020004" pitchFamily="2" charset="0"/>
                <a:ea typeface="Times New Roman" panose="02020603050405020304" pitchFamily="18" charset="0"/>
              </a:rPr>
              <a:t>Is there actually a difference?  Yes, I think so…</a:t>
            </a:r>
            <a:endParaRPr lang="en-US" sz="2800" dirty="0">
              <a:solidFill>
                <a:schemeClr val="accent1"/>
              </a:solidFill>
              <a:effectLst/>
              <a:latin typeface="Optima" panose="02000503060000020004" pitchFamily="2" charset="0"/>
              <a:ea typeface="Times New Roman" panose="02020603050405020304" pitchFamily="18" charset="0"/>
            </a:endParaRPr>
          </a:p>
          <a:p>
            <a:endParaRPr lang="en-US" dirty="0"/>
          </a:p>
        </p:txBody>
      </p:sp>
      <p:graphicFrame>
        <p:nvGraphicFramePr>
          <p:cNvPr id="3" name="Table 2">
            <a:extLst>
              <a:ext uri="{FF2B5EF4-FFF2-40B4-BE49-F238E27FC236}">
                <a16:creationId xmlns:a16="http://schemas.microsoft.com/office/drawing/2014/main" id="{9F23FBB1-EFA0-E1E4-F368-183B5CBCA9CF}"/>
              </a:ext>
            </a:extLst>
          </p:cNvPr>
          <p:cNvGraphicFramePr>
            <a:graphicFrameLocks noGrp="1"/>
          </p:cNvGraphicFramePr>
          <p:nvPr>
            <p:extLst>
              <p:ext uri="{D42A27DB-BD31-4B8C-83A1-F6EECF244321}">
                <p14:modId xmlns:p14="http://schemas.microsoft.com/office/powerpoint/2010/main" val="4184270786"/>
              </p:ext>
            </p:extLst>
          </p:nvPr>
        </p:nvGraphicFramePr>
        <p:xfrm>
          <a:off x="486078" y="999984"/>
          <a:ext cx="11219844" cy="3479800"/>
        </p:xfrm>
        <a:graphic>
          <a:graphicData uri="http://schemas.openxmlformats.org/drawingml/2006/table">
            <a:tbl>
              <a:tblPr firstRow="1" bandRow="1">
                <a:tableStyleId>{5C22544A-7EE6-4342-B048-85BDC9FD1C3A}</a:tableStyleId>
              </a:tblPr>
              <a:tblGrid>
                <a:gridCol w="5609922">
                  <a:extLst>
                    <a:ext uri="{9D8B030D-6E8A-4147-A177-3AD203B41FA5}">
                      <a16:colId xmlns:a16="http://schemas.microsoft.com/office/drawing/2014/main" val="971041145"/>
                    </a:ext>
                  </a:extLst>
                </a:gridCol>
                <a:gridCol w="5609922">
                  <a:extLst>
                    <a:ext uri="{9D8B030D-6E8A-4147-A177-3AD203B41FA5}">
                      <a16:colId xmlns:a16="http://schemas.microsoft.com/office/drawing/2014/main" val="3951302960"/>
                    </a:ext>
                  </a:extLst>
                </a:gridCol>
              </a:tblGrid>
              <a:tr h="370840">
                <a:tc>
                  <a:txBody>
                    <a:bodyPr/>
                    <a:lstStyle/>
                    <a:p>
                      <a:pPr algn="ctr">
                        <a:spcBef>
                          <a:spcPts val="1000"/>
                        </a:spcBef>
                        <a:spcAft>
                          <a:spcPts val="1000"/>
                        </a:spcAft>
                      </a:pPr>
                      <a:r>
                        <a:rPr lang="en-US" dirty="0">
                          <a:latin typeface="Arial" panose="020B0604020202020204" pitchFamily="34" charset="0"/>
                          <a:cs typeface="Arial" panose="020B0604020202020204" pitchFamily="34" charset="0"/>
                        </a:rPr>
                        <a:t>Data visualizations</a:t>
                      </a:r>
                    </a:p>
                  </a:txBody>
                  <a:tcPr/>
                </a:tc>
                <a:tc>
                  <a:txBody>
                    <a:bodyPr/>
                    <a:lstStyle/>
                    <a:p>
                      <a:pPr algn="ctr">
                        <a:spcBef>
                          <a:spcPts val="1000"/>
                        </a:spcBef>
                        <a:spcAft>
                          <a:spcPts val="1000"/>
                        </a:spcAft>
                      </a:pPr>
                      <a:r>
                        <a:rPr lang="en-US" dirty="0">
                          <a:latin typeface="Arial" panose="020B0604020202020204" pitchFamily="34" charset="0"/>
                          <a:cs typeface="Arial" panose="020B0604020202020204" pitchFamily="34" charset="0"/>
                        </a:rPr>
                        <a:t>Concept visualizations</a:t>
                      </a:r>
                    </a:p>
                  </a:txBody>
                  <a:tcPr/>
                </a:tc>
                <a:extLst>
                  <a:ext uri="{0D108BD9-81ED-4DB2-BD59-A6C34878D82A}">
                    <a16:rowId xmlns:a16="http://schemas.microsoft.com/office/drawing/2014/main" val="2989879466"/>
                  </a:ext>
                </a:extLst>
              </a:tr>
              <a:tr h="370840">
                <a:tc>
                  <a:txBody>
                    <a:bodyPr/>
                    <a:lstStyle/>
                    <a:p>
                      <a:pPr>
                        <a:spcBef>
                          <a:spcPts val="700"/>
                        </a:spcBef>
                        <a:spcAft>
                          <a:spcPts val="700"/>
                        </a:spcAft>
                      </a:pPr>
                      <a:r>
                        <a:rPr lang="en-US" sz="1800" dirty="0">
                          <a:solidFill>
                            <a:srgbClr val="945200"/>
                          </a:solidFill>
                          <a:latin typeface="Arial" panose="020B0604020202020204" pitchFamily="34" charset="0"/>
                          <a:ea typeface="Times New Roman" panose="02020603050405020304" pitchFamily="18" charset="0"/>
                          <a:cs typeface="Arial" panose="020B0604020202020204" pitchFamily="34" charset="0"/>
                        </a:rPr>
                        <a:t>…usually depict a specific instance, a specific place or time or population</a:t>
                      </a:r>
                      <a:endParaRPr lang="en-US" dirty="0">
                        <a:solidFill>
                          <a:srgbClr val="945200"/>
                        </a:solidFill>
                        <a:latin typeface="Arial" panose="020B0604020202020204" pitchFamily="34" charset="0"/>
                        <a:cs typeface="Arial" panose="020B0604020202020204" pitchFamily="34" charset="0"/>
                      </a:endParaRPr>
                    </a:p>
                  </a:txBody>
                  <a:tcPr/>
                </a:tc>
                <a:tc>
                  <a:txBody>
                    <a:bodyPr/>
                    <a:lstStyle/>
                    <a:p>
                      <a:pPr>
                        <a:spcBef>
                          <a:spcPts val="700"/>
                        </a:spcBef>
                        <a:spcAft>
                          <a:spcPts val="700"/>
                        </a:spcAft>
                      </a:pPr>
                      <a:r>
                        <a:rPr lang="en-US" dirty="0">
                          <a:solidFill>
                            <a:srgbClr val="945200"/>
                          </a:solidFill>
                          <a:latin typeface="Arial" panose="020B0604020202020204" pitchFamily="34" charset="0"/>
                          <a:cs typeface="Arial" panose="020B0604020202020204" pitchFamily="34" charset="0"/>
                        </a:rPr>
                        <a:t>…</a:t>
                      </a:r>
                      <a:r>
                        <a:rPr lang="en-US" sz="1800" dirty="0">
                          <a:solidFill>
                            <a:srgbClr val="945200"/>
                          </a:solidFill>
                          <a:latin typeface="Arial" panose="020B0604020202020204" pitchFamily="34" charset="0"/>
                          <a:ea typeface="Times New Roman" panose="02020603050405020304" pitchFamily="18" charset="0"/>
                          <a:cs typeface="Arial" panose="020B0604020202020204" pitchFamily="34" charset="0"/>
                        </a:rPr>
                        <a:t>can depict a generalized phenomenon</a:t>
                      </a:r>
                      <a:endParaRPr lang="en-US" dirty="0">
                        <a:solidFill>
                          <a:srgbClr val="9452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74648903"/>
                  </a:ext>
                </a:extLst>
              </a:tr>
              <a:tr h="370840">
                <a:tc>
                  <a:txBody>
                    <a:bodyPr/>
                    <a:lstStyle/>
                    <a:p>
                      <a:pPr marL="0" marR="0" lvl="0" indent="0" algn="l" defTabSz="914400" rtl="0" eaLnBrk="1" fontAlgn="auto" latinLnBrk="0" hangingPunct="1">
                        <a:lnSpc>
                          <a:spcPct val="100000"/>
                        </a:lnSpc>
                        <a:spcBef>
                          <a:spcPts val="700"/>
                        </a:spcBef>
                        <a:spcAft>
                          <a:spcPts val="700"/>
                        </a:spcAft>
                        <a:buClrTx/>
                        <a:buSzTx/>
                        <a:buFontTx/>
                        <a:buNone/>
                        <a:tabLst/>
                        <a:defRPr/>
                      </a:pPr>
                      <a:r>
                        <a:rPr lang="en-US" dirty="0">
                          <a:solidFill>
                            <a:srgbClr val="945200"/>
                          </a:solidFill>
                          <a:latin typeface="Arial" panose="020B0604020202020204" pitchFamily="34" charset="0"/>
                          <a:cs typeface="Arial" panose="020B0604020202020204" pitchFamily="34" charset="0"/>
                        </a:rPr>
                        <a:t>…</a:t>
                      </a:r>
                      <a:r>
                        <a:rPr lang="en-US" sz="1800" dirty="0">
                          <a:solidFill>
                            <a:srgbClr val="945200"/>
                          </a:solidFill>
                          <a:effectLst/>
                          <a:latin typeface="Arial" panose="020B0604020202020204" pitchFamily="34" charset="0"/>
                          <a:ea typeface="Times New Roman" panose="02020603050405020304" pitchFamily="18" charset="0"/>
                          <a:cs typeface="Arial" panose="020B0604020202020204" pitchFamily="34" charset="0"/>
                        </a:rPr>
                        <a:t>purport to convey fact </a:t>
                      </a:r>
                      <a:r>
                        <a:rPr lang="en-US" dirty="0">
                          <a:solidFill>
                            <a:srgbClr val="945200"/>
                          </a:solidFill>
                          <a:latin typeface="Arial" panose="020B0604020202020204" pitchFamily="34" charset="0"/>
                          <a:cs typeface="Arial" panose="020B0604020202020204" pitchFamily="34" charset="0"/>
                        </a:rPr>
                        <a:t>(analogous to the news section of a quality newspaper)</a:t>
                      </a:r>
                    </a:p>
                  </a:txBody>
                  <a:tcPr/>
                </a:tc>
                <a:tc>
                  <a:txBody>
                    <a:bodyPr/>
                    <a:lstStyle/>
                    <a:p>
                      <a:pPr marL="0" marR="0" lvl="0" indent="0" algn="l" defTabSz="914400" rtl="0" eaLnBrk="1" fontAlgn="auto" latinLnBrk="0" hangingPunct="1">
                        <a:lnSpc>
                          <a:spcPct val="100000"/>
                        </a:lnSpc>
                        <a:spcBef>
                          <a:spcPts val="700"/>
                        </a:spcBef>
                        <a:spcAft>
                          <a:spcPts val="700"/>
                        </a:spcAft>
                        <a:buClrTx/>
                        <a:buSzTx/>
                        <a:buFontTx/>
                        <a:buNone/>
                        <a:tabLst/>
                        <a:defRPr/>
                      </a:pPr>
                      <a:r>
                        <a:rPr lang="en-US" dirty="0">
                          <a:solidFill>
                            <a:srgbClr val="945200"/>
                          </a:solidFill>
                          <a:latin typeface="Arial" panose="020B0604020202020204" pitchFamily="34" charset="0"/>
                          <a:cs typeface="Arial" panose="020B0604020202020204" pitchFamily="34" charset="0"/>
                        </a:rPr>
                        <a:t>…</a:t>
                      </a:r>
                      <a:r>
                        <a:rPr lang="en-US" sz="1800" dirty="0">
                          <a:solidFill>
                            <a:srgbClr val="945200"/>
                          </a:solidFill>
                          <a:effectLst/>
                          <a:latin typeface="Arial" panose="020B0604020202020204" pitchFamily="34" charset="0"/>
                          <a:ea typeface="Times New Roman" panose="02020603050405020304" pitchFamily="18" charset="0"/>
                          <a:cs typeface="Arial" panose="020B0604020202020204" pitchFamily="34" charset="0"/>
                        </a:rPr>
                        <a:t>frankly admit to being </a:t>
                      </a:r>
                      <a:r>
                        <a:rPr lang="en-US" sz="1800" dirty="0">
                          <a:solidFill>
                            <a:srgbClr val="945200"/>
                          </a:solidFill>
                          <a:latin typeface="Arial" panose="020B0604020202020204" pitchFamily="34" charset="0"/>
                          <a:ea typeface="Times New Roman" panose="02020603050405020304" pitchFamily="18" charset="0"/>
                          <a:cs typeface="Arial" panose="020B0604020202020204" pitchFamily="34" charset="0"/>
                        </a:rPr>
                        <a:t>a view conceived in a human mind </a:t>
                      </a:r>
                      <a:r>
                        <a:rPr lang="en-US" dirty="0">
                          <a:solidFill>
                            <a:srgbClr val="945200"/>
                          </a:solidFill>
                          <a:latin typeface="Arial" panose="020B0604020202020204" pitchFamily="34" charset="0"/>
                          <a:cs typeface="Arial" panose="020B0604020202020204" pitchFamily="34" charset="0"/>
                        </a:rPr>
                        <a:t>(analogous to the opinion section of the same newspaper)</a:t>
                      </a:r>
                    </a:p>
                  </a:txBody>
                  <a:tcPr/>
                </a:tc>
                <a:extLst>
                  <a:ext uri="{0D108BD9-81ED-4DB2-BD59-A6C34878D82A}">
                    <a16:rowId xmlns:a16="http://schemas.microsoft.com/office/drawing/2014/main" val="1380579725"/>
                  </a:ext>
                </a:extLst>
              </a:tr>
              <a:tr h="370840">
                <a:tc>
                  <a:txBody>
                    <a:bodyPr/>
                    <a:lstStyle/>
                    <a:p>
                      <a:pPr marL="0" marR="0" lvl="0" indent="0" algn="l" defTabSz="914400" rtl="0" eaLnBrk="1" fontAlgn="auto" latinLnBrk="0" hangingPunct="1">
                        <a:lnSpc>
                          <a:spcPct val="100000"/>
                        </a:lnSpc>
                        <a:spcBef>
                          <a:spcPts val="700"/>
                        </a:spcBef>
                        <a:spcAft>
                          <a:spcPts val="700"/>
                        </a:spcAft>
                        <a:buClrTx/>
                        <a:buSzTx/>
                        <a:buFontTx/>
                        <a:buNone/>
                        <a:tabLst/>
                        <a:defRPr/>
                      </a:pPr>
                      <a:r>
                        <a:rPr lang="en-US" dirty="0">
                          <a:solidFill>
                            <a:srgbClr val="945200"/>
                          </a:solidFill>
                          <a:latin typeface="Arial" panose="020B0604020202020204" pitchFamily="34" charset="0"/>
                          <a:cs typeface="Arial" panose="020B0604020202020204" pitchFamily="34" charset="0"/>
                        </a:rPr>
                        <a:t>…</a:t>
                      </a:r>
                      <a:r>
                        <a:rPr lang="en-US" sz="1800" dirty="0">
                          <a:solidFill>
                            <a:srgbClr val="945200"/>
                          </a:solidFill>
                          <a:effectLst/>
                          <a:latin typeface="Arial" panose="020B0604020202020204" pitchFamily="34" charset="0"/>
                          <a:ea typeface="Times New Roman" panose="02020603050405020304" pitchFamily="18" charset="0"/>
                          <a:cs typeface="Arial" panose="020B0604020202020204" pitchFamily="34" charset="0"/>
                        </a:rPr>
                        <a:t>usually have a “chain of custody” from the real world to the visualization, following accepted “rules” of the discipline </a:t>
                      </a:r>
                    </a:p>
                  </a:txBody>
                  <a:tcPr/>
                </a:tc>
                <a:tc>
                  <a:txBody>
                    <a:bodyPr/>
                    <a:lstStyle/>
                    <a:p>
                      <a:pPr marL="0" marR="0" lvl="0" indent="0" algn="l" defTabSz="914400" rtl="0" eaLnBrk="1" fontAlgn="auto" latinLnBrk="0" hangingPunct="1">
                        <a:lnSpc>
                          <a:spcPct val="100000"/>
                        </a:lnSpc>
                        <a:spcBef>
                          <a:spcPts val="700"/>
                        </a:spcBef>
                        <a:spcAft>
                          <a:spcPts val="700"/>
                        </a:spcAft>
                        <a:buClrTx/>
                        <a:buSzTx/>
                        <a:buFontTx/>
                        <a:buNone/>
                        <a:tabLst/>
                        <a:defRPr/>
                      </a:pPr>
                      <a:r>
                        <a:rPr lang="en-US" dirty="0">
                          <a:solidFill>
                            <a:srgbClr val="945200"/>
                          </a:solidFill>
                          <a:latin typeface="Arial" panose="020B0604020202020204" pitchFamily="34" charset="0"/>
                          <a:cs typeface="Arial" panose="020B0604020202020204" pitchFamily="34" charset="0"/>
                        </a:rPr>
                        <a:t>…</a:t>
                      </a:r>
                      <a:r>
                        <a:rPr lang="en-US" sz="1800" dirty="0">
                          <a:solidFill>
                            <a:srgbClr val="945200"/>
                          </a:solidFill>
                          <a:latin typeface="Arial" panose="020B0604020202020204" pitchFamily="34" charset="0"/>
                          <a:ea typeface="Times New Roman" panose="02020603050405020304" pitchFamily="18" charset="0"/>
                          <a:cs typeface="Arial" panose="020B0604020202020204" pitchFamily="34" charset="0"/>
                        </a:rPr>
                        <a:t>sometimes have leaps of inference separating the visualization from the real world</a:t>
                      </a:r>
                      <a:endParaRPr lang="en-US" dirty="0">
                        <a:solidFill>
                          <a:srgbClr val="9452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94657016"/>
                  </a:ext>
                </a:extLst>
              </a:tr>
              <a:tr h="370840">
                <a:tc>
                  <a:txBody>
                    <a:bodyPr/>
                    <a:lstStyle/>
                    <a:p>
                      <a:pPr marL="0" marR="0" lvl="0" indent="0" algn="l" defTabSz="914400" rtl="0" eaLnBrk="1" fontAlgn="auto" latinLnBrk="0" hangingPunct="1">
                        <a:lnSpc>
                          <a:spcPct val="100000"/>
                        </a:lnSpc>
                        <a:spcBef>
                          <a:spcPts val="700"/>
                        </a:spcBef>
                        <a:spcAft>
                          <a:spcPts val="700"/>
                        </a:spcAft>
                        <a:buClrTx/>
                        <a:buSzTx/>
                        <a:buFontTx/>
                        <a:buNone/>
                        <a:tabLst/>
                        <a:defRPr/>
                      </a:pPr>
                      <a:r>
                        <a:rPr lang="en-US" dirty="0">
                          <a:solidFill>
                            <a:srgbClr val="945200"/>
                          </a:solidFill>
                          <a:latin typeface="Arial" panose="020B0604020202020204" pitchFamily="34" charset="0"/>
                          <a:cs typeface="Arial" panose="020B0604020202020204" pitchFamily="34" charset="0"/>
                        </a:rPr>
                        <a:t>… are well-suited for testing of hypotheses</a:t>
                      </a:r>
                    </a:p>
                  </a:txBody>
                  <a:tcPr/>
                </a:tc>
                <a:tc>
                  <a:txBody>
                    <a:bodyPr/>
                    <a:lstStyle/>
                    <a:p>
                      <a:pPr marL="0" marR="0" lvl="0" indent="0" algn="l" defTabSz="914400" rtl="0" eaLnBrk="1" fontAlgn="auto" latinLnBrk="0" hangingPunct="1">
                        <a:lnSpc>
                          <a:spcPct val="100000"/>
                        </a:lnSpc>
                        <a:spcBef>
                          <a:spcPts val="700"/>
                        </a:spcBef>
                        <a:spcAft>
                          <a:spcPts val="700"/>
                        </a:spcAft>
                        <a:buClrTx/>
                        <a:buSzTx/>
                        <a:buFontTx/>
                        <a:buNone/>
                        <a:tabLst/>
                        <a:defRPr/>
                      </a:pPr>
                      <a:r>
                        <a:rPr lang="en-US" dirty="0">
                          <a:solidFill>
                            <a:srgbClr val="945200"/>
                          </a:solidFill>
                          <a:latin typeface="Arial" panose="020B0604020202020204" pitchFamily="34" charset="0"/>
                          <a:cs typeface="Arial" panose="020B0604020202020204" pitchFamily="34" charset="0"/>
                        </a:rPr>
                        <a:t>… are well suited for conveying hypotheses, including multiple working hypotheses</a:t>
                      </a:r>
                    </a:p>
                  </a:txBody>
                  <a:tcPr/>
                </a:tc>
                <a:extLst>
                  <a:ext uri="{0D108BD9-81ED-4DB2-BD59-A6C34878D82A}">
                    <a16:rowId xmlns:a16="http://schemas.microsoft.com/office/drawing/2014/main" val="3578670745"/>
                  </a:ext>
                </a:extLst>
              </a:tr>
            </a:tbl>
          </a:graphicData>
        </a:graphic>
      </p:graphicFrame>
      <p:grpSp>
        <p:nvGrpSpPr>
          <p:cNvPr id="8" name="Group 7">
            <a:extLst>
              <a:ext uri="{FF2B5EF4-FFF2-40B4-BE49-F238E27FC236}">
                <a16:creationId xmlns:a16="http://schemas.microsoft.com/office/drawing/2014/main" id="{29A56225-C7D4-98A9-38D6-628ACB55D3EF}"/>
              </a:ext>
            </a:extLst>
          </p:cNvPr>
          <p:cNvGrpSpPr/>
          <p:nvPr/>
        </p:nvGrpSpPr>
        <p:grpSpPr>
          <a:xfrm>
            <a:off x="6405797" y="4947161"/>
            <a:ext cx="4537965" cy="1821709"/>
            <a:chOff x="701693" y="4929273"/>
            <a:chExt cx="4537965" cy="1821709"/>
          </a:xfrm>
        </p:grpSpPr>
        <p:pic>
          <p:nvPicPr>
            <p:cNvPr id="7" name="Picture 1026">
              <a:extLst>
                <a:ext uri="{FF2B5EF4-FFF2-40B4-BE49-F238E27FC236}">
                  <a16:creationId xmlns:a16="http://schemas.microsoft.com/office/drawing/2014/main" id="{5FE676BC-6D4A-86F0-BED5-841E28BCE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83" b="11011"/>
            <a:stretch>
              <a:fillRect/>
            </a:stretch>
          </p:blipFill>
          <p:spPr bwMode="auto">
            <a:xfrm>
              <a:off x="1071025" y="4929273"/>
              <a:ext cx="4168633" cy="18217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7B0234-D906-89D5-39A8-5BB2E61AC8FE}"/>
                </a:ext>
              </a:extLst>
            </p:cNvPr>
            <p:cNvSpPr txBox="1"/>
            <p:nvPr/>
          </p:nvSpPr>
          <p:spPr>
            <a:xfrm rot="16200000">
              <a:off x="174144" y="5826477"/>
              <a:ext cx="142442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Concept Vis</a:t>
              </a:r>
            </a:p>
          </p:txBody>
        </p:sp>
      </p:grpSp>
      <p:grpSp>
        <p:nvGrpSpPr>
          <p:cNvPr id="6" name="Group 5">
            <a:extLst>
              <a:ext uri="{FF2B5EF4-FFF2-40B4-BE49-F238E27FC236}">
                <a16:creationId xmlns:a16="http://schemas.microsoft.com/office/drawing/2014/main" id="{675D9DFE-7499-9F33-7135-B671B1F53575}"/>
              </a:ext>
            </a:extLst>
          </p:cNvPr>
          <p:cNvGrpSpPr/>
          <p:nvPr/>
        </p:nvGrpSpPr>
        <p:grpSpPr>
          <a:xfrm>
            <a:off x="1376107" y="4994249"/>
            <a:ext cx="3800145" cy="1828907"/>
            <a:chOff x="6737226" y="4922075"/>
            <a:chExt cx="3800145" cy="1828907"/>
          </a:xfrm>
        </p:grpSpPr>
        <p:pic>
          <p:nvPicPr>
            <p:cNvPr id="10" name="Picture 9">
              <a:extLst>
                <a:ext uri="{FF2B5EF4-FFF2-40B4-BE49-F238E27FC236}">
                  <a16:creationId xmlns:a16="http://schemas.microsoft.com/office/drawing/2014/main" id="{BB60916C-8DF8-B092-9843-DB04698B3011}"/>
                </a:ext>
              </a:extLst>
            </p:cNvPr>
            <p:cNvPicPr>
              <a:picLocks noChangeAspect="1"/>
            </p:cNvPicPr>
            <p:nvPr/>
          </p:nvPicPr>
          <p:blipFill>
            <a:blip r:embed="rId4"/>
            <a:stretch>
              <a:fillRect/>
            </a:stretch>
          </p:blipFill>
          <p:spPr>
            <a:xfrm>
              <a:off x="7126514" y="4922075"/>
              <a:ext cx="3410857" cy="1828907"/>
            </a:xfrm>
            <a:prstGeom prst="rect">
              <a:avLst/>
            </a:prstGeom>
          </p:spPr>
        </p:pic>
        <p:sp>
          <p:nvSpPr>
            <p:cNvPr id="5" name="TextBox 4">
              <a:extLst>
                <a:ext uri="{FF2B5EF4-FFF2-40B4-BE49-F238E27FC236}">
                  <a16:creationId xmlns:a16="http://schemas.microsoft.com/office/drawing/2014/main" id="{8F6B9580-F645-F207-3471-304A0E859B12}"/>
                </a:ext>
              </a:extLst>
            </p:cNvPr>
            <p:cNvSpPr txBox="1"/>
            <p:nvPr/>
          </p:nvSpPr>
          <p:spPr>
            <a:xfrm rot="16200000">
              <a:off x="6395626" y="5740749"/>
              <a:ext cx="105253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Data Vis</a:t>
              </a:r>
            </a:p>
          </p:txBody>
        </p:sp>
      </p:grpSp>
    </p:spTree>
    <p:extLst>
      <p:ext uri="{BB962C8B-B14F-4D97-AF65-F5344CB8AC3E}">
        <p14:creationId xmlns:p14="http://schemas.microsoft.com/office/powerpoint/2010/main" val="178331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0170EA-4754-A3D3-7D51-93F24D758162}"/>
              </a:ext>
            </a:extLst>
          </p:cNvPr>
          <p:cNvGrpSpPr/>
          <p:nvPr/>
        </p:nvGrpSpPr>
        <p:grpSpPr>
          <a:xfrm>
            <a:off x="72211" y="1570414"/>
            <a:ext cx="2365088" cy="2153871"/>
            <a:chOff x="8762077" y="977506"/>
            <a:chExt cx="2938182" cy="2794264"/>
          </a:xfrm>
        </p:grpSpPr>
        <p:pic>
          <p:nvPicPr>
            <p:cNvPr id="17" name="Picture 16">
              <a:extLst>
                <a:ext uri="{FF2B5EF4-FFF2-40B4-BE49-F238E27FC236}">
                  <a16:creationId xmlns:a16="http://schemas.microsoft.com/office/drawing/2014/main" id="{81D1E6E5-A0B3-3DFD-BBA8-160C618D602E}"/>
                </a:ext>
              </a:extLst>
            </p:cNvPr>
            <p:cNvPicPr>
              <a:picLocks noChangeAspect="1"/>
            </p:cNvPicPr>
            <p:nvPr/>
          </p:nvPicPr>
          <p:blipFill>
            <a:blip r:embed="rId3"/>
            <a:stretch>
              <a:fillRect/>
            </a:stretch>
          </p:blipFill>
          <p:spPr>
            <a:xfrm>
              <a:off x="8918361" y="1337608"/>
              <a:ext cx="2781898" cy="2434162"/>
            </a:xfrm>
            <a:prstGeom prst="rect">
              <a:avLst/>
            </a:prstGeom>
          </p:spPr>
        </p:pic>
        <p:pic>
          <p:nvPicPr>
            <p:cNvPr id="15" name="Picture 14">
              <a:extLst>
                <a:ext uri="{FF2B5EF4-FFF2-40B4-BE49-F238E27FC236}">
                  <a16:creationId xmlns:a16="http://schemas.microsoft.com/office/drawing/2014/main" id="{83AA11AA-2DA4-DABD-50CC-7A0D8459F954}"/>
                </a:ext>
              </a:extLst>
            </p:cNvPr>
            <p:cNvPicPr>
              <a:picLocks noChangeAspect="1"/>
            </p:cNvPicPr>
            <p:nvPr/>
          </p:nvPicPr>
          <p:blipFill rotWithShape="1">
            <a:blip r:embed="rId4"/>
            <a:srcRect r="50000"/>
            <a:stretch/>
          </p:blipFill>
          <p:spPr>
            <a:xfrm>
              <a:off x="9841187" y="2313898"/>
              <a:ext cx="622300" cy="647700"/>
            </a:xfrm>
            <a:prstGeom prst="rect">
              <a:avLst/>
            </a:prstGeom>
          </p:spPr>
        </p:pic>
        <p:sp>
          <p:nvSpPr>
            <p:cNvPr id="16" name="Title 1">
              <a:extLst>
                <a:ext uri="{FF2B5EF4-FFF2-40B4-BE49-F238E27FC236}">
                  <a16:creationId xmlns:a16="http://schemas.microsoft.com/office/drawing/2014/main" id="{72EAE779-206B-4BAA-3D38-41307C03F276}"/>
                </a:ext>
              </a:extLst>
            </p:cNvPr>
            <p:cNvSpPr txBox="1">
              <a:spLocks/>
            </p:cNvSpPr>
            <p:nvPr/>
          </p:nvSpPr>
          <p:spPr>
            <a:xfrm>
              <a:off x="8762077" y="977506"/>
              <a:ext cx="2158221" cy="390163"/>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600" dirty="0">
                  <a:solidFill>
                    <a:srgbClr val="800000"/>
                  </a:solidFill>
                  <a:latin typeface="Arial"/>
                  <a:cs typeface="Arial"/>
                </a:rPr>
                <a:t>Economics</a:t>
              </a:r>
              <a:endParaRPr lang="en-US" sz="2400" baseline="30000" dirty="0">
                <a:solidFill>
                  <a:srgbClr val="800000"/>
                </a:solidFill>
                <a:latin typeface="Arial"/>
                <a:cs typeface="Arial"/>
              </a:endParaRPr>
            </a:p>
          </p:txBody>
        </p:sp>
      </p:grpSp>
      <p:grpSp>
        <p:nvGrpSpPr>
          <p:cNvPr id="21" name="Group 20">
            <a:extLst>
              <a:ext uri="{FF2B5EF4-FFF2-40B4-BE49-F238E27FC236}">
                <a16:creationId xmlns:a16="http://schemas.microsoft.com/office/drawing/2014/main" id="{513BDB1C-D3F4-824F-B98C-5E898DCFADC4}"/>
              </a:ext>
            </a:extLst>
          </p:cNvPr>
          <p:cNvGrpSpPr/>
          <p:nvPr/>
        </p:nvGrpSpPr>
        <p:grpSpPr>
          <a:xfrm>
            <a:off x="2522248" y="1857308"/>
            <a:ext cx="4108449" cy="1769563"/>
            <a:chOff x="5779830" y="4297797"/>
            <a:chExt cx="4108449" cy="1769563"/>
          </a:xfrm>
        </p:grpSpPr>
        <p:grpSp>
          <p:nvGrpSpPr>
            <p:cNvPr id="22" name="Group 21">
              <a:extLst>
                <a:ext uri="{FF2B5EF4-FFF2-40B4-BE49-F238E27FC236}">
                  <a16:creationId xmlns:a16="http://schemas.microsoft.com/office/drawing/2014/main" id="{023F66DB-36A9-866C-2E78-2175BFAD4552}"/>
                </a:ext>
              </a:extLst>
            </p:cNvPr>
            <p:cNvGrpSpPr/>
            <p:nvPr/>
          </p:nvGrpSpPr>
          <p:grpSpPr>
            <a:xfrm>
              <a:off x="5779830" y="4297797"/>
              <a:ext cx="4108449" cy="1769563"/>
              <a:chOff x="6828905" y="1235774"/>
              <a:chExt cx="4873778" cy="2178025"/>
            </a:xfrm>
          </p:grpSpPr>
          <p:pic>
            <p:nvPicPr>
              <p:cNvPr id="25" name="Picture 24">
                <a:extLst>
                  <a:ext uri="{FF2B5EF4-FFF2-40B4-BE49-F238E27FC236}">
                    <a16:creationId xmlns:a16="http://schemas.microsoft.com/office/drawing/2014/main" id="{FFFCCDAB-0E0B-A215-8465-FC585381C72A}"/>
                  </a:ext>
                </a:extLst>
              </p:cNvPr>
              <p:cNvPicPr>
                <a:picLocks noChangeAspect="1"/>
              </p:cNvPicPr>
              <p:nvPr/>
            </p:nvPicPr>
            <p:blipFill>
              <a:blip r:embed="rId5"/>
              <a:stretch>
                <a:fillRect/>
              </a:stretch>
            </p:blipFill>
            <p:spPr>
              <a:xfrm>
                <a:off x="6828905" y="1235774"/>
                <a:ext cx="4873778" cy="2178025"/>
              </a:xfrm>
              <a:prstGeom prst="rect">
                <a:avLst/>
              </a:prstGeom>
            </p:spPr>
          </p:pic>
          <p:sp>
            <p:nvSpPr>
              <p:cNvPr id="26" name="Freeform 25">
                <a:extLst>
                  <a:ext uri="{FF2B5EF4-FFF2-40B4-BE49-F238E27FC236}">
                    <a16:creationId xmlns:a16="http://schemas.microsoft.com/office/drawing/2014/main" id="{01D73A51-CBB4-341D-DCC2-E35014DA8F6A}"/>
                  </a:ext>
                </a:extLst>
              </p:cNvPr>
              <p:cNvSpPr/>
              <p:nvPr/>
            </p:nvSpPr>
            <p:spPr>
              <a:xfrm>
                <a:off x="7543800" y="2377440"/>
                <a:ext cx="3840480" cy="941832"/>
              </a:xfrm>
              <a:custGeom>
                <a:avLst/>
                <a:gdLst>
                  <a:gd name="connsiteX0" fmla="*/ 3611880 w 3840480"/>
                  <a:gd name="connsiteY0" fmla="*/ 109728 h 941832"/>
                  <a:gd name="connsiteX1" fmla="*/ 3602736 w 3840480"/>
                  <a:gd name="connsiteY1" fmla="*/ 484632 h 941832"/>
                  <a:gd name="connsiteX2" fmla="*/ 2221992 w 3840480"/>
                  <a:gd name="connsiteY2" fmla="*/ 548640 h 941832"/>
                  <a:gd name="connsiteX3" fmla="*/ 2148840 w 3840480"/>
                  <a:gd name="connsiteY3" fmla="*/ 704088 h 941832"/>
                  <a:gd name="connsiteX4" fmla="*/ 1124712 w 3840480"/>
                  <a:gd name="connsiteY4" fmla="*/ 740664 h 941832"/>
                  <a:gd name="connsiteX5" fmla="*/ 384048 w 3840480"/>
                  <a:gd name="connsiteY5" fmla="*/ 566928 h 941832"/>
                  <a:gd name="connsiteX6" fmla="*/ 338328 w 3840480"/>
                  <a:gd name="connsiteY6" fmla="*/ 9144 h 941832"/>
                  <a:gd name="connsiteX7" fmla="*/ 9144 w 3840480"/>
                  <a:gd name="connsiteY7" fmla="*/ 0 h 941832"/>
                  <a:gd name="connsiteX8" fmla="*/ 0 w 3840480"/>
                  <a:gd name="connsiteY8" fmla="*/ 548640 h 941832"/>
                  <a:gd name="connsiteX9" fmla="*/ 237744 w 3840480"/>
                  <a:gd name="connsiteY9" fmla="*/ 886968 h 941832"/>
                  <a:gd name="connsiteX10" fmla="*/ 630936 w 3840480"/>
                  <a:gd name="connsiteY10" fmla="*/ 941832 h 941832"/>
                  <a:gd name="connsiteX11" fmla="*/ 3630168 w 3840480"/>
                  <a:gd name="connsiteY11" fmla="*/ 923544 h 941832"/>
                  <a:gd name="connsiteX12" fmla="*/ 3840480 w 3840480"/>
                  <a:gd name="connsiteY12" fmla="*/ 585216 h 941832"/>
                  <a:gd name="connsiteX13" fmla="*/ 3822192 w 3840480"/>
                  <a:gd name="connsiteY13" fmla="*/ 0 h 941832"/>
                  <a:gd name="connsiteX14" fmla="*/ 3584448 w 3840480"/>
                  <a:gd name="connsiteY14" fmla="*/ 0 h 941832"/>
                  <a:gd name="connsiteX15" fmla="*/ 3611880 w 3840480"/>
                  <a:gd name="connsiteY15" fmla="*/ 109728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0480" h="941832">
                    <a:moveTo>
                      <a:pt x="3611880" y="109728"/>
                    </a:moveTo>
                    <a:lnTo>
                      <a:pt x="3602736" y="484632"/>
                    </a:lnTo>
                    <a:lnTo>
                      <a:pt x="2221992" y="548640"/>
                    </a:lnTo>
                    <a:lnTo>
                      <a:pt x="2148840" y="704088"/>
                    </a:lnTo>
                    <a:lnTo>
                      <a:pt x="1124712" y="740664"/>
                    </a:lnTo>
                    <a:lnTo>
                      <a:pt x="384048" y="566928"/>
                    </a:lnTo>
                    <a:lnTo>
                      <a:pt x="338328" y="9144"/>
                    </a:lnTo>
                    <a:lnTo>
                      <a:pt x="9144" y="0"/>
                    </a:lnTo>
                    <a:lnTo>
                      <a:pt x="0" y="548640"/>
                    </a:lnTo>
                    <a:lnTo>
                      <a:pt x="237744" y="886968"/>
                    </a:lnTo>
                    <a:lnTo>
                      <a:pt x="630936" y="941832"/>
                    </a:lnTo>
                    <a:lnTo>
                      <a:pt x="3630168" y="923544"/>
                    </a:lnTo>
                    <a:lnTo>
                      <a:pt x="3840480" y="585216"/>
                    </a:lnTo>
                    <a:lnTo>
                      <a:pt x="3822192" y="0"/>
                    </a:lnTo>
                    <a:lnTo>
                      <a:pt x="3584448" y="0"/>
                    </a:lnTo>
                    <a:lnTo>
                      <a:pt x="3611880" y="1097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le 1">
              <a:extLst>
                <a:ext uri="{FF2B5EF4-FFF2-40B4-BE49-F238E27FC236}">
                  <a16:creationId xmlns:a16="http://schemas.microsoft.com/office/drawing/2014/main" id="{62BD6C56-B1C1-4E8E-D2CB-C492169F5DA2}"/>
                </a:ext>
              </a:extLst>
            </p:cNvPr>
            <p:cNvSpPr txBox="1">
              <a:spLocks/>
            </p:cNvSpPr>
            <p:nvPr/>
          </p:nvSpPr>
          <p:spPr>
            <a:xfrm>
              <a:off x="7684335" y="4328028"/>
              <a:ext cx="1297162" cy="35876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600" dirty="0">
                  <a:solidFill>
                    <a:srgbClr val="800000"/>
                  </a:solidFill>
                  <a:latin typeface="Arial"/>
                  <a:cs typeface="Arial"/>
                </a:rPr>
                <a:t>Engineering</a:t>
              </a:r>
              <a:endParaRPr lang="en-US" sz="1600" baseline="30000" dirty="0">
                <a:solidFill>
                  <a:srgbClr val="800000"/>
                </a:solidFill>
                <a:latin typeface="Arial"/>
                <a:cs typeface="Arial"/>
              </a:endParaRPr>
            </a:p>
          </p:txBody>
        </p:sp>
        <p:pic>
          <p:nvPicPr>
            <p:cNvPr id="24" name="Picture 23">
              <a:extLst>
                <a:ext uri="{FF2B5EF4-FFF2-40B4-BE49-F238E27FC236}">
                  <a16:creationId xmlns:a16="http://schemas.microsoft.com/office/drawing/2014/main" id="{C78EE820-DD0C-420A-9210-253F78318125}"/>
                </a:ext>
              </a:extLst>
            </p:cNvPr>
            <p:cNvPicPr>
              <a:picLocks noChangeAspect="1"/>
            </p:cNvPicPr>
            <p:nvPr/>
          </p:nvPicPr>
          <p:blipFill rotWithShape="1">
            <a:blip r:embed="rId4"/>
            <a:srcRect l="51186" t="14140" b="17685"/>
            <a:stretch/>
          </p:blipFill>
          <p:spPr>
            <a:xfrm>
              <a:off x="8469357" y="5156020"/>
              <a:ext cx="512140" cy="358760"/>
            </a:xfrm>
            <a:prstGeom prst="rect">
              <a:avLst/>
            </a:prstGeom>
          </p:spPr>
        </p:pic>
      </p:grpSp>
      <p:grpSp>
        <p:nvGrpSpPr>
          <p:cNvPr id="38" name="Group 37">
            <a:extLst>
              <a:ext uri="{FF2B5EF4-FFF2-40B4-BE49-F238E27FC236}">
                <a16:creationId xmlns:a16="http://schemas.microsoft.com/office/drawing/2014/main" id="{45657199-E396-F3C1-CC2C-A8C5A8861301}"/>
              </a:ext>
            </a:extLst>
          </p:cNvPr>
          <p:cNvGrpSpPr/>
          <p:nvPr/>
        </p:nvGrpSpPr>
        <p:grpSpPr>
          <a:xfrm>
            <a:off x="838999" y="3985825"/>
            <a:ext cx="2047703" cy="2247509"/>
            <a:chOff x="4970548" y="4416783"/>
            <a:chExt cx="2047703" cy="2247509"/>
          </a:xfrm>
        </p:grpSpPr>
        <p:pic>
          <p:nvPicPr>
            <p:cNvPr id="4" name="Picture 3">
              <a:extLst>
                <a:ext uri="{FF2B5EF4-FFF2-40B4-BE49-F238E27FC236}">
                  <a16:creationId xmlns:a16="http://schemas.microsoft.com/office/drawing/2014/main" id="{8CD2FA7F-5C09-5056-FE11-D28AB2BBCB2B}"/>
                </a:ext>
              </a:extLst>
            </p:cNvPr>
            <p:cNvPicPr>
              <a:picLocks noChangeAspect="1"/>
            </p:cNvPicPr>
            <p:nvPr/>
          </p:nvPicPr>
          <p:blipFill>
            <a:blip r:embed="rId6"/>
            <a:stretch>
              <a:fillRect/>
            </a:stretch>
          </p:blipFill>
          <p:spPr>
            <a:xfrm>
              <a:off x="4970548" y="4416783"/>
              <a:ext cx="2047703" cy="2247509"/>
            </a:xfrm>
            <a:prstGeom prst="rect">
              <a:avLst/>
            </a:prstGeom>
          </p:spPr>
        </p:pic>
        <p:pic>
          <p:nvPicPr>
            <p:cNvPr id="6" name="Picture 5">
              <a:extLst>
                <a:ext uri="{FF2B5EF4-FFF2-40B4-BE49-F238E27FC236}">
                  <a16:creationId xmlns:a16="http://schemas.microsoft.com/office/drawing/2014/main" id="{38EC8FAA-7C1F-8D09-02F8-AF31606EE82B}"/>
                </a:ext>
              </a:extLst>
            </p:cNvPr>
            <p:cNvPicPr>
              <a:picLocks noChangeAspect="1"/>
            </p:cNvPicPr>
            <p:nvPr/>
          </p:nvPicPr>
          <p:blipFill rotWithShape="1">
            <a:blip r:embed="rId4"/>
            <a:srcRect r="50000"/>
            <a:stretch/>
          </p:blipFill>
          <p:spPr>
            <a:xfrm>
              <a:off x="5673851" y="5540537"/>
              <a:ext cx="485273" cy="515687"/>
            </a:xfrm>
            <a:prstGeom prst="rect">
              <a:avLst/>
            </a:prstGeom>
          </p:spPr>
        </p:pic>
        <p:sp>
          <p:nvSpPr>
            <p:cNvPr id="27" name="Title 1">
              <a:extLst>
                <a:ext uri="{FF2B5EF4-FFF2-40B4-BE49-F238E27FC236}">
                  <a16:creationId xmlns:a16="http://schemas.microsoft.com/office/drawing/2014/main" id="{7D2FCE7A-DF83-ABDA-7E50-370F077C6BF6}"/>
                </a:ext>
              </a:extLst>
            </p:cNvPr>
            <p:cNvSpPr txBox="1">
              <a:spLocks/>
            </p:cNvSpPr>
            <p:nvPr/>
          </p:nvSpPr>
          <p:spPr>
            <a:xfrm>
              <a:off x="5994399" y="4481216"/>
              <a:ext cx="914198" cy="30074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600" dirty="0">
                  <a:solidFill>
                    <a:srgbClr val="800000"/>
                  </a:solidFill>
                  <a:latin typeface="Arial"/>
                  <a:cs typeface="Arial"/>
                </a:rPr>
                <a:t>Climate</a:t>
              </a:r>
              <a:endParaRPr lang="en-US" sz="2400" baseline="30000" dirty="0">
                <a:solidFill>
                  <a:srgbClr val="800000"/>
                </a:solidFill>
                <a:latin typeface="Arial"/>
                <a:cs typeface="Arial"/>
              </a:endParaRPr>
            </a:p>
          </p:txBody>
        </p:sp>
      </p:grpSp>
      <p:grpSp>
        <p:nvGrpSpPr>
          <p:cNvPr id="34" name="Group 33">
            <a:extLst>
              <a:ext uri="{FF2B5EF4-FFF2-40B4-BE49-F238E27FC236}">
                <a16:creationId xmlns:a16="http://schemas.microsoft.com/office/drawing/2014/main" id="{F73ED3AE-0567-3D81-27BD-F142C7E8D520}"/>
              </a:ext>
            </a:extLst>
          </p:cNvPr>
          <p:cNvGrpSpPr/>
          <p:nvPr/>
        </p:nvGrpSpPr>
        <p:grpSpPr>
          <a:xfrm>
            <a:off x="2954984" y="3430723"/>
            <a:ext cx="2535805" cy="2905455"/>
            <a:chOff x="371024" y="2449873"/>
            <a:chExt cx="2535805" cy="2905455"/>
          </a:xfrm>
        </p:grpSpPr>
        <p:pic>
          <p:nvPicPr>
            <p:cNvPr id="35" name="Picture 34">
              <a:extLst>
                <a:ext uri="{FF2B5EF4-FFF2-40B4-BE49-F238E27FC236}">
                  <a16:creationId xmlns:a16="http://schemas.microsoft.com/office/drawing/2014/main" id="{6361F2C3-F3D6-0AE7-F1C0-AB3C60CBD9EC}"/>
                </a:ext>
              </a:extLst>
            </p:cNvPr>
            <p:cNvPicPr>
              <a:picLocks noChangeAspect="1"/>
            </p:cNvPicPr>
            <p:nvPr/>
          </p:nvPicPr>
          <p:blipFill rotWithShape="1">
            <a:blip r:embed="rId7"/>
            <a:srcRect b="11606"/>
            <a:stretch/>
          </p:blipFill>
          <p:spPr>
            <a:xfrm>
              <a:off x="656192" y="2894743"/>
              <a:ext cx="2250637" cy="2460585"/>
            </a:xfrm>
            <a:prstGeom prst="rect">
              <a:avLst/>
            </a:prstGeom>
          </p:spPr>
        </p:pic>
        <p:sp>
          <p:nvSpPr>
            <p:cNvPr id="36" name="Title 1">
              <a:extLst>
                <a:ext uri="{FF2B5EF4-FFF2-40B4-BE49-F238E27FC236}">
                  <a16:creationId xmlns:a16="http://schemas.microsoft.com/office/drawing/2014/main" id="{91F7E0A5-51C3-C284-C888-957E5E4F1C7D}"/>
                </a:ext>
              </a:extLst>
            </p:cNvPr>
            <p:cNvSpPr txBox="1">
              <a:spLocks/>
            </p:cNvSpPr>
            <p:nvPr/>
          </p:nvSpPr>
          <p:spPr>
            <a:xfrm>
              <a:off x="371024" y="2449873"/>
              <a:ext cx="2414527" cy="5871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600" dirty="0">
                  <a:solidFill>
                    <a:srgbClr val="800000"/>
                  </a:solidFill>
                  <a:latin typeface="Arial"/>
                  <a:cs typeface="Arial"/>
                </a:rPr>
                <a:t>Physiology</a:t>
              </a:r>
              <a:endParaRPr lang="en-US" sz="1600" baseline="30000" dirty="0">
                <a:solidFill>
                  <a:srgbClr val="800000"/>
                </a:solidFill>
                <a:latin typeface="Arial"/>
                <a:cs typeface="Arial"/>
              </a:endParaRPr>
            </a:p>
          </p:txBody>
        </p:sp>
        <p:pic>
          <p:nvPicPr>
            <p:cNvPr id="37" name="Picture 36">
              <a:extLst>
                <a:ext uri="{FF2B5EF4-FFF2-40B4-BE49-F238E27FC236}">
                  <a16:creationId xmlns:a16="http://schemas.microsoft.com/office/drawing/2014/main" id="{9FF65676-2D39-19EF-E5A9-9969853A733F}"/>
                </a:ext>
              </a:extLst>
            </p:cNvPr>
            <p:cNvPicPr>
              <a:picLocks noChangeAspect="1"/>
            </p:cNvPicPr>
            <p:nvPr/>
          </p:nvPicPr>
          <p:blipFill rotWithShape="1">
            <a:blip r:embed="rId4"/>
            <a:srcRect l="51186"/>
            <a:stretch/>
          </p:blipFill>
          <p:spPr>
            <a:xfrm>
              <a:off x="588543" y="3811421"/>
              <a:ext cx="607542" cy="647700"/>
            </a:xfrm>
            <a:prstGeom prst="rect">
              <a:avLst/>
            </a:prstGeom>
          </p:spPr>
        </p:pic>
      </p:grpSp>
      <p:sp>
        <p:nvSpPr>
          <p:cNvPr id="39" name="TextBox 38">
            <a:extLst>
              <a:ext uri="{FF2B5EF4-FFF2-40B4-BE49-F238E27FC236}">
                <a16:creationId xmlns:a16="http://schemas.microsoft.com/office/drawing/2014/main" id="{2439078F-78DB-4EA0-C3C2-2CA5AC0373B5}"/>
              </a:ext>
            </a:extLst>
          </p:cNvPr>
          <p:cNvSpPr txBox="1"/>
          <p:nvPr/>
        </p:nvSpPr>
        <p:spPr>
          <a:xfrm>
            <a:off x="8486274" y="-930442"/>
            <a:ext cx="184731" cy="369332"/>
          </a:xfrm>
          <a:prstGeom prst="rect">
            <a:avLst/>
          </a:prstGeom>
          <a:noFill/>
        </p:spPr>
        <p:txBody>
          <a:bodyPr wrap="none" rtlCol="0">
            <a:spAutoFit/>
          </a:bodyPr>
          <a:lstStyle/>
          <a:p>
            <a:endParaRPr lang="en-US" dirty="0"/>
          </a:p>
        </p:txBody>
      </p:sp>
      <p:grpSp>
        <p:nvGrpSpPr>
          <p:cNvPr id="8" name="Group 7">
            <a:extLst>
              <a:ext uri="{FF2B5EF4-FFF2-40B4-BE49-F238E27FC236}">
                <a16:creationId xmlns:a16="http://schemas.microsoft.com/office/drawing/2014/main" id="{2F089BA5-992A-B30C-EDBA-2BFE9A52864A}"/>
              </a:ext>
            </a:extLst>
          </p:cNvPr>
          <p:cNvGrpSpPr/>
          <p:nvPr/>
        </p:nvGrpSpPr>
        <p:grpSpPr>
          <a:xfrm>
            <a:off x="6139023" y="4190516"/>
            <a:ext cx="2778125" cy="2083594"/>
            <a:chOff x="343024" y="2534533"/>
            <a:chExt cx="2778125" cy="2083594"/>
          </a:xfrm>
        </p:grpSpPr>
        <p:pic>
          <p:nvPicPr>
            <p:cNvPr id="10" name="Picture 9">
              <a:extLst>
                <a:ext uri="{FF2B5EF4-FFF2-40B4-BE49-F238E27FC236}">
                  <a16:creationId xmlns:a16="http://schemas.microsoft.com/office/drawing/2014/main" id="{775E2953-D512-3147-8F1A-CA492A227D4C}"/>
                </a:ext>
              </a:extLst>
            </p:cNvPr>
            <p:cNvPicPr>
              <a:picLocks noChangeAspect="1"/>
            </p:cNvPicPr>
            <p:nvPr/>
          </p:nvPicPr>
          <p:blipFill>
            <a:blip r:embed="rId8"/>
            <a:stretch>
              <a:fillRect/>
            </a:stretch>
          </p:blipFill>
          <p:spPr>
            <a:xfrm>
              <a:off x="343024" y="2534533"/>
              <a:ext cx="2778125" cy="2083594"/>
            </a:xfrm>
            <a:prstGeom prst="rect">
              <a:avLst/>
            </a:prstGeom>
          </p:spPr>
        </p:pic>
        <p:sp>
          <p:nvSpPr>
            <p:cNvPr id="9" name="TextBox 8">
              <a:extLst>
                <a:ext uri="{FF2B5EF4-FFF2-40B4-BE49-F238E27FC236}">
                  <a16:creationId xmlns:a16="http://schemas.microsoft.com/office/drawing/2014/main" id="{F9AF5C7A-4B59-07D5-B945-8CC2CFD4F9A9}"/>
                </a:ext>
              </a:extLst>
            </p:cNvPr>
            <p:cNvSpPr txBox="1"/>
            <p:nvPr/>
          </p:nvSpPr>
          <p:spPr>
            <a:xfrm>
              <a:off x="520960" y="2561702"/>
              <a:ext cx="938077" cy="338554"/>
            </a:xfrm>
            <a:prstGeom prst="rect">
              <a:avLst/>
            </a:prstGeom>
            <a:noFill/>
          </p:spPr>
          <p:txBody>
            <a:bodyPr wrap="none" rtlCol="0">
              <a:spAutoFit/>
            </a:bodyPr>
            <a:lstStyle/>
            <a:p>
              <a:r>
                <a:rPr lang="en-US" sz="1600" dirty="0">
                  <a:solidFill>
                    <a:srgbClr val="945200"/>
                  </a:solidFill>
                  <a:latin typeface="Arial" panose="020B0604020202020204" pitchFamily="34" charset="0"/>
                  <a:cs typeface="Arial" panose="020B0604020202020204" pitchFamily="34" charset="0"/>
                </a:rPr>
                <a:t>Forestry</a:t>
              </a:r>
            </a:p>
          </p:txBody>
        </p:sp>
      </p:grpSp>
      <p:grpSp>
        <p:nvGrpSpPr>
          <p:cNvPr id="14" name="Group 13">
            <a:extLst>
              <a:ext uri="{FF2B5EF4-FFF2-40B4-BE49-F238E27FC236}">
                <a16:creationId xmlns:a16="http://schemas.microsoft.com/office/drawing/2014/main" id="{C864D442-E262-823D-1B2F-D93EB3F320EE}"/>
              </a:ext>
            </a:extLst>
          </p:cNvPr>
          <p:cNvGrpSpPr/>
          <p:nvPr/>
        </p:nvGrpSpPr>
        <p:grpSpPr>
          <a:xfrm>
            <a:off x="9047995" y="3502675"/>
            <a:ext cx="3309613" cy="2816030"/>
            <a:chOff x="219770" y="2290970"/>
            <a:chExt cx="4342737" cy="3268481"/>
          </a:xfrm>
        </p:grpSpPr>
        <p:pic>
          <p:nvPicPr>
            <p:cNvPr id="19" name="Picture 18">
              <a:extLst>
                <a:ext uri="{FF2B5EF4-FFF2-40B4-BE49-F238E27FC236}">
                  <a16:creationId xmlns:a16="http://schemas.microsoft.com/office/drawing/2014/main" id="{0BB43524-4B40-1047-859C-5C16A9A92A8F}"/>
                </a:ext>
              </a:extLst>
            </p:cNvPr>
            <p:cNvPicPr>
              <a:picLocks noChangeAspect="1"/>
            </p:cNvPicPr>
            <p:nvPr/>
          </p:nvPicPr>
          <p:blipFill>
            <a:blip r:embed="rId9"/>
            <a:stretch>
              <a:fillRect/>
            </a:stretch>
          </p:blipFill>
          <p:spPr>
            <a:xfrm>
              <a:off x="219770" y="2290970"/>
              <a:ext cx="4342737" cy="3268481"/>
            </a:xfrm>
            <a:prstGeom prst="rect">
              <a:avLst/>
            </a:prstGeom>
          </p:spPr>
        </p:pic>
        <p:grpSp>
          <p:nvGrpSpPr>
            <p:cNvPr id="20" name="Group 19">
              <a:extLst>
                <a:ext uri="{FF2B5EF4-FFF2-40B4-BE49-F238E27FC236}">
                  <a16:creationId xmlns:a16="http://schemas.microsoft.com/office/drawing/2014/main" id="{F830AE0C-E2AC-D986-CF12-F0CF1BC3C76A}"/>
                </a:ext>
              </a:extLst>
            </p:cNvPr>
            <p:cNvGrpSpPr/>
            <p:nvPr/>
          </p:nvGrpSpPr>
          <p:grpSpPr>
            <a:xfrm>
              <a:off x="930066" y="2730748"/>
              <a:ext cx="2923363" cy="2300070"/>
              <a:chOff x="5042823" y="2870604"/>
              <a:chExt cx="2923363" cy="2300070"/>
            </a:xfrm>
          </p:grpSpPr>
          <p:sp>
            <p:nvSpPr>
              <p:cNvPr id="28" name="Oval 27">
                <a:extLst>
                  <a:ext uri="{FF2B5EF4-FFF2-40B4-BE49-F238E27FC236}">
                    <a16:creationId xmlns:a16="http://schemas.microsoft.com/office/drawing/2014/main" id="{F9239AE6-9C23-E150-0AB1-7CDB5E848B08}"/>
                  </a:ext>
                </a:extLst>
              </p:cNvPr>
              <p:cNvSpPr/>
              <p:nvPr/>
            </p:nvSpPr>
            <p:spPr>
              <a:xfrm>
                <a:off x="5297711" y="2870604"/>
                <a:ext cx="254888" cy="2513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latin typeface="Arial" panose="020B0604020202020204" pitchFamily="34" charset="0"/>
                    <a:cs typeface="Arial" panose="020B0604020202020204" pitchFamily="34" charset="0"/>
                  </a:rPr>
                  <a:t>S</a:t>
                </a:r>
              </a:p>
            </p:txBody>
          </p:sp>
          <p:sp>
            <p:nvSpPr>
              <p:cNvPr id="33" name="Oval 32">
                <a:extLst>
                  <a:ext uri="{FF2B5EF4-FFF2-40B4-BE49-F238E27FC236}">
                    <a16:creationId xmlns:a16="http://schemas.microsoft.com/office/drawing/2014/main" id="{2487C10A-A073-064C-3315-59815C8E45DC}"/>
                  </a:ext>
                </a:extLst>
              </p:cNvPr>
              <p:cNvSpPr/>
              <p:nvPr/>
            </p:nvSpPr>
            <p:spPr>
              <a:xfrm>
                <a:off x="5042823" y="4292394"/>
                <a:ext cx="254888" cy="2513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latin typeface="Arial" panose="020B0604020202020204" pitchFamily="34" charset="0"/>
                    <a:cs typeface="Arial" panose="020B0604020202020204" pitchFamily="34" charset="0"/>
                  </a:rPr>
                  <a:t>S</a:t>
                </a:r>
              </a:p>
            </p:txBody>
          </p:sp>
          <p:sp>
            <p:nvSpPr>
              <p:cNvPr id="40" name="Oval 39">
                <a:extLst>
                  <a:ext uri="{FF2B5EF4-FFF2-40B4-BE49-F238E27FC236}">
                    <a16:creationId xmlns:a16="http://schemas.microsoft.com/office/drawing/2014/main" id="{4C1A6303-54E9-98B4-C509-D831065B514C}"/>
                  </a:ext>
                </a:extLst>
              </p:cNvPr>
              <p:cNvSpPr/>
              <p:nvPr/>
            </p:nvSpPr>
            <p:spPr>
              <a:xfrm>
                <a:off x="7293088" y="4919294"/>
                <a:ext cx="254888" cy="2513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latin typeface="Arial" panose="020B0604020202020204" pitchFamily="34" charset="0"/>
                    <a:cs typeface="Arial" panose="020B0604020202020204" pitchFamily="34" charset="0"/>
                  </a:rPr>
                  <a:t>S</a:t>
                </a:r>
              </a:p>
            </p:txBody>
          </p:sp>
          <p:sp>
            <p:nvSpPr>
              <p:cNvPr id="41" name="Oval 40">
                <a:extLst>
                  <a:ext uri="{FF2B5EF4-FFF2-40B4-BE49-F238E27FC236}">
                    <a16:creationId xmlns:a16="http://schemas.microsoft.com/office/drawing/2014/main" id="{95F7F9BF-6CA9-2AA9-D097-D56A2D233810}"/>
                  </a:ext>
                </a:extLst>
              </p:cNvPr>
              <p:cNvSpPr/>
              <p:nvPr/>
            </p:nvSpPr>
            <p:spPr>
              <a:xfrm>
                <a:off x="7711298" y="3469316"/>
                <a:ext cx="254888" cy="2513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latin typeface="Arial" panose="020B0604020202020204" pitchFamily="34" charset="0"/>
                    <a:cs typeface="Arial" panose="020B0604020202020204" pitchFamily="34" charset="0"/>
                  </a:rPr>
                  <a:t>S</a:t>
                </a:r>
              </a:p>
            </p:txBody>
          </p:sp>
          <p:sp>
            <p:nvSpPr>
              <p:cNvPr id="42" name="Oval 41">
                <a:extLst>
                  <a:ext uri="{FF2B5EF4-FFF2-40B4-BE49-F238E27FC236}">
                    <a16:creationId xmlns:a16="http://schemas.microsoft.com/office/drawing/2014/main" id="{C1C96FFD-6A63-4710-07E5-192D3D6FD1AF}"/>
                  </a:ext>
                </a:extLst>
              </p:cNvPr>
              <p:cNvSpPr/>
              <p:nvPr/>
            </p:nvSpPr>
            <p:spPr>
              <a:xfrm>
                <a:off x="6148297" y="4034218"/>
                <a:ext cx="254888" cy="2513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latin typeface="Arial" panose="020B0604020202020204" pitchFamily="34" charset="0"/>
                    <a:cs typeface="Arial" panose="020B0604020202020204" pitchFamily="34" charset="0"/>
                  </a:rPr>
                  <a:t>+</a:t>
                </a:r>
              </a:p>
            </p:txBody>
          </p:sp>
        </p:grpSp>
      </p:grpSp>
      <p:grpSp>
        <p:nvGrpSpPr>
          <p:cNvPr id="29" name="Group 28">
            <a:extLst>
              <a:ext uri="{FF2B5EF4-FFF2-40B4-BE49-F238E27FC236}">
                <a16:creationId xmlns:a16="http://schemas.microsoft.com/office/drawing/2014/main" id="{EC1C400B-87E5-22DA-3246-36100D3F0597}"/>
              </a:ext>
            </a:extLst>
          </p:cNvPr>
          <p:cNvGrpSpPr/>
          <p:nvPr/>
        </p:nvGrpSpPr>
        <p:grpSpPr>
          <a:xfrm>
            <a:off x="6636368" y="1520208"/>
            <a:ext cx="3170454" cy="2160644"/>
            <a:chOff x="3568651" y="1393586"/>
            <a:chExt cx="3170454" cy="2160644"/>
          </a:xfrm>
        </p:grpSpPr>
        <p:pic>
          <p:nvPicPr>
            <p:cNvPr id="30" name="Picture 29">
              <a:extLst>
                <a:ext uri="{FF2B5EF4-FFF2-40B4-BE49-F238E27FC236}">
                  <a16:creationId xmlns:a16="http://schemas.microsoft.com/office/drawing/2014/main" id="{353F43CD-BEA3-2754-C8E0-EE61CC6A1CDA}"/>
                </a:ext>
              </a:extLst>
            </p:cNvPr>
            <p:cNvPicPr>
              <a:picLocks noChangeAspect="1"/>
            </p:cNvPicPr>
            <p:nvPr/>
          </p:nvPicPr>
          <p:blipFill>
            <a:blip r:embed="rId10"/>
            <a:stretch>
              <a:fillRect/>
            </a:stretch>
          </p:blipFill>
          <p:spPr>
            <a:xfrm>
              <a:off x="3960980" y="1855211"/>
              <a:ext cx="2778125" cy="1699019"/>
            </a:xfrm>
            <a:prstGeom prst="rect">
              <a:avLst/>
            </a:prstGeom>
          </p:spPr>
        </p:pic>
        <p:sp>
          <p:nvSpPr>
            <p:cNvPr id="31" name="Title 1">
              <a:extLst>
                <a:ext uri="{FF2B5EF4-FFF2-40B4-BE49-F238E27FC236}">
                  <a16:creationId xmlns:a16="http://schemas.microsoft.com/office/drawing/2014/main" id="{915CF37B-864F-2753-EBFD-B614EC323869}"/>
                </a:ext>
              </a:extLst>
            </p:cNvPr>
            <p:cNvSpPr txBox="1">
              <a:spLocks/>
            </p:cNvSpPr>
            <p:nvPr/>
          </p:nvSpPr>
          <p:spPr>
            <a:xfrm>
              <a:off x="3568651" y="1393586"/>
              <a:ext cx="2414527" cy="5871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600" dirty="0">
                  <a:solidFill>
                    <a:srgbClr val="800000"/>
                  </a:solidFill>
                  <a:latin typeface="Arial"/>
                  <a:cs typeface="Arial"/>
                </a:rPr>
                <a:t>Ecology </a:t>
              </a:r>
              <a:endParaRPr lang="en-US" sz="1600" baseline="30000" dirty="0">
                <a:solidFill>
                  <a:srgbClr val="800000"/>
                </a:solidFill>
                <a:latin typeface="Arial"/>
                <a:cs typeface="Arial"/>
              </a:endParaRPr>
            </a:p>
          </p:txBody>
        </p:sp>
        <p:pic>
          <p:nvPicPr>
            <p:cNvPr id="32" name="Picture 31">
              <a:extLst>
                <a:ext uri="{FF2B5EF4-FFF2-40B4-BE49-F238E27FC236}">
                  <a16:creationId xmlns:a16="http://schemas.microsoft.com/office/drawing/2014/main" id="{152D2DDA-05E8-654A-79B7-FAD61E0D9F5B}"/>
                </a:ext>
              </a:extLst>
            </p:cNvPr>
            <p:cNvPicPr>
              <a:picLocks noChangeAspect="1"/>
            </p:cNvPicPr>
            <p:nvPr/>
          </p:nvPicPr>
          <p:blipFill rotWithShape="1">
            <a:blip r:embed="rId11"/>
            <a:srcRect r="50000"/>
            <a:stretch/>
          </p:blipFill>
          <p:spPr>
            <a:xfrm>
              <a:off x="5076992" y="2400504"/>
              <a:ext cx="546100" cy="546100"/>
            </a:xfrm>
            <a:prstGeom prst="rect">
              <a:avLst/>
            </a:prstGeom>
          </p:spPr>
        </p:pic>
      </p:grpSp>
      <p:sp>
        <p:nvSpPr>
          <p:cNvPr id="43" name="TextBox 42">
            <a:extLst>
              <a:ext uri="{FF2B5EF4-FFF2-40B4-BE49-F238E27FC236}">
                <a16:creationId xmlns:a16="http://schemas.microsoft.com/office/drawing/2014/main" id="{17DE9B0A-EEF6-77DD-1BCB-3DEE5A5941BF}"/>
              </a:ext>
            </a:extLst>
          </p:cNvPr>
          <p:cNvSpPr txBox="1"/>
          <p:nvPr/>
        </p:nvSpPr>
        <p:spPr>
          <a:xfrm>
            <a:off x="113993" y="356992"/>
            <a:ext cx="11219844" cy="923330"/>
          </a:xfrm>
          <a:prstGeom prst="rect">
            <a:avLst/>
          </a:prstGeom>
          <a:noFill/>
        </p:spPr>
        <p:txBody>
          <a:bodyPr wrap="square" rtlCol="0">
            <a:spAutoFit/>
          </a:bodyPr>
          <a:lstStyle/>
          <a:p>
            <a:pPr algn="ctr"/>
            <a:r>
              <a:rPr lang="en-US" sz="3600" dirty="0">
                <a:solidFill>
                  <a:schemeClr val="accent1"/>
                </a:solidFill>
                <a:latin typeface="Optima" panose="02000503060000020004" pitchFamily="2" charset="0"/>
                <a:ea typeface="Times New Roman" panose="02020603050405020304" pitchFamily="18" charset="0"/>
              </a:rPr>
              <a:t>Case study:  Causal Loop Diagrams (CLDs)</a:t>
            </a:r>
            <a:endParaRPr lang="en-US" sz="2800" dirty="0">
              <a:solidFill>
                <a:schemeClr val="accent1"/>
              </a:solidFill>
              <a:effectLst/>
              <a:latin typeface="Optima" panose="02000503060000020004" pitchFamily="2"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2514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3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2439078F-78DB-4EA0-C3C2-2CA5AC0373B5}"/>
              </a:ext>
            </a:extLst>
          </p:cNvPr>
          <p:cNvSpPr txBox="1"/>
          <p:nvPr/>
        </p:nvSpPr>
        <p:spPr>
          <a:xfrm>
            <a:off x="8486274" y="-930442"/>
            <a:ext cx="184731" cy="369332"/>
          </a:xfrm>
          <a:prstGeom prst="rect">
            <a:avLst/>
          </a:prstGeom>
          <a:noFill/>
        </p:spPr>
        <p:txBody>
          <a:bodyPr wrap="none" rtlCol="0">
            <a:spAutoFit/>
          </a:bodyPr>
          <a:lstStyle/>
          <a:p>
            <a:endParaRPr lang="en-US" dirty="0"/>
          </a:p>
        </p:txBody>
      </p:sp>
      <p:sp>
        <p:nvSpPr>
          <p:cNvPr id="43" name="TextBox 42">
            <a:extLst>
              <a:ext uri="{FF2B5EF4-FFF2-40B4-BE49-F238E27FC236}">
                <a16:creationId xmlns:a16="http://schemas.microsoft.com/office/drawing/2014/main" id="{17DE9B0A-EEF6-77DD-1BCB-3DEE5A5941BF}"/>
              </a:ext>
            </a:extLst>
          </p:cNvPr>
          <p:cNvSpPr txBox="1"/>
          <p:nvPr/>
        </p:nvSpPr>
        <p:spPr>
          <a:xfrm>
            <a:off x="129491" y="202009"/>
            <a:ext cx="11219844" cy="1477328"/>
          </a:xfrm>
          <a:prstGeom prst="rect">
            <a:avLst/>
          </a:prstGeom>
          <a:noFill/>
        </p:spPr>
        <p:txBody>
          <a:bodyPr wrap="square" rtlCol="0">
            <a:spAutoFit/>
          </a:bodyPr>
          <a:lstStyle/>
          <a:p>
            <a:pPr algn="ctr"/>
            <a:r>
              <a:rPr lang="en-US" sz="3600" dirty="0">
                <a:solidFill>
                  <a:schemeClr val="accent1"/>
                </a:solidFill>
                <a:latin typeface="Optima" panose="02000503060000020004" pitchFamily="2" charset="0"/>
                <a:ea typeface="Times New Roman" panose="02020603050405020304" pitchFamily="18" charset="0"/>
              </a:rPr>
              <a:t>Example of a reinforcing (aka “positive”) feedback loop: Pandemic spread</a:t>
            </a:r>
            <a:endParaRPr lang="en-US" sz="2800" dirty="0">
              <a:solidFill>
                <a:schemeClr val="accent1"/>
              </a:solidFill>
              <a:effectLst/>
              <a:latin typeface="Optima" panose="02000503060000020004" pitchFamily="2" charset="0"/>
              <a:ea typeface="Times New Roman" panose="02020603050405020304" pitchFamily="18" charset="0"/>
            </a:endParaRPr>
          </a:p>
          <a:p>
            <a:endParaRPr lang="en-US" dirty="0"/>
          </a:p>
        </p:txBody>
      </p:sp>
      <p:pic>
        <p:nvPicPr>
          <p:cNvPr id="3" name="Picture 2">
            <a:extLst>
              <a:ext uri="{FF2B5EF4-FFF2-40B4-BE49-F238E27FC236}">
                <a16:creationId xmlns:a16="http://schemas.microsoft.com/office/drawing/2014/main" id="{8FE6F916-EF23-F02F-A102-2E05A3D576D8}"/>
              </a:ext>
            </a:extLst>
          </p:cNvPr>
          <p:cNvPicPr>
            <a:picLocks noChangeAspect="1"/>
          </p:cNvPicPr>
          <p:nvPr/>
        </p:nvPicPr>
        <p:blipFill>
          <a:blip r:embed="rId3"/>
          <a:stretch>
            <a:fillRect/>
          </a:stretch>
        </p:blipFill>
        <p:spPr>
          <a:xfrm>
            <a:off x="969934" y="2893180"/>
            <a:ext cx="5647412" cy="2223899"/>
          </a:xfrm>
          <a:prstGeom prst="rect">
            <a:avLst/>
          </a:prstGeom>
        </p:spPr>
      </p:pic>
      <p:pic>
        <p:nvPicPr>
          <p:cNvPr id="7" name="Picture 6">
            <a:extLst>
              <a:ext uri="{FF2B5EF4-FFF2-40B4-BE49-F238E27FC236}">
                <a16:creationId xmlns:a16="http://schemas.microsoft.com/office/drawing/2014/main" id="{D8B64983-25B9-A0E8-54F2-13E3560DE32A}"/>
              </a:ext>
            </a:extLst>
          </p:cNvPr>
          <p:cNvPicPr>
            <a:picLocks noChangeAspect="1"/>
          </p:cNvPicPr>
          <p:nvPr/>
        </p:nvPicPr>
        <p:blipFill>
          <a:blip r:embed="rId4"/>
          <a:stretch>
            <a:fillRect/>
          </a:stretch>
        </p:blipFill>
        <p:spPr>
          <a:xfrm>
            <a:off x="5163" y="1408436"/>
            <a:ext cx="2748854" cy="2223899"/>
          </a:xfrm>
          <a:prstGeom prst="rect">
            <a:avLst/>
          </a:prstGeom>
        </p:spPr>
      </p:pic>
      <p:pic>
        <p:nvPicPr>
          <p:cNvPr id="11" name="Picture 10">
            <a:extLst>
              <a:ext uri="{FF2B5EF4-FFF2-40B4-BE49-F238E27FC236}">
                <a16:creationId xmlns:a16="http://schemas.microsoft.com/office/drawing/2014/main" id="{38398DD9-A932-1581-E60E-DF21618E72FF}"/>
              </a:ext>
            </a:extLst>
          </p:cNvPr>
          <p:cNvPicPr>
            <a:picLocks noChangeAspect="1"/>
          </p:cNvPicPr>
          <p:nvPr/>
        </p:nvPicPr>
        <p:blipFill>
          <a:blip r:embed="rId5"/>
          <a:stretch>
            <a:fillRect/>
          </a:stretch>
        </p:blipFill>
        <p:spPr>
          <a:xfrm>
            <a:off x="838200" y="5201137"/>
            <a:ext cx="5257800" cy="990600"/>
          </a:xfrm>
          <a:prstGeom prst="rect">
            <a:avLst/>
          </a:prstGeom>
        </p:spPr>
      </p:pic>
      <p:grpSp>
        <p:nvGrpSpPr>
          <p:cNvPr id="45" name="Group 44">
            <a:extLst>
              <a:ext uri="{FF2B5EF4-FFF2-40B4-BE49-F238E27FC236}">
                <a16:creationId xmlns:a16="http://schemas.microsoft.com/office/drawing/2014/main" id="{81F5AA4C-C9FF-33E3-1FA3-7DD2ADDD71E1}"/>
              </a:ext>
            </a:extLst>
          </p:cNvPr>
          <p:cNvGrpSpPr/>
          <p:nvPr/>
        </p:nvGrpSpPr>
        <p:grpSpPr>
          <a:xfrm>
            <a:off x="3190065" y="3059668"/>
            <a:ext cx="1991983" cy="2130436"/>
            <a:chOff x="3190065" y="3059668"/>
            <a:chExt cx="1991983" cy="2130436"/>
          </a:xfrm>
        </p:grpSpPr>
        <p:sp>
          <p:nvSpPr>
            <p:cNvPr id="12" name="TextBox 11">
              <a:extLst>
                <a:ext uri="{FF2B5EF4-FFF2-40B4-BE49-F238E27FC236}">
                  <a16:creationId xmlns:a16="http://schemas.microsoft.com/office/drawing/2014/main" id="{3BFD30CD-3DD1-0BEC-F703-A81BF46D4533}"/>
                </a:ext>
              </a:extLst>
            </p:cNvPr>
            <p:cNvSpPr txBox="1"/>
            <p:nvPr/>
          </p:nvSpPr>
          <p:spPr>
            <a:xfrm>
              <a:off x="4881966" y="3059668"/>
              <a:ext cx="300082" cy="369332"/>
            </a:xfrm>
            <a:prstGeom prst="rect">
              <a:avLst/>
            </a:prstGeom>
            <a:noFill/>
          </p:spPr>
          <p:txBody>
            <a:bodyPr wrap="none" rtlCol="0">
              <a:spAutoFit/>
            </a:bodyPr>
            <a:lstStyle/>
            <a:p>
              <a:r>
                <a:rPr lang="en-US" i="1" dirty="0">
                  <a:solidFill>
                    <a:srgbClr val="FF0000"/>
                  </a:solidFill>
                  <a:latin typeface="Times New Roman" panose="02020603050405020304" pitchFamily="18" charset="0"/>
                  <a:cs typeface="Times New Roman" panose="02020603050405020304" pitchFamily="18" charset="0"/>
                </a:rPr>
                <a:t>S</a:t>
              </a:r>
            </a:p>
          </p:txBody>
        </p:sp>
        <p:sp>
          <p:nvSpPr>
            <p:cNvPr id="18" name="TextBox 17">
              <a:extLst>
                <a:ext uri="{FF2B5EF4-FFF2-40B4-BE49-F238E27FC236}">
                  <a16:creationId xmlns:a16="http://schemas.microsoft.com/office/drawing/2014/main" id="{9454D4BC-630E-2CA6-5CCB-A5B85243ACD4}"/>
                </a:ext>
              </a:extLst>
            </p:cNvPr>
            <p:cNvSpPr txBox="1"/>
            <p:nvPr/>
          </p:nvSpPr>
          <p:spPr>
            <a:xfrm>
              <a:off x="3190065" y="4820772"/>
              <a:ext cx="300082" cy="369332"/>
            </a:xfrm>
            <a:prstGeom prst="rect">
              <a:avLst/>
            </a:prstGeom>
            <a:noFill/>
          </p:spPr>
          <p:txBody>
            <a:bodyPr wrap="none" rtlCol="0">
              <a:spAutoFit/>
            </a:bodyPr>
            <a:lstStyle/>
            <a:p>
              <a:r>
                <a:rPr lang="en-US" i="1" dirty="0">
                  <a:solidFill>
                    <a:srgbClr val="FF0000"/>
                  </a:solidFill>
                  <a:latin typeface="Times New Roman" panose="02020603050405020304" pitchFamily="18" charset="0"/>
                  <a:cs typeface="Times New Roman" panose="02020603050405020304" pitchFamily="18" charset="0"/>
                </a:rPr>
                <a:t>S</a:t>
              </a:r>
            </a:p>
          </p:txBody>
        </p:sp>
      </p:grpSp>
      <p:grpSp>
        <p:nvGrpSpPr>
          <p:cNvPr id="51" name="Group 50">
            <a:extLst>
              <a:ext uri="{FF2B5EF4-FFF2-40B4-BE49-F238E27FC236}">
                <a16:creationId xmlns:a16="http://schemas.microsoft.com/office/drawing/2014/main" id="{73D5AB68-E128-1D2A-38D8-3DADCCD7D6DA}"/>
              </a:ext>
            </a:extLst>
          </p:cNvPr>
          <p:cNvGrpSpPr/>
          <p:nvPr/>
        </p:nvGrpSpPr>
        <p:grpSpPr>
          <a:xfrm>
            <a:off x="7115977" y="1715254"/>
            <a:ext cx="4982081" cy="5111968"/>
            <a:chOff x="7115977" y="1715254"/>
            <a:chExt cx="4982081" cy="5111968"/>
          </a:xfrm>
        </p:grpSpPr>
        <p:pic>
          <p:nvPicPr>
            <p:cNvPr id="48" name="Picture 47">
              <a:extLst>
                <a:ext uri="{FF2B5EF4-FFF2-40B4-BE49-F238E27FC236}">
                  <a16:creationId xmlns:a16="http://schemas.microsoft.com/office/drawing/2014/main" id="{2EE87FC3-F35F-327D-DB63-CD5982925FF7}"/>
                </a:ext>
              </a:extLst>
            </p:cNvPr>
            <p:cNvPicPr>
              <a:picLocks noChangeAspect="1"/>
            </p:cNvPicPr>
            <p:nvPr/>
          </p:nvPicPr>
          <p:blipFill rotWithShape="1">
            <a:blip r:embed="rId6"/>
            <a:srcRect l="1940"/>
            <a:stretch/>
          </p:blipFill>
          <p:spPr>
            <a:xfrm>
              <a:off x="7115977" y="1715254"/>
              <a:ext cx="4982081" cy="4732041"/>
            </a:xfrm>
            <a:prstGeom prst="rect">
              <a:avLst/>
            </a:prstGeom>
          </p:spPr>
        </p:pic>
        <p:sp>
          <p:nvSpPr>
            <p:cNvPr id="50" name="TextBox 49">
              <a:extLst>
                <a:ext uri="{FF2B5EF4-FFF2-40B4-BE49-F238E27FC236}">
                  <a16:creationId xmlns:a16="http://schemas.microsoft.com/office/drawing/2014/main" id="{227A5ABF-86B2-82D3-F4E2-04C36C9D5213}"/>
                </a:ext>
              </a:extLst>
            </p:cNvPr>
            <p:cNvSpPr txBox="1"/>
            <p:nvPr/>
          </p:nvSpPr>
          <p:spPr>
            <a:xfrm>
              <a:off x="8849533" y="6488668"/>
              <a:ext cx="2748854" cy="338554"/>
            </a:xfrm>
            <a:prstGeom prst="rect">
              <a:avLst/>
            </a:prstGeom>
            <a:noFill/>
          </p:spPr>
          <p:txBody>
            <a:bodyPr wrap="square">
              <a:spAutoFit/>
            </a:bodyPr>
            <a:lstStyle/>
            <a:p>
              <a:r>
                <a:rPr lang="en-US" sz="1600" i="1"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(from Stevens, et al, 2021)</a:t>
              </a:r>
              <a:r>
                <a:rPr lang="en-US" sz="1600" i="1" dirty="0">
                  <a:effectLst/>
                  <a:latin typeface="Times New Roman" panose="02020603050405020304" pitchFamily="18" charset="0"/>
                  <a:cs typeface="Times New Roman" panose="02020603050405020304" pitchFamily="18" charset="0"/>
                </a:rPr>
                <a:t> </a:t>
              </a:r>
              <a:endParaRPr lang="en-US" sz="1600" i="1" dirty="0">
                <a:latin typeface="Times New Roman" panose="02020603050405020304" pitchFamily="18" charset="0"/>
                <a:cs typeface="Times New Roman" panose="02020603050405020304" pitchFamily="18" charset="0"/>
              </a:endParaRPr>
            </a:p>
          </p:txBody>
        </p:sp>
      </p:grpSp>
      <p:pic>
        <p:nvPicPr>
          <p:cNvPr id="52" name="Picture 51">
            <a:extLst>
              <a:ext uri="{FF2B5EF4-FFF2-40B4-BE49-F238E27FC236}">
                <a16:creationId xmlns:a16="http://schemas.microsoft.com/office/drawing/2014/main" id="{CB13FA37-9257-0072-AF7E-AD808C47E32A}"/>
              </a:ext>
            </a:extLst>
          </p:cNvPr>
          <p:cNvPicPr>
            <a:picLocks noChangeAspect="1"/>
          </p:cNvPicPr>
          <p:nvPr/>
        </p:nvPicPr>
        <p:blipFill>
          <a:blip r:embed="rId7"/>
          <a:stretch>
            <a:fillRect/>
          </a:stretch>
        </p:blipFill>
        <p:spPr>
          <a:xfrm>
            <a:off x="3722068" y="3715179"/>
            <a:ext cx="749300" cy="698500"/>
          </a:xfrm>
          <a:prstGeom prst="rect">
            <a:avLst/>
          </a:prstGeom>
        </p:spPr>
      </p:pic>
    </p:spTree>
    <p:extLst>
      <p:ext uri="{BB962C8B-B14F-4D97-AF65-F5344CB8AC3E}">
        <p14:creationId xmlns:p14="http://schemas.microsoft.com/office/powerpoint/2010/main" val="129851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2439078F-78DB-4EA0-C3C2-2CA5AC0373B5}"/>
              </a:ext>
            </a:extLst>
          </p:cNvPr>
          <p:cNvSpPr txBox="1"/>
          <p:nvPr/>
        </p:nvSpPr>
        <p:spPr>
          <a:xfrm>
            <a:off x="8486274" y="-930442"/>
            <a:ext cx="184731" cy="369332"/>
          </a:xfrm>
          <a:prstGeom prst="rect">
            <a:avLst/>
          </a:prstGeom>
          <a:noFill/>
        </p:spPr>
        <p:txBody>
          <a:bodyPr wrap="none" rtlCol="0">
            <a:spAutoFit/>
          </a:bodyPr>
          <a:lstStyle/>
          <a:p>
            <a:endParaRPr lang="en-US" dirty="0"/>
          </a:p>
        </p:txBody>
      </p:sp>
      <p:sp>
        <p:nvSpPr>
          <p:cNvPr id="43" name="TextBox 42">
            <a:extLst>
              <a:ext uri="{FF2B5EF4-FFF2-40B4-BE49-F238E27FC236}">
                <a16:creationId xmlns:a16="http://schemas.microsoft.com/office/drawing/2014/main" id="{17DE9B0A-EEF6-77DD-1BCB-3DEE5A5941BF}"/>
              </a:ext>
            </a:extLst>
          </p:cNvPr>
          <p:cNvSpPr txBox="1"/>
          <p:nvPr/>
        </p:nvSpPr>
        <p:spPr>
          <a:xfrm>
            <a:off x="129491" y="202009"/>
            <a:ext cx="11219844" cy="1477328"/>
          </a:xfrm>
          <a:prstGeom prst="rect">
            <a:avLst/>
          </a:prstGeom>
          <a:noFill/>
        </p:spPr>
        <p:txBody>
          <a:bodyPr wrap="square" rtlCol="0">
            <a:spAutoFit/>
          </a:bodyPr>
          <a:lstStyle/>
          <a:p>
            <a:pPr algn="ctr"/>
            <a:r>
              <a:rPr lang="en-US" sz="3600" dirty="0">
                <a:solidFill>
                  <a:schemeClr val="accent1"/>
                </a:solidFill>
                <a:latin typeface="Optima" panose="02000503060000020004" pitchFamily="2" charset="0"/>
                <a:ea typeface="Times New Roman" panose="02020603050405020304" pitchFamily="18" charset="0"/>
              </a:rPr>
              <a:t>Example of a balancing (aka “negative”) feedback loop: Predator/prey system</a:t>
            </a:r>
            <a:endParaRPr lang="en-US" sz="2800" dirty="0">
              <a:solidFill>
                <a:schemeClr val="accent1"/>
              </a:solidFill>
              <a:effectLst/>
              <a:latin typeface="Optima" panose="02000503060000020004" pitchFamily="2" charset="0"/>
              <a:ea typeface="Times New Roman" panose="02020603050405020304" pitchFamily="18" charset="0"/>
            </a:endParaRPr>
          </a:p>
          <a:p>
            <a:endParaRPr lang="en-US" dirty="0"/>
          </a:p>
        </p:txBody>
      </p:sp>
      <p:pic>
        <p:nvPicPr>
          <p:cNvPr id="8" name="Picture 7">
            <a:extLst>
              <a:ext uri="{FF2B5EF4-FFF2-40B4-BE49-F238E27FC236}">
                <a16:creationId xmlns:a16="http://schemas.microsoft.com/office/drawing/2014/main" id="{F534EF57-F428-0356-9FBC-6C56448F61C3}"/>
              </a:ext>
            </a:extLst>
          </p:cNvPr>
          <p:cNvPicPr>
            <a:picLocks noChangeAspect="1"/>
          </p:cNvPicPr>
          <p:nvPr/>
        </p:nvPicPr>
        <p:blipFill>
          <a:blip r:embed="rId3"/>
          <a:stretch>
            <a:fillRect/>
          </a:stretch>
        </p:blipFill>
        <p:spPr>
          <a:xfrm>
            <a:off x="129491" y="1511262"/>
            <a:ext cx="5461000" cy="4419600"/>
          </a:xfrm>
          <a:prstGeom prst="rect">
            <a:avLst/>
          </a:prstGeom>
        </p:spPr>
      </p:pic>
      <p:sp>
        <p:nvSpPr>
          <p:cNvPr id="18" name="TextBox 17">
            <a:extLst>
              <a:ext uri="{FF2B5EF4-FFF2-40B4-BE49-F238E27FC236}">
                <a16:creationId xmlns:a16="http://schemas.microsoft.com/office/drawing/2014/main" id="{9454D4BC-630E-2CA6-5CCB-A5B85243ACD4}"/>
              </a:ext>
            </a:extLst>
          </p:cNvPr>
          <p:cNvSpPr txBox="1"/>
          <p:nvPr/>
        </p:nvSpPr>
        <p:spPr>
          <a:xfrm>
            <a:off x="1282034" y="4332813"/>
            <a:ext cx="351378" cy="369332"/>
          </a:xfrm>
          <a:prstGeom prst="rect">
            <a:avLst/>
          </a:prstGeom>
          <a:noFill/>
        </p:spPr>
        <p:txBody>
          <a:bodyPr wrap="none" rtlCol="0">
            <a:spAutoFit/>
          </a:bodyPr>
          <a:lstStyle/>
          <a:p>
            <a:r>
              <a:rPr lang="en-US" i="1" dirty="0">
                <a:solidFill>
                  <a:srgbClr val="FF0000"/>
                </a:solidFill>
                <a:latin typeface="Times New Roman" panose="02020603050405020304" pitchFamily="18" charset="0"/>
                <a:cs typeface="Times New Roman" panose="02020603050405020304" pitchFamily="18" charset="0"/>
              </a:rPr>
              <a:t>O</a:t>
            </a:r>
          </a:p>
        </p:txBody>
      </p:sp>
      <p:pic>
        <p:nvPicPr>
          <p:cNvPr id="5" name="Picture 4">
            <a:extLst>
              <a:ext uri="{FF2B5EF4-FFF2-40B4-BE49-F238E27FC236}">
                <a16:creationId xmlns:a16="http://schemas.microsoft.com/office/drawing/2014/main" id="{BCBBCFF6-ED89-2CD2-A3CB-C5427D3B4903}"/>
              </a:ext>
            </a:extLst>
          </p:cNvPr>
          <p:cNvPicPr>
            <a:picLocks noChangeAspect="1"/>
          </p:cNvPicPr>
          <p:nvPr/>
        </p:nvPicPr>
        <p:blipFill>
          <a:blip r:embed="rId4"/>
          <a:stretch>
            <a:fillRect/>
          </a:stretch>
        </p:blipFill>
        <p:spPr>
          <a:xfrm>
            <a:off x="2671320" y="3252064"/>
            <a:ext cx="749300" cy="698500"/>
          </a:xfrm>
          <a:prstGeom prst="rect">
            <a:avLst/>
          </a:prstGeom>
        </p:spPr>
      </p:pic>
      <p:pic>
        <p:nvPicPr>
          <p:cNvPr id="6" name="Picture 5">
            <a:extLst>
              <a:ext uri="{FF2B5EF4-FFF2-40B4-BE49-F238E27FC236}">
                <a16:creationId xmlns:a16="http://schemas.microsoft.com/office/drawing/2014/main" id="{A22C1B71-FF8C-2AB8-8072-10EA3CF796C0}"/>
              </a:ext>
            </a:extLst>
          </p:cNvPr>
          <p:cNvPicPr>
            <a:picLocks noChangeAspect="1"/>
          </p:cNvPicPr>
          <p:nvPr/>
        </p:nvPicPr>
        <p:blipFill>
          <a:blip r:embed="rId5"/>
          <a:stretch>
            <a:fillRect/>
          </a:stretch>
        </p:blipFill>
        <p:spPr>
          <a:xfrm>
            <a:off x="0" y="5972220"/>
            <a:ext cx="6172200" cy="939800"/>
          </a:xfrm>
          <a:prstGeom prst="rect">
            <a:avLst/>
          </a:prstGeom>
        </p:spPr>
      </p:pic>
      <p:grpSp>
        <p:nvGrpSpPr>
          <p:cNvPr id="11" name="Group 10">
            <a:extLst>
              <a:ext uri="{FF2B5EF4-FFF2-40B4-BE49-F238E27FC236}">
                <a16:creationId xmlns:a16="http://schemas.microsoft.com/office/drawing/2014/main" id="{0ED6F54E-846C-D7BE-8406-68EAC5CFD9B6}"/>
              </a:ext>
            </a:extLst>
          </p:cNvPr>
          <p:cNvGrpSpPr/>
          <p:nvPr/>
        </p:nvGrpSpPr>
        <p:grpSpPr>
          <a:xfrm>
            <a:off x="5731366" y="1395222"/>
            <a:ext cx="6499687" cy="5204486"/>
            <a:chOff x="5731366" y="1395222"/>
            <a:chExt cx="6499687" cy="5204486"/>
          </a:xfrm>
        </p:grpSpPr>
        <p:pic>
          <p:nvPicPr>
            <p:cNvPr id="4" name="Picture 3">
              <a:extLst>
                <a:ext uri="{FF2B5EF4-FFF2-40B4-BE49-F238E27FC236}">
                  <a16:creationId xmlns:a16="http://schemas.microsoft.com/office/drawing/2014/main" id="{7665CE51-5F8A-3766-6E77-2CCB282C4EC4}"/>
                </a:ext>
              </a:extLst>
            </p:cNvPr>
            <p:cNvPicPr>
              <a:picLocks noChangeAspect="1"/>
            </p:cNvPicPr>
            <p:nvPr/>
          </p:nvPicPr>
          <p:blipFill>
            <a:blip r:embed="rId6"/>
            <a:stretch>
              <a:fillRect/>
            </a:stretch>
          </p:blipFill>
          <p:spPr>
            <a:xfrm>
              <a:off x="5731366" y="2665491"/>
              <a:ext cx="6499687" cy="3934217"/>
            </a:xfrm>
            <a:prstGeom prst="rect">
              <a:avLst/>
            </a:prstGeom>
          </p:spPr>
        </p:pic>
        <p:grpSp>
          <p:nvGrpSpPr>
            <p:cNvPr id="10" name="Group 9">
              <a:extLst>
                <a:ext uri="{FF2B5EF4-FFF2-40B4-BE49-F238E27FC236}">
                  <a16:creationId xmlns:a16="http://schemas.microsoft.com/office/drawing/2014/main" id="{802B2693-5226-5095-3533-2525727583B8}"/>
                </a:ext>
              </a:extLst>
            </p:cNvPr>
            <p:cNvGrpSpPr/>
            <p:nvPr/>
          </p:nvGrpSpPr>
          <p:grpSpPr>
            <a:xfrm>
              <a:off x="7870520" y="1395222"/>
              <a:ext cx="3821169" cy="1699573"/>
              <a:chOff x="7870520" y="1395222"/>
              <a:chExt cx="3821169" cy="1699573"/>
            </a:xfrm>
          </p:grpSpPr>
          <p:pic>
            <p:nvPicPr>
              <p:cNvPr id="2" name="Picture 1">
                <a:extLst>
                  <a:ext uri="{FF2B5EF4-FFF2-40B4-BE49-F238E27FC236}">
                    <a16:creationId xmlns:a16="http://schemas.microsoft.com/office/drawing/2014/main" id="{CCD02E1B-D571-5A7B-B6E9-E6C423B0AE60}"/>
                  </a:ext>
                </a:extLst>
              </p:cNvPr>
              <p:cNvPicPr>
                <a:picLocks noChangeAspect="1"/>
              </p:cNvPicPr>
              <p:nvPr/>
            </p:nvPicPr>
            <p:blipFill>
              <a:blip r:embed="rId7"/>
              <a:stretch>
                <a:fillRect/>
              </a:stretch>
            </p:blipFill>
            <p:spPr>
              <a:xfrm>
                <a:off x="7951491" y="1395222"/>
                <a:ext cx="3740198" cy="1606585"/>
              </a:xfrm>
              <a:prstGeom prst="rect">
                <a:avLst/>
              </a:prstGeom>
            </p:spPr>
          </p:pic>
          <p:sp>
            <p:nvSpPr>
              <p:cNvPr id="7" name="TextBox 6">
                <a:extLst>
                  <a:ext uri="{FF2B5EF4-FFF2-40B4-BE49-F238E27FC236}">
                    <a16:creationId xmlns:a16="http://schemas.microsoft.com/office/drawing/2014/main" id="{4C51489B-BC28-FAFF-068D-E74E1394E556}"/>
                  </a:ext>
                </a:extLst>
              </p:cNvPr>
              <p:cNvSpPr txBox="1"/>
              <p:nvPr/>
            </p:nvSpPr>
            <p:spPr>
              <a:xfrm>
                <a:off x="7870520" y="2787018"/>
                <a:ext cx="2221377" cy="307777"/>
              </a:xfrm>
              <a:prstGeom prst="rect">
                <a:avLst/>
              </a:prstGeom>
              <a:noFill/>
            </p:spPr>
            <p:txBody>
              <a:bodyPr wrap="none" rtlCol="0">
                <a:spAutoFit/>
              </a:bodyPr>
              <a:lstStyle/>
              <a:p>
                <a:r>
                  <a:rPr lang="en-US" sz="1400" dirty="0">
                    <a:solidFill>
                      <a:schemeClr val="tx2">
                        <a:lumMod val="50000"/>
                      </a:schemeClr>
                    </a:solidFill>
                    <a:latin typeface="Arial" panose="020B0604020202020204" pitchFamily="34" charset="0"/>
                    <a:cs typeface="Arial" panose="020B0604020202020204" pitchFamily="34" charset="0"/>
                  </a:rPr>
                  <a:t>Credit: Tom &amp; Pat Leeson</a:t>
                </a:r>
              </a:p>
            </p:txBody>
          </p:sp>
        </p:grpSp>
      </p:grpSp>
    </p:spTree>
    <p:extLst>
      <p:ext uri="{BB962C8B-B14F-4D97-AF65-F5344CB8AC3E}">
        <p14:creationId xmlns:p14="http://schemas.microsoft.com/office/powerpoint/2010/main" val="305132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69C631-3B6C-3801-875F-04B7F418A7B2}"/>
              </a:ext>
            </a:extLst>
          </p:cNvPr>
          <p:cNvSpPr txBox="1"/>
          <p:nvPr/>
        </p:nvSpPr>
        <p:spPr>
          <a:xfrm>
            <a:off x="244538" y="1120675"/>
            <a:ext cx="3499326" cy="4247317"/>
          </a:xfrm>
          <a:prstGeom prst="rect">
            <a:avLst/>
          </a:prstGeom>
          <a:noFill/>
        </p:spPr>
        <p:txBody>
          <a:bodyPr wrap="square" rtlCol="0">
            <a:spAutoFit/>
          </a:bodyPr>
          <a:lstStyle/>
          <a:p>
            <a:r>
              <a:rPr lang="en-US" sz="3600" dirty="0">
                <a:solidFill>
                  <a:schemeClr val="accent1"/>
                </a:solidFill>
                <a:latin typeface="Optima" panose="02000503060000020004" pitchFamily="2" charset="0"/>
                <a:ea typeface="Times New Roman" panose="02020603050405020304" pitchFamily="18" charset="0"/>
              </a:rPr>
              <a:t>CLD gets mental models out into public where they can be compared, combined, or co-created. </a:t>
            </a:r>
            <a:endParaRPr lang="en-US" sz="2800" dirty="0">
              <a:solidFill>
                <a:schemeClr val="accent1"/>
              </a:solidFill>
              <a:effectLst/>
              <a:latin typeface="Optima" panose="02000503060000020004" pitchFamily="2" charset="0"/>
              <a:ea typeface="Times New Roman" panose="02020603050405020304" pitchFamily="18" charset="0"/>
            </a:endParaRPr>
          </a:p>
          <a:p>
            <a:endParaRPr lang="en-US" dirty="0"/>
          </a:p>
        </p:txBody>
      </p:sp>
      <p:grpSp>
        <p:nvGrpSpPr>
          <p:cNvPr id="7" name="Group 6">
            <a:extLst>
              <a:ext uri="{FF2B5EF4-FFF2-40B4-BE49-F238E27FC236}">
                <a16:creationId xmlns:a16="http://schemas.microsoft.com/office/drawing/2014/main" id="{CA91CA7A-7F6C-E3C9-C561-CA44D793A660}"/>
              </a:ext>
            </a:extLst>
          </p:cNvPr>
          <p:cNvGrpSpPr/>
          <p:nvPr/>
        </p:nvGrpSpPr>
        <p:grpSpPr>
          <a:xfrm>
            <a:off x="3927157" y="257161"/>
            <a:ext cx="8264843" cy="6567964"/>
            <a:chOff x="3927157" y="257161"/>
            <a:chExt cx="8264843" cy="6567964"/>
          </a:xfrm>
        </p:grpSpPr>
        <p:sp>
          <p:nvSpPr>
            <p:cNvPr id="2" name="TextBox 1">
              <a:extLst>
                <a:ext uri="{FF2B5EF4-FFF2-40B4-BE49-F238E27FC236}">
                  <a16:creationId xmlns:a16="http://schemas.microsoft.com/office/drawing/2014/main" id="{91842AE5-3044-0BF4-9D37-6EB8831B3F7E}"/>
                </a:ext>
              </a:extLst>
            </p:cNvPr>
            <p:cNvSpPr txBox="1"/>
            <p:nvPr/>
          </p:nvSpPr>
          <p:spPr>
            <a:xfrm>
              <a:off x="5161423" y="6455793"/>
              <a:ext cx="6547498"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Photo from Earth Educators’ Rendezvous 2024. Credit: Kim </a:t>
              </a:r>
              <a:r>
                <a:rPr lang="en-US" i="1" dirty="0" err="1">
                  <a:latin typeface="Times New Roman" panose="02020603050405020304" pitchFamily="18" charset="0"/>
                  <a:cs typeface="Times New Roman" panose="02020603050405020304" pitchFamily="18" charset="0"/>
                </a:rPr>
                <a:t>Kastens</a:t>
              </a:r>
              <a:endParaRPr lang="en-US" i="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16321E4-0052-E655-BB45-7CF472242A0A}"/>
                </a:ext>
              </a:extLst>
            </p:cNvPr>
            <p:cNvPicPr>
              <a:picLocks noChangeAspect="1"/>
            </p:cNvPicPr>
            <p:nvPr/>
          </p:nvPicPr>
          <p:blipFill>
            <a:blip r:embed="rId2"/>
            <a:stretch>
              <a:fillRect/>
            </a:stretch>
          </p:blipFill>
          <p:spPr>
            <a:xfrm>
              <a:off x="3927157" y="257161"/>
              <a:ext cx="8264843" cy="6198632"/>
            </a:xfrm>
            <a:prstGeom prst="rect">
              <a:avLst/>
            </a:prstGeom>
          </p:spPr>
        </p:pic>
      </p:grpSp>
    </p:spTree>
    <p:extLst>
      <p:ext uri="{BB962C8B-B14F-4D97-AF65-F5344CB8AC3E}">
        <p14:creationId xmlns:p14="http://schemas.microsoft.com/office/powerpoint/2010/main" val="93751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4BD528-25FF-1EEE-0131-4663851C85E7}"/>
              </a:ext>
            </a:extLst>
          </p:cNvPr>
          <p:cNvSpPr txBox="1"/>
          <p:nvPr/>
        </p:nvSpPr>
        <p:spPr>
          <a:xfrm>
            <a:off x="486078" y="43542"/>
            <a:ext cx="11219844" cy="646331"/>
          </a:xfrm>
          <a:prstGeom prst="rect">
            <a:avLst/>
          </a:prstGeom>
          <a:noFill/>
        </p:spPr>
        <p:txBody>
          <a:bodyPr wrap="square" rtlCol="0">
            <a:spAutoFit/>
          </a:bodyPr>
          <a:lstStyle/>
          <a:p>
            <a:pPr algn="ctr"/>
            <a:r>
              <a:rPr lang="en-US" sz="3600" dirty="0">
                <a:solidFill>
                  <a:schemeClr val="accent1"/>
                </a:solidFill>
                <a:latin typeface="Optima" panose="02000503060000020004" pitchFamily="2" charset="0"/>
                <a:ea typeface="Times New Roman" panose="02020603050405020304" pitchFamily="18" charset="0"/>
              </a:rPr>
              <a:t>CLD circumvents working memory limitation …</a:t>
            </a:r>
            <a:endParaRPr lang="en-US" dirty="0"/>
          </a:p>
        </p:txBody>
      </p:sp>
      <p:sp>
        <p:nvSpPr>
          <p:cNvPr id="5" name="TextBox 4">
            <a:extLst>
              <a:ext uri="{FF2B5EF4-FFF2-40B4-BE49-F238E27FC236}">
                <a16:creationId xmlns:a16="http://schemas.microsoft.com/office/drawing/2014/main" id="{DEFF8EE5-3BE3-9168-C1AC-BC19565EAE3B}"/>
              </a:ext>
            </a:extLst>
          </p:cNvPr>
          <p:cNvSpPr txBox="1"/>
          <p:nvPr/>
        </p:nvSpPr>
        <p:spPr>
          <a:xfrm>
            <a:off x="486078" y="5996662"/>
            <a:ext cx="11219844" cy="923330"/>
          </a:xfrm>
          <a:prstGeom prst="rect">
            <a:avLst/>
          </a:prstGeom>
          <a:noFill/>
        </p:spPr>
        <p:txBody>
          <a:bodyPr wrap="square" rtlCol="0">
            <a:spAutoFit/>
          </a:bodyPr>
          <a:lstStyle/>
          <a:p>
            <a:pPr algn="ctr"/>
            <a:r>
              <a:rPr lang="en-US" sz="3600" dirty="0">
                <a:solidFill>
                  <a:schemeClr val="accent1"/>
                </a:solidFill>
                <a:latin typeface="Optima" panose="02000503060000020004" pitchFamily="2" charset="0"/>
                <a:ea typeface="Times New Roman" panose="02020603050405020304" pitchFamily="18" charset="0"/>
              </a:rPr>
              <a:t>… and conveys relationship between parts &amp; whole</a:t>
            </a:r>
            <a:endParaRPr lang="en-US" sz="2800" dirty="0">
              <a:solidFill>
                <a:schemeClr val="accent1"/>
              </a:solidFill>
              <a:effectLst/>
              <a:latin typeface="Optima" panose="02000503060000020004" pitchFamily="2" charset="0"/>
              <a:ea typeface="Times New Roman" panose="02020603050405020304" pitchFamily="18" charset="0"/>
            </a:endParaRPr>
          </a:p>
          <a:p>
            <a:endParaRPr lang="en-US" dirty="0"/>
          </a:p>
        </p:txBody>
      </p:sp>
      <p:pic>
        <p:nvPicPr>
          <p:cNvPr id="7" name="Picture 6">
            <a:extLst>
              <a:ext uri="{FF2B5EF4-FFF2-40B4-BE49-F238E27FC236}">
                <a16:creationId xmlns:a16="http://schemas.microsoft.com/office/drawing/2014/main" id="{961445A4-A17E-1B62-55C1-F4737B63C9C3}"/>
              </a:ext>
            </a:extLst>
          </p:cNvPr>
          <p:cNvPicPr>
            <a:picLocks noChangeAspect="1"/>
          </p:cNvPicPr>
          <p:nvPr/>
        </p:nvPicPr>
        <p:blipFill>
          <a:blip r:embed="rId3"/>
          <a:stretch>
            <a:fillRect/>
          </a:stretch>
        </p:blipFill>
        <p:spPr>
          <a:xfrm>
            <a:off x="1856992" y="689873"/>
            <a:ext cx="7504197" cy="5115643"/>
          </a:xfrm>
          <a:prstGeom prst="rect">
            <a:avLst/>
          </a:prstGeom>
        </p:spPr>
      </p:pic>
      <p:sp>
        <p:nvSpPr>
          <p:cNvPr id="10" name="Freeform 9">
            <a:extLst>
              <a:ext uri="{FF2B5EF4-FFF2-40B4-BE49-F238E27FC236}">
                <a16:creationId xmlns:a16="http://schemas.microsoft.com/office/drawing/2014/main" id="{8A1DD010-FE05-0EA4-7205-751DC9DB3FB1}"/>
              </a:ext>
            </a:extLst>
          </p:cNvPr>
          <p:cNvSpPr/>
          <p:nvPr/>
        </p:nvSpPr>
        <p:spPr>
          <a:xfrm>
            <a:off x="3905572" y="774276"/>
            <a:ext cx="3673098" cy="2774836"/>
          </a:xfrm>
          <a:custGeom>
            <a:avLst/>
            <a:gdLst>
              <a:gd name="connsiteX0" fmla="*/ 2913681 w 3673098"/>
              <a:gd name="connsiteY0" fmla="*/ 16138 h 2774836"/>
              <a:gd name="connsiteX1" fmla="*/ 2448732 w 3673098"/>
              <a:gd name="connsiteY1" fmla="*/ 16138 h 2774836"/>
              <a:gd name="connsiteX2" fmla="*/ 2371240 w 3673098"/>
              <a:gd name="connsiteY2" fmla="*/ 31636 h 2774836"/>
              <a:gd name="connsiteX3" fmla="*/ 2247254 w 3673098"/>
              <a:gd name="connsiteY3" fmla="*/ 62632 h 2774836"/>
              <a:gd name="connsiteX4" fmla="*/ 2200759 w 3673098"/>
              <a:gd name="connsiteY4" fmla="*/ 78131 h 2774836"/>
              <a:gd name="connsiteX5" fmla="*/ 2076773 w 3673098"/>
              <a:gd name="connsiteY5" fmla="*/ 109127 h 2774836"/>
              <a:gd name="connsiteX6" fmla="*/ 2030278 w 3673098"/>
              <a:gd name="connsiteY6" fmla="*/ 124626 h 2774836"/>
              <a:gd name="connsiteX7" fmla="*/ 1937288 w 3673098"/>
              <a:gd name="connsiteY7" fmla="*/ 140124 h 2774836"/>
              <a:gd name="connsiteX8" fmla="*/ 1859796 w 3673098"/>
              <a:gd name="connsiteY8" fmla="*/ 155622 h 2774836"/>
              <a:gd name="connsiteX9" fmla="*/ 1797803 w 3673098"/>
              <a:gd name="connsiteY9" fmla="*/ 171121 h 2774836"/>
              <a:gd name="connsiteX10" fmla="*/ 1704813 w 3673098"/>
              <a:gd name="connsiteY10" fmla="*/ 186619 h 2774836"/>
              <a:gd name="connsiteX11" fmla="*/ 1642820 w 3673098"/>
              <a:gd name="connsiteY11" fmla="*/ 202117 h 2774836"/>
              <a:gd name="connsiteX12" fmla="*/ 1534332 w 3673098"/>
              <a:gd name="connsiteY12" fmla="*/ 217616 h 2774836"/>
              <a:gd name="connsiteX13" fmla="*/ 1425844 w 3673098"/>
              <a:gd name="connsiteY13" fmla="*/ 264110 h 2774836"/>
              <a:gd name="connsiteX14" fmla="*/ 1332854 w 3673098"/>
              <a:gd name="connsiteY14" fmla="*/ 295107 h 2774836"/>
              <a:gd name="connsiteX15" fmla="*/ 1224366 w 3673098"/>
              <a:gd name="connsiteY15" fmla="*/ 372599 h 2774836"/>
              <a:gd name="connsiteX16" fmla="*/ 1131376 w 3673098"/>
              <a:gd name="connsiteY16" fmla="*/ 434592 h 2774836"/>
              <a:gd name="connsiteX17" fmla="*/ 1038386 w 3673098"/>
              <a:gd name="connsiteY17" fmla="*/ 496585 h 2774836"/>
              <a:gd name="connsiteX18" fmla="*/ 976393 w 3673098"/>
              <a:gd name="connsiteY18" fmla="*/ 543080 h 2774836"/>
              <a:gd name="connsiteX19" fmla="*/ 929898 w 3673098"/>
              <a:gd name="connsiteY19" fmla="*/ 574077 h 2774836"/>
              <a:gd name="connsiteX20" fmla="*/ 883403 w 3673098"/>
              <a:gd name="connsiteY20" fmla="*/ 620571 h 2774836"/>
              <a:gd name="connsiteX21" fmla="*/ 790413 w 3673098"/>
              <a:gd name="connsiteY21" fmla="*/ 682565 h 2774836"/>
              <a:gd name="connsiteX22" fmla="*/ 681925 w 3673098"/>
              <a:gd name="connsiteY22" fmla="*/ 791053 h 2774836"/>
              <a:gd name="connsiteX23" fmla="*/ 635430 w 3673098"/>
              <a:gd name="connsiteY23" fmla="*/ 853046 h 2774836"/>
              <a:gd name="connsiteX24" fmla="*/ 526942 w 3673098"/>
              <a:gd name="connsiteY24" fmla="*/ 961534 h 2774836"/>
              <a:gd name="connsiteX25" fmla="*/ 433952 w 3673098"/>
              <a:gd name="connsiteY25" fmla="*/ 1101019 h 2774836"/>
              <a:gd name="connsiteX26" fmla="*/ 402956 w 3673098"/>
              <a:gd name="connsiteY26" fmla="*/ 1147514 h 2774836"/>
              <a:gd name="connsiteX27" fmla="*/ 356461 w 3673098"/>
              <a:gd name="connsiteY27" fmla="*/ 1209507 h 2774836"/>
              <a:gd name="connsiteX28" fmla="*/ 294467 w 3673098"/>
              <a:gd name="connsiteY28" fmla="*/ 1302497 h 2774836"/>
              <a:gd name="connsiteX29" fmla="*/ 263471 w 3673098"/>
              <a:gd name="connsiteY29" fmla="*/ 1348992 h 2774836"/>
              <a:gd name="connsiteX30" fmla="*/ 216976 w 3673098"/>
              <a:gd name="connsiteY30" fmla="*/ 1441982 h 2774836"/>
              <a:gd name="connsiteX31" fmla="*/ 154983 w 3673098"/>
              <a:gd name="connsiteY31" fmla="*/ 1627961 h 2774836"/>
              <a:gd name="connsiteX32" fmla="*/ 139484 w 3673098"/>
              <a:gd name="connsiteY32" fmla="*/ 1674456 h 2774836"/>
              <a:gd name="connsiteX33" fmla="*/ 108488 w 3673098"/>
              <a:gd name="connsiteY33" fmla="*/ 1720951 h 2774836"/>
              <a:gd name="connsiteX34" fmla="*/ 46495 w 3673098"/>
              <a:gd name="connsiteY34" fmla="*/ 1860436 h 2774836"/>
              <a:gd name="connsiteX35" fmla="*/ 15498 w 3673098"/>
              <a:gd name="connsiteY35" fmla="*/ 1999921 h 2774836"/>
              <a:gd name="connsiteX36" fmla="*/ 0 w 3673098"/>
              <a:gd name="connsiteY36" fmla="*/ 2108409 h 2774836"/>
              <a:gd name="connsiteX37" fmla="*/ 30996 w 3673098"/>
              <a:gd name="connsiteY37" fmla="*/ 2356382 h 2774836"/>
              <a:gd name="connsiteX38" fmla="*/ 61993 w 3673098"/>
              <a:gd name="connsiteY38" fmla="*/ 2418375 h 2774836"/>
              <a:gd name="connsiteX39" fmla="*/ 216976 w 3673098"/>
              <a:gd name="connsiteY39" fmla="*/ 2557860 h 2774836"/>
              <a:gd name="connsiteX40" fmla="*/ 263471 w 3673098"/>
              <a:gd name="connsiteY40" fmla="*/ 2588856 h 2774836"/>
              <a:gd name="connsiteX41" fmla="*/ 387457 w 3673098"/>
              <a:gd name="connsiteY41" fmla="*/ 2650849 h 2774836"/>
              <a:gd name="connsiteX42" fmla="*/ 526942 w 3673098"/>
              <a:gd name="connsiteY42" fmla="*/ 2697344 h 2774836"/>
              <a:gd name="connsiteX43" fmla="*/ 619932 w 3673098"/>
              <a:gd name="connsiteY43" fmla="*/ 2728341 h 2774836"/>
              <a:gd name="connsiteX44" fmla="*/ 666427 w 3673098"/>
              <a:gd name="connsiteY44" fmla="*/ 2743839 h 2774836"/>
              <a:gd name="connsiteX45" fmla="*/ 759417 w 3673098"/>
              <a:gd name="connsiteY45" fmla="*/ 2759338 h 2774836"/>
              <a:gd name="connsiteX46" fmla="*/ 991891 w 3673098"/>
              <a:gd name="connsiteY46" fmla="*/ 2774836 h 2774836"/>
              <a:gd name="connsiteX47" fmla="*/ 1146874 w 3673098"/>
              <a:gd name="connsiteY47" fmla="*/ 2759338 h 2774836"/>
              <a:gd name="connsiteX48" fmla="*/ 1193369 w 3673098"/>
              <a:gd name="connsiteY48" fmla="*/ 2743839 h 2774836"/>
              <a:gd name="connsiteX49" fmla="*/ 1224366 w 3673098"/>
              <a:gd name="connsiteY49" fmla="*/ 2697344 h 2774836"/>
              <a:gd name="connsiteX50" fmla="*/ 1317356 w 3673098"/>
              <a:gd name="connsiteY50" fmla="*/ 2588856 h 2774836"/>
              <a:gd name="connsiteX51" fmla="*/ 1410345 w 3673098"/>
              <a:gd name="connsiteY51" fmla="*/ 2449371 h 2774836"/>
              <a:gd name="connsiteX52" fmla="*/ 1441342 w 3673098"/>
              <a:gd name="connsiteY52" fmla="*/ 2402877 h 2774836"/>
              <a:gd name="connsiteX53" fmla="*/ 1503335 w 3673098"/>
              <a:gd name="connsiteY53" fmla="*/ 2309887 h 2774836"/>
              <a:gd name="connsiteX54" fmla="*/ 1518834 w 3673098"/>
              <a:gd name="connsiteY54" fmla="*/ 2263392 h 2774836"/>
              <a:gd name="connsiteX55" fmla="*/ 1611823 w 3673098"/>
              <a:gd name="connsiteY55" fmla="*/ 2139405 h 2774836"/>
              <a:gd name="connsiteX56" fmla="*/ 1673817 w 3673098"/>
              <a:gd name="connsiteY56" fmla="*/ 2030917 h 2774836"/>
              <a:gd name="connsiteX57" fmla="*/ 1720312 w 3673098"/>
              <a:gd name="connsiteY57" fmla="*/ 1984422 h 2774836"/>
              <a:gd name="connsiteX58" fmla="*/ 1751308 w 3673098"/>
              <a:gd name="connsiteY58" fmla="*/ 1937927 h 2774836"/>
              <a:gd name="connsiteX59" fmla="*/ 1844298 w 3673098"/>
              <a:gd name="connsiteY59" fmla="*/ 1875934 h 2774836"/>
              <a:gd name="connsiteX60" fmla="*/ 1906291 w 3673098"/>
              <a:gd name="connsiteY60" fmla="*/ 1813941 h 2774836"/>
              <a:gd name="connsiteX61" fmla="*/ 2076773 w 3673098"/>
              <a:gd name="connsiteY61" fmla="*/ 1720951 h 2774836"/>
              <a:gd name="connsiteX62" fmla="*/ 2185261 w 3673098"/>
              <a:gd name="connsiteY62" fmla="*/ 1658958 h 2774836"/>
              <a:gd name="connsiteX63" fmla="*/ 2340244 w 3673098"/>
              <a:gd name="connsiteY63" fmla="*/ 1612463 h 2774836"/>
              <a:gd name="connsiteX64" fmla="*/ 2417735 w 3673098"/>
              <a:gd name="connsiteY64" fmla="*/ 1581466 h 2774836"/>
              <a:gd name="connsiteX65" fmla="*/ 2603715 w 3673098"/>
              <a:gd name="connsiteY65" fmla="*/ 1550470 h 2774836"/>
              <a:gd name="connsiteX66" fmla="*/ 2805193 w 3673098"/>
              <a:gd name="connsiteY66" fmla="*/ 1488477 h 2774836"/>
              <a:gd name="connsiteX67" fmla="*/ 2898183 w 3673098"/>
              <a:gd name="connsiteY67" fmla="*/ 1457480 h 2774836"/>
              <a:gd name="connsiteX68" fmla="*/ 2991173 w 3673098"/>
              <a:gd name="connsiteY68" fmla="*/ 1410985 h 2774836"/>
              <a:gd name="connsiteX69" fmla="*/ 3115159 w 3673098"/>
              <a:gd name="connsiteY69" fmla="*/ 1364490 h 2774836"/>
              <a:gd name="connsiteX70" fmla="*/ 3239145 w 3673098"/>
              <a:gd name="connsiteY70" fmla="*/ 1286999 h 2774836"/>
              <a:gd name="connsiteX71" fmla="*/ 3301139 w 3673098"/>
              <a:gd name="connsiteY71" fmla="*/ 1240504 h 2774836"/>
              <a:gd name="connsiteX72" fmla="*/ 3363132 w 3673098"/>
              <a:gd name="connsiteY72" fmla="*/ 1209507 h 2774836"/>
              <a:gd name="connsiteX73" fmla="*/ 3471620 w 3673098"/>
              <a:gd name="connsiteY73" fmla="*/ 1101019 h 2774836"/>
              <a:gd name="connsiteX74" fmla="*/ 3580108 w 3673098"/>
              <a:gd name="connsiteY74" fmla="*/ 961534 h 2774836"/>
              <a:gd name="connsiteX75" fmla="*/ 3611105 w 3673098"/>
              <a:gd name="connsiteY75" fmla="*/ 915039 h 2774836"/>
              <a:gd name="connsiteX76" fmla="*/ 3642101 w 3673098"/>
              <a:gd name="connsiteY76" fmla="*/ 806551 h 2774836"/>
              <a:gd name="connsiteX77" fmla="*/ 3673098 w 3673098"/>
              <a:gd name="connsiteY77" fmla="*/ 651568 h 2774836"/>
              <a:gd name="connsiteX78" fmla="*/ 3657600 w 3673098"/>
              <a:gd name="connsiteY78" fmla="*/ 481087 h 2774836"/>
              <a:gd name="connsiteX79" fmla="*/ 3642101 w 3673098"/>
              <a:gd name="connsiteY79" fmla="*/ 419093 h 2774836"/>
              <a:gd name="connsiteX80" fmla="*/ 3533613 w 3673098"/>
              <a:gd name="connsiteY80" fmla="*/ 279609 h 2774836"/>
              <a:gd name="connsiteX81" fmla="*/ 3440623 w 3673098"/>
              <a:gd name="connsiteY81" fmla="*/ 217616 h 2774836"/>
              <a:gd name="connsiteX82" fmla="*/ 3347634 w 3673098"/>
              <a:gd name="connsiteY82" fmla="*/ 171121 h 2774836"/>
              <a:gd name="connsiteX83" fmla="*/ 3239145 w 3673098"/>
              <a:gd name="connsiteY83" fmla="*/ 109127 h 2774836"/>
              <a:gd name="connsiteX84" fmla="*/ 3099661 w 3673098"/>
              <a:gd name="connsiteY84" fmla="*/ 47134 h 2774836"/>
              <a:gd name="connsiteX85" fmla="*/ 3053166 w 3673098"/>
              <a:gd name="connsiteY85" fmla="*/ 31636 h 2774836"/>
              <a:gd name="connsiteX86" fmla="*/ 3006671 w 3673098"/>
              <a:gd name="connsiteY86" fmla="*/ 16138 h 2774836"/>
              <a:gd name="connsiteX87" fmla="*/ 2851688 w 3673098"/>
              <a:gd name="connsiteY87" fmla="*/ 16138 h 27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73098" h="2774836">
                <a:moveTo>
                  <a:pt x="2913681" y="16138"/>
                </a:moveTo>
                <a:cubicBezTo>
                  <a:pt x="2672890" y="-2385"/>
                  <a:pt x="2716225" y="-8180"/>
                  <a:pt x="2448732" y="16138"/>
                </a:cubicBezTo>
                <a:cubicBezTo>
                  <a:pt x="2422498" y="18523"/>
                  <a:pt x="2396908" y="25713"/>
                  <a:pt x="2371240" y="31636"/>
                </a:cubicBezTo>
                <a:cubicBezTo>
                  <a:pt x="2329730" y="41215"/>
                  <a:pt x="2287668" y="49160"/>
                  <a:pt x="2247254" y="62632"/>
                </a:cubicBezTo>
                <a:cubicBezTo>
                  <a:pt x="2231756" y="67798"/>
                  <a:pt x="2216520" y="73833"/>
                  <a:pt x="2200759" y="78131"/>
                </a:cubicBezTo>
                <a:cubicBezTo>
                  <a:pt x="2159660" y="89340"/>
                  <a:pt x="2117187" y="95655"/>
                  <a:pt x="2076773" y="109127"/>
                </a:cubicBezTo>
                <a:cubicBezTo>
                  <a:pt x="2061275" y="114293"/>
                  <a:pt x="2046226" y="121082"/>
                  <a:pt x="2030278" y="124626"/>
                </a:cubicBezTo>
                <a:cubicBezTo>
                  <a:pt x="1999602" y="131443"/>
                  <a:pt x="1968205" y="134503"/>
                  <a:pt x="1937288" y="140124"/>
                </a:cubicBezTo>
                <a:cubicBezTo>
                  <a:pt x="1911371" y="144836"/>
                  <a:pt x="1885511" y="149908"/>
                  <a:pt x="1859796" y="155622"/>
                </a:cubicBezTo>
                <a:cubicBezTo>
                  <a:pt x="1839003" y="160243"/>
                  <a:pt x="1818690" y="166944"/>
                  <a:pt x="1797803" y="171121"/>
                </a:cubicBezTo>
                <a:cubicBezTo>
                  <a:pt x="1766989" y="177284"/>
                  <a:pt x="1735627" y="180456"/>
                  <a:pt x="1704813" y="186619"/>
                </a:cubicBezTo>
                <a:cubicBezTo>
                  <a:pt x="1683926" y="190796"/>
                  <a:pt x="1663777" y="198307"/>
                  <a:pt x="1642820" y="202117"/>
                </a:cubicBezTo>
                <a:cubicBezTo>
                  <a:pt x="1606879" y="208652"/>
                  <a:pt x="1570495" y="212450"/>
                  <a:pt x="1534332" y="217616"/>
                </a:cubicBezTo>
                <a:cubicBezTo>
                  <a:pt x="1384679" y="267499"/>
                  <a:pt x="1617339" y="187512"/>
                  <a:pt x="1425844" y="264110"/>
                </a:cubicBezTo>
                <a:cubicBezTo>
                  <a:pt x="1395508" y="276245"/>
                  <a:pt x="1332854" y="295107"/>
                  <a:pt x="1332854" y="295107"/>
                </a:cubicBezTo>
                <a:cubicBezTo>
                  <a:pt x="1181665" y="395901"/>
                  <a:pt x="1416640" y="238008"/>
                  <a:pt x="1224366" y="372599"/>
                </a:cubicBezTo>
                <a:cubicBezTo>
                  <a:pt x="1193847" y="393962"/>
                  <a:pt x="1162373" y="413928"/>
                  <a:pt x="1131376" y="434592"/>
                </a:cubicBezTo>
                <a:cubicBezTo>
                  <a:pt x="1131359" y="434603"/>
                  <a:pt x="1038402" y="496573"/>
                  <a:pt x="1038386" y="496585"/>
                </a:cubicBezTo>
                <a:cubicBezTo>
                  <a:pt x="1017722" y="512083"/>
                  <a:pt x="997412" y="528066"/>
                  <a:pt x="976393" y="543080"/>
                </a:cubicBezTo>
                <a:cubicBezTo>
                  <a:pt x="961236" y="553907"/>
                  <a:pt x="944208" y="562153"/>
                  <a:pt x="929898" y="574077"/>
                </a:cubicBezTo>
                <a:cubicBezTo>
                  <a:pt x="913060" y="588108"/>
                  <a:pt x="900704" y="607115"/>
                  <a:pt x="883403" y="620571"/>
                </a:cubicBezTo>
                <a:cubicBezTo>
                  <a:pt x="853997" y="643442"/>
                  <a:pt x="816755" y="656223"/>
                  <a:pt x="790413" y="682565"/>
                </a:cubicBezTo>
                <a:cubicBezTo>
                  <a:pt x="754250" y="718728"/>
                  <a:pt x="712610" y="750140"/>
                  <a:pt x="681925" y="791053"/>
                </a:cubicBezTo>
                <a:cubicBezTo>
                  <a:pt x="666427" y="811717"/>
                  <a:pt x="652805" y="833933"/>
                  <a:pt x="635430" y="853046"/>
                </a:cubicBezTo>
                <a:cubicBezTo>
                  <a:pt x="601028" y="890888"/>
                  <a:pt x="555310" y="918981"/>
                  <a:pt x="526942" y="961534"/>
                </a:cubicBezTo>
                <a:lnTo>
                  <a:pt x="433952" y="1101019"/>
                </a:lnTo>
                <a:cubicBezTo>
                  <a:pt x="423620" y="1116517"/>
                  <a:pt x="414132" y="1132613"/>
                  <a:pt x="402956" y="1147514"/>
                </a:cubicBezTo>
                <a:cubicBezTo>
                  <a:pt x="387458" y="1168178"/>
                  <a:pt x="371274" y="1188346"/>
                  <a:pt x="356461" y="1209507"/>
                </a:cubicBezTo>
                <a:cubicBezTo>
                  <a:pt x="335097" y="1240026"/>
                  <a:pt x="315132" y="1271500"/>
                  <a:pt x="294467" y="1302497"/>
                </a:cubicBezTo>
                <a:cubicBezTo>
                  <a:pt x="284135" y="1317995"/>
                  <a:pt x="269361" y="1331321"/>
                  <a:pt x="263471" y="1348992"/>
                </a:cubicBezTo>
                <a:cubicBezTo>
                  <a:pt x="242083" y="1413158"/>
                  <a:pt x="257035" y="1381894"/>
                  <a:pt x="216976" y="1441982"/>
                </a:cubicBezTo>
                <a:lnTo>
                  <a:pt x="154983" y="1627961"/>
                </a:lnTo>
                <a:cubicBezTo>
                  <a:pt x="149817" y="1643459"/>
                  <a:pt x="148546" y="1660863"/>
                  <a:pt x="139484" y="1674456"/>
                </a:cubicBezTo>
                <a:cubicBezTo>
                  <a:pt x="129152" y="1689954"/>
                  <a:pt x="116053" y="1703930"/>
                  <a:pt x="108488" y="1720951"/>
                </a:cubicBezTo>
                <a:cubicBezTo>
                  <a:pt x="34715" y="1886942"/>
                  <a:pt x="116643" y="1755212"/>
                  <a:pt x="46495" y="1860436"/>
                </a:cubicBezTo>
                <a:cubicBezTo>
                  <a:pt x="32560" y="1916172"/>
                  <a:pt x="25337" y="1940884"/>
                  <a:pt x="15498" y="1999921"/>
                </a:cubicBezTo>
                <a:cubicBezTo>
                  <a:pt x="9493" y="2035954"/>
                  <a:pt x="5166" y="2072246"/>
                  <a:pt x="0" y="2108409"/>
                </a:cubicBezTo>
                <a:cubicBezTo>
                  <a:pt x="7268" y="2202889"/>
                  <a:pt x="-3502" y="2275887"/>
                  <a:pt x="30996" y="2356382"/>
                </a:cubicBezTo>
                <a:cubicBezTo>
                  <a:pt x="40097" y="2377617"/>
                  <a:pt x="47560" y="2400334"/>
                  <a:pt x="61993" y="2418375"/>
                </a:cubicBezTo>
                <a:cubicBezTo>
                  <a:pt x="110346" y="2478816"/>
                  <a:pt x="156979" y="2515006"/>
                  <a:pt x="216976" y="2557860"/>
                </a:cubicBezTo>
                <a:cubicBezTo>
                  <a:pt x="232133" y="2568686"/>
                  <a:pt x="247119" y="2579937"/>
                  <a:pt x="263471" y="2588856"/>
                </a:cubicBezTo>
                <a:cubicBezTo>
                  <a:pt x="304036" y="2610982"/>
                  <a:pt x="343621" y="2636237"/>
                  <a:pt x="387457" y="2650849"/>
                </a:cubicBezTo>
                <a:lnTo>
                  <a:pt x="526942" y="2697344"/>
                </a:lnTo>
                <a:lnTo>
                  <a:pt x="619932" y="2728341"/>
                </a:lnTo>
                <a:cubicBezTo>
                  <a:pt x="635430" y="2733507"/>
                  <a:pt x="650313" y="2741153"/>
                  <a:pt x="666427" y="2743839"/>
                </a:cubicBezTo>
                <a:cubicBezTo>
                  <a:pt x="697424" y="2749005"/>
                  <a:pt x="728134" y="2756359"/>
                  <a:pt x="759417" y="2759338"/>
                </a:cubicBezTo>
                <a:cubicBezTo>
                  <a:pt x="836730" y="2766701"/>
                  <a:pt x="914400" y="2769670"/>
                  <a:pt x="991891" y="2774836"/>
                </a:cubicBezTo>
                <a:cubicBezTo>
                  <a:pt x="1043552" y="2769670"/>
                  <a:pt x="1095559" y="2767233"/>
                  <a:pt x="1146874" y="2759338"/>
                </a:cubicBezTo>
                <a:cubicBezTo>
                  <a:pt x="1163021" y="2756854"/>
                  <a:pt x="1180612" y="2754045"/>
                  <a:pt x="1193369" y="2743839"/>
                </a:cubicBezTo>
                <a:cubicBezTo>
                  <a:pt x="1207914" y="2732203"/>
                  <a:pt x="1212441" y="2711653"/>
                  <a:pt x="1224366" y="2697344"/>
                </a:cubicBezTo>
                <a:cubicBezTo>
                  <a:pt x="1324698" y="2576946"/>
                  <a:pt x="1215788" y="2733954"/>
                  <a:pt x="1317356" y="2588856"/>
                </a:cubicBezTo>
                <a:cubicBezTo>
                  <a:pt x="1317398" y="2588796"/>
                  <a:pt x="1394826" y="2472649"/>
                  <a:pt x="1410345" y="2449371"/>
                </a:cubicBezTo>
                <a:lnTo>
                  <a:pt x="1441342" y="2402877"/>
                </a:lnTo>
                <a:cubicBezTo>
                  <a:pt x="1478191" y="2292326"/>
                  <a:pt x="1425941" y="2425977"/>
                  <a:pt x="1503335" y="2309887"/>
                </a:cubicBezTo>
                <a:cubicBezTo>
                  <a:pt x="1512397" y="2296294"/>
                  <a:pt x="1510063" y="2277175"/>
                  <a:pt x="1518834" y="2263392"/>
                </a:cubicBezTo>
                <a:cubicBezTo>
                  <a:pt x="1546569" y="2219808"/>
                  <a:pt x="1588719" y="2185612"/>
                  <a:pt x="1611823" y="2139405"/>
                </a:cubicBezTo>
                <a:cubicBezTo>
                  <a:pt x="1630772" y="2101508"/>
                  <a:pt x="1646434" y="2063776"/>
                  <a:pt x="1673817" y="2030917"/>
                </a:cubicBezTo>
                <a:cubicBezTo>
                  <a:pt x="1687849" y="2014079"/>
                  <a:pt x="1706281" y="2001260"/>
                  <a:pt x="1720312" y="1984422"/>
                </a:cubicBezTo>
                <a:cubicBezTo>
                  <a:pt x="1732236" y="1970113"/>
                  <a:pt x="1737290" y="1950193"/>
                  <a:pt x="1751308" y="1937927"/>
                </a:cubicBezTo>
                <a:cubicBezTo>
                  <a:pt x="1779344" y="1913396"/>
                  <a:pt x="1817956" y="1902276"/>
                  <a:pt x="1844298" y="1875934"/>
                </a:cubicBezTo>
                <a:cubicBezTo>
                  <a:pt x="1864962" y="1855270"/>
                  <a:pt x="1883223" y="1831883"/>
                  <a:pt x="1906291" y="1813941"/>
                </a:cubicBezTo>
                <a:cubicBezTo>
                  <a:pt x="1950613" y="1779469"/>
                  <a:pt x="2029188" y="1746574"/>
                  <a:pt x="2076773" y="1720951"/>
                </a:cubicBezTo>
                <a:cubicBezTo>
                  <a:pt x="2113445" y="1701205"/>
                  <a:pt x="2147444" y="1676412"/>
                  <a:pt x="2185261" y="1658958"/>
                </a:cubicBezTo>
                <a:cubicBezTo>
                  <a:pt x="2278686" y="1615839"/>
                  <a:pt x="2259443" y="1639397"/>
                  <a:pt x="2340244" y="1612463"/>
                </a:cubicBezTo>
                <a:cubicBezTo>
                  <a:pt x="2366637" y="1603665"/>
                  <a:pt x="2391088" y="1589460"/>
                  <a:pt x="2417735" y="1581466"/>
                </a:cubicBezTo>
                <a:cubicBezTo>
                  <a:pt x="2458937" y="1569105"/>
                  <a:pt x="2569148" y="1555408"/>
                  <a:pt x="2603715" y="1550470"/>
                </a:cubicBezTo>
                <a:cubicBezTo>
                  <a:pt x="2836564" y="1472853"/>
                  <a:pt x="2545370" y="1568422"/>
                  <a:pt x="2805193" y="1488477"/>
                </a:cubicBezTo>
                <a:cubicBezTo>
                  <a:pt x="2836422" y="1478868"/>
                  <a:pt x="2868959" y="1472092"/>
                  <a:pt x="2898183" y="1457480"/>
                </a:cubicBezTo>
                <a:cubicBezTo>
                  <a:pt x="2929180" y="1441982"/>
                  <a:pt x="2959624" y="1425326"/>
                  <a:pt x="2991173" y="1410985"/>
                </a:cubicBezTo>
                <a:cubicBezTo>
                  <a:pt x="3042142" y="1387817"/>
                  <a:pt x="3066753" y="1380625"/>
                  <a:pt x="3115159" y="1364490"/>
                </a:cubicBezTo>
                <a:cubicBezTo>
                  <a:pt x="3208305" y="1271344"/>
                  <a:pt x="3107059" y="1360379"/>
                  <a:pt x="3239145" y="1286999"/>
                </a:cubicBezTo>
                <a:cubicBezTo>
                  <a:pt x="3261725" y="1274455"/>
                  <a:pt x="3279235" y="1254194"/>
                  <a:pt x="3301139" y="1240504"/>
                </a:cubicBezTo>
                <a:cubicBezTo>
                  <a:pt x="3320731" y="1228259"/>
                  <a:pt x="3345251" y="1224137"/>
                  <a:pt x="3363132" y="1209507"/>
                </a:cubicBezTo>
                <a:cubicBezTo>
                  <a:pt x="3402713" y="1177122"/>
                  <a:pt x="3435457" y="1137182"/>
                  <a:pt x="3471620" y="1101019"/>
                </a:cubicBezTo>
                <a:cubicBezTo>
                  <a:pt x="3544458" y="1028181"/>
                  <a:pt x="3505956" y="1072762"/>
                  <a:pt x="3580108" y="961534"/>
                </a:cubicBezTo>
                <a:lnTo>
                  <a:pt x="3611105" y="915039"/>
                </a:lnTo>
                <a:cubicBezTo>
                  <a:pt x="3627369" y="866246"/>
                  <a:pt x="3630424" y="861042"/>
                  <a:pt x="3642101" y="806551"/>
                </a:cubicBezTo>
                <a:cubicBezTo>
                  <a:pt x="3653140" y="755036"/>
                  <a:pt x="3673098" y="651568"/>
                  <a:pt x="3673098" y="651568"/>
                </a:cubicBezTo>
                <a:cubicBezTo>
                  <a:pt x="3667932" y="594741"/>
                  <a:pt x="3665142" y="537648"/>
                  <a:pt x="3657600" y="481087"/>
                </a:cubicBezTo>
                <a:cubicBezTo>
                  <a:pt x="3654785" y="459973"/>
                  <a:pt x="3651627" y="438145"/>
                  <a:pt x="3642101" y="419093"/>
                </a:cubicBezTo>
                <a:cubicBezTo>
                  <a:pt x="3620794" y="376479"/>
                  <a:pt x="3575359" y="312078"/>
                  <a:pt x="3533613" y="279609"/>
                </a:cubicBezTo>
                <a:cubicBezTo>
                  <a:pt x="3504207" y="256738"/>
                  <a:pt x="3471620" y="238280"/>
                  <a:pt x="3440623" y="217616"/>
                </a:cubicBezTo>
                <a:cubicBezTo>
                  <a:pt x="3380534" y="177557"/>
                  <a:pt x="3411800" y="192510"/>
                  <a:pt x="3347634" y="171121"/>
                </a:cubicBezTo>
                <a:cubicBezTo>
                  <a:pt x="3197730" y="58694"/>
                  <a:pt x="3357478" y="168294"/>
                  <a:pt x="3239145" y="109127"/>
                </a:cubicBezTo>
                <a:cubicBezTo>
                  <a:pt x="3091791" y="35449"/>
                  <a:pt x="3339557" y="127099"/>
                  <a:pt x="3099661" y="47134"/>
                </a:cubicBezTo>
                <a:lnTo>
                  <a:pt x="3053166" y="31636"/>
                </a:lnTo>
                <a:cubicBezTo>
                  <a:pt x="3037668" y="26470"/>
                  <a:pt x="3023008" y="16138"/>
                  <a:pt x="3006671" y="16138"/>
                </a:cubicBezTo>
                <a:lnTo>
                  <a:pt x="2851688" y="16138"/>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1207F167-3F68-892C-536E-B71CA9A0763A}"/>
              </a:ext>
            </a:extLst>
          </p:cNvPr>
          <p:cNvSpPr/>
          <p:nvPr/>
        </p:nvSpPr>
        <p:spPr>
          <a:xfrm>
            <a:off x="5687878" y="852406"/>
            <a:ext cx="3378630" cy="2681206"/>
          </a:xfrm>
          <a:custGeom>
            <a:avLst/>
            <a:gdLst>
              <a:gd name="connsiteX0" fmla="*/ 2309247 w 3378630"/>
              <a:gd name="connsiteY0" fmla="*/ 325464 h 2681206"/>
              <a:gd name="connsiteX1" fmla="*/ 2169763 w 3378630"/>
              <a:gd name="connsiteY1" fmla="*/ 247972 h 2681206"/>
              <a:gd name="connsiteX2" fmla="*/ 2123268 w 3378630"/>
              <a:gd name="connsiteY2" fmla="*/ 216976 h 2681206"/>
              <a:gd name="connsiteX3" fmla="*/ 1937288 w 3378630"/>
              <a:gd name="connsiteY3" fmla="*/ 170481 h 2681206"/>
              <a:gd name="connsiteX4" fmla="*/ 1890793 w 3378630"/>
              <a:gd name="connsiteY4" fmla="*/ 154983 h 2681206"/>
              <a:gd name="connsiteX5" fmla="*/ 1704814 w 3378630"/>
              <a:gd name="connsiteY5" fmla="*/ 108488 h 2681206"/>
              <a:gd name="connsiteX6" fmla="*/ 1580827 w 3378630"/>
              <a:gd name="connsiteY6" fmla="*/ 77491 h 2681206"/>
              <a:gd name="connsiteX7" fmla="*/ 1487837 w 3378630"/>
              <a:gd name="connsiteY7" fmla="*/ 61993 h 2681206"/>
              <a:gd name="connsiteX8" fmla="*/ 1224366 w 3378630"/>
              <a:gd name="connsiteY8" fmla="*/ 30996 h 2681206"/>
              <a:gd name="connsiteX9" fmla="*/ 1007390 w 3378630"/>
              <a:gd name="connsiteY9" fmla="*/ 0 h 2681206"/>
              <a:gd name="connsiteX10" fmla="*/ 588936 w 3378630"/>
              <a:gd name="connsiteY10" fmla="*/ 15498 h 2681206"/>
              <a:gd name="connsiteX11" fmla="*/ 511444 w 3378630"/>
              <a:gd name="connsiteY11" fmla="*/ 30996 h 2681206"/>
              <a:gd name="connsiteX12" fmla="*/ 418454 w 3378630"/>
              <a:gd name="connsiteY12" fmla="*/ 46494 h 2681206"/>
              <a:gd name="connsiteX13" fmla="*/ 294468 w 3378630"/>
              <a:gd name="connsiteY13" fmla="*/ 77491 h 2681206"/>
              <a:gd name="connsiteX14" fmla="*/ 201478 w 3378630"/>
              <a:gd name="connsiteY14" fmla="*/ 108488 h 2681206"/>
              <a:gd name="connsiteX15" fmla="*/ 154983 w 3378630"/>
              <a:gd name="connsiteY15" fmla="*/ 123986 h 2681206"/>
              <a:gd name="connsiteX16" fmla="*/ 77491 w 3378630"/>
              <a:gd name="connsiteY16" fmla="*/ 216976 h 2681206"/>
              <a:gd name="connsiteX17" fmla="*/ 46495 w 3378630"/>
              <a:gd name="connsiteY17" fmla="*/ 309966 h 2681206"/>
              <a:gd name="connsiteX18" fmla="*/ 30997 w 3378630"/>
              <a:gd name="connsiteY18" fmla="*/ 356461 h 2681206"/>
              <a:gd name="connsiteX19" fmla="*/ 15498 w 3378630"/>
              <a:gd name="connsiteY19" fmla="*/ 542440 h 2681206"/>
              <a:gd name="connsiteX20" fmla="*/ 0 w 3378630"/>
              <a:gd name="connsiteY20" fmla="*/ 619932 h 2681206"/>
              <a:gd name="connsiteX21" fmla="*/ 15498 w 3378630"/>
              <a:gd name="connsiteY21" fmla="*/ 836908 h 2681206"/>
              <a:gd name="connsiteX22" fmla="*/ 108488 w 3378630"/>
              <a:gd name="connsiteY22" fmla="*/ 1084881 h 2681206"/>
              <a:gd name="connsiteX23" fmla="*/ 201478 w 3378630"/>
              <a:gd name="connsiteY23" fmla="*/ 1146874 h 2681206"/>
              <a:gd name="connsiteX24" fmla="*/ 294468 w 3378630"/>
              <a:gd name="connsiteY24" fmla="*/ 1193369 h 2681206"/>
              <a:gd name="connsiteX25" fmla="*/ 464949 w 3378630"/>
              <a:gd name="connsiteY25" fmla="*/ 1255362 h 2681206"/>
              <a:gd name="connsiteX26" fmla="*/ 588936 w 3378630"/>
              <a:gd name="connsiteY26" fmla="*/ 1286359 h 2681206"/>
              <a:gd name="connsiteX27" fmla="*/ 852407 w 3378630"/>
              <a:gd name="connsiteY27" fmla="*/ 1317355 h 2681206"/>
              <a:gd name="connsiteX28" fmla="*/ 976393 w 3378630"/>
              <a:gd name="connsiteY28" fmla="*/ 1363850 h 2681206"/>
              <a:gd name="connsiteX29" fmla="*/ 1069383 w 3378630"/>
              <a:gd name="connsiteY29" fmla="*/ 1394847 h 2681206"/>
              <a:gd name="connsiteX30" fmla="*/ 1255363 w 3378630"/>
              <a:gd name="connsiteY30" fmla="*/ 1549830 h 2681206"/>
              <a:gd name="connsiteX31" fmla="*/ 1255363 w 3378630"/>
              <a:gd name="connsiteY31" fmla="*/ 1549830 h 2681206"/>
              <a:gd name="connsiteX32" fmla="*/ 1317356 w 3378630"/>
              <a:gd name="connsiteY32" fmla="*/ 1596325 h 2681206"/>
              <a:gd name="connsiteX33" fmla="*/ 1363851 w 3378630"/>
              <a:gd name="connsiteY33" fmla="*/ 1642820 h 2681206"/>
              <a:gd name="connsiteX34" fmla="*/ 1410346 w 3378630"/>
              <a:gd name="connsiteY34" fmla="*/ 1704813 h 2681206"/>
              <a:gd name="connsiteX35" fmla="*/ 1627322 w 3378630"/>
              <a:gd name="connsiteY35" fmla="*/ 1859796 h 2681206"/>
              <a:gd name="connsiteX36" fmla="*/ 1735810 w 3378630"/>
              <a:gd name="connsiteY36" fmla="*/ 1968284 h 2681206"/>
              <a:gd name="connsiteX37" fmla="*/ 1782305 w 3378630"/>
              <a:gd name="connsiteY37" fmla="*/ 2014779 h 2681206"/>
              <a:gd name="connsiteX38" fmla="*/ 1859797 w 3378630"/>
              <a:gd name="connsiteY38" fmla="*/ 2154264 h 2681206"/>
              <a:gd name="connsiteX39" fmla="*/ 1875295 w 3378630"/>
              <a:gd name="connsiteY39" fmla="*/ 2216257 h 2681206"/>
              <a:gd name="connsiteX40" fmla="*/ 1890793 w 3378630"/>
              <a:gd name="connsiteY40" fmla="*/ 2262752 h 2681206"/>
              <a:gd name="connsiteX41" fmla="*/ 1906291 w 3378630"/>
              <a:gd name="connsiteY41" fmla="*/ 2340244 h 2681206"/>
              <a:gd name="connsiteX42" fmla="*/ 1937288 w 3378630"/>
              <a:gd name="connsiteY42" fmla="*/ 2433233 h 2681206"/>
              <a:gd name="connsiteX43" fmla="*/ 2123268 w 3378630"/>
              <a:gd name="connsiteY43" fmla="*/ 2526223 h 2681206"/>
              <a:gd name="connsiteX44" fmla="*/ 2169763 w 3378630"/>
              <a:gd name="connsiteY44" fmla="*/ 2541722 h 2681206"/>
              <a:gd name="connsiteX45" fmla="*/ 2216258 w 3378630"/>
              <a:gd name="connsiteY45" fmla="*/ 2557220 h 2681206"/>
              <a:gd name="connsiteX46" fmla="*/ 2355742 w 3378630"/>
              <a:gd name="connsiteY46" fmla="*/ 2619213 h 2681206"/>
              <a:gd name="connsiteX47" fmla="*/ 2402237 w 3378630"/>
              <a:gd name="connsiteY47" fmla="*/ 2634711 h 2681206"/>
              <a:gd name="connsiteX48" fmla="*/ 2696705 w 3378630"/>
              <a:gd name="connsiteY48" fmla="*/ 2681206 h 2681206"/>
              <a:gd name="connsiteX49" fmla="*/ 3006671 w 3378630"/>
              <a:gd name="connsiteY49" fmla="*/ 2665708 h 2681206"/>
              <a:gd name="connsiteX50" fmla="*/ 3146156 w 3378630"/>
              <a:gd name="connsiteY50" fmla="*/ 2603715 h 2681206"/>
              <a:gd name="connsiteX51" fmla="*/ 3208149 w 3378630"/>
              <a:gd name="connsiteY51" fmla="*/ 2541722 h 2681206"/>
              <a:gd name="connsiteX52" fmla="*/ 3254644 w 3378630"/>
              <a:gd name="connsiteY52" fmla="*/ 2433233 h 2681206"/>
              <a:gd name="connsiteX53" fmla="*/ 3285641 w 3378630"/>
              <a:gd name="connsiteY53" fmla="*/ 2340244 h 2681206"/>
              <a:gd name="connsiteX54" fmla="*/ 3347634 w 3378630"/>
              <a:gd name="connsiteY54" fmla="*/ 2061274 h 2681206"/>
              <a:gd name="connsiteX55" fmla="*/ 3363132 w 3378630"/>
              <a:gd name="connsiteY55" fmla="*/ 1983783 h 2681206"/>
              <a:gd name="connsiteX56" fmla="*/ 3378630 w 3378630"/>
              <a:gd name="connsiteY56" fmla="*/ 1859796 h 2681206"/>
              <a:gd name="connsiteX57" fmla="*/ 3347634 w 3378630"/>
              <a:gd name="connsiteY57" fmla="*/ 1534332 h 2681206"/>
              <a:gd name="connsiteX58" fmla="*/ 3332136 w 3378630"/>
              <a:gd name="connsiteY58" fmla="*/ 1487837 h 2681206"/>
              <a:gd name="connsiteX59" fmla="*/ 3316637 w 3378630"/>
              <a:gd name="connsiteY59" fmla="*/ 1425844 h 2681206"/>
              <a:gd name="connsiteX60" fmla="*/ 3285641 w 3378630"/>
              <a:gd name="connsiteY60" fmla="*/ 1332854 h 2681206"/>
              <a:gd name="connsiteX61" fmla="*/ 3239146 w 3378630"/>
              <a:gd name="connsiteY61" fmla="*/ 1193369 h 2681206"/>
              <a:gd name="connsiteX62" fmla="*/ 3208149 w 3378630"/>
              <a:gd name="connsiteY62" fmla="*/ 1131376 h 2681206"/>
              <a:gd name="connsiteX63" fmla="*/ 3161654 w 3378630"/>
              <a:gd name="connsiteY63" fmla="*/ 1038386 h 2681206"/>
              <a:gd name="connsiteX64" fmla="*/ 3053166 w 3378630"/>
              <a:gd name="connsiteY64" fmla="*/ 867905 h 2681206"/>
              <a:gd name="connsiteX65" fmla="*/ 3006671 w 3378630"/>
              <a:gd name="connsiteY65" fmla="*/ 805911 h 2681206"/>
              <a:gd name="connsiteX66" fmla="*/ 2960176 w 3378630"/>
              <a:gd name="connsiteY66" fmla="*/ 743918 h 2681206"/>
              <a:gd name="connsiteX67" fmla="*/ 2929180 w 3378630"/>
              <a:gd name="connsiteY67" fmla="*/ 697423 h 2681206"/>
              <a:gd name="connsiteX68" fmla="*/ 2882685 w 3378630"/>
              <a:gd name="connsiteY68" fmla="*/ 650928 h 2681206"/>
              <a:gd name="connsiteX69" fmla="*/ 2805193 w 3378630"/>
              <a:gd name="connsiteY69" fmla="*/ 542440 h 2681206"/>
              <a:gd name="connsiteX70" fmla="*/ 2758698 w 3378630"/>
              <a:gd name="connsiteY70" fmla="*/ 511444 h 2681206"/>
              <a:gd name="connsiteX71" fmla="*/ 2727702 w 3378630"/>
              <a:gd name="connsiteY71" fmla="*/ 464949 h 2681206"/>
              <a:gd name="connsiteX72" fmla="*/ 2634712 w 3378630"/>
              <a:gd name="connsiteY72" fmla="*/ 433952 h 2681206"/>
              <a:gd name="connsiteX73" fmla="*/ 2541722 w 3378630"/>
              <a:gd name="connsiteY73" fmla="*/ 387457 h 2681206"/>
              <a:gd name="connsiteX74" fmla="*/ 2479729 w 3378630"/>
              <a:gd name="connsiteY74" fmla="*/ 356461 h 2681206"/>
              <a:gd name="connsiteX75" fmla="*/ 2386739 w 3378630"/>
              <a:gd name="connsiteY75" fmla="*/ 325464 h 2681206"/>
              <a:gd name="connsiteX76" fmla="*/ 2309247 w 3378630"/>
              <a:gd name="connsiteY76" fmla="*/ 325464 h 268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378630" h="2681206">
                <a:moveTo>
                  <a:pt x="2309247" y="325464"/>
                </a:moveTo>
                <a:cubicBezTo>
                  <a:pt x="2273084" y="312549"/>
                  <a:pt x="2309077" y="307678"/>
                  <a:pt x="2169763" y="247972"/>
                </a:cubicBezTo>
                <a:cubicBezTo>
                  <a:pt x="2152643" y="240635"/>
                  <a:pt x="2140773" y="223341"/>
                  <a:pt x="2123268" y="216976"/>
                </a:cubicBezTo>
                <a:cubicBezTo>
                  <a:pt x="1952785" y="154983"/>
                  <a:pt x="2053526" y="209226"/>
                  <a:pt x="1937288" y="170481"/>
                </a:cubicBezTo>
                <a:cubicBezTo>
                  <a:pt x="1921790" y="165315"/>
                  <a:pt x="1906554" y="159281"/>
                  <a:pt x="1890793" y="154983"/>
                </a:cubicBezTo>
                <a:cubicBezTo>
                  <a:pt x="1890725" y="154964"/>
                  <a:pt x="1735845" y="116246"/>
                  <a:pt x="1704814" y="108488"/>
                </a:cubicBezTo>
                <a:cubicBezTo>
                  <a:pt x="1704803" y="108485"/>
                  <a:pt x="1580839" y="77493"/>
                  <a:pt x="1580827" y="77491"/>
                </a:cubicBezTo>
                <a:cubicBezTo>
                  <a:pt x="1549830" y="72325"/>
                  <a:pt x="1518945" y="66437"/>
                  <a:pt x="1487837" y="61993"/>
                </a:cubicBezTo>
                <a:cubicBezTo>
                  <a:pt x="1311828" y="36848"/>
                  <a:pt x="1411540" y="55410"/>
                  <a:pt x="1224366" y="30996"/>
                </a:cubicBezTo>
                <a:cubicBezTo>
                  <a:pt x="1151920" y="21547"/>
                  <a:pt x="1007390" y="0"/>
                  <a:pt x="1007390" y="0"/>
                </a:cubicBezTo>
                <a:cubicBezTo>
                  <a:pt x="867905" y="5166"/>
                  <a:pt x="728244" y="6791"/>
                  <a:pt x="588936" y="15498"/>
                </a:cubicBezTo>
                <a:cubicBezTo>
                  <a:pt x="562645" y="17141"/>
                  <a:pt x="537361" y="26284"/>
                  <a:pt x="511444" y="30996"/>
                </a:cubicBezTo>
                <a:cubicBezTo>
                  <a:pt x="480527" y="36617"/>
                  <a:pt x="449451" y="41328"/>
                  <a:pt x="418454" y="46494"/>
                </a:cubicBezTo>
                <a:cubicBezTo>
                  <a:pt x="277389" y="93518"/>
                  <a:pt x="500172" y="21390"/>
                  <a:pt x="294468" y="77491"/>
                </a:cubicBezTo>
                <a:cubicBezTo>
                  <a:pt x="262946" y="86088"/>
                  <a:pt x="232475" y="98156"/>
                  <a:pt x="201478" y="108488"/>
                </a:cubicBezTo>
                <a:lnTo>
                  <a:pt x="154983" y="123986"/>
                </a:lnTo>
                <a:cubicBezTo>
                  <a:pt x="125786" y="153183"/>
                  <a:pt x="94752" y="178138"/>
                  <a:pt x="77491" y="216976"/>
                </a:cubicBezTo>
                <a:cubicBezTo>
                  <a:pt x="64221" y="246833"/>
                  <a:pt x="56827" y="278969"/>
                  <a:pt x="46495" y="309966"/>
                </a:cubicBezTo>
                <a:lnTo>
                  <a:pt x="30997" y="356461"/>
                </a:lnTo>
                <a:cubicBezTo>
                  <a:pt x="25831" y="418454"/>
                  <a:pt x="22767" y="480658"/>
                  <a:pt x="15498" y="542440"/>
                </a:cubicBezTo>
                <a:cubicBezTo>
                  <a:pt x="12420" y="568602"/>
                  <a:pt x="0" y="593590"/>
                  <a:pt x="0" y="619932"/>
                </a:cubicBezTo>
                <a:cubicBezTo>
                  <a:pt x="0" y="692442"/>
                  <a:pt x="6504" y="764958"/>
                  <a:pt x="15498" y="836908"/>
                </a:cubicBezTo>
                <a:cubicBezTo>
                  <a:pt x="23472" y="900700"/>
                  <a:pt x="38717" y="1038367"/>
                  <a:pt x="108488" y="1084881"/>
                </a:cubicBezTo>
                <a:lnTo>
                  <a:pt x="201478" y="1146874"/>
                </a:lnTo>
                <a:cubicBezTo>
                  <a:pt x="261567" y="1186933"/>
                  <a:pt x="230301" y="1171980"/>
                  <a:pt x="294468" y="1193369"/>
                </a:cubicBezTo>
                <a:cubicBezTo>
                  <a:pt x="376410" y="1247997"/>
                  <a:pt x="322891" y="1219847"/>
                  <a:pt x="464949" y="1255362"/>
                </a:cubicBezTo>
                <a:cubicBezTo>
                  <a:pt x="464962" y="1255365"/>
                  <a:pt x="588923" y="1286357"/>
                  <a:pt x="588936" y="1286359"/>
                </a:cubicBezTo>
                <a:cubicBezTo>
                  <a:pt x="759342" y="1307659"/>
                  <a:pt x="671526" y="1297258"/>
                  <a:pt x="852407" y="1317355"/>
                </a:cubicBezTo>
                <a:cubicBezTo>
                  <a:pt x="986628" y="1350912"/>
                  <a:pt x="841317" y="1309820"/>
                  <a:pt x="976393" y="1363850"/>
                </a:cubicBezTo>
                <a:cubicBezTo>
                  <a:pt x="1006729" y="1375985"/>
                  <a:pt x="1069383" y="1394847"/>
                  <a:pt x="1069383" y="1394847"/>
                </a:cubicBezTo>
                <a:cubicBezTo>
                  <a:pt x="1198847" y="1481156"/>
                  <a:pt x="1136031" y="1430498"/>
                  <a:pt x="1255363" y="1549830"/>
                </a:cubicBezTo>
                <a:lnTo>
                  <a:pt x="1255363" y="1549830"/>
                </a:lnTo>
                <a:cubicBezTo>
                  <a:pt x="1276027" y="1565328"/>
                  <a:pt x="1297744" y="1579515"/>
                  <a:pt x="1317356" y="1596325"/>
                </a:cubicBezTo>
                <a:cubicBezTo>
                  <a:pt x="1333997" y="1610589"/>
                  <a:pt x="1349587" y="1626179"/>
                  <a:pt x="1363851" y="1642820"/>
                </a:cubicBezTo>
                <a:cubicBezTo>
                  <a:pt x="1380661" y="1662432"/>
                  <a:pt x="1391366" y="1687293"/>
                  <a:pt x="1410346" y="1704813"/>
                </a:cubicBezTo>
                <a:cubicBezTo>
                  <a:pt x="1533038" y="1818067"/>
                  <a:pt x="1523731" y="1808002"/>
                  <a:pt x="1627322" y="1859796"/>
                </a:cubicBezTo>
                <a:lnTo>
                  <a:pt x="1735810" y="1968284"/>
                </a:lnTo>
                <a:cubicBezTo>
                  <a:pt x="1751308" y="1983782"/>
                  <a:pt x="1770147" y="1996542"/>
                  <a:pt x="1782305" y="2014779"/>
                </a:cubicBezTo>
                <a:cubicBezTo>
                  <a:pt x="1837805" y="2098030"/>
                  <a:pt x="1839338" y="2082660"/>
                  <a:pt x="1859797" y="2154264"/>
                </a:cubicBezTo>
                <a:cubicBezTo>
                  <a:pt x="1865649" y="2174745"/>
                  <a:pt x="1869443" y="2195776"/>
                  <a:pt x="1875295" y="2216257"/>
                </a:cubicBezTo>
                <a:cubicBezTo>
                  <a:pt x="1879783" y="2231965"/>
                  <a:pt x="1886831" y="2246903"/>
                  <a:pt x="1890793" y="2262752"/>
                </a:cubicBezTo>
                <a:cubicBezTo>
                  <a:pt x="1897182" y="2288308"/>
                  <a:pt x="1899360" y="2314830"/>
                  <a:pt x="1906291" y="2340244"/>
                </a:cubicBezTo>
                <a:cubicBezTo>
                  <a:pt x="1914888" y="2371766"/>
                  <a:pt x="1910102" y="2415109"/>
                  <a:pt x="1937288" y="2433233"/>
                </a:cubicBezTo>
                <a:cubicBezTo>
                  <a:pt x="2057467" y="2513353"/>
                  <a:pt x="1994933" y="2483445"/>
                  <a:pt x="2123268" y="2526223"/>
                </a:cubicBezTo>
                <a:lnTo>
                  <a:pt x="2169763" y="2541722"/>
                </a:lnTo>
                <a:lnTo>
                  <a:pt x="2216258" y="2557220"/>
                </a:lnTo>
                <a:cubicBezTo>
                  <a:pt x="2289938" y="2606341"/>
                  <a:pt x="2245083" y="2582327"/>
                  <a:pt x="2355742" y="2619213"/>
                </a:cubicBezTo>
                <a:cubicBezTo>
                  <a:pt x="2371240" y="2624379"/>
                  <a:pt x="2386218" y="2631507"/>
                  <a:pt x="2402237" y="2634711"/>
                </a:cubicBezTo>
                <a:cubicBezTo>
                  <a:pt x="2603093" y="2674883"/>
                  <a:pt x="2504858" y="2659890"/>
                  <a:pt x="2696705" y="2681206"/>
                </a:cubicBezTo>
                <a:cubicBezTo>
                  <a:pt x="2800027" y="2676040"/>
                  <a:pt x="2903902" y="2677566"/>
                  <a:pt x="3006671" y="2665708"/>
                </a:cubicBezTo>
                <a:cubicBezTo>
                  <a:pt x="3051625" y="2660521"/>
                  <a:pt x="3109933" y="2634763"/>
                  <a:pt x="3146156" y="2603715"/>
                </a:cubicBezTo>
                <a:cubicBezTo>
                  <a:pt x="3168344" y="2584696"/>
                  <a:pt x="3187485" y="2562386"/>
                  <a:pt x="3208149" y="2541722"/>
                </a:cubicBezTo>
                <a:cubicBezTo>
                  <a:pt x="3258030" y="2392076"/>
                  <a:pt x="3178048" y="2624721"/>
                  <a:pt x="3254644" y="2433233"/>
                </a:cubicBezTo>
                <a:cubicBezTo>
                  <a:pt x="3266779" y="2402897"/>
                  <a:pt x="3276665" y="2371660"/>
                  <a:pt x="3285641" y="2340244"/>
                </a:cubicBezTo>
                <a:cubicBezTo>
                  <a:pt x="3314820" y="2238119"/>
                  <a:pt x="3326332" y="2167786"/>
                  <a:pt x="3347634" y="2061274"/>
                </a:cubicBezTo>
                <a:cubicBezTo>
                  <a:pt x="3352800" y="2035444"/>
                  <a:pt x="3359865" y="2009921"/>
                  <a:pt x="3363132" y="1983783"/>
                </a:cubicBezTo>
                <a:lnTo>
                  <a:pt x="3378630" y="1859796"/>
                </a:lnTo>
                <a:cubicBezTo>
                  <a:pt x="3371021" y="1745664"/>
                  <a:pt x="3371862" y="1643358"/>
                  <a:pt x="3347634" y="1534332"/>
                </a:cubicBezTo>
                <a:cubicBezTo>
                  <a:pt x="3344090" y="1518384"/>
                  <a:pt x="3336624" y="1503545"/>
                  <a:pt x="3332136" y="1487837"/>
                </a:cubicBezTo>
                <a:cubicBezTo>
                  <a:pt x="3326284" y="1467356"/>
                  <a:pt x="3322758" y="1446246"/>
                  <a:pt x="3316637" y="1425844"/>
                </a:cubicBezTo>
                <a:cubicBezTo>
                  <a:pt x="3307248" y="1394549"/>
                  <a:pt x="3293566" y="1364552"/>
                  <a:pt x="3285641" y="1332854"/>
                </a:cubicBezTo>
                <a:cubicBezTo>
                  <a:pt x="3267651" y="1260898"/>
                  <a:pt x="3272493" y="1268399"/>
                  <a:pt x="3239146" y="1193369"/>
                </a:cubicBezTo>
                <a:cubicBezTo>
                  <a:pt x="3229763" y="1172257"/>
                  <a:pt x="3217250" y="1152611"/>
                  <a:pt x="3208149" y="1131376"/>
                </a:cubicBezTo>
                <a:cubicBezTo>
                  <a:pt x="3169649" y="1041542"/>
                  <a:pt x="3221224" y="1127740"/>
                  <a:pt x="3161654" y="1038386"/>
                </a:cubicBezTo>
                <a:cubicBezTo>
                  <a:pt x="3129820" y="942881"/>
                  <a:pt x="3155958" y="1004962"/>
                  <a:pt x="3053166" y="867905"/>
                </a:cubicBezTo>
                <a:lnTo>
                  <a:pt x="3006671" y="805911"/>
                </a:lnTo>
                <a:cubicBezTo>
                  <a:pt x="2991173" y="785247"/>
                  <a:pt x="2974504" y="765410"/>
                  <a:pt x="2960176" y="743918"/>
                </a:cubicBezTo>
                <a:cubicBezTo>
                  <a:pt x="2949844" y="728420"/>
                  <a:pt x="2941104" y="711732"/>
                  <a:pt x="2929180" y="697423"/>
                </a:cubicBezTo>
                <a:cubicBezTo>
                  <a:pt x="2915149" y="680585"/>
                  <a:pt x="2896717" y="667766"/>
                  <a:pt x="2882685" y="650928"/>
                </a:cubicBezTo>
                <a:cubicBezTo>
                  <a:pt x="2838687" y="598131"/>
                  <a:pt x="2861023" y="598269"/>
                  <a:pt x="2805193" y="542440"/>
                </a:cubicBezTo>
                <a:cubicBezTo>
                  <a:pt x="2792022" y="529269"/>
                  <a:pt x="2774196" y="521776"/>
                  <a:pt x="2758698" y="511444"/>
                </a:cubicBezTo>
                <a:cubicBezTo>
                  <a:pt x="2748366" y="495946"/>
                  <a:pt x="2743497" y="474821"/>
                  <a:pt x="2727702" y="464949"/>
                </a:cubicBezTo>
                <a:cubicBezTo>
                  <a:pt x="2699995" y="447632"/>
                  <a:pt x="2634712" y="433952"/>
                  <a:pt x="2634712" y="433952"/>
                </a:cubicBezTo>
                <a:cubicBezTo>
                  <a:pt x="2545362" y="374385"/>
                  <a:pt x="2631552" y="425955"/>
                  <a:pt x="2541722" y="387457"/>
                </a:cubicBezTo>
                <a:cubicBezTo>
                  <a:pt x="2520487" y="378356"/>
                  <a:pt x="2501180" y="365041"/>
                  <a:pt x="2479729" y="356461"/>
                </a:cubicBezTo>
                <a:cubicBezTo>
                  <a:pt x="2449393" y="344326"/>
                  <a:pt x="2386739" y="325464"/>
                  <a:pt x="2386739" y="325464"/>
                </a:cubicBezTo>
                <a:cubicBezTo>
                  <a:pt x="2330632" y="288059"/>
                  <a:pt x="2345410" y="338379"/>
                  <a:pt x="2309247" y="325464"/>
                </a:cubicBezTo>
                <a:close/>
              </a:path>
            </a:pathLst>
          </a:cu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FE40B3EC-9161-BC03-73DB-93055EEC7D34}"/>
              </a:ext>
            </a:extLst>
          </p:cNvPr>
          <p:cNvSpPr/>
          <p:nvPr/>
        </p:nvSpPr>
        <p:spPr>
          <a:xfrm>
            <a:off x="5811863" y="2510725"/>
            <a:ext cx="3130657" cy="2402238"/>
          </a:xfrm>
          <a:custGeom>
            <a:avLst/>
            <a:gdLst>
              <a:gd name="connsiteX0" fmla="*/ 1549830 w 3130657"/>
              <a:gd name="connsiteY0" fmla="*/ 1162373 h 2402238"/>
              <a:gd name="connsiteX1" fmla="*/ 1053884 w 3130657"/>
              <a:gd name="connsiteY1" fmla="*/ 1177872 h 2402238"/>
              <a:gd name="connsiteX2" fmla="*/ 852406 w 3130657"/>
              <a:gd name="connsiteY2" fmla="*/ 1208868 h 2402238"/>
              <a:gd name="connsiteX3" fmla="*/ 681925 w 3130657"/>
              <a:gd name="connsiteY3" fmla="*/ 1224367 h 2402238"/>
              <a:gd name="connsiteX4" fmla="*/ 542440 w 3130657"/>
              <a:gd name="connsiteY4" fmla="*/ 1255363 h 2402238"/>
              <a:gd name="connsiteX5" fmla="*/ 464949 w 3130657"/>
              <a:gd name="connsiteY5" fmla="*/ 1270861 h 2402238"/>
              <a:gd name="connsiteX6" fmla="*/ 294467 w 3130657"/>
              <a:gd name="connsiteY6" fmla="*/ 1317356 h 2402238"/>
              <a:gd name="connsiteX7" fmla="*/ 216976 w 3130657"/>
              <a:gd name="connsiteY7" fmla="*/ 1394848 h 2402238"/>
              <a:gd name="connsiteX8" fmla="*/ 185979 w 3130657"/>
              <a:gd name="connsiteY8" fmla="*/ 1441343 h 2402238"/>
              <a:gd name="connsiteX9" fmla="*/ 123986 w 3130657"/>
              <a:gd name="connsiteY9" fmla="*/ 1503336 h 2402238"/>
              <a:gd name="connsiteX10" fmla="*/ 15498 w 3130657"/>
              <a:gd name="connsiteY10" fmla="*/ 1658319 h 2402238"/>
              <a:gd name="connsiteX11" fmla="*/ 0 w 3130657"/>
              <a:gd name="connsiteY11" fmla="*/ 1704814 h 2402238"/>
              <a:gd name="connsiteX12" fmla="*/ 15498 w 3130657"/>
              <a:gd name="connsiteY12" fmla="*/ 2092272 h 2402238"/>
              <a:gd name="connsiteX13" fmla="*/ 92989 w 3130657"/>
              <a:gd name="connsiteY13" fmla="*/ 2231756 h 2402238"/>
              <a:gd name="connsiteX14" fmla="*/ 154983 w 3130657"/>
              <a:gd name="connsiteY14" fmla="*/ 2262753 h 2402238"/>
              <a:gd name="connsiteX15" fmla="*/ 247972 w 3130657"/>
              <a:gd name="connsiteY15" fmla="*/ 2324746 h 2402238"/>
              <a:gd name="connsiteX16" fmla="*/ 294467 w 3130657"/>
              <a:gd name="connsiteY16" fmla="*/ 2355743 h 2402238"/>
              <a:gd name="connsiteX17" fmla="*/ 480447 w 3130657"/>
              <a:gd name="connsiteY17" fmla="*/ 2402238 h 2402238"/>
              <a:gd name="connsiteX18" fmla="*/ 914400 w 3130657"/>
              <a:gd name="connsiteY18" fmla="*/ 2386739 h 2402238"/>
              <a:gd name="connsiteX19" fmla="*/ 1084881 w 3130657"/>
              <a:gd name="connsiteY19" fmla="*/ 2371241 h 2402238"/>
              <a:gd name="connsiteX20" fmla="*/ 1503335 w 3130657"/>
              <a:gd name="connsiteY20" fmla="*/ 2355743 h 2402238"/>
              <a:gd name="connsiteX21" fmla="*/ 1596325 w 3130657"/>
              <a:gd name="connsiteY21" fmla="*/ 2340244 h 2402238"/>
              <a:gd name="connsiteX22" fmla="*/ 1813301 w 3130657"/>
              <a:gd name="connsiteY22" fmla="*/ 2309248 h 2402238"/>
              <a:gd name="connsiteX23" fmla="*/ 1859796 w 3130657"/>
              <a:gd name="connsiteY23" fmla="*/ 2293750 h 2402238"/>
              <a:gd name="connsiteX24" fmla="*/ 1952786 w 3130657"/>
              <a:gd name="connsiteY24" fmla="*/ 2231756 h 2402238"/>
              <a:gd name="connsiteX25" fmla="*/ 2045776 w 3130657"/>
              <a:gd name="connsiteY25" fmla="*/ 2138767 h 2402238"/>
              <a:gd name="connsiteX26" fmla="*/ 2092271 w 3130657"/>
              <a:gd name="connsiteY26" fmla="*/ 2092272 h 2402238"/>
              <a:gd name="connsiteX27" fmla="*/ 2138766 w 3130657"/>
              <a:gd name="connsiteY27" fmla="*/ 2061275 h 2402238"/>
              <a:gd name="connsiteX28" fmla="*/ 2247254 w 3130657"/>
              <a:gd name="connsiteY28" fmla="*/ 1983783 h 2402238"/>
              <a:gd name="connsiteX29" fmla="*/ 2355742 w 3130657"/>
              <a:gd name="connsiteY29" fmla="*/ 1921790 h 2402238"/>
              <a:gd name="connsiteX30" fmla="*/ 2402237 w 3130657"/>
              <a:gd name="connsiteY30" fmla="*/ 1875295 h 2402238"/>
              <a:gd name="connsiteX31" fmla="*/ 2510725 w 3130657"/>
              <a:gd name="connsiteY31" fmla="*/ 1797804 h 2402238"/>
              <a:gd name="connsiteX32" fmla="*/ 2572718 w 3130657"/>
              <a:gd name="connsiteY32" fmla="*/ 1735811 h 2402238"/>
              <a:gd name="connsiteX33" fmla="*/ 2619213 w 3130657"/>
              <a:gd name="connsiteY33" fmla="*/ 1704814 h 2402238"/>
              <a:gd name="connsiteX34" fmla="*/ 2712203 w 3130657"/>
              <a:gd name="connsiteY34" fmla="*/ 1611824 h 2402238"/>
              <a:gd name="connsiteX35" fmla="*/ 2758698 w 3130657"/>
              <a:gd name="connsiteY35" fmla="*/ 1580828 h 2402238"/>
              <a:gd name="connsiteX36" fmla="*/ 2913681 w 3130657"/>
              <a:gd name="connsiteY36" fmla="*/ 1441343 h 2402238"/>
              <a:gd name="connsiteX37" fmla="*/ 3006671 w 3130657"/>
              <a:gd name="connsiteY37" fmla="*/ 1286360 h 2402238"/>
              <a:gd name="connsiteX38" fmla="*/ 3022169 w 3130657"/>
              <a:gd name="connsiteY38" fmla="*/ 1224367 h 2402238"/>
              <a:gd name="connsiteX39" fmla="*/ 3053166 w 3130657"/>
              <a:gd name="connsiteY39" fmla="*/ 1131377 h 2402238"/>
              <a:gd name="connsiteX40" fmla="*/ 3084162 w 3130657"/>
              <a:gd name="connsiteY40" fmla="*/ 1038387 h 2402238"/>
              <a:gd name="connsiteX41" fmla="*/ 3115159 w 3130657"/>
              <a:gd name="connsiteY41" fmla="*/ 945397 h 2402238"/>
              <a:gd name="connsiteX42" fmla="*/ 3130657 w 3130657"/>
              <a:gd name="connsiteY42" fmla="*/ 883404 h 2402238"/>
              <a:gd name="connsiteX43" fmla="*/ 3115159 w 3130657"/>
              <a:gd name="connsiteY43" fmla="*/ 480448 h 2402238"/>
              <a:gd name="connsiteX44" fmla="*/ 3084162 w 3130657"/>
              <a:gd name="connsiteY44" fmla="*/ 356461 h 2402238"/>
              <a:gd name="connsiteX45" fmla="*/ 3068664 w 3130657"/>
              <a:gd name="connsiteY45" fmla="*/ 309967 h 2402238"/>
              <a:gd name="connsiteX46" fmla="*/ 2882684 w 3130657"/>
              <a:gd name="connsiteY46" fmla="*/ 170482 h 2402238"/>
              <a:gd name="connsiteX47" fmla="*/ 2789694 w 3130657"/>
              <a:gd name="connsiteY47" fmla="*/ 139485 h 2402238"/>
              <a:gd name="connsiteX48" fmla="*/ 2727701 w 3130657"/>
              <a:gd name="connsiteY48" fmla="*/ 92990 h 2402238"/>
              <a:gd name="connsiteX49" fmla="*/ 2510725 w 3130657"/>
              <a:gd name="connsiteY49" fmla="*/ 30997 h 2402238"/>
              <a:gd name="connsiteX50" fmla="*/ 2417735 w 3130657"/>
              <a:gd name="connsiteY50" fmla="*/ 0 h 2402238"/>
              <a:gd name="connsiteX51" fmla="*/ 2278250 w 3130657"/>
              <a:gd name="connsiteY51" fmla="*/ 30997 h 2402238"/>
              <a:gd name="connsiteX52" fmla="*/ 2169762 w 3130657"/>
              <a:gd name="connsiteY52" fmla="*/ 46495 h 2402238"/>
              <a:gd name="connsiteX53" fmla="*/ 2076772 w 3130657"/>
              <a:gd name="connsiteY53" fmla="*/ 77492 h 2402238"/>
              <a:gd name="connsiteX54" fmla="*/ 2030278 w 3130657"/>
              <a:gd name="connsiteY54" fmla="*/ 92990 h 2402238"/>
              <a:gd name="connsiteX55" fmla="*/ 1937288 w 3130657"/>
              <a:gd name="connsiteY55" fmla="*/ 185980 h 2402238"/>
              <a:gd name="connsiteX56" fmla="*/ 1890793 w 3130657"/>
              <a:gd name="connsiteY56" fmla="*/ 232475 h 2402238"/>
              <a:gd name="connsiteX57" fmla="*/ 1875294 w 3130657"/>
              <a:gd name="connsiteY57" fmla="*/ 278970 h 2402238"/>
              <a:gd name="connsiteX58" fmla="*/ 1813301 w 3130657"/>
              <a:gd name="connsiteY58" fmla="*/ 371960 h 2402238"/>
              <a:gd name="connsiteX59" fmla="*/ 1797803 w 3130657"/>
              <a:gd name="connsiteY59" fmla="*/ 433953 h 2402238"/>
              <a:gd name="connsiteX60" fmla="*/ 1766806 w 3130657"/>
              <a:gd name="connsiteY60" fmla="*/ 604434 h 2402238"/>
              <a:gd name="connsiteX61" fmla="*/ 1751308 w 3130657"/>
              <a:gd name="connsiteY61" fmla="*/ 898902 h 2402238"/>
              <a:gd name="connsiteX62" fmla="*/ 1673817 w 3130657"/>
              <a:gd name="connsiteY62" fmla="*/ 1038387 h 2402238"/>
              <a:gd name="connsiteX63" fmla="*/ 1642820 w 3130657"/>
              <a:gd name="connsiteY63" fmla="*/ 1084882 h 2402238"/>
              <a:gd name="connsiteX64" fmla="*/ 1549830 w 3130657"/>
              <a:gd name="connsiteY64" fmla="*/ 1162373 h 24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30657" h="2402238">
                <a:moveTo>
                  <a:pt x="1549830" y="1162373"/>
                </a:moveTo>
                <a:cubicBezTo>
                  <a:pt x="1451674" y="1177871"/>
                  <a:pt x="1219063" y="1169401"/>
                  <a:pt x="1053884" y="1177872"/>
                </a:cubicBezTo>
                <a:cubicBezTo>
                  <a:pt x="996131" y="1180834"/>
                  <a:pt x="911024" y="1201972"/>
                  <a:pt x="852406" y="1208868"/>
                </a:cubicBezTo>
                <a:cubicBezTo>
                  <a:pt x="795735" y="1215535"/>
                  <a:pt x="738596" y="1217700"/>
                  <a:pt x="681925" y="1224367"/>
                </a:cubicBezTo>
                <a:cubicBezTo>
                  <a:pt x="520810" y="1243322"/>
                  <a:pt x="645786" y="1229527"/>
                  <a:pt x="542440" y="1255363"/>
                </a:cubicBezTo>
                <a:cubicBezTo>
                  <a:pt x="516885" y="1261752"/>
                  <a:pt x="490616" y="1264938"/>
                  <a:pt x="464949" y="1270861"/>
                </a:cubicBezTo>
                <a:cubicBezTo>
                  <a:pt x="351337" y="1297079"/>
                  <a:pt x="371321" y="1291739"/>
                  <a:pt x="294467" y="1317356"/>
                </a:cubicBezTo>
                <a:cubicBezTo>
                  <a:pt x="211814" y="1441338"/>
                  <a:pt x="320294" y="1291530"/>
                  <a:pt x="216976" y="1394848"/>
                </a:cubicBezTo>
                <a:cubicBezTo>
                  <a:pt x="203805" y="1408019"/>
                  <a:pt x="198101" y="1427201"/>
                  <a:pt x="185979" y="1441343"/>
                </a:cubicBezTo>
                <a:cubicBezTo>
                  <a:pt x="166960" y="1463531"/>
                  <a:pt x="143230" y="1481343"/>
                  <a:pt x="123986" y="1503336"/>
                </a:cubicBezTo>
                <a:cubicBezTo>
                  <a:pt x="104942" y="1525100"/>
                  <a:pt x="19992" y="1644837"/>
                  <a:pt x="15498" y="1658319"/>
                </a:cubicBezTo>
                <a:lnTo>
                  <a:pt x="0" y="1704814"/>
                </a:lnTo>
                <a:cubicBezTo>
                  <a:pt x="5166" y="1833967"/>
                  <a:pt x="3048" y="1963617"/>
                  <a:pt x="15498" y="2092272"/>
                </a:cubicBezTo>
                <a:cubicBezTo>
                  <a:pt x="21429" y="2153557"/>
                  <a:pt x="44855" y="2197374"/>
                  <a:pt x="92989" y="2231756"/>
                </a:cubicBezTo>
                <a:cubicBezTo>
                  <a:pt x="111789" y="2245185"/>
                  <a:pt x="135172" y="2250866"/>
                  <a:pt x="154983" y="2262753"/>
                </a:cubicBezTo>
                <a:cubicBezTo>
                  <a:pt x="186927" y="2281920"/>
                  <a:pt x="216976" y="2304082"/>
                  <a:pt x="247972" y="2324746"/>
                </a:cubicBezTo>
                <a:cubicBezTo>
                  <a:pt x="263470" y="2335078"/>
                  <a:pt x="276796" y="2349853"/>
                  <a:pt x="294467" y="2355743"/>
                </a:cubicBezTo>
                <a:cubicBezTo>
                  <a:pt x="417269" y="2396676"/>
                  <a:pt x="355228" y="2381367"/>
                  <a:pt x="480447" y="2402238"/>
                </a:cubicBezTo>
                <a:lnTo>
                  <a:pt x="914400" y="2386739"/>
                </a:lnTo>
                <a:cubicBezTo>
                  <a:pt x="971386" y="2383817"/>
                  <a:pt x="1027899" y="2374240"/>
                  <a:pt x="1084881" y="2371241"/>
                </a:cubicBezTo>
                <a:cubicBezTo>
                  <a:pt x="1224268" y="2363905"/>
                  <a:pt x="1363850" y="2360909"/>
                  <a:pt x="1503335" y="2355743"/>
                </a:cubicBezTo>
                <a:cubicBezTo>
                  <a:pt x="1534332" y="2350577"/>
                  <a:pt x="1565217" y="2344688"/>
                  <a:pt x="1596325" y="2340244"/>
                </a:cubicBezTo>
                <a:cubicBezTo>
                  <a:pt x="1662015" y="2330860"/>
                  <a:pt x="1746736" y="2324040"/>
                  <a:pt x="1813301" y="2309248"/>
                </a:cubicBezTo>
                <a:cubicBezTo>
                  <a:pt x="1829249" y="2305704"/>
                  <a:pt x="1844298" y="2298916"/>
                  <a:pt x="1859796" y="2293750"/>
                </a:cubicBezTo>
                <a:cubicBezTo>
                  <a:pt x="1890793" y="2273085"/>
                  <a:pt x="1926444" y="2258098"/>
                  <a:pt x="1952786" y="2231756"/>
                </a:cubicBezTo>
                <a:lnTo>
                  <a:pt x="2045776" y="2138767"/>
                </a:lnTo>
                <a:cubicBezTo>
                  <a:pt x="2061274" y="2123269"/>
                  <a:pt x="2074034" y="2104430"/>
                  <a:pt x="2092271" y="2092272"/>
                </a:cubicBezTo>
                <a:cubicBezTo>
                  <a:pt x="2107769" y="2081940"/>
                  <a:pt x="2123609" y="2072102"/>
                  <a:pt x="2138766" y="2061275"/>
                </a:cubicBezTo>
                <a:cubicBezTo>
                  <a:pt x="2172026" y="2037518"/>
                  <a:pt x="2210732" y="2004653"/>
                  <a:pt x="2247254" y="1983783"/>
                </a:cubicBezTo>
                <a:cubicBezTo>
                  <a:pt x="2295490" y="1956219"/>
                  <a:pt x="2314547" y="1956119"/>
                  <a:pt x="2355742" y="1921790"/>
                </a:cubicBezTo>
                <a:cubicBezTo>
                  <a:pt x="2372580" y="1907758"/>
                  <a:pt x="2385399" y="1889326"/>
                  <a:pt x="2402237" y="1875295"/>
                </a:cubicBezTo>
                <a:cubicBezTo>
                  <a:pt x="2575818" y="1730645"/>
                  <a:pt x="2287398" y="1993215"/>
                  <a:pt x="2510725" y="1797804"/>
                </a:cubicBezTo>
                <a:cubicBezTo>
                  <a:pt x="2532718" y="1778560"/>
                  <a:pt x="2550530" y="1754830"/>
                  <a:pt x="2572718" y="1735811"/>
                </a:cubicBezTo>
                <a:cubicBezTo>
                  <a:pt x="2586860" y="1723689"/>
                  <a:pt x="2605291" y="1717189"/>
                  <a:pt x="2619213" y="1704814"/>
                </a:cubicBezTo>
                <a:cubicBezTo>
                  <a:pt x="2651976" y="1675691"/>
                  <a:pt x="2675729" y="1636139"/>
                  <a:pt x="2712203" y="1611824"/>
                </a:cubicBezTo>
                <a:cubicBezTo>
                  <a:pt x="2727701" y="1601492"/>
                  <a:pt x="2744853" y="1593289"/>
                  <a:pt x="2758698" y="1580828"/>
                </a:cubicBezTo>
                <a:cubicBezTo>
                  <a:pt x="2932497" y="1424409"/>
                  <a:pt x="2805643" y="1513367"/>
                  <a:pt x="2913681" y="1441343"/>
                </a:cubicBezTo>
                <a:cubicBezTo>
                  <a:pt x="2988489" y="1329130"/>
                  <a:pt x="2959014" y="1381673"/>
                  <a:pt x="3006671" y="1286360"/>
                </a:cubicBezTo>
                <a:cubicBezTo>
                  <a:pt x="3011837" y="1265696"/>
                  <a:pt x="3016048" y="1244769"/>
                  <a:pt x="3022169" y="1224367"/>
                </a:cubicBezTo>
                <a:cubicBezTo>
                  <a:pt x="3031558" y="1193072"/>
                  <a:pt x="3042834" y="1162374"/>
                  <a:pt x="3053166" y="1131377"/>
                </a:cubicBezTo>
                <a:lnTo>
                  <a:pt x="3084162" y="1038387"/>
                </a:lnTo>
                <a:lnTo>
                  <a:pt x="3115159" y="945397"/>
                </a:lnTo>
                <a:lnTo>
                  <a:pt x="3130657" y="883404"/>
                </a:lnTo>
                <a:cubicBezTo>
                  <a:pt x="3125491" y="749085"/>
                  <a:pt x="3126974" y="614346"/>
                  <a:pt x="3115159" y="480448"/>
                </a:cubicBezTo>
                <a:cubicBezTo>
                  <a:pt x="3111415" y="438012"/>
                  <a:pt x="3097634" y="396876"/>
                  <a:pt x="3084162" y="356461"/>
                </a:cubicBezTo>
                <a:cubicBezTo>
                  <a:pt x="3078996" y="340963"/>
                  <a:pt x="3078159" y="323260"/>
                  <a:pt x="3068664" y="309967"/>
                </a:cubicBezTo>
                <a:cubicBezTo>
                  <a:pt x="3032770" y="259715"/>
                  <a:pt x="2930455" y="186406"/>
                  <a:pt x="2882684" y="170482"/>
                </a:cubicBezTo>
                <a:lnTo>
                  <a:pt x="2789694" y="139485"/>
                </a:lnTo>
                <a:cubicBezTo>
                  <a:pt x="2769030" y="123987"/>
                  <a:pt x="2750805" y="104542"/>
                  <a:pt x="2727701" y="92990"/>
                </a:cubicBezTo>
                <a:cubicBezTo>
                  <a:pt x="2668005" y="63142"/>
                  <a:pt x="2570304" y="50857"/>
                  <a:pt x="2510725" y="30997"/>
                </a:cubicBezTo>
                <a:lnTo>
                  <a:pt x="2417735" y="0"/>
                </a:lnTo>
                <a:cubicBezTo>
                  <a:pt x="2361999" y="13935"/>
                  <a:pt x="2337287" y="21158"/>
                  <a:pt x="2278250" y="30997"/>
                </a:cubicBezTo>
                <a:cubicBezTo>
                  <a:pt x="2242217" y="37002"/>
                  <a:pt x="2205925" y="41329"/>
                  <a:pt x="2169762" y="46495"/>
                </a:cubicBezTo>
                <a:lnTo>
                  <a:pt x="2076772" y="77492"/>
                </a:lnTo>
                <a:lnTo>
                  <a:pt x="2030278" y="92990"/>
                </a:lnTo>
                <a:lnTo>
                  <a:pt x="1937288" y="185980"/>
                </a:lnTo>
                <a:lnTo>
                  <a:pt x="1890793" y="232475"/>
                </a:lnTo>
                <a:cubicBezTo>
                  <a:pt x="1885627" y="247973"/>
                  <a:pt x="1883228" y="264689"/>
                  <a:pt x="1875294" y="278970"/>
                </a:cubicBezTo>
                <a:cubicBezTo>
                  <a:pt x="1857202" y="311535"/>
                  <a:pt x="1813301" y="371960"/>
                  <a:pt x="1813301" y="371960"/>
                </a:cubicBezTo>
                <a:cubicBezTo>
                  <a:pt x="1808135" y="392624"/>
                  <a:pt x="1802424" y="413160"/>
                  <a:pt x="1797803" y="433953"/>
                </a:cubicBezTo>
                <a:cubicBezTo>
                  <a:pt x="1783364" y="498929"/>
                  <a:pt x="1778021" y="537149"/>
                  <a:pt x="1766806" y="604434"/>
                </a:cubicBezTo>
                <a:cubicBezTo>
                  <a:pt x="1761640" y="702590"/>
                  <a:pt x="1760207" y="801014"/>
                  <a:pt x="1751308" y="898902"/>
                </a:cubicBezTo>
                <a:cubicBezTo>
                  <a:pt x="1747001" y="946282"/>
                  <a:pt x="1692490" y="1010378"/>
                  <a:pt x="1673817" y="1038387"/>
                </a:cubicBezTo>
                <a:cubicBezTo>
                  <a:pt x="1663485" y="1053885"/>
                  <a:pt x="1658318" y="1074550"/>
                  <a:pt x="1642820" y="1084882"/>
                </a:cubicBezTo>
                <a:cubicBezTo>
                  <a:pt x="1543751" y="1150928"/>
                  <a:pt x="1647986" y="1146875"/>
                  <a:pt x="1549830" y="1162373"/>
                </a:cubicBezTo>
                <a:close/>
              </a:path>
            </a:pathLst>
          </a:cu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B64121AF-543F-F5D0-7647-166657447FC6}"/>
              </a:ext>
            </a:extLst>
          </p:cNvPr>
          <p:cNvSpPr/>
          <p:nvPr/>
        </p:nvSpPr>
        <p:spPr>
          <a:xfrm>
            <a:off x="3900466" y="2557220"/>
            <a:ext cx="3244253" cy="2532415"/>
          </a:xfrm>
          <a:custGeom>
            <a:avLst/>
            <a:gdLst>
              <a:gd name="connsiteX0" fmla="*/ 1787412 w 3244253"/>
              <a:gd name="connsiteY0" fmla="*/ 1162373 h 2532415"/>
              <a:gd name="connsiteX1" fmla="*/ 1725419 w 3244253"/>
              <a:gd name="connsiteY1" fmla="*/ 1084882 h 2532415"/>
              <a:gd name="connsiteX2" fmla="*/ 1709920 w 3244253"/>
              <a:gd name="connsiteY2" fmla="*/ 1038387 h 2532415"/>
              <a:gd name="connsiteX3" fmla="*/ 1632429 w 3244253"/>
              <a:gd name="connsiteY3" fmla="*/ 945397 h 2532415"/>
              <a:gd name="connsiteX4" fmla="*/ 1585934 w 3244253"/>
              <a:gd name="connsiteY4" fmla="*/ 852407 h 2532415"/>
              <a:gd name="connsiteX5" fmla="*/ 1570436 w 3244253"/>
              <a:gd name="connsiteY5" fmla="*/ 805912 h 2532415"/>
              <a:gd name="connsiteX6" fmla="*/ 1570436 w 3244253"/>
              <a:gd name="connsiteY6" fmla="*/ 511444 h 2532415"/>
              <a:gd name="connsiteX7" fmla="*/ 1554937 w 3244253"/>
              <a:gd name="connsiteY7" fmla="*/ 418455 h 2532415"/>
              <a:gd name="connsiteX8" fmla="*/ 1523941 w 3244253"/>
              <a:gd name="connsiteY8" fmla="*/ 356461 h 2532415"/>
              <a:gd name="connsiteX9" fmla="*/ 1492944 w 3244253"/>
              <a:gd name="connsiteY9" fmla="*/ 247973 h 2532415"/>
              <a:gd name="connsiteX10" fmla="*/ 1306965 w 3244253"/>
              <a:gd name="connsiteY10" fmla="*/ 139485 h 2532415"/>
              <a:gd name="connsiteX11" fmla="*/ 1167480 w 3244253"/>
              <a:gd name="connsiteY11" fmla="*/ 61994 h 2532415"/>
              <a:gd name="connsiteX12" fmla="*/ 1012497 w 3244253"/>
              <a:gd name="connsiteY12" fmla="*/ 15499 h 2532415"/>
              <a:gd name="connsiteX13" fmla="*/ 857514 w 3244253"/>
              <a:gd name="connsiteY13" fmla="*/ 0 h 2532415"/>
              <a:gd name="connsiteX14" fmla="*/ 439059 w 3244253"/>
              <a:gd name="connsiteY14" fmla="*/ 15499 h 2532415"/>
              <a:gd name="connsiteX15" fmla="*/ 377066 w 3244253"/>
              <a:gd name="connsiteY15" fmla="*/ 30997 h 2532415"/>
              <a:gd name="connsiteX16" fmla="*/ 299575 w 3244253"/>
              <a:gd name="connsiteY16" fmla="*/ 46495 h 2532415"/>
              <a:gd name="connsiteX17" fmla="*/ 253080 w 3244253"/>
              <a:gd name="connsiteY17" fmla="*/ 77492 h 2532415"/>
              <a:gd name="connsiteX18" fmla="*/ 206585 w 3244253"/>
              <a:gd name="connsiteY18" fmla="*/ 92990 h 2532415"/>
              <a:gd name="connsiteX19" fmla="*/ 160090 w 3244253"/>
              <a:gd name="connsiteY19" fmla="*/ 139485 h 2532415"/>
              <a:gd name="connsiteX20" fmla="*/ 113595 w 3244253"/>
              <a:gd name="connsiteY20" fmla="*/ 170482 h 2532415"/>
              <a:gd name="connsiteX21" fmla="*/ 51602 w 3244253"/>
              <a:gd name="connsiteY21" fmla="*/ 263472 h 2532415"/>
              <a:gd name="connsiteX22" fmla="*/ 20605 w 3244253"/>
              <a:gd name="connsiteY22" fmla="*/ 309966 h 2532415"/>
              <a:gd name="connsiteX23" fmla="*/ 20605 w 3244253"/>
              <a:gd name="connsiteY23" fmla="*/ 542441 h 2532415"/>
              <a:gd name="connsiteX24" fmla="*/ 36103 w 3244253"/>
              <a:gd name="connsiteY24" fmla="*/ 666427 h 2532415"/>
              <a:gd name="connsiteX25" fmla="*/ 82598 w 3244253"/>
              <a:gd name="connsiteY25" fmla="*/ 821411 h 2532415"/>
              <a:gd name="connsiteX26" fmla="*/ 98097 w 3244253"/>
              <a:gd name="connsiteY26" fmla="*/ 867905 h 2532415"/>
              <a:gd name="connsiteX27" fmla="*/ 113595 w 3244253"/>
              <a:gd name="connsiteY27" fmla="*/ 914400 h 2532415"/>
              <a:gd name="connsiteX28" fmla="*/ 191087 w 3244253"/>
              <a:gd name="connsiteY28" fmla="*/ 1007390 h 2532415"/>
              <a:gd name="connsiteX29" fmla="*/ 284076 w 3244253"/>
              <a:gd name="connsiteY29" fmla="*/ 1069383 h 2532415"/>
              <a:gd name="connsiteX30" fmla="*/ 392565 w 3244253"/>
              <a:gd name="connsiteY30" fmla="*/ 1115878 h 2532415"/>
              <a:gd name="connsiteX31" fmla="*/ 516551 w 3244253"/>
              <a:gd name="connsiteY31" fmla="*/ 1146875 h 2532415"/>
              <a:gd name="connsiteX32" fmla="*/ 563046 w 3244253"/>
              <a:gd name="connsiteY32" fmla="*/ 1177872 h 2532415"/>
              <a:gd name="connsiteX33" fmla="*/ 640537 w 3244253"/>
              <a:gd name="connsiteY33" fmla="*/ 1270861 h 2532415"/>
              <a:gd name="connsiteX34" fmla="*/ 687032 w 3244253"/>
              <a:gd name="connsiteY34" fmla="*/ 1363851 h 2532415"/>
              <a:gd name="connsiteX35" fmla="*/ 733527 w 3244253"/>
              <a:gd name="connsiteY35" fmla="*/ 1611824 h 2532415"/>
              <a:gd name="connsiteX36" fmla="*/ 749026 w 3244253"/>
              <a:gd name="connsiteY36" fmla="*/ 1689316 h 2532415"/>
              <a:gd name="connsiteX37" fmla="*/ 780022 w 3244253"/>
              <a:gd name="connsiteY37" fmla="*/ 1782305 h 2532415"/>
              <a:gd name="connsiteX38" fmla="*/ 811019 w 3244253"/>
              <a:gd name="connsiteY38" fmla="*/ 1875295 h 2532415"/>
              <a:gd name="connsiteX39" fmla="*/ 873012 w 3244253"/>
              <a:gd name="connsiteY39" fmla="*/ 1968285 h 2532415"/>
              <a:gd name="connsiteX40" fmla="*/ 904009 w 3244253"/>
              <a:gd name="connsiteY40" fmla="*/ 2014780 h 2532415"/>
              <a:gd name="connsiteX41" fmla="*/ 935005 w 3244253"/>
              <a:gd name="connsiteY41" fmla="*/ 2061275 h 2532415"/>
              <a:gd name="connsiteX42" fmla="*/ 981500 w 3244253"/>
              <a:gd name="connsiteY42" fmla="*/ 2107770 h 2532415"/>
              <a:gd name="connsiteX43" fmla="*/ 1105487 w 3244253"/>
              <a:gd name="connsiteY43" fmla="*/ 2185261 h 2532415"/>
              <a:gd name="connsiteX44" fmla="*/ 1198476 w 3244253"/>
              <a:gd name="connsiteY44" fmla="*/ 2262753 h 2532415"/>
              <a:gd name="connsiteX45" fmla="*/ 1260470 w 3244253"/>
              <a:gd name="connsiteY45" fmla="*/ 2278251 h 2532415"/>
              <a:gd name="connsiteX46" fmla="*/ 1368958 w 3244253"/>
              <a:gd name="connsiteY46" fmla="*/ 2324746 h 2532415"/>
              <a:gd name="connsiteX47" fmla="*/ 1492944 w 3244253"/>
              <a:gd name="connsiteY47" fmla="*/ 2371241 h 2532415"/>
              <a:gd name="connsiteX48" fmla="*/ 1570436 w 3244253"/>
              <a:gd name="connsiteY48" fmla="*/ 2386739 h 2532415"/>
              <a:gd name="connsiteX49" fmla="*/ 1694422 w 3244253"/>
              <a:gd name="connsiteY49" fmla="*/ 2433234 h 2532415"/>
              <a:gd name="connsiteX50" fmla="*/ 1771914 w 3244253"/>
              <a:gd name="connsiteY50" fmla="*/ 2448733 h 2532415"/>
              <a:gd name="connsiteX51" fmla="*/ 1880402 w 3244253"/>
              <a:gd name="connsiteY51" fmla="*/ 2479729 h 2532415"/>
              <a:gd name="connsiteX52" fmla="*/ 1988890 w 3244253"/>
              <a:gd name="connsiteY52" fmla="*/ 2495227 h 2532415"/>
              <a:gd name="connsiteX53" fmla="*/ 2066381 w 3244253"/>
              <a:gd name="connsiteY53" fmla="*/ 2510726 h 2532415"/>
              <a:gd name="connsiteX54" fmla="*/ 2174870 w 3244253"/>
              <a:gd name="connsiteY54" fmla="*/ 2526224 h 2532415"/>
              <a:gd name="connsiteX55" fmla="*/ 2856795 w 3244253"/>
              <a:gd name="connsiteY55" fmla="*/ 2495227 h 2532415"/>
              <a:gd name="connsiteX56" fmla="*/ 2903290 w 3244253"/>
              <a:gd name="connsiteY56" fmla="*/ 2479729 h 2532415"/>
              <a:gd name="connsiteX57" fmla="*/ 3073771 w 3244253"/>
              <a:gd name="connsiteY57" fmla="*/ 2340244 h 2532415"/>
              <a:gd name="connsiteX58" fmla="*/ 3151263 w 3244253"/>
              <a:gd name="connsiteY58" fmla="*/ 2231756 h 2532415"/>
              <a:gd name="connsiteX59" fmla="*/ 3197758 w 3244253"/>
              <a:gd name="connsiteY59" fmla="*/ 2138766 h 2532415"/>
              <a:gd name="connsiteX60" fmla="*/ 3244253 w 3244253"/>
              <a:gd name="connsiteY60" fmla="*/ 1983783 h 2532415"/>
              <a:gd name="connsiteX61" fmla="*/ 3213256 w 3244253"/>
              <a:gd name="connsiteY61" fmla="*/ 1766807 h 2532415"/>
              <a:gd name="connsiteX62" fmla="*/ 3135765 w 3244253"/>
              <a:gd name="connsiteY62" fmla="*/ 1689316 h 2532415"/>
              <a:gd name="connsiteX63" fmla="*/ 3027276 w 3244253"/>
              <a:gd name="connsiteY63" fmla="*/ 1596326 h 2532415"/>
              <a:gd name="connsiteX64" fmla="*/ 2903290 w 3244253"/>
              <a:gd name="connsiteY64" fmla="*/ 1518834 h 2532415"/>
              <a:gd name="connsiteX65" fmla="*/ 2856795 w 3244253"/>
              <a:gd name="connsiteY65" fmla="*/ 1487838 h 2532415"/>
              <a:gd name="connsiteX66" fmla="*/ 2810300 w 3244253"/>
              <a:gd name="connsiteY66" fmla="*/ 1472339 h 2532415"/>
              <a:gd name="connsiteX67" fmla="*/ 2655317 w 3244253"/>
              <a:gd name="connsiteY67" fmla="*/ 1410346 h 2532415"/>
              <a:gd name="connsiteX68" fmla="*/ 2608822 w 3244253"/>
              <a:gd name="connsiteY68" fmla="*/ 1394848 h 2532415"/>
              <a:gd name="connsiteX69" fmla="*/ 2484836 w 3244253"/>
              <a:gd name="connsiteY69" fmla="*/ 1379349 h 2532415"/>
              <a:gd name="connsiteX70" fmla="*/ 2422842 w 3244253"/>
              <a:gd name="connsiteY70" fmla="*/ 1363851 h 2532415"/>
              <a:gd name="connsiteX71" fmla="*/ 2252361 w 3244253"/>
              <a:gd name="connsiteY71" fmla="*/ 1348353 h 2532415"/>
              <a:gd name="connsiteX72" fmla="*/ 2112876 w 3244253"/>
              <a:gd name="connsiteY72" fmla="*/ 1332855 h 2532415"/>
              <a:gd name="connsiteX73" fmla="*/ 2019887 w 3244253"/>
              <a:gd name="connsiteY73" fmla="*/ 1301858 h 2532415"/>
              <a:gd name="connsiteX74" fmla="*/ 1973392 w 3244253"/>
              <a:gd name="connsiteY74" fmla="*/ 1286360 h 2532415"/>
              <a:gd name="connsiteX75" fmla="*/ 1880402 w 3244253"/>
              <a:gd name="connsiteY75" fmla="*/ 1239865 h 2532415"/>
              <a:gd name="connsiteX76" fmla="*/ 1833907 w 3244253"/>
              <a:gd name="connsiteY76" fmla="*/ 1208868 h 2532415"/>
              <a:gd name="connsiteX77" fmla="*/ 1787412 w 3244253"/>
              <a:gd name="connsiteY77" fmla="*/ 1162373 h 253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244253" h="2532415">
                <a:moveTo>
                  <a:pt x="1787412" y="1162373"/>
                </a:moveTo>
                <a:cubicBezTo>
                  <a:pt x="1769331" y="1141709"/>
                  <a:pt x="1742951" y="1112933"/>
                  <a:pt x="1725419" y="1084882"/>
                </a:cubicBezTo>
                <a:cubicBezTo>
                  <a:pt x="1716760" y="1071029"/>
                  <a:pt x="1717226" y="1052999"/>
                  <a:pt x="1709920" y="1038387"/>
                </a:cubicBezTo>
                <a:cubicBezTo>
                  <a:pt x="1688342" y="995231"/>
                  <a:pt x="1666707" y="979675"/>
                  <a:pt x="1632429" y="945397"/>
                </a:cubicBezTo>
                <a:cubicBezTo>
                  <a:pt x="1593474" y="828531"/>
                  <a:pt x="1646022" y="972583"/>
                  <a:pt x="1585934" y="852407"/>
                </a:cubicBezTo>
                <a:cubicBezTo>
                  <a:pt x="1578628" y="837795"/>
                  <a:pt x="1575602" y="821410"/>
                  <a:pt x="1570436" y="805912"/>
                </a:cubicBezTo>
                <a:cubicBezTo>
                  <a:pt x="1588569" y="624581"/>
                  <a:pt x="1593488" y="684328"/>
                  <a:pt x="1570436" y="511444"/>
                </a:cubicBezTo>
                <a:cubicBezTo>
                  <a:pt x="1566283" y="480296"/>
                  <a:pt x="1563967" y="448554"/>
                  <a:pt x="1554937" y="418455"/>
                </a:cubicBezTo>
                <a:cubicBezTo>
                  <a:pt x="1548298" y="396326"/>
                  <a:pt x="1532053" y="378094"/>
                  <a:pt x="1523941" y="356461"/>
                </a:cubicBezTo>
                <a:cubicBezTo>
                  <a:pt x="1523701" y="355820"/>
                  <a:pt x="1500436" y="255465"/>
                  <a:pt x="1492944" y="247973"/>
                </a:cubicBezTo>
                <a:cubicBezTo>
                  <a:pt x="1446882" y="201911"/>
                  <a:pt x="1362796" y="169938"/>
                  <a:pt x="1306965" y="139485"/>
                </a:cubicBezTo>
                <a:cubicBezTo>
                  <a:pt x="1252893" y="109991"/>
                  <a:pt x="1223260" y="84306"/>
                  <a:pt x="1167480" y="61994"/>
                </a:cubicBezTo>
                <a:cubicBezTo>
                  <a:pt x="1143508" y="52405"/>
                  <a:pt x="1048021" y="20574"/>
                  <a:pt x="1012497" y="15499"/>
                </a:cubicBezTo>
                <a:cubicBezTo>
                  <a:pt x="961100" y="8156"/>
                  <a:pt x="909175" y="5166"/>
                  <a:pt x="857514" y="0"/>
                </a:cubicBezTo>
                <a:cubicBezTo>
                  <a:pt x="718029" y="5166"/>
                  <a:pt x="578350" y="6512"/>
                  <a:pt x="439059" y="15499"/>
                </a:cubicBezTo>
                <a:cubicBezTo>
                  <a:pt x="417803" y="16870"/>
                  <a:pt x="397859" y="26376"/>
                  <a:pt x="377066" y="30997"/>
                </a:cubicBezTo>
                <a:cubicBezTo>
                  <a:pt x="351351" y="36711"/>
                  <a:pt x="325405" y="41329"/>
                  <a:pt x="299575" y="46495"/>
                </a:cubicBezTo>
                <a:cubicBezTo>
                  <a:pt x="284077" y="56827"/>
                  <a:pt x="269740" y="69162"/>
                  <a:pt x="253080" y="77492"/>
                </a:cubicBezTo>
                <a:cubicBezTo>
                  <a:pt x="238468" y="84798"/>
                  <a:pt x="220178" y="83928"/>
                  <a:pt x="206585" y="92990"/>
                </a:cubicBezTo>
                <a:cubicBezTo>
                  <a:pt x="188348" y="105148"/>
                  <a:pt x="176928" y="125453"/>
                  <a:pt x="160090" y="139485"/>
                </a:cubicBezTo>
                <a:cubicBezTo>
                  <a:pt x="145781" y="151410"/>
                  <a:pt x="129093" y="160150"/>
                  <a:pt x="113595" y="170482"/>
                </a:cubicBezTo>
                <a:lnTo>
                  <a:pt x="51602" y="263472"/>
                </a:lnTo>
                <a:lnTo>
                  <a:pt x="20605" y="309966"/>
                </a:lnTo>
                <a:cubicBezTo>
                  <a:pt x="-13884" y="413434"/>
                  <a:pt x="1157" y="347960"/>
                  <a:pt x="20605" y="542441"/>
                </a:cubicBezTo>
                <a:cubicBezTo>
                  <a:pt x="24749" y="583885"/>
                  <a:pt x="29256" y="625343"/>
                  <a:pt x="36103" y="666427"/>
                </a:cubicBezTo>
                <a:cubicBezTo>
                  <a:pt x="43909" y="713265"/>
                  <a:pt x="68822" y="780082"/>
                  <a:pt x="82598" y="821411"/>
                </a:cubicBezTo>
                <a:lnTo>
                  <a:pt x="98097" y="867905"/>
                </a:lnTo>
                <a:cubicBezTo>
                  <a:pt x="103263" y="883403"/>
                  <a:pt x="104533" y="900807"/>
                  <a:pt x="113595" y="914400"/>
                </a:cubicBezTo>
                <a:cubicBezTo>
                  <a:pt x="141148" y="955729"/>
                  <a:pt x="149780" y="975262"/>
                  <a:pt x="191087" y="1007390"/>
                </a:cubicBezTo>
                <a:cubicBezTo>
                  <a:pt x="220493" y="1030261"/>
                  <a:pt x="250756" y="1052723"/>
                  <a:pt x="284076" y="1069383"/>
                </a:cubicBezTo>
                <a:cubicBezTo>
                  <a:pt x="334885" y="1094787"/>
                  <a:pt x="342393" y="1102195"/>
                  <a:pt x="392565" y="1115878"/>
                </a:cubicBezTo>
                <a:cubicBezTo>
                  <a:pt x="433665" y="1127087"/>
                  <a:pt x="516551" y="1146875"/>
                  <a:pt x="516551" y="1146875"/>
                </a:cubicBezTo>
                <a:cubicBezTo>
                  <a:pt x="532049" y="1157207"/>
                  <a:pt x="548736" y="1165948"/>
                  <a:pt x="563046" y="1177872"/>
                </a:cubicBezTo>
                <a:cubicBezTo>
                  <a:pt x="592428" y="1202357"/>
                  <a:pt x="623120" y="1236026"/>
                  <a:pt x="640537" y="1270861"/>
                </a:cubicBezTo>
                <a:cubicBezTo>
                  <a:pt x="704703" y="1399192"/>
                  <a:pt x="598202" y="1230604"/>
                  <a:pt x="687032" y="1363851"/>
                </a:cubicBezTo>
                <a:cubicBezTo>
                  <a:pt x="729470" y="1533596"/>
                  <a:pt x="664520" y="1266805"/>
                  <a:pt x="733527" y="1611824"/>
                </a:cubicBezTo>
                <a:cubicBezTo>
                  <a:pt x="738693" y="1637655"/>
                  <a:pt x="742095" y="1663902"/>
                  <a:pt x="749026" y="1689316"/>
                </a:cubicBezTo>
                <a:cubicBezTo>
                  <a:pt x="757623" y="1720838"/>
                  <a:pt x="769690" y="1751309"/>
                  <a:pt x="780022" y="1782305"/>
                </a:cubicBezTo>
                <a:cubicBezTo>
                  <a:pt x="780024" y="1782310"/>
                  <a:pt x="811016" y="1875291"/>
                  <a:pt x="811019" y="1875295"/>
                </a:cubicBezTo>
                <a:lnTo>
                  <a:pt x="873012" y="1968285"/>
                </a:lnTo>
                <a:lnTo>
                  <a:pt x="904009" y="2014780"/>
                </a:lnTo>
                <a:cubicBezTo>
                  <a:pt x="914341" y="2030278"/>
                  <a:pt x="921834" y="2048104"/>
                  <a:pt x="935005" y="2061275"/>
                </a:cubicBezTo>
                <a:cubicBezTo>
                  <a:pt x="950503" y="2076773"/>
                  <a:pt x="963774" y="2094879"/>
                  <a:pt x="981500" y="2107770"/>
                </a:cubicBezTo>
                <a:cubicBezTo>
                  <a:pt x="1020915" y="2136436"/>
                  <a:pt x="1071025" y="2150798"/>
                  <a:pt x="1105487" y="2185261"/>
                </a:cubicBezTo>
                <a:cubicBezTo>
                  <a:pt x="1133415" y="2213190"/>
                  <a:pt x="1160716" y="2246570"/>
                  <a:pt x="1198476" y="2262753"/>
                </a:cubicBezTo>
                <a:cubicBezTo>
                  <a:pt x="1218054" y="2271144"/>
                  <a:pt x="1239805" y="2273085"/>
                  <a:pt x="1260470" y="2278251"/>
                </a:cubicBezTo>
                <a:cubicBezTo>
                  <a:pt x="1369331" y="2332682"/>
                  <a:pt x="1277737" y="2290538"/>
                  <a:pt x="1368958" y="2324746"/>
                </a:cubicBezTo>
                <a:cubicBezTo>
                  <a:pt x="1397410" y="2335416"/>
                  <a:pt x="1457760" y="2362445"/>
                  <a:pt x="1492944" y="2371241"/>
                </a:cubicBezTo>
                <a:cubicBezTo>
                  <a:pt x="1518500" y="2377630"/>
                  <a:pt x="1544605" y="2381573"/>
                  <a:pt x="1570436" y="2386739"/>
                </a:cubicBezTo>
                <a:cubicBezTo>
                  <a:pt x="1594148" y="2396224"/>
                  <a:pt x="1662021" y="2425134"/>
                  <a:pt x="1694422" y="2433234"/>
                </a:cubicBezTo>
                <a:cubicBezTo>
                  <a:pt x="1719978" y="2439623"/>
                  <a:pt x="1746358" y="2442344"/>
                  <a:pt x="1771914" y="2448733"/>
                </a:cubicBezTo>
                <a:cubicBezTo>
                  <a:pt x="1860429" y="2470862"/>
                  <a:pt x="1774120" y="2460405"/>
                  <a:pt x="1880402" y="2479729"/>
                </a:cubicBezTo>
                <a:cubicBezTo>
                  <a:pt x="1916343" y="2486264"/>
                  <a:pt x="1952857" y="2489221"/>
                  <a:pt x="1988890" y="2495227"/>
                </a:cubicBezTo>
                <a:cubicBezTo>
                  <a:pt x="2014874" y="2499558"/>
                  <a:pt x="2040397" y="2506395"/>
                  <a:pt x="2066381" y="2510726"/>
                </a:cubicBezTo>
                <a:cubicBezTo>
                  <a:pt x="2102414" y="2516732"/>
                  <a:pt x="2138707" y="2521058"/>
                  <a:pt x="2174870" y="2526224"/>
                </a:cubicBezTo>
                <a:cubicBezTo>
                  <a:pt x="2467181" y="2518916"/>
                  <a:pt x="2630220" y="2559964"/>
                  <a:pt x="2856795" y="2495227"/>
                </a:cubicBezTo>
                <a:cubicBezTo>
                  <a:pt x="2872503" y="2490739"/>
                  <a:pt x="2887792" y="2484895"/>
                  <a:pt x="2903290" y="2479729"/>
                </a:cubicBezTo>
                <a:cubicBezTo>
                  <a:pt x="2966534" y="2432296"/>
                  <a:pt x="3023956" y="2398361"/>
                  <a:pt x="3073771" y="2340244"/>
                </a:cubicBezTo>
                <a:cubicBezTo>
                  <a:pt x="3102606" y="2306603"/>
                  <a:pt x="3126732" y="2268552"/>
                  <a:pt x="3151263" y="2231756"/>
                </a:cubicBezTo>
                <a:cubicBezTo>
                  <a:pt x="3207782" y="2062194"/>
                  <a:pt x="3117643" y="2319024"/>
                  <a:pt x="3197758" y="2138766"/>
                </a:cubicBezTo>
                <a:cubicBezTo>
                  <a:pt x="3219317" y="2090258"/>
                  <a:pt x="3231373" y="2035301"/>
                  <a:pt x="3244253" y="1983783"/>
                </a:cubicBezTo>
                <a:cubicBezTo>
                  <a:pt x="3240294" y="1940235"/>
                  <a:pt x="3243071" y="1826436"/>
                  <a:pt x="3213256" y="1766807"/>
                </a:cubicBezTo>
                <a:cubicBezTo>
                  <a:pt x="3179677" y="1699648"/>
                  <a:pt x="3190008" y="1735810"/>
                  <a:pt x="3135765" y="1689316"/>
                </a:cubicBezTo>
                <a:cubicBezTo>
                  <a:pt x="2948400" y="1528717"/>
                  <a:pt x="3169600" y="1697985"/>
                  <a:pt x="3027276" y="1596326"/>
                </a:cubicBezTo>
                <a:cubicBezTo>
                  <a:pt x="2879112" y="1490495"/>
                  <a:pt x="3048929" y="1602056"/>
                  <a:pt x="2903290" y="1518834"/>
                </a:cubicBezTo>
                <a:cubicBezTo>
                  <a:pt x="2887118" y="1509593"/>
                  <a:pt x="2873455" y="1496168"/>
                  <a:pt x="2856795" y="1487838"/>
                </a:cubicBezTo>
                <a:cubicBezTo>
                  <a:pt x="2842183" y="1480532"/>
                  <a:pt x="2825316" y="1478774"/>
                  <a:pt x="2810300" y="1472339"/>
                </a:cubicBezTo>
                <a:cubicBezTo>
                  <a:pt x="2650683" y="1403932"/>
                  <a:pt x="2866958" y="1480893"/>
                  <a:pt x="2655317" y="1410346"/>
                </a:cubicBezTo>
                <a:cubicBezTo>
                  <a:pt x="2639819" y="1405180"/>
                  <a:pt x="2625032" y="1396874"/>
                  <a:pt x="2608822" y="1394848"/>
                </a:cubicBezTo>
                <a:cubicBezTo>
                  <a:pt x="2567493" y="1389682"/>
                  <a:pt x="2525920" y="1386196"/>
                  <a:pt x="2484836" y="1379349"/>
                </a:cubicBezTo>
                <a:cubicBezTo>
                  <a:pt x="2463825" y="1375847"/>
                  <a:pt x="2443956" y="1366666"/>
                  <a:pt x="2422842" y="1363851"/>
                </a:cubicBezTo>
                <a:cubicBezTo>
                  <a:pt x="2366281" y="1356310"/>
                  <a:pt x="2309139" y="1354031"/>
                  <a:pt x="2252361" y="1348353"/>
                </a:cubicBezTo>
                <a:cubicBezTo>
                  <a:pt x="2205812" y="1343698"/>
                  <a:pt x="2159371" y="1338021"/>
                  <a:pt x="2112876" y="1332855"/>
                </a:cubicBezTo>
                <a:lnTo>
                  <a:pt x="2019887" y="1301858"/>
                </a:lnTo>
                <a:lnTo>
                  <a:pt x="1973392" y="1286360"/>
                </a:lnTo>
                <a:cubicBezTo>
                  <a:pt x="1840143" y="1197527"/>
                  <a:pt x="2008734" y="1304031"/>
                  <a:pt x="1880402" y="1239865"/>
                </a:cubicBezTo>
                <a:cubicBezTo>
                  <a:pt x="1863742" y="1231535"/>
                  <a:pt x="1850567" y="1217198"/>
                  <a:pt x="1833907" y="1208868"/>
                </a:cubicBezTo>
                <a:cubicBezTo>
                  <a:pt x="1819295" y="1201562"/>
                  <a:pt x="1805493" y="1183037"/>
                  <a:pt x="1787412" y="1162373"/>
                </a:cubicBezTo>
                <a:close/>
              </a:path>
            </a:pathLst>
          </a:cu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B402AE3-D1F6-AF58-C878-26D04F9EE5C7}"/>
              </a:ext>
            </a:extLst>
          </p:cNvPr>
          <p:cNvGrpSpPr/>
          <p:nvPr/>
        </p:nvGrpSpPr>
        <p:grpSpPr>
          <a:xfrm>
            <a:off x="3695452" y="671248"/>
            <a:ext cx="5665737" cy="4286550"/>
            <a:chOff x="3695452" y="671248"/>
            <a:chExt cx="5665737" cy="4286550"/>
          </a:xfrm>
        </p:grpSpPr>
        <p:sp>
          <p:nvSpPr>
            <p:cNvPr id="6" name="Freeform 5">
              <a:extLst>
                <a:ext uri="{FF2B5EF4-FFF2-40B4-BE49-F238E27FC236}">
                  <a16:creationId xmlns:a16="http://schemas.microsoft.com/office/drawing/2014/main" id="{1472F2C8-DFB2-57B5-18DD-D1CB14D3F826}"/>
                </a:ext>
              </a:extLst>
            </p:cNvPr>
            <p:cNvSpPr/>
            <p:nvPr/>
          </p:nvSpPr>
          <p:spPr>
            <a:xfrm>
              <a:off x="3714750" y="742944"/>
              <a:ext cx="5646439" cy="4214854"/>
            </a:xfrm>
            <a:custGeom>
              <a:avLst/>
              <a:gdLst>
                <a:gd name="connsiteX0" fmla="*/ 3014663 w 5646439"/>
                <a:gd name="connsiteY0" fmla="*/ 28575 h 4214854"/>
                <a:gd name="connsiteX1" fmla="*/ 2914650 w 5646439"/>
                <a:gd name="connsiteY1" fmla="*/ 14288 h 4214854"/>
                <a:gd name="connsiteX2" fmla="*/ 2871788 w 5646439"/>
                <a:gd name="connsiteY2" fmla="*/ 0 h 4214854"/>
                <a:gd name="connsiteX3" fmla="*/ 2457450 w 5646439"/>
                <a:gd name="connsiteY3" fmla="*/ 14288 h 4214854"/>
                <a:gd name="connsiteX4" fmla="*/ 2257425 w 5646439"/>
                <a:gd name="connsiteY4" fmla="*/ 28575 h 4214854"/>
                <a:gd name="connsiteX5" fmla="*/ 1628775 w 5646439"/>
                <a:gd name="connsiteY5" fmla="*/ 57150 h 4214854"/>
                <a:gd name="connsiteX6" fmla="*/ 1400175 w 5646439"/>
                <a:gd name="connsiteY6" fmla="*/ 100013 h 4214854"/>
                <a:gd name="connsiteX7" fmla="*/ 1343025 w 5646439"/>
                <a:gd name="connsiteY7" fmla="*/ 114300 h 4214854"/>
                <a:gd name="connsiteX8" fmla="*/ 1214438 w 5646439"/>
                <a:gd name="connsiteY8" fmla="*/ 157163 h 4214854"/>
                <a:gd name="connsiteX9" fmla="*/ 1171575 w 5646439"/>
                <a:gd name="connsiteY9" fmla="*/ 171450 h 4214854"/>
                <a:gd name="connsiteX10" fmla="*/ 1085850 w 5646439"/>
                <a:gd name="connsiteY10" fmla="*/ 214313 h 4214854"/>
                <a:gd name="connsiteX11" fmla="*/ 942975 w 5646439"/>
                <a:gd name="connsiteY11" fmla="*/ 314325 h 4214854"/>
                <a:gd name="connsiteX12" fmla="*/ 857250 w 5646439"/>
                <a:gd name="connsiteY12" fmla="*/ 371475 h 4214854"/>
                <a:gd name="connsiteX13" fmla="*/ 757238 w 5646439"/>
                <a:gd name="connsiteY13" fmla="*/ 442913 h 4214854"/>
                <a:gd name="connsiteX14" fmla="*/ 714375 w 5646439"/>
                <a:gd name="connsiteY14" fmla="*/ 485775 h 4214854"/>
                <a:gd name="connsiteX15" fmla="*/ 671513 w 5646439"/>
                <a:gd name="connsiteY15" fmla="*/ 514350 h 4214854"/>
                <a:gd name="connsiteX16" fmla="*/ 628650 w 5646439"/>
                <a:gd name="connsiteY16" fmla="*/ 571500 h 4214854"/>
                <a:gd name="connsiteX17" fmla="*/ 528638 w 5646439"/>
                <a:gd name="connsiteY17" fmla="*/ 671513 h 4214854"/>
                <a:gd name="connsiteX18" fmla="*/ 442913 w 5646439"/>
                <a:gd name="connsiteY18" fmla="*/ 771525 h 4214854"/>
                <a:gd name="connsiteX19" fmla="*/ 414338 w 5646439"/>
                <a:gd name="connsiteY19" fmla="*/ 814388 h 4214854"/>
                <a:gd name="connsiteX20" fmla="*/ 371475 w 5646439"/>
                <a:gd name="connsiteY20" fmla="*/ 857250 h 4214854"/>
                <a:gd name="connsiteX21" fmla="*/ 285750 w 5646439"/>
                <a:gd name="connsiteY21" fmla="*/ 985838 h 4214854"/>
                <a:gd name="connsiteX22" fmla="*/ 257175 w 5646439"/>
                <a:gd name="connsiteY22" fmla="*/ 1028700 h 4214854"/>
                <a:gd name="connsiteX23" fmla="*/ 214313 w 5646439"/>
                <a:gd name="connsiteY23" fmla="*/ 1085850 h 4214854"/>
                <a:gd name="connsiteX24" fmla="*/ 171450 w 5646439"/>
                <a:gd name="connsiteY24" fmla="*/ 1157288 h 4214854"/>
                <a:gd name="connsiteX25" fmla="*/ 142875 w 5646439"/>
                <a:gd name="connsiteY25" fmla="*/ 1214438 h 4214854"/>
                <a:gd name="connsiteX26" fmla="*/ 100013 w 5646439"/>
                <a:gd name="connsiteY26" fmla="*/ 1271588 h 4214854"/>
                <a:gd name="connsiteX27" fmla="*/ 71438 w 5646439"/>
                <a:gd name="connsiteY27" fmla="*/ 1357313 h 4214854"/>
                <a:gd name="connsiteX28" fmla="*/ 42863 w 5646439"/>
                <a:gd name="connsiteY28" fmla="*/ 1528763 h 4214854"/>
                <a:gd name="connsiteX29" fmla="*/ 28575 w 5646439"/>
                <a:gd name="connsiteY29" fmla="*/ 1728788 h 4214854"/>
                <a:gd name="connsiteX30" fmla="*/ 14288 w 5646439"/>
                <a:gd name="connsiteY30" fmla="*/ 1828800 h 4214854"/>
                <a:gd name="connsiteX31" fmla="*/ 0 w 5646439"/>
                <a:gd name="connsiteY31" fmla="*/ 1943100 h 4214854"/>
                <a:gd name="connsiteX32" fmla="*/ 14288 w 5646439"/>
                <a:gd name="connsiteY32" fmla="*/ 2786063 h 4214854"/>
                <a:gd name="connsiteX33" fmla="*/ 28575 w 5646439"/>
                <a:gd name="connsiteY33" fmla="*/ 2971800 h 4214854"/>
                <a:gd name="connsiteX34" fmla="*/ 71438 w 5646439"/>
                <a:gd name="connsiteY34" fmla="*/ 3128963 h 4214854"/>
                <a:gd name="connsiteX35" fmla="*/ 100013 w 5646439"/>
                <a:gd name="connsiteY35" fmla="*/ 3171825 h 4214854"/>
                <a:gd name="connsiteX36" fmla="*/ 242888 w 5646439"/>
                <a:gd name="connsiteY36" fmla="*/ 3300413 h 4214854"/>
                <a:gd name="connsiteX37" fmla="*/ 314325 w 5646439"/>
                <a:gd name="connsiteY37" fmla="*/ 3371850 h 4214854"/>
                <a:gd name="connsiteX38" fmla="*/ 428625 w 5646439"/>
                <a:gd name="connsiteY38" fmla="*/ 3457575 h 4214854"/>
                <a:gd name="connsiteX39" fmla="*/ 514350 w 5646439"/>
                <a:gd name="connsiteY39" fmla="*/ 3486150 h 4214854"/>
                <a:gd name="connsiteX40" fmla="*/ 685800 w 5646439"/>
                <a:gd name="connsiteY40" fmla="*/ 3600450 h 4214854"/>
                <a:gd name="connsiteX41" fmla="*/ 728663 w 5646439"/>
                <a:gd name="connsiteY41" fmla="*/ 3629025 h 4214854"/>
                <a:gd name="connsiteX42" fmla="*/ 771525 w 5646439"/>
                <a:gd name="connsiteY42" fmla="*/ 3657600 h 4214854"/>
                <a:gd name="connsiteX43" fmla="*/ 885825 w 5646439"/>
                <a:gd name="connsiteY43" fmla="*/ 3714750 h 4214854"/>
                <a:gd name="connsiteX44" fmla="*/ 971550 w 5646439"/>
                <a:gd name="connsiteY44" fmla="*/ 3743325 h 4214854"/>
                <a:gd name="connsiteX45" fmla="*/ 1014413 w 5646439"/>
                <a:gd name="connsiteY45" fmla="*/ 3771900 h 4214854"/>
                <a:gd name="connsiteX46" fmla="*/ 1128713 w 5646439"/>
                <a:gd name="connsiteY46" fmla="*/ 3814763 h 4214854"/>
                <a:gd name="connsiteX47" fmla="*/ 1185863 w 5646439"/>
                <a:gd name="connsiteY47" fmla="*/ 3843338 h 4214854"/>
                <a:gd name="connsiteX48" fmla="*/ 1328738 w 5646439"/>
                <a:gd name="connsiteY48" fmla="*/ 3886200 h 4214854"/>
                <a:gd name="connsiteX49" fmla="*/ 1385888 w 5646439"/>
                <a:gd name="connsiteY49" fmla="*/ 3914775 h 4214854"/>
                <a:gd name="connsiteX50" fmla="*/ 1514475 w 5646439"/>
                <a:gd name="connsiteY50" fmla="*/ 3943350 h 4214854"/>
                <a:gd name="connsiteX51" fmla="*/ 1671638 w 5646439"/>
                <a:gd name="connsiteY51" fmla="*/ 3986213 h 4214854"/>
                <a:gd name="connsiteX52" fmla="*/ 1757363 w 5646439"/>
                <a:gd name="connsiteY52" fmla="*/ 4014788 h 4214854"/>
                <a:gd name="connsiteX53" fmla="*/ 1843088 w 5646439"/>
                <a:gd name="connsiteY53" fmla="*/ 4043363 h 4214854"/>
                <a:gd name="connsiteX54" fmla="*/ 1885950 w 5646439"/>
                <a:gd name="connsiteY54" fmla="*/ 4057650 h 4214854"/>
                <a:gd name="connsiteX55" fmla="*/ 1928813 w 5646439"/>
                <a:gd name="connsiteY55" fmla="*/ 4071938 h 4214854"/>
                <a:gd name="connsiteX56" fmla="*/ 2000250 w 5646439"/>
                <a:gd name="connsiteY56" fmla="*/ 4086225 h 4214854"/>
                <a:gd name="connsiteX57" fmla="*/ 2043113 w 5646439"/>
                <a:gd name="connsiteY57" fmla="*/ 4100513 h 4214854"/>
                <a:gd name="connsiteX58" fmla="*/ 2228850 w 5646439"/>
                <a:gd name="connsiteY58" fmla="*/ 4129088 h 4214854"/>
                <a:gd name="connsiteX59" fmla="*/ 2300288 w 5646439"/>
                <a:gd name="connsiteY59" fmla="*/ 4143375 h 4214854"/>
                <a:gd name="connsiteX60" fmla="*/ 2386013 w 5646439"/>
                <a:gd name="connsiteY60" fmla="*/ 4157663 h 4214854"/>
                <a:gd name="connsiteX61" fmla="*/ 2657475 w 5646439"/>
                <a:gd name="connsiteY61" fmla="*/ 4186238 h 4214854"/>
                <a:gd name="connsiteX62" fmla="*/ 2800350 w 5646439"/>
                <a:gd name="connsiteY62" fmla="*/ 4214813 h 4214854"/>
                <a:gd name="connsiteX63" fmla="*/ 3200400 w 5646439"/>
                <a:gd name="connsiteY63" fmla="*/ 4171950 h 4214854"/>
                <a:gd name="connsiteX64" fmla="*/ 3328988 w 5646439"/>
                <a:gd name="connsiteY64" fmla="*/ 4143375 h 4214854"/>
                <a:gd name="connsiteX65" fmla="*/ 3771900 w 5646439"/>
                <a:gd name="connsiteY65" fmla="*/ 4086225 h 4214854"/>
                <a:gd name="connsiteX66" fmla="*/ 3914775 w 5646439"/>
                <a:gd name="connsiteY66" fmla="*/ 4071938 h 4214854"/>
                <a:gd name="connsiteX67" fmla="*/ 3957638 w 5646439"/>
                <a:gd name="connsiteY67" fmla="*/ 4057650 h 4214854"/>
                <a:gd name="connsiteX68" fmla="*/ 4200525 w 5646439"/>
                <a:gd name="connsiteY68" fmla="*/ 4014788 h 4214854"/>
                <a:gd name="connsiteX69" fmla="*/ 4357688 w 5646439"/>
                <a:gd name="connsiteY69" fmla="*/ 3957638 h 4214854"/>
                <a:gd name="connsiteX70" fmla="*/ 4400550 w 5646439"/>
                <a:gd name="connsiteY70" fmla="*/ 3943350 h 4214854"/>
                <a:gd name="connsiteX71" fmla="*/ 4457700 w 5646439"/>
                <a:gd name="connsiteY71" fmla="*/ 3900488 h 4214854"/>
                <a:gd name="connsiteX72" fmla="*/ 4500563 w 5646439"/>
                <a:gd name="connsiteY72" fmla="*/ 3871913 h 4214854"/>
                <a:gd name="connsiteX73" fmla="*/ 4629150 w 5646439"/>
                <a:gd name="connsiteY73" fmla="*/ 3771900 h 4214854"/>
                <a:gd name="connsiteX74" fmla="*/ 4700588 w 5646439"/>
                <a:gd name="connsiteY74" fmla="*/ 3714750 h 4214854"/>
                <a:gd name="connsiteX75" fmla="*/ 4729163 w 5646439"/>
                <a:gd name="connsiteY75" fmla="*/ 3671888 h 4214854"/>
                <a:gd name="connsiteX76" fmla="*/ 4772025 w 5646439"/>
                <a:gd name="connsiteY76" fmla="*/ 3643313 h 4214854"/>
                <a:gd name="connsiteX77" fmla="*/ 4857750 w 5646439"/>
                <a:gd name="connsiteY77" fmla="*/ 3557588 h 4214854"/>
                <a:gd name="connsiteX78" fmla="*/ 4900613 w 5646439"/>
                <a:gd name="connsiteY78" fmla="*/ 3514725 h 4214854"/>
                <a:gd name="connsiteX79" fmla="*/ 5000625 w 5646439"/>
                <a:gd name="connsiteY79" fmla="*/ 3386138 h 4214854"/>
                <a:gd name="connsiteX80" fmla="*/ 5086350 w 5646439"/>
                <a:gd name="connsiteY80" fmla="*/ 3271838 h 4214854"/>
                <a:gd name="connsiteX81" fmla="*/ 5157788 w 5646439"/>
                <a:gd name="connsiteY81" fmla="*/ 3186113 h 4214854"/>
                <a:gd name="connsiteX82" fmla="*/ 5214938 w 5646439"/>
                <a:gd name="connsiteY82" fmla="*/ 3100388 h 4214854"/>
                <a:gd name="connsiteX83" fmla="*/ 5300663 w 5646439"/>
                <a:gd name="connsiteY83" fmla="*/ 3014663 h 4214854"/>
                <a:gd name="connsiteX84" fmla="*/ 5329238 w 5646439"/>
                <a:gd name="connsiteY84" fmla="*/ 2971800 h 4214854"/>
                <a:gd name="connsiteX85" fmla="*/ 5372100 w 5646439"/>
                <a:gd name="connsiteY85" fmla="*/ 2900363 h 4214854"/>
                <a:gd name="connsiteX86" fmla="*/ 5414963 w 5646439"/>
                <a:gd name="connsiteY86" fmla="*/ 2871788 h 4214854"/>
                <a:gd name="connsiteX87" fmla="*/ 5472113 w 5646439"/>
                <a:gd name="connsiteY87" fmla="*/ 2771775 h 4214854"/>
                <a:gd name="connsiteX88" fmla="*/ 5500688 w 5646439"/>
                <a:gd name="connsiteY88" fmla="*/ 2714625 h 4214854"/>
                <a:gd name="connsiteX89" fmla="*/ 5529263 w 5646439"/>
                <a:gd name="connsiteY89" fmla="*/ 2671763 h 4214854"/>
                <a:gd name="connsiteX90" fmla="*/ 5586413 w 5646439"/>
                <a:gd name="connsiteY90" fmla="*/ 2528888 h 4214854"/>
                <a:gd name="connsiteX91" fmla="*/ 5614988 w 5646439"/>
                <a:gd name="connsiteY91" fmla="*/ 2414588 h 4214854"/>
                <a:gd name="connsiteX92" fmla="*/ 5629275 w 5646439"/>
                <a:gd name="connsiteY92" fmla="*/ 2371725 h 4214854"/>
                <a:gd name="connsiteX93" fmla="*/ 5643563 w 5646439"/>
                <a:gd name="connsiteY93" fmla="*/ 2257425 h 4214854"/>
                <a:gd name="connsiteX94" fmla="*/ 5614988 w 5646439"/>
                <a:gd name="connsiteY94" fmla="*/ 1643063 h 4214854"/>
                <a:gd name="connsiteX95" fmla="*/ 5600700 w 5646439"/>
                <a:gd name="connsiteY95" fmla="*/ 1585913 h 4214854"/>
                <a:gd name="connsiteX96" fmla="*/ 5586413 w 5646439"/>
                <a:gd name="connsiteY96" fmla="*/ 1514475 h 4214854"/>
                <a:gd name="connsiteX97" fmla="*/ 5543550 w 5646439"/>
                <a:gd name="connsiteY97" fmla="*/ 1371600 h 4214854"/>
                <a:gd name="connsiteX98" fmla="*/ 5514975 w 5646439"/>
                <a:gd name="connsiteY98" fmla="*/ 1328738 h 4214854"/>
                <a:gd name="connsiteX99" fmla="*/ 5486400 w 5646439"/>
                <a:gd name="connsiteY99" fmla="*/ 1228725 h 4214854"/>
                <a:gd name="connsiteX100" fmla="*/ 5429250 w 5646439"/>
                <a:gd name="connsiteY100" fmla="*/ 1114425 h 4214854"/>
                <a:gd name="connsiteX101" fmla="*/ 5386388 w 5646439"/>
                <a:gd name="connsiteY101" fmla="*/ 985838 h 4214854"/>
                <a:gd name="connsiteX102" fmla="*/ 5357813 w 5646439"/>
                <a:gd name="connsiteY102" fmla="*/ 928688 h 4214854"/>
                <a:gd name="connsiteX103" fmla="*/ 5286375 w 5646439"/>
                <a:gd name="connsiteY103" fmla="*/ 757238 h 4214854"/>
                <a:gd name="connsiteX104" fmla="*/ 5243513 w 5646439"/>
                <a:gd name="connsiteY104" fmla="*/ 657225 h 4214854"/>
                <a:gd name="connsiteX105" fmla="*/ 5214938 w 5646439"/>
                <a:gd name="connsiteY105" fmla="*/ 614363 h 4214854"/>
                <a:gd name="connsiteX106" fmla="*/ 5172075 w 5646439"/>
                <a:gd name="connsiteY106" fmla="*/ 600075 h 4214854"/>
                <a:gd name="connsiteX107" fmla="*/ 5086350 w 5646439"/>
                <a:gd name="connsiteY107" fmla="*/ 542925 h 4214854"/>
                <a:gd name="connsiteX108" fmla="*/ 4986338 w 5646439"/>
                <a:gd name="connsiteY108" fmla="*/ 471488 h 4214854"/>
                <a:gd name="connsiteX109" fmla="*/ 4943475 w 5646439"/>
                <a:gd name="connsiteY109" fmla="*/ 457200 h 4214854"/>
                <a:gd name="connsiteX110" fmla="*/ 4857750 w 5646439"/>
                <a:gd name="connsiteY110" fmla="*/ 414338 h 4214854"/>
                <a:gd name="connsiteX111" fmla="*/ 4814888 w 5646439"/>
                <a:gd name="connsiteY111" fmla="*/ 385763 h 4214854"/>
                <a:gd name="connsiteX112" fmla="*/ 4757738 w 5646439"/>
                <a:gd name="connsiteY112" fmla="*/ 371475 h 4214854"/>
                <a:gd name="connsiteX113" fmla="*/ 4629150 w 5646439"/>
                <a:gd name="connsiteY113" fmla="*/ 328613 h 4214854"/>
                <a:gd name="connsiteX114" fmla="*/ 4557713 w 5646439"/>
                <a:gd name="connsiteY114" fmla="*/ 300038 h 4214854"/>
                <a:gd name="connsiteX115" fmla="*/ 4414838 w 5646439"/>
                <a:gd name="connsiteY115" fmla="*/ 271463 h 4214854"/>
                <a:gd name="connsiteX116" fmla="*/ 4371975 w 5646439"/>
                <a:gd name="connsiteY116" fmla="*/ 257175 h 4214854"/>
                <a:gd name="connsiteX117" fmla="*/ 4257675 w 5646439"/>
                <a:gd name="connsiteY117" fmla="*/ 228600 h 4214854"/>
                <a:gd name="connsiteX118" fmla="*/ 4100513 w 5646439"/>
                <a:gd name="connsiteY118" fmla="*/ 185738 h 4214854"/>
                <a:gd name="connsiteX119" fmla="*/ 3914775 w 5646439"/>
                <a:gd name="connsiteY119" fmla="*/ 142875 h 4214854"/>
                <a:gd name="connsiteX120" fmla="*/ 3800475 w 5646439"/>
                <a:gd name="connsiteY120" fmla="*/ 128588 h 4214854"/>
                <a:gd name="connsiteX121" fmla="*/ 3671888 w 5646439"/>
                <a:gd name="connsiteY121" fmla="*/ 100013 h 4214854"/>
                <a:gd name="connsiteX122" fmla="*/ 3571875 w 5646439"/>
                <a:gd name="connsiteY122" fmla="*/ 85725 h 4214854"/>
                <a:gd name="connsiteX123" fmla="*/ 3400425 w 5646439"/>
                <a:gd name="connsiteY123" fmla="*/ 57150 h 4214854"/>
                <a:gd name="connsiteX124" fmla="*/ 3243263 w 5646439"/>
                <a:gd name="connsiteY124" fmla="*/ 42863 h 4214854"/>
                <a:gd name="connsiteX125" fmla="*/ 2957513 w 5646439"/>
                <a:gd name="connsiteY125" fmla="*/ 28575 h 42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646439" h="4214854">
                  <a:moveTo>
                    <a:pt x="3014663" y="28575"/>
                  </a:moveTo>
                  <a:cubicBezTo>
                    <a:pt x="2981325" y="23813"/>
                    <a:pt x="2947672" y="20892"/>
                    <a:pt x="2914650" y="14288"/>
                  </a:cubicBezTo>
                  <a:cubicBezTo>
                    <a:pt x="2899882" y="11334"/>
                    <a:pt x="2886848" y="0"/>
                    <a:pt x="2871788" y="0"/>
                  </a:cubicBezTo>
                  <a:cubicBezTo>
                    <a:pt x="2733593" y="0"/>
                    <a:pt x="2595563" y="9525"/>
                    <a:pt x="2457450" y="14288"/>
                  </a:cubicBezTo>
                  <a:lnTo>
                    <a:pt x="2257425" y="28575"/>
                  </a:lnTo>
                  <a:cubicBezTo>
                    <a:pt x="2063078" y="40007"/>
                    <a:pt x="1820264" y="49172"/>
                    <a:pt x="1628775" y="57150"/>
                  </a:cubicBezTo>
                  <a:cubicBezTo>
                    <a:pt x="1556441" y="69206"/>
                    <a:pt x="1468688" y="82885"/>
                    <a:pt x="1400175" y="100013"/>
                  </a:cubicBezTo>
                  <a:cubicBezTo>
                    <a:pt x="1381125" y="104775"/>
                    <a:pt x="1361833" y="108658"/>
                    <a:pt x="1343025" y="114300"/>
                  </a:cubicBezTo>
                  <a:cubicBezTo>
                    <a:pt x="1342958" y="114320"/>
                    <a:pt x="1235902" y="150008"/>
                    <a:pt x="1214438" y="157163"/>
                  </a:cubicBezTo>
                  <a:lnTo>
                    <a:pt x="1171575" y="171450"/>
                  </a:lnTo>
                  <a:cubicBezTo>
                    <a:pt x="981306" y="298297"/>
                    <a:pt x="1263300" y="115730"/>
                    <a:pt x="1085850" y="214313"/>
                  </a:cubicBezTo>
                  <a:cubicBezTo>
                    <a:pt x="1019252" y="251312"/>
                    <a:pt x="1000599" y="273988"/>
                    <a:pt x="942975" y="314325"/>
                  </a:cubicBezTo>
                  <a:cubicBezTo>
                    <a:pt x="914840" y="334019"/>
                    <a:pt x="885825" y="352425"/>
                    <a:pt x="857250" y="371475"/>
                  </a:cubicBezTo>
                  <a:cubicBezTo>
                    <a:pt x="823327" y="394090"/>
                    <a:pt x="788252" y="416330"/>
                    <a:pt x="757238" y="442913"/>
                  </a:cubicBezTo>
                  <a:cubicBezTo>
                    <a:pt x="741897" y="456063"/>
                    <a:pt x="729897" y="472840"/>
                    <a:pt x="714375" y="485775"/>
                  </a:cubicBezTo>
                  <a:cubicBezTo>
                    <a:pt x="701184" y="496768"/>
                    <a:pt x="683655" y="502208"/>
                    <a:pt x="671513" y="514350"/>
                  </a:cubicBezTo>
                  <a:cubicBezTo>
                    <a:pt x="654675" y="531188"/>
                    <a:pt x="644668" y="553880"/>
                    <a:pt x="628650" y="571500"/>
                  </a:cubicBezTo>
                  <a:cubicBezTo>
                    <a:pt x="596936" y="606386"/>
                    <a:pt x="556926" y="633796"/>
                    <a:pt x="528638" y="671513"/>
                  </a:cubicBezTo>
                  <a:cubicBezTo>
                    <a:pt x="368091" y="885573"/>
                    <a:pt x="592183" y="592400"/>
                    <a:pt x="442913" y="771525"/>
                  </a:cubicBezTo>
                  <a:cubicBezTo>
                    <a:pt x="431920" y="784717"/>
                    <a:pt x="425331" y="801196"/>
                    <a:pt x="414338" y="814388"/>
                  </a:cubicBezTo>
                  <a:cubicBezTo>
                    <a:pt x="401403" y="829910"/>
                    <a:pt x="383880" y="841301"/>
                    <a:pt x="371475" y="857250"/>
                  </a:cubicBezTo>
                  <a:cubicBezTo>
                    <a:pt x="371467" y="857260"/>
                    <a:pt x="300041" y="964402"/>
                    <a:pt x="285750" y="985838"/>
                  </a:cubicBezTo>
                  <a:cubicBezTo>
                    <a:pt x="276225" y="1000125"/>
                    <a:pt x="267478" y="1014963"/>
                    <a:pt x="257175" y="1028700"/>
                  </a:cubicBezTo>
                  <a:cubicBezTo>
                    <a:pt x="242888" y="1047750"/>
                    <a:pt x="227522" y="1066037"/>
                    <a:pt x="214313" y="1085850"/>
                  </a:cubicBezTo>
                  <a:cubicBezTo>
                    <a:pt x="198909" y="1108956"/>
                    <a:pt x="184936" y="1133013"/>
                    <a:pt x="171450" y="1157288"/>
                  </a:cubicBezTo>
                  <a:cubicBezTo>
                    <a:pt x="161106" y="1175906"/>
                    <a:pt x="154163" y="1196377"/>
                    <a:pt x="142875" y="1214438"/>
                  </a:cubicBezTo>
                  <a:cubicBezTo>
                    <a:pt x="130255" y="1234631"/>
                    <a:pt x="114300" y="1252538"/>
                    <a:pt x="100013" y="1271588"/>
                  </a:cubicBezTo>
                  <a:cubicBezTo>
                    <a:pt x="90488" y="1300163"/>
                    <a:pt x="77345" y="1327777"/>
                    <a:pt x="71438" y="1357313"/>
                  </a:cubicBezTo>
                  <a:cubicBezTo>
                    <a:pt x="58676" y="1421119"/>
                    <a:pt x="49308" y="1461087"/>
                    <a:pt x="42863" y="1528763"/>
                  </a:cubicBezTo>
                  <a:cubicBezTo>
                    <a:pt x="36526" y="1595307"/>
                    <a:pt x="34913" y="1662244"/>
                    <a:pt x="28575" y="1728788"/>
                  </a:cubicBezTo>
                  <a:cubicBezTo>
                    <a:pt x="25382" y="1762312"/>
                    <a:pt x="18739" y="1795420"/>
                    <a:pt x="14288" y="1828800"/>
                  </a:cubicBezTo>
                  <a:cubicBezTo>
                    <a:pt x="9213" y="1866860"/>
                    <a:pt x="4763" y="1905000"/>
                    <a:pt x="0" y="1943100"/>
                  </a:cubicBezTo>
                  <a:cubicBezTo>
                    <a:pt x="4763" y="2224088"/>
                    <a:pt x="6485" y="2505143"/>
                    <a:pt x="14288" y="2786063"/>
                  </a:cubicBezTo>
                  <a:cubicBezTo>
                    <a:pt x="16012" y="2848134"/>
                    <a:pt x="21718" y="2910085"/>
                    <a:pt x="28575" y="2971800"/>
                  </a:cubicBezTo>
                  <a:cubicBezTo>
                    <a:pt x="32153" y="3004004"/>
                    <a:pt x="55794" y="3105498"/>
                    <a:pt x="71438" y="3128963"/>
                  </a:cubicBezTo>
                  <a:cubicBezTo>
                    <a:pt x="80963" y="3143250"/>
                    <a:pt x="88526" y="3159062"/>
                    <a:pt x="100013" y="3171825"/>
                  </a:cubicBezTo>
                  <a:cubicBezTo>
                    <a:pt x="184131" y="3265290"/>
                    <a:pt x="171008" y="3252494"/>
                    <a:pt x="242888" y="3300413"/>
                  </a:cubicBezTo>
                  <a:cubicBezTo>
                    <a:pt x="285470" y="3364285"/>
                    <a:pt x="252694" y="3327027"/>
                    <a:pt x="314325" y="3371850"/>
                  </a:cubicBezTo>
                  <a:cubicBezTo>
                    <a:pt x="352841" y="3399862"/>
                    <a:pt x="383444" y="3442515"/>
                    <a:pt x="428625" y="3457575"/>
                  </a:cubicBezTo>
                  <a:lnTo>
                    <a:pt x="514350" y="3486150"/>
                  </a:lnTo>
                  <a:lnTo>
                    <a:pt x="685800" y="3600450"/>
                  </a:lnTo>
                  <a:lnTo>
                    <a:pt x="728663" y="3629025"/>
                  </a:lnTo>
                  <a:cubicBezTo>
                    <a:pt x="742950" y="3638550"/>
                    <a:pt x="755235" y="3652170"/>
                    <a:pt x="771525" y="3657600"/>
                  </a:cubicBezTo>
                  <a:cubicBezTo>
                    <a:pt x="895633" y="3698970"/>
                    <a:pt x="700245" y="3630396"/>
                    <a:pt x="885825" y="3714750"/>
                  </a:cubicBezTo>
                  <a:cubicBezTo>
                    <a:pt x="913246" y="3727214"/>
                    <a:pt x="944025" y="3731092"/>
                    <a:pt x="971550" y="3743325"/>
                  </a:cubicBezTo>
                  <a:cubicBezTo>
                    <a:pt x="987242" y="3750299"/>
                    <a:pt x="999054" y="3764221"/>
                    <a:pt x="1014413" y="3771900"/>
                  </a:cubicBezTo>
                  <a:cubicBezTo>
                    <a:pt x="1132807" y="3831097"/>
                    <a:pt x="1042156" y="3777667"/>
                    <a:pt x="1128713" y="3814763"/>
                  </a:cubicBezTo>
                  <a:cubicBezTo>
                    <a:pt x="1148289" y="3823153"/>
                    <a:pt x="1166088" y="3835428"/>
                    <a:pt x="1185863" y="3843338"/>
                  </a:cubicBezTo>
                  <a:cubicBezTo>
                    <a:pt x="1243840" y="3866529"/>
                    <a:pt x="1272600" y="3872166"/>
                    <a:pt x="1328738" y="3886200"/>
                  </a:cubicBezTo>
                  <a:cubicBezTo>
                    <a:pt x="1347788" y="3895725"/>
                    <a:pt x="1365946" y="3907297"/>
                    <a:pt x="1385888" y="3914775"/>
                  </a:cubicBezTo>
                  <a:cubicBezTo>
                    <a:pt x="1408953" y="3923424"/>
                    <a:pt x="1495070" y="3939469"/>
                    <a:pt x="1514475" y="3943350"/>
                  </a:cubicBezTo>
                  <a:cubicBezTo>
                    <a:pt x="1667416" y="4004526"/>
                    <a:pt x="1498935" y="3943037"/>
                    <a:pt x="1671638" y="3986213"/>
                  </a:cubicBezTo>
                  <a:cubicBezTo>
                    <a:pt x="1700859" y="3993518"/>
                    <a:pt x="1728788" y="4005263"/>
                    <a:pt x="1757363" y="4014788"/>
                  </a:cubicBezTo>
                  <a:lnTo>
                    <a:pt x="1843088" y="4043363"/>
                  </a:lnTo>
                  <a:lnTo>
                    <a:pt x="1885950" y="4057650"/>
                  </a:lnTo>
                  <a:cubicBezTo>
                    <a:pt x="1900238" y="4062413"/>
                    <a:pt x="1914045" y="4068984"/>
                    <a:pt x="1928813" y="4071938"/>
                  </a:cubicBezTo>
                  <a:cubicBezTo>
                    <a:pt x="1952625" y="4076700"/>
                    <a:pt x="1976691" y="4080335"/>
                    <a:pt x="2000250" y="4086225"/>
                  </a:cubicBezTo>
                  <a:cubicBezTo>
                    <a:pt x="2014861" y="4089878"/>
                    <a:pt x="2028411" y="4097246"/>
                    <a:pt x="2043113" y="4100513"/>
                  </a:cubicBezTo>
                  <a:cubicBezTo>
                    <a:pt x="2090534" y="4111051"/>
                    <a:pt x="2183302" y="4121497"/>
                    <a:pt x="2228850" y="4129088"/>
                  </a:cubicBezTo>
                  <a:cubicBezTo>
                    <a:pt x="2252804" y="4133080"/>
                    <a:pt x="2276395" y="4139031"/>
                    <a:pt x="2300288" y="4143375"/>
                  </a:cubicBezTo>
                  <a:cubicBezTo>
                    <a:pt x="2328790" y="4148557"/>
                    <a:pt x="2357250" y="4154211"/>
                    <a:pt x="2386013" y="4157663"/>
                  </a:cubicBezTo>
                  <a:cubicBezTo>
                    <a:pt x="2476352" y="4168504"/>
                    <a:pt x="2657475" y="4186238"/>
                    <a:pt x="2657475" y="4186238"/>
                  </a:cubicBezTo>
                  <a:cubicBezTo>
                    <a:pt x="2692267" y="4194936"/>
                    <a:pt x="2769702" y="4215908"/>
                    <a:pt x="2800350" y="4214813"/>
                  </a:cubicBezTo>
                  <a:cubicBezTo>
                    <a:pt x="2888617" y="4211661"/>
                    <a:pt x="3081090" y="4195812"/>
                    <a:pt x="3200400" y="4171950"/>
                  </a:cubicBezTo>
                  <a:cubicBezTo>
                    <a:pt x="3303594" y="4151311"/>
                    <a:pt x="3210488" y="4162086"/>
                    <a:pt x="3328988" y="4143375"/>
                  </a:cubicBezTo>
                  <a:cubicBezTo>
                    <a:pt x="3475984" y="4120165"/>
                    <a:pt x="3623916" y="4101802"/>
                    <a:pt x="3771900" y="4086225"/>
                  </a:cubicBezTo>
                  <a:lnTo>
                    <a:pt x="3914775" y="4071938"/>
                  </a:lnTo>
                  <a:cubicBezTo>
                    <a:pt x="3929063" y="4067175"/>
                    <a:pt x="3942963" y="4061037"/>
                    <a:pt x="3957638" y="4057650"/>
                  </a:cubicBezTo>
                  <a:cubicBezTo>
                    <a:pt x="4071971" y="4031265"/>
                    <a:pt x="4095119" y="4029845"/>
                    <a:pt x="4200525" y="4014788"/>
                  </a:cubicBezTo>
                  <a:cubicBezTo>
                    <a:pt x="4299937" y="3975024"/>
                    <a:pt x="4247624" y="3994327"/>
                    <a:pt x="4357688" y="3957638"/>
                  </a:cubicBezTo>
                  <a:lnTo>
                    <a:pt x="4400550" y="3943350"/>
                  </a:lnTo>
                  <a:cubicBezTo>
                    <a:pt x="4419600" y="3929063"/>
                    <a:pt x="4438323" y="3914329"/>
                    <a:pt x="4457700" y="3900488"/>
                  </a:cubicBezTo>
                  <a:cubicBezTo>
                    <a:pt x="4471673" y="3890507"/>
                    <a:pt x="4486826" y="3882216"/>
                    <a:pt x="4500563" y="3871913"/>
                  </a:cubicBezTo>
                  <a:cubicBezTo>
                    <a:pt x="4544004" y="3839332"/>
                    <a:pt x="4586452" y="3805448"/>
                    <a:pt x="4629150" y="3771900"/>
                  </a:cubicBezTo>
                  <a:cubicBezTo>
                    <a:pt x="4653129" y="3753059"/>
                    <a:pt x="4683672" y="3740123"/>
                    <a:pt x="4700588" y="3714750"/>
                  </a:cubicBezTo>
                  <a:cubicBezTo>
                    <a:pt x="4710113" y="3700463"/>
                    <a:pt x="4717021" y="3684030"/>
                    <a:pt x="4729163" y="3671888"/>
                  </a:cubicBezTo>
                  <a:cubicBezTo>
                    <a:pt x="4741305" y="3659746"/>
                    <a:pt x="4759191" y="3654721"/>
                    <a:pt x="4772025" y="3643313"/>
                  </a:cubicBezTo>
                  <a:cubicBezTo>
                    <a:pt x="4802229" y="3616465"/>
                    <a:pt x="4829175" y="3586163"/>
                    <a:pt x="4857750" y="3557588"/>
                  </a:cubicBezTo>
                  <a:cubicBezTo>
                    <a:pt x="4872038" y="3543300"/>
                    <a:pt x="4889405" y="3531537"/>
                    <a:pt x="4900613" y="3514725"/>
                  </a:cubicBezTo>
                  <a:cubicBezTo>
                    <a:pt x="4961998" y="3422648"/>
                    <a:pt x="4891817" y="3524622"/>
                    <a:pt x="5000625" y="3386138"/>
                  </a:cubicBezTo>
                  <a:cubicBezTo>
                    <a:pt x="5030049" y="3348690"/>
                    <a:pt x="5065051" y="3314435"/>
                    <a:pt x="5086350" y="3271838"/>
                  </a:cubicBezTo>
                  <a:cubicBezTo>
                    <a:pt x="5122604" y="3199329"/>
                    <a:pt x="5097203" y="3226502"/>
                    <a:pt x="5157788" y="3186113"/>
                  </a:cubicBezTo>
                  <a:cubicBezTo>
                    <a:pt x="5176838" y="3157538"/>
                    <a:pt x="5190654" y="3124672"/>
                    <a:pt x="5214938" y="3100388"/>
                  </a:cubicBezTo>
                  <a:cubicBezTo>
                    <a:pt x="5243513" y="3071813"/>
                    <a:pt x="5278247" y="3048287"/>
                    <a:pt x="5300663" y="3014663"/>
                  </a:cubicBezTo>
                  <a:cubicBezTo>
                    <a:pt x="5310188" y="3000375"/>
                    <a:pt x="5320137" y="2986361"/>
                    <a:pt x="5329238" y="2971800"/>
                  </a:cubicBezTo>
                  <a:cubicBezTo>
                    <a:pt x="5343956" y="2948251"/>
                    <a:pt x="5354028" y="2921447"/>
                    <a:pt x="5372100" y="2900363"/>
                  </a:cubicBezTo>
                  <a:cubicBezTo>
                    <a:pt x="5383275" y="2887325"/>
                    <a:pt x="5400675" y="2881313"/>
                    <a:pt x="5414963" y="2871788"/>
                  </a:cubicBezTo>
                  <a:cubicBezTo>
                    <a:pt x="5443032" y="2787578"/>
                    <a:pt x="5410329" y="2870629"/>
                    <a:pt x="5472113" y="2771775"/>
                  </a:cubicBezTo>
                  <a:cubicBezTo>
                    <a:pt x="5483401" y="2753714"/>
                    <a:pt x="5490121" y="2733117"/>
                    <a:pt x="5500688" y="2714625"/>
                  </a:cubicBezTo>
                  <a:cubicBezTo>
                    <a:pt x="5509207" y="2699716"/>
                    <a:pt x="5519738" y="2686050"/>
                    <a:pt x="5529263" y="2671763"/>
                  </a:cubicBezTo>
                  <a:cubicBezTo>
                    <a:pt x="5594309" y="2476625"/>
                    <a:pt x="5523341" y="2676058"/>
                    <a:pt x="5586413" y="2528888"/>
                  </a:cubicBezTo>
                  <a:cubicBezTo>
                    <a:pt x="5606006" y="2483171"/>
                    <a:pt x="5601573" y="2468248"/>
                    <a:pt x="5614988" y="2414588"/>
                  </a:cubicBezTo>
                  <a:cubicBezTo>
                    <a:pt x="5618641" y="2399977"/>
                    <a:pt x="5624513" y="2386013"/>
                    <a:pt x="5629275" y="2371725"/>
                  </a:cubicBezTo>
                  <a:cubicBezTo>
                    <a:pt x="5634038" y="2333625"/>
                    <a:pt x="5644316" y="2295814"/>
                    <a:pt x="5643563" y="2257425"/>
                  </a:cubicBezTo>
                  <a:cubicBezTo>
                    <a:pt x="5639544" y="2052456"/>
                    <a:pt x="5664712" y="1841950"/>
                    <a:pt x="5614988" y="1643063"/>
                  </a:cubicBezTo>
                  <a:cubicBezTo>
                    <a:pt x="5610225" y="1624013"/>
                    <a:pt x="5604960" y="1605082"/>
                    <a:pt x="5600700" y="1585913"/>
                  </a:cubicBezTo>
                  <a:cubicBezTo>
                    <a:pt x="5595432" y="1562207"/>
                    <a:pt x="5591681" y="1538181"/>
                    <a:pt x="5586413" y="1514475"/>
                  </a:cubicBezTo>
                  <a:cubicBezTo>
                    <a:pt x="5579758" y="1484527"/>
                    <a:pt x="5555420" y="1389405"/>
                    <a:pt x="5543550" y="1371600"/>
                  </a:cubicBezTo>
                  <a:lnTo>
                    <a:pt x="5514975" y="1328738"/>
                  </a:lnTo>
                  <a:cubicBezTo>
                    <a:pt x="5505450" y="1295400"/>
                    <a:pt x="5499277" y="1260917"/>
                    <a:pt x="5486400" y="1228725"/>
                  </a:cubicBezTo>
                  <a:cubicBezTo>
                    <a:pt x="5470580" y="1189175"/>
                    <a:pt x="5442720" y="1154836"/>
                    <a:pt x="5429250" y="1114425"/>
                  </a:cubicBezTo>
                  <a:cubicBezTo>
                    <a:pt x="5414963" y="1071563"/>
                    <a:pt x="5406593" y="1026249"/>
                    <a:pt x="5386388" y="985838"/>
                  </a:cubicBezTo>
                  <a:cubicBezTo>
                    <a:pt x="5376863" y="966788"/>
                    <a:pt x="5365459" y="948567"/>
                    <a:pt x="5357813" y="928688"/>
                  </a:cubicBezTo>
                  <a:cubicBezTo>
                    <a:pt x="5291959" y="757469"/>
                    <a:pt x="5346686" y="847704"/>
                    <a:pt x="5286375" y="757238"/>
                  </a:cubicBezTo>
                  <a:cubicBezTo>
                    <a:pt x="5270346" y="709150"/>
                    <a:pt x="5271762" y="706660"/>
                    <a:pt x="5243513" y="657225"/>
                  </a:cubicBezTo>
                  <a:cubicBezTo>
                    <a:pt x="5234994" y="642316"/>
                    <a:pt x="5228347" y="625090"/>
                    <a:pt x="5214938" y="614363"/>
                  </a:cubicBezTo>
                  <a:cubicBezTo>
                    <a:pt x="5203178" y="604955"/>
                    <a:pt x="5185240" y="607389"/>
                    <a:pt x="5172075" y="600075"/>
                  </a:cubicBezTo>
                  <a:cubicBezTo>
                    <a:pt x="5142054" y="583397"/>
                    <a:pt x="5113824" y="563531"/>
                    <a:pt x="5086350" y="542925"/>
                  </a:cubicBezTo>
                  <a:cubicBezTo>
                    <a:pt x="5073410" y="533220"/>
                    <a:pt x="5007227" y="481933"/>
                    <a:pt x="4986338" y="471488"/>
                  </a:cubicBezTo>
                  <a:cubicBezTo>
                    <a:pt x="4972867" y="464753"/>
                    <a:pt x="4956946" y="463935"/>
                    <a:pt x="4943475" y="457200"/>
                  </a:cubicBezTo>
                  <a:cubicBezTo>
                    <a:pt x="4832695" y="401810"/>
                    <a:pt x="4965481" y="450247"/>
                    <a:pt x="4857750" y="414338"/>
                  </a:cubicBezTo>
                  <a:cubicBezTo>
                    <a:pt x="4843463" y="404813"/>
                    <a:pt x="4830671" y="392527"/>
                    <a:pt x="4814888" y="385763"/>
                  </a:cubicBezTo>
                  <a:cubicBezTo>
                    <a:pt x="4796839" y="378028"/>
                    <a:pt x="4776506" y="377250"/>
                    <a:pt x="4757738" y="371475"/>
                  </a:cubicBezTo>
                  <a:cubicBezTo>
                    <a:pt x="4714555" y="358188"/>
                    <a:pt x="4671100" y="345393"/>
                    <a:pt x="4629150" y="328613"/>
                  </a:cubicBezTo>
                  <a:cubicBezTo>
                    <a:pt x="4605338" y="319088"/>
                    <a:pt x="4582494" y="306646"/>
                    <a:pt x="4557713" y="300038"/>
                  </a:cubicBezTo>
                  <a:cubicBezTo>
                    <a:pt x="4510785" y="287524"/>
                    <a:pt x="4460914" y="286822"/>
                    <a:pt x="4414838" y="271463"/>
                  </a:cubicBezTo>
                  <a:cubicBezTo>
                    <a:pt x="4400550" y="266700"/>
                    <a:pt x="4386505" y="261138"/>
                    <a:pt x="4371975" y="257175"/>
                  </a:cubicBezTo>
                  <a:cubicBezTo>
                    <a:pt x="4334086" y="246842"/>
                    <a:pt x="4294139" y="243186"/>
                    <a:pt x="4257675" y="228600"/>
                  </a:cubicBezTo>
                  <a:cubicBezTo>
                    <a:pt x="4159341" y="189266"/>
                    <a:pt x="4211536" y="204241"/>
                    <a:pt x="4100513" y="185738"/>
                  </a:cubicBezTo>
                  <a:cubicBezTo>
                    <a:pt x="4029172" y="161957"/>
                    <a:pt x="4015667" y="155486"/>
                    <a:pt x="3914775" y="142875"/>
                  </a:cubicBezTo>
                  <a:cubicBezTo>
                    <a:pt x="3876675" y="138113"/>
                    <a:pt x="3838425" y="134426"/>
                    <a:pt x="3800475" y="128588"/>
                  </a:cubicBezTo>
                  <a:cubicBezTo>
                    <a:pt x="3616185" y="100236"/>
                    <a:pt x="3828281" y="128448"/>
                    <a:pt x="3671888" y="100013"/>
                  </a:cubicBezTo>
                  <a:cubicBezTo>
                    <a:pt x="3638755" y="93989"/>
                    <a:pt x="3605093" y="91261"/>
                    <a:pt x="3571875" y="85725"/>
                  </a:cubicBezTo>
                  <a:cubicBezTo>
                    <a:pt x="3455875" y="66392"/>
                    <a:pt x="3540483" y="72712"/>
                    <a:pt x="3400425" y="57150"/>
                  </a:cubicBezTo>
                  <a:cubicBezTo>
                    <a:pt x="3348143" y="51341"/>
                    <a:pt x="3295650" y="47625"/>
                    <a:pt x="3243263" y="42863"/>
                  </a:cubicBezTo>
                  <a:cubicBezTo>
                    <a:pt x="3101775" y="14565"/>
                    <a:pt x="3196109" y="28575"/>
                    <a:pt x="2957513" y="28575"/>
                  </a:cubicBezTo>
                </a:path>
              </a:pathLst>
            </a:cu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2608F46-76EE-A73D-A966-FA32CE84DC44}"/>
                </a:ext>
              </a:extLst>
            </p:cNvPr>
            <p:cNvSpPr txBox="1"/>
            <p:nvPr/>
          </p:nvSpPr>
          <p:spPr>
            <a:xfrm rot="18406070">
              <a:off x="3287167" y="1079533"/>
              <a:ext cx="1401346" cy="584775"/>
            </a:xfrm>
            <a:prstGeom prst="rect">
              <a:avLst/>
            </a:prstGeom>
            <a:noFill/>
          </p:spPr>
          <p:txBody>
            <a:bodyPr wrap="none" rtlCol="0">
              <a:spAutoFit/>
            </a:bodyPr>
            <a:lstStyle/>
            <a:p>
              <a:r>
                <a:rPr lang="en-US" sz="3200" dirty="0">
                  <a:solidFill>
                    <a:schemeClr val="accent4"/>
                  </a:solidFill>
                </a:rPr>
                <a:t>CHUNK</a:t>
              </a:r>
            </a:p>
          </p:txBody>
        </p:sp>
      </p:grpSp>
    </p:spTree>
    <p:extLst>
      <p:ext uri="{BB962C8B-B14F-4D97-AF65-F5344CB8AC3E}">
        <p14:creationId xmlns:p14="http://schemas.microsoft.com/office/powerpoint/2010/main" val="106127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par>
                          <p:cTn id="43" fill="hold">
                            <p:stCondLst>
                              <p:cond delay="0"/>
                            </p:stCondLst>
                            <p:childTnLst>
                              <p:par>
                                <p:cTn id="44" presetID="1" presetClass="entr" presetSubtype="0" fill="hold" grpId="0" nodeType="afterEffect">
                                  <p:stCondLst>
                                    <p:cond delay="500"/>
                                  </p:stCondLst>
                                  <p:childTnLst>
                                    <p:set>
                                      <p:cBhvr>
                                        <p:cTn id="4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0" grpId="1" animBg="1"/>
      <p:bldP spid="12" grpId="0" animBg="1"/>
      <p:bldP spid="12" grpId="1" animBg="1"/>
      <p:bldP spid="13" grpId="0" animBg="1"/>
      <p:bldP spid="13" grpId="1" animBg="1"/>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9DDC9-973F-218D-9123-D2B9FCDD81FC}"/>
              </a:ext>
            </a:extLst>
          </p:cNvPr>
          <p:cNvPicPr>
            <a:picLocks noChangeAspect="1"/>
          </p:cNvPicPr>
          <p:nvPr/>
        </p:nvPicPr>
        <p:blipFill rotWithShape="1">
          <a:blip r:embed="rId3"/>
          <a:srcRect t="28036" b="31286"/>
          <a:stretch/>
        </p:blipFill>
        <p:spPr>
          <a:xfrm>
            <a:off x="5012087" y="2014780"/>
            <a:ext cx="6972300" cy="2619213"/>
          </a:xfrm>
          <a:prstGeom prst="rect">
            <a:avLst/>
          </a:prstGeom>
        </p:spPr>
      </p:pic>
      <p:sp>
        <p:nvSpPr>
          <p:cNvPr id="4" name="TextBox 3">
            <a:extLst>
              <a:ext uri="{FF2B5EF4-FFF2-40B4-BE49-F238E27FC236}">
                <a16:creationId xmlns:a16="http://schemas.microsoft.com/office/drawing/2014/main" id="{2E69C631-3B6C-3801-875F-04B7F418A7B2}"/>
              </a:ext>
            </a:extLst>
          </p:cNvPr>
          <p:cNvSpPr txBox="1"/>
          <p:nvPr/>
        </p:nvSpPr>
        <p:spPr>
          <a:xfrm>
            <a:off x="388397" y="1859339"/>
            <a:ext cx="3873636" cy="3139321"/>
          </a:xfrm>
          <a:prstGeom prst="rect">
            <a:avLst/>
          </a:prstGeom>
          <a:noFill/>
        </p:spPr>
        <p:txBody>
          <a:bodyPr wrap="square" rtlCol="0">
            <a:spAutoFit/>
          </a:bodyPr>
          <a:lstStyle/>
          <a:p>
            <a:r>
              <a:rPr lang="en-US" sz="3600" dirty="0">
                <a:solidFill>
                  <a:schemeClr val="accent1"/>
                </a:solidFill>
                <a:latin typeface="Optima" panose="02000503060000020004" pitchFamily="2" charset="0"/>
                <a:ea typeface="Times New Roman" panose="02020603050405020304" pitchFamily="18" charset="0"/>
              </a:rPr>
              <a:t>CLD makes it easier to  strategize about potential interventions.</a:t>
            </a:r>
            <a:endParaRPr lang="en-US" sz="2800" dirty="0">
              <a:solidFill>
                <a:schemeClr val="accent1"/>
              </a:solidFill>
              <a:effectLst/>
              <a:latin typeface="Optima" panose="02000503060000020004" pitchFamily="2" charset="0"/>
              <a:ea typeface="Times New Roman" panose="02020603050405020304" pitchFamily="18" charset="0"/>
            </a:endParaRPr>
          </a:p>
          <a:p>
            <a:endParaRPr lang="en-US" dirty="0"/>
          </a:p>
        </p:txBody>
      </p:sp>
      <p:pic>
        <p:nvPicPr>
          <p:cNvPr id="2" name="Picture 1">
            <a:extLst>
              <a:ext uri="{FF2B5EF4-FFF2-40B4-BE49-F238E27FC236}">
                <a16:creationId xmlns:a16="http://schemas.microsoft.com/office/drawing/2014/main" id="{AD41E4AA-0C89-4EA3-5660-BD9699D012C1}"/>
              </a:ext>
            </a:extLst>
          </p:cNvPr>
          <p:cNvPicPr>
            <a:picLocks noChangeAspect="1"/>
          </p:cNvPicPr>
          <p:nvPr/>
        </p:nvPicPr>
        <p:blipFill rotWithShape="1">
          <a:blip r:embed="rId3"/>
          <a:srcRect t="68714"/>
          <a:stretch/>
        </p:blipFill>
        <p:spPr>
          <a:xfrm>
            <a:off x="5012087" y="4633992"/>
            <a:ext cx="6972300" cy="2014457"/>
          </a:xfrm>
          <a:prstGeom prst="rect">
            <a:avLst/>
          </a:prstGeom>
        </p:spPr>
      </p:pic>
      <p:pic>
        <p:nvPicPr>
          <p:cNvPr id="5" name="Picture 4">
            <a:extLst>
              <a:ext uri="{FF2B5EF4-FFF2-40B4-BE49-F238E27FC236}">
                <a16:creationId xmlns:a16="http://schemas.microsoft.com/office/drawing/2014/main" id="{F71C30BB-E056-73C5-D7B8-C09620A7B57B}"/>
              </a:ext>
            </a:extLst>
          </p:cNvPr>
          <p:cNvPicPr>
            <a:picLocks noChangeAspect="1"/>
          </p:cNvPicPr>
          <p:nvPr/>
        </p:nvPicPr>
        <p:blipFill rotWithShape="1">
          <a:blip r:embed="rId3"/>
          <a:srcRect b="71723"/>
          <a:stretch/>
        </p:blipFill>
        <p:spPr>
          <a:xfrm>
            <a:off x="5012087" y="209550"/>
            <a:ext cx="6972300" cy="1820728"/>
          </a:xfrm>
          <a:prstGeom prst="rect">
            <a:avLst/>
          </a:prstGeom>
        </p:spPr>
      </p:pic>
    </p:spTree>
    <p:extLst>
      <p:ext uri="{BB962C8B-B14F-4D97-AF65-F5344CB8AC3E}">
        <p14:creationId xmlns:p14="http://schemas.microsoft.com/office/powerpoint/2010/main" val="93538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69C631-3B6C-3801-875F-04B7F418A7B2}"/>
              </a:ext>
            </a:extLst>
          </p:cNvPr>
          <p:cNvSpPr txBox="1"/>
          <p:nvPr/>
        </p:nvSpPr>
        <p:spPr>
          <a:xfrm>
            <a:off x="339113" y="148807"/>
            <a:ext cx="11219844" cy="923330"/>
          </a:xfrm>
          <a:prstGeom prst="rect">
            <a:avLst/>
          </a:prstGeom>
          <a:noFill/>
        </p:spPr>
        <p:txBody>
          <a:bodyPr wrap="square" rtlCol="0">
            <a:spAutoFit/>
          </a:bodyPr>
          <a:lstStyle/>
          <a:p>
            <a:pPr algn="ctr"/>
            <a:r>
              <a:rPr lang="en-US" sz="3600" dirty="0">
                <a:solidFill>
                  <a:schemeClr val="accent1"/>
                </a:solidFill>
                <a:latin typeface="Optima" panose="02000503060000020004" pitchFamily="2" charset="0"/>
                <a:ea typeface="Times New Roman" panose="02020603050405020304" pitchFamily="18" charset="0"/>
              </a:rPr>
              <a:t>CLD makes it easier to compare competing hypotheses</a:t>
            </a:r>
            <a:endParaRPr lang="en-US" sz="2800" dirty="0">
              <a:solidFill>
                <a:schemeClr val="accent1"/>
              </a:solidFill>
              <a:effectLst/>
              <a:latin typeface="Optima" panose="02000503060000020004" pitchFamily="2" charset="0"/>
              <a:ea typeface="Times New Roman" panose="02020603050405020304" pitchFamily="18" charset="0"/>
            </a:endParaRPr>
          </a:p>
          <a:p>
            <a:endParaRPr lang="en-US" dirty="0"/>
          </a:p>
        </p:txBody>
      </p:sp>
      <p:grpSp>
        <p:nvGrpSpPr>
          <p:cNvPr id="11" name="Group 10">
            <a:extLst>
              <a:ext uri="{FF2B5EF4-FFF2-40B4-BE49-F238E27FC236}">
                <a16:creationId xmlns:a16="http://schemas.microsoft.com/office/drawing/2014/main" id="{D23264AF-CFFC-807A-8092-E15D3F7653C9}"/>
              </a:ext>
            </a:extLst>
          </p:cNvPr>
          <p:cNvGrpSpPr/>
          <p:nvPr/>
        </p:nvGrpSpPr>
        <p:grpSpPr>
          <a:xfrm>
            <a:off x="182880" y="729359"/>
            <a:ext cx="6547103" cy="6094226"/>
            <a:chOff x="182880" y="729359"/>
            <a:chExt cx="6547103" cy="6094226"/>
          </a:xfrm>
        </p:grpSpPr>
        <p:pic>
          <p:nvPicPr>
            <p:cNvPr id="2" name="Picture 1">
              <a:extLst>
                <a:ext uri="{FF2B5EF4-FFF2-40B4-BE49-F238E27FC236}">
                  <a16:creationId xmlns:a16="http://schemas.microsoft.com/office/drawing/2014/main" id="{BDE42168-9CC0-DA9D-23FE-D54C0D9506B5}"/>
                </a:ext>
              </a:extLst>
            </p:cNvPr>
            <p:cNvPicPr>
              <a:picLocks noChangeAspect="1"/>
            </p:cNvPicPr>
            <p:nvPr/>
          </p:nvPicPr>
          <p:blipFill>
            <a:blip r:embed="rId3"/>
            <a:stretch>
              <a:fillRect/>
            </a:stretch>
          </p:blipFill>
          <p:spPr>
            <a:xfrm>
              <a:off x="182880" y="729359"/>
              <a:ext cx="6547103" cy="5329008"/>
            </a:xfrm>
            <a:prstGeom prst="rect">
              <a:avLst/>
            </a:prstGeom>
          </p:spPr>
        </p:pic>
        <p:sp>
          <p:nvSpPr>
            <p:cNvPr id="5" name="TextBox 4">
              <a:extLst>
                <a:ext uri="{FF2B5EF4-FFF2-40B4-BE49-F238E27FC236}">
                  <a16:creationId xmlns:a16="http://schemas.microsoft.com/office/drawing/2014/main" id="{B1C67469-D344-BC4A-354C-62ABF386265E}"/>
                </a:ext>
              </a:extLst>
            </p:cNvPr>
            <p:cNvSpPr txBox="1"/>
            <p:nvPr/>
          </p:nvSpPr>
          <p:spPr>
            <a:xfrm>
              <a:off x="182881" y="6177254"/>
              <a:ext cx="6099048" cy="646331"/>
            </a:xfrm>
            <a:prstGeom prst="rect">
              <a:avLst/>
            </a:prstGeom>
            <a:noFill/>
          </p:spPr>
          <p:txBody>
            <a:bodyPr wrap="square">
              <a:spAutoFit/>
            </a:bodyPr>
            <a:lstStyle/>
            <a:p>
              <a:r>
                <a:rPr lang="en-US" i="1" dirty="0">
                  <a:latin typeface="Times New Roman" panose="02020603050405020304" pitchFamily="18" charset="0"/>
                  <a:ea typeface="DengXian" panose="02010600030101010101" pitchFamily="2" charset="-122"/>
                  <a:cs typeface="Times New Roman" panose="02020603050405020304" pitchFamily="18" charset="0"/>
                </a:rPr>
                <a:t>(f</a:t>
              </a: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rom National Center for Educational Statistics, </a:t>
              </a:r>
            </a:p>
            <a:p>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Kid's Zone, Graphing Tutorial)</a:t>
              </a:r>
              <a:endParaRPr lang="en-US" i="1" dirty="0">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49FA436A-238B-8BAB-F2D9-E78512A5BEBA}"/>
              </a:ext>
            </a:extLst>
          </p:cNvPr>
          <p:cNvPicPr>
            <a:picLocks noChangeAspect="1"/>
          </p:cNvPicPr>
          <p:nvPr/>
        </p:nvPicPr>
        <p:blipFill>
          <a:blip r:embed="rId4"/>
          <a:stretch>
            <a:fillRect/>
          </a:stretch>
        </p:blipFill>
        <p:spPr>
          <a:xfrm>
            <a:off x="7206690" y="998985"/>
            <a:ext cx="4508500" cy="685800"/>
          </a:xfrm>
          <a:prstGeom prst="rect">
            <a:avLst/>
          </a:prstGeom>
        </p:spPr>
      </p:pic>
      <p:pic>
        <p:nvPicPr>
          <p:cNvPr id="8" name="Picture 7">
            <a:extLst>
              <a:ext uri="{FF2B5EF4-FFF2-40B4-BE49-F238E27FC236}">
                <a16:creationId xmlns:a16="http://schemas.microsoft.com/office/drawing/2014/main" id="{DD190B50-773C-6FD5-A442-5D285A77D865}"/>
              </a:ext>
            </a:extLst>
          </p:cNvPr>
          <p:cNvPicPr>
            <a:picLocks noChangeAspect="1"/>
          </p:cNvPicPr>
          <p:nvPr/>
        </p:nvPicPr>
        <p:blipFill>
          <a:blip r:embed="rId5"/>
          <a:stretch>
            <a:fillRect/>
          </a:stretch>
        </p:blipFill>
        <p:spPr>
          <a:xfrm>
            <a:off x="7298129" y="1958891"/>
            <a:ext cx="4508500" cy="698500"/>
          </a:xfrm>
          <a:prstGeom prst="rect">
            <a:avLst/>
          </a:prstGeom>
        </p:spPr>
      </p:pic>
      <p:pic>
        <p:nvPicPr>
          <p:cNvPr id="9" name="Picture 8">
            <a:extLst>
              <a:ext uri="{FF2B5EF4-FFF2-40B4-BE49-F238E27FC236}">
                <a16:creationId xmlns:a16="http://schemas.microsoft.com/office/drawing/2014/main" id="{EF1CCB81-0561-3CF9-7BB8-7806E99EC4A0}"/>
              </a:ext>
            </a:extLst>
          </p:cNvPr>
          <p:cNvPicPr>
            <a:picLocks noChangeAspect="1"/>
          </p:cNvPicPr>
          <p:nvPr/>
        </p:nvPicPr>
        <p:blipFill>
          <a:blip r:embed="rId6"/>
          <a:stretch>
            <a:fillRect/>
          </a:stretch>
        </p:blipFill>
        <p:spPr>
          <a:xfrm>
            <a:off x="7352993" y="2968073"/>
            <a:ext cx="4102100" cy="1803400"/>
          </a:xfrm>
          <a:prstGeom prst="rect">
            <a:avLst/>
          </a:prstGeom>
        </p:spPr>
      </p:pic>
      <p:pic>
        <p:nvPicPr>
          <p:cNvPr id="10" name="Picture 9">
            <a:extLst>
              <a:ext uri="{FF2B5EF4-FFF2-40B4-BE49-F238E27FC236}">
                <a16:creationId xmlns:a16="http://schemas.microsoft.com/office/drawing/2014/main" id="{9AA0B26F-7FD3-7608-86B5-247433875B00}"/>
              </a:ext>
            </a:extLst>
          </p:cNvPr>
          <p:cNvPicPr>
            <a:picLocks noChangeAspect="1"/>
          </p:cNvPicPr>
          <p:nvPr/>
        </p:nvPicPr>
        <p:blipFill>
          <a:blip r:embed="rId7"/>
          <a:stretch>
            <a:fillRect/>
          </a:stretch>
        </p:blipFill>
        <p:spPr>
          <a:xfrm>
            <a:off x="6940698" y="4730533"/>
            <a:ext cx="4533900" cy="2070100"/>
          </a:xfrm>
          <a:prstGeom prst="rect">
            <a:avLst/>
          </a:prstGeom>
        </p:spPr>
      </p:pic>
    </p:spTree>
    <p:extLst>
      <p:ext uri="{BB962C8B-B14F-4D97-AF65-F5344CB8AC3E}">
        <p14:creationId xmlns:p14="http://schemas.microsoft.com/office/powerpoint/2010/main" val="62087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F0AB81-F815-BF11-761F-FA58A02765A7}"/>
              </a:ext>
            </a:extLst>
          </p:cNvPr>
          <p:cNvSpPr txBox="1"/>
          <p:nvPr/>
        </p:nvSpPr>
        <p:spPr>
          <a:xfrm>
            <a:off x="522995" y="387058"/>
            <a:ext cx="10621255" cy="1600438"/>
          </a:xfrm>
          <a:prstGeom prst="rect">
            <a:avLst/>
          </a:prstGeom>
          <a:noFill/>
        </p:spPr>
        <p:txBody>
          <a:bodyPr wrap="square" rtlCol="0">
            <a:spAutoFit/>
          </a:bodyPr>
          <a:lstStyle/>
          <a:p>
            <a:pPr algn="ctr"/>
            <a:r>
              <a:rPr lang="en-US" sz="4000" dirty="0">
                <a:solidFill>
                  <a:schemeClr val="accent1"/>
                </a:solidFill>
                <a:effectLst/>
                <a:latin typeface="Optima" panose="02000503060000020004" pitchFamily="2" charset="0"/>
                <a:ea typeface="Times New Roman" panose="02020603050405020304" pitchFamily="18" charset="0"/>
              </a:rPr>
              <a:t>Reprise: how using CLDs strengthens one’s ability to think about feedback loops</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1960CFC2-86C6-C118-CAFE-B4DD6D0B8AFF}"/>
              </a:ext>
            </a:extLst>
          </p:cNvPr>
          <p:cNvSpPr txBox="1"/>
          <p:nvPr/>
        </p:nvSpPr>
        <p:spPr>
          <a:xfrm>
            <a:off x="699110" y="2008183"/>
            <a:ext cx="10269024" cy="4052391"/>
          </a:xfrm>
          <a:prstGeom prst="rect">
            <a:avLst/>
          </a:prstGeom>
          <a:noFill/>
        </p:spPr>
        <p:txBody>
          <a:bodyPr wrap="square" rtlCol="0">
            <a:spAutoFit/>
          </a:bodyPr>
          <a:lstStyle/>
          <a:p>
            <a:pPr marL="342900" indent="-342900">
              <a:spcAft>
                <a:spcPts val="1000"/>
              </a:spcAft>
              <a:buFont typeface="+mj-lt"/>
              <a:buAutoNum type="arabicPeriod"/>
            </a:pPr>
            <a:r>
              <a:rPr lang="en-US" sz="3200" dirty="0">
                <a:solidFill>
                  <a:srgbClr val="945200"/>
                </a:solidFill>
                <a:latin typeface="Optima" panose="02000503060000020004" pitchFamily="2" charset="0"/>
                <a:cs typeface="Arial" panose="020B0604020202020204" pitchFamily="34" charset="0"/>
              </a:rPr>
              <a:t> </a:t>
            </a:r>
            <a:r>
              <a:rPr lang="en-US" sz="3200" dirty="0">
                <a:solidFill>
                  <a:srgbClr val="945200"/>
                </a:solidFill>
                <a:latin typeface="Optima" panose="02000503060000020004" pitchFamily="2" charset="0"/>
                <a:ea typeface="Times New Roman" panose="02020603050405020304" pitchFamily="18" charset="0"/>
              </a:rPr>
              <a:t>CLD gets mental models out into public</a:t>
            </a:r>
            <a:endParaRPr lang="en-US" sz="3200" dirty="0">
              <a:solidFill>
                <a:srgbClr val="945200"/>
              </a:solidFill>
              <a:latin typeface="Optima" panose="02000503060000020004" pitchFamily="2" charset="0"/>
              <a:cs typeface="Arial" panose="020B0604020202020204" pitchFamily="34" charset="0"/>
            </a:endParaRPr>
          </a:p>
          <a:p>
            <a:pPr marL="342900" indent="-342900">
              <a:spcAft>
                <a:spcPts val="1000"/>
              </a:spcAft>
              <a:buFont typeface="+mj-lt"/>
              <a:buAutoNum type="arabicPeriod"/>
            </a:pPr>
            <a:r>
              <a:rPr lang="en-US" sz="3200" dirty="0">
                <a:solidFill>
                  <a:srgbClr val="945200"/>
                </a:solidFill>
                <a:latin typeface="Optima" panose="02000503060000020004" pitchFamily="2" charset="0"/>
                <a:cs typeface="Arial" panose="020B0604020202020204" pitchFamily="34" charset="0"/>
              </a:rPr>
              <a:t> CLD circumvents working memory limitations</a:t>
            </a:r>
          </a:p>
          <a:p>
            <a:pPr marL="342900" indent="-342900">
              <a:spcAft>
                <a:spcPts val="1000"/>
              </a:spcAft>
              <a:buFont typeface="+mj-lt"/>
              <a:buAutoNum type="arabicPeriod"/>
            </a:pPr>
            <a:r>
              <a:rPr lang="en-US" sz="3200" dirty="0">
                <a:solidFill>
                  <a:srgbClr val="945200"/>
                </a:solidFill>
                <a:latin typeface="Optima" panose="02000503060000020004" pitchFamily="2" charset="0"/>
                <a:cs typeface="Arial" panose="020B0604020202020204" pitchFamily="34" charset="0"/>
              </a:rPr>
              <a:t> CLD captures and conveys the relationship between parts and whole,</a:t>
            </a:r>
          </a:p>
          <a:p>
            <a:pPr marL="342900" indent="-342900">
              <a:spcAft>
                <a:spcPts val="1000"/>
              </a:spcAft>
              <a:buFont typeface="+mj-lt"/>
              <a:buAutoNum type="arabicPeriod"/>
            </a:pPr>
            <a:r>
              <a:rPr lang="en-US" sz="3200" dirty="0">
                <a:solidFill>
                  <a:srgbClr val="945200"/>
                </a:solidFill>
                <a:latin typeface="Optima" panose="02000503060000020004" pitchFamily="2" charset="0"/>
                <a:cs typeface="Arial" panose="020B0604020202020204" pitchFamily="34" charset="0"/>
              </a:rPr>
              <a:t>CLD makes it easier to strategize about potential interventions,</a:t>
            </a:r>
          </a:p>
          <a:p>
            <a:pPr marL="342900" indent="-342900">
              <a:spcAft>
                <a:spcPts val="1000"/>
              </a:spcAft>
              <a:buFont typeface="+mj-lt"/>
              <a:buAutoNum type="arabicPeriod"/>
            </a:pPr>
            <a:r>
              <a:rPr lang="en-US" sz="3200" dirty="0">
                <a:solidFill>
                  <a:srgbClr val="945200"/>
                </a:solidFill>
                <a:latin typeface="Optima" panose="02000503060000020004" pitchFamily="2" charset="0"/>
                <a:cs typeface="Arial" panose="020B0604020202020204" pitchFamily="34" charset="0"/>
              </a:rPr>
              <a:t>CLD makes it easier to compare competing hypotheses.</a:t>
            </a:r>
          </a:p>
        </p:txBody>
      </p:sp>
    </p:spTree>
    <p:extLst>
      <p:ext uri="{BB962C8B-B14F-4D97-AF65-F5344CB8AC3E}">
        <p14:creationId xmlns:p14="http://schemas.microsoft.com/office/powerpoint/2010/main" val="304161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D6E0C-3A7D-6B19-CF65-FBC2E181AEDA}"/>
              </a:ext>
            </a:extLst>
          </p:cNvPr>
          <p:cNvPicPr>
            <a:picLocks noChangeAspect="1"/>
          </p:cNvPicPr>
          <p:nvPr/>
        </p:nvPicPr>
        <p:blipFill>
          <a:blip r:embed="rId3"/>
          <a:stretch>
            <a:fillRect/>
          </a:stretch>
        </p:blipFill>
        <p:spPr>
          <a:xfrm>
            <a:off x="534656" y="1070656"/>
            <a:ext cx="6205757" cy="4716687"/>
          </a:xfrm>
          <a:prstGeom prst="rect">
            <a:avLst/>
          </a:prstGeom>
        </p:spPr>
      </p:pic>
      <p:sp>
        <p:nvSpPr>
          <p:cNvPr id="4" name="TextBox 3">
            <a:extLst>
              <a:ext uri="{FF2B5EF4-FFF2-40B4-BE49-F238E27FC236}">
                <a16:creationId xmlns:a16="http://schemas.microsoft.com/office/drawing/2014/main" id="{36FBF0A6-8266-E69C-BB70-2F7D7771AFF4}"/>
              </a:ext>
            </a:extLst>
          </p:cNvPr>
          <p:cNvSpPr txBox="1"/>
          <p:nvPr/>
        </p:nvSpPr>
        <p:spPr>
          <a:xfrm>
            <a:off x="11215" y="6027003"/>
            <a:ext cx="6753297" cy="830997"/>
          </a:xfrm>
          <a:prstGeom prst="rect">
            <a:avLst/>
          </a:prstGeom>
          <a:noFill/>
        </p:spPr>
        <p:txBody>
          <a:bodyPr wrap="square">
            <a:spAutoFit/>
          </a:bodyPr>
          <a:lstStyle/>
          <a:p>
            <a:pPr algn="l" rtl="0" fontAlgn="base"/>
            <a:r>
              <a:rPr lang="en-US" sz="1600" b="0" i="0" u="none" strike="noStrike" dirty="0">
                <a:solidFill>
                  <a:srgbClr val="333333"/>
                </a:solidFill>
                <a:effectLst/>
                <a:latin typeface="Times New Roman" panose="02020603050405020304" pitchFamily="18" charset="0"/>
                <a:cs typeface="Times New Roman" panose="02020603050405020304" pitchFamily="18" charset="0"/>
              </a:rPr>
              <a:t>National Science Foundation </a:t>
            </a:r>
            <a:r>
              <a:rPr lang="en-US" sz="1600" dirty="0">
                <a:solidFill>
                  <a:srgbClr val="333333"/>
                </a:solidFill>
                <a:latin typeface="Times New Roman" panose="02020603050405020304" pitchFamily="18" charset="0"/>
                <a:cs typeface="Times New Roman" panose="02020603050405020304" pitchFamily="18" charset="0"/>
              </a:rPr>
              <a:t>IUSE </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grants, </a:t>
            </a:r>
            <a:r>
              <a:rPr lang="en-US" sz="1600" b="0" i="1" u="none" strike="noStrike" dirty="0">
                <a:solidFill>
                  <a:srgbClr val="333333"/>
                </a:solidFill>
                <a:effectLst/>
                <a:latin typeface="Times New Roman" panose="02020603050405020304" pitchFamily="18" charset="0"/>
                <a:cs typeface="Times New Roman" panose="02020603050405020304" pitchFamily="18" charset="0"/>
              </a:rPr>
              <a:t>Supporting Feedback Loop Learning in Natural and Social Science Courses</a:t>
            </a:r>
            <a:r>
              <a:rPr lang="en-US" sz="1600" dirty="0">
                <a:solidFill>
                  <a:srgbClr val="333333"/>
                </a:solidFill>
                <a:latin typeface="Times New Roman" panose="02020603050405020304" pitchFamily="18" charset="0"/>
                <a:cs typeface="Times New Roman" panose="02020603050405020304" pitchFamily="18" charset="0"/>
              </a:rPr>
              <a:t>: </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Kastens</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(2141939),  Shipley (PI) &amp;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Davatzes</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(2142010),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​and </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Brenner (2141982).</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E6CCF78D-7B7D-DA81-BEFC-E36207385074}"/>
              </a:ext>
            </a:extLst>
          </p:cNvPr>
          <p:cNvSpPr txBox="1"/>
          <p:nvPr/>
        </p:nvSpPr>
        <p:spPr>
          <a:xfrm>
            <a:off x="0" y="0"/>
            <a:ext cx="3589151" cy="984885"/>
          </a:xfrm>
          <a:prstGeom prst="rect">
            <a:avLst/>
          </a:prstGeom>
          <a:noFill/>
        </p:spPr>
        <p:txBody>
          <a:bodyPr wrap="square" rtlCol="0">
            <a:spAutoFit/>
          </a:bodyPr>
          <a:lstStyle/>
          <a:p>
            <a:pPr algn="ctr"/>
            <a:r>
              <a:rPr lang="en-US" sz="4000" dirty="0">
                <a:solidFill>
                  <a:schemeClr val="accent1"/>
                </a:solidFill>
                <a:effectLst/>
                <a:latin typeface="Optima" panose="02000503060000020004" pitchFamily="2" charset="0"/>
                <a:ea typeface="Times New Roman" panose="02020603050405020304" pitchFamily="18" charset="0"/>
              </a:rPr>
              <a:t>A team effort:</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grpSp>
        <p:nvGrpSpPr>
          <p:cNvPr id="46" name="Group 45">
            <a:extLst>
              <a:ext uri="{FF2B5EF4-FFF2-40B4-BE49-F238E27FC236}">
                <a16:creationId xmlns:a16="http://schemas.microsoft.com/office/drawing/2014/main" id="{A9632FEA-B366-090E-2EDE-E7A5AE4A781E}"/>
              </a:ext>
            </a:extLst>
          </p:cNvPr>
          <p:cNvGrpSpPr/>
          <p:nvPr/>
        </p:nvGrpSpPr>
        <p:grpSpPr>
          <a:xfrm>
            <a:off x="7786696" y="317918"/>
            <a:ext cx="4120750" cy="6559287"/>
            <a:chOff x="7515229" y="317918"/>
            <a:chExt cx="4120750" cy="6559287"/>
          </a:xfrm>
        </p:grpSpPr>
        <p:grpSp>
          <p:nvGrpSpPr>
            <p:cNvPr id="32" name="Group 31">
              <a:extLst>
                <a:ext uri="{FF2B5EF4-FFF2-40B4-BE49-F238E27FC236}">
                  <a16:creationId xmlns:a16="http://schemas.microsoft.com/office/drawing/2014/main" id="{3868D33E-CC5C-7AC8-9EE5-1A46B05C3976}"/>
                </a:ext>
              </a:extLst>
            </p:cNvPr>
            <p:cNvGrpSpPr/>
            <p:nvPr/>
          </p:nvGrpSpPr>
          <p:grpSpPr>
            <a:xfrm>
              <a:off x="7515229" y="317918"/>
              <a:ext cx="1992487" cy="2187991"/>
              <a:chOff x="7029450" y="150813"/>
              <a:chExt cx="1992487" cy="2187991"/>
            </a:xfrm>
          </p:grpSpPr>
          <p:pic>
            <p:nvPicPr>
              <p:cNvPr id="30" name="Picture 29">
                <a:extLst>
                  <a:ext uri="{FF2B5EF4-FFF2-40B4-BE49-F238E27FC236}">
                    <a16:creationId xmlns:a16="http://schemas.microsoft.com/office/drawing/2014/main" id="{060A9891-77F9-7A68-0CDE-142E1080451B}"/>
                  </a:ext>
                </a:extLst>
              </p:cNvPr>
              <p:cNvPicPr>
                <a:picLocks noChangeAspect="1"/>
              </p:cNvPicPr>
              <p:nvPr/>
            </p:nvPicPr>
            <p:blipFill>
              <a:blip r:embed="rId4"/>
              <a:stretch>
                <a:fillRect/>
              </a:stretch>
            </p:blipFill>
            <p:spPr>
              <a:xfrm>
                <a:off x="7029450" y="150813"/>
                <a:ext cx="1992487" cy="1849437"/>
              </a:xfrm>
              <a:prstGeom prst="rect">
                <a:avLst/>
              </a:prstGeom>
            </p:spPr>
          </p:pic>
          <p:sp>
            <p:nvSpPr>
              <p:cNvPr id="31" name="TextBox 30">
                <a:extLst>
                  <a:ext uri="{FF2B5EF4-FFF2-40B4-BE49-F238E27FC236}">
                    <a16:creationId xmlns:a16="http://schemas.microsoft.com/office/drawing/2014/main" id="{AB8CF493-410D-64DF-37B9-0BB0E384F6A1}"/>
                  </a:ext>
                </a:extLst>
              </p:cNvPr>
              <p:cNvSpPr txBox="1"/>
              <p:nvPr/>
            </p:nvSpPr>
            <p:spPr>
              <a:xfrm>
                <a:off x="7312998" y="2000250"/>
                <a:ext cx="142539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Alix </a:t>
                </a:r>
                <a:r>
                  <a:rPr lang="en-US" sz="1600" dirty="0" err="1">
                    <a:latin typeface="Arial" panose="020B0604020202020204" pitchFamily="34" charset="0"/>
                    <a:cs typeface="Arial" panose="020B0604020202020204" pitchFamily="34" charset="0"/>
                  </a:rPr>
                  <a:t>Davatzes</a:t>
                </a:r>
                <a:endParaRPr lang="en-US" sz="1600" dirty="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95D3A8B0-8F5F-A944-FBB9-43B861BA3E06}"/>
                </a:ext>
              </a:extLst>
            </p:cNvPr>
            <p:cNvGrpSpPr/>
            <p:nvPr/>
          </p:nvGrpSpPr>
          <p:grpSpPr>
            <a:xfrm>
              <a:off x="9643492" y="317918"/>
              <a:ext cx="1992487" cy="2187991"/>
              <a:chOff x="9157712" y="175042"/>
              <a:chExt cx="1992487" cy="2187991"/>
            </a:xfrm>
          </p:grpSpPr>
          <p:pic>
            <p:nvPicPr>
              <p:cNvPr id="33" name="Picture 32">
                <a:extLst>
                  <a:ext uri="{FF2B5EF4-FFF2-40B4-BE49-F238E27FC236}">
                    <a16:creationId xmlns:a16="http://schemas.microsoft.com/office/drawing/2014/main" id="{00F787DE-9485-25B9-7037-96F6498F403E}"/>
                  </a:ext>
                </a:extLst>
              </p:cNvPr>
              <p:cNvPicPr>
                <a:picLocks noChangeAspect="1"/>
              </p:cNvPicPr>
              <p:nvPr/>
            </p:nvPicPr>
            <p:blipFill>
              <a:blip r:embed="rId5"/>
              <a:stretch>
                <a:fillRect/>
              </a:stretch>
            </p:blipFill>
            <p:spPr>
              <a:xfrm>
                <a:off x="9157712" y="175042"/>
                <a:ext cx="1992487" cy="1849437"/>
              </a:xfrm>
              <a:prstGeom prst="rect">
                <a:avLst/>
              </a:prstGeom>
            </p:spPr>
          </p:pic>
          <p:sp>
            <p:nvSpPr>
              <p:cNvPr id="36" name="TextBox 35">
                <a:extLst>
                  <a:ext uri="{FF2B5EF4-FFF2-40B4-BE49-F238E27FC236}">
                    <a16:creationId xmlns:a16="http://schemas.microsoft.com/office/drawing/2014/main" id="{1C199026-F1E9-FF4D-AAE1-103C5FD70757}"/>
                  </a:ext>
                </a:extLst>
              </p:cNvPr>
              <p:cNvSpPr txBox="1"/>
              <p:nvPr/>
            </p:nvSpPr>
            <p:spPr>
              <a:xfrm>
                <a:off x="9383552" y="2024479"/>
                <a:ext cx="154080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Logan Brenner</a:t>
                </a:r>
              </a:p>
            </p:txBody>
          </p:sp>
        </p:grpSp>
        <p:grpSp>
          <p:nvGrpSpPr>
            <p:cNvPr id="39" name="Group 38">
              <a:extLst>
                <a:ext uri="{FF2B5EF4-FFF2-40B4-BE49-F238E27FC236}">
                  <a16:creationId xmlns:a16="http://schemas.microsoft.com/office/drawing/2014/main" id="{5CB2F44D-24D3-1160-A3BB-C4B081511FB4}"/>
                </a:ext>
              </a:extLst>
            </p:cNvPr>
            <p:cNvGrpSpPr/>
            <p:nvPr/>
          </p:nvGrpSpPr>
          <p:grpSpPr>
            <a:xfrm>
              <a:off x="9643492" y="2592400"/>
              <a:ext cx="1992487" cy="2165123"/>
              <a:chOff x="9157712" y="2306648"/>
              <a:chExt cx="1992487" cy="2165123"/>
            </a:xfrm>
          </p:grpSpPr>
          <p:sp>
            <p:nvSpPr>
              <p:cNvPr id="34" name="TextBox 33">
                <a:extLst>
                  <a:ext uri="{FF2B5EF4-FFF2-40B4-BE49-F238E27FC236}">
                    <a16:creationId xmlns:a16="http://schemas.microsoft.com/office/drawing/2014/main" id="{2E33F9AF-CF7E-C639-F004-79FCC68EDD85}"/>
                  </a:ext>
                </a:extLst>
              </p:cNvPr>
              <p:cNvSpPr txBox="1"/>
              <p:nvPr/>
            </p:nvSpPr>
            <p:spPr>
              <a:xfrm>
                <a:off x="9383552" y="4133217"/>
                <a:ext cx="126669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Mansi Shah</a:t>
                </a:r>
              </a:p>
            </p:txBody>
          </p:sp>
          <p:pic>
            <p:nvPicPr>
              <p:cNvPr id="38" name="Picture 37">
                <a:extLst>
                  <a:ext uri="{FF2B5EF4-FFF2-40B4-BE49-F238E27FC236}">
                    <a16:creationId xmlns:a16="http://schemas.microsoft.com/office/drawing/2014/main" id="{848DE7A6-665A-A1B8-13C7-16C2F39A5652}"/>
                  </a:ext>
                </a:extLst>
              </p:cNvPr>
              <p:cNvPicPr>
                <a:picLocks noChangeAspect="1"/>
              </p:cNvPicPr>
              <p:nvPr/>
            </p:nvPicPr>
            <p:blipFill>
              <a:blip r:embed="rId6"/>
              <a:stretch>
                <a:fillRect/>
              </a:stretch>
            </p:blipFill>
            <p:spPr>
              <a:xfrm>
                <a:off x="9157712" y="2306648"/>
                <a:ext cx="1992487" cy="1849437"/>
              </a:xfrm>
              <a:prstGeom prst="rect">
                <a:avLst/>
              </a:prstGeom>
            </p:spPr>
          </p:pic>
        </p:grpSp>
        <p:grpSp>
          <p:nvGrpSpPr>
            <p:cNvPr id="42" name="Group 41">
              <a:extLst>
                <a:ext uri="{FF2B5EF4-FFF2-40B4-BE49-F238E27FC236}">
                  <a16:creationId xmlns:a16="http://schemas.microsoft.com/office/drawing/2014/main" id="{691FC72B-E7B6-9D2B-4E76-9FA85C2C93C3}"/>
                </a:ext>
              </a:extLst>
            </p:cNvPr>
            <p:cNvGrpSpPr/>
            <p:nvPr/>
          </p:nvGrpSpPr>
          <p:grpSpPr>
            <a:xfrm>
              <a:off x="7629530" y="2589928"/>
              <a:ext cx="1901042" cy="2182072"/>
              <a:chOff x="7143750" y="2447052"/>
              <a:chExt cx="1901042" cy="2182072"/>
            </a:xfrm>
          </p:grpSpPr>
          <p:sp>
            <p:nvSpPr>
              <p:cNvPr id="35" name="TextBox 34">
                <a:extLst>
                  <a:ext uri="{FF2B5EF4-FFF2-40B4-BE49-F238E27FC236}">
                    <a16:creationId xmlns:a16="http://schemas.microsoft.com/office/drawing/2014/main" id="{4730FFEF-EC98-E9EF-EA93-EC5E9987564B}"/>
                  </a:ext>
                </a:extLst>
              </p:cNvPr>
              <p:cNvSpPr txBox="1"/>
              <p:nvPr/>
            </p:nvSpPr>
            <p:spPr>
              <a:xfrm>
                <a:off x="7173767" y="4290570"/>
                <a:ext cx="187102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Courtney </a:t>
                </a:r>
                <a:r>
                  <a:rPr lang="en-US" sz="1600" dirty="0" err="1">
                    <a:latin typeface="Arial" panose="020B0604020202020204" pitchFamily="34" charset="0"/>
                    <a:cs typeface="Arial" panose="020B0604020202020204" pitchFamily="34" charset="0"/>
                  </a:rPr>
                  <a:t>Sheckler</a:t>
                </a:r>
                <a:endParaRPr lang="en-US" sz="1600" dirty="0">
                  <a:latin typeface="Arial" panose="020B0604020202020204" pitchFamily="34" charset="0"/>
                  <a:cs typeface="Arial" panose="020B0604020202020204" pitchFamily="34" charset="0"/>
                </a:endParaRPr>
              </a:p>
            </p:txBody>
          </p:sp>
          <p:pic>
            <p:nvPicPr>
              <p:cNvPr id="40" name="Picture 39">
                <a:extLst>
                  <a:ext uri="{FF2B5EF4-FFF2-40B4-BE49-F238E27FC236}">
                    <a16:creationId xmlns:a16="http://schemas.microsoft.com/office/drawing/2014/main" id="{7D9FD6A3-FE1C-69CC-B41F-0BF433621C9D}"/>
                  </a:ext>
                </a:extLst>
              </p:cNvPr>
              <p:cNvPicPr>
                <a:picLocks noChangeAspect="1"/>
              </p:cNvPicPr>
              <p:nvPr/>
            </p:nvPicPr>
            <p:blipFill>
              <a:blip r:embed="rId7"/>
              <a:stretch>
                <a:fillRect/>
              </a:stretch>
            </p:blipFill>
            <p:spPr>
              <a:xfrm>
                <a:off x="7143750" y="2447052"/>
                <a:ext cx="1840867" cy="1883024"/>
              </a:xfrm>
              <a:prstGeom prst="rect">
                <a:avLst/>
              </a:prstGeom>
            </p:spPr>
          </p:pic>
        </p:grpSp>
        <p:grpSp>
          <p:nvGrpSpPr>
            <p:cNvPr id="45" name="Group 44">
              <a:extLst>
                <a:ext uri="{FF2B5EF4-FFF2-40B4-BE49-F238E27FC236}">
                  <a16:creationId xmlns:a16="http://schemas.microsoft.com/office/drawing/2014/main" id="{5A01F8F6-3000-C96F-697C-22EB28B8AE7F}"/>
                </a:ext>
              </a:extLst>
            </p:cNvPr>
            <p:cNvGrpSpPr/>
            <p:nvPr/>
          </p:nvGrpSpPr>
          <p:grpSpPr>
            <a:xfrm>
              <a:off x="8741426" y="4810341"/>
              <a:ext cx="1898309" cy="2066864"/>
              <a:chOff x="8584260" y="4667465"/>
              <a:chExt cx="1898309" cy="2066864"/>
            </a:xfrm>
          </p:grpSpPr>
          <p:pic>
            <p:nvPicPr>
              <p:cNvPr id="43" name="Picture 42">
                <a:extLst>
                  <a:ext uri="{FF2B5EF4-FFF2-40B4-BE49-F238E27FC236}">
                    <a16:creationId xmlns:a16="http://schemas.microsoft.com/office/drawing/2014/main" id="{E910769C-5D68-C78C-87EE-8AF092ABF284}"/>
                  </a:ext>
                </a:extLst>
              </p:cNvPr>
              <p:cNvPicPr>
                <a:picLocks noChangeAspect="1"/>
              </p:cNvPicPr>
              <p:nvPr/>
            </p:nvPicPr>
            <p:blipFill>
              <a:blip r:embed="rId8"/>
              <a:stretch>
                <a:fillRect/>
              </a:stretch>
            </p:blipFill>
            <p:spPr>
              <a:xfrm>
                <a:off x="8584260" y="4667465"/>
                <a:ext cx="1866900" cy="1790700"/>
              </a:xfrm>
              <a:prstGeom prst="rect">
                <a:avLst/>
              </a:prstGeom>
            </p:spPr>
          </p:pic>
          <p:sp>
            <p:nvSpPr>
              <p:cNvPr id="44" name="TextBox 43">
                <a:extLst>
                  <a:ext uri="{FF2B5EF4-FFF2-40B4-BE49-F238E27FC236}">
                    <a16:creationId xmlns:a16="http://schemas.microsoft.com/office/drawing/2014/main" id="{B7D95AD3-4B0B-16EE-F9D2-364D46E35F55}"/>
                  </a:ext>
                </a:extLst>
              </p:cNvPr>
              <p:cNvSpPr txBox="1"/>
              <p:nvPr/>
            </p:nvSpPr>
            <p:spPr>
              <a:xfrm>
                <a:off x="8601926" y="6395775"/>
                <a:ext cx="188064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Rebekah Banerjee</a:t>
                </a:r>
              </a:p>
            </p:txBody>
          </p:sp>
        </p:grpSp>
      </p:grpSp>
      <p:sp>
        <p:nvSpPr>
          <p:cNvPr id="48" name="TextBox 47">
            <a:extLst>
              <a:ext uri="{FF2B5EF4-FFF2-40B4-BE49-F238E27FC236}">
                <a16:creationId xmlns:a16="http://schemas.microsoft.com/office/drawing/2014/main" id="{5146A629-DB4C-4006-314E-262F16E86E79}"/>
              </a:ext>
            </a:extLst>
          </p:cNvPr>
          <p:cNvSpPr txBox="1"/>
          <p:nvPr/>
        </p:nvSpPr>
        <p:spPr>
          <a:xfrm>
            <a:off x="0" y="5105556"/>
            <a:ext cx="2294667"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Thomas F. Shipley</a:t>
            </a:r>
          </a:p>
        </p:txBody>
      </p:sp>
    </p:spTree>
    <p:extLst>
      <p:ext uri="{BB962C8B-B14F-4D97-AF65-F5344CB8AC3E}">
        <p14:creationId xmlns:p14="http://schemas.microsoft.com/office/powerpoint/2010/main" val="243321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F0AB81-F815-BF11-761F-FA58A02765A7}"/>
              </a:ext>
            </a:extLst>
          </p:cNvPr>
          <p:cNvSpPr txBox="1"/>
          <p:nvPr/>
        </p:nvSpPr>
        <p:spPr>
          <a:xfrm>
            <a:off x="522995" y="387058"/>
            <a:ext cx="10621255" cy="1600438"/>
          </a:xfrm>
          <a:prstGeom prst="rect">
            <a:avLst/>
          </a:prstGeom>
          <a:noFill/>
        </p:spPr>
        <p:txBody>
          <a:bodyPr wrap="square" rtlCol="0">
            <a:spAutoFit/>
          </a:bodyPr>
          <a:lstStyle/>
          <a:p>
            <a:pPr algn="ctr"/>
            <a:r>
              <a:rPr lang="en-US" sz="4000" dirty="0">
                <a:solidFill>
                  <a:schemeClr val="accent1"/>
                </a:solidFill>
                <a:latin typeface="Optima" panose="02000503060000020004" pitchFamily="2" charset="0"/>
                <a:ea typeface="Times New Roman" panose="02020603050405020304" pitchFamily="18" charset="0"/>
              </a:rPr>
              <a:t>How can you research (and thereby improve) use of concept visualizations? </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grpSp>
        <p:nvGrpSpPr>
          <p:cNvPr id="6" name="Group 5">
            <a:extLst>
              <a:ext uri="{FF2B5EF4-FFF2-40B4-BE49-F238E27FC236}">
                <a16:creationId xmlns:a16="http://schemas.microsoft.com/office/drawing/2014/main" id="{D62855F3-5B3C-24BE-65DF-4F6E7A3A3835}"/>
              </a:ext>
            </a:extLst>
          </p:cNvPr>
          <p:cNvGrpSpPr/>
          <p:nvPr/>
        </p:nvGrpSpPr>
        <p:grpSpPr>
          <a:xfrm>
            <a:off x="0" y="2551837"/>
            <a:ext cx="12344400" cy="4447771"/>
            <a:chOff x="0" y="2551837"/>
            <a:chExt cx="12192000" cy="4447771"/>
          </a:xfrm>
        </p:grpSpPr>
        <p:sp>
          <p:nvSpPr>
            <p:cNvPr id="3" name="TextBox 2">
              <a:extLst>
                <a:ext uri="{FF2B5EF4-FFF2-40B4-BE49-F238E27FC236}">
                  <a16:creationId xmlns:a16="http://schemas.microsoft.com/office/drawing/2014/main" id="{1960CFC2-86C6-C118-CAFE-B4DD6D0B8AFF}"/>
                </a:ext>
              </a:extLst>
            </p:cNvPr>
            <p:cNvSpPr txBox="1"/>
            <p:nvPr/>
          </p:nvSpPr>
          <p:spPr>
            <a:xfrm>
              <a:off x="2169284" y="2551837"/>
              <a:ext cx="8468985" cy="1754326"/>
            </a:xfrm>
            <a:prstGeom prst="rect">
              <a:avLst/>
            </a:prstGeom>
            <a:noFill/>
          </p:spPr>
          <p:txBody>
            <a:bodyPr wrap="none" rtlCol="0">
              <a:spAutoFit/>
            </a:bodyPr>
            <a:lstStyle/>
            <a:p>
              <a:pPr marL="342900" indent="-342900">
                <a:buFont typeface="+mj-lt"/>
                <a:buAutoNum type="arabicPeriod"/>
              </a:pPr>
              <a:r>
                <a:rPr lang="en-US" sz="3600" dirty="0">
                  <a:solidFill>
                    <a:srgbClr val="945200"/>
                  </a:solidFill>
                  <a:latin typeface="Optima" panose="02000503060000020004" pitchFamily="2" charset="0"/>
                  <a:cs typeface="Arial" panose="020B0604020202020204" pitchFamily="34" charset="0"/>
                </a:rPr>
                <a:t> Comprehension/Interpretation methods</a:t>
              </a:r>
            </a:p>
            <a:p>
              <a:pPr marL="342900" indent="-342900">
                <a:buFont typeface="+mj-lt"/>
                <a:buAutoNum type="arabicPeriod"/>
              </a:pPr>
              <a:endParaRPr lang="en-US" sz="3600" dirty="0">
                <a:solidFill>
                  <a:srgbClr val="945200"/>
                </a:solidFill>
                <a:latin typeface="Optima" panose="02000503060000020004" pitchFamily="2" charset="0"/>
                <a:cs typeface="Arial" panose="020B0604020202020204" pitchFamily="34" charset="0"/>
              </a:endParaRPr>
            </a:p>
            <a:p>
              <a:pPr marL="342900" indent="-342900">
                <a:buFont typeface="+mj-lt"/>
                <a:buAutoNum type="arabicPeriod"/>
              </a:pPr>
              <a:r>
                <a:rPr lang="en-US" sz="3600" dirty="0">
                  <a:solidFill>
                    <a:srgbClr val="945200"/>
                  </a:solidFill>
                  <a:latin typeface="Optima" panose="02000503060000020004" pitchFamily="2" charset="0"/>
                  <a:cs typeface="Arial" panose="020B0604020202020204" pitchFamily="34" charset="0"/>
                </a:rPr>
                <a:t> Production methods* </a:t>
              </a:r>
            </a:p>
          </p:txBody>
        </p:sp>
        <p:sp>
          <p:nvSpPr>
            <p:cNvPr id="5" name="TextBox 4">
              <a:extLst>
                <a:ext uri="{FF2B5EF4-FFF2-40B4-BE49-F238E27FC236}">
                  <a16:creationId xmlns:a16="http://schemas.microsoft.com/office/drawing/2014/main" id="{2A0427EA-F4C5-229A-37D7-17C0F14FA54B}"/>
                </a:ext>
              </a:extLst>
            </p:cNvPr>
            <p:cNvSpPr txBox="1"/>
            <p:nvPr/>
          </p:nvSpPr>
          <p:spPr>
            <a:xfrm>
              <a:off x="0" y="6199389"/>
              <a:ext cx="12192000" cy="800219"/>
            </a:xfrm>
            <a:prstGeom prst="rect">
              <a:avLst/>
            </a:prstGeom>
            <a:noFill/>
          </p:spPr>
          <p:txBody>
            <a:bodyPr wrap="square" rtlCol="0">
              <a:spAutoFit/>
            </a:bodyPr>
            <a:lstStyle/>
            <a:p>
              <a:r>
                <a:rPr lang="en-US" sz="1400" dirty="0">
                  <a:effectLst/>
                  <a:latin typeface="Times New Roman" panose="02020603050405020304" pitchFamily="18" charset="0"/>
                  <a:cs typeface="Times New Roman" panose="02020603050405020304" pitchFamily="18" charset="0"/>
                </a:rPr>
                <a:t>* Based on </a:t>
              </a:r>
              <a:r>
                <a:rPr lang="en-US" sz="1400" dirty="0" err="1">
                  <a:effectLst/>
                  <a:latin typeface="Times New Roman" panose="02020603050405020304" pitchFamily="18" charset="0"/>
                  <a:cs typeface="Times New Roman" panose="02020603050405020304" pitchFamily="18" charset="0"/>
                </a:rPr>
                <a:t>Liben</a:t>
              </a:r>
              <a:r>
                <a:rPr lang="en-US" sz="1400" dirty="0">
                  <a:effectLst/>
                  <a:latin typeface="Times New Roman" panose="02020603050405020304" pitchFamily="18" charset="0"/>
                  <a:cs typeface="Times New Roman" panose="02020603050405020304" pitchFamily="18" charset="0"/>
                </a:rPr>
                <a:t>, L. S. (1997). Children's understanding of spatial representations of place: Mapping the methodological landscape. In N. Foreman &amp; R. Gillett (Eds.), </a:t>
              </a:r>
              <a:r>
                <a:rPr lang="en-US" sz="1400" i="1" dirty="0">
                  <a:effectLst/>
                  <a:latin typeface="Times New Roman" panose="02020603050405020304" pitchFamily="18" charset="0"/>
                  <a:cs typeface="Times New Roman" panose="02020603050405020304" pitchFamily="18" charset="0"/>
                </a:rPr>
                <a:t>A handbook of spatial research paradigms and methodologies</a:t>
              </a:r>
              <a:r>
                <a:rPr lang="en-US" sz="1400" dirty="0">
                  <a:effectLst/>
                  <a:latin typeface="Times New Roman" panose="02020603050405020304" pitchFamily="18" charset="0"/>
                  <a:cs typeface="Times New Roman" panose="02020603050405020304" pitchFamily="18" charset="0"/>
                </a:rPr>
                <a:t>. (pp. 41-83). East Sussex, UK: Psychology Press, Taylor &amp; Francis Group. </a:t>
              </a:r>
            </a:p>
            <a:p>
              <a:endParaRPr lang="en-US" dirty="0"/>
            </a:p>
          </p:txBody>
        </p:sp>
      </p:grpSp>
    </p:spTree>
    <p:extLst>
      <p:ext uri="{BB962C8B-B14F-4D97-AF65-F5344CB8AC3E}">
        <p14:creationId xmlns:p14="http://schemas.microsoft.com/office/powerpoint/2010/main" val="26575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7F0A79-E2EE-C6F4-E231-6B4531DCB510}"/>
              </a:ext>
            </a:extLst>
          </p:cNvPr>
          <p:cNvSpPr txBox="1"/>
          <p:nvPr/>
        </p:nvSpPr>
        <p:spPr>
          <a:xfrm>
            <a:off x="314331" y="184217"/>
            <a:ext cx="7216063" cy="1600438"/>
          </a:xfrm>
          <a:prstGeom prst="rect">
            <a:avLst/>
          </a:prstGeom>
          <a:noFill/>
        </p:spPr>
        <p:txBody>
          <a:bodyPr wrap="square" rtlCol="0">
            <a:spAutoFit/>
          </a:bodyPr>
          <a:lstStyle/>
          <a:p>
            <a:r>
              <a:rPr lang="en-US" sz="4000" dirty="0">
                <a:solidFill>
                  <a:schemeClr val="accent1"/>
                </a:solidFill>
                <a:effectLst/>
                <a:latin typeface="Optima" panose="02000503060000020004" pitchFamily="2" charset="0"/>
                <a:ea typeface="Times New Roman" panose="02020603050405020304" pitchFamily="18" charset="0"/>
              </a:rPr>
              <a:t>An interpretation task:</a:t>
            </a:r>
          </a:p>
          <a:p>
            <a:r>
              <a:rPr lang="en-US" sz="4000" dirty="0">
                <a:solidFill>
                  <a:schemeClr val="accent1"/>
                </a:solidFill>
                <a:effectLst/>
                <a:latin typeface="Optima" panose="02000503060000020004" pitchFamily="2" charset="0"/>
                <a:ea typeface="Times New Roman" panose="02020603050405020304" pitchFamily="18" charset="0"/>
              </a:rPr>
              <a:t>What would happen if… </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pic>
        <p:nvPicPr>
          <p:cNvPr id="2" name="Picture 1">
            <a:extLst>
              <a:ext uri="{FF2B5EF4-FFF2-40B4-BE49-F238E27FC236}">
                <a16:creationId xmlns:a16="http://schemas.microsoft.com/office/drawing/2014/main" id="{6E3A4104-4959-B620-8825-022D64917BCC}"/>
              </a:ext>
            </a:extLst>
          </p:cNvPr>
          <p:cNvPicPr>
            <a:picLocks noChangeAspect="1"/>
          </p:cNvPicPr>
          <p:nvPr/>
        </p:nvPicPr>
        <p:blipFill>
          <a:blip r:embed="rId3"/>
          <a:stretch>
            <a:fillRect/>
          </a:stretch>
        </p:blipFill>
        <p:spPr>
          <a:xfrm>
            <a:off x="6338893" y="-120968"/>
            <a:ext cx="5935661" cy="6406171"/>
          </a:xfrm>
          <a:prstGeom prst="rect">
            <a:avLst/>
          </a:prstGeom>
        </p:spPr>
      </p:pic>
      <p:sp>
        <p:nvSpPr>
          <p:cNvPr id="4" name="TextBox 3">
            <a:extLst>
              <a:ext uri="{FF2B5EF4-FFF2-40B4-BE49-F238E27FC236}">
                <a16:creationId xmlns:a16="http://schemas.microsoft.com/office/drawing/2014/main" id="{E0E3CDE1-FE06-D6CF-F141-CDB8D3E8CFDE}"/>
              </a:ext>
            </a:extLst>
          </p:cNvPr>
          <p:cNvSpPr txBox="1"/>
          <p:nvPr/>
        </p:nvSpPr>
        <p:spPr>
          <a:xfrm>
            <a:off x="314331" y="1843950"/>
            <a:ext cx="5530850" cy="317009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Based on the diagram, which of the following would increase the rate of soil erosion?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  Planting more grass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   Increasing the grazer population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   Introducing a fatal cow disease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   Adding fertilizer to enhance grass growth.</a:t>
            </a:r>
          </a:p>
        </p:txBody>
      </p:sp>
      <p:sp>
        <p:nvSpPr>
          <p:cNvPr id="5" name="TextBox 4">
            <a:extLst>
              <a:ext uri="{FF2B5EF4-FFF2-40B4-BE49-F238E27FC236}">
                <a16:creationId xmlns:a16="http://schemas.microsoft.com/office/drawing/2014/main" id="{027EEBC1-3419-1BDA-957B-EB4B15DC63B3}"/>
              </a:ext>
            </a:extLst>
          </p:cNvPr>
          <p:cNvSpPr txBox="1"/>
          <p:nvPr/>
        </p:nvSpPr>
        <p:spPr>
          <a:xfrm>
            <a:off x="314331" y="6282943"/>
            <a:ext cx="11258549" cy="861774"/>
          </a:xfrm>
          <a:prstGeom prst="rect">
            <a:avLst/>
          </a:prstGeom>
          <a:noFill/>
        </p:spPr>
        <p:txBody>
          <a:bodyPr wrap="square" rtlCol="0">
            <a:spAutoFit/>
          </a:bodyPr>
          <a:lstStyle/>
          <a:p>
            <a:r>
              <a:rPr lang="en-US" sz="1600" dirty="0">
                <a:effectLst/>
                <a:latin typeface="Times New Roman" panose="02020603050405020304" pitchFamily="18" charset="0"/>
                <a:cs typeface="Times New Roman" panose="02020603050405020304" pitchFamily="18" charset="0"/>
              </a:rPr>
              <a:t>From Soltis, N. A., &amp; McNeal, K. S. (2022). Development and Validation of a Concept Inventory for Earth System Thinking Skills. </a:t>
            </a:r>
            <a:r>
              <a:rPr lang="en-US" sz="1600" i="1" dirty="0">
                <a:effectLst/>
                <a:latin typeface="Times New Roman" panose="02020603050405020304" pitchFamily="18" charset="0"/>
                <a:cs typeface="Times New Roman" panose="02020603050405020304" pitchFamily="18" charset="0"/>
              </a:rPr>
              <a:t>Journal for STEM Education Research, 5</a:t>
            </a:r>
            <a:r>
              <a:rPr lang="en-US" sz="1600" dirty="0">
                <a:effectLst/>
                <a:latin typeface="Times New Roman" panose="02020603050405020304" pitchFamily="18" charset="0"/>
                <a:cs typeface="Times New Roman" panose="02020603050405020304" pitchFamily="18" charset="0"/>
              </a:rPr>
              <a:t>(1), 28-52. doi:10.1007/s41979-021-00065-z</a:t>
            </a:r>
          </a:p>
          <a:p>
            <a:endParaRPr lang="en-US" dirty="0"/>
          </a:p>
        </p:txBody>
      </p:sp>
      <p:sp>
        <p:nvSpPr>
          <p:cNvPr id="8" name="TextBox 7">
            <a:extLst>
              <a:ext uri="{FF2B5EF4-FFF2-40B4-BE49-F238E27FC236}">
                <a16:creationId xmlns:a16="http://schemas.microsoft.com/office/drawing/2014/main" id="{06E43E0C-E8EF-AFBE-88AB-D123411AD64E}"/>
              </a:ext>
            </a:extLst>
          </p:cNvPr>
          <p:cNvSpPr txBox="1"/>
          <p:nvPr/>
        </p:nvSpPr>
        <p:spPr>
          <a:xfrm>
            <a:off x="314331" y="5325330"/>
            <a:ext cx="6134668" cy="646331"/>
          </a:xfrm>
          <a:prstGeom prst="rect">
            <a:avLst/>
          </a:prstGeom>
          <a:noFill/>
        </p:spPr>
        <p:txBody>
          <a:bodyPr wrap="square">
            <a:spAutoFit/>
          </a:bodyPr>
          <a:lstStyle/>
          <a:p>
            <a:r>
              <a:rPr lang="en-US" sz="1800" dirty="0">
                <a:solidFill>
                  <a:srgbClr val="945200"/>
                </a:solidFill>
                <a:effectLst/>
                <a:latin typeface="Helvetica" pitchFamily="2" charset="0"/>
                <a:ea typeface="Times New Roman" panose="02020603050405020304" pitchFamily="18" charset="0"/>
              </a:rPr>
              <a:t>…among the best discriminators in </a:t>
            </a:r>
            <a:endParaRPr lang="en-US" dirty="0">
              <a:solidFill>
                <a:srgbClr val="945200"/>
              </a:solidFill>
              <a:latin typeface="Helvetica" pitchFamily="2" charset="0"/>
              <a:ea typeface="Times New Roman" panose="02020603050405020304" pitchFamily="18" charset="0"/>
            </a:endParaRPr>
          </a:p>
          <a:p>
            <a:r>
              <a:rPr lang="en-US" sz="1800" dirty="0">
                <a:solidFill>
                  <a:srgbClr val="945200"/>
                </a:solidFill>
                <a:effectLst/>
                <a:latin typeface="Helvetica" pitchFamily="2" charset="0"/>
                <a:ea typeface="Times New Roman" panose="02020603050405020304" pitchFamily="18" charset="0"/>
              </a:rPr>
              <a:t>29-item Earth System Concept Inventory.</a:t>
            </a:r>
            <a:endParaRPr lang="en-US" dirty="0">
              <a:solidFill>
                <a:srgbClr val="945200"/>
              </a:solidFill>
            </a:endParaRPr>
          </a:p>
        </p:txBody>
      </p:sp>
    </p:spTree>
    <p:extLst>
      <p:ext uri="{BB962C8B-B14F-4D97-AF65-F5344CB8AC3E}">
        <p14:creationId xmlns:p14="http://schemas.microsoft.com/office/powerpoint/2010/main" val="271949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DEB32A-FCEB-03A6-5949-E6C832EB4578}"/>
              </a:ext>
            </a:extLst>
          </p:cNvPr>
          <p:cNvPicPr>
            <a:picLocks noChangeAspect="1"/>
          </p:cNvPicPr>
          <p:nvPr/>
        </p:nvPicPr>
        <p:blipFill>
          <a:blip r:embed="rId3"/>
          <a:stretch>
            <a:fillRect/>
          </a:stretch>
        </p:blipFill>
        <p:spPr>
          <a:xfrm>
            <a:off x="3775879" y="2024058"/>
            <a:ext cx="4640239" cy="2617570"/>
          </a:xfrm>
          <a:prstGeom prst="rect">
            <a:avLst/>
          </a:prstGeom>
          <a:ln>
            <a:solidFill>
              <a:schemeClr val="accent3"/>
            </a:solidFill>
          </a:ln>
        </p:spPr>
      </p:pic>
      <p:pic>
        <p:nvPicPr>
          <p:cNvPr id="9" name="Picture 8">
            <a:extLst>
              <a:ext uri="{FF2B5EF4-FFF2-40B4-BE49-F238E27FC236}">
                <a16:creationId xmlns:a16="http://schemas.microsoft.com/office/drawing/2014/main" id="{60DEE0BE-8936-46CF-39F4-23EE3F15FA9B}"/>
              </a:ext>
            </a:extLst>
          </p:cNvPr>
          <p:cNvPicPr>
            <a:picLocks noChangeAspect="1"/>
          </p:cNvPicPr>
          <p:nvPr/>
        </p:nvPicPr>
        <p:blipFill>
          <a:blip r:embed="rId4"/>
          <a:stretch>
            <a:fillRect/>
          </a:stretch>
        </p:blipFill>
        <p:spPr>
          <a:xfrm>
            <a:off x="4308513" y="2575260"/>
            <a:ext cx="4908007" cy="2768619"/>
          </a:xfrm>
          <a:prstGeom prst="rect">
            <a:avLst/>
          </a:prstGeom>
          <a:ln>
            <a:solidFill>
              <a:schemeClr val="accent3"/>
            </a:solidFill>
          </a:ln>
        </p:spPr>
      </p:pic>
      <p:pic>
        <p:nvPicPr>
          <p:cNvPr id="8" name="Picture 7">
            <a:extLst>
              <a:ext uri="{FF2B5EF4-FFF2-40B4-BE49-F238E27FC236}">
                <a16:creationId xmlns:a16="http://schemas.microsoft.com/office/drawing/2014/main" id="{41C418BC-D030-0B22-91B7-A25BD96AD959}"/>
              </a:ext>
            </a:extLst>
          </p:cNvPr>
          <p:cNvPicPr>
            <a:picLocks noChangeAspect="1"/>
          </p:cNvPicPr>
          <p:nvPr/>
        </p:nvPicPr>
        <p:blipFill>
          <a:blip r:embed="rId5"/>
          <a:stretch>
            <a:fillRect/>
          </a:stretch>
        </p:blipFill>
        <p:spPr>
          <a:xfrm>
            <a:off x="4883008" y="2889927"/>
            <a:ext cx="5327319" cy="3005154"/>
          </a:xfrm>
          <a:prstGeom prst="rect">
            <a:avLst/>
          </a:prstGeom>
          <a:ln>
            <a:solidFill>
              <a:schemeClr val="accent3"/>
            </a:solidFill>
          </a:ln>
        </p:spPr>
      </p:pic>
      <p:pic>
        <p:nvPicPr>
          <p:cNvPr id="5" name="Picture 4">
            <a:extLst>
              <a:ext uri="{FF2B5EF4-FFF2-40B4-BE49-F238E27FC236}">
                <a16:creationId xmlns:a16="http://schemas.microsoft.com/office/drawing/2014/main" id="{71DF5056-AA6C-A4B2-7AAD-153C1523E247}"/>
              </a:ext>
            </a:extLst>
          </p:cNvPr>
          <p:cNvPicPr>
            <a:picLocks noChangeAspect="1"/>
          </p:cNvPicPr>
          <p:nvPr/>
        </p:nvPicPr>
        <p:blipFill>
          <a:blip r:embed="rId6"/>
          <a:stretch>
            <a:fillRect/>
          </a:stretch>
        </p:blipFill>
        <p:spPr>
          <a:xfrm>
            <a:off x="5341094" y="3344728"/>
            <a:ext cx="5327319" cy="3005154"/>
          </a:xfrm>
          <a:prstGeom prst="rect">
            <a:avLst/>
          </a:prstGeom>
          <a:ln>
            <a:solidFill>
              <a:schemeClr val="accent3"/>
            </a:solidFill>
          </a:ln>
        </p:spPr>
      </p:pic>
      <p:pic>
        <p:nvPicPr>
          <p:cNvPr id="11" name="Picture 10">
            <a:extLst>
              <a:ext uri="{FF2B5EF4-FFF2-40B4-BE49-F238E27FC236}">
                <a16:creationId xmlns:a16="http://schemas.microsoft.com/office/drawing/2014/main" id="{30569A1F-6FD8-B183-41C8-032D2A0A59B3}"/>
              </a:ext>
            </a:extLst>
          </p:cNvPr>
          <p:cNvPicPr>
            <a:picLocks noChangeAspect="1"/>
          </p:cNvPicPr>
          <p:nvPr/>
        </p:nvPicPr>
        <p:blipFill>
          <a:blip r:embed="rId7"/>
          <a:stretch>
            <a:fillRect/>
          </a:stretch>
        </p:blipFill>
        <p:spPr>
          <a:xfrm>
            <a:off x="6095998" y="3690253"/>
            <a:ext cx="5331678" cy="3005154"/>
          </a:xfrm>
          <a:prstGeom prst="rect">
            <a:avLst/>
          </a:prstGeom>
          <a:ln>
            <a:solidFill>
              <a:schemeClr val="accent3"/>
            </a:solidFill>
          </a:ln>
        </p:spPr>
      </p:pic>
      <p:sp>
        <p:nvSpPr>
          <p:cNvPr id="2" name="TextBox 1">
            <a:extLst>
              <a:ext uri="{FF2B5EF4-FFF2-40B4-BE49-F238E27FC236}">
                <a16:creationId xmlns:a16="http://schemas.microsoft.com/office/drawing/2014/main" id="{F1182250-FC4B-DB0B-7525-C5428BF3A758}"/>
              </a:ext>
            </a:extLst>
          </p:cNvPr>
          <p:cNvSpPr txBox="1"/>
          <p:nvPr/>
        </p:nvSpPr>
        <p:spPr>
          <a:xfrm>
            <a:off x="288398" y="95534"/>
            <a:ext cx="11366790" cy="1754326"/>
          </a:xfrm>
          <a:prstGeom prst="rect">
            <a:avLst/>
          </a:prstGeom>
          <a:noFill/>
        </p:spPr>
        <p:txBody>
          <a:bodyPr wrap="square" rtlCol="0">
            <a:spAutoFit/>
          </a:bodyPr>
          <a:lstStyle/>
          <a:p>
            <a:pPr algn="ctr"/>
            <a:r>
              <a:rPr lang="en-US" sz="4400" dirty="0">
                <a:solidFill>
                  <a:schemeClr val="accent1"/>
                </a:solidFill>
                <a:latin typeface="Optima" panose="02000503060000020004" pitchFamily="2" charset="0"/>
                <a:ea typeface="Times New Roman" panose="02020603050405020304" pitchFamily="18" charset="0"/>
              </a:rPr>
              <a:t>A p</a:t>
            </a:r>
            <a:r>
              <a:rPr lang="en-US" sz="4400" dirty="0">
                <a:solidFill>
                  <a:schemeClr val="accent1"/>
                </a:solidFill>
                <a:effectLst/>
                <a:latin typeface="Optima" panose="02000503060000020004" pitchFamily="2" charset="0"/>
                <a:ea typeface="Times New Roman" panose="02020603050405020304" pitchFamily="18" charset="0"/>
              </a:rPr>
              <a:t>roduction task:  Find and map the feedback loop in a popular media article</a:t>
            </a:r>
            <a:endParaRPr lang="en-US" sz="3600" dirty="0">
              <a:solidFill>
                <a:schemeClr val="accent1"/>
              </a:solidFill>
              <a:effectLst/>
              <a:latin typeface="Optima" panose="02000503060000020004" pitchFamily="2" charset="0"/>
              <a:ea typeface="Times New Roman" panose="02020603050405020304" pitchFamily="18" charset="0"/>
            </a:endParaRPr>
          </a:p>
          <a:p>
            <a:endParaRPr lang="en-US" sz="2000" dirty="0"/>
          </a:p>
        </p:txBody>
      </p:sp>
      <p:sp>
        <p:nvSpPr>
          <p:cNvPr id="6" name="TextBox 5">
            <a:extLst>
              <a:ext uri="{FF2B5EF4-FFF2-40B4-BE49-F238E27FC236}">
                <a16:creationId xmlns:a16="http://schemas.microsoft.com/office/drawing/2014/main" id="{5E18E3B4-8360-E1BB-C209-3C5E4F39EA5D}"/>
              </a:ext>
            </a:extLst>
          </p:cNvPr>
          <p:cNvSpPr txBox="1"/>
          <p:nvPr/>
        </p:nvSpPr>
        <p:spPr>
          <a:xfrm>
            <a:off x="350395" y="2805407"/>
            <a:ext cx="3729075" cy="2308324"/>
          </a:xfrm>
          <a:prstGeom prst="rect">
            <a:avLst/>
          </a:prstGeom>
          <a:noFill/>
        </p:spPr>
        <p:txBody>
          <a:bodyPr wrap="square" rtlCol="0">
            <a:spAutoFit/>
          </a:bodyPr>
          <a:lstStyle/>
          <a:p>
            <a:r>
              <a:rPr lang="en-US" sz="3600" dirty="0">
                <a:solidFill>
                  <a:srgbClr val="945200"/>
                </a:solidFill>
                <a:latin typeface="Arial" panose="020B0604020202020204" pitchFamily="34" charset="0"/>
                <a:cs typeface="Arial" panose="020B0604020202020204" pitchFamily="34" charset="0"/>
              </a:rPr>
              <a:t>Participants watched an instructional video…</a:t>
            </a:r>
          </a:p>
        </p:txBody>
      </p:sp>
    </p:spTree>
    <p:extLst>
      <p:ext uri="{BB962C8B-B14F-4D97-AF65-F5344CB8AC3E}">
        <p14:creationId xmlns:p14="http://schemas.microsoft.com/office/powerpoint/2010/main" val="363502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100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2AE4CB-809E-07FF-CD3B-112DCF6B87A1}"/>
              </a:ext>
            </a:extLst>
          </p:cNvPr>
          <p:cNvSpPr txBox="1"/>
          <p:nvPr/>
        </p:nvSpPr>
        <p:spPr>
          <a:xfrm>
            <a:off x="391732" y="356351"/>
            <a:ext cx="8465665" cy="646331"/>
          </a:xfrm>
          <a:prstGeom prst="rect">
            <a:avLst/>
          </a:prstGeom>
          <a:noFill/>
        </p:spPr>
        <p:txBody>
          <a:bodyPr wrap="square" rtlCol="0">
            <a:spAutoFit/>
          </a:bodyPr>
          <a:lstStyle/>
          <a:p>
            <a:r>
              <a:rPr lang="en-US" sz="3600" dirty="0">
                <a:solidFill>
                  <a:srgbClr val="945200"/>
                </a:solidFill>
                <a:latin typeface="Arial" panose="020B0604020202020204" pitchFamily="34" charset="0"/>
                <a:cs typeface="Arial" panose="020B0604020202020204" pitchFamily="34" charset="0"/>
              </a:rPr>
              <a:t>Then read a short reading passage …</a:t>
            </a:r>
          </a:p>
        </p:txBody>
      </p:sp>
      <p:sp>
        <p:nvSpPr>
          <p:cNvPr id="8" name="TextBox 7">
            <a:extLst>
              <a:ext uri="{FF2B5EF4-FFF2-40B4-BE49-F238E27FC236}">
                <a16:creationId xmlns:a16="http://schemas.microsoft.com/office/drawing/2014/main" id="{D5C90BAD-625E-3A02-BD36-AEAD7CDEA704}"/>
              </a:ext>
            </a:extLst>
          </p:cNvPr>
          <p:cNvSpPr txBox="1"/>
          <p:nvPr/>
        </p:nvSpPr>
        <p:spPr>
          <a:xfrm>
            <a:off x="3958391" y="2145896"/>
            <a:ext cx="7720262" cy="6463308"/>
          </a:xfrm>
          <a:prstGeom prst="rect">
            <a:avLst/>
          </a:prstGeom>
          <a:noFill/>
          <a:ln>
            <a:solidFill>
              <a:schemeClr val="bg1">
                <a:lumMod val="65000"/>
              </a:schemeClr>
            </a:solidFill>
          </a:ln>
        </p:spPr>
        <p:txBody>
          <a:bodyPr wrap="square">
            <a:spAutoFit/>
          </a:bodyPr>
          <a:lstStyle/>
          <a:p>
            <a:pPr marL="0" marR="0" algn="ctr">
              <a:spcBef>
                <a:spcPts val="0"/>
              </a:spcBef>
              <a:spcAft>
                <a:spcPts val="0"/>
              </a:spcAft>
            </a:pPr>
            <a:r>
              <a:rPr lang="en-US" sz="2400" dirty="0">
                <a:effectLst/>
                <a:latin typeface="Times New Roman" panose="02020603050405020304" pitchFamily="18" charset="0"/>
                <a:ea typeface="DengXian" panose="02010600030101010101" pitchFamily="2" charset="-122"/>
                <a:cs typeface="Arial" panose="020B0604020202020204" pitchFamily="34" charset="0"/>
              </a:rPr>
              <a:t>excerpt from</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0" marR="0" algn="ctr">
              <a:spcBef>
                <a:spcPts val="0"/>
              </a:spcBef>
              <a:spcAft>
                <a:spcPts val="0"/>
              </a:spcAft>
            </a:pPr>
            <a:r>
              <a:rPr lang="en-US" sz="2400" i="1" dirty="0">
                <a:effectLst/>
                <a:latin typeface="Times New Roman" panose="02020603050405020304" pitchFamily="18" charset="0"/>
                <a:ea typeface="DengXian" panose="02010600030101010101" pitchFamily="2" charset="-122"/>
                <a:cs typeface="Arial" panose="020B0604020202020204" pitchFamily="34" charset="0"/>
              </a:rPr>
              <a:t>Air-conditioning use will surge in a warming world,</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0" marR="0" algn="ctr">
              <a:spcBef>
                <a:spcPts val="0"/>
              </a:spcBef>
              <a:spcAft>
                <a:spcPts val="0"/>
              </a:spcAft>
            </a:pPr>
            <a:r>
              <a:rPr lang="en-US" sz="2400" dirty="0">
                <a:effectLst/>
                <a:latin typeface="Times New Roman" panose="02020603050405020304" pitchFamily="18" charset="0"/>
                <a:ea typeface="DengXian" panose="02010600030101010101" pitchFamily="2" charset="-122"/>
                <a:cs typeface="Arial" panose="020B0604020202020204" pitchFamily="34" charset="0"/>
              </a:rPr>
              <a:t>by Hiroko </a:t>
            </a:r>
            <a:r>
              <a:rPr lang="en-US" sz="2400" dirty="0" err="1">
                <a:effectLst/>
                <a:latin typeface="Times New Roman" panose="02020603050405020304" pitchFamily="18" charset="0"/>
                <a:ea typeface="DengXian" panose="02010600030101010101" pitchFamily="2" charset="-122"/>
                <a:cs typeface="Arial" panose="020B0604020202020204" pitchFamily="34" charset="0"/>
              </a:rPr>
              <a:t>Tabuchi</a:t>
            </a:r>
            <a:r>
              <a:rPr lang="en-US" sz="2400" dirty="0">
                <a:effectLst/>
                <a:latin typeface="Times New Roman" panose="02020603050405020304" pitchFamily="18" charset="0"/>
                <a:ea typeface="DengXian" panose="02010600030101010101" pitchFamily="2" charset="-122"/>
                <a:cs typeface="Arial" panose="020B0604020202020204" pitchFamily="34" charset="0"/>
              </a:rPr>
              <a:t>. The New York Times, December 5, 2023</a:t>
            </a:r>
          </a:p>
          <a:p>
            <a:pPr marL="0" marR="0" algn="ctr">
              <a:spcBef>
                <a:spcPts val="0"/>
              </a:spcBef>
              <a:spcAft>
                <a:spcPts val="0"/>
              </a:spcAft>
            </a:pPr>
            <a:endParaRPr lang="en-US" dirty="0">
              <a:latin typeface="Times New Roman" panose="02020603050405020304" pitchFamily="18" charset="0"/>
              <a:ea typeface="DengXian" panose="02010600030101010101" pitchFamily="2" charset="-122"/>
              <a:cs typeface="Arial" panose="020B0604020202020204" pitchFamily="34" charset="0"/>
            </a:endParaRPr>
          </a:p>
          <a:p>
            <a:pPr marL="0" marR="0" fontAlgn="base"/>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Sixty nations committed on Tuesday to improve the efficiency of new air-conditioners by 50 percent and reduce greenhouse gas emissions related to those cooling machines by almost 70 percent, the latest in a flurry of global promises that aim to tackle climate change.</a:t>
            </a:r>
          </a:p>
          <a:p>
            <a:pPr marL="0" marR="0" fontAlgn="base"/>
            <a:endParaRPr lang="en-US" sz="1800" dirty="0">
              <a:effectLst/>
              <a:latin typeface="Times New Roman" panose="02020603050405020304" pitchFamily="18" charset="0"/>
              <a:ea typeface="Times New Roman" panose="02020603050405020304" pitchFamily="18" charset="0"/>
            </a:endParaRPr>
          </a:p>
          <a:p>
            <a:pPr marL="0" marR="0" fontAlgn="base"/>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voluntary pledge made at the U.N. climate talks in Dubai was led by the conference hosts, the United Arab Emirates, and confronts a daunting future facing a warming planet: As global temperatures rise, more people will turn to air-conditioners to ward off the heat.</a:t>
            </a:r>
          </a:p>
          <a:p>
            <a:pPr marL="0" marR="0" fontAlgn="base"/>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fontAlgn="base"/>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But additional air-conditioning in buildings and other spaces, which is also driven by rising incomes, population growth and urbanization, means that the world could use more than double the electricity it does now to stay cool, leading to more planet-warming emissions, according to research released by the United Nations on Tuesday.</a:t>
            </a:r>
            <a:endParaRPr lang="en-US" sz="1800" dirty="0">
              <a:effectLst/>
              <a:latin typeface="Times New Roman" panose="02020603050405020304" pitchFamily="18" charset="0"/>
              <a:ea typeface="Times New Roman" panose="02020603050405020304" pitchFamily="18" charset="0"/>
            </a:endParaRPr>
          </a:p>
          <a:p>
            <a:pPr marL="0" marR="0" fontAlgn="base"/>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gn="ctr">
              <a:spcBef>
                <a:spcPts val="0"/>
              </a:spcBef>
              <a:spcAft>
                <a:spcPts val="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9024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2AE4CB-809E-07FF-CD3B-112DCF6B87A1}"/>
              </a:ext>
            </a:extLst>
          </p:cNvPr>
          <p:cNvSpPr txBox="1"/>
          <p:nvPr/>
        </p:nvSpPr>
        <p:spPr>
          <a:xfrm>
            <a:off x="6541772" y="1026834"/>
            <a:ext cx="5121590" cy="1754326"/>
          </a:xfrm>
          <a:prstGeom prst="rect">
            <a:avLst/>
          </a:prstGeom>
          <a:noFill/>
        </p:spPr>
        <p:txBody>
          <a:bodyPr wrap="square" rtlCol="0">
            <a:spAutoFit/>
          </a:bodyPr>
          <a:lstStyle/>
          <a:p>
            <a:r>
              <a:rPr lang="en-US" sz="3600" dirty="0">
                <a:solidFill>
                  <a:srgbClr val="945200"/>
                </a:solidFill>
                <a:latin typeface="Arial" panose="020B0604020202020204" pitchFamily="34" charset="0"/>
                <a:cs typeface="Arial" panose="020B0604020202020204" pitchFamily="34" charset="0"/>
              </a:rPr>
              <a:t>… and drew a CLD and wrote an accompanying narrative</a:t>
            </a:r>
          </a:p>
        </p:txBody>
      </p:sp>
      <p:pic>
        <p:nvPicPr>
          <p:cNvPr id="2" name="Picture 1">
            <a:extLst>
              <a:ext uri="{FF2B5EF4-FFF2-40B4-BE49-F238E27FC236}">
                <a16:creationId xmlns:a16="http://schemas.microsoft.com/office/drawing/2014/main" id="{096555C0-C2E3-9BAC-A0C7-CF89E1D2CBA0}"/>
              </a:ext>
            </a:extLst>
          </p:cNvPr>
          <p:cNvPicPr>
            <a:picLocks noChangeAspect="1"/>
          </p:cNvPicPr>
          <p:nvPr/>
        </p:nvPicPr>
        <p:blipFill>
          <a:blip r:embed="rId3"/>
          <a:stretch>
            <a:fillRect/>
          </a:stretch>
        </p:blipFill>
        <p:spPr>
          <a:xfrm>
            <a:off x="210627" y="166436"/>
            <a:ext cx="4713134" cy="3475122"/>
          </a:xfrm>
          <a:prstGeom prst="rect">
            <a:avLst/>
          </a:prstGeom>
        </p:spPr>
      </p:pic>
      <p:pic>
        <p:nvPicPr>
          <p:cNvPr id="8" name="Picture 7">
            <a:extLst>
              <a:ext uri="{FF2B5EF4-FFF2-40B4-BE49-F238E27FC236}">
                <a16:creationId xmlns:a16="http://schemas.microsoft.com/office/drawing/2014/main" id="{358F2115-B0DE-F380-3280-56039AF98AB9}"/>
              </a:ext>
            </a:extLst>
          </p:cNvPr>
          <p:cNvPicPr>
            <a:picLocks noChangeAspect="1"/>
          </p:cNvPicPr>
          <p:nvPr/>
        </p:nvPicPr>
        <p:blipFill>
          <a:blip r:embed="rId4"/>
          <a:stretch>
            <a:fillRect/>
          </a:stretch>
        </p:blipFill>
        <p:spPr>
          <a:xfrm>
            <a:off x="210627" y="3701795"/>
            <a:ext cx="6061836" cy="3156206"/>
          </a:xfrm>
          <a:prstGeom prst="rect">
            <a:avLst/>
          </a:prstGeom>
        </p:spPr>
      </p:pic>
    </p:spTree>
    <p:extLst>
      <p:ext uri="{BB962C8B-B14F-4D97-AF65-F5344CB8AC3E}">
        <p14:creationId xmlns:p14="http://schemas.microsoft.com/office/powerpoint/2010/main" val="568476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85E25E-4E0B-87DE-C048-2E4D76C71FBF}"/>
              </a:ext>
            </a:extLst>
          </p:cNvPr>
          <p:cNvPicPr>
            <a:picLocks noChangeAspect="1"/>
          </p:cNvPicPr>
          <p:nvPr/>
        </p:nvPicPr>
        <p:blipFill>
          <a:blip r:embed="rId3"/>
          <a:stretch>
            <a:fillRect/>
          </a:stretch>
        </p:blipFill>
        <p:spPr>
          <a:xfrm>
            <a:off x="0" y="104546"/>
            <a:ext cx="12182970" cy="6643984"/>
          </a:xfrm>
          <a:prstGeom prst="rect">
            <a:avLst/>
          </a:prstGeom>
          <a:ln w="57150">
            <a:noFill/>
          </a:ln>
        </p:spPr>
      </p:pic>
      <p:pic>
        <p:nvPicPr>
          <p:cNvPr id="5" name="Picture 4">
            <a:extLst>
              <a:ext uri="{FF2B5EF4-FFF2-40B4-BE49-F238E27FC236}">
                <a16:creationId xmlns:a16="http://schemas.microsoft.com/office/drawing/2014/main" id="{FABE49A1-E263-8D7F-141D-7BC2540DD5BF}"/>
              </a:ext>
            </a:extLst>
          </p:cNvPr>
          <p:cNvPicPr>
            <a:picLocks noChangeAspect="1"/>
          </p:cNvPicPr>
          <p:nvPr/>
        </p:nvPicPr>
        <p:blipFill>
          <a:blip r:embed="rId4"/>
          <a:stretch>
            <a:fillRect/>
          </a:stretch>
        </p:blipFill>
        <p:spPr>
          <a:xfrm>
            <a:off x="2047830" y="523025"/>
            <a:ext cx="7278646" cy="3121695"/>
          </a:xfrm>
          <a:prstGeom prst="rect">
            <a:avLst/>
          </a:prstGeom>
          <a:ln w="76200">
            <a:solidFill>
              <a:schemeClr val="accent6"/>
            </a:solidFill>
          </a:ln>
        </p:spPr>
      </p:pic>
    </p:spTree>
    <p:extLst>
      <p:ext uri="{BB962C8B-B14F-4D97-AF65-F5344CB8AC3E}">
        <p14:creationId xmlns:p14="http://schemas.microsoft.com/office/powerpoint/2010/main" val="282023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E33697-C47E-FC4D-9F4B-E029CF1037B3}"/>
              </a:ext>
            </a:extLst>
          </p:cNvPr>
          <p:cNvPicPr>
            <a:picLocks noChangeAspect="1"/>
          </p:cNvPicPr>
          <p:nvPr/>
        </p:nvPicPr>
        <p:blipFill rotWithShape="1">
          <a:blip r:embed="rId3"/>
          <a:srcRect r="70007"/>
          <a:stretch/>
        </p:blipFill>
        <p:spPr>
          <a:xfrm>
            <a:off x="292409" y="209872"/>
            <a:ext cx="3481306" cy="6438256"/>
          </a:xfrm>
          <a:prstGeom prst="rect">
            <a:avLst/>
          </a:prstGeom>
        </p:spPr>
      </p:pic>
      <p:grpSp>
        <p:nvGrpSpPr>
          <p:cNvPr id="7" name="Group 6">
            <a:extLst>
              <a:ext uri="{FF2B5EF4-FFF2-40B4-BE49-F238E27FC236}">
                <a16:creationId xmlns:a16="http://schemas.microsoft.com/office/drawing/2014/main" id="{84E60FC4-79C5-7076-4652-E658FF7BB55D}"/>
              </a:ext>
            </a:extLst>
          </p:cNvPr>
          <p:cNvGrpSpPr/>
          <p:nvPr/>
        </p:nvGrpSpPr>
        <p:grpSpPr>
          <a:xfrm>
            <a:off x="3519715" y="3561168"/>
            <a:ext cx="7017656" cy="707886"/>
            <a:chOff x="3519715" y="3561168"/>
            <a:chExt cx="7017656" cy="707886"/>
          </a:xfrm>
        </p:grpSpPr>
        <p:sp>
          <p:nvSpPr>
            <p:cNvPr id="9" name="Left Arrow 8">
              <a:extLst>
                <a:ext uri="{FF2B5EF4-FFF2-40B4-BE49-F238E27FC236}">
                  <a16:creationId xmlns:a16="http://schemas.microsoft.com/office/drawing/2014/main" id="{23D853F8-C1E3-FF40-BB23-6C7C606D2C47}"/>
                </a:ext>
              </a:extLst>
            </p:cNvPr>
            <p:cNvSpPr/>
            <p:nvPr/>
          </p:nvSpPr>
          <p:spPr>
            <a:xfrm>
              <a:off x="3519715" y="3635828"/>
              <a:ext cx="4004469" cy="584775"/>
            </a:xfrm>
            <a:prstGeom prst="leftArrow">
              <a:avLst/>
            </a:prstGeom>
            <a:solidFill>
              <a:schemeClr val="accent1">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AB69B18-FF9A-7908-DD7C-43EBA2520CF1}"/>
                </a:ext>
              </a:extLst>
            </p:cNvPr>
            <p:cNvSpPr txBox="1"/>
            <p:nvPr/>
          </p:nvSpPr>
          <p:spPr>
            <a:xfrm>
              <a:off x="7749760" y="3561168"/>
              <a:ext cx="2787611" cy="707886"/>
            </a:xfrm>
            <a:prstGeom prst="rect">
              <a:avLst/>
            </a:prstGeom>
            <a:noFill/>
          </p:spPr>
          <p:txBody>
            <a:bodyPr wrap="square" rtlCol="0">
              <a:spAutoFit/>
            </a:bodyPr>
            <a:lstStyle/>
            <a:p>
              <a:r>
                <a:rPr lang="en-US" sz="2000" dirty="0">
                  <a:solidFill>
                    <a:schemeClr val="accent1">
                      <a:lumMod val="75000"/>
                    </a:schemeClr>
                  </a:solidFill>
                  <a:latin typeface="Arial" panose="020B0604020202020204" pitchFamily="34" charset="0"/>
                  <a:cs typeface="Arial" panose="020B0604020202020204" pitchFamily="34" charset="0"/>
                </a:rPr>
                <a:t>Where undergrads need improvement</a:t>
              </a:r>
            </a:p>
          </p:txBody>
        </p:sp>
      </p:grpSp>
      <p:grpSp>
        <p:nvGrpSpPr>
          <p:cNvPr id="11" name="Group 10">
            <a:extLst>
              <a:ext uri="{FF2B5EF4-FFF2-40B4-BE49-F238E27FC236}">
                <a16:creationId xmlns:a16="http://schemas.microsoft.com/office/drawing/2014/main" id="{AD0106FB-A32A-45DC-019F-331A2ED2F69F}"/>
              </a:ext>
            </a:extLst>
          </p:cNvPr>
          <p:cNvGrpSpPr/>
          <p:nvPr/>
        </p:nvGrpSpPr>
        <p:grpSpPr>
          <a:xfrm>
            <a:off x="3519715" y="5744343"/>
            <a:ext cx="7471195" cy="707886"/>
            <a:chOff x="3519715" y="5744343"/>
            <a:chExt cx="7471195" cy="707886"/>
          </a:xfrm>
        </p:grpSpPr>
        <p:sp>
          <p:nvSpPr>
            <p:cNvPr id="3" name="Left Arrow 2">
              <a:extLst>
                <a:ext uri="{FF2B5EF4-FFF2-40B4-BE49-F238E27FC236}">
                  <a16:creationId xmlns:a16="http://schemas.microsoft.com/office/drawing/2014/main" id="{A298BF34-F404-0006-B4D6-496FFC559DE4}"/>
                </a:ext>
              </a:extLst>
            </p:cNvPr>
            <p:cNvSpPr/>
            <p:nvPr/>
          </p:nvSpPr>
          <p:spPr>
            <a:xfrm>
              <a:off x="3519715" y="5747657"/>
              <a:ext cx="4004469" cy="584775"/>
            </a:xfrm>
            <a:prstGeom prst="leftArrow">
              <a:avLst/>
            </a:prstGeom>
            <a:solidFill>
              <a:schemeClr val="accent1">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CCE454-BAE3-7D89-638F-4DA772BF7AC0}"/>
                </a:ext>
              </a:extLst>
            </p:cNvPr>
            <p:cNvSpPr txBox="1"/>
            <p:nvPr/>
          </p:nvSpPr>
          <p:spPr>
            <a:xfrm>
              <a:off x="7749760" y="5744343"/>
              <a:ext cx="3241150" cy="707886"/>
            </a:xfrm>
            <a:prstGeom prst="rect">
              <a:avLst/>
            </a:prstGeom>
            <a:noFill/>
          </p:spPr>
          <p:txBody>
            <a:bodyPr wrap="square" rtlCol="0">
              <a:spAutoFit/>
            </a:bodyPr>
            <a:lstStyle/>
            <a:p>
              <a:r>
                <a:rPr lang="en-US" sz="2000" dirty="0">
                  <a:solidFill>
                    <a:schemeClr val="accent1">
                      <a:lumMod val="75000"/>
                    </a:schemeClr>
                  </a:solidFill>
                  <a:latin typeface="Arial" panose="020B0604020202020204" pitchFamily="34" charset="0"/>
                  <a:cs typeface="Arial" panose="020B0604020202020204" pitchFamily="34" charset="0"/>
                </a:rPr>
                <a:t>Where geoscientists may need improvement</a:t>
              </a:r>
            </a:p>
          </p:txBody>
        </p:sp>
      </p:grpSp>
    </p:spTree>
    <p:extLst>
      <p:ext uri="{BB962C8B-B14F-4D97-AF65-F5344CB8AC3E}">
        <p14:creationId xmlns:p14="http://schemas.microsoft.com/office/powerpoint/2010/main" val="73724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454FD0-BD1A-5D1E-9A82-9C0336191D26}"/>
              </a:ext>
            </a:extLst>
          </p:cNvPr>
          <p:cNvSpPr txBox="1"/>
          <p:nvPr/>
        </p:nvSpPr>
        <p:spPr>
          <a:xfrm>
            <a:off x="602648" y="1310870"/>
            <a:ext cx="3491865" cy="4062651"/>
          </a:xfrm>
          <a:prstGeom prst="rect">
            <a:avLst/>
          </a:prstGeom>
          <a:noFill/>
        </p:spPr>
        <p:txBody>
          <a:bodyPr wrap="square" rtlCol="0">
            <a:spAutoFit/>
          </a:bodyPr>
          <a:lstStyle/>
          <a:p>
            <a:r>
              <a:rPr lang="en-US" sz="4000" dirty="0">
                <a:solidFill>
                  <a:schemeClr val="accent1"/>
                </a:solidFill>
                <a:latin typeface="Optima" panose="02000503060000020004" pitchFamily="2" charset="0"/>
                <a:ea typeface="Times New Roman" panose="02020603050405020304" pitchFamily="18" charset="0"/>
              </a:rPr>
              <a:t>Develop teaching materials </a:t>
            </a:r>
          </a:p>
          <a:p>
            <a:r>
              <a:rPr lang="en-US" sz="4000" dirty="0">
                <a:solidFill>
                  <a:schemeClr val="accent1"/>
                </a:solidFill>
                <a:latin typeface="Optima" panose="02000503060000020004" pitchFamily="2" charset="0"/>
                <a:ea typeface="Times New Roman" panose="02020603050405020304" pitchFamily="18" charset="0"/>
              </a:rPr>
              <a:t>to target </a:t>
            </a:r>
          </a:p>
          <a:p>
            <a:r>
              <a:rPr lang="en-US" sz="4000" dirty="0">
                <a:solidFill>
                  <a:schemeClr val="accent1"/>
                </a:solidFill>
                <a:latin typeface="Optima" panose="02000503060000020004" pitchFamily="2" charset="0"/>
                <a:ea typeface="Times New Roman" panose="02020603050405020304" pitchFamily="18" charset="0"/>
              </a:rPr>
              <a:t>discovered weaknesses</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grpSp>
        <p:nvGrpSpPr>
          <p:cNvPr id="64" name="Group 63">
            <a:extLst>
              <a:ext uri="{FF2B5EF4-FFF2-40B4-BE49-F238E27FC236}">
                <a16:creationId xmlns:a16="http://schemas.microsoft.com/office/drawing/2014/main" id="{53C128F6-EE8E-EEA7-9C1A-297E7F1999F6}"/>
              </a:ext>
            </a:extLst>
          </p:cNvPr>
          <p:cNvGrpSpPr/>
          <p:nvPr/>
        </p:nvGrpSpPr>
        <p:grpSpPr>
          <a:xfrm>
            <a:off x="4759128" y="640114"/>
            <a:ext cx="6835465" cy="5552451"/>
            <a:chOff x="4759128" y="640114"/>
            <a:chExt cx="6835465" cy="5552451"/>
          </a:xfrm>
        </p:grpSpPr>
        <p:grpSp>
          <p:nvGrpSpPr>
            <p:cNvPr id="14" name="Group 13">
              <a:extLst>
                <a:ext uri="{FF2B5EF4-FFF2-40B4-BE49-F238E27FC236}">
                  <a16:creationId xmlns:a16="http://schemas.microsoft.com/office/drawing/2014/main" id="{D944F329-425F-0346-AEEA-F696BB6FA566}"/>
                </a:ext>
              </a:extLst>
            </p:cNvPr>
            <p:cNvGrpSpPr/>
            <p:nvPr/>
          </p:nvGrpSpPr>
          <p:grpSpPr>
            <a:xfrm>
              <a:off x="5188292" y="1437740"/>
              <a:ext cx="5022708" cy="340144"/>
              <a:chOff x="580037" y="546630"/>
              <a:chExt cx="5022708" cy="340144"/>
            </a:xfrm>
          </p:grpSpPr>
          <p:grpSp>
            <p:nvGrpSpPr>
              <p:cNvPr id="15" name="Group 14">
                <a:extLst>
                  <a:ext uri="{FF2B5EF4-FFF2-40B4-BE49-F238E27FC236}">
                    <a16:creationId xmlns:a16="http://schemas.microsoft.com/office/drawing/2014/main" id="{283631C1-D1CC-E9AF-9B3B-12B104BB5C97}"/>
                  </a:ext>
                </a:extLst>
              </p:cNvPr>
              <p:cNvGrpSpPr/>
              <p:nvPr/>
            </p:nvGrpSpPr>
            <p:grpSpPr>
              <a:xfrm>
                <a:off x="580037" y="578997"/>
                <a:ext cx="977900" cy="307777"/>
                <a:chOff x="2584450" y="3955005"/>
                <a:chExt cx="977900" cy="307777"/>
              </a:xfrm>
            </p:grpSpPr>
            <p:sp>
              <p:nvSpPr>
                <p:cNvPr id="25" name="TextBox 24">
                  <a:extLst>
                    <a:ext uri="{FF2B5EF4-FFF2-40B4-BE49-F238E27FC236}">
                      <a16:creationId xmlns:a16="http://schemas.microsoft.com/office/drawing/2014/main" id="{4518FC84-3516-24E9-08A9-F112A12BD716}"/>
                    </a:ext>
                  </a:extLst>
                </p:cNvPr>
                <p:cNvSpPr txBox="1"/>
                <p:nvPr/>
              </p:nvSpPr>
              <p:spPr>
                <a:xfrm flipH="1">
                  <a:off x="2673350" y="3955005"/>
                  <a:ext cx="3810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a:t>
                  </a:r>
                </a:p>
              </p:txBody>
            </p:sp>
            <p:cxnSp>
              <p:nvCxnSpPr>
                <p:cNvPr id="26" name="Straight Connector 25">
                  <a:extLst>
                    <a:ext uri="{FF2B5EF4-FFF2-40B4-BE49-F238E27FC236}">
                      <a16:creationId xmlns:a16="http://schemas.microsoft.com/office/drawing/2014/main" id="{A90A5DFF-18BD-6D9A-B1A1-6454AC4B1F07}"/>
                    </a:ext>
                  </a:extLst>
                </p:cNvPr>
                <p:cNvCxnSpPr/>
                <p:nvPr/>
              </p:nvCxnSpPr>
              <p:spPr>
                <a:xfrm>
                  <a:off x="2584450" y="4231819"/>
                  <a:ext cx="977900" cy="0"/>
                </a:xfrm>
                <a:prstGeom prst="line">
                  <a:avLst/>
                </a:prstGeom>
                <a:ln w="19050">
                  <a:solidFill>
                    <a:schemeClr val="tx1"/>
                  </a:solidFill>
                  <a:headEnd type="stealth" w="lg" len="lg"/>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195C2707-FE27-D09B-D205-2798251512A7}"/>
                  </a:ext>
                </a:extLst>
              </p:cNvPr>
              <p:cNvGrpSpPr/>
              <p:nvPr/>
            </p:nvGrpSpPr>
            <p:grpSpPr>
              <a:xfrm>
                <a:off x="3213711" y="576358"/>
                <a:ext cx="1003300" cy="307777"/>
                <a:chOff x="2584450" y="4691605"/>
                <a:chExt cx="1003300" cy="307777"/>
              </a:xfrm>
            </p:grpSpPr>
            <p:cxnSp>
              <p:nvCxnSpPr>
                <p:cNvPr id="23" name="Straight Connector 22">
                  <a:extLst>
                    <a:ext uri="{FF2B5EF4-FFF2-40B4-BE49-F238E27FC236}">
                      <a16:creationId xmlns:a16="http://schemas.microsoft.com/office/drawing/2014/main" id="{124EA509-4A8C-3DFC-E355-2F85CE7637FB}"/>
                    </a:ext>
                  </a:extLst>
                </p:cNvPr>
                <p:cNvCxnSpPr>
                  <a:cxnSpLocks/>
                </p:cNvCxnSpPr>
                <p:nvPr/>
              </p:nvCxnSpPr>
              <p:spPr>
                <a:xfrm flipH="1">
                  <a:off x="2584450" y="4963479"/>
                  <a:ext cx="977900" cy="0"/>
                </a:xfrm>
                <a:prstGeom prst="line">
                  <a:avLst/>
                </a:prstGeom>
                <a:ln w="19050">
                  <a:solidFill>
                    <a:schemeClr val="tx1"/>
                  </a:solidFill>
                  <a:headEnd type="stealth"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60581B6-F025-44E5-56DC-98561CC071A5}"/>
                    </a:ext>
                  </a:extLst>
                </p:cNvPr>
                <p:cNvSpPr txBox="1"/>
                <p:nvPr/>
              </p:nvSpPr>
              <p:spPr>
                <a:xfrm flipH="1">
                  <a:off x="3206750" y="4691605"/>
                  <a:ext cx="3810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a:t>
                  </a:r>
                </a:p>
              </p:txBody>
            </p:sp>
          </p:grpSp>
          <p:grpSp>
            <p:nvGrpSpPr>
              <p:cNvPr id="17" name="Group 16">
                <a:extLst>
                  <a:ext uri="{FF2B5EF4-FFF2-40B4-BE49-F238E27FC236}">
                    <a16:creationId xmlns:a16="http://schemas.microsoft.com/office/drawing/2014/main" id="{00C377CF-6CA5-4451-686F-FFB9187F779E}"/>
                  </a:ext>
                </a:extLst>
              </p:cNvPr>
              <p:cNvGrpSpPr/>
              <p:nvPr/>
            </p:nvGrpSpPr>
            <p:grpSpPr>
              <a:xfrm>
                <a:off x="4586745" y="546630"/>
                <a:ext cx="1016000" cy="307777"/>
                <a:chOff x="2584450" y="5044478"/>
                <a:chExt cx="1016000" cy="307777"/>
              </a:xfrm>
            </p:grpSpPr>
            <p:cxnSp>
              <p:nvCxnSpPr>
                <p:cNvPr id="21" name="Straight Connector 20">
                  <a:extLst>
                    <a:ext uri="{FF2B5EF4-FFF2-40B4-BE49-F238E27FC236}">
                      <a16:creationId xmlns:a16="http://schemas.microsoft.com/office/drawing/2014/main" id="{4812284D-AF4A-E914-FC85-752253687711}"/>
                    </a:ext>
                  </a:extLst>
                </p:cNvPr>
                <p:cNvCxnSpPr>
                  <a:cxnSpLocks/>
                </p:cNvCxnSpPr>
                <p:nvPr/>
              </p:nvCxnSpPr>
              <p:spPr>
                <a:xfrm flipH="1">
                  <a:off x="2584450" y="5329309"/>
                  <a:ext cx="977900" cy="0"/>
                </a:xfrm>
                <a:prstGeom prst="line">
                  <a:avLst/>
                </a:prstGeom>
                <a:ln w="19050">
                  <a:solidFill>
                    <a:schemeClr val="tx1"/>
                  </a:solidFill>
                  <a:headEnd type="stealth"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DE0A383-D35D-0FF3-32E6-FF50CE29B308}"/>
                    </a:ext>
                  </a:extLst>
                </p:cNvPr>
                <p:cNvSpPr txBox="1"/>
                <p:nvPr/>
              </p:nvSpPr>
              <p:spPr>
                <a:xfrm flipH="1">
                  <a:off x="3219450" y="5044478"/>
                  <a:ext cx="3810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O</a:t>
                  </a:r>
                </a:p>
              </p:txBody>
            </p:sp>
          </p:grpSp>
          <p:grpSp>
            <p:nvGrpSpPr>
              <p:cNvPr id="18" name="Group 17">
                <a:extLst>
                  <a:ext uri="{FF2B5EF4-FFF2-40B4-BE49-F238E27FC236}">
                    <a16:creationId xmlns:a16="http://schemas.microsoft.com/office/drawing/2014/main" id="{59095392-F55C-1D01-F097-C62DA0006E91}"/>
                  </a:ext>
                </a:extLst>
              </p:cNvPr>
              <p:cNvGrpSpPr/>
              <p:nvPr/>
            </p:nvGrpSpPr>
            <p:grpSpPr>
              <a:xfrm>
                <a:off x="1861161" y="576358"/>
                <a:ext cx="977900" cy="307777"/>
                <a:chOff x="2584450" y="4320578"/>
                <a:chExt cx="977900" cy="307777"/>
              </a:xfrm>
            </p:grpSpPr>
            <p:cxnSp>
              <p:nvCxnSpPr>
                <p:cNvPr id="19" name="Straight Connector 18">
                  <a:extLst>
                    <a:ext uri="{FF2B5EF4-FFF2-40B4-BE49-F238E27FC236}">
                      <a16:creationId xmlns:a16="http://schemas.microsoft.com/office/drawing/2014/main" id="{8145ABF2-06F8-317B-4C33-E3C81B5979D4}"/>
                    </a:ext>
                  </a:extLst>
                </p:cNvPr>
                <p:cNvCxnSpPr/>
                <p:nvPr/>
              </p:nvCxnSpPr>
              <p:spPr>
                <a:xfrm>
                  <a:off x="2584450" y="4597649"/>
                  <a:ext cx="977900" cy="0"/>
                </a:xfrm>
                <a:prstGeom prst="line">
                  <a:avLst/>
                </a:prstGeom>
                <a:ln w="19050">
                  <a:solidFill>
                    <a:schemeClr val="tx1"/>
                  </a:solidFill>
                  <a:head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5BC8FE4-CC94-5F34-20CF-2ACC23A4991F}"/>
                    </a:ext>
                  </a:extLst>
                </p:cNvPr>
                <p:cNvSpPr txBox="1"/>
                <p:nvPr/>
              </p:nvSpPr>
              <p:spPr>
                <a:xfrm flipH="1">
                  <a:off x="2660650" y="4320578"/>
                  <a:ext cx="3810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O</a:t>
                  </a:r>
                </a:p>
              </p:txBody>
            </p:sp>
          </p:grpSp>
        </p:grpSp>
        <p:sp>
          <p:nvSpPr>
            <p:cNvPr id="34" name="TextBox 33">
              <a:extLst>
                <a:ext uri="{FF2B5EF4-FFF2-40B4-BE49-F238E27FC236}">
                  <a16:creationId xmlns:a16="http://schemas.microsoft.com/office/drawing/2014/main" id="{281506BB-A936-2763-F75C-C05A8D434F8E}"/>
                </a:ext>
              </a:extLst>
            </p:cNvPr>
            <p:cNvSpPr txBox="1"/>
            <p:nvPr/>
          </p:nvSpPr>
          <p:spPr>
            <a:xfrm>
              <a:off x="4759129" y="640114"/>
              <a:ext cx="683546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each item,  indicate the type of causal link that you think connects the two boxed nodes.   For each item, there are 4 possibilities: </a:t>
              </a:r>
            </a:p>
          </p:txBody>
        </p:sp>
        <p:sp>
          <p:nvSpPr>
            <p:cNvPr id="35" name="TextBox 34">
              <a:extLst>
                <a:ext uri="{FF2B5EF4-FFF2-40B4-BE49-F238E27FC236}">
                  <a16:creationId xmlns:a16="http://schemas.microsoft.com/office/drawing/2014/main" id="{6227D3B7-ECC5-A9C9-F9E9-27CE169FF18C}"/>
                </a:ext>
              </a:extLst>
            </p:cNvPr>
            <p:cNvSpPr txBox="1"/>
            <p:nvPr/>
          </p:nvSpPr>
          <p:spPr>
            <a:xfrm>
              <a:off x="4759128" y="2014181"/>
              <a:ext cx="6290776"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Draw an arrow head to indicate the direction of influence.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Add a “S” to the arrow if you think two nodes change in the </a:t>
              </a:r>
              <a:r>
                <a:rPr lang="en-US" i="1" dirty="0">
                  <a:latin typeface="Times New Roman" panose="02020603050405020304" pitchFamily="18" charset="0"/>
                  <a:cs typeface="Times New Roman" panose="02020603050405020304" pitchFamily="18" charset="0"/>
                </a:rPr>
                <a:t>Same</a:t>
              </a:r>
              <a:r>
                <a:rPr lang="en-US" dirty="0">
                  <a:latin typeface="Times New Roman" panose="02020603050405020304" pitchFamily="18" charset="0"/>
                  <a:cs typeface="Times New Roman" panose="02020603050405020304" pitchFamily="18" charset="0"/>
                </a:rPr>
                <a:t> direction.  Add an “O” to the arrow if you think that the two nodes change in the </a:t>
              </a:r>
              <a:r>
                <a:rPr lang="en-US" i="1" dirty="0">
                  <a:latin typeface="Times New Roman" panose="02020603050405020304" pitchFamily="18" charset="0"/>
                  <a:cs typeface="Times New Roman" panose="02020603050405020304" pitchFamily="18" charset="0"/>
                </a:rPr>
                <a:t>Opposite</a:t>
              </a:r>
              <a:r>
                <a:rPr lang="en-US" dirty="0">
                  <a:latin typeface="Times New Roman" panose="02020603050405020304" pitchFamily="18" charset="0"/>
                  <a:cs typeface="Times New Roman" panose="02020603050405020304" pitchFamily="18" charset="0"/>
                </a:rPr>
                <a:t> direction. </a:t>
              </a:r>
            </a:p>
          </p:txBody>
        </p:sp>
        <p:grpSp>
          <p:nvGrpSpPr>
            <p:cNvPr id="37" name="Group 36">
              <a:extLst>
                <a:ext uri="{FF2B5EF4-FFF2-40B4-BE49-F238E27FC236}">
                  <a16:creationId xmlns:a16="http://schemas.microsoft.com/office/drawing/2014/main" id="{ADF8072B-A88C-64FB-FC23-A27CEB1C9824}"/>
                </a:ext>
              </a:extLst>
            </p:cNvPr>
            <p:cNvGrpSpPr/>
            <p:nvPr/>
          </p:nvGrpSpPr>
          <p:grpSpPr>
            <a:xfrm>
              <a:off x="5825378" y="3949320"/>
              <a:ext cx="4125867" cy="523220"/>
              <a:chOff x="1257299" y="993120"/>
              <a:chExt cx="4125867" cy="523220"/>
            </a:xfrm>
          </p:grpSpPr>
          <p:sp>
            <p:nvSpPr>
              <p:cNvPr id="38" name="TextBox 37">
                <a:extLst>
                  <a:ext uri="{FF2B5EF4-FFF2-40B4-BE49-F238E27FC236}">
                    <a16:creationId xmlns:a16="http://schemas.microsoft.com/office/drawing/2014/main" id="{7BA24F6A-D00C-F845-90BF-C8B83499B461}"/>
                  </a:ext>
                </a:extLst>
              </p:cNvPr>
              <p:cNvSpPr txBox="1"/>
              <p:nvPr/>
            </p:nvSpPr>
            <p:spPr>
              <a:xfrm>
                <a:off x="1257299" y="993120"/>
                <a:ext cx="1618635" cy="523220"/>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Elapsed time since last meal</a:t>
                </a:r>
              </a:p>
            </p:txBody>
          </p:sp>
          <p:sp>
            <p:nvSpPr>
              <p:cNvPr id="39" name="TextBox 38">
                <a:extLst>
                  <a:ext uri="{FF2B5EF4-FFF2-40B4-BE49-F238E27FC236}">
                    <a16:creationId xmlns:a16="http://schemas.microsoft.com/office/drawing/2014/main" id="{F3BCEE89-CDCD-3452-06D7-92060A174095}"/>
                  </a:ext>
                </a:extLst>
              </p:cNvPr>
              <p:cNvSpPr txBox="1"/>
              <p:nvPr/>
            </p:nvSpPr>
            <p:spPr>
              <a:xfrm>
                <a:off x="4125866" y="1111104"/>
                <a:ext cx="1257300" cy="307777"/>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Hunger</a:t>
                </a:r>
              </a:p>
            </p:txBody>
          </p:sp>
          <p:cxnSp>
            <p:nvCxnSpPr>
              <p:cNvPr id="40" name="Straight Connector 39">
                <a:extLst>
                  <a:ext uri="{FF2B5EF4-FFF2-40B4-BE49-F238E27FC236}">
                    <a16:creationId xmlns:a16="http://schemas.microsoft.com/office/drawing/2014/main" id="{724DF618-55D5-1E1D-6BCF-1E3D31E096A6}"/>
                  </a:ext>
                </a:extLst>
              </p:cNvPr>
              <p:cNvCxnSpPr/>
              <p:nvPr/>
            </p:nvCxnSpPr>
            <p:spPr>
              <a:xfrm>
                <a:off x="3023014" y="1254730"/>
                <a:ext cx="977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67803018-D5F6-D3E2-854E-2ECDBEFCE914}"/>
                </a:ext>
              </a:extLst>
            </p:cNvPr>
            <p:cNvGrpSpPr/>
            <p:nvPr/>
          </p:nvGrpSpPr>
          <p:grpSpPr>
            <a:xfrm>
              <a:off x="5825378" y="4845660"/>
              <a:ext cx="3771900" cy="523220"/>
              <a:chOff x="1257300" y="993120"/>
              <a:chExt cx="3771900" cy="523220"/>
            </a:xfrm>
          </p:grpSpPr>
          <p:sp>
            <p:nvSpPr>
              <p:cNvPr id="42" name="TextBox 41">
                <a:extLst>
                  <a:ext uri="{FF2B5EF4-FFF2-40B4-BE49-F238E27FC236}">
                    <a16:creationId xmlns:a16="http://schemas.microsoft.com/office/drawing/2014/main" id="{77E741B9-A619-08A8-877B-29720564E14D}"/>
                  </a:ext>
                </a:extLst>
              </p:cNvPr>
              <p:cNvSpPr txBox="1"/>
              <p:nvPr/>
            </p:nvSpPr>
            <p:spPr>
              <a:xfrm>
                <a:off x="1257300" y="993120"/>
                <a:ext cx="1257300" cy="523220"/>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Ability to buy a car</a:t>
                </a:r>
              </a:p>
            </p:txBody>
          </p:sp>
          <p:sp>
            <p:nvSpPr>
              <p:cNvPr id="43" name="TextBox 42">
                <a:extLst>
                  <a:ext uri="{FF2B5EF4-FFF2-40B4-BE49-F238E27FC236}">
                    <a16:creationId xmlns:a16="http://schemas.microsoft.com/office/drawing/2014/main" id="{F78415E0-13F8-E813-A60C-F4C6E2871B49}"/>
                  </a:ext>
                </a:extLst>
              </p:cNvPr>
              <p:cNvSpPr txBox="1"/>
              <p:nvPr/>
            </p:nvSpPr>
            <p:spPr>
              <a:xfrm>
                <a:off x="3771900" y="993120"/>
                <a:ext cx="1257300" cy="523220"/>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Money in the bank</a:t>
                </a:r>
              </a:p>
            </p:txBody>
          </p:sp>
          <p:cxnSp>
            <p:nvCxnSpPr>
              <p:cNvPr id="44" name="Straight Connector 43">
                <a:extLst>
                  <a:ext uri="{FF2B5EF4-FFF2-40B4-BE49-F238E27FC236}">
                    <a16:creationId xmlns:a16="http://schemas.microsoft.com/office/drawing/2014/main" id="{6DD23DBE-12A2-06EB-7F32-078217478EF5}"/>
                  </a:ext>
                </a:extLst>
              </p:cNvPr>
              <p:cNvCxnSpPr/>
              <p:nvPr/>
            </p:nvCxnSpPr>
            <p:spPr>
              <a:xfrm>
                <a:off x="2654300" y="1254730"/>
                <a:ext cx="977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4A5F044F-7588-E6F2-F9C4-A48481A6ACA0}"/>
                </a:ext>
              </a:extLst>
            </p:cNvPr>
            <p:cNvGrpSpPr/>
            <p:nvPr/>
          </p:nvGrpSpPr>
          <p:grpSpPr>
            <a:xfrm>
              <a:off x="5825378" y="5669345"/>
              <a:ext cx="4671238" cy="523220"/>
              <a:chOff x="1257300" y="993120"/>
              <a:chExt cx="4671238" cy="523220"/>
            </a:xfrm>
          </p:grpSpPr>
          <p:sp>
            <p:nvSpPr>
              <p:cNvPr id="46" name="TextBox 45">
                <a:extLst>
                  <a:ext uri="{FF2B5EF4-FFF2-40B4-BE49-F238E27FC236}">
                    <a16:creationId xmlns:a16="http://schemas.microsoft.com/office/drawing/2014/main" id="{A0F520BC-775F-BFCA-7D03-CCC9D66915CA}"/>
                  </a:ext>
                </a:extLst>
              </p:cNvPr>
              <p:cNvSpPr txBox="1"/>
              <p:nvPr/>
            </p:nvSpPr>
            <p:spPr>
              <a:xfrm>
                <a:off x="1257300" y="1107424"/>
                <a:ext cx="1257300" cy="307777"/>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Student debt</a:t>
                </a:r>
              </a:p>
            </p:txBody>
          </p:sp>
          <p:sp>
            <p:nvSpPr>
              <p:cNvPr id="47" name="TextBox 46">
                <a:extLst>
                  <a:ext uri="{FF2B5EF4-FFF2-40B4-BE49-F238E27FC236}">
                    <a16:creationId xmlns:a16="http://schemas.microsoft.com/office/drawing/2014/main" id="{291FC957-A181-5BF7-58F5-104582054655}"/>
                  </a:ext>
                </a:extLst>
              </p:cNvPr>
              <p:cNvSpPr txBox="1"/>
              <p:nvPr/>
            </p:nvSpPr>
            <p:spPr>
              <a:xfrm>
                <a:off x="3771899" y="993120"/>
                <a:ext cx="2156639" cy="523220"/>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Ability to afford a house after graduation</a:t>
                </a:r>
              </a:p>
            </p:txBody>
          </p:sp>
          <p:cxnSp>
            <p:nvCxnSpPr>
              <p:cNvPr id="48" name="Straight Connector 47">
                <a:extLst>
                  <a:ext uri="{FF2B5EF4-FFF2-40B4-BE49-F238E27FC236}">
                    <a16:creationId xmlns:a16="http://schemas.microsoft.com/office/drawing/2014/main" id="{E70F3AF1-F6C2-898F-C6E0-66C23A4C9F08}"/>
                  </a:ext>
                </a:extLst>
              </p:cNvPr>
              <p:cNvCxnSpPr/>
              <p:nvPr/>
            </p:nvCxnSpPr>
            <p:spPr>
              <a:xfrm>
                <a:off x="2654300" y="1254730"/>
                <a:ext cx="9779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A18F632D-2D17-1626-4F97-856B25EF492D}"/>
                </a:ext>
              </a:extLst>
            </p:cNvPr>
            <p:cNvSpPr txBox="1"/>
            <p:nvPr/>
          </p:nvSpPr>
          <p:spPr>
            <a:xfrm>
              <a:off x="5161532" y="4030176"/>
              <a:ext cx="49404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 </a:t>
              </a:r>
            </a:p>
          </p:txBody>
        </p:sp>
        <p:sp>
          <p:nvSpPr>
            <p:cNvPr id="50" name="TextBox 49">
              <a:extLst>
                <a:ext uri="{FF2B5EF4-FFF2-40B4-BE49-F238E27FC236}">
                  <a16:creationId xmlns:a16="http://schemas.microsoft.com/office/drawing/2014/main" id="{76CD1BE6-83E0-72DE-E16E-7D758A9C4D1A}"/>
                </a:ext>
              </a:extLst>
            </p:cNvPr>
            <p:cNvSpPr txBox="1"/>
            <p:nvPr/>
          </p:nvSpPr>
          <p:spPr>
            <a:xfrm>
              <a:off x="5161532" y="4922604"/>
              <a:ext cx="49404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(b) </a:t>
              </a:r>
            </a:p>
          </p:txBody>
        </p:sp>
        <p:sp>
          <p:nvSpPr>
            <p:cNvPr id="51" name="TextBox 50">
              <a:extLst>
                <a:ext uri="{FF2B5EF4-FFF2-40B4-BE49-F238E27FC236}">
                  <a16:creationId xmlns:a16="http://schemas.microsoft.com/office/drawing/2014/main" id="{43DE04EB-F3C3-0DF8-BA70-231E84B4765E}"/>
                </a:ext>
              </a:extLst>
            </p:cNvPr>
            <p:cNvSpPr txBox="1"/>
            <p:nvPr/>
          </p:nvSpPr>
          <p:spPr>
            <a:xfrm>
              <a:off x="5161532" y="5672659"/>
              <a:ext cx="48282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 </a:t>
              </a:r>
            </a:p>
          </p:txBody>
        </p:sp>
      </p:grpSp>
      <p:grpSp>
        <p:nvGrpSpPr>
          <p:cNvPr id="63" name="Group 62">
            <a:extLst>
              <a:ext uri="{FF2B5EF4-FFF2-40B4-BE49-F238E27FC236}">
                <a16:creationId xmlns:a16="http://schemas.microsoft.com/office/drawing/2014/main" id="{297FBB4D-E73C-B644-11F5-EAE3B616F5B5}"/>
              </a:ext>
            </a:extLst>
          </p:cNvPr>
          <p:cNvGrpSpPr/>
          <p:nvPr/>
        </p:nvGrpSpPr>
        <p:grpSpPr>
          <a:xfrm>
            <a:off x="7190679" y="3940300"/>
            <a:ext cx="1415379" cy="2027838"/>
            <a:chOff x="7190679" y="3940300"/>
            <a:chExt cx="1415379" cy="2027838"/>
          </a:xfrm>
        </p:grpSpPr>
        <p:cxnSp>
          <p:nvCxnSpPr>
            <p:cNvPr id="52" name="Straight Connector 51">
              <a:extLst>
                <a:ext uri="{FF2B5EF4-FFF2-40B4-BE49-F238E27FC236}">
                  <a16:creationId xmlns:a16="http://schemas.microsoft.com/office/drawing/2014/main" id="{AF9C7614-5A22-86BA-ED4C-5844DD88F8B7}"/>
                </a:ext>
              </a:extLst>
            </p:cNvPr>
            <p:cNvCxnSpPr>
              <a:cxnSpLocks/>
            </p:cNvCxnSpPr>
            <p:nvPr/>
          </p:nvCxnSpPr>
          <p:spPr>
            <a:xfrm flipH="1">
              <a:off x="8404092" y="4209242"/>
              <a:ext cx="201966" cy="0"/>
            </a:xfrm>
            <a:prstGeom prst="line">
              <a:avLst/>
            </a:prstGeom>
            <a:ln w="19050">
              <a:solidFill>
                <a:srgbClr val="FF0000"/>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A842EF4-1A4D-9773-A1FD-63E395042551}"/>
                </a:ext>
              </a:extLst>
            </p:cNvPr>
            <p:cNvCxnSpPr>
              <a:cxnSpLocks/>
            </p:cNvCxnSpPr>
            <p:nvPr/>
          </p:nvCxnSpPr>
          <p:spPr>
            <a:xfrm>
              <a:off x="7190679" y="5114001"/>
              <a:ext cx="201966" cy="0"/>
            </a:xfrm>
            <a:prstGeom prst="line">
              <a:avLst/>
            </a:prstGeom>
            <a:ln w="19050">
              <a:solidFill>
                <a:srgbClr val="FF0000"/>
              </a:solidFill>
              <a:headEnd type="stealth" w="lg" len="lg"/>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11D4712-3EB0-0C85-6322-F1DC7E2273EF}"/>
                </a:ext>
              </a:extLst>
            </p:cNvPr>
            <p:cNvSpPr txBox="1"/>
            <p:nvPr/>
          </p:nvSpPr>
          <p:spPr>
            <a:xfrm flipH="1">
              <a:off x="8250674" y="3940300"/>
              <a:ext cx="329583"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S</a:t>
              </a:r>
            </a:p>
          </p:txBody>
        </p:sp>
        <p:sp>
          <p:nvSpPr>
            <p:cNvPr id="56" name="TextBox 55">
              <a:extLst>
                <a:ext uri="{FF2B5EF4-FFF2-40B4-BE49-F238E27FC236}">
                  <a16:creationId xmlns:a16="http://schemas.microsoft.com/office/drawing/2014/main" id="{81ECB3F4-49AA-3105-48F2-ED3FE95FA6A9}"/>
                </a:ext>
              </a:extLst>
            </p:cNvPr>
            <p:cNvSpPr txBox="1"/>
            <p:nvPr/>
          </p:nvSpPr>
          <p:spPr>
            <a:xfrm flipH="1">
              <a:off x="7268752" y="4845058"/>
              <a:ext cx="329583"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S</a:t>
              </a:r>
            </a:p>
          </p:txBody>
        </p:sp>
        <p:cxnSp>
          <p:nvCxnSpPr>
            <p:cNvPr id="58" name="Straight Connector 57">
              <a:extLst>
                <a:ext uri="{FF2B5EF4-FFF2-40B4-BE49-F238E27FC236}">
                  <a16:creationId xmlns:a16="http://schemas.microsoft.com/office/drawing/2014/main" id="{DA615172-A13E-008C-CDB5-F07396E9BA4A}"/>
                </a:ext>
              </a:extLst>
            </p:cNvPr>
            <p:cNvCxnSpPr>
              <a:cxnSpLocks/>
            </p:cNvCxnSpPr>
            <p:nvPr/>
          </p:nvCxnSpPr>
          <p:spPr>
            <a:xfrm flipH="1">
              <a:off x="8070355" y="5935801"/>
              <a:ext cx="201966" cy="0"/>
            </a:xfrm>
            <a:prstGeom prst="line">
              <a:avLst/>
            </a:prstGeom>
            <a:ln w="19050">
              <a:solidFill>
                <a:srgbClr val="FF0000"/>
              </a:solidFill>
              <a:headEnd type="stealth" w="lg" len="lg"/>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81D082D-C1E6-E27C-AD1A-A58936122696}"/>
                </a:ext>
              </a:extLst>
            </p:cNvPr>
            <p:cNvSpPr txBox="1"/>
            <p:nvPr/>
          </p:nvSpPr>
          <p:spPr>
            <a:xfrm flipH="1">
              <a:off x="7881950" y="5660361"/>
              <a:ext cx="279285"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O</a:t>
              </a:r>
            </a:p>
          </p:txBody>
        </p:sp>
      </p:grpSp>
    </p:spTree>
    <p:extLst>
      <p:ext uri="{BB962C8B-B14F-4D97-AF65-F5344CB8AC3E}">
        <p14:creationId xmlns:p14="http://schemas.microsoft.com/office/powerpoint/2010/main" val="210273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454FD0-BD1A-5D1E-9A82-9C0336191D26}"/>
              </a:ext>
            </a:extLst>
          </p:cNvPr>
          <p:cNvSpPr txBox="1"/>
          <p:nvPr/>
        </p:nvSpPr>
        <p:spPr>
          <a:xfrm>
            <a:off x="460375" y="124253"/>
            <a:ext cx="4899025" cy="3447098"/>
          </a:xfrm>
          <a:prstGeom prst="rect">
            <a:avLst/>
          </a:prstGeom>
          <a:noFill/>
        </p:spPr>
        <p:txBody>
          <a:bodyPr wrap="square" rtlCol="0">
            <a:spAutoFit/>
          </a:bodyPr>
          <a:lstStyle/>
          <a:p>
            <a:r>
              <a:rPr lang="en-US" sz="4000" dirty="0">
                <a:solidFill>
                  <a:schemeClr val="accent1"/>
                </a:solidFill>
                <a:latin typeface="Optima" panose="02000503060000020004" pitchFamily="2" charset="0"/>
                <a:ea typeface="Times New Roman" panose="02020603050405020304" pitchFamily="18" charset="0"/>
              </a:rPr>
              <a:t>Improve </a:t>
            </a:r>
          </a:p>
          <a:p>
            <a:r>
              <a:rPr lang="en-US" sz="4000" dirty="0">
                <a:solidFill>
                  <a:schemeClr val="accent1"/>
                </a:solidFill>
                <a:latin typeface="Optima" panose="02000503060000020004" pitchFamily="2" charset="0"/>
                <a:ea typeface="Times New Roman" panose="02020603050405020304" pitchFamily="18" charset="0"/>
              </a:rPr>
              <a:t>visualization </a:t>
            </a:r>
          </a:p>
          <a:p>
            <a:r>
              <a:rPr lang="en-US" sz="4000" dirty="0">
                <a:solidFill>
                  <a:schemeClr val="accent1"/>
                </a:solidFill>
                <a:latin typeface="Optima" panose="02000503060000020004" pitchFamily="2" charset="0"/>
                <a:ea typeface="Times New Roman" panose="02020603050405020304" pitchFamily="18" charset="0"/>
              </a:rPr>
              <a:t>to target </a:t>
            </a:r>
          </a:p>
          <a:p>
            <a:r>
              <a:rPr lang="en-US" sz="4000" dirty="0">
                <a:solidFill>
                  <a:schemeClr val="accent1"/>
                </a:solidFill>
                <a:latin typeface="Optima" panose="02000503060000020004" pitchFamily="2" charset="0"/>
                <a:ea typeface="Times New Roman" panose="02020603050405020304" pitchFamily="18" charset="0"/>
              </a:rPr>
              <a:t>discovered </a:t>
            </a:r>
          </a:p>
          <a:p>
            <a:r>
              <a:rPr lang="en-US" sz="4000" dirty="0">
                <a:solidFill>
                  <a:schemeClr val="accent1"/>
                </a:solidFill>
                <a:latin typeface="Optima" panose="02000503060000020004" pitchFamily="2" charset="0"/>
                <a:ea typeface="Times New Roman" panose="02020603050405020304" pitchFamily="18" charset="0"/>
              </a:rPr>
              <a:t>weakness</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grpSp>
        <p:nvGrpSpPr>
          <p:cNvPr id="9" name="Group 8">
            <a:extLst>
              <a:ext uri="{FF2B5EF4-FFF2-40B4-BE49-F238E27FC236}">
                <a16:creationId xmlns:a16="http://schemas.microsoft.com/office/drawing/2014/main" id="{1363BF67-C29E-A7ED-EC7C-0DBFF179DB62}"/>
              </a:ext>
            </a:extLst>
          </p:cNvPr>
          <p:cNvGrpSpPr/>
          <p:nvPr/>
        </p:nvGrpSpPr>
        <p:grpSpPr>
          <a:xfrm>
            <a:off x="4114800" y="238553"/>
            <a:ext cx="6636524" cy="6151182"/>
            <a:chOff x="4114800" y="238553"/>
            <a:chExt cx="6636524" cy="6151182"/>
          </a:xfrm>
        </p:grpSpPr>
        <p:pic>
          <p:nvPicPr>
            <p:cNvPr id="7" name="Picture 6">
              <a:extLst>
                <a:ext uri="{FF2B5EF4-FFF2-40B4-BE49-F238E27FC236}">
                  <a16:creationId xmlns:a16="http://schemas.microsoft.com/office/drawing/2014/main" id="{F1AF76AE-BCDB-8F0E-EEF9-207AADA5C8A9}"/>
                </a:ext>
              </a:extLst>
            </p:cNvPr>
            <p:cNvPicPr>
              <a:picLocks noChangeAspect="1"/>
            </p:cNvPicPr>
            <p:nvPr/>
          </p:nvPicPr>
          <p:blipFill>
            <a:blip r:embed="rId2"/>
            <a:stretch>
              <a:fillRect/>
            </a:stretch>
          </p:blipFill>
          <p:spPr>
            <a:xfrm>
              <a:off x="4114800" y="238553"/>
              <a:ext cx="6636524" cy="6151182"/>
            </a:xfrm>
            <a:prstGeom prst="rect">
              <a:avLst/>
            </a:prstGeom>
          </p:spPr>
        </p:pic>
        <p:sp>
          <p:nvSpPr>
            <p:cNvPr id="8" name="Rectangle 7">
              <a:extLst>
                <a:ext uri="{FF2B5EF4-FFF2-40B4-BE49-F238E27FC236}">
                  <a16:creationId xmlns:a16="http://schemas.microsoft.com/office/drawing/2014/main" id="{2BE249B8-586D-C3C6-0812-7133DF71F10B}"/>
                </a:ext>
              </a:extLst>
            </p:cNvPr>
            <p:cNvSpPr/>
            <p:nvPr/>
          </p:nvSpPr>
          <p:spPr>
            <a:xfrm>
              <a:off x="4216400" y="5003800"/>
              <a:ext cx="6223000" cy="13859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7692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2AE4CB-809E-07FF-CD3B-112DCF6B87A1}"/>
              </a:ext>
            </a:extLst>
          </p:cNvPr>
          <p:cNvSpPr txBox="1"/>
          <p:nvPr/>
        </p:nvSpPr>
        <p:spPr>
          <a:xfrm>
            <a:off x="236475" y="219873"/>
            <a:ext cx="3084242" cy="1754326"/>
          </a:xfrm>
          <a:prstGeom prst="rect">
            <a:avLst/>
          </a:prstGeom>
          <a:noFill/>
        </p:spPr>
        <p:txBody>
          <a:bodyPr wrap="square" rtlCol="0">
            <a:spAutoFit/>
          </a:bodyPr>
          <a:lstStyle/>
          <a:p>
            <a:r>
              <a:rPr lang="en-US" sz="3600" dirty="0">
                <a:solidFill>
                  <a:schemeClr val="accent1"/>
                </a:solidFill>
                <a:latin typeface="Optima" panose="02000503060000020004" pitchFamily="2" charset="0"/>
                <a:cs typeface="Arial" panose="020B0604020202020204" pitchFamily="34" charset="0"/>
              </a:rPr>
              <a:t>Improve</a:t>
            </a:r>
          </a:p>
          <a:p>
            <a:r>
              <a:rPr lang="en-US" sz="3600" dirty="0">
                <a:solidFill>
                  <a:schemeClr val="accent1"/>
                </a:solidFill>
                <a:latin typeface="Optima" panose="02000503060000020004" pitchFamily="2" charset="0"/>
                <a:cs typeface="Arial" panose="020B0604020202020204" pitchFamily="34" charset="0"/>
              </a:rPr>
              <a:t>instructors’ materials</a:t>
            </a:r>
          </a:p>
        </p:txBody>
      </p:sp>
      <p:pic>
        <p:nvPicPr>
          <p:cNvPr id="5" name="Picture 4">
            <a:extLst>
              <a:ext uri="{FF2B5EF4-FFF2-40B4-BE49-F238E27FC236}">
                <a16:creationId xmlns:a16="http://schemas.microsoft.com/office/drawing/2014/main" id="{384AAA64-BB42-EF5B-74D7-CF02D0193810}"/>
              </a:ext>
            </a:extLst>
          </p:cNvPr>
          <p:cNvPicPr>
            <a:picLocks noChangeAspect="1"/>
          </p:cNvPicPr>
          <p:nvPr/>
        </p:nvPicPr>
        <p:blipFill>
          <a:blip r:embed="rId3"/>
          <a:stretch>
            <a:fillRect/>
          </a:stretch>
        </p:blipFill>
        <p:spPr>
          <a:xfrm>
            <a:off x="3637547" y="178822"/>
            <a:ext cx="7772400" cy="6500356"/>
          </a:xfrm>
          <a:prstGeom prst="rect">
            <a:avLst/>
          </a:prstGeom>
          <a:ln>
            <a:solidFill>
              <a:schemeClr val="bg1">
                <a:lumMod val="65000"/>
              </a:schemeClr>
            </a:solidFill>
          </a:ln>
        </p:spPr>
      </p:pic>
    </p:spTree>
    <p:extLst>
      <p:ext uri="{BB962C8B-B14F-4D97-AF65-F5344CB8AC3E}">
        <p14:creationId xmlns:p14="http://schemas.microsoft.com/office/powerpoint/2010/main" val="348242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63414-C53C-767C-05E3-D01F399A3576}"/>
              </a:ext>
            </a:extLst>
          </p:cNvPr>
          <p:cNvSpPr txBox="1"/>
          <p:nvPr/>
        </p:nvSpPr>
        <p:spPr>
          <a:xfrm>
            <a:off x="382348" y="139715"/>
            <a:ext cx="10721081" cy="1600438"/>
          </a:xfrm>
          <a:prstGeom prst="rect">
            <a:avLst/>
          </a:prstGeom>
          <a:noFill/>
        </p:spPr>
        <p:txBody>
          <a:bodyPr wrap="square" rtlCol="0">
            <a:spAutoFit/>
          </a:bodyPr>
          <a:lstStyle/>
          <a:p>
            <a:pPr algn="ctr"/>
            <a:r>
              <a:rPr lang="en-US" sz="4000" dirty="0">
                <a:solidFill>
                  <a:schemeClr val="accent1"/>
                </a:solidFill>
                <a:effectLst/>
                <a:latin typeface="Optima" panose="02000503060000020004" pitchFamily="2" charset="0"/>
                <a:ea typeface="Times New Roman" panose="02020603050405020304" pitchFamily="18" charset="0"/>
              </a:rPr>
              <a:t>This marvelous conference, in recent years, has mostly been about data visualizations</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pic>
        <p:nvPicPr>
          <p:cNvPr id="21" name="Picture 20">
            <a:extLst>
              <a:ext uri="{FF2B5EF4-FFF2-40B4-BE49-F238E27FC236}">
                <a16:creationId xmlns:a16="http://schemas.microsoft.com/office/drawing/2014/main" id="{AE226F70-BAF3-AA9F-AE68-3EB361A8B40F}"/>
              </a:ext>
            </a:extLst>
          </p:cNvPr>
          <p:cNvPicPr>
            <a:picLocks noChangeAspect="1"/>
          </p:cNvPicPr>
          <p:nvPr/>
        </p:nvPicPr>
        <p:blipFill>
          <a:blip r:embed="rId3"/>
          <a:stretch>
            <a:fillRect/>
          </a:stretch>
        </p:blipFill>
        <p:spPr>
          <a:xfrm>
            <a:off x="382348" y="1867046"/>
            <a:ext cx="5453963" cy="1649123"/>
          </a:xfrm>
          <a:prstGeom prst="rect">
            <a:avLst/>
          </a:prstGeom>
        </p:spPr>
      </p:pic>
      <p:pic>
        <p:nvPicPr>
          <p:cNvPr id="16" name="Picture 15">
            <a:extLst>
              <a:ext uri="{FF2B5EF4-FFF2-40B4-BE49-F238E27FC236}">
                <a16:creationId xmlns:a16="http://schemas.microsoft.com/office/drawing/2014/main" id="{D487993F-6018-306A-419A-B9B010C8C9B8}"/>
              </a:ext>
            </a:extLst>
          </p:cNvPr>
          <p:cNvPicPr>
            <a:picLocks noChangeAspect="1"/>
          </p:cNvPicPr>
          <p:nvPr/>
        </p:nvPicPr>
        <p:blipFill>
          <a:blip r:embed="rId4"/>
          <a:stretch>
            <a:fillRect/>
          </a:stretch>
        </p:blipFill>
        <p:spPr>
          <a:xfrm>
            <a:off x="4243387" y="2505864"/>
            <a:ext cx="7808896" cy="3866356"/>
          </a:xfrm>
          <a:prstGeom prst="rect">
            <a:avLst/>
          </a:prstGeom>
        </p:spPr>
      </p:pic>
    </p:spTree>
    <p:extLst>
      <p:ext uri="{BB962C8B-B14F-4D97-AF65-F5344CB8AC3E}">
        <p14:creationId xmlns:p14="http://schemas.microsoft.com/office/powerpoint/2010/main" val="2142176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F0AB81-F815-BF11-761F-FA58A02765A7}"/>
              </a:ext>
            </a:extLst>
          </p:cNvPr>
          <p:cNvSpPr txBox="1"/>
          <p:nvPr/>
        </p:nvSpPr>
        <p:spPr>
          <a:xfrm>
            <a:off x="1" y="181823"/>
            <a:ext cx="11806518" cy="1600438"/>
          </a:xfrm>
          <a:prstGeom prst="rect">
            <a:avLst/>
          </a:prstGeom>
          <a:noFill/>
        </p:spPr>
        <p:txBody>
          <a:bodyPr wrap="square" rtlCol="0">
            <a:spAutoFit/>
          </a:bodyPr>
          <a:lstStyle/>
          <a:p>
            <a:pPr algn="ctr"/>
            <a:r>
              <a:rPr lang="en-US" sz="4000" dirty="0">
                <a:solidFill>
                  <a:schemeClr val="accent1"/>
                </a:solidFill>
                <a:latin typeface="Optima" panose="02000503060000020004" pitchFamily="2" charset="0"/>
                <a:ea typeface="Times New Roman" panose="02020603050405020304" pitchFamily="18" charset="0"/>
              </a:rPr>
              <a:t>Suggestions about how to research concept visualizations</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1960CFC2-86C6-C118-CAFE-B4DD6D0B8AFF}"/>
              </a:ext>
            </a:extLst>
          </p:cNvPr>
          <p:cNvSpPr txBox="1"/>
          <p:nvPr/>
        </p:nvSpPr>
        <p:spPr>
          <a:xfrm>
            <a:off x="312563" y="1660954"/>
            <a:ext cx="11566873" cy="4724370"/>
          </a:xfrm>
          <a:prstGeom prst="rect">
            <a:avLst/>
          </a:prstGeom>
          <a:noFill/>
        </p:spPr>
        <p:txBody>
          <a:bodyPr wrap="square" rtlCol="0">
            <a:spAutoFit/>
          </a:bodyPr>
          <a:lstStyle/>
          <a:p>
            <a:pPr marL="285750" marR="0" indent="-285750">
              <a:spcBef>
                <a:spcPts val="0"/>
              </a:spcBef>
              <a:spcAft>
                <a:spcPts val="500"/>
              </a:spcAft>
              <a:buFont typeface="Arial" panose="020B0604020202020204" pitchFamily="34" charset="0"/>
              <a:buChar char="•"/>
            </a:pPr>
            <a:r>
              <a:rPr lang="en-US" sz="2400" dirty="0">
                <a:solidFill>
                  <a:srgbClr val="945200"/>
                </a:solidFill>
                <a:latin typeface="Optima" panose="02000503060000020004" pitchFamily="2" charset="0"/>
                <a:ea typeface="Times New Roman" panose="02020603050405020304" pitchFamily="18" charset="0"/>
              </a:rPr>
              <a:t>Design a challenging, holistic task in which participants do something real and important, and engage with the complexity of the world – not a toy problem.</a:t>
            </a:r>
          </a:p>
          <a:p>
            <a:pPr marL="285750" indent="-285750">
              <a:spcAft>
                <a:spcPts val="500"/>
              </a:spcAft>
              <a:buFont typeface="Arial" panose="020B0604020202020204" pitchFamily="34" charset="0"/>
              <a:buChar char="•"/>
            </a:pPr>
            <a:r>
              <a:rPr lang="en-US" sz="2400" dirty="0">
                <a:solidFill>
                  <a:srgbClr val="945200"/>
                </a:solidFill>
                <a:latin typeface="Optima" panose="02000503060000020004" pitchFamily="2" charset="0"/>
                <a:ea typeface="Times New Roman" panose="02020603050405020304" pitchFamily="18" charset="0"/>
              </a:rPr>
              <a:t>Make a rubric for participant-produced visualizations.  This is hard, time-consuming, iterative, but deeply informative.</a:t>
            </a:r>
          </a:p>
          <a:p>
            <a:pPr marL="742950" lvl="1" indent="-285750">
              <a:spcAft>
                <a:spcPts val="500"/>
              </a:spcAft>
              <a:buFont typeface="Arial" panose="020B0604020202020204" pitchFamily="34" charset="0"/>
              <a:buChar char="•"/>
            </a:pPr>
            <a:r>
              <a:rPr lang="en-US" sz="2000" dirty="0">
                <a:solidFill>
                  <a:srgbClr val="945200"/>
                </a:solidFill>
                <a:latin typeface="Optima" panose="02000503060000020004" pitchFamily="2" charset="0"/>
                <a:ea typeface="Times New Roman" panose="02020603050405020304" pitchFamily="18" charset="0"/>
              </a:rPr>
              <a:t>Acknowledge that concept visualizations can look different but both be correct. </a:t>
            </a:r>
          </a:p>
          <a:p>
            <a:pPr marL="742950" lvl="1" indent="-285750">
              <a:spcAft>
                <a:spcPts val="500"/>
              </a:spcAft>
              <a:buFont typeface="Arial" panose="020B0604020202020204" pitchFamily="34" charset="0"/>
              <a:buChar char="•"/>
            </a:pPr>
            <a:r>
              <a:rPr lang="en-US" sz="2000" dirty="0">
                <a:solidFill>
                  <a:srgbClr val="945200"/>
                </a:solidFill>
                <a:latin typeface="Optima" panose="02000503060000020004" pitchFamily="2" charset="0"/>
                <a:ea typeface="Times New Roman" panose="02020603050405020304" pitchFamily="18" charset="0"/>
              </a:rPr>
              <a:t>Grapple with products that emerge from a mind in the liminal state between understanding and not-understanding the system in question. </a:t>
            </a:r>
          </a:p>
          <a:p>
            <a:pPr marL="285750" marR="0" indent="-285750">
              <a:spcBef>
                <a:spcPts val="0"/>
              </a:spcBef>
              <a:spcAft>
                <a:spcPts val="500"/>
              </a:spcAft>
              <a:buFont typeface="Arial" panose="020B0604020202020204" pitchFamily="34" charset="0"/>
              <a:buChar char="•"/>
            </a:pPr>
            <a:r>
              <a:rPr lang="en-US" sz="2400" dirty="0">
                <a:solidFill>
                  <a:srgbClr val="945200"/>
                </a:solidFill>
                <a:effectLst/>
                <a:latin typeface="Optima" panose="02000503060000020004" pitchFamily="2" charset="0"/>
                <a:ea typeface="Times New Roman" panose="02020603050405020304" pitchFamily="18" charset="0"/>
              </a:rPr>
              <a:t>Look for common failure modes on the challenging, real world  task.</a:t>
            </a:r>
          </a:p>
          <a:p>
            <a:pPr marL="285750" marR="0" indent="-285750">
              <a:spcBef>
                <a:spcPts val="0"/>
              </a:spcBef>
              <a:spcAft>
                <a:spcPts val="500"/>
              </a:spcAft>
              <a:buFont typeface="Arial" panose="020B0604020202020204" pitchFamily="34" charset="0"/>
              <a:buChar char="•"/>
            </a:pPr>
            <a:r>
              <a:rPr lang="en-US" sz="2400" dirty="0">
                <a:solidFill>
                  <a:srgbClr val="945200"/>
                </a:solidFill>
                <a:latin typeface="Optima" panose="02000503060000020004" pitchFamily="2" charset="0"/>
                <a:ea typeface="Times New Roman" panose="02020603050405020304" pitchFamily="18" charset="0"/>
              </a:rPr>
              <a:t>Design targeted, more constrained tasks that test subskills and seek to isolate sources of difficulty. </a:t>
            </a:r>
          </a:p>
          <a:p>
            <a:pPr marL="285750" marR="0" indent="-285750">
              <a:spcBef>
                <a:spcPts val="0"/>
              </a:spcBef>
              <a:spcAft>
                <a:spcPts val="500"/>
              </a:spcAft>
              <a:buFont typeface="Arial" panose="020B0604020202020204" pitchFamily="34" charset="0"/>
              <a:buChar char="•"/>
            </a:pPr>
            <a:r>
              <a:rPr lang="en-US" sz="2400" dirty="0">
                <a:solidFill>
                  <a:srgbClr val="945200"/>
                </a:solidFill>
                <a:latin typeface="Optima" panose="02000503060000020004" pitchFamily="2" charset="0"/>
                <a:ea typeface="Times New Roman" panose="02020603050405020304" pitchFamily="18" charset="0"/>
              </a:rPr>
              <a:t>Tap into practitioners’ wisdom of people who use your type of concept visualization to teach, decide, understand or plan.  </a:t>
            </a:r>
            <a:endParaRPr lang="en-US" sz="2400" dirty="0">
              <a:solidFill>
                <a:srgbClr val="945200"/>
              </a:solidFill>
              <a:effectLst/>
              <a:latin typeface="Optima" panose="02000503060000020004" pitchFamily="2" charset="0"/>
              <a:ea typeface="Times New Roman" panose="02020603050405020304" pitchFamily="18" charset="0"/>
            </a:endParaRPr>
          </a:p>
        </p:txBody>
      </p:sp>
    </p:spTree>
    <p:extLst>
      <p:ext uri="{BB962C8B-B14F-4D97-AF65-F5344CB8AC3E}">
        <p14:creationId xmlns:p14="http://schemas.microsoft.com/office/powerpoint/2010/main" val="347114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7904F6-4F40-A1CC-1407-C2DEAC3F37C6}"/>
              </a:ext>
            </a:extLst>
          </p:cNvPr>
          <p:cNvPicPr>
            <a:picLocks noChangeAspect="1"/>
          </p:cNvPicPr>
          <p:nvPr/>
        </p:nvPicPr>
        <p:blipFill>
          <a:blip r:embed="rId3"/>
          <a:stretch>
            <a:fillRect/>
          </a:stretch>
        </p:blipFill>
        <p:spPr>
          <a:xfrm>
            <a:off x="1781175" y="1648683"/>
            <a:ext cx="7772400" cy="5046534"/>
          </a:xfrm>
          <a:prstGeom prst="rect">
            <a:avLst/>
          </a:prstGeom>
        </p:spPr>
      </p:pic>
      <p:sp>
        <p:nvSpPr>
          <p:cNvPr id="5" name="TextBox 4">
            <a:extLst>
              <a:ext uri="{FF2B5EF4-FFF2-40B4-BE49-F238E27FC236}">
                <a16:creationId xmlns:a16="http://schemas.microsoft.com/office/drawing/2014/main" id="{581E0EAF-13DE-1DCD-40DE-5A3BF5612FBC}"/>
              </a:ext>
            </a:extLst>
          </p:cNvPr>
          <p:cNvSpPr txBox="1"/>
          <p:nvPr/>
        </p:nvSpPr>
        <p:spPr>
          <a:xfrm>
            <a:off x="-200025" y="537557"/>
            <a:ext cx="12392025" cy="984885"/>
          </a:xfrm>
          <a:prstGeom prst="rect">
            <a:avLst/>
          </a:prstGeom>
          <a:noFill/>
        </p:spPr>
        <p:txBody>
          <a:bodyPr wrap="square" rtlCol="0">
            <a:spAutoFit/>
          </a:bodyPr>
          <a:lstStyle/>
          <a:p>
            <a:pPr algn="ctr"/>
            <a:r>
              <a:rPr lang="en-US" sz="4000" dirty="0">
                <a:solidFill>
                  <a:schemeClr val="accent1"/>
                </a:solidFill>
                <a:effectLst/>
                <a:latin typeface="Optima" panose="02000503060000020004" pitchFamily="2" charset="0"/>
                <a:ea typeface="Times New Roman" panose="02020603050405020304" pitchFamily="18" charset="0"/>
              </a:rPr>
              <a:t>What questions or thoughts do you have?</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584303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63414-C53C-767C-05E3-D01F399A3576}"/>
              </a:ext>
            </a:extLst>
          </p:cNvPr>
          <p:cNvSpPr txBox="1"/>
          <p:nvPr/>
        </p:nvSpPr>
        <p:spPr>
          <a:xfrm>
            <a:off x="358597" y="344385"/>
            <a:ext cx="11219844" cy="1600438"/>
          </a:xfrm>
          <a:prstGeom prst="rect">
            <a:avLst/>
          </a:prstGeom>
          <a:noFill/>
        </p:spPr>
        <p:txBody>
          <a:bodyPr wrap="square" rtlCol="0">
            <a:spAutoFit/>
          </a:bodyPr>
          <a:lstStyle/>
          <a:p>
            <a:pPr algn="ctr"/>
            <a:r>
              <a:rPr lang="en-US" sz="4000" dirty="0">
                <a:solidFill>
                  <a:schemeClr val="accent1"/>
                </a:solidFill>
                <a:effectLst/>
                <a:latin typeface="Optima" panose="02000503060000020004" pitchFamily="2" charset="0"/>
                <a:ea typeface="Times New Roman" panose="02020603050405020304" pitchFamily="18" charset="0"/>
              </a:rPr>
              <a:t>I want to push the boundaries of our conversation this week to embrace concept visualizations</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grpSp>
        <p:nvGrpSpPr>
          <p:cNvPr id="11" name="Group 10">
            <a:extLst>
              <a:ext uri="{FF2B5EF4-FFF2-40B4-BE49-F238E27FC236}">
                <a16:creationId xmlns:a16="http://schemas.microsoft.com/office/drawing/2014/main" id="{97B0201B-A8DE-365D-BFD6-65F1DBE59BE7}"/>
              </a:ext>
            </a:extLst>
          </p:cNvPr>
          <p:cNvGrpSpPr/>
          <p:nvPr/>
        </p:nvGrpSpPr>
        <p:grpSpPr>
          <a:xfrm>
            <a:off x="358597" y="1944823"/>
            <a:ext cx="11034827" cy="4667310"/>
            <a:chOff x="358597" y="1944823"/>
            <a:chExt cx="11034827" cy="4667310"/>
          </a:xfrm>
        </p:grpSpPr>
        <p:grpSp>
          <p:nvGrpSpPr>
            <p:cNvPr id="9" name="Group 8">
              <a:extLst>
                <a:ext uri="{FF2B5EF4-FFF2-40B4-BE49-F238E27FC236}">
                  <a16:creationId xmlns:a16="http://schemas.microsoft.com/office/drawing/2014/main" id="{A27E1784-EAC3-D7C6-9C0B-2E7BEA5C1429}"/>
                </a:ext>
              </a:extLst>
            </p:cNvPr>
            <p:cNvGrpSpPr/>
            <p:nvPr/>
          </p:nvGrpSpPr>
          <p:grpSpPr>
            <a:xfrm>
              <a:off x="358597" y="1944823"/>
              <a:ext cx="2517648" cy="4667310"/>
              <a:chOff x="358597" y="1944823"/>
              <a:chExt cx="2517648" cy="4667310"/>
            </a:xfrm>
          </p:grpSpPr>
          <p:pic>
            <p:nvPicPr>
              <p:cNvPr id="3074" name="Picture 2">
                <a:extLst>
                  <a:ext uri="{FF2B5EF4-FFF2-40B4-BE49-F238E27FC236}">
                    <a16:creationId xmlns:a16="http://schemas.microsoft.com/office/drawing/2014/main" id="{B1879E16-8B51-E87D-96B8-BCFC61F12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97" y="1944823"/>
                <a:ext cx="2517648"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6A148A-F343-B1F7-C1BD-4C1CDB99C60D}"/>
                  </a:ext>
                </a:extLst>
              </p:cNvPr>
              <p:cNvSpPr txBox="1"/>
              <p:nvPr/>
            </p:nvSpPr>
            <p:spPr>
              <a:xfrm>
                <a:off x="562222" y="6212023"/>
                <a:ext cx="193995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Charles Darwin</a:t>
                </a:r>
              </a:p>
            </p:txBody>
          </p:sp>
        </p:grpSp>
        <p:grpSp>
          <p:nvGrpSpPr>
            <p:cNvPr id="8" name="Group 7">
              <a:extLst>
                <a:ext uri="{FF2B5EF4-FFF2-40B4-BE49-F238E27FC236}">
                  <a16:creationId xmlns:a16="http://schemas.microsoft.com/office/drawing/2014/main" id="{D5CC8FBB-DF85-0AF2-FBA9-6ACF94D07DB9}"/>
                </a:ext>
              </a:extLst>
            </p:cNvPr>
            <p:cNvGrpSpPr/>
            <p:nvPr/>
          </p:nvGrpSpPr>
          <p:grpSpPr>
            <a:xfrm>
              <a:off x="3702304" y="2182567"/>
              <a:ext cx="3810000" cy="3701699"/>
              <a:chOff x="3702304" y="2182567"/>
              <a:chExt cx="3810000" cy="3701699"/>
            </a:xfrm>
          </p:grpSpPr>
          <p:pic>
            <p:nvPicPr>
              <p:cNvPr id="3076" name="Picture 4">
                <a:extLst>
                  <a:ext uri="{FF2B5EF4-FFF2-40B4-BE49-F238E27FC236}">
                    <a16:creationId xmlns:a16="http://schemas.microsoft.com/office/drawing/2014/main" id="{42CC13BC-7BA8-F3F4-F7F7-95F15CBCA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2304" y="2182567"/>
                <a:ext cx="3810000" cy="3263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BCFDD4-955A-6303-8089-81C6024B4C1F}"/>
                  </a:ext>
                </a:extLst>
              </p:cNvPr>
              <p:cNvSpPr txBox="1"/>
              <p:nvPr/>
            </p:nvSpPr>
            <p:spPr>
              <a:xfrm>
                <a:off x="4352365" y="5484156"/>
                <a:ext cx="2874977"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Nicolaus Copernicus</a:t>
                </a:r>
              </a:p>
            </p:txBody>
          </p:sp>
        </p:grpSp>
        <p:grpSp>
          <p:nvGrpSpPr>
            <p:cNvPr id="10" name="Group 9">
              <a:extLst>
                <a:ext uri="{FF2B5EF4-FFF2-40B4-BE49-F238E27FC236}">
                  <a16:creationId xmlns:a16="http://schemas.microsoft.com/office/drawing/2014/main" id="{0B73F62C-1201-E1DA-9AFC-3CAAC12F8B39}"/>
                </a:ext>
              </a:extLst>
            </p:cNvPr>
            <p:cNvGrpSpPr/>
            <p:nvPr/>
          </p:nvGrpSpPr>
          <p:grpSpPr>
            <a:xfrm>
              <a:off x="8518447" y="1944823"/>
              <a:ext cx="2874977" cy="4636291"/>
              <a:chOff x="8518447" y="1944823"/>
              <a:chExt cx="2874977" cy="4636291"/>
            </a:xfrm>
          </p:grpSpPr>
          <p:sp>
            <p:nvSpPr>
              <p:cNvPr id="7" name="TextBox 6">
                <a:extLst>
                  <a:ext uri="{FF2B5EF4-FFF2-40B4-BE49-F238E27FC236}">
                    <a16:creationId xmlns:a16="http://schemas.microsoft.com/office/drawing/2014/main" id="{A3931FC1-A040-1DD7-1459-582C60ECF0FF}"/>
                  </a:ext>
                </a:extLst>
              </p:cNvPr>
              <p:cNvSpPr txBox="1"/>
              <p:nvPr/>
            </p:nvSpPr>
            <p:spPr>
              <a:xfrm>
                <a:off x="8985957" y="6181004"/>
                <a:ext cx="1939955"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William Harvey</a:t>
                </a:r>
              </a:p>
            </p:txBody>
          </p:sp>
          <p:pic>
            <p:nvPicPr>
              <p:cNvPr id="2050" name="Picture 2">
                <a:extLst>
                  <a:ext uri="{FF2B5EF4-FFF2-40B4-BE49-F238E27FC236}">
                    <a16:creationId xmlns:a16="http://schemas.microsoft.com/office/drawing/2014/main" id="{60BB1EC4-9F18-4853-D5CE-5D85F2AAB6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447" y="1944823"/>
                <a:ext cx="2874977" cy="423309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88368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63414-C53C-767C-05E3-D01F399A3576}"/>
              </a:ext>
            </a:extLst>
          </p:cNvPr>
          <p:cNvSpPr txBox="1"/>
          <p:nvPr/>
        </p:nvSpPr>
        <p:spPr>
          <a:xfrm>
            <a:off x="358597" y="344385"/>
            <a:ext cx="11219844" cy="984885"/>
          </a:xfrm>
          <a:prstGeom prst="rect">
            <a:avLst/>
          </a:prstGeom>
          <a:noFill/>
        </p:spPr>
        <p:txBody>
          <a:bodyPr wrap="square" rtlCol="0">
            <a:spAutoFit/>
          </a:bodyPr>
          <a:lstStyle/>
          <a:p>
            <a:pPr algn="ctr"/>
            <a:r>
              <a:rPr lang="en-US" sz="4000" dirty="0">
                <a:solidFill>
                  <a:schemeClr val="accent1"/>
                </a:solidFill>
                <a:effectLst/>
                <a:latin typeface="Optima" panose="02000503060000020004" pitchFamily="2" charset="0"/>
                <a:ea typeface="Times New Roman" panose="02020603050405020304" pitchFamily="18" charset="0"/>
              </a:rPr>
              <a:t>… concept visualizations</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pic>
        <p:nvPicPr>
          <p:cNvPr id="4" name="Picture 1026">
            <a:extLst>
              <a:ext uri="{FF2B5EF4-FFF2-40B4-BE49-F238E27FC236}">
                <a16:creationId xmlns:a16="http://schemas.microsoft.com/office/drawing/2014/main" id="{22C28305-E94D-EC7A-11A1-32196B6F1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83" b="11011"/>
          <a:stretch>
            <a:fillRect/>
          </a:stretch>
        </p:blipFill>
        <p:spPr bwMode="auto">
          <a:xfrm>
            <a:off x="200167" y="2333768"/>
            <a:ext cx="6400800" cy="2797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7D28BF-72D7-57A0-E3AA-493822C5245E}"/>
              </a:ext>
            </a:extLst>
          </p:cNvPr>
          <p:cNvSpPr txBox="1"/>
          <p:nvPr/>
        </p:nvSpPr>
        <p:spPr>
          <a:xfrm>
            <a:off x="382957" y="5119778"/>
            <a:ext cx="6035219"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Skinner, Porter &amp; Botkin (1995) </a:t>
            </a:r>
            <a:r>
              <a:rPr lang="en-US" i="1" dirty="0">
                <a:latin typeface="Arial" panose="020B0604020202020204" pitchFamily="34" charset="0"/>
                <a:cs typeface="Arial" panose="020B0604020202020204" pitchFamily="34" charset="0"/>
              </a:rPr>
              <a:t>The Blue Planet</a:t>
            </a:r>
          </a:p>
        </p:txBody>
      </p:sp>
      <p:grpSp>
        <p:nvGrpSpPr>
          <p:cNvPr id="10" name="Group 9">
            <a:extLst>
              <a:ext uri="{FF2B5EF4-FFF2-40B4-BE49-F238E27FC236}">
                <a16:creationId xmlns:a16="http://schemas.microsoft.com/office/drawing/2014/main" id="{7BE15A8B-068B-D8FB-B822-CED3D4F6CFAF}"/>
              </a:ext>
            </a:extLst>
          </p:cNvPr>
          <p:cNvGrpSpPr/>
          <p:nvPr/>
        </p:nvGrpSpPr>
        <p:grpSpPr>
          <a:xfrm>
            <a:off x="6783757" y="2242098"/>
            <a:ext cx="5293768" cy="3440353"/>
            <a:chOff x="6783757" y="2242098"/>
            <a:chExt cx="5293768" cy="3440353"/>
          </a:xfrm>
        </p:grpSpPr>
        <p:pic>
          <p:nvPicPr>
            <p:cNvPr id="7" name="Picture 2" descr="Diagram of how water flows underground.">
              <a:extLst>
                <a:ext uri="{FF2B5EF4-FFF2-40B4-BE49-F238E27FC236}">
                  <a16:creationId xmlns:a16="http://schemas.microsoft.com/office/drawing/2014/main" id="{6FFD1053-48B0-9428-5B94-9FB12DFB7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3757" y="2242098"/>
              <a:ext cx="5293768" cy="30777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AEDF2BE-5C13-F207-2F83-95B3FA21E001}"/>
                </a:ext>
              </a:extLst>
            </p:cNvPr>
            <p:cNvSpPr txBox="1"/>
            <p:nvPr/>
          </p:nvSpPr>
          <p:spPr>
            <a:xfrm>
              <a:off x="8063917" y="5313119"/>
              <a:ext cx="3384371"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U.S. Geological Survey</a:t>
              </a:r>
              <a:endParaRPr lang="en-US"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25658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CB3B9F-FC98-2D70-E8CD-2CAC9B45B64D}"/>
              </a:ext>
            </a:extLst>
          </p:cNvPr>
          <p:cNvGrpSpPr/>
          <p:nvPr/>
        </p:nvGrpSpPr>
        <p:grpSpPr>
          <a:xfrm>
            <a:off x="0" y="685506"/>
            <a:ext cx="7772400" cy="3209539"/>
            <a:chOff x="0" y="929220"/>
            <a:chExt cx="7772400" cy="3209539"/>
          </a:xfrm>
        </p:grpSpPr>
        <p:pic>
          <p:nvPicPr>
            <p:cNvPr id="3" name="Picture 2">
              <a:extLst>
                <a:ext uri="{FF2B5EF4-FFF2-40B4-BE49-F238E27FC236}">
                  <a16:creationId xmlns:a16="http://schemas.microsoft.com/office/drawing/2014/main" id="{64B723FE-9499-ABA0-58A2-C95968157795}"/>
                </a:ext>
              </a:extLst>
            </p:cNvPr>
            <p:cNvPicPr>
              <a:picLocks noChangeAspect="1"/>
            </p:cNvPicPr>
            <p:nvPr/>
          </p:nvPicPr>
          <p:blipFill>
            <a:blip r:embed="rId3"/>
            <a:stretch>
              <a:fillRect/>
            </a:stretch>
          </p:blipFill>
          <p:spPr>
            <a:xfrm>
              <a:off x="0" y="929220"/>
              <a:ext cx="7772400" cy="2886374"/>
            </a:xfrm>
            <a:prstGeom prst="rect">
              <a:avLst/>
            </a:prstGeom>
          </p:spPr>
        </p:pic>
        <p:sp>
          <p:nvSpPr>
            <p:cNvPr id="8" name="TextBox 7">
              <a:extLst>
                <a:ext uri="{FF2B5EF4-FFF2-40B4-BE49-F238E27FC236}">
                  <a16:creationId xmlns:a16="http://schemas.microsoft.com/office/drawing/2014/main" id="{328D4B86-12A8-AB70-6525-9F50EBBCC86A}"/>
                </a:ext>
              </a:extLst>
            </p:cNvPr>
            <p:cNvSpPr txBox="1"/>
            <p:nvPr/>
          </p:nvSpPr>
          <p:spPr>
            <a:xfrm>
              <a:off x="0" y="3492428"/>
              <a:ext cx="3384371"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Conjecture map </a:t>
              </a:r>
            </a:p>
            <a:p>
              <a:r>
                <a:rPr lang="en-US" dirty="0">
                  <a:latin typeface="Arial" panose="020B0604020202020204" pitchFamily="34" charset="0"/>
                  <a:cs typeface="Arial" panose="020B0604020202020204" pitchFamily="34" charset="0"/>
                </a:rPr>
                <a:t>Sandoval (2014)</a:t>
              </a:r>
              <a:endParaRPr lang="en-US" i="1"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FBBEEA62-DAEC-4388-44B6-8A70956BAB55}"/>
              </a:ext>
            </a:extLst>
          </p:cNvPr>
          <p:cNvGrpSpPr/>
          <p:nvPr/>
        </p:nvGrpSpPr>
        <p:grpSpPr>
          <a:xfrm>
            <a:off x="4698509" y="3520562"/>
            <a:ext cx="9074953" cy="3271483"/>
            <a:chOff x="4698509" y="3520562"/>
            <a:chExt cx="9074953" cy="3271483"/>
          </a:xfrm>
        </p:grpSpPr>
        <p:pic>
          <p:nvPicPr>
            <p:cNvPr id="12" name="Picture 11">
              <a:extLst>
                <a:ext uri="{FF2B5EF4-FFF2-40B4-BE49-F238E27FC236}">
                  <a16:creationId xmlns:a16="http://schemas.microsoft.com/office/drawing/2014/main" id="{14465FB4-FC01-0A40-BBC0-A92295714AEF}"/>
                </a:ext>
              </a:extLst>
            </p:cNvPr>
            <p:cNvPicPr>
              <a:picLocks noChangeAspect="1"/>
            </p:cNvPicPr>
            <p:nvPr/>
          </p:nvPicPr>
          <p:blipFill>
            <a:blip r:embed="rId4"/>
            <a:stretch>
              <a:fillRect/>
            </a:stretch>
          </p:blipFill>
          <p:spPr>
            <a:xfrm>
              <a:off x="4698509" y="3520562"/>
              <a:ext cx="7034212" cy="3271483"/>
            </a:xfrm>
            <a:prstGeom prst="rect">
              <a:avLst/>
            </a:prstGeom>
          </p:spPr>
        </p:pic>
        <p:sp>
          <p:nvSpPr>
            <p:cNvPr id="14" name="TextBox 13">
              <a:extLst>
                <a:ext uri="{FF2B5EF4-FFF2-40B4-BE49-F238E27FC236}">
                  <a16:creationId xmlns:a16="http://schemas.microsoft.com/office/drawing/2014/main" id="{4D30DF15-4B58-74F1-AD76-2A7E9FA603F8}"/>
                </a:ext>
              </a:extLst>
            </p:cNvPr>
            <p:cNvSpPr txBox="1"/>
            <p:nvPr/>
          </p:nvSpPr>
          <p:spPr>
            <a:xfrm>
              <a:off x="10389091" y="6145714"/>
              <a:ext cx="3384371"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Concept map </a:t>
              </a:r>
            </a:p>
            <a:p>
              <a:r>
                <a:rPr lang="en-US" dirty="0">
                  <a:latin typeface="Arial" panose="020B0604020202020204" pitchFamily="34" charset="0"/>
                  <a:cs typeface="Arial" panose="020B0604020202020204" pitchFamily="34" charset="0"/>
                </a:rPr>
                <a:t>Novak (2008)</a:t>
              </a:r>
              <a:endParaRPr lang="en-US" i="1" dirty="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2AA63414-C53C-767C-05E3-D01F399A3576}"/>
              </a:ext>
            </a:extLst>
          </p:cNvPr>
          <p:cNvSpPr txBox="1"/>
          <p:nvPr/>
        </p:nvSpPr>
        <p:spPr>
          <a:xfrm>
            <a:off x="3616146" y="65955"/>
            <a:ext cx="11219844" cy="984885"/>
          </a:xfrm>
          <a:prstGeom prst="rect">
            <a:avLst/>
          </a:prstGeom>
          <a:noFill/>
        </p:spPr>
        <p:txBody>
          <a:bodyPr wrap="square" rtlCol="0">
            <a:spAutoFit/>
          </a:bodyPr>
          <a:lstStyle/>
          <a:p>
            <a:pPr algn="ctr"/>
            <a:r>
              <a:rPr lang="en-US" sz="4000" dirty="0">
                <a:solidFill>
                  <a:schemeClr val="accent1"/>
                </a:solidFill>
                <a:effectLst/>
                <a:latin typeface="Optima" panose="02000503060000020004" pitchFamily="2" charset="0"/>
                <a:ea typeface="Times New Roman" panose="02020603050405020304" pitchFamily="18" charset="0"/>
              </a:rPr>
              <a:t>… concept visualizations</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8280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63414-C53C-767C-05E3-D01F399A3576}"/>
              </a:ext>
            </a:extLst>
          </p:cNvPr>
          <p:cNvSpPr txBox="1"/>
          <p:nvPr/>
        </p:nvSpPr>
        <p:spPr>
          <a:xfrm>
            <a:off x="-269977" y="130724"/>
            <a:ext cx="12228615" cy="984885"/>
          </a:xfrm>
          <a:prstGeom prst="rect">
            <a:avLst/>
          </a:prstGeom>
          <a:noFill/>
        </p:spPr>
        <p:txBody>
          <a:bodyPr wrap="square" rtlCol="0">
            <a:spAutoFit/>
          </a:bodyPr>
          <a:lstStyle/>
          <a:p>
            <a:pPr algn="ctr"/>
            <a:r>
              <a:rPr lang="en-US" sz="4000" dirty="0">
                <a:solidFill>
                  <a:schemeClr val="accent1"/>
                </a:solidFill>
                <a:latin typeface="Optima" panose="02000503060000020004" pitchFamily="2" charset="0"/>
                <a:ea typeface="Times New Roman" panose="02020603050405020304" pitchFamily="18" charset="0"/>
              </a:rPr>
              <a:t>Key attributes of concept visualizations</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72923D15-2C57-124F-12A1-A3F70C345865}"/>
              </a:ext>
            </a:extLst>
          </p:cNvPr>
          <p:cNvSpPr txBox="1"/>
          <p:nvPr/>
        </p:nvSpPr>
        <p:spPr>
          <a:xfrm>
            <a:off x="322971" y="1234949"/>
            <a:ext cx="11635667" cy="6537687"/>
          </a:xfrm>
          <a:prstGeom prst="rect">
            <a:avLst/>
          </a:prstGeom>
          <a:noFill/>
        </p:spPr>
        <p:txBody>
          <a:bodyPr wrap="square" rtlCol="0">
            <a:spAutoFit/>
          </a:bodyPr>
          <a:lstStyle/>
          <a:p>
            <a:pPr marL="571500" indent="-571500">
              <a:spcBef>
                <a:spcPts val="900"/>
              </a:spcBef>
              <a:buFont typeface="Arial" panose="020B0604020202020204" pitchFamily="34" charset="0"/>
              <a:buChar char="•"/>
            </a:pPr>
            <a:r>
              <a:rPr lang="en-US" sz="2800" dirty="0">
                <a:solidFill>
                  <a:srgbClr val="945200"/>
                </a:solidFill>
                <a:latin typeface="Optima" panose="02000503060000020004" pitchFamily="2" charset="0"/>
                <a:ea typeface="Times New Roman" panose="02020603050405020304" pitchFamily="18" charset="0"/>
              </a:rPr>
              <a:t>They [can] combine a lot of information and ideas, of different kinds, into one image.</a:t>
            </a:r>
          </a:p>
          <a:p>
            <a:pPr marL="571500" indent="-571500">
              <a:spcBef>
                <a:spcPts val="900"/>
              </a:spcBef>
              <a:buFont typeface="Arial" panose="020B0604020202020204" pitchFamily="34" charset="0"/>
              <a:buChar char="•"/>
            </a:pPr>
            <a:r>
              <a:rPr lang="en-US" sz="2800" dirty="0">
                <a:solidFill>
                  <a:srgbClr val="945200"/>
                </a:solidFill>
                <a:latin typeface="Optima" panose="02000503060000020004" pitchFamily="2" charset="0"/>
                <a:ea typeface="Times New Roman" panose="02020603050405020304" pitchFamily="18" charset="0"/>
              </a:rPr>
              <a:t>They [usually] generalize across multiple instances, rather than depicting a single instance.</a:t>
            </a:r>
          </a:p>
          <a:p>
            <a:pPr marL="571500" indent="-571500">
              <a:spcBef>
                <a:spcPts val="900"/>
              </a:spcBef>
              <a:buFont typeface="Arial" panose="020B0604020202020204" pitchFamily="34" charset="0"/>
              <a:buChar char="•"/>
            </a:pPr>
            <a:r>
              <a:rPr lang="en-US" sz="2800" dirty="0">
                <a:solidFill>
                  <a:srgbClr val="945200"/>
                </a:solidFill>
                <a:latin typeface="Optima" panose="02000503060000020004" pitchFamily="2" charset="0"/>
                <a:ea typeface="Times New Roman" panose="02020603050405020304" pitchFamily="18" charset="0"/>
              </a:rPr>
              <a:t>They are good for depicting relationships:  spatial, temporal, causal, hierarchical.</a:t>
            </a:r>
          </a:p>
          <a:p>
            <a:pPr marL="571500" indent="-571500">
              <a:spcBef>
                <a:spcPts val="900"/>
              </a:spcBef>
              <a:buFont typeface="Arial" panose="020B0604020202020204" pitchFamily="34" charset="0"/>
              <a:buChar char="•"/>
            </a:pPr>
            <a:r>
              <a:rPr lang="en-US" sz="2800" dirty="0">
                <a:solidFill>
                  <a:srgbClr val="945200"/>
                </a:solidFill>
                <a:latin typeface="Optima" panose="02000503060000020004" pitchFamily="2" charset="0"/>
                <a:ea typeface="Times New Roman" panose="02020603050405020304" pitchFamily="18" charset="0"/>
              </a:rPr>
              <a:t>They [often] support “running” a mental model, and thus are good for depicting processes. </a:t>
            </a:r>
          </a:p>
          <a:p>
            <a:pPr marL="571500" indent="-571500">
              <a:spcBef>
                <a:spcPts val="900"/>
              </a:spcBef>
              <a:buFont typeface="Arial" panose="020B0604020202020204" pitchFamily="34" charset="0"/>
              <a:buChar char="•"/>
            </a:pPr>
            <a:r>
              <a:rPr lang="en-US" sz="2800" dirty="0">
                <a:solidFill>
                  <a:srgbClr val="945200"/>
                </a:solidFill>
                <a:latin typeface="Optima" panose="02000503060000020004" pitchFamily="2" charset="0"/>
                <a:ea typeface="Times New Roman" panose="02020603050405020304" pitchFamily="18" charset="0"/>
              </a:rPr>
              <a:t>They [can be] valuable for “so what?” and “what next?” thinking: brainstorming explanations, predictions, interventions, solutions. </a:t>
            </a:r>
          </a:p>
          <a:p>
            <a:pPr marL="571500" indent="-571500">
              <a:spcBef>
                <a:spcPts val="900"/>
              </a:spcBef>
              <a:buFont typeface="Arial" panose="020B0604020202020204" pitchFamily="34" charset="0"/>
              <a:buChar char="•"/>
            </a:pPr>
            <a:r>
              <a:rPr lang="en-US" sz="2800" dirty="0">
                <a:solidFill>
                  <a:srgbClr val="945200"/>
                </a:solidFill>
                <a:latin typeface="Optima" panose="02000503060000020004" pitchFamily="2" charset="0"/>
                <a:ea typeface="Times New Roman" panose="02020603050405020304" pitchFamily="18" charset="0"/>
              </a:rPr>
              <a:t>They are tools for thinking, not just communication devices. </a:t>
            </a:r>
          </a:p>
          <a:p>
            <a:pPr marL="571500" indent="-571500">
              <a:spcBef>
                <a:spcPts val="900"/>
              </a:spcBef>
              <a:buFont typeface="Arial" panose="020B0604020202020204" pitchFamily="34" charset="0"/>
              <a:buChar char="•"/>
            </a:pPr>
            <a:endParaRPr lang="en-US" sz="2800" dirty="0">
              <a:solidFill>
                <a:srgbClr val="945200"/>
              </a:solidFill>
              <a:latin typeface="Optima" panose="02000503060000020004" pitchFamily="2" charset="0"/>
              <a:ea typeface="Times New Roman" panose="02020603050405020304" pitchFamily="18" charset="0"/>
            </a:endParaRPr>
          </a:p>
          <a:p>
            <a:pPr marL="571500" indent="-571500">
              <a:spcBef>
                <a:spcPts val="700"/>
              </a:spcBef>
              <a:buFont typeface="Arial" panose="020B0604020202020204" pitchFamily="34" charset="0"/>
              <a:buChar char="•"/>
            </a:pPr>
            <a:endParaRPr lang="en-US" sz="2000" dirty="0">
              <a:solidFill>
                <a:srgbClr val="945200"/>
              </a:solidFill>
              <a:effectLst/>
              <a:latin typeface="Optima" panose="02000503060000020004" pitchFamily="2" charset="0"/>
              <a:ea typeface="Times New Roman" panose="02020603050405020304" pitchFamily="18" charset="0"/>
            </a:endParaRPr>
          </a:p>
          <a:p>
            <a:pPr marL="285750" indent="-285750">
              <a:buFont typeface="Arial" panose="020B0604020202020204" pitchFamily="34" charset="0"/>
              <a:buChar char="•"/>
            </a:pPr>
            <a:endParaRPr lang="en-US" sz="1200" dirty="0">
              <a:solidFill>
                <a:srgbClr val="945200"/>
              </a:solidFill>
            </a:endParaRPr>
          </a:p>
        </p:txBody>
      </p:sp>
    </p:spTree>
    <p:extLst>
      <p:ext uri="{BB962C8B-B14F-4D97-AF65-F5344CB8AC3E}">
        <p14:creationId xmlns:p14="http://schemas.microsoft.com/office/powerpoint/2010/main" val="81301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63414-C53C-767C-05E3-D01F399A3576}"/>
              </a:ext>
            </a:extLst>
          </p:cNvPr>
          <p:cNvSpPr txBox="1"/>
          <p:nvPr/>
        </p:nvSpPr>
        <p:spPr>
          <a:xfrm>
            <a:off x="225631" y="130631"/>
            <a:ext cx="11542815" cy="984885"/>
          </a:xfrm>
          <a:prstGeom prst="rect">
            <a:avLst/>
          </a:prstGeom>
          <a:noFill/>
        </p:spPr>
        <p:txBody>
          <a:bodyPr wrap="square" rtlCol="0">
            <a:spAutoFit/>
          </a:bodyPr>
          <a:lstStyle/>
          <a:p>
            <a:pPr algn="ctr"/>
            <a:r>
              <a:rPr lang="en-US" sz="4000" dirty="0">
                <a:solidFill>
                  <a:schemeClr val="accent1"/>
                </a:solidFill>
                <a:latin typeface="Optima" panose="02000503060000020004" pitchFamily="2" charset="0"/>
                <a:ea typeface="Times New Roman" panose="02020603050405020304" pitchFamily="18" charset="0"/>
              </a:rPr>
              <a:t>Why should you care about concept visualizations?  </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grpSp>
        <p:nvGrpSpPr>
          <p:cNvPr id="47" name="Group 46">
            <a:extLst>
              <a:ext uri="{FF2B5EF4-FFF2-40B4-BE49-F238E27FC236}">
                <a16:creationId xmlns:a16="http://schemas.microsoft.com/office/drawing/2014/main" id="{AC3577C6-4C0B-5FAD-5FFD-960A1EA02E56}"/>
              </a:ext>
            </a:extLst>
          </p:cNvPr>
          <p:cNvGrpSpPr/>
          <p:nvPr/>
        </p:nvGrpSpPr>
        <p:grpSpPr>
          <a:xfrm>
            <a:off x="3420094" y="4665769"/>
            <a:ext cx="3889235" cy="1907582"/>
            <a:chOff x="3420094" y="4665769"/>
            <a:chExt cx="3889235" cy="1907582"/>
          </a:xfrm>
        </p:grpSpPr>
        <p:grpSp>
          <p:nvGrpSpPr>
            <p:cNvPr id="29" name="Group 28">
              <a:extLst>
                <a:ext uri="{FF2B5EF4-FFF2-40B4-BE49-F238E27FC236}">
                  <a16:creationId xmlns:a16="http://schemas.microsoft.com/office/drawing/2014/main" id="{40E00F34-C45B-07E8-49A6-662AA515A550}"/>
                </a:ext>
              </a:extLst>
            </p:cNvPr>
            <p:cNvGrpSpPr/>
            <p:nvPr/>
          </p:nvGrpSpPr>
          <p:grpSpPr>
            <a:xfrm>
              <a:off x="3420094" y="4665769"/>
              <a:ext cx="3211328" cy="1907582"/>
              <a:chOff x="3515096" y="4404512"/>
              <a:chExt cx="3211328" cy="1907582"/>
            </a:xfrm>
          </p:grpSpPr>
          <p:sp>
            <p:nvSpPr>
              <p:cNvPr id="25" name="TextBox 24">
                <a:extLst>
                  <a:ext uri="{FF2B5EF4-FFF2-40B4-BE49-F238E27FC236}">
                    <a16:creationId xmlns:a16="http://schemas.microsoft.com/office/drawing/2014/main" id="{38857967-A86A-FBBA-F1DB-5F57AD291235}"/>
                  </a:ext>
                </a:extLst>
              </p:cNvPr>
              <p:cNvSpPr txBox="1"/>
              <p:nvPr/>
            </p:nvSpPr>
            <p:spPr>
              <a:xfrm>
                <a:off x="4376085" y="5911984"/>
                <a:ext cx="131748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Decision</a:t>
                </a:r>
              </a:p>
            </p:txBody>
          </p:sp>
          <p:pic>
            <p:nvPicPr>
              <p:cNvPr id="1026" name="Picture 2" descr="Photo of an Acton Select Board meeting.">
                <a:extLst>
                  <a:ext uri="{FF2B5EF4-FFF2-40B4-BE49-F238E27FC236}">
                    <a16:creationId xmlns:a16="http://schemas.microsoft.com/office/drawing/2014/main" id="{FE1F6CCA-01C5-C8F8-34F2-30CEABA238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63" r="3000" b="32493"/>
              <a:stretch/>
            </p:blipFill>
            <p:spPr bwMode="auto">
              <a:xfrm>
                <a:off x="3515096" y="4404512"/>
                <a:ext cx="3211328" cy="1494579"/>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ight Arrow 32">
              <a:extLst>
                <a:ext uri="{FF2B5EF4-FFF2-40B4-BE49-F238E27FC236}">
                  <a16:creationId xmlns:a16="http://schemas.microsoft.com/office/drawing/2014/main" id="{B104547A-911A-821C-A74B-253A40FC646E}"/>
                </a:ext>
              </a:extLst>
            </p:cNvPr>
            <p:cNvSpPr/>
            <p:nvPr/>
          </p:nvSpPr>
          <p:spPr>
            <a:xfrm flipH="1">
              <a:off x="6826108" y="5134125"/>
              <a:ext cx="483221" cy="463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13BDD35-8044-7219-74F8-99923C72FCD2}"/>
              </a:ext>
            </a:extLst>
          </p:cNvPr>
          <p:cNvGrpSpPr/>
          <p:nvPr/>
        </p:nvGrpSpPr>
        <p:grpSpPr>
          <a:xfrm>
            <a:off x="7665895" y="4031076"/>
            <a:ext cx="2747119" cy="2605559"/>
            <a:chOff x="7665895" y="4031076"/>
            <a:chExt cx="2747119" cy="2605559"/>
          </a:xfrm>
        </p:grpSpPr>
        <p:grpSp>
          <p:nvGrpSpPr>
            <p:cNvPr id="19" name="Group 18">
              <a:extLst>
                <a:ext uri="{FF2B5EF4-FFF2-40B4-BE49-F238E27FC236}">
                  <a16:creationId xmlns:a16="http://schemas.microsoft.com/office/drawing/2014/main" id="{2B7A1B02-B218-3241-BCB9-58A919D96DC7}"/>
                </a:ext>
              </a:extLst>
            </p:cNvPr>
            <p:cNvGrpSpPr/>
            <p:nvPr/>
          </p:nvGrpSpPr>
          <p:grpSpPr>
            <a:xfrm>
              <a:off x="7665895" y="4368291"/>
              <a:ext cx="2054578" cy="2268344"/>
              <a:chOff x="6096000" y="2970095"/>
              <a:chExt cx="2054578" cy="2268344"/>
            </a:xfrm>
          </p:grpSpPr>
          <p:pic>
            <p:nvPicPr>
              <p:cNvPr id="12" name="Picture 2" descr="Diagram of how water flows underground.">
                <a:extLst>
                  <a:ext uri="{FF2B5EF4-FFF2-40B4-BE49-F238E27FC236}">
                    <a16:creationId xmlns:a16="http://schemas.microsoft.com/office/drawing/2014/main" id="{816D6DBB-C1B4-8508-BD0E-5A7C1584BE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028" b="35593"/>
              <a:stretch/>
            </p:blipFill>
            <p:spPr bwMode="auto">
              <a:xfrm>
                <a:off x="6096000" y="2970095"/>
                <a:ext cx="2054578" cy="16735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AC82B12-ECC1-D0BB-0A36-B5449EE74E57}"/>
                  </a:ext>
                </a:extLst>
              </p:cNvPr>
              <p:cNvSpPr txBox="1"/>
              <p:nvPr/>
            </p:nvSpPr>
            <p:spPr>
              <a:xfrm>
                <a:off x="6475058" y="4653664"/>
                <a:ext cx="1317483"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Concept visualization</a:t>
                </a:r>
              </a:p>
            </p:txBody>
          </p:sp>
        </p:grpSp>
        <p:sp>
          <p:nvSpPr>
            <p:cNvPr id="34" name="Right Arrow 33">
              <a:extLst>
                <a:ext uri="{FF2B5EF4-FFF2-40B4-BE49-F238E27FC236}">
                  <a16:creationId xmlns:a16="http://schemas.microsoft.com/office/drawing/2014/main" id="{013EB476-ACF3-607E-F118-BF5F37CF1B7C}"/>
                </a:ext>
              </a:extLst>
            </p:cNvPr>
            <p:cNvSpPr/>
            <p:nvPr/>
          </p:nvSpPr>
          <p:spPr>
            <a:xfrm rot="19780434" flipH="1">
              <a:off x="9744784" y="4031076"/>
              <a:ext cx="668230" cy="463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584458D6-AC9C-957C-B311-EF05176961D8}"/>
              </a:ext>
            </a:extLst>
          </p:cNvPr>
          <p:cNvGrpSpPr/>
          <p:nvPr/>
        </p:nvGrpSpPr>
        <p:grpSpPr>
          <a:xfrm>
            <a:off x="9782383" y="1767589"/>
            <a:ext cx="1986063" cy="2216532"/>
            <a:chOff x="9782383" y="1767589"/>
            <a:chExt cx="1986063" cy="2216532"/>
          </a:xfrm>
        </p:grpSpPr>
        <p:sp>
          <p:nvSpPr>
            <p:cNvPr id="35" name="Right Arrow 34">
              <a:extLst>
                <a:ext uri="{FF2B5EF4-FFF2-40B4-BE49-F238E27FC236}">
                  <a16:creationId xmlns:a16="http://schemas.microsoft.com/office/drawing/2014/main" id="{0D0C7955-A6F2-967E-6C21-D3E426E59E8B}"/>
                </a:ext>
              </a:extLst>
            </p:cNvPr>
            <p:cNvSpPr/>
            <p:nvPr/>
          </p:nvSpPr>
          <p:spPr>
            <a:xfrm rot="1819566">
              <a:off x="9782383" y="1767589"/>
              <a:ext cx="668230" cy="463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3EBA2F52-7D42-2971-AA8B-DE75764663A8}"/>
                </a:ext>
              </a:extLst>
            </p:cNvPr>
            <p:cNvGrpSpPr/>
            <p:nvPr/>
          </p:nvGrpSpPr>
          <p:grpSpPr>
            <a:xfrm>
              <a:off x="10063189" y="2223056"/>
              <a:ext cx="1705257" cy="1761065"/>
              <a:chOff x="10063189" y="2223056"/>
              <a:chExt cx="1705257" cy="1761065"/>
            </a:xfrm>
          </p:grpSpPr>
          <p:pic>
            <p:nvPicPr>
              <p:cNvPr id="36" name="Picture 35">
                <a:extLst>
                  <a:ext uri="{FF2B5EF4-FFF2-40B4-BE49-F238E27FC236}">
                    <a16:creationId xmlns:a16="http://schemas.microsoft.com/office/drawing/2014/main" id="{91EA33B7-5383-353F-8FA4-C31B2042FCF2}"/>
                  </a:ext>
                </a:extLst>
              </p:cNvPr>
              <p:cNvPicPr>
                <a:picLocks noChangeAspect="1"/>
              </p:cNvPicPr>
              <p:nvPr/>
            </p:nvPicPr>
            <p:blipFill>
              <a:blip r:embed="rId5"/>
              <a:stretch>
                <a:fillRect/>
              </a:stretch>
            </p:blipFill>
            <p:spPr>
              <a:xfrm>
                <a:off x="10063189" y="2223056"/>
                <a:ext cx="1705257" cy="1761065"/>
              </a:xfrm>
              <a:prstGeom prst="rect">
                <a:avLst/>
              </a:prstGeom>
            </p:spPr>
          </p:pic>
          <p:sp>
            <p:nvSpPr>
              <p:cNvPr id="14" name="TextBox 13">
                <a:extLst>
                  <a:ext uri="{FF2B5EF4-FFF2-40B4-BE49-F238E27FC236}">
                    <a16:creationId xmlns:a16="http://schemas.microsoft.com/office/drawing/2014/main" id="{8358E036-C557-0B05-CA6E-693A0442307E}"/>
                  </a:ext>
                </a:extLst>
              </p:cNvPr>
              <p:cNvSpPr txBox="1"/>
              <p:nvPr/>
            </p:nvSpPr>
            <p:spPr>
              <a:xfrm>
                <a:off x="10468512" y="2492512"/>
                <a:ext cx="1151907"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Mental model</a:t>
                </a:r>
              </a:p>
            </p:txBody>
          </p:sp>
        </p:grpSp>
      </p:grpSp>
      <p:grpSp>
        <p:nvGrpSpPr>
          <p:cNvPr id="43" name="Group 42">
            <a:extLst>
              <a:ext uri="{FF2B5EF4-FFF2-40B4-BE49-F238E27FC236}">
                <a16:creationId xmlns:a16="http://schemas.microsoft.com/office/drawing/2014/main" id="{AEABED9F-A7FB-7716-9352-089C47C6CD63}"/>
              </a:ext>
            </a:extLst>
          </p:cNvPr>
          <p:cNvGrpSpPr/>
          <p:nvPr/>
        </p:nvGrpSpPr>
        <p:grpSpPr>
          <a:xfrm>
            <a:off x="5177176" y="997527"/>
            <a:ext cx="4281338" cy="2331183"/>
            <a:chOff x="5177176" y="997527"/>
            <a:chExt cx="4281338" cy="2331183"/>
          </a:xfrm>
        </p:grpSpPr>
        <p:grpSp>
          <p:nvGrpSpPr>
            <p:cNvPr id="21" name="Group 20">
              <a:extLst>
                <a:ext uri="{FF2B5EF4-FFF2-40B4-BE49-F238E27FC236}">
                  <a16:creationId xmlns:a16="http://schemas.microsoft.com/office/drawing/2014/main" id="{6B2652A9-70A9-2E94-A6E9-FB6B80C82908}"/>
                </a:ext>
              </a:extLst>
            </p:cNvPr>
            <p:cNvGrpSpPr/>
            <p:nvPr/>
          </p:nvGrpSpPr>
          <p:grpSpPr>
            <a:xfrm>
              <a:off x="5773496" y="997527"/>
              <a:ext cx="3685018" cy="2331183"/>
              <a:chOff x="5387730" y="1258019"/>
              <a:chExt cx="3376260" cy="2068162"/>
            </a:xfrm>
          </p:grpSpPr>
          <p:sp>
            <p:nvSpPr>
              <p:cNvPr id="16" name="TextBox 15">
                <a:extLst>
                  <a:ext uri="{FF2B5EF4-FFF2-40B4-BE49-F238E27FC236}">
                    <a16:creationId xmlns:a16="http://schemas.microsoft.com/office/drawing/2014/main" id="{D5581447-AFE2-6CFF-650C-C03E8CAE61DA}"/>
                  </a:ext>
                </a:extLst>
              </p:cNvPr>
              <p:cNvSpPr txBox="1"/>
              <p:nvPr/>
            </p:nvSpPr>
            <p:spPr>
              <a:xfrm>
                <a:off x="6074215" y="2998520"/>
                <a:ext cx="2257583" cy="32766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Data visualization</a:t>
                </a:r>
              </a:p>
            </p:txBody>
          </p:sp>
          <p:pic>
            <p:nvPicPr>
              <p:cNvPr id="20" name="Google Shape;56;p13" title="Chart">
                <a:extLst>
                  <a:ext uri="{FF2B5EF4-FFF2-40B4-BE49-F238E27FC236}">
                    <a16:creationId xmlns:a16="http://schemas.microsoft.com/office/drawing/2014/main" id="{3E7254AF-B243-BB98-59B8-F81FEBBCA782}"/>
                  </a:ext>
                </a:extLst>
              </p:cNvPr>
              <p:cNvPicPr preferRelativeResize="0"/>
              <p:nvPr/>
            </p:nvPicPr>
            <p:blipFill rotWithShape="1">
              <a:blip r:embed="rId6">
                <a:alphaModFix/>
              </a:blip>
              <a:srcRect t="26667" b="7100"/>
              <a:stretch/>
            </p:blipFill>
            <p:spPr>
              <a:xfrm>
                <a:off x="5387730" y="1258019"/>
                <a:ext cx="3376260" cy="1740502"/>
              </a:xfrm>
              <a:prstGeom prst="rect">
                <a:avLst/>
              </a:prstGeom>
              <a:noFill/>
              <a:ln>
                <a:noFill/>
              </a:ln>
            </p:spPr>
          </p:pic>
        </p:grpSp>
        <p:sp>
          <p:nvSpPr>
            <p:cNvPr id="31" name="Right Arrow 30">
              <a:extLst>
                <a:ext uri="{FF2B5EF4-FFF2-40B4-BE49-F238E27FC236}">
                  <a16:creationId xmlns:a16="http://schemas.microsoft.com/office/drawing/2014/main" id="{789EDFE2-7387-A334-0944-836232310BEE}"/>
                </a:ext>
              </a:extLst>
            </p:cNvPr>
            <p:cNvSpPr/>
            <p:nvPr/>
          </p:nvSpPr>
          <p:spPr>
            <a:xfrm>
              <a:off x="5177176" y="1821390"/>
              <a:ext cx="483221" cy="463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F40BB87-E51A-0244-5FE5-C983657137A4}"/>
              </a:ext>
            </a:extLst>
          </p:cNvPr>
          <p:cNvGrpSpPr/>
          <p:nvPr/>
        </p:nvGrpSpPr>
        <p:grpSpPr>
          <a:xfrm>
            <a:off x="10691" y="964289"/>
            <a:ext cx="2944057" cy="5926568"/>
            <a:chOff x="10691" y="964289"/>
            <a:chExt cx="2944057" cy="5926568"/>
          </a:xfrm>
        </p:grpSpPr>
        <p:grpSp>
          <p:nvGrpSpPr>
            <p:cNvPr id="6" name="Group 5">
              <a:extLst>
                <a:ext uri="{FF2B5EF4-FFF2-40B4-BE49-F238E27FC236}">
                  <a16:creationId xmlns:a16="http://schemas.microsoft.com/office/drawing/2014/main" id="{CE508EAF-5E90-C235-61BB-25552056E78B}"/>
                </a:ext>
              </a:extLst>
            </p:cNvPr>
            <p:cNvGrpSpPr/>
            <p:nvPr/>
          </p:nvGrpSpPr>
          <p:grpSpPr>
            <a:xfrm>
              <a:off x="10691" y="4915948"/>
              <a:ext cx="2944057" cy="1974909"/>
              <a:chOff x="10691" y="4915948"/>
              <a:chExt cx="2944057" cy="1974909"/>
            </a:xfrm>
          </p:grpSpPr>
          <p:grpSp>
            <p:nvGrpSpPr>
              <p:cNvPr id="28" name="Group 27">
                <a:extLst>
                  <a:ext uri="{FF2B5EF4-FFF2-40B4-BE49-F238E27FC236}">
                    <a16:creationId xmlns:a16="http://schemas.microsoft.com/office/drawing/2014/main" id="{C006B83D-3A62-21E9-5517-4338A3D68DFC}"/>
                  </a:ext>
                </a:extLst>
              </p:cNvPr>
              <p:cNvGrpSpPr/>
              <p:nvPr/>
            </p:nvGrpSpPr>
            <p:grpSpPr>
              <a:xfrm>
                <a:off x="10691" y="4915948"/>
                <a:ext cx="2460837" cy="1974909"/>
                <a:chOff x="10691" y="4915948"/>
                <a:chExt cx="2460837" cy="1974909"/>
              </a:xfrm>
            </p:grpSpPr>
            <p:sp>
              <p:nvSpPr>
                <p:cNvPr id="26" name="TextBox 25">
                  <a:extLst>
                    <a:ext uri="{FF2B5EF4-FFF2-40B4-BE49-F238E27FC236}">
                      <a16:creationId xmlns:a16="http://schemas.microsoft.com/office/drawing/2014/main" id="{5DB0334A-BD7D-619B-3689-A51DC57FE860}"/>
                    </a:ext>
                  </a:extLst>
                </p:cNvPr>
                <p:cNvSpPr txBox="1"/>
                <p:nvPr/>
              </p:nvSpPr>
              <p:spPr>
                <a:xfrm>
                  <a:off x="225632" y="6244526"/>
                  <a:ext cx="224589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Action in the real world</a:t>
                  </a:r>
                </a:p>
              </p:txBody>
            </p:sp>
            <p:pic>
              <p:nvPicPr>
                <p:cNvPr id="27" name="Picture 26">
                  <a:extLst>
                    <a:ext uri="{FF2B5EF4-FFF2-40B4-BE49-F238E27FC236}">
                      <a16:creationId xmlns:a16="http://schemas.microsoft.com/office/drawing/2014/main" id="{67476EA5-D393-2737-AE6D-4AD44325A515}"/>
                    </a:ext>
                  </a:extLst>
                </p:cNvPr>
                <p:cNvPicPr>
                  <a:picLocks noChangeAspect="1"/>
                </p:cNvPicPr>
                <p:nvPr/>
              </p:nvPicPr>
              <p:blipFill rotWithShape="1">
                <a:blip r:embed="rId7"/>
                <a:srcRect t="31524" b="8267"/>
                <a:stretch/>
              </p:blipFill>
              <p:spPr>
                <a:xfrm>
                  <a:off x="10691" y="4915948"/>
                  <a:ext cx="2198119" cy="1343159"/>
                </a:xfrm>
                <a:prstGeom prst="rect">
                  <a:avLst/>
                </a:prstGeom>
              </p:spPr>
            </p:pic>
          </p:grpSp>
          <p:sp>
            <p:nvSpPr>
              <p:cNvPr id="32" name="Right Arrow 31">
                <a:extLst>
                  <a:ext uri="{FF2B5EF4-FFF2-40B4-BE49-F238E27FC236}">
                    <a16:creationId xmlns:a16="http://schemas.microsoft.com/office/drawing/2014/main" id="{9A5FBA0A-DC72-AFD2-F329-A47C351F229D}"/>
                  </a:ext>
                </a:extLst>
              </p:cNvPr>
              <p:cNvSpPr/>
              <p:nvPr/>
            </p:nvSpPr>
            <p:spPr>
              <a:xfrm flipH="1">
                <a:off x="2471527" y="5265726"/>
                <a:ext cx="483221" cy="463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2648C787-8EF3-8A74-3BB9-55413B2D0E9B}"/>
                </a:ext>
              </a:extLst>
            </p:cNvPr>
            <p:cNvGrpSpPr/>
            <p:nvPr/>
          </p:nvGrpSpPr>
          <p:grpSpPr>
            <a:xfrm>
              <a:off x="73586" y="964289"/>
              <a:ext cx="2446992" cy="3247855"/>
              <a:chOff x="73586" y="964289"/>
              <a:chExt cx="2446992" cy="3247855"/>
            </a:xfrm>
          </p:grpSpPr>
          <p:grpSp>
            <p:nvGrpSpPr>
              <p:cNvPr id="24" name="Group 23">
                <a:extLst>
                  <a:ext uri="{FF2B5EF4-FFF2-40B4-BE49-F238E27FC236}">
                    <a16:creationId xmlns:a16="http://schemas.microsoft.com/office/drawing/2014/main" id="{456D5101-91D9-AB90-9403-4526986B54AC}"/>
                  </a:ext>
                </a:extLst>
              </p:cNvPr>
              <p:cNvGrpSpPr/>
              <p:nvPr/>
            </p:nvGrpSpPr>
            <p:grpSpPr>
              <a:xfrm>
                <a:off x="73586" y="964289"/>
                <a:ext cx="1862359" cy="3247855"/>
                <a:chOff x="73586" y="988041"/>
                <a:chExt cx="1862359" cy="3247855"/>
              </a:xfrm>
            </p:grpSpPr>
            <p:sp>
              <p:nvSpPr>
                <p:cNvPr id="17" name="TextBox 16">
                  <a:extLst>
                    <a:ext uri="{FF2B5EF4-FFF2-40B4-BE49-F238E27FC236}">
                      <a16:creationId xmlns:a16="http://schemas.microsoft.com/office/drawing/2014/main" id="{C4879AA6-D0DB-E304-CC33-B42B0ED2F306}"/>
                    </a:ext>
                  </a:extLst>
                </p:cNvPr>
                <p:cNvSpPr txBox="1"/>
                <p:nvPr/>
              </p:nvSpPr>
              <p:spPr>
                <a:xfrm>
                  <a:off x="73586" y="3651121"/>
                  <a:ext cx="186235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Sensors deployed in the real world</a:t>
                  </a:r>
                </a:p>
              </p:txBody>
            </p:sp>
            <p:pic>
              <p:nvPicPr>
                <p:cNvPr id="23" name="Picture 22">
                  <a:extLst>
                    <a:ext uri="{FF2B5EF4-FFF2-40B4-BE49-F238E27FC236}">
                      <a16:creationId xmlns:a16="http://schemas.microsoft.com/office/drawing/2014/main" id="{45E232E6-9E1B-4129-1AA6-7EBB06AAB6A7}"/>
                    </a:ext>
                  </a:extLst>
                </p:cNvPr>
                <p:cNvPicPr>
                  <a:picLocks noChangeAspect="1"/>
                </p:cNvPicPr>
                <p:nvPr/>
              </p:nvPicPr>
              <p:blipFill rotWithShape="1">
                <a:blip r:embed="rId8"/>
                <a:srcRect l="31221" t="14188" r="40187" b="26707"/>
                <a:stretch/>
              </p:blipFill>
              <p:spPr>
                <a:xfrm>
                  <a:off x="179149" y="988041"/>
                  <a:ext cx="1721879" cy="2669560"/>
                </a:xfrm>
                <a:prstGeom prst="rect">
                  <a:avLst/>
                </a:prstGeom>
              </p:spPr>
            </p:pic>
          </p:grpSp>
          <p:sp>
            <p:nvSpPr>
              <p:cNvPr id="30" name="Right Arrow 29">
                <a:extLst>
                  <a:ext uri="{FF2B5EF4-FFF2-40B4-BE49-F238E27FC236}">
                    <a16:creationId xmlns:a16="http://schemas.microsoft.com/office/drawing/2014/main" id="{BBDC7DE4-4E6D-9986-4930-052029CD0ACC}"/>
                  </a:ext>
                </a:extLst>
              </p:cNvPr>
              <p:cNvSpPr/>
              <p:nvPr/>
            </p:nvSpPr>
            <p:spPr>
              <a:xfrm>
                <a:off x="2037357" y="2078183"/>
                <a:ext cx="483221" cy="463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 name="Group 37">
            <a:extLst>
              <a:ext uri="{FF2B5EF4-FFF2-40B4-BE49-F238E27FC236}">
                <a16:creationId xmlns:a16="http://schemas.microsoft.com/office/drawing/2014/main" id="{29755E0C-A201-AC48-2ACE-ECECFB5DC969}"/>
              </a:ext>
            </a:extLst>
          </p:cNvPr>
          <p:cNvGrpSpPr/>
          <p:nvPr/>
        </p:nvGrpSpPr>
        <p:grpSpPr>
          <a:xfrm>
            <a:off x="2924036" y="1044197"/>
            <a:ext cx="1887684" cy="3107524"/>
            <a:chOff x="2924036" y="1044197"/>
            <a:chExt cx="1887684" cy="3107524"/>
          </a:xfrm>
        </p:grpSpPr>
        <p:sp>
          <p:nvSpPr>
            <p:cNvPr id="15" name="TextBox 14">
              <a:extLst>
                <a:ext uri="{FF2B5EF4-FFF2-40B4-BE49-F238E27FC236}">
                  <a16:creationId xmlns:a16="http://schemas.microsoft.com/office/drawing/2014/main" id="{D3628D06-3C5B-328C-58DA-40C57CCE6A2B}"/>
                </a:ext>
              </a:extLst>
            </p:cNvPr>
            <p:cNvSpPr txBox="1"/>
            <p:nvPr/>
          </p:nvSpPr>
          <p:spPr>
            <a:xfrm>
              <a:off x="3012336" y="3505390"/>
              <a:ext cx="1545661"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Quantitative data</a:t>
              </a:r>
            </a:p>
          </p:txBody>
        </p:sp>
        <p:pic>
          <p:nvPicPr>
            <p:cNvPr id="37" name="Picture 36">
              <a:extLst>
                <a:ext uri="{FF2B5EF4-FFF2-40B4-BE49-F238E27FC236}">
                  <a16:creationId xmlns:a16="http://schemas.microsoft.com/office/drawing/2014/main" id="{7400A660-44A0-5E90-BF30-FA6BD5540933}"/>
                </a:ext>
              </a:extLst>
            </p:cNvPr>
            <p:cNvPicPr>
              <a:picLocks noChangeAspect="1"/>
            </p:cNvPicPr>
            <p:nvPr/>
          </p:nvPicPr>
          <p:blipFill rotWithShape="1">
            <a:blip r:embed="rId9"/>
            <a:srcRect b="14210"/>
            <a:stretch/>
          </p:blipFill>
          <p:spPr>
            <a:xfrm>
              <a:off x="2924036" y="1044197"/>
              <a:ext cx="1887684" cy="2439696"/>
            </a:xfrm>
            <a:prstGeom prst="rect">
              <a:avLst/>
            </a:prstGeom>
          </p:spPr>
        </p:pic>
      </p:grpSp>
    </p:spTree>
    <p:extLst>
      <p:ext uri="{BB962C8B-B14F-4D97-AF65-F5344CB8AC3E}">
        <p14:creationId xmlns:p14="http://schemas.microsoft.com/office/powerpoint/2010/main" val="237586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63414-C53C-767C-05E3-D01F399A3576}"/>
              </a:ext>
            </a:extLst>
          </p:cNvPr>
          <p:cNvSpPr txBox="1"/>
          <p:nvPr/>
        </p:nvSpPr>
        <p:spPr>
          <a:xfrm>
            <a:off x="225631" y="130631"/>
            <a:ext cx="11542815" cy="984885"/>
          </a:xfrm>
          <a:prstGeom prst="rect">
            <a:avLst/>
          </a:prstGeom>
          <a:noFill/>
        </p:spPr>
        <p:txBody>
          <a:bodyPr wrap="square" rtlCol="0">
            <a:spAutoFit/>
          </a:bodyPr>
          <a:lstStyle/>
          <a:p>
            <a:pPr algn="ctr"/>
            <a:r>
              <a:rPr lang="en-US" sz="4000" dirty="0">
                <a:solidFill>
                  <a:schemeClr val="accent1"/>
                </a:solidFill>
                <a:latin typeface="Optima" panose="02000503060000020004" pitchFamily="2" charset="0"/>
                <a:ea typeface="Times New Roman" panose="02020603050405020304" pitchFamily="18" charset="0"/>
              </a:rPr>
              <a:t>Why should you care about concept visualizations?  </a:t>
            </a:r>
            <a:endParaRPr lang="en-US" sz="3200" dirty="0">
              <a:solidFill>
                <a:schemeClr val="accent1"/>
              </a:solidFill>
              <a:effectLst/>
              <a:latin typeface="Optima" panose="02000503060000020004" pitchFamily="2" charset="0"/>
              <a:ea typeface="Times New Roman" panose="02020603050405020304" pitchFamily="18" charset="0"/>
            </a:endParaRPr>
          </a:p>
          <a:p>
            <a:endParaRPr lang="en-US" dirty="0"/>
          </a:p>
        </p:txBody>
      </p:sp>
      <p:sp>
        <p:nvSpPr>
          <p:cNvPr id="8" name="TextBox 7">
            <a:extLst>
              <a:ext uri="{FF2B5EF4-FFF2-40B4-BE49-F238E27FC236}">
                <a16:creationId xmlns:a16="http://schemas.microsoft.com/office/drawing/2014/main" id="{B4556079-B700-0A39-B1C9-D1420B0CAF3D}"/>
              </a:ext>
            </a:extLst>
          </p:cNvPr>
          <p:cNvSpPr txBox="1"/>
          <p:nvPr/>
        </p:nvSpPr>
        <p:spPr>
          <a:xfrm>
            <a:off x="3266201" y="6398415"/>
            <a:ext cx="976549" cy="261610"/>
          </a:xfrm>
          <a:prstGeom prst="rect">
            <a:avLst/>
          </a:prstGeom>
          <a:noFill/>
          <a:ln>
            <a:solidFill>
              <a:schemeClr val="bg1"/>
            </a:solidFill>
          </a:ln>
        </p:spPr>
        <p:txBody>
          <a:bodyPr wrap="none" rtlCol="0">
            <a:spAutoFit/>
          </a:bodyPr>
          <a:lstStyle/>
          <a:p>
            <a:r>
              <a:rPr lang="en-US" sz="1100" dirty="0">
                <a:solidFill>
                  <a:schemeClr val="bg1">
                    <a:lumMod val="95000"/>
                  </a:schemeClr>
                </a:solidFill>
                <a:latin typeface="Arial" panose="020B0604020202020204" pitchFamily="34" charset="0"/>
                <a:cs typeface="Arial" panose="020B0604020202020204" pitchFamily="34" charset="0"/>
              </a:rPr>
              <a:t>Kim </a:t>
            </a:r>
            <a:r>
              <a:rPr lang="en-US" sz="1100" dirty="0" err="1">
                <a:solidFill>
                  <a:schemeClr val="bg1">
                    <a:lumMod val="95000"/>
                  </a:schemeClr>
                </a:solidFill>
                <a:latin typeface="Arial" panose="020B0604020202020204" pitchFamily="34" charset="0"/>
                <a:cs typeface="Arial" panose="020B0604020202020204" pitchFamily="34" charset="0"/>
              </a:rPr>
              <a:t>Kastens</a:t>
            </a:r>
            <a:endParaRPr lang="en-US" sz="1100" dirty="0">
              <a:solidFill>
                <a:schemeClr val="bg1">
                  <a:lumMod val="95000"/>
                </a:schemeClr>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456D5101-91D9-AB90-9403-4526986B54AC}"/>
              </a:ext>
            </a:extLst>
          </p:cNvPr>
          <p:cNvGrpSpPr/>
          <p:nvPr/>
        </p:nvGrpSpPr>
        <p:grpSpPr>
          <a:xfrm>
            <a:off x="73586" y="964289"/>
            <a:ext cx="1862359" cy="3247855"/>
            <a:chOff x="73586" y="988041"/>
            <a:chExt cx="1862359" cy="3247855"/>
          </a:xfrm>
        </p:grpSpPr>
        <p:sp>
          <p:nvSpPr>
            <p:cNvPr id="17" name="TextBox 16">
              <a:extLst>
                <a:ext uri="{FF2B5EF4-FFF2-40B4-BE49-F238E27FC236}">
                  <a16:creationId xmlns:a16="http://schemas.microsoft.com/office/drawing/2014/main" id="{C4879AA6-D0DB-E304-CC33-B42B0ED2F306}"/>
                </a:ext>
              </a:extLst>
            </p:cNvPr>
            <p:cNvSpPr txBox="1"/>
            <p:nvPr/>
          </p:nvSpPr>
          <p:spPr>
            <a:xfrm>
              <a:off x="73586" y="3651121"/>
              <a:ext cx="186235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Sensors deployed in the real world</a:t>
              </a:r>
            </a:p>
          </p:txBody>
        </p:sp>
        <p:pic>
          <p:nvPicPr>
            <p:cNvPr id="23" name="Picture 22">
              <a:extLst>
                <a:ext uri="{FF2B5EF4-FFF2-40B4-BE49-F238E27FC236}">
                  <a16:creationId xmlns:a16="http://schemas.microsoft.com/office/drawing/2014/main" id="{45E232E6-9E1B-4129-1AA6-7EBB06AAB6A7}"/>
                </a:ext>
              </a:extLst>
            </p:cNvPr>
            <p:cNvPicPr>
              <a:picLocks noChangeAspect="1"/>
            </p:cNvPicPr>
            <p:nvPr/>
          </p:nvPicPr>
          <p:blipFill rotWithShape="1">
            <a:blip r:embed="rId3"/>
            <a:srcRect l="31221" t="14188" r="40187" b="26707"/>
            <a:stretch/>
          </p:blipFill>
          <p:spPr>
            <a:xfrm>
              <a:off x="179149" y="988041"/>
              <a:ext cx="1721879" cy="2669560"/>
            </a:xfrm>
            <a:prstGeom prst="rect">
              <a:avLst/>
            </a:prstGeom>
          </p:spPr>
        </p:pic>
      </p:grpSp>
      <p:grpSp>
        <p:nvGrpSpPr>
          <p:cNvPr id="48" name="Group 47">
            <a:extLst>
              <a:ext uri="{FF2B5EF4-FFF2-40B4-BE49-F238E27FC236}">
                <a16:creationId xmlns:a16="http://schemas.microsoft.com/office/drawing/2014/main" id="{22BB59BA-6A35-63D5-91B9-65E4CA2BE135}"/>
              </a:ext>
            </a:extLst>
          </p:cNvPr>
          <p:cNvGrpSpPr/>
          <p:nvPr/>
        </p:nvGrpSpPr>
        <p:grpSpPr>
          <a:xfrm>
            <a:off x="10691" y="4915948"/>
            <a:ext cx="2944057" cy="1974909"/>
            <a:chOff x="10691" y="4915948"/>
            <a:chExt cx="2944057" cy="1974909"/>
          </a:xfrm>
        </p:grpSpPr>
        <p:grpSp>
          <p:nvGrpSpPr>
            <p:cNvPr id="28" name="Group 27">
              <a:extLst>
                <a:ext uri="{FF2B5EF4-FFF2-40B4-BE49-F238E27FC236}">
                  <a16:creationId xmlns:a16="http://schemas.microsoft.com/office/drawing/2014/main" id="{C006B83D-3A62-21E9-5517-4338A3D68DFC}"/>
                </a:ext>
              </a:extLst>
            </p:cNvPr>
            <p:cNvGrpSpPr/>
            <p:nvPr/>
          </p:nvGrpSpPr>
          <p:grpSpPr>
            <a:xfrm>
              <a:off x="10691" y="4915948"/>
              <a:ext cx="2460837" cy="1974909"/>
              <a:chOff x="10691" y="4915948"/>
              <a:chExt cx="2460837" cy="1974909"/>
            </a:xfrm>
          </p:grpSpPr>
          <p:sp>
            <p:nvSpPr>
              <p:cNvPr id="26" name="TextBox 25">
                <a:extLst>
                  <a:ext uri="{FF2B5EF4-FFF2-40B4-BE49-F238E27FC236}">
                    <a16:creationId xmlns:a16="http://schemas.microsoft.com/office/drawing/2014/main" id="{5DB0334A-BD7D-619B-3689-A51DC57FE860}"/>
                  </a:ext>
                </a:extLst>
              </p:cNvPr>
              <p:cNvSpPr txBox="1"/>
              <p:nvPr/>
            </p:nvSpPr>
            <p:spPr>
              <a:xfrm>
                <a:off x="225632" y="6244526"/>
                <a:ext cx="224589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Action in the real world</a:t>
                </a:r>
              </a:p>
            </p:txBody>
          </p:sp>
          <p:pic>
            <p:nvPicPr>
              <p:cNvPr id="27" name="Picture 26">
                <a:extLst>
                  <a:ext uri="{FF2B5EF4-FFF2-40B4-BE49-F238E27FC236}">
                    <a16:creationId xmlns:a16="http://schemas.microsoft.com/office/drawing/2014/main" id="{67476EA5-D393-2737-AE6D-4AD44325A515}"/>
                  </a:ext>
                </a:extLst>
              </p:cNvPr>
              <p:cNvPicPr>
                <a:picLocks noChangeAspect="1"/>
              </p:cNvPicPr>
              <p:nvPr/>
            </p:nvPicPr>
            <p:blipFill rotWithShape="1">
              <a:blip r:embed="rId4"/>
              <a:srcRect t="31524" b="8267"/>
              <a:stretch/>
            </p:blipFill>
            <p:spPr>
              <a:xfrm>
                <a:off x="10691" y="4915948"/>
                <a:ext cx="2198119" cy="1343159"/>
              </a:xfrm>
              <a:prstGeom prst="rect">
                <a:avLst/>
              </a:prstGeom>
            </p:spPr>
          </p:pic>
        </p:grpSp>
        <p:sp>
          <p:nvSpPr>
            <p:cNvPr id="32" name="Right Arrow 31">
              <a:extLst>
                <a:ext uri="{FF2B5EF4-FFF2-40B4-BE49-F238E27FC236}">
                  <a16:creationId xmlns:a16="http://schemas.microsoft.com/office/drawing/2014/main" id="{9A5FBA0A-DC72-AFD2-F329-A47C351F229D}"/>
                </a:ext>
              </a:extLst>
            </p:cNvPr>
            <p:cNvSpPr/>
            <p:nvPr/>
          </p:nvSpPr>
          <p:spPr>
            <a:xfrm flipH="1">
              <a:off x="2471527" y="5265726"/>
              <a:ext cx="483221" cy="463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AC3577C6-4C0B-5FAD-5FFD-960A1EA02E56}"/>
              </a:ext>
            </a:extLst>
          </p:cNvPr>
          <p:cNvGrpSpPr/>
          <p:nvPr/>
        </p:nvGrpSpPr>
        <p:grpSpPr>
          <a:xfrm>
            <a:off x="3420094" y="4665769"/>
            <a:ext cx="3889235" cy="1907582"/>
            <a:chOff x="3420094" y="4665769"/>
            <a:chExt cx="3889235" cy="1907582"/>
          </a:xfrm>
        </p:grpSpPr>
        <p:grpSp>
          <p:nvGrpSpPr>
            <p:cNvPr id="29" name="Group 28">
              <a:extLst>
                <a:ext uri="{FF2B5EF4-FFF2-40B4-BE49-F238E27FC236}">
                  <a16:creationId xmlns:a16="http://schemas.microsoft.com/office/drawing/2014/main" id="{40E00F34-C45B-07E8-49A6-662AA515A550}"/>
                </a:ext>
              </a:extLst>
            </p:cNvPr>
            <p:cNvGrpSpPr/>
            <p:nvPr/>
          </p:nvGrpSpPr>
          <p:grpSpPr>
            <a:xfrm>
              <a:off x="3420094" y="4665769"/>
              <a:ext cx="3211328" cy="1907582"/>
              <a:chOff x="3515096" y="4404512"/>
              <a:chExt cx="3211328" cy="1907582"/>
            </a:xfrm>
          </p:grpSpPr>
          <p:sp>
            <p:nvSpPr>
              <p:cNvPr id="25" name="TextBox 24">
                <a:extLst>
                  <a:ext uri="{FF2B5EF4-FFF2-40B4-BE49-F238E27FC236}">
                    <a16:creationId xmlns:a16="http://schemas.microsoft.com/office/drawing/2014/main" id="{38857967-A86A-FBBA-F1DB-5F57AD291235}"/>
                  </a:ext>
                </a:extLst>
              </p:cNvPr>
              <p:cNvSpPr txBox="1"/>
              <p:nvPr/>
            </p:nvSpPr>
            <p:spPr>
              <a:xfrm>
                <a:off x="4376085" y="5911984"/>
                <a:ext cx="131748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Decision</a:t>
                </a:r>
              </a:p>
            </p:txBody>
          </p:sp>
          <p:pic>
            <p:nvPicPr>
              <p:cNvPr id="1026" name="Picture 2" descr="Photo of an Acton Select Board meeting.">
                <a:extLst>
                  <a:ext uri="{FF2B5EF4-FFF2-40B4-BE49-F238E27FC236}">
                    <a16:creationId xmlns:a16="http://schemas.microsoft.com/office/drawing/2014/main" id="{FE1F6CCA-01C5-C8F8-34F2-30CEABA238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63" r="3000" b="32493"/>
              <a:stretch/>
            </p:blipFill>
            <p:spPr bwMode="auto">
              <a:xfrm>
                <a:off x="3515096" y="4404512"/>
                <a:ext cx="3211328" cy="1494579"/>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ight Arrow 32">
              <a:extLst>
                <a:ext uri="{FF2B5EF4-FFF2-40B4-BE49-F238E27FC236}">
                  <a16:creationId xmlns:a16="http://schemas.microsoft.com/office/drawing/2014/main" id="{B104547A-911A-821C-A74B-253A40FC646E}"/>
                </a:ext>
              </a:extLst>
            </p:cNvPr>
            <p:cNvSpPr/>
            <p:nvPr/>
          </p:nvSpPr>
          <p:spPr>
            <a:xfrm flipH="1">
              <a:off x="6826108" y="5134125"/>
              <a:ext cx="483221" cy="463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13BDD35-8044-7219-74F8-99923C72FCD2}"/>
              </a:ext>
            </a:extLst>
          </p:cNvPr>
          <p:cNvGrpSpPr/>
          <p:nvPr/>
        </p:nvGrpSpPr>
        <p:grpSpPr>
          <a:xfrm>
            <a:off x="7665895" y="4031076"/>
            <a:ext cx="2747119" cy="2605559"/>
            <a:chOff x="7665895" y="4031076"/>
            <a:chExt cx="2747119" cy="2605559"/>
          </a:xfrm>
        </p:grpSpPr>
        <p:grpSp>
          <p:nvGrpSpPr>
            <p:cNvPr id="19" name="Group 18">
              <a:extLst>
                <a:ext uri="{FF2B5EF4-FFF2-40B4-BE49-F238E27FC236}">
                  <a16:creationId xmlns:a16="http://schemas.microsoft.com/office/drawing/2014/main" id="{2B7A1B02-B218-3241-BCB9-58A919D96DC7}"/>
                </a:ext>
              </a:extLst>
            </p:cNvPr>
            <p:cNvGrpSpPr/>
            <p:nvPr/>
          </p:nvGrpSpPr>
          <p:grpSpPr>
            <a:xfrm>
              <a:off x="7665895" y="4368291"/>
              <a:ext cx="2054578" cy="2268344"/>
              <a:chOff x="6096000" y="2970095"/>
              <a:chExt cx="2054578" cy="2268344"/>
            </a:xfrm>
          </p:grpSpPr>
          <p:pic>
            <p:nvPicPr>
              <p:cNvPr id="12" name="Picture 2" descr="Diagram of how water flows underground.">
                <a:extLst>
                  <a:ext uri="{FF2B5EF4-FFF2-40B4-BE49-F238E27FC236}">
                    <a16:creationId xmlns:a16="http://schemas.microsoft.com/office/drawing/2014/main" id="{816D6DBB-C1B4-8508-BD0E-5A7C1584BE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028" b="35593"/>
              <a:stretch/>
            </p:blipFill>
            <p:spPr bwMode="auto">
              <a:xfrm>
                <a:off x="6096000" y="2970095"/>
                <a:ext cx="2054578" cy="16735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AC82B12-ECC1-D0BB-0A36-B5449EE74E57}"/>
                  </a:ext>
                </a:extLst>
              </p:cNvPr>
              <p:cNvSpPr txBox="1"/>
              <p:nvPr/>
            </p:nvSpPr>
            <p:spPr>
              <a:xfrm>
                <a:off x="6475058" y="4653664"/>
                <a:ext cx="1317483"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Concept visualization</a:t>
                </a:r>
              </a:p>
            </p:txBody>
          </p:sp>
        </p:grpSp>
        <p:sp>
          <p:nvSpPr>
            <p:cNvPr id="34" name="Right Arrow 33">
              <a:extLst>
                <a:ext uri="{FF2B5EF4-FFF2-40B4-BE49-F238E27FC236}">
                  <a16:creationId xmlns:a16="http://schemas.microsoft.com/office/drawing/2014/main" id="{013EB476-ACF3-607E-F118-BF5F37CF1B7C}"/>
                </a:ext>
              </a:extLst>
            </p:cNvPr>
            <p:cNvSpPr/>
            <p:nvPr/>
          </p:nvSpPr>
          <p:spPr>
            <a:xfrm rot="19780434" flipH="1">
              <a:off x="9744784" y="4031076"/>
              <a:ext cx="668230" cy="463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584458D6-AC9C-957C-B311-EF05176961D8}"/>
              </a:ext>
            </a:extLst>
          </p:cNvPr>
          <p:cNvGrpSpPr/>
          <p:nvPr/>
        </p:nvGrpSpPr>
        <p:grpSpPr>
          <a:xfrm>
            <a:off x="9782383" y="1767589"/>
            <a:ext cx="1986063" cy="2216532"/>
            <a:chOff x="9782383" y="1767589"/>
            <a:chExt cx="1986063" cy="2216532"/>
          </a:xfrm>
        </p:grpSpPr>
        <p:sp>
          <p:nvSpPr>
            <p:cNvPr id="35" name="Right Arrow 34">
              <a:extLst>
                <a:ext uri="{FF2B5EF4-FFF2-40B4-BE49-F238E27FC236}">
                  <a16:creationId xmlns:a16="http://schemas.microsoft.com/office/drawing/2014/main" id="{0D0C7955-A6F2-967E-6C21-D3E426E59E8B}"/>
                </a:ext>
              </a:extLst>
            </p:cNvPr>
            <p:cNvSpPr/>
            <p:nvPr/>
          </p:nvSpPr>
          <p:spPr>
            <a:xfrm rot="1819566">
              <a:off x="9782383" y="1767589"/>
              <a:ext cx="668230" cy="463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3EBA2F52-7D42-2971-AA8B-DE75764663A8}"/>
                </a:ext>
              </a:extLst>
            </p:cNvPr>
            <p:cNvGrpSpPr/>
            <p:nvPr/>
          </p:nvGrpSpPr>
          <p:grpSpPr>
            <a:xfrm>
              <a:off x="10063189" y="2223056"/>
              <a:ext cx="1705257" cy="1761065"/>
              <a:chOff x="10063189" y="2223056"/>
              <a:chExt cx="1705257" cy="1761065"/>
            </a:xfrm>
          </p:grpSpPr>
          <p:pic>
            <p:nvPicPr>
              <p:cNvPr id="36" name="Picture 35">
                <a:extLst>
                  <a:ext uri="{FF2B5EF4-FFF2-40B4-BE49-F238E27FC236}">
                    <a16:creationId xmlns:a16="http://schemas.microsoft.com/office/drawing/2014/main" id="{91EA33B7-5383-353F-8FA4-C31B2042FCF2}"/>
                  </a:ext>
                </a:extLst>
              </p:cNvPr>
              <p:cNvPicPr>
                <a:picLocks noChangeAspect="1"/>
              </p:cNvPicPr>
              <p:nvPr/>
            </p:nvPicPr>
            <p:blipFill>
              <a:blip r:embed="rId7"/>
              <a:stretch>
                <a:fillRect/>
              </a:stretch>
            </p:blipFill>
            <p:spPr>
              <a:xfrm>
                <a:off x="10063189" y="2223056"/>
                <a:ext cx="1705257" cy="1761065"/>
              </a:xfrm>
              <a:prstGeom prst="rect">
                <a:avLst/>
              </a:prstGeom>
            </p:spPr>
          </p:pic>
          <p:sp>
            <p:nvSpPr>
              <p:cNvPr id="14" name="TextBox 13">
                <a:extLst>
                  <a:ext uri="{FF2B5EF4-FFF2-40B4-BE49-F238E27FC236}">
                    <a16:creationId xmlns:a16="http://schemas.microsoft.com/office/drawing/2014/main" id="{8358E036-C557-0B05-CA6E-693A0442307E}"/>
                  </a:ext>
                </a:extLst>
              </p:cNvPr>
              <p:cNvSpPr txBox="1"/>
              <p:nvPr/>
            </p:nvSpPr>
            <p:spPr>
              <a:xfrm>
                <a:off x="10468512" y="2492512"/>
                <a:ext cx="1151907"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Mental model</a:t>
                </a:r>
              </a:p>
            </p:txBody>
          </p:sp>
        </p:grpSp>
      </p:grpSp>
      <p:grpSp>
        <p:nvGrpSpPr>
          <p:cNvPr id="43" name="Group 42">
            <a:extLst>
              <a:ext uri="{FF2B5EF4-FFF2-40B4-BE49-F238E27FC236}">
                <a16:creationId xmlns:a16="http://schemas.microsoft.com/office/drawing/2014/main" id="{AEABED9F-A7FB-7716-9352-089C47C6CD63}"/>
              </a:ext>
            </a:extLst>
          </p:cNvPr>
          <p:cNvGrpSpPr/>
          <p:nvPr/>
        </p:nvGrpSpPr>
        <p:grpSpPr>
          <a:xfrm>
            <a:off x="5177176" y="997527"/>
            <a:ext cx="4281338" cy="2331183"/>
            <a:chOff x="5177176" y="997527"/>
            <a:chExt cx="4281338" cy="2331183"/>
          </a:xfrm>
        </p:grpSpPr>
        <p:grpSp>
          <p:nvGrpSpPr>
            <p:cNvPr id="21" name="Group 20">
              <a:extLst>
                <a:ext uri="{FF2B5EF4-FFF2-40B4-BE49-F238E27FC236}">
                  <a16:creationId xmlns:a16="http://schemas.microsoft.com/office/drawing/2014/main" id="{6B2652A9-70A9-2E94-A6E9-FB6B80C82908}"/>
                </a:ext>
              </a:extLst>
            </p:cNvPr>
            <p:cNvGrpSpPr/>
            <p:nvPr/>
          </p:nvGrpSpPr>
          <p:grpSpPr>
            <a:xfrm>
              <a:off x="5773496" y="997527"/>
              <a:ext cx="3685018" cy="2331183"/>
              <a:chOff x="5387730" y="1258019"/>
              <a:chExt cx="3376260" cy="2068162"/>
            </a:xfrm>
          </p:grpSpPr>
          <p:sp>
            <p:nvSpPr>
              <p:cNvPr id="16" name="TextBox 15">
                <a:extLst>
                  <a:ext uri="{FF2B5EF4-FFF2-40B4-BE49-F238E27FC236}">
                    <a16:creationId xmlns:a16="http://schemas.microsoft.com/office/drawing/2014/main" id="{D5581447-AFE2-6CFF-650C-C03E8CAE61DA}"/>
                  </a:ext>
                </a:extLst>
              </p:cNvPr>
              <p:cNvSpPr txBox="1"/>
              <p:nvPr/>
            </p:nvSpPr>
            <p:spPr>
              <a:xfrm>
                <a:off x="6074215" y="2998520"/>
                <a:ext cx="2257583" cy="32766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Data visualization</a:t>
                </a:r>
              </a:p>
            </p:txBody>
          </p:sp>
          <p:pic>
            <p:nvPicPr>
              <p:cNvPr id="20" name="Google Shape;56;p13" title="Chart">
                <a:extLst>
                  <a:ext uri="{FF2B5EF4-FFF2-40B4-BE49-F238E27FC236}">
                    <a16:creationId xmlns:a16="http://schemas.microsoft.com/office/drawing/2014/main" id="{3E7254AF-B243-BB98-59B8-F81FEBBCA782}"/>
                  </a:ext>
                </a:extLst>
              </p:cNvPr>
              <p:cNvPicPr preferRelativeResize="0"/>
              <p:nvPr/>
            </p:nvPicPr>
            <p:blipFill rotWithShape="1">
              <a:blip r:embed="rId8">
                <a:alphaModFix/>
              </a:blip>
              <a:srcRect t="26667" b="7100"/>
              <a:stretch/>
            </p:blipFill>
            <p:spPr>
              <a:xfrm>
                <a:off x="5387730" y="1258019"/>
                <a:ext cx="3376260" cy="1740502"/>
              </a:xfrm>
              <a:prstGeom prst="rect">
                <a:avLst/>
              </a:prstGeom>
              <a:noFill/>
              <a:ln>
                <a:noFill/>
              </a:ln>
            </p:spPr>
          </p:pic>
        </p:grpSp>
        <p:sp>
          <p:nvSpPr>
            <p:cNvPr id="31" name="Right Arrow 30">
              <a:extLst>
                <a:ext uri="{FF2B5EF4-FFF2-40B4-BE49-F238E27FC236}">
                  <a16:creationId xmlns:a16="http://schemas.microsoft.com/office/drawing/2014/main" id="{789EDFE2-7387-A334-0944-836232310BEE}"/>
                </a:ext>
              </a:extLst>
            </p:cNvPr>
            <p:cNvSpPr/>
            <p:nvPr/>
          </p:nvSpPr>
          <p:spPr>
            <a:xfrm>
              <a:off x="5177176" y="1821390"/>
              <a:ext cx="483221" cy="463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F7A9A202-BA95-6A47-275C-B8E391F191F1}"/>
              </a:ext>
            </a:extLst>
          </p:cNvPr>
          <p:cNvGrpSpPr/>
          <p:nvPr/>
        </p:nvGrpSpPr>
        <p:grpSpPr>
          <a:xfrm>
            <a:off x="2037357" y="1044197"/>
            <a:ext cx="2774363" cy="3107524"/>
            <a:chOff x="2037357" y="1044197"/>
            <a:chExt cx="2774363" cy="3107524"/>
          </a:xfrm>
        </p:grpSpPr>
        <p:sp>
          <p:nvSpPr>
            <p:cNvPr id="30" name="Right Arrow 29">
              <a:extLst>
                <a:ext uri="{FF2B5EF4-FFF2-40B4-BE49-F238E27FC236}">
                  <a16:creationId xmlns:a16="http://schemas.microsoft.com/office/drawing/2014/main" id="{BBDC7DE4-4E6D-9986-4930-052029CD0ACC}"/>
                </a:ext>
              </a:extLst>
            </p:cNvPr>
            <p:cNvSpPr/>
            <p:nvPr/>
          </p:nvSpPr>
          <p:spPr>
            <a:xfrm>
              <a:off x="2037357" y="2078183"/>
              <a:ext cx="483221" cy="463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9755E0C-A201-AC48-2ACE-ECECFB5DC969}"/>
                </a:ext>
              </a:extLst>
            </p:cNvPr>
            <p:cNvGrpSpPr/>
            <p:nvPr/>
          </p:nvGrpSpPr>
          <p:grpSpPr>
            <a:xfrm>
              <a:off x="2924036" y="1044197"/>
              <a:ext cx="1887684" cy="3107524"/>
              <a:chOff x="2924036" y="1044197"/>
              <a:chExt cx="1887684" cy="3107524"/>
            </a:xfrm>
          </p:grpSpPr>
          <p:sp>
            <p:nvSpPr>
              <p:cNvPr id="15" name="TextBox 14">
                <a:extLst>
                  <a:ext uri="{FF2B5EF4-FFF2-40B4-BE49-F238E27FC236}">
                    <a16:creationId xmlns:a16="http://schemas.microsoft.com/office/drawing/2014/main" id="{D3628D06-3C5B-328C-58DA-40C57CCE6A2B}"/>
                  </a:ext>
                </a:extLst>
              </p:cNvPr>
              <p:cNvSpPr txBox="1"/>
              <p:nvPr/>
            </p:nvSpPr>
            <p:spPr>
              <a:xfrm>
                <a:off x="3012336" y="3505390"/>
                <a:ext cx="1545661"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Quantitative data</a:t>
                </a:r>
              </a:p>
            </p:txBody>
          </p:sp>
          <p:pic>
            <p:nvPicPr>
              <p:cNvPr id="37" name="Picture 36">
                <a:extLst>
                  <a:ext uri="{FF2B5EF4-FFF2-40B4-BE49-F238E27FC236}">
                    <a16:creationId xmlns:a16="http://schemas.microsoft.com/office/drawing/2014/main" id="{7400A660-44A0-5E90-BF30-FA6BD5540933}"/>
                  </a:ext>
                </a:extLst>
              </p:cNvPr>
              <p:cNvPicPr>
                <a:picLocks noChangeAspect="1"/>
              </p:cNvPicPr>
              <p:nvPr/>
            </p:nvPicPr>
            <p:blipFill rotWithShape="1">
              <a:blip r:embed="rId9"/>
              <a:srcRect b="14210"/>
              <a:stretch/>
            </p:blipFill>
            <p:spPr>
              <a:xfrm>
                <a:off x="2924036" y="1044197"/>
                <a:ext cx="1887684" cy="2439696"/>
              </a:xfrm>
              <a:prstGeom prst="rect">
                <a:avLst/>
              </a:prstGeom>
            </p:spPr>
          </p:pic>
        </p:grpSp>
      </p:grpSp>
      <p:grpSp>
        <p:nvGrpSpPr>
          <p:cNvPr id="49" name="Group 48">
            <a:extLst>
              <a:ext uri="{FF2B5EF4-FFF2-40B4-BE49-F238E27FC236}">
                <a16:creationId xmlns:a16="http://schemas.microsoft.com/office/drawing/2014/main" id="{61B2C5B3-E178-B536-9780-03D5C6FBB586}"/>
              </a:ext>
            </a:extLst>
          </p:cNvPr>
          <p:cNvGrpSpPr/>
          <p:nvPr/>
        </p:nvGrpSpPr>
        <p:grpSpPr>
          <a:xfrm>
            <a:off x="1882497" y="2923282"/>
            <a:ext cx="5826158" cy="1829605"/>
            <a:chOff x="1822871" y="2910670"/>
            <a:chExt cx="5826158" cy="1829605"/>
          </a:xfrm>
        </p:grpSpPr>
        <p:grpSp>
          <p:nvGrpSpPr>
            <p:cNvPr id="41" name="Group 40">
              <a:extLst>
                <a:ext uri="{FF2B5EF4-FFF2-40B4-BE49-F238E27FC236}">
                  <a16:creationId xmlns:a16="http://schemas.microsoft.com/office/drawing/2014/main" id="{7EC3C443-4972-E4C9-42FF-37C22F7B43F1}"/>
                </a:ext>
              </a:extLst>
            </p:cNvPr>
            <p:cNvGrpSpPr/>
            <p:nvPr/>
          </p:nvGrpSpPr>
          <p:grpSpPr>
            <a:xfrm>
              <a:off x="5776686" y="2910670"/>
              <a:ext cx="1872343" cy="1603273"/>
              <a:chOff x="5776686" y="2910670"/>
              <a:chExt cx="1872343" cy="1603273"/>
            </a:xfrm>
          </p:grpSpPr>
          <p:sp>
            <p:nvSpPr>
              <p:cNvPr id="6" name="Freeform 5">
                <a:extLst>
                  <a:ext uri="{FF2B5EF4-FFF2-40B4-BE49-F238E27FC236}">
                    <a16:creationId xmlns:a16="http://schemas.microsoft.com/office/drawing/2014/main" id="{2C4595E1-C700-1AC6-72F9-1E4BCF81E1D7}"/>
                  </a:ext>
                </a:extLst>
              </p:cNvPr>
              <p:cNvSpPr/>
              <p:nvPr/>
            </p:nvSpPr>
            <p:spPr>
              <a:xfrm>
                <a:off x="5776686" y="3018916"/>
                <a:ext cx="1872343" cy="1495027"/>
              </a:xfrm>
              <a:custGeom>
                <a:avLst/>
                <a:gdLst>
                  <a:gd name="connsiteX0" fmla="*/ 1872343 w 1872343"/>
                  <a:gd name="connsiteY0" fmla="*/ 1495027 h 1495027"/>
                  <a:gd name="connsiteX1" fmla="*/ 1828800 w 1872343"/>
                  <a:gd name="connsiteY1" fmla="*/ 1422455 h 1495027"/>
                  <a:gd name="connsiteX2" fmla="*/ 1741714 w 1872343"/>
                  <a:gd name="connsiteY2" fmla="*/ 1364398 h 1495027"/>
                  <a:gd name="connsiteX3" fmla="*/ 1698171 w 1872343"/>
                  <a:gd name="connsiteY3" fmla="*/ 1335370 h 1495027"/>
                  <a:gd name="connsiteX4" fmla="*/ 1567543 w 1872343"/>
                  <a:gd name="connsiteY4" fmla="*/ 1291827 h 1495027"/>
                  <a:gd name="connsiteX5" fmla="*/ 1480457 w 1872343"/>
                  <a:gd name="connsiteY5" fmla="*/ 1262798 h 1495027"/>
                  <a:gd name="connsiteX6" fmla="*/ 1393371 w 1872343"/>
                  <a:gd name="connsiteY6" fmla="*/ 1219255 h 1495027"/>
                  <a:gd name="connsiteX7" fmla="*/ 1306285 w 1872343"/>
                  <a:gd name="connsiteY7" fmla="*/ 1175713 h 1495027"/>
                  <a:gd name="connsiteX8" fmla="*/ 1262743 w 1872343"/>
                  <a:gd name="connsiteY8" fmla="*/ 1146684 h 1495027"/>
                  <a:gd name="connsiteX9" fmla="*/ 1161143 w 1872343"/>
                  <a:gd name="connsiteY9" fmla="*/ 1103141 h 1495027"/>
                  <a:gd name="connsiteX10" fmla="*/ 1030514 w 1872343"/>
                  <a:gd name="connsiteY10" fmla="*/ 1030570 h 1495027"/>
                  <a:gd name="connsiteX11" fmla="*/ 986971 w 1872343"/>
                  <a:gd name="connsiteY11" fmla="*/ 1001541 h 1495027"/>
                  <a:gd name="connsiteX12" fmla="*/ 841828 w 1872343"/>
                  <a:gd name="connsiteY12" fmla="*/ 957998 h 1495027"/>
                  <a:gd name="connsiteX13" fmla="*/ 711200 w 1872343"/>
                  <a:gd name="connsiteY13" fmla="*/ 914455 h 1495027"/>
                  <a:gd name="connsiteX14" fmla="*/ 667657 w 1872343"/>
                  <a:gd name="connsiteY14" fmla="*/ 899941 h 1495027"/>
                  <a:gd name="connsiteX15" fmla="*/ 609600 w 1872343"/>
                  <a:gd name="connsiteY15" fmla="*/ 885427 h 1495027"/>
                  <a:gd name="connsiteX16" fmla="*/ 551543 w 1872343"/>
                  <a:gd name="connsiteY16" fmla="*/ 856398 h 1495027"/>
                  <a:gd name="connsiteX17" fmla="*/ 493485 w 1872343"/>
                  <a:gd name="connsiteY17" fmla="*/ 841884 h 1495027"/>
                  <a:gd name="connsiteX18" fmla="*/ 449943 w 1872343"/>
                  <a:gd name="connsiteY18" fmla="*/ 827370 h 1495027"/>
                  <a:gd name="connsiteX19" fmla="*/ 304800 w 1872343"/>
                  <a:gd name="connsiteY19" fmla="*/ 783827 h 1495027"/>
                  <a:gd name="connsiteX20" fmla="*/ 217714 w 1872343"/>
                  <a:gd name="connsiteY20" fmla="*/ 754798 h 1495027"/>
                  <a:gd name="connsiteX21" fmla="*/ 174171 w 1872343"/>
                  <a:gd name="connsiteY21" fmla="*/ 740284 h 1495027"/>
                  <a:gd name="connsiteX22" fmla="*/ 130628 w 1872343"/>
                  <a:gd name="connsiteY22" fmla="*/ 711255 h 1495027"/>
                  <a:gd name="connsiteX23" fmla="*/ 87085 w 1872343"/>
                  <a:gd name="connsiteY23" fmla="*/ 696741 h 1495027"/>
                  <a:gd name="connsiteX24" fmla="*/ 29028 w 1872343"/>
                  <a:gd name="connsiteY24" fmla="*/ 609655 h 1495027"/>
                  <a:gd name="connsiteX25" fmla="*/ 0 w 1872343"/>
                  <a:gd name="connsiteY25" fmla="*/ 493541 h 1495027"/>
                  <a:gd name="connsiteX26" fmla="*/ 43543 w 1872343"/>
                  <a:gd name="connsiteY26" fmla="*/ 275827 h 1495027"/>
                  <a:gd name="connsiteX27" fmla="*/ 58057 w 1872343"/>
                  <a:gd name="connsiteY27" fmla="*/ 232284 h 1495027"/>
                  <a:gd name="connsiteX28" fmla="*/ 101600 w 1872343"/>
                  <a:gd name="connsiteY28" fmla="*/ 203255 h 1495027"/>
                  <a:gd name="connsiteX29" fmla="*/ 130628 w 1872343"/>
                  <a:gd name="connsiteY29" fmla="*/ 159713 h 1495027"/>
                  <a:gd name="connsiteX30" fmla="*/ 261257 w 1872343"/>
                  <a:gd name="connsiteY30" fmla="*/ 72627 h 1495027"/>
                  <a:gd name="connsiteX31" fmla="*/ 304800 w 1872343"/>
                  <a:gd name="connsiteY31" fmla="*/ 43598 h 1495027"/>
                  <a:gd name="connsiteX32" fmla="*/ 362857 w 1872343"/>
                  <a:gd name="connsiteY32" fmla="*/ 55 h 14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2343" h="1495027">
                    <a:moveTo>
                      <a:pt x="1872343" y="1495027"/>
                    </a:moveTo>
                    <a:cubicBezTo>
                      <a:pt x="1857829" y="1470836"/>
                      <a:pt x="1848748" y="1442403"/>
                      <a:pt x="1828800" y="1422455"/>
                    </a:cubicBezTo>
                    <a:cubicBezTo>
                      <a:pt x="1804130" y="1397785"/>
                      <a:pt x="1770743" y="1383750"/>
                      <a:pt x="1741714" y="1364398"/>
                    </a:cubicBezTo>
                    <a:cubicBezTo>
                      <a:pt x="1727200" y="1354722"/>
                      <a:pt x="1714720" y="1340886"/>
                      <a:pt x="1698171" y="1335370"/>
                    </a:cubicBezTo>
                    <a:lnTo>
                      <a:pt x="1567543" y="1291827"/>
                    </a:lnTo>
                    <a:cubicBezTo>
                      <a:pt x="1567538" y="1291825"/>
                      <a:pt x="1480461" y="1262801"/>
                      <a:pt x="1480457" y="1262798"/>
                    </a:cubicBezTo>
                    <a:cubicBezTo>
                      <a:pt x="1355670" y="1179608"/>
                      <a:pt x="1513554" y="1279347"/>
                      <a:pt x="1393371" y="1219255"/>
                    </a:cubicBezTo>
                    <a:cubicBezTo>
                      <a:pt x="1280833" y="1162986"/>
                      <a:pt x="1415725" y="1212192"/>
                      <a:pt x="1306285" y="1175713"/>
                    </a:cubicBezTo>
                    <a:cubicBezTo>
                      <a:pt x="1291771" y="1166037"/>
                      <a:pt x="1278345" y="1154485"/>
                      <a:pt x="1262743" y="1146684"/>
                    </a:cubicBezTo>
                    <a:cubicBezTo>
                      <a:pt x="1142605" y="1086614"/>
                      <a:pt x="1312177" y="1193761"/>
                      <a:pt x="1161143" y="1103141"/>
                    </a:cubicBezTo>
                    <a:cubicBezTo>
                      <a:pt x="1036376" y="1028281"/>
                      <a:pt x="1118097" y="1059764"/>
                      <a:pt x="1030514" y="1030570"/>
                    </a:cubicBezTo>
                    <a:cubicBezTo>
                      <a:pt x="1016000" y="1020894"/>
                      <a:pt x="1002912" y="1008626"/>
                      <a:pt x="986971" y="1001541"/>
                    </a:cubicBezTo>
                    <a:cubicBezTo>
                      <a:pt x="915933" y="969969"/>
                      <a:pt x="906771" y="977481"/>
                      <a:pt x="841828" y="957998"/>
                    </a:cubicBezTo>
                    <a:cubicBezTo>
                      <a:pt x="841755" y="957976"/>
                      <a:pt x="733007" y="921724"/>
                      <a:pt x="711200" y="914455"/>
                    </a:cubicBezTo>
                    <a:cubicBezTo>
                      <a:pt x="696686" y="909617"/>
                      <a:pt x="682500" y="903652"/>
                      <a:pt x="667657" y="899941"/>
                    </a:cubicBezTo>
                    <a:lnTo>
                      <a:pt x="609600" y="885427"/>
                    </a:lnTo>
                    <a:cubicBezTo>
                      <a:pt x="590248" y="875751"/>
                      <a:pt x="571802" y="863995"/>
                      <a:pt x="551543" y="856398"/>
                    </a:cubicBezTo>
                    <a:cubicBezTo>
                      <a:pt x="532865" y="849394"/>
                      <a:pt x="512666" y="847364"/>
                      <a:pt x="493485" y="841884"/>
                    </a:cubicBezTo>
                    <a:cubicBezTo>
                      <a:pt x="478775" y="837681"/>
                      <a:pt x="464653" y="831573"/>
                      <a:pt x="449943" y="827370"/>
                    </a:cubicBezTo>
                    <a:cubicBezTo>
                      <a:pt x="296386" y="783496"/>
                      <a:pt x="511761" y="852813"/>
                      <a:pt x="304800" y="783827"/>
                    </a:cubicBezTo>
                    <a:lnTo>
                      <a:pt x="217714" y="754798"/>
                    </a:lnTo>
                    <a:lnTo>
                      <a:pt x="174171" y="740284"/>
                    </a:lnTo>
                    <a:cubicBezTo>
                      <a:pt x="159657" y="730608"/>
                      <a:pt x="146230" y="719056"/>
                      <a:pt x="130628" y="711255"/>
                    </a:cubicBezTo>
                    <a:cubicBezTo>
                      <a:pt x="116944" y="704413"/>
                      <a:pt x="97903" y="707559"/>
                      <a:pt x="87085" y="696741"/>
                    </a:cubicBezTo>
                    <a:cubicBezTo>
                      <a:pt x="62415" y="672071"/>
                      <a:pt x="29028" y="609655"/>
                      <a:pt x="29028" y="609655"/>
                    </a:cubicBezTo>
                    <a:cubicBezTo>
                      <a:pt x="17574" y="575294"/>
                      <a:pt x="0" y="528572"/>
                      <a:pt x="0" y="493541"/>
                    </a:cubicBezTo>
                    <a:cubicBezTo>
                      <a:pt x="0" y="386178"/>
                      <a:pt x="13157" y="366985"/>
                      <a:pt x="43543" y="275827"/>
                    </a:cubicBezTo>
                    <a:cubicBezTo>
                      <a:pt x="48381" y="261313"/>
                      <a:pt x="45327" y="240771"/>
                      <a:pt x="58057" y="232284"/>
                    </a:cubicBezTo>
                    <a:lnTo>
                      <a:pt x="101600" y="203255"/>
                    </a:lnTo>
                    <a:cubicBezTo>
                      <a:pt x="111276" y="188741"/>
                      <a:pt x="117500" y="171200"/>
                      <a:pt x="130628" y="159713"/>
                    </a:cubicBezTo>
                    <a:cubicBezTo>
                      <a:pt x="130642" y="159701"/>
                      <a:pt x="239478" y="87146"/>
                      <a:pt x="261257" y="72627"/>
                    </a:cubicBezTo>
                    <a:cubicBezTo>
                      <a:pt x="275771" y="62951"/>
                      <a:pt x="292465" y="55933"/>
                      <a:pt x="304800" y="43598"/>
                    </a:cubicBezTo>
                    <a:cubicBezTo>
                      <a:pt x="351764" y="-3366"/>
                      <a:pt x="327817" y="55"/>
                      <a:pt x="362857" y="55"/>
                    </a:cubicBezTo>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21575937-9D01-A76F-2621-0B20E9DD5D1F}"/>
                  </a:ext>
                </a:extLst>
              </p:cNvPr>
              <p:cNvCxnSpPr>
                <a:cxnSpLocks/>
              </p:cNvCxnSpPr>
              <p:nvPr/>
            </p:nvCxnSpPr>
            <p:spPr>
              <a:xfrm flipV="1">
                <a:off x="6105095" y="2910670"/>
                <a:ext cx="101926" cy="138645"/>
              </a:xfrm>
              <a:prstGeom prst="straightConnector1">
                <a:avLst/>
              </a:prstGeom>
              <a:ln w="22225">
                <a:headEnd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1BDEC02D-A1E4-EC6D-A8B8-E192D14A7331}"/>
                </a:ext>
              </a:extLst>
            </p:cNvPr>
            <p:cNvGrpSpPr/>
            <p:nvPr/>
          </p:nvGrpSpPr>
          <p:grpSpPr>
            <a:xfrm>
              <a:off x="1822871" y="3646664"/>
              <a:ext cx="5819354" cy="1093611"/>
              <a:chOff x="1810171" y="3621264"/>
              <a:chExt cx="5819354" cy="1093611"/>
            </a:xfrm>
          </p:grpSpPr>
          <p:sp>
            <p:nvSpPr>
              <p:cNvPr id="5" name="Freeform 4">
                <a:extLst>
                  <a:ext uri="{FF2B5EF4-FFF2-40B4-BE49-F238E27FC236}">
                    <a16:creationId xmlns:a16="http://schemas.microsoft.com/office/drawing/2014/main" id="{D87F1D5E-C6E7-E596-DFC9-24F151641F66}"/>
                  </a:ext>
                </a:extLst>
              </p:cNvPr>
              <p:cNvSpPr/>
              <p:nvPr/>
            </p:nvSpPr>
            <p:spPr>
              <a:xfrm>
                <a:off x="1843088" y="3657600"/>
                <a:ext cx="5786437" cy="1057275"/>
              </a:xfrm>
              <a:custGeom>
                <a:avLst/>
                <a:gdLst>
                  <a:gd name="connsiteX0" fmla="*/ 5786437 w 5786437"/>
                  <a:gd name="connsiteY0" fmla="*/ 1057275 h 1057275"/>
                  <a:gd name="connsiteX1" fmla="*/ 5657850 w 5786437"/>
                  <a:gd name="connsiteY1" fmla="*/ 1028700 h 1057275"/>
                  <a:gd name="connsiteX2" fmla="*/ 5614987 w 5786437"/>
                  <a:gd name="connsiteY2" fmla="*/ 1014413 h 1057275"/>
                  <a:gd name="connsiteX3" fmla="*/ 5472112 w 5786437"/>
                  <a:gd name="connsiteY3" fmla="*/ 971550 h 1057275"/>
                  <a:gd name="connsiteX4" fmla="*/ 5429250 w 5786437"/>
                  <a:gd name="connsiteY4" fmla="*/ 957263 h 1057275"/>
                  <a:gd name="connsiteX5" fmla="*/ 5372100 w 5786437"/>
                  <a:gd name="connsiteY5" fmla="*/ 928688 h 1057275"/>
                  <a:gd name="connsiteX6" fmla="*/ 5314950 w 5786437"/>
                  <a:gd name="connsiteY6" fmla="*/ 914400 h 1057275"/>
                  <a:gd name="connsiteX7" fmla="*/ 5157787 w 5786437"/>
                  <a:gd name="connsiteY7" fmla="*/ 871538 h 1057275"/>
                  <a:gd name="connsiteX8" fmla="*/ 5100637 w 5786437"/>
                  <a:gd name="connsiteY8" fmla="*/ 842963 h 1057275"/>
                  <a:gd name="connsiteX9" fmla="*/ 4986337 w 5786437"/>
                  <a:gd name="connsiteY9" fmla="*/ 814388 h 1057275"/>
                  <a:gd name="connsiteX10" fmla="*/ 4900612 w 5786437"/>
                  <a:gd name="connsiteY10" fmla="*/ 785813 h 1057275"/>
                  <a:gd name="connsiteX11" fmla="*/ 4857750 w 5786437"/>
                  <a:gd name="connsiteY11" fmla="*/ 771525 h 1057275"/>
                  <a:gd name="connsiteX12" fmla="*/ 4786312 w 5786437"/>
                  <a:gd name="connsiteY12" fmla="*/ 757238 h 1057275"/>
                  <a:gd name="connsiteX13" fmla="*/ 4657725 w 5786437"/>
                  <a:gd name="connsiteY13" fmla="*/ 728663 h 1057275"/>
                  <a:gd name="connsiteX14" fmla="*/ 4543425 w 5786437"/>
                  <a:gd name="connsiteY14" fmla="*/ 714375 h 1057275"/>
                  <a:gd name="connsiteX15" fmla="*/ 4329112 w 5786437"/>
                  <a:gd name="connsiteY15" fmla="*/ 685800 h 1057275"/>
                  <a:gd name="connsiteX16" fmla="*/ 3829050 w 5786437"/>
                  <a:gd name="connsiteY16" fmla="*/ 657225 h 1057275"/>
                  <a:gd name="connsiteX17" fmla="*/ 3686175 w 5786437"/>
                  <a:gd name="connsiteY17" fmla="*/ 642938 h 1057275"/>
                  <a:gd name="connsiteX18" fmla="*/ 2914650 w 5786437"/>
                  <a:gd name="connsiteY18" fmla="*/ 642938 h 1057275"/>
                  <a:gd name="connsiteX19" fmla="*/ 2343150 w 5786437"/>
                  <a:gd name="connsiteY19" fmla="*/ 657225 h 1057275"/>
                  <a:gd name="connsiteX20" fmla="*/ 1757362 w 5786437"/>
                  <a:gd name="connsiteY20" fmla="*/ 685800 h 1057275"/>
                  <a:gd name="connsiteX21" fmla="*/ 1214437 w 5786437"/>
                  <a:gd name="connsiteY21" fmla="*/ 671513 h 1057275"/>
                  <a:gd name="connsiteX22" fmla="*/ 1028700 w 5786437"/>
                  <a:gd name="connsiteY22" fmla="*/ 657225 h 1057275"/>
                  <a:gd name="connsiteX23" fmla="*/ 985837 w 5786437"/>
                  <a:gd name="connsiteY23" fmla="*/ 642938 h 1057275"/>
                  <a:gd name="connsiteX24" fmla="*/ 785812 w 5786437"/>
                  <a:gd name="connsiteY24" fmla="*/ 600075 h 1057275"/>
                  <a:gd name="connsiteX25" fmla="*/ 700087 w 5786437"/>
                  <a:gd name="connsiteY25" fmla="*/ 571500 h 1057275"/>
                  <a:gd name="connsiteX26" fmla="*/ 657225 w 5786437"/>
                  <a:gd name="connsiteY26" fmla="*/ 557213 h 1057275"/>
                  <a:gd name="connsiteX27" fmla="*/ 614362 w 5786437"/>
                  <a:gd name="connsiteY27" fmla="*/ 542925 h 1057275"/>
                  <a:gd name="connsiteX28" fmla="*/ 485775 w 5786437"/>
                  <a:gd name="connsiteY28" fmla="*/ 457200 h 1057275"/>
                  <a:gd name="connsiteX29" fmla="*/ 428625 w 5786437"/>
                  <a:gd name="connsiteY29" fmla="*/ 414338 h 1057275"/>
                  <a:gd name="connsiteX30" fmla="*/ 342900 w 5786437"/>
                  <a:gd name="connsiteY30" fmla="*/ 371475 h 1057275"/>
                  <a:gd name="connsiteX31" fmla="*/ 300037 w 5786437"/>
                  <a:gd name="connsiteY31" fmla="*/ 328613 h 1057275"/>
                  <a:gd name="connsiteX32" fmla="*/ 157162 w 5786437"/>
                  <a:gd name="connsiteY32" fmla="*/ 242888 h 1057275"/>
                  <a:gd name="connsiteX33" fmla="*/ 100012 w 5786437"/>
                  <a:gd name="connsiteY33" fmla="*/ 157163 h 1057275"/>
                  <a:gd name="connsiteX34" fmla="*/ 42862 w 5786437"/>
                  <a:gd name="connsiteY34" fmla="*/ 71438 h 1057275"/>
                  <a:gd name="connsiteX35" fmla="*/ 14287 w 5786437"/>
                  <a:gd name="connsiteY35" fmla="*/ 28575 h 1057275"/>
                  <a:gd name="connsiteX36" fmla="*/ 0 w 5786437"/>
                  <a:gd name="connsiteY3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786437" h="1057275">
                    <a:moveTo>
                      <a:pt x="5786437" y="1057275"/>
                    </a:moveTo>
                    <a:cubicBezTo>
                      <a:pt x="5737319" y="1047452"/>
                      <a:pt x="5704941" y="1042155"/>
                      <a:pt x="5657850" y="1028700"/>
                    </a:cubicBezTo>
                    <a:cubicBezTo>
                      <a:pt x="5643369" y="1024563"/>
                      <a:pt x="5629468" y="1018550"/>
                      <a:pt x="5614987" y="1014413"/>
                    </a:cubicBezTo>
                    <a:cubicBezTo>
                      <a:pt x="5463850" y="971231"/>
                      <a:pt x="5675811" y="1039449"/>
                      <a:pt x="5472112" y="971550"/>
                    </a:cubicBezTo>
                    <a:cubicBezTo>
                      <a:pt x="5457825" y="966788"/>
                      <a:pt x="5442720" y="963998"/>
                      <a:pt x="5429250" y="957263"/>
                    </a:cubicBezTo>
                    <a:cubicBezTo>
                      <a:pt x="5410200" y="947738"/>
                      <a:pt x="5392042" y="936166"/>
                      <a:pt x="5372100" y="928688"/>
                    </a:cubicBezTo>
                    <a:cubicBezTo>
                      <a:pt x="5353714" y="921793"/>
                      <a:pt x="5334119" y="918660"/>
                      <a:pt x="5314950" y="914400"/>
                    </a:cubicBezTo>
                    <a:cubicBezTo>
                      <a:pt x="5258508" y="901857"/>
                      <a:pt x="5211315" y="898302"/>
                      <a:pt x="5157787" y="871538"/>
                    </a:cubicBezTo>
                    <a:cubicBezTo>
                      <a:pt x="5138737" y="862013"/>
                      <a:pt x="5120843" y="849698"/>
                      <a:pt x="5100637" y="842963"/>
                    </a:cubicBezTo>
                    <a:cubicBezTo>
                      <a:pt x="5063380" y="830544"/>
                      <a:pt x="5023594" y="826807"/>
                      <a:pt x="4986337" y="814388"/>
                    </a:cubicBezTo>
                    <a:lnTo>
                      <a:pt x="4900612" y="785813"/>
                    </a:lnTo>
                    <a:cubicBezTo>
                      <a:pt x="4886325" y="781050"/>
                      <a:pt x="4872518" y="774478"/>
                      <a:pt x="4857750" y="771525"/>
                    </a:cubicBezTo>
                    <a:cubicBezTo>
                      <a:pt x="4833937" y="766763"/>
                      <a:pt x="4810018" y="762506"/>
                      <a:pt x="4786312" y="757238"/>
                    </a:cubicBezTo>
                    <a:cubicBezTo>
                      <a:pt x="4722299" y="743013"/>
                      <a:pt x="4727770" y="739439"/>
                      <a:pt x="4657725" y="728663"/>
                    </a:cubicBezTo>
                    <a:cubicBezTo>
                      <a:pt x="4619775" y="722825"/>
                      <a:pt x="4581436" y="719805"/>
                      <a:pt x="4543425" y="714375"/>
                    </a:cubicBezTo>
                    <a:cubicBezTo>
                      <a:pt x="4318975" y="682311"/>
                      <a:pt x="4629684" y="719198"/>
                      <a:pt x="4329112" y="685800"/>
                    </a:cubicBezTo>
                    <a:cubicBezTo>
                      <a:pt x="4123609" y="634426"/>
                      <a:pt x="4329567" y="681640"/>
                      <a:pt x="3829050" y="657225"/>
                    </a:cubicBezTo>
                    <a:cubicBezTo>
                      <a:pt x="3781244" y="654893"/>
                      <a:pt x="3733800" y="647700"/>
                      <a:pt x="3686175" y="642938"/>
                    </a:cubicBezTo>
                    <a:cubicBezTo>
                      <a:pt x="3166930" y="675390"/>
                      <a:pt x="3794633" y="642938"/>
                      <a:pt x="2914650" y="642938"/>
                    </a:cubicBezTo>
                    <a:cubicBezTo>
                      <a:pt x="2724090" y="642938"/>
                      <a:pt x="2533650" y="652463"/>
                      <a:pt x="2343150" y="657225"/>
                    </a:cubicBezTo>
                    <a:cubicBezTo>
                      <a:pt x="2104585" y="681082"/>
                      <a:pt x="2089817" y="685800"/>
                      <a:pt x="1757362" y="685800"/>
                    </a:cubicBezTo>
                    <a:cubicBezTo>
                      <a:pt x="1576324" y="685800"/>
                      <a:pt x="1395412" y="676275"/>
                      <a:pt x="1214437" y="671513"/>
                    </a:cubicBezTo>
                    <a:cubicBezTo>
                      <a:pt x="1152525" y="666750"/>
                      <a:pt x="1090316" y="664927"/>
                      <a:pt x="1028700" y="657225"/>
                    </a:cubicBezTo>
                    <a:cubicBezTo>
                      <a:pt x="1013756" y="655357"/>
                      <a:pt x="1000512" y="646324"/>
                      <a:pt x="985837" y="642938"/>
                    </a:cubicBezTo>
                    <a:cubicBezTo>
                      <a:pt x="937883" y="631872"/>
                      <a:pt x="843918" y="617507"/>
                      <a:pt x="785812" y="600075"/>
                    </a:cubicBezTo>
                    <a:cubicBezTo>
                      <a:pt x="756962" y="591420"/>
                      <a:pt x="728662" y="581025"/>
                      <a:pt x="700087" y="571500"/>
                    </a:cubicBezTo>
                    <a:lnTo>
                      <a:pt x="657225" y="557213"/>
                    </a:lnTo>
                    <a:cubicBezTo>
                      <a:pt x="642937" y="552450"/>
                      <a:pt x="626893" y="551279"/>
                      <a:pt x="614362" y="542925"/>
                    </a:cubicBezTo>
                    <a:cubicBezTo>
                      <a:pt x="571500" y="514350"/>
                      <a:pt x="526987" y="488108"/>
                      <a:pt x="485775" y="457200"/>
                    </a:cubicBezTo>
                    <a:cubicBezTo>
                      <a:pt x="466725" y="442913"/>
                      <a:pt x="449300" y="426152"/>
                      <a:pt x="428625" y="414338"/>
                    </a:cubicBezTo>
                    <a:cubicBezTo>
                      <a:pt x="346613" y="367474"/>
                      <a:pt x="424356" y="439354"/>
                      <a:pt x="342900" y="371475"/>
                    </a:cubicBezTo>
                    <a:cubicBezTo>
                      <a:pt x="327378" y="358540"/>
                      <a:pt x="317171" y="339322"/>
                      <a:pt x="300037" y="328613"/>
                    </a:cubicBezTo>
                    <a:cubicBezTo>
                      <a:pt x="203348" y="268183"/>
                      <a:pt x="244986" y="340470"/>
                      <a:pt x="157162" y="242888"/>
                    </a:cubicBezTo>
                    <a:cubicBezTo>
                      <a:pt x="134188" y="217361"/>
                      <a:pt x="119062" y="185738"/>
                      <a:pt x="100012" y="157163"/>
                    </a:cubicBezTo>
                    <a:lnTo>
                      <a:pt x="42862" y="71438"/>
                    </a:lnTo>
                    <a:cubicBezTo>
                      <a:pt x="33337" y="57150"/>
                      <a:pt x="21966" y="43934"/>
                      <a:pt x="14287" y="28575"/>
                    </a:cubicBezTo>
                    <a:lnTo>
                      <a:pt x="0" y="0"/>
                    </a:lnTo>
                  </a:path>
                </a:pathLst>
              </a:cu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B3ACFAE1-4E98-48FC-A951-B9BC7AA7FDF4}"/>
                  </a:ext>
                </a:extLst>
              </p:cNvPr>
              <p:cNvCxnSpPr>
                <a:cxnSpLocks/>
              </p:cNvCxnSpPr>
              <p:nvPr/>
            </p:nvCxnSpPr>
            <p:spPr>
              <a:xfrm flipH="1" flipV="1">
                <a:off x="1810171" y="3621264"/>
                <a:ext cx="74492" cy="108414"/>
              </a:xfrm>
              <a:prstGeom prst="straightConnector1">
                <a:avLst/>
              </a:prstGeom>
              <a:ln w="22225">
                <a:headEnd w="lg" len="lg"/>
                <a:tailEnd type="stealth"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72662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22064</TotalTime>
  <Words>2519</Words>
  <Application>Microsoft Macintosh PowerPoint</Application>
  <PresentationFormat>Widescreen</PresentationFormat>
  <Paragraphs>241</Paragraphs>
  <Slides>31</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-webkit-standard</vt:lpstr>
      <vt:lpstr>Encode Sans</vt:lpstr>
      <vt:lpstr>Museo Sans</vt:lpstr>
      <vt:lpstr>Arial</vt:lpstr>
      <vt:lpstr>Calibri</vt:lpstr>
      <vt:lpstr>Calibri Light</vt:lpstr>
      <vt:lpstr>Helvetica</vt:lpstr>
      <vt:lpstr>Optima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Kastens</dc:creator>
  <cp:lastModifiedBy>Kim Kastens</cp:lastModifiedBy>
  <cp:revision>77</cp:revision>
  <cp:lastPrinted>2025-07-12T21:00:20Z</cp:lastPrinted>
  <dcterms:created xsi:type="dcterms:W3CDTF">2025-06-26T11:46:56Z</dcterms:created>
  <dcterms:modified xsi:type="dcterms:W3CDTF">2025-07-13T22:53:01Z</dcterms:modified>
</cp:coreProperties>
</file>