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0" r:id="rId1"/>
  </p:sldMasterIdLst>
  <p:notesMasterIdLst>
    <p:notesMasterId r:id="rId21"/>
  </p:notesMasterIdLst>
  <p:sldIdLst>
    <p:sldId id="317" r:id="rId2"/>
    <p:sldId id="542" r:id="rId3"/>
    <p:sldId id="626" r:id="rId4"/>
    <p:sldId id="610" r:id="rId5"/>
    <p:sldId id="426" r:id="rId6"/>
    <p:sldId id="614" r:id="rId7"/>
    <p:sldId id="629" r:id="rId8"/>
    <p:sldId id="616" r:id="rId9"/>
    <p:sldId id="617" r:id="rId10"/>
    <p:sldId id="618" r:id="rId11"/>
    <p:sldId id="319" r:id="rId12"/>
    <p:sldId id="325" r:id="rId13"/>
    <p:sldId id="320" r:id="rId14"/>
    <p:sldId id="619" r:id="rId15"/>
    <p:sldId id="471" r:id="rId16"/>
    <p:sldId id="621" r:id="rId17"/>
    <p:sldId id="620" r:id="rId18"/>
    <p:sldId id="627" r:id="rId19"/>
    <p:sldId id="628" r:id="rId20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DA63"/>
    <a:srgbClr val="FFF2CC"/>
    <a:srgbClr val="D90304"/>
    <a:srgbClr val="FFF405"/>
    <a:srgbClr val="FFFFFF"/>
    <a:srgbClr val="FFAE04"/>
    <a:srgbClr val="01C5FF"/>
    <a:srgbClr val="F8F8F8"/>
    <a:srgbClr val="00CEFF"/>
    <a:srgbClr val="00B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8BA11F5-2289-4F1A-880E-A08470D909A0}" v="26" dt="2025-11-03T17:15:31.49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86" autoAdjust="0"/>
    <p:restoredTop sz="94321" autoAdjust="0"/>
  </p:normalViewPr>
  <p:slideViewPr>
    <p:cSldViewPr snapToGrid="0">
      <p:cViewPr varScale="1">
        <p:scale>
          <a:sx n="128" d="100"/>
          <a:sy n="128" d="100"/>
        </p:scale>
        <p:origin x="150" y="15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6705712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" name="Google Shape;58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/>
              <a:t>Image: https://visibleearth.nasa.gov/images/73992/march-blue-marble-next-generation/74003l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275797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>
          <a:extLst>
            <a:ext uri="{FF2B5EF4-FFF2-40B4-BE49-F238E27FC236}">
              <a16:creationId xmlns:a16="http://schemas.microsoft.com/office/drawing/2014/main" id="{9744CF24-0B7C-4C11-25D9-2AFF9FA53E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:notes">
            <a:extLst>
              <a:ext uri="{FF2B5EF4-FFF2-40B4-BE49-F238E27FC236}">
                <a16:creationId xmlns:a16="http://schemas.microsoft.com/office/drawing/2014/main" id="{9F756A02-F76F-8821-1F53-F5865948BB6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" name="Google Shape;58;p1:notes">
            <a:extLst>
              <a:ext uri="{FF2B5EF4-FFF2-40B4-BE49-F238E27FC236}">
                <a16:creationId xmlns:a16="http://schemas.microsoft.com/office/drawing/2014/main" id="{E84F5138-7C91-EB67-9201-6FEE567C9B3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372208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" name="Google Shape;58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dirty="0"/>
              <a:t>https://commons.wikimedia.org/wiki/File:Oblique_rays_02_Pengo.svg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181049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" name="Google Shape;58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dirty="0"/>
              <a:t>Image: https://www.e-education.psu.edu/meteo300/node/649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679974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" name="Google Shape;58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dirty="0"/>
              <a:t>Spinning of the earth + energy imbalance causes prevailing winds to transfer energy and water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dirty="0"/>
              <a:t>Image: https://en.wikipedia.org/wiki/Prevailing_winds#/media/File:Earth_Global_Circulation_-_en.svg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204617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>
          <a:extLst>
            <a:ext uri="{FF2B5EF4-FFF2-40B4-BE49-F238E27FC236}">
              <a16:creationId xmlns:a16="http://schemas.microsoft.com/office/drawing/2014/main" id="{57E3B2FC-1639-35ED-78AD-2AE89C37FB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:notes">
            <a:extLst>
              <a:ext uri="{FF2B5EF4-FFF2-40B4-BE49-F238E27FC236}">
                <a16:creationId xmlns:a16="http://schemas.microsoft.com/office/drawing/2014/main" id="{86D29819-FC05-FD6F-B1D6-1E4A91F04EB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" name="Google Shape;58;p1:notes">
            <a:extLst>
              <a:ext uri="{FF2B5EF4-FFF2-40B4-BE49-F238E27FC236}">
                <a16:creationId xmlns:a16="http://schemas.microsoft.com/office/drawing/2014/main" id="{06E1E696-C8B1-12C7-1D39-09542F8F124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dirty="0"/>
              <a:t>https://sage-public-files.s3.amazonaws.com/atlas/annual-total-precipitation/atl_anntotprecip.jpg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040069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" name="Google Shape;58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4491876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>
          <a:extLst>
            <a:ext uri="{FF2B5EF4-FFF2-40B4-BE49-F238E27FC236}">
              <a16:creationId xmlns:a16="http://schemas.microsoft.com/office/drawing/2014/main" id="{F1A38259-CA9B-8392-C37C-F0AAD34296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:notes">
            <a:extLst>
              <a:ext uri="{FF2B5EF4-FFF2-40B4-BE49-F238E27FC236}">
                <a16:creationId xmlns:a16="http://schemas.microsoft.com/office/drawing/2014/main" id="{81FAB0F4-98AC-4729-E479-E540FF48B8E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" name="Google Shape;58;p1:notes">
            <a:extLst>
              <a:ext uri="{FF2B5EF4-FFF2-40B4-BE49-F238E27FC236}">
                <a16:creationId xmlns:a16="http://schemas.microsoft.com/office/drawing/2014/main" id="{6DA673BD-6DE5-C0C8-4CE6-BC5504E93E8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dirty="0"/>
              <a:t>https://www.usgs.gov/special-topics/water-science-school/science/water-cycle-diagrams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0232086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>
          <a:extLst>
            <a:ext uri="{FF2B5EF4-FFF2-40B4-BE49-F238E27FC236}">
              <a16:creationId xmlns:a16="http://schemas.microsoft.com/office/drawing/2014/main" id="{E8CA1686-AF59-E9E1-F3A7-FEC21FE283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:notes">
            <a:extLst>
              <a:ext uri="{FF2B5EF4-FFF2-40B4-BE49-F238E27FC236}">
                <a16:creationId xmlns:a16="http://schemas.microsoft.com/office/drawing/2014/main" id="{9A36D01C-7D53-D374-C589-ACA70F0146D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" name="Google Shape;58;p1:notes">
            <a:extLst>
              <a:ext uri="{FF2B5EF4-FFF2-40B4-BE49-F238E27FC236}">
                <a16:creationId xmlns:a16="http://schemas.microsoft.com/office/drawing/2014/main" id="{70B2F6C7-C39E-717B-EC59-AD3B316F2B7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dirty="0"/>
              <a:t>https://dnr.mo.gov/water/hows-water/state/watersheds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1469827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>
          <a:extLst>
            <a:ext uri="{FF2B5EF4-FFF2-40B4-BE49-F238E27FC236}">
              <a16:creationId xmlns:a16="http://schemas.microsoft.com/office/drawing/2014/main" id="{88B61640-EE07-8601-864B-4DAEC8347D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:notes">
            <a:extLst>
              <a:ext uri="{FF2B5EF4-FFF2-40B4-BE49-F238E27FC236}">
                <a16:creationId xmlns:a16="http://schemas.microsoft.com/office/drawing/2014/main" id="{771FCC77-F339-FB8D-C4D1-EDDB9C6FFEA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" name="Google Shape;58;p1:notes">
            <a:extLst>
              <a:ext uri="{FF2B5EF4-FFF2-40B4-BE49-F238E27FC236}">
                <a16:creationId xmlns:a16="http://schemas.microsoft.com/office/drawing/2014/main" id="{71A2A2EA-9894-44B9-A4E5-F177A5AB1A4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dirty="0"/>
              <a:t>https://dnr.mo.gov/water/hows-water/state/watersheds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7616241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>
          <a:extLst>
            <a:ext uri="{FF2B5EF4-FFF2-40B4-BE49-F238E27FC236}">
              <a16:creationId xmlns:a16="http://schemas.microsoft.com/office/drawing/2014/main" id="{5392283A-C353-9DE2-3943-F080A3F644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:notes">
            <a:extLst>
              <a:ext uri="{FF2B5EF4-FFF2-40B4-BE49-F238E27FC236}">
                <a16:creationId xmlns:a16="http://schemas.microsoft.com/office/drawing/2014/main" id="{D0F17BCE-A800-2FBB-987D-C97A5468961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" name="Google Shape;58;p1:notes">
            <a:extLst>
              <a:ext uri="{FF2B5EF4-FFF2-40B4-BE49-F238E27FC236}">
                <a16:creationId xmlns:a16="http://schemas.microsoft.com/office/drawing/2014/main" id="{17D6E1A3-6AD6-707D-D591-EADFB60EAA3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dirty="0"/>
              <a:t>Rain gauge: https://commons.wikimedia.org/wiki/File:2013-06-24_17_39_11_A_4-inch_plastic_rain_gauge_typical_of_those_used_by_the_CoCoRaHS_program.jpg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dirty="0"/>
              <a:t>River cross-section: https://www.usgs.gov/media/images/diagram-channel-cross-section-subsections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116388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75CA8802-8C1F-4076-9DD0-3F70E684FF3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0580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F3D77D-4737-4885-D4AD-D5212FE117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703CD67-134A-C0E1-5FCA-07A8A1D4D27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35E3278-2D33-8902-3EA9-9DEA7302A8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Image: https://www.usgs.gov/media/images/groundwater-saturated-zone-soilrock-below-land-surface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486E7F-3A03-9606-F74B-CF3B840C631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75CA8802-8C1F-4076-9DD0-3F70E684FF3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6440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E117AF-5F40-9983-1208-34670BAF6A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080B61A-8BA2-DBD2-14B2-E11228D4B74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3F4851F-B6CA-937F-EA88-FE844C4FC27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Water cycle describes the movement of water between reservoirs on Earth.</a:t>
            </a:r>
          </a:p>
          <a:p>
            <a:pPr marL="158750" indent="0">
              <a:buNone/>
            </a:pPr>
            <a:endParaRPr lang="en-US" dirty="0"/>
          </a:p>
          <a:p>
            <a:pPr marL="158750" indent="0">
              <a:buNone/>
            </a:pPr>
            <a:r>
              <a:rPr lang="en-US" dirty="0"/>
              <a:t>Image: https://www.usgs.gov/media/images/natural-water-cycle-jpg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410843-CFEC-01A7-AF0F-B6E81AC123A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75CA8802-8C1F-4076-9DD0-3F70E684FF3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6721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" name="Google Shape;58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dirty="0"/>
              <a:t>Quantify the magnitude of reservoirs and fluxes in the water cycle.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dirty="0"/>
              <a:t>Image: https://www.metlink.org/resource/the-changing-water-cycle/</a:t>
            </a:r>
          </a:p>
        </p:txBody>
      </p:sp>
    </p:spTree>
    <p:extLst>
      <p:ext uri="{BB962C8B-B14F-4D97-AF65-F5344CB8AC3E}">
        <p14:creationId xmlns:p14="http://schemas.microsoft.com/office/powerpoint/2010/main" val="32717614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" name="Google Shape;58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dirty="0"/>
              <a:t>Image: https://www.usgs.gov/media/images/distribution-water-and-above-earth</a:t>
            </a:r>
          </a:p>
        </p:txBody>
      </p:sp>
    </p:spTree>
    <p:extLst>
      <p:ext uri="{BB962C8B-B14F-4D97-AF65-F5344CB8AC3E}">
        <p14:creationId xmlns:p14="http://schemas.microsoft.com/office/powerpoint/2010/main" val="6327511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>
          <a:extLst>
            <a:ext uri="{FF2B5EF4-FFF2-40B4-BE49-F238E27FC236}">
              <a16:creationId xmlns:a16="http://schemas.microsoft.com/office/drawing/2014/main" id="{1696B3CF-6C12-42B5-9A0A-4F927F37F5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:notes">
            <a:extLst>
              <a:ext uri="{FF2B5EF4-FFF2-40B4-BE49-F238E27FC236}">
                <a16:creationId xmlns:a16="http://schemas.microsoft.com/office/drawing/2014/main" id="{7C564F02-8AEE-2F10-BA33-B9EE44D63A6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" name="Google Shape;58;p1:notes">
            <a:extLst>
              <a:ext uri="{FF2B5EF4-FFF2-40B4-BE49-F238E27FC236}">
                <a16:creationId xmlns:a16="http://schemas.microsoft.com/office/drawing/2014/main" id="{936562A5-39E0-B3E4-6C08-B92E6D90D41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/>
              <a:t>Image: https://visibleearth.nasa.gov/images/73992/march-blue-marble-next-generation/74003l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143648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>
          <a:extLst>
            <a:ext uri="{FF2B5EF4-FFF2-40B4-BE49-F238E27FC236}">
              <a16:creationId xmlns:a16="http://schemas.microsoft.com/office/drawing/2014/main" id="{61218B3D-21C3-E3FD-E9D5-8A7F9CE0B8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:notes">
            <a:extLst>
              <a:ext uri="{FF2B5EF4-FFF2-40B4-BE49-F238E27FC236}">
                <a16:creationId xmlns:a16="http://schemas.microsoft.com/office/drawing/2014/main" id="{A3BAA4E9-CB47-D694-0F53-D8B9E0B3D3D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" name="Google Shape;58;p1:notes">
            <a:extLst>
              <a:ext uri="{FF2B5EF4-FFF2-40B4-BE49-F238E27FC236}">
                <a16:creationId xmlns:a16="http://schemas.microsoft.com/office/drawing/2014/main" id="{00DA2546-BAE5-9F6E-8D15-EBE68B88B9B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dirty="0"/>
              <a:t>Geologic controls include the size and location of oceans.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en-US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dirty="0"/>
              <a:t>Image: https://oceanexplorer.noaa.gov/wp-content/uploads/2014/07/mid-ocean-ridge-800.jpg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074018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>
          <a:extLst>
            <a:ext uri="{FF2B5EF4-FFF2-40B4-BE49-F238E27FC236}">
              <a16:creationId xmlns:a16="http://schemas.microsoft.com/office/drawing/2014/main" id="{46E20404-16E6-85A8-721A-81F0DB9E76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:notes">
            <a:extLst>
              <a:ext uri="{FF2B5EF4-FFF2-40B4-BE49-F238E27FC236}">
                <a16:creationId xmlns:a16="http://schemas.microsoft.com/office/drawing/2014/main" id="{4B771A89-1645-FD87-4D6E-9EF711B21DB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" name="Google Shape;58;p1:notes">
            <a:extLst>
              <a:ext uri="{FF2B5EF4-FFF2-40B4-BE49-F238E27FC236}">
                <a16:creationId xmlns:a16="http://schemas.microsoft.com/office/drawing/2014/main" id="{5041E1F7-D38B-619B-46A3-E806B1DB61C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dirty="0"/>
              <a:t>Periods in Earth history had different amount and arrangement of continental and oceanic crust. 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dirty="0"/>
              <a:t>https://www.britannica.com/science/Ordovician-Period/Oceanography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97585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5790E5F7-2249-4A97-AFE5-50B716271D0D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0C62C-E540-47B3-8D96-0130A402D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3605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tx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61" r:id="rId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400" smtClean="0">
                <a:solidFill>
                  <a:schemeClr val="bg1">
                    <a:lumMod val="95000"/>
                  </a:schemeClr>
                </a:solidFill>
              </a:rPr>
              <a:t>1</a:t>
            </a:fld>
            <a:endParaRPr lang="en" sz="140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20717" y="25393"/>
            <a:ext cx="892328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Clr>
                <a:schemeClr val="dk2"/>
              </a:buClr>
              <a:buSzPts val="2800"/>
            </a:pPr>
            <a:r>
              <a:rPr lang="en-US" sz="24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Global water cycle</a:t>
            </a:r>
          </a:p>
        </p:txBody>
      </p:sp>
      <p:pic>
        <p:nvPicPr>
          <p:cNvPr id="2" name="Picture 1" descr="A map of the world&#10;&#10;Description automatically generated">
            <a:extLst>
              <a:ext uri="{FF2B5EF4-FFF2-40B4-BE49-F238E27FC236}">
                <a16:creationId xmlns:a16="http://schemas.microsoft.com/office/drawing/2014/main" id="{66A04BE5-11AA-EE3F-36CF-3A538CC6AF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125" y="683858"/>
            <a:ext cx="8352318" cy="4176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4347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>
          <a:extLst>
            <a:ext uri="{FF2B5EF4-FFF2-40B4-BE49-F238E27FC236}">
              <a16:creationId xmlns:a16="http://schemas.microsoft.com/office/drawing/2014/main" id="{9FD15F18-F05C-C42E-A17A-FEC5B22D6D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CFC5B2-74B5-C4B8-4276-83CCAEF9C2A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400" smtClean="0">
                <a:solidFill>
                  <a:schemeClr val="bg1">
                    <a:lumMod val="95000"/>
                  </a:schemeClr>
                </a:solidFill>
              </a:rPr>
              <a:t>10</a:t>
            </a:fld>
            <a:endParaRPr lang="en" sz="140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E2D32189-6648-41EA-E67C-8AE017D5405A}"/>
              </a:ext>
            </a:extLst>
          </p:cNvPr>
          <p:cNvSpPr txBox="1">
            <a:spLocks/>
          </p:cNvSpPr>
          <p:nvPr/>
        </p:nvSpPr>
        <p:spPr>
          <a:xfrm>
            <a:off x="256000" y="757104"/>
            <a:ext cx="3198400" cy="3906113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Fundamentally, water cycle driven by energy</a:t>
            </a:r>
          </a:p>
          <a:p>
            <a:pPr algn="l"/>
            <a:endParaRPr lang="en-US" sz="18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pPr algn="l"/>
            <a:r>
              <a:rPr lang="en-US" sz="18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Temperature drives phase changes between solid, liquid, and gas</a:t>
            </a:r>
          </a:p>
          <a:p>
            <a:pPr algn="l"/>
            <a:endParaRPr lang="en-US" sz="18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pPr algn="l"/>
            <a:r>
              <a:rPr lang="en-US" sz="18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Potential energy drives rivers and groundwater</a:t>
            </a:r>
          </a:p>
          <a:p>
            <a:pPr algn="l"/>
            <a:endParaRPr lang="en-US" sz="18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pPr algn="l"/>
            <a:r>
              <a:rPr lang="en-US" sz="18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Latitudinal gradients in energy drive circulation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498ABF5-4B13-B244-CA95-3ECCBAE2DEC1}"/>
              </a:ext>
            </a:extLst>
          </p:cNvPr>
          <p:cNvGrpSpPr/>
          <p:nvPr/>
        </p:nvGrpSpPr>
        <p:grpSpPr>
          <a:xfrm>
            <a:off x="3752720" y="673244"/>
            <a:ext cx="5268438" cy="3906113"/>
            <a:chOff x="1103307" y="0"/>
            <a:chExt cx="6937385" cy="5143500"/>
          </a:xfrm>
        </p:grpSpPr>
        <p:pic>
          <p:nvPicPr>
            <p:cNvPr id="5" name="Picture 4" descr="Diagram of a diagram of water flow&#10;&#10;Description automatically generated with medium confidence">
              <a:extLst>
                <a:ext uri="{FF2B5EF4-FFF2-40B4-BE49-F238E27FC236}">
                  <a16:creationId xmlns:a16="http://schemas.microsoft.com/office/drawing/2014/main" id="{CFC99CCA-95A7-8EE5-8DC8-0EC85BB1706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03307" y="0"/>
              <a:ext cx="6937385" cy="51435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EBEC819-0EE8-0EDA-EB19-22FB6F625E67}"/>
                </a:ext>
              </a:extLst>
            </p:cNvPr>
            <p:cNvSpPr/>
            <p:nvPr/>
          </p:nvSpPr>
          <p:spPr>
            <a:xfrm>
              <a:off x="7420705" y="4958576"/>
              <a:ext cx="548700" cy="14682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763075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400" smtClean="0">
                <a:solidFill>
                  <a:schemeClr val="bg1">
                    <a:lumMod val="95000"/>
                  </a:schemeClr>
                </a:solidFill>
              </a:rPr>
              <a:t>11</a:t>
            </a:fld>
            <a:endParaRPr lang="en" sz="140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107592" y="906075"/>
            <a:ext cx="282357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Clr>
                <a:schemeClr val="dk2"/>
              </a:buClr>
              <a:buSzPts val="2800"/>
            </a:pPr>
            <a:r>
              <a:rPr lang="en-US" sz="1800" dirty="0">
                <a:solidFill>
                  <a:srgbClr val="FFF2CC"/>
                </a:solidFill>
                <a:latin typeface="Calibri"/>
                <a:ea typeface="Calibri"/>
                <a:cs typeface="Calibri"/>
                <a:sym typeface="Calibri"/>
              </a:rPr>
              <a:t>Because the Earth is spherical, incoming radiation is dependent on latitude</a:t>
            </a:r>
          </a:p>
          <a:p>
            <a:pPr lvl="0">
              <a:buClr>
                <a:schemeClr val="dk2"/>
              </a:buClr>
              <a:buSzPts val="2800"/>
            </a:pPr>
            <a:endParaRPr lang="en-US" sz="1800" dirty="0">
              <a:solidFill>
                <a:srgbClr val="FFF2C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>
              <a:buClr>
                <a:schemeClr val="dk2"/>
              </a:buClr>
              <a:buSzPts val="2800"/>
            </a:pPr>
            <a:endParaRPr lang="en-US" sz="1800" dirty="0">
              <a:solidFill>
                <a:srgbClr val="FFF2C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>
              <a:buClr>
                <a:schemeClr val="dk2"/>
              </a:buClr>
              <a:buSzPts val="2800"/>
            </a:pPr>
            <a:endParaRPr lang="en-US" sz="1800" dirty="0">
              <a:solidFill>
                <a:srgbClr val="FFF2C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>
              <a:buClr>
                <a:schemeClr val="dk2"/>
              </a:buClr>
              <a:buSzPts val="2800"/>
            </a:pPr>
            <a:r>
              <a:rPr lang="en-US" sz="1800" dirty="0">
                <a:solidFill>
                  <a:srgbClr val="FFF2CC"/>
                </a:solidFill>
                <a:latin typeface="Calibri"/>
                <a:ea typeface="Calibri"/>
                <a:cs typeface="Calibri"/>
                <a:sym typeface="Calibri"/>
              </a:rPr>
              <a:t>At higher latitude, a given amount of energy is spread over a larger area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657DFF0-8FE9-A9E0-C968-0A221B56C805}"/>
              </a:ext>
            </a:extLst>
          </p:cNvPr>
          <p:cNvSpPr/>
          <p:nvPr/>
        </p:nvSpPr>
        <p:spPr>
          <a:xfrm>
            <a:off x="212834" y="453389"/>
            <a:ext cx="5333548" cy="40153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C7D08FF4-C163-D60F-5BC2-C7595D1B32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92554" y="453389"/>
            <a:ext cx="5353828" cy="4015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102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400" smtClean="0">
                <a:solidFill>
                  <a:schemeClr val="bg1">
                    <a:lumMod val="95000"/>
                  </a:schemeClr>
                </a:solidFill>
              </a:rPr>
              <a:t>12</a:t>
            </a:fld>
            <a:endParaRPr lang="en" sz="140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107592" y="725090"/>
            <a:ext cx="2823574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Clr>
                <a:schemeClr val="dk2"/>
              </a:buClr>
              <a:buSzPts val="2800"/>
            </a:pPr>
            <a:r>
              <a:rPr lang="en-US" sz="1800" dirty="0">
                <a:solidFill>
                  <a:srgbClr val="FFF2CC"/>
                </a:solidFill>
                <a:latin typeface="Calibri"/>
                <a:ea typeface="Calibri"/>
                <a:cs typeface="Calibri"/>
                <a:sym typeface="Calibri"/>
              </a:rPr>
              <a:t>As a result, higher incident radiation at the equator</a:t>
            </a:r>
          </a:p>
          <a:p>
            <a:pPr lvl="0">
              <a:buClr>
                <a:schemeClr val="dk2"/>
              </a:buClr>
              <a:buSzPts val="2800"/>
            </a:pPr>
            <a:endParaRPr lang="en-US" sz="1800" dirty="0">
              <a:solidFill>
                <a:srgbClr val="FFF2C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>
              <a:buClr>
                <a:schemeClr val="dk2"/>
              </a:buClr>
              <a:buSzPts val="2800"/>
            </a:pPr>
            <a:endParaRPr lang="en-US" sz="1800" dirty="0">
              <a:solidFill>
                <a:srgbClr val="FFF2C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>
              <a:buClr>
                <a:schemeClr val="dk2"/>
              </a:buClr>
              <a:buSzPts val="2800"/>
            </a:pPr>
            <a:endParaRPr lang="en-US" sz="1800" dirty="0">
              <a:solidFill>
                <a:srgbClr val="FFF2C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>
              <a:buClr>
                <a:schemeClr val="dk2"/>
              </a:buClr>
              <a:buSzPts val="2800"/>
            </a:pPr>
            <a:r>
              <a:rPr lang="en-US" sz="1800" dirty="0">
                <a:solidFill>
                  <a:srgbClr val="FFF2CC"/>
                </a:solidFill>
                <a:latin typeface="Calibri"/>
                <a:ea typeface="Calibri"/>
                <a:cs typeface="Calibri"/>
                <a:sym typeface="Calibri"/>
              </a:rPr>
              <a:t>Outgoing radiation varies much less with latitude</a:t>
            </a:r>
          </a:p>
          <a:p>
            <a:pPr lvl="0">
              <a:buClr>
                <a:schemeClr val="dk2"/>
              </a:buClr>
              <a:buSzPts val="2800"/>
            </a:pPr>
            <a:endParaRPr lang="en-US" sz="1800" dirty="0">
              <a:solidFill>
                <a:srgbClr val="FFF2C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>
              <a:buClr>
                <a:schemeClr val="dk2"/>
              </a:buClr>
              <a:buSzPts val="2800"/>
            </a:pPr>
            <a:endParaRPr lang="en-US" sz="1800" dirty="0">
              <a:solidFill>
                <a:srgbClr val="FFF2C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>
              <a:buClr>
                <a:schemeClr val="dk2"/>
              </a:buClr>
              <a:buSzPts val="2800"/>
            </a:pPr>
            <a:endParaRPr lang="en-US" sz="1800" dirty="0">
              <a:solidFill>
                <a:srgbClr val="FFF2C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>
              <a:buClr>
                <a:schemeClr val="dk2"/>
              </a:buClr>
              <a:buSzPts val="2800"/>
            </a:pPr>
            <a:r>
              <a:rPr lang="en-US" sz="1800" dirty="0">
                <a:solidFill>
                  <a:srgbClr val="FFF2CC"/>
                </a:solidFill>
                <a:latin typeface="Calibri"/>
                <a:ea typeface="Calibri"/>
                <a:cs typeface="Calibri"/>
                <a:sym typeface="Calibri"/>
              </a:rPr>
              <a:t>Leads to an energy surplus at the equator and a deficit at the poles</a:t>
            </a:r>
          </a:p>
        </p:txBody>
      </p:sp>
      <p:pic>
        <p:nvPicPr>
          <p:cNvPr id="5" name="Picture 4" descr="A diagram of a heat and air temperature&#10;&#10;AI-generated content may be incorrect.">
            <a:extLst>
              <a:ext uri="{FF2B5EF4-FFF2-40B4-BE49-F238E27FC236}">
                <a16:creationId xmlns:a16="http://schemas.microsoft.com/office/drawing/2014/main" id="{6AA320AB-A3F3-1302-9848-8B3E7D594E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746" y="331490"/>
            <a:ext cx="5483325" cy="4386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816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400" smtClean="0">
                <a:solidFill>
                  <a:schemeClr val="bg1">
                    <a:lumMod val="95000"/>
                  </a:schemeClr>
                </a:solidFill>
              </a:rPr>
              <a:t>13</a:t>
            </a:fld>
            <a:endParaRPr lang="en" sz="140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5" name="Picture 4" descr="A diagram of the earth&#10;&#10;AI-generated content may be incorrect.">
            <a:extLst>
              <a:ext uri="{FF2B5EF4-FFF2-40B4-BE49-F238E27FC236}">
                <a16:creationId xmlns:a16="http://schemas.microsoft.com/office/drawing/2014/main" id="{8B73BE08-1E54-0C87-EC7F-B966E4BB71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5310" y="195416"/>
            <a:ext cx="5860708" cy="4752668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4893609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>
          <a:extLst>
            <a:ext uri="{FF2B5EF4-FFF2-40B4-BE49-F238E27FC236}">
              <a16:creationId xmlns:a16="http://schemas.microsoft.com/office/drawing/2014/main" id="{866B458D-C15E-572F-D4E6-CDC492899B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9DBD0A-3750-5ED7-153D-80E3AC09E95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400" smtClean="0">
                <a:solidFill>
                  <a:schemeClr val="bg1">
                    <a:lumMod val="95000"/>
                  </a:schemeClr>
                </a:solidFill>
              </a:rPr>
              <a:t>14</a:t>
            </a:fld>
            <a:endParaRPr lang="en" sz="140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5" name="Picture 4" descr="A map of the world&#10;&#10;Description automatically generated">
            <a:extLst>
              <a:ext uri="{FF2B5EF4-FFF2-40B4-BE49-F238E27FC236}">
                <a16:creationId xmlns:a16="http://schemas.microsoft.com/office/drawing/2014/main" id="{1E6CAEA3-30CC-2237-2CB3-0AEB3054D2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705" y="86684"/>
            <a:ext cx="8708211" cy="4970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351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400" smtClean="0">
                <a:solidFill>
                  <a:schemeClr val="bg1">
                    <a:lumMod val="95000"/>
                  </a:schemeClr>
                </a:solidFill>
              </a:rPr>
              <a:t>15</a:t>
            </a:fld>
            <a:endParaRPr lang="en" sz="140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2E8876A-91CD-F0FE-3E70-87C5E0949470}"/>
              </a:ext>
            </a:extLst>
          </p:cNvPr>
          <p:cNvSpPr/>
          <p:nvPr/>
        </p:nvSpPr>
        <p:spPr>
          <a:xfrm>
            <a:off x="122842" y="1107289"/>
            <a:ext cx="268842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Clr>
                <a:schemeClr val="dk2"/>
              </a:buClr>
              <a:buSzPts val="2800"/>
            </a:pPr>
            <a:r>
              <a:rPr lang="en-US" sz="1800" dirty="0">
                <a:solidFill>
                  <a:srgbClr val="FFF2CC"/>
                </a:solidFill>
                <a:latin typeface="Calibri"/>
                <a:ea typeface="Calibri"/>
                <a:cs typeface="Calibri"/>
                <a:sym typeface="Calibri"/>
              </a:rPr>
              <a:t>This type of generalized conceptual model squashes finer detail</a:t>
            </a:r>
          </a:p>
          <a:p>
            <a:pPr lvl="0">
              <a:buClr>
                <a:schemeClr val="dk2"/>
              </a:buClr>
              <a:buSzPts val="2800"/>
            </a:pPr>
            <a:endParaRPr lang="en-US" sz="1800" dirty="0">
              <a:solidFill>
                <a:srgbClr val="FFF2C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>
              <a:buClr>
                <a:schemeClr val="dk2"/>
              </a:buClr>
              <a:buSzPts val="2800"/>
            </a:pPr>
            <a:endParaRPr lang="en-US" sz="1800" dirty="0">
              <a:solidFill>
                <a:srgbClr val="FFF2C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>
              <a:buClr>
                <a:schemeClr val="dk2"/>
              </a:buClr>
              <a:buSzPts val="2800"/>
            </a:pPr>
            <a:endParaRPr lang="en-US" sz="1800" dirty="0">
              <a:solidFill>
                <a:srgbClr val="FFF2C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>
              <a:buClr>
                <a:schemeClr val="dk2"/>
              </a:buClr>
              <a:buSzPts val="2800"/>
            </a:pPr>
            <a:r>
              <a:rPr lang="en-US" sz="1800" dirty="0">
                <a:solidFill>
                  <a:srgbClr val="FFF2CC"/>
                </a:solidFill>
                <a:latin typeface="Calibri"/>
                <a:ea typeface="Calibri"/>
                <a:cs typeface="Calibri"/>
                <a:sym typeface="Calibri"/>
              </a:rPr>
              <a:t>Any type of model has a trade off between detail and legibility </a:t>
            </a:r>
          </a:p>
        </p:txBody>
      </p:sp>
      <p:pic>
        <p:nvPicPr>
          <p:cNvPr id="10" name="Picture 9" descr="A diagram of water cycle&#10;&#10;Description automatically generated">
            <a:extLst>
              <a:ext uri="{FF2B5EF4-FFF2-40B4-BE49-F238E27FC236}">
                <a16:creationId xmlns:a16="http://schemas.microsoft.com/office/drawing/2014/main" id="{B13AF238-AAAF-DB39-80FF-C78BF1D0B5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6720" y="292679"/>
            <a:ext cx="6054438" cy="4214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494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>
          <a:extLst>
            <a:ext uri="{FF2B5EF4-FFF2-40B4-BE49-F238E27FC236}">
              <a16:creationId xmlns:a16="http://schemas.microsoft.com/office/drawing/2014/main" id="{FF330513-3EE3-F65D-EACF-72D343562D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B89563-AA5E-8AAE-B2E4-D42816DF695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400" smtClean="0">
                <a:solidFill>
                  <a:schemeClr val="bg1">
                    <a:lumMod val="95000"/>
                  </a:schemeClr>
                </a:solidFill>
              </a:rPr>
              <a:t>16</a:t>
            </a:fld>
            <a:endParaRPr lang="en" sz="140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3" name="Picture 2" descr="A map of the united states&#10;&#10;Description automatically generated">
            <a:extLst>
              <a:ext uri="{FF2B5EF4-FFF2-40B4-BE49-F238E27FC236}">
                <a16:creationId xmlns:a16="http://schemas.microsoft.com/office/drawing/2014/main" id="{CDD3C23D-8E62-20D1-03AC-57DE92E149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6541" y="82549"/>
            <a:ext cx="7270918" cy="4974267"/>
          </a:xfrm>
          <a:prstGeom prst="rect">
            <a:avLst/>
          </a:prstGeom>
        </p:spPr>
      </p:pic>
      <p:sp>
        <p:nvSpPr>
          <p:cNvPr id="5" name="Freeform: Shape 4">
            <a:extLst>
              <a:ext uri="{FF2B5EF4-FFF2-40B4-BE49-F238E27FC236}">
                <a16:creationId xmlns:a16="http://schemas.microsoft.com/office/drawing/2014/main" id="{1FF3023C-FF7A-1D8B-B1A0-5B5D72EEC8A3}"/>
              </a:ext>
            </a:extLst>
          </p:cNvPr>
          <p:cNvSpPr/>
          <p:nvPr/>
        </p:nvSpPr>
        <p:spPr>
          <a:xfrm>
            <a:off x="2565400" y="995680"/>
            <a:ext cx="2956560" cy="1823720"/>
          </a:xfrm>
          <a:custGeom>
            <a:avLst/>
            <a:gdLst>
              <a:gd name="connsiteX0" fmla="*/ 0 w 2956560"/>
              <a:gd name="connsiteY0" fmla="*/ 1600200 h 1823720"/>
              <a:gd name="connsiteX1" fmla="*/ 325120 w 2956560"/>
              <a:gd name="connsiteY1" fmla="*/ 1757680 h 1823720"/>
              <a:gd name="connsiteX2" fmla="*/ 609600 w 2956560"/>
              <a:gd name="connsiteY2" fmla="*/ 1823720 h 1823720"/>
              <a:gd name="connsiteX3" fmla="*/ 812800 w 2956560"/>
              <a:gd name="connsiteY3" fmla="*/ 1742440 h 1823720"/>
              <a:gd name="connsiteX4" fmla="*/ 1188720 w 2956560"/>
              <a:gd name="connsiteY4" fmla="*/ 1544320 h 1823720"/>
              <a:gd name="connsiteX5" fmla="*/ 1640840 w 2956560"/>
              <a:gd name="connsiteY5" fmla="*/ 1254760 h 1823720"/>
              <a:gd name="connsiteX6" fmla="*/ 1778000 w 2956560"/>
              <a:gd name="connsiteY6" fmla="*/ 1102360 h 1823720"/>
              <a:gd name="connsiteX7" fmla="*/ 1981200 w 2956560"/>
              <a:gd name="connsiteY7" fmla="*/ 975360 h 1823720"/>
              <a:gd name="connsiteX8" fmla="*/ 2143760 w 2956560"/>
              <a:gd name="connsiteY8" fmla="*/ 848360 h 1823720"/>
              <a:gd name="connsiteX9" fmla="*/ 2367280 w 2956560"/>
              <a:gd name="connsiteY9" fmla="*/ 670560 h 1823720"/>
              <a:gd name="connsiteX10" fmla="*/ 2534920 w 2956560"/>
              <a:gd name="connsiteY10" fmla="*/ 548640 h 1823720"/>
              <a:gd name="connsiteX11" fmla="*/ 2682240 w 2956560"/>
              <a:gd name="connsiteY11" fmla="*/ 462280 h 1823720"/>
              <a:gd name="connsiteX12" fmla="*/ 2773680 w 2956560"/>
              <a:gd name="connsiteY12" fmla="*/ 365760 h 1823720"/>
              <a:gd name="connsiteX13" fmla="*/ 2910840 w 2956560"/>
              <a:gd name="connsiteY13" fmla="*/ 259080 h 1823720"/>
              <a:gd name="connsiteX14" fmla="*/ 2956560 w 2956560"/>
              <a:gd name="connsiteY14" fmla="*/ 132080 h 1823720"/>
              <a:gd name="connsiteX15" fmla="*/ 2905760 w 2956560"/>
              <a:gd name="connsiteY15" fmla="*/ 0 h 1823720"/>
              <a:gd name="connsiteX16" fmla="*/ 2814320 w 2956560"/>
              <a:gd name="connsiteY16" fmla="*/ 5080 h 1823720"/>
              <a:gd name="connsiteX17" fmla="*/ 2656840 w 2956560"/>
              <a:gd name="connsiteY17" fmla="*/ 86360 h 1823720"/>
              <a:gd name="connsiteX18" fmla="*/ 2473960 w 2956560"/>
              <a:gd name="connsiteY18" fmla="*/ 101600 h 1823720"/>
              <a:gd name="connsiteX19" fmla="*/ 2321560 w 2956560"/>
              <a:gd name="connsiteY19" fmla="*/ 45720 h 1823720"/>
              <a:gd name="connsiteX20" fmla="*/ 2184400 w 2956560"/>
              <a:gd name="connsiteY20" fmla="*/ 60960 h 1823720"/>
              <a:gd name="connsiteX21" fmla="*/ 2082800 w 2956560"/>
              <a:gd name="connsiteY21" fmla="*/ 91440 h 1823720"/>
              <a:gd name="connsiteX22" fmla="*/ 1844040 w 2956560"/>
              <a:gd name="connsiteY22" fmla="*/ 152400 h 1823720"/>
              <a:gd name="connsiteX23" fmla="*/ 1640840 w 2956560"/>
              <a:gd name="connsiteY23" fmla="*/ 162560 h 1823720"/>
              <a:gd name="connsiteX24" fmla="*/ 1584960 w 2956560"/>
              <a:gd name="connsiteY24" fmla="*/ 213360 h 1823720"/>
              <a:gd name="connsiteX25" fmla="*/ 1513840 w 2956560"/>
              <a:gd name="connsiteY25" fmla="*/ 330200 h 1823720"/>
              <a:gd name="connsiteX26" fmla="*/ 1427480 w 2956560"/>
              <a:gd name="connsiteY26" fmla="*/ 482600 h 1823720"/>
              <a:gd name="connsiteX27" fmla="*/ 1234440 w 2956560"/>
              <a:gd name="connsiteY27" fmla="*/ 660400 h 1823720"/>
              <a:gd name="connsiteX28" fmla="*/ 1041400 w 2956560"/>
              <a:gd name="connsiteY28" fmla="*/ 787400 h 1823720"/>
              <a:gd name="connsiteX29" fmla="*/ 873760 w 2956560"/>
              <a:gd name="connsiteY29" fmla="*/ 828040 h 1823720"/>
              <a:gd name="connsiteX30" fmla="*/ 777240 w 2956560"/>
              <a:gd name="connsiteY30" fmla="*/ 904240 h 1823720"/>
              <a:gd name="connsiteX31" fmla="*/ 675640 w 2956560"/>
              <a:gd name="connsiteY31" fmla="*/ 1031240 h 1823720"/>
              <a:gd name="connsiteX32" fmla="*/ 665480 w 2956560"/>
              <a:gd name="connsiteY32" fmla="*/ 1132840 h 1823720"/>
              <a:gd name="connsiteX33" fmla="*/ 690880 w 2956560"/>
              <a:gd name="connsiteY33" fmla="*/ 1280160 h 1823720"/>
              <a:gd name="connsiteX34" fmla="*/ 558800 w 2956560"/>
              <a:gd name="connsiteY34" fmla="*/ 1427480 h 1823720"/>
              <a:gd name="connsiteX35" fmla="*/ 330200 w 2956560"/>
              <a:gd name="connsiteY35" fmla="*/ 1447800 h 1823720"/>
              <a:gd name="connsiteX36" fmla="*/ 187960 w 2956560"/>
              <a:gd name="connsiteY36" fmla="*/ 1457960 h 1823720"/>
              <a:gd name="connsiteX37" fmla="*/ 0 w 2956560"/>
              <a:gd name="connsiteY37" fmla="*/ 1600200 h 1823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2956560" h="1823720">
                <a:moveTo>
                  <a:pt x="0" y="1600200"/>
                </a:moveTo>
                <a:lnTo>
                  <a:pt x="325120" y="1757680"/>
                </a:lnTo>
                <a:lnTo>
                  <a:pt x="609600" y="1823720"/>
                </a:lnTo>
                <a:lnTo>
                  <a:pt x="812800" y="1742440"/>
                </a:lnTo>
                <a:lnTo>
                  <a:pt x="1188720" y="1544320"/>
                </a:lnTo>
                <a:lnTo>
                  <a:pt x="1640840" y="1254760"/>
                </a:lnTo>
                <a:lnTo>
                  <a:pt x="1778000" y="1102360"/>
                </a:lnTo>
                <a:lnTo>
                  <a:pt x="1981200" y="975360"/>
                </a:lnTo>
                <a:lnTo>
                  <a:pt x="2143760" y="848360"/>
                </a:lnTo>
                <a:lnTo>
                  <a:pt x="2367280" y="670560"/>
                </a:lnTo>
                <a:lnTo>
                  <a:pt x="2534920" y="548640"/>
                </a:lnTo>
                <a:lnTo>
                  <a:pt x="2682240" y="462280"/>
                </a:lnTo>
                <a:lnTo>
                  <a:pt x="2773680" y="365760"/>
                </a:lnTo>
                <a:lnTo>
                  <a:pt x="2910840" y="259080"/>
                </a:lnTo>
                <a:lnTo>
                  <a:pt x="2956560" y="132080"/>
                </a:lnTo>
                <a:lnTo>
                  <a:pt x="2905760" y="0"/>
                </a:lnTo>
                <a:lnTo>
                  <a:pt x="2814320" y="5080"/>
                </a:lnTo>
                <a:lnTo>
                  <a:pt x="2656840" y="86360"/>
                </a:lnTo>
                <a:lnTo>
                  <a:pt x="2473960" y="101600"/>
                </a:lnTo>
                <a:lnTo>
                  <a:pt x="2321560" y="45720"/>
                </a:lnTo>
                <a:lnTo>
                  <a:pt x="2184400" y="60960"/>
                </a:lnTo>
                <a:lnTo>
                  <a:pt x="2082800" y="91440"/>
                </a:lnTo>
                <a:lnTo>
                  <a:pt x="1844040" y="152400"/>
                </a:lnTo>
                <a:lnTo>
                  <a:pt x="1640840" y="162560"/>
                </a:lnTo>
                <a:lnTo>
                  <a:pt x="1584960" y="213360"/>
                </a:lnTo>
                <a:lnTo>
                  <a:pt x="1513840" y="330200"/>
                </a:lnTo>
                <a:lnTo>
                  <a:pt x="1427480" y="482600"/>
                </a:lnTo>
                <a:lnTo>
                  <a:pt x="1234440" y="660400"/>
                </a:lnTo>
                <a:lnTo>
                  <a:pt x="1041400" y="787400"/>
                </a:lnTo>
                <a:lnTo>
                  <a:pt x="873760" y="828040"/>
                </a:lnTo>
                <a:lnTo>
                  <a:pt x="777240" y="904240"/>
                </a:lnTo>
                <a:lnTo>
                  <a:pt x="675640" y="1031240"/>
                </a:lnTo>
                <a:lnTo>
                  <a:pt x="665480" y="1132840"/>
                </a:lnTo>
                <a:lnTo>
                  <a:pt x="690880" y="1280160"/>
                </a:lnTo>
                <a:lnTo>
                  <a:pt x="558800" y="1427480"/>
                </a:lnTo>
                <a:lnTo>
                  <a:pt x="330200" y="1447800"/>
                </a:lnTo>
                <a:lnTo>
                  <a:pt x="187960" y="1457960"/>
                </a:lnTo>
                <a:lnTo>
                  <a:pt x="0" y="1600200"/>
                </a:lnTo>
                <a:close/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589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>
          <a:extLst>
            <a:ext uri="{FF2B5EF4-FFF2-40B4-BE49-F238E27FC236}">
              <a16:creationId xmlns:a16="http://schemas.microsoft.com/office/drawing/2014/main" id="{B08FC479-4B6A-DCE5-2687-F27EB82F04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D8B7E8-83C4-F9C5-A6BC-A0EC61B9474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400" smtClean="0">
                <a:solidFill>
                  <a:schemeClr val="bg1">
                    <a:lumMod val="95000"/>
                  </a:schemeClr>
                </a:solidFill>
              </a:rPr>
              <a:t>17</a:t>
            </a:fld>
            <a:endParaRPr lang="en" sz="140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9BCE1A8-70D9-B60F-5BD8-69F061990796}"/>
              </a:ext>
            </a:extLst>
          </p:cNvPr>
          <p:cNvSpPr/>
          <p:nvPr/>
        </p:nvSpPr>
        <p:spPr>
          <a:xfrm>
            <a:off x="122842" y="1694587"/>
            <a:ext cx="287274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Clr>
                <a:schemeClr val="dk2"/>
              </a:buClr>
              <a:buSzPts val="2800"/>
            </a:pPr>
            <a:r>
              <a:rPr lang="en-US" sz="1800" dirty="0">
                <a:solidFill>
                  <a:srgbClr val="FFF2CC"/>
                </a:solidFill>
                <a:latin typeface="Calibri"/>
                <a:ea typeface="Calibri"/>
                <a:cs typeface="Calibri"/>
                <a:sym typeface="Calibri"/>
              </a:rPr>
              <a:t>Watershed water balance</a:t>
            </a:r>
          </a:p>
          <a:p>
            <a:pPr lvl="0">
              <a:buClr>
                <a:schemeClr val="dk2"/>
              </a:buClr>
              <a:buSzPts val="2800"/>
            </a:pPr>
            <a:endParaRPr lang="en-US" sz="1800" dirty="0">
              <a:solidFill>
                <a:srgbClr val="FFF2C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>
              <a:buClr>
                <a:schemeClr val="dk2"/>
              </a:buClr>
              <a:buSzPts val="2800"/>
            </a:pPr>
            <a:r>
              <a:rPr lang="en-US" sz="1800" dirty="0">
                <a:solidFill>
                  <a:srgbClr val="FFF2CC"/>
                </a:solidFill>
                <a:latin typeface="Calibri"/>
                <a:ea typeface="Calibri"/>
                <a:cs typeface="Calibri"/>
                <a:sym typeface="Calibri"/>
              </a:rPr>
              <a:t>P = ET + Q ± GW ± S</a:t>
            </a:r>
          </a:p>
          <a:p>
            <a:pPr lvl="0">
              <a:buClr>
                <a:schemeClr val="dk2"/>
              </a:buClr>
              <a:buSzPts val="2800"/>
            </a:pPr>
            <a:endParaRPr lang="en-US" sz="1800" dirty="0">
              <a:solidFill>
                <a:srgbClr val="FFF2C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>
              <a:buClr>
                <a:schemeClr val="dk2"/>
              </a:buClr>
              <a:buSzPts val="2800"/>
            </a:pPr>
            <a:r>
              <a:rPr lang="en-US" sz="1800" dirty="0">
                <a:solidFill>
                  <a:srgbClr val="FFF2CC"/>
                </a:solidFill>
                <a:latin typeface="Calibri"/>
                <a:ea typeface="Calibri"/>
                <a:cs typeface="Calibri"/>
                <a:sym typeface="Calibri"/>
              </a:rPr>
              <a:t>How do we measure each of the components? </a:t>
            </a:r>
          </a:p>
        </p:txBody>
      </p:sp>
      <p:pic>
        <p:nvPicPr>
          <p:cNvPr id="5" name="Picture 4" descr="Diagram of a mountain with water and clouds&#10;&#10;AI-generated content may be incorrect.">
            <a:extLst>
              <a:ext uri="{FF2B5EF4-FFF2-40B4-BE49-F238E27FC236}">
                <a16:creationId xmlns:a16="http://schemas.microsoft.com/office/drawing/2014/main" id="{CF5DE092-637F-4976-D89D-54F6E9E7CC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0165" y="190049"/>
            <a:ext cx="5460994" cy="4336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873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>
          <a:extLst>
            <a:ext uri="{FF2B5EF4-FFF2-40B4-BE49-F238E27FC236}">
              <a16:creationId xmlns:a16="http://schemas.microsoft.com/office/drawing/2014/main" id="{7EBA49F2-E782-1F91-F87C-A1B0EECFB2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E17694-AB5C-1C76-1CEF-2A9F8877E37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400" smtClean="0">
                <a:solidFill>
                  <a:schemeClr val="bg1">
                    <a:lumMod val="95000"/>
                  </a:schemeClr>
                </a:solidFill>
              </a:rPr>
              <a:t>18</a:t>
            </a:fld>
            <a:endParaRPr lang="en" sz="140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9A39DAA-4312-AAF8-E5E5-EF5C48ACBEA4}"/>
              </a:ext>
            </a:extLst>
          </p:cNvPr>
          <p:cNvSpPr/>
          <p:nvPr/>
        </p:nvSpPr>
        <p:spPr>
          <a:xfrm>
            <a:off x="122842" y="497689"/>
            <a:ext cx="287274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Clr>
                <a:schemeClr val="dk2"/>
              </a:buClr>
              <a:buSzPts val="2800"/>
            </a:pPr>
            <a:r>
              <a:rPr lang="en-US" sz="1800" dirty="0">
                <a:solidFill>
                  <a:srgbClr val="FFF2CC"/>
                </a:solidFill>
                <a:latin typeface="Calibri"/>
                <a:ea typeface="Calibri"/>
                <a:cs typeface="Calibri"/>
                <a:sym typeface="Calibri"/>
              </a:rPr>
              <a:t>At annual or multi-year timescale, assume </a:t>
            </a:r>
            <a:r>
              <a:rPr lang="el-GR" sz="1800" dirty="0">
                <a:solidFill>
                  <a:srgbClr val="FFF2CC"/>
                </a:solidFill>
                <a:latin typeface="Calibri"/>
                <a:ea typeface="Calibri"/>
                <a:cs typeface="Calibri"/>
                <a:sym typeface="Calibri"/>
              </a:rPr>
              <a:t>Δ</a:t>
            </a:r>
            <a:r>
              <a:rPr lang="en-US" sz="1800" dirty="0">
                <a:solidFill>
                  <a:srgbClr val="FFF2CC"/>
                </a:solidFill>
                <a:latin typeface="Calibri"/>
                <a:ea typeface="Calibri"/>
                <a:cs typeface="Calibri"/>
                <a:sym typeface="Calibri"/>
              </a:rPr>
              <a:t>GW and </a:t>
            </a:r>
            <a:r>
              <a:rPr lang="el-GR" sz="1800" dirty="0">
                <a:solidFill>
                  <a:srgbClr val="FFF2CC"/>
                </a:solidFill>
                <a:latin typeface="Calibri"/>
                <a:ea typeface="Calibri"/>
                <a:cs typeface="Calibri"/>
                <a:sym typeface="Calibri"/>
              </a:rPr>
              <a:t>Δ</a:t>
            </a:r>
            <a:r>
              <a:rPr lang="en-US" sz="1800" dirty="0">
                <a:solidFill>
                  <a:srgbClr val="FFF2CC"/>
                </a:solidFill>
                <a:latin typeface="Calibri"/>
                <a:ea typeface="Calibri"/>
                <a:cs typeface="Calibri"/>
                <a:sym typeface="Calibri"/>
              </a:rPr>
              <a:t>S are 0</a:t>
            </a:r>
          </a:p>
          <a:p>
            <a:pPr lvl="0">
              <a:buClr>
                <a:schemeClr val="dk2"/>
              </a:buClr>
              <a:buSzPts val="2800"/>
            </a:pPr>
            <a:endParaRPr lang="en-US" sz="1800" dirty="0">
              <a:solidFill>
                <a:srgbClr val="FFF2C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>
              <a:buClr>
                <a:schemeClr val="dk2"/>
              </a:buClr>
              <a:buSzPts val="2800"/>
            </a:pPr>
            <a:endParaRPr lang="en-US" sz="1800" dirty="0">
              <a:solidFill>
                <a:srgbClr val="FFF2C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>
              <a:buClr>
                <a:schemeClr val="dk2"/>
              </a:buClr>
              <a:buSzPts val="2800"/>
            </a:pPr>
            <a:r>
              <a:rPr lang="en-US" sz="1800" dirty="0">
                <a:solidFill>
                  <a:srgbClr val="FFF2CC"/>
                </a:solidFill>
                <a:latin typeface="Calibri"/>
                <a:ea typeface="Calibri"/>
                <a:cs typeface="Calibri"/>
                <a:sym typeface="Calibri"/>
              </a:rPr>
              <a:t>P = ET + Q</a:t>
            </a:r>
          </a:p>
          <a:p>
            <a:pPr lvl="0">
              <a:buClr>
                <a:schemeClr val="dk2"/>
              </a:buClr>
              <a:buSzPts val="2800"/>
            </a:pPr>
            <a:endParaRPr lang="en-US" sz="1800" dirty="0">
              <a:solidFill>
                <a:srgbClr val="FFF2C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>
              <a:buClr>
                <a:schemeClr val="dk2"/>
              </a:buClr>
              <a:buSzPts val="2800"/>
            </a:pPr>
            <a:endParaRPr lang="en-US" sz="1800" dirty="0">
              <a:solidFill>
                <a:srgbClr val="FFF2C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>
              <a:buClr>
                <a:schemeClr val="dk2"/>
              </a:buClr>
              <a:buSzPts val="2800"/>
            </a:pPr>
            <a:r>
              <a:rPr lang="en-US" sz="1800" dirty="0">
                <a:solidFill>
                  <a:srgbClr val="FFF2CC"/>
                </a:solidFill>
                <a:latin typeface="Calibri"/>
                <a:ea typeface="Calibri"/>
                <a:cs typeface="Calibri"/>
                <a:sym typeface="Calibri"/>
              </a:rPr>
              <a:t>Directly measure P via rain gauges/snow survey</a:t>
            </a:r>
          </a:p>
          <a:p>
            <a:pPr lvl="0">
              <a:buClr>
                <a:schemeClr val="dk2"/>
              </a:buClr>
              <a:buSzPts val="2800"/>
            </a:pPr>
            <a:endParaRPr lang="en-US" sz="1800" dirty="0">
              <a:solidFill>
                <a:srgbClr val="FFF2C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>
              <a:buClr>
                <a:schemeClr val="dk2"/>
              </a:buClr>
              <a:buSzPts val="2800"/>
            </a:pPr>
            <a:endParaRPr lang="en-US" sz="1800" dirty="0">
              <a:solidFill>
                <a:srgbClr val="FFF2C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>
              <a:buClr>
                <a:schemeClr val="dk2"/>
              </a:buClr>
              <a:buSzPts val="2800"/>
            </a:pPr>
            <a:r>
              <a:rPr lang="en-US" sz="1800" dirty="0">
                <a:solidFill>
                  <a:srgbClr val="FFF2CC"/>
                </a:solidFill>
                <a:latin typeface="Calibri"/>
                <a:ea typeface="Calibri"/>
                <a:cs typeface="Calibri"/>
                <a:sym typeface="Calibri"/>
              </a:rPr>
              <a:t>Directly measure Q at stream gauge</a:t>
            </a:r>
          </a:p>
        </p:txBody>
      </p:sp>
      <p:pic>
        <p:nvPicPr>
          <p:cNvPr id="5" name="Picture 4" descr="Diagram of a mountain with water and clouds&#10;&#10;AI-generated content may be incorrect.">
            <a:extLst>
              <a:ext uri="{FF2B5EF4-FFF2-40B4-BE49-F238E27FC236}">
                <a16:creationId xmlns:a16="http://schemas.microsoft.com/office/drawing/2014/main" id="{4D70FA5C-7BDA-5609-6485-375BE6F92C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2551" y="314452"/>
            <a:ext cx="5230843" cy="4153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099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>
          <a:extLst>
            <a:ext uri="{FF2B5EF4-FFF2-40B4-BE49-F238E27FC236}">
              <a16:creationId xmlns:a16="http://schemas.microsoft.com/office/drawing/2014/main" id="{0531608C-902B-DB74-DE97-AAA8D8C275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0A134C-0991-0B62-06B2-F31F53929E7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400" smtClean="0">
                <a:solidFill>
                  <a:schemeClr val="bg1">
                    <a:lumMod val="95000"/>
                  </a:schemeClr>
                </a:solidFill>
              </a:rPr>
              <a:t>19</a:t>
            </a:fld>
            <a:endParaRPr lang="en" sz="140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2CD9BE6-64A2-2E60-DFC8-CFAA0607AE72}"/>
              </a:ext>
            </a:extLst>
          </p:cNvPr>
          <p:cNvSpPr/>
          <p:nvPr/>
        </p:nvSpPr>
        <p:spPr>
          <a:xfrm>
            <a:off x="1043541" y="374907"/>
            <a:ext cx="24493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Clr>
                <a:schemeClr val="dk2"/>
              </a:buClr>
              <a:buSzPts val="2800"/>
            </a:pPr>
            <a:r>
              <a:rPr lang="en-US" sz="1800" dirty="0">
                <a:solidFill>
                  <a:srgbClr val="FFF2CC"/>
                </a:solidFill>
                <a:latin typeface="Calibri"/>
                <a:ea typeface="Calibri"/>
                <a:cs typeface="Calibri"/>
                <a:sym typeface="Calibri"/>
              </a:rPr>
              <a:t>Typically measure P as a depth of precipitation</a:t>
            </a:r>
          </a:p>
        </p:txBody>
      </p:sp>
      <p:pic>
        <p:nvPicPr>
          <p:cNvPr id="12" name="Picture 11" descr="Diagram of a river with a river running through it&#10;&#10;Description automatically generated">
            <a:extLst>
              <a:ext uri="{FF2B5EF4-FFF2-40B4-BE49-F238E27FC236}">
                <a16:creationId xmlns:a16="http://schemas.microsoft.com/office/drawing/2014/main" id="{A2ACB24D-7E1A-0ABD-3892-D065FB768DF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350" t="3758" r="3155" b="2727"/>
          <a:stretch/>
        </p:blipFill>
        <p:spPr>
          <a:xfrm>
            <a:off x="4833662" y="2222811"/>
            <a:ext cx="4187496" cy="283400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D7F3BB4-F891-27C1-9B18-A2A9F249DA1A}"/>
              </a:ext>
            </a:extLst>
          </p:cNvPr>
          <p:cNvSpPr/>
          <p:nvPr/>
        </p:nvSpPr>
        <p:spPr>
          <a:xfrm>
            <a:off x="5435609" y="955857"/>
            <a:ext cx="32782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Clr>
                <a:schemeClr val="dk2"/>
              </a:buClr>
              <a:buSzPts val="2800"/>
            </a:pPr>
            <a:r>
              <a:rPr lang="en-US" sz="1800" dirty="0">
                <a:solidFill>
                  <a:srgbClr val="FFF2CC"/>
                </a:solidFill>
                <a:latin typeface="Calibri"/>
                <a:ea typeface="Calibri"/>
                <a:cs typeface="Calibri"/>
                <a:sym typeface="Calibri"/>
              </a:rPr>
              <a:t>Typically measure Q as a volume</a:t>
            </a:r>
          </a:p>
        </p:txBody>
      </p:sp>
      <p:pic>
        <p:nvPicPr>
          <p:cNvPr id="3" name="Picture 2" descr="A rain gauge on a fence&#10;&#10;AI-generated content may be incorrect.">
            <a:extLst>
              <a:ext uri="{FF2B5EF4-FFF2-40B4-BE49-F238E27FC236}">
                <a16:creationId xmlns:a16="http://schemas.microsoft.com/office/drawing/2014/main" id="{6A1D6CBC-784B-0835-3047-3E8D7FA76E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7759" y="1377006"/>
            <a:ext cx="2760936" cy="3679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081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1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 txBox="1">
            <a:spLocks/>
          </p:cNvSpPr>
          <p:nvPr/>
        </p:nvSpPr>
        <p:spPr>
          <a:xfrm>
            <a:off x="329103" y="926578"/>
            <a:ext cx="3216985" cy="3679902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Reservoir – A component of a system in which material is stored </a:t>
            </a:r>
          </a:p>
          <a:p>
            <a:pPr algn="l"/>
            <a:endParaRPr lang="en-US" sz="18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pPr algn="l"/>
            <a:endParaRPr lang="en-US" sz="18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pPr algn="l"/>
            <a:r>
              <a:rPr lang="en-US" sz="18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Can be discontinuous (e.g. ocean)</a:t>
            </a:r>
          </a:p>
          <a:p>
            <a:pPr algn="l"/>
            <a:endParaRPr lang="en-US" sz="18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pPr algn="l"/>
            <a:endParaRPr lang="en-US" sz="18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pPr algn="l"/>
            <a:r>
              <a:rPr lang="en-US" sz="18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Flux – Process that moves material between reservoirs </a:t>
            </a:r>
          </a:p>
          <a:p>
            <a:pPr algn="l"/>
            <a:endParaRPr lang="en-US" sz="18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9" name="Slide Number Placeholder 3"/>
          <p:cNvSpPr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dirty="0">
                <a:solidFill>
                  <a:schemeClr val="bg1">
                    <a:lumMod val="95000"/>
                  </a:schemeClr>
                </a:solidFill>
              </a:rPr>
              <a:t>2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9EF6110-DDDD-E32E-72D8-939AC7A7F719}"/>
              </a:ext>
            </a:extLst>
          </p:cNvPr>
          <p:cNvSpPr/>
          <p:nvPr/>
        </p:nvSpPr>
        <p:spPr>
          <a:xfrm>
            <a:off x="4140820" y="607594"/>
            <a:ext cx="4798563" cy="3679902"/>
          </a:xfrm>
          <a:prstGeom prst="rect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6AD6C6D4-6BBE-7D60-AD7C-ADF7BF8F00AB}"/>
              </a:ext>
            </a:extLst>
          </p:cNvPr>
          <p:cNvSpPr/>
          <p:nvPr/>
        </p:nvSpPr>
        <p:spPr>
          <a:xfrm>
            <a:off x="4378960" y="856004"/>
            <a:ext cx="1859280" cy="1859280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121FD10-F9B7-D4C0-0F69-2FD1E2B29D70}"/>
              </a:ext>
            </a:extLst>
          </p:cNvPr>
          <p:cNvSpPr txBox="1">
            <a:spLocks/>
          </p:cNvSpPr>
          <p:nvPr/>
        </p:nvSpPr>
        <p:spPr>
          <a:xfrm>
            <a:off x="4241800" y="145069"/>
            <a:ext cx="1066800" cy="462525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000" dirty="0">
                <a:solidFill>
                  <a:schemeClr val="bg1"/>
                </a:solidFill>
              </a:rPr>
              <a:t>System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4B0CE37-C5C9-BFF3-64D4-E5B455651B43}"/>
              </a:ext>
            </a:extLst>
          </p:cNvPr>
          <p:cNvSpPr txBox="1">
            <a:spLocks/>
          </p:cNvSpPr>
          <p:nvPr/>
        </p:nvSpPr>
        <p:spPr>
          <a:xfrm>
            <a:off x="4572000" y="1598843"/>
            <a:ext cx="1701180" cy="373601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000" dirty="0">
                <a:solidFill>
                  <a:schemeClr val="bg1"/>
                </a:solidFill>
              </a:rPr>
              <a:t>Reservoir A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FA97E613-FE27-B4A6-4F16-2B0BD6CF482D}"/>
              </a:ext>
            </a:extLst>
          </p:cNvPr>
          <p:cNvSpPr/>
          <p:nvPr/>
        </p:nvSpPr>
        <p:spPr>
          <a:xfrm>
            <a:off x="7406434" y="3030119"/>
            <a:ext cx="1177608" cy="1177608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B66ACA78-DBD9-5326-13AD-7BE36915FA27}"/>
              </a:ext>
            </a:extLst>
          </p:cNvPr>
          <p:cNvSpPr txBox="1">
            <a:spLocks/>
          </p:cNvSpPr>
          <p:nvPr/>
        </p:nvSpPr>
        <p:spPr>
          <a:xfrm>
            <a:off x="7406434" y="3529243"/>
            <a:ext cx="1234255" cy="373601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dirty="0">
                <a:solidFill>
                  <a:schemeClr val="bg1"/>
                </a:solidFill>
              </a:rPr>
              <a:t>Reservoir B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5F467F2-944C-7A62-D89C-694A393CC40E}"/>
              </a:ext>
            </a:extLst>
          </p:cNvPr>
          <p:cNvCxnSpPr/>
          <p:nvPr/>
        </p:nvCxnSpPr>
        <p:spPr>
          <a:xfrm>
            <a:off x="5943394" y="2504487"/>
            <a:ext cx="1463040" cy="862330"/>
          </a:xfrm>
          <a:prstGeom prst="straightConnector1">
            <a:avLst/>
          </a:prstGeom>
          <a:ln w="57150">
            <a:solidFill>
              <a:srgbClr val="00DA6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6BA0A6AE-58E8-E0F3-9D30-D8DDEC54E264}"/>
              </a:ext>
            </a:extLst>
          </p:cNvPr>
          <p:cNvCxnSpPr>
            <a:cxnSpLocks/>
          </p:cNvCxnSpPr>
          <p:nvPr/>
        </p:nvCxnSpPr>
        <p:spPr>
          <a:xfrm flipH="1" flipV="1">
            <a:off x="6273180" y="2199604"/>
            <a:ext cx="1273084" cy="787839"/>
          </a:xfrm>
          <a:prstGeom prst="straightConnector1">
            <a:avLst/>
          </a:prstGeom>
          <a:ln w="19050">
            <a:solidFill>
              <a:srgbClr val="00DA6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950A44A4-D185-D609-78B2-47067B05B3B3}"/>
              </a:ext>
            </a:extLst>
          </p:cNvPr>
          <p:cNvCxnSpPr>
            <a:cxnSpLocks/>
          </p:cNvCxnSpPr>
          <p:nvPr/>
        </p:nvCxnSpPr>
        <p:spPr>
          <a:xfrm>
            <a:off x="8005638" y="4207727"/>
            <a:ext cx="0" cy="806414"/>
          </a:xfrm>
          <a:prstGeom prst="straightConnector1">
            <a:avLst/>
          </a:prstGeom>
          <a:ln w="38100">
            <a:solidFill>
              <a:srgbClr val="00DA6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2365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4E5767-CAAC-8B21-F808-881425752A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72AB296-B16C-9DD3-EB89-4B600DB1C4FE}"/>
              </a:ext>
            </a:extLst>
          </p:cNvPr>
          <p:cNvSpPr txBox="1">
            <a:spLocks/>
          </p:cNvSpPr>
          <p:nvPr/>
        </p:nvSpPr>
        <p:spPr>
          <a:xfrm>
            <a:off x="329103" y="899842"/>
            <a:ext cx="3216985" cy="3136900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At your table:</a:t>
            </a:r>
          </a:p>
          <a:p>
            <a:pPr algn="l"/>
            <a:endParaRPr lang="en-US" sz="18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pPr algn="l"/>
            <a:endParaRPr lang="en-US" sz="18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pPr algn="l"/>
            <a:r>
              <a:rPr lang="en-US" sz="18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List reservoirs where water is found on Earth</a:t>
            </a:r>
          </a:p>
          <a:p>
            <a:pPr algn="l"/>
            <a:endParaRPr lang="en-US" sz="18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pPr algn="l"/>
            <a:endParaRPr lang="en-US" sz="18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pPr algn="l"/>
            <a:r>
              <a:rPr lang="en-US" sz="18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List fluxes that move water between the reservoirs </a:t>
            </a:r>
          </a:p>
          <a:p>
            <a:pPr algn="l"/>
            <a:endParaRPr lang="en-US" sz="18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A48741E1-EF9E-A9FC-CEF3-1F2C95773A32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dirty="0">
                <a:solidFill>
                  <a:schemeClr val="bg1">
                    <a:lumMod val="95000"/>
                  </a:schemeClr>
                </a:solidFill>
              </a:rPr>
              <a:t>3</a:t>
            </a:r>
          </a:p>
        </p:txBody>
      </p:sp>
      <p:pic>
        <p:nvPicPr>
          <p:cNvPr id="4" name="Picture 3" descr="Diagram of water and trees&#10;&#10;AI-generated content may be incorrect.">
            <a:extLst>
              <a:ext uri="{FF2B5EF4-FFF2-40B4-BE49-F238E27FC236}">
                <a16:creationId xmlns:a16="http://schemas.microsoft.com/office/drawing/2014/main" id="{FF754167-16C5-2696-37B1-1967E44AA2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5581" y="1038013"/>
            <a:ext cx="4985578" cy="3067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119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36D62D-5AE1-1860-7BC6-5548793DBC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A06DB1EF-8258-B50A-0894-E1F0BEABA17F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dirty="0">
                <a:solidFill>
                  <a:schemeClr val="bg1">
                    <a:lumMod val="95000"/>
                  </a:schemeClr>
                </a:solidFill>
              </a:rPr>
              <a:t>4</a:t>
            </a:r>
          </a:p>
        </p:txBody>
      </p:sp>
      <p:pic>
        <p:nvPicPr>
          <p:cNvPr id="2" name="Picture 1" descr="A diagram of water cycle&#10;&#10;Description automatically generated">
            <a:extLst>
              <a:ext uri="{FF2B5EF4-FFF2-40B4-BE49-F238E27FC236}">
                <a16:creationId xmlns:a16="http://schemas.microsoft.com/office/drawing/2014/main" id="{BFCECC05-311D-7B1C-EE05-7F1B13DC0C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7529" y="0"/>
            <a:ext cx="738894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4741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400" smtClean="0">
                <a:solidFill>
                  <a:schemeClr val="bg1">
                    <a:lumMod val="95000"/>
                  </a:schemeClr>
                </a:solidFill>
              </a:rPr>
              <a:t>5</a:t>
            </a:fld>
            <a:endParaRPr lang="en" sz="1400">
              <a:solidFill>
                <a:schemeClr val="bg1">
                  <a:lumMod val="95000"/>
                </a:schemeClr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6FAF0B3-FAD2-2846-39F3-3A19F3E0BAA2}"/>
              </a:ext>
            </a:extLst>
          </p:cNvPr>
          <p:cNvGrpSpPr/>
          <p:nvPr/>
        </p:nvGrpSpPr>
        <p:grpSpPr>
          <a:xfrm>
            <a:off x="1103307" y="0"/>
            <a:ext cx="6937385" cy="5143500"/>
            <a:chOff x="1103307" y="0"/>
            <a:chExt cx="6937385" cy="5143500"/>
          </a:xfrm>
        </p:grpSpPr>
        <p:pic>
          <p:nvPicPr>
            <p:cNvPr id="5" name="Picture 4" descr="Diagram of a diagram of water flow&#10;&#10;Description automatically generated with medium confidence">
              <a:extLst>
                <a:ext uri="{FF2B5EF4-FFF2-40B4-BE49-F238E27FC236}">
                  <a16:creationId xmlns:a16="http://schemas.microsoft.com/office/drawing/2014/main" id="{C07FE960-479A-0B79-6920-A105B77606F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03307" y="0"/>
              <a:ext cx="6937385" cy="51435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5953875-95B0-95DA-77B0-86F32C2E24D5}"/>
                </a:ext>
              </a:extLst>
            </p:cNvPr>
            <p:cNvSpPr/>
            <p:nvPr/>
          </p:nvSpPr>
          <p:spPr>
            <a:xfrm>
              <a:off x="7420705" y="4958576"/>
              <a:ext cx="548700" cy="14682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2741437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400" smtClean="0">
                <a:solidFill>
                  <a:schemeClr val="bg1">
                    <a:lumMod val="95000"/>
                  </a:schemeClr>
                </a:solidFill>
              </a:rPr>
              <a:t>6</a:t>
            </a:fld>
            <a:endParaRPr lang="en" sz="140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7" name="Picture 6" descr="A diagram of water levels&#10;&#10;AI-generated content may be incorrect.">
            <a:extLst>
              <a:ext uri="{FF2B5EF4-FFF2-40B4-BE49-F238E27FC236}">
                <a16:creationId xmlns:a16="http://schemas.microsoft.com/office/drawing/2014/main" id="{2024028B-3E06-13DD-D0D1-120CE42C414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9605"/>
          <a:stretch>
            <a:fillRect/>
          </a:stretch>
        </p:blipFill>
        <p:spPr>
          <a:xfrm>
            <a:off x="1161082" y="81115"/>
            <a:ext cx="6821835" cy="4975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0854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>
          <a:extLst>
            <a:ext uri="{FF2B5EF4-FFF2-40B4-BE49-F238E27FC236}">
              <a16:creationId xmlns:a16="http://schemas.microsoft.com/office/drawing/2014/main" id="{B3AA929A-03E2-8871-6CBE-8B3E9360A5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2F7A1E-755E-FBAE-D71F-8645357FC0C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400" smtClean="0">
                <a:solidFill>
                  <a:schemeClr val="bg1">
                    <a:lumMod val="95000"/>
                  </a:schemeClr>
                </a:solidFill>
              </a:rPr>
              <a:t>7</a:t>
            </a:fld>
            <a:endParaRPr lang="en" sz="140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1D3BC7C-43CF-4CF2-7067-63E99E1CA1C9}"/>
              </a:ext>
            </a:extLst>
          </p:cNvPr>
          <p:cNvSpPr/>
          <p:nvPr/>
        </p:nvSpPr>
        <p:spPr>
          <a:xfrm>
            <a:off x="220717" y="25393"/>
            <a:ext cx="892328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Clr>
                <a:schemeClr val="dk2"/>
              </a:buClr>
              <a:buSzPts val="2800"/>
            </a:pPr>
            <a:r>
              <a:rPr lang="en-US" sz="24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What controls the distribution of water on Earth?</a:t>
            </a:r>
          </a:p>
        </p:txBody>
      </p:sp>
      <p:pic>
        <p:nvPicPr>
          <p:cNvPr id="2" name="Picture 1" descr="A map of the world&#10;&#10;Description automatically generated">
            <a:extLst>
              <a:ext uri="{FF2B5EF4-FFF2-40B4-BE49-F238E27FC236}">
                <a16:creationId xmlns:a16="http://schemas.microsoft.com/office/drawing/2014/main" id="{AEBC9434-3A54-D998-6A23-967E1990E9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125" y="683858"/>
            <a:ext cx="8352318" cy="4176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519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>
          <a:extLst>
            <a:ext uri="{FF2B5EF4-FFF2-40B4-BE49-F238E27FC236}">
              <a16:creationId xmlns:a16="http://schemas.microsoft.com/office/drawing/2014/main" id="{C06E19FB-74C2-9ABC-4A11-2054C73FA4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9D8F7C-1132-82E6-7BC5-375BA0EB3CC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400" smtClean="0">
                <a:solidFill>
                  <a:schemeClr val="bg1">
                    <a:lumMod val="95000"/>
                  </a:schemeClr>
                </a:solidFill>
              </a:rPr>
              <a:t>8</a:t>
            </a:fld>
            <a:endParaRPr lang="en" sz="140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3" name="Picture 2" descr="A map of the world&#10;&#10;Description automatically generated">
            <a:extLst>
              <a:ext uri="{FF2B5EF4-FFF2-40B4-BE49-F238E27FC236}">
                <a16:creationId xmlns:a16="http://schemas.microsoft.com/office/drawing/2014/main" id="{96350177-0DB0-FCF3-E264-A5BD4EE70F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496" y="60044"/>
            <a:ext cx="7409008" cy="4996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6889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>
          <a:extLst>
            <a:ext uri="{FF2B5EF4-FFF2-40B4-BE49-F238E27FC236}">
              <a16:creationId xmlns:a16="http://schemas.microsoft.com/office/drawing/2014/main" id="{F504B865-CFBD-328C-96FB-7BB890B80D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F6C7E5-0050-CD59-1CA1-D939029FA0E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400" smtClean="0">
                <a:solidFill>
                  <a:schemeClr val="bg1">
                    <a:lumMod val="95000"/>
                  </a:schemeClr>
                </a:solidFill>
              </a:rPr>
              <a:t>9</a:t>
            </a:fld>
            <a:endParaRPr lang="en" sz="140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5" name="Picture 4" descr="A map of the world&#10;&#10;Description automatically generated">
            <a:extLst>
              <a:ext uri="{FF2B5EF4-FFF2-40B4-BE49-F238E27FC236}">
                <a16:creationId xmlns:a16="http://schemas.microsoft.com/office/drawing/2014/main" id="{EB807B0B-10D2-8AA2-6E73-D3BEE0284A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517" y="114300"/>
            <a:ext cx="7824965" cy="478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867638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36798</TotalTime>
  <Words>647</Words>
  <Application>Microsoft Office PowerPoint</Application>
  <PresentationFormat>On-screen Show (16:9)</PresentationFormat>
  <Paragraphs>108</Paragraphs>
  <Slides>19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2" baseType="lpstr">
      <vt:lpstr>Arial</vt:lpstr>
      <vt:lpstr>Calibri</vt:lpstr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Why do field trips work?  Using the pedagogy of field trips to plan better course experiences</dc:title>
  <dc:creator>Jabari_Jones</dc:creator>
  <cp:lastModifiedBy>Jabari Jones</cp:lastModifiedBy>
  <cp:revision>549</cp:revision>
  <dcterms:modified xsi:type="dcterms:W3CDTF">2025-11-03T17:15:51Z</dcterms:modified>
</cp:coreProperties>
</file>