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58"/>
  </p:normalViewPr>
  <p:slideViewPr>
    <p:cSldViewPr snapToGrid="0">
      <p:cViewPr varScale="1">
        <p:scale>
          <a:sx n="124" d="100"/>
          <a:sy n="124" d="100"/>
        </p:scale>
        <p:origin x="168" y="6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e8759aa5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e8759aa5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d9229ab182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d9229ab18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f52a1b77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f52a1b77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 “Practice” slides, give students the opportunity to brainstorm ideas before sharing the example in the box.</a:t>
            </a:r>
            <a:endParaRPr>
              <a:solidFill>
                <a:schemeClr val="dk1"/>
              </a:solidFill>
            </a:endParaRPr>
          </a:p>
          <a:p>
            <a:pPr marL="0" lvl="0" indent="0" algn="l" rtl="0">
              <a:spcBef>
                <a:spcPts val="0"/>
              </a:spcBef>
              <a:spcAft>
                <a:spcPts val="0"/>
              </a:spcAft>
              <a:buNone/>
            </a:pPr>
            <a:r>
              <a:rPr lang="en"/>
              <a:t>Answer: positive feedback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e8759aa50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e8759aa50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f0763bf7b4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f0763bf7b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Negative feedback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f0763bf7b4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f0763bf7b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examples of factors with multiple arrows are shown (red arrows and blue arrows).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f0763bf7b4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f0763bf7b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chain shown in red started with wildfire, goes to debris flows (see resources for readings on why debris flows are connected to wildfires)  and then to channel capacity and flooding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f0763bf7b4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f0763bf7b4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Flooding can increase the likelihood of Debris flows, bringing this hazard cascade, wherein one hazard increasese likelihood of another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f52a1b771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f52a1b771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Flooding can increase the likelihood of Debris flows, bringing this hazard cascade, wherein one hazard increasese likelihood of another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f52a1b7717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f52a1b771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Provide students with time to brainstorm human factors as a group.</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One example: Removing vegetation would decrease wildfire risk (the + means the change to wildfire would go in the same direction as the change to vegetative cover), but it would increase the risk of mass wasting/river bank failure (the - means the change to river bank failure would go in the opposite direction as the change to vegetative cover).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e8759aa50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e8759aa50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833"/>
              </a:lnSpc>
              <a:spcBef>
                <a:spcPts val="0"/>
              </a:spcBef>
              <a:spcAft>
                <a:spcPts val="0"/>
              </a:spcAft>
              <a:buNone/>
            </a:pPr>
            <a:r>
              <a:rPr lang="en" sz="1200" b="1">
                <a:solidFill>
                  <a:schemeClr val="dk1"/>
                </a:solidFill>
                <a:latin typeface="Aptos"/>
                <a:ea typeface="Aptos"/>
                <a:cs typeface="Aptos"/>
                <a:sym typeface="Aptos"/>
              </a:rPr>
              <a:t>Factors include Hazard sources and drivers: Environmental conditions, physical processes</a:t>
            </a:r>
            <a:endParaRPr sz="1200" b="1">
              <a:solidFill>
                <a:schemeClr val="dk1"/>
              </a:solidFill>
              <a:latin typeface="Aptos"/>
              <a:ea typeface="Aptos"/>
              <a:cs typeface="Aptos"/>
              <a:sym typeface="Aptos"/>
            </a:endParaRPr>
          </a:p>
          <a:p>
            <a:pPr marL="914400" lvl="0" indent="0" algn="l" rtl="0">
              <a:lnSpc>
                <a:spcPct val="115833"/>
              </a:lnSpc>
              <a:spcBef>
                <a:spcPts val="800"/>
              </a:spcBef>
              <a:spcAft>
                <a:spcPts val="80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e8759aa5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e8759aa5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833"/>
              </a:lnSpc>
              <a:spcBef>
                <a:spcPts val="0"/>
              </a:spcBef>
              <a:spcAft>
                <a:spcPts val="800"/>
              </a:spcAft>
              <a:buNone/>
            </a:pPr>
            <a:r>
              <a:rPr lang="en" sz="1200" b="1">
                <a:solidFill>
                  <a:schemeClr val="dk1"/>
                </a:solidFill>
                <a:latin typeface="Aptos"/>
                <a:ea typeface="Aptos"/>
                <a:cs typeface="Aptos"/>
                <a:sym typeface="Aptos"/>
              </a:rPr>
              <a:t>Exposure/vulnerability factors: population distribution/density, built environment, economic assets, construction quality, physical, social, institutional, economic vulnerability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814b4e510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d814b4e510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d814b4e510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d814b4e510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d814b4e510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d814b4e510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d814b4e510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d814b4e510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cause effect arrows shown in both directions between vegetative cover and river bank failure is an example of a feedback loop because changing one factor affects the other factor, which in turn will affect the initial variable changed.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9229ab18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d9229ab18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note here that we are looking at directions, but not magnitudes of change, so we are missing information we would need to accurately predict the total effect of all changes.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9229ab182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9229ab182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“Practice” slides, give students the opportunity to brainstorm ideas before sharing the example in the box.</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9229ab182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d9229ab182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amfailures.org/lessons-learned/earth-and-rockfill-embankment-dams-must-be-stable-under-the-full-range-of-anticipated-loading-condi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97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hazard cascade?</a:t>
            </a:r>
            <a:endParaRPr/>
          </a:p>
        </p:txBody>
      </p:sp>
      <p:sp>
        <p:nvSpPr>
          <p:cNvPr id="55" name="Google Shape;55;p13"/>
          <p:cNvSpPr txBox="1">
            <a:spLocks noGrp="1"/>
          </p:cNvSpPr>
          <p:nvPr>
            <p:ph type="body" idx="1"/>
          </p:nvPr>
        </p:nvSpPr>
        <p:spPr>
          <a:xfrm>
            <a:off x="311700" y="1017725"/>
            <a:ext cx="8660700" cy="1544100"/>
          </a:xfrm>
          <a:prstGeom prst="rect">
            <a:avLst/>
          </a:prstGeom>
          <a:ln w="9525" cap="flat" cmpd="sng">
            <a:no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t>Surface hazards can alter landscapes in ways that directly increase the likelihood and severity of subsequent hazards. </a:t>
            </a:r>
            <a:endParaRPr/>
          </a:p>
          <a:p>
            <a:pPr marL="0" lvl="0" indent="0" algn="l" rtl="0">
              <a:spcBef>
                <a:spcPts val="1200"/>
              </a:spcBef>
              <a:spcAft>
                <a:spcPts val="1200"/>
              </a:spcAft>
              <a:buNone/>
            </a:pPr>
            <a:r>
              <a:rPr lang="en"/>
              <a:t>Modeling the downstream impacts of surface hazards requires identifying how hazards impact environmental system factors that act as variables for other hazards, including the causal hazard.</a:t>
            </a:r>
            <a:endParaRPr b="1"/>
          </a:p>
        </p:txBody>
      </p:sp>
      <p:pic>
        <p:nvPicPr>
          <p:cNvPr id="56" name="Google Shape;56;p13" title="Clash-NSF_logow_text.png"/>
          <p:cNvPicPr preferRelativeResize="0"/>
          <p:nvPr/>
        </p:nvPicPr>
        <p:blipFill>
          <a:blip r:embed="rId3">
            <a:alphaModFix/>
          </a:blip>
          <a:stretch>
            <a:fillRect/>
          </a:stretch>
        </p:blipFill>
        <p:spPr>
          <a:xfrm>
            <a:off x="6957482" y="0"/>
            <a:ext cx="2186517" cy="1017725"/>
          </a:xfrm>
          <a:prstGeom prst="rect">
            <a:avLst/>
          </a:prstGeom>
          <a:noFill/>
          <a:ln>
            <a:noFill/>
          </a:ln>
        </p:spPr>
      </p:pic>
      <p:pic>
        <p:nvPicPr>
          <p:cNvPr id="57" name="Google Shape;57;p13" title="Artboard 07.png"/>
          <p:cNvPicPr preferRelativeResize="0"/>
          <p:nvPr/>
        </p:nvPicPr>
        <p:blipFill>
          <a:blip r:embed="rId4">
            <a:alphaModFix/>
          </a:blip>
          <a:stretch>
            <a:fillRect/>
          </a:stretch>
        </p:blipFill>
        <p:spPr>
          <a:xfrm>
            <a:off x="0" y="2561813"/>
            <a:ext cx="9144000" cy="2606125"/>
          </a:xfrm>
          <a:prstGeom prst="rect">
            <a:avLst/>
          </a:prstGeom>
          <a:noFill/>
          <a:ln>
            <a:noFill/>
          </a:ln>
        </p:spPr>
      </p:pic>
      <p:sp>
        <p:nvSpPr>
          <p:cNvPr id="58" name="Google Shape;58;p13"/>
          <p:cNvSpPr txBox="1"/>
          <p:nvPr/>
        </p:nvSpPr>
        <p:spPr>
          <a:xfrm>
            <a:off x="5973900" y="4895625"/>
            <a:ext cx="1908600" cy="3387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2"/>
                </a:solidFill>
              </a:rPr>
              <a:t>Image courtesy of CLaSH</a:t>
            </a:r>
            <a:endParaRPr sz="1000" b="1">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endParaRPr sz="1800" b="1">
              <a:solidFill>
                <a:srgbClr val="FF0000"/>
              </a:solidFill>
            </a:endParaRPr>
          </a:p>
        </p:txBody>
      </p:sp>
      <p:sp>
        <p:nvSpPr>
          <p:cNvPr id="233" name="Google Shape;233;p22"/>
          <p:cNvSpPr txBox="1"/>
          <p:nvPr/>
        </p:nvSpPr>
        <p:spPr>
          <a:xfrm>
            <a:off x="2411775" y="3238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34" name="Google Shape;234;p22"/>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35" name="Google Shape;235;p22"/>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236" name="Google Shape;236;p22"/>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237" name="Google Shape;237;p22"/>
          <p:cNvCxnSpPr>
            <a:stCxn id="238" idx="2"/>
            <a:endCxn id="236"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238" name="Google Shape;238;p22"/>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39" name="Google Shape;239;p22"/>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40" name="Google Shape;240;p22"/>
          <p:cNvSpPr txBox="1">
            <a:spLocks noGrp="1"/>
          </p:cNvSpPr>
          <p:nvPr>
            <p:ph type="title"/>
          </p:nvPr>
        </p:nvSpPr>
        <p:spPr>
          <a:xfrm>
            <a:off x="311700" y="301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Positive feedbacks: </a:t>
            </a:r>
            <a:r>
              <a:rPr lang="en" sz="2000"/>
              <a:t>result of a process moves process in same direction</a:t>
            </a:r>
            <a:endParaRPr sz="2200"/>
          </a:p>
        </p:txBody>
      </p:sp>
      <p:sp>
        <p:nvSpPr>
          <p:cNvPr id="241" name="Google Shape;241;p22"/>
          <p:cNvSpPr txBox="1"/>
          <p:nvPr/>
        </p:nvSpPr>
        <p:spPr>
          <a:xfrm>
            <a:off x="242100" y="854413"/>
            <a:ext cx="8659800" cy="14346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rPr>
              <a:t>Initiating factor:</a:t>
            </a:r>
            <a:r>
              <a:rPr lang="en" sz="1600">
                <a:solidFill>
                  <a:schemeClr val="dk1"/>
                </a:solidFill>
              </a:rPr>
              <a:t> mass wasting/bank failure</a:t>
            </a:r>
            <a:endParaRPr sz="1600">
              <a:solidFill>
                <a:schemeClr val="dk1"/>
              </a:solidFill>
            </a:endParaRPr>
          </a:p>
          <a:p>
            <a:pPr marL="0" lvl="0" indent="0" algn="l" rtl="0">
              <a:lnSpc>
                <a:spcPct val="115000"/>
              </a:lnSpc>
              <a:spcBef>
                <a:spcPts val="1200"/>
              </a:spcBef>
              <a:spcAft>
                <a:spcPts val="1200"/>
              </a:spcAft>
              <a:buNone/>
            </a:pPr>
            <a:r>
              <a:rPr lang="en" sz="1600" b="1">
                <a:solidFill>
                  <a:srgbClr val="FF0000"/>
                </a:solidFill>
              </a:rPr>
              <a:t>Positive feedback:</a:t>
            </a:r>
            <a:r>
              <a:rPr lang="en" sz="1600">
                <a:solidFill>
                  <a:schemeClr val="dk2"/>
                </a:solidFill>
              </a:rPr>
              <a:t> </a:t>
            </a:r>
            <a:r>
              <a:rPr lang="en" sz="1600">
                <a:solidFill>
                  <a:schemeClr val="dk1"/>
                </a:solidFill>
              </a:rPr>
              <a:t>Bank failure could increase likelihood of additional bank failure if </a:t>
            </a:r>
            <a:r>
              <a:rPr lang="en" sz="1600" b="1">
                <a:solidFill>
                  <a:srgbClr val="FF00FF"/>
                </a:solidFill>
              </a:rPr>
              <a:t>sediment deposition</a:t>
            </a:r>
            <a:r>
              <a:rPr lang="en" sz="1600">
                <a:solidFill>
                  <a:schemeClr val="dk1"/>
                </a:solidFill>
              </a:rPr>
              <a:t> decreases </a:t>
            </a:r>
            <a:r>
              <a:rPr lang="en" sz="1600" b="1">
                <a:solidFill>
                  <a:schemeClr val="accent5"/>
                </a:solidFill>
              </a:rPr>
              <a:t>channel capacity</a:t>
            </a:r>
            <a:r>
              <a:rPr lang="en" sz="1600">
                <a:solidFill>
                  <a:schemeClr val="dk1"/>
                </a:solidFill>
              </a:rPr>
              <a:t>, increasing likelihood of flooding and likelihood of mass wasting.</a:t>
            </a:r>
            <a:endParaRPr sz="1600">
              <a:solidFill>
                <a:schemeClr val="dk2"/>
              </a:solidFill>
            </a:endParaRPr>
          </a:p>
        </p:txBody>
      </p:sp>
      <p:sp>
        <p:nvSpPr>
          <p:cNvPr id="242" name="Google Shape;242;p22"/>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sp>
        <p:nvSpPr>
          <p:cNvPr id="243" name="Google Shape;243;p22"/>
          <p:cNvSpPr/>
          <p:nvPr/>
        </p:nvSpPr>
        <p:spPr>
          <a:xfrm>
            <a:off x="7773125" y="2386125"/>
            <a:ext cx="1589700" cy="2757300"/>
          </a:xfrm>
          <a:prstGeom prst="roundRect">
            <a:avLst>
              <a:gd name="adj" fmla="val 27339"/>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en" sz="1600">
                <a:solidFill>
                  <a:schemeClr val="dk2"/>
                </a:solidFill>
              </a:rPr>
              <a:t>All “+” or an even number of “-” in a cyclic chain indicates </a:t>
            </a:r>
            <a:r>
              <a:rPr lang="en" sz="1600" b="1">
                <a:solidFill>
                  <a:srgbClr val="FF0000"/>
                </a:solidFill>
              </a:rPr>
              <a:t>positive feedback</a:t>
            </a:r>
            <a:r>
              <a:rPr lang="en" sz="1600">
                <a:solidFill>
                  <a:schemeClr val="dk2"/>
                </a:solidFill>
              </a:rPr>
              <a:t>.</a:t>
            </a:r>
            <a:endParaRPr sz="1600"/>
          </a:p>
        </p:txBody>
      </p:sp>
      <p:cxnSp>
        <p:nvCxnSpPr>
          <p:cNvPr id="244" name="Google Shape;244;p22"/>
          <p:cNvCxnSpPr/>
          <p:nvPr/>
        </p:nvCxnSpPr>
        <p:spPr>
          <a:xfrm flipH="1">
            <a:off x="3842975" y="4699700"/>
            <a:ext cx="830100" cy="127500"/>
          </a:xfrm>
          <a:prstGeom prst="straightConnector1">
            <a:avLst/>
          </a:prstGeom>
          <a:noFill/>
          <a:ln w="38100" cap="flat" cmpd="sng">
            <a:solidFill>
              <a:srgbClr val="FF0000"/>
            </a:solidFill>
            <a:prstDash val="solid"/>
            <a:round/>
            <a:headEnd type="none" w="med" len="med"/>
            <a:tailEnd type="triangle" w="med" len="med"/>
          </a:ln>
        </p:spPr>
      </p:cxnSp>
      <p:sp>
        <p:nvSpPr>
          <p:cNvPr id="245" name="Google Shape;245;p22"/>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246" name="Google Shape;246;p22"/>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rgbClr val="FF0000"/>
                </a:solidFill>
              </a:rPr>
              <a:t>-</a:t>
            </a:r>
            <a:endParaRPr sz="1800" b="1">
              <a:solidFill>
                <a:srgbClr val="FF0000"/>
              </a:solidFill>
            </a:endParaRPr>
          </a:p>
        </p:txBody>
      </p:sp>
      <p:sp>
        <p:nvSpPr>
          <p:cNvPr id="247" name="Google Shape;247;p22"/>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rgbClr val="FF0000"/>
                </a:solidFill>
              </a:rPr>
              <a:t>-</a:t>
            </a:r>
            <a:endParaRPr sz="1800" b="1">
              <a:solidFill>
                <a:srgbClr val="FF0000"/>
              </a:solidFill>
            </a:endParaRPr>
          </a:p>
        </p:txBody>
      </p:sp>
      <p:sp>
        <p:nvSpPr>
          <p:cNvPr id="248" name="Google Shape;248;p22"/>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249" name="Google Shape;249;p22"/>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50" name="Google Shape;250;p22"/>
          <p:cNvCxnSpPr>
            <a:stCxn id="251" idx="6"/>
            <a:endCxn id="252" idx="2"/>
          </p:cNvCxnSpPr>
          <p:nvPr/>
        </p:nvCxnSpPr>
        <p:spPr>
          <a:xfrm>
            <a:off x="5027525" y="3783500"/>
            <a:ext cx="978300" cy="0"/>
          </a:xfrm>
          <a:prstGeom prst="straightConnector1">
            <a:avLst/>
          </a:prstGeom>
          <a:noFill/>
          <a:ln w="38100" cap="flat" cmpd="sng">
            <a:solidFill>
              <a:srgbClr val="FF0000"/>
            </a:solidFill>
            <a:prstDash val="solid"/>
            <a:round/>
            <a:headEnd type="none" w="med" len="med"/>
            <a:tailEnd type="triangle" w="med" len="med"/>
          </a:ln>
        </p:spPr>
      </p:cxnSp>
      <p:cxnSp>
        <p:nvCxnSpPr>
          <p:cNvPr id="253" name="Google Shape;253;p22"/>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54" name="Google Shape;254;p22"/>
          <p:cNvCxnSpPr>
            <a:endCxn id="251"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255" name="Google Shape;255;p22"/>
          <p:cNvCxnSpPr/>
          <p:nvPr/>
        </p:nvCxnSpPr>
        <p:spPr>
          <a:xfrm flipH="1">
            <a:off x="6442525" y="4330575"/>
            <a:ext cx="541500" cy="369000"/>
          </a:xfrm>
          <a:prstGeom prst="straightConnector1">
            <a:avLst/>
          </a:prstGeom>
          <a:noFill/>
          <a:ln w="38100" cap="flat" cmpd="sng">
            <a:solidFill>
              <a:srgbClr val="FF0000"/>
            </a:solidFill>
            <a:prstDash val="solid"/>
            <a:round/>
            <a:headEnd type="none" w="med" len="med"/>
            <a:tailEnd type="triangle" w="med" len="med"/>
          </a:ln>
        </p:spPr>
      </p:cxnSp>
      <p:grpSp>
        <p:nvGrpSpPr>
          <p:cNvPr id="256" name="Google Shape;256;p22"/>
          <p:cNvGrpSpPr/>
          <p:nvPr/>
        </p:nvGrpSpPr>
        <p:grpSpPr>
          <a:xfrm>
            <a:off x="2281925" y="4167325"/>
            <a:ext cx="1589668" cy="951550"/>
            <a:chOff x="2281925" y="4167325"/>
            <a:chExt cx="1589668" cy="951550"/>
          </a:xfrm>
        </p:grpSpPr>
        <p:sp>
          <p:nvSpPr>
            <p:cNvPr id="257" name="Google Shape;257;p22"/>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258" name="Google Shape;258;p22"/>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rgbClr val="FF0000"/>
                  </a:solidFill>
                </a:rPr>
                <a:t>+</a:t>
              </a:r>
              <a:endParaRPr sz="1800" b="1">
                <a:solidFill>
                  <a:srgbClr val="FF0000"/>
                </a:solidFill>
              </a:endParaRPr>
            </a:p>
          </p:txBody>
        </p:sp>
        <p:cxnSp>
          <p:nvCxnSpPr>
            <p:cNvPr id="259" name="Google Shape;259;p22"/>
            <p:cNvCxnSpPr/>
            <p:nvPr/>
          </p:nvCxnSpPr>
          <p:spPr>
            <a:xfrm rot="10800000" flipH="1">
              <a:off x="3614493" y="4255678"/>
              <a:ext cx="257100" cy="285000"/>
            </a:xfrm>
            <a:prstGeom prst="straightConnector1">
              <a:avLst/>
            </a:prstGeom>
            <a:noFill/>
            <a:ln w="38100" cap="flat" cmpd="sng">
              <a:solidFill>
                <a:srgbClr val="FF0000"/>
              </a:solidFill>
              <a:prstDash val="solid"/>
              <a:round/>
              <a:headEnd type="none" w="med" len="med"/>
              <a:tailEnd type="triangle" w="med" len="me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solidFill>
                  <a:schemeClr val="dk2"/>
                </a:solidFill>
              </a:rPr>
              <a:t>+</a:t>
            </a:r>
            <a:endParaRPr sz="1800" b="1">
              <a:solidFill>
                <a:schemeClr val="dk2"/>
              </a:solidFill>
            </a:endParaRPr>
          </a:p>
        </p:txBody>
      </p:sp>
      <p:sp>
        <p:nvSpPr>
          <p:cNvPr id="265" name="Google Shape;265;p23"/>
          <p:cNvSpPr txBox="1"/>
          <p:nvPr/>
        </p:nvSpPr>
        <p:spPr>
          <a:xfrm>
            <a:off x="2411775" y="3238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66" name="Google Shape;266;p23"/>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67" name="Google Shape;267;p23"/>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268" name="Google Shape;268;p23"/>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269" name="Google Shape;269;p23"/>
          <p:cNvCxnSpPr>
            <a:stCxn id="270" idx="2"/>
            <a:endCxn id="268"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270" name="Google Shape;270;p23"/>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71" name="Google Shape;271;p23"/>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72" name="Google Shape;272;p23"/>
          <p:cNvSpPr txBox="1">
            <a:spLocks noGrp="1"/>
          </p:cNvSpPr>
          <p:nvPr>
            <p:ph type="title"/>
          </p:nvPr>
        </p:nvSpPr>
        <p:spPr>
          <a:xfrm>
            <a:off x="311700" y="3011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Positive feedbacks accelerate, negative feedbacks reduce impact of initiating factor</a:t>
            </a:r>
            <a:endParaRPr sz="2200"/>
          </a:p>
        </p:txBody>
      </p:sp>
      <p:sp>
        <p:nvSpPr>
          <p:cNvPr id="273" name="Google Shape;273;p23"/>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cxnSp>
        <p:nvCxnSpPr>
          <p:cNvPr id="274" name="Google Shape;274;p23"/>
          <p:cNvCxnSpPr/>
          <p:nvPr/>
        </p:nvCxnSpPr>
        <p:spPr>
          <a:xfrm flipH="1">
            <a:off x="3842975" y="4699700"/>
            <a:ext cx="830100" cy="127500"/>
          </a:xfrm>
          <a:prstGeom prst="straightConnector1">
            <a:avLst/>
          </a:prstGeom>
          <a:noFill/>
          <a:ln w="38100" cap="flat" cmpd="sng">
            <a:solidFill>
              <a:schemeClr val="dk2"/>
            </a:solidFill>
            <a:prstDash val="solid"/>
            <a:round/>
            <a:headEnd type="none" w="med" len="med"/>
            <a:tailEnd type="triangle" w="med" len="med"/>
          </a:ln>
        </p:spPr>
      </p:cxnSp>
      <p:sp>
        <p:nvSpPr>
          <p:cNvPr id="275" name="Google Shape;275;p23"/>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276" name="Google Shape;276;p23"/>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77" name="Google Shape;277;p23"/>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78" name="Google Shape;278;p23"/>
          <p:cNvSpPr txBox="1">
            <a:spLocks noGrp="1"/>
          </p:cNvSpPr>
          <p:nvPr>
            <p:ph type="body" idx="1"/>
          </p:nvPr>
        </p:nvSpPr>
        <p:spPr>
          <a:xfrm>
            <a:off x="263975" y="1542863"/>
            <a:ext cx="798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What type of feedback is shown between “mass wasting/bank failure” and “vegetative cover”?</a:t>
            </a:r>
            <a:endParaRPr/>
          </a:p>
          <a:p>
            <a:pPr marL="0" lvl="0" indent="0" algn="l" rtl="0">
              <a:spcBef>
                <a:spcPts val="1200"/>
              </a:spcBef>
              <a:spcAft>
                <a:spcPts val="1200"/>
              </a:spcAft>
              <a:buNone/>
            </a:pPr>
            <a:endParaRPr/>
          </a:p>
        </p:txBody>
      </p:sp>
      <p:sp>
        <p:nvSpPr>
          <p:cNvPr id="279" name="Google Shape;279;p23"/>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280" name="Google Shape;280;p23"/>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81" name="Google Shape;281;p23"/>
          <p:cNvCxnSpPr>
            <a:stCxn id="282" idx="6"/>
            <a:endCxn id="283"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84" name="Google Shape;284;p23"/>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85" name="Google Shape;285;p23"/>
          <p:cNvCxnSpPr>
            <a:endCxn id="282"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286" name="Google Shape;286;p23"/>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grpSp>
        <p:nvGrpSpPr>
          <p:cNvPr id="287" name="Google Shape;287;p23"/>
          <p:cNvGrpSpPr/>
          <p:nvPr/>
        </p:nvGrpSpPr>
        <p:grpSpPr>
          <a:xfrm>
            <a:off x="2281925" y="4167325"/>
            <a:ext cx="1589668" cy="951550"/>
            <a:chOff x="2281925" y="4167325"/>
            <a:chExt cx="1589668" cy="951550"/>
          </a:xfrm>
        </p:grpSpPr>
        <p:sp>
          <p:nvSpPr>
            <p:cNvPr id="288" name="Google Shape;288;p23"/>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289" name="Google Shape;289;p23"/>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290" name="Google Shape;290;p23"/>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turn! Individual work</a:t>
            </a:r>
            <a:endParaRPr/>
          </a:p>
        </p:txBody>
      </p:sp>
      <p:sp>
        <p:nvSpPr>
          <p:cNvPr id="296" name="Google Shape;296;p24"/>
          <p:cNvSpPr txBox="1"/>
          <p:nvPr/>
        </p:nvSpPr>
        <p:spPr>
          <a:xfrm>
            <a:off x="221000" y="1168625"/>
            <a:ext cx="8520600" cy="33294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Char char="●"/>
            </a:pPr>
            <a:r>
              <a:rPr lang="en" sz="1800">
                <a:solidFill>
                  <a:schemeClr val="dk2"/>
                </a:solidFill>
              </a:rPr>
              <a:t>Go to Part 1 of the student handout. Select one of the following as the initial factor for a systems model you will create.</a:t>
            </a:r>
            <a:endParaRPr sz="1800">
              <a:solidFill>
                <a:schemeClr val="dk2"/>
              </a:solidFill>
            </a:endParaRPr>
          </a:p>
          <a:p>
            <a:pPr marL="914400" lvl="0" indent="-342900" algn="l" rtl="0">
              <a:lnSpc>
                <a:spcPct val="115000"/>
              </a:lnSpc>
              <a:spcBef>
                <a:spcPts val="0"/>
              </a:spcBef>
              <a:spcAft>
                <a:spcPts val="0"/>
              </a:spcAft>
              <a:buClr>
                <a:schemeClr val="dk2"/>
              </a:buClr>
              <a:buSzPts val="1800"/>
              <a:buChar char="●"/>
            </a:pPr>
            <a:r>
              <a:rPr lang="en" sz="1800">
                <a:solidFill>
                  <a:schemeClr val="dk2"/>
                </a:solidFill>
              </a:rPr>
              <a:t>River channel incision</a:t>
            </a:r>
            <a:endParaRPr sz="1800">
              <a:solidFill>
                <a:schemeClr val="dk2"/>
              </a:solidFill>
            </a:endParaRPr>
          </a:p>
          <a:p>
            <a:pPr marL="914400" lvl="0" indent="-342900" algn="l" rtl="0">
              <a:lnSpc>
                <a:spcPct val="115000"/>
              </a:lnSpc>
              <a:spcBef>
                <a:spcPts val="0"/>
              </a:spcBef>
              <a:spcAft>
                <a:spcPts val="0"/>
              </a:spcAft>
              <a:buClr>
                <a:schemeClr val="dk2"/>
              </a:buClr>
              <a:buSzPts val="1800"/>
              <a:buChar char="●"/>
            </a:pPr>
            <a:r>
              <a:rPr lang="en" sz="1800">
                <a:solidFill>
                  <a:schemeClr val="dk2"/>
                </a:solidFill>
              </a:rPr>
              <a:t>Volcanic eruption</a:t>
            </a:r>
            <a:endParaRPr sz="1800">
              <a:solidFill>
                <a:schemeClr val="dk2"/>
              </a:solidFill>
            </a:endParaRPr>
          </a:p>
          <a:p>
            <a:pPr marL="914400" lvl="0" indent="-342900" algn="l" rtl="0">
              <a:lnSpc>
                <a:spcPct val="115000"/>
              </a:lnSpc>
              <a:spcBef>
                <a:spcPts val="0"/>
              </a:spcBef>
              <a:spcAft>
                <a:spcPts val="0"/>
              </a:spcAft>
              <a:buClr>
                <a:schemeClr val="dk2"/>
              </a:buClr>
              <a:buSzPts val="1800"/>
              <a:buChar char="●"/>
            </a:pPr>
            <a:r>
              <a:rPr lang="en" sz="1800">
                <a:solidFill>
                  <a:schemeClr val="dk2"/>
                </a:solidFill>
              </a:rPr>
              <a:t>Debris Flow </a:t>
            </a:r>
            <a:endParaRPr sz="1800">
              <a:solidFill>
                <a:schemeClr val="dk2"/>
              </a:solidFill>
            </a:endParaRPr>
          </a:p>
          <a:p>
            <a:pPr marL="914400" lvl="0" indent="-342900" algn="l" rtl="0">
              <a:lnSpc>
                <a:spcPct val="115000"/>
              </a:lnSpc>
              <a:spcBef>
                <a:spcPts val="0"/>
              </a:spcBef>
              <a:spcAft>
                <a:spcPts val="0"/>
              </a:spcAft>
              <a:buClr>
                <a:schemeClr val="dk2"/>
              </a:buClr>
              <a:buSzPts val="1800"/>
              <a:buChar char="●"/>
            </a:pPr>
            <a:r>
              <a:rPr lang="en" sz="1800">
                <a:solidFill>
                  <a:schemeClr val="dk2"/>
                </a:solidFill>
              </a:rPr>
              <a:t>Wildfire</a:t>
            </a:r>
            <a:endParaRPr sz="1800">
              <a:solidFill>
                <a:schemeClr val="dk2"/>
              </a:solidFill>
            </a:endParaRPr>
          </a:p>
          <a:p>
            <a:pPr marL="914400" lvl="0" indent="-342900" algn="l" rtl="0">
              <a:lnSpc>
                <a:spcPct val="115000"/>
              </a:lnSpc>
              <a:spcBef>
                <a:spcPts val="0"/>
              </a:spcBef>
              <a:spcAft>
                <a:spcPts val="0"/>
              </a:spcAft>
              <a:buClr>
                <a:schemeClr val="dk2"/>
              </a:buClr>
              <a:buSzPts val="1800"/>
              <a:buChar char="●"/>
            </a:pPr>
            <a:r>
              <a:rPr lang="en" sz="1800">
                <a:solidFill>
                  <a:schemeClr val="dk2"/>
                </a:solidFill>
              </a:rPr>
              <a:t>Coastal Flooding</a:t>
            </a:r>
            <a:endParaRPr sz="1800">
              <a:solidFill>
                <a:schemeClr val="dk2"/>
              </a:solidFill>
            </a:endParaRPr>
          </a:p>
          <a:p>
            <a:pPr marL="914400" lvl="0" indent="-342900" algn="l" rtl="0">
              <a:lnSpc>
                <a:spcPct val="115000"/>
              </a:lnSpc>
              <a:spcBef>
                <a:spcPts val="0"/>
              </a:spcBef>
              <a:spcAft>
                <a:spcPts val="0"/>
              </a:spcAft>
              <a:buClr>
                <a:schemeClr val="dk2"/>
              </a:buClr>
              <a:buSzPts val="1800"/>
              <a:buChar char="●"/>
            </a:pPr>
            <a:r>
              <a:rPr lang="en" sz="1800">
                <a:solidFill>
                  <a:schemeClr val="dk2"/>
                </a:solidFill>
              </a:rPr>
              <a:t>Flash flooding</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Then, answer the remaining questions in Part 1 to add more detail to your model and practice concepts from the lecture</a:t>
            </a:r>
            <a:endParaRPr sz="1800" b="1">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5"/>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t>+</a:t>
            </a:r>
            <a:endParaRPr sz="1800" b="1"/>
          </a:p>
        </p:txBody>
      </p:sp>
      <p:sp>
        <p:nvSpPr>
          <p:cNvPr id="302" name="Google Shape;302;p25"/>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03" name="Google Shape;303;p25"/>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304" name="Google Shape;304;p25"/>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305" name="Google Shape;305;p25"/>
          <p:cNvCxnSpPr>
            <a:stCxn id="306" idx="2"/>
            <a:endCxn id="304"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306" name="Google Shape;306;p25"/>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07" name="Google Shape;307;p25"/>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08" name="Google Shape;308;p25"/>
          <p:cNvSpPr txBox="1">
            <a:spLocks noGrp="1"/>
          </p:cNvSpPr>
          <p:nvPr>
            <p:ph type="title"/>
          </p:nvPr>
        </p:nvSpPr>
        <p:spPr>
          <a:xfrm>
            <a:off x="311700" y="301175"/>
            <a:ext cx="849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complexity: Increasing factors</a:t>
            </a:r>
            <a:endParaRPr sz="2200"/>
          </a:p>
        </p:txBody>
      </p:sp>
      <p:sp>
        <p:nvSpPr>
          <p:cNvPr id="309" name="Google Shape;309;p25"/>
          <p:cNvSpPr txBox="1"/>
          <p:nvPr/>
        </p:nvSpPr>
        <p:spPr>
          <a:xfrm>
            <a:off x="2743300" y="873875"/>
            <a:ext cx="6108000" cy="1169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Adding wildfires: another factor + feedbacks</a:t>
            </a:r>
            <a:endParaRPr sz="1800">
              <a:solidFill>
                <a:schemeClr val="dk2"/>
              </a:solidFill>
            </a:endParaRPr>
          </a:p>
          <a:p>
            <a:pPr marL="457200" lvl="0" indent="-342900" algn="l" rtl="0">
              <a:spcBef>
                <a:spcPts val="1200"/>
              </a:spcBef>
              <a:spcAft>
                <a:spcPts val="0"/>
              </a:spcAft>
              <a:buClr>
                <a:schemeClr val="dk2"/>
              </a:buClr>
              <a:buSzPts val="1800"/>
              <a:buChar char="●"/>
            </a:pPr>
            <a:r>
              <a:rPr lang="en" sz="1800">
                <a:solidFill>
                  <a:schemeClr val="dk2"/>
                </a:solidFill>
              </a:rPr>
              <a:t>More wildfires= less vegetation (negative)</a:t>
            </a: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More vegetation = less chance of wildfires (positive)</a:t>
            </a:r>
            <a:endParaRPr sz="1800">
              <a:solidFill>
                <a:schemeClr val="dk2"/>
              </a:solidFill>
            </a:endParaRPr>
          </a:p>
        </p:txBody>
      </p:sp>
      <p:sp>
        <p:nvSpPr>
          <p:cNvPr id="310" name="Google Shape;310;p25"/>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sp>
        <p:nvSpPr>
          <p:cNvPr id="311" name="Google Shape;311;p25"/>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312" name="Google Shape;312;p25"/>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313" name="Google Shape;313;p25"/>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14" name="Google Shape;314;p25"/>
          <p:cNvSpPr txBox="1"/>
          <p:nvPr/>
        </p:nvSpPr>
        <p:spPr>
          <a:xfrm>
            <a:off x="7683650" y="2692650"/>
            <a:ext cx="15006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 sz="1800">
                <a:solidFill>
                  <a:schemeClr val="dk2"/>
                </a:solidFill>
              </a:rPr>
              <a:t>This makes the model better able to predict outcomes after a disruption to the system</a:t>
            </a:r>
            <a:endParaRPr sz="1600" b="1">
              <a:solidFill>
                <a:schemeClr val="dk1"/>
              </a:solidFill>
            </a:endParaRPr>
          </a:p>
        </p:txBody>
      </p:sp>
      <p:sp>
        <p:nvSpPr>
          <p:cNvPr id="315" name="Google Shape;315;p25"/>
          <p:cNvSpPr/>
          <p:nvPr/>
        </p:nvSpPr>
        <p:spPr>
          <a:xfrm>
            <a:off x="1191175" y="1589138"/>
            <a:ext cx="1388400" cy="8877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a:t>
            </a:r>
            <a:endParaRPr b="1"/>
          </a:p>
        </p:txBody>
      </p:sp>
      <p:sp>
        <p:nvSpPr>
          <p:cNvPr id="316" name="Google Shape;316;p25"/>
          <p:cNvSpPr txBox="1"/>
          <p:nvPr/>
        </p:nvSpPr>
        <p:spPr>
          <a:xfrm>
            <a:off x="1159025" y="2483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17" name="Google Shape;317;p25"/>
          <p:cNvCxnSpPr/>
          <p:nvPr/>
        </p:nvCxnSpPr>
        <p:spPr>
          <a:xfrm flipH="1">
            <a:off x="1398275" y="2488150"/>
            <a:ext cx="185100" cy="748200"/>
          </a:xfrm>
          <a:prstGeom prst="straightConnector1">
            <a:avLst/>
          </a:prstGeom>
          <a:noFill/>
          <a:ln w="38100" cap="flat" cmpd="sng">
            <a:solidFill>
              <a:schemeClr val="dk2"/>
            </a:solidFill>
            <a:prstDash val="solid"/>
            <a:round/>
            <a:headEnd type="none" w="med" len="med"/>
            <a:tailEnd type="triangle" w="med" len="med"/>
          </a:ln>
        </p:spPr>
      </p:cxnSp>
      <p:sp>
        <p:nvSpPr>
          <p:cNvPr id="318" name="Google Shape;318;p25"/>
          <p:cNvSpPr txBox="1"/>
          <p:nvPr/>
        </p:nvSpPr>
        <p:spPr>
          <a:xfrm>
            <a:off x="1697650" y="2790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19" name="Google Shape;319;p25"/>
          <p:cNvCxnSpPr/>
          <p:nvPr/>
        </p:nvCxnSpPr>
        <p:spPr>
          <a:xfrm rot="10800000" flipH="1">
            <a:off x="1750675" y="2476838"/>
            <a:ext cx="134700" cy="788400"/>
          </a:xfrm>
          <a:prstGeom prst="straightConnector1">
            <a:avLst/>
          </a:prstGeom>
          <a:noFill/>
          <a:ln w="38100" cap="flat" cmpd="sng">
            <a:solidFill>
              <a:schemeClr val="dk2"/>
            </a:solidFill>
            <a:prstDash val="solid"/>
            <a:round/>
            <a:headEnd type="none" w="med" len="med"/>
            <a:tailEnd type="triangle" w="med" len="med"/>
          </a:ln>
        </p:spPr>
      </p:cxnSp>
      <p:sp>
        <p:nvSpPr>
          <p:cNvPr id="320" name="Google Shape;320;p25"/>
          <p:cNvSpPr txBox="1"/>
          <p:nvPr/>
        </p:nvSpPr>
        <p:spPr>
          <a:xfrm>
            <a:off x="2110775" y="2400750"/>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21" name="Google Shape;321;p25"/>
          <p:cNvSpPr/>
          <p:nvPr/>
        </p:nvSpPr>
        <p:spPr>
          <a:xfrm>
            <a:off x="1988700" y="2993800"/>
            <a:ext cx="1168200" cy="3825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Infiltration</a:t>
            </a:r>
            <a:endParaRPr sz="1000" b="1"/>
          </a:p>
        </p:txBody>
      </p:sp>
      <p:cxnSp>
        <p:nvCxnSpPr>
          <p:cNvPr id="322" name="Google Shape;322;p25"/>
          <p:cNvCxnSpPr>
            <a:stCxn id="321" idx="4"/>
          </p:cNvCxnSpPr>
          <p:nvPr/>
        </p:nvCxnSpPr>
        <p:spPr>
          <a:xfrm>
            <a:off x="2572800" y="3376300"/>
            <a:ext cx="180900" cy="1049100"/>
          </a:xfrm>
          <a:prstGeom prst="straightConnector1">
            <a:avLst/>
          </a:prstGeom>
          <a:noFill/>
          <a:ln w="38100" cap="flat" cmpd="sng">
            <a:solidFill>
              <a:schemeClr val="dk2"/>
            </a:solidFill>
            <a:prstDash val="solid"/>
            <a:round/>
            <a:headEnd type="none" w="med" len="med"/>
            <a:tailEnd type="triangle" w="med" len="med"/>
          </a:ln>
        </p:spPr>
      </p:cxnSp>
      <p:sp>
        <p:nvSpPr>
          <p:cNvPr id="323" name="Google Shape;323;p25"/>
          <p:cNvSpPr txBox="1"/>
          <p:nvPr/>
        </p:nvSpPr>
        <p:spPr>
          <a:xfrm>
            <a:off x="2290450" y="3273825"/>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24" name="Google Shape;324;p25"/>
          <p:cNvSpPr txBox="1"/>
          <p:nvPr/>
        </p:nvSpPr>
        <p:spPr>
          <a:xfrm>
            <a:off x="2579688" y="33558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25" name="Google Shape;325;p25"/>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sp>
        <p:nvSpPr>
          <p:cNvPr id="326" name="Google Shape;326;p25"/>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327" name="Google Shape;327;p25"/>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28" name="Google Shape;328;p25"/>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cxnSp>
        <p:nvCxnSpPr>
          <p:cNvPr id="329" name="Google Shape;329;p25"/>
          <p:cNvCxnSpPr>
            <a:stCxn id="330" idx="6"/>
            <a:endCxn id="331"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332" name="Google Shape;332;p25"/>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333" name="Google Shape;333;p25"/>
          <p:cNvCxnSpPr>
            <a:endCxn id="330"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334" name="Google Shape;334;p25"/>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cxnSp>
        <p:nvCxnSpPr>
          <p:cNvPr id="335" name="Google Shape;335;p25"/>
          <p:cNvCxnSpPr/>
          <p:nvPr/>
        </p:nvCxnSpPr>
        <p:spPr>
          <a:xfrm flipH="1">
            <a:off x="3842975" y="4699700"/>
            <a:ext cx="830100" cy="127500"/>
          </a:xfrm>
          <a:prstGeom prst="straightConnector1">
            <a:avLst/>
          </a:prstGeom>
          <a:noFill/>
          <a:ln w="38100" cap="flat" cmpd="sng">
            <a:solidFill>
              <a:schemeClr val="dk2"/>
            </a:solidFill>
            <a:prstDash val="solid"/>
            <a:round/>
            <a:headEnd type="none" w="med" len="med"/>
            <a:tailEnd type="triangle" w="med" len="med"/>
          </a:ln>
        </p:spPr>
      </p:cxnSp>
      <p:cxnSp>
        <p:nvCxnSpPr>
          <p:cNvPr id="336" name="Google Shape;336;p25"/>
          <p:cNvCxnSpPr>
            <a:endCxn id="321" idx="0"/>
          </p:cNvCxnSpPr>
          <p:nvPr/>
        </p:nvCxnSpPr>
        <p:spPr>
          <a:xfrm>
            <a:off x="2376300" y="2346700"/>
            <a:ext cx="196500" cy="647100"/>
          </a:xfrm>
          <a:prstGeom prst="straightConnector1">
            <a:avLst/>
          </a:prstGeom>
          <a:noFill/>
          <a:ln w="38100" cap="flat" cmpd="sng">
            <a:solidFill>
              <a:schemeClr val="dk2"/>
            </a:solidFill>
            <a:prstDash val="solid"/>
            <a:round/>
            <a:headEnd type="none" w="med" len="med"/>
            <a:tailEnd type="triangle" w="med" len="med"/>
          </a:ln>
        </p:spPr>
      </p:cxnSp>
      <p:cxnSp>
        <p:nvCxnSpPr>
          <p:cNvPr id="337" name="Google Shape;337;p25"/>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23"/>
                                        </p:tgtEl>
                                        <p:attrNameLst>
                                          <p:attrName>style.visibility</p:attrName>
                                        </p:attrNameLst>
                                      </p:cBhvr>
                                      <p:to>
                                        <p:strVal val="visible"/>
                                      </p:to>
                                    </p:set>
                                    <p:animEffect transition="in" filter="fade">
                                      <p:cBhvr>
                                        <p:cTn id="15"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solidFill>
                  <a:schemeClr val="dk2"/>
                </a:solidFill>
              </a:rPr>
              <a:t>+</a:t>
            </a:r>
            <a:endParaRPr sz="1800" b="1">
              <a:solidFill>
                <a:schemeClr val="dk2"/>
              </a:solidFill>
            </a:endParaRPr>
          </a:p>
        </p:txBody>
      </p:sp>
      <p:cxnSp>
        <p:nvCxnSpPr>
          <p:cNvPr id="343" name="Google Shape;343;p26"/>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
        <p:nvSpPr>
          <p:cNvPr id="344" name="Google Shape;344;p26"/>
          <p:cNvSpPr txBox="1"/>
          <p:nvPr/>
        </p:nvSpPr>
        <p:spPr>
          <a:xfrm>
            <a:off x="2579688" y="33558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45" name="Google Shape;345;p26"/>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46" name="Google Shape;346;p26"/>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cxnSp>
        <p:nvCxnSpPr>
          <p:cNvPr id="347" name="Google Shape;347;p26"/>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sp>
        <p:nvSpPr>
          <p:cNvPr id="348" name="Google Shape;348;p26"/>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349" name="Google Shape;349;p26"/>
          <p:cNvCxnSpPr>
            <a:stCxn id="350" idx="2"/>
            <a:endCxn id="348"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350" name="Google Shape;350;p26"/>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51" name="Google Shape;351;p26"/>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52" name="Google Shape;352;p26"/>
          <p:cNvSpPr txBox="1">
            <a:spLocks noGrp="1"/>
          </p:cNvSpPr>
          <p:nvPr>
            <p:ph type="title"/>
          </p:nvPr>
        </p:nvSpPr>
        <p:spPr>
          <a:xfrm>
            <a:off x="311700" y="301175"/>
            <a:ext cx="849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complexity: Adding arrows</a:t>
            </a:r>
            <a:endParaRPr sz="2200"/>
          </a:p>
        </p:txBody>
      </p:sp>
      <p:sp>
        <p:nvSpPr>
          <p:cNvPr id="353" name="Google Shape;353;p26"/>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cxnSp>
        <p:nvCxnSpPr>
          <p:cNvPr id="354" name="Google Shape;354;p26"/>
          <p:cNvCxnSpPr/>
          <p:nvPr/>
        </p:nvCxnSpPr>
        <p:spPr>
          <a:xfrm flipH="1">
            <a:off x="3842975" y="4699700"/>
            <a:ext cx="830100" cy="127500"/>
          </a:xfrm>
          <a:prstGeom prst="straightConnector1">
            <a:avLst/>
          </a:prstGeom>
          <a:noFill/>
          <a:ln w="38100" cap="flat" cmpd="sng">
            <a:solidFill>
              <a:schemeClr val="dk2"/>
            </a:solidFill>
            <a:prstDash val="solid"/>
            <a:round/>
            <a:headEnd type="none" w="med" len="med"/>
            <a:tailEnd type="triangle" w="med" len="med"/>
          </a:ln>
        </p:spPr>
      </p:cxnSp>
      <p:sp>
        <p:nvSpPr>
          <p:cNvPr id="355" name="Google Shape;355;p26"/>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356" name="Google Shape;356;p26"/>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rgbClr val="666666"/>
                </a:solidFill>
              </a:rPr>
              <a:t>-</a:t>
            </a:r>
            <a:endParaRPr sz="1800" b="1">
              <a:solidFill>
                <a:srgbClr val="666666"/>
              </a:solidFill>
            </a:endParaRPr>
          </a:p>
        </p:txBody>
      </p:sp>
      <p:sp>
        <p:nvSpPr>
          <p:cNvPr id="357" name="Google Shape;357;p26"/>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58" name="Google Shape;358;p26"/>
          <p:cNvSpPr txBox="1"/>
          <p:nvPr/>
        </p:nvSpPr>
        <p:spPr>
          <a:xfrm>
            <a:off x="7683650" y="2692650"/>
            <a:ext cx="15006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 sz="1800">
                <a:solidFill>
                  <a:schemeClr val="dk2"/>
                </a:solidFill>
              </a:rPr>
              <a:t>Some factors may impact more than one other factor in the system</a:t>
            </a:r>
            <a:endParaRPr sz="1600" b="1">
              <a:solidFill>
                <a:schemeClr val="dk1"/>
              </a:solidFill>
            </a:endParaRPr>
          </a:p>
        </p:txBody>
      </p:sp>
      <p:sp>
        <p:nvSpPr>
          <p:cNvPr id="359" name="Google Shape;359;p26"/>
          <p:cNvSpPr txBox="1"/>
          <p:nvPr/>
        </p:nvSpPr>
        <p:spPr>
          <a:xfrm>
            <a:off x="3830613" y="2443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60" name="Google Shape;360;p26"/>
          <p:cNvCxnSpPr/>
          <p:nvPr/>
        </p:nvCxnSpPr>
        <p:spPr>
          <a:xfrm>
            <a:off x="4694825" y="1703313"/>
            <a:ext cx="861900" cy="682800"/>
          </a:xfrm>
          <a:prstGeom prst="straightConnector1">
            <a:avLst/>
          </a:prstGeom>
          <a:noFill/>
          <a:ln w="38100" cap="flat" cmpd="sng">
            <a:solidFill>
              <a:srgbClr val="FF0000"/>
            </a:solidFill>
            <a:prstDash val="solid"/>
            <a:round/>
            <a:headEnd type="none" w="med" len="med"/>
            <a:tailEnd type="triangle" w="med" len="med"/>
          </a:ln>
        </p:spPr>
      </p:cxnSp>
      <p:sp>
        <p:nvSpPr>
          <p:cNvPr id="361" name="Google Shape;361;p26"/>
          <p:cNvSpPr txBox="1"/>
          <p:nvPr/>
        </p:nvSpPr>
        <p:spPr>
          <a:xfrm>
            <a:off x="4943138" y="1684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62" name="Google Shape;362;p26"/>
          <p:cNvSpPr/>
          <p:nvPr/>
        </p:nvSpPr>
        <p:spPr>
          <a:xfrm>
            <a:off x="2579700" y="1137047"/>
            <a:ext cx="2115000" cy="8877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High intensity rainfall event</a:t>
            </a:r>
            <a:endParaRPr b="1"/>
          </a:p>
        </p:txBody>
      </p:sp>
      <p:sp>
        <p:nvSpPr>
          <p:cNvPr id="363" name="Google Shape;363;p26"/>
          <p:cNvSpPr/>
          <p:nvPr/>
        </p:nvSpPr>
        <p:spPr>
          <a:xfrm>
            <a:off x="6440375" y="154075"/>
            <a:ext cx="2463900" cy="1992000"/>
          </a:xfrm>
          <a:prstGeom prst="roundRect">
            <a:avLst>
              <a:gd name="adj" fmla="val 38071"/>
            </a:avLst>
          </a:pr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1200"/>
              </a:spcAft>
              <a:buNone/>
            </a:pPr>
            <a:r>
              <a:rPr lang="en" sz="1800" b="1">
                <a:solidFill>
                  <a:srgbClr val="FF0000"/>
                </a:solidFill>
              </a:rPr>
              <a:t>Branches</a:t>
            </a:r>
            <a:r>
              <a:rPr lang="en" sz="1800">
                <a:solidFill>
                  <a:schemeClr val="dk2"/>
                </a:solidFill>
              </a:rPr>
              <a:t> illustrate how a factor can affect (or be affected by) multiple other factors</a:t>
            </a:r>
            <a:endParaRPr/>
          </a:p>
        </p:txBody>
      </p:sp>
      <p:cxnSp>
        <p:nvCxnSpPr>
          <p:cNvPr id="364" name="Google Shape;364;p26"/>
          <p:cNvCxnSpPr>
            <a:endCxn id="365" idx="0"/>
          </p:cNvCxnSpPr>
          <p:nvPr/>
        </p:nvCxnSpPr>
        <p:spPr>
          <a:xfrm flipH="1">
            <a:off x="3062525" y="1991975"/>
            <a:ext cx="59400" cy="2449500"/>
          </a:xfrm>
          <a:prstGeom prst="straightConnector1">
            <a:avLst/>
          </a:prstGeom>
          <a:noFill/>
          <a:ln w="38100" cap="flat" cmpd="sng">
            <a:solidFill>
              <a:srgbClr val="FF0000"/>
            </a:solidFill>
            <a:prstDash val="solid"/>
            <a:round/>
            <a:headEnd type="none" w="med" len="med"/>
            <a:tailEnd type="triangle" w="med" len="med"/>
          </a:ln>
        </p:spPr>
      </p:cxnSp>
      <p:sp>
        <p:nvSpPr>
          <p:cNvPr id="366" name="Google Shape;366;p26"/>
          <p:cNvSpPr txBox="1"/>
          <p:nvPr/>
        </p:nvSpPr>
        <p:spPr>
          <a:xfrm>
            <a:off x="302405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67" name="Google Shape;367;p26"/>
          <p:cNvSpPr txBox="1"/>
          <p:nvPr/>
        </p:nvSpPr>
        <p:spPr>
          <a:xfrm>
            <a:off x="2110775" y="2400750"/>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68" name="Google Shape;368;p26"/>
          <p:cNvSpPr txBox="1">
            <a:spLocks noGrp="1"/>
          </p:cNvSpPr>
          <p:nvPr>
            <p:ph type="body" idx="1"/>
          </p:nvPr>
        </p:nvSpPr>
        <p:spPr>
          <a:xfrm>
            <a:off x="245900" y="694375"/>
            <a:ext cx="6034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Practice: What other arrows or factors could you add?</a:t>
            </a:r>
            <a:endParaRPr/>
          </a:p>
        </p:txBody>
      </p:sp>
      <p:sp>
        <p:nvSpPr>
          <p:cNvPr id="369" name="Google Shape;369;p26"/>
          <p:cNvSpPr/>
          <p:nvPr/>
        </p:nvSpPr>
        <p:spPr>
          <a:xfrm>
            <a:off x="1191175" y="1589138"/>
            <a:ext cx="1388400" cy="8877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a:t>
            </a:r>
            <a:endParaRPr b="1"/>
          </a:p>
        </p:txBody>
      </p:sp>
      <p:sp>
        <p:nvSpPr>
          <p:cNvPr id="370" name="Google Shape;370;p26"/>
          <p:cNvSpPr txBox="1"/>
          <p:nvPr/>
        </p:nvSpPr>
        <p:spPr>
          <a:xfrm>
            <a:off x="1159025" y="2483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71" name="Google Shape;371;p26"/>
          <p:cNvCxnSpPr/>
          <p:nvPr/>
        </p:nvCxnSpPr>
        <p:spPr>
          <a:xfrm flipH="1">
            <a:off x="1398275" y="2488150"/>
            <a:ext cx="185100" cy="748200"/>
          </a:xfrm>
          <a:prstGeom prst="straightConnector1">
            <a:avLst/>
          </a:prstGeom>
          <a:noFill/>
          <a:ln w="38100" cap="flat" cmpd="sng">
            <a:solidFill>
              <a:srgbClr val="0000FF"/>
            </a:solidFill>
            <a:prstDash val="solid"/>
            <a:round/>
            <a:headEnd type="none" w="med" len="med"/>
            <a:tailEnd type="triangle" w="med" len="med"/>
          </a:ln>
        </p:spPr>
      </p:cxnSp>
      <p:sp>
        <p:nvSpPr>
          <p:cNvPr id="372" name="Google Shape;372;p26"/>
          <p:cNvSpPr txBox="1"/>
          <p:nvPr/>
        </p:nvSpPr>
        <p:spPr>
          <a:xfrm>
            <a:off x="1697650" y="2790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73" name="Google Shape;373;p26"/>
          <p:cNvCxnSpPr/>
          <p:nvPr/>
        </p:nvCxnSpPr>
        <p:spPr>
          <a:xfrm rot="10800000" flipH="1">
            <a:off x="1750675" y="2476838"/>
            <a:ext cx="134700" cy="788400"/>
          </a:xfrm>
          <a:prstGeom prst="straightConnector1">
            <a:avLst/>
          </a:prstGeom>
          <a:noFill/>
          <a:ln w="38100" cap="flat" cmpd="sng">
            <a:solidFill>
              <a:schemeClr val="dk2"/>
            </a:solidFill>
            <a:prstDash val="solid"/>
            <a:round/>
            <a:headEnd type="none" w="med" len="med"/>
            <a:tailEnd type="triangle" w="med" len="med"/>
          </a:ln>
        </p:spPr>
      </p:cxnSp>
      <p:sp>
        <p:nvSpPr>
          <p:cNvPr id="374" name="Google Shape;374;p26"/>
          <p:cNvSpPr/>
          <p:nvPr/>
        </p:nvSpPr>
        <p:spPr>
          <a:xfrm>
            <a:off x="1988700" y="2993800"/>
            <a:ext cx="1168200" cy="3825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Infiltration</a:t>
            </a:r>
            <a:endParaRPr sz="1000" b="1"/>
          </a:p>
        </p:txBody>
      </p:sp>
      <p:cxnSp>
        <p:nvCxnSpPr>
          <p:cNvPr id="375" name="Google Shape;375;p26"/>
          <p:cNvCxnSpPr>
            <a:stCxn id="374" idx="4"/>
          </p:cNvCxnSpPr>
          <p:nvPr/>
        </p:nvCxnSpPr>
        <p:spPr>
          <a:xfrm>
            <a:off x="2572800" y="3376300"/>
            <a:ext cx="180900" cy="1049100"/>
          </a:xfrm>
          <a:prstGeom prst="straightConnector1">
            <a:avLst/>
          </a:prstGeom>
          <a:noFill/>
          <a:ln w="38100" cap="flat" cmpd="sng">
            <a:solidFill>
              <a:schemeClr val="dk2"/>
            </a:solidFill>
            <a:prstDash val="solid"/>
            <a:round/>
            <a:headEnd type="none" w="med" len="med"/>
            <a:tailEnd type="triangle" w="med" len="med"/>
          </a:ln>
        </p:spPr>
      </p:cxnSp>
      <p:sp>
        <p:nvSpPr>
          <p:cNvPr id="376" name="Google Shape;376;p26"/>
          <p:cNvSpPr txBox="1"/>
          <p:nvPr/>
        </p:nvSpPr>
        <p:spPr>
          <a:xfrm>
            <a:off x="2290450" y="3273825"/>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77" name="Google Shape;377;p26"/>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378" name="Google Shape;378;p26"/>
          <p:cNvCxnSpPr>
            <a:stCxn id="379" idx="6"/>
            <a:endCxn id="380"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381" name="Google Shape;381;p26"/>
          <p:cNvCxnSpPr>
            <a:endCxn id="379"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382" name="Google Shape;382;p26"/>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grpSp>
        <p:nvGrpSpPr>
          <p:cNvPr id="383" name="Google Shape;383;p26"/>
          <p:cNvGrpSpPr/>
          <p:nvPr/>
        </p:nvGrpSpPr>
        <p:grpSpPr>
          <a:xfrm>
            <a:off x="2281925" y="4167325"/>
            <a:ext cx="1589668" cy="951550"/>
            <a:chOff x="2281925" y="4167325"/>
            <a:chExt cx="1589668" cy="951550"/>
          </a:xfrm>
        </p:grpSpPr>
        <p:sp>
          <p:nvSpPr>
            <p:cNvPr id="365" name="Google Shape;365;p26"/>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384" name="Google Shape;384;p26"/>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385" name="Google Shape;385;p26"/>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grpSp>
      <p:cxnSp>
        <p:nvCxnSpPr>
          <p:cNvPr id="386" name="Google Shape;386;p26"/>
          <p:cNvCxnSpPr>
            <a:stCxn id="362" idx="4"/>
          </p:cNvCxnSpPr>
          <p:nvPr/>
        </p:nvCxnSpPr>
        <p:spPr>
          <a:xfrm>
            <a:off x="3637200" y="2024747"/>
            <a:ext cx="506700" cy="1211700"/>
          </a:xfrm>
          <a:prstGeom prst="straightConnector1">
            <a:avLst/>
          </a:prstGeom>
          <a:noFill/>
          <a:ln w="38100" cap="flat" cmpd="sng">
            <a:solidFill>
              <a:srgbClr val="FF0000"/>
            </a:solidFill>
            <a:prstDash val="solid"/>
            <a:round/>
            <a:headEnd type="none" w="med" len="med"/>
            <a:tailEnd type="triangle" w="med" len="med"/>
          </a:ln>
        </p:spPr>
      </p:cxnSp>
      <p:cxnSp>
        <p:nvCxnSpPr>
          <p:cNvPr id="387" name="Google Shape;387;p26"/>
          <p:cNvCxnSpPr>
            <a:stCxn id="369" idx="5"/>
            <a:endCxn id="374" idx="0"/>
          </p:cNvCxnSpPr>
          <p:nvPr/>
        </p:nvCxnSpPr>
        <p:spPr>
          <a:xfrm>
            <a:off x="2376249" y="2346837"/>
            <a:ext cx="196500" cy="647100"/>
          </a:xfrm>
          <a:prstGeom prst="straightConnector1">
            <a:avLst/>
          </a:prstGeom>
          <a:noFill/>
          <a:ln w="38100" cap="flat" cmpd="sng">
            <a:solidFill>
              <a:srgbClr val="0000FF"/>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7"/>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solidFill>
                  <a:schemeClr val="dk2"/>
                </a:solidFill>
              </a:rPr>
              <a:t>+</a:t>
            </a:r>
            <a:endParaRPr sz="1800" b="1">
              <a:solidFill>
                <a:schemeClr val="dk2"/>
              </a:solidFill>
            </a:endParaRPr>
          </a:p>
        </p:txBody>
      </p:sp>
      <p:cxnSp>
        <p:nvCxnSpPr>
          <p:cNvPr id="393" name="Google Shape;393;p27"/>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
        <p:nvSpPr>
          <p:cNvPr id="394" name="Google Shape;394;p27"/>
          <p:cNvSpPr txBox="1"/>
          <p:nvPr/>
        </p:nvSpPr>
        <p:spPr>
          <a:xfrm>
            <a:off x="2478938" y="32126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95" name="Google Shape;395;p27"/>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396" name="Google Shape;396;p27"/>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cxnSp>
        <p:nvCxnSpPr>
          <p:cNvPr id="397" name="Google Shape;397;p27"/>
          <p:cNvCxnSpPr>
            <a:stCxn id="398" idx="6"/>
            <a:endCxn id="399" idx="2"/>
          </p:cNvCxnSpPr>
          <p:nvPr/>
        </p:nvCxnSpPr>
        <p:spPr>
          <a:xfrm>
            <a:off x="5027525" y="3783500"/>
            <a:ext cx="978300" cy="0"/>
          </a:xfrm>
          <a:prstGeom prst="straightConnector1">
            <a:avLst/>
          </a:prstGeom>
          <a:noFill/>
          <a:ln w="38100" cap="flat" cmpd="sng">
            <a:solidFill>
              <a:srgbClr val="666666"/>
            </a:solidFill>
            <a:prstDash val="solid"/>
            <a:round/>
            <a:headEnd type="none" w="med" len="med"/>
            <a:tailEnd type="triangle" w="med" len="med"/>
          </a:ln>
        </p:spPr>
      </p:cxnSp>
      <p:cxnSp>
        <p:nvCxnSpPr>
          <p:cNvPr id="400" name="Google Shape;400;p27"/>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sp>
        <p:nvSpPr>
          <p:cNvPr id="401" name="Google Shape;401;p27"/>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402" name="Google Shape;402;p27"/>
          <p:cNvCxnSpPr>
            <a:stCxn id="403" idx="2"/>
            <a:endCxn id="401"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403" name="Google Shape;403;p27"/>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04" name="Google Shape;404;p27"/>
          <p:cNvCxnSpPr>
            <a:endCxn id="398"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sp>
        <p:nvSpPr>
          <p:cNvPr id="405" name="Google Shape;405;p27"/>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06" name="Google Shape;406;p27"/>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sp>
        <p:nvSpPr>
          <p:cNvPr id="407" name="Google Shape;407;p27"/>
          <p:cNvSpPr txBox="1">
            <a:spLocks noGrp="1"/>
          </p:cNvSpPr>
          <p:nvPr>
            <p:ph type="title"/>
          </p:nvPr>
        </p:nvSpPr>
        <p:spPr>
          <a:xfrm>
            <a:off x="257850" y="145725"/>
            <a:ext cx="4629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complexity: Chains</a:t>
            </a:r>
            <a:endParaRPr sz="2200"/>
          </a:p>
        </p:txBody>
      </p:sp>
      <p:sp>
        <p:nvSpPr>
          <p:cNvPr id="408" name="Google Shape;408;p27"/>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cxnSp>
        <p:nvCxnSpPr>
          <p:cNvPr id="409" name="Google Shape;409;p27"/>
          <p:cNvCxnSpPr/>
          <p:nvPr/>
        </p:nvCxnSpPr>
        <p:spPr>
          <a:xfrm flipH="1">
            <a:off x="3842975" y="4699700"/>
            <a:ext cx="830100" cy="127500"/>
          </a:xfrm>
          <a:prstGeom prst="straightConnector1">
            <a:avLst/>
          </a:prstGeom>
          <a:noFill/>
          <a:ln w="38100" cap="flat" cmpd="sng">
            <a:solidFill>
              <a:srgbClr val="FF0000"/>
            </a:solidFill>
            <a:prstDash val="solid"/>
            <a:round/>
            <a:headEnd type="none" w="med" len="med"/>
            <a:tailEnd type="triangle" w="med" len="med"/>
          </a:ln>
        </p:spPr>
      </p:cxnSp>
      <p:sp>
        <p:nvSpPr>
          <p:cNvPr id="410" name="Google Shape;410;p27"/>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411" name="Google Shape;411;p27"/>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12" name="Google Shape;412;p27"/>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13" name="Google Shape;413;p27"/>
          <p:cNvSpPr txBox="1"/>
          <p:nvPr/>
        </p:nvSpPr>
        <p:spPr>
          <a:xfrm>
            <a:off x="1159025" y="2483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14" name="Google Shape;414;p27"/>
          <p:cNvCxnSpPr/>
          <p:nvPr/>
        </p:nvCxnSpPr>
        <p:spPr>
          <a:xfrm flipH="1">
            <a:off x="1398275" y="2488150"/>
            <a:ext cx="185100" cy="748200"/>
          </a:xfrm>
          <a:prstGeom prst="straightConnector1">
            <a:avLst/>
          </a:prstGeom>
          <a:noFill/>
          <a:ln w="38100" cap="flat" cmpd="sng">
            <a:solidFill>
              <a:schemeClr val="dk2"/>
            </a:solidFill>
            <a:prstDash val="solid"/>
            <a:round/>
            <a:headEnd type="none" w="med" len="med"/>
            <a:tailEnd type="triangle" w="med" len="med"/>
          </a:ln>
        </p:spPr>
      </p:cxnSp>
      <p:sp>
        <p:nvSpPr>
          <p:cNvPr id="415" name="Google Shape;415;p27"/>
          <p:cNvSpPr txBox="1"/>
          <p:nvPr/>
        </p:nvSpPr>
        <p:spPr>
          <a:xfrm>
            <a:off x="1697650" y="2790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16" name="Google Shape;416;p27"/>
          <p:cNvCxnSpPr>
            <a:stCxn id="417" idx="4"/>
          </p:cNvCxnSpPr>
          <p:nvPr/>
        </p:nvCxnSpPr>
        <p:spPr>
          <a:xfrm>
            <a:off x="3637200" y="2024747"/>
            <a:ext cx="506700" cy="1211700"/>
          </a:xfrm>
          <a:prstGeom prst="straightConnector1">
            <a:avLst/>
          </a:prstGeom>
          <a:noFill/>
          <a:ln w="38100" cap="flat" cmpd="sng">
            <a:solidFill>
              <a:schemeClr val="dk2"/>
            </a:solidFill>
            <a:prstDash val="solid"/>
            <a:round/>
            <a:headEnd type="none" w="med" len="med"/>
            <a:tailEnd type="triangle" w="med" len="med"/>
          </a:ln>
        </p:spPr>
      </p:cxnSp>
      <p:sp>
        <p:nvSpPr>
          <p:cNvPr id="418" name="Google Shape;418;p27"/>
          <p:cNvSpPr txBox="1"/>
          <p:nvPr/>
        </p:nvSpPr>
        <p:spPr>
          <a:xfrm>
            <a:off x="3830613" y="2443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19" name="Google Shape;419;p27"/>
          <p:cNvCxnSpPr/>
          <p:nvPr/>
        </p:nvCxnSpPr>
        <p:spPr>
          <a:xfrm>
            <a:off x="4694825" y="1703313"/>
            <a:ext cx="861900" cy="682800"/>
          </a:xfrm>
          <a:prstGeom prst="straightConnector1">
            <a:avLst/>
          </a:prstGeom>
          <a:noFill/>
          <a:ln w="38100" cap="flat" cmpd="sng">
            <a:solidFill>
              <a:schemeClr val="dk2"/>
            </a:solidFill>
            <a:prstDash val="solid"/>
            <a:round/>
            <a:headEnd type="none" w="med" len="med"/>
            <a:tailEnd type="triangle" w="med" len="med"/>
          </a:ln>
        </p:spPr>
      </p:cxnSp>
      <p:sp>
        <p:nvSpPr>
          <p:cNvPr id="420" name="Google Shape;420;p27"/>
          <p:cNvSpPr txBox="1"/>
          <p:nvPr/>
        </p:nvSpPr>
        <p:spPr>
          <a:xfrm>
            <a:off x="4943138" y="1684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17" name="Google Shape;417;p27"/>
          <p:cNvSpPr/>
          <p:nvPr/>
        </p:nvSpPr>
        <p:spPr>
          <a:xfrm>
            <a:off x="2579700" y="1137047"/>
            <a:ext cx="2115000" cy="8877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High intensity rainfall event</a:t>
            </a:r>
            <a:endParaRPr b="1"/>
          </a:p>
        </p:txBody>
      </p:sp>
      <p:cxnSp>
        <p:nvCxnSpPr>
          <p:cNvPr id="421" name="Google Shape;421;p27"/>
          <p:cNvCxnSpPr>
            <a:endCxn id="422" idx="0"/>
          </p:cNvCxnSpPr>
          <p:nvPr/>
        </p:nvCxnSpPr>
        <p:spPr>
          <a:xfrm flipH="1">
            <a:off x="3062525" y="1991975"/>
            <a:ext cx="59400" cy="2449500"/>
          </a:xfrm>
          <a:prstGeom prst="straightConnector1">
            <a:avLst/>
          </a:prstGeom>
          <a:noFill/>
          <a:ln w="38100" cap="flat" cmpd="sng">
            <a:solidFill>
              <a:schemeClr val="dk2"/>
            </a:solidFill>
            <a:prstDash val="solid"/>
            <a:round/>
            <a:headEnd type="none" w="med" len="med"/>
            <a:tailEnd type="triangle" w="med" len="med"/>
          </a:ln>
        </p:spPr>
      </p:cxnSp>
      <p:sp>
        <p:nvSpPr>
          <p:cNvPr id="423" name="Google Shape;423;p27"/>
          <p:cNvSpPr txBox="1"/>
          <p:nvPr/>
        </p:nvSpPr>
        <p:spPr>
          <a:xfrm>
            <a:off x="3039975"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24" name="Google Shape;424;p27"/>
          <p:cNvCxnSpPr>
            <a:stCxn id="425" idx="6"/>
            <a:endCxn id="426" idx="1"/>
          </p:cNvCxnSpPr>
          <p:nvPr/>
        </p:nvCxnSpPr>
        <p:spPr>
          <a:xfrm>
            <a:off x="2579575" y="2032988"/>
            <a:ext cx="939600" cy="1363500"/>
          </a:xfrm>
          <a:prstGeom prst="straightConnector1">
            <a:avLst/>
          </a:prstGeom>
          <a:noFill/>
          <a:ln w="38100" cap="flat" cmpd="sng">
            <a:solidFill>
              <a:schemeClr val="dk2"/>
            </a:solidFill>
            <a:prstDash val="solid"/>
            <a:round/>
            <a:headEnd type="none" w="med" len="med"/>
            <a:tailEnd type="triangle" w="med" len="med"/>
          </a:ln>
        </p:spPr>
      </p:cxnSp>
      <p:sp>
        <p:nvSpPr>
          <p:cNvPr id="427" name="Google Shape;427;p27"/>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28" name="Google Shape;428;p27"/>
          <p:cNvCxnSpPr>
            <a:stCxn id="396" idx="4"/>
            <a:endCxn id="422" idx="2"/>
          </p:cNvCxnSpPr>
          <p:nvPr/>
        </p:nvCxnSpPr>
        <p:spPr>
          <a:xfrm>
            <a:off x="1398275" y="4330700"/>
            <a:ext cx="883800" cy="449400"/>
          </a:xfrm>
          <a:prstGeom prst="straightConnector1">
            <a:avLst/>
          </a:prstGeom>
          <a:noFill/>
          <a:ln w="38100" cap="flat" cmpd="sng">
            <a:solidFill>
              <a:schemeClr val="dk2"/>
            </a:solidFill>
            <a:prstDash val="solid"/>
            <a:round/>
            <a:headEnd type="none" w="med" len="med"/>
            <a:tailEnd type="triangle" w="med" len="med"/>
          </a:ln>
        </p:spPr>
      </p:cxnSp>
      <p:sp>
        <p:nvSpPr>
          <p:cNvPr id="429" name="Google Shape;429;p27"/>
          <p:cNvSpPr txBox="1"/>
          <p:nvPr/>
        </p:nvSpPr>
        <p:spPr>
          <a:xfrm>
            <a:off x="1511950" y="4453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30" name="Google Shape;430;p27"/>
          <p:cNvCxnSpPr>
            <a:stCxn id="422" idx="1"/>
            <a:endCxn id="396" idx="5"/>
          </p:cNvCxnSpPr>
          <p:nvPr/>
        </p:nvCxnSpPr>
        <p:spPr>
          <a:xfrm rot="10800000">
            <a:off x="2023057" y="4170478"/>
            <a:ext cx="487500" cy="370200"/>
          </a:xfrm>
          <a:prstGeom prst="straightConnector1">
            <a:avLst/>
          </a:prstGeom>
          <a:noFill/>
          <a:ln w="38100" cap="flat" cmpd="sng">
            <a:solidFill>
              <a:schemeClr val="dk2"/>
            </a:solidFill>
            <a:prstDash val="solid"/>
            <a:round/>
            <a:headEnd type="none" w="med" len="med"/>
            <a:tailEnd type="triangle" w="med" len="med"/>
          </a:ln>
        </p:spPr>
      </p:cxnSp>
      <p:sp>
        <p:nvSpPr>
          <p:cNvPr id="431" name="Google Shape;431;p27"/>
          <p:cNvSpPr txBox="1"/>
          <p:nvPr/>
        </p:nvSpPr>
        <p:spPr>
          <a:xfrm>
            <a:off x="2216975" y="40863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32" name="Google Shape;432;p27"/>
          <p:cNvSpPr/>
          <p:nvPr/>
        </p:nvSpPr>
        <p:spPr>
          <a:xfrm>
            <a:off x="93650" y="985375"/>
            <a:ext cx="1097400" cy="8325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Debris flows</a:t>
            </a:r>
            <a:endParaRPr b="1"/>
          </a:p>
        </p:txBody>
      </p:sp>
      <p:sp>
        <p:nvSpPr>
          <p:cNvPr id="425" name="Google Shape;425;p27"/>
          <p:cNvSpPr/>
          <p:nvPr/>
        </p:nvSpPr>
        <p:spPr>
          <a:xfrm>
            <a:off x="1191175" y="1589138"/>
            <a:ext cx="1388400" cy="8877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a:t>
            </a:r>
            <a:endParaRPr b="1"/>
          </a:p>
        </p:txBody>
      </p:sp>
      <p:cxnSp>
        <p:nvCxnSpPr>
          <p:cNvPr id="433" name="Google Shape;433;p27"/>
          <p:cNvCxnSpPr/>
          <p:nvPr/>
        </p:nvCxnSpPr>
        <p:spPr>
          <a:xfrm>
            <a:off x="875740" y="1795196"/>
            <a:ext cx="156900" cy="1470000"/>
          </a:xfrm>
          <a:prstGeom prst="straightConnector1">
            <a:avLst/>
          </a:prstGeom>
          <a:noFill/>
          <a:ln w="38100" cap="flat" cmpd="sng">
            <a:solidFill>
              <a:schemeClr val="dk2"/>
            </a:solidFill>
            <a:prstDash val="solid"/>
            <a:round/>
            <a:headEnd type="none" w="med" len="med"/>
            <a:tailEnd type="triangle" w="med" len="med"/>
          </a:ln>
        </p:spPr>
      </p:cxnSp>
      <p:sp>
        <p:nvSpPr>
          <p:cNvPr id="434" name="Google Shape;434;p27"/>
          <p:cNvSpPr txBox="1"/>
          <p:nvPr/>
        </p:nvSpPr>
        <p:spPr>
          <a:xfrm>
            <a:off x="627150"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35" name="Google Shape;435;p27"/>
          <p:cNvSpPr txBox="1"/>
          <p:nvPr/>
        </p:nvSpPr>
        <p:spPr>
          <a:xfrm>
            <a:off x="316175" y="2067638"/>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36" name="Google Shape;436;p27"/>
          <p:cNvCxnSpPr>
            <a:stCxn id="396" idx="1"/>
          </p:cNvCxnSpPr>
          <p:nvPr/>
        </p:nvCxnSpPr>
        <p:spPr>
          <a:xfrm rot="10800000">
            <a:off x="588640" y="1761271"/>
            <a:ext cx="184800" cy="1635300"/>
          </a:xfrm>
          <a:prstGeom prst="straightConnector1">
            <a:avLst/>
          </a:prstGeom>
          <a:noFill/>
          <a:ln w="38100" cap="flat" cmpd="sng">
            <a:solidFill>
              <a:schemeClr val="dk2"/>
            </a:solidFill>
            <a:prstDash val="solid"/>
            <a:round/>
            <a:headEnd type="none" w="med" len="med"/>
            <a:tailEnd type="triangle" w="med" len="med"/>
          </a:ln>
        </p:spPr>
      </p:cxnSp>
      <p:sp>
        <p:nvSpPr>
          <p:cNvPr id="437" name="Google Shape;437;p27"/>
          <p:cNvSpPr/>
          <p:nvPr/>
        </p:nvSpPr>
        <p:spPr>
          <a:xfrm>
            <a:off x="67574" y="1730900"/>
            <a:ext cx="4751375" cy="3374825"/>
          </a:xfrm>
          <a:custGeom>
            <a:avLst/>
            <a:gdLst/>
            <a:ahLst/>
            <a:cxnLst/>
            <a:rect l="l" t="t" r="r" b="b"/>
            <a:pathLst>
              <a:path w="190055" h="134993" extrusionOk="0">
                <a:moveTo>
                  <a:pt x="7132" y="0"/>
                </a:moveTo>
                <a:cubicBezTo>
                  <a:pt x="6542" y="15342"/>
                  <a:pt x="-5850" y="69957"/>
                  <a:pt x="3591" y="92052"/>
                </a:cubicBezTo>
                <a:cubicBezTo>
                  <a:pt x="13032" y="114147"/>
                  <a:pt x="32702" y="126210"/>
                  <a:pt x="63779" y="132570"/>
                </a:cubicBezTo>
                <a:cubicBezTo>
                  <a:pt x="94856" y="138930"/>
                  <a:pt x="169009" y="130603"/>
                  <a:pt x="190055" y="130210"/>
                </a:cubicBezTo>
              </a:path>
            </a:pathLst>
          </a:custGeom>
          <a:noFill/>
          <a:ln w="38100" cap="flat" cmpd="sng">
            <a:solidFill>
              <a:srgbClr val="FF0000"/>
            </a:solidFill>
            <a:prstDash val="solid"/>
            <a:round/>
            <a:headEnd type="none" w="med" len="med"/>
            <a:tailEnd type="triangle" w="med" len="med"/>
          </a:ln>
        </p:spPr>
        <p:txBody>
          <a:bodyPr/>
          <a:lstStyle/>
          <a:p>
            <a:endParaRPr lang="en-US"/>
          </a:p>
        </p:txBody>
      </p:sp>
      <p:cxnSp>
        <p:nvCxnSpPr>
          <p:cNvPr id="438" name="Google Shape;438;p27"/>
          <p:cNvCxnSpPr>
            <a:stCxn id="425" idx="1"/>
          </p:cNvCxnSpPr>
          <p:nvPr/>
        </p:nvCxnSpPr>
        <p:spPr>
          <a:xfrm rot="10800000">
            <a:off x="1200401" y="1404738"/>
            <a:ext cx="194100" cy="314400"/>
          </a:xfrm>
          <a:prstGeom prst="straightConnector1">
            <a:avLst/>
          </a:prstGeom>
          <a:noFill/>
          <a:ln w="38100" cap="flat" cmpd="sng">
            <a:solidFill>
              <a:srgbClr val="FF0000"/>
            </a:solidFill>
            <a:prstDash val="solid"/>
            <a:round/>
            <a:headEnd type="none" w="med" len="med"/>
            <a:tailEnd type="triangle" w="med" len="med"/>
          </a:ln>
        </p:spPr>
      </p:cxnSp>
      <p:sp>
        <p:nvSpPr>
          <p:cNvPr id="439" name="Google Shape;439;p27"/>
          <p:cNvSpPr txBox="1"/>
          <p:nvPr/>
        </p:nvSpPr>
        <p:spPr>
          <a:xfrm>
            <a:off x="1272700" y="12502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40" name="Google Shape;440;p27"/>
          <p:cNvSpPr txBox="1"/>
          <p:nvPr/>
        </p:nvSpPr>
        <p:spPr>
          <a:xfrm>
            <a:off x="2267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41" name="Google Shape;441;p27"/>
          <p:cNvCxnSpPr>
            <a:endCxn id="442" idx="0"/>
          </p:cNvCxnSpPr>
          <p:nvPr/>
        </p:nvCxnSpPr>
        <p:spPr>
          <a:xfrm>
            <a:off x="2376300" y="2346700"/>
            <a:ext cx="196500" cy="647100"/>
          </a:xfrm>
          <a:prstGeom prst="straightConnector1">
            <a:avLst/>
          </a:prstGeom>
          <a:noFill/>
          <a:ln w="38100" cap="flat" cmpd="sng">
            <a:solidFill>
              <a:schemeClr val="dk2"/>
            </a:solidFill>
            <a:prstDash val="solid"/>
            <a:round/>
            <a:headEnd type="none" w="med" len="med"/>
            <a:tailEnd type="triangle" w="med" len="med"/>
          </a:ln>
        </p:spPr>
      </p:cxnSp>
      <p:sp>
        <p:nvSpPr>
          <p:cNvPr id="443" name="Google Shape;443;p27"/>
          <p:cNvSpPr txBox="1"/>
          <p:nvPr/>
        </p:nvSpPr>
        <p:spPr>
          <a:xfrm>
            <a:off x="2110775" y="2400750"/>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42" name="Google Shape;442;p27"/>
          <p:cNvSpPr/>
          <p:nvPr/>
        </p:nvSpPr>
        <p:spPr>
          <a:xfrm>
            <a:off x="1988700" y="2993800"/>
            <a:ext cx="1168200" cy="3825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Infiltration</a:t>
            </a:r>
            <a:endParaRPr sz="1000" b="1"/>
          </a:p>
        </p:txBody>
      </p:sp>
      <p:cxnSp>
        <p:nvCxnSpPr>
          <p:cNvPr id="444" name="Google Shape;444;p27"/>
          <p:cNvCxnSpPr>
            <a:stCxn id="442" idx="4"/>
          </p:cNvCxnSpPr>
          <p:nvPr/>
        </p:nvCxnSpPr>
        <p:spPr>
          <a:xfrm>
            <a:off x="2572800" y="3376300"/>
            <a:ext cx="180900" cy="1049100"/>
          </a:xfrm>
          <a:prstGeom prst="straightConnector1">
            <a:avLst/>
          </a:prstGeom>
          <a:noFill/>
          <a:ln w="38100" cap="flat" cmpd="sng">
            <a:solidFill>
              <a:schemeClr val="dk2"/>
            </a:solidFill>
            <a:prstDash val="solid"/>
            <a:round/>
            <a:headEnd type="none" w="med" len="med"/>
            <a:tailEnd type="triangle" w="med" len="med"/>
          </a:ln>
        </p:spPr>
      </p:cxnSp>
      <p:sp>
        <p:nvSpPr>
          <p:cNvPr id="445" name="Google Shape;445;p27"/>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grpSp>
        <p:nvGrpSpPr>
          <p:cNvPr id="446" name="Google Shape;446;p27"/>
          <p:cNvGrpSpPr/>
          <p:nvPr/>
        </p:nvGrpSpPr>
        <p:grpSpPr>
          <a:xfrm>
            <a:off x="2281925" y="4167325"/>
            <a:ext cx="1589668" cy="951550"/>
            <a:chOff x="2281925" y="4167325"/>
            <a:chExt cx="1589668" cy="951550"/>
          </a:xfrm>
        </p:grpSpPr>
        <p:sp>
          <p:nvSpPr>
            <p:cNvPr id="422" name="Google Shape;422;p27"/>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447" name="Google Shape;447;p27"/>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48" name="Google Shape;448;p27"/>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grpSp>
      <p:cxnSp>
        <p:nvCxnSpPr>
          <p:cNvPr id="449" name="Google Shape;449;p27"/>
          <p:cNvCxnSpPr>
            <a:endCxn id="425" idx="4"/>
          </p:cNvCxnSpPr>
          <p:nvPr/>
        </p:nvCxnSpPr>
        <p:spPr>
          <a:xfrm rot="10800000" flipH="1">
            <a:off x="1750675" y="2476838"/>
            <a:ext cx="134700" cy="788400"/>
          </a:xfrm>
          <a:prstGeom prst="straightConnector1">
            <a:avLst/>
          </a:prstGeom>
          <a:noFill/>
          <a:ln w="38100" cap="flat" cmpd="sng">
            <a:solidFill>
              <a:schemeClr val="dk2"/>
            </a:solidFill>
            <a:prstDash val="solid"/>
            <a:round/>
            <a:headEnd type="none" w="med" len="med"/>
            <a:tailEnd type="triangle" w="med" len="med"/>
          </a:ln>
        </p:spPr>
      </p:cxnSp>
      <p:sp>
        <p:nvSpPr>
          <p:cNvPr id="450" name="Google Shape;450;p27"/>
          <p:cNvSpPr txBox="1"/>
          <p:nvPr/>
        </p:nvSpPr>
        <p:spPr>
          <a:xfrm>
            <a:off x="7472500" y="230225"/>
            <a:ext cx="1711500" cy="314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 sz="1600" b="1">
                <a:solidFill>
                  <a:srgbClr val="FF0000"/>
                </a:solidFill>
              </a:rPr>
              <a:t>Example</a:t>
            </a:r>
            <a:r>
              <a:rPr lang="en" sz="1600" b="1">
                <a:solidFill>
                  <a:schemeClr val="dk2"/>
                </a:solidFill>
              </a:rPr>
              <a:t>: </a:t>
            </a:r>
            <a:r>
              <a:rPr lang="en" sz="1600">
                <a:solidFill>
                  <a:schemeClr val="dk2"/>
                </a:solidFill>
              </a:rPr>
              <a:t>Climate change increases wildfires, wildfires cause debris flows, debris flows decrease channel capacity, increasing flooding</a:t>
            </a:r>
            <a:endParaRPr sz="1600">
              <a:solidFill>
                <a:srgbClr val="FF0000"/>
              </a:solidFill>
            </a:endParaRPr>
          </a:p>
        </p:txBody>
      </p:sp>
      <p:sp>
        <p:nvSpPr>
          <p:cNvPr id="451" name="Google Shape;451;p27"/>
          <p:cNvSpPr/>
          <p:nvPr/>
        </p:nvSpPr>
        <p:spPr>
          <a:xfrm>
            <a:off x="5009063" y="230225"/>
            <a:ext cx="2463900" cy="1470000"/>
          </a:xfrm>
          <a:prstGeom prst="roundRect">
            <a:avLst>
              <a:gd name="adj" fmla="val 38071"/>
            </a:avLst>
          </a:pr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1100"/>
              <a:buFont typeface="Arial"/>
              <a:buNone/>
            </a:pPr>
            <a:r>
              <a:rPr lang="en" sz="1800">
                <a:solidFill>
                  <a:schemeClr val="dk2"/>
                </a:solidFill>
              </a:rPr>
              <a:t>Adding </a:t>
            </a:r>
            <a:r>
              <a:rPr lang="en" sz="1800" b="1">
                <a:solidFill>
                  <a:srgbClr val="FF0000"/>
                </a:solidFill>
              </a:rPr>
              <a:t>chains</a:t>
            </a:r>
            <a:r>
              <a:rPr lang="en" sz="1800">
                <a:solidFill>
                  <a:schemeClr val="dk2"/>
                </a:solidFill>
              </a:rPr>
              <a:t> of 3 or more can help visualize hazard cascades</a:t>
            </a:r>
            <a:endParaRPr/>
          </a:p>
        </p:txBody>
      </p:sp>
      <p:sp>
        <p:nvSpPr>
          <p:cNvPr id="452" name="Google Shape;452;p27"/>
          <p:cNvSpPr txBox="1"/>
          <p:nvPr/>
        </p:nvSpPr>
        <p:spPr>
          <a:xfrm>
            <a:off x="2290450" y="3273825"/>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p:nvPr/>
        </p:nvSpPr>
        <p:spPr>
          <a:xfrm>
            <a:off x="5164300" y="26675"/>
            <a:ext cx="3951300" cy="1791300"/>
          </a:xfrm>
          <a:prstGeom prst="roundRect">
            <a:avLst>
              <a:gd name="adj" fmla="val 19427"/>
            </a:avLst>
          </a:pr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1900" b="1">
                <a:solidFill>
                  <a:srgbClr val="FF0000"/>
                </a:solidFill>
              </a:rPr>
              <a:t>Hazard cascades</a:t>
            </a:r>
            <a:r>
              <a:rPr lang="en" sz="1900" b="1">
                <a:solidFill>
                  <a:schemeClr val="dk2"/>
                </a:solidFill>
              </a:rPr>
              <a:t> </a:t>
            </a:r>
            <a:r>
              <a:rPr lang="en" sz="1900">
                <a:solidFill>
                  <a:schemeClr val="dk2"/>
                </a:solidFill>
              </a:rPr>
              <a:t>are initiated by a triggering mechanism that alters the landscape, changing the probability of a surface process that poses a hazard</a:t>
            </a:r>
            <a:endParaRPr sz="1900" b="1">
              <a:solidFill>
                <a:srgbClr val="FF0000"/>
              </a:solidFill>
            </a:endParaRPr>
          </a:p>
        </p:txBody>
      </p:sp>
      <p:sp>
        <p:nvSpPr>
          <p:cNvPr id="458" name="Google Shape;458;p28"/>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solidFill>
                  <a:schemeClr val="dk2"/>
                </a:solidFill>
              </a:rPr>
              <a:t>+</a:t>
            </a:r>
            <a:endParaRPr sz="1800" b="1">
              <a:solidFill>
                <a:schemeClr val="dk2"/>
              </a:solidFill>
            </a:endParaRPr>
          </a:p>
        </p:txBody>
      </p:sp>
      <p:cxnSp>
        <p:nvCxnSpPr>
          <p:cNvPr id="459" name="Google Shape;459;p28"/>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
        <p:nvSpPr>
          <p:cNvPr id="460" name="Google Shape;460;p28"/>
          <p:cNvSpPr txBox="1"/>
          <p:nvPr/>
        </p:nvSpPr>
        <p:spPr>
          <a:xfrm>
            <a:off x="2512000" y="3236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61" name="Google Shape;461;p28"/>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62" name="Google Shape;462;p28"/>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463" name="Google Shape;463;p28"/>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464" name="Google Shape;464;p28"/>
          <p:cNvCxnSpPr>
            <a:stCxn id="465" idx="2"/>
            <a:endCxn id="463"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465" name="Google Shape;465;p28"/>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66" name="Google Shape;466;p28"/>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67" name="Google Shape;467;p28"/>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grpSp>
        <p:nvGrpSpPr>
          <p:cNvPr id="468" name="Google Shape;468;p28"/>
          <p:cNvGrpSpPr/>
          <p:nvPr/>
        </p:nvGrpSpPr>
        <p:grpSpPr>
          <a:xfrm>
            <a:off x="2281925" y="4167325"/>
            <a:ext cx="1589668" cy="951550"/>
            <a:chOff x="2281925" y="4167325"/>
            <a:chExt cx="1589668" cy="951550"/>
          </a:xfrm>
        </p:grpSpPr>
        <p:sp>
          <p:nvSpPr>
            <p:cNvPr id="469" name="Google Shape;469;p28"/>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470" name="Google Shape;470;p28"/>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71" name="Google Shape;471;p28"/>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grpSp>
      <p:cxnSp>
        <p:nvCxnSpPr>
          <p:cNvPr id="472" name="Google Shape;472;p28"/>
          <p:cNvCxnSpPr/>
          <p:nvPr/>
        </p:nvCxnSpPr>
        <p:spPr>
          <a:xfrm flipH="1">
            <a:off x="3842975" y="4699700"/>
            <a:ext cx="830100" cy="127500"/>
          </a:xfrm>
          <a:prstGeom prst="straightConnector1">
            <a:avLst/>
          </a:prstGeom>
          <a:noFill/>
          <a:ln w="38100" cap="flat" cmpd="sng">
            <a:solidFill>
              <a:srgbClr val="FF0000"/>
            </a:solidFill>
            <a:prstDash val="solid"/>
            <a:round/>
            <a:headEnd type="none" w="med" len="med"/>
            <a:tailEnd type="triangle" w="med" len="med"/>
          </a:ln>
        </p:spPr>
      </p:cxnSp>
      <p:sp>
        <p:nvSpPr>
          <p:cNvPr id="473" name="Google Shape;473;p28"/>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474" name="Google Shape;474;p28"/>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475" name="Google Shape;475;p28"/>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476" name="Google Shape;476;p28"/>
          <p:cNvSpPr txBox="1"/>
          <p:nvPr/>
        </p:nvSpPr>
        <p:spPr>
          <a:xfrm>
            <a:off x="1159025" y="2483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77" name="Google Shape;477;p28"/>
          <p:cNvCxnSpPr/>
          <p:nvPr/>
        </p:nvCxnSpPr>
        <p:spPr>
          <a:xfrm flipH="1">
            <a:off x="1398275" y="2488150"/>
            <a:ext cx="185100" cy="748200"/>
          </a:xfrm>
          <a:prstGeom prst="straightConnector1">
            <a:avLst/>
          </a:prstGeom>
          <a:noFill/>
          <a:ln w="38100" cap="flat" cmpd="sng">
            <a:solidFill>
              <a:schemeClr val="dk2"/>
            </a:solidFill>
            <a:prstDash val="solid"/>
            <a:round/>
            <a:headEnd type="none" w="med" len="med"/>
            <a:tailEnd type="triangle" w="med" len="med"/>
          </a:ln>
        </p:spPr>
      </p:cxnSp>
      <p:sp>
        <p:nvSpPr>
          <p:cNvPr id="478" name="Google Shape;478;p28"/>
          <p:cNvSpPr txBox="1"/>
          <p:nvPr/>
        </p:nvSpPr>
        <p:spPr>
          <a:xfrm>
            <a:off x="1691973" y="273370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79" name="Google Shape;479;p28"/>
          <p:cNvCxnSpPr>
            <a:endCxn id="480" idx="4"/>
          </p:cNvCxnSpPr>
          <p:nvPr/>
        </p:nvCxnSpPr>
        <p:spPr>
          <a:xfrm rot="10800000" flipH="1">
            <a:off x="1750675" y="2476838"/>
            <a:ext cx="134700" cy="788400"/>
          </a:xfrm>
          <a:prstGeom prst="straightConnector1">
            <a:avLst/>
          </a:prstGeom>
          <a:noFill/>
          <a:ln w="38100" cap="flat" cmpd="sng">
            <a:solidFill>
              <a:schemeClr val="dk2"/>
            </a:solidFill>
            <a:prstDash val="solid"/>
            <a:round/>
            <a:headEnd type="none" w="med" len="med"/>
            <a:tailEnd type="triangle" w="med" len="med"/>
          </a:ln>
        </p:spPr>
      </p:cxnSp>
      <p:sp>
        <p:nvSpPr>
          <p:cNvPr id="481" name="Google Shape;481;p28"/>
          <p:cNvSpPr txBox="1"/>
          <p:nvPr/>
        </p:nvSpPr>
        <p:spPr>
          <a:xfrm>
            <a:off x="3830613" y="2443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82" name="Google Shape;482;p28"/>
          <p:cNvCxnSpPr/>
          <p:nvPr/>
        </p:nvCxnSpPr>
        <p:spPr>
          <a:xfrm>
            <a:off x="4694825" y="1703313"/>
            <a:ext cx="861900" cy="682800"/>
          </a:xfrm>
          <a:prstGeom prst="straightConnector1">
            <a:avLst/>
          </a:prstGeom>
          <a:noFill/>
          <a:ln w="38100" cap="flat" cmpd="sng">
            <a:solidFill>
              <a:schemeClr val="dk2"/>
            </a:solidFill>
            <a:prstDash val="solid"/>
            <a:round/>
            <a:headEnd type="none" w="med" len="med"/>
            <a:tailEnd type="triangle" w="med" len="med"/>
          </a:ln>
        </p:spPr>
      </p:cxnSp>
      <p:sp>
        <p:nvSpPr>
          <p:cNvPr id="483" name="Google Shape;483;p28"/>
          <p:cNvSpPr txBox="1"/>
          <p:nvPr/>
        </p:nvSpPr>
        <p:spPr>
          <a:xfrm>
            <a:off x="4943138" y="1684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84" name="Google Shape;484;p28"/>
          <p:cNvSpPr/>
          <p:nvPr/>
        </p:nvSpPr>
        <p:spPr>
          <a:xfrm>
            <a:off x="2579700" y="1137047"/>
            <a:ext cx="2115000" cy="8877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High intensity rainfall event</a:t>
            </a:r>
            <a:endParaRPr b="1"/>
          </a:p>
        </p:txBody>
      </p:sp>
      <p:cxnSp>
        <p:nvCxnSpPr>
          <p:cNvPr id="485" name="Google Shape;485;p28"/>
          <p:cNvCxnSpPr>
            <a:endCxn id="469" idx="0"/>
          </p:cNvCxnSpPr>
          <p:nvPr/>
        </p:nvCxnSpPr>
        <p:spPr>
          <a:xfrm flipH="1">
            <a:off x="3062525" y="1991975"/>
            <a:ext cx="59400" cy="2449500"/>
          </a:xfrm>
          <a:prstGeom prst="straightConnector1">
            <a:avLst/>
          </a:prstGeom>
          <a:noFill/>
          <a:ln w="38100" cap="flat" cmpd="sng">
            <a:solidFill>
              <a:schemeClr val="dk2"/>
            </a:solidFill>
            <a:prstDash val="solid"/>
            <a:round/>
            <a:headEnd type="none" w="med" len="med"/>
            <a:tailEnd type="triangle" w="med" len="med"/>
          </a:ln>
        </p:spPr>
      </p:cxnSp>
      <p:sp>
        <p:nvSpPr>
          <p:cNvPr id="486" name="Google Shape;486;p28"/>
          <p:cNvSpPr txBox="1"/>
          <p:nvPr/>
        </p:nvSpPr>
        <p:spPr>
          <a:xfrm>
            <a:off x="3039975"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87" name="Google Shape;487;p28"/>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88" name="Google Shape;488;p28"/>
          <p:cNvCxnSpPr>
            <a:stCxn id="462" idx="4"/>
            <a:endCxn id="469" idx="2"/>
          </p:cNvCxnSpPr>
          <p:nvPr/>
        </p:nvCxnSpPr>
        <p:spPr>
          <a:xfrm>
            <a:off x="1398275" y="4330700"/>
            <a:ext cx="883800" cy="449400"/>
          </a:xfrm>
          <a:prstGeom prst="straightConnector1">
            <a:avLst/>
          </a:prstGeom>
          <a:noFill/>
          <a:ln w="38100" cap="flat" cmpd="sng">
            <a:solidFill>
              <a:schemeClr val="dk2"/>
            </a:solidFill>
            <a:prstDash val="solid"/>
            <a:round/>
            <a:headEnd type="none" w="med" len="med"/>
            <a:tailEnd type="triangle" w="med" len="med"/>
          </a:ln>
        </p:spPr>
      </p:cxnSp>
      <p:sp>
        <p:nvSpPr>
          <p:cNvPr id="489" name="Google Shape;489;p28"/>
          <p:cNvSpPr txBox="1"/>
          <p:nvPr/>
        </p:nvSpPr>
        <p:spPr>
          <a:xfrm>
            <a:off x="1511950" y="4453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90" name="Google Shape;490;p28"/>
          <p:cNvCxnSpPr>
            <a:stCxn id="469" idx="1"/>
            <a:endCxn id="462" idx="5"/>
          </p:cNvCxnSpPr>
          <p:nvPr/>
        </p:nvCxnSpPr>
        <p:spPr>
          <a:xfrm rot="10800000">
            <a:off x="2023057" y="4170478"/>
            <a:ext cx="487500" cy="370200"/>
          </a:xfrm>
          <a:prstGeom prst="straightConnector1">
            <a:avLst/>
          </a:prstGeom>
          <a:noFill/>
          <a:ln w="38100" cap="flat" cmpd="sng">
            <a:solidFill>
              <a:schemeClr val="dk2"/>
            </a:solidFill>
            <a:prstDash val="solid"/>
            <a:round/>
            <a:headEnd type="none" w="med" len="med"/>
            <a:tailEnd type="triangle" w="med" len="med"/>
          </a:ln>
        </p:spPr>
      </p:cxnSp>
      <p:sp>
        <p:nvSpPr>
          <p:cNvPr id="491" name="Google Shape;491;p28"/>
          <p:cNvSpPr txBox="1"/>
          <p:nvPr/>
        </p:nvSpPr>
        <p:spPr>
          <a:xfrm>
            <a:off x="2216975" y="40863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92" name="Google Shape;492;p28"/>
          <p:cNvSpPr/>
          <p:nvPr/>
        </p:nvSpPr>
        <p:spPr>
          <a:xfrm>
            <a:off x="93650" y="985375"/>
            <a:ext cx="1097400" cy="8325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Debris flows</a:t>
            </a:r>
            <a:endParaRPr b="1"/>
          </a:p>
        </p:txBody>
      </p:sp>
      <p:sp>
        <p:nvSpPr>
          <p:cNvPr id="480" name="Google Shape;480;p28"/>
          <p:cNvSpPr/>
          <p:nvPr/>
        </p:nvSpPr>
        <p:spPr>
          <a:xfrm>
            <a:off x="1191175" y="1589138"/>
            <a:ext cx="1388400" cy="8877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a:t>
            </a:r>
            <a:endParaRPr b="1"/>
          </a:p>
        </p:txBody>
      </p:sp>
      <p:sp>
        <p:nvSpPr>
          <p:cNvPr id="493" name="Google Shape;493;p28"/>
          <p:cNvSpPr/>
          <p:nvPr/>
        </p:nvSpPr>
        <p:spPr>
          <a:xfrm>
            <a:off x="67574" y="1730900"/>
            <a:ext cx="4751375" cy="3374825"/>
          </a:xfrm>
          <a:custGeom>
            <a:avLst/>
            <a:gdLst/>
            <a:ahLst/>
            <a:cxnLst/>
            <a:rect l="l" t="t" r="r" b="b"/>
            <a:pathLst>
              <a:path w="190055" h="134993" extrusionOk="0">
                <a:moveTo>
                  <a:pt x="7132" y="0"/>
                </a:moveTo>
                <a:cubicBezTo>
                  <a:pt x="6542" y="15342"/>
                  <a:pt x="-5850" y="69957"/>
                  <a:pt x="3591" y="92052"/>
                </a:cubicBezTo>
                <a:cubicBezTo>
                  <a:pt x="13032" y="114147"/>
                  <a:pt x="32702" y="126210"/>
                  <a:pt x="63779" y="132570"/>
                </a:cubicBezTo>
                <a:cubicBezTo>
                  <a:pt x="94856" y="138930"/>
                  <a:pt x="169009" y="130603"/>
                  <a:pt x="190055" y="130210"/>
                </a:cubicBezTo>
              </a:path>
            </a:pathLst>
          </a:custGeom>
          <a:noFill/>
          <a:ln w="38100" cap="flat" cmpd="sng">
            <a:solidFill>
              <a:srgbClr val="FF0000"/>
            </a:solidFill>
            <a:prstDash val="solid"/>
            <a:round/>
            <a:headEnd type="none" w="med" len="med"/>
            <a:tailEnd type="triangle" w="med" len="med"/>
          </a:ln>
        </p:spPr>
        <p:txBody>
          <a:bodyPr/>
          <a:lstStyle/>
          <a:p>
            <a:endParaRPr lang="en-US"/>
          </a:p>
        </p:txBody>
      </p:sp>
      <p:cxnSp>
        <p:nvCxnSpPr>
          <p:cNvPr id="494" name="Google Shape;494;p28"/>
          <p:cNvCxnSpPr>
            <a:stCxn id="480" idx="1"/>
          </p:cNvCxnSpPr>
          <p:nvPr/>
        </p:nvCxnSpPr>
        <p:spPr>
          <a:xfrm rot="10800000">
            <a:off x="1200401" y="1404738"/>
            <a:ext cx="194100" cy="314400"/>
          </a:xfrm>
          <a:prstGeom prst="straightConnector1">
            <a:avLst/>
          </a:prstGeom>
          <a:noFill/>
          <a:ln w="38100" cap="flat" cmpd="sng">
            <a:solidFill>
              <a:srgbClr val="FF0000"/>
            </a:solidFill>
            <a:prstDash val="solid"/>
            <a:round/>
            <a:headEnd type="none" w="med" len="med"/>
            <a:tailEnd type="triangle" w="med" len="med"/>
          </a:ln>
        </p:spPr>
      </p:cxnSp>
      <p:sp>
        <p:nvSpPr>
          <p:cNvPr id="495" name="Google Shape;495;p28"/>
          <p:cNvSpPr txBox="1"/>
          <p:nvPr/>
        </p:nvSpPr>
        <p:spPr>
          <a:xfrm>
            <a:off x="1203675" y="1250250"/>
            <a:ext cx="50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96" name="Google Shape;496;p28"/>
          <p:cNvSpPr txBox="1"/>
          <p:nvPr/>
        </p:nvSpPr>
        <p:spPr>
          <a:xfrm>
            <a:off x="403100" y="4532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97" name="Google Shape;497;p28"/>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498" name="Google Shape;498;p28"/>
          <p:cNvSpPr txBox="1"/>
          <p:nvPr/>
        </p:nvSpPr>
        <p:spPr>
          <a:xfrm>
            <a:off x="2110775" y="2400750"/>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499" name="Google Shape;499;p28"/>
          <p:cNvCxnSpPr/>
          <p:nvPr/>
        </p:nvCxnSpPr>
        <p:spPr>
          <a:xfrm>
            <a:off x="2558875" y="3374300"/>
            <a:ext cx="180900" cy="1049100"/>
          </a:xfrm>
          <a:prstGeom prst="straightConnector1">
            <a:avLst/>
          </a:prstGeom>
          <a:noFill/>
          <a:ln w="38100" cap="flat" cmpd="sng">
            <a:solidFill>
              <a:schemeClr val="dk2"/>
            </a:solidFill>
            <a:prstDash val="solid"/>
            <a:round/>
            <a:headEnd type="none" w="med" len="med"/>
            <a:tailEnd type="triangle" w="med" len="med"/>
          </a:ln>
        </p:spPr>
      </p:cxnSp>
      <p:cxnSp>
        <p:nvCxnSpPr>
          <p:cNvPr id="500" name="Google Shape;500;p28"/>
          <p:cNvCxnSpPr/>
          <p:nvPr/>
        </p:nvCxnSpPr>
        <p:spPr>
          <a:xfrm>
            <a:off x="2376300" y="2346700"/>
            <a:ext cx="196500" cy="647100"/>
          </a:xfrm>
          <a:prstGeom prst="straightConnector1">
            <a:avLst/>
          </a:prstGeom>
          <a:noFill/>
          <a:ln w="38100" cap="flat" cmpd="sng">
            <a:solidFill>
              <a:schemeClr val="dk2"/>
            </a:solidFill>
            <a:prstDash val="solid"/>
            <a:round/>
            <a:headEnd type="none" w="med" len="med"/>
            <a:tailEnd type="triangle" w="med" len="med"/>
          </a:ln>
        </p:spPr>
      </p:cxnSp>
      <p:cxnSp>
        <p:nvCxnSpPr>
          <p:cNvPr id="501" name="Google Shape;501;p28"/>
          <p:cNvCxnSpPr/>
          <p:nvPr/>
        </p:nvCxnSpPr>
        <p:spPr>
          <a:xfrm>
            <a:off x="875740" y="1795196"/>
            <a:ext cx="156900" cy="1470000"/>
          </a:xfrm>
          <a:prstGeom prst="straightConnector1">
            <a:avLst/>
          </a:prstGeom>
          <a:noFill/>
          <a:ln w="38100" cap="flat" cmpd="sng">
            <a:solidFill>
              <a:schemeClr val="dk2"/>
            </a:solidFill>
            <a:prstDash val="solid"/>
            <a:round/>
            <a:headEnd type="none" w="med" len="med"/>
            <a:tailEnd type="triangle" w="med" len="med"/>
          </a:ln>
        </p:spPr>
      </p:cxnSp>
      <p:cxnSp>
        <p:nvCxnSpPr>
          <p:cNvPr id="502" name="Google Shape;502;p28"/>
          <p:cNvCxnSpPr/>
          <p:nvPr/>
        </p:nvCxnSpPr>
        <p:spPr>
          <a:xfrm rot="10800000">
            <a:off x="588640" y="1761271"/>
            <a:ext cx="184800" cy="1635300"/>
          </a:xfrm>
          <a:prstGeom prst="straightConnector1">
            <a:avLst/>
          </a:prstGeom>
          <a:noFill/>
          <a:ln w="38100" cap="flat" cmpd="sng">
            <a:solidFill>
              <a:schemeClr val="dk2"/>
            </a:solidFill>
            <a:prstDash val="solid"/>
            <a:round/>
            <a:headEnd type="none" w="med" len="med"/>
            <a:tailEnd type="triangle" w="med" len="med"/>
          </a:ln>
        </p:spPr>
      </p:cxnSp>
      <p:sp>
        <p:nvSpPr>
          <p:cNvPr id="503" name="Google Shape;503;p28"/>
          <p:cNvSpPr txBox="1"/>
          <p:nvPr/>
        </p:nvSpPr>
        <p:spPr>
          <a:xfrm>
            <a:off x="316175" y="2067638"/>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04" name="Google Shape;504;p28"/>
          <p:cNvSpPr txBox="1"/>
          <p:nvPr/>
        </p:nvSpPr>
        <p:spPr>
          <a:xfrm>
            <a:off x="627150"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05" name="Google Shape;505;p28"/>
          <p:cNvSpPr/>
          <p:nvPr/>
        </p:nvSpPr>
        <p:spPr>
          <a:xfrm>
            <a:off x="277860" y="1789900"/>
            <a:ext cx="1964425" cy="3126675"/>
          </a:xfrm>
          <a:custGeom>
            <a:avLst/>
            <a:gdLst/>
            <a:ahLst/>
            <a:cxnLst/>
            <a:rect l="l" t="t" r="r" b="b"/>
            <a:pathLst>
              <a:path w="78577" h="125067" extrusionOk="0">
                <a:moveTo>
                  <a:pt x="2261" y="0"/>
                </a:moveTo>
                <a:cubicBezTo>
                  <a:pt x="2523" y="13900"/>
                  <a:pt x="-3901" y="63072"/>
                  <a:pt x="3835" y="83397"/>
                </a:cubicBezTo>
                <a:cubicBezTo>
                  <a:pt x="11572" y="103722"/>
                  <a:pt x="36223" y="115393"/>
                  <a:pt x="48680" y="121949"/>
                </a:cubicBezTo>
                <a:cubicBezTo>
                  <a:pt x="61137" y="128506"/>
                  <a:pt x="73595" y="122605"/>
                  <a:pt x="78578" y="122736"/>
                </a:cubicBezTo>
              </a:path>
            </a:pathLst>
          </a:custGeom>
          <a:noFill/>
          <a:ln w="38100" cap="flat" cmpd="sng">
            <a:solidFill>
              <a:srgbClr val="FF0000"/>
            </a:solidFill>
            <a:prstDash val="solid"/>
            <a:round/>
            <a:headEnd type="triangle" w="med" len="med"/>
            <a:tailEnd type="none" w="med" len="med"/>
          </a:ln>
        </p:spPr>
        <p:txBody>
          <a:bodyPr/>
          <a:lstStyle/>
          <a:p>
            <a:endParaRPr lang="en-US"/>
          </a:p>
        </p:txBody>
      </p:sp>
      <p:sp>
        <p:nvSpPr>
          <p:cNvPr id="506" name="Google Shape;506;p28"/>
          <p:cNvSpPr txBox="1"/>
          <p:nvPr/>
        </p:nvSpPr>
        <p:spPr>
          <a:xfrm>
            <a:off x="629050" y="432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07" name="Google Shape;507;p28"/>
          <p:cNvSpPr/>
          <p:nvPr/>
        </p:nvSpPr>
        <p:spPr>
          <a:xfrm>
            <a:off x="7594275" y="2146075"/>
            <a:ext cx="1521600" cy="2990700"/>
          </a:xfrm>
          <a:prstGeom prst="roundRect">
            <a:avLst>
              <a:gd name="adj" fmla="val 25791"/>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b="1">
                <a:solidFill>
                  <a:srgbClr val="FF0000"/>
                </a:solidFill>
              </a:rPr>
              <a:t>Chain</a:t>
            </a:r>
            <a:r>
              <a:rPr lang="en">
                <a:solidFill>
                  <a:schemeClr val="dk2"/>
                </a:solidFill>
              </a:rPr>
              <a:t> illustrated in red shows a hazard cascade, which could accelerate over time with the positive feedback between flooding and debris flows </a:t>
            </a:r>
            <a:endParaRPr>
              <a:solidFill>
                <a:srgbClr val="FF0000"/>
              </a:solidFill>
            </a:endParaRPr>
          </a:p>
        </p:txBody>
      </p:sp>
      <p:sp>
        <p:nvSpPr>
          <p:cNvPr id="508" name="Google Shape;508;p28"/>
          <p:cNvSpPr txBox="1">
            <a:spLocks noGrp="1"/>
          </p:cNvSpPr>
          <p:nvPr>
            <p:ph type="title"/>
          </p:nvPr>
        </p:nvSpPr>
        <p:spPr>
          <a:xfrm>
            <a:off x="257850" y="145725"/>
            <a:ext cx="4629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complexity: Chains</a:t>
            </a:r>
            <a:endParaRPr sz="2200"/>
          </a:p>
        </p:txBody>
      </p:sp>
      <p:sp>
        <p:nvSpPr>
          <p:cNvPr id="509" name="Google Shape;509;p28"/>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510" name="Google Shape;510;p28"/>
          <p:cNvCxnSpPr>
            <a:stCxn id="511" idx="6"/>
            <a:endCxn id="512"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513" name="Google Shape;513;p28"/>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514" name="Google Shape;514;p28"/>
          <p:cNvCxnSpPr>
            <a:endCxn id="511"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515" name="Google Shape;515;p28"/>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cxnSp>
        <p:nvCxnSpPr>
          <p:cNvPr id="516" name="Google Shape;516;p28"/>
          <p:cNvCxnSpPr>
            <a:stCxn id="484" idx="4"/>
          </p:cNvCxnSpPr>
          <p:nvPr/>
        </p:nvCxnSpPr>
        <p:spPr>
          <a:xfrm>
            <a:off x="3637200" y="2024747"/>
            <a:ext cx="506700" cy="1211700"/>
          </a:xfrm>
          <a:prstGeom prst="straightConnector1">
            <a:avLst/>
          </a:prstGeom>
          <a:noFill/>
          <a:ln w="38100" cap="flat" cmpd="sng">
            <a:solidFill>
              <a:schemeClr val="dk2"/>
            </a:solidFill>
            <a:prstDash val="solid"/>
            <a:round/>
            <a:headEnd type="none" w="med" len="med"/>
            <a:tailEnd type="triangle" w="med" len="med"/>
          </a:ln>
        </p:spPr>
      </p:cxnSp>
      <p:cxnSp>
        <p:nvCxnSpPr>
          <p:cNvPr id="517" name="Google Shape;517;p28"/>
          <p:cNvCxnSpPr>
            <a:stCxn id="480" idx="6"/>
            <a:endCxn id="518" idx="1"/>
          </p:cNvCxnSpPr>
          <p:nvPr/>
        </p:nvCxnSpPr>
        <p:spPr>
          <a:xfrm>
            <a:off x="2579575" y="2032988"/>
            <a:ext cx="939600" cy="1363500"/>
          </a:xfrm>
          <a:prstGeom prst="straightConnector1">
            <a:avLst/>
          </a:prstGeom>
          <a:noFill/>
          <a:ln w="38100" cap="flat" cmpd="sng">
            <a:solidFill>
              <a:schemeClr val="dk2"/>
            </a:solidFill>
            <a:prstDash val="solid"/>
            <a:round/>
            <a:headEnd type="none" w="med" len="med"/>
            <a:tailEnd type="triangle" w="med" len="med"/>
          </a:ln>
        </p:spPr>
      </p:cxnSp>
      <p:sp>
        <p:nvSpPr>
          <p:cNvPr id="519" name="Google Shape;519;p28"/>
          <p:cNvSpPr/>
          <p:nvPr/>
        </p:nvSpPr>
        <p:spPr>
          <a:xfrm>
            <a:off x="1988700" y="2993800"/>
            <a:ext cx="1168200" cy="3825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Infiltration</a:t>
            </a:r>
            <a:endParaRPr sz="1000" b="1"/>
          </a:p>
        </p:txBody>
      </p:sp>
      <p:sp>
        <p:nvSpPr>
          <p:cNvPr id="520" name="Google Shape;520;p28"/>
          <p:cNvSpPr txBox="1"/>
          <p:nvPr/>
        </p:nvSpPr>
        <p:spPr>
          <a:xfrm>
            <a:off x="2290450" y="3273825"/>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9"/>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solidFill>
                  <a:schemeClr val="dk2"/>
                </a:solidFill>
              </a:rPr>
              <a:t>+</a:t>
            </a:r>
            <a:endParaRPr sz="1800" b="1">
              <a:solidFill>
                <a:schemeClr val="dk2"/>
              </a:solidFill>
            </a:endParaRPr>
          </a:p>
        </p:txBody>
      </p:sp>
      <p:cxnSp>
        <p:nvCxnSpPr>
          <p:cNvPr id="526" name="Google Shape;526;p29"/>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
        <p:nvSpPr>
          <p:cNvPr id="527" name="Google Shape;527;p29"/>
          <p:cNvSpPr txBox="1"/>
          <p:nvPr/>
        </p:nvSpPr>
        <p:spPr>
          <a:xfrm>
            <a:off x="2512000" y="3236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28" name="Google Shape;528;p29"/>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29" name="Google Shape;529;p29"/>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530" name="Google Shape;530;p29"/>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531" name="Google Shape;531;p29"/>
          <p:cNvCxnSpPr>
            <a:stCxn id="532" idx="2"/>
            <a:endCxn id="530"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532" name="Google Shape;532;p29"/>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33" name="Google Shape;533;p29"/>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34" name="Google Shape;534;p29"/>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grpSp>
        <p:nvGrpSpPr>
          <p:cNvPr id="535" name="Google Shape;535;p29"/>
          <p:cNvGrpSpPr/>
          <p:nvPr/>
        </p:nvGrpSpPr>
        <p:grpSpPr>
          <a:xfrm>
            <a:off x="2281925" y="4167325"/>
            <a:ext cx="1589668" cy="951550"/>
            <a:chOff x="2281925" y="4167325"/>
            <a:chExt cx="1589668" cy="951550"/>
          </a:xfrm>
        </p:grpSpPr>
        <p:sp>
          <p:nvSpPr>
            <p:cNvPr id="536" name="Google Shape;536;p29"/>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537" name="Google Shape;537;p29"/>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38" name="Google Shape;538;p29"/>
            <p:cNvCxnSpPr/>
            <p:nvPr/>
          </p:nvCxnSpPr>
          <p:spPr>
            <a:xfrm rot="10800000" flipH="1">
              <a:off x="3614493" y="4255678"/>
              <a:ext cx="257100" cy="285000"/>
            </a:xfrm>
            <a:prstGeom prst="straightConnector1">
              <a:avLst/>
            </a:prstGeom>
            <a:noFill/>
            <a:ln w="38100" cap="flat" cmpd="sng">
              <a:solidFill>
                <a:srgbClr val="0000FF"/>
              </a:solidFill>
              <a:prstDash val="solid"/>
              <a:round/>
              <a:headEnd type="none" w="med" len="med"/>
              <a:tailEnd type="triangle" w="med" len="med"/>
            </a:ln>
          </p:spPr>
        </p:cxnSp>
      </p:grpSp>
      <p:cxnSp>
        <p:nvCxnSpPr>
          <p:cNvPr id="539" name="Google Shape;539;p29"/>
          <p:cNvCxnSpPr/>
          <p:nvPr/>
        </p:nvCxnSpPr>
        <p:spPr>
          <a:xfrm flipH="1">
            <a:off x="3842975" y="4699700"/>
            <a:ext cx="830100" cy="127500"/>
          </a:xfrm>
          <a:prstGeom prst="straightConnector1">
            <a:avLst/>
          </a:prstGeom>
          <a:noFill/>
          <a:ln w="38100" cap="flat" cmpd="sng">
            <a:solidFill>
              <a:srgbClr val="FF0000"/>
            </a:solidFill>
            <a:prstDash val="solid"/>
            <a:round/>
            <a:headEnd type="none" w="med" len="med"/>
            <a:tailEnd type="triangle" w="med" len="med"/>
          </a:ln>
        </p:spPr>
      </p:cxnSp>
      <p:sp>
        <p:nvSpPr>
          <p:cNvPr id="540" name="Google Shape;540;p29"/>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541" name="Google Shape;541;p29"/>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542" name="Google Shape;542;p29"/>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543" name="Google Shape;543;p29"/>
          <p:cNvSpPr txBox="1"/>
          <p:nvPr/>
        </p:nvSpPr>
        <p:spPr>
          <a:xfrm>
            <a:off x="1159025" y="2483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44" name="Google Shape;544;p29"/>
          <p:cNvCxnSpPr/>
          <p:nvPr/>
        </p:nvCxnSpPr>
        <p:spPr>
          <a:xfrm flipH="1">
            <a:off x="1398275" y="2488150"/>
            <a:ext cx="185100" cy="748200"/>
          </a:xfrm>
          <a:prstGeom prst="straightConnector1">
            <a:avLst/>
          </a:prstGeom>
          <a:noFill/>
          <a:ln w="38100" cap="flat" cmpd="sng">
            <a:solidFill>
              <a:schemeClr val="dk2"/>
            </a:solidFill>
            <a:prstDash val="solid"/>
            <a:round/>
            <a:headEnd type="none" w="med" len="med"/>
            <a:tailEnd type="triangle" w="med" len="med"/>
          </a:ln>
        </p:spPr>
      </p:cxnSp>
      <p:sp>
        <p:nvSpPr>
          <p:cNvPr id="545" name="Google Shape;545;p29"/>
          <p:cNvSpPr txBox="1"/>
          <p:nvPr/>
        </p:nvSpPr>
        <p:spPr>
          <a:xfrm>
            <a:off x="1691973" y="273370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46" name="Google Shape;546;p29"/>
          <p:cNvCxnSpPr>
            <a:endCxn id="547" idx="4"/>
          </p:cNvCxnSpPr>
          <p:nvPr/>
        </p:nvCxnSpPr>
        <p:spPr>
          <a:xfrm rot="10800000" flipH="1">
            <a:off x="1750675" y="2476838"/>
            <a:ext cx="134700" cy="788400"/>
          </a:xfrm>
          <a:prstGeom prst="straightConnector1">
            <a:avLst/>
          </a:prstGeom>
          <a:noFill/>
          <a:ln w="38100" cap="flat" cmpd="sng">
            <a:solidFill>
              <a:schemeClr val="dk2"/>
            </a:solidFill>
            <a:prstDash val="solid"/>
            <a:round/>
            <a:headEnd type="none" w="med" len="med"/>
            <a:tailEnd type="triangle" w="med" len="med"/>
          </a:ln>
        </p:spPr>
      </p:cxnSp>
      <p:sp>
        <p:nvSpPr>
          <p:cNvPr id="548" name="Google Shape;548;p29"/>
          <p:cNvSpPr txBox="1"/>
          <p:nvPr/>
        </p:nvSpPr>
        <p:spPr>
          <a:xfrm>
            <a:off x="3830613" y="2443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49" name="Google Shape;549;p29"/>
          <p:cNvCxnSpPr/>
          <p:nvPr/>
        </p:nvCxnSpPr>
        <p:spPr>
          <a:xfrm>
            <a:off x="4694825" y="1703313"/>
            <a:ext cx="861900" cy="682800"/>
          </a:xfrm>
          <a:prstGeom prst="straightConnector1">
            <a:avLst/>
          </a:prstGeom>
          <a:noFill/>
          <a:ln w="38100" cap="flat" cmpd="sng">
            <a:solidFill>
              <a:schemeClr val="dk2"/>
            </a:solidFill>
            <a:prstDash val="solid"/>
            <a:round/>
            <a:headEnd type="none" w="med" len="med"/>
            <a:tailEnd type="triangle" w="med" len="med"/>
          </a:ln>
        </p:spPr>
      </p:cxnSp>
      <p:sp>
        <p:nvSpPr>
          <p:cNvPr id="550" name="Google Shape;550;p29"/>
          <p:cNvSpPr txBox="1"/>
          <p:nvPr/>
        </p:nvSpPr>
        <p:spPr>
          <a:xfrm>
            <a:off x="4943138" y="1684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51" name="Google Shape;551;p29"/>
          <p:cNvSpPr/>
          <p:nvPr/>
        </p:nvSpPr>
        <p:spPr>
          <a:xfrm>
            <a:off x="2579700" y="1137047"/>
            <a:ext cx="2115000" cy="8877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High intensity rainfall event</a:t>
            </a:r>
            <a:endParaRPr b="1"/>
          </a:p>
        </p:txBody>
      </p:sp>
      <p:cxnSp>
        <p:nvCxnSpPr>
          <p:cNvPr id="552" name="Google Shape;552;p29"/>
          <p:cNvCxnSpPr>
            <a:endCxn id="536" idx="0"/>
          </p:cNvCxnSpPr>
          <p:nvPr/>
        </p:nvCxnSpPr>
        <p:spPr>
          <a:xfrm flipH="1">
            <a:off x="3062525" y="1991975"/>
            <a:ext cx="59400" cy="2449500"/>
          </a:xfrm>
          <a:prstGeom prst="straightConnector1">
            <a:avLst/>
          </a:prstGeom>
          <a:noFill/>
          <a:ln w="38100" cap="flat" cmpd="sng">
            <a:solidFill>
              <a:schemeClr val="dk2"/>
            </a:solidFill>
            <a:prstDash val="solid"/>
            <a:round/>
            <a:headEnd type="none" w="med" len="med"/>
            <a:tailEnd type="triangle" w="med" len="med"/>
          </a:ln>
        </p:spPr>
      </p:cxnSp>
      <p:sp>
        <p:nvSpPr>
          <p:cNvPr id="553" name="Google Shape;553;p29"/>
          <p:cNvSpPr txBox="1"/>
          <p:nvPr/>
        </p:nvSpPr>
        <p:spPr>
          <a:xfrm>
            <a:off x="3039975"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54" name="Google Shape;554;p29"/>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55" name="Google Shape;555;p29"/>
          <p:cNvCxnSpPr>
            <a:stCxn id="529" idx="4"/>
            <a:endCxn id="536" idx="2"/>
          </p:cNvCxnSpPr>
          <p:nvPr/>
        </p:nvCxnSpPr>
        <p:spPr>
          <a:xfrm>
            <a:off x="1398275" y="4330700"/>
            <a:ext cx="883800" cy="449400"/>
          </a:xfrm>
          <a:prstGeom prst="straightConnector1">
            <a:avLst/>
          </a:prstGeom>
          <a:noFill/>
          <a:ln w="38100" cap="flat" cmpd="sng">
            <a:solidFill>
              <a:schemeClr val="dk2"/>
            </a:solidFill>
            <a:prstDash val="solid"/>
            <a:round/>
            <a:headEnd type="none" w="med" len="med"/>
            <a:tailEnd type="triangle" w="med" len="med"/>
          </a:ln>
        </p:spPr>
      </p:cxnSp>
      <p:sp>
        <p:nvSpPr>
          <p:cNvPr id="556" name="Google Shape;556;p29"/>
          <p:cNvSpPr txBox="1"/>
          <p:nvPr/>
        </p:nvSpPr>
        <p:spPr>
          <a:xfrm>
            <a:off x="1511950" y="4453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57" name="Google Shape;557;p29"/>
          <p:cNvCxnSpPr>
            <a:stCxn id="536" idx="1"/>
            <a:endCxn id="529" idx="5"/>
          </p:cNvCxnSpPr>
          <p:nvPr/>
        </p:nvCxnSpPr>
        <p:spPr>
          <a:xfrm rot="10800000">
            <a:off x="2023057" y="4170478"/>
            <a:ext cx="487500" cy="370200"/>
          </a:xfrm>
          <a:prstGeom prst="straightConnector1">
            <a:avLst/>
          </a:prstGeom>
          <a:noFill/>
          <a:ln w="38100" cap="flat" cmpd="sng">
            <a:solidFill>
              <a:schemeClr val="dk2"/>
            </a:solidFill>
            <a:prstDash val="solid"/>
            <a:round/>
            <a:headEnd type="none" w="med" len="med"/>
            <a:tailEnd type="triangle" w="med" len="med"/>
          </a:ln>
        </p:spPr>
      </p:cxnSp>
      <p:sp>
        <p:nvSpPr>
          <p:cNvPr id="558" name="Google Shape;558;p29"/>
          <p:cNvSpPr txBox="1"/>
          <p:nvPr/>
        </p:nvSpPr>
        <p:spPr>
          <a:xfrm>
            <a:off x="2216975" y="40863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59" name="Google Shape;559;p29"/>
          <p:cNvSpPr/>
          <p:nvPr/>
        </p:nvSpPr>
        <p:spPr>
          <a:xfrm>
            <a:off x="93650" y="985375"/>
            <a:ext cx="1097400" cy="8325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Debris flows</a:t>
            </a:r>
            <a:endParaRPr b="1"/>
          </a:p>
        </p:txBody>
      </p:sp>
      <p:sp>
        <p:nvSpPr>
          <p:cNvPr id="547" name="Google Shape;547;p29"/>
          <p:cNvSpPr/>
          <p:nvPr/>
        </p:nvSpPr>
        <p:spPr>
          <a:xfrm>
            <a:off x="1191175" y="1589138"/>
            <a:ext cx="1388400" cy="8877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a:t>
            </a:r>
            <a:endParaRPr b="1"/>
          </a:p>
        </p:txBody>
      </p:sp>
      <p:sp>
        <p:nvSpPr>
          <p:cNvPr id="560" name="Google Shape;560;p29"/>
          <p:cNvSpPr/>
          <p:nvPr/>
        </p:nvSpPr>
        <p:spPr>
          <a:xfrm>
            <a:off x="67574" y="1730900"/>
            <a:ext cx="4751375" cy="3374825"/>
          </a:xfrm>
          <a:custGeom>
            <a:avLst/>
            <a:gdLst/>
            <a:ahLst/>
            <a:cxnLst/>
            <a:rect l="l" t="t" r="r" b="b"/>
            <a:pathLst>
              <a:path w="190055" h="134993" extrusionOk="0">
                <a:moveTo>
                  <a:pt x="7132" y="0"/>
                </a:moveTo>
                <a:cubicBezTo>
                  <a:pt x="6542" y="15342"/>
                  <a:pt x="-5850" y="69957"/>
                  <a:pt x="3591" y="92052"/>
                </a:cubicBezTo>
                <a:cubicBezTo>
                  <a:pt x="13032" y="114147"/>
                  <a:pt x="32702" y="126210"/>
                  <a:pt x="63779" y="132570"/>
                </a:cubicBezTo>
                <a:cubicBezTo>
                  <a:pt x="94856" y="138930"/>
                  <a:pt x="169009" y="130603"/>
                  <a:pt x="190055" y="130210"/>
                </a:cubicBezTo>
              </a:path>
            </a:pathLst>
          </a:custGeom>
          <a:noFill/>
          <a:ln w="38100" cap="flat" cmpd="sng">
            <a:solidFill>
              <a:srgbClr val="FF0000"/>
            </a:solidFill>
            <a:prstDash val="solid"/>
            <a:round/>
            <a:headEnd type="none" w="med" len="med"/>
            <a:tailEnd type="triangle" w="med" len="med"/>
          </a:ln>
        </p:spPr>
        <p:txBody>
          <a:bodyPr/>
          <a:lstStyle/>
          <a:p>
            <a:endParaRPr lang="en-US"/>
          </a:p>
        </p:txBody>
      </p:sp>
      <p:cxnSp>
        <p:nvCxnSpPr>
          <p:cNvPr id="561" name="Google Shape;561;p29"/>
          <p:cNvCxnSpPr>
            <a:stCxn id="547" idx="1"/>
          </p:cNvCxnSpPr>
          <p:nvPr/>
        </p:nvCxnSpPr>
        <p:spPr>
          <a:xfrm rot="10800000">
            <a:off x="1200401" y="1404738"/>
            <a:ext cx="194100" cy="314400"/>
          </a:xfrm>
          <a:prstGeom prst="straightConnector1">
            <a:avLst/>
          </a:prstGeom>
          <a:noFill/>
          <a:ln w="38100" cap="flat" cmpd="sng">
            <a:solidFill>
              <a:srgbClr val="FF0000"/>
            </a:solidFill>
            <a:prstDash val="solid"/>
            <a:round/>
            <a:headEnd type="none" w="med" len="med"/>
            <a:tailEnd type="triangle" w="med" len="med"/>
          </a:ln>
        </p:spPr>
      </p:cxnSp>
      <p:sp>
        <p:nvSpPr>
          <p:cNvPr id="562" name="Google Shape;562;p29"/>
          <p:cNvSpPr txBox="1"/>
          <p:nvPr/>
        </p:nvSpPr>
        <p:spPr>
          <a:xfrm>
            <a:off x="1203675" y="1250250"/>
            <a:ext cx="50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63" name="Google Shape;563;p29"/>
          <p:cNvSpPr txBox="1"/>
          <p:nvPr/>
        </p:nvSpPr>
        <p:spPr>
          <a:xfrm>
            <a:off x="403100" y="4532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64" name="Google Shape;564;p29"/>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65" name="Google Shape;565;p29"/>
          <p:cNvSpPr txBox="1"/>
          <p:nvPr/>
        </p:nvSpPr>
        <p:spPr>
          <a:xfrm>
            <a:off x="2110775" y="2400750"/>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566" name="Google Shape;566;p29"/>
          <p:cNvCxnSpPr/>
          <p:nvPr/>
        </p:nvCxnSpPr>
        <p:spPr>
          <a:xfrm>
            <a:off x="2558875" y="3374300"/>
            <a:ext cx="180900" cy="1049100"/>
          </a:xfrm>
          <a:prstGeom prst="straightConnector1">
            <a:avLst/>
          </a:prstGeom>
          <a:noFill/>
          <a:ln w="38100" cap="flat" cmpd="sng">
            <a:solidFill>
              <a:schemeClr val="dk2"/>
            </a:solidFill>
            <a:prstDash val="solid"/>
            <a:round/>
            <a:headEnd type="none" w="med" len="med"/>
            <a:tailEnd type="triangle" w="med" len="med"/>
          </a:ln>
        </p:spPr>
      </p:cxnSp>
      <p:cxnSp>
        <p:nvCxnSpPr>
          <p:cNvPr id="567" name="Google Shape;567;p29"/>
          <p:cNvCxnSpPr/>
          <p:nvPr/>
        </p:nvCxnSpPr>
        <p:spPr>
          <a:xfrm>
            <a:off x="2376300" y="2346700"/>
            <a:ext cx="196500" cy="647100"/>
          </a:xfrm>
          <a:prstGeom prst="straightConnector1">
            <a:avLst/>
          </a:prstGeom>
          <a:noFill/>
          <a:ln w="38100" cap="flat" cmpd="sng">
            <a:solidFill>
              <a:schemeClr val="dk2"/>
            </a:solidFill>
            <a:prstDash val="solid"/>
            <a:round/>
            <a:headEnd type="none" w="med" len="med"/>
            <a:tailEnd type="triangle" w="med" len="med"/>
          </a:ln>
        </p:spPr>
      </p:cxnSp>
      <p:cxnSp>
        <p:nvCxnSpPr>
          <p:cNvPr id="568" name="Google Shape;568;p29"/>
          <p:cNvCxnSpPr/>
          <p:nvPr/>
        </p:nvCxnSpPr>
        <p:spPr>
          <a:xfrm>
            <a:off x="875740" y="1795196"/>
            <a:ext cx="156900" cy="1470000"/>
          </a:xfrm>
          <a:prstGeom prst="straightConnector1">
            <a:avLst/>
          </a:prstGeom>
          <a:noFill/>
          <a:ln w="38100" cap="flat" cmpd="sng">
            <a:solidFill>
              <a:schemeClr val="dk2"/>
            </a:solidFill>
            <a:prstDash val="solid"/>
            <a:round/>
            <a:headEnd type="none" w="med" len="med"/>
            <a:tailEnd type="triangle" w="med" len="med"/>
          </a:ln>
        </p:spPr>
      </p:cxnSp>
      <p:cxnSp>
        <p:nvCxnSpPr>
          <p:cNvPr id="569" name="Google Shape;569;p29"/>
          <p:cNvCxnSpPr/>
          <p:nvPr/>
        </p:nvCxnSpPr>
        <p:spPr>
          <a:xfrm rot="10800000">
            <a:off x="588640" y="1761271"/>
            <a:ext cx="184800" cy="1635300"/>
          </a:xfrm>
          <a:prstGeom prst="straightConnector1">
            <a:avLst/>
          </a:prstGeom>
          <a:noFill/>
          <a:ln w="38100" cap="flat" cmpd="sng">
            <a:solidFill>
              <a:schemeClr val="dk2"/>
            </a:solidFill>
            <a:prstDash val="solid"/>
            <a:round/>
            <a:headEnd type="none" w="med" len="med"/>
            <a:tailEnd type="triangle" w="med" len="med"/>
          </a:ln>
        </p:spPr>
      </p:cxnSp>
      <p:sp>
        <p:nvSpPr>
          <p:cNvPr id="570" name="Google Shape;570;p29"/>
          <p:cNvSpPr txBox="1"/>
          <p:nvPr/>
        </p:nvSpPr>
        <p:spPr>
          <a:xfrm>
            <a:off x="316175" y="2067638"/>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71" name="Google Shape;571;p29"/>
          <p:cNvSpPr txBox="1"/>
          <p:nvPr/>
        </p:nvSpPr>
        <p:spPr>
          <a:xfrm>
            <a:off x="627150"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72" name="Google Shape;572;p29"/>
          <p:cNvSpPr/>
          <p:nvPr/>
        </p:nvSpPr>
        <p:spPr>
          <a:xfrm>
            <a:off x="277860" y="1789900"/>
            <a:ext cx="1964425" cy="3126675"/>
          </a:xfrm>
          <a:custGeom>
            <a:avLst/>
            <a:gdLst/>
            <a:ahLst/>
            <a:cxnLst/>
            <a:rect l="l" t="t" r="r" b="b"/>
            <a:pathLst>
              <a:path w="78577" h="125067" extrusionOk="0">
                <a:moveTo>
                  <a:pt x="2261" y="0"/>
                </a:moveTo>
                <a:cubicBezTo>
                  <a:pt x="2523" y="13900"/>
                  <a:pt x="-3901" y="63072"/>
                  <a:pt x="3835" y="83397"/>
                </a:cubicBezTo>
                <a:cubicBezTo>
                  <a:pt x="11572" y="103722"/>
                  <a:pt x="36223" y="115393"/>
                  <a:pt x="48680" y="121949"/>
                </a:cubicBezTo>
                <a:cubicBezTo>
                  <a:pt x="61137" y="128506"/>
                  <a:pt x="73595" y="122605"/>
                  <a:pt x="78578" y="122736"/>
                </a:cubicBezTo>
              </a:path>
            </a:pathLst>
          </a:custGeom>
          <a:noFill/>
          <a:ln w="38100" cap="flat" cmpd="sng">
            <a:solidFill>
              <a:srgbClr val="FF0000"/>
            </a:solidFill>
            <a:prstDash val="solid"/>
            <a:round/>
            <a:headEnd type="triangle" w="med" len="med"/>
            <a:tailEnd type="none" w="med" len="med"/>
          </a:ln>
        </p:spPr>
        <p:txBody>
          <a:bodyPr/>
          <a:lstStyle/>
          <a:p>
            <a:endParaRPr lang="en-US"/>
          </a:p>
        </p:txBody>
      </p:sp>
      <p:sp>
        <p:nvSpPr>
          <p:cNvPr id="573" name="Google Shape;573;p29"/>
          <p:cNvSpPr txBox="1"/>
          <p:nvPr/>
        </p:nvSpPr>
        <p:spPr>
          <a:xfrm>
            <a:off x="629050" y="432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74" name="Google Shape;574;p29"/>
          <p:cNvSpPr txBox="1">
            <a:spLocks noGrp="1"/>
          </p:cNvSpPr>
          <p:nvPr>
            <p:ph type="title"/>
          </p:nvPr>
        </p:nvSpPr>
        <p:spPr>
          <a:xfrm>
            <a:off x="257850" y="145725"/>
            <a:ext cx="5003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Recognizing additional cascades</a:t>
            </a:r>
            <a:endParaRPr sz="2200"/>
          </a:p>
        </p:txBody>
      </p:sp>
      <p:sp>
        <p:nvSpPr>
          <p:cNvPr id="575" name="Google Shape;575;p29"/>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576" name="Google Shape;576;p29"/>
          <p:cNvCxnSpPr>
            <a:stCxn id="577" idx="6"/>
            <a:endCxn id="578" idx="2"/>
          </p:cNvCxnSpPr>
          <p:nvPr/>
        </p:nvCxnSpPr>
        <p:spPr>
          <a:xfrm>
            <a:off x="5027525" y="3783500"/>
            <a:ext cx="978300" cy="0"/>
          </a:xfrm>
          <a:prstGeom prst="straightConnector1">
            <a:avLst/>
          </a:prstGeom>
          <a:noFill/>
          <a:ln w="38100" cap="flat" cmpd="sng">
            <a:solidFill>
              <a:srgbClr val="0000FF"/>
            </a:solidFill>
            <a:prstDash val="solid"/>
            <a:round/>
            <a:headEnd type="none" w="med" len="med"/>
            <a:tailEnd type="triangle" w="med" len="med"/>
          </a:ln>
        </p:spPr>
      </p:cxnSp>
      <p:cxnSp>
        <p:nvCxnSpPr>
          <p:cNvPr id="579" name="Google Shape;579;p29"/>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580" name="Google Shape;580;p29"/>
          <p:cNvCxnSpPr>
            <a:endCxn id="577"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581" name="Google Shape;581;p29"/>
          <p:cNvCxnSpPr/>
          <p:nvPr/>
        </p:nvCxnSpPr>
        <p:spPr>
          <a:xfrm flipH="1">
            <a:off x="6442525" y="4330575"/>
            <a:ext cx="541500" cy="369000"/>
          </a:xfrm>
          <a:prstGeom prst="straightConnector1">
            <a:avLst/>
          </a:prstGeom>
          <a:noFill/>
          <a:ln w="38100" cap="flat" cmpd="sng">
            <a:solidFill>
              <a:srgbClr val="0000FF"/>
            </a:solidFill>
            <a:prstDash val="solid"/>
            <a:round/>
            <a:headEnd type="none" w="med" len="med"/>
            <a:tailEnd type="triangle" w="med" len="med"/>
          </a:ln>
        </p:spPr>
      </p:cxnSp>
      <p:cxnSp>
        <p:nvCxnSpPr>
          <p:cNvPr id="582" name="Google Shape;582;p29"/>
          <p:cNvCxnSpPr>
            <a:stCxn id="551" idx="4"/>
          </p:cNvCxnSpPr>
          <p:nvPr/>
        </p:nvCxnSpPr>
        <p:spPr>
          <a:xfrm>
            <a:off x="3637200" y="2024747"/>
            <a:ext cx="506700" cy="1211700"/>
          </a:xfrm>
          <a:prstGeom prst="straightConnector1">
            <a:avLst/>
          </a:prstGeom>
          <a:noFill/>
          <a:ln w="38100" cap="flat" cmpd="sng">
            <a:solidFill>
              <a:schemeClr val="dk2"/>
            </a:solidFill>
            <a:prstDash val="solid"/>
            <a:round/>
            <a:headEnd type="none" w="med" len="med"/>
            <a:tailEnd type="triangle" w="med" len="med"/>
          </a:ln>
        </p:spPr>
      </p:cxnSp>
      <p:cxnSp>
        <p:nvCxnSpPr>
          <p:cNvPr id="583" name="Google Shape;583;p29"/>
          <p:cNvCxnSpPr>
            <a:stCxn id="547" idx="6"/>
            <a:endCxn id="584" idx="1"/>
          </p:cNvCxnSpPr>
          <p:nvPr/>
        </p:nvCxnSpPr>
        <p:spPr>
          <a:xfrm>
            <a:off x="2579575" y="2032988"/>
            <a:ext cx="939600" cy="1363500"/>
          </a:xfrm>
          <a:prstGeom prst="straightConnector1">
            <a:avLst/>
          </a:prstGeom>
          <a:noFill/>
          <a:ln w="38100" cap="flat" cmpd="sng">
            <a:solidFill>
              <a:schemeClr val="dk2"/>
            </a:solidFill>
            <a:prstDash val="solid"/>
            <a:round/>
            <a:headEnd type="none" w="med" len="med"/>
            <a:tailEnd type="triangle" w="med" len="med"/>
          </a:ln>
        </p:spPr>
      </p:cxnSp>
      <p:sp>
        <p:nvSpPr>
          <p:cNvPr id="585" name="Google Shape;585;p29"/>
          <p:cNvSpPr/>
          <p:nvPr/>
        </p:nvSpPr>
        <p:spPr>
          <a:xfrm>
            <a:off x="1988700" y="2993800"/>
            <a:ext cx="1168200" cy="3825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Infiltration</a:t>
            </a:r>
            <a:endParaRPr sz="1000" b="1"/>
          </a:p>
        </p:txBody>
      </p:sp>
      <p:sp>
        <p:nvSpPr>
          <p:cNvPr id="586" name="Google Shape;586;p29"/>
          <p:cNvSpPr/>
          <p:nvPr/>
        </p:nvSpPr>
        <p:spPr>
          <a:xfrm>
            <a:off x="5670100" y="145725"/>
            <a:ext cx="3042300" cy="1635300"/>
          </a:xfrm>
          <a:prstGeom prst="roundRect">
            <a:avLst>
              <a:gd name="adj" fmla="val 20259"/>
            </a:avLst>
          </a:pr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a:solidFill>
                  <a:srgbClr val="FF0000"/>
                </a:solidFill>
              </a:rPr>
              <a:t>Cascade</a:t>
            </a:r>
            <a:r>
              <a:rPr lang="en" sz="1800" b="1">
                <a:solidFill>
                  <a:schemeClr val="dk2"/>
                </a:solidFill>
              </a:rPr>
              <a:t>: </a:t>
            </a:r>
            <a:r>
              <a:rPr lang="en" sz="1800">
                <a:solidFill>
                  <a:schemeClr val="dk2"/>
                </a:solidFill>
              </a:rPr>
              <a:t>Series of events leading to flooding can cause additional flooding (</a:t>
            </a:r>
            <a:r>
              <a:rPr lang="en" sz="1800" b="1">
                <a:solidFill>
                  <a:srgbClr val="0000FF"/>
                </a:solidFill>
              </a:rPr>
              <a:t>blue</a:t>
            </a:r>
            <a:r>
              <a:rPr lang="en" sz="1800">
                <a:solidFill>
                  <a:schemeClr val="dk2"/>
                </a:solidFill>
              </a:rPr>
              <a:t> pathways)</a:t>
            </a:r>
            <a:endParaRPr sz="1800">
              <a:solidFill>
                <a:srgbClr val="FF0000"/>
              </a:solidFill>
            </a:endParaRPr>
          </a:p>
        </p:txBody>
      </p:sp>
      <p:sp>
        <p:nvSpPr>
          <p:cNvPr id="587" name="Google Shape;587;p29"/>
          <p:cNvSpPr/>
          <p:nvPr/>
        </p:nvSpPr>
        <p:spPr>
          <a:xfrm>
            <a:off x="7594275" y="2146075"/>
            <a:ext cx="1521600" cy="2990700"/>
          </a:xfrm>
          <a:prstGeom prst="roundRect">
            <a:avLst>
              <a:gd name="adj" fmla="val 25791"/>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b="1">
                <a:solidFill>
                  <a:schemeClr val="dk1"/>
                </a:solidFill>
              </a:rPr>
              <a:t>Remember, an even number of “-” in a cyclic chain indicates a positive feedback!</a:t>
            </a:r>
            <a:endParaRPr>
              <a:solidFill>
                <a:schemeClr val="dk1"/>
              </a:solidFill>
            </a:endParaRPr>
          </a:p>
        </p:txBody>
      </p:sp>
      <p:sp>
        <p:nvSpPr>
          <p:cNvPr id="588" name="Google Shape;588;p29"/>
          <p:cNvSpPr txBox="1"/>
          <p:nvPr/>
        </p:nvSpPr>
        <p:spPr>
          <a:xfrm>
            <a:off x="2290450" y="3273825"/>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0"/>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00"/>
                </a:solidFill>
              </a:rPr>
              <a:t> </a:t>
            </a:r>
            <a:r>
              <a:rPr lang="en" sz="1800" b="1">
                <a:solidFill>
                  <a:schemeClr val="dk2"/>
                </a:solidFill>
              </a:rPr>
              <a:t>+</a:t>
            </a:r>
            <a:endParaRPr sz="1800" b="1">
              <a:solidFill>
                <a:schemeClr val="dk2"/>
              </a:solidFill>
            </a:endParaRPr>
          </a:p>
        </p:txBody>
      </p:sp>
      <p:cxnSp>
        <p:nvCxnSpPr>
          <p:cNvPr id="594" name="Google Shape;594;p30"/>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
        <p:nvSpPr>
          <p:cNvPr id="595" name="Google Shape;595;p30"/>
          <p:cNvSpPr txBox="1"/>
          <p:nvPr/>
        </p:nvSpPr>
        <p:spPr>
          <a:xfrm>
            <a:off x="2512000" y="3236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96" name="Google Shape;596;p30"/>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597" name="Google Shape;597;p30"/>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598" name="Google Shape;598;p30"/>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599" name="Google Shape;599;p30"/>
          <p:cNvCxnSpPr>
            <a:stCxn id="600" idx="2"/>
            <a:endCxn id="598" idx="6"/>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600" name="Google Shape;600;p30"/>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01" name="Google Shape;601;p30"/>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02" name="Google Shape;602;p30"/>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grpSp>
        <p:nvGrpSpPr>
          <p:cNvPr id="603" name="Google Shape;603;p30"/>
          <p:cNvGrpSpPr/>
          <p:nvPr/>
        </p:nvGrpSpPr>
        <p:grpSpPr>
          <a:xfrm>
            <a:off x="2281925" y="4167325"/>
            <a:ext cx="1589668" cy="951550"/>
            <a:chOff x="2281925" y="4167325"/>
            <a:chExt cx="1589668" cy="951550"/>
          </a:xfrm>
        </p:grpSpPr>
        <p:sp>
          <p:nvSpPr>
            <p:cNvPr id="604" name="Google Shape;604;p30"/>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605" name="Google Shape;605;p30"/>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06" name="Google Shape;606;p30"/>
            <p:cNvCxnSpPr/>
            <p:nvPr/>
          </p:nvCxnSpPr>
          <p:spPr>
            <a:xfrm rot="10800000" flipH="1">
              <a:off x="3614493" y="4255678"/>
              <a:ext cx="257100" cy="285000"/>
            </a:xfrm>
            <a:prstGeom prst="straightConnector1">
              <a:avLst/>
            </a:prstGeom>
            <a:noFill/>
            <a:ln w="38100" cap="flat" cmpd="sng">
              <a:solidFill>
                <a:srgbClr val="0000FF"/>
              </a:solidFill>
              <a:prstDash val="solid"/>
              <a:round/>
              <a:headEnd type="none" w="med" len="med"/>
              <a:tailEnd type="triangle" w="med" len="med"/>
            </a:ln>
          </p:spPr>
        </p:cxnSp>
      </p:grpSp>
      <p:cxnSp>
        <p:nvCxnSpPr>
          <p:cNvPr id="607" name="Google Shape;607;p30"/>
          <p:cNvCxnSpPr/>
          <p:nvPr/>
        </p:nvCxnSpPr>
        <p:spPr>
          <a:xfrm flipH="1">
            <a:off x="3842975" y="4699700"/>
            <a:ext cx="830100" cy="127500"/>
          </a:xfrm>
          <a:prstGeom prst="straightConnector1">
            <a:avLst/>
          </a:prstGeom>
          <a:noFill/>
          <a:ln w="38100" cap="flat" cmpd="sng">
            <a:solidFill>
              <a:srgbClr val="FF0000"/>
            </a:solidFill>
            <a:prstDash val="solid"/>
            <a:round/>
            <a:headEnd type="none" w="med" len="med"/>
            <a:tailEnd type="triangle" w="med" len="med"/>
          </a:ln>
        </p:spPr>
      </p:cxnSp>
      <p:sp>
        <p:nvSpPr>
          <p:cNvPr id="608" name="Google Shape;608;p30"/>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609" name="Google Shape;609;p30"/>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610" name="Google Shape;610;p30"/>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r>
              <a:rPr lang="en" sz="1800" b="1">
                <a:solidFill>
                  <a:schemeClr val="dk1"/>
                </a:solidFill>
              </a:rPr>
              <a:t>-</a:t>
            </a:r>
            <a:endParaRPr sz="1800" b="1">
              <a:solidFill>
                <a:schemeClr val="dk1"/>
              </a:solidFill>
            </a:endParaRPr>
          </a:p>
        </p:txBody>
      </p:sp>
      <p:sp>
        <p:nvSpPr>
          <p:cNvPr id="611" name="Google Shape;611;p30"/>
          <p:cNvSpPr txBox="1"/>
          <p:nvPr/>
        </p:nvSpPr>
        <p:spPr>
          <a:xfrm>
            <a:off x="1159025" y="2483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12" name="Google Shape;612;p30"/>
          <p:cNvCxnSpPr/>
          <p:nvPr/>
        </p:nvCxnSpPr>
        <p:spPr>
          <a:xfrm flipH="1">
            <a:off x="1398275" y="2488150"/>
            <a:ext cx="185100" cy="748200"/>
          </a:xfrm>
          <a:prstGeom prst="straightConnector1">
            <a:avLst/>
          </a:prstGeom>
          <a:noFill/>
          <a:ln w="38100" cap="flat" cmpd="sng">
            <a:solidFill>
              <a:schemeClr val="dk2"/>
            </a:solidFill>
            <a:prstDash val="solid"/>
            <a:round/>
            <a:headEnd type="none" w="med" len="med"/>
            <a:tailEnd type="triangle" w="med" len="med"/>
          </a:ln>
        </p:spPr>
      </p:cxnSp>
      <p:sp>
        <p:nvSpPr>
          <p:cNvPr id="613" name="Google Shape;613;p30"/>
          <p:cNvSpPr txBox="1"/>
          <p:nvPr/>
        </p:nvSpPr>
        <p:spPr>
          <a:xfrm>
            <a:off x="1691973" y="273370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14" name="Google Shape;614;p30"/>
          <p:cNvCxnSpPr>
            <a:endCxn id="615" idx="4"/>
          </p:cNvCxnSpPr>
          <p:nvPr/>
        </p:nvCxnSpPr>
        <p:spPr>
          <a:xfrm rot="10800000" flipH="1">
            <a:off x="1750675" y="2476838"/>
            <a:ext cx="134700" cy="788400"/>
          </a:xfrm>
          <a:prstGeom prst="straightConnector1">
            <a:avLst/>
          </a:prstGeom>
          <a:noFill/>
          <a:ln w="38100" cap="flat" cmpd="sng">
            <a:solidFill>
              <a:schemeClr val="dk2"/>
            </a:solidFill>
            <a:prstDash val="solid"/>
            <a:round/>
            <a:headEnd type="none" w="med" len="med"/>
            <a:tailEnd type="triangle" w="med" len="med"/>
          </a:ln>
        </p:spPr>
      </p:cxnSp>
      <p:sp>
        <p:nvSpPr>
          <p:cNvPr id="616" name="Google Shape;616;p30"/>
          <p:cNvSpPr txBox="1"/>
          <p:nvPr/>
        </p:nvSpPr>
        <p:spPr>
          <a:xfrm>
            <a:off x="3830613" y="2443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17" name="Google Shape;617;p30"/>
          <p:cNvCxnSpPr/>
          <p:nvPr/>
        </p:nvCxnSpPr>
        <p:spPr>
          <a:xfrm>
            <a:off x="4694825" y="1703313"/>
            <a:ext cx="861900" cy="682800"/>
          </a:xfrm>
          <a:prstGeom prst="straightConnector1">
            <a:avLst/>
          </a:prstGeom>
          <a:noFill/>
          <a:ln w="38100" cap="flat" cmpd="sng">
            <a:solidFill>
              <a:schemeClr val="dk2"/>
            </a:solidFill>
            <a:prstDash val="solid"/>
            <a:round/>
            <a:headEnd type="none" w="med" len="med"/>
            <a:tailEnd type="triangle" w="med" len="med"/>
          </a:ln>
        </p:spPr>
      </p:cxnSp>
      <p:sp>
        <p:nvSpPr>
          <p:cNvPr id="618" name="Google Shape;618;p30"/>
          <p:cNvSpPr txBox="1"/>
          <p:nvPr/>
        </p:nvSpPr>
        <p:spPr>
          <a:xfrm>
            <a:off x="4943138" y="16843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19" name="Google Shape;619;p30"/>
          <p:cNvSpPr/>
          <p:nvPr/>
        </p:nvSpPr>
        <p:spPr>
          <a:xfrm>
            <a:off x="2579700" y="1137047"/>
            <a:ext cx="2115000" cy="8877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High intensity rainfall event</a:t>
            </a:r>
            <a:endParaRPr b="1"/>
          </a:p>
        </p:txBody>
      </p:sp>
      <p:cxnSp>
        <p:nvCxnSpPr>
          <p:cNvPr id="620" name="Google Shape;620;p30"/>
          <p:cNvCxnSpPr>
            <a:endCxn id="604" idx="0"/>
          </p:cNvCxnSpPr>
          <p:nvPr/>
        </p:nvCxnSpPr>
        <p:spPr>
          <a:xfrm flipH="1">
            <a:off x="3062525" y="1991975"/>
            <a:ext cx="59400" cy="2449500"/>
          </a:xfrm>
          <a:prstGeom prst="straightConnector1">
            <a:avLst/>
          </a:prstGeom>
          <a:noFill/>
          <a:ln w="38100" cap="flat" cmpd="sng">
            <a:solidFill>
              <a:schemeClr val="dk2"/>
            </a:solidFill>
            <a:prstDash val="solid"/>
            <a:round/>
            <a:headEnd type="none" w="med" len="med"/>
            <a:tailEnd type="triangle" w="med" len="med"/>
          </a:ln>
        </p:spPr>
      </p:cxnSp>
      <p:sp>
        <p:nvSpPr>
          <p:cNvPr id="621" name="Google Shape;621;p30"/>
          <p:cNvSpPr txBox="1"/>
          <p:nvPr/>
        </p:nvSpPr>
        <p:spPr>
          <a:xfrm>
            <a:off x="3039975"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22" name="Google Shape;622;p30"/>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23" name="Google Shape;623;p30"/>
          <p:cNvCxnSpPr>
            <a:stCxn id="597" idx="4"/>
            <a:endCxn id="604" idx="2"/>
          </p:cNvCxnSpPr>
          <p:nvPr/>
        </p:nvCxnSpPr>
        <p:spPr>
          <a:xfrm>
            <a:off x="1398275" y="4330700"/>
            <a:ext cx="883800" cy="449400"/>
          </a:xfrm>
          <a:prstGeom prst="straightConnector1">
            <a:avLst/>
          </a:prstGeom>
          <a:noFill/>
          <a:ln w="38100" cap="flat" cmpd="sng">
            <a:solidFill>
              <a:schemeClr val="dk2"/>
            </a:solidFill>
            <a:prstDash val="solid"/>
            <a:round/>
            <a:headEnd type="none" w="med" len="med"/>
            <a:tailEnd type="triangle" w="med" len="med"/>
          </a:ln>
        </p:spPr>
      </p:cxnSp>
      <p:sp>
        <p:nvSpPr>
          <p:cNvPr id="624" name="Google Shape;624;p30"/>
          <p:cNvSpPr txBox="1"/>
          <p:nvPr/>
        </p:nvSpPr>
        <p:spPr>
          <a:xfrm>
            <a:off x="1511950" y="44534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25" name="Google Shape;625;p30"/>
          <p:cNvCxnSpPr>
            <a:stCxn id="604" idx="1"/>
            <a:endCxn id="597" idx="5"/>
          </p:cNvCxnSpPr>
          <p:nvPr/>
        </p:nvCxnSpPr>
        <p:spPr>
          <a:xfrm rot="10800000">
            <a:off x="2023057" y="4170478"/>
            <a:ext cx="487500" cy="370200"/>
          </a:xfrm>
          <a:prstGeom prst="straightConnector1">
            <a:avLst/>
          </a:prstGeom>
          <a:noFill/>
          <a:ln w="38100" cap="flat" cmpd="sng">
            <a:solidFill>
              <a:schemeClr val="dk2"/>
            </a:solidFill>
            <a:prstDash val="solid"/>
            <a:round/>
            <a:headEnd type="none" w="med" len="med"/>
            <a:tailEnd type="triangle" w="med" len="med"/>
          </a:ln>
        </p:spPr>
      </p:cxnSp>
      <p:sp>
        <p:nvSpPr>
          <p:cNvPr id="626" name="Google Shape;626;p30"/>
          <p:cNvSpPr txBox="1"/>
          <p:nvPr/>
        </p:nvSpPr>
        <p:spPr>
          <a:xfrm>
            <a:off x="2216975" y="40863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27" name="Google Shape;627;p30"/>
          <p:cNvSpPr/>
          <p:nvPr/>
        </p:nvSpPr>
        <p:spPr>
          <a:xfrm>
            <a:off x="93650" y="985375"/>
            <a:ext cx="1097400" cy="8325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Debris flows</a:t>
            </a:r>
            <a:endParaRPr b="1"/>
          </a:p>
        </p:txBody>
      </p:sp>
      <p:sp>
        <p:nvSpPr>
          <p:cNvPr id="615" name="Google Shape;615;p30"/>
          <p:cNvSpPr/>
          <p:nvPr/>
        </p:nvSpPr>
        <p:spPr>
          <a:xfrm>
            <a:off x="1191175" y="1589138"/>
            <a:ext cx="1388400" cy="8877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a:t>
            </a:r>
            <a:endParaRPr b="1"/>
          </a:p>
        </p:txBody>
      </p:sp>
      <p:sp>
        <p:nvSpPr>
          <p:cNvPr id="628" name="Google Shape;628;p30"/>
          <p:cNvSpPr/>
          <p:nvPr/>
        </p:nvSpPr>
        <p:spPr>
          <a:xfrm>
            <a:off x="67574" y="1730900"/>
            <a:ext cx="4751375" cy="3374825"/>
          </a:xfrm>
          <a:custGeom>
            <a:avLst/>
            <a:gdLst/>
            <a:ahLst/>
            <a:cxnLst/>
            <a:rect l="l" t="t" r="r" b="b"/>
            <a:pathLst>
              <a:path w="190055" h="134993" extrusionOk="0">
                <a:moveTo>
                  <a:pt x="7132" y="0"/>
                </a:moveTo>
                <a:cubicBezTo>
                  <a:pt x="6542" y="15342"/>
                  <a:pt x="-5850" y="69957"/>
                  <a:pt x="3591" y="92052"/>
                </a:cubicBezTo>
                <a:cubicBezTo>
                  <a:pt x="13032" y="114147"/>
                  <a:pt x="32702" y="126210"/>
                  <a:pt x="63779" y="132570"/>
                </a:cubicBezTo>
                <a:cubicBezTo>
                  <a:pt x="94856" y="138930"/>
                  <a:pt x="169009" y="130603"/>
                  <a:pt x="190055" y="130210"/>
                </a:cubicBezTo>
              </a:path>
            </a:pathLst>
          </a:custGeom>
          <a:noFill/>
          <a:ln w="38100" cap="flat" cmpd="sng">
            <a:solidFill>
              <a:srgbClr val="FF0000"/>
            </a:solidFill>
            <a:prstDash val="solid"/>
            <a:round/>
            <a:headEnd type="none" w="med" len="med"/>
            <a:tailEnd type="triangle" w="med" len="med"/>
          </a:ln>
        </p:spPr>
        <p:txBody>
          <a:bodyPr/>
          <a:lstStyle/>
          <a:p>
            <a:endParaRPr lang="en-US"/>
          </a:p>
        </p:txBody>
      </p:sp>
      <p:cxnSp>
        <p:nvCxnSpPr>
          <p:cNvPr id="629" name="Google Shape;629;p30"/>
          <p:cNvCxnSpPr>
            <a:stCxn id="615" idx="1"/>
          </p:cNvCxnSpPr>
          <p:nvPr/>
        </p:nvCxnSpPr>
        <p:spPr>
          <a:xfrm rot="10800000">
            <a:off x="1200401" y="1404738"/>
            <a:ext cx="194100" cy="314400"/>
          </a:xfrm>
          <a:prstGeom prst="straightConnector1">
            <a:avLst/>
          </a:prstGeom>
          <a:noFill/>
          <a:ln w="38100" cap="flat" cmpd="sng">
            <a:solidFill>
              <a:srgbClr val="FF0000"/>
            </a:solidFill>
            <a:prstDash val="solid"/>
            <a:round/>
            <a:headEnd type="none" w="med" len="med"/>
            <a:tailEnd type="triangle" w="med" len="med"/>
          </a:ln>
        </p:spPr>
      </p:cxnSp>
      <p:sp>
        <p:nvSpPr>
          <p:cNvPr id="630" name="Google Shape;630;p30"/>
          <p:cNvSpPr txBox="1"/>
          <p:nvPr/>
        </p:nvSpPr>
        <p:spPr>
          <a:xfrm>
            <a:off x="1203675" y="1250250"/>
            <a:ext cx="50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31" name="Google Shape;631;p30"/>
          <p:cNvSpPr txBox="1"/>
          <p:nvPr/>
        </p:nvSpPr>
        <p:spPr>
          <a:xfrm>
            <a:off x="403100" y="4532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32" name="Google Shape;632;p30"/>
          <p:cNvSpPr txBox="1"/>
          <p:nvPr/>
        </p:nvSpPr>
        <p:spPr>
          <a:xfrm>
            <a:off x="2522025" y="2486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33" name="Google Shape;633;p30"/>
          <p:cNvSpPr txBox="1"/>
          <p:nvPr/>
        </p:nvSpPr>
        <p:spPr>
          <a:xfrm>
            <a:off x="2110775" y="2400750"/>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634" name="Google Shape;634;p30"/>
          <p:cNvCxnSpPr/>
          <p:nvPr/>
        </p:nvCxnSpPr>
        <p:spPr>
          <a:xfrm>
            <a:off x="2558875" y="3374300"/>
            <a:ext cx="180900" cy="1049100"/>
          </a:xfrm>
          <a:prstGeom prst="straightConnector1">
            <a:avLst/>
          </a:prstGeom>
          <a:noFill/>
          <a:ln w="38100" cap="flat" cmpd="sng">
            <a:solidFill>
              <a:schemeClr val="dk2"/>
            </a:solidFill>
            <a:prstDash val="solid"/>
            <a:round/>
            <a:headEnd type="none" w="med" len="med"/>
            <a:tailEnd type="triangle" w="med" len="med"/>
          </a:ln>
        </p:spPr>
      </p:cxnSp>
      <p:cxnSp>
        <p:nvCxnSpPr>
          <p:cNvPr id="635" name="Google Shape;635;p30"/>
          <p:cNvCxnSpPr/>
          <p:nvPr/>
        </p:nvCxnSpPr>
        <p:spPr>
          <a:xfrm>
            <a:off x="2376300" y="2346700"/>
            <a:ext cx="196500" cy="647100"/>
          </a:xfrm>
          <a:prstGeom prst="straightConnector1">
            <a:avLst/>
          </a:prstGeom>
          <a:noFill/>
          <a:ln w="38100" cap="flat" cmpd="sng">
            <a:solidFill>
              <a:schemeClr val="dk2"/>
            </a:solidFill>
            <a:prstDash val="solid"/>
            <a:round/>
            <a:headEnd type="none" w="med" len="med"/>
            <a:tailEnd type="triangle" w="med" len="med"/>
          </a:ln>
        </p:spPr>
      </p:cxnSp>
      <p:cxnSp>
        <p:nvCxnSpPr>
          <p:cNvPr id="636" name="Google Shape;636;p30"/>
          <p:cNvCxnSpPr/>
          <p:nvPr/>
        </p:nvCxnSpPr>
        <p:spPr>
          <a:xfrm>
            <a:off x="875740" y="1795196"/>
            <a:ext cx="156900" cy="1470000"/>
          </a:xfrm>
          <a:prstGeom prst="straightConnector1">
            <a:avLst/>
          </a:prstGeom>
          <a:noFill/>
          <a:ln w="38100" cap="flat" cmpd="sng">
            <a:solidFill>
              <a:schemeClr val="dk2"/>
            </a:solidFill>
            <a:prstDash val="solid"/>
            <a:round/>
            <a:headEnd type="none" w="med" len="med"/>
            <a:tailEnd type="triangle" w="med" len="med"/>
          </a:ln>
        </p:spPr>
      </p:cxnSp>
      <p:cxnSp>
        <p:nvCxnSpPr>
          <p:cNvPr id="637" name="Google Shape;637;p30"/>
          <p:cNvCxnSpPr/>
          <p:nvPr/>
        </p:nvCxnSpPr>
        <p:spPr>
          <a:xfrm rot="10800000">
            <a:off x="588640" y="1761271"/>
            <a:ext cx="184800" cy="1635300"/>
          </a:xfrm>
          <a:prstGeom prst="straightConnector1">
            <a:avLst/>
          </a:prstGeom>
          <a:noFill/>
          <a:ln w="38100" cap="flat" cmpd="sng">
            <a:solidFill>
              <a:schemeClr val="dk2"/>
            </a:solidFill>
            <a:prstDash val="solid"/>
            <a:round/>
            <a:headEnd type="none" w="med" len="med"/>
            <a:tailEnd type="triangle" w="med" len="med"/>
          </a:ln>
        </p:spPr>
      </p:cxnSp>
      <p:sp>
        <p:nvSpPr>
          <p:cNvPr id="638" name="Google Shape;638;p30"/>
          <p:cNvSpPr txBox="1"/>
          <p:nvPr/>
        </p:nvSpPr>
        <p:spPr>
          <a:xfrm>
            <a:off x="316175" y="2067638"/>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39" name="Google Shape;639;p30"/>
          <p:cNvSpPr txBox="1"/>
          <p:nvPr/>
        </p:nvSpPr>
        <p:spPr>
          <a:xfrm>
            <a:off x="627150" y="19866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40" name="Google Shape;640;p30"/>
          <p:cNvSpPr/>
          <p:nvPr/>
        </p:nvSpPr>
        <p:spPr>
          <a:xfrm>
            <a:off x="277860" y="1789900"/>
            <a:ext cx="1964425" cy="3126675"/>
          </a:xfrm>
          <a:custGeom>
            <a:avLst/>
            <a:gdLst/>
            <a:ahLst/>
            <a:cxnLst/>
            <a:rect l="l" t="t" r="r" b="b"/>
            <a:pathLst>
              <a:path w="78577" h="125067" extrusionOk="0">
                <a:moveTo>
                  <a:pt x="2261" y="0"/>
                </a:moveTo>
                <a:cubicBezTo>
                  <a:pt x="2523" y="13900"/>
                  <a:pt x="-3901" y="63072"/>
                  <a:pt x="3835" y="83397"/>
                </a:cubicBezTo>
                <a:cubicBezTo>
                  <a:pt x="11572" y="103722"/>
                  <a:pt x="36223" y="115393"/>
                  <a:pt x="48680" y="121949"/>
                </a:cubicBezTo>
                <a:cubicBezTo>
                  <a:pt x="61137" y="128506"/>
                  <a:pt x="73595" y="122605"/>
                  <a:pt x="78578" y="122736"/>
                </a:cubicBezTo>
              </a:path>
            </a:pathLst>
          </a:custGeom>
          <a:noFill/>
          <a:ln w="38100" cap="flat" cmpd="sng">
            <a:solidFill>
              <a:srgbClr val="FF0000"/>
            </a:solidFill>
            <a:prstDash val="solid"/>
            <a:round/>
            <a:headEnd type="triangle" w="med" len="med"/>
            <a:tailEnd type="none" w="med" len="med"/>
          </a:ln>
        </p:spPr>
        <p:txBody>
          <a:bodyPr/>
          <a:lstStyle/>
          <a:p>
            <a:endParaRPr lang="en-US"/>
          </a:p>
        </p:txBody>
      </p:sp>
      <p:sp>
        <p:nvSpPr>
          <p:cNvPr id="641" name="Google Shape;641;p30"/>
          <p:cNvSpPr txBox="1"/>
          <p:nvPr/>
        </p:nvSpPr>
        <p:spPr>
          <a:xfrm>
            <a:off x="629050" y="432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642" name="Google Shape;642;p30"/>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643" name="Google Shape;643;p30"/>
          <p:cNvCxnSpPr>
            <a:stCxn id="644" idx="6"/>
            <a:endCxn id="645" idx="2"/>
          </p:cNvCxnSpPr>
          <p:nvPr/>
        </p:nvCxnSpPr>
        <p:spPr>
          <a:xfrm>
            <a:off x="5027525" y="3783500"/>
            <a:ext cx="978300" cy="0"/>
          </a:xfrm>
          <a:prstGeom prst="straightConnector1">
            <a:avLst/>
          </a:prstGeom>
          <a:noFill/>
          <a:ln w="38100" cap="flat" cmpd="sng">
            <a:solidFill>
              <a:srgbClr val="0000FF"/>
            </a:solidFill>
            <a:prstDash val="solid"/>
            <a:round/>
            <a:headEnd type="none" w="med" len="med"/>
            <a:tailEnd type="triangle" w="med" len="med"/>
          </a:ln>
        </p:spPr>
      </p:cxnSp>
      <p:cxnSp>
        <p:nvCxnSpPr>
          <p:cNvPr id="646" name="Google Shape;646;p30"/>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647" name="Google Shape;647;p30"/>
          <p:cNvCxnSpPr>
            <a:endCxn id="644" idx="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648" name="Google Shape;648;p30"/>
          <p:cNvCxnSpPr/>
          <p:nvPr/>
        </p:nvCxnSpPr>
        <p:spPr>
          <a:xfrm flipH="1">
            <a:off x="6442525" y="4330575"/>
            <a:ext cx="541500" cy="369000"/>
          </a:xfrm>
          <a:prstGeom prst="straightConnector1">
            <a:avLst/>
          </a:prstGeom>
          <a:noFill/>
          <a:ln w="38100" cap="flat" cmpd="sng">
            <a:solidFill>
              <a:srgbClr val="0000FF"/>
            </a:solidFill>
            <a:prstDash val="solid"/>
            <a:round/>
            <a:headEnd type="none" w="med" len="med"/>
            <a:tailEnd type="triangle" w="med" len="med"/>
          </a:ln>
        </p:spPr>
      </p:cxnSp>
      <p:cxnSp>
        <p:nvCxnSpPr>
          <p:cNvPr id="649" name="Google Shape;649;p30"/>
          <p:cNvCxnSpPr>
            <a:stCxn id="619" idx="4"/>
          </p:cNvCxnSpPr>
          <p:nvPr/>
        </p:nvCxnSpPr>
        <p:spPr>
          <a:xfrm>
            <a:off x="3637200" y="2024747"/>
            <a:ext cx="506700" cy="1211700"/>
          </a:xfrm>
          <a:prstGeom prst="straightConnector1">
            <a:avLst/>
          </a:prstGeom>
          <a:noFill/>
          <a:ln w="38100" cap="flat" cmpd="sng">
            <a:solidFill>
              <a:schemeClr val="dk2"/>
            </a:solidFill>
            <a:prstDash val="solid"/>
            <a:round/>
            <a:headEnd type="none" w="med" len="med"/>
            <a:tailEnd type="triangle" w="med" len="med"/>
          </a:ln>
        </p:spPr>
      </p:cxnSp>
      <p:cxnSp>
        <p:nvCxnSpPr>
          <p:cNvPr id="650" name="Google Shape;650;p30"/>
          <p:cNvCxnSpPr>
            <a:stCxn id="615" idx="6"/>
            <a:endCxn id="651" idx="1"/>
          </p:cNvCxnSpPr>
          <p:nvPr/>
        </p:nvCxnSpPr>
        <p:spPr>
          <a:xfrm>
            <a:off x="2579575" y="2032988"/>
            <a:ext cx="939600" cy="1363500"/>
          </a:xfrm>
          <a:prstGeom prst="straightConnector1">
            <a:avLst/>
          </a:prstGeom>
          <a:noFill/>
          <a:ln w="38100" cap="flat" cmpd="sng">
            <a:solidFill>
              <a:schemeClr val="dk2"/>
            </a:solidFill>
            <a:prstDash val="solid"/>
            <a:round/>
            <a:headEnd type="none" w="med" len="med"/>
            <a:tailEnd type="triangle" w="med" len="med"/>
          </a:ln>
        </p:spPr>
      </p:cxnSp>
      <p:sp>
        <p:nvSpPr>
          <p:cNvPr id="652" name="Google Shape;652;p30"/>
          <p:cNvSpPr/>
          <p:nvPr/>
        </p:nvSpPr>
        <p:spPr>
          <a:xfrm>
            <a:off x="1988700" y="2993800"/>
            <a:ext cx="1168200" cy="382500"/>
          </a:xfrm>
          <a:prstGeom prst="ellipse">
            <a:avLst/>
          </a:prstGeom>
          <a:solidFill>
            <a:schemeClr val="lt2"/>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Infiltration</a:t>
            </a:r>
            <a:endParaRPr sz="1000" b="1"/>
          </a:p>
        </p:txBody>
      </p:sp>
      <p:sp>
        <p:nvSpPr>
          <p:cNvPr id="653" name="Google Shape;653;p30"/>
          <p:cNvSpPr txBox="1">
            <a:spLocks noGrp="1"/>
          </p:cNvSpPr>
          <p:nvPr>
            <p:ph type="title"/>
          </p:nvPr>
        </p:nvSpPr>
        <p:spPr>
          <a:xfrm>
            <a:off x="3519175" y="-31025"/>
            <a:ext cx="5258700" cy="682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I</a:t>
            </a:r>
            <a:r>
              <a:rPr lang="en" sz="2650"/>
              <a:t>nterpretation: Human interventions &amp;</a:t>
            </a:r>
            <a:endParaRPr sz="2650"/>
          </a:p>
          <a:p>
            <a:pPr marL="0" lvl="0" indent="0" algn="ctr" rtl="0">
              <a:spcBef>
                <a:spcPts val="0"/>
              </a:spcBef>
              <a:spcAft>
                <a:spcPts val="0"/>
              </a:spcAft>
              <a:buNone/>
            </a:pPr>
            <a:r>
              <a:rPr lang="en" sz="2650"/>
              <a:t>Social ramifications of cascades</a:t>
            </a:r>
            <a:endParaRPr sz="2650"/>
          </a:p>
        </p:txBody>
      </p:sp>
      <p:sp>
        <p:nvSpPr>
          <p:cNvPr id="654" name="Google Shape;654;p30"/>
          <p:cNvSpPr/>
          <p:nvPr/>
        </p:nvSpPr>
        <p:spPr>
          <a:xfrm>
            <a:off x="7027975" y="1322688"/>
            <a:ext cx="1964400" cy="1853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Humans dredge sediment or remove debris to increase capacity of river basins after landslides</a:t>
            </a:r>
            <a:endParaRPr sz="1800">
              <a:solidFill>
                <a:schemeClr val="lt1"/>
              </a:solidFill>
            </a:endParaRPr>
          </a:p>
        </p:txBody>
      </p:sp>
      <p:sp>
        <p:nvSpPr>
          <p:cNvPr id="655" name="Google Shape;655;p30"/>
          <p:cNvSpPr/>
          <p:nvPr/>
        </p:nvSpPr>
        <p:spPr>
          <a:xfrm>
            <a:off x="0" y="18300"/>
            <a:ext cx="2890200" cy="832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Humans remove excess vegetative cover to decrease wildfire risk</a:t>
            </a:r>
            <a:endParaRPr sz="1800">
              <a:solidFill>
                <a:schemeClr val="lt1"/>
              </a:solidFill>
            </a:endParaRPr>
          </a:p>
        </p:txBody>
      </p:sp>
      <p:sp>
        <p:nvSpPr>
          <p:cNvPr id="656" name="Google Shape;656;p30"/>
          <p:cNvSpPr txBox="1">
            <a:spLocks noGrp="1"/>
          </p:cNvSpPr>
          <p:nvPr>
            <p:ph type="body" idx="1"/>
          </p:nvPr>
        </p:nvSpPr>
        <p:spPr>
          <a:xfrm>
            <a:off x="2890275" y="750000"/>
            <a:ext cx="6034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Practice: What factors would these interventions change?</a:t>
            </a:r>
            <a:endParaRPr/>
          </a:p>
        </p:txBody>
      </p:sp>
      <p:sp>
        <p:nvSpPr>
          <p:cNvPr id="657" name="Google Shape;657;p30"/>
          <p:cNvSpPr txBox="1"/>
          <p:nvPr/>
        </p:nvSpPr>
        <p:spPr>
          <a:xfrm>
            <a:off x="2290450" y="3273825"/>
            <a:ext cx="368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1"/>
          <p:cNvSpPr/>
          <p:nvPr/>
        </p:nvSpPr>
        <p:spPr>
          <a:xfrm>
            <a:off x="3445200" y="4570800"/>
            <a:ext cx="1495800" cy="5727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a:t>
            </a:r>
            <a:endParaRPr b="1"/>
          </a:p>
        </p:txBody>
      </p:sp>
      <p:sp>
        <p:nvSpPr>
          <p:cNvPr id="663" name="Google Shape;663;p31"/>
          <p:cNvSpPr/>
          <p:nvPr/>
        </p:nvSpPr>
        <p:spPr>
          <a:xfrm>
            <a:off x="2241500" y="4047325"/>
            <a:ext cx="1650300" cy="523500"/>
          </a:xfrm>
          <a:prstGeom prst="ellipse">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Earthquake</a:t>
            </a:r>
            <a:endParaRPr b="1"/>
          </a:p>
        </p:txBody>
      </p:sp>
      <p:sp>
        <p:nvSpPr>
          <p:cNvPr id="664" name="Google Shape;664;p31"/>
          <p:cNvSpPr/>
          <p:nvPr/>
        </p:nvSpPr>
        <p:spPr>
          <a:xfrm>
            <a:off x="7285800" y="4073675"/>
            <a:ext cx="1858200" cy="6876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Precipitation events</a:t>
            </a:r>
            <a:endParaRPr b="1"/>
          </a:p>
        </p:txBody>
      </p:sp>
      <p:sp>
        <p:nvSpPr>
          <p:cNvPr id="665" name="Google Shape;665;p31"/>
          <p:cNvSpPr/>
          <p:nvPr/>
        </p:nvSpPr>
        <p:spPr>
          <a:xfrm>
            <a:off x="6046675" y="4570800"/>
            <a:ext cx="1701300" cy="5727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Debris Flow</a:t>
            </a:r>
            <a:endParaRPr b="1"/>
          </a:p>
        </p:txBody>
      </p:sp>
      <p:sp>
        <p:nvSpPr>
          <p:cNvPr id="666" name="Google Shape;666;p31"/>
          <p:cNvSpPr/>
          <p:nvPr/>
        </p:nvSpPr>
        <p:spPr>
          <a:xfrm>
            <a:off x="0" y="4073675"/>
            <a:ext cx="1407900" cy="5727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Wildfires</a:t>
            </a:r>
            <a:endParaRPr b="1"/>
          </a:p>
        </p:txBody>
      </p:sp>
      <p:sp>
        <p:nvSpPr>
          <p:cNvPr id="667" name="Google Shape;667;p31"/>
          <p:cNvSpPr/>
          <p:nvPr/>
        </p:nvSpPr>
        <p:spPr>
          <a:xfrm>
            <a:off x="1154000" y="4570800"/>
            <a:ext cx="1495800" cy="5727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Drought</a:t>
            </a:r>
            <a:endParaRPr b="1"/>
          </a:p>
        </p:txBody>
      </p:sp>
      <p:sp>
        <p:nvSpPr>
          <p:cNvPr id="668" name="Google Shape;668;p31"/>
          <p:cNvSpPr/>
          <p:nvPr/>
        </p:nvSpPr>
        <p:spPr>
          <a:xfrm>
            <a:off x="4750900" y="4073675"/>
            <a:ext cx="1701300" cy="687600"/>
          </a:xfrm>
          <a:prstGeom prst="ellipse">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Volcanic eruption</a:t>
            </a:r>
            <a:endParaRPr b="1"/>
          </a:p>
        </p:txBody>
      </p:sp>
      <p:sp>
        <p:nvSpPr>
          <p:cNvPr id="669" name="Google Shape;669;p31"/>
          <p:cNvSpPr txBox="1">
            <a:spLocks noGrp="1"/>
          </p:cNvSpPr>
          <p:nvPr>
            <p:ph type="title" idx="4294967295"/>
          </p:nvPr>
        </p:nvSpPr>
        <p:spPr>
          <a:xfrm>
            <a:off x="247800" y="225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turn! As a group, create your own systems model</a:t>
            </a:r>
            <a:endParaRPr/>
          </a:p>
        </p:txBody>
      </p:sp>
      <p:sp>
        <p:nvSpPr>
          <p:cNvPr id="670" name="Google Shape;670;p31"/>
          <p:cNvSpPr txBox="1"/>
          <p:nvPr/>
        </p:nvSpPr>
        <p:spPr>
          <a:xfrm>
            <a:off x="441750" y="824125"/>
            <a:ext cx="8520600" cy="3223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Char char="●"/>
            </a:pPr>
            <a:r>
              <a:rPr lang="en" sz="1800" b="1">
                <a:solidFill>
                  <a:schemeClr val="dk2"/>
                </a:solidFill>
              </a:rPr>
              <a:t>Choose a central factor </a:t>
            </a:r>
            <a:r>
              <a:rPr lang="en" sz="1800">
                <a:solidFill>
                  <a:schemeClr val="dk2"/>
                </a:solidFill>
              </a:rPr>
              <a:t>(meteorologic, geologic, land surface hazards- see examples below)</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Answer the questions in Part 2 of the Student handout</a:t>
            </a:r>
            <a:endParaRPr sz="1800" b="1">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Add factors that affect and/or are affected by your central factor, using causal arrows and illustrating directionality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Consulting with other students in your group, add complexity to show indirect relationships</a:t>
            </a:r>
            <a:endParaRPr sz="1800" b="1">
              <a:solidFill>
                <a:schemeClr val="dk2"/>
              </a:solidFill>
            </a:endParaRPr>
          </a:p>
          <a:p>
            <a:pPr marL="914400" lvl="1" indent="-323850" algn="l" rtl="0">
              <a:lnSpc>
                <a:spcPct val="115000"/>
              </a:lnSpc>
              <a:spcBef>
                <a:spcPts val="0"/>
              </a:spcBef>
              <a:spcAft>
                <a:spcPts val="0"/>
              </a:spcAft>
              <a:buClr>
                <a:schemeClr val="dk2"/>
              </a:buClr>
              <a:buSzPts val="1500"/>
              <a:buChar char="○"/>
            </a:pPr>
            <a:r>
              <a:rPr lang="en" sz="1500" b="1">
                <a:solidFill>
                  <a:schemeClr val="dk2"/>
                </a:solidFill>
              </a:rPr>
              <a:t>Chains: sequences of factors connected by 3+ arrows in the same direction</a:t>
            </a:r>
            <a:endParaRPr sz="1500" b="1">
              <a:solidFill>
                <a:schemeClr val="dk2"/>
              </a:solidFill>
            </a:endParaRPr>
          </a:p>
          <a:p>
            <a:pPr marL="914400" lvl="1" indent="-323850" algn="l" rtl="0">
              <a:lnSpc>
                <a:spcPct val="115000"/>
              </a:lnSpc>
              <a:spcBef>
                <a:spcPts val="0"/>
              </a:spcBef>
              <a:spcAft>
                <a:spcPts val="0"/>
              </a:spcAft>
              <a:buClr>
                <a:schemeClr val="dk2"/>
              </a:buClr>
              <a:buSzPts val="1500"/>
              <a:buChar char="○"/>
            </a:pPr>
            <a:r>
              <a:rPr lang="en" sz="1500" b="1">
                <a:solidFill>
                  <a:schemeClr val="dk2"/>
                </a:solidFill>
              </a:rPr>
              <a:t>Branches: factors that act as causal or effect factors for more than one factor</a:t>
            </a:r>
            <a:endParaRPr sz="1500" b="1">
              <a:solidFill>
                <a:schemeClr val="dk2"/>
              </a:solidFill>
            </a:endParaRPr>
          </a:p>
          <a:p>
            <a:pPr marL="914400" lvl="1" indent="-342900" algn="l" rtl="0">
              <a:lnSpc>
                <a:spcPct val="115000"/>
              </a:lnSpc>
              <a:spcBef>
                <a:spcPts val="0"/>
              </a:spcBef>
              <a:spcAft>
                <a:spcPts val="0"/>
              </a:spcAft>
              <a:buClr>
                <a:schemeClr val="dk2"/>
              </a:buClr>
              <a:buSzPts val="1800"/>
              <a:buChar char="○"/>
            </a:pPr>
            <a:r>
              <a:rPr lang="en" sz="1500" b="1">
                <a:solidFill>
                  <a:schemeClr val="dk2"/>
                </a:solidFill>
              </a:rPr>
              <a:t>Feedbacks: closed chains where factors act as cause &amp; effect in the same circuit</a:t>
            </a:r>
            <a:r>
              <a:rPr lang="en" sz="1800" b="1">
                <a:solidFill>
                  <a:schemeClr val="dk2"/>
                </a:solidFill>
              </a:rPr>
              <a:t> </a:t>
            </a:r>
            <a:endParaRPr sz="1800"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22513"/>
            <a:ext cx="590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6"/>
              <a:buFont typeface="Arial"/>
              <a:buNone/>
            </a:pPr>
            <a:r>
              <a:rPr lang="en"/>
              <a:t>Dynamic Systems Modeling of Hazard Cascades</a:t>
            </a:r>
            <a:endParaRPr/>
          </a:p>
          <a:p>
            <a:pPr marL="0" lvl="0" indent="0" algn="l" rtl="0">
              <a:spcBef>
                <a:spcPts val="0"/>
              </a:spcBef>
              <a:spcAft>
                <a:spcPts val="0"/>
              </a:spcAft>
              <a:buNone/>
            </a:pPr>
            <a:r>
              <a:rPr lang="en"/>
              <a:t> </a:t>
            </a:r>
            <a:endParaRPr/>
          </a:p>
        </p:txBody>
      </p:sp>
      <p:sp>
        <p:nvSpPr>
          <p:cNvPr id="64" name="Google Shape;64;p14"/>
          <p:cNvSpPr txBox="1">
            <a:spLocks noGrp="1"/>
          </p:cNvSpPr>
          <p:nvPr>
            <p:ph type="body" idx="1"/>
          </p:nvPr>
        </p:nvSpPr>
        <p:spPr>
          <a:xfrm>
            <a:off x="311700" y="1152475"/>
            <a:ext cx="4431900" cy="3778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Models can be used to represent relationships between factors in complex, interconnected systems. </a:t>
            </a:r>
            <a:endParaRPr/>
          </a:p>
          <a:p>
            <a:pPr marL="0" lvl="0" indent="0" algn="l" rtl="0">
              <a:spcBef>
                <a:spcPts val="1200"/>
              </a:spcBef>
              <a:spcAft>
                <a:spcPts val="0"/>
              </a:spcAft>
              <a:buNone/>
            </a:pPr>
            <a:r>
              <a:rPr lang="en"/>
              <a:t>Identifying factors to include in systems models can help us identify variables that are important to predicting the evolution of the system over time.</a:t>
            </a:r>
            <a:endParaRPr/>
          </a:p>
          <a:p>
            <a:pPr marL="0" lvl="0" indent="0" algn="l" rtl="0">
              <a:spcBef>
                <a:spcPts val="1200"/>
              </a:spcBef>
              <a:spcAft>
                <a:spcPts val="0"/>
              </a:spcAft>
              <a:buNone/>
            </a:pPr>
            <a:r>
              <a:rPr lang="en"/>
              <a:t>Models help illustrate causal relationships, unveil hidden feedback loops and add clarity to interpreting complex relationships in which disparate impacts of multiple factors must be taken into account.</a:t>
            </a:r>
            <a:endParaRPr/>
          </a:p>
          <a:p>
            <a:pPr marL="0" lvl="0" indent="0" algn="l" rtl="0">
              <a:spcBef>
                <a:spcPts val="1200"/>
              </a:spcBef>
              <a:spcAft>
                <a:spcPts val="0"/>
              </a:spcAft>
              <a:buNone/>
            </a:pPr>
            <a:r>
              <a:rPr lang="en"/>
              <a:t>To be broadly applicable, most models simplify systems and demonstrate generalized relationships. </a:t>
            </a:r>
            <a:endParaRPr/>
          </a:p>
          <a:p>
            <a:pPr marL="0" lvl="0" indent="0" algn="l" rtl="0">
              <a:spcBef>
                <a:spcPts val="1200"/>
              </a:spcBef>
              <a:spcAft>
                <a:spcPts val="1200"/>
              </a:spcAft>
              <a:buNone/>
            </a:pPr>
            <a:r>
              <a:rPr lang="en"/>
              <a:t>They can help students visualize relationships they observe in mathematical or computer models, e.g., understanding why increasing one variable causes a specific model response.</a:t>
            </a:r>
            <a:endParaRPr/>
          </a:p>
        </p:txBody>
      </p:sp>
      <p:pic>
        <p:nvPicPr>
          <p:cNvPr id="65" name="Google Shape;65;p14" title="Artboard 1@3x.png"/>
          <p:cNvPicPr preferRelativeResize="0"/>
          <p:nvPr/>
        </p:nvPicPr>
        <p:blipFill>
          <a:blip r:embed="rId3">
            <a:alphaModFix/>
          </a:blip>
          <a:stretch>
            <a:fillRect/>
          </a:stretch>
        </p:blipFill>
        <p:spPr>
          <a:xfrm>
            <a:off x="4801499" y="857187"/>
            <a:ext cx="4190801" cy="4190826"/>
          </a:xfrm>
          <a:prstGeom prst="rect">
            <a:avLst/>
          </a:prstGeom>
          <a:noFill/>
          <a:ln>
            <a:noFill/>
          </a:ln>
        </p:spPr>
      </p:pic>
      <p:pic>
        <p:nvPicPr>
          <p:cNvPr id="66" name="Google Shape;66;p14" title="Clash-NSF_logow_text.png"/>
          <p:cNvPicPr preferRelativeResize="0"/>
          <p:nvPr/>
        </p:nvPicPr>
        <p:blipFill>
          <a:blip r:embed="rId4">
            <a:alphaModFix/>
          </a:blip>
          <a:stretch>
            <a:fillRect/>
          </a:stretch>
        </p:blipFill>
        <p:spPr>
          <a:xfrm>
            <a:off x="6957482" y="0"/>
            <a:ext cx="2186517" cy="1017725"/>
          </a:xfrm>
          <a:prstGeom prst="rect">
            <a:avLst/>
          </a:prstGeom>
          <a:noFill/>
          <a:ln>
            <a:noFill/>
          </a:ln>
        </p:spPr>
      </p:pic>
      <p:sp>
        <p:nvSpPr>
          <p:cNvPr id="67" name="Google Shape;67;p14"/>
          <p:cNvSpPr txBox="1"/>
          <p:nvPr/>
        </p:nvSpPr>
        <p:spPr>
          <a:xfrm>
            <a:off x="6126300" y="4866775"/>
            <a:ext cx="1908600" cy="3387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2"/>
                </a:solidFill>
              </a:rPr>
              <a:t>Image courtesy of CLaSH</a:t>
            </a:r>
            <a:endParaRPr sz="1000" b="1">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Reflection</a:t>
            </a:r>
            <a:endParaRPr/>
          </a:p>
        </p:txBody>
      </p:sp>
      <p:sp>
        <p:nvSpPr>
          <p:cNvPr id="676" name="Google Shape;676;p32"/>
          <p:cNvSpPr txBox="1"/>
          <p:nvPr/>
        </p:nvSpPr>
        <p:spPr>
          <a:xfrm>
            <a:off x="441750" y="1277100"/>
            <a:ext cx="8520600" cy="1417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Char char="●"/>
            </a:pPr>
            <a:r>
              <a:rPr lang="en" sz="1800" b="1">
                <a:solidFill>
                  <a:schemeClr val="dk2"/>
                </a:solidFill>
              </a:rPr>
              <a:t>Fill out Part 3: reflection questions with your group</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Add social and anthropogenic factors to your model: what are the human influences and implications?</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Be ready to share your systems model with the class!</a:t>
            </a:r>
            <a:endParaRPr sz="1800"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89350"/>
            <a:ext cx="4923300" cy="780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systems models: </a:t>
            </a:r>
            <a:endParaRPr/>
          </a:p>
          <a:p>
            <a:pPr marL="0" lvl="0" indent="0" algn="l" rtl="0">
              <a:spcBef>
                <a:spcPts val="0"/>
              </a:spcBef>
              <a:spcAft>
                <a:spcPts val="0"/>
              </a:spcAft>
              <a:buNone/>
            </a:pPr>
            <a:r>
              <a:rPr lang="en"/>
              <a:t>HOW and WHY</a:t>
            </a:r>
            <a:endParaRPr/>
          </a:p>
        </p:txBody>
      </p:sp>
      <p:sp>
        <p:nvSpPr>
          <p:cNvPr id="73" name="Google Shape;73;p15"/>
          <p:cNvSpPr txBox="1">
            <a:spLocks noGrp="1"/>
          </p:cNvSpPr>
          <p:nvPr>
            <p:ph type="body" idx="1"/>
          </p:nvPr>
        </p:nvSpPr>
        <p:spPr>
          <a:xfrm>
            <a:off x="311700" y="1017725"/>
            <a:ext cx="5405700" cy="2170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Systems models simplify complex systems by illustrating how social or scientific factors impact a system. </a:t>
            </a:r>
            <a:r>
              <a:rPr lang="en" b="1"/>
              <a:t>Factors</a:t>
            </a:r>
            <a:r>
              <a:rPr lang="en"/>
              <a:t> may be: </a:t>
            </a:r>
            <a:endParaRPr/>
          </a:p>
        </p:txBody>
      </p:sp>
      <p:sp>
        <p:nvSpPr>
          <p:cNvPr id="74" name="Google Shape;74;p15"/>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sp>
        <p:nvSpPr>
          <p:cNvPr id="75" name="Google Shape;75;p15"/>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Increased sediment deposition in river</a:t>
            </a:r>
            <a:endParaRPr b="1"/>
          </a:p>
        </p:txBody>
      </p:sp>
      <p:cxnSp>
        <p:nvCxnSpPr>
          <p:cNvPr id="76" name="Google Shape;76;p15"/>
          <p:cNvCxnSpPr>
            <a:stCxn id="74" idx="6"/>
            <a:endCxn id="75"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sp>
        <p:nvSpPr>
          <p:cNvPr id="77" name="Google Shape;77;p15"/>
          <p:cNvSpPr txBox="1"/>
          <p:nvPr/>
        </p:nvSpPr>
        <p:spPr>
          <a:xfrm>
            <a:off x="311700" y="4473500"/>
            <a:ext cx="8808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rPr>
              <a:t>Models show causal relationships with arrows pointing from </a:t>
            </a:r>
            <a:r>
              <a:rPr lang="en" sz="1800" b="1">
                <a:solidFill>
                  <a:schemeClr val="accent1"/>
                </a:solidFill>
              </a:rPr>
              <a:t>cause</a:t>
            </a:r>
            <a:r>
              <a:rPr lang="en" sz="1800">
                <a:solidFill>
                  <a:schemeClr val="dk2"/>
                </a:solidFill>
              </a:rPr>
              <a:t> to </a:t>
            </a:r>
            <a:r>
              <a:rPr lang="en" sz="1800" b="1">
                <a:solidFill>
                  <a:srgbClr val="FF00FF"/>
                </a:solidFill>
              </a:rPr>
              <a:t>effect</a:t>
            </a:r>
            <a:r>
              <a:rPr lang="en" sz="1800">
                <a:solidFill>
                  <a:schemeClr val="dk2"/>
                </a:solidFill>
              </a:rPr>
              <a:t> </a:t>
            </a:r>
            <a:endParaRPr sz="1800">
              <a:solidFill>
                <a:schemeClr val="dk2"/>
              </a:solidFill>
            </a:endParaRPr>
          </a:p>
        </p:txBody>
      </p:sp>
      <p:sp>
        <p:nvSpPr>
          <p:cNvPr id="78" name="Google Shape;78;p15"/>
          <p:cNvSpPr txBox="1"/>
          <p:nvPr/>
        </p:nvSpPr>
        <p:spPr>
          <a:xfrm>
            <a:off x="407975" y="2089325"/>
            <a:ext cx="4986000" cy="1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Char char="●"/>
            </a:pPr>
            <a:r>
              <a:rPr lang="en" sz="1800">
                <a:solidFill>
                  <a:schemeClr val="dk2"/>
                </a:solidFill>
              </a:rPr>
              <a:t>Forcings, e.g. amount of precipitation,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Properties, e.g. grain size of soil, or</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Processes, e.g., mass wasting</a:t>
            </a:r>
            <a:endParaRPr sz="1800">
              <a:solidFill>
                <a:schemeClr val="dk2"/>
              </a:solidFill>
            </a:endParaRPr>
          </a:p>
        </p:txBody>
      </p:sp>
      <p:sp>
        <p:nvSpPr>
          <p:cNvPr id="79" name="Google Shape;79;p15"/>
          <p:cNvSpPr txBox="1"/>
          <p:nvPr/>
        </p:nvSpPr>
        <p:spPr>
          <a:xfrm>
            <a:off x="407975" y="3543263"/>
            <a:ext cx="2736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rPr>
              <a:t>Both factors shown here are processes</a:t>
            </a:r>
            <a:endParaRPr sz="1800" b="1">
              <a:solidFill>
                <a:schemeClr val="dk2"/>
              </a:solidFill>
            </a:endParaRPr>
          </a:p>
        </p:txBody>
      </p:sp>
      <p:pic>
        <p:nvPicPr>
          <p:cNvPr id="80" name="Google Shape;80;p15" title="1983-Mississippi-River-Levee-Failure.jpg"/>
          <p:cNvPicPr preferRelativeResize="0"/>
          <p:nvPr/>
        </p:nvPicPr>
        <p:blipFill>
          <a:blip r:embed="rId3">
            <a:alphaModFix/>
          </a:blip>
          <a:stretch>
            <a:fillRect/>
          </a:stretch>
        </p:blipFill>
        <p:spPr>
          <a:xfrm>
            <a:off x="5717325" y="63200"/>
            <a:ext cx="3402974" cy="2423200"/>
          </a:xfrm>
          <a:prstGeom prst="rect">
            <a:avLst/>
          </a:prstGeom>
          <a:noFill/>
          <a:ln w="76200" cap="flat" cmpd="sng">
            <a:solidFill>
              <a:schemeClr val="accent1"/>
            </a:solidFill>
            <a:prstDash val="solid"/>
            <a:round/>
            <a:headEnd type="none" w="sm" len="sm"/>
            <a:tailEnd type="none" w="sm" len="sm"/>
          </a:ln>
        </p:spPr>
      </p:pic>
      <p:sp>
        <p:nvSpPr>
          <p:cNvPr id="81" name="Google Shape;81;p15"/>
          <p:cNvSpPr txBox="1"/>
          <p:nvPr/>
        </p:nvSpPr>
        <p:spPr>
          <a:xfrm>
            <a:off x="5235001" y="2486400"/>
            <a:ext cx="40128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000">
                <a:solidFill>
                  <a:schemeClr val="dk2"/>
                </a:solidFill>
              </a:rPr>
              <a:t>1983 Mississippi River Levee failure. Photo source: the Missouri Science and Technology, accessed from </a:t>
            </a:r>
            <a:r>
              <a:rPr lang="en" sz="1000" u="sng">
                <a:solidFill>
                  <a:schemeClr val="hlink"/>
                </a:solidFill>
                <a:hlinkClick r:id="rId4"/>
              </a:rPr>
              <a:t>ASDO</a:t>
            </a:r>
            <a:r>
              <a:rPr lang="en" sz="1000">
                <a:solidFill>
                  <a:schemeClr val="dk2"/>
                </a:solidFill>
              </a:rPr>
              <a:t>, July 2026.</a:t>
            </a:r>
            <a:endParaRPr sz="10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311700" y="1083900"/>
            <a:ext cx="5417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Systems models can be used to illustrate directional changes using ‘</a:t>
            </a:r>
            <a:r>
              <a:rPr lang="en" b="1"/>
              <a:t>+</a:t>
            </a:r>
            <a:r>
              <a:rPr lang="en"/>
              <a:t>’ and ‘</a:t>
            </a:r>
            <a:r>
              <a:rPr lang="en" b="1"/>
              <a:t>-</a:t>
            </a:r>
            <a:r>
              <a:rPr lang="en"/>
              <a:t>’ symbols to illustrate positive and negative correlations</a:t>
            </a:r>
            <a:endParaRPr/>
          </a:p>
          <a:p>
            <a:pPr marL="457200" lvl="0" indent="-342900" algn="l" rtl="0">
              <a:spcBef>
                <a:spcPts val="1200"/>
              </a:spcBef>
              <a:spcAft>
                <a:spcPts val="0"/>
              </a:spcAft>
              <a:buSzPts val="1800"/>
              <a:buChar char="●"/>
            </a:pPr>
            <a:r>
              <a:rPr lang="en"/>
              <a:t>Positive correlation ‘+’ : the cause produces a change in the same direction as the effect</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Systems Model: Directionality</a:t>
            </a:r>
            <a:endParaRPr/>
          </a:p>
          <a:p>
            <a:pPr marL="0" lvl="0" indent="0" algn="l" rtl="0">
              <a:spcBef>
                <a:spcPts val="0"/>
              </a:spcBef>
              <a:spcAft>
                <a:spcPts val="0"/>
              </a:spcAft>
              <a:buNone/>
            </a:pPr>
            <a:endParaRPr/>
          </a:p>
        </p:txBody>
      </p:sp>
      <p:sp>
        <p:nvSpPr>
          <p:cNvPr id="88" name="Google Shape;88;p16"/>
          <p:cNvSpPr txBox="1"/>
          <p:nvPr/>
        </p:nvSpPr>
        <p:spPr>
          <a:xfrm>
            <a:off x="5196025" y="33218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89" name="Google Shape;89;p16"/>
          <p:cNvSpPr txBox="1"/>
          <p:nvPr/>
        </p:nvSpPr>
        <p:spPr>
          <a:xfrm>
            <a:off x="6005825" y="612075"/>
            <a:ext cx="2875200" cy="22089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2"/>
                </a:solidFill>
              </a:rPr>
              <a:t>An increase in</a:t>
            </a:r>
            <a:r>
              <a:rPr lang="en" sz="1800" b="1">
                <a:solidFill>
                  <a:schemeClr val="accent1"/>
                </a:solidFill>
              </a:rPr>
              <a:t> mass wasting</a:t>
            </a:r>
            <a:r>
              <a:rPr lang="en" sz="1800">
                <a:solidFill>
                  <a:schemeClr val="dk2"/>
                </a:solidFill>
              </a:rPr>
              <a:t> increases </a:t>
            </a:r>
            <a:r>
              <a:rPr lang="en" sz="1800" b="1">
                <a:solidFill>
                  <a:srgbClr val="FF00FF"/>
                </a:solidFill>
              </a:rPr>
              <a:t>sediment deposition</a:t>
            </a:r>
            <a:r>
              <a:rPr lang="en" sz="1800" b="1">
                <a:solidFill>
                  <a:srgbClr val="FF9900"/>
                </a:solidFill>
              </a:rPr>
              <a:t> </a:t>
            </a:r>
            <a:endParaRPr sz="1800" b="1">
              <a:solidFill>
                <a:srgbClr val="FF9900"/>
              </a:solidFill>
            </a:endParaRPr>
          </a:p>
          <a:p>
            <a:pPr marL="0" lvl="0" indent="0" algn="l" rtl="0">
              <a:lnSpc>
                <a:spcPct val="115000"/>
              </a:lnSpc>
              <a:spcBef>
                <a:spcPts val="1200"/>
              </a:spcBef>
              <a:spcAft>
                <a:spcPts val="1200"/>
              </a:spcAft>
              <a:buNone/>
            </a:pPr>
            <a:r>
              <a:rPr lang="en" sz="1800">
                <a:solidFill>
                  <a:schemeClr val="dk2"/>
                </a:solidFill>
              </a:rPr>
              <a:t>A decrease in</a:t>
            </a:r>
            <a:r>
              <a:rPr lang="en" sz="1800" b="1">
                <a:solidFill>
                  <a:schemeClr val="accent1"/>
                </a:solidFill>
              </a:rPr>
              <a:t> mass wasting</a:t>
            </a:r>
            <a:r>
              <a:rPr lang="en" sz="1800">
                <a:solidFill>
                  <a:schemeClr val="dk2"/>
                </a:solidFill>
              </a:rPr>
              <a:t> would decreases </a:t>
            </a:r>
            <a:r>
              <a:rPr lang="en" sz="1800" b="1">
                <a:solidFill>
                  <a:srgbClr val="FF00FF"/>
                </a:solidFill>
              </a:rPr>
              <a:t>sediment deposition</a:t>
            </a:r>
            <a:r>
              <a:rPr lang="en" sz="1800" b="1">
                <a:solidFill>
                  <a:srgbClr val="FF9900"/>
                </a:solidFill>
              </a:rPr>
              <a:t> </a:t>
            </a:r>
            <a:endParaRPr sz="1800">
              <a:solidFill>
                <a:schemeClr val="dk2"/>
              </a:solidFill>
            </a:endParaRPr>
          </a:p>
        </p:txBody>
      </p:sp>
      <p:sp>
        <p:nvSpPr>
          <p:cNvPr id="90" name="Google Shape;90;p16"/>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strike="sngStrike"/>
              <a:t>Increased</a:t>
            </a:r>
            <a:r>
              <a:rPr lang="en" b="1"/>
              <a:t> sediment deposition in river</a:t>
            </a:r>
            <a:endParaRPr b="1"/>
          </a:p>
        </p:txBody>
      </p:sp>
      <p:cxnSp>
        <p:nvCxnSpPr>
          <p:cNvPr id="91" name="Google Shape;91;p16"/>
          <p:cNvCxnSpPr>
            <a:stCxn id="92" idx="6"/>
            <a:endCxn id="90"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sp>
        <p:nvSpPr>
          <p:cNvPr id="93" name="Google Shape;93;p16"/>
          <p:cNvSpPr txBox="1"/>
          <p:nvPr/>
        </p:nvSpPr>
        <p:spPr>
          <a:xfrm>
            <a:off x="167700" y="4426800"/>
            <a:ext cx="8808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rPr>
              <a:t>Rather than including direction within factor, label the directional arrow with  a ‘+’ or ‘-’ </a:t>
            </a:r>
            <a:endParaRPr sz="1800">
              <a:solidFill>
                <a:schemeClr val="dk2"/>
              </a:solidFill>
            </a:endParaRPr>
          </a:p>
        </p:txBody>
      </p:sp>
      <p:sp>
        <p:nvSpPr>
          <p:cNvPr id="94" name="Google Shape;94;p16"/>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100" name="Google Shape;100;p17"/>
          <p:cNvSpPr txBox="1"/>
          <p:nvPr/>
        </p:nvSpPr>
        <p:spPr>
          <a:xfrm>
            <a:off x="2473450" y="33218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01" name="Google Shape;101;p17"/>
          <p:cNvSpPr txBox="1"/>
          <p:nvPr/>
        </p:nvSpPr>
        <p:spPr>
          <a:xfrm>
            <a:off x="206975" y="4426800"/>
            <a:ext cx="86823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rPr>
              <a:t>Discussion question: Can cause and effect relationships move both ways?</a:t>
            </a:r>
            <a:endParaRPr sz="1800" b="1">
              <a:solidFill>
                <a:schemeClr val="dk2"/>
              </a:solidFill>
            </a:endParaRPr>
          </a:p>
        </p:txBody>
      </p:sp>
      <p:sp>
        <p:nvSpPr>
          <p:cNvPr id="102" name="Google Shape;10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Systems Model: Directionality</a:t>
            </a:r>
            <a:endParaRPr/>
          </a:p>
          <a:p>
            <a:pPr marL="0" lvl="0" indent="0" algn="l" rtl="0">
              <a:spcBef>
                <a:spcPts val="0"/>
              </a:spcBef>
              <a:spcAft>
                <a:spcPts val="0"/>
              </a:spcAft>
              <a:buNone/>
            </a:pPr>
            <a:endParaRPr/>
          </a:p>
        </p:txBody>
      </p:sp>
      <p:sp>
        <p:nvSpPr>
          <p:cNvPr id="103" name="Google Shape;103;p17"/>
          <p:cNvSpPr txBox="1"/>
          <p:nvPr/>
        </p:nvSpPr>
        <p:spPr>
          <a:xfrm>
            <a:off x="5196025" y="33218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04" name="Google Shape;104;p17"/>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cxnSp>
        <p:nvCxnSpPr>
          <p:cNvPr id="105" name="Google Shape;105;p17"/>
          <p:cNvCxnSpPr>
            <a:stCxn id="106" idx="6"/>
            <a:endCxn id="104"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07" name="Google Shape;107;p17"/>
          <p:cNvCxnSpPr/>
          <p:nvPr/>
        </p:nvCxnSpPr>
        <p:spPr>
          <a:xfrm>
            <a:off x="2285400" y="3783500"/>
            <a:ext cx="978300" cy="0"/>
          </a:xfrm>
          <a:prstGeom prst="straightConnector1">
            <a:avLst/>
          </a:prstGeom>
          <a:noFill/>
          <a:ln w="38100" cap="flat" cmpd="sng">
            <a:solidFill>
              <a:schemeClr val="dk2"/>
            </a:solidFill>
            <a:prstDash val="solid"/>
            <a:round/>
            <a:headEnd type="none" w="med" len="med"/>
            <a:tailEnd type="triangle" w="med" len="med"/>
          </a:ln>
        </p:spPr>
      </p:cxnSp>
      <p:sp>
        <p:nvSpPr>
          <p:cNvPr id="108" name="Google Shape;108;p17"/>
          <p:cNvSpPr txBox="1">
            <a:spLocks noGrp="1"/>
          </p:cNvSpPr>
          <p:nvPr>
            <p:ph type="body" idx="1"/>
          </p:nvPr>
        </p:nvSpPr>
        <p:spPr>
          <a:xfrm>
            <a:off x="311700" y="1083900"/>
            <a:ext cx="5417700" cy="334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Systems models can be used to illustrate directional changes using ‘</a:t>
            </a:r>
            <a:r>
              <a:rPr lang="en" b="1"/>
              <a:t>+</a:t>
            </a:r>
            <a:r>
              <a:rPr lang="en"/>
              <a:t>’ and ‘</a:t>
            </a:r>
            <a:r>
              <a:rPr lang="en" b="1"/>
              <a:t>-</a:t>
            </a:r>
            <a:r>
              <a:rPr lang="en"/>
              <a:t>’ symbols to illustrate positive and negative correlations</a:t>
            </a:r>
            <a:endParaRPr/>
          </a:p>
          <a:p>
            <a:pPr marL="457200" lvl="0" indent="-342900" algn="l" rtl="0">
              <a:spcBef>
                <a:spcPts val="1200"/>
              </a:spcBef>
              <a:spcAft>
                <a:spcPts val="0"/>
              </a:spcAft>
              <a:buSzPts val="1800"/>
              <a:buChar char="●"/>
            </a:pPr>
            <a:r>
              <a:rPr lang="en"/>
              <a:t>Negative correlation ‘-’ : the cause produces a change in the opposite direction as the effect</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09" name="Google Shape;109;p17"/>
          <p:cNvSpPr txBox="1"/>
          <p:nvPr/>
        </p:nvSpPr>
        <p:spPr>
          <a:xfrm>
            <a:off x="5783750" y="530575"/>
            <a:ext cx="3159900" cy="22089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2"/>
                </a:solidFill>
              </a:rPr>
              <a:t>An increase in</a:t>
            </a:r>
            <a:r>
              <a:rPr lang="en" sz="1800" b="1">
                <a:solidFill>
                  <a:schemeClr val="accent1"/>
                </a:solidFill>
              </a:rPr>
              <a:t> </a:t>
            </a:r>
            <a:r>
              <a:rPr lang="en" sz="1800" b="1">
                <a:solidFill>
                  <a:srgbClr val="6AA84F"/>
                </a:solidFill>
              </a:rPr>
              <a:t>vegetative cover</a:t>
            </a:r>
            <a:r>
              <a:rPr lang="en" sz="1800">
                <a:solidFill>
                  <a:schemeClr val="dk2"/>
                </a:solidFill>
              </a:rPr>
              <a:t> could decrease likelihood of </a:t>
            </a:r>
            <a:r>
              <a:rPr lang="en" sz="1800" b="1">
                <a:solidFill>
                  <a:schemeClr val="accent1"/>
                </a:solidFill>
              </a:rPr>
              <a:t>mass wasting</a:t>
            </a:r>
            <a:r>
              <a:rPr lang="en" sz="1800" b="1">
                <a:solidFill>
                  <a:srgbClr val="FF9900"/>
                </a:solidFill>
              </a:rPr>
              <a:t> </a:t>
            </a:r>
            <a:endParaRPr sz="1800" b="1">
              <a:solidFill>
                <a:srgbClr val="FF9900"/>
              </a:solidFill>
            </a:endParaRPr>
          </a:p>
          <a:p>
            <a:pPr marL="0" lvl="0" indent="0" algn="l" rtl="0">
              <a:lnSpc>
                <a:spcPct val="115000"/>
              </a:lnSpc>
              <a:spcBef>
                <a:spcPts val="1200"/>
              </a:spcBef>
              <a:spcAft>
                <a:spcPts val="1200"/>
              </a:spcAft>
              <a:buNone/>
            </a:pPr>
            <a:r>
              <a:rPr lang="en" sz="1800">
                <a:solidFill>
                  <a:schemeClr val="dk2"/>
                </a:solidFill>
              </a:rPr>
              <a:t>A decrease in</a:t>
            </a:r>
            <a:r>
              <a:rPr lang="en" sz="1800" b="1">
                <a:solidFill>
                  <a:schemeClr val="accent1"/>
                </a:solidFill>
              </a:rPr>
              <a:t> </a:t>
            </a:r>
            <a:r>
              <a:rPr lang="en" sz="1800" b="1">
                <a:solidFill>
                  <a:srgbClr val="6AA84F"/>
                </a:solidFill>
              </a:rPr>
              <a:t>vegetative cover</a:t>
            </a:r>
            <a:r>
              <a:rPr lang="en" sz="1800">
                <a:solidFill>
                  <a:schemeClr val="dk2"/>
                </a:solidFill>
              </a:rPr>
              <a:t> could increase likelihood of </a:t>
            </a:r>
            <a:r>
              <a:rPr lang="en" sz="1800" b="1">
                <a:solidFill>
                  <a:schemeClr val="accent1"/>
                </a:solidFill>
              </a:rPr>
              <a:t>mass wasting</a:t>
            </a:r>
            <a:r>
              <a:rPr lang="en" sz="1800" b="1">
                <a:solidFill>
                  <a:srgbClr val="FF9900"/>
                </a:solidFill>
              </a:rPr>
              <a:t>  </a:t>
            </a:r>
            <a:endParaRPr sz="1800">
              <a:solidFill>
                <a:schemeClr val="dk2"/>
              </a:solidFill>
            </a:endParaRPr>
          </a:p>
        </p:txBody>
      </p:sp>
      <p:sp>
        <p:nvSpPr>
          <p:cNvPr id="110" name="Google Shape;110;p17"/>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body" idx="1"/>
          </p:nvPr>
        </p:nvSpPr>
        <p:spPr>
          <a:xfrm>
            <a:off x="311700" y="1083900"/>
            <a:ext cx="8520600" cy="248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Systems models can illustrate </a:t>
            </a:r>
            <a:r>
              <a:rPr lang="en" b="1"/>
              <a:t>feedbacks</a:t>
            </a:r>
            <a:r>
              <a:rPr lang="en"/>
              <a:t> when factors can act as both “cause” and “effect” for each other</a:t>
            </a:r>
            <a:endParaRPr/>
          </a:p>
          <a:p>
            <a:pPr marL="0" lvl="0" indent="0" algn="l" rtl="0">
              <a:spcBef>
                <a:spcPts val="1200"/>
              </a:spcBef>
              <a:spcAft>
                <a:spcPts val="0"/>
              </a:spcAft>
              <a:buNone/>
            </a:pPr>
            <a:r>
              <a:rPr lang="en"/>
              <a:t>The “effect” may change the rate or direction of the causal factor</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16" name="Google Shape;11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Systems Model: Feedbacks</a:t>
            </a:r>
            <a:endParaRPr/>
          </a:p>
        </p:txBody>
      </p:sp>
      <p:sp>
        <p:nvSpPr>
          <p:cNvPr id="117" name="Google Shape;117;p18"/>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118" name="Google Shape;118;p18"/>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sp>
        <p:nvSpPr>
          <p:cNvPr id="119" name="Google Shape;119;p18"/>
          <p:cNvSpPr txBox="1"/>
          <p:nvPr/>
        </p:nvSpPr>
        <p:spPr>
          <a:xfrm>
            <a:off x="2411775" y="3238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20" name="Google Shape;120;p18"/>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21" name="Google Shape;121;p18"/>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122" name="Google Shape;122;p18"/>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cxnSp>
        <p:nvCxnSpPr>
          <p:cNvPr id="123" name="Google Shape;123;p18"/>
          <p:cNvCxnSpPr>
            <a:stCxn id="124" idx="6"/>
            <a:endCxn id="122"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25" name="Google Shape;125;p18"/>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sp>
        <p:nvSpPr>
          <p:cNvPr id="126" name="Google Shape;126;p18"/>
          <p:cNvSpPr txBox="1"/>
          <p:nvPr/>
        </p:nvSpPr>
        <p:spPr>
          <a:xfrm>
            <a:off x="2717375" y="2332125"/>
            <a:ext cx="6159000" cy="7803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rPr>
              <a:t>Occurrence of </a:t>
            </a:r>
            <a:r>
              <a:rPr lang="en" sz="1800" b="1">
                <a:solidFill>
                  <a:schemeClr val="accent1"/>
                </a:solidFill>
              </a:rPr>
              <a:t>mass wasting</a:t>
            </a:r>
            <a:r>
              <a:rPr lang="en" sz="1800">
                <a:solidFill>
                  <a:schemeClr val="dk2"/>
                </a:solidFill>
              </a:rPr>
              <a:t> decreases </a:t>
            </a:r>
            <a:r>
              <a:rPr lang="en" sz="1800" b="1">
                <a:solidFill>
                  <a:srgbClr val="6AA84F"/>
                </a:solidFill>
              </a:rPr>
              <a:t>vegetation </a:t>
            </a:r>
            <a:r>
              <a:rPr lang="en" sz="1800">
                <a:solidFill>
                  <a:schemeClr val="dk2"/>
                </a:solidFill>
              </a:rPr>
              <a:t>Decrease in </a:t>
            </a:r>
            <a:r>
              <a:rPr lang="en" sz="1800" b="1">
                <a:solidFill>
                  <a:schemeClr val="accent1"/>
                </a:solidFill>
              </a:rPr>
              <a:t>mass wasting </a:t>
            </a:r>
            <a:r>
              <a:rPr lang="en" sz="1800">
                <a:solidFill>
                  <a:schemeClr val="dk2"/>
                </a:solidFill>
              </a:rPr>
              <a:t>activity</a:t>
            </a:r>
            <a:r>
              <a:rPr lang="en" sz="1800" b="1">
                <a:solidFill>
                  <a:schemeClr val="accent1"/>
                </a:solidFill>
              </a:rPr>
              <a:t> </a:t>
            </a:r>
            <a:r>
              <a:rPr lang="en" sz="1800">
                <a:solidFill>
                  <a:schemeClr val="dk2"/>
                </a:solidFill>
              </a:rPr>
              <a:t>increases </a:t>
            </a:r>
            <a:r>
              <a:rPr lang="en" sz="1800" b="1">
                <a:solidFill>
                  <a:srgbClr val="6AA84F"/>
                </a:solidFill>
              </a:rPr>
              <a:t>vegetation</a:t>
            </a:r>
            <a:endParaRPr sz="1800">
              <a:solidFill>
                <a:schemeClr val="dk2"/>
              </a:solidFill>
            </a:endParaRPr>
          </a:p>
        </p:txBody>
      </p:sp>
      <p:sp>
        <p:nvSpPr>
          <p:cNvPr id="127" name="Google Shape;127;p18"/>
          <p:cNvSpPr txBox="1"/>
          <p:nvPr/>
        </p:nvSpPr>
        <p:spPr>
          <a:xfrm>
            <a:off x="230850" y="4426800"/>
            <a:ext cx="8682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rPr>
              <a:t>This feedback process means that a landslide could increase the likelihood of additional landslides!</a:t>
            </a:r>
            <a:endParaRPr sz="1800">
              <a:solidFill>
                <a:schemeClr val="dk2"/>
              </a:solidFill>
            </a:endParaRPr>
          </a:p>
        </p:txBody>
      </p:sp>
      <p:sp>
        <p:nvSpPr>
          <p:cNvPr id="128" name="Google Shape;128;p18"/>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34" name="Google Shape;134;p19"/>
          <p:cNvSpPr txBox="1">
            <a:spLocks noGrp="1"/>
          </p:cNvSpPr>
          <p:nvPr>
            <p:ph type="body" idx="1"/>
          </p:nvPr>
        </p:nvSpPr>
        <p:spPr>
          <a:xfrm>
            <a:off x="186925" y="754150"/>
            <a:ext cx="4661100" cy="16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Helps with visualizing indirect relationships: </a:t>
            </a:r>
            <a:endParaRPr/>
          </a:p>
          <a:p>
            <a:pPr marL="0" lvl="0" indent="0" algn="l" rtl="0">
              <a:spcBef>
                <a:spcPts val="1200"/>
              </a:spcBef>
              <a:spcAft>
                <a:spcPts val="1200"/>
              </a:spcAft>
              <a:buNone/>
            </a:pPr>
            <a:r>
              <a:rPr lang="en" sz="1600" i="1"/>
              <a:t>e.g., </a:t>
            </a:r>
            <a:r>
              <a:rPr lang="en" sz="1600" b="1"/>
              <a:t>increase in sediment</a:t>
            </a:r>
            <a:r>
              <a:rPr lang="en" sz="1600"/>
              <a:t> </a:t>
            </a:r>
            <a:r>
              <a:rPr lang="en" sz="1600" b="1"/>
              <a:t>deposition</a:t>
            </a:r>
            <a:r>
              <a:rPr lang="en" sz="1600"/>
              <a:t> could </a:t>
            </a:r>
            <a:r>
              <a:rPr lang="en" sz="1600" b="1"/>
              <a:t>decrease channel size</a:t>
            </a:r>
            <a:r>
              <a:rPr lang="en" sz="1600"/>
              <a:t>, </a:t>
            </a:r>
            <a:r>
              <a:rPr lang="en" sz="1600" b="1"/>
              <a:t>increasing likelihood of flooding</a:t>
            </a:r>
            <a:r>
              <a:rPr lang="en" sz="1600"/>
              <a:t> and additional </a:t>
            </a:r>
            <a:r>
              <a:rPr lang="en" sz="1600" b="1"/>
              <a:t>bank failures</a:t>
            </a:r>
            <a:r>
              <a:rPr lang="en" sz="1600"/>
              <a:t>. </a:t>
            </a:r>
            <a:endParaRPr sz="1600"/>
          </a:p>
        </p:txBody>
      </p:sp>
      <p:sp>
        <p:nvSpPr>
          <p:cNvPr id="135" name="Google Shape;135;p19"/>
          <p:cNvSpPr txBox="1">
            <a:spLocks noGrp="1"/>
          </p:cNvSpPr>
          <p:nvPr>
            <p:ph type="title"/>
          </p:nvPr>
        </p:nvSpPr>
        <p:spPr>
          <a:xfrm>
            <a:off x="142025" y="136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Complexity to Systems Models</a:t>
            </a:r>
            <a:endParaRPr/>
          </a:p>
        </p:txBody>
      </p:sp>
      <p:sp>
        <p:nvSpPr>
          <p:cNvPr id="136" name="Google Shape;136;p19"/>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37" name="Google Shape;137;p19"/>
          <p:cNvSpPr txBox="1"/>
          <p:nvPr/>
        </p:nvSpPr>
        <p:spPr>
          <a:xfrm>
            <a:off x="2411775" y="3238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38" name="Google Shape;138;p19"/>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39" name="Google Shape;139;p19"/>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grpSp>
        <p:nvGrpSpPr>
          <p:cNvPr id="140" name="Google Shape;140;p19"/>
          <p:cNvGrpSpPr/>
          <p:nvPr/>
        </p:nvGrpSpPr>
        <p:grpSpPr>
          <a:xfrm>
            <a:off x="4163075" y="4255725"/>
            <a:ext cx="3033775" cy="887700"/>
            <a:chOff x="4163075" y="4255725"/>
            <a:chExt cx="3033775" cy="887700"/>
          </a:xfrm>
        </p:grpSpPr>
        <p:sp>
          <p:nvSpPr>
            <p:cNvPr id="141" name="Google Shape;141;p19"/>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142" name="Google Shape;142;p19"/>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43" name="Google Shape;143;p19"/>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grpSp>
      <p:cxnSp>
        <p:nvCxnSpPr>
          <p:cNvPr id="144" name="Google Shape;144;p19"/>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sp>
        <p:nvSpPr>
          <p:cNvPr id="145" name="Google Shape;145;p19"/>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sp>
        <p:nvSpPr>
          <p:cNvPr id="146" name="Google Shape;146;p19"/>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147" name="Google Shape;147;p19"/>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148" name="Google Shape;148;p19"/>
          <p:cNvCxnSpPr>
            <a:stCxn id="149" idx="2"/>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149" name="Google Shape;149;p19"/>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50" name="Google Shape;150;p19"/>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51" name="Google Shape;151;p19"/>
          <p:cNvSpPr txBox="1"/>
          <p:nvPr/>
        </p:nvSpPr>
        <p:spPr>
          <a:xfrm>
            <a:off x="4848025" y="754150"/>
            <a:ext cx="4296000" cy="147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2"/>
                </a:solidFill>
              </a:rPr>
              <a:t>Helps identify competing processes: </a:t>
            </a:r>
            <a:endParaRPr sz="1800">
              <a:solidFill>
                <a:schemeClr val="dk2"/>
              </a:solidFill>
            </a:endParaRPr>
          </a:p>
          <a:p>
            <a:pPr marL="0" lvl="0" indent="0" algn="l" rtl="0">
              <a:lnSpc>
                <a:spcPct val="115000"/>
              </a:lnSpc>
              <a:spcBef>
                <a:spcPts val="1200"/>
              </a:spcBef>
              <a:spcAft>
                <a:spcPts val="1200"/>
              </a:spcAft>
              <a:buNone/>
            </a:pPr>
            <a:r>
              <a:rPr lang="en" sz="1600" i="1">
                <a:solidFill>
                  <a:schemeClr val="dk2"/>
                </a:solidFill>
              </a:rPr>
              <a:t>e.g., </a:t>
            </a:r>
            <a:r>
              <a:rPr lang="en" sz="1600" b="1">
                <a:solidFill>
                  <a:schemeClr val="dk2"/>
                </a:solidFill>
              </a:rPr>
              <a:t>increase in sediment</a:t>
            </a:r>
            <a:r>
              <a:rPr lang="en" sz="1600">
                <a:solidFill>
                  <a:schemeClr val="dk2"/>
                </a:solidFill>
              </a:rPr>
              <a:t> </a:t>
            </a:r>
            <a:r>
              <a:rPr lang="en" sz="1600" b="1">
                <a:solidFill>
                  <a:schemeClr val="dk2"/>
                </a:solidFill>
              </a:rPr>
              <a:t>deposition</a:t>
            </a:r>
            <a:r>
              <a:rPr lang="en" sz="1600">
                <a:solidFill>
                  <a:schemeClr val="dk2"/>
                </a:solidFill>
              </a:rPr>
              <a:t> could </a:t>
            </a:r>
            <a:r>
              <a:rPr lang="en" sz="1600" b="1">
                <a:solidFill>
                  <a:schemeClr val="dk2"/>
                </a:solidFill>
              </a:rPr>
              <a:t>decrease in water velocity, </a:t>
            </a:r>
            <a:r>
              <a:rPr lang="en" sz="1600">
                <a:solidFill>
                  <a:schemeClr val="dk2"/>
                </a:solidFill>
              </a:rPr>
              <a:t>decreasing likelihood of additional bank failures</a:t>
            </a:r>
            <a:endParaRPr sz="1600">
              <a:solidFill>
                <a:schemeClr val="dk2"/>
              </a:solidFill>
            </a:endParaRPr>
          </a:p>
        </p:txBody>
      </p:sp>
      <p:sp>
        <p:nvSpPr>
          <p:cNvPr id="152" name="Google Shape;152;p19"/>
          <p:cNvSpPr txBox="1"/>
          <p:nvPr/>
        </p:nvSpPr>
        <p:spPr>
          <a:xfrm>
            <a:off x="222875" y="2229729"/>
            <a:ext cx="3921000" cy="8958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b="1">
                <a:solidFill>
                  <a:schemeClr val="accent1"/>
                </a:solidFill>
              </a:rPr>
              <a:t>Which process wins out? This may depend on hydraulic properties or external forcings (e.g., precipitation/discharge)</a:t>
            </a:r>
            <a:endParaRPr b="1">
              <a:solidFill>
                <a:schemeClr val="dk2"/>
              </a:solidFill>
            </a:endParaRPr>
          </a:p>
        </p:txBody>
      </p:sp>
      <p:sp>
        <p:nvSpPr>
          <p:cNvPr id="153" name="Google Shape;153;p19"/>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154" name="Google Shape;154;p19"/>
          <p:cNvCxnSpPr>
            <a:stCxn id="155" idx="6"/>
            <a:endCxn id="156"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57" name="Google Shape;157;p19"/>
          <p:cNvCxnSpPr/>
          <p:nvPr/>
        </p:nvCxnSpPr>
        <p:spPr>
          <a:xfrm flipH="1">
            <a:off x="3842975" y="4699700"/>
            <a:ext cx="830100" cy="127500"/>
          </a:xfrm>
          <a:prstGeom prst="straightConnector1">
            <a:avLst/>
          </a:prstGeom>
          <a:noFill/>
          <a:ln w="38100" cap="flat" cmpd="sng">
            <a:solidFill>
              <a:schemeClr val="dk2"/>
            </a:solidFill>
            <a:prstDash val="solid"/>
            <a:round/>
            <a:headEnd type="none" w="med" len="med"/>
            <a:tailEnd type="triangle" w="med" len="med"/>
          </a:ln>
        </p:spPr>
      </p:cxnSp>
      <p:cxnSp>
        <p:nvCxnSpPr>
          <p:cNvPr id="158" name="Google Shape;158;p19"/>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cxnSp>
        <p:nvCxnSpPr>
          <p:cNvPr id="159" name="Google Shape;159;p19"/>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60" name="Google Shape;160;p19"/>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61" name="Google Shape;161;p19"/>
          <p:cNvCxnSpPr>
            <a:stCxn id="146" idx="7"/>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body" idx="1"/>
          </p:nvPr>
        </p:nvSpPr>
        <p:spPr>
          <a:xfrm>
            <a:off x="311700" y="1083900"/>
            <a:ext cx="838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Describe a change to this system using one of the pathways shown.</a:t>
            </a:r>
            <a:endParaRPr/>
          </a:p>
          <a:p>
            <a:pPr marL="0" lvl="0" indent="0" algn="l" rtl="0">
              <a:spcBef>
                <a:spcPts val="1200"/>
              </a:spcBef>
              <a:spcAft>
                <a:spcPts val="1200"/>
              </a:spcAft>
              <a:buNone/>
            </a:pPr>
            <a:endParaRPr/>
          </a:p>
        </p:txBody>
      </p:sp>
      <p:sp>
        <p:nvSpPr>
          <p:cNvPr id="167" name="Google Shape;16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Describing potential changes using a systems model</a:t>
            </a:r>
            <a:endParaRPr/>
          </a:p>
        </p:txBody>
      </p:sp>
      <p:sp>
        <p:nvSpPr>
          <p:cNvPr id="168" name="Google Shape;168;p20"/>
          <p:cNvSpPr txBox="1"/>
          <p:nvPr/>
        </p:nvSpPr>
        <p:spPr>
          <a:xfrm>
            <a:off x="5164300" y="33709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69" name="Google Shape;169;p20"/>
          <p:cNvSpPr txBox="1"/>
          <p:nvPr/>
        </p:nvSpPr>
        <p:spPr>
          <a:xfrm>
            <a:off x="2411775" y="3238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70" name="Google Shape;170;p20"/>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71" name="Google Shape;171;p20"/>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172" name="Google Shape;172;p20"/>
          <p:cNvSpPr txBox="1"/>
          <p:nvPr/>
        </p:nvSpPr>
        <p:spPr>
          <a:xfrm>
            <a:off x="172500" y="1545613"/>
            <a:ext cx="8799000" cy="8682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accent1"/>
                </a:solidFill>
              </a:rPr>
              <a:t>Bank failure</a:t>
            </a:r>
            <a:r>
              <a:rPr lang="en" sz="1600">
                <a:solidFill>
                  <a:schemeClr val="dk2"/>
                </a:solidFill>
              </a:rPr>
              <a:t> </a:t>
            </a:r>
            <a:r>
              <a:rPr lang="en" sz="1600">
                <a:solidFill>
                  <a:schemeClr val="dk1"/>
                </a:solidFill>
              </a:rPr>
              <a:t>increases</a:t>
            </a:r>
            <a:r>
              <a:rPr lang="en" sz="1600">
                <a:solidFill>
                  <a:schemeClr val="dk2"/>
                </a:solidFill>
              </a:rPr>
              <a:t> </a:t>
            </a:r>
            <a:r>
              <a:rPr lang="en" sz="1600" b="1">
                <a:solidFill>
                  <a:srgbClr val="FF00FF"/>
                </a:solidFill>
              </a:rPr>
              <a:t>sediment deposition</a:t>
            </a:r>
            <a:r>
              <a:rPr lang="en" sz="1600">
                <a:solidFill>
                  <a:schemeClr val="dk1"/>
                </a:solidFill>
              </a:rPr>
              <a:t>, leading to decreased </a:t>
            </a:r>
            <a:r>
              <a:rPr lang="en" sz="1600" b="1">
                <a:solidFill>
                  <a:schemeClr val="accent5"/>
                </a:solidFill>
              </a:rPr>
              <a:t>channel capacity</a:t>
            </a:r>
            <a:r>
              <a:rPr lang="en" sz="1600">
                <a:solidFill>
                  <a:schemeClr val="dk1"/>
                </a:solidFill>
              </a:rPr>
              <a:t>.</a:t>
            </a:r>
            <a:endParaRPr sz="1600">
              <a:solidFill>
                <a:schemeClr val="dk1"/>
              </a:solidFill>
            </a:endParaRPr>
          </a:p>
          <a:p>
            <a:pPr marL="0" lvl="0" indent="0" algn="l" rtl="0">
              <a:lnSpc>
                <a:spcPct val="115000"/>
              </a:lnSpc>
              <a:spcBef>
                <a:spcPts val="1200"/>
              </a:spcBef>
              <a:spcAft>
                <a:spcPts val="1200"/>
              </a:spcAft>
              <a:buNone/>
            </a:pPr>
            <a:r>
              <a:rPr lang="en" sz="1600">
                <a:solidFill>
                  <a:schemeClr val="dk1"/>
                </a:solidFill>
              </a:rPr>
              <a:t>Smaller channels increase </a:t>
            </a:r>
            <a:r>
              <a:rPr lang="en" sz="1600" b="1">
                <a:solidFill>
                  <a:schemeClr val="dk1"/>
                </a:solidFill>
              </a:rPr>
              <a:t>flood risk</a:t>
            </a:r>
            <a:r>
              <a:rPr lang="en" sz="1600">
                <a:solidFill>
                  <a:schemeClr val="dk1"/>
                </a:solidFill>
              </a:rPr>
              <a:t>, which may increase </a:t>
            </a:r>
            <a:r>
              <a:rPr lang="en" sz="1600" b="1">
                <a:solidFill>
                  <a:schemeClr val="accent1"/>
                </a:solidFill>
              </a:rPr>
              <a:t>river bank failure</a:t>
            </a:r>
            <a:r>
              <a:rPr lang="en" sz="1600">
                <a:solidFill>
                  <a:schemeClr val="dk1"/>
                </a:solidFill>
              </a:rPr>
              <a:t> risk.</a:t>
            </a:r>
            <a:r>
              <a:rPr lang="en" sz="1600" b="1">
                <a:solidFill>
                  <a:srgbClr val="FF00FF"/>
                </a:solidFill>
              </a:rPr>
              <a:t> </a:t>
            </a:r>
            <a:endParaRPr sz="1600">
              <a:solidFill>
                <a:schemeClr val="dk2"/>
              </a:solidFill>
            </a:endParaRPr>
          </a:p>
        </p:txBody>
      </p:sp>
      <p:sp>
        <p:nvSpPr>
          <p:cNvPr id="173" name="Google Shape;173;p20"/>
          <p:cNvSpPr/>
          <p:nvPr/>
        </p:nvSpPr>
        <p:spPr>
          <a:xfrm>
            <a:off x="7683650" y="2723475"/>
            <a:ext cx="1389600" cy="2207400"/>
          </a:xfrm>
          <a:prstGeom prst="roundRect">
            <a:avLst>
              <a:gd name="adj" fmla="val 27339"/>
            </a:avLst>
          </a:pr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1200"/>
              </a:spcAft>
              <a:buNone/>
            </a:pPr>
            <a:r>
              <a:rPr lang="en" sz="1800">
                <a:solidFill>
                  <a:schemeClr val="dk2"/>
                </a:solidFill>
              </a:rPr>
              <a:t>Note how direction of change is related to ‘+’ and ‘-’ symbols </a:t>
            </a:r>
            <a:endParaRPr/>
          </a:p>
        </p:txBody>
      </p:sp>
      <p:sp>
        <p:nvSpPr>
          <p:cNvPr id="174" name="Google Shape;174;p20"/>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sp>
        <p:nvSpPr>
          <p:cNvPr id="175" name="Google Shape;175;p20"/>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176" name="Google Shape;176;p20"/>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177" name="Google Shape;177;p20"/>
          <p:cNvCxnSpPr/>
          <p:nvPr/>
        </p:nvCxnSpPr>
        <p:spPr>
          <a:xfrm flipH="1">
            <a:off x="3842975" y="4699700"/>
            <a:ext cx="830100" cy="127500"/>
          </a:xfrm>
          <a:prstGeom prst="straightConnector1">
            <a:avLst/>
          </a:prstGeom>
          <a:noFill/>
          <a:ln w="38100" cap="flat" cmpd="sng">
            <a:solidFill>
              <a:schemeClr val="dk2"/>
            </a:solidFill>
            <a:prstDash val="solid"/>
            <a:round/>
            <a:headEnd type="none" w="med" len="med"/>
            <a:tailEnd type="triangle" w="med" len="med"/>
          </a:ln>
        </p:spPr>
      </p:cxnSp>
      <p:sp>
        <p:nvSpPr>
          <p:cNvPr id="178" name="Google Shape;178;p20"/>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179" name="Google Shape;179;p20"/>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80" name="Google Shape;180;p20"/>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81" name="Google Shape;181;p20"/>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sp>
        <p:nvSpPr>
          <p:cNvPr id="182" name="Google Shape;182;p20"/>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183" name="Google Shape;183;p20"/>
          <p:cNvSpPr txBox="1"/>
          <p:nvPr/>
        </p:nvSpPr>
        <p:spPr>
          <a:xfrm>
            <a:off x="4093500" y="2544263"/>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184" name="Google Shape;184;p20"/>
          <p:cNvCxnSpPr/>
          <p:nvPr/>
        </p:nvCxnSpPr>
        <p:spPr>
          <a:xfrm rot="10800000">
            <a:off x="6440375" y="2829850"/>
            <a:ext cx="421200" cy="416400"/>
          </a:xfrm>
          <a:prstGeom prst="straightConnector1">
            <a:avLst/>
          </a:prstGeom>
          <a:noFill/>
          <a:ln w="38100" cap="flat" cmpd="sng">
            <a:solidFill>
              <a:schemeClr val="dk2"/>
            </a:solidFill>
            <a:prstDash val="solid"/>
            <a:round/>
            <a:headEnd type="none" w="med" len="med"/>
            <a:tailEnd type="triangle" w="med" len="med"/>
          </a:ln>
        </p:spPr>
      </p:cxnSp>
      <p:sp>
        <p:nvSpPr>
          <p:cNvPr id="185" name="Google Shape;185;p20"/>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186" name="Google Shape;186;p20"/>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cxnSp>
        <p:nvCxnSpPr>
          <p:cNvPr id="187" name="Google Shape;187;p20"/>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88" name="Google Shape;188;p20"/>
          <p:cNvCxnSpPr>
            <a:stCxn id="189" idx="6"/>
            <a:endCxn id="190" idx="2"/>
          </p:cNvCxnSpPr>
          <p:nvPr/>
        </p:nvCxnSpPr>
        <p:spPr>
          <a:xfrm>
            <a:off x="5027525" y="378350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91" name="Google Shape;191;p20"/>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192" name="Google Shape;192;p20"/>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cxnSp>
        <p:nvCxnSpPr>
          <p:cNvPr id="193" name="Google Shape;193;p20"/>
          <p:cNvCxnSpPr/>
          <p:nvPr/>
        </p:nvCxnSpPr>
        <p:spPr>
          <a:xfrm flipH="1">
            <a:off x="4143875" y="2853800"/>
            <a:ext cx="516900" cy="3825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311700" y="301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Negative feedbacks: </a:t>
            </a:r>
            <a:r>
              <a:rPr lang="en" sz="2000"/>
              <a:t>result of a process is to reverse to initiating factor</a:t>
            </a:r>
            <a:r>
              <a:rPr lang="en" sz="2200"/>
              <a:t> </a:t>
            </a:r>
            <a:endParaRPr sz="2200"/>
          </a:p>
        </p:txBody>
      </p:sp>
      <p:sp>
        <p:nvSpPr>
          <p:cNvPr id="199" name="Google Shape;199;p21"/>
          <p:cNvSpPr txBox="1"/>
          <p:nvPr/>
        </p:nvSpPr>
        <p:spPr>
          <a:xfrm>
            <a:off x="5277425" y="3454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00" name="Google Shape;200;p21"/>
          <p:cNvSpPr txBox="1"/>
          <p:nvPr/>
        </p:nvSpPr>
        <p:spPr>
          <a:xfrm>
            <a:off x="2411775" y="32384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01" name="Google Shape;201;p21"/>
          <p:cNvSpPr txBox="1"/>
          <p:nvPr/>
        </p:nvSpPr>
        <p:spPr>
          <a:xfrm>
            <a:off x="2644950" y="38326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02" name="Google Shape;202;p21"/>
          <p:cNvSpPr/>
          <p:nvPr/>
        </p:nvSpPr>
        <p:spPr>
          <a:xfrm>
            <a:off x="514625" y="3236300"/>
            <a:ext cx="1767300" cy="1094400"/>
          </a:xfrm>
          <a:prstGeom prst="ellipse">
            <a:avLst/>
          </a:prstGeom>
          <a:solidFill>
            <a:schemeClr val="lt2"/>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Vegetative cover</a:t>
            </a:r>
            <a:endParaRPr b="1"/>
          </a:p>
        </p:txBody>
      </p:sp>
      <p:sp>
        <p:nvSpPr>
          <p:cNvPr id="203" name="Google Shape;203;p21"/>
          <p:cNvSpPr/>
          <p:nvPr/>
        </p:nvSpPr>
        <p:spPr>
          <a:xfrm>
            <a:off x="4673075" y="2386113"/>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Water velocity</a:t>
            </a:r>
            <a:endParaRPr b="1"/>
          </a:p>
        </p:txBody>
      </p:sp>
      <p:cxnSp>
        <p:nvCxnSpPr>
          <p:cNvPr id="204" name="Google Shape;204;p21"/>
          <p:cNvCxnSpPr>
            <a:stCxn id="205" idx="2"/>
            <a:endCxn id="203" idx="6"/>
          </p:cNvCxnSpPr>
          <p:nvPr/>
        </p:nvCxnSpPr>
        <p:spPr>
          <a:xfrm rot="10800000">
            <a:off x="6440375" y="2829850"/>
            <a:ext cx="421200" cy="416400"/>
          </a:xfrm>
          <a:prstGeom prst="straightConnector1">
            <a:avLst/>
          </a:prstGeom>
          <a:noFill/>
          <a:ln w="38100" cap="flat" cmpd="sng">
            <a:solidFill>
              <a:srgbClr val="FF0000"/>
            </a:solidFill>
            <a:prstDash val="solid"/>
            <a:round/>
            <a:headEnd type="none" w="med" len="med"/>
            <a:tailEnd type="triangle" w="med" len="med"/>
          </a:ln>
        </p:spPr>
      </p:cxnSp>
      <p:sp>
        <p:nvSpPr>
          <p:cNvPr id="205" name="Google Shape;205;p21"/>
          <p:cNvSpPr txBox="1"/>
          <p:nvPr/>
        </p:nvSpPr>
        <p:spPr>
          <a:xfrm>
            <a:off x="6622325" y="278455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06" name="Google Shape;206;p21"/>
          <p:cNvSpPr txBox="1"/>
          <p:nvPr/>
        </p:nvSpPr>
        <p:spPr>
          <a:xfrm>
            <a:off x="4163075" y="2648900"/>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07" name="Google Shape;207;p21"/>
          <p:cNvSpPr txBox="1"/>
          <p:nvPr/>
        </p:nvSpPr>
        <p:spPr>
          <a:xfrm>
            <a:off x="242100" y="879338"/>
            <a:ext cx="8659800" cy="14346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rPr>
              <a:t>Initiating factor:</a:t>
            </a:r>
            <a:r>
              <a:rPr lang="en" sz="1600">
                <a:solidFill>
                  <a:schemeClr val="dk1"/>
                </a:solidFill>
              </a:rPr>
              <a:t> mass wasting/bank failure</a:t>
            </a:r>
            <a:endParaRPr sz="1600">
              <a:solidFill>
                <a:schemeClr val="dk1"/>
              </a:solidFill>
            </a:endParaRPr>
          </a:p>
          <a:p>
            <a:pPr marL="0" lvl="0" indent="0" algn="l" rtl="0">
              <a:lnSpc>
                <a:spcPct val="115000"/>
              </a:lnSpc>
              <a:spcBef>
                <a:spcPts val="1200"/>
              </a:spcBef>
              <a:spcAft>
                <a:spcPts val="1200"/>
              </a:spcAft>
              <a:buNone/>
            </a:pPr>
            <a:r>
              <a:rPr lang="en" sz="1600" b="1">
                <a:solidFill>
                  <a:srgbClr val="FF0000"/>
                </a:solidFill>
              </a:rPr>
              <a:t>Negative feedback:</a:t>
            </a:r>
            <a:r>
              <a:rPr lang="en" sz="1600">
                <a:solidFill>
                  <a:schemeClr val="dk2"/>
                </a:solidFill>
              </a:rPr>
              <a:t> </a:t>
            </a:r>
            <a:r>
              <a:rPr lang="en" sz="1600">
                <a:solidFill>
                  <a:schemeClr val="dk1"/>
                </a:solidFill>
              </a:rPr>
              <a:t>Bank failure could decrease likelihood of additional bank failure if </a:t>
            </a:r>
            <a:r>
              <a:rPr lang="en" sz="1600" b="1">
                <a:solidFill>
                  <a:srgbClr val="FF00FF"/>
                </a:solidFill>
              </a:rPr>
              <a:t>sediment deposition</a:t>
            </a:r>
            <a:r>
              <a:rPr lang="en" sz="1600">
                <a:solidFill>
                  <a:schemeClr val="dk1"/>
                </a:solidFill>
              </a:rPr>
              <a:t> decreases </a:t>
            </a:r>
            <a:r>
              <a:rPr lang="en" sz="1600" b="1">
                <a:solidFill>
                  <a:schemeClr val="accent5"/>
                </a:solidFill>
              </a:rPr>
              <a:t>water velocity</a:t>
            </a:r>
            <a:r>
              <a:rPr lang="en" sz="1600">
                <a:solidFill>
                  <a:schemeClr val="dk1"/>
                </a:solidFill>
              </a:rPr>
              <a:t>, which decreases erosive power and likelihood of mass wasting.</a:t>
            </a:r>
            <a:endParaRPr sz="1600">
              <a:solidFill>
                <a:schemeClr val="dk2"/>
              </a:solidFill>
            </a:endParaRPr>
          </a:p>
        </p:txBody>
      </p:sp>
      <p:sp>
        <p:nvSpPr>
          <p:cNvPr id="208" name="Google Shape;208;p21"/>
          <p:cNvSpPr/>
          <p:nvPr/>
        </p:nvSpPr>
        <p:spPr>
          <a:xfrm>
            <a:off x="7773125" y="3391200"/>
            <a:ext cx="1589700" cy="1752300"/>
          </a:xfrm>
          <a:prstGeom prst="roundRect">
            <a:avLst>
              <a:gd name="adj" fmla="val 27339"/>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en" sz="1600">
                <a:solidFill>
                  <a:schemeClr val="dk2"/>
                </a:solidFill>
              </a:rPr>
              <a:t>One “-” in a cyclic chain indicates </a:t>
            </a:r>
            <a:r>
              <a:rPr lang="en" sz="1600" b="1">
                <a:solidFill>
                  <a:srgbClr val="FF0000"/>
                </a:solidFill>
              </a:rPr>
              <a:t>negative feedback</a:t>
            </a:r>
            <a:r>
              <a:rPr lang="en" sz="1600">
                <a:solidFill>
                  <a:schemeClr val="dk2"/>
                </a:solidFill>
              </a:rPr>
              <a:t>.</a:t>
            </a:r>
            <a:endParaRPr sz="1600"/>
          </a:p>
        </p:txBody>
      </p:sp>
      <p:sp>
        <p:nvSpPr>
          <p:cNvPr id="209" name="Google Shape;209;p21"/>
          <p:cNvSpPr txBox="1"/>
          <p:nvPr/>
        </p:nvSpPr>
        <p:spPr>
          <a:xfrm>
            <a:off x="4870425" y="3322425"/>
            <a:ext cx="2058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0000FF"/>
                </a:solidFill>
              </a:rPr>
              <a:t>Both increase</a:t>
            </a:r>
            <a:endParaRPr sz="1300" b="1">
              <a:solidFill>
                <a:srgbClr val="0000FF"/>
              </a:solidFill>
            </a:endParaRPr>
          </a:p>
        </p:txBody>
      </p:sp>
      <p:sp>
        <p:nvSpPr>
          <p:cNvPr id="210" name="Google Shape;210;p21"/>
          <p:cNvSpPr txBox="1"/>
          <p:nvPr/>
        </p:nvSpPr>
        <p:spPr>
          <a:xfrm>
            <a:off x="6929025" y="2701087"/>
            <a:ext cx="2058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0000FF"/>
                </a:solidFill>
              </a:rPr>
              <a:t>Increase sediment decreases velocity</a:t>
            </a:r>
            <a:endParaRPr sz="1300" b="1">
              <a:solidFill>
                <a:srgbClr val="0000FF"/>
              </a:solidFill>
            </a:endParaRPr>
          </a:p>
        </p:txBody>
      </p:sp>
      <p:sp>
        <p:nvSpPr>
          <p:cNvPr id="211" name="Google Shape;211;p21"/>
          <p:cNvSpPr txBox="1"/>
          <p:nvPr/>
        </p:nvSpPr>
        <p:spPr>
          <a:xfrm>
            <a:off x="3123450" y="2482625"/>
            <a:ext cx="12030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b="1">
                <a:solidFill>
                  <a:srgbClr val="0000FF"/>
                </a:solidFill>
              </a:rPr>
              <a:t>Both decrease</a:t>
            </a:r>
            <a:endParaRPr sz="1300" b="1">
              <a:solidFill>
                <a:srgbClr val="0000FF"/>
              </a:solidFill>
            </a:endParaRPr>
          </a:p>
        </p:txBody>
      </p:sp>
      <p:sp>
        <p:nvSpPr>
          <p:cNvPr id="212" name="Google Shape;212;p21"/>
          <p:cNvSpPr/>
          <p:nvPr/>
        </p:nvSpPr>
        <p:spPr>
          <a:xfrm>
            <a:off x="6005825" y="3236300"/>
            <a:ext cx="1711500" cy="1094400"/>
          </a:xfrm>
          <a:prstGeom prst="ellipse">
            <a:avLst/>
          </a:prstGeom>
          <a:solidFill>
            <a:schemeClr val="lt2"/>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Sediment deposition in river</a:t>
            </a:r>
            <a:endParaRPr b="1"/>
          </a:p>
        </p:txBody>
      </p:sp>
      <p:sp>
        <p:nvSpPr>
          <p:cNvPr id="213" name="Google Shape;213;p21"/>
          <p:cNvSpPr/>
          <p:nvPr/>
        </p:nvSpPr>
        <p:spPr>
          <a:xfrm>
            <a:off x="2281925" y="4441475"/>
            <a:ext cx="1561200" cy="677400"/>
          </a:xfrm>
          <a:prstGeom prst="ellipse">
            <a:avLst/>
          </a:prstGeom>
          <a:solidFill>
            <a:schemeClr val="lt2"/>
          </a:solid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Flooding </a:t>
            </a:r>
            <a:r>
              <a:rPr lang="en" sz="1000" b="1"/>
              <a:t>(water leaving channel)</a:t>
            </a:r>
            <a:endParaRPr sz="1000" b="1"/>
          </a:p>
        </p:txBody>
      </p:sp>
      <p:sp>
        <p:nvSpPr>
          <p:cNvPr id="214" name="Google Shape;214;p21"/>
          <p:cNvSpPr txBox="1"/>
          <p:nvPr/>
        </p:nvSpPr>
        <p:spPr>
          <a:xfrm>
            <a:off x="3317588" y="416732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cxnSp>
        <p:nvCxnSpPr>
          <p:cNvPr id="215" name="Google Shape;215;p21"/>
          <p:cNvCxnSpPr/>
          <p:nvPr/>
        </p:nvCxnSpPr>
        <p:spPr>
          <a:xfrm flipH="1">
            <a:off x="3842975" y="4699700"/>
            <a:ext cx="830100" cy="127500"/>
          </a:xfrm>
          <a:prstGeom prst="straightConnector1">
            <a:avLst/>
          </a:prstGeom>
          <a:noFill/>
          <a:ln w="38100" cap="flat" cmpd="sng">
            <a:solidFill>
              <a:schemeClr val="dk2"/>
            </a:solidFill>
            <a:prstDash val="solid"/>
            <a:round/>
            <a:headEnd type="none" w="med" len="med"/>
            <a:tailEnd type="triangle" w="med" len="med"/>
          </a:ln>
        </p:spPr>
      </p:cxnSp>
      <p:sp>
        <p:nvSpPr>
          <p:cNvPr id="216" name="Google Shape;216;p21"/>
          <p:cNvSpPr/>
          <p:nvPr/>
        </p:nvSpPr>
        <p:spPr>
          <a:xfrm>
            <a:off x="4675225" y="4255725"/>
            <a:ext cx="1767300" cy="887700"/>
          </a:xfrm>
          <a:prstGeom prst="ellipse">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Channel capacity</a:t>
            </a:r>
            <a:endParaRPr b="1"/>
          </a:p>
        </p:txBody>
      </p:sp>
      <p:sp>
        <p:nvSpPr>
          <p:cNvPr id="217" name="Google Shape;217;p21"/>
          <p:cNvSpPr txBox="1"/>
          <p:nvPr/>
        </p:nvSpPr>
        <p:spPr>
          <a:xfrm>
            <a:off x="4163075"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18" name="Google Shape;218;p21"/>
          <p:cNvSpPr txBox="1"/>
          <p:nvPr/>
        </p:nvSpPr>
        <p:spPr>
          <a:xfrm>
            <a:off x="6718350" y="4388975"/>
            <a:ext cx="47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 -</a:t>
            </a:r>
            <a:endParaRPr sz="1800" b="1">
              <a:solidFill>
                <a:schemeClr val="dk2"/>
              </a:solidFill>
            </a:endParaRPr>
          </a:p>
        </p:txBody>
      </p:sp>
      <p:sp>
        <p:nvSpPr>
          <p:cNvPr id="219" name="Google Shape;219;p21"/>
          <p:cNvSpPr/>
          <p:nvPr/>
        </p:nvSpPr>
        <p:spPr>
          <a:xfrm>
            <a:off x="3260225" y="3236300"/>
            <a:ext cx="1767300" cy="10944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Mass wasting/ River bank failure</a:t>
            </a:r>
            <a:endParaRPr b="1"/>
          </a:p>
        </p:txBody>
      </p:sp>
      <p:cxnSp>
        <p:nvCxnSpPr>
          <p:cNvPr id="220" name="Google Shape;220;p21"/>
          <p:cNvCxnSpPr/>
          <p:nvPr/>
        </p:nvCxnSpPr>
        <p:spPr>
          <a:xfrm rot="10800000" flipH="1">
            <a:off x="3614493" y="4255678"/>
            <a:ext cx="257100" cy="285000"/>
          </a:xfrm>
          <a:prstGeom prst="straightConnector1">
            <a:avLst/>
          </a:prstGeom>
          <a:noFill/>
          <a:ln w="38100" cap="flat" cmpd="sng">
            <a:solidFill>
              <a:schemeClr val="dk2"/>
            </a:solidFill>
            <a:prstDash val="solid"/>
            <a:round/>
            <a:headEnd type="none" w="med" len="med"/>
            <a:tailEnd type="triangle" w="med" len="med"/>
          </a:ln>
        </p:spPr>
      </p:cxnSp>
      <p:cxnSp>
        <p:nvCxnSpPr>
          <p:cNvPr id="221" name="Google Shape;221;p21"/>
          <p:cNvCxnSpPr/>
          <p:nvPr/>
        </p:nvCxnSpPr>
        <p:spPr>
          <a:xfrm rot="10800000">
            <a:off x="2281925" y="3893250"/>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22" name="Google Shape;222;p21"/>
          <p:cNvCxnSpPr>
            <a:stCxn id="223" idx="6"/>
            <a:endCxn id="224" idx="2"/>
          </p:cNvCxnSpPr>
          <p:nvPr/>
        </p:nvCxnSpPr>
        <p:spPr>
          <a:xfrm>
            <a:off x="5027525" y="3783500"/>
            <a:ext cx="978300" cy="0"/>
          </a:xfrm>
          <a:prstGeom prst="straightConnector1">
            <a:avLst/>
          </a:prstGeom>
          <a:noFill/>
          <a:ln w="38100" cap="flat" cmpd="sng">
            <a:solidFill>
              <a:srgbClr val="FF0000"/>
            </a:solidFill>
            <a:prstDash val="solid"/>
            <a:round/>
            <a:headEnd type="none" w="med" len="med"/>
            <a:tailEnd type="triangle" w="med" len="med"/>
          </a:ln>
        </p:spPr>
      </p:cxnSp>
      <p:cxnSp>
        <p:nvCxnSpPr>
          <p:cNvPr id="225" name="Google Shape;225;p21"/>
          <p:cNvCxnSpPr/>
          <p:nvPr/>
        </p:nvCxnSpPr>
        <p:spPr>
          <a:xfrm>
            <a:off x="2281925" y="3685475"/>
            <a:ext cx="978300" cy="0"/>
          </a:xfrm>
          <a:prstGeom prst="straightConnector1">
            <a:avLst/>
          </a:prstGeom>
          <a:noFill/>
          <a:ln w="38100" cap="flat" cmpd="sng">
            <a:solidFill>
              <a:schemeClr val="dk2"/>
            </a:solidFill>
            <a:prstDash val="solid"/>
            <a:round/>
            <a:headEnd type="none" w="med" len="med"/>
            <a:tailEnd type="triangle" w="med" len="med"/>
          </a:ln>
        </p:spPr>
      </p:cxnSp>
      <p:cxnSp>
        <p:nvCxnSpPr>
          <p:cNvPr id="226" name="Google Shape;226;p21"/>
          <p:cNvCxnSpPr>
            <a:endCxn id="223" idx="0"/>
          </p:cNvCxnSpPr>
          <p:nvPr/>
        </p:nvCxnSpPr>
        <p:spPr>
          <a:xfrm flipH="1">
            <a:off x="4143875" y="2853800"/>
            <a:ext cx="516900" cy="382500"/>
          </a:xfrm>
          <a:prstGeom prst="straightConnector1">
            <a:avLst/>
          </a:prstGeom>
          <a:noFill/>
          <a:ln w="38100" cap="flat" cmpd="sng">
            <a:solidFill>
              <a:srgbClr val="FF0000"/>
            </a:solidFill>
            <a:prstDash val="solid"/>
            <a:round/>
            <a:headEnd type="none" w="med" len="med"/>
            <a:tailEnd type="triangle" w="med" len="med"/>
          </a:ln>
        </p:spPr>
      </p:cxnSp>
      <p:cxnSp>
        <p:nvCxnSpPr>
          <p:cNvPr id="227" name="Google Shape;227;p21"/>
          <p:cNvCxnSpPr/>
          <p:nvPr/>
        </p:nvCxnSpPr>
        <p:spPr>
          <a:xfrm flipH="1">
            <a:off x="6442525" y="4330575"/>
            <a:ext cx="541500" cy="3690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2276</Words>
  <Application>Microsoft Macintosh PowerPoint</Application>
  <PresentationFormat>On-screen Show (16:9)</PresentationFormat>
  <Paragraphs>391</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Aptos</vt:lpstr>
      <vt:lpstr>Arial</vt:lpstr>
      <vt:lpstr>Simple Light</vt:lpstr>
      <vt:lpstr>What is a hazard cascade?</vt:lpstr>
      <vt:lpstr>Dynamic Systems Modeling of Hazard Cascades  </vt:lpstr>
      <vt:lpstr>Creating systems models:  HOW and WHY</vt:lpstr>
      <vt:lpstr>Systems Model: Directionality </vt:lpstr>
      <vt:lpstr>Systems Model: Directionality </vt:lpstr>
      <vt:lpstr>Systems Model: Feedbacks</vt:lpstr>
      <vt:lpstr>Adding Complexity to Systems Models</vt:lpstr>
      <vt:lpstr>Describing potential changes using a systems model</vt:lpstr>
      <vt:lpstr>Negative feedbacks: result of a process is to reverse to initiating factor </vt:lpstr>
      <vt:lpstr>Positive feedbacks: result of a process moves process in same direction</vt:lpstr>
      <vt:lpstr>Positive feedbacks accelerate, negative feedbacks reduce impact of initiating factor</vt:lpstr>
      <vt:lpstr>Your turn! Individual work</vt:lpstr>
      <vt:lpstr>Adding complexity: Increasing factors</vt:lpstr>
      <vt:lpstr>Adding complexity: Adding arrows</vt:lpstr>
      <vt:lpstr>Adding complexity: Chains</vt:lpstr>
      <vt:lpstr>Adding complexity: Chains</vt:lpstr>
      <vt:lpstr>Recognizing additional cascades</vt:lpstr>
      <vt:lpstr>Interpretation: Human interventions &amp; Social ramifications of cascades</vt:lpstr>
      <vt:lpstr>Your turn! As a group, create your own systems model</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Plenge, Megan Franks</cp:lastModifiedBy>
  <cp:revision>1</cp:revision>
  <dcterms:modified xsi:type="dcterms:W3CDTF">2026-07-15T03:42:45Z</dcterms:modified>
</cp:coreProperties>
</file>