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1233" r:id="rId2"/>
    <p:sldId id="393" r:id="rId3"/>
    <p:sldId id="1196" r:id="rId4"/>
    <p:sldId id="1191" r:id="rId5"/>
    <p:sldId id="1190" r:id="rId6"/>
    <p:sldId id="1197" r:id="rId7"/>
    <p:sldId id="1200" r:id="rId8"/>
    <p:sldId id="1201" r:id="rId9"/>
    <p:sldId id="1202" r:id="rId10"/>
    <p:sldId id="1203" r:id="rId11"/>
    <p:sldId id="1204" r:id="rId12"/>
    <p:sldId id="1218" r:id="rId13"/>
    <p:sldId id="1071" r:id="rId14"/>
    <p:sldId id="1220" r:id="rId15"/>
    <p:sldId id="1223" r:id="rId16"/>
    <p:sldId id="1222" r:id="rId17"/>
    <p:sldId id="1224" r:id="rId18"/>
    <p:sldId id="1226" r:id="rId19"/>
    <p:sldId id="1227" r:id="rId20"/>
    <p:sldId id="1228" r:id="rId21"/>
    <p:sldId id="1230" r:id="rId22"/>
    <p:sldId id="1229" r:id="rId23"/>
    <p:sldId id="1231" r:id="rId24"/>
    <p:sldId id="1208" r:id="rId25"/>
    <p:sldId id="1207" r:id="rId26"/>
    <p:sldId id="1209" r:id="rId27"/>
    <p:sldId id="1213" r:id="rId28"/>
    <p:sldId id="1212" r:id="rId29"/>
    <p:sldId id="1214" r:id="rId30"/>
    <p:sldId id="1216" r:id="rId31"/>
    <p:sldId id="1217" r:id="rId3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p:clrMru>
    <a:srgbClr val="FDB4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6" autoAdjust="0"/>
    <p:restoredTop sz="81849"/>
  </p:normalViewPr>
  <p:slideViewPr>
    <p:cSldViewPr>
      <p:cViewPr>
        <p:scale>
          <a:sx n="100" d="100"/>
          <a:sy n="100" d="100"/>
        </p:scale>
        <p:origin x="2096" y="224"/>
      </p:cViewPr>
      <p:guideLst>
        <p:guide orient="horz" pos="2160"/>
        <p:guide pos="2880"/>
      </p:guideLst>
    </p:cSldViewPr>
  </p:slideViewPr>
  <p:outlineViewPr>
    <p:cViewPr>
      <p:scale>
        <a:sx n="33" d="100"/>
        <a:sy n="33" d="100"/>
      </p:scale>
      <p:origin x="0" y="-34504"/>
    </p:cViewPr>
  </p:outlineViewPr>
  <p:notesTextViewPr>
    <p:cViewPr>
      <p:scale>
        <a:sx n="95" d="100"/>
        <a:sy n="95"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E0872D27-89FA-114C-BDD1-1C96054A901F}" type="datetime1">
              <a:rPr lang="en-CA"/>
              <a:pPr>
                <a:defRPr/>
              </a:pPr>
              <a:t>2026-06-19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65B69E11-7190-B74F-A288-2EF537E46110}" type="slidenum">
              <a:rPr lang="en-US"/>
              <a:pPr>
                <a:defRPr/>
              </a:pPr>
              <a:t>‹#›</a:t>
            </a:fld>
            <a:endParaRPr lang="en-US"/>
          </a:p>
        </p:txBody>
      </p:sp>
    </p:spTree>
    <p:extLst>
      <p:ext uri="{BB962C8B-B14F-4D97-AF65-F5344CB8AC3E}">
        <p14:creationId xmlns:p14="http://schemas.microsoft.com/office/powerpoint/2010/main" val="12634523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ZA"/>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A6C81C72-4EE8-1F4A-9353-D1576068668C}" type="datetime1">
              <a:rPr lang="en-CA"/>
              <a:pPr>
                <a:defRPr/>
              </a:pPr>
              <a:t>2026-06-19</a:t>
            </a:fld>
            <a:endParaRPr lang="en-Z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ZA"/>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2070125D-52F9-D346-81B6-4DA6C882B411}" type="slidenum">
              <a:rPr lang="en-ZA"/>
              <a:pPr>
                <a:defRPr/>
              </a:pPr>
              <a:t>‹#›</a:t>
            </a:fld>
            <a:endParaRPr lang="en-ZA"/>
          </a:p>
        </p:txBody>
      </p:sp>
    </p:spTree>
    <p:extLst>
      <p:ext uri="{BB962C8B-B14F-4D97-AF65-F5344CB8AC3E}">
        <p14:creationId xmlns:p14="http://schemas.microsoft.com/office/powerpoint/2010/main" val="118886246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noProof="0" dirty="0"/>
              <a:t>The goal for this session is to be able to….</a:t>
            </a:r>
          </a:p>
          <a:p>
            <a:pPr marL="0" indent="0">
              <a:buFontTx/>
              <a:buNone/>
            </a:pPr>
            <a:endParaRPr lang="en-GB" noProof="0" dirty="0"/>
          </a:p>
        </p:txBody>
      </p:sp>
      <p:sp>
        <p:nvSpPr>
          <p:cNvPr id="4" name="Slide Number Placeholder 3"/>
          <p:cNvSpPr>
            <a:spLocks noGrp="1"/>
          </p:cNvSpPr>
          <p:nvPr>
            <p:ph type="sldNum" sz="quarter" idx="10"/>
          </p:nvPr>
        </p:nvSpPr>
        <p:spPr/>
        <p:txBody>
          <a:bodyPr/>
          <a:lstStyle/>
          <a:p>
            <a:pPr>
              <a:defRPr/>
            </a:pPr>
            <a:fld id="{2070125D-52F9-D346-81B6-4DA6C882B411}" type="slidenum">
              <a:rPr lang="en-ZA" smtClean="0"/>
              <a:pPr>
                <a:defRPr/>
              </a:pPr>
              <a:t>2</a:t>
            </a:fld>
            <a:endParaRPr lang="en-ZA"/>
          </a:p>
        </p:txBody>
      </p:sp>
    </p:spTree>
    <p:extLst>
      <p:ext uri="{BB962C8B-B14F-4D97-AF65-F5344CB8AC3E}">
        <p14:creationId xmlns:p14="http://schemas.microsoft.com/office/powerpoint/2010/main" val="337959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12</a:t>
            </a:fld>
            <a:endParaRPr lang="en-ZA"/>
          </a:p>
        </p:txBody>
      </p:sp>
    </p:spTree>
    <p:extLst>
      <p:ext uri="{BB962C8B-B14F-4D97-AF65-F5344CB8AC3E}">
        <p14:creationId xmlns:p14="http://schemas.microsoft.com/office/powerpoint/2010/main" val="325946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13</a:t>
            </a:fld>
            <a:endParaRPr lang="en-ZA"/>
          </a:p>
        </p:txBody>
      </p:sp>
    </p:spTree>
    <p:extLst>
      <p:ext uri="{BB962C8B-B14F-4D97-AF65-F5344CB8AC3E}">
        <p14:creationId xmlns:p14="http://schemas.microsoft.com/office/powerpoint/2010/main" val="2944965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14</a:t>
            </a:fld>
            <a:endParaRPr lang="en-ZA"/>
          </a:p>
        </p:txBody>
      </p:sp>
    </p:spTree>
    <p:extLst>
      <p:ext uri="{BB962C8B-B14F-4D97-AF65-F5344CB8AC3E}">
        <p14:creationId xmlns:p14="http://schemas.microsoft.com/office/powerpoint/2010/main" val="116521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15</a:t>
            </a:fld>
            <a:endParaRPr lang="en-ZA"/>
          </a:p>
        </p:txBody>
      </p:sp>
    </p:spTree>
    <p:extLst>
      <p:ext uri="{BB962C8B-B14F-4D97-AF65-F5344CB8AC3E}">
        <p14:creationId xmlns:p14="http://schemas.microsoft.com/office/powerpoint/2010/main" val="120118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16</a:t>
            </a:fld>
            <a:endParaRPr lang="en-ZA"/>
          </a:p>
        </p:txBody>
      </p:sp>
    </p:spTree>
    <p:extLst>
      <p:ext uri="{BB962C8B-B14F-4D97-AF65-F5344CB8AC3E}">
        <p14:creationId xmlns:p14="http://schemas.microsoft.com/office/powerpoint/2010/main" val="2963709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17</a:t>
            </a:fld>
            <a:endParaRPr lang="en-ZA"/>
          </a:p>
        </p:txBody>
      </p:sp>
    </p:spTree>
    <p:extLst>
      <p:ext uri="{BB962C8B-B14F-4D97-AF65-F5344CB8AC3E}">
        <p14:creationId xmlns:p14="http://schemas.microsoft.com/office/powerpoint/2010/main" val="264813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18</a:t>
            </a:fld>
            <a:endParaRPr lang="en-ZA"/>
          </a:p>
        </p:txBody>
      </p:sp>
    </p:spTree>
    <p:extLst>
      <p:ext uri="{BB962C8B-B14F-4D97-AF65-F5344CB8AC3E}">
        <p14:creationId xmlns:p14="http://schemas.microsoft.com/office/powerpoint/2010/main" val="409187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19</a:t>
            </a:fld>
            <a:endParaRPr lang="en-ZA"/>
          </a:p>
        </p:txBody>
      </p:sp>
    </p:spTree>
    <p:extLst>
      <p:ext uri="{BB962C8B-B14F-4D97-AF65-F5344CB8AC3E}">
        <p14:creationId xmlns:p14="http://schemas.microsoft.com/office/powerpoint/2010/main" val="2547257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20</a:t>
            </a:fld>
            <a:endParaRPr lang="en-ZA"/>
          </a:p>
        </p:txBody>
      </p:sp>
    </p:spTree>
    <p:extLst>
      <p:ext uri="{BB962C8B-B14F-4D97-AF65-F5344CB8AC3E}">
        <p14:creationId xmlns:p14="http://schemas.microsoft.com/office/powerpoint/2010/main" val="2596990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21</a:t>
            </a:fld>
            <a:endParaRPr lang="en-ZA"/>
          </a:p>
        </p:txBody>
      </p:sp>
    </p:spTree>
    <p:extLst>
      <p:ext uri="{BB962C8B-B14F-4D97-AF65-F5344CB8AC3E}">
        <p14:creationId xmlns:p14="http://schemas.microsoft.com/office/powerpoint/2010/main" val="192638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3</a:t>
            </a:fld>
            <a:endParaRPr lang="en-ZA"/>
          </a:p>
        </p:txBody>
      </p:sp>
    </p:spTree>
    <p:extLst>
      <p:ext uri="{BB962C8B-B14F-4D97-AF65-F5344CB8AC3E}">
        <p14:creationId xmlns:p14="http://schemas.microsoft.com/office/powerpoint/2010/main" val="3705560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22</a:t>
            </a:fld>
            <a:endParaRPr lang="en-ZA"/>
          </a:p>
        </p:txBody>
      </p:sp>
    </p:spTree>
    <p:extLst>
      <p:ext uri="{BB962C8B-B14F-4D97-AF65-F5344CB8AC3E}">
        <p14:creationId xmlns:p14="http://schemas.microsoft.com/office/powerpoint/2010/main" val="1832154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23</a:t>
            </a:fld>
            <a:endParaRPr lang="en-ZA"/>
          </a:p>
        </p:txBody>
      </p:sp>
    </p:spTree>
    <p:extLst>
      <p:ext uri="{BB962C8B-B14F-4D97-AF65-F5344CB8AC3E}">
        <p14:creationId xmlns:p14="http://schemas.microsoft.com/office/powerpoint/2010/main" val="1174100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24</a:t>
            </a:fld>
            <a:endParaRPr lang="en-ZA"/>
          </a:p>
        </p:txBody>
      </p:sp>
    </p:spTree>
    <p:extLst>
      <p:ext uri="{BB962C8B-B14F-4D97-AF65-F5344CB8AC3E}">
        <p14:creationId xmlns:p14="http://schemas.microsoft.com/office/powerpoint/2010/main" val="389008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25</a:t>
            </a:fld>
            <a:endParaRPr lang="en-ZA"/>
          </a:p>
        </p:txBody>
      </p:sp>
    </p:spTree>
    <p:extLst>
      <p:ext uri="{BB962C8B-B14F-4D97-AF65-F5344CB8AC3E}">
        <p14:creationId xmlns:p14="http://schemas.microsoft.com/office/powerpoint/2010/main" val="322388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26</a:t>
            </a:fld>
            <a:endParaRPr lang="en-ZA"/>
          </a:p>
        </p:txBody>
      </p:sp>
    </p:spTree>
    <p:extLst>
      <p:ext uri="{BB962C8B-B14F-4D97-AF65-F5344CB8AC3E}">
        <p14:creationId xmlns:p14="http://schemas.microsoft.com/office/powerpoint/2010/main" val="3488540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27</a:t>
            </a:fld>
            <a:endParaRPr lang="en-ZA"/>
          </a:p>
        </p:txBody>
      </p:sp>
    </p:spTree>
    <p:extLst>
      <p:ext uri="{BB962C8B-B14F-4D97-AF65-F5344CB8AC3E}">
        <p14:creationId xmlns:p14="http://schemas.microsoft.com/office/powerpoint/2010/main" val="391747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28</a:t>
            </a:fld>
            <a:endParaRPr lang="en-ZA"/>
          </a:p>
        </p:txBody>
      </p:sp>
    </p:spTree>
    <p:extLst>
      <p:ext uri="{BB962C8B-B14F-4D97-AF65-F5344CB8AC3E}">
        <p14:creationId xmlns:p14="http://schemas.microsoft.com/office/powerpoint/2010/main" val="1262500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29</a:t>
            </a:fld>
            <a:endParaRPr lang="en-ZA"/>
          </a:p>
        </p:txBody>
      </p:sp>
    </p:spTree>
    <p:extLst>
      <p:ext uri="{BB962C8B-B14F-4D97-AF65-F5344CB8AC3E}">
        <p14:creationId xmlns:p14="http://schemas.microsoft.com/office/powerpoint/2010/main" val="3273476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30</a:t>
            </a:fld>
            <a:endParaRPr lang="en-ZA"/>
          </a:p>
        </p:txBody>
      </p:sp>
    </p:spTree>
    <p:extLst>
      <p:ext uri="{BB962C8B-B14F-4D97-AF65-F5344CB8AC3E}">
        <p14:creationId xmlns:p14="http://schemas.microsoft.com/office/powerpoint/2010/main" val="30378315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31</a:t>
            </a:fld>
            <a:endParaRPr lang="en-ZA"/>
          </a:p>
        </p:txBody>
      </p:sp>
    </p:spTree>
    <p:extLst>
      <p:ext uri="{BB962C8B-B14F-4D97-AF65-F5344CB8AC3E}">
        <p14:creationId xmlns:p14="http://schemas.microsoft.com/office/powerpoint/2010/main" val="113989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5</a:t>
            </a:fld>
            <a:endParaRPr lang="en-ZA"/>
          </a:p>
        </p:txBody>
      </p:sp>
    </p:spTree>
    <p:extLst>
      <p:ext uri="{BB962C8B-B14F-4D97-AF65-F5344CB8AC3E}">
        <p14:creationId xmlns:p14="http://schemas.microsoft.com/office/powerpoint/2010/main" val="297762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6</a:t>
            </a:fld>
            <a:endParaRPr lang="en-ZA"/>
          </a:p>
        </p:txBody>
      </p:sp>
    </p:spTree>
    <p:extLst>
      <p:ext uri="{BB962C8B-B14F-4D97-AF65-F5344CB8AC3E}">
        <p14:creationId xmlns:p14="http://schemas.microsoft.com/office/powerpoint/2010/main" val="23545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7</a:t>
            </a:fld>
            <a:endParaRPr lang="en-ZA"/>
          </a:p>
        </p:txBody>
      </p:sp>
    </p:spTree>
    <p:extLst>
      <p:ext uri="{BB962C8B-B14F-4D97-AF65-F5344CB8AC3E}">
        <p14:creationId xmlns:p14="http://schemas.microsoft.com/office/powerpoint/2010/main" val="1554555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8</a:t>
            </a:fld>
            <a:endParaRPr lang="en-ZA"/>
          </a:p>
        </p:txBody>
      </p:sp>
    </p:spTree>
    <p:extLst>
      <p:ext uri="{BB962C8B-B14F-4D97-AF65-F5344CB8AC3E}">
        <p14:creationId xmlns:p14="http://schemas.microsoft.com/office/powerpoint/2010/main" val="242108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9</a:t>
            </a:fld>
            <a:endParaRPr lang="en-ZA"/>
          </a:p>
        </p:txBody>
      </p:sp>
    </p:spTree>
    <p:extLst>
      <p:ext uri="{BB962C8B-B14F-4D97-AF65-F5344CB8AC3E}">
        <p14:creationId xmlns:p14="http://schemas.microsoft.com/office/powerpoint/2010/main" val="19737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10</a:t>
            </a:fld>
            <a:endParaRPr lang="en-ZA"/>
          </a:p>
        </p:txBody>
      </p:sp>
    </p:spTree>
    <p:extLst>
      <p:ext uri="{BB962C8B-B14F-4D97-AF65-F5344CB8AC3E}">
        <p14:creationId xmlns:p14="http://schemas.microsoft.com/office/powerpoint/2010/main" val="120152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11</a:t>
            </a:fld>
            <a:endParaRPr lang="en-ZA"/>
          </a:p>
        </p:txBody>
      </p:sp>
    </p:spTree>
    <p:extLst>
      <p:ext uri="{BB962C8B-B14F-4D97-AF65-F5344CB8AC3E}">
        <p14:creationId xmlns:p14="http://schemas.microsoft.com/office/powerpoint/2010/main" val="2828113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fld id="{D08E6593-6837-EA46-8787-9A55632634E3}" type="datetime1">
              <a:rPr lang="en-CA"/>
              <a:pPr>
                <a:defRPr/>
              </a:pPr>
              <a:t>2026-06-19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endParaRPr lang="en-ZA" dirty="0"/>
          </a:p>
        </p:txBody>
      </p:sp>
    </p:spTree>
    <p:extLst>
      <p:ext uri="{BB962C8B-B14F-4D97-AF65-F5344CB8AC3E}">
        <p14:creationId xmlns:p14="http://schemas.microsoft.com/office/powerpoint/2010/main" val="3403522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B419C691-BF8B-CF4B-A68B-1CF126D12298}" type="datetime1">
              <a:rPr lang="en-CA"/>
              <a:pPr>
                <a:defRPr/>
              </a:pPr>
              <a:t>2026-06-19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E99763A-EAEF-4A41-BBE6-E14BCA3639CE}" type="slidenum">
              <a:rPr lang="en-ZA"/>
              <a:pPr>
                <a:defRPr/>
              </a:pPr>
              <a:t>‹#›</a:t>
            </a:fld>
            <a:endParaRPr lang="en-ZA"/>
          </a:p>
        </p:txBody>
      </p:sp>
    </p:spTree>
    <p:extLst>
      <p:ext uri="{BB962C8B-B14F-4D97-AF65-F5344CB8AC3E}">
        <p14:creationId xmlns:p14="http://schemas.microsoft.com/office/powerpoint/2010/main" val="207968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08D889B0-0FEA-3E47-B1FA-5E3E1E6A2037}" type="datetime1">
              <a:rPr lang="en-CA"/>
              <a:pPr>
                <a:defRPr/>
              </a:pPr>
              <a:t>2026-06-19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C42D471-63BD-C040-9721-AE5465260A0B}" type="slidenum">
              <a:rPr lang="en-ZA"/>
              <a:pPr>
                <a:defRPr/>
              </a:pPr>
              <a:t>‹#›</a:t>
            </a:fld>
            <a:endParaRPr lang="en-ZA"/>
          </a:p>
        </p:txBody>
      </p:sp>
    </p:spTree>
    <p:extLst>
      <p:ext uri="{BB962C8B-B14F-4D97-AF65-F5344CB8AC3E}">
        <p14:creationId xmlns:p14="http://schemas.microsoft.com/office/powerpoint/2010/main" val="2076216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765FB291-7AB7-DA47-888C-9FC9FBC01F81}" type="datetime1">
              <a:rPr lang="en-CA"/>
              <a:pPr>
                <a:defRPr/>
              </a:pPr>
              <a:t>2026-06-19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Tree>
    <p:extLst>
      <p:ext uri="{BB962C8B-B14F-4D97-AF65-F5344CB8AC3E}">
        <p14:creationId xmlns:p14="http://schemas.microsoft.com/office/powerpoint/2010/main" val="178189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81F2AD-6446-FB44-A037-5E5D55BBEDDD}" type="datetime1">
              <a:rPr lang="en-CA"/>
              <a:pPr>
                <a:defRPr/>
              </a:pPr>
              <a:t>2026-06-19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05ACB5-45C8-8A4E-929C-346D23BE54F3}" type="slidenum">
              <a:rPr lang="en-ZA"/>
              <a:pPr>
                <a:defRPr/>
              </a:pPr>
              <a:t>‹#›</a:t>
            </a:fld>
            <a:endParaRPr lang="en-ZA"/>
          </a:p>
        </p:txBody>
      </p:sp>
    </p:spTree>
    <p:extLst>
      <p:ext uri="{BB962C8B-B14F-4D97-AF65-F5344CB8AC3E}">
        <p14:creationId xmlns:p14="http://schemas.microsoft.com/office/powerpoint/2010/main" val="132451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fld id="{1E53ABB1-5303-D745-911B-EA26D0476A5C}" type="datetime1">
              <a:rPr lang="en-CA"/>
              <a:pPr>
                <a:defRPr/>
              </a:pPr>
              <a:t>2026-06-19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06A1C3A-1750-774F-9C85-F0CEAEBC8F08}" type="slidenum">
              <a:rPr lang="en-ZA"/>
              <a:pPr>
                <a:defRPr/>
              </a:pPr>
              <a:t>‹#›</a:t>
            </a:fld>
            <a:endParaRPr lang="en-ZA"/>
          </a:p>
        </p:txBody>
      </p:sp>
    </p:spTree>
    <p:extLst>
      <p:ext uri="{BB962C8B-B14F-4D97-AF65-F5344CB8AC3E}">
        <p14:creationId xmlns:p14="http://schemas.microsoft.com/office/powerpoint/2010/main" val="2029915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fld id="{AF885038-B6C5-2140-A3A2-1850E1CC27BD}" type="datetime1">
              <a:rPr lang="en-CA"/>
              <a:pPr>
                <a:defRPr/>
              </a:pPr>
              <a:t>2026-06-19</a:t>
            </a:fld>
            <a:endParaRPr lang="en-ZA"/>
          </a:p>
        </p:txBody>
      </p:sp>
      <p:sp>
        <p:nvSpPr>
          <p:cNvPr id="8" name="Footer Placeholder 4"/>
          <p:cNvSpPr>
            <a:spLocks noGrp="1"/>
          </p:cNvSpPr>
          <p:nvPr>
            <p:ph type="ftr" sz="quarter" idx="11"/>
          </p:nvPr>
        </p:nvSpPr>
        <p:spPr/>
        <p:txBody>
          <a:bodyPr/>
          <a:lstStyle>
            <a:lvl1pPr>
              <a:defRPr/>
            </a:lvl1pPr>
          </a:lstStyle>
          <a:p>
            <a:pPr>
              <a:defRPr/>
            </a:pPr>
            <a:endParaRPr lang="en-ZA"/>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D563D54-C449-A54F-8554-BF4713391AFA}" type="slidenum">
              <a:rPr lang="en-ZA"/>
              <a:pPr>
                <a:defRPr/>
              </a:pPr>
              <a:t>‹#›</a:t>
            </a:fld>
            <a:endParaRPr lang="en-ZA"/>
          </a:p>
        </p:txBody>
      </p:sp>
    </p:spTree>
    <p:extLst>
      <p:ext uri="{BB962C8B-B14F-4D97-AF65-F5344CB8AC3E}">
        <p14:creationId xmlns:p14="http://schemas.microsoft.com/office/powerpoint/2010/main" val="125280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5DDE88A0-2AB1-9B40-B3DF-09EDB4231224}" type="datetime1">
              <a:rPr lang="en-CA"/>
              <a:pPr>
                <a:defRPr/>
              </a:pPr>
              <a:t>2026-06-19</a:t>
            </a:fld>
            <a:endParaRPr lang="en-ZA"/>
          </a:p>
        </p:txBody>
      </p:sp>
      <p:sp>
        <p:nvSpPr>
          <p:cNvPr id="4" name="Footer Placeholder 4"/>
          <p:cNvSpPr>
            <a:spLocks noGrp="1"/>
          </p:cNvSpPr>
          <p:nvPr>
            <p:ph type="ftr" sz="quarter" idx="11"/>
          </p:nvPr>
        </p:nvSpPr>
        <p:spPr/>
        <p:txBody>
          <a:bodyPr/>
          <a:lstStyle>
            <a:lvl1pPr>
              <a:defRPr/>
            </a:lvl1pPr>
          </a:lstStyle>
          <a:p>
            <a:pPr>
              <a:defRPr/>
            </a:pPr>
            <a:endParaRPr lang="en-ZA"/>
          </a:p>
        </p:txBody>
      </p:sp>
    </p:spTree>
    <p:extLst>
      <p:ext uri="{BB962C8B-B14F-4D97-AF65-F5344CB8AC3E}">
        <p14:creationId xmlns:p14="http://schemas.microsoft.com/office/powerpoint/2010/main" val="225537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D72F6C-7D4B-9642-AF5A-D4BD2079307D}" type="datetime1">
              <a:rPr lang="en-CA"/>
              <a:pPr>
                <a:defRPr/>
              </a:pPr>
              <a:t>2026-06-19</a:t>
            </a:fld>
            <a:endParaRPr lang="en-ZA"/>
          </a:p>
        </p:txBody>
      </p:sp>
      <p:sp>
        <p:nvSpPr>
          <p:cNvPr id="3" name="Footer Placeholder 4"/>
          <p:cNvSpPr>
            <a:spLocks noGrp="1"/>
          </p:cNvSpPr>
          <p:nvPr>
            <p:ph type="ftr" sz="quarter" idx="11"/>
          </p:nvPr>
        </p:nvSpPr>
        <p:spPr/>
        <p:txBody>
          <a:bodyPr/>
          <a:lstStyle>
            <a:lvl1pPr>
              <a:defRPr/>
            </a:lvl1pPr>
          </a:lstStyle>
          <a:p>
            <a:pPr>
              <a:defRPr/>
            </a:pPr>
            <a:endParaRPr lang="en-ZA"/>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171DB8A-7F3D-F14D-9D4A-B7133138B7AE}" type="slidenum">
              <a:rPr lang="en-ZA"/>
              <a:pPr>
                <a:defRPr/>
              </a:pPr>
              <a:t>‹#›</a:t>
            </a:fld>
            <a:endParaRPr lang="en-ZA"/>
          </a:p>
        </p:txBody>
      </p:sp>
    </p:spTree>
    <p:extLst>
      <p:ext uri="{BB962C8B-B14F-4D97-AF65-F5344CB8AC3E}">
        <p14:creationId xmlns:p14="http://schemas.microsoft.com/office/powerpoint/2010/main" val="79787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FC30244-5F56-8540-8EA6-84BD06D1AE5E}" type="datetime1">
              <a:rPr lang="en-CA"/>
              <a:pPr>
                <a:defRPr/>
              </a:pPr>
              <a:t>2026-06-19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610E24A-BE95-B840-920E-A9B2E2761B91}" type="slidenum">
              <a:rPr lang="en-ZA"/>
              <a:pPr>
                <a:defRPr/>
              </a:pPr>
              <a:t>‹#›</a:t>
            </a:fld>
            <a:endParaRPr lang="en-ZA"/>
          </a:p>
        </p:txBody>
      </p:sp>
    </p:spTree>
    <p:extLst>
      <p:ext uri="{BB962C8B-B14F-4D97-AF65-F5344CB8AC3E}">
        <p14:creationId xmlns:p14="http://schemas.microsoft.com/office/powerpoint/2010/main" val="50742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6DA2D87-BA91-564E-AA3F-794C96E31A96}" type="datetime1">
              <a:rPr lang="en-CA"/>
              <a:pPr>
                <a:defRPr/>
              </a:pPr>
              <a:t>2026-06-19</a:t>
            </a:fld>
            <a:endParaRPr lang="en-ZA"/>
          </a:p>
        </p:txBody>
      </p:sp>
      <p:sp>
        <p:nvSpPr>
          <p:cNvPr id="6" name="Footer Placeholder 4"/>
          <p:cNvSpPr>
            <a:spLocks noGrp="1"/>
          </p:cNvSpPr>
          <p:nvPr>
            <p:ph type="ftr" sz="quarter" idx="11"/>
          </p:nvPr>
        </p:nvSpPr>
        <p:spPr/>
        <p:txBody>
          <a:bodyPr/>
          <a:lstStyle>
            <a:lvl1pPr>
              <a:defRPr/>
            </a:lvl1pPr>
          </a:lstStyle>
          <a:p>
            <a:pPr>
              <a:defRPr/>
            </a:pPr>
            <a:endParaRPr lang="en-ZA"/>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3DA918C-DBAA-6942-A8E7-31C1FB08B68F}" type="slidenum">
              <a:rPr lang="en-ZA"/>
              <a:pPr>
                <a:defRPr/>
              </a:pPr>
              <a:t>‹#›</a:t>
            </a:fld>
            <a:endParaRPr lang="en-ZA"/>
          </a:p>
        </p:txBody>
      </p:sp>
    </p:spTree>
    <p:extLst>
      <p:ext uri="{BB962C8B-B14F-4D97-AF65-F5344CB8AC3E}">
        <p14:creationId xmlns:p14="http://schemas.microsoft.com/office/powerpoint/2010/main" val="238224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18358A7A-B694-1148-A1AF-F5845F9670FB}" type="datetime1">
              <a:rPr lang="en-CA"/>
              <a:pPr>
                <a:defRPr/>
              </a:pPr>
              <a:t>2026-06-19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drgoulu.com/wp-content/uploads/2017/09/Rheology-of-cats.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erc.carleton.edu/research_education/equilibria/ternary_diagram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erc.carleton.edu/research_education/equilibria/ternary_diagram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serc.carleton.edu/research_education/equilibria/ternary_diagrams.html" TargetMode="External"/><Relationship Id="rId5" Type="http://schemas.openxmlformats.org/officeDocument/2006/relationships/image" Target="../media/image12.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serc.carleton.edu/research_education/equilibria/ternary_diagrams.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8" Type="http://schemas.openxmlformats.org/officeDocument/2006/relationships/hyperlink" Target="https://serc.carleton.edu/research_education/equilibria/ternary_diagrams.html" TargetMode="External"/><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8" Type="http://schemas.openxmlformats.org/officeDocument/2006/relationships/hyperlink" Target="https://serc.carleton.edu/research_education/equilibria/ternary_diagrams.html" TargetMode="External"/><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erc.carleton.edu/research_education/equilibria/ternary_diagrams.html" TargetMode="External"/><Relationship Id="rId5" Type="http://schemas.openxmlformats.org/officeDocument/2006/relationships/image" Target="../media/image12.png"/><Relationship Id="rId4" Type="http://schemas.openxmlformats.org/officeDocument/2006/relationships/image" Target="../media/image8.jpg"/></Relationships>
</file>

<file path=ppt/slides/_rels/slide19.xml.rels><?xml version="1.0" encoding="UTF-8" standalone="yes"?>
<Relationships xmlns="http://schemas.openxmlformats.org/package/2006/relationships"><Relationship Id="rId8" Type="http://schemas.openxmlformats.org/officeDocument/2006/relationships/hyperlink" Target="https://serc.carleton.edu/research_education/equilibria/ternary_diagrams.html" TargetMode="External"/><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erc.carleton.edu/research_education/equilibria/ternary_diagrams.html" TargetMode="External"/><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8.jpg"/><Relationship Id="rId9" Type="http://schemas.openxmlformats.org/officeDocument/2006/relationships/hyperlink" Target="https://serc.carleton.edu/research_education/equilibria/ternary_diagrams.htm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erc.carleton.edu/research_education/equilibria/ternary_diagrams.html" TargetMode="External"/><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8" Type="http://schemas.openxmlformats.org/officeDocument/2006/relationships/hyperlink" Target="https://serc.carleton.edu/research_education/equilibria/ternary_diagrams.html" TargetMode="External"/><Relationship Id="rId3" Type="http://schemas.openxmlformats.org/officeDocument/2006/relationships/image" Target="../media/image8.jp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serc.carleton.edu/research_education/equilibria/ternary_diagrams.html" TargetMode="Externa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serc.carleton.edu/research_education/equilibria/ternary_diagrams.html" TargetMode="Externa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serc.carleton.edu/research_education/equilibria/ternary_diagrams.html" TargetMode="External"/><Relationship Id="rId5" Type="http://schemas.openxmlformats.org/officeDocument/2006/relationships/image" Target="../media/image18.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serc.carleton.edu/research_education/equilibria/ternary_diagrams.html" TargetMode="External"/><Relationship Id="rId5" Type="http://schemas.openxmlformats.org/officeDocument/2006/relationships/image" Target="../media/image18.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serc.carleton.edu/research_education/equilibria/ternary_diagram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serc.carleton.edu/research_education/equilibria/ternary_diagrams.html" TargetMode="External"/><Relationship Id="rId5" Type="http://schemas.openxmlformats.org/officeDocument/2006/relationships/image" Target="../media/image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erc.carleton.edu/research_education/equilibria/ternary_diagrams.html"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erc.carleton.edu/research_education/equilibria/ternary_diagrams.html"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erc.carleton.edu/research_education/equilibria/ternary_diagrams.html"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erc.carleton.edu/research_education/equilibria/ternary_diagram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erc.carleton.edu/research_education/equilibria/ternary_diagram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7AB0-4190-5CC2-57B1-44BDA16CE17C}"/>
              </a:ext>
            </a:extLst>
          </p:cNvPr>
          <p:cNvSpPr>
            <a:spLocks noGrp="1"/>
          </p:cNvSpPr>
          <p:nvPr>
            <p:ph type="title"/>
          </p:nvPr>
        </p:nvSpPr>
        <p:spPr/>
        <p:txBody>
          <a:bodyPr/>
          <a:lstStyle/>
          <a:p>
            <a:pPr algn="ctr"/>
            <a:r>
              <a:rPr lang="en-US" dirty="0"/>
              <a:t>Notes for Teaching</a:t>
            </a:r>
          </a:p>
        </p:txBody>
      </p:sp>
      <p:sp>
        <p:nvSpPr>
          <p:cNvPr id="3" name="Content Placeholder 2">
            <a:extLst>
              <a:ext uri="{FF2B5EF4-FFF2-40B4-BE49-F238E27FC236}">
                <a16:creationId xmlns:a16="http://schemas.microsoft.com/office/drawing/2014/main" id="{887C054C-9E1A-F44E-5FD1-105D4CBAC404}"/>
              </a:ext>
            </a:extLst>
          </p:cNvPr>
          <p:cNvSpPr>
            <a:spLocks noGrp="1"/>
          </p:cNvSpPr>
          <p:nvPr>
            <p:ph idx="1"/>
          </p:nvPr>
        </p:nvSpPr>
        <p:spPr/>
        <p:txBody>
          <a:bodyPr>
            <a:normAutofit fontScale="92500" lnSpcReduction="10000"/>
          </a:bodyPr>
          <a:lstStyle/>
          <a:p>
            <a:pPr marL="0" indent="0">
              <a:buNone/>
            </a:pPr>
            <a:r>
              <a:rPr lang="en-US" dirty="0"/>
              <a:t>We are familiar with cats having the potential to be liquids (Fardin, 2014) as well as mother cats having the potential to give birth to different </a:t>
            </a:r>
            <a:r>
              <a:rPr lang="en-US" dirty="0" err="1"/>
              <a:t>coloured</a:t>
            </a:r>
            <a:r>
              <a:rPr lang="en-US" dirty="0"/>
              <a:t> kittens. </a:t>
            </a:r>
          </a:p>
          <a:p>
            <a:pPr marL="0" indent="0">
              <a:buNone/>
            </a:pPr>
            <a:endParaRPr lang="en-US" dirty="0"/>
          </a:p>
          <a:p>
            <a:pPr marL="0" indent="0">
              <a:buNone/>
            </a:pPr>
            <a:r>
              <a:rPr lang="en-US" dirty="0"/>
              <a:t>This allows for the use of cats to model crystallization pathways. Calico cats can model the Fo-An-Di and the Fo-An-SiO</a:t>
            </a:r>
            <a:r>
              <a:rPr lang="en-US" baseline="-25000" dirty="0"/>
              <a:t>2</a:t>
            </a:r>
            <a:r>
              <a:rPr lang="en-US" dirty="0"/>
              <a:t> systems. Tortoiseshell cats continue model the diopside-anorthite system, both binary and ternary.</a:t>
            </a:r>
          </a:p>
        </p:txBody>
      </p:sp>
      <p:sp>
        <p:nvSpPr>
          <p:cNvPr id="5" name="TextBox 4">
            <a:extLst>
              <a:ext uri="{FF2B5EF4-FFF2-40B4-BE49-F238E27FC236}">
                <a16:creationId xmlns:a16="http://schemas.microsoft.com/office/drawing/2014/main" id="{89691C1A-6D30-51F0-E23D-2B193EBD2207}"/>
              </a:ext>
            </a:extLst>
          </p:cNvPr>
          <p:cNvSpPr txBox="1"/>
          <p:nvPr/>
        </p:nvSpPr>
        <p:spPr>
          <a:xfrm>
            <a:off x="152660" y="6530452"/>
            <a:ext cx="7886700" cy="276999"/>
          </a:xfrm>
          <a:prstGeom prst="rect">
            <a:avLst/>
          </a:prstGeom>
          <a:noFill/>
        </p:spPr>
        <p:txBody>
          <a:bodyPr wrap="square">
            <a:spAutoFit/>
          </a:bodyPr>
          <a:lstStyle/>
          <a:p>
            <a:r>
              <a:rPr lang="en-US" sz="1200" dirty="0"/>
              <a:t>Fardin (2014) </a:t>
            </a:r>
            <a:r>
              <a:rPr lang="en-US" sz="1200" dirty="0">
                <a:hlinkClick r:id="rId2">
                  <a:extLst>
                    <a:ext uri="{A12FA001-AC4F-418D-AE19-62706E023703}">
                      <ahyp:hlinkClr xmlns:ahyp="http://schemas.microsoft.com/office/drawing/2018/hyperlinkcolor" val="tx"/>
                    </a:ext>
                  </a:extLst>
                </a:hlinkClick>
              </a:rPr>
              <a:t>https://www.drgoulu.com/wp-content/uploads/2017/09/Rheology-of-cats.pdf</a:t>
            </a:r>
            <a:r>
              <a:rPr lang="en-US" sz="1200" dirty="0"/>
              <a:t> </a:t>
            </a:r>
          </a:p>
        </p:txBody>
      </p:sp>
    </p:spTree>
    <p:extLst>
      <p:ext uri="{BB962C8B-B14F-4D97-AF65-F5344CB8AC3E}">
        <p14:creationId xmlns:p14="http://schemas.microsoft.com/office/powerpoint/2010/main" val="335008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a:t>
            </a:r>
            <a:r>
              <a:rPr lang="en-GB" dirty="0" err="1"/>
              <a:t>Fo</a:t>
            </a:r>
            <a:r>
              <a:rPr lang="en-GB" dirty="0"/>
              <a:t>-An-Di</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64996" y="6196419"/>
            <a:ext cx="8712968" cy="496264"/>
          </a:xfrm>
        </p:spPr>
        <p:txBody>
          <a:bodyPr>
            <a:normAutofit/>
          </a:bodyPr>
          <a:lstStyle/>
          <a:p>
            <a:pPr marL="0" indent="0" algn="ctr">
              <a:buNone/>
            </a:pPr>
            <a:r>
              <a:rPr lang="en-GB" sz="2000" dirty="0"/>
              <a:t>At the ternary eutectic, the last drop of melt is present.</a:t>
            </a:r>
          </a:p>
        </p:txBody>
      </p:sp>
      <p:pic>
        <p:nvPicPr>
          <p:cNvPr id="5" name="Picture 4">
            <a:extLst>
              <a:ext uri="{FF2B5EF4-FFF2-40B4-BE49-F238E27FC236}">
                <a16:creationId xmlns:a16="http://schemas.microsoft.com/office/drawing/2014/main" id="{247ADB83-59BD-8849-9182-E42B0CE93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7675" y="1495072"/>
            <a:ext cx="5427721" cy="4699000"/>
          </a:xfrm>
          <a:prstGeom prst="rect">
            <a:avLst/>
          </a:prstGeom>
        </p:spPr>
      </p:pic>
      <p:sp>
        <p:nvSpPr>
          <p:cNvPr id="12" name="TextBox 11">
            <a:extLst>
              <a:ext uri="{FF2B5EF4-FFF2-40B4-BE49-F238E27FC236}">
                <a16:creationId xmlns:a16="http://schemas.microsoft.com/office/drawing/2014/main" id="{8F28D544-EFC1-A44C-954A-034BC4A145A8}"/>
              </a:ext>
            </a:extLst>
          </p:cNvPr>
          <p:cNvSpPr txBox="1"/>
          <p:nvPr/>
        </p:nvSpPr>
        <p:spPr>
          <a:xfrm>
            <a:off x="4180675" y="3926198"/>
            <a:ext cx="284052" cy="307777"/>
          </a:xfrm>
          <a:prstGeom prst="rect">
            <a:avLst/>
          </a:prstGeom>
          <a:noFill/>
        </p:spPr>
        <p:txBody>
          <a:bodyPr wrap="none" rtlCol="0">
            <a:spAutoFit/>
          </a:bodyPr>
          <a:lstStyle/>
          <a:p>
            <a:r>
              <a:rPr lang="en-GB" sz="1400" i="1" dirty="0">
                <a:solidFill>
                  <a:schemeClr val="accent1"/>
                </a:solidFill>
              </a:rPr>
              <a:t>a</a:t>
            </a:r>
          </a:p>
        </p:txBody>
      </p:sp>
      <p:sp>
        <p:nvSpPr>
          <p:cNvPr id="4" name="Rectangle 3">
            <a:extLst>
              <a:ext uri="{FF2B5EF4-FFF2-40B4-BE49-F238E27FC236}">
                <a16:creationId xmlns:a16="http://schemas.microsoft.com/office/drawing/2014/main" id="{5C558205-54CF-E726-3F81-64DC2BF660B2}"/>
              </a:ext>
            </a:extLst>
          </p:cNvPr>
          <p:cNvSpPr/>
          <p:nvPr/>
        </p:nvSpPr>
        <p:spPr>
          <a:xfrm>
            <a:off x="6512149" y="1991092"/>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C75D2A64-0451-810C-D583-3CB3AA105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28937" y="3279070"/>
            <a:ext cx="885959" cy="725994"/>
          </a:xfrm>
          <a:prstGeom prst="rect">
            <a:avLst/>
          </a:prstGeom>
        </p:spPr>
      </p:pic>
      <p:cxnSp>
        <p:nvCxnSpPr>
          <p:cNvPr id="6" name="Straight Connector 5">
            <a:extLst>
              <a:ext uri="{FF2B5EF4-FFF2-40B4-BE49-F238E27FC236}">
                <a16:creationId xmlns:a16="http://schemas.microsoft.com/office/drawing/2014/main" id="{71715E89-C1CA-99DF-BB9F-5B9EE81EED81}"/>
              </a:ext>
            </a:extLst>
          </p:cNvPr>
          <p:cNvCxnSpPr>
            <a:cxnSpLocks/>
          </p:cNvCxnSpPr>
          <p:nvPr/>
        </p:nvCxnSpPr>
        <p:spPr>
          <a:xfrm flipH="1" flipV="1">
            <a:off x="4245356" y="4280936"/>
            <a:ext cx="1929063" cy="1675981"/>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AAE5447-A018-7DF5-143C-3D1914F52D99}"/>
              </a:ext>
            </a:extLst>
          </p:cNvPr>
          <p:cNvCxnSpPr>
            <a:cxnSpLocks/>
          </p:cNvCxnSpPr>
          <p:nvPr/>
        </p:nvCxnSpPr>
        <p:spPr>
          <a:xfrm flipH="1" flipV="1">
            <a:off x="3541093" y="3671811"/>
            <a:ext cx="704263" cy="609125"/>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2F895406-7DA2-FE40-8E1E-80F377BB95CF}"/>
              </a:ext>
            </a:extLst>
          </p:cNvPr>
          <p:cNvSpPr/>
          <p:nvPr/>
        </p:nvSpPr>
        <p:spPr>
          <a:xfrm rot="10800000" flipH="1" flipV="1">
            <a:off x="4197389" y="4233975"/>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C3E955D-0795-F5A4-5A75-E0F44834A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807" y="4991032"/>
            <a:ext cx="885959" cy="725994"/>
          </a:xfrm>
          <a:prstGeom prst="rect">
            <a:avLst/>
          </a:prstGeom>
        </p:spPr>
      </p:pic>
      <p:pic>
        <p:nvPicPr>
          <p:cNvPr id="23" name="Picture 22">
            <a:extLst>
              <a:ext uri="{FF2B5EF4-FFF2-40B4-BE49-F238E27FC236}">
                <a16:creationId xmlns:a16="http://schemas.microsoft.com/office/drawing/2014/main" id="{2D58C912-C657-0FD4-4C40-9D8C68266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508" y="2039620"/>
            <a:ext cx="885959" cy="725994"/>
          </a:xfrm>
          <a:prstGeom prst="rect">
            <a:avLst/>
          </a:prstGeom>
        </p:spPr>
      </p:pic>
      <p:pic>
        <p:nvPicPr>
          <p:cNvPr id="28" name="Picture 27">
            <a:extLst>
              <a:ext uri="{FF2B5EF4-FFF2-40B4-BE49-F238E27FC236}">
                <a16:creationId xmlns:a16="http://schemas.microsoft.com/office/drawing/2014/main" id="{578BB672-1B6B-47C5-8044-F6F96AA87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78647" y="4938624"/>
            <a:ext cx="601131" cy="492594"/>
          </a:xfrm>
          <a:prstGeom prst="rect">
            <a:avLst/>
          </a:prstGeom>
        </p:spPr>
      </p:pic>
      <p:pic>
        <p:nvPicPr>
          <p:cNvPr id="14" name="Picture 13">
            <a:extLst>
              <a:ext uri="{FF2B5EF4-FFF2-40B4-BE49-F238E27FC236}">
                <a16:creationId xmlns:a16="http://schemas.microsoft.com/office/drawing/2014/main" id="{E0CD4D7D-637D-9019-C085-580551C01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7637" y="2743345"/>
            <a:ext cx="879743" cy="720901"/>
          </a:xfrm>
          <a:prstGeom prst="rect">
            <a:avLst/>
          </a:prstGeom>
        </p:spPr>
      </p:pic>
      <p:pic>
        <p:nvPicPr>
          <p:cNvPr id="17" name="Picture 16">
            <a:extLst>
              <a:ext uri="{FF2B5EF4-FFF2-40B4-BE49-F238E27FC236}">
                <a16:creationId xmlns:a16="http://schemas.microsoft.com/office/drawing/2014/main" id="{A21EF6D8-E48D-3D41-175F-0B5A7BC3F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64364" y="4046305"/>
            <a:ext cx="778673" cy="638080"/>
          </a:xfrm>
          <a:prstGeom prst="rect">
            <a:avLst/>
          </a:prstGeom>
        </p:spPr>
      </p:pic>
      <p:sp>
        <p:nvSpPr>
          <p:cNvPr id="7" name="TextBox 6">
            <a:extLst>
              <a:ext uri="{FF2B5EF4-FFF2-40B4-BE49-F238E27FC236}">
                <a16:creationId xmlns:a16="http://schemas.microsoft.com/office/drawing/2014/main" id="{8D0FFB64-6ED0-6B02-9C39-C89FB27DC930}"/>
              </a:ext>
            </a:extLst>
          </p:cNvPr>
          <p:cNvSpPr txBox="1"/>
          <p:nvPr/>
        </p:nvSpPr>
        <p:spPr>
          <a:xfrm>
            <a:off x="3383892" y="3350910"/>
            <a:ext cx="284052" cy="307777"/>
          </a:xfrm>
          <a:prstGeom prst="rect">
            <a:avLst/>
          </a:prstGeom>
          <a:noFill/>
        </p:spPr>
        <p:txBody>
          <a:bodyPr wrap="none" rtlCol="0">
            <a:spAutoFit/>
          </a:bodyPr>
          <a:lstStyle/>
          <a:p>
            <a:r>
              <a:rPr lang="en-GB" sz="1400" i="1" dirty="0">
                <a:solidFill>
                  <a:schemeClr val="accent1"/>
                </a:solidFill>
              </a:rPr>
              <a:t>b</a:t>
            </a:r>
          </a:p>
        </p:txBody>
      </p:sp>
      <p:cxnSp>
        <p:nvCxnSpPr>
          <p:cNvPr id="9" name="Straight Arrow Connector 8">
            <a:extLst>
              <a:ext uri="{FF2B5EF4-FFF2-40B4-BE49-F238E27FC236}">
                <a16:creationId xmlns:a16="http://schemas.microsoft.com/office/drawing/2014/main" id="{7848EA17-1D2E-7814-2B8D-74A85266719F}"/>
              </a:ext>
            </a:extLst>
          </p:cNvPr>
          <p:cNvCxnSpPr>
            <a:cxnSpLocks/>
          </p:cNvCxnSpPr>
          <p:nvPr/>
        </p:nvCxnSpPr>
        <p:spPr>
          <a:xfrm flipH="1">
            <a:off x="2807208" y="3671811"/>
            <a:ext cx="733885" cy="474993"/>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91A6CD46-FBB3-6F6B-8F84-E6B5B6E63D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035" y="4738166"/>
            <a:ext cx="522177" cy="427895"/>
          </a:xfrm>
          <a:prstGeom prst="rect">
            <a:avLst/>
          </a:prstGeom>
        </p:spPr>
      </p:pic>
      <p:pic>
        <p:nvPicPr>
          <p:cNvPr id="18" name="Picture 17">
            <a:extLst>
              <a:ext uri="{FF2B5EF4-FFF2-40B4-BE49-F238E27FC236}">
                <a16:creationId xmlns:a16="http://schemas.microsoft.com/office/drawing/2014/main" id="{7AE531ED-0A01-B075-5FAC-B59EA9873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36111" y="4028759"/>
            <a:ext cx="522177" cy="427895"/>
          </a:xfrm>
          <a:prstGeom prst="rect">
            <a:avLst/>
          </a:prstGeom>
        </p:spPr>
      </p:pic>
      <p:pic>
        <p:nvPicPr>
          <p:cNvPr id="20" name="Picture 19">
            <a:extLst>
              <a:ext uri="{FF2B5EF4-FFF2-40B4-BE49-F238E27FC236}">
                <a16:creationId xmlns:a16="http://schemas.microsoft.com/office/drawing/2014/main" id="{D8421A92-F2FD-52F6-9631-B1E304DC4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96633" y="2783677"/>
            <a:ext cx="601131" cy="492594"/>
          </a:xfrm>
          <a:prstGeom prst="rect">
            <a:avLst/>
          </a:prstGeom>
        </p:spPr>
      </p:pic>
      <p:pic>
        <p:nvPicPr>
          <p:cNvPr id="11" name="Picture 10">
            <a:extLst>
              <a:ext uri="{FF2B5EF4-FFF2-40B4-BE49-F238E27FC236}">
                <a16:creationId xmlns:a16="http://schemas.microsoft.com/office/drawing/2014/main" id="{6D13336F-F337-B117-935E-6DCD93FB1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92719" y="2028832"/>
            <a:ext cx="522177" cy="427895"/>
          </a:xfrm>
          <a:prstGeom prst="rect">
            <a:avLst/>
          </a:prstGeom>
        </p:spPr>
      </p:pic>
      <p:pic>
        <p:nvPicPr>
          <p:cNvPr id="13" name="Picture 12">
            <a:extLst>
              <a:ext uri="{FF2B5EF4-FFF2-40B4-BE49-F238E27FC236}">
                <a16:creationId xmlns:a16="http://schemas.microsoft.com/office/drawing/2014/main" id="{C94DABB3-6B20-BE00-3D4C-7F48E70A8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639" y="2204363"/>
            <a:ext cx="522177" cy="427895"/>
          </a:xfrm>
          <a:prstGeom prst="rect">
            <a:avLst/>
          </a:prstGeom>
        </p:spPr>
      </p:pic>
      <p:pic>
        <p:nvPicPr>
          <p:cNvPr id="21" name="Picture 20">
            <a:extLst>
              <a:ext uri="{FF2B5EF4-FFF2-40B4-BE49-F238E27FC236}">
                <a16:creationId xmlns:a16="http://schemas.microsoft.com/office/drawing/2014/main" id="{3B07515D-3B7D-A494-6B0C-B1DF1453B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73646" y="4428109"/>
            <a:ext cx="601131" cy="492594"/>
          </a:xfrm>
          <a:prstGeom prst="rect">
            <a:avLst/>
          </a:prstGeom>
        </p:spPr>
      </p:pic>
      <p:pic>
        <p:nvPicPr>
          <p:cNvPr id="25" name="Picture 24">
            <a:extLst>
              <a:ext uri="{FF2B5EF4-FFF2-40B4-BE49-F238E27FC236}">
                <a16:creationId xmlns:a16="http://schemas.microsoft.com/office/drawing/2014/main" id="{99DF1CEC-DAD0-EDCE-CC0A-59A3B78C8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686" y="3557850"/>
            <a:ext cx="726987" cy="595726"/>
          </a:xfrm>
          <a:prstGeom prst="rect">
            <a:avLst/>
          </a:prstGeom>
        </p:spPr>
      </p:pic>
      <p:pic>
        <p:nvPicPr>
          <p:cNvPr id="22" name="Picture 21">
            <a:extLst>
              <a:ext uri="{FF2B5EF4-FFF2-40B4-BE49-F238E27FC236}">
                <a16:creationId xmlns:a16="http://schemas.microsoft.com/office/drawing/2014/main" id="{7B280704-FBCB-A599-3D3B-B140499D63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5816" y="2787330"/>
            <a:ext cx="494182" cy="325509"/>
          </a:xfrm>
          <a:prstGeom prst="rect">
            <a:avLst/>
          </a:prstGeom>
        </p:spPr>
      </p:pic>
      <p:sp>
        <p:nvSpPr>
          <p:cNvPr id="16" name="TextBox 15">
            <a:extLst>
              <a:ext uri="{FF2B5EF4-FFF2-40B4-BE49-F238E27FC236}">
                <a16:creationId xmlns:a16="http://schemas.microsoft.com/office/drawing/2014/main" id="{7732AE13-08B8-9E8F-CBE6-7D828D172C7E}"/>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7">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92966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a:t>
            </a:r>
            <a:r>
              <a:rPr lang="en-GB" dirty="0" err="1"/>
              <a:t>Fo</a:t>
            </a:r>
            <a:r>
              <a:rPr lang="en-GB" dirty="0"/>
              <a:t>-An-Di</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712968" cy="496264"/>
          </a:xfrm>
        </p:spPr>
        <p:txBody>
          <a:bodyPr>
            <a:normAutofit fontScale="47500" lnSpcReduction="20000"/>
          </a:bodyPr>
          <a:lstStyle/>
          <a:p>
            <a:pPr marL="0" indent="0" algn="ctr">
              <a:buNone/>
            </a:pPr>
            <a:r>
              <a:rPr lang="en-GB" dirty="0"/>
              <a:t>Below the ternary eutectic, i.e., below the solidus, diopside crystallises and the rock is solidified.</a:t>
            </a:r>
          </a:p>
        </p:txBody>
      </p:sp>
      <p:pic>
        <p:nvPicPr>
          <p:cNvPr id="5" name="Picture 4">
            <a:extLst>
              <a:ext uri="{FF2B5EF4-FFF2-40B4-BE49-F238E27FC236}">
                <a16:creationId xmlns:a16="http://schemas.microsoft.com/office/drawing/2014/main" id="{247ADB83-59BD-8849-9182-E42B0CE93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7675" y="1495072"/>
            <a:ext cx="5427721" cy="4699000"/>
          </a:xfrm>
          <a:prstGeom prst="rect">
            <a:avLst/>
          </a:prstGeom>
        </p:spPr>
      </p:pic>
      <p:sp>
        <p:nvSpPr>
          <p:cNvPr id="12" name="TextBox 11">
            <a:extLst>
              <a:ext uri="{FF2B5EF4-FFF2-40B4-BE49-F238E27FC236}">
                <a16:creationId xmlns:a16="http://schemas.microsoft.com/office/drawing/2014/main" id="{8F28D544-EFC1-A44C-954A-034BC4A145A8}"/>
              </a:ext>
            </a:extLst>
          </p:cNvPr>
          <p:cNvSpPr txBox="1"/>
          <p:nvPr/>
        </p:nvSpPr>
        <p:spPr>
          <a:xfrm>
            <a:off x="4180675" y="3926198"/>
            <a:ext cx="284052" cy="307777"/>
          </a:xfrm>
          <a:prstGeom prst="rect">
            <a:avLst/>
          </a:prstGeom>
          <a:noFill/>
        </p:spPr>
        <p:txBody>
          <a:bodyPr wrap="none" rtlCol="0">
            <a:spAutoFit/>
          </a:bodyPr>
          <a:lstStyle/>
          <a:p>
            <a:r>
              <a:rPr lang="en-GB" sz="1400" i="1" dirty="0">
                <a:solidFill>
                  <a:schemeClr val="accent1"/>
                </a:solidFill>
              </a:rPr>
              <a:t>a</a:t>
            </a:r>
          </a:p>
        </p:txBody>
      </p:sp>
      <p:sp>
        <p:nvSpPr>
          <p:cNvPr id="4" name="Rectangle 3">
            <a:extLst>
              <a:ext uri="{FF2B5EF4-FFF2-40B4-BE49-F238E27FC236}">
                <a16:creationId xmlns:a16="http://schemas.microsoft.com/office/drawing/2014/main" id="{5C558205-54CF-E726-3F81-64DC2BF660B2}"/>
              </a:ext>
            </a:extLst>
          </p:cNvPr>
          <p:cNvSpPr/>
          <p:nvPr/>
        </p:nvSpPr>
        <p:spPr>
          <a:xfrm>
            <a:off x="6512149" y="1991092"/>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C75D2A64-0451-810C-D583-3CB3AA1056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28937" y="3279070"/>
            <a:ext cx="885959" cy="725994"/>
          </a:xfrm>
          <a:prstGeom prst="rect">
            <a:avLst/>
          </a:prstGeom>
        </p:spPr>
      </p:pic>
      <p:cxnSp>
        <p:nvCxnSpPr>
          <p:cNvPr id="6" name="Straight Connector 5">
            <a:extLst>
              <a:ext uri="{FF2B5EF4-FFF2-40B4-BE49-F238E27FC236}">
                <a16:creationId xmlns:a16="http://schemas.microsoft.com/office/drawing/2014/main" id="{71715E89-C1CA-99DF-BB9F-5B9EE81EED81}"/>
              </a:ext>
            </a:extLst>
          </p:cNvPr>
          <p:cNvCxnSpPr>
            <a:cxnSpLocks/>
          </p:cNvCxnSpPr>
          <p:nvPr/>
        </p:nvCxnSpPr>
        <p:spPr>
          <a:xfrm flipH="1" flipV="1">
            <a:off x="4245356" y="4280936"/>
            <a:ext cx="1929063" cy="1675981"/>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AAE5447-A018-7DF5-143C-3D1914F52D99}"/>
              </a:ext>
            </a:extLst>
          </p:cNvPr>
          <p:cNvCxnSpPr>
            <a:cxnSpLocks/>
          </p:cNvCxnSpPr>
          <p:nvPr/>
        </p:nvCxnSpPr>
        <p:spPr>
          <a:xfrm flipH="1" flipV="1">
            <a:off x="3541093" y="3671811"/>
            <a:ext cx="704263" cy="609125"/>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2F895406-7DA2-FE40-8E1E-80F377BB95CF}"/>
              </a:ext>
            </a:extLst>
          </p:cNvPr>
          <p:cNvSpPr/>
          <p:nvPr/>
        </p:nvSpPr>
        <p:spPr>
          <a:xfrm rot="10800000" flipH="1" flipV="1">
            <a:off x="4197389" y="4233975"/>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C3E955D-0795-F5A4-5A75-E0F44834A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807" y="4991032"/>
            <a:ext cx="885959" cy="725994"/>
          </a:xfrm>
          <a:prstGeom prst="rect">
            <a:avLst/>
          </a:prstGeom>
        </p:spPr>
      </p:pic>
      <p:pic>
        <p:nvPicPr>
          <p:cNvPr id="23" name="Picture 22">
            <a:extLst>
              <a:ext uri="{FF2B5EF4-FFF2-40B4-BE49-F238E27FC236}">
                <a16:creationId xmlns:a16="http://schemas.microsoft.com/office/drawing/2014/main" id="{2D58C912-C657-0FD4-4C40-9D8C68266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7508" y="2039620"/>
            <a:ext cx="885959" cy="725994"/>
          </a:xfrm>
          <a:prstGeom prst="rect">
            <a:avLst/>
          </a:prstGeom>
        </p:spPr>
      </p:pic>
      <p:pic>
        <p:nvPicPr>
          <p:cNvPr id="28" name="Picture 27">
            <a:extLst>
              <a:ext uri="{FF2B5EF4-FFF2-40B4-BE49-F238E27FC236}">
                <a16:creationId xmlns:a16="http://schemas.microsoft.com/office/drawing/2014/main" id="{578BB672-1B6B-47C5-8044-F6F96AA87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78647" y="4938624"/>
            <a:ext cx="601131" cy="492594"/>
          </a:xfrm>
          <a:prstGeom prst="rect">
            <a:avLst/>
          </a:prstGeom>
        </p:spPr>
      </p:pic>
      <p:pic>
        <p:nvPicPr>
          <p:cNvPr id="14" name="Picture 13">
            <a:extLst>
              <a:ext uri="{FF2B5EF4-FFF2-40B4-BE49-F238E27FC236}">
                <a16:creationId xmlns:a16="http://schemas.microsoft.com/office/drawing/2014/main" id="{E0CD4D7D-637D-9019-C085-580551C013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7637" y="2743345"/>
            <a:ext cx="879743" cy="720901"/>
          </a:xfrm>
          <a:prstGeom prst="rect">
            <a:avLst/>
          </a:prstGeom>
        </p:spPr>
      </p:pic>
      <p:pic>
        <p:nvPicPr>
          <p:cNvPr id="17" name="Picture 16">
            <a:extLst>
              <a:ext uri="{FF2B5EF4-FFF2-40B4-BE49-F238E27FC236}">
                <a16:creationId xmlns:a16="http://schemas.microsoft.com/office/drawing/2014/main" id="{A21EF6D8-E48D-3D41-175F-0B5A7BC3F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64364" y="4046305"/>
            <a:ext cx="778673" cy="638080"/>
          </a:xfrm>
          <a:prstGeom prst="rect">
            <a:avLst/>
          </a:prstGeom>
        </p:spPr>
      </p:pic>
      <p:sp>
        <p:nvSpPr>
          <p:cNvPr id="7" name="TextBox 6">
            <a:extLst>
              <a:ext uri="{FF2B5EF4-FFF2-40B4-BE49-F238E27FC236}">
                <a16:creationId xmlns:a16="http://schemas.microsoft.com/office/drawing/2014/main" id="{8D0FFB64-6ED0-6B02-9C39-C89FB27DC930}"/>
              </a:ext>
            </a:extLst>
          </p:cNvPr>
          <p:cNvSpPr txBox="1"/>
          <p:nvPr/>
        </p:nvSpPr>
        <p:spPr>
          <a:xfrm>
            <a:off x="3383892" y="3350910"/>
            <a:ext cx="284052" cy="307777"/>
          </a:xfrm>
          <a:prstGeom prst="rect">
            <a:avLst/>
          </a:prstGeom>
          <a:noFill/>
        </p:spPr>
        <p:txBody>
          <a:bodyPr wrap="none" rtlCol="0">
            <a:spAutoFit/>
          </a:bodyPr>
          <a:lstStyle/>
          <a:p>
            <a:r>
              <a:rPr lang="en-GB" sz="1400" i="1" dirty="0">
                <a:solidFill>
                  <a:schemeClr val="accent1"/>
                </a:solidFill>
              </a:rPr>
              <a:t>b</a:t>
            </a:r>
          </a:p>
        </p:txBody>
      </p:sp>
      <p:cxnSp>
        <p:nvCxnSpPr>
          <p:cNvPr id="9" name="Straight Arrow Connector 8">
            <a:extLst>
              <a:ext uri="{FF2B5EF4-FFF2-40B4-BE49-F238E27FC236}">
                <a16:creationId xmlns:a16="http://schemas.microsoft.com/office/drawing/2014/main" id="{7848EA17-1D2E-7814-2B8D-74A85266719F}"/>
              </a:ext>
            </a:extLst>
          </p:cNvPr>
          <p:cNvCxnSpPr>
            <a:cxnSpLocks/>
          </p:cNvCxnSpPr>
          <p:nvPr/>
        </p:nvCxnSpPr>
        <p:spPr>
          <a:xfrm flipH="1">
            <a:off x="2807208" y="3671811"/>
            <a:ext cx="733885" cy="474993"/>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91A6CD46-FBB3-6F6B-8F84-E6B5B6E63D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035" y="4738166"/>
            <a:ext cx="522177" cy="427895"/>
          </a:xfrm>
          <a:prstGeom prst="rect">
            <a:avLst/>
          </a:prstGeom>
        </p:spPr>
      </p:pic>
      <p:pic>
        <p:nvPicPr>
          <p:cNvPr id="18" name="Picture 17">
            <a:extLst>
              <a:ext uri="{FF2B5EF4-FFF2-40B4-BE49-F238E27FC236}">
                <a16:creationId xmlns:a16="http://schemas.microsoft.com/office/drawing/2014/main" id="{7AE531ED-0A01-B075-5FAC-B59EA9873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36111" y="4028759"/>
            <a:ext cx="522177" cy="427895"/>
          </a:xfrm>
          <a:prstGeom prst="rect">
            <a:avLst/>
          </a:prstGeom>
        </p:spPr>
      </p:pic>
      <p:pic>
        <p:nvPicPr>
          <p:cNvPr id="20" name="Picture 19">
            <a:extLst>
              <a:ext uri="{FF2B5EF4-FFF2-40B4-BE49-F238E27FC236}">
                <a16:creationId xmlns:a16="http://schemas.microsoft.com/office/drawing/2014/main" id="{D8421A92-F2FD-52F6-9631-B1E304DC4D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96633" y="2783677"/>
            <a:ext cx="601131" cy="492594"/>
          </a:xfrm>
          <a:prstGeom prst="rect">
            <a:avLst/>
          </a:prstGeom>
        </p:spPr>
      </p:pic>
      <p:pic>
        <p:nvPicPr>
          <p:cNvPr id="11" name="Picture 10">
            <a:extLst>
              <a:ext uri="{FF2B5EF4-FFF2-40B4-BE49-F238E27FC236}">
                <a16:creationId xmlns:a16="http://schemas.microsoft.com/office/drawing/2014/main" id="{6D13336F-F337-B117-935E-6DCD93FB1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492719" y="2028832"/>
            <a:ext cx="522177" cy="427895"/>
          </a:xfrm>
          <a:prstGeom prst="rect">
            <a:avLst/>
          </a:prstGeom>
        </p:spPr>
      </p:pic>
      <p:pic>
        <p:nvPicPr>
          <p:cNvPr id="13" name="Picture 12">
            <a:extLst>
              <a:ext uri="{FF2B5EF4-FFF2-40B4-BE49-F238E27FC236}">
                <a16:creationId xmlns:a16="http://schemas.microsoft.com/office/drawing/2014/main" id="{C94DABB3-6B20-BE00-3D4C-7F48E70A8A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3639" y="2204363"/>
            <a:ext cx="522177" cy="427895"/>
          </a:xfrm>
          <a:prstGeom prst="rect">
            <a:avLst/>
          </a:prstGeom>
        </p:spPr>
      </p:pic>
      <p:pic>
        <p:nvPicPr>
          <p:cNvPr id="21" name="Picture 20">
            <a:extLst>
              <a:ext uri="{FF2B5EF4-FFF2-40B4-BE49-F238E27FC236}">
                <a16:creationId xmlns:a16="http://schemas.microsoft.com/office/drawing/2014/main" id="{3B07515D-3B7D-A494-6B0C-B1DF1453BA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73646" y="4428109"/>
            <a:ext cx="601131" cy="492594"/>
          </a:xfrm>
          <a:prstGeom prst="rect">
            <a:avLst/>
          </a:prstGeom>
        </p:spPr>
      </p:pic>
      <p:pic>
        <p:nvPicPr>
          <p:cNvPr id="25" name="Picture 24">
            <a:extLst>
              <a:ext uri="{FF2B5EF4-FFF2-40B4-BE49-F238E27FC236}">
                <a16:creationId xmlns:a16="http://schemas.microsoft.com/office/drawing/2014/main" id="{99DF1CEC-DAD0-EDCE-CC0A-59A3B78C8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686" y="3557850"/>
            <a:ext cx="726987" cy="595726"/>
          </a:xfrm>
          <a:prstGeom prst="rect">
            <a:avLst/>
          </a:prstGeom>
        </p:spPr>
      </p:pic>
      <p:pic>
        <p:nvPicPr>
          <p:cNvPr id="24" name="Picture 23">
            <a:extLst>
              <a:ext uri="{FF2B5EF4-FFF2-40B4-BE49-F238E27FC236}">
                <a16:creationId xmlns:a16="http://schemas.microsoft.com/office/drawing/2014/main" id="{97C78D0B-165B-B884-D4CB-AB61C8508D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7913" y="4137501"/>
            <a:ext cx="856505" cy="701858"/>
          </a:xfrm>
          <a:prstGeom prst="rect">
            <a:avLst/>
          </a:prstGeom>
        </p:spPr>
      </p:pic>
      <p:pic>
        <p:nvPicPr>
          <p:cNvPr id="26" name="Picture 25">
            <a:extLst>
              <a:ext uri="{FF2B5EF4-FFF2-40B4-BE49-F238E27FC236}">
                <a16:creationId xmlns:a16="http://schemas.microsoft.com/office/drawing/2014/main" id="{330B0701-6460-151F-0779-0403256F4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846943" y="3218602"/>
            <a:ext cx="669426" cy="548557"/>
          </a:xfrm>
          <a:prstGeom prst="rect">
            <a:avLst/>
          </a:prstGeom>
        </p:spPr>
      </p:pic>
      <p:pic>
        <p:nvPicPr>
          <p:cNvPr id="29" name="Picture 28">
            <a:extLst>
              <a:ext uri="{FF2B5EF4-FFF2-40B4-BE49-F238E27FC236}">
                <a16:creationId xmlns:a16="http://schemas.microsoft.com/office/drawing/2014/main" id="{8774326C-6329-AB80-ADD2-5AA3A78E6C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2329" y="2644263"/>
            <a:ext cx="589587" cy="483134"/>
          </a:xfrm>
          <a:prstGeom prst="rect">
            <a:avLst/>
          </a:prstGeom>
        </p:spPr>
      </p:pic>
      <p:pic>
        <p:nvPicPr>
          <p:cNvPr id="30" name="Picture 29">
            <a:extLst>
              <a:ext uri="{FF2B5EF4-FFF2-40B4-BE49-F238E27FC236}">
                <a16:creationId xmlns:a16="http://schemas.microsoft.com/office/drawing/2014/main" id="{C6C44E96-3EFC-C54D-2287-67868A43FB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91628" y="5373282"/>
            <a:ext cx="414834" cy="339933"/>
          </a:xfrm>
          <a:prstGeom prst="rect">
            <a:avLst/>
          </a:prstGeom>
        </p:spPr>
      </p:pic>
      <p:sp>
        <p:nvSpPr>
          <p:cNvPr id="16" name="TextBox 15">
            <a:extLst>
              <a:ext uri="{FF2B5EF4-FFF2-40B4-BE49-F238E27FC236}">
                <a16:creationId xmlns:a16="http://schemas.microsoft.com/office/drawing/2014/main" id="{E8A285E5-62A0-4BFC-8E3D-6DBF381A9836}"/>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7">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384107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BF9394-EFBF-505F-5F14-B0F8D5FE485D}"/>
              </a:ext>
            </a:extLst>
          </p:cNvPr>
          <p:cNvPicPr>
            <a:picLocks noChangeAspect="1"/>
          </p:cNvPicPr>
          <p:nvPr/>
        </p:nvPicPr>
        <p:blipFill rotWithShape="1">
          <a:blip r:embed="rId3">
            <a:extLst>
              <a:ext uri="{28A0092B-C50C-407E-A947-70E740481C1C}">
                <a14:useLocalDpi xmlns:a14="http://schemas.microsoft.com/office/drawing/2010/main" val="0"/>
              </a:ext>
            </a:extLst>
          </a:blip>
          <a:srcRect l="5128" t="8769" r="7691" b="10934"/>
          <a:stretch/>
        </p:blipFill>
        <p:spPr>
          <a:xfrm>
            <a:off x="641140" y="1793859"/>
            <a:ext cx="7861720" cy="4069596"/>
          </a:xfrm>
          <a:prstGeom prst="rect">
            <a:avLst/>
          </a:prstGeom>
        </p:spPr>
      </p:pic>
      <p:sp>
        <p:nvSpPr>
          <p:cNvPr id="2" name="Title 1">
            <a:extLst>
              <a:ext uri="{FF2B5EF4-FFF2-40B4-BE49-F238E27FC236}">
                <a16:creationId xmlns:a16="http://schemas.microsoft.com/office/drawing/2014/main" id="{42BDAE7D-75E9-BB43-6F6B-1954BEA1D0B0}"/>
              </a:ext>
            </a:extLst>
          </p:cNvPr>
          <p:cNvSpPr>
            <a:spLocks noGrp="1"/>
          </p:cNvSpPr>
          <p:nvPr>
            <p:ph type="title"/>
          </p:nvPr>
        </p:nvSpPr>
        <p:spPr/>
        <p:txBody>
          <a:bodyPr>
            <a:normAutofit fontScale="90000"/>
          </a:bodyPr>
          <a:lstStyle/>
          <a:p>
            <a:r>
              <a:rPr lang="en-GB" dirty="0"/>
              <a:t>Crystallisation with an Intermediate Compound (Peritectic)</a:t>
            </a:r>
          </a:p>
        </p:txBody>
      </p:sp>
      <p:sp>
        <p:nvSpPr>
          <p:cNvPr id="3" name="Content Placeholder 2">
            <a:extLst>
              <a:ext uri="{FF2B5EF4-FFF2-40B4-BE49-F238E27FC236}">
                <a16:creationId xmlns:a16="http://schemas.microsoft.com/office/drawing/2014/main" id="{F7544187-7BED-4B46-8E35-526943F7338C}"/>
              </a:ext>
            </a:extLst>
          </p:cNvPr>
          <p:cNvSpPr>
            <a:spLocks noGrp="1"/>
          </p:cNvSpPr>
          <p:nvPr>
            <p:ph idx="1"/>
          </p:nvPr>
        </p:nvSpPr>
        <p:spPr>
          <a:xfrm>
            <a:off x="457200" y="6165304"/>
            <a:ext cx="8229600" cy="418058"/>
          </a:xfrm>
        </p:spPr>
        <p:txBody>
          <a:bodyPr>
            <a:normAutofit fontScale="70000" lnSpcReduction="20000"/>
          </a:bodyPr>
          <a:lstStyle/>
          <a:p>
            <a:pPr marL="0" indent="0" algn="ctr">
              <a:buNone/>
            </a:pPr>
            <a:r>
              <a:rPr lang="en-GB" dirty="0"/>
              <a:t>Dealing with more than three phases in a 3-component diagram…</a:t>
            </a:r>
          </a:p>
        </p:txBody>
      </p:sp>
      <p:sp>
        <p:nvSpPr>
          <p:cNvPr id="6" name="Rectangle 5">
            <a:extLst>
              <a:ext uri="{FF2B5EF4-FFF2-40B4-BE49-F238E27FC236}">
                <a16:creationId xmlns:a16="http://schemas.microsoft.com/office/drawing/2014/main" id="{35B8D4B3-BC7E-E45B-20C9-9DB2BDD91C07}"/>
              </a:ext>
            </a:extLst>
          </p:cNvPr>
          <p:cNvSpPr/>
          <p:nvPr/>
        </p:nvSpPr>
        <p:spPr>
          <a:xfrm>
            <a:off x="7092280" y="5609539"/>
            <a:ext cx="2628280" cy="253916"/>
          </a:xfrm>
          <a:prstGeom prst="rect">
            <a:avLst/>
          </a:prstGeom>
        </p:spPr>
        <p:txBody>
          <a:bodyPr wrap="square">
            <a:spAutoFit/>
          </a:bodyPr>
          <a:lstStyle/>
          <a:p>
            <a:r>
              <a:rPr lang="en-GB" sz="1050" dirty="0">
                <a:solidFill>
                  <a:schemeClr val="bg1"/>
                </a:solidFill>
              </a:rPr>
              <a:t>From Stray Cat Strut</a:t>
            </a:r>
          </a:p>
        </p:txBody>
      </p:sp>
    </p:spTree>
    <p:extLst>
      <p:ext uri="{BB962C8B-B14F-4D97-AF65-F5344CB8AC3E}">
        <p14:creationId xmlns:p14="http://schemas.microsoft.com/office/powerpoint/2010/main" val="216723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1700807"/>
            <a:ext cx="2404539" cy="3571119"/>
          </a:xfrm>
        </p:spPr>
        <p:txBody>
          <a:bodyPr>
            <a:normAutofit fontScale="55000" lnSpcReduction="20000"/>
          </a:bodyPr>
          <a:lstStyle/>
          <a:p>
            <a:pPr marL="0" indent="0">
              <a:buNone/>
            </a:pPr>
            <a:r>
              <a:rPr lang="en-GB" b="1" dirty="0"/>
              <a:t>Peritectic</a:t>
            </a:r>
            <a:r>
              <a:rPr lang="en-GB" dirty="0"/>
              <a:t> </a:t>
            </a:r>
          </a:p>
          <a:p>
            <a:pPr marL="0" indent="0">
              <a:buNone/>
            </a:pPr>
            <a:r>
              <a:rPr lang="en-GB" dirty="0"/>
              <a:t>An isothermal reversible reaction in a crystallising melt or magma in which a liquid phase reacts with a solid phase to produce another solid phase on cooling.</a:t>
            </a:r>
          </a:p>
          <a:p>
            <a:pPr marL="0" indent="0">
              <a:buNone/>
            </a:pPr>
            <a:endParaRPr lang="en-GB" dirty="0"/>
          </a:p>
          <a:p>
            <a:pPr marL="0" indent="0">
              <a:buNone/>
            </a:pPr>
            <a:r>
              <a:rPr lang="en-GB" dirty="0"/>
              <a:t>This diagram represents a silica-saturated tholeiitic melt (another type of basalt).</a:t>
            </a:r>
          </a:p>
        </p:txBody>
      </p:sp>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pic>
        <p:nvPicPr>
          <p:cNvPr id="4" name="Picture 3">
            <a:extLst>
              <a:ext uri="{FF2B5EF4-FFF2-40B4-BE49-F238E27FC236}">
                <a16:creationId xmlns:a16="http://schemas.microsoft.com/office/drawing/2014/main" id="{E2E345CD-7161-ECB7-64E1-77FBCDD75C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5623" y="5044117"/>
            <a:ext cx="1302543" cy="857962"/>
          </a:xfrm>
          <a:prstGeom prst="rect">
            <a:avLst/>
          </a:prstGeom>
        </p:spPr>
      </p:pic>
      <p:pic>
        <p:nvPicPr>
          <p:cNvPr id="6" name="Picture 5">
            <a:extLst>
              <a:ext uri="{FF2B5EF4-FFF2-40B4-BE49-F238E27FC236}">
                <a16:creationId xmlns:a16="http://schemas.microsoft.com/office/drawing/2014/main" id="{9D7D6EAC-3FD2-901D-FF39-7932E4DA7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995645" y="1412776"/>
            <a:ext cx="1174856" cy="962729"/>
          </a:xfrm>
          <a:prstGeom prst="rect">
            <a:avLst/>
          </a:prstGeom>
        </p:spPr>
      </p:pic>
      <p:pic>
        <p:nvPicPr>
          <p:cNvPr id="10" name="Picture 9">
            <a:extLst>
              <a:ext uri="{FF2B5EF4-FFF2-40B4-BE49-F238E27FC236}">
                <a16:creationId xmlns:a16="http://schemas.microsoft.com/office/drawing/2014/main" id="{28956A1A-4805-E80E-B87C-09BC3034636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396724" y="5858046"/>
            <a:ext cx="1174855" cy="962729"/>
          </a:xfrm>
          <a:prstGeom prst="rect">
            <a:avLst/>
          </a:prstGeom>
        </p:spPr>
      </p:pic>
      <p:pic>
        <p:nvPicPr>
          <p:cNvPr id="13" name="Picture 12">
            <a:extLst>
              <a:ext uri="{FF2B5EF4-FFF2-40B4-BE49-F238E27FC236}">
                <a16:creationId xmlns:a16="http://schemas.microsoft.com/office/drawing/2014/main" id="{513CCE3A-4AEE-C7C2-8B9F-5827D1E123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92492" y="5858045"/>
            <a:ext cx="1174856" cy="962730"/>
          </a:xfrm>
          <a:prstGeom prst="rect">
            <a:avLst/>
          </a:prstGeom>
        </p:spPr>
      </p:pic>
      <p:pic>
        <p:nvPicPr>
          <p:cNvPr id="15" name="Picture 14">
            <a:extLst>
              <a:ext uri="{FF2B5EF4-FFF2-40B4-BE49-F238E27FC236}">
                <a16:creationId xmlns:a16="http://schemas.microsoft.com/office/drawing/2014/main" id="{BA484B37-4CF6-C85C-BD13-4B949D6790A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020272" y="3435501"/>
            <a:ext cx="1174855" cy="962729"/>
          </a:xfrm>
          <a:prstGeom prst="rect">
            <a:avLst/>
          </a:prstGeom>
        </p:spPr>
      </p:pic>
      <p:cxnSp>
        <p:nvCxnSpPr>
          <p:cNvPr id="17" name="Straight Arrow Connector 16">
            <a:extLst>
              <a:ext uri="{FF2B5EF4-FFF2-40B4-BE49-F238E27FC236}">
                <a16:creationId xmlns:a16="http://schemas.microsoft.com/office/drawing/2014/main" id="{0A4166C7-E65C-D2A9-DAEA-A0294EF49CA5}"/>
              </a:ext>
            </a:extLst>
          </p:cNvPr>
          <p:cNvCxnSpPr>
            <a:cxnSpLocks/>
          </p:cNvCxnSpPr>
          <p:nvPr/>
        </p:nvCxnSpPr>
        <p:spPr>
          <a:xfrm flipH="1">
            <a:off x="5170501" y="4122549"/>
            <a:ext cx="1943221" cy="114937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61869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145274"/>
            <a:ext cx="8003232" cy="524086"/>
          </a:xfrm>
        </p:spPr>
        <p:txBody>
          <a:bodyPr>
            <a:normAutofit fontScale="47500" lnSpcReduction="20000"/>
          </a:bodyPr>
          <a:lstStyle/>
          <a:p>
            <a:pPr marL="0" indent="0" algn="ctr">
              <a:buNone/>
            </a:pPr>
            <a:r>
              <a:rPr lang="en-GB" dirty="0"/>
              <a:t>If the starting liquid composition is at point a</a:t>
            </a:r>
            <a:r>
              <a:rPr lang="en-GB" baseline="-25000" dirty="0"/>
              <a:t>1 </a:t>
            </a:r>
            <a:r>
              <a:rPr lang="en-GB" dirty="0"/>
              <a:t>(Fo</a:t>
            </a:r>
            <a:r>
              <a:rPr lang="en-GB" baseline="-25000" dirty="0"/>
              <a:t>54</a:t>
            </a:r>
            <a:r>
              <a:rPr lang="en-GB" dirty="0"/>
              <a:t>An</a:t>
            </a:r>
            <a:r>
              <a:rPr lang="en-GB" baseline="-25000" dirty="0"/>
              <a:t>36</a:t>
            </a:r>
            <a:r>
              <a:rPr lang="en-GB" dirty="0"/>
              <a:t>Qz</a:t>
            </a:r>
            <a:r>
              <a:rPr lang="en-GB" baseline="-25000" dirty="0"/>
              <a:t>10</a:t>
            </a:r>
            <a:r>
              <a:rPr lang="en-GB" dirty="0"/>
              <a:t>) i.e., in the red portion of the ternary, the liquid line of descent will end at the peritectic.</a:t>
            </a:r>
          </a:p>
        </p:txBody>
      </p:sp>
      <p:pic>
        <p:nvPicPr>
          <p:cNvPr id="4" name="Picture 3">
            <a:extLst>
              <a:ext uri="{FF2B5EF4-FFF2-40B4-BE49-F238E27FC236}">
                <a16:creationId xmlns:a16="http://schemas.microsoft.com/office/drawing/2014/main" id="{E2E345CD-7161-ECB7-64E1-77FBCDD75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2840" y="1808432"/>
            <a:ext cx="1044777" cy="688176"/>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B08B0160-1CD7-31F7-00DC-19E2A1D6FB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56172" y="2585576"/>
            <a:ext cx="1174856" cy="773857"/>
          </a:xfrm>
          <a:prstGeom prst="rect">
            <a:avLst/>
          </a:prstGeom>
        </p:spPr>
      </p:pic>
      <p:pic>
        <p:nvPicPr>
          <p:cNvPr id="16" name="Picture 15">
            <a:extLst>
              <a:ext uri="{FF2B5EF4-FFF2-40B4-BE49-F238E27FC236}">
                <a16:creationId xmlns:a16="http://schemas.microsoft.com/office/drawing/2014/main" id="{15F3A63F-283E-B2B1-665A-EA0A62F519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4110" y="3859778"/>
            <a:ext cx="1044777" cy="688176"/>
          </a:xfrm>
          <a:prstGeom prst="rect">
            <a:avLst/>
          </a:prstGeom>
        </p:spPr>
      </p:pic>
      <p:pic>
        <p:nvPicPr>
          <p:cNvPr id="18" name="Picture 17">
            <a:extLst>
              <a:ext uri="{FF2B5EF4-FFF2-40B4-BE49-F238E27FC236}">
                <a16:creationId xmlns:a16="http://schemas.microsoft.com/office/drawing/2014/main" id="{CD82B94B-E0DC-E305-5B1F-53323F4384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56173" y="4660366"/>
            <a:ext cx="1174855" cy="773856"/>
          </a:xfrm>
          <a:prstGeom prst="rect">
            <a:avLst/>
          </a:prstGeom>
        </p:spPr>
      </p:pic>
      <p:pic>
        <p:nvPicPr>
          <p:cNvPr id="19" name="Picture 18">
            <a:extLst>
              <a:ext uri="{FF2B5EF4-FFF2-40B4-BE49-F238E27FC236}">
                <a16:creationId xmlns:a16="http://schemas.microsoft.com/office/drawing/2014/main" id="{06449C8F-A53E-7A24-9396-50CC0849F3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1" y="2346397"/>
            <a:ext cx="726235" cy="478358"/>
          </a:xfrm>
          <a:prstGeom prst="rect">
            <a:avLst/>
          </a:prstGeom>
        </p:spPr>
      </p:pic>
      <p:pic>
        <p:nvPicPr>
          <p:cNvPr id="20" name="Picture 19">
            <a:extLst>
              <a:ext uri="{FF2B5EF4-FFF2-40B4-BE49-F238E27FC236}">
                <a16:creationId xmlns:a16="http://schemas.microsoft.com/office/drawing/2014/main" id="{56A33BA9-0199-8D96-91EA-5FE2F803DD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36429" y="4310746"/>
            <a:ext cx="726235" cy="478358"/>
          </a:xfrm>
          <a:prstGeom prst="rect">
            <a:avLst/>
          </a:prstGeom>
        </p:spPr>
      </p:pic>
      <p:pic>
        <p:nvPicPr>
          <p:cNvPr id="21" name="Picture 20">
            <a:extLst>
              <a:ext uri="{FF2B5EF4-FFF2-40B4-BE49-F238E27FC236}">
                <a16:creationId xmlns:a16="http://schemas.microsoft.com/office/drawing/2014/main" id="{0442BC11-F859-5B64-CD5D-9D2C072341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0" y="3323599"/>
            <a:ext cx="726235" cy="478358"/>
          </a:xfrm>
          <a:prstGeom prst="rect">
            <a:avLst/>
          </a:prstGeom>
        </p:spPr>
      </p:pic>
      <p:pic>
        <p:nvPicPr>
          <p:cNvPr id="22" name="Picture 21">
            <a:extLst>
              <a:ext uri="{FF2B5EF4-FFF2-40B4-BE49-F238E27FC236}">
                <a16:creationId xmlns:a16="http://schemas.microsoft.com/office/drawing/2014/main" id="{C5419FB2-409E-F2F7-4569-2A28F1E8B1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02147" y="3568904"/>
            <a:ext cx="705541" cy="464727"/>
          </a:xfrm>
          <a:prstGeom prst="rect">
            <a:avLst/>
          </a:prstGeom>
        </p:spPr>
      </p:pic>
      <p:pic>
        <p:nvPicPr>
          <p:cNvPr id="24" name="Picture 23">
            <a:extLst>
              <a:ext uri="{FF2B5EF4-FFF2-40B4-BE49-F238E27FC236}">
                <a16:creationId xmlns:a16="http://schemas.microsoft.com/office/drawing/2014/main" id="{551606AD-182C-D31E-7AD4-D8016F56C7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27026" y="2619897"/>
            <a:ext cx="363723" cy="239578"/>
          </a:xfrm>
          <a:prstGeom prst="rect">
            <a:avLst/>
          </a:prstGeom>
        </p:spPr>
      </p:pic>
      <p:pic>
        <p:nvPicPr>
          <p:cNvPr id="25" name="Picture 24">
            <a:extLst>
              <a:ext uri="{FF2B5EF4-FFF2-40B4-BE49-F238E27FC236}">
                <a16:creationId xmlns:a16="http://schemas.microsoft.com/office/drawing/2014/main" id="{F2FF8150-74D3-F1D2-7BC1-812A99015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8887" y="3364135"/>
            <a:ext cx="363723" cy="239578"/>
          </a:xfrm>
          <a:prstGeom prst="rect">
            <a:avLst/>
          </a:prstGeom>
        </p:spPr>
      </p:pic>
      <p:pic>
        <p:nvPicPr>
          <p:cNvPr id="26" name="Picture 25">
            <a:extLst>
              <a:ext uri="{FF2B5EF4-FFF2-40B4-BE49-F238E27FC236}">
                <a16:creationId xmlns:a16="http://schemas.microsoft.com/office/drawing/2014/main" id="{F5033323-0B2C-8AC5-4E22-68D9E834F7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10438" y="4711238"/>
            <a:ext cx="363723" cy="239578"/>
          </a:xfrm>
          <a:prstGeom prst="rect">
            <a:avLst/>
          </a:prstGeom>
        </p:spPr>
      </p:pic>
      <p:pic>
        <p:nvPicPr>
          <p:cNvPr id="27" name="Picture 26">
            <a:extLst>
              <a:ext uri="{FF2B5EF4-FFF2-40B4-BE49-F238E27FC236}">
                <a16:creationId xmlns:a16="http://schemas.microsoft.com/office/drawing/2014/main" id="{56C5BED8-F9F3-1036-48F0-81A2DD5359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524162" y="1938950"/>
            <a:ext cx="363723" cy="239578"/>
          </a:xfrm>
          <a:prstGeom prst="rect">
            <a:avLst/>
          </a:prstGeom>
        </p:spPr>
      </p:pic>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486356" y="4341928"/>
            <a:ext cx="351378" cy="307777"/>
          </a:xfrm>
          <a:prstGeom prst="rect">
            <a:avLst/>
          </a:prstGeom>
          <a:noFill/>
        </p:spPr>
        <p:txBody>
          <a:bodyPr wrap="none" rtlCol="0">
            <a:spAutoFit/>
          </a:bodyPr>
          <a:lstStyle/>
          <a:p>
            <a:r>
              <a:rPr lang="en-GB" sz="1400" i="1" dirty="0">
                <a:solidFill>
                  <a:schemeClr val="accent1"/>
                </a:solidFill>
              </a:rPr>
              <a:t>a</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2483768" y="4310746"/>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E820F94-7EA5-2744-36A4-9024C40F1651}"/>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6">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95572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145274"/>
            <a:ext cx="8003232" cy="524086"/>
          </a:xfrm>
        </p:spPr>
        <p:txBody>
          <a:bodyPr>
            <a:normAutofit fontScale="47500" lnSpcReduction="20000"/>
          </a:bodyPr>
          <a:lstStyle/>
          <a:p>
            <a:pPr marL="0" indent="0" algn="ctr">
              <a:buNone/>
            </a:pPr>
            <a:r>
              <a:rPr lang="en-GB" dirty="0"/>
              <a:t>From point a</a:t>
            </a:r>
            <a:r>
              <a:rPr lang="en-GB" baseline="-25000" dirty="0"/>
              <a:t>1</a:t>
            </a:r>
            <a:r>
              <a:rPr lang="en-GB" dirty="0"/>
              <a:t>, the first phase to crystallise will be forsterite. The line of descent is then projected back towards the </a:t>
            </a:r>
            <a:r>
              <a:rPr lang="en-GB" dirty="0" err="1"/>
              <a:t>Fo</a:t>
            </a:r>
            <a:r>
              <a:rPr lang="en-GB" dirty="0"/>
              <a:t> corner to determine the next phase.</a:t>
            </a:r>
          </a:p>
        </p:txBody>
      </p:sp>
      <p:pic>
        <p:nvPicPr>
          <p:cNvPr id="4" name="Picture 3">
            <a:extLst>
              <a:ext uri="{FF2B5EF4-FFF2-40B4-BE49-F238E27FC236}">
                <a16:creationId xmlns:a16="http://schemas.microsoft.com/office/drawing/2014/main" id="{E2E345CD-7161-ECB7-64E1-77FBCDD75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2840" y="1808432"/>
            <a:ext cx="1044777" cy="688176"/>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B08B0160-1CD7-31F7-00DC-19E2A1D6FB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56172" y="2585576"/>
            <a:ext cx="1174856" cy="773857"/>
          </a:xfrm>
          <a:prstGeom prst="rect">
            <a:avLst/>
          </a:prstGeom>
        </p:spPr>
      </p:pic>
      <p:pic>
        <p:nvPicPr>
          <p:cNvPr id="16" name="Picture 15">
            <a:extLst>
              <a:ext uri="{FF2B5EF4-FFF2-40B4-BE49-F238E27FC236}">
                <a16:creationId xmlns:a16="http://schemas.microsoft.com/office/drawing/2014/main" id="{15F3A63F-283E-B2B1-665A-EA0A62F519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4110" y="3859778"/>
            <a:ext cx="1044777" cy="688176"/>
          </a:xfrm>
          <a:prstGeom prst="rect">
            <a:avLst/>
          </a:prstGeom>
        </p:spPr>
      </p:pic>
      <p:pic>
        <p:nvPicPr>
          <p:cNvPr id="18" name="Picture 17">
            <a:extLst>
              <a:ext uri="{FF2B5EF4-FFF2-40B4-BE49-F238E27FC236}">
                <a16:creationId xmlns:a16="http://schemas.microsoft.com/office/drawing/2014/main" id="{CD82B94B-E0DC-E305-5B1F-53323F4384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56173" y="4660366"/>
            <a:ext cx="1174855" cy="773856"/>
          </a:xfrm>
          <a:prstGeom prst="rect">
            <a:avLst/>
          </a:prstGeom>
        </p:spPr>
      </p:pic>
      <p:pic>
        <p:nvPicPr>
          <p:cNvPr id="19" name="Picture 18">
            <a:extLst>
              <a:ext uri="{FF2B5EF4-FFF2-40B4-BE49-F238E27FC236}">
                <a16:creationId xmlns:a16="http://schemas.microsoft.com/office/drawing/2014/main" id="{06449C8F-A53E-7A24-9396-50CC0849F3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1" y="2346397"/>
            <a:ext cx="726235" cy="478358"/>
          </a:xfrm>
          <a:prstGeom prst="rect">
            <a:avLst/>
          </a:prstGeom>
        </p:spPr>
      </p:pic>
      <p:pic>
        <p:nvPicPr>
          <p:cNvPr id="20" name="Picture 19">
            <a:extLst>
              <a:ext uri="{FF2B5EF4-FFF2-40B4-BE49-F238E27FC236}">
                <a16:creationId xmlns:a16="http://schemas.microsoft.com/office/drawing/2014/main" id="{56A33BA9-0199-8D96-91EA-5FE2F803DD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36429" y="4310746"/>
            <a:ext cx="726235" cy="478358"/>
          </a:xfrm>
          <a:prstGeom prst="rect">
            <a:avLst/>
          </a:prstGeom>
        </p:spPr>
      </p:pic>
      <p:pic>
        <p:nvPicPr>
          <p:cNvPr id="21" name="Picture 20">
            <a:extLst>
              <a:ext uri="{FF2B5EF4-FFF2-40B4-BE49-F238E27FC236}">
                <a16:creationId xmlns:a16="http://schemas.microsoft.com/office/drawing/2014/main" id="{0442BC11-F859-5B64-CD5D-9D2C072341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0" y="3323599"/>
            <a:ext cx="726235" cy="478358"/>
          </a:xfrm>
          <a:prstGeom prst="rect">
            <a:avLst/>
          </a:prstGeom>
        </p:spPr>
      </p:pic>
      <p:pic>
        <p:nvPicPr>
          <p:cNvPr id="22" name="Picture 21">
            <a:extLst>
              <a:ext uri="{FF2B5EF4-FFF2-40B4-BE49-F238E27FC236}">
                <a16:creationId xmlns:a16="http://schemas.microsoft.com/office/drawing/2014/main" id="{C5419FB2-409E-F2F7-4569-2A28F1E8B1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02147" y="3568904"/>
            <a:ext cx="705541" cy="464727"/>
          </a:xfrm>
          <a:prstGeom prst="rect">
            <a:avLst/>
          </a:prstGeom>
        </p:spPr>
      </p:pic>
      <p:pic>
        <p:nvPicPr>
          <p:cNvPr id="25" name="Picture 24">
            <a:extLst>
              <a:ext uri="{FF2B5EF4-FFF2-40B4-BE49-F238E27FC236}">
                <a16:creationId xmlns:a16="http://schemas.microsoft.com/office/drawing/2014/main" id="{F2FF8150-74D3-F1D2-7BC1-812A99015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8887" y="3364135"/>
            <a:ext cx="363723" cy="239578"/>
          </a:xfrm>
          <a:prstGeom prst="rect">
            <a:avLst/>
          </a:prstGeom>
        </p:spPr>
      </p:pic>
      <p:pic>
        <p:nvPicPr>
          <p:cNvPr id="26" name="Picture 25">
            <a:extLst>
              <a:ext uri="{FF2B5EF4-FFF2-40B4-BE49-F238E27FC236}">
                <a16:creationId xmlns:a16="http://schemas.microsoft.com/office/drawing/2014/main" id="{F5033323-0B2C-8AC5-4E22-68D9E834F7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10438" y="4711238"/>
            <a:ext cx="363723" cy="239578"/>
          </a:xfrm>
          <a:prstGeom prst="rect">
            <a:avLst/>
          </a:prstGeom>
        </p:spPr>
      </p:pic>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486356" y="4341928"/>
            <a:ext cx="351378" cy="307777"/>
          </a:xfrm>
          <a:prstGeom prst="rect">
            <a:avLst/>
          </a:prstGeom>
          <a:noFill/>
        </p:spPr>
        <p:txBody>
          <a:bodyPr wrap="none" rtlCol="0">
            <a:spAutoFit/>
          </a:bodyPr>
          <a:lstStyle/>
          <a:p>
            <a:r>
              <a:rPr lang="en-GB" sz="1400" i="1" dirty="0">
                <a:solidFill>
                  <a:schemeClr val="accent1"/>
                </a:solidFill>
              </a:rPr>
              <a:t>a</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2483768" y="4310746"/>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3AEFB66C-C394-87B4-F489-DD5E825CE7F8}"/>
              </a:ext>
            </a:extLst>
          </p:cNvPr>
          <p:cNvCxnSpPr>
            <a:cxnSpLocks/>
            <a:endCxn id="31" idx="3"/>
          </p:cNvCxnSpPr>
          <p:nvPr/>
        </p:nvCxnSpPr>
        <p:spPr>
          <a:xfrm flipV="1">
            <a:off x="1369129" y="4417706"/>
            <a:ext cx="1132991" cy="1281230"/>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6587FE4-D025-9B9C-EF57-3CB07BAE3314}"/>
              </a:ext>
            </a:extLst>
          </p:cNvPr>
          <p:cNvCxnSpPr>
            <a:cxnSpLocks/>
            <a:stCxn id="31" idx="7"/>
          </p:cNvCxnSpPr>
          <p:nvPr/>
        </p:nvCxnSpPr>
        <p:spPr>
          <a:xfrm flipV="1">
            <a:off x="2590728" y="4110750"/>
            <a:ext cx="190865" cy="218348"/>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43" name="Picture 42">
            <a:extLst>
              <a:ext uri="{FF2B5EF4-FFF2-40B4-BE49-F238E27FC236}">
                <a16:creationId xmlns:a16="http://schemas.microsoft.com/office/drawing/2014/main" id="{12051A67-A80A-7DE9-E2EC-BD052F8423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01288" y="1847553"/>
            <a:ext cx="509220" cy="417278"/>
          </a:xfrm>
          <a:prstGeom prst="rect">
            <a:avLst/>
          </a:prstGeom>
        </p:spPr>
      </p:pic>
      <p:pic>
        <p:nvPicPr>
          <p:cNvPr id="44" name="Picture 43">
            <a:extLst>
              <a:ext uri="{FF2B5EF4-FFF2-40B4-BE49-F238E27FC236}">
                <a16:creationId xmlns:a16="http://schemas.microsoft.com/office/drawing/2014/main" id="{05E7DA57-BC0C-92F0-723B-6928392985A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6465715" y="2718571"/>
            <a:ext cx="297524" cy="243805"/>
          </a:xfrm>
          <a:prstGeom prst="rect">
            <a:avLst/>
          </a:prstGeom>
        </p:spPr>
      </p:pic>
      <p:sp>
        <p:nvSpPr>
          <p:cNvPr id="6" name="TextBox 5">
            <a:extLst>
              <a:ext uri="{FF2B5EF4-FFF2-40B4-BE49-F238E27FC236}">
                <a16:creationId xmlns:a16="http://schemas.microsoft.com/office/drawing/2014/main" id="{BBF9B246-8CF9-F820-3BC3-632E614DF25D}"/>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7">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226697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145274"/>
            <a:ext cx="8003232" cy="524086"/>
          </a:xfrm>
        </p:spPr>
        <p:txBody>
          <a:bodyPr>
            <a:normAutofit fontScale="47500" lnSpcReduction="20000"/>
          </a:bodyPr>
          <a:lstStyle/>
          <a:p>
            <a:pPr marL="0" indent="0" algn="ctr">
              <a:buNone/>
            </a:pPr>
            <a:r>
              <a:rPr lang="en-GB" dirty="0"/>
              <a:t>At point a</a:t>
            </a:r>
            <a:r>
              <a:rPr lang="en-GB" baseline="-25000" dirty="0"/>
              <a:t>2</a:t>
            </a:r>
            <a:r>
              <a:rPr lang="en-GB" dirty="0"/>
              <a:t>, anorthite starts to also crystallise as this is stable along the </a:t>
            </a:r>
            <a:r>
              <a:rPr lang="en-GB" dirty="0" err="1"/>
              <a:t>Fo</a:t>
            </a:r>
            <a:r>
              <a:rPr lang="en-GB" dirty="0"/>
              <a:t>-An cotectic.</a:t>
            </a:r>
          </a:p>
        </p:txBody>
      </p:sp>
      <p:pic>
        <p:nvPicPr>
          <p:cNvPr id="13" name="Picture 12">
            <a:extLst>
              <a:ext uri="{FF2B5EF4-FFF2-40B4-BE49-F238E27FC236}">
                <a16:creationId xmlns:a16="http://schemas.microsoft.com/office/drawing/2014/main" id="{513CCE3A-4AEE-C7C2-8B9F-5827D1E123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35506" y="2772234"/>
            <a:ext cx="726234" cy="595109"/>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19" name="Picture 18">
            <a:extLst>
              <a:ext uri="{FF2B5EF4-FFF2-40B4-BE49-F238E27FC236}">
                <a16:creationId xmlns:a16="http://schemas.microsoft.com/office/drawing/2014/main" id="{06449C8F-A53E-7A24-9396-50CC0849F35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61651" y="2346397"/>
            <a:ext cx="726235" cy="478358"/>
          </a:xfrm>
          <a:prstGeom prst="rect">
            <a:avLst/>
          </a:prstGeom>
        </p:spPr>
      </p:pic>
      <p:pic>
        <p:nvPicPr>
          <p:cNvPr id="20" name="Picture 19">
            <a:extLst>
              <a:ext uri="{FF2B5EF4-FFF2-40B4-BE49-F238E27FC236}">
                <a16:creationId xmlns:a16="http://schemas.microsoft.com/office/drawing/2014/main" id="{56A33BA9-0199-8D96-91EA-5FE2F803DDB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36429" y="4310746"/>
            <a:ext cx="726235" cy="478358"/>
          </a:xfrm>
          <a:prstGeom prst="rect">
            <a:avLst/>
          </a:prstGeom>
        </p:spPr>
      </p:pic>
      <p:pic>
        <p:nvPicPr>
          <p:cNvPr id="21" name="Picture 20">
            <a:extLst>
              <a:ext uri="{FF2B5EF4-FFF2-40B4-BE49-F238E27FC236}">
                <a16:creationId xmlns:a16="http://schemas.microsoft.com/office/drawing/2014/main" id="{0442BC11-F859-5B64-CD5D-9D2C0723412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61650" y="3323599"/>
            <a:ext cx="726235" cy="478358"/>
          </a:xfrm>
          <a:prstGeom prst="rect">
            <a:avLst/>
          </a:prstGeom>
        </p:spPr>
      </p:pic>
      <p:pic>
        <p:nvPicPr>
          <p:cNvPr id="22" name="Picture 21">
            <a:extLst>
              <a:ext uri="{FF2B5EF4-FFF2-40B4-BE49-F238E27FC236}">
                <a16:creationId xmlns:a16="http://schemas.microsoft.com/office/drawing/2014/main" id="{C5419FB2-409E-F2F7-4569-2A28F1E8B11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502147" y="3568904"/>
            <a:ext cx="705541" cy="464727"/>
          </a:xfrm>
          <a:prstGeom prst="rect">
            <a:avLst/>
          </a:prstGeom>
        </p:spPr>
      </p:pic>
      <p:pic>
        <p:nvPicPr>
          <p:cNvPr id="25" name="Picture 24">
            <a:extLst>
              <a:ext uri="{FF2B5EF4-FFF2-40B4-BE49-F238E27FC236}">
                <a16:creationId xmlns:a16="http://schemas.microsoft.com/office/drawing/2014/main" id="{F2FF8150-74D3-F1D2-7BC1-812A990157A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708887" y="3364135"/>
            <a:ext cx="363723" cy="239578"/>
          </a:xfrm>
          <a:prstGeom prst="rect">
            <a:avLst/>
          </a:prstGeom>
        </p:spPr>
      </p:pic>
      <p:pic>
        <p:nvPicPr>
          <p:cNvPr id="26" name="Picture 25">
            <a:extLst>
              <a:ext uri="{FF2B5EF4-FFF2-40B4-BE49-F238E27FC236}">
                <a16:creationId xmlns:a16="http://schemas.microsoft.com/office/drawing/2014/main" id="{F5033323-0B2C-8AC5-4E22-68D9E834F7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510438" y="4711238"/>
            <a:ext cx="363723" cy="239578"/>
          </a:xfrm>
          <a:prstGeom prst="rect">
            <a:avLst/>
          </a:prstGeom>
        </p:spPr>
      </p:pic>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486356" y="4341928"/>
            <a:ext cx="351378" cy="307777"/>
          </a:xfrm>
          <a:prstGeom prst="rect">
            <a:avLst/>
          </a:prstGeom>
          <a:noFill/>
        </p:spPr>
        <p:txBody>
          <a:bodyPr wrap="none" rtlCol="0">
            <a:spAutoFit/>
          </a:bodyPr>
          <a:lstStyle/>
          <a:p>
            <a:r>
              <a:rPr lang="en-GB" sz="1400" i="1" dirty="0">
                <a:solidFill>
                  <a:schemeClr val="accent1"/>
                </a:solidFill>
              </a:rPr>
              <a:t>a</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2483768" y="4310746"/>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3AEFB66C-C394-87B4-F489-DD5E825CE7F8}"/>
              </a:ext>
            </a:extLst>
          </p:cNvPr>
          <p:cNvCxnSpPr>
            <a:cxnSpLocks/>
            <a:endCxn id="31" idx="3"/>
          </p:cNvCxnSpPr>
          <p:nvPr/>
        </p:nvCxnSpPr>
        <p:spPr>
          <a:xfrm flipV="1">
            <a:off x="1369129" y="4417706"/>
            <a:ext cx="1132991" cy="1281230"/>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6587FE4-D025-9B9C-EF57-3CB07BAE3314}"/>
              </a:ext>
            </a:extLst>
          </p:cNvPr>
          <p:cNvCxnSpPr>
            <a:cxnSpLocks/>
            <a:stCxn id="31" idx="7"/>
            <a:endCxn id="47" idx="3"/>
          </p:cNvCxnSpPr>
          <p:nvPr/>
        </p:nvCxnSpPr>
        <p:spPr>
          <a:xfrm flipV="1">
            <a:off x="2590728" y="3517972"/>
            <a:ext cx="711315" cy="811126"/>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43" name="Picture 42">
            <a:extLst>
              <a:ext uri="{FF2B5EF4-FFF2-40B4-BE49-F238E27FC236}">
                <a16:creationId xmlns:a16="http://schemas.microsoft.com/office/drawing/2014/main" id="{12051A67-A80A-7DE9-E2EC-BD052F8423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01288" y="1847553"/>
            <a:ext cx="509220" cy="417278"/>
          </a:xfrm>
          <a:prstGeom prst="rect">
            <a:avLst/>
          </a:prstGeom>
        </p:spPr>
      </p:pic>
      <p:pic>
        <p:nvPicPr>
          <p:cNvPr id="44" name="Picture 43">
            <a:extLst>
              <a:ext uri="{FF2B5EF4-FFF2-40B4-BE49-F238E27FC236}">
                <a16:creationId xmlns:a16="http://schemas.microsoft.com/office/drawing/2014/main" id="{05E7DA57-BC0C-92F0-723B-6928392985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465715" y="2718571"/>
            <a:ext cx="297524" cy="243805"/>
          </a:xfrm>
          <a:prstGeom prst="rect">
            <a:avLst/>
          </a:prstGeom>
        </p:spPr>
      </p:pic>
      <p:sp>
        <p:nvSpPr>
          <p:cNvPr id="46" name="TextBox 45">
            <a:extLst>
              <a:ext uri="{FF2B5EF4-FFF2-40B4-BE49-F238E27FC236}">
                <a16:creationId xmlns:a16="http://schemas.microsoft.com/office/drawing/2014/main" id="{9891D2E5-76F2-ECDE-5C8F-DCEC25A1FC28}"/>
              </a:ext>
            </a:extLst>
          </p:cNvPr>
          <p:cNvSpPr txBox="1"/>
          <p:nvPr/>
        </p:nvSpPr>
        <p:spPr>
          <a:xfrm>
            <a:off x="3191308" y="3087282"/>
            <a:ext cx="351378" cy="307777"/>
          </a:xfrm>
          <a:prstGeom prst="rect">
            <a:avLst/>
          </a:prstGeom>
          <a:noFill/>
        </p:spPr>
        <p:txBody>
          <a:bodyPr wrap="none" rtlCol="0">
            <a:spAutoFit/>
          </a:bodyPr>
          <a:lstStyle/>
          <a:p>
            <a:r>
              <a:rPr lang="en-GB" sz="1400" i="1" dirty="0">
                <a:solidFill>
                  <a:schemeClr val="accent1"/>
                </a:solidFill>
              </a:rPr>
              <a:t>a</a:t>
            </a:r>
            <a:r>
              <a:rPr lang="en-GB" sz="1400" i="1" baseline="-25000" dirty="0">
                <a:solidFill>
                  <a:schemeClr val="accent1"/>
                </a:solidFill>
              </a:rPr>
              <a:t>2</a:t>
            </a:r>
            <a:endParaRPr lang="en-GB" sz="1400" i="1" dirty="0">
              <a:solidFill>
                <a:schemeClr val="accent1"/>
              </a:solidFill>
            </a:endParaRPr>
          </a:p>
        </p:txBody>
      </p:sp>
      <p:sp>
        <p:nvSpPr>
          <p:cNvPr id="47" name="Oval 46">
            <a:extLst>
              <a:ext uri="{FF2B5EF4-FFF2-40B4-BE49-F238E27FC236}">
                <a16:creationId xmlns:a16="http://schemas.microsoft.com/office/drawing/2014/main" id="{32329FD7-001D-7395-CDA2-565F1A466677}"/>
              </a:ext>
            </a:extLst>
          </p:cNvPr>
          <p:cNvSpPr/>
          <p:nvPr/>
        </p:nvSpPr>
        <p:spPr>
          <a:xfrm rot="10800000" flipH="1" flipV="1">
            <a:off x="3283691" y="3411012"/>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A468FA17-EB8A-1AC0-D6D8-9982383721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6535908" y="1989043"/>
            <a:ext cx="587429" cy="481365"/>
          </a:xfrm>
          <a:prstGeom prst="rect">
            <a:avLst/>
          </a:prstGeom>
        </p:spPr>
      </p:pic>
      <p:pic>
        <p:nvPicPr>
          <p:cNvPr id="50" name="Picture 49">
            <a:extLst>
              <a:ext uri="{FF2B5EF4-FFF2-40B4-BE49-F238E27FC236}">
                <a16:creationId xmlns:a16="http://schemas.microsoft.com/office/drawing/2014/main" id="{E95883E1-371B-8C1C-8F9E-3CCF552AEE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435416" y="4080819"/>
            <a:ext cx="726234" cy="595109"/>
          </a:xfrm>
          <a:prstGeom prst="rect">
            <a:avLst/>
          </a:prstGeom>
        </p:spPr>
      </p:pic>
      <p:pic>
        <p:nvPicPr>
          <p:cNvPr id="51" name="Picture 50">
            <a:extLst>
              <a:ext uri="{FF2B5EF4-FFF2-40B4-BE49-F238E27FC236}">
                <a16:creationId xmlns:a16="http://schemas.microsoft.com/office/drawing/2014/main" id="{A5ADA06D-A7BF-4467-B14B-EFAF4B4B69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43359" y="4907365"/>
            <a:ext cx="509220" cy="417278"/>
          </a:xfrm>
          <a:prstGeom prst="rect">
            <a:avLst/>
          </a:prstGeom>
        </p:spPr>
      </p:pic>
      <p:pic>
        <p:nvPicPr>
          <p:cNvPr id="52" name="Picture 51">
            <a:extLst>
              <a:ext uri="{FF2B5EF4-FFF2-40B4-BE49-F238E27FC236}">
                <a16:creationId xmlns:a16="http://schemas.microsoft.com/office/drawing/2014/main" id="{19229006-71AB-B87B-073A-DCF50F14D9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25811" y="5049659"/>
            <a:ext cx="509220" cy="417278"/>
          </a:xfrm>
          <a:prstGeom prst="rect">
            <a:avLst/>
          </a:prstGeom>
        </p:spPr>
      </p:pic>
      <p:pic>
        <p:nvPicPr>
          <p:cNvPr id="53" name="Picture 52">
            <a:extLst>
              <a:ext uri="{FF2B5EF4-FFF2-40B4-BE49-F238E27FC236}">
                <a16:creationId xmlns:a16="http://schemas.microsoft.com/office/drawing/2014/main" id="{AE788B3C-3375-0B80-0D78-879FC30CE5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2462" y="3995749"/>
            <a:ext cx="337315" cy="276411"/>
          </a:xfrm>
          <a:prstGeom prst="rect">
            <a:avLst/>
          </a:prstGeom>
        </p:spPr>
      </p:pic>
      <p:pic>
        <p:nvPicPr>
          <p:cNvPr id="54" name="Picture 53">
            <a:extLst>
              <a:ext uri="{FF2B5EF4-FFF2-40B4-BE49-F238E27FC236}">
                <a16:creationId xmlns:a16="http://schemas.microsoft.com/office/drawing/2014/main" id="{7C4D2176-E063-AB29-4339-558DE6FFC50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572689" y="3876132"/>
            <a:ext cx="363723" cy="239578"/>
          </a:xfrm>
          <a:prstGeom prst="rect">
            <a:avLst/>
          </a:prstGeom>
        </p:spPr>
      </p:pic>
      <p:pic>
        <p:nvPicPr>
          <p:cNvPr id="55" name="Picture 54">
            <a:extLst>
              <a:ext uri="{FF2B5EF4-FFF2-40B4-BE49-F238E27FC236}">
                <a16:creationId xmlns:a16="http://schemas.microsoft.com/office/drawing/2014/main" id="{5722E4D7-C3EC-4298-403B-EE07CABEB0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138157" y="2130947"/>
            <a:ext cx="363723" cy="239578"/>
          </a:xfrm>
          <a:prstGeom prst="rect">
            <a:avLst/>
          </a:prstGeom>
        </p:spPr>
      </p:pic>
      <p:pic>
        <p:nvPicPr>
          <p:cNvPr id="56" name="Picture 55">
            <a:extLst>
              <a:ext uri="{FF2B5EF4-FFF2-40B4-BE49-F238E27FC236}">
                <a16:creationId xmlns:a16="http://schemas.microsoft.com/office/drawing/2014/main" id="{11D6ADAA-2A57-C2C8-B424-309DAF292B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521088" y="1778671"/>
            <a:ext cx="363723" cy="239578"/>
          </a:xfrm>
          <a:prstGeom prst="rect">
            <a:avLst/>
          </a:prstGeom>
        </p:spPr>
      </p:pic>
      <p:sp>
        <p:nvSpPr>
          <p:cNvPr id="4" name="TextBox 3">
            <a:extLst>
              <a:ext uri="{FF2B5EF4-FFF2-40B4-BE49-F238E27FC236}">
                <a16:creationId xmlns:a16="http://schemas.microsoft.com/office/drawing/2014/main" id="{3AE2413B-11E9-B0E3-C4F8-598E568759A3}"/>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8">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2036885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093296"/>
            <a:ext cx="8003232" cy="654763"/>
          </a:xfrm>
        </p:spPr>
        <p:txBody>
          <a:bodyPr>
            <a:normAutofit fontScale="47500" lnSpcReduction="20000"/>
          </a:bodyPr>
          <a:lstStyle/>
          <a:p>
            <a:pPr marL="0" indent="0" algn="ctr">
              <a:buNone/>
            </a:pPr>
            <a:r>
              <a:rPr lang="en-GB" dirty="0"/>
              <a:t>The evolution of the melt now moves down towards the peritectic at 1270</a:t>
            </a:r>
            <a:r>
              <a:rPr lang="en-GB" dirty="0">
                <a:latin typeface="Arial" panose="020B0604020202020204" pitchFamily="34" charset="0"/>
                <a:cs typeface="Arial" panose="020B0604020202020204" pitchFamily="34" charset="0"/>
              </a:rPr>
              <a:t>º</a:t>
            </a:r>
            <a:r>
              <a:rPr lang="en-GB" dirty="0"/>
              <a:t>C. The solid rock at this point has the composition Fo</a:t>
            </a:r>
            <a:r>
              <a:rPr lang="en-GB" baseline="-25000" dirty="0"/>
              <a:t>31</a:t>
            </a:r>
            <a:r>
              <a:rPr lang="en-GB" dirty="0"/>
              <a:t>An</a:t>
            </a:r>
            <a:r>
              <a:rPr lang="en-GB" baseline="-25000" dirty="0"/>
              <a:t>36</a:t>
            </a:r>
            <a:r>
              <a:rPr lang="en-GB" dirty="0"/>
              <a:t>En</a:t>
            </a:r>
            <a:r>
              <a:rPr lang="en-GB" baseline="-25000" dirty="0"/>
              <a:t>33</a:t>
            </a:r>
            <a:r>
              <a:rPr lang="en-GB" dirty="0"/>
              <a:t>. The system is in equilibrium so has to follow Gibbs phase rule, only three phases can be stable at the same time.</a:t>
            </a:r>
          </a:p>
        </p:txBody>
      </p:sp>
      <p:pic>
        <p:nvPicPr>
          <p:cNvPr id="13" name="Picture 12">
            <a:extLst>
              <a:ext uri="{FF2B5EF4-FFF2-40B4-BE49-F238E27FC236}">
                <a16:creationId xmlns:a16="http://schemas.microsoft.com/office/drawing/2014/main" id="{513CCE3A-4AEE-C7C2-8B9F-5827D1E123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86569" y="2297057"/>
            <a:ext cx="726234" cy="595109"/>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486356" y="4341928"/>
            <a:ext cx="351378" cy="307777"/>
          </a:xfrm>
          <a:prstGeom prst="rect">
            <a:avLst/>
          </a:prstGeom>
          <a:noFill/>
        </p:spPr>
        <p:txBody>
          <a:bodyPr wrap="none" rtlCol="0">
            <a:spAutoFit/>
          </a:bodyPr>
          <a:lstStyle/>
          <a:p>
            <a:r>
              <a:rPr lang="en-GB" sz="1400" i="1" dirty="0">
                <a:solidFill>
                  <a:schemeClr val="accent1"/>
                </a:solidFill>
              </a:rPr>
              <a:t>a</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2483768" y="4310746"/>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3AEFB66C-C394-87B4-F489-DD5E825CE7F8}"/>
              </a:ext>
            </a:extLst>
          </p:cNvPr>
          <p:cNvCxnSpPr>
            <a:cxnSpLocks/>
            <a:endCxn id="31" idx="3"/>
          </p:cNvCxnSpPr>
          <p:nvPr/>
        </p:nvCxnSpPr>
        <p:spPr>
          <a:xfrm flipV="1">
            <a:off x="1369129" y="4417706"/>
            <a:ext cx="1132991" cy="1281230"/>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6587FE4-D025-9B9C-EF57-3CB07BAE3314}"/>
              </a:ext>
            </a:extLst>
          </p:cNvPr>
          <p:cNvCxnSpPr>
            <a:cxnSpLocks/>
            <a:stCxn id="31" idx="7"/>
            <a:endCxn id="47" idx="3"/>
          </p:cNvCxnSpPr>
          <p:nvPr/>
        </p:nvCxnSpPr>
        <p:spPr>
          <a:xfrm flipV="1">
            <a:off x="2590728" y="3517972"/>
            <a:ext cx="711315" cy="811126"/>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43" name="Picture 42">
            <a:extLst>
              <a:ext uri="{FF2B5EF4-FFF2-40B4-BE49-F238E27FC236}">
                <a16:creationId xmlns:a16="http://schemas.microsoft.com/office/drawing/2014/main" id="{12051A67-A80A-7DE9-E2EC-BD052F8423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01288" y="1847553"/>
            <a:ext cx="509220" cy="417278"/>
          </a:xfrm>
          <a:prstGeom prst="rect">
            <a:avLst/>
          </a:prstGeom>
        </p:spPr>
      </p:pic>
      <p:pic>
        <p:nvPicPr>
          <p:cNvPr id="44" name="Picture 43">
            <a:extLst>
              <a:ext uri="{FF2B5EF4-FFF2-40B4-BE49-F238E27FC236}">
                <a16:creationId xmlns:a16="http://schemas.microsoft.com/office/drawing/2014/main" id="{05E7DA57-BC0C-92F0-723B-6928392985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465311" y="2769744"/>
            <a:ext cx="297524" cy="243805"/>
          </a:xfrm>
          <a:prstGeom prst="rect">
            <a:avLst/>
          </a:prstGeom>
        </p:spPr>
      </p:pic>
      <p:sp>
        <p:nvSpPr>
          <p:cNvPr id="46" name="TextBox 45">
            <a:extLst>
              <a:ext uri="{FF2B5EF4-FFF2-40B4-BE49-F238E27FC236}">
                <a16:creationId xmlns:a16="http://schemas.microsoft.com/office/drawing/2014/main" id="{9891D2E5-76F2-ECDE-5C8F-DCEC25A1FC28}"/>
              </a:ext>
            </a:extLst>
          </p:cNvPr>
          <p:cNvSpPr txBox="1"/>
          <p:nvPr/>
        </p:nvSpPr>
        <p:spPr>
          <a:xfrm>
            <a:off x="3191308" y="3087282"/>
            <a:ext cx="351378" cy="307777"/>
          </a:xfrm>
          <a:prstGeom prst="rect">
            <a:avLst/>
          </a:prstGeom>
          <a:noFill/>
        </p:spPr>
        <p:txBody>
          <a:bodyPr wrap="none" rtlCol="0">
            <a:spAutoFit/>
          </a:bodyPr>
          <a:lstStyle/>
          <a:p>
            <a:r>
              <a:rPr lang="en-GB" sz="1400" i="1" dirty="0">
                <a:solidFill>
                  <a:schemeClr val="accent1"/>
                </a:solidFill>
              </a:rPr>
              <a:t>a</a:t>
            </a:r>
            <a:r>
              <a:rPr lang="en-GB" sz="1400" i="1" baseline="-25000" dirty="0">
                <a:solidFill>
                  <a:schemeClr val="accent1"/>
                </a:solidFill>
              </a:rPr>
              <a:t>2</a:t>
            </a:r>
            <a:endParaRPr lang="en-GB" sz="1400" i="1" dirty="0">
              <a:solidFill>
                <a:schemeClr val="accent1"/>
              </a:solidFill>
            </a:endParaRPr>
          </a:p>
        </p:txBody>
      </p:sp>
      <p:sp>
        <p:nvSpPr>
          <p:cNvPr id="47" name="Oval 46">
            <a:extLst>
              <a:ext uri="{FF2B5EF4-FFF2-40B4-BE49-F238E27FC236}">
                <a16:creationId xmlns:a16="http://schemas.microsoft.com/office/drawing/2014/main" id="{32329FD7-001D-7395-CDA2-565F1A466677}"/>
              </a:ext>
            </a:extLst>
          </p:cNvPr>
          <p:cNvSpPr/>
          <p:nvPr/>
        </p:nvSpPr>
        <p:spPr>
          <a:xfrm rot="10800000" flipH="1" flipV="1">
            <a:off x="3283691" y="3411012"/>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a:extLst>
              <a:ext uri="{FF2B5EF4-FFF2-40B4-BE49-F238E27FC236}">
                <a16:creationId xmlns:a16="http://schemas.microsoft.com/office/drawing/2014/main" id="{A468FA17-EB8A-1AC0-D6D8-998238372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69524" y="1795644"/>
            <a:ext cx="587429" cy="481365"/>
          </a:xfrm>
          <a:prstGeom prst="rect">
            <a:avLst/>
          </a:prstGeom>
        </p:spPr>
      </p:pic>
      <p:pic>
        <p:nvPicPr>
          <p:cNvPr id="50" name="Picture 49">
            <a:extLst>
              <a:ext uri="{FF2B5EF4-FFF2-40B4-BE49-F238E27FC236}">
                <a16:creationId xmlns:a16="http://schemas.microsoft.com/office/drawing/2014/main" id="{E95883E1-371B-8C1C-8F9E-3CCF552AEE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875594" y="3861147"/>
            <a:ext cx="622771" cy="510327"/>
          </a:xfrm>
          <a:prstGeom prst="rect">
            <a:avLst/>
          </a:prstGeom>
        </p:spPr>
      </p:pic>
      <p:pic>
        <p:nvPicPr>
          <p:cNvPr id="51" name="Picture 50">
            <a:extLst>
              <a:ext uri="{FF2B5EF4-FFF2-40B4-BE49-F238E27FC236}">
                <a16:creationId xmlns:a16="http://schemas.microsoft.com/office/drawing/2014/main" id="{A5ADA06D-A7BF-4467-B14B-EFAF4B4B69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43359" y="5005040"/>
            <a:ext cx="509220" cy="417278"/>
          </a:xfrm>
          <a:prstGeom prst="rect">
            <a:avLst/>
          </a:prstGeom>
        </p:spPr>
      </p:pic>
      <p:pic>
        <p:nvPicPr>
          <p:cNvPr id="52" name="Picture 51">
            <a:extLst>
              <a:ext uri="{FF2B5EF4-FFF2-40B4-BE49-F238E27FC236}">
                <a16:creationId xmlns:a16="http://schemas.microsoft.com/office/drawing/2014/main" id="{19229006-71AB-B87B-073A-DCF50F14D9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25811" y="5049659"/>
            <a:ext cx="509220" cy="417278"/>
          </a:xfrm>
          <a:prstGeom prst="rect">
            <a:avLst/>
          </a:prstGeom>
        </p:spPr>
      </p:pic>
      <p:pic>
        <p:nvPicPr>
          <p:cNvPr id="53" name="Picture 52">
            <a:extLst>
              <a:ext uri="{FF2B5EF4-FFF2-40B4-BE49-F238E27FC236}">
                <a16:creationId xmlns:a16="http://schemas.microsoft.com/office/drawing/2014/main" id="{AE788B3C-3375-0B80-0D78-879FC30CE5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8844" y="3626458"/>
            <a:ext cx="337315" cy="276411"/>
          </a:xfrm>
          <a:prstGeom prst="rect">
            <a:avLst/>
          </a:prstGeom>
        </p:spPr>
      </p:pic>
      <p:cxnSp>
        <p:nvCxnSpPr>
          <p:cNvPr id="4" name="Straight Arrow Connector 3">
            <a:extLst>
              <a:ext uri="{FF2B5EF4-FFF2-40B4-BE49-F238E27FC236}">
                <a16:creationId xmlns:a16="http://schemas.microsoft.com/office/drawing/2014/main" id="{ECA40938-92AA-5757-C24B-F7F71181B3CC}"/>
              </a:ext>
            </a:extLst>
          </p:cNvPr>
          <p:cNvCxnSpPr>
            <a:cxnSpLocks/>
            <a:stCxn id="47" idx="5"/>
          </p:cNvCxnSpPr>
          <p:nvPr/>
        </p:nvCxnSpPr>
        <p:spPr>
          <a:xfrm>
            <a:off x="3390651" y="3517972"/>
            <a:ext cx="101229" cy="50932"/>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E9EAF34F-916D-F63B-B3E7-1B42A9E9F8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497439" y="3595219"/>
            <a:ext cx="587429" cy="481365"/>
          </a:xfrm>
          <a:prstGeom prst="rect">
            <a:avLst/>
          </a:prstGeom>
        </p:spPr>
      </p:pic>
      <p:pic>
        <p:nvPicPr>
          <p:cNvPr id="23" name="Picture 22">
            <a:extLst>
              <a:ext uri="{FF2B5EF4-FFF2-40B4-BE49-F238E27FC236}">
                <a16:creationId xmlns:a16="http://schemas.microsoft.com/office/drawing/2014/main" id="{7E97DAB7-8D63-9C22-B24F-02300AAE0E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348704" y="2769744"/>
            <a:ext cx="587429" cy="481365"/>
          </a:xfrm>
          <a:prstGeom prst="rect">
            <a:avLst/>
          </a:prstGeom>
        </p:spPr>
      </p:pic>
      <p:pic>
        <p:nvPicPr>
          <p:cNvPr id="24" name="Picture 23">
            <a:extLst>
              <a:ext uri="{FF2B5EF4-FFF2-40B4-BE49-F238E27FC236}">
                <a16:creationId xmlns:a16="http://schemas.microsoft.com/office/drawing/2014/main" id="{5A29D69C-5732-999A-983B-7DCD24F961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06539" y="2908560"/>
            <a:ext cx="480030" cy="393358"/>
          </a:xfrm>
          <a:prstGeom prst="rect">
            <a:avLst/>
          </a:prstGeom>
        </p:spPr>
      </p:pic>
      <p:pic>
        <p:nvPicPr>
          <p:cNvPr id="27" name="Picture 26">
            <a:extLst>
              <a:ext uri="{FF2B5EF4-FFF2-40B4-BE49-F238E27FC236}">
                <a16:creationId xmlns:a16="http://schemas.microsoft.com/office/drawing/2014/main" id="{704BC397-BE4D-ACE8-F157-D7C088AD69D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39479" y="4349828"/>
            <a:ext cx="587428" cy="481365"/>
          </a:xfrm>
          <a:prstGeom prst="rect">
            <a:avLst/>
          </a:prstGeom>
        </p:spPr>
      </p:pic>
      <p:pic>
        <p:nvPicPr>
          <p:cNvPr id="32" name="Picture 31">
            <a:extLst>
              <a:ext uri="{FF2B5EF4-FFF2-40B4-BE49-F238E27FC236}">
                <a16:creationId xmlns:a16="http://schemas.microsoft.com/office/drawing/2014/main" id="{D540326A-E248-AA74-1764-B08F040AA69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062884" y="3267852"/>
            <a:ext cx="435481" cy="356853"/>
          </a:xfrm>
          <a:prstGeom prst="rect">
            <a:avLst/>
          </a:prstGeom>
        </p:spPr>
      </p:pic>
      <p:pic>
        <p:nvPicPr>
          <p:cNvPr id="33" name="Picture 32">
            <a:extLst>
              <a:ext uri="{FF2B5EF4-FFF2-40B4-BE49-F238E27FC236}">
                <a16:creationId xmlns:a16="http://schemas.microsoft.com/office/drawing/2014/main" id="{FFD1B6F8-CEB7-10B2-D508-73C03B8B297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452132" y="2287069"/>
            <a:ext cx="435481" cy="356853"/>
          </a:xfrm>
          <a:prstGeom prst="rect">
            <a:avLst/>
          </a:prstGeom>
        </p:spPr>
      </p:pic>
      <p:pic>
        <p:nvPicPr>
          <p:cNvPr id="34" name="Picture 33">
            <a:extLst>
              <a:ext uri="{FF2B5EF4-FFF2-40B4-BE49-F238E27FC236}">
                <a16:creationId xmlns:a16="http://schemas.microsoft.com/office/drawing/2014/main" id="{AAF51AE3-3E23-CAF8-77EC-98C658CBAA9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6504829" y="2353189"/>
            <a:ext cx="435481" cy="356853"/>
          </a:xfrm>
          <a:prstGeom prst="rect">
            <a:avLst/>
          </a:prstGeom>
        </p:spPr>
      </p:pic>
      <p:pic>
        <p:nvPicPr>
          <p:cNvPr id="36" name="Picture 35">
            <a:extLst>
              <a:ext uri="{FF2B5EF4-FFF2-40B4-BE49-F238E27FC236}">
                <a16:creationId xmlns:a16="http://schemas.microsoft.com/office/drawing/2014/main" id="{8A79171A-6537-2BBD-B808-F68C90C0B5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187442" y="4417706"/>
            <a:ext cx="587429" cy="481365"/>
          </a:xfrm>
          <a:prstGeom prst="rect">
            <a:avLst/>
          </a:prstGeom>
        </p:spPr>
      </p:pic>
      <p:pic>
        <p:nvPicPr>
          <p:cNvPr id="37" name="Picture 36">
            <a:extLst>
              <a:ext uri="{FF2B5EF4-FFF2-40B4-BE49-F238E27FC236}">
                <a16:creationId xmlns:a16="http://schemas.microsoft.com/office/drawing/2014/main" id="{B8F0BCF9-FE84-4A73-5F63-4A2008CCCDE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029559" y="1887219"/>
            <a:ext cx="435481" cy="356853"/>
          </a:xfrm>
          <a:prstGeom prst="rect">
            <a:avLst/>
          </a:prstGeom>
        </p:spPr>
      </p:pic>
      <p:sp>
        <p:nvSpPr>
          <p:cNvPr id="6" name="TextBox 5">
            <a:extLst>
              <a:ext uri="{FF2B5EF4-FFF2-40B4-BE49-F238E27FC236}">
                <a16:creationId xmlns:a16="http://schemas.microsoft.com/office/drawing/2014/main" id="{D7100993-F3B9-4055-BE2C-ECD5ECE549FB}"/>
              </a:ext>
            </a:extLst>
          </p:cNvPr>
          <p:cNvSpPr txBox="1"/>
          <p:nvPr/>
        </p:nvSpPr>
        <p:spPr>
          <a:xfrm>
            <a:off x="64994" y="6639163"/>
            <a:ext cx="8814010" cy="246221"/>
          </a:xfrm>
          <a:prstGeom prst="rect">
            <a:avLst/>
          </a:prstGeom>
          <a:noFill/>
        </p:spPr>
        <p:txBody>
          <a:bodyPr wrap="square">
            <a:spAutoFit/>
          </a:bodyPr>
          <a:lstStyle/>
          <a:p>
            <a:r>
              <a:rPr lang="en-US" sz="1000" dirty="0"/>
              <a:t>Modified from Ternary Phase Diagrams. </a:t>
            </a:r>
            <a:r>
              <a:rPr lang="en-US" sz="1000" dirty="0">
                <a:hlinkClick r:id="rId8">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4284845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145274"/>
            <a:ext cx="8003232" cy="524086"/>
          </a:xfrm>
        </p:spPr>
        <p:txBody>
          <a:bodyPr>
            <a:normAutofit fontScale="47500" lnSpcReduction="20000"/>
          </a:bodyPr>
          <a:lstStyle/>
          <a:p>
            <a:pPr marL="0" indent="0" algn="ctr">
              <a:buNone/>
            </a:pPr>
            <a:r>
              <a:rPr lang="en-GB" dirty="0"/>
              <a:t>If the starting liquid composition is at point b</a:t>
            </a:r>
            <a:r>
              <a:rPr lang="en-GB" baseline="-25000" dirty="0"/>
              <a:t>1</a:t>
            </a:r>
            <a:r>
              <a:rPr lang="en-GB" dirty="0"/>
              <a:t>(Fo</a:t>
            </a:r>
            <a:r>
              <a:rPr lang="en-GB" baseline="-25000" dirty="0"/>
              <a:t>40</a:t>
            </a:r>
            <a:r>
              <a:rPr lang="en-GB" dirty="0"/>
              <a:t>An</a:t>
            </a:r>
            <a:r>
              <a:rPr lang="en-GB" baseline="-25000" dirty="0"/>
              <a:t>40</a:t>
            </a:r>
            <a:r>
              <a:rPr lang="en-GB" dirty="0"/>
              <a:t>Qz</a:t>
            </a:r>
            <a:r>
              <a:rPr lang="en-GB" baseline="-25000" dirty="0"/>
              <a:t>20</a:t>
            </a:r>
            <a:r>
              <a:rPr lang="en-GB" dirty="0"/>
              <a:t>) i.e., in the blue portion of the ternary, the liquid line of descent will end at the eutectic.</a:t>
            </a:r>
          </a:p>
        </p:txBody>
      </p:sp>
      <p:pic>
        <p:nvPicPr>
          <p:cNvPr id="4" name="Picture 3">
            <a:extLst>
              <a:ext uri="{FF2B5EF4-FFF2-40B4-BE49-F238E27FC236}">
                <a16:creationId xmlns:a16="http://schemas.microsoft.com/office/drawing/2014/main" id="{E2E345CD-7161-ECB7-64E1-77FBCDD75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2840" y="1808432"/>
            <a:ext cx="1044777" cy="688176"/>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B08B0160-1CD7-31F7-00DC-19E2A1D6FB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56172" y="2585576"/>
            <a:ext cx="1174856" cy="773857"/>
          </a:xfrm>
          <a:prstGeom prst="rect">
            <a:avLst/>
          </a:prstGeom>
        </p:spPr>
      </p:pic>
      <p:pic>
        <p:nvPicPr>
          <p:cNvPr id="16" name="Picture 15">
            <a:extLst>
              <a:ext uri="{FF2B5EF4-FFF2-40B4-BE49-F238E27FC236}">
                <a16:creationId xmlns:a16="http://schemas.microsoft.com/office/drawing/2014/main" id="{15F3A63F-283E-B2B1-665A-EA0A62F519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4110" y="3859778"/>
            <a:ext cx="1044777" cy="688176"/>
          </a:xfrm>
          <a:prstGeom prst="rect">
            <a:avLst/>
          </a:prstGeom>
        </p:spPr>
      </p:pic>
      <p:pic>
        <p:nvPicPr>
          <p:cNvPr id="18" name="Picture 17">
            <a:extLst>
              <a:ext uri="{FF2B5EF4-FFF2-40B4-BE49-F238E27FC236}">
                <a16:creationId xmlns:a16="http://schemas.microsoft.com/office/drawing/2014/main" id="{CD82B94B-E0DC-E305-5B1F-53323F4384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56173" y="4660366"/>
            <a:ext cx="1174855" cy="773856"/>
          </a:xfrm>
          <a:prstGeom prst="rect">
            <a:avLst/>
          </a:prstGeom>
        </p:spPr>
      </p:pic>
      <p:pic>
        <p:nvPicPr>
          <p:cNvPr id="19" name="Picture 18">
            <a:extLst>
              <a:ext uri="{FF2B5EF4-FFF2-40B4-BE49-F238E27FC236}">
                <a16:creationId xmlns:a16="http://schemas.microsoft.com/office/drawing/2014/main" id="{06449C8F-A53E-7A24-9396-50CC0849F3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1" y="2346397"/>
            <a:ext cx="726235" cy="478358"/>
          </a:xfrm>
          <a:prstGeom prst="rect">
            <a:avLst/>
          </a:prstGeom>
        </p:spPr>
      </p:pic>
      <p:pic>
        <p:nvPicPr>
          <p:cNvPr id="20" name="Picture 19">
            <a:extLst>
              <a:ext uri="{FF2B5EF4-FFF2-40B4-BE49-F238E27FC236}">
                <a16:creationId xmlns:a16="http://schemas.microsoft.com/office/drawing/2014/main" id="{56A33BA9-0199-8D96-91EA-5FE2F803DD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36429" y="4310746"/>
            <a:ext cx="726235" cy="478358"/>
          </a:xfrm>
          <a:prstGeom prst="rect">
            <a:avLst/>
          </a:prstGeom>
        </p:spPr>
      </p:pic>
      <p:pic>
        <p:nvPicPr>
          <p:cNvPr id="21" name="Picture 20">
            <a:extLst>
              <a:ext uri="{FF2B5EF4-FFF2-40B4-BE49-F238E27FC236}">
                <a16:creationId xmlns:a16="http://schemas.microsoft.com/office/drawing/2014/main" id="{0442BC11-F859-5B64-CD5D-9D2C072341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0" y="3323599"/>
            <a:ext cx="726235" cy="478358"/>
          </a:xfrm>
          <a:prstGeom prst="rect">
            <a:avLst/>
          </a:prstGeom>
        </p:spPr>
      </p:pic>
      <p:pic>
        <p:nvPicPr>
          <p:cNvPr id="22" name="Picture 21">
            <a:extLst>
              <a:ext uri="{FF2B5EF4-FFF2-40B4-BE49-F238E27FC236}">
                <a16:creationId xmlns:a16="http://schemas.microsoft.com/office/drawing/2014/main" id="{C5419FB2-409E-F2F7-4569-2A28F1E8B1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02147" y="3568904"/>
            <a:ext cx="705541" cy="464727"/>
          </a:xfrm>
          <a:prstGeom prst="rect">
            <a:avLst/>
          </a:prstGeom>
        </p:spPr>
      </p:pic>
      <p:pic>
        <p:nvPicPr>
          <p:cNvPr id="24" name="Picture 23">
            <a:extLst>
              <a:ext uri="{FF2B5EF4-FFF2-40B4-BE49-F238E27FC236}">
                <a16:creationId xmlns:a16="http://schemas.microsoft.com/office/drawing/2014/main" id="{551606AD-182C-D31E-7AD4-D8016F56C7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27026" y="2619897"/>
            <a:ext cx="363723" cy="239578"/>
          </a:xfrm>
          <a:prstGeom prst="rect">
            <a:avLst/>
          </a:prstGeom>
        </p:spPr>
      </p:pic>
      <p:pic>
        <p:nvPicPr>
          <p:cNvPr id="25" name="Picture 24">
            <a:extLst>
              <a:ext uri="{FF2B5EF4-FFF2-40B4-BE49-F238E27FC236}">
                <a16:creationId xmlns:a16="http://schemas.microsoft.com/office/drawing/2014/main" id="{F2FF8150-74D3-F1D2-7BC1-812A99015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8887" y="3364135"/>
            <a:ext cx="363723" cy="239578"/>
          </a:xfrm>
          <a:prstGeom prst="rect">
            <a:avLst/>
          </a:prstGeom>
        </p:spPr>
      </p:pic>
      <p:pic>
        <p:nvPicPr>
          <p:cNvPr id="26" name="Picture 25">
            <a:extLst>
              <a:ext uri="{FF2B5EF4-FFF2-40B4-BE49-F238E27FC236}">
                <a16:creationId xmlns:a16="http://schemas.microsoft.com/office/drawing/2014/main" id="{F5033323-0B2C-8AC5-4E22-68D9E834F71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10438" y="4711238"/>
            <a:ext cx="363723" cy="239578"/>
          </a:xfrm>
          <a:prstGeom prst="rect">
            <a:avLst/>
          </a:prstGeom>
        </p:spPr>
      </p:pic>
      <p:pic>
        <p:nvPicPr>
          <p:cNvPr id="27" name="Picture 26">
            <a:extLst>
              <a:ext uri="{FF2B5EF4-FFF2-40B4-BE49-F238E27FC236}">
                <a16:creationId xmlns:a16="http://schemas.microsoft.com/office/drawing/2014/main" id="{56C5BED8-F9F3-1036-48F0-81A2DD5359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524162" y="1938950"/>
            <a:ext cx="363723" cy="239578"/>
          </a:xfrm>
          <a:prstGeom prst="rect">
            <a:avLst/>
          </a:prstGeom>
        </p:spPr>
      </p:pic>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879335" y="4488717"/>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3065317" y="446894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6AE08F6-572A-FC90-8944-31A8DA9069D6}"/>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6">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146646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145274"/>
            <a:ext cx="8003232" cy="524086"/>
          </a:xfrm>
        </p:spPr>
        <p:txBody>
          <a:bodyPr>
            <a:normAutofit fontScale="62500" lnSpcReduction="20000"/>
          </a:bodyPr>
          <a:lstStyle/>
          <a:p>
            <a:pPr marL="0" indent="0" algn="ctr">
              <a:buNone/>
            </a:pPr>
            <a:r>
              <a:rPr lang="en-GB" dirty="0"/>
              <a:t>At point b</a:t>
            </a:r>
            <a:r>
              <a:rPr lang="en-GB" baseline="-25000" dirty="0"/>
              <a:t>2 </a:t>
            </a:r>
            <a:r>
              <a:rPr lang="en-GB" dirty="0"/>
              <a:t>on the </a:t>
            </a:r>
            <a:r>
              <a:rPr lang="en-GB" dirty="0" err="1"/>
              <a:t>Fo-En</a:t>
            </a:r>
            <a:r>
              <a:rPr lang="en-GB" dirty="0"/>
              <a:t> cotectic, both phases become stable with the melt.</a:t>
            </a:r>
          </a:p>
        </p:txBody>
      </p:sp>
      <p:pic>
        <p:nvPicPr>
          <p:cNvPr id="4" name="Picture 3">
            <a:extLst>
              <a:ext uri="{FF2B5EF4-FFF2-40B4-BE49-F238E27FC236}">
                <a16:creationId xmlns:a16="http://schemas.microsoft.com/office/drawing/2014/main" id="{E2E345CD-7161-ECB7-64E1-77FBCDD75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22840" y="1808432"/>
            <a:ext cx="1044777" cy="688176"/>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B08B0160-1CD7-31F7-00DC-19E2A1D6FB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11675" y="2566571"/>
            <a:ext cx="761522" cy="501601"/>
          </a:xfrm>
          <a:prstGeom prst="rect">
            <a:avLst/>
          </a:prstGeom>
        </p:spPr>
      </p:pic>
      <p:pic>
        <p:nvPicPr>
          <p:cNvPr id="16" name="Picture 15">
            <a:extLst>
              <a:ext uri="{FF2B5EF4-FFF2-40B4-BE49-F238E27FC236}">
                <a16:creationId xmlns:a16="http://schemas.microsoft.com/office/drawing/2014/main" id="{15F3A63F-283E-B2B1-665A-EA0A62F519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27430" y="4123957"/>
            <a:ext cx="891600" cy="587281"/>
          </a:xfrm>
          <a:prstGeom prst="rect">
            <a:avLst/>
          </a:prstGeom>
        </p:spPr>
      </p:pic>
      <p:pic>
        <p:nvPicPr>
          <p:cNvPr id="19" name="Picture 18">
            <a:extLst>
              <a:ext uri="{FF2B5EF4-FFF2-40B4-BE49-F238E27FC236}">
                <a16:creationId xmlns:a16="http://schemas.microsoft.com/office/drawing/2014/main" id="{06449C8F-A53E-7A24-9396-50CC0849F3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1" y="2346397"/>
            <a:ext cx="726235" cy="478358"/>
          </a:xfrm>
          <a:prstGeom prst="rect">
            <a:avLst/>
          </a:prstGeom>
        </p:spPr>
      </p:pic>
      <p:pic>
        <p:nvPicPr>
          <p:cNvPr id="20" name="Picture 19">
            <a:extLst>
              <a:ext uri="{FF2B5EF4-FFF2-40B4-BE49-F238E27FC236}">
                <a16:creationId xmlns:a16="http://schemas.microsoft.com/office/drawing/2014/main" id="{56A33BA9-0199-8D96-91EA-5FE2F803DD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2856" y="5032340"/>
            <a:ext cx="726235" cy="478358"/>
          </a:xfrm>
          <a:prstGeom prst="rect">
            <a:avLst/>
          </a:prstGeom>
        </p:spPr>
      </p:pic>
      <p:pic>
        <p:nvPicPr>
          <p:cNvPr id="21" name="Picture 20">
            <a:extLst>
              <a:ext uri="{FF2B5EF4-FFF2-40B4-BE49-F238E27FC236}">
                <a16:creationId xmlns:a16="http://schemas.microsoft.com/office/drawing/2014/main" id="{0442BC11-F859-5B64-CD5D-9D2C072341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0" y="3323599"/>
            <a:ext cx="726235" cy="478358"/>
          </a:xfrm>
          <a:prstGeom prst="rect">
            <a:avLst/>
          </a:prstGeom>
        </p:spPr>
      </p:pic>
      <p:pic>
        <p:nvPicPr>
          <p:cNvPr id="22" name="Picture 21">
            <a:extLst>
              <a:ext uri="{FF2B5EF4-FFF2-40B4-BE49-F238E27FC236}">
                <a16:creationId xmlns:a16="http://schemas.microsoft.com/office/drawing/2014/main" id="{C5419FB2-409E-F2F7-4569-2A28F1E8B1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02147" y="3568904"/>
            <a:ext cx="705541" cy="464727"/>
          </a:xfrm>
          <a:prstGeom prst="rect">
            <a:avLst/>
          </a:prstGeom>
        </p:spPr>
      </p:pic>
      <p:pic>
        <p:nvPicPr>
          <p:cNvPr id="25" name="Picture 24">
            <a:extLst>
              <a:ext uri="{FF2B5EF4-FFF2-40B4-BE49-F238E27FC236}">
                <a16:creationId xmlns:a16="http://schemas.microsoft.com/office/drawing/2014/main" id="{F2FF8150-74D3-F1D2-7BC1-812A99015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8887" y="3364135"/>
            <a:ext cx="363723" cy="239578"/>
          </a:xfrm>
          <a:prstGeom prst="rect">
            <a:avLst/>
          </a:prstGeom>
        </p:spPr>
      </p:pic>
      <p:pic>
        <p:nvPicPr>
          <p:cNvPr id="27" name="Picture 26">
            <a:extLst>
              <a:ext uri="{FF2B5EF4-FFF2-40B4-BE49-F238E27FC236}">
                <a16:creationId xmlns:a16="http://schemas.microsoft.com/office/drawing/2014/main" id="{56C5BED8-F9F3-1036-48F0-81A2DD5359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524162" y="1938950"/>
            <a:ext cx="363723" cy="239578"/>
          </a:xfrm>
          <a:prstGeom prst="rect">
            <a:avLst/>
          </a:prstGeom>
        </p:spPr>
      </p:pic>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820456" y="4232512"/>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3065317" y="446894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0C10264-76BE-C77D-4E52-7B9E583C219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28738" y="3999037"/>
            <a:ext cx="400707" cy="328357"/>
          </a:xfrm>
          <a:prstGeom prst="rect">
            <a:avLst/>
          </a:prstGeom>
        </p:spPr>
      </p:pic>
      <p:pic>
        <p:nvPicPr>
          <p:cNvPr id="17" name="Picture 16">
            <a:extLst>
              <a:ext uri="{FF2B5EF4-FFF2-40B4-BE49-F238E27FC236}">
                <a16:creationId xmlns:a16="http://schemas.microsoft.com/office/drawing/2014/main" id="{6083E899-9EF9-8A46-8779-88E5BC07A10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47390" y="4014451"/>
            <a:ext cx="509220" cy="417278"/>
          </a:xfrm>
          <a:prstGeom prst="rect">
            <a:avLst/>
          </a:prstGeom>
        </p:spPr>
      </p:pic>
      <p:cxnSp>
        <p:nvCxnSpPr>
          <p:cNvPr id="23" name="Straight Connector 22">
            <a:extLst>
              <a:ext uri="{FF2B5EF4-FFF2-40B4-BE49-F238E27FC236}">
                <a16:creationId xmlns:a16="http://schemas.microsoft.com/office/drawing/2014/main" id="{CDD481A2-E6B6-7372-B4D9-C30BAFCF4C7E}"/>
              </a:ext>
            </a:extLst>
          </p:cNvPr>
          <p:cNvCxnSpPr>
            <a:cxnSpLocks/>
          </p:cNvCxnSpPr>
          <p:nvPr/>
        </p:nvCxnSpPr>
        <p:spPr>
          <a:xfrm flipV="1">
            <a:off x="1371600" y="4581525"/>
            <a:ext cx="1700213" cy="1114425"/>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C32D264-D7AC-6507-9AC8-7294D4C8E51D}"/>
              </a:ext>
            </a:extLst>
          </p:cNvPr>
          <p:cNvCxnSpPr>
            <a:cxnSpLocks/>
          </p:cNvCxnSpPr>
          <p:nvPr/>
        </p:nvCxnSpPr>
        <p:spPr>
          <a:xfrm flipV="1">
            <a:off x="3205896" y="4446040"/>
            <a:ext cx="83668" cy="44011"/>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B3700CB-AD09-BF20-831E-656CFFEDF8FF}"/>
              </a:ext>
            </a:extLst>
          </p:cNvPr>
          <p:cNvSpPr txBox="1"/>
          <p:nvPr/>
        </p:nvSpPr>
        <p:spPr>
          <a:xfrm>
            <a:off x="3014940" y="4105620"/>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2</a:t>
            </a:r>
            <a:endParaRPr lang="en-GB" sz="1400" i="1" dirty="0">
              <a:solidFill>
                <a:schemeClr val="accent1"/>
              </a:solidFill>
            </a:endParaRPr>
          </a:p>
        </p:txBody>
      </p:sp>
      <p:sp>
        <p:nvSpPr>
          <p:cNvPr id="39" name="Oval 38">
            <a:extLst>
              <a:ext uri="{FF2B5EF4-FFF2-40B4-BE49-F238E27FC236}">
                <a16:creationId xmlns:a16="http://schemas.microsoft.com/office/drawing/2014/main" id="{07BB586B-6FF4-2C08-02C0-C00943C9105D}"/>
              </a:ext>
            </a:extLst>
          </p:cNvPr>
          <p:cNvSpPr/>
          <p:nvPr/>
        </p:nvSpPr>
        <p:spPr>
          <a:xfrm rot="10800000" flipH="1" flipV="1">
            <a:off x="3251276" y="4369179"/>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09DA38AA-D448-98AC-C38A-9D016CD2083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66132" y="4638051"/>
            <a:ext cx="509220" cy="417278"/>
          </a:xfrm>
          <a:prstGeom prst="rect">
            <a:avLst/>
          </a:prstGeom>
        </p:spPr>
      </p:pic>
      <p:pic>
        <p:nvPicPr>
          <p:cNvPr id="44" name="Picture 43">
            <a:extLst>
              <a:ext uri="{FF2B5EF4-FFF2-40B4-BE49-F238E27FC236}">
                <a16:creationId xmlns:a16="http://schemas.microsoft.com/office/drawing/2014/main" id="{D436B07C-3E48-DC12-B7F2-8455F906882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33321" y="3123541"/>
            <a:ext cx="400707" cy="328357"/>
          </a:xfrm>
          <a:prstGeom prst="rect">
            <a:avLst/>
          </a:prstGeom>
        </p:spPr>
      </p:pic>
      <p:pic>
        <p:nvPicPr>
          <p:cNvPr id="45" name="Picture 44">
            <a:extLst>
              <a:ext uri="{FF2B5EF4-FFF2-40B4-BE49-F238E27FC236}">
                <a16:creationId xmlns:a16="http://schemas.microsoft.com/office/drawing/2014/main" id="{8E24C5E5-28BE-E18E-B8FA-792C47680E2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403698" y="2819625"/>
            <a:ext cx="531168" cy="435263"/>
          </a:xfrm>
          <a:prstGeom prst="rect">
            <a:avLst/>
          </a:prstGeom>
        </p:spPr>
      </p:pic>
      <p:pic>
        <p:nvPicPr>
          <p:cNvPr id="46" name="Picture 45">
            <a:extLst>
              <a:ext uri="{FF2B5EF4-FFF2-40B4-BE49-F238E27FC236}">
                <a16:creationId xmlns:a16="http://schemas.microsoft.com/office/drawing/2014/main" id="{4DD03440-6A9F-9171-91FF-5D87D4D484F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340280" y="4696688"/>
            <a:ext cx="531168" cy="435263"/>
          </a:xfrm>
          <a:prstGeom prst="rect">
            <a:avLst/>
          </a:prstGeom>
        </p:spPr>
      </p:pic>
      <p:sp>
        <p:nvSpPr>
          <p:cNvPr id="6" name="TextBox 5">
            <a:extLst>
              <a:ext uri="{FF2B5EF4-FFF2-40B4-BE49-F238E27FC236}">
                <a16:creationId xmlns:a16="http://schemas.microsoft.com/office/drawing/2014/main" id="{58D5F68F-9D99-6419-7D7A-4FB23F047B9C}"/>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8">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289135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F1E632-5E0B-7947-9E3D-6115EF7BEE0E}"/>
              </a:ext>
            </a:extLst>
          </p:cNvPr>
          <p:cNvSpPr>
            <a:spLocks noGrp="1"/>
          </p:cNvSpPr>
          <p:nvPr>
            <p:ph type="title"/>
          </p:nvPr>
        </p:nvSpPr>
        <p:spPr/>
        <p:txBody>
          <a:bodyPr/>
          <a:lstStyle/>
          <a:p>
            <a:r>
              <a:rPr lang="en-US" sz="2800" dirty="0"/>
              <a:t>Ternary Phase Diagrams</a:t>
            </a:r>
          </a:p>
        </p:txBody>
      </p:sp>
      <p:sp>
        <p:nvSpPr>
          <p:cNvPr id="3" name="Content Placeholder 2"/>
          <p:cNvSpPr>
            <a:spLocks noGrp="1"/>
          </p:cNvSpPr>
          <p:nvPr>
            <p:ph idx="1"/>
          </p:nvPr>
        </p:nvSpPr>
        <p:spPr>
          <a:xfrm>
            <a:off x="323528" y="1417638"/>
            <a:ext cx="8363272" cy="4938712"/>
          </a:xfrm>
        </p:spPr>
        <p:txBody>
          <a:bodyPr/>
          <a:lstStyle/>
          <a:p>
            <a:pPr marL="0" indent="0">
              <a:buNone/>
            </a:pPr>
            <a:r>
              <a:rPr lang="en-GB" sz="2400" b="1" dirty="0"/>
              <a:t>Goal: </a:t>
            </a:r>
            <a:r>
              <a:rPr lang="en-GB" sz="2400" dirty="0"/>
              <a:t>to apply ternary phase diagrams towards understanding crystallisation of igneous melts and melting of igneous rocks.</a:t>
            </a:r>
            <a:endParaRPr lang="en-GB" sz="2000" dirty="0"/>
          </a:p>
          <a:p>
            <a:pPr marL="0" indent="0">
              <a:buNone/>
            </a:pPr>
            <a:endParaRPr lang="en-GB" sz="1100" dirty="0"/>
          </a:p>
          <a:p>
            <a:pPr marL="0" indent="0">
              <a:buNone/>
            </a:pPr>
            <a:r>
              <a:rPr lang="en-GB" sz="2400" b="1" dirty="0"/>
              <a:t>Specific learning outcomes:</a:t>
            </a:r>
          </a:p>
          <a:p>
            <a:r>
              <a:rPr lang="en-GB" sz="2000" dirty="0"/>
              <a:t>To interpret crystallisation and melt sequences from ternary phase diagrams.</a:t>
            </a:r>
          </a:p>
          <a:p>
            <a:pPr marL="0" indent="0">
              <a:buNone/>
            </a:pPr>
            <a:endParaRPr lang="en-GB" sz="2000" dirty="0"/>
          </a:p>
          <a:p>
            <a:pPr marL="0" indent="0">
              <a:buNone/>
            </a:pPr>
            <a:r>
              <a:rPr lang="en-GB" sz="2400" b="1" dirty="0"/>
              <a:t>Associated textbook chapters in Introduction to Petrology (Perkins 2022):</a:t>
            </a:r>
            <a:endParaRPr lang="en-GB" sz="2400" dirty="0"/>
          </a:p>
          <a:p>
            <a:pPr marL="0" indent="0">
              <a:buNone/>
            </a:pPr>
            <a:r>
              <a:rPr lang="en-GB" sz="2000" dirty="0"/>
              <a:t>Chapter 8.4 – Ternary Systems.</a:t>
            </a:r>
          </a:p>
        </p:txBody>
      </p:sp>
    </p:spTree>
    <p:extLst>
      <p:ext uri="{BB962C8B-B14F-4D97-AF65-F5344CB8AC3E}">
        <p14:creationId xmlns:p14="http://schemas.microsoft.com/office/powerpoint/2010/main" val="4245181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145274"/>
            <a:ext cx="8003232" cy="524086"/>
          </a:xfrm>
        </p:spPr>
        <p:txBody>
          <a:bodyPr>
            <a:normAutofit fontScale="47500" lnSpcReduction="20000"/>
          </a:bodyPr>
          <a:lstStyle/>
          <a:p>
            <a:pPr marL="0" indent="0" algn="ctr">
              <a:buNone/>
            </a:pPr>
            <a:r>
              <a:rPr lang="en-GB" dirty="0"/>
              <a:t>The melt then evolves along the cotectic, progressively crystallising more forsterite and enstatite.</a:t>
            </a:r>
          </a:p>
        </p:txBody>
      </p:sp>
      <p:pic>
        <p:nvPicPr>
          <p:cNvPr id="4" name="Picture 3">
            <a:extLst>
              <a:ext uri="{FF2B5EF4-FFF2-40B4-BE49-F238E27FC236}">
                <a16:creationId xmlns:a16="http://schemas.microsoft.com/office/drawing/2014/main" id="{E2E345CD-7161-ECB7-64E1-77FBCDD75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8656" y="1766119"/>
            <a:ext cx="726235" cy="478358"/>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19" name="Picture 18">
            <a:extLst>
              <a:ext uri="{FF2B5EF4-FFF2-40B4-BE49-F238E27FC236}">
                <a16:creationId xmlns:a16="http://schemas.microsoft.com/office/drawing/2014/main" id="{06449C8F-A53E-7A24-9396-50CC0849F3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0" y="2602108"/>
            <a:ext cx="531168" cy="349871"/>
          </a:xfrm>
          <a:prstGeom prst="rect">
            <a:avLst/>
          </a:prstGeom>
        </p:spPr>
      </p:pic>
      <p:pic>
        <p:nvPicPr>
          <p:cNvPr id="20" name="Picture 19">
            <a:extLst>
              <a:ext uri="{FF2B5EF4-FFF2-40B4-BE49-F238E27FC236}">
                <a16:creationId xmlns:a16="http://schemas.microsoft.com/office/drawing/2014/main" id="{56A33BA9-0199-8D96-91EA-5FE2F803DD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2856" y="5032340"/>
            <a:ext cx="726235" cy="478358"/>
          </a:xfrm>
          <a:prstGeom prst="rect">
            <a:avLst/>
          </a:prstGeom>
        </p:spPr>
      </p:pic>
      <p:pic>
        <p:nvPicPr>
          <p:cNvPr id="21" name="Picture 20">
            <a:extLst>
              <a:ext uri="{FF2B5EF4-FFF2-40B4-BE49-F238E27FC236}">
                <a16:creationId xmlns:a16="http://schemas.microsoft.com/office/drawing/2014/main" id="{0442BC11-F859-5B64-CD5D-9D2C072341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0" y="3323599"/>
            <a:ext cx="726235" cy="478358"/>
          </a:xfrm>
          <a:prstGeom prst="rect">
            <a:avLst/>
          </a:prstGeom>
        </p:spPr>
      </p:pic>
      <p:pic>
        <p:nvPicPr>
          <p:cNvPr id="22" name="Picture 21">
            <a:extLst>
              <a:ext uri="{FF2B5EF4-FFF2-40B4-BE49-F238E27FC236}">
                <a16:creationId xmlns:a16="http://schemas.microsoft.com/office/drawing/2014/main" id="{C5419FB2-409E-F2F7-4569-2A28F1E8B1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02147" y="3568904"/>
            <a:ext cx="705541" cy="464727"/>
          </a:xfrm>
          <a:prstGeom prst="rect">
            <a:avLst/>
          </a:prstGeom>
        </p:spPr>
      </p:pic>
      <p:pic>
        <p:nvPicPr>
          <p:cNvPr id="25" name="Picture 24">
            <a:extLst>
              <a:ext uri="{FF2B5EF4-FFF2-40B4-BE49-F238E27FC236}">
                <a16:creationId xmlns:a16="http://schemas.microsoft.com/office/drawing/2014/main" id="{F2FF8150-74D3-F1D2-7BC1-812A99015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8887" y="3364135"/>
            <a:ext cx="363723" cy="239578"/>
          </a:xfrm>
          <a:prstGeom prst="rect">
            <a:avLst/>
          </a:prstGeom>
        </p:spPr>
      </p:pic>
      <p:pic>
        <p:nvPicPr>
          <p:cNvPr id="27" name="Picture 26">
            <a:extLst>
              <a:ext uri="{FF2B5EF4-FFF2-40B4-BE49-F238E27FC236}">
                <a16:creationId xmlns:a16="http://schemas.microsoft.com/office/drawing/2014/main" id="{56C5BED8-F9F3-1036-48F0-81A2DD5359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524162" y="1938950"/>
            <a:ext cx="363723" cy="239578"/>
          </a:xfrm>
          <a:prstGeom prst="rect">
            <a:avLst/>
          </a:prstGeom>
        </p:spPr>
      </p:pic>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820456" y="4232512"/>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3065317" y="446894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70C10264-76BE-C77D-4E52-7B9E583C219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28738" y="3999037"/>
            <a:ext cx="604622" cy="495454"/>
          </a:xfrm>
          <a:prstGeom prst="rect">
            <a:avLst/>
          </a:prstGeom>
        </p:spPr>
      </p:pic>
      <p:pic>
        <p:nvPicPr>
          <p:cNvPr id="17" name="Picture 16">
            <a:extLst>
              <a:ext uri="{FF2B5EF4-FFF2-40B4-BE49-F238E27FC236}">
                <a16:creationId xmlns:a16="http://schemas.microsoft.com/office/drawing/2014/main" id="{6083E899-9EF9-8A46-8779-88E5BC07A10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47390" y="4014451"/>
            <a:ext cx="509220" cy="417278"/>
          </a:xfrm>
          <a:prstGeom prst="rect">
            <a:avLst/>
          </a:prstGeom>
        </p:spPr>
      </p:pic>
      <p:cxnSp>
        <p:nvCxnSpPr>
          <p:cNvPr id="23" name="Straight Connector 22">
            <a:extLst>
              <a:ext uri="{FF2B5EF4-FFF2-40B4-BE49-F238E27FC236}">
                <a16:creationId xmlns:a16="http://schemas.microsoft.com/office/drawing/2014/main" id="{CDD481A2-E6B6-7372-B4D9-C30BAFCF4C7E}"/>
              </a:ext>
            </a:extLst>
          </p:cNvPr>
          <p:cNvCxnSpPr>
            <a:cxnSpLocks/>
          </p:cNvCxnSpPr>
          <p:nvPr/>
        </p:nvCxnSpPr>
        <p:spPr>
          <a:xfrm flipV="1">
            <a:off x="1371600" y="4581525"/>
            <a:ext cx="1700213" cy="1114425"/>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C32D264-D7AC-6507-9AC8-7294D4C8E51D}"/>
              </a:ext>
            </a:extLst>
          </p:cNvPr>
          <p:cNvCxnSpPr>
            <a:cxnSpLocks/>
          </p:cNvCxnSpPr>
          <p:nvPr/>
        </p:nvCxnSpPr>
        <p:spPr>
          <a:xfrm flipV="1">
            <a:off x="3205896" y="4446040"/>
            <a:ext cx="83668" cy="44011"/>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B3700CB-AD09-BF20-831E-656CFFEDF8FF}"/>
              </a:ext>
            </a:extLst>
          </p:cNvPr>
          <p:cNvSpPr txBox="1"/>
          <p:nvPr/>
        </p:nvSpPr>
        <p:spPr>
          <a:xfrm>
            <a:off x="3014940" y="4105620"/>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2</a:t>
            </a:r>
            <a:endParaRPr lang="en-GB" sz="1400" i="1" dirty="0">
              <a:solidFill>
                <a:schemeClr val="accent1"/>
              </a:solidFill>
            </a:endParaRPr>
          </a:p>
        </p:txBody>
      </p:sp>
      <p:sp>
        <p:nvSpPr>
          <p:cNvPr id="39" name="Oval 38">
            <a:extLst>
              <a:ext uri="{FF2B5EF4-FFF2-40B4-BE49-F238E27FC236}">
                <a16:creationId xmlns:a16="http://schemas.microsoft.com/office/drawing/2014/main" id="{07BB586B-6FF4-2C08-02C0-C00943C9105D}"/>
              </a:ext>
            </a:extLst>
          </p:cNvPr>
          <p:cNvSpPr/>
          <p:nvPr/>
        </p:nvSpPr>
        <p:spPr>
          <a:xfrm rot="10800000" flipH="1" flipV="1">
            <a:off x="3251276" y="4369179"/>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09DA38AA-D448-98AC-C38A-9D016CD2083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66132" y="4638051"/>
            <a:ext cx="509220" cy="417278"/>
          </a:xfrm>
          <a:prstGeom prst="rect">
            <a:avLst/>
          </a:prstGeom>
        </p:spPr>
      </p:pic>
      <p:pic>
        <p:nvPicPr>
          <p:cNvPr id="44" name="Picture 43">
            <a:extLst>
              <a:ext uri="{FF2B5EF4-FFF2-40B4-BE49-F238E27FC236}">
                <a16:creationId xmlns:a16="http://schemas.microsoft.com/office/drawing/2014/main" id="{D436B07C-3E48-DC12-B7F2-8455F906882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33321" y="3123541"/>
            <a:ext cx="400707" cy="328357"/>
          </a:xfrm>
          <a:prstGeom prst="rect">
            <a:avLst/>
          </a:prstGeom>
        </p:spPr>
      </p:pic>
      <p:pic>
        <p:nvPicPr>
          <p:cNvPr id="45" name="Picture 44">
            <a:extLst>
              <a:ext uri="{FF2B5EF4-FFF2-40B4-BE49-F238E27FC236}">
                <a16:creationId xmlns:a16="http://schemas.microsoft.com/office/drawing/2014/main" id="{8E24C5E5-28BE-E18E-B8FA-792C47680E2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403698" y="2819625"/>
            <a:ext cx="531168" cy="435263"/>
          </a:xfrm>
          <a:prstGeom prst="rect">
            <a:avLst/>
          </a:prstGeom>
        </p:spPr>
      </p:pic>
      <p:pic>
        <p:nvPicPr>
          <p:cNvPr id="46" name="Picture 45">
            <a:extLst>
              <a:ext uri="{FF2B5EF4-FFF2-40B4-BE49-F238E27FC236}">
                <a16:creationId xmlns:a16="http://schemas.microsoft.com/office/drawing/2014/main" id="{4DD03440-6A9F-9171-91FF-5D87D4D484F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184241" y="4498091"/>
            <a:ext cx="531168" cy="435263"/>
          </a:xfrm>
          <a:prstGeom prst="rect">
            <a:avLst/>
          </a:prstGeom>
        </p:spPr>
      </p:pic>
      <p:cxnSp>
        <p:nvCxnSpPr>
          <p:cNvPr id="18" name="Straight Arrow Connector 17">
            <a:extLst>
              <a:ext uri="{FF2B5EF4-FFF2-40B4-BE49-F238E27FC236}">
                <a16:creationId xmlns:a16="http://schemas.microsoft.com/office/drawing/2014/main" id="{DD5A7C59-539A-5A0E-DA7F-DC8C8BCD9D46}"/>
              </a:ext>
            </a:extLst>
          </p:cNvPr>
          <p:cNvCxnSpPr>
            <a:cxnSpLocks/>
          </p:cNvCxnSpPr>
          <p:nvPr/>
        </p:nvCxnSpPr>
        <p:spPr>
          <a:xfrm flipV="1">
            <a:off x="3339737" y="3823063"/>
            <a:ext cx="130629" cy="531223"/>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78BDAE4C-FE52-1212-3567-6094AE796CA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6467089" y="2520527"/>
            <a:ext cx="678282" cy="555814"/>
          </a:xfrm>
          <a:prstGeom prst="rect">
            <a:avLst/>
          </a:prstGeom>
        </p:spPr>
      </p:pic>
      <p:pic>
        <p:nvPicPr>
          <p:cNvPr id="35" name="Picture 34">
            <a:extLst>
              <a:ext uri="{FF2B5EF4-FFF2-40B4-BE49-F238E27FC236}">
                <a16:creationId xmlns:a16="http://schemas.microsoft.com/office/drawing/2014/main" id="{F5CC0CF9-5A5C-52BA-09C9-1CE8B9A7B1A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296151" y="2084233"/>
            <a:ext cx="509220" cy="417278"/>
          </a:xfrm>
          <a:prstGeom prst="rect">
            <a:avLst/>
          </a:prstGeom>
        </p:spPr>
      </p:pic>
      <p:pic>
        <p:nvPicPr>
          <p:cNvPr id="36" name="Picture 35">
            <a:extLst>
              <a:ext uri="{FF2B5EF4-FFF2-40B4-BE49-F238E27FC236}">
                <a16:creationId xmlns:a16="http://schemas.microsoft.com/office/drawing/2014/main" id="{FDBCC8ED-B5A9-0EFA-EB35-FA2A2205A63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321349" y="4924624"/>
            <a:ext cx="630474" cy="516638"/>
          </a:xfrm>
          <a:prstGeom prst="rect">
            <a:avLst/>
          </a:prstGeom>
        </p:spPr>
      </p:pic>
      <p:pic>
        <p:nvPicPr>
          <p:cNvPr id="40" name="Picture 39">
            <a:extLst>
              <a:ext uri="{FF2B5EF4-FFF2-40B4-BE49-F238E27FC236}">
                <a16:creationId xmlns:a16="http://schemas.microsoft.com/office/drawing/2014/main" id="{C3DB4825-ADCA-1ADB-A00E-073433F3711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357945" y="3776927"/>
            <a:ext cx="531168" cy="435263"/>
          </a:xfrm>
          <a:prstGeom prst="rect">
            <a:avLst/>
          </a:prstGeom>
        </p:spPr>
      </p:pic>
      <p:pic>
        <p:nvPicPr>
          <p:cNvPr id="41" name="Picture 40">
            <a:extLst>
              <a:ext uri="{FF2B5EF4-FFF2-40B4-BE49-F238E27FC236}">
                <a16:creationId xmlns:a16="http://schemas.microsoft.com/office/drawing/2014/main" id="{C61E4543-7612-CB4D-AF46-75FC444F50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46355" y="2254664"/>
            <a:ext cx="400707" cy="328357"/>
          </a:xfrm>
          <a:prstGeom prst="rect">
            <a:avLst/>
          </a:prstGeom>
        </p:spPr>
      </p:pic>
      <p:sp>
        <p:nvSpPr>
          <p:cNvPr id="6" name="TextBox 5">
            <a:extLst>
              <a:ext uri="{FF2B5EF4-FFF2-40B4-BE49-F238E27FC236}">
                <a16:creationId xmlns:a16="http://schemas.microsoft.com/office/drawing/2014/main" id="{FE8901EF-6EE7-C971-C5DE-AFCDFE461E13}"/>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8">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75323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145274"/>
            <a:ext cx="8003232" cy="524086"/>
          </a:xfrm>
        </p:spPr>
        <p:txBody>
          <a:bodyPr>
            <a:normAutofit fontScale="47500" lnSpcReduction="20000"/>
          </a:bodyPr>
          <a:lstStyle/>
          <a:p>
            <a:pPr marL="0" indent="0" algn="ctr">
              <a:buNone/>
            </a:pPr>
            <a:r>
              <a:rPr lang="en-GB" dirty="0"/>
              <a:t>At point b</a:t>
            </a:r>
            <a:r>
              <a:rPr lang="en-GB" baseline="-25000" dirty="0"/>
              <a:t>3</a:t>
            </a:r>
            <a:r>
              <a:rPr lang="en-GB" dirty="0"/>
              <a:t>, the peritectic is reached and the anorthosite starts to crystallise. Due to the different starting composition of the melt, it is not fully solidified at the peritectic.</a:t>
            </a:r>
          </a:p>
        </p:txBody>
      </p:sp>
      <p:pic>
        <p:nvPicPr>
          <p:cNvPr id="4" name="Picture 3">
            <a:extLst>
              <a:ext uri="{FF2B5EF4-FFF2-40B4-BE49-F238E27FC236}">
                <a16:creationId xmlns:a16="http://schemas.microsoft.com/office/drawing/2014/main" id="{E2E345CD-7161-ECB7-64E1-77FBCDD75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8656" y="1766119"/>
            <a:ext cx="726235" cy="478358"/>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56A33BA9-0199-8D96-91EA-5FE2F803DD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2856" y="5032340"/>
            <a:ext cx="726235" cy="478358"/>
          </a:xfrm>
          <a:prstGeom prst="rect">
            <a:avLst/>
          </a:prstGeom>
        </p:spPr>
      </p:pic>
      <p:pic>
        <p:nvPicPr>
          <p:cNvPr id="21" name="Picture 20">
            <a:extLst>
              <a:ext uri="{FF2B5EF4-FFF2-40B4-BE49-F238E27FC236}">
                <a16:creationId xmlns:a16="http://schemas.microsoft.com/office/drawing/2014/main" id="{0442BC11-F859-5B64-CD5D-9D2C072341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0" y="3323599"/>
            <a:ext cx="726235" cy="478358"/>
          </a:xfrm>
          <a:prstGeom prst="rect">
            <a:avLst/>
          </a:prstGeom>
        </p:spPr>
      </p:pic>
      <p:pic>
        <p:nvPicPr>
          <p:cNvPr id="22" name="Picture 21">
            <a:extLst>
              <a:ext uri="{FF2B5EF4-FFF2-40B4-BE49-F238E27FC236}">
                <a16:creationId xmlns:a16="http://schemas.microsoft.com/office/drawing/2014/main" id="{C5419FB2-409E-F2F7-4569-2A28F1E8B1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02147" y="3568904"/>
            <a:ext cx="705541" cy="464727"/>
          </a:xfrm>
          <a:prstGeom prst="rect">
            <a:avLst/>
          </a:prstGeom>
        </p:spPr>
      </p:pic>
      <p:pic>
        <p:nvPicPr>
          <p:cNvPr id="25" name="Picture 24">
            <a:extLst>
              <a:ext uri="{FF2B5EF4-FFF2-40B4-BE49-F238E27FC236}">
                <a16:creationId xmlns:a16="http://schemas.microsoft.com/office/drawing/2014/main" id="{F2FF8150-74D3-F1D2-7BC1-812A99015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8887" y="3364135"/>
            <a:ext cx="363723" cy="239578"/>
          </a:xfrm>
          <a:prstGeom prst="rect">
            <a:avLst/>
          </a:prstGeom>
        </p:spPr>
      </p:pic>
      <p:pic>
        <p:nvPicPr>
          <p:cNvPr id="27" name="Picture 26">
            <a:extLst>
              <a:ext uri="{FF2B5EF4-FFF2-40B4-BE49-F238E27FC236}">
                <a16:creationId xmlns:a16="http://schemas.microsoft.com/office/drawing/2014/main" id="{56C5BED8-F9F3-1036-48F0-81A2DD5359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524162" y="1938950"/>
            <a:ext cx="363723" cy="239578"/>
          </a:xfrm>
          <a:prstGeom prst="rect">
            <a:avLst/>
          </a:prstGeom>
        </p:spPr>
      </p:pic>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820456" y="4232512"/>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3065317" y="446894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B0CBB62-2B3C-0E9C-A6AE-A67A61FB64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151548" y="2588945"/>
            <a:ext cx="471981" cy="386762"/>
          </a:xfrm>
          <a:prstGeom prst="rect">
            <a:avLst/>
          </a:prstGeom>
        </p:spPr>
      </p:pic>
      <p:pic>
        <p:nvPicPr>
          <p:cNvPr id="15" name="Picture 14">
            <a:extLst>
              <a:ext uri="{FF2B5EF4-FFF2-40B4-BE49-F238E27FC236}">
                <a16:creationId xmlns:a16="http://schemas.microsoft.com/office/drawing/2014/main" id="{70C10264-76BE-C77D-4E52-7B9E583C219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28738" y="3999037"/>
            <a:ext cx="604622" cy="495454"/>
          </a:xfrm>
          <a:prstGeom prst="rect">
            <a:avLst/>
          </a:prstGeom>
        </p:spPr>
      </p:pic>
      <p:pic>
        <p:nvPicPr>
          <p:cNvPr id="17" name="Picture 16">
            <a:extLst>
              <a:ext uri="{FF2B5EF4-FFF2-40B4-BE49-F238E27FC236}">
                <a16:creationId xmlns:a16="http://schemas.microsoft.com/office/drawing/2014/main" id="{6083E899-9EF9-8A46-8779-88E5BC07A10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47390" y="4014451"/>
            <a:ext cx="509220" cy="417278"/>
          </a:xfrm>
          <a:prstGeom prst="rect">
            <a:avLst/>
          </a:prstGeom>
        </p:spPr>
      </p:pic>
      <p:cxnSp>
        <p:nvCxnSpPr>
          <p:cNvPr id="23" name="Straight Connector 22">
            <a:extLst>
              <a:ext uri="{FF2B5EF4-FFF2-40B4-BE49-F238E27FC236}">
                <a16:creationId xmlns:a16="http://schemas.microsoft.com/office/drawing/2014/main" id="{CDD481A2-E6B6-7372-B4D9-C30BAFCF4C7E}"/>
              </a:ext>
            </a:extLst>
          </p:cNvPr>
          <p:cNvCxnSpPr>
            <a:cxnSpLocks/>
          </p:cNvCxnSpPr>
          <p:nvPr/>
        </p:nvCxnSpPr>
        <p:spPr>
          <a:xfrm flipV="1">
            <a:off x="1371600" y="4581525"/>
            <a:ext cx="1700213" cy="1114425"/>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C32D264-D7AC-6507-9AC8-7294D4C8E51D}"/>
              </a:ext>
            </a:extLst>
          </p:cNvPr>
          <p:cNvCxnSpPr>
            <a:cxnSpLocks/>
          </p:cNvCxnSpPr>
          <p:nvPr/>
        </p:nvCxnSpPr>
        <p:spPr>
          <a:xfrm flipV="1">
            <a:off x="3205896" y="4446040"/>
            <a:ext cx="83668" cy="44011"/>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B3700CB-AD09-BF20-831E-656CFFEDF8FF}"/>
              </a:ext>
            </a:extLst>
          </p:cNvPr>
          <p:cNvSpPr txBox="1"/>
          <p:nvPr/>
        </p:nvSpPr>
        <p:spPr>
          <a:xfrm>
            <a:off x="3014940" y="4105620"/>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2</a:t>
            </a:r>
            <a:endParaRPr lang="en-GB" sz="1400" i="1" dirty="0">
              <a:solidFill>
                <a:schemeClr val="accent1"/>
              </a:solidFill>
            </a:endParaRPr>
          </a:p>
        </p:txBody>
      </p:sp>
      <p:sp>
        <p:nvSpPr>
          <p:cNvPr id="39" name="Oval 38">
            <a:extLst>
              <a:ext uri="{FF2B5EF4-FFF2-40B4-BE49-F238E27FC236}">
                <a16:creationId xmlns:a16="http://schemas.microsoft.com/office/drawing/2014/main" id="{07BB586B-6FF4-2C08-02C0-C00943C9105D}"/>
              </a:ext>
            </a:extLst>
          </p:cNvPr>
          <p:cNvSpPr/>
          <p:nvPr/>
        </p:nvSpPr>
        <p:spPr>
          <a:xfrm rot="10800000" flipH="1" flipV="1">
            <a:off x="3251276" y="4369179"/>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09DA38AA-D448-98AC-C38A-9D016CD2083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66132" y="4638051"/>
            <a:ext cx="509220" cy="417278"/>
          </a:xfrm>
          <a:prstGeom prst="rect">
            <a:avLst/>
          </a:prstGeom>
        </p:spPr>
      </p:pic>
      <p:pic>
        <p:nvPicPr>
          <p:cNvPr id="44" name="Picture 43">
            <a:extLst>
              <a:ext uri="{FF2B5EF4-FFF2-40B4-BE49-F238E27FC236}">
                <a16:creationId xmlns:a16="http://schemas.microsoft.com/office/drawing/2014/main" id="{D436B07C-3E48-DC12-B7F2-8455F90688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33321" y="3123541"/>
            <a:ext cx="400707" cy="328357"/>
          </a:xfrm>
          <a:prstGeom prst="rect">
            <a:avLst/>
          </a:prstGeom>
        </p:spPr>
      </p:pic>
      <p:pic>
        <p:nvPicPr>
          <p:cNvPr id="45" name="Picture 44">
            <a:extLst>
              <a:ext uri="{FF2B5EF4-FFF2-40B4-BE49-F238E27FC236}">
                <a16:creationId xmlns:a16="http://schemas.microsoft.com/office/drawing/2014/main" id="{8E24C5E5-28BE-E18E-B8FA-792C47680E2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flipH="1">
            <a:off x="7403698" y="2819625"/>
            <a:ext cx="531168" cy="435263"/>
          </a:xfrm>
          <a:prstGeom prst="rect">
            <a:avLst/>
          </a:prstGeom>
        </p:spPr>
      </p:pic>
      <p:pic>
        <p:nvPicPr>
          <p:cNvPr id="46" name="Picture 45">
            <a:extLst>
              <a:ext uri="{FF2B5EF4-FFF2-40B4-BE49-F238E27FC236}">
                <a16:creationId xmlns:a16="http://schemas.microsoft.com/office/drawing/2014/main" id="{4DD03440-6A9F-9171-91FF-5D87D4D484F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flipH="1">
            <a:off x="7184241" y="4498091"/>
            <a:ext cx="531168" cy="435263"/>
          </a:xfrm>
          <a:prstGeom prst="rect">
            <a:avLst/>
          </a:prstGeom>
        </p:spPr>
      </p:pic>
      <p:cxnSp>
        <p:nvCxnSpPr>
          <p:cNvPr id="18" name="Straight Arrow Connector 17">
            <a:extLst>
              <a:ext uri="{FF2B5EF4-FFF2-40B4-BE49-F238E27FC236}">
                <a16:creationId xmlns:a16="http://schemas.microsoft.com/office/drawing/2014/main" id="{DD5A7C59-539A-5A0E-DA7F-DC8C8BCD9D46}"/>
              </a:ext>
            </a:extLst>
          </p:cNvPr>
          <p:cNvCxnSpPr>
            <a:cxnSpLocks/>
          </p:cNvCxnSpPr>
          <p:nvPr/>
        </p:nvCxnSpPr>
        <p:spPr>
          <a:xfrm flipV="1">
            <a:off x="3476531" y="3567065"/>
            <a:ext cx="0" cy="144856"/>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78BDAE4C-FE52-1212-3567-6094AE796CA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6467089" y="2520527"/>
            <a:ext cx="678282" cy="555814"/>
          </a:xfrm>
          <a:prstGeom prst="rect">
            <a:avLst/>
          </a:prstGeom>
        </p:spPr>
      </p:pic>
      <p:pic>
        <p:nvPicPr>
          <p:cNvPr id="35" name="Picture 34">
            <a:extLst>
              <a:ext uri="{FF2B5EF4-FFF2-40B4-BE49-F238E27FC236}">
                <a16:creationId xmlns:a16="http://schemas.microsoft.com/office/drawing/2014/main" id="{F5CC0CF9-5A5C-52BA-09C9-1CE8B9A7B1A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7296151" y="2084233"/>
            <a:ext cx="509220" cy="417278"/>
          </a:xfrm>
          <a:prstGeom prst="rect">
            <a:avLst/>
          </a:prstGeom>
        </p:spPr>
      </p:pic>
      <p:pic>
        <p:nvPicPr>
          <p:cNvPr id="36" name="Picture 35">
            <a:extLst>
              <a:ext uri="{FF2B5EF4-FFF2-40B4-BE49-F238E27FC236}">
                <a16:creationId xmlns:a16="http://schemas.microsoft.com/office/drawing/2014/main" id="{FDBCC8ED-B5A9-0EFA-EB35-FA2A2205A63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321349" y="4924624"/>
            <a:ext cx="630474" cy="516638"/>
          </a:xfrm>
          <a:prstGeom prst="rect">
            <a:avLst/>
          </a:prstGeom>
        </p:spPr>
      </p:pic>
      <p:pic>
        <p:nvPicPr>
          <p:cNvPr id="40" name="Picture 39">
            <a:extLst>
              <a:ext uri="{FF2B5EF4-FFF2-40B4-BE49-F238E27FC236}">
                <a16:creationId xmlns:a16="http://schemas.microsoft.com/office/drawing/2014/main" id="{C3DB4825-ADCA-1ADB-A00E-073433F3711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flipH="1">
            <a:off x="7357945" y="3776927"/>
            <a:ext cx="531168" cy="435263"/>
          </a:xfrm>
          <a:prstGeom prst="rect">
            <a:avLst/>
          </a:prstGeom>
        </p:spPr>
      </p:pic>
      <p:pic>
        <p:nvPicPr>
          <p:cNvPr id="41" name="Picture 40">
            <a:extLst>
              <a:ext uri="{FF2B5EF4-FFF2-40B4-BE49-F238E27FC236}">
                <a16:creationId xmlns:a16="http://schemas.microsoft.com/office/drawing/2014/main" id="{C61E4543-7612-CB4D-AF46-75FC444F50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46355" y="2254664"/>
            <a:ext cx="400707" cy="328357"/>
          </a:xfrm>
          <a:prstGeom prst="rect">
            <a:avLst/>
          </a:prstGeom>
        </p:spPr>
      </p:pic>
      <p:sp>
        <p:nvSpPr>
          <p:cNvPr id="24" name="Freeform 23">
            <a:extLst>
              <a:ext uri="{FF2B5EF4-FFF2-40B4-BE49-F238E27FC236}">
                <a16:creationId xmlns:a16="http://schemas.microsoft.com/office/drawing/2014/main" id="{6FD8F7C7-9EA1-61A9-4CC2-68201EE3D804}"/>
              </a:ext>
            </a:extLst>
          </p:cNvPr>
          <p:cNvSpPr/>
          <p:nvPr/>
        </p:nvSpPr>
        <p:spPr>
          <a:xfrm>
            <a:off x="3336202" y="3711921"/>
            <a:ext cx="135802" cy="647323"/>
          </a:xfrm>
          <a:custGeom>
            <a:avLst/>
            <a:gdLst>
              <a:gd name="connsiteX0" fmla="*/ 0 w 135802"/>
              <a:gd name="connsiteY0" fmla="*/ 647323 h 647323"/>
              <a:gd name="connsiteX1" fmla="*/ 72428 w 135802"/>
              <a:gd name="connsiteY1" fmla="*/ 375719 h 647323"/>
              <a:gd name="connsiteX2" fmla="*/ 126748 w 135802"/>
              <a:gd name="connsiteY2" fmla="*/ 126748 h 647323"/>
              <a:gd name="connsiteX3" fmla="*/ 135802 w 135802"/>
              <a:gd name="connsiteY3" fmla="*/ 63374 h 647323"/>
              <a:gd name="connsiteX4" fmla="*/ 135802 w 135802"/>
              <a:gd name="connsiteY4" fmla="*/ 0 h 647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02" h="647323">
                <a:moveTo>
                  <a:pt x="0" y="647323"/>
                </a:moveTo>
                <a:lnTo>
                  <a:pt x="72428" y="375719"/>
                </a:lnTo>
                <a:lnTo>
                  <a:pt x="126748" y="126748"/>
                </a:lnTo>
                <a:lnTo>
                  <a:pt x="135802" y="63374"/>
                </a:lnTo>
                <a:lnTo>
                  <a:pt x="135802"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7347A63-FEF3-1BB7-C8E6-F97678B77D9B}"/>
              </a:ext>
            </a:extLst>
          </p:cNvPr>
          <p:cNvSpPr txBox="1"/>
          <p:nvPr/>
        </p:nvSpPr>
        <p:spPr>
          <a:xfrm>
            <a:off x="3138242" y="3399176"/>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3</a:t>
            </a:r>
            <a:endParaRPr lang="en-GB" sz="1400" i="1" dirty="0">
              <a:solidFill>
                <a:schemeClr val="accent1"/>
              </a:solidFill>
            </a:endParaRPr>
          </a:p>
        </p:txBody>
      </p:sp>
      <p:sp>
        <p:nvSpPr>
          <p:cNvPr id="6" name="TextBox 5">
            <a:extLst>
              <a:ext uri="{FF2B5EF4-FFF2-40B4-BE49-F238E27FC236}">
                <a16:creationId xmlns:a16="http://schemas.microsoft.com/office/drawing/2014/main" id="{86016416-0F87-1919-10DF-E4574A316935}"/>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9">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17736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145274"/>
            <a:ext cx="8003232" cy="524086"/>
          </a:xfrm>
        </p:spPr>
        <p:txBody>
          <a:bodyPr>
            <a:normAutofit fontScale="47500" lnSpcReduction="20000"/>
          </a:bodyPr>
          <a:lstStyle/>
          <a:p>
            <a:pPr marL="0" indent="0" algn="ctr">
              <a:buNone/>
            </a:pPr>
            <a:r>
              <a:rPr lang="en-GB" dirty="0"/>
              <a:t>At point b</a:t>
            </a:r>
            <a:r>
              <a:rPr lang="en-GB" baseline="-25000" dirty="0"/>
              <a:t>4</a:t>
            </a:r>
            <a:r>
              <a:rPr lang="en-GB" dirty="0"/>
              <a:t>, the melt is evolving along </a:t>
            </a:r>
            <a:r>
              <a:rPr lang="en-GB" dirty="0" err="1"/>
              <a:t>En</a:t>
            </a:r>
            <a:r>
              <a:rPr lang="en-GB" dirty="0"/>
              <a:t>-An cotectic, here </a:t>
            </a:r>
            <a:r>
              <a:rPr lang="en-GB" dirty="0" err="1"/>
              <a:t>Fo</a:t>
            </a:r>
            <a:r>
              <a:rPr lang="en-GB" dirty="0"/>
              <a:t> is not stable, so undergoes the reversible reaction (</a:t>
            </a:r>
            <a:r>
              <a:rPr lang="en-GB" dirty="0" err="1"/>
              <a:t>Fo</a:t>
            </a:r>
            <a:r>
              <a:rPr lang="en-GB" dirty="0"/>
              <a:t> + L </a:t>
            </a:r>
            <a:r>
              <a:rPr lang="en-GB" sz="1800" dirty="0">
                <a:sym typeface="Wingdings" pitchFamily="2" charset="2"/>
              </a:rPr>
              <a:t></a:t>
            </a:r>
            <a:r>
              <a:rPr lang="en-GB" dirty="0">
                <a:sym typeface="Wingdings" pitchFamily="2" charset="2"/>
              </a:rPr>
              <a:t> </a:t>
            </a:r>
            <a:r>
              <a:rPr lang="en-GB" dirty="0" err="1">
                <a:sym typeface="Wingdings" pitchFamily="2" charset="2"/>
              </a:rPr>
              <a:t>En</a:t>
            </a:r>
            <a:r>
              <a:rPr lang="en-GB" dirty="0">
                <a:sym typeface="Wingdings" pitchFamily="2" charset="2"/>
              </a:rPr>
              <a:t>) </a:t>
            </a:r>
            <a:r>
              <a:rPr lang="en-GB" dirty="0"/>
              <a:t>and is lost </a:t>
            </a:r>
            <a:r>
              <a:rPr lang="en-GB" dirty="0">
                <a:sym typeface="Wingdings" pitchFamily="2" charset="2"/>
              </a:rPr>
              <a:t>while melt remains.</a:t>
            </a:r>
          </a:p>
          <a:p>
            <a:pPr marL="0" indent="0" algn="ctr">
              <a:buNone/>
            </a:pPr>
            <a:endParaRPr lang="en-GB" dirty="0"/>
          </a:p>
        </p:txBody>
      </p:sp>
      <p:pic>
        <p:nvPicPr>
          <p:cNvPr id="4" name="Picture 3">
            <a:extLst>
              <a:ext uri="{FF2B5EF4-FFF2-40B4-BE49-F238E27FC236}">
                <a16:creationId xmlns:a16="http://schemas.microsoft.com/office/drawing/2014/main" id="{E2E345CD-7161-ECB7-64E1-77FBCDD75C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98656" y="1766119"/>
            <a:ext cx="726235" cy="478358"/>
          </a:xfrm>
          <a:prstGeom prst="rect">
            <a:avLst/>
          </a:prstGeom>
        </p:spPr>
      </p:pic>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56A33BA9-0199-8D96-91EA-5FE2F803DD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02856" y="5032340"/>
            <a:ext cx="726235" cy="478358"/>
          </a:xfrm>
          <a:prstGeom prst="rect">
            <a:avLst/>
          </a:prstGeom>
        </p:spPr>
      </p:pic>
      <p:pic>
        <p:nvPicPr>
          <p:cNvPr id="21" name="Picture 20">
            <a:extLst>
              <a:ext uri="{FF2B5EF4-FFF2-40B4-BE49-F238E27FC236}">
                <a16:creationId xmlns:a16="http://schemas.microsoft.com/office/drawing/2014/main" id="{0442BC11-F859-5B64-CD5D-9D2C072341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1650" y="3323599"/>
            <a:ext cx="726235" cy="478358"/>
          </a:xfrm>
          <a:prstGeom prst="rect">
            <a:avLst/>
          </a:prstGeom>
        </p:spPr>
      </p:pic>
      <p:pic>
        <p:nvPicPr>
          <p:cNvPr id="22" name="Picture 21">
            <a:extLst>
              <a:ext uri="{FF2B5EF4-FFF2-40B4-BE49-F238E27FC236}">
                <a16:creationId xmlns:a16="http://schemas.microsoft.com/office/drawing/2014/main" id="{C5419FB2-409E-F2F7-4569-2A28F1E8B1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502147" y="3568904"/>
            <a:ext cx="705541" cy="464727"/>
          </a:xfrm>
          <a:prstGeom prst="rect">
            <a:avLst/>
          </a:prstGeom>
        </p:spPr>
      </p:pic>
      <p:pic>
        <p:nvPicPr>
          <p:cNvPr id="25" name="Picture 24">
            <a:extLst>
              <a:ext uri="{FF2B5EF4-FFF2-40B4-BE49-F238E27FC236}">
                <a16:creationId xmlns:a16="http://schemas.microsoft.com/office/drawing/2014/main" id="{F2FF8150-74D3-F1D2-7BC1-812A99015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6708887" y="3364135"/>
            <a:ext cx="363723" cy="239578"/>
          </a:xfrm>
          <a:prstGeom prst="rect">
            <a:avLst/>
          </a:prstGeom>
        </p:spPr>
      </p:pic>
      <p:pic>
        <p:nvPicPr>
          <p:cNvPr id="27" name="Picture 26">
            <a:extLst>
              <a:ext uri="{FF2B5EF4-FFF2-40B4-BE49-F238E27FC236}">
                <a16:creationId xmlns:a16="http://schemas.microsoft.com/office/drawing/2014/main" id="{56C5BED8-F9F3-1036-48F0-81A2DD5359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524162" y="1938950"/>
            <a:ext cx="363723" cy="239578"/>
          </a:xfrm>
          <a:prstGeom prst="rect">
            <a:avLst/>
          </a:prstGeom>
        </p:spPr>
      </p:pic>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820456" y="4232512"/>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3065317" y="446894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B0CBB62-2B3C-0E9C-A6AE-A67A61FB64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561340" y="2752726"/>
            <a:ext cx="471981" cy="386762"/>
          </a:xfrm>
          <a:prstGeom prst="rect">
            <a:avLst/>
          </a:prstGeom>
        </p:spPr>
      </p:pic>
      <p:pic>
        <p:nvPicPr>
          <p:cNvPr id="15" name="Picture 14">
            <a:extLst>
              <a:ext uri="{FF2B5EF4-FFF2-40B4-BE49-F238E27FC236}">
                <a16:creationId xmlns:a16="http://schemas.microsoft.com/office/drawing/2014/main" id="{70C10264-76BE-C77D-4E52-7B9E583C219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28738" y="3999037"/>
            <a:ext cx="604622" cy="495454"/>
          </a:xfrm>
          <a:prstGeom prst="rect">
            <a:avLst/>
          </a:prstGeom>
        </p:spPr>
      </p:pic>
      <p:pic>
        <p:nvPicPr>
          <p:cNvPr id="17" name="Picture 16">
            <a:extLst>
              <a:ext uri="{FF2B5EF4-FFF2-40B4-BE49-F238E27FC236}">
                <a16:creationId xmlns:a16="http://schemas.microsoft.com/office/drawing/2014/main" id="{6083E899-9EF9-8A46-8779-88E5BC07A10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47390" y="4014451"/>
            <a:ext cx="509220" cy="417277"/>
          </a:xfrm>
          <a:prstGeom prst="rect">
            <a:avLst/>
          </a:prstGeom>
        </p:spPr>
      </p:pic>
      <p:cxnSp>
        <p:nvCxnSpPr>
          <p:cNvPr id="23" name="Straight Connector 22">
            <a:extLst>
              <a:ext uri="{FF2B5EF4-FFF2-40B4-BE49-F238E27FC236}">
                <a16:creationId xmlns:a16="http://schemas.microsoft.com/office/drawing/2014/main" id="{CDD481A2-E6B6-7372-B4D9-C30BAFCF4C7E}"/>
              </a:ext>
            </a:extLst>
          </p:cNvPr>
          <p:cNvCxnSpPr>
            <a:cxnSpLocks/>
          </p:cNvCxnSpPr>
          <p:nvPr/>
        </p:nvCxnSpPr>
        <p:spPr>
          <a:xfrm flipV="1">
            <a:off x="1371600" y="4581525"/>
            <a:ext cx="1700213" cy="1114425"/>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C32D264-D7AC-6507-9AC8-7294D4C8E51D}"/>
              </a:ext>
            </a:extLst>
          </p:cNvPr>
          <p:cNvCxnSpPr>
            <a:cxnSpLocks/>
          </p:cNvCxnSpPr>
          <p:nvPr/>
        </p:nvCxnSpPr>
        <p:spPr>
          <a:xfrm flipV="1">
            <a:off x="3205896" y="4421508"/>
            <a:ext cx="130306" cy="68543"/>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B3700CB-AD09-BF20-831E-656CFFEDF8FF}"/>
              </a:ext>
            </a:extLst>
          </p:cNvPr>
          <p:cNvSpPr txBox="1"/>
          <p:nvPr/>
        </p:nvSpPr>
        <p:spPr>
          <a:xfrm>
            <a:off x="3014940" y="4105620"/>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2</a:t>
            </a:r>
            <a:endParaRPr lang="en-GB" sz="1400" i="1" dirty="0">
              <a:solidFill>
                <a:schemeClr val="accent1"/>
              </a:solidFill>
            </a:endParaRPr>
          </a:p>
        </p:txBody>
      </p:sp>
      <p:pic>
        <p:nvPicPr>
          <p:cNvPr id="43" name="Picture 42">
            <a:extLst>
              <a:ext uri="{FF2B5EF4-FFF2-40B4-BE49-F238E27FC236}">
                <a16:creationId xmlns:a16="http://schemas.microsoft.com/office/drawing/2014/main" id="{09DA38AA-D448-98AC-C38A-9D016CD2083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66132" y="4638051"/>
            <a:ext cx="509220" cy="417277"/>
          </a:xfrm>
          <a:prstGeom prst="rect">
            <a:avLst/>
          </a:prstGeom>
        </p:spPr>
      </p:pic>
      <p:pic>
        <p:nvPicPr>
          <p:cNvPr id="44" name="Picture 43">
            <a:extLst>
              <a:ext uri="{FF2B5EF4-FFF2-40B4-BE49-F238E27FC236}">
                <a16:creationId xmlns:a16="http://schemas.microsoft.com/office/drawing/2014/main" id="{D436B07C-3E48-DC12-B7F2-8455F90688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33321" y="3123541"/>
            <a:ext cx="400707" cy="328357"/>
          </a:xfrm>
          <a:prstGeom prst="rect">
            <a:avLst/>
          </a:prstGeom>
        </p:spPr>
      </p:pic>
      <p:pic>
        <p:nvPicPr>
          <p:cNvPr id="45" name="Picture 44">
            <a:extLst>
              <a:ext uri="{FF2B5EF4-FFF2-40B4-BE49-F238E27FC236}">
                <a16:creationId xmlns:a16="http://schemas.microsoft.com/office/drawing/2014/main" id="{8E24C5E5-28BE-E18E-B8FA-792C47680E2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403698" y="2819625"/>
            <a:ext cx="531168" cy="435262"/>
          </a:xfrm>
          <a:prstGeom prst="rect">
            <a:avLst/>
          </a:prstGeom>
        </p:spPr>
      </p:pic>
      <p:pic>
        <p:nvPicPr>
          <p:cNvPr id="46" name="Picture 45">
            <a:extLst>
              <a:ext uri="{FF2B5EF4-FFF2-40B4-BE49-F238E27FC236}">
                <a16:creationId xmlns:a16="http://schemas.microsoft.com/office/drawing/2014/main" id="{4DD03440-6A9F-9171-91FF-5D87D4D484F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184241" y="4498091"/>
            <a:ext cx="531168" cy="435262"/>
          </a:xfrm>
          <a:prstGeom prst="rect">
            <a:avLst/>
          </a:prstGeom>
        </p:spPr>
      </p:pic>
      <p:cxnSp>
        <p:nvCxnSpPr>
          <p:cNvPr id="18" name="Straight Arrow Connector 17">
            <a:extLst>
              <a:ext uri="{FF2B5EF4-FFF2-40B4-BE49-F238E27FC236}">
                <a16:creationId xmlns:a16="http://schemas.microsoft.com/office/drawing/2014/main" id="{DD5A7C59-539A-5A0E-DA7F-DC8C8BCD9D46}"/>
              </a:ext>
            </a:extLst>
          </p:cNvPr>
          <p:cNvCxnSpPr>
            <a:cxnSpLocks/>
          </p:cNvCxnSpPr>
          <p:nvPr/>
        </p:nvCxnSpPr>
        <p:spPr>
          <a:xfrm flipV="1">
            <a:off x="3476531" y="3567065"/>
            <a:ext cx="0" cy="144856"/>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78BDAE4C-FE52-1212-3567-6094AE796CA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025986" y="2200146"/>
            <a:ext cx="678282" cy="555814"/>
          </a:xfrm>
          <a:prstGeom prst="rect">
            <a:avLst/>
          </a:prstGeom>
        </p:spPr>
      </p:pic>
      <p:pic>
        <p:nvPicPr>
          <p:cNvPr id="36" name="Picture 35">
            <a:extLst>
              <a:ext uri="{FF2B5EF4-FFF2-40B4-BE49-F238E27FC236}">
                <a16:creationId xmlns:a16="http://schemas.microsoft.com/office/drawing/2014/main" id="{FDBCC8ED-B5A9-0EFA-EB35-FA2A2205A63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321349" y="4924624"/>
            <a:ext cx="630474" cy="516638"/>
          </a:xfrm>
          <a:prstGeom prst="rect">
            <a:avLst/>
          </a:prstGeom>
        </p:spPr>
      </p:pic>
      <p:pic>
        <p:nvPicPr>
          <p:cNvPr id="40" name="Picture 39">
            <a:extLst>
              <a:ext uri="{FF2B5EF4-FFF2-40B4-BE49-F238E27FC236}">
                <a16:creationId xmlns:a16="http://schemas.microsoft.com/office/drawing/2014/main" id="{C3DB4825-ADCA-1ADB-A00E-073433F3711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357945" y="3776927"/>
            <a:ext cx="531168" cy="435262"/>
          </a:xfrm>
          <a:prstGeom prst="rect">
            <a:avLst/>
          </a:prstGeom>
        </p:spPr>
      </p:pic>
      <p:pic>
        <p:nvPicPr>
          <p:cNvPr id="41" name="Picture 40">
            <a:extLst>
              <a:ext uri="{FF2B5EF4-FFF2-40B4-BE49-F238E27FC236}">
                <a16:creationId xmlns:a16="http://schemas.microsoft.com/office/drawing/2014/main" id="{C61E4543-7612-CB4D-AF46-75FC444F50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546355" y="2254664"/>
            <a:ext cx="400707" cy="328357"/>
          </a:xfrm>
          <a:prstGeom prst="rect">
            <a:avLst/>
          </a:prstGeom>
        </p:spPr>
      </p:pic>
      <p:sp>
        <p:nvSpPr>
          <p:cNvPr id="24" name="Freeform 23">
            <a:extLst>
              <a:ext uri="{FF2B5EF4-FFF2-40B4-BE49-F238E27FC236}">
                <a16:creationId xmlns:a16="http://schemas.microsoft.com/office/drawing/2014/main" id="{6FD8F7C7-9EA1-61A9-4CC2-68201EE3D804}"/>
              </a:ext>
            </a:extLst>
          </p:cNvPr>
          <p:cNvSpPr/>
          <p:nvPr/>
        </p:nvSpPr>
        <p:spPr>
          <a:xfrm>
            <a:off x="3320778" y="3711921"/>
            <a:ext cx="151226" cy="701476"/>
          </a:xfrm>
          <a:custGeom>
            <a:avLst/>
            <a:gdLst>
              <a:gd name="connsiteX0" fmla="*/ 0 w 135802"/>
              <a:gd name="connsiteY0" fmla="*/ 647323 h 647323"/>
              <a:gd name="connsiteX1" fmla="*/ 72428 w 135802"/>
              <a:gd name="connsiteY1" fmla="*/ 375719 h 647323"/>
              <a:gd name="connsiteX2" fmla="*/ 126748 w 135802"/>
              <a:gd name="connsiteY2" fmla="*/ 126748 h 647323"/>
              <a:gd name="connsiteX3" fmla="*/ 135802 w 135802"/>
              <a:gd name="connsiteY3" fmla="*/ 63374 h 647323"/>
              <a:gd name="connsiteX4" fmla="*/ 135802 w 135802"/>
              <a:gd name="connsiteY4" fmla="*/ 0 h 647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02" h="647323">
                <a:moveTo>
                  <a:pt x="0" y="647323"/>
                </a:moveTo>
                <a:lnTo>
                  <a:pt x="72428" y="375719"/>
                </a:lnTo>
                <a:lnTo>
                  <a:pt x="126748" y="126748"/>
                </a:lnTo>
                <a:lnTo>
                  <a:pt x="135802" y="63374"/>
                </a:lnTo>
                <a:lnTo>
                  <a:pt x="135802"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7347A63-FEF3-1BB7-C8E6-F97678B77D9B}"/>
              </a:ext>
            </a:extLst>
          </p:cNvPr>
          <p:cNvSpPr txBox="1"/>
          <p:nvPr/>
        </p:nvSpPr>
        <p:spPr>
          <a:xfrm>
            <a:off x="3170165" y="3396855"/>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3</a:t>
            </a:r>
            <a:endParaRPr lang="en-GB" sz="1400" i="1" dirty="0">
              <a:solidFill>
                <a:schemeClr val="accent1"/>
              </a:solidFill>
            </a:endParaRPr>
          </a:p>
        </p:txBody>
      </p:sp>
      <p:sp>
        <p:nvSpPr>
          <p:cNvPr id="29" name="Freeform 28">
            <a:extLst>
              <a:ext uri="{FF2B5EF4-FFF2-40B4-BE49-F238E27FC236}">
                <a16:creationId xmlns:a16="http://schemas.microsoft.com/office/drawing/2014/main" id="{60AD4686-7578-119E-7D7E-85E925F00BCC}"/>
              </a:ext>
            </a:extLst>
          </p:cNvPr>
          <p:cNvSpPr/>
          <p:nvPr/>
        </p:nvSpPr>
        <p:spPr>
          <a:xfrm>
            <a:off x="3482068" y="3559629"/>
            <a:ext cx="195943" cy="110217"/>
          </a:xfrm>
          <a:custGeom>
            <a:avLst/>
            <a:gdLst>
              <a:gd name="connsiteX0" fmla="*/ 0 w 195943"/>
              <a:gd name="connsiteY0" fmla="*/ 0 h 110217"/>
              <a:gd name="connsiteX1" fmla="*/ 89807 w 195943"/>
              <a:gd name="connsiteY1" fmla="*/ 65314 h 110217"/>
              <a:gd name="connsiteX2" fmla="*/ 183696 w 195943"/>
              <a:gd name="connsiteY2" fmla="*/ 106135 h 110217"/>
              <a:gd name="connsiteX3" fmla="*/ 195943 w 195943"/>
              <a:gd name="connsiteY3" fmla="*/ 110217 h 110217"/>
            </a:gdLst>
            <a:ahLst/>
            <a:cxnLst>
              <a:cxn ang="0">
                <a:pos x="connsiteX0" y="connsiteY0"/>
              </a:cxn>
              <a:cxn ang="0">
                <a:pos x="connsiteX1" y="connsiteY1"/>
              </a:cxn>
              <a:cxn ang="0">
                <a:pos x="connsiteX2" y="connsiteY2"/>
              </a:cxn>
              <a:cxn ang="0">
                <a:pos x="connsiteX3" y="connsiteY3"/>
              </a:cxn>
            </a:cxnLst>
            <a:rect l="l" t="t" r="r" b="b"/>
            <a:pathLst>
              <a:path w="195943" h="110217">
                <a:moveTo>
                  <a:pt x="0" y="0"/>
                </a:moveTo>
                <a:lnTo>
                  <a:pt x="89807" y="65314"/>
                </a:lnTo>
                <a:lnTo>
                  <a:pt x="183696" y="106135"/>
                </a:lnTo>
                <a:lnTo>
                  <a:pt x="195943" y="11021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6C3155B-281B-5FA0-D4B0-8650B20BEB3A}"/>
              </a:ext>
            </a:extLst>
          </p:cNvPr>
          <p:cNvSpPr txBox="1"/>
          <p:nvPr/>
        </p:nvSpPr>
        <p:spPr>
          <a:xfrm>
            <a:off x="3563461" y="3346610"/>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4</a:t>
            </a:r>
            <a:endParaRPr lang="en-GB" sz="1400" i="1" dirty="0">
              <a:solidFill>
                <a:schemeClr val="accent1"/>
              </a:solidFill>
            </a:endParaRPr>
          </a:p>
        </p:txBody>
      </p:sp>
      <p:cxnSp>
        <p:nvCxnSpPr>
          <p:cNvPr id="33" name="Straight Arrow Connector 32">
            <a:extLst>
              <a:ext uri="{FF2B5EF4-FFF2-40B4-BE49-F238E27FC236}">
                <a16:creationId xmlns:a16="http://schemas.microsoft.com/office/drawing/2014/main" id="{0E18FEBB-C6EA-C387-0023-DD03C9E8BE2F}"/>
              </a:ext>
            </a:extLst>
          </p:cNvPr>
          <p:cNvCxnSpPr>
            <a:cxnSpLocks/>
          </p:cNvCxnSpPr>
          <p:nvPr/>
        </p:nvCxnSpPr>
        <p:spPr>
          <a:xfrm>
            <a:off x="3673836" y="3671817"/>
            <a:ext cx="97819" cy="26621"/>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BC273E16-5785-A1AA-7FCD-DB462B9E11B8}"/>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8">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3306407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2DC4-A866-4E40-9F25-43C7C31BEECD}"/>
              </a:ext>
            </a:extLst>
          </p:cNvPr>
          <p:cNvSpPr>
            <a:spLocks noGrp="1"/>
          </p:cNvSpPr>
          <p:nvPr>
            <p:ph type="title"/>
          </p:nvPr>
        </p:nvSpPr>
        <p:spPr/>
        <p:txBody>
          <a:bodyPr/>
          <a:lstStyle/>
          <a:p>
            <a:r>
              <a:rPr lang="en-GB" dirty="0"/>
              <a:t>Ternary System (Fo-An-SiO</a:t>
            </a:r>
            <a:r>
              <a:rPr lang="en-GB" baseline="-25000" dirty="0"/>
              <a:t>2</a:t>
            </a:r>
            <a:r>
              <a:rPr lang="en-GB" dirty="0"/>
              <a:t>)</a:t>
            </a:r>
            <a:br>
              <a:rPr lang="en-GB" dirty="0"/>
            </a:br>
            <a:r>
              <a:rPr lang="en-GB" sz="3200" dirty="0"/>
              <a:t>with an intermediate compound (Peritectic)</a:t>
            </a:r>
            <a:endParaRPr lang="en-GB" dirty="0"/>
          </a:p>
        </p:txBody>
      </p:sp>
      <p:sp>
        <p:nvSpPr>
          <p:cNvPr id="3" name="Content Placeholder 2">
            <a:extLst>
              <a:ext uri="{FF2B5EF4-FFF2-40B4-BE49-F238E27FC236}">
                <a16:creationId xmlns:a16="http://schemas.microsoft.com/office/drawing/2014/main" id="{DD0527D2-FC7D-DB4F-982C-CAAAFB451B28}"/>
              </a:ext>
            </a:extLst>
          </p:cNvPr>
          <p:cNvSpPr>
            <a:spLocks noGrp="1"/>
          </p:cNvSpPr>
          <p:nvPr>
            <p:ph idx="1"/>
          </p:nvPr>
        </p:nvSpPr>
        <p:spPr>
          <a:xfrm>
            <a:off x="457200" y="6093296"/>
            <a:ext cx="8003232" cy="663599"/>
          </a:xfrm>
        </p:spPr>
        <p:txBody>
          <a:bodyPr>
            <a:normAutofit fontScale="47500" lnSpcReduction="20000"/>
          </a:bodyPr>
          <a:lstStyle/>
          <a:p>
            <a:pPr marL="0" indent="0" algn="ctr">
              <a:buNone/>
            </a:pPr>
            <a:r>
              <a:rPr lang="en-GB" dirty="0"/>
              <a:t>At point b</a:t>
            </a:r>
            <a:r>
              <a:rPr lang="en-GB" baseline="-25000" dirty="0"/>
              <a:t>5</a:t>
            </a:r>
            <a:r>
              <a:rPr lang="en-GB" dirty="0"/>
              <a:t>, the eutectic (ternary minimum) is reached, resulting in solidification of the rock and crystallisation of quartz (or the high-T polymorph cristobalite). The solid rock has the composition An</a:t>
            </a:r>
            <a:r>
              <a:rPr lang="en-GB" baseline="-25000" dirty="0"/>
              <a:t>47</a:t>
            </a:r>
            <a:r>
              <a:rPr lang="en-GB" dirty="0"/>
              <a:t>En</a:t>
            </a:r>
            <a:r>
              <a:rPr lang="en-GB" baseline="-25000" dirty="0"/>
              <a:t>57</a:t>
            </a:r>
            <a:r>
              <a:rPr lang="en-GB" dirty="0"/>
              <a:t>Qz</a:t>
            </a:r>
            <a:r>
              <a:rPr lang="en-GB" baseline="-25000" dirty="0"/>
              <a:t>03</a:t>
            </a:r>
            <a:r>
              <a:rPr lang="en-GB" dirty="0"/>
              <a:t>.</a:t>
            </a:r>
            <a:endParaRPr lang="en-GB" dirty="0">
              <a:sym typeface="Wingdings" pitchFamily="2" charset="2"/>
            </a:endParaRPr>
          </a:p>
          <a:p>
            <a:pPr marL="0" indent="0" algn="ctr">
              <a:buNone/>
            </a:pPr>
            <a:endParaRPr lang="en-GB" dirty="0"/>
          </a:p>
        </p:txBody>
      </p:sp>
      <p:grpSp>
        <p:nvGrpSpPr>
          <p:cNvPr id="9" name="Group 8">
            <a:extLst>
              <a:ext uri="{FF2B5EF4-FFF2-40B4-BE49-F238E27FC236}">
                <a16:creationId xmlns:a16="http://schemas.microsoft.com/office/drawing/2014/main" id="{52ADC14A-0710-3AB6-9B18-B27BFA569886}"/>
              </a:ext>
            </a:extLst>
          </p:cNvPr>
          <p:cNvGrpSpPr/>
          <p:nvPr/>
        </p:nvGrpSpPr>
        <p:grpSpPr>
          <a:xfrm>
            <a:off x="1133838" y="1535898"/>
            <a:ext cx="6876324" cy="4491115"/>
            <a:chOff x="1259632" y="1535898"/>
            <a:chExt cx="6876324" cy="4491115"/>
          </a:xfrm>
        </p:grpSpPr>
        <p:grpSp>
          <p:nvGrpSpPr>
            <p:cNvPr id="7" name="Group 6">
              <a:extLst>
                <a:ext uri="{FF2B5EF4-FFF2-40B4-BE49-F238E27FC236}">
                  <a16:creationId xmlns:a16="http://schemas.microsoft.com/office/drawing/2014/main" id="{910E52BD-FAD1-F11F-846E-CC05A0A363BF}"/>
                </a:ext>
              </a:extLst>
            </p:cNvPr>
            <p:cNvGrpSpPr/>
            <p:nvPr/>
          </p:nvGrpSpPr>
          <p:grpSpPr>
            <a:xfrm>
              <a:off x="1259632" y="1535898"/>
              <a:ext cx="5118100" cy="4491115"/>
              <a:chOff x="2861739" y="2003756"/>
              <a:chExt cx="5118100" cy="4491115"/>
            </a:xfrm>
          </p:grpSpPr>
          <p:pic>
            <p:nvPicPr>
              <p:cNvPr id="5" name="Picture 4">
                <a:extLst>
                  <a:ext uri="{FF2B5EF4-FFF2-40B4-BE49-F238E27FC236}">
                    <a16:creationId xmlns:a16="http://schemas.microsoft.com/office/drawing/2014/main" id="{8FBDD528-A714-9247-A8D8-F8DCF988F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1739" y="2003756"/>
                <a:ext cx="5118100" cy="4381500"/>
              </a:xfrm>
              <a:prstGeom prst="rect">
                <a:avLst/>
              </a:prstGeom>
            </p:spPr>
          </p:pic>
          <p:sp>
            <p:nvSpPr>
              <p:cNvPr id="11" name="TextBox 10">
                <a:extLst>
                  <a:ext uri="{FF2B5EF4-FFF2-40B4-BE49-F238E27FC236}">
                    <a16:creationId xmlns:a16="http://schemas.microsoft.com/office/drawing/2014/main" id="{AF600601-D180-124B-AEAA-B0FD0176A60A}"/>
                  </a:ext>
                </a:extLst>
              </p:cNvPr>
              <p:cNvSpPr txBox="1"/>
              <p:nvPr/>
            </p:nvSpPr>
            <p:spPr>
              <a:xfrm>
                <a:off x="4569725" y="6187094"/>
                <a:ext cx="777778" cy="307777"/>
              </a:xfrm>
              <a:prstGeom prst="rect">
                <a:avLst/>
              </a:prstGeom>
              <a:noFill/>
            </p:spPr>
            <p:txBody>
              <a:bodyPr wrap="none" rtlCol="0">
                <a:spAutoFit/>
              </a:bodyPr>
              <a:lstStyle/>
              <a:p>
                <a:pPr algn="ctr"/>
                <a:r>
                  <a:rPr lang="en-US" sz="1400" dirty="0"/>
                  <a:t>1543ºC</a:t>
                </a:r>
              </a:p>
            </p:txBody>
          </p:sp>
          <p:sp>
            <p:nvSpPr>
              <p:cNvPr id="12" name="TextBox 11">
                <a:extLst>
                  <a:ext uri="{FF2B5EF4-FFF2-40B4-BE49-F238E27FC236}">
                    <a16:creationId xmlns:a16="http://schemas.microsoft.com/office/drawing/2014/main" id="{6B8AF983-8E78-6C43-866B-20B72EF2B4D8}"/>
                  </a:ext>
                </a:extLst>
              </p:cNvPr>
              <p:cNvSpPr txBox="1"/>
              <p:nvPr/>
            </p:nvSpPr>
            <p:spPr>
              <a:xfrm rot="17524486">
                <a:off x="4405133" y="5786664"/>
                <a:ext cx="659155" cy="230832"/>
              </a:xfrm>
              <a:prstGeom prst="rect">
                <a:avLst/>
              </a:prstGeom>
              <a:noFill/>
            </p:spPr>
            <p:txBody>
              <a:bodyPr wrap="none" rtlCol="0">
                <a:spAutoFit/>
              </a:bodyPr>
              <a:lstStyle/>
              <a:p>
                <a:pPr algn="ctr"/>
                <a:r>
                  <a:rPr lang="en-US" sz="900" dirty="0"/>
                  <a:t>Peritectic</a:t>
                </a:r>
              </a:p>
            </p:txBody>
          </p:sp>
        </p:grpSp>
        <p:sp>
          <p:nvSpPr>
            <p:cNvPr id="8" name="Rectangle 7">
              <a:extLst>
                <a:ext uri="{FF2B5EF4-FFF2-40B4-BE49-F238E27FC236}">
                  <a16:creationId xmlns:a16="http://schemas.microsoft.com/office/drawing/2014/main" id="{89567988-9051-0433-88C4-D8E07E369C3F}"/>
                </a:ext>
              </a:extLst>
            </p:cNvPr>
            <p:cNvSpPr/>
            <p:nvPr/>
          </p:nvSpPr>
          <p:spPr>
            <a:xfrm>
              <a:off x="6551780" y="1719464"/>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0F482D14-06A8-08D0-54EC-781172602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709" y="1601208"/>
            <a:ext cx="1234674" cy="1102623"/>
          </a:xfrm>
          <a:prstGeom prst="rect">
            <a:avLst/>
          </a:prstGeom>
        </p:spPr>
      </p:pic>
      <p:sp>
        <p:nvSpPr>
          <p:cNvPr id="30" name="TextBox 29">
            <a:extLst>
              <a:ext uri="{FF2B5EF4-FFF2-40B4-BE49-F238E27FC236}">
                <a16:creationId xmlns:a16="http://schemas.microsoft.com/office/drawing/2014/main" id="{59F293F8-8FC0-D5DB-C76C-17782321523F}"/>
              </a:ext>
            </a:extLst>
          </p:cNvPr>
          <p:cNvSpPr txBox="1"/>
          <p:nvPr/>
        </p:nvSpPr>
        <p:spPr>
          <a:xfrm>
            <a:off x="2820456" y="4232512"/>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1</a:t>
            </a:r>
            <a:endParaRPr lang="en-GB" sz="1400" i="1" dirty="0">
              <a:solidFill>
                <a:schemeClr val="accent1"/>
              </a:solidFill>
            </a:endParaRPr>
          </a:p>
        </p:txBody>
      </p:sp>
      <p:sp>
        <p:nvSpPr>
          <p:cNvPr id="31" name="Oval 30">
            <a:extLst>
              <a:ext uri="{FF2B5EF4-FFF2-40B4-BE49-F238E27FC236}">
                <a16:creationId xmlns:a16="http://schemas.microsoft.com/office/drawing/2014/main" id="{56708CA0-C068-6CF3-7180-B3E2485C838C}"/>
              </a:ext>
            </a:extLst>
          </p:cNvPr>
          <p:cNvSpPr/>
          <p:nvPr/>
        </p:nvSpPr>
        <p:spPr>
          <a:xfrm rot="10800000" flipH="1" flipV="1">
            <a:off x="3065317" y="446894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0B0CBB62-2B3C-0E9C-A6AE-A67A61FB6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61340" y="2752726"/>
            <a:ext cx="471981" cy="386762"/>
          </a:xfrm>
          <a:prstGeom prst="rect">
            <a:avLst/>
          </a:prstGeom>
        </p:spPr>
      </p:pic>
      <p:pic>
        <p:nvPicPr>
          <p:cNvPr id="15" name="Picture 14">
            <a:extLst>
              <a:ext uri="{FF2B5EF4-FFF2-40B4-BE49-F238E27FC236}">
                <a16:creationId xmlns:a16="http://schemas.microsoft.com/office/drawing/2014/main" id="{70C10264-76BE-C77D-4E52-7B9E583C219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128738" y="3999037"/>
            <a:ext cx="604622" cy="495454"/>
          </a:xfrm>
          <a:prstGeom prst="rect">
            <a:avLst/>
          </a:prstGeom>
        </p:spPr>
      </p:pic>
      <p:pic>
        <p:nvPicPr>
          <p:cNvPr id="17" name="Picture 16">
            <a:extLst>
              <a:ext uri="{FF2B5EF4-FFF2-40B4-BE49-F238E27FC236}">
                <a16:creationId xmlns:a16="http://schemas.microsoft.com/office/drawing/2014/main" id="{6083E899-9EF9-8A46-8779-88E5BC07A10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497266" y="4062659"/>
            <a:ext cx="509220" cy="417277"/>
          </a:xfrm>
          <a:prstGeom prst="rect">
            <a:avLst/>
          </a:prstGeom>
        </p:spPr>
      </p:pic>
      <p:cxnSp>
        <p:nvCxnSpPr>
          <p:cNvPr id="23" name="Straight Connector 22">
            <a:extLst>
              <a:ext uri="{FF2B5EF4-FFF2-40B4-BE49-F238E27FC236}">
                <a16:creationId xmlns:a16="http://schemas.microsoft.com/office/drawing/2014/main" id="{CDD481A2-E6B6-7372-B4D9-C30BAFCF4C7E}"/>
              </a:ext>
            </a:extLst>
          </p:cNvPr>
          <p:cNvCxnSpPr>
            <a:cxnSpLocks/>
          </p:cNvCxnSpPr>
          <p:nvPr/>
        </p:nvCxnSpPr>
        <p:spPr>
          <a:xfrm flipV="1">
            <a:off x="1371600" y="4581525"/>
            <a:ext cx="1700213" cy="1114425"/>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4C32D264-D7AC-6507-9AC8-7294D4C8E51D}"/>
              </a:ext>
            </a:extLst>
          </p:cNvPr>
          <p:cNvCxnSpPr>
            <a:cxnSpLocks/>
          </p:cNvCxnSpPr>
          <p:nvPr/>
        </p:nvCxnSpPr>
        <p:spPr>
          <a:xfrm flipV="1">
            <a:off x="3205896" y="4421508"/>
            <a:ext cx="130306" cy="68543"/>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B3700CB-AD09-BF20-831E-656CFFEDF8FF}"/>
              </a:ext>
            </a:extLst>
          </p:cNvPr>
          <p:cNvSpPr txBox="1"/>
          <p:nvPr/>
        </p:nvSpPr>
        <p:spPr>
          <a:xfrm>
            <a:off x="3014940" y="4105620"/>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2</a:t>
            </a:r>
            <a:endParaRPr lang="en-GB" sz="1400" i="1" dirty="0">
              <a:solidFill>
                <a:schemeClr val="accent1"/>
              </a:solidFill>
            </a:endParaRPr>
          </a:p>
        </p:txBody>
      </p:sp>
      <p:pic>
        <p:nvPicPr>
          <p:cNvPr id="43" name="Picture 42">
            <a:extLst>
              <a:ext uri="{FF2B5EF4-FFF2-40B4-BE49-F238E27FC236}">
                <a16:creationId xmlns:a16="http://schemas.microsoft.com/office/drawing/2014/main" id="{09DA38AA-D448-98AC-C38A-9D016CD2083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66132" y="4638051"/>
            <a:ext cx="509220" cy="417277"/>
          </a:xfrm>
          <a:prstGeom prst="rect">
            <a:avLst/>
          </a:prstGeom>
        </p:spPr>
      </p:pic>
      <p:pic>
        <p:nvPicPr>
          <p:cNvPr id="44" name="Picture 43">
            <a:extLst>
              <a:ext uri="{FF2B5EF4-FFF2-40B4-BE49-F238E27FC236}">
                <a16:creationId xmlns:a16="http://schemas.microsoft.com/office/drawing/2014/main" id="{D436B07C-3E48-DC12-B7F2-8455F906882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033321" y="3123541"/>
            <a:ext cx="400707" cy="328357"/>
          </a:xfrm>
          <a:prstGeom prst="rect">
            <a:avLst/>
          </a:prstGeom>
        </p:spPr>
      </p:pic>
      <p:pic>
        <p:nvPicPr>
          <p:cNvPr id="45" name="Picture 44">
            <a:extLst>
              <a:ext uri="{FF2B5EF4-FFF2-40B4-BE49-F238E27FC236}">
                <a16:creationId xmlns:a16="http://schemas.microsoft.com/office/drawing/2014/main" id="{8E24C5E5-28BE-E18E-B8FA-792C47680E2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403698" y="2819625"/>
            <a:ext cx="531168" cy="435262"/>
          </a:xfrm>
          <a:prstGeom prst="rect">
            <a:avLst/>
          </a:prstGeom>
        </p:spPr>
      </p:pic>
      <p:pic>
        <p:nvPicPr>
          <p:cNvPr id="46" name="Picture 45">
            <a:extLst>
              <a:ext uri="{FF2B5EF4-FFF2-40B4-BE49-F238E27FC236}">
                <a16:creationId xmlns:a16="http://schemas.microsoft.com/office/drawing/2014/main" id="{4DD03440-6A9F-9171-91FF-5D87D4D484F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184241" y="4498091"/>
            <a:ext cx="531168" cy="435262"/>
          </a:xfrm>
          <a:prstGeom prst="rect">
            <a:avLst/>
          </a:prstGeom>
        </p:spPr>
      </p:pic>
      <p:cxnSp>
        <p:nvCxnSpPr>
          <p:cNvPr id="18" name="Straight Arrow Connector 17">
            <a:extLst>
              <a:ext uri="{FF2B5EF4-FFF2-40B4-BE49-F238E27FC236}">
                <a16:creationId xmlns:a16="http://schemas.microsoft.com/office/drawing/2014/main" id="{DD5A7C59-539A-5A0E-DA7F-DC8C8BCD9D46}"/>
              </a:ext>
            </a:extLst>
          </p:cNvPr>
          <p:cNvCxnSpPr>
            <a:cxnSpLocks/>
          </p:cNvCxnSpPr>
          <p:nvPr/>
        </p:nvCxnSpPr>
        <p:spPr>
          <a:xfrm flipV="1">
            <a:off x="3476531" y="3567065"/>
            <a:ext cx="0" cy="144856"/>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34" name="Picture 33">
            <a:extLst>
              <a:ext uri="{FF2B5EF4-FFF2-40B4-BE49-F238E27FC236}">
                <a16:creationId xmlns:a16="http://schemas.microsoft.com/office/drawing/2014/main" id="{78BDAE4C-FE52-1212-3567-6094AE796CA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056610" y="2331167"/>
            <a:ext cx="678282" cy="555814"/>
          </a:xfrm>
          <a:prstGeom prst="rect">
            <a:avLst/>
          </a:prstGeom>
        </p:spPr>
      </p:pic>
      <p:pic>
        <p:nvPicPr>
          <p:cNvPr id="36" name="Picture 35">
            <a:extLst>
              <a:ext uri="{FF2B5EF4-FFF2-40B4-BE49-F238E27FC236}">
                <a16:creationId xmlns:a16="http://schemas.microsoft.com/office/drawing/2014/main" id="{FDBCC8ED-B5A9-0EFA-EB35-FA2A2205A63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321349" y="4924624"/>
            <a:ext cx="630474" cy="516638"/>
          </a:xfrm>
          <a:prstGeom prst="rect">
            <a:avLst/>
          </a:prstGeom>
        </p:spPr>
      </p:pic>
      <p:pic>
        <p:nvPicPr>
          <p:cNvPr id="40" name="Picture 39">
            <a:extLst>
              <a:ext uri="{FF2B5EF4-FFF2-40B4-BE49-F238E27FC236}">
                <a16:creationId xmlns:a16="http://schemas.microsoft.com/office/drawing/2014/main" id="{C3DB4825-ADCA-1ADB-A00E-073433F3711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395751" y="3725977"/>
            <a:ext cx="531168" cy="435262"/>
          </a:xfrm>
          <a:prstGeom prst="rect">
            <a:avLst/>
          </a:prstGeom>
        </p:spPr>
      </p:pic>
      <p:pic>
        <p:nvPicPr>
          <p:cNvPr id="41" name="Picture 40">
            <a:extLst>
              <a:ext uri="{FF2B5EF4-FFF2-40B4-BE49-F238E27FC236}">
                <a16:creationId xmlns:a16="http://schemas.microsoft.com/office/drawing/2014/main" id="{C61E4543-7612-CB4D-AF46-75FC444F504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46355" y="2254664"/>
            <a:ext cx="400707" cy="328357"/>
          </a:xfrm>
          <a:prstGeom prst="rect">
            <a:avLst/>
          </a:prstGeom>
        </p:spPr>
      </p:pic>
      <p:sp>
        <p:nvSpPr>
          <p:cNvPr id="24" name="Freeform 23">
            <a:extLst>
              <a:ext uri="{FF2B5EF4-FFF2-40B4-BE49-F238E27FC236}">
                <a16:creationId xmlns:a16="http://schemas.microsoft.com/office/drawing/2014/main" id="{6FD8F7C7-9EA1-61A9-4CC2-68201EE3D804}"/>
              </a:ext>
            </a:extLst>
          </p:cNvPr>
          <p:cNvSpPr/>
          <p:nvPr/>
        </p:nvSpPr>
        <p:spPr>
          <a:xfrm>
            <a:off x="3320778" y="3711921"/>
            <a:ext cx="151226" cy="701476"/>
          </a:xfrm>
          <a:custGeom>
            <a:avLst/>
            <a:gdLst>
              <a:gd name="connsiteX0" fmla="*/ 0 w 135802"/>
              <a:gd name="connsiteY0" fmla="*/ 647323 h 647323"/>
              <a:gd name="connsiteX1" fmla="*/ 72428 w 135802"/>
              <a:gd name="connsiteY1" fmla="*/ 375719 h 647323"/>
              <a:gd name="connsiteX2" fmla="*/ 126748 w 135802"/>
              <a:gd name="connsiteY2" fmla="*/ 126748 h 647323"/>
              <a:gd name="connsiteX3" fmla="*/ 135802 w 135802"/>
              <a:gd name="connsiteY3" fmla="*/ 63374 h 647323"/>
              <a:gd name="connsiteX4" fmla="*/ 135802 w 135802"/>
              <a:gd name="connsiteY4" fmla="*/ 0 h 647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802" h="647323">
                <a:moveTo>
                  <a:pt x="0" y="647323"/>
                </a:moveTo>
                <a:lnTo>
                  <a:pt x="72428" y="375719"/>
                </a:lnTo>
                <a:lnTo>
                  <a:pt x="126748" y="126748"/>
                </a:lnTo>
                <a:lnTo>
                  <a:pt x="135802" y="63374"/>
                </a:lnTo>
                <a:lnTo>
                  <a:pt x="135802"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7347A63-FEF3-1BB7-C8E6-F97678B77D9B}"/>
              </a:ext>
            </a:extLst>
          </p:cNvPr>
          <p:cNvSpPr txBox="1"/>
          <p:nvPr/>
        </p:nvSpPr>
        <p:spPr>
          <a:xfrm>
            <a:off x="3170165" y="3396855"/>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3</a:t>
            </a:r>
            <a:endParaRPr lang="en-GB" sz="1400" i="1" dirty="0">
              <a:solidFill>
                <a:schemeClr val="accent1"/>
              </a:solidFill>
            </a:endParaRPr>
          </a:p>
        </p:txBody>
      </p:sp>
      <p:sp>
        <p:nvSpPr>
          <p:cNvPr id="29" name="Freeform 28">
            <a:extLst>
              <a:ext uri="{FF2B5EF4-FFF2-40B4-BE49-F238E27FC236}">
                <a16:creationId xmlns:a16="http://schemas.microsoft.com/office/drawing/2014/main" id="{60AD4686-7578-119E-7D7E-85E925F00BCC}"/>
              </a:ext>
            </a:extLst>
          </p:cNvPr>
          <p:cNvSpPr/>
          <p:nvPr/>
        </p:nvSpPr>
        <p:spPr>
          <a:xfrm>
            <a:off x="3482068" y="3559629"/>
            <a:ext cx="195943" cy="110217"/>
          </a:xfrm>
          <a:custGeom>
            <a:avLst/>
            <a:gdLst>
              <a:gd name="connsiteX0" fmla="*/ 0 w 195943"/>
              <a:gd name="connsiteY0" fmla="*/ 0 h 110217"/>
              <a:gd name="connsiteX1" fmla="*/ 89807 w 195943"/>
              <a:gd name="connsiteY1" fmla="*/ 65314 h 110217"/>
              <a:gd name="connsiteX2" fmla="*/ 183696 w 195943"/>
              <a:gd name="connsiteY2" fmla="*/ 106135 h 110217"/>
              <a:gd name="connsiteX3" fmla="*/ 195943 w 195943"/>
              <a:gd name="connsiteY3" fmla="*/ 110217 h 110217"/>
            </a:gdLst>
            <a:ahLst/>
            <a:cxnLst>
              <a:cxn ang="0">
                <a:pos x="connsiteX0" y="connsiteY0"/>
              </a:cxn>
              <a:cxn ang="0">
                <a:pos x="connsiteX1" y="connsiteY1"/>
              </a:cxn>
              <a:cxn ang="0">
                <a:pos x="connsiteX2" y="connsiteY2"/>
              </a:cxn>
              <a:cxn ang="0">
                <a:pos x="connsiteX3" y="connsiteY3"/>
              </a:cxn>
            </a:cxnLst>
            <a:rect l="l" t="t" r="r" b="b"/>
            <a:pathLst>
              <a:path w="195943" h="110217">
                <a:moveTo>
                  <a:pt x="0" y="0"/>
                </a:moveTo>
                <a:lnTo>
                  <a:pt x="89807" y="65314"/>
                </a:lnTo>
                <a:lnTo>
                  <a:pt x="183696" y="106135"/>
                </a:lnTo>
                <a:lnTo>
                  <a:pt x="195943" y="110217"/>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6C3155B-281B-5FA0-D4B0-8650B20BEB3A}"/>
              </a:ext>
            </a:extLst>
          </p:cNvPr>
          <p:cNvSpPr txBox="1"/>
          <p:nvPr/>
        </p:nvSpPr>
        <p:spPr>
          <a:xfrm>
            <a:off x="3563461" y="3346610"/>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4</a:t>
            </a:r>
            <a:endParaRPr lang="en-GB" sz="1400" i="1" dirty="0">
              <a:solidFill>
                <a:schemeClr val="accent1"/>
              </a:solidFill>
            </a:endParaRPr>
          </a:p>
        </p:txBody>
      </p:sp>
      <p:cxnSp>
        <p:nvCxnSpPr>
          <p:cNvPr id="33" name="Straight Arrow Connector 32">
            <a:extLst>
              <a:ext uri="{FF2B5EF4-FFF2-40B4-BE49-F238E27FC236}">
                <a16:creationId xmlns:a16="http://schemas.microsoft.com/office/drawing/2014/main" id="{0E18FEBB-C6EA-C387-0023-DD03C9E8BE2F}"/>
              </a:ext>
            </a:extLst>
          </p:cNvPr>
          <p:cNvCxnSpPr>
            <a:cxnSpLocks/>
          </p:cNvCxnSpPr>
          <p:nvPr/>
        </p:nvCxnSpPr>
        <p:spPr>
          <a:xfrm>
            <a:off x="3914839" y="3722505"/>
            <a:ext cx="81755" cy="0"/>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16" name="Freeform 15">
            <a:extLst>
              <a:ext uri="{FF2B5EF4-FFF2-40B4-BE49-F238E27FC236}">
                <a16:creationId xmlns:a16="http://schemas.microsoft.com/office/drawing/2014/main" id="{15C2028E-E15F-DCEB-73E2-292B0AE63483}"/>
              </a:ext>
            </a:extLst>
          </p:cNvPr>
          <p:cNvSpPr/>
          <p:nvPr/>
        </p:nvSpPr>
        <p:spPr>
          <a:xfrm>
            <a:off x="3680059" y="3673642"/>
            <a:ext cx="240632" cy="48126"/>
          </a:xfrm>
          <a:custGeom>
            <a:avLst/>
            <a:gdLst>
              <a:gd name="connsiteX0" fmla="*/ 0 w 240632"/>
              <a:gd name="connsiteY0" fmla="*/ 0 h 48126"/>
              <a:gd name="connsiteX1" fmla="*/ 54543 w 240632"/>
              <a:gd name="connsiteY1" fmla="*/ 19251 h 48126"/>
              <a:gd name="connsiteX2" fmla="*/ 118712 w 240632"/>
              <a:gd name="connsiteY2" fmla="*/ 35293 h 48126"/>
              <a:gd name="connsiteX3" fmla="*/ 205339 w 240632"/>
              <a:gd name="connsiteY3" fmla="*/ 48126 h 48126"/>
              <a:gd name="connsiteX4" fmla="*/ 240632 w 240632"/>
              <a:gd name="connsiteY4" fmla="*/ 44918 h 4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632" h="48126">
                <a:moveTo>
                  <a:pt x="0" y="0"/>
                </a:moveTo>
                <a:lnTo>
                  <a:pt x="54543" y="19251"/>
                </a:lnTo>
                <a:lnTo>
                  <a:pt x="118712" y="35293"/>
                </a:lnTo>
                <a:lnTo>
                  <a:pt x="205339" y="48126"/>
                </a:lnTo>
                <a:lnTo>
                  <a:pt x="240632" y="44918"/>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19398AA-EAA8-B7FC-598B-E0C3CDC7BD60}"/>
              </a:ext>
            </a:extLst>
          </p:cNvPr>
          <p:cNvSpPr txBox="1"/>
          <p:nvPr/>
        </p:nvSpPr>
        <p:spPr>
          <a:xfrm>
            <a:off x="3914839" y="3669846"/>
            <a:ext cx="351378" cy="307777"/>
          </a:xfrm>
          <a:prstGeom prst="rect">
            <a:avLst/>
          </a:prstGeom>
          <a:noFill/>
        </p:spPr>
        <p:txBody>
          <a:bodyPr wrap="none" rtlCol="0">
            <a:spAutoFit/>
          </a:bodyPr>
          <a:lstStyle/>
          <a:p>
            <a:r>
              <a:rPr lang="en-GB" sz="1400" i="1" dirty="0">
                <a:solidFill>
                  <a:schemeClr val="accent1"/>
                </a:solidFill>
              </a:rPr>
              <a:t>b</a:t>
            </a:r>
            <a:r>
              <a:rPr lang="en-GB" sz="1400" i="1" baseline="-25000" dirty="0">
                <a:solidFill>
                  <a:schemeClr val="accent1"/>
                </a:solidFill>
              </a:rPr>
              <a:t>5</a:t>
            </a:r>
            <a:endParaRPr lang="en-GB" sz="1400" i="1" dirty="0">
              <a:solidFill>
                <a:schemeClr val="accent1"/>
              </a:solidFill>
            </a:endParaRPr>
          </a:p>
        </p:txBody>
      </p:sp>
      <p:pic>
        <p:nvPicPr>
          <p:cNvPr id="39" name="Picture 38">
            <a:extLst>
              <a:ext uri="{FF2B5EF4-FFF2-40B4-BE49-F238E27FC236}">
                <a16:creationId xmlns:a16="http://schemas.microsoft.com/office/drawing/2014/main" id="{0FDDB591-C03D-B91B-4B8A-44E4A3E83A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694640" y="3712659"/>
            <a:ext cx="400707" cy="328357"/>
          </a:xfrm>
          <a:prstGeom prst="rect">
            <a:avLst/>
          </a:prstGeom>
        </p:spPr>
      </p:pic>
      <p:pic>
        <p:nvPicPr>
          <p:cNvPr id="47" name="Picture 46">
            <a:extLst>
              <a:ext uri="{FF2B5EF4-FFF2-40B4-BE49-F238E27FC236}">
                <a16:creationId xmlns:a16="http://schemas.microsoft.com/office/drawing/2014/main" id="{A463A6A9-033E-B0F0-8EF8-AE1978A3034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flipH="1">
            <a:off x="7086769" y="3346925"/>
            <a:ext cx="604622" cy="495455"/>
          </a:xfrm>
          <a:prstGeom prst="rect">
            <a:avLst/>
          </a:prstGeom>
        </p:spPr>
      </p:pic>
      <p:pic>
        <p:nvPicPr>
          <p:cNvPr id="50" name="Picture 49">
            <a:extLst>
              <a:ext uri="{FF2B5EF4-FFF2-40B4-BE49-F238E27FC236}">
                <a16:creationId xmlns:a16="http://schemas.microsoft.com/office/drawing/2014/main" id="{FC449F03-5098-5759-A27F-C6430D0660D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689241" y="5006000"/>
            <a:ext cx="531168" cy="435262"/>
          </a:xfrm>
          <a:prstGeom prst="rect">
            <a:avLst/>
          </a:prstGeom>
        </p:spPr>
      </p:pic>
      <p:pic>
        <p:nvPicPr>
          <p:cNvPr id="51" name="Picture 50">
            <a:extLst>
              <a:ext uri="{FF2B5EF4-FFF2-40B4-BE49-F238E27FC236}">
                <a16:creationId xmlns:a16="http://schemas.microsoft.com/office/drawing/2014/main" id="{26CBBE49-6DF1-CBF4-D9A4-C987C98D7E5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251294" y="1769012"/>
            <a:ext cx="616099" cy="504859"/>
          </a:xfrm>
          <a:prstGeom prst="rect">
            <a:avLst/>
          </a:prstGeom>
        </p:spPr>
      </p:pic>
      <p:pic>
        <p:nvPicPr>
          <p:cNvPr id="52" name="Picture 51">
            <a:extLst>
              <a:ext uri="{FF2B5EF4-FFF2-40B4-BE49-F238E27FC236}">
                <a16:creationId xmlns:a16="http://schemas.microsoft.com/office/drawing/2014/main" id="{B5D0858A-8850-5DC0-1252-5A7A53545C2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77549" y="3268388"/>
            <a:ext cx="509220" cy="417277"/>
          </a:xfrm>
          <a:prstGeom prst="rect">
            <a:avLst/>
          </a:prstGeom>
        </p:spPr>
      </p:pic>
      <p:pic>
        <p:nvPicPr>
          <p:cNvPr id="53" name="Picture 52">
            <a:extLst>
              <a:ext uri="{FF2B5EF4-FFF2-40B4-BE49-F238E27FC236}">
                <a16:creationId xmlns:a16="http://schemas.microsoft.com/office/drawing/2014/main" id="{0A07FB30-108D-1832-8041-B49F758E5C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00215" y="1909028"/>
            <a:ext cx="509220" cy="417277"/>
          </a:xfrm>
          <a:prstGeom prst="rect">
            <a:avLst/>
          </a:prstGeom>
        </p:spPr>
      </p:pic>
      <p:sp>
        <p:nvSpPr>
          <p:cNvPr id="4" name="TextBox 3">
            <a:extLst>
              <a:ext uri="{FF2B5EF4-FFF2-40B4-BE49-F238E27FC236}">
                <a16:creationId xmlns:a16="http://schemas.microsoft.com/office/drawing/2014/main" id="{F5EFAB1A-165F-3C38-A59F-0A5E13875CF9}"/>
              </a:ext>
            </a:extLst>
          </p:cNvPr>
          <p:cNvSpPr txBox="1"/>
          <p:nvPr/>
        </p:nvSpPr>
        <p:spPr>
          <a:xfrm>
            <a:off x="64994" y="6639163"/>
            <a:ext cx="8814010" cy="246221"/>
          </a:xfrm>
          <a:prstGeom prst="rect">
            <a:avLst/>
          </a:prstGeom>
          <a:noFill/>
        </p:spPr>
        <p:txBody>
          <a:bodyPr wrap="square">
            <a:spAutoFit/>
          </a:bodyPr>
          <a:lstStyle/>
          <a:p>
            <a:r>
              <a:rPr lang="en-US" sz="1000" dirty="0"/>
              <a:t>Modified from Ternary Phase Diagrams. </a:t>
            </a:r>
            <a:r>
              <a:rPr lang="en-US" sz="1000" dirty="0">
                <a:hlinkClick r:id="rId8">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20197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BF9394-EFBF-505F-5F14-B0F8D5FE4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17638"/>
            <a:ext cx="7020768" cy="4684169"/>
          </a:xfrm>
          <a:prstGeom prst="rect">
            <a:avLst/>
          </a:prstGeom>
        </p:spPr>
      </p:pic>
      <p:sp>
        <p:nvSpPr>
          <p:cNvPr id="2" name="Title 1">
            <a:extLst>
              <a:ext uri="{FF2B5EF4-FFF2-40B4-BE49-F238E27FC236}">
                <a16:creationId xmlns:a16="http://schemas.microsoft.com/office/drawing/2014/main" id="{42BDAE7D-75E9-BB43-6F6B-1954BEA1D0B0}"/>
              </a:ext>
            </a:extLst>
          </p:cNvPr>
          <p:cNvSpPr>
            <a:spLocks noGrp="1"/>
          </p:cNvSpPr>
          <p:nvPr>
            <p:ph type="title"/>
          </p:nvPr>
        </p:nvSpPr>
        <p:spPr/>
        <p:txBody>
          <a:bodyPr/>
          <a:lstStyle/>
          <a:p>
            <a:r>
              <a:rPr lang="en-GB" dirty="0"/>
              <a:t>Crystallisation and Miscibility</a:t>
            </a:r>
          </a:p>
        </p:txBody>
      </p:sp>
      <p:sp>
        <p:nvSpPr>
          <p:cNvPr id="3" name="Content Placeholder 2">
            <a:extLst>
              <a:ext uri="{FF2B5EF4-FFF2-40B4-BE49-F238E27FC236}">
                <a16:creationId xmlns:a16="http://schemas.microsoft.com/office/drawing/2014/main" id="{F7544187-7BED-4B46-8E35-526943F7338C}"/>
              </a:ext>
            </a:extLst>
          </p:cNvPr>
          <p:cNvSpPr>
            <a:spLocks noGrp="1"/>
          </p:cNvSpPr>
          <p:nvPr>
            <p:ph idx="1"/>
          </p:nvPr>
        </p:nvSpPr>
        <p:spPr>
          <a:xfrm>
            <a:off x="457200" y="6165304"/>
            <a:ext cx="8229600" cy="418058"/>
          </a:xfrm>
        </p:spPr>
        <p:txBody>
          <a:bodyPr>
            <a:normAutofit fontScale="47500" lnSpcReduction="20000"/>
          </a:bodyPr>
          <a:lstStyle/>
          <a:p>
            <a:pPr marL="0" indent="0" algn="ctr">
              <a:buNone/>
            </a:pPr>
            <a:r>
              <a:rPr lang="en-GB" dirty="0"/>
              <a:t>A three-component melt can also deal with solid solution between represented phases.</a:t>
            </a:r>
          </a:p>
        </p:txBody>
      </p:sp>
      <p:sp>
        <p:nvSpPr>
          <p:cNvPr id="6" name="Rectangle 5">
            <a:extLst>
              <a:ext uri="{FF2B5EF4-FFF2-40B4-BE49-F238E27FC236}">
                <a16:creationId xmlns:a16="http://schemas.microsoft.com/office/drawing/2014/main" id="{35B8D4B3-BC7E-E45B-20C9-9DB2BDD91C07}"/>
              </a:ext>
            </a:extLst>
          </p:cNvPr>
          <p:cNvSpPr/>
          <p:nvPr/>
        </p:nvSpPr>
        <p:spPr>
          <a:xfrm>
            <a:off x="5580112" y="5847891"/>
            <a:ext cx="2628280" cy="253916"/>
          </a:xfrm>
          <a:prstGeom prst="rect">
            <a:avLst/>
          </a:prstGeom>
        </p:spPr>
        <p:txBody>
          <a:bodyPr wrap="square">
            <a:spAutoFit/>
          </a:bodyPr>
          <a:lstStyle/>
          <a:p>
            <a:r>
              <a:rPr lang="en-GB" sz="1050" dirty="0">
                <a:solidFill>
                  <a:schemeClr val="bg1"/>
                </a:solidFill>
              </a:rPr>
              <a:t>Modified from Ana </a:t>
            </a:r>
            <a:r>
              <a:rPr lang="en-GB" sz="1050" dirty="0" err="1">
                <a:solidFill>
                  <a:schemeClr val="bg1"/>
                </a:solidFill>
              </a:rPr>
              <a:t>Fidalgo</a:t>
            </a:r>
            <a:r>
              <a:rPr lang="en-GB" sz="1050" dirty="0">
                <a:solidFill>
                  <a:schemeClr val="bg1"/>
                </a:solidFill>
              </a:rPr>
              <a:t> / kaiserj1982</a:t>
            </a:r>
          </a:p>
        </p:txBody>
      </p:sp>
    </p:spTree>
    <p:extLst>
      <p:ext uri="{BB962C8B-B14F-4D97-AF65-F5344CB8AC3E}">
        <p14:creationId xmlns:p14="http://schemas.microsoft.com/office/powerpoint/2010/main" val="4004663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a:t>Ternary (c = 3) systems: Di-An-Ab</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15514" y="1556793"/>
            <a:ext cx="2988333" cy="2563438"/>
          </a:xfrm>
        </p:spPr>
        <p:txBody>
          <a:bodyPr>
            <a:normAutofit fontScale="62500" lnSpcReduction="20000"/>
          </a:bodyPr>
          <a:lstStyle/>
          <a:p>
            <a:pPr marL="0" indent="0">
              <a:buNone/>
            </a:pPr>
            <a:r>
              <a:rPr lang="en-GB" b="1" dirty="0"/>
              <a:t>Equilibrium Crystallisation</a:t>
            </a:r>
          </a:p>
          <a:p>
            <a:pPr marL="0" indent="0">
              <a:buNone/>
            </a:pPr>
            <a:endParaRPr lang="en-GB" dirty="0"/>
          </a:p>
          <a:p>
            <a:pPr marL="0" indent="0">
              <a:buNone/>
            </a:pPr>
            <a:r>
              <a:rPr lang="en-GB" dirty="0"/>
              <a:t>Represents a melt saturated in diopside (clinopyroxene) and plagioclase, thus can be used to depict crystallisation of </a:t>
            </a:r>
            <a:r>
              <a:rPr lang="en-GB" dirty="0" err="1"/>
              <a:t>cpx-plag</a:t>
            </a:r>
            <a:r>
              <a:rPr lang="en-GB" dirty="0"/>
              <a:t> basalts.</a:t>
            </a:r>
          </a:p>
        </p:txBody>
      </p:sp>
      <p:pic>
        <p:nvPicPr>
          <p:cNvPr id="39" name="Picture 38">
            <a:extLst>
              <a:ext uri="{FF2B5EF4-FFF2-40B4-BE49-F238E27FC236}">
                <a16:creationId xmlns:a16="http://schemas.microsoft.com/office/drawing/2014/main" id="{E5A95965-3F91-B6A3-7B35-D8AD07180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789040"/>
            <a:ext cx="1792936" cy="1180976"/>
          </a:xfrm>
          <a:prstGeom prst="rect">
            <a:avLst/>
          </a:prstGeom>
        </p:spPr>
      </p:pic>
      <p:sp>
        <p:nvSpPr>
          <p:cNvPr id="40" name="TextBox 39">
            <a:extLst>
              <a:ext uri="{FF2B5EF4-FFF2-40B4-BE49-F238E27FC236}">
                <a16:creationId xmlns:a16="http://schemas.microsoft.com/office/drawing/2014/main" id="{E1C87D4F-59D9-F0D3-0E34-3C08F9109E62}"/>
              </a:ext>
            </a:extLst>
          </p:cNvPr>
          <p:cNvSpPr txBox="1"/>
          <p:nvPr/>
        </p:nvSpPr>
        <p:spPr>
          <a:xfrm>
            <a:off x="146858" y="4702996"/>
            <a:ext cx="474810" cy="276999"/>
          </a:xfrm>
          <a:prstGeom prst="rect">
            <a:avLst/>
          </a:prstGeom>
          <a:noFill/>
        </p:spPr>
        <p:txBody>
          <a:bodyPr wrap="none" rtlCol="0">
            <a:spAutoFit/>
          </a:bodyPr>
          <a:lstStyle/>
          <a:p>
            <a:r>
              <a:rPr lang="en-GB" sz="1200" dirty="0"/>
              <a:t>Melt</a:t>
            </a:r>
          </a:p>
        </p:txBody>
      </p:sp>
      <p:grpSp>
        <p:nvGrpSpPr>
          <p:cNvPr id="45" name="Group 44">
            <a:extLst>
              <a:ext uri="{FF2B5EF4-FFF2-40B4-BE49-F238E27FC236}">
                <a16:creationId xmlns:a16="http://schemas.microsoft.com/office/drawing/2014/main" id="{580081D9-C408-F9DD-CA3A-D5A7C39090CC}"/>
              </a:ext>
            </a:extLst>
          </p:cNvPr>
          <p:cNvGrpSpPr/>
          <p:nvPr/>
        </p:nvGrpSpPr>
        <p:grpSpPr>
          <a:xfrm>
            <a:off x="3203848" y="1063596"/>
            <a:ext cx="4979303" cy="5677772"/>
            <a:chOff x="2483768" y="1133488"/>
            <a:chExt cx="4321483" cy="4927677"/>
          </a:xfrm>
        </p:grpSpPr>
        <p:pic>
          <p:nvPicPr>
            <p:cNvPr id="10" name="Picture 9">
              <a:extLst>
                <a:ext uri="{FF2B5EF4-FFF2-40B4-BE49-F238E27FC236}">
                  <a16:creationId xmlns:a16="http://schemas.microsoft.com/office/drawing/2014/main" id="{367C004D-DF86-3D31-3FDB-CE54EC972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2278" y="2147158"/>
              <a:ext cx="4019443" cy="3394197"/>
            </a:xfrm>
            <a:prstGeom prst="rect">
              <a:avLst/>
            </a:prstGeom>
          </p:spPr>
        </p:pic>
        <p:pic>
          <p:nvPicPr>
            <p:cNvPr id="42" name="Picture 41">
              <a:extLst>
                <a:ext uri="{FF2B5EF4-FFF2-40B4-BE49-F238E27FC236}">
                  <a16:creationId xmlns:a16="http://schemas.microsoft.com/office/drawing/2014/main" id="{FD3CEA6D-CB92-324D-473E-307F1B061B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3367" y="1133488"/>
              <a:ext cx="1117263" cy="915535"/>
            </a:xfrm>
            <a:prstGeom prst="rect">
              <a:avLst/>
            </a:prstGeom>
          </p:spPr>
        </p:pic>
        <p:pic>
          <p:nvPicPr>
            <p:cNvPr id="44" name="Picture 43">
              <a:extLst>
                <a:ext uri="{FF2B5EF4-FFF2-40B4-BE49-F238E27FC236}">
                  <a16:creationId xmlns:a16="http://schemas.microsoft.com/office/drawing/2014/main" id="{034485AF-75EB-55E4-3E47-770BD88FC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3768" y="5541354"/>
              <a:ext cx="4321483" cy="519811"/>
            </a:xfrm>
            <a:prstGeom prst="rect">
              <a:avLst/>
            </a:prstGeom>
          </p:spPr>
        </p:pic>
      </p:grpSp>
    </p:spTree>
    <p:extLst>
      <p:ext uri="{BB962C8B-B14F-4D97-AF65-F5344CB8AC3E}">
        <p14:creationId xmlns:p14="http://schemas.microsoft.com/office/powerpoint/2010/main" val="419435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Di-An-Ab</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505652" cy="575278"/>
          </a:xfrm>
        </p:spPr>
        <p:txBody>
          <a:bodyPr>
            <a:normAutofit fontScale="40000" lnSpcReduction="20000"/>
          </a:bodyPr>
          <a:lstStyle/>
          <a:p>
            <a:pPr marL="0" indent="0" algn="ctr">
              <a:buNone/>
            </a:pPr>
            <a:r>
              <a:rPr lang="en-GB" dirty="0"/>
              <a:t>Start cooling a melt from 1450</a:t>
            </a:r>
            <a:r>
              <a:rPr lang="en-GB" dirty="0">
                <a:latin typeface="Arial" panose="020B0604020202020204" pitchFamily="34" charset="0"/>
                <a:cs typeface="Arial" panose="020B0604020202020204" pitchFamily="34" charset="0"/>
              </a:rPr>
              <a:t>º</a:t>
            </a:r>
            <a:r>
              <a:rPr lang="en-GB" dirty="0"/>
              <a:t>C, that has a liquid composition of Di</a:t>
            </a:r>
            <a:r>
              <a:rPr lang="en-GB" baseline="-25000" dirty="0"/>
              <a:t>15</a:t>
            </a:r>
            <a:r>
              <a:rPr lang="en-GB" dirty="0"/>
              <a:t>An</a:t>
            </a:r>
            <a:r>
              <a:rPr lang="en-GB" baseline="-25000" dirty="0"/>
              <a:t>55</a:t>
            </a:r>
            <a:r>
              <a:rPr lang="en-GB" dirty="0"/>
              <a:t>Ab</a:t>
            </a:r>
            <a:r>
              <a:rPr lang="en-GB" baseline="-25000" dirty="0"/>
              <a:t>30</a:t>
            </a:r>
            <a:r>
              <a:rPr lang="en-GB" dirty="0"/>
              <a:t>, which is determined from the position of point “1” on the ternary diagram. Note, as this composition is above the liquidus, the location of the point does not lie on an isotherm. </a:t>
            </a:r>
          </a:p>
        </p:txBody>
      </p:sp>
      <p:pic>
        <p:nvPicPr>
          <p:cNvPr id="10" name="Picture 9">
            <a:extLst>
              <a:ext uri="{FF2B5EF4-FFF2-40B4-BE49-F238E27FC236}">
                <a16:creationId xmlns:a16="http://schemas.microsoft.com/office/drawing/2014/main" id="{367C004D-DF86-3D31-3FDB-CE54EC972B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379" y="1500680"/>
            <a:ext cx="5564605" cy="4698999"/>
          </a:xfrm>
          <a:prstGeom prst="rect">
            <a:avLst/>
          </a:prstGeom>
        </p:spPr>
      </p:pic>
      <p:sp>
        <p:nvSpPr>
          <p:cNvPr id="4" name="Rectangle 3">
            <a:extLst>
              <a:ext uri="{FF2B5EF4-FFF2-40B4-BE49-F238E27FC236}">
                <a16:creationId xmlns:a16="http://schemas.microsoft.com/office/drawing/2014/main" id="{5C558205-54CF-E726-3F81-64DC2BF660B2}"/>
              </a:ext>
            </a:extLst>
          </p:cNvPr>
          <p:cNvSpPr/>
          <p:nvPr/>
        </p:nvSpPr>
        <p:spPr>
          <a:xfrm>
            <a:off x="6644444" y="2020429"/>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1A5A76F-8EEC-9B5C-59C5-72B71A289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169" y="2788983"/>
            <a:ext cx="1027688" cy="676920"/>
          </a:xfrm>
          <a:prstGeom prst="rect">
            <a:avLst/>
          </a:prstGeom>
        </p:spPr>
      </p:pic>
      <p:pic>
        <p:nvPicPr>
          <p:cNvPr id="19" name="Picture 18">
            <a:extLst>
              <a:ext uri="{FF2B5EF4-FFF2-40B4-BE49-F238E27FC236}">
                <a16:creationId xmlns:a16="http://schemas.microsoft.com/office/drawing/2014/main" id="{AAFDAEC3-D3DE-2D3B-BB77-2421910BF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76557" y="2066246"/>
            <a:ext cx="1027688" cy="676920"/>
          </a:xfrm>
          <a:prstGeom prst="rect">
            <a:avLst/>
          </a:prstGeom>
        </p:spPr>
      </p:pic>
      <p:pic>
        <p:nvPicPr>
          <p:cNvPr id="24" name="Picture 23">
            <a:extLst>
              <a:ext uri="{FF2B5EF4-FFF2-40B4-BE49-F238E27FC236}">
                <a16:creationId xmlns:a16="http://schemas.microsoft.com/office/drawing/2014/main" id="{BE7DB83A-B650-13C0-531A-429F4F023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395" y="4234457"/>
            <a:ext cx="1027688" cy="676920"/>
          </a:xfrm>
          <a:prstGeom prst="rect">
            <a:avLst/>
          </a:prstGeom>
        </p:spPr>
      </p:pic>
      <p:pic>
        <p:nvPicPr>
          <p:cNvPr id="27" name="Picture 26">
            <a:extLst>
              <a:ext uri="{FF2B5EF4-FFF2-40B4-BE49-F238E27FC236}">
                <a16:creationId xmlns:a16="http://schemas.microsoft.com/office/drawing/2014/main" id="{BE2E7C96-D036-822E-B747-96B91DBAC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04783" y="3511720"/>
            <a:ext cx="1027688" cy="676920"/>
          </a:xfrm>
          <a:prstGeom prst="rect">
            <a:avLst/>
          </a:prstGeom>
        </p:spPr>
      </p:pic>
      <p:pic>
        <p:nvPicPr>
          <p:cNvPr id="28" name="Picture 27">
            <a:extLst>
              <a:ext uri="{FF2B5EF4-FFF2-40B4-BE49-F238E27FC236}">
                <a16:creationId xmlns:a16="http://schemas.microsoft.com/office/drawing/2014/main" id="{D3A9DE88-F705-4FF6-9118-5A4E82132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4652326"/>
            <a:ext cx="672406" cy="442902"/>
          </a:xfrm>
          <a:prstGeom prst="rect">
            <a:avLst/>
          </a:prstGeom>
        </p:spPr>
      </p:pic>
      <p:pic>
        <p:nvPicPr>
          <p:cNvPr id="29" name="Picture 28">
            <a:extLst>
              <a:ext uri="{FF2B5EF4-FFF2-40B4-BE49-F238E27FC236}">
                <a16:creationId xmlns:a16="http://schemas.microsoft.com/office/drawing/2014/main" id="{73DB1DE2-2E23-C19D-D73B-C3551780E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3889" y="4956922"/>
            <a:ext cx="1027688" cy="676920"/>
          </a:xfrm>
          <a:prstGeom prst="rect">
            <a:avLst/>
          </a:prstGeom>
        </p:spPr>
      </p:pic>
      <p:pic>
        <p:nvPicPr>
          <p:cNvPr id="30" name="Picture 29">
            <a:extLst>
              <a:ext uri="{FF2B5EF4-FFF2-40B4-BE49-F238E27FC236}">
                <a16:creationId xmlns:a16="http://schemas.microsoft.com/office/drawing/2014/main" id="{FE8295BC-5BDA-210C-35F3-3641529BB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3219854"/>
            <a:ext cx="672406" cy="442902"/>
          </a:xfrm>
          <a:prstGeom prst="rect">
            <a:avLst/>
          </a:prstGeom>
        </p:spPr>
      </p:pic>
      <p:pic>
        <p:nvPicPr>
          <p:cNvPr id="31" name="Picture 30">
            <a:extLst>
              <a:ext uri="{FF2B5EF4-FFF2-40B4-BE49-F238E27FC236}">
                <a16:creationId xmlns:a16="http://schemas.microsoft.com/office/drawing/2014/main" id="{3DC618AB-7BDF-5690-2C09-9A6533850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83961" y="3969013"/>
            <a:ext cx="695077" cy="457835"/>
          </a:xfrm>
          <a:prstGeom prst="rect">
            <a:avLst/>
          </a:prstGeom>
        </p:spPr>
      </p:pic>
      <p:pic>
        <p:nvPicPr>
          <p:cNvPr id="32" name="Picture 31">
            <a:extLst>
              <a:ext uri="{FF2B5EF4-FFF2-40B4-BE49-F238E27FC236}">
                <a16:creationId xmlns:a16="http://schemas.microsoft.com/office/drawing/2014/main" id="{52DAA407-F9CE-C981-4442-2D20EB4BC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83960" y="2503749"/>
            <a:ext cx="695077" cy="457835"/>
          </a:xfrm>
          <a:prstGeom prst="rect">
            <a:avLst/>
          </a:prstGeom>
        </p:spPr>
      </p:pic>
      <p:pic>
        <p:nvPicPr>
          <p:cNvPr id="33" name="Picture 32">
            <a:extLst>
              <a:ext uri="{FF2B5EF4-FFF2-40B4-BE49-F238E27FC236}">
                <a16:creationId xmlns:a16="http://schemas.microsoft.com/office/drawing/2014/main" id="{D2A6814A-F8FD-F73E-685B-3509DCB1A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52256" y="5319229"/>
            <a:ext cx="695077" cy="457835"/>
          </a:xfrm>
          <a:prstGeom prst="rect">
            <a:avLst/>
          </a:prstGeom>
        </p:spPr>
      </p:pic>
      <p:pic>
        <p:nvPicPr>
          <p:cNvPr id="34" name="Picture 33">
            <a:extLst>
              <a:ext uri="{FF2B5EF4-FFF2-40B4-BE49-F238E27FC236}">
                <a16:creationId xmlns:a16="http://schemas.microsoft.com/office/drawing/2014/main" id="{84BB983F-A7CE-7D3A-6A44-2CC641ED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626" y="2652875"/>
            <a:ext cx="672406" cy="442902"/>
          </a:xfrm>
          <a:prstGeom prst="rect">
            <a:avLst/>
          </a:prstGeom>
        </p:spPr>
      </p:pic>
      <p:pic>
        <p:nvPicPr>
          <p:cNvPr id="35" name="Picture 34">
            <a:extLst>
              <a:ext uri="{FF2B5EF4-FFF2-40B4-BE49-F238E27FC236}">
                <a16:creationId xmlns:a16="http://schemas.microsoft.com/office/drawing/2014/main" id="{D1A39E6A-8EB6-36AE-5CA5-BE83B1E3E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736" y="4113712"/>
            <a:ext cx="672406" cy="442902"/>
          </a:xfrm>
          <a:prstGeom prst="rect">
            <a:avLst/>
          </a:prstGeom>
        </p:spPr>
      </p:pic>
      <p:cxnSp>
        <p:nvCxnSpPr>
          <p:cNvPr id="9" name="Straight Connector 8">
            <a:extLst>
              <a:ext uri="{FF2B5EF4-FFF2-40B4-BE49-F238E27FC236}">
                <a16:creationId xmlns:a16="http://schemas.microsoft.com/office/drawing/2014/main" id="{FB3C1F66-D0AE-10F1-52D7-9A21E8502EA4}"/>
              </a:ext>
            </a:extLst>
          </p:cNvPr>
          <p:cNvCxnSpPr>
            <a:cxnSpLocks/>
          </p:cNvCxnSpPr>
          <p:nvPr/>
        </p:nvCxnSpPr>
        <p:spPr>
          <a:xfrm flipH="1" flipV="1">
            <a:off x="3636200" y="1844662"/>
            <a:ext cx="686501" cy="4104618"/>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9DF4219-899A-1E0B-5308-6A84139AD6DC}"/>
              </a:ext>
            </a:extLst>
          </p:cNvPr>
          <p:cNvSpPr txBox="1"/>
          <p:nvPr/>
        </p:nvSpPr>
        <p:spPr>
          <a:xfrm>
            <a:off x="4230524" y="5076438"/>
            <a:ext cx="284052" cy="307777"/>
          </a:xfrm>
          <a:prstGeom prst="rect">
            <a:avLst/>
          </a:prstGeom>
          <a:noFill/>
        </p:spPr>
        <p:txBody>
          <a:bodyPr wrap="none" rtlCol="0">
            <a:spAutoFit/>
          </a:bodyPr>
          <a:lstStyle/>
          <a:p>
            <a:r>
              <a:rPr lang="en-GB" sz="1400" b="1" i="1" dirty="0">
                <a:solidFill>
                  <a:schemeClr val="accent1"/>
                </a:solidFill>
              </a:rPr>
              <a:t>1</a:t>
            </a:r>
          </a:p>
        </p:txBody>
      </p:sp>
      <p:sp>
        <p:nvSpPr>
          <p:cNvPr id="8" name="Oval 7">
            <a:extLst>
              <a:ext uri="{FF2B5EF4-FFF2-40B4-BE49-F238E27FC236}">
                <a16:creationId xmlns:a16="http://schemas.microsoft.com/office/drawing/2014/main" id="{062906E4-4125-646E-D4C9-178988A6CF55}"/>
              </a:ext>
            </a:extLst>
          </p:cNvPr>
          <p:cNvSpPr/>
          <p:nvPr/>
        </p:nvSpPr>
        <p:spPr>
          <a:xfrm rot="10800000" flipH="1" flipV="1">
            <a:off x="4167869" y="529466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56B25CC-C86D-6471-F567-61D20DD5C15A}"/>
              </a:ext>
            </a:extLst>
          </p:cNvPr>
          <p:cNvSpPr txBox="1"/>
          <p:nvPr/>
        </p:nvSpPr>
        <p:spPr>
          <a:xfrm flipH="1">
            <a:off x="8757172" y="-12946"/>
            <a:ext cx="338554" cy="6843573"/>
          </a:xfrm>
          <a:prstGeom prst="rect">
            <a:avLst/>
          </a:prstGeom>
          <a:noFill/>
        </p:spPr>
        <p:txBody>
          <a:bodyPr vert="vert" wrap="square">
            <a:spAutoFit/>
          </a:bodyPr>
          <a:lstStyle/>
          <a:p>
            <a:pPr algn="ctr"/>
            <a:r>
              <a:rPr lang="en-US" sz="1000" dirty="0"/>
              <a:t>Modified from Ternary Phase Diagrams. </a:t>
            </a:r>
            <a:r>
              <a:rPr lang="en-US" sz="1000" dirty="0">
                <a:hlinkClick r:id="rId5">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3621846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Di-An-Ab</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712968" cy="519748"/>
          </a:xfrm>
        </p:spPr>
        <p:txBody>
          <a:bodyPr>
            <a:normAutofit fontScale="47500" lnSpcReduction="20000"/>
          </a:bodyPr>
          <a:lstStyle/>
          <a:p>
            <a:pPr marL="0" indent="0" algn="ctr">
              <a:buNone/>
            </a:pPr>
            <a:r>
              <a:rPr lang="en-GB" dirty="0"/>
              <a:t>When crystallised, this melt will be 15% diopside and 85% plagioclase. </a:t>
            </a:r>
          </a:p>
          <a:p>
            <a:pPr marL="0" indent="0" algn="ctr">
              <a:buNone/>
            </a:pPr>
            <a:r>
              <a:rPr lang="en-GB" dirty="0"/>
              <a:t>This is calculated from Di</a:t>
            </a:r>
            <a:r>
              <a:rPr lang="en-GB" baseline="-25000" dirty="0"/>
              <a:t>15</a:t>
            </a:r>
            <a:r>
              <a:rPr lang="en-GB" dirty="0"/>
              <a:t> = 15% diopside and An</a:t>
            </a:r>
            <a:r>
              <a:rPr lang="en-GB" baseline="-25000" dirty="0"/>
              <a:t>55</a:t>
            </a:r>
            <a:r>
              <a:rPr lang="en-GB" dirty="0"/>
              <a:t>Ab</a:t>
            </a:r>
            <a:r>
              <a:rPr lang="en-GB" baseline="-25000" dirty="0"/>
              <a:t>30</a:t>
            </a:r>
            <a:r>
              <a:rPr lang="en-GB" dirty="0"/>
              <a:t> = 85% plagioclase.</a:t>
            </a:r>
          </a:p>
        </p:txBody>
      </p:sp>
      <p:pic>
        <p:nvPicPr>
          <p:cNvPr id="10" name="Picture 9">
            <a:extLst>
              <a:ext uri="{FF2B5EF4-FFF2-40B4-BE49-F238E27FC236}">
                <a16:creationId xmlns:a16="http://schemas.microsoft.com/office/drawing/2014/main" id="{367C004D-DF86-3D31-3FDB-CE54EC972B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379" y="1500680"/>
            <a:ext cx="5564605" cy="4698999"/>
          </a:xfrm>
          <a:prstGeom prst="rect">
            <a:avLst/>
          </a:prstGeom>
        </p:spPr>
      </p:pic>
      <p:sp>
        <p:nvSpPr>
          <p:cNvPr id="4" name="Rectangle 3">
            <a:extLst>
              <a:ext uri="{FF2B5EF4-FFF2-40B4-BE49-F238E27FC236}">
                <a16:creationId xmlns:a16="http://schemas.microsoft.com/office/drawing/2014/main" id="{5C558205-54CF-E726-3F81-64DC2BF660B2}"/>
              </a:ext>
            </a:extLst>
          </p:cNvPr>
          <p:cNvSpPr/>
          <p:nvPr/>
        </p:nvSpPr>
        <p:spPr>
          <a:xfrm>
            <a:off x="6644444" y="2020429"/>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61A5A76F-8EEC-9B5C-59C5-72B71A289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169" y="2788983"/>
            <a:ext cx="1027688" cy="676920"/>
          </a:xfrm>
          <a:prstGeom prst="rect">
            <a:avLst/>
          </a:prstGeom>
        </p:spPr>
      </p:pic>
      <p:pic>
        <p:nvPicPr>
          <p:cNvPr id="19" name="Picture 18">
            <a:extLst>
              <a:ext uri="{FF2B5EF4-FFF2-40B4-BE49-F238E27FC236}">
                <a16:creationId xmlns:a16="http://schemas.microsoft.com/office/drawing/2014/main" id="{AAFDAEC3-D3DE-2D3B-BB77-2421910BF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76557" y="2066246"/>
            <a:ext cx="1027688" cy="676920"/>
          </a:xfrm>
          <a:prstGeom prst="rect">
            <a:avLst/>
          </a:prstGeom>
        </p:spPr>
      </p:pic>
      <p:pic>
        <p:nvPicPr>
          <p:cNvPr id="24" name="Picture 23">
            <a:extLst>
              <a:ext uri="{FF2B5EF4-FFF2-40B4-BE49-F238E27FC236}">
                <a16:creationId xmlns:a16="http://schemas.microsoft.com/office/drawing/2014/main" id="{BE7DB83A-B650-13C0-531A-429F4F023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395" y="4234457"/>
            <a:ext cx="1027688" cy="676920"/>
          </a:xfrm>
          <a:prstGeom prst="rect">
            <a:avLst/>
          </a:prstGeom>
        </p:spPr>
      </p:pic>
      <p:pic>
        <p:nvPicPr>
          <p:cNvPr id="27" name="Picture 26">
            <a:extLst>
              <a:ext uri="{FF2B5EF4-FFF2-40B4-BE49-F238E27FC236}">
                <a16:creationId xmlns:a16="http://schemas.microsoft.com/office/drawing/2014/main" id="{BE2E7C96-D036-822E-B747-96B91DBAC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04783" y="3511720"/>
            <a:ext cx="1027688" cy="676920"/>
          </a:xfrm>
          <a:prstGeom prst="rect">
            <a:avLst/>
          </a:prstGeom>
        </p:spPr>
      </p:pic>
      <p:pic>
        <p:nvPicPr>
          <p:cNvPr id="28" name="Picture 27">
            <a:extLst>
              <a:ext uri="{FF2B5EF4-FFF2-40B4-BE49-F238E27FC236}">
                <a16:creationId xmlns:a16="http://schemas.microsoft.com/office/drawing/2014/main" id="{D3A9DE88-F705-4FF6-9118-5A4E82132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4652326"/>
            <a:ext cx="672406" cy="442902"/>
          </a:xfrm>
          <a:prstGeom prst="rect">
            <a:avLst/>
          </a:prstGeom>
        </p:spPr>
      </p:pic>
      <p:pic>
        <p:nvPicPr>
          <p:cNvPr id="29" name="Picture 28">
            <a:extLst>
              <a:ext uri="{FF2B5EF4-FFF2-40B4-BE49-F238E27FC236}">
                <a16:creationId xmlns:a16="http://schemas.microsoft.com/office/drawing/2014/main" id="{73DB1DE2-2E23-C19D-D73B-C3551780E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3889" y="4956922"/>
            <a:ext cx="1027688" cy="676920"/>
          </a:xfrm>
          <a:prstGeom prst="rect">
            <a:avLst/>
          </a:prstGeom>
        </p:spPr>
      </p:pic>
      <p:pic>
        <p:nvPicPr>
          <p:cNvPr id="30" name="Picture 29">
            <a:extLst>
              <a:ext uri="{FF2B5EF4-FFF2-40B4-BE49-F238E27FC236}">
                <a16:creationId xmlns:a16="http://schemas.microsoft.com/office/drawing/2014/main" id="{FE8295BC-5BDA-210C-35F3-3641529BB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3219854"/>
            <a:ext cx="672406" cy="442902"/>
          </a:xfrm>
          <a:prstGeom prst="rect">
            <a:avLst/>
          </a:prstGeom>
        </p:spPr>
      </p:pic>
      <p:pic>
        <p:nvPicPr>
          <p:cNvPr id="31" name="Picture 30">
            <a:extLst>
              <a:ext uri="{FF2B5EF4-FFF2-40B4-BE49-F238E27FC236}">
                <a16:creationId xmlns:a16="http://schemas.microsoft.com/office/drawing/2014/main" id="{3DC618AB-7BDF-5690-2C09-9A6533850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83961" y="3969013"/>
            <a:ext cx="695077" cy="457835"/>
          </a:xfrm>
          <a:prstGeom prst="rect">
            <a:avLst/>
          </a:prstGeom>
        </p:spPr>
      </p:pic>
      <p:pic>
        <p:nvPicPr>
          <p:cNvPr id="32" name="Picture 31">
            <a:extLst>
              <a:ext uri="{FF2B5EF4-FFF2-40B4-BE49-F238E27FC236}">
                <a16:creationId xmlns:a16="http://schemas.microsoft.com/office/drawing/2014/main" id="{52DAA407-F9CE-C981-4442-2D20EB4BCC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83960" y="2503749"/>
            <a:ext cx="695077" cy="457835"/>
          </a:xfrm>
          <a:prstGeom prst="rect">
            <a:avLst/>
          </a:prstGeom>
        </p:spPr>
      </p:pic>
      <p:pic>
        <p:nvPicPr>
          <p:cNvPr id="33" name="Picture 32">
            <a:extLst>
              <a:ext uri="{FF2B5EF4-FFF2-40B4-BE49-F238E27FC236}">
                <a16:creationId xmlns:a16="http://schemas.microsoft.com/office/drawing/2014/main" id="{D2A6814A-F8FD-F73E-685B-3509DCB1A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52256" y="5319229"/>
            <a:ext cx="695077" cy="457835"/>
          </a:xfrm>
          <a:prstGeom prst="rect">
            <a:avLst/>
          </a:prstGeom>
        </p:spPr>
      </p:pic>
      <p:pic>
        <p:nvPicPr>
          <p:cNvPr id="34" name="Picture 33">
            <a:extLst>
              <a:ext uri="{FF2B5EF4-FFF2-40B4-BE49-F238E27FC236}">
                <a16:creationId xmlns:a16="http://schemas.microsoft.com/office/drawing/2014/main" id="{84BB983F-A7CE-7D3A-6A44-2CC641ED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626" y="2652875"/>
            <a:ext cx="672406" cy="442902"/>
          </a:xfrm>
          <a:prstGeom prst="rect">
            <a:avLst/>
          </a:prstGeom>
        </p:spPr>
      </p:pic>
      <p:pic>
        <p:nvPicPr>
          <p:cNvPr id="35" name="Picture 34">
            <a:extLst>
              <a:ext uri="{FF2B5EF4-FFF2-40B4-BE49-F238E27FC236}">
                <a16:creationId xmlns:a16="http://schemas.microsoft.com/office/drawing/2014/main" id="{D1A39E6A-8EB6-36AE-5CA5-BE83B1E3E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736" y="4113712"/>
            <a:ext cx="672406" cy="442902"/>
          </a:xfrm>
          <a:prstGeom prst="rect">
            <a:avLst/>
          </a:prstGeom>
        </p:spPr>
      </p:pic>
      <p:cxnSp>
        <p:nvCxnSpPr>
          <p:cNvPr id="9" name="Straight Connector 8">
            <a:extLst>
              <a:ext uri="{FF2B5EF4-FFF2-40B4-BE49-F238E27FC236}">
                <a16:creationId xmlns:a16="http://schemas.microsoft.com/office/drawing/2014/main" id="{FB3C1F66-D0AE-10F1-52D7-9A21E8502EA4}"/>
              </a:ext>
            </a:extLst>
          </p:cNvPr>
          <p:cNvCxnSpPr>
            <a:cxnSpLocks/>
          </p:cNvCxnSpPr>
          <p:nvPr/>
        </p:nvCxnSpPr>
        <p:spPr>
          <a:xfrm flipH="1" flipV="1">
            <a:off x="3636200" y="1844662"/>
            <a:ext cx="686501" cy="4104618"/>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A9DF4219-899A-1E0B-5308-6A84139AD6DC}"/>
              </a:ext>
            </a:extLst>
          </p:cNvPr>
          <p:cNvSpPr txBox="1"/>
          <p:nvPr/>
        </p:nvSpPr>
        <p:spPr>
          <a:xfrm>
            <a:off x="4230524" y="5076438"/>
            <a:ext cx="284052" cy="307777"/>
          </a:xfrm>
          <a:prstGeom prst="rect">
            <a:avLst/>
          </a:prstGeom>
          <a:noFill/>
        </p:spPr>
        <p:txBody>
          <a:bodyPr wrap="none" rtlCol="0">
            <a:spAutoFit/>
          </a:bodyPr>
          <a:lstStyle/>
          <a:p>
            <a:r>
              <a:rPr lang="en-GB" sz="1400" b="1" i="1" dirty="0">
                <a:solidFill>
                  <a:schemeClr val="accent1"/>
                </a:solidFill>
              </a:rPr>
              <a:t>1</a:t>
            </a:r>
          </a:p>
        </p:txBody>
      </p:sp>
      <p:sp>
        <p:nvSpPr>
          <p:cNvPr id="8" name="Oval 7">
            <a:extLst>
              <a:ext uri="{FF2B5EF4-FFF2-40B4-BE49-F238E27FC236}">
                <a16:creationId xmlns:a16="http://schemas.microsoft.com/office/drawing/2014/main" id="{062906E4-4125-646E-D4C9-178988A6CF55}"/>
              </a:ext>
            </a:extLst>
          </p:cNvPr>
          <p:cNvSpPr/>
          <p:nvPr/>
        </p:nvSpPr>
        <p:spPr>
          <a:xfrm rot="10800000" flipH="1" flipV="1">
            <a:off x="4167869" y="529466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B87DA08-E676-6F54-9986-97A2E3DEA998}"/>
              </a:ext>
            </a:extLst>
          </p:cNvPr>
          <p:cNvSpPr txBox="1"/>
          <p:nvPr/>
        </p:nvSpPr>
        <p:spPr>
          <a:xfrm flipH="1">
            <a:off x="8757172" y="-12946"/>
            <a:ext cx="338554" cy="6843573"/>
          </a:xfrm>
          <a:prstGeom prst="rect">
            <a:avLst/>
          </a:prstGeom>
          <a:noFill/>
        </p:spPr>
        <p:txBody>
          <a:bodyPr vert="vert" wrap="square">
            <a:spAutoFit/>
          </a:bodyPr>
          <a:lstStyle/>
          <a:p>
            <a:pPr algn="ctr"/>
            <a:r>
              <a:rPr lang="en-US" sz="1000" dirty="0"/>
              <a:t>Modified from Ternary Phase Diagrams. </a:t>
            </a:r>
            <a:r>
              <a:rPr lang="en-US" sz="1000" dirty="0">
                <a:hlinkClick r:id="rId5">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302374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a:t>Ternary (c = 3) systems: Di-An-Ab</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712968" cy="481981"/>
          </a:xfrm>
        </p:spPr>
        <p:txBody>
          <a:bodyPr>
            <a:normAutofit fontScale="40000" lnSpcReduction="20000"/>
          </a:bodyPr>
          <a:lstStyle/>
          <a:p>
            <a:pPr marL="0" indent="0" algn="ctr">
              <a:buNone/>
            </a:pPr>
            <a:r>
              <a:rPr lang="en-GB" dirty="0"/>
              <a:t>At 1400</a:t>
            </a:r>
            <a:r>
              <a:rPr lang="en-GB" dirty="0">
                <a:latin typeface="Arial" panose="020B0604020202020204" pitchFamily="34" charset="0"/>
                <a:cs typeface="Arial" panose="020B0604020202020204" pitchFamily="34" charset="0"/>
              </a:rPr>
              <a:t>º</a:t>
            </a:r>
            <a:r>
              <a:rPr lang="en-GB" dirty="0"/>
              <a:t>C, (point 2) the melt starts to crystallise plagioclase, of composition ~An</a:t>
            </a:r>
            <a:r>
              <a:rPr lang="en-GB" baseline="-25000" dirty="0"/>
              <a:t>86</a:t>
            </a:r>
            <a:r>
              <a:rPr lang="en-GB" dirty="0"/>
              <a:t> as it must be higher than the melt.</a:t>
            </a:r>
          </a:p>
          <a:p>
            <a:pPr marL="0" indent="0" algn="ctr">
              <a:buNone/>
            </a:pPr>
            <a:r>
              <a:rPr lang="en-GB" dirty="0"/>
              <a:t>The liquid composition at this stage is Di</a:t>
            </a:r>
            <a:r>
              <a:rPr lang="en-GB" baseline="-25000" dirty="0"/>
              <a:t>17</a:t>
            </a:r>
            <a:r>
              <a:rPr lang="en-GB" dirty="0"/>
              <a:t>An</a:t>
            </a:r>
            <a:r>
              <a:rPr lang="en-GB" baseline="-25000" dirty="0"/>
              <a:t>51</a:t>
            </a:r>
            <a:r>
              <a:rPr lang="en-GB" dirty="0"/>
              <a:t>Ab</a:t>
            </a:r>
            <a:r>
              <a:rPr lang="en-GB" baseline="-25000" dirty="0"/>
              <a:t>32 </a:t>
            </a:r>
            <a:r>
              <a:rPr lang="en-GB" dirty="0"/>
              <a:t>determined by the position of the point in the ternary diagram.</a:t>
            </a:r>
          </a:p>
          <a:p>
            <a:pPr marL="0" indent="0" algn="ctr">
              <a:buNone/>
            </a:pPr>
            <a:endParaRPr lang="en-GB" dirty="0"/>
          </a:p>
        </p:txBody>
      </p:sp>
      <p:pic>
        <p:nvPicPr>
          <p:cNvPr id="10" name="Picture 9">
            <a:extLst>
              <a:ext uri="{FF2B5EF4-FFF2-40B4-BE49-F238E27FC236}">
                <a16:creationId xmlns:a16="http://schemas.microsoft.com/office/drawing/2014/main" id="{367C004D-DF86-3D31-3FDB-CE54EC972B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379" y="1500680"/>
            <a:ext cx="5564605" cy="4698999"/>
          </a:xfrm>
          <a:prstGeom prst="rect">
            <a:avLst/>
          </a:prstGeom>
        </p:spPr>
      </p:pic>
      <p:sp>
        <p:nvSpPr>
          <p:cNvPr id="4" name="Rectangle 3">
            <a:extLst>
              <a:ext uri="{FF2B5EF4-FFF2-40B4-BE49-F238E27FC236}">
                <a16:creationId xmlns:a16="http://schemas.microsoft.com/office/drawing/2014/main" id="{5C558205-54CF-E726-3F81-64DC2BF660B2}"/>
              </a:ext>
            </a:extLst>
          </p:cNvPr>
          <p:cNvSpPr/>
          <p:nvPr/>
        </p:nvSpPr>
        <p:spPr>
          <a:xfrm>
            <a:off x="6644444" y="2020429"/>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AFDAEC3-D3DE-2D3B-BB77-2421910BF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76557" y="2066246"/>
            <a:ext cx="1027688" cy="676920"/>
          </a:xfrm>
          <a:prstGeom prst="rect">
            <a:avLst/>
          </a:prstGeom>
        </p:spPr>
      </p:pic>
      <p:pic>
        <p:nvPicPr>
          <p:cNvPr id="24" name="Picture 23">
            <a:extLst>
              <a:ext uri="{FF2B5EF4-FFF2-40B4-BE49-F238E27FC236}">
                <a16:creationId xmlns:a16="http://schemas.microsoft.com/office/drawing/2014/main" id="{BE7DB83A-B650-13C0-531A-429F4F023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395" y="4234457"/>
            <a:ext cx="1027688" cy="676920"/>
          </a:xfrm>
          <a:prstGeom prst="rect">
            <a:avLst/>
          </a:prstGeom>
        </p:spPr>
      </p:pic>
      <p:pic>
        <p:nvPicPr>
          <p:cNvPr id="27" name="Picture 26">
            <a:extLst>
              <a:ext uri="{FF2B5EF4-FFF2-40B4-BE49-F238E27FC236}">
                <a16:creationId xmlns:a16="http://schemas.microsoft.com/office/drawing/2014/main" id="{BE2E7C96-D036-822E-B747-96B91DBAC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04783" y="3511720"/>
            <a:ext cx="1027688" cy="676920"/>
          </a:xfrm>
          <a:prstGeom prst="rect">
            <a:avLst/>
          </a:prstGeom>
        </p:spPr>
      </p:pic>
      <p:pic>
        <p:nvPicPr>
          <p:cNvPr id="28" name="Picture 27">
            <a:extLst>
              <a:ext uri="{FF2B5EF4-FFF2-40B4-BE49-F238E27FC236}">
                <a16:creationId xmlns:a16="http://schemas.microsoft.com/office/drawing/2014/main" id="{D3A9DE88-F705-4FF6-9118-5A4E82132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4652326"/>
            <a:ext cx="672406" cy="442902"/>
          </a:xfrm>
          <a:prstGeom prst="rect">
            <a:avLst/>
          </a:prstGeom>
        </p:spPr>
      </p:pic>
      <p:pic>
        <p:nvPicPr>
          <p:cNvPr id="29" name="Picture 28">
            <a:extLst>
              <a:ext uri="{FF2B5EF4-FFF2-40B4-BE49-F238E27FC236}">
                <a16:creationId xmlns:a16="http://schemas.microsoft.com/office/drawing/2014/main" id="{73DB1DE2-2E23-C19D-D73B-C3551780E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63889" y="4956922"/>
            <a:ext cx="1027688" cy="676920"/>
          </a:xfrm>
          <a:prstGeom prst="rect">
            <a:avLst/>
          </a:prstGeom>
        </p:spPr>
      </p:pic>
      <p:pic>
        <p:nvPicPr>
          <p:cNvPr id="30" name="Picture 29">
            <a:extLst>
              <a:ext uri="{FF2B5EF4-FFF2-40B4-BE49-F238E27FC236}">
                <a16:creationId xmlns:a16="http://schemas.microsoft.com/office/drawing/2014/main" id="{FE8295BC-5BDA-210C-35F3-3641529BB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3219854"/>
            <a:ext cx="672406" cy="442902"/>
          </a:xfrm>
          <a:prstGeom prst="rect">
            <a:avLst/>
          </a:prstGeom>
        </p:spPr>
      </p:pic>
      <p:pic>
        <p:nvPicPr>
          <p:cNvPr id="31" name="Picture 30">
            <a:extLst>
              <a:ext uri="{FF2B5EF4-FFF2-40B4-BE49-F238E27FC236}">
                <a16:creationId xmlns:a16="http://schemas.microsoft.com/office/drawing/2014/main" id="{3DC618AB-7BDF-5690-2C09-9A6533850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83961" y="3969013"/>
            <a:ext cx="695077" cy="457835"/>
          </a:xfrm>
          <a:prstGeom prst="rect">
            <a:avLst/>
          </a:prstGeom>
        </p:spPr>
      </p:pic>
      <p:pic>
        <p:nvPicPr>
          <p:cNvPr id="33" name="Picture 32">
            <a:extLst>
              <a:ext uri="{FF2B5EF4-FFF2-40B4-BE49-F238E27FC236}">
                <a16:creationId xmlns:a16="http://schemas.microsoft.com/office/drawing/2014/main" id="{D2A6814A-F8FD-F73E-685B-3509DCB1A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52256" y="5319229"/>
            <a:ext cx="695077" cy="457835"/>
          </a:xfrm>
          <a:prstGeom prst="rect">
            <a:avLst/>
          </a:prstGeom>
        </p:spPr>
      </p:pic>
      <p:pic>
        <p:nvPicPr>
          <p:cNvPr id="34" name="Picture 33">
            <a:extLst>
              <a:ext uri="{FF2B5EF4-FFF2-40B4-BE49-F238E27FC236}">
                <a16:creationId xmlns:a16="http://schemas.microsoft.com/office/drawing/2014/main" id="{84BB983F-A7CE-7D3A-6A44-2CC641ED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626" y="2652875"/>
            <a:ext cx="672406" cy="442902"/>
          </a:xfrm>
          <a:prstGeom prst="rect">
            <a:avLst/>
          </a:prstGeom>
        </p:spPr>
      </p:pic>
      <p:pic>
        <p:nvPicPr>
          <p:cNvPr id="35" name="Picture 34">
            <a:extLst>
              <a:ext uri="{FF2B5EF4-FFF2-40B4-BE49-F238E27FC236}">
                <a16:creationId xmlns:a16="http://schemas.microsoft.com/office/drawing/2014/main" id="{D1A39E6A-8EB6-36AE-5CA5-BE83B1E3E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736" y="4113712"/>
            <a:ext cx="672406" cy="442902"/>
          </a:xfrm>
          <a:prstGeom prst="rect">
            <a:avLst/>
          </a:prstGeom>
        </p:spPr>
      </p:pic>
      <p:sp>
        <p:nvSpPr>
          <p:cNvPr id="5" name="TextBox 4">
            <a:extLst>
              <a:ext uri="{FF2B5EF4-FFF2-40B4-BE49-F238E27FC236}">
                <a16:creationId xmlns:a16="http://schemas.microsoft.com/office/drawing/2014/main" id="{EC06597E-3D00-D046-3739-AC88A11FC232}"/>
              </a:ext>
            </a:extLst>
          </p:cNvPr>
          <p:cNvSpPr txBox="1"/>
          <p:nvPr/>
        </p:nvSpPr>
        <p:spPr>
          <a:xfrm>
            <a:off x="3897252" y="5253950"/>
            <a:ext cx="284052" cy="307777"/>
          </a:xfrm>
          <a:prstGeom prst="rect">
            <a:avLst/>
          </a:prstGeom>
          <a:noFill/>
        </p:spPr>
        <p:txBody>
          <a:bodyPr wrap="none" rtlCol="0">
            <a:spAutoFit/>
          </a:bodyPr>
          <a:lstStyle/>
          <a:p>
            <a:r>
              <a:rPr lang="en-GB" sz="1400" b="1" i="1" dirty="0">
                <a:solidFill>
                  <a:schemeClr val="accent1"/>
                </a:solidFill>
              </a:rPr>
              <a:t>2</a:t>
            </a:r>
          </a:p>
        </p:txBody>
      </p:sp>
      <p:sp>
        <p:nvSpPr>
          <p:cNvPr id="6" name="Oval 5">
            <a:extLst>
              <a:ext uri="{FF2B5EF4-FFF2-40B4-BE49-F238E27FC236}">
                <a16:creationId xmlns:a16="http://schemas.microsoft.com/office/drawing/2014/main" id="{E05EA276-89D7-4ACF-228C-97AAA7A0D074}"/>
              </a:ext>
            </a:extLst>
          </p:cNvPr>
          <p:cNvSpPr/>
          <p:nvPr/>
        </p:nvSpPr>
        <p:spPr>
          <a:xfrm rot="10800000" flipH="1" flipV="1">
            <a:off x="4050510" y="5157326"/>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id="{A3D84C94-92A5-4FEC-CF9F-0253BFAD8ED1}"/>
              </a:ext>
            </a:extLst>
          </p:cNvPr>
          <p:cNvCxnSpPr>
            <a:cxnSpLocks/>
          </p:cNvCxnSpPr>
          <p:nvPr/>
        </p:nvCxnSpPr>
        <p:spPr>
          <a:xfrm flipH="1" flipV="1">
            <a:off x="4175822" y="5282639"/>
            <a:ext cx="1116258" cy="666641"/>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74FB8F1F-7585-926F-920B-B4DA561EA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558" y="2607638"/>
            <a:ext cx="916661" cy="751153"/>
          </a:xfrm>
          <a:prstGeom prst="rect">
            <a:avLst/>
          </a:prstGeom>
        </p:spPr>
      </p:pic>
      <p:sp>
        <p:nvSpPr>
          <p:cNvPr id="22" name="TextBox 21">
            <a:extLst>
              <a:ext uri="{FF2B5EF4-FFF2-40B4-BE49-F238E27FC236}">
                <a16:creationId xmlns:a16="http://schemas.microsoft.com/office/drawing/2014/main" id="{5DE2EC25-FEC2-1E2A-780D-30EA7CAFF4A6}"/>
              </a:ext>
            </a:extLst>
          </p:cNvPr>
          <p:cNvSpPr txBox="1"/>
          <p:nvPr/>
        </p:nvSpPr>
        <p:spPr>
          <a:xfrm>
            <a:off x="4061712" y="5383143"/>
            <a:ext cx="284052" cy="307777"/>
          </a:xfrm>
          <a:prstGeom prst="rect">
            <a:avLst/>
          </a:prstGeom>
          <a:noFill/>
        </p:spPr>
        <p:txBody>
          <a:bodyPr wrap="none" rtlCol="0">
            <a:spAutoFit/>
          </a:bodyPr>
          <a:lstStyle/>
          <a:p>
            <a:r>
              <a:rPr lang="en-GB" sz="1400" b="1" i="1" dirty="0">
                <a:solidFill>
                  <a:schemeClr val="accent1"/>
                </a:solidFill>
              </a:rPr>
              <a:t>1</a:t>
            </a:r>
          </a:p>
        </p:txBody>
      </p:sp>
      <p:sp>
        <p:nvSpPr>
          <p:cNvPr id="23" name="Oval 22">
            <a:extLst>
              <a:ext uri="{FF2B5EF4-FFF2-40B4-BE49-F238E27FC236}">
                <a16:creationId xmlns:a16="http://schemas.microsoft.com/office/drawing/2014/main" id="{791C9260-6FCF-0088-50D7-E0B76F9FD65A}"/>
              </a:ext>
            </a:extLst>
          </p:cNvPr>
          <p:cNvSpPr/>
          <p:nvPr/>
        </p:nvSpPr>
        <p:spPr>
          <a:xfrm rot="10800000" flipH="1" flipV="1">
            <a:off x="4167869" y="5294664"/>
            <a:ext cx="125312" cy="125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CF4B728-42F9-C68A-1A0F-3825A4D8159A}"/>
              </a:ext>
            </a:extLst>
          </p:cNvPr>
          <p:cNvSpPr txBox="1"/>
          <p:nvPr/>
        </p:nvSpPr>
        <p:spPr>
          <a:xfrm flipH="1">
            <a:off x="8757172" y="-12946"/>
            <a:ext cx="338554" cy="6843573"/>
          </a:xfrm>
          <a:prstGeom prst="rect">
            <a:avLst/>
          </a:prstGeom>
          <a:noFill/>
        </p:spPr>
        <p:txBody>
          <a:bodyPr vert="vert" wrap="square">
            <a:spAutoFit/>
          </a:bodyPr>
          <a:lstStyle/>
          <a:p>
            <a:pPr algn="ctr"/>
            <a:r>
              <a:rPr lang="en-US" sz="1000" dirty="0"/>
              <a:t>Modified from Ternary Phase Diagrams. </a:t>
            </a:r>
            <a:r>
              <a:rPr lang="en-US" sz="1000" dirty="0">
                <a:hlinkClick r:id="rId6">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2908555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a:t>Ternary (c = 3) systems: Di-An-Ab</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184916"/>
            <a:ext cx="8640960" cy="664295"/>
          </a:xfrm>
        </p:spPr>
        <p:txBody>
          <a:bodyPr>
            <a:normAutofit fontScale="47500" lnSpcReduction="20000"/>
          </a:bodyPr>
          <a:lstStyle/>
          <a:p>
            <a:pPr marL="0" indent="0" algn="ctr">
              <a:buNone/>
            </a:pPr>
            <a:r>
              <a:rPr lang="en-GB" dirty="0"/>
              <a:t>At 1350</a:t>
            </a:r>
            <a:r>
              <a:rPr lang="en-GB" dirty="0">
                <a:latin typeface="Arial" panose="020B0604020202020204" pitchFamily="34" charset="0"/>
                <a:cs typeface="Arial" panose="020B0604020202020204" pitchFamily="34" charset="0"/>
              </a:rPr>
              <a:t>º</a:t>
            </a:r>
            <a:r>
              <a:rPr lang="en-GB" dirty="0"/>
              <a:t>C, (point 3) the melt continue to crystallise plagioclase, with a continuously changing composition (that has to be experimentally determined). The liquid composition at this stage is Di</a:t>
            </a:r>
            <a:r>
              <a:rPr lang="en-GB" baseline="-25000" dirty="0"/>
              <a:t>23</a:t>
            </a:r>
            <a:r>
              <a:rPr lang="en-GB" dirty="0"/>
              <a:t>An</a:t>
            </a:r>
            <a:r>
              <a:rPr lang="en-GB" baseline="-25000" dirty="0"/>
              <a:t>42</a:t>
            </a:r>
            <a:r>
              <a:rPr lang="en-GB" dirty="0"/>
              <a:t>Ab</a:t>
            </a:r>
            <a:r>
              <a:rPr lang="en-GB" baseline="-25000" dirty="0"/>
              <a:t>35 </a:t>
            </a:r>
            <a:r>
              <a:rPr lang="en-GB" dirty="0"/>
              <a:t>determined by the position of the point in the ternary diagram.</a:t>
            </a:r>
          </a:p>
          <a:p>
            <a:pPr marL="0" indent="0" algn="ctr">
              <a:buNone/>
            </a:pPr>
            <a:endParaRPr lang="en-GB" dirty="0"/>
          </a:p>
        </p:txBody>
      </p:sp>
      <p:pic>
        <p:nvPicPr>
          <p:cNvPr id="10" name="Picture 9">
            <a:extLst>
              <a:ext uri="{FF2B5EF4-FFF2-40B4-BE49-F238E27FC236}">
                <a16:creationId xmlns:a16="http://schemas.microsoft.com/office/drawing/2014/main" id="{367C004D-DF86-3D31-3FDB-CE54EC972B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379" y="1500680"/>
            <a:ext cx="5564605" cy="4698999"/>
          </a:xfrm>
          <a:prstGeom prst="rect">
            <a:avLst/>
          </a:prstGeom>
        </p:spPr>
      </p:pic>
      <p:sp>
        <p:nvSpPr>
          <p:cNvPr id="4" name="Rectangle 3">
            <a:extLst>
              <a:ext uri="{FF2B5EF4-FFF2-40B4-BE49-F238E27FC236}">
                <a16:creationId xmlns:a16="http://schemas.microsoft.com/office/drawing/2014/main" id="{5C558205-54CF-E726-3F81-64DC2BF660B2}"/>
              </a:ext>
            </a:extLst>
          </p:cNvPr>
          <p:cNvSpPr/>
          <p:nvPr/>
        </p:nvSpPr>
        <p:spPr>
          <a:xfrm>
            <a:off x="6644444" y="2020429"/>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AFDAEC3-D3DE-2D3B-BB77-2421910BF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76557" y="2066246"/>
            <a:ext cx="1027688" cy="676920"/>
          </a:xfrm>
          <a:prstGeom prst="rect">
            <a:avLst/>
          </a:prstGeom>
        </p:spPr>
      </p:pic>
      <p:pic>
        <p:nvPicPr>
          <p:cNvPr id="24" name="Picture 23">
            <a:extLst>
              <a:ext uri="{FF2B5EF4-FFF2-40B4-BE49-F238E27FC236}">
                <a16:creationId xmlns:a16="http://schemas.microsoft.com/office/drawing/2014/main" id="{BE7DB83A-B650-13C0-531A-429F4F023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0395" y="4234457"/>
            <a:ext cx="1027688" cy="676920"/>
          </a:xfrm>
          <a:prstGeom prst="rect">
            <a:avLst/>
          </a:prstGeom>
        </p:spPr>
      </p:pic>
      <p:pic>
        <p:nvPicPr>
          <p:cNvPr id="27" name="Picture 26">
            <a:extLst>
              <a:ext uri="{FF2B5EF4-FFF2-40B4-BE49-F238E27FC236}">
                <a16:creationId xmlns:a16="http://schemas.microsoft.com/office/drawing/2014/main" id="{BE2E7C96-D036-822E-B747-96B91DBAC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04783" y="3511720"/>
            <a:ext cx="1027688" cy="676920"/>
          </a:xfrm>
          <a:prstGeom prst="rect">
            <a:avLst/>
          </a:prstGeom>
        </p:spPr>
      </p:pic>
      <p:pic>
        <p:nvPicPr>
          <p:cNvPr id="28" name="Picture 27">
            <a:extLst>
              <a:ext uri="{FF2B5EF4-FFF2-40B4-BE49-F238E27FC236}">
                <a16:creationId xmlns:a16="http://schemas.microsoft.com/office/drawing/2014/main" id="{D3A9DE88-F705-4FF6-9118-5A4E82132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4652326"/>
            <a:ext cx="672406" cy="442902"/>
          </a:xfrm>
          <a:prstGeom prst="rect">
            <a:avLst/>
          </a:prstGeom>
        </p:spPr>
      </p:pic>
      <p:pic>
        <p:nvPicPr>
          <p:cNvPr id="30" name="Picture 29">
            <a:extLst>
              <a:ext uri="{FF2B5EF4-FFF2-40B4-BE49-F238E27FC236}">
                <a16:creationId xmlns:a16="http://schemas.microsoft.com/office/drawing/2014/main" id="{FE8295BC-5BDA-210C-35F3-3641529BB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3219854"/>
            <a:ext cx="672406" cy="442902"/>
          </a:xfrm>
          <a:prstGeom prst="rect">
            <a:avLst/>
          </a:prstGeom>
        </p:spPr>
      </p:pic>
      <p:pic>
        <p:nvPicPr>
          <p:cNvPr id="31" name="Picture 30">
            <a:extLst>
              <a:ext uri="{FF2B5EF4-FFF2-40B4-BE49-F238E27FC236}">
                <a16:creationId xmlns:a16="http://schemas.microsoft.com/office/drawing/2014/main" id="{3DC618AB-7BDF-5690-2C09-9A6533850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83961" y="3969013"/>
            <a:ext cx="695077" cy="457835"/>
          </a:xfrm>
          <a:prstGeom prst="rect">
            <a:avLst/>
          </a:prstGeom>
        </p:spPr>
      </p:pic>
      <p:pic>
        <p:nvPicPr>
          <p:cNvPr id="33" name="Picture 32">
            <a:extLst>
              <a:ext uri="{FF2B5EF4-FFF2-40B4-BE49-F238E27FC236}">
                <a16:creationId xmlns:a16="http://schemas.microsoft.com/office/drawing/2014/main" id="{D2A6814A-F8FD-F73E-685B-3509DCB1A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52256" y="5319229"/>
            <a:ext cx="695077" cy="457835"/>
          </a:xfrm>
          <a:prstGeom prst="rect">
            <a:avLst/>
          </a:prstGeom>
        </p:spPr>
      </p:pic>
      <p:pic>
        <p:nvPicPr>
          <p:cNvPr id="34" name="Picture 33">
            <a:extLst>
              <a:ext uri="{FF2B5EF4-FFF2-40B4-BE49-F238E27FC236}">
                <a16:creationId xmlns:a16="http://schemas.microsoft.com/office/drawing/2014/main" id="{84BB983F-A7CE-7D3A-6A44-2CC641ED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626" y="2652875"/>
            <a:ext cx="672406" cy="442902"/>
          </a:xfrm>
          <a:prstGeom prst="rect">
            <a:avLst/>
          </a:prstGeom>
        </p:spPr>
      </p:pic>
      <p:pic>
        <p:nvPicPr>
          <p:cNvPr id="35" name="Picture 34">
            <a:extLst>
              <a:ext uri="{FF2B5EF4-FFF2-40B4-BE49-F238E27FC236}">
                <a16:creationId xmlns:a16="http://schemas.microsoft.com/office/drawing/2014/main" id="{D1A39E6A-8EB6-36AE-5CA5-BE83B1E3E4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736" y="4113712"/>
            <a:ext cx="672406" cy="442902"/>
          </a:xfrm>
          <a:prstGeom prst="rect">
            <a:avLst/>
          </a:prstGeom>
        </p:spPr>
      </p:pic>
      <p:sp>
        <p:nvSpPr>
          <p:cNvPr id="5" name="TextBox 4">
            <a:extLst>
              <a:ext uri="{FF2B5EF4-FFF2-40B4-BE49-F238E27FC236}">
                <a16:creationId xmlns:a16="http://schemas.microsoft.com/office/drawing/2014/main" id="{EC06597E-3D00-D046-3739-AC88A11FC232}"/>
              </a:ext>
            </a:extLst>
          </p:cNvPr>
          <p:cNvSpPr txBox="1"/>
          <p:nvPr/>
        </p:nvSpPr>
        <p:spPr>
          <a:xfrm>
            <a:off x="3897252" y="5253950"/>
            <a:ext cx="284052" cy="307777"/>
          </a:xfrm>
          <a:prstGeom prst="rect">
            <a:avLst/>
          </a:prstGeom>
          <a:noFill/>
        </p:spPr>
        <p:txBody>
          <a:bodyPr wrap="none" rtlCol="0">
            <a:spAutoFit/>
          </a:bodyPr>
          <a:lstStyle/>
          <a:p>
            <a:r>
              <a:rPr lang="en-GB" sz="1400" b="1" i="1" dirty="0">
                <a:solidFill>
                  <a:schemeClr val="accent1"/>
                </a:solidFill>
              </a:rPr>
              <a:t>2</a:t>
            </a:r>
          </a:p>
        </p:txBody>
      </p:sp>
      <p:cxnSp>
        <p:nvCxnSpPr>
          <p:cNvPr id="8" name="Straight Arrow Connector 7">
            <a:extLst>
              <a:ext uri="{FF2B5EF4-FFF2-40B4-BE49-F238E27FC236}">
                <a16:creationId xmlns:a16="http://schemas.microsoft.com/office/drawing/2014/main" id="{A3D84C94-92A5-4FEC-CF9F-0253BFAD8ED1}"/>
              </a:ext>
            </a:extLst>
          </p:cNvPr>
          <p:cNvCxnSpPr>
            <a:cxnSpLocks/>
          </p:cNvCxnSpPr>
          <p:nvPr/>
        </p:nvCxnSpPr>
        <p:spPr>
          <a:xfrm flipH="1" flipV="1">
            <a:off x="3933825" y="4991100"/>
            <a:ext cx="727075" cy="942975"/>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74FB8F1F-7585-926F-920B-B4DA561EA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558" y="2607638"/>
            <a:ext cx="916661" cy="751153"/>
          </a:xfrm>
          <a:prstGeom prst="rect">
            <a:avLst/>
          </a:prstGeom>
        </p:spPr>
      </p:pic>
      <p:sp>
        <p:nvSpPr>
          <p:cNvPr id="7" name="TextBox 6">
            <a:extLst>
              <a:ext uri="{FF2B5EF4-FFF2-40B4-BE49-F238E27FC236}">
                <a16:creationId xmlns:a16="http://schemas.microsoft.com/office/drawing/2014/main" id="{F16BAB83-E9D0-FAD7-5941-58F2DABB135A}"/>
              </a:ext>
            </a:extLst>
          </p:cNvPr>
          <p:cNvSpPr txBox="1"/>
          <p:nvPr/>
        </p:nvSpPr>
        <p:spPr>
          <a:xfrm>
            <a:off x="4061712" y="5383143"/>
            <a:ext cx="284052" cy="307777"/>
          </a:xfrm>
          <a:prstGeom prst="rect">
            <a:avLst/>
          </a:prstGeom>
          <a:noFill/>
        </p:spPr>
        <p:txBody>
          <a:bodyPr wrap="none" rtlCol="0">
            <a:spAutoFit/>
          </a:bodyPr>
          <a:lstStyle/>
          <a:p>
            <a:r>
              <a:rPr lang="en-GB" sz="1400" b="1" i="1" dirty="0">
                <a:solidFill>
                  <a:schemeClr val="accent1"/>
                </a:solidFill>
              </a:rPr>
              <a:t>1</a:t>
            </a:r>
          </a:p>
        </p:txBody>
      </p:sp>
      <p:sp>
        <p:nvSpPr>
          <p:cNvPr id="9" name="Oval 8">
            <a:extLst>
              <a:ext uri="{FF2B5EF4-FFF2-40B4-BE49-F238E27FC236}">
                <a16:creationId xmlns:a16="http://schemas.microsoft.com/office/drawing/2014/main" id="{254E69FE-C89C-B815-571E-4CB8CD2198B6}"/>
              </a:ext>
            </a:extLst>
          </p:cNvPr>
          <p:cNvSpPr/>
          <p:nvPr/>
        </p:nvSpPr>
        <p:spPr>
          <a:xfrm rot="10800000" flipH="1" flipV="1">
            <a:off x="4167869" y="5294664"/>
            <a:ext cx="125312" cy="125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CDA670E-BBD2-01D8-84B3-1938C7F59F2D}"/>
              </a:ext>
            </a:extLst>
          </p:cNvPr>
          <p:cNvSpPr/>
          <p:nvPr/>
        </p:nvSpPr>
        <p:spPr>
          <a:xfrm rot="10800000" flipH="1" flipV="1">
            <a:off x="3817905" y="4866780"/>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04E33483-58C8-0E65-CCFA-457858619A7F}"/>
              </a:ext>
            </a:extLst>
          </p:cNvPr>
          <p:cNvSpPr txBox="1"/>
          <p:nvPr/>
        </p:nvSpPr>
        <p:spPr>
          <a:xfrm>
            <a:off x="3659165" y="4934828"/>
            <a:ext cx="284052" cy="307777"/>
          </a:xfrm>
          <a:prstGeom prst="rect">
            <a:avLst/>
          </a:prstGeom>
          <a:noFill/>
        </p:spPr>
        <p:txBody>
          <a:bodyPr wrap="none" rtlCol="0">
            <a:spAutoFit/>
          </a:bodyPr>
          <a:lstStyle/>
          <a:p>
            <a:r>
              <a:rPr lang="en-GB" sz="1400" b="1" i="1" dirty="0">
                <a:solidFill>
                  <a:schemeClr val="accent1"/>
                </a:solidFill>
              </a:rPr>
              <a:t>3</a:t>
            </a:r>
          </a:p>
        </p:txBody>
      </p:sp>
      <p:sp>
        <p:nvSpPr>
          <p:cNvPr id="6" name="Oval 5">
            <a:extLst>
              <a:ext uri="{FF2B5EF4-FFF2-40B4-BE49-F238E27FC236}">
                <a16:creationId xmlns:a16="http://schemas.microsoft.com/office/drawing/2014/main" id="{E05EA276-89D7-4ACF-228C-97AAA7A0D074}"/>
              </a:ext>
            </a:extLst>
          </p:cNvPr>
          <p:cNvSpPr/>
          <p:nvPr/>
        </p:nvSpPr>
        <p:spPr>
          <a:xfrm rot="10800000" flipH="1" flipV="1">
            <a:off x="4050510" y="5157326"/>
            <a:ext cx="125312" cy="125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c 24">
            <a:extLst>
              <a:ext uri="{FF2B5EF4-FFF2-40B4-BE49-F238E27FC236}">
                <a16:creationId xmlns:a16="http://schemas.microsoft.com/office/drawing/2014/main" id="{BFF5D29C-EBEB-06CC-0BC1-E003B79EE199}"/>
              </a:ext>
            </a:extLst>
          </p:cNvPr>
          <p:cNvSpPr/>
          <p:nvPr/>
        </p:nvSpPr>
        <p:spPr>
          <a:xfrm rot="20519301" flipH="1" flipV="1">
            <a:off x="3909148" y="4986832"/>
            <a:ext cx="114268" cy="266612"/>
          </a:xfrm>
          <a:prstGeom prst="arc">
            <a:avLst>
              <a:gd name="adj1" fmla="val 16200000"/>
              <a:gd name="adj2" fmla="val 3852256"/>
            </a:avLst>
          </a:prstGeom>
          <a:ln w="254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8D654B9E-BC98-AB21-31AC-7E15C02B6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3477" y="4970492"/>
            <a:ext cx="916661" cy="751153"/>
          </a:xfrm>
          <a:prstGeom prst="rect">
            <a:avLst/>
          </a:prstGeom>
        </p:spPr>
      </p:pic>
      <p:pic>
        <p:nvPicPr>
          <p:cNvPr id="32" name="Picture 31">
            <a:extLst>
              <a:ext uri="{FF2B5EF4-FFF2-40B4-BE49-F238E27FC236}">
                <a16:creationId xmlns:a16="http://schemas.microsoft.com/office/drawing/2014/main" id="{61E9D282-B79F-82B9-BC92-ACE4992D18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17" y="4969602"/>
            <a:ext cx="448491" cy="367514"/>
          </a:xfrm>
          <a:prstGeom prst="rect">
            <a:avLst/>
          </a:prstGeom>
        </p:spPr>
      </p:pic>
      <p:pic>
        <p:nvPicPr>
          <p:cNvPr id="36" name="Picture 35">
            <a:extLst>
              <a:ext uri="{FF2B5EF4-FFF2-40B4-BE49-F238E27FC236}">
                <a16:creationId xmlns:a16="http://schemas.microsoft.com/office/drawing/2014/main" id="{CBF27780-4928-83B7-9243-3D890CB84B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388" y="3473662"/>
            <a:ext cx="448491" cy="367514"/>
          </a:xfrm>
          <a:prstGeom prst="rect">
            <a:avLst/>
          </a:prstGeom>
        </p:spPr>
      </p:pic>
      <p:sp>
        <p:nvSpPr>
          <p:cNvPr id="11" name="TextBox 10">
            <a:extLst>
              <a:ext uri="{FF2B5EF4-FFF2-40B4-BE49-F238E27FC236}">
                <a16:creationId xmlns:a16="http://schemas.microsoft.com/office/drawing/2014/main" id="{CDF58679-FFE5-FD9A-A650-C1F64A46D4FC}"/>
              </a:ext>
            </a:extLst>
          </p:cNvPr>
          <p:cNvSpPr txBox="1"/>
          <p:nvPr/>
        </p:nvSpPr>
        <p:spPr>
          <a:xfrm flipH="1">
            <a:off x="8757172" y="-12946"/>
            <a:ext cx="338554" cy="6843573"/>
          </a:xfrm>
          <a:prstGeom prst="rect">
            <a:avLst/>
          </a:prstGeom>
          <a:noFill/>
        </p:spPr>
        <p:txBody>
          <a:bodyPr vert="vert" wrap="square">
            <a:spAutoFit/>
          </a:bodyPr>
          <a:lstStyle/>
          <a:p>
            <a:pPr algn="ctr"/>
            <a:r>
              <a:rPr lang="en-US" sz="1000" dirty="0"/>
              <a:t>Modified from Ternary Phase Diagrams. </a:t>
            </a:r>
            <a:r>
              <a:rPr lang="en-US" sz="1000" dirty="0">
                <a:hlinkClick r:id="rId6">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403785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C1C39-5631-9E20-4C44-9AFDD4923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249741" y="549625"/>
            <a:ext cx="4644516" cy="6192687"/>
          </a:xfrm>
          <a:prstGeom prst="rect">
            <a:avLst/>
          </a:prstGeom>
        </p:spPr>
      </p:pic>
      <p:sp>
        <p:nvSpPr>
          <p:cNvPr id="2" name="Title 1">
            <a:extLst>
              <a:ext uri="{FF2B5EF4-FFF2-40B4-BE49-F238E27FC236}">
                <a16:creationId xmlns:a16="http://schemas.microsoft.com/office/drawing/2014/main" id="{42BDAE7D-75E9-BB43-6F6B-1954BEA1D0B0}"/>
              </a:ext>
            </a:extLst>
          </p:cNvPr>
          <p:cNvSpPr>
            <a:spLocks noGrp="1"/>
          </p:cNvSpPr>
          <p:nvPr>
            <p:ph type="title"/>
          </p:nvPr>
        </p:nvSpPr>
        <p:spPr/>
        <p:txBody>
          <a:bodyPr/>
          <a:lstStyle/>
          <a:p>
            <a:r>
              <a:rPr lang="en-GB" dirty="0"/>
              <a:t>Melting and Crystallisation</a:t>
            </a:r>
          </a:p>
        </p:txBody>
      </p:sp>
      <p:sp>
        <p:nvSpPr>
          <p:cNvPr id="3" name="Content Placeholder 2">
            <a:extLst>
              <a:ext uri="{FF2B5EF4-FFF2-40B4-BE49-F238E27FC236}">
                <a16:creationId xmlns:a16="http://schemas.microsoft.com/office/drawing/2014/main" id="{F7544187-7BED-4B46-8E35-526943F7338C}"/>
              </a:ext>
            </a:extLst>
          </p:cNvPr>
          <p:cNvSpPr>
            <a:spLocks noGrp="1"/>
          </p:cNvSpPr>
          <p:nvPr>
            <p:ph idx="1"/>
          </p:nvPr>
        </p:nvSpPr>
        <p:spPr>
          <a:xfrm>
            <a:off x="457200" y="6165304"/>
            <a:ext cx="8229600" cy="418058"/>
          </a:xfrm>
        </p:spPr>
        <p:txBody>
          <a:bodyPr>
            <a:normAutofit fontScale="62500" lnSpcReduction="20000"/>
          </a:bodyPr>
          <a:lstStyle/>
          <a:p>
            <a:pPr marL="0" indent="0" algn="ctr">
              <a:buNone/>
            </a:pPr>
            <a:r>
              <a:rPr lang="en-GB" dirty="0"/>
              <a:t>A three-component melt can crystallise three (or more) separate phases.</a:t>
            </a:r>
          </a:p>
        </p:txBody>
      </p:sp>
      <p:sp>
        <p:nvSpPr>
          <p:cNvPr id="6" name="Rectangle 5">
            <a:extLst>
              <a:ext uri="{FF2B5EF4-FFF2-40B4-BE49-F238E27FC236}">
                <a16:creationId xmlns:a16="http://schemas.microsoft.com/office/drawing/2014/main" id="{35B8D4B3-BC7E-E45B-20C9-9DB2BDD91C07}"/>
              </a:ext>
            </a:extLst>
          </p:cNvPr>
          <p:cNvSpPr/>
          <p:nvPr/>
        </p:nvSpPr>
        <p:spPr>
          <a:xfrm>
            <a:off x="1475655" y="5627367"/>
            <a:ext cx="1368152" cy="253916"/>
          </a:xfrm>
          <a:prstGeom prst="rect">
            <a:avLst/>
          </a:prstGeom>
        </p:spPr>
        <p:txBody>
          <a:bodyPr wrap="square">
            <a:spAutoFit/>
          </a:bodyPr>
          <a:lstStyle/>
          <a:p>
            <a:r>
              <a:rPr lang="en-GB" sz="1050" dirty="0">
                <a:solidFill>
                  <a:schemeClr val="bg1"/>
                </a:solidFill>
              </a:rPr>
              <a:t>Source: </a:t>
            </a:r>
            <a:r>
              <a:rPr lang="en-GB" sz="1050" dirty="0" err="1">
                <a:solidFill>
                  <a:schemeClr val="bg1"/>
                </a:solidFill>
              </a:rPr>
              <a:t>Brainius</a:t>
            </a:r>
            <a:endParaRPr lang="en-GB" sz="1050" dirty="0">
              <a:solidFill>
                <a:schemeClr val="bg1"/>
              </a:solidFill>
            </a:endParaRPr>
          </a:p>
        </p:txBody>
      </p:sp>
    </p:spTree>
    <p:extLst>
      <p:ext uri="{BB962C8B-B14F-4D97-AF65-F5344CB8AC3E}">
        <p14:creationId xmlns:p14="http://schemas.microsoft.com/office/powerpoint/2010/main" val="2073860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a:t>Ternary (c = 3) systems: Di-An-Ab</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184916"/>
            <a:ext cx="8712968" cy="664295"/>
          </a:xfrm>
        </p:spPr>
        <p:txBody>
          <a:bodyPr>
            <a:normAutofit fontScale="47500" lnSpcReduction="20000"/>
          </a:bodyPr>
          <a:lstStyle/>
          <a:p>
            <a:pPr marL="0" indent="0" algn="ctr">
              <a:buNone/>
            </a:pPr>
            <a:r>
              <a:rPr lang="en-GB" dirty="0"/>
              <a:t>At 1218</a:t>
            </a:r>
            <a:r>
              <a:rPr lang="en-GB" dirty="0">
                <a:latin typeface="Arial" panose="020B0604020202020204" pitchFamily="34" charset="0"/>
                <a:cs typeface="Arial" panose="020B0604020202020204" pitchFamily="34" charset="0"/>
              </a:rPr>
              <a:t>º</a:t>
            </a:r>
            <a:r>
              <a:rPr lang="en-GB" dirty="0"/>
              <a:t>C, (point 4) the melt continue to crystallise plagioclase, with the first diopside (on the cotectic). The liquid composition at this stage is Di</a:t>
            </a:r>
            <a:r>
              <a:rPr lang="en-GB" baseline="-25000" dirty="0"/>
              <a:t>37</a:t>
            </a:r>
            <a:r>
              <a:rPr lang="en-GB" dirty="0"/>
              <a:t>An</a:t>
            </a:r>
            <a:r>
              <a:rPr lang="en-GB" baseline="-25000" dirty="0"/>
              <a:t>28</a:t>
            </a:r>
            <a:r>
              <a:rPr lang="en-GB" dirty="0"/>
              <a:t>Ab</a:t>
            </a:r>
            <a:r>
              <a:rPr lang="en-GB" baseline="-25000" dirty="0"/>
              <a:t>36</a:t>
            </a:r>
            <a:r>
              <a:rPr lang="en-GB" dirty="0"/>
              <a:t>, determined by the position of the point in the ternary diagram.</a:t>
            </a:r>
          </a:p>
          <a:p>
            <a:pPr marL="0" indent="0" algn="ctr">
              <a:buNone/>
            </a:pPr>
            <a:endParaRPr lang="en-GB" dirty="0"/>
          </a:p>
        </p:txBody>
      </p:sp>
      <p:pic>
        <p:nvPicPr>
          <p:cNvPr id="10" name="Picture 9">
            <a:extLst>
              <a:ext uri="{FF2B5EF4-FFF2-40B4-BE49-F238E27FC236}">
                <a16:creationId xmlns:a16="http://schemas.microsoft.com/office/drawing/2014/main" id="{367C004D-DF86-3D31-3FDB-CE54EC972B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379" y="1500680"/>
            <a:ext cx="5564605" cy="4698999"/>
          </a:xfrm>
          <a:prstGeom prst="rect">
            <a:avLst/>
          </a:prstGeom>
        </p:spPr>
      </p:pic>
      <p:sp>
        <p:nvSpPr>
          <p:cNvPr id="4" name="Rectangle 3">
            <a:extLst>
              <a:ext uri="{FF2B5EF4-FFF2-40B4-BE49-F238E27FC236}">
                <a16:creationId xmlns:a16="http://schemas.microsoft.com/office/drawing/2014/main" id="{5C558205-54CF-E726-3F81-64DC2BF660B2}"/>
              </a:ext>
            </a:extLst>
          </p:cNvPr>
          <p:cNvSpPr/>
          <p:nvPr/>
        </p:nvSpPr>
        <p:spPr>
          <a:xfrm>
            <a:off x="6644444" y="2020429"/>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AAFDAEC3-D3DE-2D3B-BB77-2421910BF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076557" y="2066246"/>
            <a:ext cx="1027688" cy="676920"/>
          </a:xfrm>
          <a:prstGeom prst="rect">
            <a:avLst/>
          </a:prstGeom>
        </p:spPr>
      </p:pic>
      <p:pic>
        <p:nvPicPr>
          <p:cNvPr id="24" name="Picture 23">
            <a:extLst>
              <a:ext uri="{FF2B5EF4-FFF2-40B4-BE49-F238E27FC236}">
                <a16:creationId xmlns:a16="http://schemas.microsoft.com/office/drawing/2014/main" id="{BE7DB83A-B650-13C0-531A-429F4F023F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2063" y="3535458"/>
            <a:ext cx="1027688" cy="676920"/>
          </a:xfrm>
          <a:prstGeom prst="rect">
            <a:avLst/>
          </a:prstGeom>
        </p:spPr>
      </p:pic>
      <p:pic>
        <p:nvPicPr>
          <p:cNvPr id="28" name="Picture 27">
            <a:extLst>
              <a:ext uri="{FF2B5EF4-FFF2-40B4-BE49-F238E27FC236}">
                <a16:creationId xmlns:a16="http://schemas.microsoft.com/office/drawing/2014/main" id="{D3A9DE88-F705-4FF6-9118-5A4E821329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280" y="4652326"/>
            <a:ext cx="672406" cy="442902"/>
          </a:xfrm>
          <a:prstGeom prst="rect">
            <a:avLst/>
          </a:prstGeom>
        </p:spPr>
      </p:pic>
      <p:pic>
        <p:nvPicPr>
          <p:cNvPr id="33" name="Picture 32">
            <a:extLst>
              <a:ext uri="{FF2B5EF4-FFF2-40B4-BE49-F238E27FC236}">
                <a16:creationId xmlns:a16="http://schemas.microsoft.com/office/drawing/2014/main" id="{D2A6814A-F8FD-F73E-685B-3509DCB1A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52256" y="5319229"/>
            <a:ext cx="695077" cy="457835"/>
          </a:xfrm>
          <a:prstGeom prst="rect">
            <a:avLst/>
          </a:prstGeom>
        </p:spPr>
      </p:pic>
      <p:pic>
        <p:nvPicPr>
          <p:cNvPr id="34" name="Picture 33">
            <a:extLst>
              <a:ext uri="{FF2B5EF4-FFF2-40B4-BE49-F238E27FC236}">
                <a16:creationId xmlns:a16="http://schemas.microsoft.com/office/drawing/2014/main" id="{84BB983F-A7CE-7D3A-6A44-2CC641ED4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626" y="2652875"/>
            <a:ext cx="672406" cy="442902"/>
          </a:xfrm>
          <a:prstGeom prst="rect">
            <a:avLst/>
          </a:prstGeom>
        </p:spPr>
      </p:pic>
      <p:cxnSp>
        <p:nvCxnSpPr>
          <p:cNvPr id="8" name="Straight Arrow Connector 7">
            <a:extLst>
              <a:ext uri="{FF2B5EF4-FFF2-40B4-BE49-F238E27FC236}">
                <a16:creationId xmlns:a16="http://schemas.microsoft.com/office/drawing/2014/main" id="{A3D84C94-92A5-4FEC-CF9F-0253BFAD8ED1}"/>
              </a:ext>
            </a:extLst>
          </p:cNvPr>
          <p:cNvCxnSpPr>
            <a:cxnSpLocks/>
            <a:endCxn id="11" idx="5"/>
          </p:cNvCxnSpPr>
          <p:nvPr/>
        </p:nvCxnSpPr>
        <p:spPr>
          <a:xfrm flipH="1" flipV="1">
            <a:off x="3526832" y="4471498"/>
            <a:ext cx="1189184" cy="1477782"/>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74FB8F1F-7585-926F-920B-B4DA561EA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558" y="2607638"/>
            <a:ext cx="916661" cy="751153"/>
          </a:xfrm>
          <a:prstGeom prst="rect">
            <a:avLst/>
          </a:prstGeom>
        </p:spPr>
      </p:pic>
      <p:sp>
        <p:nvSpPr>
          <p:cNvPr id="12" name="Oval 11">
            <a:extLst>
              <a:ext uri="{FF2B5EF4-FFF2-40B4-BE49-F238E27FC236}">
                <a16:creationId xmlns:a16="http://schemas.microsoft.com/office/drawing/2014/main" id="{3CDA670E-BBD2-01D8-84B3-1938C7F59F2D}"/>
              </a:ext>
            </a:extLst>
          </p:cNvPr>
          <p:cNvSpPr/>
          <p:nvPr/>
        </p:nvSpPr>
        <p:spPr>
          <a:xfrm rot="10800000" flipH="1" flipV="1">
            <a:off x="3817905" y="4866780"/>
            <a:ext cx="125312" cy="125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c 24">
            <a:extLst>
              <a:ext uri="{FF2B5EF4-FFF2-40B4-BE49-F238E27FC236}">
                <a16:creationId xmlns:a16="http://schemas.microsoft.com/office/drawing/2014/main" id="{BFF5D29C-EBEB-06CC-0BC1-E003B79EE199}"/>
              </a:ext>
            </a:extLst>
          </p:cNvPr>
          <p:cNvSpPr/>
          <p:nvPr/>
        </p:nvSpPr>
        <p:spPr>
          <a:xfrm rot="20107315" flipH="1" flipV="1">
            <a:off x="3493207" y="4335598"/>
            <a:ext cx="355108" cy="707043"/>
          </a:xfrm>
          <a:prstGeom prst="arc">
            <a:avLst>
              <a:gd name="adj1" fmla="val 16507760"/>
              <a:gd name="adj2" fmla="val 3852256"/>
            </a:avLst>
          </a:prstGeom>
          <a:ln w="254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pic>
        <p:nvPicPr>
          <p:cNvPr id="26" name="Picture 25">
            <a:extLst>
              <a:ext uri="{FF2B5EF4-FFF2-40B4-BE49-F238E27FC236}">
                <a16:creationId xmlns:a16="http://schemas.microsoft.com/office/drawing/2014/main" id="{8D654B9E-BC98-AB21-31AC-7E15C02B60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3477" y="4970492"/>
            <a:ext cx="916661" cy="751153"/>
          </a:xfrm>
          <a:prstGeom prst="rect">
            <a:avLst/>
          </a:prstGeom>
        </p:spPr>
      </p:pic>
      <p:pic>
        <p:nvPicPr>
          <p:cNvPr id="32" name="Picture 31">
            <a:extLst>
              <a:ext uri="{FF2B5EF4-FFF2-40B4-BE49-F238E27FC236}">
                <a16:creationId xmlns:a16="http://schemas.microsoft.com/office/drawing/2014/main" id="{61E9D282-B79F-82B9-BC92-ACE4992D18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17" y="4969602"/>
            <a:ext cx="448491" cy="367514"/>
          </a:xfrm>
          <a:prstGeom prst="rect">
            <a:avLst/>
          </a:prstGeom>
        </p:spPr>
      </p:pic>
      <p:pic>
        <p:nvPicPr>
          <p:cNvPr id="36" name="Picture 35">
            <a:extLst>
              <a:ext uri="{FF2B5EF4-FFF2-40B4-BE49-F238E27FC236}">
                <a16:creationId xmlns:a16="http://schemas.microsoft.com/office/drawing/2014/main" id="{CBF27780-4928-83B7-9243-3D890CB84B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4388" y="3473662"/>
            <a:ext cx="448491" cy="367514"/>
          </a:xfrm>
          <a:prstGeom prst="rect">
            <a:avLst/>
          </a:prstGeom>
        </p:spPr>
      </p:pic>
      <p:sp>
        <p:nvSpPr>
          <p:cNvPr id="11" name="Oval 10">
            <a:extLst>
              <a:ext uri="{FF2B5EF4-FFF2-40B4-BE49-F238E27FC236}">
                <a16:creationId xmlns:a16="http://schemas.microsoft.com/office/drawing/2014/main" id="{E65491B3-ED5D-686B-AD8A-27C60B19BAE6}"/>
              </a:ext>
            </a:extLst>
          </p:cNvPr>
          <p:cNvSpPr/>
          <p:nvPr/>
        </p:nvSpPr>
        <p:spPr>
          <a:xfrm rot="10800000" flipH="1" flipV="1">
            <a:off x="3419872" y="4364538"/>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4529146-F417-8A31-38D5-639E72E69A40}"/>
              </a:ext>
            </a:extLst>
          </p:cNvPr>
          <p:cNvSpPr txBox="1"/>
          <p:nvPr/>
        </p:nvSpPr>
        <p:spPr>
          <a:xfrm>
            <a:off x="3560723" y="4302063"/>
            <a:ext cx="284052" cy="307777"/>
          </a:xfrm>
          <a:prstGeom prst="rect">
            <a:avLst/>
          </a:prstGeom>
          <a:noFill/>
        </p:spPr>
        <p:txBody>
          <a:bodyPr wrap="none" rtlCol="0">
            <a:spAutoFit/>
          </a:bodyPr>
          <a:lstStyle/>
          <a:p>
            <a:r>
              <a:rPr lang="en-GB" sz="1400" b="1" i="1" dirty="0">
                <a:solidFill>
                  <a:schemeClr val="accent1"/>
                </a:solidFill>
              </a:rPr>
              <a:t>4</a:t>
            </a:r>
          </a:p>
        </p:txBody>
      </p:sp>
      <p:pic>
        <p:nvPicPr>
          <p:cNvPr id="20" name="Picture 19">
            <a:extLst>
              <a:ext uri="{FF2B5EF4-FFF2-40B4-BE49-F238E27FC236}">
                <a16:creationId xmlns:a16="http://schemas.microsoft.com/office/drawing/2014/main" id="{EB66CCDC-029D-83D9-C29A-94CCAD11C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683487" y="4280857"/>
            <a:ext cx="730279" cy="598423"/>
          </a:xfrm>
          <a:prstGeom prst="rect">
            <a:avLst/>
          </a:prstGeom>
        </p:spPr>
      </p:pic>
      <p:pic>
        <p:nvPicPr>
          <p:cNvPr id="21" name="Picture 20">
            <a:extLst>
              <a:ext uri="{FF2B5EF4-FFF2-40B4-BE49-F238E27FC236}">
                <a16:creationId xmlns:a16="http://schemas.microsoft.com/office/drawing/2014/main" id="{5B20D802-DCA6-4A4D-6246-80ABF82AA80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6692315" y="4012269"/>
            <a:ext cx="488193" cy="400048"/>
          </a:xfrm>
          <a:prstGeom prst="rect">
            <a:avLst/>
          </a:prstGeom>
        </p:spPr>
      </p:pic>
      <p:pic>
        <p:nvPicPr>
          <p:cNvPr id="22" name="Picture 21">
            <a:extLst>
              <a:ext uri="{FF2B5EF4-FFF2-40B4-BE49-F238E27FC236}">
                <a16:creationId xmlns:a16="http://schemas.microsoft.com/office/drawing/2014/main" id="{F3D55618-1371-DEDB-091A-107E003BD91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flipH="1">
            <a:off x="7436532" y="4293708"/>
            <a:ext cx="519116" cy="425387"/>
          </a:xfrm>
          <a:prstGeom prst="rect">
            <a:avLst/>
          </a:prstGeom>
        </p:spPr>
      </p:pic>
      <p:pic>
        <p:nvPicPr>
          <p:cNvPr id="23" name="Picture 22">
            <a:extLst>
              <a:ext uri="{FF2B5EF4-FFF2-40B4-BE49-F238E27FC236}">
                <a16:creationId xmlns:a16="http://schemas.microsoft.com/office/drawing/2014/main" id="{950761BF-A0DB-E0E5-573D-A7BEA87C68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180508" y="3140211"/>
            <a:ext cx="730279" cy="598423"/>
          </a:xfrm>
          <a:prstGeom prst="rect">
            <a:avLst/>
          </a:prstGeom>
        </p:spPr>
      </p:pic>
      <p:pic>
        <p:nvPicPr>
          <p:cNvPr id="29" name="Picture 28">
            <a:extLst>
              <a:ext uri="{FF2B5EF4-FFF2-40B4-BE49-F238E27FC236}">
                <a16:creationId xmlns:a16="http://schemas.microsoft.com/office/drawing/2014/main" id="{AE3900F9-9123-2268-A1B9-90E69328D5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764" y="2099202"/>
            <a:ext cx="448491" cy="367514"/>
          </a:xfrm>
          <a:prstGeom prst="rect">
            <a:avLst/>
          </a:prstGeom>
        </p:spPr>
      </p:pic>
      <p:sp>
        <p:nvSpPr>
          <p:cNvPr id="5" name="TextBox 4">
            <a:extLst>
              <a:ext uri="{FF2B5EF4-FFF2-40B4-BE49-F238E27FC236}">
                <a16:creationId xmlns:a16="http://schemas.microsoft.com/office/drawing/2014/main" id="{E85FD007-DA25-69A4-3CB9-38DAC027C0E6}"/>
              </a:ext>
            </a:extLst>
          </p:cNvPr>
          <p:cNvSpPr txBox="1"/>
          <p:nvPr/>
        </p:nvSpPr>
        <p:spPr>
          <a:xfrm flipH="1">
            <a:off x="8757172" y="-12946"/>
            <a:ext cx="338554" cy="6843573"/>
          </a:xfrm>
          <a:prstGeom prst="rect">
            <a:avLst/>
          </a:prstGeom>
          <a:noFill/>
        </p:spPr>
        <p:txBody>
          <a:bodyPr vert="vert" wrap="square">
            <a:spAutoFit/>
          </a:bodyPr>
          <a:lstStyle/>
          <a:p>
            <a:pPr algn="ctr"/>
            <a:r>
              <a:rPr lang="en-US" sz="1000" dirty="0"/>
              <a:t>Modified from Ternary Phase Diagrams. </a:t>
            </a:r>
            <a:r>
              <a:rPr lang="en-US" sz="1000" dirty="0">
                <a:hlinkClick r:id="rId7">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1767435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a:t>Ternary (c = 3) systems: Di-An-Ab</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15516" y="6282345"/>
            <a:ext cx="8712968" cy="532795"/>
          </a:xfrm>
        </p:spPr>
        <p:txBody>
          <a:bodyPr>
            <a:normAutofit fontScale="47500" lnSpcReduction="20000"/>
          </a:bodyPr>
          <a:lstStyle/>
          <a:p>
            <a:pPr marL="0" indent="0" algn="ctr">
              <a:buNone/>
            </a:pPr>
            <a:r>
              <a:rPr lang="en-GB" dirty="0"/>
              <a:t>At 1210</a:t>
            </a:r>
            <a:r>
              <a:rPr lang="en-GB" dirty="0">
                <a:latin typeface="Arial" panose="020B0604020202020204" pitchFamily="34" charset="0"/>
                <a:cs typeface="Arial" panose="020B0604020202020204" pitchFamily="34" charset="0"/>
              </a:rPr>
              <a:t>º</a:t>
            </a:r>
            <a:r>
              <a:rPr lang="en-GB" dirty="0"/>
              <a:t>C, (point 5) the rock is completely solidified, with 85% plagioclase and 15% diopside.</a:t>
            </a:r>
          </a:p>
        </p:txBody>
      </p:sp>
      <p:pic>
        <p:nvPicPr>
          <p:cNvPr id="10" name="Picture 9">
            <a:extLst>
              <a:ext uri="{FF2B5EF4-FFF2-40B4-BE49-F238E27FC236}">
                <a16:creationId xmlns:a16="http://schemas.microsoft.com/office/drawing/2014/main" id="{367C004D-DF86-3D31-3FDB-CE54EC972B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5379" y="1500680"/>
            <a:ext cx="5564605" cy="4698999"/>
          </a:xfrm>
          <a:prstGeom prst="rect">
            <a:avLst/>
          </a:prstGeom>
        </p:spPr>
      </p:pic>
      <p:sp>
        <p:nvSpPr>
          <p:cNvPr id="4" name="Rectangle 3">
            <a:extLst>
              <a:ext uri="{FF2B5EF4-FFF2-40B4-BE49-F238E27FC236}">
                <a16:creationId xmlns:a16="http://schemas.microsoft.com/office/drawing/2014/main" id="{5C558205-54CF-E726-3F81-64DC2BF660B2}"/>
              </a:ext>
            </a:extLst>
          </p:cNvPr>
          <p:cNvSpPr/>
          <p:nvPr/>
        </p:nvSpPr>
        <p:spPr>
          <a:xfrm>
            <a:off x="6644444" y="2020429"/>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74FB8F1F-7585-926F-920B-B4DA561EA96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05558" y="2607638"/>
            <a:ext cx="916661" cy="751152"/>
          </a:xfrm>
          <a:prstGeom prst="rect">
            <a:avLst/>
          </a:prstGeom>
        </p:spPr>
      </p:pic>
      <p:sp>
        <p:nvSpPr>
          <p:cNvPr id="25" name="Arc 24">
            <a:extLst>
              <a:ext uri="{FF2B5EF4-FFF2-40B4-BE49-F238E27FC236}">
                <a16:creationId xmlns:a16="http://schemas.microsoft.com/office/drawing/2014/main" id="{BFF5D29C-EBEB-06CC-0BC1-E003B79EE199}"/>
              </a:ext>
            </a:extLst>
          </p:cNvPr>
          <p:cNvSpPr/>
          <p:nvPr/>
        </p:nvSpPr>
        <p:spPr>
          <a:xfrm rot="19929607" flipH="1" flipV="1">
            <a:off x="3558082" y="4280796"/>
            <a:ext cx="538672" cy="1055959"/>
          </a:xfrm>
          <a:prstGeom prst="arc">
            <a:avLst>
              <a:gd name="adj1" fmla="val 16507760"/>
              <a:gd name="adj2" fmla="val 3852256"/>
            </a:avLst>
          </a:prstGeom>
          <a:ln w="2540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sp>
        <p:nvSpPr>
          <p:cNvPr id="11" name="Oval 10">
            <a:extLst>
              <a:ext uri="{FF2B5EF4-FFF2-40B4-BE49-F238E27FC236}">
                <a16:creationId xmlns:a16="http://schemas.microsoft.com/office/drawing/2014/main" id="{E65491B3-ED5D-686B-AD8A-27C60B19BAE6}"/>
              </a:ext>
            </a:extLst>
          </p:cNvPr>
          <p:cNvSpPr/>
          <p:nvPr/>
        </p:nvSpPr>
        <p:spPr>
          <a:xfrm rot="10800000" flipH="1" flipV="1">
            <a:off x="3419872" y="4364538"/>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a:extLst>
              <a:ext uri="{FF2B5EF4-FFF2-40B4-BE49-F238E27FC236}">
                <a16:creationId xmlns:a16="http://schemas.microsoft.com/office/drawing/2014/main" id="{5B20D802-DCA6-4A4D-6246-80ABF82AA80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108143" y="2524896"/>
            <a:ext cx="488193" cy="400048"/>
          </a:xfrm>
          <a:prstGeom prst="rect">
            <a:avLst/>
          </a:prstGeom>
        </p:spPr>
      </p:pic>
      <p:pic>
        <p:nvPicPr>
          <p:cNvPr id="22" name="Picture 21">
            <a:extLst>
              <a:ext uri="{FF2B5EF4-FFF2-40B4-BE49-F238E27FC236}">
                <a16:creationId xmlns:a16="http://schemas.microsoft.com/office/drawing/2014/main" id="{F3D55618-1371-DEDB-091A-107E003BD9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591212" y="5009979"/>
            <a:ext cx="519116" cy="425387"/>
          </a:xfrm>
          <a:prstGeom prst="rect">
            <a:avLst/>
          </a:prstGeom>
        </p:spPr>
      </p:pic>
      <p:pic>
        <p:nvPicPr>
          <p:cNvPr id="23" name="Picture 22">
            <a:extLst>
              <a:ext uri="{FF2B5EF4-FFF2-40B4-BE49-F238E27FC236}">
                <a16:creationId xmlns:a16="http://schemas.microsoft.com/office/drawing/2014/main" id="{950761BF-A0DB-E0E5-573D-A7BEA87C68C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180508" y="3140211"/>
            <a:ext cx="730278" cy="598423"/>
          </a:xfrm>
          <a:prstGeom prst="rect">
            <a:avLst/>
          </a:prstGeom>
        </p:spPr>
      </p:pic>
      <p:pic>
        <p:nvPicPr>
          <p:cNvPr id="29" name="Picture 28">
            <a:extLst>
              <a:ext uri="{FF2B5EF4-FFF2-40B4-BE49-F238E27FC236}">
                <a16:creationId xmlns:a16="http://schemas.microsoft.com/office/drawing/2014/main" id="{AE3900F9-9123-2268-A1B9-90E69328D5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17764" y="2099202"/>
            <a:ext cx="448491" cy="367513"/>
          </a:xfrm>
          <a:prstGeom prst="rect">
            <a:avLst/>
          </a:prstGeom>
        </p:spPr>
      </p:pic>
      <p:sp>
        <p:nvSpPr>
          <p:cNvPr id="5" name="Oval 4">
            <a:extLst>
              <a:ext uri="{FF2B5EF4-FFF2-40B4-BE49-F238E27FC236}">
                <a16:creationId xmlns:a16="http://schemas.microsoft.com/office/drawing/2014/main" id="{7D261695-FCC4-522B-7809-0C257EC58692}"/>
              </a:ext>
            </a:extLst>
          </p:cNvPr>
          <p:cNvSpPr/>
          <p:nvPr/>
        </p:nvSpPr>
        <p:spPr>
          <a:xfrm rot="10800000" flipH="1" flipV="1">
            <a:off x="2711978" y="4804124"/>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a:extLst>
              <a:ext uri="{FF2B5EF4-FFF2-40B4-BE49-F238E27FC236}">
                <a16:creationId xmlns:a16="http://schemas.microsoft.com/office/drawing/2014/main" id="{8654972C-71E1-C55A-4BEC-CDF7FA994944}"/>
              </a:ext>
            </a:extLst>
          </p:cNvPr>
          <p:cNvCxnSpPr>
            <a:cxnSpLocks/>
          </p:cNvCxnSpPr>
          <p:nvPr/>
        </p:nvCxnSpPr>
        <p:spPr>
          <a:xfrm flipH="1">
            <a:off x="2829557" y="4472741"/>
            <a:ext cx="566706" cy="366790"/>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6D2DE7C-84E9-D8C3-947D-8D9415DDB832}"/>
              </a:ext>
            </a:extLst>
          </p:cNvPr>
          <p:cNvSpPr txBox="1"/>
          <p:nvPr/>
        </p:nvSpPr>
        <p:spPr>
          <a:xfrm>
            <a:off x="2480221" y="4649640"/>
            <a:ext cx="284052" cy="307777"/>
          </a:xfrm>
          <a:prstGeom prst="rect">
            <a:avLst/>
          </a:prstGeom>
          <a:noFill/>
        </p:spPr>
        <p:txBody>
          <a:bodyPr wrap="none" rtlCol="0">
            <a:spAutoFit/>
          </a:bodyPr>
          <a:lstStyle/>
          <a:p>
            <a:r>
              <a:rPr lang="en-GB" sz="1400" b="1" i="1" dirty="0">
                <a:solidFill>
                  <a:schemeClr val="accent1"/>
                </a:solidFill>
              </a:rPr>
              <a:t>5</a:t>
            </a:r>
          </a:p>
        </p:txBody>
      </p:sp>
      <p:pic>
        <p:nvPicPr>
          <p:cNvPr id="15" name="Picture 14">
            <a:extLst>
              <a:ext uri="{FF2B5EF4-FFF2-40B4-BE49-F238E27FC236}">
                <a16:creationId xmlns:a16="http://schemas.microsoft.com/office/drawing/2014/main" id="{86835A36-8157-ECB2-5155-23EE9910FE8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444151" y="3530367"/>
            <a:ext cx="730278" cy="598423"/>
          </a:xfrm>
          <a:prstGeom prst="rect">
            <a:avLst/>
          </a:prstGeom>
        </p:spPr>
      </p:pic>
      <p:pic>
        <p:nvPicPr>
          <p:cNvPr id="16" name="Picture 15">
            <a:extLst>
              <a:ext uri="{FF2B5EF4-FFF2-40B4-BE49-F238E27FC236}">
                <a16:creationId xmlns:a16="http://schemas.microsoft.com/office/drawing/2014/main" id="{99A0BD7E-1CE4-7DE8-BED3-3406B231647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681254" y="3829578"/>
            <a:ext cx="580503" cy="475691"/>
          </a:xfrm>
          <a:prstGeom prst="rect">
            <a:avLst/>
          </a:prstGeom>
        </p:spPr>
      </p:pic>
      <p:pic>
        <p:nvPicPr>
          <p:cNvPr id="17" name="Picture 16">
            <a:extLst>
              <a:ext uri="{FF2B5EF4-FFF2-40B4-BE49-F238E27FC236}">
                <a16:creationId xmlns:a16="http://schemas.microsoft.com/office/drawing/2014/main" id="{103DF893-9257-9B23-E11A-20A44255CA9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6795284" y="5339348"/>
            <a:ext cx="488193" cy="400048"/>
          </a:xfrm>
          <a:prstGeom prst="rect">
            <a:avLst/>
          </a:prstGeom>
        </p:spPr>
      </p:pic>
      <p:pic>
        <p:nvPicPr>
          <p:cNvPr id="27" name="Picture 26">
            <a:extLst>
              <a:ext uri="{FF2B5EF4-FFF2-40B4-BE49-F238E27FC236}">
                <a16:creationId xmlns:a16="http://schemas.microsoft.com/office/drawing/2014/main" id="{97FAF5F7-94E3-E856-FD7F-22FA4A8B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916865" y="3530367"/>
            <a:ext cx="448491" cy="367513"/>
          </a:xfrm>
          <a:prstGeom prst="rect">
            <a:avLst/>
          </a:prstGeom>
        </p:spPr>
      </p:pic>
      <p:pic>
        <p:nvPicPr>
          <p:cNvPr id="30" name="Picture 29">
            <a:extLst>
              <a:ext uri="{FF2B5EF4-FFF2-40B4-BE49-F238E27FC236}">
                <a16:creationId xmlns:a16="http://schemas.microsoft.com/office/drawing/2014/main" id="{978591BE-6C06-3C18-4209-32F038AA1FA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6685981" y="4047406"/>
            <a:ext cx="918733" cy="752852"/>
          </a:xfrm>
          <a:prstGeom prst="rect">
            <a:avLst/>
          </a:prstGeom>
        </p:spPr>
      </p:pic>
      <p:pic>
        <p:nvPicPr>
          <p:cNvPr id="31" name="Picture 30">
            <a:extLst>
              <a:ext uri="{FF2B5EF4-FFF2-40B4-BE49-F238E27FC236}">
                <a16:creationId xmlns:a16="http://schemas.microsoft.com/office/drawing/2014/main" id="{4BC61D49-7C7D-69F4-AD35-86A12E809A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31514" y="4819629"/>
            <a:ext cx="448491" cy="367513"/>
          </a:xfrm>
          <a:prstGeom prst="rect">
            <a:avLst/>
          </a:prstGeom>
        </p:spPr>
      </p:pic>
      <p:pic>
        <p:nvPicPr>
          <p:cNvPr id="35" name="Picture 34">
            <a:extLst>
              <a:ext uri="{FF2B5EF4-FFF2-40B4-BE49-F238E27FC236}">
                <a16:creationId xmlns:a16="http://schemas.microsoft.com/office/drawing/2014/main" id="{367B0A40-FFD5-5396-0DBE-BEC0A2D900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198763" y="4485596"/>
            <a:ext cx="730278" cy="598423"/>
          </a:xfrm>
          <a:prstGeom prst="rect">
            <a:avLst/>
          </a:prstGeom>
        </p:spPr>
      </p:pic>
      <p:pic>
        <p:nvPicPr>
          <p:cNvPr id="37" name="Picture 36">
            <a:extLst>
              <a:ext uri="{FF2B5EF4-FFF2-40B4-BE49-F238E27FC236}">
                <a16:creationId xmlns:a16="http://schemas.microsoft.com/office/drawing/2014/main" id="{39A34CAA-01BA-6F18-3E1A-E3A1FDA9C85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444151" y="2484193"/>
            <a:ext cx="730278" cy="598423"/>
          </a:xfrm>
          <a:prstGeom prst="rect">
            <a:avLst/>
          </a:prstGeom>
        </p:spPr>
      </p:pic>
      <p:pic>
        <p:nvPicPr>
          <p:cNvPr id="38" name="Picture 37">
            <a:extLst>
              <a:ext uri="{FF2B5EF4-FFF2-40B4-BE49-F238E27FC236}">
                <a16:creationId xmlns:a16="http://schemas.microsoft.com/office/drawing/2014/main" id="{516F62D1-695C-B36C-0AB9-28BBCC0737D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4462" y="5294270"/>
            <a:ext cx="556324" cy="455877"/>
          </a:xfrm>
          <a:prstGeom prst="rect">
            <a:avLst/>
          </a:prstGeom>
        </p:spPr>
      </p:pic>
      <p:pic>
        <p:nvPicPr>
          <p:cNvPr id="39" name="Picture 38">
            <a:extLst>
              <a:ext uri="{FF2B5EF4-FFF2-40B4-BE49-F238E27FC236}">
                <a16:creationId xmlns:a16="http://schemas.microsoft.com/office/drawing/2014/main" id="{2A48DB44-C1F5-740D-79D3-AC172DA2B3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86035" y="2051400"/>
            <a:ext cx="556324" cy="455877"/>
          </a:xfrm>
          <a:prstGeom prst="rect">
            <a:avLst/>
          </a:prstGeom>
        </p:spPr>
      </p:pic>
      <p:sp>
        <p:nvSpPr>
          <p:cNvPr id="13" name="Oval 12">
            <a:extLst>
              <a:ext uri="{FF2B5EF4-FFF2-40B4-BE49-F238E27FC236}">
                <a16:creationId xmlns:a16="http://schemas.microsoft.com/office/drawing/2014/main" id="{9AFA9956-474F-3915-D166-61E6AA343617}"/>
              </a:ext>
            </a:extLst>
          </p:cNvPr>
          <p:cNvSpPr/>
          <p:nvPr/>
        </p:nvSpPr>
        <p:spPr>
          <a:xfrm rot="10800000" flipH="1" flipV="1">
            <a:off x="4028837" y="5214036"/>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C7B63CF-0009-D79C-BA14-414E1F17834B}"/>
              </a:ext>
            </a:extLst>
          </p:cNvPr>
          <p:cNvSpPr txBox="1"/>
          <p:nvPr/>
        </p:nvSpPr>
        <p:spPr>
          <a:xfrm flipH="1">
            <a:off x="8757172" y="-12946"/>
            <a:ext cx="338554" cy="6843573"/>
          </a:xfrm>
          <a:prstGeom prst="rect">
            <a:avLst/>
          </a:prstGeom>
          <a:noFill/>
        </p:spPr>
        <p:txBody>
          <a:bodyPr vert="vert" wrap="square">
            <a:spAutoFit/>
          </a:bodyPr>
          <a:lstStyle/>
          <a:p>
            <a:pPr algn="ctr"/>
            <a:r>
              <a:rPr lang="en-US" sz="1000" dirty="0"/>
              <a:t>Modified from Ternary Phase Diagrams. </a:t>
            </a:r>
            <a:r>
              <a:rPr lang="en-US" sz="1000" dirty="0">
                <a:hlinkClick r:id="rId6">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76699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7ADB83-59BD-8849-9182-E42B0CE9379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775389" y="1700808"/>
            <a:ext cx="5427721" cy="4699000"/>
          </a:xfrm>
          <a:prstGeom prst="rect">
            <a:avLst/>
          </a:prstGeom>
        </p:spPr>
      </p:pic>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a:t>
            </a:r>
            <a:r>
              <a:rPr lang="en-GB" dirty="0" err="1"/>
              <a:t>Fo</a:t>
            </a:r>
            <a:r>
              <a:rPr lang="en-GB" dirty="0"/>
              <a:t>-An-Di</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457199" y="1600201"/>
            <a:ext cx="3436449" cy="2404863"/>
          </a:xfrm>
        </p:spPr>
        <p:txBody>
          <a:bodyPr>
            <a:normAutofit fontScale="47500" lnSpcReduction="20000"/>
          </a:bodyPr>
          <a:lstStyle/>
          <a:p>
            <a:pPr marL="0" indent="0">
              <a:buNone/>
            </a:pPr>
            <a:r>
              <a:rPr lang="en-GB" b="1" dirty="0"/>
              <a:t>Equilibrium crystallisation</a:t>
            </a:r>
            <a:endParaRPr lang="en-GB" dirty="0"/>
          </a:p>
          <a:p>
            <a:pPr marL="0" indent="0">
              <a:buNone/>
            </a:pPr>
            <a:endParaRPr lang="en-GB" b="1" dirty="0"/>
          </a:p>
          <a:p>
            <a:pPr marL="0" indent="0">
              <a:buNone/>
            </a:pPr>
            <a:r>
              <a:rPr lang="en-GB" dirty="0"/>
              <a:t>The melt is saturated in </a:t>
            </a:r>
          </a:p>
          <a:p>
            <a:pPr lvl="1"/>
            <a:r>
              <a:rPr lang="en-GB" dirty="0"/>
              <a:t>An (anorthite, Ca-plagioclase).</a:t>
            </a:r>
          </a:p>
          <a:p>
            <a:pPr lvl="1"/>
            <a:r>
              <a:rPr lang="en-GB" dirty="0" err="1"/>
              <a:t>Fo</a:t>
            </a:r>
            <a:r>
              <a:rPr lang="en-GB" dirty="0"/>
              <a:t> (forsterite, Mg-olivine).</a:t>
            </a:r>
          </a:p>
          <a:p>
            <a:pPr lvl="1"/>
            <a:r>
              <a:rPr lang="en-GB" dirty="0"/>
              <a:t>Di (diopside, </a:t>
            </a:r>
            <a:r>
              <a:rPr lang="en-GB" sz="2800" dirty="0" err="1"/>
              <a:t>CaMg</a:t>
            </a:r>
            <a:r>
              <a:rPr lang="en-GB" sz="2800" dirty="0"/>
              <a:t>-</a:t>
            </a:r>
            <a:r>
              <a:rPr lang="en-GB" dirty="0"/>
              <a:t>clinopyroxene).</a:t>
            </a:r>
          </a:p>
          <a:p>
            <a:pPr lvl="1"/>
            <a:endParaRPr lang="en-GB" dirty="0"/>
          </a:p>
          <a:p>
            <a:pPr marL="57150" indent="0">
              <a:buNone/>
            </a:pPr>
            <a:r>
              <a:rPr lang="en-GB" dirty="0"/>
              <a:t>Thus, a 3-component melt that can be used to depict crystallisation of </a:t>
            </a:r>
            <a:r>
              <a:rPr lang="en-GB" dirty="0" err="1"/>
              <a:t>ol-cpx-plag</a:t>
            </a:r>
            <a:r>
              <a:rPr lang="en-GB" dirty="0"/>
              <a:t> basalts.</a:t>
            </a:r>
          </a:p>
        </p:txBody>
      </p:sp>
      <p:pic>
        <p:nvPicPr>
          <p:cNvPr id="6" name="Picture 5">
            <a:extLst>
              <a:ext uri="{FF2B5EF4-FFF2-40B4-BE49-F238E27FC236}">
                <a16:creationId xmlns:a16="http://schemas.microsoft.com/office/drawing/2014/main" id="{4F5CA552-F5BF-B59A-93A6-0D5ECD086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53" y="3583060"/>
            <a:ext cx="1735283" cy="1143001"/>
          </a:xfrm>
          <a:prstGeom prst="rect">
            <a:avLst/>
          </a:prstGeom>
        </p:spPr>
      </p:pic>
      <p:pic>
        <p:nvPicPr>
          <p:cNvPr id="8" name="Picture 7">
            <a:extLst>
              <a:ext uri="{FF2B5EF4-FFF2-40B4-BE49-F238E27FC236}">
                <a16:creationId xmlns:a16="http://schemas.microsoft.com/office/drawing/2014/main" id="{940BE0A6-6EBF-2049-606B-D61DD8166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893649" y="1020938"/>
            <a:ext cx="1565175" cy="1282574"/>
          </a:xfrm>
          <a:prstGeom prst="rect">
            <a:avLst/>
          </a:prstGeom>
        </p:spPr>
      </p:pic>
      <p:pic>
        <p:nvPicPr>
          <p:cNvPr id="9" name="Picture 8">
            <a:extLst>
              <a:ext uri="{FF2B5EF4-FFF2-40B4-BE49-F238E27FC236}">
                <a16:creationId xmlns:a16="http://schemas.microsoft.com/office/drawing/2014/main" id="{C7843138-10AB-14EC-FC99-F8F33D5FCD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420522" y="5485781"/>
            <a:ext cx="1565176" cy="1282574"/>
          </a:xfrm>
          <a:prstGeom prst="rect">
            <a:avLst/>
          </a:prstGeom>
        </p:spPr>
      </p:pic>
      <p:pic>
        <p:nvPicPr>
          <p:cNvPr id="10" name="Picture 9">
            <a:extLst>
              <a:ext uri="{FF2B5EF4-FFF2-40B4-BE49-F238E27FC236}">
                <a16:creationId xmlns:a16="http://schemas.microsoft.com/office/drawing/2014/main" id="{52BE31FA-09DF-AB6F-F8E8-7D30232DD20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907748" y="5447059"/>
            <a:ext cx="1565176" cy="1282575"/>
          </a:xfrm>
          <a:prstGeom prst="rect">
            <a:avLst/>
          </a:prstGeom>
        </p:spPr>
      </p:pic>
      <p:sp>
        <p:nvSpPr>
          <p:cNvPr id="11" name="TextBox 10">
            <a:extLst>
              <a:ext uri="{FF2B5EF4-FFF2-40B4-BE49-F238E27FC236}">
                <a16:creationId xmlns:a16="http://schemas.microsoft.com/office/drawing/2014/main" id="{08810FE0-60F2-A770-A105-37BFA6712825}"/>
              </a:ext>
            </a:extLst>
          </p:cNvPr>
          <p:cNvSpPr txBox="1"/>
          <p:nvPr/>
        </p:nvSpPr>
        <p:spPr>
          <a:xfrm>
            <a:off x="1517991" y="3773309"/>
            <a:ext cx="474810" cy="276999"/>
          </a:xfrm>
          <a:prstGeom prst="rect">
            <a:avLst/>
          </a:prstGeom>
          <a:noFill/>
        </p:spPr>
        <p:txBody>
          <a:bodyPr wrap="none" rtlCol="0">
            <a:spAutoFit/>
          </a:bodyPr>
          <a:lstStyle/>
          <a:p>
            <a:r>
              <a:rPr lang="en-GB" sz="1200" dirty="0"/>
              <a:t>Melt</a:t>
            </a:r>
          </a:p>
        </p:txBody>
      </p:sp>
    </p:spTree>
    <p:extLst>
      <p:ext uri="{BB962C8B-B14F-4D97-AF65-F5344CB8AC3E}">
        <p14:creationId xmlns:p14="http://schemas.microsoft.com/office/powerpoint/2010/main" val="56728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a:t>
            </a:r>
            <a:r>
              <a:rPr lang="en-GB" dirty="0" err="1"/>
              <a:t>Fo</a:t>
            </a:r>
            <a:r>
              <a:rPr lang="en-GB" dirty="0"/>
              <a:t>-An-Di</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712968" cy="325509"/>
          </a:xfrm>
        </p:spPr>
        <p:txBody>
          <a:bodyPr>
            <a:normAutofit fontScale="55000" lnSpcReduction="20000"/>
          </a:bodyPr>
          <a:lstStyle/>
          <a:p>
            <a:pPr marL="0" indent="0" algn="ctr">
              <a:buNone/>
            </a:pPr>
            <a:r>
              <a:rPr lang="en-GB" dirty="0"/>
              <a:t>Start cooling a melt saturated in </a:t>
            </a:r>
            <a:r>
              <a:rPr lang="en-GB" dirty="0" err="1"/>
              <a:t>Fo</a:t>
            </a:r>
            <a:r>
              <a:rPr lang="en-GB" dirty="0"/>
              <a:t>, Di and An.</a:t>
            </a:r>
          </a:p>
        </p:txBody>
      </p:sp>
      <p:pic>
        <p:nvPicPr>
          <p:cNvPr id="5" name="Picture 4">
            <a:extLst>
              <a:ext uri="{FF2B5EF4-FFF2-40B4-BE49-F238E27FC236}">
                <a16:creationId xmlns:a16="http://schemas.microsoft.com/office/drawing/2014/main" id="{247ADB83-59BD-8849-9182-E42B0CE93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7675" y="1495072"/>
            <a:ext cx="5427721" cy="4699000"/>
          </a:xfrm>
          <a:prstGeom prst="rect">
            <a:avLst/>
          </a:prstGeom>
        </p:spPr>
      </p:pic>
      <p:sp>
        <p:nvSpPr>
          <p:cNvPr id="4" name="Rectangle 3">
            <a:extLst>
              <a:ext uri="{FF2B5EF4-FFF2-40B4-BE49-F238E27FC236}">
                <a16:creationId xmlns:a16="http://schemas.microsoft.com/office/drawing/2014/main" id="{5C558205-54CF-E726-3F81-64DC2BF660B2}"/>
              </a:ext>
            </a:extLst>
          </p:cNvPr>
          <p:cNvSpPr/>
          <p:nvPr/>
        </p:nvSpPr>
        <p:spPr>
          <a:xfrm>
            <a:off x="6512149" y="1991092"/>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A0ED629-6F43-C566-C4C1-0044C29A6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2060848"/>
            <a:ext cx="871151" cy="573812"/>
          </a:xfrm>
          <a:prstGeom prst="rect">
            <a:avLst/>
          </a:prstGeom>
        </p:spPr>
      </p:pic>
      <p:pic>
        <p:nvPicPr>
          <p:cNvPr id="9" name="Picture 8">
            <a:extLst>
              <a:ext uri="{FF2B5EF4-FFF2-40B4-BE49-F238E27FC236}">
                <a16:creationId xmlns:a16="http://schemas.microsoft.com/office/drawing/2014/main" id="{49961C3D-091C-25CE-BC81-943993822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560" y="2417510"/>
            <a:ext cx="871151" cy="573812"/>
          </a:xfrm>
          <a:prstGeom prst="rect">
            <a:avLst/>
          </a:prstGeom>
        </p:spPr>
      </p:pic>
      <p:pic>
        <p:nvPicPr>
          <p:cNvPr id="11" name="Picture 10">
            <a:extLst>
              <a:ext uri="{FF2B5EF4-FFF2-40B4-BE49-F238E27FC236}">
                <a16:creationId xmlns:a16="http://schemas.microsoft.com/office/drawing/2014/main" id="{907A5485-86FF-ACB0-FD2E-50788CDE7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395" y="3061078"/>
            <a:ext cx="871151" cy="573812"/>
          </a:xfrm>
          <a:prstGeom prst="rect">
            <a:avLst/>
          </a:prstGeom>
        </p:spPr>
      </p:pic>
      <p:pic>
        <p:nvPicPr>
          <p:cNvPr id="14" name="Picture 13">
            <a:extLst>
              <a:ext uri="{FF2B5EF4-FFF2-40B4-BE49-F238E27FC236}">
                <a16:creationId xmlns:a16="http://schemas.microsoft.com/office/drawing/2014/main" id="{0151BF5B-CF4B-848D-D05C-4B3E4B652D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560" y="3457753"/>
            <a:ext cx="871151" cy="573812"/>
          </a:xfrm>
          <a:prstGeom prst="rect">
            <a:avLst/>
          </a:prstGeom>
        </p:spPr>
      </p:pic>
      <p:pic>
        <p:nvPicPr>
          <p:cNvPr id="15" name="Picture 14">
            <a:extLst>
              <a:ext uri="{FF2B5EF4-FFF2-40B4-BE49-F238E27FC236}">
                <a16:creationId xmlns:a16="http://schemas.microsoft.com/office/drawing/2014/main" id="{91A64BBF-1FFE-73CC-1A35-9A0ED1FAD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700" y="4132480"/>
            <a:ext cx="871151" cy="573812"/>
          </a:xfrm>
          <a:prstGeom prst="rect">
            <a:avLst/>
          </a:prstGeom>
        </p:spPr>
      </p:pic>
      <p:pic>
        <p:nvPicPr>
          <p:cNvPr id="16" name="Picture 15">
            <a:extLst>
              <a:ext uri="{FF2B5EF4-FFF2-40B4-BE49-F238E27FC236}">
                <a16:creationId xmlns:a16="http://schemas.microsoft.com/office/drawing/2014/main" id="{9CA891CD-E07B-722F-C43E-82ABA9599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028" y="4489142"/>
            <a:ext cx="871151" cy="573812"/>
          </a:xfrm>
          <a:prstGeom prst="rect">
            <a:avLst/>
          </a:prstGeom>
        </p:spPr>
      </p:pic>
      <p:pic>
        <p:nvPicPr>
          <p:cNvPr id="17" name="Picture 16">
            <a:extLst>
              <a:ext uri="{FF2B5EF4-FFF2-40B4-BE49-F238E27FC236}">
                <a16:creationId xmlns:a16="http://schemas.microsoft.com/office/drawing/2014/main" id="{A0687E85-FB96-0F79-4DD0-36D0A6255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5132710"/>
            <a:ext cx="871151" cy="573812"/>
          </a:xfrm>
          <a:prstGeom prst="rect">
            <a:avLst/>
          </a:prstGeom>
        </p:spPr>
      </p:pic>
      <p:pic>
        <p:nvPicPr>
          <p:cNvPr id="18" name="Picture 17">
            <a:extLst>
              <a:ext uri="{FF2B5EF4-FFF2-40B4-BE49-F238E27FC236}">
                <a16:creationId xmlns:a16="http://schemas.microsoft.com/office/drawing/2014/main" id="{1244E333-11C3-7AA0-53DB-4BC4A6F20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997" y="5124052"/>
            <a:ext cx="494182" cy="325509"/>
          </a:xfrm>
          <a:prstGeom prst="rect">
            <a:avLst/>
          </a:prstGeom>
        </p:spPr>
      </p:pic>
      <p:pic>
        <p:nvPicPr>
          <p:cNvPr id="20" name="Picture 19">
            <a:extLst>
              <a:ext uri="{FF2B5EF4-FFF2-40B4-BE49-F238E27FC236}">
                <a16:creationId xmlns:a16="http://schemas.microsoft.com/office/drawing/2014/main" id="{C8BB7656-645B-FDA7-B5CE-5D6C5A772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4847214"/>
            <a:ext cx="494182" cy="325509"/>
          </a:xfrm>
          <a:prstGeom prst="rect">
            <a:avLst/>
          </a:prstGeom>
        </p:spPr>
      </p:pic>
      <p:pic>
        <p:nvPicPr>
          <p:cNvPr id="21" name="Picture 20">
            <a:extLst>
              <a:ext uri="{FF2B5EF4-FFF2-40B4-BE49-F238E27FC236}">
                <a16:creationId xmlns:a16="http://schemas.microsoft.com/office/drawing/2014/main" id="{EFBD505C-5A1B-E851-FB5C-E36A4455F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0619" y="4039661"/>
            <a:ext cx="494182" cy="325509"/>
          </a:xfrm>
          <a:prstGeom prst="rect">
            <a:avLst/>
          </a:prstGeom>
        </p:spPr>
      </p:pic>
      <p:pic>
        <p:nvPicPr>
          <p:cNvPr id="22" name="Picture 21">
            <a:extLst>
              <a:ext uri="{FF2B5EF4-FFF2-40B4-BE49-F238E27FC236}">
                <a16:creationId xmlns:a16="http://schemas.microsoft.com/office/drawing/2014/main" id="{7B280704-FBCB-A599-3D3B-B140499D6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37" y="3876906"/>
            <a:ext cx="494182" cy="325509"/>
          </a:xfrm>
          <a:prstGeom prst="rect">
            <a:avLst/>
          </a:prstGeom>
        </p:spPr>
      </p:pic>
      <p:pic>
        <p:nvPicPr>
          <p:cNvPr id="23" name="Picture 22">
            <a:extLst>
              <a:ext uri="{FF2B5EF4-FFF2-40B4-BE49-F238E27FC236}">
                <a16:creationId xmlns:a16="http://schemas.microsoft.com/office/drawing/2014/main" id="{BE7FE824-28A4-2194-7449-EDDDE1267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0794" y="3022475"/>
            <a:ext cx="494182" cy="325509"/>
          </a:xfrm>
          <a:prstGeom prst="rect">
            <a:avLst/>
          </a:prstGeom>
        </p:spPr>
      </p:pic>
      <p:pic>
        <p:nvPicPr>
          <p:cNvPr id="25" name="Picture 24">
            <a:extLst>
              <a:ext uri="{FF2B5EF4-FFF2-40B4-BE49-F238E27FC236}">
                <a16:creationId xmlns:a16="http://schemas.microsoft.com/office/drawing/2014/main" id="{45709F7B-FF89-6671-1710-EEEE297FC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2788554"/>
            <a:ext cx="494182" cy="325509"/>
          </a:xfrm>
          <a:prstGeom prst="rect">
            <a:avLst/>
          </a:prstGeom>
        </p:spPr>
      </p:pic>
      <p:pic>
        <p:nvPicPr>
          <p:cNvPr id="26" name="Picture 25">
            <a:extLst>
              <a:ext uri="{FF2B5EF4-FFF2-40B4-BE49-F238E27FC236}">
                <a16:creationId xmlns:a16="http://schemas.microsoft.com/office/drawing/2014/main" id="{691F9355-4BEF-6BFF-7523-E8A9D2D6D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014" y="2037116"/>
            <a:ext cx="494182" cy="325509"/>
          </a:xfrm>
          <a:prstGeom prst="rect">
            <a:avLst/>
          </a:prstGeom>
        </p:spPr>
      </p:pic>
      <p:sp>
        <p:nvSpPr>
          <p:cNvPr id="6" name="TextBox 5">
            <a:extLst>
              <a:ext uri="{FF2B5EF4-FFF2-40B4-BE49-F238E27FC236}">
                <a16:creationId xmlns:a16="http://schemas.microsoft.com/office/drawing/2014/main" id="{D8040184-E4FA-014A-41E8-387460BB4B80}"/>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5">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146660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a:t>
            </a:r>
            <a:r>
              <a:rPr lang="en-GB" dirty="0" err="1"/>
              <a:t>Fo</a:t>
            </a:r>
            <a:r>
              <a:rPr lang="en-GB" dirty="0"/>
              <a:t>-An-Di</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712968" cy="325509"/>
          </a:xfrm>
        </p:spPr>
        <p:txBody>
          <a:bodyPr>
            <a:normAutofit fontScale="55000" lnSpcReduction="20000"/>
          </a:bodyPr>
          <a:lstStyle/>
          <a:p>
            <a:pPr marL="0" indent="0" algn="ctr">
              <a:buNone/>
            </a:pPr>
            <a:r>
              <a:rPr lang="en-GB" dirty="0"/>
              <a:t>At 1500</a:t>
            </a:r>
            <a:r>
              <a:rPr lang="en-GB" dirty="0">
                <a:latin typeface="Arial" panose="020B0604020202020204" pitchFamily="34" charset="0"/>
                <a:cs typeface="Arial" panose="020B0604020202020204" pitchFamily="34" charset="0"/>
              </a:rPr>
              <a:t>º</a:t>
            </a:r>
            <a:r>
              <a:rPr lang="en-GB" dirty="0"/>
              <a:t>C, forsterite starts to crystallise. At this stage we have forsterite plus liquid.</a:t>
            </a:r>
          </a:p>
        </p:txBody>
      </p:sp>
      <p:grpSp>
        <p:nvGrpSpPr>
          <p:cNvPr id="6" name="Group 5">
            <a:extLst>
              <a:ext uri="{FF2B5EF4-FFF2-40B4-BE49-F238E27FC236}">
                <a16:creationId xmlns:a16="http://schemas.microsoft.com/office/drawing/2014/main" id="{B780200E-F910-1D09-4387-1AF6FFA03758}"/>
              </a:ext>
            </a:extLst>
          </p:cNvPr>
          <p:cNvGrpSpPr/>
          <p:nvPr/>
        </p:nvGrpSpPr>
        <p:grpSpPr>
          <a:xfrm>
            <a:off x="1047675" y="1495072"/>
            <a:ext cx="5427721" cy="4699000"/>
            <a:chOff x="1047675" y="1495072"/>
            <a:chExt cx="5427721" cy="4699000"/>
          </a:xfrm>
        </p:grpSpPr>
        <p:pic>
          <p:nvPicPr>
            <p:cNvPr id="5" name="Picture 4">
              <a:extLst>
                <a:ext uri="{FF2B5EF4-FFF2-40B4-BE49-F238E27FC236}">
                  <a16:creationId xmlns:a16="http://schemas.microsoft.com/office/drawing/2014/main" id="{247ADB83-59BD-8849-9182-E42B0CE93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7675" y="1495072"/>
              <a:ext cx="5427721" cy="4699000"/>
            </a:xfrm>
            <a:prstGeom prst="rect">
              <a:avLst/>
            </a:prstGeom>
          </p:spPr>
        </p:pic>
        <p:sp>
          <p:nvSpPr>
            <p:cNvPr id="12" name="TextBox 11">
              <a:extLst>
                <a:ext uri="{FF2B5EF4-FFF2-40B4-BE49-F238E27FC236}">
                  <a16:creationId xmlns:a16="http://schemas.microsoft.com/office/drawing/2014/main" id="{8F28D544-EFC1-A44C-954A-034BC4A145A8}"/>
                </a:ext>
              </a:extLst>
            </p:cNvPr>
            <p:cNvSpPr txBox="1"/>
            <p:nvPr/>
          </p:nvSpPr>
          <p:spPr>
            <a:xfrm>
              <a:off x="4180675" y="3926198"/>
              <a:ext cx="284052" cy="307777"/>
            </a:xfrm>
            <a:prstGeom prst="rect">
              <a:avLst/>
            </a:prstGeom>
            <a:noFill/>
          </p:spPr>
          <p:txBody>
            <a:bodyPr wrap="none" rtlCol="0">
              <a:spAutoFit/>
            </a:bodyPr>
            <a:lstStyle/>
            <a:p>
              <a:r>
                <a:rPr lang="en-GB" sz="1400" i="1" dirty="0">
                  <a:solidFill>
                    <a:schemeClr val="accent1"/>
                  </a:solidFill>
                </a:rPr>
                <a:t>a</a:t>
              </a:r>
            </a:p>
          </p:txBody>
        </p:sp>
        <p:sp>
          <p:nvSpPr>
            <p:cNvPr id="8" name="Oval 7">
              <a:extLst>
                <a:ext uri="{FF2B5EF4-FFF2-40B4-BE49-F238E27FC236}">
                  <a16:creationId xmlns:a16="http://schemas.microsoft.com/office/drawing/2014/main" id="{2F895406-7DA2-FE40-8E1E-80F377BB95CF}"/>
                </a:ext>
              </a:extLst>
            </p:cNvPr>
            <p:cNvSpPr/>
            <p:nvPr/>
          </p:nvSpPr>
          <p:spPr>
            <a:xfrm rot="10800000" flipH="1" flipV="1">
              <a:off x="4197389" y="4233975"/>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5C558205-54CF-E726-3F81-64DC2BF660B2}"/>
              </a:ext>
            </a:extLst>
          </p:cNvPr>
          <p:cNvSpPr/>
          <p:nvPr/>
        </p:nvSpPr>
        <p:spPr>
          <a:xfrm>
            <a:off x="6512149" y="1991092"/>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A0ED629-6F43-C566-C4C1-0044C29A6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232" y="2060848"/>
            <a:ext cx="871151" cy="573812"/>
          </a:xfrm>
          <a:prstGeom prst="rect">
            <a:avLst/>
          </a:prstGeom>
        </p:spPr>
      </p:pic>
      <p:pic>
        <p:nvPicPr>
          <p:cNvPr id="9" name="Picture 8">
            <a:extLst>
              <a:ext uri="{FF2B5EF4-FFF2-40B4-BE49-F238E27FC236}">
                <a16:creationId xmlns:a16="http://schemas.microsoft.com/office/drawing/2014/main" id="{49961C3D-091C-25CE-BC81-943993822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2560" y="2417510"/>
            <a:ext cx="871151" cy="573812"/>
          </a:xfrm>
          <a:prstGeom prst="rect">
            <a:avLst/>
          </a:prstGeom>
        </p:spPr>
      </p:pic>
      <p:pic>
        <p:nvPicPr>
          <p:cNvPr id="11" name="Picture 10">
            <a:extLst>
              <a:ext uri="{FF2B5EF4-FFF2-40B4-BE49-F238E27FC236}">
                <a16:creationId xmlns:a16="http://schemas.microsoft.com/office/drawing/2014/main" id="{907A5485-86FF-ACB0-FD2E-50788CDE7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395" y="3061078"/>
            <a:ext cx="871151" cy="573812"/>
          </a:xfrm>
          <a:prstGeom prst="rect">
            <a:avLst/>
          </a:prstGeom>
        </p:spPr>
      </p:pic>
      <p:pic>
        <p:nvPicPr>
          <p:cNvPr id="15" name="Picture 14">
            <a:extLst>
              <a:ext uri="{FF2B5EF4-FFF2-40B4-BE49-F238E27FC236}">
                <a16:creationId xmlns:a16="http://schemas.microsoft.com/office/drawing/2014/main" id="{91A64BBF-1FFE-73CC-1A35-9A0ED1FAD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700" y="4132480"/>
            <a:ext cx="871151" cy="573812"/>
          </a:xfrm>
          <a:prstGeom prst="rect">
            <a:avLst/>
          </a:prstGeom>
        </p:spPr>
      </p:pic>
      <p:pic>
        <p:nvPicPr>
          <p:cNvPr id="16" name="Picture 15">
            <a:extLst>
              <a:ext uri="{FF2B5EF4-FFF2-40B4-BE49-F238E27FC236}">
                <a16:creationId xmlns:a16="http://schemas.microsoft.com/office/drawing/2014/main" id="{9CA891CD-E07B-722F-C43E-82ABA9599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028" y="4489142"/>
            <a:ext cx="871151" cy="573812"/>
          </a:xfrm>
          <a:prstGeom prst="rect">
            <a:avLst/>
          </a:prstGeom>
        </p:spPr>
      </p:pic>
      <p:pic>
        <p:nvPicPr>
          <p:cNvPr id="17" name="Picture 16">
            <a:extLst>
              <a:ext uri="{FF2B5EF4-FFF2-40B4-BE49-F238E27FC236}">
                <a16:creationId xmlns:a16="http://schemas.microsoft.com/office/drawing/2014/main" id="{A0687E85-FB96-0F79-4DD0-36D0A6255F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5132710"/>
            <a:ext cx="871151" cy="573812"/>
          </a:xfrm>
          <a:prstGeom prst="rect">
            <a:avLst/>
          </a:prstGeom>
        </p:spPr>
      </p:pic>
      <p:pic>
        <p:nvPicPr>
          <p:cNvPr id="18" name="Picture 17">
            <a:extLst>
              <a:ext uri="{FF2B5EF4-FFF2-40B4-BE49-F238E27FC236}">
                <a16:creationId xmlns:a16="http://schemas.microsoft.com/office/drawing/2014/main" id="{1244E333-11C3-7AA0-53DB-4BC4A6F20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997" y="5124052"/>
            <a:ext cx="494182" cy="325509"/>
          </a:xfrm>
          <a:prstGeom prst="rect">
            <a:avLst/>
          </a:prstGeom>
        </p:spPr>
      </p:pic>
      <p:pic>
        <p:nvPicPr>
          <p:cNvPr id="20" name="Picture 19">
            <a:extLst>
              <a:ext uri="{FF2B5EF4-FFF2-40B4-BE49-F238E27FC236}">
                <a16:creationId xmlns:a16="http://schemas.microsoft.com/office/drawing/2014/main" id="{C8BB7656-645B-FDA7-B5CE-5D6C5A772E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4847214"/>
            <a:ext cx="494182" cy="325509"/>
          </a:xfrm>
          <a:prstGeom prst="rect">
            <a:avLst/>
          </a:prstGeom>
        </p:spPr>
      </p:pic>
      <p:pic>
        <p:nvPicPr>
          <p:cNvPr id="21" name="Picture 20">
            <a:extLst>
              <a:ext uri="{FF2B5EF4-FFF2-40B4-BE49-F238E27FC236}">
                <a16:creationId xmlns:a16="http://schemas.microsoft.com/office/drawing/2014/main" id="{EFBD505C-5A1B-E851-FB5C-E36A4455F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0619" y="4039661"/>
            <a:ext cx="494182" cy="325509"/>
          </a:xfrm>
          <a:prstGeom prst="rect">
            <a:avLst/>
          </a:prstGeom>
        </p:spPr>
      </p:pic>
      <p:pic>
        <p:nvPicPr>
          <p:cNvPr id="22" name="Picture 21">
            <a:extLst>
              <a:ext uri="{FF2B5EF4-FFF2-40B4-BE49-F238E27FC236}">
                <a16:creationId xmlns:a16="http://schemas.microsoft.com/office/drawing/2014/main" id="{7B280704-FBCB-A599-3D3B-B140499D6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37" y="3876906"/>
            <a:ext cx="494182" cy="325509"/>
          </a:xfrm>
          <a:prstGeom prst="rect">
            <a:avLst/>
          </a:prstGeom>
        </p:spPr>
      </p:pic>
      <p:pic>
        <p:nvPicPr>
          <p:cNvPr id="25" name="Picture 24">
            <a:extLst>
              <a:ext uri="{FF2B5EF4-FFF2-40B4-BE49-F238E27FC236}">
                <a16:creationId xmlns:a16="http://schemas.microsoft.com/office/drawing/2014/main" id="{45709F7B-FF89-6671-1710-EEEE297FC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2788554"/>
            <a:ext cx="494182" cy="325509"/>
          </a:xfrm>
          <a:prstGeom prst="rect">
            <a:avLst/>
          </a:prstGeom>
        </p:spPr>
      </p:pic>
      <p:pic>
        <p:nvPicPr>
          <p:cNvPr id="26" name="Picture 25">
            <a:extLst>
              <a:ext uri="{FF2B5EF4-FFF2-40B4-BE49-F238E27FC236}">
                <a16:creationId xmlns:a16="http://schemas.microsoft.com/office/drawing/2014/main" id="{691F9355-4BEF-6BFF-7523-E8A9D2D6D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014" y="2037116"/>
            <a:ext cx="494182" cy="325509"/>
          </a:xfrm>
          <a:prstGeom prst="rect">
            <a:avLst/>
          </a:prstGeom>
        </p:spPr>
      </p:pic>
      <p:pic>
        <p:nvPicPr>
          <p:cNvPr id="27" name="Picture 26">
            <a:extLst>
              <a:ext uri="{FF2B5EF4-FFF2-40B4-BE49-F238E27FC236}">
                <a16:creationId xmlns:a16="http://schemas.microsoft.com/office/drawing/2014/main" id="{C75D2A64-0451-810C-D583-3CB3AA105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262153" y="3550606"/>
            <a:ext cx="460750" cy="377559"/>
          </a:xfrm>
          <a:prstGeom prst="rect">
            <a:avLst/>
          </a:prstGeom>
        </p:spPr>
      </p:pic>
      <p:pic>
        <p:nvPicPr>
          <p:cNvPr id="28" name="Picture 27">
            <a:extLst>
              <a:ext uri="{FF2B5EF4-FFF2-40B4-BE49-F238E27FC236}">
                <a16:creationId xmlns:a16="http://schemas.microsoft.com/office/drawing/2014/main" id="{457C4B29-EB9E-7934-FC16-FC8CA0902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5622" y="3122939"/>
            <a:ext cx="494182" cy="325509"/>
          </a:xfrm>
          <a:prstGeom prst="rect">
            <a:avLst/>
          </a:prstGeom>
        </p:spPr>
      </p:pic>
      <p:sp>
        <p:nvSpPr>
          <p:cNvPr id="14" name="TextBox 13">
            <a:extLst>
              <a:ext uri="{FF2B5EF4-FFF2-40B4-BE49-F238E27FC236}">
                <a16:creationId xmlns:a16="http://schemas.microsoft.com/office/drawing/2014/main" id="{FFA9BF34-4647-C660-08AB-D9DF7AC9E476}"/>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6">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170435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a:t>
            </a:r>
            <a:r>
              <a:rPr lang="en-GB" dirty="0" err="1"/>
              <a:t>Fo</a:t>
            </a:r>
            <a:r>
              <a:rPr lang="en-GB" dirty="0"/>
              <a:t>-An-Di</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712968" cy="496264"/>
          </a:xfrm>
        </p:spPr>
        <p:txBody>
          <a:bodyPr>
            <a:normAutofit fontScale="47500" lnSpcReduction="20000"/>
          </a:bodyPr>
          <a:lstStyle/>
          <a:p>
            <a:pPr marL="0" indent="0" algn="ctr">
              <a:buNone/>
            </a:pPr>
            <a:r>
              <a:rPr lang="en-GB" dirty="0"/>
              <a:t>The cooling path is predicted from a line, from point “a” projected through the corner of the diagram where the crystallising phase is at 100% . </a:t>
            </a:r>
          </a:p>
        </p:txBody>
      </p:sp>
      <p:pic>
        <p:nvPicPr>
          <p:cNvPr id="5" name="Picture 4">
            <a:extLst>
              <a:ext uri="{FF2B5EF4-FFF2-40B4-BE49-F238E27FC236}">
                <a16:creationId xmlns:a16="http://schemas.microsoft.com/office/drawing/2014/main" id="{247ADB83-59BD-8849-9182-E42B0CE93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7675" y="1495072"/>
            <a:ext cx="5427721" cy="4699000"/>
          </a:xfrm>
          <a:prstGeom prst="rect">
            <a:avLst/>
          </a:prstGeom>
        </p:spPr>
      </p:pic>
      <p:sp>
        <p:nvSpPr>
          <p:cNvPr id="12" name="TextBox 11">
            <a:extLst>
              <a:ext uri="{FF2B5EF4-FFF2-40B4-BE49-F238E27FC236}">
                <a16:creationId xmlns:a16="http://schemas.microsoft.com/office/drawing/2014/main" id="{8F28D544-EFC1-A44C-954A-034BC4A145A8}"/>
              </a:ext>
            </a:extLst>
          </p:cNvPr>
          <p:cNvSpPr txBox="1"/>
          <p:nvPr/>
        </p:nvSpPr>
        <p:spPr>
          <a:xfrm>
            <a:off x="4180675" y="3926198"/>
            <a:ext cx="284052" cy="307777"/>
          </a:xfrm>
          <a:prstGeom prst="rect">
            <a:avLst/>
          </a:prstGeom>
          <a:noFill/>
        </p:spPr>
        <p:txBody>
          <a:bodyPr wrap="none" rtlCol="0">
            <a:spAutoFit/>
          </a:bodyPr>
          <a:lstStyle/>
          <a:p>
            <a:r>
              <a:rPr lang="en-GB" sz="1400" i="1" dirty="0">
                <a:solidFill>
                  <a:schemeClr val="accent1"/>
                </a:solidFill>
              </a:rPr>
              <a:t>a</a:t>
            </a:r>
          </a:p>
        </p:txBody>
      </p:sp>
      <p:sp>
        <p:nvSpPr>
          <p:cNvPr id="4" name="Rectangle 3">
            <a:extLst>
              <a:ext uri="{FF2B5EF4-FFF2-40B4-BE49-F238E27FC236}">
                <a16:creationId xmlns:a16="http://schemas.microsoft.com/office/drawing/2014/main" id="{5C558205-54CF-E726-3F81-64DC2BF660B2}"/>
              </a:ext>
            </a:extLst>
          </p:cNvPr>
          <p:cNvSpPr/>
          <p:nvPr/>
        </p:nvSpPr>
        <p:spPr>
          <a:xfrm>
            <a:off x="6512149" y="1991092"/>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07A5485-86FF-ACB0-FD2E-50788CDE7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2395" y="3061078"/>
            <a:ext cx="871151" cy="573812"/>
          </a:xfrm>
          <a:prstGeom prst="rect">
            <a:avLst/>
          </a:prstGeom>
        </p:spPr>
      </p:pic>
      <p:pic>
        <p:nvPicPr>
          <p:cNvPr id="15" name="Picture 14">
            <a:extLst>
              <a:ext uri="{FF2B5EF4-FFF2-40B4-BE49-F238E27FC236}">
                <a16:creationId xmlns:a16="http://schemas.microsoft.com/office/drawing/2014/main" id="{91A64BBF-1FFE-73CC-1A35-9A0ED1FAD6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700" y="4132480"/>
            <a:ext cx="871151" cy="573812"/>
          </a:xfrm>
          <a:prstGeom prst="rect">
            <a:avLst/>
          </a:prstGeom>
        </p:spPr>
      </p:pic>
      <p:pic>
        <p:nvPicPr>
          <p:cNvPr id="16" name="Picture 15">
            <a:extLst>
              <a:ext uri="{FF2B5EF4-FFF2-40B4-BE49-F238E27FC236}">
                <a16:creationId xmlns:a16="http://schemas.microsoft.com/office/drawing/2014/main" id="{9CA891CD-E07B-722F-C43E-82ABA9599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028" y="4489142"/>
            <a:ext cx="871151" cy="573812"/>
          </a:xfrm>
          <a:prstGeom prst="rect">
            <a:avLst/>
          </a:prstGeom>
        </p:spPr>
      </p:pic>
      <p:pic>
        <p:nvPicPr>
          <p:cNvPr id="21" name="Picture 20">
            <a:extLst>
              <a:ext uri="{FF2B5EF4-FFF2-40B4-BE49-F238E27FC236}">
                <a16:creationId xmlns:a16="http://schemas.microsoft.com/office/drawing/2014/main" id="{EFBD505C-5A1B-E851-FB5C-E36A4455F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0619" y="4039661"/>
            <a:ext cx="494182" cy="325509"/>
          </a:xfrm>
          <a:prstGeom prst="rect">
            <a:avLst/>
          </a:prstGeom>
        </p:spPr>
      </p:pic>
      <p:pic>
        <p:nvPicPr>
          <p:cNvPr id="22" name="Picture 21">
            <a:extLst>
              <a:ext uri="{FF2B5EF4-FFF2-40B4-BE49-F238E27FC236}">
                <a16:creationId xmlns:a16="http://schemas.microsoft.com/office/drawing/2014/main" id="{7B280704-FBCB-A599-3D3B-B140499D6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37" y="3876906"/>
            <a:ext cx="494182" cy="325509"/>
          </a:xfrm>
          <a:prstGeom prst="rect">
            <a:avLst/>
          </a:prstGeom>
        </p:spPr>
      </p:pic>
      <p:pic>
        <p:nvPicPr>
          <p:cNvPr id="25" name="Picture 24">
            <a:extLst>
              <a:ext uri="{FF2B5EF4-FFF2-40B4-BE49-F238E27FC236}">
                <a16:creationId xmlns:a16="http://schemas.microsoft.com/office/drawing/2014/main" id="{45709F7B-FF89-6671-1710-EEEE297FC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2788554"/>
            <a:ext cx="494182" cy="325509"/>
          </a:xfrm>
          <a:prstGeom prst="rect">
            <a:avLst/>
          </a:prstGeom>
        </p:spPr>
      </p:pic>
      <p:pic>
        <p:nvPicPr>
          <p:cNvPr id="26" name="Picture 25">
            <a:extLst>
              <a:ext uri="{FF2B5EF4-FFF2-40B4-BE49-F238E27FC236}">
                <a16:creationId xmlns:a16="http://schemas.microsoft.com/office/drawing/2014/main" id="{691F9355-4BEF-6BFF-7523-E8A9D2D6D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014" y="2037116"/>
            <a:ext cx="494182" cy="325509"/>
          </a:xfrm>
          <a:prstGeom prst="rect">
            <a:avLst/>
          </a:prstGeom>
        </p:spPr>
      </p:pic>
      <p:pic>
        <p:nvPicPr>
          <p:cNvPr id="27" name="Picture 26">
            <a:extLst>
              <a:ext uri="{FF2B5EF4-FFF2-40B4-BE49-F238E27FC236}">
                <a16:creationId xmlns:a16="http://schemas.microsoft.com/office/drawing/2014/main" id="{C75D2A64-0451-810C-D583-3CB3AA105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58787" y="3235684"/>
            <a:ext cx="885959" cy="725994"/>
          </a:xfrm>
          <a:prstGeom prst="rect">
            <a:avLst/>
          </a:prstGeom>
        </p:spPr>
      </p:pic>
      <p:cxnSp>
        <p:nvCxnSpPr>
          <p:cNvPr id="6" name="Straight Connector 5">
            <a:extLst>
              <a:ext uri="{FF2B5EF4-FFF2-40B4-BE49-F238E27FC236}">
                <a16:creationId xmlns:a16="http://schemas.microsoft.com/office/drawing/2014/main" id="{71715E89-C1CA-99DF-BB9F-5B9EE81EED81}"/>
              </a:ext>
            </a:extLst>
          </p:cNvPr>
          <p:cNvCxnSpPr>
            <a:cxnSpLocks/>
          </p:cNvCxnSpPr>
          <p:nvPr/>
        </p:nvCxnSpPr>
        <p:spPr>
          <a:xfrm flipH="1" flipV="1">
            <a:off x="4245356" y="4280936"/>
            <a:ext cx="1929063" cy="1675981"/>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AAE5447-A018-7DF5-143C-3D1914F52D99}"/>
              </a:ext>
            </a:extLst>
          </p:cNvPr>
          <p:cNvCxnSpPr>
            <a:cxnSpLocks/>
          </p:cNvCxnSpPr>
          <p:nvPr/>
        </p:nvCxnSpPr>
        <p:spPr>
          <a:xfrm flipH="1" flipV="1">
            <a:off x="3851920" y="3940649"/>
            <a:ext cx="393436" cy="340287"/>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2F895406-7DA2-FE40-8E1E-80F377BB95CF}"/>
              </a:ext>
            </a:extLst>
          </p:cNvPr>
          <p:cNvSpPr/>
          <p:nvPr/>
        </p:nvSpPr>
        <p:spPr>
          <a:xfrm rot="10800000" flipH="1" flipV="1">
            <a:off x="4197389" y="4233975"/>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C3E955D-0795-F5A4-5A75-E0F44834A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9945" y="4923809"/>
            <a:ext cx="885959" cy="725994"/>
          </a:xfrm>
          <a:prstGeom prst="rect">
            <a:avLst/>
          </a:prstGeom>
        </p:spPr>
      </p:pic>
      <p:pic>
        <p:nvPicPr>
          <p:cNvPr id="23" name="Picture 22">
            <a:extLst>
              <a:ext uri="{FF2B5EF4-FFF2-40B4-BE49-F238E27FC236}">
                <a16:creationId xmlns:a16="http://schemas.microsoft.com/office/drawing/2014/main" id="{2D58C912-C657-0FD4-4C40-9D8C682662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234" y="2216926"/>
            <a:ext cx="885959" cy="725994"/>
          </a:xfrm>
          <a:prstGeom prst="rect">
            <a:avLst/>
          </a:prstGeom>
        </p:spPr>
      </p:pic>
      <p:pic>
        <p:nvPicPr>
          <p:cNvPr id="24" name="Picture 23">
            <a:extLst>
              <a:ext uri="{FF2B5EF4-FFF2-40B4-BE49-F238E27FC236}">
                <a16:creationId xmlns:a16="http://schemas.microsoft.com/office/drawing/2014/main" id="{5F656C2C-377C-BC8F-E6BE-A1E9E7601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2142809"/>
            <a:ext cx="494182" cy="325509"/>
          </a:xfrm>
          <a:prstGeom prst="rect">
            <a:avLst/>
          </a:prstGeom>
        </p:spPr>
      </p:pic>
      <p:pic>
        <p:nvPicPr>
          <p:cNvPr id="28" name="Picture 27">
            <a:extLst>
              <a:ext uri="{FF2B5EF4-FFF2-40B4-BE49-F238E27FC236}">
                <a16:creationId xmlns:a16="http://schemas.microsoft.com/office/drawing/2014/main" id="{578BB672-1B6B-47C5-8044-F6F96AA87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22731" y="5041343"/>
            <a:ext cx="461621" cy="378273"/>
          </a:xfrm>
          <a:prstGeom prst="rect">
            <a:avLst/>
          </a:prstGeom>
        </p:spPr>
      </p:pic>
      <p:sp>
        <p:nvSpPr>
          <p:cNvPr id="7" name="TextBox 6">
            <a:extLst>
              <a:ext uri="{FF2B5EF4-FFF2-40B4-BE49-F238E27FC236}">
                <a16:creationId xmlns:a16="http://schemas.microsoft.com/office/drawing/2014/main" id="{5E2DE5F7-D535-422C-D27A-717E23FF7F0D}"/>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6">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132200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a:t>
            </a:r>
            <a:r>
              <a:rPr lang="en-GB" dirty="0" err="1"/>
              <a:t>Fo</a:t>
            </a:r>
            <a:r>
              <a:rPr lang="en-GB" dirty="0"/>
              <a:t>-An-Di</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712968" cy="496264"/>
          </a:xfrm>
        </p:spPr>
        <p:txBody>
          <a:bodyPr>
            <a:normAutofit fontScale="47500" lnSpcReduction="20000"/>
          </a:bodyPr>
          <a:lstStyle/>
          <a:p>
            <a:pPr marL="0" indent="0" algn="ctr">
              <a:buNone/>
            </a:pPr>
            <a:r>
              <a:rPr lang="en-GB" dirty="0"/>
              <a:t>When this cooling path meets the cotectic (point b), the next phase starts to crystallise. In this example, it is anorthite, as this is stable in the anorthite field and on the cotectic with forsterite.</a:t>
            </a:r>
          </a:p>
        </p:txBody>
      </p:sp>
      <p:pic>
        <p:nvPicPr>
          <p:cNvPr id="5" name="Picture 4">
            <a:extLst>
              <a:ext uri="{FF2B5EF4-FFF2-40B4-BE49-F238E27FC236}">
                <a16:creationId xmlns:a16="http://schemas.microsoft.com/office/drawing/2014/main" id="{247ADB83-59BD-8849-9182-E42B0CE93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7675" y="1495072"/>
            <a:ext cx="5427721" cy="4699000"/>
          </a:xfrm>
          <a:prstGeom prst="rect">
            <a:avLst/>
          </a:prstGeom>
        </p:spPr>
      </p:pic>
      <p:sp>
        <p:nvSpPr>
          <p:cNvPr id="12" name="TextBox 11">
            <a:extLst>
              <a:ext uri="{FF2B5EF4-FFF2-40B4-BE49-F238E27FC236}">
                <a16:creationId xmlns:a16="http://schemas.microsoft.com/office/drawing/2014/main" id="{8F28D544-EFC1-A44C-954A-034BC4A145A8}"/>
              </a:ext>
            </a:extLst>
          </p:cNvPr>
          <p:cNvSpPr txBox="1"/>
          <p:nvPr/>
        </p:nvSpPr>
        <p:spPr>
          <a:xfrm>
            <a:off x="4180675" y="3926198"/>
            <a:ext cx="284052" cy="307777"/>
          </a:xfrm>
          <a:prstGeom prst="rect">
            <a:avLst/>
          </a:prstGeom>
          <a:noFill/>
        </p:spPr>
        <p:txBody>
          <a:bodyPr wrap="none" rtlCol="0">
            <a:spAutoFit/>
          </a:bodyPr>
          <a:lstStyle/>
          <a:p>
            <a:r>
              <a:rPr lang="en-GB" sz="1400" i="1" dirty="0">
                <a:solidFill>
                  <a:schemeClr val="accent1"/>
                </a:solidFill>
              </a:rPr>
              <a:t>a</a:t>
            </a:r>
          </a:p>
        </p:txBody>
      </p:sp>
      <p:sp>
        <p:nvSpPr>
          <p:cNvPr id="4" name="Rectangle 3">
            <a:extLst>
              <a:ext uri="{FF2B5EF4-FFF2-40B4-BE49-F238E27FC236}">
                <a16:creationId xmlns:a16="http://schemas.microsoft.com/office/drawing/2014/main" id="{5C558205-54CF-E726-3F81-64DC2BF660B2}"/>
              </a:ext>
            </a:extLst>
          </p:cNvPr>
          <p:cNvSpPr/>
          <p:nvPr/>
        </p:nvSpPr>
        <p:spPr>
          <a:xfrm>
            <a:off x="6512149" y="1991092"/>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CA891CD-E07B-722F-C43E-82ABA9599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489142"/>
            <a:ext cx="702875" cy="462972"/>
          </a:xfrm>
          <a:prstGeom prst="rect">
            <a:avLst/>
          </a:prstGeom>
        </p:spPr>
      </p:pic>
      <p:pic>
        <p:nvPicPr>
          <p:cNvPr id="21" name="Picture 20">
            <a:extLst>
              <a:ext uri="{FF2B5EF4-FFF2-40B4-BE49-F238E27FC236}">
                <a16:creationId xmlns:a16="http://schemas.microsoft.com/office/drawing/2014/main" id="{EFBD505C-5A1B-E851-FB5C-E36A4455F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0619" y="4039661"/>
            <a:ext cx="494182" cy="325509"/>
          </a:xfrm>
          <a:prstGeom prst="rect">
            <a:avLst/>
          </a:prstGeom>
        </p:spPr>
      </p:pic>
      <p:pic>
        <p:nvPicPr>
          <p:cNvPr id="22" name="Picture 21">
            <a:extLst>
              <a:ext uri="{FF2B5EF4-FFF2-40B4-BE49-F238E27FC236}">
                <a16:creationId xmlns:a16="http://schemas.microsoft.com/office/drawing/2014/main" id="{7B280704-FBCB-A599-3D3B-B140499D6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37" y="3876906"/>
            <a:ext cx="494182" cy="325509"/>
          </a:xfrm>
          <a:prstGeom prst="rect">
            <a:avLst/>
          </a:prstGeom>
        </p:spPr>
      </p:pic>
      <p:pic>
        <p:nvPicPr>
          <p:cNvPr id="26" name="Picture 25">
            <a:extLst>
              <a:ext uri="{FF2B5EF4-FFF2-40B4-BE49-F238E27FC236}">
                <a16:creationId xmlns:a16="http://schemas.microsoft.com/office/drawing/2014/main" id="{691F9355-4BEF-6BFF-7523-E8A9D2D6D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014" y="2037116"/>
            <a:ext cx="494182" cy="325509"/>
          </a:xfrm>
          <a:prstGeom prst="rect">
            <a:avLst/>
          </a:prstGeom>
        </p:spPr>
      </p:pic>
      <p:pic>
        <p:nvPicPr>
          <p:cNvPr id="27" name="Picture 26">
            <a:extLst>
              <a:ext uri="{FF2B5EF4-FFF2-40B4-BE49-F238E27FC236}">
                <a16:creationId xmlns:a16="http://schemas.microsoft.com/office/drawing/2014/main" id="{C75D2A64-0451-810C-D583-3CB3AA105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58787" y="3235684"/>
            <a:ext cx="885959" cy="725994"/>
          </a:xfrm>
          <a:prstGeom prst="rect">
            <a:avLst/>
          </a:prstGeom>
        </p:spPr>
      </p:pic>
      <p:cxnSp>
        <p:nvCxnSpPr>
          <p:cNvPr id="6" name="Straight Connector 5">
            <a:extLst>
              <a:ext uri="{FF2B5EF4-FFF2-40B4-BE49-F238E27FC236}">
                <a16:creationId xmlns:a16="http://schemas.microsoft.com/office/drawing/2014/main" id="{71715E89-C1CA-99DF-BB9F-5B9EE81EED81}"/>
              </a:ext>
            </a:extLst>
          </p:cNvPr>
          <p:cNvCxnSpPr>
            <a:cxnSpLocks/>
          </p:cNvCxnSpPr>
          <p:nvPr/>
        </p:nvCxnSpPr>
        <p:spPr>
          <a:xfrm flipH="1" flipV="1">
            <a:off x="4245356" y="4280936"/>
            <a:ext cx="1929063" cy="1675981"/>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AAE5447-A018-7DF5-143C-3D1914F52D99}"/>
              </a:ext>
            </a:extLst>
          </p:cNvPr>
          <p:cNvCxnSpPr>
            <a:cxnSpLocks/>
          </p:cNvCxnSpPr>
          <p:nvPr/>
        </p:nvCxnSpPr>
        <p:spPr>
          <a:xfrm flipH="1" flipV="1">
            <a:off x="3541093" y="3671811"/>
            <a:ext cx="704263" cy="609125"/>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2F895406-7DA2-FE40-8E1E-80F377BB95CF}"/>
              </a:ext>
            </a:extLst>
          </p:cNvPr>
          <p:cNvSpPr/>
          <p:nvPr/>
        </p:nvSpPr>
        <p:spPr>
          <a:xfrm rot="10800000" flipH="1" flipV="1">
            <a:off x="4197389" y="4233975"/>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C3E955D-0795-F5A4-5A75-E0F44834A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807" y="4991032"/>
            <a:ext cx="885959" cy="725994"/>
          </a:xfrm>
          <a:prstGeom prst="rect">
            <a:avLst/>
          </a:prstGeom>
        </p:spPr>
      </p:pic>
      <p:pic>
        <p:nvPicPr>
          <p:cNvPr id="23" name="Picture 22">
            <a:extLst>
              <a:ext uri="{FF2B5EF4-FFF2-40B4-BE49-F238E27FC236}">
                <a16:creationId xmlns:a16="http://schemas.microsoft.com/office/drawing/2014/main" id="{2D58C912-C657-0FD4-4C40-9D8C682662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6234" y="2216926"/>
            <a:ext cx="885959" cy="725994"/>
          </a:xfrm>
          <a:prstGeom prst="rect">
            <a:avLst/>
          </a:prstGeom>
        </p:spPr>
      </p:pic>
      <p:pic>
        <p:nvPicPr>
          <p:cNvPr id="24" name="Picture 23">
            <a:extLst>
              <a:ext uri="{FF2B5EF4-FFF2-40B4-BE49-F238E27FC236}">
                <a16:creationId xmlns:a16="http://schemas.microsoft.com/office/drawing/2014/main" id="{5F656C2C-377C-BC8F-E6BE-A1E9E7601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2142809"/>
            <a:ext cx="494182" cy="325509"/>
          </a:xfrm>
          <a:prstGeom prst="rect">
            <a:avLst/>
          </a:prstGeom>
        </p:spPr>
      </p:pic>
      <p:pic>
        <p:nvPicPr>
          <p:cNvPr id="28" name="Picture 27">
            <a:extLst>
              <a:ext uri="{FF2B5EF4-FFF2-40B4-BE49-F238E27FC236}">
                <a16:creationId xmlns:a16="http://schemas.microsoft.com/office/drawing/2014/main" id="{578BB672-1B6B-47C5-8044-F6F96AA87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278647" y="4938624"/>
            <a:ext cx="601131" cy="492594"/>
          </a:xfrm>
          <a:prstGeom prst="rect">
            <a:avLst/>
          </a:prstGeom>
        </p:spPr>
      </p:pic>
      <p:pic>
        <p:nvPicPr>
          <p:cNvPr id="14" name="Picture 13">
            <a:extLst>
              <a:ext uri="{FF2B5EF4-FFF2-40B4-BE49-F238E27FC236}">
                <a16:creationId xmlns:a16="http://schemas.microsoft.com/office/drawing/2014/main" id="{E0CD4D7D-637D-9019-C085-580551C013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7637" y="2743345"/>
            <a:ext cx="879743" cy="720901"/>
          </a:xfrm>
          <a:prstGeom prst="rect">
            <a:avLst/>
          </a:prstGeom>
        </p:spPr>
      </p:pic>
      <p:pic>
        <p:nvPicPr>
          <p:cNvPr id="17" name="Picture 16">
            <a:extLst>
              <a:ext uri="{FF2B5EF4-FFF2-40B4-BE49-F238E27FC236}">
                <a16:creationId xmlns:a16="http://schemas.microsoft.com/office/drawing/2014/main" id="{A21EF6D8-E48D-3D41-175F-0B5A7BC3F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604548" y="4040248"/>
            <a:ext cx="778673" cy="638080"/>
          </a:xfrm>
          <a:prstGeom prst="rect">
            <a:avLst/>
          </a:prstGeom>
        </p:spPr>
      </p:pic>
      <p:sp>
        <p:nvSpPr>
          <p:cNvPr id="18" name="TextBox 17">
            <a:extLst>
              <a:ext uri="{FF2B5EF4-FFF2-40B4-BE49-F238E27FC236}">
                <a16:creationId xmlns:a16="http://schemas.microsoft.com/office/drawing/2014/main" id="{7DF36A36-14B7-D395-9DF6-94C99B31E4A4}"/>
              </a:ext>
            </a:extLst>
          </p:cNvPr>
          <p:cNvSpPr txBox="1"/>
          <p:nvPr/>
        </p:nvSpPr>
        <p:spPr>
          <a:xfrm>
            <a:off x="3383892" y="3350910"/>
            <a:ext cx="284052" cy="307777"/>
          </a:xfrm>
          <a:prstGeom prst="rect">
            <a:avLst/>
          </a:prstGeom>
          <a:noFill/>
        </p:spPr>
        <p:txBody>
          <a:bodyPr wrap="none" rtlCol="0">
            <a:spAutoFit/>
          </a:bodyPr>
          <a:lstStyle/>
          <a:p>
            <a:r>
              <a:rPr lang="en-GB" sz="1400" i="1" dirty="0">
                <a:solidFill>
                  <a:schemeClr val="accent1"/>
                </a:solidFill>
              </a:rPr>
              <a:t>b</a:t>
            </a:r>
          </a:p>
        </p:txBody>
      </p:sp>
      <p:sp>
        <p:nvSpPr>
          <p:cNvPr id="7" name="TextBox 6">
            <a:extLst>
              <a:ext uri="{FF2B5EF4-FFF2-40B4-BE49-F238E27FC236}">
                <a16:creationId xmlns:a16="http://schemas.microsoft.com/office/drawing/2014/main" id="{465CD0A2-849E-B99D-A925-247891F979B7}"/>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7">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291201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5F8E5-061C-654E-804A-4FB69793154D}"/>
              </a:ext>
            </a:extLst>
          </p:cNvPr>
          <p:cNvSpPr>
            <a:spLocks noGrp="1"/>
          </p:cNvSpPr>
          <p:nvPr>
            <p:ph type="title"/>
          </p:nvPr>
        </p:nvSpPr>
        <p:spPr/>
        <p:txBody>
          <a:bodyPr/>
          <a:lstStyle/>
          <a:p>
            <a:r>
              <a:rPr lang="en-GB" dirty="0"/>
              <a:t>Ternary (c = 3) systems: </a:t>
            </a:r>
            <a:r>
              <a:rPr lang="en-GB" dirty="0" err="1"/>
              <a:t>Fo</a:t>
            </a:r>
            <a:r>
              <a:rPr lang="en-GB" dirty="0"/>
              <a:t>-An-Di</a:t>
            </a:r>
          </a:p>
        </p:txBody>
      </p:sp>
      <p:sp>
        <p:nvSpPr>
          <p:cNvPr id="3" name="Content Placeholder 2">
            <a:extLst>
              <a:ext uri="{FF2B5EF4-FFF2-40B4-BE49-F238E27FC236}">
                <a16:creationId xmlns:a16="http://schemas.microsoft.com/office/drawing/2014/main" id="{F32C5E8C-F9A9-9841-9058-C55D5A9DB70C}"/>
              </a:ext>
            </a:extLst>
          </p:cNvPr>
          <p:cNvSpPr>
            <a:spLocks noGrp="1"/>
          </p:cNvSpPr>
          <p:nvPr>
            <p:ph idx="1"/>
          </p:nvPr>
        </p:nvSpPr>
        <p:spPr>
          <a:xfrm>
            <a:off x="251520" y="6282722"/>
            <a:ext cx="8712968" cy="496264"/>
          </a:xfrm>
        </p:spPr>
        <p:txBody>
          <a:bodyPr>
            <a:normAutofit fontScale="47500" lnSpcReduction="20000"/>
          </a:bodyPr>
          <a:lstStyle/>
          <a:p>
            <a:pPr marL="0" indent="0" algn="ctr">
              <a:buNone/>
            </a:pPr>
            <a:r>
              <a:rPr lang="en-GB" dirty="0"/>
              <a:t>The cooling path then follows the cotectic, towards the ternary eutectic. This results in continued crystallisation of forsterite + anorthite.</a:t>
            </a:r>
          </a:p>
        </p:txBody>
      </p:sp>
      <p:pic>
        <p:nvPicPr>
          <p:cNvPr id="5" name="Picture 4">
            <a:extLst>
              <a:ext uri="{FF2B5EF4-FFF2-40B4-BE49-F238E27FC236}">
                <a16:creationId xmlns:a16="http://schemas.microsoft.com/office/drawing/2014/main" id="{247ADB83-59BD-8849-9182-E42B0CE937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7675" y="1495072"/>
            <a:ext cx="5427721" cy="4699000"/>
          </a:xfrm>
          <a:prstGeom prst="rect">
            <a:avLst/>
          </a:prstGeom>
        </p:spPr>
      </p:pic>
      <p:sp>
        <p:nvSpPr>
          <p:cNvPr id="12" name="TextBox 11">
            <a:extLst>
              <a:ext uri="{FF2B5EF4-FFF2-40B4-BE49-F238E27FC236}">
                <a16:creationId xmlns:a16="http://schemas.microsoft.com/office/drawing/2014/main" id="{8F28D544-EFC1-A44C-954A-034BC4A145A8}"/>
              </a:ext>
            </a:extLst>
          </p:cNvPr>
          <p:cNvSpPr txBox="1"/>
          <p:nvPr/>
        </p:nvSpPr>
        <p:spPr>
          <a:xfrm>
            <a:off x="4180675" y="3926198"/>
            <a:ext cx="284052" cy="307777"/>
          </a:xfrm>
          <a:prstGeom prst="rect">
            <a:avLst/>
          </a:prstGeom>
          <a:noFill/>
        </p:spPr>
        <p:txBody>
          <a:bodyPr wrap="none" rtlCol="0">
            <a:spAutoFit/>
          </a:bodyPr>
          <a:lstStyle/>
          <a:p>
            <a:r>
              <a:rPr lang="en-GB" sz="1400" i="1" dirty="0">
                <a:solidFill>
                  <a:schemeClr val="accent1"/>
                </a:solidFill>
              </a:rPr>
              <a:t>a</a:t>
            </a:r>
          </a:p>
        </p:txBody>
      </p:sp>
      <p:sp>
        <p:nvSpPr>
          <p:cNvPr id="4" name="Rectangle 3">
            <a:extLst>
              <a:ext uri="{FF2B5EF4-FFF2-40B4-BE49-F238E27FC236}">
                <a16:creationId xmlns:a16="http://schemas.microsoft.com/office/drawing/2014/main" id="{5C558205-54CF-E726-3F81-64DC2BF660B2}"/>
              </a:ext>
            </a:extLst>
          </p:cNvPr>
          <p:cNvSpPr/>
          <p:nvPr/>
        </p:nvSpPr>
        <p:spPr>
          <a:xfrm>
            <a:off x="6512149" y="1991092"/>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9CA891CD-E07B-722F-C43E-82ABA9599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4" y="4489142"/>
            <a:ext cx="702875" cy="462972"/>
          </a:xfrm>
          <a:prstGeom prst="rect">
            <a:avLst/>
          </a:prstGeom>
        </p:spPr>
      </p:pic>
      <p:pic>
        <p:nvPicPr>
          <p:cNvPr id="22" name="Picture 21">
            <a:extLst>
              <a:ext uri="{FF2B5EF4-FFF2-40B4-BE49-F238E27FC236}">
                <a16:creationId xmlns:a16="http://schemas.microsoft.com/office/drawing/2014/main" id="{7B280704-FBCB-A599-3D3B-B140499D6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637" y="3876906"/>
            <a:ext cx="494182" cy="325509"/>
          </a:xfrm>
          <a:prstGeom prst="rect">
            <a:avLst/>
          </a:prstGeom>
        </p:spPr>
      </p:pic>
      <p:pic>
        <p:nvPicPr>
          <p:cNvPr id="26" name="Picture 25">
            <a:extLst>
              <a:ext uri="{FF2B5EF4-FFF2-40B4-BE49-F238E27FC236}">
                <a16:creationId xmlns:a16="http://schemas.microsoft.com/office/drawing/2014/main" id="{691F9355-4BEF-6BFF-7523-E8A9D2D6D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014" y="2037116"/>
            <a:ext cx="494182" cy="325509"/>
          </a:xfrm>
          <a:prstGeom prst="rect">
            <a:avLst/>
          </a:prstGeom>
        </p:spPr>
      </p:pic>
      <p:pic>
        <p:nvPicPr>
          <p:cNvPr id="27" name="Picture 26">
            <a:extLst>
              <a:ext uri="{FF2B5EF4-FFF2-40B4-BE49-F238E27FC236}">
                <a16:creationId xmlns:a16="http://schemas.microsoft.com/office/drawing/2014/main" id="{C75D2A64-0451-810C-D583-3CB3AA1056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058787" y="3235684"/>
            <a:ext cx="885959" cy="725994"/>
          </a:xfrm>
          <a:prstGeom prst="rect">
            <a:avLst/>
          </a:prstGeom>
        </p:spPr>
      </p:pic>
      <p:cxnSp>
        <p:nvCxnSpPr>
          <p:cNvPr id="6" name="Straight Connector 5">
            <a:extLst>
              <a:ext uri="{FF2B5EF4-FFF2-40B4-BE49-F238E27FC236}">
                <a16:creationId xmlns:a16="http://schemas.microsoft.com/office/drawing/2014/main" id="{71715E89-C1CA-99DF-BB9F-5B9EE81EED81}"/>
              </a:ext>
            </a:extLst>
          </p:cNvPr>
          <p:cNvCxnSpPr>
            <a:cxnSpLocks/>
          </p:cNvCxnSpPr>
          <p:nvPr/>
        </p:nvCxnSpPr>
        <p:spPr>
          <a:xfrm flipH="1" flipV="1">
            <a:off x="4245356" y="4280936"/>
            <a:ext cx="1929063" cy="1675981"/>
          </a:xfrm>
          <a:prstGeom prst="line">
            <a:avLst/>
          </a:prstGeom>
          <a:ln w="25400">
            <a:solidFill>
              <a:schemeClr val="accent1"/>
            </a:solidFill>
            <a:prstDash val="dash"/>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8AAE5447-A018-7DF5-143C-3D1914F52D99}"/>
              </a:ext>
            </a:extLst>
          </p:cNvPr>
          <p:cNvCxnSpPr>
            <a:cxnSpLocks/>
          </p:cNvCxnSpPr>
          <p:nvPr/>
        </p:nvCxnSpPr>
        <p:spPr>
          <a:xfrm flipH="1" flipV="1">
            <a:off x="3541093" y="3671811"/>
            <a:ext cx="704263" cy="609125"/>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2F895406-7DA2-FE40-8E1E-80F377BB95CF}"/>
              </a:ext>
            </a:extLst>
          </p:cNvPr>
          <p:cNvSpPr/>
          <p:nvPr/>
        </p:nvSpPr>
        <p:spPr>
          <a:xfrm rot="10800000" flipH="1" flipV="1">
            <a:off x="4197389" y="4233975"/>
            <a:ext cx="125312" cy="1253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FC3E955D-0795-F5A4-5A75-E0F44834AE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5807" y="4991032"/>
            <a:ext cx="885959" cy="725994"/>
          </a:xfrm>
          <a:prstGeom prst="rect">
            <a:avLst/>
          </a:prstGeom>
        </p:spPr>
      </p:pic>
      <p:pic>
        <p:nvPicPr>
          <p:cNvPr id="23" name="Picture 22">
            <a:extLst>
              <a:ext uri="{FF2B5EF4-FFF2-40B4-BE49-F238E27FC236}">
                <a16:creationId xmlns:a16="http://schemas.microsoft.com/office/drawing/2014/main" id="{2D58C912-C657-0FD4-4C40-9D8C682662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7508" y="2039620"/>
            <a:ext cx="885959" cy="725994"/>
          </a:xfrm>
          <a:prstGeom prst="rect">
            <a:avLst/>
          </a:prstGeom>
        </p:spPr>
      </p:pic>
      <p:pic>
        <p:nvPicPr>
          <p:cNvPr id="24" name="Picture 23">
            <a:extLst>
              <a:ext uri="{FF2B5EF4-FFF2-40B4-BE49-F238E27FC236}">
                <a16:creationId xmlns:a16="http://schemas.microsoft.com/office/drawing/2014/main" id="{5F656C2C-377C-BC8F-E6BE-A1E9E7601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9863" y="2142809"/>
            <a:ext cx="494182" cy="325509"/>
          </a:xfrm>
          <a:prstGeom prst="rect">
            <a:avLst/>
          </a:prstGeom>
        </p:spPr>
      </p:pic>
      <p:pic>
        <p:nvPicPr>
          <p:cNvPr id="28" name="Picture 27">
            <a:extLst>
              <a:ext uri="{FF2B5EF4-FFF2-40B4-BE49-F238E27FC236}">
                <a16:creationId xmlns:a16="http://schemas.microsoft.com/office/drawing/2014/main" id="{578BB672-1B6B-47C5-8044-F6F96AA87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278647" y="4938624"/>
            <a:ext cx="601131" cy="492594"/>
          </a:xfrm>
          <a:prstGeom prst="rect">
            <a:avLst/>
          </a:prstGeom>
        </p:spPr>
      </p:pic>
      <p:pic>
        <p:nvPicPr>
          <p:cNvPr id="14" name="Picture 13">
            <a:extLst>
              <a:ext uri="{FF2B5EF4-FFF2-40B4-BE49-F238E27FC236}">
                <a16:creationId xmlns:a16="http://schemas.microsoft.com/office/drawing/2014/main" id="{E0CD4D7D-637D-9019-C085-580551C013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7637" y="2743345"/>
            <a:ext cx="879743" cy="720901"/>
          </a:xfrm>
          <a:prstGeom prst="rect">
            <a:avLst/>
          </a:prstGeom>
        </p:spPr>
      </p:pic>
      <p:pic>
        <p:nvPicPr>
          <p:cNvPr id="17" name="Picture 16">
            <a:extLst>
              <a:ext uri="{FF2B5EF4-FFF2-40B4-BE49-F238E27FC236}">
                <a16:creationId xmlns:a16="http://schemas.microsoft.com/office/drawing/2014/main" id="{A21EF6D8-E48D-3D41-175F-0B5A7BC3FD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604548" y="4040248"/>
            <a:ext cx="778673" cy="638080"/>
          </a:xfrm>
          <a:prstGeom prst="rect">
            <a:avLst/>
          </a:prstGeom>
        </p:spPr>
      </p:pic>
      <p:sp>
        <p:nvSpPr>
          <p:cNvPr id="7" name="TextBox 6">
            <a:extLst>
              <a:ext uri="{FF2B5EF4-FFF2-40B4-BE49-F238E27FC236}">
                <a16:creationId xmlns:a16="http://schemas.microsoft.com/office/drawing/2014/main" id="{8D0FFB64-6ED0-6B02-9C39-C89FB27DC930}"/>
              </a:ext>
            </a:extLst>
          </p:cNvPr>
          <p:cNvSpPr txBox="1"/>
          <p:nvPr/>
        </p:nvSpPr>
        <p:spPr>
          <a:xfrm>
            <a:off x="3383892" y="3350910"/>
            <a:ext cx="284052" cy="307777"/>
          </a:xfrm>
          <a:prstGeom prst="rect">
            <a:avLst/>
          </a:prstGeom>
          <a:noFill/>
        </p:spPr>
        <p:txBody>
          <a:bodyPr wrap="none" rtlCol="0">
            <a:spAutoFit/>
          </a:bodyPr>
          <a:lstStyle/>
          <a:p>
            <a:r>
              <a:rPr lang="en-GB" sz="1400" i="1" dirty="0">
                <a:solidFill>
                  <a:schemeClr val="accent1"/>
                </a:solidFill>
              </a:rPr>
              <a:t>b</a:t>
            </a:r>
          </a:p>
        </p:txBody>
      </p:sp>
      <p:cxnSp>
        <p:nvCxnSpPr>
          <p:cNvPr id="9" name="Straight Arrow Connector 8">
            <a:extLst>
              <a:ext uri="{FF2B5EF4-FFF2-40B4-BE49-F238E27FC236}">
                <a16:creationId xmlns:a16="http://schemas.microsoft.com/office/drawing/2014/main" id="{7848EA17-1D2E-7814-2B8D-74A85266719F}"/>
              </a:ext>
            </a:extLst>
          </p:cNvPr>
          <p:cNvCxnSpPr>
            <a:cxnSpLocks/>
          </p:cNvCxnSpPr>
          <p:nvPr/>
        </p:nvCxnSpPr>
        <p:spPr>
          <a:xfrm flipH="1">
            <a:off x="3112168" y="3671811"/>
            <a:ext cx="428925" cy="274547"/>
          </a:xfrm>
          <a:prstGeom prst="straightConnector1">
            <a:avLst/>
          </a:prstGeom>
          <a:ln w="25400">
            <a:solidFill>
              <a:schemeClr val="accent1"/>
            </a:solidFill>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91A6CD46-FBB3-6F6B-8F84-E6B5B6E63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2035" y="4738166"/>
            <a:ext cx="522177" cy="427895"/>
          </a:xfrm>
          <a:prstGeom prst="rect">
            <a:avLst/>
          </a:prstGeom>
        </p:spPr>
      </p:pic>
      <p:pic>
        <p:nvPicPr>
          <p:cNvPr id="18" name="Picture 17">
            <a:extLst>
              <a:ext uri="{FF2B5EF4-FFF2-40B4-BE49-F238E27FC236}">
                <a16:creationId xmlns:a16="http://schemas.microsoft.com/office/drawing/2014/main" id="{7AE531ED-0A01-B075-5FAC-B59EA98731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436111" y="4028759"/>
            <a:ext cx="522177" cy="427895"/>
          </a:xfrm>
          <a:prstGeom prst="rect">
            <a:avLst/>
          </a:prstGeom>
        </p:spPr>
      </p:pic>
      <p:pic>
        <p:nvPicPr>
          <p:cNvPr id="20" name="Picture 19">
            <a:extLst>
              <a:ext uri="{FF2B5EF4-FFF2-40B4-BE49-F238E27FC236}">
                <a16:creationId xmlns:a16="http://schemas.microsoft.com/office/drawing/2014/main" id="{D8421A92-F2FD-52F6-9631-B1E304DC4D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295330" y="2704215"/>
            <a:ext cx="601131" cy="492594"/>
          </a:xfrm>
          <a:prstGeom prst="rect">
            <a:avLst/>
          </a:prstGeom>
        </p:spPr>
      </p:pic>
      <p:sp>
        <p:nvSpPr>
          <p:cNvPr id="11" name="TextBox 10">
            <a:extLst>
              <a:ext uri="{FF2B5EF4-FFF2-40B4-BE49-F238E27FC236}">
                <a16:creationId xmlns:a16="http://schemas.microsoft.com/office/drawing/2014/main" id="{FEC1269D-8CFC-44A3-0BC9-622863EEE465}"/>
              </a:ext>
            </a:extLst>
          </p:cNvPr>
          <p:cNvSpPr txBox="1"/>
          <p:nvPr/>
        </p:nvSpPr>
        <p:spPr>
          <a:xfrm>
            <a:off x="64994" y="6597352"/>
            <a:ext cx="8814010" cy="246221"/>
          </a:xfrm>
          <a:prstGeom prst="rect">
            <a:avLst/>
          </a:prstGeom>
          <a:noFill/>
        </p:spPr>
        <p:txBody>
          <a:bodyPr wrap="square">
            <a:spAutoFit/>
          </a:bodyPr>
          <a:lstStyle/>
          <a:p>
            <a:r>
              <a:rPr lang="en-US" sz="1000" dirty="0"/>
              <a:t>Modified from Ternary Phase Diagrams. </a:t>
            </a:r>
            <a:r>
              <a:rPr lang="en-US" sz="1000" dirty="0">
                <a:hlinkClick r:id="rId7">
                  <a:extLst>
                    <a:ext uri="{A12FA001-AC4F-418D-AE19-62706E023703}">
                      <ahyp:hlinkClr xmlns:ahyp="http://schemas.microsoft.com/office/drawing/2018/hyperlinkcolor" val="tx"/>
                    </a:ext>
                  </a:extLst>
                </a:hlinkClick>
              </a:rPr>
              <a:t>https://serc.carleton.edu/research_education/equilibria/ternary_diagrams.html</a:t>
            </a:r>
            <a:r>
              <a:rPr lang="en-US" sz="1000" dirty="0"/>
              <a:t> </a:t>
            </a:r>
          </a:p>
        </p:txBody>
      </p:sp>
    </p:spTree>
    <p:extLst>
      <p:ext uri="{BB962C8B-B14F-4D97-AF65-F5344CB8AC3E}">
        <p14:creationId xmlns:p14="http://schemas.microsoft.com/office/powerpoint/2010/main" val="22763848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32553</TotalTime>
  <Words>1986</Words>
  <Application>Microsoft Macintosh PowerPoint</Application>
  <PresentationFormat>On-screen Show (4:3)</PresentationFormat>
  <Paragraphs>207</Paragraphs>
  <Slides>31</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Notes for Teaching</vt:lpstr>
      <vt:lpstr>Ternary Phase Diagrams</vt:lpstr>
      <vt:lpstr>Melting and Crystallisation</vt:lpstr>
      <vt:lpstr>Ternary (c = 3) systems: Fo-An-Di</vt:lpstr>
      <vt:lpstr>Ternary (c = 3) systems: Fo-An-Di</vt:lpstr>
      <vt:lpstr>Ternary (c = 3) systems: Fo-An-Di</vt:lpstr>
      <vt:lpstr>Ternary (c = 3) systems: Fo-An-Di</vt:lpstr>
      <vt:lpstr>Ternary (c = 3) systems: Fo-An-Di</vt:lpstr>
      <vt:lpstr>Ternary (c = 3) systems: Fo-An-Di</vt:lpstr>
      <vt:lpstr>Ternary (c = 3) systems: Fo-An-Di</vt:lpstr>
      <vt:lpstr>Ternary (c = 3) systems: Fo-An-Di</vt:lpstr>
      <vt:lpstr>Crystallisation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Ternary System (Fo-An-SiO2) with an intermediate compound (Peritectic)</vt:lpstr>
      <vt:lpstr>Crystallisation and Miscibility</vt:lpstr>
      <vt:lpstr>Ternary (c = 3) systems: Di-An-Ab</vt:lpstr>
      <vt:lpstr>Ternary (c = 3) systems: Di-An-Ab</vt:lpstr>
      <vt:lpstr>Ternary (c = 3) systems: Di-An-Ab</vt:lpstr>
      <vt:lpstr>Ternary (c = 3) systems: Di-An-Ab</vt:lpstr>
      <vt:lpstr>Ternary (c = 3) systems: Di-An-Ab</vt:lpstr>
      <vt:lpstr>Ternary (c = 3) systems: Di-An-Ab</vt:lpstr>
      <vt:lpstr>Ternary (c = 3) systems: Di-An-Ab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Review</dc:creator>
  <cp:lastModifiedBy>Emma Hunt</cp:lastModifiedBy>
  <cp:revision>777</cp:revision>
  <cp:lastPrinted>2020-08-16T16:03:55Z</cp:lastPrinted>
  <dcterms:created xsi:type="dcterms:W3CDTF">2012-08-16T15:33:32Z</dcterms:created>
  <dcterms:modified xsi:type="dcterms:W3CDTF">2026-06-19T14:37:56Z</dcterms:modified>
</cp:coreProperties>
</file>