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tags/tag1.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57" r:id="rId3"/>
    <p:sldId id="258" r:id="rId4"/>
    <p:sldId id="263" r:id="rId5"/>
    <p:sldId id="264" r:id="rId6"/>
    <p:sldId id="261" r:id="rId7"/>
    <p:sldId id="265" r:id="rId8"/>
    <p:sldId id="518" r:id="rId9"/>
    <p:sldId id="25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91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490413-0DC5-4F31-B5A1-0A751E4B2C54}" v="211" dt="2025-11-18T12:55:29.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719" autoAdjust="0"/>
  </p:normalViewPr>
  <p:slideViewPr>
    <p:cSldViewPr snapToGrid="0">
      <p:cViewPr varScale="1">
        <p:scale>
          <a:sx n="90" d="100"/>
          <a:sy n="90" d="100"/>
        </p:scale>
        <p:origin x="498"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meyer, Shelley - whitm2sj" userId="89997d76-a1ca-429e-9558-44b4f92497f6" providerId="ADAL" clId="{E3771443-8EEC-407D-B221-CF8A9806F9EF}"/>
    <pc:docChg chg="custSel addSld delSld modSld">
      <pc:chgData name="Whitmeyer, Shelley - whitm2sj" userId="89997d76-a1ca-429e-9558-44b4f92497f6" providerId="ADAL" clId="{E3771443-8EEC-407D-B221-CF8A9806F9EF}" dt="2025-11-18T13:02:20.688" v="776" actId="1076"/>
      <pc:docMkLst>
        <pc:docMk/>
      </pc:docMkLst>
      <pc:sldChg chg="addSp modSp mod setBg">
        <pc:chgData name="Whitmeyer, Shelley - whitm2sj" userId="89997d76-a1ca-429e-9558-44b4f92497f6" providerId="ADAL" clId="{E3771443-8EEC-407D-B221-CF8A9806F9EF}" dt="2025-11-11T19:29:53.666" v="21" actId="313"/>
        <pc:sldMkLst>
          <pc:docMk/>
          <pc:sldMk cId="2396240403" sldId="257"/>
        </pc:sldMkLst>
        <pc:spChg chg="mod">
          <ac:chgData name="Whitmeyer, Shelley - whitm2sj" userId="89997d76-a1ca-429e-9558-44b4f92497f6" providerId="ADAL" clId="{E3771443-8EEC-407D-B221-CF8A9806F9EF}" dt="2025-11-11T19:17:08.918" v="0" actId="26606"/>
          <ac:spMkLst>
            <pc:docMk/>
            <pc:sldMk cId="2396240403" sldId="257"/>
            <ac:spMk id="2" creationId="{EE857C5D-DEB9-3F06-73D7-27B80B56BD1D}"/>
          </ac:spMkLst>
        </pc:spChg>
        <pc:spChg chg="mod">
          <ac:chgData name="Whitmeyer, Shelley - whitm2sj" userId="89997d76-a1ca-429e-9558-44b4f92497f6" providerId="ADAL" clId="{E3771443-8EEC-407D-B221-CF8A9806F9EF}" dt="2025-11-11T19:29:53.666" v="21" actId="313"/>
          <ac:spMkLst>
            <pc:docMk/>
            <pc:sldMk cId="2396240403" sldId="257"/>
            <ac:spMk id="3" creationId="{E84BFAEA-132E-475E-B432-755EC8CC10C4}"/>
          </ac:spMkLst>
        </pc:spChg>
        <pc:spChg chg="add">
          <ac:chgData name="Whitmeyer, Shelley - whitm2sj" userId="89997d76-a1ca-429e-9558-44b4f92497f6" providerId="ADAL" clId="{E3771443-8EEC-407D-B221-CF8A9806F9EF}" dt="2025-11-11T19:17:08.918" v="0" actId="26606"/>
          <ac:spMkLst>
            <pc:docMk/>
            <pc:sldMk cId="2396240403" sldId="257"/>
            <ac:spMk id="10" creationId="{37B65277-82C6-6D08-6DCA-4A7DCC3B7136}"/>
          </ac:spMkLst>
        </pc:spChg>
        <pc:picChg chg="add">
          <ac:chgData name="Whitmeyer, Shelley - whitm2sj" userId="89997d76-a1ca-429e-9558-44b4f92497f6" providerId="ADAL" clId="{E3771443-8EEC-407D-B221-CF8A9806F9EF}" dt="2025-11-11T19:17:08.918" v="0" actId="26606"/>
          <ac:picMkLst>
            <pc:docMk/>
            <pc:sldMk cId="2396240403" sldId="257"/>
            <ac:picMk id="7" creationId="{0D8DF1C8-4E00-2BC3-F201-586F4524AC3D}"/>
          </ac:picMkLst>
        </pc:picChg>
      </pc:sldChg>
      <pc:sldChg chg="modSp mod">
        <pc:chgData name="Whitmeyer, Shelley - whitm2sj" userId="89997d76-a1ca-429e-9558-44b4f92497f6" providerId="ADAL" clId="{E3771443-8EEC-407D-B221-CF8A9806F9EF}" dt="2025-11-17T19:27:51.106" v="739" actId="962"/>
        <pc:sldMkLst>
          <pc:docMk/>
          <pc:sldMk cId="4186141010" sldId="259"/>
        </pc:sldMkLst>
        <pc:spChg chg="mod">
          <ac:chgData name="Whitmeyer, Shelley - whitm2sj" userId="89997d76-a1ca-429e-9558-44b4f92497f6" providerId="ADAL" clId="{E3771443-8EEC-407D-B221-CF8A9806F9EF}" dt="2025-11-11T19:30:29.078" v="22" actId="1076"/>
          <ac:spMkLst>
            <pc:docMk/>
            <pc:sldMk cId="4186141010" sldId="259"/>
            <ac:spMk id="2" creationId="{BA9FF695-1AD4-AD13-390B-7E5AF2211AC5}"/>
          </ac:spMkLst>
        </pc:spChg>
        <pc:picChg chg="mod">
          <ac:chgData name="Whitmeyer, Shelley - whitm2sj" userId="89997d76-a1ca-429e-9558-44b4f92497f6" providerId="ADAL" clId="{E3771443-8EEC-407D-B221-CF8A9806F9EF}" dt="2025-11-17T19:27:51.106" v="739" actId="962"/>
          <ac:picMkLst>
            <pc:docMk/>
            <pc:sldMk cId="4186141010" sldId="259"/>
            <ac:picMk id="1032" creationId="{B0DD227F-6214-AD68-0FCC-3A516ED7AC55}"/>
          </ac:picMkLst>
        </pc:picChg>
      </pc:sldChg>
      <pc:sldChg chg="del">
        <pc:chgData name="Whitmeyer, Shelley - whitm2sj" userId="89997d76-a1ca-429e-9558-44b4f92497f6" providerId="ADAL" clId="{E3771443-8EEC-407D-B221-CF8A9806F9EF}" dt="2025-11-17T19:18:04.942" v="205" actId="47"/>
        <pc:sldMkLst>
          <pc:docMk/>
          <pc:sldMk cId="1083266036" sldId="260"/>
        </pc:sldMkLst>
      </pc:sldChg>
      <pc:sldChg chg="addSp delSp modSp new mod modClrScheme chgLayout modNotesTx">
        <pc:chgData name="Whitmeyer, Shelley - whitm2sj" userId="89997d76-a1ca-429e-9558-44b4f92497f6" providerId="ADAL" clId="{E3771443-8EEC-407D-B221-CF8A9806F9EF}" dt="2025-11-17T19:27:42.858" v="737" actId="962"/>
        <pc:sldMkLst>
          <pc:docMk/>
          <pc:sldMk cId="2217589714" sldId="261"/>
        </pc:sldMkLst>
        <pc:spChg chg="del">
          <ac:chgData name="Whitmeyer, Shelley - whitm2sj" userId="89997d76-a1ca-429e-9558-44b4f92497f6" providerId="ADAL" clId="{E3771443-8EEC-407D-B221-CF8A9806F9EF}" dt="2025-11-17T19:12:13.778" v="24" actId="700"/>
          <ac:spMkLst>
            <pc:docMk/>
            <pc:sldMk cId="2217589714" sldId="261"/>
            <ac:spMk id="2" creationId="{C18F1056-06EA-6672-5B1A-719EC049FE12}"/>
          </ac:spMkLst>
        </pc:spChg>
        <pc:spChg chg="del">
          <ac:chgData name="Whitmeyer, Shelley - whitm2sj" userId="89997d76-a1ca-429e-9558-44b4f92497f6" providerId="ADAL" clId="{E3771443-8EEC-407D-B221-CF8A9806F9EF}" dt="2025-11-17T19:12:13.778" v="24" actId="700"/>
          <ac:spMkLst>
            <pc:docMk/>
            <pc:sldMk cId="2217589714" sldId="261"/>
            <ac:spMk id="3" creationId="{ACB2C8B1-B656-873F-1596-3698A60AC9B1}"/>
          </ac:spMkLst>
        </pc:spChg>
        <pc:spChg chg="add mod">
          <ac:chgData name="Whitmeyer, Shelley - whitm2sj" userId="89997d76-a1ca-429e-9558-44b4f92497f6" providerId="ADAL" clId="{E3771443-8EEC-407D-B221-CF8A9806F9EF}" dt="2025-11-17T19:13:20.349" v="69" actId="12788"/>
          <ac:spMkLst>
            <pc:docMk/>
            <pc:sldMk cId="2217589714" sldId="261"/>
            <ac:spMk id="5" creationId="{4F31819F-7667-1D57-8436-3935039A6A3C}"/>
          </ac:spMkLst>
        </pc:spChg>
        <pc:graphicFrameChg chg="add mod">
          <ac:chgData name="Whitmeyer, Shelley - whitm2sj" userId="89997d76-a1ca-429e-9558-44b4f92497f6" providerId="ADAL" clId="{E3771443-8EEC-407D-B221-CF8A9806F9EF}" dt="2025-11-17T19:27:42.858" v="737" actId="962"/>
          <ac:graphicFrameMkLst>
            <pc:docMk/>
            <pc:sldMk cId="2217589714" sldId="261"/>
            <ac:graphicFrameMk id="4" creationId="{57F1E5C0-AFAE-23E9-C789-EBD2AD8430F2}"/>
          </ac:graphicFrameMkLst>
        </pc:graphicFrameChg>
      </pc:sldChg>
      <pc:sldChg chg="new del modNotesTx">
        <pc:chgData name="Whitmeyer, Shelley - whitm2sj" userId="89997d76-a1ca-429e-9558-44b4f92497f6" providerId="ADAL" clId="{E3771443-8EEC-407D-B221-CF8A9806F9EF}" dt="2025-11-17T19:17:52.965" v="204" actId="47"/>
        <pc:sldMkLst>
          <pc:docMk/>
          <pc:sldMk cId="1209061807" sldId="262"/>
        </pc:sldMkLst>
      </pc:sldChg>
      <pc:sldChg chg="addSp delSp modSp new mod setBg modNotesTx">
        <pc:chgData name="Whitmeyer, Shelley - whitm2sj" userId="89997d76-a1ca-429e-9558-44b4f92497f6" providerId="ADAL" clId="{E3771443-8EEC-407D-B221-CF8A9806F9EF}" dt="2025-11-17T19:26:50.545" v="525" actId="962"/>
        <pc:sldMkLst>
          <pc:docMk/>
          <pc:sldMk cId="2851148952" sldId="263"/>
        </pc:sldMkLst>
        <pc:spChg chg="add del">
          <ac:chgData name="Whitmeyer, Shelley - whitm2sj" userId="89997d76-a1ca-429e-9558-44b4f92497f6" providerId="ADAL" clId="{E3771443-8EEC-407D-B221-CF8A9806F9EF}" dt="2025-11-17T19:16:55.086" v="200" actId="26606"/>
          <ac:spMkLst>
            <pc:docMk/>
            <pc:sldMk cId="2851148952" sldId="263"/>
            <ac:spMk id="10" creationId="{E8DC6FCD-811B-436E-9FEE-FC957486CD7E}"/>
          </ac:spMkLst>
        </pc:spChg>
        <pc:spChg chg="add del">
          <ac:chgData name="Whitmeyer, Shelley - whitm2sj" userId="89997d76-a1ca-429e-9558-44b4f92497f6" providerId="ADAL" clId="{E3771443-8EEC-407D-B221-CF8A9806F9EF}" dt="2025-11-17T19:17:24.053" v="202" actId="26606"/>
          <ac:spMkLst>
            <pc:docMk/>
            <pc:sldMk cId="2851148952" sldId="263"/>
            <ac:spMk id="15" creationId="{E8DC6FCD-811B-436E-9FEE-FC957486CD7E}"/>
          </ac:spMkLst>
        </pc:spChg>
        <pc:spChg chg="add">
          <ac:chgData name="Whitmeyer, Shelley - whitm2sj" userId="89997d76-a1ca-429e-9558-44b4f92497f6" providerId="ADAL" clId="{E3771443-8EEC-407D-B221-CF8A9806F9EF}" dt="2025-11-17T19:17:24.053" v="202" actId="26606"/>
          <ac:spMkLst>
            <pc:docMk/>
            <pc:sldMk cId="2851148952" sldId="263"/>
            <ac:spMk id="20" creationId="{42A4FC2C-047E-45A5-965D-8E1E3BF09BC6}"/>
          </ac:spMkLst>
        </pc:spChg>
        <pc:picChg chg="add del mod ord">
          <ac:chgData name="Whitmeyer, Shelley - whitm2sj" userId="89997d76-a1ca-429e-9558-44b4f92497f6" providerId="ADAL" clId="{E3771443-8EEC-407D-B221-CF8A9806F9EF}" dt="2025-11-17T19:16:52.678" v="198" actId="478"/>
          <ac:picMkLst>
            <pc:docMk/>
            <pc:sldMk cId="2851148952" sldId="263"/>
            <ac:picMk id="2" creationId="{1F581E55-0F87-78C7-2511-D26DB9EFAF2C}"/>
          </ac:picMkLst>
        </pc:picChg>
        <pc:picChg chg="add mod">
          <ac:chgData name="Whitmeyer, Shelley - whitm2sj" userId="89997d76-a1ca-429e-9558-44b4f92497f6" providerId="ADAL" clId="{E3771443-8EEC-407D-B221-CF8A9806F9EF}" dt="2025-11-17T19:25:57.769" v="369" actId="962"/>
          <ac:picMkLst>
            <pc:docMk/>
            <pc:sldMk cId="2851148952" sldId="263"/>
            <ac:picMk id="3" creationId="{89229908-1B5A-C2EC-FF02-4C8ADA29A8ED}"/>
          </ac:picMkLst>
        </pc:picChg>
        <pc:picChg chg="add mod ord">
          <ac:chgData name="Whitmeyer, Shelley - whitm2sj" userId="89997d76-a1ca-429e-9558-44b4f92497f6" providerId="ADAL" clId="{E3771443-8EEC-407D-B221-CF8A9806F9EF}" dt="2025-11-17T19:17:24.053" v="202" actId="26606"/>
          <ac:picMkLst>
            <pc:docMk/>
            <pc:sldMk cId="2851148952" sldId="263"/>
            <ac:picMk id="4" creationId="{ADF125B9-3D33-1CE2-A53A-8CAD3B5CD3A1}"/>
          </ac:picMkLst>
        </pc:picChg>
        <pc:picChg chg="add mod ord">
          <ac:chgData name="Whitmeyer, Shelley - whitm2sj" userId="89997d76-a1ca-429e-9558-44b4f92497f6" providerId="ADAL" clId="{E3771443-8EEC-407D-B221-CF8A9806F9EF}" dt="2025-11-17T19:26:16.334" v="417" actId="962"/>
          <ac:picMkLst>
            <pc:docMk/>
            <pc:sldMk cId="2851148952" sldId="263"/>
            <ac:picMk id="5" creationId="{F5360820-F929-CA4F-3D94-CAA120A8866B}"/>
          </ac:picMkLst>
        </pc:picChg>
        <pc:picChg chg="add mod ord">
          <ac:chgData name="Whitmeyer, Shelley - whitm2sj" userId="89997d76-a1ca-429e-9558-44b4f92497f6" providerId="ADAL" clId="{E3771443-8EEC-407D-B221-CF8A9806F9EF}" dt="2025-11-17T19:26:31.958" v="479" actId="962"/>
          <ac:picMkLst>
            <pc:docMk/>
            <pc:sldMk cId="2851148952" sldId="263"/>
            <ac:picMk id="6" creationId="{FAEC6726-8F6E-B1C9-A8AC-7C2BEB4B2AC8}"/>
          </ac:picMkLst>
        </pc:picChg>
        <pc:picChg chg="add mod">
          <ac:chgData name="Whitmeyer, Shelley - whitm2sj" userId="89997d76-a1ca-429e-9558-44b4f92497f6" providerId="ADAL" clId="{E3771443-8EEC-407D-B221-CF8A9806F9EF}" dt="2025-11-17T19:26:50.545" v="525" actId="962"/>
          <ac:picMkLst>
            <pc:docMk/>
            <pc:sldMk cId="2851148952" sldId="263"/>
            <ac:picMk id="7" creationId="{DBB01845-3688-AE07-23F5-7FD19DF96AF8}"/>
          </ac:picMkLst>
        </pc:picChg>
      </pc:sldChg>
      <pc:sldChg chg="addSp modSp new mod setBg modNotesTx">
        <pc:chgData name="Whitmeyer, Shelley - whitm2sj" userId="89997d76-a1ca-429e-9558-44b4f92497f6" providerId="ADAL" clId="{E3771443-8EEC-407D-B221-CF8A9806F9EF}" dt="2025-11-17T19:27:06.077" v="581" actId="962"/>
        <pc:sldMkLst>
          <pc:docMk/>
          <pc:sldMk cId="3706183587" sldId="264"/>
        </pc:sldMkLst>
        <pc:spChg chg="add">
          <ac:chgData name="Whitmeyer, Shelley - whitm2sj" userId="89997d76-a1ca-429e-9558-44b4f92497f6" providerId="ADAL" clId="{E3771443-8EEC-407D-B221-CF8A9806F9EF}" dt="2025-11-17T19:25:02.708" v="331" actId="26606"/>
          <ac:spMkLst>
            <pc:docMk/>
            <pc:sldMk cId="3706183587" sldId="264"/>
            <ac:spMk id="7" creationId="{ACA57B90-B92C-2765-7DEE-ADAF6DEF919B}"/>
          </ac:spMkLst>
        </pc:spChg>
        <pc:picChg chg="add mod">
          <ac:chgData name="Whitmeyer, Shelley - whitm2sj" userId="89997d76-a1ca-429e-9558-44b4f92497f6" providerId="ADAL" clId="{E3771443-8EEC-407D-B221-CF8A9806F9EF}" dt="2025-11-17T19:27:06.077" v="581" actId="962"/>
          <ac:picMkLst>
            <pc:docMk/>
            <pc:sldMk cId="3706183587" sldId="264"/>
            <ac:picMk id="2" creationId="{3B777B7A-1023-B2E5-305D-C01E7402402D}"/>
          </ac:picMkLst>
        </pc:picChg>
      </pc:sldChg>
      <pc:sldChg chg="addSp delSp modSp new mod setBg modClrScheme chgLayout">
        <pc:chgData name="Whitmeyer, Shelley - whitm2sj" userId="89997d76-a1ca-429e-9558-44b4f92497f6" providerId="ADAL" clId="{E3771443-8EEC-407D-B221-CF8A9806F9EF}" dt="2025-11-18T13:02:20.688" v="776" actId="1076"/>
        <pc:sldMkLst>
          <pc:docMk/>
          <pc:sldMk cId="1333303213" sldId="265"/>
        </pc:sldMkLst>
        <pc:spChg chg="add mod">
          <ac:chgData name="Whitmeyer, Shelley - whitm2sj" userId="89997d76-a1ca-429e-9558-44b4f92497f6" providerId="ADAL" clId="{E3771443-8EEC-407D-B221-CF8A9806F9EF}" dt="2025-11-18T13:02:20.688" v="776" actId="1076"/>
          <ac:spMkLst>
            <pc:docMk/>
            <pc:sldMk cId="1333303213" sldId="265"/>
            <ac:spMk id="2" creationId="{42DB603B-4ABC-6F7B-363F-9578F79D5A29}"/>
          </ac:spMkLst>
        </pc:spChg>
        <pc:spChg chg="add">
          <ac:chgData name="Whitmeyer, Shelley - whitm2sj" userId="89997d76-a1ca-429e-9558-44b4f92497f6" providerId="ADAL" clId="{E3771443-8EEC-407D-B221-CF8A9806F9EF}" dt="2025-11-18T12:55:33.712" v="774" actId="26606"/>
          <ac:spMkLst>
            <pc:docMk/>
            <pc:sldMk cId="1333303213" sldId="265"/>
            <ac:spMk id="9" creationId="{87B4472A-332B-71E5-8009-33841E7C3F0B}"/>
          </ac:spMkLst>
        </pc:spChg>
        <pc:picChg chg="add mod">
          <ac:chgData name="Whitmeyer, Shelley - whitm2sj" userId="89997d76-a1ca-429e-9558-44b4f92497f6" providerId="ADAL" clId="{E3771443-8EEC-407D-B221-CF8A9806F9EF}" dt="2025-11-18T12:55:33.712" v="774" actId="26606"/>
          <ac:picMkLst>
            <pc:docMk/>
            <pc:sldMk cId="1333303213" sldId="265"/>
            <ac:picMk id="4" creationId="{A3FE0740-09AE-339F-564C-B1DC495308E5}"/>
          </ac:picMkLst>
        </pc:picChg>
        <pc:picChg chg="add del mod">
          <ac:chgData name="Whitmeyer, Shelley - whitm2sj" userId="89997d76-a1ca-429e-9558-44b4f92497f6" providerId="ADAL" clId="{E3771443-8EEC-407D-B221-CF8A9806F9EF}" dt="2025-11-18T12:55:29.504" v="771" actId="478"/>
          <ac:picMkLst>
            <pc:docMk/>
            <pc:sldMk cId="1333303213" sldId="265"/>
            <ac:picMk id="7170" creationId="{00000000-0000-0000-0000-000000000000}"/>
          </ac:picMkLst>
        </pc:picChg>
      </pc:sldChg>
      <pc:sldChg chg="delSp add del">
        <pc:chgData name="Whitmeyer, Shelley - whitm2sj" userId="89997d76-a1ca-429e-9558-44b4f92497f6" providerId="ADAL" clId="{E3771443-8EEC-407D-B221-CF8A9806F9EF}" dt="2025-11-18T12:53:38.519" v="768" actId="47"/>
        <pc:sldMkLst>
          <pc:docMk/>
          <pc:sldMk cId="2811405797" sldId="517"/>
        </pc:sldMkLst>
        <pc:picChg chg="del">
          <ac:chgData name="Whitmeyer, Shelley - whitm2sj" userId="89997d76-a1ca-429e-9558-44b4f92497f6" providerId="ADAL" clId="{E3771443-8EEC-407D-B221-CF8A9806F9EF}" dt="2025-11-18T12:53:26.530" v="766" actId="21"/>
          <ac:picMkLst>
            <pc:docMk/>
            <pc:sldMk cId="2811405797" sldId="517"/>
            <ac:picMk id="7170" creationId="{00000000-0000-0000-0000-000000000000}"/>
          </ac:picMkLst>
        </pc:picChg>
      </pc:sldChg>
      <pc:sldChg chg="add">
        <pc:chgData name="Whitmeyer, Shelley - whitm2sj" userId="89997d76-a1ca-429e-9558-44b4f92497f6" providerId="ADAL" clId="{E3771443-8EEC-407D-B221-CF8A9806F9EF}" dt="2025-11-18T12:53:14.110" v="765"/>
        <pc:sldMkLst>
          <pc:docMk/>
          <pc:sldMk cId="878192365" sldId="518"/>
        </pc:sldMkLst>
      </pc:sldChg>
      <pc:sldChg chg="add del">
        <pc:chgData name="Whitmeyer, Shelley - whitm2sj" userId="89997d76-a1ca-429e-9558-44b4f92497f6" providerId="ADAL" clId="{E3771443-8EEC-407D-B221-CF8A9806F9EF}" dt="2025-11-18T13:02:00.859" v="775" actId="47"/>
        <pc:sldMkLst>
          <pc:docMk/>
          <pc:sldMk cId="94557228" sldId="520"/>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6T16:51:52.52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8633 11218 11774,'0'49'983,"-8"-6"-738,6-3 1,-5 3 0,7 5 0,0 5 245,0 1 1,0-3-296,0-1 0,0 0 50,0 0-101,0-1 0,0 1 32,0 0 3,0 0-188,0-8 0,0 6-19,0-4 123,0-10-24,0 4-22,0-5-22,0-5 35,0 11 46,0-13 1,0 14-75,0 4 59,0-3-199,0 0 175,0-16-163,0 7 129,0-14-51,0 13 19,0 3-12,0-7-88,0 12 98,-7-13-18,5 0 1,-7 0-81,3-4 157,4-11 16,-13 18-86,14-18 169,-7 6-131,1-2-24,5-14-7,-20-8-35,11-4 35,-13-13 18,7 0 1,1 4 53,-1-8-183,-7 8 1,4-12-338,-8 5 165,0 3 96,3-7 0,-5 5-74,8-7 1,0-1 605,5 9-12,1 1 30,-1 7-243,8 0 230,1 8 126,8 2-383,23 29 72,-11-9-94,27 26 0,-18-19 65,6 7 155,-7-6 0,10 10-16,-8-3-339,8-4 142,-12 7 0,6 0 156,-7 8-381,-1 0 0,-5-6-125,0 0 284,0-7 90,-1-2-91,4-7 6,-12-8-116,6-2 71,6-14 18,-10 5 48,11-13 13,-8 13-45,2-20-40,8 11 1,2-15-204,3 4 210,-11 11 0,18-18-58,-7 7 105,8-8 0,3-1-79,0 3 1,-7 4 4,5 0 138,-5-2 0,13-7-64,0 0-34,-8 7 1,-5 2-274,-4 8 161,-11 6 48,11 3-569,-12 0-33,-1 5 436,5-6 0,-41 23 0,-3 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5CF0C-FB43-4807-BF99-E72B271D5FB0}"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BDD3E-4641-4FBF-9702-04B0CE6DFCC6}" type="slidenum">
              <a:rPr lang="en-US" smtClean="0"/>
              <a:t>‹#›</a:t>
            </a:fld>
            <a:endParaRPr lang="en-US"/>
          </a:p>
        </p:txBody>
      </p:sp>
    </p:spTree>
    <p:extLst>
      <p:ext uri="{BB962C8B-B14F-4D97-AF65-F5344CB8AC3E}">
        <p14:creationId xmlns:p14="http://schemas.microsoft.com/office/powerpoint/2010/main" val="849871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https://www.energy.virginia.gov/geology/CoastalErosion.shtml</a:t>
            </a:r>
          </a:p>
          <a:p>
            <a:r>
              <a:rPr lang="en-US" dirty="0"/>
              <a:t>https://www.fisheries.noaa.gov/feature-story/5-reasons-love-estuaries#:~:text=Estuaries%20are%20often%20called%20the,live%20on%20or%20near%20one.</a:t>
            </a:r>
          </a:p>
        </p:txBody>
      </p:sp>
      <p:sp>
        <p:nvSpPr>
          <p:cNvPr id="4" name="Slide Number Placeholder 3"/>
          <p:cNvSpPr>
            <a:spLocks noGrp="1"/>
          </p:cNvSpPr>
          <p:nvPr>
            <p:ph type="sldNum" sz="quarter" idx="5"/>
          </p:nvPr>
        </p:nvSpPr>
        <p:spPr/>
        <p:txBody>
          <a:bodyPr/>
          <a:lstStyle/>
          <a:p>
            <a:fld id="{9C7BDD3E-4641-4FBF-9702-04B0CE6DFCC6}" type="slidenum">
              <a:rPr lang="en-US" smtClean="0"/>
              <a:t>2</a:t>
            </a:fld>
            <a:endParaRPr lang="en-US"/>
          </a:p>
        </p:txBody>
      </p:sp>
    </p:spTree>
    <p:extLst>
      <p:ext uri="{BB962C8B-B14F-4D97-AF65-F5344CB8AC3E}">
        <p14:creationId xmlns:p14="http://schemas.microsoft.com/office/powerpoint/2010/main" val="3378209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Shorelines are varied.  </a:t>
            </a:r>
          </a:p>
        </p:txBody>
      </p:sp>
      <p:sp>
        <p:nvSpPr>
          <p:cNvPr id="4" name="Slide Number Placeholder 3"/>
          <p:cNvSpPr>
            <a:spLocks noGrp="1"/>
          </p:cNvSpPr>
          <p:nvPr>
            <p:ph type="sldNum" sz="quarter" idx="5"/>
          </p:nvPr>
        </p:nvSpPr>
        <p:spPr/>
        <p:txBody>
          <a:bodyPr/>
          <a:lstStyle/>
          <a:p>
            <a:fld id="{9C7BDD3E-4641-4FBF-9702-04B0CE6DFCC6}" type="slidenum">
              <a:rPr lang="en-US" smtClean="0"/>
              <a:t>4</a:t>
            </a:fld>
            <a:endParaRPr lang="en-US"/>
          </a:p>
        </p:txBody>
      </p:sp>
    </p:spTree>
    <p:extLst>
      <p:ext uri="{BB962C8B-B14F-4D97-AF65-F5344CB8AC3E}">
        <p14:creationId xmlns:p14="http://schemas.microsoft.com/office/powerpoint/2010/main" val="1583951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Explain the difference between a barrier island and non-barrier beach</a:t>
            </a:r>
          </a:p>
        </p:txBody>
      </p:sp>
      <p:sp>
        <p:nvSpPr>
          <p:cNvPr id="4" name="Slide Number Placeholder 3"/>
          <p:cNvSpPr>
            <a:spLocks noGrp="1"/>
          </p:cNvSpPr>
          <p:nvPr>
            <p:ph type="sldNum" sz="quarter" idx="5"/>
          </p:nvPr>
        </p:nvSpPr>
        <p:spPr/>
        <p:txBody>
          <a:bodyPr/>
          <a:lstStyle/>
          <a:p>
            <a:fld id="{9C7BDD3E-4641-4FBF-9702-04B0CE6DFCC6}" type="slidenum">
              <a:rPr lang="en-US" smtClean="0"/>
              <a:t>5</a:t>
            </a:fld>
            <a:endParaRPr lang="en-US"/>
          </a:p>
        </p:txBody>
      </p:sp>
    </p:spTree>
    <p:extLst>
      <p:ext uri="{BB962C8B-B14F-4D97-AF65-F5344CB8AC3E}">
        <p14:creationId xmlns:p14="http://schemas.microsoft.com/office/powerpoint/2010/main" val="3385889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develop hypothesis about why the shoreline erosion rates vary.  </a:t>
            </a:r>
          </a:p>
        </p:txBody>
      </p:sp>
      <p:sp>
        <p:nvSpPr>
          <p:cNvPr id="4" name="Slide Number Placeholder 3"/>
          <p:cNvSpPr>
            <a:spLocks noGrp="1"/>
          </p:cNvSpPr>
          <p:nvPr>
            <p:ph type="sldNum" sz="quarter" idx="5"/>
          </p:nvPr>
        </p:nvSpPr>
        <p:spPr/>
        <p:txBody>
          <a:bodyPr/>
          <a:lstStyle/>
          <a:p>
            <a:fld id="{9C7BDD3E-4641-4FBF-9702-04B0CE6DFCC6}" type="slidenum">
              <a:rPr lang="en-US" smtClean="0"/>
              <a:t>6</a:t>
            </a:fld>
            <a:endParaRPr lang="en-US"/>
          </a:p>
        </p:txBody>
      </p:sp>
    </p:spTree>
    <p:extLst>
      <p:ext uri="{BB962C8B-B14F-4D97-AF65-F5344CB8AC3E}">
        <p14:creationId xmlns:p14="http://schemas.microsoft.com/office/powerpoint/2010/main" val="1371603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https://tidesandcurrents.noaa.gov/sltrends/</a:t>
            </a:r>
          </a:p>
          <a:p>
            <a:endParaRPr lang="en-US" dirty="0"/>
          </a:p>
        </p:txBody>
      </p:sp>
      <p:sp>
        <p:nvSpPr>
          <p:cNvPr id="4" name="Slide Number Placeholder 3"/>
          <p:cNvSpPr>
            <a:spLocks noGrp="1"/>
          </p:cNvSpPr>
          <p:nvPr>
            <p:ph type="sldNum" sz="quarter" idx="5"/>
          </p:nvPr>
        </p:nvSpPr>
        <p:spPr/>
        <p:txBody>
          <a:bodyPr/>
          <a:lstStyle/>
          <a:p>
            <a:fld id="{9C7BDD3E-4641-4FBF-9702-04B0CE6DFCC6}" type="slidenum">
              <a:rPr lang="en-US" smtClean="0"/>
              <a:t>7</a:t>
            </a:fld>
            <a:endParaRPr lang="en-US"/>
          </a:p>
        </p:txBody>
      </p:sp>
    </p:spTree>
    <p:extLst>
      <p:ext uri="{BB962C8B-B14F-4D97-AF65-F5344CB8AC3E}">
        <p14:creationId xmlns:p14="http://schemas.microsoft.com/office/powerpoint/2010/main" val="732327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C429E1EE-7549-42DC-B765-3B773BEE4B22}" type="slidenum">
              <a:rPr lang="en-US" smtClean="0"/>
              <a:t>8</a:t>
            </a:fld>
            <a:endParaRPr lang="en-US"/>
          </a:p>
        </p:txBody>
      </p:sp>
    </p:spTree>
    <p:extLst>
      <p:ext uri="{BB962C8B-B14F-4D97-AF65-F5344CB8AC3E}">
        <p14:creationId xmlns:p14="http://schemas.microsoft.com/office/powerpoint/2010/main" val="2627561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https://pubs.usgs.gov/of/1999/of99-593/pages/figpage/fig1.html</a:t>
            </a:r>
          </a:p>
          <a:p>
            <a:r>
              <a:rPr lang="en-US" sz="1200" b="0" i="0" kern="1200" dirty="0">
                <a:solidFill>
                  <a:schemeClr val="tx1"/>
                </a:solidFill>
                <a:effectLst/>
                <a:latin typeface="+mn-lt"/>
                <a:ea typeface="+mn-ea"/>
                <a:cs typeface="+mn-cs"/>
              </a:rPr>
              <a:t>National Assessment of Coastal Vulnerability to Sea-Level Rise: Preliminary Results for the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U.S. Atlantic Coast</a:t>
            </a:r>
          </a:p>
          <a:p>
            <a:r>
              <a:rPr lang="en-US" sz="1200" b="0" i="0" kern="1200" dirty="0">
                <a:solidFill>
                  <a:schemeClr val="tx1"/>
                </a:solidFill>
                <a:effectLst/>
                <a:latin typeface="+mn-lt"/>
                <a:ea typeface="+mn-ea"/>
                <a:cs typeface="+mn-cs"/>
              </a:rPr>
              <a:t>U.S. Geological Survey Open-File Report 99-593</a:t>
            </a:r>
          </a:p>
          <a:p>
            <a:r>
              <a:rPr lang="en-US" sz="1200" b="0" i="0" kern="1200" dirty="0">
                <a:solidFill>
                  <a:schemeClr val="tx1"/>
                </a:solidFill>
                <a:effectLst/>
                <a:latin typeface="+mn-lt"/>
                <a:ea typeface="+mn-ea"/>
                <a:cs typeface="+mn-cs"/>
              </a:rPr>
              <a:t>E. Robert Thieler and Erika S. Hammar-Klose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Woods Hole, Massachusetts 1999</a:t>
            </a:r>
          </a:p>
          <a:p>
            <a:endParaRPr lang="en-US" dirty="0"/>
          </a:p>
        </p:txBody>
      </p:sp>
      <p:sp>
        <p:nvSpPr>
          <p:cNvPr id="4" name="Slide Number Placeholder 3"/>
          <p:cNvSpPr>
            <a:spLocks noGrp="1"/>
          </p:cNvSpPr>
          <p:nvPr>
            <p:ph type="sldNum" sz="quarter" idx="5"/>
          </p:nvPr>
        </p:nvSpPr>
        <p:spPr/>
        <p:txBody>
          <a:bodyPr/>
          <a:lstStyle/>
          <a:p>
            <a:fld id="{9C7BDD3E-4641-4FBF-9702-04B0CE6DFCC6}" type="slidenum">
              <a:rPr lang="en-US" smtClean="0"/>
              <a:t>9</a:t>
            </a:fld>
            <a:endParaRPr lang="en-US"/>
          </a:p>
        </p:txBody>
      </p:sp>
    </p:spTree>
    <p:extLst>
      <p:ext uri="{BB962C8B-B14F-4D97-AF65-F5344CB8AC3E}">
        <p14:creationId xmlns:p14="http://schemas.microsoft.com/office/powerpoint/2010/main" val="231637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11/18/2025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33730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11/18/2025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70347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11/18/2025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1359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11/18/2025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33402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11/18/2025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4103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11/18/2025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03356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11/18/2025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4264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11/18/2025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589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11/18/2025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18669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11/18/2025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66565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11/18/2025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25258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11/18/2025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00366913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bm7YX-Y70PQ?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hyperlink" Target="http://onlinelibrary.wiley.com/doi/10.1029/2006GL027081/abstract;jsessionid=DA93FD17B250792732B615F0D105C332.f01t03"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0135D4-D3A1-4556-B91B-4A12069D4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Stack Stones In The Beach">
            <a:extLst>
              <a:ext uri="{FF2B5EF4-FFF2-40B4-BE49-F238E27FC236}">
                <a16:creationId xmlns:a16="http://schemas.microsoft.com/office/drawing/2014/main" id="{650C0B0D-7DDD-41F8-1422-36C846FEDB2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20" y="-1"/>
            <a:ext cx="12191980" cy="6858001"/>
          </a:xfrm>
          <a:prstGeom prst="rect">
            <a:avLst/>
          </a:prstGeom>
        </p:spPr>
      </p:pic>
      <p:sp>
        <p:nvSpPr>
          <p:cNvPr id="11" name="Rectangle 10">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015" y="-752015"/>
            <a:ext cx="6858000" cy="8362030"/>
          </a:xfrm>
          <a:prstGeom prst="rect">
            <a:avLst/>
          </a:prstGeom>
          <a:gradFill>
            <a:gsLst>
              <a:gs pos="0">
                <a:srgbClr val="000000">
                  <a:alpha val="0"/>
                </a:srgbClr>
              </a:gs>
              <a:gs pos="55000">
                <a:srgbClr val="000000">
                  <a:alpha val="50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921A2-010D-8B16-3B22-D972E60FBEFA}"/>
              </a:ext>
            </a:extLst>
          </p:cNvPr>
          <p:cNvSpPr>
            <a:spLocks noGrp="1"/>
          </p:cNvSpPr>
          <p:nvPr>
            <p:ph type="ctrTitle"/>
          </p:nvPr>
        </p:nvSpPr>
        <p:spPr>
          <a:xfrm>
            <a:off x="626918" y="3429000"/>
            <a:ext cx="4506064" cy="1888742"/>
          </a:xfrm>
        </p:spPr>
        <p:txBody>
          <a:bodyPr>
            <a:normAutofit/>
          </a:bodyPr>
          <a:lstStyle/>
          <a:p>
            <a:pPr algn="l"/>
            <a:r>
              <a:rPr lang="en-US">
                <a:solidFill>
                  <a:srgbClr val="FFFFFF"/>
                </a:solidFill>
              </a:rPr>
              <a:t>Shoreline Stability</a:t>
            </a:r>
          </a:p>
        </p:txBody>
      </p:sp>
      <p:sp>
        <p:nvSpPr>
          <p:cNvPr id="3" name="Subtitle 2">
            <a:extLst>
              <a:ext uri="{FF2B5EF4-FFF2-40B4-BE49-F238E27FC236}">
                <a16:creationId xmlns:a16="http://schemas.microsoft.com/office/drawing/2014/main" id="{5341363A-AD29-FDDE-0457-20A9A5527038}"/>
              </a:ext>
            </a:extLst>
          </p:cNvPr>
          <p:cNvSpPr>
            <a:spLocks noGrp="1"/>
          </p:cNvSpPr>
          <p:nvPr>
            <p:ph type="subTitle" idx="1"/>
          </p:nvPr>
        </p:nvSpPr>
        <p:spPr>
          <a:xfrm>
            <a:off x="626916" y="5428229"/>
            <a:ext cx="4506066" cy="899643"/>
          </a:xfrm>
        </p:spPr>
        <p:txBody>
          <a:bodyPr>
            <a:normAutofit/>
          </a:bodyPr>
          <a:lstStyle/>
          <a:p>
            <a:pPr algn="l"/>
            <a:r>
              <a:rPr lang="en-US" dirty="0">
                <a:solidFill>
                  <a:srgbClr val="FFFFFF"/>
                </a:solidFill>
              </a:rPr>
              <a:t>Geol 110L  </a:t>
            </a:r>
          </a:p>
        </p:txBody>
      </p:sp>
    </p:spTree>
    <p:extLst>
      <p:ext uri="{BB962C8B-B14F-4D97-AF65-F5344CB8AC3E}">
        <p14:creationId xmlns:p14="http://schemas.microsoft.com/office/powerpoint/2010/main" val="12799523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57C5D-DEB9-3F06-73D7-27B80B56BD1D}"/>
              </a:ext>
            </a:extLst>
          </p:cNvPr>
          <p:cNvSpPr>
            <a:spLocks noGrp="1"/>
          </p:cNvSpPr>
          <p:nvPr>
            <p:ph type="title"/>
          </p:nvPr>
        </p:nvSpPr>
        <p:spPr>
          <a:xfrm>
            <a:off x="612648" y="603504"/>
            <a:ext cx="5862396" cy="1527048"/>
          </a:xfrm>
        </p:spPr>
        <p:txBody>
          <a:bodyPr anchor="b">
            <a:normAutofit/>
          </a:bodyPr>
          <a:lstStyle/>
          <a:p>
            <a:r>
              <a:rPr lang="en-US" dirty="0"/>
              <a:t>Virginia’s Coastal Zone</a:t>
            </a:r>
          </a:p>
        </p:txBody>
      </p:sp>
      <p:sp>
        <p:nvSpPr>
          <p:cNvPr id="3" name="Content Placeholder 2">
            <a:extLst>
              <a:ext uri="{FF2B5EF4-FFF2-40B4-BE49-F238E27FC236}">
                <a16:creationId xmlns:a16="http://schemas.microsoft.com/office/drawing/2014/main" id="{E84BFAEA-132E-475E-B432-755EC8CC10C4}"/>
              </a:ext>
            </a:extLst>
          </p:cNvPr>
          <p:cNvSpPr>
            <a:spLocks noGrp="1"/>
          </p:cNvSpPr>
          <p:nvPr>
            <p:ph idx="1"/>
          </p:nvPr>
        </p:nvSpPr>
        <p:spPr>
          <a:xfrm>
            <a:off x="612648" y="2212848"/>
            <a:ext cx="5862396" cy="4096512"/>
          </a:xfrm>
        </p:spPr>
        <p:txBody>
          <a:bodyPr>
            <a:normAutofit/>
          </a:bodyPr>
          <a:lstStyle/>
          <a:p>
            <a:r>
              <a:rPr lang="en-US" sz="1800" dirty="0"/>
              <a:t>60% of Virginia’s population lives in the coastal zone.  (VA DoE)</a:t>
            </a:r>
          </a:p>
          <a:p>
            <a:r>
              <a:rPr lang="en-US" sz="1800" dirty="0"/>
              <a:t>Estuaries provide habitat for 70% of our commercial harvested fish and 80% of recreational catch.  (NOAA) </a:t>
            </a:r>
          </a:p>
          <a:p>
            <a:r>
              <a:rPr lang="en-US" sz="1800" dirty="0"/>
              <a:t>Waterways are used for shipping a military.</a:t>
            </a:r>
          </a:p>
          <a:p>
            <a:r>
              <a:rPr lang="en-US" sz="1800" dirty="0"/>
              <a:t>Tidal marshes filter water entering bays and buffer upland areas from waves. </a:t>
            </a:r>
          </a:p>
        </p:txBody>
      </p:sp>
      <p:pic>
        <p:nvPicPr>
          <p:cNvPr id="7" name="Graphic 6" descr="Lighthouse scene">
            <a:extLst>
              <a:ext uri="{FF2B5EF4-FFF2-40B4-BE49-F238E27FC236}">
                <a16:creationId xmlns:a16="http://schemas.microsoft.com/office/drawing/2014/main" id="{0D8DF1C8-4E00-2BC3-F201-586F4524AC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1395" y="1102440"/>
            <a:ext cx="4681506" cy="4681506"/>
          </a:xfrm>
          <a:prstGeom prst="rect">
            <a:avLst/>
          </a:prstGeom>
        </p:spPr>
      </p:pic>
    </p:spTree>
    <p:extLst>
      <p:ext uri="{BB962C8B-B14F-4D97-AF65-F5344CB8AC3E}">
        <p14:creationId xmlns:p14="http://schemas.microsoft.com/office/powerpoint/2010/main" val="2396240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D27876-614E-CCD5-5142-A650DBF0B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4C84C8-0938-3694-275D-A8D488330CAF}"/>
              </a:ext>
            </a:extLst>
          </p:cNvPr>
          <p:cNvSpPr>
            <a:spLocks noGrp="1"/>
          </p:cNvSpPr>
          <p:nvPr>
            <p:ph type="title"/>
          </p:nvPr>
        </p:nvSpPr>
        <p:spPr>
          <a:xfrm>
            <a:off x="1994140" y="5137536"/>
            <a:ext cx="8203720" cy="732129"/>
          </a:xfrm>
        </p:spPr>
        <p:txBody>
          <a:bodyPr vert="horz" lIns="91440" tIns="45720" rIns="91440" bIns="45720" rtlCol="0" anchor="b">
            <a:normAutofit/>
          </a:bodyPr>
          <a:lstStyle/>
          <a:p>
            <a:pPr algn="ctr"/>
            <a:r>
              <a:rPr lang="en-US" dirty="0"/>
              <a:t>Aug 19, 2025</a:t>
            </a:r>
          </a:p>
        </p:txBody>
      </p:sp>
      <p:pic>
        <p:nvPicPr>
          <p:cNvPr id="4" name="Online Media 3" title="Coastal Erosion Accelerates Nationwide, Outer Banks on the Frontline">
            <a:hlinkClick r:id="" action="ppaction://media"/>
            <a:extLst>
              <a:ext uri="{FF2B5EF4-FFF2-40B4-BE49-F238E27FC236}">
                <a16:creationId xmlns:a16="http://schemas.microsoft.com/office/drawing/2014/main" id="{DF85FBA6-CF2B-F8D8-4677-55E0F5FB7587}"/>
              </a:ext>
            </a:extLst>
          </p:cNvPr>
          <p:cNvPicPr>
            <a:picLocks noGrp="1" noRot="1" noChangeAspect="1"/>
          </p:cNvPicPr>
          <p:nvPr>
            <p:ph idx="1"/>
            <a:videoFile r:link="rId1"/>
          </p:nvPr>
        </p:nvPicPr>
        <p:blipFill>
          <a:blip r:embed="rId3"/>
          <a:stretch>
            <a:fillRect/>
          </a:stretch>
        </p:blipFill>
        <p:spPr>
          <a:xfrm>
            <a:off x="2053564" y="418089"/>
            <a:ext cx="8083320" cy="4567076"/>
          </a:xfrm>
          <a:prstGeom prst="rect">
            <a:avLst/>
          </a:prstGeom>
        </p:spPr>
      </p:pic>
    </p:spTree>
    <p:extLst>
      <p:ext uri="{BB962C8B-B14F-4D97-AF65-F5344CB8AC3E}">
        <p14:creationId xmlns:p14="http://schemas.microsoft.com/office/powerpoint/2010/main" val="305290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191A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Cliff Shoreline ">
            <a:extLst>
              <a:ext uri="{FF2B5EF4-FFF2-40B4-BE49-F238E27FC236}">
                <a16:creationId xmlns:a16="http://schemas.microsoft.com/office/drawing/2014/main" id="{89229908-1B5A-C2EC-FF02-4C8ADA29A8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8665" r="17663" b="2"/>
          <a:stretch>
            <a:fillRect/>
          </a:stretch>
        </p:blipFill>
        <p:spPr bwMode="auto">
          <a:xfrm>
            <a:off x="196731" y="170453"/>
            <a:ext cx="3794884" cy="65170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Photo of a salt marsh ">
            <a:extLst>
              <a:ext uri="{FF2B5EF4-FFF2-40B4-BE49-F238E27FC236}">
                <a16:creationId xmlns:a16="http://schemas.microsoft.com/office/drawing/2014/main" id="{F5360820-F929-CA4F-3D94-CAA120A886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94" r="1251" b="-4"/>
          <a:stretch>
            <a:fillRect/>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hoto of Assateague Island ">
            <a:extLst>
              <a:ext uri="{FF2B5EF4-FFF2-40B4-BE49-F238E27FC236}">
                <a16:creationId xmlns:a16="http://schemas.microsoft.com/office/drawing/2014/main" id="{FAEC6726-8F6E-B1C9-A8AC-7C2BEB4B2AC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4068" r="15653" b="-4"/>
          <a:stretch>
            <a:fillRect/>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A cobble beach in Acadia National Park">
            <a:extLst>
              <a:ext uri="{FF2B5EF4-FFF2-40B4-BE49-F238E27FC236}">
                <a16:creationId xmlns:a16="http://schemas.microsoft.com/office/drawing/2014/main" id="{ADF125B9-3D33-1CE2-A53A-8CAD3B5CD3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340" r="6011"/>
          <a:stretch>
            <a:fillRect/>
          </a:stretch>
        </p:blipFill>
        <p:spPr bwMode="auto">
          <a:xfrm>
            <a:off x="4184141" y="3512234"/>
            <a:ext cx="3826711" cy="31753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hoto o Miami FL ">
            <a:extLst>
              <a:ext uri="{FF2B5EF4-FFF2-40B4-BE49-F238E27FC236}">
                <a16:creationId xmlns:a16="http://schemas.microsoft.com/office/drawing/2014/main" id="{DBB01845-3688-AE07-23F5-7FD19DF96A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521" r="15213" b="-3"/>
          <a:stretch>
            <a:fillRect/>
          </a:stretch>
        </p:blipFill>
        <p:spPr bwMode="auto">
          <a:xfrm>
            <a:off x="8193992" y="3505966"/>
            <a:ext cx="3826711" cy="318158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114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A57B90-B92C-2765-7DEE-ADAF6DEF9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Diagram of a barrier island ">
            <a:extLst>
              <a:ext uri="{FF2B5EF4-FFF2-40B4-BE49-F238E27FC236}">
                <a16:creationId xmlns:a16="http://schemas.microsoft.com/office/drawing/2014/main" id="{3B777B7A-1023-B2E5-305D-C01E740240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6488" r="1" b="8023"/>
          <a:stretch>
            <a:fillRect/>
          </a:stretch>
        </p:blipFill>
        <p:spPr>
          <a:xfrm>
            <a:off x="1394460" y="419100"/>
            <a:ext cx="9410700" cy="6033902"/>
          </a:xfrm>
          <a:prstGeom prst="rect">
            <a:avLst/>
          </a:prstGeom>
        </p:spPr>
      </p:pic>
    </p:spTree>
    <p:extLst>
      <p:ext uri="{BB962C8B-B14F-4D97-AF65-F5344CB8AC3E}">
        <p14:creationId xmlns:p14="http://schemas.microsoft.com/office/powerpoint/2010/main" val="3706183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descr="Map of the United States with severely eroding locations identified in red.  ">
            <a:extLst>
              <a:ext uri="{FF2B5EF4-FFF2-40B4-BE49-F238E27FC236}">
                <a16:creationId xmlns:a16="http://schemas.microsoft.com/office/drawing/2014/main" id="{57F1E5C0-AFAE-23E9-C789-EBD2AD8430F2}"/>
              </a:ext>
            </a:extLst>
          </p:cNvPr>
          <p:cNvGraphicFramePr>
            <a:graphicFrameLocks noChangeAspect="1"/>
          </p:cNvGraphicFramePr>
          <p:nvPr>
            <p:extLst>
              <p:ext uri="{D42A27DB-BD31-4B8C-83A1-F6EECF244321}">
                <p14:modId xmlns:p14="http://schemas.microsoft.com/office/powerpoint/2010/main" val="1763329270"/>
              </p:ext>
            </p:extLst>
          </p:nvPr>
        </p:nvGraphicFramePr>
        <p:xfrm>
          <a:off x="1147173" y="318097"/>
          <a:ext cx="10057066" cy="6348524"/>
        </p:xfrm>
        <a:graphic>
          <a:graphicData uri="http://schemas.openxmlformats.org/presentationml/2006/ole">
            <mc:AlternateContent xmlns:mc="http://schemas.openxmlformats.org/markup-compatibility/2006">
              <mc:Choice xmlns:v="urn:schemas-microsoft-com:vml" Requires="v">
                <p:oleObj r:id="rId3" imgW="10158730" imgH="6412698" progId="">
                  <p:embed/>
                </p:oleObj>
              </mc:Choice>
              <mc:Fallback>
                <p:oleObj r:id="rId3" imgW="10158730" imgH="6412698" progId="">
                  <p:embed/>
                  <p:pic>
                    <p:nvPicPr>
                      <p:cNvPr id="4" name="Object 4" descr="Map of the United States with severely eroding locations identified in red.  ">
                        <a:extLst>
                          <a:ext uri="{FF2B5EF4-FFF2-40B4-BE49-F238E27FC236}">
                            <a16:creationId xmlns:a16="http://schemas.microsoft.com/office/drawing/2014/main" id="{57F1E5C0-AFAE-23E9-C789-EBD2AD843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173" y="318097"/>
                        <a:ext cx="10057066" cy="6348524"/>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4F31819F-7667-1D57-8436-3935039A6A3C}"/>
              </a:ext>
            </a:extLst>
          </p:cNvPr>
          <p:cNvSpPr txBox="1"/>
          <p:nvPr/>
        </p:nvSpPr>
        <p:spPr>
          <a:xfrm>
            <a:off x="3854842" y="158602"/>
            <a:ext cx="4482317" cy="707886"/>
          </a:xfrm>
          <a:prstGeom prst="rect">
            <a:avLst/>
          </a:prstGeom>
          <a:noFill/>
        </p:spPr>
        <p:txBody>
          <a:bodyPr wrap="none" rtlCol="0">
            <a:spAutoFit/>
          </a:bodyPr>
          <a:lstStyle/>
          <a:p>
            <a:r>
              <a:rPr lang="en-US" sz="4000" dirty="0">
                <a:latin typeface="+mj-lt"/>
              </a:rPr>
              <a:t>Shoreline Stability</a:t>
            </a:r>
          </a:p>
        </p:txBody>
      </p:sp>
    </p:spTree>
    <p:extLst>
      <p:ext uri="{BB962C8B-B14F-4D97-AF65-F5344CB8AC3E}">
        <p14:creationId xmlns:p14="http://schemas.microsoft.com/office/powerpoint/2010/main" val="2217589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DB603B-4ABC-6F7B-363F-9578F79D5A29}"/>
              </a:ext>
            </a:extLst>
          </p:cNvPr>
          <p:cNvSpPr>
            <a:spLocks noGrp="1"/>
          </p:cNvSpPr>
          <p:nvPr>
            <p:ph type="title"/>
          </p:nvPr>
        </p:nvSpPr>
        <p:spPr>
          <a:xfrm>
            <a:off x="623463" y="394504"/>
            <a:ext cx="3348297" cy="2241755"/>
          </a:xfrm>
        </p:spPr>
        <p:txBody>
          <a:bodyPr vert="horz" lIns="91440" tIns="45720" rIns="91440" bIns="45720" rtlCol="0" anchor="b">
            <a:normAutofit/>
          </a:bodyPr>
          <a:lstStyle/>
          <a:p>
            <a:r>
              <a:rPr lang="en-US" sz="4000" dirty="0"/>
              <a:t>Relative Sea Level Rise</a:t>
            </a:r>
          </a:p>
        </p:txBody>
      </p:sp>
      <p:pic>
        <p:nvPicPr>
          <p:cNvPr id="4" name="Picture 3">
            <a:extLst>
              <a:ext uri="{FF2B5EF4-FFF2-40B4-BE49-F238E27FC236}">
                <a16:creationId xmlns:a16="http://schemas.microsoft.com/office/drawing/2014/main" id="{A3FE0740-09AE-339F-564C-B1DC495308E5}"/>
              </a:ext>
            </a:extLst>
          </p:cNvPr>
          <p:cNvPicPr>
            <a:picLocks noChangeAspect="1"/>
          </p:cNvPicPr>
          <p:nvPr/>
        </p:nvPicPr>
        <p:blipFill>
          <a:blip r:embed="rId3"/>
          <a:stretch>
            <a:fillRect/>
          </a:stretch>
        </p:blipFill>
        <p:spPr>
          <a:xfrm>
            <a:off x="4595222" y="394504"/>
            <a:ext cx="6888561" cy="6061934"/>
          </a:xfrm>
          <a:prstGeom prst="rect">
            <a:avLst/>
          </a:prstGeom>
        </p:spPr>
      </p:pic>
    </p:spTree>
    <p:extLst>
      <p:ext uri="{BB962C8B-B14F-4D97-AF65-F5344CB8AC3E}">
        <p14:creationId xmlns:p14="http://schemas.microsoft.com/office/powerpoint/2010/main" val="1333303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U:\whitmesx\Classes\GEOL 110\Instructor Resources\ch13_JPEGs\13_1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4670425"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967"/>
          <a:stretch/>
        </p:blipFill>
        <p:spPr bwMode="auto">
          <a:xfrm>
            <a:off x="6163520" y="685801"/>
            <a:ext cx="4389071" cy="474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194426" y="5434014"/>
            <a:ext cx="4358165" cy="1138773"/>
          </a:xfrm>
          <a:prstGeom prst="rect">
            <a:avLst/>
          </a:prstGeom>
        </p:spPr>
        <p:txBody>
          <a:bodyPr wrap="square">
            <a:spAutoFit/>
          </a:bodyPr>
          <a:lstStyle/>
          <a:p>
            <a:r>
              <a:rPr lang="en-US" sz="1200">
                <a:solidFill>
                  <a:schemeClr val="bg2"/>
                </a:solidFill>
              </a:rPr>
              <a:t>Stella </a:t>
            </a:r>
            <a:r>
              <a:rPr lang="en-US" sz="1200" i="1">
                <a:solidFill>
                  <a:schemeClr val="bg2"/>
                </a:solidFill>
              </a:rPr>
              <a:t>et al</a:t>
            </a:r>
            <a:r>
              <a:rPr lang="en-US" sz="1200">
                <a:solidFill>
                  <a:schemeClr val="bg2"/>
                </a:solidFill>
              </a:rPr>
              <a:t>, 2007. Observation of glacial </a:t>
            </a:r>
            <a:r>
              <a:rPr lang="en-US" sz="1200" err="1">
                <a:solidFill>
                  <a:schemeClr val="bg2"/>
                </a:solidFill>
              </a:rPr>
              <a:t>isostatic</a:t>
            </a:r>
            <a:r>
              <a:rPr lang="en-US" sz="1200">
                <a:solidFill>
                  <a:schemeClr val="bg2"/>
                </a:solidFill>
              </a:rPr>
              <a:t> adjustment in “stable” North America with GPS, </a:t>
            </a:r>
            <a:r>
              <a:rPr lang="en-US" sz="1200" i="1">
                <a:solidFill>
                  <a:schemeClr val="bg2"/>
                </a:solidFill>
              </a:rPr>
              <a:t>Geophysical Research Letters,</a:t>
            </a:r>
          </a:p>
          <a:p>
            <a:r>
              <a:rPr lang="en-US" sz="1200">
                <a:solidFill>
                  <a:schemeClr val="bg2"/>
                </a:solidFill>
              </a:rPr>
              <a:t>Volume 34, Issue 2.</a:t>
            </a:r>
          </a:p>
          <a:p>
            <a:r>
              <a:rPr lang="en-US" sz="1000">
                <a:hlinkClick r:id="rId5"/>
              </a:rPr>
              <a:t>http://onlinelibrary.wiley.com/doi/10.1029/2006GL027081/abstract;jsessionid=DA93FD17B250792732B615F0D105C332.f01t03</a:t>
            </a:r>
            <a:endParaRPr lang="en-US" sz="1000"/>
          </a:p>
        </p:txBody>
      </p:sp>
      <mc:AlternateContent xmlns:mc="http://schemas.openxmlformats.org/markup-compatibility/2006">
        <mc:Choice xmlns:p14="http://schemas.microsoft.com/office/powerpoint/2010/main" Requires="p14">
          <p:contentPart p14:bwMode="auto" r:id="rId6">
            <p14:nvContentPartPr>
              <p14:cNvPr id="11" name="Ink 10">
                <a:extLst>
                  <a:ext uri="{FF2B5EF4-FFF2-40B4-BE49-F238E27FC236}">
                    <a16:creationId xmlns:a16="http://schemas.microsoft.com/office/drawing/2014/main" id="{B7D2518F-B131-4449-B49D-CC099F6E4DFE}"/>
                  </a:ext>
                </a:extLst>
              </p14:cNvPr>
              <p14:cNvContentPartPr/>
              <p14:nvPr/>
            </p14:nvContentPartPr>
            <p14:xfrm>
              <a:off x="4470240" y="4038480"/>
              <a:ext cx="337680" cy="609480"/>
            </p14:xfrm>
          </p:contentPart>
        </mc:Choice>
        <mc:Fallback>
          <p:pic>
            <p:nvPicPr>
              <p:cNvPr id="11" name="Ink 10">
                <a:extLst>
                  <a:ext uri="{FF2B5EF4-FFF2-40B4-BE49-F238E27FC236}">
                    <a16:creationId xmlns:a16="http://schemas.microsoft.com/office/drawing/2014/main" id="{B7D2518F-B131-4449-B49D-CC099F6E4DFE}"/>
                  </a:ext>
                </a:extLst>
              </p:cNvPr>
              <p:cNvPicPr/>
              <p:nvPr/>
            </p:nvPicPr>
            <p:blipFill>
              <a:blip r:embed="rId7"/>
              <a:stretch>
                <a:fillRect/>
              </a:stretch>
            </p:blipFill>
            <p:spPr>
              <a:xfrm>
                <a:off x="4454400" y="3975120"/>
                <a:ext cx="369000" cy="736200"/>
              </a:xfrm>
              <a:prstGeom prst="rect">
                <a:avLst/>
              </a:prstGeom>
            </p:spPr>
          </p:pic>
        </mc:Fallback>
      </mc:AlternateContent>
    </p:spTree>
    <p:extLst>
      <p:ext uri="{BB962C8B-B14F-4D97-AF65-F5344CB8AC3E}">
        <p14:creationId xmlns:p14="http://schemas.microsoft.com/office/powerpoint/2010/main" val="87819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5AB5C7EE-A919-646B-4F86-BACCBC52D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FF695-1AD4-AD13-390B-7E5AF2211AC5}"/>
              </a:ext>
            </a:extLst>
          </p:cNvPr>
          <p:cNvSpPr>
            <a:spLocks noGrp="1"/>
          </p:cNvSpPr>
          <p:nvPr>
            <p:ph type="title"/>
          </p:nvPr>
        </p:nvSpPr>
        <p:spPr>
          <a:xfrm>
            <a:off x="7211795" y="987223"/>
            <a:ext cx="3406543" cy="2779731"/>
          </a:xfrm>
        </p:spPr>
        <p:txBody>
          <a:bodyPr vert="horz" lIns="91440" tIns="45720" rIns="91440" bIns="45720" rtlCol="0" anchor="b">
            <a:normAutofit/>
          </a:bodyPr>
          <a:lstStyle/>
          <a:p>
            <a:pPr algn="ctr"/>
            <a:r>
              <a:rPr lang="en-US" dirty="0"/>
              <a:t>Map of Coastal Vulnerability Created by the USGS</a:t>
            </a:r>
          </a:p>
        </p:txBody>
      </p:sp>
      <p:pic>
        <p:nvPicPr>
          <p:cNvPr id="1028" name="Picture 4" descr="Figure 1. Map of the Coastal Vulnerability Index (CVI) for the U.S. Atlantic Coast. The CVI shows the relative vulnerability of the coast to changes due to future rise in sea-level.">
            <a:extLst>
              <a:ext uri="{FF2B5EF4-FFF2-40B4-BE49-F238E27FC236}">
                <a16:creationId xmlns:a16="http://schemas.microsoft.com/office/drawing/2014/main" id="{573CB64D-8B3F-2520-3EC0-AAAB9B00A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355" y="1832485"/>
            <a:ext cx="3954780" cy="14401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gure 1. Map of the Coastal Vulnerability Index (CVI) for the U.S. Atlantic Coast. The CVI shows the relative vulnerability of the coast to changes due to future rise in sea-level.">
            <a:extLst>
              <a:ext uri="{FF2B5EF4-FFF2-40B4-BE49-F238E27FC236}">
                <a16:creationId xmlns:a16="http://schemas.microsoft.com/office/drawing/2014/main" id="{C7FE238E-406E-7521-47F8-223DCDE34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3355" y="393782"/>
            <a:ext cx="3954780" cy="14401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p of the Coastal Vulnerability Index (CVI) for the U.S. Atlantic Coast. The CVI shows the relative vulnerability of the coast to changes due to future rise in sea-level.">
            <a:extLst>
              <a:ext uri="{FF2B5EF4-FFF2-40B4-BE49-F238E27FC236}">
                <a16:creationId xmlns:a16="http://schemas.microsoft.com/office/drawing/2014/main" id="{B0DD227F-6214-AD68-0FCC-3A516ED7A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3354" y="3271196"/>
            <a:ext cx="3954780" cy="14401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gure 1. Map of the Coastal Vulnerability Index (CVI) for the U.S. Atlantic Coast. The CVI shows the relative vulnerability of the coast to changes due to future rise in sea-level.">
            <a:extLst>
              <a:ext uri="{FF2B5EF4-FFF2-40B4-BE49-F238E27FC236}">
                <a16:creationId xmlns:a16="http://schemas.microsoft.com/office/drawing/2014/main" id="{407A14F9-582F-D5B0-A7BD-E8E1AD60FDF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683354" y="4699266"/>
            <a:ext cx="3954780" cy="1440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1410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e9333c23-cac7-42f4-9989-5cee3d4a79c0}" enabled="0" method="" siteId="{e9333c23-cac7-42f4-9989-5cee3d4a79c0}" removed="1"/>
</clbl:labelList>
</file>

<file path=docProps/app.xml><?xml version="1.0" encoding="utf-8"?>
<Properties xmlns="http://schemas.openxmlformats.org/officeDocument/2006/extended-properties" xmlns:vt="http://schemas.openxmlformats.org/officeDocument/2006/docPropsVTypes">
  <TotalTime>101</TotalTime>
  <Words>297</Words>
  <Application>Microsoft Office PowerPoint</Application>
  <PresentationFormat>Widescreen</PresentationFormat>
  <Paragraphs>31</Paragraphs>
  <Slides>9</Slides>
  <Notes>7</Notes>
  <HiddenSlides>0</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9</vt:i4>
      </vt:variant>
    </vt:vector>
  </HeadingPairs>
  <TitlesOfParts>
    <vt:vector size="13" baseType="lpstr">
      <vt:lpstr>Aptos</vt:lpstr>
      <vt:lpstr>Arial</vt:lpstr>
      <vt:lpstr>Neue Haas Grotesk Text Pro</vt:lpstr>
      <vt:lpstr>VanillaVTI</vt:lpstr>
      <vt:lpstr>Shoreline Stability</vt:lpstr>
      <vt:lpstr>Virginia’s Coastal Zone</vt:lpstr>
      <vt:lpstr>Aug 19, 2025</vt:lpstr>
      <vt:lpstr>PowerPoint Presentation</vt:lpstr>
      <vt:lpstr>PowerPoint Presentation</vt:lpstr>
      <vt:lpstr>PowerPoint Presentation</vt:lpstr>
      <vt:lpstr>Relative Sea Level Rise</vt:lpstr>
      <vt:lpstr>PowerPoint Presentation</vt:lpstr>
      <vt:lpstr>Map of Coastal Vulnerability Created by the USGS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Whitmeyer, Shelley - whitm2sj</dc:creator>
  <cp:lastModifiedBy>Whitmeyer, Shelley - whitm2sj</cp:lastModifiedBy>
  <cp:revision>1</cp:revision>
  <dcterms:created xsi:type="dcterms:W3CDTF">2025-11-11T18:18:06Z</dcterms:created>
  <dcterms:modified xsi:type="dcterms:W3CDTF">2025-11-18T13:02:29Z</dcterms:modified>
</cp:coreProperties>
</file>