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1024" r:id="rId2"/>
    <p:sldId id="283" r:id="rId3"/>
    <p:sldId id="1012" r:id="rId4"/>
    <p:sldId id="285" r:id="rId5"/>
    <p:sldId id="287" r:id="rId6"/>
    <p:sldId id="284" r:id="rId7"/>
    <p:sldId id="1014" r:id="rId8"/>
    <p:sldId id="1015" r:id="rId9"/>
    <p:sldId id="964" r:id="rId10"/>
    <p:sldId id="289" r:id="rId11"/>
    <p:sldId id="963" r:id="rId12"/>
    <p:sldId id="965" r:id="rId13"/>
    <p:sldId id="1016" r:id="rId14"/>
    <p:sldId id="288" r:id="rId15"/>
    <p:sldId id="316" r:id="rId16"/>
    <p:sldId id="270" r:id="rId17"/>
    <p:sldId id="959" r:id="rId18"/>
    <p:sldId id="960" r:id="rId19"/>
    <p:sldId id="276" r:id="rId20"/>
    <p:sldId id="277" r:id="rId21"/>
    <p:sldId id="1020" r:id="rId22"/>
    <p:sldId id="950" r:id="rId23"/>
    <p:sldId id="951" r:id="rId24"/>
    <p:sldId id="1021" r:id="rId25"/>
    <p:sldId id="1019" r:id="rId26"/>
    <p:sldId id="259" r:id="rId27"/>
    <p:sldId id="1022" r:id="rId28"/>
    <p:sldId id="102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952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46" autoAdjust="0"/>
    <p:restoredTop sz="73994" autoAdjust="0"/>
  </p:normalViewPr>
  <p:slideViewPr>
    <p:cSldViewPr snapToGrid="0">
      <p:cViewPr varScale="1">
        <p:scale>
          <a:sx n="60" d="100"/>
          <a:sy n="60" d="100"/>
        </p:scale>
        <p:origin x="1164" y="72"/>
      </p:cViewPr>
      <p:guideLst/>
    </p:cSldViewPr>
  </p:slideViewPr>
  <p:outlineViewPr>
    <p:cViewPr>
      <p:scale>
        <a:sx n="33" d="100"/>
        <a:sy n="33" d="100"/>
      </p:scale>
      <p:origin x="0" y="-867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D0A45E-A48F-4463-82FC-275C4A2A5A9B}" type="datetimeFigureOut">
              <a:rPr lang="en-US" smtClean="0"/>
              <a:t>8/20/2025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F1ADBA-4DC2-48BB-91C4-49E19D7640C5}" type="slidenum">
              <a:rPr lang="en-US" smtClean="0"/>
              <a:t>‹#›</a:t>
            </a:fld>
            <a:endParaRPr lang="en-US"/>
          </a:p>
        </p:txBody>
      </p:sp>
    </p:spTree>
    <p:extLst>
      <p:ext uri="{BB962C8B-B14F-4D97-AF65-F5344CB8AC3E}">
        <p14:creationId xmlns:p14="http://schemas.microsoft.com/office/powerpoint/2010/main" val="1819247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answer may seem obvious but often we focus entirely on geological controls on the permeability/hydraulic conductivity distribution in groundwater systems. However, the geology ultimately controls many important hydrogeologic properties and processes. </a:t>
            </a:r>
          </a:p>
        </p:txBody>
      </p:sp>
      <p:sp>
        <p:nvSpPr>
          <p:cNvPr id="4" name="Slide Number Placeholder 3"/>
          <p:cNvSpPr>
            <a:spLocks noGrp="1"/>
          </p:cNvSpPr>
          <p:nvPr>
            <p:ph type="sldNum" sz="quarter" idx="5"/>
          </p:nvPr>
        </p:nvSpPr>
        <p:spPr/>
        <p:txBody>
          <a:bodyPr/>
          <a:lstStyle/>
          <a:p>
            <a:fld id="{C4F1ADBA-4DC2-48BB-91C4-49E19D7640C5}" type="slidenum">
              <a:rPr lang="en-US" smtClean="0"/>
              <a:t>3</a:t>
            </a:fld>
            <a:endParaRPr lang="en-US"/>
          </a:p>
        </p:txBody>
      </p:sp>
    </p:spTree>
    <p:extLst>
      <p:ext uri="{BB962C8B-B14F-4D97-AF65-F5344CB8AC3E}">
        <p14:creationId xmlns:p14="http://schemas.microsoft.com/office/powerpoint/2010/main" val="1207516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we understand the processes that formed the sediments, then we’ll have a basis for interpretating/predicting key features of sediment bodies like the ones you see here.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we need more than just basic lithology or gain size data in order to understand the depositional processes that formed the sediments. </a:t>
            </a:r>
          </a:p>
          <a:p>
            <a:endParaRPr lang="en-US" dirty="0"/>
          </a:p>
        </p:txBody>
      </p:sp>
      <p:sp>
        <p:nvSpPr>
          <p:cNvPr id="4" name="Slide Number Placeholder 3"/>
          <p:cNvSpPr>
            <a:spLocks noGrp="1"/>
          </p:cNvSpPr>
          <p:nvPr>
            <p:ph type="sldNum" sz="quarter" idx="5"/>
          </p:nvPr>
        </p:nvSpPr>
        <p:spPr/>
        <p:txBody>
          <a:bodyPr/>
          <a:lstStyle/>
          <a:p>
            <a:fld id="{C4F1ADBA-4DC2-48BB-91C4-49E19D7640C5}" type="slidenum">
              <a:rPr lang="en-US" smtClean="0"/>
              <a:t>12</a:t>
            </a:fld>
            <a:endParaRPr lang="en-US"/>
          </a:p>
        </p:txBody>
      </p:sp>
    </p:spTree>
    <p:extLst>
      <p:ext uri="{BB962C8B-B14F-4D97-AF65-F5344CB8AC3E}">
        <p14:creationId xmlns:p14="http://schemas.microsoft.com/office/powerpoint/2010/main" val="34610306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696AA8-BBB3-42DC-91F7-BDD7A496D8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5004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what we see in the bottom panel is an alternative interpretation of the same data. </a:t>
            </a:r>
          </a:p>
          <a:p>
            <a:endParaRPr lang="en-US" dirty="0"/>
          </a:p>
          <a:p>
            <a:r>
              <a:rPr lang="en-US" dirty="0"/>
              <a:t>You can see that the coarser grained units are not laterally extensive (i.e., they aren’t flat layers). They are actually channelized sand bodies created by a fluvial system. These channelized sand bodies are ‘embedded’ in the finer grained overbank/flood plain deposits. Groundwater flow would occur quite differently through these channelized sand bodies than it would through one continuous flat lying layer of sand. </a:t>
            </a:r>
          </a:p>
          <a:p>
            <a:endParaRPr lang="en-US" dirty="0"/>
          </a:p>
          <a:p>
            <a:r>
              <a:rPr lang="en-US" dirty="0"/>
              <a:t>The alternative interpretation relies on: </a:t>
            </a:r>
          </a:p>
          <a:p>
            <a:endParaRPr lang="en-US" dirty="0"/>
          </a:p>
          <a:p>
            <a:pPr marL="228600" indent="-228600">
              <a:buAutoNum type="arabicPeriod"/>
            </a:pPr>
            <a:r>
              <a:rPr lang="en-US" dirty="0"/>
              <a:t>A broad understanding of the depositional setting for the site. This is typically based on existing geologic literature/mapping. </a:t>
            </a:r>
          </a:p>
          <a:p>
            <a:pPr marL="228600" indent="-228600">
              <a:buAutoNum type="arabicPeriod"/>
            </a:pPr>
            <a:r>
              <a:rPr lang="en-US" dirty="0"/>
              <a:t>Site specific data that extends beyond simple grain size/lithology and includes parameters that help us interpret geologic processes occurring at the site. </a:t>
            </a:r>
          </a:p>
          <a:p>
            <a:pPr marL="228600" indent="-228600">
              <a:buAutoNum type="arabicPeriod"/>
            </a:pPr>
            <a:r>
              <a:rPr lang="en-US" dirty="0"/>
              <a:t>Training in sedimentology/stratigraphy that helps these professionals recognize patterns that are comment in different depositional environments. </a:t>
            </a:r>
          </a:p>
          <a:p>
            <a:pPr marL="228600" indent="-228600">
              <a:buAutoNum type="arabicPeriod"/>
            </a:pPr>
            <a:endParaRPr lang="en-US" dirty="0"/>
          </a:p>
          <a:p>
            <a:pPr marL="0" indent="0">
              <a:buNone/>
            </a:pPr>
            <a:r>
              <a:rPr lang="en-US" dirty="0"/>
              <a:t>We don’t all necessarily have advanced training in sedimentology/stratigraphy but we can all collect the basic observational data needed to support these interpretations. </a:t>
            </a:r>
          </a:p>
          <a:p>
            <a:pPr marL="0" indent="0">
              <a:buNone/>
            </a:pPr>
            <a:endParaRPr lang="en-US" dirty="0"/>
          </a:p>
          <a:p>
            <a:r>
              <a:rPr lang="en-US" dirty="0"/>
              <a:t>Reference</a:t>
            </a:r>
          </a:p>
          <a:p>
            <a:r>
              <a:rPr lang="en-US" dirty="0"/>
              <a:t>Shultz, M.R., Cramer, R.S., Plank, C., Levine, H., </a:t>
            </a:r>
            <a:r>
              <a:rPr lang="en-US" dirty="0" err="1"/>
              <a:t>Ehman</a:t>
            </a:r>
            <a:r>
              <a:rPr lang="en-US" dirty="0"/>
              <a:t>, K.D., 2017. Best practices for environmental site management: A practical guide for applying environmental sequence stratigraphy to improve conceptual site models, 600/R-17/293, US EPA. </a:t>
            </a:r>
            <a:r>
              <a:rPr lang="en-US" dirty="0" err="1"/>
              <a:t>DOI:https</a:t>
            </a:r>
            <a:r>
              <a:rPr lang="en-US" dirty="0"/>
              <a:t>://cfpub.epa.gov/</a:t>
            </a:r>
            <a:r>
              <a:rPr lang="en-US" dirty="0" err="1"/>
              <a:t>si</a:t>
            </a:r>
            <a:r>
              <a:rPr lang="en-US" dirty="0"/>
              <a:t>/</a:t>
            </a:r>
            <a:r>
              <a:rPr lang="en-US" dirty="0" err="1"/>
              <a:t>si_public_record_report.cfm?dirEntryId</a:t>
            </a:r>
            <a:r>
              <a:rPr lang="en-US" dirty="0"/>
              <a:t>=341373&amp;Lab=NRMRL.</a:t>
            </a:r>
          </a:p>
          <a:p>
            <a:pPr marL="0" indent="0">
              <a:buNone/>
            </a:pPr>
            <a:endParaRPr lang="en-US" dirty="0"/>
          </a:p>
          <a:p>
            <a:pPr marL="0" indent="0">
              <a:buNone/>
            </a:pPr>
            <a:endParaRPr lang="en-US" dirty="0"/>
          </a:p>
          <a:p>
            <a:pPr marL="0" indent="0">
              <a:buNone/>
            </a:pPr>
            <a:endParaRPr lang="en-US" dirty="0"/>
          </a:p>
        </p:txBody>
      </p:sp>
      <p:sp>
        <p:nvSpPr>
          <p:cNvPr id="4" name="Slide Number Placeholder 3"/>
          <p:cNvSpPr>
            <a:spLocks noGrp="1"/>
          </p:cNvSpPr>
          <p:nvPr>
            <p:ph type="sldNum" sz="quarter" idx="5"/>
          </p:nvPr>
        </p:nvSpPr>
        <p:spPr/>
        <p:txBody>
          <a:bodyPr/>
          <a:lstStyle/>
          <a:p>
            <a:fld id="{6F82B997-3AF5-1647-AEDF-6305DD269971}" type="slidenum">
              <a:rPr lang="en-US" smtClean="0"/>
              <a:t>14</a:t>
            </a:fld>
            <a:endParaRPr lang="en-US"/>
          </a:p>
        </p:txBody>
      </p:sp>
    </p:spTree>
    <p:extLst>
      <p:ext uri="{BB962C8B-B14F-4D97-AF65-F5344CB8AC3E}">
        <p14:creationId xmlns:p14="http://schemas.microsoft.com/office/powerpoint/2010/main" val="12247329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are thinking about geologic data collection we can think about two aspects. </a:t>
            </a:r>
          </a:p>
          <a:p>
            <a:endParaRPr lang="en-US" dirty="0"/>
          </a:p>
          <a:p>
            <a:pPr marL="228600" indent="-228600">
              <a:buAutoNum type="arabicPeriod"/>
            </a:pPr>
            <a:r>
              <a:rPr lang="en-US" dirty="0"/>
              <a:t>How we record the data</a:t>
            </a:r>
          </a:p>
          <a:p>
            <a:pPr marL="228600" indent="-228600">
              <a:buAutoNum type="arabicPeriod"/>
            </a:pPr>
            <a:r>
              <a:rPr lang="en-US" dirty="0"/>
              <a:t>The type of data we collect </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AA696AA8-BBB3-42DC-91F7-BDD7A496D8AD}" type="slidenum">
              <a:rPr lang="en-US" smtClean="0"/>
              <a:t>15</a:t>
            </a:fld>
            <a:endParaRPr lang="en-US"/>
          </a:p>
        </p:txBody>
      </p:sp>
    </p:spTree>
    <p:extLst>
      <p:ext uri="{BB962C8B-B14F-4D97-AF65-F5344CB8AC3E}">
        <p14:creationId xmlns:p14="http://schemas.microsoft.com/office/powerpoint/2010/main" val="4208135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page from a standard borehole geologic log from a contaminated groundwater site. </a:t>
            </a:r>
          </a:p>
          <a:p>
            <a:endParaRPr lang="en-US" dirty="0"/>
          </a:p>
          <a:p>
            <a:r>
              <a:rPr lang="en-US" dirty="0"/>
              <a:t>You can see that the geologist has written descriptions of the geologic materials, in paragraph format, along the depth scale. These descriptions include information about the proportion of clay, silt, sand, and gravel in the sediment, the plasticity of the fine-grained materials, the color of the sediment, and the wetness of the sediment. </a:t>
            </a:r>
          </a:p>
          <a:p>
            <a:endParaRPr lang="en-US" dirty="0"/>
          </a:p>
          <a:p>
            <a:r>
              <a:rPr lang="en-US" dirty="0"/>
              <a:t>You’ll note that information like sorting, sedimentary structures, grain size trends, contact relationships are all missing. </a:t>
            </a:r>
          </a:p>
          <a:p>
            <a:endParaRPr lang="en-US" dirty="0"/>
          </a:p>
          <a:p>
            <a:r>
              <a:rPr lang="en-US" dirty="0"/>
              <a:t>The only piece of data the form explicitly requires is the USCS categorization. We will come back to that. </a:t>
            </a:r>
          </a:p>
        </p:txBody>
      </p:sp>
      <p:sp>
        <p:nvSpPr>
          <p:cNvPr id="4" name="Slide Number Placeholder 3"/>
          <p:cNvSpPr>
            <a:spLocks noGrp="1"/>
          </p:cNvSpPr>
          <p:nvPr>
            <p:ph type="sldNum" sz="quarter" idx="5"/>
          </p:nvPr>
        </p:nvSpPr>
        <p:spPr/>
        <p:txBody>
          <a:bodyPr/>
          <a:lstStyle/>
          <a:p>
            <a:fld id="{C4F1ADBA-4DC2-48BB-91C4-49E19D7640C5}" type="slidenum">
              <a:rPr lang="en-US" smtClean="0"/>
              <a:t>16</a:t>
            </a:fld>
            <a:endParaRPr lang="en-US"/>
          </a:p>
        </p:txBody>
      </p:sp>
    </p:spTree>
    <p:extLst>
      <p:ext uri="{BB962C8B-B14F-4D97-AF65-F5344CB8AC3E}">
        <p14:creationId xmlns:p14="http://schemas.microsoft.com/office/powerpoint/2010/main" val="11419562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variety of issues with the format of this data collection sheet. </a:t>
            </a:r>
          </a:p>
          <a:p>
            <a:endParaRPr lang="en-US" dirty="0"/>
          </a:p>
          <a:p>
            <a:r>
              <a:rPr lang="en-US" dirty="0"/>
              <a:t>First, keep in mind that most geologist logging cuttings and cores for hydrogeology projects have to collect the data while the core is being drilled. That means, they are standing right next to the rig and have to keep up with the pace of drilling. For shallow investigations that might mean that the drilling crew is producing a core every 10 minutes (or even less). This is very different than many sedimentology projects where cores are collected and then taken back to a lab or warehouse to be logged. </a:t>
            </a:r>
          </a:p>
          <a:p>
            <a:endParaRPr lang="en-US" dirty="0"/>
          </a:p>
          <a:p>
            <a:r>
              <a:rPr lang="en-US" dirty="0"/>
              <a:t>Writing out paragraph descriptions is very time consuming. That often leads to incomplete logs. </a:t>
            </a:r>
          </a:p>
          <a:p>
            <a:endParaRPr lang="en-US" dirty="0"/>
          </a:p>
          <a:p>
            <a:r>
              <a:rPr lang="en-US" dirty="0"/>
              <a:t>The format of the data collection form doesn’t provide any guidance for what parameters should be described or the relevant values for those parameters. As a result, the data are often very inconsistent. </a:t>
            </a:r>
          </a:p>
          <a:p>
            <a:endParaRPr lang="en-US" dirty="0"/>
          </a:p>
          <a:p>
            <a:r>
              <a:rPr lang="en-US" dirty="0"/>
              <a:t>Paragraph descriptions for thin intervals or very complex intervals are hard to ‘squish’ along the depth scale. So, often times these thin intervals get lumped together with the intervals above or below. </a:t>
            </a:r>
          </a:p>
          <a:p>
            <a:endParaRPr lang="en-US" dirty="0"/>
          </a:p>
          <a:p>
            <a:r>
              <a:rPr lang="en-US" dirty="0"/>
              <a:t>Its very difficult to use these data once they are collected. If you want to understand how the grain size is changing with depth you have read through every single paragraph. </a:t>
            </a:r>
          </a:p>
          <a:p>
            <a:endParaRPr lang="en-US" dirty="0"/>
          </a:p>
          <a:p>
            <a:r>
              <a:rPr lang="en-US" dirty="0"/>
              <a:t>Imagine your supervisor at work handed you a stack of 100 of these logs. Each log has 5 pages of information. They want you to digitize all of the data in the paragraph descriptions. If you imagined that scenario you are probably feeling a bit panicked/overwhelmed right now because just by looking at the data you can see how hard it would be to digitize. The difficulty with digitizing this information mean that most often times is just gets scanned to pdf and put in the appendix of a report and is never really used. </a:t>
            </a:r>
          </a:p>
          <a:p>
            <a:endParaRPr lang="en-US" dirty="0"/>
          </a:p>
          <a:p>
            <a:r>
              <a:rPr lang="en-US" dirty="0"/>
              <a:t>So – the standard data collection form doesn’t really facilitate collection of the type and quality of data we need. So, we are going to learn to use a different format. </a:t>
            </a:r>
          </a:p>
        </p:txBody>
      </p:sp>
      <p:sp>
        <p:nvSpPr>
          <p:cNvPr id="4" name="Slide Number Placeholder 3"/>
          <p:cNvSpPr>
            <a:spLocks noGrp="1"/>
          </p:cNvSpPr>
          <p:nvPr>
            <p:ph type="sldNum" sz="quarter" idx="5"/>
          </p:nvPr>
        </p:nvSpPr>
        <p:spPr/>
        <p:txBody>
          <a:bodyPr/>
          <a:lstStyle/>
          <a:p>
            <a:fld id="{C4F1ADBA-4DC2-48BB-91C4-49E19D7640C5}" type="slidenum">
              <a:rPr lang="en-US" smtClean="0"/>
              <a:t>17</a:t>
            </a:fld>
            <a:endParaRPr lang="en-US"/>
          </a:p>
        </p:txBody>
      </p:sp>
    </p:spTree>
    <p:extLst>
      <p:ext uri="{BB962C8B-B14F-4D97-AF65-F5344CB8AC3E}">
        <p14:creationId xmlns:p14="http://schemas.microsoft.com/office/powerpoint/2010/main" val="17904267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Often times hydrogeologic investigations prioritize collecting data that allows us to categorize the sediments based on the USCS system. </a:t>
            </a:r>
          </a:p>
        </p:txBody>
      </p:sp>
      <p:sp>
        <p:nvSpPr>
          <p:cNvPr id="4" name="Slide Number Placeholder 3"/>
          <p:cNvSpPr>
            <a:spLocks noGrp="1"/>
          </p:cNvSpPr>
          <p:nvPr>
            <p:ph type="sldNum" sz="quarter" idx="5"/>
          </p:nvPr>
        </p:nvSpPr>
        <p:spPr/>
        <p:txBody>
          <a:bodyPr/>
          <a:lstStyle/>
          <a:p>
            <a:fld id="{C4F1ADBA-4DC2-48BB-91C4-49E19D7640C5}" type="slidenum">
              <a:rPr lang="en-US" smtClean="0"/>
              <a:t>18</a:t>
            </a:fld>
            <a:endParaRPr lang="en-US"/>
          </a:p>
        </p:txBody>
      </p:sp>
    </p:spTree>
    <p:extLst>
      <p:ext uri="{BB962C8B-B14F-4D97-AF65-F5344CB8AC3E}">
        <p14:creationId xmlns:p14="http://schemas.microsoft.com/office/powerpoint/2010/main" val="90566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F1F1F"/>
                </a:solidFill>
                <a:effectLst/>
                <a:latin typeface="Google Sans"/>
              </a:rPr>
              <a:t>The "Airfield Classification System" was developed in the early 1940s by Arthur Casagrande in response to the need for rapid construction of military installations and is </a:t>
            </a:r>
            <a:r>
              <a:rPr lang="en-US" b="0" i="0" dirty="0">
                <a:solidFill>
                  <a:srgbClr val="040C28"/>
                </a:solidFill>
                <a:effectLst/>
                <a:latin typeface="Google Sans"/>
              </a:rPr>
              <a:t>based on soil particle size and plasticity values, or more broadly, the engineering properties of the sediments</a:t>
            </a:r>
            <a:r>
              <a:rPr lang="en-US" b="0" i="0" dirty="0">
                <a:solidFill>
                  <a:srgbClr val="1F1F1F"/>
                </a:solidFill>
                <a:effectLst/>
                <a:latin typeface="Google Sans"/>
              </a:rPr>
              <a:t>.</a:t>
            </a:r>
          </a:p>
          <a:p>
            <a:endParaRPr lang="en-US" b="0" i="0" dirty="0">
              <a:solidFill>
                <a:srgbClr val="1F1F1F"/>
              </a:solidFill>
              <a:effectLst/>
              <a:latin typeface="Google Sans"/>
            </a:endParaRPr>
          </a:p>
          <a:p>
            <a:r>
              <a:rPr lang="en-US" b="0" i="0" dirty="0">
                <a:solidFill>
                  <a:srgbClr val="1F1F1F"/>
                </a:solidFill>
                <a:effectLst/>
                <a:latin typeface="Google Sans"/>
              </a:rPr>
              <a:t>In 1952, after several US government agencies adopted a modified version of the system it became the USCS</a:t>
            </a:r>
            <a:endParaRPr lang="en-US" dirty="0"/>
          </a:p>
          <a:p>
            <a:endParaRPr lang="en-US" dirty="0"/>
          </a:p>
        </p:txBody>
      </p:sp>
      <p:sp>
        <p:nvSpPr>
          <p:cNvPr id="4" name="Slide Number Placeholder 3"/>
          <p:cNvSpPr>
            <a:spLocks noGrp="1"/>
          </p:cNvSpPr>
          <p:nvPr>
            <p:ph type="sldNum" sz="quarter" idx="5"/>
          </p:nvPr>
        </p:nvSpPr>
        <p:spPr/>
        <p:txBody>
          <a:bodyPr/>
          <a:lstStyle/>
          <a:p>
            <a:fld id="{AA696AA8-BBB3-42DC-91F7-BDD7A496D8AD}" type="slidenum">
              <a:rPr lang="en-US" smtClean="0"/>
              <a:t>19</a:t>
            </a:fld>
            <a:endParaRPr lang="en-US"/>
          </a:p>
        </p:txBody>
      </p:sp>
    </p:spTree>
    <p:extLst>
      <p:ext uri="{BB962C8B-B14F-4D97-AF65-F5344CB8AC3E}">
        <p14:creationId xmlns:p14="http://schemas.microsoft.com/office/powerpoint/2010/main" val="26884574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take an entire class focused on USCS classification. </a:t>
            </a:r>
          </a:p>
          <a:p>
            <a:endParaRPr lang="en-US" dirty="0"/>
          </a:p>
          <a:p>
            <a:r>
              <a:rPr lang="en-US" dirty="0"/>
              <a:t>From a basic perspective USCS groups sediments into 3 broad groups</a:t>
            </a:r>
          </a:p>
          <a:p>
            <a:endParaRPr lang="en-US" dirty="0"/>
          </a:p>
          <a:p>
            <a:r>
              <a:rPr lang="en-US" dirty="0"/>
              <a:t>Coarse grained soils (sands and gravels)</a:t>
            </a:r>
          </a:p>
          <a:p>
            <a:r>
              <a:rPr lang="en-US" dirty="0"/>
              <a:t>Fine grained soils (silts and clays)</a:t>
            </a:r>
          </a:p>
          <a:p>
            <a:r>
              <a:rPr lang="en-US" dirty="0"/>
              <a:t>Highly organic soils</a:t>
            </a:r>
          </a:p>
          <a:p>
            <a:endParaRPr lang="en-US" dirty="0"/>
          </a:p>
          <a:p>
            <a:r>
              <a:rPr lang="en-US" dirty="0"/>
              <a:t>We’ll focus on these on the coarse and fine grained soils</a:t>
            </a:r>
          </a:p>
          <a:p>
            <a:endParaRPr lang="en-US" dirty="0"/>
          </a:p>
        </p:txBody>
      </p:sp>
      <p:sp>
        <p:nvSpPr>
          <p:cNvPr id="4" name="Slide Number Placeholder 3"/>
          <p:cNvSpPr>
            <a:spLocks noGrp="1"/>
          </p:cNvSpPr>
          <p:nvPr>
            <p:ph type="sldNum" sz="quarter" idx="5"/>
          </p:nvPr>
        </p:nvSpPr>
        <p:spPr/>
        <p:txBody>
          <a:bodyPr/>
          <a:lstStyle/>
          <a:p>
            <a:fld id="{C4F1ADBA-4DC2-48BB-91C4-49E19D7640C5}" type="slidenum">
              <a:rPr lang="en-US" smtClean="0"/>
              <a:t>20</a:t>
            </a:fld>
            <a:endParaRPr lang="en-US"/>
          </a:p>
        </p:txBody>
      </p:sp>
    </p:spTree>
    <p:extLst>
      <p:ext uri="{BB962C8B-B14F-4D97-AF65-F5344CB8AC3E}">
        <p14:creationId xmlns:p14="http://schemas.microsoft.com/office/powerpoint/2010/main" val="31333874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Coarse grained soils are separated first into sands and gravels, then based on whether or not they include fine grained particles, and finally based on grading. </a:t>
            </a:r>
          </a:p>
          <a:p>
            <a:endParaRPr lang="en-US" dirty="0"/>
          </a:p>
          <a:p>
            <a:r>
              <a:rPr lang="en-US" dirty="0"/>
              <a:t>Fine grained sediments, silts and clays are categorized first based on their plasticity, and then based on whether they are inorganic or organic, and finally based on the mixture of grain sizes. </a:t>
            </a:r>
          </a:p>
          <a:p>
            <a:endParaRPr lang="en-US" dirty="0"/>
          </a:p>
        </p:txBody>
      </p:sp>
      <p:sp>
        <p:nvSpPr>
          <p:cNvPr id="4" name="Slide Number Placeholder 3"/>
          <p:cNvSpPr>
            <a:spLocks noGrp="1"/>
          </p:cNvSpPr>
          <p:nvPr>
            <p:ph type="sldNum" sz="quarter" idx="5"/>
          </p:nvPr>
        </p:nvSpPr>
        <p:spPr/>
        <p:txBody>
          <a:bodyPr/>
          <a:lstStyle/>
          <a:p>
            <a:fld id="{C4F1ADBA-4DC2-48BB-91C4-49E19D7640C5}" type="slidenum">
              <a:rPr lang="en-US" smtClean="0"/>
              <a:t>21</a:t>
            </a:fld>
            <a:endParaRPr lang="en-US"/>
          </a:p>
        </p:txBody>
      </p:sp>
    </p:spTree>
    <p:extLst>
      <p:ext uri="{BB962C8B-B14F-4D97-AF65-F5344CB8AC3E}">
        <p14:creationId xmlns:p14="http://schemas.microsoft.com/office/powerpoint/2010/main" val="2494385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geology controls the porosity (water storage) and size/structure of the pores (permeability). It also ultimately controls the compressibility of the materials which influences storage as well. </a:t>
            </a:r>
          </a:p>
          <a:p>
            <a:endParaRPr lang="en-US" dirty="0"/>
          </a:p>
          <a:p>
            <a:r>
              <a:rPr lang="en-US" dirty="0"/>
              <a:t>From a water quality perspective, the geology also controls, at least in some respects, the distribution or reactive mineral phases (some maybe formed post deposition related to groundwater flow but ultimately are still sourced from the solid phase geologic materials). These mineral phases may dissolve and contribute to the groundwater chemistry and/or they may react with dissolved phase constituents in the groundwater (e.g., contaminants). </a:t>
            </a:r>
          </a:p>
          <a:p>
            <a:endParaRPr lang="en-US" dirty="0"/>
          </a:p>
          <a:p>
            <a:r>
              <a:rPr lang="en-US" dirty="0"/>
              <a:t>The geology will also have a strong influence on the distribution of solid phase organic carbon in groundwater systems. This is important because many organic contaminants sorb to solid phase organic carbon. </a:t>
            </a:r>
          </a:p>
        </p:txBody>
      </p:sp>
      <p:sp>
        <p:nvSpPr>
          <p:cNvPr id="4" name="Slide Number Placeholder 3"/>
          <p:cNvSpPr>
            <a:spLocks noGrp="1"/>
          </p:cNvSpPr>
          <p:nvPr>
            <p:ph type="sldNum" sz="quarter" idx="5"/>
          </p:nvPr>
        </p:nvSpPr>
        <p:spPr/>
        <p:txBody>
          <a:bodyPr/>
          <a:lstStyle/>
          <a:p>
            <a:fld id="{C4F1ADBA-4DC2-48BB-91C4-49E19D7640C5}" type="slidenum">
              <a:rPr lang="en-US" smtClean="0"/>
              <a:t>4</a:t>
            </a:fld>
            <a:endParaRPr lang="en-US"/>
          </a:p>
        </p:txBody>
      </p:sp>
    </p:spTree>
    <p:extLst>
      <p:ext uri="{BB962C8B-B14F-4D97-AF65-F5344CB8AC3E}">
        <p14:creationId xmlns:p14="http://schemas.microsoft.com/office/powerpoint/2010/main" val="2144441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important to explain that the term ‘gradation’ in the USCS (or engineering in general) is essentially the opposite of sorting (the more common term in geology). </a:t>
            </a:r>
          </a:p>
        </p:txBody>
      </p:sp>
      <p:sp>
        <p:nvSpPr>
          <p:cNvPr id="4" name="Slide Number Placeholder 3"/>
          <p:cNvSpPr>
            <a:spLocks noGrp="1"/>
          </p:cNvSpPr>
          <p:nvPr>
            <p:ph type="sldNum" sz="quarter" idx="5"/>
          </p:nvPr>
        </p:nvSpPr>
        <p:spPr/>
        <p:txBody>
          <a:bodyPr/>
          <a:lstStyle/>
          <a:p>
            <a:fld id="{C4F1ADBA-4DC2-48BB-91C4-49E19D7640C5}" type="slidenum">
              <a:rPr lang="en-US" smtClean="0"/>
              <a:t>22</a:t>
            </a:fld>
            <a:endParaRPr lang="en-US"/>
          </a:p>
        </p:txBody>
      </p:sp>
    </p:spTree>
    <p:extLst>
      <p:ext uri="{BB962C8B-B14F-4D97-AF65-F5344CB8AC3E}">
        <p14:creationId xmlns:p14="http://schemas.microsoft.com/office/powerpoint/2010/main" val="8832796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F1ADBA-4DC2-48BB-91C4-49E19D7640C5}" type="slidenum">
              <a:rPr lang="en-US" smtClean="0"/>
              <a:t>23</a:t>
            </a:fld>
            <a:endParaRPr lang="en-US"/>
          </a:p>
        </p:txBody>
      </p:sp>
    </p:spTree>
    <p:extLst>
      <p:ext uri="{BB962C8B-B14F-4D97-AF65-F5344CB8AC3E}">
        <p14:creationId xmlns:p14="http://schemas.microsoft.com/office/powerpoint/2010/main" val="32749659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end up with 14 basic categories for non-organic rich sediments. </a:t>
            </a:r>
          </a:p>
          <a:p>
            <a:endParaRPr lang="en-US" dirty="0"/>
          </a:p>
        </p:txBody>
      </p:sp>
      <p:sp>
        <p:nvSpPr>
          <p:cNvPr id="4" name="Slide Number Placeholder 3"/>
          <p:cNvSpPr>
            <a:spLocks noGrp="1"/>
          </p:cNvSpPr>
          <p:nvPr>
            <p:ph type="sldNum" sz="quarter" idx="5"/>
          </p:nvPr>
        </p:nvSpPr>
        <p:spPr/>
        <p:txBody>
          <a:bodyPr/>
          <a:lstStyle/>
          <a:p>
            <a:fld id="{C4F1ADBA-4DC2-48BB-91C4-49E19D7640C5}" type="slidenum">
              <a:rPr lang="en-US" smtClean="0"/>
              <a:t>24</a:t>
            </a:fld>
            <a:endParaRPr lang="en-US"/>
          </a:p>
        </p:txBody>
      </p:sp>
    </p:spTree>
    <p:extLst>
      <p:ext uri="{BB962C8B-B14F-4D97-AF65-F5344CB8AC3E}">
        <p14:creationId xmlns:p14="http://schemas.microsoft.com/office/powerpoint/2010/main" val="27338563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categories get represented by 2 letter codes. </a:t>
            </a:r>
          </a:p>
          <a:p>
            <a:endParaRPr lang="en-US" dirty="0"/>
          </a:p>
          <a:p>
            <a:r>
              <a:rPr lang="en-US" dirty="0"/>
              <a:t>The USCS system is very good at categorizing sediments based on their ENGINEERING PROPERTIES. </a:t>
            </a:r>
          </a:p>
          <a:p>
            <a:endParaRPr lang="en-US" dirty="0"/>
          </a:p>
          <a:p>
            <a:r>
              <a:rPr lang="en-US" dirty="0"/>
              <a:t>But, it was not really designed or intended to capture the data needed to interpret the 2-D and 3-D distribution of geologic materials in the subsurface. Rather, the USCS system often masks grain size variability and is missing other sedimentological parameters needed to inform these interpretations. </a:t>
            </a:r>
          </a:p>
        </p:txBody>
      </p:sp>
      <p:sp>
        <p:nvSpPr>
          <p:cNvPr id="4" name="Slide Number Placeholder 3"/>
          <p:cNvSpPr>
            <a:spLocks noGrp="1"/>
          </p:cNvSpPr>
          <p:nvPr>
            <p:ph type="sldNum" sz="quarter" idx="5"/>
          </p:nvPr>
        </p:nvSpPr>
        <p:spPr/>
        <p:txBody>
          <a:bodyPr/>
          <a:lstStyle/>
          <a:p>
            <a:fld id="{C4F1ADBA-4DC2-48BB-91C4-49E19D7640C5}" type="slidenum">
              <a:rPr lang="en-US" smtClean="0"/>
              <a:t>25</a:t>
            </a:fld>
            <a:endParaRPr lang="en-US"/>
          </a:p>
        </p:txBody>
      </p:sp>
    </p:spTree>
    <p:extLst>
      <p:ext uri="{BB962C8B-B14F-4D97-AF65-F5344CB8AC3E}">
        <p14:creationId xmlns:p14="http://schemas.microsoft.com/office/powerpoint/2010/main" val="900440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alternative formats that facilitate collection of the type, quality, and resolution of geologic data needed to make accurate 2-D and 3-D interpretations. All have their own advantages and limitations. </a:t>
            </a:r>
          </a:p>
          <a:p>
            <a:endParaRPr lang="en-US" dirty="0"/>
          </a:p>
          <a:p>
            <a:r>
              <a:rPr lang="en-US" dirty="0"/>
              <a:t>Tabular formats just collect the geologic data/information in a table. They are very efficient, facilitate fast data collection, and help to ensure consistency. They are also easy to digitize or can be collected digitally in the field. Tabular formats also have some limitations. For example, trends in parameters with depth are not immediately apparent, you have to plot the data first. It can also be difficult to reflect which value is dominant, secondary, or trace when several values apply to an interval. Its also easy to lose your place when you are using a tabular format because the log doesn’t ‘look like’ the core and a lot of information tends to get collected in the comment field. </a:t>
            </a:r>
          </a:p>
          <a:p>
            <a:endParaRPr lang="en-US" dirty="0"/>
          </a:p>
          <a:p>
            <a:r>
              <a:rPr lang="en-US" dirty="0"/>
              <a:t>Graphic log formats are well established. They’ve been around since the 1960s. This is the format that is often used in sedimentological studies. They can be used to capture data at a variety of scales. They include a mix of plotting (grain size), patterns/symbols, and text to record the data. The benefits of a graphic log format include the fact that it looks like the core it represents so its easy to see where change is occurring and its also easy to keep your place as you log which enhances the accuracy of the log. You can collect a lot of information in a fairly compact format. You can use it to collect data at a variety of scales. The limitations of the graphic log include the fact that many parameters are still captured as text (harder to digitize and keep consistent), appropriate values are not provided for all parameters, it can be difficult to capture the properties for thin beds, and the mix of plotting, symbols, and text makes digitizing these logs slow. </a:t>
            </a:r>
          </a:p>
          <a:p>
            <a:endParaRPr lang="en-US" dirty="0"/>
          </a:p>
          <a:p>
            <a:r>
              <a:rPr lang="en-US" dirty="0"/>
              <a:t>In our lab, we are going to focus on a format called a graphical shading log that was developed specifically for use on hydrogeology projects. </a:t>
            </a:r>
          </a:p>
        </p:txBody>
      </p:sp>
      <p:sp>
        <p:nvSpPr>
          <p:cNvPr id="4" name="Slide Number Placeholder 3"/>
          <p:cNvSpPr>
            <a:spLocks noGrp="1"/>
          </p:cNvSpPr>
          <p:nvPr>
            <p:ph type="sldNum" sz="quarter" idx="5"/>
          </p:nvPr>
        </p:nvSpPr>
        <p:spPr/>
        <p:txBody>
          <a:bodyPr/>
          <a:lstStyle/>
          <a:p>
            <a:fld id="{C4F1ADBA-4DC2-48BB-91C4-49E19D7640C5}" type="slidenum">
              <a:rPr lang="en-US" smtClean="0"/>
              <a:t>26</a:t>
            </a:fld>
            <a:endParaRPr lang="en-US"/>
          </a:p>
        </p:txBody>
      </p:sp>
    </p:spTree>
    <p:extLst>
      <p:ext uri="{BB962C8B-B14F-4D97-AF65-F5344CB8AC3E}">
        <p14:creationId xmlns:p14="http://schemas.microsoft.com/office/powerpoint/2010/main" val="14009974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Data is collected to scale with a distance from the top of the run/depth scale included on the left side of the page. </a:t>
            </a:r>
          </a:p>
          <a:p>
            <a:pPr marL="228600" indent="-228600">
              <a:buAutoNum type="arabicPeriod"/>
            </a:pPr>
            <a:r>
              <a:rPr lang="en-US" dirty="0"/>
              <a:t>All parameters to be logged are listed along the top of the page. The relevant values for each parameter are also provided. These choices change slightly depending on the depositional setting/environment responsible for the sediments you are logging. So, the logging sheets are customized for different depositional settings. </a:t>
            </a:r>
          </a:p>
          <a:p>
            <a:pPr marL="228600" indent="-228600">
              <a:buAutoNum type="arabicPeriod"/>
            </a:pPr>
            <a:r>
              <a:rPr lang="en-US" dirty="0"/>
              <a:t>Horizontal lines drawn across the page are used to represent contacts observed in the core. Once the contacts are established the logger simply shades in the correct value for each parameter for each interval of core. Solid shading is used to represent ‘dominant’, cross-hatching is used to represent ‘secondary’ and diagonal hatching is used to represent ‘trace’. If the value spans two categories (or has equal contribution) then the logger shades in both values fully. </a:t>
            </a:r>
          </a:p>
          <a:p>
            <a:pPr marL="228600" indent="-228600">
              <a:buAutoNum type="arabicPeriod"/>
            </a:pPr>
            <a:r>
              <a:rPr lang="en-US" dirty="0"/>
              <a:t>Thin intervals are relatively easy to capture because you are just shading in the boxes. </a:t>
            </a:r>
          </a:p>
          <a:p>
            <a:pPr marL="228600" indent="-228600">
              <a:buAutoNum type="arabicPeriod"/>
            </a:pPr>
            <a:endParaRPr lang="en-US" dirty="0"/>
          </a:p>
          <a:p>
            <a:pPr marL="0" indent="0">
              <a:buNone/>
            </a:pPr>
            <a:endParaRPr lang="en-US" dirty="0"/>
          </a:p>
          <a:p>
            <a:pPr marL="0" indent="0">
              <a:buNone/>
            </a:pPr>
            <a:r>
              <a:rPr lang="en-US" dirty="0"/>
              <a:t>The format also makes it easy to see when you’ve forgotten to record a parameter because there will essentially be a ‘hole’ (i.e., blank space) in the log. </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C4F1ADBA-4DC2-48BB-91C4-49E19D7640C5}" type="slidenum">
              <a:rPr lang="en-US" smtClean="0"/>
              <a:t>27</a:t>
            </a:fld>
            <a:endParaRPr lang="en-US"/>
          </a:p>
        </p:txBody>
      </p:sp>
    </p:spTree>
    <p:extLst>
      <p:ext uri="{BB962C8B-B14F-4D97-AF65-F5344CB8AC3E}">
        <p14:creationId xmlns:p14="http://schemas.microsoft.com/office/powerpoint/2010/main" val="1100722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Benefits</a:t>
            </a:r>
          </a:p>
          <a:p>
            <a:pPr marL="171450" indent="-171450">
              <a:buFont typeface="Arial" panose="020B0604020202020204" pitchFamily="34" charset="0"/>
              <a:buChar char="•"/>
            </a:pPr>
            <a:r>
              <a:rPr lang="en-US" dirty="0"/>
              <a:t>Easily learned – no complicated symbology to learn, loggers aren’t trying to quantitatively graph parameters in the field, they are just shading in the appropriate values for each parameter</a:t>
            </a:r>
          </a:p>
          <a:p>
            <a:pPr marL="171450" indent="-171450">
              <a:buFont typeface="Arial" panose="020B0604020202020204" pitchFamily="34" charset="0"/>
              <a:buChar char="•"/>
            </a:pPr>
            <a:r>
              <a:rPr lang="en-US" dirty="0"/>
              <a:t>Serves as a road-map for inexperienced loggers – The log serves as a road-map by listing the parameters that are supposed to be logged as well as their relevant values. </a:t>
            </a:r>
          </a:p>
          <a:p>
            <a:pPr marL="171450" indent="-171450">
              <a:buFont typeface="Arial" panose="020B0604020202020204" pitchFamily="34" charset="0"/>
              <a:buChar char="•"/>
            </a:pPr>
            <a:r>
              <a:rPr lang="en-US" dirty="0"/>
              <a:t>Ensures consistent data collection – The fact that the parameters/values are consistently represented, that it's easy to see if a parameter has not been recorded (and correct the omission), and that its easy to capture data for thin intervals really ensures consistency in the data collected. </a:t>
            </a:r>
          </a:p>
          <a:p>
            <a:pPr marL="171450" indent="-171450">
              <a:buFont typeface="Arial" panose="020B0604020202020204" pitchFamily="34" charset="0"/>
              <a:buChar char="•"/>
            </a:pPr>
            <a:r>
              <a:rPr lang="en-US" dirty="0"/>
              <a:t>Fast and efficient – drawing contact lines and shading in boxes is very fast so that the bulk of the time available for logging the core can be spent observing, testing, and thinking about the core rather than writing paragraphs of information.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Immediately useful to decision making - Once the log is complete, you can immediately see how different parameters are varying with depth making the log useful for real time decision making. </a:t>
            </a:r>
          </a:p>
          <a:p>
            <a:pPr marL="171450" indent="-171450">
              <a:buFont typeface="Arial" panose="020B0604020202020204" pitchFamily="34" charset="0"/>
              <a:buChar char="•"/>
            </a:pPr>
            <a:r>
              <a:rPr lang="en-US" dirty="0"/>
              <a:t>More efficient to digitize – the consistent and graphical nature of the log facilitate digitization. There are also some programs that will essentially allow you to trace the log while capturing the values for each parameter in a tabular format in the background. </a:t>
            </a:r>
          </a:p>
          <a:p>
            <a:endParaRPr lang="en-US" dirty="0"/>
          </a:p>
        </p:txBody>
      </p:sp>
      <p:sp>
        <p:nvSpPr>
          <p:cNvPr id="4" name="Slide Number Placeholder 3"/>
          <p:cNvSpPr>
            <a:spLocks noGrp="1"/>
          </p:cNvSpPr>
          <p:nvPr>
            <p:ph type="sldNum" sz="quarter" idx="5"/>
          </p:nvPr>
        </p:nvSpPr>
        <p:spPr/>
        <p:txBody>
          <a:bodyPr/>
          <a:lstStyle/>
          <a:p>
            <a:fld id="{C4F1ADBA-4DC2-48BB-91C4-49E19D7640C5}" type="slidenum">
              <a:rPr lang="en-US" smtClean="0"/>
              <a:t>28</a:t>
            </a:fld>
            <a:endParaRPr lang="en-US"/>
          </a:p>
        </p:txBody>
      </p:sp>
    </p:spTree>
    <p:extLst>
      <p:ext uri="{BB962C8B-B14F-4D97-AF65-F5344CB8AC3E}">
        <p14:creationId xmlns:p14="http://schemas.microsoft.com/office/powerpoint/2010/main" val="2574572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materials we are interested in are in the subsurface. So how do we get access? </a:t>
            </a:r>
          </a:p>
          <a:p>
            <a:endParaRPr lang="en-US" dirty="0"/>
          </a:p>
          <a:p>
            <a:r>
              <a:rPr lang="en-US" dirty="0"/>
              <a:t>We collect geologic data/information directly by making observations and measurements from drill cuttings and/or cores. We can also collect geologic data/information indirectly using direct push, borehole, and/or surface geophysical methods. </a:t>
            </a:r>
          </a:p>
          <a:p>
            <a:endParaRPr lang="en-US" dirty="0"/>
          </a:p>
          <a:p>
            <a:r>
              <a:rPr lang="en-US" dirty="0"/>
              <a:t>Typically we collect these data from boreholes/cores so we end up with a lot of 1-D data (data collected at different depths at a location). </a:t>
            </a:r>
          </a:p>
        </p:txBody>
      </p:sp>
      <p:sp>
        <p:nvSpPr>
          <p:cNvPr id="4" name="Slide Number Placeholder 3"/>
          <p:cNvSpPr>
            <a:spLocks noGrp="1"/>
          </p:cNvSpPr>
          <p:nvPr>
            <p:ph type="sldNum" sz="quarter" idx="5"/>
          </p:nvPr>
        </p:nvSpPr>
        <p:spPr/>
        <p:txBody>
          <a:bodyPr/>
          <a:lstStyle/>
          <a:p>
            <a:fld id="{C4F1ADBA-4DC2-48BB-91C4-49E19D7640C5}" type="slidenum">
              <a:rPr lang="en-US" smtClean="0"/>
              <a:t>5</a:t>
            </a:fld>
            <a:endParaRPr lang="en-US"/>
          </a:p>
        </p:txBody>
      </p:sp>
    </p:spTree>
    <p:extLst>
      <p:ext uri="{BB962C8B-B14F-4D97-AF65-F5344CB8AC3E}">
        <p14:creationId xmlns:p14="http://schemas.microsoft.com/office/powerpoint/2010/main" val="1870619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image on the right shows the borehole/well distribution across a contaminated groundwater site. </a:t>
            </a:r>
          </a:p>
          <a:p>
            <a:endParaRPr lang="en-US" dirty="0"/>
          </a:p>
          <a:p>
            <a:r>
              <a:rPr lang="en-US" dirty="0"/>
              <a:t>Each of the small black circles is a borehole/well. </a:t>
            </a:r>
          </a:p>
          <a:p>
            <a:endParaRPr lang="en-US" dirty="0"/>
          </a:p>
          <a:p>
            <a:r>
              <a:rPr lang="en-US" dirty="0"/>
              <a:t>If you draw a rectangle around the area and consider that the maximum depth of investigation is ~ 12 m, then the volume of investigation is roughly 12,240,000 m</a:t>
            </a:r>
            <a:r>
              <a:rPr lang="en-US" baseline="30000" dirty="0"/>
              <a:t>3</a:t>
            </a:r>
            <a:r>
              <a:rPr lang="en-US" baseline="0" dirty="0"/>
              <a:t>. </a:t>
            </a:r>
          </a:p>
          <a:p>
            <a:endParaRPr lang="en-US" baseline="0" dirty="0"/>
          </a:p>
          <a:p>
            <a:r>
              <a:rPr lang="en-US" baseline="0" dirty="0"/>
              <a:t>You are trying to characterize the hydrogeologic properties of that entire 12 M cubic meter volume but you only have geologic data from each of those little black circles. </a:t>
            </a:r>
          </a:p>
          <a:p>
            <a:endParaRPr lang="en-US" baseline="0" dirty="0"/>
          </a:p>
          <a:p>
            <a:r>
              <a:rPr lang="en-US" dirty="0"/>
              <a:t>Reference</a:t>
            </a:r>
          </a:p>
          <a:p>
            <a:r>
              <a:rPr lang="en-US" dirty="0"/>
              <a:t>Shultz, M.R., Cramer, R.S., Plank, C., Levine, H., </a:t>
            </a:r>
            <a:r>
              <a:rPr lang="en-US" dirty="0" err="1"/>
              <a:t>Ehman</a:t>
            </a:r>
            <a:r>
              <a:rPr lang="en-US" dirty="0"/>
              <a:t>, K.D., 2017. Best practices for environmental site management: A practical guide for applying environmental sequence stratigraphy to improve conceptual site models, 600/R-17/293, US EPA. </a:t>
            </a:r>
            <a:r>
              <a:rPr lang="en-US" dirty="0" err="1"/>
              <a:t>DOI:https</a:t>
            </a:r>
            <a:r>
              <a:rPr lang="en-US" dirty="0"/>
              <a:t>://cfpub.epa.gov/</a:t>
            </a:r>
            <a:r>
              <a:rPr lang="en-US" dirty="0" err="1"/>
              <a:t>si</a:t>
            </a:r>
            <a:r>
              <a:rPr lang="en-US" dirty="0"/>
              <a:t>/</a:t>
            </a:r>
            <a:r>
              <a:rPr lang="en-US" dirty="0" err="1"/>
              <a:t>si_public_record_report.cfm?dirEntryId</a:t>
            </a:r>
            <a:r>
              <a:rPr lang="en-US" dirty="0"/>
              <a:t>=341373&amp;Lab=NRMRL.</a:t>
            </a:r>
          </a:p>
          <a:p>
            <a:endParaRPr lang="en-US" dirty="0"/>
          </a:p>
        </p:txBody>
      </p:sp>
      <p:sp>
        <p:nvSpPr>
          <p:cNvPr id="4" name="Slide Number Placeholder 3"/>
          <p:cNvSpPr>
            <a:spLocks noGrp="1"/>
          </p:cNvSpPr>
          <p:nvPr>
            <p:ph type="sldNum" sz="quarter" idx="5"/>
          </p:nvPr>
        </p:nvSpPr>
        <p:spPr/>
        <p:txBody>
          <a:bodyPr/>
          <a:lstStyle/>
          <a:p>
            <a:fld id="{C4F1ADBA-4DC2-48BB-91C4-49E19D7640C5}" type="slidenum">
              <a:rPr lang="en-US" smtClean="0"/>
              <a:t>6</a:t>
            </a:fld>
            <a:endParaRPr lang="en-US"/>
          </a:p>
        </p:txBody>
      </p:sp>
    </p:spTree>
    <p:extLst>
      <p:ext uri="{BB962C8B-B14F-4D97-AF65-F5344CB8AC3E}">
        <p14:creationId xmlns:p14="http://schemas.microsoft.com/office/powerpoint/2010/main" val="237523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sampling a very small volume of the subsurface that we are interested in/need to characterize. </a:t>
            </a:r>
          </a:p>
          <a:p>
            <a:endParaRPr lang="en-US" dirty="0"/>
          </a:p>
          <a:p>
            <a:endParaRPr lang="en-US" dirty="0"/>
          </a:p>
          <a:p>
            <a:r>
              <a:rPr lang="en-US" dirty="0"/>
              <a:t>Note: core numbers are based off of a typical </a:t>
            </a:r>
            <a:r>
              <a:rPr lang="en-US" dirty="0" err="1"/>
              <a:t>geoprobe</a:t>
            </a:r>
            <a:r>
              <a:rPr lang="en-US" dirty="0"/>
              <a:t> core diameter of 3 inches.</a:t>
            </a:r>
          </a:p>
        </p:txBody>
      </p:sp>
      <p:sp>
        <p:nvSpPr>
          <p:cNvPr id="4" name="Slide Number Placeholder 3"/>
          <p:cNvSpPr>
            <a:spLocks noGrp="1"/>
          </p:cNvSpPr>
          <p:nvPr>
            <p:ph type="sldNum" sz="quarter" idx="5"/>
          </p:nvPr>
        </p:nvSpPr>
        <p:spPr/>
        <p:txBody>
          <a:bodyPr/>
          <a:lstStyle/>
          <a:p>
            <a:fld id="{C4F1ADBA-4DC2-48BB-91C4-49E19D7640C5}" type="slidenum">
              <a:rPr lang="en-US" smtClean="0"/>
              <a:t>7</a:t>
            </a:fld>
            <a:endParaRPr lang="en-US"/>
          </a:p>
        </p:txBody>
      </p:sp>
    </p:spTree>
    <p:extLst>
      <p:ext uri="{BB962C8B-B14F-4D97-AF65-F5344CB8AC3E}">
        <p14:creationId xmlns:p14="http://schemas.microsoft.com/office/powerpoint/2010/main" val="1456909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Often times we analyze/interpret our 1-D geologic data along 2-D vertical cross sections. </a:t>
            </a:r>
          </a:p>
          <a:p>
            <a:endParaRPr lang="en-US" dirty="0"/>
          </a:p>
          <a:p>
            <a:r>
              <a:rPr lang="en-US" dirty="0"/>
              <a:t>In order to do this, we look at the distribution of the core/cuttings locations in 2-D map view. </a:t>
            </a:r>
          </a:p>
          <a:p>
            <a:endParaRPr lang="en-US" dirty="0"/>
          </a:p>
          <a:p>
            <a:r>
              <a:rPr lang="en-US" dirty="0"/>
              <a:t>We are looking for data collection locations that are roughly arranged along a line like the A-A’ cross-section line showed above. </a:t>
            </a:r>
          </a:p>
          <a:p>
            <a:endParaRPr lang="en-US" dirty="0"/>
          </a:p>
          <a:p>
            <a:r>
              <a:rPr lang="en-US" dirty="0"/>
              <a:t>We then take the data (this example shows grain size data but it could be any data) from each of the locations that fall on or very near that line and we plot it along elevation on the z axis and distance along the line of section on the x-axis. </a:t>
            </a:r>
          </a:p>
          <a:p>
            <a:endParaRPr lang="en-US" dirty="0"/>
          </a:p>
          <a:p>
            <a:r>
              <a:rPr lang="en-US" dirty="0"/>
              <a:t>That plot is a 2-D vertical cross section. </a:t>
            </a:r>
          </a:p>
          <a:p>
            <a:endParaRPr lang="en-US" dirty="0"/>
          </a:p>
          <a:p>
            <a:r>
              <a:rPr lang="en-US" dirty="0"/>
              <a:t>Next, what we want to do is interpret how those grain size patterns we see in 1D at each location vary between the boreholes. We want to make a 2-D vertical cross-section view of the grain size distribution. What do those patterns look like? </a:t>
            </a:r>
          </a:p>
          <a:p>
            <a:endParaRPr lang="en-US" dirty="0"/>
          </a:p>
          <a:p>
            <a:r>
              <a:rPr lang="en-US" dirty="0"/>
              <a:t>So, how can we fill in the blanks? </a:t>
            </a:r>
          </a:p>
        </p:txBody>
      </p:sp>
      <p:sp>
        <p:nvSpPr>
          <p:cNvPr id="4" name="Slide Number Placeholder 3"/>
          <p:cNvSpPr>
            <a:spLocks noGrp="1"/>
          </p:cNvSpPr>
          <p:nvPr>
            <p:ph type="sldNum" sz="quarter" idx="5"/>
          </p:nvPr>
        </p:nvSpPr>
        <p:spPr/>
        <p:txBody>
          <a:bodyPr/>
          <a:lstStyle/>
          <a:p>
            <a:fld id="{C4F1ADBA-4DC2-48BB-91C4-49E19D7640C5}" type="slidenum">
              <a:rPr lang="en-US" smtClean="0"/>
              <a:t>8</a:t>
            </a:fld>
            <a:endParaRPr lang="en-US"/>
          </a:p>
        </p:txBody>
      </p:sp>
    </p:spTree>
    <p:extLst>
      <p:ext uri="{BB962C8B-B14F-4D97-AF65-F5344CB8AC3E}">
        <p14:creationId xmlns:p14="http://schemas.microsoft.com/office/powerpoint/2010/main" val="3876540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an example from the TCE site. Here you see a cross section with grain size data spanning from east to west across that site. The warmer colors are coarser grain sizes and the cooler colors are finer grain sizes. </a:t>
            </a:r>
          </a:p>
          <a:p>
            <a:endParaRPr lang="en-US" dirty="0"/>
          </a:p>
          <a:p>
            <a:r>
              <a:rPr lang="en-US" dirty="0"/>
              <a:t>Reference</a:t>
            </a:r>
          </a:p>
          <a:p>
            <a:r>
              <a:rPr lang="en-US" dirty="0"/>
              <a:t>Shultz, M.R., Cramer, R.S., Plank, C., Levine, H., </a:t>
            </a:r>
            <a:r>
              <a:rPr lang="en-US" dirty="0" err="1"/>
              <a:t>Ehman</a:t>
            </a:r>
            <a:r>
              <a:rPr lang="en-US" dirty="0"/>
              <a:t>, K.D., 2017. Best practices for environmental site management: A practical guide for applying environmental sequence stratigraphy to improve conceptual site models, 600/R-17/293, US EPA. </a:t>
            </a:r>
            <a:r>
              <a:rPr lang="en-US" dirty="0" err="1"/>
              <a:t>DOI:https</a:t>
            </a:r>
            <a:r>
              <a:rPr lang="en-US" dirty="0"/>
              <a:t>://cfpub.epa.gov/</a:t>
            </a:r>
            <a:r>
              <a:rPr lang="en-US" dirty="0" err="1"/>
              <a:t>si</a:t>
            </a:r>
            <a:r>
              <a:rPr lang="en-US" dirty="0"/>
              <a:t>/</a:t>
            </a:r>
            <a:r>
              <a:rPr lang="en-US" dirty="0" err="1"/>
              <a:t>si_public_record_report.cfm?dirEntryId</a:t>
            </a:r>
            <a:r>
              <a:rPr lang="en-US" dirty="0"/>
              <a:t>=341373&amp;Lab=NRMRL.</a:t>
            </a:r>
          </a:p>
          <a:p>
            <a:endParaRPr lang="en-US" dirty="0"/>
          </a:p>
        </p:txBody>
      </p:sp>
      <p:sp>
        <p:nvSpPr>
          <p:cNvPr id="4" name="Slide Number Placeholder 3"/>
          <p:cNvSpPr>
            <a:spLocks noGrp="1"/>
          </p:cNvSpPr>
          <p:nvPr>
            <p:ph type="sldNum" sz="quarter" idx="5"/>
          </p:nvPr>
        </p:nvSpPr>
        <p:spPr/>
        <p:txBody>
          <a:bodyPr/>
          <a:lstStyle/>
          <a:p>
            <a:fld id="{C4F1ADBA-4DC2-48BB-91C4-49E19D7640C5}" type="slidenum">
              <a:rPr lang="en-US" smtClean="0"/>
              <a:t>9</a:t>
            </a:fld>
            <a:endParaRPr lang="en-US"/>
          </a:p>
        </p:txBody>
      </p:sp>
    </p:spTree>
    <p:extLst>
      <p:ext uri="{BB962C8B-B14F-4D97-AF65-F5344CB8AC3E}">
        <p14:creationId xmlns:p14="http://schemas.microsoft.com/office/powerpoint/2010/main" val="2140513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common approach in hydrogeologic investigations is to essentially connect like grain sizes/lithologies the occur at similar elevations.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here you can see an interpretation of a ‘layer’ of sands and gravels occurring between about 400 and 200 m of elevation extending all the way from east to west across the site.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Reference</a:t>
            </a:r>
          </a:p>
          <a:p>
            <a:r>
              <a:rPr lang="en-US" dirty="0"/>
              <a:t>Shultz, M.R., Cramer, R.S., Plank, C., Levine, H., </a:t>
            </a:r>
            <a:r>
              <a:rPr lang="en-US" dirty="0" err="1"/>
              <a:t>Ehman</a:t>
            </a:r>
            <a:r>
              <a:rPr lang="en-US" dirty="0"/>
              <a:t>, K.D., 2017. Best practices for environmental site management: A practical guide for applying environmental sequence stratigraphy to improve conceptual site models, 600/R-17/293, US EPA. </a:t>
            </a:r>
            <a:r>
              <a:rPr lang="en-US" dirty="0" err="1"/>
              <a:t>DOI:https</a:t>
            </a:r>
            <a:r>
              <a:rPr lang="en-US" dirty="0"/>
              <a:t>://cfpub.epa.gov/</a:t>
            </a:r>
            <a:r>
              <a:rPr lang="en-US" dirty="0" err="1"/>
              <a:t>si</a:t>
            </a:r>
            <a:r>
              <a:rPr lang="en-US" dirty="0"/>
              <a:t>/</a:t>
            </a:r>
            <a:r>
              <a:rPr lang="en-US" dirty="0" err="1"/>
              <a:t>si_public_record_report.cfm?dirEntryId</a:t>
            </a:r>
            <a:r>
              <a:rPr lang="en-US" dirty="0"/>
              <a:t>=341373&amp;Lab=NRMRL.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C4F1ADBA-4DC2-48BB-91C4-49E19D7640C5}" type="slidenum">
              <a:rPr lang="en-US" smtClean="0"/>
              <a:t>10</a:t>
            </a:fld>
            <a:endParaRPr lang="en-US"/>
          </a:p>
        </p:txBody>
      </p:sp>
    </p:spTree>
    <p:extLst>
      <p:ext uri="{BB962C8B-B14F-4D97-AF65-F5344CB8AC3E}">
        <p14:creationId xmlns:p14="http://schemas.microsoft.com/office/powerpoint/2010/main" val="4293820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big question we need to ask ourselves is does the data and geologic context for this area support this interpretation. Is it geologically realistic? </a:t>
            </a:r>
          </a:p>
        </p:txBody>
      </p:sp>
      <p:sp>
        <p:nvSpPr>
          <p:cNvPr id="4" name="Slide Number Placeholder 3"/>
          <p:cNvSpPr>
            <a:spLocks noGrp="1"/>
          </p:cNvSpPr>
          <p:nvPr>
            <p:ph type="sldNum" sz="quarter" idx="5"/>
          </p:nvPr>
        </p:nvSpPr>
        <p:spPr/>
        <p:txBody>
          <a:bodyPr/>
          <a:lstStyle/>
          <a:p>
            <a:fld id="{C4F1ADBA-4DC2-48BB-91C4-49E19D7640C5}" type="slidenum">
              <a:rPr lang="en-US" smtClean="0"/>
              <a:t>11</a:t>
            </a:fld>
            <a:endParaRPr lang="en-US"/>
          </a:p>
        </p:txBody>
      </p:sp>
    </p:spTree>
    <p:extLst>
      <p:ext uri="{BB962C8B-B14F-4D97-AF65-F5344CB8AC3E}">
        <p14:creationId xmlns:p14="http://schemas.microsoft.com/office/powerpoint/2010/main" val="3997809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0ACC3-B8CE-4795-0962-88174452A7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339449-0623-1F1F-7797-78DC2B4F4E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ED630A-6370-F30F-8CA2-BCF6FFDB7DCA}"/>
              </a:ext>
            </a:extLst>
          </p:cNvPr>
          <p:cNvSpPr>
            <a:spLocks noGrp="1"/>
          </p:cNvSpPr>
          <p:nvPr>
            <p:ph type="dt" sz="half" idx="10"/>
          </p:nvPr>
        </p:nvSpPr>
        <p:spPr/>
        <p:txBody>
          <a:bodyPr/>
          <a:lstStyle/>
          <a:p>
            <a:fld id="{6BAA93E5-4BEF-42D9-BA32-DF25A8353267}" type="datetimeFigureOut">
              <a:rPr lang="en-US" smtClean="0"/>
              <a:t>8/20/2025</a:t>
            </a:fld>
            <a:endParaRPr lang="en-US"/>
          </a:p>
        </p:txBody>
      </p:sp>
      <p:sp>
        <p:nvSpPr>
          <p:cNvPr id="5" name="Footer Placeholder 4">
            <a:extLst>
              <a:ext uri="{FF2B5EF4-FFF2-40B4-BE49-F238E27FC236}">
                <a16:creationId xmlns:a16="http://schemas.microsoft.com/office/drawing/2014/main" id="{762682B2-ACD3-754F-FCCA-20EF24E35F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5E3F40-4903-3B97-6537-1CA0358CBBBD}"/>
              </a:ext>
            </a:extLst>
          </p:cNvPr>
          <p:cNvSpPr>
            <a:spLocks noGrp="1"/>
          </p:cNvSpPr>
          <p:nvPr>
            <p:ph type="sldNum" sz="quarter" idx="12"/>
          </p:nvPr>
        </p:nvSpPr>
        <p:spPr/>
        <p:txBody>
          <a:bodyPr/>
          <a:lstStyle/>
          <a:p>
            <a:fld id="{8E22EEDB-3EE7-484F-A3DD-87FE2B24451E}" type="slidenum">
              <a:rPr lang="en-US" smtClean="0"/>
              <a:t>‹#›</a:t>
            </a:fld>
            <a:endParaRPr lang="en-US"/>
          </a:p>
        </p:txBody>
      </p:sp>
    </p:spTree>
    <p:extLst>
      <p:ext uri="{BB962C8B-B14F-4D97-AF65-F5344CB8AC3E}">
        <p14:creationId xmlns:p14="http://schemas.microsoft.com/office/powerpoint/2010/main" val="3796938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5EFBD-D51E-9971-6868-E9C647D0E8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F8082CE-81DA-E145-B90C-66A84AB281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5A3B96-44FF-AECB-2936-ABBDD3A892F9}"/>
              </a:ext>
            </a:extLst>
          </p:cNvPr>
          <p:cNvSpPr>
            <a:spLocks noGrp="1"/>
          </p:cNvSpPr>
          <p:nvPr>
            <p:ph type="dt" sz="half" idx="10"/>
          </p:nvPr>
        </p:nvSpPr>
        <p:spPr/>
        <p:txBody>
          <a:bodyPr/>
          <a:lstStyle/>
          <a:p>
            <a:fld id="{6BAA93E5-4BEF-42D9-BA32-DF25A8353267}" type="datetimeFigureOut">
              <a:rPr lang="en-US" smtClean="0"/>
              <a:t>8/20/2025</a:t>
            </a:fld>
            <a:endParaRPr lang="en-US"/>
          </a:p>
        </p:txBody>
      </p:sp>
      <p:sp>
        <p:nvSpPr>
          <p:cNvPr id="5" name="Footer Placeholder 4">
            <a:extLst>
              <a:ext uri="{FF2B5EF4-FFF2-40B4-BE49-F238E27FC236}">
                <a16:creationId xmlns:a16="http://schemas.microsoft.com/office/drawing/2014/main" id="{A61AB096-AC28-0D90-61D4-A6C99A28EE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DC9BF2-9264-8D5D-38C2-DC71265B9EE1}"/>
              </a:ext>
            </a:extLst>
          </p:cNvPr>
          <p:cNvSpPr>
            <a:spLocks noGrp="1"/>
          </p:cNvSpPr>
          <p:nvPr>
            <p:ph type="sldNum" sz="quarter" idx="12"/>
          </p:nvPr>
        </p:nvSpPr>
        <p:spPr/>
        <p:txBody>
          <a:bodyPr/>
          <a:lstStyle/>
          <a:p>
            <a:fld id="{8E22EEDB-3EE7-484F-A3DD-87FE2B24451E}" type="slidenum">
              <a:rPr lang="en-US" smtClean="0"/>
              <a:t>‹#›</a:t>
            </a:fld>
            <a:endParaRPr lang="en-US"/>
          </a:p>
        </p:txBody>
      </p:sp>
    </p:spTree>
    <p:extLst>
      <p:ext uri="{BB962C8B-B14F-4D97-AF65-F5344CB8AC3E}">
        <p14:creationId xmlns:p14="http://schemas.microsoft.com/office/powerpoint/2010/main" val="4185537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06F0E8-02CC-576E-09F7-DEB07F4D8E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0C5C92-D028-A29F-9A0A-D38EE4910E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70D040-841B-EFAF-51AE-FC9735BFEA1E}"/>
              </a:ext>
            </a:extLst>
          </p:cNvPr>
          <p:cNvSpPr>
            <a:spLocks noGrp="1"/>
          </p:cNvSpPr>
          <p:nvPr>
            <p:ph type="dt" sz="half" idx="10"/>
          </p:nvPr>
        </p:nvSpPr>
        <p:spPr/>
        <p:txBody>
          <a:bodyPr/>
          <a:lstStyle/>
          <a:p>
            <a:fld id="{6BAA93E5-4BEF-42D9-BA32-DF25A8353267}" type="datetimeFigureOut">
              <a:rPr lang="en-US" smtClean="0"/>
              <a:t>8/20/2025</a:t>
            </a:fld>
            <a:endParaRPr lang="en-US"/>
          </a:p>
        </p:txBody>
      </p:sp>
      <p:sp>
        <p:nvSpPr>
          <p:cNvPr id="5" name="Footer Placeholder 4">
            <a:extLst>
              <a:ext uri="{FF2B5EF4-FFF2-40B4-BE49-F238E27FC236}">
                <a16:creationId xmlns:a16="http://schemas.microsoft.com/office/drawing/2014/main" id="{4038DC5E-114E-8AD8-D627-47F03D19EB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1E66B6-AE68-CDB5-29CF-32BE0FCEB634}"/>
              </a:ext>
            </a:extLst>
          </p:cNvPr>
          <p:cNvSpPr>
            <a:spLocks noGrp="1"/>
          </p:cNvSpPr>
          <p:nvPr>
            <p:ph type="sldNum" sz="quarter" idx="12"/>
          </p:nvPr>
        </p:nvSpPr>
        <p:spPr/>
        <p:txBody>
          <a:bodyPr/>
          <a:lstStyle/>
          <a:p>
            <a:fld id="{8E22EEDB-3EE7-484F-A3DD-87FE2B24451E}" type="slidenum">
              <a:rPr lang="en-US" smtClean="0"/>
              <a:t>‹#›</a:t>
            </a:fld>
            <a:endParaRPr lang="en-US"/>
          </a:p>
        </p:txBody>
      </p:sp>
    </p:spTree>
    <p:extLst>
      <p:ext uri="{BB962C8B-B14F-4D97-AF65-F5344CB8AC3E}">
        <p14:creationId xmlns:p14="http://schemas.microsoft.com/office/powerpoint/2010/main" val="4172738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88110-47E7-4CD6-29E7-58A709E340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250D5A-1371-AF22-233B-F4EFB099FB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6708A7-65CD-5713-FCE0-C87F184CD0EE}"/>
              </a:ext>
            </a:extLst>
          </p:cNvPr>
          <p:cNvSpPr>
            <a:spLocks noGrp="1"/>
          </p:cNvSpPr>
          <p:nvPr>
            <p:ph type="dt" sz="half" idx="10"/>
          </p:nvPr>
        </p:nvSpPr>
        <p:spPr/>
        <p:txBody>
          <a:bodyPr/>
          <a:lstStyle/>
          <a:p>
            <a:fld id="{6BAA93E5-4BEF-42D9-BA32-DF25A8353267}" type="datetimeFigureOut">
              <a:rPr lang="en-US" smtClean="0"/>
              <a:t>8/20/2025</a:t>
            </a:fld>
            <a:endParaRPr lang="en-US"/>
          </a:p>
        </p:txBody>
      </p:sp>
      <p:sp>
        <p:nvSpPr>
          <p:cNvPr id="5" name="Footer Placeholder 4">
            <a:extLst>
              <a:ext uri="{FF2B5EF4-FFF2-40B4-BE49-F238E27FC236}">
                <a16:creationId xmlns:a16="http://schemas.microsoft.com/office/drawing/2014/main" id="{BE0E2E6F-8935-4167-08C3-D0B356BB2E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863FC0-50ED-F9D9-E97B-F921849140DB}"/>
              </a:ext>
            </a:extLst>
          </p:cNvPr>
          <p:cNvSpPr>
            <a:spLocks noGrp="1"/>
          </p:cNvSpPr>
          <p:nvPr>
            <p:ph type="sldNum" sz="quarter" idx="12"/>
          </p:nvPr>
        </p:nvSpPr>
        <p:spPr/>
        <p:txBody>
          <a:bodyPr/>
          <a:lstStyle/>
          <a:p>
            <a:fld id="{8E22EEDB-3EE7-484F-A3DD-87FE2B24451E}" type="slidenum">
              <a:rPr lang="en-US" smtClean="0"/>
              <a:t>‹#›</a:t>
            </a:fld>
            <a:endParaRPr lang="en-US"/>
          </a:p>
        </p:txBody>
      </p:sp>
    </p:spTree>
    <p:extLst>
      <p:ext uri="{BB962C8B-B14F-4D97-AF65-F5344CB8AC3E}">
        <p14:creationId xmlns:p14="http://schemas.microsoft.com/office/powerpoint/2010/main" val="4276565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74DC7-8538-0CC7-477F-135B6CC016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3980474-C175-8B1F-AD6D-1201778646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7F74F0-4934-2951-3B7C-BB8ABF8EACD9}"/>
              </a:ext>
            </a:extLst>
          </p:cNvPr>
          <p:cNvSpPr>
            <a:spLocks noGrp="1"/>
          </p:cNvSpPr>
          <p:nvPr>
            <p:ph type="dt" sz="half" idx="10"/>
          </p:nvPr>
        </p:nvSpPr>
        <p:spPr/>
        <p:txBody>
          <a:bodyPr/>
          <a:lstStyle/>
          <a:p>
            <a:fld id="{6BAA93E5-4BEF-42D9-BA32-DF25A8353267}" type="datetimeFigureOut">
              <a:rPr lang="en-US" smtClean="0"/>
              <a:t>8/20/2025</a:t>
            </a:fld>
            <a:endParaRPr lang="en-US"/>
          </a:p>
        </p:txBody>
      </p:sp>
      <p:sp>
        <p:nvSpPr>
          <p:cNvPr id="5" name="Footer Placeholder 4">
            <a:extLst>
              <a:ext uri="{FF2B5EF4-FFF2-40B4-BE49-F238E27FC236}">
                <a16:creationId xmlns:a16="http://schemas.microsoft.com/office/drawing/2014/main" id="{4E14D108-B3F6-206B-DA36-9B03FEA382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411BE5-3BDE-CFEA-5219-8A1D1AD94F9B}"/>
              </a:ext>
            </a:extLst>
          </p:cNvPr>
          <p:cNvSpPr>
            <a:spLocks noGrp="1"/>
          </p:cNvSpPr>
          <p:nvPr>
            <p:ph type="sldNum" sz="quarter" idx="12"/>
          </p:nvPr>
        </p:nvSpPr>
        <p:spPr/>
        <p:txBody>
          <a:bodyPr/>
          <a:lstStyle/>
          <a:p>
            <a:fld id="{8E22EEDB-3EE7-484F-A3DD-87FE2B24451E}" type="slidenum">
              <a:rPr lang="en-US" smtClean="0"/>
              <a:t>‹#›</a:t>
            </a:fld>
            <a:endParaRPr lang="en-US"/>
          </a:p>
        </p:txBody>
      </p:sp>
    </p:spTree>
    <p:extLst>
      <p:ext uri="{BB962C8B-B14F-4D97-AF65-F5344CB8AC3E}">
        <p14:creationId xmlns:p14="http://schemas.microsoft.com/office/powerpoint/2010/main" val="801742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83BCA-350F-32E3-FDD9-0833A5309A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BC9CDC-AC72-8E62-5BAF-C5C1CF18B6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5EFE6E-B549-78AA-3A17-7DFAC88D1B0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AC4E55-CDE7-61E0-5AEF-D3C861D1BAAD}"/>
              </a:ext>
            </a:extLst>
          </p:cNvPr>
          <p:cNvSpPr>
            <a:spLocks noGrp="1"/>
          </p:cNvSpPr>
          <p:nvPr>
            <p:ph type="dt" sz="half" idx="10"/>
          </p:nvPr>
        </p:nvSpPr>
        <p:spPr/>
        <p:txBody>
          <a:bodyPr/>
          <a:lstStyle/>
          <a:p>
            <a:fld id="{6BAA93E5-4BEF-42D9-BA32-DF25A8353267}" type="datetimeFigureOut">
              <a:rPr lang="en-US" smtClean="0"/>
              <a:t>8/20/2025</a:t>
            </a:fld>
            <a:endParaRPr lang="en-US"/>
          </a:p>
        </p:txBody>
      </p:sp>
      <p:sp>
        <p:nvSpPr>
          <p:cNvPr id="6" name="Footer Placeholder 5">
            <a:extLst>
              <a:ext uri="{FF2B5EF4-FFF2-40B4-BE49-F238E27FC236}">
                <a16:creationId xmlns:a16="http://schemas.microsoft.com/office/drawing/2014/main" id="{11B55EC9-D759-2253-2E32-EE40ADAD42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BA6F18-B514-1416-4EF5-991E4CCC1368}"/>
              </a:ext>
            </a:extLst>
          </p:cNvPr>
          <p:cNvSpPr>
            <a:spLocks noGrp="1"/>
          </p:cNvSpPr>
          <p:nvPr>
            <p:ph type="sldNum" sz="quarter" idx="12"/>
          </p:nvPr>
        </p:nvSpPr>
        <p:spPr/>
        <p:txBody>
          <a:bodyPr/>
          <a:lstStyle/>
          <a:p>
            <a:fld id="{8E22EEDB-3EE7-484F-A3DD-87FE2B24451E}" type="slidenum">
              <a:rPr lang="en-US" smtClean="0"/>
              <a:t>‹#›</a:t>
            </a:fld>
            <a:endParaRPr lang="en-US"/>
          </a:p>
        </p:txBody>
      </p:sp>
    </p:spTree>
    <p:extLst>
      <p:ext uri="{BB962C8B-B14F-4D97-AF65-F5344CB8AC3E}">
        <p14:creationId xmlns:p14="http://schemas.microsoft.com/office/powerpoint/2010/main" val="2806201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23D6E-F966-DF07-DB10-953F342C9B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AA1587-1301-5B56-59C2-30500385F7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97B212-14AD-9A76-B345-31CC81861F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8CB7E1-57C4-FFDB-4C3D-58B6E3EEDF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ADDFDF-DA12-4856-6734-9AA39CE2E2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AF9E7D-936F-B48F-EAFC-6C7159BF965B}"/>
              </a:ext>
            </a:extLst>
          </p:cNvPr>
          <p:cNvSpPr>
            <a:spLocks noGrp="1"/>
          </p:cNvSpPr>
          <p:nvPr>
            <p:ph type="dt" sz="half" idx="10"/>
          </p:nvPr>
        </p:nvSpPr>
        <p:spPr/>
        <p:txBody>
          <a:bodyPr/>
          <a:lstStyle/>
          <a:p>
            <a:fld id="{6BAA93E5-4BEF-42D9-BA32-DF25A8353267}" type="datetimeFigureOut">
              <a:rPr lang="en-US" smtClean="0"/>
              <a:t>8/20/2025</a:t>
            </a:fld>
            <a:endParaRPr lang="en-US"/>
          </a:p>
        </p:txBody>
      </p:sp>
      <p:sp>
        <p:nvSpPr>
          <p:cNvPr id="8" name="Footer Placeholder 7">
            <a:extLst>
              <a:ext uri="{FF2B5EF4-FFF2-40B4-BE49-F238E27FC236}">
                <a16:creationId xmlns:a16="http://schemas.microsoft.com/office/drawing/2014/main" id="{968511C2-6F74-E79B-AF90-C8986F798B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2A5445-BCB1-F2A2-FF93-E78743A285CB}"/>
              </a:ext>
            </a:extLst>
          </p:cNvPr>
          <p:cNvSpPr>
            <a:spLocks noGrp="1"/>
          </p:cNvSpPr>
          <p:nvPr>
            <p:ph type="sldNum" sz="quarter" idx="12"/>
          </p:nvPr>
        </p:nvSpPr>
        <p:spPr/>
        <p:txBody>
          <a:bodyPr/>
          <a:lstStyle/>
          <a:p>
            <a:fld id="{8E22EEDB-3EE7-484F-A3DD-87FE2B24451E}" type="slidenum">
              <a:rPr lang="en-US" smtClean="0"/>
              <a:t>‹#›</a:t>
            </a:fld>
            <a:endParaRPr lang="en-US"/>
          </a:p>
        </p:txBody>
      </p:sp>
    </p:spTree>
    <p:extLst>
      <p:ext uri="{BB962C8B-B14F-4D97-AF65-F5344CB8AC3E}">
        <p14:creationId xmlns:p14="http://schemas.microsoft.com/office/powerpoint/2010/main" val="1426452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C6B59-468B-9373-0A7A-1505CFB2687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50B24B7-AB4D-A053-B826-F2B023DF4944}"/>
              </a:ext>
            </a:extLst>
          </p:cNvPr>
          <p:cNvSpPr>
            <a:spLocks noGrp="1"/>
          </p:cNvSpPr>
          <p:nvPr>
            <p:ph type="dt" sz="half" idx="10"/>
          </p:nvPr>
        </p:nvSpPr>
        <p:spPr/>
        <p:txBody>
          <a:bodyPr/>
          <a:lstStyle/>
          <a:p>
            <a:fld id="{6BAA93E5-4BEF-42D9-BA32-DF25A8353267}" type="datetimeFigureOut">
              <a:rPr lang="en-US" smtClean="0"/>
              <a:t>8/20/2025</a:t>
            </a:fld>
            <a:endParaRPr lang="en-US"/>
          </a:p>
        </p:txBody>
      </p:sp>
      <p:sp>
        <p:nvSpPr>
          <p:cNvPr id="4" name="Footer Placeholder 3">
            <a:extLst>
              <a:ext uri="{FF2B5EF4-FFF2-40B4-BE49-F238E27FC236}">
                <a16:creationId xmlns:a16="http://schemas.microsoft.com/office/drawing/2014/main" id="{8EA0269E-5371-776A-4E6C-47F6CC889E9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7865FCF-F853-4329-03D8-BBAA4513D52E}"/>
              </a:ext>
            </a:extLst>
          </p:cNvPr>
          <p:cNvSpPr>
            <a:spLocks noGrp="1"/>
          </p:cNvSpPr>
          <p:nvPr>
            <p:ph type="sldNum" sz="quarter" idx="12"/>
          </p:nvPr>
        </p:nvSpPr>
        <p:spPr/>
        <p:txBody>
          <a:bodyPr/>
          <a:lstStyle/>
          <a:p>
            <a:fld id="{8E22EEDB-3EE7-484F-A3DD-87FE2B24451E}" type="slidenum">
              <a:rPr lang="en-US" smtClean="0"/>
              <a:t>‹#›</a:t>
            </a:fld>
            <a:endParaRPr lang="en-US"/>
          </a:p>
        </p:txBody>
      </p:sp>
    </p:spTree>
    <p:extLst>
      <p:ext uri="{BB962C8B-B14F-4D97-AF65-F5344CB8AC3E}">
        <p14:creationId xmlns:p14="http://schemas.microsoft.com/office/powerpoint/2010/main" val="1267746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DF4008-84C3-4533-DB3A-B44CDFA69744}"/>
              </a:ext>
            </a:extLst>
          </p:cNvPr>
          <p:cNvSpPr>
            <a:spLocks noGrp="1"/>
          </p:cNvSpPr>
          <p:nvPr>
            <p:ph type="dt" sz="half" idx="10"/>
          </p:nvPr>
        </p:nvSpPr>
        <p:spPr/>
        <p:txBody>
          <a:bodyPr/>
          <a:lstStyle/>
          <a:p>
            <a:fld id="{6BAA93E5-4BEF-42D9-BA32-DF25A8353267}" type="datetimeFigureOut">
              <a:rPr lang="en-US" smtClean="0"/>
              <a:t>8/20/2025</a:t>
            </a:fld>
            <a:endParaRPr lang="en-US"/>
          </a:p>
        </p:txBody>
      </p:sp>
      <p:sp>
        <p:nvSpPr>
          <p:cNvPr id="3" name="Footer Placeholder 2">
            <a:extLst>
              <a:ext uri="{FF2B5EF4-FFF2-40B4-BE49-F238E27FC236}">
                <a16:creationId xmlns:a16="http://schemas.microsoft.com/office/drawing/2014/main" id="{B8576CAD-0E33-52A4-9E7F-7D94D5C4BC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F4C0BC-624E-967F-FEDE-71539F348736}"/>
              </a:ext>
            </a:extLst>
          </p:cNvPr>
          <p:cNvSpPr>
            <a:spLocks noGrp="1"/>
          </p:cNvSpPr>
          <p:nvPr>
            <p:ph type="sldNum" sz="quarter" idx="12"/>
          </p:nvPr>
        </p:nvSpPr>
        <p:spPr/>
        <p:txBody>
          <a:bodyPr/>
          <a:lstStyle/>
          <a:p>
            <a:fld id="{8E22EEDB-3EE7-484F-A3DD-87FE2B24451E}" type="slidenum">
              <a:rPr lang="en-US" smtClean="0"/>
              <a:t>‹#›</a:t>
            </a:fld>
            <a:endParaRPr lang="en-US"/>
          </a:p>
        </p:txBody>
      </p:sp>
    </p:spTree>
    <p:extLst>
      <p:ext uri="{BB962C8B-B14F-4D97-AF65-F5344CB8AC3E}">
        <p14:creationId xmlns:p14="http://schemas.microsoft.com/office/powerpoint/2010/main" val="970207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7C370-C30A-C596-5267-7C56D074F9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A19F32-E103-22C9-3BF5-3B304651B7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7ACAC8-D553-2FE0-63EB-7DD0D02AA7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999418-ACAC-44EA-D607-851199570B0C}"/>
              </a:ext>
            </a:extLst>
          </p:cNvPr>
          <p:cNvSpPr>
            <a:spLocks noGrp="1"/>
          </p:cNvSpPr>
          <p:nvPr>
            <p:ph type="dt" sz="half" idx="10"/>
          </p:nvPr>
        </p:nvSpPr>
        <p:spPr/>
        <p:txBody>
          <a:bodyPr/>
          <a:lstStyle/>
          <a:p>
            <a:fld id="{6BAA93E5-4BEF-42D9-BA32-DF25A8353267}" type="datetimeFigureOut">
              <a:rPr lang="en-US" smtClean="0"/>
              <a:t>8/20/2025</a:t>
            </a:fld>
            <a:endParaRPr lang="en-US"/>
          </a:p>
        </p:txBody>
      </p:sp>
      <p:sp>
        <p:nvSpPr>
          <p:cNvPr id="6" name="Footer Placeholder 5">
            <a:extLst>
              <a:ext uri="{FF2B5EF4-FFF2-40B4-BE49-F238E27FC236}">
                <a16:creationId xmlns:a16="http://schemas.microsoft.com/office/drawing/2014/main" id="{16A47805-457A-F83E-9DF9-7FFF2C52EC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3379CE-CC0E-5E71-26DC-4F6A42EC92D9}"/>
              </a:ext>
            </a:extLst>
          </p:cNvPr>
          <p:cNvSpPr>
            <a:spLocks noGrp="1"/>
          </p:cNvSpPr>
          <p:nvPr>
            <p:ph type="sldNum" sz="quarter" idx="12"/>
          </p:nvPr>
        </p:nvSpPr>
        <p:spPr/>
        <p:txBody>
          <a:bodyPr/>
          <a:lstStyle/>
          <a:p>
            <a:fld id="{8E22EEDB-3EE7-484F-A3DD-87FE2B24451E}" type="slidenum">
              <a:rPr lang="en-US" smtClean="0"/>
              <a:t>‹#›</a:t>
            </a:fld>
            <a:endParaRPr lang="en-US"/>
          </a:p>
        </p:txBody>
      </p:sp>
    </p:spTree>
    <p:extLst>
      <p:ext uri="{BB962C8B-B14F-4D97-AF65-F5344CB8AC3E}">
        <p14:creationId xmlns:p14="http://schemas.microsoft.com/office/powerpoint/2010/main" val="3906889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447C6-E7D5-EE0A-87A9-683FDD5CEB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DF99FC-F9B9-126B-EE6D-BC858AD939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B27423-26A7-016B-59E8-DCF428F996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3DDA8B-E4BA-6B6A-8FEF-38C37057A6E0}"/>
              </a:ext>
            </a:extLst>
          </p:cNvPr>
          <p:cNvSpPr>
            <a:spLocks noGrp="1"/>
          </p:cNvSpPr>
          <p:nvPr>
            <p:ph type="dt" sz="half" idx="10"/>
          </p:nvPr>
        </p:nvSpPr>
        <p:spPr/>
        <p:txBody>
          <a:bodyPr/>
          <a:lstStyle/>
          <a:p>
            <a:fld id="{6BAA93E5-4BEF-42D9-BA32-DF25A8353267}" type="datetimeFigureOut">
              <a:rPr lang="en-US" smtClean="0"/>
              <a:t>8/20/2025</a:t>
            </a:fld>
            <a:endParaRPr lang="en-US"/>
          </a:p>
        </p:txBody>
      </p:sp>
      <p:sp>
        <p:nvSpPr>
          <p:cNvPr id="6" name="Footer Placeholder 5">
            <a:extLst>
              <a:ext uri="{FF2B5EF4-FFF2-40B4-BE49-F238E27FC236}">
                <a16:creationId xmlns:a16="http://schemas.microsoft.com/office/drawing/2014/main" id="{6F871684-70E7-993C-61D3-920C657ED7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EE44AE-175C-DCDA-10E4-B1AAC557B46B}"/>
              </a:ext>
            </a:extLst>
          </p:cNvPr>
          <p:cNvSpPr>
            <a:spLocks noGrp="1"/>
          </p:cNvSpPr>
          <p:nvPr>
            <p:ph type="sldNum" sz="quarter" idx="12"/>
          </p:nvPr>
        </p:nvSpPr>
        <p:spPr/>
        <p:txBody>
          <a:bodyPr/>
          <a:lstStyle/>
          <a:p>
            <a:fld id="{8E22EEDB-3EE7-484F-A3DD-87FE2B24451E}" type="slidenum">
              <a:rPr lang="en-US" smtClean="0"/>
              <a:t>‹#›</a:t>
            </a:fld>
            <a:endParaRPr lang="en-US"/>
          </a:p>
        </p:txBody>
      </p:sp>
    </p:spTree>
    <p:extLst>
      <p:ext uri="{BB962C8B-B14F-4D97-AF65-F5344CB8AC3E}">
        <p14:creationId xmlns:p14="http://schemas.microsoft.com/office/powerpoint/2010/main" val="644149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5CC89D-86E5-8C4E-B2EC-08AC53080E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CE7BFB-82E2-D9E0-0B83-6DAAF05AA6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551598-1983-82DC-7763-070985E699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AA93E5-4BEF-42D9-BA32-DF25A8353267}" type="datetimeFigureOut">
              <a:rPr lang="en-US" smtClean="0"/>
              <a:t>8/20/2025</a:t>
            </a:fld>
            <a:endParaRPr lang="en-US"/>
          </a:p>
        </p:txBody>
      </p:sp>
      <p:sp>
        <p:nvSpPr>
          <p:cNvPr id="5" name="Footer Placeholder 4">
            <a:extLst>
              <a:ext uri="{FF2B5EF4-FFF2-40B4-BE49-F238E27FC236}">
                <a16:creationId xmlns:a16="http://schemas.microsoft.com/office/drawing/2014/main" id="{87C9F7B5-3056-F4CF-445D-739C44D2E5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956E215-8D7E-774B-2AA0-1FC9E07691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22EEDB-3EE7-484F-A3DD-87FE2B24451E}" type="slidenum">
              <a:rPr lang="en-US" smtClean="0"/>
              <a:t>‹#›</a:t>
            </a:fld>
            <a:endParaRPr lang="en-US"/>
          </a:p>
        </p:txBody>
      </p:sp>
    </p:spTree>
    <p:extLst>
      <p:ext uri="{BB962C8B-B14F-4D97-AF65-F5344CB8AC3E}">
        <p14:creationId xmlns:p14="http://schemas.microsoft.com/office/powerpoint/2010/main" val="4791307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28BF5-4CCC-9DDF-F717-23CB5A042380}"/>
              </a:ext>
            </a:extLst>
          </p:cNvPr>
          <p:cNvSpPr>
            <a:spLocks noGrp="1"/>
          </p:cNvSpPr>
          <p:nvPr>
            <p:ph type="ctrTitle"/>
          </p:nvPr>
        </p:nvSpPr>
        <p:spPr/>
        <p:txBody>
          <a:bodyPr>
            <a:normAutofit fontScale="90000"/>
          </a:bodyPr>
          <a:lstStyle/>
          <a:p>
            <a:r>
              <a:rPr lang="en-US" dirty="0"/>
              <a:t>Core Logging for Groundwater Investigations Using Graphical Shading Geologic Logs</a:t>
            </a:r>
          </a:p>
        </p:txBody>
      </p:sp>
      <p:sp>
        <p:nvSpPr>
          <p:cNvPr id="3" name="Subtitle 2">
            <a:extLst>
              <a:ext uri="{FF2B5EF4-FFF2-40B4-BE49-F238E27FC236}">
                <a16:creationId xmlns:a16="http://schemas.microsoft.com/office/drawing/2014/main" id="{BF7E34EA-7606-FBE0-FFD7-C588496E4298}"/>
              </a:ext>
            </a:extLst>
          </p:cNvPr>
          <p:cNvSpPr>
            <a:spLocks noGrp="1"/>
          </p:cNvSpPr>
          <p:nvPr>
            <p:ph type="subTitle" idx="1"/>
          </p:nvPr>
        </p:nvSpPr>
        <p:spPr/>
        <p:txBody>
          <a:bodyPr/>
          <a:lstStyle/>
          <a:p>
            <a:r>
              <a:rPr lang="en-US" dirty="0"/>
              <a:t>Pre-lab lecture</a:t>
            </a:r>
          </a:p>
        </p:txBody>
      </p:sp>
      <p:sp>
        <p:nvSpPr>
          <p:cNvPr id="5" name="TextBox 3">
            <a:extLst>
              <a:ext uri="{FF2B5EF4-FFF2-40B4-BE49-F238E27FC236}">
                <a16:creationId xmlns:a16="http://schemas.microsoft.com/office/drawing/2014/main" id="{459E2174-483E-1F1F-BC0F-6A5AE863AA75}"/>
              </a:ext>
            </a:extLst>
          </p:cNvPr>
          <p:cNvSpPr txBox="1"/>
          <p:nvPr/>
        </p:nvSpPr>
        <p:spPr>
          <a:xfrm>
            <a:off x="311740" y="5934670"/>
            <a:ext cx="8713026" cy="92333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Contributed as a Lab Activity to Teach the Earth by Jessica Meyer, University of Iowa</a:t>
            </a:r>
          </a:p>
          <a:p>
            <a:r>
              <a:rPr lang="en-US" sz="1800" i="1" kern="100" dirty="0">
                <a:effectLst/>
                <a:latin typeface="Times New Roman" panose="02020603050405020304" pitchFamily="18" charset="0"/>
                <a:ea typeface="Calibri" panose="020F0502020204030204" pitchFamily="34" charset="0"/>
                <a:cs typeface="Times New Roman" panose="02020603050405020304" pitchFamily="18" charset="0"/>
              </a:rPr>
              <a:t>Development of these materials supported by ESTCP Technology Transfer grant ER23-7659</a:t>
            </a:r>
            <a:endParaRPr lang="en-US" sz="1800" kern="1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2060658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E9073-3E16-4CF5-A51A-422201FBC4F3}"/>
              </a:ext>
            </a:extLst>
          </p:cNvPr>
          <p:cNvSpPr>
            <a:spLocks noGrp="1"/>
          </p:cNvSpPr>
          <p:nvPr>
            <p:ph type="title"/>
          </p:nvPr>
        </p:nvSpPr>
        <p:spPr/>
        <p:txBody>
          <a:bodyPr>
            <a:noAutofit/>
          </a:bodyPr>
          <a:lstStyle/>
          <a:p>
            <a:r>
              <a:rPr lang="en-US" sz="3200" dirty="0"/>
              <a:t>Connect Like Grain Size/Lithology at Similar Elevations</a:t>
            </a:r>
          </a:p>
        </p:txBody>
      </p:sp>
      <p:pic>
        <p:nvPicPr>
          <p:cNvPr id="13" name="Picture 12" descr="Cross-section diagram showing geologic data collected from cores. ">
            <a:extLst>
              <a:ext uri="{FF2B5EF4-FFF2-40B4-BE49-F238E27FC236}">
                <a16:creationId xmlns:a16="http://schemas.microsoft.com/office/drawing/2014/main" id="{311F8779-EB52-C531-466D-0A0F3B8E3C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405"/>
          <a:stretch/>
        </p:blipFill>
        <p:spPr>
          <a:xfrm>
            <a:off x="2514601" y="2286001"/>
            <a:ext cx="6774045" cy="3237541"/>
          </a:xfrm>
          <a:prstGeom prst="rect">
            <a:avLst/>
          </a:prstGeom>
        </p:spPr>
      </p:pic>
      <p:grpSp>
        <p:nvGrpSpPr>
          <p:cNvPr id="23" name="Group 22" descr="Theoretical bed of course materials traced across the cross-section">
            <a:extLst>
              <a:ext uri="{FF2B5EF4-FFF2-40B4-BE49-F238E27FC236}">
                <a16:creationId xmlns:a16="http://schemas.microsoft.com/office/drawing/2014/main" id="{EFE295B2-7C81-36DA-16C0-8F935FB86B49}"/>
              </a:ext>
            </a:extLst>
          </p:cNvPr>
          <p:cNvGrpSpPr/>
          <p:nvPr/>
        </p:nvGrpSpPr>
        <p:grpSpPr>
          <a:xfrm>
            <a:off x="3128329" y="2798235"/>
            <a:ext cx="7424854" cy="1169374"/>
            <a:chOff x="1604329" y="2798235"/>
            <a:chExt cx="7424854" cy="1169374"/>
          </a:xfrm>
        </p:grpSpPr>
        <p:sp>
          <p:nvSpPr>
            <p:cNvPr id="14" name="Freeform: Shape 13">
              <a:extLst>
                <a:ext uri="{FF2B5EF4-FFF2-40B4-BE49-F238E27FC236}">
                  <a16:creationId xmlns:a16="http://schemas.microsoft.com/office/drawing/2014/main" id="{2A8B9E21-1E79-DD2F-B6D8-7C29CC7C3138}"/>
                </a:ext>
              </a:extLst>
            </p:cNvPr>
            <p:cNvSpPr/>
            <p:nvPr/>
          </p:nvSpPr>
          <p:spPr>
            <a:xfrm>
              <a:off x="1609939" y="2798235"/>
              <a:ext cx="5794940" cy="600250"/>
            </a:xfrm>
            <a:custGeom>
              <a:avLst/>
              <a:gdLst>
                <a:gd name="connsiteX0" fmla="*/ 0 w 5794940"/>
                <a:gd name="connsiteY0" fmla="*/ 0 h 600250"/>
                <a:gd name="connsiteX1" fmla="*/ 1351966 w 5794940"/>
                <a:gd name="connsiteY1" fmla="*/ 431956 h 600250"/>
                <a:gd name="connsiteX2" fmla="*/ 1722214 w 5794940"/>
                <a:gd name="connsiteY2" fmla="*/ 258051 h 600250"/>
                <a:gd name="connsiteX3" fmla="*/ 2176609 w 5794940"/>
                <a:gd name="connsiteY3" fmla="*/ 297320 h 600250"/>
                <a:gd name="connsiteX4" fmla="*/ 3191986 w 5794940"/>
                <a:gd name="connsiteY4" fmla="*/ 600250 h 600250"/>
                <a:gd name="connsiteX5" fmla="*/ 3803456 w 5794940"/>
                <a:gd name="connsiteY5" fmla="*/ 572201 h 600250"/>
                <a:gd name="connsiteX6" fmla="*/ 4128825 w 5794940"/>
                <a:gd name="connsiteY6" fmla="*/ 353418 h 600250"/>
                <a:gd name="connsiteX7" fmla="*/ 4386876 w 5794940"/>
                <a:gd name="connsiteY7" fmla="*/ 291710 h 600250"/>
                <a:gd name="connsiteX8" fmla="*/ 5362984 w 5794940"/>
                <a:gd name="connsiteY8" fmla="*/ 286100 h 600250"/>
                <a:gd name="connsiteX9" fmla="*/ 5794940 w 5794940"/>
                <a:gd name="connsiteY9" fmla="*/ 353418 h 60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94940" h="600250">
                  <a:moveTo>
                    <a:pt x="0" y="0"/>
                  </a:moveTo>
                  <a:lnTo>
                    <a:pt x="1351966" y="431956"/>
                  </a:lnTo>
                  <a:lnTo>
                    <a:pt x="1722214" y="258051"/>
                  </a:lnTo>
                  <a:lnTo>
                    <a:pt x="2176609" y="297320"/>
                  </a:lnTo>
                  <a:lnTo>
                    <a:pt x="3191986" y="600250"/>
                  </a:lnTo>
                  <a:lnTo>
                    <a:pt x="3803456" y="572201"/>
                  </a:lnTo>
                  <a:lnTo>
                    <a:pt x="4128825" y="353418"/>
                  </a:lnTo>
                  <a:lnTo>
                    <a:pt x="4386876" y="291710"/>
                  </a:lnTo>
                  <a:lnTo>
                    <a:pt x="5362984" y="286100"/>
                  </a:lnTo>
                  <a:lnTo>
                    <a:pt x="5794940" y="353418"/>
                  </a:lnTo>
                </a:path>
              </a:pathLst>
            </a:cu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81BEF617-C616-8DE8-1CE0-825F770F0E38}"/>
                </a:ext>
              </a:extLst>
            </p:cNvPr>
            <p:cNvSpPr/>
            <p:nvPr/>
          </p:nvSpPr>
          <p:spPr>
            <a:xfrm>
              <a:off x="1604329" y="2871162"/>
              <a:ext cx="5839819" cy="813424"/>
            </a:xfrm>
            <a:custGeom>
              <a:avLst/>
              <a:gdLst>
                <a:gd name="connsiteX0" fmla="*/ 0 w 5839819"/>
                <a:gd name="connsiteY0" fmla="*/ 0 h 813424"/>
                <a:gd name="connsiteX1" fmla="*/ 1357576 w 5839819"/>
                <a:gd name="connsiteY1" fmla="*/ 566592 h 813424"/>
                <a:gd name="connsiteX2" fmla="*/ 1744653 w 5839819"/>
                <a:gd name="connsiteY2" fmla="*/ 504884 h 813424"/>
                <a:gd name="connsiteX3" fmla="*/ 3197596 w 5839819"/>
                <a:gd name="connsiteY3" fmla="*/ 633910 h 813424"/>
                <a:gd name="connsiteX4" fmla="*/ 3803456 w 5839819"/>
                <a:gd name="connsiteY4" fmla="*/ 813424 h 813424"/>
                <a:gd name="connsiteX5" fmla="*/ 4162484 w 5839819"/>
                <a:gd name="connsiteY5" fmla="*/ 415127 h 813424"/>
                <a:gd name="connsiteX6" fmla="*/ 5385424 w 5839819"/>
                <a:gd name="connsiteY6" fmla="*/ 471225 h 813424"/>
                <a:gd name="connsiteX7" fmla="*/ 5839819 w 5839819"/>
                <a:gd name="connsiteY7" fmla="*/ 589031 h 81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39819" h="813424">
                  <a:moveTo>
                    <a:pt x="0" y="0"/>
                  </a:moveTo>
                  <a:lnTo>
                    <a:pt x="1357576" y="566592"/>
                  </a:lnTo>
                  <a:lnTo>
                    <a:pt x="1744653" y="504884"/>
                  </a:lnTo>
                  <a:lnTo>
                    <a:pt x="3197596" y="633910"/>
                  </a:lnTo>
                  <a:lnTo>
                    <a:pt x="3803456" y="813424"/>
                  </a:lnTo>
                  <a:lnTo>
                    <a:pt x="4162484" y="415127"/>
                  </a:lnTo>
                  <a:lnTo>
                    <a:pt x="5385424" y="471225"/>
                  </a:lnTo>
                  <a:lnTo>
                    <a:pt x="5839819" y="589031"/>
                  </a:lnTo>
                </a:path>
              </a:pathLst>
            </a:cu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204CAD9D-799A-AB2F-AB25-94E333A07B16}"/>
                </a:ext>
              </a:extLst>
            </p:cNvPr>
            <p:cNvSpPr txBox="1"/>
            <p:nvPr/>
          </p:nvSpPr>
          <p:spPr>
            <a:xfrm>
              <a:off x="7848600" y="2890391"/>
              <a:ext cx="1180583" cy="1077218"/>
            </a:xfrm>
            <a:prstGeom prst="rect">
              <a:avLst/>
            </a:prstGeom>
            <a:noFill/>
            <a:ln>
              <a:noFill/>
            </a:ln>
          </p:spPr>
          <p:txBody>
            <a:bodyPr wrap="square" rtlCol="0">
              <a:spAutoFit/>
            </a:bodyPr>
            <a:lstStyle/>
            <a:p>
              <a:r>
                <a:rPr lang="en-US" sz="1600" dirty="0"/>
                <a:t>Layer of coarser grained sediments</a:t>
              </a:r>
            </a:p>
          </p:txBody>
        </p:sp>
        <p:cxnSp>
          <p:nvCxnSpPr>
            <p:cNvPr id="22" name="Straight Arrow Connector 21">
              <a:extLst>
                <a:ext uri="{FF2B5EF4-FFF2-40B4-BE49-F238E27FC236}">
                  <a16:creationId xmlns:a16="http://schemas.microsoft.com/office/drawing/2014/main" id="{77D8B82B-79A7-9D0B-C4F2-E207ED3A5415}"/>
                </a:ext>
              </a:extLst>
            </p:cNvPr>
            <p:cNvCxnSpPr>
              <a:cxnSpLocks/>
            </p:cNvCxnSpPr>
            <p:nvPr/>
          </p:nvCxnSpPr>
          <p:spPr>
            <a:xfrm flipH="1" flipV="1">
              <a:off x="7450380" y="3362237"/>
              <a:ext cx="404452" cy="3051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73E21D6B-A74A-3A79-6133-8CB9C0B25EB9}"/>
              </a:ext>
            </a:extLst>
          </p:cNvPr>
          <p:cNvSpPr txBox="1"/>
          <p:nvPr/>
        </p:nvSpPr>
        <p:spPr>
          <a:xfrm>
            <a:off x="3037063" y="5659721"/>
            <a:ext cx="2358210" cy="369332"/>
          </a:xfrm>
          <a:prstGeom prst="rect">
            <a:avLst/>
          </a:prstGeom>
          <a:noFill/>
        </p:spPr>
        <p:txBody>
          <a:bodyPr wrap="none" rtlCol="0">
            <a:spAutoFit/>
          </a:bodyPr>
          <a:lstStyle/>
          <a:p>
            <a:r>
              <a:rPr lang="en-US" dirty="0"/>
              <a:t>from Shultz et al., 2017</a:t>
            </a:r>
          </a:p>
        </p:txBody>
      </p:sp>
      <p:grpSp>
        <p:nvGrpSpPr>
          <p:cNvPr id="11" name="Group 10" descr="Legend for core grain size data shown in the cross-section. Warmer colors are coarser grained and cooler colors are finer grained. ">
            <a:extLst>
              <a:ext uri="{FF2B5EF4-FFF2-40B4-BE49-F238E27FC236}">
                <a16:creationId xmlns:a16="http://schemas.microsoft.com/office/drawing/2014/main" id="{A3886FFB-5AD9-B000-9703-0EAF9C1A8841}"/>
              </a:ext>
            </a:extLst>
          </p:cNvPr>
          <p:cNvGrpSpPr/>
          <p:nvPr/>
        </p:nvGrpSpPr>
        <p:grpSpPr>
          <a:xfrm>
            <a:off x="10421052" y="5002753"/>
            <a:ext cx="1436612" cy="1683267"/>
            <a:chOff x="10579096" y="5115118"/>
            <a:chExt cx="1436612" cy="1683267"/>
          </a:xfrm>
        </p:grpSpPr>
        <p:sp>
          <p:nvSpPr>
            <p:cNvPr id="12" name="Rectangle 11">
              <a:extLst>
                <a:ext uri="{FF2B5EF4-FFF2-40B4-BE49-F238E27FC236}">
                  <a16:creationId xmlns:a16="http://schemas.microsoft.com/office/drawing/2014/main" id="{FAA0C1DC-03AA-BBEA-2E02-1015B7E7254D}"/>
                </a:ext>
              </a:extLst>
            </p:cNvPr>
            <p:cNvSpPr/>
            <p:nvPr/>
          </p:nvSpPr>
          <p:spPr>
            <a:xfrm>
              <a:off x="10995549" y="6175248"/>
              <a:ext cx="395786" cy="134736"/>
            </a:xfrm>
            <a:prstGeom prst="rect">
              <a:avLst/>
            </a:prstGeom>
            <a:solidFill>
              <a:srgbClr val="F2832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B86FA-F140-8473-21B3-24108D923763}"/>
                </a:ext>
              </a:extLst>
            </p:cNvPr>
            <p:cNvSpPr/>
            <p:nvPr/>
          </p:nvSpPr>
          <p:spPr>
            <a:xfrm>
              <a:off x="11016021" y="5985967"/>
              <a:ext cx="348018" cy="134736"/>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D75354D-45B1-30E0-EC39-854D94EF176B}"/>
                </a:ext>
              </a:extLst>
            </p:cNvPr>
            <p:cNvSpPr/>
            <p:nvPr/>
          </p:nvSpPr>
          <p:spPr>
            <a:xfrm>
              <a:off x="11036493" y="5783038"/>
              <a:ext cx="293427" cy="148383"/>
            </a:xfrm>
            <a:prstGeom prst="rect">
              <a:avLst/>
            </a:prstGeom>
            <a:solidFill>
              <a:srgbClr val="B8F21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423FB77-5B2E-E3D0-1F78-2785A705CAA6}"/>
                </a:ext>
              </a:extLst>
            </p:cNvPr>
            <p:cNvSpPr/>
            <p:nvPr/>
          </p:nvSpPr>
          <p:spPr>
            <a:xfrm>
              <a:off x="11056965" y="5586042"/>
              <a:ext cx="245660" cy="142450"/>
            </a:xfrm>
            <a:prstGeom prst="rect">
              <a:avLst/>
            </a:prstGeom>
            <a:solidFill>
              <a:srgbClr val="1AE29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0" name="TextBox 19">
              <a:extLst>
                <a:ext uri="{FF2B5EF4-FFF2-40B4-BE49-F238E27FC236}">
                  <a16:creationId xmlns:a16="http://schemas.microsoft.com/office/drawing/2014/main" id="{90ADCC41-5FE6-BC91-3B54-89403A6600AB}"/>
                </a:ext>
              </a:extLst>
            </p:cNvPr>
            <p:cNvSpPr txBox="1"/>
            <p:nvPr/>
          </p:nvSpPr>
          <p:spPr>
            <a:xfrm>
              <a:off x="10579096" y="6490608"/>
              <a:ext cx="1436612" cy="307777"/>
            </a:xfrm>
            <a:prstGeom prst="rect">
              <a:avLst/>
            </a:prstGeom>
            <a:noFill/>
          </p:spPr>
          <p:txBody>
            <a:bodyPr wrap="none" rtlCol="0">
              <a:spAutoFit/>
            </a:bodyPr>
            <a:lstStyle/>
            <a:p>
              <a:r>
                <a:rPr lang="en-US" sz="1400" dirty="0"/>
                <a:t>Coarser grained</a:t>
              </a:r>
            </a:p>
          </p:txBody>
        </p:sp>
        <p:sp>
          <p:nvSpPr>
            <p:cNvPr id="21" name="TextBox 20">
              <a:extLst>
                <a:ext uri="{FF2B5EF4-FFF2-40B4-BE49-F238E27FC236}">
                  <a16:creationId xmlns:a16="http://schemas.microsoft.com/office/drawing/2014/main" id="{1330DA07-C29C-F6C8-7D5F-9B0FEC115D7D}"/>
                </a:ext>
              </a:extLst>
            </p:cNvPr>
            <p:cNvSpPr txBox="1"/>
            <p:nvPr/>
          </p:nvSpPr>
          <p:spPr>
            <a:xfrm>
              <a:off x="10601796" y="5115118"/>
              <a:ext cx="1210588" cy="307777"/>
            </a:xfrm>
            <a:prstGeom prst="rect">
              <a:avLst/>
            </a:prstGeom>
            <a:noFill/>
          </p:spPr>
          <p:txBody>
            <a:bodyPr wrap="none" rtlCol="0">
              <a:spAutoFit/>
            </a:bodyPr>
            <a:lstStyle/>
            <a:p>
              <a:r>
                <a:rPr lang="en-US" sz="1400" dirty="0"/>
                <a:t>Finer grained</a:t>
              </a:r>
            </a:p>
          </p:txBody>
        </p:sp>
        <p:sp>
          <p:nvSpPr>
            <p:cNvPr id="24" name="Rectangle 23">
              <a:extLst>
                <a:ext uri="{FF2B5EF4-FFF2-40B4-BE49-F238E27FC236}">
                  <a16:creationId xmlns:a16="http://schemas.microsoft.com/office/drawing/2014/main" id="{4D09A9BE-ECCA-CA14-139A-E4126D78439A}"/>
                </a:ext>
              </a:extLst>
            </p:cNvPr>
            <p:cNvSpPr/>
            <p:nvPr/>
          </p:nvSpPr>
          <p:spPr>
            <a:xfrm>
              <a:off x="10958820" y="6364529"/>
              <a:ext cx="496540" cy="134736"/>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3D06C16-4EC8-FB55-8452-37C1AD38A169}"/>
                </a:ext>
              </a:extLst>
            </p:cNvPr>
            <p:cNvSpPr/>
            <p:nvPr/>
          </p:nvSpPr>
          <p:spPr>
            <a:xfrm>
              <a:off x="11085455" y="5396116"/>
              <a:ext cx="188680" cy="142450"/>
            </a:xfrm>
            <a:prstGeom prst="rect">
              <a:avLst/>
            </a:prstGeom>
            <a:solidFill>
              <a:srgbClr val="39528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spTree>
    <p:extLst>
      <p:ext uri="{BB962C8B-B14F-4D97-AF65-F5344CB8AC3E}">
        <p14:creationId xmlns:p14="http://schemas.microsoft.com/office/powerpoint/2010/main" val="1168159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FEB2C-F748-BE5E-F852-1623D0E1A4AA}"/>
              </a:ext>
            </a:extLst>
          </p:cNvPr>
          <p:cNvSpPr>
            <a:spLocks noGrp="1"/>
          </p:cNvSpPr>
          <p:nvPr>
            <p:ph type="title"/>
          </p:nvPr>
        </p:nvSpPr>
        <p:spPr/>
        <p:txBody>
          <a:bodyPr>
            <a:normAutofit/>
          </a:bodyPr>
          <a:lstStyle/>
          <a:p>
            <a:r>
              <a:rPr lang="en-US" dirty="0"/>
              <a:t>Questions You Should Ask About this Interpretation</a:t>
            </a:r>
          </a:p>
        </p:txBody>
      </p:sp>
      <p:sp>
        <p:nvSpPr>
          <p:cNvPr id="5" name="Content Placeholder 4">
            <a:extLst>
              <a:ext uri="{FF2B5EF4-FFF2-40B4-BE49-F238E27FC236}">
                <a16:creationId xmlns:a16="http://schemas.microsoft.com/office/drawing/2014/main" id="{FED0446A-2FF4-9079-F4A3-579AC97A5CBF}"/>
              </a:ext>
            </a:extLst>
          </p:cNvPr>
          <p:cNvSpPr>
            <a:spLocks noGrp="1"/>
          </p:cNvSpPr>
          <p:nvPr>
            <p:ph idx="1"/>
          </p:nvPr>
        </p:nvSpPr>
        <p:spPr>
          <a:xfrm>
            <a:off x="838200" y="2212621"/>
            <a:ext cx="10515600" cy="3964341"/>
          </a:xfrm>
        </p:spPr>
        <p:txBody>
          <a:bodyPr/>
          <a:lstStyle/>
          <a:p>
            <a:pPr marL="514350" indent="-514350">
              <a:buFont typeface="+mj-lt"/>
              <a:buAutoNum type="arabicPeriod"/>
            </a:pPr>
            <a:r>
              <a:rPr lang="en-US" dirty="0"/>
              <a:t>How do you know those sand bodies are related? </a:t>
            </a:r>
          </a:p>
          <a:p>
            <a:pPr marL="514350" indent="-514350">
              <a:buFont typeface="+mj-lt"/>
              <a:buAutoNum type="arabicPeriod"/>
            </a:pPr>
            <a:r>
              <a:rPr lang="en-US" dirty="0"/>
              <a:t>Why does the thickness of the sand unit pinch and swell? </a:t>
            </a:r>
          </a:p>
          <a:p>
            <a:pPr marL="514350" indent="-514350">
              <a:buFont typeface="+mj-lt"/>
              <a:buAutoNum type="arabicPeriod"/>
            </a:pPr>
            <a:r>
              <a:rPr lang="en-US" dirty="0"/>
              <a:t>Why does the dip of the unit vary so much across the section? </a:t>
            </a:r>
          </a:p>
          <a:p>
            <a:pPr marL="514350" indent="-514350">
              <a:buFont typeface="+mj-lt"/>
              <a:buAutoNum type="arabicPeriod"/>
            </a:pPr>
            <a:endParaRPr lang="en-US" dirty="0"/>
          </a:p>
          <a:p>
            <a:pPr marL="0" indent="0">
              <a:buNone/>
            </a:pPr>
            <a:endParaRPr lang="en-US" dirty="0"/>
          </a:p>
          <a:p>
            <a:pPr marL="0" indent="0">
              <a:buNone/>
            </a:pPr>
            <a:r>
              <a:rPr lang="en-US" dirty="0"/>
              <a:t>What geologic process created this coarse-grained unit? </a:t>
            </a:r>
          </a:p>
          <a:p>
            <a:endParaRPr lang="en-US" dirty="0"/>
          </a:p>
        </p:txBody>
      </p:sp>
    </p:spTree>
    <p:extLst>
      <p:ext uri="{BB962C8B-B14F-4D97-AF65-F5344CB8AC3E}">
        <p14:creationId xmlns:p14="http://schemas.microsoft.com/office/powerpoint/2010/main" val="33788314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27AA1-5CF0-4C29-6D5C-9542116AEBE6}"/>
              </a:ext>
            </a:extLst>
          </p:cNvPr>
          <p:cNvSpPr>
            <a:spLocks noGrp="1"/>
          </p:cNvSpPr>
          <p:nvPr>
            <p:ph type="title"/>
          </p:nvPr>
        </p:nvSpPr>
        <p:spPr/>
        <p:txBody>
          <a:bodyPr>
            <a:normAutofit/>
          </a:bodyPr>
          <a:lstStyle/>
          <a:p>
            <a:r>
              <a:rPr lang="en-US" dirty="0"/>
              <a:t>Depositional Processes Control Key Features of Sediment Bodies</a:t>
            </a:r>
          </a:p>
        </p:txBody>
      </p:sp>
      <p:sp>
        <p:nvSpPr>
          <p:cNvPr id="3" name="Content Placeholder 2">
            <a:extLst>
              <a:ext uri="{FF2B5EF4-FFF2-40B4-BE49-F238E27FC236}">
                <a16:creationId xmlns:a16="http://schemas.microsoft.com/office/drawing/2014/main" id="{0B07C924-5098-486D-EC9C-023424B548A8}"/>
              </a:ext>
            </a:extLst>
          </p:cNvPr>
          <p:cNvSpPr>
            <a:spLocks noGrp="1"/>
          </p:cNvSpPr>
          <p:nvPr>
            <p:ph idx="1"/>
          </p:nvPr>
        </p:nvSpPr>
        <p:spPr>
          <a:xfrm>
            <a:off x="838200" y="2190043"/>
            <a:ext cx="10515600" cy="3986919"/>
          </a:xfrm>
        </p:spPr>
        <p:txBody>
          <a:bodyPr/>
          <a:lstStyle/>
          <a:p>
            <a:r>
              <a:rPr lang="en-US"/>
              <a:t>3-D geometry</a:t>
            </a:r>
          </a:p>
          <a:p>
            <a:endParaRPr lang="en-US"/>
          </a:p>
          <a:p>
            <a:r>
              <a:rPr lang="en-US"/>
              <a:t>Length scales</a:t>
            </a:r>
          </a:p>
          <a:p>
            <a:endParaRPr lang="en-US"/>
          </a:p>
          <a:p>
            <a:r>
              <a:rPr lang="en-US"/>
              <a:t>Connectivity</a:t>
            </a:r>
          </a:p>
          <a:p>
            <a:endParaRPr lang="en-US"/>
          </a:p>
          <a:p>
            <a:r>
              <a:rPr lang="en-US"/>
              <a:t>Spatial distribution relative to one another</a:t>
            </a:r>
            <a:endParaRPr lang="en-US" dirty="0"/>
          </a:p>
        </p:txBody>
      </p:sp>
    </p:spTree>
    <p:extLst>
      <p:ext uri="{BB962C8B-B14F-4D97-AF65-F5344CB8AC3E}">
        <p14:creationId xmlns:p14="http://schemas.microsoft.com/office/powerpoint/2010/main" val="20377845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0E72A-DF97-CAA7-2B9F-3A1C1A9D08AC}"/>
              </a:ext>
            </a:extLst>
          </p:cNvPr>
          <p:cNvSpPr>
            <a:spLocks noGrp="1"/>
          </p:cNvSpPr>
          <p:nvPr>
            <p:ph type="title"/>
          </p:nvPr>
        </p:nvSpPr>
        <p:spPr/>
        <p:txBody>
          <a:bodyPr/>
          <a:lstStyle/>
          <a:p>
            <a:r>
              <a:rPr lang="en-US" dirty="0"/>
              <a:t>What Data Are Needed to Interpret Depositional Processes? </a:t>
            </a:r>
          </a:p>
        </p:txBody>
      </p:sp>
      <p:grpSp>
        <p:nvGrpSpPr>
          <p:cNvPr id="8" name="Group 7" descr="Image of a core box with bedrock core that shows a fining upward trend from coarser grained sandstone to siltstone and shale. ">
            <a:extLst>
              <a:ext uri="{FF2B5EF4-FFF2-40B4-BE49-F238E27FC236}">
                <a16:creationId xmlns:a16="http://schemas.microsoft.com/office/drawing/2014/main" id="{7B359529-EC43-1FF1-BBA4-A359267E6DEC}"/>
              </a:ext>
            </a:extLst>
          </p:cNvPr>
          <p:cNvGrpSpPr/>
          <p:nvPr/>
        </p:nvGrpSpPr>
        <p:grpSpPr>
          <a:xfrm>
            <a:off x="334771" y="1947983"/>
            <a:ext cx="2885122" cy="4679058"/>
            <a:chOff x="334771" y="1947983"/>
            <a:chExt cx="2885122" cy="4679058"/>
          </a:xfrm>
        </p:grpSpPr>
        <p:pic>
          <p:nvPicPr>
            <p:cNvPr id="24" name="Picture 23" descr="A box of rolls of paper&#10;&#10;Description automatically generated with medium confidence">
              <a:extLst>
                <a:ext uri="{FF2B5EF4-FFF2-40B4-BE49-F238E27FC236}">
                  <a16:creationId xmlns:a16="http://schemas.microsoft.com/office/drawing/2014/main" id="{C3C7CC5C-C954-B0AD-78FD-CDDA42EBD7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771" y="2317315"/>
              <a:ext cx="2885122" cy="4309726"/>
            </a:xfrm>
            <a:prstGeom prst="rect">
              <a:avLst/>
            </a:prstGeom>
          </p:spPr>
        </p:pic>
        <p:sp>
          <p:nvSpPr>
            <p:cNvPr id="3" name="TextBox 2">
              <a:extLst>
                <a:ext uri="{FF2B5EF4-FFF2-40B4-BE49-F238E27FC236}">
                  <a16:creationId xmlns:a16="http://schemas.microsoft.com/office/drawing/2014/main" id="{191E730E-C0EE-5DCF-DF9E-FDAA0E578C87}"/>
                </a:ext>
              </a:extLst>
            </p:cNvPr>
            <p:cNvSpPr txBox="1"/>
            <p:nvPr/>
          </p:nvSpPr>
          <p:spPr>
            <a:xfrm>
              <a:off x="567096" y="1947983"/>
              <a:ext cx="2420471" cy="369332"/>
            </a:xfrm>
            <a:prstGeom prst="rect">
              <a:avLst/>
            </a:prstGeom>
            <a:noFill/>
          </p:spPr>
          <p:txBody>
            <a:bodyPr wrap="none" rtlCol="0">
              <a:spAutoFit/>
            </a:bodyPr>
            <a:lstStyle/>
            <a:p>
              <a:r>
                <a:rPr lang="en-US" dirty="0">
                  <a:latin typeface="+mj-lt"/>
                </a:rPr>
                <a:t>vertical grain size trends</a:t>
              </a:r>
            </a:p>
          </p:txBody>
        </p:sp>
      </p:grpSp>
      <p:grpSp>
        <p:nvGrpSpPr>
          <p:cNvPr id="9" name="Group 8" descr="Photo showing a poorly sorted sediment. ">
            <a:extLst>
              <a:ext uri="{FF2B5EF4-FFF2-40B4-BE49-F238E27FC236}">
                <a16:creationId xmlns:a16="http://schemas.microsoft.com/office/drawing/2014/main" id="{1D74E24D-EC90-541E-9380-51BB6B5EF0A5}"/>
              </a:ext>
            </a:extLst>
          </p:cNvPr>
          <p:cNvGrpSpPr/>
          <p:nvPr/>
        </p:nvGrpSpPr>
        <p:grpSpPr>
          <a:xfrm>
            <a:off x="3629986" y="1947983"/>
            <a:ext cx="2879584" cy="4688708"/>
            <a:chOff x="3629986" y="1947983"/>
            <a:chExt cx="2879584" cy="4688708"/>
          </a:xfrm>
        </p:grpSpPr>
        <p:pic>
          <p:nvPicPr>
            <p:cNvPr id="5" name="Picture 4" descr="A close up of a piece of dirt&#10;&#10;Description automatically generated">
              <a:extLst>
                <a:ext uri="{FF2B5EF4-FFF2-40B4-BE49-F238E27FC236}">
                  <a16:creationId xmlns:a16="http://schemas.microsoft.com/office/drawing/2014/main" id="{A01A5661-78D0-2168-8DF6-B871CA25FB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910090" y="3037211"/>
              <a:ext cx="4319376" cy="2879584"/>
            </a:xfrm>
            <a:prstGeom prst="rect">
              <a:avLst/>
            </a:prstGeom>
          </p:spPr>
        </p:pic>
        <p:sp>
          <p:nvSpPr>
            <p:cNvPr id="4" name="TextBox 3">
              <a:extLst>
                <a:ext uri="{FF2B5EF4-FFF2-40B4-BE49-F238E27FC236}">
                  <a16:creationId xmlns:a16="http://schemas.microsoft.com/office/drawing/2014/main" id="{935B8050-A6F0-677C-DB84-16EB388AE69D}"/>
                </a:ext>
              </a:extLst>
            </p:cNvPr>
            <p:cNvSpPr txBox="1"/>
            <p:nvPr/>
          </p:nvSpPr>
          <p:spPr>
            <a:xfrm>
              <a:off x="4609555" y="1947983"/>
              <a:ext cx="830677" cy="369332"/>
            </a:xfrm>
            <a:prstGeom prst="rect">
              <a:avLst/>
            </a:prstGeom>
            <a:noFill/>
          </p:spPr>
          <p:txBody>
            <a:bodyPr wrap="none" rtlCol="0">
              <a:spAutoFit/>
            </a:bodyPr>
            <a:lstStyle/>
            <a:p>
              <a:r>
                <a:rPr lang="en-US" dirty="0">
                  <a:latin typeface="+mj-lt"/>
                </a:rPr>
                <a:t>sorting</a:t>
              </a:r>
            </a:p>
          </p:txBody>
        </p:sp>
      </p:grpSp>
      <p:grpSp>
        <p:nvGrpSpPr>
          <p:cNvPr id="10" name="Group 9" descr="Photo showing a laminated sediment. ">
            <a:extLst>
              <a:ext uri="{FF2B5EF4-FFF2-40B4-BE49-F238E27FC236}">
                <a16:creationId xmlns:a16="http://schemas.microsoft.com/office/drawing/2014/main" id="{37A7183A-FA7C-3EB2-CE1C-4B22B538CBEF}"/>
              </a:ext>
            </a:extLst>
          </p:cNvPr>
          <p:cNvGrpSpPr/>
          <p:nvPr/>
        </p:nvGrpSpPr>
        <p:grpSpPr>
          <a:xfrm>
            <a:off x="6925200" y="1947983"/>
            <a:ext cx="2773573" cy="4716412"/>
            <a:chOff x="6925200" y="1947983"/>
            <a:chExt cx="2773573" cy="4716412"/>
          </a:xfrm>
        </p:grpSpPr>
        <p:pic>
          <p:nvPicPr>
            <p:cNvPr id="14" name="Picture 13">
              <a:extLst>
                <a:ext uri="{FF2B5EF4-FFF2-40B4-BE49-F238E27FC236}">
                  <a16:creationId xmlns:a16="http://schemas.microsoft.com/office/drawing/2014/main" id="{62C19FE8-1AAF-F12B-36AC-7F5F06FD6371}"/>
                </a:ext>
              </a:extLst>
            </p:cNvPr>
            <p:cNvPicPr>
              <a:picLocks noChangeAspect="1"/>
            </p:cNvPicPr>
            <p:nvPr/>
          </p:nvPicPr>
          <p:blipFill rotWithShape="1">
            <a:blip r:embed="rId5">
              <a:extLst>
                <a:ext uri="{28A0092B-C50C-407E-A947-70E740481C1C}">
                  <a14:useLocalDpi xmlns:a14="http://schemas.microsoft.com/office/drawing/2010/main" val="0"/>
                </a:ext>
              </a:extLst>
            </a:blip>
            <a:srcRect l="36649" t="9344" r="27055" b="5323"/>
            <a:stretch/>
          </p:blipFill>
          <p:spPr>
            <a:xfrm>
              <a:off x="6925200" y="2317315"/>
              <a:ext cx="2773573" cy="4347080"/>
            </a:xfrm>
            <a:prstGeom prst="rect">
              <a:avLst/>
            </a:prstGeom>
          </p:spPr>
        </p:pic>
        <p:sp>
          <p:nvSpPr>
            <p:cNvPr id="6" name="TextBox 5">
              <a:extLst>
                <a:ext uri="{FF2B5EF4-FFF2-40B4-BE49-F238E27FC236}">
                  <a16:creationId xmlns:a16="http://schemas.microsoft.com/office/drawing/2014/main" id="{3C19A9A7-D79D-4263-2BC8-2559B5A00411}"/>
                </a:ext>
              </a:extLst>
            </p:cNvPr>
            <p:cNvSpPr txBox="1"/>
            <p:nvPr/>
          </p:nvSpPr>
          <p:spPr>
            <a:xfrm>
              <a:off x="7038240" y="1947983"/>
              <a:ext cx="2326791" cy="369332"/>
            </a:xfrm>
            <a:prstGeom prst="rect">
              <a:avLst/>
            </a:prstGeom>
            <a:noFill/>
          </p:spPr>
          <p:txBody>
            <a:bodyPr wrap="none" rtlCol="0">
              <a:spAutoFit/>
            </a:bodyPr>
            <a:lstStyle/>
            <a:p>
              <a:r>
                <a:rPr lang="en-US" dirty="0">
                  <a:latin typeface="+mj-lt"/>
                </a:rPr>
                <a:t>sedimentary structures</a:t>
              </a:r>
            </a:p>
          </p:txBody>
        </p:sp>
      </p:grpSp>
      <p:grpSp>
        <p:nvGrpSpPr>
          <p:cNvPr id="11" name="Group 10" descr="Photo showing an abrupt contact between a sand unit and a silty/clayey unit. ">
            <a:extLst>
              <a:ext uri="{FF2B5EF4-FFF2-40B4-BE49-F238E27FC236}">
                <a16:creationId xmlns:a16="http://schemas.microsoft.com/office/drawing/2014/main" id="{0ADD669D-06F8-C1AC-D138-3382795BCE5F}"/>
              </a:ext>
            </a:extLst>
          </p:cNvPr>
          <p:cNvGrpSpPr/>
          <p:nvPr/>
        </p:nvGrpSpPr>
        <p:grpSpPr>
          <a:xfrm>
            <a:off x="9825804" y="1929380"/>
            <a:ext cx="2138002" cy="4739229"/>
            <a:chOff x="9825804" y="1929380"/>
            <a:chExt cx="2138002" cy="4739229"/>
          </a:xfrm>
        </p:grpSpPr>
        <p:pic>
          <p:nvPicPr>
            <p:cNvPr id="22" name="Picture 21" descr="A pile of dirt and a pile of dirt on a table&#10;&#10;Description automatically generated">
              <a:extLst>
                <a:ext uri="{FF2B5EF4-FFF2-40B4-BE49-F238E27FC236}">
                  <a16:creationId xmlns:a16="http://schemas.microsoft.com/office/drawing/2014/main" id="{1EE7B4CA-B73F-4B6B-021E-72F66CBAE53C}"/>
                </a:ext>
              </a:extLst>
            </p:cNvPr>
            <p:cNvPicPr>
              <a:picLocks noChangeAspect="1"/>
            </p:cNvPicPr>
            <p:nvPr/>
          </p:nvPicPr>
          <p:blipFill rotWithShape="1">
            <a:blip r:embed="rId6">
              <a:extLst>
                <a:ext uri="{28A0092B-C50C-407E-A947-70E740481C1C}">
                  <a14:useLocalDpi xmlns:a14="http://schemas.microsoft.com/office/drawing/2010/main" val="0"/>
                </a:ext>
              </a:extLst>
            </a:blip>
            <a:srcRect l="16176" t="27293" r="27680" b="35185"/>
            <a:stretch/>
          </p:blipFill>
          <p:spPr>
            <a:xfrm rot="5400000">
              <a:off x="8818908" y="3523712"/>
              <a:ext cx="4351293" cy="1938502"/>
            </a:xfrm>
            <a:prstGeom prst="rect">
              <a:avLst/>
            </a:prstGeom>
          </p:spPr>
        </p:pic>
        <p:sp>
          <p:nvSpPr>
            <p:cNvPr id="7" name="TextBox 6">
              <a:extLst>
                <a:ext uri="{FF2B5EF4-FFF2-40B4-BE49-F238E27FC236}">
                  <a16:creationId xmlns:a16="http://schemas.microsoft.com/office/drawing/2014/main" id="{EA30177B-7C70-3C0B-3F11-B51880D7491B}"/>
                </a:ext>
              </a:extLst>
            </p:cNvPr>
            <p:cNvSpPr txBox="1"/>
            <p:nvPr/>
          </p:nvSpPr>
          <p:spPr>
            <a:xfrm>
              <a:off x="9825804" y="1929380"/>
              <a:ext cx="2111219" cy="369332"/>
            </a:xfrm>
            <a:prstGeom prst="rect">
              <a:avLst/>
            </a:prstGeom>
            <a:noFill/>
          </p:spPr>
          <p:txBody>
            <a:bodyPr wrap="none" rtlCol="0">
              <a:spAutoFit/>
            </a:bodyPr>
            <a:lstStyle/>
            <a:p>
              <a:r>
                <a:rPr lang="en-US" dirty="0">
                  <a:latin typeface="+mj-lt"/>
                </a:rPr>
                <a:t>contact relationships</a:t>
              </a:r>
            </a:p>
          </p:txBody>
        </p:sp>
      </p:grpSp>
    </p:spTree>
    <p:extLst>
      <p:ext uri="{BB962C8B-B14F-4D97-AF65-F5344CB8AC3E}">
        <p14:creationId xmlns:p14="http://schemas.microsoft.com/office/powerpoint/2010/main" val="1545791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E9073-3E16-4CF5-A51A-422201FBC4F3}"/>
              </a:ext>
            </a:extLst>
          </p:cNvPr>
          <p:cNvSpPr>
            <a:spLocks noGrp="1"/>
          </p:cNvSpPr>
          <p:nvPr>
            <p:ph type="title"/>
          </p:nvPr>
        </p:nvSpPr>
        <p:spPr/>
        <p:txBody>
          <a:bodyPr>
            <a:noAutofit/>
          </a:bodyPr>
          <a:lstStyle/>
          <a:p>
            <a:r>
              <a:rPr lang="en-US" sz="3200" dirty="0"/>
              <a:t>Process Based Interpretations Improve Accuracy of </a:t>
            </a:r>
            <a:br>
              <a:rPr lang="en-US" sz="3200" dirty="0"/>
            </a:br>
            <a:r>
              <a:rPr lang="en-US" sz="3200" dirty="0"/>
              <a:t>Geologic Models</a:t>
            </a:r>
          </a:p>
        </p:txBody>
      </p:sp>
      <p:pic>
        <p:nvPicPr>
          <p:cNvPr id="13" name="Picture 12" descr="Cartoon image showing two views of a cross section. The upper view shows the core data collected and an interpreted bed of flat lying sand. The lower image show the same data interpreted as a series of fluvial channels. ">
            <a:extLst>
              <a:ext uri="{FF2B5EF4-FFF2-40B4-BE49-F238E27FC236}">
                <a16:creationId xmlns:a16="http://schemas.microsoft.com/office/drawing/2014/main" id="{958EBF9D-EC7A-0C41-70A0-CDB25B372D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03"/>
          <a:stretch/>
        </p:blipFill>
        <p:spPr>
          <a:xfrm>
            <a:off x="3352800" y="1600201"/>
            <a:ext cx="4724400" cy="5081113"/>
          </a:xfrm>
          <a:prstGeom prst="rect">
            <a:avLst/>
          </a:prstGeom>
        </p:spPr>
      </p:pic>
      <p:sp>
        <p:nvSpPr>
          <p:cNvPr id="14" name="Freeform: Shape 13" descr="outline of a hypothetical coarser grained bed. ">
            <a:extLst>
              <a:ext uri="{FF2B5EF4-FFF2-40B4-BE49-F238E27FC236}">
                <a16:creationId xmlns:a16="http://schemas.microsoft.com/office/drawing/2014/main" id="{2EAE8F4D-701F-8496-4397-9911AB9A5C8D}"/>
              </a:ext>
            </a:extLst>
          </p:cNvPr>
          <p:cNvSpPr/>
          <p:nvPr/>
        </p:nvSpPr>
        <p:spPr>
          <a:xfrm>
            <a:off x="3774831" y="2286001"/>
            <a:ext cx="4009292" cy="422031"/>
          </a:xfrm>
          <a:custGeom>
            <a:avLst/>
            <a:gdLst>
              <a:gd name="connsiteX0" fmla="*/ 0 w 4009292"/>
              <a:gd name="connsiteY0" fmla="*/ 0 h 422031"/>
              <a:gd name="connsiteX1" fmla="*/ 944545 w 4009292"/>
              <a:gd name="connsiteY1" fmla="*/ 296426 h 422031"/>
              <a:gd name="connsiteX2" fmla="*/ 1210826 w 4009292"/>
              <a:gd name="connsiteY2" fmla="*/ 180870 h 422031"/>
              <a:gd name="connsiteX3" fmla="*/ 1537398 w 4009292"/>
              <a:gd name="connsiteY3" fmla="*/ 211015 h 422031"/>
              <a:gd name="connsiteX4" fmla="*/ 2235758 w 4009292"/>
              <a:gd name="connsiteY4" fmla="*/ 422031 h 422031"/>
              <a:gd name="connsiteX5" fmla="*/ 2662813 w 4009292"/>
              <a:gd name="connsiteY5" fmla="*/ 396910 h 422031"/>
              <a:gd name="connsiteX6" fmla="*/ 2868804 w 4009292"/>
              <a:gd name="connsiteY6" fmla="*/ 251209 h 422031"/>
              <a:gd name="connsiteX7" fmla="*/ 3049674 w 4009292"/>
              <a:gd name="connsiteY7" fmla="*/ 205991 h 422031"/>
              <a:gd name="connsiteX8" fmla="*/ 3737987 w 4009292"/>
              <a:gd name="connsiteY8" fmla="*/ 200967 h 422031"/>
              <a:gd name="connsiteX9" fmla="*/ 4009292 w 4009292"/>
              <a:gd name="connsiteY9" fmla="*/ 246185 h 42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09292" h="422031">
                <a:moveTo>
                  <a:pt x="0" y="0"/>
                </a:moveTo>
                <a:lnTo>
                  <a:pt x="944545" y="296426"/>
                </a:lnTo>
                <a:lnTo>
                  <a:pt x="1210826" y="180870"/>
                </a:lnTo>
                <a:lnTo>
                  <a:pt x="1537398" y="211015"/>
                </a:lnTo>
                <a:lnTo>
                  <a:pt x="2235758" y="422031"/>
                </a:lnTo>
                <a:lnTo>
                  <a:pt x="2662813" y="396910"/>
                </a:lnTo>
                <a:lnTo>
                  <a:pt x="2868804" y="251209"/>
                </a:lnTo>
                <a:lnTo>
                  <a:pt x="3049674" y="205991"/>
                </a:lnTo>
                <a:lnTo>
                  <a:pt x="3737987" y="200967"/>
                </a:lnTo>
                <a:lnTo>
                  <a:pt x="4009292" y="246185"/>
                </a:ln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descr="Outline of a hypothetical coarser grained bed. ">
            <a:extLst>
              <a:ext uri="{FF2B5EF4-FFF2-40B4-BE49-F238E27FC236}">
                <a16:creationId xmlns:a16="http://schemas.microsoft.com/office/drawing/2014/main" id="{50FA60E7-D91B-6510-2BE2-0144F916D64D}"/>
              </a:ext>
            </a:extLst>
          </p:cNvPr>
          <p:cNvSpPr/>
          <p:nvPr/>
        </p:nvSpPr>
        <p:spPr>
          <a:xfrm>
            <a:off x="3779855" y="2341266"/>
            <a:ext cx="3989196" cy="562708"/>
          </a:xfrm>
          <a:custGeom>
            <a:avLst/>
            <a:gdLst>
              <a:gd name="connsiteX0" fmla="*/ 0 w 3989196"/>
              <a:gd name="connsiteY0" fmla="*/ 0 h 562708"/>
              <a:gd name="connsiteX1" fmla="*/ 944545 w 3989196"/>
              <a:gd name="connsiteY1" fmla="*/ 386861 h 562708"/>
              <a:gd name="connsiteX2" fmla="*/ 1190730 w 3989196"/>
              <a:gd name="connsiteY2" fmla="*/ 346668 h 562708"/>
              <a:gd name="connsiteX3" fmla="*/ 1331407 w 3989196"/>
              <a:gd name="connsiteY3" fmla="*/ 356716 h 562708"/>
              <a:gd name="connsiteX4" fmla="*/ 2230734 w 3989196"/>
              <a:gd name="connsiteY4" fmla="*/ 442127 h 562708"/>
              <a:gd name="connsiteX5" fmla="*/ 2647741 w 3989196"/>
              <a:gd name="connsiteY5" fmla="*/ 562708 h 562708"/>
              <a:gd name="connsiteX6" fmla="*/ 2863780 w 3989196"/>
              <a:gd name="connsiteY6" fmla="*/ 301450 h 562708"/>
              <a:gd name="connsiteX7" fmla="*/ 3743011 w 3989196"/>
              <a:gd name="connsiteY7" fmla="*/ 326571 h 562708"/>
              <a:gd name="connsiteX8" fmla="*/ 3989196 w 3989196"/>
              <a:gd name="connsiteY8" fmla="*/ 391886 h 562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89196" h="562708">
                <a:moveTo>
                  <a:pt x="0" y="0"/>
                </a:moveTo>
                <a:lnTo>
                  <a:pt x="944545" y="386861"/>
                </a:lnTo>
                <a:lnTo>
                  <a:pt x="1190730" y="346668"/>
                </a:lnTo>
                <a:lnTo>
                  <a:pt x="1331407" y="356716"/>
                </a:lnTo>
                <a:lnTo>
                  <a:pt x="2230734" y="442127"/>
                </a:lnTo>
                <a:lnTo>
                  <a:pt x="2647741" y="562708"/>
                </a:lnTo>
                <a:lnTo>
                  <a:pt x="2863780" y="301450"/>
                </a:lnTo>
                <a:lnTo>
                  <a:pt x="3743011" y="326571"/>
                </a:lnTo>
                <a:lnTo>
                  <a:pt x="3989196" y="391886"/>
                </a:ln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BD73078-0B13-9C0F-70EE-E3A7F384E751}"/>
              </a:ext>
            </a:extLst>
          </p:cNvPr>
          <p:cNvSpPr txBox="1"/>
          <p:nvPr/>
        </p:nvSpPr>
        <p:spPr>
          <a:xfrm>
            <a:off x="8382001" y="2209800"/>
            <a:ext cx="1180583" cy="1077218"/>
          </a:xfrm>
          <a:prstGeom prst="rect">
            <a:avLst/>
          </a:prstGeom>
          <a:noFill/>
          <a:ln>
            <a:noFill/>
          </a:ln>
        </p:spPr>
        <p:txBody>
          <a:bodyPr wrap="square" rtlCol="0">
            <a:spAutoFit/>
          </a:bodyPr>
          <a:lstStyle/>
          <a:p>
            <a:r>
              <a:rPr lang="en-US" sz="1600" dirty="0"/>
              <a:t>Layer of coarser grained sediments</a:t>
            </a:r>
          </a:p>
        </p:txBody>
      </p:sp>
      <p:cxnSp>
        <p:nvCxnSpPr>
          <p:cNvPr id="19" name="Straight Arrow Connector 18">
            <a:extLst>
              <a:ext uri="{FF2B5EF4-FFF2-40B4-BE49-F238E27FC236}">
                <a16:creationId xmlns:a16="http://schemas.microsoft.com/office/drawing/2014/main" id="{0202C93C-3C31-EC14-9C7F-61903368C6CA}"/>
              </a:ext>
              <a:ext uri="{C183D7F6-B498-43B3-948B-1728B52AA6E4}">
                <adec:decorative xmlns:adec="http://schemas.microsoft.com/office/drawing/2017/decorative" val="1"/>
              </a:ext>
            </a:extLst>
          </p:cNvPr>
          <p:cNvCxnSpPr>
            <a:cxnSpLocks/>
          </p:cNvCxnSpPr>
          <p:nvPr/>
        </p:nvCxnSpPr>
        <p:spPr>
          <a:xfrm flipH="1" flipV="1">
            <a:off x="7983780" y="2681647"/>
            <a:ext cx="404452" cy="3051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24FAA47-E4A1-5907-B7C4-D017553578A3}"/>
              </a:ext>
            </a:extLst>
          </p:cNvPr>
          <p:cNvSpPr txBox="1"/>
          <p:nvPr/>
        </p:nvSpPr>
        <p:spPr>
          <a:xfrm>
            <a:off x="8382001" y="6308209"/>
            <a:ext cx="2358210" cy="369332"/>
          </a:xfrm>
          <a:prstGeom prst="rect">
            <a:avLst/>
          </a:prstGeom>
          <a:noFill/>
        </p:spPr>
        <p:txBody>
          <a:bodyPr wrap="none" rtlCol="0">
            <a:spAutoFit/>
          </a:bodyPr>
          <a:lstStyle/>
          <a:p>
            <a:r>
              <a:rPr lang="en-US" dirty="0"/>
              <a:t>from Shultz et al., 2017</a:t>
            </a:r>
          </a:p>
        </p:txBody>
      </p:sp>
    </p:spTree>
    <p:extLst>
      <p:ext uri="{BB962C8B-B14F-4D97-AF65-F5344CB8AC3E}">
        <p14:creationId xmlns:p14="http://schemas.microsoft.com/office/powerpoint/2010/main" val="9582728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EEA23-5411-63D0-266E-2DCE8CCDE310}"/>
              </a:ext>
            </a:extLst>
          </p:cNvPr>
          <p:cNvSpPr>
            <a:spLocks noGrp="1"/>
          </p:cNvSpPr>
          <p:nvPr>
            <p:ph type="title"/>
          </p:nvPr>
        </p:nvSpPr>
        <p:spPr>
          <a:xfrm>
            <a:off x="838200" y="365125"/>
            <a:ext cx="10515600" cy="1325563"/>
          </a:xfrm>
        </p:spPr>
        <p:txBody>
          <a:bodyPr anchor="ctr">
            <a:normAutofit/>
          </a:bodyPr>
          <a:lstStyle/>
          <a:p>
            <a:r>
              <a:rPr lang="en-US" dirty="0"/>
              <a:t>How Do We Collect Geologic Data? </a:t>
            </a:r>
          </a:p>
        </p:txBody>
      </p:sp>
      <p:sp>
        <p:nvSpPr>
          <p:cNvPr id="8" name="Oval 7">
            <a:extLst>
              <a:ext uri="{FF2B5EF4-FFF2-40B4-BE49-F238E27FC236}">
                <a16:creationId xmlns:a16="http://schemas.microsoft.com/office/drawing/2014/main" id="{7064AF45-FF6E-C75C-F2B2-B77D0F05C7C8}"/>
              </a:ext>
              <a:ext uri="{C183D7F6-B498-43B3-948B-1728B52AA6E4}">
                <adec:decorative xmlns:adec="http://schemas.microsoft.com/office/drawing/2017/decorative" val="1"/>
              </a:ext>
            </a:extLst>
          </p:cNvPr>
          <p:cNvSpPr/>
          <p:nvPr/>
        </p:nvSpPr>
        <p:spPr>
          <a:xfrm>
            <a:off x="2491133" y="2129293"/>
            <a:ext cx="2196000" cy="2196000"/>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9" name="Rectangle 8" descr="Database">
            <a:extLst>
              <a:ext uri="{FF2B5EF4-FFF2-40B4-BE49-F238E27FC236}">
                <a16:creationId xmlns:a16="http://schemas.microsoft.com/office/drawing/2014/main" id="{CE891FBF-2328-3828-333D-92248D303AC8}"/>
              </a:ext>
            </a:extLst>
          </p:cNvPr>
          <p:cNvSpPr/>
          <p:nvPr/>
        </p:nvSpPr>
        <p:spPr>
          <a:xfrm>
            <a:off x="2959133" y="2597294"/>
            <a:ext cx="1260000" cy="126000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0" name="Freeform: Shape 9">
            <a:extLst>
              <a:ext uri="{FF2B5EF4-FFF2-40B4-BE49-F238E27FC236}">
                <a16:creationId xmlns:a16="http://schemas.microsoft.com/office/drawing/2014/main" id="{13E4C728-CDAC-F0B1-1CF2-CBAB4CDFBC78}"/>
              </a:ext>
            </a:extLst>
          </p:cNvPr>
          <p:cNvSpPr/>
          <p:nvPr/>
        </p:nvSpPr>
        <p:spPr>
          <a:xfrm>
            <a:off x="1789133" y="5009294"/>
            <a:ext cx="3600000" cy="720000"/>
          </a:xfrm>
          <a:custGeom>
            <a:avLst/>
            <a:gdLst>
              <a:gd name="connsiteX0" fmla="*/ 0 w 3600000"/>
              <a:gd name="connsiteY0" fmla="*/ 0 h 720000"/>
              <a:gd name="connsiteX1" fmla="*/ 3600000 w 3600000"/>
              <a:gd name="connsiteY1" fmla="*/ 0 h 720000"/>
              <a:gd name="connsiteX2" fmla="*/ 3600000 w 3600000"/>
              <a:gd name="connsiteY2" fmla="*/ 720000 h 720000"/>
              <a:gd name="connsiteX3" fmla="*/ 0 w 3600000"/>
              <a:gd name="connsiteY3" fmla="*/ 720000 h 720000"/>
              <a:gd name="connsiteX4" fmla="*/ 0 w 360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0000" h="720000">
                <a:moveTo>
                  <a:pt x="0" y="0"/>
                </a:moveTo>
                <a:lnTo>
                  <a:pt x="3600000" y="0"/>
                </a:lnTo>
                <a:lnTo>
                  <a:pt x="360000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dirty="0">
                <a:solidFill>
                  <a:schemeClr val="tx1"/>
                </a:solidFill>
              </a:rPr>
              <a:t>How do we record the data? </a:t>
            </a:r>
          </a:p>
        </p:txBody>
      </p:sp>
      <p:sp>
        <p:nvSpPr>
          <p:cNvPr id="4" name="Oval 3">
            <a:extLst>
              <a:ext uri="{FF2B5EF4-FFF2-40B4-BE49-F238E27FC236}">
                <a16:creationId xmlns:a16="http://schemas.microsoft.com/office/drawing/2014/main" id="{649C13F3-4E74-2248-E89B-4D3701754755}"/>
              </a:ext>
              <a:ext uri="{C183D7F6-B498-43B3-948B-1728B52AA6E4}">
                <adec:decorative xmlns:adec="http://schemas.microsoft.com/office/drawing/2017/decorative" val="1"/>
              </a:ext>
            </a:extLst>
          </p:cNvPr>
          <p:cNvSpPr/>
          <p:nvPr/>
        </p:nvSpPr>
        <p:spPr>
          <a:xfrm>
            <a:off x="7759800" y="2129293"/>
            <a:ext cx="2196000" cy="2196000"/>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6" name="Rectangle 5" descr="Bar chart">
            <a:extLst>
              <a:ext uri="{FF2B5EF4-FFF2-40B4-BE49-F238E27FC236}">
                <a16:creationId xmlns:a16="http://schemas.microsoft.com/office/drawing/2014/main" id="{75B84762-2ACD-F44F-C1AB-CBB150E1B065}"/>
              </a:ext>
            </a:extLst>
          </p:cNvPr>
          <p:cNvSpPr/>
          <p:nvPr/>
        </p:nvSpPr>
        <p:spPr>
          <a:xfrm>
            <a:off x="8227800" y="2597294"/>
            <a:ext cx="1260000" cy="1260000"/>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7" name="Freeform: Shape 6">
            <a:extLst>
              <a:ext uri="{FF2B5EF4-FFF2-40B4-BE49-F238E27FC236}">
                <a16:creationId xmlns:a16="http://schemas.microsoft.com/office/drawing/2014/main" id="{77F9AD1E-1DBD-678B-7C84-FE51024FB67F}"/>
              </a:ext>
            </a:extLst>
          </p:cNvPr>
          <p:cNvSpPr/>
          <p:nvPr/>
        </p:nvSpPr>
        <p:spPr>
          <a:xfrm>
            <a:off x="7057800" y="5009294"/>
            <a:ext cx="3600000" cy="720000"/>
          </a:xfrm>
          <a:custGeom>
            <a:avLst/>
            <a:gdLst>
              <a:gd name="connsiteX0" fmla="*/ 0 w 3600000"/>
              <a:gd name="connsiteY0" fmla="*/ 0 h 720000"/>
              <a:gd name="connsiteX1" fmla="*/ 3600000 w 3600000"/>
              <a:gd name="connsiteY1" fmla="*/ 0 h 720000"/>
              <a:gd name="connsiteX2" fmla="*/ 3600000 w 3600000"/>
              <a:gd name="connsiteY2" fmla="*/ 720000 h 720000"/>
              <a:gd name="connsiteX3" fmla="*/ 0 w 3600000"/>
              <a:gd name="connsiteY3" fmla="*/ 720000 h 720000"/>
              <a:gd name="connsiteX4" fmla="*/ 0 w 360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0000" h="720000">
                <a:moveTo>
                  <a:pt x="0" y="0"/>
                </a:moveTo>
                <a:lnTo>
                  <a:pt x="3600000" y="0"/>
                </a:lnTo>
                <a:lnTo>
                  <a:pt x="360000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dirty="0">
                <a:solidFill>
                  <a:schemeClr val="tx1"/>
                </a:solidFill>
              </a:rPr>
              <a:t>What type of data do we collect? </a:t>
            </a:r>
          </a:p>
        </p:txBody>
      </p:sp>
    </p:spTree>
    <p:extLst>
      <p:ext uri="{BB962C8B-B14F-4D97-AF65-F5344CB8AC3E}">
        <p14:creationId xmlns:p14="http://schemas.microsoft.com/office/powerpoint/2010/main" val="6469114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Standard Borehole Geologic Logging Form</a:t>
            </a:r>
          </a:p>
        </p:txBody>
      </p:sp>
      <p:pic>
        <p:nvPicPr>
          <p:cNvPr id="6" name="Picture 5" descr="Image showing a standard borehole logging form. ">
            <a:extLst>
              <a:ext uri="{FF2B5EF4-FFF2-40B4-BE49-F238E27FC236}">
                <a16:creationId xmlns:a16="http://schemas.microsoft.com/office/drawing/2014/main" id="{EF8C669A-F626-9904-F782-C6585AE458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330" y="1710444"/>
            <a:ext cx="4213194" cy="4891644"/>
          </a:xfrm>
          <a:prstGeom prst="rect">
            <a:avLst/>
          </a:prstGeom>
        </p:spPr>
      </p:pic>
      <p:sp>
        <p:nvSpPr>
          <p:cNvPr id="4" name="Content Placeholder 3">
            <a:extLst>
              <a:ext uri="{FF2B5EF4-FFF2-40B4-BE49-F238E27FC236}">
                <a16:creationId xmlns:a16="http://schemas.microsoft.com/office/drawing/2014/main" id="{88051FF2-C8A8-BBBD-2C37-D313AC77C160}"/>
              </a:ext>
            </a:extLst>
          </p:cNvPr>
          <p:cNvSpPr>
            <a:spLocks noGrp="1"/>
          </p:cNvSpPr>
          <p:nvPr>
            <p:ph idx="1"/>
          </p:nvPr>
        </p:nvSpPr>
        <p:spPr>
          <a:xfrm>
            <a:off x="5768622" y="2449689"/>
            <a:ext cx="5585177" cy="3727274"/>
          </a:xfrm>
        </p:spPr>
        <p:txBody>
          <a:bodyPr/>
          <a:lstStyle/>
          <a:p>
            <a:pPr marL="0" indent="0">
              <a:buNone/>
            </a:pPr>
            <a:r>
              <a:rPr lang="en-US" dirty="0"/>
              <a:t>The geologic materials are described in paragraph format along a depth scale</a:t>
            </a:r>
          </a:p>
          <a:p>
            <a:pPr marL="0" indent="0">
              <a:buNone/>
            </a:pPr>
            <a:endParaRPr lang="en-US" dirty="0"/>
          </a:p>
          <a:p>
            <a:pPr marL="0" indent="0">
              <a:buNone/>
            </a:pPr>
            <a:r>
              <a:rPr lang="en-US" dirty="0"/>
              <a:t>The only parameter specifically required by the logging sheet is the unified soil classification system (USCS) category</a:t>
            </a:r>
          </a:p>
        </p:txBody>
      </p:sp>
    </p:spTree>
    <p:extLst>
      <p:ext uri="{BB962C8B-B14F-4D97-AF65-F5344CB8AC3E}">
        <p14:creationId xmlns:p14="http://schemas.microsoft.com/office/powerpoint/2010/main" val="21326782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CC02C-81E5-49C8-812D-9414569EA42D}"/>
              </a:ext>
            </a:extLst>
          </p:cNvPr>
          <p:cNvSpPr>
            <a:spLocks noGrp="1"/>
          </p:cNvSpPr>
          <p:nvPr>
            <p:ph type="title"/>
          </p:nvPr>
        </p:nvSpPr>
        <p:spPr/>
        <p:txBody>
          <a:bodyPr>
            <a:normAutofit/>
          </a:bodyPr>
          <a:lstStyle/>
          <a:p>
            <a:r>
              <a:rPr lang="en-US" dirty="0"/>
              <a:t>Limitations of the Standard </a:t>
            </a:r>
            <a:br>
              <a:rPr lang="en-US" dirty="0"/>
            </a:br>
            <a:r>
              <a:rPr lang="en-US" dirty="0"/>
              <a:t>Borehole Geologic Logging Form</a:t>
            </a:r>
            <a:endParaRPr lang="en-US" i="1" dirty="0">
              <a:solidFill>
                <a:schemeClr val="accent1">
                  <a:lumMod val="75000"/>
                </a:schemeClr>
              </a:solidFill>
            </a:endParaRPr>
          </a:p>
        </p:txBody>
      </p:sp>
      <p:sp>
        <p:nvSpPr>
          <p:cNvPr id="4" name="Slide Number Placeholder 4">
            <a:extLst>
              <a:ext uri="{FF2B5EF4-FFF2-40B4-BE49-F238E27FC236}">
                <a16:creationId xmlns:a16="http://schemas.microsoft.com/office/drawing/2014/main" id="{764DFE51-CE0B-4516-9B29-978D59F5E950}"/>
              </a:ext>
            </a:extLst>
          </p:cNvPr>
          <p:cNvSpPr>
            <a:spLocks noGrp="1"/>
          </p:cNvSpPr>
          <p:nvPr>
            <p:ph type="sldNum" sz="quarter" idx="12"/>
          </p:nvPr>
        </p:nvSpPr>
        <p:spPr bwMode="auto">
          <a:xfrm>
            <a:off x="8382001" y="6477000"/>
            <a:ext cx="2133600" cy="476250"/>
          </a:xfrm>
          <a:prstGeom prst="rect">
            <a:avLst/>
          </a:prstGeom>
          <a:noFill/>
          <a:ln w="9525">
            <a:noFill/>
            <a:miter lim="800000"/>
            <a:headEnd/>
            <a:tailEnd/>
          </a:ln>
          <a:effectLst/>
        </p:spPr>
        <p:txBody>
          <a:bodyPr vert="horz" wrap="square" lIns="91440" tIns="45720" rIns="91440" bIns="45720" numCol="1" rtlCol="0"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a:defRPr/>
            </a:pPr>
            <a:fld id="{3FFFF23A-788A-40E7-A79E-1CDAC1097B76}" type="slidenum">
              <a:rPr lang="en-US" smtClean="0"/>
              <a:pPr>
                <a:defRPr/>
              </a:pPr>
              <a:t>17</a:t>
            </a:fld>
            <a:endParaRPr lang="en-US" dirty="0"/>
          </a:p>
        </p:txBody>
      </p:sp>
      <p:sp>
        <p:nvSpPr>
          <p:cNvPr id="5" name="Content Placeholder 4">
            <a:extLst>
              <a:ext uri="{FF2B5EF4-FFF2-40B4-BE49-F238E27FC236}">
                <a16:creationId xmlns:a16="http://schemas.microsoft.com/office/drawing/2014/main" id="{BF6BDC9C-2910-BF5A-83F4-19128E614F38}"/>
              </a:ext>
            </a:extLst>
          </p:cNvPr>
          <p:cNvSpPr>
            <a:spLocks noGrp="1"/>
          </p:cNvSpPr>
          <p:nvPr>
            <p:ph idx="1"/>
          </p:nvPr>
        </p:nvSpPr>
        <p:spPr>
          <a:xfrm>
            <a:off x="838200" y="2009421"/>
            <a:ext cx="10515600" cy="4167541"/>
          </a:xfrm>
        </p:spPr>
        <p:txBody>
          <a:bodyPr>
            <a:normAutofit fontScale="92500" lnSpcReduction="20000"/>
          </a:bodyPr>
          <a:lstStyle/>
          <a:p>
            <a:pPr>
              <a:spcBef>
                <a:spcPts val="1800"/>
              </a:spcBef>
            </a:pPr>
            <a:r>
              <a:rPr lang="en-US" dirty="0"/>
              <a:t>Long logging times often leading to incomplete logs</a:t>
            </a:r>
          </a:p>
          <a:p>
            <a:pPr>
              <a:spcBef>
                <a:spcPts val="1800"/>
              </a:spcBef>
            </a:pPr>
            <a:r>
              <a:rPr lang="en-US" dirty="0"/>
              <a:t>Inconsistent data capture</a:t>
            </a:r>
          </a:p>
          <a:p>
            <a:pPr>
              <a:spcBef>
                <a:spcPts val="1800"/>
              </a:spcBef>
            </a:pPr>
            <a:r>
              <a:rPr lang="en-US" dirty="0"/>
              <a:t>Loss of data for thin intervals</a:t>
            </a:r>
          </a:p>
          <a:p>
            <a:pPr>
              <a:spcBef>
                <a:spcPts val="1800"/>
              </a:spcBef>
            </a:pPr>
            <a:r>
              <a:rPr lang="en-US" dirty="0"/>
              <a:t>Text format does not facilitate real time decision making</a:t>
            </a:r>
          </a:p>
          <a:p>
            <a:pPr>
              <a:spcBef>
                <a:spcPts val="1800"/>
              </a:spcBef>
            </a:pPr>
            <a:r>
              <a:rPr lang="en-US" dirty="0"/>
              <a:t>Digitization is so inefficient it is nearly impossible</a:t>
            </a:r>
          </a:p>
          <a:p>
            <a:pPr>
              <a:spcBef>
                <a:spcPts val="1800"/>
              </a:spcBef>
            </a:pPr>
            <a:endParaRPr lang="en-US" dirty="0"/>
          </a:p>
          <a:p>
            <a:pPr>
              <a:spcBef>
                <a:spcPts val="1800"/>
              </a:spcBef>
            </a:pPr>
            <a:endParaRPr lang="en-US" dirty="0"/>
          </a:p>
          <a:p>
            <a:pPr marL="0" indent="0">
              <a:spcBef>
                <a:spcPts val="1800"/>
              </a:spcBef>
              <a:buNone/>
            </a:pPr>
            <a:r>
              <a:rPr lang="en-US" b="1" i="1" dirty="0">
                <a:solidFill>
                  <a:schemeClr val="accent1">
                    <a:lumMod val="75000"/>
                  </a:schemeClr>
                </a:solidFill>
              </a:rPr>
              <a:t>Geologic data/insight are never fully utilized</a:t>
            </a:r>
            <a:endParaRPr lang="en-US" dirty="0"/>
          </a:p>
        </p:txBody>
      </p:sp>
    </p:spTree>
    <p:extLst>
      <p:ext uri="{BB962C8B-B14F-4D97-AF65-F5344CB8AC3E}">
        <p14:creationId xmlns:p14="http://schemas.microsoft.com/office/powerpoint/2010/main" val="31592234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Type of Data Do We Record? </a:t>
            </a:r>
          </a:p>
        </p:txBody>
      </p:sp>
      <p:pic>
        <p:nvPicPr>
          <p:cNvPr id="6" name="Picture 5" descr="Image showing a standard borehole logging form. ">
            <a:extLst>
              <a:ext uri="{FF2B5EF4-FFF2-40B4-BE49-F238E27FC236}">
                <a16:creationId xmlns:a16="http://schemas.microsoft.com/office/drawing/2014/main" id="{EF8C669A-F626-9904-F782-C6585AE458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9264" y="1813957"/>
            <a:ext cx="4213194" cy="4891644"/>
          </a:xfrm>
          <a:prstGeom prst="rect">
            <a:avLst/>
          </a:prstGeom>
        </p:spPr>
      </p:pic>
    </p:spTree>
    <p:extLst>
      <p:ext uri="{BB962C8B-B14F-4D97-AF65-F5344CB8AC3E}">
        <p14:creationId xmlns:p14="http://schemas.microsoft.com/office/powerpoint/2010/main" val="23720053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EF51EEA-030E-4C67-FF03-E1A86316C16F}"/>
              </a:ext>
            </a:extLst>
          </p:cNvPr>
          <p:cNvSpPr>
            <a:spLocks noGrp="1"/>
          </p:cNvSpPr>
          <p:nvPr>
            <p:ph type="title"/>
          </p:nvPr>
        </p:nvSpPr>
        <p:spPr/>
        <p:txBody>
          <a:bodyPr/>
          <a:lstStyle/>
          <a:p>
            <a:r>
              <a:rPr lang="en-US" dirty="0"/>
              <a:t>Unified Soil Classification System (USCS)</a:t>
            </a:r>
          </a:p>
        </p:txBody>
      </p:sp>
      <p:sp>
        <p:nvSpPr>
          <p:cNvPr id="3" name="Content Placeholder 7">
            <a:extLst>
              <a:ext uri="{FF2B5EF4-FFF2-40B4-BE49-F238E27FC236}">
                <a16:creationId xmlns:a16="http://schemas.microsoft.com/office/drawing/2014/main" id="{C3370557-B61E-EFA5-6CC4-1B11608CC237}"/>
              </a:ext>
            </a:extLst>
          </p:cNvPr>
          <p:cNvSpPr>
            <a:spLocks noGrp="1"/>
          </p:cNvSpPr>
          <p:nvPr>
            <p:ph idx="1"/>
          </p:nvPr>
        </p:nvSpPr>
        <p:spPr>
          <a:xfrm>
            <a:off x="838200" y="1825626"/>
            <a:ext cx="10515600" cy="482146"/>
          </a:xfrm>
        </p:spPr>
        <p:txBody>
          <a:bodyPr>
            <a:normAutofit/>
          </a:bodyPr>
          <a:lstStyle/>
          <a:p>
            <a:pPr marL="0" indent="0">
              <a:buNone/>
            </a:pPr>
            <a:r>
              <a:rPr lang="en-US" dirty="0"/>
              <a:t>USCS categorizes unconsolidated sediments for engineering purposes</a:t>
            </a:r>
          </a:p>
        </p:txBody>
      </p:sp>
      <p:pic>
        <p:nvPicPr>
          <p:cNvPr id="4" name="Picture 2" descr="Image showing people standing in front of a plane. ">
            <a:extLst>
              <a:ext uri="{FF2B5EF4-FFF2-40B4-BE49-F238E27FC236}">
                <a16:creationId xmlns:a16="http://schemas.microsoft.com/office/drawing/2014/main" id="{89A64D95-6F51-A4AD-73A4-26D4D96E71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 y="2762456"/>
            <a:ext cx="5167310" cy="3341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Image showing a truck, runway, and a plane. ">
            <a:extLst>
              <a:ext uri="{FF2B5EF4-FFF2-40B4-BE49-F238E27FC236}">
                <a16:creationId xmlns:a16="http://schemas.microsoft.com/office/drawing/2014/main" id="{68E14A92-1ECA-920B-9565-44D7B90A75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1399" y="2762456"/>
            <a:ext cx="5167310" cy="3382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028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F4CF10-C71B-46AA-AD2E-C0C1D9D7737B}"/>
              </a:ext>
            </a:extLst>
          </p:cNvPr>
          <p:cNvSpPr>
            <a:spLocks noGrp="1"/>
          </p:cNvSpPr>
          <p:nvPr>
            <p:ph type="title"/>
          </p:nvPr>
        </p:nvSpPr>
        <p:spPr/>
        <p:txBody>
          <a:bodyPr>
            <a:normAutofit/>
          </a:bodyPr>
          <a:lstStyle/>
          <a:p>
            <a:r>
              <a:rPr lang="en-US" dirty="0"/>
              <a:t>Core Logging for Hydrogeologic Investigations</a:t>
            </a:r>
          </a:p>
        </p:txBody>
      </p:sp>
      <p:sp>
        <p:nvSpPr>
          <p:cNvPr id="5" name="Content Placeholder 4">
            <a:extLst>
              <a:ext uri="{FF2B5EF4-FFF2-40B4-BE49-F238E27FC236}">
                <a16:creationId xmlns:a16="http://schemas.microsoft.com/office/drawing/2014/main" id="{F59503C0-5A43-4962-9C14-AE1F37A02BF6}"/>
              </a:ext>
            </a:extLst>
          </p:cNvPr>
          <p:cNvSpPr>
            <a:spLocks noGrp="1"/>
          </p:cNvSpPr>
          <p:nvPr>
            <p:ph idx="1"/>
          </p:nvPr>
        </p:nvSpPr>
        <p:spPr/>
        <p:txBody>
          <a:bodyPr>
            <a:normAutofit/>
          </a:bodyPr>
          <a:lstStyle/>
          <a:p>
            <a:pPr marL="0" indent="0">
              <a:buNone/>
            </a:pPr>
            <a:r>
              <a:rPr lang="en-US" dirty="0"/>
              <a:t>Learning Objectives</a:t>
            </a:r>
          </a:p>
          <a:p>
            <a:r>
              <a:rPr lang="en-US" dirty="0"/>
              <a:t>Be able to describe why geologic data are needed for hydrogeology projects. </a:t>
            </a:r>
          </a:p>
          <a:p>
            <a:r>
              <a:rPr lang="en-US" dirty="0"/>
              <a:t>Become familiar with how we typically collect geologic data/information in hydrogeologic investigations. </a:t>
            </a:r>
          </a:p>
          <a:p>
            <a:r>
              <a:rPr lang="en-US" dirty="0"/>
              <a:t>Be able to explain some of the limitations of the standard approach to geologic data collection in hydrogeology. </a:t>
            </a:r>
          </a:p>
        </p:txBody>
      </p:sp>
    </p:spTree>
    <p:extLst>
      <p:ext uri="{BB962C8B-B14F-4D97-AF65-F5344CB8AC3E}">
        <p14:creationId xmlns:p14="http://schemas.microsoft.com/office/powerpoint/2010/main" val="19951208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3EE03-E54C-90CA-D64E-2D38434116AF}"/>
              </a:ext>
            </a:extLst>
          </p:cNvPr>
          <p:cNvSpPr>
            <a:spLocks noGrp="1"/>
          </p:cNvSpPr>
          <p:nvPr>
            <p:ph type="title"/>
          </p:nvPr>
        </p:nvSpPr>
        <p:spPr/>
        <p:txBody>
          <a:bodyPr>
            <a:normAutofit/>
          </a:bodyPr>
          <a:lstStyle/>
          <a:p>
            <a:r>
              <a:rPr lang="en-US" dirty="0"/>
              <a:t>USCS Groups Sediments into </a:t>
            </a:r>
            <a:br>
              <a:rPr lang="en-US" dirty="0"/>
            </a:br>
            <a:r>
              <a:rPr lang="en-US" dirty="0"/>
              <a:t>3 Broad Categories</a:t>
            </a:r>
          </a:p>
        </p:txBody>
      </p:sp>
      <p:sp>
        <p:nvSpPr>
          <p:cNvPr id="11" name="Rectangle: Rounded Corners 10">
            <a:extLst>
              <a:ext uri="{FF2B5EF4-FFF2-40B4-BE49-F238E27FC236}">
                <a16:creationId xmlns:a16="http://schemas.microsoft.com/office/drawing/2014/main" id="{52B1722D-D09F-EEE0-8E1C-BAA6ABED92DD}"/>
              </a:ext>
            </a:extLst>
          </p:cNvPr>
          <p:cNvSpPr/>
          <p:nvPr/>
        </p:nvSpPr>
        <p:spPr>
          <a:xfrm>
            <a:off x="175845" y="2208967"/>
            <a:ext cx="3505200" cy="3756411"/>
          </a:xfrm>
          <a:prstGeom prst="roundRect">
            <a:avLst>
              <a:gd name="adj" fmla="val 5630"/>
            </a:avLst>
          </a:prstGeom>
          <a:noFill/>
          <a:ln w="28575">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rtlCol="0" anchor="t"/>
          <a:lstStyle/>
          <a:p>
            <a:pPr algn="ctr"/>
            <a:r>
              <a:rPr lang="en-US" sz="2800" dirty="0">
                <a:solidFill>
                  <a:schemeClr val="tx1"/>
                </a:solidFill>
                <a:effectLst>
                  <a:outerShdw blurRad="38100" dist="38100" dir="2700000" algn="tl">
                    <a:srgbClr val="000000">
                      <a:alpha val="43137"/>
                    </a:srgbClr>
                  </a:outerShdw>
                </a:effectLst>
                <a:latin typeface="+mj-lt"/>
              </a:rPr>
              <a:t>Coarse-Grained Soils</a:t>
            </a:r>
          </a:p>
          <a:p>
            <a:pPr algn="ctr"/>
            <a:r>
              <a:rPr lang="en-US" sz="2800" dirty="0">
                <a:solidFill>
                  <a:schemeClr val="tx1"/>
                </a:solidFill>
              </a:rPr>
              <a:t>Primarily sand and gravel</a:t>
            </a:r>
          </a:p>
          <a:p>
            <a:pPr algn="ctr"/>
            <a:endParaRPr lang="en-US" sz="2800" dirty="0">
              <a:solidFill>
                <a:schemeClr val="accent6">
                  <a:lumMod val="75000"/>
                </a:schemeClr>
              </a:solidFill>
            </a:endParaRPr>
          </a:p>
          <a:p>
            <a:pPr algn="ctr"/>
            <a:endParaRPr lang="en-US" sz="2800" dirty="0">
              <a:solidFill>
                <a:schemeClr val="accent6">
                  <a:lumMod val="75000"/>
                </a:schemeClr>
              </a:solidFill>
            </a:endParaRPr>
          </a:p>
          <a:p>
            <a:pPr algn="ctr"/>
            <a:endParaRPr lang="en-US" sz="2800" dirty="0">
              <a:solidFill>
                <a:schemeClr val="accent6">
                  <a:lumMod val="75000"/>
                </a:schemeClr>
              </a:solidFill>
            </a:endParaRPr>
          </a:p>
          <a:p>
            <a:pPr algn="ctr"/>
            <a:endParaRPr lang="en-US" sz="2400" dirty="0">
              <a:solidFill>
                <a:schemeClr val="accent6">
                  <a:lumMod val="75000"/>
                </a:schemeClr>
              </a:solidFill>
            </a:endParaRPr>
          </a:p>
          <a:p>
            <a:pPr algn="ctr"/>
            <a:endParaRPr lang="en-US" sz="2800" dirty="0">
              <a:solidFill>
                <a:schemeClr val="accent6">
                  <a:lumMod val="75000"/>
                </a:schemeClr>
              </a:solidFill>
            </a:endParaRPr>
          </a:p>
          <a:p>
            <a:pPr algn="ctr"/>
            <a:r>
              <a:rPr lang="en-US" sz="2800" dirty="0">
                <a:solidFill>
                  <a:schemeClr val="accent6">
                    <a:lumMod val="75000"/>
                  </a:schemeClr>
                </a:solidFill>
              </a:rPr>
              <a:t> </a:t>
            </a:r>
          </a:p>
        </p:txBody>
      </p:sp>
      <p:pic>
        <p:nvPicPr>
          <p:cNvPr id="12" name="Picture 11" descr="A photo showing a hand holding a handful of gravel. ">
            <a:extLst>
              <a:ext uri="{FF2B5EF4-FFF2-40B4-BE49-F238E27FC236}">
                <a16:creationId xmlns:a16="http://schemas.microsoft.com/office/drawing/2014/main" id="{34C31950-D9F4-8E96-3E64-9920943851D6}"/>
              </a:ext>
            </a:extLst>
          </p:cNvPr>
          <p:cNvPicPr>
            <a:picLocks noChangeAspect="1"/>
          </p:cNvPicPr>
          <p:nvPr/>
        </p:nvPicPr>
        <p:blipFill rotWithShape="1">
          <a:blip r:embed="rId3">
            <a:extLst>
              <a:ext uri="{28A0092B-C50C-407E-A947-70E740481C1C}">
                <a14:useLocalDpi xmlns:a14="http://schemas.microsoft.com/office/drawing/2010/main" val="0"/>
              </a:ext>
            </a:extLst>
          </a:blip>
          <a:srcRect l="17094" t="22878" r="44616" b="20598"/>
          <a:stretch/>
        </p:blipFill>
        <p:spPr>
          <a:xfrm rot="5400000">
            <a:off x="1193234" y="4124240"/>
            <a:ext cx="1543479" cy="1708851"/>
          </a:xfrm>
          <a:prstGeom prst="rect">
            <a:avLst/>
          </a:prstGeom>
        </p:spPr>
      </p:pic>
      <p:sp>
        <p:nvSpPr>
          <p:cNvPr id="10" name="Rectangle: Rounded Corners 9">
            <a:extLst>
              <a:ext uri="{FF2B5EF4-FFF2-40B4-BE49-F238E27FC236}">
                <a16:creationId xmlns:a16="http://schemas.microsoft.com/office/drawing/2014/main" id="{26FF8125-B939-4916-5427-99F4C2FF6227}"/>
              </a:ext>
            </a:extLst>
          </p:cNvPr>
          <p:cNvSpPr/>
          <p:nvPr/>
        </p:nvSpPr>
        <p:spPr>
          <a:xfrm>
            <a:off x="4343400" y="2208967"/>
            <a:ext cx="3505200" cy="3756411"/>
          </a:xfrm>
          <a:prstGeom prst="roundRect">
            <a:avLst>
              <a:gd name="adj" fmla="val 5630"/>
            </a:avLst>
          </a:prstGeom>
          <a:noFill/>
          <a:ln w="28575">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rtlCol="0" anchor="t"/>
          <a:lstStyle/>
          <a:p>
            <a:pPr algn="ctr"/>
            <a:r>
              <a:rPr lang="en-US" sz="2800" dirty="0">
                <a:solidFill>
                  <a:schemeClr val="tx1"/>
                </a:solidFill>
                <a:effectLst>
                  <a:outerShdw blurRad="38100" dist="38100" dir="2700000" algn="tl">
                    <a:srgbClr val="000000">
                      <a:alpha val="43137"/>
                    </a:srgbClr>
                  </a:outerShdw>
                </a:effectLst>
                <a:latin typeface="+mj-lt"/>
              </a:rPr>
              <a:t>Fine-Grained Soils</a:t>
            </a:r>
          </a:p>
          <a:p>
            <a:pPr algn="ctr"/>
            <a:endParaRPr lang="en-US" sz="2800" dirty="0">
              <a:solidFill>
                <a:schemeClr val="tx1"/>
              </a:solidFill>
            </a:endParaRPr>
          </a:p>
          <a:p>
            <a:pPr algn="ctr"/>
            <a:r>
              <a:rPr lang="en-US" sz="2800" dirty="0">
                <a:solidFill>
                  <a:schemeClr val="tx1"/>
                </a:solidFill>
              </a:rPr>
              <a:t>Primarily silt and clay</a:t>
            </a:r>
          </a:p>
          <a:p>
            <a:pPr algn="ctr"/>
            <a:endParaRPr lang="en-US" sz="2800" dirty="0">
              <a:solidFill>
                <a:schemeClr val="accent1">
                  <a:lumMod val="50000"/>
                </a:schemeClr>
              </a:solidFill>
            </a:endParaRPr>
          </a:p>
          <a:p>
            <a:pPr algn="ctr"/>
            <a:endParaRPr lang="en-US" sz="2800" dirty="0">
              <a:solidFill>
                <a:schemeClr val="accent6">
                  <a:lumMod val="75000"/>
                </a:schemeClr>
              </a:solidFill>
            </a:endParaRPr>
          </a:p>
          <a:p>
            <a:pPr algn="ctr"/>
            <a:endParaRPr lang="en-US" sz="2800" dirty="0">
              <a:solidFill>
                <a:schemeClr val="accent6">
                  <a:lumMod val="75000"/>
                </a:schemeClr>
              </a:solidFill>
            </a:endParaRPr>
          </a:p>
          <a:p>
            <a:pPr algn="ctr"/>
            <a:endParaRPr lang="en-US" sz="2400" dirty="0">
              <a:solidFill>
                <a:schemeClr val="accent6">
                  <a:lumMod val="75000"/>
                </a:schemeClr>
              </a:solidFill>
            </a:endParaRPr>
          </a:p>
          <a:p>
            <a:pPr algn="ctr"/>
            <a:endParaRPr lang="en-US" sz="2400" dirty="0">
              <a:solidFill>
                <a:schemeClr val="accent6">
                  <a:lumMod val="75000"/>
                </a:schemeClr>
              </a:solidFill>
            </a:endParaRPr>
          </a:p>
          <a:p>
            <a:pPr algn="ctr"/>
            <a:endParaRPr lang="en-US" sz="2800" dirty="0">
              <a:solidFill>
                <a:schemeClr val="accent6">
                  <a:lumMod val="75000"/>
                </a:schemeClr>
              </a:solidFill>
            </a:endParaRPr>
          </a:p>
        </p:txBody>
      </p:sp>
      <p:pic>
        <p:nvPicPr>
          <p:cNvPr id="13" name="Picture 12" descr="A photo of a sediment core. ">
            <a:extLst>
              <a:ext uri="{FF2B5EF4-FFF2-40B4-BE49-F238E27FC236}">
                <a16:creationId xmlns:a16="http://schemas.microsoft.com/office/drawing/2014/main" id="{ADF7288C-5064-E370-6EF3-8336D28FBDA0}"/>
              </a:ext>
            </a:extLst>
          </p:cNvPr>
          <p:cNvPicPr>
            <a:picLocks noChangeAspect="1"/>
          </p:cNvPicPr>
          <p:nvPr/>
        </p:nvPicPr>
        <p:blipFill rotWithShape="1">
          <a:blip r:embed="rId4">
            <a:extLst>
              <a:ext uri="{28A0092B-C50C-407E-A947-70E740481C1C}">
                <a14:useLocalDpi xmlns:a14="http://schemas.microsoft.com/office/drawing/2010/main" val="0"/>
              </a:ext>
            </a:extLst>
          </a:blip>
          <a:srcRect t="40656" b="7379"/>
          <a:stretch/>
        </p:blipFill>
        <p:spPr>
          <a:xfrm>
            <a:off x="4577863" y="4146125"/>
            <a:ext cx="3036274" cy="1183368"/>
          </a:xfrm>
          <a:prstGeom prst="rect">
            <a:avLst/>
          </a:prstGeom>
        </p:spPr>
      </p:pic>
      <p:sp>
        <p:nvSpPr>
          <p:cNvPr id="9" name="Rectangle: Rounded Corners 8">
            <a:extLst>
              <a:ext uri="{FF2B5EF4-FFF2-40B4-BE49-F238E27FC236}">
                <a16:creationId xmlns:a16="http://schemas.microsoft.com/office/drawing/2014/main" id="{17053ED8-76B6-B74E-BB12-CAA2A3B1EADE}"/>
              </a:ext>
            </a:extLst>
          </p:cNvPr>
          <p:cNvSpPr/>
          <p:nvPr/>
        </p:nvSpPr>
        <p:spPr>
          <a:xfrm>
            <a:off x="8510955" y="2208967"/>
            <a:ext cx="3505200" cy="3756411"/>
          </a:xfrm>
          <a:prstGeom prst="roundRect">
            <a:avLst>
              <a:gd name="adj" fmla="val 5630"/>
            </a:avLst>
          </a:prstGeom>
          <a:noFill/>
          <a:ln w="28575">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rtlCol="0" anchor="t"/>
          <a:lstStyle/>
          <a:p>
            <a:pPr algn="ctr"/>
            <a:r>
              <a:rPr lang="en-US" sz="2800" dirty="0">
                <a:solidFill>
                  <a:schemeClr val="tx1"/>
                </a:solidFill>
                <a:effectLst>
                  <a:outerShdw blurRad="38100" dist="38100" dir="2700000" algn="tl">
                    <a:srgbClr val="000000">
                      <a:alpha val="43137"/>
                    </a:srgbClr>
                  </a:outerShdw>
                </a:effectLst>
                <a:latin typeface="+mj-lt"/>
              </a:rPr>
              <a:t>Highly Organic Soils</a:t>
            </a:r>
          </a:p>
          <a:p>
            <a:pPr algn="ctr"/>
            <a:endParaRPr lang="en-US" sz="2800" dirty="0">
              <a:solidFill>
                <a:schemeClr val="tx1"/>
              </a:solidFill>
            </a:endParaRPr>
          </a:p>
          <a:p>
            <a:pPr algn="ctr"/>
            <a:r>
              <a:rPr lang="en-US" sz="2800" dirty="0">
                <a:solidFill>
                  <a:schemeClr val="tx1"/>
                </a:solidFill>
              </a:rPr>
              <a:t>Primarily organic matter</a:t>
            </a:r>
          </a:p>
        </p:txBody>
      </p:sp>
      <p:pic>
        <p:nvPicPr>
          <p:cNvPr id="14" name="Picture 13" descr="A photo or an organic rich core. ">
            <a:extLst>
              <a:ext uri="{FF2B5EF4-FFF2-40B4-BE49-F238E27FC236}">
                <a16:creationId xmlns:a16="http://schemas.microsoft.com/office/drawing/2014/main" id="{FBF9DB57-F857-1896-BDB5-F95A63190AF8}"/>
              </a:ext>
            </a:extLst>
          </p:cNvPr>
          <p:cNvPicPr>
            <a:picLocks noChangeAspect="1"/>
          </p:cNvPicPr>
          <p:nvPr/>
        </p:nvPicPr>
        <p:blipFill rotWithShape="1">
          <a:blip r:embed="rId5">
            <a:extLst>
              <a:ext uri="{28A0092B-C50C-407E-A947-70E740481C1C}">
                <a14:useLocalDpi xmlns:a14="http://schemas.microsoft.com/office/drawing/2010/main" val="0"/>
              </a:ext>
            </a:extLst>
          </a:blip>
          <a:srcRect l="14286" t="15926" b="45767"/>
          <a:stretch/>
        </p:blipFill>
        <p:spPr>
          <a:xfrm rot="10800000">
            <a:off x="8649747" y="4193561"/>
            <a:ext cx="3227615" cy="1081849"/>
          </a:xfrm>
          <a:prstGeom prst="rect">
            <a:avLst/>
          </a:prstGeom>
        </p:spPr>
      </p:pic>
    </p:spTree>
    <p:extLst>
      <p:ext uri="{BB962C8B-B14F-4D97-AF65-F5344CB8AC3E}">
        <p14:creationId xmlns:p14="http://schemas.microsoft.com/office/powerpoint/2010/main" val="29645267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05ABFAE-F5F4-399B-F895-A643FDC9D798}"/>
              </a:ext>
            </a:extLst>
          </p:cNvPr>
          <p:cNvSpPr/>
          <p:nvPr/>
        </p:nvSpPr>
        <p:spPr>
          <a:xfrm>
            <a:off x="633041" y="1827593"/>
            <a:ext cx="1642069" cy="2700490"/>
          </a:xfrm>
          <a:prstGeom prst="roundRect">
            <a:avLst>
              <a:gd name="adj" fmla="val 5630"/>
            </a:avLst>
          </a:prstGeom>
          <a:noFill/>
          <a:ln w="28575" cap="flat" cmpd="sng" algn="ctr">
            <a:solidFill>
              <a:schemeClr val="tx1"/>
            </a:solidFill>
            <a:prstDash val="solid"/>
            <a:miter lim="800000"/>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effectLst>
                  <a:outerShdw blurRad="38100" dist="38100" dir="2700000" algn="tl">
                    <a:srgbClr val="000000">
                      <a:alpha val="43137"/>
                    </a:srgbClr>
                  </a:outerShdw>
                </a:effectLst>
                <a:uLnTx/>
                <a:uFillTx/>
                <a:latin typeface="Roboto"/>
                <a:ea typeface="+mn-ea"/>
                <a:cs typeface="+mn-cs"/>
              </a:rPr>
              <a:t>Coarse-Grained Soils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475A8D">
                  <a:lumMod val="75000"/>
                </a:srgbClr>
              </a:solidFill>
              <a:effectLst/>
              <a:uLnTx/>
              <a:uFillTx/>
              <a:latin typeface="Roboto Light"/>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475A8D">
                  <a:lumMod val="75000"/>
                </a:srgbClr>
              </a:solidFill>
              <a:effectLst/>
              <a:uLnTx/>
              <a:uFillTx/>
              <a:latin typeface="Roboto Light"/>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475A8D">
                  <a:lumMod val="75000"/>
                </a:srgbClr>
              </a:solidFill>
              <a:effectLst/>
              <a:uLnTx/>
              <a:uFillTx/>
              <a:latin typeface="Roboto Light"/>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475A8D">
                  <a:lumMod val="75000"/>
                </a:srgbClr>
              </a:solidFill>
              <a:effectLst/>
              <a:uLnTx/>
              <a:uFillTx/>
              <a:latin typeface="Roboto Light"/>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475A8D">
                  <a:lumMod val="75000"/>
                </a:srgbClr>
              </a:solidFill>
              <a:effectLst/>
              <a:uLnTx/>
              <a:uFillTx/>
              <a:latin typeface="Roboto Light"/>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475A8D">
                    <a:lumMod val="75000"/>
                  </a:srgbClr>
                </a:solidFill>
                <a:effectLst/>
                <a:uLnTx/>
                <a:uFillTx/>
                <a:latin typeface="Roboto Light"/>
                <a:ea typeface="+mn-ea"/>
                <a:cs typeface="+mn-cs"/>
              </a:rPr>
              <a:t> </a:t>
            </a:r>
          </a:p>
        </p:txBody>
      </p:sp>
      <p:pic>
        <p:nvPicPr>
          <p:cNvPr id="5" name="Picture 4" descr="A photo showing a hand holding a handful of gravel. ">
            <a:extLst>
              <a:ext uri="{FF2B5EF4-FFF2-40B4-BE49-F238E27FC236}">
                <a16:creationId xmlns:a16="http://schemas.microsoft.com/office/drawing/2014/main" id="{488D16C6-C6ED-D58C-49AC-98735B1DE76D}"/>
              </a:ext>
            </a:extLst>
          </p:cNvPr>
          <p:cNvPicPr>
            <a:picLocks noChangeAspect="1"/>
          </p:cNvPicPr>
          <p:nvPr/>
        </p:nvPicPr>
        <p:blipFill rotWithShape="1">
          <a:blip r:embed="rId3">
            <a:extLst>
              <a:ext uri="{28A0092B-C50C-407E-A947-70E740481C1C}">
                <a14:useLocalDpi xmlns:a14="http://schemas.microsoft.com/office/drawing/2010/main" val="0"/>
              </a:ext>
            </a:extLst>
          </a:blip>
          <a:srcRect l="17094" t="22878" r="44616" b="20598"/>
          <a:stretch/>
        </p:blipFill>
        <p:spPr>
          <a:xfrm rot="5400000">
            <a:off x="846995" y="3148183"/>
            <a:ext cx="1214160" cy="1344248"/>
          </a:xfrm>
          <a:prstGeom prst="rect">
            <a:avLst/>
          </a:prstGeom>
        </p:spPr>
      </p:pic>
      <p:grpSp>
        <p:nvGrpSpPr>
          <p:cNvPr id="6" name="Group 5">
            <a:extLst>
              <a:ext uri="{FF2B5EF4-FFF2-40B4-BE49-F238E27FC236}">
                <a16:creationId xmlns:a16="http://schemas.microsoft.com/office/drawing/2014/main" id="{1C75BB98-AACF-ABA3-E6C0-E2042B9E6469}"/>
              </a:ext>
              <a:ext uri="{C183D7F6-B498-43B3-948B-1728B52AA6E4}">
                <adec:decorative xmlns:adec="http://schemas.microsoft.com/office/drawing/2017/decorative" val="1"/>
              </a:ext>
            </a:extLst>
          </p:cNvPr>
          <p:cNvGrpSpPr/>
          <p:nvPr/>
        </p:nvGrpSpPr>
        <p:grpSpPr>
          <a:xfrm>
            <a:off x="6169335" y="1827593"/>
            <a:ext cx="1642069" cy="2700490"/>
            <a:chOff x="6169335" y="1827593"/>
            <a:chExt cx="1642069" cy="2700490"/>
          </a:xfrm>
        </p:grpSpPr>
        <p:sp>
          <p:nvSpPr>
            <p:cNvPr id="7" name="Rectangle: Rounded Corners 6">
              <a:extLst>
                <a:ext uri="{FF2B5EF4-FFF2-40B4-BE49-F238E27FC236}">
                  <a16:creationId xmlns:a16="http://schemas.microsoft.com/office/drawing/2014/main" id="{9A7D145B-C2ED-5FAD-8BAE-4A4ACC6F5F3F}"/>
                </a:ext>
              </a:extLst>
            </p:cNvPr>
            <p:cNvSpPr/>
            <p:nvPr/>
          </p:nvSpPr>
          <p:spPr>
            <a:xfrm>
              <a:off x="6169335" y="1827593"/>
              <a:ext cx="1642069" cy="2700490"/>
            </a:xfrm>
            <a:prstGeom prst="roundRect">
              <a:avLst>
                <a:gd name="adj" fmla="val 5630"/>
              </a:avLst>
            </a:prstGeom>
            <a:noFill/>
            <a:ln w="28575" cap="flat" cmpd="sng" algn="ctr">
              <a:solidFill>
                <a:schemeClr val="tx1"/>
              </a:solidFill>
              <a:prstDash val="solid"/>
              <a:miter lim="800000"/>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effectLst>
                    <a:outerShdw blurRad="38100" dist="38100" dir="2700000" algn="tl">
                      <a:srgbClr val="000000">
                        <a:alpha val="43137"/>
                      </a:srgbClr>
                    </a:outerShdw>
                  </a:effectLst>
                  <a:uLnTx/>
                  <a:uFillTx/>
                  <a:latin typeface="Roboto"/>
                  <a:ea typeface="+mn-ea"/>
                  <a:cs typeface="+mn-cs"/>
                </a:rPr>
                <a:t>Fine-Grained Soils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475A8D">
                    <a:lumMod val="75000"/>
                  </a:srgbClr>
                </a:solidFill>
                <a:effectLst/>
                <a:uLnTx/>
                <a:uFillTx/>
                <a:latin typeface="Roboto Light"/>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475A8D">
                    <a:lumMod val="75000"/>
                  </a:srgbClr>
                </a:solidFill>
                <a:effectLst/>
                <a:uLnTx/>
                <a:uFillTx/>
                <a:latin typeface="Roboto Light"/>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475A8D">
                    <a:lumMod val="75000"/>
                  </a:srgbClr>
                </a:solidFill>
                <a:effectLst/>
                <a:uLnTx/>
                <a:uFillTx/>
                <a:latin typeface="Roboto Light"/>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475A8D">
                    <a:lumMod val="75000"/>
                  </a:srgbClr>
                </a:solidFill>
                <a:effectLst/>
                <a:uLnTx/>
                <a:uFillTx/>
                <a:latin typeface="Roboto Light"/>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475A8D">
                    <a:lumMod val="75000"/>
                  </a:srgbClr>
                </a:solidFill>
                <a:effectLst/>
                <a:uLnTx/>
                <a:uFillTx/>
                <a:latin typeface="Roboto Light"/>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475A8D">
                      <a:lumMod val="75000"/>
                    </a:srgbClr>
                  </a:solidFill>
                  <a:effectLst/>
                  <a:uLnTx/>
                  <a:uFillTx/>
                  <a:latin typeface="Roboto Light"/>
                  <a:ea typeface="+mn-ea"/>
                  <a:cs typeface="+mn-cs"/>
                </a:rPr>
                <a:t> </a:t>
              </a:r>
            </a:p>
          </p:txBody>
        </p:sp>
        <p:pic>
          <p:nvPicPr>
            <p:cNvPr id="8" name="Picture 7" descr="A photo of a sediment core. ">
              <a:extLst>
                <a:ext uri="{FF2B5EF4-FFF2-40B4-BE49-F238E27FC236}">
                  <a16:creationId xmlns:a16="http://schemas.microsoft.com/office/drawing/2014/main" id="{D7CECA65-B53F-3046-7153-3331BBF06887}"/>
                </a:ext>
              </a:extLst>
            </p:cNvPr>
            <p:cNvPicPr>
              <a:picLocks noChangeAspect="1"/>
            </p:cNvPicPr>
            <p:nvPr/>
          </p:nvPicPr>
          <p:blipFill rotWithShape="1">
            <a:blip r:embed="rId4">
              <a:extLst>
                <a:ext uri="{28A0092B-C50C-407E-A947-70E740481C1C}">
                  <a14:useLocalDpi xmlns:a14="http://schemas.microsoft.com/office/drawing/2010/main" val="0"/>
                </a:ext>
              </a:extLst>
            </a:blip>
            <a:srcRect t="40656" b="7379"/>
            <a:stretch/>
          </p:blipFill>
          <p:spPr>
            <a:xfrm>
              <a:off x="6213428" y="3460124"/>
              <a:ext cx="1553881" cy="605615"/>
            </a:xfrm>
            <a:prstGeom prst="rect">
              <a:avLst/>
            </a:prstGeom>
            <a:ln>
              <a:solidFill>
                <a:schemeClr val="tx1"/>
              </a:solidFill>
            </a:ln>
          </p:spPr>
        </p:pic>
      </p:grpSp>
      <p:grpSp>
        <p:nvGrpSpPr>
          <p:cNvPr id="9" name="Group 8">
            <a:extLst>
              <a:ext uri="{FF2B5EF4-FFF2-40B4-BE49-F238E27FC236}">
                <a16:creationId xmlns:a16="http://schemas.microsoft.com/office/drawing/2014/main" id="{7093E3E2-EFA5-E695-97B5-7FD6F0EE95A7}"/>
              </a:ext>
              <a:ext uri="{C183D7F6-B498-43B3-948B-1728B52AA6E4}">
                <adec:decorative xmlns:adec="http://schemas.microsoft.com/office/drawing/2017/decorative" val="1"/>
              </a:ext>
            </a:extLst>
          </p:cNvPr>
          <p:cNvGrpSpPr/>
          <p:nvPr/>
        </p:nvGrpSpPr>
        <p:grpSpPr>
          <a:xfrm>
            <a:off x="2494971" y="215746"/>
            <a:ext cx="2526194" cy="2992144"/>
            <a:chOff x="2494971" y="215746"/>
            <a:chExt cx="2526194" cy="2992144"/>
          </a:xfrm>
        </p:grpSpPr>
        <p:sp>
          <p:nvSpPr>
            <p:cNvPr id="10" name="Rectangle: Rounded Corners 9">
              <a:extLst>
                <a:ext uri="{FF2B5EF4-FFF2-40B4-BE49-F238E27FC236}">
                  <a16:creationId xmlns:a16="http://schemas.microsoft.com/office/drawing/2014/main" id="{E4F15539-3D5A-FC86-F0AC-571C0F16E061}"/>
                </a:ext>
              </a:extLst>
            </p:cNvPr>
            <p:cNvSpPr/>
            <p:nvPr/>
          </p:nvSpPr>
          <p:spPr>
            <a:xfrm>
              <a:off x="3018194" y="215746"/>
              <a:ext cx="2002971" cy="664028"/>
            </a:xfrm>
            <a:prstGeom prst="roundRect">
              <a:avLst/>
            </a:prstGeom>
            <a:solidFill>
              <a:srgbClr val="F69200"/>
            </a:solidFill>
            <a:ln w="12700" cap="flat" cmpd="sng" algn="ctr">
              <a:solidFill>
                <a:srgbClr val="96430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Roboto Light"/>
                  <a:ea typeface="+mn-ea"/>
                  <a:cs typeface="+mn-cs"/>
                </a:rPr>
                <a:t>well-graded gravels</a:t>
              </a:r>
            </a:p>
          </p:txBody>
        </p:sp>
        <p:sp>
          <p:nvSpPr>
            <p:cNvPr id="11" name="Rectangle: Rounded Corners 10">
              <a:extLst>
                <a:ext uri="{FF2B5EF4-FFF2-40B4-BE49-F238E27FC236}">
                  <a16:creationId xmlns:a16="http://schemas.microsoft.com/office/drawing/2014/main" id="{7DCDEF12-ED57-518C-1464-48127F20F980}"/>
                </a:ext>
              </a:extLst>
            </p:cNvPr>
            <p:cNvSpPr/>
            <p:nvPr/>
          </p:nvSpPr>
          <p:spPr>
            <a:xfrm>
              <a:off x="3018192" y="948050"/>
              <a:ext cx="2002971" cy="664028"/>
            </a:xfrm>
            <a:prstGeom prst="roundRect">
              <a:avLst/>
            </a:prstGeom>
            <a:solidFill>
              <a:srgbClr val="F69200"/>
            </a:solidFill>
            <a:ln w="12700" cap="flat" cmpd="sng" algn="ctr">
              <a:solidFill>
                <a:srgbClr val="96430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Roboto Light"/>
                  <a:ea typeface="+mn-ea"/>
                  <a:cs typeface="+mn-cs"/>
                </a:rPr>
                <a:t>poorly-graded gravels</a:t>
              </a:r>
            </a:p>
          </p:txBody>
        </p:sp>
        <p:sp>
          <p:nvSpPr>
            <p:cNvPr id="12" name="Rectangle: Rounded Corners 11">
              <a:extLst>
                <a:ext uri="{FF2B5EF4-FFF2-40B4-BE49-F238E27FC236}">
                  <a16:creationId xmlns:a16="http://schemas.microsoft.com/office/drawing/2014/main" id="{D0931D5F-7520-11EB-100E-B50B24E9AD2C}"/>
                </a:ext>
              </a:extLst>
            </p:cNvPr>
            <p:cNvSpPr/>
            <p:nvPr/>
          </p:nvSpPr>
          <p:spPr>
            <a:xfrm>
              <a:off x="3018192" y="1791498"/>
              <a:ext cx="2002971" cy="664028"/>
            </a:xfrm>
            <a:prstGeom prst="roundRect">
              <a:avLst/>
            </a:prstGeom>
            <a:solidFill>
              <a:srgbClr val="F69200"/>
            </a:solidFill>
            <a:ln w="12700" cap="flat" cmpd="sng" algn="ctr">
              <a:solidFill>
                <a:srgbClr val="96430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Roboto Light"/>
                  <a:ea typeface="+mn-ea"/>
                  <a:cs typeface="+mn-cs"/>
                </a:rPr>
                <a:t>silty gravels</a:t>
              </a:r>
            </a:p>
          </p:txBody>
        </p:sp>
        <p:sp>
          <p:nvSpPr>
            <p:cNvPr id="13" name="Rectangle: Rounded Corners 12">
              <a:extLst>
                <a:ext uri="{FF2B5EF4-FFF2-40B4-BE49-F238E27FC236}">
                  <a16:creationId xmlns:a16="http://schemas.microsoft.com/office/drawing/2014/main" id="{3D53C255-2B85-BEB3-DC85-A478EB1D63A3}"/>
                </a:ext>
              </a:extLst>
            </p:cNvPr>
            <p:cNvSpPr/>
            <p:nvPr/>
          </p:nvSpPr>
          <p:spPr>
            <a:xfrm>
              <a:off x="3018191" y="2543862"/>
              <a:ext cx="2002971" cy="664028"/>
            </a:xfrm>
            <a:prstGeom prst="roundRect">
              <a:avLst/>
            </a:prstGeom>
            <a:solidFill>
              <a:srgbClr val="F69200"/>
            </a:solidFill>
            <a:ln w="12700" cap="flat" cmpd="sng" algn="ctr">
              <a:solidFill>
                <a:srgbClr val="96430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Roboto Light"/>
                  <a:ea typeface="+mn-ea"/>
                  <a:cs typeface="+mn-cs"/>
                </a:rPr>
                <a:t>clayey gravels</a:t>
              </a:r>
            </a:p>
          </p:txBody>
        </p:sp>
        <p:sp>
          <p:nvSpPr>
            <p:cNvPr id="14" name="TextBox 13">
              <a:extLst>
                <a:ext uri="{FF2B5EF4-FFF2-40B4-BE49-F238E27FC236}">
                  <a16:creationId xmlns:a16="http://schemas.microsoft.com/office/drawing/2014/main" id="{8E6B8850-03CA-DA4E-352A-E860734B24A1}"/>
                </a:ext>
              </a:extLst>
            </p:cNvPr>
            <p:cNvSpPr txBox="1"/>
            <p:nvPr/>
          </p:nvSpPr>
          <p:spPr>
            <a:xfrm rot="16200000">
              <a:off x="2063923" y="1594232"/>
              <a:ext cx="1385316"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964305">
                      <a:lumMod val="60000"/>
                      <a:lumOff val="40000"/>
                    </a:srgbClr>
                  </a:solidFill>
                  <a:effectLst/>
                  <a:uLnTx/>
                  <a:uFillTx/>
                  <a:latin typeface="Roboto"/>
                </a:rPr>
                <a:t>Gravels</a:t>
              </a:r>
            </a:p>
          </p:txBody>
        </p:sp>
      </p:grpSp>
      <p:grpSp>
        <p:nvGrpSpPr>
          <p:cNvPr id="15" name="Group 14">
            <a:extLst>
              <a:ext uri="{FF2B5EF4-FFF2-40B4-BE49-F238E27FC236}">
                <a16:creationId xmlns:a16="http://schemas.microsoft.com/office/drawing/2014/main" id="{F9141887-FCE4-C678-4DDC-429BC2002B42}"/>
              </a:ext>
              <a:ext uri="{C183D7F6-B498-43B3-948B-1728B52AA6E4}">
                <adec:decorative xmlns:adec="http://schemas.microsoft.com/office/drawing/2017/decorative" val="1"/>
              </a:ext>
            </a:extLst>
          </p:cNvPr>
          <p:cNvGrpSpPr/>
          <p:nvPr/>
        </p:nvGrpSpPr>
        <p:grpSpPr>
          <a:xfrm>
            <a:off x="2494971" y="3430918"/>
            <a:ext cx="2526192" cy="2921120"/>
            <a:chOff x="2494971" y="3430918"/>
            <a:chExt cx="2526192" cy="2921120"/>
          </a:xfrm>
        </p:grpSpPr>
        <p:sp>
          <p:nvSpPr>
            <p:cNvPr id="16" name="Rectangle: Rounded Corners 15">
              <a:extLst>
                <a:ext uri="{FF2B5EF4-FFF2-40B4-BE49-F238E27FC236}">
                  <a16:creationId xmlns:a16="http://schemas.microsoft.com/office/drawing/2014/main" id="{D8EAC97A-878C-278D-DA6A-9519CB52A1D9}"/>
                </a:ext>
              </a:extLst>
            </p:cNvPr>
            <p:cNvSpPr/>
            <p:nvPr/>
          </p:nvSpPr>
          <p:spPr>
            <a:xfrm>
              <a:off x="3018192" y="3430918"/>
              <a:ext cx="2002971" cy="664028"/>
            </a:xfrm>
            <a:prstGeom prst="roundRect">
              <a:avLst/>
            </a:prstGeom>
            <a:solidFill>
              <a:srgbClr val="E7DEC9">
                <a:lumMod val="50000"/>
              </a:srgbClr>
            </a:solidFill>
            <a:ln w="12700" cap="flat" cmpd="sng" algn="ctr">
              <a:solidFill>
                <a:srgbClr val="E7DEC9">
                  <a:lumMod val="1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Roboto Light"/>
                  <a:ea typeface="+mn-ea"/>
                  <a:cs typeface="+mn-cs"/>
                </a:rPr>
                <a:t>well-graded sands</a:t>
              </a:r>
            </a:p>
          </p:txBody>
        </p:sp>
        <p:sp>
          <p:nvSpPr>
            <p:cNvPr id="17" name="Rectangle: Rounded Corners 16">
              <a:extLst>
                <a:ext uri="{FF2B5EF4-FFF2-40B4-BE49-F238E27FC236}">
                  <a16:creationId xmlns:a16="http://schemas.microsoft.com/office/drawing/2014/main" id="{7AD6229D-E6D6-53BA-14E1-03C00C70C25A}"/>
                </a:ext>
              </a:extLst>
            </p:cNvPr>
            <p:cNvSpPr/>
            <p:nvPr/>
          </p:nvSpPr>
          <p:spPr>
            <a:xfrm>
              <a:off x="3018192" y="4183282"/>
              <a:ext cx="2002971" cy="664028"/>
            </a:xfrm>
            <a:prstGeom prst="roundRect">
              <a:avLst/>
            </a:prstGeom>
            <a:solidFill>
              <a:srgbClr val="E7DEC9">
                <a:lumMod val="50000"/>
              </a:srgbClr>
            </a:solidFill>
            <a:ln w="12700" cap="flat" cmpd="sng" algn="ctr">
              <a:solidFill>
                <a:srgbClr val="E7DEC9">
                  <a:lumMod val="1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Roboto Light"/>
                  <a:ea typeface="+mn-ea"/>
                  <a:cs typeface="+mn-cs"/>
                </a:rPr>
                <a:t>poorly-graded sands</a:t>
              </a:r>
            </a:p>
          </p:txBody>
        </p:sp>
        <p:sp>
          <p:nvSpPr>
            <p:cNvPr id="18" name="Rectangle: Rounded Corners 17">
              <a:extLst>
                <a:ext uri="{FF2B5EF4-FFF2-40B4-BE49-F238E27FC236}">
                  <a16:creationId xmlns:a16="http://schemas.microsoft.com/office/drawing/2014/main" id="{9A740E6B-8AB8-B410-56AD-423D773BF367}"/>
                </a:ext>
              </a:extLst>
            </p:cNvPr>
            <p:cNvSpPr/>
            <p:nvPr/>
          </p:nvSpPr>
          <p:spPr>
            <a:xfrm>
              <a:off x="3018192" y="4935646"/>
              <a:ext cx="2002971" cy="664028"/>
            </a:xfrm>
            <a:prstGeom prst="roundRect">
              <a:avLst/>
            </a:prstGeom>
            <a:solidFill>
              <a:srgbClr val="E7DEC9">
                <a:lumMod val="50000"/>
              </a:srgbClr>
            </a:solidFill>
            <a:ln w="12700" cap="flat" cmpd="sng" algn="ctr">
              <a:solidFill>
                <a:srgbClr val="E7DEC9">
                  <a:lumMod val="1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Roboto Light"/>
                  <a:ea typeface="+mn-ea"/>
                  <a:cs typeface="+mn-cs"/>
                </a:rPr>
                <a:t>silty sands</a:t>
              </a:r>
            </a:p>
          </p:txBody>
        </p:sp>
        <p:sp>
          <p:nvSpPr>
            <p:cNvPr id="19" name="Rectangle: Rounded Corners 18">
              <a:extLst>
                <a:ext uri="{FF2B5EF4-FFF2-40B4-BE49-F238E27FC236}">
                  <a16:creationId xmlns:a16="http://schemas.microsoft.com/office/drawing/2014/main" id="{755CBEAD-498A-FD89-B524-5D3DFB1691D9}"/>
                </a:ext>
              </a:extLst>
            </p:cNvPr>
            <p:cNvSpPr/>
            <p:nvPr/>
          </p:nvSpPr>
          <p:spPr>
            <a:xfrm>
              <a:off x="3018192" y="5688010"/>
              <a:ext cx="2002971" cy="664028"/>
            </a:xfrm>
            <a:prstGeom prst="roundRect">
              <a:avLst/>
            </a:prstGeom>
            <a:solidFill>
              <a:srgbClr val="E7DEC9">
                <a:lumMod val="50000"/>
              </a:srgbClr>
            </a:solidFill>
            <a:ln w="12700" cap="flat" cmpd="sng" algn="ctr">
              <a:solidFill>
                <a:srgbClr val="E7DEC9">
                  <a:lumMod val="1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Roboto Light"/>
                  <a:ea typeface="+mn-ea"/>
                  <a:cs typeface="+mn-cs"/>
                </a:rPr>
                <a:t>clayey sands</a:t>
              </a:r>
            </a:p>
          </p:txBody>
        </p:sp>
        <p:sp>
          <p:nvSpPr>
            <p:cNvPr id="20" name="TextBox 19">
              <a:extLst>
                <a:ext uri="{FF2B5EF4-FFF2-40B4-BE49-F238E27FC236}">
                  <a16:creationId xmlns:a16="http://schemas.microsoft.com/office/drawing/2014/main" id="{EDD57015-0AFE-7EDE-A3E0-452B4E2656B5}"/>
                </a:ext>
              </a:extLst>
            </p:cNvPr>
            <p:cNvSpPr txBox="1"/>
            <p:nvPr/>
          </p:nvSpPr>
          <p:spPr>
            <a:xfrm rot="16200000">
              <a:off x="2166515" y="4585699"/>
              <a:ext cx="1180131"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E7DEC9">
                      <a:lumMod val="25000"/>
                    </a:srgbClr>
                  </a:solidFill>
                  <a:effectLst/>
                  <a:uLnTx/>
                  <a:uFillTx/>
                  <a:latin typeface="Roboto"/>
                </a:rPr>
                <a:t>Sands</a:t>
              </a:r>
            </a:p>
          </p:txBody>
        </p:sp>
      </p:grpSp>
      <p:grpSp>
        <p:nvGrpSpPr>
          <p:cNvPr id="21" name="Group 20">
            <a:extLst>
              <a:ext uri="{FF2B5EF4-FFF2-40B4-BE49-F238E27FC236}">
                <a16:creationId xmlns:a16="http://schemas.microsoft.com/office/drawing/2014/main" id="{C5EE1B51-75FE-23BC-F2B5-AC3422104572}"/>
              </a:ext>
              <a:ext uri="{C183D7F6-B498-43B3-948B-1728B52AA6E4}">
                <adec:decorative xmlns:adec="http://schemas.microsoft.com/office/drawing/2017/decorative" val="1"/>
              </a:ext>
            </a:extLst>
          </p:cNvPr>
          <p:cNvGrpSpPr/>
          <p:nvPr/>
        </p:nvGrpSpPr>
        <p:grpSpPr>
          <a:xfrm>
            <a:off x="8206684" y="215746"/>
            <a:ext cx="3344778" cy="2762445"/>
            <a:chOff x="8206684" y="215746"/>
            <a:chExt cx="3344778" cy="2762445"/>
          </a:xfrm>
        </p:grpSpPr>
        <p:sp>
          <p:nvSpPr>
            <p:cNvPr id="22" name="Rectangle: Rounded Corners 21">
              <a:extLst>
                <a:ext uri="{FF2B5EF4-FFF2-40B4-BE49-F238E27FC236}">
                  <a16:creationId xmlns:a16="http://schemas.microsoft.com/office/drawing/2014/main" id="{CDA2D53C-0112-0964-3A10-026C5A8F5F76}"/>
                </a:ext>
              </a:extLst>
            </p:cNvPr>
            <p:cNvSpPr/>
            <p:nvPr/>
          </p:nvSpPr>
          <p:spPr>
            <a:xfrm>
              <a:off x="8949765" y="215746"/>
              <a:ext cx="2601697" cy="941832"/>
            </a:xfrm>
            <a:prstGeom prst="roundRect">
              <a:avLst/>
            </a:prstGeom>
            <a:solidFill>
              <a:srgbClr val="84AA33"/>
            </a:solidFill>
            <a:ln w="12700" cap="flat" cmpd="sng" algn="ctr">
              <a:solidFill>
                <a:srgbClr val="84AA33">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Roboto Light"/>
                  <a:ea typeface="+mn-ea"/>
                  <a:cs typeface="+mn-cs"/>
                </a:rPr>
                <a:t>silts (or mixtures of clay, silt, very fine sand)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Roboto Light"/>
                  <a:ea typeface="+mn-ea"/>
                  <a:cs typeface="+mn-cs"/>
                </a:rPr>
                <a:t>low plasticity</a:t>
              </a:r>
            </a:p>
          </p:txBody>
        </p:sp>
        <p:sp>
          <p:nvSpPr>
            <p:cNvPr id="23" name="Rectangle: Rounded Corners 22">
              <a:extLst>
                <a:ext uri="{FF2B5EF4-FFF2-40B4-BE49-F238E27FC236}">
                  <a16:creationId xmlns:a16="http://schemas.microsoft.com/office/drawing/2014/main" id="{81D45E5F-DE07-D851-C919-5419FACCCA55}"/>
                </a:ext>
              </a:extLst>
            </p:cNvPr>
            <p:cNvSpPr/>
            <p:nvPr/>
          </p:nvSpPr>
          <p:spPr>
            <a:xfrm>
              <a:off x="8949763" y="1234270"/>
              <a:ext cx="2601699" cy="945930"/>
            </a:xfrm>
            <a:prstGeom prst="roundRect">
              <a:avLst/>
            </a:prstGeom>
            <a:solidFill>
              <a:srgbClr val="84AA33"/>
            </a:solidFill>
            <a:ln w="12700" cap="flat" cmpd="sng" algn="ctr">
              <a:solidFill>
                <a:srgbClr val="84AA33">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Roboto Light"/>
                  <a:ea typeface="+mn-ea"/>
                  <a:cs typeface="+mn-cs"/>
                </a:rPr>
                <a:t>clays (or mixtures of clay with silt, sand, or gravel)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Roboto Light"/>
                  <a:ea typeface="+mn-ea"/>
                  <a:cs typeface="+mn-cs"/>
                </a:rPr>
                <a:t>medium plasticity</a:t>
              </a:r>
            </a:p>
          </p:txBody>
        </p:sp>
        <p:sp>
          <p:nvSpPr>
            <p:cNvPr id="24" name="Rectangle: Rounded Corners 23">
              <a:extLst>
                <a:ext uri="{FF2B5EF4-FFF2-40B4-BE49-F238E27FC236}">
                  <a16:creationId xmlns:a16="http://schemas.microsoft.com/office/drawing/2014/main" id="{DEB56710-4FF6-4698-FE01-4CFD17CE9D4A}"/>
                </a:ext>
              </a:extLst>
            </p:cNvPr>
            <p:cNvSpPr/>
            <p:nvPr/>
          </p:nvSpPr>
          <p:spPr>
            <a:xfrm>
              <a:off x="8949763" y="2314163"/>
              <a:ext cx="2601699" cy="664028"/>
            </a:xfrm>
            <a:prstGeom prst="roundRect">
              <a:avLst/>
            </a:prstGeom>
            <a:solidFill>
              <a:srgbClr val="84AA33"/>
            </a:solidFill>
            <a:ln w="12700" cap="flat" cmpd="sng" algn="ctr">
              <a:solidFill>
                <a:srgbClr val="84AA33">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Roboto Light"/>
                  <a:ea typeface="+mn-ea"/>
                  <a:cs typeface="+mn-cs"/>
                </a:rPr>
                <a:t>silts or silty clays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Roboto Light"/>
                  <a:ea typeface="+mn-ea"/>
                  <a:cs typeface="+mn-cs"/>
                </a:rPr>
                <a:t>low plasticity</a:t>
              </a:r>
            </a:p>
          </p:txBody>
        </p:sp>
        <p:sp>
          <p:nvSpPr>
            <p:cNvPr id="25" name="TextBox 24">
              <a:extLst>
                <a:ext uri="{FF2B5EF4-FFF2-40B4-BE49-F238E27FC236}">
                  <a16:creationId xmlns:a16="http://schemas.microsoft.com/office/drawing/2014/main" id="{C675A3B2-09D8-A930-240B-0B9581ED3E0C}"/>
                </a:ext>
              </a:extLst>
            </p:cNvPr>
            <p:cNvSpPr txBox="1"/>
            <p:nvPr/>
          </p:nvSpPr>
          <p:spPr>
            <a:xfrm rot="16200000">
              <a:off x="7279507" y="1350468"/>
              <a:ext cx="2377574"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84AA33">
                      <a:lumMod val="75000"/>
                    </a:srgbClr>
                  </a:solidFill>
                  <a:effectLst/>
                  <a:uLnTx/>
                  <a:uFillTx/>
                  <a:latin typeface="Roboto"/>
                </a:rPr>
                <a:t>Low plasticity</a:t>
              </a:r>
            </a:p>
          </p:txBody>
        </p:sp>
      </p:grpSp>
      <p:grpSp>
        <p:nvGrpSpPr>
          <p:cNvPr id="26" name="Group 25">
            <a:extLst>
              <a:ext uri="{FF2B5EF4-FFF2-40B4-BE49-F238E27FC236}">
                <a16:creationId xmlns:a16="http://schemas.microsoft.com/office/drawing/2014/main" id="{3F4063F1-6A84-DE08-8D6F-7CC5EF26B311}"/>
              </a:ext>
              <a:ext uri="{C183D7F6-B498-43B3-948B-1728B52AA6E4}">
                <adec:decorative xmlns:adec="http://schemas.microsoft.com/office/drawing/2017/decorative" val="1"/>
              </a:ext>
            </a:extLst>
          </p:cNvPr>
          <p:cNvGrpSpPr/>
          <p:nvPr/>
        </p:nvGrpSpPr>
        <p:grpSpPr>
          <a:xfrm>
            <a:off x="8206684" y="3379429"/>
            <a:ext cx="3344778" cy="2764212"/>
            <a:chOff x="8206684" y="3379429"/>
            <a:chExt cx="3344778" cy="2764212"/>
          </a:xfrm>
        </p:grpSpPr>
        <p:sp>
          <p:nvSpPr>
            <p:cNvPr id="27" name="Rectangle: Rounded Corners 26">
              <a:extLst>
                <a:ext uri="{FF2B5EF4-FFF2-40B4-BE49-F238E27FC236}">
                  <a16:creationId xmlns:a16="http://schemas.microsoft.com/office/drawing/2014/main" id="{674FD207-2690-48D4-24E1-BAC66AEDB6FE}"/>
                </a:ext>
              </a:extLst>
            </p:cNvPr>
            <p:cNvSpPr/>
            <p:nvPr/>
          </p:nvSpPr>
          <p:spPr>
            <a:xfrm>
              <a:off x="8949764" y="3379429"/>
              <a:ext cx="2601698" cy="752363"/>
            </a:xfrm>
            <a:prstGeom prst="roundRect">
              <a:avLst/>
            </a:prstGeom>
            <a:solidFill>
              <a:srgbClr val="3891A7"/>
            </a:solidFill>
            <a:ln w="12700" cap="flat" cmpd="sng" algn="ctr">
              <a:solidFill>
                <a:srgbClr val="3891A7">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Roboto Light"/>
                  <a:ea typeface="+mn-ea"/>
                  <a:cs typeface="+mn-cs"/>
                </a:rPr>
                <a:t>Silts or fine sandy or silty sediments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Roboto Light"/>
                  <a:ea typeface="+mn-ea"/>
                  <a:cs typeface="+mn-cs"/>
                </a:rPr>
                <a:t>medium to high plasticity</a:t>
              </a:r>
            </a:p>
          </p:txBody>
        </p:sp>
        <p:sp>
          <p:nvSpPr>
            <p:cNvPr id="28" name="Rectangle: Rounded Corners 27">
              <a:extLst>
                <a:ext uri="{FF2B5EF4-FFF2-40B4-BE49-F238E27FC236}">
                  <a16:creationId xmlns:a16="http://schemas.microsoft.com/office/drawing/2014/main" id="{5FCF519D-1A41-ACF8-660B-08739114F05B}"/>
                </a:ext>
              </a:extLst>
            </p:cNvPr>
            <p:cNvSpPr/>
            <p:nvPr/>
          </p:nvSpPr>
          <p:spPr>
            <a:xfrm>
              <a:off x="8949764" y="4280384"/>
              <a:ext cx="2601698" cy="664028"/>
            </a:xfrm>
            <a:prstGeom prst="roundRect">
              <a:avLst/>
            </a:prstGeom>
            <a:solidFill>
              <a:srgbClr val="3891A7"/>
            </a:solidFill>
            <a:ln w="12700" cap="flat" cmpd="sng" algn="ctr">
              <a:solidFill>
                <a:srgbClr val="3891A7">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Roboto Light"/>
                  <a:ea typeface="+mn-ea"/>
                  <a:cs typeface="+mn-cs"/>
                </a:rPr>
                <a:t>clays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Roboto Light"/>
                  <a:ea typeface="+mn-ea"/>
                  <a:cs typeface="+mn-cs"/>
                </a:rPr>
                <a:t>high plasticity</a:t>
              </a:r>
            </a:p>
          </p:txBody>
        </p:sp>
        <p:sp>
          <p:nvSpPr>
            <p:cNvPr id="29" name="Rectangle: Rounded Corners 28">
              <a:extLst>
                <a:ext uri="{FF2B5EF4-FFF2-40B4-BE49-F238E27FC236}">
                  <a16:creationId xmlns:a16="http://schemas.microsoft.com/office/drawing/2014/main" id="{51F7FD0A-1A82-7D3E-FFE7-10D0EE1ACF9F}"/>
                </a:ext>
              </a:extLst>
            </p:cNvPr>
            <p:cNvSpPr/>
            <p:nvPr/>
          </p:nvSpPr>
          <p:spPr>
            <a:xfrm>
              <a:off x="8949763" y="5479613"/>
              <a:ext cx="2601698" cy="664028"/>
            </a:xfrm>
            <a:prstGeom prst="roundRect">
              <a:avLst/>
            </a:prstGeom>
            <a:solidFill>
              <a:srgbClr val="3891A7"/>
            </a:solidFill>
            <a:ln w="12700" cap="flat" cmpd="sng" algn="ctr">
              <a:solidFill>
                <a:srgbClr val="3891A7">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Roboto Light"/>
                  <a:ea typeface="+mn-ea"/>
                  <a:cs typeface="+mn-cs"/>
                </a:rPr>
                <a:t>clays or silts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Roboto Light"/>
                  <a:ea typeface="+mn-ea"/>
                  <a:cs typeface="+mn-cs"/>
                </a:rPr>
                <a:t>medium to high plasticity</a:t>
              </a:r>
            </a:p>
          </p:txBody>
        </p:sp>
        <p:sp>
          <p:nvSpPr>
            <p:cNvPr id="30" name="TextBox 29">
              <a:extLst>
                <a:ext uri="{FF2B5EF4-FFF2-40B4-BE49-F238E27FC236}">
                  <a16:creationId xmlns:a16="http://schemas.microsoft.com/office/drawing/2014/main" id="{0AD4308B-E111-4699-1758-BE05FE8CC2D4}"/>
                </a:ext>
              </a:extLst>
            </p:cNvPr>
            <p:cNvSpPr txBox="1"/>
            <p:nvPr/>
          </p:nvSpPr>
          <p:spPr>
            <a:xfrm rot="16200000">
              <a:off x="7242638" y="4394355"/>
              <a:ext cx="2451312"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3891A7">
                      <a:lumMod val="75000"/>
                    </a:srgbClr>
                  </a:solidFill>
                  <a:effectLst/>
                  <a:uLnTx/>
                  <a:uFillTx/>
                  <a:latin typeface="Roboto"/>
                </a:rPr>
                <a:t>High plasticity</a:t>
              </a:r>
            </a:p>
          </p:txBody>
        </p:sp>
      </p:grpSp>
    </p:spTree>
    <p:extLst>
      <p:ext uri="{BB962C8B-B14F-4D97-AF65-F5344CB8AC3E}">
        <p14:creationId xmlns:p14="http://schemas.microsoft.com/office/powerpoint/2010/main" val="3115404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D0A70-8696-4737-A7E1-CBDD2E1A13F5}"/>
              </a:ext>
            </a:extLst>
          </p:cNvPr>
          <p:cNvSpPr>
            <a:spLocks noGrp="1"/>
          </p:cNvSpPr>
          <p:nvPr>
            <p:ph type="title"/>
          </p:nvPr>
        </p:nvSpPr>
        <p:spPr/>
        <p:txBody>
          <a:bodyPr/>
          <a:lstStyle/>
          <a:p>
            <a:r>
              <a:rPr lang="en-US" dirty="0"/>
              <a:t>A Note on the term Gradation in the USCS</a:t>
            </a:r>
          </a:p>
        </p:txBody>
      </p:sp>
      <p:sp>
        <p:nvSpPr>
          <p:cNvPr id="5" name="Content Placeholder 4">
            <a:extLst>
              <a:ext uri="{FF2B5EF4-FFF2-40B4-BE49-F238E27FC236}">
                <a16:creationId xmlns:a16="http://schemas.microsoft.com/office/drawing/2014/main" id="{1897D20A-F5B2-D614-525A-48DAB49696EA}"/>
              </a:ext>
            </a:extLst>
          </p:cNvPr>
          <p:cNvSpPr>
            <a:spLocks noGrp="1"/>
          </p:cNvSpPr>
          <p:nvPr>
            <p:ph idx="1"/>
          </p:nvPr>
        </p:nvSpPr>
        <p:spPr>
          <a:xfrm>
            <a:off x="838200" y="1940010"/>
            <a:ext cx="10515600" cy="4423719"/>
          </a:xfrm>
        </p:spPr>
        <p:txBody>
          <a:bodyPr>
            <a:normAutofit/>
          </a:bodyPr>
          <a:lstStyle/>
          <a:p>
            <a:pPr marL="0" indent="0">
              <a:buNone/>
            </a:pPr>
            <a:r>
              <a:rPr lang="en-US" dirty="0"/>
              <a:t>Well Graded Soil (geologic term = poorly sorted)</a:t>
            </a:r>
          </a:p>
          <a:p>
            <a:pPr lvl="1"/>
            <a:r>
              <a:rPr lang="en-US" dirty="0"/>
              <a:t>No sizes lacking or no excess of any size range</a:t>
            </a:r>
          </a:p>
          <a:p>
            <a:pPr marL="0" indent="0">
              <a:buNone/>
            </a:pPr>
            <a:endParaRPr lang="en-US" dirty="0"/>
          </a:p>
          <a:p>
            <a:pPr marL="0" indent="0">
              <a:buNone/>
            </a:pPr>
            <a:r>
              <a:rPr lang="en-US" dirty="0"/>
              <a:t>Poorly Graded Soil (geologic term = well sorted)</a:t>
            </a:r>
          </a:p>
          <a:p>
            <a:pPr lvl="1"/>
            <a:r>
              <a:rPr lang="en-US" dirty="0"/>
              <a:t>Skips grades or excess of certain size ranges</a:t>
            </a:r>
          </a:p>
          <a:p>
            <a:pPr marL="0" indent="0">
              <a:buNone/>
            </a:pPr>
            <a:endParaRPr lang="en-US" dirty="0"/>
          </a:p>
          <a:p>
            <a:pPr marL="0" indent="0">
              <a:buNone/>
            </a:pPr>
            <a:r>
              <a:rPr lang="en-US" dirty="0"/>
              <a:t>Gap Graded Soils (geologic term = bimodal)</a:t>
            </a:r>
          </a:p>
          <a:p>
            <a:pPr lvl="1"/>
            <a:r>
              <a:rPr lang="en-US" dirty="0"/>
              <a:t>Soil that has an excess or deficiency of certain particle sizes or a soil that has ate least one particle size missing</a:t>
            </a:r>
          </a:p>
          <a:p>
            <a:pPr marL="0" indent="0">
              <a:buNone/>
            </a:pPr>
            <a:endParaRPr lang="en-US" dirty="0"/>
          </a:p>
        </p:txBody>
      </p:sp>
    </p:spTree>
    <p:extLst>
      <p:ext uri="{BB962C8B-B14F-4D97-AF65-F5344CB8AC3E}">
        <p14:creationId xmlns:p14="http://schemas.microsoft.com/office/powerpoint/2010/main" val="19546264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F52E3-63E3-4B31-9A5A-6BB4257FC635}"/>
              </a:ext>
            </a:extLst>
          </p:cNvPr>
          <p:cNvSpPr>
            <a:spLocks noGrp="1"/>
          </p:cNvSpPr>
          <p:nvPr>
            <p:ph type="title"/>
          </p:nvPr>
        </p:nvSpPr>
        <p:spPr/>
        <p:txBody>
          <a:bodyPr/>
          <a:lstStyle/>
          <a:p>
            <a:r>
              <a:rPr lang="en-US" dirty="0"/>
              <a:t>USCS Plasticity</a:t>
            </a:r>
          </a:p>
        </p:txBody>
      </p:sp>
      <p:sp>
        <p:nvSpPr>
          <p:cNvPr id="3" name="Content Placeholder 2">
            <a:extLst>
              <a:ext uri="{FF2B5EF4-FFF2-40B4-BE49-F238E27FC236}">
                <a16:creationId xmlns:a16="http://schemas.microsoft.com/office/drawing/2014/main" id="{D29F1D30-35ED-4A18-BB4A-F97321866B10}"/>
              </a:ext>
            </a:extLst>
          </p:cNvPr>
          <p:cNvSpPr>
            <a:spLocks noGrp="1"/>
          </p:cNvSpPr>
          <p:nvPr>
            <p:ph idx="1"/>
          </p:nvPr>
        </p:nvSpPr>
        <p:spPr>
          <a:xfrm>
            <a:off x="926757" y="1828801"/>
            <a:ext cx="9284043" cy="543696"/>
          </a:xfrm>
        </p:spPr>
        <p:txBody>
          <a:bodyPr/>
          <a:lstStyle/>
          <a:p>
            <a:pPr marL="0" indent="0">
              <a:buNone/>
            </a:pPr>
            <a:r>
              <a:rPr lang="en-US" dirty="0"/>
              <a:t>Fine grained sediments are further described by plasticity</a:t>
            </a:r>
          </a:p>
          <a:p>
            <a:pPr marL="0" indent="0">
              <a:buNone/>
            </a:pPr>
            <a:endParaRPr lang="en-US" dirty="0"/>
          </a:p>
          <a:p>
            <a:pPr marL="0" indent="0">
              <a:buNone/>
            </a:pPr>
            <a:endParaRPr lang="en-US" dirty="0"/>
          </a:p>
          <a:p>
            <a:pPr marL="0" indent="0">
              <a:buNone/>
            </a:pPr>
            <a:endParaRPr lang="en-US" dirty="0"/>
          </a:p>
        </p:txBody>
      </p:sp>
      <p:sp>
        <p:nvSpPr>
          <p:cNvPr id="4" name="TextBox 3">
            <a:extLst>
              <a:ext uri="{FF2B5EF4-FFF2-40B4-BE49-F238E27FC236}">
                <a16:creationId xmlns:a16="http://schemas.microsoft.com/office/drawing/2014/main" id="{1CDFD50D-CC7C-4D60-BEF7-195A03EA29CF}"/>
              </a:ext>
            </a:extLst>
          </p:cNvPr>
          <p:cNvSpPr txBox="1"/>
          <p:nvPr/>
        </p:nvSpPr>
        <p:spPr>
          <a:xfrm>
            <a:off x="1190368" y="3054343"/>
            <a:ext cx="3048000" cy="2862322"/>
          </a:xfrm>
          <a:prstGeom prst="rect">
            <a:avLst/>
          </a:prstGeom>
          <a:noFill/>
        </p:spPr>
        <p:txBody>
          <a:bodyPr wrap="square" rtlCol="0">
            <a:spAutoFit/>
          </a:bodyPr>
          <a:lstStyle/>
          <a:p>
            <a:r>
              <a:rPr lang="en-US" sz="2000" dirty="0">
                <a:solidFill>
                  <a:srgbClr val="202124"/>
                </a:solidFill>
                <a:latin typeface="+mj-lt"/>
              </a:rPr>
              <a:t>Plasticity is the ability of a material to undergo permanent deformation under stress without cracking. Fine-grained soils become plastic as their moisture content is increased, leading to loss in shear strength and stability.</a:t>
            </a:r>
            <a:endParaRPr lang="en-US" sz="2000" dirty="0">
              <a:latin typeface="+mj-lt"/>
            </a:endParaRPr>
          </a:p>
        </p:txBody>
      </p:sp>
      <p:pic>
        <p:nvPicPr>
          <p:cNvPr id="1026" name="Picture 2" descr="USCS Soil Plasticity Chart">
            <a:extLst>
              <a:ext uri="{FF2B5EF4-FFF2-40B4-BE49-F238E27FC236}">
                <a16:creationId xmlns:a16="http://schemas.microsoft.com/office/drawing/2014/main" id="{8C3711E8-2A7E-4F1C-B4E8-4808B0D8BC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8778" y="2709091"/>
            <a:ext cx="5240712" cy="3552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27531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05ABFAE-F5F4-399B-F895-A643FDC9D798}"/>
              </a:ext>
            </a:extLst>
          </p:cNvPr>
          <p:cNvSpPr/>
          <p:nvPr/>
        </p:nvSpPr>
        <p:spPr>
          <a:xfrm>
            <a:off x="633041" y="1827593"/>
            <a:ext cx="1642069" cy="2700490"/>
          </a:xfrm>
          <a:prstGeom prst="roundRect">
            <a:avLst>
              <a:gd name="adj" fmla="val 5630"/>
            </a:avLst>
          </a:prstGeom>
          <a:noFill/>
          <a:ln w="28575" cap="flat" cmpd="sng" algn="ctr">
            <a:solidFill>
              <a:schemeClr val="tx1"/>
            </a:solidFill>
            <a:prstDash val="solid"/>
            <a:miter lim="800000"/>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effectLst>
                  <a:outerShdw blurRad="38100" dist="38100" dir="2700000" algn="tl">
                    <a:srgbClr val="000000">
                      <a:alpha val="43137"/>
                    </a:srgbClr>
                  </a:outerShdw>
                </a:effectLst>
                <a:uLnTx/>
                <a:uFillTx/>
                <a:latin typeface="Roboto"/>
                <a:ea typeface="+mn-ea"/>
                <a:cs typeface="+mn-cs"/>
              </a:rPr>
              <a:t>Coarse-Grained Soils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475A8D">
                  <a:lumMod val="75000"/>
                </a:srgbClr>
              </a:solidFill>
              <a:effectLst/>
              <a:uLnTx/>
              <a:uFillTx/>
              <a:latin typeface="Roboto Light"/>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475A8D">
                  <a:lumMod val="75000"/>
                </a:srgbClr>
              </a:solidFill>
              <a:effectLst/>
              <a:uLnTx/>
              <a:uFillTx/>
              <a:latin typeface="Roboto Light"/>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475A8D">
                  <a:lumMod val="75000"/>
                </a:srgbClr>
              </a:solidFill>
              <a:effectLst/>
              <a:uLnTx/>
              <a:uFillTx/>
              <a:latin typeface="Roboto Light"/>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475A8D">
                  <a:lumMod val="75000"/>
                </a:srgbClr>
              </a:solidFill>
              <a:effectLst/>
              <a:uLnTx/>
              <a:uFillTx/>
              <a:latin typeface="Roboto Light"/>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475A8D">
                  <a:lumMod val="75000"/>
                </a:srgbClr>
              </a:solidFill>
              <a:effectLst/>
              <a:uLnTx/>
              <a:uFillTx/>
              <a:latin typeface="Roboto Light"/>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475A8D">
                    <a:lumMod val="75000"/>
                  </a:srgbClr>
                </a:solidFill>
                <a:effectLst/>
                <a:uLnTx/>
                <a:uFillTx/>
                <a:latin typeface="Roboto Light"/>
                <a:ea typeface="+mn-ea"/>
                <a:cs typeface="+mn-cs"/>
              </a:rPr>
              <a:t> </a:t>
            </a:r>
          </a:p>
        </p:txBody>
      </p:sp>
      <p:pic>
        <p:nvPicPr>
          <p:cNvPr id="5" name="Picture 4" descr="A photo showing a hand holding a handful of gravel. ">
            <a:extLst>
              <a:ext uri="{FF2B5EF4-FFF2-40B4-BE49-F238E27FC236}">
                <a16:creationId xmlns:a16="http://schemas.microsoft.com/office/drawing/2014/main" id="{488D16C6-C6ED-D58C-49AC-98735B1DE76D}"/>
              </a:ext>
            </a:extLst>
          </p:cNvPr>
          <p:cNvPicPr>
            <a:picLocks noChangeAspect="1"/>
          </p:cNvPicPr>
          <p:nvPr/>
        </p:nvPicPr>
        <p:blipFill rotWithShape="1">
          <a:blip r:embed="rId3">
            <a:extLst>
              <a:ext uri="{28A0092B-C50C-407E-A947-70E740481C1C}">
                <a14:useLocalDpi xmlns:a14="http://schemas.microsoft.com/office/drawing/2010/main" val="0"/>
              </a:ext>
            </a:extLst>
          </a:blip>
          <a:srcRect l="17094" t="22878" r="44616" b="20598"/>
          <a:stretch/>
        </p:blipFill>
        <p:spPr>
          <a:xfrm rot="5400000">
            <a:off x="846995" y="3148183"/>
            <a:ext cx="1214160" cy="1344248"/>
          </a:xfrm>
          <a:prstGeom prst="rect">
            <a:avLst/>
          </a:prstGeom>
        </p:spPr>
      </p:pic>
      <p:grpSp>
        <p:nvGrpSpPr>
          <p:cNvPr id="6" name="Group 5">
            <a:extLst>
              <a:ext uri="{FF2B5EF4-FFF2-40B4-BE49-F238E27FC236}">
                <a16:creationId xmlns:a16="http://schemas.microsoft.com/office/drawing/2014/main" id="{1C75BB98-AACF-ABA3-E6C0-E2042B9E6469}"/>
              </a:ext>
              <a:ext uri="{C183D7F6-B498-43B3-948B-1728B52AA6E4}">
                <adec:decorative xmlns:adec="http://schemas.microsoft.com/office/drawing/2017/decorative" val="1"/>
              </a:ext>
            </a:extLst>
          </p:cNvPr>
          <p:cNvGrpSpPr/>
          <p:nvPr/>
        </p:nvGrpSpPr>
        <p:grpSpPr>
          <a:xfrm>
            <a:off x="6169335" y="1827593"/>
            <a:ext cx="1642069" cy="2700490"/>
            <a:chOff x="6169335" y="1827593"/>
            <a:chExt cx="1642069" cy="2700490"/>
          </a:xfrm>
        </p:grpSpPr>
        <p:sp>
          <p:nvSpPr>
            <p:cNvPr id="7" name="Rectangle: Rounded Corners 6">
              <a:extLst>
                <a:ext uri="{FF2B5EF4-FFF2-40B4-BE49-F238E27FC236}">
                  <a16:creationId xmlns:a16="http://schemas.microsoft.com/office/drawing/2014/main" id="{9A7D145B-C2ED-5FAD-8BAE-4A4ACC6F5F3F}"/>
                </a:ext>
              </a:extLst>
            </p:cNvPr>
            <p:cNvSpPr/>
            <p:nvPr/>
          </p:nvSpPr>
          <p:spPr>
            <a:xfrm>
              <a:off x="6169335" y="1827593"/>
              <a:ext cx="1642069" cy="2700490"/>
            </a:xfrm>
            <a:prstGeom prst="roundRect">
              <a:avLst>
                <a:gd name="adj" fmla="val 5630"/>
              </a:avLst>
            </a:prstGeom>
            <a:noFill/>
            <a:ln w="28575" cap="flat" cmpd="sng" algn="ctr">
              <a:solidFill>
                <a:schemeClr val="tx1"/>
              </a:solidFill>
              <a:prstDash val="solid"/>
              <a:miter lim="800000"/>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effectLst>
                    <a:outerShdw blurRad="38100" dist="38100" dir="2700000" algn="tl">
                      <a:srgbClr val="000000">
                        <a:alpha val="43137"/>
                      </a:srgbClr>
                    </a:outerShdw>
                  </a:effectLst>
                  <a:uLnTx/>
                  <a:uFillTx/>
                  <a:latin typeface="Roboto"/>
                  <a:ea typeface="+mn-ea"/>
                  <a:cs typeface="+mn-cs"/>
                </a:rPr>
                <a:t>Fine-Grained Soils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475A8D">
                    <a:lumMod val="75000"/>
                  </a:srgbClr>
                </a:solidFill>
                <a:effectLst/>
                <a:uLnTx/>
                <a:uFillTx/>
                <a:latin typeface="Roboto Light"/>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475A8D">
                    <a:lumMod val="75000"/>
                  </a:srgbClr>
                </a:solidFill>
                <a:effectLst/>
                <a:uLnTx/>
                <a:uFillTx/>
                <a:latin typeface="Roboto Light"/>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475A8D">
                    <a:lumMod val="75000"/>
                  </a:srgbClr>
                </a:solidFill>
                <a:effectLst/>
                <a:uLnTx/>
                <a:uFillTx/>
                <a:latin typeface="Roboto Light"/>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475A8D">
                    <a:lumMod val="75000"/>
                  </a:srgbClr>
                </a:solidFill>
                <a:effectLst/>
                <a:uLnTx/>
                <a:uFillTx/>
                <a:latin typeface="Roboto Light"/>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475A8D">
                    <a:lumMod val="75000"/>
                  </a:srgbClr>
                </a:solidFill>
                <a:effectLst/>
                <a:uLnTx/>
                <a:uFillTx/>
                <a:latin typeface="Roboto Light"/>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475A8D">
                      <a:lumMod val="75000"/>
                    </a:srgbClr>
                  </a:solidFill>
                  <a:effectLst/>
                  <a:uLnTx/>
                  <a:uFillTx/>
                  <a:latin typeface="Roboto Light"/>
                  <a:ea typeface="+mn-ea"/>
                  <a:cs typeface="+mn-cs"/>
                </a:rPr>
                <a:t> </a:t>
              </a:r>
            </a:p>
          </p:txBody>
        </p:sp>
        <p:pic>
          <p:nvPicPr>
            <p:cNvPr id="8" name="Picture 7" descr="A photo of a sediment core. ">
              <a:extLst>
                <a:ext uri="{FF2B5EF4-FFF2-40B4-BE49-F238E27FC236}">
                  <a16:creationId xmlns:a16="http://schemas.microsoft.com/office/drawing/2014/main" id="{D7CECA65-B53F-3046-7153-3331BBF06887}"/>
                </a:ext>
              </a:extLst>
            </p:cNvPr>
            <p:cNvPicPr>
              <a:picLocks noChangeAspect="1"/>
            </p:cNvPicPr>
            <p:nvPr/>
          </p:nvPicPr>
          <p:blipFill rotWithShape="1">
            <a:blip r:embed="rId4">
              <a:extLst>
                <a:ext uri="{28A0092B-C50C-407E-A947-70E740481C1C}">
                  <a14:useLocalDpi xmlns:a14="http://schemas.microsoft.com/office/drawing/2010/main" val="0"/>
                </a:ext>
              </a:extLst>
            </a:blip>
            <a:srcRect t="40656" b="7379"/>
            <a:stretch/>
          </p:blipFill>
          <p:spPr>
            <a:xfrm>
              <a:off x="6213428" y="3460124"/>
              <a:ext cx="1553881" cy="605615"/>
            </a:xfrm>
            <a:prstGeom prst="rect">
              <a:avLst/>
            </a:prstGeom>
            <a:ln>
              <a:solidFill>
                <a:schemeClr val="tx1"/>
              </a:solidFill>
            </a:ln>
          </p:spPr>
        </p:pic>
      </p:grpSp>
      <p:grpSp>
        <p:nvGrpSpPr>
          <p:cNvPr id="9" name="Group 8">
            <a:extLst>
              <a:ext uri="{FF2B5EF4-FFF2-40B4-BE49-F238E27FC236}">
                <a16:creationId xmlns:a16="http://schemas.microsoft.com/office/drawing/2014/main" id="{7093E3E2-EFA5-E695-97B5-7FD6F0EE95A7}"/>
              </a:ext>
              <a:ext uri="{C183D7F6-B498-43B3-948B-1728B52AA6E4}">
                <adec:decorative xmlns:adec="http://schemas.microsoft.com/office/drawing/2017/decorative" val="1"/>
              </a:ext>
            </a:extLst>
          </p:cNvPr>
          <p:cNvGrpSpPr/>
          <p:nvPr/>
        </p:nvGrpSpPr>
        <p:grpSpPr>
          <a:xfrm>
            <a:off x="2494971" y="215746"/>
            <a:ext cx="2526194" cy="2992144"/>
            <a:chOff x="2494971" y="215746"/>
            <a:chExt cx="2526194" cy="2992144"/>
          </a:xfrm>
        </p:grpSpPr>
        <p:sp>
          <p:nvSpPr>
            <p:cNvPr id="10" name="Rectangle: Rounded Corners 9">
              <a:extLst>
                <a:ext uri="{FF2B5EF4-FFF2-40B4-BE49-F238E27FC236}">
                  <a16:creationId xmlns:a16="http://schemas.microsoft.com/office/drawing/2014/main" id="{E4F15539-3D5A-FC86-F0AC-571C0F16E061}"/>
                </a:ext>
              </a:extLst>
            </p:cNvPr>
            <p:cNvSpPr/>
            <p:nvPr/>
          </p:nvSpPr>
          <p:spPr>
            <a:xfrm>
              <a:off x="3018194" y="215746"/>
              <a:ext cx="2002971" cy="664028"/>
            </a:xfrm>
            <a:prstGeom prst="roundRect">
              <a:avLst/>
            </a:prstGeom>
            <a:solidFill>
              <a:srgbClr val="F69200"/>
            </a:solidFill>
            <a:ln w="12700" cap="flat" cmpd="sng" algn="ctr">
              <a:solidFill>
                <a:srgbClr val="96430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Roboto Light"/>
                  <a:ea typeface="+mn-ea"/>
                  <a:cs typeface="+mn-cs"/>
                </a:rPr>
                <a:t>well-graded gravels</a:t>
              </a:r>
            </a:p>
          </p:txBody>
        </p:sp>
        <p:sp>
          <p:nvSpPr>
            <p:cNvPr id="11" name="Rectangle: Rounded Corners 10">
              <a:extLst>
                <a:ext uri="{FF2B5EF4-FFF2-40B4-BE49-F238E27FC236}">
                  <a16:creationId xmlns:a16="http://schemas.microsoft.com/office/drawing/2014/main" id="{7DCDEF12-ED57-518C-1464-48127F20F980}"/>
                </a:ext>
              </a:extLst>
            </p:cNvPr>
            <p:cNvSpPr/>
            <p:nvPr/>
          </p:nvSpPr>
          <p:spPr>
            <a:xfrm>
              <a:off x="3018192" y="948050"/>
              <a:ext cx="2002971" cy="664028"/>
            </a:xfrm>
            <a:prstGeom prst="roundRect">
              <a:avLst/>
            </a:prstGeom>
            <a:solidFill>
              <a:srgbClr val="F69200"/>
            </a:solidFill>
            <a:ln w="12700" cap="flat" cmpd="sng" algn="ctr">
              <a:solidFill>
                <a:srgbClr val="96430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Roboto Light"/>
                  <a:ea typeface="+mn-ea"/>
                  <a:cs typeface="+mn-cs"/>
                </a:rPr>
                <a:t>poorly-graded gravels</a:t>
              </a:r>
            </a:p>
          </p:txBody>
        </p:sp>
        <p:sp>
          <p:nvSpPr>
            <p:cNvPr id="12" name="Rectangle: Rounded Corners 11">
              <a:extLst>
                <a:ext uri="{FF2B5EF4-FFF2-40B4-BE49-F238E27FC236}">
                  <a16:creationId xmlns:a16="http://schemas.microsoft.com/office/drawing/2014/main" id="{D0931D5F-7520-11EB-100E-B50B24E9AD2C}"/>
                </a:ext>
              </a:extLst>
            </p:cNvPr>
            <p:cNvSpPr/>
            <p:nvPr/>
          </p:nvSpPr>
          <p:spPr>
            <a:xfrm>
              <a:off x="3018192" y="1791498"/>
              <a:ext cx="2002971" cy="664028"/>
            </a:xfrm>
            <a:prstGeom prst="roundRect">
              <a:avLst/>
            </a:prstGeom>
            <a:solidFill>
              <a:srgbClr val="F69200"/>
            </a:solidFill>
            <a:ln w="12700" cap="flat" cmpd="sng" algn="ctr">
              <a:solidFill>
                <a:srgbClr val="96430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Roboto Light"/>
                  <a:ea typeface="+mn-ea"/>
                  <a:cs typeface="+mn-cs"/>
                </a:rPr>
                <a:t>silty gravels</a:t>
              </a:r>
            </a:p>
          </p:txBody>
        </p:sp>
        <p:sp>
          <p:nvSpPr>
            <p:cNvPr id="13" name="Rectangle: Rounded Corners 12">
              <a:extLst>
                <a:ext uri="{FF2B5EF4-FFF2-40B4-BE49-F238E27FC236}">
                  <a16:creationId xmlns:a16="http://schemas.microsoft.com/office/drawing/2014/main" id="{3D53C255-2B85-BEB3-DC85-A478EB1D63A3}"/>
                </a:ext>
              </a:extLst>
            </p:cNvPr>
            <p:cNvSpPr/>
            <p:nvPr/>
          </p:nvSpPr>
          <p:spPr>
            <a:xfrm>
              <a:off x="3018191" y="2543862"/>
              <a:ext cx="2002971" cy="664028"/>
            </a:xfrm>
            <a:prstGeom prst="roundRect">
              <a:avLst/>
            </a:prstGeom>
            <a:solidFill>
              <a:srgbClr val="F69200"/>
            </a:solidFill>
            <a:ln w="12700" cap="flat" cmpd="sng" algn="ctr">
              <a:solidFill>
                <a:srgbClr val="96430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Roboto Light"/>
                  <a:ea typeface="+mn-ea"/>
                  <a:cs typeface="+mn-cs"/>
                </a:rPr>
                <a:t>clayey gravels</a:t>
              </a:r>
            </a:p>
          </p:txBody>
        </p:sp>
        <p:sp>
          <p:nvSpPr>
            <p:cNvPr id="14" name="TextBox 13">
              <a:extLst>
                <a:ext uri="{FF2B5EF4-FFF2-40B4-BE49-F238E27FC236}">
                  <a16:creationId xmlns:a16="http://schemas.microsoft.com/office/drawing/2014/main" id="{8E6B8850-03CA-DA4E-352A-E860734B24A1}"/>
                </a:ext>
              </a:extLst>
            </p:cNvPr>
            <p:cNvSpPr txBox="1"/>
            <p:nvPr/>
          </p:nvSpPr>
          <p:spPr>
            <a:xfrm rot="16200000">
              <a:off x="2063923" y="1594232"/>
              <a:ext cx="1385316"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964305">
                      <a:lumMod val="60000"/>
                      <a:lumOff val="40000"/>
                    </a:srgbClr>
                  </a:solidFill>
                  <a:effectLst/>
                  <a:uLnTx/>
                  <a:uFillTx/>
                  <a:latin typeface="Roboto"/>
                </a:rPr>
                <a:t>Gravels</a:t>
              </a:r>
            </a:p>
          </p:txBody>
        </p:sp>
      </p:grpSp>
      <p:grpSp>
        <p:nvGrpSpPr>
          <p:cNvPr id="15" name="Group 14">
            <a:extLst>
              <a:ext uri="{FF2B5EF4-FFF2-40B4-BE49-F238E27FC236}">
                <a16:creationId xmlns:a16="http://schemas.microsoft.com/office/drawing/2014/main" id="{F9141887-FCE4-C678-4DDC-429BC2002B42}"/>
              </a:ext>
              <a:ext uri="{C183D7F6-B498-43B3-948B-1728B52AA6E4}">
                <adec:decorative xmlns:adec="http://schemas.microsoft.com/office/drawing/2017/decorative" val="1"/>
              </a:ext>
            </a:extLst>
          </p:cNvPr>
          <p:cNvGrpSpPr/>
          <p:nvPr/>
        </p:nvGrpSpPr>
        <p:grpSpPr>
          <a:xfrm>
            <a:off x="2494971" y="3430918"/>
            <a:ext cx="2526192" cy="2921120"/>
            <a:chOff x="2494971" y="3430918"/>
            <a:chExt cx="2526192" cy="2921120"/>
          </a:xfrm>
        </p:grpSpPr>
        <p:sp>
          <p:nvSpPr>
            <p:cNvPr id="16" name="Rectangle: Rounded Corners 15">
              <a:extLst>
                <a:ext uri="{FF2B5EF4-FFF2-40B4-BE49-F238E27FC236}">
                  <a16:creationId xmlns:a16="http://schemas.microsoft.com/office/drawing/2014/main" id="{D8EAC97A-878C-278D-DA6A-9519CB52A1D9}"/>
                </a:ext>
              </a:extLst>
            </p:cNvPr>
            <p:cNvSpPr/>
            <p:nvPr/>
          </p:nvSpPr>
          <p:spPr>
            <a:xfrm>
              <a:off x="3018192" y="3430918"/>
              <a:ext cx="2002971" cy="664028"/>
            </a:xfrm>
            <a:prstGeom prst="roundRect">
              <a:avLst/>
            </a:prstGeom>
            <a:solidFill>
              <a:srgbClr val="E7DEC9">
                <a:lumMod val="50000"/>
              </a:srgbClr>
            </a:solidFill>
            <a:ln w="12700" cap="flat" cmpd="sng" algn="ctr">
              <a:solidFill>
                <a:srgbClr val="E7DEC9">
                  <a:lumMod val="1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Roboto Light"/>
                  <a:ea typeface="+mn-ea"/>
                  <a:cs typeface="+mn-cs"/>
                </a:rPr>
                <a:t>well-graded sands</a:t>
              </a:r>
            </a:p>
          </p:txBody>
        </p:sp>
        <p:sp>
          <p:nvSpPr>
            <p:cNvPr id="17" name="Rectangle: Rounded Corners 16">
              <a:extLst>
                <a:ext uri="{FF2B5EF4-FFF2-40B4-BE49-F238E27FC236}">
                  <a16:creationId xmlns:a16="http://schemas.microsoft.com/office/drawing/2014/main" id="{7AD6229D-E6D6-53BA-14E1-03C00C70C25A}"/>
                </a:ext>
              </a:extLst>
            </p:cNvPr>
            <p:cNvSpPr/>
            <p:nvPr/>
          </p:nvSpPr>
          <p:spPr>
            <a:xfrm>
              <a:off x="3018192" y="4183282"/>
              <a:ext cx="2002971" cy="664028"/>
            </a:xfrm>
            <a:prstGeom prst="roundRect">
              <a:avLst/>
            </a:prstGeom>
            <a:solidFill>
              <a:srgbClr val="E7DEC9">
                <a:lumMod val="50000"/>
              </a:srgbClr>
            </a:solidFill>
            <a:ln w="12700" cap="flat" cmpd="sng" algn="ctr">
              <a:solidFill>
                <a:srgbClr val="E7DEC9">
                  <a:lumMod val="1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Roboto Light"/>
                  <a:ea typeface="+mn-ea"/>
                  <a:cs typeface="+mn-cs"/>
                </a:rPr>
                <a:t>poorly-graded sands</a:t>
              </a:r>
            </a:p>
          </p:txBody>
        </p:sp>
        <p:sp>
          <p:nvSpPr>
            <p:cNvPr id="18" name="Rectangle: Rounded Corners 17">
              <a:extLst>
                <a:ext uri="{FF2B5EF4-FFF2-40B4-BE49-F238E27FC236}">
                  <a16:creationId xmlns:a16="http://schemas.microsoft.com/office/drawing/2014/main" id="{9A740E6B-8AB8-B410-56AD-423D773BF367}"/>
                </a:ext>
              </a:extLst>
            </p:cNvPr>
            <p:cNvSpPr/>
            <p:nvPr/>
          </p:nvSpPr>
          <p:spPr>
            <a:xfrm>
              <a:off x="3018192" y="4935646"/>
              <a:ext cx="2002971" cy="664028"/>
            </a:xfrm>
            <a:prstGeom prst="roundRect">
              <a:avLst/>
            </a:prstGeom>
            <a:solidFill>
              <a:srgbClr val="E7DEC9">
                <a:lumMod val="50000"/>
              </a:srgbClr>
            </a:solidFill>
            <a:ln w="12700" cap="flat" cmpd="sng" algn="ctr">
              <a:solidFill>
                <a:srgbClr val="E7DEC9">
                  <a:lumMod val="1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Roboto Light"/>
                  <a:ea typeface="+mn-ea"/>
                  <a:cs typeface="+mn-cs"/>
                </a:rPr>
                <a:t>silty sands</a:t>
              </a:r>
            </a:p>
          </p:txBody>
        </p:sp>
        <p:sp>
          <p:nvSpPr>
            <p:cNvPr id="19" name="Rectangle: Rounded Corners 18">
              <a:extLst>
                <a:ext uri="{FF2B5EF4-FFF2-40B4-BE49-F238E27FC236}">
                  <a16:creationId xmlns:a16="http://schemas.microsoft.com/office/drawing/2014/main" id="{755CBEAD-498A-FD89-B524-5D3DFB1691D9}"/>
                </a:ext>
              </a:extLst>
            </p:cNvPr>
            <p:cNvSpPr/>
            <p:nvPr/>
          </p:nvSpPr>
          <p:spPr>
            <a:xfrm>
              <a:off x="3018192" y="5688010"/>
              <a:ext cx="2002971" cy="664028"/>
            </a:xfrm>
            <a:prstGeom prst="roundRect">
              <a:avLst/>
            </a:prstGeom>
            <a:solidFill>
              <a:srgbClr val="E7DEC9">
                <a:lumMod val="50000"/>
              </a:srgbClr>
            </a:solidFill>
            <a:ln w="12700" cap="flat" cmpd="sng" algn="ctr">
              <a:solidFill>
                <a:srgbClr val="E7DEC9">
                  <a:lumMod val="1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Roboto Light"/>
                  <a:ea typeface="+mn-ea"/>
                  <a:cs typeface="+mn-cs"/>
                </a:rPr>
                <a:t>clayey sands</a:t>
              </a:r>
            </a:p>
          </p:txBody>
        </p:sp>
        <p:sp>
          <p:nvSpPr>
            <p:cNvPr id="20" name="TextBox 19">
              <a:extLst>
                <a:ext uri="{FF2B5EF4-FFF2-40B4-BE49-F238E27FC236}">
                  <a16:creationId xmlns:a16="http://schemas.microsoft.com/office/drawing/2014/main" id="{EDD57015-0AFE-7EDE-A3E0-452B4E2656B5}"/>
                </a:ext>
              </a:extLst>
            </p:cNvPr>
            <p:cNvSpPr txBox="1"/>
            <p:nvPr/>
          </p:nvSpPr>
          <p:spPr>
            <a:xfrm rot="16200000">
              <a:off x="2166515" y="4585699"/>
              <a:ext cx="1180131"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E7DEC9">
                      <a:lumMod val="25000"/>
                    </a:srgbClr>
                  </a:solidFill>
                  <a:effectLst/>
                  <a:uLnTx/>
                  <a:uFillTx/>
                  <a:latin typeface="Roboto"/>
                </a:rPr>
                <a:t>Sands</a:t>
              </a:r>
            </a:p>
          </p:txBody>
        </p:sp>
      </p:grpSp>
      <p:grpSp>
        <p:nvGrpSpPr>
          <p:cNvPr id="21" name="Group 20">
            <a:extLst>
              <a:ext uri="{FF2B5EF4-FFF2-40B4-BE49-F238E27FC236}">
                <a16:creationId xmlns:a16="http://schemas.microsoft.com/office/drawing/2014/main" id="{C5EE1B51-75FE-23BC-F2B5-AC3422104572}"/>
              </a:ext>
              <a:ext uri="{C183D7F6-B498-43B3-948B-1728B52AA6E4}">
                <adec:decorative xmlns:adec="http://schemas.microsoft.com/office/drawing/2017/decorative" val="1"/>
              </a:ext>
            </a:extLst>
          </p:cNvPr>
          <p:cNvGrpSpPr/>
          <p:nvPr/>
        </p:nvGrpSpPr>
        <p:grpSpPr>
          <a:xfrm>
            <a:off x="8206684" y="215746"/>
            <a:ext cx="3344778" cy="2762445"/>
            <a:chOff x="8206684" y="215746"/>
            <a:chExt cx="3344778" cy="2762445"/>
          </a:xfrm>
        </p:grpSpPr>
        <p:sp>
          <p:nvSpPr>
            <p:cNvPr id="22" name="Rectangle: Rounded Corners 21">
              <a:extLst>
                <a:ext uri="{FF2B5EF4-FFF2-40B4-BE49-F238E27FC236}">
                  <a16:creationId xmlns:a16="http://schemas.microsoft.com/office/drawing/2014/main" id="{CDA2D53C-0112-0964-3A10-026C5A8F5F76}"/>
                </a:ext>
              </a:extLst>
            </p:cNvPr>
            <p:cNvSpPr/>
            <p:nvPr/>
          </p:nvSpPr>
          <p:spPr>
            <a:xfrm>
              <a:off x="8949765" y="215746"/>
              <a:ext cx="2601697" cy="941832"/>
            </a:xfrm>
            <a:prstGeom prst="roundRect">
              <a:avLst/>
            </a:prstGeom>
            <a:solidFill>
              <a:srgbClr val="84AA33"/>
            </a:solidFill>
            <a:ln w="12700" cap="flat" cmpd="sng" algn="ctr">
              <a:solidFill>
                <a:srgbClr val="84AA33">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Roboto Light"/>
                  <a:ea typeface="+mn-ea"/>
                  <a:cs typeface="+mn-cs"/>
                </a:rPr>
                <a:t>silts (or mixtures of clay, silt, very fine sand)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Roboto Light"/>
                  <a:ea typeface="+mn-ea"/>
                  <a:cs typeface="+mn-cs"/>
                </a:rPr>
                <a:t>low plasticity</a:t>
              </a:r>
            </a:p>
          </p:txBody>
        </p:sp>
        <p:sp>
          <p:nvSpPr>
            <p:cNvPr id="23" name="Rectangle: Rounded Corners 22">
              <a:extLst>
                <a:ext uri="{FF2B5EF4-FFF2-40B4-BE49-F238E27FC236}">
                  <a16:creationId xmlns:a16="http://schemas.microsoft.com/office/drawing/2014/main" id="{81D45E5F-DE07-D851-C919-5419FACCCA55}"/>
                </a:ext>
              </a:extLst>
            </p:cNvPr>
            <p:cNvSpPr/>
            <p:nvPr/>
          </p:nvSpPr>
          <p:spPr>
            <a:xfrm>
              <a:off x="8949763" y="1234270"/>
              <a:ext cx="2601699" cy="945930"/>
            </a:xfrm>
            <a:prstGeom prst="roundRect">
              <a:avLst/>
            </a:prstGeom>
            <a:solidFill>
              <a:srgbClr val="84AA33"/>
            </a:solidFill>
            <a:ln w="12700" cap="flat" cmpd="sng" algn="ctr">
              <a:solidFill>
                <a:srgbClr val="84AA33">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Roboto Light"/>
                  <a:ea typeface="+mn-ea"/>
                  <a:cs typeface="+mn-cs"/>
                </a:rPr>
                <a:t>clays (or mixtures of clay with silt, sand, or gravel)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Roboto Light"/>
                  <a:ea typeface="+mn-ea"/>
                  <a:cs typeface="+mn-cs"/>
                </a:rPr>
                <a:t>medium plasticity</a:t>
              </a:r>
            </a:p>
          </p:txBody>
        </p:sp>
        <p:sp>
          <p:nvSpPr>
            <p:cNvPr id="24" name="Rectangle: Rounded Corners 23">
              <a:extLst>
                <a:ext uri="{FF2B5EF4-FFF2-40B4-BE49-F238E27FC236}">
                  <a16:creationId xmlns:a16="http://schemas.microsoft.com/office/drawing/2014/main" id="{DEB56710-4FF6-4698-FE01-4CFD17CE9D4A}"/>
                </a:ext>
              </a:extLst>
            </p:cNvPr>
            <p:cNvSpPr/>
            <p:nvPr/>
          </p:nvSpPr>
          <p:spPr>
            <a:xfrm>
              <a:off x="8949763" y="2314163"/>
              <a:ext cx="2601699" cy="664028"/>
            </a:xfrm>
            <a:prstGeom prst="roundRect">
              <a:avLst/>
            </a:prstGeom>
            <a:solidFill>
              <a:srgbClr val="84AA33"/>
            </a:solidFill>
            <a:ln w="12700" cap="flat" cmpd="sng" algn="ctr">
              <a:solidFill>
                <a:srgbClr val="84AA33">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Roboto Light"/>
                  <a:ea typeface="+mn-ea"/>
                  <a:cs typeface="+mn-cs"/>
                </a:rPr>
                <a:t>silts or silty clays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Roboto Light"/>
                  <a:ea typeface="+mn-ea"/>
                  <a:cs typeface="+mn-cs"/>
                </a:rPr>
                <a:t>low plasticity</a:t>
              </a:r>
            </a:p>
          </p:txBody>
        </p:sp>
        <p:sp>
          <p:nvSpPr>
            <p:cNvPr id="25" name="TextBox 24">
              <a:extLst>
                <a:ext uri="{FF2B5EF4-FFF2-40B4-BE49-F238E27FC236}">
                  <a16:creationId xmlns:a16="http://schemas.microsoft.com/office/drawing/2014/main" id="{C675A3B2-09D8-A930-240B-0B9581ED3E0C}"/>
                </a:ext>
              </a:extLst>
            </p:cNvPr>
            <p:cNvSpPr txBox="1"/>
            <p:nvPr/>
          </p:nvSpPr>
          <p:spPr>
            <a:xfrm rot="16200000">
              <a:off x="7279507" y="1350468"/>
              <a:ext cx="2377574"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84AA33">
                      <a:lumMod val="75000"/>
                    </a:srgbClr>
                  </a:solidFill>
                  <a:effectLst/>
                  <a:uLnTx/>
                  <a:uFillTx/>
                  <a:latin typeface="Roboto"/>
                </a:rPr>
                <a:t>Low plasticity</a:t>
              </a:r>
            </a:p>
          </p:txBody>
        </p:sp>
      </p:grpSp>
      <p:grpSp>
        <p:nvGrpSpPr>
          <p:cNvPr id="26" name="Group 25">
            <a:extLst>
              <a:ext uri="{FF2B5EF4-FFF2-40B4-BE49-F238E27FC236}">
                <a16:creationId xmlns:a16="http://schemas.microsoft.com/office/drawing/2014/main" id="{3F4063F1-6A84-DE08-8D6F-7CC5EF26B311}"/>
              </a:ext>
              <a:ext uri="{C183D7F6-B498-43B3-948B-1728B52AA6E4}">
                <adec:decorative xmlns:adec="http://schemas.microsoft.com/office/drawing/2017/decorative" val="1"/>
              </a:ext>
            </a:extLst>
          </p:cNvPr>
          <p:cNvGrpSpPr/>
          <p:nvPr/>
        </p:nvGrpSpPr>
        <p:grpSpPr>
          <a:xfrm>
            <a:off x="8206684" y="3379429"/>
            <a:ext cx="3344778" cy="2764212"/>
            <a:chOff x="8206684" y="3379429"/>
            <a:chExt cx="3344778" cy="2764212"/>
          </a:xfrm>
        </p:grpSpPr>
        <p:sp>
          <p:nvSpPr>
            <p:cNvPr id="27" name="Rectangle: Rounded Corners 26">
              <a:extLst>
                <a:ext uri="{FF2B5EF4-FFF2-40B4-BE49-F238E27FC236}">
                  <a16:creationId xmlns:a16="http://schemas.microsoft.com/office/drawing/2014/main" id="{674FD207-2690-48D4-24E1-BAC66AEDB6FE}"/>
                </a:ext>
              </a:extLst>
            </p:cNvPr>
            <p:cNvSpPr/>
            <p:nvPr/>
          </p:nvSpPr>
          <p:spPr>
            <a:xfrm>
              <a:off x="8949764" y="3379429"/>
              <a:ext cx="2601698" cy="752363"/>
            </a:xfrm>
            <a:prstGeom prst="roundRect">
              <a:avLst/>
            </a:prstGeom>
            <a:solidFill>
              <a:srgbClr val="3891A7"/>
            </a:solidFill>
            <a:ln w="12700" cap="flat" cmpd="sng" algn="ctr">
              <a:solidFill>
                <a:srgbClr val="3891A7">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Roboto Light"/>
                  <a:ea typeface="+mn-ea"/>
                  <a:cs typeface="+mn-cs"/>
                </a:rPr>
                <a:t>Silts or fine sandy or silty sediments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Roboto Light"/>
                  <a:ea typeface="+mn-ea"/>
                  <a:cs typeface="+mn-cs"/>
                </a:rPr>
                <a:t>medium to high plasticity</a:t>
              </a:r>
            </a:p>
          </p:txBody>
        </p:sp>
        <p:sp>
          <p:nvSpPr>
            <p:cNvPr id="28" name="Rectangle: Rounded Corners 27">
              <a:extLst>
                <a:ext uri="{FF2B5EF4-FFF2-40B4-BE49-F238E27FC236}">
                  <a16:creationId xmlns:a16="http://schemas.microsoft.com/office/drawing/2014/main" id="{5FCF519D-1A41-ACF8-660B-08739114F05B}"/>
                </a:ext>
              </a:extLst>
            </p:cNvPr>
            <p:cNvSpPr/>
            <p:nvPr/>
          </p:nvSpPr>
          <p:spPr>
            <a:xfrm>
              <a:off x="8949764" y="4280384"/>
              <a:ext cx="2601698" cy="664028"/>
            </a:xfrm>
            <a:prstGeom prst="roundRect">
              <a:avLst/>
            </a:prstGeom>
            <a:solidFill>
              <a:srgbClr val="3891A7"/>
            </a:solidFill>
            <a:ln w="12700" cap="flat" cmpd="sng" algn="ctr">
              <a:solidFill>
                <a:srgbClr val="3891A7">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Roboto Light"/>
                  <a:ea typeface="+mn-ea"/>
                  <a:cs typeface="+mn-cs"/>
                </a:rPr>
                <a:t>clays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Roboto Light"/>
                  <a:ea typeface="+mn-ea"/>
                  <a:cs typeface="+mn-cs"/>
                </a:rPr>
                <a:t>high plasticity</a:t>
              </a:r>
            </a:p>
          </p:txBody>
        </p:sp>
        <p:sp>
          <p:nvSpPr>
            <p:cNvPr id="29" name="Rectangle: Rounded Corners 28">
              <a:extLst>
                <a:ext uri="{FF2B5EF4-FFF2-40B4-BE49-F238E27FC236}">
                  <a16:creationId xmlns:a16="http://schemas.microsoft.com/office/drawing/2014/main" id="{51F7FD0A-1A82-7D3E-FFE7-10D0EE1ACF9F}"/>
                </a:ext>
              </a:extLst>
            </p:cNvPr>
            <p:cNvSpPr/>
            <p:nvPr/>
          </p:nvSpPr>
          <p:spPr>
            <a:xfrm>
              <a:off x="8949763" y="5479613"/>
              <a:ext cx="2601698" cy="664028"/>
            </a:xfrm>
            <a:prstGeom prst="roundRect">
              <a:avLst/>
            </a:prstGeom>
            <a:solidFill>
              <a:srgbClr val="3891A7"/>
            </a:solidFill>
            <a:ln w="12700" cap="flat" cmpd="sng" algn="ctr">
              <a:solidFill>
                <a:srgbClr val="3891A7">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Roboto Light"/>
                  <a:ea typeface="+mn-ea"/>
                  <a:cs typeface="+mn-cs"/>
                </a:rPr>
                <a:t>clays or silts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Roboto Light"/>
                  <a:ea typeface="+mn-ea"/>
                  <a:cs typeface="+mn-cs"/>
                </a:rPr>
                <a:t>medium to high plasticity</a:t>
              </a:r>
            </a:p>
          </p:txBody>
        </p:sp>
        <p:sp>
          <p:nvSpPr>
            <p:cNvPr id="30" name="TextBox 29">
              <a:extLst>
                <a:ext uri="{FF2B5EF4-FFF2-40B4-BE49-F238E27FC236}">
                  <a16:creationId xmlns:a16="http://schemas.microsoft.com/office/drawing/2014/main" id="{0AD4308B-E111-4699-1758-BE05FE8CC2D4}"/>
                </a:ext>
              </a:extLst>
            </p:cNvPr>
            <p:cNvSpPr txBox="1"/>
            <p:nvPr/>
          </p:nvSpPr>
          <p:spPr>
            <a:xfrm rot="16200000">
              <a:off x="7242638" y="4394355"/>
              <a:ext cx="2451312"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3891A7">
                      <a:lumMod val="75000"/>
                    </a:srgbClr>
                  </a:solidFill>
                  <a:effectLst/>
                  <a:uLnTx/>
                  <a:uFillTx/>
                  <a:latin typeface="Roboto"/>
                </a:rPr>
                <a:t>High plasticity</a:t>
              </a:r>
            </a:p>
          </p:txBody>
        </p:sp>
      </p:grpSp>
    </p:spTree>
    <p:extLst>
      <p:ext uri="{BB962C8B-B14F-4D97-AF65-F5344CB8AC3E}">
        <p14:creationId xmlns:p14="http://schemas.microsoft.com/office/powerpoint/2010/main" val="28416346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D01B66B7-1CF2-2A86-2B72-675D491D0E24}"/>
              </a:ext>
            </a:extLst>
          </p:cNvPr>
          <p:cNvSpPr/>
          <p:nvPr/>
        </p:nvSpPr>
        <p:spPr>
          <a:xfrm>
            <a:off x="633041" y="1827593"/>
            <a:ext cx="1642069" cy="2700490"/>
          </a:xfrm>
          <a:prstGeom prst="roundRect">
            <a:avLst>
              <a:gd name="adj" fmla="val 5630"/>
            </a:avLst>
          </a:prstGeom>
          <a:noFill/>
          <a:ln w="28575" cap="flat" cmpd="sng" algn="ctr">
            <a:solidFill>
              <a:schemeClr val="tx1"/>
            </a:solidFill>
            <a:prstDash val="solid"/>
            <a:miter lim="800000"/>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effectLst>
                  <a:outerShdw blurRad="38100" dist="38100" dir="2700000" algn="tl">
                    <a:srgbClr val="000000">
                      <a:alpha val="43137"/>
                    </a:srgbClr>
                  </a:outerShdw>
                </a:effectLst>
                <a:uLnTx/>
                <a:uFillTx/>
                <a:latin typeface="Roboto"/>
                <a:ea typeface="+mn-ea"/>
                <a:cs typeface="+mn-cs"/>
              </a:rPr>
              <a:t>Coarse-Grained Soils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475A8D">
                  <a:lumMod val="75000"/>
                </a:srgbClr>
              </a:solidFill>
              <a:effectLst/>
              <a:uLnTx/>
              <a:uFillTx/>
              <a:latin typeface="Roboto Light"/>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475A8D">
                  <a:lumMod val="75000"/>
                </a:srgbClr>
              </a:solidFill>
              <a:effectLst/>
              <a:uLnTx/>
              <a:uFillTx/>
              <a:latin typeface="Roboto Light"/>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475A8D">
                  <a:lumMod val="75000"/>
                </a:srgbClr>
              </a:solidFill>
              <a:effectLst/>
              <a:uLnTx/>
              <a:uFillTx/>
              <a:latin typeface="Roboto Light"/>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475A8D">
                  <a:lumMod val="75000"/>
                </a:srgbClr>
              </a:solidFill>
              <a:effectLst/>
              <a:uLnTx/>
              <a:uFillTx/>
              <a:latin typeface="Roboto Light"/>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475A8D">
                  <a:lumMod val="75000"/>
                </a:srgbClr>
              </a:solidFill>
              <a:effectLst/>
              <a:uLnTx/>
              <a:uFillTx/>
              <a:latin typeface="Roboto Light"/>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475A8D">
                    <a:lumMod val="75000"/>
                  </a:srgbClr>
                </a:solidFill>
                <a:effectLst/>
                <a:uLnTx/>
                <a:uFillTx/>
                <a:latin typeface="Roboto Light"/>
                <a:ea typeface="+mn-ea"/>
                <a:cs typeface="+mn-cs"/>
              </a:rPr>
              <a:t> </a:t>
            </a:r>
          </a:p>
        </p:txBody>
      </p:sp>
      <p:pic>
        <p:nvPicPr>
          <p:cNvPr id="28" name="Picture 27" descr="A photo showing a hand holding a handful of gravel. ">
            <a:extLst>
              <a:ext uri="{FF2B5EF4-FFF2-40B4-BE49-F238E27FC236}">
                <a16:creationId xmlns:a16="http://schemas.microsoft.com/office/drawing/2014/main" id="{EF24A2EA-F0BC-6357-1217-5F953E10A4DA}"/>
              </a:ext>
            </a:extLst>
          </p:cNvPr>
          <p:cNvPicPr>
            <a:picLocks noChangeAspect="1"/>
          </p:cNvPicPr>
          <p:nvPr/>
        </p:nvPicPr>
        <p:blipFill rotWithShape="1">
          <a:blip r:embed="rId3">
            <a:extLst>
              <a:ext uri="{28A0092B-C50C-407E-A947-70E740481C1C}">
                <a14:useLocalDpi xmlns:a14="http://schemas.microsoft.com/office/drawing/2010/main" val="0"/>
              </a:ext>
            </a:extLst>
          </a:blip>
          <a:srcRect l="17094" t="22878" r="44616" b="20598"/>
          <a:stretch/>
        </p:blipFill>
        <p:spPr>
          <a:xfrm rot="5400000">
            <a:off x="846995" y="3148183"/>
            <a:ext cx="1214160" cy="1344248"/>
          </a:xfrm>
          <a:prstGeom prst="rect">
            <a:avLst/>
          </a:prstGeom>
        </p:spPr>
      </p:pic>
      <p:grpSp>
        <p:nvGrpSpPr>
          <p:cNvPr id="29" name="Group 28" descr="Photo of a sediment core made up of silts and clays. ">
            <a:extLst>
              <a:ext uri="{FF2B5EF4-FFF2-40B4-BE49-F238E27FC236}">
                <a16:creationId xmlns:a16="http://schemas.microsoft.com/office/drawing/2014/main" id="{3F55CB54-66AC-5DF8-E070-D7C982DCAC4D}"/>
              </a:ext>
              <a:ext uri="{C183D7F6-B498-43B3-948B-1728B52AA6E4}">
                <adec:decorative xmlns:adec="http://schemas.microsoft.com/office/drawing/2017/decorative" val="0"/>
              </a:ext>
            </a:extLst>
          </p:cNvPr>
          <p:cNvGrpSpPr/>
          <p:nvPr/>
        </p:nvGrpSpPr>
        <p:grpSpPr>
          <a:xfrm>
            <a:off x="6169335" y="1827593"/>
            <a:ext cx="1642069" cy="2700490"/>
            <a:chOff x="6169335" y="1827593"/>
            <a:chExt cx="1642069" cy="2700490"/>
          </a:xfrm>
        </p:grpSpPr>
        <p:sp>
          <p:nvSpPr>
            <p:cNvPr id="30" name="Rectangle: Rounded Corners 29">
              <a:extLst>
                <a:ext uri="{FF2B5EF4-FFF2-40B4-BE49-F238E27FC236}">
                  <a16:creationId xmlns:a16="http://schemas.microsoft.com/office/drawing/2014/main" id="{29F76995-E390-2379-2065-78EF9D501D29}"/>
                </a:ext>
              </a:extLst>
            </p:cNvPr>
            <p:cNvSpPr/>
            <p:nvPr/>
          </p:nvSpPr>
          <p:spPr>
            <a:xfrm>
              <a:off x="6169335" y="1827593"/>
              <a:ext cx="1642069" cy="2700490"/>
            </a:xfrm>
            <a:prstGeom prst="roundRect">
              <a:avLst>
                <a:gd name="adj" fmla="val 5630"/>
              </a:avLst>
            </a:prstGeom>
            <a:noFill/>
            <a:ln w="28575" cap="flat" cmpd="sng" algn="ctr">
              <a:solidFill>
                <a:schemeClr val="tx1"/>
              </a:solidFill>
              <a:prstDash val="solid"/>
              <a:miter lim="800000"/>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effectLst>
                    <a:outerShdw blurRad="38100" dist="38100" dir="2700000" algn="tl">
                      <a:srgbClr val="000000">
                        <a:alpha val="43137"/>
                      </a:srgbClr>
                    </a:outerShdw>
                  </a:effectLst>
                  <a:uLnTx/>
                  <a:uFillTx/>
                  <a:latin typeface="Roboto"/>
                  <a:ea typeface="+mn-ea"/>
                  <a:cs typeface="+mn-cs"/>
                </a:rPr>
                <a:t>Fine-Grained Soils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475A8D">
                    <a:lumMod val="75000"/>
                  </a:srgbClr>
                </a:solidFill>
                <a:effectLst/>
                <a:uLnTx/>
                <a:uFillTx/>
                <a:latin typeface="Roboto Light"/>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475A8D">
                    <a:lumMod val="75000"/>
                  </a:srgbClr>
                </a:solidFill>
                <a:effectLst/>
                <a:uLnTx/>
                <a:uFillTx/>
                <a:latin typeface="Roboto Light"/>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475A8D">
                    <a:lumMod val="75000"/>
                  </a:srgbClr>
                </a:solidFill>
                <a:effectLst/>
                <a:uLnTx/>
                <a:uFillTx/>
                <a:latin typeface="Roboto Light"/>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475A8D">
                    <a:lumMod val="75000"/>
                  </a:srgbClr>
                </a:solidFill>
                <a:effectLst/>
                <a:uLnTx/>
                <a:uFillTx/>
                <a:latin typeface="Roboto Light"/>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475A8D">
                    <a:lumMod val="75000"/>
                  </a:srgbClr>
                </a:solidFill>
                <a:effectLst/>
                <a:uLnTx/>
                <a:uFillTx/>
                <a:latin typeface="Roboto Light"/>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475A8D">
                      <a:lumMod val="75000"/>
                    </a:srgbClr>
                  </a:solidFill>
                  <a:effectLst/>
                  <a:uLnTx/>
                  <a:uFillTx/>
                  <a:latin typeface="Roboto Light"/>
                  <a:ea typeface="+mn-ea"/>
                  <a:cs typeface="+mn-cs"/>
                </a:rPr>
                <a:t> </a:t>
              </a:r>
            </a:p>
          </p:txBody>
        </p:sp>
        <p:pic>
          <p:nvPicPr>
            <p:cNvPr id="31" name="Picture 30" descr="A photo of a sediment core. ">
              <a:extLst>
                <a:ext uri="{FF2B5EF4-FFF2-40B4-BE49-F238E27FC236}">
                  <a16:creationId xmlns:a16="http://schemas.microsoft.com/office/drawing/2014/main" id="{66EF34D4-78E0-C571-A7DD-D22FF4FADB42}"/>
                </a:ext>
              </a:extLst>
            </p:cNvPr>
            <p:cNvPicPr>
              <a:picLocks noChangeAspect="1"/>
            </p:cNvPicPr>
            <p:nvPr/>
          </p:nvPicPr>
          <p:blipFill rotWithShape="1">
            <a:blip r:embed="rId4">
              <a:extLst>
                <a:ext uri="{28A0092B-C50C-407E-A947-70E740481C1C}">
                  <a14:useLocalDpi xmlns:a14="http://schemas.microsoft.com/office/drawing/2010/main" val="0"/>
                </a:ext>
              </a:extLst>
            </a:blip>
            <a:srcRect t="40656" b="7379"/>
            <a:stretch/>
          </p:blipFill>
          <p:spPr>
            <a:xfrm>
              <a:off x="6213428" y="3460124"/>
              <a:ext cx="1553881" cy="605615"/>
            </a:xfrm>
            <a:prstGeom prst="rect">
              <a:avLst/>
            </a:prstGeom>
            <a:ln>
              <a:solidFill>
                <a:schemeClr val="tx1"/>
              </a:solidFill>
            </a:ln>
          </p:spPr>
        </p:pic>
      </p:grpSp>
      <p:sp>
        <p:nvSpPr>
          <p:cNvPr id="32" name="Rectangle: Rounded Corners 31">
            <a:extLst>
              <a:ext uri="{FF2B5EF4-FFF2-40B4-BE49-F238E27FC236}">
                <a16:creationId xmlns:a16="http://schemas.microsoft.com/office/drawing/2014/main" id="{2EFD05EC-42FC-101E-BED8-A4969292E498}"/>
              </a:ext>
              <a:ext uri="{C183D7F6-B498-43B3-948B-1728B52AA6E4}">
                <adec:decorative xmlns:adec="http://schemas.microsoft.com/office/drawing/2017/decorative" val="1"/>
              </a:ext>
            </a:extLst>
          </p:cNvPr>
          <p:cNvSpPr/>
          <p:nvPr/>
        </p:nvSpPr>
        <p:spPr>
          <a:xfrm>
            <a:off x="3018194" y="215746"/>
            <a:ext cx="2002971" cy="664028"/>
          </a:xfrm>
          <a:prstGeom prst="roundRect">
            <a:avLst/>
          </a:prstGeom>
          <a:solidFill>
            <a:srgbClr val="F69200"/>
          </a:solidFill>
          <a:ln w="12700" cap="flat" cmpd="sng" algn="ctr">
            <a:solidFill>
              <a:srgbClr val="96430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lumMod val="95000"/>
                    <a:lumOff val="5000"/>
                  </a:prstClr>
                </a:solidFill>
                <a:effectLst/>
                <a:uLnTx/>
                <a:uFillTx/>
                <a:latin typeface="Roboto"/>
                <a:ea typeface="+mn-ea"/>
                <a:cs typeface="+mn-cs"/>
              </a:rPr>
              <a:t>GW</a:t>
            </a:r>
          </a:p>
        </p:txBody>
      </p:sp>
      <p:sp>
        <p:nvSpPr>
          <p:cNvPr id="33" name="Rectangle: Rounded Corners 32">
            <a:extLst>
              <a:ext uri="{FF2B5EF4-FFF2-40B4-BE49-F238E27FC236}">
                <a16:creationId xmlns:a16="http://schemas.microsoft.com/office/drawing/2014/main" id="{9BB1E976-1F70-DAB1-B649-C1DC1D2B4B46}"/>
              </a:ext>
              <a:ext uri="{C183D7F6-B498-43B3-948B-1728B52AA6E4}">
                <adec:decorative xmlns:adec="http://schemas.microsoft.com/office/drawing/2017/decorative" val="1"/>
              </a:ext>
            </a:extLst>
          </p:cNvPr>
          <p:cNvSpPr/>
          <p:nvPr/>
        </p:nvSpPr>
        <p:spPr>
          <a:xfrm>
            <a:off x="3018192" y="948050"/>
            <a:ext cx="2002971" cy="664028"/>
          </a:xfrm>
          <a:prstGeom prst="roundRect">
            <a:avLst/>
          </a:prstGeom>
          <a:solidFill>
            <a:srgbClr val="F69200"/>
          </a:solidFill>
          <a:ln w="12700" cap="flat" cmpd="sng" algn="ctr">
            <a:solidFill>
              <a:srgbClr val="96430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lumMod val="95000"/>
                    <a:lumOff val="5000"/>
                  </a:prstClr>
                </a:solidFill>
                <a:effectLst/>
                <a:uLnTx/>
                <a:uFillTx/>
                <a:latin typeface="Roboto"/>
                <a:ea typeface="+mn-ea"/>
                <a:cs typeface="+mn-cs"/>
              </a:rPr>
              <a:t>GP</a:t>
            </a:r>
          </a:p>
        </p:txBody>
      </p:sp>
      <p:sp>
        <p:nvSpPr>
          <p:cNvPr id="34" name="Rectangle: Rounded Corners 33">
            <a:extLst>
              <a:ext uri="{FF2B5EF4-FFF2-40B4-BE49-F238E27FC236}">
                <a16:creationId xmlns:a16="http://schemas.microsoft.com/office/drawing/2014/main" id="{996DF885-592C-394A-22B6-2958C4282EE0}"/>
              </a:ext>
              <a:ext uri="{C183D7F6-B498-43B3-948B-1728B52AA6E4}">
                <adec:decorative xmlns:adec="http://schemas.microsoft.com/office/drawing/2017/decorative" val="1"/>
              </a:ext>
            </a:extLst>
          </p:cNvPr>
          <p:cNvSpPr/>
          <p:nvPr/>
        </p:nvSpPr>
        <p:spPr>
          <a:xfrm>
            <a:off x="3018192" y="1791498"/>
            <a:ext cx="2002971" cy="664028"/>
          </a:xfrm>
          <a:prstGeom prst="roundRect">
            <a:avLst/>
          </a:prstGeom>
          <a:solidFill>
            <a:srgbClr val="F69200"/>
          </a:solidFill>
          <a:ln w="12700" cap="flat" cmpd="sng" algn="ctr">
            <a:solidFill>
              <a:srgbClr val="96430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lumMod val="95000"/>
                    <a:lumOff val="5000"/>
                  </a:prstClr>
                </a:solidFill>
                <a:effectLst/>
                <a:uLnTx/>
                <a:uFillTx/>
                <a:latin typeface="Roboto"/>
                <a:ea typeface="+mn-ea"/>
                <a:cs typeface="+mn-cs"/>
              </a:rPr>
              <a:t>GM</a:t>
            </a:r>
          </a:p>
        </p:txBody>
      </p:sp>
      <p:sp>
        <p:nvSpPr>
          <p:cNvPr id="35" name="Rectangle: Rounded Corners 34">
            <a:extLst>
              <a:ext uri="{FF2B5EF4-FFF2-40B4-BE49-F238E27FC236}">
                <a16:creationId xmlns:a16="http://schemas.microsoft.com/office/drawing/2014/main" id="{290BFA18-CAAA-8350-FB60-37C1E6EB0635}"/>
              </a:ext>
              <a:ext uri="{C183D7F6-B498-43B3-948B-1728B52AA6E4}">
                <adec:decorative xmlns:adec="http://schemas.microsoft.com/office/drawing/2017/decorative" val="1"/>
              </a:ext>
            </a:extLst>
          </p:cNvPr>
          <p:cNvSpPr/>
          <p:nvPr/>
        </p:nvSpPr>
        <p:spPr>
          <a:xfrm>
            <a:off x="3018191" y="2543862"/>
            <a:ext cx="2002971" cy="664028"/>
          </a:xfrm>
          <a:prstGeom prst="roundRect">
            <a:avLst/>
          </a:prstGeom>
          <a:solidFill>
            <a:srgbClr val="F69200"/>
          </a:solidFill>
          <a:ln w="12700" cap="flat" cmpd="sng" algn="ctr">
            <a:solidFill>
              <a:srgbClr val="96430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lumMod val="95000"/>
                    <a:lumOff val="5000"/>
                  </a:prstClr>
                </a:solidFill>
                <a:effectLst/>
                <a:uLnTx/>
                <a:uFillTx/>
                <a:latin typeface="Roboto"/>
                <a:ea typeface="+mn-ea"/>
                <a:cs typeface="+mn-cs"/>
              </a:rPr>
              <a:t>GC</a:t>
            </a:r>
          </a:p>
        </p:txBody>
      </p:sp>
      <p:sp>
        <p:nvSpPr>
          <p:cNvPr id="36" name="TextBox 35">
            <a:extLst>
              <a:ext uri="{FF2B5EF4-FFF2-40B4-BE49-F238E27FC236}">
                <a16:creationId xmlns:a16="http://schemas.microsoft.com/office/drawing/2014/main" id="{9E71C3A1-ADA0-9609-8837-25608FA87647}"/>
              </a:ext>
              <a:ext uri="{C183D7F6-B498-43B3-948B-1728B52AA6E4}">
                <adec:decorative xmlns:adec="http://schemas.microsoft.com/office/drawing/2017/decorative" val="1"/>
              </a:ext>
            </a:extLst>
          </p:cNvPr>
          <p:cNvSpPr txBox="1"/>
          <p:nvPr/>
        </p:nvSpPr>
        <p:spPr>
          <a:xfrm rot="16200000">
            <a:off x="2156897" y="1594232"/>
            <a:ext cx="1199367" cy="523220"/>
          </a:xfrm>
          <a:prstGeom prst="rect">
            <a:avLst/>
          </a:prstGeom>
          <a:noFill/>
        </p:spPr>
        <p:txBody>
          <a:bodyPr wrap="none" rtlCol="0">
            <a:spAutoFit/>
          </a:bodyPr>
          <a:lstStyle/>
          <a:p>
            <a:r>
              <a:rPr lang="en-US" sz="2800" dirty="0">
                <a:solidFill>
                  <a:srgbClr val="964305">
                    <a:lumMod val="60000"/>
                    <a:lumOff val="40000"/>
                  </a:srgbClr>
                </a:solidFill>
                <a:latin typeface="Roboto"/>
              </a:rPr>
              <a:t>Gravel</a:t>
            </a:r>
          </a:p>
        </p:txBody>
      </p:sp>
      <p:sp>
        <p:nvSpPr>
          <p:cNvPr id="37" name="Rectangle: Rounded Corners 36">
            <a:extLst>
              <a:ext uri="{FF2B5EF4-FFF2-40B4-BE49-F238E27FC236}">
                <a16:creationId xmlns:a16="http://schemas.microsoft.com/office/drawing/2014/main" id="{9C848AB8-75B5-EA0A-3B37-72E8BB5F9401}"/>
              </a:ext>
              <a:ext uri="{C183D7F6-B498-43B3-948B-1728B52AA6E4}">
                <adec:decorative xmlns:adec="http://schemas.microsoft.com/office/drawing/2017/decorative" val="1"/>
              </a:ext>
            </a:extLst>
          </p:cNvPr>
          <p:cNvSpPr/>
          <p:nvPr/>
        </p:nvSpPr>
        <p:spPr>
          <a:xfrm>
            <a:off x="3018192" y="3430918"/>
            <a:ext cx="2002971" cy="664028"/>
          </a:xfrm>
          <a:prstGeom prst="roundRect">
            <a:avLst/>
          </a:prstGeom>
          <a:solidFill>
            <a:srgbClr val="E7DEC9">
              <a:lumMod val="50000"/>
            </a:srgbClr>
          </a:solidFill>
          <a:ln w="12700" cap="flat" cmpd="sng" algn="ctr">
            <a:solidFill>
              <a:srgbClr val="E7DEC9">
                <a:lumMod val="1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lumMod val="95000"/>
                    <a:lumOff val="5000"/>
                  </a:prstClr>
                </a:solidFill>
                <a:effectLst/>
                <a:uLnTx/>
                <a:uFillTx/>
                <a:latin typeface="Roboto"/>
                <a:ea typeface="+mn-ea"/>
                <a:cs typeface="+mn-cs"/>
              </a:rPr>
              <a:t>SW</a:t>
            </a:r>
          </a:p>
        </p:txBody>
      </p:sp>
      <p:sp>
        <p:nvSpPr>
          <p:cNvPr id="38" name="Rectangle: Rounded Corners 37">
            <a:extLst>
              <a:ext uri="{FF2B5EF4-FFF2-40B4-BE49-F238E27FC236}">
                <a16:creationId xmlns:a16="http://schemas.microsoft.com/office/drawing/2014/main" id="{41B425B5-AEDD-81BA-137D-BE741DB9E24F}"/>
              </a:ext>
              <a:ext uri="{C183D7F6-B498-43B3-948B-1728B52AA6E4}">
                <adec:decorative xmlns:adec="http://schemas.microsoft.com/office/drawing/2017/decorative" val="1"/>
              </a:ext>
            </a:extLst>
          </p:cNvPr>
          <p:cNvSpPr/>
          <p:nvPr/>
        </p:nvSpPr>
        <p:spPr>
          <a:xfrm>
            <a:off x="3018192" y="4183282"/>
            <a:ext cx="2002971" cy="664028"/>
          </a:xfrm>
          <a:prstGeom prst="roundRect">
            <a:avLst/>
          </a:prstGeom>
          <a:solidFill>
            <a:srgbClr val="E7DEC9">
              <a:lumMod val="50000"/>
            </a:srgbClr>
          </a:solidFill>
          <a:ln w="12700" cap="flat" cmpd="sng" algn="ctr">
            <a:solidFill>
              <a:srgbClr val="E7DEC9">
                <a:lumMod val="1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lumMod val="95000"/>
                    <a:lumOff val="5000"/>
                  </a:prstClr>
                </a:solidFill>
                <a:effectLst/>
                <a:uLnTx/>
                <a:uFillTx/>
                <a:latin typeface="Roboto"/>
                <a:ea typeface="+mn-ea"/>
                <a:cs typeface="+mn-cs"/>
              </a:rPr>
              <a:t>SP</a:t>
            </a:r>
          </a:p>
        </p:txBody>
      </p:sp>
      <p:sp>
        <p:nvSpPr>
          <p:cNvPr id="39" name="Rectangle: Rounded Corners 38">
            <a:extLst>
              <a:ext uri="{FF2B5EF4-FFF2-40B4-BE49-F238E27FC236}">
                <a16:creationId xmlns:a16="http://schemas.microsoft.com/office/drawing/2014/main" id="{ECF0A55F-B9E2-8246-D3BB-1EA4E8538A77}"/>
              </a:ext>
              <a:ext uri="{C183D7F6-B498-43B3-948B-1728B52AA6E4}">
                <adec:decorative xmlns:adec="http://schemas.microsoft.com/office/drawing/2017/decorative" val="1"/>
              </a:ext>
            </a:extLst>
          </p:cNvPr>
          <p:cNvSpPr/>
          <p:nvPr/>
        </p:nvSpPr>
        <p:spPr>
          <a:xfrm>
            <a:off x="3018192" y="4935646"/>
            <a:ext cx="2002971" cy="664028"/>
          </a:xfrm>
          <a:prstGeom prst="roundRect">
            <a:avLst/>
          </a:prstGeom>
          <a:solidFill>
            <a:srgbClr val="E7DEC9">
              <a:lumMod val="50000"/>
            </a:srgbClr>
          </a:solidFill>
          <a:ln w="12700" cap="flat" cmpd="sng" algn="ctr">
            <a:solidFill>
              <a:srgbClr val="E7DEC9">
                <a:lumMod val="1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lumMod val="95000"/>
                    <a:lumOff val="5000"/>
                  </a:prstClr>
                </a:solidFill>
                <a:effectLst/>
                <a:uLnTx/>
                <a:uFillTx/>
                <a:latin typeface="Roboto"/>
                <a:ea typeface="+mn-ea"/>
                <a:cs typeface="+mn-cs"/>
              </a:rPr>
              <a:t>SM</a:t>
            </a:r>
          </a:p>
        </p:txBody>
      </p:sp>
      <p:sp>
        <p:nvSpPr>
          <p:cNvPr id="40" name="Rectangle: Rounded Corners 39">
            <a:extLst>
              <a:ext uri="{FF2B5EF4-FFF2-40B4-BE49-F238E27FC236}">
                <a16:creationId xmlns:a16="http://schemas.microsoft.com/office/drawing/2014/main" id="{EE7F93B5-2C38-94EA-D262-AA30C089FBBE}"/>
              </a:ext>
              <a:ext uri="{C183D7F6-B498-43B3-948B-1728B52AA6E4}">
                <adec:decorative xmlns:adec="http://schemas.microsoft.com/office/drawing/2017/decorative" val="1"/>
              </a:ext>
            </a:extLst>
          </p:cNvPr>
          <p:cNvSpPr/>
          <p:nvPr/>
        </p:nvSpPr>
        <p:spPr>
          <a:xfrm>
            <a:off x="3018192" y="5688010"/>
            <a:ext cx="2002971" cy="664028"/>
          </a:xfrm>
          <a:prstGeom prst="roundRect">
            <a:avLst/>
          </a:prstGeom>
          <a:solidFill>
            <a:srgbClr val="E7DEC9">
              <a:lumMod val="50000"/>
            </a:srgbClr>
          </a:solidFill>
          <a:ln w="12700" cap="flat" cmpd="sng" algn="ctr">
            <a:solidFill>
              <a:srgbClr val="E7DEC9">
                <a:lumMod val="1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lumMod val="95000"/>
                    <a:lumOff val="5000"/>
                  </a:prstClr>
                </a:solidFill>
                <a:effectLst/>
                <a:uLnTx/>
                <a:uFillTx/>
                <a:latin typeface="Roboto"/>
                <a:ea typeface="+mn-ea"/>
                <a:cs typeface="+mn-cs"/>
              </a:rPr>
              <a:t>SC</a:t>
            </a:r>
          </a:p>
        </p:txBody>
      </p:sp>
      <p:sp>
        <p:nvSpPr>
          <p:cNvPr id="41" name="TextBox 40">
            <a:extLst>
              <a:ext uri="{FF2B5EF4-FFF2-40B4-BE49-F238E27FC236}">
                <a16:creationId xmlns:a16="http://schemas.microsoft.com/office/drawing/2014/main" id="{B3AEAD58-4095-F342-9F15-4F58C1882F24}"/>
              </a:ext>
              <a:ext uri="{C183D7F6-B498-43B3-948B-1728B52AA6E4}">
                <adec:decorative xmlns:adec="http://schemas.microsoft.com/office/drawing/2017/decorative" val="1"/>
              </a:ext>
            </a:extLst>
          </p:cNvPr>
          <p:cNvSpPr txBox="1"/>
          <p:nvPr/>
        </p:nvSpPr>
        <p:spPr>
          <a:xfrm rot="16200000">
            <a:off x="2259489" y="4585699"/>
            <a:ext cx="994183" cy="523220"/>
          </a:xfrm>
          <a:prstGeom prst="rect">
            <a:avLst/>
          </a:prstGeom>
          <a:noFill/>
        </p:spPr>
        <p:txBody>
          <a:bodyPr wrap="none" rtlCol="0">
            <a:spAutoFit/>
          </a:bodyPr>
          <a:lstStyle/>
          <a:p>
            <a:r>
              <a:rPr lang="en-US" sz="2800" dirty="0">
                <a:solidFill>
                  <a:srgbClr val="E7DEC9">
                    <a:lumMod val="25000"/>
                  </a:srgbClr>
                </a:solidFill>
                <a:latin typeface="Roboto"/>
              </a:rPr>
              <a:t>Sand</a:t>
            </a:r>
          </a:p>
        </p:txBody>
      </p:sp>
      <p:sp>
        <p:nvSpPr>
          <p:cNvPr id="42" name="Rectangle: Rounded Corners 41">
            <a:extLst>
              <a:ext uri="{FF2B5EF4-FFF2-40B4-BE49-F238E27FC236}">
                <a16:creationId xmlns:a16="http://schemas.microsoft.com/office/drawing/2014/main" id="{49595F51-2174-96BE-C2C8-08A24B2A2806}"/>
              </a:ext>
              <a:ext uri="{C183D7F6-B498-43B3-948B-1728B52AA6E4}">
                <adec:decorative xmlns:adec="http://schemas.microsoft.com/office/drawing/2017/decorative" val="1"/>
              </a:ext>
            </a:extLst>
          </p:cNvPr>
          <p:cNvSpPr/>
          <p:nvPr/>
        </p:nvSpPr>
        <p:spPr>
          <a:xfrm>
            <a:off x="8949765" y="215746"/>
            <a:ext cx="2601697" cy="941832"/>
          </a:xfrm>
          <a:prstGeom prst="roundRect">
            <a:avLst/>
          </a:prstGeom>
          <a:solidFill>
            <a:srgbClr val="84AA33"/>
          </a:solidFill>
          <a:ln w="12700" cap="flat" cmpd="sng" algn="ctr">
            <a:solidFill>
              <a:srgbClr val="84AA33">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lumMod val="95000"/>
                    <a:lumOff val="5000"/>
                  </a:prstClr>
                </a:solidFill>
                <a:effectLst/>
                <a:uLnTx/>
                <a:uFillTx/>
                <a:latin typeface="Roboto"/>
                <a:ea typeface="+mn-ea"/>
                <a:cs typeface="+mn-cs"/>
              </a:rPr>
              <a:t>ML</a:t>
            </a:r>
          </a:p>
        </p:txBody>
      </p:sp>
      <p:sp>
        <p:nvSpPr>
          <p:cNvPr id="43" name="Rectangle: Rounded Corners 42">
            <a:extLst>
              <a:ext uri="{FF2B5EF4-FFF2-40B4-BE49-F238E27FC236}">
                <a16:creationId xmlns:a16="http://schemas.microsoft.com/office/drawing/2014/main" id="{9FD82499-D43D-A44F-4BE8-A5D3805AD571}"/>
              </a:ext>
              <a:ext uri="{C183D7F6-B498-43B3-948B-1728B52AA6E4}">
                <adec:decorative xmlns:adec="http://schemas.microsoft.com/office/drawing/2017/decorative" val="1"/>
              </a:ext>
            </a:extLst>
          </p:cNvPr>
          <p:cNvSpPr/>
          <p:nvPr/>
        </p:nvSpPr>
        <p:spPr>
          <a:xfrm>
            <a:off x="8949763" y="1234270"/>
            <a:ext cx="2601699" cy="945930"/>
          </a:xfrm>
          <a:prstGeom prst="roundRect">
            <a:avLst/>
          </a:prstGeom>
          <a:solidFill>
            <a:srgbClr val="84AA33"/>
          </a:solidFill>
          <a:ln w="12700" cap="flat" cmpd="sng" algn="ctr">
            <a:solidFill>
              <a:srgbClr val="84AA33">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lumMod val="95000"/>
                    <a:lumOff val="5000"/>
                  </a:prstClr>
                </a:solidFill>
                <a:effectLst/>
                <a:uLnTx/>
                <a:uFillTx/>
                <a:latin typeface="Roboto"/>
                <a:ea typeface="+mn-ea"/>
                <a:cs typeface="+mn-cs"/>
              </a:rPr>
              <a:t>CL</a:t>
            </a:r>
          </a:p>
        </p:txBody>
      </p:sp>
      <p:sp>
        <p:nvSpPr>
          <p:cNvPr id="44" name="Rectangle: Rounded Corners 43">
            <a:extLst>
              <a:ext uri="{FF2B5EF4-FFF2-40B4-BE49-F238E27FC236}">
                <a16:creationId xmlns:a16="http://schemas.microsoft.com/office/drawing/2014/main" id="{729CEE44-8D51-E7B3-FDC5-FA8FD7260C45}"/>
              </a:ext>
              <a:ext uri="{C183D7F6-B498-43B3-948B-1728B52AA6E4}">
                <adec:decorative xmlns:adec="http://schemas.microsoft.com/office/drawing/2017/decorative" val="1"/>
              </a:ext>
            </a:extLst>
          </p:cNvPr>
          <p:cNvSpPr/>
          <p:nvPr/>
        </p:nvSpPr>
        <p:spPr>
          <a:xfrm>
            <a:off x="8949763" y="2314163"/>
            <a:ext cx="2601699" cy="664028"/>
          </a:xfrm>
          <a:prstGeom prst="roundRect">
            <a:avLst/>
          </a:prstGeom>
          <a:solidFill>
            <a:srgbClr val="84AA33"/>
          </a:solidFill>
          <a:ln w="12700" cap="flat" cmpd="sng" algn="ctr">
            <a:solidFill>
              <a:srgbClr val="84AA33">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lumMod val="95000"/>
                    <a:lumOff val="5000"/>
                  </a:prstClr>
                </a:solidFill>
                <a:effectLst/>
                <a:uLnTx/>
                <a:uFillTx/>
                <a:latin typeface="Roboto"/>
                <a:ea typeface="+mn-ea"/>
                <a:cs typeface="+mn-cs"/>
              </a:rPr>
              <a:t>OL</a:t>
            </a:r>
          </a:p>
        </p:txBody>
      </p:sp>
      <p:sp>
        <p:nvSpPr>
          <p:cNvPr id="45" name="TextBox 44">
            <a:extLst>
              <a:ext uri="{FF2B5EF4-FFF2-40B4-BE49-F238E27FC236}">
                <a16:creationId xmlns:a16="http://schemas.microsoft.com/office/drawing/2014/main" id="{A4269232-9D47-B7CD-3C43-5C356757F1E5}"/>
              </a:ext>
              <a:ext uri="{C183D7F6-B498-43B3-948B-1728B52AA6E4}">
                <adec:decorative xmlns:adec="http://schemas.microsoft.com/office/drawing/2017/decorative" val="1"/>
              </a:ext>
            </a:extLst>
          </p:cNvPr>
          <p:cNvSpPr txBox="1"/>
          <p:nvPr/>
        </p:nvSpPr>
        <p:spPr>
          <a:xfrm rot="16200000">
            <a:off x="7279507" y="1350468"/>
            <a:ext cx="2377574" cy="523220"/>
          </a:xfrm>
          <a:prstGeom prst="rect">
            <a:avLst/>
          </a:prstGeom>
          <a:noFill/>
        </p:spPr>
        <p:txBody>
          <a:bodyPr wrap="none" rtlCol="0">
            <a:spAutoFit/>
          </a:bodyPr>
          <a:lstStyle/>
          <a:p>
            <a:r>
              <a:rPr lang="en-US" sz="2800" dirty="0">
                <a:solidFill>
                  <a:srgbClr val="84AA33">
                    <a:lumMod val="75000"/>
                  </a:srgbClr>
                </a:solidFill>
                <a:latin typeface="Roboto"/>
              </a:rPr>
              <a:t>Low plasticity</a:t>
            </a:r>
          </a:p>
        </p:txBody>
      </p:sp>
      <p:sp>
        <p:nvSpPr>
          <p:cNvPr id="46" name="Rectangle: Rounded Corners 45">
            <a:extLst>
              <a:ext uri="{FF2B5EF4-FFF2-40B4-BE49-F238E27FC236}">
                <a16:creationId xmlns:a16="http://schemas.microsoft.com/office/drawing/2014/main" id="{B09C3E1E-737F-7AA3-8D02-2DA37F110A30}"/>
              </a:ext>
              <a:ext uri="{C183D7F6-B498-43B3-948B-1728B52AA6E4}">
                <adec:decorative xmlns:adec="http://schemas.microsoft.com/office/drawing/2017/decorative" val="1"/>
              </a:ext>
            </a:extLst>
          </p:cNvPr>
          <p:cNvSpPr/>
          <p:nvPr/>
        </p:nvSpPr>
        <p:spPr>
          <a:xfrm>
            <a:off x="8949764" y="3379429"/>
            <a:ext cx="2601698" cy="752363"/>
          </a:xfrm>
          <a:prstGeom prst="roundRect">
            <a:avLst/>
          </a:prstGeom>
          <a:solidFill>
            <a:srgbClr val="3891A7"/>
          </a:solidFill>
          <a:ln w="12700" cap="flat" cmpd="sng" algn="ctr">
            <a:solidFill>
              <a:srgbClr val="3891A7">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lumMod val="95000"/>
                    <a:lumOff val="5000"/>
                  </a:prstClr>
                </a:solidFill>
                <a:effectLst/>
                <a:uLnTx/>
                <a:uFillTx/>
                <a:latin typeface="Roboto"/>
                <a:ea typeface="+mn-ea"/>
                <a:cs typeface="+mn-cs"/>
              </a:rPr>
              <a:t>MH</a:t>
            </a:r>
          </a:p>
        </p:txBody>
      </p:sp>
      <p:sp>
        <p:nvSpPr>
          <p:cNvPr id="47" name="Rectangle: Rounded Corners 46">
            <a:extLst>
              <a:ext uri="{FF2B5EF4-FFF2-40B4-BE49-F238E27FC236}">
                <a16:creationId xmlns:a16="http://schemas.microsoft.com/office/drawing/2014/main" id="{A008FCF3-6173-4FF7-E29A-6D76D6E7CFBF}"/>
              </a:ext>
              <a:ext uri="{C183D7F6-B498-43B3-948B-1728B52AA6E4}">
                <adec:decorative xmlns:adec="http://schemas.microsoft.com/office/drawing/2017/decorative" val="1"/>
              </a:ext>
            </a:extLst>
          </p:cNvPr>
          <p:cNvSpPr/>
          <p:nvPr/>
        </p:nvSpPr>
        <p:spPr>
          <a:xfrm>
            <a:off x="8949764" y="4280384"/>
            <a:ext cx="2601698" cy="664028"/>
          </a:xfrm>
          <a:prstGeom prst="roundRect">
            <a:avLst/>
          </a:prstGeom>
          <a:solidFill>
            <a:srgbClr val="3891A7"/>
          </a:solidFill>
          <a:ln w="12700" cap="flat" cmpd="sng" algn="ctr">
            <a:solidFill>
              <a:srgbClr val="3891A7">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lumMod val="95000"/>
                    <a:lumOff val="5000"/>
                  </a:prstClr>
                </a:solidFill>
                <a:effectLst/>
                <a:uLnTx/>
                <a:uFillTx/>
                <a:latin typeface="Roboto"/>
                <a:ea typeface="+mn-ea"/>
                <a:cs typeface="+mn-cs"/>
              </a:rPr>
              <a:t>CH</a:t>
            </a:r>
          </a:p>
        </p:txBody>
      </p:sp>
      <p:sp>
        <p:nvSpPr>
          <p:cNvPr id="48" name="Rectangle: Rounded Corners 47">
            <a:extLst>
              <a:ext uri="{FF2B5EF4-FFF2-40B4-BE49-F238E27FC236}">
                <a16:creationId xmlns:a16="http://schemas.microsoft.com/office/drawing/2014/main" id="{3CEDD3AA-E680-1F2C-170A-499ACA8E916F}"/>
              </a:ext>
              <a:ext uri="{C183D7F6-B498-43B3-948B-1728B52AA6E4}">
                <adec:decorative xmlns:adec="http://schemas.microsoft.com/office/drawing/2017/decorative" val="1"/>
              </a:ext>
            </a:extLst>
          </p:cNvPr>
          <p:cNvSpPr/>
          <p:nvPr/>
        </p:nvSpPr>
        <p:spPr>
          <a:xfrm>
            <a:off x="8949763" y="5479613"/>
            <a:ext cx="2601698" cy="664028"/>
          </a:xfrm>
          <a:prstGeom prst="roundRect">
            <a:avLst/>
          </a:prstGeom>
          <a:solidFill>
            <a:srgbClr val="3891A7"/>
          </a:solidFill>
          <a:ln w="12700" cap="flat" cmpd="sng" algn="ctr">
            <a:solidFill>
              <a:srgbClr val="3891A7">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lumMod val="95000"/>
                    <a:lumOff val="5000"/>
                  </a:prstClr>
                </a:solidFill>
                <a:effectLst/>
                <a:uLnTx/>
                <a:uFillTx/>
                <a:latin typeface="Roboto"/>
                <a:ea typeface="+mn-ea"/>
                <a:cs typeface="+mn-cs"/>
              </a:rPr>
              <a:t>OH</a:t>
            </a:r>
          </a:p>
        </p:txBody>
      </p:sp>
      <p:sp>
        <p:nvSpPr>
          <p:cNvPr id="49" name="TextBox 48">
            <a:extLst>
              <a:ext uri="{FF2B5EF4-FFF2-40B4-BE49-F238E27FC236}">
                <a16:creationId xmlns:a16="http://schemas.microsoft.com/office/drawing/2014/main" id="{81FBAC35-82F1-7581-0213-730D0A651F4D}"/>
              </a:ext>
              <a:ext uri="{C183D7F6-B498-43B3-948B-1728B52AA6E4}">
                <adec:decorative xmlns:adec="http://schemas.microsoft.com/office/drawing/2017/decorative" val="1"/>
              </a:ext>
            </a:extLst>
          </p:cNvPr>
          <p:cNvSpPr txBox="1"/>
          <p:nvPr/>
        </p:nvSpPr>
        <p:spPr>
          <a:xfrm rot="16200000">
            <a:off x="7242638" y="4394355"/>
            <a:ext cx="2451312" cy="523220"/>
          </a:xfrm>
          <a:prstGeom prst="rect">
            <a:avLst/>
          </a:prstGeom>
          <a:noFill/>
        </p:spPr>
        <p:txBody>
          <a:bodyPr wrap="none" rtlCol="0">
            <a:spAutoFit/>
          </a:bodyPr>
          <a:lstStyle/>
          <a:p>
            <a:r>
              <a:rPr lang="en-US" sz="2800" dirty="0">
                <a:solidFill>
                  <a:srgbClr val="3891A7">
                    <a:lumMod val="75000"/>
                  </a:srgbClr>
                </a:solidFill>
                <a:latin typeface="Roboto"/>
              </a:rPr>
              <a:t>High plasticity</a:t>
            </a:r>
          </a:p>
        </p:txBody>
      </p:sp>
    </p:spTree>
    <p:extLst>
      <p:ext uri="{BB962C8B-B14F-4D97-AF65-F5344CB8AC3E}">
        <p14:creationId xmlns:p14="http://schemas.microsoft.com/office/powerpoint/2010/main" val="16399148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C4DF3D-CF71-4376-37A5-55900B94418C}"/>
              </a:ext>
            </a:extLst>
          </p:cNvPr>
          <p:cNvSpPr>
            <a:spLocks noGrp="1"/>
          </p:cNvSpPr>
          <p:nvPr>
            <p:ph type="title"/>
          </p:nvPr>
        </p:nvSpPr>
        <p:spPr/>
        <p:txBody>
          <a:bodyPr/>
          <a:lstStyle/>
          <a:p>
            <a:r>
              <a:rPr lang="en-US" dirty="0"/>
              <a:t>There are Alternative Geologic Logging Formats</a:t>
            </a:r>
          </a:p>
        </p:txBody>
      </p:sp>
      <p:sp>
        <p:nvSpPr>
          <p:cNvPr id="18" name="TextBox 17">
            <a:extLst>
              <a:ext uri="{FF2B5EF4-FFF2-40B4-BE49-F238E27FC236}">
                <a16:creationId xmlns:a16="http://schemas.microsoft.com/office/drawing/2014/main" id="{EA0FB8BF-F5C0-1AAF-B34A-192FB9A4A3CA}"/>
              </a:ext>
            </a:extLst>
          </p:cNvPr>
          <p:cNvSpPr txBox="1"/>
          <p:nvPr/>
        </p:nvSpPr>
        <p:spPr>
          <a:xfrm>
            <a:off x="1425609" y="2029004"/>
            <a:ext cx="1091966" cy="461665"/>
          </a:xfrm>
          <a:prstGeom prst="rect">
            <a:avLst/>
          </a:prstGeom>
          <a:noFill/>
        </p:spPr>
        <p:txBody>
          <a:bodyPr wrap="none" rtlCol="0">
            <a:spAutoFit/>
          </a:bodyPr>
          <a:lstStyle/>
          <a:p>
            <a:r>
              <a:rPr lang="en-US" sz="2400" dirty="0">
                <a:effectLst>
                  <a:outerShdw blurRad="38100" dist="38100" dir="2700000" algn="tl">
                    <a:srgbClr val="000000">
                      <a:alpha val="43137"/>
                    </a:srgbClr>
                  </a:outerShdw>
                </a:effectLst>
                <a:latin typeface="+mj-lt"/>
              </a:rPr>
              <a:t>Tabular</a:t>
            </a:r>
          </a:p>
        </p:txBody>
      </p:sp>
      <p:grpSp>
        <p:nvGrpSpPr>
          <p:cNvPr id="17" name="Group 16" descr="Cartoon image of a tabular geologic logging form. ">
            <a:extLst>
              <a:ext uri="{FF2B5EF4-FFF2-40B4-BE49-F238E27FC236}">
                <a16:creationId xmlns:a16="http://schemas.microsoft.com/office/drawing/2014/main" id="{64DA0671-70C5-5430-7AE3-D2B0EE7C90E6}"/>
              </a:ext>
            </a:extLst>
          </p:cNvPr>
          <p:cNvGrpSpPr/>
          <p:nvPr/>
        </p:nvGrpSpPr>
        <p:grpSpPr>
          <a:xfrm>
            <a:off x="230256" y="2490669"/>
            <a:ext cx="3648459" cy="2187348"/>
            <a:chOff x="380202" y="2490669"/>
            <a:chExt cx="3315830" cy="1876661"/>
          </a:xfrm>
          <a:effectLst>
            <a:outerShdw blurRad="50800" dist="76200" dir="2700000" algn="tl" rotWithShape="0">
              <a:prstClr val="black">
                <a:alpha val="40000"/>
              </a:prstClr>
            </a:outerShdw>
          </a:effectLst>
        </p:grpSpPr>
        <p:sp>
          <p:nvSpPr>
            <p:cNvPr id="16" name="Rectangle 15">
              <a:extLst>
                <a:ext uri="{FF2B5EF4-FFF2-40B4-BE49-F238E27FC236}">
                  <a16:creationId xmlns:a16="http://schemas.microsoft.com/office/drawing/2014/main" id="{4076D754-5346-B6B7-AC1F-34709341165D}"/>
                </a:ext>
              </a:extLst>
            </p:cNvPr>
            <p:cNvSpPr/>
            <p:nvPr/>
          </p:nvSpPr>
          <p:spPr>
            <a:xfrm>
              <a:off x="380202" y="2490669"/>
              <a:ext cx="3315830" cy="18766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5B0709B-E25E-9F43-AE74-801A091C83CE}"/>
                </a:ext>
              </a:extLst>
            </p:cNvPr>
            <p:cNvPicPr>
              <a:picLocks noChangeAspect="1"/>
            </p:cNvPicPr>
            <p:nvPr/>
          </p:nvPicPr>
          <p:blipFill rotWithShape="1">
            <a:blip r:embed="rId3"/>
            <a:srcRect r="30923"/>
            <a:stretch/>
          </p:blipFill>
          <p:spPr>
            <a:xfrm>
              <a:off x="380202" y="2490669"/>
              <a:ext cx="3315830" cy="1876661"/>
            </a:xfrm>
            <a:prstGeom prst="rect">
              <a:avLst/>
            </a:prstGeom>
          </p:spPr>
        </p:pic>
      </p:grpSp>
      <p:sp>
        <p:nvSpPr>
          <p:cNvPr id="19" name="TextBox 18">
            <a:extLst>
              <a:ext uri="{FF2B5EF4-FFF2-40B4-BE49-F238E27FC236}">
                <a16:creationId xmlns:a16="http://schemas.microsoft.com/office/drawing/2014/main" id="{667CE96C-718B-87E2-B7F9-73EADE7373FF}"/>
              </a:ext>
            </a:extLst>
          </p:cNvPr>
          <p:cNvSpPr txBox="1"/>
          <p:nvPr/>
        </p:nvSpPr>
        <p:spPr>
          <a:xfrm>
            <a:off x="5116934" y="2646153"/>
            <a:ext cx="1642180" cy="461665"/>
          </a:xfrm>
          <a:prstGeom prst="rect">
            <a:avLst/>
          </a:prstGeom>
          <a:noFill/>
        </p:spPr>
        <p:txBody>
          <a:bodyPr wrap="none" rtlCol="0">
            <a:spAutoFit/>
          </a:bodyPr>
          <a:lstStyle/>
          <a:p>
            <a:pPr algn="ctr"/>
            <a:r>
              <a:rPr lang="en-US" sz="2400" dirty="0">
                <a:effectLst>
                  <a:outerShdw blurRad="38100" dist="38100" dir="2700000" algn="tl">
                    <a:srgbClr val="000000">
                      <a:alpha val="43137"/>
                    </a:srgbClr>
                  </a:outerShdw>
                </a:effectLst>
                <a:latin typeface="+mj-lt"/>
              </a:rPr>
              <a:t>Graphic Log</a:t>
            </a:r>
          </a:p>
        </p:txBody>
      </p:sp>
      <p:grpSp>
        <p:nvGrpSpPr>
          <p:cNvPr id="13" name="Group 12" descr="Cartoon image of a graphic log form. ">
            <a:extLst>
              <a:ext uri="{FF2B5EF4-FFF2-40B4-BE49-F238E27FC236}">
                <a16:creationId xmlns:a16="http://schemas.microsoft.com/office/drawing/2014/main" id="{91F5426A-EA37-E228-81FF-FCB6316706C3}"/>
              </a:ext>
            </a:extLst>
          </p:cNvPr>
          <p:cNvGrpSpPr/>
          <p:nvPr/>
        </p:nvGrpSpPr>
        <p:grpSpPr>
          <a:xfrm>
            <a:off x="4435189" y="3122060"/>
            <a:ext cx="3005671" cy="2055189"/>
            <a:chOff x="4179157" y="2963564"/>
            <a:chExt cx="3005671" cy="2055189"/>
          </a:xfrm>
          <a:effectLst>
            <a:outerShdw blurRad="50800" dist="76200" dir="2700000" algn="tl" rotWithShape="0">
              <a:prstClr val="black">
                <a:alpha val="40000"/>
              </a:prstClr>
            </a:outerShdw>
          </a:effectLst>
        </p:grpSpPr>
        <p:sp>
          <p:nvSpPr>
            <p:cNvPr id="12" name="Rectangle 11">
              <a:extLst>
                <a:ext uri="{FF2B5EF4-FFF2-40B4-BE49-F238E27FC236}">
                  <a16:creationId xmlns:a16="http://schemas.microsoft.com/office/drawing/2014/main" id="{21B3F4B1-2774-463D-C899-F3067E64863D}"/>
                </a:ext>
              </a:extLst>
            </p:cNvPr>
            <p:cNvSpPr/>
            <p:nvPr/>
          </p:nvSpPr>
          <p:spPr>
            <a:xfrm>
              <a:off x="4205200" y="2963564"/>
              <a:ext cx="2979628" cy="20551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screen shot of a computer&#10;&#10;Description automatically generated">
              <a:extLst>
                <a:ext uri="{FF2B5EF4-FFF2-40B4-BE49-F238E27FC236}">
                  <a16:creationId xmlns:a16="http://schemas.microsoft.com/office/drawing/2014/main" id="{846E5919-9B0E-907E-F676-C4D32A293795}"/>
                </a:ext>
              </a:extLst>
            </p:cNvPr>
            <p:cNvPicPr>
              <a:picLocks noChangeAspect="1"/>
            </p:cNvPicPr>
            <p:nvPr/>
          </p:nvPicPr>
          <p:blipFill rotWithShape="1">
            <a:blip r:embed="rId4">
              <a:extLst>
                <a:ext uri="{28A0092B-C50C-407E-A947-70E740481C1C}">
                  <a14:useLocalDpi xmlns:a14="http://schemas.microsoft.com/office/drawing/2010/main" val="0"/>
                </a:ext>
              </a:extLst>
            </a:blip>
            <a:srcRect r="32499"/>
            <a:stretch/>
          </p:blipFill>
          <p:spPr>
            <a:xfrm>
              <a:off x="4179157" y="2963564"/>
              <a:ext cx="3005671" cy="2055189"/>
            </a:xfrm>
            <a:prstGeom prst="rect">
              <a:avLst/>
            </a:prstGeom>
          </p:spPr>
        </p:pic>
      </p:grpSp>
      <p:sp>
        <p:nvSpPr>
          <p:cNvPr id="20" name="TextBox 19">
            <a:extLst>
              <a:ext uri="{FF2B5EF4-FFF2-40B4-BE49-F238E27FC236}">
                <a16:creationId xmlns:a16="http://schemas.microsoft.com/office/drawing/2014/main" id="{6A8D4CE6-2ED5-36EF-E87E-9187D98F4798}"/>
              </a:ext>
            </a:extLst>
          </p:cNvPr>
          <p:cNvSpPr txBox="1"/>
          <p:nvPr/>
        </p:nvSpPr>
        <p:spPr>
          <a:xfrm>
            <a:off x="8678068" y="3554526"/>
            <a:ext cx="2394182" cy="461665"/>
          </a:xfrm>
          <a:prstGeom prst="rect">
            <a:avLst/>
          </a:prstGeom>
          <a:noFill/>
        </p:spPr>
        <p:txBody>
          <a:bodyPr wrap="none" rtlCol="0">
            <a:spAutoFit/>
          </a:bodyPr>
          <a:lstStyle/>
          <a:p>
            <a:r>
              <a:rPr lang="en-US" sz="2400" dirty="0">
                <a:effectLst>
                  <a:outerShdw blurRad="38100" dist="38100" dir="2700000" algn="tl">
                    <a:srgbClr val="000000">
                      <a:alpha val="43137"/>
                    </a:srgbClr>
                  </a:outerShdw>
                </a:effectLst>
                <a:latin typeface="+mj-lt"/>
              </a:rPr>
              <a:t>Graphical Shading</a:t>
            </a:r>
          </a:p>
        </p:txBody>
      </p:sp>
      <p:pic>
        <p:nvPicPr>
          <p:cNvPr id="11" name="Picture 10" descr="Cartoon image of a graphical shading log. ">
            <a:extLst>
              <a:ext uri="{FF2B5EF4-FFF2-40B4-BE49-F238E27FC236}">
                <a16:creationId xmlns:a16="http://schemas.microsoft.com/office/drawing/2014/main" id="{FA97632D-A9A9-99A2-37D9-8D6E1435F24A}"/>
              </a:ext>
            </a:extLst>
          </p:cNvPr>
          <p:cNvPicPr>
            <a:picLocks noChangeAspect="1"/>
          </p:cNvPicPr>
          <p:nvPr/>
        </p:nvPicPr>
        <p:blipFill>
          <a:blip r:embed="rId5"/>
          <a:stretch>
            <a:fillRect/>
          </a:stretch>
        </p:blipFill>
        <p:spPr>
          <a:xfrm>
            <a:off x="8023377" y="4064764"/>
            <a:ext cx="4029040" cy="1779124"/>
          </a:xfrm>
          <a:prstGeom prst="rect">
            <a:avLst/>
          </a:prstGeom>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22673476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B6244-D719-0E6D-4A4F-080DFD9BD76D}"/>
              </a:ext>
            </a:extLst>
          </p:cNvPr>
          <p:cNvSpPr>
            <a:spLocks noGrp="1"/>
          </p:cNvSpPr>
          <p:nvPr>
            <p:ph type="title"/>
          </p:nvPr>
        </p:nvSpPr>
        <p:spPr/>
        <p:txBody>
          <a:bodyPr/>
          <a:lstStyle/>
          <a:p>
            <a:r>
              <a:rPr lang="en-US" dirty="0"/>
              <a:t>Attributes of a </a:t>
            </a:r>
            <a:br>
              <a:rPr lang="en-US" dirty="0"/>
            </a:br>
            <a:r>
              <a:rPr lang="en-US" dirty="0"/>
              <a:t>Graphical Shading Log</a:t>
            </a:r>
          </a:p>
        </p:txBody>
      </p:sp>
      <p:pic>
        <p:nvPicPr>
          <p:cNvPr id="5" name="Picture 4" descr="Photo of an actual graphical shading log that has been filled out. ">
            <a:extLst>
              <a:ext uri="{FF2B5EF4-FFF2-40B4-BE49-F238E27FC236}">
                <a16:creationId xmlns:a16="http://schemas.microsoft.com/office/drawing/2014/main" id="{5C0C59AE-9B04-B388-C7D6-3CBB15A900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688" b="3130"/>
          <a:stretch/>
        </p:blipFill>
        <p:spPr>
          <a:xfrm>
            <a:off x="1473644" y="1882885"/>
            <a:ext cx="8866016" cy="4800600"/>
          </a:xfrm>
          <a:prstGeom prst="rect">
            <a:avLst/>
          </a:prstGeom>
          <a:effectLst>
            <a:outerShdw blurRad="50800" dist="76200" dir="2700000" algn="tl" rotWithShape="0">
              <a:prstClr val="black">
                <a:alpha val="40000"/>
              </a:prstClr>
            </a:outerShdw>
          </a:effectLst>
        </p:spPr>
      </p:pic>
      <p:sp>
        <p:nvSpPr>
          <p:cNvPr id="6" name="Rectangle 5">
            <a:extLst>
              <a:ext uri="{FF2B5EF4-FFF2-40B4-BE49-F238E27FC236}">
                <a16:creationId xmlns:a16="http://schemas.microsoft.com/office/drawing/2014/main" id="{DE423341-7D34-3FB6-CA0B-6DA1955E8234}"/>
              </a:ext>
              <a:ext uri="{C183D7F6-B498-43B3-948B-1728B52AA6E4}">
                <adec:decorative xmlns:adec="http://schemas.microsoft.com/office/drawing/2017/decorative" val="1"/>
              </a:ext>
            </a:extLst>
          </p:cNvPr>
          <p:cNvSpPr/>
          <p:nvPr/>
        </p:nvSpPr>
        <p:spPr>
          <a:xfrm>
            <a:off x="2502409" y="2386123"/>
            <a:ext cx="6680843" cy="6857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133BFD-6B89-16B5-7E96-6C16B11784D5}"/>
              </a:ext>
              <a:ext uri="{C183D7F6-B498-43B3-948B-1728B52AA6E4}">
                <adec:decorative xmlns:adec="http://schemas.microsoft.com/office/drawing/2017/decorative" val="1"/>
              </a:ext>
            </a:extLst>
          </p:cNvPr>
          <p:cNvSpPr/>
          <p:nvPr/>
        </p:nvSpPr>
        <p:spPr>
          <a:xfrm>
            <a:off x="1989648" y="3037875"/>
            <a:ext cx="476655" cy="32782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2FCD8A4-25F4-4723-DE1F-FB77C0FAF2C0}"/>
              </a:ext>
              <a:ext uri="{C183D7F6-B498-43B3-948B-1728B52AA6E4}">
                <adec:decorative xmlns:adec="http://schemas.microsoft.com/office/drawing/2017/decorative" val="1"/>
              </a:ext>
            </a:extLst>
          </p:cNvPr>
          <p:cNvSpPr/>
          <p:nvPr/>
        </p:nvSpPr>
        <p:spPr>
          <a:xfrm>
            <a:off x="1989648" y="4399750"/>
            <a:ext cx="8258783" cy="1070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0AC10CAD-B066-ECDE-1DE9-70DFD7E2FD7D}"/>
              </a:ext>
              <a:ext uri="{C183D7F6-B498-43B3-948B-1728B52AA6E4}">
                <adec:decorative xmlns:adec="http://schemas.microsoft.com/office/drawing/2017/decorative" val="1"/>
              </a:ext>
            </a:extLst>
          </p:cNvPr>
          <p:cNvCxnSpPr/>
          <p:nvPr/>
        </p:nvCxnSpPr>
        <p:spPr>
          <a:xfrm>
            <a:off x="1989648" y="3458203"/>
            <a:ext cx="8258783" cy="73891"/>
          </a:xfrm>
          <a:prstGeom prst="line">
            <a:avLst/>
          </a:prstGeom>
          <a:ln w="2857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E7AC7809-B4F7-8B1B-01EA-7AECF28CA5FA}"/>
              </a:ext>
              <a:ext uri="{C183D7F6-B498-43B3-948B-1728B52AA6E4}">
                <adec:decorative xmlns:adec="http://schemas.microsoft.com/office/drawing/2017/decorative" val="1"/>
              </a:ext>
            </a:extLst>
          </p:cNvPr>
          <p:cNvCxnSpPr/>
          <p:nvPr/>
        </p:nvCxnSpPr>
        <p:spPr>
          <a:xfrm>
            <a:off x="1989648" y="3958470"/>
            <a:ext cx="8258783" cy="73891"/>
          </a:xfrm>
          <a:prstGeom prst="line">
            <a:avLst/>
          </a:prstGeom>
          <a:ln w="28575">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17101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58F7D-67AC-8362-207D-1A162238FDD6}"/>
              </a:ext>
            </a:extLst>
          </p:cNvPr>
          <p:cNvSpPr>
            <a:spLocks noGrp="1"/>
          </p:cNvSpPr>
          <p:nvPr>
            <p:ph type="title"/>
          </p:nvPr>
        </p:nvSpPr>
        <p:spPr/>
        <p:txBody>
          <a:bodyPr/>
          <a:lstStyle/>
          <a:p>
            <a:r>
              <a:rPr lang="en-US" dirty="0"/>
              <a:t>Benefits and Limitations of Graphical Shading Geologic Logs</a:t>
            </a:r>
          </a:p>
        </p:txBody>
      </p:sp>
      <p:sp>
        <p:nvSpPr>
          <p:cNvPr id="4" name="Text Placeholder 3">
            <a:extLst>
              <a:ext uri="{FF2B5EF4-FFF2-40B4-BE49-F238E27FC236}">
                <a16:creationId xmlns:a16="http://schemas.microsoft.com/office/drawing/2014/main" id="{028742A7-A51C-9B4D-911F-A6767A399C0E}"/>
              </a:ext>
            </a:extLst>
          </p:cNvPr>
          <p:cNvSpPr>
            <a:spLocks noGrp="1"/>
          </p:cNvSpPr>
          <p:nvPr>
            <p:ph type="body" idx="1"/>
          </p:nvPr>
        </p:nvSpPr>
        <p:spPr/>
        <p:txBody>
          <a:bodyPr/>
          <a:lstStyle/>
          <a:p>
            <a:r>
              <a:rPr lang="en-US" dirty="0"/>
              <a:t>Benefits</a:t>
            </a:r>
          </a:p>
        </p:txBody>
      </p:sp>
      <p:sp>
        <p:nvSpPr>
          <p:cNvPr id="5" name="Content Placeholder 4">
            <a:extLst>
              <a:ext uri="{FF2B5EF4-FFF2-40B4-BE49-F238E27FC236}">
                <a16:creationId xmlns:a16="http://schemas.microsoft.com/office/drawing/2014/main" id="{2C74B28C-0144-5C92-A650-D9D0E5055EEE}"/>
              </a:ext>
            </a:extLst>
          </p:cNvPr>
          <p:cNvSpPr>
            <a:spLocks noGrp="1"/>
          </p:cNvSpPr>
          <p:nvPr>
            <p:ph sz="half" idx="2"/>
          </p:nvPr>
        </p:nvSpPr>
        <p:spPr/>
        <p:txBody>
          <a:bodyPr>
            <a:normAutofit fontScale="92500"/>
          </a:bodyPr>
          <a:lstStyle/>
          <a:p>
            <a:r>
              <a:rPr lang="en-US" dirty="0"/>
              <a:t>Easily learned</a:t>
            </a:r>
          </a:p>
          <a:p>
            <a:r>
              <a:rPr lang="en-US" dirty="0"/>
              <a:t>Serves as a road-map for inexperienced loggers</a:t>
            </a:r>
          </a:p>
          <a:p>
            <a:r>
              <a:rPr lang="en-US" dirty="0"/>
              <a:t>Ensures consistent data collection</a:t>
            </a:r>
          </a:p>
          <a:p>
            <a:r>
              <a:rPr lang="en-US" dirty="0"/>
              <a:t>Fast and efficient</a:t>
            </a:r>
          </a:p>
          <a:p>
            <a:r>
              <a:rPr lang="en-US" dirty="0"/>
              <a:t>Immediately useful to decision making</a:t>
            </a:r>
          </a:p>
          <a:p>
            <a:r>
              <a:rPr lang="en-US" dirty="0"/>
              <a:t>More efficient to digitize</a:t>
            </a:r>
          </a:p>
        </p:txBody>
      </p:sp>
      <p:sp>
        <p:nvSpPr>
          <p:cNvPr id="6" name="Text Placeholder 5">
            <a:extLst>
              <a:ext uri="{FF2B5EF4-FFF2-40B4-BE49-F238E27FC236}">
                <a16:creationId xmlns:a16="http://schemas.microsoft.com/office/drawing/2014/main" id="{E3FEF29D-5508-F0C2-3C65-3468E47D4116}"/>
              </a:ext>
            </a:extLst>
          </p:cNvPr>
          <p:cNvSpPr>
            <a:spLocks noGrp="1"/>
          </p:cNvSpPr>
          <p:nvPr>
            <p:ph type="body" sz="quarter" idx="3"/>
          </p:nvPr>
        </p:nvSpPr>
        <p:spPr/>
        <p:txBody>
          <a:bodyPr/>
          <a:lstStyle/>
          <a:p>
            <a:r>
              <a:rPr lang="en-US" dirty="0"/>
              <a:t>Limitations</a:t>
            </a:r>
          </a:p>
        </p:txBody>
      </p:sp>
      <p:sp>
        <p:nvSpPr>
          <p:cNvPr id="7" name="Content Placeholder 6">
            <a:extLst>
              <a:ext uri="{FF2B5EF4-FFF2-40B4-BE49-F238E27FC236}">
                <a16:creationId xmlns:a16="http://schemas.microsoft.com/office/drawing/2014/main" id="{4CD320F3-EA21-B400-8C20-9004C37DF7BD}"/>
              </a:ext>
            </a:extLst>
          </p:cNvPr>
          <p:cNvSpPr>
            <a:spLocks noGrp="1"/>
          </p:cNvSpPr>
          <p:nvPr>
            <p:ph sz="quarter" idx="4"/>
          </p:nvPr>
        </p:nvSpPr>
        <p:spPr/>
        <p:txBody>
          <a:bodyPr>
            <a:normAutofit fontScale="92500"/>
          </a:bodyPr>
          <a:lstStyle/>
          <a:p>
            <a:r>
              <a:rPr lang="en-US" dirty="0"/>
              <a:t>Not currently implemented in an app/digital tool</a:t>
            </a:r>
          </a:p>
          <a:p>
            <a:r>
              <a:rPr lang="en-US" dirty="0"/>
              <a:t>Requires some customization</a:t>
            </a:r>
          </a:p>
        </p:txBody>
      </p:sp>
    </p:spTree>
    <p:extLst>
      <p:ext uri="{BB962C8B-B14F-4D97-AF65-F5344CB8AC3E}">
        <p14:creationId xmlns:p14="http://schemas.microsoft.com/office/powerpoint/2010/main" val="10551773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4339D-50B8-B4E9-7064-A62BA80AE75B}"/>
              </a:ext>
            </a:extLst>
          </p:cNvPr>
          <p:cNvSpPr>
            <a:spLocks noGrp="1"/>
          </p:cNvSpPr>
          <p:nvPr>
            <p:ph type="title"/>
          </p:nvPr>
        </p:nvSpPr>
        <p:spPr/>
        <p:txBody>
          <a:bodyPr/>
          <a:lstStyle/>
          <a:p>
            <a:r>
              <a:rPr lang="en-US" dirty="0"/>
              <a:t>Key Question</a:t>
            </a:r>
          </a:p>
        </p:txBody>
      </p:sp>
      <p:sp>
        <p:nvSpPr>
          <p:cNvPr id="3" name="Content Placeholder 2">
            <a:extLst>
              <a:ext uri="{FF2B5EF4-FFF2-40B4-BE49-F238E27FC236}">
                <a16:creationId xmlns:a16="http://schemas.microsoft.com/office/drawing/2014/main" id="{3AC1F45D-74F4-F683-D378-0B8653F0B586}"/>
              </a:ext>
            </a:extLst>
          </p:cNvPr>
          <p:cNvSpPr>
            <a:spLocks noGrp="1"/>
          </p:cNvSpPr>
          <p:nvPr>
            <p:ph idx="1"/>
          </p:nvPr>
        </p:nvSpPr>
        <p:spPr>
          <a:xfrm>
            <a:off x="4658990" y="3102784"/>
            <a:ext cx="5567083" cy="1739153"/>
          </a:xfrm>
        </p:spPr>
        <p:txBody>
          <a:bodyPr/>
          <a:lstStyle/>
          <a:p>
            <a:pPr marL="0" indent="0">
              <a:buNone/>
            </a:pPr>
            <a:r>
              <a:rPr lang="en-US" dirty="0"/>
              <a:t>Why do we need geologic data for hydrogeology projects? </a:t>
            </a:r>
          </a:p>
        </p:txBody>
      </p:sp>
      <p:pic>
        <p:nvPicPr>
          <p:cNvPr id="4" name="Graphic 3">
            <a:extLst>
              <a:ext uri="{FF2B5EF4-FFF2-40B4-BE49-F238E27FC236}">
                <a16:creationId xmlns:a16="http://schemas.microsoft.com/office/drawing/2014/main" id="{240AA0D2-7691-8832-8D08-5002CE4E7BC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9589" y="2034858"/>
            <a:ext cx="3265714" cy="3265714"/>
          </a:xfrm>
          <a:prstGeom prst="rect">
            <a:avLst/>
          </a:prstGeom>
        </p:spPr>
      </p:pic>
    </p:spTree>
    <p:extLst>
      <p:ext uri="{BB962C8B-B14F-4D97-AF65-F5344CB8AC3E}">
        <p14:creationId xmlns:p14="http://schemas.microsoft.com/office/powerpoint/2010/main" val="2734275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CAA98-C73C-4D9D-83F7-A37B46E14AD5}"/>
              </a:ext>
            </a:extLst>
          </p:cNvPr>
          <p:cNvSpPr>
            <a:spLocks noGrp="1"/>
          </p:cNvSpPr>
          <p:nvPr>
            <p:ph type="title"/>
          </p:nvPr>
        </p:nvSpPr>
        <p:spPr/>
        <p:txBody>
          <a:bodyPr>
            <a:normAutofit/>
          </a:bodyPr>
          <a:lstStyle/>
          <a:p>
            <a:r>
              <a:rPr lang="en-US" dirty="0"/>
              <a:t>The 3-D Distribution of Geologic Materials Controls</a:t>
            </a:r>
          </a:p>
        </p:txBody>
      </p:sp>
      <p:sp>
        <p:nvSpPr>
          <p:cNvPr id="60" name="Content Placeholder 59">
            <a:extLst>
              <a:ext uri="{FF2B5EF4-FFF2-40B4-BE49-F238E27FC236}">
                <a16:creationId xmlns:a16="http://schemas.microsoft.com/office/drawing/2014/main" id="{93CAF542-77AD-1408-42AC-C7729C98593C}"/>
              </a:ext>
            </a:extLst>
          </p:cNvPr>
          <p:cNvSpPr>
            <a:spLocks noGrp="1"/>
          </p:cNvSpPr>
          <p:nvPr>
            <p:ph idx="1"/>
          </p:nvPr>
        </p:nvSpPr>
        <p:spPr>
          <a:xfrm>
            <a:off x="838200" y="2287553"/>
            <a:ext cx="5949470" cy="3889410"/>
          </a:xfrm>
        </p:spPr>
        <p:txBody>
          <a:bodyPr>
            <a:normAutofit/>
          </a:bodyPr>
          <a:lstStyle/>
          <a:p>
            <a:r>
              <a:rPr lang="en-US" dirty="0"/>
              <a:t>The subsurface ‘plumbing’ </a:t>
            </a:r>
          </a:p>
          <a:p>
            <a:pPr lvl="1">
              <a:buFont typeface="Wingdings" panose="05000000000000000000" pitchFamily="2" charset="2"/>
              <a:buChar char="§"/>
            </a:pPr>
            <a:r>
              <a:rPr lang="en-US" dirty="0"/>
              <a:t>Porosity</a:t>
            </a:r>
          </a:p>
          <a:p>
            <a:pPr lvl="1">
              <a:buFont typeface="Wingdings" panose="05000000000000000000" pitchFamily="2" charset="2"/>
              <a:buChar char="§"/>
            </a:pPr>
            <a:r>
              <a:rPr lang="en-US" dirty="0"/>
              <a:t>Permeability (pore size and structure)</a:t>
            </a:r>
          </a:p>
          <a:p>
            <a:pPr lvl="1">
              <a:buFont typeface="Wingdings" panose="05000000000000000000" pitchFamily="2" charset="2"/>
              <a:buChar char="§"/>
            </a:pPr>
            <a:r>
              <a:rPr lang="en-US" dirty="0"/>
              <a:t>Compressibility</a:t>
            </a:r>
          </a:p>
          <a:p>
            <a:pPr marL="457200" lvl="1" indent="0">
              <a:buNone/>
            </a:pPr>
            <a:endParaRPr lang="en-US" dirty="0"/>
          </a:p>
          <a:p>
            <a:r>
              <a:rPr lang="en-US" dirty="0"/>
              <a:t>The distribution of reactive minerals and solid phase organic carbon</a:t>
            </a:r>
          </a:p>
          <a:p>
            <a:endParaRPr lang="en-US" dirty="0"/>
          </a:p>
          <a:p>
            <a:endParaRPr lang="en-US" dirty="0"/>
          </a:p>
          <a:p>
            <a:pPr lvl="1"/>
            <a:endParaRPr lang="en-US" dirty="0"/>
          </a:p>
        </p:txBody>
      </p:sp>
      <p:sp>
        <p:nvSpPr>
          <p:cNvPr id="38" name="TextBox 37">
            <a:extLst>
              <a:ext uri="{FF2B5EF4-FFF2-40B4-BE49-F238E27FC236}">
                <a16:creationId xmlns:a16="http://schemas.microsoft.com/office/drawing/2014/main" id="{1CF3EE42-F252-3248-D141-D1AFBF9C1C95}"/>
              </a:ext>
            </a:extLst>
          </p:cNvPr>
          <p:cNvSpPr txBox="1"/>
          <p:nvPr/>
        </p:nvSpPr>
        <p:spPr>
          <a:xfrm>
            <a:off x="7539789" y="3883094"/>
            <a:ext cx="1492716" cy="36933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475A8D">
                    <a:lumMod val="50000"/>
                  </a:srgbClr>
                </a:solidFill>
                <a:effectLst/>
                <a:uLnTx/>
                <a:uFillTx/>
                <a:latin typeface="Roboto"/>
              </a:rPr>
              <a:t>Permeability</a:t>
            </a:r>
          </a:p>
        </p:txBody>
      </p:sp>
      <p:grpSp>
        <p:nvGrpSpPr>
          <p:cNvPr id="3" name="Group 2" descr="Horizontal arrows meant to graphical represent permeability. ">
            <a:extLst>
              <a:ext uri="{FF2B5EF4-FFF2-40B4-BE49-F238E27FC236}">
                <a16:creationId xmlns:a16="http://schemas.microsoft.com/office/drawing/2014/main" id="{F98DCA30-3311-F2CC-0CDD-FCB83302AF1A}"/>
              </a:ext>
            </a:extLst>
          </p:cNvPr>
          <p:cNvGrpSpPr/>
          <p:nvPr/>
        </p:nvGrpSpPr>
        <p:grpSpPr>
          <a:xfrm>
            <a:off x="7465377" y="2287553"/>
            <a:ext cx="1676400" cy="1485901"/>
            <a:chOff x="7465377" y="2287553"/>
            <a:chExt cx="1676400" cy="1485901"/>
          </a:xfrm>
        </p:grpSpPr>
        <p:sp>
          <p:nvSpPr>
            <p:cNvPr id="35" name="Arrow: Right 34">
              <a:extLst>
                <a:ext uri="{FF2B5EF4-FFF2-40B4-BE49-F238E27FC236}">
                  <a16:creationId xmlns:a16="http://schemas.microsoft.com/office/drawing/2014/main" id="{BB89CA5C-BE65-DEDE-AFB1-6A225F1751D6}"/>
                </a:ext>
              </a:extLst>
            </p:cNvPr>
            <p:cNvSpPr/>
            <p:nvPr/>
          </p:nvSpPr>
          <p:spPr>
            <a:xfrm>
              <a:off x="7465377" y="2287553"/>
              <a:ext cx="1611086" cy="337457"/>
            </a:xfrm>
            <a:prstGeom prst="rightArrow">
              <a:avLst/>
            </a:prstGeom>
            <a:solidFill>
              <a:srgbClr val="3891A7"/>
            </a:solidFill>
            <a:ln w="12700" cap="flat" cmpd="sng" algn="ctr">
              <a:solidFill>
                <a:srgbClr val="3891A7">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Roboto Light"/>
                <a:ea typeface="+mn-ea"/>
                <a:cs typeface="+mn-cs"/>
              </a:endParaRPr>
            </a:p>
          </p:txBody>
        </p:sp>
        <p:sp>
          <p:nvSpPr>
            <p:cNvPr id="36" name="Arrow: Right 35">
              <a:extLst>
                <a:ext uri="{FF2B5EF4-FFF2-40B4-BE49-F238E27FC236}">
                  <a16:creationId xmlns:a16="http://schemas.microsoft.com/office/drawing/2014/main" id="{3194D214-817F-3BDC-5F22-AE8664075161}"/>
                </a:ext>
              </a:extLst>
            </p:cNvPr>
            <p:cNvSpPr/>
            <p:nvPr/>
          </p:nvSpPr>
          <p:spPr>
            <a:xfrm>
              <a:off x="7465377" y="2815510"/>
              <a:ext cx="870857" cy="141514"/>
            </a:xfrm>
            <a:prstGeom prst="rightArrow">
              <a:avLst/>
            </a:prstGeom>
            <a:solidFill>
              <a:srgbClr val="3891A7"/>
            </a:solidFill>
            <a:ln w="12700" cap="flat" cmpd="sng" algn="ctr">
              <a:solidFill>
                <a:srgbClr val="3891A7">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Roboto Light"/>
                <a:ea typeface="+mn-ea"/>
                <a:cs typeface="+mn-cs"/>
              </a:endParaRPr>
            </a:p>
          </p:txBody>
        </p:sp>
        <p:sp>
          <p:nvSpPr>
            <p:cNvPr id="37" name="Arrow: Right 36">
              <a:extLst>
                <a:ext uri="{FF2B5EF4-FFF2-40B4-BE49-F238E27FC236}">
                  <a16:creationId xmlns:a16="http://schemas.microsoft.com/office/drawing/2014/main" id="{E0E87E74-49C2-7221-F13F-9CD02D84BEEE}"/>
                </a:ext>
              </a:extLst>
            </p:cNvPr>
            <p:cNvSpPr/>
            <p:nvPr/>
          </p:nvSpPr>
          <p:spPr>
            <a:xfrm>
              <a:off x="7530691" y="3103982"/>
              <a:ext cx="1611086" cy="669472"/>
            </a:xfrm>
            <a:prstGeom prst="rightArrow">
              <a:avLst/>
            </a:prstGeom>
            <a:solidFill>
              <a:srgbClr val="3891A7"/>
            </a:solidFill>
            <a:ln w="12700" cap="flat" cmpd="sng" algn="ctr">
              <a:solidFill>
                <a:srgbClr val="3891A7">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Roboto Light"/>
                <a:ea typeface="+mn-ea"/>
                <a:cs typeface="+mn-cs"/>
              </a:endParaRPr>
            </a:p>
          </p:txBody>
        </p:sp>
      </p:grpSp>
      <p:sp>
        <p:nvSpPr>
          <p:cNvPr id="39" name="TextBox 38">
            <a:extLst>
              <a:ext uri="{FF2B5EF4-FFF2-40B4-BE49-F238E27FC236}">
                <a16:creationId xmlns:a16="http://schemas.microsoft.com/office/drawing/2014/main" id="{1C9F27A5-0C1A-6BCD-5E8B-C54CA64C431A}"/>
              </a:ext>
            </a:extLst>
          </p:cNvPr>
          <p:cNvSpPr txBox="1"/>
          <p:nvPr/>
        </p:nvSpPr>
        <p:spPr>
          <a:xfrm>
            <a:off x="10085851" y="5809769"/>
            <a:ext cx="1725152" cy="92333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475A8D">
                    <a:lumMod val="50000"/>
                  </a:srgbClr>
                </a:solidFill>
                <a:effectLst/>
                <a:uLnTx/>
                <a:uFillTx/>
                <a:latin typeface="Roboto"/>
              </a:rPr>
              <a:t>Reactive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475A8D">
                    <a:lumMod val="50000"/>
                  </a:srgbClr>
                </a:solidFill>
                <a:effectLst/>
                <a:uLnTx/>
                <a:uFillTx/>
                <a:latin typeface="Roboto"/>
              </a:rPr>
              <a:t>minerals &amp;</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475A8D">
                    <a:lumMod val="50000"/>
                  </a:srgbClr>
                </a:solidFill>
                <a:effectLst/>
                <a:uLnTx/>
                <a:uFillTx/>
                <a:latin typeface="Roboto"/>
              </a:rPr>
              <a:t>organic carbon</a:t>
            </a:r>
          </a:p>
        </p:txBody>
      </p:sp>
      <p:grpSp>
        <p:nvGrpSpPr>
          <p:cNvPr id="42" name="Group 41" descr="Cartoon image of a pore showing molecules interacting with the solid phase. ">
            <a:extLst>
              <a:ext uri="{FF2B5EF4-FFF2-40B4-BE49-F238E27FC236}">
                <a16:creationId xmlns:a16="http://schemas.microsoft.com/office/drawing/2014/main" id="{A8515DE4-C502-86C7-9558-369DEB2DF7EC}"/>
              </a:ext>
            </a:extLst>
          </p:cNvPr>
          <p:cNvGrpSpPr/>
          <p:nvPr/>
        </p:nvGrpSpPr>
        <p:grpSpPr>
          <a:xfrm>
            <a:off x="10080336" y="3984455"/>
            <a:ext cx="1622116" cy="1512748"/>
            <a:chOff x="4943489" y="3266448"/>
            <a:chExt cx="1622116" cy="1512748"/>
          </a:xfrm>
        </p:grpSpPr>
        <p:sp>
          <p:nvSpPr>
            <p:cNvPr id="43" name="Oval 42" descr="Cartoon image showing water in a pore space and molecules interacting with the solid phase. ">
              <a:extLst>
                <a:ext uri="{FF2B5EF4-FFF2-40B4-BE49-F238E27FC236}">
                  <a16:creationId xmlns:a16="http://schemas.microsoft.com/office/drawing/2014/main" id="{87EC671F-1999-CB87-A8DE-73E20139CDFE}"/>
                </a:ext>
              </a:extLst>
            </p:cNvPr>
            <p:cNvSpPr/>
            <p:nvPr/>
          </p:nvSpPr>
          <p:spPr>
            <a:xfrm>
              <a:off x="4949004" y="3266449"/>
              <a:ext cx="1611086" cy="1512747"/>
            </a:xfrm>
            <a:prstGeom prst="ellipse">
              <a:avLst/>
            </a:prstGeom>
            <a:solidFill>
              <a:srgbClr val="7CB9FC"/>
            </a:solidFill>
            <a:ln w="38100" cap="flat" cmpd="sng" algn="ctr">
              <a:solidFill>
                <a:srgbClr val="475A8D">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Roboto Light"/>
                <a:ea typeface="+mn-ea"/>
                <a:cs typeface="+mn-cs"/>
              </a:endParaRPr>
            </a:p>
          </p:txBody>
        </p:sp>
        <p:sp>
          <p:nvSpPr>
            <p:cNvPr id="44" name="Freeform: Shape 43">
              <a:extLst>
                <a:ext uri="{FF2B5EF4-FFF2-40B4-BE49-F238E27FC236}">
                  <a16:creationId xmlns:a16="http://schemas.microsoft.com/office/drawing/2014/main" id="{135EA541-001B-5044-6284-DB896030D815}"/>
                </a:ext>
              </a:extLst>
            </p:cNvPr>
            <p:cNvSpPr/>
            <p:nvPr/>
          </p:nvSpPr>
          <p:spPr>
            <a:xfrm>
              <a:off x="6023344" y="3301409"/>
              <a:ext cx="473149" cy="707065"/>
            </a:xfrm>
            <a:custGeom>
              <a:avLst/>
              <a:gdLst>
                <a:gd name="connsiteX0" fmla="*/ 233916 w 473149"/>
                <a:gd name="connsiteY0" fmla="*/ 637954 h 669851"/>
                <a:gd name="connsiteX1" fmla="*/ 143540 w 473149"/>
                <a:gd name="connsiteY1" fmla="*/ 531628 h 669851"/>
                <a:gd name="connsiteX2" fmla="*/ 74428 w 473149"/>
                <a:gd name="connsiteY2" fmla="*/ 398721 h 669851"/>
                <a:gd name="connsiteX3" fmla="*/ 47847 w 473149"/>
                <a:gd name="connsiteY3" fmla="*/ 255182 h 669851"/>
                <a:gd name="connsiteX4" fmla="*/ 0 w 473149"/>
                <a:gd name="connsiteY4" fmla="*/ 122275 h 669851"/>
                <a:gd name="connsiteX5" fmla="*/ 0 w 473149"/>
                <a:gd name="connsiteY5" fmla="*/ 0 h 669851"/>
                <a:gd name="connsiteX6" fmla="*/ 111642 w 473149"/>
                <a:gd name="connsiteY6" fmla="*/ 21265 h 669851"/>
                <a:gd name="connsiteX7" fmla="*/ 265814 w 473149"/>
                <a:gd name="connsiteY7" fmla="*/ 127591 h 669851"/>
                <a:gd name="connsiteX8" fmla="*/ 393405 w 473149"/>
                <a:gd name="connsiteY8" fmla="*/ 255182 h 669851"/>
                <a:gd name="connsiteX9" fmla="*/ 473149 w 473149"/>
                <a:gd name="connsiteY9" fmla="*/ 372140 h 669851"/>
                <a:gd name="connsiteX10" fmla="*/ 441251 w 473149"/>
                <a:gd name="connsiteY10" fmla="*/ 579475 h 669851"/>
                <a:gd name="connsiteX11" fmla="*/ 340242 w 473149"/>
                <a:gd name="connsiteY11" fmla="*/ 669851 h 669851"/>
                <a:gd name="connsiteX12" fmla="*/ 233916 w 473149"/>
                <a:gd name="connsiteY12" fmla="*/ 637954 h 669851"/>
                <a:gd name="connsiteX0" fmla="*/ 233916 w 473149"/>
                <a:gd name="connsiteY0" fmla="*/ 675168 h 707065"/>
                <a:gd name="connsiteX1" fmla="*/ 143540 w 473149"/>
                <a:gd name="connsiteY1" fmla="*/ 568842 h 707065"/>
                <a:gd name="connsiteX2" fmla="*/ 74428 w 473149"/>
                <a:gd name="connsiteY2" fmla="*/ 435935 h 707065"/>
                <a:gd name="connsiteX3" fmla="*/ 47847 w 473149"/>
                <a:gd name="connsiteY3" fmla="*/ 292396 h 707065"/>
                <a:gd name="connsiteX4" fmla="*/ 0 w 473149"/>
                <a:gd name="connsiteY4" fmla="*/ 159489 h 707065"/>
                <a:gd name="connsiteX5" fmla="*/ 5316 w 473149"/>
                <a:gd name="connsiteY5" fmla="*/ 0 h 707065"/>
                <a:gd name="connsiteX6" fmla="*/ 111642 w 473149"/>
                <a:gd name="connsiteY6" fmla="*/ 58479 h 707065"/>
                <a:gd name="connsiteX7" fmla="*/ 265814 w 473149"/>
                <a:gd name="connsiteY7" fmla="*/ 164805 h 707065"/>
                <a:gd name="connsiteX8" fmla="*/ 393405 w 473149"/>
                <a:gd name="connsiteY8" fmla="*/ 292396 h 707065"/>
                <a:gd name="connsiteX9" fmla="*/ 473149 w 473149"/>
                <a:gd name="connsiteY9" fmla="*/ 409354 h 707065"/>
                <a:gd name="connsiteX10" fmla="*/ 441251 w 473149"/>
                <a:gd name="connsiteY10" fmla="*/ 616689 h 707065"/>
                <a:gd name="connsiteX11" fmla="*/ 340242 w 473149"/>
                <a:gd name="connsiteY11" fmla="*/ 707065 h 707065"/>
                <a:gd name="connsiteX12" fmla="*/ 233916 w 473149"/>
                <a:gd name="connsiteY12" fmla="*/ 675168 h 70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3149" h="707065">
                  <a:moveTo>
                    <a:pt x="233916" y="675168"/>
                  </a:moveTo>
                  <a:lnTo>
                    <a:pt x="143540" y="568842"/>
                  </a:lnTo>
                  <a:lnTo>
                    <a:pt x="74428" y="435935"/>
                  </a:lnTo>
                  <a:lnTo>
                    <a:pt x="47847" y="292396"/>
                  </a:lnTo>
                  <a:lnTo>
                    <a:pt x="0" y="159489"/>
                  </a:lnTo>
                  <a:lnTo>
                    <a:pt x="5316" y="0"/>
                  </a:lnTo>
                  <a:lnTo>
                    <a:pt x="111642" y="58479"/>
                  </a:lnTo>
                  <a:lnTo>
                    <a:pt x="265814" y="164805"/>
                  </a:lnTo>
                  <a:lnTo>
                    <a:pt x="393405" y="292396"/>
                  </a:lnTo>
                  <a:lnTo>
                    <a:pt x="473149" y="409354"/>
                  </a:lnTo>
                  <a:lnTo>
                    <a:pt x="441251" y="616689"/>
                  </a:lnTo>
                  <a:lnTo>
                    <a:pt x="340242" y="707065"/>
                  </a:lnTo>
                  <a:lnTo>
                    <a:pt x="233916" y="675168"/>
                  </a:lnTo>
                  <a:close/>
                </a:path>
              </a:pathLst>
            </a:custGeom>
            <a:solidFill>
              <a:srgbClr val="E7DEC9">
                <a:lumMod val="9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Roboto Light"/>
                <a:ea typeface="+mn-ea"/>
                <a:cs typeface="+mn-cs"/>
              </a:endParaRPr>
            </a:p>
          </p:txBody>
        </p:sp>
        <p:sp>
          <p:nvSpPr>
            <p:cNvPr id="45" name="Freeform: Shape 44">
              <a:extLst>
                <a:ext uri="{FF2B5EF4-FFF2-40B4-BE49-F238E27FC236}">
                  <a16:creationId xmlns:a16="http://schemas.microsoft.com/office/drawing/2014/main" id="{FFB97456-04E1-FC9D-E535-FA6B5ADDC98F}"/>
                </a:ext>
              </a:extLst>
            </p:cNvPr>
            <p:cNvSpPr/>
            <p:nvPr/>
          </p:nvSpPr>
          <p:spPr>
            <a:xfrm>
              <a:off x="4954772" y="3737344"/>
              <a:ext cx="382772" cy="616689"/>
            </a:xfrm>
            <a:custGeom>
              <a:avLst/>
              <a:gdLst>
                <a:gd name="connsiteX0" fmla="*/ 340242 w 382772"/>
                <a:gd name="connsiteY0" fmla="*/ 37214 h 616689"/>
                <a:gd name="connsiteX1" fmla="*/ 361507 w 382772"/>
                <a:gd name="connsiteY1" fmla="*/ 111642 h 616689"/>
                <a:gd name="connsiteX2" fmla="*/ 382772 w 382772"/>
                <a:gd name="connsiteY2" fmla="*/ 202019 h 616689"/>
                <a:gd name="connsiteX3" fmla="*/ 372140 w 382772"/>
                <a:gd name="connsiteY3" fmla="*/ 271130 h 616689"/>
                <a:gd name="connsiteX4" fmla="*/ 340242 w 382772"/>
                <a:gd name="connsiteY4" fmla="*/ 334926 h 616689"/>
                <a:gd name="connsiteX5" fmla="*/ 340242 w 382772"/>
                <a:gd name="connsiteY5" fmla="*/ 425303 h 616689"/>
                <a:gd name="connsiteX6" fmla="*/ 366823 w 382772"/>
                <a:gd name="connsiteY6" fmla="*/ 510363 h 616689"/>
                <a:gd name="connsiteX7" fmla="*/ 313661 w 382772"/>
                <a:gd name="connsiteY7" fmla="*/ 584791 h 616689"/>
                <a:gd name="connsiteX8" fmla="*/ 233916 w 382772"/>
                <a:gd name="connsiteY8" fmla="*/ 616689 h 616689"/>
                <a:gd name="connsiteX9" fmla="*/ 90377 w 382772"/>
                <a:gd name="connsiteY9" fmla="*/ 616689 h 616689"/>
                <a:gd name="connsiteX10" fmla="*/ 10633 w 382772"/>
                <a:gd name="connsiteY10" fmla="*/ 473149 h 616689"/>
                <a:gd name="connsiteX11" fmla="*/ 0 w 382772"/>
                <a:gd name="connsiteY11" fmla="*/ 223284 h 616689"/>
                <a:gd name="connsiteX12" fmla="*/ 42530 w 382772"/>
                <a:gd name="connsiteY12" fmla="*/ 31898 h 616689"/>
                <a:gd name="connsiteX13" fmla="*/ 111642 w 382772"/>
                <a:gd name="connsiteY13" fmla="*/ 0 h 616689"/>
                <a:gd name="connsiteX14" fmla="*/ 340242 w 382772"/>
                <a:gd name="connsiteY14" fmla="*/ 37214 h 61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2772" h="616689">
                  <a:moveTo>
                    <a:pt x="340242" y="37214"/>
                  </a:moveTo>
                  <a:lnTo>
                    <a:pt x="361507" y="111642"/>
                  </a:lnTo>
                  <a:lnTo>
                    <a:pt x="382772" y="202019"/>
                  </a:lnTo>
                  <a:lnTo>
                    <a:pt x="372140" y="271130"/>
                  </a:lnTo>
                  <a:lnTo>
                    <a:pt x="340242" y="334926"/>
                  </a:lnTo>
                  <a:lnTo>
                    <a:pt x="340242" y="425303"/>
                  </a:lnTo>
                  <a:lnTo>
                    <a:pt x="366823" y="510363"/>
                  </a:lnTo>
                  <a:lnTo>
                    <a:pt x="313661" y="584791"/>
                  </a:lnTo>
                  <a:lnTo>
                    <a:pt x="233916" y="616689"/>
                  </a:lnTo>
                  <a:lnTo>
                    <a:pt x="90377" y="616689"/>
                  </a:lnTo>
                  <a:lnTo>
                    <a:pt x="10633" y="473149"/>
                  </a:lnTo>
                  <a:lnTo>
                    <a:pt x="0" y="223284"/>
                  </a:lnTo>
                  <a:lnTo>
                    <a:pt x="42530" y="31898"/>
                  </a:lnTo>
                  <a:lnTo>
                    <a:pt x="111642" y="0"/>
                  </a:lnTo>
                  <a:lnTo>
                    <a:pt x="340242" y="37214"/>
                  </a:lnTo>
                  <a:close/>
                </a:path>
              </a:pathLst>
            </a:custGeom>
            <a:solidFill>
              <a:srgbClr val="E7DEC9">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Roboto Light"/>
                <a:ea typeface="+mn-ea"/>
                <a:cs typeface="+mn-cs"/>
              </a:endParaRPr>
            </a:p>
          </p:txBody>
        </p:sp>
        <p:sp>
          <p:nvSpPr>
            <p:cNvPr id="46" name="Freeform: Shape 45">
              <a:extLst>
                <a:ext uri="{FF2B5EF4-FFF2-40B4-BE49-F238E27FC236}">
                  <a16:creationId xmlns:a16="http://schemas.microsoft.com/office/drawing/2014/main" id="{592B50AB-97F9-98F5-0E70-D93CA6221843}"/>
                </a:ext>
              </a:extLst>
            </p:cNvPr>
            <p:cNvSpPr/>
            <p:nvPr/>
          </p:nvSpPr>
          <p:spPr>
            <a:xfrm>
              <a:off x="4976037" y="3471530"/>
              <a:ext cx="366823" cy="409354"/>
            </a:xfrm>
            <a:custGeom>
              <a:avLst/>
              <a:gdLst>
                <a:gd name="connsiteX0" fmla="*/ 233916 w 366823"/>
                <a:gd name="connsiteY0" fmla="*/ 0 h 409354"/>
                <a:gd name="connsiteX1" fmla="*/ 287079 w 366823"/>
                <a:gd name="connsiteY1" fmla="*/ 26582 h 409354"/>
                <a:gd name="connsiteX2" fmla="*/ 318977 w 366823"/>
                <a:gd name="connsiteY2" fmla="*/ 53163 h 409354"/>
                <a:gd name="connsiteX3" fmla="*/ 366823 w 366823"/>
                <a:gd name="connsiteY3" fmla="*/ 111642 h 409354"/>
                <a:gd name="connsiteX4" fmla="*/ 366823 w 366823"/>
                <a:gd name="connsiteY4" fmla="*/ 191386 h 409354"/>
                <a:gd name="connsiteX5" fmla="*/ 340242 w 366823"/>
                <a:gd name="connsiteY5" fmla="*/ 265814 h 409354"/>
                <a:gd name="connsiteX6" fmla="*/ 271130 w 366823"/>
                <a:gd name="connsiteY6" fmla="*/ 350875 h 409354"/>
                <a:gd name="connsiteX7" fmla="*/ 196703 w 366823"/>
                <a:gd name="connsiteY7" fmla="*/ 388089 h 409354"/>
                <a:gd name="connsiteX8" fmla="*/ 85061 w 366823"/>
                <a:gd name="connsiteY8" fmla="*/ 409354 h 409354"/>
                <a:gd name="connsiteX9" fmla="*/ 0 w 366823"/>
                <a:gd name="connsiteY9" fmla="*/ 404037 h 409354"/>
                <a:gd name="connsiteX10" fmla="*/ 47847 w 366823"/>
                <a:gd name="connsiteY10" fmla="*/ 239233 h 409354"/>
                <a:gd name="connsiteX11" fmla="*/ 233916 w 366823"/>
                <a:gd name="connsiteY11" fmla="*/ 0 h 409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823" h="409354">
                  <a:moveTo>
                    <a:pt x="233916" y="0"/>
                  </a:moveTo>
                  <a:lnTo>
                    <a:pt x="287079" y="26582"/>
                  </a:lnTo>
                  <a:lnTo>
                    <a:pt x="318977" y="53163"/>
                  </a:lnTo>
                  <a:lnTo>
                    <a:pt x="366823" y="111642"/>
                  </a:lnTo>
                  <a:lnTo>
                    <a:pt x="366823" y="191386"/>
                  </a:lnTo>
                  <a:lnTo>
                    <a:pt x="340242" y="265814"/>
                  </a:lnTo>
                  <a:lnTo>
                    <a:pt x="271130" y="350875"/>
                  </a:lnTo>
                  <a:lnTo>
                    <a:pt x="196703" y="388089"/>
                  </a:lnTo>
                  <a:lnTo>
                    <a:pt x="85061" y="409354"/>
                  </a:lnTo>
                  <a:lnTo>
                    <a:pt x="0" y="404037"/>
                  </a:lnTo>
                  <a:lnTo>
                    <a:pt x="47847" y="239233"/>
                  </a:lnTo>
                  <a:lnTo>
                    <a:pt x="233916" y="0"/>
                  </a:lnTo>
                  <a:close/>
                </a:path>
              </a:pathLst>
            </a:custGeom>
            <a:solidFill>
              <a:srgbClr val="E7DEC9">
                <a:lumMod val="2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Roboto Light"/>
                <a:ea typeface="+mn-ea"/>
                <a:cs typeface="+mn-cs"/>
              </a:endParaRPr>
            </a:p>
          </p:txBody>
        </p:sp>
        <p:sp>
          <p:nvSpPr>
            <p:cNvPr id="47" name="Freeform: Shape 46">
              <a:extLst>
                <a:ext uri="{FF2B5EF4-FFF2-40B4-BE49-F238E27FC236}">
                  <a16:creationId xmlns:a16="http://schemas.microsoft.com/office/drawing/2014/main" id="{6973B967-597D-40E2-D79F-2B8210716B45}"/>
                </a:ext>
              </a:extLst>
            </p:cNvPr>
            <p:cNvSpPr/>
            <p:nvPr/>
          </p:nvSpPr>
          <p:spPr>
            <a:xfrm>
              <a:off x="5018567" y="4263656"/>
              <a:ext cx="366824" cy="419986"/>
            </a:xfrm>
            <a:custGeom>
              <a:avLst/>
              <a:gdLst>
                <a:gd name="connsiteX0" fmla="*/ 276447 w 366824"/>
                <a:gd name="connsiteY0" fmla="*/ 42530 h 419986"/>
                <a:gd name="connsiteX1" fmla="*/ 318977 w 366824"/>
                <a:gd name="connsiteY1" fmla="*/ 79744 h 419986"/>
                <a:gd name="connsiteX2" fmla="*/ 324293 w 366824"/>
                <a:gd name="connsiteY2" fmla="*/ 159488 h 419986"/>
                <a:gd name="connsiteX3" fmla="*/ 318977 w 366824"/>
                <a:gd name="connsiteY3" fmla="*/ 228600 h 419986"/>
                <a:gd name="connsiteX4" fmla="*/ 356191 w 366824"/>
                <a:gd name="connsiteY4" fmla="*/ 287079 h 419986"/>
                <a:gd name="connsiteX5" fmla="*/ 366824 w 366824"/>
                <a:gd name="connsiteY5" fmla="*/ 356191 h 419986"/>
                <a:gd name="connsiteX6" fmla="*/ 340242 w 366824"/>
                <a:gd name="connsiteY6" fmla="*/ 419986 h 419986"/>
                <a:gd name="connsiteX7" fmla="*/ 132907 w 366824"/>
                <a:gd name="connsiteY7" fmla="*/ 260497 h 419986"/>
                <a:gd name="connsiteX8" fmla="*/ 31898 w 366824"/>
                <a:gd name="connsiteY8" fmla="*/ 101009 h 419986"/>
                <a:gd name="connsiteX9" fmla="*/ 0 w 366824"/>
                <a:gd name="connsiteY9" fmla="*/ 47846 h 419986"/>
                <a:gd name="connsiteX10" fmla="*/ 31898 w 366824"/>
                <a:gd name="connsiteY10" fmla="*/ 15949 h 419986"/>
                <a:gd name="connsiteX11" fmla="*/ 212652 w 366824"/>
                <a:gd name="connsiteY11" fmla="*/ 0 h 419986"/>
                <a:gd name="connsiteX12" fmla="*/ 276447 w 366824"/>
                <a:gd name="connsiteY12" fmla="*/ 42530 h 419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6824" h="419986">
                  <a:moveTo>
                    <a:pt x="276447" y="42530"/>
                  </a:moveTo>
                  <a:lnTo>
                    <a:pt x="318977" y="79744"/>
                  </a:lnTo>
                  <a:lnTo>
                    <a:pt x="324293" y="159488"/>
                  </a:lnTo>
                  <a:lnTo>
                    <a:pt x="318977" y="228600"/>
                  </a:lnTo>
                  <a:lnTo>
                    <a:pt x="356191" y="287079"/>
                  </a:lnTo>
                  <a:lnTo>
                    <a:pt x="366824" y="356191"/>
                  </a:lnTo>
                  <a:lnTo>
                    <a:pt x="340242" y="419986"/>
                  </a:lnTo>
                  <a:lnTo>
                    <a:pt x="132907" y="260497"/>
                  </a:lnTo>
                  <a:lnTo>
                    <a:pt x="31898" y="101009"/>
                  </a:lnTo>
                  <a:lnTo>
                    <a:pt x="0" y="47846"/>
                  </a:lnTo>
                  <a:lnTo>
                    <a:pt x="31898" y="15949"/>
                  </a:lnTo>
                  <a:lnTo>
                    <a:pt x="212652" y="0"/>
                  </a:lnTo>
                  <a:lnTo>
                    <a:pt x="276447" y="42530"/>
                  </a:lnTo>
                  <a:close/>
                </a:path>
              </a:pathLst>
            </a:custGeom>
            <a:solidFill>
              <a:srgbClr val="E7DEC9">
                <a:lumMod val="2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Roboto Light"/>
                <a:ea typeface="+mn-ea"/>
                <a:cs typeface="+mn-cs"/>
              </a:endParaRPr>
            </a:p>
          </p:txBody>
        </p:sp>
        <p:sp>
          <p:nvSpPr>
            <p:cNvPr id="48" name="Freeform: Shape 47">
              <a:extLst>
                <a:ext uri="{FF2B5EF4-FFF2-40B4-BE49-F238E27FC236}">
                  <a16:creationId xmlns:a16="http://schemas.microsoft.com/office/drawing/2014/main" id="{AAD2BAB3-B624-022C-6A55-A7838B9124C7}"/>
                </a:ext>
              </a:extLst>
            </p:cNvPr>
            <p:cNvSpPr/>
            <p:nvPr/>
          </p:nvSpPr>
          <p:spPr>
            <a:xfrm>
              <a:off x="6002079" y="4290237"/>
              <a:ext cx="483781" cy="446568"/>
            </a:xfrm>
            <a:custGeom>
              <a:avLst/>
              <a:gdLst>
                <a:gd name="connsiteX0" fmla="*/ 31898 w 483781"/>
                <a:gd name="connsiteY0" fmla="*/ 446568 h 446568"/>
                <a:gd name="connsiteX1" fmla="*/ 21265 w 483781"/>
                <a:gd name="connsiteY1" fmla="*/ 313661 h 446568"/>
                <a:gd name="connsiteX2" fmla="*/ 0 w 483781"/>
                <a:gd name="connsiteY2" fmla="*/ 217968 h 446568"/>
                <a:gd name="connsiteX3" fmla="*/ 10633 w 483781"/>
                <a:gd name="connsiteY3" fmla="*/ 122275 h 446568"/>
                <a:gd name="connsiteX4" fmla="*/ 127591 w 483781"/>
                <a:gd name="connsiteY4" fmla="*/ 21265 h 446568"/>
                <a:gd name="connsiteX5" fmla="*/ 276447 w 483781"/>
                <a:gd name="connsiteY5" fmla="*/ 0 h 446568"/>
                <a:gd name="connsiteX6" fmla="*/ 435935 w 483781"/>
                <a:gd name="connsiteY6" fmla="*/ 15949 h 446568"/>
                <a:gd name="connsiteX7" fmla="*/ 483781 w 483781"/>
                <a:gd name="connsiteY7" fmla="*/ 37214 h 446568"/>
                <a:gd name="connsiteX8" fmla="*/ 382772 w 483781"/>
                <a:gd name="connsiteY8" fmla="*/ 207335 h 446568"/>
                <a:gd name="connsiteX9" fmla="*/ 217968 w 483781"/>
                <a:gd name="connsiteY9" fmla="*/ 361507 h 446568"/>
                <a:gd name="connsiteX10" fmla="*/ 31898 w 483781"/>
                <a:gd name="connsiteY10" fmla="*/ 446568 h 446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3781" h="446568">
                  <a:moveTo>
                    <a:pt x="31898" y="446568"/>
                  </a:moveTo>
                  <a:lnTo>
                    <a:pt x="21265" y="313661"/>
                  </a:lnTo>
                  <a:lnTo>
                    <a:pt x="0" y="217968"/>
                  </a:lnTo>
                  <a:lnTo>
                    <a:pt x="10633" y="122275"/>
                  </a:lnTo>
                  <a:lnTo>
                    <a:pt x="127591" y="21265"/>
                  </a:lnTo>
                  <a:lnTo>
                    <a:pt x="276447" y="0"/>
                  </a:lnTo>
                  <a:lnTo>
                    <a:pt x="435935" y="15949"/>
                  </a:lnTo>
                  <a:lnTo>
                    <a:pt x="483781" y="37214"/>
                  </a:lnTo>
                  <a:lnTo>
                    <a:pt x="382772" y="207335"/>
                  </a:lnTo>
                  <a:lnTo>
                    <a:pt x="217968" y="361507"/>
                  </a:lnTo>
                  <a:lnTo>
                    <a:pt x="31898" y="446568"/>
                  </a:lnTo>
                  <a:close/>
                </a:path>
              </a:pathLst>
            </a:custGeom>
            <a:solidFill>
              <a:srgbClr val="E7DEC9">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Roboto Light"/>
                <a:ea typeface="+mn-ea"/>
                <a:cs typeface="+mn-cs"/>
              </a:endParaRPr>
            </a:p>
          </p:txBody>
        </p:sp>
        <p:sp>
          <p:nvSpPr>
            <p:cNvPr id="49" name="Freeform: Shape 48">
              <a:extLst>
                <a:ext uri="{FF2B5EF4-FFF2-40B4-BE49-F238E27FC236}">
                  <a16:creationId xmlns:a16="http://schemas.microsoft.com/office/drawing/2014/main" id="{0FE1BDBE-8AEB-A848-A0DF-DFE95C8047A2}"/>
                </a:ext>
              </a:extLst>
            </p:cNvPr>
            <p:cNvSpPr/>
            <p:nvPr/>
          </p:nvSpPr>
          <p:spPr>
            <a:xfrm>
              <a:off x="6246628" y="3673549"/>
              <a:ext cx="318977" cy="754911"/>
            </a:xfrm>
            <a:custGeom>
              <a:avLst/>
              <a:gdLst>
                <a:gd name="connsiteX0" fmla="*/ 196702 w 318977"/>
                <a:gd name="connsiteY0" fmla="*/ 754911 h 754911"/>
                <a:gd name="connsiteX1" fmla="*/ 116958 w 318977"/>
                <a:gd name="connsiteY1" fmla="*/ 685800 h 754911"/>
                <a:gd name="connsiteX2" fmla="*/ 47846 w 318977"/>
                <a:gd name="connsiteY2" fmla="*/ 568842 h 754911"/>
                <a:gd name="connsiteX3" fmla="*/ 0 w 318977"/>
                <a:gd name="connsiteY3" fmla="*/ 425302 h 754911"/>
                <a:gd name="connsiteX4" fmla="*/ 26581 w 318977"/>
                <a:gd name="connsiteY4" fmla="*/ 308344 h 754911"/>
                <a:gd name="connsiteX5" fmla="*/ 95693 w 318977"/>
                <a:gd name="connsiteY5" fmla="*/ 249865 h 754911"/>
                <a:gd name="connsiteX6" fmla="*/ 159488 w 318977"/>
                <a:gd name="connsiteY6" fmla="*/ 196702 h 754911"/>
                <a:gd name="connsiteX7" fmla="*/ 164805 w 318977"/>
                <a:gd name="connsiteY7" fmla="*/ 138223 h 754911"/>
                <a:gd name="connsiteX8" fmla="*/ 180753 w 318977"/>
                <a:gd name="connsiteY8" fmla="*/ 31898 h 754911"/>
                <a:gd name="connsiteX9" fmla="*/ 202019 w 318977"/>
                <a:gd name="connsiteY9" fmla="*/ 0 h 754911"/>
                <a:gd name="connsiteX10" fmla="*/ 255181 w 318977"/>
                <a:gd name="connsiteY10" fmla="*/ 69111 h 754911"/>
                <a:gd name="connsiteX11" fmla="*/ 303028 w 318977"/>
                <a:gd name="connsiteY11" fmla="*/ 228600 h 754911"/>
                <a:gd name="connsiteX12" fmla="*/ 318977 w 318977"/>
                <a:gd name="connsiteY12" fmla="*/ 451884 h 754911"/>
                <a:gd name="connsiteX13" fmla="*/ 196702 w 318977"/>
                <a:gd name="connsiteY13" fmla="*/ 754911 h 75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8977" h="754911">
                  <a:moveTo>
                    <a:pt x="196702" y="754911"/>
                  </a:moveTo>
                  <a:lnTo>
                    <a:pt x="116958" y="685800"/>
                  </a:lnTo>
                  <a:lnTo>
                    <a:pt x="47846" y="568842"/>
                  </a:lnTo>
                  <a:lnTo>
                    <a:pt x="0" y="425302"/>
                  </a:lnTo>
                  <a:lnTo>
                    <a:pt x="26581" y="308344"/>
                  </a:lnTo>
                  <a:lnTo>
                    <a:pt x="95693" y="249865"/>
                  </a:lnTo>
                  <a:lnTo>
                    <a:pt x="159488" y="196702"/>
                  </a:lnTo>
                  <a:lnTo>
                    <a:pt x="164805" y="138223"/>
                  </a:lnTo>
                  <a:lnTo>
                    <a:pt x="180753" y="31898"/>
                  </a:lnTo>
                  <a:lnTo>
                    <a:pt x="202019" y="0"/>
                  </a:lnTo>
                  <a:lnTo>
                    <a:pt x="255181" y="69111"/>
                  </a:lnTo>
                  <a:lnTo>
                    <a:pt x="303028" y="228600"/>
                  </a:lnTo>
                  <a:lnTo>
                    <a:pt x="318977" y="451884"/>
                  </a:lnTo>
                  <a:lnTo>
                    <a:pt x="196702" y="754911"/>
                  </a:lnTo>
                  <a:close/>
                </a:path>
              </a:pathLst>
            </a:custGeom>
            <a:solidFill>
              <a:srgbClr val="E7DEC9">
                <a:lumMod val="1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Roboto Light"/>
                <a:ea typeface="+mn-ea"/>
                <a:cs typeface="+mn-cs"/>
              </a:endParaRPr>
            </a:p>
          </p:txBody>
        </p:sp>
        <p:sp>
          <p:nvSpPr>
            <p:cNvPr id="50" name="Oval 49">
              <a:extLst>
                <a:ext uri="{FF2B5EF4-FFF2-40B4-BE49-F238E27FC236}">
                  <a16:creationId xmlns:a16="http://schemas.microsoft.com/office/drawing/2014/main" id="{8E5AA9E8-15B3-ECF2-73B2-F3EA7359A724}"/>
                </a:ext>
              </a:extLst>
            </p:cNvPr>
            <p:cNvSpPr/>
            <p:nvPr/>
          </p:nvSpPr>
          <p:spPr>
            <a:xfrm>
              <a:off x="4943489" y="3266448"/>
              <a:ext cx="1611086" cy="1512747"/>
            </a:xfrm>
            <a:prstGeom prst="ellipse">
              <a:avLst/>
            </a:prstGeom>
            <a:noFill/>
            <a:ln w="38100" cap="flat" cmpd="sng" algn="ctr">
              <a:solidFill>
                <a:srgbClr val="475A8D">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Roboto Light"/>
                <a:ea typeface="+mn-ea"/>
                <a:cs typeface="+mn-cs"/>
              </a:endParaRPr>
            </a:p>
          </p:txBody>
        </p:sp>
        <p:sp>
          <p:nvSpPr>
            <p:cNvPr id="51" name="Oval 50">
              <a:extLst>
                <a:ext uri="{FF2B5EF4-FFF2-40B4-BE49-F238E27FC236}">
                  <a16:creationId xmlns:a16="http://schemas.microsoft.com/office/drawing/2014/main" id="{CA014726-57F8-256B-D3C0-8D88118FE0EB}"/>
                </a:ext>
              </a:extLst>
            </p:cNvPr>
            <p:cNvSpPr/>
            <p:nvPr/>
          </p:nvSpPr>
          <p:spPr>
            <a:xfrm>
              <a:off x="5271090" y="4043576"/>
              <a:ext cx="101010" cy="103262"/>
            </a:xfrm>
            <a:prstGeom prst="ellipse">
              <a:avLst/>
            </a:prstGeom>
            <a:solidFill>
              <a:srgbClr val="C32D2E"/>
            </a:solidFill>
            <a:ln w="12700" cap="flat" cmpd="sng" algn="ctr">
              <a:solidFill>
                <a:srgbClr val="C32D2E">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Roboto Light"/>
                <a:ea typeface="+mn-ea"/>
                <a:cs typeface="+mn-cs"/>
              </a:endParaRPr>
            </a:p>
          </p:txBody>
        </p:sp>
        <p:sp>
          <p:nvSpPr>
            <p:cNvPr id="52" name="Freeform: Shape 51">
              <a:extLst>
                <a:ext uri="{FF2B5EF4-FFF2-40B4-BE49-F238E27FC236}">
                  <a16:creationId xmlns:a16="http://schemas.microsoft.com/office/drawing/2014/main" id="{26C527EE-F1C6-577D-82EA-5C4DB52699D3}"/>
                </a:ext>
              </a:extLst>
            </p:cNvPr>
            <p:cNvSpPr/>
            <p:nvPr/>
          </p:nvSpPr>
          <p:spPr>
            <a:xfrm>
              <a:off x="5361467" y="4168103"/>
              <a:ext cx="164804" cy="58479"/>
            </a:xfrm>
            <a:custGeom>
              <a:avLst/>
              <a:gdLst>
                <a:gd name="connsiteX0" fmla="*/ 0 w 164804"/>
                <a:gd name="connsiteY0" fmla="*/ 0 h 58479"/>
                <a:gd name="connsiteX1" fmla="*/ 47846 w 164804"/>
                <a:gd name="connsiteY1" fmla="*/ 37214 h 58479"/>
                <a:gd name="connsiteX2" fmla="*/ 164804 w 164804"/>
                <a:gd name="connsiteY2" fmla="*/ 58479 h 58479"/>
              </a:gdLst>
              <a:ahLst/>
              <a:cxnLst>
                <a:cxn ang="0">
                  <a:pos x="connsiteX0" y="connsiteY0"/>
                </a:cxn>
                <a:cxn ang="0">
                  <a:pos x="connsiteX1" y="connsiteY1"/>
                </a:cxn>
                <a:cxn ang="0">
                  <a:pos x="connsiteX2" y="connsiteY2"/>
                </a:cxn>
              </a:cxnLst>
              <a:rect l="l" t="t" r="r" b="b"/>
              <a:pathLst>
                <a:path w="164804" h="58479">
                  <a:moveTo>
                    <a:pt x="0" y="0"/>
                  </a:moveTo>
                  <a:cubicBezTo>
                    <a:pt x="10189" y="13734"/>
                    <a:pt x="20379" y="27468"/>
                    <a:pt x="47846" y="37214"/>
                  </a:cubicBezTo>
                  <a:cubicBezTo>
                    <a:pt x="75313" y="46960"/>
                    <a:pt x="120058" y="52719"/>
                    <a:pt x="164804" y="58479"/>
                  </a:cubicBezTo>
                </a:path>
              </a:pathLst>
            </a:custGeom>
            <a:noFill/>
            <a:ln w="12700" cap="flat" cmpd="sng" algn="ctr">
              <a:solidFill>
                <a:sysClr val="windowText" lastClr="000000"/>
              </a:solidFill>
              <a:prstDash val="solid"/>
              <a:miter lim="800000"/>
              <a:headEnd type="none" w="med" len="med"/>
              <a:tailEnd type="triangl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Roboto Light"/>
                <a:ea typeface="+mn-ea"/>
                <a:cs typeface="+mn-cs"/>
              </a:endParaRPr>
            </a:p>
          </p:txBody>
        </p:sp>
        <p:sp>
          <p:nvSpPr>
            <p:cNvPr id="53" name="Oval 52">
              <a:extLst>
                <a:ext uri="{FF2B5EF4-FFF2-40B4-BE49-F238E27FC236}">
                  <a16:creationId xmlns:a16="http://schemas.microsoft.com/office/drawing/2014/main" id="{E2E23AC3-A5C1-3744-1F53-4D955843FB3F}"/>
                </a:ext>
              </a:extLst>
            </p:cNvPr>
            <p:cNvSpPr/>
            <p:nvPr/>
          </p:nvSpPr>
          <p:spPr>
            <a:xfrm>
              <a:off x="5574118" y="4168103"/>
              <a:ext cx="101010" cy="103262"/>
            </a:xfrm>
            <a:prstGeom prst="ellipse">
              <a:avLst/>
            </a:prstGeom>
            <a:solidFill>
              <a:srgbClr val="84AA33"/>
            </a:solidFill>
            <a:ln w="12700" cap="flat" cmpd="sng" algn="ctr">
              <a:solidFill>
                <a:srgbClr val="84AA33">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Roboto Light"/>
                <a:ea typeface="+mn-ea"/>
                <a:cs typeface="+mn-cs"/>
              </a:endParaRPr>
            </a:p>
          </p:txBody>
        </p:sp>
        <p:sp>
          <p:nvSpPr>
            <p:cNvPr id="54" name="Oval 53">
              <a:extLst>
                <a:ext uri="{FF2B5EF4-FFF2-40B4-BE49-F238E27FC236}">
                  <a16:creationId xmlns:a16="http://schemas.microsoft.com/office/drawing/2014/main" id="{39B6F040-62E3-1E28-D5F1-01B176F69325}"/>
                </a:ext>
              </a:extLst>
            </p:cNvPr>
            <p:cNvSpPr/>
            <p:nvPr/>
          </p:nvSpPr>
          <p:spPr>
            <a:xfrm>
              <a:off x="5574118" y="3485501"/>
              <a:ext cx="101010" cy="103262"/>
            </a:xfrm>
            <a:prstGeom prst="ellipse">
              <a:avLst/>
            </a:prstGeom>
            <a:solidFill>
              <a:srgbClr val="FEB80A"/>
            </a:solidFill>
            <a:ln w="12700" cap="flat" cmpd="sng" algn="ctr">
              <a:solidFill>
                <a:srgbClr val="FEB80A">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Roboto Light"/>
                <a:ea typeface="+mn-ea"/>
                <a:cs typeface="+mn-cs"/>
              </a:endParaRPr>
            </a:p>
          </p:txBody>
        </p:sp>
        <p:sp>
          <p:nvSpPr>
            <p:cNvPr id="55" name="Oval 54">
              <a:extLst>
                <a:ext uri="{FF2B5EF4-FFF2-40B4-BE49-F238E27FC236}">
                  <a16:creationId xmlns:a16="http://schemas.microsoft.com/office/drawing/2014/main" id="{5DC62138-8013-B2CB-9949-A52860DAC612}"/>
                </a:ext>
              </a:extLst>
            </p:cNvPr>
            <p:cNvSpPr/>
            <p:nvPr/>
          </p:nvSpPr>
          <p:spPr>
            <a:xfrm>
              <a:off x="5319388" y="3603382"/>
              <a:ext cx="101010" cy="103262"/>
            </a:xfrm>
            <a:prstGeom prst="ellipse">
              <a:avLst/>
            </a:prstGeom>
            <a:solidFill>
              <a:srgbClr val="FEB80A"/>
            </a:solidFill>
            <a:ln w="12700" cap="flat" cmpd="sng" algn="ctr">
              <a:solidFill>
                <a:srgbClr val="FEB80A">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Roboto Light"/>
                <a:ea typeface="+mn-ea"/>
                <a:cs typeface="+mn-cs"/>
              </a:endParaRPr>
            </a:p>
          </p:txBody>
        </p:sp>
        <p:sp>
          <p:nvSpPr>
            <p:cNvPr id="56" name="Freeform: Shape 55">
              <a:extLst>
                <a:ext uri="{FF2B5EF4-FFF2-40B4-BE49-F238E27FC236}">
                  <a16:creationId xmlns:a16="http://schemas.microsoft.com/office/drawing/2014/main" id="{2D027C30-1240-DF9F-800D-56603C68C956}"/>
                </a:ext>
              </a:extLst>
            </p:cNvPr>
            <p:cNvSpPr/>
            <p:nvPr/>
          </p:nvSpPr>
          <p:spPr>
            <a:xfrm flipH="1">
              <a:off x="5454501" y="3624483"/>
              <a:ext cx="164804" cy="58479"/>
            </a:xfrm>
            <a:custGeom>
              <a:avLst/>
              <a:gdLst>
                <a:gd name="connsiteX0" fmla="*/ 0 w 164804"/>
                <a:gd name="connsiteY0" fmla="*/ 0 h 58479"/>
                <a:gd name="connsiteX1" fmla="*/ 47846 w 164804"/>
                <a:gd name="connsiteY1" fmla="*/ 37214 h 58479"/>
                <a:gd name="connsiteX2" fmla="*/ 164804 w 164804"/>
                <a:gd name="connsiteY2" fmla="*/ 58479 h 58479"/>
              </a:gdLst>
              <a:ahLst/>
              <a:cxnLst>
                <a:cxn ang="0">
                  <a:pos x="connsiteX0" y="connsiteY0"/>
                </a:cxn>
                <a:cxn ang="0">
                  <a:pos x="connsiteX1" y="connsiteY1"/>
                </a:cxn>
                <a:cxn ang="0">
                  <a:pos x="connsiteX2" y="connsiteY2"/>
                </a:cxn>
              </a:cxnLst>
              <a:rect l="l" t="t" r="r" b="b"/>
              <a:pathLst>
                <a:path w="164804" h="58479">
                  <a:moveTo>
                    <a:pt x="0" y="0"/>
                  </a:moveTo>
                  <a:cubicBezTo>
                    <a:pt x="10189" y="13734"/>
                    <a:pt x="20379" y="27468"/>
                    <a:pt x="47846" y="37214"/>
                  </a:cubicBezTo>
                  <a:cubicBezTo>
                    <a:pt x="75313" y="46960"/>
                    <a:pt x="120058" y="52719"/>
                    <a:pt x="164804" y="58479"/>
                  </a:cubicBezTo>
                </a:path>
              </a:pathLst>
            </a:custGeom>
            <a:noFill/>
            <a:ln w="12700" cap="flat" cmpd="sng" algn="ctr">
              <a:solidFill>
                <a:sysClr val="windowText" lastClr="000000"/>
              </a:solidFill>
              <a:prstDash val="solid"/>
              <a:miter lim="800000"/>
              <a:headEnd type="none" w="med" len="med"/>
              <a:tailEnd type="triangl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Roboto Light"/>
                <a:ea typeface="+mn-ea"/>
                <a:cs typeface="+mn-cs"/>
              </a:endParaRPr>
            </a:p>
          </p:txBody>
        </p:sp>
        <p:sp>
          <p:nvSpPr>
            <p:cNvPr id="57" name="Oval 56">
              <a:extLst>
                <a:ext uri="{FF2B5EF4-FFF2-40B4-BE49-F238E27FC236}">
                  <a16:creationId xmlns:a16="http://schemas.microsoft.com/office/drawing/2014/main" id="{16734CC0-A901-F040-1675-E98CB4A99FFA}"/>
                </a:ext>
              </a:extLst>
            </p:cNvPr>
            <p:cNvSpPr/>
            <p:nvPr/>
          </p:nvSpPr>
          <p:spPr>
            <a:xfrm>
              <a:off x="6161567" y="4053143"/>
              <a:ext cx="101010" cy="103262"/>
            </a:xfrm>
            <a:prstGeom prst="ellipse">
              <a:avLst/>
            </a:prstGeom>
            <a:solidFill>
              <a:srgbClr val="FEB80A"/>
            </a:solidFill>
            <a:ln w="12700" cap="flat" cmpd="sng" algn="ctr">
              <a:solidFill>
                <a:srgbClr val="FEB80A">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Roboto Light"/>
                <a:ea typeface="+mn-ea"/>
                <a:cs typeface="+mn-cs"/>
              </a:endParaRPr>
            </a:p>
          </p:txBody>
        </p:sp>
        <p:sp>
          <p:nvSpPr>
            <p:cNvPr id="58" name="Oval 57">
              <a:extLst>
                <a:ext uri="{FF2B5EF4-FFF2-40B4-BE49-F238E27FC236}">
                  <a16:creationId xmlns:a16="http://schemas.microsoft.com/office/drawing/2014/main" id="{CC7BA16A-D88C-4DC7-3F41-F0E75B358484}"/>
                </a:ext>
              </a:extLst>
            </p:cNvPr>
            <p:cNvSpPr/>
            <p:nvPr/>
          </p:nvSpPr>
          <p:spPr>
            <a:xfrm>
              <a:off x="5889985" y="3947742"/>
              <a:ext cx="101010" cy="103262"/>
            </a:xfrm>
            <a:prstGeom prst="ellipse">
              <a:avLst/>
            </a:prstGeom>
            <a:solidFill>
              <a:srgbClr val="FEB80A"/>
            </a:solidFill>
            <a:ln w="12700" cap="flat" cmpd="sng" algn="ctr">
              <a:solidFill>
                <a:srgbClr val="FEB80A">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Roboto Light"/>
                <a:ea typeface="+mn-ea"/>
                <a:cs typeface="+mn-cs"/>
              </a:endParaRPr>
            </a:p>
          </p:txBody>
        </p:sp>
        <p:sp>
          <p:nvSpPr>
            <p:cNvPr id="59" name="Freeform: Shape 58">
              <a:extLst>
                <a:ext uri="{FF2B5EF4-FFF2-40B4-BE49-F238E27FC236}">
                  <a16:creationId xmlns:a16="http://schemas.microsoft.com/office/drawing/2014/main" id="{33C6F5FB-660B-89ED-9C19-A39CE4EF72CF}"/>
                </a:ext>
              </a:extLst>
            </p:cNvPr>
            <p:cNvSpPr/>
            <p:nvPr/>
          </p:nvSpPr>
          <p:spPr>
            <a:xfrm rot="2768347" flipH="1">
              <a:off x="5967524" y="4101438"/>
              <a:ext cx="164804" cy="58479"/>
            </a:xfrm>
            <a:custGeom>
              <a:avLst/>
              <a:gdLst>
                <a:gd name="connsiteX0" fmla="*/ 0 w 164804"/>
                <a:gd name="connsiteY0" fmla="*/ 0 h 58479"/>
                <a:gd name="connsiteX1" fmla="*/ 47846 w 164804"/>
                <a:gd name="connsiteY1" fmla="*/ 37214 h 58479"/>
                <a:gd name="connsiteX2" fmla="*/ 164804 w 164804"/>
                <a:gd name="connsiteY2" fmla="*/ 58479 h 58479"/>
              </a:gdLst>
              <a:ahLst/>
              <a:cxnLst>
                <a:cxn ang="0">
                  <a:pos x="connsiteX0" y="connsiteY0"/>
                </a:cxn>
                <a:cxn ang="0">
                  <a:pos x="connsiteX1" y="connsiteY1"/>
                </a:cxn>
                <a:cxn ang="0">
                  <a:pos x="connsiteX2" y="connsiteY2"/>
                </a:cxn>
              </a:cxnLst>
              <a:rect l="l" t="t" r="r" b="b"/>
              <a:pathLst>
                <a:path w="164804" h="58479">
                  <a:moveTo>
                    <a:pt x="0" y="0"/>
                  </a:moveTo>
                  <a:cubicBezTo>
                    <a:pt x="10189" y="13734"/>
                    <a:pt x="20379" y="27468"/>
                    <a:pt x="47846" y="37214"/>
                  </a:cubicBezTo>
                  <a:cubicBezTo>
                    <a:pt x="75313" y="46960"/>
                    <a:pt x="120058" y="52719"/>
                    <a:pt x="164804" y="58479"/>
                  </a:cubicBezTo>
                </a:path>
              </a:pathLst>
            </a:custGeom>
            <a:noFill/>
            <a:ln w="12700" cap="flat" cmpd="sng" algn="ctr">
              <a:solidFill>
                <a:sysClr val="windowText" lastClr="000000"/>
              </a:solidFill>
              <a:prstDash val="solid"/>
              <a:miter lim="800000"/>
              <a:headEnd type="none" w="med" len="med"/>
              <a:tailEnd type="triangl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Roboto Light"/>
                <a:ea typeface="+mn-ea"/>
                <a:cs typeface="+mn-cs"/>
              </a:endParaRPr>
            </a:p>
          </p:txBody>
        </p:sp>
      </p:grpSp>
    </p:spTree>
    <p:extLst>
      <p:ext uri="{BB962C8B-B14F-4D97-AF65-F5344CB8AC3E}">
        <p14:creationId xmlns:p14="http://schemas.microsoft.com/office/powerpoint/2010/main" val="2629144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8A0FD-2C50-4C74-8549-B2709DD64527}"/>
              </a:ext>
            </a:extLst>
          </p:cNvPr>
          <p:cNvSpPr>
            <a:spLocks noGrp="1"/>
          </p:cNvSpPr>
          <p:nvPr>
            <p:ph type="title"/>
          </p:nvPr>
        </p:nvSpPr>
        <p:spPr/>
        <p:txBody>
          <a:bodyPr>
            <a:normAutofit/>
          </a:bodyPr>
          <a:lstStyle/>
          <a:p>
            <a:r>
              <a:rPr lang="en-US" dirty="0"/>
              <a:t>How Do We Collect Geologic Data?</a:t>
            </a:r>
          </a:p>
        </p:txBody>
      </p:sp>
      <p:sp>
        <p:nvSpPr>
          <p:cNvPr id="10" name="Content Placeholder 9">
            <a:extLst>
              <a:ext uri="{FF2B5EF4-FFF2-40B4-BE49-F238E27FC236}">
                <a16:creationId xmlns:a16="http://schemas.microsoft.com/office/drawing/2014/main" id="{D3C1B160-EE2C-ABD5-B75A-2F6805A4D6C7}"/>
              </a:ext>
            </a:extLst>
          </p:cNvPr>
          <p:cNvSpPr>
            <a:spLocks noGrp="1"/>
          </p:cNvSpPr>
          <p:nvPr>
            <p:ph idx="1"/>
          </p:nvPr>
        </p:nvSpPr>
        <p:spPr>
          <a:xfrm>
            <a:off x="838200" y="2213907"/>
            <a:ext cx="5953704" cy="3963055"/>
          </a:xfrm>
        </p:spPr>
        <p:txBody>
          <a:bodyPr/>
          <a:lstStyle/>
          <a:p>
            <a:r>
              <a:rPr lang="en-US" dirty="0"/>
              <a:t>Drill cuttings</a:t>
            </a:r>
          </a:p>
          <a:p>
            <a:r>
              <a:rPr lang="en-US" dirty="0"/>
              <a:t>Cores</a:t>
            </a:r>
          </a:p>
          <a:p>
            <a:r>
              <a:rPr lang="en-US" dirty="0"/>
              <a:t>Inference from borehole/surface geophysics</a:t>
            </a:r>
          </a:p>
        </p:txBody>
      </p:sp>
      <p:sp>
        <p:nvSpPr>
          <p:cNvPr id="12" name="TextBox 11">
            <a:extLst>
              <a:ext uri="{FF2B5EF4-FFF2-40B4-BE49-F238E27FC236}">
                <a16:creationId xmlns:a16="http://schemas.microsoft.com/office/drawing/2014/main" id="{88155A45-4CF2-4B91-A418-5C4F4477557D}"/>
              </a:ext>
            </a:extLst>
          </p:cNvPr>
          <p:cNvSpPr txBox="1"/>
          <p:nvPr/>
        </p:nvSpPr>
        <p:spPr>
          <a:xfrm>
            <a:off x="7088364" y="1690688"/>
            <a:ext cx="2113464" cy="523220"/>
          </a:xfrm>
          <a:prstGeom prst="rect">
            <a:avLst/>
          </a:prstGeom>
          <a:noFill/>
        </p:spPr>
        <p:txBody>
          <a:bodyPr wrap="none" rtlCol="0">
            <a:spAutoFit/>
          </a:bodyPr>
          <a:lstStyle/>
          <a:p>
            <a:pPr algn="ctr"/>
            <a:r>
              <a:rPr lang="en-US" sz="1400" dirty="0"/>
              <a:t>Paleozoic bedrock cuttings</a:t>
            </a:r>
          </a:p>
          <a:p>
            <a:pPr algn="ctr"/>
            <a:r>
              <a:rPr lang="en-US" sz="1400" dirty="0"/>
              <a:t>Afton, Minnesota</a:t>
            </a:r>
          </a:p>
        </p:txBody>
      </p:sp>
      <p:pic>
        <p:nvPicPr>
          <p:cNvPr id="11" name="Picture 10" descr="Photo of drill cuttings. ">
            <a:extLst>
              <a:ext uri="{FF2B5EF4-FFF2-40B4-BE49-F238E27FC236}">
                <a16:creationId xmlns:a16="http://schemas.microsoft.com/office/drawing/2014/main" id="{048BAC4C-C4A9-4080-A852-5EBE99D69B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7889" y="2217479"/>
            <a:ext cx="2172344" cy="2895600"/>
          </a:xfrm>
          <a:prstGeom prst="rect">
            <a:avLst/>
          </a:prstGeom>
        </p:spPr>
      </p:pic>
      <p:sp>
        <p:nvSpPr>
          <p:cNvPr id="13" name="TextBox 12">
            <a:extLst>
              <a:ext uri="{FF2B5EF4-FFF2-40B4-BE49-F238E27FC236}">
                <a16:creationId xmlns:a16="http://schemas.microsoft.com/office/drawing/2014/main" id="{A309B016-57A1-47FA-AC4D-2EC14458E1E7}"/>
              </a:ext>
            </a:extLst>
          </p:cNvPr>
          <p:cNvSpPr txBox="1"/>
          <p:nvPr/>
        </p:nvSpPr>
        <p:spPr>
          <a:xfrm>
            <a:off x="9461714" y="1690688"/>
            <a:ext cx="1962076" cy="523220"/>
          </a:xfrm>
          <a:prstGeom prst="rect">
            <a:avLst/>
          </a:prstGeom>
          <a:noFill/>
        </p:spPr>
        <p:txBody>
          <a:bodyPr wrap="none" rtlCol="0">
            <a:spAutoFit/>
          </a:bodyPr>
          <a:lstStyle/>
          <a:p>
            <a:pPr algn="ctr"/>
            <a:r>
              <a:rPr lang="en-US" sz="1400" dirty="0"/>
              <a:t>Ordovician bedrock core</a:t>
            </a:r>
          </a:p>
          <a:p>
            <a:pPr algn="ctr"/>
            <a:r>
              <a:rPr lang="en-US" sz="1400" dirty="0"/>
              <a:t>Madison, Wisconsin</a:t>
            </a:r>
          </a:p>
        </p:txBody>
      </p:sp>
      <p:pic>
        <p:nvPicPr>
          <p:cNvPr id="9" name="Picture 8" descr="Photo of bedrock core in a box.">
            <a:extLst>
              <a:ext uri="{FF2B5EF4-FFF2-40B4-BE49-F238E27FC236}">
                <a16:creationId xmlns:a16="http://schemas.microsoft.com/office/drawing/2014/main" id="{825B7656-D4E8-4D18-ACD6-04AF9A9BD1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66693" y="2217479"/>
            <a:ext cx="1917865" cy="2895600"/>
          </a:xfrm>
          <a:prstGeom prst="rect">
            <a:avLst/>
          </a:prstGeom>
        </p:spPr>
      </p:pic>
      <p:sp>
        <p:nvSpPr>
          <p:cNvPr id="6" name="TextBox 5">
            <a:extLst>
              <a:ext uri="{FF2B5EF4-FFF2-40B4-BE49-F238E27FC236}">
                <a16:creationId xmlns:a16="http://schemas.microsoft.com/office/drawing/2014/main" id="{40612DF9-3DBF-CDD4-97C3-6FC0E2F1AED0}"/>
              </a:ext>
            </a:extLst>
          </p:cNvPr>
          <p:cNvSpPr txBox="1"/>
          <p:nvPr/>
        </p:nvSpPr>
        <p:spPr>
          <a:xfrm>
            <a:off x="5718983" y="5602422"/>
            <a:ext cx="1938109" cy="523220"/>
          </a:xfrm>
          <a:prstGeom prst="rect">
            <a:avLst/>
          </a:prstGeom>
          <a:noFill/>
        </p:spPr>
        <p:txBody>
          <a:bodyPr wrap="square" rtlCol="0">
            <a:spAutoFit/>
          </a:bodyPr>
          <a:lstStyle/>
          <a:p>
            <a:pPr algn="ctr"/>
            <a:r>
              <a:rPr lang="en-US" sz="1400" dirty="0"/>
              <a:t>Quaternary loess cores, Iowa City, Iowa</a:t>
            </a:r>
            <a:endParaRPr lang="en-CA" sz="1400" dirty="0"/>
          </a:p>
        </p:txBody>
      </p:sp>
      <p:pic>
        <p:nvPicPr>
          <p:cNvPr id="7" name="Picture 6" descr="Photo of sediment core. ">
            <a:extLst>
              <a:ext uri="{FF2B5EF4-FFF2-40B4-BE49-F238E27FC236}">
                <a16:creationId xmlns:a16="http://schemas.microsoft.com/office/drawing/2014/main" id="{A2C5D832-3095-EE22-63D6-0A15738D3A64}"/>
              </a:ext>
            </a:extLst>
          </p:cNvPr>
          <p:cNvPicPr>
            <a:picLocks noChangeAspect="1"/>
          </p:cNvPicPr>
          <p:nvPr/>
        </p:nvPicPr>
        <p:blipFill rotWithShape="1">
          <a:blip r:embed="rId5">
            <a:extLst>
              <a:ext uri="{28A0092B-C50C-407E-A947-70E740481C1C}">
                <a14:useLocalDpi xmlns:a14="http://schemas.microsoft.com/office/drawing/2010/main" val="0"/>
              </a:ext>
            </a:extLst>
          </a:blip>
          <a:srcRect l="18652" r="52342"/>
          <a:stretch/>
        </p:blipFill>
        <p:spPr>
          <a:xfrm rot="16200000">
            <a:off x="9252335" y="3959116"/>
            <a:ext cx="828807" cy="3809833"/>
          </a:xfrm>
          <a:prstGeom prst="rect">
            <a:avLst/>
          </a:prstGeom>
        </p:spPr>
      </p:pic>
    </p:spTree>
    <p:extLst>
      <p:ext uri="{BB962C8B-B14F-4D97-AF65-F5344CB8AC3E}">
        <p14:creationId xmlns:p14="http://schemas.microsoft.com/office/powerpoint/2010/main" val="403394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B61B16-CBDE-F153-C253-0762626B34F2}"/>
              </a:ext>
            </a:extLst>
          </p:cNvPr>
          <p:cNvSpPr>
            <a:spLocks noGrp="1"/>
          </p:cNvSpPr>
          <p:nvPr>
            <p:ph type="title"/>
          </p:nvPr>
        </p:nvSpPr>
        <p:spPr/>
        <p:txBody>
          <a:bodyPr/>
          <a:lstStyle/>
          <a:p>
            <a:r>
              <a:rPr lang="en-US" dirty="0"/>
              <a:t>Sparse, 1-D Data is a Common Issue in Hydrogeology</a:t>
            </a:r>
          </a:p>
        </p:txBody>
      </p:sp>
      <p:sp>
        <p:nvSpPr>
          <p:cNvPr id="14" name="Content Placeholder 13">
            <a:extLst>
              <a:ext uri="{FF2B5EF4-FFF2-40B4-BE49-F238E27FC236}">
                <a16:creationId xmlns:a16="http://schemas.microsoft.com/office/drawing/2014/main" id="{B010AF3D-F4E8-C060-98CC-F4C4799E957D}"/>
              </a:ext>
            </a:extLst>
          </p:cNvPr>
          <p:cNvSpPr>
            <a:spLocks noGrp="1"/>
          </p:cNvSpPr>
          <p:nvPr>
            <p:ph idx="1"/>
          </p:nvPr>
        </p:nvSpPr>
        <p:spPr>
          <a:xfrm>
            <a:off x="838200" y="2077155"/>
            <a:ext cx="4603044" cy="4099807"/>
          </a:xfrm>
        </p:spPr>
        <p:txBody>
          <a:bodyPr>
            <a:normAutofit fontScale="92500" lnSpcReduction="20000"/>
          </a:bodyPr>
          <a:lstStyle/>
          <a:p>
            <a:r>
              <a:rPr lang="en-US" dirty="0"/>
              <a:t>The image shows a site with a trichloroethene (TCE) plume</a:t>
            </a:r>
          </a:p>
          <a:p>
            <a:endParaRPr lang="en-US" dirty="0"/>
          </a:p>
          <a:p>
            <a:r>
              <a:rPr lang="en-US" dirty="0"/>
              <a:t>The overall area of the site is ~ 1,700 m x 600 m</a:t>
            </a:r>
          </a:p>
          <a:p>
            <a:endParaRPr lang="en-US" dirty="0"/>
          </a:p>
          <a:p>
            <a:r>
              <a:rPr lang="en-US" dirty="0"/>
              <a:t>The max depth of investigation is ~ 12 m</a:t>
            </a:r>
          </a:p>
          <a:p>
            <a:endParaRPr lang="en-US" dirty="0"/>
          </a:p>
          <a:p>
            <a:pPr marL="0" indent="0">
              <a:buNone/>
            </a:pPr>
            <a:r>
              <a:rPr lang="en-US" b="1" dirty="0"/>
              <a:t>Therefore, the total volume of investigation is ~ 12,240,000 m</a:t>
            </a:r>
            <a:r>
              <a:rPr lang="en-US" b="1" baseline="30000" dirty="0"/>
              <a:t>3</a:t>
            </a:r>
            <a:endParaRPr lang="en-US" b="1" dirty="0"/>
          </a:p>
        </p:txBody>
      </p:sp>
      <p:pic>
        <p:nvPicPr>
          <p:cNvPr id="5" name="Picture 4" descr="Map of a groundwater contaminant plume (trichloroethene) with many dots representing wells used to sample the contaminants in groundwater. ">
            <a:extLst>
              <a:ext uri="{FF2B5EF4-FFF2-40B4-BE49-F238E27FC236}">
                <a16:creationId xmlns:a16="http://schemas.microsoft.com/office/drawing/2014/main" id="{15C1A71D-781D-4BE2-8026-B22411AC0DD0}"/>
              </a:ext>
            </a:extLst>
          </p:cNvPr>
          <p:cNvPicPr>
            <a:picLocks noChangeAspect="1"/>
          </p:cNvPicPr>
          <p:nvPr/>
        </p:nvPicPr>
        <p:blipFill rotWithShape="1">
          <a:blip r:embed="rId3">
            <a:extLst>
              <a:ext uri="{28A0092B-C50C-407E-A947-70E740481C1C}">
                <a14:useLocalDpi xmlns:a14="http://schemas.microsoft.com/office/drawing/2010/main" val="0"/>
              </a:ext>
            </a:extLst>
          </a:blip>
          <a:srcRect b="21394"/>
          <a:stretch/>
        </p:blipFill>
        <p:spPr>
          <a:xfrm>
            <a:off x="5701994" y="2633512"/>
            <a:ext cx="5869117" cy="2623824"/>
          </a:xfrm>
          <a:prstGeom prst="rect">
            <a:avLst/>
          </a:prstGeom>
        </p:spPr>
      </p:pic>
      <p:sp>
        <p:nvSpPr>
          <p:cNvPr id="11" name="TextBox 10">
            <a:extLst>
              <a:ext uri="{FF2B5EF4-FFF2-40B4-BE49-F238E27FC236}">
                <a16:creationId xmlns:a16="http://schemas.microsoft.com/office/drawing/2014/main" id="{5B0B61A8-4752-4757-892E-8C402FC19B76}"/>
              </a:ext>
            </a:extLst>
          </p:cNvPr>
          <p:cNvSpPr txBox="1"/>
          <p:nvPr/>
        </p:nvSpPr>
        <p:spPr>
          <a:xfrm>
            <a:off x="7417153" y="5461542"/>
            <a:ext cx="4153958" cy="369332"/>
          </a:xfrm>
          <a:prstGeom prst="rect">
            <a:avLst/>
          </a:prstGeom>
          <a:noFill/>
        </p:spPr>
        <p:txBody>
          <a:bodyPr wrap="none" rtlCol="0">
            <a:spAutoFit/>
          </a:bodyPr>
          <a:lstStyle/>
          <a:p>
            <a:r>
              <a:rPr lang="en-US" dirty="0"/>
              <a:t>Example study site from Shultz et al., 2017</a:t>
            </a:r>
          </a:p>
        </p:txBody>
      </p:sp>
      <p:grpSp>
        <p:nvGrpSpPr>
          <p:cNvPr id="2" name="Group 1">
            <a:extLst>
              <a:ext uri="{FF2B5EF4-FFF2-40B4-BE49-F238E27FC236}">
                <a16:creationId xmlns:a16="http://schemas.microsoft.com/office/drawing/2014/main" id="{06DD5CBB-800F-C58F-99BB-41208C0CA6AD}"/>
              </a:ext>
              <a:ext uri="{C183D7F6-B498-43B3-948B-1728B52AA6E4}">
                <adec:decorative xmlns:adec="http://schemas.microsoft.com/office/drawing/2017/decorative" val="1"/>
              </a:ext>
            </a:extLst>
          </p:cNvPr>
          <p:cNvGrpSpPr/>
          <p:nvPr/>
        </p:nvGrpSpPr>
        <p:grpSpPr>
          <a:xfrm>
            <a:off x="7529688" y="5911334"/>
            <a:ext cx="1724583" cy="369332"/>
            <a:chOff x="7529688" y="5911334"/>
            <a:chExt cx="1724583" cy="369332"/>
          </a:xfrm>
        </p:grpSpPr>
        <p:sp>
          <p:nvSpPr>
            <p:cNvPr id="16" name="Oval 15">
              <a:extLst>
                <a:ext uri="{FF2B5EF4-FFF2-40B4-BE49-F238E27FC236}">
                  <a16:creationId xmlns:a16="http://schemas.microsoft.com/office/drawing/2014/main" id="{37BCA9FC-DD9B-B075-0A89-704802BE40AB}"/>
                </a:ext>
              </a:extLst>
            </p:cNvPr>
            <p:cNvSpPr/>
            <p:nvPr/>
          </p:nvSpPr>
          <p:spPr>
            <a:xfrm>
              <a:off x="7529688" y="6043920"/>
              <a:ext cx="101600" cy="10416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E1BDC88-B84E-0122-FED9-EC6595671D4A}"/>
                </a:ext>
              </a:extLst>
            </p:cNvPr>
            <p:cNvSpPr txBox="1"/>
            <p:nvPr/>
          </p:nvSpPr>
          <p:spPr>
            <a:xfrm>
              <a:off x="7744178" y="5911334"/>
              <a:ext cx="1510093" cy="369332"/>
            </a:xfrm>
            <a:prstGeom prst="rect">
              <a:avLst/>
            </a:prstGeom>
            <a:noFill/>
          </p:spPr>
          <p:txBody>
            <a:bodyPr wrap="none" rtlCol="0">
              <a:spAutoFit/>
            </a:bodyPr>
            <a:lstStyle/>
            <a:p>
              <a:r>
                <a:rPr lang="en-US" dirty="0"/>
                <a:t>Borehole/well</a:t>
              </a:r>
            </a:p>
          </p:txBody>
        </p:sp>
      </p:grpSp>
    </p:spTree>
    <p:extLst>
      <p:ext uri="{BB962C8B-B14F-4D97-AF65-F5344CB8AC3E}">
        <p14:creationId xmlns:p14="http://schemas.microsoft.com/office/powerpoint/2010/main" val="1820153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B61B16-CBDE-F153-C253-0762626B34F2}"/>
              </a:ext>
            </a:extLst>
          </p:cNvPr>
          <p:cNvSpPr>
            <a:spLocks noGrp="1"/>
          </p:cNvSpPr>
          <p:nvPr>
            <p:ph type="title"/>
          </p:nvPr>
        </p:nvSpPr>
        <p:spPr/>
        <p:txBody>
          <a:bodyPr/>
          <a:lstStyle/>
          <a:p>
            <a:r>
              <a:rPr lang="en-US" dirty="0"/>
              <a:t>Volume of a Typical Core Collected at the Site</a:t>
            </a:r>
          </a:p>
        </p:txBody>
      </p:sp>
      <p:sp>
        <p:nvSpPr>
          <p:cNvPr id="14" name="Content Placeholder 13">
            <a:extLst>
              <a:ext uri="{FF2B5EF4-FFF2-40B4-BE49-F238E27FC236}">
                <a16:creationId xmlns:a16="http://schemas.microsoft.com/office/drawing/2014/main" id="{372D7EDA-9672-3B51-104B-58C92CC83A07}"/>
              </a:ext>
            </a:extLst>
          </p:cNvPr>
          <p:cNvSpPr>
            <a:spLocks noGrp="1"/>
          </p:cNvSpPr>
          <p:nvPr>
            <p:ph idx="1"/>
          </p:nvPr>
        </p:nvSpPr>
        <p:spPr>
          <a:xfrm>
            <a:off x="838200" y="1825625"/>
            <a:ext cx="8283222" cy="4351338"/>
          </a:xfrm>
        </p:spPr>
        <p:txBody>
          <a:bodyPr/>
          <a:lstStyle/>
          <a:p>
            <a:r>
              <a:rPr lang="en-US" dirty="0"/>
              <a:t>Volume of a single core is ~ 0.06 m</a:t>
            </a:r>
            <a:r>
              <a:rPr lang="en-US" baseline="30000" dirty="0"/>
              <a:t>3</a:t>
            </a:r>
          </a:p>
          <a:p>
            <a:endParaRPr lang="en-US" baseline="30000" dirty="0"/>
          </a:p>
          <a:p>
            <a:r>
              <a:rPr lang="en-US" dirty="0"/>
              <a:t>There are ~ 120 boreholes onsite so at most there were 120 cores collected. </a:t>
            </a:r>
          </a:p>
          <a:p>
            <a:endParaRPr lang="en-US" dirty="0"/>
          </a:p>
          <a:p>
            <a:r>
              <a:rPr lang="en-US" dirty="0"/>
              <a:t>The total subsurface volume sampled is 7.2 m</a:t>
            </a:r>
            <a:r>
              <a:rPr lang="en-US" baseline="30000" dirty="0"/>
              <a:t>3</a:t>
            </a:r>
            <a:r>
              <a:rPr lang="en-US" dirty="0"/>
              <a:t> or 0.0001% of the volume of interest </a:t>
            </a:r>
          </a:p>
          <a:p>
            <a:pPr marL="0" indent="0">
              <a:buNone/>
            </a:pPr>
            <a:endParaRPr lang="en-US" dirty="0"/>
          </a:p>
          <a:p>
            <a:pPr marL="0" indent="0">
              <a:buNone/>
            </a:pPr>
            <a:r>
              <a:rPr lang="en-US" b="1" dirty="0"/>
              <a:t>How do we fill in the blanks between the boreholes? </a:t>
            </a:r>
          </a:p>
        </p:txBody>
      </p:sp>
      <p:grpSp>
        <p:nvGrpSpPr>
          <p:cNvPr id="2" name="Group 1" descr="Cartoon image of a core showing general dimensions of the core. ">
            <a:extLst>
              <a:ext uri="{FF2B5EF4-FFF2-40B4-BE49-F238E27FC236}">
                <a16:creationId xmlns:a16="http://schemas.microsoft.com/office/drawing/2014/main" id="{61B72F6C-3DE2-A25C-A77F-F45A1D43B13B}"/>
              </a:ext>
            </a:extLst>
          </p:cNvPr>
          <p:cNvGrpSpPr/>
          <p:nvPr/>
        </p:nvGrpSpPr>
        <p:grpSpPr>
          <a:xfrm>
            <a:off x="9663496" y="1690688"/>
            <a:ext cx="1871620" cy="4785568"/>
            <a:chOff x="9663496" y="1690688"/>
            <a:chExt cx="1871620" cy="4785568"/>
          </a:xfrm>
        </p:grpSpPr>
        <p:sp>
          <p:nvSpPr>
            <p:cNvPr id="13" name="Cylinder 12">
              <a:extLst>
                <a:ext uri="{FF2B5EF4-FFF2-40B4-BE49-F238E27FC236}">
                  <a16:creationId xmlns:a16="http://schemas.microsoft.com/office/drawing/2014/main" id="{F33E1D9D-053D-4911-9095-06267466E2E7}"/>
                </a:ext>
              </a:extLst>
            </p:cNvPr>
            <p:cNvSpPr/>
            <p:nvPr/>
          </p:nvSpPr>
          <p:spPr>
            <a:xfrm>
              <a:off x="10735735" y="1690688"/>
              <a:ext cx="276576" cy="4243714"/>
            </a:xfrm>
            <a:prstGeom prst="ca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362F33E8-D6A5-4348-9C8C-BAE74380CE90}"/>
                </a:ext>
              </a:extLst>
            </p:cNvPr>
            <p:cNvCxnSpPr>
              <a:cxnSpLocks/>
            </p:cNvCxnSpPr>
            <p:nvPr/>
          </p:nvCxnSpPr>
          <p:spPr>
            <a:xfrm>
              <a:off x="10476674" y="1690688"/>
              <a:ext cx="0" cy="4243714"/>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46D9D03-BBCC-4CFF-A93F-E7E4843A5DDB}"/>
                </a:ext>
              </a:extLst>
            </p:cNvPr>
            <p:cNvSpPr txBox="1"/>
            <p:nvPr/>
          </p:nvSpPr>
          <p:spPr>
            <a:xfrm>
              <a:off x="9663496" y="3700547"/>
              <a:ext cx="655949" cy="369332"/>
            </a:xfrm>
            <a:prstGeom prst="rect">
              <a:avLst/>
            </a:prstGeom>
            <a:noFill/>
          </p:spPr>
          <p:txBody>
            <a:bodyPr wrap="none" rtlCol="0">
              <a:spAutoFit/>
            </a:bodyPr>
            <a:lstStyle/>
            <a:p>
              <a:r>
                <a:rPr lang="en-US" dirty="0"/>
                <a:t>12 m</a:t>
              </a:r>
            </a:p>
          </p:txBody>
        </p:sp>
        <p:sp>
          <p:nvSpPr>
            <p:cNvPr id="20" name="TextBox 19">
              <a:extLst>
                <a:ext uri="{FF2B5EF4-FFF2-40B4-BE49-F238E27FC236}">
                  <a16:creationId xmlns:a16="http://schemas.microsoft.com/office/drawing/2014/main" id="{A4797AF8-89DA-4395-8D1B-33A196301151}"/>
                </a:ext>
              </a:extLst>
            </p:cNvPr>
            <p:cNvSpPr txBox="1"/>
            <p:nvPr/>
          </p:nvSpPr>
          <p:spPr>
            <a:xfrm>
              <a:off x="10128962" y="6106924"/>
              <a:ext cx="1406154" cy="369332"/>
            </a:xfrm>
            <a:prstGeom prst="rect">
              <a:avLst/>
            </a:prstGeom>
            <a:noFill/>
          </p:spPr>
          <p:txBody>
            <a:bodyPr wrap="none" rtlCol="0">
              <a:spAutoFit/>
            </a:bodyPr>
            <a:lstStyle/>
            <a:p>
              <a:r>
                <a:rPr lang="en-US" dirty="0"/>
                <a:t>Diam. = 8 cm</a:t>
              </a:r>
            </a:p>
          </p:txBody>
        </p:sp>
        <p:cxnSp>
          <p:nvCxnSpPr>
            <p:cNvPr id="3" name="Straight Arrow Connector 2">
              <a:extLst>
                <a:ext uri="{FF2B5EF4-FFF2-40B4-BE49-F238E27FC236}">
                  <a16:creationId xmlns:a16="http://schemas.microsoft.com/office/drawing/2014/main" id="{6980626A-908B-B1B8-13D9-07D206DBCFEC}"/>
                </a:ext>
              </a:extLst>
            </p:cNvPr>
            <p:cNvCxnSpPr>
              <a:cxnSpLocks/>
            </p:cNvCxnSpPr>
            <p:nvPr/>
          </p:nvCxnSpPr>
          <p:spPr>
            <a:xfrm>
              <a:off x="10735735" y="6029980"/>
              <a:ext cx="309629"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340967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A438C-A93F-0C9C-EA6D-0677A457BD72}"/>
              </a:ext>
            </a:extLst>
          </p:cNvPr>
          <p:cNvSpPr>
            <a:spLocks noGrp="1"/>
          </p:cNvSpPr>
          <p:nvPr>
            <p:ph type="title"/>
          </p:nvPr>
        </p:nvSpPr>
        <p:spPr/>
        <p:txBody>
          <a:bodyPr/>
          <a:lstStyle/>
          <a:p>
            <a:r>
              <a:rPr lang="en-US" dirty="0"/>
              <a:t>2-D Geologic/Hydrogeologic Cross-Sections</a:t>
            </a:r>
          </a:p>
        </p:txBody>
      </p:sp>
      <p:sp>
        <p:nvSpPr>
          <p:cNvPr id="100" name="TextBox 99">
            <a:extLst>
              <a:ext uri="{FF2B5EF4-FFF2-40B4-BE49-F238E27FC236}">
                <a16:creationId xmlns:a16="http://schemas.microsoft.com/office/drawing/2014/main" id="{0BF41D25-02A2-7A9E-836D-CD101CC7D47C}"/>
              </a:ext>
            </a:extLst>
          </p:cNvPr>
          <p:cNvSpPr txBox="1"/>
          <p:nvPr/>
        </p:nvSpPr>
        <p:spPr>
          <a:xfrm>
            <a:off x="839353" y="2027242"/>
            <a:ext cx="3795719" cy="369332"/>
          </a:xfrm>
          <a:prstGeom prst="rect">
            <a:avLst/>
          </a:prstGeom>
          <a:noFill/>
        </p:spPr>
        <p:txBody>
          <a:bodyPr wrap="none" rtlCol="0">
            <a:spAutoFit/>
          </a:bodyPr>
          <a:lstStyle/>
          <a:p>
            <a:r>
              <a:rPr lang="en-US" dirty="0"/>
              <a:t>Map View of Data Collection Locations</a:t>
            </a:r>
          </a:p>
        </p:txBody>
      </p:sp>
      <p:grpSp>
        <p:nvGrpSpPr>
          <p:cNvPr id="13" name="Group 12" descr="Cartoon map of locations where cores were collected distributed across an area. ">
            <a:extLst>
              <a:ext uri="{FF2B5EF4-FFF2-40B4-BE49-F238E27FC236}">
                <a16:creationId xmlns:a16="http://schemas.microsoft.com/office/drawing/2014/main" id="{57F3DB97-78CB-8E3A-83C0-7B24821EAF26}"/>
              </a:ext>
            </a:extLst>
          </p:cNvPr>
          <p:cNvGrpSpPr/>
          <p:nvPr/>
        </p:nvGrpSpPr>
        <p:grpSpPr>
          <a:xfrm>
            <a:off x="565232" y="2510987"/>
            <a:ext cx="4524021" cy="3819737"/>
            <a:chOff x="565232" y="2510987"/>
            <a:chExt cx="4524021" cy="3819737"/>
          </a:xfrm>
        </p:grpSpPr>
        <p:grpSp>
          <p:nvGrpSpPr>
            <p:cNvPr id="28" name="Group 27">
              <a:extLst>
                <a:ext uri="{FF2B5EF4-FFF2-40B4-BE49-F238E27FC236}">
                  <a16:creationId xmlns:a16="http://schemas.microsoft.com/office/drawing/2014/main" id="{0625FB7F-F4FB-7AD7-472E-AD4A07685D31}"/>
                </a:ext>
              </a:extLst>
            </p:cNvPr>
            <p:cNvGrpSpPr/>
            <p:nvPr/>
          </p:nvGrpSpPr>
          <p:grpSpPr>
            <a:xfrm>
              <a:off x="565232" y="2510987"/>
              <a:ext cx="4524021" cy="3363426"/>
              <a:chOff x="7529689" y="1690688"/>
              <a:chExt cx="4538133" cy="3355445"/>
            </a:xfrm>
          </p:grpSpPr>
          <p:grpSp>
            <p:nvGrpSpPr>
              <p:cNvPr id="25" name="Group 24">
                <a:extLst>
                  <a:ext uri="{FF2B5EF4-FFF2-40B4-BE49-F238E27FC236}">
                    <a16:creationId xmlns:a16="http://schemas.microsoft.com/office/drawing/2014/main" id="{E8015E2B-162D-2F19-40DC-B76DFBAF86B8}"/>
                  </a:ext>
                </a:extLst>
              </p:cNvPr>
              <p:cNvGrpSpPr/>
              <p:nvPr/>
            </p:nvGrpSpPr>
            <p:grpSpPr>
              <a:xfrm>
                <a:off x="7712322" y="2169344"/>
                <a:ext cx="4159256" cy="2332285"/>
                <a:chOff x="7712322" y="2169344"/>
                <a:chExt cx="4159256" cy="2332285"/>
              </a:xfrm>
            </p:grpSpPr>
            <p:cxnSp>
              <p:nvCxnSpPr>
                <p:cNvPr id="14" name="Straight Connector 13">
                  <a:extLst>
                    <a:ext uri="{FF2B5EF4-FFF2-40B4-BE49-F238E27FC236}">
                      <a16:creationId xmlns:a16="http://schemas.microsoft.com/office/drawing/2014/main" id="{B576A01A-3559-613A-6643-5F21223D4C8A}"/>
                    </a:ext>
                  </a:extLst>
                </p:cNvPr>
                <p:cNvCxnSpPr/>
                <p:nvPr/>
              </p:nvCxnSpPr>
              <p:spPr>
                <a:xfrm>
                  <a:off x="7874002" y="2497665"/>
                  <a:ext cx="3668888" cy="186266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383F087-FB89-3197-E64F-62A5DEB1D706}"/>
                    </a:ext>
                  </a:extLst>
                </p:cNvPr>
                <p:cNvSpPr txBox="1"/>
                <p:nvPr/>
              </p:nvSpPr>
              <p:spPr>
                <a:xfrm>
                  <a:off x="7712322" y="2169344"/>
                  <a:ext cx="317716" cy="369332"/>
                </a:xfrm>
                <a:prstGeom prst="rect">
                  <a:avLst/>
                </a:prstGeom>
                <a:noFill/>
              </p:spPr>
              <p:txBody>
                <a:bodyPr wrap="none" rtlCol="0">
                  <a:spAutoFit/>
                </a:bodyPr>
                <a:lstStyle/>
                <a:p>
                  <a:r>
                    <a:rPr lang="en-US" dirty="0"/>
                    <a:t>A</a:t>
                  </a:r>
                </a:p>
              </p:txBody>
            </p:sp>
            <p:sp>
              <p:nvSpPr>
                <p:cNvPr id="17" name="TextBox 16">
                  <a:extLst>
                    <a:ext uri="{FF2B5EF4-FFF2-40B4-BE49-F238E27FC236}">
                      <a16:creationId xmlns:a16="http://schemas.microsoft.com/office/drawing/2014/main" id="{A1185BC9-1794-1692-4669-B1871AC90AA7}"/>
                    </a:ext>
                  </a:extLst>
                </p:cNvPr>
                <p:cNvSpPr txBox="1"/>
                <p:nvPr/>
              </p:nvSpPr>
              <p:spPr>
                <a:xfrm>
                  <a:off x="11502566" y="4132297"/>
                  <a:ext cx="369012" cy="369332"/>
                </a:xfrm>
                <a:prstGeom prst="rect">
                  <a:avLst/>
                </a:prstGeom>
                <a:noFill/>
              </p:spPr>
              <p:txBody>
                <a:bodyPr wrap="none" rtlCol="0">
                  <a:spAutoFit/>
                </a:bodyPr>
                <a:lstStyle/>
                <a:p>
                  <a:r>
                    <a:rPr lang="en-US" dirty="0"/>
                    <a:t>A’</a:t>
                  </a:r>
                </a:p>
              </p:txBody>
            </p:sp>
          </p:grpSp>
          <p:grpSp>
            <p:nvGrpSpPr>
              <p:cNvPr id="27" name="Group 26">
                <a:extLst>
                  <a:ext uri="{FF2B5EF4-FFF2-40B4-BE49-F238E27FC236}">
                    <a16:creationId xmlns:a16="http://schemas.microsoft.com/office/drawing/2014/main" id="{6A9BEBF5-ECC5-AFCE-655A-3AB4B4B21544}"/>
                  </a:ext>
                </a:extLst>
              </p:cNvPr>
              <p:cNvGrpSpPr/>
              <p:nvPr/>
            </p:nvGrpSpPr>
            <p:grpSpPr>
              <a:xfrm>
                <a:off x="7529689" y="1690688"/>
                <a:ext cx="4538133" cy="3355445"/>
                <a:chOff x="7529689" y="1690688"/>
                <a:chExt cx="4538133" cy="3355445"/>
              </a:xfrm>
            </p:grpSpPr>
            <p:grpSp>
              <p:nvGrpSpPr>
                <p:cNvPr id="26" name="Group 25">
                  <a:extLst>
                    <a:ext uri="{FF2B5EF4-FFF2-40B4-BE49-F238E27FC236}">
                      <a16:creationId xmlns:a16="http://schemas.microsoft.com/office/drawing/2014/main" id="{FEEEA159-51CA-C4F0-F1BB-5250E2EC7C4B}"/>
                    </a:ext>
                  </a:extLst>
                </p:cNvPr>
                <p:cNvGrpSpPr/>
                <p:nvPr/>
              </p:nvGrpSpPr>
              <p:grpSpPr>
                <a:xfrm>
                  <a:off x="7529689" y="1690688"/>
                  <a:ext cx="4538133" cy="3355445"/>
                  <a:chOff x="7529689" y="1690688"/>
                  <a:chExt cx="4538133" cy="3355445"/>
                </a:xfrm>
              </p:grpSpPr>
              <p:grpSp>
                <p:nvGrpSpPr>
                  <p:cNvPr id="24" name="Group 23">
                    <a:extLst>
                      <a:ext uri="{FF2B5EF4-FFF2-40B4-BE49-F238E27FC236}">
                        <a16:creationId xmlns:a16="http://schemas.microsoft.com/office/drawing/2014/main" id="{B9F586C7-3AE2-7E02-853F-039D23F7C2AB}"/>
                      </a:ext>
                    </a:extLst>
                  </p:cNvPr>
                  <p:cNvGrpSpPr/>
                  <p:nvPr/>
                </p:nvGrpSpPr>
                <p:grpSpPr>
                  <a:xfrm>
                    <a:off x="8082843" y="2026443"/>
                    <a:ext cx="3414889" cy="2586388"/>
                    <a:chOff x="8082843" y="2026443"/>
                    <a:chExt cx="3414889" cy="2586388"/>
                  </a:xfrm>
                </p:grpSpPr>
                <p:sp>
                  <p:nvSpPr>
                    <p:cNvPr id="4" name="Oval 3">
                      <a:extLst>
                        <a:ext uri="{FF2B5EF4-FFF2-40B4-BE49-F238E27FC236}">
                          <a16:creationId xmlns:a16="http://schemas.microsoft.com/office/drawing/2014/main" id="{4E47975C-6E1E-F1DB-B963-603C757C6BC8}"/>
                        </a:ext>
                      </a:extLst>
                    </p:cNvPr>
                    <p:cNvSpPr/>
                    <p:nvPr/>
                  </p:nvSpPr>
                  <p:spPr>
                    <a:xfrm>
                      <a:off x="8082843" y="2652888"/>
                      <a:ext cx="135466" cy="146755"/>
                    </a:xfrm>
                    <a:prstGeom prst="ellipse">
                      <a:avLst/>
                    </a:prstGeom>
                    <a:solidFill>
                      <a:schemeClr val="bg1">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F4092516-8A2E-1503-B42E-B992EEAB249B}"/>
                        </a:ext>
                      </a:extLst>
                    </p:cNvPr>
                    <p:cNvSpPr/>
                    <p:nvPr/>
                  </p:nvSpPr>
                  <p:spPr>
                    <a:xfrm>
                      <a:off x="8799690" y="2929466"/>
                      <a:ext cx="135466" cy="146755"/>
                    </a:xfrm>
                    <a:prstGeom prst="ellipse">
                      <a:avLst/>
                    </a:prstGeom>
                    <a:solidFill>
                      <a:schemeClr val="bg1">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1DA4EEA-710B-F5A4-165B-0EF0E016362C}"/>
                        </a:ext>
                      </a:extLst>
                    </p:cNvPr>
                    <p:cNvSpPr/>
                    <p:nvPr/>
                  </p:nvSpPr>
                  <p:spPr>
                    <a:xfrm>
                      <a:off x="8511822" y="4001294"/>
                      <a:ext cx="135466" cy="146755"/>
                    </a:xfrm>
                    <a:prstGeom prst="ellipse">
                      <a:avLst/>
                    </a:prstGeom>
                    <a:solidFill>
                      <a:schemeClr val="bg1">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9F7C852-2909-099D-8221-1AE676D8C284}"/>
                        </a:ext>
                      </a:extLst>
                    </p:cNvPr>
                    <p:cNvSpPr/>
                    <p:nvPr/>
                  </p:nvSpPr>
                  <p:spPr>
                    <a:xfrm>
                      <a:off x="9149646" y="3282243"/>
                      <a:ext cx="135466" cy="146755"/>
                    </a:xfrm>
                    <a:prstGeom prst="ellipse">
                      <a:avLst/>
                    </a:prstGeom>
                    <a:solidFill>
                      <a:schemeClr val="bg1">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51AE7CB-9E34-4A21-8125-C00289AA210D}"/>
                        </a:ext>
                      </a:extLst>
                    </p:cNvPr>
                    <p:cNvSpPr/>
                    <p:nvPr/>
                  </p:nvSpPr>
                  <p:spPr>
                    <a:xfrm>
                      <a:off x="9990668" y="2607731"/>
                      <a:ext cx="135466" cy="146755"/>
                    </a:xfrm>
                    <a:prstGeom prst="ellipse">
                      <a:avLst/>
                    </a:prstGeom>
                    <a:solidFill>
                      <a:schemeClr val="bg1">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97024CF-15F2-3972-68D2-47FAF7602759}"/>
                        </a:ext>
                      </a:extLst>
                    </p:cNvPr>
                    <p:cNvSpPr/>
                    <p:nvPr/>
                  </p:nvSpPr>
                  <p:spPr>
                    <a:xfrm>
                      <a:off x="10301112" y="3688467"/>
                      <a:ext cx="135466" cy="146755"/>
                    </a:xfrm>
                    <a:prstGeom prst="ellipse">
                      <a:avLst/>
                    </a:prstGeom>
                    <a:solidFill>
                      <a:schemeClr val="bg1">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E56CE16-7810-2654-AC73-4FB3A436AF43}"/>
                        </a:ext>
                      </a:extLst>
                    </p:cNvPr>
                    <p:cNvSpPr/>
                    <p:nvPr/>
                  </p:nvSpPr>
                  <p:spPr>
                    <a:xfrm>
                      <a:off x="9990668" y="4466076"/>
                      <a:ext cx="135466" cy="146755"/>
                    </a:xfrm>
                    <a:prstGeom prst="ellipse">
                      <a:avLst/>
                    </a:prstGeom>
                    <a:solidFill>
                      <a:schemeClr val="bg1">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2A0A67F-89EB-FEBF-29AD-8EF7A8EBC337}"/>
                        </a:ext>
                      </a:extLst>
                    </p:cNvPr>
                    <p:cNvSpPr/>
                    <p:nvPr/>
                  </p:nvSpPr>
                  <p:spPr>
                    <a:xfrm>
                      <a:off x="8760181" y="2026443"/>
                      <a:ext cx="135466" cy="146755"/>
                    </a:xfrm>
                    <a:prstGeom prst="ellipse">
                      <a:avLst/>
                    </a:prstGeom>
                    <a:solidFill>
                      <a:schemeClr val="bg1">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6D72F5A-ABBC-ED26-B8B2-25BCF83C235A}"/>
                        </a:ext>
                      </a:extLst>
                    </p:cNvPr>
                    <p:cNvSpPr/>
                    <p:nvPr/>
                  </p:nvSpPr>
                  <p:spPr>
                    <a:xfrm>
                      <a:off x="11362266" y="4001294"/>
                      <a:ext cx="135466" cy="146755"/>
                    </a:xfrm>
                    <a:prstGeom prst="ellipse">
                      <a:avLst/>
                    </a:prstGeom>
                    <a:solidFill>
                      <a:schemeClr val="bg1">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B13E1F6-B855-6503-E1AC-713AE1502907}"/>
                        </a:ext>
                      </a:extLst>
                    </p:cNvPr>
                    <p:cNvSpPr/>
                    <p:nvPr/>
                  </p:nvSpPr>
                  <p:spPr>
                    <a:xfrm>
                      <a:off x="11136492" y="2391921"/>
                      <a:ext cx="135466" cy="146755"/>
                    </a:xfrm>
                    <a:prstGeom prst="ellipse">
                      <a:avLst/>
                    </a:prstGeom>
                    <a:solidFill>
                      <a:schemeClr val="bg1">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55A3B7E0-5FF5-5C37-2026-86F246C0FCC2}"/>
                      </a:ext>
                    </a:extLst>
                  </p:cNvPr>
                  <p:cNvSpPr/>
                  <p:nvPr/>
                </p:nvSpPr>
                <p:spPr>
                  <a:xfrm>
                    <a:off x="7529689" y="1690688"/>
                    <a:ext cx="4538133" cy="3355445"/>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32F6718C-81C4-6CF8-3549-1713FFC291DA}"/>
                    </a:ext>
                  </a:extLst>
                </p:cNvPr>
                <p:cNvGrpSpPr/>
                <p:nvPr/>
              </p:nvGrpSpPr>
              <p:grpSpPr>
                <a:xfrm>
                  <a:off x="11561132" y="1810306"/>
                  <a:ext cx="412201" cy="384651"/>
                  <a:chOff x="11561132" y="1810306"/>
                  <a:chExt cx="412201" cy="384651"/>
                </a:xfrm>
              </p:grpSpPr>
              <p:sp>
                <p:nvSpPr>
                  <p:cNvPr id="21" name="Arrow: Up 20">
                    <a:extLst>
                      <a:ext uri="{FF2B5EF4-FFF2-40B4-BE49-F238E27FC236}">
                        <a16:creationId xmlns:a16="http://schemas.microsoft.com/office/drawing/2014/main" id="{F094B495-9707-4EC3-03F4-382E8A26EA53}"/>
                      </a:ext>
                    </a:extLst>
                  </p:cNvPr>
                  <p:cNvSpPr/>
                  <p:nvPr/>
                </p:nvSpPr>
                <p:spPr>
                  <a:xfrm>
                    <a:off x="11561132" y="1810306"/>
                    <a:ext cx="180622" cy="359038"/>
                  </a:xfrm>
                  <a:prstGeom prst="up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7D3C84D-1029-6138-B55C-02451EF4EF20}"/>
                      </a:ext>
                    </a:extLst>
                  </p:cNvPr>
                  <p:cNvSpPr txBox="1"/>
                  <p:nvPr/>
                </p:nvSpPr>
                <p:spPr>
                  <a:xfrm>
                    <a:off x="11679822" y="1825625"/>
                    <a:ext cx="293511" cy="369332"/>
                  </a:xfrm>
                  <a:prstGeom prst="rect">
                    <a:avLst/>
                  </a:prstGeom>
                  <a:noFill/>
                </p:spPr>
                <p:txBody>
                  <a:bodyPr wrap="square" rtlCol="0">
                    <a:spAutoFit/>
                  </a:bodyPr>
                  <a:lstStyle/>
                  <a:p>
                    <a:r>
                      <a:rPr lang="en-US" b="1" dirty="0"/>
                      <a:t>N</a:t>
                    </a:r>
                  </a:p>
                </p:txBody>
              </p:sp>
            </p:grpSp>
          </p:grpSp>
        </p:grpSp>
        <p:sp>
          <p:nvSpPr>
            <p:cNvPr id="98" name="Oval 97">
              <a:extLst>
                <a:ext uri="{FF2B5EF4-FFF2-40B4-BE49-F238E27FC236}">
                  <a16:creationId xmlns:a16="http://schemas.microsoft.com/office/drawing/2014/main" id="{05FCBB18-F80E-D2B8-D2E4-BFF252D99924}"/>
                </a:ext>
              </a:extLst>
            </p:cNvPr>
            <p:cNvSpPr/>
            <p:nvPr/>
          </p:nvSpPr>
          <p:spPr>
            <a:xfrm>
              <a:off x="565790" y="6075393"/>
              <a:ext cx="135045" cy="147104"/>
            </a:xfrm>
            <a:prstGeom prst="ellipse">
              <a:avLst/>
            </a:prstGeom>
            <a:solidFill>
              <a:schemeClr val="bg1">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extBox 98">
              <a:extLst>
                <a:ext uri="{FF2B5EF4-FFF2-40B4-BE49-F238E27FC236}">
                  <a16:creationId xmlns:a16="http://schemas.microsoft.com/office/drawing/2014/main" id="{5F67B004-798C-697E-1892-56212C05956C}"/>
                </a:ext>
              </a:extLst>
            </p:cNvPr>
            <p:cNvSpPr txBox="1"/>
            <p:nvPr/>
          </p:nvSpPr>
          <p:spPr>
            <a:xfrm>
              <a:off x="695179" y="5961392"/>
              <a:ext cx="3688317" cy="369332"/>
            </a:xfrm>
            <a:prstGeom prst="rect">
              <a:avLst/>
            </a:prstGeom>
            <a:noFill/>
          </p:spPr>
          <p:txBody>
            <a:bodyPr wrap="none" rtlCol="0">
              <a:spAutoFit/>
            </a:bodyPr>
            <a:lstStyle/>
            <a:p>
              <a:r>
                <a:rPr lang="en-US" dirty="0"/>
                <a:t>core/cuttings data collection location</a:t>
              </a:r>
            </a:p>
          </p:txBody>
        </p:sp>
      </p:grpSp>
      <p:sp>
        <p:nvSpPr>
          <p:cNvPr id="101" name="TextBox 100">
            <a:extLst>
              <a:ext uri="{FF2B5EF4-FFF2-40B4-BE49-F238E27FC236}">
                <a16:creationId xmlns:a16="http://schemas.microsoft.com/office/drawing/2014/main" id="{8BCE2319-6AC9-5F6B-42F1-12EC6029B438}"/>
              </a:ext>
            </a:extLst>
          </p:cNvPr>
          <p:cNvSpPr txBox="1"/>
          <p:nvPr/>
        </p:nvSpPr>
        <p:spPr>
          <a:xfrm>
            <a:off x="6560207" y="2031177"/>
            <a:ext cx="4901470" cy="369332"/>
          </a:xfrm>
          <a:prstGeom prst="rect">
            <a:avLst/>
          </a:prstGeom>
          <a:noFill/>
        </p:spPr>
        <p:txBody>
          <a:bodyPr wrap="none" rtlCol="0">
            <a:spAutoFit/>
          </a:bodyPr>
          <a:lstStyle/>
          <a:p>
            <a:r>
              <a:rPr lang="en-US" dirty="0"/>
              <a:t>2-D Vertical Cross-Section Showing Grain Size Data</a:t>
            </a:r>
          </a:p>
        </p:txBody>
      </p:sp>
      <p:grpSp>
        <p:nvGrpSpPr>
          <p:cNvPr id="3" name="Group 2" descr="Geologic cross-section showing the data collected from the cores in the map view. ">
            <a:extLst>
              <a:ext uri="{FF2B5EF4-FFF2-40B4-BE49-F238E27FC236}">
                <a16:creationId xmlns:a16="http://schemas.microsoft.com/office/drawing/2014/main" id="{A8977988-9E29-1500-E597-CD867B65FC62}"/>
              </a:ext>
            </a:extLst>
          </p:cNvPr>
          <p:cNvGrpSpPr/>
          <p:nvPr/>
        </p:nvGrpSpPr>
        <p:grpSpPr>
          <a:xfrm>
            <a:off x="6255131" y="2626658"/>
            <a:ext cx="5387011" cy="4123427"/>
            <a:chOff x="6255131" y="2626658"/>
            <a:chExt cx="5387011" cy="4123427"/>
          </a:xfrm>
        </p:grpSpPr>
        <p:grpSp>
          <p:nvGrpSpPr>
            <p:cNvPr id="90" name="Group 89">
              <a:extLst>
                <a:ext uri="{FF2B5EF4-FFF2-40B4-BE49-F238E27FC236}">
                  <a16:creationId xmlns:a16="http://schemas.microsoft.com/office/drawing/2014/main" id="{3B5D02B3-A230-8EA9-2443-15FFC5B3B005}"/>
                </a:ext>
              </a:extLst>
            </p:cNvPr>
            <p:cNvGrpSpPr/>
            <p:nvPr/>
          </p:nvGrpSpPr>
          <p:grpSpPr>
            <a:xfrm>
              <a:off x="6255131" y="2626658"/>
              <a:ext cx="5284225" cy="3307924"/>
              <a:chOff x="6275075" y="2325206"/>
              <a:chExt cx="5284225" cy="3307924"/>
            </a:xfrm>
          </p:grpSpPr>
          <p:cxnSp>
            <p:nvCxnSpPr>
              <p:cNvPr id="32" name="Straight Connector 31">
                <a:extLst>
                  <a:ext uri="{FF2B5EF4-FFF2-40B4-BE49-F238E27FC236}">
                    <a16:creationId xmlns:a16="http://schemas.microsoft.com/office/drawing/2014/main" id="{36D0CE69-95BE-8359-95A8-1B4432EB188E}"/>
                  </a:ext>
                </a:extLst>
              </p:cNvPr>
              <p:cNvCxnSpPr>
                <a:cxnSpLocks/>
              </p:cNvCxnSpPr>
              <p:nvPr/>
            </p:nvCxnSpPr>
            <p:spPr>
              <a:xfrm>
                <a:off x="6690793" y="2734878"/>
                <a:ext cx="0" cy="24553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68C8A5F-380D-7B13-C1AB-8626A16418B5}"/>
                  </a:ext>
                </a:extLst>
              </p:cNvPr>
              <p:cNvCxnSpPr>
                <a:cxnSpLocks/>
              </p:cNvCxnSpPr>
              <p:nvPr/>
            </p:nvCxnSpPr>
            <p:spPr>
              <a:xfrm flipH="1">
                <a:off x="6690793" y="5190246"/>
                <a:ext cx="481622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25484168-CFF2-B84E-9286-74A0B2F63171}"/>
                  </a:ext>
                </a:extLst>
              </p:cNvPr>
              <p:cNvSpPr txBox="1"/>
              <p:nvPr/>
            </p:nvSpPr>
            <p:spPr>
              <a:xfrm>
                <a:off x="6551513" y="2325206"/>
                <a:ext cx="316728" cy="370210"/>
              </a:xfrm>
              <a:prstGeom prst="rect">
                <a:avLst/>
              </a:prstGeom>
              <a:noFill/>
            </p:spPr>
            <p:txBody>
              <a:bodyPr wrap="none" rtlCol="0">
                <a:spAutoFit/>
              </a:bodyPr>
              <a:lstStyle/>
              <a:p>
                <a:r>
                  <a:rPr lang="en-US" dirty="0"/>
                  <a:t>A</a:t>
                </a:r>
              </a:p>
            </p:txBody>
          </p:sp>
          <p:sp>
            <p:nvSpPr>
              <p:cNvPr id="50" name="TextBox 49">
                <a:extLst>
                  <a:ext uri="{FF2B5EF4-FFF2-40B4-BE49-F238E27FC236}">
                    <a16:creationId xmlns:a16="http://schemas.microsoft.com/office/drawing/2014/main" id="{905D7D13-7F55-9EDA-EA53-D4DD7B55CFFF}"/>
                  </a:ext>
                </a:extLst>
              </p:cNvPr>
              <p:cNvSpPr txBox="1"/>
              <p:nvPr/>
            </p:nvSpPr>
            <p:spPr>
              <a:xfrm>
                <a:off x="11190288" y="2334704"/>
                <a:ext cx="369012" cy="369332"/>
              </a:xfrm>
              <a:prstGeom prst="rect">
                <a:avLst/>
              </a:prstGeom>
              <a:noFill/>
            </p:spPr>
            <p:txBody>
              <a:bodyPr wrap="none" rtlCol="0">
                <a:spAutoFit/>
              </a:bodyPr>
              <a:lstStyle/>
              <a:p>
                <a:r>
                  <a:rPr lang="en-US" dirty="0"/>
                  <a:t>A’</a:t>
                </a:r>
              </a:p>
            </p:txBody>
          </p:sp>
          <p:sp>
            <p:nvSpPr>
              <p:cNvPr id="51" name="TextBox 50">
                <a:extLst>
                  <a:ext uri="{FF2B5EF4-FFF2-40B4-BE49-F238E27FC236}">
                    <a16:creationId xmlns:a16="http://schemas.microsoft.com/office/drawing/2014/main" id="{FA9754AC-39D9-B17C-C8C8-9AFCDBA90BEE}"/>
                  </a:ext>
                </a:extLst>
              </p:cNvPr>
              <p:cNvSpPr txBox="1"/>
              <p:nvPr/>
            </p:nvSpPr>
            <p:spPr>
              <a:xfrm rot="16200000">
                <a:off x="5936328" y="3681217"/>
                <a:ext cx="1046825" cy="369332"/>
              </a:xfrm>
              <a:prstGeom prst="rect">
                <a:avLst/>
              </a:prstGeom>
              <a:noFill/>
            </p:spPr>
            <p:txBody>
              <a:bodyPr wrap="none" rtlCol="0">
                <a:spAutoFit/>
              </a:bodyPr>
              <a:lstStyle/>
              <a:p>
                <a:r>
                  <a:rPr lang="en-US" dirty="0"/>
                  <a:t>Elevation</a:t>
                </a:r>
              </a:p>
            </p:txBody>
          </p:sp>
          <p:sp>
            <p:nvSpPr>
              <p:cNvPr id="52" name="TextBox 51">
                <a:extLst>
                  <a:ext uri="{FF2B5EF4-FFF2-40B4-BE49-F238E27FC236}">
                    <a16:creationId xmlns:a16="http://schemas.microsoft.com/office/drawing/2014/main" id="{5091023F-CD09-37F2-5C60-9C3D10B44201}"/>
                  </a:ext>
                </a:extLst>
              </p:cNvPr>
              <p:cNvSpPr txBox="1"/>
              <p:nvPr/>
            </p:nvSpPr>
            <p:spPr>
              <a:xfrm>
                <a:off x="8605307" y="5263798"/>
                <a:ext cx="987193" cy="369332"/>
              </a:xfrm>
              <a:prstGeom prst="rect">
                <a:avLst/>
              </a:prstGeom>
              <a:noFill/>
            </p:spPr>
            <p:txBody>
              <a:bodyPr wrap="none" rtlCol="0">
                <a:spAutoFit/>
              </a:bodyPr>
              <a:lstStyle/>
              <a:p>
                <a:r>
                  <a:rPr lang="en-US" dirty="0"/>
                  <a:t>Distance</a:t>
                </a:r>
              </a:p>
            </p:txBody>
          </p:sp>
          <p:grpSp>
            <p:nvGrpSpPr>
              <p:cNvPr id="84" name="Group 83">
                <a:extLst>
                  <a:ext uri="{FF2B5EF4-FFF2-40B4-BE49-F238E27FC236}">
                    <a16:creationId xmlns:a16="http://schemas.microsoft.com/office/drawing/2014/main" id="{F66F5CC0-9351-3578-6214-20ADAD0ECB82}"/>
                  </a:ext>
                </a:extLst>
              </p:cNvPr>
              <p:cNvGrpSpPr/>
              <p:nvPr/>
            </p:nvGrpSpPr>
            <p:grpSpPr>
              <a:xfrm>
                <a:off x="7027926" y="2814498"/>
                <a:ext cx="109188" cy="1522737"/>
                <a:chOff x="7027926" y="2814498"/>
                <a:chExt cx="109188" cy="1522737"/>
              </a:xfrm>
            </p:grpSpPr>
            <p:sp>
              <p:nvSpPr>
                <p:cNvPr id="53" name="Rectangle 52">
                  <a:extLst>
                    <a:ext uri="{FF2B5EF4-FFF2-40B4-BE49-F238E27FC236}">
                      <a16:creationId xmlns:a16="http://schemas.microsoft.com/office/drawing/2014/main" id="{C6EEB8A4-554D-F4E3-5D65-3A42C0E8EAFE}"/>
                    </a:ext>
                  </a:extLst>
                </p:cNvPr>
                <p:cNvSpPr/>
                <p:nvPr/>
              </p:nvSpPr>
              <p:spPr>
                <a:xfrm>
                  <a:off x="7029459" y="2814498"/>
                  <a:ext cx="107655" cy="223106"/>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FC88B526-A5EB-94AF-5BCC-6515FDEFF28B}"/>
                    </a:ext>
                  </a:extLst>
                </p:cNvPr>
                <p:cNvSpPr/>
                <p:nvPr/>
              </p:nvSpPr>
              <p:spPr>
                <a:xfrm>
                  <a:off x="7029458" y="3037604"/>
                  <a:ext cx="107652" cy="261588"/>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5496795-2494-CA77-5662-128E9FF15FE8}"/>
                    </a:ext>
                  </a:extLst>
                </p:cNvPr>
                <p:cNvSpPr/>
                <p:nvPr/>
              </p:nvSpPr>
              <p:spPr>
                <a:xfrm>
                  <a:off x="7029430" y="3299191"/>
                  <a:ext cx="107677" cy="521201"/>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3BA8CF2D-C2D6-715F-D4A7-E8C6923CC1C6}"/>
                    </a:ext>
                  </a:extLst>
                </p:cNvPr>
                <p:cNvSpPr/>
                <p:nvPr/>
              </p:nvSpPr>
              <p:spPr>
                <a:xfrm>
                  <a:off x="7035800" y="3820392"/>
                  <a:ext cx="99068" cy="111791"/>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DB410092-CA6B-30D5-EB19-539D0BF183B4}"/>
                    </a:ext>
                  </a:extLst>
                </p:cNvPr>
                <p:cNvSpPr/>
                <p:nvPr/>
              </p:nvSpPr>
              <p:spPr>
                <a:xfrm>
                  <a:off x="7027926" y="3932184"/>
                  <a:ext cx="100581" cy="45719"/>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466B8D7E-18E3-81D5-0B2A-48209FD74F5B}"/>
                    </a:ext>
                  </a:extLst>
                </p:cNvPr>
                <p:cNvSpPr/>
                <p:nvPr/>
              </p:nvSpPr>
              <p:spPr>
                <a:xfrm>
                  <a:off x="7036826" y="3985700"/>
                  <a:ext cx="94627" cy="326603"/>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E4E00045-D5DF-239B-026C-E3844C3A7298}"/>
                    </a:ext>
                  </a:extLst>
                </p:cNvPr>
                <p:cNvCxnSpPr/>
                <p:nvPr/>
              </p:nvCxnSpPr>
              <p:spPr>
                <a:xfrm>
                  <a:off x="7029459" y="2814498"/>
                  <a:ext cx="0" cy="15227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88241550-87CF-9055-4799-9C5D91F88469}"/>
                  </a:ext>
                </a:extLst>
              </p:cNvPr>
              <p:cNvGrpSpPr/>
              <p:nvPr/>
            </p:nvGrpSpPr>
            <p:grpSpPr>
              <a:xfrm>
                <a:off x="7774524" y="2825431"/>
                <a:ext cx="111556" cy="909035"/>
                <a:chOff x="7774524" y="2825431"/>
                <a:chExt cx="111556" cy="909035"/>
              </a:xfrm>
            </p:grpSpPr>
            <p:sp>
              <p:nvSpPr>
                <p:cNvPr id="54" name="Rectangle 53">
                  <a:extLst>
                    <a:ext uri="{FF2B5EF4-FFF2-40B4-BE49-F238E27FC236}">
                      <a16:creationId xmlns:a16="http://schemas.microsoft.com/office/drawing/2014/main" id="{A602B86C-404F-DA38-740C-D0DF3DC58EA2}"/>
                    </a:ext>
                  </a:extLst>
                </p:cNvPr>
                <p:cNvSpPr/>
                <p:nvPr/>
              </p:nvSpPr>
              <p:spPr>
                <a:xfrm>
                  <a:off x="7774524" y="2828061"/>
                  <a:ext cx="110181" cy="84745"/>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3317CD9F-DF91-E07A-7098-92737C4E6A7A}"/>
                    </a:ext>
                  </a:extLst>
                </p:cNvPr>
                <p:cNvSpPr/>
                <p:nvPr/>
              </p:nvSpPr>
              <p:spPr>
                <a:xfrm>
                  <a:off x="7778955" y="2915297"/>
                  <a:ext cx="105750" cy="538822"/>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A06655C1-1BB1-E599-04F3-9AC71DECE2F4}"/>
                    </a:ext>
                  </a:extLst>
                </p:cNvPr>
                <p:cNvSpPr/>
                <p:nvPr/>
              </p:nvSpPr>
              <p:spPr>
                <a:xfrm>
                  <a:off x="7784811" y="3457910"/>
                  <a:ext cx="99894" cy="107299"/>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70EA3663-8D78-BDDB-A12E-306B397CF447}"/>
                    </a:ext>
                  </a:extLst>
                </p:cNvPr>
                <p:cNvSpPr/>
                <p:nvPr/>
              </p:nvSpPr>
              <p:spPr>
                <a:xfrm>
                  <a:off x="7786206" y="3566724"/>
                  <a:ext cx="99874" cy="1586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43" name="Straight Connector 42">
                  <a:extLst>
                    <a:ext uri="{FF2B5EF4-FFF2-40B4-BE49-F238E27FC236}">
                      <a16:creationId xmlns:a16="http://schemas.microsoft.com/office/drawing/2014/main" id="{C9B42D3E-1C6B-7EE3-9358-035C450195F8}"/>
                    </a:ext>
                  </a:extLst>
                </p:cNvPr>
                <p:cNvCxnSpPr>
                  <a:cxnSpLocks/>
                </p:cNvCxnSpPr>
                <p:nvPr/>
              </p:nvCxnSpPr>
              <p:spPr>
                <a:xfrm>
                  <a:off x="7774525" y="2825431"/>
                  <a:ext cx="0" cy="9090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4F5CC946-6231-56F6-94E7-6D5E9063E1E3}"/>
                  </a:ext>
                </a:extLst>
              </p:cNvPr>
              <p:cNvGrpSpPr/>
              <p:nvPr/>
            </p:nvGrpSpPr>
            <p:grpSpPr>
              <a:xfrm>
                <a:off x="8102455" y="2825431"/>
                <a:ext cx="116673" cy="1972479"/>
                <a:chOff x="8102455" y="2825431"/>
                <a:chExt cx="116673" cy="1972479"/>
              </a:xfrm>
            </p:grpSpPr>
            <p:sp>
              <p:nvSpPr>
                <p:cNvPr id="55" name="Rectangle 54">
                  <a:extLst>
                    <a:ext uri="{FF2B5EF4-FFF2-40B4-BE49-F238E27FC236}">
                      <a16:creationId xmlns:a16="http://schemas.microsoft.com/office/drawing/2014/main" id="{B81266EF-A05E-6681-B1CB-E19514AE1163}"/>
                    </a:ext>
                  </a:extLst>
                </p:cNvPr>
                <p:cNvSpPr/>
                <p:nvPr/>
              </p:nvSpPr>
              <p:spPr>
                <a:xfrm>
                  <a:off x="8102455" y="2825431"/>
                  <a:ext cx="116673" cy="127419"/>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CFC85CB6-4B11-3065-6AEF-C35040D73C41}"/>
                    </a:ext>
                  </a:extLst>
                </p:cNvPr>
                <p:cNvSpPr/>
                <p:nvPr/>
              </p:nvSpPr>
              <p:spPr>
                <a:xfrm>
                  <a:off x="8107545" y="2952850"/>
                  <a:ext cx="110177" cy="538822"/>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20F41A56-57FE-164C-D70E-1938EC07391D}"/>
                    </a:ext>
                  </a:extLst>
                </p:cNvPr>
                <p:cNvSpPr/>
                <p:nvPr/>
              </p:nvSpPr>
              <p:spPr>
                <a:xfrm>
                  <a:off x="8112737" y="3498669"/>
                  <a:ext cx="101413" cy="107299"/>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0AFDACCD-6FFB-9580-28DF-6E70F676FD48}"/>
                    </a:ext>
                  </a:extLst>
                </p:cNvPr>
                <p:cNvSpPr/>
                <p:nvPr/>
              </p:nvSpPr>
              <p:spPr>
                <a:xfrm>
                  <a:off x="8119526" y="3601473"/>
                  <a:ext cx="93430" cy="326603"/>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0F3A2D54-48BF-591D-08FD-BC7162E141AE}"/>
                    </a:ext>
                  </a:extLst>
                </p:cNvPr>
                <p:cNvSpPr/>
                <p:nvPr/>
              </p:nvSpPr>
              <p:spPr>
                <a:xfrm>
                  <a:off x="8110587" y="3930529"/>
                  <a:ext cx="101413" cy="110342"/>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76035D3E-5321-E622-96DA-BFFBE3A9F8FF}"/>
                    </a:ext>
                  </a:extLst>
                </p:cNvPr>
                <p:cNvSpPr/>
                <p:nvPr/>
              </p:nvSpPr>
              <p:spPr>
                <a:xfrm>
                  <a:off x="8109392" y="4047356"/>
                  <a:ext cx="100148" cy="326603"/>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3562E5FD-69FE-8D7B-1EB4-102C2F9053B5}"/>
                    </a:ext>
                  </a:extLst>
                </p:cNvPr>
                <p:cNvSpPr/>
                <p:nvPr/>
              </p:nvSpPr>
              <p:spPr>
                <a:xfrm>
                  <a:off x="8113700" y="4380443"/>
                  <a:ext cx="100449" cy="400635"/>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45" name="Straight Connector 44">
                  <a:extLst>
                    <a:ext uri="{FF2B5EF4-FFF2-40B4-BE49-F238E27FC236}">
                      <a16:creationId xmlns:a16="http://schemas.microsoft.com/office/drawing/2014/main" id="{C31C4E05-4C53-CA57-43B7-E89489150622}"/>
                    </a:ext>
                  </a:extLst>
                </p:cNvPr>
                <p:cNvCxnSpPr>
                  <a:cxnSpLocks/>
                </p:cNvCxnSpPr>
                <p:nvPr/>
              </p:nvCxnSpPr>
              <p:spPr>
                <a:xfrm>
                  <a:off x="8107547" y="2825431"/>
                  <a:ext cx="0" cy="19724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7" name="Group 86">
                <a:extLst>
                  <a:ext uri="{FF2B5EF4-FFF2-40B4-BE49-F238E27FC236}">
                    <a16:creationId xmlns:a16="http://schemas.microsoft.com/office/drawing/2014/main" id="{F188C24A-73C3-278E-323C-C1EFFDC56236}"/>
                  </a:ext>
                </a:extLst>
              </p:cNvPr>
              <p:cNvGrpSpPr/>
              <p:nvPr/>
            </p:nvGrpSpPr>
            <p:grpSpPr>
              <a:xfrm>
                <a:off x="9535591" y="2840173"/>
                <a:ext cx="107247" cy="1497062"/>
                <a:chOff x="9535591" y="2840173"/>
                <a:chExt cx="107247" cy="1497062"/>
              </a:xfrm>
            </p:grpSpPr>
            <p:sp>
              <p:nvSpPr>
                <p:cNvPr id="56" name="Rectangle 55">
                  <a:extLst>
                    <a:ext uri="{FF2B5EF4-FFF2-40B4-BE49-F238E27FC236}">
                      <a16:creationId xmlns:a16="http://schemas.microsoft.com/office/drawing/2014/main" id="{C8595337-44E5-4FD2-4073-BC49DEBF5405}"/>
                    </a:ext>
                  </a:extLst>
                </p:cNvPr>
                <p:cNvSpPr/>
                <p:nvPr/>
              </p:nvSpPr>
              <p:spPr>
                <a:xfrm>
                  <a:off x="9535591" y="2843854"/>
                  <a:ext cx="106875" cy="318168"/>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EA7A7113-61FF-10CB-6CC6-CB59F0902120}"/>
                    </a:ext>
                  </a:extLst>
                </p:cNvPr>
                <p:cNvSpPr/>
                <p:nvPr/>
              </p:nvSpPr>
              <p:spPr>
                <a:xfrm>
                  <a:off x="9535592" y="3165231"/>
                  <a:ext cx="106871" cy="235800"/>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07D72E72-B955-C012-B3B5-D88DA92227E9}"/>
                    </a:ext>
                  </a:extLst>
                </p:cNvPr>
                <p:cNvSpPr/>
                <p:nvPr/>
              </p:nvSpPr>
              <p:spPr>
                <a:xfrm>
                  <a:off x="9540780" y="3404260"/>
                  <a:ext cx="101683" cy="45719"/>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72B90E4B-7D37-3CF0-2488-2B28615B261E}"/>
                    </a:ext>
                  </a:extLst>
                </p:cNvPr>
                <p:cNvSpPr/>
                <p:nvPr/>
              </p:nvSpPr>
              <p:spPr>
                <a:xfrm>
                  <a:off x="9540780" y="3457762"/>
                  <a:ext cx="100219" cy="326603"/>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5A4F0E03-7928-E6BF-FBCB-608A9DF34C0A}"/>
                    </a:ext>
                  </a:extLst>
                </p:cNvPr>
                <p:cNvSpPr/>
                <p:nvPr/>
              </p:nvSpPr>
              <p:spPr>
                <a:xfrm>
                  <a:off x="9537437" y="3786831"/>
                  <a:ext cx="105401" cy="550393"/>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47" name="Straight Connector 46">
                  <a:extLst>
                    <a:ext uri="{FF2B5EF4-FFF2-40B4-BE49-F238E27FC236}">
                      <a16:creationId xmlns:a16="http://schemas.microsoft.com/office/drawing/2014/main" id="{046D0F8A-50BC-83DD-7F47-79C63B435F72}"/>
                    </a:ext>
                  </a:extLst>
                </p:cNvPr>
                <p:cNvCxnSpPr>
                  <a:cxnSpLocks/>
                </p:cNvCxnSpPr>
                <p:nvPr/>
              </p:nvCxnSpPr>
              <p:spPr>
                <a:xfrm>
                  <a:off x="9535591" y="2840173"/>
                  <a:ext cx="0" cy="149706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04C97650-C91C-2A07-E22E-B4AC139125FE}"/>
                  </a:ext>
                </a:extLst>
              </p:cNvPr>
              <p:cNvGrpSpPr/>
              <p:nvPr/>
            </p:nvGrpSpPr>
            <p:grpSpPr>
              <a:xfrm>
                <a:off x="11347459" y="2772246"/>
                <a:ext cx="110179" cy="2194979"/>
                <a:chOff x="11347459" y="2772246"/>
                <a:chExt cx="110179" cy="2194979"/>
              </a:xfrm>
            </p:grpSpPr>
            <p:sp>
              <p:nvSpPr>
                <p:cNvPr id="62" name="Rectangle 61">
                  <a:extLst>
                    <a:ext uri="{FF2B5EF4-FFF2-40B4-BE49-F238E27FC236}">
                      <a16:creationId xmlns:a16="http://schemas.microsoft.com/office/drawing/2014/main" id="{B7D70E8F-6A05-A839-B9AF-590BBFA27DCB}"/>
                    </a:ext>
                  </a:extLst>
                </p:cNvPr>
                <p:cNvSpPr/>
                <p:nvPr/>
              </p:nvSpPr>
              <p:spPr>
                <a:xfrm>
                  <a:off x="11350362" y="2776902"/>
                  <a:ext cx="107276" cy="891329"/>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8DFC4EB6-99D0-E57C-5064-C5079B25D532}"/>
                    </a:ext>
                  </a:extLst>
                </p:cNvPr>
                <p:cNvSpPr/>
                <p:nvPr/>
              </p:nvSpPr>
              <p:spPr>
                <a:xfrm>
                  <a:off x="11356320" y="3657455"/>
                  <a:ext cx="97733" cy="233793"/>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50063169-2A34-BD84-CAC9-299081F71A8B}"/>
                    </a:ext>
                  </a:extLst>
                </p:cNvPr>
                <p:cNvSpPr/>
                <p:nvPr/>
              </p:nvSpPr>
              <p:spPr>
                <a:xfrm>
                  <a:off x="11353800" y="3891560"/>
                  <a:ext cx="100247" cy="74646"/>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542C8525-D4DB-9550-CB0E-84FBB6CC24BE}"/>
                    </a:ext>
                  </a:extLst>
                </p:cNvPr>
                <p:cNvSpPr/>
                <p:nvPr/>
              </p:nvSpPr>
              <p:spPr>
                <a:xfrm>
                  <a:off x="11353816" y="3967038"/>
                  <a:ext cx="100231" cy="391504"/>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C7FA868B-0618-493F-9E79-F1D4EF11462E}"/>
                    </a:ext>
                  </a:extLst>
                </p:cNvPr>
                <p:cNvSpPr/>
                <p:nvPr/>
              </p:nvSpPr>
              <p:spPr>
                <a:xfrm>
                  <a:off x="11351972" y="4356891"/>
                  <a:ext cx="105661" cy="12744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D62AEC2B-AE30-0E4B-F6EA-C5C203D14A2C}"/>
                    </a:ext>
                  </a:extLst>
                </p:cNvPr>
                <p:cNvSpPr/>
                <p:nvPr/>
              </p:nvSpPr>
              <p:spPr>
                <a:xfrm>
                  <a:off x="11353816" y="4486547"/>
                  <a:ext cx="103006" cy="480678"/>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241424FA-DE3E-219C-4DC7-0967E7A97887}"/>
                    </a:ext>
                  </a:extLst>
                </p:cNvPr>
                <p:cNvCxnSpPr>
                  <a:cxnSpLocks/>
                </p:cNvCxnSpPr>
                <p:nvPr/>
              </p:nvCxnSpPr>
              <p:spPr>
                <a:xfrm>
                  <a:off x="11347459" y="2772246"/>
                  <a:ext cx="0" cy="21949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92" name="Rectangle 91">
              <a:extLst>
                <a:ext uri="{FF2B5EF4-FFF2-40B4-BE49-F238E27FC236}">
                  <a16:creationId xmlns:a16="http://schemas.microsoft.com/office/drawing/2014/main" id="{801AB7B9-BCA7-E1AA-ECB4-859BCBC4B9D1}"/>
                </a:ext>
              </a:extLst>
            </p:cNvPr>
            <p:cNvSpPr/>
            <p:nvPr/>
          </p:nvSpPr>
          <p:spPr>
            <a:xfrm>
              <a:off x="10096271" y="5911160"/>
              <a:ext cx="603059" cy="154538"/>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39A82569-1054-E097-3440-7D8F2AB75677}"/>
                </a:ext>
              </a:extLst>
            </p:cNvPr>
            <p:cNvSpPr/>
            <p:nvPr/>
          </p:nvSpPr>
          <p:spPr>
            <a:xfrm>
              <a:off x="10096270" y="6209404"/>
              <a:ext cx="603059" cy="154538"/>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5AF71438-3C8E-955E-1E5D-301E2609E6BB}"/>
                </a:ext>
              </a:extLst>
            </p:cNvPr>
            <p:cNvSpPr/>
            <p:nvPr/>
          </p:nvSpPr>
          <p:spPr>
            <a:xfrm>
              <a:off x="10096269" y="6521648"/>
              <a:ext cx="603059" cy="154538"/>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5" name="TextBox 94">
              <a:extLst>
                <a:ext uri="{FF2B5EF4-FFF2-40B4-BE49-F238E27FC236}">
                  <a16:creationId xmlns:a16="http://schemas.microsoft.com/office/drawing/2014/main" id="{0FFEEF8C-8837-6F2C-3E24-6F5EC3C95A10}"/>
                </a:ext>
              </a:extLst>
            </p:cNvPr>
            <p:cNvSpPr txBox="1"/>
            <p:nvPr/>
          </p:nvSpPr>
          <p:spPr>
            <a:xfrm>
              <a:off x="10738433" y="5785109"/>
              <a:ext cx="903709" cy="369332"/>
            </a:xfrm>
            <a:prstGeom prst="rect">
              <a:avLst/>
            </a:prstGeom>
            <a:noFill/>
          </p:spPr>
          <p:txBody>
            <a:bodyPr wrap="none" rtlCol="0">
              <a:spAutoFit/>
            </a:bodyPr>
            <a:lstStyle/>
            <a:p>
              <a:r>
                <a:rPr lang="en-US" dirty="0"/>
                <a:t>clay/silt</a:t>
              </a:r>
            </a:p>
          </p:txBody>
        </p:sp>
        <p:sp>
          <p:nvSpPr>
            <p:cNvPr id="96" name="TextBox 95">
              <a:extLst>
                <a:ext uri="{FF2B5EF4-FFF2-40B4-BE49-F238E27FC236}">
                  <a16:creationId xmlns:a16="http://schemas.microsoft.com/office/drawing/2014/main" id="{BAD5C2B3-6F61-3423-421D-D4553E9352E1}"/>
                </a:ext>
              </a:extLst>
            </p:cNvPr>
            <p:cNvSpPr txBox="1"/>
            <p:nvPr/>
          </p:nvSpPr>
          <p:spPr>
            <a:xfrm>
              <a:off x="10738433" y="6084054"/>
              <a:ext cx="628698" cy="369332"/>
            </a:xfrm>
            <a:prstGeom prst="rect">
              <a:avLst/>
            </a:prstGeom>
            <a:noFill/>
          </p:spPr>
          <p:txBody>
            <a:bodyPr wrap="none" rtlCol="0">
              <a:spAutoFit/>
            </a:bodyPr>
            <a:lstStyle/>
            <a:p>
              <a:r>
                <a:rPr lang="en-US" dirty="0"/>
                <a:t>sand</a:t>
              </a:r>
            </a:p>
          </p:txBody>
        </p:sp>
        <p:sp>
          <p:nvSpPr>
            <p:cNvPr id="97" name="TextBox 96">
              <a:extLst>
                <a:ext uri="{FF2B5EF4-FFF2-40B4-BE49-F238E27FC236}">
                  <a16:creationId xmlns:a16="http://schemas.microsoft.com/office/drawing/2014/main" id="{268F734E-D273-C05B-55A5-DACBDE72EA4C}"/>
                </a:ext>
              </a:extLst>
            </p:cNvPr>
            <p:cNvSpPr txBox="1"/>
            <p:nvPr/>
          </p:nvSpPr>
          <p:spPr>
            <a:xfrm>
              <a:off x="10740606" y="6380753"/>
              <a:ext cx="746102" cy="369332"/>
            </a:xfrm>
            <a:prstGeom prst="rect">
              <a:avLst/>
            </a:prstGeom>
            <a:noFill/>
          </p:spPr>
          <p:txBody>
            <a:bodyPr wrap="none" rtlCol="0">
              <a:spAutoFit/>
            </a:bodyPr>
            <a:lstStyle/>
            <a:p>
              <a:r>
                <a:rPr lang="en-US" dirty="0"/>
                <a:t>gravel</a:t>
              </a:r>
            </a:p>
          </p:txBody>
        </p:sp>
        <p:sp>
          <p:nvSpPr>
            <p:cNvPr id="102" name="TextBox 101">
              <a:extLst>
                <a:ext uri="{FF2B5EF4-FFF2-40B4-BE49-F238E27FC236}">
                  <a16:creationId xmlns:a16="http://schemas.microsoft.com/office/drawing/2014/main" id="{7C215948-917C-9F23-FA63-D5BF9ECCFAD6}"/>
                </a:ext>
              </a:extLst>
            </p:cNvPr>
            <p:cNvSpPr txBox="1"/>
            <p:nvPr/>
          </p:nvSpPr>
          <p:spPr>
            <a:xfrm>
              <a:off x="7236693" y="3426815"/>
              <a:ext cx="351378" cy="523220"/>
            </a:xfrm>
            <a:prstGeom prst="rect">
              <a:avLst/>
            </a:prstGeom>
            <a:noFill/>
          </p:spPr>
          <p:txBody>
            <a:bodyPr wrap="none" rtlCol="0">
              <a:spAutoFit/>
            </a:bodyPr>
            <a:lstStyle/>
            <a:p>
              <a:r>
                <a:rPr lang="en-US" sz="2800" b="1" dirty="0"/>
                <a:t>?</a:t>
              </a:r>
            </a:p>
          </p:txBody>
        </p:sp>
        <p:sp>
          <p:nvSpPr>
            <p:cNvPr id="103" name="TextBox 102">
              <a:extLst>
                <a:ext uri="{FF2B5EF4-FFF2-40B4-BE49-F238E27FC236}">
                  <a16:creationId xmlns:a16="http://schemas.microsoft.com/office/drawing/2014/main" id="{8E77792F-B30C-1DB0-E5BC-B94BF5B3F13E}"/>
                </a:ext>
              </a:extLst>
            </p:cNvPr>
            <p:cNvSpPr txBox="1"/>
            <p:nvPr/>
          </p:nvSpPr>
          <p:spPr>
            <a:xfrm>
              <a:off x="7794919" y="3317003"/>
              <a:ext cx="351378" cy="523220"/>
            </a:xfrm>
            <a:prstGeom prst="rect">
              <a:avLst/>
            </a:prstGeom>
            <a:noFill/>
          </p:spPr>
          <p:txBody>
            <a:bodyPr wrap="none" rtlCol="0">
              <a:spAutoFit/>
            </a:bodyPr>
            <a:lstStyle/>
            <a:p>
              <a:r>
                <a:rPr lang="en-US" sz="2800" b="1" dirty="0"/>
                <a:t>?</a:t>
              </a:r>
            </a:p>
          </p:txBody>
        </p:sp>
        <p:sp>
          <p:nvSpPr>
            <p:cNvPr id="104" name="TextBox 103">
              <a:extLst>
                <a:ext uri="{FF2B5EF4-FFF2-40B4-BE49-F238E27FC236}">
                  <a16:creationId xmlns:a16="http://schemas.microsoft.com/office/drawing/2014/main" id="{73D90C9C-8716-C14D-3F06-DEB14541A1D7}"/>
                </a:ext>
              </a:extLst>
            </p:cNvPr>
            <p:cNvSpPr txBox="1"/>
            <p:nvPr/>
          </p:nvSpPr>
          <p:spPr>
            <a:xfrm>
              <a:off x="8601163" y="3562597"/>
              <a:ext cx="351378" cy="523220"/>
            </a:xfrm>
            <a:prstGeom prst="rect">
              <a:avLst/>
            </a:prstGeom>
            <a:noFill/>
          </p:spPr>
          <p:txBody>
            <a:bodyPr wrap="none" rtlCol="0">
              <a:spAutoFit/>
            </a:bodyPr>
            <a:lstStyle/>
            <a:p>
              <a:r>
                <a:rPr lang="en-US" sz="2800" b="1" dirty="0"/>
                <a:t>?</a:t>
              </a:r>
            </a:p>
          </p:txBody>
        </p:sp>
        <p:sp>
          <p:nvSpPr>
            <p:cNvPr id="105" name="TextBox 104">
              <a:extLst>
                <a:ext uri="{FF2B5EF4-FFF2-40B4-BE49-F238E27FC236}">
                  <a16:creationId xmlns:a16="http://schemas.microsoft.com/office/drawing/2014/main" id="{27FD111C-F703-7ECF-C090-86A92409DA75}"/>
                </a:ext>
              </a:extLst>
            </p:cNvPr>
            <p:cNvSpPr txBox="1"/>
            <p:nvPr/>
          </p:nvSpPr>
          <p:spPr>
            <a:xfrm>
              <a:off x="10229520" y="3804616"/>
              <a:ext cx="351378" cy="523220"/>
            </a:xfrm>
            <a:prstGeom prst="rect">
              <a:avLst/>
            </a:prstGeom>
            <a:noFill/>
          </p:spPr>
          <p:txBody>
            <a:bodyPr wrap="none" rtlCol="0">
              <a:spAutoFit/>
            </a:bodyPr>
            <a:lstStyle/>
            <a:p>
              <a:r>
                <a:rPr lang="en-US" sz="2800" b="1" dirty="0"/>
                <a:t>?</a:t>
              </a:r>
            </a:p>
          </p:txBody>
        </p:sp>
      </p:grpSp>
    </p:spTree>
    <p:extLst>
      <p:ext uri="{BB962C8B-B14F-4D97-AF65-F5344CB8AC3E}">
        <p14:creationId xmlns:p14="http://schemas.microsoft.com/office/powerpoint/2010/main" val="38277639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E9073-3E16-4CF5-A51A-422201FBC4F3}"/>
              </a:ext>
            </a:extLst>
          </p:cNvPr>
          <p:cNvSpPr>
            <a:spLocks noGrp="1"/>
          </p:cNvSpPr>
          <p:nvPr>
            <p:ph type="title"/>
          </p:nvPr>
        </p:nvSpPr>
        <p:spPr/>
        <p:txBody>
          <a:bodyPr>
            <a:noAutofit/>
          </a:bodyPr>
          <a:lstStyle/>
          <a:p>
            <a:r>
              <a:rPr lang="en-US" sz="3200" dirty="0"/>
              <a:t>Common Approach in Hydrogeology to Interpreting the Geology Between Boreholes</a:t>
            </a:r>
          </a:p>
        </p:txBody>
      </p:sp>
      <p:pic>
        <p:nvPicPr>
          <p:cNvPr id="13" name="Picture 12" descr="Cross-section diagram showing geologic data collected from cores. ">
            <a:extLst>
              <a:ext uri="{FF2B5EF4-FFF2-40B4-BE49-F238E27FC236}">
                <a16:creationId xmlns:a16="http://schemas.microsoft.com/office/drawing/2014/main" id="{311F8779-EB52-C531-466D-0A0F3B8E3C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405"/>
          <a:stretch/>
        </p:blipFill>
        <p:spPr>
          <a:xfrm>
            <a:off x="2514601" y="2286001"/>
            <a:ext cx="6774045" cy="3237541"/>
          </a:xfrm>
          <a:prstGeom prst="rect">
            <a:avLst/>
          </a:prstGeom>
        </p:spPr>
      </p:pic>
      <p:sp>
        <p:nvSpPr>
          <p:cNvPr id="11" name="TextBox 10">
            <a:extLst>
              <a:ext uri="{FF2B5EF4-FFF2-40B4-BE49-F238E27FC236}">
                <a16:creationId xmlns:a16="http://schemas.microsoft.com/office/drawing/2014/main" id="{6C01C7ED-0EE7-2B41-3B8E-00DF09770297}"/>
              </a:ext>
            </a:extLst>
          </p:cNvPr>
          <p:cNvSpPr txBox="1"/>
          <p:nvPr/>
        </p:nvSpPr>
        <p:spPr>
          <a:xfrm>
            <a:off x="3037063" y="5659721"/>
            <a:ext cx="2358210" cy="369332"/>
          </a:xfrm>
          <a:prstGeom prst="rect">
            <a:avLst/>
          </a:prstGeom>
          <a:noFill/>
        </p:spPr>
        <p:txBody>
          <a:bodyPr wrap="none" rtlCol="0">
            <a:spAutoFit/>
          </a:bodyPr>
          <a:lstStyle/>
          <a:p>
            <a:r>
              <a:rPr lang="en-US" dirty="0"/>
              <a:t>from Shultz et al., 2017</a:t>
            </a:r>
          </a:p>
        </p:txBody>
      </p:sp>
      <p:grpSp>
        <p:nvGrpSpPr>
          <p:cNvPr id="15" name="Group 14" descr="Legend for core grain size data shown in the cross-section. Warmer colors are coarser grained and cooler colors are finer grained. ">
            <a:extLst>
              <a:ext uri="{FF2B5EF4-FFF2-40B4-BE49-F238E27FC236}">
                <a16:creationId xmlns:a16="http://schemas.microsoft.com/office/drawing/2014/main" id="{0B1F1A56-A582-7865-004C-F69DB0319614}"/>
              </a:ext>
            </a:extLst>
          </p:cNvPr>
          <p:cNvGrpSpPr/>
          <p:nvPr/>
        </p:nvGrpSpPr>
        <p:grpSpPr>
          <a:xfrm>
            <a:off x="10421052" y="5002753"/>
            <a:ext cx="1436612" cy="1683267"/>
            <a:chOff x="10579096" y="5115118"/>
            <a:chExt cx="1436612" cy="1683267"/>
          </a:xfrm>
        </p:grpSpPr>
        <p:sp>
          <p:nvSpPr>
            <p:cNvPr id="5" name="Rectangle 4">
              <a:extLst>
                <a:ext uri="{FF2B5EF4-FFF2-40B4-BE49-F238E27FC236}">
                  <a16:creationId xmlns:a16="http://schemas.microsoft.com/office/drawing/2014/main" id="{3704D2B7-2D1C-ECFE-582C-73DE20EFAEAA}"/>
                </a:ext>
              </a:extLst>
            </p:cNvPr>
            <p:cNvSpPr/>
            <p:nvPr/>
          </p:nvSpPr>
          <p:spPr>
            <a:xfrm>
              <a:off x="10995549" y="6175248"/>
              <a:ext cx="395786" cy="134736"/>
            </a:xfrm>
            <a:prstGeom prst="rect">
              <a:avLst/>
            </a:prstGeom>
            <a:solidFill>
              <a:srgbClr val="F2832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56D4FF8-58DC-1B5F-14F6-314878254AA0}"/>
                </a:ext>
              </a:extLst>
            </p:cNvPr>
            <p:cNvSpPr/>
            <p:nvPr/>
          </p:nvSpPr>
          <p:spPr>
            <a:xfrm>
              <a:off x="11016021" y="5985967"/>
              <a:ext cx="348018" cy="134736"/>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C40E42D-BCE0-6270-C6BF-63787B79A55F}"/>
                </a:ext>
              </a:extLst>
            </p:cNvPr>
            <p:cNvSpPr/>
            <p:nvPr/>
          </p:nvSpPr>
          <p:spPr>
            <a:xfrm>
              <a:off x="11036493" y="5783038"/>
              <a:ext cx="293427" cy="148383"/>
            </a:xfrm>
            <a:prstGeom prst="rect">
              <a:avLst/>
            </a:prstGeom>
            <a:solidFill>
              <a:srgbClr val="B8F21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A536B11-D5E5-14E9-9BCC-F52EB5F01566}"/>
                </a:ext>
              </a:extLst>
            </p:cNvPr>
            <p:cNvSpPr/>
            <p:nvPr/>
          </p:nvSpPr>
          <p:spPr>
            <a:xfrm>
              <a:off x="11056965" y="5586042"/>
              <a:ext cx="245660" cy="142450"/>
            </a:xfrm>
            <a:prstGeom prst="rect">
              <a:avLst/>
            </a:prstGeom>
            <a:solidFill>
              <a:srgbClr val="1AE29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9" name="TextBox 8">
              <a:extLst>
                <a:ext uri="{FF2B5EF4-FFF2-40B4-BE49-F238E27FC236}">
                  <a16:creationId xmlns:a16="http://schemas.microsoft.com/office/drawing/2014/main" id="{C676D09D-AB50-71E7-5975-ECCF32DB6D37}"/>
                </a:ext>
              </a:extLst>
            </p:cNvPr>
            <p:cNvSpPr txBox="1"/>
            <p:nvPr/>
          </p:nvSpPr>
          <p:spPr>
            <a:xfrm>
              <a:off x="10579096" y="6490608"/>
              <a:ext cx="1436612" cy="307777"/>
            </a:xfrm>
            <a:prstGeom prst="rect">
              <a:avLst/>
            </a:prstGeom>
            <a:noFill/>
          </p:spPr>
          <p:txBody>
            <a:bodyPr wrap="none" rtlCol="0">
              <a:spAutoFit/>
            </a:bodyPr>
            <a:lstStyle/>
            <a:p>
              <a:r>
                <a:rPr lang="en-US" sz="1400" dirty="0"/>
                <a:t>Coarser grained</a:t>
              </a:r>
            </a:p>
          </p:txBody>
        </p:sp>
        <p:sp>
          <p:nvSpPr>
            <p:cNvPr id="10" name="TextBox 9">
              <a:extLst>
                <a:ext uri="{FF2B5EF4-FFF2-40B4-BE49-F238E27FC236}">
                  <a16:creationId xmlns:a16="http://schemas.microsoft.com/office/drawing/2014/main" id="{479F7CD2-3FDB-E0A2-B8A5-D71AF8C8D564}"/>
                </a:ext>
              </a:extLst>
            </p:cNvPr>
            <p:cNvSpPr txBox="1"/>
            <p:nvPr/>
          </p:nvSpPr>
          <p:spPr>
            <a:xfrm>
              <a:off x="10601796" y="5115118"/>
              <a:ext cx="1210588" cy="307777"/>
            </a:xfrm>
            <a:prstGeom prst="rect">
              <a:avLst/>
            </a:prstGeom>
            <a:noFill/>
          </p:spPr>
          <p:txBody>
            <a:bodyPr wrap="none" rtlCol="0">
              <a:spAutoFit/>
            </a:bodyPr>
            <a:lstStyle/>
            <a:p>
              <a:r>
                <a:rPr lang="en-US" sz="1400" dirty="0"/>
                <a:t>Finer grained</a:t>
              </a:r>
            </a:p>
          </p:txBody>
        </p:sp>
        <p:sp>
          <p:nvSpPr>
            <p:cNvPr id="12" name="Rectangle 11">
              <a:extLst>
                <a:ext uri="{FF2B5EF4-FFF2-40B4-BE49-F238E27FC236}">
                  <a16:creationId xmlns:a16="http://schemas.microsoft.com/office/drawing/2014/main" id="{DD468864-5C59-D55D-BABF-2F2BCE5784E1}"/>
                </a:ext>
              </a:extLst>
            </p:cNvPr>
            <p:cNvSpPr/>
            <p:nvPr/>
          </p:nvSpPr>
          <p:spPr>
            <a:xfrm>
              <a:off x="10958820" y="6364529"/>
              <a:ext cx="496540" cy="134736"/>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3C4E032-109F-D1B2-A339-81BD89EB3FD9}"/>
                </a:ext>
              </a:extLst>
            </p:cNvPr>
            <p:cNvSpPr/>
            <p:nvPr/>
          </p:nvSpPr>
          <p:spPr>
            <a:xfrm>
              <a:off x="11085455" y="5396116"/>
              <a:ext cx="188680" cy="142450"/>
            </a:xfrm>
            <a:prstGeom prst="rect">
              <a:avLst/>
            </a:prstGeom>
            <a:solidFill>
              <a:srgbClr val="39528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spTree>
    <p:extLst>
      <p:ext uri="{BB962C8B-B14F-4D97-AF65-F5344CB8AC3E}">
        <p14:creationId xmlns:p14="http://schemas.microsoft.com/office/powerpoint/2010/main" val="2058520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240</TotalTime>
  <Words>4066</Words>
  <Application>Microsoft Office PowerPoint</Application>
  <PresentationFormat>Widescreen</PresentationFormat>
  <Paragraphs>441</Paragraphs>
  <Slides>28</Slides>
  <Notes>26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Arial</vt:lpstr>
      <vt:lpstr>Calibri</vt:lpstr>
      <vt:lpstr>Calibri Light</vt:lpstr>
      <vt:lpstr>Google Sans</vt:lpstr>
      <vt:lpstr>Roboto</vt:lpstr>
      <vt:lpstr>Roboto Light</vt:lpstr>
      <vt:lpstr>Times New Roman</vt:lpstr>
      <vt:lpstr>Wingdings</vt:lpstr>
      <vt:lpstr>Office Theme</vt:lpstr>
      <vt:lpstr>Core Logging for Groundwater Investigations Using Graphical Shading Geologic Logs</vt:lpstr>
      <vt:lpstr>Core Logging for Hydrogeologic Investigations</vt:lpstr>
      <vt:lpstr>Key Question</vt:lpstr>
      <vt:lpstr>The 3-D Distribution of Geologic Materials Controls</vt:lpstr>
      <vt:lpstr>How Do We Collect Geologic Data?</vt:lpstr>
      <vt:lpstr>Sparse, 1-D Data is a Common Issue in Hydrogeology</vt:lpstr>
      <vt:lpstr>Volume of a Typical Core Collected at the Site</vt:lpstr>
      <vt:lpstr>2-D Geologic/Hydrogeologic Cross-Sections</vt:lpstr>
      <vt:lpstr>Common Approach in Hydrogeology to Interpreting the Geology Between Boreholes</vt:lpstr>
      <vt:lpstr>Connect Like Grain Size/Lithology at Similar Elevations</vt:lpstr>
      <vt:lpstr>Questions You Should Ask About this Interpretation</vt:lpstr>
      <vt:lpstr>Depositional Processes Control Key Features of Sediment Bodies</vt:lpstr>
      <vt:lpstr>What Data Are Needed to Interpret Depositional Processes? </vt:lpstr>
      <vt:lpstr>Process Based Interpretations Improve Accuracy of  Geologic Models</vt:lpstr>
      <vt:lpstr>How Do We Collect Geologic Data? </vt:lpstr>
      <vt:lpstr>Standard Borehole Geologic Logging Form</vt:lpstr>
      <vt:lpstr>Limitations of the Standard  Borehole Geologic Logging Form</vt:lpstr>
      <vt:lpstr>What Type of Data Do We Record? </vt:lpstr>
      <vt:lpstr>Unified Soil Classification System (USCS)</vt:lpstr>
      <vt:lpstr>USCS Groups Sediments into  3 Broad Categories</vt:lpstr>
      <vt:lpstr>PowerPoint Presentation</vt:lpstr>
      <vt:lpstr>A Note on the term Gradation in the USCS</vt:lpstr>
      <vt:lpstr>USCS Plasticity</vt:lpstr>
      <vt:lpstr>PowerPoint Presentation</vt:lpstr>
      <vt:lpstr>PowerPoint Presentation</vt:lpstr>
      <vt:lpstr>There are Alternative Geologic Logging Formats</vt:lpstr>
      <vt:lpstr>Attributes of a  Graphical Shading Log</vt:lpstr>
      <vt:lpstr>Benefits and Limitations of Graphical Shading Geologic Logs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Core Logging for Hydrogeologic Investigations</dc:title>
  <dc:creator>Meyer, Jessica R</dc:creator>
  <cp:lastModifiedBy>Meyer, Jessica R</cp:lastModifiedBy>
  <cp:revision>16</cp:revision>
  <dcterms:created xsi:type="dcterms:W3CDTF">2025-07-04T14:34:59Z</dcterms:created>
  <dcterms:modified xsi:type="dcterms:W3CDTF">2025-08-21T03:24:10Z</dcterms:modified>
</cp:coreProperties>
</file>