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743" r:id="rId2"/>
    <p:sldId id="734" r:id="rId3"/>
    <p:sldId id="268" r:id="rId4"/>
    <p:sldId id="264" r:id="rId5"/>
    <p:sldId id="738" r:id="rId6"/>
    <p:sldId id="698" r:id="rId7"/>
    <p:sldId id="728" r:id="rId8"/>
    <p:sldId id="708" r:id="rId9"/>
    <p:sldId id="739" r:id="rId10"/>
    <p:sldId id="710" r:id="rId11"/>
    <p:sldId id="740" r:id="rId12"/>
    <p:sldId id="714" r:id="rId13"/>
    <p:sldId id="715" r:id="rId14"/>
    <p:sldId id="720" r:id="rId15"/>
    <p:sldId id="722" r:id="rId16"/>
    <p:sldId id="723" r:id="rId17"/>
    <p:sldId id="742" r:id="rId18"/>
    <p:sldId id="74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702" autoAdjust="0"/>
  </p:normalViewPr>
  <p:slideViewPr>
    <p:cSldViewPr snapToGrid="0">
      <p:cViewPr varScale="1">
        <p:scale>
          <a:sx n="92" d="100"/>
          <a:sy n="92" d="100"/>
        </p:scale>
        <p:origin x="24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C2087-5D09-4F55-BDD4-6AF65AF0BAF8}" type="datetimeFigureOut">
              <a:rPr lang="en-US" smtClean="0"/>
              <a:t>6/19/2025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16798-9809-4268-A66C-19367383A664}" type="slidenum">
              <a:rPr lang="en-US" smtClean="0"/>
              <a:t>‹#›</a:t>
            </a:fld>
            <a:endParaRPr lang="en-US" dirty="0"/>
          </a:p>
        </p:txBody>
      </p:sp>
    </p:spTree>
    <p:extLst>
      <p:ext uri="{BB962C8B-B14F-4D97-AF65-F5344CB8AC3E}">
        <p14:creationId xmlns:p14="http://schemas.microsoft.com/office/powerpoint/2010/main" val="279390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4834C1-EAFE-4546-9696-A54A56CB10EC}" type="slidenum">
              <a:rPr lang="en-US"/>
              <a:pPr/>
              <a:t>6</a:t>
            </a:fld>
            <a:endParaRPr lang="en-US" dirty="0"/>
          </a:p>
        </p:txBody>
      </p:sp>
      <p:sp>
        <p:nvSpPr>
          <p:cNvPr id="411650" name="Rectangle 2"/>
          <p:cNvSpPr>
            <a:spLocks noGrp="1" noRot="1" noChangeAspect="1" noChangeArrowheads="1" noTextEdit="1"/>
          </p:cNvSpPr>
          <p:nvPr>
            <p:ph type="sldImg"/>
          </p:nvPr>
        </p:nvSpPr>
        <p:spPr>
          <a:xfrm>
            <a:off x="2354263" y="515938"/>
            <a:ext cx="4587875" cy="2581275"/>
          </a:xfrm>
          <a:ln/>
        </p:spPr>
      </p:sp>
      <p:sp>
        <p:nvSpPr>
          <p:cNvPr id="4116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0726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terrestrial sedimentary rocks, we rely primarily analyzing Uranium and lead in detrital zircon crystals. </a:t>
            </a:r>
          </a:p>
          <a:p>
            <a:endParaRPr lang="en-US" altLang="en-US" dirty="0"/>
          </a:p>
          <a:p>
            <a:r>
              <a:rPr lang="en-US" altLang="en-US" dirty="0"/>
              <a:t>Zircon, shown here, is an accessory mineral commonly found in granites, diorites, and felsic to intermediate </a:t>
            </a:r>
            <a:r>
              <a:rPr lang="en-US" altLang="en-US" dirty="0" err="1"/>
              <a:t>volcanics</a:t>
            </a:r>
            <a:r>
              <a:rPr lang="en-US" altLang="en-US" dirty="0"/>
              <a:t>, and It is extremely resistant to physical and chemical weathering. Most importantly for geochronology, when zircon crystallizes, it includes large concentrations of Uranium, but excludes lead almost entirely. As a zircon ages, Uranium 238 and 235 decay into lead 206 with a half lives of 4 billion, and .7 billion years. As this happens, the lead is trapped in the crystal. To determine the age, we can measure the relative amounts of uranium and lead, and use the rate of decay to calculate the age of the crystal. Because there are two separate decay series, we can calculate two independent ages which makes this an extremely robust geochronometer. </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199C18F-898F-4F9B-8874-14C95EA04700}" type="slidenum">
              <a:rPr lang="en-US" altLang="en-US"/>
              <a:pPr>
                <a:spcBef>
                  <a:spcPct val="0"/>
                </a:spcBef>
              </a:pPr>
              <a:t>9</a:t>
            </a:fld>
            <a:endParaRPr lang="en-US" altLang="en-US"/>
          </a:p>
        </p:txBody>
      </p:sp>
    </p:spTree>
    <p:extLst>
      <p:ext uri="{BB962C8B-B14F-4D97-AF65-F5344CB8AC3E}">
        <p14:creationId xmlns:p14="http://schemas.microsoft.com/office/powerpoint/2010/main" val="28876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381000" y="685800"/>
            <a:ext cx="6096000" cy="3429000"/>
          </a:xfrm>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defRPr>
            </a:lvl1pPr>
            <a:lvl2pPr marL="702756" indent="-270291" eaLnBrk="0" hangingPunct="0">
              <a:spcBef>
                <a:spcPct val="30000"/>
              </a:spcBef>
              <a:defRPr sz="1100">
                <a:solidFill>
                  <a:schemeClr val="tx1"/>
                </a:solidFill>
                <a:latin typeface="Calibri" pitchFamily="34" charset="0"/>
              </a:defRPr>
            </a:lvl2pPr>
            <a:lvl3pPr marL="1081164" indent="-216233" eaLnBrk="0" hangingPunct="0">
              <a:spcBef>
                <a:spcPct val="30000"/>
              </a:spcBef>
              <a:defRPr sz="1100">
                <a:solidFill>
                  <a:schemeClr val="tx1"/>
                </a:solidFill>
                <a:latin typeface="Calibri" pitchFamily="34" charset="0"/>
              </a:defRPr>
            </a:lvl3pPr>
            <a:lvl4pPr marL="1513629" indent="-216233" eaLnBrk="0" hangingPunct="0">
              <a:spcBef>
                <a:spcPct val="30000"/>
              </a:spcBef>
              <a:defRPr sz="1100">
                <a:solidFill>
                  <a:schemeClr val="tx1"/>
                </a:solidFill>
                <a:latin typeface="Calibri" pitchFamily="34" charset="0"/>
              </a:defRPr>
            </a:lvl4pPr>
            <a:lvl5pPr marL="1946095" indent="-216233" eaLnBrk="0" hangingPunct="0">
              <a:spcBef>
                <a:spcPct val="30000"/>
              </a:spcBef>
              <a:defRPr sz="1100">
                <a:solidFill>
                  <a:schemeClr val="tx1"/>
                </a:solidFill>
                <a:latin typeface="Calibri" pitchFamily="34" charset="0"/>
              </a:defRPr>
            </a:lvl5pPr>
            <a:lvl6pPr marL="2378560" indent="-216233" eaLnBrk="0" fontAlgn="base" hangingPunct="0">
              <a:spcBef>
                <a:spcPct val="30000"/>
              </a:spcBef>
              <a:spcAft>
                <a:spcPct val="0"/>
              </a:spcAft>
              <a:defRPr sz="1100">
                <a:solidFill>
                  <a:schemeClr val="tx1"/>
                </a:solidFill>
                <a:latin typeface="Calibri" pitchFamily="34" charset="0"/>
              </a:defRPr>
            </a:lvl6pPr>
            <a:lvl7pPr marL="2811026" indent="-216233" eaLnBrk="0" fontAlgn="base" hangingPunct="0">
              <a:spcBef>
                <a:spcPct val="30000"/>
              </a:spcBef>
              <a:spcAft>
                <a:spcPct val="0"/>
              </a:spcAft>
              <a:defRPr sz="1100">
                <a:solidFill>
                  <a:schemeClr val="tx1"/>
                </a:solidFill>
                <a:latin typeface="Calibri" pitchFamily="34" charset="0"/>
              </a:defRPr>
            </a:lvl7pPr>
            <a:lvl8pPr marL="3243491" indent="-216233" eaLnBrk="0" fontAlgn="base" hangingPunct="0">
              <a:spcBef>
                <a:spcPct val="30000"/>
              </a:spcBef>
              <a:spcAft>
                <a:spcPct val="0"/>
              </a:spcAft>
              <a:defRPr sz="1100">
                <a:solidFill>
                  <a:schemeClr val="tx1"/>
                </a:solidFill>
                <a:latin typeface="Calibri" pitchFamily="34" charset="0"/>
              </a:defRPr>
            </a:lvl8pPr>
            <a:lvl9pPr marL="3675957" indent="-216233" eaLnBrk="0" fontAlgn="base" hangingPunct="0">
              <a:spcBef>
                <a:spcPct val="30000"/>
              </a:spcBef>
              <a:spcAft>
                <a:spcPct val="0"/>
              </a:spcAft>
              <a:defRPr sz="1100">
                <a:solidFill>
                  <a:schemeClr val="tx1"/>
                </a:solidFill>
                <a:latin typeface="Calibri" pitchFamily="34" charset="0"/>
              </a:defRPr>
            </a:lvl9pPr>
          </a:lstStyle>
          <a:p>
            <a:pPr>
              <a:spcBef>
                <a:spcPct val="0"/>
              </a:spcBef>
            </a:pPr>
            <a:fld id="{EE9F525E-E162-4364-A3B0-A73F5CEA126D}" type="slidenum">
              <a:rPr lang="en-US" altLang="en-US" sz="1200">
                <a:latin typeface="Arial" charset="0"/>
                <a:ea typeface="MS PGothic" pitchFamily="34" charset="-128"/>
              </a:rPr>
              <a:pPr>
                <a:spcBef>
                  <a:spcPct val="0"/>
                </a:spcBef>
              </a:pPr>
              <a:t>10</a:t>
            </a:fld>
            <a:endParaRPr lang="en-US" altLang="en-US" sz="1200">
              <a:latin typeface="Arial" charset="0"/>
              <a:ea typeface="MS PGothic" pitchFamily="34" charset="-128"/>
            </a:endParaRPr>
          </a:p>
        </p:txBody>
      </p:sp>
    </p:spTree>
    <p:extLst>
      <p:ext uri="{BB962C8B-B14F-4D97-AF65-F5344CB8AC3E}">
        <p14:creationId xmlns:p14="http://schemas.microsoft.com/office/powerpoint/2010/main" val="4237145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381000" y="685800"/>
            <a:ext cx="6096000" cy="3429000"/>
          </a:xfrm>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5298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381000" y="685800"/>
            <a:ext cx="6096000" cy="3429000"/>
          </a:xfrm>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2484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defRPr>
            </a:lvl1pPr>
            <a:lvl2pPr marL="702756" indent="-270291" eaLnBrk="0" hangingPunct="0">
              <a:spcBef>
                <a:spcPct val="30000"/>
              </a:spcBef>
              <a:defRPr sz="1100">
                <a:solidFill>
                  <a:schemeClr val="tx1"/>
                </a:solidFill>
                <a:latin typeface="Calibri" pitchFamily="34" charset="0"/>
              </a:defRPr>
            </a:lvl2pPr>
            <a:lvl3pPr marL="1081164" indent="-216233" eaLnBrk="0" hangingPunct="0">
              <a:spcBef>
                <a:spcPct val="30000"/>
              </a:spcBef>
              <a:defRPr sz="1100">
                <a:solidFill>
                  <a:schemeClr val="tx1"/>
                </a:solidFill>
                <a:latin typeface="Calibri" pitchFamily="34" charset="0"/>
              </a:defRPr>
            </a:lvl3pPr>
            <a:lvl4pPr marL="1513629" indent="-216233" eaLnBrk="0" hangingPunct="0">
              <a:spcBef>
                <a:spcPct val="30000"/>
              </a:spcBef>
              <a:defRPr sz="1100">
                <a:solidFill>
                  <a:schemeClr val="tx1"/>
                </a:solidFill>
                <a:latin typeface="Calibri" pitchFamily="34" charset="0"/>
              </a:defRPr>
            </a:lvl4pPr>
            <a:lvl5pPr marL="1946095" indent="-216233" eaLnBrk="0" hangingPunct="0">
              <a:spcBef>
                <a:spcPct val="30000"/>
              </a:spcBef>
              <a:defRPr sz="1100">
                <a:solidFill>
                  <a:schemeClr val="tx1"/>
                </a:solidFill>
                <a:latin typeface="Calibri" pitchFamily="34" charset="0"/>
              </a:defRPr>
            </a:lvl5pPr>
            <a:lvl6pPr marL="2378560" indent="-216233" eaLnBrk="0" fontAlgn="base" hangingPunct="0">
              <a:spcBef>
                <a:spcPct val="30000"/>
              </a:spcBef>
              <a:spcAft>
                <a:spcPct val="0"/>
              </a:spcAft>
              <a:defRPr sz="1100">
                <a:solidFill>
                  <a:schemeClr val="tx1"/>
                </a:solidFill>
                <a:latin typeface="Calibri" pitchFamily="34" charset="0"/>
              </a:defRPr>
            </a:lvl6pPr>
            <a:lvl7pPr marL="2811026" indent="-216233" eaLnBrk="0" fontAlgn="base" hangingPunct="0">
              <a:spcBef>
                <a:spcPct val="30000"/>
              </a:spcBef>
              <a:spcAft>
                <a:spcPct val="0"/>
              </a:spcAft>
              <a:defRPr sz="1100">
                <a:solidFill>
                  <a:schemeClr val="tx1"/>
                </a:solidFill>
                <a:latin typeface="Calibri" pitchFamily="34" charset="0"/>
              </a:defRPr>
            </a:lvl7pPr>
            <a:lvl8pPr marL="3243491" indent="-216233" eaLnBrk="0" fontAlgn="base" hangingPunct="0">
              <a:spcBef>
                <a:spcPct val="30000"/>
              </a:spcBef>
              <a:spcAft>
                <a:spcPct val="0"/>
              </a:spcAft>
              <a:defRPr sz="1100">
                <a:solidFill>
                  <a:schemeClr val="tx1"/>
                </a:solidFill>
                <a:latin typeface="Calibri" pitchFamily="34" charset="0"/>
              </a:defRPr>
            </a:lvl8pPr>
            <a:lvl9pPr marL="3675957" indent="-216233" eaLnBrk="0" fontAlgn="base" hangingPunct="0">
              <a:spcBef>
                <a:spcPct val="30000"/>
              </a:spcBef>
              <a:spcAft>
                <a:spcPct val="0"/>
              </a:spcAft>
              <a:defRPr sz="1100">
                <a:solidFill>
                  <a:schemeClr val="tx1"/>
                </a:solidFill>
                <a:latin typeface="Calibri" pitchFamily="34" charset="0"/>
              </a:defRPr>
            </a:lvl9pPr>
          </a:lstStyle>
          <a:p>
            <a:pPr>
              <a:spcBef>
                <a:spcPct val="0"/>
              </a:spcBef>
            </a:pPr>
            <a:fld id="{741A3859-B7BD-49E6-A255-104EF04CD4F2}" type="slidenum">
              <a:rPr lang="en-US" altLang="en-US" sz="1200">
                <a:latin typeface="Arial" charset="0"/>
                <a:ea typeface="MS PGothic" pitchFamily="34" charset="-128"/>
              </a:rPr>
              <a:pPr>
                <a:spcBef>
                  <a:spcPct val="0"/>
                </a:spcBef>
              </a:pPr>
              <a:t>13</a:t>
            </a:fld>
            <a:endParaRPr lang="en-US" altLang="en-US" sz="1200">
              <a:latin typeface="Arial" charset="0"/>
              <a:ea typeface="MS PGothic" pitchFamily="34" charset="-128"/>
            </a:endParaRPr>
          </a:p>
        </p:txBody>
      </p:sp>
      <p:sp>
        <p:nvSpPr>
          <p:cNvPr id="122883" name="Rectangle 2"/>
          <p:cNvSpPr>
            <a:spLocks noGrp="1" noRot="1" noChangeAspect="1" noChangeArrowheads="1" noTextEdit="1"/>
          </p:cNvSpPr>
          <p:nvPr>
            <p:ph type="sldImg"/>
          </p:nvPr>
        </p:nvSpPr>
        <p:spPr>
          <a:xfrm>
            <a:off x="382588" y="685800"/>
            <a:ext cx="6094412" cy="3429000"/>
          </a:xfrm>
          <a:solidFill>
            <a:srgbClr val="FFFFFF"/>
          </a:solidFill>
          <a:ln/>
        </p:spPr>
      </p:sp>
      <p:sp>
        <p:nvSpPr>
          <p:cNvPr id="122884" name="Rectangle 3"/>
          <p:cNvSpPr>
            <a:spLocks noGrp="1" noChangeArrowheads="1"/>
          </p:cNvSpPr>
          <p:nvPr>
            <p:ph type="body" idx="1"/>
          </p:nvPr>
        </p:nvSpPr>
        <p:spPr>
          <a:xfrm>
            <a:off x="913805" y="4343704"/>
            <a:ext cx="5030391" cy="4113892"/>
          </a:xfrm>
          <a:solidFill>
            <a:srgbClr val="FFFFFF"/>
          </a:solidFill>
          <a:ln>
            <a:solidFill>
              <a:srgbClr val="000000"/>
            </a:solidFill>
          </a:ln>
        </p:spPr>
        <p:txBody>
          <a:bodyPr/>
          <a:lstStyle/>
          <a:p>
            <a:r>
              <a:rPr lang="en-US" altLang="en-US">
                <a:solidFill>
                  <a:srgbClr val="FFFFFF"/>
                </a:solidFill>
              </a:rPr>
              <a:t>what we know</a:t>
            </a:r>
          </a:p>
          <a:p>
            <a:r>
              <a:rPr lang="en-US" altLang="en-US">
                <a:solidFill>
                  <a:srgbClr val="FFFFFF"/>
                </a:solidFill>
              </a:rPr>
              <a:t>	and what we don’t know</a:t>
            </a:r>
          </a:p>
        </p:txBody>
      </p:sp>
    </p:spTree>
    <p:extLst>
      <p:ext uri="{BB962C8B-B14F-4D97-AF65-F5344CB8AC3E}">
        <p14:creationId xmlns:p14="http://schemas.microsoft.com/office/powerpoint/2010/main" val="2529035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defRPr>
            </a:lvl1pPr>
            <a:lvl2pPr marL="702756" indent="-270291" eaLnBrk="0" hangingPunct="0">
              <a:spcBef>
                <a:spcPct val="30000"/>
              </a:spcBef>
              <a:defRPr sz="1100">
                <a:solidFill>
                  <a:schemeClr val="tx1"/>
                </a:solidFill>
                <a:latin typeface="Calibri" pitchFamily="34" charset="0"/>
              </a:defRPr>
            </a:lvl2pPr>
            <a:lvl3pPr marL="1081164" indent="-216233" eaLnBrk="0" hangingPunct="0">
              <a:spcBef>
                <a:spcPct val="30000"/>
              </a:spcBef>
              <a:defRPr sz="1100">
                <a:solidFill>
                  <a:schemeClr val="tx1"/>
                </a:solidFill>
                <a:latin typeface="Calibri" pitchFamily="34" charset="0"/>
              </a:defRPr>
            </a:lvl3pPr>
            <a:lvl4pPr marL="1513629" indent="-216233" eaLnBrk="0" hangingPunct="0">
              <a:spcBef>
                <a:spcPct val="30000"/>
              </a:spcBef>
              <a:defRPr sz="1100">
                <a:solidFill>
                  <a:schemeClr val="tx1"/>
                </a:solidFill>
                <a:latin typeface="Calibri" pitchFamily="34" charset="0"/>
              </a:defRPr>
            </a:lvl4pPr>
            <a:lvl5pPr marL="1946095" indent="-216233" eaLnBrk="0" hangingPunct="0">
              <a:spcBef>
                <a:spcPct val="30000"/>
              </a:spcBef>
              <a:defRPr sz="1100">
                <a:solidFill>
                  <a:schemeClr val="tx1"/>
                </a:solidFill>
                <a:latin typeface="Calibri" pitchFamily="34" charset="0"/>
              </a:defRPr>
            </a:lvl5pPr>
            <a:lvl6pPr marL="2378560" indent="-216233" eaLnBrk="0" fontAlgn="base" hangingPunct="0">
              <a:spcBef>
                <a:spcPct val="30000"/>
              </a:spcBef>
              <a:spcAft>
                <a:spcPct val="0"/>
              </a:spcAft>
              <a:defRPr sz="1100">
                <a:solidFill>
                  <a:schemeClr val="tx1"/>
                </a:solidFill>
                <a:latin typeface="Calibri" pitchFamily="34" charset="0"/>
              </a:defRPr>
            </a:lvl6pPr>
            <a:lvl7pPr marL="2811026" indent="-216233" eaLnBrk="0" fontAlgn="base" hangingPunct="0">
              <a:spcBef>
                <a:spcPct val="30000"/>
              </a:spcBef>
              <a:spcAft>
                <a:spcPct val="0"/>
              </a:spcAft>
              <a:defRPr sz="1100">
                <a:solidFill>
                  <a:schemeClr val="tx1"/>
                </a:solidFill>
                <a:latin typeface="Calibri" pitchFamily="34" charset="0"/>
              </a:defRPr>
            </a:lvl7pPr>
            <a:lvl8pPr marL="3243491" indent="-216233" eaLnBrk="0" fontAlgn="base" hangingPunct="0">
              <a:spcBef>
                <a:spcPct val="30000"/>
              </a:spcBef>
              <a:spcAft>
                <a:spcPct val="0"/>
              </a:spcAft>
              <a:defRPr sz="1100">
                <a:solidFill>
                  <a:schemeClr val="tx1"/>
                </a:solidFill>
                <a:latin typeface="Calibri" pitchFamily="34" charset="0"/>
              </a:defRPr>
            </a:lvl8pPr>
            <a:lvl9pPr marL="3675957" indent="-216233" eaLnBrk="0" fontAlgn="base" hangingPunct="0">
              <a:spcBef>
                <a:spcPct val="30000"/>
              </a:spcBef>
              <a:spcAft>
                <a:spcPct val="0"/>
              </a:spcAft>
              <a:defRPr sz="1100">
                <a:solidFill>
                  <a:schemeClr val="tx1"/>
                </a:solidFill>
                <a:latin typeface="Calibri" pitchFamily="34" charset="0"/>
              </a:defRPr>
            </a:lvl9pPr>
          </a:lstStyle>
          <a:p>
            <a:pPr>
              <a:spcBef>
                <a:spcPct val="0"/>
              </a:spcBef>
            </a:pPr>
            <a:fld id="{4E091938-7C46-456A-BB86-CFF989BA5C18}" type="slidenum">
              <a:rPr lang="en-US" altLang="en-US" sz="1200">
                <a:latin typeface="Arial" charset="0"/>
                <a:ea typeface="MS PGothic" pitchFamily="34" charset="-128"/>
              </a:rPr>
              <a:pPr>
                <a:spcBef>
                  <a:spcPct val="0"/>
                </a:spcBef>
              </a:pPr>
              <a:t>14</a:t>
            </a:fld>
            <a:endParaRPr lang="en-US" altLang="en-US" sz="1200">
              <a:latin typeface="Arial" charset="0"/>
              <a:ea typeface="MS PGothic" pitchFamily="34" charset="-128"/>
            </a:endParaRPr>
          </a:p>
        </p:txBody>
      </p:sp>
      <p:sp>
        <p:nvSpPr>
          <p:cNvPr id="110595" name="Rectangle 2"/>
          <p:cNvSpPr>
            <a:spLocks noGrp="1" noRot="1" noChangeAspect="1" noChangeArrowheads="1" noTextEdit="1"/>
          </p:cNvSpPr>
          <p:nvPr>
            <p:ph type="sldImg"/>
          </p:nvPr>
        </p:nvSpPr>
        <p:spPr>
          <a:xfrm>
            <a:off x="381000" y="685800"/>
            <a:ext cx="6096000" cy="3429000"/>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958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1B5AD43B-9448-43EA-A65E-5136255DF07A}" type="datetimeFigureOut">
              <a:rPr lang="en-US" smtClean="0"/>
              <a:t>6/19/2025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0C51DBB-CED9-4038-8C2A-53F6E42A8E57}"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14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5AD43B-9448-43EA-A65E-5136255DF07A}" type="datetimeFigureOut">
              <a:rPr lang="en-US" smtClean="0"/>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51DBB-CED9-4038-8C2A-53F6E42A8E57}" type="slidenum">
              <a:rPr lang="en-US" smtClean="0"/>
              <a:t>‹#›</a:t>
            </a:fld>
            <a:endParaRPr lang="en-US" dirty="0"/>
          </a:p>
        </p:txBody>
      </p:sp>
    </p:spTree>
    <p:extLst>
      <p:ext uri="{BB962C8B-B14F-4D97-AF65-F5344CB8AC3E}">
        <p14:creationId xmlns:p14="http://schemas.microsoft.com/office/powerpoint/2010/main" val="3960676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5AD43B-9448-43EA-A65E-5136255DF07A}" type="datetimeFigureOut">
              <a:rPr lang="en-US" smtClean="0"/>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51DBB-CED9-4038-8C2A-53F6E42A8E57}" type="slidenum">
              <a:rPr lang="en-US" smtClean="0"/>
              <a:t>‹#›</a:t>
            </a:fld>
            <a:endParaRPr lang="en-US" dirty="0"/>
          </a:p>
        </p:txBody>
      </p:sp>
    </p:spTree>
    <p:extLst>
      <p:ext uri="{BB962C8B-B14F-4D97-AF65-F5344CB8AC3E}">
        <p14:creationId xmlns:p14="http://schemas.microsoft.com/office/powerpoint/2010/main" val="3695465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264E4FF-5145-4E1E-BD39-2F8871017FCC}" type="slidenum">
              <a:rPr lang="en-US" altLang="en-US"/>
              <a:pPr>
                <a:defRPr/>
              </a:pPr>
              <a:t>‹#›</a:t>
            </a:fld>
            <a:endParaRPr lang="en-US" altLang="en-US" dirty="0"/>
          </a:p>
        </p:txBody>
      </p:sp>
    </p:spTree>
    <p:extLst>
      <p:ext uri="{BB962C8B-B14F-4D97-AF65-F5344CB8AC3E}">
        <p14:creationId xmlns:p14="http://schemas.microsoft.com/office/powerpoint/2010/main" val="183792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5AD43B-9448-43EA-A65E-5136255DF07A}" type="datetimeFigureOut">
              <a:rPr lang="en-US" smtClean="0"/>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51DBB-CED9-4038-8C2A-53F6E42A8E57}" type="slidenum">
              <a:rPr lang="en-US" smtClean="0"/>
              <a:t>‹#›</a:t>
            </a:fld>
            <a:endParaRPr lang="en-US" dirty="0"/>
          </a:p>
        </p:txBody>
      </p:sp>
    </p:spTree>
    <p:extLst>
      <p:ext uri="{BB962C8B-B14F-4D97-AF65-F5344CB8AC3E}">
        <p14:creationId xmlns:p14="http://schemas.microsoft.com/office/powerpoint/2010/main" val="95952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5AD43B-9448-43EA-A65E-5136255DF07A}" type="datetimeFigureOut">
              <a:rPr lang="en-US" smtClean="0"/>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51DBB-CED9-4038-8C2A-53F6E42A8E57}"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817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5AD43B-9448-43EA-A65E-5136255DF07A}" type="datetimeFigureOut">
              <a:rPr lang="en-US" smtClean="0"/>
              <a:t>6/19/2025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51DBB-CED9-4038-8C2A-53F6E42A8E57}" type="slidenum">
              <a:rPr lang="en-US" smtClean="0"/>
              <a:t>‹#›</a:t>
            </a:fld>
            <a:endParaRPr lang="en-US" dirty="0"/>
          </a:p>
        </p:txBody>
      </p:sp>
    </p:spTree>
    <p:extLst>
      <p:ext uri="{BB962C8B-B14F-4D97-AF65-F5344CB8AC3E}">
        <p14:creationId xmlns:p14="http://schemas.microsoft.com/office/powerpoint/2010/main" val="377251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5AD43B-9448-43EA-A65E-5136255DF07A}" type="datetimeFigureOut">
              <a:rPr lang="en-US" smtClean="0"/>
              <a:t>6/19/2025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51DBB-CED9-4038-8C2A-53F6E42A8E57}" type="slidenum">
              <a:rPr lang="en-US" smtClean="0"/>
              <a:t>‹#›</a:t>
            </a:fld>
            <a:endParaRPr lang="en-US" dirty="0"/>
          </a:p>
        </p:txBody>
      </p:sp>
    </p:spTree>
    <p:extLst>
      <p:ext uri="{BB962C8B-B14F-4D97-AF65-F5344CB8AC3E}">
        <p14:creationId xmlns:p14="http://schemas.microsoft.com/office/powerpoint/2010/main" val="2143546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5AD43B-9448-43EA-A65E-5136255DF07A}" type="datetimeFigureOut">
              <a:rPr lang="en-US" smtClean="0"/>
              <a:t>6/19/2025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C51DBB-CED9-4038-8C2A-53F6E42A8E57}" type="slidenum">
              <a:rPr lang="en-US" smtClean="0"/>
              <a:t>‹#›</a:t>
            </a:fld>
            <a:endParaRPr lang="en-US" dirty="0"/>
          </a:p>
        </p:txBody>
      </p:sp>
    </p:spTree>
    <p:extLst>
      <p:ext uri="{BB962C8B-B14F-4D97-AF65-F5344CB8AC3E}">
        <p14:creationId xmlns:p14="http://schemas.microsoft.com/office/powerpoint/2010/main" val="333715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5AD43B-9448-43EA-A65E-5136255DF07A}" type="datetimeFigureOut">
              <a:rPr lang="en-US" smtClean="0"/>
              <a:t>6/19/2025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C51DBB-CED9-4038-8C2A-53F6E42A8E57}" type="slidenum">
              <a:rPr lang="en-US" smtClean="0"/>
              <a:t>‹#›</a:t>
            </a:fld>
            <a:endParaRPr lang="en-US" dirty="0"/>
          </a:p>
        </p:txBody>
      </p:sp>
    </p:spTree>
    <p:extLst>
      <p:ext uri="{BB962C8B-B14F-4D97-AF65-F5344CB8AC3E}">
        <p14:creationId xmlns:p14="http://schemas.microsoft.com/office/powerpoint/2010/main" val="1472168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5AD43B-9448-43EA-A65E-5136255DF07A}" type="datetimeFigureOut">
              <a:rPr lang="en-US" smtClean="0"/>
              <a:t>6/19/2025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51DBB-CED9-4038-8C2A-53F6E42A8E57}" type="slidenum">
              <a:rPr lang="en-US" smtClean="0"/>
              <a:t>‹#›</a:t>
            </a:fld>
            <a:endParaRPr lang="en-US" dirty="0"/>
          </a:p>
        </p:txBody>
      </p:sp>
    </p:spTree>
    <p:extLst>
      <p:ext uri="{BB962C8B-B14F-4D97-AF65-F5344CB8AC3E}">
        <p14:creationId xmlns:p14="http://schemas.microsoft.com/office/powerpoint/2010/main" val="311973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5AD43B-9448-43EA-A65E-5136255DF07A}" type="datetimeFigureOut">
              <a:rPr lang="en-US" smtClean="0"/>
              <a:t>6/19/2025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51DBB-CED9-4038-8C2A-53F6E42A8E57}" type="slidenum">
              <a:rPr lang="en-US" smtClean="0"/>
              <a:t>‹#›</a:t>
            </a:fld>
            <a:endParaRPr lang="en-US" dirty="0"/>
          </a:p>
        </p:txBody>
      </p:sp>
    </p:spTree>
    <p:extLst>
      <p:ext uri="{BB962C8B-B14F-4D97-AF65-F5344CB8AC3E}">
        <p14:creationId xmlns:p14="http://schemas.microsoft.com/office/powerpoint/2010/main" val="1888718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1B5AD43B-9448-43EA-A65E-5136255DF07A}" type="datetimeFigureOut">
              <a:rPr lang="en-US" smtClean="0"/>
              <a:t>6/19/2025</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70C51DBB-CED9-4038-8C2A-53F6E42A8E57}" type="slidenum">
              <a:rPr lang="en-US" smtClean="0"/>
              <a:t>‹#›</a:t>
            </a:fld>
            <a:endParaRPr lang="en-US" dirty="0"/>
          </a:p>
        </p:txBody>
      </p:sp>
    </p:spTree>
    <p:extLst>
      <p:ext uri="{BB962C8B-B14F-4D97-AF65-F5344CB8AC3E}">
        <p14:creationId xmlns:p14="http://schemas.microsoft.com/office/powerpoint/2010/main" val="3437178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E2515-9AA4-4616-B2DB-4D7B531F1B35}"/>
              </a:ext>
            </a:extLst>
          </p:cNvPr>
          <p:cNvSpPr>
            <a:spLocks noGrp="1"/>
          </p:cNvSpPr>
          <p:nvPr>
            <p:ph type="title"/>
          </p:nvPr>
        </p:nvSpPr>
        <p:spPr>
          <a:xfrm>
            <a:off x="1874519" y="1532311"/>
            <a:ext cx="7651866" cy="2806933"/>
          </a:xfrm>
        </p:spPr>
        <p:txBody>
          <a:bodyPr>
            <a:normAutofit/>
          </a:bodyPr>
          <a:lstStyle/>
          <a:p>
            <a:r>
              <a:rPr lang="en-US" sz="5400" b="1" dirty="0"/>
              <a:t>U/Pb Dating Morgan Valley along the Wasatch Fault   </a:t>
            </a:r>
          </a:p>
        </p:txBody>
      </p:sp>
    </p:spTree>
    <p:extLst>
      <p:ext uri="{BB962C8B-B14F-4D97-AF65-F5344CB8AC3E}">
        <p14:creationId xmlns:p14="http://schemas.microsoft.com/office/powerpoint/2010/main" val="1185840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9602" y="6073775"/>
            <a:ext cx="8501063" cy="285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5123" name="Rectangle 2"/>
          <p:cNvSpPr>
            <a:spLocks noChangeArrowheads="1"/>
          </p:cNvSpPr>
          <p:nvPr/>
        </p:nvSpPr>
        <p:spPr bwMode="auto">
          <a:xfrm>
            <a:off x="406672" y="287337"/>
            <a:ext cx="997399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3200" b="1" dirty="0">
                <a:ea typeface="ＭＳ Ｐゴシック" pitchFamily="34" charset="-128"/>
              </a:rPr>
              <a:t>Zircon Geochronology Applications                       </a:t>
            </a:r>
          </a:p>
          <a:p>
            <a:pPr marL="342891" indent="-342891">
              <a:buFont typeface="Arial" pitchFamily="34" charset="0"/>
              <a:buChar char="•"/>
              <a:defRPr/>
            </a:pPr>
            <a:r>
              <a:rPr lang="en-US" sz="2400" b="1" dirty="0">
                <a:ea typeface="ＭＳ Ｐゴシック" pitchFamily="34" charset="-128"/>
              </a:rPr>
              <a:t>Magmatic age</a:t>
            </a:r>
          </a:p>
          <a:p>
            <a:pPr marL="342891" indent="-342891">
              <a:buFont typeface="Arial" pitchFamily="34" charset="0"/>
              <a:buChar char="•"/>
              <a:defRPr/>
            </a:pPr>
            <a:r>
              <a:rPr lang="en-US" sz="2400" b="1" dirty="0">
                <a:ea typeface="ＭＳ Ｐゴシック" pitchFamily="34" charset="-128"/>
              </a:rPr>
              <a:t>Timing of metamorphism</a:t>
            </a:r>
          </a:p>
          <a:p>
            <a:pPr marL="342891" indent="-342891">
              <a:buFont typeface="Arial" pitchFamily="34" charset="0"/>
              <a:buChar char="•"/>
              <a:defRPr/>
            </a:pPr>
            <a:r>
              <a:rPr lang="en-US" sz="2400" b="1" dirty="0">
                <a:ea typeface="ＭＳ Ｐゴシック" pitchFamily="34" charset="-128"/>
              </a:rPr>
              <a:t>Provenance</a:t>
            </a:r>
          </a:p>
          <a:p>
            <a:pPr marL="342891" indent="-342891">
              <a:buFont typeface="Arial" pitchFamily="34" charset="0"/>
              <a:buChar char="•"/>
              <a:defRPr/>
            </a:pPr>
            <a:r>
              <a:rPr lang="en-US" sz="2400" b="1" dirty="0">
                <a:ea typeface="ＭＳ Ｐゴシック" pitchFamily="34" charset="-128"/>
              </a:rPr>
              <a:t>Maximum depositional age (sed rocks)</a:t>
            </a:r>
          </a:p>
        </p:txBody>
      </p:sp>
      <p:pic>
        <p:nvPicPr>
          <p:cNvPr id="51205" name="Picture 11" descr="Image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066" y="76201"/>
            <a:ext cx="392588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3228" y="2682876"/>
            <a:ext cx="4169899" cy="402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https://lh3.googleusercontent.com/M6FsPTFG8vzK1w0PUGMiguoWwmv6tEvCRcC3bv833jYmbFEH-NwZ_vkVorKjtuXXcGuAkuERr6poAPiS8dvkt-F97qgprnRVX7h9hiwDKtSgRhlt_QGcXvHG-qzNpAgMFot6DkyZKA53B3Cz7Vzgic52vrazwU7EfGeNMmKFLAPIUy6QOA5kta4Zshoou4j3=nw">
            <a:extLst>
              <a:ext uri="{FF2B5EF4-FFF2-40B4-BE49-F238E27FC236}">
                <a16:creationId xmlns:a16="http://schemas.microsoft.com/office/drawing/2014/main" id="{5B1CA3DF-C0B7-41CE-A9C4-DC3AFA54ECC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1577" y="2867818"/>
            <a:ext cx="5580035" cy="3863927"/>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C30D0DBB-2DDD-4C53-AEB3-8E1CEB0172D9}"/>
              </a:ext>
            </a:extLst>
          </p:cNvPr>
          <p:cNvSpPr/>
          <p:nvPr/>
        </p:nvSpPr>
        <p:spPr>
          <a:xfrm>
            <a:off x="5893241" y="1826150"/>
            <a:ext cx="405517" cy="405516"/>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528846"/>
      </p:ext>
    </p:extLst>
  </p:cSld>
  <p:clrMapOvr>
    <a:masterClrMapping/>
  </p:clrMapOvr>
  <mc:AlternateContent xmlns:mc="http://schemas.openxmlformats.org/markup-compatibility/2006" xmlns:p14="http://schemas.microsoft.com/office/powerpoint/2010/main">
    <mc:Choice Requires="p14">
      <p:transition spd="slow" p14:dur="2000" advTm="86009"/>
    </mc:Choice>
    <mc:Fallback xmlns="">
      <p:transition spd="slow" advTm="860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598" y="1982625"/>
            <a:ext cx="4281693" cy="4524315"/>
          </a:xfrm>
          <a:prstGeom prst="rect">
            <a:avLst/>
          </a:prstGeom>
          <a:noFill/>
        </p:spPr>
        <p:txBody>
          <a:bodyPr wrap="square" rtlCol="0">
            <a:spAutoFit/>
          </a:bodyPr>
          <a:lstStyle/>
          <a:p>
            <a:r>
              <a:rPr lang="en-US" sz="2400" dirty="0"/>
              <a:t>We separate the zircons using its mineral properties:</a:t>
            </a:r>
          </a:p>
          <a:p>
            <a:pPr marL="342891" indent="-342891">
              <a:buFont typeface="+mj-lt"/>
              <a:buAutoNum type="arabicPeriod"/>
            </a:pPr>
            <a:r>
              <a:rPr lang="en-US" sz="2400" dirty="0"/>
              <a:t>Density separations (zircon is very dense)</a:t>
            </a:r>
          </a:p>
          <a:p>
            <a:pPr marL="342891" indent="-342891">
              <a:buFont typeface="+mj-lt"/>
              <a:buAutoNum type="arabicPeriod"/>
            </a:pPr>
            <a:r>
              <a:rPr lang="en-US" sz="2400" dirty="0"/>
              <a:t>Magnetic properties (zircon is nonmagnetic, many dense minerals are at least paramagnetic)</a:t>
            </a:r>
          </a:p>
          <a:p>
            <a:r>
              <a:rPr lang="en-US" sz="2400" dirty="0"/>
              <a:t>Going from a large sample to mounted zircon separates probably takes about ~12 </a:t>
            </a:r>
            <a:r>
              <a:rPr lang="en-US" sz="2400" dirty="0" err="1"/>
              <a:t>hrs</a:t>
            </a:r>
            <a:r>
              <a:rPr lang="en-US" sz="2400" dirty="0"/>
              <a:t>/sample</a:t>
            </a:r>
          </a:p>
        </p:txBody>
      </p:sp>
      <p:pic>
        <p:nvPicPr>
          <p:cNvPr id="6148" name="Picture 4" descr="https://lh5.googleusercontent.com/nA6vSW3iRA3CZNUtTxasn_moItmCveIAXtrXQFV_RJ3BcYBJWbvztSM60acPI7C0FPtTL_N6zhwnNSVtpQkkUTsZId9zwLe9fHCREGUQetqLE_-KTSHym6Ao-BVurnugkIzyvXtzxsoQINUKWmRf7XBHYfE4bQsNcQ9aiBHFM4Gddf84usBEGkwFea3sW1om=nw">
            <a:extLst>
              <a:ext uri="{FF2B5EF4-FFF2-40B4-BE49-F238E27FC236}">
                <a16:creationId xmlns:a16="http://schemas.microsoft.com/office/drawing/2014/main" id="{AC5947A2-CEAB-4046-B05C-720DC82FA95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9077325" y="154901"/>
            <a:ext cx="2987672" cy="28168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lh5.googleusercontent.com/CW75etYh71iYyFmIlgcGoTq21ID2IAOqr7v1ryu0992dC_oqKgL-wlOEg5Lz3irwalQxuym59FxoRsKU3jaUlYxwjhhhvPhjM2xnz8CZG6Z72GOf6tcnuFqRRgsROp-NlREWnKj8CrlLEyYoxLF-Tr01iBy1kFG7aYMi_BnxErqqbtp1f3kjHglwavi_e1dg=nw">
            <a:extLst>
              <a:ext uri="{FF2B5EF4-FFF2-40B4-BE49-F238E27FC236}">
                <a16:creationId xmlns:a16="http://schemas.microsoft.com/office/drawing/2014/main" id="{B5EA6273-A075-40B8-94BB-E1887BE12C9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76504" y="3225405"/>
            <a:ext cx="3755864" cy="281689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lh3.googleusercontent.com/p09LcoofO6BmGzxLSnHf5vayDRNUb-w-KY98Yg53bgRSkHbe3NEemwgnsyxBSTdl3R_a5iLJ4jFb0R9Fkrfwjdd4m4ij_OF_Kj9VONJjBF-7Vmzbku21_h_8xhIu1WAiHKS4mWLw4V-Tu6DTOTfoGveMpL9rZz8FWYrNnE64PKE7zx9xE8PBLT_EMYI-cEiK=nw">
            <a:extLst>
              <a:ext uri="{FF2B5EF4-FFF2-40B4-BE49-F238E27FC236}">
                <a16:creationId xmlns:a16="http://schemas.microsoft.com/office/drawing/2014/main" id="{C59D1116-EA30-4E2D-B6C3-5A83D30E076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544291" y="5077869"/>
            <a:ext cx="1465724" cy="16707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4CAB8B9-00B9-41AD-90E3-4A80FA5F46F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97865" y="154901"/>
            <a:ext cx="2457257" cy="2984748"/>
          </a:xfrm>
          <a:prstGeom prst="rect">
            <a:avLst/>
          </a:prstGeom>
        </p:spPr>
      </p:pic>
      <p:pic>
        <p:nvPicPr>
          <p:cNvPr id="6146" name="Picture 2" descr="https://lh3.googleusercontent.com/YkGOED-tk3CmOKfIVaUw8sFAuzYSGCX-PneIHON3qKarKHmtMuzSI_rneYMZV3TZE5FRC1vQSLy4eLQ8BmZw_dMQOqgjQUculZVtkZkN1FRas4GsjpkSNbYFmq5An9mclzx4FrR2dpNc9X6Qwh6e8PiSlRCw5--Ath8OzB9qfFWATHdNr8KXnS8GN5GJTcIg=nw">
            <a:extLst>
              <a:ext uri="{FF2B5EF4-FFF2-40B4-BE49-F238E27FC236}">
                <a16:creationId xmlns:a16="http://schemas.microsoft.com/office/drawing/2014/main" id="{0EA4DE67-865D-4AE4-8594-EC5C459678D2}"/>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255122" y="154901"/>
            <a:ext cx="2238561" cy="29847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https://lh6.googleusercontent.com/F5Dh3GfZSpd5vbGP3sX5PojM712_GhN_Pl0rGenpm9Eyuy_K_LoAaSONifAkqHjIyMSbCcfOolTx1jVa8hGG5AxKSYnF9PmxDKu3FImEuW8GcB63RwsQ0Bdg6npnCXrSoY_tbR1qkl6S">
            <a:extLst>
              <a:ext uri="{FF2B5EF4-FFF2-40B4-BE49-F238E27FC236}">
                <a16:creationId xmlns:a16="http://schemas.microsoft.com/office/drawing/2014/main" id="{E38EBDB3-E489-4D5D-9CB0-795D1602C195}"/>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232368" y="2971800"/>
            <a:ext cx="2832629" cy="37768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a:extLst>
              <a:ext uri="{FF2B5EF4-FFF2-40B4-BE49-F238E27FC236}">
                <a16:creationId xmlns:a16="http://schemas.microsoft.com/office/drawing/2014/main" id="{DCFCFE37-3789-4E89-9F49-2ADD8329A7DE}"/>
              </a:ext>
            </a:extLst>
          </p:cNvPr>
          <p:cNvSpPr txBox="1">
            <a:spLocks noChangeArrowheads="1"/>
          </p:cNvSpPr>
          <p:nvPr/>
        </p:nvSpPr>
        <p:spPr bwMode="auto">
          <a:xfrm>
            <a:off x="158807" y="150099"/>
            <a:ext cx="450595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eaLnBrk="1" hangingPunct="1">
              <a:spcBef>
                <a:spcPct val="50000"/>
              </a:spcBef>
              <a:buClrTx/>
              <a:buSzTx/>
              <a:buFontTx/>
              <a:buNone/>
            </a:pPr>
            <a:r>
              <a:rPr lang="en-US" altLang="en-US" sz="2800" b="1" dirty="0">
                <a:solidFill>
                  <a:srgbClr val="7030A0"/>
                </a:solidFill>
                <a:latin typeface="+mn-lt"/>
                <a:ea typeface="MS PGothic" pitchFamily="34" charset="-128"/>
              </a:rPr>
              <a:t>Processing the Samples and Trying Not to Bias (or contaminate) Along the Way…</a:t>
            </a:r>
          </a:p>
        </p:txBody>
      </p:sp>
    </p:spTree>
    <p:extLst>
      <p:ext uri="{BB962C8B-B14F-4D97-AF65-F5344CB8AC3E}">
        <p14:creationId xmlns:p14="http://schemas.microsoft.com/office/powerpoint/2010/main" val="107906774"/>
      </p:ext>
    </p:extLst>
  </p:cSld>
  <p:clrMapOvr>
    <a:masterClrMapping/>
  </p:clrMapOvr>
  <mc:AlternateContent xmlns:mc="http://schemas.openxmlformats.org/markup-compatibility/2006" xmlns:p14="http://schemas.microsoft.com/office/powerpoint/2010/main">
    <mc:Choice Requires="p14">
      <p:transition spd="slow" p14:dur="2000" advTm="189074"/>
    </mc:Choice>
    <mc:Fallback xmlns="">
      <p:transition spd="slow" advTm="18907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311565" y="333934"/>
            <a:ext cx="3770235" cy="78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3200" b="1" dirty="0">
                <a:latin typeface="+mn-lt"/>
                <a:ea typeface="MS PGothic" pitchFamily="34" charset="-128"/>
              </a:rPr>
              <a:t>Mount Zircons in Epoxy</a:t>
            </a:r>
          </a:p>
        </p:txBody>
      </p:sp>
      <p:sp>
        <p:nvSpPr>
          <p:cNvPr id="54277" name="Rectangle 4"/>
          <p:cNvSpPr>
            <a:spLocks noChangeArrowheads="1"/>
          </p:cNvSpPr>
          <p:nvPr/>
        </p:nvSpPr>
        <p:spPr bwMode="auto">
          <a:xfrm>
            <a:off x="322803" y="1993789"/>
            <a:ext cx="3326937" cy="54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marL="380990" indent="-380990" eaLnBrk="1" hangingPunct="1">
              <a:spcBef>
                <a:spcPts val="1200"/>
              </a:spcBef>
              <a:buClrTx/>
              <a:buSzTx/>
              <a:buFont typeface="Arial" panose="020B0604020202020204" pitchFamily="34" charset="0"/>
              <a:buChar char="•"/>
            </a:pPr>
            <a:r>
              <a:rPr lang="en-US" altLang="en-US" sz="2400" dirty="0">
                <a:ea typeface="MS PGothic" pitchFamily="34" charset="-128"/>
              </a:rPr>
              <a:t>Zircon poured or picked under microscope  Mount in epoxy</a:t>
            </a:r>
          </a:p>
          <a:p>
            <a:pPr marL="380990" indent="-380990" eaLnBrk="1" hangingPunct="1">
              <a:spcBef>
                <a:spcPts val="1200"/>
              </a:spcBef>
              <a:buClrTx/>
              <a:buSzTx/>
              <a:buFont typeface="Arial" panose="020B0604020202020204" pitchFamily="34" charset="0"/>
              <a:buChar char="•"/>
            </a:pPr>
            <a:r>
              <a:rPr lang="en-US" altLang="en-US" sz="2400" dirty="0">
                <a:ea typeface="MS PGothic" pitchFamily="34" charset="-128"/>
              </a:rPr>
              <a:t>Polish to expose the grains</a:t>
            </a:r>
          </a:p>
          <a:p>
            <a:pPr marL="380990" indent="-380990" eaLnBrk="1" hangingPunct="1">
              <a:spcBef>
                <a:spcPts val="1200"/>
              </a:spcBef>
              <a:buClrTx/>
              <a:buSzTx/>
              <a:buFont typeface="Arial" panose="020B0604020202020204" pitchFamily="34" charset="0"/>
              <a:buChar char="•"/>
            </a:pPr>
            <a:r>
              <a:rPr lang="en-US" altLang="en-US" sz="2400" dirty="0">
                <a:ea typeface="MS PGothic" pitchFamily="34" charset="-128"/>
              </a:rPr>
              <a:t>Image in various ways</a:t>
            </a:r>
          </a:p>
        </p:txBody>
      </p:sp>
      <p:pic>
        <p:nvPicPr>
          <p:cNvPr id="7170" name="Picture 2" descr="https://lh4.googleusercontent.com/SVj6k9EK_4vDjJ_JAWaMPKv1SUgMzCnOKQs1XmGFBieM4R3b9xZWmPFGalJAOTe0BEUyjWfHwSrUj1Cnw9un1RHUGQLWjWgz7X3mrO92ipFmPuLHyZWNp2cJdHp7WUfpo0L0r6krRaqANR1Z4hZ2GdBSbkI__S6voSuX0q0b9TMpaggj2tdh4vBVC1jZF4zu=nw">
            <a:extLst>
              <a:ext uri="{FF2B5EF4-FFF2-40B4-BE49-F238E27FC236}">
                <a16:creationId xmlns:a16="http://schemas.microsoft.com/office/drawing/2014/main" id="{2B99F009-B774-4E8B-B528-BDB45E0BFBC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941556" y="3602109"/>
            <a:ext cx="4067944" cy="30339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CA2256-A34E-46EA-81AF-81CDC6E9A8F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660977" y="3429970"/>
            <a:ext cx="4115063" cy="3190257"/>
          </a:xfrm>
          <a:prstGeom prst="rect">
            <a:avLst/>
          </a:prstGeom>
        </p:spPr>
      </p:pic>
      <p:pic>
        <p:nvPicPr>
          <p:cNvPr id="8" name="Picture 7">
            <a:extLst>
              <a:ext uri="{FF2B5EF4-FFF2-40B4-BE49-F238E27FC236}">
                <a16:creationId xmlns:a16="http://schemas.microsoft.com/office/drawing/2014/main" id="{861889F3-55B4-470C-8791-2FAA80630D8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60977" y="229114"/>
            <a:ext cx="4129039" cy="3096780"/>
          </a:xfrm>
          <a:prstGeom prst="rect">
            <a:avLst/>
          </a:prstGeom>
        </p:spPr>
      </p:pic>
      <p:pic>
        <p:nvPicPr>
          <p:cNvPr id="10" name="Picture 9">
            <a:extLst>
              <a:ext uri="{FF2B5EF4-FFF2-40B4-BE49-F238E27FC236}">
                <a16:creationId xmlns:a16="http://schemas.microsoft.com/office/drawing/2014/main" id="{F1E9EC83-3888-4337-B133-D8836E0228A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7831710" y="162668"/>
            <a:ext cx="4287639" cy="4067945"/>
          </a:xfrm>
          <a:prstGeom prst="rect">
            <a:avLst/>
          </a:prstGeom>
        </p:spPr>
      </p:pic>
    </p:spTree>
    <p:extLst>
      <p:ext uri="{BB962C8B-B14F-4D97-AF65-F5344CB8AC3E}">
        <p14:creationId xmlns:p14="http://schemas.microsoft.com/office/powerpoint/2010/main" val="1382763764"/>
      </p:ext>
    </p:extLst>
  </p:cSld>
  <p:clrMapOvr>
    <a:masterClrMapping/>
  </p:clrMapOvr>
  <mc:AlternateContent xmlns:mc="http://schemas.openxmlformats.org/markup-compatibility/2006" xmlns:p14="http://schemas.microsoft.com/office/powerpoint/2010/main">
    <mc:Choice Requires="p14">
      <p:transition spd="slow" p14:dur="2000" advTm="66063"/>
    </mc:Choice>
    <mc:Fallback xmlns="">
      <p:transition spd="slow" advTm="6606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71437" y="174669"/>
            <a:ext cx="12049125"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n-US" altLang="en-US" sz="2933" b="1" dirty="0">
                <a:latin typeface="+mn-lt"/>
                <a:ea typeface="MS PGothic" pitchFamily="34" charset="-128"/>
              </a:rPr>
              <a:t>Imaging: Characterize Grains to Avoid (or Target) Complexities</a:t>
            </a:r>
          </a:p>
        </p:txBody>
      </p:sp>
      <p:pic>
        <p:nvPicPr>
          <p:cNvPr id="5529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8863" y="838200"/>
            <a:ext cx="3359151" cy="251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88051" y="857250"/>
            <a:ext cx="3419475"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7" descr="F:\LAB STUFF\SEM\imaging options poster\11-HP-01 13 14 15.t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52626" y="3630613"/>
            <a:ext cx="2328865" cy="233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2" descr="F:\PROJECTS\Fornash Hf\Hitachi CL raw images\a - Copy.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20696" y="3660776"/>
            <a:ext cx="1074739"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3" descr="F:\PROJECTS\Fornash Hf\Hitachi CL raw images\d - Copy.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39000" y="3651250"/>
            <a:ext cx="11715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5" descr="F:\PROJECTS\Fornash Hf\Hitachi CL raw images\e - Copy.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172200" y="3622674"/>
            <a:ext cx="871537"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6" descr="F:\PROJECTS\Fornash Hf\Hitachi CL raw images\b - Copy.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821365" y="-28924250"/>
            <a:ext cx="8048625" cy="181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495800" y="3632200"/>
            <a:ext cx="1490663"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7" name="TextBox 1"/>
          <p:cNvSpPr txBox="1">
            <a:spLocks noChangeArrowheads="1"/>
          </p:cNvSpPr>
          <p:nvPr/>
        </p:nvSpPr>
        <p:spPr bwMode="auto">
          <a:xfrm>
            <a:off x="2324100" y="3051174"/>
            <a:ext cx="3352800"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n-US" altLang="en-US" sz="1400">
                <a:solidFill>
                  <a:schemeClr val="bg1"/>
                </a:solidFill>
                <a:ea typeface="MS PGothic" pitchFamily="34" charset="-128"/>
              </a:rPr>
              <a:t>SE image to characterize shape</a:t>
            </a:r>
          </a:p>
        </p:txBody>
      </p:sp>
      <p:sp>
        <p:nvSpPr>
          <p:cNvPr id="55308" name="TextBox 33"/>
          <p:cNvSpPr txBox="1">
            <a:spLocks noChangeArrowheads="1"/>
          </p:cNvSpPr>
          <p:nvPr/>
        </p:nvSpPr>
        <p:spPr bwMode="auto">
          <a:xfrm>
            <a:off x="5991225" y="3032124"/>
            <a:ext cx="3416300"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n-US" altLang="en-US" sz="1400">
                <a:solidFill>
                  <a:schemeClr val="bg1"/>
                </a:solidFill>
                <a:ea typeface="MS PGothic" pitchFamily="34" charset="-128"/>
              </a:rPr>
              <a:t>BSE image for zonation &amp; impurities</a:t>
            </a:r>
          </a:p>
        </p:txBody>
      </p:sp>
      <p:sp>
        <p:nvSpPr>
          <p:cNvPr id="55309" name="TextBox 34"/>
          <p:cNvSpPr txBox="1">
            <a:spLocks noChangeArrowheads="1"/>
          </p:cNvSpPr>
          <p:nvPr/>
        </p:nvSpPr>
        <p:spPr bwMode="auto">
          <a:xfrm>
            <a:off x="1952626" y="6022975"/>
            <a:ext cx="7742809"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n-US" altLang="en-US" sz="1400" dirty="0">
                <a:solidFill>
                  <a:schemeClr val="bg1"/>
                </a:solidFill>
                <a:ea typeface="MS PGothic" pitchFamily="34" charset="-128"/>
              </a:rPr>
              <a:t>CL images for zonation</a:t>
            </a:r>
          </a:p>
        </p:txBody>
      </p:sp>
    </p:spTree>
    <p:extLst>
      <p:ext uri="{BB962C8B-B14F-4D97-AF65-F5344CB8AC3E}">
        <p14:creationId xmlns:p14="http://schemas.microsoft.com/office/powerpoint/2010/main" val="183334630"/>
      </p:ext>
    </p:extLst>
  </p:cSld>
  <p:clrMapOvr>
    <a:masterClrMapping/>
  </p:clrMapOvr>
  <mc:AlternateContent xmlns:mc="http://schemas.openxmlformats.org/markup-compatibility/2006" xmlns:p14="http://schemas.microsoft.com/office/powerpoint/2010/main">
    <mc:Choice Requires="p14">
      <p:transition spd="slow" p14:dur="2000" advTm="103633"/>
    </mc:Choice>
    <mc:Fallback xmlns="">
      <p:transition spd="slow" advTm="10363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067834" y="476249"/>
            <a:ext cx="6509760" cy="482600"/>
          </a:xfrm>
        </p:spPr>
        <p:txBody>
          <a:bodyPr>
            <a:noAutofit/>
          </a:bodyPr>
          <a:lstStyle/>
          <a:p>
            <a:pPr eaLnBrk="1" hangingPunct="1"/>
            <a:r>
              <a:rPr lang="en-US" altLang="en-US" sz="3200" b="1" dirty="0">
                <a:latin typeface="+mn-lt"/>
              </a:rPr>
              <a:t>Nu Instruments HR LA ICPMS</a:t>
            </a:r>
            <a:br>
              <a:rPr lang="en-US" altLang="en-US" sz="3200" b="1" dirty="0">
                <a:latin typeface="+mn-lt"/>
              </a:rPr>
            </a:br>
            <a:r>
              <a:rPr lang="en-US" altLang="en-US" sz="3200" b="1" dirty="0">
                <a:latin typeface="+mn-lt"/>
              </a:rPr>
              <a:t>at the UA </a:t>
            </a:r>
            <a:r>
              <a:rPr lang="en-US" altLang="en-US" sz="3200" b="1" dirty="0" err="1">
                <a:latin typeface="+mn-lt"/>
              </a:rPr>
              <a:t>Laserchron</a:t>
            </a:r>
            <a:r>
              <a:rPr lang="en-US" altLang="en-US" sz="3200" b="1" dirty="0">
                <a:latin typeface="+mn-lt"/>
              </a:rPr>
              <a:t> Center</a:t>
            </a:r>
          </a:p>
        </p:txBody>
      </p:sp>
      <p:sp>
        <p:nvSpPr>
          <p:cNvPr id="4" name="Rectangle 3"/>
          <p:cNvSpPr/>
          <p:nvPr/>
        </p:nvSpPr>
        <p:spPr>
          <a:xfrm>
            <a:off x="1916114" y="6086476"/>
            <a:ext cx="8467725"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43012" name="Picture 8"/>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580582" y="4710524"/>
            <a:ext cx="3505543" cy="209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1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410" y="1233490"/>
            <a:ext cx="252412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1"/>
          <p:cNvSpPr txBox="1">
            <a:spLocks noChangeArrowheads="1"/>
          </p:cNvSpPr>
          <p:nvPr/>
        </p:nvSpPr>
        <p:spPr bwMode="auto">
          <a:xfrm>
            <a:off x="167222" y="2444834"/>
            <a:ext cx="26670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400" i="1">
                <a:latin typeface="Times New Roman" pitchFamily="18" charset="0"/>
                <a:ea typeface="MS PGothic" pitchFamily="34" charset="-128"/>
                <a:cs typeface="Times New Roman" pitchFamily="18" charset="0"/>
              </a:rPr>
              <a:t>(diagram from A. Kylander-Clark)</a:t>
            </a:r>
          </a:p>
        </p:txBody>
      </p:sp>
      <p:pic>
        <p:nvPicPr>
          <p:cNvPr id="43015" name="Picture 2" descr="http://www.elementalanalysis.com/assets/20/icp-ms_1.JPG"/>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58113" y="2895425"/>
            <a:ext cx="2328863"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Box 1"/>
          <p:cNvSpPr txBox="1">
            <a:spLocks noChangeArrowheads="1"/>
          </p:cNvSpPr>
          <p:nvPr/>
        </p:nvSpPr>
        <p:spPr bwMode="auto">
          <a:xfrm>
            <a:off x="332511" y="4783924"/>
            <a:ext cx="3851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n-US" altLang="en-US" sz="1400" dirty="0">
                <a:latin typeface="Times New Roman" pitchFamily="18" charset="0"/>
                <a:ea typeface="MS PGothic" pitchFamily="34" charset="-128"/>
                <a:cs typeface="Times New Roman" pitchFamily="18" charset="0"/>
              </a:rPr>
              <a:t>Atoms, molecules, glass, zircon shards, etc. into plasma, c</a:t>
            </a:r>
            <a:r>
              <a:rPr lang="en-US" altLang="en-US" sz="1400" dirty="0">
                <a:latin typeface="Times New Roman" pitchFamily="18" charset="0"/>
                <a:ea typeface="MS PGothic" pitchFamily="34" charset="-128"/>
                <a:cs typeface="Times New Roman" pitchFamily="18" charset="0"/>
                <a:sym typeface="Wingdings" pitchFamily="2" charset="2"/>
              </a:rPr>
              <a:t>harged ions enter mass spec.</a:t>
            </a:r>
            <a:endParaRPr lang="en-US" altLang="en-US" sz="1400" dirty="0">
              <a:latin typeface="Times New Roman" pitchFamily="18" charset="0"/>
              <a:ea typeface="MS PGothic" pitchFamily="34" charset="-128"/>
              <a:cs typeface="Times New Roman" pitchFamily="18" charset="0"/>
            </a:endParaRPr>
          </a:p>
        </p:txBody>
      </p:sp>
      <p:pic>
        <p:nvPicPr>
          <p:cNvPr id="43017"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8113" y="5295406"/>
            <a:ext cx="7002463" cy="146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72E2B8B-5BC2-4CDF-9151-5732256CBC2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11899" y="1533621"/>
            <a:ext cx="7798051" cy="2965295"/>
          </a:xfrm>
          <a:prstGeom prst="rect">
            <a:avLst/>
          </a:prstGeom>
        </p:spPr>
      </p:pic>
      <p:pic>
        <p:nvPicPr>
          <p:cNvPr id="8194" name="Picture 2" descr="https://lh5.googleusercontent.com/wCfeUlwUzr32kCmBiyU-QWHORxGILQssJUqtR9wH9ehgQsPkylCSq6KahAM6mTW8e6f-q0FwZ2PMEVkjzFRgvz4Z2eBhSkMK9jsweH_kzbNfiJqCai_yfT2SoFCiXXvvSiDBU0JTOikkK-H5IeOq8a5p9gspNuEWYzxi8mo1sTiK5ZvRqDV7u2OvxJKMNLBG=nw">
            <a:extLst>
              <a:ext uri="{FF2B5EF4-FFF2-40B4-BE49-F238E27FC236}">
                <a16:creationId xmlns:a16="http://schemas.microsoft.com/office/drawing/2014/main" id="{F85634CF-CBA6-4BD9-B24D-00C95CA50B29}"/>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772573" y="163152"/>
            <a:ext cx="3336299" cy="250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410370"/>
      </p:ext>
    </p:extLst>
  </p:cSld>
  <p:clrMapOvr>
    <a:masterClrMapping/>
  </p:clrMapOvr>
  <mc:AlternateContent xmlns:mc="http://schemas.openxmlformats.org/markup-compatibility/2006" xmlns:p14="http://schemas.microsoft.com/office/powerpoint/2010/main">
    <mc:Choice Requires="p14">
      <p:transition spd="slow" p14:dur="2000" advTm="87833"/>
    </mc:Choice>
    <mc:Fallback xmlns="">
      <p:transition spd="slow" advTm="8783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68AA-33EB-45B8-B740-33FE714EEE39}"/>
              </a:ext>
            </a:extLst>
          </p:cNvPr>
          <p:cNvSpPr>
            <a:spLocks noGrp="1"/>
          </p:cNvSpPr>
          <p:nvPr>
            <p:ph type="title"/>
          </p:nvPr>
        </p:nvSpPr>
        <p:spPr>
          <a:xfrm>
            <a:off x="415600" y="312007"/>
            <a:ext cx="11360800" cy="1347981"/>
          </a:xfrm>
        </p:spPr>
        <p:txBody>
          <a:bodyPr>
            <a:normAutofit/>
          </a:bodyPr>
          <a:lstStyle/>
          <a:p>
            <a:r>
              <a:rPr lang="en-US" b="1" dirty="0"/>
              <a:t>Plotting the Data: Igneous Samples</a:t>
            </a:r>
            <a:br>
              <a:rPr lang="en-US" b="1" dirty="0"/>
            </a:br>
            <a:r>
              <a:rPr lang="en-US" b="1" dirty="0"/>
              <a:t>– Concordia Diagrams</a:t>
            </a:r>
          </a:p>
        </p:txBody>
      </p:sp>
      <p:pic>
        <p:nvPicPr>
          <p:cNvPr id="10" name="Picture 9">
            <a:extLst>
              <a:ext uri="{FF2B5EF4-FFF2-40B4-BE49-F238E27FC236}">
                <a16:creationId xmlns:a16="http://schemas.microsoft.com/office/drawing/2014/main" id="{4DFF0323-EDE3-48E8-B92E-12B218F10A2D}"/>
              </a:ext>
            </a:extLst>
          </p:cNvPr>
          <p:cNvPicPr>
            <a:picLocks noChangeAspect="1"/>
          </p:cNvPicPr>
          <p:nvPr/>
        </p:nvPicPr>
        <p:blipFill>
          <a:blip r:embed="rId2"/>
          <a:stretch>
            <a:fillRect/>
          </a:stretch>
        </p:blipFill>
        <p:spPr>
          <a:xfrm>
            <a:off x="828430" y="1596377"/>
            <a:ext cx="10535139" cy="5043528"/>
          </a:xfrm>
          <a:prstGeom prst="rect">
            <a:avLst/>
          </a:prstGeom>
        </p:spPr>
      </p:pic>
    </p:spTree>
    <p:extLst>
      <p:ext uri="{BB962C8B-B14F-4D97-AF65-F5344CB8AC3E}">
        <p14:creationId xmlns:p14="http://schemas.microsoft.com/office/powerpoint/2010/main" val="520833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68AA-33EB-45B8-B740-33FE714EEE39}"/>
              </a:ext>
            </a:extLst>
          </p:cNvPr>
          <p:cNvSpPr>
            <a:spLocks noGrp="1"/>
          </p:cNvSpPr>
          <p:nvPr>
            <p:ph type="title"/>
          </p:nvPr>
        </p:nvSpPr>
        <p:spPr>
          <a:xfrm>
            <a:off x="415600" y="312007"/>
            <a:ext cx="11360800" cy="1347981"/>
          </a:xfrm>
        </p:spPr>
        <p:txBody>
          <a:bodyPr>
            <a:normAutofit/>
          </a:bodyPr>
          <a:lstStyle/>
          <a:p>
            <a:r>
              <a:rPr lang="en-US" b="1" dirty="0"/>
              <a:t>Plotting the Data: Igneous Samples – Concordia Diagrams</a:t>
            </a:r>
          </a:p>
        </p:txBody>
      </p:sp>
      <p:pic>
        <p:nvPicPr>
          <p:cNvPr id="3" name="Picture 2">
            <a:extLst>
              <a:ext uri="{FF2B5EF4-FFF2-40B4-BE49-F238E27FC236}">
                <a16:creationId xmlns:a16="http://schemas.microsoft.com/office/drawing/2014/main" id="{A3CBBF53-2FCA-40D5-BFD7-A05199EFED23}"/>
              </a:ext>
            </a:extLst>
          </p:cNvPr>
          <p:cNvPicPr>
            <a:picLocks noChangeAspect="1"/>
          </p:cNvPicPr>
          <p:nvPr/>
        </p:nvPicPr>
        <p:blipFill>
          <a:blip r:embed="rId2"/>
          <a:stretch>
            <a:fillRect/>
          </a:stretch>
        </p:blipFill>
        <p:spPr>
          <a:xfrm>
            <a:off x="695733" y="1715647"/>
            <a:ext cx="10620944" cy="5052995"/>
          </a:xfrm>
          <a:prstGeom prst="rect">
            <a:avLst/>
          </a:prstGeom>
        </p:spPr>
      </p:pic>
    </p:spTree>
    <p:extLst>
      <p:ext uri="{BB962C8B-B14F-4D97-AF65-F5344CB8AC3E}">
        <p14:creationId xmlns:p14="http://schemas.microsoft.com/office/powerpoint/2010/main" val="2090468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18F3-FA61-4190-8956-D492C688291B}"/>
              </a:ext>
            </a:extLst>
          </p:cNvPr>
          <p:cNvSpPr>
            <a:spLocks noGrp="1"/>
          </p:cNvSpPr>
          <p:nvPr>
            <p:ph type="title"/>
          </p:nvPr>
        </p:nvSpPr>
        <p:spPr/>
        <p:txBody>
          <a:bodyPr/>
          <a:lstStyle/>
          <a:p>
            <a:r>
              <a:rPr lang="en-US" dirty="0"/>
              <a:t>Uncovering the story from the data. </a:t>
            </a:r>
          </a:p>
        </p:txBody>
      </p:sp>
      <p:sp>
        <p:nvSpPr>
          <p:cNvPr id="3" name="Content Placeholder 2">
            <a:extLst>
              <a:ext uri="{FF2B5EF4-FFF2-40B4-BE49-F238E27FC236}">
                <a16:creationId xmlns:a16="http://schemas.microsoft.com/office/drawing/2014/main" id="{E8B3A7E9-D81C-4B3E-895D-C937F3FC1E58}"/>
              </a:ext>
            </a:extLst>
          </p:cNvPr>
          <p:cNvSpPr>
            <a:spLocks noGrp="1"/>
          </p:cNvSpPr>
          <p:nvPr>
            <p:ph sz="half" idx="1"/>
          </p:nvPr>
        </p:nvSpPr>
        <p:spPr>
          <a:xfrm>
            <a:off x="1198659" y="2834640"/>
            <a:ext cx="10465904" cy="4023360"/>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Using the data from the sample determine if the Best Age for each grain is true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Looking at the age spread of each sample, determine if the sample is volcanic or detrital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youngest 3 grains and take an average for each sample </a:t>
            </a:r>
            <a:endParaRPr lang="en-US" b="1" dirty="0"/>
          </a:p>
        </p:txBody>
      </p:sp>
    </p:spTree>
    <p:extLst>
      <p:ext uri="{BB962C8B-B14F-4D97-AF65-F5344CB8AC3E}">
        <p14:creationId xmlns:p14="http://schemas.microsoft.com/office/powerpoint/2010/main" val="4182974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8D4ED-EF1F-44CF-AAAD-39DD47EC84C2}"/>
              </a:ext>
            </a:extLst>
          </p:cNvPr>
          <p:cNvSpPr>
            <a:spLocks noGrp="1"/>
          </p:cNvSpPr>
          <p:nvPr>
            <p:ph type="title"/>
          </p:nvPr>
        </p:nvSpPr>
        <p:spPr/>
        <p:txBody>
          <a:bodyPr/>
          <a:lstStyle/>
          <a:p>
            <a:r>
              <a:rPr lang="en-US" dirty="0"/>
              <a:t>Finding the rate of basin and range extension</a:t>
            </a:r>
          </a:p>
        </p:txBody>
      </p:sp>
      <p:sp>
        <p:nvSpPr>
          <p:cNvPr id="3" name="Content Placeholder 2">
            <a:extLst>
              <a:ext uri="{FF2B5EF4-FFF2-40B4-BE49-F238E27FC236}">
                <a16:creationId xmlns:a16="http://schemas.microsoft.com/office/drawing/2014/main" id="{D00A9992-944F-4789-9B68-E439DE7730AB}"/>
              </a:ext>
            </a:extLst>
          </p:cNvPr>
          <p:cNvSpPr>
            <a:spLocks noGrp="1"/>
          </p:cNvSpPr>
          <p:nvPr>
            <p:ph sz="half" idx="1"/>
          </p:nvPr>
        </p:nvSpPr>
        <p:spPr>
          <a:xfrm>
            <a:off x="1143000" y="2335695"/>
            <a:ext cx="4754880" cy="4023360"/>
          </a:xfrm>
        </p:spPr>
        <p:txBody>
          <a:bodyPr/>
          <a:lstStyle/>
          <a:p>
            <a:r>
              <a:rPr lang="en-US" dirty="0"/>
              <a:t>Using the data from the two samples</a:t>
            </a:r>
          </a:p>
          <a:p>
            <a:r>
              <a:rPr lang="en-US" dirty="0"/>
              <a:t>Determine if the best age is true </a:t>
            </a:r>
          </a:p>
          <a:p>
            <a:pPr lvl="1"/>
            <a:r>
              <a:rPr lang="en-US" dirty="0"/>
              <a:t>(75% - 110%) </a:t>
            </a:r>
          </a:p>
          <a:p>
            <a:r>
              <a:rPr lang="en-US" dirty="0"/>
              <a:t>Determine if the sample is volcanic or detrital </a:t>
            </a:r>
          </a:p>
          <a:p>
            <a:r>
              <a:rPr lang="en-US" dirty="0"/>
              <a:t>Find the single youngest grain </a:t>
            </a:r>
          </a:p>
          <a:p>
            <a:pPr lvl="1"/>
            <a:r>
              <a:rPr lang="en-US" dirty="0"/>
              <a:t>Which sample is younger </a:t>
            </a:r>
          </a:p>
          <a:p>
            <a:r>
              <a:rPr lang="en-US" dirty="0"/>
              <a:t>Determine the rate of sedimentation/ rate of extension </a:t>
            </a:r>
          </a:p>
        </p:txBody>
      </p:sp>
      <p:sp>
        <p:nvSpPr>
          <p:cNvPr id="5" name="Rectangle 4">
            <a:extLst>
              <a:ext uri="{FF2B5EF4-FFF2-40B4-BE49-F238E27FC236}">
                <a16:creationId xmlns:a16="http://schemas.microsoft.com/office/drawing/2014/main" id="{3B3649DC-DD91-47F9-B26B-37DE50302D66}"/>
              </a:ext>
            </a:extLst>
          </p:cNvPr>
          <p:cNvSpPr/>
          <p:nvPr/>
        </p:nvSpPr>
        <p:spPr>
          <a:xfrm>
            <a:off x="7720717" y="2335695"/>
            <a:ext cx="2536466" cy="153460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4BC5249-84C3-441B-81F8-BDCB8A7645F2}"/>
              </a:ext>
            </a:extLst>
          </p:cNvPr>
          <p:cNvSpPr/>
          <p:nvPr/>
        </p:nvSpPr>
        <p:spPr>
          <a:xfrm>
            <a:off x="7720717" y="3870297"/>
            <a:ext cx="3188474" cy="153460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2B99151C-B90E-4C01-901F-09ED0CB20351}"/>
              </a:ext>
            </a:extLst>
          </p:cNvPr>
          <p:cNvCxnSpPr/>
          <p:nvPr/>
        </p:nvCxnSpPr>
        <p:spPr>
          <a:xfrm>
            <a:off x="7402664" y="2335695"/>
            <a:ext cx="0" cy="3069204"/>
          </a:xfrm>
          <a:prstGeom prst="line">
            <a:avLst/>
          </a:prstGeom>
          <a:ln w="3810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D31F1F1E-34AA-4686-ADEC-5CB5F981FFBA}"/>
              </a:ext>
            </a:extLst>
          </p:cNvPr>
          <p:cNvSpPr txBox="1"/>
          <p:nvPr/>
        </p:nvSpPr>
        <p:spPr>
          <a:xfrm rot="16200000">
            <a:off x="6618078" y="3486848"/>
            <a:ext cx="1137037" cy="369332"/>
          </a:xfrm>
          <a:prstGeom prst="rect">
            <a:avLst/>
          </a:prstGeom>
          <a:noFill/>
        </p:spPr>
        <p:txBody>
          <a:bodyPr wrap="square" rtlCol="0">
            <a:spAutoFit/>
          </a:bodyPr>
          <a:lstStyle/>
          <a:p>
            <a:r>
              <a:rPr lang="en-US" dirty="0"/>
              <a:t>1,500 m</a:t>
            </a:r>
          </a:p>
        </p:txBody>
      </p:sp>
      <p:sp>
        <p:nvSpPr>
          <p:cNvPr id="10" name="TextBox 9">
            <a:extLst>
              <a:ext uri="{FF2B5EF4-FFF2-40B4-BE49-F238E27FC236}">
                <a16:creationId xmlns:a16="http://schemas.microsoft.com/office/drawing/2014/main" id="{A1461D6C-EA34-435F-B43F-76AB7859F35B}"/>
              </a:ext>
            </a:extLst>
          </p:cNvPr>
          <p:cNvSpPr txBox="1"/>
          <p:nvPr/>
        </p:nvSpPr>
        <p:spPr>
          <a:xfrm>
            <a:off x="7841974" y="4921856"/>
            <a:ext cx="1065475" cy="369332"/>
          </a:xfrm>
          <a:prstGeom prst="rect">
            <a:avLst/>
          </a:prstGeom>
          <a:noFill/>
        </p:spPr>
        <p:txBody>
          <a:bodyPr wrap="square" rtlCol="0">
            <a:spAutoFit/>
          </a:bodyPr>
          <a:lstStyle/>
          <a:p>
            <a:r>
              <a:rPr lang="en-US" dirty="0"/>
              <a:t>Sample ?</a:t>
            </a:r>
          </a:p>
        </p:txBody>
      </p:sp>
      <p:sp>
        <p:nvSpPr>
          <p:cNvPr id="11" name="TextBox 10">
            <a:extLst>
              <a:ext uri="{FF2B5EF4-FFF2-40B4-BE49-F238E27FC236}">
                <a16:creationId xmlns:a16="http://schemas.microsoft.com/office/drawing/2014/main" id="{963318F8-D8AE-4DFA-8CF1-65288BBDE557}"/>
              </a:ext>
            </a:extLst>
          </p:cNvPr>
          <p:cNvSpPr txBox="1"/>
          <p:nvPr/>
        </p:nvSpPr>
        <p:spPr>
          <a:xfrm>
            <a:off x="7841974" y="2449406"/>
            <a:ext cx="1065475" cy="369332"/>
          </a:xfrm>
          <a:prstGeom prst="rect">
            <a:avLst/>
          </a:prstGeom>
          <a:noFill/>
        </p:spPr>
        <p:txBody>
          <a:bodyPr wrap="square" rtlCol="0">
            <a:spAutoFit/>
          </a:bodyPr>
          <a:lstStyle/>
          <a:p>
            <a:r>
              <a:rPr lang="en-US" dirty="0"/>
              <a:t>Sample ?</a:t>
            </a:r>
          </a:p>
        </p:txBody>
      </p:sp>
      <p:cxnSp>
        <p:nvCxnSpPr>
          <p:cNvPr id="13" name="Straight Connector 12">
            <a:extLst>
              <a:ext uri="{FF2B5EF4-FFF2-40B4-BE49-F238E27FC236}">
                <a16:creationId xmlns:a16="http://schemas.microsoft.com/office/drawing/2014/main" id="{D3C9D804-07EF-4DFC-AFEF-6E60F653D5D8}"/>
              </a:ext>
            </a:extLst>
          </p:cNvPr>
          <p:cNvCxnSpPr/>
          <p:nvPr/>
        </p:nvCxnSpPr>
        <p:spPr>
          <a:xfrm>
            <a:off x="7001930" y="5404899"/>
            <a:ext cx="46117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64109C3-0C97-4EE5-B06D-ACF000E17006}"/>
              </a:ext>
            </a:extLst>
          </p:cNvPr>
          <p:cNvCxnSpPr/>
          <p:nvPr/>
        </p:nvCxnSpPr>
        <p:spPr>
          <a:xfrm>
            <a:off x="7001930" y="2337020"/>
            <a:ext cx="461175" cy="0"/>
          </a:xfrm>
          <a:prstGeom prst="line">
            <a:avLst/>
          </a:prstGeom>
          <a:ln w="28575"/>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8375218-6587-469A-8138-7AF40C1EB255}"/>
              </a:ext>
            </a:extLst>
          </p:cNvPr>
          <p:cNvSpPr txBox="1"/>
          <p:nvPr/>
        </p:nvSpPr>
        <p:spPr>
          <a:xfrm>
            <a:off x="6356290" y="2122795"/>
            <a:ext cx="1065475" cy="369332"/>
          </a:xfrm>
          <a:prstGeom prst="rect">
            <a:avLst/>
          </a:prstGeom>
          <a:noFill/>
        </p:spPr>
        <p:txBody>
          <a:bodyPr wrap="square" rtlCol="0">
            <a:spAutoFit/>
          </a:bodyPr>
          <a:lstStyle/>
          <a:p>
            <a:r>
              <a:rPr lang="en-US" dirty="0"/>
              <a:t>Age ?</a:t>
            </a:r>
          </a:p>
        </p:txBody>
      </p:sp>
      <p:sp>
        <p:nvSpPr>
          <p:cNvPr id="16" name="TextBox 15">
            <a:extLst>
              <a:ext uri="{FF2B5EF4-FFF2-40B4-BE49-F238E27FC236}">
                <a16:creationId xmlns:a16="http://schemas.microsoft.com/office/drawing/2014/main" id="{6B0C00DC-A950-4408-BD12-E9CA11AE8A2A}"/>
              </a:ext>
            </a:extLst>
          </p:cNvPr>
          <p:cNvSpPr txBox="1"/>
          <p:nvPr/>
        </p:nvSpPr>
        <p:spPr>
          <a:xfrm>
            <a:off x="6305196" y="5220233"/>
            <a:ext cx="1065475" cy="369332"/>
          </a:xfrm>
          <a:prstGeom prst="rect">
            <a:avLst/>
          </a:prstGeom>
          <a:noFill/>
        </p:spPr>
        <p:txBody>
          <a:bodyPr wrap="square" rtlCol="0">
            <a:spAutoFit/>
          </a:bodyPr>
          <a:lstStyle/>
          <a:p>
            <a:r>
              <a:rPr lang="en-US" dirty="0"/>
              <a:t>Age ?</a:t>
            </a:r>
          </a:p>
        </p:txBody>
      </p:sp>
    </p:spTree>
    <p:extLst>
      <p:ext uri="{BB962C8B-B14F-4D97-AF65-F5344CB8AC3E}">
        <p14:creationId xmlns:p14="http://schemas.microsoft.com/office/powerpoint/2010/main" val="151093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191808"/>
            <a:ext cx="7886700" cy="1325563"/>
          </a:xfrm>
        </p:spPr>
        <p:txBody>
          <a:bodyPr>
            <a:normAutofit/>
          </a:bodyPr>
          <a:lstStyle/>
          <a:p>
            <a:r>
              <a:rPr lang="en-US" sz="3600" b="1" dirty="0">
                <a:latin typeface="+mn-lt"/>
              </a:rPr>
              <a:t>Wasatch Fault</a:t>
            </a:r>
          </a:p>
        </p:txBody>
      </p:sp>
      <p:pic>
        <p:nvPicPr>
          <p:cNvPr id="7" name="Picture 6"/>
          <p:cNvPicPr>
            <a:picLocks noChangeAspect="1"/>
          </p:cNvPicPr>
          <p:nvPr/>
        </p:nvPicPr>
        <p:blipFill>
          <a:blip r:embed="rId2"/>
          <a:stretch>
            <a:fillRect/>
          </a:stretch>
        </p:blipFill>
        <p:spPr>
          <a:xfrm>
            <a:off x="6629400" y="388620"/>
            <a:ext cx="3886200" cy="6088380"/>
          </a:xfrm>
          <a:prstGeom prst="rect">
            <a:avLst/>
          </a:prstGeom>
        </p:spPr>
      </p:pic>
      <p:sp>
        <p:nvSpPr>
          <p:cNvPr id="8" name="TextBox 7"/>
          <p:cNvSpPr txBox="1"/>
          <p:nvPr/>
        </p:nvSpPr>
        <p:spPr>
          <a:xfrm>
            <a:off x="1763684" y="3272445"/>
            <a:ext cx="42672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Extension due to normal fault movement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Began ~10 million years ago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Still active today! Definite earthquake hazard</a:t>
            </a:r>
          </a:p>
        </p:txBody>
      </p:sp>
    </p:spTree>
    <p:extLst>
      <p:ext uri="{BB962C8B-B14F-4D97-AF65-F5344CB8AC3E}">
        <p14:creationId xmlns:p14="http://schemas.microsoft.com/office/powerpoint/2010/main" val="3473865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CE1F-CB65-494B-8854-6B31E09A9073}"/>
              </a:ext>
            </a:extLst>
          </p:cNvPr>
          <p:cNvSpPr>
            <a:spLocks noGrp="1"/>
          </p:cNvSpPr>
          <p:nvPr>
            <p:ph type="title"/>
          </p:nvPr>
        </p:nvSpPr>
        <p:spPr>
          <a:xfrm>
            <a:off x="1016000" y="481753"/>
            <a:ext cx="5969000" cy="1591733"/>
          </a:xfrm>
        </p:spPr>
        <p:txBody>
          <a:bodyPr/>
          <a:lstStyle/>
          <a:p>
            <a:r>
              <a:rPr lang="en-US" dirty="0"/>
              <a:t>How quickly is this extension happening? </a:t>
            </a:r>
          </a:p>
        </p:txBody>
      </p:sp>
      <p:sp>
        <p:nvSpPr>
          <p:cNvPr id="3" name="Content Placeholder 2">
            <a:extLst>
              <a:ext uri="{FF2B5EF4-FFF2-40B4-BE49-F238E27FC236}">
                <a16:creationId xmlns:a16="http://schemas.microsoft.com/office/drawing/2014/main" id="{401F0171-5F73-4081-B2A0-9788EF8947B0}"/>
              </a:ext>
            </a:extLst>
          </p:cNvPr>
          <p:cNvSpPr>
            <a:spLocks noGrp="1"/>
          </p:cNvSpPr>
          <p:nvPr>
            <p:ph idx="1"/>
          </p:nvPr>
        </p:nvSpPr>
        <p:spPr>
          <a:xfrm>
            <a:off x="607537" y="2302087"/>
            <a:ext cx="6980993" cy="4191000"/>
          </a:xfrm>
        </p:spPr>
        <p:txBody>
          <a:bodyPr/>
          <a:lstStyle/>
          <a:p>
            <a:r>
              <a:rPr lang="en-US" dirty="0"/>
              <a:t>We get extensional basins where we had /have high mountains</a:t>
            </a:r>
          </a:p>
          <a:p>
            <a:r>
              <a:rPr lang="en-US" dirty="0"/>
              <a:t>As we make these basins (bowls/ low points) they get filled with sediments and can tell us the rate of extension </a:t>
            </a:r>
          </a:p>
          <a:p>
            <a:r>
              <a:rPr lang="en-US" dirty="0"/>
              <a:t>Recently we have done this for a basin in the Wasatch Back in Morgan Valley </a:t>
            </a:r>
          </a:p>
        </p:txBody>
      </p:sp>
      <p:pic>
        <p:nvPicPr>
          <p:cNvPr id="4" name="Picture 3">
            <a:extLst>
              <a:ext uri="{FF2B5EF4-FFF2-40B4-BE49-F238E27FC236}">
                <a16:creationId xmlns:a16="http://schemas.microsoft.com/office/drawing/2014/main" id="{A5E4BD66-32A8-486D-A361-ED25ED4966B3}"/>
              </a:ext>
            </a:extLst>
          </p:cNvPr>
          <p:cNvPicPr>
            <a:picLocks noChangeAspect="1"/>
          </p:cNvPicPr>
          <p:nvPr/>
        </p:nvPicPr>
        <p:blipFill>
          <a:blip r:embed="rId2"/>
          <a:stretch>
            <a:fillRect/>
          </a:stretch>
        </p:blipFill>
        <p:spPr>
          <a:xfrm>
            <a:off x="7842197" y="481753"/>
            <a:ext cx="3886200" cy="6088380"/>
          </a:xfrm>
          <a:prstGeom prst="rect">
            <a:avLst/>
          </a:prstGeom>
        </p:spPr>
      </p:pic>
      <p:sp>
        <p:nvSpPr>
          <p:cNvPr id="5" name="Star: 5 Points 4">
            <a:extLst>
              <a:ext uri="{FF2B5EF4-FFF2-40B4-BE49-F238E27FC236}">
                <a16:creationId xmlns:a16="http://schemas.microsoft.com/office/drawing/2014/main" id="{B11398EB-A758-43E1-9099-77C41B68398E}"/>
              </a:ext>
            </a:extLst>
          </p:cNvPr>
          <p:cNvSpPr/>
          <p:nvPr/>
        </p:nvSpPr>
        <p:spPr>
          <a:xfrm>
            <a:off x="9652000" y="2369821"/>
            <a:ext cx="387296" cy="3225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504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8216B-213C-460E-995D-A47D30F7120E}"/>
              </a:ext>
            </a:extLst>
          </p:cNvPr>
          <p:cNvSpPr>
            <a:spLocks noGrp="1"/>
          </p:cNvSpPr>
          <p:nvPr>
            <p:ph type="title"/>
          </p:nvPr>
        </p:nvSpPr>
        <p:spPr/>
        <p:txBody>
          <a:bodyPr/>
          <a:lstStyle/>
          <a:p>
            <a:r>
              <a:rPr lang="en-US" dirty="0"/>
              <a:t>We use U/Pb ages! </a:t>
            </a:r>
          </a:p>
        </p:txBody>
      </p:sp>
      <p:pic>
        <p:nvPicPr>
          <p:cNvPr id="4" name="Picture 2" descr="https://dr282zn36sxxg.cloudfront.net/datastreams/f-d%3Adf6aecdb009bf9dff992ddf282be1dba596c424b79689000e380c155%2BIMAGE_THUMB_POSTCARD%2BIMAGE_THUMB_POSTCARD.1">
            <a:extLst>
              <a:ext uri="{FF2B5EF4-FFF2-40B4-BE49-F238E27FC236}">
                <a16:creationId xmlns:a16="http://schemas.microsoft.com/office/drawing/2014/main" id="{B732C9D1-8574-48D3-B0F2-E1444BED9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127" y="2152816"/>
            <a:ext cx="3924300" cy="317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913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1"/>
          <p:cNvSpPr>
            <a:spLocks noGrp="1"/>
          </p:cNvSpPr>
          <p:nvPr>
            <p:ph type="title"/>
          </p:nvPr>
        </p:nvSpPr>
        <p:spPr>
          <a:xfrm>
            <a:off x="1828800" y="-35169"/>
            <a:ext cx="8229600" cy="1399032"/>
          </a:xfrm>
        </p:spPr>
        <p:txBody>
          <a:bodyPr/>
          <a:lstStyle/>
          <a:p>
            <a:pPr algn="ctr"/>
            <a:r>
              <a:rPr lang="en-US" b="1" dirty="0"/>
              <a:t>Radiometric Dating</a:t>
            </a:r>
          </a:p>
        </p:txBody>
      </p:sp>
      <p:sp>
        <p:nvSpPr>
          <p:cNvPr id="346115" name="Rectangle 3"/>
          <p:cNvSpPr>
            <a:spLocks noGrp="1" noChangeArrowheads="1"/>
          </p:cNvSpPr>
          <p:nvPr>
            <p:ph idx="1"/>
          </p:nvPr>
        </p:nvSpPr>
        <p:spPr>
          <a:xfrm>
            <a:off x="812800" y="1066800"/>
            <a:ext cx="5029200" cy="6019800"/>
          </a:xfrm>
        </p:spPr>
        <p:txBody>
          <a:bodyPr>
            <a:normAutofit/>
          </a:bodyPr>
          <a:lstStyle/>
          <a:p>
            <a:pPr marL="895858" lvl="1" indent="-457200">
              <a:defRPr/>
            </a:pPr>
            <a:r>
              <a:rPr lang="en-US" sz="2600" dirty="0"/>
              <a:t>Radioactive isotopes have unstable nuclear configurations. </a:t>
            </a:r>
          </a:p>
          <a:p>
            <a:pPr marL="895858" lvl="1" indent="-457200">
              <a:defRPr/>
            </a:pPr>
            <a:endParaRPr lang="en-US" sz="2600" dirty="0"/>
          </a:p>
          <a:p>
            <a:pPr marL="895858" lvl="1" indent="-457200">
              <a:defRPr/>
            </a:pPr>
            <a:r>
              <a:rPr lang="en-US" sz="2600" dirty="0"/>
              <a:t>The decaying nucleus is called the parent, the nucleus into which it decays is called the daughter.</a:t>
            </a:r>
          </a:p>
          <a:p>
            <a:pPr marL="406908" indent="-342900">
              <a:defRPr/>
            </a:pPr>
            <a:endParaRPr lang="en-US" sz="2400" dirty="0"/>
          </a:p>
          <a:p>
            <a:pPr marL="895858" lvl="1" indent="-457200">
              <a:defRPr/>
            </a:pPr>
            <a:r>
              <a:rPr lang="en-US" sz="2800" dirty="0"/>
              <a:t>Measure amount of parent/daughter and can measure amount of time that has passed</a:t>
            </a:r>
          </a:p>
          <a:p>
            <a:pPr marL="822706" lvl="1" indent="-384048">
              <a:buFont typeface="Wingdings 2"/>
              <a:buChar char=""/>
              <a:defRPr/>
            </a:pPr>
            <a:endParaRPr lang="en-US" sz="2800" b="1" dirty="0"/>
          </a:p>
          <a:p>
            <a:pPr marL="448056" indent="-384048">
              <a:buFont typeface="Wingdings 2"/>
              <a:buChar char=""/>
              <a:defRPr/>
            </a:pPr>
            <a:endParaRPr lang="en-US" sz="4000" b="1" dirty="0"/>
          </a:p>
        </p:txBody>
      </p:sp>
      <p:pic>
        <p:nvPicPr>
          <p:cNvPr id="6146" name="Picture 2" descr="https://dr282zn36sxxg.cloudfront.net/datastreams/f-d%3Adf6aecdb009bf9dff992ddf282be1dba596c424b79689000e380c155%2BIMAGE_THUMB_POSTCARD%2BIMAGE_THUMB_POSTCAR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057401"/>
            <a:ext cx="3924300" cy="31786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ndAc>
      <p:stSnd>
        <p:snd r:embed="rId2"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8" name="Rectangle 4"/>
          <p:cNvSpPr>
            <a:spLocks noGrp="1" noChangeArrowheads="1"/>
          </p:cNvSpPr>
          <p:nvPr>
            <p:ph type="title"/>
          </p:nvPr>
        </p:nvSpPr>
        <p:spPr>
          <a:xfrm>
            <a:off x="1676400" y="304800"/>
            <a:ext cx="7772400" cy="685800"/>
          </a:xfrm>
          <a:noFill/>
          <a:ln/>
        </p:spPr>
        <p:txBody>
          <a:bodyPr>
            <a:normAutofit fontScale="90000"/>
          </a:bodyPr>
          <a:lstStyle/>
          <a:p>
            <a:r>
              <a:rPr lang="en-US" b="1" dirty="0"/>
              <a:t>Determining Age</a:t>
            </a:r>
          </a:p>
        </p:txBody>
      </p:sp>
      <p:sp>
        <p:nvSpPr>
          <p:cNvPr id="410627" name="Rectangle 3"/>
          <p:cNvSpPr>
            <a:spLocks noGrp="1" noChangeArrowheads="1"/>
          </p:cNvSpPr>
          <p:nvPr>
            <p:ph idx="1"/>
          </p:nvPr>
        </p:nvSpPr>
        <p:spPr>
          <a:xfrm>
            <a:off x="1676400" y="1405466"/>
            <a:ext cx="8915400" cy="4461933"/>
          </a:xfrm>
        </p:spPr>
        <p:txBody>
          <a:bodyPr/>
          <a:lstStyle/>
          <a:p>
            <a:pPr marL="18288" indent="0">
              <a:buNone/>
            </a:pPr>
            <a:r>
              <a:rPr lang="en-US" sz="2200" dirty="0"/>
              <a:t>By measuring the parent/daughter ratio and knowing the half-life of the parent (which has been determined in the laboratory experiments) geologists can calculate the age of a sample containing the radioactive element</a:t>
            </a:r>
          </a:p>
        </p:txBody>
      </p:sp>
      <p:pic>
        <p:nvPicPr>
          <p:cNvPr id="3074" name="Picture 2" descr="http://vertpaleo.org/Images/halflife.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26882"/>
            <a:ext cx="3429000" cy="28119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057400" y="3200400"/>
            <a:ext cx="3886200" cy="2914650"/>
          </a:xfrm>
          <a:prstGeom prst="rect">
            <a:avLst/>
          </a:prstGeom>
        </p:spPr>
      </p:pic>
    </p:spTree>
    <p:extLst>
      <p:ext uri="{BB962C8B-B14F-4D97-AF65-F5344CB8AC3E}">
        <p14:creationId xmlns:p14="http://schemas.microsoft.com/office/powerpoint/2010/main" val="293049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9400"/>
            <a:ext cx="10515600" cy="1325563"/>
          </a:xfrm>
        </p:spPr>
        <p:txBody>
          <a:bodyPr/>
          <a:lstStyle/>
          <a:p>
            <a:r>
              <a:rPr lang="en-US" b="1" dirty="0"/>
              <a:t>Geochronology</a:t>
            </a:r>
          </a:p>
        </p:txBody>
      </p:sp>
      <p:sp>
        <p:nvSpPr>
          <p:cNvPr id="3" name="Content Placeholder 2"/>
          <p:cNvSpPr>
            <a:spLocks noGrp="1"/>
          </p:cNvSpPr>
          <p:nvPr>
            <p:ph idx="1"/>
          </p:nvPr>
        </p:nvSpPr>
        <p:spPr>
          <a:xfrm>
            <a:off x="838200" y="2023532"/>
            <a:ext cx="6248400" cy="4377267"/>
          </a:xfrm>
        </p:spPr>
        <p:txBody>
          <a:bodyPr>
            <a:normAutofit/>
          </a:bodyPr>
          <a:lstStyle/>
          <a:p>
            <a:pPr marL="0" indent="0">
              <a:buNone/>
            </a:pPr>
            <a:r>
              <a:rPr lang="en-US" dirty="0"/>
              <a:t>Geologist need to understand what they are trying to date in order to determine which isotopic system to utilize. Constraints include:</a:t>
            </a:r>
          </a:p>
          <a:p>
            <a:r>
              <a:rPr lang="en-US" dirty="0">
                <a:solidFill>
                  <a:srgbClr val="7030A0"/>
                </a:solidFill>
              </a:rPr>
              <a:t>Composition</a:t>
            </a:r>
            <a:r>
              <a:rPr lang="en-US" dirty="0"/>
              <a:t> of the rock and the minerals within/available</a:t>
            </a:r>
          </a:p>
          <a:p>
            <a:r>
              <a:rPr lang="en-US" dirty="0"/>
              <a:t>The </a:t>
            </a:r>
            <a:r>
              <a:rPr lang="en-US" dirty="0">
                <a:solidFill>
                  <a:srgbClr val="7030A0"/>
                </a:solidFill>
              </a:rPr>
              <a:t>general age </a:t>
            </a:r>
            <a:r>
              <a:rPr lang="en-US" dirty="0"/>
              <a:t>of the rock you are trying to date</a:t>
            </a:r>
          </a:p>
          <a:p>
            <a:r>
              <a:rPr lang="en-US" dirty="0"/>
              <a:t>The </a:t>
            </a:r>
            <a:r>
              <a:rPr lang="en-US" dirty="0">
                <a:solidFill>
                  <a:srgbClr val="7030A0"/>
                </a:solidFill>
              </a:rPr>
              <a:t>temperature history of the rock </a:t>
            </a:r>
            <a:r>
              <a:rPr lang="en-US" dirty="0"/>
              <a:t>- was it heated after it formed</a:t>
            </a:r>
          </a:p>
        </p:txBody>
      </p:sp>
      <p:pic>
        <p:nvPicPr>
          <p:cNvPr id="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39000" y="609600"/>
            <a:ext cx="47466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47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53425"/>
            <a:ext cx="9144000" cy="584775"/>
          </a:xfrm>
          <a:prstGeom prst="rect">
            <a:avLst/>
          </a:prstGeom>
          <a:noFill/>
        </p:spPr>
        <p:txBody>
          <a:bodyPr>
            <a:spAutoFit/>
          </a:bodyPr>
          <a:lstStyle/>
          <a:p>
            <a:pPr algn="ctr" eaLnBrk="1" hangingPunct="1">
              <a:defRPr/>
            </a:pPr>
            <a:r>
              <a:rPr lang="en-US" sz="3200" b="1" spc="51"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What’s so special about Zircon, Zr(SiO</a:t>
            </a:r>
            <a:r>
              <a:rPr lang="en-US" sz="3200" b="1" spc="51" baseline="-2500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4</a:t>
            </a:r>
            <a:r>
              <a:rPr lang="en-US" sz="3200" b="1" spc="51"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a:t>
            </a:r>
          </a:p>
        </p:txBody>
      </p:sp>
      <p:pic>
        <p:nvPicPr>
          <p:cNvPr id="3174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8584" y="838200"/>
            <a:ext cx="47466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450432" y="5717310"/>
            <a:ext cx="1654969" cy="775855"/>
          </a:xfrm>
          <a:prstGeom prst="rect">
            <a:avLst/>
          </a:prstGeom>
          <a:noFill/>
          <a:ln w="76200">
            <a:solidFill>
              <a:srgbClr val="F42AB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1751" name="TextBox 3"/>
          <p:cNvSpPr txBox="1">
            <a:spLocks noChangeArrowheads="1"/>
          </p:cNvSpPr>
          <p:nvPr/>
        </p:nvSpPr>
        <p:spPr bwMode="auto">
          <a:xfrm>
            <a:off x="5267035" y="1997839"/>
            <a:ext cx="672638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891" indent="-342891">
              <a:spcBef>
                <a:spcPct val="0"/>
              </a:spcBef>
              <a:buFontTx/>
              <a:buAutoNum type="arabicPeriod"/>
            </a:pPr>
            <a:r>
              <a:rPr lang="en-US" altLang="en-US" sz="2000" dirty="0"/>
              <a:t>Common in intermediate and felsic igneous rocks </a:t>
            </a:r>
          </a:p>
          <a:p>
            <a:pPr marL="342891" indent="-342891">
              <a:spcBef>
                <a:spcPct val="0"/>
              </a:spcBef>
              <a:buFontTx/>
              <a:buAutoNum type="arabicPeriod"/>
            </a:pPr>
            <a:endParaRPr lang="en-US" altLang="en-US" sz="2000" dirty="0"/>
          </a:p>
          <a:p>
            <a:pPr marL="342891" indent="-342891">
              <a:spcBef>
                <a:spcPct val="0"/>
              </a:spcBef>
              <a:buFontTx/>
              <a:buAutoNum type="arabicPeriod"/>
            </a:pPr>
            <a:r>
              <a:rPr lang="en-US" altLang="en-US" sz="2000" dirty="0"/>
              <a:t>Resistant to weathering so </a:t>
            </a:r>
            <a:r>
              <a:rPr lang="en-US" altLang="en-US" sz="2000" i="1" dirty="0"/>
              <a:t>relatively abundant in clastic sedimentary rocks</a:t>
            </a:r>
          </a:p>
          <a:p>
            <a:pPr marL="342891" indent="-342891">
              <a:spcBef>
                <a:spcPct val="0"/>
              </a:spcBef>
              <a:buFontTx/>
              <a:buAutoNum type="arabicPeriod"/>
            </a:pPr>
            <a:endParaRPr lang="en-US" altLang="en-US" sz="2000" dirty="0"/>
          </a:p>
          <a:p>
            <a:pPr eaLnBrk="1" hangingPunct="1">
              <a:spcBef>
                <a:spcPct val="0"/>
              </a:spcBef>
              <a:buFontTx/>
              <a:buNone/>
            </a:pPr>
            <a:r>
              <a:rPr lang="en-US" altLang="en-US" sz="2000" dirty="0"/>
              <a:t>3. High closure temperature (doesn’t get reset    easily, and when it does it leaves a mark so you can use that too)</a:t>
            </a:r>
          </a:p>
          <a:p>
            <a:pPr eaLnBrk="1" hangingPunct="1">
              <a:spcBef>
                <a:spcPct val="0"/>
              </a:spcBef>
              <a:buFontTx/>
              <a:buNone/>
            </a:pPr>
            <a:endParaRPr lang="en-US" altLang="en-US" sz="2000" dirty="0"/>
          </a:p>
          <a:p>
            <a:pPr eaLnBrk="1" hangingPunct="1">
              <a:spcBef>
                <a:spcPct val="0"/>
              </a:spcBef>
              <a:buFontTx/>
              <a:buNone/>
            </a:pPr>
            <a:r>
              <a:rPr lang="en-US" altLang="en-US" sz="2000" dirty="0"/>
              <a:t>4. Incorporates U but not Pb into its crystal structure.</a:t>
            </a:r>
          </a:p>
        </p:txBody>
      </p:sp>
    </p:spTree>
    <p:extLst>
      <p:ext uri="{BB962C8B-B14F-4D97-AF65-F5344CB8AC3E}">
        <p14:creationId xmlns:p14="http://schemas.microsoft.com/office/powerpoint/2010/main" val="2408015829"/>
      </p:ext>
    </p:extLst>
  </p:cSld>
  <p:clrMapOvr>
    <a:masterClrMapping/>
  </p:clrMapOvr>
  <mc:AlternateContent xmlns:mc="http://schemas.openxmlformats.org/markup-compatibility/2006" xmlns:p14="http://schemas.microsoft.com/office/powerpoint/2010/main">
    <mc:Choice Requires="p14">
      <p:transition spd="slow" p14:dur="2000" advTm="177159"/>
    </mc:Choice>
    <mc:Fallback xmlns="">
      <p:transition spd="slow" advTm="1771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5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3733800"/>
            <a:ext cx="9144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pic>
        <p:nvPicPr>
          <p:cNvPr id="25603" name="Picture 2" descr="C:\Users\Ryan Leary\Desktop\Work\Arizona Work\Tibet\Presentations\Allegheny Job Talk\DZgrain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3688" y="1066800"/>
            <a:ext cx="34401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descr="C:\Users\Ryan Leary\Desktop\Work\Arizona Work\Tibet\Presentations\Allegheny Job Talk\Block diagram.png"/>
          <p:cNvPicPr>
            <a:picLocks noChangeAspect="1" noChangeArrowheads="1"/>
          </p:cNvPicPr>
          <p:nvPr/>
        </p:nvPicPr>
        <p:blipFill>
          <a:blip r:embed="rId4" cstate="hqprint">
            <a:extLst>
              <a:ext uri="{28A0092B-C50C-407E-A947-70E740481C1C}">
                <a14:useLocalDpi xmlns:a14="http://schemas.microsoft.com/office/drawing/2010/main"/>
              </a:ext>
            </a:extLst>
          </a:blip>
          <a:srcRect l="6845" t="7881" r="10326" b="10468"/>
          <a:stretch>
            <a:fillRect/>
          </a:stretch>
        </p:blipFill>
        <p:spPr bwMode="auto">
          <a:xfrm>
            <a:off x="1524000" y="1066800"/>
            <a:ext cx="24622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descr="C:\Users\Ryan Leary\Desktop\Work\Arizona Work\Tibet\Presentations\Allegheny Job Talk\DSCN107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0" y="10668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1"/>
          <p:cNvSpPr txBox="1">
            <a:spLocks noChangeArrowheads="1"/>
          </p:cNvSpPr>
          <p:nvPr/>
        </p:nvSpPr>
        <p:spPr bwMode="auto">
          <a:xfrm>
            <a:off x="1677958" y="3451226"/>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t>Law of Inclusion</a:t>
            </a:r>
          </a:p>
        </p:txBody>
      </p:sp>
      <p:sp>
        <p:nvSpPr>
          <p:cNvPr id="25607" name="TextBox 5"/>
          <p:cNvSpPr txBox="1">
            <a:spLocks noChangeArrowheads="1"/>
          </p:cNvSpPr>
          <p:nvPr/>
        </p:nvSpPr>
        <p:spPr bwMode="auto">
          <a:xfrm>
            <a:off x="4038600" y="3440113"/>
            <a:ext cx="3711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t>Detrital Minerals (zircon or apatite)</a:t>
            </a:r>
          </a:p>
        </p:txBody>
      </p:sp>
      <p:sp>
        <p:nvSpPr>
          <p:cNvPr id="25608" name="TextBox 6"/>
          <p:cNvSpPr txBox="1">
            <a:spLocks noChangeArrowheads="1"/>
          </p:cNvSpPr>
          <p:nvPr/>
        </p:nvSpPr>
        <p:spPr bwMode="auto">
          <a:xfrm>
            <a:off x="8001001" y="3440113"/>
            <a:ext cx="2608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t>ICP-mass spectrometer</a:t>
            </a:r>
          </a:p>
        </p:txBody>
      </p:sp>
      <p:pic>
        <p:nvPicPr>
          <p:cNvPr id="25609" name="Picture 4" descr="C:\Users\Ryan Leary\Desktop\Work\Arizona Work\Tibet\Presentations\Allegheny Job Talk\ZIRCON.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25879" y="4318575"/>
            <a:ext cx="152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10" name="Group 18"/>
          <p:cNvGrpSpPr>
            <a:grpSpLocks/>
          </p:cNvGrpSpPr>
          <p:nvPr/>
        </p:nvGrpSpPr>
        <p:grpSpPr bwMode="auto">
          <a:xfrm>
            <a:off x="4648201" y="4640264"/>
            <a:ext cx="2526654" cy="866538"/>
            <a:chOff x="2887776" y="3617356"/>
            <a:chExt cx="2526528" cy="865983"/>
          </a:xfrm>
        </p:grpSpPr>
        <p:sp>
          <p:nvSpPr>
            <p:cNvPr id="25629" name="TextBox 3"/>
            <p:cNvSpPr txBox="1">
              <a:spLocks noChangeArrowheads="1"/>
            </p:cNvSpPr>
            <p:nvPr/>
          </p:nvSpPr>
          <p:spPr bwMode="auto">
            <a:xfrm>
              <a:off x="2887776" y="3617356"/>
              <a:ext cx="2526528" cy="5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aseline="30000" dirty="0"/>
                <a:t>238</a:t>
              </a:r>
              <a:r>
                <a:rPr lang="en-US" altLang="en-US" dirty="0"/>
                <a:t>U </a:t>
              </a:r>
              <a:r>
                <a:rPr lang="en-US" altLang="en-US" dirty="0">
                  <a:sym typeface="Wingdings" pitchFamily="2" charset="2"/>
                </a:rPr>
                <a:t> </a:t>
              </a:r>
              <a:r>
                <a:rPr lang="en-US" altLang="en-US" baseline="30000" dirty="0">
                  <a:sym typeface="Wingdings" pitchFamily="2" charset="2"/>
                </a:rPr>
                <a:t>206</a:t>
              </a:r>
              <a:r>
                <a:rPr lang="en-US" altLang="en-US" dirty="0">
                  <a:sym typeface="Wingdings" pitchFamily="2" charset="2"/>
                </a:rPr>
                <a:t>Pb</a:t>
              </a:r>
              <a:endParaRPr lang="en-US" altLang="en-US" baseline="30000" dirty="0"/>
            </a:p>
          </p:txBody>
        </p:sp>
        <p:sp>
          <p:nvSpPr>
            <p:cNvPr id="25630" name="TextBox 4"/>
            <p:cNvSpPr txBox="1">
              <a:spLocks noChangeArrowheads="1"/>
            </p:cNvSpPr>
            <p:nvPr/>
          </p:nvSpPr>
          <p:spPr bwMode="auto">
            <a:xfrm>
              <a:off x="2954461" y="4114244"/>
              <a:ext cx="2379058" cy="36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t>Half life = 4.468 x 10</a:t>
              </a:r>
              <a:r>
                <a:rPr lang="en-US" altLang="en-US" sz="1800" baseline="30000" dirty="0"/>
                <a:t>9</a:t>
              </a:r>
              <a:endParaRPr lang="en-US" altLang="en-US" sz="1800" dirty="0"/>
            </a:p>
          </p:txBody>
        </p:sp>
      </p:grpSp>
      <p:grpSp>
        <p:nvGrpSpPr>
          <p:cNvPr id="25611" name="Group 24"/>
          <p:cNvGrpSpPr>
            <a:grpSpLocks/>
          </p:cNvGrpSpPr>
          <p:nvPr/>
        </p:nvGrpSpPr>
        <p:grpSpPr bwMode="auto">
          <a:xfrm>
            <a:off x="4648201" y="5741994"/>
            <a:ext cx="2526654" cy="866539"/>
            <a:chOff x="2922473" y="4608493"/>
            <a:chExt cx="2527790" cy="867036"/>
          </a:xfrm>
        </p:grpSpPr>
        <p:sp>
          <p:nvSpPr>
            <p:cNvPr id="25627" name="TextBox 9"/>
            <p:cNvSpPr txBox="1">
              <a:spLocks noChangeArrowheads="1"/>
            </p:cNvSpPr>
            <p:nvPr/>
          </p:nvSpPr>
          <p:spPr bwMode="auto">
            <a:xfrm>
              <a:off x="2922473" y="4608493"/>
              <a:ext cx="2527790" cy="58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aseline="30000" dirty="0"/>
                <a:t>235</a:t>
              </a:r>
              <a:r>
                <a:rPr lang="en-US" altLang="en-US" dirty="0"/>
                <a:t>U </a:t>
              </a:r>
              <a:r>
                <a:rPr lang="en-US" altLang="en-US" dirty="0">
                  <a:sym typeface="Wingdings" pitchFamily="2" charset="2"/>
                </a:rPr>
                <a:t> </a:t>
              </a:r>
              <a:r>
                <a:rPr lang="en-US" altLang="en-US" baseline="30000" dirty="0">
                  <a:sym typeface="Wingdings" pitchFamily="2" charset="2"/>
                </a:rPr>
                <a:t>207</a:t>
              </a:r>
              <a:r>
                <a:rPr lang="en-US" altLang="en-US" dirty="0">
                  <a:sym typeface="Wingdings" pitchFamily="2" charset="2"/>
                </a:rPr>
                <a:t>Pb</a:t>
              </a:r>
              <a:endParaRPr lang="en-US" altLang="en-US" baseline="30000" dirty="0"/>
            </a:p>
          </p:txBody>
        </p:sp>
        <p:sp>
          <p:nvSpPr>
            <p:cNvPr id="25628" name="TextBox 11"/>
            <p:cNvSpPr txBox="1">
              <a:spLocks noChangeArrowheads="1"/>
            </p:cNvSpPr>
            <p:nvPr/>
          </p:nvSpPr>
          <p:spPr bwMode="auto">
            <a:xfrm>
              <a:off x="2930413" y="5105985"/>
              <a:ext cx="2508546" cy="36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t>Half life = 0.7038 x 10</a:t>
              </a:r>
              <a:r>
                <a:rPr lang="en-US" altLang="en-US" sz="1800" baseline="30000" dirty="0"/>
                <a:t>9</a:t>
              </a:r>
              <a:endParaRPr lang="en-US" altLang="en-US" sz="1800" dirty="0"/>
            </a:p>
          </p:txBody>
        </p:sp>
      </p:grpSp>
      <p:grpSp>
        <p:nvGrpSpPr>
          <p:cNvPr id="25612" name="Group 16"/>
          <p:cNvGrpSpPr>
            <a:grpSpLocks/>
          </p:cNvGrpSpPr>
          <p:nvPr/>
        </p:nvGrpSpPr>
        <p:grpSpPr bwMode="auto">
          <a:xfrm>
            <a:off x="8029575" y="4537075"/>
            <a:ext cx="2582571" cy="1071710"/>
            <a:chOff x="6318245" y="3627743"/>
            <a:chExt cx="2582023" cy="1071979"/>
          </a:xfrm>
        </p:grpSpPr>
        <p:sp>
          <p:nvSpPr>
            <p:cNvPr id="25622" name="TextBox 7"/>
            <p:cNvSpPr txBox="1">
              <a:spLocks noChangeArrowheads="1"/>
            </p:cNvSpPr>
            <p:nvPr/>
          </p:nvSpPr>
          <p:spPr bwMode="auto">
            <a:xfrm>
              <a:off x="6400799" y="3627743"/>
              <a:ext cx="937878" cy="5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aseline="30000" dirty="0"/>
                <a:t>238</a:t>
              </a:r>
              <a:r>
                <a:rPr lang="en-US" altLang="en-US" dirty="0"/>
                <a:t>U</a:t>
              </a:r>
            </a:p>
          </p:txBody>
        </p:sp>
        <p:cxnSp>
          <p:nvCxnSpPr>
            <p:cNvPr id="11" name="Straight Connector 10"/>
            <p:cNvCxnSpPr/>
            <p:nvPr/>
          </p:nvCxnSpPr>
          <p:spPr>
            <a:xfrm>
              <a:off x="6400777" y="4115228"/>
              <a:ext cx="86659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624" name="TextBox 12"/>
            <p:cNvSpPr txBox="1">
              <a:spLocks noChangeArrowheads="1"/>
            </p:cNvSpPr>
            <p:nvPr/>
          </p:nvSpPr>
          <p:spPr bwMode="auto">
            <a:xfrm>
              <a:off x="6318245" y="4114800"/>
              <a:ext cx="1143020" cy="5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aseline="30000" dirty="0">
                  <a:sym typeface="Wingdings" pitchFamily="2" charset="2"/>
                </a:rPr>
                <a:t>206</a:t>
              </a:r>
              <a:r>
                <a:rPr lang="en-US" altLang="en-US" dirty="0">
                  <a:sym typeface="Wingdings" pitchFamily="2" charset="2"/>
                </a:rPr>
                <a:t>Pb</a:t>
              </a:r>
              <a:endParaRPr lang="en-US" altLang="en-US" baseline="30000" dirty="0"/>
            </a:p>
          </p:txBody>
        </p:sp>
        <p:cxnSp>
          <p:nvCxnSpPr>
            <p:cNvPr id="15" name="Straight Arrow Connector 14"/>
            <p:cNvCxnSpPr/>
            <p:nvPr/>
          </p:nvCxnSpPr>
          <p:spPr>
            <a:xfrm>
              <a:off x="7391167" y="4115228"/>
              <a:ext cx="38091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26" name="TextBox 15"/>
            <p:cNvSpPr txBox="1">
              <a:spLocks noChangeArrowheads="1"/>
            </p:cNvSpPr>
            <p:nvPr/>
          </p:nvSpPr>
          <p:spPr bwMode="auto">
            <a:xfrm>
              <a:off x="7848600" y="3802021"/>
              <a:ext cx="1051668" cy="5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t>AGE</a:t>
              </a:r>
            </a:p>
          </p:txBody>
        </p:sp>
      </p:grpSp>
      <p:grpSp>
        <p:nvGrpSpPr>
          <p:cNvPr id="25613" name="Group 17"/>
          <p:cNvGrpSpPr>
            <a:grpSpLocks/>
          </p:cNvGrpSpPr>
          <p:nvPr/>
        </p:nvGrpSpPr>
        <p:grpSpPr bwMode="auto">
          <a:xfrm>
            <a:off x="8029575" y="5638805"/>
            <a:ext cx="2582571" cy="1071711"/>
            <a:chOff x="6400800" y="4999343"/>
            <a:chExt cx="2582023" cy="1071981"/>
          </a:xfrm>
        </p:grpSpPr>
        <p:sp>
          <p:nvSpPr>
            <p:cNvPr id="25617" name="TextBox 19"/>
            <p:cNvSpPr txBox="1">
              <a:spLocks noChangeArrowheads="1"/>
            </p:cNvSpPr>
            <p:nvPr/>
          </p:nvSpPr>
          <p:spPr bwMode="auto">
            <a:xfrm>
              <a:off x="6483354" y="4999343"/>
              <a:ext cx="937878" cy="5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aseline="30000" dirty="0"/>
                <a:t>235</a:t>
              </a:r>
              <a:r>
                <a:rPr lang="en-US" altLang="en-US" dirty="0"/>
                <a:t>U</a:t>
              </a:r>
            </a:p>
          </p:txBody>
        </p:sp>
        <p:cxnSp>
          <p:nvCxnSpPr>
            <p:cNvPr id="21" name="Straight Connector 20"/>
            <p:cNvCxnSpPr/>
            <p:nvPr/>
          </p:nvCxnSpPr>
          <p:spPr>
            <a:xfrm>
              <a:off x="6483332" y="5486828"/>
              <a:ext cx="86659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619" name="TextBox 21"/>
            <p:cNvSpPr txBox="1">
              <a:spLocks noChangeArrowheads="1"/>
            </p:cNvSpPr>
            <p:nvPr/>
          </p:nvSpPr>
          <p:spPr bwMode="auto">
            <a:xfrm>
              <a:off x="6400800" y="5486402"/>
              <a:ext cx="1143020" cy="5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aseline="30000" dirty="0">
                  <a:sym typeface="Wingdings" pitchFamily="2" charset="2"/>
                </a:rPr>
                <a:t>207</a:t>
              </a:r>
              <a:r>
                <a:rPr lang="en-US" altLang="en-US" dirty="0">
                  <a:sym typeface="Wingdings" pitchFamily="2" charset="2"/>
                </a:rPr>
                <a:t>Pb</a:t>
              </a:r>
              <a:endParaRPr lang="en-US" altLang="en-US" baseline="30000" dirty="0"/>
            </a:p>
          </p:txBody>
        </p:sp>
        <p:cxnSp>
          <p:nvCxnSpPr>
            <p:cNvPr id="23" name="Straight Arrow Connector 22"/>
            <p:cNvCxnSpPr/>
            <p:nvPr/>
          </p:nvCxnSpPr>
          <p:spPr>
            <a:xfrm>
              <a:off x="7473722" y="5486828"/>
              <a:ext cx="38091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21" name="TextBox 23"/>
            <p:cNvSpPr txBox="1">
              <a:spLocks noChangeArrowheads="1"/>
            </p:cNvSpPr>
            <p:nvPr/>
          </p:nvSpPr>
          <p:spPr bwMode="auto">
            <a:xfrm>
              <a:off x="7931155" y="5173622"/>
              <a:ext cx="1051668" cy="5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t>AGE</a:t>
              </a:r>
            </a:p>
          </p:txBody>
        </p:sp>
      </p:grpSp>
      <p:sp>
        <p:nvSpPr>
          <p:cNvPr id="25614" name="TextBox 25"/>
          <p:cNvSpPr txBox="1">
            <a:spLocks noChangeArrowheads="1"/>
          </p:cNvSpPr>
          <p:nvPr/>
        </p:nvSpPr>
        <p:spPr bwMode="auto">
          <a:xfrm>
            <a:off x="1301287" y="3733800"/>
            <a:ext cx="27366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t>Crystallization</a:t>
            </a:r>
          </a:p>
        </p:txBody>
      </p:sp>
      <p:sp>
        <p:nvSpPr>
          <p:cNvPr id="25615" name="TextBox 30"/>
          <p:cNvSpPr txBox="1">
            <a:spLocks noChangeArrowheads="1"/>
          </p:cNvSpPr>
          <p:nvPr/>
        </p:nvSpPr>
        <p:spPr bwMode="auto">
          <a:xfrm>
            <a:off x="5365751" y="3848101"/>
            <a:ext cx="13468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t>Decay</a:t>
            </a:r>
          </a:p>
        </p:txBody>
      </p:sp>
      <p:sp>
        <p:nvSpPr>
          <p:cNvPr id="25616" name="TextBox 31"/>
          <p:cNvSpPr txBox="1">
            <a:spLocks noChangeArrowheads="1"/>
          </p:cNvSpPr>
          <p:nvPr/>
        </p:nvSpPr>
        <p:spPr bwMode="auto">
          <a:xfrm>
            <a:off x="7978777" y="3848101"/>
            <a:ext cx="26885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t>Measurement</a:t>
            </a:r>
          </a:p>
        </p:txBody>
      </p:sp>
      <p:sp>
        <p:nvSpPr>
          <p:cNvPr id="31" name="Rectangle 30"/>
          <p:cNvSpPr/>
          <p:nvPr/>
        </p:nvSpPr>
        <p:spPr>
          <a:xfrm>
            <a:off x="2209800" y="-10418"/>
            <a:ext cx="7924800" cy="1077218"/>
          </a:xfrm>
          <a:prstGeom prst="rect">
            <a:avLst/>
          </a:prstGeom>
          <a:solidFill>
            <a:schemeClr val="bg1"/>
          </a:solidFill>
        </p:spPr>
        <p:txBody>
          <a:bodyPr wrap="square">
            <a:spAutoFit/>
          </a:bodyPr>
          <a:lstStyle/>
          <a:p>
            <a:pPr algn="ctr" eaLnBrk="1" hangingPunct="1">
              <a:defRPr/>
            </a:pPr>
            <a:r>
              <a:rPr lang="en-US" sz="3200" b="1" spc="51"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Zircon Geochronology: two U-Pb systems for the price of one (laser hole)</a:t>
            </a:r>
          </a:p>
        </p:txBody>
      </p:sp>
    </p:spTree>
    <p:extLst>
      <p:ext uri="{BB962C8B-B14F-4D97-AF65-F5344CB8AC3E}">
        <p14:creationId xmlns:p14="http://schemas.microsoft.com/office/powerpoint/2010/main" val="554716302"/>
      </p:ext>
    </p:extLst>
  </p:cSld>
  <p:clrMapOvr>
    <a:masterClrMapping/>
  </p:clrMapOvr>
  <mc:AlternateContent xmlns:mc="http://schemas.openxmlformats.org/markup-compatibility/2006" xmlns:p14="http://schemas.microsoft.com/office/powerpoint/2010/main">
    <mc:Choice Requires="p14">
      <p:transition spd="slow" p14:dur="2000" advTm="94184"/>
    </mc:Choice>
    <mc:Fallback xmlns="">
      <p:transition spd="slow" advTm="94184"/>
    </mc:Fallback>
  </mc:AlternateContent>
</p:sld>
</file>

<file path=ppt/theme/theme1.xml><?xml version="1.0" encoding="utf-8"?>
<a:theme xmlns:a="http://schemas.openxmlformats.org/drawingml/2006/main" name="Basis">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832</Words>
  <Application>Microsoft Office PowerPoint</Application>
  <PresentationFormat>Widescreen</PresentationFormat>
  <Paragraphs>102</Paragraphs>
  <Slides>18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Corbel</vt:lpstr>
      <vt:lpstr>Times New Roman</vt:lpstr>
      <vt:lpstr>Wingdings 2</vt:lpstr>
      <vt:lpstr>Basis</vt:lpstr>
      <vt:lpstr>U/Pb Dating Morgan Valley along the Wasatch Fault   </vt:lpstr>
      <vt:lpstr>Wasatch Fault</vt:lpstr>
      <vt:lpstr>How quickly is this extension happening? </vt:lpstr>
      <vt:lpstr>We use U/Pb ages! </vt:lpstr>
      <vt:lpstr>Radiometric Dating</vt:lpstr>
      <vt:lpstr>Determining Age</vt:lpstr>
      <vt:lpstr>Geochronology</vt:lpstr>
      <vt:lpstr>PowerPoint Presentation</vt:lpstr>
      <vt:lpstr>PowerPoint Presentation</vt:lpstr>
      <vt:lpstr>PowerPoint Presentation</vt:lpstr>
      <vt:lpstr>PowerPoint Presentation</vt:lpstr>
      <vt:lpstr>PowerPoint Presentation</vt:lpstr>
      <vt:lpstr>PowerPoint Presentation</vt:lpstr>
      <vt:lpstr>Nu Instruments HR LA ICPMS at the UA Laserchron Center</vt:lpstr>
      <vt:lpstr>Plotting the Data: Igneous Samples – Concordia Diagrams</vt:lpstr>
      <vt:lpstr>Plotting the Data: Igneous Samples – Concordia Diagrams</vt:lpstr>
      <vt:lpstr>Uncovering the story from the data. </vt:lpstr>
      <vt:lpstr>Finding the rate of basin and range extension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Cenozoic:  tectonics Part II 03.31.25</dc:title>
  <dc:creator>Collette Wilfong</dc:creator>
  <cp:lastModifiedBy>Collette Wilfong</cp:lastModifiedBy>
  <cp:revision>31</cp:revision>
  <dcterms:created xsi:type="dcterms:W3CDTF">2025-03-28T18:11:49Z</dcterms:created>
  <dcterms:modified xsi:type="dcterms:W3CDTF">2025-06-19T18:00:08Z</dcterms:modified>
</cp:coreProperties>
</file>