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handoutMasterIdLst>
    <p:handoutMasterId r:id="rId21"/>
  </p:handoutMasterIdLst>
  <p:sldIdLst>
    <p:sldId id="1334" r:id="rId2"/>
    <p:sldId id="393" r:id="rId3"/>
    <p:sldId id="1301" r:id="rId4"/>
    <p:sldId id="292" r:id="rId5"/>
    <p:sldId id="1333" r:id="rId6"/>
    <p:sldId id="1290" r:id="rId7"/>
    <p:sldId id="1324" r:id="rId8"/>
    <p:sldId id="1293" r:id="rId9"/>
    <p:sldId id="1295" r:id="rId10"/>
    <p:sldId id="1320" r:id="rId11"/>
    <p:sldId id="1297" r:id="rId12"/>
    <p:sldId id="1298" r:id="rId13"/>
    <p:sldId id="1318" r:id="rId14"/>
    <p:sldId id="1296" r:id="rId15"/>
    <p:sldId id="1294" r:id="rId16"/>
    <p:sldId id="1321" r:id="rId17"/>
    <p:sldId id="1332" r:id="rId18"/>
    <p:sldId id="1322" r:id="rId19"/>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scaleToFitPaper="1"/>
  <p:clrMru>
    <a:srgbClr val="FDB4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52" autoAdjust="0"/>
    <p:restoredTop sz="81507"/>
  </p:normalViewPr>
  <p:slideViewPr>
    <p:cSldViewPr>
      <p:cViewPr varScale="1">
        <p:scale>
          <a:sx n="102" d="100"/>
          <a:sy n="102" d="100"/>
        </p:scale>
        <p:origin x="1880" y="184"/>
      </p:cViewPr>
      <p:guideLst>
        <p:guide orient="horz" pos="2160"/>
        <p:guide pos="2880"/>
      </p:guideLst>
    </p:cSldViewPr>
  </p:slideViewPr>
  <p:outlineViewPr>
    <p:cViewPr>
      <p:scale>
        <a:sx n="33" d="100"/>
        <a:sy n="33" d="100"/>
      </p:scale>
      <p:origin x="0" y="-9256"/>
    </p:cViewPr>
  </p:outlineViewPr>
  <p:notesTextViewPr>
    <p:cViewPr>
      <p:scale>
        <a:sx n="95" d="100"/>
        <a:sy n="95"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pPr>
              <a:defRPr/>
            </a:pPr>
            <a:fld id="{E0872D27-89FA-114C-BDD1-1C96054A901F}" type="datetime1">
              <a:rPr lang="en-CA"/>
              <a:pPr>
                <a:defRPr/>
              </a:pPr>
              <a:t>2026-06-19</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pPr>
              <a:defRPr/>
            </a:pPr>
            <a:fld id="{65B69E11-7190-B74F-A288-2EF537E46110}" type="slidenum">
              <a:rPr lang="en-US"/>
              <a:pPr>
                <a:defRPr/>
              </a:pPr>
              <a:t>‹#›</a:t>
            </a:fld>
            <a:endParaRPr lang="en-US"/>
          </a:p>
        </p:txBody>
      </p:sp>
    </p:spTree>
    <p:extLst>
      <p:ext uri="{BB962C8B-B14F-4D97-AF65-F5344CB8AC3E}">
        <p14:creationId xmlns:p14="http://schemas.microsoft.com/office/powerpoint/2010/main" val="12634523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ZA"/>
          </a:p>
        </p:txBody>
      </p:sp>
      <p:sp>
        <p:nvSpPr>
          <p:cNvPr id="3" name="Date Placeholder 2"/>
          <p:cNvSpPr>
            <a:spLocks noGrp="1"/>
          </p:cNvSpPr>
          <p:nvPr>
            <p:ph type="dt" idx="1"/>
          </p:nvPr>
        </p:nvSpPr>
        <p:spPr>
          <a:xfrm>
            <a:off x="5180013"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cs typeface="Arial" charset="0"/>
              </a:defRPr>
            </a:lvl1pPr>
          </a:lstStyle>
          <a:p>
            <a:pPr>
              <a:defRPr/>
            </a:pPr>
            <a:fld id="{A6C81C72-4EE8-1F4A-9353-D1576068668C}" type="datetime1">
              <a:rPr lang="en-CA"/>
              <a:pPr>
                <a:defRPr/>
              </a:pPr>
              <a:t>2026-06-19</a:t>
            </a:fld>
            <a:endParaRPr lang="en-Z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Z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ZA" noProof="0"/>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ZA"/>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cs typeface="Arial" charset="0"/>
              </a:defRPr>
            </a:lvl1pPr>
          </a:lstStyle>
          <a:p>
            <a:pPr>
              <a:defRPr/>
            </a:pPr>
            <a:fld id="{2070125D-52F9-D346-81B6-4DA6C882B411}" type="slidenum">
              <a:rPr lang="en-ZA"/>
              <a:pPr>
                <a:defRPr/>
              </a:pPr>
              <a:t>‹#›</a:t>
            </a:fld>
            <a:endParaRPr lang="en-ZA"/>
          </a:p>
        </p:txBody>
      </p:sp>
    </p:spTree>
    <p:extLst>
      <p:ext uri="{BB962C8B-B14F-4D97-AF65-F5344CB8AC3E}">
        <p14:creationId xmlns:p14="http://schemas.microsoft.com/office/powerpoint/2010/main" val="118886246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noProof="0" dirty="0"/>
          </a:p>
        </p:txBody>
      </p:sp>
      <p:sp>
        <p:nvSpPr>
          <p:cNvPr id="4" name="Slide Number Placeholder 3"/>
          <p:cNvSpPr>
            <a:spLocks noGrp="1"/>
          </p:cNvSpPr>
          <p:nvPr>
            <p:ph type="sldNum" sz="quarter" idx="10"/>
          </p:nvPr>
        </p:nvSpPr>
        <p:spPr/>
        <p:txBody>
          <a:bodyPr/>
          <a:lstStyle/>
          <a:p>
            <a:pPr>
              <a:defRPr/>
            </a:pPr>
            <a:fld id="{2070125D-52F9-D346-81B6-4DA6C882B411}" type="slidenum">
              <a:rPr lang="en-ZA" smtClean="0"/>
              <a:pPr>
                <a:defRPr/>
              </a:pPr>
              <a:t>2</a:t>
            </a:fld>
            <a:endParaRPr lang="en-ZA"/>
          </a:p>
        </p:txBody>
      </p:sp>
    </p:spTree>
    <p:extLst>
      <p:ext uri="{BB962C8B-B14F-4D97-AF65-F5344CB8AC3E}">
        <p14:creationId xmlns:p14="http://schemas.microsoft.com/office/powerpoint/2010/main" val="3379599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070125D-52F9-D346-81B6-4DA6C882B411}" type="slidenum">
              <a:rPr lang="en-ZA" smtClean="0"/>
              <a:pPr>
                <a:defRPr/>
              </a:pPr>
              <a:t>13</a:t>
            </a:fld>
            <a:endParaRPr lang="en-ZA"/>
          </a:p>
        </p:txBody>
      </p:sp>
    </p:spTree>
    <p:extLst>
      <p:ext uri="{BB962C8B-B14F-4D97-AF65-F5344CB8AC3E}">
        <p14:creationId xmlns:p14="http://schemas.microsoft.com/office/powerpoint/2010/main" val="2549397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070125D-52F9-D346-81B6-4DA6C882B411}" type="slidenum">
              <a:rPr lang="en-ZA" smtClean="0"/>
              <a:pPr>
                <a:defRPr/>
              </a:pPr>
              <a:t>14</a:t>
            </a:fld>
            <a:endParaRPr lang="en-ZA"/>
          </a:p>
        </p:txBody>
      </p:sp>
    </p:spTree>
    <p:extLst>
      <p:ext uri="{BB962C8B-B14F-4D97-AF65-F5344CB8AC3E}">
        <p14:creationId xmlns:p14="http://schemas.microsoft.com/office/powerpoint/2010/main" val="227390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Kitten Lucky must combine with toys to reach an ionic charge equivalent to adult Lucky to substitute in the space available (box). The box is identical in each photo.</a:t>
            </a:r>
          </a:p>
        </p:txBody>
      </p:sp>
      <p:sp>
        <p:nvSpPr>
          <p:cNvPr id="4" name="Slide Number Placeholder 3"/>
          <p:cNvSpPr>
            <a:spLocks noGrp="1"/>
          </p:cNvSpPr>
          <p:nvPr>
            <p:ph type="sldNum" sz="quarter" idx="5"/>
          </p:nvPr>
        </p:nvSpPr>
        <p:spPr/>
        <p:txBody>
          <a:bodyPr/>
          <a:lstStyle/>
          <a:p>
            <a:pPr>
              <a:defRPr/>
            </a:pPr>
            <a:fld id="{2070125D-52F9-D346-81B6-4DA6C882B411}" type="slidenum">
              <a:rPr lang="en-ZA" smtClean="0"/>
              <a:pPr>
                <a:defRPr/>
              </a:pPr>
              <a:t>15</a:t>
            </a:fld>
            <a:endParaRPr lang="en-ZA"/>
          </a:p>
        </p:txBody>
      </p:sp>
    </p:spTree>
    <p:extLst>
      <p:ext uri="{BB962C8B-B14F-4D97-AF65-F5344CB8AC3E}">
        <p14:creationId xmlns:p14="http://schemas.microsoft.com/office/powerpoint/2010/main" val="3656043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2070125D-52F9-D346-81B6-4DA6C882B411}" type="slidenum">
              <a:rPr lang="en-ZA" smtClean="0"/>
              <a:pPr>
                <a:defRPr/>
              </a:pPr>
              <a:t>16</a:t>
            </a:fld>
            <a:endParaRPr lang="en-ZA"/>
          </a:p>
        </p:txBody>
      </p:sp>
    </p:spTree>
    <p:extLst>
      <p:ext uri="{BB962C8B-B14F-4D97-AF65-F5344CB8AC3E}">
        <p14:creationId xmlns:p14="http://schemas.microsoft.com/office/powerpoint/2010/main" val="2090974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070125D-52F9-D346-81B6-4DA6C882B411}" type="slidenum">
              <a:rPr lang="en-ZA" smtClean="0"/>
              <a:pPr>
                <a:defRPr/>
              </a:pPr>
              <a:t>17</a:t>
            </a:fld>
            <a:endParaRPr lang="en-ZA"/>
          </a:p>
        </p:txBody>
      </p:sp>
    </p:spTree>
    <p:extLst>
      <p:ext uri="{BB962C8B-B14F-4D97-AF65-F5344CB8AC3E}">
        <p14:creationId xmlns:p14="http://schemas.microsoft.com/office/powerpoint/2010/main" val="167084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070125D-52F9-D346-81B6-4DA6C882B411}" type="slidenum">
              <a:rPr lang="en-ZA" smtClean="0"/>
              <a:pPr>
                <a:defRPr/>
              </a:pPr>
              <a:t>18</a:t>
            </a:fld>
            <a:endParaRPr lang="en-ZA"/>
          </a:p>
        </p:txBody>
      </p:sp>
    </p:spTree>
    <p:extLst>
      <p:ext uri="{BB962C8B-B14F-4D97-AF65-F5344CB8AC3E}">
        <p14:creationId xmlns:p14="http://schemas.microsoft.com/office/powerpoint/2010/main" val="615893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b="0" dirty="0"/>
          </a:p>
        </p:txBody>
      </p:sp>
      <p:sp>
        <p:nvSpPr>
          <p:cNvPr id="4" name="Slide Number Placeholder 3"/>
          <p:cNvSpPr>
            <a:spLocks noGrp="1"/>
          </p:cNvSpPr>
          <p:nvPr>
            <p:ph type="sldNum" sz="quarter" idx="5"/>
          </p:nvPr>
        </p:nvSpPr>
        <p:spPr/>
        <p:txBody>
          <a:bodyPr/>
          <a:lstStyle/>
          <a:p>
            <a:pPr>
              <a:defRPr/>
            </a:pPr>
            <a:fld id="{2070125D-52F9-D346-81B6-4DA6C882B411}" type="slidenum">
              <a:rPr lang="en-ZA" smtClean="0"/>
              <a:pPr>
                <a:defRPr/>
              </a:pPr>
              <a:t>4</a:t>
            </a:fld>
            <a:endParaRPr lang="en-ZA"/>
          </a:p>
        </p:txBody>
      </p:sp>
    </p:spTree>
    <p:extLst>
      <p:ext uri="{BB962C8B-B14F-4D97-AF65-F5344CB8AC3E}">
        <p14:creationId xmlns:p14="http://schemas.microsoft.com/office/powerpoint/2010/main" val="46613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Lynx point Siamese cats toast as they become older. This darkening of their coat colours can mimic the solid solution between forsterite (kitten) and fayalite (adult).</a:t>
            </a:r>
          </a:p>
        </p:txBody>
      </p:sp>
      <p:sp>
        <p:nvSpPr>
          <p:cNvPr id="4" name="Slide Number Placeholder 3"/>
          <p:cNvSpPr>
            <a:spLocks noGrp="1"/>
          </p:cNvSpPr>
          <p:nvPr>
            <p:ph type="sldNum" sz="quarter" idx="5"/>
          </p:nvPr>
        </p:nvSpPr>
        <p:spPr/>
        <p:txBody>
          <a:bodyPr/>
          <a:lstStyle/>
          <a:p>
            <a:pPr>
              <a:defRPr/>
            </a:pPr>
            <a:fld id="{2070125D-52F9-D346-81B6-4DA6C882B411}" type="slidenum">
              <a:rPr lang="en-ZA" smtClean="0"/>
              <a:pPr>
                <a:defRPr/>
              </a:pPr>
              <a:t>5</a:t>
            </a:fld>
            <a:endParaRPr lang="en-ZA"/>
          </a:p>
        </p:txBody>
      </p:sp>
    </p:spTree>
    <p:extLst>
      <p:ext uri="{BB962C8B-B14F-4D97-AF65-F5344CB8AC3E}">
        <p14:creationId xmlns:p14="http://schemas.microsoft.com/office/powerpoint/2010/main" val="1224274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2070125D-52F9-D346-81B6-4DA6C882B411}" type="slidenum">
              <a:rPr lang="en-ZA" smtClean="0"/>
              <a:pPr>
                <a:defRPr/>
              </a:pPr>
              <a:t>6</a:t>
            </a:fld>
            <a:endParaRPr lang="en-ZA"/>
          </a:p>
        </p:txBody>
      </p:sp>
    </p:spTree>
    <p:extLst>
      <p:ext uri="{BB962C8B-B14F-4D97-AF65-F5344CB8AC3E}">
        <p14:creationId xmlns:p14="http://schemas.microsoft.com/office/powerpoint/2010/main" val="3055373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070125D-52F9-D346-81B6-4DA6C882B411}" type="slidenum">
              <a:rPr lang="en-ZA" smtClean="0"/>
              <a:pPr>
                <a:defRPr/>
              </a:pPr>
              <a:t>8</a:t>
            </a:fld>
            <a:endParaRPr lang="en-ZA"/>
          </a:p>
        </p:txBody>
      </p:sp>
    </p:spTree>
    <p:extLst>
      <p:ext uri="{BB962C8B-B14F-4D97-AF65-F5344CB8AC3E}">
        <p14:creationId xmlns:p14="http://schemas.microsoft.com/office/powerpoint/2010/main" val="2286349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070125D-52F9-D346-81B6-4DA6C882B411}" type="slidenum">
              <a:rPr lang="en-ZA" smtClean="0"/>
              <a:pPr>
                <a:defRPr/>
              </a:pPr>
              <a:t>9</a:t>
            </a:fld>
            <a:endParaRPr lang="en-ZA"/>
          </a:p>
        </p:txBody>
      </p:sp>
    </p:spTree>
    <p:extLst>
      <p:ext uri="{BB962C8B-B14F-4D97-AF65-F5344CB8AC3E}">
        <p14:creationId xmlns:p14="http://schemas.microsoft.com/office/powerpoint/2010/main" val="1260187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070125D-52F9-D346-81B6-4DA6C882B411}" type="slidenum">
              <a:rPr lang="en-ZA" smtClean="0"/>
              <a:pPr>
                <a:defRPr/>
              </a:pPr>
              <a:t>10</a:t>
            </a:fld>
            <a:endParaRPr lang="en-ZA"/>
          </a:p>
        </p:txBody>
      </p:sp>
    </p:spTree>
    <p:extLst>
      <p:ext uri="{BB962C8B-B14F-4D97-AF65-F5344CB8AC3E}">
        <p14:creationId xmlns:p14="http://schemas.microsoft.com/office/powerpoint/2010/main" val="4122402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070125D-52F9-D346-81B6-4DA6C882B411}" type="slidenum">
              <a:rPr lang="en-ZA" smtClean="0"/>
              <a:pPr>
                <a:defRPr/>
              </a:pPr>
              <a:t>11</a:t>
            </a:fld>
            <a:endParaRPr lang="en-ZA"/>
          </a:p>
        </p:txBody>
      </p:sp>
    </p:spTree>
    <p:extLst>
      <p:ext uri="{BB962C8B-B14F-4D97-AF65-F5344CB8AC3E}">
        <p14:creationId xmlns:p14="http://schemas.microsoft.com/office/powerpoint/2010/main" val="2000910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070125D-52F9-D346-81B6-4DA6C882B411}" type="slidenum">
              <a:rPr lang="en-ZA" smtClean="0"/>
              <a:pPr>
                <a:defRPr/>
              </a:pPr>
              <a:t>12</a:t>
            </a:fld>
            <a:endParaRPr lang="en-ZA"/>
          </a:p>
        </p:txBody>
      </p:sp>
    </p:spTree>
    <p:extLst>
      <p:ext uri="{BB962C8B-B14F-4D97-AF65-F5344CB8AC3E}">
        <p14:creationId xmlns:p14="http://schemas.microsoft.com/office/powerpoint/2010/main" val="686347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a:defRPr/>
            </a:lvl1pPr>
          </a:lstStyle>
          <a:p>
            <a:pPr>
              <a:defRPr/>
            </a:pPr>
            <a:fld id="{D08E6593-6837-EA46-8787-9A55632634E3}" type="datetime1">
              <a:rPr lang="en-CA"/>
              <a:pPr>
                <a:defRPr/>
              </a:pPr>
              <a:t>2026-06-19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endParaRPr lang="en-ZA" dirty="0"/>
          </a:p>
        </p:txBody>
      </p:sp>
    </p:spTree>
    <p:extLst>
      <p:ext uri="{BB962C8B-B14F-4D97-AF65-F5344CB8AC3E}">
        <p14:creationId xmlns:p14="http://schemas.microsoft.com/office/powerpoint/2010/main" val="3403522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B419C691-BF8B-CF4B-A68B-1CF126D12298}" type="datetime1">
              <a:rPr lang="en-CA"/>
              <a:pPr>
                <a:defRPr/>
              </a:pPr>
              <a:t>2026-06-19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E99763A-EAEF-4A41-BBE6-E14BCA3639CE}" type="slidenum">
              <a:rPr lang="en-ZA"/>
              <a:pPr>
                <a:defRPr/>
              </a:pPr>
              <a:t>‹#›</a:t>
            </a:fld>
            <a:endParaRPr lang="en-ZA"/>
          </a:p>
        </p:txBody>
      </p:sp>
    </p:spTree>
    <p:extLst>
      <p:ext uri="{BB962C8B-B14F-4D97-AF65-F5344CB8AC3E}">
        <p14:creationId xmlns:p14="http://schemas.microsoft.com/office/powerpoint/2010/main" val="2079681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08D889B0-0FEA-3E47-B1FA-5E3E1E6A2037}" type="datetime1">
              <a:rPr lang="en-CA"/>
              <a:pPr>
                <a:defRPr/>
              </a:pPr>
              <a:t>2026-06-19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C42D471-63BD-C040-9721-AE5465260A0B}" type="slidenum">
              <a:rPr lang="en-ZA"/>
              <a:pPr>
                <a:defRPr/>
              </a:pPr>
              <a:t>‹#›</a:t>
            </a:fld>
            <a:endParaRPr lang="en-ZA"/>
          </a:p>
        </p:txBody>
      </p:sp>
    </p:spTree>
    <p:extLst>
      <p:ext uri="{BB962C8B-B14F-4D97-AF65-F5344CB8AC3E}">
        <p14:creationId xmlns:p14="http://schemas.microsoft.com/office/powerpoint/2010/main" val="2076216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a:defRPr/>
            </a:lvl1pPr>
          </a:lstStyle>
          <a:p>
            <a:pPr>
              <a:defRPr/>
            </a:pPr>
            <a:fld id="{765FB291-7AB7-DA47-888C-9FC9FBC01F81}" type="datetime1">
              <a:rPr lang="en-CA"/>
              <a:pPr>
                <a:defRPr/>
              </a:pPr>
              <a:t>2026-06-19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Tree>
    <p:extLst>
      <p:ext uri="{BB962C8B-B14F-4D97-AF65-F5344CB8AC3E}">
        <p14:creationId xmlns:p14="http://schemas.microsoft.com/office/powerpoint/2010/main" val="178189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A81F2AD-6446-FB44-A037-5E5D55BBEDDD}" type="datetime1">
              <a:rPr lang="en-CA"/>
              <a:pPr>
                <a:defRPr/>
              </a:pPr>
              <a:t>2026-06-19</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D05ACB5-45C8-8A4E-929C-346D23BE54F3}" type="slidenum">
              <a:rPr lang="en-ZA"/>
              <a:pPr>
                <a:defRPr/>
              </a:pPr>
              <a:t>‹#›</a:t>
            </a:fld>
            <a:endParaRPr lang="en-ZA"/>
          </a:p>
        </p:txBody>
      </p:sp>
    </p:spTree>
    <p:extLst>
      <p:ext uri="{BB962C8B-B14F-4D97-AF65-F5344CB8AC3E}">
        <p14:creationId xmlns:p14="http://schemas.microsoft.com/office/powerpoint/2010/main" val="1324518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3"/>
          <p:cNvSpPr>
            <a:spLocks noGrp="1"/>
          </p:cNvSpPr>
          <p:nvPr>
            <p:ph type="dt" sz="half" idx="10"/>
          </p:nvPr>
        </p:nvSpPr>
        <p:spPr/>
        <p:txBody>
          <a:bodyPr/>
          <a:lstStyle>
            <a:lvl1pPr>
              <a:defRPr/>
            </a:lvl1pPr>
          </a:lstStyle>
          <a:p>
            <a:pPr>
              <a:defRPr/>
            </a:pPr>
            <a:fld id="{1E53ABB1-5303-D745-911B-EA26D0476A5C}" type="datetime1">
              <a:rPr lang="en-CA"/>
              <a:pPr>
                <a:defRPr/>
              </a:pPr>
              <a:t>2026-06-19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06A1C3A-1750-774F-9C85-F0CEAEBC8F08}" type="slidenum">
              <a:rPr lang="en-ZA"/>
              <a:pPr>
                <a:defRPr/>
              </a:pPr>
              <a:t>‹#›</a:t>
            </a:fld>
            <a:endParaRPr lang="en-ZA"/>
          </a:p>
        </p:txBody>
      </p:sp>
    </p:spTree>
    <p:extLst>
      <p:ext uri="{BB962C8B-B14F-4D97-AF65-F5344CB8AC3E}">
        <p14:creationId xmlns:p14="http://schemas.microsoft.com/office/powerpoint/2010/main" val="202991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3"/>
          <p:cNvSpPr>
            <a:spLocks noGrp="1"/>
          </p:cNvSpPr>
          <p:nvPr>
            <p:ph type="dt" sz="half" idx="10"/>
          </p:nvPr>
        </p:nvSpPr>
        <p:spPr/>
        <p:txBody>
          <a:bodyPr/>
          <a:lstStyle>
            <a:lvl1pPr>
              <a:defRPr/>
            </a:lvl1pPr>
          </a:lstStyle>
          <a:p>
            <a:pPr>
              <a:defRPr/>
            </a:pPr>
            <a:fld id="{AF885038-B6C5-2140-A3A2-1850E1CC27BD}" type="datetime1">
              <a:rPr lang="en-CA"/>
              <a:pPr>
                <a:defRPr/>
              </a:pPr>
              <a:t>2026-06-19</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D563D54-C449-A54F-8554-BF4713391AFA}" type="slidenum">
              <a:rPr lang="en-ZA"/>
              <a:pPr>
                <a:defRPr/>
              </a:pPr>
              <a:t>‹#›</a:t>
            </a:fld>
            <a:endParaRPr lang="en-ZA"/>
          </a:p>
        </p:txBody>
      </p:sp>
    </p:spTree>
    <p:extLst>
      <p:ext uri="{BB962C8B-B14F-4D97-AF65-F5344CB8AC3E}">
        <p14:creationId xmlns:p14="http://schemas.microsoft.com/office/powerpoint/2010/main" val="125280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3"/>
          <p:cNvSpPr>
            <a:spLocks noGrp="1"/>
          </p:cNvSpPr>
          <p:nvPr>
            <p:ph type="dt" sz="half" idx="10"/>
          </p:nvPr>
        </p:nvSpPr>
        <p:spPr/>
        <p:txBody>
          <a:bodyPr/>
          <a:lstStyle>
            <a:lvl1pPr>
              <a:defRPr/>
            </a:lvl1pPr>
          </a:lstStyle>
          <a:p>
            <a:pPr>
              <a:defRPr/>
            </a:pPr>
            <a:fld id="{5DDE88A0-2AB1-9B40-B3DF-09EDB4231224}" type="datetime1">
              <a:rPr lang="en-CA"/>
              <a:pPr>
                <a:defRPr/>
              </a:pPr>
              <a:t>2026-06-19</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p>
        </p:txBody>
      </p:sp>
    </p:spTree>
    <p:extLst>
      <p:ext uri="{BB962C8B-B14F-4D97-AF65-F5344CB8AC3E}">
        <p14:creationId xmlns:p14="http://schemas.microsoft.com/office/powerpoint/2010/main" val="225537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CD72F6C-7D4B-9642-AF5A-D4BD2079307D}" type="datetime1">
              <a:rPr lang="en-CA"/>
              <a:pPr>
                <a:defRPr/>
              </a:pPr>
              <a:t>2026-06-19</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171DB8A-7F3D-F14D-9D4A-B7133138B7AE}" type="slidenum">
              <a:rPr lang="en-ZA"/>
              <a:pPr>
                <a:defRPr/>
              </a:pPr>
              <a:t>‹#›</a:t>
            </a:fld>
            <a:endParaRPr lang="en-ZA"/>
          </a:p>
        </p:txBody>
      </p:sp>
    </p:spTree>
    <p:extLst>
      <p:ext uri="{BB962C8B-B14F-4D97-AF65-F5344CB8AC3E}">
        <p14:creationId xmlns:p14="http://schemas.microsoft.com/office/powerpoint/2010/main" val="797875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FC30244-5F56-8540-8EA6-84BD06D1AE5E}" type="datetime1">
              <a:rPr lang="en-CA"/>
              <a:pPr>
                <a:defRPr/>
              </a:pPr>
              <a:t>2026-06-19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610E24A-BE95-B840-920E-A9B2E2761B91}" type="slidenum">
              <a:rPr lang="en-ZA"/>
              <a:pPr>
                <a:defRPr/>
              </a:pPr>
              <a:t>‹#›</a:t>
            </a:fld>
            <a:endParaRPr lang="en-ZA"/>
          </a:p>
        </p:txBody>
      </p:sp>
    </p:spTree>
    <p:extLst>
      <p:ext uri="{BB962C8B-B14F-4D97-AF65-F5344CB8AC3E}">
        <p14:creationId xmlns:p14="http://schemas.microsoft.com/office/powerpoint/2010/main" val="507425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6DA2D87-BA91-564E-AA3F-794C96E31A96}" type="datetime1">
              <a:rPr lang="en-CA"/>
              <a:pPr>
                <a:defRPr/>
              </a:pPr>
              <a:t>2026-06-19</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3DA918C-DBAA-6942-A8E7-31C1FB08B68F}" type="slidenum">
              <a:rPr lang="en-ZA"/>
              <a:pPr>
                <a:defRPr/>
              </a:pPr>
              <a:t>‹#›</a:t>
            </a:fld>
            <a:endParaRPr lang="en-ZA"/>
          </a:p>
        </p:txBody>
      </p:sp>
    </p:spTree>
    <p:extLst>
      <p:ext uri="{BB962C8B-B14F-4D97-AF65-F5344CB8AC3E}">
        <p14:creationId xmlns:p14="http://schemas.microsoft.com/office/powerpoint/2010/main" val="2382240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ZA"/>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18358A7A-B694-1148-A1AF-F5845F9670FB}" type="datetime1">
              <a:rPr lang="en-CA"/>
              <a:pPr>
                <a:defRPr/>
              </a:pPr>
              <a:t>2026-06-19</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Z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classes.colgate.edu/rapril/geol201/summaries/atsub.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strike-dip.com/garnet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F92D-56C1-D442-7D87-CAB59206067C}"/>
              </a:ext>
            </a:extLst>
          </p:cNvPr>
          <p:cNvSpPr>
            <a:spLocks noGrp="1"/>
          </p:cNvSpPr>
          <p:nvPr>
            <p:ph type="title"/>
          </p:nvPr>
        </p:nvSpPr>
        <p:spPr/>
        <p:txBody>
          <a:bodyPr/>
          <a:lstStyle/>
          <a:p>
            <a:r>
              <a:rPr lang="en-US" dirty="0"/>
              <a:t>Notes for Teaching</a:t>
            </a:r>
          </a:p>
        </p:txBody>
      </p:sp>
      <p:sp>
        <p:nvSpPr>
          <p:cNvPr id="3" name="Content Placeholder 2">
            <a:extLst>
              <a:ext uri="{FF2B5EF4-FFF2-40B4-BE49-F238E27FC236}">
                <a16:creationId xmlns:a16="http://schemas.microsoft.com/office/drawing/2014/main" id="{5B0BDE73-A5CA-8BBB-F07E-4E6A495C5686}"/>
              </a:ext>
            </a:extLst>
          </p:cNvPr>
          <p:cNvSpPr>
            <a:spLocks noGrp="1"/>
          </p:cNvSpPr>
          <p:nvPr>
            <p:ph idx="1"/>
          </p:nvPr>
        </p:nvSpPr>
        <p:spPr/>
        <p:txBody>
          <a:bodyPr>
            <a:normAutofit fontScale="77500" lnSpcReduction="20000"/>
          </a:bodyPr>
          <a:lstStyle/>
          <a:p>
            <a:pPr marL="0" indent="0">
              <a:buNone/>
            </a:pPr>
            <a:r>
              <a:rPr lang="en-US" dirty="0"/>
              <a:t>These materials apply the “if I fits, I sits” meme to help students envisage Goldschmidt’s rules that ionic substitution is principally controlled by ionic size and ionic charges. Cats are ideal for demonstrating “cat-ions” and solid solution.</a:t>
            </a:r>
          </a:p>
          <a:p>
            <a:pPr marL="0" indent="0">
              <a:buNone/>
            </a:pPr>
            <a:endParaRPr lang="en-US" dirty="0"/>
          </a:p>
          <a:p>
            <a:pPr marL="0" indent="0">
              <a:buNone/>
            </a:pPr>
            <a:r>
              <a:rPr lang="en-US" dirty="0"/>
              <a:t>This is demonstrated by the size difference between kittens and cats. Kittens can fit in smaller sites (i.e., tetrahedral), while adult cats can’t be cut into smaller pieces so need larger sites (i.e., interlayer). </a:t>
            </a:r>
          </a:p>
          <a:p>
            <a:pPr marL="0" indent="0">
              <a:buNone/>
            </a:pPr>
            <a:endParaRPr lang="en-US" dirty="0"/>
          </a:p>
          <a:p>
            <a:pPr marL="0" indent="0">
              <a:buNone/>
            </a:pPr>
            <a:r>
              <a:rPr lang="en-US" dirty="0"/>
              <a:t>The assumption is also made that kittens have different ionic charges to adult cats.</a:t>
            </a:r>
          </a:p>
        </p:txBody>
      </p:sp>
    </p:spTree>
    <p:extLst>
      <p:ext uri="{BB962C8B-B14F-4D97-AF65-F5344CB8AC3E}">
        <p14:creationId xmlns:p14="http://schemas.microsoft.com/office/powerpoint/2010/main" val="3359163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A617-9BB6-CC06-B6E9-5B851F572B66}"/>
              </a:ext>
            </a:extLst>
          </p:cNvPr>
          <p:cNvSpPr>
            <a:spLocks noGrp="1"/>
          </p:cNvSpPr>
          <p:nvPr>
            <p:ph type="title"/>
          </p:nvPr>
        </p:nvSpPr>
        <p:spPr/>
        <p:txBody>
          <a:bodyPr/>
          <a:lstStyle/>
          <a:p>
            <a:r>
              <a:rPr lang="en-GB" dirty="0"/>
              <a:t>Substitution and Cat</a:t>
            </a:r>
            <a:r>
              <a:rPr lang="en-GB" baseline="30000" dirty="0"/>
              <a:t>(ion)</a:t>
            </a:r>
            <a:r>
              <a:rPr lang="en-GB" dirty="0"/>
              <a:t> Size</a:t>
            </a:r>
          </a:p>
        </p:txBody>
      </p:sp>
      <p:sp>
        <p:nvSpPr>
          <p:cNvPr id="3" name="Content Placeholder 2">
            <a:extLst>
              <a:ext uri="{FF2B5EF4-FFF2-40B4-BE49-F238E27FC236}">
                <a16:creationId xmlns:a16="http://schemas.microsoft.com/office/drawing/2014/main" id="{5E6A6028-9024-8B20-68DE-212E8714C2D6}"/>
              </a:ext>
            </a:extLst>
          </p:cNvPr>
          <p:cNvSpPr>
            <a:spLocks noGrp="1"/>
          </p:cNvSpPr>
          <p:nvPr>
            <p:ph idx="1"/>
          </p:nvPr>
        </p:nvSpPr>
        <p:spPr>
          <a:xfrm>
            <a:off x="457200" y="1600202"/>
            <a:ext cx="8229600" cy="604662"/>
          </a:xfrm>
        </p:spPr>
        <p:txBody>
          <a:bodyPr>
            <a:normAutofit fontScale="85000" lnSpcReduction="10000"/>
          </a:bodyPr>
          <a:lstStyle/>
          <a:p>
            <a:pPr marL="0" indent="0">
              <a:buNone/>
            </a:pPr>
            <a:r>
              <a:rPr lang="en-GB" sz="2600" dirty="0"/>
              <a:t>The nature and extent of substitutions depends partially on </a:t>
            </a:r>
            <a:r>
              <a:rPr lang="en-GB" sz="2600" b="1" dirty="0"/>
              <a:t>ionic size</a:t>
            </a:r>
            <a:r>
              <a:rPr lang="en-GB" sz="2600" dirty="0"/>
              <a:t>.</a:t>
            </a:r>
          </a:p>
        </p:txBody>
      </p:sp>
      <p:sp>
        <p:nvSpPr>
          <p:cNvPr id="9" name="Content Placeholder 2">
            <a:extLst>
              <a:ext uri="{FF2B5EF4-FFF2-40B4-BE49-F238E27FC236}">
                <a16:creationId xmlns:a16="http://schemas.microsoft.com/office/drawing/2014/main" id="{B17A950E-87A9-B524-FC2A-3E2E48B13083}"/>
              </a:ext>
            </a:extLst>
          </p:cNvPr>
          <p:cNvSpPr txBox="1">
            <a:spLocks/>
          </p:cNvSpPr>
          <p:nvPr/>
        </p:nvSpPr>
        <p:spPr bwMode="auto">
          <a:xfrm>
            <a:off x="210717" y="5533283"/>
            <a:ext cx="4320481" cy="608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GB" sz="1800" dirty="0"/>
              <a:t>1 Kitten Lucky</a:t>
            </a:r>
            <a:endParaRPr lang="en-GB" sz="1800" baseline="30000" dirty="0"/>
          </a:p>
        </p:txBody>
      </p:sp>
      <p:sp>
        <p:nvSpPr>
          <p:cNvPr id="12" name="Content Placeholder 2">
            <a:extLst>
              <a:ext uri="{FF2B5EF4-FFF2-40B4-BE49-F238E27FC236}">
                <a16:creationId xmlns:a16="http://schemas.microsoft.com/office/drawing/2014/main" id="{26C64C82-83B1-5E05-A6E7-F6822D471F81}"/>
              </a:ext>
            </a:extLst>
          </p:cNvPr>
          <p:cNvSpPr txBox="1">
            <a:spLocks/>
          </p:cNvSpPr>
          <p:nvPr/>
        </p:nvSpPr>
        <p:spPr bwMode="auto">
          <a:xfrm>
            <a:off x="4612802" y="5533283"/>
            <a:ext cx="4320480" cy="608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GB" sz="1800" dirty="0"/>
              <a:t>1/6 Adult Lucky</a:t>
            </a:r>
            <a:endParaRPr lang="en-GB" sz="1800" baseline="30000" dirty="0"/>
          </a:p>
        </p:txBody>
      </p:sp>
      <p:pic>
        <p:nvPicPr>
          <p:cNvPr id="4" name="Picture 3">
            <a:extLst>
              <a:ext uri="{FF2B5EF4-FFF2-40B4-BE49-F238E27FC236}">
                <a16:creationId xmlns:a16="http://schemas.microsoft.com/office/drawing/2014/main" id="{81B9173D-B664-2CD7-A56B-1D86ACB7C1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31640" y="2797954"/>
            <a:ext cx="2179610" cy="2459844"/>
          </a:xfrm>
          <a:prstGeom prst="rect">
            <a:avLst/>
          </a:prstGeom>
        </p:spPr>
      </p:pic>
      <p:pic>
        <p:nvPicPr>
          <p:cNvPr id="13" name="Picture 12">
            <a:extLst>
              <a:ext uri="{FF2B5EF4-FFF2-40B4-BE49-F238E27FC236}">
                <a16:creationId xmlns:a16="http://schemas.microsoft.com/office/drawing/2014/main" id="{19BBE6EB-E1A1-FDAF-09D2-1B2D1025E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2452213"/>
            <a:ext cx="2725471" cy="3151326"/>
          </a:xfrm>
          <a:prstGeom prst="rect">
            <a:avLst/>
          </a:prstGeom>
        </p:spPr>
      </p:pic>
      <p:sp>
        <p:nvSpPr>
          <p:cNvPr id="14" name="TextBox 13">
            <a:extLst>
              <a:ext uri="{FF2B5EF4-FFF2-40B4-BE49-F238E27FC236}">
                <a16:creationId xmlns:a16="http://schemas.microsoft.com/office/drawing/2014/main" id="{48FF7725-0687-DB64-EA6D-28033E0A0193}"/>
              </a:ext>
            </a:extLst>
          </p:cNvPr>
          <p:cNvSpPr txBox="1"/>
          <p:nvPr/>
        </p:nvSpPr>
        <p:spPr>
          <a:xfrm>
            <a:off x="4381157" y="3911701"/>
            <a:ext cx="300082"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60108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A617-9BB6-CC06-B6E9-5B851F572B66}"/>
              </a:ext>
            </a:extLst>
          </p:cNvPr>
          <p:cNvSpPr>
            <a:spLocks noGrp="1"/>
          </p:cNvSpPr>
          <p:nvPr>
            <p:ph type="title"/>
          </p:nvPr>
        </p:nvSpPr>
        <p:spPr/>
        <p:txBody>
          <a:bodyPr/>
          <a:lstStyle/>
          <a:p>
            <a:r>
              <a:rPr lang="en-GB" dirty="0"/>
              <a:t>Substitution and Cat</a:t>
            </a:r>
            <a:r>
              <a:rPr lang="en-GB" baseline="30000" dirty="0"/>
              <a:t>(ion)</a:t>
            </a:r>
            <a:r>
              <a:rPr lang="en-GB" dirty="0"/>
              <a:t> Size</a:t>
            </a:r>
          </a:p>
        </p:txBody>
      </p:sp>
      <p:sp>
        <p:nvSpPr>
          <p:cNvPr id="3" name="Content Placeholder 2">
            <a:extLst>
              <a:ext uri="{FF2B5EF4-FFF2-40B4-BE49-F238E27FC236}">
                <a16:creationId xmlns:a16="http://schemas.microsoft.com/office/drawing/2014/main" id="{5E6A6028-9024-8B20-68DE-212E8714C2D6}"/>
              </a:ext>
            </a:extLst>
          </p:cNvPr>
          <p:cNvSpPr>
            <a:spLocks noGrp="1"/>
          </p:cNvSpPr>
          <p:nvPr>
            <p:ph idx="1"/>
          </p:nvPr>
        </p:nvSpPr>
        <p:spPr>
          <a:xfrm>
            <a:off x="457200" y="1600202"/>
            <a:ext cx="8229600" cy="604662"/>
          </a:xfrm>
        </p:spPr>
        <p:txBody>
          <a:bodyPr>
            <a:normAutofit fontScale="85000" lnSpcReduction="10000"/>
          </a:bodyPr>
          <a:lstStyle/>
          <a:p>
            <a:pPr marL="0" indent="0">
              <a:buNone/>
            </a:pPr>
            <a:r>
              <a:rPr lang="en-GB" sz="2600" dirty="0"/>
              <a:t>The nature and extent of substitutions depends </a:t>
            </a:r>
            <a:r>
              <a:rPr lang="en-GB" sz="2600" u="sng" dirty="0"/>
              <a:t>partially</a:t>
            </a:r>
            <a:r>
              <a:rPr lang="en-GB" sz="2600" dirty="0"/>
              <a:t> on </a:t>
            </a:r>
            <a:r>
              <a:rPr lang="en-GB" sz="2600" b="1" dirty="0"/>
              <a:t>ionic size</a:t>
            </a:r>
            <a:r>
              <a:rPr lang="en-GB" sz="2600" dirty="0"/>
              <a:t>.</a:t>
            </a:r>
          </a:p>
        </p:txBody>
      </p:sp>
      <p:sp>
        <p:nvSpPr>
          <p:cNvPr id="13" name="TextBox 12">
            <a:extLst>
              <a:ext uri="{FF2B5EF4-FFF2-40B4-BE49-F238E27FC236}">
                <a16:creationId xmlns:a16="http://schemas.microsoft.com/office/drawing/2014/main" id="{4864775F-65C1-AFD4-EC60-5D900BF82875}"/>
              </a:ext>
            </a:extLst>
          </p:cNvPr>
          <p:cNvSpPr txBox="1"/>
          <p:nvPr/>
        </p:nvSpPr>
        <p:spPr>
          <a:xfrm>
            <a:off x="220235" y="4494314"/>
            <a:ext cx="4990831" cy="1938992"/>
          </a:xfrm>
          <a:prstGeom prst="rect">
            <a:avLst/>
          </a:prstGeom>
          <a:noFill/>
        </p:spPr>
        <p:txBody>
          <a:bodyPr wrap="square" rtlCol="0">
            <a:spAutoFit/>
          </a:bodyPr>
          <a:lstStyle/>
          <a:p>
            <a:r>
              <a:rPr lang="en-GB" b="1" dirty="0">
                <a:latin typeface="+mn-lt"/>
              </a:rPr>
              <a:t>Nesosilicate</a:t>
            </a:r>
          </a:p>
          <a:p>
            <a:r>
              <a:rPr lang="en-GB" dirty="0">
                <a:latin typeface="+mn-lt"/>
              </a:rPr>
              <a:t>Unit composition: (SiO</a:t>
            </a:r>
            <a:r>
              <a:rPr lang="en-GB" baseline="-25000" dirty="0">
                <a:latin typeface="+mn-lt"/>
              </a:rPr>
              <a:t>4</a:t>
            </a:r>
            <a:r>
              <a:rPr lang="en-GB" dirty="0">
                <a:latin typeface="+mn-lt"/>
              </a:rPr>
              <a:t>)</a:t>
            </a:r>
            <a:r>
              <a:rPr lang="en-GB" baseline="30000" dirty="0">
                <a:latin typeface="+mn-lt"/>
              </a:rPr>
              <a:t>4-</a:t>
            </a:r>
          </a:p>
          <a:p>
            <a:r>
              <a:rPr lang="en-GB" dirty="0">
                <a:latin typeface="+mn-lt"/>
              </a:rPr>
              <a:t>Example: olivine, (</a:t>
            </a:r>
            <a:r>
              <a:rPr lang="en-GB" dirty="0" err="1">
                <a:latin typeface="+mn-lt"/>
              </a:rPr>
              <a:t>Mg,Fe</a:t>
            </a:r>
            <a:r>
              <a:rPr lang="en-GB" dirty="0">
                <a:latin typeface="+mn-lt"/>
              </a:rPr>
              <a:t>)</a:t>
            </a:r>
            <a:r>
              <a:rPr lang="en-GB" baseline="-25000" dirty="0">
                <a:latin typeface="+mn-lt"/>
              </a:rPr>
              <a:t>2</a:t>
            </a:r>
            <a:r>
              <a:rPr lang="en-GB" dirty="0">
                <a:latin typeface="+mn-lt"/>
              </a:rPr>
              <a:t>SiO</a:t>
            </a:r>
            <a:r>
              <a:rPr lang="en-GB" baseline="-25000" dirty="0">
                <a:latin typeface="+mn-lt"/>
              </a:rPr>
              <a:t>4</a:t>
            </a:r>
          </a:p>
          <a:p>
            <a:endParaRPr lang="en-GB" baseline="-25000" dirty="0">
              <a:latin typeface="+mn-lt"/>
            </a:endParaRPr>
          </a:p>
          <a:p>
            <a:r>
              <a:rPr lang="en-GB" dirty="0">
                <a:latin typeface="+mn-lt"/>
              </a:rPr>
              <a:t>Elements of similar size and charge (e.g., Fe</a:t>
            </a:r>
            <a:r>
              <a:rPr lang="en-GB" baseline="30000" dirty="0">
                <a:latin typeface="+mn-lt"/>
              </a:rPr>
              <a:t>2+ </a:t>
            </a:r>
            <a:r>
              <a:rPr lang="en-GB" dirty="0">
                <a:latin typeface="+mn-lt"/>
              </a:rPr>
              <a:t>and Mg</a:t>
            </a:r>
            <a:r>
              <a:rPr lang="en-GB" baseline="30000" dirty="0">
                <a:latin typeface="+mn-lt"/>
              </a:rPr>
              <a:t>2+</a:t>
            </a:r>
            <a:r>
              <a:rPr lang="en-GB" dirty="0">
                <a:latin typeface="+mn-lt"/>
              </a:rPr>
              <a:t>) may occupy similar sites in crystal structures without causing distortion or charge imbalance.</a:t>
            </a:r>
          </a:p>
        </p:txBody>
      </p:sp>
      <p:pic>
        <p:nvPicPr>
          <p:cNvPr id="16" name="Picture 15">
            <a:extLst>
              <a:ext uri="{FF2B5EF4-FFF2-40B4-BE49-F238E27FC236}">
                <a16:creationId xmlns:a16="http://schemas.microsoft.com/office/drawing/2014/main" id="{FD86A429-E809-787A-F343-3C1B1987FC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9586" y="5333424"/>
            <a:ext cx="2664296" cy="1369299"/>
          </a:xfrm>
          <a:prstGeom prst="rect">
            <a:avLst/>
          </a:prstGeom>
        </p:spPr>
      </p:pic>
      <p:grpSp>
        <p:nvGrpSpPr>
          <p:cNvPr id="4" name="Group 3">
            <a:extLst>
              <a:ext uri="{FF2B5EF4-FFF2-40B4-BE49-F238E27FC236}">
                <a16:creationId xmlns:a16="http://schemas.microsoft.com/office/drawing/2014/main" id="{16F7049D-E466-53A9-477C-36CD74129C4D}"/>
              </a:ext>
            </a:extLst>
          </p:cNvPr>
          <p:cNvGrpSpPr/>
          <p:nvPr/>
        </p:nvGrpSpPr>
        <p:grpSpPr>
          <a:xfrm>
            <a:off x="1933077" y="2194951"/>
            <a:ext cx="5277846" cy="2188051"/>
            <a:chOff x="1933077" y="2194951"/>
            <a:chExt cx="5277846" cy="2188051"/>
          </a:xfrm>
        </p:grpSpPr>
        <p:pic>
          <p:nvPicPr>
            <p:cNvPr id="14" name="Picture 13">
              <a:extLst>
                <a:ext uri="{FF2B5EF4-FFF2-40B4-BE49-F238E27FC236}">
                  <a16:creationId xmlns:a16="http://schemas.microsoft.com/office/drawing/2014/main" id="{9919DDFB-5AE3-FE29-3A48-192EED6B75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33077" y="2194951"/>
              <a:ext cx="5277846" cy="2188051"/>
            </a:xfrm>
            <a:prstGeom prst="rect">
              <a:avLst/>
            </a:prstGeom>
          </p:spPr>
        </p:pic>
        <p:pic>
          <p:nvPicPr>
            <p:cNvPr id="15" name="Picture 14">
              <a:extLst>
                <a:ext uri="{FF2B5EF4-FFF2-40B4-BE49-F238E27FC236}">
                  <a16:creationId xmlns:a16="http://schemas.microsoft.com/office/drawing/2014/main" id="{7A620780-0025-C8E4-AB1D-E26CC790625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6813" y="2439033"/>
              <a:ext cx="1270372" cy="1433705"/>
            </a:xfrm>
            <a:prstGeom prst="rect">
              <a:avLst/>
            </a:prstGeom>
          </p:spPr>
        </p:pic>
      </p:grpSp>
      <p:sp>
        <p:nvSpPr>
          <p:cNvPr id="9" name="Content Placeholder 2">
            <a:extLst>
              <a:ext uri="{FF2B5EF4-FFF2-40B4-BE49-F238E27FC236}">
                <a16:creationId xmlns:a16="http://schemas.microsoft.com/office/drawing/2014/main" id="{B17A950E-87A9-B524-FC2A-3E2E48B13083}"/>
              </a:ext>
            </a:extLst>
          </p:cNvPr>
          <p:cNvSpPr txBox="1">
            <a:spLocks/>
          </p:cNvSpPr>
          <p:nvPr/>
        </p:nvSpPr>
        <p:spPr bwMode="auto">
          <a:xfrm>
            <a:off x="2411759" y="4252739"/>
            <a:ext cx="4320481" cy="608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GB" sz="1800" dirty="0"/>
              <a:t>Kitten Lucky fits in the nesosilicate structure through ionic bonding.</a:t>
            </a:r>
            <a:endParaRPr lang="en-GB" sz="1800" baseline="30000" dirty="0"/>
          </a:p>
        </p:txBody>
      </p:sp>
      <p:sp>
        <p:nvSpPr>
          <p:cNvPr id="21" name="TextBox 20">
            <a:extLst>
              <a:ext uri="{FF2B5EF4-FFF2-40B4-BE49-F238E27FC236}">
                <a16:creationId xmlns:a16="http://schemas.microsoft.com/office/drawing/2014/main" id="{353086EA-F14C-D69A-F1F4-1BC9C86F5E43}"/>
              </a:ext>
            </a:extLst>
          </p:cNvPr>
          <p:cNvSpPr txBox="1"/>
          <p:nvPr/>
        </p:nvSpPr>
        <p:spPr>
          <a:xfrm>
            <a:off x="7336793" y="2965810"/>
            <a:ext cx="1224136" cy="646331"/>
          </a:xfrm>
          <a:prstGeom prst="rect">
            <a:avLst/>
          </a:prstGeom>
          <a:noFill/>
        </p:spPr>
        <p:txBody>
          <a:bodyPr wrap="square" rtlCol="0">
            <a:spAutoFit/>
          </a:bodyPr>
          <a:lstStyle/>
          <a:p>
            <a:r>
              <a:rPr lang="en-GB" dirty="0"/>
              <a:t>If I fits…</a:t>
            </a:r>
          </a:p>
          <a:p>
            <a:pPr algn="r"/>
            <a:r>
              <a:rPr lang="en-GB" dirty="0"/>
              <a:t>I sits.</a:t>
            </a:r>
          </a:p>
        </p:txBody>
      </p:sp>
      <p:sp>
        <p:nvSpPr>
          <p:cNvPr id="5" name="TextBox 4">
            <a:extLst>
              <a:ext uri="{FF2B5EF4-FFF2-40B4-BE49-F238E27FC236}">
                <a16:creationId xmlns:a16="http://schemas.microsoft.com/office/drawing/2014/main" id="{442EBB79-157A-3E17-578E-2708AEA57338}"/>
              </a:ext>
            </a:extLst>
          </p:cNvPr>
          <p:cNvSpPr txBox="1"/>
          <p:nvPr/>
        </p:nvSpPr>
        <p:spPr>
          <a:xfrm>
            <a:off x="179512" y="6495147"/>
            <a:ext cx="4536504" cy="246221"/>
          </a:xfrm>
          <a:prstGeom prst="rect">
            <a:avLst/>
          </a:prstGeom>
          <a:noFill/>
        </p:spPr>
        <p:txBody>
          <a:bodyPr wrap="square" rtlCol="0">
            <a:spAutoFit/>
          </a:bodyPr>
          <a:lstStyle/>
          <a:p>
            <a:r>
              <a:rPr lang="en-GB" sz="1000" dirty="0"/>
              <a:t>Images modified from: Perkins (2020), Introduction to Mineralogy, chapter 13</a:t>
            </a:r>
          </a:p>
        </p:txBody>
      </p:sp>
    </p:spTree>
    <p:extLst>
      <p:ext uri="{BB962C8B-B14F-4D97-AF65-F5344CB8AC3E}">
        <p14:creationId xmlns:p14="http://schemas.microsoft.com/office/powerpoint/2010/main" val="1945138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A617-9BB6-CC06-B6E9-5B851F572B66}"/>
              </a:ext>
            </a:extLst>
          </p:cNvPr>
          <p:cNvSpPr>
            <a:spLocks noGrp="1"/>
          </p:cNvSpPr>
          <p:nvPr>
            <p:ph type="title"/>
          </p:nvPr>
        </p:nvSpPr>
        <p:spPr/>
        <p:txBody>
          <a:bodyPr/>
          <a:lstStyle/>
          <a:p>
            <a:r>
              <a:rPr lang="en-GB" dirty="0"/>
              <a:t>Substitution and Cat</a:t>
            </a:r>
            <a:r>
              <a:rPr lang="en-GB" baseline="30000" dirty="0"/>
              <a:t>(ion)</a:t>
            </a:r>
            <a:r>
              <a:rPr lang="en-GB" dirty="0"/>
              <a:t> Size</a:t>
            </a:r>
          </a:p>
        </p:txBody>
      </p:sp>
      <p:sp>
        <p:nvSpPr>
          <p:cNvPr id="3" name="Content Placeholder 2">
            <a:extLst>
              <a:ext uri="{FF2B5EF4-FFF2-40B4-BE49-F238E27FC236}">
                <a16:creationId xmlns:a16="http://schemas.microsoft.com/office/drawing/2014/main" id="{5E6A6028-9024-8B20-68DE-212E8714C2D6}"/>
              </a:ext>
            </a:extLst>
          </p:cNvPr>
          <p:cNvSpPr>
            <a:spLocks noGrp="1"/>
          </p:cNvSpPr>
          <p:nvPr>
            <p:ph idx="1"/>
          </p:nvPr>
        </p:nvSpPr>
        <p:spPr>
          <a:xfrm>
            <a:off x="457200" y="1600202"/>
            <a:ext cx="8229600" cy="604662"/>
          </a:xfrm>
        </p:spPr>
        <p:txBody>
          <a:bodyPr>
            <a:normAutofit fontScale="85000" lnSpcReduction="10000"/>
          </a:bodyPr>
          <a:lstStyle/>
          <a:p>
            <a:pPr marL="0" indent="0">
              <a:buNone/>
            </a:pPr>
            <a:r>
              <a:rPr lang="en-GB" sz="2600" dirty="0"/>
              <a:t>The nature and extent of substitutions depends </a:t>
            </a:r>
            <a:r>
              <a:rPr lang="en-GB" sz="2600" u="sng" dirty="0"/>
              <a:t>partially</a:t>
            </a:r>
            <a:r>
              <a:rPr lang="en-GB" sz="2600" dirty="0"/>
              <a:t> on </a:t>
            </a:r>
            <a:r>
              <a:rPr lang="en-GB" sz="2600" b="1" dirty="0"/>
              <a:t>ionic size</a:t>
            </a:r>
            <a:r>
              <a:rPr lang="en-GB" sz="2600" dirty="0"/>
              <a:t>.</a:t>
            </a:r>
          </a:p>
        </p:txBody>
      </p:sp>
      <p:sp>
        <p:nvSpPr>
          <p:cNvPr id="13" name="TextBox 12">
            <a:extLst>
              <a:ext uri="{FF2B5EF4-FFF2-40B4-BE49-F238E27FC236}">
                <a16:creationId xmlns:a16="http://schemas.microsoft.com/office/drawing/2014/main" id="{4864775F-65C1-AFD4-EC60-5D900BF82875}"/>
              </a:ext>
            </a:extLst>
          </p:cNvPr>
          <p:cNvSpPr txBox="1"/>
          <p:nvPr/>
        </p:nvSpPr>
        <p:spPr>
          <a:xfrm>
            <a:off x="5121896" y="5276598"/>
            <a:ext cx="3564904" cy="923330"/>
          </a:xfrm>
          <a:prstGeom prst="rect">
            <a:avLst/>
          </a:prstGeom>
          <a:noFill/>
        </p:spPr>
        <p:txBody>
          <a:bodyPr wrap="square" rtlCol="0">
            <a:spAutoFit/>
          </a:bodyPr>
          <a:lstStyle/>
          <a:p>
            <a:r>
              <a:rPr lang="en-GB" b="1" dirty="0"/>
              <a:t>Nesosilicate</a:t>
            </a:r>
          </a:p>
          <a:p>
            <a:r>
              <a:rPr lang="en-GB" dirty="0"/>
              <a:t>Unit composition: (SiO</a:t>
            </a:r>
            <a:r>
              <a:rPr lang="en-GB" baseline="-25000" dirty="0"/>
              <a:t>4</a:t>
            </a:r>
            <a:r>
              <a:rPr lang="en-GB" dirty="0"/>
              <a:t>)</a:t>
            </a:r>
            <a:r>
              <a:rPr lang="en-GB" baseline="30000" dirty="0"/>
              <a:t>4-</a:t>
            </a:r>
          </a:p>
          <a:p>
            <a:r>
              <a:rPr lang="en-GB" dirty="0"/>
              <a:t>Example: olivine, (</a:t>
            </a:r>
            <a:r>
              <a:rPr lang="en-GB" dirty="0" err="1"/>
              <a:t>Mg,Fe</a:t>
            </a:r>
            <a:r>
              <a:rPr lang="en-GB" dirty="0"/>
              <a:t>)</a:t>
            </a:r>
            <a:r>
              <a:rPr lang="en-GB" baseline="-25000" dirty="0"/>
              <a:t>2</a:t>
            </a:r>
            <a:r>
              <a:rPr lang="en-GB" dirty="0"/>
              <a:t>SiO</a:t>
            </a:r>
            <a:r>
              <a:rPr lang="en-GB" baseline="-25000" dirty="0"/>
              <a:t>4</a:t>
            </a:r>
            <a:endParaRPr lang="en-GB" dirty="0"/>
          </a:p>
        </p:txBody>
      </p:sp>
      <p:pic>
        <p:nvPicPr>
          <p:cNvPr id="6" name="Picture 5">
            <a:extLst>
              <a:ext uri="{FF2B5EF4-FFF2-40B4-BE49-F238E27FC236}">
                <a16:creationId xmlns:a16="http://schemas.microsoft.com/office/drawing/2014/main" id="{A1B27583-32AC-30D8-7E6B-B77ACC3F3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709" y="2215662"/>
            <a:ext cx="6938582" cy="2876548"/>
          </a:xfrm>
          <a:prstGeom prst="rect">
            <a:avLst/>
          </a:prstGeom>
        </p:spPr>
      </p:pic>
      <p:sp>
        <p:nvSpPr>
          <p:cNvPr id="4" name="TextBox 3">
            <a:extLst>
              <a:ext uri="{FF2B5EF4-FFF2-40B4-BE49-F238E27FC236}">
                <a16:creationId xmlns:a16="http://schemas.microsoft.com/office/drawing/2014/main" id="{9F7CB4E9-3AF9-C14E-729B-BCCE3D05DD8F}"/>
              </a:ext>
            </a:extLst>
          </p:cNvPr>
          <p:cNvSpPr txBox="1"/>
          <p:nvPr/>
        </p:nvSpPr>
        <p:spPr>
          <a:xfrm>
            <a:off x="179512" y="6495147"/>
            <a:ext cx="4536504" cy="246221"/>
          </a:xfrm>
          <a:prstGeom prst="rect">
            <a:avLst/>
          </a:prstGeom>
          <a:noFill/>
        </p:spPr>
        <p:txBody>
          <a:bodyPr wrap="square" rtlCol="0">
            <a:spAutoFit/>
          </a:bodyPr>
          <a:lstStyle/>
          <a:p>
            <a:r>
              <a:rPr lang="en-GB" sz="1000" dirty="0"/>
              <a:t>Image modified from: Perkins (2020), Introduction to Mineralogy, chapter 13</a:t>
            </a:r>
          </a:p>
        </p:txBody>
      </p:sp>
    </p:spTree>
    <p:extLst>
      <p:ext uri="{BB962C8B-B14F-4D97-AF65-F5344CB8AC3E}">
        <p14:creationId xmlns:p14="http://schemas.microsoft.com/office/powerpoint/2010/main" val="1731887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961E79-CE7D-D6CA-48F4-15427F5F2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709" y="2215662"/>
            <a:ext cx="6938582" cy="2876548"/>
          </a:xfrm>
          <a:prstGeom prst="rect">
            <a:avLst/>
          </a:prstGeom>
        </p:spPr>
      </p:pic>
      <p:sp>
        <p:nvSpPr>
          <p:cNvPr id="2" name="Title 1">
            <a:extLst>
              <a:ext uri="{FF2B5EF4-FFF2-40B4-BE49-F238E27FC236}">
                <a16:creationId xmlns:a16="http://schemas.microsoft.com/office/drawing/2014/main" id="{3455A617-9BB6-CC06-B6E9-5B851F572B66}"/>
              </a:ext>
            </a:extLst>
          </p:cNvPr>
          <p:cNvSpPr>
            <a:spLocks noGrp="1"/>
          </p:cNvSpPr>
          <p:nvPr>
            <p:ph type="title"/>
          </p:nvPr>
        </p:nvSpPr>
        <p:spPr/>
        <p:txBody>
          <a:bodyPr/>
          <a:lstStyle/>
          <a:p>
            <a:r>
              <a:rPr lang="en-GB" dirty="0"/>
              <a:t>Substitution and Cat</a:t>
            </a:r>
            <a:r>
              <a:rPr lang="en-GB" baseline="30000" dirty="0"/>
              <a:t>(ion)</a:t>
            </a:r>
            <a:r>
              <a:rPr lang="en-GB" dirty="0"/>
              <a:t> Size</a:t>
            </a:r>
          </a:p>
        </p:txBody>
      </p:sp>
      <p:sp>
        <p:nvSpPr>
          <p:cNvPr id="3" name="Content Placeholder 2">
            <a:extLst>
              <a:ext uri="{FF2B5EF4-FFF2-40B4-BE49-F238E27FC236}">
                <a16:creationId xmlns:a16="http://schemas.microsoft.com/office/drawing/2014/main" id="{5E6A6028-9024-8B20-68DE-212E8714C2D6}"/>
              </a:ext>
            </a:extLst>
          </p:cNvPr>
          <p:cNvSpPr>
            <a:spLocks noGrp="1"/>
          </p:cNvSpPr>
          <p:nvPr>
            <p:ph idx="1"/>
          </p:nvPr>
        </p:nvSpPr>
        <p:spPr>
          <a:xfrm>
            <a:off x="457200" y="1600202"/>
            <a:ext cx="8229600" cy="604662"/>
          </a:xfrm>
        </p:spPr>
        <p:txBody>
          <a:bodyPr>
            <a:normAutofit fontScale="85000" lnSpcReduction="10000"/>
          </a:bodyPr>
          <a:lstStyle/>
          <a:p>
            <a:pPr marL="0" indent="0">
              <a:buNone/>
            </a:pPr>
            <a:r>
              <a:rPr lang="en-GB" sz="2600" dirty="0"/>
              <a:t>The nature and extent of substitutions depends </a:t>
            </a:r>
            <a:r>
              <a:rPr lang="en-GB" sz="2600" u="sng" dirty="0"/>
              <a:t>partially</a:t>
            </a:r>
            <a:r>
              <a:rPr lang="en-GB" sz="2600" dirty="0"/>
              <a:t> on </a:t>
            </a:r>
            <a:r>
              <a:rPr lang="en-GB" sz="2600" b="1" dirty="0"/>
              <a:t>ionic size</a:t>
            </a:r>
            <a:r>
              <a:rPr lang="en-GB" sz="2600" dirty="0"/>
              <a:t>.</a:t>
            </a:r>
          </a:p>
        </p:txBody>
      </p:sp>
      <p:sp>
        <p:nvSpPr>
          <p:cNvPr id="9" name="Content Placeholder 2">
            <a:extLst>
              <a:ext uri="{FF2B5EF4-FFF2-40B4-BE49-F238E27FC236}">
                <a16:creationId xmlns:a16="http://schemas.microsoft.com/office/drawing/2014/main" id="{B17A950E-87A9-B524-FC2A-3E2E48B13083}"/>
              </a:ext>
            </a:extLst>
          </p:cNvPr>
          <p:cNvSpPr txBox="1">
            <a:spLocks/>
          </p:cNvSpPr>
          <p:nvPr/>
        </p:nvSpPr>
        <p:spPr bwMode="auto">
          <a:xfrm>
            <a:off x="220687" y="5276598"/>
            <a:ext cx="4495329" cy="1424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GB" sz="1800" dirty="0"/>
              <a:t>Adult Lucky cannot fit in the site in the nesosilicate structure.</a:t>
            </a:r>
          </a:p>
          <a:p>
            <a:pPr marL="0" indent="0" algn="ctr">
              <a:buFont typeface="Arial" charset="0"/>
              <a:buNone/>
            </a:pPr>
            <a:endParaRPr lang="en-GB" sz="600" dirty="0"/>
          </a:p>
          <a:p>
            <a:pPr marL="0" indent="0" algn="ctr">
              <a:buFont typeface="Arial" charset="0"/>
              <a:buNone/>
            </a:pPr>
            <a:r>
              <a:rPr lang="en-GB" sz="1800" dirty="0"/>
              <a:t>Her “cat-ionic” size is too large for the “hole”. </a:t>
            </a:r>
          </a:p>
        </p:txBody>
      </p:sp>
      <p:sp>
        <p:nvSpPr>
          <p:cNvPr id="13" name="TextBox 12">
            <a:extLst>
              <a:ext uri="{FF2B5EF4-FFF2-40B4-BE49-F238E27FC236}">
                <a16:creationId xmlns:a16="http://schemas.microsoft.com/office/drawing/2014/main" id="{4864775F-65C1-AFD4-EC60-5D900BF82875}"/>
              </a:ext>
            </a:extLst>
          </p:cNvPr>
          <p:cNvSpPr txBox="1"/>
          <p:nvPr/>
        </p:nvSpPr>
        <p:spPr>
          <a:xfrm>
            <a:off x="5121896" y="5276598"/>
            <a:ext cx="3564904" cy="923330"/>
          </a:xfrm>
          <a:prstGeom prst="rect">
            <a:avLst/>
          </a:prstGeom>
          <a:noFill/>
        </p:spPr>
        <p:txBody>
          <a:bodyPr wrap="square" rtlCol="0">
            <a:spAutoFit/>
          </a:bodyPr>
          <a:lstStyle/>
          <a:p>
            <a:r>
              <a:rPr lang="en-GB" b="1" dirty="0"/>
              <a:t>Nesosilicate</a:t>
            </a:r>
          </a:p>
          <a:p>
            <a:r>
              <a:rPr lang="en-GB" dirty="0"/>
              <a:t>Unit composition: (SiO</a:t>
            </a:r>
            <a:r>
              <a:rPr lang="en-GB" baseline="-25000" dirty="0"/>
              <a:t>4</a:t>
            </a:r>
            <a:r>
              <a:rPr lang="en-GB" dirty="0"/>
              <a:t>)</a:t>
            </a:r>
            <a:r>
              <a:rPr lang="en-GB" baseline="30000" dirty="0"/>
              <a:t>4-</a:t>
            </a:r>
          </a:p>
          <a:p>
            <a:r>
              <a:rPr lang="en-GB" dirty="0"/>
              <a:t>Example: olivine, (</a:t>
            </a:r>
            <a:r>
              <a:rPr lang="en-GB" dirty="0" err="1"/>
              <a:t>Mg,Fe</a:t>
            </a:r>
            <a:r>
              <a:rPr lang="en-GB" dirty="0"/>
              <a:t>)</a:t>
            </a:r>
            <a:r>
              <a:rPr lang="en-GB" baseline="-25000" dirty="0"/>
              <a:t>2</a:t>
            </a:r>
            <a:r>
              <a:rPr lang="en-GB" dirty="0"/>
              <a:t>SiO</a:t>
            </a:r>
            <a:r>
              <a:rPr lang="en-GB" baseline="-25000" dirty="0"/>
              <a:t>4</a:t>
            </a:r>
            <a:endParaRPr lang="en-GB" dirty="0"/>
          </a:p>
        </p:txBody>
      </p:sp>
      <p:grpSp>
        <p:nvGrpSpPr>
          <p:cNvPr id="5" name="Group 4">
            <a:extLst>
              <a:ext uri="{FF2B5EF4-FFF2-40B4-BE49-F238E27FC236}">
                <a16:creationId xmlns:a16="http://schemas.microsoft.com/office/drawing/2014/main" id="{7C79113D-500D-F4F9-1EF9-4CAE389A8700}"/>
              </a:ext>
            </a:extLst>
          </p:cNvPr>
          <p:cNvGrpSpPr/>
          <p:nvPr/>
        </p:nvGrpSpPr>
        <p:grpSpPr>
          <a:xfrm>
            <a:off x="3208503" y="2526320"/>
            <a:ext cx="2726994" cy="2428821"/>
            <a:chOff x="1495028" y="5397077"/>
            <a:chExt cx="1406843" cy="1253017"/>
          </a:xfrm>
        </p:grpSpPr>
        <p:cxnSp>
          <p:nvCxnSpPr>
            <p:cNvPr id="6" name="Straight Connector 5">
              <a:extLst>
                <a:ext uri="{FF2B5EF4-FFF2-40B4-BE49-F238E27FC236}">
                  <a16:creationId xmlns:a16="http://schemas.microsoft.com/office/drawing/2014/main" id="{A72FF5A2-2D56-7B73-C085-53758A82C682}"/>
                </a:ext>
              </a:extLst>
            </p:cNvPr>
            <p:cNvCxnSpPr>
              <a:cxnSpLocks/>
            </p:cNvCxnSpPr>
            <p:nvPr/>
          </p:nvCxnSpPr>
          <p:spPr>
            <a:xfrm>
              <a:off x="1495028" y="5397077"/>
              <a:ext cx="1406843" cy="1253017"/>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379C0B4-B4CD-32C0-6A63-7057AFBE15AA}"/>
                </a:ext>
              </a:extLst>
            </p:cNvPr>
            <p:cNvCxnSpPr>
              <a:cxnSpLocks/>
            </p:cNvCxnSpPr>
            <p:nvPr/>
          </p:nvCxnSpPr>
          <p:spPr>
            <a:xfrm flipV="1">
              <a:off x="1495028" y="5397077"/>
              <a:ext cx="1368152" cy="1253017"/>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A1D3B2C0-5F6F-4643-E7F7-69B09AF36FA8}"/>
              </a:ext>
            </a:extLst>
          </p:cNvPr>
          <p:cNvSpPr txBox="1"/>
          <p:nvPr/>
        </p:nvSpPr>
        <p:spPr>
          <a:xfrm>
            <a:off x="7740352" y="2636237"/>
            <a:ext cx="1224136" cy="646331"/>
          </a:xfrm>
          <a:prstGeom prst="rect">
            <a:avLst/>
          </a:prstGeom>
          <a:noFill/>
        </p:spPr>
        <p:txBody>
          <a:bodyPr wrap="square" rtlCol="0">
            <a:spAutoFit/>
          </a:bodyPr>
          <a:lstStyle/>
          <a:p>
            <a:r>
              <a:rPr lang="en-GB" dirty="0"/>
              <a:t>Don’t fit…</a:t>
            </a:r>
          </a:p>
          <a:p>
            <a:pPr algn="r"/>
            <a:r>
              <a:rPr lang="en-GB" dirty="0"/>
              <a:t>Don’t sit.</a:t>
            </a:r>
          </a:p>
        </p:txBody>
      </p:sp>
      <p:sp>
        <p:nvSpPr>
          <p:cNvPr id="4" name="TextBox 3">
            <a:extLst>
              <a:ext uri="{FF2B5EF4-FFF2-40B4-BE49-F238E27FC236}">
                <a16:creationId xmlns:a16="http://schemas.microsoft.com/office/drawing/2014/main" id="{5A3203F3-ED4E-EDDD-B845-EFCB244B2899}"/>
              </a:ext>
            </a:extLst>
          </p:cNvPr>
          <p:cNvSpPr txBox="1"/>
          <p:nvPr/>
        </p:nvSpPr>
        <p:spPr>
          <a:xfrm>
            <a:off x="179512" y="6495147"/>
            <a:ext cx="4536504" cy="246221"/>
          </a:xfrm>
          <a:prstGeom prst="rect">
            <a:avLst/>
          </a:prstGeom>
          <a:noFill/>
        </p:spPr>
        <p:txBody>
          <a:bodyPr wrap="square" rtlCol="0">
            <a:spAutoFit/>
          </a:bodyPr>
          <a:lstStyle/>
          <a:p>
            <a:r>
              <a:rPr lang="en-GB" sz="1000" dirty="0"/>
              <a:t>Image modified from: Perkins (2020), Introduction to Mineralogy, chapter 13</a:t>
            </a:r>
          </a:p>
        </p:txBody>
      </p:sp>
    </p:spTree>
    <p:extLst>
      <p:ext uri="{BB962C8B-B14F-4D97-AF65-F5344CB8AC3E}">
        <p14:creationId xmlns:p14="http://schemas.microsoft.com/office/powerpoint/2010/main" val="3422477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A617-9BB6-CC06-B6E9-5B851F572B66}"/>
              </a:ext>
            </a:extLst>
          </p:cNvPr>
          <p:cNvSpPr>
            <a:spLocks noGrp="1"/>
          </p:cNvSpPr>
          <p:nvPr>
            <p:ph type="title"/>
          </p:nvPr>
        </p:nvSpPr>
        <p:spPr/>
        <p:txBody>
          <a:bodyPr/>
          <a:lstStyle/>
          <a:p>
            <a:r>
              <a:rPr lang="en-GB" dirty="0"/>
              <a:t>Substitution and Ionic Charge</a:t>
            </a:r>
          </a:p>
        </p:txBody>
      </p:sp>
      <p:sp>
        <p:nvSpPr>
          <p:cNvPr id="3" name="Content Placeholder 2">
            <a:extLst>
              <a:ext uri="{FF2B5EF4-FFF2-40B4-BE49-F238E27FC236}">
                <a16:creationId xmlns:a16="http://schemas.microsoft.com/office/drawing/2014/main" id="{5E6A6028-9024-8B20-68DE-212E8714C2D6}"/>
              </a:ext>
            </a:extLst>
          </p:cNvPr>
          <p:cNvSpPr>
            <a:spLocks noGrp="1"/>
          </p:cNvSpPr>
          <p:nvPr>
            <p:ph idx="1"/>
          </p:nvPr>
        </p:nvSpPr>
        <p:spPr>
          <a:xfrm>
            <a:off x="457200" y="1600202"/>
            <a:ext cx="8229600" cy="1143000"/>
          </a:xfrm>
        </p:spPr>
        <p:txBody>
          <a:bodyPr>
            <a:noAutofit/>
          </a:bodyPr>
          <a:lstStyle/>
          <a:p>
            <a:pPr marL="0" indent="0">
              <a:buNone/>
            </a:pPr>
            <a:r>
              <a:rPr lang="en-GB" sz="2600" dirty="0"/>
              <a:t>Thus, substitutions are not only controlled by ionic size, but also by charge, as the molecules must be balanced.</a:t>
            </a:r>
          </a:p>
        </p:txBody>
      </p:sp>
      <p:sp>
        <p:nvSpPr>
          <p:cNvPr id="4" name="Rectangle 3">
            <a:extLst>
              <a:ext uri="{FF2B5EF4-FFF2-40B4-BE49-F238E27FC236}">
                <a16:creationId xmlns:a16="http://schemas.microsoft.com/office/drawing/2014/main" id="{7BF429E8-9161-CDB1-1514-399C27B84FE8}"/>
              </a:ext>
            </a:extLst>
          </p:cNvPr>
          <p:cNvSpPr/>
          <p:nvPr/>
        </p:nvSpPr>
        <p:spPr>
          <a:xfrm>
            <a:off x="142305" y="6512942"/>
            <a:ext cx="4572000" cy="246221"/>
          </a:xfrm>
          <a:prstGeom prst="rect">
            <a:avLst/>
          </a:prstGeom>
        </p:spPr>
        <p:txBody>
          <a:bodyPr>
            <a:spAutoFit/>
          </a:bodyPr>
          <a:lstStyle/>
          <a:p>
            <a:pPr lvl="0"/>
            <a:r>
              <a:rPr lang="en-GB" sz="1000" dirty="0">
                <a:solidFill>
                  <a:prstClr val="black"/>
                </a:solidFill>
              </a:rPr>
              <a:t>Table from Perkins (2020), Introduction to Mineralogy, chapter 13.</a:t>
            </a:r>
          </a:p>
        </p:txBody>
      </p:sp>
      <p:graphicFrame>
        <p:nvGraphicFramePr>
          <p:cNvPr id="5" name="Content Placeholder 3">
            <a:extLst>
              <a:ext uri="{FF2B5EF4-FFF2-40B4-BE49-F238E27FC236}">
                <a16:creationId xmlns:a16="http://schemas.microsoft.com/office/drawing/2014/main" id="{6CF3C396-0BA7-9B5C-1118-B3BB9927E67E}"/>
              </a:ext>
            </a:extLst>
          </p:cNvPr>
          <p:cNvGraphicFramePr>
            <a:graphicFrameLocks/>
          </p:cNvGraphicFramePr>
          <p:nvPr>
            <p:extLst>
              <p:ext uri="{D42A27DB-BD31-4B8C-83A1-F6EECF244321}">
                <p14:modId xmlns:p14="http://schemas.microsoft.com/office/powerpoint/2010/main" val="2061433018"/>
              </p:ext>
            </p:extLst>
          </p:nvPr>
        </p:nvGraphicFramePr>
        <p:xfrm>
          <a:off x="606388" y="2925768"/>
          <a:ext cx="7931224" cy="3419238"/>
        </p:xfrm>
        <a:graphic>
          <a:graphicData uri="http://schemas.openxmlformats.org/drawingml/2006/table">
            <a:tbl>
              <a:tblPr firstRow="1" firstCol="1" bandRow="1">
                <a:tableStyleId>{7E9639D4-E3E2-4D34-9284-5A2195B3D0D7}</a:tableStyleId>
              </a:tblPr>
              <a:tblGrid>
                <a:gridCol w="3965612">
                  <a:extLst>
                    <a:ext uri="{9D8B030D-6E8A-4147-A177-3AD203B41FA5}">
                      <a16:colId xmlns:a16="http://schemas.microsoft.com/office/drawing/2014/main" val="2100401999"/>
                    </a:ext>
                  </a:extLst>
                </a:gridCol>
                <a:gridCol w="3965612">
                  <a:extLst>
                    <a:ext uri="{9D8B030D-6E8A-4147-A177-3AD203B41FA5}">
                      <a16:colId xmlns:a16="http://schemas.microsoft.com/office/drawing/2014/main" val="3301681359"/>
                    </a:ext>
                  </a:extLst>
                </a:gridCol>
              </a:tblGrid>
              <a:tr h="356977">
                <a:tc>
                  <a:txBody>
                    <a:bodyPr/>
                    <a:lstStyle/>
                    <a:p>
                      <a:pPr marL="0" marR="0" algn="ctr">
                        <a:spcBef>
                          <a:spcPts val="0"/>
                        </a:spcBef>
                        <a:spcAft>
                          <a:spcPts val="2100"/>
                        </a:spcAft>
                      </a:pPr>
                      <a:r>
                        <a:rPr lang="en-US" sz="1400">
                          <a:effectLst/>
                        </a:rPr>
                        <a:t>Possible Substitutions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tc>
                  <a:txBody>
                    <a:bodyPr/>
                    <a:lstStyle/>
                    <a:p>
                      <a:pPr marL="0" marR="0" algn="ctr">
                        <a:spcBef>
                          <a:spcPts val="0"/>
                        </a:spcBef>
                        <a:spcAft>
                          <a:spcPts val="2100"/>
                        </a:spcAft>
                      </a:pPr>
                      <a:r>
                        <a:rPr lang="en-US" sz="1400" dirty="0">
                          <a:effectLst/>
                        </a:rPr>
                        <a:t>Example Minerals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extLst>
                  <a:ext uri="{0D108BD9-81ED-4DB2-BD59-A6C34878D82A}">
                    <a16:rowId xmlns:a16="http://schemas.microsoft.com/office/drawing/2014/main" val="1213611041"/>
                  </a:ext>
                </a:extLst>
              </a:tr>
              <a:tr h="356977">
                <a:tc>
                  <a:txBody>
                    <a:bodyPr/>
                    <a:lstStyle/>
                    <a:p>
                      <a:pPr marL="0" marR="0" algn="ctr">
                        <a:spcBef>
                          <a:spcPts val="0"/>
                        </a:spcBef>
                        <a:spcAft>
                          <a:spcPts val="2100"/>
                        </a:spcAft>
                      </a:pPr>
                      <a:r>
                        <a:rPr lang="en-US" sz="1400" b="0" dirty="0">
                          <a:effectLst/>
                        </a:rPr>
                        <a:t>Na</a:t>
                      </a:r>
                      <a:r>
                        <a:rPr lang="en-US" sz="1400" b="0" baseline="30000" dirty="0">
                          <a:effectLst/>
                        </a:rPr>
                        <a:t>+</a:t>
                      </a:r>
                      <a:r>
                        <a:rPr lang="en-US" sz="1400" b="0" dirty="0">
                          <a:effectLst/>
                        </a:rPr>
                        <a:t> = K</a:t>
                      </a:r>
                      <a:r>
                        <a:rPr lang="en-US" sz="1400" b="0" baseline="30000" dirty="0">
                          <a:effectLst/>
                        </a:rPr>
                        <a:t>+</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tc>
                  <a:txBody>
                    <a:bodyPr/>
                    <a:lstStyle/>
                    <a:p>
                      <a:pPr marL="0" marR="0" algn="ctr">
                        <a:spcBef>
                          <a:spcPts val="0"/>
                        </a:spcBef>
                        <a:spcAft>
                          <a:spcPts val="2100"/>
                        </a:spcAft>
                      </a:pPr>
                      <a:r>
                        <a:rPr lang="en-US" sz="1400">
                          <a:effectLst/>
                        </a:rPr>
                        <a:t>alkali feldspar, hornblende, micas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extLst>
                  <a:ext uri="{0D108BD9-81ED-4DB2-BD59-A6C34878D82A}">
                    <a16:rowId xmlns:a16="http://schemas.microsoft.com/office/drawing/2014/main" val="3894224197"/>
                  </a:ext>
                </a:extLst>
              </a:tr>
              <a:tr h="356977">
                <a:tc>
                  <a:txBody>
                    <a:bodyPr/>
                    <a:lstStyle/>
                    <a:p>
                      <a:pPr marL="0" marR="0" algn="ctr">
                        <a:spcBef>
                          <a:spcPts val="0"/>
                        </a:spcBef>
                        <a:spcAft>
                          <a:spcPts val="2100"/>
                        </a:spcAft>
                      </a:pPr>
                      <a:r>
                        <a:rPr lang="en-US" sz="1400" b="0" dirty="0">
                          <a:effectLst/>
                        </a:rPr>
                        <a:t>Ca</a:t>
                      </a:r>
                      <a:r>
                        <a:rPr lang="en-US" sz="1400" b="0" baseline="30000" dirty="0">
                          <a:effectLst/>
                        </a:rPr>
                        <a:t>2+</a:t>
                      </a:r>
                      <a:r>
                        <a:rPr lang="en-US" sz="1400" b="0" dirty="0">
                          <a:effectLst/>
                        </a:rPr>
                        <a:t> = Mg</a:t>
                      </a:r>
                      <a:r>
                        <a:rPr lang="en-US" sz="1400" b="0" baseline="30000" dirty="0">
                          <a:effectLst/>
                        </a:rPr>
                        <a:t>2+</a:t>
                      </a:r>
                      <a:r>
                        <a:rPr lang="en-US" sz="1400" b="0" dirty="0">
                          <a:effectLst/>
                        </a:rPr>
                        <a:t> = Fe</a:t>
                      </a:r>
                      <a:r>
                        <a:rPr lang="en-US" sz="1400" b="0" baseline="30000" dirty="0">
                          <a:effectLst/>
                        </a:rPr>
                        <a:t>2+</a:t>
                      </a:r>
                      <a:r>
                        <a:rPr lang="en-US" sz="1400" b="0" dirty="0">
                          <a:effectLst/>
                        </a:rPr>
                        <a:t> = Mn</a:t>
                      </a:r>
                      <a:r>
                        <a:rPr lang="en-US" sz="1400" b="0" baseline="30000" dirty="0">
                          <a:effectLst/>
                        </a:rPr>
                        <a:t>2+</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tc>
                  <a:txBody>
                    <a:bodyPr/>
                    <a:lstStyle/>
                    <a:p>
                      <a:pPr marL="0" marR="0" algn="ctr">
                        <a:spcBef>
                          <a:spcPts val="0"/>
                        </a:spcBef>
                        <a:spcAft>
                          <a:spcPts val="2100"/>
                        </a:spcAft>
                      </a:pPr>
                      <a:r>
                        <a:rPr lang="en-US" sz="1400">
                          <a:effectLst/>
                        </a:rPr>
                        <a:t>pyroxenes, amphiboles, micas, garnet, carbonates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extLst>
                  <a:ext uri="{0D108BD9-81ED-4DB2-BD59-A6C34878D82A}">
                    <a16:rowId xmlns:a16="http://schemas.microsoft.com/office/drawing/2014/main" val="232684896"/>
                  </a:ext>
                </a:extLst>
              </a:tr>
              <a:tr h="356977">
                <a:tc>
                  <a:txBody>
                    <a:bodyPr/>
                    <a:lstStyle/>
                    <a:p>
                      <a:pPr marL="0" marR="0" algn="ctr">
                        <a:spcBef>
                          <a:spcPts val="0"/>
                        </a:spcBef>
                        <a:spcAft>
                          <a:spcPts val="2100"/>
                        </a:spcAft>
                      </a:pPr>
                      <a:r>
                        <a:rPr lang="en-US" sz="1400" b="0" dirty="0">
                          <a:effectLst/>
                        </a:rPr>
                        <a:t>F</a:t>
                      </a:r>
                      <a:r>
                        <a:rPr lang="en-US" sz="1400" b="0" baseline="30000" dirty="0">
                          <a:effectLst/>
                        </a:rPr>
                        <a:t>–</a:t>
                      </a:r>
                      <a:r>
                        <a:rPr lang="en-US" sz="1400" b="0" dirty="0">
                          <a:effectLst/>
                        </a:rPr>
                        <a:t> = Cl</a:t>
                      </a:r>
                      <a:r>
                        <a:rPr lang="en-US" sz="1400" b="0" baseline="30000" dirty="0">
                          <a:effectLst/>
                        </a:rPr>
                        <a:t>–</a:t>
                      </a:r>
                      <a:r>
                        <a:rPr lang="en-US" sz="1400" b="0" dirty="0">
                          <a:effectLst/>
                        </a:rPr>
                        <a:t> = OH</a:t>
                      </a:r>
                      <a:r>
                        <a:rPr lang="en-US" sz="1400" b="0" baseline="30000" dirty="0">
                          <a:effectLst/>
                        </a:rPr>
                        <a:t>–</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tc>
                  <a:txBody>
                    <a:bodyPr/>
                    <a:lstStyle/>
                    <a:p>
                      <a:pPr marL="0" marR="0" algn="ctr">
                        <a:spcBef>
                          <a:spcPts val="0"/>
                        </a:spcBef>
                        <a:spcAft>
                          <a:spcPts val="2100"/>
                        </a:spcAft>
                      </a:pPr>
                      <a:r>
                        <a:rPr lang="en-US" sz="1400">
                          <a:effectLst/>
                        </a:rPr>
                        <a:t>amphiboles, micas, apatite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extLst>
                  <a:ext uri="{0D108BD9-81ED-4DB2-BD59-A6C34878D82A}">
                    <a16:rowId xmlns:a16="http://schemas.microsoft.com/office/drawing/2014/main" val="2169004216"/>
                  </a:ext>
                </a:extLst>
              </a:tr>
              <a:tr h="356977">
                <a:tc>
                  <a:txBody>
                    <a:bodyPr/>
                    <a:lstStyle/>
                    <a:p>
                      <a:pPr marL="0" marR="0" algn="ctr">
                        <a:spcBef>
                          <a:spcPts val="0"/>
                        </a:spcBef>
                        <a:spcAft>
                          <a:spcPts val="2100"/>
                        </a:spcAft>
                      </a:pPr>
                      <a:r>
                        <a:rPr lang="en-US" sz="1400" b="0" dirty="0">
                          <a:effectLst/>
                        </a:rPr>
                        <a:t>Fe</a:t>
                      </a:r>
                      <a:r>
                        <a:rPr lang="en-US" sz="1400" b="0" baseline="30000" dirty="0">
                          <a:effectLst/>
                        </a:rPr>
                        <a:t>3+</a:t>
                      </a:r>
                      <a:r>
                        <a:rPr lang="en-US" sz="1400" b="0" dirty="0">
                          <a:effectLst/>
                        </a:rPr>
                        <a:t> = Al</a:t>
                      </a:r>
                      <a:r>
                        <a:rPr lang="en-US" sz="1400" b="0" baseline="30000" dirty="0">
                          <a:effectLst/>
                        </a:rPr>
                        <a:t>3+</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tc>
                  <a:txBody>
                    <a:bodyPr/>
                    <a:lstStyle/>
                    <a:p>
                      <a:pPr marL="0" marR="0" algn="ctr">
                        <a:spcBef>
                          <a:spcPts val="0"/>
                        </a:spcBef>
                        <a:spcAft>
                          <a:spcPts val="2100"/>
                        </a:spcAft>
                      </a:pPr>
                      <a:r>
                        <a:rPr lang="en-US" sz="1400">
                          <a:effectLst/>
                        </a:rPr>
                        <a:t>garnet, spinels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extLst>
                  <a:ext uri="{0D108BD9-81ED-4DB2-BD59-A6C34878D82A}">
                    <a16:rowId xmlns:a16="http://schemas.microsoft.com/office/drawing/2014/main" val="3966414477"/>
                  </a:ext>
                </a:extLst>
              </a:tr>
              <a:tr h="356977">
                <a:tc>
                  <a:txBody>
                    <a:bodyPr/>
                    <a:lstStyle/>
                    <a:p>
                      <a:pPr marL="0" marR="0" algn="ctr">
                        <a:spcBef>
                          <a:spcPts val="0"/>
                        </a:spcBef>
                        <a:spcAft>
                          <a:spcPts val="2100"/>
                        </a:spcAft>
                      </a:pPr>
                      <a:r>
                        <a:rPr lang="en-US" sz="1400" b="0" dirty="0">
                          <a:effectLst/>
                        </a:rPr>
                        <a:t>Ca</a:t>
                      </a:r>
                      <a:r>
                        <a:rPr lang="en-US" sz="1400" b="0" baseline="30000" dirty="0">
                          <a:effectLst/>
                        </a:rPr>
                        <a:t>2+</a:t>
                      </a:r>
                      <a:r>
                        <a:rPr lang="en-US" sz="1400" b="0" dirty="0">
                          <a:effectLst/>
                        </a:rPr>
                        <a:t>Al</a:t>
                      </a:r>
                      <a:r>
                        <a:rPr lang="en-US" sz="1400" b="0" baseline="30000" dirty="0">
                          <a:effectLst/>
                        </a:rPr>
                        <a:t>3+</a:t>
                      </a:r>
                      <a:r>
                        <a:rPr lang="en-US" sz="1400" b="0" dirty="0">
                          <a:effectLst/>
                        </a:rPr>
                        <a:t> = Na</a:t>
                      </a:r>
                      <a:r>
                        <a:rPr lang="en-US" sz="1400" b="0" baseline="30000" dirty="0">
                          <a:effectLst/>
                        </a:rPr>
                        <a:t>+</a:t>
                      </a:r>
                      <a:r>
                        <a:rPr lang="en-US" sz="1400" b="0" dirty="0">
                          <a:effectLst/>
                        </a:rPr>
                        <a:t>Si</a:t>
                      </a:r>
                      <a:r>
                        <a:rPr lang="en-US" sz="1400" b="0" baseline="30000" dirty="0">
                          <a:effectLst/>
                        </a:rPr>
                        <a:t>4+</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tc>
                  <a:txBody>
                    <a:bodyPr/>
                    <a:lstStyle/>
                    <a:p>
                      <a:pPr marL="0" marR="0" algn="ctr">
                        <a:spcBef>
                          <a:spcPts val="0"/>
                        </a:spcBef>
                        <a:spcAft>
                          <a:spcPts val="2100"/>
                        </a:spcAft>
                      </a:pPr>
                      <a:r>
                        <a:rPr lang="en-US" sz="1400">
                          <a:effectLst/>
                        </a:rPr>
                        <a:t>plagioclase, hornblende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extLst>
                  <a:ext uri="{0D108BD9-81ED-4DB2-BD59-A6C34878D82A}">
                    <a16:rowId xmlns:a16="http://schemas.microsoft.com/office/drawing/2014/main" val="2603934735"/>
                  </a:ext>
                </a:extLst>
              </a:tr>
              <a:tr h="356977">
                <a:tc>
                  <a:txBody>
                    <a:bodyPr/>
                    <a:lstStyle/>
                    <a:p>
                      <a:pPr marL="0" marR="0" algn="ctr">
                        <a:spcBef>
                          <a:spcPts val="0"/>
                        </a:spcBef>
                        <a:spcAft>
                          <a:spcPts val="2100"/>
                        </a:spcAft>
                      </a:pPr>
                      <a:r>
                        <a:rPr lang="en-US" sz="1400" b="0" dirty="0">
                          <a:effectLst/>
                        </a:rPr>
                        <a:t>Al</a:t>
                      </a:r>
                      <a:r>
                        <a:rPr lang="en-US" sz="1400" b="0" baseline="30000" dirty="0">
                          <a:effectLst/>
                        </a:rPr>
                        <a:t>3+</a:t>
                      </a:r>
                      <a:r>
                        <a:rPr lang="en-US" sz="1400" b="0" dirty="0">
                          <a:effectLst/>
                        </a:rPr>
                        <a:t>Al</a:t>
                      </a:r>
                      <a:r>
                        <a:rPr lang="en-US" sz="1400" b="0" baseline="30000" dirty="0">
                          <a:effectLst/>
                        </a:rPr>
                        <a:t>3+</a:t>
                      </a:r>
                      <a:r>
                        <a:rPr lang="en-US" sz="1400" b="0" dirty="0">
                          <a:effectLst/>
                        </a:rPr>
                        <a:t> = (</a:t>
                      </a:r>
                      <a:r>
                        <a:rPr lang="en-US" sz="1400" b="0" dirty="0" err="1">
                          <a:effectLst/>
                        </a:rPr>
                        <a:t>Mg,Fe</a:t>
                      </a:r>
                      <a:r>
                        <a:rPr lang="en-US" sz="1400" b="0" dirty="0">
                          <a:effectLst/>
                        </a:rPr>
                        <a:t>)</a:t>
                      </a:r>
                      <a:r>
                        <a:rPr lang="en-US" sz="1400" b="0" baseline="30000" dirty="0">
                          <a:effectLst/>
                        </a:rPr>
                        <a:t>2+</a:t>
                      </a:r>
                      <a:r>
                        <a:rPr lang="en-US" sz="1400" b="0" dirty="0">
                          <a:effectLst/>
                        </a:rPr>
                        <a:t>Si</a:t>
                      </a:r>
                      <a:r>
                        <a:rPr lang="en-US" sz="1400" b="0" baseline="30000" dirty="0">
                          <a:effectLst/>
                        </a:rPr>
                        <a:t>4+</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tc>
                  <a:txBody>
                    <a:bodyPr/>
                    <a:lstStyle/>
                    <a:p>
                      <a:pPr marL="0" marR="0" algn="ctr">
                        <a:spcBef>
                          <a:spcPts val="0"/>
                        </a:spcBef>
                        <a:spcAft>
                          <a:spcPts val="2100"/>
                        </a:spcAft>
                      </a:pPr>
                      <a:r>
                        <a:rPr lang="en-US" sz="1400" dirty="0">
                          <a:effectLst/>
                        </a:rPr>
                        <a:t>pyroxenes, amphiboles, micas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extLst>
                  <a:ext uri="{0D108BD9-81ED-4DB2-BD59-A6C34878D82A}">
                    <a16:rowId xmlns:a16="http://schemas.microsoft.com/office/drawing/2014/main" val="3794052603"/>
                  </a:ext>
                </a:extLst>
              </a:tr>
              <a:tr h="356977">
                <a:tc>
                  <a:txBody>
                    <a:bodyPr/>
                    <a:lstStyle/>
                    <a:p>
                      <a:pPr marL="0" marR="0" algn="ctr">
                        <a:spcBef>
                          <a:spcPts val="0"/>
                        </a:spcBef>
                        <a:spcAft>
                          <a:spcPts val="2100"/>
                        </a:spcAft>
                      </a:pPr>
                      <a:r>
                        <a:rPr lang="en-US" sz="1400" b="0" dirty="0">
                          <a:effectLst/>
                        </a:rPr>
                        <a:t>Si</a:t>
                      </a:r>
                      <a:r>
                        <a:rPr lang="en-US" sz="1400" b="0" baseline="30000" dirty="0">
                          <a:effectLst/>
                        </a:rPr>
                        <a:t>4+</a:t>
                      </a:r>
                      <a:r>
                        <a:rPr lang="en-US" sz="1400" b="0" dirty="0">
                          <a:effectLst/>
                        </a:rPr>
                        <a:t> = K</a:t>
                      </a:r>
                      <a:r>
                        <a:rPr lang="en-US" sz="1400" b="0" baseline="30000" dirty="0">
                          <a:effectLst/>
                        </a:rPr>
                        <a:t>+</a:t>
                      </a:r>
                      <a:r>
                        <a:rPr lang="en-US" sz="1400" b="0" dirty="0">
                          <a:effectLst/>
                        </a:rPr>
                        <a:t>Al</a:t>
                      </a:r>
                      <a:r>
                        <a:rPr lang="en-US" sz="1400" b="0" baseline="30000" dirty="0">
                          <a:effectLst/>
                        </a:rPr>
                        <a:t>3+</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tc>
                  <a:txBody>
                    <a:bodyPr/>
                    <a:lstStyle/>
                    <a:p>
                      <a:pPr marL="0" marR="0" algn="ctr">
                        <a:spcBef>
                          <a:spcPts val="0"/>
                        </a:spcBef>
                        <a:spcAft>
                          <a:spcPts val="2100"/>
                        </a:spcAft>
                      </a:pPr>
                      <a:r>
                        <a:rPr lang="en-US" sz="1400" dirty="0">
                          <a:effectLst/>
                        </a:rPr>
                        <a:t>hornblende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extLst>
                  <a:ext uri="{0D108BD9-81ED-4DB2-BD59-A6C34878D82A}">
                    <a16:rowId xmlns:a16="http://schemas.microsoft.com/office/drawing/2014/main" val="2945009809"/>
                  </a:ext>
                </a:extLst>
              </a:tr>
              <a:tr h="563422">
                <a:tc>
                  <a:txBody>
                    <a:bodyPr/>
                    <a:lstStyle/>
                    <a:p>
                      <a:pPr marL="0" marR="0" algn="ctr">
                        <a:spcBef>
                          <a:spcPts val="0"/>
                        </a:spcBef>
                        <a:spcAft>
                          <a:spcPts val="2100"/>
                        </a:spcAft>
                      </a:pPr>
                      <a:r>
                        <a:rPr lang="en-US" sz="1400" b="0" dirty="0">
                          <a:effectLst/>
                        </a:rPr>
                        <a:t>O</a:t>
                      </a:r>
                      <a:r>
                        <a:rPr lang="en-US" sz="1400" b="0" baseline="30000" dirty="0">
                          <a:effectLst/>
                        </a:rPr>
                        <a:t>2-</a:t>
                      </a:r>
                      <a:r>
                        <a:rPr lang="en-US" sz="1400" b="0" dirty="0">
                          <a:effectLst/>
                        </a:rPr>
                        <a:t> = (OH)</a:t>
                      </a:r>
                      <a:r>
                        <a:rPr lang="en-US" sz="1400" b="0" baseline="30000" dirty="0">
                          <a:effectLst/>
                        </a:rPr>
                        <a:t>–</a:t>
                      </a:r>
                      <a:br>
                        <a:rPr lang="en-US" sz="1400" b="0" dirty="0">
                          <a:effectLst/>
                        </a:rPr>
                      </a:br>
                      <a:r>
                        <a:rPr lang="en-US" sz="1400" b="0" dirty="0">
                          <a:effectLst/>
                        </a:rPr>
                        <a:t>plus other substitution(s) to keep charge balance</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tc>
                  <a:txBody>
                    <a:bodyPr/>
                    <a:lstStyle/>
                    <a:p>
                      <a:pPr marL="0" marR="0" algn="ctr">
                        <a:spcBef>
                          <a:spcPts val="0"/>
                        </a:spcBef>
                        <a:spcAft>
                          <a:spcPts val="2100"/>
                        </a:spcAft>
                      </a:pPr>
                      <a:r>
                        <a:rPr lang="en-US" sz="1400" dirty="0">
                          <a:effectLst/>
                        </a:rPr>
                        <a:t>biotite, titanite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extLst>
                  <a:ext uri="{0D108BD9-81ED-4DB2-BD59-A6C34878D82A}">
                    <a16:rowId xmlns:a16="http://schemas.microsoft.com/office/drawing/2014/main" val="3871286166"/>
                  </a:ext>
                </a:extLst>
              </a:tr>
            </a:tbl>
          </a:graphicData>
        </a:graphic>
      </p:graphicFrame>
    </p:spTree>
    <p:extLst>
      <p:ext uri="{BB962C8B-B14F-4D97-AF65-F5344CB8AC3E}">
        <p14:creationId xmlns:p14="http://schemas.microsoft.com/office/powerpoint/2010/main" val="2901486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A617-9BB6-CC06-B6E9-5B851F572B66}"/>
              </a:ext>
            </a:extLst>
          </p:cNvPr>
          <p:cNvSpPr>
            <a:spLocks noGrp="1"/>
          </p:cNvSpPr>
          <p:nvPr>
            <p:ph type="title"/>
          </p:nvPr>
        </p:nvSpPr>
        <p:spPr/>
        <p:txBody>
          <a:bodyPr/>
          <a:lstStyle/>
          <a:p>
            <a:r>
              <a:rPr lang="en-GB" dirty="0"/>
              <a:t>Substitution and Cat</a:t>
            </a:r>
            <a:r>
              <a:rPr lang="en-GB" baseline="30000" dirty="0"/>
              <a:t>(ion)</a:t>
            </a:r>
            <a:r>
              <a:rPr lang="en-GB" dirty="0"/>
              <a:t> Charge</a:t>
            </a:r>
          </a:p>
        </p:txBody>
      </p:sp>
      <p:sp>
        <p:nvSpPr>
          <p:cNvPr id="3" name="Content Placeholder 2">
            <a:extLst>
              <a:ext uri="{FF2B5EF4-FFF2-40B4-BE49-F238E27FC236}">
                <a16:creationId xmlns:a16="http://schemas.microsoft.com/office/drawing/2014/main" id="{5E6A6028-9024-8B20-68DE-212E8714C2D6}"/>
              </a:ext>
            </a:extLst>
          </p:cNvPr>
          <p:cNvSpPr>
            <a:spLocks noGrp="1"/>
          </p:cNvSpPr>
          <p:nvPr>
            <p:ph idx="1"/>
          </p:nvPr>
        </p:nvSpPr>
        <p:spPr>
          <a:xfrm>
            <a:off x="457200" y="1600202"/>
            <a:ext cx="8229600" cy="604662"/>
          </a:xfrm>
        </p:spPr>
        <p:txBody>
          <a:bodyPr>
            <a:normAutofit fontScale="77500" lnSpcReduction="20000"/>
          </a:bodyPr>
          <a:lstStyle/>
          <a:p>
            <a:pPr marL="0" indent="0">
              <a:buNone/>
            </a:pPr>
            <a:r>
              <a:rPr lang="en-GB" sz="2600" dirty="0"/>
              <a:t>The nature and extent of substitutions depends </a:t>
            </a:r>
            <a:r>
              <a:rPr lang="en-GB" sz="2600" u="sng" dirty="0"/>
              <a:t>partially</a:t>
            </a:r>
            <a:r>
              <a:rPr lang="en-GB" sz="2600" dirty="0"/>
              <a:t> on </a:t>
            </a:r>
            <a:r>
              <a:rPr lang="en-GB" sz="2600" b="1" dirty="0"/>
              <a:t>ionic charge</a:t>
            </a:r>
            <a:r>
              <a:rPr lang="en-GB" sz="2600" dirty="0"/>
              <a:t>.</a:t>
            </a:r>
          </a:p>
        </p:txBody>
      </p:sp>
      <p:grpSp>
        <p:nvGrpSpPr>
          <p:cNvPr id="11" name="Group 10">
            <a:extLst>
              <a:ext uri="{FF2B5EF4-FFF2-40B4-BE49-F238E27FC236}">
                <a16:creationId xmlns:a16="http://schemas.microsoft.com/office/drawing/2014/main" id="{FA5A11C6-179E-FAED-D7C4-9793BAC76450}"/>
              </a:ext>
            </a:extLst>
          </p:cNvPr>
          <p:cNvGrpSpPr/>
          <p:nvPr/>
        </p:nvGrpSpPr>
        <p:grpSpPr>
          <a:xfrm>
            <a:off x="210718" y="2204864"/>
            <a:ext cx="8722564" cy="3240360"/>
            <a:chOff x="460668" y="3322935"/>
            <a:chExt cx="8431812" cy="3132348"/>
          </a:xfrm>
        </p:grpSpPr>
        <p:pic>
          <p:nvPicPr>
            <p:cNvPr id="8" name="Picture 7">
              <a:extLst>
                <a:ext uri="{FF2B5EF4-FFF2-40B4-BE49-F238E27FC236}">
                  <a16:creationId xmlns:a16="http://schemas.microsoft.com/office/drawing/2014/main" id="{101175B0-ABFC-E18B-53F6-B2E9647899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460668" y="3322935"/>
              <a:ext cx="4176464" cy="3132348"/>
            </a:xfrm>
            <a:prstGeom prst="rect">
              <a:avLst/>
            </a:prstGeom>
          </p:spPr>
        </p:pic>
        <p:pic>
          <p:nvPicPr>
            <p:cNvPr id="10" name="Picture 9">
              <a:extLst>
                <a:ext uri="{FF2B5EF4-FFF2-40B4-BE49-F238E27FC236}">
                  <a16:creationId xmlns:a16="http://schemas.microsoft.com/office/drawing/2014/main" id="{E6EAAB07-EDFE-3AA2-99EB-6B62242C98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6016" y="3322935"/>
              <a:ext cx="4176464" cy="3132348"/>
            </a:xfrm>
            <a:prstGeom prst="rect">
              <a:avLst/>
            </a:prstGeom>
          </p:spPr>
        </p:pic>
      </p:grpSp>
      <p:pic>
        <p:nvPicPr>
          <p:cNvPr id="5" name="Picture 4">
            <a:extLst>
              <a:ext uri="{FF2B5EF4-FFF2-40B4-BE49-F238E27FC236}">
                <a16:creationId xmlns:a16="http://schemas.microsoft.com/office/drawing/2014/main" id="{16A2A857-C5D6-3793-5E4F-889F6D896F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294748">
            <a:off x="2822782" y="3847625"/>
            <a:ext cx="903636" cy="710677"/>
          </a:xfrm>
          <a:prstGeom prst="rect">
            <a:avLst/>
          </a:prstGeom>
        </p:spPr>
      </p:pic>
      <p:pic>
        <p:nvPicPr>
          <p:cNvPr id="6" name="Picture 5">
            <a:extLst>
              <a:ext uri="{FF2B5EF4-FFF2-40B4-BE49-F238E27FC236}">
                <a16:creationId xmlns:a16="http://schemas.microsoft.com/office/drawing/2014/main" id="{80BA7A78-F2F4-C1FC-4ECA-AC4EAD6A20F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1889940">
            <a:off x="1303535" y="4269329"/>
            <a:ext cx="903636" cy="710677"/>
          </a:xfrm>
          <a:prstGeom prst="rect">
            <a:avLst/>
          </a:prstGeom>
        </p:spPr>
      </p:pic>
      <p:pic>
        <p:nvPicPr>
          <p:cNvPr id="7" name="Picture 6">
            <a:extLst>
              <a:ext uri="{FF2B5EF4-FFF2-40B4-BE49-F238E27FC236}">
                <a16:creationId xmlns:a16="http://schemas.microsoft.com/office/drawing/2014/main" id="{35582B9D-32F5-99A0-9690-64DB2751253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1037189" y="3339021"/>
            <a:ext cx="903636" cy="710677"/>
          </a:xfrm>
          <a:prstGeom prst="rect">
            <a:avLst/>
          </a:prstGeom>
        </p:spPr>
      </p:pic>
      <p:sp>
        <p:nvSpPr>
          <p:cNvPr id="9" name="Content Placeholder 2">
            <a:extLst>
              <a:ext uri="{FF2B5EF4-FFF2-40B4-BE49-F238E27FC236}">
                <a16:creationId xmlns:a16="http://schemas.microsoft.com/office/drawing/2014/main" id="{B17A950E-87A9-B524-FC2A-3E2E48B13083}"/>
              </a:ext>
            </a:extLst>
          </p:cNvPr>
          <p:cNvSpPr txBox="1">
            <a:spLocks/>
          </p:cNvSpPr>
          <p:nvPr/>
        </p:nvSpPr>
        <p:spPr bwMode="auto">
          <a:xfrm>
            <a:off x="210717" y="5533283"/>
            <a:ext cx="4320481" cy="608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GB" sz="1800" dirty="0"/>
              <a:t>Kitten Lucky</a:t>
            </a:r>
            <a:r>
              <a:rPr lang="en-GB" sz="1800" baseline="30000" dirty="0"/>
              <a:t>2+ </a:t>
            </a:r>
            <a:r>
              <a:rPr lang="en-GB" sz="1800" dirty="0"/>
              <a:t>+ 3 Red mouse</a:t>
            </a:r>
            <a:r>
              <a:rPr lang="en-GB" sz="1800" baseline="30000" dirty="0"/>
              <a:t>1+</a:t>
            </a:r>
          </a:p>
          <a:p>
            <a:pPr marL="0" indent="0" algn="ctr">
              <a:buFont typeface="Arial" charset="0"/>
              <a:buNone/>
            </a:pPr>
            <a:r>
              <a:rPr lang="en-GB" sz="1800" dirty="0"/>
              <a:t>= 5</a:t>
            </a:r>
            <a:r>
              <a:rPr lang="en-GB" sz="1800" baseline="30000" dirty="0"/>
              <a:t>+</a:t>
            </a:r>
          </a:p>
        </p:txBody>
      </p:sp>
      <p:sp>
        <p:nvSpPr>
          <p:cNvPr id="12" name="Content Placeholder 2">
            <a:extLst>
              <a:ext uri="{FF2B5EF4-FFF2-40B4-BE49-F238E27FC236}">
                <a16:creationId xmlns:a16="http://schemas.microsoft.com/office/drawing/2014/main" id="{26C64C82-83B1-5E05-A6E7-F6822D471F81}"/>
              </a:ext>
            </a:extLst>
          </p:cNvPr>
          <p:cNvSpPr txBox="1">
            <a:spLocks/>
          </p:cNvSpPr>
          <p:nvPr/>
        </p:nvSpPr>
        <p:spPr bwMode="auto">
          <a:xfrm>
            <a:off x="4612802" y="5533283"/>
            <a:ext cx="4320480" cy="608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GB" sz="1800" dirty="0"/>
              <a:t>Adult Lucky</a:t>
            </a:r>
            <a:r>
              <a:rPr lang="en-GB" sz="1800" baseline="30000" dirty="0"/>
              <a:t>5+</a:t>
            </a:r>
          </a:p>
          <a:p>
            <a:pPr marL="0" indent="0" algn="ctr">
              <a:buNone/>
            </a:pPr>
            <a:r>
              <a:rPr lang="en-GB" sz="1800" dirty="0"/>
              <a:t>= 5</a:t>
            </a:r>
            <a:r>
              <a:rPr lang="en-GB" sz="1800" baseline="30000" dirty="0"/>
              <a:t>+</a:t>
            </a:r>
          </a:p>
        </p:txBody>
      </p:sp>
    </p:spTree>
    <p:extLst>
      <p:ext uri="{BB962C8B-B14F-4D97-AF65-F5344CB8AC3E}">
        <p14:creationId xmlns:p14="http://schemas.microsoft.com/office/powerpoint/2010/main" val="3641007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4106D-F7C4-6243-BBC1-0F298537837C}"/>
              </a:ext>
            </a:extLst>
          </p:cNvPr>
          <p:cNvSpPr>
            <a:spLocks noGrp="1"/>
          </p:cNvSpPr>
          <p:nvPr>
            <p:ph type="title"/>
          </p:nvPr>
        </p:nvSpPr>
        <p:spPr/>
        <p:txBody>
          <a:bodyPr/>
          <a:lstStyle/>
          <a:p>
            <a:r>
              <a:rPr lang="en-GB" dirty="0"/>
              <a:t>Substitution and Cat</a:t>
            </a:r>
            <a:r>
              <a:rPr lang="en-GB" baseline="30000" dirty="0"/>
              <a:t>(ion)</a:t>
            </a:r>
            <a:r>
              <a:rPr lang="en-GB" dirty="0"/>
              <a:t> Size</a:t>
            </a:r>
            <a:endParaRPr lang="en-US" dirty="0"/>
          </a:p>
        </p:txBody>
      </p:sp>
      <p:sp>
        <p:nvSpPr>
          <p:cNvPr id="11" name="Content Placeholder 10">
            <a:extLst>
              <a:ext uri="{FF2B5EF4-FFF2-40B4-BE49-F238E27FC236}">
                <a16:creationId xmlns:a16="http://schemas.microsoft.com/office/drawing/2014/main" id="{D4C35A80-1F2B-B849-8083-B9C77EDBFFD4}"/>
              </a:ext>
            </a:extLst>
          </p:cNvPr>
          <p:cNvSpPr>
            <a:spLocks noGrp="1"/>
          </p:cNvSpPr>
          <p:nvPr>
            <p:ph idx="1"/>
          </p:nvPr>
        </p:nvSpPr>
        <p:spPr>
          <a:xfrm>
            <a:off x="457200" y="1600200"/>
            <a:ext cx="3394720" cy="4525963"/>
          </a:xfrm>
        </p:spPr>
        <p:txBody>
          <a:bodyPr>
            <a:normAutofit fontScale="77500" lnSpcReduction="20000"/>
          </a:bodyPr>
          <a:lstStyle/>
          <a:p>
            <a:pPr marL="0" indent="0">
              <a:buNone/>
            </a:pPr>
            <a:r>
              <a:rPr lang="en-GB" dirty="0"/>
              <a:t>Nesosilicates have tetrahedral and octahedral sites.</a:t>
            </a:r>
          </a:p>
          <a:p>
            <a:pPr marL="0" indent="0">
              <a:buNone/>
            </a:pPr>
            <a:endParaRPr lang="en-GB" dirty="0"/>
          </a:p>
          <a:p>
            <a:pPr marL="0" indent="0">
              <a:buNone/>
            </a:pPr>
            <a:r>
              <a:rPr lang="en-GB" dirty="0"/>
              <a:t>These are </a:t>
            </a:r>
            <a:r>
              <a:rPr lang="en-GB" b="1" dirty="0"/>
              <a:t>NOT</a:t>
            </a:r>
            <a:r>
              <a:rPr lang="en-GB" dirty="0"/>
              <a:t> large enough to hold alkalis or other large cations (e.g., adult Lucky).</a:t>
            </a:r>
          </a:p>
          <a:p>
            <a:pPr marL="0" indent="0">
              <a:buNone/>
            </a:pPr>
            <a:endParaRPr lang="en-GB" dirty="0"/>
          </a:p>
          <a:p>
            <a:pPr marL="0" indent="0">
              <a:buNone/>
            </a:pPr>
            <a:r>
              <a:rPr lang="en-GB" dirty="0"/>
              <a:t>They can </a:t>
            </a:r>
            <a:r>
              <a:rPr lang="en-GB" b="1" dirty="0"/>
              <a:t>ONLY</a:t>
            </a:r>
            <a:r>
              <a:rPr lang="en-GB" dirty="0"/>
              <a:t> hold </a:t>
            </a:r>
            <a:r>
              <a:rPr lang="en-GB" b="1" dirty="0"/>
              <a:t>SMALLER</a:t>
            </a:r>
            <a:r>
              <a:rPr lang="en-GB" dirty="0"/>
              <a:t> cations like Fe</a:t>
            </a:r>
            <a:r>
              <a:rPr lang="en-GB" baseline="30000" dirty="0"/>
              <a:t>2+ </a:t>
            </a:r>
            <a:r>
              <a:rPr lang="en-GB" dirty="0"/>
              <a:t>and Mg</a:t>
            </a:r>
            <a:r>
              <a:rPr lang="en-GB" baseline="30000" dirty="0"/>
              <a:t>2+ </a:t>
            </a:r>
            <a:r>
              <a:rPr lang="en-GB" dirty="0"/>
              <a:t>(e.g., kitten Lucky).</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3" name="TextBox 2">
            <a:extLst>
              <a:ext uri="{FF2B5EF4-FFF2-40B4-BE49-F238E27FC236}">
                <a16:creationId xmlns:a16="http://schemas.microsoft.com/office/drawing/2014/main" id="{2D801943-6D34-6703-B5EA-73739D8E189A}"/>
              </a:ext>
            </a:extLst>
          </p:cNvPr>
          <p:cNvSpPr txBox="1"/>
          <p:nvPr/>
        </p:nvSpPr>
        <p:spPr>
          <a:xfrm>
            <a:off x="179512" y="6495147"/>
            <a:ext cx="4536504" cy="246221"/>
          </a:xfrm>
          <a:prstGeom prst="rect">
            <a:avLst/>
          </a:prstGeom>
          <a:noFill/>
        </p:spPr>
        <p:txBody>
          <a:bodyPr wrap="square" rtlCol="0">
            <a:spAutoFit/>
          </a:bodyPr>
          <a:lstStyle/>
          <a:p>
            <a:r>
              <a:rPr lang="en-GB" sz="1000" dirty="0"/>
              <a:t>Images modified from: Perkins (2020), Introduction to Mineralogy, chapter 13</a:t>
            </a:r>
          </a:p>
        </p:txBody>
      </p:sp>
      <p:pic>
        <p:nvPicPr>
          <p:cNvPr id="33" name="Picture 32">
            <a:extLst>
              <a:ext uri="{FF2B5EF4-FFF2-40B4-BE49-F238E27FC236}">
                <a16:creationId xmlns:a16="http://schemas.microsoft.com/office/drawing/2014/main" id="{BBF4390C-F76C-65C2-7D1F-E0039FD11F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992" y="1417638"/>
            <a:ext cx="4974789" cy="4905695"/>
          </a:xfrm>
          <a:prstGeom prst="rect">
            <a:avLst/>
          </a:prstGeom>
        </p:spPr>
      </p:pic>
      <p:sp>
        <p:nvSpPr>
          <p:cNvPr id="34" name="TextBox 33">
            <a:extLst>
              <a:ext uri="{FF2B5EF4-FFF2-40B4-BE49-F238E27FC236}">
                <a16:creationId xmlns:a16="http://schemas.microsoft.com/office/drawing/2014/main" id="{543C396B-0C47-AFCF-42A5-65EB049170D4}"/>
              </a:ext>
            </a:extLst>
          </p:cNvPr>
          <p:cNvSpPr txBox="1"/>
          <p:nvPr/>
        </p:nvSpPr>
        <p:spPr>
          <a:xfrm>
            <a:off x="3951094" y="1206558"/>
            <a:ext cx="2304256" cy="646331"/>
          </a:xfrm>
          <a:prstGeom prst="rect">
            <a:avLst/>
          </a:prstGeom>
          <a:noFill/>
        </p:spPr>
        <p:txBody>
          <a:bodyPr wrap="square" rtlCol="0">
            <a:spAutoFit/>
          </a:bodyPr>
          <a:lstStyle/>
          <a:p>
            <a:pPr algn="r"/>
            <a:r>
              <a:rPr lang="en-GB" dirty="0"/>
              <a:t>Kitty Lucky fits…</a:t>
            </a:r>
          </a:p>
          <a:p>
            <a:r>
              <a:rPr lang="en-GB" dirty="0"/>
              <a:t>Kitty Lucky sits.</a:t>
            </a:r>
          </a:p>
        </p:txBody>
      </p:sp>
      <p:pic>
        <p:nvPicPr>
          <p:cNvPr id="4" name="Picture 3">
            <a:extLst>
              <a:ext uri="{FF2B5EF4-FFF2-40B4-BE49-F238E27FC236}">
                <a16:creationId xmlns:a16="http://schemas.microsoft.com/office/drawing/2014/main" id="{B9004FBF-F9F9-E638-9030-9F6DD32CC5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73892" y="5318870"/>
            <a:ext cx="2118189" cy="1088631"/>
          </a:xfrm>
          <a:prstGeom prst="rect">
            <a:avLst/>
          </a:prstGeom>
        </p:spPr>
      </p:pic>
    </p:spTree>
    <p:extLst>
      <p:ext uri="{BB962C8B-B14F-4D97-AF65-F5344CB8AC3E}">
        <p14:creationId xmlns:p14="http://schemas.microsoft.com/office/powerpoint/2010/main" val="3323371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755FCEC-037B-E8B9-C55C-38B290ED4ED1}"/>
              </a:ext>
            </a:extLst>
          </p:cNvPr>
          <p:cNvGrpSpPr/>
          <p:nvPr/>
        </p:nvGrpSpPr>
        <p:grpSpPr>
          <a:xfrm>
            <a:off x="3556704" y="1067275"/>
            <a:ext cx="5587296" cy="5427872"/>
            <a:chOff x="3521071" y="916958"/>
            <a:chExt cx="5587296" cy="5427872"/>
          </a:xfrm>
        </p:grpSpPr>
        <p:pic>
          <p:nvPicPr>
            <p:cNvPr id="6" name="Picture 5">
              <a:extLst>
                <a:ext uri="{FF2B5EF4-FFF2-40B4-BE49-F238E27FC236}">
                  <a16:creationId xmlns:a16="http://schemas.microsoft.com/office/drawing/2014/main" id="{A82BAF9F-B097-0550-37C5-D0C4E81B6A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52167" y="1446865"/>
              <a:ext cx="5156200" cy="4832632"/>
            </a:xfrm>
            <a:prstGeom prst="rect">
              <a:avLst/>
            </a:prstGeom>
          </p:spPr>
        </p:pic>
        <p:sp>
          <p:nvSpPr>
            <p:cNvPr id="10" name="TextBox 9">
              <a:extLst>
                <a:ext uri="{FF2B5EF4-FFF2-40B4-BE49-F238E27FC236}">
                  <a16:creationId xmlns:a16="http://schemas.microsoft.com/office/drawing/2014/main" id="{51D97F3E-4793-30B1-FDA9-B860A50E2FCF}"/>
                </a:ext>
              </a:extLst>
            </p:cNvPr>
            <p:cNvSpPr txBox="1"/>
            <p:nvPr/>
          </p:nvSpPr>
          <p:spPr>
            <a:xfrm>
              <a:off x="3521071" y="5636944"/>
              <a:ext cx="2101858" cy="707886"/>
            </a:xfrm>
            <a:prstGeom prst="rect">
              <a:avLst/>
            </a:prstGeom>
            <a:noFill/>
          </p:spPr>
          <p:txBody>
            <a:bodyPr wrap="none" rtlCol="0">
              <a:spAutoFit/>
            </a:bodyPr>
            <a:lstStyle/>
            <a:p>
              <a:pPr algn="ctr"/>
              <a:r>
                <a:rPr lang="en-GB" sz="2400" dirty="0"/>
                <a:t>Mg</a:t>
              </a:r>
              <a:r>
                <a:rPr lang="en-GB" sz="2400" baseline="30000" dirty="0"/>
                <a:t>2+</a:t>
              </a:r>
            </a:p>
            <a:p>
              <a:pPr algn="ctr"/>
              <a:r>
                <a:rPr lang="en-GB" sz="1600" dirty="0"/>
                <a:t>Ionic radius = 0.66 </a:t>
              </a:r>
              <a:r>
                <a:rPr lang="en-GB" sz="1600" b="0" i="0" dirty="0" err="1">
                  <a:solidFill>
                    <a:srgbClr val="1F1F1F"/>
                  </a:solidFill>
                  <a:effectLst/>
                  <a:latin typeface="Google Sans"/>
                </a:rPr>
                <a:t>Å</a:t>
              </a:r>
              <a:r>
                <a:rPr lang="en-GB" sz="1600" dirty="0"/>
                <a:t> </a:t>
              </a:r>
            </a:p>
          </p:txBody>
        </p:sp>
        <p:cxnSp>
          <p:nvCxnSpPr>
            <p:cNvPr id="12" name="Straight Arrow Connector 11">
              <a:extLst>
                <a:ext uri="{FF2B5EF4-FFF2-40B4-BE49-F238E27FC236}">
                  <a16:creationId xmlns:a16="http://schemas.microsoft.com/office/drawing/2014/main" id="{09985637-34AF-CDB9-E277-68EF866D11F4}"/>
                </a:ext>
              </a:extLst>
            </p:cNvPr>
            <p:cNvCxnSpPr>
              <a:cxnSpLocks/>
              <a:stCxn id="10" idx="0"/>
            </p:cNvCxnSpPr>
            <p:nvPr/>
          </p:nvCxnSpPr>
          <p:spPr>
            <a:xfrm flipV="1">
              <a:off x="4572000" y="4653136"/>
              <a:ext cx="1656184" cy="983808"/>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A2F88574-63D1-CBD5-70B6-7434EB63F416}"/>
                </a:ext>
              </a:extLst>
            </p:cNvPr>
            <p:cNvCxnSpPr>
              <a:cxnSpLocks/>
            </p:cNvCxnSpPr>
            <p:nvPr/>
          </p:nvCxnSpPr>
          <p:spPr>
            <a:xfrm flipH="1">
              <a:off x="6660232" y="1624844"/>
              <a:ext cx="330257" cy="1876164"/>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403CE8B4-BD65-E22C-609E-591B439F4853}"/>
                </a:ext>
              </a:extLst>
            </p:cNvPr>
            <p:cNvSpPr txBox="1"/>
            <p:nvPr/>
          </p:nvSpPr>
          <p:spPr>
            <a:xfrm>
              <a:off x="5939560" y="916958"/>
              <a:ext cx="2101858" cy="707886"/>
            </a:xfrm>
            <a:prstGeom prst="rect">
              <a:avLst/>
            </a:prstGeom>
            <a:noFill/>
          </p:spPr>
          <p:txBody>
            <a:bodyPr wrap="none" rtlCol="0">
              <a:spAutoFit/>
            </a:bodyPr>
            <a:lstStyle/>
            <a:p>
              <a:pPr algn="ctr"/>
              <a:r>
                <a:rPr lang="en-GB" sz="2400" dirty="0"/>
                <a:t>(OH)</a:t>
              </a:r>
              <a:r>
                <a:rPr lang="en-GB" sz="2400" baseline="30000" dirty="0"/>
                <a:t>-</a:t>
              </a:r>
            </a:p>
            <a:p>
              <a:pPr algn="ctr"/>
              <a:r>
                <a:rPr lang="en-GB" sz="1600" dirty="0"/>
                <a:t>Ionic radius = 1.53 </a:t>
              </a:r>
              <a:r>
                <a:rPr lang="en-GB" sz="1600" b="0" i="0" dirty="0" err="1">
                  <a:solidFill>
                    <a:srgbClr val="1F1F1F"/>
                  </a:solidFill>
                  <a:effectLst/>
                  <a:latin typeface="Google Sans"/>
                </a:rPr>
                <a:t>Å</a:t>
              </a:r>
              <a:r>
                <a:rPr lang="en-GB" sz="1600" dirty="0"/>
                <a:t> </a:t>
              </a:r>
            </a:p>
          </p:txBody>
        </p:sp>
      </p:grpSp>
      <p:sp>
        <p:nvSpPr>
          <p:cNvPr id="2" name="Title 1">
            <a:extLst>
              <a:ext uri="{FF2B5EF4-FFF2-40B4-BE49-F238E27FC236}">
                <a16:creationId xmlns:a16="http://schemas.microsoft.com/office/drawing/2014/main" id="{A034106D-F7C4-6243-BBC1-0F298537837C}"/>
              </a:ext>
            </a:extLst>
          </p:cNvPr>
          <p:cNvSpPr>
            <a:spLocks noGrp="1"/>
          </p:cNvSpPr>
          <p:nvPr>
            <p:ph type="title"/>
          </p:nvPr>
        </p:nvSpPr>
        <p:spPr/>
        <p:txBody>
          <a:bodyPr/>
          <a:lstStyle/>
          <a:p>
            <a:r>
              <a:rPr lang="en-GB" dirty="0"/>
              <a:t>Substitution and Cat</a:t>
            </a:r>
            <a:r>
              <a:rPr lang="en-GB" baseline="30000" dirty="0"/>
              <a:t>(ion)</a:t>
            </a:r>
            <a:r>
              <a:rPr lang="en-GB" dirty="0"/>
              <a:t> Size</a:t>
            </a:r>
            <a:endParaRPr lang="en-US" dirty="0"/>
          </a:p>
        </p:txBody>
      </p:sp>
      <p:sp>
        <p:nvSpPr>
          <p:cNvPr id="9" name="Content Placeholder 8">
            <a:extLst>
              <a:ext uri="{FF2B5EF4-FFF2-40B4-BE49-F238E27FC236}">
                <a16:creationId xmlns:a16="http://schemas.microsoft.com/office/drawing/2014/main" id="{5C929F86-E88B-AF4D-B22F-89E2ABC75981}"/>
              </a:ext>
            </a:extLst>
          </p:cNvPr>
          <p:cNvSpPr>
            <a:spLocks noGrp="1"/>
          </p:cNvSpPr>
          <p:nvPr>
            <p:ph idx="1"/>
          </p:nvPr>
        </p:nvSpPr>
        <p:spPr>
          <a:xfrm>
            <a:off x="457200" y="1600200"/>
            <a:ext cx="4137620" cy="4525963"/>
          </a:xfrm>
        </p:spPr>
        <p:txBody>
          <a:bodyPr>
            <a:normAutofit/>
          </a:bodyPr>
          <a:lstStyle/>
          <a:p>
            <a:pPr marL="0" indent="0">
              <a:buNone/>
            </a:pPr>
            <a:r>
              <a:rPr lang="en-GB" dirty="0"/>
              <a:t>Cyclosilicate ring structures have several different sites.</a:t>
            </a:r>
          </a:p>
          <a:p>
            <a:pPr marL="0" indent="0">
              <a:buNone/>
            </a:pPr>
            <a:endParaRPr lang="en-GB" dirty="0"/>
          </a:p>
          <a:p>
            <a:pPr marL="0" indent="0">
              <a:buNone/>
            </a:pPr>
            <a:r>
              <a:rPr lang="en-GB" dirty="0"/>
              <a:t>This means these structures can incorporate a wide variety of elements.</a:t>
            </a:r>
          </a:p>
          <a:p>
            <a:pPr marL="0" indent="0">
              <a:buNone/>
            </a:pPr>
            <a:endParaRPr lang="en-GB" dirty="0"/>
          </a:p>
          <a:p>
            <a:pPr marL="0" indent="0">
              <a:buNone/>
            </a:pPr>
            <a:endParaRPr lang="en-GB" dirty="0"/>
          </a:p>
        </p:txBody>
      </p:sp>
      <p:sp>
        <p:nvSpPr>
          <p:cNvPr id="3" name="TextBox 2">
            <a:extLst>
              <a:ext uri="{FF2B5EF4-FFF2-40B4-BE49-F238E27FC236}">
                <a16:creationId xmlns:a16="http://schemas.microsoft.com/office/drawing/2014/main" id="{69A8AA1A-F8BF-6E2E-9E07-418BDCBDBA60}"/>
              </a:ext>
            </a:extLst>
          </p:cNvPr>
          <p:cNvSpPr txBox="1"/>
          <p:nvPr/>
        </p:nvSpPr>
        <p:spPr>
          <a:xfrm>
            <a:off x="179512" y="6495147"/>
            <a:ext cx="4536504" cy="246221"/>
          </a:xfrm>
          <a:prstGeom prst="rect">
            <a:avLst/>
          </a:prstGeom>
          <a:noFill/>
        </p:spPr>
        <p:txBody>
          <a:bodyPr wrap="square" rtlCol="0">
            <a:spAutoFit/>
          </a:bodyPr>
          <a:lstStyle/>
          <a:p>
            <a:r>
              <a:rPr lang="en-GB" sz="1000" dirty="0"/>
              <a:t>Image modified from: Perkins (2020), Introduction to Mineralogy, chapter 13</a:t>
            </a:r>
          </a:p>
        </p:txBody>
      </p:sp>
    </p:spTree>
    <p:extLst>
      <p:ext uri="{BB962C8B-B14F-4D97-AF65-F5344CB8AC3E}">
        <p14:creationId xmlns:p14="http://schemas.microsoft.com/office/powerpoint/2010/main" val="1410425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43697C-F491-BDD6-80CD-BA392E273B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6854" y="1569232"/>
            <a:ext cx="5077146" cy="5077146"/>
          </a:xfrm>
          <a:prstGeom prst="rect">
            <a:avLst/>
          </a:prstGeom>
        </p:spPr>
      </p:pic>
      <p:sp>
        <p:nvSpPr>
          <p:cNvPr id="2" name="Title 1">
            <a:extLst>
              <a:ext uri="{FF2B5EF4-FFF2-40B4-BE49-F238E27FC236}">
                <a16:creationId xmlns:a16="http://schemas.microsoft.com/office/drawing/2014/main" id="{A034106D-F7C4-6243-BBC1-0F298537837C}"/>
              </a:ext>
            </a:extLst>
          </p:cNvPr>
          <p:cNvSpPr>
            <a:spLocks noGrp="1"/>
          </p:cNvSpPr>
          <p:nvPr>
            <p:ph type="title"/>
          </p:nvPr>
        </p:nvSpPr>
        <p:spPr/>
        <p:txBody>
          <a:bodyPr/>
          <a:lstStyle/>
          <a:p>
            <a:r>
              <a:rPr lang="en-GB" dirty="0"/>
              <a:t>Substitution and Cat</a:t>
            </a:r>
            <a:r>
              <a:rPr lang="en-GB" baseline="30000" dirty="0"/>
              <a:t>(ion)</a:t>
            </a:r>
            <a:r>
              <a:rPr lang="en-GB" dirty="0"/>
              <a:t> Size</a:t>
            </a:r>
            <a:endParaRPr lang="en-US" dirty="0"/>
          </a:p>
        </p:txBody>
      </p:sp>
      <p:sp>
        <p:nvSpPr>
          <p:cNvPr id="11" name="Content Placeholder 10">
            <a:extLst>
              <a:ext uri="{FF2B5EF4-FFF2-40B4-BE49-F238E27FC236}">
                <a16:creationId xmlns:a16="http://schemas.microsoft.com/office/drawing/2014/main" id="{A4F55E75-92A7-354A-AD45-6EF4E6410FF4}"/>
              </a:ext>
            </a:extLst>
          </p:cNvPr>
          <p:cNvSpPr>
            <a:spLocks noGrp="1"/>
          </p:cNvSpPr>
          <p:nvPr>
            <p:ph idx="1"/>
          </p:nvPr>
        </p:nvSpPr>
        <p:spPr>
          <a:xfrm>
            <a:off x="457200" y="1844824"/>
            <a:ext cx="3429418" cy="4525963"/>
          </a:xfrm>
        </p:spPr>
        <p:txBody>
          <a:bodyPr>
            <a:normAutofit fontScale="70000" lnSpcReduction="20000"/>
          </a:bodyPr>
          <a:lstStyle/>
          <a:p>
            <a:pPr marL="0" indent="0">
              <a:buNone/>
            </a:pPr>
            <a:r>
              <a:rPr lang="en-GB" dirty="0"/>
              <a:t>Phyllosilicates (sheet silicates) are planar structures with T-O-T layers </a:t>
            </a:r>
          </a:p>
          <a:p>
            <a:pPr marL="457200" lvl="1" indent="0">
              <a:buNone/>
            </a:pPr>
            <a:r>
              <a:rPr lang="en-GB" sz="2900" dirty="0"/>
              <a:t>Tetrahedral – octahedral – tetrahedral sites. </a:t>
            </a:r>
          </a:p>
          <a:p>
            <a:pPr marL="0" indent="0">
              <a:buNone/>
            </a:pPr>
            <a:endParaRPr lang="en-GB" dirty="0"/>
          </a:p>
          <a:p>
            <a:pPr marL="0" indent="0">
              <a:buNone/>
            </a:pPr>
            <a:r>
              <a:rPr lang="en-GB" dirty="0"/>
              <a:t>This allows for the possibility to accommodate cations of </a:t>
            </a:r>
            <a:r>
              <a:rPr lang="en-GB" b="1" dirty="0"/>
              <a:t>VARYING SIZES</a:t>
            </a:r>
            <a:r>
              <a:rPr lang="en-GB" dirty="0"/>
              <a:t> in differing sites.</a:t>
            </a:r>
          </a:p>
          <a:p>
            <a:pPr marL="0" indent="0">
              <a:buNone/>
            </a:pPr>
            <a:endParaRPr lang="en-GB" dirty="0"/>
          </a:p>
          <a:p>
            <a:pPr marL="0" indent="0">
              <a:buNone/>
            </a:pPr>
            <a:r>
              <a:rPr lang="en-GB" dirty="0"/>
              <a:t>Including adult Lucky in the larger interlayer sites and kitten Lucky in the smaller octahedral sites.</a:t>
            </a:r>
          </a:p>
        </p:txBody>
      </p:sp>
      <p:sp>
        <p:nvSpPr>
          <p:cNvPr id="3" name="TextBox 2">
            <a:extLst>
              <a:ext uri="{FF2B5EF4-FFF2-40B4-BE49-F238E27FC236}">
                <a16:creationId xmlns:a16="http://schemas.microsoft.com/office/drawing/2014/main" id="{01EC8AB5-C531-4432-3540-D6746EB08F55}"/>
              </a:ext>
            </a:extLst>
          </p:cNvPr>
          <p:cNvSpPr txBox="1"/>
          <p:nvPr/>
        </p:nvSpPr>
        <p:spPr>
          <a:xfrm>
            <a:off x="179512" y="6495147"/>
            <a:ext cx="4608512" cy="246221"/>
          </a:xfrm>
          <a:prstGeom prst="rect">
            <a:avLst/>
          </a:prstGeom>
          <a:noFill/>
        </p:spPr>
        <p:txBody>
          <a:bodyPr wrap="square" rtlCol="0">
            <a:spAutoFit/>
          </a:bodyPr>
          <a:lstStyle/>
          <a:p>
            <a:r>
              <a:rPr lang="en-GB" sz="1000" dirty="0"/>
              <a:t>Image modified from: Perkins (2020), Introduction to Mineralogy, chapter 13</a:t>
            </a:r>
          </a:p>
        </p:txBody>
      </p:sp>
      <p:sp>
        <p:nvSpPr>
          <p:cNvPr id="7" name="TextBox 6">
            <a:extLst>
              <a:ext uri="{FF2B5EF4-FFF2-40B4-BE49-F238E27FC236}">
                <a16:creationId xmlns:a16="http://schemas.microsoft.com/office/drawing/2014/main" id="{CCA449B7-48E0-4A15-62CC-0453612CFD9C}"/>
              </a:ext>
            </a:extLst>
          </p:cNvPr>
          <p:cNvSpPr txBox="1"/>
          <p:nvPr/>
        </p:nvSpPr>
        <p:spPr>
          <a:xfrm>
            <a:off x="6382544" y="1292877"/>
            <a:ext cx="2304256" cy="815608"/>
          </a:xfrm>
          <a:prstGeom prst="rect">
            <a:avLst/>
          </a:prstGeom>
          <a:noFill/>
        </p:spPr>
        <p:txBody>
          <a:bodyPr wrap="square" rtlCol="0">
            <a:spAutoFit/>
          </a:bodyPr>
          <a:lstStyle/>
          <a:p>
            <a:r>
              <a:rPr lang="en-GB" dirty="0"/>
              <a:t>Lucky fits…</a:t>
            </a:r>
          </a:p>
          <a:p>
            <a:pPr algn="r"/>
            <a:r>
              <a:rPr lang="en-GB" dirty="0"/>
              <a:t>Lucky sits.</a:t>
            </a:r>
          </a:p>
          <a:p>
            <a:pPr algn="r"/>
            <a:r>
              <a:rPr lang="en-GB" sz="1100" dirty="0"/>
              <a:t>(in the correct site)</a:t>
            </a:r>
          </a:p>
        </p:txBody>
      </p:sp>
      <p:sp>
        <p:nvSpPr>
          <p:cNvPr id="9" name="TextBox 8">
            <a:extLst>
              <a:ext uri="{FF2B5EF4-FFF2-40B4-BE49-F238E27FC236}">
                <a16:creationId xmlns:a16="http://schemas.microsoft.com/office/drawing/2014/main" id="{193DE10D-1852-7882-AA12-875105FE308B}"/>
              </a:ext>
            </a:extLst>
          </p:cNvPr>
          <p:cNvSpPr txBox="1"/>
          <p:nvPr/>
        </p:nvSpPr>
        <p:spPr>
          <a:xfrm>
            <a:off x="7740352" y="2238194"/>
            <a:ext cx="1223412" cy="369332"/>
          </a:xfrm>
          <a:prstGeom prst="rect">
            <a:avLst/>
          </a:prstGeom>
          <a:noFill/>
        </p:spPr>
        <p:txBody>
          <a:bodyPr wrap="none" rtlCol="0">
            <a:spAutoFit/>
          </a:bodyPr>
          <a:lstStyle/>
          <a:p>
            <a:r>
              <a:rPr lang="en-GB" dirty="0" err="1"/>
              <a:t>etrahedral</a:t>
            </a:r>
            <a:endParaRPr lang="en-GB" dirty="0"/>
          </a:p>
        </p:txBody>
      </p:sp>
      <p:sp>
        <p:nvSpPr>
          <p:cNvPr id="10" name="TextBox 9">
            <a:extLst>
              <a:ext uri="{FF2B5EF4-FFF2-40B4-BE49-F238E27FC236}">
                <a16:creationId xmlns:a16="http://schemas.microsoft.com/office/drawing/2014/main" id="{EBAF8D23-CC48-33D4-4F82-89FCAEDF00F0}"/>
              </a:ext>
            </a:extLst>
          </p:cNvPr>
          <p:cNvSpPr txBox="1"/>
          <p:nvPr/>
        </p:nvSpPr>
        <p:spPr>
          <a:xfrm>
            <a:off x="7740352" y="2996952"/>
            <a:ext cx="1223412" cy="369332"/>
          </a:xfrm>
          <a:prstGeom prst="rect">
            <a:avLst/>
          </a:prstGeom>
          <a:noFill/>
        </p:spPr>
        <p:txBody>
          <a:bodyPr wrap="none" rtlCol="0">
            <a:spAutoFit/>
          </a:bodyPr>
          <a:lstStyle/>
          <a:p>
            <a:r>
              <a:rPr lang="en-GB" dirty="0" err="1"/>
              <a:t>etrahedral</a:t>
            </a:r>
            <a:endParaRPr lang="en-GB" dirty="0"/>
          </a:p>
        </p:txBody>
      </p:sp>
      <p:sp>
        <p:nvSpPr>
          <p:cNvPr id="12" name="TextBox 11">
            <a:extLst>
              <a:ext uri="{FF2B5EF4-FFF2-40B4-BE49-F238E27FC236}">
                <a16:creationId xmlns:a16="http://schemas.microsoft.com/office/drawing/2014/main" id="{4EEC1C90-5CF3-02D9-D975-DC5A66865F6B}"/>
              </a:ext>
            </a:extLst>
          </p:cNvPr>
          <p:cNvSpPr txBox="1"/>
          <p:nvPr/>
        </p:nvSpPr>
        <p:spPr>
          <a:xfrm>
            <a:off x="7766557" y="2622656"/>
            <a:ext cx="1210588" cy="369332"/>
          </a:xfrm>
          <a:prstGeom prst="rect">
            <a:avLst/>
          </a:prstGeom>
          <a:noFill/>
        </p:spPr>
        <p:txBody>
          <a:bodyPr wrap="none" rtlCol="0">
            <a:spAutoFit/>
          </a:bodyPr>
          <a:lstStyle/>
          <a:p>
            <a:r>
              <a:rPr lang="en-GB" dirty="0" err="1"/>
              <a:t>ctrahedral</a:t>
            </a:r>
            <a:endParaRPr lang="en-GB" dirty="0"/>
          </a:p>
        </p:txBody>
      </p:sp>
      <p:sp>
        <p:nvSpPr>
          <p:cNvPr id="13" name="TextBox 12">
            <a:extLst>
              <a:ext uri="{FF2B5EF4-FFF2-40B4-BE49-F238E27FC236}">
                <a16:creationId xmlns:a16="http://schemas.microsoft.com/office/drawing/2014/main" id="{1CE7DFDF-1ACA-70A7-CF9B-9C07AFD0ECDC}"/>
              </a:ext>
            </a:extLst>
          </p:cNvPr>
          <p:cNvSpPr txBox="1"/>
          <p:nvPr/>
        </p:nvSpPr>
        <p:spPr>
          <a:xfrm>
            <a:off x="7764653" y="4070549"/>
            <a:ext cx="1223412" cy="369332"/>
          </a:xfrm>
          <a:prstGeom prst="rect">
            <a:avLst/>
          </a:prstGeom>
          <a:noFill/>
        </p:spPr>
        <p:txBody>
          <a:bodyPr wrap="none" rtlCol="0">
            <a:spAutoFit/>
          </a:bodyPr>
          <a:lstStyle/>
          <a:p>
            <a:r>
              <a:rPr lang="en-GB" dirty="0" err="1"/>
              <a:t>etrahedral</a:t>
            </a:r>
            <a:endParaRPr lang="en-GB" dirty="0"/>
          </a:p>
        </p:txBody>
      </p:sp>
      <p:sp>
        <p:nvSpPr>
          <p:cNvPr id="14" name="TextBox 13">
            <a:extLst>
              <a:ext uri="{FF2B5EF4-FFF2-40B4-BE49-F238E27FC236}">
                <a16:creationId xmlns:a16="http://schemas.microsoft.com/office/drawing/2014/main" id="{1F795ED7-B7E5-2195-E1CA-79149EF5D382}"/>
              </a:ext>
            </a:extLst>
          </p:cNvPr>
          <p:cNvSpPr txBox="1"/>
          <p:nvPr/>
        </p:nvSpPr>
        <p:spPr>
          <a:xfrm>
            <a:off x="7764653" y="4829307"/>
            <a:ext cx="1223412" cy="369332"/>
          </a:xfrm>
          <a:prstGeom prst="rect">
            <a:avLst/>
          </a:prstGeom>
          <a:noFill/>
        </p:spPr>
        <p:txBody>
          <a:bodyPr wrap="none" rtlCol="0">
            <a:spAutoFit/>
          </a:bodyPr>
          <a:lstStyle/>
          <a:p>
            <a:r>
              <a:rPr lang="en-GB" dirty="0" err="1"/>
              <a:t>etrahedral</a:t>
            </a:r>
            <a:endParaRPr lang="en-GB" dirty="0"/>
          </a:p>
        </p:txBody>
      </p:sp>
      <p:sp>
        <p:nvSpPr>
          <p:cNvPr id="15" name="TextBox 14">
            <a:extLst>
              <a:ext uri="{FF2B5EF4-FFF2-40B4-BE49-F238E27FC236}">
                <a16:creationId xmlns:a16="http://schemas.microsoft.com/office/drawing/2014/main" id="{F952CED1-CE4E-CF34-FDA8-D91AF9DBB2B3}"/>
              </a:ext>
            </a:extLst>
          </p:cNvPr>
          <p:cNvSpPr txBox="1"/>
          <p:nvPr/>
        </p:nvSpPr>
        <p:spPr>
          <a:xfrm>
            <a:off x="7790858" y="4455011"/>
            <a:ext cx="1210588" cy="369332"/>
          </a:xfrm>
          <a:prstGeom prst="rect">
            <a:avLst/>
          </a:prstGeom>
          <a:noFill/>
        </p:spPr>
        <p:txBody>
          <a:bodyPr wrap="none" rtlCol="0">
            <a:spAutoFit/>
          </a:bodyPr>
          <a:lstStyle/>
          <a:p>
            <a:r>
              <a:rPr lang="en-GB" dirty="0" err="1"/>
              <a:t>ctrahedral</a:t>
            </a:r>
            <a:endParaRPr lang="en-GB" dirty="0"/>
          </a:p>
        </p:txBody>
      </p:sp>
    </p:spTree>
    <p:extLst>
      <p:ext uri="{BB962C8B-B14F-4D97-AF65-F5344CB8AC3E}">
        <p14:creationId xmlns:p14="http://schemas.microsoft.com/office/powerpoint/2010/main" val="3769956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F1E632-5E0B-7947-9E3D-6115EF7BEE0E}"/>
              </a:ext>
            </a:extLst>
          </p:cNvPr>
          <p:cNvSpPr>
            <a:spLocks noGrp="1"/>
          </p:cNvSpPr>
          <p:nvPr>
            <p:ph type="title"/>
          </p:nvPr>
        </p:nvSpPr>
        <p:spPr/>
        <p:txBody>
          <a:bodyPr/>
          <a:lstStyle/>
          <a:p>
            <a:r>
              <a:rPr lang="en-US" sz="2800" dirty="0"/>
              <a:t>Classifying Silicate Minerals</a:t>
            </a:r>
          </a:p>
        </p:txBody>
      </p:sp>
      <p:sp>
        <p:nvSpPr>
          <p:cNvPr id="3" name="Content Placeholder 2"/>
          <p:cNvSpPr>
            <a:spLocks noGrp="1"/>
          </p:cNvSpPr>
          <p:nvPr>
            <p:ph idx="1"/>
          </p:nvPr>
        </p:nvSpPr>
        <p:spPr>
          <a:xfrm>
            <a:off x="323528" y="1417638"/>
            <a:ext cx="4968552" cy="4938712"/>
          </a:xfrm>
        </p:spPr>
        <p:txBody>
          <a:bodyPr>
            <a:normAutofit fontScale="92500" lnSpcReduction="20000"/>
          </a:bodyPr>
          <a:lstStyle/>
          <a:p>
            <a:pPr marL="0" indent="0">
              <a:buNone/>
            </a:pPr>
            <a:r>
              <a:rPr lang="en-GB" sz="2400" b="1" dirty="0"/>
              <a:t>Goal: </a:t>
            </a:r>
            <a:r>
              <a:rPr lang="en-GB" sz="2400" dirty="0"/>
              <a:t>to classify silicate minerals according to their structure and describe how this affects mineral chemistries and properties.</a:t>
            </a:r>
            <a:endParaRPr lang="en-GB" sz="2000" dirty="0"/>
          </a:p>
          <a:p>
            <a:pPr marL="0" indent="0">
              <a:buNone/>
            </a:pPr>
            <a:endParaRPr lang="en-GB" sz="1100" dirty="0"/>
          </a:p>
          <a:p>
            <a:pPr marL="0" indent="0">
              <a:buNone/>
            </a:pPr>
            <a:r>
              <a:rPr lang="en-GB" sz="2400" b="1" dirty="0"/>
              <a:t>Specific learning outcomes:</a:t>
            </a:r>
          </a:p>
          <a:p>
            <a:r>
              <a:rPr lang="en-GB" sz="2000" dirty="0"/>
              <a:t>To name the silicate mineral groups and describe how they are differentiated on the basis of crystal chemistry and structure.</a:t>
            </a:r>
          </a:p>
          <a:p>
            <a:r>
              <a:rPr lang="en-GB" sz="2000" dirty="0"/>
              <a:t>To define solid solution and explain how crystal structure affects mineral chemistries.</a:t>
            </a:r>
          </a:p>
          <a:p>
            <a:endParaRPr lang="en-GB" sz="2000" dirty="0"/>
          </a:p>
          <a:p>
            <a:pPr marL="0" indent="0">
              <a:buNone/>
            </a:pPr>
            <a:r>
              <a:rPr lang="en-GB" sz="2400" b="1" dirty="0"/>
              <a:t>Associated chapters in Introduction to Mineralogy (Perkins 2020):</a:t>
            </a:r>
          </a:p>
          <a:p>
            <a:r>
              <a:rPr lang="en-GB" sz="2000" dirty="0"/>
              <a:t>Silicate Structures: chapter 6.4 &amp; 13.7</a:t>
            </a:r>
          </a:p>
          <a:p>
            <a:r>
              <a:rPr lang="en-GB" sz="2000" dirty="0"/>
              <a:t>Solid solution: chapter 2.5</a:t>
            </a:r>
          </a:p>
          <a:p>
            <a:r>
              <a:rPr lang="en-GB" sz="2000" dirty="0"/>
              <a:t>Crystal Structures: chapter 13.6</a:t>
            </a:r>
          </a:p>
          <a:p>
            <a:pPr marL="0" indent="0">
              <a:buNone/>
            </a:pPr>
            <a:endParaRPr lang="en-GB" sz="1100" dirty="0"/>
          </a:p>
          <a:p>
            <a:pPr marL="0" indent="0">
              <a:buNone/>
            </a:pPr>
            <a:endParaRPr lang="en-GB" sz="2000" dirty="0"/>
          </a:p>
        </p:txBody>
      </p:sp>
      <p:pic>
        <p:nvPicPr>
          <p:cNvPr id="2" name="Picture 1">
            <a:extLst>
              <a:ext uri="{FF2B5EF4-FFF2-40B4-BE49-F238E27FC236}">
                <a16:creationId xmlns:a16="http://schemas.microsoft.com/office/drawing/2014/main" id="{631D9231-9108-CB6A-66C9-DDD49E9447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08104" y="1417638"/>
            <a:ext cx="3490846" cy="2885847"/>
          </a:xfrm>
          <a:prstGeom prst="rect">
            <a:avLst/>
          </a:prstGeom>
        </p:spPr>
      </p:pic>
      <p:pic>
        <p:nvPicPr>
          <p:cNvPr id="4" name="Picture 3">
            <a:extLst>
              <a:ext uri="{FF2B5EF4-FFF2-40B4-BE49-F238E27FC236}">
                <a16:creationId xmlns:a16="http://schemas.microsoft.com/office/drawing/2014/main" id="{2397116B-3D93-C230-79FC-C7DB28A981A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240" r="50306" b="47256"/>
          <a:stretch/>
        </p:blipFill>
        <p:spPr>
          <a:xfrm>
            <a:off x="5796136" y="4324238"/>
            <a:ext cx="2472184" cy="2232248"/>
          </a:xfrm>
          <a:prstGeom prst="rect">
            <a:avLst/>
          </a:prstGeom>
        </p:spPr>
      </p:pic>
    </p:spTree>
    <p:extLst>
      <p:ext uri="{BB962C8B-B14F-4D97-AF65-F5344CB8AC3E}">
        <p14:creationId xmlns:p14="http://schemas.microsoft.com/office/powerpoint/2010/main" val="4245181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E65B-5E26-0A6F-43EF-7F42565FB5FB}"/>
              </a:ext>
            </a:extLst>
          </p:cNvPr>
          <p:cNvSpPr>
            <a:spLocks noGrp="1"/>
          </p:cNvSpPr>
          <p:nvPr>
            <p:ph type="title"/>
          </p:nvPr>
        </p:nvSpPr>
        <p:spPr/>
        <p:txBody>
          <a:bodyPr/>
          <a:lstStyle/>
          <a:p>
            <a:r>
              <a:rPr lang="en-GB" dirty="0"/>
              <a:t>Lucky and Cat</a:t>
            </a:r>
            <a:r>
              <a:rPr lang="en-GB" baseline="30000" dirty="0"/>
              <a:t>(ion)</a:t>
            </a:r>
            <a:r>
              <a:rPr lang="en-GB" dirty="0"/>
              <a:t> Sites</a:t>
            </a:r>
          </a:p>
        </p:txBody>
      </p:sp>
      <p:pic>
        <p:nvPicPr>
          <p:cNvPr id="5" name="Lucky Conversation2" descr="Lucky Conversation2">
            <a:hlinkClick r:id="" action="ppaction://media"/>
            <a:extLst>
              <a:ext uri="{FF2B5EF4-FFF2-40B4-BE49-F238E27FC236}">
                <a16:creationId xmlns:a16="http://schemas.microsoft.com/office/drawing/2014/main" id="{6D8E7BD9-04F4-B383-5E33-59809B2907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68760"/>
            <a:ext cx="9144000" cy="5143500"/>
          </a:xfrm>
          <a:prstGeom prst="rect">
            <a:avLst/>
          </a:prstGeom>
        </p:spPr>
      </p:pic>
    </p:spTree>
    <p:extLst>
      <p:ext uri="{BB962C8B-B14F-4D97-AF65-F5344CB8AC3E}">
        <p14:creationId xmlns:p14="http://schemas.microsoft.com/office/powerpoint/2010/main" val="22867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1440689"/>
            <a:ext cx="7920880" cy="2862322"/>
          </a:xfrm>
          <a:prstGeom prst="rect">
            <a:avLst/>
          </a:prstGeom>
          <a:noFill/>
        </p:spPr>
        <p:txBody>
          <a:bodyPr wrap="square" rtlCol="0">
            <a:spAutoFit/>
          </a:bodyPr>
          <a:lstStyle/>
          <a:p>
            <a:r>
              <a:rPr lang="en-GB" sz="2000" dirty="0">
                <a:latin typeface="+mn-lt"/>
              </a:rPr>
              <a:t>Minerals with different chemical compositions, but the same crystal lattice structure.</a:t>
            </a:r>
          </a:p>
          <a:p>
            <a:endParaRPr lang="en-GB" sz="2000" dirty="0">
              <a:latin typeface="+mn-lt"/>
            </a:endParaRPr>
          </a:p>
          <a:p>
            <a:r>
              <a:rPr lang="en-GB" sz="2000" dirty="0">
                <a:latin typeface="+mn-lt"/>
              </a:rPr>
              <a:t>This is how different elements can substitute into the same crystallographic site within a mineral, but the mineral retains </a:t>
            </a:r>
            <a:r>
              <a:rPr lang="en-GB" sz="2000" u="sng" dirty="0">
                <a:latin typeface="+mn-lt"/>
              </a:rPr>
              <a:t>the same crystalline geometry</a:t>
            </a:r>
            <a:r>
              <a:rPr lang="en-GB" sz="2000" dirty="0">
                <a:latin typeface="+mn-lt"/>
              </a:rPr>
              <a:t>, and </a:t>
            </a:r>
            <a:r>
              <a:rPr lang="en-GB" sz="2000" u="sng" dirty="0">
                <a:latin typeface="+mn-lt"/>
              </a:rPr>
              <a:t>the same mineral group</a:t>
            </a:r>
            <a:r>
              <a:rPr lang="en-GB" sz="2000" dirty="0">
                <a:latin typeface="+mn-lt"/>
              </a:rPr>
              <a:t>.</a:t>
            </a:r>
          </a:p>
          <a:p>
            <a:pPr lvl="0"/>
            <a:endParaRPr lang="en-GB" sz="2000" dirty="0">
              <a:solidFill>
                <a:prstClr val="black"/>
              </a:solidFill>
              <a:latin typeface="+mn-lt"/>
            </a:endParaRPr>
          </a:p>
          <a:p>
            <a:pPr lvl="0"/>
            <a:r>
              <a:rPr lang="en-GB" sz="2000" dirty="0">
                <a:solidFill>
                  <a:prstClr val="black"/>
                </a:solidFill>
                <a:latin typeface="+mn-lt"/>
              </a:rPr>
              <a:t>Almost every mineral group is susceptible to solid solution under the right circumstances</a:t>
            </a:r>
            <a:endParaRPr lang="en-GB" sz="2000" dirty="0">
              <a:latin typeface="+mn-lt"/>
            </a:endParaRPr>
          </a:p>
        </p:txBody>
      </p:sp>
      <p:sp>
        <p:nvSpPr>
          <p:cNvPr id="8" name="Title 1">
            <a:extLst>
              <a:ext uri="{FF2B5EF4-FFF2-40B4-BE49-F238E27FC236}">
                <a16:creationId xmlns:a16="http://schemas.microsoft.com/office/drawing/2014/main" id="{501CA37A-1F84-E6E4-09DE-1DD1677E7769}"/>
              </a:ext>
            </a:extLst>
          </p:cNvPr>
          <p:cNvSpPr txBox="1">
            <a:spLocks/>
          </p:cNvSpPr>
          <p:nvPr/>
        </p:nvSpPr>
        <p:spPr bwMode="auto">
          <a:xfrm>
            <a:off x="609600" y="4270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t>Solid Solution</a:t>
            </a:r>
            <a:endParaRPr lang="en-GB" dirty="0"/>
          </a:p>
        </p:txBody>
      </p:sp>
      <p:sp>
        <p:nvSpPr>
          <p:cNvPr id="5" name="TextBox 4">
            <a:extLst>
              <a:ext uri="{FF2B5EF4-FFF2-40B4-BE49-F238E27FC236}">
                <a16:creationId xmlns:a16="http://schemas.microsoft.com/office/drawing/2014/main" id="{D1FE46DE-6F09-9C2D-866B-F548977A545E}"/>
              </a:ext>
            </a:extLst>
          </p:cNvPr>
          <p:cNvSpPr txBox="1"/>
          <p:nvPr/>
        </p:nvSpPr>
        <p:spPr>
          <a:xfrm>
            <a:off x="179512" y="6495147"/>
            <a:ext cx="5688632" cy="246221"/>
          </a:xfrm>
          <a:prstGeom prst="rect">
            <a:avLst/>
          </a:prstGeom>
          <a:noFill/>
        </p:spPr>
        <p:txBody>
          <a:bodyPr wrap="square" rtlCol="0">
            <a:spAutoFit/>
          </a:bodyPr>
          <a:lstStyle/>
          <a:p>
            <a:r>
              <a:rPr lang="en-GB" sz="1000" dirty="0"/>
              <a:t>Image from:: </a:t>
            </a:r>
            <a:r>
              <a:rPr lang="en-GB" sz="1000" dirty="0">
                <a:hlinkClick r:id="rId3">
                  <a:extLst>
                    <a:ext uri="{A12FA001-AC4F-418D-AE19-62706E023703}">
                      <ahyp:hlinkClr xmlns:ahyp="http://schemas.microsoft.com/office/drawing/2018/hyperlinkcolor" val="tx"/>
                    </a:ext>
                  </a:extLst>
                </a:hlinkClick>
              </a:rPr>
              <a:t>http://classes.colgate.edu/rapril/geol201/summaries/atsub.html</a:t>
            </a:r>
            <a:r>
              <a:rPr lang="en-GB" sz="1000" dirty="0"/>
              <a:t> </a:t>
            </a:r>
          </a:p>
        </p:txBody>
      </p:sp>
      <p:sp>
        <p:nvSpPr>
          <p:cNvPr id="2" name="TextBox 1">
            <a:extLst>
              <a:ext uri="{FF2B5EF4-FFF2-40B4-BE49-F238E27FC236}">
                <a16:creationId xmlns:a16="http://schemas.microsoft.com/office/drawing/2014/main" id="{0E224A87-F487-7F46-F5D2-FD12311DD294}"/>
              </a:ext>
            </a:extLst>
          </p:cNvPr>
          <p:cNvSpPr txBox="1"/>
          <p:nvPr/>
        </p:nvSpPr>
        <p:spPr>
          <a:xfrm>
            <a:off x="609600" y="4581128"/>
            <a:ext cx="3388556" cy="369332"/>
          </a:xfrm>
          <a:prstGeom prst="rect">
            <a:avLst/>
          </a:prstGeom>
          <a:noFill/>
        </p:spPr>
        <p:txBody>
          <a:bodyPr wrap="none" rtlCol="0">
            <a:spAutoFit/>
          </a:bodyPr>
          <a:lstStyle/>
          <a:p>
            <a:r>
              <a:rPr lang="en-US" dirty="0">
                <a:latin typeface="+mn-lt"/>
              </a:rPr>
              <a:t>Solid solution in the olivine group:</a:t>
            </a:r>
          </a:p>
        </p:txBody>
      </p:sp>
      <p:pic>
        <p:nvPicPr>
          <p:cNvPr id="7" name="Picture 6">
            <a:extLst>
              <a:ext uri="{FF2B5EF4-FFF2-40B4-BE49-F238E27FC236}">
                <a16:creationId xmlns:a16="http://schemas.microsoft.com/office/drawing/2014/main" id="{05A22AE9-3CE9-EABD-056C-06F3BECFA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040" y="5177355"/>
            <a:ext cx="7772400" cy="1143570"/>
          </a:xfrm>
          <a:prstGeom prst="rect">
            <a:avLst/>
          </a:prstGeom>
        </p:spPr>
      </p:pic>
    </p:spTree>
    <p:extLst>
      <p:ext uri="{BB962C8B-B14F-4D97-AF65-F5344CB8AC3E}">
        <p14:creationId xmlns:p14="http://schemas.microsoft.com/office/powerpoint/2010/main" val="2919608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262B7-4FD1-0C00-118F-DBEDE2400C45}"/>
              </a:ext>
            </a:extLst>
          </p:cNvPr>
          <p:cNvSpPr>
            <a:spLocks noGrp="1"/>
          </p:cNvSpPr>
          <p:nvPr>
            <p:ph type="title"/>
          </p:nvPr>
        </p:nvSpPr>
        <p:spPr>
          <a:xfrm>
            <a:off x="457200" y="284565"/>
            <a:ext cx="8229600" cy="1143000"/>
          </a:xfrm>
        </p:spPr>
        <p:txBody>
          <a:bodyPr/>
          <a:lstStyle/>
          <a:p>
            <a:r>
              <a:rPr lang="en-GB" dirty="0"/>
              <a:t>Solid Solution</a:t>
            </a:r>
          </a:p>
        </p:txBody>
      </p:sp>
      <p:pic>
        <p:nvPicPr>
          <p:cNvPr id="6" name="Picture 5">
            <a:extLst>
              <a:ext uri="{FF2B5EF4-FFF2-40B4-BE49-F238E27FC236}">
                <a16:creationId xmlns:a16="http://schemas.microsoft.com/office/drawing/2014/main" id="{C6FBDE8C-EBCC-1B3E-85EE-6FA36AEB0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40" y="5381774"/>
            <a:ext cx="7772400" cy="1143570"/>
          </a:xfrm>
          <a:prstGeom prst="rect">
            <a:avLst/>
          </a:prstGeom>
        </p:spPr>
      </p:pic>
      <p:pic>
        <p:nvPicPr>
          <p:cNvPr id="8" name="Picture 7">
            <a:extLst>
              <a:ext uri="{FF2B5EF4-FFF2-40B4-BE49-F238E27FC236}">
                <a16:creationId xmlns:a16="http://schemas.microsoft.com/office/drawing/2014/main" id="{B3E7E818-D357-5D7F-346D-03B2A59E6C39}"/>
              </a:ext>
            </a:extLst>
          </p:cNvPr>
          <p:cNvPicPr>
            <a:picLocks noChangeAspect="1"/>
          </p:cNvPicPr>
          <p:nvPr/>
        </p:nvPicPr>
        <p:blipFill>
          <a:blip r:embed="rId4">
            <a:extLst>
              <a:ext uri="{28A0092B-C50C-407E-A947-70E740481C1C}">
                <a14:useLocalDpi xmlns:a14="http://schemas.microsoft.com/office/drawing/2010/main" val="0"/>
              </a:ext>
            </a:extLst>
          </a:blip>
          <a:srcRect l="17451" t="5201" r="4004" b="22001"/>
          <a:stretch>
            <a:fillRect/>
          </a:stretch>
        </p:blipFill>
        <p:spPr>
          <a:xfrm rot="5400000">
            <a:off x="634962" y="2241775"/>
            <a:ext cx="3625603" cy="2520280"/>
          </a:xfrm>
          <a:prstGeom prst="rect">
            <a:avLst/>
          </a:prstGeom>
        </p:spPr>
      </p:pic>
      <p:pic>
        <p:nvPicPr>
          <p:cNvPr id="10" name="Picture 9">
            <a:extLst>
              <a:ext uri="{FF2B5EF4-FFF2-40B4-BE49-F238E27FC236}">
                <a16:creationId xmlns:a16="http://schemas.microsoft.com/office/drawing/2014/main" id="{83588007-AC98-14B0-8EFD-2A314EAD5B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982897" y="2075258"/>
            <a:ext cx="3625605" cy="2719204"/>
          </a:xfrm>
          <a:prstGeom prst="rect">
            <a:avLst/>
          </a:prstGeom>
        </p:spPr>
      </p:pic>
      <p:sp>
        <p:nvSpPr>
          <p:cNvPr id="3" name="TextBox 2">
            <a:extLst>
              <a:ext uri="{FF2B5EF4-FFF2-40B4-BE49-F238E27FC236}">
                <a16:creationId xmlns:a16="http://schemas.microsoft.com/office/drawing/2014/main" id="{1FB529F8-3A8A-46AF-CE95-ECA60E6FA804}"/>
              </a:ext>
            </a:extLst>
          </p:cNvPr>
          <p:cNvSpPr txBox="1"/>
          <p:nvPr/>
        </p:nvSpPr>
        <p:spPr>
          <a:xfrm>
            <a:off x="1727053" y="1262652"/>
            <a:ext cx="1441420" cy="369332"/>
          </a:xfrm>
          <a:prstGeom prst="rect">
            <a:avLst/>
          </a:prstGeom>
          <a:noFill/>
        </p:spPr>
        <p:txBody>
          <a:bodyPr wrap="none" rtlCol="0">
            <a:spAutoFit/>
          </a:bodyPr>
          <a:lstStyle/>
          <a:p>
            <a:r>
              <a:rPr lang="en-US" dirty="0"/>
              <a:t>Olivine Hunt</a:t>
            </a:r>
          </a:p>
        </p:txBody>
      </p:sp>
      <p:sp>
        <p:nvSpPr>
          <p:cNvPr id="4" name="TextBox 3">
            <a:extLst>
              <a:ext uri="{FF2B5EF4-FFF2-40B4-BE49-F238E27FC236}">
                <a16:creationId xmlns:a16="http://schemas.microsoft.com/office/drawing/2014/main" id="{61024112-4B56-F72D-1258-319F71E37697}"/>
              </a:ext>
            </a:extLst>
          </p:cNvPr>
          <p:cNvSpPr txBox="1"/>
          <p:nvPr/>
        </p:nvSpPr>
        <p:spPr>
          <a:xfrm>
            <a:off x="5882596" y="1252725"/>
            <a:ext cx="1826206" cy="369332"/>
          </a:xfrm>
          <a:prstGeom prst="rect">
            <a:avLst/>
          </a:prstGeom>
          <a:noFill/>
        </p:spPr>
        <p:txBody>
          <a:bodyPr wrap="none" rtlCol="0">
            <a:spAutoFit/>
          </a:bodyPr>
          <a:lstStyle/>
          <a:p>
            <a:r>
              <a:rPr lang="en-US" dirty="0"/>
              <a:t>Julian Andersen</a:t>
            </a:r>
          </a:p>
        </p:txBody>
      </p:sp>
    </p:spTree>
    <p:extLst>
      <p:ext uri="{BB962C8B-B14F-4D97-AF65-F5344CB8AC3E}">
        <p14:creationId xmlns:p14="http://schemas.microsoft.com/office/powerpoint/2010/main" val="1341918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A617-9BB6-CC06-B6E9-5B851F572B66}"/>
              </a:ext>
            </a:extLst>
          </p:cNvPr>
          <p:cNvSpPr>
            <a:spLocks noGrp="1"/>
          </p:cNvSpPr>
          <p:nvPr>
            <p:ph type="title"/>
          </p:nvPr>
        </p:nvSpPr>
        <p:spPr/>
        <p:txBody>
          <a:bodyPr/>
          <a:lstStyle/>
          <a:p>
            <a:r>
              <a:rPr lang="en-GB" dirty="0"/>
              <a:t>Substitution</a:t>
            </a:r>
          </a:p>
        </p:txBody>
      </p:sp>
      <p:sp>
        <p:nvSpPr>
          <p:cNvPr id="3" name="Content Placeholder 2">
            <a:extLst>
              <a:ext uri="{FF2B5EF4-FFF2-40B4-BE49-F238E27FC236}">
                <a16:creationId xmlns:a16="http://schemas.microsoft.com/office/drawing/2014/main" id="{5E6A6028-9024-8B20-68DE-212E8714C2D6}"/>
              </a:ext>
            </a:extLst>
          </p:cNvPr>
          <p:cNvSpPr>
            <a:spLocks noGrp="1"/>
          </p:cNvSpPr>
          <p:nvPr>
            <p:ph idx="1"/>
          </p:nvPr>
        </p:nvSpPr>
        <p:spPr>
          <a:xfrm>
            <a:off x="457200" y="1600202"/>
            <a:ext cx="2748070" cy="4440520"/>
          </a:xfrm>
        </p:spPr>
        <p:txBody>
          <a:bodyPr>
            <a:normAutofit fontScale="92500" lnSpcReduction="20000"/>
          </a:bodyPr>
          <a:lstStyle/>
          <a:p>
            <a:pPr marL="0" indent="0">
              <a:buNone/>
            </a:pPr>
            <a:r>
              <a:rPr lang="en-GB" sz="2600" b="1" dirty="0"/>
              <a:t>Goldschmidt’s Rules</a:t>
            </a:r>
            <a:endParaRPr lang="en-GB" sz="2600" dirty="0"/>
          </a:p>
          <a:p>
            <a:pPr marL="0" indent="0">
              <a:buNone/>
            </a:pPr>
            <a:endParaRPr lang="en-GB" sz="2600" dirty="0"/>
          </a:p>
          <a:p>
            <a:pPr marL="0" indent="0">
              <a:buNone/>
            </a:pPr>
            <a:r>
              <a:rPr lang="en-GB" sz="2600" dirty="0"/>
              <a:t>Substitution is controlled by:</a:t>
            </a:r>
          </a:p>
          <a:p>
            <a:r>
              <a:rPr lang="en-GB" sz="2600" b="1" dirty="0"/>
              <a:t>Ionic size</a:t>
            </a:r>
            <a:r>
              <a:rPr lang="en-GB" sz="2600" dirty="0"/>
              <a:t>, i.e., radii of the ions.</a:t>
            </a:r>
          </a:p>
          <a:p>
            <a:r>
              <a:rPr lang="en-GB" sz="2600" dirty="0"/>
              <a:t>The </a:t>
            </a:r>
            <a:r>
              <a:rPr lang="en-GB" sz="2600" b="1" dirty="0"/>
              <a:t>charge</a:t>
            </a:r>
            <a:r>
              <a:rPr lang="en-GB" sz="2600" dirty="0"/>
              <a:t> of the ions.</a:t>
            </a:r>
          </a:p>
          <a:p>
            <a:pPr marL="0" indent="0">
              <a:buNone/>
            </a:pPr>
            <a:endParaRPr lang="en-GB" sz="2600" dirty="0"/>
          </a:p>
          <a:p>
            <a:pPr marL="0" indent="0">
              <a:buNone/>
            </a:pPr>
            <a:r>
              <a:rPr lang="en-GB" sz="2600" dirty="0"/>
              <a:t>To a lesser extent on the nature of atomic bonding in a mineral’s structure.</a:t>
            </a:r>
          </a:p>
        </p:txBody>
      </p:sp>
      <p:pic>
        <p:nvPicPr>
          <p:cNvPr id="9" name="Picture 8">
            <a:extLst>
              <a:ext uri="{FF2B5EF4-FFF2-40B4-BE49-F238E27FC236}">
                <a16:creationId xmlns:a16="http://schemas.microsoft.com/office/drawing/2014/main" id="{F8B55E3C-64FF-EB4B-7ACD-2F8972FC4A3E}"/>
              </a:ext>
            </a:extLst>
          </p:cNvPr>
          <p:cNvPicPr>
            <a:picLocks noChangeAspect="1"/>
          </p:cNvPicPr>
          <p:nvPr/>
        </p:nvPicPr>
        <p:blipFill>
          <a:blip r:embed="rId3">
            <a:extLst>
              <a:ext uri="{28A0092B-C50C-407E-A947-70E740481C1C}">
                <a14:useLocalDpi xmlns:a14="http://schemas.microsoft.com/office/drawing/2010/main" val="0"/>
              </a:ext>
            </a:extLst>
          </a:blip>
          <a:srcRect b="6449"/>
          <a:stretch/>
        </p:blipFill>
        <p:spPr>
          <a:xfrm>
            <a:off x="3395565" y="1268760"/>
            <a:ext cx="5100940" cy="4771962"/>
          </a:xfrm>
          <a:prstGeom prst="rect">
            <a:avLst/>
          </a:prstGeom>
        </p:spPr>
      </p:pic>
      <p:sp>
        <p:nvSpPr>
          <p:cNvPr id="11" name="TextBox 10">
            <a:extLst>
              <a:ext uri="{FF2B5EF4-FFF2-40B4-BE49-F238E27FC236}">
                <a16:creationId xmlns:a16="http://schemas.microsoft.com/office/drawing/2014/main" id="{1AE3FBA3-07E7-396F-A77C-09EA0BF998C1}"/>
              </a:ext>
            </a:extLst>
          </p:cNvPr>
          <p:cNvSpPr txBox="1"/>
          <p:nvPr/>
        </p:nvSpPr>
        <p:spPr>
          <a:xfrm>
            <a:off x="251521" y="6164016"/>
            <a:ext cx="8750174" cy="646331"/>
          </a:xfrm>
          <a:prstGeom prst="rect">
            <a:avLst/>
          </a:prstGeom>
          <a:noFill/>
        </p:spPr>
        <p:txBody>
          <a:bodyPr wrap="square">
            <a:spAutoFit/>
          </a:bodyPr>
          <a:lstStyle/>
          <a:p>
            <a:r>
              <a:rPr lang="en-GB" sz="1200" b="0" i="0" dirty="0">
                <a:effectLst/>
                <a:latin typeface="+mn-lt"/>
              </a:rPr>
              <a:t>Garnet minerals are great group of silicate minerals with general chemical formula X</a:t>
            </a:r>
            <a:r>
              <a:rPr lang="en-GB" sz="1200" b="0" i="0" baseline="-25000" dirty="0">
                <a:effectLst/>
                <a:latin typeface="+mn-lt"/>
              </a:rPr>
              <a:t>3</a:t>
            </a:r>
            <a:r>
              <a:rPr lang="en-GB" sz="1200" b="0" i="0" dirty="0">
                <a:effectLst/>
                <a:latin typeface="+mn-lt"/>
              </a:rPr>
              <a:t>Y</a:t>
            </a:r>
            <a:r>
              <a:rPr lang="en-GB" sz="1200" b="0" i="0" baseline="-25000" dirty="0">
                <a:effectLst/>
                <a:latin typeface="+mn-lt"/>
              </a:rPr>
              <a:t>2</a:t>
            </a:r>
            <a:r>
              <a:rPr lang="en-GB" sz="1200" b="0" i="0" dirty="0">
                <a:effectLst/>
                <a:latin typeface="+mn-lt"/>
              </a:rPr>
              <a:t>Si</a:t>
            </a:r>
            <a:r>
              <a:rPr lang="en-GB" sz="1200" b="0" i="0" baseline="-25000" dirty="0">
                <a:effectLst/>
                <a:latin typeface="+mn-lt"/>
              </a:rPr>
              <a:t>3</a:t>
            </a:r>
            <a:r>
              <a:rPr lang="en-GB" sz="1200" b="0" i="0" dirty="0">
                <a:effectLst/>
                <a:latin typeface="+mn-lt"/>
              </a:rPr>
              <a:t>O</a:t>
            </a:r>
            <a:r>
              <a:rPr lang="en-GB" sz="1200" b="0" i="0" baseline="-25000" dirty="0">
                <a:effectLst/>
                <a:latin typeface="+mn-lt"/>
              </a:rPr>
              <a:t>12</a:t>
            </a:r>
            <a:r>
              <a:rPr lang="en-GB" sz="1200" b="0" i="0" dirty="0">
                <a:effectLst/>
                <a:latin typeface="+mn-lt"/>
              </a:rPr>
              <a:t>. X stands for divalent Ca, Mg, Fe and Mn cations and Y – for trivalent Al, Fe and Cr cations. This illustration shows those relations. At the peaks there are end members shown and those end members which blend to each other are connected. </a:t>
            </a:r>
            <a:r>
              <a:rPr lang="en-GB" sz="1200" dirty="0"/>
              <a:t>Image from </a:t>
            </a:r>
            <a:r>
              <a:rPr lang="en-GB" sz="1200" dirty="0">
                <a:hlinkClick r:id="rId4">
                  <a:extLst>
                    <a:ext uri="{A12FA001-AC4F-418D-AE19-62706E023703}">
                      <ahyp:hlinkClr xmlns:ahyp="http://schemas.microsoft.com/office/drawing/2018/hyperlinkcolor" val="tx"/>
                    </a:ext>
                  </a:extLst>
                </a:hlinkClick>
              </a:rPr>
              <a:t>https://strike-dip.com/garnets/</a:t>
            </a:r>
            <a:r>
              <a:rPr lang="en-GB" sz="1200" dirty="0"/>
              <a:t>  </a:t>
            </a:r>
          </a:p>
        </p:txBody>
      </p:sp>
    </p:spTree>
    <p:extLst>
      <p:ext uri="{BB962C8B-B14F-4D97-AF65-F5344CB8AC3E}">
        <p14:creationId xmlns:p14="http://schemas.microsoft.com/office/powerpoint/2010/main" val="1240281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E65B-5E26-0A6F-43EF-7F42565FB5FB}"/>
              </a:ext>
            </a:extLst>
          </p:cNvPr>
          <p:cNvSpPr>
            <a:spLocks noGrp="1"/>
          </p:cNvSpPr>
          <p:nvPr>
            <p:ph type="title"/>
          </p:nvPr>
        </p:nvSpPr>
        <p:spPr>
          <a:xfrm>
            <a:off x="3563888" y="0"/>
            <a:ext cx="2016224" cy="1143000"/>
          </a:xfrm>
        </p:spPr>
        <p:txBody>
          <a:bodyPr/>
          <a:lstStyle/>
          <a:p>
            <a:r>
              <a:rPr lang="en-GB" dirty="0"/>
              <a:t>If I Fits</a:t>
            </a:r>
          </a:p>
        </p:txBody>
      </p:sp>
      <p:sp>
        <p:nvSpPr>
          <p:cNvPr id="4" name="Title 1">
            <a:extLst>
              <a:ext uri="{FF2B5EF4-FFF2-40B4-BE49-F238E27FC236}">
                <a16:creationId xmlns:a16="http://schemas.microsoft.com/office/drawing/2014/main" id="{0F1DCA76-A4D0-C5B1-9609-0E9CE0DB8422}"/>
              </a:ext>
            </a:extLst>
          </p:cNvPr>
          <p:cNvSpPr txBox="1">
            <a:spLocks/>
          </p:cNvSpPr>
          <p:nvPr/>
        </p:nvSpPr>
        <p:spPr bwMode="auto">
          <a:xfrm>
            <a:off x="3486708" y="5877272"/>
            <a:ext cx="2170584"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dirty="0"/>
              <a:t>I Sits</a:t>
            </a:r>
          </a:p>
        </p:txBody>
      </p:sp>
      <p:pic>
        <p:nvPicPr>
          <p:cNvPr id="6" name="Picture 5">
            <a:extLst>
              <a:ext uri="{FF2B5EF4-FFF2-40B4-BE49-F238E27FC236}">
                <a16:creationId xmlns:a16="http://schemas.microsoft.com/office/drawing/2014/main" id="{6E27A474-4E40-3452-C9A4-C7AEAEF6D656}"/>
              </a:ext>
            </a:extLst>
          </p:cNvPr>
          <p:cNvPicPr>
            <a:picLocks noChangeAspect="1"/>
          </p:cNvPicPr>
          <p:nvPr/>
        </p:nvPicPr>
        <p:blipFill>
          <a:blip r:embed="rId2">
            <a:extLst>
              <a:ext uri="{28A0092B-C50C-407E-A947-70E740481C1C}">
                <a14:useLocalDpi xmlns:a14="http://schemas.microsoft.com/office/drawing/2010/main" val="0"/>
              </a:ext>
            </a:extLst>
          </a:blip>
          <a:srcRect l="9325" r="9325"/>
          <a:stretch/>
        </p:blipFill>
        <p:spPr>
          <a:xfrm>
            <a:off x="1127617" y="998875"/>
            <a:ext cx="6888766" cy="5166573"/>
          </a:xfrm>
          <a:prstGeom prst="rect">
            <a:avLst/>
          </a:prstGeom>
        </p:spPr>
      </p:pic>
    </p:spTree>
    <p:extLst>
      <p:ext uri="{BB962C8B-B14F-4D97-AF65-F5344CB8AC3E}">
        <p14:creationId xmlns:p14="http://schemas.microsoft.com/office/powerpoint/2010/main" val="203401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A617-9BB6-CC06-B6E9-5B851F572B66}"/>
              </a:ext>
            </a:extLst>
          </p:cNvPr>
          <p:cNvSpPr>
            <a:spLocks noGrp="1"/>
          </p:cNvSpPr>
          <p:nvPr>
            <p:ph type="title"/>
          </p:nvPr>
        </p:nvSpPr>
        <p:spPr/>
        <p:txBody>
          <a:bodyPr/>
          <a:lstStyle/>
          <a:p>
            <a:r>
              <a:rPr lang="en-GB" dirty="0"/>
              <a:t>Substitution and Cat</a:t>
            </a:r>
            <a:r>
              <a:rPr lang="en-GB" baseline="30000" dirty="0"/>
              <a:t>(ion)</a:t>
            </a:r>
            <a:r>
              <a:rPr lang="en-GB" dirty="0"/>
              <a:t> Size</a:t>
            </a:r>
          </a:p>
        </p:txBody>
      </p:sp>
      <p:sp>
        <p:nvSpPr>
          <p:cNvPr id="3" name="Content Placeholder 2">
            <a:extLst>
              <a:ext uri="{FF2B5EF4-FFF2-40B4-BE49-F238E27FC236}">
                <a16:creationId xmlns:a16="http://schemas.microsoft.com/office/drawing/2014/main" id="{5E6A6028-9024-8B20-68DE-212E8714C2D6}"/>
              </a:ext>
            </a:extLst>
          </p:cNvPr>
          <p:cNvSpPr>
            <a:spLocks noGrp="1"/>
          </p:cNvSpPr>
          <p:nvPr>
            <p:ph idx="1"/>
          </p:nvPr>
        </p:nvSpPr>
        <p:spPr>
          <a:xfrm>
            <a:off x="457200" y="1600202"/>
            <a:ext cx="8229600" cy="604662"/>
          </a:xfrm>
        </p:spPr>
        <p:txBody>
          <a:bodyPr>
            <a:normAutofit fontScale="85000" lnSpcReduction="10000"/>
          </a:bodyPr>
          <a:lstStyle/>
          <a:p>
            <a:pPr marL="0" indent="0">
              <a:buNone/>
            </a:pPr>
            <a:r>
              <a:rPr lang="en-GB" sz="2600" dirty="0"/>
              <a:t>The nature and extent of substitutions depends </a:t>
            </a:r>
            <a:r>
              <a:rPr lang="en-GB" sz="2600" u="sng" dirty="0"/>
              <a:t>partially</a:t>
            </a:r>
            <a:r>
              <a:rPr lang="en-GB" sz="2600" dirty="0"/>
              <a:t> on </a:t>
            </a:r>
            <a:r>
              <a:rPr lang="en-GB" sz="2600" b="1" dirty="0"/>
              <a:t>ionic size</a:t>
            </a:r>
            <a:r>
              <a:rPr lang="en-GB" sz="2600" dirty="0"/>
              <a:t>.</a:t>
            </a:r>
          </a:p>
        </p:txBody>
      </p:sp>
      <p:sp>
        <p:nvSpPr>
          <p:cNvPr id="9" name="Content Placeholder 2">
            <a:extLst>
              <a:ext uri="{FF2B5EF4-FFF2-40B4-BE49-F238E27FC236}">
                <a16:creationId xmlns:a16="http://schemas.microsoft.com/office/drawing/2014/main" id="{B17A950E-87A9-B524-FC2A-3E2E48B13083}"/>
              </a:ext>
            </a:extLst>
          </p:cNvPr>
          <p:cNvSpPr txBox="1">
            <a:spLocks/>
          </p:cNvSpPr>
          <p:nvPr/>
        </p:nvSpPr>
        <p:spPr bwMode="auto">
          <a:xfrm>
            <a:off x="210717" y="5533283"/>
            <a:ext cx="4320481" cy="608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GB" sz="1800" dirty="0"/>
              <a:t>Kitten Lucky = 2 lb</a:t>
            </a:r>
            <a:endParaRPr lang="en-GB" sz="1800" baseline="30000" dirty="0"/>
          </a:p>
        </p:txBody>
      </p:sp>
      <p:sp>
        <p:nvSpPr>
          <p:cNvPr id="12" name="Content Placeholder 2">
            <a:extLst>
              <a:ext uri="{FF2B5EF4-FFF2-40B4-BE49-F238E27FC236}">
                <a16:creationId xmlns:a16="http://schemas.microsoft.com/office/drawing/2014/main" id="{26C64C82-83B1-5E05-A6E7-F6822D471F81}"/>
              </a:ext>
            </a:extLst>
          </p:cNvPr>
          <p:cNvSpPr txBox="1">
            <a:spLocks/>
          </p:cNvSpPr>
          <p:nvPr/>
        </p:nvSpPr>
        <p:spPr bwMode="auto">
          <a:xfrm>
            <a:off x="4612802" y="5533283"/>
            <a:ext cx="4320480" cy="608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GB" sz="1800" dirty="0"/>
              <a:t>Adult Lucky = 12 lbs</a:t>
            </a:r>
            <a:endParaRPr lang="en-GB" sz="1800" baseline="30000" dirty="0"/>
          </a:p>
        </p:txBody>
      </p:sp>
      <p:pic>
        <p:nvPicPr>
          <p:cNvPr id="19" name="Picture 18">
            <a:extLst>
              <a:ext uri="{FF2B5EF4-FFF2-40B4-BE49-F238E27FC236}">
                <a16:creationId xmlns:a16="http://schemas.microsoft.com/office/drawing/2014/main" id="{D52A2AEC-01B7-8CA1-4E98-4B1F04D81C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274213" y="2204864"/>
            <a:ext cx="4193488" cy="3145116"/>
          </a:xfrm>
          <a:prstGeom prst="rect">
            <a:avLst/>
          </a:prstGeom>
        </p:spPr>
      </p:pic>
      <p:pic>
        <p:nvPicPr>
          <p:cNvPr id="21" name="Picture 20">
            <a:extLst>
              <a:ext uri="{FF2B5EF4-FFF2-40B4-BE49-F238E27FC236}">
                <a16:creationId xmlns:a16="http://schemas.microsoft.com/office/drawing/2014/main" id="{1F69BF56-D25C-E9F3-F7A8-D8343421736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0800000">
            <a:off x="4650689" y="2204864"/>
            <a:ext cx="4193489" cy="3145117"/>
          </a:xfrm>
          <a:prstGeom prst="rect">
            <a:avLst/>
          </a:prstGeom>
        </p:spPr>
      </p:pic>
    </p:spTree>
    <p:extLst>
      <p:ext uri="{BB962C8B-B14F-4D97-AF65-F5344CB8AC3E}">
        <p14:creationId xmlns:p14="http://schemas.microsoft.com/office/powerpoint/2010/main" val="304446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A617-9BB6-CC06-B6E9-5B851F572B66}"/>
              </a:ext>
            </a:extLst>
          </p:cNvPr>
          <p:cNvSpPr>
            <a:spLocks noGrp="1"/>
          </p:cNvSpPr>
          <p:nvPr>
            <p:ph type="title"/>
          </p:nvPr>
        </p:nvSpPr>
        <p:spPr/>
        <p:txBody>
          <a:bodyPr/>
          <a:lstStyle/>
          <a:p>
            <a:r>
              <a:rPr lang="en-GB" dirty="0"/>
              <a:t>Substitution and Cat</a:t>
            </a:r>
            <a:r>
              <a:rPr lang="en-GB" baseline="30000" dirty="0"/>
              <a:t>(ion)</a:t>
            </a:r>
            <a:r>
              <a:rPr lang="en-GB" dirty="0"/>
              <a:t> Size</a:t>
            </a:r>
          </a:p>
        </p:txBody>
      </p:sp>
      <p:sp>
        <p:nvSpPr>
          <p:cNvPr id="3" name="Content Placeholder 2">
            <a:extLst>
              <a:ext uri="{FF2B5EF4-FFF2-40B4-BE49-F238E27FC236}">
                <a16:creationId xmlns:a16="http://schemas.microsoft.com/office/drawing/2014/main" id="{5E6A6028-9024-8B20-68DE-212E8714C2D6}"/>
              </a:ext>
            </a:extLst>
          </p:cNvPr>
          <p:cNvSpPr>
            <a:spLocks noGrp="1"/>
          </p:cNvSpPr>
          <p:nvPr>
            <p:ph idx="1"/>
          </p:nvPr>
        </p:nvSpPr>
        <p:spPr>
          <a:xfrm>
            <a:off x="457200" y="1600202"/>
            <a:ext cx="8229600" cy="604662"/>
          </a:xfrm>
        </p:spPr>
        <p:txBody>
          <a:bodyPr>
            <a:normAutofit fontScale="85000" lnSpcReduction="10000"/>
          </a:bodyPr>
          <a:lstStyle/>
          <a:p>
            <a:pPr marL="0" indent="0">
              <a:buNone/>
            </a:pPr>
            <a:r>
              <a:rPr lang="en-GB" sz="2600" dirty="0"/>
              <a:t>The nature and extent of substitutions depends partially on </a:t>
            </a:r>
            <a:r>
              <a:rPr lang="en-GB" sz="2600" b="1" dirty="0"/>
              <a:t>ionic size</a:t>
            </a:r>
            <a:r>
              <a:rPr lang="en-GB" sz="2600" dirty="0"/>
              <a:t>.</a:t>
            </a:r>
          </a:p>
        </p:txBody>
      </p:sp>
      <p:sp>
        <p:nvSpPr>
          <p:cNvPr id="9" name="Content Placeholder 2">
            <a:extLst>
              <a:ext uri="{FF2B5EF4-FFF2-40B4-BE49-F238E27FC236}">
                <a16:creationId xmlns:a16="http://schemas.microsoft.com/office/drawing/2014/main" id="{B17A950E-87A9-B524-FC2A-3E2E48B13083}"/>
              </a:ext>
            </a:extLst>
          </p:cNvPr>
          <p:cNvSpPr txBox="1">
            <a:spLocks/>
          </p:cNvSpPr>
          <p:nvPr/>
        </p:nvSpPr>
        <p:spPr bwMode="auto">
          <a:xfrm>
            <a:off x="210717" y="5533283"/>
            <a:ext cx="4320481" cy="608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GB" sz="1800" dirty="0"/>
              <a:t>6 Kitten </a:t>
            </a:r>
            <a:r>
              <a:rPr lang="en-GB" sz="1800" dirty="0" err="1"/>
              <a:t>Luckys</a:t>
            </a:r>
            <a:endParaRPr lang="en-GB" sz="1800" baseline="30000" dirty="0"/>
          </a:p>
        </p:txBody>
      </p:sp>
      <p:sp>
        <p:nvSpPr>
          <p:cNvPr id="12" name="Content Placeholder 2">
            <a:extLst>
              <a:ext uri="{FF2B5EF4-FFF2-40B4-BE49-F238E27FC236}">
                <a16:creationId xmlns:a16="http://schemas.microsoft.com/office/drawing/2014/main" id="{26C64C82-83B1-5E05-A6E7-F6822D471F81}"/>
              </a:ext>
            </a:extLst>
          </p:cNvPr>
          <p:cNvSpPr txBox="1">
            <a:spLocks/>
          </p:cNvSpPr>
          <p:nvPr/>
        </p:nvSpPr>
        <p:spPr bwMode="auto">
          <a:xfrm>
            <a:off x="4612802" y="5533283"/>
            <a:ext cx="4320480" cy="608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GB" sz="1800" dirty="0"/>
              <a:t>1 Adult Lucky</a:t>
            </a:r>
            <a:endParaRPr lang="en-GB" sz="1800" baseline="30000" dirty="0"/>
          </a:p>
        </p:txBody>
      </p:sp>
      <p:pic>
        <p:nvPicPr>
          <p:cNvPr id="6" name="Picture 5">
            <a:extLst>
              <a:ext uri="{FF2B5EF4-FFF2-40B4-BE49-F238E27FC236}">
                <a16:creationId xmlns:a16="http://schemas.microsoft.com/office/drawing/2014/main" id="{5DBE7D4C-78CD-2E06-5CFF-D5E70DE0BB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20365" y="2204864"/>
            <a:ext cx="1151007" cy="1298993"/>
          </a:xfrm>
          <a:prstGeom prst="rect">
            <a:avLst/>
          </a:prstGeom>
        </p:spPr>
      </p:pic>
      <p:pic>
        <p:nvPicPr>
          <p:cNvPr id="7" name="Picture 6">
            <a:extLst>
              <a:ext uri="{FF2B5EF4-FFF2-40B4-BE49-F238E27FC236}">
                <a16:creationId xmlns:a16="http://schemas.microsoft.com/office/drawing/2014/main" id="{7917B4BA-95C4-250D-C277-DBC34DA0A3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30040" y="2957774"/>
            <a:ext cx="1151007" cy="1298993"/>
          </a:xfrm>
          <a:prstGeom prst="rect">
            <a:avLst/>
          </a:prstGeom>
        </p:spPr>
      </p:pic>
      <p:pic>
        <p:nvPicPr>
          <p:cNvPr id="10" name="Picture 9">
            <a:extLst>
              <a:ext uri="{FF2B5EF4-FFF2-40B4-BE49-F238E27FC236}">
                <a16:creationId xmlns:a16="http://schemas.microsoft.com/office/drawing/2014/main" id="{9D7AE1F1-2861-33B8-9A8C-3E4975A2F3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0722" y="2946493"/>
            <a:ext cx="1151007" cy="1298993"/>
          </a:xfrm>
          <a:prstGeom prst="rect">
            <a:avLst/>
          </a:prstGeom>
        </p:spPr>
      </p:pic>
      <p:pic>
        <p:nvPicPr>
          <p:cNvPr id="4" name="Picture 3">
            <a:extLst>
              <a:ext uri="{FF2B5EF4-FFF2-40B4-BE49-F238E27FC236}">
                <a16:creationId xmlns:a16="http://schemas.microsoft.com/office/drawing/2014/main" id="{81B9173D-B664-2CD7-A56B-1D86ACB7C1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0183" y="3842971"/>
            <a:ext cx="1151007" cy="1298993"/>
          </a:xfrm>
          <a:prstGeom prst="rect">
            <a:avLst/>
          </a:prstGeom>
        </p:spPr>
      </p:pic>
      <p:pic>
        <p:nvPicPr>
          <p:cNvPr id="8" name="Picture 7">
            <a:extLst>
              <a:ext uri="{FF2B5EF4-FFF2-40B4-BE49-F238E27FC236}">
                <a16:creationId xmlns:a16="http://schemas.microsoft.com/office/drawing/2014/main" id="{D5DF1FAC-FDF8-AE7B-2925-DC05B601C1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75746" y="4096367"/>
            <a:ext cx="1151007" cy="1298993"/>
          </a:xfrm>
          <a:prstGeom prst="rect">
            <a:avLst/>
          </a:prstGeom>
        </p:spPr>
      </p:pic>
      <p:pic>
        <p:nvPicPr>
          <p:cNvPr id="5" name="Picture 4">
            <a:extLst>
              <a:ext uri="{FF2B5EF4-FFF2-40B4-BE49-F238E27FC236}">
                <a16:creationId xmlns:a16="http://schemas.microsoft.com/office/drawing/2014/main" id="{7137C8EA-DCA1-B8C3-B017-297A9C18D6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0723" y="3882035"/>
            <a:ext cx="1151007" cy="1298993"/>
          </a:xfrm>
          <a:prstGeom prst="rect">
            <a:avLst/>
          </a:prstGeom>
        </p:spPr>
      </p:pic>
      <p:sp>
        <p:nvSpPr>
          <p:cNvPr id="11" name="TextBox 10">
            <a:extLst>
              <a:ext uri="{FF2B5EF4-FFF2-40B4-BE49-F238E27FC236}">
                <a16:creationId xmlns:a16="http://schemas.microsoft.com/office/drawing/2014/main" id="{5CBCC144-875D-E44F-0493-050B0C1DF9A1}"/>
              </a:ext>
            </a:extLst>
          </p:cNvPr>
          <p:cNvSpPr txBox="1"/>
          <p:nvPr/>
        </p:nvSpPr>
        <p:spPr>
          <a:xfrm>
            <a:off x="4381157" y="3911701"/>
            <a:ext cx="300082" cy="369332"/>
          </a:xfrm>
          <a:prstGeom prst="rect">
            <a:avLst/>
          </a:prstGeom>
          <a:noFill/>
        </p:spPr>
        <p:txBody>
          <a:bodyPr wrap="none" rtlCol="0">
            <a:spAutoFit/>
          </a:bodyPr>
          <a:lstStyle/>
          <a:p>
            <a:r>
              <a:rPr lang="en-GB" dirty="0">
                <a:latin typeface="Calibri" panose="020F0502020204030204" pitchFamily="34" charset="0"/>
                <a:cs typeface="Calibri" panose="020F0502020204030204" pitchFamily="34" charset="0"/>
              </a:rPr>
              <a:t>=</a:t>
            </a:r>
          </a:p>
        </p:txBody>
      </p:sp>
      <p:pic>
        <p:nvPicPr>
          <p:cNvPr id="16" name="Picture 15">
            <a:extLst>
              <a:ext uri="{FF2B5EF4-FFF2-40B4-BE49-F238E27FC236}">
                <a16:creationId xmlns:a16="http://schemas.microsoft.com/office/drawing/2014/main" id="{CA9F7D1D-E40C-51B7-0EC7-1F775A832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2422" y="2749918"/>
            <a:ext cx="4223323" cy="2645442"/>
          </a:xfrm>
          <a:prstGeom prst="rect">
            <a:avLst/>
          </a:prstGeom>
        </p:spPr>
      </p:pic>
    </p:spTree>
    <p:extLst>
      <p:ext uri="{BB962C8B-B14F-4D97-AF65-F5344CB8AC3E}">
        <p14:creationId xmlns:p14="http://schemas.microsoft.com/office/powerpoint/2010/main" val="4120702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25112</TotalTime>
  <Words>1210</Words>
  <Application>Microsoft Macintosh PowerPoint</Application>
  <PresentationFormat>On-screen Show (4:3)</PresentationFormat>
  <Paragraphs>163</Paragraphs>
  <Slides>18</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Google Sans</vt:lpstr>
      <vt:lpstr>Times New Roman</vt:lpstr>
      <vt:lpstr>Office Theme</vt:lpstr>
      <vt:lpstr>Notes for Teaching</vt:lpstr>
      <vt:lpstr>Classifying Silicate Minerals</vt:lpstr>
      <vt:lpstr>Lucky and Cat(ion) Sites</vt:lpstr>
      <vt:lpstr>PowerPoint Presentation</vt:lpstr>
      <vt:lpstr>Solid Solution</vt:lpstr>
      <vt:lpstr>Substitution</vt:lpstr>
      <vt:lpstr>If I Fits</vt:lpstr>
      <vt:lpstr>Substitution and Cat(ion) Size</vt:lpstr>
      <vt:lpstr>Substitution and Cat(ion) Size</vt:lpstr>
      <vt:lpstr>Substitution and Cat(ion) Size</vt:lpstr>
      <vt:lpstr>Substitution and Cat(ion) Size</vt:lpstr>
      <vt:lpstr>Substitution and Cat(ion) Size</vt:lpstr>
      <vt:lpstr>Substitution and Cat(ion) Size</vt:lpstr>
      <vt:lpstr>Substitution and Ionic Charge</vt:lpstr>
      <vt:lpstr>Substitution and Cat(ion) Charge</vt:lpstr>
      <vt:lpstr>Substitution and Cat(ion) Size</vt:lpstr>
      <vt:lpstr>Substitution and Cat(ion) Size</vt:lpstr>
      <vt:lpstr>Substitution and Cat(ion) Size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Review</dc:creator>
  <cp:lastModifiedBy>Emma Hunt</cp:lastModifiedBy>
  <cp:revision>481</cp:revision>
  <cp:lastPrinted>2022-09-09T12:50:58Z</cp:lastPrinted>
  <dcterms:created xsi:type="dcterms:W3CDTF">2012-08-16T15:33:32Z</dcterms:created>
  <dcterms:modified xsi:type="dcterms:W3CDTF">2026-06-19T13:33:20Z</dcterms:modified>
</cp:coreProperties>
</file>