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1033" r:id="rId2"/>
    <p:sldId id="283" r:id="rId3"/>
    <p:sldId id="268" r:id="rId4"/>
    <p:sldId id="1010" r:id="rId5"/>
    <p:sldId id="1012" r:id="rId6"/>
    <p:sldId id="945" r:id="rId7"/>
    <p:sldId id="1011" r:id="rId8"/>
    <p:sldId id="1013" r:id="rId9"/>
    <p:sldId id="1014" r:id="rId10"/>
    <p:sldId id="1022" r:id="rId11"/>
    <p:sldId id="1015" r:id="rId12"/>
    <p:sldId id="1026" r:id="rId13"/>
    <p:sldId id="1027" r:id="rId14"/>
    <p:sldId id="1016" r:id="rId15"/>
    <p:sldId id="1020" r:id="rId16"/>
    <p:sldId id="1021" r:id="rId17"/>
    <p:sldId id="1029" r:id="rId18"/>
    <p:sldId id="1023" r:id="rId19"/>
    <p:sldId id="1017" r:id="rId20"/>
    <p:sldId id="1025" r:id="rId21"/>
    <p:sldId id="1024" r:id="rId22"/>
    <p:sldId id="1031" r:id="rId23"/>
    <p:sldId id="1032" r:id="rId24"/>
    <p:sldId id="1019" r:id="rId25"/>
    <p:sldId id="1028" r:id="rId26"/>
    <p:sldId id="1018" r:id="rId27"/>
    <p:sldId id="103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47110F"/>
    <a:srgbClr val="FFFFFF"/>
    <a:srgbClr val="330D0C"/>
    <a:srgbClr val="879391"/>
    <a:srgbClr val="2C100D"/>
    <a:srgbClr val="200903"/>
    <a:srgbClr val="190600"/>
    <a:srgbClr val="190F0D"/>
    <a:srgbClr val="5C19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8015" autoAdjust="0"/>
  </p:normalViewPr>
  <p:slideViewPr>
    <p:cSldViewPr snapToGrid="0">
      <p:cViewPr varScale="1">
        <p:scale>
          <a:sx n="72" d="100"/>
          <a:sy n="72" d="100"/>
        </p:scale>
        <p:origin x="684" y="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D0A45E-A48F-4463-82FC-275C4A2A5A9B}" type="datetimeFigureOut">
              <a:rPr lang="en-US" smtClean="0"/>
              <a:t>8/20/2025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F1ADBA-4DC2-48BB-91C4-49E19D7640C5}" type="slidenum">
              <a:rPr lang="en-US" smtClean="0"/>
              <a:t>‹#›</a:t>
            </a:fld>
            <a:endParaRPr lang="en-US"/>
          </a:p>
        </p:txBody>
      </p:sp>
    </p:spTree>
    <p:extLst>
      <p:ext uri="{BB962C8B-B14F-4D97-AF65-F5344CB8AC3E}">
        <p14:creationId xmlns:p14="http://schemas.microsoft.com/office/powerpoint/2010/main" val="1819247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overall objectives of the lab: </a:t>
            </a:r>
          </a:p>
          <a:p>
            <a:endParaRPr lang="en-US" dirty="0"/>
          </a:p>
          <a:p>
            <a:pPr marL="228600" indent="-228600">
              <a:buAutoNum type="arabicPeriod"/>
            </a:pPr>
            <a:r>
              <a:rPr lang="en-US" dirty="0"/>
              <a:t>Introducing students to the approach of logging a core using a graphical shading log format (rather than writing descriptions out in paragraph form)</a:t>
            </a:r>
          </a:p>
          <a:p>
            <a:pPr marL="228600" indent="-228600">
              <a:buAutoNum type="arabicPeriod"/>
            </a:pPr>
            <a:r>
              <a:rPr lang="en-US" dirty="0"/>
              <a:t>Give students an opportunity to practice logging core. That is, practice evaluating and assigning values for common sedimentological parameters (e.g., grain size, color, sorting, etc.). </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C4F1ADBA-4DC2-48BB-91C4-49E19D7640C5}" type="slidenum">
              <a:rPr lang="en-US" smtClean="0"/>
              <a:t>2</a:t>
            </a:fld>
            <a:endParaRPr lang="en-US"/>
          </a:p>
        </p:txBody>
      </p:sp>
    </p:spTree>
    <p:extLst>
      <p:ext uri="{BB962C8B-B14F-4D97-AF65-F5344CB8AC3E}">
        <p14:creationId xmlns:p14="http://schemas.microsoft.com/office/powerpoint/2010/main" val="3695916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materials are relatively coarse (sand, gravel) and relatively free of finer grained particles (clay, silt) then the proportion of grain sizes can be estimated visually.</a:t>
            </a:r>
          </a:p>
          <a:p>
            <a:r>
              <a:rPr lang="en-US" dirty="0"/>
              <a:t>The sample is examined with a hand lens and a grain size card for reference. References like the one shown here are used to estimate the dominant grain size (&gt;50%), secondary, and trace grain size. </a:t>
            </a:r>
          </a:p>
          <a:p>
            <a:endParaRPr lang="en-US" dirty="0"/>
          </a:p>
          <a:p>
            <a:r>
              <a:rPr lang="en-US" dirty="0"/>
              <a:t>When there is a substantial proportion of clay and/or silt in the sample it’s more difficult to assess the grain size visually. Two approaches are often used in the field in these instances. </a:t>
            </a:r>
          </a:p>
          <a:p>
            <a:endParaRPr lang="en-US" dirty="0"/>
          </a:p>
          <a:p>
            <a:r>
              <a:rPr lang="en-US" dirty="0"/>
              <a:t>Manual texturing</a:t>
            </a:r>
          </a:p>
          <a:p>
            <a:r>
              <a:rPr lang="en-US" dirty="0"/>
              <a:t>Process where you evaluate the relative proportion of clay, silt, and sand in a sample primarily by feel. </a:t>
            </a:r>
          </a:p>
          <a:p>
            <a:endParaRPr lang="en-US" dirty="0"/>
          </a:p>
          <a:p>
            <a:r>
              <a:rPr lang="en-US" dirty="0"/>
              <a:t>Ad hoc settling jars</a:t>
            </a:r>
          </a:p>
          <a:p>
            <a:r>
              <a:rPr lang="en-US" dirty="0"/>
              <a:t>An alternative is to take a small sample of the materials, disaggregate it as best you can and then add it to a small jar or vial with water. Then you shake the vial vigorously until all the material is suspended. Then set the jar/vial down and let the materials settle out. The larger the particles the faster they will fall through the water (i.e., the largest particles settle out first). The smallest sand particle will fall out quickly (~44 s) and settle on the bottom followed by the silt (~7.7 hours). Clay particles will take longer to settle or may not settle out at all. The type of assessment is rooted in the principles of Stokes Law (1851). In the field, you can use this approach to get a qualitative sense for the sand distribution. But waiting for the finer grained particles to settle out is not usually an option. Quantitative settling experiments are typically conducted in the laboratory (e.g., hydrometer or pipette experiments). </a:t>
            </a:r>
          </a:p>
        </p:txBody>
      </p:sp>
      <p:sp>
        <p:nvSpPr>
          <p:cNvPr id="4" name="Slide Number Placeholder 3"/>
          <p:cNvSpPr>
            <a:spLocks noGrp="1"/>
          </p:cNvSpPr>
          <p:nvPr>
            <p:ph type="sldNum" sz="quarter" idx="5"/>
          </p:nvPr>
        </p:nvSpPr>
        <p:spPr/>
        <p:txBody>
          <a:bodyPr/>
          <a:lstStyle/>
          <a:p>
            <a:fld id="{C4F1ADBA-4DC2-48BB-91C4-49E19D7640C5}" type="slidenum">
              <a:rPr lang="en-US" smtClean="0"/>
              <a:t>11</a:t>
            </a:fld>
            <a:endParaRPr lang="en-US"/>
          </a:p>
        </p:txBody>
      </p:sp>
    </p:spTree>
    <p:extLst>
      <p:ext uri="{BB962C8B-B14F-4D97-AF65-F5344CB8AC3E}">
        <p14:creationId xmlns:p14="http://schemas.microsoft.com/office/powerpoint/2010/main" val="1891734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popular flow chart used to describe how to do a particular style of manual texturing to categorize sediment into USDA texture classes.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small sample of the sediment is worked in your hand to feel the texture (e.g., gritty, smooth, sticky) of the sediment and evaluate its ribbon forming properties.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Sediment that holds together well and can form a longer ribbon without breaking typically has a higher clay content. Sediment that feels/looks very smooth typically has a higher silt content. Grit that you can feel is typically sand.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website provides a great description of manual texturing: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https://www.agry.purdue.edu/soils_judging/manual_unprotected/texture.htm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4F1ADBA-4DC2-48BB-91C4-49E19D7640C5}" type="slidenum">
              <a:rPr lang="en-US" smtClean="0"/>
              <a:t>12</a:t>
            </a:fld>
            <a:endParaRPr lang="en-US"/>
          </a:p>
        </p:txBody>
      </p:sp>
    </p:spTree>
    <p:extLst>
      <p:ext uri="{BB962C8B-B14F-4D97-AF65-F5344CB8AC3E}">
        <p14:creationId xmlns:p14="http://schemas.microsoft.com/office/powerpoint/2010/main" val="2629848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manual texturing technique categorizes materials into USDA texture classifications. </a:t>
            </a:r>
          </a:p>
          <a:p>
            <a:endParaRPr lang="en-US" dirty="0"/>
          </a:p>
          <a:p>
            <a:r>
              <a:rPr lang="en-US" dirty="0"/>
              <a:t>These groupings are meant to emphasize the water transmission, water retention, and tillage properties of soil. </a:t>
            </a:r>
          </a:p>
          <a:p>
            <a:endParaRPr lang="en-US" dirty="0"/>
          </a:p>
          <a:p>
            <a:r>
              <a:rPr lang="en-US" dirty="0"/>
              <a:t>For sedimentological/stratigraphic studies it is generally preferred to classify the materials using the Udden-Wentworth scheme by quantifying the proportions of each grain size or qualitatively describing the dominant, secondary, and trace grain sizes. But manual texturing can help determine the relative proportion of clay, silt, and sand (what class or two classes are dominant, what is secondary, and what is trace) in a sample without having to then use the USDA categories as the descriptor for the sediment. </a:t>
            </a:r>
          </a:p>
        </p:txBody>
      </p:sp>
      <p:sp>
        <p:nvSpPr>
          <p:cNvPr id="4" name="Slide Number Placeholder 3"/>
          <p:cNvSpPr>
            <a:spLocks noGrp="1"/>
          </p:cNvSpPr>
          <p:nvPr>
            <p:ph type="sldNum" sz="quarter" idx="5"/>
          </p:nvPr>
        </p:nvSpPr>
        <p:spPr/>
        <p:txBody>
          <a:bodyPr/>
          <a:lstStyle/>
          <a:p>
            <a:fld id="{C4F1ADBA-4DC2-48BB-91C4-49E19D7640C5}" type="slidenum">
              <a:rPr lang="en-US" smtClean="0"/>
              <a:t>13</a:t>
            </a:fld>
            <a:endParaRPr lang="en-US"/>
          </a:p>
        </p:txBody>
      </p:sp>
    </p:spTree>
    <p:extLst>
      <p:ext uri="{BB962C8B-B14F-4D97-AF65-F5344CB8AC3E}">
        <p14:creationId xmlns:p14="http://schemas.microsoft.com/office/powerpoint/2010/main" val="3212994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often read sediment descriptions that use descriptive terms for color. These terms are subjective and can be difficult to compare from one sediment description to the next. </a:t>
            </a:r>
          </a:p>
          <a:p>
            <a:endParaRPr lang="en-US" dirty="0"/>
          </a:p>
          <a:p>
            <a:r>
              <a:rPr lang="en-US" dirty="0"/>
              <a:t>The Munsell system provides a consistent and quantitative approach to describing color. </a:t>
            </a:r>
          </a:p>
          <a:p>
            <a:endParaRPr lang="en-US" dirty="0"/>
          </a:p>
          <a:p>
            <a:r>
              <a:rPr lang="en-US" dirty="0"/>
              <a:t>Color is broken into 3 components:</a:t>
            </a:r>
          </a:p>
          <a:p>
            <a:endParaRPr lang="en-US" dirty="0"/>
          </a:p>
          <a:p>
            <a:r>
              <a:rPr lang="en-US" dirty="0"/>
              <a:t>Hue – this describes the basic color. Munsell assigned red, yellow, green, blue, and purple as the principle hues and arranged them around a circle and also defined 5 intermediate hues (e.g., yellow-red, red-purple). The circle is divided into 100 equal portions. The hues can be specified using a value between 0 and 100. However, Munsell felt the meaning was more obvious if each hue was identified by a code identifying the hue sector and then a step (on a scale of 10) within that sector. The red sector has a code of R, the yellow-red sector has a code of YR, the yellow sector has a code of Y, and so on. The hue in the middle of each sector is preceded by a ‘5’. So the middle of the red sector is 5R. The 10R sector is the last step in the red sector prior to the yellow-red sector. The zero step is not used. </a:t>
            </a:r>
          </a:p>
          <a:p>
            <a:endParaRPr lang="en-US" dirty="0"/>
          </a:p>
          <a:p>
            <a:r>
              <a:rPr lang="en-US" dirty="0"/>
              <a:t>Value – this describes the lightness or darkness of a color (how close to white or black) with a numeric value between 0 and 10</a:t>
            </a:r>
          </a:p>
          <a:p>
            <a:endParaRPr lang="en-US" dirty="0"/>
          </a:p>
          <a:p>
            <a:r>
              <a:rPr lang="en-US" dirty="0"/>
              <a:t>Chroma – this describes the saturation or vividness of a color. It is described with a numeric value that starts at 0 for neutral colors but does not have a maximum value. </a:t>
            </a:r>
          </a:p>
        </p:txBody>
      </p:sp>
      <p:sp>
        <p:nvSpPr>
          <p:cNvPr id="4" name="Slide Number Placeholder 3"/>
          <p:cNvSpPr>
            <a:spLocks noGrp="1"/>
          </p:cNvSpPr>
          <p:nvPr>
            <p:ph type="sldNum" sz="quarter" idx="5"/>
          </p:nvPr>
        </p:nvSpPr>
        <p:spPr/>
        <p:txBody>
          <a:bodyPr/>
          <a:lstStyle/>
          <a:p>
            <a:fld id="{C4F1ADBA-4DC2-48BB-91C4-49E19D7640C5}" type="slidenum">
              <a:rPr lang="en-US" smtClean="0"/>
              <a:t>14</a:t>
            </a:fld>
            <a:endParaRPr lang="en-US"/>
          </a:p>
        </p:txBody>
      </p:sp>
    </p:spTree>
    <p:extLst>
      <p:ext uri="{BB962C8B-B14F-4D97-AF65-F5344CB8AC3E}">
        <p14:creationId xmlns:p14="http://schemas.microsoft.com/office/powerpoint/2010/main" val="447330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this 3-D view of the Munsell system is useful in conceptualizing how the hue, value, and chroma components come together to describe a color. </a:t>
            </a:r>
          </a:p>
        </p:txBody>
      </p:sp>
      <p:sp>
        <p:nvSpPr>
          <p:cNvPr id="4" name="Slide Number Placeholder 3"/>
          <p:cNvSpPr>
            <a:spLocks noGrp="1"/>
          </p:cNvSpPr>
          <p:nvPr>
            <p:ph type="sldNum" sz="quarter" idx="5"/>
          </p:nvPr>
        </p:nvSpPr>
        <p:spPr/>
        <p:txBody>
          <a:bodyPr/>
          <a:lstStyle/>
          <a:p>
            <a:fld id="{C4F1ADBA-4DC2-48BB-91C4-49E19D7640C5}" type="slidenum">
              <a:rPr lang="en-US" smtClean="0"/>
              <a:t>15</a:t>
            </a:fld>
            <a:endParaRPr lang="en-US"/>
          </a:p>
        </p:txBody>
      </p:sp>
    </p:spTree>
    <p:extLst>
      <p:ext uri="{BB962C8B-B14F-4D97-AF65-F5344CB8AC3E}">
        <p14:creationId xmlns:p14="http://schemas.microsoft.com/office/powerpoint/2010/main" val="1429072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Special collections of Munsell colors have been assembled into references for logging sediment/soil and rock samples. </a:t>
            </a:r>
          </a:p>
          <a:p>
            <a:endParaRPr lang="en-US" dirty="0"/>
          </a:p>
          <a:p>
            <a:r>
              <a:rPr lang="en-US" dirty="0"/>
              <a:t>These represent the colors most commonly observed in geologic materials. </a:t>
            </a:r>
          </a:p>
        </p:txBody>
      </p:sp>
      <p:sp>
        <p:nvSpPr>
          <p:cNvPr id="4" name="Slide Number Placeholder 3"/>
          <p:cNvSpPr>
            <a:spLocks noGrp="1"/>
          </p:cNvSpPr>
          <p:nvPr>
            <p:ph type="sldNum" sz="quarter" idx="5"/>
          </p:nvPr>
        </p:nvSpPr>
        <p:spPr/>
        <p:txBody>
          <a:bodyPr/>
          <a:lstStyle/>
          <a:p>
            <a:fld id="{C4F1ADBA-4DC2-48BB-91C4-49E19D7640C5}" type="slidenum">
              <a:rPr lang="en-US" smtClean="0"/>
              <a:t>16</a:t>
            </a:fld>
            <a:endParaRPr lang="en-US"/>
          </a:p>
        </p:txBody>
      </p:sp>
    </p:spTree>
    <p:extLst>
      <p:ext uri="{BB962C8B-B14F-4D97-AF65-F5344CB8AC3E}">
        <p14:creationId xmlns:p14="http://schemas.microsoft.com/office/powerpoint/2010/main" val="2634098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determine the correct value for your sediment: </a:t>
            </a:r>
          </a:p>
          <a:p>
            <a:endParaRPr lang="en-US" dirty="0"/>
          </a:p>
          <a:p>
            <a:pPr marL="228600" indent="-228600">
              <a:buAutoNum type="arabicPeriod"/>
            </a:pPr>
            <a:r>
              <a:rPr lang="en-US" dirty="0"/>
              <a:t>Grab a representative piece to compare to the color chart. </a:t>
            </a:r>
          </a:p>
          <a:p>
            <a:pPr marL="228600" indent="-228600">
              <a:buAutoNum type="arabicPeriod"/>
            </a:pPr>
            <a:r>
              <a:rPr lang="en-US" dirty="0"/>
              <a:t>Place the sample in your hand and arrange the chart over your hand so the sample can be observed through one of the holes</a:t>
            </a:r>
          </a:p>
          <a:p>
            <a:pPr marL="228600" indent="-228600">
              <a:buAutoNum type="arabicPeriod"/>
            </a:pPr>
            <a:r>
              <a:rPr lang="en-US" dirty="0"/>
              <a:t>Move the chart around so you can compare the sediment to different chips</a:t>
            </a:r>
          </a:p>
          <a:p>
            <a:pPr marL="228600" indent="-228600">
              <a:buAutoNum type="arabicPeriod"/>
            </a:pPr>
            <a:r>
              <a:rPr lang="en-US" dirty="0"/>
              <a:t>When you find the one with the closest match, record the value. </a:t>
            </a:r>
          </a:p>
          <a:p>
            <a:pPr marL="685800" lvl="1" indent="-228600">
              <a:buAutoNum type="arabicPeriod"/>
            </a:pPr>
            <a:r>
              <a:rPr lang="en-US" dirty="0"/>
              <a:t>The Hue is the number of the page</a:t>
            </a:r>
          </a:p>
          <a:p>
            <a:pPr marL="685800" lvl="1" indent="-228600">
              <a:buAutoNum type="arabicPeriod"/>
            </a:pPr>
            <a:r>
              <a:rPr lang="en-US" dirty="0"/>
              <a:t>The value is the number on the vertical axis</a:t>
            </a:r>
          </a:p>
          <a:p>
            <a:pPr marL="685800" lvl="1" indent="-228600">
              <a:buAutoNum type="arabicPeriod"/>
            </a:pPr>
            <a:r>
              <a:rPr lang="en-US" dirty="0"/>
              <a:t>The chroma is the number on the x axis. </a:t>
            </a:r>
          </a:p>
          <a:p>
            <a:pPr marL="0" lvl="0" indent="0">
              <a:buNone/>
            </a:pPr>
            <a:endParaRPr lang="en-US" dirty="0"/>
          </a:p>
          <a:p>
            <a:pPr marL="0" lvl="0" indent="0">
              <a:buNone/>
            </a:pPr>
            <a:r>
              <a:rPr lang="en-US" dirty="0"/>
              <a:t>Be sure to examine the color under consistent lighting conditions, preferably under natural light (but not full sun).</a:t>
            </a:r>
          </a:p>
          <a:p>
            <a:pPr marL="0" lvl="0" indent="0">
              <a:buNone/>
            </a:pPr>
            <a:r>
              <a:rPr lang="en-US" dirty="0"/>
              <a:t>Soils are usually ‘colored’ when moist (not wet or dry). Rocks can be colored when they are wet or dry (be consistent and make note of which condition applies). </a:t>
            </a:r>
          </a:p>
        </p:txBody>
      </p:sp>
      <p:sp>
        <p:nvSpPr>
          <p:cNvPr id="4" name="Slide Number Placeholder 3"/>
          <p:cNvSpPr>
            <a:spLocks noGrp="1"/>
          </p:cNvSpPr>
          <p:nvPr>
            <p:ph type="sldNum" sz="quarter" idx="5"/>
          </p:nvPr>
        </p:nvSpPr>
        <p:spPr/>
        <p:txBody>
          <a:bodyPr/>
          <a:lstStyle/>
          <a:p>
            <a:fld id="{C4F1ADBA-4DC2-48BB-91C4-49E19D7640C5}" type="slidenum">
              <a:rPr lang="en-US" smtClean="0"/>
              <a:t>17</a:t>
            </a:fld>
            <a:endParaRPr lang="en-US"/>
          </a:p>
        </p:txBody>
      </p:sp>
    </p:spTree>
    <p:extLst>
      <p:ext uri="{BB962C8B-B14F-4D97-AF65-F5344CB8AC3E}">
        <p14:creationId xmlns:p14="http://schemas.microsoft.com/office/powerpoint/2010/main" val="3141295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field we typically use visual references to assess sorting. </a:t>
            </a:r>
          </a:p>
          <a:p>
            <a:endParaRPr lang="en-US" dirty="0"/>
          </a:p>
          <a:p>
            <a:r>
              <a:rPr lang="en-US" dirty="0"/>
              <a:t>Grad a representative sample of the sediment, use your hand lens to observe the grains. Compare what you see in your field of view to the descriptors and images above and apply the label that best fits your sample. </a:t>
            </a:r>
          </a:p>
          <a:p>
            <a:endParaRPr lang="en-US" dirty="0"/>
          </a:p>
          <a:p>
            <a:r>
              <a:rPr lang="en-US" dirty="0"/>
              <a:t>You can also apply a label that indicates the sample is ‘in between’ these classes. So, for example, well to very well or very poorly to poorly. This is accomplished with a graphical shading log by fully shading in both columns (very poorly and poorly) for the rounding parameter. </a:t>
            </a:r>
          </a:p>
        </p:txBody>
      </p:sp>
      <p:sp>
        <p:nvSpPr>
          <p:cNvPr id="4" name="Slide Number Placeholder 3"/>
          <p:cNvSpPr>
            <a:spLocks noGrp="1"/>
          </p:cNvSpPr>
          <p:nvPr>
            <p:ph type="sldNum" sz="quarter" idx="5"/>
          </p:nvPr>
        </p:nvSpPr>
        <p:spPr/>
        <p:txBody>
          <a:bodyPr/>
          <a:lstStyle/>
          <a:p>
            <a:fld id="{C4F1ADBA-4DC2-48BB-91C4-49E19D7640C5}" type="slidenum">
              <a:rPr lang="en-US" smtClean="0"/>
              <a:t>19</a:t>
            </a:fld>
            <a:endParaRPr lang="en-US"/>
          </a:p>
        </p:txBody>
      </p:sp>
    </p:spTree>
    <p:extLst>
      <p:ext uri="{BB962C8B-B14F-4D97-AF65-F5344CB8AC3E}">
        <p14:creationId xmlns:p14="http://schemas.microsoft.com/office/powerpoint/2010/main" val="2000956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Sorting can also be quantified based on the results from particle size analysis. </a:t>
            </a:r>
          </a:p>
          <a:p>
            <a:endParaRPr lang="en-US" dirty="0"/>
          </a:p>
          <a:p>
            <a:r>
              <a:rPr lang="en-US" dirty="0"/>
              <a:t>Sorting essentially describes the spread of a grain size curve (cumulative probability density function)</a:t>
            </a:r>
          </a:p>
          <a:p>
            <a:endParaRPr lang="en-US" dirty="0"/>
          </a:p>
          <a:p>
            <a:r>
              <a:rPr lang="en-US" dirty="0"/>
              <a:t>There are different ways to describe the spread of this curve numerically. One of the most popular comes from a paper by Folk and Ward in 1957 and is shown in the equation on the slide. </a:t>
            </a:r>
          </a:p>
          <a:p>
            <a:endParaRPr lang="en-US" dirty="0"/>
          </a:p>
          <a:p>
            <a:r>
              <a:rPr lang="en-US" dirty="0"/>
              <a:t>phi &lt; 3; extremely well sorted</a:t>
            </a:r>
          </a:p>
          <a:p>
            <a:r>
              <a:rPr lang="en-US" dirty="0"/>
              <a:t>0.3-0.6; very well sorted</a:t>
            </a:r>
          </a:p>
          <a:p>
            <a:r>
              <a:rPr lang="en-US" dirty="0"/>
              <a:t>0.6-0.9; well sorted</a:t>
            </a:r>
          </a:p>
          <a:p>
            <a:r>
              <a:rPr lang="en-US" dirty="0"/>
              <a:t>0.9-1.1; moderately sorted</a:t>
            </a:r>
          </a:p>
          <a:p>
            <a:r>
              <a:rPr lang="en-US" dirty="0"/>
              <a:t>1.1-1.5; poorly sorted</a:t>
            </a:r>
          </a:p>
          <a:p>
            <a:r>
              <a:rPr lang="en-US" dirty="0"/>
              <a:t>1.5-3.0; very poorly sorted</a:t>
            </a:r>
          </a:p>
          <a:p>
            <a:r>
              <a:rPr lang="en-US" dirty="0"/>
              <a:t>&gt;3.0; extremely poorly sorted</a:t>
            </a:r>
          </a:p>
          <a:p>
            <a:endParaRPr lang="en-US" dirty="0"/>
          </a:p>
          <a:p>
            <a:r>
              <a:rPr lang="en-US" dirty="0"/>
              <a:t>phi being the log base 2 of the particle diameter</a:t>
            </a:r>
          </a:p>
          <a:p>
            <a:endParaRPr lang="en-US" dirty="0"/>
          </a:p>
          <a:p>
            <a:r>
              <a:rPr lang="en-US" dirty="0"/>
              <a:t>Reference</a:t>
            </a:r>
          </a:p>
          <a:p>
            <a:r>
              <a:rPr lang="en-US" dirty="0"/>
              <a:t>Folk, R.L. and Ward, W.C. (1957) A Study in the Significance of Grain-Size Parameters. Journal of Sedimentary Petrology, 27, 3-26.</a:t>
            </a:r>
          </a:p>
          <a:p>
            <a:r>
              <a:rPr lang="en-US" dirty="0"/>
              <a:t>https://doi.org/10.1306/74D70646-2B21-11D7-8648000102C1865D</a:t>
            </a:r>
          </a:p>
        </p:txBody>
      </p:sp>
      <p:sp>
        <p:nvSpPr>
          <p:cNvPr id="4" name="Slide Number Placeholder 3"/>
          <p:cNvSpPr>
            <a:spLocks noGrp="1"/>
          </p:cNvSpPr>
          <p:nvPr>
            <p:ph type="sldNum" sz="quarter" idx="5"/>
          </p:nvPr>
        </p:nvSpPr>
        <p:spPr/>
        <p:txBody>
          <a:bodyPr/>
          <a:lstStyle/>
          <a:p>
            <a:fld id="{C4F1ADBA-4DC2-48BB-91C4-49E19D7640C5}" type="slidenum">
              <a:rPr lang="en-US" smtClean="0"/>
              <a:t>20</a:t>
            </a:fld>
            <a:endParaRPr lang="en-US"/>
          </a:p>
        </p:txBody>
      </p:sp>
    </p:spTree>
    <p:extLst>
      <p:ext uri="{BB962C8B-B14F-4D97-AF65-F5344CB8AC3E}">
        <p14:creationId xmlns:p14="http://schemas.microsoft.com/office/powerpoint/2010/main" val="2316415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also be beneficial to describe the rounding of sand size particles (or pebbles and cobbles) because the roundness of the particle can be related to the transport distance/time. </a:t>
            </a:r>
          </a:p>
          <a:p>
            <a:endParaRPr lang="en-US" dirty="0"/>
          </a:p>
          <a:p>
            <a:r>
              <a:rPr lang="en-US" dirty="0"/>
              <a:t>In the field this is typically done qualitatively with a visual reference like the one above. </a:t>
            </a:r>
          </a:p>
          <a:p>
            <a:endParaRPr lang="en-US" dirty="0"/>
          </a:p>
          <a:p>
            <a:r>
              <a:rPr lang="en-US" dirty="0"/>
              <a:t>Examine your sediment sample with your hand lens and see which category best fits the shape of the bulk of the grains. </a:t>
            </a:r>
          </a:p>
          <a:p>
            <a:endParaRPr lang="en-US" dirty="0"/>
          </a:p>
          <a:p>
            <a:r>
              <a:rPr lang="en-US" dirty="0"/>
              <a:t>You can also record intermediate categories like very angular to angular if your sediments fall in between these categories. This is accomplished with a graphical shading log by shading in both columns fully (angular and very angular) for the rounding parameter. </a:t>
            </a:r>
          </a:p>
        </p:txBody>
      </p:sp>
      <p:sp>
        <p:nvSpPr>
          <p:cNvPr id="4" name="Slide Number Placeholder 3"/>
          <p:cNvSpPr>
            <a:spLocks noGrp="1"/>
          </p:cNvSpPr>
          <p:nvPr>
            <p:ph type="sldNum" sz="quarter" idx="5"/>
          </p:nvPr>
        </p:nvSpPr>
        <p:spPr/>
        <p:txBody>
          <a:bodyPr/>
          <a:lstStyle/>
          <a:p>
            <a:fld id="{C4F1ADBA-4DC2-48BB-91C4-49E19D7640C5}" type="slidenum">
              <a:rPr lang="en-US" smtClean="0"/>
              <a:t>21</a:t>
            </a:fld>
            <a:endParaRPr lang="en-US"/>
          </a:p>
        </p:txBody>
      </p:sp>
    </p:spTree>
    <p:extLst>
      <p:ext uri="{BB962C8B-B14F-4D97-AF65-F5344CB8AC3E}">
        <p14:creationId xmlns:p14="http://schemas.microsoft.com/office/powerpoint/2010/main" val="208863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pre-lab lecture we discussed the concept of a graphical shading log. </a:t>
            </a:r>
          </a:p>
          <a:p>
            <a:endParaRPr lang="en-US" dirty="0"/>
          </a:p>
          <a:p>
            <a:r>
              <a:rPr lang="en-US" dirty="0"/>
              <a:t>These logs help to facilitate efficient (fast) collection of high quality data from cores</a:t>
            </a:r>
          </a:p>
        </p:txBody>
      </p:sp>
      <p:sp>
        <p:nvSpPr>
          <p:cNvPr id="4" name="Slide Number Placeholder 3"/>
          <p:cNvSpPr>
            <a:spLocks noGrp="1"/>
          </p:cNvSpPr>
          <p:nvPr>
            <p:ph type="sldNum" sz="quarter" idx="5"/>
          </p:nvPr>
        </p:nvSpPr>
        <p:spPr/>
        <p:txBody>
          <a:bodyPr/>
          <a:lstStyle/>
          <a:p>
            <a:fld id="{C4F1ADBA-4DC2-48BB-91C4-49E19D7640C5}" type="slidenum">
              <a:rPr lang="en-US" smtClean="0"/>
              <a:t>3</a:t>
            </a:fld>
            <a:endParaRPr lang="en-US"/>
          </a:p>
        </p:txBody>
      </p:sp>
    </p:spTree>
    <p:extLst>
      <p:ext uri="{BB962C8B-B14F-4D97-AF65-F5344CB8AC3E}">
        <p14:creationId xmlns:p14="http://schemas.microsoft.com/office/powerpoint/2010/main" val="117107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Sedimentary structures provide us with clues about the processes that formed the sediments. If we understand the processes we can better predict the geometry and extent of the sediment types in areas where we don’t have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Physical sedimentary structures are visible features in sediments that are the result of physical interaction between the sediments and their environment.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Biogenic sedimentary structures are features formed by organisms interacting with the sediments.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Chemical sedimentary structures are features formed by chemical interactions between fluids and the sediments. </a:t>
            </a:r>
          </a:p>
          <a:p>
            <a:endParaRPr lang="en-US" dirty="0"/>
          </a:p>
          <a:p>
            <a:r>
              <a:rPr lang="en-US" dirty="0"/>
              <a:t>Reference</a:t>
            </a:r>
          </a:p>
          <a:p>
            <a:r>
              <a:rPr lang="en-US" dirty="0"/>
              <a:t>Boggs, S. 2001. Principles of Sedimentology and Stratigraphy, 3</a:t>
            </a:r>
            <a:r>
              <a:rPr lang="en-US" baseline="30000" dirty="0"/>
              <a:t>rd</a:t>
            </a:r>
            <a:r>
              <a:rPr lang="en-US" dirty="0"/>
              <a:t> ed. Prentice Hall, Upper Saddle River, NJ.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4F1ADBA-4DC2-48BB-91C4-49E19D7640C5}" type="slidenum">
              <a:rPr lang="en-US" smtClean="0"/>
              <a:t>22</a:t>
            </a:fld>
            <a:endParaRPr lang="en-US"/>
          </a:p>
        </p:txBody>
      </p:sp>
    </p:spTree>
    <p:extLst>
      <p:ext uri="{BB962C8B-B14F-4D97-AF65-F5344CB8AC3E}">
        <p14:creationId xmlns:p14="http://schemas.microsoft.com/office/powerpoint/2010/main" val="318206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F1ADBA-4DC2-48BB-91C4-49E19D7640C5}" type="slidenum">
              <a:rPr lang="en-US" smtClean="0"/>
              <a:t>23</a:t>
            </a:fld>
            <a:endParaRPr lang="en-US"/>
          </a:p>
        </p:txBody>
      </p:sp>
    </p:spTree>
    <p:extLst>
      <p:ext uri="{BB962C8B-B14F-4D97-AF65-F5344CB8AC3E}">
        <p14:creationId xmlns:p14="http://schemas.microsoft.com/office/powerpoint/2010/main" val="742852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There are numerous types of sedimentary structures that occur at many different scales.</a:t>
            </a:r>
          </a:p>
          <a:p>
            <a:endParaRPr lang="en-US" dirty="0"/>
          </a:p>
          <a:p>
            <a:r>
              <a:rPr lang="en-US" dirty="0"/>
              <a:t>Sedimentary structures are generally identified visually. For beginners, it can be helpful to have a reference sheet with common structures expected to occur in the sediments you are logging based on their general depositional setting. These include types of stratification or bedding. </a:t>
            </a:r>
          </a:p>
          <a:p>
            <a:endParaRPr lang="en-US" dirty="0"/>
          </a:p>
        </p:txBody>
      </p:sp>
      <p:sp>
        <p:nvSpPr>
          <p:cNvPr id="4" name="Slide Number Placeholder 3"/>
          <p:cNvSpPr>
            <a:spLocks noGrp="1"/>
          </p:cNvSpPr>
          <p:nvPr>
            <p:ph type="sldNum" sz="quarter" idx="5"/>
          </p:nvPr>
        </p:nvSpPr>
        <p:spPr/>
        <p:txBody>
          <a:bodyPr/>
          <a:lstStyle/>
          <a:p>
            <a:fld id="{C4F1ADBA-4DC2-48BB-91C4-49E19D7640C5}" type="slidenum">
              <a:rPr lang="en-US" smtClean="0"/>
              <a:t>24</a:t>
            </a:fld>
            <a:endParaRPr lang="en-US"/>
          </a:p>
        </p:txBody>
      </p:sp>
    </p:spTree>
    <p:extLst>
      <p:ext uri="{BB962C8B-B14F-4D97-AF65-F5344CB8AC3E}">
        <p14:creationId xmlns:p14="http://schemas.microsoft.com/office/powerpoint/2010/main" val="1410035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Descriptions of the boundaries between units can provide information on the nature of change in depositional conditions from one sediment type to the next. A very abrupt or abrupt boundary (also referred to as sharp) generally indicates a fast transition between depositional settings or a period of non-deposition and/or erosion. Whereas a gradual or diffuse boundary might just record a gradual change in the processes depositing sediments. </a:t>
            </a:r>
          </a:p>
          <a:p>
            <a:endParaRPr lang="en-US" dirty="0"/>
          </a:p>
          <a:p>
            <a:r>
              <a:rPr lang="en-US" dirty="0"/>
              <a:t>The table above provides one semi-quantitative way to describe the boundaries. Sometimes the geometry of the boundary is also described. </a:t>
            </a:r>
          </a:p>
          <a:p>
            <a:endParaRPr lang="en-US" dirty="0"/>
          </a:p>
          <a:p>
            <a:r>
              <a:rPr lang="en-US" dirty="0"/>
              <a:t>On a graphical shading log, you shade in the relevant value right on top of the contact you are describing (see example). </a:t>
            </a:r>
          </a:p>
        </p:txBody>
      </p:sp>
      <p:sp>
        <p:nvSpPr>
          <p:cNvPr id="4" name="Slide Number Placeholder 3"/>
          <p:cNvSpPr>
            <a:spLocks noGrp="1"/>
          </p:cNvSpPr>
          <p:nvPr>
            <p:ph type="sldNum" sz="quarter" idx="5"/>
          </p:nvPr>
        </p:nvSpPr>
        <p:spPr/>
        <p:txBody>
          <a:bodyPr/>
          <a:lstStyle/>
          <a:p>
            <a:fld id="{C4F1ADBA-4DC2-48BB-91C4-49E19D7640C5}" type="slidenum">
              <a:rPr lang="en-US" smtClean="0"/>
              <a:t>25</a:t>
            </a:fld>
            <a:endParaRPr lang="en-US"/>
          </a:p>
        </p:txBody>
      </p:sp>
    </p:spTree>
    <p:extLst>
      <p:ext uri="{BB962C8B-B14F-4D97-AF65-F5344CB8AC3E}">
        <p14:creationId xmlns:p14="http://schemas.microsoft.com/office/powerpoint/2010/main" val="290532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a description of the consistency of the sediment or degree of cementation/hardness for a rock is useful. </a:t>
            </a:r>
          </a:p>
          <a:p>
            <a:endParaRPr lang="en-US" dirty="0"/>
          </a:p>
          <a:p>
            <a:r>
              <a:rPr lang="en-US" dirty="0"/>
              <a:t>This table provides a standard reference for field evaluation of consistency for unconsolidated sediments from the NRCS field book for describing and sampling soils.</a:t>
            </a:r>
          </a:p>
        </p:txBody>
      </p:sp>
      <p:sp>
        <p:nvSpPr>
          <p:cNvPr id="4" name="Slide Number Placeholder 3"/>
          <p:cNvSpPr>
            <a:spLocks noGrp="1"/>
          </p:cNvSpPr>
          <p:nvPr>
            <p:ph type="sldNum" sz="quarter" idx="5"/>
          </p:nvPr>
        </p:nvSpPr>
        <p:spPr/>
        <p:txBody>
          <a:bodyPr/>
          <a:lstStyle/>
          <a:p>
            <a:fld id="{C4F1ADBA-4DC2-48BB-91C4-49E19D7640C5}" type="slidenum">
              <a:rPr lang="en-US" smtClean="0"/>
              <a:t>26</a:t>
            </a:fld>
            <a:endParaRPr lang="en-US"/>
          </a:p>
        </p:txBody>
      </p:sp>
    </p:spTree>
    <p:extLst>
      <p:ext uri="{BB962C8B-B14F-4D97-AF65-F5344CB8AC3E}">
        <p14:creationId xmlns:p14="http://schemas.microsoft.com/office/powerpoint/2010/main" val="1574157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your logging sheet shows you all of the parameters (data types) you are supposed to log. It also lists the relevant values for each of those parameters. </a:t>
            </a:r>
          </a:p>
          <a:p>
            <a:endParaRPr lang="en-US" dirty="0"/>
          </a:p>
          <a:p>
            <a:r>
              <a:rPr lang="en-US" dirty="0"/>
              <a:t>Start by stepping back from the core and looking for depths where you notice change (in lithology, texture, color, etc.). Use these observations to establish boundaries in the core. Typically these are created primarily based on texture (mixture of grain sizes) or lithology to start. </a:t>
            </a:r>
          </a:p>
          <a:p>
            <a:endParaRPr lang="en-US" dirty="0"/>
          </a:p>
          <a:p>
            <a:r>
              <a:rPr lang="en-US" dirty="0"/>
              <a:t>Next, draw a horizontal line across the page to represent each boundary you observe. </a:t>
            </a:r>
          </a:p>
          <a:p>
            <a:endParaRPr lang="en-US" dirty="0"/>
          </a:p>
          <a:p>
            <a:r>
              <a:rPr lang="en-US" dirty="0"/>
              <a:t>Start with the first interval at the top of the core. Shade in the value for the appropriate grain size. Solid shading represents dominant (&gt; 50%), cross-hatched shading represents secondary (5-50%), and diagonal shading represents minor (&lt;5%). If for example, fine and medium grained sand are equally dominant you can shade across both categories. </a:t>
            </a:r>
          </a:p>
          <a:p>
            <a:endParaRPr lang="en-US" dirty="0"/>
          </a:p>
          <a:p>
            <a:r>
              <a:rPr lang="en-US" dirty="0"/>
              <a:t>Grading can be described specifically (i.e., whether the grading is normal (grain size decreases upward) or reverse (grain size increases upward) or, if you are logging in a fairly detailed way it is captured inherently in the grain size data. </a:t>
            </a:r>
          </a:p>
          <a:p>
            <a:endParaRPr lang="en-US" dirty="0"/>
          </a:p>
          <a:p>
            <a:r>
              <a:rPr lang="en-US" dirty="0"/>
              <a:t>Once you have the grain size completed, use a symbol to represent the dominant lithology (or primary sediment type). </a:t>
            </a:r>
          </a:p>
          <a:p>
            <a:endParaRPr lang="en-US" dirty="0"/>
          </a:p>
          <a:p>
            <a:r>
              <a:rPr lang="en-US" dirty="0"/>
              <a:t>Then, use the Munsell chart to evaluate the color, </a:t>
            </a:r>
          </a:p>
          <a:p>
            <a:endParaRPr lang="en-US" dirty="0"/>
          </a:p>
          <a:p>
            <a:r>
              <a:rPr lang="en-US" dirty="0"/>
              <a:t>Then, work your way across the log sheet shading in the values for each parameter. </a:t>
            </a:r>
          </a:p>
          <a:p>
            <a:endParaRPr lang="en-US" dirty="0"/>
          </a:p>
          <a:p>
            <a:r>
              <a:rPr lang="en-US" dirty="0"/>
              <a:t>For the boundary parameter, shade in the correct value right on the boundary itself. </a:t>
            </a:r>
          </a:p>
          <a:p>
            <a:endParaRPr lang="en-US" dirty="0"/>
          </a:p>
          <a:p>
            <a:r>
              <a:rPr lang="en-US" dirty="0"/>
              <a:t>If a parameter doesn’t apply, write N/A so you know you evaluated it (rather than just missed it)</a:t>
            </a:r>
          </a:p>
          <a:p>
            <a:endParaRPr lang="en-US" dirty="0"/>
          </a:p>
          <a:p>
            <a:r>
              <a:rPr lang="en-US" dirty="0"/>
              <a:t>Repeat the process for each interval. </a:t>
            </a:r>
          </a:p>
          <a:p>
            <a:endParaRPr lang="en-US" dirty="0"/>
          </a:p>
          <a:p>
            <a:r>
              <a:rPr lang="en-US" dirty="0"/>
              <a:t>Once all of the intervals are complete, look at your sheet and make sure you haven’t forgotten to log a parameter (there will be a ‘hole’ in your log. </a:t>
            </a:r>
          </a:p>
          <a:p>
            <a:endParaRPr lang="en-US" dirty="0"/>
          </a:p>
          <a:p>
            <a:r>
              <a:rPr lang="en-US" dirty="0"/>
              <a:t>You shouldn’t need to write a lot of comments. But the column is there in case you have an observation that isn’t captured by the other columns/parameters.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4F1ADBA-4DC2-48BB-91C4-49E19D7640C5}" type="slidenum">
              <a:rPr lang="en-US" smtClean="0"/>
              <a:t>4</a:t>
            </a:fld>
            <a:endParaRPr lang="en-US"/>
          </a:p>
        </p:txBody>
      </p:sp>
    </p:spTree>
    <p:extLst>
      <p:ext uri="{BB962C8B-B14F-4D97-AF65-F5344CB8AC3E}">
        <p14:creationId xmlns:p14="http://schemas.microsoft.com/office/powerpoint/2010/main" val="1360355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going to the field, you need to think about the equipment and supplies you will need to be successful. </a:t>
            </a:r>
          </a:p>
          <a:p>
            <a:endParaRPr lang="en-US" dirty="0"/>
          </a:p>
          <a:p>
            <a:r>
              <a:rPr lang="en-US" dirty="0"/>
              <a:t>First, you need to have a way to accurately measure the distance along a core. </a:t>
            </a:r>
          </a:p>
          <a:p>
            <a:endParaRPr lang="en-US" dirty="0"/>
          </a:p>
          <a:p>
            <a:r>
              <a:rPr lang="en-US" dirty="0"/>
              <a:t>It can be as easy as having a measuring tape taped to the table or the tailgate (picture on left). </a:t>
            </a:r>
          </a:p>
          <a:p>
            <a:endParaRPr lang="en-US" dirty="0"/>
          </a:p>
          <a:p>
            <a:r>
              <a:rPr lang="en-US" dirty="0"/>
              <a:t>Of you can use a custom designed core tray with permanently affixed tape measures. The on the right is designed so the tap measures are at the same level of the core and there is a surface along side the tape measures that can be written on with wet erase markers and then ‘erased’. </a:t>
            </a:r>
          </a:p>
          <a:p>
            <a:endParaRPr lang="en-US" dirty="0"/>
          </a:p>
          <a:p>
            <a:r>
              <a:rPr lang="en-US" dirty="0"/>
              <a:t>Note the tape measure does NOT measure depths (in general). It will measure the distance from the top of the run. I recommend logging the run information (run number, top depth, bottom depth, recovery) on a separate sheet. Then, just logging the core based on the distance from the top of the run. Its often more accurate because you aren’t trying to calculate depths on the fly. </a:t>
            </a:r>
          </a:p>
          <a:p>
            <a:endParaRPr lang="en-US" dirty="0"/>
          </a:p>
          <a:p>
            <a:r>
              <a:rPr lang="en-US" dirty="0"/>
              <a:t>Also note, in the US the unit of length for drilling projects is often decimal feet. </a:t>
            </a:r>
          </a:p>
        </p:txBody>
      </p:sp>
      <p:sp>
        <p:nvSpPr>
          <p:cNvPr id="4" name="Slide Number Placeholder 3"/>
          <p:cNvSpPr>
            <a:spLocks noGrp="1"/>
          </p:cNvSpPr>
          <p:nvPr>
            <p:ph type="sldNum" sz="quarter" idx="5"/>
          </p:nvPr>
        </p:nvSpPr>
        <p:spPr/>
        <p:txBody>
          <a:bodyPr/>
          <a:lstStyle/>
          <a:p>
            <a:fld id="{C4F1ADBA-4DC2-48BB-91C4-49E19D7640C5}" type="slidenum">
              <a:rPr lang="en-US" smtClean="0"/>
              <a:t>5</a:t>
            </a:fld>
            <a:endParaRPr lang="en-US"/>
          </a:p>
        </p:txBody>
      </p:sp>
    </p:spTree>
    <p:extLst>
      <p:ext uri="{BB962C8B-B14F-4D97-AF65-F5344CB8AC3E}">
        <p14:creationId xmlns:p14="http://schemas.microsoft.com/office/powerpoint/2010/main" val="503850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common unit used in hydrology. Useful to be familiar with it. </a:t>
            </a:r>
          </a:p>
        </p:txBody>
      </p:sp>
      <p:sp>
        <p:nvSpPr>
          <p:cNvPr id="4" name="Slide Number Placeholder 3"/>
          <p:cNvSpPr>
            <a:spLocks noGrp="1"/>
          </p:cNvSpPr>
          <p:nvPr>
            <p:ph type="sldNum" sz="quarter" idx="5"/>
          </p:nvPr>
        </p:nvSpPr>
        <p:spPr/>
        <p:txBody>
          <a:bodyPr/>
          <a:lstStyle/>
          <a:p>
            <a:fld id="{C4F1ADBA-4DC2-48BB-91C4-49E19D7640C5}" type="slidenum">
              <a:rPr lang="en-US" smtClean="0"/>
              <a:t>6</a:t>
            </a:fld>
            <a:endParaRPr lang="en-US"/>
          </a:p>
        </p:txBody>
      </p:sp>
    </p:spTree>
    <p:extLst>
      <p:ext uri="{BB962C8B-B14F-4D97-AF65-F5344CB8AC3E}">
        <p14:creationId xmlns:p14="http://schemas.microsoft.com/office/powerpoint/2010/main" val="3747806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a tape measure and/or core tray you’ll need a variety of other equipment. </a:t>
            </a:r>
          </a:p>
          <a:p>
            <a:endParaRPr lang="en-US" dirty="0"/>
          </a:p>
          <a:p>
            <a:r>
              <a:rPr lang="en-US" dirty="0"/>
              <a:t>You’ll need your logging form. Its helpful to have a binder or clip board to use. </a:t>
            </a:r>
          </a:p>
          <a:p>
            <a:endParaRPr lang="en-US" dirty="0"/>
          </a:p>
          <a:p>
            <a:r>
              <a:rPr lang="en-US" dirty="0"/>
              <a:t>You’ll need a hand lens to assess grain size and several other parameters. </a:t>
            </a:r>
          </a:p>
          <a:p>
            <a:endParaRPr lang="en-US" dirty="0"/>
          </a:p>
          <a:p>
            <a:r>
              <a:rPr lang="en-US" dirty="0"/>
              <a:t>Often times structures are more distinct with the core is moist rather than dry and colors are typically assessed on moist not dry materials. So a spray bottle is useful. </a:t>
            </a:r>
          </a:p>
          <a:p>
            <a:endParaRPr lang="en-US" dirty="0"/>
          </a:p>
          <a:p>
            <a:r>
              <a:rPr lang="en-US" dirty="0"/>
              <a:t>You might want dilute acid (typically HCl) to test for carbonate content. </a:t>
            </a:r>
          </a:p>
        </p:txBody>
      </p:sp>
      <p:sp>
        <p:nvSpPr>
          <p:cNvPr id="4" name="Slide Number Placeholder 3"/>
          <p:cNvSpPr>
            <a:spLocks noGrp="1"/>
          </p:cNvSpPr>
          <p:nvPr>
            <p:ph type="sldNum" sz="quarter" idx="5"/>
          </p:nvPr>
        </p:nvSpPr>
        <p:spPr/>
        <p:txBody>
          <a:bodyPr/>
          <a:lstStyle/>
          <a:p>
            <a:fld id="{C4F1ADBA-4DC2-48BB-91C4-49E19D7640C5}" type="slidenum">
              <a:rPr lang="en-US" smtClean="0"/>
              <a:t>7</a:t>
            </a:fld>
            <a:endParaRPr lang="en-US"/>
          </a:p>
        </p:txBody>
      </p:sp>
    </p:spTree>
    <p:extLst>
      <p:ext uri="{BB962C8B-B14F-4D97-AF65-F5344CB8AC3E}">
        <p14:creationId xmlns:p14="http://schemas.microsoft.com/office/powerpoint/2010/main" val="2036850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also need reference materials to help to ensure accuracy and consistency in your logging. </a:t>
            </a:r>
          </a:p>
        </p:txBody>
      </p:sp>
      <p:sp>
        <p:nvSpPr>
          <p:cNvPr id="4" name="Slide Number Placeholder 3"/>
          <p:cNvSpPr>
            <a:spLocks noGrp="1"/>
          </p:cNvSpPr>
          <p:nvPr>
            <p:ph type="sldNum" sz="quarter" idx="5"/>
          </p:nvPr>
        </p:nvSpPr>
        <p:spPr/>
        <p:txBody>
          <a:bodyPr/>
          <a:lstStyle/>
          <a:p>
            <a:fld id="{C4F1ADBA-4DC2-48BB-91C4-49E19D7640C5}" type="slidenum">
              <a:rPr lang="en-US" smtClean="0"/>
              <a:t>8</a:t>
            </a:fld>
            <a:endParaRPr lang="en-US"/>
          </a:p>
        </p:txBody>
      </p:sp>
    </p:spTree>
    <p:extLst>
      <p:ext uri="{BB962C8B-B14F-4D97-AF65-F5344CB8AC3E}">
        <p14:creationId xmlns:p14="http://schemas.microsoft.com/office/powerpoint/2010/main" val="3333971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other pieces of equipment that can be useful. </a:t>
            </a:r>
          </a:p>
          <a:p>
            <a:endParaRPr lang="en-US" dirty="0"/>
          </a:p>
          <a:p>
            <a:r>
              <a:rPr lang="en-US" dirty="0"/>
              <a:t>For example, if you are logging unconsolidated sediments its helpful to have a soil knife and putty knife to split the core open and gently remove disturbed portions of the core. Golf tees can be really helpful for marking boundaries or other features as you log. Rags are useful for cleaning sediment off hands as you log. </a:t>
            </a:r>
          </a:p>
          <a:p>
            <a:endParaRPr lang="en-US" dirty="0"/>
          </a:p>
          <a:p>
            <a:r>
              <a:rPr lang="en-US" dirty="0"/>
              <a:t>In bedrock  it can be helpful to have a hammer and chisel so you can create a fresh surface on the core to evaluate the parameters of interest. Its also helpful to have foam blocks (or wooden blocks) to indicate where samples have been removed. These foam blocks were made from 1” insulation foam board. It works well because its antimicrobial and easy to write on with a sharpie. Wood black sometimes promote mold. Another good option is foam pipe insulation. It can be cut to the same size as samples that are removed or sections of core that were not recovered. </a:t>
            </a:r>
          </a:p>
        </p:txBody>
      </p:sp>
      <p:sp>
        <p:nvSpPr>
          <p:cNvPr id="4" name="Slide Number Placeholder 3"/>
          <p:cNvSpPr>
            <a:spLocks noGrp="1"/>
          </p:cNvSpPr>
          <p:nvPr>
            <p:ph type="sldNum" sz="quarter" idx="5"/>
          </p:nvPr>
        </p:nvSpPr>
        <p:spPr/>
        <p:txBody>
          <a:bodyPr/>
          <a:lstStyle/>
          <a:p>
            <a:fld id="{C4F1ADBA-4DC2-48BB-91C4-49E19D7640C5}" type="slidenum">
              <a:rPr lang="en-US" smtClean="0"/>
              <a:t>9</a:t>
            </a:fld>
            <a:endParaRPr lang="en-US"/>
          </a:p>
        </p:txBody>
      </p:sp>
    </p:spTree>
    <p:extLst>
      <p:ext uri="{BB962C8B-B14F-4D97-AF65-F5344CB8AC3E}">
        <p14:creationId xmlns:p14="http://schemas.microsoft.com/office/powerpoint/2010/main" val="3081947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Characteristics of the grains (size, shape, lithology) are important for several reasons. </a:t>
            </a:r>
          </a:p>
          <a:p>
            <a:endParaRPr lang="en-US" dirty="0"/>
          </a:p>
          <a:p>
            <a:r>
              <a:rPr lang="en-US" dirty="0"/>
              <a:t>The size and shape of grains can provide indications of the energy of the environment the sediments were deposited it and the distance/time the sediments were transported (being moved around). Remember that understanding the depositional setting for sediments is critical to interpreting/predicting their distribution in areas where we don’t have data. </a:t>
            </a:r>
          </a:p>
          <a:p>
            <a:endParaRPr lang="en-US" dirty="0"/>
          </a:p>
          <a:p>
            <a:r>
              <a:rPr lang="en-US" dirty="0"/>
              <a:t>The size, shape, packing of the grains will control the characteristics of the pore space between grains. This will control important hydrogeologic properties like porosity and permeability. </a:t>
            </a:r>
          </a:p>
          <a:p>
            <a:endParaRPr lang="en-US" dirty="0"/>
          </a:p>
          <a:p>
            <a:r>
              <a:rPr lang="en-US" dirty="0"/>
              <a:t>Reference</a:t>
            </a:r>
          </a:p>
          <a:p>
            <a:r>
              <a:rPr lang="en-US" dirty="0"/>
              <a:t>Wentworth, C.K., 1922. A scale of grade and class terms for clastic sediments. The Journal of Geology, 30(5): 377-392. </a:t>
            </a:r>
            <a:r>
              <a:rPr lang="en-US" dirty="0" err="1"/>
              <a:t>DOI:https</a:t>
            </a:r>
            <a:r>
              <a:rPr lang="en-US" dirty="0"/>
              <a:t>://doi.org/10.1086/622910.</a:t>
            </a:r>
          </a:p>
          <a:p>
            <a:endParaRPr lang="en-US" dirty="0"/>
          </a:p>
        </p:txBody>
      </p:sp>
      <p:sp>
        <p:nvSpPr>
          <p:cNvPr id="4" name="Slide Number Placeholder 3"/>
          <p:cNvSpPr>
            <a:spLocks noGrp="1"/>
          </p:cNvSpPr>
          <p:nvPr>
            <p:ph type="sldNum" sz="quarter" idx="5"/>
          </p:nvPr>
        </p:nvSpPr>
        <p:spPr/>
        <p:txBody>
          <a:bodyPr/>
          <a:lstStyle/>
          <a:p>
            <a:fld id="{C4F1ADBA-4DC2-48BB-91C4-49E19D7640C5}" type="slidenum">
              <a:rPr lang="en-US" smtClean="0"/>
              <a:t>10</a:t>
            </a:fld>
            <a:endParaRPr lang="en-US"/>
          </a:p>
        </p:txBody>
      </p:sp>
    </p:spTree>
    <p:extLst>
      <p:ext uri="{BB962C8B-B14F-4D97-AF65-F5344CB8AC3E}">
        <p14:creationId xmlns:p14="http://schemas.microsoft.com/office/powerpoint/2010/main" val="902825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0ACC3-B8CE-4795-0962-88174452A7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339449-0623-1F1F-7797-78DC2B4F4E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ED630A-6370-F30F-8CA2-BCF6FFDB7DCA}"/>
              </a:ext>
            </a:extLst>
          </p:cNvPr>
          <p:cNvSpPr>
            <a:spLocks noGrp="1"/>
          </p:cNvSpPr>
          <p:nvPr>
            <p:ph type="dt" sz="half" idx="10"/>
          </p:nvPr>
        </p:nvSpPr>
        <p:spPr/>
        <p:txBody>
          <a:bodyPr/>
          <a:lstStyle/>
          <a:p>
            <a:fld id="{6BAA93E5-4BEF-42D9-BA32-DF25A8353267}" type="datetimeFigureOut">
              <a:rPr lang="en-US" smtClean="0"/>
              <a:t>8/20/2025</a:t>
            </a:fld>
            <a:endParaRPr lang="en-US"/>
          </a:p>
        </p:txBody>
      </p:sp>
      <p:sp>
        <p:nvSpPr>
          <p:cNvPr id="5" name="Footer Placeholder 4">
            <a:extLst>
              <a:ext uri="{FF2B5EF4-FFF2-40B4-BE49-F238E27FC236}">
                <a16:creationId xmlns:a16="http://schemas.microsoft.com/office/drawing/2014/main" id="{762682B2-ACD3-754F-FCCA-20EF24E35F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5E3F40-4903-3B97-6537-1CA0358CBBBD}"/>
              </a:ext>
            </a:extLst>
          </p:cNvPr>
          <p:cNvSpPr>
            <a:spLocks noGrp="1"/>
          </p:cNvSpPr>
          <p:nvPr>
            <p:ph type="sldNum" sz="quarter" idx="12"/>
          </p:nvPr>
        </p:nvSpPr>
        <p:spPr/>
        <p:txBody>
          <a:bodyPr/>
          <a:lstStyle/>
          <a:p>
            <a:fld id="{8E22EEDB-3EE7-484F-A3DD-87FE2B24451E}" type="slidenum">
              <a:rPr lang="en-US" smtClean="0"/>
              <a:t>‹#›</a:t>
            </a:fld>
            <a:endParaRPr lang="en-US"/>
          </a:p>
        </p:txBody>
      </p:sp>
    </p:spTree>
    <p:extLst>
      <p:ext uri="{BB962C8B-B14F-4D97-AF65-F5344CB8AC3E}">
        <p14:creationId xmlns:p14="http://schemas.microsoft.com/office/powerpoint/2010/main" val="3796938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5EFBD-D51E-9971-6868-E9C647D0E8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8082CE-81DA-E145-B90C-66A84AB281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5A3B96-44FF-AECB-2936-ABBDD3A892F9}"/>
              </a:ext>
            </a:extLst>
          </p:cNvPr>
          <p:cNvSpPr>
            <a:spLocks noGrp="1"/>
          </p:cNvSpPr>
          <p:nvPr>
            <p:ph type="dt" sz="half" idx="10"/>
          </p:nvPr>
        </p:nvSpPr>
        <p:spPr/>
        <p:txBody>
          <a:bodyPr/>
          <a:lstStyle/>
          <a:p>
            <a:fld id="{6BAA93E5-4BEF-42D9-BA32-DF25A8353267}" type="datetimeFigureOut">
              <a:rPr lang="en-US" smtClean="0"/>
              <a:t>8/20/2025</a:t>
            </a:fld>
            <a:endParaRPr lang="en-US"/>
          </a:p>
        </p:txBody>
      </p:sp>
      <p:sp>
        <p:nvSpPr>
          <p:cNvPr id="5" name="Footer Placeholder 4">
            <a:extLst>
              <a:ext uri="{FF2B5EF4-FFF2-40B4-BE49-F238E27FC236}">
                <a16:creationId xmlns:a16="http://schemas.microsoft.com/office/drawing/2014/main" id="{A61AB096-AC28-0D90-61D4-A6C99A28EE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DC9BF2-9264-8D5D-38C2-DC71265B9EE1}"/>
              </a:ext>
            </a:extLst>
          </p:cNvPr>
          <p:cNvSpPr>
            <a:spLocks noGrp="1"/>
          </p:cNvSpPr>
          <p:nvPr>
            <p:ph type="sldNum" sz="quarter" idx="12"/>
          </p:nvPr>
        </p:nvSpPr>
        <p:spPr/>
        <p:txBody>
          <a:bodyPr/>
          <a:lstStyle/>
          <a:p>
            <a:fld id="{8E22EEDB-3EE7-484F-A3DD-87FE2B24451E}" type="slidenum">
              <a:rPr lang="en-US" smtClean="0"/>
              <a:t>‹#›</a:t>
            </a:fld>
            <a:endParaRPr lang="en-US"/>
          </a:p>
        </p:txBody>
      </p:sp>
    </p:spTree>
    <p:extLst>
      <p:ext uri="{BB962C8B-B14F-4D97-AF65-F5344CB8AC3E}">
        <p14:creationId xmlns:p14="http://schemas.microsoft.com/office/powerpoint/2010/main" val="4185537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06F0E8-02CC-576E-09F7-DEB07F4D8E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0C5C92-D028-A29F-9A0A-D38EE4910E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70D040-841B-EFAF-51AE-FC9735BFEA1E}"/>
              </a:ext>
            </a:extLst>
          </p:cNvPr>
          <p:cNvSpPr>
            <a:spLocks noGrp="1"/>
          </p:cNvSpPr>
          <p:nvPr>
            <p:ph type="dt" sz="half" idx="10"/>
          </p:nvPr>
        </p:nvSpPr>
        <p:spPr/>
        <p:txBody>
          <a:bodyPr/>
          <a:lstStyle/>
          <a:p>
            <a:fld id="{6BAA93E5-4BEF-42D9-BA32-DF25A8353267}" type="datetimeFigureOut">
              <a:rPr lang="en-US" smtClean="0"/>
              <a:t>8/20/2025</a:t>
            </a:fld>
            <a:endParaRPr lang="en-US"/>
          </a:p>
        </p:txBody>
      </p:sp>
      <p:sp>
        <p:nvSpPr>
          <p:cNvPr id="5" name="Footer Placeholder 4">
            <a:extLst>
              <a:ext uri="{FF2B5EF4-FFF2-40B4-BE49-F238E27FC236}">
                <a16:creationId xmlns:a16="http://schemas.microsoft.com/office/drawing/2014/main" id="{4038DC5E-114E-8AD8-D627-47F03D19EB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1E66B6-AE68-CDB5-29CF-32BE0FCEB634}"/>
              </a:ext>
            </a:extLst>
          </p:cNvPr>
          <p:cNvSpPr>
            <a:spLocks noGrp="1"/>
          </p:cNvSpPr>
          <p:nvPr>
            <p:ph type="sldNum" sz="quarter" idx="12"/>
          </p:nvPr>
        </p:nvSpPr>
        <p:spPr/>
        <p:txBody>
          <a:bodyPr/>
          <a:lstStyle/>
          <a:p>
            <a:fld id="{8E22EEDB-3EE7-484F-A3DD-87FE2B24451E}" type="slidenum">
              <a:rPr lang="en-US" smtClean="0"/>
              <a:t>‹#›</a:t>
            </a:fld>
            <a:endParaRPr lang="en-US"/>
          </a:p>
        </p:txBody>
      </p:sp>
    </p:spTree>
    <p:extLst>
      <p:ext uri="{BB962C8B-B14F-4D97-AF65-F5344CB8AC3E}">
        <p14:creationId xmlns:p14="http://schemas.microsoft.com/office/powerpoint/2010/main" val="4172738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88110-47E7-4CD6-29E7-58A709E340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250D5A-1371-AF22-233B-F4EFB099FB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708A7-65CD-5713-FCE0-C87F184CD0EE}"/>
              </a:ext>
            </a:extLst>
          </p:cNvPr>
          <p:cNvSpPr>
            <a:spLocks noGrp="1"/>
          </p:cNvSpPr>
          <p:nvPr>
            <p:ph type="dt" sz="half" idx="10"/>
          </p:nvPr>
        </p:nvSpPr>
        <p:spPr/>
        <p:txBody>
          <a:bodyPr/>
          <a:lstStyle/>
          <a:p>
            <a:fld id="{6BAA93E5-4BEF-42D9-BA32-DF25A8353267}" type="datetimeFigureOut">
              <a:rPr lang="en-US" smtClean="0"/>
              <a:t>8/20/2025</a:t>
            </a:fld>
            <a:endParaRPr lang="en-US"/>
          </a:p>
        </p:txBody>
      </p:sp>
      <p:sp>
        <p:nvSpPr>
          <p:cNvPr id="5" name="Footer Placeholder 4">
            <a:extLst>
              <a:ext uri="{FF2B5EF4-FFF2-40B4-BE49-F238E27FC236}">
                <a16:creationId xmlns:a16="http://schemas.microsoft.com/office/drawing/2014/main" id="{BE0E2E6F-8935-4167-08C3-D0B356BB2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863FC0-50ED-F9D9-E97B-F921849140DB}"/>
              </a:ext>
            </a:extLst>
          </p:cNvPr>
          <p:cNvSpPr>
            <a:spLocks noGrp="1"/>
          </p:cNvSpPr>
          <p:nvPr>
            <p:ph type="sldNum" sz="quarter" idx="12"/>
          </p:nvPr>
        </p:nvSpPr>
        <p:spPr/>
        <p:txBody>
          <a:bodyPr/>
          <a:lstStyle/>
          <a:p>
            <a:fld id="{8E22EEDB-3EE7-484F-A3DD-87FE2B24451E}" type="slidenum">
              <a:rPr lang="en-US" smtClean="0"/>
              <a:t>‹#›</a:t>
            </a:fld>
            <a:endParaRPr lang="en-US"/>
          </a:p>
        </p:txBody>
      </p:sp>
    </p:spTree>
    <p:extLst>
      <p:ext uri="{BB962C8B-B14F-4D97-AF65-F5344CB8AC3E}">
        <p14:creationId xmlns:p14="http://schemas.microsoft.com/office/powerpoint/2010/main" val="4276565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74DC7-8538-0CC7-477F-135B6CC016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980474-C175-8B1F-AD6D-1201778646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7F74F0-4934-2951-3B7C-BB8ABF8EACD9}"/>
              </a:ext>
            </a:extLst>
          </p:cNvPr>
          <p:cNvSpPr>
            <a:spLocks noGrp="1"/>
          </p:cNvSpPr>
          <p:nvPr>
            <p:ph type="dt" sz="half" idx="10"/>
          </p:nvPr>
        </p:nvSpPr>
        <p:spPr/>
        <p:txBody>
          <a:bodyPr/>
          <a:lstStyle/>
          <a:p>
            <a:fld id="{6BAA93E5-4BEF-42D9-BA32-DF25A8353267}" type="datetimeFigureOut">
              <a:rPr lang="en-US" smtClean="0"/>
              <a:t>8/20/2025</a:t>
            </a:fld>
            <a:endParaRPr lang="en-US"/>
          </a:p>
        </p:txBody>
      </p:sp>
      <p:sp>
        <p:nvSpPr>
          <p:cNvPr id="5" name="Footer Placeholder 4">
            <a:extLst>
              <a:ext uri="{FF2B5EF4-FFF2-40B4-BE49-F238E27FC236}">
                <a16:creationId xmlns:a16="http://schemas.microsoft.com/office/drawing/2014/main" id="{4E14D108-B3F6-206B-DA36-9B03FEA38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11BE5-3BDE-CFEA-5219-8A1D1AD94F9B}"/>
              </a:ext>
            </a:extLst>
          </p:cNvPr>
          <p:cNvSpPr>
            <a:spLocks noGrp="1"/>
          </p:cNvSpPr>
          <p:nvPr>
            <p:ph type="sldNum" sz="quarter" idx="12"/>
          </p:nvPr>
        </p:nvSpPr>
        <p:spPr/>
        <p:txBody>
          <a:bodyPr/>
          <a:lstStyle/>
          <a:p>
            <a:fld id="{8E22EEDB-3EE7-484F-A3DD-87FE2B24451E}" type="slidenum">
              <a:rPr lang="en-US" smtClean="0"/>
              <a:t>‹#›</a:t>
            </a:fld>
            <a:endParaRPr lang="en-US"/>
          </a:p>
        </p:txBody>
      </p:sp>
    </p:spTree>
    <p:extLst>
      <p:ext uri="{BB962C8B-B14F-4D97-AF65-F5344CB8AC3E}">
        <p14:creationId xmlns:p14="http://schemas.microsoft.com/office/powerpoint/2010/main" val="801742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83BCA-350F-32E3-FDD9-0833A5309A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BC9CDC-AC72-8E62-5BAF-C5C1CF18B6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5EFE6E-B549-78AA-3A17-7DFAC88D1B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AC4E55-CDE7-61E0-5AEF-D3C861D1BAAD}"/>
              </a:ext>
            </a:extLst>
          </p:cNvPr>
          <p:cNvSpPr>
            <a:spLocks noGrp="1"/>
          </p:cNvSpPr>
          <p:nvPr>
            <p:ph type="dt" sz="half" idx="10"/>
          </p:nvPr>
        </p:nvSpPr>
        <p:spPr/>
        <p:txBody>
          <a:bodyPr/>
          <a:lstStyle/>
          <a:p>
            <a:fld id="{6BAA93E5-4BEF-42D9-BA32-DF25A8353267}" type="datetimeFigureOut">
              <a:rPr lang="en-US" smtClean="0"/>
              <a:t>8/20/2025</a:t>
            </a:fld>
            <a:endParaRPr lang="en-US"/>
          </a:p>
        </p:txBody>
      </p:sp>
      <p:sp>
        <p:nvSpPr>
          <p:cNvPr id="6" name="Footer Placeholder 5">
            <a:extLst>
              <a:ext uri="{FF2B5EF4-FFF2-40B4-BE49-F238E27FC236}">
                <a16:creationId xmlns:a16="http://schemas.microsoft.com/office/drawing/2014/main" id="{11B55EC9-D759-2253-2E32-EE40ADAD42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BA6F18-B514-1416-4EF5-991E4CCC1368}"/>
              </a:ext>
            </a:extLst>
          </p:cNvPr>
          <p:cNvSpPr>
            <a:spLocks noGrp="1"/>
          </p:cNvSpPr>
          <p:nvPr>
            <p:ph type="sldNum" sz="quarter" idx="12"/>
          </p:nvPr>
        </p:nvSpPr>
        <p:spPr/>
        <p:txBody>
          <a:bodyPr/>
          <a:lstStyle/>
          <a:p>
            <a:fld id="{8E22EEDB-3EE7-484F-A3DD-87FE2B24451E}" type="slidenum">
              <a:rPr lang="en-US" smtClean="0"/>
              <a:t>‹#›</a:t>
            </a:fld>
            <a:endParaRPr lang="en-US"/>
          </a:p>
        </p:txBody>
      </p:sp>
    </p:spTree>
    <p:extLst>
      <p:ext uri="{BB962C8B-B14F-4D97-AF65-F5344CB8AC3E}">
        <p14:creationId xmlns:p14="http://schemas.microsoft.com/office/powerpoint/2010/main" val="2806201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23D6E-F966-DF07-DB10-953F342C9B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AA1587-1301-5B56-59C2-30500385F7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97B212-14AD-9A76-B345-31CC81861F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8CB7E1-57C4-FFDB-4C3D-58B6E3EEDF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ADDFDF-DA12-4856-6734-9AA39CE2E2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AF9E7D-936F-B48F-EAFC-6C7159BF965B}"/>
              </a:ext>
            </a:extLst>
          </p:cNvPr>
          <p:cNvSpPr>
            <a:spLocks noGrp="1"/>
          </p:cNvSpPr>
          <p:nvPr>
            <p:ph type="dt" sz="half" idx="10"/>
          </p:nvPr>
        </p:nvSpPr>
        <p:spPr/>
        <p:txBody>
          <a:bodyPr/>
          <a:lstStyle/>
          <a:p>
            <a:fld id="{6BAA93E5-4BEF-42D9-BA32-DF25A8353267}" type="datetimeFigureOut">
              <a:rPr lang="en-US" smtClean="0"/>
              <a:t>8/20/2025</a:t>
            </a:fld>
            <a:endParaRPr lang="en-US"/>
          </a:p>
        </p:txBody>
      </p:sp>
      <p:sp>
        <p:nvSpPr>
          <p:cNvPr id="8" name="Footer Placeholder 7">
            <a:extLst>
              <a:ext uri="{FF2B5EF4-FFF2-40B4-BE49-F238E27FC236}">
                <a16:creationId xmlns:a16="http://schemas.microsoft.com/office/drawing/2014/main" id="{968511C2-6F74-E79B-AF90-C8986F798B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2A5445-BCB1-F2A2-FF93-E78743A285CB}"/>
              </a:ext>
            </a:extLst>
          </p:cNvPr>
          <p:cNvSpPr>
            <a:spLocks noGrp="1"/>
          </p:cNvSpPr>
          <p:nvPr>
            <p:ph type="sldNum" sz="quarter" idx="12"/>
          </p:nvPr>
        </p:nvSpPr>
        <p:spPr/>
        <p:txBody>
          <a:bodyPr/>
          <a:lstStyle/>
          <a:p>
            <a:fld id="{8E22EEDB-3EE7-484F-A3DD-87FE2B24451E}" type="slidenum">
              <a:rPr lang="en-US" smtClean="0"/>
              <a:t>‹#›</a:t>
            </a:fld>
            <a:endParaRPr lang="en-US"/>
          </a:p>
        </p:txBody>
      </p:sp>
    </p:spTree>
    <p:extLst>
      <p:ext uri="{BB962C8B-B14F-4D97-AF65-F5344CB8AC3E}">
        <p14:creationId xmlns:p14="http://schemas.microsoft.com/office/powerpoint/2010/main" val="1426452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C6B59-468B-9373-0A7A-1505CFB268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0B24B7-AB4D-A053-B826-F2B023DF4944}"/>
              </a:ext>
            </a:extLst>
          </p:cNvPr>
          <p:cNvSpPr>
            <a:spLocks noGrp="1"/>
          </p:cNvSpPr>
          <p:nvPr>
            <p:ph type="dt" sz="half" idx="10"/>
          </p:nvPr>
        </p:nvSpPr>
        <p:spPr/>
        <p:txBody>
          <a:bodyPr/>
          <a:lstStyle/>
          <a:p>
            <a:fld id="{6BAA93E5-4BEF-42D9-BA32-DF25A8353267}" type="datetimeFigureOut">
              <a:rPr lang="en-US" smtClean="0"/>
              <a:t>8/20/2025</a:t>
            </a:fld>
            <a:endParaRPr lang="en-US"/>
          </a:p>
        </p:txBody>
      </p:sp>
      <p:sp>
        <p:nvSpPr>
          <p:cNvPr id="4" name="Footer Placeholder 3">
            <a:extLst>
              <a:ext uri="{FF2B5EF4-FFF2-40B4-BE49-F238E27FC236}">
                <a16:creationId xmlns:a16="http://schemas.microsoft.com/office/drawing/2014/main" id="{8EA0269E-5371-776A-4E6C-47F6CC889E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865FCF-F853-4329-03D8-BBAA4513D52E}"/>
              </a:ext>
            </a:extLst>
          </p:cNvPr>
          <p:cNvSpPr>
            <a:spLocks noGrp="1"/>
          </p:cNvSpPr>
          <p:nvPr>
            <p:ph type="sldNum" sz="quarter" idx="12"/>
          </p:nvPr>
        </p:nvSpPr>
        <p:spPr/>
        <p:txBody>
          <a:bodyPr/>
          <a:lstStyle/>
          <a:p>
            <a:fld id="{8E22EEDB-3EE7-484F-A3DD-87FE2B24451E}" type="slidenum">
              <a:rPr lang="en-US" smtClean="0"/>
              <a:t>‹#›</a:t>
            </a:fld>
            <a:endParaRPr lang="en-US"/>
          </a:p>
        </p:txBody>
      </p:sp>
    </p:spTree>
    <p:extLst>
      <p:ext uri="{BB962C8B-B14F-4D97-AF65-F5344CB8AC3E}">
        <p14:creationId xmlns:p14="http://schemas.microsoft.com/office/powerpoint/2010/main" val="1267746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DF4008-84C3-4533-DB3A-B44CDFA69744}"/>
              </a:ext>
            </a:extLst>
          </p:cNvPr>
          <p:cNvSpPr>
            <a:spLocks noGrp="1"/>
          </p:cNvSpPr>
          <p:nvPr>
            <p:ph type="dt" sz="half" idx="10"/>
          </p:nvPr>
        </p:nvSpPr>
        <p:spPr/>
        <p:txBody>
          <a:bodyPr/>
          <a:lstStyle/>
          <a:p>
            <a:fld id="{6BAA93E5-4BEF-42D9-BA32-DF25A8353267}" type="datetimeFigureOut">
              <a:rPr lang="en-US" smtClean="0"/>
              <a:t>8/20/2025</a:t>
            </a:fld>
            <a:endParaRPr lang="en-US"/>
          </a:p>
        </p:txBody>
      </p:sp>
      <p:sp>
        <p:nvSpPr>
          <p:cNvPr id="3" name="Footer Placeholder 2">
            <a:extLst>
              <a:ext uri="{FF2B5EF4-FFF2-40B4-BE49-F238E27FC236}">
                <a16:creationId xmlns:a16="http://schemas.microsoft.com/office/drawing/2014/main" id="{B8576CAD-0E33-52A4-9E7F-7D94D5C4BC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F4C0BC-624E-967F-FEDE-71539F348736}"/>
              </a:ext>
            </a:extLst>
          </p:cNvPr>
          <p:cNvSpPr>
            <a:spLocks noGrp="1"/>
          </p:cNvSpPr>
          <p:nvPr>
            <p:ph type="sldNum" sz="quarter" idx="12"/>
          </p:nvPr>
        </p:nvSpPr>
        <p:spPr/>
        <p:txBody>
          <a:bodyPr/>
          <a:lstStyle/>
          <a:p>
            <a:fld id="{8E22EEDB-3EE7-484F-A3DD-87FE2B24451E}" type="slidenum">
              <a:rPr lang="en-US" smtClean="0"/>
              <a:t>‹#›</a:t>
            </a:fld>
            <a:endParaRPr lang="en-US"/>
          </a:p>
        </p:txBody>
      </p:sp>
    </p:spTree>
    <p:extLst>
      <p:ext uri="{BB962C8B-B14F-4D97-AF65-F5344CB8AC3E}">
        <p14:creationId xmlns:p14="http://schemas.microsoft.com/office/powerpoint/2010/main" val="970207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7C370-C30A-C596-5267-7C56D074F9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A19F32-E103-22C9-3BF5-3B304651B7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7ACAC8-D553-2FE0-63EB-7DD0D02AA7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999418-ACAC-44EA-D607-851199570B0C}"/>
              </a:ext>
            </a:extLst>
          </p:cNvPr>
          <p:cNvSpPr>
            <a:spLocks noGrp="1"/>
          </p:cNvSpPr>
          <p:nvPr>
            <p:ph type="dt" sz="half" idx="10"/>
          </p:nvPr>
        </p:nvSpPr>
        <p:spPr/>
        <p:txBody>
          <a:bodyPr/>
          <a:lstStyle/>
          <a:p>
            <a:fld id="{6BAA93E5-4BEF-42D9-BA32-DF25A8353267}" type="datetimeFigureOut">
              <a:rPr lang="en-US" smtClean="0"/>
              <a:t>8/20/2025</a:t>
            </a:fld>
            <a:endParaRPr lang="en-US"/>
          </a:p>
        </p:txBody>
      </p:sp>
      <p:sp>
        <p:nvSpPr>
          <p:cNvPr id="6" name="Footer Placeholder 5">
            <a:extLst>
              <a:ext uri="{FF2B5EF4-FFF2-40B4-BE49-F238E27FC236}">
                <a16:creationId xmlns:a16="http://schemas.microsoft.com/office/drawing/2014/main" id="{16A47805-457A-F83E-9DF9-7FFF2C52EC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3379CE-CC0E-5E71-26DC-4F6A42EC92D9}"/>
              </a:ext>
            </a:extLst>
          </p:cNvPr>
          <p:cNvSpPr>
            <a:spLocks noGrp="1"/>
          </p:cNvSpPr>
          <p:nvPr>
            <p:ph type="sldNum" sz="quarter" idx="12"/>
          </p:nvPr>
        </p:nvSpPr>
        <p:spPr/>
        <p:txBody>
          <a:bodyPr/>
          <a:lstStyle/>
          <a:p>
            <a:fld id="{8E22EEDB-3EE7-484F-A3DD-87FE2B24451E}" type="slidenum">
              <a:rPr lang="en-US" smtClean="0"/>
              <a:t>‹#›</a:t>
            </a:fld>
            <a:endParaRPr lang="en-US"/>
          </a:p>
        </p:txBody>
      </p:sp>
    </p:spTree>
    <p:extLst>
      <p:ext uri="{BB962C8B-B14F-4D97-AF65-F5344CB8AC3E}">
        <p14:creationId xmlns:p14="http://schemas.microsoft.com/office/powerpoint/2010/main" val="3906889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47C6-E7D5-EE0A-87A9-683FDD5CEB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DF99FC-F9B9-126B-EE6D-BC858AD939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B27423-26A7-016B-59E8-DCF428F996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3DDA8B-E4BA-6B6A-8FEF-38C37057A6E0}"/>
              </a:ext>
            </a:extLst>
          </p:cNvPr>
          <p:cNvSpPr>
            <a:spLocks noGrp="1"/>
          </p:cNvSpPr>
          <p:nvPr>
            <p:ph type="dt" sz="half" idx="10"/>
          </p:nvPr>
        </p:nvSpPr>
        <p:spPr/>
        <p:txBody>
          <a:bodyPr/>
          <a:lstStyle/>
          <a:p>
            <a:fld id="{6BAA93E5-4BEF-42D9-BA32-DF25A8353267}" type="datetimeFigureOut">
              <a:rPr lang="en-US" smtClean="0"/>
              <a:t>8/20/2025</a:t>
            </a:fld>
            <a:endParaRPr lang="en-US"/>
          </a:p>
        </p:txBody>
      </p:sp>
      <p:sp>
        <p:nvSpPr>
          <p:cNvPr id="6" name="Footer Placeholder 5">
            <a:extLst>
              <a:ext uri="{FF2B5EF4-FFF2-40B4-BE49-F238E27FC236}">
                <a16:creationId xmlns:a16="http://schemas.microsoft.com/office/drawing/2014/main" id="{6F871684-70E7-993C-61D3-920C657ED7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EE44AE-175C-DCDA-10E4-B1AAC557B46B}"/>
              </a:ext>
            </a:extLst>
          </p:cNvPr>
          <p:cNvSpPr>
            <a:spLocks noGrp="1"/>
          </p:cNvSpPr>
          <p:nvPr>
            <p:ph type="sldNum" sz="quarter" idx="12"/>
          </p:nvPr>
        </p:nvSpPr>
        <p:spPr/>
        <p:txBody>
          <a:bodyPr/>
          <a:lstStyle/>
          <a:p>
            <a:fld id="{8E22EEDB-3EE7-484F-A3DD-87FE2B24451E}" type="slidenum">
              <a:rPr lang="en-US" smtClean="0"/>
              <a:t>‹#›</a:t>
            </a:fld>
            <a:endParaRPr lang="en-US"/>
          </a:p>
        </p:txBody>
      </p:sp>
    </p:spTree>
    <p:extLst>
      <p:ext uri="{BB962C8B-B14F-4D97-AF65-F5344CB8AC3E}">
        <p14:creationId xmlns:p14="http://schemas.microsoft.com/office/powerpoint/2010/main" val="644149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5CC89D-86E5-8C4E-B2EC-08AC53080E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CE7BFB-82E2-D9E0-0B83-6DAAF05AA6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51598-1983-82DC-7763-070985E69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AA93E5-4BEF-42D9-BA32-DF25A8353267}" type="datetimeFigureOut">
              <a:rPr lang="en-US" smtClean="0"/>
              <a:t>8/20/2025</a:t>
            </a:fld>
            <a:endParaRPr lang="en-US"/>
          </a:p>
        </p:txBody>
      </p:sp>
      <p:sp>
        <p:nvSpPr>
          <p:cNvPr id="5" name="Footer Placeholder 4">
            <a:extLst>
              <a:ext uri="{FF2B5EF4-FFF2-40B4-BE49-F238E27FC236}">
                <a16:creationId xmlns:a16="http://schemas.microsoft.com/office/drawing/2014/main" id="{87C9F7B5-3056-F4CF-445D-739C44D2E5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56E215-8D7E-774B-2AA0-1FC9E07691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22EEDB-3EE7-484F-A3DD-87FE2B24451E}" type="slidenum">
              <a:rPr lang="en-US" smtClean="0"/>
              <a:t>‹#›</a:t>
            </a:fld>
            <a:endParaRPr lang="en-US"/>
          </a:p>
        </p:txBody>
      </p:sp>
    </p:spTree>
    <p:extLst>
      <p:ext uri="{BB962C8B-B14F-4D97-AF65-F5344CB8AC3E}">
        <p14:creationId xmlns:p14="http://schemas.microsoft.com/office/powerpoint/2010/main" val="479130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sv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E2AAC-A5CF-EB10-8E58-EE788B873A43}"/>
              </a:ext>
            </a:extLst>
          </p:cNvPr>
          <p:cNvSpPr>
            <a:spLocks noGrp="1"/>
          </p:cNvSpPr>
          <p:nvPr>
            <p:ph type="ctrTitle"/>
          </p:nvPr>
        </p:nvSpPr>
        <p:spPr/>
        <p:txBody>
          <a:bodyPr>
            <a:normAutofit fontScale="90000"/>
          </a:bodyPr>
          <a:lstStyle/>
          <a:p>
            <a:r>
              <a:rPr lang="en-US" dirty="0"/>
              <a:t>Core Logging for Groundwater Investigations Using Graphical Shading Geologic Logs</a:t>
            </a:r>
          </a:p>
        </p:txBody>
      </p:sp>
      <p:sp>
        <p:nvSpPr>
          <p:cNvPr id="3" name="Subtitle 2">
            <a:extLst>
              <a:ext uri="{FF2B5EF4-FFF2-40B4-BE49-F238E27FC236}">
                <a16:creationId xmlns:a16="http://schemas.microsoft.com/office/drawing/2014/main" id="{853A6C5B-B6F1-8EBB-9A51-2F06E9B41261}"/>
              </a:ext>
            </a:extLst>
          </p:cNvPr>
          <p:cNvSpPr>
            <a:spLocks noGrp="1"/>
          </p:cNvSpPr>
          <p:nvPr>
            <p:ph type="subTitle" idx="1"/>
          </p:nvPr>
        </p:nvSpPr>
        <p:spPr/>
        <p:txBody>
          <a:bodyPr/>
          <a:lstStyle/>
          <a:p>
            <a:r>
              <a:rPr lang="en-US" dirty="0"/>
              <a:t>Lab Lecture</a:t>
            </a:r>
          </a:p>
        </p:txBody>
      </p:sp>
      <p:sp>
        <p:nvSpPr>
          <p:cNvPr id="4" name="TextBox 3">
            <a:extLst>
              <a:ext uri="{FF2B5EF4-FFF2-40B4-BE49-F238E27FC236}">
                <a16:creationId xmlns:a16="http://schemas.microsoft.com/office/drawing/2014/main" id="{459E2174-483E-1F1F-BC0F-6A5AE863AA75}"/>
              </a:ext>
            </a:extLst>
          </p:cNvPr>
          <p:cNvSpPr txBox="1"/>
          <p:nvPr/>
        </p:nvSpPr>
        <p:spPr>
          <a:xfrm>
            <a:off x="278296" y="6042991"/>
            <a:ext cx="8713026" cy="923330"/>
          </a:xfrm>
          <a:prstGeom prst="rect">
            <a:avLst/>
          </a:prstGeom>
          <a:noFill/>
        </p:spPr>
        <p:txBody>
          <a:bodyPr wrap="none" rtlCol="0">
            <a:spAutoFit/>
          </a:bodyPr>
          <a:lstStyle/>
          <a:p>
            <a:r>
              <a:rPr lang="en-US" dirty="0"/>
              <a:t>Contributed as a Lab Activity to Teach the Earth by Jessica Meyer, University of Iowa</a:t>
            </a:r>
          </a:p>
          <a:p>
            <a:r>
              <a:rPr lang="en-US" sz="1800" i="1" kern="100" dirty="0">
                <a:effectLst/>
                <a:latin typeface="Times New Roman" panose="02020603050405020304" pitchFamily="18" charset="0"/>
                <a:ea typeface="Calibri" panose="020F0502020204030204" pitchFamily="34" charset="0"/>
                <a:cs typeface="Times New Roman" panose="02020603050405020304" pitchFamily="18" charset="0"/>
              </a:rPr>
              <a:t>Development of these materials supported by ESTCP Technology Transfer grant ER23-7659</a:t>
            </a: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80649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27674-E7E7-570F-EEB3-734E4033A47A}"/>
              </a:ext>
            </a:extLst>
          </p:cNvPr>
          <p:cNvSpPr>
            <a:spLocks noGrp="1"/>
          </p:cNvSpPr>
          <p:nvPr>
            <p:ph type="title"/>
          </p:nvPr>
        </p:nvSpPr>
        <p:spPr/>
        <p:txBody>
          <a:bodyPr/>
          <a:lstStyle/>
          <a:p>
            <a:r>
              <a:rPr lang="en-US" dirty="0"/>
              <a:t>Grain Size</a:t>
            </a:r>
          </a:p>
        </p:txBody>
      </p:sp>
      <p:sp>
        <p:nvSpPr>
          <p:cNvPr id="3" name="Content Placeholder 2">
            <a:extLst>
              <a:ext uri="{FF2B5EF4-FFF2-40B4-BE49-F238E27FC236}">
                <a16:creationId xmlns:a16="http://schemas.microsoft.com/office/drawing/2014/main" id="{CEA54A9C-BE93-45D6-7D00-7DE53BF6481D}"/>
              </a:ext>
            </a:extLst>
          </p:cNvPr>
          <p:cNvSpPr>
            <a:spLocks noGrp="1"/>
          </p:cNvSpPr>
          <p:nvPr>
            <p:ph idx="1"/>
          </p:nvPr>
        </p:nvSpPr>
        <p:spPr>
          <a:xfrm>
            <a:off x="838200" y="1825625"/>
            <a:ext cx="6066183" cy="4351338"/>
          </a:xfrm>
        </p:spPr>
        <p:txBody>
          <a:bodyPr>
            <a:normAutofit lnSpcReduction="10000"/>
          </a:bodyPr>
          <a:lstStyle/>
          <a:p>
            <a:pPr marL="0" indent="0">
              <a:buNone/>
            </a:pPr>
            <a:r>
              <a:rPr lang="en-US" dirty="0"/>
              <a:t>Grain sizes are grouped or categorized for different purposes</a:t>
            </a:r>
          </a:p>
          <a:p>
            <a:pPr marL="0" indent="0">
              <a:buNone/>
            </a:pPr>
            <a:endParaRPr lang="en-US" dirty="0"/>
          </a:p>
          <a:p>
            <a:pPr marL="0" indent="0">
              <a:buNone/>
            </a:pPr>
            <a:r>
              <a:rPr lang="en-US" dirty="0"/>
              <a:t>Sedimentological studies often use the Udden-Wentworth (1922) categorization of grain sizes</a:t>
            </a:r>
          </a:p>
          <a:p>
            <a:pPr marL="0" indent="0">
              <a:buNone/>
            </a:pPr>
            <a:endParaRPr lang="en-US" dirty="0"/>
          </a:p>
          <a:p>
            <a:pPr marL="0" indent="0">
              <a:buNone/>
            </a:pPr>
            <a:r>
              <a:rPr lang="en-US" dirty="0"/>
              <a:t>Goal is to consistently and accurately assess the proportion of clay, silt, sand, and gravel in an interval of sediment</a:t>
            </a:r>
          </a:p>
        </p:txBody>
      </p:sp>
      <p:pic>
        <p:nvPicPr>
          <p:cNvPr id="1026" name="Picture 2" descr="Wentworth (1922) grain size classification detailed chart">
            <a:extLst>
              <a:ext uri="{FF2B5EF4-FFF2-40B4-BE49-F238E27FC236}">
                <a16:creationId xmlns:a16="http://schemas.microsoft.com/office/drawing/2014/main" id="{86E5DC66-FAD0-A419-C2D7-AFDBE4B461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91" r="47836"/>
          <a:stretch/>
        </p:blipFill>
        <p:spPr bwMode="auto">
          <a:xfrm>
            <a:off x="8798271" y="106017"/>
            <a:ext cx="2555529" cy="6645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576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93B2C-7820-E3A1-4896-B74E7E5765C1}"/>
              </a:ext>
            </a:extLst>
          </p:cNvPr>
          <p:cNvSpPr>
            <a:spLocks noGrp="1"/>
          </p:cNvSpPr>
          <p:nvPr>
            <p:ph type="title"/>
          </p:nvPr>
        </p:nvSpPr>
        <p:spPr/>
        <p:txBody>
          <a:bodyPr/>
          <a:lstStyle/>
          <a:p>
            <a:r>
              <a:rPr lang="en-US" dirty="0"/>
              <a:t>Assessing Grain Size Distributions in the Field</a:t>
            </a:r>
          </a:p>
        </p:txBody>
      </p:sp>
      <p:sp>
        <p:nvSpPr>
          <p:cNvPr id="11" name="TextBox 10">
            <a:extLst>
              <a:ext uri="{FF2B5EF4-FFF2-40B4-BE49-F238E27FC236}">
                <a16:creationId xmlns:a16="http://schemas.microsoft.com/office/drawing/2014/main" id="{F2381182-6180-9D5B-28B5-0307630EC87A}"/>
              </a:ext>
            </a:extLst>
          </p:cNvPr>
          <p:cNvSpPr txBox="1"/>
          <p:nvPr/>
        </p:nvSpPr>
        <p:spPr>
          <a:xfrm>
            <a:off x="1285102" y="2003539"/>
            <a:ext cx="2202783" cy="461665"/>
          </a:xfrm>
          <a:prstGeom prst="rect">
            <a:avLst/>
          </a:prstGeom>
          <a:noFill/>
        </p:spPr>
        <p:txBody>
          <a:bodyPr wrap="none" rtlCol="0">
            <a:spAutoFit/>
          </a:bodyPr>
          <a:lstStyle/>
          <a:p>
            <a:r>
              <a:rPr lang="en-US" sz="2400" dirty="0"/>
              <a:t>Visual Estimates</a:t>
            </a:r>
          </a:p>
        </p:txBody>
      </p:sp>
      <p:pic>
        <p:nvPicPr>
          <p:cNvPr id="7" name="Picture 6" descr="A chart with small circles that are filled with increasing numbers of particles. The chart provides a visual reference for percent area. ">
            <a:extLst>
              <a:ext uri="{FF2B5EF4-FFF2-40B4-BE49-F238E27FC236}">
                <a16:creationId xmlns:a16="http://schemas.microsoft.com/office/drawing/2014/main" id="{7A053AFB-7EAB-6C2B-4EF2-FF608F237000}"/>
              </a:ext>
            </a:extLst>
          </p:cNvPr>
          <p:cNvPicPr>
            <a:picLocks noChangeAspect="1"/>
          </p:cNvPicPr>
          <p:nvPr/>
        </p:nvPicPr>
        <p:blipFill>
          <a:blip r:embed="rId3"/>
          <a:stretch>
            <a:fillRect/>
          </a:stretch>
        </p:blipFill>
        <p:spPr>
          <a:xfrm>
            <a:off x="1018274" y="2621522"/>
            <a:ext cx="3005877" cy="3140540"/>
          </a:xfrm>
          <a:prstGeom prst="rect">
            <a:avLst/>
          </a:prstGeom>
        </p:spPr>
      </p:pic>
      <p:sp>
        <p:nvSpPr>
          <p:cNvPr id="13" name="TextBox 12">
            <a:extLst>
              <a:ext uri="{FF2B5EF4-FFF2-40B4-BE49-F238E27FC236}">
                <a16:creationId xmlns:a16="http://schemas.microsoft.com/office/drawing/2014/main" id="{671C9890-E6ED-094D-D127-90E114D541F8}"/>
              </a:ext>
            </a:extLst>
          </p:cNvPr>
          <p:cNvSpPr txBox="1"/>
          <p:nvPr/>
        </p:nvSpPr>
        <p:spPr>
          <a:xfrm>
            <a:off x="5058125" y="2003539"/>
            <a:ext cx="2360839" cy="461665"/>
          </a:xfrm>
          <a:prstGeom prst="rect">
            <a:avLst/>
          </a:prstGeom>
          <a:noFill/>
        </p:spPr>
        <p:txBody>
          <a:bodyPr wrap="none" rtlCol="0">
            <a:spAutoFit/>
          </a:bodyPr>
          <a:lstStyle/>
          <a:p>
            <a:r>
              <a:rPr lang="en-US" sz="2400" dirty="0"/>
              <a:t>Manual Texturing</a:t>
            </a:r>
          </a:p>
        </p:txBody>
      </p:sp>
      <p:pic>
        <p:nvPicPr>
          <p:cNvPr id="6" name="Picture 2" descr="Estimating soil texture by hand. ">
            <a:extLst>
              <a:ext uri="{FF2B5EF4-FFF2-40B4-BE49-F238E27FC236}">
                <a16:creationId xmlns:a16="http://schemas.microsoft.com/office/drawing/2014/main" id="{134E5DCE-273A-794F-590E-52189F10FA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0868" y="2778057"/>
            <a:ext cx="2413258" cy="14479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84C1652-806E-4801-9D51-2515FCE22886}"/>
              </a:ext>
            </a:extLst>
          </p:cNvPr>
          <p:cNvSpPr txBox="1"/>
          <p:nvPr/>
        </p:nvSpPr>
        <p:spPr>
          <a:xfrm>
            <a:off x="8763968" y="2003540"/>
            <a:ext cx="2510687" cy="461665"/>
          </a:xfrm>
          <a:prstGeom prst="rect">
            <a:avLst/>
          </a:prstGeom>
          <a:noFill/>
        </p:spPr>
        <p:txBody>
          <a:bodyPr wrap="none" rtlCol="0">
            <a:spAutoFit/>
          </a:bodyPr>
          <a:lstStyle/>
          <a:p>
            <a:r>
              <a:rPr lang="en-US" sz="2400" dirty="0"/>
              <a:t>Settling Jars/Tubes</a:t>
            </a:r>
          </a:p>
        </p:txBody>
      </p:sp>
      <p:pic>
        <p:nvPicPr>
          <p:cNvPr id="5" name="Picture 4" descr="Cartoon image of 3 jars. Each jar has 3 colored layers at the bottom representing varying amounts of clay, silt, and sand that have settled out in the bottom of the jar. ">
            <a:extLst>
              <a:ext uri="{FF2B5EF4-FFF2-40B4-BE49-F238E27FC236}">
                <a16:creationId xmlns:a16="http://schemas.microsoft.com/office/drawing/2014/main" id="{3E7ACB26-13C2-C794-11CD-6D5D3BFB31E1}"/>
              </a:ext>
            </a:extLst>
          </p:cNvPr>
          <p:cNvPicPr>
            <a:picLocks noChangeAspect="1"/>
          </p:cNvPicPr>
          <p:nvPr/>
        </p:nvPicPr>
        <p:blipFill rotWithShape="1">
          <a:blip r:embed="rId5"/>
          <a:srcRect t="13805"/>
          <a:stretch/>
        </p:blipFill>
        <p:spPr>
          <a:xfrm>
            <a:off x="8338861" y="2778057"/>
            <a:ext cx="3360903" cy="2027848"/>
          </a:xfrm>
          <a:prstGeom prst="rect">
            <a:avLst/>
          </a:prstGeom>
        </p:spPr>
      </p:pic>
    </p:spTree>
    <p:extLst>
      <p:ext uri="{BB962C8B-B14F-4D97-AF65-F5344CB8AC3E}">
        <p14:creationId xmlns:p14="http://schemas.microsoft.com/office/powerpoint/2010/main" val="967303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7D298-01D4-4707-B5AF-8A538D166BE8}"/>
              </a:ext>
            </a:extLst>
          </p:cNvPr>
          <p:cNvSpPr>
            <a:spLocks noGrp="1"/>
          </p:cNvSpPr>
          <p:nvPr>
            <p:ph type="title"/>
          </p:nvPr>
        </p:nvSpPr>
        <p:spPr/>
        <p:txBody>
          <a:bodyPr/>
          <a:lstStyle/>
          <a:p>
            <a:r>
              <a:rPr lang="en-US" dirty="0"/>
              <a:t>Manual Texturing</a:t>
            </a:r>
          </a:p>
        </p:txBody>
      </p:sp>
      <p:sp>
        <p:nvSpPr>
          <p:cNvPr id="3" name="Content Placeholder 2">
            <a:extLst>
              <a:ext uri="{FF2B5EF4-FFF2-40B4-BE49-F238E27FC236}">
                <a16:creationId xmlns:a16="http://schemas.microsoft.com/office/drawing/2014/main" id="{B6E62507-F016-BCDC-7D86-DAB0C5DB9FD0}"/>
              </a:ext>
            </a:extLst>
          </p:cNvPr>
          <p:cNvSpPr>
            <a:spLocks noGrp="1"/>
          </p:cNvSpPr>
          <p:nvPr>
            <p:ph idx="1"/>
          </p:nvPr>
        </p:nvSpPr>
        <p:spPr>
          <a:xfrm>
            <a:off x="838200" y="1825625"/>
            <a:ext cx="6145696" cy="4351338"/>
          </a:xfrm>
        </p:spPr>
        <p:txBody>
          <a:bodyPr/>
          <a:lstStyle/>
          <a:p>
            <a:r>
              <a:rPr lang="en-US" dirty="0"/>
              <a:t>Popular method stems from soil science</a:t>
            </a:r>
          </a:p>
          <a:p>
            <a:endParaRPr lang="en-US" dirty="0"/>
          </a:p>
          <a:p>
            <a:r>
              <a:rPr lang="en-US" dirty="0"/>
              <a:t>Determines USDA textural classification based on how long the sediment will ‘ribbon out’</a:t>
            </a:r>
          </a:p>
        </p:txBody>
      </p:sp>
      <p:pic>
        <p:nvPicPr>
          <p:cNvPr id="9" name="Picture 8" descr="Flowchart describing how to determine the clay, silt, sand content of a sediment sample. ">
            <a:extLst>
              <a:ext uri="{FF2B5EF4-FFF2-40B4-BE49-F238E27FC236}">
                <a16:creationId xmlns:a16="http://schemas.microsoft.com/office/drawing/2014/main" id="{65AE8757-99A2-8946-5386-83D048B2A553}"/>
              </a:ext>
            </a:extLst>
          </p:cNvPr>
          <p:cNvPicPr>
            <a:picLocks noChangeAspect="1"/>
          </p:cNvPicPr>
          <p:nvPr/>
        </p:nvPicPr>
        <p:blipFill rotWithShape="1">
          <a:blip r:embed="rId3">
            <a:extLst>
              <a:ext uri="{28A0092B-C50C-407E-A947-70E740481C1C}">
                <a14:useLocalDpi xmlns:a14="http://schemas.microsoft.com/office/drawing/2010/main" val="0"/>
              </a:ext>
            </a:extLst>
          </a:blip>
          <a:srcRect l="4607" t="9931" r="5204" b="9931"/>
          <a:stretch/>
        </p:blipFill>
        <p:spPr>
          <a:xfrm>
            <a:off x="7262191" y="360002"/>
            <a:ext cx="4465983" cy="6132874"/>
          </a:xfrm>
          <a:prstGeom prst="rect">
            <a:avLst/>
          </a:prstGeom>
        </p:spPr>
      </p:pic>
      <p:sp>
        <p:nvSpPr>
          <p:cNvPr id="10" name="TextBox 9">
            <a:extLst>
              <a:ext uri="{FF2B5EF4-FFF2-40B4-BE49-F238E27FC236}">
                <a16:creationId xmlns:a16="http://schemas.microsoft.com/office/drawing/2014/main" id="{3BED329F-A4E5-F178-BA3F-F1D84A6FB60D}"/>
              </a:ext>
            </a:extLst>
          </p:cNvPr>
          <p:cNvSpPr txBox="1"/>
          <p:nvPr/>
        </p:nvSpPr>
        <p:spPr>
          <a:xfrm>
            <a:off x="1530626" y="5896008"/>
            <a:ext cx="5592418" cy="461665"/>
          </a:xfrm>
          <a:prstGeom prst="rect">
            <a:avLst/>
          </a:prstGeom>
          <a:noFill/>
        </p:spPr>
        <p:txBody>
          <a:bodyPr wrap="square" rtlCol="0">
            <a:spAutoFit/>
          </a:bodyPr>
          <a:lstStyle/>
          <a:p>
            <a:r>
              <a:rPr lang="en-US" sz="1200" b="0" i="0" u="none" strike="noStrike" baseline="0" dirty="0">
                <a:solidFill>
                  <a:srgbClr val="000000"/>
                </a:solidFill>
                <a:latin typeface="Verdana" panose="020B0604030504040204" pitchFamily="34" charset="0"/>
              </a:rPr>
              <a:t>Modified from S.J. Thien. 1979. </a:t>
            </a:r>
            <a:r>
              <a:rPr lang="en-US" sz="1200" b="0" i="1" u="none" strike="noStrike" baseline="0" dirty="0">
                <a:solidFill>
                  <a:srgbClr val="000000"/>
                </a:solidFill>
                <a:latin typeface="Verdana" panose="020B0604030504040204" pitchFamily="34" charset="0"/>
              </a:rPr>
              <a:t>A flow diagram for teaching texture by feel analysis. </a:t>
            </a:r>
            <a:r>
              <a:rPr lang="en-US" sz="1200" b="0" i="0" u="none" strike="noStrike" baseline="0" dirty="0">
                <a:solidFill>
                  <a:srgbClr val="000000"/>
                </a:solidFill>
                <a:latin typeface="Verdana" panose="020B0604030504040204" pitchFamily="34" charset="0"/>
              </a:rPr>
              <a:t>Journal of Agronomic Education. 8:54-55. </a:t>
            </a:r>
            <a:endParaRPr lang="en-US" sz="1200" dirty="0"/>
          </a:p>
        </p:txBody>
      </p:sp>
    </p:spTree>
    <p:extLst>
      <p:ext uri="{BB962C8B-B14F-4D97-AF65-F5344CB8AC3E}">
        <p14:creationId xmlns:p14="http://schemas.microsoft.com/office/powerpoint/2010/main" val="3755244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58AA-4E80-E8E3-624B-9C53E5164E1C}"/>
              </a:ext>
            </a:extLst>
          </p:cNvPr>
          <p:cNvSpPr>
            <a:spLocks noGrp="1"/>
          </p:cNvSpPr>
          <p:nvPr>
            <p:ph type="title"/>
          </p:nvPr>
        </p:nvSpPr>
        <p:spPr/>
        <p:txBody>
          <a:bodyPr/>
          <a:lstStyle/>
          <a:p>
            <a:r>
              <a:rPr lang="en-US" dirty="0"/>
              <a:t>USDA Texture Classification</a:t>
            </a:r>
          </a:p>
        </p:txBody>
      </p:sp>
      <p:sp>
        <p:nvSpPr>
          <p:cNvPr id="3" name="Content Placeholder 2">
            <a:extLst>
              <a:ext uri="{FF2B5EF4-FFF2-40B4-BE49-F238E27FC236}">
                <a16:creationId xmlns:a16="http://schemas.microsoft.com/office/drawing/2014/main" id="{7A0E7B25-1703-42C0-DCB4-D18E1A19495A}"/>
              </a:ext>
            </a:extLst>
          </p:cNvPr>
          <p:cNvSpPr>
            <a:spLocks noGrp="1"/>
          </p:cNvSpPr>
          <p:nvPr>
            <p:ph idx="1"/>
          </p:nvPr>
        </p:nvSpPr>
        <p:spPr>
          <a:xfrm>
            <a:off x="838200" y="1825625"/>
            <a:ext cx="5257800" cy="4351338"/>
          </a:xfrm>
        </p:spPr>
        <p:txBody>
          <a:bodyPr/>
          <a:lstStyle/>
          <a:p>
            <a:r>
              <a:rPr lang="en-US" dirty="0"/>
              <a:t>Groups sediments based on proportion of clay, silt, sand</a:t>
            </a:r>
          </a:p>
          <a:p>
            <a:endParaRPr lang="en-US" dirty="0"/>
          </a:p>
          <a:p>
            <a:r>
              <a:rPr lang="en-US" dirty="0"/>
              <a:t>Groupings are meant to emphasize water retention and transmission characteristics and tillage properties of sediment </a:t>
            </a:r>
          </a:p>
          <a:p>
            <a:endParaRPr lang="en-US" dirty="0"/>
          </a:p>
          <a:p>
            <a:endParaRPr lang="en-US" dirty="0"/>
          </a:p>
        </p:txBody>
      </p:sp>
      <p:pic>
        <p:nvPicPr>
          <p:cNvPr id="7" name="Picture 6" descr="Image of the USDA texture triangle. ">
            <a:extLst>
              <a:ext uri="{FF2B5EF4-FFF2-40B4-BE49-F238E27FC236}">
                <a16:creationId xmlns:a16="http://schemas.microsoft.com/office/drawing/2014/main" id="{2218989B-D54D-4275-97CA-ED4FF5379D24}"/>
              </a:ext>
            </a:extLst>
          </p:cNvPr>
          <p:cNvPicPr>
            <a:picLocks noChangeAspect="1"/>
          </p:cNvPicPr>
          <p:nvPr/>
        </p:nvPicPr>
        <p:blipFill rotWithShape="1">
          <a:blip r:embed="rId3">
            <a:extLst>
              <a:ext uri="{28A0092B-C50C-407E-A947-70E740481C1C}">
                <a14:useLocalDpi xmlns:a14="http://schemas.microsoft.com/office/drawing/2010/main" val="0"/>
              </a:ext>
            </a:extLst>
          </a:blip>
          <a:srcRect l="4011" t="33816" r="16552" b="15363"/>
          <a:stretch/>
        </p:blipFill>
        <p:spPr>
          <a:xfrm>
            <a:off x="7129670" y="1674190"/>
            <a:ext cx="4598505" cy="4546643"/>
          </a:xfrm>
          <a:prstGeom prst="rect">
            <a:avLst/>
          </a:prstGeom>
        </p:spPr>
      </p:pic>
    </p:spTree>
    <p:extLst>
      <p:ext uri="{BB962C8B-B14F-4D97-AF65-F5344CB8AC3E}">
        <p14:creationId xmlns:p14="http://schemas.microsoft.com/office/powerpoint/2010/main" val="39926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BB9BB-2789-4483-3321-32D50FCC5244}"/>
              </a:ext>
            </a:extLst>
          </p:cNvPr>
          <p:cNvSpPr>
            <a:spLocks noGrp="1"/>
          </p:cNvSpPr>
          <p:nvPr>
            <p:ph type="title"/>
          </p:nvPr>
        </p:nvSpPr>
        <p:spPr/>
        <p:txBody>
          <a:bodyPr/>
          <a:lstStyle/>
          <a:p>
            <a:r>
              <a:rPr lang="en-US" dirty="0"/>
              <a:t>Assessing Color Using the Munsell System</a:t>
            </a:r>
          </a:p>
        </p:txBody>
      </p:sp>
      <p:sp>
        <p:nvSpPr>
          <p:cNvPr id="60" name="TextBox 59">
            <a:extLst>
              <a:ext uri="{FF2B5EF4-FFF2-40B4-BE49-F238E27FC236}">
                <a16:creationId xmlns:a16="http://schemas.microsoft.com/office/drawing/2014/main" id="{80924B84-F3A3-2BF8-ED75-BEDB95439938}"/>
              </a:ext>
            </a:extLst>
          </p:cNvPr>
          <p:cNvSpPr txBox="1"/>
          <p:nvPr/>
        </p:nvSpPr>
        <p:spPr>
          <a:xfrm>
            <a:off x="2193429" y="1420099"/>
            <a:ext cx="699230" cy="461665"/>
          </a:xfrm>
          <a:prstGeom prst="rect">
            <a:avLst/>
          </a:prstGeom>
          <a:noFill/>
        </p:spPr>
        <p:txBody>
          <a:bodyPr wrap="none" rtlCol="0">
            <a:spAutoFit/>
          </a:bodyPr>
          <a:lstStyle/>
          <a:p>
            <a:r>
              <a:rPr lang="en-US" sz="2400" b="1" dirty="0"/>
              <a:t>Hue</a:t>
            </a:r>
          </a:p>
        </p:txBody>
      </p:sp>
      <p:grpSp>
        <p:nvGrpSpPr>
          <p:cNvPr id="56" name="Group 55" descr="Image showing primary Munsell colors arranged around a circle. ">
            <a:extLst>
              <a:ext uri="{FF2B5EF4-FFF2-40B4-BE49-F238E27FC236}">
                <a16:creationId xmlns:a16="http://schemas.microsoft.com/office/drawing/2014/main" id="{252DFFEF-F859-AA55-D1F1-AC3A95519252}"/>
              </a:ext>
            </a:extLst>
          </p:cNvPr>
          <p:cNvGrpSpPr/>
          <p:nvPr/>
        </p:nvGrpSpPr>
        <p:grpSpPr>
          <a:xfrm>
            <a:off x="272060" y="1945749"/>
            <a:ext cx="4531896" cy="4854610"/>
            <a:chOff x="210416" y="1708417"/>
            <a:chExt cx="4531896" cy="4854610"/>
          </a:xfrm>
        </p:grpSpPr>
        <p:pic>
          <p:nvPicPr>
            <p:cNvPr id="53" name="Picture 52" descr="A colorful circle with numbers and letters&#10;&#10;Description automatically generated">
              <a:extLst>
                <a:ext uri="{FF2B5EF4-FFF2-40B4-BE49-F238E27FC236}">
                  <a16:creationId xmlns:a16="http://schemas.microsoft.com/office/drawing/2014/main" id="{4C0E28C0-7581-BE16-0551-78502D26D6A8}"/>
                </a:ext>
              </a:extLst>
            </p:cNvPr>
            <p:cNvPicPr>
              <a:picLocks noChangeAspect="1"/>
            </p:cNvPicPr>
            <p:nvPr/>
          </p:nvPicPr>
          <p:blipFill rotWithShape="1">
            <a:blip r:embed="rId3">
              <a:extLst>
                <a:ext uri="{28A0092B-C50C-407E-A947-70E740481C1C}">
                  <a14:useLocalDpi xmlns:a14="http://schemas.microsoft.com/office/drawing/2010/main" val="0"/>
                </a:ext>
              </a:extLst>
            </a:blip>
            <a:srcRect t="11524" b="10368"/>
            <a:stretch/>
          </p:blipFill>
          <p:spPr>
            <a:xfrm>
              <a:off x="490689" y="2155004"/>
              <a:ext cx="3981426" cy="4038691"/>
            </a:xfrm>
            <a:prstGeom prst="rect">
              <a:avLst/>
            </a:prstGeom>
          </p:spPr>
        </p:pic>
        <p:sp>
          <p:nvSpPr>
            <p:cNvPr id="10" name="TextBox 9">
              <a:extLst>
                <a:ext uri="{FF2B5EF4-FFF2-40B4-BE49-F238E27FC236}">
                  <a16:creationId xmlns:a16="http://schemas.microsoft.com/office/drawing/2014/main" id="{717FAB2C-A5DD-D7F9-194F-544583C1E485}"/>
                </a:ext>
              </a:extLst>
            </p:cNvPr>
            <p:cNvSpPr txBox="1"/>
            <p:nvPr/>
          </p:nvSpPr>
          <p:spPr>
            <a:xfrm>
              <a:off x="2231878" y="1708417"/>
              <a:ext cx="499047" cy="369332"/>
            </a:xfrm>
            <a:prstGeom prst="rect">
              <a:avLst/>
            </a:prstGeom>
            <a:noFill/>
          </p:spPr>
          <p:txBody>
            <a:bodyPr wrap="none" rtlCol="0">
              <a:spAutoFit/>
            </a:bodyPr>
            <a:lstStyle/>
            <a:p>
              <a:r>
                <a:rPr lang="en-US" dirty="0"/>
                <a:t>red</a:t>
              </a:r>
            </a:p>
          </p:txBody>
        </p:sp>
        <p:sp>
          <p:nvSpPr>
            <p:cNvPr id="11" name="TextBox 10">
              <a:extLst>
                <a:ext uri="{FF2B5EF4-FFF2-40B4-BE49-F238E27FC236}">
                  <a16:creationId xmlns:a16="http://schemas.microsoft.com/office/drawing/2014/main" id="{9EEA673C-C966-AAB1-05EC-54CDE9F0903C}"/>
                </a:ext>
              </a:extLst>
            </p:cNvPr>
            <p:cNvSpPr txBox="1"/>
            <p:nvPr/>
          </p:nvSpPr>
          <p:spPr>
            <a:xfrm rot="19485179">
              <a:off x="644086" y="2227055"/>
              <a:ext cx="1172500" cy="369332"/>
            </a:xfrm>
            <a:prstGeom prst="rect">
              <a:avLst/>
            </a:prstGeom>
            <a:noFill/>
          </p:spPr>
          <p:txBody>
            <a:bodyPr wrap="none" rtlCol="0">
              <a:spAutoFit/>
            </a:bodyPr>
            <a:lstStyle/>
            <a:p>
              <a:r>
                <a:rPr lang="en-US" dirty="0"/>
                <a:t>yellow-red</a:t>
              </a:r>
            </a:p>
          </p:txBody>
        </p:sp>
        <p:sp>
          <p:nvSpPr>
            <p:cNvPr id="12" name="TextBox 11">
              <a:extLst>
                <a:ext uri="{FF2B5EF4-FFF2-40B4-BE49-F238E27FC236}">
                  <a16:creationId xmlns:a16="http://schemas.microsoft.com/office/drawing/2014/main" id="{656257DB-D554-DF70-A630-D1BD62E4E391}"/>
                </a:ext>
              </a:extLst>
            </p:cNvPr>
            <p:cNvSpPr txBox="1"/>
            <p:nvPr/>
          </p:nvSpPr>
          <p:spPr>
            <a:xfrm rot="16792066">
              <a:off x="-1565" y="3305473"/>
              <a:ext cx="793294" cy="369332"/>
            </a:xfrm>
            <a:prstGeom prst="rect">
              <a:avLst/>
            </a:prstGeom>
            <a:noFill/>
          </p:spPr>
          <p:txBody>
            <a:bodyPr wrap="none" rtlCol="0">
              <a:spAutoFit/>
            </a:bodyPr>
            <a:lstStyle/>
            <a:p>
              <a:r>
                <a:rPr lang="en-US" dirty="0"/>
                <a:t>yellow</a:t>
              </a:r>
            </a:p>
          </p:txBody>
        </p:sp>
        <p:sp>
          <p:nvSpPr>
            <p:cNvPr id="13" name="TextBox 12">
              <a:extLst>
                <a:ext uri="{FF2B5EF4-FFF2-40B4-BE49-F238E27FC236}">
                  <a16:creationId xmlns:a16="http://schemas.microsoft.com/office/drawing/2014/main" id="{7726D027-5522-AD48-4310-5C63AA618705}"/>
                </a:ext>
              </a:extLst>
            </p:cNvPr>
            <p:cNvSpPr txBox="1"/>
            <p:nvPr/>
          </p:nvSpPr>
          <p:spPr>
            <a:xfrm rot="15040717">
              <a:off x="-284844" y="4672407"/>
              <a:ext cx="1402628" cy="369332"/>
            </a:xfrm>
            <a:prstGeom prst="rect">
              <a:avLst/>
            </a:prstGeom>
            <a:noFill/>
          </p:spPr>
          <p:txBody>
            <a:bodyPr wrap="none" rtlCol="0">
              <a:spAutoFit/>
            </a:bodyPr>
            <a:lstStyle/>
            <a:p>
              <a:r>
                <a:rPr lang="en-US" dirty="0"/>
                <a:t>green-yellow</a:t>
              </a:r>
            </a:p>
          </p:txBody>
        </p:sp>
        <p:sp>
          <p:nvSpPr>
            <p:cNvPr id="14" name="TextBox 13">
              <a:extLst>
                <a:ext uri="{FF2B5EF4-FFF2-40B4-BE49-F238E27FC236}">
                  <a16:creationId xmlns:a16="http://schemas.microsoft.com/office/drawing/2014/main" id="{533912ED-04F4-2FF2-1148-8E732E68405F}"/>
                </a:ext>
              </a:extLst>
            </p:cNvPr>
            <p:cNvSpPr txBox="1"/>
            <p:nvPr/>
          </p:nvSpPr>
          <p:spPr>
            <a:xfrm rot="13258880">
              <a:off x="723716" y="5771962"/>
              <a:ext cx="723468" cy="369332"/>
            </a:xfrm>
            <a:prstGeom prst="rect">
              <a:avLst/>
            </a:prstGeom>
            <a:noFill/>
          </p:spPr>
          <p:txBody>
            <a:bodyPr wrap="none" rtlCol="0">
              <a:spAutoFit/>
            </a:bodyPr>
            <a:lstStyle/>
            <a:p>
              <a:r>
                <a:rPr lang="en-US" dirty="0"/>
                <a:t>green</a:t>
              </a:r>
            </a:p>
          </p:txBody>
        </p:sp>
        <p:sp>
          <p:nvSpPr>
            <p:cNvPr id="16" name="TextBox 15">
              <a:extLst>
                <a:ext uri="{FF2B5EF4-FFF2-40B4-BE49-F238E27FC236}">
                  <a16:creationId xmlns:a16="http://schemas.microsoft.com/office/drawing/2014/main" id="{DDED33AE-A0A7-808D-1EA6-280F7C74470B}"/>
                </a:ext>
              </a:extLst>
            </p:cNvPr>
            <p:cNvSpPr txBox="1"/>
            <p:nvPr/>
          </p:nvSpPr>
          <p:spPr>
            <a:xfrm rot="10800000">
              <a:off x="1878415" y="6193695"/>
              <a:ext cx="1205971" cy="369332"/>
            </a:xfrm>
            <a:prstGeom prst="rect">
              <a:avLst/>
            </a:prstGeom>
            <a:noFill/>
          </p:spPr>
          <p:txBody>
            <a:bodyPr wrap="none" rtlCol="0">
              <a:spAutoFit/>
            </a:bodyPr>
            <a:lstStyle/>
            <a:p>
              <a:r>
                <a:rPr lang="en-US" dirty="0"/>
                <a:t>blue-green</a:t>
              </a:r>
            </a:p>
          </p:txBody>
        </p:sp>
        <p:sp>
          <p:nvSpPr>
            <p:cNvPr id="17" name="TextBox 16">
              <a:extLst>
                <a:ext uri="{FF2B5EF4-FFF2-40B4-BE49-F238E27FC236}">
                  <a16:creationId xmlns:a16="http://schemas.microsoft.com/office/drawing/2014/main" id="{CFED014A-FEB7-83A2-2F3D-A763AF6A48F1}"/>
                </a:ext>
              </a:extLst>
            </p:cNvPr>
            <p:cNvSpPr txBox="1"/>
            <p:nvPr/>
          </p:nvSpPr>
          <p:spPr>
            <a:xfrm rot="8770265">
              <a:off x="3535465" y="5786377"/>
              <a:ext cx="596638" cy="369332"/>
            </a:xfrm>
            <a:prstGeom prst="rect">
              <a:avLst/>
            </a:prstGeom>
            <a:noFill/>
          </p:spPr>
          <p:txBody>
            <a:bodyPr wrap="none" rtlCol="0">
              <a:spAutoFit/>
            </a:bodyPr>
            <a:lstStyle/>
            <a:p>
              <a:r>
                <a:rPr lang="en-US" dirty="0"/>
                <a:t>blue</a:t>
              </a:r>
            </a:p>
          </p:txBody>
        </p:sp>
        <p:sp>
          <p:nvSpPr>
            <p:cNvPr id="18" name="TextBox 17">
              <a:extLst>
                <a:ext uri="{FF2B5EF4-FFF2-40B4-BE49-F238E27FC236}">
                  <a16:creationId xmlns:a16="http://schemas.microsoft.com/office/drawing/2014/main" id="{E462B019-74A8-34F7-F2FF-5FC3B8465CC7}"/>
                </a:ext>
              </a:extLst>
            </p:cNvPr>
            <p:cNvSpPr txBox="1"/>
            <p:nvPr/>
          </p:nvSpPr>
          <p:spPr>
            <a:xfrm rot="6836802">
              <a:off x="3892642" y="4645587"/>
              <a:ext cx="1281120" cy="369332"/>
            </a:xfrm>
            <a:prstGeom prst="rect">
              <a:avLst/>
            </a:prstGeom>
            <a:noFill/>
          </p:spPr>
          <p:txBody>
            <a:bodyPr wrap="none" rtlCol="0">
              <a:spAutoFit/>
            </a:bodyPr>
            <a:lstStyle/>
            <a:p>
              <a:r>
                <a:rPr lang="en-US" dirty="0"/>
                <a:t>purple-blue</a:t>
              </a:r>
            </a:p>
          </p:txBody>
        </p:sp>
        <p:sp>
          <p:nvSpPr>
            <p:cNvPr id="19" name="TextBox 18">
              <a:extLst>
                <a:ext uri="{FF2B5EF4-FFF2-40B4-BE49-F238E27FC236}">
                  <a16:creationId xmlns:a16="http://schemas.microsoft.com/office/drawing/2014/main" id="{B32A7255-8CD5-A797-610B-73780BBCDC67}"/>
                </a:ext>
              </a:extLst>
            </p:cNvPr>
            <p:cNvSpPr txBox="1"/>
            <p:nvPr/>
          </p:nvSpPr>
          <p:spPr>
            <a:xfrm rot="4715639">
              <a:off x="4158337" y="3310987"/>
              <a:ext cx="798617" cy="369332"/>
            </a:xfrm>
            <a:prstGeom prst="rect">
              <a:avLst/>
            </a:prstGeom>
            <a:noFill/>
          </p:spPr>
          <p:txBody>
            <a:bodyPr wrap="none" rtlCol="0">
              <a:spAutoFit/>
            </a:bodyPr>
            <a:lstStyle/>
            <a:p>
              <a:r>
                <a:rPr lang="en-US" dirty="0"/>
                <a:t>purple</a:t>
              </a:r>
            </a:p>
          </p:txBody>
        </p:sp>
        <p:sp>
          <p:nvSpPr>
            <p:cNvPr id="20" name="TextBox 19">
              <a:extLst>
                <a:ext uri="{FF2B5EF4-FFF2-40B4-BE49-F238E27FC236}">
                  <a16:creationId xmlns:a16="http://schemas.microsoft.com/office/drawing/2014/main" id="{1D612510-28CE-E47E-4A70-4A1607BDDC48}"/>
                </a:ext>
              </a:extLst>
            </p:cNvPr>
            <p:cNvSpPr txBox="1"/>
            <p:nvPr/>
          </p:nvSpPr>
          <p:spPr>
            <a:xfrm rot="2618020">
              <a:off x="3242020" y="2220857"/>
              <a:ext cx="1183529" cy="369332"/>
            </a:xfrm>
            <a:prstGeom prst="rect">
              <a:avLst/>
            </a:prstGeom>
            <a:noFill/>
          </p:spPr>
          <p:txBody>
            <a:bodyPr wrap="none" rtlCol="0">
              <a:spAutoFit/>
            </a:bodyPr>
            <a:lstStyle/>
            <a:p>
              <a:r>
                <a:rPr lang="en-US" dirty="0"/>
                <a:t>red-purple</a:t>
              </a:r>
            </a:p>
          </p:txBody>
        </p:sp>
      </p:grpSp>
      <p:sp>
        <p:nvSpPr>
          <p:cNvPr id="61" name="TextBox 60">
            <a:extLst>
              <a:ext uri="{FF2B5EF4-FFF2-40B4-BE49-F238E27FC236}">
                <a16:creationId xmlns:a16="http://schemas.microsoft.com/office/drawing/2014/main" id="{1CDA5298-0124-DA68-743F-0AD3FBD3D839}"/>
              </a:ext>
            </a:extLst>
          </p:cNvPr>
          <p:cNvSpPr txBox="1"/>
          <p:nvPr/>
        </p:nvSpPr>
        <p:spPr>
          <a:xfrm>
            <a:off x="4945364" y="1394089"/>
            <a:ext cx="2293577" cy="461665"/>
          </a:xfrm>
          <a:prstGeom prst="rect">
            <a:avLst/>
          </a:prstGeom>
          <a:noFill/>
        </p:spPr>
        <p:txBody>
          <a:bodyPr wrap="none" rtlCol="0">
            <a:spAutoFit/>
          </a:bodyPr>
          <a:lstStyle/>
          <a:p>
            <a:r>
              <a:rPr lang="en-US" sz="2400" b="1" dirty="0"/>
              <a:t>Value (lightness)</a:t>
            </a:r>
          </a:p>
        </p:txBody>
      </p:sp>
      <p:grpSp>
        <p:nvGrpSpPr>
          <p:cNvPr id="3" name="Group 2" descr="Image demonstrating the transition from black to white associated with Munsell value. ">
            <a:extLst>
              <a:ext uri="{FF2B5EF4-FFF2-40B4-BE49-F238E27FC236}">
                <a16:creationId xmlns:a16="http://schemas.microsoft.com/office/drawing/2014/main" id="{D9604BDD-739D-2738-0EB5-93CEDAE5D09B}"/>
              </a:ext>
            </a:extLst>
          </p:cNvPr>
          <p:cNvGrpSpPr/>
          <p:nvPr/>
        </p:nvGrpSpPr>
        <p:grpSpPr>
          <a:xfrm>
            <a:off x="5611239" y="2241974"/>
            <a:ext cx="850350" cy="4129745"/>
            <a:chOff x="5611239" y="2241974"/>
            <a:chExt cx="850350" cy="4129745"/>
          </a:xfrm>
        </p:grpSpPr>
        <p:grpSp>
          <p:nvGrpSpPr>
            <p:cNvPr id="128" name="Group 127" descr="I">
              <a:extLst>
                <a:ext uri="{FF2B5EF4-FFF2-40B4-BE49-F238E27FC236}">
                  <a16:creationId xmlns:a16="http://schemas.microsoft.com/office/drawing/2014/main" id="{C1664EFF-19B3-00D5-6A65-E8A8B95B429D}"/>
                </a:ext>
              </a:extLst>
            </p:cNvPr>
            <p:cNvGrpSpPr/>
            <p:nvPr/>
          </p:nvGrpSpPr>
          <p:grpSpPr>
            <a:xfrm>
              <a:off x="5611239" y="2241974"/>
              <a:ext cx="659394" cy="4127638"/>
              <a:chOff x="5611239" y="2241974"/>
              <a:chExt cx="659394" cy="4127638"/>
            </a:xfrm>
          </p:grpSpPr>
          <p:sp>
            <p:nvSpPr>
              <p:cNvPr id="37" name="Rectangle 36">
                <a:extLst>
                  <a:ext uri="{FF2B5EF4-FFF2-40B4-BE49-F238E27FC236}">
                    <a16:creationId xmlns:a16="http://schemas.microsoft.com/office/drawing/2014/main" id="{91E2E7A0-23D1-32BB-927B-83BC1AE224D8}"/>
                  </a:ext>
                </a:extLst>
              </p:cNvPr>
              <p:cNvSpPr/>
              <p:nvPr/>
            </p:nvSpPr>
            <p:spPr>
              <a:xfrm>
                <a:off x="5611239" y="2984423"/>
                <a:ext cx="657546" cy="374904"/>
              </a:xfrm>
              <a:prstGeom prst="rect">
                <a:avLst/>
              </a:prstGeom>
              <a:solidFill>
                <a:srgbClr val="D0D0D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F2AEA1B-DFFE-CDF3-7371-F9DEE6FED098}"/>
                  </a:ext>
                </a:extLst>
              </p:cNvPr>
              <p:cNvSpPr/>
              <p:nvPr/>
            </p:nvSpPr>
            <p:spPr>
              <a:xfrm>
                <a:off x="5611239" y="3357006"/>
                <a:ext cx="657546" cy="374904"/>
              </a:xfrm>
              <a:prstGeom prst="rect">
                <a:avLst/>
              </a:prstGeom>
              <a:solidFill>
                <a:srgbClr val="B6B6B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B2E1FAF-BB03-EA8D-ABDC-D6B426369164}"/>
                  </a:ext>
                </a:extLst>
              </p:cNvPr>
              <p:cNvSpPr/>
              <p:nvPr/>
            </p:nvSpPr>
            <p:spPr>
              <a:xfrm>
                <a:off x="5611239" y="3731910"/>
                <a:ext cx="657546" cy="374904"/>
              </a:xfrm>
              <a:prstGeom prst="rect">
                <a:avLst/>
              </a:prstGeom>
              <a:solidFill>
                <a:srgbClr val="9C9C9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1537B0B-DA33-098C-F4CE-63AE7D74816A}"/>
                  </a:ext>
                </a:extLst>
              </p:cNvPr>
              <p:cNvSpPr/>
              <p:nvPr/>
            </p:nvSpPr>
            <p:spPr>
              <a:xfrm>
                <a:off x="5613087" y="4109953"/>
                <a:ext cx="657546" cy="374904"/>
              </a:xfrm>
              <a:prstGeom prst="rect">
                <a:avLst/>
              </a:prstGeom>
              <a:solidFill>
                <a:srgbClr val="82828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B6BE7EC-AF29-09A8-7A8E-87AE98F8AD2B}"/>
                  </a:ext>
                </a:extLst>
              </p:cNvPr>
              <p:cNvSpPr/>
              <p:nvPr/>
            </p:nvSpPr>
            <p:spPr>
              <a:xfrm>
                <a:off x="5613087" y="4484857"/>
                <a:ext cx="657546" cy="374904"/>
              </a:xfrm>
              <a:prstGeom prst="rect">
                <a:avLst/>
              </a:prstGeom>
              <a:solidFill>
                <a:srgbClr val="68686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6FECF0B-FF74-ABE6-F3D8-737E0EA07336}"/>
                  </a:ext>
                </a:extLst>
              </p:cNvPr>
              <p:cNvSpPr/>
              <p:nvPr/>
            </p:nvSpPr>
            <p:spPr>
              <a:xfrm>
                <a:off x="5613087" y="4857440"/>
                <a:ext cx="657546" cy="374904"/>
              </a:xfrm>
              <a:prstGeom prst="rect">
                <a:avLst/>
              </a:prstGeom>
              <a:solidFill>
                <a:srgbClr val="4E4E4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736DF8B-5408-6AEF-FDBB-99D57CF9B2A3}"/>
                  </a:ext>
                </a:extLst>
              </p:cNvPr>
              <p:cNvSpPr/>
              <p:nvPr/>
            </p:nvSpPr>
            <p:spPr>
              <a:xfrm>
                <a:off x="5613087" y="5235483"/>
                <a:ext cx="657546" cy="374904"/>
              </a:xfrm>
              <a:prstGeom prst="rect">
                <a:avLst/>
              </a:prstGeom>
              <a:solidFill>
                <a:srgbClr val="34343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D7B6E0FB-BB80-AA19-FDC2-22ACA26B534B}"/>
                  </a:ext>
                </a:extLst>
              </p:cNvPr>
              <p:cNvSpPr/>
              <p:nvPr/>
            </p:nvSpPr>
            <p:spPr>
              <a:xfrm>
                <a:off x="5612163" y="5613526"/>
                <a:ext cx="657546" cy="374904"/>
              </a:xfrm>
              <a:prstGeom prst="rect">
                <a:avLst/>
              </a:prstGeom>
              <a:solidFill>
                <a:srgbClr val="1A1A1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06311F3-43BC-44BB-6EDC-267798DAC676}"/>
                  </a:ext>
                </a:extLst>
              </p:cNvPr>
              <p:cNvSpPr/>
              <p:nvPr/>
            </p:nvSpPr>
            <p:spPr>
              <a:xfrm>
                <a:off x="5611239" y="5994708"/>
                <a:ext cx="657546" cy="374904"/>
              </a:xfrm>
              <a:prstGeom prst="rect">
                <a:avLst/>
              </a:prstGeom>
              <a:solidFill>
                <a:srgbClr val="0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125">
                <a:extLst>
                  <a:ext uri="{FF2B5EF4-FFF2-40B4-BE49-F238E27FC236}">
                    <a16:creationId xmlns:a16="http://schemas.microsoft.com/office/drawing/2014/main" id="{5F8FF31F-1ACC-B471-F18F-0C4DC4D4E42A}"/>
                  </a:ext>
                </a:extLst>
              </p:cNvPr>
              <p:cNvSpPr/>
              <p:nvPr/>
            </p:nvSpPr>
            <p:spPr>
              <a:xfrm>
                <a:off x="5611239" y="2612433"/>
                <a:ext cx="657546" cy="374904"/>
              </a:xfrm>
              <a:prstGeom prst="rect">
                <a:avLst/>
              </a:prstGeom>
              <a:solidFill>
                <a:srgbClr val="EAEAE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9142F2D0-055A-FCCA-1622-15513E443BC2}"/>
                  </a:ext>
                </a:extLst>
              </p:cNvPr>
              <p:cNvSpPr/>
              <p:nvPr/>
            </p:nvSpPr>
            <p:spPr>
              <a:xfrm>
                <a:off x="5611239" y="2241974"/>
                <a:ext cx="657546" cy="37490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7" name="Straight Arrow Connector 176">
              <a:extLst>
                <a:ext uri="{FF2B5EF4-FFF2-40B4-BE49-F238E27FC236}">
                  <a16:creationId xmlns:a16="http://schemas.microsoft.com/office/drawing/2014/main" id="{D530ACF5-B2C5-A758-9DFD-BF645606D356}"/>
                </a:ext>
              </a:extLst>
            </p:cNvPr>
            <p:cNvCxnSpPr>
              <a:cxnSpLocks/>
            </p:cNvCxnSpPr>
            <p:nvPr/>
          </p:nvCxnSpPr>
          <p:spPr>
            <a:xfrm flipV="1">
              <a:off x="6461589" y="2241974"/>
              <a:ext cx="0" cy="4129745"/>
            </a:xfrm>
            <a:prstGeom prst="straightConnector1">
              <a:avLst/>
            </a:prstGeom>
            <a:ln w="28575">
              <a:solidFill>
                <a:srgbClr val="47110F"/>
              </a:solidFill>
              <a:tailEnd type="triangle"/>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F16A55B6-9B94-216C-C989-EB80BB1FF5DF}"/>
              </a:ext>
              <a:ext uri="{C183D7F6-B498-43B3-948B-1728B52AA6E4}">
                <adec:decorative xmlns:adec="http://schemas.microsoft.com/office/drawing/2017/decorative" val="1"/>
              </a:ext>
            </a:extLst>
          </p:cNvPr>
          <p:cNvSpPr txBox="1"/>
          <p:nvPr/>
        </p:nvSpPr>
        <p:spPr>
          <a:xfrm>
            <a:off x="5422689" y="1875691"/>
            <a:ext cx="1182440" cy="369332"/>
          </a:xfrm>
          <a:prstGeom prst="rect">
            <a:avLst/>
          </a:prstGeom>
          <a:noFill/>
        </p:spPr>
        <p:txBody>
          <a:bodyPr wrap="none" rtlCol="0">
            <a:spAutoFit/>
          </a:bodyPr>
          <a:lstStyle/>
          <a:p>
            <a:r>
              <a:rPr lang="en-US" dirty="0"/>
              <a:t>White (10)</a:t>
            </a:r>
          </a:p>
        </p:txBody>
      </p:sp>
      <p:sp>
        <p:nvSpPr>
          <p:cNvPr id="58" name="TextBox 57">
            <a:extLst>
              <a:ext uri="{FF2B5EF4-FFF2-40B4-BE49-F238E27FC236}">
                <a16:creationId xmlns:a16="http://schemas.microsoft.com/office/drawing/2014/main" id="{38E2ACEF-E9F0-DBC3-0626-AD127D1B538E}"/>
              </a:ext>
              <a:ext uri="{C183D7F6-B498-43B3-948B-1728B52AA6E4}">
                <adec:decorative xmlns:adec="http://schemas.microsoft.com/office/drawing/2017/decorative" val="1"/>
              </a:ext>
            </a:extLst>
          </p:cNvPr>
          <p:cNvSpPr txBox="1"/>
          <p:nvPr/>
        </p:nvSpPr>
        <p:spPr>
          <a:xfrm>
            <a:off x="5484075" y="6439738"/>
            <a:ext cx="986167" cy="369332"/>
          </a:xfrm>
          <a:prstGeom prst="rect">
            <a:avLst/>
          </a:prstGeom>
          <a:noFill/>
        </p:spPr>
        <p:txBody>
          <a:bodyPr wrap="none" rtlCol="0">
            <a:spAutoFit/>
          </a:bodyPr>
          <a:lstStyle/>
          <a:p>
            <a:r>
              <a:rPr lang="en-US" dirty="0"/>
              <a:t>Black (0)</a:t>
            </a:r>
          </a:p>
        </p:txBody>
      </p:sp>
      <p:sp>
        <p:nvSpPr>
          <p:cNvPr id="62" name="TextBox 61">
            <a:extLst>
              <a:ext uri="{FF2B5EF4-FFF2-40B4-BE49-F238E27FC236}">
                <a16:creationId xmlns:a16="http://schemas.microsoft.com/office/drawing/2014/main" id="{FD8F1DC1-44A3-B671-285E-29B0B5080873}"/>
              </a:ext>
            </a:extLst>
          </p:cNvPr>
          <p:cNvSpPr txBox="1"/>
          <p:nvPr/>
        </p:nvSpPr>
        <p:spPr>
          <a:xfrm>
            <a:off x="8470543" y="1381769"/>
            <a:ext cx="2731838" cy="830997"/>
          </a:xfrm>
          <a:prstGeom prst="rect">
            <a:avLst/>
          </a:prstGeom>
          <a:noFill/>
        </p:spPr>
        <p:txBody>
          <a:bodyPr wrap="none" rtlCol="0">
            <a:spAutoFit/>
          </a:bodyPr>
          <a:lstStyle/>
          <a:p>
            <a:pPr algn="ctr"/>
            <a:r>
              <a:rPr lang="en-US" sz="2400" b="1" dirty="0"/>
              <a:t>Chroma</a:t>
            </a:r>
          </a:p>
          <a:p>
            <a:pPr algn="ctr"/>
            <a:r>
              <a:rPr lang="en-US" sz="2400" b="1" dirty="0"/>
              <a:t>(purity or vividness)</a:t>
            </a:r>
          </a:p>
        </p:txBody>
      </p:sp>
      <p:grpSp>
        <p:nvGrpSpPr>
          <p:cNvPr id="4" name="Group 3" descr="Image that demonstrates the transition from low chroma values to high chroma values. ">
            <a:extLst>
              <a:ext uri="{FF2B5EF4-FFF2-40B4-BE49-F238E27FC236}">
                <a16:creationId xmlns:a16="http://schemas.microsoft.com/office/drawing/2014/main" id="{44E832F5-796A-C58C-489A-19703C72F846}"/>
              </a:ext>
            </a:extLst>
          </p:cNvPr>
          <p:cNvGrpSpPr/>
          <p:nvPr/>
        </p:nvGrpSpPr>
        <p:grpSpPr>
          <a:xfrm>
            <a:off x="7768119" y="4092888"/>
            <a:ext cx="3934049" cy="602402"/>
            <a:chOff x="7768119" y="4092888"/>
            <a:chExt cx="3934049" cy="602402"/>
          </a:xfrm>
        </p:grpSpPr>
        <p:grpSp>
          <p:nvGrpSpPr>
            <p:cNvPr id="171" name="Group 170">
              <a:extLst>
                <a:ext uri="{FF2B5EF4-FFF2-40B4-BE49-F238E27FC236}">
                  <a16:creationId xmlns:a16="http://schemas.microsoft.com/office/drawing/2014/main" id="{8274F4CE-2E7C-8290-C104-FE0329364EED}"/>
                </a:ext>
              </a:extLst>
            </p:cNvPr>
            <p:cNvGrpSpPr/>
            <p:nvPr/>
          </p:nvGrpSpPr>
          <p:grpSpPr>
            <a:xfrm>
              <a:off x="7768119" y="4092888"/>
              <a:ext cx="3934049" cy="377225"/>
              <a:chOff x="7768119" y="4092888"/>
              <a:chExt cx="3934049" cy="377225"/>
            </a:xfrm>
          </p:grpSpPr>
          <p:sp>
            <p:nvSpPr>
              <p:cNvPr id="151" name="Rectangle 150">
                <a:extLst>
                  <a:ext uri="{FF2B5EF4-FFF2-40B4-BE49-F238E27FC236}">
                    <a16:creationId xmlns:a16="http://schemas.microsoft.com/office/drawing/2014/main" id="{532F0915-0FB8-360C-825A-058319AE2F39}"/>
                  </a:ext>
                </a:extLst>
              </p:cNvPr>
              <p:cNvSpPr/>
              <p:nvPr/>
            </p:nvSpPr>
            <p:spPr>
              <a:xfrm>
                <a:off x="11044622" y="4092888"/>
                <a:ext cx="657546" cy="374904"/>
              </a:xfrm>
              <a:prstGeom prst="rect">
                <a:avLst/>
              </a:prstGeom>
              <a:solidFill>
                <a:srgbClr val="80332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A8421FE8-2162-F6B3-1D18-4ED0D28C8B6A}"/>
                  </a:ext>
                </a:extLst>
              </p:cNvPr>
              <p:cNvSpPr/>
              <p:nvPr/>
            </p:nvSpPr>
            <p:spPr>
              <a:xfrm>
                <a:off x="10398303" y="4095209"/>
                <a:ext cx="657546" cy="374904"/>
              </a:xfrm>
              <a:prstGeom prst="rect">
                <a:avLst/>
              </a:prstGeom>
              <a:solidFill>
                <a:srgbClr val="743E3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D039922B-8F33-86B6-6CA2-A8AA4B337120}"/>
                  </a:ext>
                </a:extLst>
              </p:cNvPr>
              <p:cNvSpPr/>
              <p:nvPr/>
            </p:nvSpPr>
            <p:spPr>
              <a:xfrm>
                <a:off x="9740757" y="4095209"/>
                <a:ext cx="657546" cy="374904"/>
              </a:xfrm>
              <a:prstGeom prst="rect">
                <a:avLst/>
              </a:prstGeom>
              <a:solidFill>
                <a:srgbClr val="66413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7AF2DC5A-3B99-AD42-32BC-0749CB4AFB34}"/>
                  </a:ext>
                </a:extLst>
              </p:cNvPr>
              <p:cNvSpPr/>
              <p:nvPr/>
            </p:nvSpPr>
            <p:spPr>
              <a:xfrm>
                <a:off x="9083211" y="4095209"/>
                <a:ext cx="657546" cy="374904"/>
              </a:xfrm>
              <a:prstGeom prst="rect">
                <a:avLst/>
              </a:prstGeom>
              <a:solidFill>
                <a:srgbClr val="62494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3EF97617-BD5F-3A87-B747-D56B37BF72CE}"/>
                  </a:ext>
                </a:extLst>
              </p:cNvPr>
              <p:cNvSpPr/>
              <p:nvPr/>
            </p:nvSpPr>
            <p:spPr>
              <a:xfrm>
                <a:off x="8425665" y="4095209"/>
                <a:ext cx="657546" cy="374904"/>
              </a:xfrm>
              <a:prstGeom prst="rect">
                <a:avLst/>
              </a:prstGeom>
              <a:solidFill>
                <a:srgbClr val="5B484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6AED921E-29D6-08DD-2E0A-A97F6CE8D0E3}"/>
                  </a:ext>
                </a:extLst>
              </p:cNvPr>
              <p:cNvSpPr/>
              <p:nvPr/>
            </p:nvSpPr>
            <p:spPr>
              <a:xfrm>
                <a:off x="7768119" y="4095209"/>
                <a:ext cx="657546" cy="374904"/>
              </a:xfrm>
              <a:prstGeom prst="rect">
                <a:avLst/>
              </a:prstGeom>
              <a:solidFill>
                <a:srgbClr val="534B4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6" name="Straight Arrow Connector 175">
              <a:extLst>
                <a:ext uri="{FF2B5EF4-FFF2-40B4-BE49-F238E27FC236}">
                  <a16:creationId xmlns:a16="http://schemas.microsoft.com/office/drawing/2014/main" id="{78A5B0CC-201A-837F-7C8E-C26014629C20}"/>
                </a:ext>
              </a:extLst>
            </p:cNvPr>
            <p:cNvCxnSpPr/>
            <p:nvPr/>
          </p:nvCxnSpPr>
          <p:spPr>
            <a:xfrm>
              <a:off x="7768119" y="4695290"/>
              <a:ext cx="3934049" cy="0"/>
            </a:xfrm>
            <a:prstGeom prst="straightConnector1">
              <a:avLst/>
            </a:prstGeom>
            <a:ln w="28575">
              <a:solidFill>
                <a:srgbClr val="47110F"/>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48698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B439A-820D-0C42-EA31-84C9B90F92B3}"/>
              </a:ext>
            </a:extLst>
          </p:cNvPr>
          <p:cNvSpPr>
            <a:spLocks noGrp="1"/>
          </p:cNvSpPr>
          <p:nvPr>
            <p:ph type="title"/>
          </p:nvPr>
        </p:nvSpPr>
        <p:spPr/>
        <p:txBody>
          <a:bodyPr/>
          <a:lstStyle/>
          <a:p>
            <a:r>
              <a:rPr lang="en-US" dirty="0"/>
              <a:t>The Munsell System in 3-D</a:t>
            </a:r>
          </a:p>
        </p:txBody>
      </p:sp>
      <p:grpSp>
        <p:nvGrpSpPr>
          <p:cNvPr id="17" name="Group 16" descr="Conceptual image that shows the Munsell system in 3-D with the hue on as a circle in the x/y plane, the value on the z axis and the chroma on the radial axis. ">
            <a:extLst>
              <a:ext uri="{FF2B5EF4-FFF2-40B4-BE49-F238E27FC236}">
                <a16:creationId xmlns:a16="http://schemas.microsoft.com/office/drawing/2014/main" id="{315BFEC6-4579-12E7-38F8-150092F4CA1F}"/>
              </a:ext>
            </a:extLst>
          </p:cNvPr>
          <p:cNvGrpSpPr/>
          <p:nvPr/>
        </p:nvGrpSpPr>
        <p:grpSpPr>
          <a:xfrm>
            <a:off x="1630988" y="1690688"/>
            <a:ext cx="7606583" cy="4925332"/>
            <a:chOff x="1548794" y="1321356"/>
            <a:chExt cx="7606583" cy="4925332"/>
          </a:xfrm>
        </p:grpSpPr>
        <p:pic>
          <p:nvPicPr>
            <p:cNvPr id="7" name="Picture 6" descr="A close-up of a color chart&#10;&#10;Description automatically generated">
              <a:extLst>
                <a:ext uri="{FF2B5EF4-FFF2-40B4-BE49-F238E27FC236}">
                  <a16:creationId xmlns:a16="http://schemas.microsoft.com/office/drawing/2014/main" id="{7EE4F3AF-7EA6-4359-199A-151E7CFFA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145" y="1859247"/>
              <a:ext cx="5507248" cy="4387441"/>
            </a:xfrm>
            <a:prstGeom prst="rect">
              <a:avLst/>
            </a:prstGeom>
          </p:spPr>
        </p:pic>
        <p:sp>
          <p:nvSpPr>
            <p:cNvPr id="9" name="Arrow: Curved Left 8">
              <a:extLst>
                <a:ext uri="{FF2B5EF4-FFF2-40B4-BE49-F238E27FC236}">
                  <a16:creationId xmlns:a16="http://schemas.microsoft.com/office/drawing/2014/main" id="{A815BB4A-3D7B-CAF7-40AA-D13CB0555846}"/>
                </a:ext>
              </a:extLst>
            </p:cNvPr>
            <p:cNvSpPr/>
            <p:nvPr/>
          </p:nvSpPr>
          <p:spPr>
            <a:xfrm>
              <a:off x="8024116" y="4649056"/>
              <a:ext cx="482885" cy="1058238"/>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992E62E7-169A-D47C-4BC8-0E0616C70388}"/>
                </a:ext>
              </a:extLst>
            </p:cNvPr>
            <p:cNvSpPr txBox="1"/>
            <p:nvPr/>
          </p:nvSpPr>
          <p:spPr>
            <a:xfrm>
              <a:off x="8589196" y="4993509"/>
              <a:ext cx="566181" cy="369332"/>
            </a:xfrm>
            <a:prstGeom prst="rect">
              <a:avLst/>
            </a:prstGeom>
            <a:noFill/>
          </p:spPr>
          <p:txBody>
            <a:bodyPr wrap="none" rtlCol="0">
              <a:spAutoFit/>
            </a:bodyPr>
            <a:lstStyle/>
            <a:p>
              <a:r>
                <a:rPr lang="en-US" dirty="0"/>
                <a:t>Hue</a:t>
              </a:r>
            </a:p>
          </p:txBody>
        </p:sp>
        <p:sp>
          <p:nvSpPr>
            <p:cNvPr id="11" name="Arrow: Up 10">
              <a:extLst>
                <a:ext uri="{FF2B5EF4-FFF2-40B4-BE49-F238E27FC236}">
                  <a16:creationId xmlns:a16="http://schemas.microsoft.com/office/drawing/2014/main" id="{25F5CAFB-0DE5-8991-7ABD-CC43597AE567}"/>
                </a:ext>
              </a:extLst>
            </p:cNvPr>
            <p:cNvSpPr/>
            <p:nvPr/>
          </p:nvSpPr>
          <p:spPr>
            <a:xfrm>
              <a:off x="2229493" y="2198670"/>
              <a:ext cx="290458" cy="2866758"/>
            </a:xfrm>
            <a:prstGeom prst="up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B525996-3C73-5F23-F705-5646EF2E08C6}"/>
                </a:ext>
              </a:extLst>
            </p:cNvPr>
            <p:cNvSpPr txBox="1"/>
            <p:nvPr/>
          </p:nvSpPr>
          <p:spPr>
            <a:xfrm>
              <a:off x="1548794" y="3447383"/>
              <a:ext cx="704039" cy="369332"/>
            </a:xfrm>
            <a:prstGeom prst="rect">
              <a:avLst/>
            </a:prstGeom>
            <a:noFill/>
          </p:spPr>
          <p:txBody>
            <a:bodyPr wrap="none" rtlCol="0">
              <a:spAutoFit/>
            </a:bodyPr>
            <a:lstStyle/>
            <a:p>
              <a:r>
                <a:rPr lang="en-US" dirty="0"/>
                <a:t>Value</a:t>
              </a:r>
            </a:p>
          </p:txBody>
        </p:sp>
        <p:sp>
          <p:nvSpPr>
            <p:cNvPr id="13" name="TextBox 12">
              <a:extLst>
                <a:ext uri="{FF2B5EF4-FFF2-40B4-BE49-F238E27FC236}">
                  <a16:creationId xmlns:a16="http://schemas.microsoft.com/office/drawing/2014/main" id="{8C92E754-41E5-70A7-3DE3-A6F17AACD04E}"/>
                </a:ext>
              </a:extLst>
            </p:cNvPr>
            <p:cNvSpPr txBox="1"/>
            <p:nvPr/>
          </p:nvSpPr>
          <p:spPr>
            <a:xfrm>
              <a:off x="5176287" y="1321356"/>
              <a:ext cx="923138" cy="369332"/>
            </a:xfrm>
            <a:prstGeom prst="rect">
              <a:avLst/>
            </a:prstGeom>
            <a:noFill/>
          </p:spPr>
          <p:txBody>
            <a:bodyPr wrap="none" rtlCol="0">
              <a:spAutoFit/>
            </a:bodyPr>
            <a:lstStyle/>
            <a:p>
              <a:r>
                <a:rPr lang="en-US" dirty="0"/>
                <a:t>Chroma</a:t>
              </a:r>
            </a:p>
          </p:txBody>
        </p:sp>
        <p:sp>
          <p:nvSpPr>
            <p:cNvPr id="15" name="Arrow: Up 14">
              <a:extLst>
                <a:ext uri="{FF2B5EF4-FFF2-40B4-BE49-F238E27FC236}">
                  <a16:creationId xmlns:a16="http://schemas.microsoft.com/office/drawing/2014/main" id="{8B5A0C40-B8BE-1432-7D8B-3EE11A6838AC}"/>
                </a:ext>
              </a:extLst>
            </p:cNvPr>
            <p:cNvSpPr/>
            <p:nvPr/>
          </p:nvSpPr>
          <p:spPr>
            <a:xfrm rot="5400000">
              <a:off x="6517428" y="874937"/>
              <a:ext cx="290458" cy="1880438"/>
            </a:xfrm>
            <a:prstGeom prst="up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id="{308CBC79-CB25-4233-C2D0-BBB5886A3C53}"/>
                </a:ext>
              </a:extLst>
            </p:cNvPr>
            <p:cNvSpPr/>
            <p:nvPr/>
          </p:nvSpPr>
          <p:spPr>
            <a:xfrm rot="16200000">
              <a:off x="4552408" y="874937"/>
              <a:ext cx="290458" cy="1880438"/>
            </a:xfrm>
            <a:prstGeom prst="up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154BC013-0B25-2A7F-CCCE-650060CA3770}"/>
              </a:ext>
            </a:extLst>
          </p:cNvPr>
          <p:cNvSpPr txBox="1"/>
          <p:nvPr/>
        </p:nvSpPr>
        <p:spPr>
          <a:xfrm>
            <a:off x="5983549" y="6465640"/>
            <a:ext cx="5681709" cy="276999"/>
          </a:xfrm>
          <a:prstGeom prst="rect">
            <a:avLst/>
          </a:prstGeom>
          <a:noFill/>
        </p:spPr>
        <p:txBody>
          <a:bodyPr wrap="square" rtlCol="0">
            <a:spAutoFit/>
          </a:bodyPr>
          <a:lstStyle/>
          <a:p>
            <a:r>
              <a:rPr lang="en-US" sz="1200" dirty="0"/>
              <a:t>https://munsell.com/about-munsell-color/how-color-notation-works/munsell-chroma/</a:t>
            </a:r>
          </a:p>
        </p:txBody>
      </p:sp>
    </p:spTree>
    <p:extLst>
      <p:ext uri="{BB962C8B-B14F-4D97-AF65-F5344CB8AC3E}">
        <p14:creationId xmlns:p14="http://schemas.microsoft.com/office/powerpoint/2010/main" val="2155193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4B36A-C7E7-A197-CB45-6DA7E00F6B4A}"/>
              </a:ext>
            </a:extLst>
          </p:cNvPr>
          <p:cNvSpPr>
            <a:spLocks noGrp="1"/>
          </p:cNvSpPr>
          <p:nvPr>
            <p:ph type="title"/>
          </p:nvPr>
        </p:nvSpPr>
        <p:spPr/>
        <p:txBody>
          <a:bodyPr/>
          <a:lstStyle/>
          <a:p>
            <a:r>
              <a:rPr lang="en-US" dirty="0"/>
              <a:t>Munsell Color Charts for Geology </a:t>
            </a:r>
            <a:br>
              <a:rPr lang="en-US" dirty="0"/>
            </a:br>
            <a:r>
              <a:rPr lang="en-US" dirty="0"/>
              <a:t>and Soil Science</a:t>
            </a:r>
          </a:p>
        </p:txBody>
      </p:sp>
      <p:grpSp>
        <p:nvGrpSpPr>
          <p:cNvPr id="3" name="Group 2" descr="Images of Munsell soil and rock color charts. ">
            <a:extLst>
              <a:ext uri="{FF2B5EF4-FFF2-40B4-BE49-F238E27FC236}">
                <a16:creationId xmlns:a16="http://schemas.microsoft.com/office/drawing/2014/main" id="{C4AD0D7C-AE68-147D-145B-39342ECB9544}"/>
              </a:ext>
            </a:extLst>
          </p:cNvPr>
          <p:cNvGrpSpPr/>
          <p:nvPr/>
        </p:nvGrpSpPr>
        <p:grpSpPr>
          <a:xfrm>
            <a:off x="2783670" y="2088420"/>
            <a:ext cx="5710623" cy="3626580"/>
            <a:chOff x="3991984" y="2369690"/>
            <a:chExt cx="3998537" cy="2556576"/>
          </a:xfrm>
          <a:effectLst>
            <a:outerShdw blurRad="50800" dist="38100" dir="2700000" algn="tl" rotWithShape="0">
              <a:prstClr val="black">
                <a:alpha val="40000"/>
              </a:prstClr>
            </a:outerShdw>
          </a:effectLst>
        </p:grpSpPr>
        <p:pic>
          <p:nvPicPr>
            <p:cNvPr id="4" name="Picture 6" descr="Munsell Soil Binder w/ Chart">
              <a:extLst>
                <a:ext uri="{FF2B5EF4-FFF2-40B4-BE49-F238E27FC236}">
                  <a16:creationId xmlns:a16="http://schemas.microsoft.com/office/drawing/2014/main" id="{EC6FAEB1-8ED3-529F-A5D7-DCF9E1B7C5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102" t="23607" r="29102" b="26548"/>
            <a:stretch/>
          </p:blipFill>
          <p:spPr bwMode="auto">
            <a:xfrm>
              <a:off x="5879793" y="2377789"/>
              <a:ext cx="2110728" cy="2517238"/>
            </a:xfrm>
            <a:prstGeom prst="rect">
              <a:avLst/>
            </a:prstGeom>
            <a:noFill/>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C24FC0F9-2223-FCAA-E8F3-FE65DDBB14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924" t="4981" r="7219" b="7489"/>
            <a:stretch/>
          </p:blipFill>
          <p:spPr bwMode="auto">
            <a:xfrm>
              <a:off x="3991984" y="2369690"/>
              <a:ext cx="1539443" cy="2556576"/>
            </a:xfrm>
            <a:prstGeom prst="rect">
              <a:avLst/>
            </a:prstGeom>
            <a:noFill/>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35754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4B36A-C7E7-A197-CB45-6DA7E00F6B4A}"/>
              </a:ext>
            </a:extLst>
          </p:cNvPr>
          <p:cNvSpPr>
            <a:spLocks noGrp="1"/>
          </p:cNvSpPr>
          <p:nvPr>
            <p:ph type="title"/>
          </p:nvPr>
        </p:nvSpPr>
        <p:spPr/>
        <p:txBody>
          <a:bodyPr/>
          <a:lstStyle/>
          <a:p>
            <a:r>
              <a:rPr lang="en-US" dirty="0"/>
              <a:t>Recording Munsell Colors</a:t>
            </a:r>
          </a:p>
        </p:txBody>
      </p:sp>
      <p:grpSp>
        <p:nvGrpSpPr>
          <p:cNvPr id="17" name="Group 16" descr="Image of the 7.5R page from a Munsell soil color chart. ">
            <a:extLst>
              <a:ext uri="{FF2B5EF4-FFF2-40B4-BE49-F238E27FC236}">
                <a16:creationId xmlns:a16="http://schemas.microsoft.com/office/drawing/2014/main" id="{3288D037-21E0-A360-ED5C-38783E0A0663}"/>
              </a:ext>
            </a:extLst>
          </p:cNvPr>
          <p:cNvGrpSpPr/>
          <p:nvPr/>
        </p:nvGrpSpPr>
        <p:grpSpPr>
          <a:xfrm>
            <a:off x="7892715" y="212552"/>
            <a:ext cx="3983293" cy="5936275"/>
            <a:chOff x="7892715" y="212552"/>
            <a:chExt cx="3983293" cy="5936275"/>
          </a:xfrm>
        </p:grpSpPr>
        <p:pic>
          <p:nvPicPr>
            <p:cNvPr id="5" name="Picture 4" descr="A close-up of a color chart&#10;&#10;Description automatically generated">
              <a:extLst>
                <a:ext uri="{FF2B5EF4-FFF2-40B4-BE49-F238E27FC236}">
                  <a16:creationId xmlns:a16="http://schemas.microsoft.com/office/drawing/2014/main" id="{C5088823-69EE-390C-98AD-FF420E8D40A5}"/>
                </a:ext>
              </a:extLst>
            </p:cNvPr>
            <p:cNvPicPr>
              <a:picLocks noChangeAspect="1"/>
            </p:cNvPicPr>
            <p:nvPr/>
          </p:nvPicPr>
          <p:blipFill rotWithShape="1">
            <a:blip r:embed="rId3">
              <a:extLst>
                <a:ext uri="{28A0092B-C50C-407E-A947-70E740481C1C}">
                  <a14:useLocalDpi xmlns:a14="http://schemas.microsoft.com/office/drawing/2010/main" val="0"/>
                </a:ext>
              </a:extLst>
            </a:blip>
            <a:srcRect l="1797" t="5722" r="5324" b="11181"/>
            <a:stretch/>
          </p:blipFill>
          <p:spPr>
            <a:xfrm rot="5400000">
              <a:off x="6916224" y="1189043"/>
              <a:ext cx="5936275" cy="3983293"/>
            </a:xfrm>
            <a:prstGeom prst="rect">
              <a:avLst/>
            </a:prstGeom>
          </p:spPr>
        </p:pic>
        <p:sp>
          <p:nvSpPr>
            <p:cNvPr id="6" name="Rectangle 5">
              <a:extLst>
                <a:ext uri="{FF2B5EF4-FFF2-40B4-BE49-F238E27FC236}">
                  <a16:creationId xmlns:a16="http://schemas.microsoft.com/office/drawing/2014/main" id="{A048B04A-ECA1-5ADE-6D49-86E0EAA968D3}"/>
                </a:ext>
              </a:extLst>
            </p:cNvPr>
            <p:cNvSpPr/>
            <p:nvPr/>
          </p:nvSpPr>
          <p:spPr>
            <a:xfrm>
              <a:off x="9528999" y="2077876"/>
              <a:ext cx="441788" cy="593136"/>
            </a:xfrm>
            <a:prstGeom prst="rect">
              <a:avLst/>
            </a:prstGeom>
            <a:noFill/>
            <a:ln w="38100">
              <a:solidFill>
                <a:srgbClr val="00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CF77CDCA-B5CD-BDD8-12A0-C4D3662FDF45}"/>
              </a:ext>
              <a:ext uri="{C183D7F6-B498-43B3-948B-1728B52AA6E4}">
                <adec:decorative xmlns:adec="http://schemas.microsoft.com/office/drawing/2017/decorative" val="1"/>
              </a:ext>
            </a:extLst>
          </p:cNvPr>
          <p:cNvGrpSpPr/>
          <p:nvPr/>
        </p:nvGrpSpPr>
        <p:grpSpPr>
          <a:xfrm>
            <a:off x="1878818" y="2671012"/>
            <a:ext cx="3237059" cy="1702542"/>
            <a:chOff x="1687681" y="2989780"/>
            <a:chExt cx="3237059" cy="1702542"/>
          </a:xfrm>
        </p:grpSpPr>
        <p:sp>
          <p:nvSpPr>
            <p:cNvPr id="7" name="TextBox 6">
              <a:extLst>
                <a:ext uri="{FF2B5EF4-FFF2-40B4-BE49-F238E27FC236}">
                  <a16:creationId xmlns:a16="http://schemas.microsoft.com/office/drawing/2014/main" id="{B6BD05FB-7A43-8D22-F684-6E14A308C768}"/>
                </a:ext>
              </a:extLst>
            </p:cNvPr>
            <p:cNvSpPr txBox="1"/>
            <p:nvPr/>
          </p:nvSpPr>
          <p:spPr>
            <a:xfrm>
              <a:off x="2415085" y="2989780"/>
              <a:ext cx="1596912" cy="584775"/>
            </a:xfrm>
            <a:prstGeom prst="rect">
              <a:avLst/>
            </a:prstGeom>
            <a:noFill/>
          </p:spPr>
          <p:txBody>
            <a:bodyPr wrap="none" rtlCol="0">
              <a:spAutoFit/>
            </a:bodyPr>
            <a:lstStyle/>
            <a:p>
              <a:r>
                <a:rPr lang="en-US" sz="3200" dirty="0"/>
                <a:t>7.5R 6/3</a:t>
              </a:r>
            </a:p>
          </p:txBody>
        </p:sp>
        <p:sp>
          <p:nvSpPr>
            <p:cNvPr id="8" name="TextBox 7">
              <a:extLst>
                <a:ext uri="{FF2B5EF4-FFF2-40B4-BE49-F238E27FC236}">
                  <a16:creationId xmlns:a16="http://schemas.microsoft.com/office/drawing/2014/main" id="{9682BF80-48F6-31B2-494B-5D0A98E0831B}"/>
                </a:ext>
              </a:extLst>
            </p:cNvPr>
            <p:cNvSpPr txBox="1"/>
            <p:nvPr/>
          </p:nvSpPr>
          <p:spPr>
            <a:xfrm>
              <a:off x="1687681" y="4091364"/>
              <a:ext cx="699230" cy="461665"/>
            </a:xfrm>
            <a:prstGeom prst="rect">
              <a:avLst/>
            </a:prstGeom>
            <a:noFill/>
          </p:spPr>
          <p:txBody>
            <a:bodyPr wrap="none" rtlCol="0">
              <a:spAutoFit/>
            </a:bodyPr>
            <a:lstStyle/>
            <a:p>
              <a:r>
                <a:rPr lang="en-US" sz="2400" dirty="0"/>
                <a:t>Hue</a:t>
              </a:r>
            </a:p>
          </p:txBody>
        </p:sp>
        <p:sp>
          <p:nvSpPr>
            <p:cNvPr id="9" name="TextBox 8">
              <a:extLst>
                <a:ext uri="{FF2B5EF4-FFF2-40B4-BE49-F238E27FC236}">
                  <a16:creationId xmlns:a16="http://schemas.microsoft.com/office/drawing/2014/main" id="{A230492D-665C-7CD7-BD67-6461B3F1857A}"/>
                </a:ext>
              </a:extLst>
            </p:cNvPr>
            <p:cNvSpPr txBox="1"/>
            <p:nvPr/>
          </p:nvSpPr>
          <p:spPr>
            <a:xfrm>
              <a:off x="2752284" y="4230657"/>
              <a:ext cx="898644" cy="461665"/>
            </a:xfrm>
            <a:prstGeom prst="rect">
              <a:avLst/>
            </a:prstGeom>
            <a:noFill/>
          </p:spPr>
          <p:txBody>
            <a:bodyPr wrap="none" rtlCol="0">
              <a:spAutoFit/>
            </a:bodyPr>
            <a:lstStyle/>
            <a:p>
              <a:r>
                <a:rPr lang="en-US" sz="2400" dirty="0"/>
                <a:t>Value</a:t>
              </a:r>
            </a:p>
          </p:txBody>
        </p:sp>
        <p:sp>
          <p:nvSpPr>
            <p:cNvPr id="10" name="TextBox 9">
              <a:extLst>
                <a:ext uri="{FF2B5EF4-FFF2-40B4-BE49-F238E27FC236}">
                  <a16:creationId xmlns:a16="http://schemas.microsoft.com/office/drawing/2014/main" id="{F3393F01-73D9-E337-3572-97ABB80C7C4A}"/>
                </a:ext>
              </a:extLst>
            </p:cNvPr>
            <p:cNvSpPr txBox="1"/>
            <p:nvPr/>
          </p:nvSpPr>
          <p:spPr>
            <a:xfrm>
              <a:off x="3738774" y="3999824"/>
              <a:ext cx="1185966" cy="461665"/>
            </a:xfrm>
            <a:prstGeom prst="rect">
              <a:avLst/>
            </a:prstGeom>
            <a:noFill/>
          </p:spPr>
          <p:txBody>
            <a:bodyPr wrap="none" rtlCol="0">
              <a:spAutoFit/>
            </a:bodyPr>
            <a:lstStyle/>
            <a:p>
              <a:r>
                <a:rPr lang="en-US" sz="2400" dirty="0"/>
                <a:t>Chroma</a:t>
              </a:r>
            </a:p>
          </p:txBody>
        </p:sp>
        <p:cxnSp>
          <p:nvCxnSpPr>
            <p:cNvPr id="12" name="Straight Arrow Connector 11">
              <a:extLst>
                <a:ext uri="{FF2B5EF4-FFF2-40B4-BE49-F238E27FC236}">
                  <a16:creationId xmlns:a16="http://schemas.microsoft.com/office/drawing/2014/main" id="{4AE03266-E0D4-5EAF-572E-E59D159B393D}"/>
                </a:ext>
              </a:extLst>
            </p:cNvPr>
            <p:cNvCxnSpPr>
              <a:cxnSpLocks/>
            </p:cNvCxnSpPr>
            <p:nvPr/>
          </p:nvCxnSpPr>
          <p:spPr>
            <a:xfrm flipV="1">
              <a:off x="2146131" y="3501778"/>
              <a:ext cx="671981" cy="589586"/>
            </a:xfrm>
            <a:prstGeom prst="straightConnector1">
              <a:avLst/>
            </a:prstGeom>
            <a:ln>
              <a:solidFill>
                <a:srgbClr val="47110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02AD6D7-632A-E8D3-9F28-558B44DBACE0}"/>
                </a:ext>
              </a:extLst>
            </p:cNvPr>
            <p:cNvCxnSpPr/>
            <p:nvPr/>
          </p:nvCxnSpPr>
          <p:spPr>
            <a:xfrm flipV="1">
              <a:off x="3226085" y="3429000"/>
              <a:ext cx="174661" cy="851083"/>
            </a:xfrm>
            <a:prstGeom prst="straightConnector1">
              <a:avLst/>
            </a:prstGeom>
            <a:ln>
              <a:solidFill>
                <a:srgbClr val="47110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778877E-56B7-60E1-4E99-E3E6F7B21EFB}"/>
                </a:ext>
              </a:extLst>
            </p:cNvPr>
            <p:cNvCxnSpPr>
              <a:cxnSpLocks/>
            </p:cNvCxnSpPr>
            <p:nvPr/>
          </p:nvCxnSpPr>
          <p:spPr>
            <a:xfrm flipH="1" flipV="1">
              <a:off x="3822203" y="3501778"/>
              <a:ext cx="302287" cy="526782"/>
            </a:xfrm>
            <a:prstGeom prst="straightConnector1">
              <a:avLst/>
            </a:prstGeom>
            <a:ln>
              <a:solidFill>
                <a:srgbClr val="47110F"/>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83002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135D7-ED27-3F4F-74BD-F9FE33CEE6D7}"/>
              </a:ext>
            </a:extLst>
          </p:cNvPr>
          <p:cNvSpPr>
            <a:spLocks noGrp="1"/>
          </p:cNvSpPr>
          <p:nvPr>
            <p:ph type="title"/>
          </p:nvPr>
        </p:nvSpPr>
        <p:spPr/>
        <p:txBody>
          <a:bodyPr/>
          <a:lstStyle/>
          <a:p>
            <a:r>
              <a:rPr lang="en-US" dirty="0"/>
              <a:t>Sorting</a:t>
            </a:r>
          </a:p>
        </p:txBody>
      </p:sp>
      <p:sp>
        <p:nvSpPr>
          <p:cNvPr id="3" name="Content Placeholder 2">
            <a:extLst>
              <a:ext uri="{FF2B5EF4-FFF2-40B4-BE49-F238E27FC236}">
                <a16:creationId xmlns:a16="http://schemas.microsoft.com/office/drawing/2014/main" id="{6C43996A-11DE-F83B-00ED-90830EAF2602}"/>
              </a:ext>
            </a:extLst>
          </p:cNvPr>
          <p:cNvSpPr>
            <a:spLocks noGrp="1"/>
          </p:cNvSpPr>
          <p:nvPr>
            <p:ph idx="1"/>
          </p:nvPr>
        </p:nvSpPr>
        <p:spPr/>
        <p:txBody>
          <a:bodyPr>
            <a:normAutofit/>
          </a:bodyPr>
          <a:lstStyle/>
          <a:p>
            <a:pPr marL="0" indent="0">
              <a:buNone/>
            </a:pPr>
            <a:r>
              <a:rPr lang="en-US" dirty="0"/>
              <a:t>Describes the uniformity of the size of grains</a:t>
            </a:r>
          </a:p>
          <a:p>
            <a:pPr marL="0" indent="0">
              <a:buNone/>
            </a:pPr>
            <a:endParaRPr lang="en-US" dirty="0"/>
          </a:p>
          <a:p>
            <a:r>
              <a:rPr lang="en-US" dirty="0"/>
              <a:t>Well sorted – grains are mostly similar in diameter</a:t>
            </a:r>
          </a:p>
          <a:p>
            <a:pPr marL="0" indent="0">
              <a:buNone/>
            </a:pPr>
            <a:endParaRPr lang="en-US" dirty="0"/>
          </a:p>
          <a:p>
            <a:r>
              <a:rPr lang="en-US" dirty="0"/>
              <a:t>Poorly sorted – wide range of grain sizes</a:t>
            </a:r>
          </a:p>
        </p:txBody>
      </p:sp>
    </p:spTree>
    <p:extLst>
      <p:ext uri="{BB962C8B-B14F-4D97-AF65-F5344CB8AC3E}">
        <p14:creationId xmlns:p14="http://schemas.microsoft.com/office/powerpoint/2010/main" val="471696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C5351-B156-8671-08D3-CE46E22ADD1E}"/>
              </a:ext>
            </a:extLst>
          </p:cNvPr>
          <p:cNvSpPr>
            <a:spLocks noGrp="1"/>
          </p:cNvSpPr>
          <p:nvPr>
            <p:ph type="title"/>
          </p:nvPr>
        </p:nvSpPr>
        <p:spPr/>
        <p:txBody>
          <a:bodyPr/>
          <a:lstStyle/>
          <a:p>
            <a:r>
              <a:rPr lang="en-US" dirty="0"/>
              <a:t>Visual Method to Assess Sorting in the Field</a:t>
            </a:r>
          </a:p>
        </p:txBody>
      </p:sp>
      <p:sp>
        <p:nvSpPr>
          <p:cNvPr id="11" name="Content Placeholder 10">
            <a:extLst>
              <a:ext uri="{FF2B5EF4-FFF2-40B4-BE49-F238E27FC236}">
                <a16:creationId xmlns:a16="http://schemas.microsoft.com/office/drawing/2014/main" id="{A4B211C7-22B1-BF71-EA4C-5497A63EB1D5}"/>
              </a:ext>
            </a:extLst>
          </p:cNvPr>
          <p:cNvSpPr>
            <a:spLocks noGrp="1"/>
          </p:cNvSpPr>
          <p:nvPr>
            <p:ph idx="1"/>
          </p:nvPr>
        </p:nvSpPr>
        <p:spPr>
          <a:xfrm>
            <a:off x="2794168" y="2205115"/>
            <a:ext cx="5994064" cy="522425"/>
          </a:xfrm>
        </p:spPr>
        <p:txBody>
          <a:bodyPr/>
          <a:lstStyle/>
          <a:p>
            <a:pPr marL="0" indent="0">
              <a:buNone/>
            </a:pPr>
            <a:r>
              <a:rPr lang="en-US" dirty="0"/>
              <a:t>Compare sediment to visual references</a:t>
            </a:r>
          </a:p>
        </p:txBody>
      </p:sp>
      <p:pic>
        <p:nvPicPr>
          <p:cNvPr id="5" name="Picture 4" descr="A series of squares filled with difference sized black circles to demonstrate different levels of sediment sorting. ">
            <a:extLst>
              <a:ext uri="{FF2B5EF4-FFF2-40B4-BE49-F238E27FC236}">
                <a16:creationId xmlns:a16="http://schemas.microsoft.com/office/drawing/2014/main" id="{ABFA1885-7767-2194-9A15-1129F0F0C9BE}"/>
              </a:ext>
            </a:extLst>
          </p:cNvPr>
          <p:cNvPicPr>
            <a:picLocks noChangeAspect="1"/>
          </p:cNvPicPr>
          <p:nvPr/>
        </p:nvPicPr>
        <p:blipFill rotWithShape="1">
          <a:blip r:embed="rId3">
            <a:extLst>
              <a:ext uri="{28A0092B-C50C-407E-A947-70E740481C1C}">
                <a14:useLocalDpi xmlns:a14="http://schemas.microsoft.com/office/drawing/2010/main" val="0"/>
              </a:ext>
            </a:extLst>
          </a:blip>
          <a:srcRect b="6438"/>
          <a:stretch/>
        </p:blipFill>
        <p:spPr>
          <a:xfrm>
            <a:off x="1631608" y="3014879"/>
            <a:ext cx="8599070" cy="2762277"/>
          </a:xfrm>
          <a:prstGeom prst="rect">
            <a:avLst/>
          </a:prstGeom>
        </p:spPr>
      </p:pic>
      <p:sp>
        <p:nvSpPr>
          <p:cNvPr id="6" name="TextBox 5">
            <a:extLst>
              <a:ext uri="{FF2B5EF4-FFF2-40B4-BE49-F238E27FC236}">
                <a16:creationId xmlns:a16="http://schemas.microsoft.com/office/drawing/2014/main" id="{2F6E2077-384A-84D0-9AA3-F0EBBFC70EF0}"/>
              </a:ext>
            </a:extLst>
          </p:cNvPr>
          <p:cNvSpPr txBox="1"/>
          <p:nvPr/>
        </p:nvSpPr>
        <p:spPr>
          <a:xfrm>
            <a:off x="1499086" y="5787496"/>
            <a:ext cx="5740867" cy="276999"/>
          </a:xfrm>
          <a:prstGeom prst="rect">
            <a:avLst/>
          </a:prstGeom>
          <a:noFill/>
        </p:spPr>
        <p:txBody>
          <a:bodyPr wrap="none" rtlCol="0">
            <a:spAutoFit/>
          </a:bodyPr>
          <a:lstStyle/>
          <a:p>
            <a:r>
              <a:rPr lang="en-US" sz="1200" dirty="0"/>
              <a:t>Figure modified from Gary </a:t>
            </a:r>
            <a:r>
              <a:rPr lang="en-US" sz="1200" dirty="0" err="1"/>
              <a:t>Nichlos</a:t>
            </a:r>
            <a:r>
              <a:rPr lang="en-US" sz="1200" dirty="0"/>
              <a:t> (2023), </a:t>
            </a:r>
            <a:r>
              <a:rPr lang="en-US" sz="1200" i="1" dirty="0"/>
              <a:t>Sedimentology and Stratigraphy</a:t>
            </a:r>
            <a:r>
              <a:rPr lang="en-US" sz="1200" dirty="0"/>
              <a:t>, Third Edition </a:t>
            </a:r>
          </a:p>
        </p:txBody>
      </p:sp>
    </p:spTree>
    <p:extLst>
      <p:ext uri="{BB962C8B-B14F-4D97-AF65-F5344CB8AC3E}">
        <p14:creationId xmlns:p14="http://schemas.microsoft.com/office/powerpoint/2010/main" val="2805024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F4CF10-C71B-46AA-AD2E-C0C1D9D7737B}"/>
              </a:ext>
            </a:extLst>
          </p:cNvPr>
          <p:cNvSpPr>
            <a:spLocks noGrp="1"/>
          </p:cNvSpPr>
          <p:nvPr>
            <p:ph type="title"/>
          </p:nvPr>
        </p:nvSpPr>
        <p:spPr/>
        <p:txBody>
          <a:bodyPr>
            <a:normAutofit/>
          </a:bodyPr>
          <a:lstStyle/>
          <a:p>
            <a:r>
              <a:rPr lang="en-US" dirty="0"/>
              <a:t>Learning Objectives</a:t>
            </a:r>
          </a:p>
        </p:txBody>
      </p:sp>
      <p:sp>
        <p:nvSpPr>
          <p:cNvPr id="7" name="Content Placeholder 6">
            <a:extLst>
              <a:ext uri="{FF2B5EF4-FFF2-40B4-BE49-F238E27FC236}">
                <a16:creationId xmlns:a16="http://schemas.microsoft.com/office/drawing/2014/main" id="{71F465BB-D173-7F6B-B190-B9033597E435}"/>
              </a:ext>
            </a:extLst>
          </p:cNvPr>
          <p:cNvSpPr>
            <a:spLocks noGrp="1"/>
          </p:cNvSpPr>
          <p:nvPr>
            <p:ph idx="1"/>
          </p:nvPr>
        </p:nvSpPr>
        <p:spPr/>
        <p:txBody>
          <a:bodyPr>
            <a:normAutofit/>
          </a:bodyPr>
          <a:lstStyle/>
          <a:p>
            <a:r>
              <a:rPr lang="en-US" dirty="0"/>
              <a:t>Explain how basic sedimentological parameters are evaluated in the field. </a:t>
            </a:r>
          </a:p>
          <a:p>
            <a:r>
              <a:rPr lang="en-US" dirty="0"/>
              <a:t>Apply the classification systems presented in lecture to describe the basic sedimentological properties of your core </a:t>
            </a:r>
          </a:p>
          <a:p>
            <a:r>
              <a:rPr lang="en-US" dirty="0"/>
              <a:t>Practice recording geologic observations from cores using a graphical shading geologic log. </a:t>
            </a:r>
          </a:p>
          <a:p>
            <a:r>
              <a:rPr lang="en-US" dirty="0"/>
              <a:t>Describe how the geologic variability you observe might influence groundwater flow. </a:t>
            </a:r>
          </a:p>
          <a:p>
            <a:endParaRPr lang="en-US" dirty="0"/>
          </a:p>
        </p:txBody>
      </p:sp>
    </p:spTree>
    <p:extLst>
      <p:ext uri="{BB962C8B-B14F-4D97-AF65-F5344CB8AC3E}">
        <p14:creationId xmlns:p14="http://schemas.microsoft.com/office/powerpoint/2010/main" val="1995120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74391-DA76-CFFB-C600-00DFDDF063EE}"/>
              </a:ext>
            </a:extLst>
          </p:cNvPr>
          <p:cNvSpPr>
            <a:spLocks noGrp="1"/>
          </p:cNvSpPr>
          <p:nvPr>
            <p:ph type="title"/>
          </p:nvPr>
        </p:nvSpPr>
        <p:spPr/>
        <p:txBody>
          <a:bodyPr/>
          <a:lstStyle/>
          <a:p>
            <a:r>
              <a:rPr lang="en-US" dirty="0"/>
              <a:t>Laboratory Methods to Assess Sorting</a:t>
            </a:r>
          </a:p>
        </p:txBody>
      </p:sp>
      <p:sp>
        <p:nvSpPr>
          <p:cNvPr id="3" name="Content Placeholder 2">
            <a:extLst>
              <a:ext uri="{FF2B5EF4-FFF2-40B4-BE49-F238E27FC236}">
                <a16:creationId xmlns:a16="http://schemas.microsoft.com/office/drawing/2014/main" id="{AE50FA2D-700B-8D7A-0BEB-9A7294212996}"/>
              </a:ext>
            </a:extLst>
          </p:cNvPr>
          <p:cNvSpPr>
            <a:spLocks noGrp="1"/>
          </p:cNvSpPr>
          <p:nvPr>
            <p:ph idx="1"/>
          </p:nvPr>
        </p:nvSpPr>
        <p:spPr>
          <a:xfrm>
            <a:off x="324850" y="1826250"/>
            <a:ext cx="6158948" cy="4351338"/>
          </a:xfrm>
        </p:spPr>
        <p:txBody>
          <a:bodyPr/>
          <a:lstStyle/>
          <a:p>
            <a:pPr marL="0" indent="0">
              <a:buNone/>
            </a:pPr>
            <a:r>
              <a:rPr lang="en-US" dirty="0"/>
              <a:t>Conduct particle size analyses using sieves or another method</a:t>
            </a:r>
          </a:p>
          <a:p>
            <a:pPr marL="0" indent="0">
              <a:buNone/>
            </a:pPr>
            <a:endParaRPr lang="en-US" dirty="0"/>
          </a:p>
          <a:p>
            <a:pPr marL="514350" indent="-514350">
              <a:buFont typeface="+mj-lt"/>
              <a:buAutoNum type="arabicPeriod"/>
            </a:pPr>
            <a:r>
              <a:rPr lang="en-US" dirty="0"/>
              <a:t>Plot the data as a cumulative grain size distribution curve </a:t>
            </a:r>
          </a:p>
          <a:p>
            <a:pPr marL="514350" indent="-514350">
              <a:buFont typeface="+mj-lt"/>
              <a:buAutoNum type="arabicPeriod"/>
            </a:pPr>
            <a:r>
              <a:rPr lang="en-US" dirty="0"/>
              <a:t>Apply a graphical method for estimating sorting</a:t>
            </a:r>
          </a:p>
        </p:txBody>
      </p:sp>
      <p:grpSp>
        <p:nvGrpSpPr>
          <p:cNvPr id="59" name="Group 58" descr="Image of a grain size curve (cumulative weight percent passing). ">
            <a:extLst>
              <a:ext uri="{FF2B5EF4-FFF2-40B4-BE49-F238E27FC236}">
                <a16:creationId xmlns:a16="http://schemas.microsoft.com/office/drawing/2014/main" id="{F6B22F6B-902E-F2DC-5EA2-DB61FAA55A38}"/>
              </a:ext>
            </a:extLst>
          </p:cNvPr>
          <p:cNvGrpSpPr/>
          <p:nvPr/>
        </p:nvGrpSpPr>
        <p:grpSpPr>
          <a:xfrm>
            <a:off x="6752407" y="1714065"/>
            <a:ext cx="5439593" cy="3641782"/>
            <a:chOff x="6260734" y="1647083"/>
            <a:chExt cx="5439593" cy="3641782"/>
          </a:xfrm>
        </p:grpSpPr>
        <p:grpSp>
          <p:nvGrpSpPr>
            <p:cNvPr id="29" name="Group 28">
              <a:extLst>
                <a:ext uri="{FF2B5EF4-FFF2-40B4-BE49-F238E27FC236}">
                  <a16:creationId xmlns:a16="http://schemas.microsoft.com/office/drawing/2014/main" id="{AFF5E8E5-122B-7C42-C635-CB6DA3470EFD}"/>
                </a:ext>
              </a:extLst>
            </p:cNvPr>
            <p:cNvGrpSpPr/>
            <p:nvPr/>
          </p:nvGrpSpPr>
          <p:grpSpPr>
            <a:xfrm>
              <a:off x="6260734" y="1647083"/>
              <a:ext cx="5439593" cy="3641782"/>
              <a:chOff x="6260734" y="1647083"/>
              <a:chExt cx="5439593" cy="3641782"/>
            </a:xfrm>
          </p:grpSpPr>
          <p:sp>
            <p:nvSpPr>
              <p:cNvPr id="6" name="Rectangle 5">
                <a:extLst>
                  <a:ext uri="{FF2B5EF4-FFF2-40B4-BE49-F238E27FC236}">
                    <a16:creationId xmlns:a16="http://schemas.microsoft.com/office/drawing/2014/main" id="{21A7D2DE-A6AF-47C4-92BC-CF99AC2A498A}"/>
                  </a:ext>
                </a:extLst>
              </p:cNvPr>
              <p:cNvSpPr/>
              <p:nvPr/>
            </p:nvSpPr>
            <p:spPr>
              <a:xfrm>
                <a:off x="7129670" y="1825625"/>
                <a:ext cx="4426226" cy="277287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E91899D2-6C3F-34DC-D8E5-0DDEEE3EC242}"/>
                  </a:ext>
                </a:extLst>
              </p:cNvPr>
              <p:cNvSpPr/>
              <p:nvPr/>
            </p:nvSpPr>
            <p:spPr>
              <a:xfrm>
                <a:off x="7169426" y="1828800"/>
                <a:ext cx="4333461" cy="2782957"/>
              </a:xfrm>
              <a:custGeom>
                <a:avLst/>
                <a:gdLst>
                  <a:gd name="connsiteX0" fmla="*/ 0 w 4333461"/>
                  <a:gd name="connsiteY0" fmla="*/ 2796209 h 2796209"/>
                  <a:gd name="connsiteX1" fmla="*/ 304800 w 4333461"/>
                  <a:gd name="connsiteY1" fmla="*/ 2782956 h 2796209"/>
                  <a:gd name="connsiteX2" fmla="*/ 463826 w 4333461"/>
                  <a:gd name="connsiteY2" fmla="*/ 2756452 h 2796209"/>
                  <a:gd name="connsiteX3" fmla="*/ 569844 w 4333461"/>
                  <a:gd name="connsiteY3" fmla="*/ 2729948 h 2796209"/>
                  <a:gd name="connsiteX4" fmla="*/ 649357 w 4333461"/>
                  <a:gd name="connsiteY4" fmla="*/ 2690191 h 2796209"/>
                  <a:gd name="connsiteX5" fmla="*/ 755374 w 4333461"/>
                  <a:gd name="connsiteY5" fmla="*/ 2650435 h 2796209"/>
                  <a:gd name="connsiteX6" fmla="*/ 834887 w 4333461"/>
                  <a:gd name="connsiteY6" fmla="*/ 2610678 h 2796209"/>
                  <a:gd name="connsiteX7" fmla="*/ 927652 w 4333461"/>
                  <a:gd name="connsiteY7" fmla="*/ 2570922 h 2796209"/>
                  <a:gd name="connsiteX8" fmla="*/ 1007165 w 4333461"/>
                  <a:gd name="connsiteY8" fmla="*/ 2531165 h 2796209"/>
                  <a:gd name="connsiteX9" fmla="*/ 1046922 w 4333461"/>
                  <a:gd name="connsiteY9" fmla="*/ 2504661 h 2796209"/>
                  <a:gd name="connsiteX10" fmla="*/ 1126435 w 4333461"/>
                  <a:gd name="connsiteY10" fmla="*/ 2478156 h 2796209"/>
                  <a:gd name="connsiteX11" fmla="*/ 1258957 w 4333461"/>
                  <a:gd name="connsiteY11" fmla="*/ 2411895 h 2796209"/>
                  <a:gd name="connsiteX12" fmla="*/ 1338470 w 4333461"/>
                  <a:gd name="connsiteY12" fmla="*/ 2358887 h 2796209"/>
                  <a:gd name="connsiteX13" fmla="*/ 1417983 w 4333461"/>
                  <a:gd name="connsiteY13" fmla="*/ 2305878 h 2796209"/>
                  <a:gd name="connsiteX14" fmla="*/ 1524000 w 4333461"/>
                  <a:gd name="connsiteY14" fmla="*/ 2213113 h 2796209"/>
                  <a:gd name="connsiteX15" fmla="*/ 1643270 w 4333461"/>
                  <a:gd name="connsiteY15" fmla="*/ 2093843 h 2796209"/>
                  <a:gd name="connsiteX16" fmla="*/ 1683026 w 4333461"/>
                  <a:gd name="connsiteY16" fmla="*/ 2054087 h 2796209"/>
                  <a:gd name="connsiteX17" fmla="*/ 1709531 w 4333461"/>
                  <a:gd name="connsiteY17" fmla="*/ 2027582 h 2796209"/>
                  <a:gd name="connsiteX18" fmla="*/ 1762539 w 4333461"/>
                  <a:gd name="connsiteY18" fmla="*/ 1948069 h 2796209"/>
                  <a:gd name="connsiteX19" fmla="*/ 1789044 w 4333461"/>
                  <a:gd name="connsiteY19" fmla="*/ 1908313 h 2796209"/>
                  <a:gd name="connsiteX20" fmla="*/ 1868557 w 4333461"/>
                  <a:gd name="connsiteY20" fmla="*/ 1828800 h 2796209"/>
                  <a:gd name="connsiteX21" fmla="*/ 1895061 w 4333461"/>
                  <a:gd name="connsiteY21" fmla="*/ 1802295 h 2796209"/>
                  <a:gd name="connsiteX22" fmla="*/ 1961322 w 4333461"/>
                  <a:gd name="connsiteY22" fmla="*/ 1722782 h 2796209"/>
                  <a:gd name="connsiteX23" fmla="*/ 1974574 w 4333461"/>
                  <a:gd name="connsiteY23" fmla="*/ 1683026 h 2796209"/>
                  <a:gd name="connsiteX24" fmla="*/ 2027583 w 4333461"/>
                  <a:gd name="connsiteY24" fmla="*/ 1616765 h 2796209"/>
                  <a:gd name="connsiteX25" fmla="*/ 2067339 w 4333461"/>
                  <a:gd name="connsiteY25" fmla="*/ 1537252 h 2796209"/>
                  <a:gd name="connsiteX26" fmla="*/ 2080591 w 4333461"/>
                  <a:gd name="connsiteY26" fmla="*/ 1497495 h 2796209"/>
                  <a:gd name="connsiteX27" fmla="*/ 2107096 w 4333461"/>
                  <a:gd name="connsiteY27" fmla="*/ 1470991 h 2796209"/>
                  <a:gd name="connsiteX28" fmla="*/ 2133600 w 4333461"/>
                  <a:gd name="connsiteY28" fmla="*/ 1431235 h 2796209"/>
                  <a:gd name="connsiteX29" fmla="*/ 2160104 w 4333461"/>
                  <a:gd name="connsiteY29" fmla="*/ 1404730 h 2796209"/>
                  <a:gd name="connsiteX30" fmla="*/ 2186609 w 4333461"/>
                  <a:gd name="connsiteY30" fmla="*/ 1351722 h 2796209"/>
                  <a:gd name="connsiteX31" fmla="*/ 2213113 w 4333461"/>
                  <a:gd name="connsiteY31" fmla="*/ 1325217 h 2796209"/>
                  <a:gd name="connsiteX32" fmla="*/ 2239617 w 4333461"/>
                  <a:gd name="connsiteY32" fmla="*/ 1272209 h 2796209"/>
                  <a:gd name="connsiteX33" fmla="*/ 2305878 w 4333461"/>
                  <a:gd name="connsiteY33" fmla="*/ 1205948 h 2796209"/>
                  <a:gd name="connsiteX34" fmla="*/ 2332383 w 4333461"/>
                  <a:gd name="connsiteY34" fmla="*/ 1179443 h 2796209"/>
                  <a:gd name="connsiteX35" fmla="*/ 2398644 w 4333461"/>
                  <a:gd name="connsiteY35" fmla="*/ 1113182 h 2796209"/>
                  <a:gd name="connsiteX36" fmla="*/ 2411896 w 4333461"/>
                  <a:gd name="connsiteY36" fmla="*/ 1046922 h 2796209"/>
                  <a:gd name="connsiteX37" fmla="*/ 2438400 w 4333461"/>
                  <a:gd name="connsiteY37" fmla="*/ 1020417 h 2796209"/>
                  <a:gd name="connsiteX38" fmla="*/ 2464904 w 4333461"/>
                  <a:gd name="connsiteY38" fmla="*/ 967409 h 2796209"/>
                  <a:gd name="connsiteX39" fmla="*/ 2531165 w 4333461"/>
                  <a:gd name="connsiteY39" fmla="*/ 914400 h 2796209"/>
                  <a:gd name="connsiteX40" fmla="*/ 2597426 w 4333461"/>
                  <a:gd name="connsiteY40" fmla="*/ 834887 h 2796209"/>
                  <a:gd name="connsiteX41" fmla="*/ 2637183 w 4333461"/>
                  <a:gd name="connsiteY41" fmla="*/ 808382 h 2796209"/>
                  <a:gd name="connsiteX42" fmla="*/ 2782957 w 4333461"/>
                  <a:gd name="connsiteY42" fmla="*/ 689113 h 2796209"/>
                  <a:gd name="connsiteX43" fmla="*/ 2862470 w 4333461"/>
                  <a:gd name="connsiteY43" fmla="*/ 609600 h 2796209"/>
                  <a:gd name="connsiteX44" fmla="*/ 2888974 w 4333461"/>
                  <a:gd name="connsiteY44" fmla="*/ 583095 h 2796209"/>
                  <a:gd name="connsiteX45" fmla="*/ 2928731 w 4333461"/>
                  <a:gd name="connsiteY45" fmla="*/ 569843 h 2796209"/>
                  <a:gd name="connsiteX46" fmla="*/ 2994991 w 4333461"/>
                  <a:gd name="connsiteY46" fmla="*/ 503582 h 2796209"/>
                  <a:gd name="connsiteX47" fmla="*/ 3021496 w 4333461"/>
                  <a:gd name="connsiteY47" fmla="*/ 477078 h 2796209"/>
                  <a:gd name="connsiteX48" fmla="*/ 3061252 w 4333461"/>
                  <a:gd name="connsiteY48" fmla="*/ 463826 h 2796209"/>
                  <a:gd name="connsiteX49" fmla="*/ 3140765 w 4333461"/>
                  <a:gd name="connsiteY49" fmla="*/ 424069 h 2796209"/>
                  <a:gd name="connsiteX50" fmla="*/ 3167270 w 4333461"/>
                  <a:gd name="connsiteY50" fmla="*/ 397565 h 2796209"/>
                  <a:gd name="connsiteX51" fmla="*/ 3246783 w 4333461"/>
                  <a:gd name="connsiteY51" fmla="*/ 371061 h 2796209"/>
                  <a:gd name="connsiteX52" fmla="*/ 3379304 w 4333461"/>
                  <a:gd name="connsiteY52" fmla="*/ 304800 h 2796209"/>
                  <a:gd name="connsiteX53" fmla="*/ 3445565 w 4333461"/>
                  <a:gd name="connsiteY53" fmla="*/ 251791 h 2796209"/>
                  <a:gd name="connsiteX54" fmla="*/ 3485322 w 4333461"/>
                  <a:gd name="connsiteY54" fmla="*/ 238539 h 2796209"/>
                  <a:gd name="connsiteX55" fmla="*/ 3525078 w 4333461"/>
                  <a:gd name="connsiteY55" fmla="*/ 212035 h 2796209"/>
                  <a:gd name="connsiteX56" fmla="*/ 3551583 w 4333461"/>
                  <a:gd name="connsiteY56" fmla="*/ 185530 h 2796209"/>
                  <a:gd name="connsiteX57" fmla="*/ 3644348 w 4333461"/>
                  <a:gd name="connsiteY57" fmla="*/ 145774 h 2796209"/>
                  <a:gd name="connsiteX58" fmla="*/ 3776870 w 4333461"/>
                  <a:gd name="connsiteY58" fmla="*/ 132522 h 2796209"/>
                  <a:gd name="connsiteX59" fmla="*/ 3816626 w 4333461"/>
                  <a:gd name="connsiteY59" fmla="*/ 119269 h 2796209"/>
                  <a:gd name="connsiteX60" fmla="*/ 3869635 w 4333461"/>
                  <a:gd name="connsiteY60" fmla="*/ 106017 h 2796209"/>
                  <a:gd name="connsiteX61" fmla="*/ 3962400 w 4333461"/>
                  <a:gd name="connsiteY61" fmla="*/ 66261 h 2796209"/>
                  <a:gd name="connsiteX62" fmla="*/ 3988904 w 4333461"/>
                  <a:gd name="connsiteY62" fmla="*/ 39756 h 2796209"/>
                  <a:gd name="connsiteX63" fmla="*/ 4121426 w 4333461"/>
                  <a:gd name="connsiteY63" fmla="*/ 0 h 2796209"/>
                  <a:gd name="connsiteX64" fmla="*/ 4333461 w 4333461"/>
                  <a:gd name="connsiteY64" fmla="*/ 13252 h 2796209"/>
                  <a:gd name="connsiteX0" fmla="*/ 0 w 4333461"/>
                  <a:gd name="connsiteY0" fmla="*/ 2796209 h 2796209"/>
                  <a:gd name="connsiteX1" fmla="*/ 304800 w 4333461"/>
                  <a:gd name="connsiteY1" fmla="*/ 2782956 h 2796209"/>
                  <a:gd name="connsiteX2" fmla="*/ 463826 w 4333461"/>
                  <a:gd name="connsiteY2" fmla="*/ 2756452 h 2796209"/>
                  <a:gd name="connsiteX3" fmla="*/ 569844 w 4333461"/>
                  <a:gd name="connsiteY3" fmla="*/ 2729948 h 2796209"/>
                  <a:gd name="connsiteX4" fmla="*/ 649357 w 4333461"/>
                  <a:gd name="connsiteY4" fmla="*/ 2690191 h 2796209"/>
                  <a:gd name="connsiteX5" fmla="*/ 755374 w 4333461"/>
                  <a:gd name="connsiteY5" fmla="*/ 2650435 h 2796209"/>
                  <a:gd name="connsiteX6" fmla="*/ 834887 w 4333461"/>
                  <a:gd name="connsiteY6" fmla="*/ 2610678 h 2796209"/>
                  <a:gd name="connsiteX7" fmla="*/ 927652 w 4333461"/>
                  <a:gd name="connsiteY7" fmla="*/ 2570922 h 2796209"/>
                  <a:gd name="connsiteX8" fmla="*/ 1007165 w 4333461"/>
                  <a:gd name="connsiteY8" fmla="*/ 2531165 h 2796209"/>
                  <a:gd name="connsiteX9" fmla="*/ 1046922 w 4333461"/>
                  <a:gd name="connsiteY9" fmla="*/ 2504661 h 2796209"/>
                  <a:gd name="connsiteX10" fmla="*/ 1126435 w 4333461"/>
                  <a:gd name="connsiteY10" fmla="*/ 2478156 h 2796209"/>
                  <a:gd name="connsiteX11" fmla="*/ 1258957 w 4333461"/>
                  <a:gd name="connsiteY11" fmla="*/ 2411895 h 2796209"/>
                  <a:gd name="connsiteX12" fmla="*/ 1338470 w 4333461"/>
                  <a:gd name="connsiteY12" fmla="*/ 2358887 h 2796209"/>
                  <a:gd name="connsiteX13" fmla="*/ 1417983 w 4333461"/>
                  <a:gd name="connsiteY13" fmla="*/ 2305878 h 2796209"/>
                  <a:gd name="connsiteX14" fmla="*/ 1524000 w 4333461"/>
                  <a:gd name="connsiteY14" fmla="*/ 2213113 h 2796209"/>
                  <a:gd name="connsiteX15" fmla="*/ 1643270 w 4333461"/>
                  <a:gd name="connsiteY15" fmla="*/ 2093843 h 2796209"/>
                  <a:gd name="connsiteX16" fmla="*/ 1683026 w 4333461"/>
                  <a:gd name="connsiteY16" fmla="*/ 2054087 h 2796209"/>
                  <a:gd name="connsiteX17" fmla="*/ 1709531 w 4333461"/>
                  <a:gd name="connsiteY17" fmla="*/ 2027582 h 2796209"/>
                  <a:gd name="connsiteX18" fmla="*/ 1762539 w 4333461"/>
                  <a:gd name="connsiteY18" fmla="*/ 1948069 h 2796209"/>
                  <a:gd name="connsiteX19" fmla="*/ 1789044 w 4333461"/>
                  <a:gd name="connsiteY19" fmla="*/ 1908313 h 2796209"/>
                  <a:gd name="connsiteX20" fmla="*/ 1868557 w 4333461"/>
                  <a:gd name="connsiteY20" fmla="*/ 1828800 h 2796209"/>
                  <a:gd name="connsiteX21" fmla="*/ 1895061 w 4333461"/>
                  <a:gd name="connsiteY21" fmla="*/ 1802295 h 2796209"/>
                  <a:gd name="connsiteX22" fmla="*/ 1961322 w 4333461"/>
                  <a:gd name="connsiteY22" fmla="*/ 1722782 h 2796209"/>
                  <a:gd name="connsiteX23" fmla="*/ 1974574 w 4333461"/>
                  <a:gd name="connsiteY23" fmla="*/ 1683026 h 2796209"/>
                  <a:gd name="connsiteX24" fmla="*/ 2027583 w 4333461"/>
                  <a:gd name="connsiteY24" fmla="*/ 1616765 h 2796209"/>
                  <a:gd name="connsiteX25" fmla="*/ 2067339 w 4333461"/>
                  <a:gd name="connsiteY25" fmla="*/ 1537252 h 2796209"/>
                  <a:gd name="connsiteX26" fmla="*/ 2080591 w 4333461"/>
                  <a:gd name="connsiteY26" fmla="*/ 1497495 h 2796209"/>
                  <a:gd name="connsiteX27" fmla="*/ 2107096 w 4333461"/>
                  <a:gd name="connsiteY27" fmla="*/ 1470991 h 2796209"/>
                  <a:gd name="connsiteX28" fmla="*/ 2133600 w 4333461"/>
                  <a:gd name="connsiteY28" fmla="*/ 1431235 h 2796209"/>
                  <a:gd name="connsiteX29" fmla="*/ 2160104 w 4333461"/>
                  <a:gd name="connsiteY29" fmla="*/ 1404730 h 2796209"/>
                  <a:gd name="connsiteX30" fmla="*/ 2186609 w 4333461"/>
                  <a:gd name="connsiteY30" fmla="*/ 1351722 h 2796209"/>
                  <a:gd name="connsiteX31" fmla="*/ 2213113 w 4333461"/>
                  <a:gd name="connsiteY31" fmla="*/ 1325217 h 2796209"/>
                  <a:gd name="connsiteX32" fmla="*/ 2239617 w 4333461"/>
                  <a:gd name="connsiteY32" fmla="*/ 1272209 h 2796209"/>
                  <a:gd name="connsiteX33" fmla="*/ 2305878 w 4333461"/>
                  <a:gd name="connsiteY33" fmla="*/ 1205948 h 2796209"/>
                  <a:gd name="connsiteX34" fmla="*/ 2332383 w 4333461"/>
                  <a:gd name="connsiteY34" fmla="*/ 1179443 h 2796209"/>
                  <a:gd name="connsiteX35" fmla="*/ 2398644 w 4333461"/>
                  <a:gd name="connsiteY35" fmla="*/ 1113182 h 2796209"/>
                  <a:gd name="connsiteX36" fmla="*/ 2411896 w 4333461"/>
                  <a:gd name="connsiteY36" fmla="*/ 1046922 h 2796209"/>
                  <a:gd name="connsiteX37" fmla="*/ 2438400 w 4333461"/>
                  <a:gd name="connsiteY37" fmla="*/ 1020417 h 2796209"/>
                  <a:gd name="connsiteX38" fmla="*/ 2464904 w 4333461"/>
                  <a:gd name="connsiteY38" fmla="*/ 967409 h 2796209"/>
                  <a:gd name="connsiteX39" fmla="*/ 2531165 w 4333461"/>
                  <a:gd name="connsiteY39" fmla="*/ 914400 h 2796209"/>
                  <a:gd name="connsiteX40" fmla="*/ 2597426 w 4333461"/>
                  <a:gd name="connsiteY40" fmla="*/ 834887 h 2796209"/>
                  <a:gd name="connsiteX41" fmla="*/ 2637183 w 4333461"/>
                  <a:gd name="connsiteY41" fmla="*/ 808382 h 2796209"/>
                  <a:gd name="connsiteX42" fmla="*/ 2782957 w 4333461"/>
                  <a:gd name="connsiteY42" fmla="*/ 689113 h 2796209"/>
                  <a:gd name="connsiteX43" fmla="*/ 2862470 w 4333461"/>
                  <a:gd name="connsiteY43" fmla="*/ 609600 h 2796209"/>
                  <a:gd name="connsiteX44" fmla="*/ 2888974 w 4333461"/>
                  <a:gd name="connsiteY44" fmla="*/ 583095 h 2796209"/>
                  <a:gd name="connsiteX45" fmla="*/ 2928731 w 4333461"/>
                  <a:gd name="connsiteY45" fmla="*/ 569843 h 2796209"/>
                  <a:gd name="connsiteX46" fmla="*/ 2994991 w 4333461"/>
                  <a:gd name="connsiteY46" fmla="*/ 503582 h 2796209"/>
                  <a:gd name="connsiteX47" fmla="*/ 3021496 w 4333461"/>
                  <a:gd name="connsiteY47" fmla="*/ 477078 h 2796209"/>
                  <a:gd name="connsiteX48" fmla="*/ 3061252 w 4333461"/>
                  <a:gd name="connsiteY48" fmla="*/ 463826 h 2796209"/>
                  <a:gd name="connsiteX49" fmla="*/ 3140765 w 4333461"/>
                  <a:gd name="connsiteY49" fmla="*/ 424069 h 2796209"/>
                  <a:gd name="connsiteX50" fmla="*/ 3167270 w 4333461"/>
                  <a:gd name="connsiteY50" fmla="*/ 397565 h 2796209"/>
                  <a:gd name="connsiteX51" fmla="*/ 3246783 w 4333461"/>
                  <a:gd name="connsiteY51" fmla="*/ 371061 h 2796209"/>
                  <a:gd name="connsiteX52" fmla="*/ 3379304 w 4333461"/>
                  <a:gd name="connsiteY52" fmla="*/ 304800 h 2796209"/>
                  <a:gd name="connsiteX53" fmla="*/ 3445565 w 4333461"/>
                  <a:gd name="connsiteY53" fmla="*/ 251791 h 2796209"/>
                  <a:gd name="connsiteX54" fmla="*/ 3485322 w 4333461"/>
                  <a:gd name="connsiteY54" fmla="*/ 238539 h 2796209"/>
                  <a:gd name="connsiteX55" fmla="*/ 3525078 w 4333461"/>
                  <a:gd name="connsiteY55" fmla="*/ 212035 h 2796209"/>
                  <a:gd name="connsiteX56" fmla="*/ 3551583 w 4333461"/>
                  <a:gd name="connsiteY56" fmla="*/ 185530 h 2796209"/>
                  <a:gd name="connsiteX57" fmla="*/ 3644348 w 4333461"/>
                  <a:gd name="connsiteY57" fmla="*/ 145774 h 2796209"/>
                  <a:gd name="connsiteX58" fmla="*/ 3764401 w 4333461"/>
                  <a:gd name="connsiteY58" fmla="*/ 107584 h 2796209"/>
                  <a:gd name="connsiteX59" fmla="*/ 3816626 w 4333461"/>
                  <a:gd name="connsiteY59" fmla="*/ 119269 h 2796209"/>
                  <a:gd name="connsiteX60" fmla="*/ 3869635 w 4333461"/>
                  <a:gd name="connsiteY60" fmla="*/ 106017 h 2796209"/>
                  <a:gd name="connsiteX61" fmla="*/ 3962400 w 4333461"/>
                  <a:gd name="connsiteY61" fmla="*/ 66261 h 2796209"/>
                  <a:gd name="connsiteX62" fmla="*/ 3988904 w 4333461"/>
                  <a:gd name="connsiteY62" fmla="*/ 39756 h 2796209"/>
                  <a:gd name="connsiteX63" fmla="*/ 4121426 w 4333461"/>
                  <a:gd name="connsiteY63" fmla="*/ 0 h 2796209"/>
                  <a:gd name="connsiteX64" fmla="*/ 4333461 w 4333461"/>
                  <a:gd name="connsiteY64" fmla="*/ 13252 h 2796209"/>
                  <a:gd name="connsiteX0" fmla="*/ 0 w 4333461"/>
                  <a:gd name="connsiteY0" fmla="*/ 2796209 h 2796209"/>
                  <a:gd name="connsiteX1" fmla="*/ 304800 w 4333461"/>
                  <a:gd name="connsiteY1" fmla="*/ 2782956 h 2796209"/>
                  <a:gd name="connsiteX2" fmla="*/ 463826 w 4333461"/>
                  <a:gd name="connsiteY2" fmla="*/ 2756452 h 2796209"/>
                  <a:gd name="connsiteX3" fmla="*/ 569844 w 4333461"/>
                  <a:gd name="connsiteY3" fmla="*/ 2729948 h 2796209"/>
                  <a:gd name="connsiteX4" fmla="*/ 649357 w 4333461"/>
                  <a:gd name="connsiteY4" fmla="*/ 2690191 h 2796209"/>
                  <a:gd name="connsiteX5" fmla="*/ 755374 w 4333461"/>
                  <a:gd name="connsiteY5" fmla="*/ 2650435 h 2796209"/>
                  <a:gd name="connsiteX6" fmla="*/ 834887 w 4333461"/>
                  <a:gd name="connsiteY6" fmla="*/ 2610678 h 2796209"/>
                  <a:gd name="connsiteX7" fmla="*/ 927652 w 4333461"/>
                  <a:gd name="connsiteY7" fmla="*/ 2570922 h 2796209"/>
                  <a:gd name="connsiteX8" fmla="*/ 1007165 w 4333461"/>
                  <a:gd name="connsiteY8" fmla="*/ 2531165 h 2796209"/>
                  <a:gd name="connsiteX9" fmla="*/ 1046922 w 4333461"/>
                  <a:gd name="connsiteY9" fmla="*/ 2504661 h 2796209"/>
                  <a:gd name="connsiteX10" fmla="*/ 1126435 w 4333461"/>
                  <a:gd name="connsiteY10" fmla="*/ 2478156 h 2796209"/>
                  <a:gd name="connsiteX11" fmla="*/ 1258957 w 4333461"/>
                  <a:gd name="connsiteY11" fmla="*/ 2411895 h 2796209"/>
                  <a:gd name="connsiteX12" fmla="*/ 1338470 w 4333461"/>
                  <a:gd name="connsiteY12" fmla="*/ 2358887 h 2796209"/>
                  <a:gd name="connsiteX13" fmla="*/ 1417983 w 4333461"/>
                  <a:gd name="connsiteY13" fmla="*/ 2305878 h 2796209"/>
                  <a:gd name="connsiteX14" fmla="*/ 1524000 w 4333461"/>
                  <a:gd name="connsiteY14" fmla="*/ 2213113 h 2796209"/>
                  <a:gd name="connsiteX15" fmla="*/ 1643270 w 4333461"/>
                  <a:gd name="connsiteY15" fmla="*/ 2093843 h 2796209"/>
                  <a:gd name="connsiteX16" fmla="*/ 1683026 w 4333461"/>
                  <a:gd name="connsiteY16" fmla="*/ 2054087 h 2796209"/>
                  <a:gd name="connsiteX17" fmla="*/ 1709531 w 4333461"/>
                  <a:gd name="connsiteY17" fmla="*/ 2027582 h 2796209"/>
                  <a:gd name="connsiteX18" fmla="*/ 1762539 w 4333461"/>
                  <a:gd name="connsiteY18" fmla="*/ 1948069 h 2796209"/>
                  <a:gd name="connsiteX19" fmla="*/ 1789044 w 4333461"/>
                  <a:gd name="connsiteY19" fmla="*/ 1908313 h 2796209"/>
                  <a:gd name="connsiteX20" fmla="*/ 1868557 w 4333461"/>
                  <a:gd name="connsiteY20" fmla="*/ 1828800 h 2796209"/>
                  <a:gd name="connsiteX21" fmla="*/ 1895061 w 4333461"/>
                  <a:gd name="connsiteY21" fmla="*/ 1802295 h 2796209"/>
                  <a:gd name="connsiteX22" fmla="*/ 1961322 w 4333461"/>
                  <a:gd name="connsiteY22" fmla="*/ 1722782 h 2796209"/>
                  <a:gd name="connsiteX23" fmla="*/ 1974574 w 4333461"/>
                  <a:gd name="connsiteY23" fmla="*/ 1683026 h 2796209"/>
                  <a:gd name="connsiteX24" fmla="*/ 2027583 w 4333461"/>
                  <a:gd name="connsiteY24" fmla="*/ 1616765 h 2796209"/>
                  <a:gd name="connsiteX25" fmla="*/ 2067339 w 4333461"/>
                  <a:gd name="connsiteY25" fmla="*/ 1537252 h 2796209"/>
                  <a:gd name="connsiteX26" fmla="*/ 2080591 w 4333461"/>
                  <a:gd name="connsiteY26" fmla="*/ 1497495 h 2796209"/>
                  <a:gd name="connsiteX27" fmla="*/ 2107096 w 4333461"/>
                  <a:gd name="connsiteY27" fmla="*/ 1470991 h 2796209"/>
                  <a:gd name="connsiteX28" fmla="*/ 2133600 w 4333461"/>
                  <a:gd name="connsiteY28" fmla="*/ 1431235 h 2796209"/>
                  <a:gd name="connsiteX29" fmla="*/ 2160104 w 4333461"/>
                  <a:gd name="connsiteY29" fmla="*/ 1404730 h 2796209"/>
                  <a:gd name="connsiteX30" fmla="*/ 2186609 w 4333461"/>
                  <a:gd name="connsiteY30" fmla="*/ 1351722 h 2796209"/>
                  <a:gd name="connsiteX31" fmla="*/ 2213113 w 4333461"/>
                  <a:gd name="connsiteY31" fmla="*/ 1325217 h 2796209"/>
                  <a:gd name="connsiteX32" fmla="*/ 2239617 w 4333461"/>
                  <a:gd name="connsiteY32" fmla="*/ 1272209 h 2796209"/>
                  <a:gd name="connsiteX33" fmla="*/ 2305878 w 4333461"/>
                  <a:gd name="connsiteY33" fmla="*/ 1205948 h 2796209"/>
                  <a:gd name="connsiteX34" fmla="*/ 2332383 w 4333461"/>
                  <a:gd name="connsiteY34" fmla="*/ 1179443 h 2796209"/>
                  <a:gd name="connsiteX35" fmla="*/ 2398644 w 4333461"/>
                  <a:gd name="connsiteY35" fmla="*/ 1113182 h 2796209"/>
                  <a:gd name="connsiteX36" fmla="*/ 2411896 w 4333461"/>
                  <a:gd name="connsiteY36" fmla="*/ 1046922 h 2796209"/>
                  <a:gd name="connsiteX37" fmla="*/ 2438400 w 4333461"/>
                  <a:gd name="connsiteY37" fmla="*/ 1020417 h 2796209"/>
                  <a:gd name="connsiteX38" fmla="*/ 2464904 w 4333461"/>
                  <a:gd name="connsiteY38" fmla="*/ 967409 h 2796209"/>
                  <a:gd name="connsiteX39" fmla="*/ 2531165 w 4333461"/>
                  <a:gd name="connsiteY39" fmla="*/ 914400 h 2796209"/>
                  <a:gd name="connsiteX40" fmla="*/ 2597426 w 4333461"/>
                  <a:gd name="connsiteY40" fmla="*/ 834887 h 2796209"/>
                  <a:gd name="connsiteX41" fmla="*/ 2637183 w 4333461"/>
                  <a:gd name="connsiteY41" fmla="*/ 808382 h 2796209"/>
                  <a:gd name="connsiteX42" fmla="*/ 2782957 w 4333461"/>
                  <a:gd name="connsiteY42" fmla="*/ 689113 h 2796209"/>
                  <a:gd name="connsiteX43" fmla="*/ 2862470 w 4333461"/>
                  <a:gd name="connsiteY43" fmla="*/ 609600 h 2796209"/>
                  <a:gd name="connsiteX44" fmla="*/ 2888974 w 4333461"/>
                  <a:gd name="connsiteY44" fmla="*/ 583095 h 2796209"/>
                  <a:gd name="connsiteX45" fmla="*/ 2928731 w 4333461"/>
                  <a:gd name="connsiteY45" fmla="*/ 569843 h 2796209"/>
                  <a:gd name="connsiteX46" fmla="*/ 2994991 w 4333461"/>
                  <a:gd name="connsiteY46" fmla="*/ 503582 h 2796209"/>
                  <a:gd name="connsiteX47" fmla="*/ 3021496 w 4333461"/>
                  <a:gd name="connsiteY47" fmla="*/ 477078 h 2796209"/>
                  <a:gd name="connsiteX48" fmla="*/ 3061252 w 4333461"/>
                  <a:gd name="connsiteY48" fmla="*/ 463826 h 2796209"/>
                  <a:gd name="connsiteX49" fmla="*/ 3140765 w 4333461"/>
                  <a:gd name="connsiteY49" fmla="*/ 424069 h 2796209"/>
                  <a:gd name="connsiteX50" fmla="*/ 3167270 w 4333461"/>
                  <a:gd name="connsiteY50" fmla="*/ 397565 h 2796209"/>
                  <a:gd name="connsiteX51" fmla="*/ 3246783 w 4333461"/>
                  <a:gd name="connsiteY51" fmla="*/ 371061 h 2796209"/>
                  <a:gd name="connsiteX52" fmla="*/ 3379304 w 4333461"/>
                  <a:gd name="connsiteY52" fmla="*/ 304800 h 2796209"/>
                  <a:gd name="connsiteX53" fmla="*/ 3445565 w 4333461"/>
                  <a:gd name="connsiteY53" fmla="*/ 251791 h 2796209"/>
                  <a:gd name="connsiteX54" fmla="*/ 3485322 w 4333461"/>
                  <a:gd name="connsiteY54" fmla="*/ 238539 h 2796209"/>
                  <a:gd name="connsiteX55" fmla="*/ 3525078 w 4333461"/>
                  <a:gd name="connsiteY55" fmla="*/ 212035 h 2796209"/>
                  <a:gd name="connsiteX56" fmla="*/ 3551583 w 4333461"/>
                  <a:gd name="connsiteY56" fmla="*/ 185530 h 2796209"/>
                  <a:gd name="connsiteX57" fmla="*/ 3644348 w 4333461"/>
                  <a:gd name="connsiteY57" fmla="*/ 145774 h 2796209"/>
                  <a:gd name="connsiteX58" fmla="*/ 3764401 w 4333461"/>
                  <a:gd name="connsiteY58" fmla="*/ 107584 h 2796209"/>
                  <a:gd name="connsiteX59" fmla="*/ 3816626 w 4333461"/>
                  <a:gd name="connsiteY59" fmla="*/ 90175 h 2796209"/>
                  <a:gd name="connsiteX60" fmla="*/ 3869635 w 4333461"/>
                  <a:gd name="connsiteY60" fmla="*/ 106017 h 2796209"/>
                  <a:gd name="connsiteX61" fmla="*/ 3962400 w 4333461"/>
                  <a:gd name="connsiteY61" fmla="*/ 66261 h 2796209"/>
                  <a:gd name="connsiteX62" fmla="*/ 3988904 w 4333461"/>
                  <a:gd name="connsiteY62" fmla="*/ 39756 h 2796209"/>
                  <a:gd name="connsiteX63" fmla="*/ 4121426 w 4333461"/>
                  <a:gd name="connsiteY63" fmla="*/ 0 h 2796209"/>
                  <a:gd name="connsiteX64" fmla="*/ 4333461 w 4333461"/>
                  <a:gd name="connsiteY64" fmla="*/ 13252 h 2796209"/>
                  <a:gd name="connsiteX0" fmla="*/ 0 w 4333461"/>
                  <a:gd name="connsiteY0" fmla="*/ 2796209 h 2796209"/>
                  <a:gd name="connsiteX1" fmla="*/ 304800 w 4333461"/>
                  <a:gd name="connsiteY1" fmla="*/ 2782956 h 2796209"/>
                  <a:gd name="connsiteX2" fmla="*/ 463826 w 4333461"/>
                  <a:gd name="connsiteY2" fmla="*/ 2756452 h 2796209"/>
                  <a:gd name="connsiteX3" fmla="*/ 569844 w 4333461"/>
                  <a:gd name="connsiteY3" fmla="*/ 2729948 h 2796209"/>
                  <a:gd name="connsiteX4" fmla="*/ 649357 w 4333461"/>
                  <a:gd name="connsiteY4" fmla="*/ 2690191 h 2796209"/>
                  <a:gd name="connsiteX5" fmla="*/ 755374 w 4333461"/>
                  <a:gd name="connsiteY5" fmla="*/ 2650435 h 2796209"/>
                  <a:gd name="connsiteX6" fmla="*/ 834887 w 4333461"/>
                  <a:gd name="connsiteY6" fmla="*/ 2610678 h 2796209"/>
                  <a:gd name="connsiteX7" fmla="*/ 927652 w 4333461"/>
                  <a:gd name="connsiteY7" fmla="*/ 2570922 h 2796209"/>
                  <a:gd name="connsiteX8" fmla="*/ 1007165 w 4333461"/>
                  <a:gd name="connsiteY8" fmla="*/ 2531165 h 2796209"/>
                  <a:gd name="connsiteX9" fmla="*/ 1046922 w 4333461"/>
                  <a:gd name="connsiteY9" fmla="*/ 2504661 h 2796209"/>
                  <a:gd name="connsiteX10" fmla="*/ 1126435 w 4333461"/>
                  <a:gd name="connsiteY10" fmla="*/ 2478156 h 2796209"/>
                  <a:gd name="connsiteX11" fmla="*/ 1258957 w 4333461"/>
                  <a:gd name="connsiteY11" fmla="*/ 2411895 h 2796209"/>
                  <a:gd name="connsiteX12" fmla="*/ 1338470 w 4333461"/>
                  <a:gd name="connsiteY12" fmla="*/ 2358887 h 2796209"/>
                  <a:gd name="connsiteX13" fmla="*/ 1417983 w 4333461"/>
                  <a:gd name="connsiteY13" fmla="*/ 2305878 h 2796209"/>
                  <a:gd name="connsiteX14" fmla="*/ 1524000 w 4333461"/>
                  <a:gd name="connsiteY14" fmla="*/ 2213113 h 2796209"/>
                  <a:gd name="connsiteX15" fmla="*/ 1643270 w 4333461"/>
                  <a:gd name="connsiteY15" fmla="*/ 2093843 h 2796209"/>
                  <a:gd name="connsiteX16" fmla="*/ 1683026 w 4333461"/>
                  <a:gd name="connsiteY16" fmla="*/ 2054087 h 2796209"/>
                  <a:gd name="connsiteX17" fmla="*/ 1709531 w 4333461"/>
                  <a:gd name="connsiteY17" fmla="*/ 2027582 h 2796209"/>
                  <a:gd name="connsiteX18" fmla="*/ 1762539 w 4333461"/>
                  <a:gd name="connsiteY18" fmla="*/ 1948069 h 2796209"/>
                  <a:gd name="connsiteX19" fmla="*/ 1789044 w 4333461"/>
                  <a:gd name="connsiteY19" fmla="*/ 1908313 h 2796209"/>
                  <a:gd name="connsiteX20" fmla="*/ 1868557 w 4333461"/>
                  <a:gd name="connsiteY20" fmla="*/ 1828800 h 2796209"/>
                  <a:gd name="connsiteX21" fmla="*/ 1895061 w 4333461"/>
                  <a:gd name="connsiteY21" fmla="*/ 1802295 h 2796209"/>
                  <a:gd name="connsiteX22" fmla="*/ 1961322 w 4333461"/>
                  <a:gd name="connsiteY22" fmla="*/ 1722782 h 2796209"/>
                  <a:gd name="connsiteX23" fmla="*/ 1974574 w 4333461"/>
                  <a:gd name="connsiteY23" fmla="*/ 1683026 h 2796209"/>
                  <a:gd name="connsiteX24" fmla="*/ 2027583 w 4333461"/>
                  <a:gd name="connsiteY24" fmla="*/ 1616765 h 2796209"/>
                  <a:gd name="connsiteX25" fmla="*/ 2067339 w 4333461"/>
                  <a:gd name="connsiteY25" fmla="*/ 1537252 h 2796209"/>
                  <a:gd name="connsiteX26" fmla="*/ 2080591 w 4333461"/>
                  <a:gd name="connsiteY26" fmla="*/ 1497495 h 2796209"/>
                  <a:gd name="connsiteX27" fmla="*/ 2107096 w 4333461"/>
                  <a:gd name="connsiteY27" fmla="*/ 1470991 h 2796209"/>
                  <a:gd name="connsiteX28" fmla="*/ 2133600 w 4333461"/>
                  <a:gd name="connsiteY28" fmla="*/ 1431235 h 2796209"/>
                  <a:gd name="connsiteX29" fmla="*/ 2160104 w 4333461"/>
                  <a:gd name="connsiteY29" fmla="*/ 1404730 h 2796209"/>
                  <a:gd name="connsiteX30" fmla="*/ 2186609 w 4333461"/>
                  <a:gd name="connsiteY30" fmla="*/ 1351722 h 2796209"/>
                  <a:gd name="connsiteX31" fmla="*/ 2213113 w 4333461"/>
                  <a:gd name="connsiteY31" fmla="*/ 1325217 h 2796209"/>
                  <a:gd name="connsiteX32" fmla="*/ 2239617 w 4333461"/>
                  <a:gd name="connsiteY32" fmla="*/ 1272209 h 2796209"/>
                  <a:gd name="connsiteX33" fmla="*/ 2305878 w 4333461"/>
                  <a:gd name="connsiteY33" fmla="*/ 1205948 h 2796209"/>
                  <a:gd name="connsiteX34" fmla="*/ 2332383 w 4333461"/>
                  <a:gd name="connsiteY34" fmla="*/ 1179443 h 2796209"/>
                  <a:gd name="connsiteX35" fmla="*/ 2398644 w 4333461"/>
                  <a:gd name="connsiteY35" fmla="*/ 1113182 h 2796209"/>
                  <a:gd name="connsiteX36" fmla="*/ 2411896 w 4333461"/>
                  <a:gd name="connsiteY36" fmla="*/ 1046922 h 2796209"/>
                  <a:gd name="connsiteX37" fmla="*/ 2438400 w 4333461"/>
                  <a:gd name="connsiteY37" fmla="*/ 1020417 h 2796209"/>
                  <a:gd name="connsiteX38" fmla="*/ 2464904 w 4333461"/>
                  <a:gd name="connsiteY38" fmla="*/ 967409 h 2796209"/>
                  <a:gd name="connsiteX39" fmla="*/ 2531165 w 4333461"/>
                  <a:gd name="connsiteY39" fmla="*/ 914400 h 2796209"/>
                  <a:gd name="connsiteX40" fmla="*/ 2597426 w 4333461"/>
                  <a:gd name="connsiteY40" fmla="*/ 834887 h 2796209"/>
                  <a:gd name="connsiteX41" fmla="*/ 2637183 w 4333461"/>
                  <a:gd name="connsiteY41" fmla="*/ 808382 h 2796209"/>
                  <a:gd name="connsiteX42" fmla="*/ 2782957 w 4333461"/>
                  <a:gd name="connsiteY42" fmla="*/ 689113 h 2796209"/>
                  <a:gd name="connsiteX43" fmla="*/ 2862470 w 4333461"/>
                  <a:gd name="connsiteY43" fmla="*/ 609600 h 2796209"/>
                  <a:gd name="connsiteX44" fmla="*/ 2888974 w 4333461"/>
                  <a:gd name="connsiteY44" fmla="*/ 583095 h 2796209"/>
                  <a:gd name="connsiteX45" fmla="*/ 2928731 w 4333461"/>
                  <a:gd name="connsiteY45" fmla="*/ 569843 h 2796209"/>
                  <a:gd name="connsiteX46" fmla="*/ 2994991 w 4333461"/>
                  <a:gd name="connsiteY46" fmla="*/ 503582 h 2796209"/>
                  <a:gd name="connsiteX47" fmla="*/ 3021496 w 4333461"/>
                  <a:gd name="connsiteY47" fmla="*/ 477078 h 2796209"/>
                  <a:gd name="connsiteX48" fmla="*/ 3061252 w 4333461"/>
                  <a:gd name="connsiteY48" fmla="*/ 463826 h 2796209"/>
                  <a:gd name="connsiteX49" fmla="*/ 3140765 w 4333461"/>
                  <a:gd name="connsiteY49" fmla="*/ 424069 h 2796209"/>
                  <a:gd name="connsiteX50" fmla="*/ 3167270 w 4333461"/>
                  <a:gd name="connsiteY50" fmla="*/ 397565 h 2796209"/>
                  <a:gd name="connsiteX51" fmla="*/ 3246783 w 4333461"/>
                  <a:gd name="connsiteY51" fmla="*/ 371061 h 2796209"/>
                  <a:gd name="connsiteX52" fmla="*/ 3379304 w 4333461"/>
                  <a:gd name="connsiteY52" fmla="*/ 304800 h 2796209"/>
                  <a:gd name="connsiteX53" fmla="*/ 3445565 w 4333461"/>
                  <a:gd name="connsiteY53" fmla="*/ 251791 h 2796209"/>
                  <a:gd name="connsiteX54" fmla="*/ 3485322 w 4333461"/>
                  <a:gd name="connsiteY54" fmla="*/ 238539 h 2796209"/>
                  <a:gd name="connsiteX55" fmla="*/ 3525078 w 4333461"/>
                  <a:gd name="connsiteY55" fmla="*/ 212035 h 2796209"/>
                  <a:gd name="connsiteX56" fmla="*/ 3551583 w 4333461"/>
                  <a:gd name="connsiteY56" fmla="*/ 185530 h 2796209"/>
                  <a:gd name="connsiteX57" fmla="*/ 3644348 w 4333461"/>
                  <a:gd name="connsiteY57" fmla="*/ 145774 h 2796209"/>
                  <a:gd name="connsiteX58" fmla="*/ 3764401 w 4333461"/>
                  <a:gd name="connsiteY58" fmla="*/ 107584 h 2796209"/>
                  <a:gd name="connsiteX59" fmla="*/ 3816626 w 4333461"/>
                  <a:gd name="connsiteY59" fmla="*/ 90175 h 2796209"/>
                  <a:gd name="connsiteX60" fmla="*/ 3869635 w 4333461"/>
                  <a:gd name="connsiteY60" fmla="*/ 72766 h 2796209"/>
                  <a:gd name="connsiteX61" fmla="*/ 3962400 w 4333461"/>
                  <a:gd name="connsiteY61" fmla="*/ 66261 h 2796209"/>
                  <a:gd name="connsiteX62" fmla="*/ 3988904 w 4333461"/>
                  <a:gd name="connsiteY62" fmla="*/ 39756 h 2796209"/>
                  <a:gd name="connsiteX63" fmla="*/ 4121426 w 4333461"/>
                  <a:gd name="connsiteY63" fmla="*/ 0 h 2796209"/>
                  <a:gd name="connsiteX64" fmla="*/ 4333461 w 4333461"/>
                  <a:gd name="connsiteY64" fmla="*/ 13252 h 2796209"/>
                  <a:gd name="connsiteX0" fmla="*/ 0 w 4333461"/>
                  <a:gd name="connsiteY0" fmla="*/ 2796209 h 2796209"/>
                  <a:gd name="connsiteX1" fmla="*/ 304800 w 4333461"/>
                  <a:gd name="connsiteY1" fmla="*/ 2782956 h 2796209"/>
                  <a:gd name="connsiteX2" fmla="*/ 463826 w 4333461"/>
                  <a:gd name="connsiteY2" fmla="*/ 2756452 h 2796209"/>
                  <a:gd name="connsiteX3" fmla="*/ 569844 w 4333461"/>
                  <a:gd name="connsiteY3" fmla="*/ 2729948 h 2796209"/>
                  <a:gd name="connsiteX4" fmla="*/ 649357 w 4333461"/>
                  <a:gd name="connsiteY4" fmla="*/ 2690191 h 2796209"/>
                  <a:gd name="connsiteX5" fmla="*/ 755374 w 4333461"/>
                  <a:gd name="connsiteY5" fmla="*/ 2650435 h 2796209"/>
                  <a:gd name="connsiteX6" fmla="*/ 834887 w 4333461"/>
                  <a:gd name="connsiteY6" fmla="*/ 2610678 h 2796209"/>
                  <a:gd name="connsiteX7" fmla="*/ 927652 w 4333461"/>
                  <a:gd name="connsiteY7" fmla="*/ 2570922 h 2796209"/>
                  <a:gd name="connsiteX8" fmla="*/ 1007165 w 4333461"/>
                  <a:gd name="connsiteY8" fmla="*/ 2531165 h 2796209"/>
                  <a:gd name="connsiteX9" fmla="*/ 1046922 w 4333461"/>
                  <a:gd name="connsiteY9" fmla="*/ 2504661 h 2796209"/>
                  <a:gd name="connsiteX10" fmla="*/ 1126435 w 4333461"/>
                  <a:gd name="connsiteY10" fmla="*/ 2478156 h 2796209"/>
                  <a:gd name="connsiteX11" fmla="*/ 1258957 w 4333461"/>
                  <a:gd name="connsiteY11" fmla="*/ 2411895 h 2796209"/>
                  <a:gd name="connsiteX12" fmla="*/ 1338470 w 4333461"/>
                  <a:gd name="connsiteY12" fmla="*/ 2358887 h 2796209"/>
                  <a:gd name="connsiteX13" fmla="*/ 1417983 w 4333461"/>
                  <a:gd name="connsiteY13" fmla="*/ 2305878 h 2796209"/>
                  <a:gd name="connsiteX14" fmla="*/ 1524000 w 4333461"/>
                  <a:gd name="connsiteY14" fmla="*/ 2213113 h 2796209"/>
                  <a:gd name="connsiteX15" fmla="*/ 1643270 w 4333461"/>
                  <a:gd name="connsiteY15" fmla="*/ 2093843 h 2796209"/>
                  <a:gd name="connsiteX16" fmla="*/ 1683026 w 4333461"/>
                  <a:gd name="connsiteY16" fmla="*/ 2054087 h 2796209"/>
                  <a:gd name="connsiteX17" fmla="*/ 1709531 w 4333461"/>
                  <a:gd name="connsiteY17" fmla="*/ 2027582 h 2796209"/>
                  <a:gd name="connsiteX18" fmla="*/ 1762539 w 4333461"/>
                  <a:gd name="connsiteY18" fmla="*/ 1948069 h 2796209"/>
                  <a:gd name="connsiteX19" fmla="*/ 1789044 w 4333461"/>
                  <a:gd name="connsiteY19" fmla="*/ 1908313 h 2796209"/>
                  <a:gd name="connsiteX20" fmla="*/ 1868557 w 4333461"/>
                  <a:gd name="connsiteY20" fmla="*/ 1828800 h 2796209"/>
                  <a:gd name="connsiteX21" fmla="*/ 1895061 w 4333461"/>
                  <a:gd name="connsiteY21" fmla="*/ 1802295 h 2796209"/>
                  <a:gd name="connsiteX22" fmla="*/ 1961322 w 4333461"/>
                  <a:gd name="connsiteY22" fmla="*/ 1722782 h 2796209"/>
                  <a:gd name="connsiteX23" fmla="*/ 1974574 w 4333461"/>
                  <a:gd name="connsiteY23" fmla="*/ 1683026 h 2796209"/>
                  <a:gd name="connsiteX24" fmla="*/ 2027583 w 4333461"/>
                  <a:gd name="connsiteY24" fmla="*/ 1616765 h 2796209"/>
                  <a:gd name="connsiteX25" fmla="*/ 2067339 w 4333461"/>
                  <a:gd name="connsiteY25" fmla="*/ 1537252 h 2796209"/>
                  <a:gd name="connsiteX26" fmla="*/ 2080591 w 4333461"/>
                  <a:gd name="connsiteY26" fmla="*/ 1497495 h 2796209"/>
                  <a:gd name="connsiteX27" fmla="*/ 2107096 w 4333461"/>
                  <a:gd name="connsiteY27" fmla="*/ 1470991 h 2796209"/>
                  <a:gd name="connsiteX28" fmla="*/ 2133600 w 4333461"/>
                  <a:gd name="connsiteY28" fmla="*/ 1431235 h 2796209"/>
                  <a:gd name="connsiteX29" fmla="*/ 2160104 w 4333461"/>
                  <a:gd name="connsiteY29" fmla="*/ 1404730 h 2796209"/>
                  <a:gd name="connsiteX30" fmla="*/ 2186609 w 4333461"/>
                  <a:gd name="connsiteY30" fmla="*/ 1351722 h 2796209"/>
                  <a:gd name="connsiteX31" fmla="*/ 2213113 w 4333461"/>
                  <a:gd name="connsiteY31" fmla="*/ 1325217 h 2796209"/>
                  <a:gd name="connsiteX32" fmla="*/ 2239617 w 4333461"/>
                  <a:gd name="connsiteY32" fmla="*/ 1272209 h 2796209"/>
                  <a:gd name="connsiteX33" fmla="*/ 2305878 w 4333461"/>
                  <a:gd name="connsiteY33" fmla="*/ 1205948 h 2796209"/>
                  <a:gd name="connsiteX34" fmla="*/ 2332383 w 4333461"/>
                  <a:gd name="connsiteY34" fmla="*/ 1179443 h 2796209"/>
                  <a:gd name="connsiteX35" fmla="*/ 2398644 w 4333461"/>
                  <a:gd name="connsiteY35" fmla="*/ 1113182 h 2796209"/>
                  <a:gd name="connsiteX36" fmla="*/ 2411896 w 4333461"/>
                  <a:gd name="connsiteY36" fmla="*/ 1046922 h 2796209"/>
                  <a:gd name="connsiteX37" fmla="*/ 2438400 w 4333461"/>
                  <a:gd name="connsiteY37" fmla="*/ 1020417 h 2796209"/>
                  <a:gd name="connsiteX38" fmla="*/ 2464904 w 4333461"/>
                  <a:gd name="connsiteY38" fmla="*/ 967409 h 2796209"/>
                  <a:gd name="connsiteX39" fmla="*/ 2531165 w 4333461"/>
                  <a:gd name="connsiteY39" fmla="*/ 914400 h 2796209"/>
                  <a:gd name="connsiteX40" fmla="*/ 2597426 w 4333461"/>
                  <a:gd name="connsiteY40" fmla="*/ 834887 h 2796209"/>
                  <a:gd name="connsiteX41" fmla="*/ 2637183 w 4333461"/>
                  <a:gd name="connsiteY41" fmla="*/ 808382 h 2796209"/>
                  <a:gd name="connsiteX42" fmla="*/ 2782957 w 4333461"/>
                  <a:gd name="connsiteY42" fmla="*/ 689113 h 2796209"/>
                  <a:gd name="connsiteX43" fmla="*/ 2862470 w 4333461"/>
                  <a:gd name="connsiteY43" fmla="*/ 609600 h 2796209"/>
                  <a:gd name="connsiteX44" fmla="*/ 2888974 w 4333461"/>
                  <a:gd name="connsiteY44" fmla="*/ 583095 h 2796209"/>
                  <a:gd name="connsiteX45" fmla="*/ 2928731 w 4333461"/>
                  <a:gd name="connsiteY45" fmla="*/ 569843 h 2796209"/>
                  <a:gd name="connsiteX46" fmla="*/ 2994991 w 4333461"/>
                  <a:gd name="connsiteY46" fmla="*/ 503582 h 2796209"/>
                  <a:gd name="connsiteX47" fmla="*/ 3021496 w 4333461"/>
                  <a:gd name="connsiteY47" fmla="*/ 477078 h 2796209"/>
                  <a:gd name="connsiteX48" fmla="*/ 3061252 w 4333461"/>
                  <a:gd name="connsiteY48" fmla="*/ 463826 h 2796209"/>
                  <a:gd name="connsiteX49" fmla="*/ 3140765 w 4333461"/>
                  <a:gd name="connsiteY49" fmla="*/ 424069 h 2796209"/>
                  <a:gd name="connsiteX50" fmla="*/ 3167270 w 4333461"/>
                  <a:gd name="connsiteY50" fmla="*/ 397565 h 2796209"/>
                  <a:gd name="connsiteX51" fmla="*/ 3246783 w 4333461"/>
                  <a:gd name="connsiteY51" fmla="*/ 371061 h 2796209"/>
                  <a:gd name="connsiteX52" fmla="*/ 3379304 w 4333461"/>
                  <a:gd name="connsiteY52" fmla="*/ 304800 h 2796209"/>
                  <a:gd name="connsiteX53" fmla="*/ 3445565 w 4333461"/>
                  <a:gd name="connsiteY53" fmla="*/ 251791 h 2796209"/>
                  <a:gd name="connsiteX54" fmla="*/ 3485322 w 4333461"/>
                  <a:gd name="connsiteY54" fmla="*/ 238539 h 2796209"/>
                  <a:gd name="connsiteX55" fmla="*/ 3525078 w 4333461"/>
                  <a:gd name="connsiteY55" fmla="*/ 212035 h 2796209"/>
                  <a:gd name="connsiteX56" fmla="*/ 3551583 w 4333461"/>
                  <a:gd name="connsiteY56" fmla="*/ 185530 h 2796209"/>
                  <a:gd name="connsiteX57" fmla="*/ 3644348 w 4333461"/>
                  <a:gd name="connsiteY57" fmla="*/ 145774 h 2796209"/>
                  <a:gd name="connsiteX58" fmla="*/ 3764401 w 4333461"/>
                  <a:gd name="connsiteY58" fmla="*/ 107584 h 2796209"/>
                  <a:gd name="connsiteX59" fmla="*/ 3816626 w 4333461"/>
                  <a:gd name="connsiteY59" fmla="*/ 90175 h 2796209"/>
                  <a:gd name="connsiteX60" fmla="*/ 3869635 w 4333461"/>
                  <a:gd name="connsiteY60" fmla="*/ 72766 h 2796209"/>
                  <a:gd name="connsiteX61" fmla="*/ 3954087 w 4333461"/>
                  <a:gd name="connsiteY61" fmla="*/ 45479 h 2796209"/>
                  <a:gd name="connsiteX62" fmla="*/ 3988904 w 4333461"/>
                  <a:gd name="connsiteY62" fmla="*/ 39756 h 2796209"/>
                  <a:gd name="connsiteX63" fmla="*/ 4121426 w 4333461"/>
                  <a:gd name="connsiteY63" fmla="*/ 0 h 2796209"/>
                  <a:gd name="connsiteX64" fmla="*/ 4333461 w 4333461"/>
                  <a:gd name="connsiteY64" fmla="*/ 13252 h 2796209"/>
                  <a:gd name="connsiteX0" fmla="*/ 0 w 4333461"/>
                  <a:gd name="connsiteY0" fmla="*/ 2782957 h 2782957"/>
                  <a:gd name="connsiteX1" fmla="*/ 304800 w 4333461"/>
                  <a:gd name="connsiteY1" fmla="*/ 2769704 h 2782957"/>
                  <a:gd name="connsiteX2" fmla="*/ 463826 w 4333461"/>
                  <a:gd name="connsiteY2" fmla="*/ 2743200 h 2782957"/>
                  <a:gd name="connsiteX3" fmla="*/ 569844 w 4333461"/>
                  <a:gd name="connsiteY3" fmla="*/ 2716696 h 2782957"/>
                  <a:gd name="connsiteX4" fmla="*/ 649357 w 4333461"/>
                  <a:gd name="connsiteY4" fmla="*/ 2676939 h 2782957"/>
                  <a:gd name="connsiteX5" fmla="*/ 755374 w 4333461"/>
                  <a:gd name="connsiteY5" fmla="*/ 2637183 h 2782957"/>
                  <a:gd name="connsiteX6" fmla="*/ 834887 w 4333461"/>
                  <a:gd name="connsiteY6" fmla="*/ 2597426 h 2782957"/>
                  <a:gd name="connsiteX7" fmla="*/ 927652 w 4333461"/>
                  <a:gd name="connsiteY7" fmla="*/ 2557670 h 2782957"/>
                  <a:gd name="connsiteX8" fmla="*/ 1007165 w 4333461"/>
                  <a:gd name="connsiteY8" fmla="*/ 2517913 h 2782957"/>
                  <a:gd name="connsiteX9" fmla="*/ 1046922 w 4333461"/>
                  <a:gd name="connsiteY9" fmla="*/ 2491409 h 2782957"/>
                  <a:gd name="connsiteX10" fmla="*/ 1126435 w 4333461"/>
                  <a:gd name="connsiteY10" fmla="*/ 2464904 h 2782957"/>
                  <a:gd name="connsiteX11" fmla="*/ 1258957 w 4333461"/>
                  <a:gd name="connsiteY11" fmla="*/ 2398643 h 2782957"/>
                  <a:gd name="connsiteX12" fmla="*/ 1338470 w 4333461"/>
                  <a:gd name="connsiteY12" fmla="*/ 2345635 h 2782957"/>
                  <a:gd name="connsiteX13" fmla="*/ 1417983 w 4333461"/>
                  <a:gd name="connsiteY13" fmla="*/ 2292626 h 2782957"/>
                  <a:gd name="connsiteX14" fmla="*/ 1524000 w 4333461"/>
                  <a:gd name="connsiteY14" fmla="*/ 2199861 h 2782957"/>
                  <a:gd name="connsiteX15" fmla="*/ 1643270 w 4333461"/>
                  <a:gd name="connsiteY15" fmla="*/ 2080591 h 2782957"/>
                  <a:gd name="connsiteX16" fmla="*/ 1683026 w 4333461"/>
                  <a:gd name="connsiteY16" fmla="*/ 2040835 h 2782957"/>
                  <a:gd name="connsiteX17" fmla="*/ 1709531 w 4333461"/>
                  <a:gd name="connsiteY17" fmla="*/ 2014330 h 2782957"/>
                  <a:gd name="connsiteX18" fmla="*/ 1762539 w 4333461"/>
                  <a:gd name="connsiteY18" fmla="*/ 1934817 h 2782957"/>
                  <a:gd name="connsiteX19" fmla="*/ 1789044 w 4333461"/>
                  <a:gd name="connsiteY19" fmla="*/ 1895061 h 2782957"/>
                  <a:gd name="connsiteX20" fmla="*/ 1868557 w 4333461"/>
                  <a:gd name="connsiteY20" fmla="*/ 1815548 h 2782957"/>
                  <a:gd name="connsiteX21" fmla="*/ 1895061 w 4333461"/>
                  <a:gd name="connsiteY21" fmla="*/ 1789043 h 2782957"/>
                  <a:gd name="connsiteX22" fmla="*/ 1961322 w 4333461"/>
                  <a:gd name="connsiteY22" fmla="*/ 1709530 h 2782957"/>
                  <a:gd name="connsiteX23" fmla="*/ 1974574 w 4333461"/>
                  <a:gd name="connsiteY23" fmla="*/ 1669774 h 2782957"/>
                  <a:gd name="connsiteX24" fmla="*/ 2027583 w 4333461"/>
                  <a:gd name="connsiteY24" fmla="*/ 1603513 h 2782957"/>
                  <a:gd name="connsiteX25" fmla="*/ 2067339 w 4333461"/>
                  <a:gd name="connsiteY25" fmla="*/ 1524000 h 2782957"/>
                  <a:gd name="connsiteX26" fmla="*/ 2080591 w 4333461"/>
                  <a:gd name="connsiteY26" fmla="*/ 1484243 h 2782957"/>
                  <a:gd name="connsiteX27" fmla="*/ 2107096 w 4333461"/>
                  <a:gd name="connsiteY27" fmla="*/ 1457739 h 2782957"/>
                  <a:gd name="connsiteX28" fmla="*/ 2133600 w 4333461"/>
                  <a:gd name="connsiteY28" fmla="*/ 1417983 h 2782957"/>
                  <a:gd name="connsiteX29" fmla="*/ 2160104 w 4333461"/>
                  <a:gd name="connsiteY29" fmla="*/ 1391478 h 2782957"/>
                  <a:gd name="connsiteX30" fmla="*/ 2186609 w 4333461"/>
                  <a:gd name="connsiteY30" fmla="*/ 1338470 h 2782957"/>
                  <a:gd name="connsiteX31" fmla="*/ 2213113 w 4333461"/>
                  <a:gd name="connsiteY31" fmla="*/ 1311965 h 2782957"/>
                  <a:gd name="connsiteX32" fmla="*/ 2239617 w 4333461"/>
                  <a:gd name="connsiteY32" fmla="*/ 1258957 h 2782957"/>
                  <a:gd name="connsiteX33" fmla="*/ 2305878 w 4333461"/>
                  <a:gd name="connsiteY33" fmla="*/ 1192696 h 2782957"/>
                  <a:gd name="connsiteX34" fmla="*/ 2332383 w 4333461"/>
                  <a:gd name="connsiteY34" fmla="*/ 1166191 h 2782957"/>
                  <a:gd name="connsiteX35" fmla="*/ 2398644 w 4333461"/>
                  <a:gd name="connsiteY35" fmla="*/ 1099930 h 2782957"/>
                  <a:gd name="connsiteX36" fmla="*/ 2411896 w 4333461"/>
                  <a:gd name="connsiteY36" fmla="*/ 1033670 h 2782957"/>
                  <a:gd name="connsiteX37" fmla="*/ 2438400 w 4333461"/>
                  <a:gd name="connsiteY37" fmla="*/ 1007165 h 2782957"/>
                  <a:gd name="connsiteX38" fmla="*/ 2464904 w 4333461"/>
                  <a:gd name="connsiteY38" fmla="*/ 954157 h 2782957"/>
                  <a:gd name="connsiteX39" fmla="*/ 2531165 w 4333461"/>
                  <a:gd name="connsiteY39" fmla="*/ 901148 h 2782957"/>
                  <a:gd name="connsiteX40" fmla="*/ 2597426 w 4333461"/>
                  <a:gd name="connsiteY40" fmla="*/ 821635 h 2782957"/>
                  <a:gd name="connsiteX41" fmla="*/ 2637183 w 4333461"/>
                  <a:gd name="connsiteY41" fmla="*/ 795130 h 2782957"/>
                  <a:gd name="connsiteX42" fmla="*/ 2782957 w 4333461"/>
                  <a:gd name="connsiteY42" fmla="*/ 675861 h 2782957"/>
                  <a:gd name="connsiteX43" fmla="*/ 2862470 w 4333461"/>
                  <a:gd name="connsiteY43" fmla="*/ 596348 h 2782957"/>
                  <a:gd name="connsiteX44" fmla="*/ 2888974 w 4333461"/>
                  <a:gd name="connsiteY44" fmla="*/ 569843 h 2782957"/>
                  <a:gd name="connsiteX45" fmla="*/ 2928731 w 4333461"/>
                  <a:gd name="connsiteY45" fmla="*/ 556591 h 2782957"/>
                  <a:gd name="connsiteX46" fmla="*/ 2994991 w 4333461"/>
                  <a:gd name="connsiteY46" fmla="*/ 490330 h 2782957"/>
                  <a:gd name="connsiteX47" fmla="*/ 3021496 w 4333461"/>
                  <a:gd name="connsiteY47" fmla="*/ 463826 h 2782957"/>
                  <a:gd name="connsiteX48" fmla="*/ 3061252 w 4333461"/>
                  <a:gd name="connsiteY48" fmla="*/ 450574 h 2782957"/>
                  <a:gd name="connsiteX49" fmla="*/ 3140765 w 4333461"/>
                  <a:gd name="connsiteY49" fmla="*/ 410817 h 2782957"/>
                  <a:gd name="connsiteX50" fmla="*/ 3167270 w 4333461"/>
                  <a:gd name="connsiteY50" fmla="*/ 384313 h 2782957"/>
                  <a:gd name="connsiteX51" fmla="*/ 3246783 w 4333461"/>
                  <a:gd name="connsiteY51" fmla="*/ 357809 h 2782957"/>
                  <a:gd name="connsiteX52" fmla="*/ 3379304 w 4333461"/>
                  <a:gd name="connsiteY52" fmla="*/ 291548 h 2782957"/>
                  <a:gd name="connsiteX53" fmla="*/ 3445565 w 4333461"/>
                  <a:gd name="connsiteY53" fmla="*/ 238539 h 2782957"/>
                  <a:gd name="connsiteX54" fmla="*/ 3485322 w 4333461"/>
                  <a:gd name="connsiteY54" fmla="*/ 225287 h 2782957"/>
                  <a:gd name="connsiteX55" fmla="*/ 3525078 w 4333461"/>
                  <a:gd name="connsiteY55" fmla="*/ 198783 h 2782957"/>
                  <a:gd name="connsiteX56" fmla="*/ 3551583 w 4333461"/>
                  <a:gd name="connsiteY56" fmla="*/ 172278 h 2782957"/>
                  <a:gd name="connsiteX57" fmla="*/ 3644348 w 4333461"/>
                  <a:gd name="connsiteY57" fmla="*/ 132522 h 2782957"/>
                  <a:gd name="connsiteX58" fmla="*/ 3764401 w 4333461"/>
                  <a:gd name="connsiteY58" fmla="*/ 94332 h 2782957"/>
                  <a:gd name="connsiteX59" fmla="*/ 3816626 w 4333461"/>
                  <a:gd name="connsiteY59" fmla="*/ 76923 h 2782957"/>
                  <a:gd name="connsiteX60" fmla="*/ 3869635 w 4333461"/>
                  <a:gd name="connsiteY60" fmla="*/ 59514 h 2782957"/>
                  <a:gd name="connsiteX61" fmla="*/ 3954087 w 4333461"/>
                  <a:gd name="connsiteY61" fmla="*/ 32227 h 2782957"/>
                  <a:gd name="connsiteX62" fmla="*/ 3988904 w 4333461"/>
                  <a:gd name="connsiteY62" fmla="*/ 26504 h 2782957"/>
                  <a:gd name="connsiteX63" fmla="*/ 4121426 w 4333461"/>
                  <a:gd name="connsiteY63" fmla="*/ 7530 h 2782957"/>
                  <a:gd name="connsiteX64" fmla="*/ 4333461 w 4333461"/>
                  <a:gd name="connsiteY64" fmla="*/ 0 h 278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333461" h="2782957">
                    <a:moveTo>
                      <a:pt x="0" y="2782957"/>
                    </a:moveTo>
                    <a:cubicBezTo>
                      <a:pt x="101600" y="2778539"/>
                      <a:pt x="203476" y="2778389"/>
                      <a:pt x="304800" y="2769704"/>
                    </a:cubicBezTo>
                    <a:cubicBezTo>
                      <a:pt x="358344" y="2765115"/>
                      <a:pt x="411691" y="2756234"/>
                      <a:pt x="463826" y="2743200"/>
                    </a:cubicBezTo>
                    <a:lnTo>
                      <a:pt x="569844" y="2716696"/>
                    </a:lnTo>
                    <a:cubicBezTo>
                      <a:pt x="646244" y="2665761"/>
                      <a:pt x="572545" y="2709858"/>
                      <a:pt x="649357" y="2676939"/>
                    </a:cubicBezTo>
                    <a:cubicBezTo>
                      <a:pt x="746377" y="2635360"/>
                      <a:pt x="657642" y="2661616"/>
                      <a:pt x="755374" y="2637183"/>
                    </a:cubicBezTo>
                    <a:cubicBezTo>
                      <a:pt x="831775" y="2586249"/>
                      <a:pt x="758077" y="2630344"/>
                      <a:pt x="834887" y="2597426"/>
                    </a:cubicBezTo>
                    <a:cubicBezTo>
                      <a:pt x="949517" y="2548300"/>
                      <a:pt x="834417" y="2588748"/>
                      <a:pt x="927652" y="2557670"/>
                    </a:cubicBezTo>
                    <a:cubicBezTo>
                      <a:pt x="1041583" y="2481715"/>
                      <a:pt x="897440" y="2572775"/>
                      <a:pt x="1007165" y="2517913"/>
                    </a:cubicBezTo>
                    <a:cubicBezTo>
                      <a:pt x="1021411" y="2510790"/>
                      <a:pt x="1032368" y="2497878"/>
                      <a:pt x="1046922" y="2491409"/>
                    </a:cubicBezTo>
                    <a:cubicBezTo>
                      <a:pt x="1072452" y="2480062"/>
                      <a:pt x="1103189" y="2480401"/>
                      <a:pt x="1126435" y="2464904"/>
                    </a:cubicBezTo>
                    <a:cubicBezTo>
                      <a:pt x="1283997" y="2359864"/>
                      <a:pt x="1139083" y="2443596"/>
                      <a:pt x="1258957" y="2398643"/>
                    </a:cubicBezTo>
                    <a:cubicBezTo>
                      <a:pt x="1344404" y="2366600"/>
                      <a:pt x="1284547" y="2386077"/>
                      <a:pt x="1338470" y="2345635"/>
                    </a:cubicBezTo>
                    <a:cubicBezTo>
                      <a:pt x="1363954" y="2326522"/>
                      <a:pt x="1417983" y="2292626"/>
                      <a:pt x="1417983" y="2292626"/>
                    </a:cubicBezTo>
                    <a:cubicBezTo>
                      <a:pt x="1493077" y="2179984"/>
                      <a:pt x="1369392" y="2354469"/>
                      <a:pt x="1524000" y="2199861"/>
                    </a:cubicBezTo>
                    <a:lnTo>
                      <a:pt x="1643270" y="2080591"/>
                    </a:lnTo>
                    <a:lnTo>
                      <a:pt x="1683026" y="2040835"/>
                    </a:lnTo>
                    <a:cubicBezTo>
                      <a:pt x="1691861" y="2032000"/>
                      <a:pt x="1702600" y="2024726"/>
                      <a:pt x="1709531" y="2014330"/>
                    </a:cubicBezTo>
                    <a:lnTo>
                      <a:pt x="1762539" y="1934817"/>
                    </a:lnTo>
                    <a:cubicBezTo>
                      <a:pt x="1771374" y="1921565"/>
                      <a:pt x="1777782" y="1906323"/>
                      <a:pt x="1789044" y="1895061"/>
                    </a:cubicBezTo>
                    <a:lnTo>
                      <a:pt x="1868557" y="1815548"/>
                    </a:lnTo>
                    <a:cubicBezTo>
                      <a:pt x="1877392" y="1806713"/>
                      <a:pt x="1888130" y="1799439"/>
                      <a:pt x="1895061" y="1789043"/>
                    </a:cubicBezTo>
                    <a:cubicBezTo>
                      <a:pt x="1931961" y="1733693"/>
                      <a:pt x="1910303" y="1760549"/>
                      <a:pt x="1961322" y="1709530"/>
                    </a:cubicBezTo>
                    <a:cubicBezTo>
                      <a:pt x="1965739" y="1696278"/>
                      <a:pt x="1968327" y="1682268"/>
                      <a:pt x="1974574" y="1669774"/>
                    </a:cubicBezTo>
                    <a:cubicBezTo>
                      <a:pt x="1991293" y="1636336"/>
                      <a:pt x="2002929" y="1628167"/>
                      <a:pt x="2027583" y="1603513"/>
                    </a:cubicBezTo>
                    <a:cubicBezTo>
                      <a:pt x="2060893" y="1503583"/>
                      <a:pt x="2015959" y="1626762"/>
                      <a:pt x="2067339" y="1524000"/>
                    </a:cubicBezTo>
                    <a:cubicBezTo>
                      <a:pt x="2073586" y="1511506"/>
                      <a:pt x="2073404" y="1496221"/>
                      <a:pt x="2080591" y="1484243"/>
                    </a:cubicBezTo>
                    <a:cubicBezTo>
                      <a:pt x="2087019" y="1473529"/>
                      <a:pt x="2099291" y="1467495"/>
                      <a:pt x="2107096" y="1457739"/>
                    </a:cubicBezTo>
                    <a:cubicBezTo>
                      <a:pt x="2117046" y="1445302"/>
                      <a:pt x="2123651" y="1430420"/>
                      <a:pt x="2133600" y="1417983"/>
                    </a:cubicBezTo>
                    <a:cubicBezTo>
                      <a:pt x="2141405" y="1408227"/>
                      <a:pt x="2153173" y="1401874"/>
                      <a:pt x="2160104" y="1391478"/>
                    </a:cubicBezTo>
                    <a:cubicBezTo>
                      <a:pt x="2171062" y="1375041"/>
                      <a:pt x="2175651" y="1354907"/>
                      <a:pt x="2186609" y="1338470"/>
                    </a:cubicBezTo>
                    <a:cubicBezTo>
                      <a:pt x="2193540" y="1328074"/>
                      <a:pt x="2206182" y="1322361"/>
                      <a:pt x="2213113" y="1311965"/>
                    </a:cubicBezTo>
                    <a:cubicBezTo>
                      <a:pt x="2224071" y="1295528"/>
                      <a:pt x="2227489" y="1274551"/>
                      <a:pt x="2239617" y="1258957"/>
                    </a:cubicBezTo>
                    <a:cubicBezTo>
                      <a:pt x="2258794" y="1234301"/>
                      <a:pt x="2283791" y="1214783"/>
                      <a:pt x="2305878" y="1192696"/>
                    </a:cubicBezTo>
                    <a:cubicBezTo>
                      <a:pt x="2314713" y="1183861"/>
                      <a:pt x="2325452" y="1176587"/>
                      <a:pt x="2332383" y="1166191"/>
                    </a:cubicBezTo>
                    <a:cubicBezTo>
                      <a:pt x="2367722" y="1113183"/>
                      <a:pt x="2345635" y="1135270"/>
                      <a:pt x="2398644" y="1099930"/>
                    </a:cubicBezTo>
                    <a:cubicBezTo>
                      <a:pt x="2403061" y="1077843"/>
                      <a:pt x="2403023" y="1054373"/>
                      <a:pt x="2411896" y="1033670"/>
                    </a:cubicBezTo>
                    <a:cubicBezTo>
                      <a:pt x="2416818" y="1022186"/>
                      <a:pt x="2431469" y="1017561"/>
                      <a:pt x="2438400" y="1007165"/>
                    </a:cubicBezTo>
                    <a:cubicBezTo>
                      <a:pt x="2449358" y="990728"/>
                      <a:pt x="2453946" y="970594"/>
                      <a:pt x="2464904" y="954157"/>
                    </a:cubicBezTo>
                    <a:cubicBezTo>
                      <a:pt x="2480011" y="931497"/>
                      <a:pt x="2509898" y="915326"/>
                      <a:pt x="2531165" y="901148"/>
                    </a:cubicBezTo>
                    <a:cubicBezTo>
                      <a:pt x="2557226" y="862057"/>
                      <a:pt x="2559162" y="853521"/>
                      <a:pt x="2597426" y="821635"/>
                    </a:cubicBezTo>
                    <a:cubicBezTo>
                      <a:pt x="2609662" y="811439"/>
                      <a:pt x="2625344" y="805785"/>
                      <a:pt x="2637183" y="795130"/>
                    </a:cubicBezTo>
                    <a:cubicBezTo>
                      <a:pt x="2770599" y="675055"/>
                      <a:pt x="2678781" y="727948"/>
                      <a:pt x="2782957" y="675861"/>
                    </a:cubicBezTo>
                    <a:lnTo>
                      <a:pt x="2862470" y="596348"/>
                    </a:lnTo>
                    <a:cubicBezTo>
                      <a:pt x="2871305" y="587513"/>
                      <a:pt x="2877121" y="573794"/>
                      <a:pt x="2888974" y="569843"/>
                    </a:cubicBezTo>
                    <a:lnTo>
                      <a:pt x="2928731" y="556591"/>
                    </a:lnTo>
                    <a:lnTo>
                      <a:pt x="2994991" y="490330"/>
                    </a:lnTo>
                    <a:cubicBezTo>
                      <a:pt x="3003826" y="481495"/>
                      <a:pt x="3009643" y="467777"/>
                      <a:pt x="3021496" y="463826"/>
                    </a:cubicBezTo>
                    <a:cubicBezTo>
                      <a:pt x="3034748" y="459409"/>
                      <a:pt x="3048758" y="456821"/>
                      <a:pt x="3061252" y="450574"/>
                    </a:cubicBezTo>
                    <a:cubicBezTo>
                      <a:pt x="3164018" y="399191"/>
                      <a:pt x="3040831" y="444131"/>
                      <a:pt x="3140765" y="410817"/>
                    </a:cubicBezTo>
                    <a:cubicBezTo>
                      <a:pt x="3149600" y="401982"/>
                      <a:pt x="3156095" y="389901"/>
                      <a:pt x="3167270" y="384313"/>
                    </a:cubicBezTo>
                    <a:cubicBezTo>
                      <a:pt x="3192259" y="371819"/>
                      <a:pt x="3246783" y="357809"/>
                      <a:pt x="3246783" y="357809"/>
                    </a:cubicBezTo>
                    <a:cubicBezTo>
                      <a:pt x="3341450" y="294697"/>
                      <a:pt x="3295393" y="312526"/>
                      <a:pt x="3379304" y="291548"/>
                    </a:cubicBezTo>
                    <a:cubicBezTo>
                      <a:pt x="3403956" y="266896"/>
                      <a:pt x="3412131" y="255256"/>
                      <a:pt x="3445565" y="238539"/>
                    </a:cubicBezTo>
                    <a:cubicBezTo>
                      <a:pt x="3458059" y="232292"/>
                      <a:pt x="3472070" y="229704"/>
                      <a:pt x="3485322" y="225287"/>
                    </a:cubicBezTo>
                    <a:cubicBezTo>
                      <a:pt x="3498574" y="216452"/>
                      <a:pt x="3512641" y="208732"/>
                      <a:pt x="3525078" y="198783"/>
                    </a:cubicBezTo>
                    <a:cubicBezTo>
                      <a:pt x="3534835" y="190978"/>
                      <a:pt x="3541187" y="179209"/>
                      <a:pt x="3551583" y="172278"/>
                    </a:cubicBezTo>
                    <a:cubicBezTo>
                      <a:pt x="3566844" y="162104"/>
                      <a:pt x="3608878" y="145513"/>
                      <a:pt x="3644348" y="132522"/>
                    </a:cubicBezTo>
                    <a:cubicBezTo>
                      <a:pt x="3679818" y="119531"/>
                      <a:pt x="3720227" y="98749"/>
                      <a:pt x="3764401" y="94332"/>
                    </a:cubicBezTo>
                    <a:lnTo>
                      <a:pt x="3816626" y="76923"/>
                    </a:lnTo>
                    <a:lnTo>
                      <a:pt x="3869635" y="59514"/>
                    </a:lnTo>
                    <a:cubicBezTo>
                      <a:pt x="3892545" y="52065"/>
                      <a:pt x="3801900" y="70273"/>
                      <a:pt x="3954087" y="32227"/>
                    </a:cubicBezTo>
                    <a:cubicBezTo>
                      <a:pt x="3962922" y="23392"/>
                      <a:pt x="3961014" y="30620"/>
                      <a:pt x="3988904" y="26504"/>
                    </a:cubicBezTo>
                    <a:cubicBezTo>
                      <a:pt x="4016794" y="22388"/>
                      <a:pt x="4083381" y="17041"/>
                      <a:pt x="4121426" y="7530"/>
                    </a:cubicBezTo>
                    <a:cubicBezTo>
                      <a:pt x="4324617" y="21076"/>
                      <a:pt x="4253801" y="0"/>
                      <a:pt x="4333461" y="0"/>
                    </a:cubicBezTo>
                  </a:path>
                </a:pathLst>
              </a:cu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D623BBA-E710-DC0E-23F1-E8E67481B7EF}"/>
                  </a:ext>
                </a:extLst>
              </p:cNvPr>
              <p:cNvSpPr txBox="1"/>
              <p:nvPr/>
            </p:nvSpPr>
            <p:spPr>
              <a:xfrm>
                <a:off x="6867312" y="4394887"/>
                <a:ext cx="288862" cy="338554"/>
              </a:xfrm>
              <a:prstGeom prst="rect">
                <a:avLst/>
              </a:prstGeom>
              <a:noFill/>
            </p:spPr>
            <p:txBody>
              <a:bodyPr wrap="none" rtlCol="0">
                <a:spAutoFit/>
              </a:bodyPr>
              <a:lstStyle/>
              <a:p>
                <a:r>
                  <a:rPr lang="en-US" sz="1600" dirty="0"/>
                  <a:t>0</a:t>
                </a:r>
              </a:p>
            </p:txBody>
          </p:sp>
          <p:sp>
            <p:nvSpPr>
              <p:cNvPr id="11" name="TextBox 10">
                <a:extLst>
                  <a:ext uri="{FF2B5EF4-FFF2-40B4-BE49-F238E27FC236}">
                    <a16:creationId xmlns:a16="http://schemas.microsoft.com/office/drawing/2014/main" id="{BFE9DC9E-07B9-2C0A-279F-F30156B400EE}"/>
                  </a:ext>
                </a:extLst>
              </p:cNvPr>
              <p:cNvSpPr txBox="1"/>
              <p:nvPr/>
            </p:nvSpPr>
            <p:spPr>
              <a:xfrm>
                <a:off x="11411465" y="4611757"/>
                <a:ext cx="288862" cy="338554"/>
              </a:xfrm>
              <a:prstGeom prst="rect">
                <a:avLst/>
              </a:prstGeom>
              <a:noFill/>
            </p:spPr>
            <p:txBody>
              <a:bodyPr wrap="none" rtlCol="0">
                <a:spAutoFit/>
              </a:bodyPr>
              <a:lstStyle/>
              <a:p>
                <a:r>
                  <a:rPr lang="en-US" sz="1600" dirty="0"/>
                  <a:t>5</a:t>
                </a:r>
              </a:p>
            </p:txBody>
          </p:sp>
          <p:sp>
            <p:nvSpPr>
              <p:cNvPr id="12" name="TextBox 11">
                <a:extLst>
                  <a:ext uri="{FF2B5EF4-FFF2-40B4-BE49-F238E27FC236}">
                    <a16:creationId xmlns:a16="http://schemas.microsoft.com/office/drawing/2014/main" id="{6D7DD9C8-F81D-978E-6A95-35FE9473C51C}"/>
                  </a:ext>
                </a:extLst>
              </p:cNvPr>
              <p:cNvSpPr txBox="1"/>
              <p:nvPr/>
            </p:nvSpPr>
            <p:spPr>
              <a:xfrm>
                <a:off x="10304909" y="4611757"/>
                <a:ext cx="288862" cy="338554"/>
              </a:xfrm>
              <a:prstGeom prst="rect">
                <a:avLst/>
              </a:prstGeom>
              <a:noFill/>
            </p:spPr>
            <p:txBody>
              <a:bodyPr wrap="none" rtlCol="0">
                <a:spAutoFit/>
              </a:bodyPr>
              <a:lstStyle/>
              <a:p>
                <a:r>
                  <a:rPr lang="en-US" sz="1600" dirty="0"/>
                  <a:t>4</a:t>
                </a:r>
              </a:p>
            </p:txBody>
          </p:sp>
          <p:sp>
            <p:nvSpPr>
              <p:cNvPr id="13" name="TextBox 12">
                <a:extLst>
                  <a:ext uri="{FF2B5EF4-FFF2-40B4-BE49-F238E27FC236}">
                    <a16:creationId xmlns:a16="http://schemas.microsoft.com/office/drawing/2014/main" id="{069B50D8-9F3F-DEF9-5212-D95141018FD9}"/>
                  </a:ext>
                </a:extLst>
              </p:cNvPr>
              <p:cNvSpPr txBox="1"/>
              <p:nvPr/>
            </p:nvSpPr>
            <p:spPr>
              <a:xfrm>
                <a:off x="9228885" y="4611757"/>
                <a:ext cx="288862" cy="338554"/>
              </a:xfrm>
              <a:prstGeom prst="rect">
                <a:avLst/>
              </a:prstGeom>
              <a:noFill/>
            </p:spPr>
            <p:txBody>
              <a:bodyPr wrap="none" rtlCol="0">
                <a:spAutoFit/>
              </a:bodyPr>
              <a:lstStyle/>
              <a:p>
                <a:r>
                  <a:rPr lang="en-US" sz="1600" dirty="0"/>
                  <a:t>3</a:t>
                </a:r>
              </a:p>
            </p:txBody>
          </p:sp>
          <p:sp>
            <p:nvSpPr>
              <p:cNvPr id="14" name="TextBox 13">
                <a:extLst>
                  <a:ext uri="{FF2B5EF4-FFF2-40B4-BE49-F238E27FC236}">
                    <a16:creationId xmlns:a16="http://schemas.microsoft.com/office/drawing/2014/main" id="{29C48263-4CED-1D75-3B0C-8CA070AF50A5}"/>
                  </a:ext>
                </a:extLst>
              </p:cNvPr>
              <p:cNvSpPr txBox="1"/>
              <p:nvPr/>
            </p:nvSpPr>
            <p:spPr>
              <a:xfrm>
                <a:off x="8119016" y="4611757"/>
                <a:ext cx="288862" cy="338554"/>
              </a:xfrm>
              <a:prstGeom prst="rect">
                <a:avLst/>
              </a:prstGeom>
              <a:noFill/>
            </p:spPr>
            <p:txBody>
              <a:bodyPr wrap="none" rtlCol="0">
                <a:spAutoFit/>
              </a:bodyPr>
              <a:lstStyle/>
              <a:p>
                <a:r>
                  <a:rPr lang="en-US" sz="1600" dirty="0"/>
                  <a:t>2</a:t>
                </a:r>
              </a:p>
            </p:txBody>
          </p:sp>
          <p:sp>
            <p:nvSpPr>
              <p:cNvPr id="15" name="TextBox 14">
                <a:extLst>
                  <a:ext uri="{FF2B5EF4-FFF2-40B4-BE49-F238E27FC236}">
                    <a16:creationId xmlns:a16="http://schemas.microsoft.com/office/drawing/2014/main" id="{D1C489CF-1E38-13EF-637C-C4C57190FFEA}"/>
                  </a:ext>
                </a:extLst>
              </p:cNvPr>
              <p:cNvSpPr txBox="1"/>
              <p:nvPr/>
            </p:nvSpPr>
            <p:spPr>
              <a:xfrm>
                <a:off x="7090630" y="4611757"/>
                <a:ext cx="351378" cy="338554"/>
              </a:xfrm>
              <a:prstGeom prst="rect">
                <a:avLst/>
              </a:prstGeom>
              <a:noFill/>
            </p:spPr>
            <p:txBody>
              <a:bodyPr wrap="none" rtlCol="0">
                <a:spAutoFit/>
              </a:bodyPr>
              <a:lstStyle/>
              <a:p>
                <a:r>
                  <a:rPr lang="en-US" sz="1600" dirty="0"/>
                  <a:t>-1</a:t>
                </a:r>
              </a:p>
            </p:txBody>
          </p:sp>
          <p:sp>
            <p:nvSpPr>
              <p:cNvPr id="16" name="TextBox 15">
                <a:extLst>
                  <a:ext uri="{FF2B5EF4-FFF2-40B4-BE49-F238E27FC236}">
                    <a16:creationId xmlns:a16="http://schemas.microsoft.com/office/drawing/2014/main" id="{2F062C5B-DBD0-E9D0-B8D3-AA9C4C5C6AF7}"/>
                  </a:ext>
                </a:extLst>
              </p:cNvPr>
              <p:cNvSpPr txBox="1"/>
              <p:nvPr/>
            </p:nvSpPr>
            <p:spPr>
              <a:xfrm>
                <a:off x="6605914" y="1690688"/>
                <a:ext cx="497252" cy="338554"/>
              </a:xfrm>
              <a:prstGeom prst="rect">
                <a:avLst/>
              </a:prstGeom>
              <a:noFill/>
            </p:spPr>
            <p:txBody>
              <a:bodyPr wrap="none" rtlCol="0">
                <a:spAutoFit/>
              </a:bodyPr>
              <a:lstStyle/>
              <a:p>
                <a:r>
                  <a:rPr lang="en-US" sz="1600" dirty="0"/>
                  <a:t>100</a:t>
                </a:r>
              </a:p>
            </p:txBody>
          </p:sp>
          <p:sp>
            <p:nvSpPr>
              <p:cNvPr id="17" name="TextBox 16">
                <a:extLst>
                  <a:ext uri="{FF2B5EF4-FFF2-40B4-BE49-F238E27FC236}">
                    <a16:creationId xmlns:a16="http://schemas.microsoft.com/office/drawing/2014/main" id="{C4FB84F4-82C7-8E05-BD17-5A4EDE8417E3}"/>
                  </a:ext>
                </a:extLst>
              </p:cNvPr>
              <p:cNvSpPr txBox="1"/>
              <p:nvPr/>
            </p:nvSpPr>
            <p:spPr>
              <a:xfrm>
                <a:off x="6716736" y="3861481"/>
                <a:ext cx="393056" cy="338554"/>
              </a:xfrm>
              <a:prstGeom prst="rect">
                <a:avLst/>
              </a:prstGeom>
              <a:noFill/>
            </p:spPr>
            <p:txBody>
              <a:bodyPr wrap="none" rtlCol="0">
                <a:spAutoFit/>
              </a:bodyPr>
              <a:lstStyle/>
              <a:p>
                <a:r>
                  <a:rPr lang="en-US" sz="1600" dirty="0"/>
                  <a:t>20</a:t>
                </a:r>
              </a:p>
            </p:txBody>
          </p:sp>
          <p:sp>
            <p:nvSpPr>
              <p:cNvPr id="21" name="TextBox 20">
                <a:extLst>
                  <a:ext uri="{FF2B5EF4-FFF2-40B4-BE49-F238E27FC236}">
                    <a16:creationId xmlns:a16="http://schemas.microsoft.com/office/drawing/2014/main" id="{51A509BE-FFA4-4732-52F1-999E8229EB88}"/>
                  </a:ext>
                </a:extLst>
              </p:cNvPr>
              <p:cNvSpPr txBox="1"/>
              <p:nvPr/>
            </p:nvSpPr>
            <p:spPr>
              <a:xfrm>
                <a:off x="6710110" y="3318080"/>
                <a:ext cx="393056" cy="338554"/>
              </a:xfrm>
              <a:prstGeom prst="rect">
                <a:avLst/>
              </a:prstGeom>
              <a:noFill/>
            </p:spPr>
            <p:txBody>
              <a:bodyPr wrap="none" rtlCol="0">
                <a:spAutoFit/>
              </a:bodyPr>
              <a:lstStyle/>
              <a:p>
                <a:r>
                  <a:rPr lang="en-US" sz="1600" dirty="0"/>
                  <a:t>40</a:t>
                </a:r>
              </a:p>
            </p:txBody>
          </p:sp>
          <p:sp>
            <p:nvSpPr>
              <p:cNvPr id="22" name="TextBox 21">
                <a:extLst>
                  <a:ext uri="{FF2B5EF4-FFF2-40B4-BE49-F238E27FC236}">
                    <a16:creationId xmlns:a16="http://schemas.microsoft.com/office/drawing/2014/main" id="{FD82BDD8-DD4A-90F5-237A-E9F91C204045}"/>
                  </a:ext>
                </a:extLst>
              </p:cNvPr>
              <p:cNvSpPr txBox="1"/>
              <p:nvPr/>
            </p:nvSpPr>
            <p:spPr>
              <a:xfrm>
                <a:off x="6683606" y="2780701"/>
                <a:ext cx="393056" cy="338554"/>
              </a:xfrm>
              <a:prstGeom prst="rect">
                <a:avLst/>
              </a:prstGeom>
              <a:noFill/>
            </p:spPr>
            <p:txBody>
              <a:bodyPr wrap="none" rtlCol="0">
                <a:spAutoFit/>
              </a:bodyPr>
              <a:lstStyle/>
              <a:p>
                <a:r>
                  <a:rPr lang="en-US" sz="1600" dirty="0"/>
                  <a:t>60</a:t>
                </a:r>
              </a:p>
            </p:txBody>
          </p:sp>
          <p:sp>
            <p:nvSpPr>
              <p:cNvPr id="23" name="TextBox 22">
                <a:extLst>
                  <a:ext uri="{FF2B5EF4-FFF2-40B4-BE49-F238E27FC236}">
                    <a16:creationId xmlns:a16="http://schemas.microsoft.com/office/drawing/2014/main" id="{397C4620-ED29-B14F-7288-AB170437BBDA}"/>
                  </a:ext>
                </a:extLst>
              </p:cNvPr>
              <p:cNvSpPr txBox="1"/>
              <p:nvPr/>
            </p:nvSpPr>
            <p:spPr>
              <a:xfrm>
                <a:off x="6683605" y="2212806"/>
                <a:ext cx="393056" cy="338554"/>
              </a:xfrm>
              <a:prstGeom prst="rect">
                <a:avLst/>
              </a:prstGeom>
              <a:noFill/>
            </p:spPr>
            <p:txBody>
              <a:bodyPr wrap="none" rtlCol="0">
                <a:spAutoFit/>
              </a:bodyPr>
              <a:lstStyle/>
              <a:p>
                <a:r>
                  <a:rPr lang="en-US" sz="1600" dirty="0"/>
                  <a:t>80</a:t>
                </a:r>
              </a:p>
            </p:txBody>
          </p:sp>
          <p:sp>
            <p:nvSpPr>
              <p:cNvPr id="27" name="TextBox 26">
                <a:extLst>
                  <a:ext uri="{FF2B5EF4-FFF2-40B4-BE49-F238E27FC236}">
                    <a16:creationId xmlns:a16="http://schemas.microsoft.com/office/drawing/2014/main" id="{8F67A854-FDD4-8F90-F32A-3A8B59A51359}"/>
                  </a:ext>
                </a:extLst>
              </p:cNvPr>
              <p:cNvSpPr txBox="1"/>
              <p:nvPr/>
            </p:nvSpPr>
            <p:spPr>
              <a:xfrm rot="16200000">
                <a:off x="4886832" y="3020985"/>
                <a:ext cx="3086358" cy="338554"/>
              </a:xfrm>
              <a:prstGeom prst="rect">
                <a:avLst/>
              </a:prstGeom>
              <a:noFill/>
            </p:spPr>
            <p:txBody>
              <a:bodyPr wrap="none" rtlCol="0">
                <a:spAutoFit/>
              </a:bodyPr>
              <a:lstStyle/>
              <a:p>
                <a:r>
                  <a:rPr lang="en-US" sz="1600" dirty="0"/>
                  <a:t>Cumulative weight percent passing</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611CE8E-5472-062B-EE59-83EBD1250C45}"/>
                      </a:ext>
                    </a:extLst>
                  </p:cNvPr>
                  <p:cNvSpPr txBox="1"/>
                  <p:nvPr/>
                </p:nvSpPr>
                <p:spPr>
                  <a:xfrm>
                    <a:off x="8966503" y="4950311"/>
                    <a:ext cx="739305" cy="338554"/>
                  </a:xfrm>
                  <a:prstGeom prst="rect">
                    <a:avLst/>
                  </a:prstGeom>
                  <a:noFill/>
                </p:spPr>
                <p:txBody>
                  <a:bodyPr wrap="none" rtlCol="0">
                    <a:spAutoFit/>
                  </a:bodyPr>
                  <a:lstStyle/>
                  <a:p>
                    <a14:m>
                      <m:oMath xmlns:m="http://schemas.openxmlformats.org/officeDocument/2006/math">
                        <m:r>
                          <a:rPr lang="en-US" sz="1600" i="1" smtClean="0">
                            <a:latin typeface="Cambria Math" panose="02040503050406030204" pitchFamily="18" charset="0"/>
                            <a:ea typeface="Cambria Math" panose="02040503050406030204" pitchFamily="18" charset="0"/>
                          </a:rPr>
                          <m:t>𝜑</m:t>
                        </m:r>
                      </m:oMath>
                    </a14:m>
                    <a:r>
                      <a:rPr lang="en-US" sz="1600" dirty="0">
                        <a:latin typeface="Cambria" panose="02040503050406030204" pitchFamily="18" charset="0"/>
                        <a:ea typeface="Cambria" panose="02040503050406030204" pitchFamily="18" charset="0"/>
                      </a:rPr>
                      <a:t> Size</a:t>
                    </a:r>
                    <a:endParaRPr lang="en-US" sz="1600" dirty="0"/>
                  </a:p>
                </p:txBody>
              </p:sp>
            </mc:Choice>
            <mc:Fallback xmlns="">
              <p:sp>
                <p:nvSpPr>
                  <p:cNvPr id="28" name="TextBox 27">
                    <a:extLst>
                      <a:ext uri="{FF2B5EF4-FFF2-40B4-BE49-F238E27FC236}">
                        <a16:creationId xmlns:a16="http://schemas.microsoft.com/office/drawing/2014/main" id="{C611CE8E-5472-062B-EE59-83EBD1250C45}"/>
                      </a:ext>
                    </a:extLst>
                  </p:cNvPr>
                  <p:cNvSpPr txBox="1">
                    <a:spLocks noRot="1" noChangeAspect="1" noMove="1" noResize="1" noEditPoints="1" noAdjustHandles="1" noChangeArrowheads="1" noChangeShapeType="1" noTextEdit="1"/>
                  </p:cNvSpPr>
                  <p:nvPr/>
                </p:nvSpPr>
                <p:spPr>
                  <a:xfrm>
                    <a:off x="8966503" y="4950311"/>
                    <a:ext cx="739305" cy="338554"/>
                  </a:xfrm>
                  <a:prstGeom prst="rect">
                    <a:avLst/>
                  </a:prstGeom>
                  <a:blipFill>
                    <a:blip r:embed="rId3"/>
                    <a:stretch>
                      <a:fillRect t="-8929" b="-17857"/>
                    </a:stretch>
                  </a:blipFill>
                </p:spPr>
                <p:txBody>
                  <a:bodyPr/>
                  <a:lstStyle/>
                  <a:p>
                    <a:r>
                      <a:rPr lang="en-US">
                        <a:noFill/>
                      </a:rPr>
                      <a:t> </a:t>
                    </a:r>
                  </a:p>
                </p:txBody>
              </p:sp>
            </mc:Fallback>
          </mc:AlternateContent>
        </p:grpSp>
        <p:cxnSp>
          <p:nvCxnSpPr>
            <p:cNvPr id="31" name="Straight Connector 30">
              <a:extLst>
                <a:ext uri="{FF2B5EF4-FFF2-40B4-BE49-F238E27FC236}">
                  <a16:creationId xmlns:a16="http://schemas.microsoft.com/office/drawing/2014/main" id="{40B772CC-D517-A954-8430-BFD9AA83508B}"/>
                </a:ext>
              </a:extLst>
            </p:cNvPr>
            <p:cNvCxnSpPr>
              <a:stCxn id="6" idx="1"/>
              <a:endCxn id="9" idx="29"/>
            </p:cNvCxnSpPr>
            <p:nvPr/>
          </p:nvCxnSpPr>
          <p:spPr>
            <a:xfrm>
              <a:off x="7129670" y="3212065"/>
              <a:ext cx="2199860" cy="8213"/>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B2FA32F-6B96-D305-837A-EAB52B7D9E3C}"/>
                </a:ext>
              </a:extLst>
            </p:cNvPr>
            <p:cNvCxnSpPr>
              <a:stCxn id="9" idx="29"/>
              <a:endCxn id="6" idx="2"/>
            </p:cNvCxnSpPr>
            <p:nvPr/>
          </p:nvCxnSpPr>
          <p:spPr>
            <a:xfrm>
              <a:off x="9329530" y="3220278"/>
              <a:ext cx="13253" cy="137822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5DAE079-1966-3D75-7581-1534359F2894}"/>
                </a:ext>
              </a:extLst>
            </p:cNvPr>
            <p:cNvCxnSpPr>
              <a:cxnSpLocks/>
              <a:endCxn id="9" idx="12"/>
            </p:cNvCxnSpPr>
            <p:nvPr/>
          </p:nvCxnSpPr>
          <p:spPr>
            <a:xfrm>
              <a:off x="7116417" y="4169804"/>
              <a:ext cx="1391479" cy="463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3079DC6-07D0-002C-C753-E3B88BE652FC}"/>
                </a:ext>
              </a:extLst>
            </p:cNvPr>
            <p:cNvCxnSpPr>
              <a:cxnSpLocks/>
            </p:cNvCxnSpPr>
            <p:nvPr/>
          </p:nvCxnSpPr>
          <p:spPr>
            <a:xfrm>
              <a:off x="8501269" y="4169804"/>
              <a:ext cx="4122" cy="4287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97D13D8-F0F7-689D-DA04-07E26E8BF258}"/>
                </a:ext>
              </a:extLst>
            </p:cNvPr>
            <p:cNvCxnSpPr>
              <a:cxnSpLocks/>
              <a:endCxn id="9" idx="5"/>
            </p:cNvCxnSpPr>
            <p:nvPr/>
          </p:nvCxnSpPr>
          <p:spPr>
            <a:xfrm>
              <a:off x="7129670" y="4454576"/>
              <a:ext cx="795130" cy="11407"/>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FB9FD1C-2620-19CB-0263-FE3C7293F4F6}"/>
                </a:ext>
              </a:extLst>
            </p:cNvPr>
            <p:cNvCxnSpPr>
              <a:cxnSpLocks/>
            </p:cNvCxnSpPr>
            <p:nvPr/>
          </p:nvCxnSpPr>
          <p:spPr>
            <a:xfrm>
              <a:off x="7930955" y="4443470"/>
              <a:ext cx="0" cy="15271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D00701B-0FA5-CBBB-D270-FF32CA4E6C68}"/>
                </a:ext>
              </a:extLst>
            </p:cNvPr>
            <p:cNvCxnSpPr>
              <a:cxnSpLocks/>
            </p:cNvCxnSpPr>
            <p:nvPr/>
          </p:nvCxnSpPr>
          <p:spPr>
            <a:xfrm flipV="1">
              <a:off x="10801453" y="1970829"/>
              <a:ext cx="0" cy="262536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E6CED1C-E26F-B0EC-D0FD-BF9BDC340A82}"/>
                </a:ext>
              </a:extLst>
            </p:cNvPr>
            <p:cNvCxnSpPr>
              <a:cxnSpLocks/>
              <a:endCxn id="9" idx="57"/>
            </p:cNvCxnSpPr>
            <p:nvPr/>
          </p:nvCxnSpPr>
          <p:spPr>
            <a:xfrm flipV="1">
              <a:off x="7142922" y="1961322"/>
              <a:ext cx="3670852" cy="9507"/>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64B1E20-4CEF-1251-6981-5D3662596087}"/>
                </a:ext>
              </a:extLst>
            </p:cNvPr>
            <p:cNvCxnSpPr>
              <a:cxnSpLocks/>
              <a:endCxn id="9" idx="47"/>
            </p:cNvCxnSpPr>
            <p:nvPr/>
          </p:nvCxnSpPr>
          <p:spPr>
            <a:xfrm>
              <a:off x="7129669" y="2273927"/>
              <a:ext cx="3061253" cy="1869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C9B8D16-1B7B-54F3-A2ED-20D1F4152BAE}"/>
                </a:ext>
              </a:extLst>
            </p:cNvPr>
            <p:cNvCxnSpPr>
              <a:cxnSpLocks/>
            </p:cNvCxnSpPr>
            <p:nvPr/>
          </p:nvCxnSpPr>
          <p:spPr>
            <a:xfrm flipV="1">
              <a:off x="10190922" y="2292626"/>
              <a:ext cx="0" cy="2303563"/>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1BA51AAF-3E90-8A57-2D75-0945DCCED79E}"/>
                </a:ext>
              </a:extLst>
            </p:cNvPr>
            <p:cNvSpPr txBox="1"/>
            <p:nvPr/>
          </p:nvSpPr>
          <p:spPr>
            <a:xfrm>
              <a:off x="7460251" y="1760543"/>
              <a:ext cx="540533" cy="338554"/>
            </a:xfrm>
            <a:prstGeom prst="rect">
              <a:avLst/>
            </a:prstGeom>
            <a:noFill/>
          </p:spPr>
          <p:txBody>
            <a:bodyPr wrap="none" rtlCol="0">
              <a:spAutoFit/>
            </a:bodyPr>
            <a:lstStyle/>
            <a:p>
              <a:r>
                <a:rPr lang="en-US" sz="1600" dirty="0"/>
                <a:t>95%</a:t>
              </a:r>
            </a:p>
          </p:txBody>
        </p:sp>
        <p:sp>
          <p:nvSpPr>
            <p:cNvPr id="55" name="TextBox 54">
              <a:extLst>
                <a:ext uri="{FF2B5EF4-FFF2-40B4-BE49-F238E27FC236}">
                  <a16:creationId xmlns:a16="http://schemas.microsoft.com/office/drawing/2014/main" id="{661B7532-4B52-031B-3460-5D78339D0932}"/>
                </a:ext>
              </a:extLst>
            </p:cNvPr>
            <p:cNvSpPr txBox="1"/>
            <p:nvPr/>
          </p:nvSpPr>
          <p:spPr>
            <a:xfrm>
              <a:off x="7480129" y="2035911"/>
              <a:ext cx="540533" cy="338554"/>
            </a:xfrm>
            <a:prstGeom prst="rect">
              <a:avLst/>
            </a:prstGeom>
            <a:noFill/>
          </p:spPr>
          <p:txBody>
            <a:bodyPr wrap="none" rtlCol="0">
              <a:spAutoFit/>
            </a:bodyPr>
            <a:lstStyle/>
            <a:p>
              <a:r>
                <a:rPr lang="en-US" sz="1600" dirty="0"/>
                <a:t>84%</a:t>
              </a:r>
            </a:p>
          </p:txBody>
        </p:sp>
        <p:sp>
          <p:nvSpPr>
            <p:cNvPr id="56" name="TextBox 55">
              <a:extLst>
                <a:ext uri="{FF2B5EF4-FFF2-40B4-BE49-F238E27FC236}">
                  <a16:creationId xmlns:a16="http://schemas.microsoft.com/office/drawing/2014/main" id="{90E6CB54-9A98-01AB-5BE4-A5EE65932487}"/>
                </a:ext>
              </a:extLst>
            </p:cNvPr>
            <p:cNvSpPr txBox="1"/>
            <p:nvPr/>
          </p:nvSpPr>
          <p:spPr>
            <a:xfrm>
              <a:off x="7548516" y="2936576"/>
              <a:ext cx="540533" cy="338554"/>
            </a:xfrm>
            <a:prstGeom prst="rect">
              <a:avLst/>
            </a:prstGeom>
            <a:noFill/>
          </p:spPr>
          <p:txBody>
            <a:bodyPr wrap="none" rtlCol="0">
              <a:spAutoFit/>
            </a:bodyPr>
            <a:lstStyle/>
            <a:p>
              <a:r>
                <a:rPr lang="en-US" sz="1600" dirty="0"/>
                <a:t>50%</a:t>
              </a:r>
            </a:p>
          </p:txBody>
        </p:sp>
        <p:sp>
          <p:nvSpPr>
            <p:cNvPr id="57" name="TextBox 56">
              <a:extLst>
                <a:ext uri="{FF2B5EF4-FFF2-40B4-BE49-F238E27FC236}">
                  <a16:creationId xmlns:a16="http://schemas.microsoft.com/office/drawing/2014/main" id="{A3FD334A-0DB0-2BE2-8086-7B986189F760}"/>
                </a:ext>
              </a:extLst>
            </p:cNvPr>
            <p:cNvSpPr txBox="1"/>
            <p:nvPr/>
          </p:nvSpPr>
          <p:spPr>
            <a:xfrm>
              <a:off x="7578483" y="3888601"/>
              <a:ext cx="540533" cy="338554"/>
            </a:xfrm>
            <a:prstGeom prst="rect">
              <a:avLst/>
            </a:prstGeom>
            <a:noFill/>
          </p:spPr>
          <p:txBody>
            <a:bodyPr wrap="none" rtlCol="0">
              <a:spAutoFit/>
            </a:bodyPr>
            <a:lstStyle/>
            <a:p>
              <a:r>
                <a:rPr lang="en-US" sz="1600" dirty="0"/>
                <a:t>16%</a:t>
              </a:r>
            </a:p>
          </p:txBody>
        </p:sp>
        <p:sp>
          <p:nvSpPr>
            <p:cNvPr id="58" name="TextBox 57">
              <a:extLst>
                <a:ext uri="{FF2B5EF4-FFF2-40B4-BE49-F238E27FC236}">
                  <a16:creationId xmlns:a16="http://schemas.microsoft.com/office/drawing/2014/main" id="{565486C8-F407-D0A8-4B37-9A0FF92ADFD6}"/>
                </a:ext>
              </a:extLst>
            </p:cNvPr>
            <p:cNvSpPr txBox="1"/>
            <p:nvPr/>
          </p:nvSpPr>
          <p:spPr>
            <a:xfrm>
              <a:off x="7528511" y="4212034"/>
              <a:ext cx="436338" cy="338554"/>
            </a:xfrm>
            <a:prstGeom prst="rect">
              <a:avLst/>
            </a:prstGeom>
            <a:noFill/>
          </p:spPr>
          <p:txBody>
            <a:bodyPr wrap="none" rtlCol="0">
              <a:spAutoFit/>
            </a:bodyPr>
            <a:lstStyle/>
            <a:p>
              <a:r>
                <a:rPr lang="en-US" sz="1600" dirty="0"/>
                <a:t>5%</a:t>
              </a:r>
            </a:p>
          </p:txBody>
        </p:sp>
      </p:grpSp>
      <p:grpSp>
        <p:nvGrpSpPr>
          <p:cNvPr id="63" name="Group 62" descr="Equation from the Folk and Ward (1957) paper relating the grain size curve to sorting. ">
            <a:extLst>
              <a:ext uri="{FF2B5EF4-FFF2-40B4-BE49-F238E27FC236}">
                <a16:creationId xmlns:a16="http://schemas.microsoft.com/office/drawing/2014/main" id="{B8AB4E18-B325-F399-79C9-8456B39310E0}"/>
              </a:ext>
            </a:extLst>
          </p:cNvPr>
          <p:cNvGrpSpPr/>
          <p:nvPr/>
        </p:nvGrpSpPr>
        <p:grpSpPr>
          <a:xfrm>
            <a:off x="6886808" y="5638225"/>
            <a:ext cx="5166426" cy="646331"/>
            <a:chOff x="6414680" y="5678165"/>
            <a:chExt cx="5166426" cy="646331"/>
          </a:xfrm>
        </p:grpSpPr>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9CC1F572-6866-AFE8-C4B7-FC037FDE5B2F}"/>
                    </a:ext>
                  </a:extLst>
                </p:cNvPr>
                <p:cNvSpPr txBox="1"/>
                <p:nvPr/>
              </p:nvSpPr>
              <p:spPr>
                <a:xfrm>
                  <a:off x="9360113" y="5730065"/>
                  <a:ext cx="2220993" cy="4746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b>
                              <m:sSubPr>
                                <m:ctrlPr>
                                  <a:rPr lang="en-US" i="1">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𝜑</m:t>
                                </m:r>
                              </m:e>
                              <m:sub>
                                <m:r>
                                  <a:rPr lang="en-US" i="1">
                                    <a:latin typeface="Cambria Math" panose="02040503050406030204" pitchFamily="18" charset="0"/>
                                  </a:rPr>
                                  <m:t>84</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𝜑</m:t>
                                </m:r>
                              </m:e>
                              <m:sub>
                                <m:r>
                                  <a:rPr lang="en-US" i="1">
                                    <a:latin typeface="Cambria Math" panose="02040503050406030204" pitchFamily="18" charset="0"/>
                                    <a:ea typeface="Cambria Math" panose="02040503050406030204" pitchFamily="18" charset="0"/>
                                  </a:rPr>
                                  <m:t>16</m:t>
                                </m:r>
                              </m:sub>
                            </m:sSub>
                          </m:num>
                          <m:den>
                            <m:r>
                              <a:rPr lang="en-US" b="0" i="1" smtClean="0">
                                <a:latin typeface="Cambria Math" panose="02040503050406030204" pitchFamily="18" charset="0"/>
                              </a:rPr>
                              <m:t>4</m:t>
                            </m:r>
                          </m:den>
                        </m:f>
                        <m:r>
                          <a:rPr lang="en-US" b="0" i="1"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ea typeface="Cambria Math" panose="02040503050406030204" pitchFamily="18" charset="0"/>
                                  </a:rPr>
                                  <m:t>95</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ea typeface="Cambria Math" panose="02040503050406030204" pitchFamily="18" charset="0"/>
                                  </a:rPr>
                                  <m:t>5</m:t>
                                </m:r>
                              </m:sub>
                            </m:sSub>
                          </m:num>
                          <m:den>
                            <m:r>
                              <a:rPr lang="en-US" b="0" i="1" smtClean="0">
                                <a:latin typeface="Cambria Math" panose="02040503050406030204" pitchFamily="18" charset="0"/>
                                <a:ea typeface="Cambria Math" panose="02040503050406030204" pitchFamily="18" charset="0"/>
                              </a:rPr>
                              <m:t>6.6</m:t>
                            </m:r>
                          </m:den>
                        </m:f>
                      </m:oMath>
                    </m:oMathPara>
                  </a14:m>
                  <a:endParaRPr lang="en-US" dirty="0"/>
                </a:p>
              </p:txBody>
            </p:sp>
          </mc:Choice>
          <mc:Fallback xmlns="">
            <p:sp>
              <p:nvSpPr>
                <p:cNvPr id="60" name="TextBox 59">
                  <a:extLst>
                    <a:ext uri="{FF2B5EF4-FFF2-40B4-BE49-F238E27FC236}">
                      <a16:creationId xmlns:a16="http://schemas.microsoft.com/office/drawing/2014/main" id="{9CC1F572-6866-AFE8-C4B7-FC037FDE5B2F}"/>
                    </a:ext>
                  </a:extLst>
                </p:cNvPr>
                <p:cNvSpPr txBox="1">
                  <a:spLocks noRot="1" noChangeAspect="1" noMove="1" noResize="1" noEditPoints="1" noAdjustHandles="1" noChangeArrowheads="1" noChangeShapeType="1" noTextEdit="1"/>
                </p:cNvSpPr>
                <p:nvPr/>
              </p:nvSpPr>
              <p:spPr>
                <a:xfrm>
                  <a:off x="9360113" y="5730065"/>
                  <a:ext cx="2220993" cy="474617"/>
                </a:xfrm>
                <a:prstGeom prst="rect">
                  <a:avLst/>
                </a:prstGeom>
                <a:blipFill>
                  <a:blip r:embed="rId4"/>
                  <a:stretch>
                    <a:fillRect/>
                  </a:stretch>
                </a:blipFill>
              </p:spPr>
              <p:txBody>
                <a:bodyPr/>
                <a:lstStyle/>
                <a:p>
                  <a:r>
                    <a:rPr lang="en-US">
                      <a:noFill/>
                    </a:rPr>
                    <a:t> </a:t>
                  </a:r>
                </a:p>
              </p:txBody>
            </p:sp>
          </mc:Fallback>
        </mc:AlternateContent>
        <p:sp>
          <p:nvSpPr>
            <p:cNvPr id="61" name="TextBox 60">
              <a:extLst>
                <a:ext uri="{FF2B5EF4-FFF2-40B4-BE49-F238E27FC236}">
                  <a16:creationId xmlns:a16="http://schemas.microsoft.com/office/drawing/2014/main" id="{00B66C3D-E340-26E7-D2C7-B61A2C4E03D3}"/>
                </a:ext>
              </a:extLst>
            </p:cNvPr>
            <p:cNvSpPr txBox="1"/>
            <p:nvPr/>
          </p:nvSpPr>
          <p:spPr>
            <a:xfrm>
              <a:off x="6414680" y="5678165"/>
              <a:ext cx="2623860" cy="646331"/>
            </a:xfrm>
            <a:prstGeom prst="rect">
              <a:avLst/>
            </a:prstGeom>
            <a:noFill/>
          </p:spPr>
          <p:txBody>
            <a:bodyPr wrap="none" rtlCol="0">
              <a:spAutoFit/>
            </a:bodyPr>
            <a:lstStyle/>
            <a:p>
              <a:r>
                <a:rPr lang="en-US" dirty="0"/>
                <a:t>Sorting = inclusive graphic</a:t>
              </a:r>
            </a:p>
            <a:p>
              <a:r>
                <a:rPr lang="en-US" dirty="0"/>
                <a:t>standard deviation</a:t>
              </a:r>
            </a:p>
          </p:txBody>
        </p:sp>
        <p:sp>
          <p:nvSpPr>
            <p:cNvPr id="62" name="TextBox 61">
              <a:extLst>
                <a:ext uri="{FF2B5EF4-FFF2-40B4-BE49-F238E27FC236}">
                  <a16:creationId xmlns:a16="http://schemas.microsoft.com/office/drawing/2014/main" id="{73809D86-E399-3605-4035-8E7BE6A30714}"/>
                </a:ext>
              </a:extLst>
            </p:cNvPr>
            <p:cNvSpPr txBox="1"/>
            <p:nvPr/>
          </p:nvSpPr>
          <p:spPr>
            <a:xfrm>
              <a:off x="8984978" y="5833358"/>
              <a:ext cx="300082" cy="369332"/>
            </a:xfrm>
            <a:prstGeom prst="rect">
              <a:avLst/>
            </a:prstGeom>
            <a:noFill/>
          </p:spPr>
          <p:txBody>
            <a:bodyPr wrap="none" rtlCol="0">
              <a:spAutoFit/>
            </a:bodyPr>
            <a:lstStyle/>
            <a:p>
              <a:r>
                <a:rPr lang="en-US" dirty="0"/>
                <a:t>=</a:t>
              </a:r>
            </a:p>
          </p:txBody>
        </p:sp>
      </p:grpSp>
      <p:sp>
        <p:nvSpPr>
          <p:cNvPr id="64" name="TextBox 63">
            <a:extLst>
              <a:ext uri="{FF2B5EF4-FFF2-40B4-BE49-F238E27FC236}">
                <a16:creationId xmlns:a16="http://schemas.microsoft.com/office/drawing/2014/main" id="{80EDA0F1-9F7A-1EB2-AD71-7A0C8B30C69E}"/>
              </a:ext>
            </a:extLst>
          </p:cNvPr>
          <p:cNvSpPr txBox="1"/>
          <p:nvPr/>
        </p:nvSpPr>
        <p:spPr>
          <a:xfrm>
            <a:off x="6897977" y="6504792"/>
            <a:ext cx="4189930" cy="307777"/>
          </a:xfrm>
          <a:prstGeom prst="rect">
            <a:avLst/>
          </a:prstGeom>
          <a:noFill/>
        </p:spPr>
        <p:txBody>
          <a:bodyPr wrap="none" rtlCol="0">
            <a:spAutoFit/>
          </a:bodyPr>
          <a:lstStyle/>
          <a:p>
            <a:r>
              <a:rPr lang="en-US" sz="1400" dirty="0"/>
              <a:t>Folk and Ward, 1957, Journal of Sedimentary Petrology</a:t>
            </a:r>
          </a:p>
        </p:txBody>
      </p:sp>
    </p:spTree>
    <p:extLst>
      <p:ext uri="{BB962C8B-B14F-4D97-AF65-F5344CB8AC3E}">
        <p14:creationId xmlns:p14="http://schemas.microsoft.com/office/powerpoint/2010/main" val="2783293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C5351-B156-8671-08D3-CE46E22ADD1E}"/>
              </a:ext>
            </a:extLst>
          </p:cNvPr>
          <p:cNvSpPr>
            <a:spLocks noGrp="1"/>
          </p:cNvSpPr>
          <p:nvPr>
            <p:ph type="title"/>
          </p:nvPr>
        </p:nvSpPr>
        <p:spPr/>
        <p:txBody>
          <a:bodyPr/>
          <a:lstStyle/>
          <a:p>
            <a:r>
              <a:rPr lang="en-US" dirty="0"/>
              <a:t>Assessing Rounding In the Field</a:t>
            </a:r>
          </a:p>
        </p:txBody>
      </p:sp>
      <p:sp>
        <p:nvSpPr>
          <p:cNvPr id="11" name="Content Placeholder 10">
            <a:extLst>
              <a:ext uri="{FF2B5EF4-FFF2-40B4-BE49-F238E27FC236}">
                <a16:creationId xmlns:a16="http://schemas.microsoft.com/office/drawing/2014/main" id="{A4B211C7-22B1-BF71-EA4C-5497A63EB1D5}"/>
              </a:ext>
            </a:extLst>
          </p:cNvPr>
          <p:cNvSpPr>
            <a:spLocks noGrp="1"/>
          </p:cNvSpPr>
          <p:nvPr>
            <p:ph idx="1"/>
          </p:nvPr>
        </p:nvSpPr>
        <p:spPr>
          <a:xfrm>
            <a:off x="838200" y="1825625"/>
            <a:ext cx="10515600" cy="1195871"/>
          </a:xfrm>
        </p:spPr>
        <p:txBody>
          <a:bodyPr/>
          <a:lstStyle/>
          <a:p>
            <a:pPr marL="0" indent="0">
              <a:buNone/>
            </a:pPr>
            <a:r>
              <a:rPr lang="en-US" dirty="0"/>
              <a:t>Compare sediment to visual references to characterize rounding</a:t>
            </a:r>
          </a:p>
        </p:txBody>
      </p:sp>
      <p:pic>
        <p:nvPicPr>
          <p:cNvPr id="8" name="Picture 7" descr="A chart showing particles with different degrees of rounding. ">
            <a:extLst>
              <a:ext uri="{FF2B5EF4-FFF2-40B4-BE49-F238E27FC236}">
                <a16:creationId xmlns:a16="http://schemas.microsoft.com/office/drawing/2014/main" id="{3583C4BE-4D7C-9743-499D-353A221B6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517" y="2900285"/>
            <a:ext cx="5059081" cy="2824654"/>
          </a:xfrm>
          <a:prstGeom prst="rect">
            <a:avLst/>
          </a:prstGeom>
        </p:spPr>
      </p:pic>
      <p:sp>
        <p:nvSpPr>
          <p:cNvPr id="10" name="TextBox 9">
            <a:extLst>
              <a:ext uri="{FF2B5EF4-FFF2-40B4-BE49-F238E27FC236}">
                <a16:creationId xmlns:a16="http://schemas.microsoft.com/office/drawing/2014/main" id="{48C4DF54-50B4-0FF7-3E00-CFE94A20EB17}"/>
              </a:ext>
            </a:extLst>
          </p:cNvPr>
          <p:cNvSpPr txBox="1"/>
          <p:nvPr/>
        </p:nvSpPr>
        <p:spPr>
          <a:xfrm>
            <a:off x="1013517" y="5859796"/>
            <a:ext cx="5234398" cy="461665"/>
          </a:xfrm>
          <a:prstGeom prst="rect">
            <a:avLst/>
          </a:prstGeom>
          <a:noFill/>
        </p:spPr>
        <p:txBody>
          <a:bodyPr wrap="square">
            <a:spAutoFit/>
          </a:bodyPr>
          <a:lstStyle/>
          <a:p>
            <a:r>
              <a:rPr lang="en-US" sz="1200" dirty="0"/>
              <a:t>Figure modified from Gary Nichols (2023), Sedimentology and Stratigraphy, Third Edition. Classification originally from </a:t>
            </a:r>
            <a:r>
              <a:rPr lang="en-US" sz="1200" dirty="0" err="1"/>
              <a:t>Pettijohn</a:t>
            </a:r>
            <a:r>
              <a:rPr lang="en-US" sz="1200" dirty="0"/>
              <a:t> et al. (1987). </a:t>
            </a:r>
          </a:p>
        </p:txBody>
      </p:sp>
    </p:spTree>
    <p:extLst>
      <p:ext uri="{BB962C8B-B14F-4D97-AF65-F5344CB8AC3E}">
        <p14:creationId xmlns:p14="http://schemas.microsoft.com/office/powerpoint/2010/main" val="3612773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6EBD3-A65F-EF86-2202-F6A5B5A19BA8}"/>
              </a:ext>
            </a:extLst>
          </p:cNvPr>
          <p:cNvSpPr>
            <a:spLocks noGrp="1"/>
          </p:cNvSpPr>
          <p:nvPr>
            <p:ph type="title"/>
          </p:nvPr>
        </p:nvSpPr>
        <p:spPr/>
        <p:txBody>
          <a:bodyPr/>
          <a:lstStyle/>
          <a:p>
            <a:r>
              <a:rPr lang="en-US" dirty="0"/>
              <a:t>Sedimentary Structures</a:t>
            </a:r>
          </a:p>
        </p:txBody>
      </p:sp>
      <p:sp>
        <p:nvSpPr>
          <p:cNvPr id="3" name="Content Placeholder 2">
            <a:extLst>
              <a:ext uri="{FF2B5EF4-FFF2-40B4-BE49-F238E27FC236}">
                <a16:creationId xmlns:a16="http://schemas.microsoft.com/office/drawing/2014/main" id="{6A85D63A-DD05-300B-2C91-8E4CD587B0A6}"/>
              </a:ext>
            </a:extLst>
          </p:cNvPr>
          <p:cNvSpPr>
            <a:spLocks noGrp="1"/>
          </p:cNvSpPr>
          <p:nvPr>
            <p:ph idx="1"/>
          </p:nvPr>
        </p:nvSpPr>
        <p:spPr>
          <a:xfrm>
            <a:off x="838200" y="1825625"/>
            <a:ext cx="10515600" cy="4351338"/>
          </a:xfrm>
        </p:spPr>
        <p:txBody>
          <a:bodyPr>
            <a:normAutofit/>
          </a:bodyPr>
          <a:lstStyle/>
          <a:p>
            <a:pPr marL="0" indent="0">
              <a:buNone/>
            </a:pPr>
            <a:r>
              <a:rPr lang="en-US" dirty="0"/>
              <a:t>Visible patterns/features in the sediments or sedimentary rock that reflect the environmental conditions at the time of deposition very shortly thereafter (Boggs 2001). </a:t>
            </a:r>
          </a:p>
          <a:p>
            <a:pPr marL="0" indent="0">
              <a:buNone/>
            </a:pPr>
            <a:endParaRPr lang="en-US" dirty="0"/>
          </a:p>
          <a:p>
            <a:pPr marL="0" indent="0">
              <a:buNone/>
            </a:pPr>
            <a:r>
              <a:rPr lang="en-US" dirty="0"/>
              <a:t>The major categories</a:t>
            </a:r>
          </a:p>
          <a:p>
            <a:r>
              <a:rPr lang="en-US" dirty="0"/>
              <a:t>Physical</a:t>
            </a:r>
          </a:p>
          <a:p>
            <a:r>
              <a:rPr lang="en-US" dirty="0"/>
              <a:t>Biogenic</a:t>
            </a:r>
          </a:p>
          <a:p>
            <a:r>
              <a:rPr lang="en-US" dirty="0"/>
              <a:t>Chemical</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284179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008F9-BBD1-EEDF-A6A5-895E924A373F}"/>
              </a:ext>
            </a:extLst>
          </p:cNvPr>
          <p:cNvSpPr>
            <a:spLocks noGrp="1"/>
          </p:cNvSpPr>
          <p:nvPr>
            <p:ph type="title"/>
          </p:nvPr>
        </p:nvSpPr>
        <p:spPr/>
        <p:txBody>
          <a:bodyPr/>
          <a:lstStyle/>
          <a:p>
            <a:r>
              <a:rPr lang="en-US" dirty="0"/>
              <a:t>Why Do We Care About Sedimentary Structures in Hydrogeology? </a:t>
            </a:r>
          </a:p>
        </p:txBody>
      </p:sp>
      <p:sp>
        <p:nvSpPr>
          <p:cNvPr id="3" name="Content Placeholder 2">
            <a:extLst>
              <a:ext uri="{FF2B5EF4-FFF2-40B4-BE49-F238E27FC236}">
                <a16:creationId xmlns:a16="http://schemas.microsoft.com/office/drawing/2014/main" id="{CC282F6E-251D-620C-1482-545AD4748F63}"/>
              </a:ext>
            </a:extLst>
          </p:cNvPr>
          <p:cNvSpPr>
            <a:spLocks noGrp="1"/>
          </p:cNvSpPr>
          <p:nvPr>
            <p:ph idx="1"/>
          </p:nvPr>
        </p:nvSpPr>
        <p:spPr/>
        <p:txBody>
          <a:bodyPr>
            <a:normAutofit fontScale="92500" lnSpcReduction="10000"/>
          </a:bodyPr>
          <a:lstStyle/>
          <a:p>
            <a:pPr marL="0" indent="0">
              <a:buNone/>
            </a:pPr>
            <a:r>
              <a:rPr lang="en-US" dirty="0"/>
              <a:t>We often need to interpolate or predict what a particular sedimentary unit looks like between boreholes/wells (i.e., data points)</a:t>
            </a:r>
          </a:p>
          <a:p>
            <a:pPr lvl="1"/>
            <a:r>
              <a:rPr lang="en-US" dirty="0"/>
              <a:t>Shape</a:t>
            </a:r>
          </a:p>
          <a:p>
            <a:pPr lvl="1"/>
            <a:r>
              <a:rPr lang="en-US" dirty="0"/>
              <a:t>Thickness</a:t>
            </a:r>
          </a:p>
          <a:p>
            <a:pPr lvl="1"/>
            <a:r>
              <a:rPr lang="en-US" dirty="0"/>
              <a:t>Extent</a:t>
            </a:r>
          </a:p>
          <a:p>
            <a:pPr marL="0" indent="0">
              <a:buNone/>
            </a:pPr>
            <a:endParaRPr lang="en-US" dirty="0"/>
          </a:p>
          <a:p>
            <a:pPr marL="0" indent="0">
              <a:buNone/>
            </a:pPr>
            <a:r>
              <a:rPr lang="en-US" dirty="0"/>
              <a:t>Understanding the processes that formed the sediments provided important clues into these characteristics</a:t>
            </a:r>
          </a:p>
          <a:p>
            <a:pPr marL="0" indent="0">
              <a:buNone/>
            </a:pPr>
            <a:endParaRPr lang="en-US" dirty="0"/>
          </a:p>
          <a:p>
            <a:pPr marL="0" indent="0">
              <a:buNone/>
            </a:pPr>
            <a:r>
              <a:rPr lang="en-US" dirty="0"/>
              <a:t>Sedimentary structures, at a variety of scales, also contribute to anisotropy and heterogeneity in hydraulic conductivity</a:t>
            </a:r>
          </a:p>
        </p:txBody>
      </p:sp>
    </p:spTree>
    <p:extLst>
      <p:ext uri="{BB962C8B-B14F-4D97-AF65-F5344CB8AC3E}">
        <p14:creationId xmlns:p14="http://schemas.microsoft.com/office/powerpoint/2010/main" val="3993850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C8C0-8A74-ED1E-BB60-C0B81DA20188}"/>
              </a:ext>
            </a:extLst>
          </p:cNvPr>
          <p:cNvSpPr>
            <a:spLocks noGrp="1"/>
          </p:cNvSpPr>
          <p:nvPr>
            <p:ph type="title"/>
          </p:nvPr>
        </p:nvSpPr>
        <p:spPr/>
        <p:txBody>
          <a:bodyPr/>
          <a:lstStyle/>
          <a:p>
            <a:r>
              <a:rPr lang="en-US" dirty="0"/>
              <a:t>Assessing Structures</a:t>
            </a:r>
          </a:p>
        </p:txBody>
      </p:sp>
      <p:sp>
        <p:nvSpPr>
          <p:cNvPr id="3" name="Content Placeholder 2">
            <a:extLst>
              <a:ext uri="{FF2B5EF4-FFF2-40B4-BE49-F238E27FC236}">
                <a16:creationId xmlns:a16="http://schemas.microsoft.com/office/drawing/2014/main" id="{8A25B282-D617-73E0-5143-AF5B9ACBBB19}"/>
              </a:ext>
            </a:extLst>
          </p:cNvPr>
          <p:cNvSpPr>
            <a:spLocks noGrp="1"/>
          </p:cNvSpPr>
          <p:nvPr>
            <p:ph idx="1"/>
          </p:nvPr>
        </p:nvSpPr>
        <p:spPr>
          <a:xfrm>
            <a:off x="838200" y="1825625"/>
            <a:ext cx="6158948" cy="4351338"/>
          </a:xfrm>
        </p:spPr>
        <p:txBody>
          <a:bodyPr>
            <a:normAutofit lnSpcReduction="10000"/>
          </a:bodyPr>
          <a:lstStyle/>
          <a:p>
            <a:pPr marL="0" indent="0">
              <a:buNone/>
            </a:pPr>
            <a:r>
              <a:rPr lang="en-US" dirty="0"/>
              <a:t>There are a wide variety of sedimentary structures</a:t>
            </a:r>
          </a:p>
          <a:p>
            <a:pPr marL="0" indent="0">
              <a:buNone/>
            </a:pPr>
            <a:endParaRPr lang="en-US" dirty="0"/>
          </a:p>
          <a:p>
            <a:pPr marL="0" indent="0">
              <a:buNone/>
            </a:pPr>
            <a:r>
              <a:rPr lang="en-US" dirty="0"/>
              <a:t>Using visual references is helpful in identifying structures</a:t>
            </a:r>
          </a:p>
          <a:p>
            <a:pPr marL="0" indent="0">
              <a:buNone/>
            </a:pPr>
            <a:endParaRPr lang="en-US" dirty="0"/>
          </a:p>
          <a:p>
            <a:pPr marL="0" indent="0">
              <a:buNone/>
            </a:pPr>
            <a:r>
              <a:rPr lang="en-US" dirty="0"/>
              <a:t>Having a broad sense of the environment where the sediments were deposited can narrow down the options (i.e., fluvial, marine, aeolian, etc.)</a:t>
            </a:r>
          </a:p>
        </p:txBody>
      </p:sp>
      <p:pic>
        <p:nvPicPr>
          <p:cNvPr id="4" name="Picture 3" descr="Chart showing cartoon examples of common sedimentary structures. ">
            <a:extLst>
              <a:ext uri="{FF2B5EF4-FFF2-40B4-BE49-F238E27FC236}">
                <a16:creationId xmlns:a16="http://schemas.microsoft.com/office/drawing/2014/main" id="{21337A2F-672F-E3E2-B811-C50BB17D47E6}"/>
              </a:ext>
            </a:extLst>
          </p:cNvPr>
          <p:cNvPicPr>
            <a:picLocks noChangeAspect="1"/>
          </p:cNvPicPr>
          <p:nvPr/>
        </p:nvPicPr>
        <p:blipFill rotWithShape="1">
          <a:blip r:embed="rId3"/>
          <a:srcRect l="39516" t="5156" b="48170"/>
          <a:stretch/>
        </p:blipFill>
        <p:spPr>
          <a:xfrm>
            <a:off x="7779026" y="1690688"/>
            <a:ext cx="4041913" cy="4102409"/>
          </a:xfrm>
          <a:prstGeom prst="rect">
            <a:avLst/>
          </a:prstGeom>
        </p:spPr>
      </p:pic>
    </p:spTree>
    <p:extLst>
      <p:ext uri="{BB962C8B-B14F-4D97-AF65-F5344CB8AC3E}">
        <p14:creationId xmlns:p14="http://schemas.microsoft.com/office/powerpoint/2010/main" val="3756565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5F4D9-3C92-F886-9B22-23CD1021156B}"/>
              </a:ext>
            </a:extLst>
          </p:cNvPr>
          <p:cNvSpPr>
            <a:spLocks noGrp="1"/>
          </p:cNvSpPr>
          <p:nvPr>
            <p:ph type="title"/>
          </p:nvPr>
        </p:nvSpPr>
        <p:spPr/>
        <p:txBody>
          <a:bodyPr/>
          <a:lstStyle/>
          <a:p>
            <a:r>
              <a:rPr lang="en-US" dirty="0"/>
              <a:t>Characterizing Boundaries</a:t>
            </a:r>
          </a:p>
        </p:txBody>
      </p:sp>
      <p:sp>
        <p:nvSpPr>
          <p:cNvPr id="3" name="Content Placeholder 2">
            <a:extLst>
              <a:ext uri="{FF2B5EF4-FFF2-40B4-BE49-F238E27FC236}">
                <a16:creationId xmlns:a16="http://schemas.microsoft.com/office/drawing/2014/main" id="{DFFCC2D6-4ADB-9CF3-ED0F-05AF8BCCC4F8}"/>
              </a:ext>
            </a:extLst>
          </p:cNvPr>
          <p:cNvSpPr>
            <a:spLocks noGrp="1"/>
          </p:cNvSpPr>
          <p:nvPr>
            <p:ph idx="1"/>
          </p:nvPr>
        </p:nvSpPr>
        <p:spPr>
          <a:xfrm>
            <a:off x="838200" y="1825626"/>
            <a:ext cx="10108096" cy="533262"/>
          </a:xfrm>
        </p:spPr>
        <p:txBody>
          <a:bodyPr/>
          <a:lstStyle/>
          <a:p>
            <a:pPr marL="0" indent="0">
              <a:buNone/>
            </a:pPr>
            <a:r>
              <a:rPr lang="en-US" dirty="0"/>
              <a:t>Describe how quickly the sediment transitions across a boundary</a:t>
            </a:r>
          </a:p>
          <a:p>
            <a:pPr marL="0" indent="0">
              <a:buNone/>
            </a:pPr>
            <a:endParaRPr lang="en-US" dirty="0"/>
          </a:p>
        </p:txBody>
      </p:sp>
      <p:graphicFrame>
        <p:nvGraphicFramePr>
          <p:cNvPr id="4" name="Table 3" descr="Chart with descriptions for different classes of boundaries. ">
            <a:extLst>
              <a:ext uri="{FF2B5EF4-FFF2-40B4-BE49-F238E27FC236}">
                <a16:creationId xmlns:a16="http://schemas.microsoft.com/office/drawing/2014/main" id="{4F3FF0EB-B555-6AC9-B3B3-6CE898271277}"/>
              </a:ext>
            </a:extLst>
          </p:cNvPr>
          <p:cNvGraphicFramePr>
            <a:graphicFrameLocks noGrp="1"/>
          </p:cNvGraphicFramePr>
          <p:nvPr>
            <p:extLst>
              <p:ext uri="{D42A27DB-BD31-4B8C-83A1-F6EECF244321}">
                <p14:modId xmlns:p14="http://schemas.microsoft.com/office/powerpoint/2010/main" val="1428889054"/>
              </p:ext>
            </p:extLst>
          </p:nvPr>
        </p:nvGraphicFramePr>
        <p:xfrm>
          <a:off x="1116496" y="2493826"/>
          <a:ext cx="9007062" cy="2225040"/>
        </p:xfrm>
        <a:graphic>
          <a:graphicData uri="http://schemas.openxmlformats.org/drawingml/2006/table">
            <a:tbl>
              <a:tblPr firstRow="1" bandRow="1">
                <a:tableStyleId>{7E9639D4-E3E2-4D34-9284-5A2195B3D0D7}</a:tableStyleId>
              </a:tblPr>
              <a:tblGrid>
                <a:gridCol w="4503531">
                  <a:extLst>
                    <a:ext uri="{9D8B030D-6E8A-4147-A177-3AD203B41FA5}">
                      <a16:colId xmlns:a16="http://schemas.microsoft.com/office/drawing/2014/main" val="3083566764"/>
                    </a:ext>
                  </a:extLst>
                </a:gridCol>
                <a:gridCol w="4503531">
                  <a:extLst>
                    <a:ext uri="{9D8B030D-6E8A-4147-A177-3AD203B41FA5}">
                      <a16:colId xmlns:a16="http://schemas.microsoft.com/office/drawing/2014/main" val="1569515533"/>
                    </a:ext>
                  </a:extLst>
                </a:gridCol>
              </a:tblGrid>
              <a:tr h="370840">
                <a:tc>
                  <a:txBody>
                    <a:bodyPr/>
                    <a:lstStyle/>
                    <a:p>
                      <a:r>
                        <a:rPr lang="en-US" dirty="0"/>
                        <a:t>Class</a:t>
                      </a:r>
                    </a:p>
                  </a:txBody>
                  <a:tcPr/>
                </a:tc>
                <a:tc>
                  <a:txBody>
                    <a:bodyPr/>
                    <a:lstStyle/>
                    <a:p>
                      <a:r>
                        <a:rPr lang="en-US" dirty="0"/>
                        <a:t>Description</a:t>
                      </a:r>
                    </a:p>
                  </a:txBody>
                  <a:tcPr/>
                </a:tc>
                <a:extLst>
                  <a:ext uri="{0D108BD9-81ED-4DB2-BD59-A6C34878D82A}">
                    <a16:rowId xmlns:a16="http://schemas.microsoft.com/office/drawing/2014/main" val="2829164919"/>
                  </a:ext>
                </a:extLst>
              </a:tr>
              <a:tr h="370840">
                <a:tc>
                  <a:txBody>
                    <a:bodyPr/>
                    <a:lstStyle/>
                    <a:p>
                      <a:r>
                        <a:rPr lang="en-US" dirty="0"/>
                        <a:t>Very abrupt</a:t>
                      </a:r>
                    </a:p>
                  </a:txBody>
                  <a:tcPr/>
                </a:tc>
                <a:tc>
                  <a:txBody>
                    <a:bodyPr/>
                    <a:lstStyle/>
                    <a:p>
                      <a:r>
                        <a:rPr lang="en-US" dirty="0"/>
                        <a:t>&lt; 0.5 cm</a:t>
                      </a:r>
                    </a:p>
                  </a:txBody>
                  <a:tcPr/>
                </a:tc>
                <a:extLst>
                  <a:ext uri="{0D108BD9-81ED-4DB2-BD59-A6C34878D82A}">
                    <a16:rowId xmlns:a16="http://schemas.microsoft.com/office/drawing/2014/main" val="2178966809"/>
                  </a:ext>
                </a:extLst>
              </a:tr>
              <a:tr h="370840">
                <a:tc>
                  <a:txBody>
                    <a:bodyPr/>
                    <a:lstStyle/>
                    <a:p>
                      <a:r>
                        <a:rPr lang="en-US" dirty="0"/>
                        <a:t>Abrupt</a:t>
                      </a:r>
                    </a:p>
                  </a:txBody>
                  <a:tcPr/>
                </a:tc>
                <a:tc>
                  <a:txBody>
                    <a:bodyPr/>
                    <a:lstStyle/>
                    <a:p>
                      <a:r>
                        <a:rPr lang="en-US" dirty="0"/>
                        <a:t>0.5 to &lt; 0.2 cm</a:t>
                      </a:r>
                    </a:p>
                  </a:txBody>
                  <a:tcPr/>
                </a:tc>
                <a:extLst>
                  <a:ext uri="{0D108BD9-81ED-4DB2-BD59-A6C34878D82A}">
                    <a16:rowId xmlns:a16="http://schemas.microsoft.com/office/drawing/2014/main" val="2800787022"/>
                  </a:ext>
                </a:extLst>
              </a:tr>
              <a:tr h="370840">
                <a:tc>
                  <a:txBody>
                    <a:bodyPr/>
                    <a:lstStyle/>
                    <a:p>
                      <a:r>
                        <a:rPr lang="en-US" dirty="0"/>
                        <a:t>Clear</a:t>
                      </a:r>
                    </a:p>
                  </a:txBody>
                  <a:tcPr/>
                </a:tc>
                <a:tc>
                  <a:txBody>
                    <a:bodyPr/>
                    <a:lstStyle/>
                    <a:p>
                      <a:r>
                        <a:rPr lang="en-US" dirty="0"/>
                        <a:t>2 to &lt; 5 cm</a:t>
                      </a:r>
                    </a:p>
                  </a:txBody>
                  <a:tcPr/>
                </a:tc>
                <a:extLst>
                  <a:ext uri="{0D108BD9-81ED-4DB2-BD59-A6C34878D82A}">
                    <a16:rowId xmlns:a16="http://schemas.microsoft.com/office/drawing/2014/main" val="783676579"/>
                  </a:ext>
                </a:extLst>
              </a:tr>
              <a:tr h="370840">
                <a:tc>
                  <a:txBody>
                    <a:bodyPr/>
                    <a:lstStyle/>
                    <a:p>
                      <a:r>
                        <a:rPr lang="en-US" dirty="0"/>
                        <a:t>Gradual</a:t>
                      </a:r>
                    </a:p>
                  </a:txBody>
                  <a:tcPr/>
                </a:tc>
                <a:tc>
                  <a:txBody>
                    <a:bodyPr/>
                    <a:lstStyle/>
                    <a:p>
                      <a:r>
                        <a:rPr lang="en-US" dirty="0"/>
                        <a:t>5 to &lt; 15 cm</a:t>
                      </a:r>
                    </a:p>
                  </a:txBody>
                  <a:tcPr/>
                </a:tc>
                <a:extLst>
                  <a:ext uri="{0D108BD9-81ED-4DB2-BD59-A6C34878D82A}">
                    <a16:rowId xmlns:a16="http://schemas.microsoft.com/office/drawing/2014/main" val="1450313170"/>
                  </a:ext>
                </a:extLst>
              </a:tr>
              <a:tr h="370840">
                <a:tc>
                  <a:txBody>
                    <a:bodyPr/>
                    <a:lstStyle/>
                    <a:p>
                      <a:r>
                        <a:rPr lang="en-US" dirty="0"/>
                        <a:t>Diffuse</a:t>
                      </a:r>
                    </a:p>
                  </a:txBody>
                  <a:tcPr/>
                </a:tc>
                <a:tc>
                  <a:txBody>
                    <a:bodyPr/>
                    <a:lstStyle/>
                    <a:p>
                      <a:r>
                        <a:rPr lang="en-US" dirty="0"/>
                        <a:t>≥ 15 cm</a:t>
                      </a:r>
                    </a:p>
                  </a:txBody>
                  <a:tcPr/>
                </a:tc>
                <a:extLst>
                  <a:ext uri="{0D108BD9-81ED-4DB2-BD59-A6C34878D82A}">
                    <a16:rowId xmlns:a16="http://schemas.microsoft.com/office/drawing/2014/main" val="2966713290"/>
                  </a:ext>
                </a:extLst>
              </a:tr>
            </a:tbl>
          </a:graphicData>
        </a:graphic>
      </p:graphicFrame>
      <p:sp>
        <p:nvSpPr>
          <p:cNvPr id="5" name="TextBox 4">
            <a:extLst>
              <a:ext uri="{FF2B5EF4-FFF2-40B4-BE49-F238E27FC236}">
                <a16:creationId xmlns:a16="http://schemas.microsoft.com/office/drawing/2014/main" id="{559CFB7A-F932-39FC-5663-C66DF64D4D87}"/>
              </a:ext>
            </a:extLst>
          </p:cNvPr>
          <p:cNvSpPr txBox="1"/>
          <p:nvPr/>
        </p:nvSpPr>
        <p:spPr>
          <a:xfrm>
            <a:off x="1116496" y="4718866"/>
            <a:ext cx="9007062" cy="461665"/>
          </a:xfrm>
          <a:prstGeom prst="rect">
            <a:avLst/>
          </a:prstGeom>
          <a:noFill/>
        </p:spPr>
        <p:txBody>
          <a:bodyPr wrap="square" rtlCol="0">
            <a:spAutoFit/>
          </a:bodyPr>
          <a:lstStyle/>
          <a:p>
            <a:r>
              <a:rPr lang="en-US" sz="1200" b="0" i="1" u="none" strike="noStrike" baseline="0" dirty="0" err="1">
                <a:solidFill>
                  <a:srgbClr val="211D1E"/>
                </a:solidFill>
                <a:latin typeface="Verdana" panose="020B0604030504040204" pitchFamily="34" charset="0"/>
              </a:rPr>
              <a:t>Schoeneberger</a:t>
            </a:r>
            <a:r>
              <a:rPr lang="en-US" sz="1200" b="0" i="1" u="none" strike="noStrike" baseline="0" dirty="0">
                <a:solidFill>
                  <a:srgbClr val="211D1E"/>
                </a:solidFill>
                <a:latin typeface="Verdana" panose="020B0604030504040204" pitchFamily="34" charset="0"/>
              </a:rPr>
              <a:t>, P.J., D.A. Wysocki, E.C. Benham, and Soil Survey Staff. 2012. Field book for describing and sampling soils, Version 3.0. Natural Resources Conservation Service, National Soil Survey Center, Lincoln, NE. </a:t>
            </a:r>
            <a:endParaRPr lang="en-US" sz="1200" dirty="0"/>
          </a:p>
        </p:txBody>
      </p:sp>
      <p:sp>
        <p:nvSpPr>
          <p:cNvPr id="6" name="Content Placeholder 2">
            <a:extLst>
              <a:ext uri="{FF2B5EF4-FFF2-40B4-BE49-F238E27FC236}">
                <a16:creationId xmlns:a16="http://schemas.microsoft.com/office/drawing/2014/main" id="{637C5A02-8915-90F4-CB54-E91DB8D838DC}"/>
              </a:ext>
            </a:extLst>
          </p:cNvPr>
          <p:cNvSpPr txBox="1">
            <a:spLocks/>
          </p:cNvSpPr>
          <p:nvPr/>
        </p:nvSpPr>
        <p:spPr>
          <a:xfrm>
            <a:off x="838200" y="5807905"/>
            <a:ext cx="10108096" cy="53326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The geometry of the boundary can also be described (i.e., planar, wavy, sutured)</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047627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DC92E-5FEE-5407-E1F0-FD994D6A66A7}"/>
              </a:ext>
            </a:extLst>
          </p:cNvPr>
          <p:cNvSpPr>
            <a:spLocks noGrp="1"/>
          </p:cNvSpPr>
          <p:nvPr>
            <p:ph type="title"/>
          </p:nvPr>
        </p:nvSpPr>
        <p:spPr/>
        <p:txBody>
          <a:bodyPr/>
          <a:lstStyle/>
          <a:p>
            <a:r>
              <a:rPr lang="en-US" dirty="0"/>
              <a:t>Assessing Consistency</a:t>
            </a:r>
          </a:p>
        </p:txBody>
      </p:sp>
      <p:sp>
        <p:nvSpPr>
          <p:cNvPr id="3" name="Content Placeholder 2">
            <a:extLst>
              <a:ext uri="{FF2B5EF4-FFF2-40B4-BE49-F238E27FC236}">
                <a16:creationId xmlns:a16="http://schemas.microsoft.com/office/drawing/2014/main" id="{F6BE227A-115F-E6FE-3A20-4091DDDFAB3E}"/>
              </a:ext>
            </a:extLst>
          </p:cNvPr>
          <p:cNvSpPr>
            <a:spLocks noGrp="1"/>
          </p:cNvSpPr>
          <p:nvPr>
            <p:ph idx="1"/>
          </p:nvPr>
        </p:nvSpPr>
        <p:spPr>
          <a:xfrm>
            <a:off x="838200" y="1825625"/>
            <a:ext cx="10515600" cy="1078914"/>
          </a:xfrm>
        </p:spPr>
        <p:txBody>
          <a:bodyPr>
            <a:normAutofit fontScale="92500" lnSpcReduction="10000"/>
          </a:bodyPr>
          <a:lstStyle/>
          <a:p>
            <a:pPr marL="0" indent="0">
              <a:buNone/>
            </a:pPr>
            <a:r>
              <a:rPr lang="en-US" dirty="0"/>
              <a:t>Consistency is often described for unconsolidated sediments. It can be thought of as the force required to break the sediment apart. For rock we often use a qualitative cementation index. </a:t>
            </a:r>
          </a:p>
          <a:p>
            <a:pPr marL="0" indent="0">
              <a:buNone/>
            </a:pPr>
            <a:endParaRPr lang="en-US" dirty="0"/>
          </a:p>
        </p:txBody>
      </p:sp>
      <p:graphicFrame>
        <p:nvGraphicFramePr>
          <p:cNvPr id="4" name="Table 3" descr="Chart with descriptions for different levels of consistency. ">
            <a:extLst>
              <a:ext uri="{FF2B5EF4-FFF2-40B4-BE49-F238E27FC236}">
                <a16:creationId xmlns:a16="http://schemas.microsoft.com/office/drawing/2014/main" id="{DE80E05E-A377-2C6E-D0C3-0EF08F6FDD08}"/>
              </a:ext>
            </a:extLst>
          </p:cNvPr>
          <p:cNvGraphicFramePr>
            <a:graphicFrameLocks noGrp="1"/>
          </p:cNvGraphicFramePr>
          <p:nvPr>
            <p:extLst>
              <p:ext uri="{D42A27DB-BD31-4B8C-83A1-F6EECF244321}">
                <p14:modId xmlns:p14="http://schemas.microsoft.com/office/powerpoint/2010/main" val="3923245675"/>
              </p:ext>
            </p:extLst>
          </p:nvPr>
        </p:nvGraphicFramePr>
        <p:xfrm>
          <a:off x="1156252" y="3115676"/>
          <a:ext cx="9007062" cy="2595880"/>
        </p:xfrm>
        <a:graphic>
          <a:graphicData uri="http://schemas.openxmlformats.org/drawingml/2006/table">
            <a:tbl>
              <a:tblPr firstRow="1" bandRow="1">
                <a:tableStyleId>{7E9639D4-E3E2-4D34-9284-5A2195B3D0D7}</a:tableStyleId>
              </a:tblPr>
              <a:tblGrid>
                <a:gridCol w="4503531">
                  <a:extLst>
                    <a:ext uri="{9D8B030D-6E8A-4147-A177-3AD203B41FA5}">
                      <a16:colId xmlns:a16="http://schemas.microsoft.com/office/drawing/2014/main" val="3083566764"/>
                    </a:ext>
                  </a:extLst>
                </a:gridCol>
                <a:gridCol w="4503531">
                  <a:extLst>
                    <a:ext uri="{9D8B030D-6E8A-4147-A177-3AD203B41FA5}">
                      <a16:colId xmlns:a16="http://schemas.microsoft.com/office/drawing/2014/main" val="1569515533"/>
                    </a:ext>
                  </a:extLst>
                </a:gridCol>
              </a:tblGrid>
              <a:tr h="370840">
                <a:tc>
                  <a:txBody>
                    <a:bodyPr/>
                    <a:lstStyle/>
                    <a:p>
                      <a:r>
                        <a:rPr lang="en-US" dirty="0"/>
                        <a:t>Moist Sediment</a:t>
                      </a:r>
                    </a:p>
                  </a:txBody>
                  <a:tcPr/>
                </a:tc>
                <a:tc>
                  <a:txBody>
                    <a:bodyPr/>
                    <a:lstStyle/>
                    <a:p>
                      <a:r>
                        <a:rPr lang="en-US" dirty="0"/>
                        <a:t>Specimen Fails Under</a:t>
                      </a:r>
                    </a:p>
                  </a:txBody>
                  <a:tcPr/>
                </a:tc>
                <a:extLst>
                  <a:ext uri="{0D108BD9-81ED-4DB2-BD59-A6C34878D82A}">
                    <a16:rowId xmlns:a16="http://schemas.microsoft.com/office/drawing/2014/main" val="2829164919"/>
                  </a:ext>
                </a:extLst>
              </a:tr>
              <a:tr h="370840">
                <a:tc>
                  <a:txBody>
                    <a:bodyPr/>
                    <a:lstStyle/>
                    <a:p>
                      <a:r>
                        <a:rPr lang="en-US" dirty="0"/>
                        <a:t>Loose</a:t>
                      </a:r>
                    </a:p>
                  </a:txBody>
                  <a:tcPr/>
                </a:tc>
                <a:tc>
                  <a:txBody>
                    <a:bodyPr/>
                    <a:lstStyle/>
                    <a:p>
                      <a:r>
                        <a:rPr lang="en-US" dirty="0"/>
                        <a:t>In tact specimen not obtainable</a:t>
                      </a:r>
                    </a:p>
                  </a:txBody>
                  <a:tcPr/>
                </a:tc>
                <a:extLst>
                  <a:ext uri="{0D108BD9-81ED-4DB2-BD59-A6C34878D82A}">
                    <a16:rowId xmlns:a16="http://schemas.microsoft.com/office/drawing/2014/main" val="2178966809"/>
                  </a:ext>
                </a:extLst>
              </a:tr>
              <a:tr h="370840">
                <a:tc>
                  <a:txBody>
                    <a:bodyPr/>
                    <a:lstStyle/>
                    <a:p>
                      <a:r>
                        <a:rPr lang="en-US" dirty="0"/>
                        <a:t>Very friable</a:t>
                      </a:r>
                    </a:p>
                  </a:txBody>
                  <a:tcPr/>
                </a:tc>
                <a:tc>
                  <a:txBody>
                    <a:bodyPr/>
                    <a:lstStyle/>
                    <a:p>
                      <a:r>
                        <a:rPr lang="en-US" dirty="0"/>
                        <a:t>Very slight force between fingers</a:t>
                      </a:r>
                    </a:p>
                  </a:txBody>
                  <a:tcPr/>
                </a:tc>
                <a:extLst>
                  <a:ext uri="{0D108BD9-81ED-4DB2-BD59-A6C34878D82A}">
                    <a16:rowId xmlns:a16="http://schemas.microsoft.com/office/drawing/2014/main" val="201098926"/>
                  </a:ext>
                </a:extLst>
              </a:tr>
              <a:tr h="370840">
                <a:tc>
                  <a:txBody>
                    <a:bodyPr/>
                    <a:lstStyle/>
                    <a:p>
                      <a:r>
                        <a:rPr lang="en-US" dirty="0"/>
                        <a:t>Friable</a:t>
                      </a:r>
                    </a:p>
                  </a:txBody>
                  <a:tcPr/>
                </a:tc>
                <a:tc>
                  <a:txBody>
                    <a:bodyPr/>
                    <a:lstStyle/>
                    <a:p>
                      <a:r>
                        <a:rPr lang="en-US" dirty="0"/>
                        <a:t>Slight force between fingers</a:t>
                      </a:r>
                    </a:p>
                  </a:txBody>
                  <a:tcPr/>
                </a:tc>
                <a:extLst>
                  <a:ext uri="{0D108BD9-81ED-4DB2-BD59-A6C34878D82A}">
                    <a16:rowId xmlns:a16="http://schemas.microsoft.com/office/drawing/2014/main" val="2679185164"/>
                  </a:ext>
                </a:extLst>
              </a:tr>
              <a:tr h="370840">
                <a:tc>
                  <a:txBody>
                    <a:bodyPr/>
                    <a:lstStyle/>
                    <a:p>
                      <a:r>
                        <a:rPr lang="en-US" dirty="0"/>
                        <a:t>Firm</a:t>
                      </a:r>
                    </a:p>
                  </a:txBody>
                  <a:tcPr/>
                </a:tc>
                <a:tc>
                  <a:txBody>
                    <a:bodyPr/>
                    <a:lstStyle/>
                    <a:p>
                      <a:r>
                        <a:rPr lang="en-US" dirty="0"/>
                        <a:t>Moderate force between fingers</a:t>
                      </a:r>
                    </a:p>
                  </a:txBody>
                  <a:tcPr/>
                </a:tc>
                <a:extLst>
                  <a:ext uri="{0D108BD9-81ED-4DB2-BD59-A6C34878D82A}">
                    <a16:rowId xmlns:a16="http://schemas.microsoft.com/office/drawing/2014/main" val="2087892680"/>
                  </a:ext>
                </a:extLst>
              </a:tr>
              <a:tr h="370840">
                <a:tc>
                  <a:txBody>
                    <a:bodyPr/>
                    <a:lstStyle/>
                    <a:p>
                      <a:r>
                        <a:rPr lang="en-US" dirty="0"/>
                        <a:t>Very Firm</a:t>
                      </a:r>
                    </a:p>
                  </a:txBody>
                  <a:tcPr/>
                </a:tc>
                <a:tc>
                  <a:txBody>
                    <a:bodyPr/>
                    <a:lstStyle/>
                    <a:p>
                      <a:r>
                        <a:rPr lang="en-US" dirty="0"/>
                        <a:t>Strong force between fingers</a:t>
                      </a:r>
                    </a:p>
                  </a:txBody>
                  <a:tcPr/>
                </a:tc>
                <a:extLst>
                  <a:ext uri="{0D108BD9-81ED-4DB2-BD59-A6C34878D82A}">
                    <a16:rowId xmlns:a16="http://schemas.microsoft.com/office/drawing/2014/main" val="665818779"/>
                  </a:ext>
                </a:extLst>
              </a:tr>
              <a:tr h="370840">
                <a:tc>
                  <a:txBody>
                    <a:bodyPr/>
                    <a:lstStyle/>
                    <a:p>
                      <a:r>
                        <a:rPr lang="en-US" dirty="0"/>
                        <a:t>Extra Firm</a:t>
                      </a:r>
                    </a:p>
                  </a:txBody>
                  <a:tcPr/>
                </a:tc>
                <a:tc>
                  <a:txBody>
                    <a:bodyPr/>
                    <a:lstStyle/>
                    <a:p>
                      <a:r>
                        <a:rPr lang="en-US" dirty="0"/>
                        <a:t>Moderate force between hands</a:t>
                      </a:r>
                    </a:p>
                  </a:txBody>
                  <a:tcPr/>
                </a:tc>
                <a:extLst>
                  <a:ext uri="{0D108BD9-81ED-4DB2-BD59-A6C34878D82A}">
                    <a16:rowId xmlns:a16="http://schemas.microsoft.com/office/drawing/2014/main" val="2525012158"/>
                  </a:ext>
                </a:extLst>
              </a:tr>
            </a:tbl>
          </a:graphicData>
        </a:graphic>
      </p:graphicFrame>
      <p:sp>
        <p:nvSpPr>
          <p:cNvPr id="5" name="TextBox 4">
            <a:extLst>
              <a:ext uri="{FF2B5EF4-FFF2-40B4-BE49-F238E27FC236}">
                <a16:creationId xmlns:a16="http://schemas.microsoft.com/office/drawing/2014/main" id="{3768A3D3-18F5-24CA-ABFA-F933C6ECD680}"/>
              </a:ext>
            </a:extLst>
          </p:cNvPr>
          <p:cNvSpPr txBox="1"/>
          <p:nvPr/>
        </p:nvSpPr>
        <p:spPr>
          <a:xfrm>
            <a:off x="1156251" y="5845515"/>
            <a:ext cx="9007062" cy="461665"/>
          </a:xfrm>
          <a:prstGeom prst="rect">
            <a:avLst/>
          </a:prstGeom>
          <a:noFill/>
        </p:spPr>
        <p:txBody>
          <a:bodyPr wrap="square" rtlCol="0">
            <a:spAutoFit/>
          </a:bodyPr>
          <a:lstStyle/>
          <a:p>
            <a:r>
              <a:rPr lang="en-US" sz="1200" b="0" i="1" u="none" strike="noStrike" baseline="0" dirty="0" err="1">
                <a:solidFill>
                  <a:srgbClr val="211D1E"/>
                </a:solidFill>
                <a:latin typeface="Verdana" panose="020B0604030504040204" pitchFamily="34" charset="0"/>
              </a:rPr>
              <a:t>Schoeneberger</a:t>
            </a:r>
            <a:r>
              <a:rPr lang="en-US" sz="1200" b="0" i="1" u="none" strike="noStrike" baseline="0" dirty="0">
                <a:solidFill>
                  <a:srgbClr val="211D1E"/>
                </a:solidFill>
                <a:latin typeface="Verdana" panose="020B0604030504040204" pitchFamily="34" charset="0"/>
              </a:rPr>
              <a:t>, P.J., D.A. Wysocki, E.C. Benham, and Soil Survey Staff. 2012. Field book for describing and sampling soils, Version 3.0. Natural Resources Conservation Service, National Soil Survey Center, Lincoln, NE. </a:t>
            </a:r>
            <a:endParaRPr lang="en-US" sz="1200" dirty="0"/>
          </a:p>
        </p:txBody>
      </p:sp>
    </p:spTree>
    <p:extLst>
      <p:ext uri="{BB962C8B-B14F-4D97-AF65-F5344CB8AC3E}">
        <p14:creationId xmlns:p14="http://schemas.microsoft.com/office/powerpoint/2010/main" val="2762707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3A9A8-F0BA-8529-0DE2-49171D5885AA}"/>
              </a:ext>
            </a:extLst>
          </p:cNvPr>
          <p:cNvSpPr>
            <a:spLocks noGrp="1"/>
          </p:cNvSpPr>
          <p:nvPr>
            <p:ph type="title"/>
          </p:nvPr>
        </p:nvSpPr>
        <p:spPr/>
        <p:txBody>
          <a:bodyPr/>
          <a:lstStyle/>
          <a:p>
            <a:r>
              <a:rPr lang="en-US" dirty="0"/>
              <a:t>Have Fun Logging!</a:t>
            </a:r>
          </a:p>
        </p:txBody>
      </p:sp>
      <p:pic>
        <p:nvPicPr>
          <p:cNvPr id="5" name="Picture 4" descr="An image from above showing a sediment core, graphical shading log, and the tools needed to log the core. ">
            <a:extLst>
              <a:ext uri="{FF2B5EF4-FFF2-40B4-BE49-F238E27FC236}">
                <a16:creationId xmlns:a16="http://schemas.microsoft.com/office/drawing/2014/main" id="{B5C15104-7BBA-D10D-10CF-430263E78B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417" y="1900990"/>
            <a:ext cx="9361415" cy="4173600"/>
          </a:xfrm>
          <a:prstGeom prst="rect">
            <a:avLst/>
          </a:prstGeom>
        </p:spPr>
      </p:pic>
    </p:spTree>
    <p:extLst>
      <p:ext uri="{BB962C8B-B14F-4D97-AF65-F5344CB8AC3E}">
        <p14:creationId xmlns:p14="http://schemas.microsoft.com/office/powerpoint/2010/main" val="2342294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3E1A2-63F8-7BD5-00A7-AF1FB97698B3}"/>
              </a:ext>
            </a:extLst>
          </p:cNvPr>
          <p:cNvSpPr>
            <a:spLocks noGrp="1"/>
          </p:cNvSpPr>
          <p:nvPr>
            <p:ph type="title"/>
          </p:nvPr>
        </p:nvSpPr>
        <p:spPr/>
        <p:txBody>
          <a:bodyPr/>
          <a:lstStyle/>
          <a:p>
            <a:r>
              <a:rPr lang="en-US" dirty="0"/>
              <a:t>Graphical Shading Logs</a:t>
            </a:r>
          </a:p>
        </p:txBody>
      </p:sp>
      <p:pic>
        <p:nvPicPr>
          <p:cNvPr id="4" name="Picture 3" descr="Image showing a conceptual version of a form for collecting geologic data called a graphical shading log or graphical shading geologic log">
            <a:extLst>
              <a:ext uri="{FF2B5EF4-FFF2-40B4-BE49-F238E27FC236}">
                <a16:creationId xmlns:a16="http://schemas.microsoft.com/office/drawing/2014/main" id="{8A53E822-180C-07BA-75CD-D124F669C9FD}"/>
              </a:ext>
            </a:extLst>
          </p:cNvPr>
          <p:cNvPicPr>
            <a:picLocks noChangeAspect="1"/>
          </p:cNvPicPr>
          <p:nvPr/>
        </p:nvPicPr>
        <p:blipFill>
          <a:blip r:embed="rId3"/>
          <a:stretch>
            <a:fillRect/>
          </a:stretch>
        </p:blipFill>
        <p:spPr>
          <a:xfrm>
            <a:off x="2243012" y="2100848"/>
            <a:ext cx="7201727" cy="3180104"/>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2989000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BAEE7-D2E0-A5A8-34C9-323C451913FE}"/>
              </a:ext>
              <a:ext uri="{C183D7F6-B498-43B3-948B-1728B52AA6E4}">
                <adec:decorative xmlns:adec="http://schemas.microsoft.com/office/drawing/2017/decorative" val="0"/>
              </a:ext>
            </a:extLst>
          </p:cNvPr>
          <p:cNvSpPr>
            <a:spLocks noGrp="1"/>
          </p:cNvSpPr>
          <p:nvPr>
            <p:ph type="title"/>
          </p:nvPr>
        </p:nvSpPr>
        <p:spPr/>
        <p:txBody>
          <a:bodyPr>
            <a:normAutofit/>
          </a:bodyPr>
          <a:lstStyle/>
          <a:p>
            <a:r>
              <a:rPr lang="en-US" dirty="0"/>
              <a:t>Approach to Using Graphical Shading Logs</a:t>
            </a:r>
          </a:p>
        </p:txBody>
      </p:sp>
      <p:pic>
        <p:nvPicPr>
          <p:cNvPr id="3" name="Picture 2" descr="Image of an actual graphical shading log used to show the process of filling out the form while logging a core. ">
            <a:extLst>
              <a:ext uri="{FF2B5EF4-FFF2-40B4-BE49-F238E27FC236}">
                <a16:creationId xmlns:a16="http://schemas.microsoft.com/office/drawing/2014/main" id="{A1CF9BC3-AC9C-DF6B-72A1-125E86FB9FCF}"/>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235675" y="2569366"/>
            <a:ext cx="9144000" cy="3107115"/>
          </a:xfrm>
          <a:prstGeom prst="rect">
            <a:avLst/>
          </a:prstGeom>
        </p:spPr>
      </p:pic>
      <p:sp>
        <p:nvSpPr>
          <p:cNvPr id="4" name="TextBox 3">
            <a:extLst>
              <a:ext uri="{FF2B5EF4-FFF2-40B4-BE49-F238E27FC236}">
                <a16:creationId xmlns:a16="http://schemas.microsoft.com/office/drawing/2014/main" id="{95D94983-9797-DB10-F56B-9F9C3A476B58}"/>
              </a:ext>
              <a:ext uri="{C183D7F6-B498-43B3-948B-1728B52AA6E4}">
                <adec:decorative xmlns:adec="http://schemas.microsoft.com/office/drawing/2017/decorative" val="1"/>
              </a:ext>
            </a:extLst>
          </p:cNvPr>
          <p:cNvSpPr txBox="1"/>
          <p:nvPr/>
        </p:nvSpPr>
        <p:spPr>
          <a:xfrm>
            <a:off x="1441320" y="3976104"/>
            <a:ext cx="330540" cy="230832"/>
          </a:xfrm>
          <a:prstGeom prst="rect">
            <a:avLst/>
          </a:prstGeom>
          <a:solidFill>
            <a:srgbClr val="FFFFFF">
              <a:alpha val="60000"/>
            </a:srgbClr>
          </a:solidFill>
        </p:spPr>
        <p:txBody>
          <a:bodyPr wrap="square" rtlCol="0">
            <a:spAutoFit/>
          </a:bodyPr>
          <a:lstStyle/>
          <a:p>
            <a:r>
              <a:rPr lang="en-US" sz="900" b="1" dirty="0"/>
              <a:t>1.0</a:t>
            </a:r>
          </a:p>
        </p:txBody>
      </p:sp>
      <p:sp>
        <p:nvSpPr>
          <p:cNvPr id="5" name="TextBox 4">
            <a:extLst>
              <a:ext uri="{FF2B5EF4-FFF2-40B4-BE49-F238E27FC236}">
                <a16:creationId xmlns:a16="http://schemas.microsoft.com/office/drawing/2014/main" id="{1FBE6D8F-8B01-1897-BFAE-953D7C90A714}"/>
              </a:ext>
              <a:ext uri="{C183D7F6-B498-43B3-948B-1728B52AA6E4}">
                <adec:decorative xmlns:adec="http://schemas.microsoft.com/office/drawing/2017/decorative" val="1"/>
              </a:ext>
            </a:extLst>
          </p:cNvPr>
          <p:cNvSpPr txBox="1"/>
          <p:nvPr/>
        </p:nvSpPr>
        <p:spPr>
          <a:xfrm>
            <a:off x="1441320" y="4372811"/>
            <a:ext cx="330540" cy="230832"/>
          </a:xfrm>
          <a:prstGeom prst="rect">
            <a:avLst/>
          </a:prstGeom>
          <a:solidFill>
            <a:srgbClr val="FFFFFF">
              <a:alpha val="60000"/>
            </a:srgbClr>
          </a:solidFill>
        </p:spPr>
        <p:txBody>
          <a:bodyPr wrap="square" rtlCol="0">
            <a:spAutoFit/>
          </a:bodyPr>
          <a:lstStyle/>
          <a:p>
            <a:r>
              <a:rPr lang="en-US" sz="900" b="1" dirty="0"/>
              <a:t>2.0</a:t>
            </a:r>
          </a:p>
        </p:txBody>
      </p:sp>
      <p:sp>
        <p:nvSpPr>
          <p:cNvPr id="13" name="TextBox 12">
            <a:extLst>
              <a:ext uri="{FF2B5EF4-FFF2-40B4-BE49-F238E27FC236}">
                <a16:creationId xmlns:a16="http://schemas.microsoft.com/office/drawing/2014/main" id="{85B8BBEF-F35D-B28D-923E-A5C6F0A415E7}"/>
              </a:ext>
              <a:ext uri="{C183D7F6-B498-43B3-948B-1728B52AA6E4}">
                <adec:decorative xmlns:adec="http://schemas.microsoft.com/office/drawing/2017/decorative" val="1"/>
              </a:ext>
            </a:extLst>
          </p:cNvPr>
          <p:cNvSpPr txBox="1"/>
          <p:nvPr/>
        </p:nvSpPr>
        <p:spPr>
          <a:xfrm>
            <a:off x="1441321" y="4769519"/>
            <a:ext cx="330540" cy="230832"/>
          </a:xfrm>
          <a:prstGeom prst="rect">
            <a:avLst/>
          </a:prstGeom>
          <a:solidFill>
            <a:srgbClr val="FFFFFF">
              <a:alpha val="60000"/>
            </a:srgbClr>
          </a:solidFill>
        </p:spPr>
        <p:txBody>
          <a:bodyPr wrap="square" rtlCol="0">
            <a:spAutoFit/>
          </a:bodyPr>
          <a:lstStyle/>
          <a:p>
            <a:r>
              <a:rPr lang="en-US" sz="900" b="1" dirty="0"/>
              <a:t>3.0</a:t>
            </a:r>
          </a:p>
        </p:txBody>
      </p:sp>
      <p:sp>
        <p:nvSpPr>
          <p:cNvPr id="15" name="TextBox 14">
            <a:extLst>
              <a:ext uri="{FF2B5EF4-FFF2-40B4-BE49-F238E27FC236}">
                <a16:creationId xmlns:a16="http://schemas.microsoft.com/office/drawing/2014/main" id="{E89F1B63-98B4-00B9-991B-DF8731E77FEF}"/>
              </a:ext>
              <a:ext uri="{C183D7F6-B498-43B3-948B-1728B52AA6E4}">
                <adec:decorative xmlns:adec="http://schemas.microsoft.com/office/drawing/2017/decorative" val="1"/>
              </a:ext>
            </a:extLst>
          </p:cNvPr>
          <p:cNvSpPr txBox="1"/>
          <p:nvPr/>
        </p:nvSpPr>
        <p:spPr>
          <a:xfrm>
            <a:off x="1448044" y="5173310"/>
            <a:ext cx="330540" cy="230832"/>
          </a:xfrm>
          <a:prstGeom prst="rect">
            <a:avLst/>
          </a:prstGeom>
          <a:solidFill>
            <a:srgbClr val="FFFFFF">
              <a:alpha val="60000"/>
            </a:srgbClr>
          </a:solidFill>
        </p:spPr>
        <p:txBody>
          <a:bodyPr wrap="square" rtlCol="0">
            <a:spAutoFit/>
          </a:bodyPr>
          <a:lstStyle/>
          <a:p>
            <a:r>
              <a:rPr lang="en-US" sz="900" b="1" dirty="0"/>
              <a:t>4.0</a:t>
            </a:r>
          </a:p>
        </p:txBody>
      </p:sp>
      <p:sp>
        <p:nvSpPr>
          <p:cNvPr id="16" name="TextBox 15">
            <a:extLst>
              <a:ext uri="{FF2B5EF4-FFF2-40B4-BE49-F238E27FC236}">
                <a16:creationId xmlns:a16="http://schemas.microsoft.com/office/drawing/2014/main" id="{B4479A98-E42F-041C-2A1E-C793AE663C1B}"/>
              </a:ext>
              <a:ext uri="{C183D7F6-B498-43B3-948B-1728B52AA6E4}">
                <adec:decorative xmlns:adec="http://schemas.microsoft.com/office/drawing/2017/decorative" val="1"/>
              </a:ext>
            </a:extLst>
          </p:cNvPr>
          <p:cNvSpPr txBox="1"/>
          <p:nvPr/>
        </p:nvSpPr>
        <p:spPr>
          <a:xfrm>
            <a:off x="1497411" y="3090265"/>
            <a:ext cx="261610" cy="230832"/>
          </a:xfrm>
          <a:prstGeom prst="rect">
            <a:avLst/>
          </a:prstGeom>
          <a:solidFill>
            <a:srgbClr val="FFFFFF">
              <a:alpha val="60000"/>
            </a:srgbClr>
          </a:solidFill>
        </p:spPr>
        <p:txBody>
          <a:bodyPr wrap="square" rtlCol="0">
            <a:spAutoFit/>
          </a:bodyPr>
          <a:lstStyle/>
          <a:p>
            <a:r>
              <a:rPr lang="en-US" sz="900" b="1" dirty="0"/>
              <a:t>ft</a:t>
            </a:r>
          </a:p>
        </p:txBody>
      </p:sp>
      <p:sp>
        <p:nvSpPr>
          <p:cNvPr id="17" name="TextBox 16">
            <a:extLst>
              <a:ext uri="{FF2B5EF4-FFF2-40B4-BE49-F238E27FC236}">
                <a16:creationId xmlns:a16="http://schemas.microsoft.com/office/drawing/2014/main" id="{AC1F9F42-9F23-656D-7088-8D80A3E1F148}"/>
              </a:ext>
              <a:ext uri="{C183D7F6-B498-43B3-948B-1728B52AA6E4}">
                <adec:decorative xmlns:adec="http://schemas.microsoft.com/office/drawing/2017/decorative" val="1"/>
              </a:ext>
            </a:extLst>
          </p:cNvPr>
          <p:cNvSpPr txBox="1"/>
          <p:nvPr/>
        </p:nvSpPr>
        <p:spPr>
          <a:xfrm>
            <a:off x="1450450" y="3325435"/>
            <a:ext cx="386644" cy="230832"/>
          </a:xfrm>
          <a:prstGeom prst="rect">
            <a:avLst/>
          </a:prstGeom>
          <a:solidFill>
            <a:srgbClr val="FFFFFF">
              <a:alpha val="60000"/>
            </a:srgbClr>
          </a:solidFill>
        </p:spPr>
        <p:txBody>
          <a:bodyPr wrap="square" rtlCol="0">
            <a:spAutoFit/>
          </a:bodyPr>
          <a:lstStyle/>
          <a:p>
            <a:r>
              <a:rPr lang="en-US" sz="900" b="1" dirty="0"/>
              <a:t>TOR</a:t>
            </a:r>
          </a:p>
        </p:txBody>
      </p:sp>
      <p:sp>
        <p:nvSpPr>
          <p:cNvPr id="18" name="TextBox 17">
            <a:extLst>
              <a:ext uri="{FF2B5EF4-FFF2-40B4-BE49-F238E27FC236}">
                <a16:creationId xmlns:a16="http://schemas.microsoft.com/office/drawing/2014/main" id="{A40C9A98-3ECB-A534-6DB0-0353CCE91B66}"/>
              </a:ext>
              <a:ext uri="{C183D7F6-B498-43B3-948B-1728B52AA6E4}">
                <adec:decorative xmlns:adec="http://schemas.microsoft.com/office/drawing/2017/decorative" val="1"/>
              </a:ext>
            </a:extLst>
          </p:cNvPr>
          <p:cNvSpPr txBox="1"/>
          <p:nvPr/>
        </p:nvSpPr>
        <p:spPr>
          <a:xfrm rot="16200000">
            <a:off x="796584" y="4465144"/>
            <a:ext cx="1095172" cy="230832"/>
          </a:xfrm>
          <a:prstGeom prst="rect">
            <a:avLst/>
          </a:prstGeom>
          <a:solidFill>
            <a:srgbClr val="FFFFFF">
              <a:alpha val="60000"/>
            </a:srgbClr>
          </a:solidFill>
        </p:spPr>
        <p:txBody>
          <a:bodyPr wrap="square" rtlCol="0">
            <a:spAutoFit/>
          </a:bodyPr>
          <a:lstStyle/>
          <a:p>
            <a:r>
              <a:rPr lang="en-US" sz="900" b="1" dirty="0"/>
              <a:t>23 (115-120 ft </a:t>
            </a:r>
            <a:r>
              <a:rPr lang="en-US" sz="900" b="1" dirty="0" err="1"/>
              <a:t>bgs</a:t>
            </a:r>
            <a:r>
              <a:rPr lang="en-US" sz="900" b="1" dirty="0"/>
              <a:t>) </a:t>
            </a:r>
          </a:p>
        </p:txBody>
      </p:sp>
      <p:cxnSp>
        <p:nvCxnSpPr>
          <p:cNvPr id="32" name="Straight Connector 31">
            <a:extLst>
              <a:ext uri="{FF2B5EF4-FFF2-40B4-BE49-F238E27FC236}">
                <a16:creationId xmlns:a16="http://schemas.microsoft.com/office/drawing/2014/main" id="{089168D8-66C4-4E78-7DB2-F4562D313B46}"/>
              </a:ext>
              <a:ext uri="{C183D7F6-B498-43B3-948B-1728B52AA6E4}">
                <adec:decorative xmlns:adec="http://schemas.microsoft.com/office/drawing/2017/decorative" val="1"/>
              </a:ext>
            </a:extLst>
          </p:cNvPr>
          <p:cNvCxnSpPr>
            <a:cxnSpLocks/>
          </p:cNvCxnSpPr>
          <p:nvPr/>
        </p:nvCxnSpPr>
        <p:spPr>
          <a:xfrm>
            <a:off x="1816292" y="4162816"/>
            <a:ext cx="856338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DF4D583-7307-4AC0-DFC4-C6932EA6BCE9}"/>
              </a:ext>
              <a:ext uri="{C183D7F6-B498-43B3-948B-1728B52AA6E4}">
                <adec:decorative xmlns:adec="http://schemas.microsoft.com/office/drawing/2017/decorative" val="1"/>
              </a:ext>
            </a:extLst>
          </p:cNvPr>
          <p:cNvCxnSpPr>
            <a:cxnSpLocks/>
          </p:cNvCxnSpPr>
          <p:nvPr/>
        </p:nvCxnSpPr>
        <p:spPr>
          <a:xfrm>
            <a:off x="1816292" y="4277116"/>
            <a:ext cx="856338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326CB79-335A-5C68-FE6B-B95FFED127BD}"/>
              </a:ext>
              <a:ext uri="{C183D7F6-B498-43B3-948B-1728B52AA6E4}">
                <adec:decorative xmlns:adec="http://schemas.microsoft.com/office/drawing/2017/decorative" val="1"/>
              </a:ext>
            </a:extLst>
          </p:cNvPr>
          <p:cNvCxnSpPr>
            <a:cxnSpLocks/>
          </p:cNvCxnSpPr>
          <p:nvPr/>
        </p:nvCxnSpPr>
        <p:spPr>
          <a:xfrm>
            <a:off x="1816292" y="4840086"/>
            <a:ext cx="856338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5315E947-3CA6-13BE-8A63-FFB401791F9D}"/>
              </a:ext>
              <a:ext uri="{C183D7F6-B498-43B3-948B-1728B52AA6E4}">
                <adec:decorative xmlns:adec="http://schemas.microsoft.com/office/drawing/2017/decorative" val="1"/>
              </a:ext>
            </a:extLst>
          </p:cNvPr>
          <p:cNvGrpSpPr/>
          <p:nvPr/>
        </p:nvGrpSpPr>
        <p:grpSpPr>
          <a:xfrm>
            <a:off x="2847241" y="3685102"/>
            <a:ext cx="365151" cy="477698"/>
            <a:chOff x="2148755" y="3391529"/>
            <a:chExt cx="486868" cy="636931"/>
          </a:xfrm>
        </p:grpSpPr>
        <p:sp>
          <p:nvSpPr>
            <p:cNvPr id="39" name="Rectangle 38">
              <a:extLst>
                <a:ext uri="{FF2B5EF4-FFF2-40B4-BE49-F238E27FC236}">
                  <a16:creationId xmlns:a16="http://schemas.microsoft.com/office/drawing/2014/main" id="{BCCBFCDB-6BAA-D665-0F88-0A3302B0F038}"/>
                </a:ext>
              </a:extLst>
            </p:cNvPr>
            <p:cNvSpPr/>
            <p:nvPr/>
          </p:nvSpPr>
          <p:spPr>
            <a:xfrm>
              <a:off x="2473334" y="3391529"/>
              <a:ext cx="162289" cy="636931"/>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Rectangle 47">
              <a:extLst>
                <a:ext uri="{FF2B5EF4-FFF2-40B4-BE49-F238E27FC236}">
                  <a16:creationId xmlns:a16="http://schemas.microsoft.com/office/drawing/2014/main" id="{CEC915C8-F58A-E1E3-2797-3BA012CC7512}"/>
                </a:ext>
              </a:extLst>
            </p:cNvPr>
            <p:cNvSpPr/>
            <p:nvPr/>
          </p:nvSpPr>
          <p:spPr>
            <a:xfrm>
              <a:off x="2148755" y="3391529"/>
              <a:ext cx="162289" cy="636931"/>
            </a:xfrm>
            <a:prstGeom prst="rect">
              <a:avLst/>
            </a:prstGeom>
            <a:pattFill prst="pct30">
              <a:fgClr>
                <a:schemeClr val="bg1">
                  <a:lumMod val="65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0" name="Rectangle 49">
            <a:extLst>
              <a:ext uri="{FF2B5EF4-FFF2-40B4-BE49-F238E27FC236}">
                <a16:creationId xmlns:a16="http://schemas.microsoft.com/office/drawing/2014/main" id="{D48D5BD5-16C7-38A4-DD26-A27B812104E3}"/>
              </a:ext>
              <a:ext uri="{C183D7F6-B498-43B3-948B-1728B52AA6E4}">
                <adec:decorative xmlns:adec="http://schemas.microsoft.com/office/drawing/2017/decorative" val="1"/>
              </a:ext>
            </a:extLst>
          </p:cNvPr>
          <p:cNvSpPr/>
          <p:nvPr/>
        </p:nvSpPr>
        <p:spPr>
          <a:xfrm>
            <a:off x="5756138" y="3685102"/>
            <a:ext cx="121717" cy="477698"/>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Rectangle 60">
            <a:extLst>
              <a:ext uri="{FF2B5EF4-FFF2-40B4-BE49-F238E27FC236}">
                <a16:creationId xmlns:a16="http://schemas.microsoft.com/office/drawing/2014/main" id="{4DFFE02F-9681-31D7-5111-3ECED73A1298}"/>
              </a:ext>
              <a:ext uri="{C183D7F6-B498-43B3-948B-1728B52AA6E4}">
                <adec:decorative xmlns:adec="http://schemas.microsoft.com/office/drawing/2017/decorative" val="1"/>
              </a:ext>
            </a:extLst>
          </p:cNvPr>
          <p:cNvSpPr/>
          <p:nvPr/>
        </p:nvSpPr>
        <p:spPr>
          <a:xfrm>
            <a:off x="4060359" y="3691508"/>
            <a:ext cx="121717" cy="477698"/>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2" name="Rectangle 81">
            <a:extLst>
              <a:ext uri="{FF2B5EF4-FFF2-40B4-BE49-F238E27FC236}">
                <a16:creationId xmlns:a16="http://schemas.microsoft.com/office/drawing/2014/main" id="{DD580180-4A18-02C7-C6D3-A458226710BF}"/>
              </a:ext>
              <a:ext uri="{C183D7F6-B498-43B3-948B-1728B52AA6E4}">
                <adec:decorative xmlns:adec="http://schemas.microsoft.com/office/drawing/2017/decorative" val="1"/>
              </a:ext>
            </a:extLst>
          </p:cNvPr>
          <p:cNvSpPr/>
          <p:nvPr/>
        </p:nvSpPr>
        <p:spPr>
          <a:xfrm>
            <a:off x="4671732" y="3686532"/>
            <a:ext cx="232763" cy="477698"/>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4" name="Rectangle 83">
            <a:extLst>
              <a:ext uri="{FF2B5EF4-FFF2-40B4-BE49-F238E27FC236}">
                <a16:creationId xmlns:a16="http://schemas.microsoft.com/office/drawing/2014/main" id="{A122EF38-5726-A1C0-34CF-1024B587F4B8}"/>
              </a:ext>
              <a:ext uri="{C183D7F6-B498-43B3-948B-1728B52AA6E4}">
                <adec:decorative xmlns:adec="http://schemas.microsoft.com/office/drawing/2017/decorative" val="1"/>
              </a:ext>
            </a:extLst>
          </p:cNvPr>
          <p:cNvSpPr/>
          <p:nvPr/>
        </p:nvSpPr>
        <p:spPr>
          <a:xfrm>
            <a:off x="5508671" y="3691508"/>
            <a:ext cx="121717" cy="477698"/>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4" name="Rectangle 113">
            <a:extLst>
              <a:ext uri="{FF2B5EF4-FFF2-40B4-BE49-F238E27FC236}">
                <a16:creationId xmlns:a16="http://schemas.microsoft.com/office/drawing/2014/main" id="{76ACE854-6A4D-AF54-6403-977A46A266C7}"/>
              </a:ext>
              <a:ext uri="{C183D7F6-B498-43B3-948B-1728B52AA6E4}">
                <adec:decorative xmlns:adec="http://schemas.microsoft.com/office/drawing/2017/decorative" val="1"/>
              </a:ext>
            </a:extLst>
          </p:cNvPr>
          <p:cNvSpPr/>
          <p:nvPr/>
        </p:nvSpPr>
        <p:spPr>
          <a:xfrm>
            <a:off x="7326524" y="3680876"/>
            <a:ext cx="121717" cy="477698"/>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5" name="Rectangle 114">
            <a:extLst>
              <a:ext uri="{FF2B5EF4-FFF2-40B4-BE49-F238E27FC236}">
                <a16:creationId xmlns:a16="http://schemas.microsoft.com/office/drawing/2014/main" id="{3BC64312-527A-19A1-D22A-85F42A510F3D}"/>
              </a:ext>
              <a:ext uri="{C183D7F6-B498-43B3-948B-1728B52AA6E4}">
                <adec:decorative xmlns:adec="http://schemas.microsoft.com/office/drawing/2017/decorative" val="1"/>
              </a:ext>
            </a:extLst>
          </p:cNvPr>
          <p:cNvSpPr/>
          <p:nvPr/>
        </p:nvSpPr>
        <p:spPr>
          <a:xfrm>
            <a:off x="8041115" y="3680876"/>
            <a:ext cx="121717" cy="477698"/>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6" name="TextBox 115">
            <a:extLst>
              <a:ext uri="{FF2B5EF4-FFF2-40B4-BE49-F238E27FC236}">
                <a16:creationId xmlns:a16="http://schemas.microsoft.com/office/drawing/2014/main" id="{FFD30334-32D2-AB1D-A00E-A80F56929AEE}"/>
              </a:ext>
              <a:ext uri="{C183D7F6-B498-43B3-948B-1728B52AA6E4}">
                <adec:decorative xmlns:adec="http://schemas.microsoft.com/office/drawing/2017/decorative" val="1"/>
              </a:ext>
            </a:extLst>
          </p:cNvPr>
          <p:cNvSpPr txBox="1"/>
          <p:nvPr/>
        </p:nvSpPr>
        <p:spPr>
          <a:xfrm>
            <a:off x="3788622" y="3811544"/>
            <a:ext cx="319318" cy="253916"/>
          </a:xfrm>
          <a:prstGeom prst="rect">
            <a:avLst/>
          </a:prstGeom>
          <a:noFill/>
        </p:spPr>
        <p:txBody>
          <a:bodyPr wrap="square" rtlCol="0">
            <a:spAutoFit/>
          </a:bodyPr>
          <a:lstStyle/>
          <a:p>
            <a:r>
              <a:rPr lang="en-US" sz="1050" dirty="0" err="1"/>
              <a:t>na</a:t>
            </a:r>
            <a:endParaRPr lang="en-US" sz="1050" dirty="0"/>
          </a:p>
        </p:txBody>
      </p:sp>
      <p:grpSp>
        <p:nvGrpSpPr>
          <p:cNvPr id="117" name="Group 116">
            <a:extLst>
              <a:ext uri="{FF2B5EF4-FFF2-40B4-BE49-F238E27FC236}">
                <a16:creationId xmlns:a16="http://schemas.microsoft.com/office/drawing/2014/main" id="{FE8EB365-C92B-2877-7022-AB4B1D0B1E68}"/>
              </a:ext>
              <a:ext uri="{C183D7F6-B498-43B3-948B-1728B52AA6E4}">
                <adec:decorative xmlns:adec="http://schemas.microsoft.com/office/drawing/2017/decorative" val="1"/>
              </a:ext>
            </a:extLst>
          </p:cNvPr>
          <p:cNvGrpSpPr/>
          <p:nvPr/>
        </p:nvGrpSpPr>
        <p:grpSpPr>
          <a:xfrm>
            <a:off x="1831377" y="3691508"/>
            <a:ext cx="300714" cy="464289"/>
            <a:chOff x="794269" y="3400071"/>
            <a:chExt cx="400952" cy="619052"/>
          </a:xfrm>
        </p:grpSpPr>
        <p:sp>
          <p:nvSpPr>
            <p:cNvPr id="128" name="Rectangle 127">
              <a:extLst>
                <a:ext uri="{FF2B5EF4-FFF2-40B4-BE49-F238E27FC236}">
                  <a16:creationId xmlns:a16="http://schemas.microsoft.com/office/drawing/2014/main" id="{910C7B2E-C76C-6256-A14B-049A688E3776}"/>
                </a:ext>
              </a:extLst>
            </p:cNvPr>
            <p:cNvSpPr/>
            <p:nvPr/>
          </p:nvSpPr>
          <p:spPr>
            <a:xfrm>
              <a:off x="794269" y="3400071"/>
              <a:ext cx="400952" cy="619052"/>
            </a:xfrm>
            <a:prstGeom prst="rect">
              <a:avLst/>
            </a:prstGeom>
            <a:solidFill>
              <a:srgbClr val="FFFF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6" name="Oval 145">
              <a:extLst>
                <a:ext uri="{FF2B5EF4-FFF2-40B4-BE49-F238E27FC236}">
                  <a16:creationId xmlns:a16="http://schemas.microsoft.com/office/drawing/2014/main" id="{888C9C03-29D2-F3F3-6F43-6CCAD0BEA8AE}"/>
                </a:ext>
              </a:extLst>
            </p:cNvPr>
            <p:cNvSpPr/>
            <p:nvPr/>
          </p:nvSpPr>
          <p:spPr>
            <a:xfrm>
              <a:off x="836178" y="3449586"/>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7" name="Oval 146">
              <a:extLst>
                <a:ext uri="{FF2B5EF4-FFF2-40B4-BE49-F238E27FC236}">
                  <a16:creationId xmlns:a16="http://schemas.microsoft.com/office/drawing/2014/main" id="{A44ECDC3-8E4F-DC0A-FFAA-A8932AAF5A74}"/>
                </a:ext>
              </a:extLst>
            </p:cNvPr>
            <p:cNvSpPr/>
            <p:nvPr/>
          </p:nvSpPr>
          <p:spPr>
            <a:xfrm>
              <a:off x="967513" y="3525730"/>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8" name="Oval 147">
              <a:extLst>
                <a:ext uri="{FF2B5EF4-FFF2-40B4-BE49-F238E27FC236}">
                  <a16:creationId xmlns:a16="http://schemas.microsoft.com/office/drawing/2014/main" id="{F2ADF5D3-4E98-B9A2-E15C-04DF74D66F20}"/>
                </a:ext>
              </a:extLst>
            </p:cNvPr>
            <p:cNvSpPr/>
            <p:nvPr/>
          </p:nvSpPr>
          <p:spPr>
            <a:xfrm>
              <a:off x="1074908" y="3449585"/>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9" name="Oval 148">
              <a:extLst>
                <a:ext uri="{FF2B5EF4-FFF2-40B4-BE49-F238E27FC236}">
                  <a16:creationId xmlns:a16="http://schemas.microsoft.com/office/drawing/2014/main" id="{4AFBEDBF-2CD1-F7F5-DF77-03ECBAAA3B7E}"/>
                </a:ext>
              </a:extLst>
            </p:cNvPr>
            <p:cNvSpPr/>
            <p:nvPr/>
          </p:nvSpPr>
          <p:spPr>
            <a:xfrm>
              <a:off x="847944" y="3615085"/>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0" name="Oval 149">
              <a:extLst>
                <a:ext uri="{FF2B5EF4-FFF2-40B4-BE49-F238E27FC236}">
                  <a16:creationId xmlns:a16="http://schemas.microsoft.com/office/drawing/2014/main" id="{E671ABD6-F423-5F23-2794-A88964F7C910}"/>
                </a:ext>
              </a:extLst>
            </p:cNvPr>
            <p:cNvSpPr/>
            <p:nvPr/>
          </p:nvSpPr>
          <p:spPr>
            <a:xfrm>
              <a:off x="946553" y="3660804"/>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1" name="Oval 150">
              <a:extLst>
                <a:ext uri="{FF2B5EF4-FFF2-40B4-BE49-F238E27FC236}">
                  <a16:creationId xmlns:a16="http://schemas.microsoft.com/office/drawing/2014/main" id="{1D8BB8DA-6B16-A31F-C179-BE588094CAC5}"/>
                </a:ext>
              </a:extLst>
            </p:cNvPr>
            <p:cNvSpPr/>
            <p:nvPr/>
          </p:nvSpPr>
          <p:spPr>
            <a:xfrm>
              <a:off x="1047231" y="3749680"/>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2" name="Oval 151">
              <a:extLst>
                <a:ext uri="{FF2B5EF4-FFF2-40B4-BE49-F238E27FC236}">
                  <a16:creationId xmlns:a16="http://schemas.microsoft.com/office/drawing/2014/main" id="{ADEBB0E4-20D6-33DD-677A-F2720F20C355}"/>
                </a:ext>
              </a:extLst>
            </p:cNvPr>
            <p:cNvSpPr/>
            <p:nvPr/>
          </p:nvSpPr>
          <p:spPr>
            <a:xfrm>
              <a:off x="854176" y="3766657"/>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3" name="Oval 152">
              <a:extLst>
                <a:ext uri="{FF2B5EF4-FFF2-40B4-BE49-F238E27FC236}">
                  <a16:creationId xmlns:a16="http://schemas.microsoft.com/office/drawing/2014/main" id="{3D104A3E-AC6E-1749-69D7-2F12EE5A8771}"/>
                </a:ext>
              </a:extLst>
            </p:cNvPr>
            <p:cNvSpPr/>
            <p:nvPr/>
          </p:nvSpPr>
          <p:spPr>
            <a:xfrm>
              <a:off x="953058" y="3817103"/>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4" name="Oval 153">
              <a:extLst>
                <a:ext uri="{FF2B5EF4-FFF2-40B4-BE49-F238E27FC236}">
                  <a16:creationId xmlns:a16="http://schemas.microsoft.com/office/drawing/2014/main" id="{CB884E1D-36C4-EA9C-2023-9E43B4314A72}"/>
                </a:ext>
              </a:extLst>
            </p:cNvPr>
            <p:cNvSpPr/>
            <p:nvPr/>
          </p:nvSpPr>
          <p:spPr>
            <a:xfrm>
              <a:off x="1095992" y="3861541"/>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5" name="Oval 154">
              <a:extLst>
                <a:ext uri="{FF2B5EF4-FFF2-40B4-BE49-F238E27FC236}">
                  <a16:creationId xmlns:a16="http://schemas.microsoft.com/office/drawing/2014/main" id="{546E354E-1035-DDD6-FEA7-1F8E0F7CD1CE}"/>
                </a:ext>
              </a:extLst>
            </p:cNvPr>
            <p:cNvSpPr/>
            <p:nvPr/>
          </p:nvSpPr>
          <p:spPr>
            <a:xfrm>
              <a:off x="863918" y="3935829"/>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6" name="Oval 155">
              <a:extLst>
                <a:ext uri="{FF2B5EF4-FFF2-40B4-BE49-F238E27FC236}">
                  <a16:creationId xmlns:a16="http://schemas.microsoft.com/office/drawing/2014/main" id="{790489E3-DA37-F78F-BF2D-0E9BF051E516}"/>
                </a:ext>
              </a:extLst>
            </p:cNvPr>
            <p:cNvSpPr/>
            <p:nvPr/>
          </p:nvSpPr>
          <p:spPr>
            <a:xfrm>
              <a:off x="1002571" y="3923902"/>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7" name="Oval 156">
              <a:extLst>
                <a:ext uri="{FF2B5EF4-FFF2-40B4-BE49-F238E27FC236}">
                  <a16:creationId xmlns:a16="http://schemas.microsoft.com/office/drawing/2014/main" id="{DBF98314-F236-7250-4CC4-402FCB95B296}"/>
                </a:ext>
              </a:extLst>
            </p:cNvPr>
            <p:cNvSpPr/>
            <p:nvPr/>
          </p:nvSpPr>
          <p:spPr>
            <a:xfrm>
              <a:off x="1103119" y="3607111"/>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58" name="TextBox 157">
            <a:extLst>
              <a:ext uri="{FF2B5EF4-FFF2-40B4-BE49-F238E27FC236}">
                <a16:creationId xmlns:a16="http://schemas.microsoft.com/office/drawing/2014/main" id="{0560E500-CE8A-1A26-B82F-C3DEDF6ECC1A}"/>
              </a:ext>
              <a:ext uri="{C183D7F6-B498-43B3-948B-1728B52AA6E4}">
                <adec:decorative xmlns:adec="http://schemas.microsoft.com/office/drawing/2017/decorative" val="1"/>
              </a:ext>
            </a:extLst>
          </p:cNvPr>
          <p:cNvSpPr txBox="1"/>
          <p:nvPr/>
        </p:nvSpPr>
        <p:spPr>
          <a:xfrm>
            <a:off x="2126651" y="3729172"/>
            <a:ext cx="492444" cy="415498"/>
          </a:xfrm>
          <a:prstGeom prst="rect">
            <a:avLst/>
          </a:prstGeom>
          <a:noFill/>
        </p:spPr>
        <p:txBody>
          <a:bodyPr wrap="square" rtlCol="0">
            <a:spAutoFit/>
          </a:bodyPr>
          <a:lstStyle/>
          <a:p>
            <a:pPr algn="ctr"/>
            <a:r>
              <a:rPr lang="en-US" sz="1050" dirty="0"/>
              <a:t>10YR </a:t>
            </a:r>
          </a:p>
          <a:p>
            <a:pPr algn="ctr"/>
            <a:r>
              <a:rPr lang="en-US" sz="1050" dirty="0"/>
              <a:t>5/4</a:t>
            </a:r>
          </a:p>
        </p:txBody>
      </p:sp>
      <p:grpSp>
        <p:nvGrpSpPr>
          <p:cNvPr id="159" name="Group 158">
            <a:extLst>
              <a:ext uri="{FF2B5EF4-FFF2-40B4-BE49-F238E27FC236}">
                <a16:creationId xmlns:a16="http://schemas.microsoft.com/office/drawing/2014/main" id="{54F4C451-C358-6A1A-A81F-714BC2F8A05F}"/>
              </a:ext>
              <a:ext uri="{C183D7F6-B498-43B3-948B-1728B52AA6E4}">
                <adec:decorative xmlns:adec="http://schemas.microsoft.com/office/drawing/2017/decorative" val="1"/>
              </a:ext>
            </a:extLst>
          </p:cNvPr>
          <p:cNvGrpSpPr/>
          <p:nvPr/>
        </p:nvGrpSpPr>
        <p:grpSpPr>
          <a:xfrm>
            <a:off x="1829812" y="4840009"/>
            <a:ext cx="6333020" cy="835103"/>
            <a:chOff x="792183" y="4931405"/>
            <a:chExt cx="8444026" cy="1113471"/>
          </a:xfrm>
        </p:grpSpPr>
        <p:sp>
          <p:nvSpPr>
            <p:cNvPr id="160" name="Rectangle 159">
              <a:extLst>
                <a:ext uri="{FF2B5EF4-FFF2-40B4-BE49-F238E27FC236}">
                  <a16:creationId xmlns:a16="http://schemas.microsoft.com/office/drawing/2014/main" id="{254A5BD1-5FDB-E9B9-B057-008528CD9247}"/>
                </a:ext>
              </a:extLst>
            </p:cNvPr>
            <p:cNvSpPr/>
            <p:nvPr/>
          </p:nvSpPr>
          <p:spPr>
            <a:xfrm>
              <a:off x="2148755" y="4931585"/>
              <a:ext cx="324579" cy="1092696"/>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1" name="Rectangle 160">
              <a:extLst>
                <a:ext uri="{FF2B5EF4-FFF2-40B4-BE49-F238E27FC236}">
                  <a16:creationId xmlns:a16="http://schemas.microsoft.com/office/drawing/2014/main" id="{99F24E3E-CE83-C150-CA5F-EBF3E07AEEE1}"/>
                </a:ext>
              </a:extLst>
            </p:cNvPr>
            <p:cNvSpPr/>
            <p:nvPr/>
          </p:nvSpPr>
          <p:spPr>
            <a:xfrm>
              <a:off x="2623671" y="4931405"/>
              <a:ext cx="162289" cy="1099969"/>
            </a:xfrm>
            <a:prstGeom prst="rect">
              <a:avLst/>
            </a:prstGeom>
            <a:pattFill prst="ltUpDiag">
              <a:fgClr>
                <a:schemeClr val="bg1">
                  <a:lumMod val="65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2" name="Rectangle 161">
              <a:extLst>
                <a:ext uri="{FF2B5EF4-FFF2-40B4-BE49-F238E27FC236}">
                  <a16:creationId xmlns:a16="http://schemas.microsoft.com/office/drawing/2014/main" id="{A16DF44A-6221-F21D-B701-0F3C51D0B12D}"/>
                </a:ext>
              </a:extLst>
            </p:cNvPr>
            <p:cNvSpPr/>
            <p:nvPr/>
          </p:nvSpPr>
          <p:spPr>
            <a:xfrm>
              <a:off x="4092888" y="4931405"/>
              <a:ext cx="162289" cy="1099969"/>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3" name="Rectangle 162">
              <a:extLst>
                <a:ext uri="{FF2B5EF4-FFF2-40B4-BE49-F238E27FC236}">
                  <a16:creationId xmlns:a16="http://schemas.microsoft.com/office/drawing/2014/main" id="{D3D5CB3C-7816-F9BA-9D66-28214F3F15DF}"/>
                </a:ext>
              </a:extLst>
            </p:cNvPr>
            <p:cNvSpPr/>
            <p:nvPr/>
          </p:nvSpPr>
          <p:spPr>
            <a:xfrm>
              <a:off x="4568969" y="4944907"/>
              <a:ext cx="319115" cy="1099969"/>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4" name="Rectangle 163">
              <a:extLst>
                <a:ext uri="{FF2B5EF4-FFF2-40B4-BE49-F238E27FC236}">
                  <a16:creationId xmlns:a16="http://schemas.microsoft.com/office/drawing/2014/main" id="{EBAF05F8-245F-34C6-554C-18A40F32271D}"/>
                </a:ext>
              </a:extLst>
            </p:cNvPr>
            <p:cNvSpPr/>
            <p:nvPr/>
          </p:nvSpPr>
          <p:spPr>
            <a:xfrm>
              <a:off x="5537716" y="4944907"/>
              <a:ext cx="162289" cy="108292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5" name="Rectangle 164">
              <a:extLst>
                <a:ext uri="{FF2B5EF4-FFF2-40B4-BE49-F238E27FC236}">
                  <a16:creationId xmlns:a16="http://schemas.microsoft.com/office/drawing/2014/main" id="{06CB79FF-F2C7-BDA3-FCBB-F4FA91476C55}"/>
                </a:ext>
              </a:extLst>
            </p:cNvPr>
            <p:cNvSpPr/>
            <p:nvPr/>
          </p:nvSpPr>
          <p:spPr>
            <a:xfrm>
              <a:off x="8114755" y="4936473"/>
              <a:ext cx="162289" cy="108292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6" name="Rectangle 165">
              <a:extLst>
                <a:ext uri="{FF2B5EF4-FFF2-40B4-BE49-F238E27FC236}">
                  <a16:creationId xmlns:a16="http://schemas.microsoft.com/office/drawing/2014/main" id="{7CD5F879-8FDA-A354-2983-2CC14781E883}"/>
                </a:ext>
              </a:extLst>
            </p:cNvPr>
            <p:cNvSpPr/>
            <p:nvPr/>
          </p:nvSpPr>
          <p:spPr>
            <a:xfrm>
              <a:off x="9073920" y="4944835"/>
              <a:ext cx="162289" cy="108292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7" name="TextBox 166">
              <a:extLst>
                <a:ext uri="{FF2B5EF4-FFF2-40B4-BE49-F238E27FC236}">
                  <a16:creationId xmlns:a16="http://schemas.microsoft.com/office/drawing/2014/main" id="{84137150-267B-C36F-ED74-F0159C5F10F3}"/>
                </a:ext>
              </a:extLst>
            </p:cNvPr>
            <p:cNvSpPr txBox="1"/>
            <p:nvPr/>
          </p:nvSpPr>
          <p:spPr>
            <a:xfrm>
              <a:off x="3416585" y="5324044"/>
              <a:ext cx="425757" cy="338555"/>
            </a:xfrm>
            <a:prstGeom prst="rect">
              <a:avLst/>
            </a:prstGeom>
            <a:noFill/>
          </p:spPr>
          <p:txBody>
            <a:bodyPr wrap="none" rtlCol="0">
              <a:spAutoFit/>
            </a:bodyPr>
            <a:lstStyle/>
            <a:p>
              <a:r>
                <a:rPr lang="en-US" sz="1050" dirty="0" err="1"/>
                <a:t>na</a:t>
              </a:r>
              <a:endParaRPr lang="en-US" sz="1050" dirty="0"/>
            </a:p>
          </p:txBody>
        </p:sp>
        <p:grpSp>
          <p:nvGrpSpPr>
            <p:cNvPr id="168" name="Group 167">
              <a:extLst>
                <a:ext uri="{FF2B5EF4-FFF2-40B4-BE49-F238E27FC236}">
                  <a16:creationId xmlns:a16="http://schemas.microsoft.com/office/drawing/2014/main" id="{DBCB572A-5158-5293-0C2C-E53394D0EDFF}"/>
                </a:ext>
              </a:extLst>
            </p:cNvPr>
            <p:cNvGrpSpPr/>
            <p:nvPr/>
          </p:nvGrpSpPr>
          <p:grpSpPr>
            <a:xfrm>
              <a:off x="792183" y="4943203"/>
              <a:ext cx="396831" cy="1092696"/>
              <a:chOff x="792183" y="4943203"/>
              <a:chExt cx="396831" cy="1092696"/>
            </a:xfrm>
          </p:grpSpPr>
          <p:sp>
            <p:nvSpPr>
              <p:cNvPr id="170" name="Rectangle 169">
                <a:extLst>
                  <a:ext uri="{FF2B5EF4-FFF2-40B4-BE49-F238E27FC236}">
                    <a16:creationId xmlns:a16="http://schemas.microsoft.com/office/drawing/2014/main" id="{B04B47F5-2670-8A79-1DEE-62B2CAD66D81}"/>
                  </a:ext>
                </a:extLst>
              </p:cNvPr>
              <p:cNvSpPr/>
              <p:nvPr/>
            </p:nvSpPr>
            <p:spPr>
              <a:xfrm>
                <a:off x="792183" y="4943203"/>
                <a:ext cx="396831" cy="1092696"/>
              </a:xfrm>
              <a:prstGeom prst="rect">
                <a:avLst/>
              </a:prstGeom>
              <a:solidFill>
                <a:srgbClr val="FFFF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1" name="Oval 170">
                <a:extLst>
                  <a:ext uri="{FF2B5EF4-FFF2-40B4-BE49-F238E27FC236}">
                    <a16:creationId xmlns:a16="http://schemas.microsoft.com/office/drawing/2014/main" id="{F9CAF584-9974-8607-0C1F-EA41BAF1CD92}"/>
                  </a:ext>
                </a:extLst>
              </p:cNvPr>
              <p:cNvSpPr/>
              <p:nvPr/>
            </p:nvSpPr>
            <p:spPr>
              <a:xfrm>
                <a:off x="832384" y="4980395"/>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2" name="Oval 171">
                <a:extLst>
                  <a:ext uri="{FF2B5EF4-FFF2-40B4-BE49-F238E27FC236}">
                    <a16:creationId xmlns:a16="http://schemas.microsoft.com/office/drawing/2014/main" id="{F3AB1FA6-D601-C08F-CC8B-7F4D5E3CFF98}"/>
                  </a:ext>
                </a:extLst>
              </p:cNvPr>
              <p:cNvSpPr/>
              <p:nvPr/>
            </p:nvSpPr>
            <p:spPr>
              <a:xfrm>
                <a:off x="963719" y="5056539"/>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3" name="Oval 172">
                <a:extLst>
                  <a:ext uri="{FF2B5EF4-FFF2-40B4-BE49-F238E27FC236}">
                    <a16:creationId xmlns:a16="http://schemas.microsoft.com/office/drawing/2014/main" id="{FE1FFD50-3DCB-4622-82FD-E80034810A0B}"/>
                  </a:ext>
                </a:extLst>
              </p:cNvPr>
              <p:cNvSpPr/>
              <p:nvPr/>
            </p:nvSpPr>
            <p:spPr>
              <a:xfrm>
                <a:off x="1071114" y="4980394"/>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4" name="Oval 173">
                <a:extLst>
                  <a:ext uri="{FF2B5EF4-FFF2-40B4-BE49-F238E27FC236}">
                    <a16:creationId xmlns:a16="http://schemas.microsoft.com/office/drawing/2014/main" id="{F76BF4CA-96BB-D96D-0FCA-16506F7F20F5}"/>
                  </a:ext>
                </a:extLst>
              </p:cNvPr>
              <p:cNvSpPr/>
              <p:nvPr/>
            </p:nvSpPr>
            <p:spPr>
              <a:xfrm>
                <a:off x="844150" y="5145894"/>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5" name="Oval 174">
                <a:extLst>
                  <a:ext uri="{FF2B5EF4-FFF2-40B4-BE49-F238E27FC236}">
                    <a16:creationId xmlns:a16="http://schemas.microsoft.com/office/drawing/2014/main" id="{B00D0239-3D48-5301-76B5-4BF05FF32FC6}"/>
                  </a:ext>
                </a:extLst>
              </p:cNvPr>
              <p:cNvSpPr/>
              <p:nvPr/>
            </p:nvSpPr>
            <p:spPr>
              <a:xfrm>
                <a:off x="942759" y="5191613"/>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6" name="Oval 175">
                <a:extLst>
                  <a:ext uri="{FF2B5EF4-FFF2-40B4-BE49-F238E27FC236}">
                    <a16:creationId xmlns:a16="http://schemas.microsoft.com/office/drawing/2014/main" id="{0F14AD6E-47C3-CEC5-131D-166ECE80D5D6}"/>
                  </a:ext>
                </a:extLst>
              </p:cNvPr>
              <p:cNvSpPr/>
              <p:nvPr/>
            </p:nvSpPr>
            <p:spPr>
              <a:xfrm>
                <a:off x="1043437" y="5280489"/>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7" name="Oval 176">
                <a:extLst>
                  <a:ext uri="{FF2B5EF4-FFF2-40B4-BE49-F238E27FC236}">
                    <a16:creationId xmlns:a16="http://schemas.microsoft.com/office/drawing/2014/main" id="{98E707C6-59D1-3A12-E012-7017B928335F}"/>
                  </a:ext>
                </a:extLst>
              </p:cNvPr>
              <p:cNvSpPr/>
              <p:nvPr/>
            </p:nvSpPr>
            <p:spPr>
              <a:xfrm>
                <a:off x="850382" y="5297466"/>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8" name="Oval 177">
                <a:extLst>
                  <a:ext uri="{FF2B5EF4-FFF2-40B4-BE49-F238E27FC236}">
                    <a16:creationId xmlns:a16="http://schemas.microsoft.com/office/drawing/2014/main" id="{7E2FD4C8-A456-AB4B-1EC6-74B98685D596}"/>
                  </a:ext>
                </a:extLst>
              </p:cNvPr>
              <p:cNvSpPr/>
              <p:nvPr/>
            </p:nvSpPr>
            <p:spPr>
              <a:xfrm>
                <a:off x="949264" y="5347912"/>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9" name="Oval 178">
                <a:extLst>
                  <a:ext uri="{FF2B5EF4-FFF2-40B4-BE49-F238E27FC236}">
                    <a16:creationId xmlns:a16="http://schemas.microsoft.com/office/drawing/2014/main" id="{5E45E8CE-1B9C-A611-A858-36A4DB41ACBC}"/>
                  </a:ext>
                </a:extLst>
              </p:cNvPr>
              <p:cNvSpPr/>
              <p:nvPr/>
            </p:nvSpPr>
            <p:spPr>
              <a:xfrm>
                <a:off x="1092198" y="5392350"/>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0" name="Oval 179">
                <a:extLst>
                  <a:ext uri="{FF2B5EF4-FFF2-40B4-BE49-F238E27FC236}">
                    <a16:creationId xmlns:a16="http://schemas.microsoft.com/office/drawing/2014/main" id="{DBA52A44-2C4D-613D-5FA2-08F7A4DE1294}"/>
                  </a:ext>
                </a:extLst>
              </p:cNvPr>
              <p:cNvSpPr/>
              <p:nvPr/>
            </p:nvSpPr>
            <p:spPr>
              <a:xfrm>
                <a:off x="860124" y="5466638"/>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1" name="Oval 180">
                <a:extLst>
                  <a:ext uri="{FF2B5EF4-FFF2-40B4-BE49-F238E27FC236}">
                    <a16:creationId xmlns:a16="http://schemas.microsoft.com/office/drawing/2014/main" id="{F9955B14-DD84-9000-FF34-030FF5EC7B93}"/>
                  </a:ext>
                </a:extLst>
              </p:cNvPr>
              <p:cNvSpPr/>
              <p:nvPr/>
            </p:nvSpPr>
            <p:spPr>
              <a:xfrm>
                <a:off x="998777" y="5454711"/>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2" name="Oval 181">
                <a:extLst>
                  <a:ext uri="{FF2B5EF4-FFF2-40B4-BE49-F238E27FC236}">
                    <a16:creationId xmlns:a16="http://schemas.microsoft.com/office/drawing/2014/main" id="{1C09048C-746C-55CC-0314-EBAD7BB00A41}"/>
                  </a:ext>
                </a:extLst>
              </p:cNvPr>
              <p:cNvSpPr/>
              <p:nvPr/>
            </p:nvSpPr>
            <p:spPr>
              <a:xfrm>
                <a:off x="1099325" y="5137920"/>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3" name="Oval 182">
                <a:extLst>
                  <a:ext uri="{FF2B5EF4-FFF2-40B4-BE49-F238E27FC236}">
                    <a16:creationId xmlns:a16="http://schemas.microsoft.com/office/drawing/2014/main" id="{0B92AA9A-71DC-3CC4-AEA6-010141F6AE0D}"/>
                  </a:ext>
                </a:extLst>
              </p:cNvPr>
              <p:cNvSpPr/>
              <p:nvPr/>
            </p:nvSpPr>
            <p:spPr>
              <a:xfrm>
                <a:off x="838589" y="5650447"/>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4" name="Oval 183">
                <a:extLst>
                  <a:ext uri="{FF2B5EF4-FFF2-40B4-BE49-F238E27FC236}">
                    <a16:creationId xmlns:a16="http://schemas.microsoft.com/office/drawing/2014/main" id="{182D486C-5996-C94C-92D9-9463A337B5D9}"/>
                  </a:ext>
                </a:extLst>
              </p:cNvPr>
              <p:cNvSpPr/>
              <p:nvPr/>
            </p:nvSpPr>
            <p:spPr>
              <a:xfrm>
                <a:off x="969924" y="5726591"/>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5" name="Oval 184">
                <a:extLst>
                  <a:ext uri="{FF2B5EF4-FFF2-40B4-BE49-F238E27FC236}">
                    <a16:creationId xmlns:a16="http://schemas.microsoft.com/office/drawing/2014/main" id="{59E6DC59-8C03-2570-D5F9-A99A1AEAFB0C}"/>
                  </a:ext>
                </a:extLst>
              </p:cNvPr>
              <p:cNvSpPr/>
              <p:nvPr/>
            </p:nvSpPr>
            <p:spPr>
              <a:xfrm>
                <a:off x="1077319" y="5650446"/>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6" name="Oval 185">
                <a:extLst>
                  <a:ext uri="{FF2B5EF4-FFF2-40B4-BE49-F238E27FC236}">
                    <a16:creationId xmlns:a16="http://schemas.microsoft.com/office/drawing/2014/main" id="{BB14C676-89E7-2956-3CC4-1159341B89B1}"/>
                  </a:ext>
                </a:extLst>
              </p:cNvPr>
              <p:cNvSpPr/>
              <p:nvPr/>
            </p:nvSpPr>
            <p:spPr>
              <a:xfrm>
                <a:off x="850355" y="5815946"/>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7" name="Oval 186">
                <a:extLst>
                  <a:ext uri="{FF2B5EF4-FFF2-40B4-BE49-F238E27FC236}">
                    <a16:creationId xmlns:a16="http://schemas.microsoft.com/office/drawing/2014/main" id="{47009E57-966B-2C4F-8784-725E36ABED73}"/>
                  </a:ext>
                </a:extLst>
              </p:cNvPr>
              <p:cNvSpPr/>
              <p:nvPr/>
            </p:nvSpPr>
            <p:spPr>
              <a:xfrm>
                <a:off x="948964" y="5861665"/>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8" name="Oval 187">
                <a:extLst>
                  <a:ext uri="{FF2B5EF4-FFF2-40B4-BE49-F238E27FC236}">
                    <a16:creationId xmlns:a16="http://schemas.microsoft.com/office/drawing/2014/main" id="{54537477-3E27-60DB-4995-06DBAFBAE8E6}"/>
                  </a:ext>
                </a:extLst>
              </p:cNvPr>
              <p:cNvSpPr/>
              <p:nvPr/>
            </p:nvSpPr>
            <p:spPr>
              <a:xfrm>
                <a:off x="1049642" y="5950541"/>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9" name="Oval 188">
                <a:extLst>
                  <a:ext uri="{FF2B5EF4-FFF2-40B4-BE49-F238E27FC236}">
                    <a16:creationId xmlns:a16="http://schemas.microsoft.com/office/drawing/2014/main" id="{F4A205A5-3721-31D4-7046-4CD6902C6597}"/>
                  </a:ext>
                </a:extLst>
              </p:cNvPr>
              <p:cNvSpPr/>
              <p:nvPr/>
            </p:nvSpPr>
            <p:spPr>
              <a:xfrm>
                <a:off x="856587" y="5967518"/>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0" name="Oval 189">
                <a:extLst>
                  <a:ext uri="{FF2B5EF4-FFF2-40B4-BE49-F238E27FC236}">
                    <a16:creationId xmlns:a16="http://schemas.microsoft.com/office/drawing/2014/main" id="{2E2826A6-BEB8-91E9-97A6-3126D4A04599}"/>
                  </a:ext>
                </a:extLst>
              </p:cNvPr>
              <p:cNvSpPr/>
              <p:nvPr/>
            </p:nvSpPr>
            <p:spPr>
              <a:xfrm>
                <a:off x="1105530" y="5807972"/>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1" name="Oval 190">
                <a:extLst>
                  <a:ext uri="{FF2B5EF4-FFF2-40B4-BE49-F238E27FC236}">
                    <a16:creationId xmlns:a16="http://schemas.microsoft.com/office/drawing/2014/main" id="{C522208F-BE50-0142-03C0-BACB3EA2649F}"/>
                  </a:ext>
                </a:extLst>
              </p:cNvPr>
              <p:cNvSpPr/>
              <p:nvPr/>
            </p:nvSpPr>
            <p:spPr>
              <a:xfrm>
                <a:off x="956117" y="5561510"/>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69" name="TextBox 168">
              <a:extLst>
                <a:ext uri="{FF2B5EF4-FFF2-40B4-BE49-F238E27FC236}">
                  <a16:creationId xmlns:a16="http://schemas.microsoft.com/office/drawing/2014/main" id="{BE645AB0-4271-B879-C253-F073B48E1663}"/>
                </a:ext>
              </a:extLst>
            </p:cNvPr>
            <p:cNvSpPr txBox="1"/>
            <p:nvPr/>
          </p:nvSpPr>
          <p:spPr>
            <a:xfrm>
              <a:off x="1167860" y="5215960"/>
              <a:ext cx="660865" cy="553997"/>
            </a:xfrm>
            <a:prstGeom prst="rect">
              <a:avLst/>
            </a:prstGeom>
            <a:noFill/>
          </p:spPr>
          <p:txBody>
            <a:bodyPr wrap="none" rtlCol="0">
              <a:spAutoFit/>
            </a:bodyPr>
            <a:lstStyle/>
            <a:p>
              <a:pPr algn="ctr"/>
              <a:r>
                <a:rPr lang="en-US" sz="1050" dirty="0"/>
                <a:t>7.5YR</a:t>
              </a:r>
            </a:p>
            <a:p>
              <a:pPr algn="ctr"/>
              <a:r>
                <a:rPr lang="en-US" sz="1050" dirty="0"/>
                <a:t>7/8</a:t>
              </a:r>
            </a:p>
          </p:txBody>
        </p:sp>
      </p:grpSp>
      <p:grpSp>
        <p:nvGrpSpPr>
          <p:cNvPr id="192" name="Group 191">
            <a:extLst>
              <a:ext uri="{FF2B5EF4-FFF2-40B4-BE49-F238E27FC236}">
                <a16:creationId xmlns:a16="http://schemas.microsoft.com/office/drawing/2014/main" id="{27C19C73-11F3-C948-8F29-7E39D18854A0}"/>
              </a:ext>
              <a:ext uri="{C183D7F6-B498-43B3-948B-1728B52AA6E4}">
                <adec:decorative xmlns:adec="http://schemas.microsoft.com/office/drawing/2017/decorative" val="1"/>
              </a:ext>
            </a:extLst>
          </p:cNvPr>
          <p:cNvGrpSpPr/>
          <p:nvPr/>
        </p:nvGrpSpPr>
        <p:grpSpPr>
          <a:xfrm>
            <a:off x="1830271" y="4109351"/>
            <a:ext cx="6331174" cy="253916"/>
            <a:chOff x="792794" y="3957192"/>
            <a:chExt cx="8441565" cy="338554"/>
          </a:xfrm>
        </p:grpSpPr>
        <p:sp>
          <p:nvSpPr>
            <p:cNvPr id="193" name="Rectangle 192">
              <a:extLst>
                <a:ext uri="{FF2B5EF4-FFF2-40B4-BE49-F238E27FC236}">
                  <a16:creationId xmlns:a16="http://schemas.microsoft.com/office/drawing/2014/main" id="{3637A37B-82C6-DD9D-6BC2-97AE1B9B164B}"/>
                </a:ext>
              </a:extLst>
            </p:cNvPr>
            <p:cNvSpPr/>
            <p:nvPr/>
          </p:nvSpPr>
          <p:spPr>
            <a:xfrm>
              <a:off x="2623671" y="4028481"/>
              <a:ext cx="328705" cy="15238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4" name="Rectangle 193">
              <a:extLst>
                <a:ext uri="{FF2B5EF4-FFF2-40B4-BE49-F238E27FC236}">
                  <a16:creationId xmlns:a16="http://schemas.microsoft.com/office/drawing/2014/main" id="{A5AB1FAF-AB8E-65E1-4D08-5E14F3580519}"/>
                </a:ext>
              </a:extLst>
            </p:cNvPr>
            <p:cNvSpPr/>
            <p:nvPr/>
          </p:nvSpPr>
          <p:spPr>
            <a:xfrm>
              <a:off x="3114667" y="4039874"/>
              <a:ext cx="160439" cy="152380"/>
            </a:xfrm>
            <a:prstGeom prst="rect">
              <a:avLst/>
            </a:prstGeom>
            <a:pattFill prst="pct30">
              <a:fgClr>
                <a:schemeClr val="bg1">
                  <a:lumMod val="65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5" name="Rectangle 194">
              <a:extLst>
                <a:ext uri="{FF2B5EF4-FFF2-40B4-BE49-F238E27FC236}">
                  <a16:creationId xmlns:a16="http://schemas.microsoft.com/office/drawing/2014/main" id="{DDDD0F42-99B3-FDFF-887F-57148A5982CE}"/>
                </a:ext>
              </a:extLst>
            </p:cNvPr>
            <p:cNvSpPr/>
            <p:nvPr/>
          </p:nvSpPr>
          <p:spPr>
            <a:xfrm>
              <a:off x="6668615" y="4037001"/>
              <a:ext cx="160439" cy="15238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6" name="Rectangle 195">
              <a:extLst>
                <a:ext uri="{FF2B5EF4-FFF2-40B4-BE49-F238E27FC236}">
                  <a16:creationId xmlns:a16="http://schemas.microsoft.com/office/drawing/2014/main" id="{D30754E8-92B3-7A72-5417-8AD4D42B59D0}"/>
                </a:ext>
              </a:extLst>
            </p:cNvPr>
            <p:cNvSpPr/>
            <p:nvPr/>
          </p:nvSpPr>
          <p:spPr>
            <a:xfrm>
              <a:off x="4080579" y="4034891"/>
              <a:ext cx="160439" cy="15238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7" name="Rectangle 196">
              <a:extLst>
                <a:ext uri="{FF2B5EF4-FFF2-40B4-BE49-F238E27FC236}">
                  <a16:creationId xmlns:a16="http://schemas.microsoft.com/office/drawing/2014/main" id="{5795C65B-DF08-DA0C-8382-86F2086AD476}"/>
                </a:ext>
              </a:extLst>
            </p:cNvPr>
            <p:cNvSpPr/>
            <p:nvPr/>
          </p:nvSpPr>
          <p:spPr>
            <a:xfrm>
              <a:off x="1992513" y="4028460"/>
              <a:ext cx="160439" cy="152380"/>
            </a:xfrm>
            <a:prstGeom prst="rect">
              <a:avLst/>
            </a:prstGeom>
            <a:pattFill prst="ltUpDiag">
              <a:fgClr>
                <a:schemeClr val="bg1">
                  <a:lumMod val="65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8" name="Rectangle 197">
              <a:extLst>
                <a:ext uri="{FF2B5EF4-FFF2-40B4-BE49-F238E27FC236}">
                  <a16:creationId xmlns:a16="http://schemas.microsoft.com/office/drawing/2014/main" id="{4D8F7B2C-C28C-1E39-6990-EF70CD31A9B1}"/>
                </a:ext>
              </a:extLst>
            </p:cNvPr>
            <p:cNvSpPr/>
            <p:nvPr/>
          </p:nvSpPr>
          <p:spPr>
            <a:xfrm>
              <a:off x="4411490" y="4030713"/>
              <a:ext cx="160439" cy="15238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9" name="Rectangle 198">
              <a:extLst>
                <a:ext uri="{FF2B5EF4-FFF2-40B4-BE49-F238E27FC236}">
                  <a16:creationId xmlns:a16="http://schemas.microsoft.com/office/drawing/2014/main" id="{72B71BBD-75FB-7646-5833-DF2D685C8270}"/>
                </a:ext>
              </a:extLst>
            </p:cNvPr>
            <p:cNvSpPr/>
            <p:nvPr/>
          </p:nvSpPr>
          <p:spPr>
            <a:xfrm>
              <a:off x="5369221" y="4025866"/>
              <a:ext cx="160439" cy="15238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0" name="Rectangle 199">
              <a:extLst>
                <a:ext uri="{FF2B5EF4-FFF2-40B4-BE49-F238E27FC236}">
                  <a16:creationId xmlns:a16="http://schemas.microsoft.com/office/drawing/2014/main" id="{A8FA8726-D825-C037-D6F3-169E7F2C871F}"/>
                </a:ext>
              </a:extLst>
            </p:cNvPr>
            <p:cNvSpPr/>
            <p:nvPr/>
          </p:nvSpPr>
          <p:spPr>
            <a:xfrm>
              <a:off x="7949075" y="4025866"/>
              <a:ext cx="160439" cy="15238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1" name="Rectangle 200">
              <a:extLst>
                <a:ext uri="{FF2B5EF4-FFF2-40B4-BE49-F238E27FC236}">
                  <a16:creationId xmlns:a16="http://schemas.microsoft.com/office/drawing/2014/main" id="{F9F0B233-B193-9980-0A12-A20DEC54DBA0}"/>
                </a:ext>
              </a:extLst>
            </p:cNvPr>
            <p:cNvSpPr/>
            <p:nvPr/>
          </p:nvSpPr>
          <p:spPr>
            <a:xfrm>
              <a:off x="9073920" y="4025866"/>
              <a:ext cx="160439" cy="15238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2" name="TextBox 201">
              <a:extLst>
                <a:ext uri="{FF2B5EF4-FFF2-40B4-BE49-F238E27FC236}">
                  <a16:creationId xmlns:a16="http://schemas.microsoft.com/office/drawing/2014/main" id="{A575838F-981B-5A92-B1EB-AF52FD8690E2}"/>
                </a:ext>
              </a:extLst>
            </p:cNvPr>
            <p:cNvSpPr txBox="1"/>
            <p:nvPr/>
          </p:nvSpPr>
          <p:spPr>
            <a:xfrm>
              <a:off x="3359698" y="3957192"/>
              <a:ext cx="558272" cy="338554"/>
            </a:xfrm>
            <a:prstGeom prst="rect">
              <a:avLst/>
            </a:prstGeom>
            <a:noFill/>
          </p:spPr>
          <p:txBody>
            <a:bodyPr wrap="none" rtlCol="0">
              <a:spAutoFit/>
            </a:bodyPr>
            <a:lstStyle/>
            <a:p>
              <a:r>
                <a:rPr lang="en-US" sz="1050" dirty="0"/>
                <a:t>25%</a:t>
              </a:r>
            </a:p>
          </p:txBody>
        </p:sp>
        <p:grpSp>
          <p:nvGrpSpPr>
            <p:cNvPr id="203" name="Group 202">
              <a:extLst>
                <a:ext uri="{FF2B5EF4-FFF2-40B4-BE49-F238E27FC236}">
                  <a16:creationId xmlns:a16="http://schemas.microsoft.com/office/drawing/2014/main" id="{92B50D49-1C0D-6501-C278-4F8561C6F879}"/>
                </a:ext>
              </a:extLst>
            </p:cNvPr>
            <p:cNvGrpSpPr/>
            <p:nvPr/>
          </p:nvGrpSpPr>
          <p:grpSpPr>
            <a:xfrm>
              <a:off x="792794" y="4039793"/>
              <a:ext cx="400952" cy="136526"/>
              <a:chOff x="792794" y="4039793"/>
              <a:chExt cx="400952" cy="136526"/>
            </a:xfrm>
          </p:grpSpPr>
          <p:sp>
            <p:nvSpPr>
              <p:cNvPr id="206" name="Rectangle 205">
                <a:extLst>
                  <a:ext uri="{FF2B5EF4-FFF2-40B4-BE49-F238E27FC236}">
                    <a16:creationId xmlns:a16="http://schemas.microsoft.com/office/drawing/2014/main" id="{BE0E94D8-3653-1170-D494-6636B1052B4E}"/>
                  </a:ext>
                </a:extLst>
              </p:cNvPr>
              <p:cNvSpPr/>
              <p:nvPr/>
            </p:nvSpPr>
            <p:spPr>
              <a:xfrm>
                <a:off x="792794" y="4039793"/>
                <a:ext cx="400952" cy="135412"/>
              </a:xfrm>
              <a:prstGeom prst="rect">
                <a:avLst/>
              </a:prstGeom>
              <a:solidFill>
                <a:srgbClr val="FFFF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7" name="Oval 206">
                <a:extLst>
                  <a:ext uri="{FF2B5EF4-FFF2-40B4-BE49-F238E27FC236}">
                    <a16:creationId xmlns:a16="http://schemas.microsoft.com/office/drawing/2014/main" id="{00991654-1B32-D4F3-C824-2A081CF36A5E}"/>
                  </a:ext>
                </a:extLst>
              </p:cNvPr>
              <p:cNvSpPr/>
              <p:nvPr/>
            </p:nvSpPr>
            <p:spPr>
              <a:xfrm>
                <a:off x="827417" y="4063537"/>
                <a:ext cx="45719" cy="45719"/>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8" name="Oval 207">
                <a:extLst>
                  <a:ext uri="{FF2B5EF4-FFF2-40B4-BE49-F238E27FC236}">
                    <a16:creationId xmlns:a16="http://schemas.microsoft.com/office/drawing/2014/main" id="{109FF491-49CF-3EEC-B355-E7B3CB66B85A}"/>
                  </a:ext>
                </a:extLst>
              </p:cNvPr>
              <p:cNvSpPr/>
              <p:nvPr/>
            </p:nvSpPr>
            <p:spPr>
              <a:xfrm>
                <a:off x="1116833" y="4058931"/>
                <a:ext cx="45719" cy="45719"/>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9" name="Oval 208">
                <a:extLst>
                  <a:ext uri="{FF2B5EF4-FFF2-40B4-BE49-F238E27FC236}">
                    <a16:creationId xmlns:a16="http://schemas.microsoft.com/office/drawing/2014/main" id="{2F6971E9-681D-85DF-99ED-23D864B6BCFF}"/>
                  </a:ext>
                </a:extLst>
              </p:cNvPr>
              <p:cNvSpPr/>
              <p:nvPr/>
            </p:nvSpPr>
            <p:spPr>
              <a:xfrm>
                <a:off x="984360" y="4111080"/>
                <a:ext cx="45719" cy="45719"/>
              </a:xfrm>
              <a:prstGeom prst="ellipse">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0" name="Oval 209">
                <a:extLst>
                  <a:ext uri="{FF2B5EF4-FFF2-40B4-BE49-F238E27FC236}">
                    <a16:creationId xmlns:a16="http://schemas.microsoft.com/office/drawing/2014/main" id="{D8CFAAD3-2004-C212-CF2B-68764F5A88C9}"/>
                  </a:ext>
                </a:extLst>
              </p:cNvPr>
              <p:cNvSpPr/>
              <p:nvPr/>
            </p:nvSpPr>
            <p:spPr>
              <a:xfrm>
                <a:off x="931422" y="4045807"/>
                <a:ext cx="45719" cy="45719"/>
              </a:xfrm>
              <a:prstGeom prst="ellipse">
                <a:avLst/>
              </a:prstGeom>
              <a:solidFill>
                <a:schemeClr val="tx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1" name="Oval 210">
                <a:extLst>
                  <a:ext uri="{FF2B5EF4-FFF2-40B4-BE49-F238E27FC236}">
                    <a16:creationId xmlns:a16="http://schemas.microsoft.com/office/drawing/2014/main" id="{135526BE-D162-DC00-DF29-B32CD2FA8B82}"/>
                  </a:ext>
                </a:extLst>
              </p:cNvPr>
              <p:cNvSpPr/>
              <p:nvPr/>
            </p:nvSpPr>
            <p:spPr>
              <a:xfrm>
                <a:off x="1047852" y="4051089"/>
                <a:ext cx="45719" cy="45719"/>
              </a:xfrm>
              <a:prstGeom prst="ellipse">
                <a:avLst/>
              </a:prstGeom>
              <a:solidFill>
                <a:schemeClr val="tx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2" name="Oval 211">
                <a:extLst>
                  <a:ext uri="{FF2B5EF4-FFF2-40B4-BE49-F238E27FC236}">
                    <a16:creationId xmlns:a16="http://schemas.microsoft.com/office/drawing/2014/main" id="{DAF03523-9BB0-01B7-884D-9BBFC0F7274B}"/>
                  </a:ext>
                </a:extLst>
              </p:cNvPr>
              <p:cNvSpPr/>
              <p:nvPr/>
            </p:nvSpPr>
            <p:spPr>
              <a:xfrm>
                <a:off x="1101484" y="4130600"/>
                <a:ext cx="45719" cy="45719"/>
              </a:xfrm>
              <a:prstGeom prst="ellipse">
                <a:avLst/>
              </a:prstGeom>
              <a:solidFill>
                <a:schemeClr val="tx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3" name="Oval 212">
                <a:extLst>
                  <a:ext uri="{FF2B5EF4-FFF2-40B4-BE49-F238E27FC236}">
                    <a16:creationId xmlns:a16="http://schemas.microsoft.com/office/drawing/2014/main" id="{F7609D40-767B-E456-D6DA-F055242D40FB}"/>
                  </a:ext>
                </a:extLst>
              </p:cNvPr>
              <p:cNvSpPr/>
              <p:nvPr/>
            </p:nvSpPr>
            <p:spPr>
              <a:xfrm>
                <a:off x="887089" y="4118984"/>
                <a:ext cx="45719" cy="45719"/>
              </a:xfrm>
              <a:prstGeom prst="ellipse">
                <a:avLst/>
              </a:prstGeom>
              <a:solidFill>
                <a:schemeClr val="tx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14" name="Straight Connector 213">
                <a:extLst>
                  <a:ext uri="{FF2B5EF4-FFF2-40B4-BE49-F238E27FC236}">
                    <a16:creationId xmlns:a16="http://schemas.microsoft.com/office/drawing/2014/main" id="{5F327E0A-CAC0-E3E9-2B16-149980C7FBA6}"/>
                  </a:ext>
                </a:extLst>
              </p:cNvPr>
              <p:cNvCxnSpPr>
                <a:cxnSpLocks/>
              </p:cNvCxnSpPr>
              <p:nvPr/>
            </p:nvCxnSpPr>
            <p:spPr>
              <a:xfrm>
                <a:off x="883767" y="4102056"/>
                <a:ext cx="731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62C056C1-67F2-C4CF-EAFE-04039D616021}"/>
                  </a:ext>
                </a:extLst>
              </p:cNvPr>
              <p:cNvCxnSpPr>
                <a:cxnSpLocks/>
              </p:cNvCxnSpPr>
              <p:nvPr/>
            </p:nvCxnSpPr>
            <p:spPr>
              <a:xfrm>
                <a:off x="1040438" y="4117328"/>
                <a:ext cx="731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4" name="TextBox 203">
              <a:extLst>
                <a:ext uri="{FF2B5EF4-FFF2-40B4-BE49-F238E27FC236}">
                  <a16:creationId xmlns:a16="http://schemas.microsoft.com/office/drawing/2014/main" id="{81A18219-B232-B0AF-A428-D65D237E0D65}"/>
                </a:ext>
              </a:extLst>
            </p:cNvPr>
            <p:cNvSpPr txBox="1"/>
            <p:nvPr/>
          </p:nvSpPr>
          <p:spPr>
            <a:xfrm>
              <a:off x="1148339" y="3980396"/>
              <a:ext cx="714299" cy="276998"/>
            </a:xfrm>
            <a:prstGeom prst="rect">
              <a:avLst/>
            </a:prstGeom>
            <a:noFill/>
          </p:spPr>
          <p:txBody>
            <a:bodyPr wrap="none" rtlCol="0">
              <a:spAutoFit/>
            </a:bodyPr>
            <a:lstStyle/>
            <a:p>
              <a:pPr algn="ctr"/>
              <a:r>
                <a:rPr lang="en-US" sz="750" dirty="0"/>
                <a:t>10YR 5/4</a:t>
              </a:r>
            </a:p>
          </p:txBody>
        </p:sp>
        <p:sp>
          <p:nvSpPr>
            <p:cNvPr id="205" name="Rectangle 204">
              <a:extLst>
                <a:ext uri="{FF2B5EF4-FFF2-40B4-BE49-F238E27FC236}">
                  <a16:creationId xmlns:a16="http://schemas.microsoft.com/office/drawing/2014/main" id="{9D60622D-9FF3-9F4F-8BF7-2FC8CF4B2F72}"/>
                </a:ext>
              </a:extLst>
            </p:cNvPr>
            <p:cNvSpPr/>
            <p:nvPr/>
          </p:nvSpPr>
          <p:spPr>
            <a:xfrm>
              <a:off x="6989727" y="4156799"/>
              <a:ext cx="160439" cy="69818"/>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16" name="Rectangle 215">
            <a:extLst>
              <a:ext uri="{FF2B5EF4-FFF2-40B4-BE49-F238E27FC236}">
                <a16:creationId xmlns:a16="http://schemas.microsoft.com/office/drawing/2014/main" id="{5A3551A9-284E-1F9B-FA70-36399889F836}"/>
              </a:ext>
              <a:ext uri="{C183D7F6-B498-43B3-948B-1728B52AA6E4}">
                <adec:decorative xmlns:adec="http://schemas.microsoft.com/office/drawing/2017/decorative" val="1"/>
              </a:ext>
            </a:extLst>
          </p:cNvPr>
          <p:cNvSpPr/>
          <p:nvPr/>
        </p:nvSpPr>
        <p:spPr>
          <a:xfrm>
            <a:off x="6835538" y="4138435"/>
            <a:ext cx="120329" cy="52364"/>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17" name="Group 216">
            <a:extLst>
              <a:ext uri="{FF2B5EF4-FFF2-40B4-BE49-F238E27FC236}">
                <a16:creationId xmlns:a16="http://schemas.microsoft.com/office/drawing/2014/main" id="{D3D303E1-0350-B848-964C-90594B49C90D}"/>
              </a:ext>
              <a:ext uri="{C183D7F6-B498-43B3-948B-1728B52AA6E4}">
                <adec:decorative xmlns:adec="http://schemas.microsoft.com/office/drawing/2017/decorative" val="1"/>
              </a:ext>
            </a:extLst>
          </p:cNvPr>
          <p:cNvGrpSpPr/>
          <p:nvPr/>
        </p:nvGrpSpPr>
        <p:grpSpPr>
          <a:xfrm>
            <a:off x="1829812" y="4279894"/>
            <a:ext cx="6328014" cy="586297"/>
            <a:chOff x="792183" y="4184585"/>
            <a:chExt cx="8437352" cy="781729"/>
          </a:xfrm>
        </p:grpSpPr>
        <p:sp>
          <p:nvSpPr>
            <p:cNvPr id="218" name="Rectangle 217">
              <a:extLst>
                <a:ext uri="{FF2B5EF4-FFF2-40B4-BE49-F238E27FC236}">
                  <a16:creationId xmlns:a16="http://schemas.microsoft.com/office/drawing/2014/main" id="{D5A67823-FBE1-524E-9B9C-C12029A07C71}"/>
                </a:ext>
              </a:extLst>
            </p:cNvPr>
            <p:cNvSpPr/>
            <p:nvPr/>
          </p:nvSpPr>
          <p:spPr>
            <a:xfrm>
              <a:off x="1822825" y="4189381"/>
              <a:ext cx="325930" cy="744763"/>
            </a:xfrm>
            <a:prstGeom prst="rect">
              <a:avLst/>
            </a:prstGeom>
            <a:pattFill prst="pct30">
              <a:fgClr>
                <a:schemeClr val="bg1">
                  <a:lumMod val="65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9" name="Rectangle 218">
              <a:extLst>
                <a:ext uri="{FF2B5EF4-FFF2-40B4-BE49-F238E27FC236}">
                  <a16:creationId xmlns:a16="http://schemas.microsoft.com/office/drawing/2014/main" id="{3C1E9C7F-F12C-2232-23BF-635B389F8550}"/>
                </a:ext>
              </a:extLst>
            </p:cNvPr>
            <p:cNvSpPr/>
            <p:nvPr/>
          </p:nvSpPr>
          <p:spPr>
            <a:xfrm>
              <a:off x="2311045" y="4189381"/>
              <a:ext cx="162289" cy="733525"/>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0" name="Rectangle 219">
              <a:extLst>
                <a:ext uri="{FF2B5EF4-FFF2-40B4-BE49-F238E27FC236}">
                  <a16:creationId xmlns:a16="http://schemas.microsoft.com/office/drawing/2014/main" id="{E1105B04-FBD3-A41F-09C9-EEBCEBC22A05}"/>
                </a:ext>
              </a:extLst>
            </p:cNvPr>
            <p:cNvSpPr/>
            <p:nvPr/>
          </p:nvSpPr>
          <p:spPr>
            <a:xfrm>
              <a:off x="6345534" y="4197880"/>
              <a:ext cx="162289" cy="733525"/>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1" name="Rectangle 220">
              <a:extLst>
                <a:ext uri="{FF2B5EF4-FFF2-40B4-BE49-F238E27FC236}">
                  <a16:creationId xmlns:a16="http://schemas.microsoft.com/office/drawing/2014/main" id="{ED817CBC-EE41-2D56-05C2-1CE821513C9E}"/>
                </a:ext>
              </a:extLst>
            </p:cNvPr>
            <p:cNvSpPr/>
            <p:nvPr/>
          </p:nvSpPr>
          <p:spPr>
            <a:xfrm>
              <a:off x="4086911" y="4191097"/>
              <a:ext cx="162289" cy="733525"/>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2" name="Rectangle 221">
              <a:extLst>
                <a:ext uri="{FF2B5EF4-FFF2-40B4-BE49-F238E27FC236}">
                  <a16:creationId xmlns:a16="http://schemas.microsoft.com/office/drawing/2014/main" id="{AE29D621-0B2B-EBAC-E1EC-6CC046896383}"/>
                </a:ext>
              </a:extLst>
            </p:cNvPr>
            <p:cNvSpPr/>
            <p:nvPr/>
          </p:nvSpPr>
          <p:spPr>
            <a:xfrm>
              <a:off x="4571929" y="4196158"/>
              <a:ext cx="162289" cy="733525"/>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3" name="Rectangle 222">
              <a:extLst>
                <a:ext uri="{FF2B5EF4-FFF2-40B4-BE49-F238E27FC236}">
                  <a16:creationId xmlns:a16="http://schemas.microsoft.com/office/drawing/2014/main" id="{BABC1DB6-3193-4A77-7E87-8880940826C7}"/>
                </a:ext>
              </a:extLst>
            </p:cNvPr>
            <p:cNvSpPr/>
            <p:nvPr/>
          </p:nvSpPr>
          <p:spPr>
            <a:xfrm>
              <a:off x="5537716" y="4186672"/>
              <a:ext cx="162289" cy="733525"/>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4" name="Rectangle 223">
              <a:extLst>
                <a:ext uri="{FF2B5EF4-FFF2-40B4-BE49-F238E27FC236}">
                  <a16:creationId xmlns:a16="http://schemas.microsoft.com/office/drawing/2014/main" id="{57265B73-0E28-3301-04B2-8D0A1B6A3A56}"/>
                </a:ext>
              </a:extLst>
            </p:cNvPr>
            <p:cNvSpPr/>
            <p:nvPr/>
          </p:nvSpPr>
          <p:spPr>
            <a:xfrm>
              <a:off x="8267326" y="4184585"/>
              <a:ext cx="162289" cy="733525"/>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5" name="Rectangle 224">
              <a:extLst>
                <a:ext uri="{FF2B5EF4-FFF2-40B4-BE49-F238E27FC236}">
                  <a16:creationId xmlns:a16="http://schemas.microsoft.com/office/drawing/2014/main" id="{B6396FD3-C37A-E72E-D42C-421B62EB35FE}"/>
                </a:ext>
              </a:extLst>
            </p:cNvPr>
            <p:cNvSpPr/>
            <p:nvPr/>
          </p:nvSpPr>
          <p:spPr>
            <a:xfrm>
              <a:off x="9067246" y="4191097"/>
              <a:ext cx="162289" cy="733525"/>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6" name="TextBox 225">
              <a:extLst>
                <a:ext uri="{FF2B5EF4-FFF2-40B4-BE49-F238E27FC236}">
                  <a16:creationId xmlns:a16="http://schemas.microsoft.com/office/drawing/2014/main" id="{83C863F7-4548-1AEE-2FDC-9D4899277F75}"/>
                </a:ext>
              </a:extLst>
            </p:cNvPr>
            <p:cNvSpPr txBox="1"/>
            <p:nvPr/>
          </p:nvSpPr>
          <p:spPr>
            <a:xfrm>
              <a:off x="3415714" y="4369356"/>
              <a:ext cx="425757" cy="338555"/>
            </a:xfrm>
            <a:prstGeom prst="rect">
              <a:avLst/>
            </a:prstGeom>
            <a:noFill/>
          </p:spPr>
          <p:txBody>
            <a:bodyPr wrap="none" rtlCol="0">
              <a:spAutoFit/>
            </a:bodyPr>
            <a:lstStyle/>
            <a:p>
              <a:r>
                <a:rPr lang="en-US" sz="1050" dirty="0" err="1"/>
                <a:t>na</a:t>
              </a:r>
              <a:endParaRPr lang="en-US" sz="1050" dirty="0"/>
            </a:p>
          </p:txBody>
        </p:sp>
        <p:grpSp>
          <p:nvGrpSpPr>
            <p:cNvPr id="227" name="Group 226">
              <a:extLst>
                <a:ext uri="{FF2B5EF4-FFF2-40B4-BE49-F238E27FC236}">
                  <a16:creationId xmlns:a16="http://schemas.microsoft.com/office/drawing/2014/main" id="{C7C9786A-4FC8-2703-316A-C733B0FF97D9}"/>
                </a:ext>
              </a:extLst>
            </p:cNvPr>
            <p:cNvGrpSpPr/>
            <p:nvPr/>
          </p:nvGrpSpPr>
          <p:grpSpPr>
            <a:xfrm>
              <a:off x="792183" y="4185042"/>
              <a:ext cx="396831" cy="744763"/>
              <a:chOff x="792183" y="4185042"/>
              <a:chExt cx="396831" cy="744763"/>
            </a:xfrm>
          </p:grpSpPr>
          <p:sp>
            <p:nvSpPr>
              <p:cNvPr id="230" name="Rectangle 229">
                <a:extLst>
                  <a:ext uri="{FF2B5EF4-FFF2-40B4-BE49-F238E27FC236}">
                    <a16:creationId xmlns:a16="http://schemas.microsoft.com/office/drawing/2014/main" id="{09322CAC-DD20-0B34-BDEC-B5C445C9A8C3}"/>
                  </a:ext>
                </a:extLst>
              </p:cNvPr>
              <p:cNvSpPr/>
              <p:nvPr/>
            </p:nvSpPr>
            <p:spPr>
              <a:xfrm>
                <a:off x="792183" y="4185042"/>
                <a:ext cx="396831" cy="744763"/>
              </a:xfrm>
              <a:prstGeom prst="rect">
                <a:avLst/>
              </a:prstGeom>
              <a:solidFill>
                <a:srgbClr val="FFFF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1" name="Oval 230">
                <a:extLst>
                  <a:ext uri="{FF2B5EF4-FFF2-40B4-BE49-F238E27FC236}">
                    <a16:creationId xmlns:a16="http://schemas.microsoft.com/office/drawing/2014/main" id="{45CE0F0A-E2FB-581C-4B80-B544D8A73621}"/>
                  </a:ext>
                </a:extLst>
              </p:cNvPr>
              <p:cNvSpPr/>
              <p:nvPr/>
            </p:nvSpPr>
            <p:spPr>
              <a:xfrm>
                <a:off x="830888" y="4236258"/>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32" name="Straight Connector 231">
                <a:extLst>
                  <a:ext uri="{FF2B5EF4-FFF2-40B4-BE49-F238E27FC236}">
                    <a16:creationId xmlns:a16="http://schemas.microsoft.com/office/drawing/2014/main" id="{29D8E746-241D-DBD4-CACE-7338CA0E03F8}"/>
                  </a:ext>
                </a:extLst>
              </p:cNvPr>
              <p:cNvCxnSpPr>
                <a:cxnSpLocks/>
              </p:cNvCxnSpPr>
              <p:nvPr/>
            </p:nvCxnSpPr>
            <p:spPr>
              <a:xfrm>
                <a:off x="904193" y="4416747"/>
                <a:ext cx="1608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64A38241-9358-5107-52FB-2504C8C97701}"/>
                  </a:ext>
                </a:extLst>
              </p:cNvPr>
              <p:cNvCxnSpPr>
                <a:cxnSpLocks/>
              </p:cNvCxnSpPr>
              <p:nvPr/>
            </p:nvCxnSpPr>
            <p:spPr>
              <a:xfrm>
                <a:off x="825322" y="4626925"/>
                <a:ext cx="1608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DE91CEF6-9D10-9E27-4443-A4DF3EC84B6E}"/>
                  </a:ext>
                </a:extLst>
              </p:cNvPr>
              <p:cNvCxnSpPr>
                <a:cxnSpLocks/>
              </p:cNvCxnSpPr>
              <p:nvPr/>
            </p:nvCxnSpPr>
            <p:spPr>
              <a:xfrm>
                <a:off x="980836" y="4815331"/>
                <a:ext cx="1608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5" name="Oval 234">
                <a:extLst>
                  <a:ext uri="{FF2B5EF4-FFF2-40B4-BE49-F238E27FC236}">
                    <a16:creationId xmlns:a16="http://schemas.microsoft.com/office/drawing/2014/main" id="{BD69272E-B7F8-D5C6-DD1A-932D099D7099}"/>
                  </a:ext>
                </a:extLst>
              </p:cNvPr>
              <p:cNvSpPr/>
              <p:nvPr/>
            </p:nvSpPr>
            <p:spPr>
              <a:xfrm>
                <a:off x="968378" y="4305365"/>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6" name="Oval 235">
                <a:extLst>
                  <a:ext uri="{FF2B5EF4-FFF2-40B4-BE49-F238E27FC236}">
                    <a16:creationId xmlns:a16="http://schemas.microsoft.com/office/drawing/2014/main" id="{BCCE7A49-8F06-A84C-91BD-548872137598}"/>
                  </a:ext>
                </a:extLst>
              </p:cNvPr>
              <p:cNvSpPr/>
              <p:nvPr/>
            </p:nvSpPr>
            <p:spPr>
              <a:xfrm>
                <a:off x="857585" y="4487565"/>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7" name="Oval 236">
                <a:extLst>
                  <a:ext uri="{FF2B5EF4-FFF2-40B4-BE49-F238E27FC236}">
                    <a16:creationId xmlns:a16="http://schemas.microsoft.com/office/drawing/2014/main" id="{D7C1CB01-C975-F77E-4E16-92B838A0EBA6}"/>
                  </a:ext>
                </a:extLst>
              </p:cNvPr>
              <p:cNvSpPr/>
              <p:nvPr/>
            </p:nvSpPr>
            <p:spPr>
              <a:xfrm>
                <a:off x="1067872" y="4528069"/>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8" name="Oval 237">
                <a:extLst>
                  <a:ext uri="{FF2B5EF4-FFF2-40B4-BE49-F238E27FC236}">
                    <a16:creationId xmlns:a16="http://schemas.microsoft.com/office/drawing/2014/main" id="{79A8416F-B540-8419-E61B-B4096359320D}"/>
                  </a:ext>
                </a:extLst>
              </p:cNvPr>
              <p:cNvSpPr/>
              <p:nvPr/>
            </p:nvSpPr>
            <p:spPr>
              <a:xfrm>
                <a:off x="847944" y="4716012"/>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9" name="Oval 238">
                <a:extLst>
                  <a:ext uri="{FF2B5EF4-FFF2-40B4-BE49-F238E27FC236}">
                    <a16:creationId xmlns:a16="http://schemas.microsoft.com/office/drawing/2014/main" id="{3E265E2F-6C3D-A61E-292B-D59E1B6199E9}"/>
                  </a:ext>
                </a:extLst>
              </p:cNvPr>
              <p:cNvSpPr/>
              <p:nvPr/>
            </p:nvSpPr>
            <p:spPr>
              <a:xfrm>
                <a:off x="1074908" y="4704912"/>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0" name="Oval 239">
                <a:extLst>
                  <a:ext uri="{FF2B5EF4-FFF2-40B4-BE49-F238E27FC236}">
                    <a16:creationId xmlns:a16="http://schemas.microsoft.com/office/drawing/2014/main" id="{96BF689B-D12A-51E4-4ECB-43D9EFE40061}"/>
                  </a:ext>
                </a:extLst>
              </p:cNvPr>
              <p:cNvSpPr/>
              <p:nvPr/>
            </p:nvSpPr>
            <p:spPr>
              <a:xfrm>
                <a:off x="1090731" y="4235923"/>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1" name="Oval 240">
                <a:extLst>
                  <a:ext uri="{FF2B5EF4-FFF2-40B4-BE49-F238E27FC236}">
                    <a16:creationId xmlns:a16="http://schemas.microsoft.com/office/drawing/2014/main" id="{1F094BC0-9368-0BA3-EE1C-D30ADDB85F43}"/>
                  </a:ext>
                </a:extLst>
              </p:cNvPr>
              <p:cNvSpPr/>
              <p:nvPr/>
            </p:nvSpPr>
            <p:spPr>
              <a:xfrm>
                <a:off x="874890" y="4833612"/>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28" name="TextBox 227">
              <a:extLst>
                <a:ext uri="{FF2B5EF4-FFF2-40B4-BE49-F238E27FC236}">
                  <a16:creationId xmlns:a16="http://schemas.microsoft.com/office/drawing/2014/main" id="{97A6EE56-FD2B-0F0B-405D-681278C5B79F}"/>
                </a:ext>
              </a:extLst>
            </p:cNvPr>
            <p:cNvSpPr txBox="1"/>
            <p:nvPr/>
          </p:nvSpPr>
          <p:spPr>
            <a:xfrm>
              <a:off x="1160942" y="4356112"/>
              <a:ext cx="656592" cy="553997"/>
            </a:xfrm>
            <a:prstGeom prst="rect">
              <a:avLst/>
            </a:prstGeom>
            <a:noFill/>
          </p:spPr>
          <p:txBody>
            <a:bodyPr wrap="none" rtlCol="0">
              <a:spAutoFit/>
            </a:bodyPr>
            <a:lstStyle/>
            <a:p>
              <a:pPr algn="ctr"/>
              <a:r>
                <a:rPr lang="en-US" sz="1050" dirty="0"/>
                <a:t>10YR </a:t>
              </a:r>
            </a:p>
            <a:p>
              <a:pPr algn="ctr"/>
              <a:r>
                <a:rPr lang="en-US" sz="1050" dirty="0"/>
                <a:t>5/4</a:t>
              </a:r>
            </a:p>
          </p:txBody>
        </p:sp>
        <p:sp>
          <p:nvSpPr>
            <p:cNvPr id="229" name="Rectangle 228">
              <a:extLst>
                <a:ext uri="{FF2B5EF4-FFF2-40B4-BE49-F238E27FC236}">
                  <a16:creationId xmlns:a16="http://schemas.microsoft.com/office/drawing/2014/main" id="{1CDA3FE2-942D-9E11-36E2-6ED6133B2AC1}"/>
                </a:ext>
              </a:extLst>
            </p:cNvPr>
            <p:cNvSpPr/>
            <p:nvPr/>
          </p:nvSpPr>
          <p:spPr>
            <a:xfrm>
              <a:off x="7311191" y="4896496"/>
              <a:ext cx="160439" cy="69818"/>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42" name="Rectangle 241">
            <a:extLst>
              <a:ext uri="{FF2B5EF4-FFF2-40B4-BE49-F238E27FC236}">
                <a16:creationId xmlns:a16="http://schemas.microsoft.com/office/drawing/2014/main" id="{6AC94B5B-C848-DCE0-D8E8-5065C20889B5}"/>
              </a:ext>
              <a:ext uri="{C183D7F6-B498-43B3-948B-1728B52AA6E4}">
                <adec:decorative xmlns:adec="http://schemas.microsoft.com/office/drawing/2017/decorative" val="1"/>
              </a:ext>
            </a:extLst>
          </p:cNvPr>
          <p:cNvSpPr/>
          <p:nvPr/>
        </p:nvSpPr>
        <p:spPr>
          <a:xfrm>
            <a:off x="5756137" y="4840009"/>
            <a:ext cx="699425" cy="824977"/>
          </a:xfrm>
          <a:prstGeom prst="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884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5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61" grpId="0" animBg="1"/>
      <p:bldP spid="82" grpId="0" animBg="1"/>
      <p:bldP spid="84" grpId="0" animBg="1"/>
      <p:bldP spid="114" grpId="0" animBg="1"/>
      <p:bldP spid="115" grpId="0" animBg="1"/>
      <p:bldP spid="116" grpId="0"/>
      <p:bldP spid="158" grpId="0"/>
      <p:bldP spid="216" grpId="0" animBg="1"/>
      <p:bldP spid="2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706F9-04C2-9ACD-452B-E1B0C0F22244}"/>
              </a:ext>
            </a:extLst>
          </p:cNvPr>
          <p:cNvSpPr>
            <a:spLocks noGrp="1"/>
          </p:cNvSpPr>
          <p:nvPr>
            <p:ph type="title"/>
          </p:nvPr>
        </p:nvSpPr>
        <p:spPr/>
        <p:txBody>
          <a:bodyPr/>
          <a:lstStyle/>
          <a:p>
            <a:r>
              <a:rPr lang="en-US" dirty="0"/>
              <a:t>Essential Logging Equipment</a:t>
            </a:r>
          </a:p>
        </p:txBody>
      </p:sp>
      <p:sp>
        <p:nvSpPr>
          <p:cNvPr id="7" name="Content Placeholder 6">
            <a:extLst>
              <a:ext uri="{FF2B5EF4-FFF2-40B4-BE49-F238E27FC236}">
                <a16:creationId xmlns:a16="http://schemas.microsoft.com/office/drawing/2014/main" id="{C4680D4E-2961-1DAB-5C94-AF80253C794D}"/>
              </a:ext>
            </a:extLst>
          </p:cNvPr>
          <p:cNvSpPr>
            <a:spLocks noGrp="1"/>
          </p:cNvSpPr>
          <p:nvPr>
            <p:ph idx="1"/>
          </p:nvPr>
        </p:nvSpPr>
        <p:spPr>
          <a:xfrm>
            <a:off x="838200" y="1825625"/>
            <a:ext cx="10515600" cy="534516"/>
          </a:xfrm>
        </p:spPr>
        <p:txBody>
          <a:bodyPr/>
          <a:lstStyle/>
          <a:p>
            <a:pPr marL="0" indent="0">
              <a:buNone/>
            </a:pPr>
            <a:r>
              <a:rPr lang="en-US" dirty="0"/>
              <a:t>A way to measure the distance/depth from the top of each core run</a:t>
            </a:r>
          </a:p>
        </p:txBody>
      </p:sp>
      <p:pic>
        <p:nvPicPr>
          <p:cNvPr id="4" name="Picture 3" descr="Photo of a sediment core next to a tape measure on a tailgate. There is a white board above the core with information on the location and depths of the core. ">
            <a:extLst>
              <a:ext uri="{FF2B5EF4-FFF2-40B4-BE49-F238E27FC236}">
                <a16:creationId xmlns:a16="http://schemas.microsoft.com/office/drawing/2014/main" id="{1B0682FA-9F24-82AE-389D-D62B8AC79E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40491" y="2775130"/>
            <a:ext cx="4018005" cy="3013504"/>
          </a:xfrm>
          <a:prstGeom prst="rect">
            <a:avLst/>
          </a:prstGeom>
          <a:effectLst>
            <a:outerShdw blurRad="50800" dist="76200" dir="2700000" algn="tl" rotWithShape="0">
              <a:prstClr val="black">
                <a:alpha val="40000"/>
              </a:prstClr>
            </a:outerShdw>
          </a:effectLst>
        </p:spPr>
      </p:pic>
      <p:pic>
        <p:nvPicPr>
          <p:cNvPr id="5" name="Picture 4" descr="A sediment core in a custom core tray with tape measures permanently affixed to the tray. ">
            <a:extLst>
              <a:ext uri="{FF2B5EF4-FFF2-40B4-BE49-F238E27FC236}">
                <a16:creationId xmlns:a16="http://schemas.microsoft.com/office/drawing/2014/main" id="{2AE6E969-76C5-8B3A-B0EE-11720B096179}"/>
              </a:ext>
            </a:extLst>
          </p:cNvPr>
          <p:cNvPicPr>
            <a:picLocks noChangeAspect="1"/>
          </p:cNvPicPr>
          <p:nvPr/>
        </p:nvPicPr>
        <p:blipFill rotWithShape="1">
          <a:blip r:embed="rId4">
            <a:extLst>
              <a:ext uri="{28A0092B-C50C-407E-A947-70E740481C1C}">
                <a14:useLocalDpi xmlns:a14="http://schemas.microsoft.com/office/drawing/2010/main" val="0"/>
              </a:ext>
            </a:extLst>
          </a:blip>
          <a:srcRect t="36229" b="25854"/>
          <a:stretch/>
        </p:blipFill>
        <p:spPr>
          <a:xfrm>
            <a:off x="4974264" y="3120082"/>
            <a:ext cx="6867433" cy="1952897"/>
          </a:xfrm>
          <a:prstGeom prst="rect">
            <a:avLst/>
          </a:prstGeom>
          <a:effectLst>
            <a:outerShdw blurRad="50800" dist="76200" dir="2700000" algn="tl" rotWithShape="0">
              <a:prstClr val="black">
                <a:alpha val="40000"/>
              </a:prstClr>
            </a:outerShdw>
          </a:effectLst>
        </p:spPr>
      </p:pic>
      <p:sp>
        <p:nvSpPr>
          <p:cNvPr id="8" name="TextBox 7">
            <a:extLst>
              <a:ext uri="{FF2B5EF4-FFF2-40B4-BE49-F238E27FC236}">
                <a16:creationId xmlns:a16="http://schemas.microsoft.com/office/drawing/2014/main" id="{C21CDC89-CE5A-2D1F-3212-A5FC2E6C88FF}"/>
              </a:ext>
            </a:extLst>
          </p:cNvPr>
          <p:cNvSpPr txBox="1"/>
          <p:nvPr/>
        </p:nvSpPr>
        <p:spPr>
          <a:xfrm>
            <a:off x="640490" y="5880457"/>
            <a:ext cx="4018006" cy="646331"/>
          </a:xfrm>
          <a:prstGeom prst="rect">
            <a:avLst/>
          </a:prstGeom>
          <a:noFill/>
        </p:spPr>
        <p:txBody>
          <a:bodyPr wrap="square" rtlCol="0">
            <a:spAutoFit/>
          </a:bodyPr>
          <a:lstStyle/>
          <a:p>
            <a:r>
              <a:rPr lang="en-US" dirty="0"/>
              <a:t>Simple tape measured affixed to the table along the core</a:t>
            </a:r>
          </a:p>
        </p:txBody>
      </p:sp>
      <p:sp>
        <p:nvSpPr>
          <p:cNvPr id="9" name="TextBox 8">
            <a:extLst>
              <a:ext uri="{FF2B5EF4-FFF2-40B4-BE49-F238E27FC236}">
                <a16:creationId xmlns:a16="http://schemas.microsoft.com/office/drawing/2014/main" id="{FA603C02-C5E3-D382-EAE8-5B595A716D52}"/>
              </a:ext>
            </a:extLst>
          </p:cNvPr>
          <p:cNvSpPr txBox="1"/>
          <p:nvPr/>
        </p:nvSpPr>
        <p:spPr>
          <a:xfrm>
            <a:off x="4974264" y="5191924"/>
            <a:ext cx="6867432" cy="369332"/>
          </a:xfrm>
          <a:prstGeom prst="rect">
            <a:avLst/>
          </a:prstGeom>
          <a:noFill/>
        </p:spPr>
        <p:txBody>
          <a:bodyPr wrap="square" rtlCol="0">
            <a:spAutoFit/>
          </a:bodyPr>
          <a:lstStyle/>
          <a:p>
            <a:r>
              <a:rPr lang="en-US" dirty="0"/>
              <a:t>Core tray with tape measures permanently attached</a:t>
            </a:r>
          </a:p>
        </p:txBody>
      </p:sp>
    </p:spTree>
    <p:extLst>
      <p:ext uri="{BB962C8B-B14F-4D97-AF65-F5344CB8AC3E}">
        <p14:creationId xmlns:p14="http://schemas.microsoft.com/office/powerpoint/2010/main" val="3233653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8BAEE-2980-994D-966D-B1A1B3E180BD}"/>
              </a:ext>
            </a:extLst>
          </p:cNvPr>
          <p:cNvSpPr>
            <a:spLocks noGrp="1"/>
          </p:cNvSpPr>
          <p:nvPr>
            <p:ph type="title"/>
          </p:nvPr>
        </p:nvSpPr>
        <p:spPr/>
        <p:txBody>
          <a:bodyPr/>
          <a:lstStyle/>
          <a:p>
            <a:r>
              <a:rPr lang="en-US" dirty="0"/>
              <a:t>A Note About Units</a:t>
            </a:r>
          </a:p>
        </p:txBody>
      </p:sp>
      <p:sp>
        <p:nvSpPr>
          <p:cNvPr id="3" name="Content Placeholder 2">
            <a:extLst>
              <a:ext uri="{FF2B5EF4-FFF2-40B4-BE49-F238E27FC236}">
                <a16:creationId xmlns:a16="http://schemas.microsoft.com/office/drawing/2014/main" id="{1CEC1611-F712-EC4C-B4B1-FBE5FB731FBC}"/>
              </a:ext>
            </a:extLst>
          </p:cNvPr>
          <p:cNvSpPr>
            <a:spLocks noGrp="1"/>
          </p:cNvSpPr>
          <p:nvPr>
            <p:ph idx="1"/>
          </p:nvPr>
        </p:nvSpPr>
        <p:spPr/>
        <p:txBody>
          <a:bodyPr/>
          <a:lstStyle/>
          <a:p>
            <a:pPr marL="0" indent="0">
              <a:buNone/>
            </a:pPr>
            <a:r>
              <a:rPr lang="en-US" dirty="0"/>
              <a:t>In field hydrogeology projects, depths/distances are commonly measured using decimal feet</a:t>
            </a:r>
          </a:p>
          <a:p>
            <a:pPr marL="0" indent="0">
              <a:buNone/>
            </a:pPr>
            <a:endParaRPr lang="en-US" dirty="0"/>
          </a:p>
          <a:p>
            <a:pPr marL="0" indent="0">
              <a:buNone/>
            </a:pPr>
            <a:r>
              <a:rPr lang="en-US" dirty="0"/>
              <a:t>Decimal Feet – 1 ft divided into 10 equal segments</a:t>
            </a:r>
          </a:p>
          <a:p>
            <a:pPr marL="0" indent="0">
              <a:buNone/>
            </a:pPr>
            <a:endParaRPr lang="en-US" dirty="0"/>
          </a:p>
          <a:p>
            <a:pPr marL="0" indent="0">
              <a:buNone/>
            </a:pPr>
            <a:r>
              <a:rPr lang="en-US" dirty="0"/>
              <a:t>Each 10</a:t>
            </a:r>
            <a:r>
              <a:rPr lang="en-US" baseline="30000" dirty="0"/>
              <a:t>th</a:t>
            </a:r>
            <a:r>
              <a:rPr lang="en-US" dirty="0"/>
              <a:t> of a foot is further divided into 10 segments (hundredths of a foot)</a:t>
            </a:r>
          </a:p>
        </p:txBody>
      </p:sp>
    </p:spTree>
    <p:extLst>
      <p:ext uri="{BB962C8B-B14F-4D97-AF65-F5344CB8AC3E}">
        <p14:creationId xmlns:p14="http://schemas.microsoft.com/office/powerpoint/2010/main" val="539017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AB9C2-6B66-0129-75C9-65A978931D36}"/>
              </a:ext>
            </a:extLst>
          </p:cNvPr>
          <p:cNvSpPr>
            <a:spLocks noGrp="1"/>
          </p:cNvSpPr>
          <p:nvPr>
            <p:ph type="title"/>
          </p:nvPr>
        </p:nvSpPr>
        <p:spPr/>
        <p:txBody>
          <a:bodyPr/>
          <a:lstStyle/>
          <a:p>
            <a:r>
              <a:rPr lang="en-US" dirty="0"/>
              <a:t>Essential Logging Equipment</a:t>
            </a:r>
          </a:p>
        </p:txBody>
      </p:sp>
      <p:sp>
        <p:nvSpPr>
          <p:cNvPr id="8" name="TextBox 7">
            <a:extLst>
              <a:ext uri="{FF2B5EF4-FFF2-40B4-BE49-F238E27FC236}">
                <a16:creationId xmlns:a16="http://schemas.microsoft.com/office/drawing/2014/main" id="{9925E06B-0D50-147E-6F48-D71856062964}"/>
              </a:ext>
            </a:extLst>
          </p:cNvPr>
          <p:cNvSpPr txBox="1"/>
          <p:nvPr/>
        </p:nvSpPr>
        <p:spPr>
          <a:xfrm>
            <a:off x="1999237" y="1899626"/>
            <a:ext cx="1332737" cy="461665"/>
          </a:xfrm>
          <a:prstGeom prst="rect">
            <a:avLst/>
          </a:prstGeom>
          <a:noFill/>
        </p:spPr>
        <p:txBody>
          <a:bodyPr wrap="none" rtlCol="0">
            <a:spAutoFit/>
          </a:bodyPr>
          <a:lstStyle/>
          <a:p>
            <a:r>
              <a:rPr lang="en-US" sz="2400" dirty="0">
                <a:latin typeface="+mj-lt"/>
              </a:rPr>
              <a:t>Log Form</a:t>
            </a:r>
          </a:p>
        </p:txBody>
      </p:sp>
      <p:grpSp>
        <p:nvGrpSpPr>
          <p:cNvPr id="3" name="Group 2" descr="Cartoon image of a graphical shading log. ">
            <a:extLst>
              <a:ext uri="{FF2B5EF4-FFF2-40B4-BE49-F238E27FC236}">
                <a16:creationId xmlns:a16="http://schemas.microsoft.com/office/drawing/2014/main" id="{5CC96B81-C91B-2AF1-65A1-D1F77E841354}"/>
              </a:ext>
            </a:extLst>
          </p:cNvPr>
          <p:cNvGrpSpPr/>
          <p:nvPr/>
        </p:nvGrpSpPr>
        <p:grpSpPr>
          <a:xfrm>
            <a:off x="1360321" y="2356115"/>
            <a:ext cx="2696876" cy="1822070"/>
            <a:chOff x="1360321" y="2356115"/>
            <a:chExt cx="2696876" cy="1822070"/>
          </a:xfrm>
        </p:grpSpPr>
        <p:pic>
          <p:nvPicPr>
            <p:cNvPr id="6" name="Picture 5" descr="A table with different types of objects&#10;&#10;Description automatically generated with medium confidence">
              <a:extLst>
                <a:ext uri="{FF2B5EF4-FFF2-40B4-BE49-F238E27FC236}">
                  <a16:creationId xmlns:a16="http://schemas.microsoft.com/office/drawing/2014/main" id="{2615F91B-9B87-EDD4-3E67-97D7C96E4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321" y="2356115"/>
              <a:ext cx="2462371" cy="1514359"/>
            </a:xfrm>
            <a:prstGeom prst="rect">
              <a:avLst/>
            </a:prstGeom>
          </p:spPr>
        </p:pic>
        <p:pic>
          <p:nvPicPr>
            <p:cNvPr id="12" name="Graphic 11" descr="Ruler with solid fill">
              <a:extLst>
                <a:ext uri="{FF2B5EF4-FFF2-40B4-BE49-F238E27FC236}">
                  <a16:creationId xmlns:a16="http://schemas.microsoft.com/office/drawing/2014/main" id="{1A58DE84-A4C1-BED8-603A-F7F4452241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2976701" y="3097689"/>
              <a:ext cx="1080496" cy="1080496"/>
            </a:xfrm>
            <a:prstGeom prst="rect">
              <a:avLst/>
            </a:prstGeom>
          </p:spPr>
        </p:pic>
        <p:pic>
          <p:nvPicPr>
            <p:cNvPr id="13" name="Graphic 12" descr="Pencil with solid fill">
              <a:extLst>
                <a:ext uri="{FF2B5EF4-FFF2-40B4-BE49-F238E27FC236}">
                  <a16:creationId xmlns:a16="http://schemas.microsoft.com/office/drawing/2014/main" id="{06371275-C1F0-4D7D-F511-10F05B43E7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87757" y="3152624"/>
              <a:ext cx="914400" cy="914400"/>
            </a:xfrm>
            <a:prstGeom prst="rect">
              <a:avLst/>
            </a:prstGeom>
          </p:spPr>
        </p:pic>
      </p:grpSp>
      <p:sp>
        <p:nvSpPr>
          <p:cNvPr id="9" name="TextBox 8">
            <a:extLst>
              <a:ext uri="{FF2B5EF4-FFF2-40B4-BE49-F238E27FC236}">
                <a16:creationId xmlns:a16="http://schemas.microsoft.com/office/drawing/2014/main" id="{90873697-02F1-C2C0-11EB-6A7709ABBD9D}"/>
              </a:ext>
            </a:extLst>
          </p:cNvPr>
          <p:cNvSpPr txBox="1"/>
          <p:nvPr/>
        </p:nvSpPr>
        <p:spPr>
          <a:xfrm>
            <a:off x="6577914" y="1956403"/>
            <a:ext cx="1468671" cy="461665"/>
          </a:xfrm>
          <a:prstGeom prst="rect">
            <a:avLst/>
          </a:prstGeom>
          <a:noFill/>
        </p:spPr>
        <p:txBody>
          <a:bodyPr wrap="none" rtlCol="0">
            <a:spAutoFit/>
          </a:bodyPr>
          <a:lstStyle/>
          <a:p>
            <a:pPr algn="ctr"/>
            <a:r>
              <a:rPr lang="en-US" sz="2400" dirty="0">
                <a:latin typeface="+mj-lt"/>
              </a:rPr>
              <a:t>Hand Lens</a:t>
            </a:r>
          </a:p>
        </p:txBody>
      </p:sp>
      <p:pic>
        <p:nvPicPr>
          <p:cNvPr id="4" name="Picture 2" descr="Picture of a hand lens. ">
            <a:extLst>
              <a:ext uri="{FF2B5EF4-FFF2-40B4-BE49-F238E27FC236}">
                <a16:creationId xmlns:a16="http://schemas.microsoft.com/office/drawing/2014/main" id="{5396735C-4FE7-3A1E-B234-3705BDC148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41042" y="2526189"/>
            <a:ext cx="1143000" cy="1143000"/>
          </a:xfrm>
          <a:prstGeom prst="rect">
            <a:avLst/>
          </a:prstGeom>
          <a:noFill/>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0DD577D-49F7-FF4F-76C9-3A961DA4BD1D}"/>
              </a:ext>
            </a:extLst>
          </p:cNvPr>
          <p:cNvSpPr txBox="1"/>
          <p:nvPr/>
        </p:nvSpPr>
        <p:spPr>
          <a:xfrm>
            <a:off x="3402157" y="5001691"/>
            <a:ext cx="917431" cy="830997"/>
          </a:xfrm>
          <a:prstGeom prst="rect">
            <a:avLst/>
          </a:prstGeom>
          <a:noFill/>
        </p:spPr>
        <p:txBody>
          <a:bodyPr wrap="none" rtlCol="0">
            <a:spAutoFit/>
          </a:bodyPr>
          <a:lstStyle/>
          <a:p>
            <a:pPr algn="ctr"/>
            <a:r>
              <a:rPr lang="en-US" sz="2400" dirty="0">
                <a:latin typeface="+mj-lt"/>
              </a:rPr>
              <a:t>Dilute</a:t>
            </a:r>
          </a:p>
          <a:p>
            <a:pPr algn="ctr"/>
            <a:r>
              <a:rPr lang="en-US" sz="2400" dirty="0">
                <a:latin typeface="+mj-lt"/>
              </a:rPr>
              <a:t>Acid</a:t>
            </a:r>
          </a:p>
        </p:txBody>
      </p:sp>
      <p:pic>
        <p:nvPicPr>
          <p:cNvPr id="7" name="Picture 20" descr="Picture of a small dropper bottle for dilute acid. ">
            <a:extLst>
              <a:ext uri="{FF2B5EF4-FFF2-40B4-BE49-F238E27FC236}">
                <a16:creationId xmlns:a16="http://schemas.microsoft.com/office/drawing/2014/main" id="{38439FD4-A1DE-F5E8-3A1D-017BB1B12F9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1905" r="21378" b="2854"/>
          <a:stretch/>
        </p:blipFill>
        <p:spPr bwMode="auto">
          <a:xfrm>
            <a:off x="4518885" y="4661807"/>
            <a:ext cx="971865" cy="1664657"/>
          </a:xfrm>
          <a:prstGeom prst="rect">
            <a:avLst/>
          </a:prstGeom>
          <a:noFill/>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DB6AC76-166C-D1D5-A3DE-07A878959E8E}"/>
              </a:ext>
            </a:extLst>
          </p:cNvPr>
          <p:cNvSpPr txBox="1"/>
          <p:nvPr/>
        </p:nvSpPr>
        <p:spPr>
          <a:xfrm>
            <a:off x="10009202" y="4778219"/>
            <a:ext cx="927625" cy="830997"/>
          </a:xfrm>
          <a:prstGeom prst="rect">
            <a:avLst/>
          </a:prstGeom>
          <a:noFill/>
        </p:spPr>
        <p:txBody>
          <a:bodyPr wrap="none" rtlCol="0">
            <a:spAutoFit/>
          </a:bodyPr>
          <a:lstStyle/>
          <a:p>
            <a:pPr algn="ctr"/>
            <a:r>
              <a:rPr lang="en-US" sz="2400" dirty="0">
                <a:latin typeface="+mj-lt"/>
              </a:rPr>
              <a:t>Spray </a:t>
            </a:r>
          </a:p>
          <a:p>
            <a:pPr algn="ctr"/>
            <a:r>
              <a:rPr lang="en-US" sz="2400" dirty="0">
                <a:latin typeface="+mj-lt"/>
              </a:rPr>
              <a:t>Bottle</a:t>
            </a:r>
          </a:p>
        </p:txBody>
      </p:sp>
      <p:pic>
        <p:nvPicPr>
          <p:cNvPr id="5" name="Picture 14" descr="Image of a spray bottle for water. ">
            <a:extLst>
              <a:ext uri="{FF2B5EF4-FFF2-40B4-BE49-F238E27FC236}">
                <a16:creationId xmlns:a16="http://schemas.microsoft.com/office/drawing/2014/main" id="{5AB8C53B-5862-96EF-E486-2F8351A2B9C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1595" r="26392"/>
          <a:stretch/>
        </p:blipFill>
        <p:spPr bwMode="auto">
          <a:xfrm>
            <a:off x="9032796" y="4315989"/>
            <a:ext cx="900394" cy="2143125"/>
          </a:xfrm>
          <a:prstGeom prst="rect">
            <a:avLst/>
          </a:prstGeom>
          <a:noFill/>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706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9543F-5F3B-2B0A-07F5-4651778D0AC2}"/>
              </a:ext>
            </a:extLst>
          </p:cNvPr>
          <p:cNvSpPr>
            <a:spLocks noGrp="1"/>
          </p:cNvSpPr>
          <p:nvPr>
            <p:ph type="title"/>
          </p:nvPr>
        </p:nvSpPr>
        <p:spPr/>
        <p:txBody>
          <a:bodyPr/>
          <a:lstStyle/>
          <a:p>
            <a:r>
              <a:rPr lang="en-US" dirty="0"/>
              <a:t>Reference Sheets to Ensure Accuracy and Consistency</a:t>
            </a:r>
          </a:p>
        </p:txBody>
      </p:sp>
      <p:sp>
        <p:nvSpPr>
          <p:cNvPr id="15" name="TextBox 14">
            <a:extLst>
              <a:ext uri="{FF2B5EF4-FFF2-40B4-BE49-F238E27FC236}">
                <a16:creationId xmlns:a16="http://schemas.microsoft.com/office/drawing/2014/main" id="{41E9646F-0A5F-0003-92CE-3BBDC4428BE5}"/>
              </a:ext>
            </a:extLst>
          </p:cNvPr>
          <p:cNvSpPr txBox="1"/>
          <p:nvPr/>
        </p:nvSpPr>
        <p:spPr>
          <a:xfrm>
            <a:off x="598595" y="2171898"/>
            <a:ext cx="2189254" cy="369332"/>
          </a:xfrm>
          <a:prstGeom prst="rect">
            <a:avLst/>
          </a:prstGeom>
          <a:noFill/>
        </p:spPr>
        <p:txBody>
          <a:bodyPr wrap="none" rtlCol="0">
            <a:spAutoFit/>
          </a:bodyPr>
          <a:lstStyle/>
          <a:p>
            <a:r>
              <a:rPr lang="en-US" dirty="0"/>
              <a:t>Grain Size References</a:t>
            </a:r>
          </a:p>
        </p:txBody>
      </p:sp>
      <p:pic>
        <p:nvPicPr>
          <p:cNvPr id="5" name="Picture 16" descr="Grain Size Chart w/Gravel ">
            <a:extLst>
              <a:ext uri="{FF2B5EF4-FFF2-40B4-BE49-F238E27FC236}">
                <a16:creationId xmlns:a16="http://schemas.microsoft.com/office/drawing/2014/main" id="{3504F89C-B034-4F64-9604-887A3E397B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65" b="15286"/>
          <a:stretch/>
        </p:blipFill>
        <p:spPr bwMode="auto">
          <a:xfrm>
            <a:off x="426292" y="2639537"/>
            <a:ext cx="2533860" cy="17572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arbonate classification chart">
            <a:extLst>
              <a:ext uri="{FF2B5EF4-FFF2-40B4-BE49-F238E27FC236}">
                <a16:creationId xmlns:a16="http://schemas.microsoft.com/office/drawing/2014/main" id="{24248C94-0F96-7AAE-66C9-6D5E152392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292" y="4495071"/>
            <a:ext cx="2678110" cy="1544377"/>
          </a:xfrm>
          <a:prstGeom prst="rect">
            <a:avLst/>
          </a:prstGeom>
        </p:spPr>
      </p:pic>
      <p:sp>
        <p:nvSpPr>
          <p:cNvPr id="16" name="TextBox 15">
            <a:extLst>
              <a:ext uri="{FF2B5EF4-FFF2-40B4-BE49-F238E27FC236}">
                <a16:creationId xmlns:a16="http://schemas.microsoft.com/office/drawing/2014/main" id="{3997F163-C700-6103-63D8-DF32BD9408F9}"/>
              </a:ext>
            </a:extLst>
          </p:cNvPr>
          <p:cNvSpPr txBox="1"/>
          <p:nvPr/>
        </p:nvSpPr>
        <p:spPr>
          <a:xfrm>
            <a:off x="4435689" y="2171898"/>
            <a:ext cx="2145139" cy="369332"/>
          </a:xfrm>
          <a:prstGeom prst="rect">
            <a:avLst/>
          </a:prstGeom>
          <a:noFill/>
        </p:spPr>
        <p:txBody>
          <a:bodyPr wrap="none" rtlCol="0">
            <a:spAutoFit/>
          </a:bodyPr>
          <a:lstStyle/>
          <a:p>
            <a:r>
              <a:rPr lang="en-US" dirty="0"/>
              <a:t>Munsell Color Charts</a:t>
            </a:r>
          </a:p>
        </p:txBody>
      </p:sp>
      <p:grpSp>
        <p:nvGrpSpPr>
          <p:cNvPr id="8" name="Group 7" descr="Images of Munsell color charts">
            <a:extLst>
              <a:ext uri="{FF2B5EF4-FFF2-40B4-BE49-F238E27FC236}">
                <a16:creationId xmlns:a16="http://schemas.microsoft.com/office/drawing/2014/main" id="{CFC49C3A-6765-E118-8ABD-D2EE9AE85D5C}"/>
              </a:ext>
            </a:extLst>
          </p:cNvPr>
          <p:cNvGrpSpPr/>
          <p:nvPr/>
        </p:nvGrpSpPr>
        <p:grpSpPr>
          <a:xfrm>
            <a:off x="3608962" y="2639537"/>
            <a:ext cx="3998537" cy="2556576"/>
            <a:chOff x="3991984" y="2369690"/>
            <a:chExt cx="3998537" cy="2556576"/>
          </a:xfrm>
          <a:effectLst>
            <a:outerShdw blurRad="50800" dist="38100" dir="2700000" algn="tl" rotWithShape="0">
              <a:prstClr val="black">
                <a:alpha val="40000"/>
              </a:prstClr>
            </a:outerShdw>
          </a:effectLst>
        </p:grpSpPr>
        <p:pic>
          <p:nvPicPr>
            <p:cNvPr id="9" name="Picture 6" descr="Munsell Soil Binder w/ Chart">
              <a:extLst>
                <a:ext uri="{FF2B5EF4-FFF2-40B4-BE49-F238E27FC236}">
                  <a16:creationId xmlns:a16="http://schemas.microsoft.com/office/drawing/2014/main" id="{4249E748-9A03-A249-9710-EFC871A0FA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102" t="23607" r="29102" b="26548"/>
            <a:stretch/>
          </p:blipFill>
          <p:spPr bwMode="auto">
            <a:xfrm>
              <a:off x="5879793" y="2377789"/>
              <a:ext cx="2110728" cy="2517238"/>
            </a:xfrm>
            <a:prstGeom prst="rect">
              <a:avLst/>
            </a:prstGeom>
            <a:noFill/>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C48FCB92-63F6-890B-B9E8-ECDFFA979F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924" t="4981" r="7219" b="7489"/>
            <a:stretch/>
          </p:blipFill>
          <p:spPr bwMode="auto">
            <a:xfrm>
              <a:off x="3991984" y="2369690"/>
              <a:ext cx="1539443" cy="2556576"/>
            </a:xfrm>
            <a:prstGeom prst="rect">
              <a:avLst/>
            </a:prstGeom>
            <a:noFill/>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4" name="TextBox 23">
            <a:extLst>
              <a:ext uri="{FF2B5EF4-FFF2-40B4-BE49-F238E27FC236}">
                <a16:creationId xmlns:a16="http://schemas.microsoft.com/office/drawing/2014/main" id="{F6C4BB89-88C6-5232-F03B-E621E66F4023}"/>
              </a:ext>
            </a:extLst>
          </p:cNvPr>
          <p:cNvSpPr txBox="1"/>
          <p:nvPr/>
        </p:nvSpPr>
        <p:spPr>
          <a:xfrm>
            <a:off x="8964859" y="2171898"/>
            <a:ext cx="2428422" cy="369332"/>
          </a:xfrm>
          <a:prstGeom prst="rect">
            <a:avLst/>
          </a:prstGeom>
          <a:noFill/>
        </p:spPr>
        <p:txBody>
          <a:bodyPr wrap="none" rtlCol="0">
            <a:spAutoFit/>
          </a:bodyPr>
          <a:lstStyle/>
          <a:p>
            <a:r>
              <a:rPr lang="en-US" dirty="0"/>
              <a:t>Other Visual References</a:t>
            </a:r>
          </a:p>
        </p:txBody>
      </p:sp>
      <p:pic>
        <p:nvPicPr>
          <p:cNvPr id="23" name="Picture 22" descr="Image of a reference sheet providing visual indicators for parameters like sorting, rounding, and sedimentary structures. ">
            <a:extLst>
              <a:ext uri="{FF2B5EF4-FFF2-40B4-BE49-F238E27FC236}">
                <a16:creationId xmlns:a16="http://schemas.microsoft.com/office/drawing/2014/main" id="{251B8ED3-4430-4D1A-B47E-3C8C39B39B0B}"/>
              </a:ext>
            </a:extLst>
          </p:cNvPr>
          <p:cNvPicPr>
            <a:picLocks noChangeAspect="1"/>
          </p:cNvPicPr>
          <p:nvPr/>
        </p:nvPicPr>
        <p:blipFill>
          <a:blip r:embed="rId7"/>
          <a:stretch>
            <a:fillRect/>
          </a:stretch>
        </p:blipFill>
        <p:spPr>
          <a:xfrm>
            <a:off x="8592433" y="2541230"/>
            <a:ext cx="3173275" cy="4173819"/>
          </a:xfrm>
          <a:prstGeom prst="rect">
            <a:avLst/>
          </a:prstGeom>
        </p:spPr>
      </p:pic>
    </p:spTree>
    <p:extLst>
      <p:ext uri="{BB962C8B-B14F-4D97-AF65-F5344CB8AC3E}">
        <p14:creationId xmlns:p14="http://schemas.microsoft.com/office/powerpoint/2010/main" val="574745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60E6A-C887-651B-0526-003A9C97717F}"/>
              </a:ext>
            </a:extLst>
          </p:cNvPr>
          <p:cNvSpPr>
            <a:spLocks noGrp="1"/>
          </p:cNvSpPr>
          <p:nvPr>
            <p:ph type="title"/>
          </p:nvPr>
        </p:nvSpPr>
        <p:spPr/>
        <p:txBody>
          <a:bodyPr/>
          <a:lstStyle/>
          <a:p>
            <a:r>
              <a:rPr lang="en-US" dirty="0"/>
              <a:t>Other Useful Equipment</a:t>
            </a:r>
          </a:p>
        </p:txBody>
      </p:sp>
      <p:sp>
        <p:nvSpPr>
          <p:cNvPr id="3" name="TextBox 2">
            <a:extLst>
              <a:ext uri="{FF2B5EF4-FFF2-40B4-BE49-F238E27FC236}">
                <a16:creationId xmlns:a16="http://schemas.microsoft.com/office/drawing/2014/main" id="{93398669-32B9-CAD2-4921-3A09686EE320}"/>
              </a:ext>
            </a:extLst>
          </p:cNvPr>
          <p:cNvSpPr txBox="1"/>
          <p:nvPr/>
        </p:nvSpPr>
        <p:spPr>
          <a:xfrm>
            <a:off x="1337962" y="1477649"/>
            <a:ext cx="3516860" cy="461665"/>
          </a:xfrm>
          <a:prstGeom prst="rect">
            <a:avLst/>
          </a:prstGeom>
          <a:noFill/>
        </p:spPr>
        <p:txBody>
          <a:bodyPr wrap="none" rtlCol="0">
            <a:spAutoFit/>
          </a:bodyPr>
          <a:lstStyle/>
          <a:p>
            <a:r>
              <a:rPr lang="en-US" sz="2400" dirty="0"/>
              <a:t>Unconsolidated Sediments</a:t>
            </a:r>
          </a:p>
        </p:txBody>
      </p:sp>
      <p:pic>
        <p:nvPicPr>
          <p:cNvPr id="4" name="Picture 3" descr="A table with the tools needed to log a sediment core and a sediment core in a custom designed core tray. ">
            <a:extLst>
              <a:ext uri="{FF2B5EF4-FFF2-40B4-BE49-F238E27FC236}">
                <a16:creationId xmlns:a16="http://schemas.microsoft.com/office/drawing/2014/main" id="{EB792838-645D-7120-80C9-E93062AC5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61183" y="2450935"/>
            <a:ext cx="4070419" cy="3052815"/>
          </a:xfrm>
          <a:prstGeom prst="rect">
            <a:avLst/>
          </a:prstGeom>
          <a:effectLst>
            <a:outerShdw blurRad="50800" dist="76200" dir="2700000" algn="tl" rotWithShape="0">
              <a:prstClr val="black">
                <a:alpha val="40000"/>
              </a:prstClr>
            </a:outerShdw>
          </a:effectLst>
        </p:spPr>
      </p:pic>
      <p:sp>
        <p:nvSpPr>
          <p:cNvPr id="12" name="TextBox 11">
            <a:extLst>
              <a:ext uri="{FF2B5EF4-FFF2-40B4-BE49-F238E27FC236}">
                <a16:creationId xmlns:a16="http://schemas.microsoft.com/office/drawing/2014/main" id="{77002DEA-474E-A56E-2AC1-7C6992DD9DFE}"/>
              </a:ext>
            </a:extLst>
          </p:cNvPr>
          <p:cNvSpPr txBox="1"/>
          <p:nvPr/>
        </p:nvSpPr>
        <p:spPr>
          <a:xfrm>
            <a:off x="8114855" y="1481175"/>
            <a:ext cx="1200842" cy="461665"/>
          </a:xfrm>
          <a:prstGeom prst="rect">
            <a:avLst/>
          </a:prstGeom>
          <a:noFill/>
        </p:spPr>
        <p:txBody>
          <a:bodyPr wrap="none" rtlCol="0">
            <a:spAutoFit/>
          </a:bodyPr>
          <a:lstStyle/>
          <a:p>
            <a:r>
              <a:rPr lang="en-US" sz="2400" dirty="0"/>
              <a:t>Bedrock</a:t>
            </a:r>
          </a:p>
        </p:txBody>
      </p:sp>
      <p:pic>
        <p:nvPicPr>
          <p:cNvPr id="5" name="Picture 4" descr="A table with various tools needed to log bedrock core. ">
            <a:extLst>
              <a:ext uri="{FF2B5EF4-FFF2-40B4-BE49-F238E27FC236}">
                <a16:creationId xmlns:a16="http://schemas.microsoft.com/office/drawing/2014/main" id="{812444A9-BEC0-8E65-A60F-0D8827979D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8822" y="2209861"/>
            <a:ext cx="4530097" cy="3397573"/>
          </a:xfrm>
          <a:prstGeom prst="rect">
            <a:avLst/>
          </a:prstGeom>
          <a:effectLst>
            <a:outerShdw blurRad="50800" dist="76200" dir="2700000" algn="tl" rotWithShape="0">
              <a:prstClr val="black">
                <a:alpha val="40000"/>
              </a:prstClr>
            </a:outerShdw>
          </a:effectLst>
        </p:spPr>
      </p:pic>
      <p:grpSp>
        <p:nvGrpSpPr>
          <p:cNvPr id="6" name="Group 5">
            <a:extLst>
              <a:ext uri="{FF2B5EF4-FFF2-40B4-BE49-F238E27FC236}">
                <a16:creationId xmlns:a16="http://schemas.microsoft.com/office/drawing/2014/main" id="{673528EB-D261-6205-CB56-3E8720110AE1}"/>
              </a:ext>
              <a:ext uri="{C183D7F6-B498-43B3-948B-1728B52AA6E4}">
                <adec:decorative xmlns:adec="http://schemas.microsoft.com/office/drawing/2017/decorative" val="1"/>
              </a:ext>
            </a:extLst>
          </p:cNvPr>
          <p:cNvGrpSpPr/>
          <p:nvPr/>
        </p:nvGrpSpPr>
        <p:grpSpPr>
          <a:xfrm>
            <a:off x="1988127" y="4126533"/>
            <a:ext cx="1715655" cy="1517972"/>
            <a:chOff x="838200" y="4299527"/>
            <a:chExt cx="1715655" cy="1517972"/>
          </a:xfrm>
        </p:grpSpPr>
        <p:sp>
          <p:nvSpPr>
            <p:cNvPr id="7" name="Oval 6">
              <a:extLst>
                <a:ext uri="{FF2B5EF4-FFF2-40B4-BE49-F238E27FC236}">
                  <a16:creationId xmlns:a16="http://schemas.microsoft.com/office/drawing/2014/main" id="{89819978-904B-9B37-01C9-F28261A65EED}"/>
                </a:ext>
              </a:extLst>
            </p:cNvPr>
            <p:cNvSpPr/>
            <p:nvPr/>
          </p:nvSpPr>
          <p:spPr>
            <a:xfrm>
              <a:off x="838200" y="4701309"/>
              <a:ext cx="473364" cy="1116190"/>
            </a:xfrm>
            <a:prstGeom prst="ellipse">
              <a:avLst/>
            </a:prstGeom>
            <a:noFill/>
            <a:ln w="38100">
              <a:solidFill>
                <a:srgbClr val="00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DCEB4A1-56AC-0430-7E49-D70FD1417E7D}"/>
                </a:ext>
              </a:extLst>
            </p:cNvPr>
            <p:cNvSpPr/>
            <p:nvPr/>
          </p:nvSpPr>
          <p:spPr>
            <a:xfrm>
              <a:off x="2080491" y="4299527"/>
              <a:ext cx="473364" cy="1116190"/>
            </a:xfrm>
            <a:prstGeom prst="ellipse">
              <a:avLst/>
            </a:prstGeom>
            <a:noFill/>
            <a:ln w="38100">
              <a:solidFill>
                <a:srgbClr val="00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 name="Straight Arrow Connector 8">
            <a:extLst>
              <a:ext uri="{FF2B5EF4-FFF2-40B4-BE49-F238E27FC236}">
                <a16:creationId xmlns:a16="http://schemas.microsoft.com/office/drawing/2014/main" id="{D32D5734-D871-3528-4F72-AA864D53D55A}"/>
              </a:ext>
              <a:ext uri="{C183D7F6-B498-43B3-948B-1728B52AA6E4}">
                <adec:decorative xmlns:adec="http://schemas.microsoft.com/office/drawing/2017/decorative" val="1"/>
              </a:ext>
            </a:extLst>
          </p:cNvPr>
          <p:cNvCxnSpPr/>
          <p:nvPr/>
        </p:nvCxnSpPr>
        <p:spPr>
          <a:xfrm flipH="1">
            <a:off x="2225963" y="3252991"/>
            <a:ext cx="471055" cy="692727"/>
          </a:xfrm>
          <a:prstGeom prst="straightConnector1">
            <a:avLst/>
          </a:prstGeom>
          <a:ln w="38100">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5F8F719A-3344-0200-AF96-F62D33E37F98}"/>
              </a:ext>
              <a:ext uri="{C183D7F6-B498-43B3-948B-1728B52AA6E4}">
                <adec:decorative xmlns:adec="http://schemas.microsoft.com/office/drawing/2017/decorative" val="1"/>
              </a:ext>
            </a:extLst>
          </p:cNvPr>
          <p:cNvSpPr/>
          <p:nvPr/>
        </p:nvSpPr>
        <p:spPr>
          <a:xfrm>
            <a:off x="8020975" y="3761571"/>
            <a:ext cx="1036782" cy="729673"/>
          </a:xfrm>
          <a:prstGeom prst="ellipse">
            <a:avLst/>
          </a:prstGeom>
          <a:noFill/>
          <a:ln w="38100">
            <a:solidFill>
              <a:srgbClr val="00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4F6469D2-4635-D57A-9EAB-73EF57BD6A9B}"/>
              </a:ext>
              <a:ext uri="{C183D7F6-B498-43B3-948B-1728B52AA6E4}">
                <adec:decorative xmlns:adec="http://schemas.microsoft.com/office/drawing/2017/decorative" val="1"/>
              </a:ext>
            </a:extLst>
          </p:cNvPr>
          <p:cNvSpPr/>
          <p:nvPr/>
        </p:nvSpPr>
        <p:spPr>
          <a:xfrm>
            <a:off x="3338945" y="5100970"/>
            <a:ext cx="858982" cy="914400"/>
          </a:xfrm>
          <a:custGeom>
            <a:avLst/>
            <a:gdLst>
              <a:gd name="connsiteX0" fmla="*/ 0 w 858982"/>
              <a:gd name="connsiteY0" fmla="*/ 157018 h 914400"/>
              <a:gd name="connsiteX1" fmla="*/ 480291 w 858982"/>
              <a:gd name="connsiteY1" fmla="*/ 0 h 914400"/>
              <a:gd name="connsiteX2" fmla="*/ 858982 w 858982"/>
              <a:gd name="connsiteY2" fmla="*/ 905163 h 914400"/>
              <a:gd name="connsiteX3" fmla="*/ 184727 w 858982"/>
              <a:gd name="connsiteY3" fmla="*/ 914400 h 914400"/>
              <a:gd name="connsiteX4" fmla="*/ 0 w 858982"/>
              <a:gd name="connsiteY4" fmla="*/ 157018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982" h="914400">
                <a:moveTo>
                  <a:pt x="0" y="157018"/>
                </a:moveTo>
                <a:lnTo>
                  <a:pt x="480291" y="0"/>
                </a:lnTo>
                <a:lnTo>
                  <a:pt x="858982" y="905163"/>
                </a:lnTo>
                <a:lnTo>
                  <a:pt x="184727" y="914400"/>
                </a:lnTo>
                <a:lnTo>
                  <a:pt x="0" y="157018"/>
                </a:lnTo>
                <a:close/>
              </a:path>
            </a:pathLst>
          </a:custGeom>
          <a:noFill/>
          <a:ln w="38100">
            <a:solidFill>
              <a:srgbClr val="00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D0DE694D-B8C0-4BC3-B5B3-639F4B02A4D1}"/>
              </a:ext>
              <a:ext uri="{C183D7F6-B498-43B3-948B-1728B52AA6E4}">
                <adec:decorative xmlns:adec="http://schemas.microsoft.com/office/drawing/2017/decorative" val="1"/>
              </a:ext>
            </a:extLst>
          </p:cNvPr>
          <p:cNvSpPr/>
          <p:nvPr/>
        </p:nvSpPr>
        <p:spPr>
          <a:xfrm>
            <a:off x="8686800" y="3835021"/>
            <a:ext cx="1296537" cy="921224"/>
          </a:xfrm>
          <a:custGeom>
            <a:avLst/>
            <a:gdLst>
              <a:gd name="connsiteX0" fmla="*/ 361666 w 1296537"/>
              <a:gd name="connsiteY0" fmla="*/ 0 h 921224"/>
              <a:gd name="connsiteX1" fmla="*/ 0 w 1296537"/>
              <a:gd name="connsiteY1" fmla="*/ 272955 h 921224"/>
              <a:gd name="connsiteX2" fmla="*/ 900752 w 1296537"/>
              <a:gd name="connsiteY2" fmla="*/ 921224 h 921224"/>
              <a:gd name="connsiteX3" fmla="*/ 1296537 w 1296537"/>
              <a:gd name="connsiteY3" fmla="*/ 532263 h 921224"/>
              <a:gd name="connsiteX4" fmla="*/ 361666 w 1296537"/>
              <a:gd name="connsiteY4" fmla="*/ 0 h 92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6537" h="921224">
                <a:moveTo>
                  <a:pt x="361666" y="0"/>
                </a:moveTo>
                <a:lnTo>
                  <a:pt x="0" y="272955"/>
                </a:lnTo>
                <a:lnTo>
                  <a:pt x="900752" y="921224"/>
                </a:lnTo>
                <a:lnTo>
                  <a:pt x="1296537" y="532263"/>
                </a:lnTo>
                <a:lnTo>
                  <a:pt x="361666" y="0"/>
                </a:lnTo>
                <a:close/>
              </a:path>
            </a:pathLst>
          </a:custGeom>
          <a:noFill/>
          <a:ln w="38100">
            <a:solidFill>
              <a:srgbClr val="00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369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971</TotalTime>
  <Words>4011</Words>
  <Application>Microsoft Office PowerPoint</Application>
  <PresentationFormat>Widescreen</PresentationFormat>
  <Paragraphs>394</Paragraphs>
  <Slides>27</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Calibri Light</vt:lpstr>
      <vt:lpstr>Cambria</vt:lpstr>
      <vt:lpstr>Cambria Math</vt:lpstr>
      <vt:lpstr>Times New Roman</vt:lpstr>
      <vt:lpstr>Verdana</vt:lpstr>
      <vt:lpstr>Office Theme</vt:lpstr>
      <vt:lpstr>Core Logging for Groundwater Investigations Using Graphical Shading Geologic Logs</vt:lpstr>
      <vt:lpstr>Learning Objectives</vt:lpstr>
      <vt:lpstr>Graphical Shading Logs</vt:lpstr>
      <vt:lpstr>Approach to Using Graphical Shading Logs</vt:lpstr>
      <vt:lpstr>Essential Logging Equipment</vt:lpstr>
      <vt:lpstr>A Note About Units</vt:lpstr>
      <vt:lpstr>Essential Logging Equipment</vt:lpstr>
      <vt:lpstr>Reference Sheets to Ensure Accuracy and Consistency</vt:lpstr>
      <vt:lpstr>Other Useful Equipment</vt:lpstr>
      <vt:lpstr>Grain Size</vt:lpstr>
      <vt:lpstr>Assessing Grain Size Distributions in the Field</vt:lpstr>
      <vt:lpstr>Manual Texturing</vt:lpstr>
      <vt:lpstr>USDA Texture Classification</vt:lpstr>
      <vt:lpstr>Assessing Color Using the Munsell System</vt:lpstr>
      <vt:lpstr>The Munsell System in 3-D</vt:lpstr>
      <vt:lpstr>Munsell Color Charts for Geology  and Soil Science</vt:lpstr>
      <vt:lpstr>Recording Munsell Colors</vt:lpstr>
      <vt:lpstr>Sorting</vt:lpstr>
      <vt:lpstr>Visual Method to Assess Sorting in the Field</vt:lpstr>
      <vt:lpstr>Laboratory Methods to Assess Sorting</vt:lpstr>
      <vt:lpstr>Assessing Rounding In the Field</vt:lpstr>
      <vt:lpstr>Sedimentary Structures</vt:lpstr>
      <vt:lpstr>Why Do We Care About Sedimentary Structures in Hydrogeology? </vt:lpstr>
      <vt:lpstr>Assessing Structures</vt:lpstr>
      <vt:lpstr>Characterizing Boundaries</vt:lpstr>
      <vt:lpstr>Assessing Consistency</vt:lpstr>
      <vt:lpstr>Have Fun Logging!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Core Logging for Hydrogeologic Investigations</dc:title>
  <dc:creator>Meyer, Jessica R</dc:creator>
  <cp:lastModifiedBy>Meyer, Jessica R</cp:lastModifiedBy>
  <cp:revision>35</cp:revision>
  <dcterms:created xsi:type="dcterms:W3CDTF">2025-07-04T14:34:59Z</dcterms:created>
  <dcterms:modified xsi:type="dcterms:W3CDTF">2025-08-21T03:23:53Z</dcterms:modified>
</cp:coreProperties>
</file>