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mov" ContentType="video/quicktime"/>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58" r:id="rId3"/>
    <p:sldId id="259" r:id="rId4"/>
    <p:sldId id="284" r:id="rId5"/>
    <p:sldId id="283" r:id="rId6"/>
    <p:sldId id="261" r:id="rId7"/>
    <p:sldId id="285" r:id="rId8"/>
    <p:sldId id="914" r:id="rId9"/>
    <p:sldId id="915" r:id="rId10"/>
    <p:sldId id="920" r:id="rId11"/>
    <p:sldId id="928" r:id="rId12"/>
    <p:sldId id="912" r:id="rId13"/>
    <p:sldId id="929" r:id="rId14"/>
    <p:sldId id="917" r:id="rId15"/>
    <p:sldId id="919" r:id="rId16"/>
    <p:sldId id="921" r:id="rId17"/>
    <p:sldId id="930" r:id="rId18"/>
    <p:sldId id="923" r:id="rId19"/>
    <p:sldId id="931" r:id="rId20"/>
    <p:sldId id="924"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A582E"/>
    <a:srgbClr val="FFFE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883" autoAdjust="0"/>
    <p:restoredTop sz="80680"/>
  </p:normalViewPr>
  <p:slideViewPr>
    <p:cSldViewPr snapToGrid="0">
      <p:cViewPr>
        <p:scale>
          <a:sx n="65" d="100"/>
          <a:sy n="65" d="100"/>
        </p:scale>
        <p:origin x="1520" y="9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B0FDCE-4EFC-40BF-BFD9-F6BE5903D3AE}" type="datetimeFigureOut">
              <a:rPr lang="en-US" smtClean="0"/>
              <a:t>8/21/26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B33B6A-9EEE-4FD4-9547-8E2DA4F5782A}" type="slidenum">
              <a:rPr lang="en-US" smtClean="0"/>
              <a:t>‹#›</a:t>
            </a:fld>
            <a:endParaRPr lang="en-US"/>
          </a:p>
        </p:txBody>
      </p:sp>
    </p:spTree>
    <p:extLst>
      <p:ext uri="{BB962C8B-B14F-4D97-AF65-F5344CB8AC3E}">
        <p14:creationId xmlns:p14="http://schemas.microsoft.com/office/powerpoint/2010/main" val="36908645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creativecommons.org/licenses/by/3.0/au/deed.en"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photos.app.goo.gl/GwKu55qgdtHLqZ2q8"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Image licensing information: All images and diagrams in this slideshow are by Hannah Rempel, unless otherwise indicated. </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US"/>
              <a:t>Accessibility information: Alternative text is provided for images in this slideshow and slide contents are arranged so that content will be read in the appropriate order for learners with visual impairment using voice-to-text readers.</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US"/>
              <a:t>By the end of this lesson students will learn:</a:t>
            </a:r>
            <a:endParaRPr/>
          </a:p>
          <a:p>
            <a:pPr marL="171450" lvl="0" indent="-171450" algn="l" rtl="0">
              <a:lnSpc>
                <a:spcPct val="100000"/>
              </a:lnSpc>
              <a:spcBef>
                <a:spcPts val="0"/>
              </a:spcBef>
              <a:spcAft>
                <a:spcPts val="0"/>
              </a:spcAft>
              <a:buSzPts val="1100"/>
              <a:buChar char="●"/>
            </a:pPr>
            <a:r>
              <a:rPr lang="en-US"/>
              <a:t>What is a coral reef ecosystem?</a:t>
            </a:r>
            <a:endParaRPr/>
          </a:p>
          <a:p>
            <a:pPr marL="171450" lvl="0" indent="-171450" algn="l" rtl="0">
              <a:lnSpc>
                <a:spcPct val="100000"/>
              </a:lnSpc>
              <a:spcBef>
                <a:spcPts val="0"/>
              </a:spcBef>
              <a:spcAft>
                <a:spcPts val="0"/>
              </a:spcAft>
              <a:buSzPts val="1100"/>
              <a:buChar char="●"/>
            </a:pPr>
            <a:r>
              <a:rPr lang="en-US"/>
              <a:t>What are some of the organisms found on coral reefs?</a:t>
            </a:r>
            <a:endParaRPr/>
          </a:p>
          <a:p>
            <a:pPr marL="171450" lvl="0" indent="-171450" algn="l" rtl="0">
              <a:lnSpc>
                <a:spcPct val="100000"/>
              </a:lnSpc>
              <a:spcBef>
                <a:spcPts val="0"/>
              </a:spcBef>
              <a:spcAft>
                <a:spcPts val="0"/>
              </a:spcAft>
              <a:buSzPts val="1100"/>
              <a:buChar char="●"/>
            </a:pPr>
            <a:r>
              <a:rPr lang="en-US"/>
              <a:t>What is a primary producer, herbivore, omnivore, and carnivore?</a:t>
            </a:r>
            <a:endParaRPr/>
          </a:p>
          <a:p>
            <a:pPr marL="171450" lvl="0" indent="-171450" algn="l" rtl="0">
              <a:lnSpc>
                <a:spcPct val="100000"/>
              </a:lnSpc>
              <a:spcBef>
                <a:spcPts val="0"/>
              </a:spcBef>
              <a:spcAft>
                <a:spcPts val="0"/>
              </a:spcAft>
              <a:buSzPts val="1100"/>
              <a:buChar char="●"/>
            </a:pPr>
            <a:r>
              <a:rPr lang="en-US"/>
              <a:t>How are organisms in the ecosystem interdependent?</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3" name="Google Shape;73;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US"/>
              <a:t>Image 3 (“polyp close-up”) is by Katarina Damjanovic at the Australian Institute of Marine Science (AIMS), with a creative commons license. In accordance with the license and usage agreement, here is a link to the license: </a:t>
            </a:r>
            <a:r>
              <a:rPr lang="en-US" u="sng">
                <a:solidFill>
                  <a:schemeClr val="hlink"/>
                </a:solidFill>
                <a:hlinkClick r:id="rId3"/>
              </a:rPr>
              <a:t>https://creativecommons.org/licenses/by/3.0/au/deed.en</a:t>
            </a:r>
            <a:r>
              <a:rPr lang="en-US"/>
              <a:t>.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0" name="Google Shape;100;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marR="0" lvl="0" indent="0" algn="l" rtl="0">
              <a:lnSpc>
                <a:spcPct val="100000"/>
              </a:lnSpc>
              <a:spcBef>
                <a:spcPts val="0"/>
              </a:spcBef>
              <a:spcAft>
                <a:spcPts val="0"/>
              </a:spcAft>
              <a:buClr>
                <a:srgbClr val="000000"/>
              </a:buClr>
              <a:buSzPts val="1100"/>
              <a:buFont typeface="Arial"/>
              <a:buNone/>
            </a:pPr>
            <a:r>
              <a:rPr lang="en-US" sz="1100">
                <a:solidFill>
                  <a:schemeClr val="dk1"/>
                </a:solidFill>
              </a:rPr>
              <a:t>Coral reefs are formed by thousands of coral coral colonies slowly growing over hundreds of years!</a:t>
            </a:r>
            <a:endParaRPr/>
          </a:p>
          <a:p>
            <a:pPr marL="158750" marR="0" lvl="0" indent="0" algn="l" rtl="0">
              <a:lnSpc>
                <a:spcPct val="100000"/>
              </a:lnSpc>
              <a:spcBef>
                <a:spcPts val="0"/>
              </a:spcBef>
              <a:spcAft>
                <a:spcPts val="0"/>
              </a:spcAft>
              <a:buClr>
                <a:srgbClr val="000000"/>
              </a:buClr>
              <a:buSzPts val="1100"/>
              <a:buFont typeface="Arial"/>
              <a:buNone/>
            </a:pPr>
            <a:r>
              <a:rPr lang="en-US" sz="1100">
                <a:solidFill>
                  <a:schemeClr val="dk1"/>
                </a:solidFill>
              </a:rPr>
              <a:t>This photo show a coral reef in the Caribbean with many different types of coral.</a:t>
            </a:r>
            <a:endParaRPr/>
          </a:p>
          <a:p>
            <a:pPr marL="158750" marR="0" lvl="0" indent="0" algn="l" rtl="0">
              <a:lnSpc>
                <a:spcPct val="100000"/>
              </a:lnSpc>
              <a:spcBef>
                <a:spcPts val="0"/>
              </a:spcBef>
              <a:spcAft>
                <a:spcPts val="0"/>
              </a:spcAft>
              <a:buClr>
                <a:srgbClr val="000000"/>
              </a:buClr>
              <a:buSzPts val="1100"/>
              <a:buFont typeface="Arial"/>
              <a:buNone/>
            </a:pPr>
            <a:endParaRPr sz="1100">
              <a:solidFill>
                <a:schemeClr val="dk1"/>
              </a:solidFill>
            </a:endParaRPr>
          </a:p>
          <a:p>
            <a:pPr marL="158750" marR="0" lvl="0" indent="0" algn="l" rtl="0">
              <a:lnSpc>
                <a:spcPct val="100000"/>
              </a:lnSpc>
              <a:spcBef>
                <a:spcPts val="0"/>
              </a:spcBef>
              <a:spcAft>
                <a:spcPts val="0"/>
              </a:spcAft>
              <a:buClr>
                <a:srgbClr val="000000"/>
              </a:buClr>
              <a:buSzPts val="1100"/>
              <a:buFont typeface="Arial"/>
              <a:buNone/>
            </a:pPr>
            <a:r>
              <a:rPr lang="en-US" sz="1100">
                <a:solidFill>
                  <a:schemeClr val="dk1"/>
                </a:solidFill>
              </a:rPr>
              <a:t>Image credit: Hannah Rempel, location: Bonaire</a:t>
            </a:r>
            <a:endParaRPr/>
          </a:p>
          <a:p>
            <a:pPr marL="15875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Photos taken by Dr. Rowan Martindale and shared for this lesson plan</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353988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1155CC"/>
                </a:solidFill>
                <a:effectLst/>
                <a:latin typeface="Arial" panose="020B0604020202020204" pitchFamily="34" charset="0"/>
                <a:hlinkClick r:id="rId3"/>
              </a:rPr>
              <a:t>https://photos.app.goo.gl/GwKu55qgdtHLqZ2q8</a:t>
            </a:r>
            <a:endParaRPr lang="en-US" b="0" i="0" dirty="0">
              <a:solidFill>
                <a:srgbClr val="1155CC"/>
              </a:solidFill>
              <a:effectLst/>
              <a:latin typeface="Arial" panose="020B0604020202020204" pitchFamily="34" charset="0"/>
            </a:endParaRPr>
          </a:p>
          <a:p>
            <a:r>
              <a:rPr lang="en-US" b="0" i="0" dirty="0">
                <a:solidFill>
                  <a:srgbClr val="1155CC"/>
                </a:solidFill>
                <a:effectLst/>
                <a:latin typeface="Arial" panose="020B0604020202020204" pitchFamily="34" charset="0"/>
              </a:rPr>
              <a:t>Video filmed by Dr. Rowan Martindale and shared for this lesson plan</a:t>
            </a:r>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051227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3" name="Google Shape;123;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Ask students: Why do you think coral reefs are important?</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US"/>
              <a:t>Coral reefs are important as a job source, food source, they protect the coastline from waves and storm damage, and new medicines have been developed from reef creatures!</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B33B6A-9EEE-4FD4-9547-8E2DA4F5782A}" type="slidenum">
              <a:rPr lang="en-US" smtClean="0"/>
              <a:t>13</a:t>
            </a:fld>
            <a:endParaRPr lang="en-US"/>
          </a:p>
        </p:txBody>
      </p:sp>
    </p:spTree>
    <p:extLst>
      <p:ext uri="{BB962C8B-B14F-4D97-AF65-F5344CB8AC3E}">
        <p14:creationId xmlns:p14="http://schemas.microsoft.com/office/powerpoint/2010/main" val="41543397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B33B6A-9EEE-4FD4-9547-8E2DA4F5782A}" type="slidenum">
              <a:rPr lang="en-US" smtClean="0"/>
              <a:t>15</a:t>
            </a:fld>
            <a:endParaRPr lang="en-US"/>
          </a:p>
        </p:txBody>
      </p:sp>
    </p:spTree>
    <p:extLst>
      <p:ext uri="{BB962C8B-B14F-4D97-AF65-F5344CB8AC3E}">
        <p14:creationId xmlns:p14="http://schemas.microsoft.com/office/powerpoint/2010/main" val="38713730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B33B6A-9EEE-4FD4-9547-8E2DA4F5782A}" type="slidenum">
              <a:rPr lang="en-US" smtClean="0"/>
              <a:t>20</a:t>
            </a:fld>
            <a:endParaRPr lang="en-US"/>
          </a:p>
        </p:txBody>
      </p:sp>
    </p:spTree>
    <p:extLst>
      <p:ext uri="{BB962C8B-B14F-4D97-AF65-F5344CB8AC3E}">
        <p14:creationId xmlns:p14="http://schemas.microsoft.com/office/powerpoint/2010/main" val="5621071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EACB3-9612-282F-57C7-17A6EFBE458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9865615-C26D-73EE-D274-FC90B81C660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ED7CBA7-E761-CE9B-ED97-4FD83D97814C}"/>
              </a:ext>
            </a:extLst>
          </p:cNvPr>
          <p:cNvSpPr>
            <a:spLocks noGrp="1"/>
          </p:cNvSpPr>
          <p:nvPr>
            <p:ph type="dt" sz="half" idx="10"/>
          </p:nvPr>
        </p:nvSpPr>
        <p:spPr/>
        <p:txBody>
          <a:bodyPr/>
          <a:lstStyle/>
          <a:p>
            <a:fld id="{100A5189-19C9-486C-B4C2-1197EA2FEED2}" type="datetimeFigureOut">
              <a:rPr lang="en-US" smtClean="0"/>
              <a:t>8/21/26</a:t>
            </a:fld>
            <a:endParaRPr lang="en-US"/>
          </a:p>
        </p:txBody>
      </p:sp>
      <p:sp>
        <p:nvSpPr>
          <p:cNvPr id="5" name="Footer Placeholder 4">
            <a:extLst>
              <a:ext uri="{FF2B5EF4-FFF2-40B4-BE49-F238E27FC236}">
                <a16:creationId xmlns:a16="http://schemas.microsoft.com/office/drawing/2014/main" id="{E48A8023-4EC5-15F8-8934-976D3FD858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577D44-318F-D47F-B81C-082BD8324FA0}"/>
              </a:ext>
            </a:extLst>
          </p:cNvPr>
          <p:cNvSpPr>
            <a:spLocks noGrp="1"/>
          </p:cNvSpPr>
          <p:nvPr>
            <p:ph type="sldNum" sz="quarter" idx="12"/>
          </p:nvPr>
        </p:nvSpPr>
        <p:spPr/>
        <p:txBody>
          <a:bodyPr/>
          <a:lstStyle/>
          <a:p>
            <a:fld id="{0808A8A3-A0E7-465D-B344-5CEF792E904A}" type="slidenum">
              <a:rPr lang="en-US" smtClean="0"/>
              <a:t>‹#›</a:t>
            </a:fld>
            <a:endParaRPr lang="en-US"/>
          </a:p>
        </p:txBody>
      </p:sp>
    </p:spTree>
    <p:extLst>
      <p:ext uri="{BB962C8B-B14F-4D97-AF65-F5344CB8AC3E}">
        <p14:creationId xmlns:p14="http://schemas.microsoft.com/office/powerpoint/2010/main" val="29195251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86781-D022-BE12-9C25-FC3FDBDF226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635D462-BAF4-C418-2690-9FA30D8339B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63B678-41C5-AE3A-6F0B-FA0411F10609}"/>
              </a:ext>
            </a:extLst>
          </p:cNvPr>
          <p:cNvSpPr>
            <a:spLocks noGrp="1"/>
          </p:cNvSpPr>
          <p:nvPr>
            <p:ph type="dt" sz="half" idx="10"/>
          </p:nvPr>
        </p:nvSpPr>
        <p:spPr/>
        <p:txBody>
          <a:bodyPr/>
          <a:lstStyle/>
          <a:p>
            <a:fld id="{100A5189-19C9-486C-B4C2-1197EA2FEED2}" type="datetimeFigureOut">
              <a:rPr lang="en-US" smtClean="0"/>
              <a:t>8/21/26</a:t>
            </a:fld>
            <a:endParaRPr lang="en-US"/>
          </a:p>
        </p:txBody>
      </p:sp>
      <p:sp>
        <p:nvSpPr>
          <p:cNvPr id="5" name="Footer Placeholder 4">
            <a:extLst>
              <a:ext uri="{FF2B5EF4-FFF2-40B4-BE49-F238E27FC236}">
                <a16:creationId xmlns:a16="http://schemas.microsoft.com/office/drawing/2014/main" id="{13DEE2D1-FBD9-D071-F6BD-AA55C9B26C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B5EE4C-E9C6-FA32-854D-AD7EE9DC5DE8}"/>
              </a:ext>
            </a:extLst>
          </p:cNvPr>
          <p:cNvSpPr>
            <a:spLocks noGrp="1"/>
          </p:cNvSpPr>
          <p:nvPr>
            <p:ph type="sldNum" sz="quarter" idx="12"/>
          </p:nvPr>
        </p:nvSpPr>
        <p:spPr/>
        <p:txBody>
          <a:bodyPr/>
          <a:lstStyle/>
          <a:p>
            <a:fld id="{0808A8A3-A0E7-465D-B344-5CEF792E904A}" type="slidenum">
              <a:rPr lang="en-US" smtClean="0"/>
              <a:t>‹#›</a:t>
            </a:fld>
            <a:endParaRPr lang="en-US"/>
          </a:p>
        </p:txBody>
      </p:sp>
    </p:spTree>
    <p:extLst>
      <p:ext uri="{BB962C8B-B14F-4D97-AF65-F5344CB8AC3E}">
        <p14:creationId xmlns:p14="http://schemas.microsoft.com/office/powerpoint/2010/main" val="39695268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5111459-AFDC-8322-2BE9-171EFDDEFA4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F33C927-14E9-1BDC-BF94-22CDEC482F3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B120F3-C35C-EC4E-370B-7BC98FE82D58}"/>
              </a:ext>
            </a:extLst>
          </p:cNvPr>
          <p:cNvSpPr>
            <a:spLocks noGrp="1"/>
          </p:cNvSpPr>
          <p:nvPr>
            <p:ph type="dt" sz="half" idx="10"/>
          </p:nvPr>
        </p:nvSpPr>
        <p:spPr/>
        <p:txBody>
          <a:bodyPr/>
          <a:lstStyle/>
          <a:p>
            <a:fld id="{100A5189-19C9-486C-B4C2-1197EA2FEED2}" type="datetimeFigureOut">
              <a:rPr lang="en-US" smtClean="0"/>
              <a:t>8/21/26</a:t>
            </a:fld>
            <a:endParaRPr lang="en-US"/>
          </a:p>
        </p:txBody>
      </p:sp>
      <p:sp>
        <p:nvSpPr>
          <p:cNvPr id="5" name="Footer Placeholder 4">
            <a:extLst>
              <a:ext uri="{FF2B5EF4-FFF2-40B4-BE49-F238E27FC236}">
                <a16:creationId xmlns:a16="http://schemas.microsoft.com/office/drawing/2014/main" id="{79273115-75D0-55B3-0636-ACA1AC150E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01CA3A-1C30-D743-1A1E-519A38206FC1}"/>
              </a:ext>
            </a:extLst>
          </p:cNvPr>
          <p:cNvSpPr>
            <a:spLocks noGrp="1"/>
          </p:cNvSpPr>
          <p:nvPr>
            <p:ph type="sldNum" sz="quarter" idx="12"/>
          </p:nvPr>
        </p:nvSpPr>
        <p:spPr/>
        <p:txBody>
          <a:bodyPr/>
          <a:lstStyle/>
          <a:p>
            <a:fld id="{0808A8A3-A0E7-465D-B344-5CEF792E904A}" type="slidenum">
              <a:rPr lang="en-US" smtClean="0"/>
              <a:t>‹#›</a:t>
            </a:fld>
            <a:endParaRPr lang="en-US"/>
          </a:p>
        </p:txBody>
      </p:sp>
    </p:spTree>
    <p:extLst>
      <p:ext uri="{BB962C8B-B14F-4D97-AF65-F5344CB8AC3E}">
        <p14:creationId xmlns:p14="http://schemas.microsoft.com/office/powerpoint/2010/main" val="20152495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3"/>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0"/>
              </a:spcBef>
              <a:spcAft>
                <a:spcPts val="0"/>
              </a:spcAft>
              <a:buSzPts val="1400"/>
              <a:buChar char="○"/>
              <a:defRPr/>
            </a:lvl2pPr>
            <a:lvl3pPr marL="1828754" lvl="2" indent="-423323" algn="l">
              <a:lnSpc>
                <a:spcPct val="115000"/>
              </a:lnSpc>
              <a:spcBef>
                <a:spcPts val="0"/>
              </a:spcBef>
              <a:spcAft>
                <a:spcPts val="0"/>
              </a:spcAft>
              <a:buSzPts val="1400"/>
              <a:buChar char="■"/>
              <a:defRPr/>
            </a:lvl3pPr>
            <a:lvl4pPr marL="2438339" lvl="3" indent="-423323" algn="l">
              <a:lnSpc>
                <a:spcPct val="115000"/>
              </a:lnSpc>
              <a:spcBef>
                <a:spcPts val="0"/>
              </a:spcBef>
              <a:spcAft>
                <a:spcPts val="0"/>
              </a:spcAft>
              <a:buSzPts val="1400"/>
              <a:buChar char="●"/>
              <a:defRPr/>
            </a:lvl4pPr>
            <a:lvl5pPr marL="3047924" lvl="4" indent="-423323" algn="l">
              <a:lnSpc>
                <a:spcPct val="115000"/>
              </a:lnSpc>
              <a:spcBef>
                <a:spcPts val="0"/>
              </a:spcBef>
              <a:spcAft>
                <a:spcPts val="0"/>
              </a:spcAft>
              <a:buSzPts val="1400"/>
              <a:buChar char="○"/>
              <a:defRPr/>
            </a:lvl5pPr>
            <a:lvl6pPr marL="3657509" lvl="5" indent="-423323" algn="l">
              <a:lnSpc>
                <a:spcPct val="115000"/>
              </a:lnSpc>
              <a:spcBef>
                <a:spcPts val="0"/>
              </a:spcBef>
              <a:spcAft>
                <a:spcPts val="0"/>
              </a:spcAft>
              <a:buSzPts val="1400"/>
              <a:buChar char="■"/>
              <a:defRPr/>
            </a:lvl6pPr>
            <a:lvl7pPr marL="4267093" lvl="6" indent="-423323" algn="l">
              <a:lnSpc>
                <a:spcPct val="115000"/>
              </a:lnSpc>
              <a:spcBef>
                <a:spcPts val="0"/>
              </a:spcBef>
              <a:spcAft>
                <a:spcPts val="0"/>
              </a:spcAft>
              <a:buSzPts val="1400"/>
              <a:buChar char="●"/>
              <a:defRPr/>
            </a:lvl7pPr>
            <a:lvl8pPr marL="4876678" lvl="7" indent="-423323" algn="l">
              <a:lnSpc>
                <a:spcPct val="115000"/>
              </a:lnSpc>
              <a:spcBef>
                <a:spcPts val="0"/>
              </a:spcBef>
              <a:spcAft>
                <a:spcPts val="0"/>
              </a:spcAft>
              <a:buSzPts val="1400"/>
              <a:buChar char="○"/>
              <a:defRPr/>
            </a:lvl8pPr>
            <a:lvl9pPr marL="5486263" lvl="8" indent="-423323" algn="l">
              <a:lnSpc>
                <a:spcPct val="115000"/>
              </a:lnSpc>
              <a:spcBef>
                <a:spcPts val="0"/>
              </a:spcBef>
              <a:spcAft>
                <a:spcPts val="0"/>
              </a:spcAft>
              <a:buSzPts val="1400"/>
              <a:buChar char="■"/>
              <a:defRPr/>
            </a:lvl9pPr>
          </a:lstStyle>
          <a:p>
            <a:endParaRPr/>
          </a:p>
        </p:txBody>
      </p:sp>
      <p:sp>
        <p:nvSpPr>
          <p:cNvPr id="16" name="Google Shape;16;p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6008043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3886B-3ADE-6A88-5050-517948BDCF0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7BE7B7A-E091-0EF3-89A2-E0BCF72F046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AB2F86-76D6-AEF9-2382-50F6FE083881}"/>
              </a:ext>
            </a:extLst>
          </p:cNvPr>
          <p:cNvSpPr>
            <a:spLocks noGrp="1"/>
          </p:cNvSpPr>
          <p:nvPr>
            <p:ph type="dt" sz="half" idx="10"/>
          </p:nvPr>
        </p:nvSpPr>
        <p:spPr/>
        <p:txBody>
          <a:bodyPr/>
          <a:lstStyle/>
          <a:p>
            <a:fld id="{100A5189-19C9-486C-B4C2-1197EA2FEED2}" type="datetimeFigureOut">
              <a:rPr lang="en-US" smtClean="0"/>
              <a:t>8/21/26</a:t>
            </a:fld>
            <a:endParaRPr lang="en-US"/>
          </a:p>
        </p:txBody>
      </p:sp>
      <p:sp>
        <p:nvSpPr>
          <p:cNvPr id="5" name="Footer Placeholder 4">
            <a:extLst>
              <a:ext uri="{FF2B5EF4-FFF2-40B4-BE49-F238E27FC236}">
                <a16:creationId xmlns:a16="http://schemas.microsoft.com/office/drawing/2014/main" id="{4A1A0747-9C6F-B7E9-2A9F-5525D01623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54CFBD-3BE3-B47D-CEC6-1BF810DC09E3}"/>
              </a:ext>
            </a:extLst>
          </p:cNvPr>
          <p:cNvSpPr>
            <a:spLocks noGrp="1"/>
          </p:cNvSpPr>
          <p:nvPr>
            <p:ph type="sldNum" sz="quarter" idx="12"/>
          </p:nvPr>
        </p:nvSpPr>
        <p:spPr/>
        <p:txBody>
          <a:bodyPr/>
          <a:lstStyle/>
          <a:p>
            <a:fld id="{0808A8A3-A0E7-465D-B344-5CEF792E904A}" type="slidenum">
              <a:rPr lang="en-US" smtClean="0"/>
              <a:t>‹#›</a:t>
            </a:fld>
            <a:endParaRPr lang="en-US"/>
          </a:p>
        </p:txBody>
      </p:sp>
    </p:spTree>
    <p:extLst>
      <p:ext uri="{BB962C8B-B14F-4D97-AF65-F5344CB8AC3E}">
        <p14:creationId xmlns:p14="http://schemas.microsoft.com/office/powerpoint/2010/main" val="27958079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8CC80-2985-CA54-4909-E26AAAC4520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41D5D0E-59A4-0C30-7995-54916B5CFFA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245BCB8-9946-4703-9EF3-0169240EAF67}"/>
              </a:ext>
            </a:extLst>
          </p:cNvPr>
          <p:cNvSpPr>
            <a:spLocks noGrp="1"/>
          </p:cNvSpPr>
          <p:nvPr>
            <p:ph type="dt" sz="half" idx="10"/>
          </p:nvPr>
        </p:nvSpPr>
        <p:spPr/>
        <p:txBody>
          <a:bodyPr/>
          <a:lstStyle/>
          <a:p>
            <a:fld id="{100A5189-19C9-486C-B4C2-1197EA2FEED2}" type="datetimeFigureOut">
              <a:rPr lang="en-US" smtClean="0"/>
              <a:t>8/21/26</a:t>
            </a:fld>
            <a:endParaRPr lang="en-US"/>
          </a:p>
        </p:txBody>
      </p:sp>
      <p:sp>
        <p:nvSpPr>
          <p:cNvPr id="5" name="Footer Placeholder 4">
            <a:extLst>
              <a:ext uri="{FF2B5EF4-FFF2-40B4-BE49-F238E27FC236}">
                <a16:creationId xmlns:a16="http://schemas.microsoft.com/office/drawing/2014/main" id="{5E241587-9884-4A20-E589-DD6CC9C8FBB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13B63D4-8848-C812-D844-E666A9D7E811}"/>
              </a:ext>
            </a:extLst>
          </p:cNvPr>
          <p:cNvSpPr>
            <a:spLocks noGrp="1"/>
          </p:cNvSpPr>
          <p:nvPr>
            <p:ph type="sldNum" sz="quarter" idx="12"/>
          </p:nvPr>
        </p:nvSpPr>
        <p:spPr/>
        <p:txBody>
          <a:bodyPr/>
          <a:lstStyle/>
          <a:p>
            <a:fld id="{0808A8A3-A0E7-465D-B344-5CEF792E904A}" type="slidenum">
              <a:rPr lang="en-US" smtClean="0"/>
              <a:t>‹#›</a:t>
            </a:fld>
            <a:endParaRPr lang="en-US"/>
          </a:p>
        </p:txBody>
      </p:sp>
    </p:spTree>
    <p:extLst>
      <p:ext uri="{BB962C8B-B14F-4D97-AF65-F5344CB8AC3E}">
        <p14:creationId xmlns:p14="http://schemas.microsoft.com/office/powerpoint/2010/main" val="310338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815C9-8D41-D3C7-47EA-B92B4850B7A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BBE2F71-A350-2085-F846-46D6CE569E1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0300917-BF35-DCF3-56BD-8A1B31A3704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E2566A0-126D-6EF5-97F6-15C77408FFE4}"/>
              </a:ext>
            </a:extLst>
          </p:cNvPr>
          <p:cNvSpPr>
            <a:spLocks noGrp="1"/>
          </p:cNvSpPr>
          <p:nvPr>
            <p:ph type="dt" sz="half" idx="10"/>
          </p:nvPr>
        </p:nvSpPr>
        <p:spPr/>
        <p:txBody>
          <a:bodyPr/>
          <a:lstStyle/>
          <a:p>
            <a:fld id="{100A5189-19C9-486C-B4C2-1197EA2FEED2}" type="datetimeFigureOut">
              <a:rPr lang="en-US" smtClean="0"/>
              <a:t>8/21/26</a:t>
            </a:fld>
            <a:endParaRPr lang="en-US"/>
          </a:p>
        </p:txBody>
      </p:sp>
      <p:sp>
        <p:nvSpPr>
          <p:cNvPr id="6" name="Footer Placeholder 5">
            <a:extLst>
              <a:ext uri="{FF2B5EF4-FFF2-40B4-BE49-F238E27FC236}">
                <a16:creationId xmlns:a16="http://schemas.microsoft.com/office/drawing/2014/main" id="{5AF91395-8536-3AC1-2352-F31EDB179FE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A4334B7-05D4-156C-A56C-EA04B6B469B0}"/>
              </a:ext>
            </a:extLst>
          </p:cNvPr>
          <p:cNvSpPr>
            <a:spLocks noGrp="1"/>
          </p:cNvSpPr>
          <p:nvPr>
            <p:ph type="sldNum" sz="quarter" idx="12"/>
          </p:nvPr>
        </p:nvSpPr>
        <p:spPr/>
        <p:txBody>
          <a:bodyPr/>
          <a:lstStyle/>
          <a:p>
            <a:fld id="{0808A8A3-A0E7-465D-B344-5CEF792E904A}" type="slidenum">
              <a:rPr lang="en-US" smtClean="0"/>
              <a:t>‹#›</a:t>
            </a:fld>
            <a:endParaRPr lang="en-US"/>
          </a:p>
        </p:txBody>
      </p:sp>
    </p:spTree>
    <p:extLst>
      <p:ext uri="{BB962C8B-B14F-4D97-AF65-F5344CB8AC3E}">
        <p14:creationId xmlns:p14="http://schemas.microsoft.com/office/powerpoint/2010/main" val="30705143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E83D0-3E9D-0E13-1C6D-C18DFE49AE7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CFC4D40-78AD-6D56-CB7F-AEB733568C9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B032309-2681-BB7E-2865-6E725247EAF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CDA978B-9BA1-09F1-EA96-819591AF925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08BB43C-D122-DF67-CDC3-046EF683A4F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E166F28-F305-1BE5-6C6E-139994BC6318}"/>
              </a:ext>
            </a:extLst>
          </p:cNvPr>
          <p:cNvSpPr>
            <a:spLocks noGrp="1"/>
          </p:cNvSpPr>
          <p:nvPr>
            <p:ph type="dt" sz="half" idx="10"/>
          </p:nvPr>
        </p:nvSpPr>
        <p:spPr/>
        <p:txBody>
          <a:bodyPr/>
          <a:lstStyle/>
          <a:p>
            <a:fld id="{100A5189-19C9-486C-B4C2-1197EA2FEED2}" type="datetimeFigureOut">
              <a:rPr lang="en-US" smtClean="0"/>
              <a:t>8/21/26</a:t>
            </a:fld>
            <a:endParaRPr lang="en-US"/>
          </a:p>
        </p:txBody>
      </p:sp>
      <p:sp>
        <p:nvSpPr>
          <p:cNvPr id="8" name="Footer Placeholder 7">
            <a:extLst>
              <a:ext uri="{FF2B5EF4-FFF2-40B4-BE49-F238E27FC236}">
                <a16:creationId xmlns:a16="http://schemas.microsoft.com/office/drawing/2014/main" id="{27AF9243-ADAE-0820-A540-8CBB174FD12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702C948-0598-464C-8F8E-2460C0E1131E}"/>
              </a:ext>
            </a:extLst>
          </p:cNvPr>
          <p:cNvSpPr>
            <a:spLocks noGrp="1"/>
          </p:cNvSpPr>
          <p:nvPr>
            <p:ph type="sldNum" sz="quarter" idx="12"/>
          </p:nvPr>
        </p:nvSpPr>
        <p:spPr/>
        <p:txBody>
          <a:bodyPr/>
          <a:lstStyle/>
          <a:p>
            <a:fld id="{0808A8A3-A0E7-465D-B344-5CEF792E904A}" type="slidenum">
              <a:rPr lang="en-US" smtClean="0"/>
              <a:t>‹#›</a:t>
            </a:fld>
            <a:endParaRPr lang="en-US"/>
          </a:p>
        </p:txBody>
      </p:sp>
    </p:spTree>
    <p:extLst>
      <p:ext uri="{BB962C8B-B14F-4D97-AF65-F5344CB8AC3E}">
        <p14:creationId xmlns:p14="http://schemas.microsoft.com/office/powerpoint/2010/main" val="8936075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2F869-FD5C-3928-D435-46A8F7AC481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5FC2782-B2AF-A52A-394C-90EF91734C98}"/>
              </a:ext>
            </a:extLst>
          </p:cNvPr>
          <p:cNvSpPr>
            <a:spLocks noGrp="1"/>
          </p:cNvSpPr>
          <p:nvPr>
            <p:ph type="dt" sz="half" idx="10"/>
          </p:nvPr>
        </p:nvSpPr>
        <p:spPr/>
        <p:txBody>
          <a:bodyPr/>
          <a:lstStyle/>
          <a:p>
            <a:fld id="{100A5189-19C9-486C-B4C2-1197EA2FEED2}" type="datetimeFigureOut">
              <a:rPr lang="en-US" smtClean="0"/>
              <a:t>8/21/26</a:t>
            </a:fld>
            <a:endParaRPr lang="en-US"/>
          </a:p>
        </p:txBody>
      </p:sp>
      <p:sp>
        <p:nvSpPr>
          <p:cNvPr id="4" name="Footer Placeholder 3">
            <a:extLst>
              <a:ext uri="{FF2B5EF4-FFF2-40B4-BE49-F238E27FC236}">
                <a16:creationId xmlns:a16="http://schemas.microsoft.com/office/drawing/2014/main" id="{3D3A092D-D260-30E5-6E7D-894DD4D4F49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83212F3-AAF9-A15C-EF75-88159386F6BE}"/>
              </a:ext>
            </a:extLst>
          </p:cNvPr>
          <p:cNvSpPr>
            <a:spLocks noGrp="1"/>
          </p:cNvSpPr>
          <p:nvPr>
            <p:ph type="sldNum" sz="quarter" idx="12"/>
          </p:nvPr>
        </p:nvSpPr>
        <p:spPr/>
        <p:txBody>
          <a:bodyPr/>
          <a:lstStyle/>
          <a:p>
            <a:fld id="{0808A8A3-A0E7-465D-B344-5CEF792E904A}" type="slidenum">
              <a:rPr lang="en-US" smtClean="0"/>
              <a:t>‹#›</a:t>
            </a:fld>
            <a:endParaRPr lang="en-US"/>
          </a:p>
        </p:txBody>
      </p:sp>
    </p:spTree>
    <p:extLst>
      <p:ext uri="{BB962C8B-B14F-4D97-AF65-F5344CB8AC3E}">
        <p14:creationId xmlns:p14="http://schemas.microsoft.com/office/powerpoint/2010/main" val="33143715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BE58254-814D-C934-0586-C6E9EA495DBF}"/>
              </a:ext>
            </a:extLst>
          </p:cNvPr>
          <p:cNvSpPr>
            <a:spLocks noGrp="1"/>
          </p:cNvSpPr>
          <p:nvPr>
            <p:ph type="dt" sz="half" idx="10"/>
          </p:nvPr>
        </p:nvSpPr>
        <p:spPr/>
        <p:txBody>
          <a:bodyPr/>
          <a:lstStyle/>
          <a:p>
            <a:fld id="{100A5189-19C9-486C-B4C2-1197EA2FEED2}" type="datetimeFigureOut">
              <a:rPr lang="en-US" smtClean="0"/>
              <a:t>8/21/26</a:t>
            </a:fld>
            <a:endParaRPr lang="en-US"/>
          </a:p>
        </p:txBody>
      </p:sp>
      <p:sp>
        <p:nvSpPr>
          <p:cNvPr id="3" name="Footer Placeholder 2">
            <a:extLst>
              <a:ext uri="{FF2B5EF4-FFF2-40B4-BE49-F238E27FC236}">
                <a16:creationId xmlns:a16="http://schemas.microsoft.com/office/drawing/2014/main" id="{305888E9-4B5F-2B82-F197-439C433238D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BA4146A-91B3-D17E-71CB-894FB0D1F0FF}"/>
              </a:ext>
            </a:extLst>
          </p:cNvPr>
          <p:cNvSpPr>
            <a:spLocks noGrp="1"/>
          </p:cNvSpPr>
          <p:nvPr>
            <p:ph type="sldNum" sz="quarter" idx="12"/>
          </p:nvPr>
        </p:nvSpPr>
        <p:spPr/>
        <p:txBody>
          <a:bodyPr/>
          <a:lstStyle/>
          <a:p>
            <a:fld id="{0808A8A3-A0E7-465D-B344-5CEF792E904A}" type="slidenum">
              <a:rPr lang="en-US" smtClean="0"/>
              <a:t>‹#›</a:t>
            </a:fld>
            <a:endParaRPr lang="en-US"/>
          </a:p>
        </p:txBody>
      </p:sp>
    </p:spTree>
    <p:extLst>
      <p:ext uri="{BB962C8B-B14F-4D97-AF65-F5344CB8AC3E}">
        <p14:creationId xmlns:p14="http://schemas.microsoft.com/office/powerpoint/2010/main" val="19516896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AA721D-5AFB-CD8A-4B9E-AA14642F0DD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00B5FAA-4C64-9D44-AFB6-4AFEE394C84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477E4CC-6CED-CB2F-EF86-8F46E11392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E19279-990A-3AF8-57F1-D1FED4223038}"/>
              </a:ext>
            </a:extLst>
          </p:cNvPr>
          <p:cNvSpPr>
            <a:spLocks noGrp="1"/>
          </p:cNvSpPr>
          <p:nvPr>
            <p:ph type="dt" sz="half" idx="10"/>
          </p:nvPr>
        </p:nvSpPr>
        <p:spPr/>
        <p:txBody>
          <a:bodyPr/>
          <a:lstStyle/>
          <a:p>
            <a:fld id="{100A5189-19C9-486C-B4C2-1197EA2FEED2}" type="datetimeFigureOut">
              <a:rPr lang="en-US" smtClean="0"/>
              <a:t>8/21/26</a:t>
            </a:fld>
            <a:endParaRPr lang="en-US"/>
          </a:p>
        </p:txBody>
      </p:sp>
      <p:sp>
        <p:nvSpPr>
          <p:cNvPr id="6" name="Footer Placeholder 5">
            <a:extLst>
              <a:ext uri="{FF2B5EF4-FFF2-40B4-BE49-F238E27FC236}">
                <a16:creationId xmlns:a16="http://schemas.microsoft.com/office/drawing/2014/main" id="{FC0C5BF6-36AF-0806-9695-6895C381B31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5D25EFC-9CDA-60FA-D707-E4055C1FA5F6}"/>
              </a:ext>
            </a:extLst>
          </p:cNvPr>
          <p:cNvSpPr>
            <a:spLocks noGrp="1"/>
          </p:cNvSpPr>
          <p:nvPr>
            <p:ph type="sldNum" sz="quarter" idx="12"/>
          </p:nvPr>
        </p:nvSpPr>
        <p:spPr/>
        <p:txBody>
          <a:bodyPr/>
          <a:lstStyle/>
          <a:p>
            <a:fld id="{0808A8A3-A0E7-465D-B344-5CEF792E904A}" type="slidenum">
              <a:rPr lang="en-US" smtClean="0"/>
              <a:t>‹#›</a:t>
            </a:fld>
            <a:endParaRPr lang="en-US"/>
          </a:p>
        </p:txBody>
      </p:sp>
    </p:spTree>
    <p:extLst>
      <p:ext uri="{BB962C8B-B14F-4D97-AF65-F5344CB8AC3E}">
        <p14:creationId xmlns:p14="http://schemas.microsoft.com/office/powerpoint/2010/main" val="593106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C6EE3-DE3A-3565-8D0C-3AF7B51FA70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F5E868-34BE-7EAD-BAED-AB4C58BA29F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FB89FA7-D26D-DA60-1029-434D0DFEB6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9F9D0C9-3BCF-FF35-4233-0AC5DDFBC761}"/>
              </a:ext>
            </a:extLst>
          </p:cNvPr>
          <p:cNvSpPr>
            <a:spLocks noGrp="1"/>
          </p:cNvSpPr>
          <p:nvPr>
            <p:ph type="dt" sz="half" idx="10"/>
          </p:nvPr>
        </p:nvSpPr>
        <p:spPr/>
        <p:txBody>
          <a:bodyPr/>
          <a:lstStyle/>
          <a:p>
            <a:fld id="{100A5189-19C9-486C-B4C2-1197EA2FEED2}" type="datetimeFigureOut">
              <a:rPr lang="en-US" smtClean="0"/>
              <a:t>8/21/26</a:t>
            </a:fld>
            <a:endParaRPr lang="en-US"/>
          </a:p>
        </p:txBody>
      </p:sp>
      <p:sp>
        <p:nvSpPr>
          <p:cNvPr id="6" name="Footer Placeholder 5">
            <a:extLst>
              <a:ext uri="{FF2B5EF4-FFF2-40B4-BE49-F238E27FC236}">
                <a16:creationId xmlns:a16="http://schemas.microsoft.com/office/drawing/2014/main" id="{025576CB-CACD-80EA-F6EE-5B7CBFACA7C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32240F-6DD3-6DB6-6986-E6F0887BF3B6}"/>
              </a:ext>
            </a:extLst>
          </p:cNvPr>
          <p:cNvSpPr>
            <a:spLocks noGrp="1"/>
          </p:cNvSpPr>
          <p:nvPr>
            <p:ph type="sldNum" sz="quarter" idx="12"/>
          </p:nvPr>
        </p:nvSpPr>
        <p:spPr/>
        <p:txBody>
          <a:bodyPr/>
          <a:lstStyle/>
          <a:p>
            <a:fld id="{0808A8A3-A0E7-465D-B344-5CEF792E904A}" type="slidenum">
              <a:rPr lang="en-US" smtClean="0"/>
              <a:t>‹#›</a:t>
            </a:fld>
            <a:endParaRPr lang="en-US"/>
          </a:p>
        </p:txBody>
      </p:sp>
    </p:spTree>
    <p:extLst>
      <p:ext uri="{BB962C8B-B14F-4D97-AF65-F5344CB8AC3E}">
        <p14:creationId xmlns:p14="http://schemas.microsoft.com/office/powerpoint/2010/main" val="6359953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49857D0-43F9-FD69-C14D-2FF97844BD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65B4BE2-1D67-E1CC-C672-0A9246E2CCB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72E235-7126-B794-B939-1F1C97C0B3B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0A5189-19C9-486C-B4C2-1197EA2FEED2}" type="datetimeFigureOut">
              <a:rPr lang="en-US" smtClean="0"/>
              <a:t>8/21/26</a:t>
            </a:fld>
            <a:endParaRPr lang="en-US"/>
          </a:p>
        </p:txBody>
      </p:sp>
      <p:sp>
        <p:nvSpPr>
          <p:cNvPr id="5" name="Footer Placeholder 4">
            <a:extLst>
              <a:ext uri="{FF2B5EF4-FFF2-40B4-BE49-F238E27FC236}">
                <a16:creationId xmlns:a16="http://schemas.microsoft.com/office/drawing/2014/main" id="{152EAB93-91E0-5574-0430-F0328CD342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D9AE313-0D86-8747-2D39-D9A62ECED61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08A8A3-A0E7-465D-B344-5CEF792E904A}" type="slidenum">
              <a:rPr lang="en-US" smtClean="0"/>
              <a:t>‹#›</a:t>
            </a:fld>
            <a:endParaRPr lang="en-US"/>
          </a:p>
        </p:txBody>
      </p:sp>
    </p:spTree>
    <p:extLst>
      <p:ext uri="{BB962C8B-B14F-4D97-AF65-F5344CB8AC3E}">
        <p14:creationId xmlns:p14="http://schemas.microsoft.com/office/powerpoint/2010/main" val="35384289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0.png"/><Relationship Id="rId1" Type="http://schemas.openxmlformats.org/officeDocument/2006/relationships/slideLayout" Target="../slideLayouts/slideLayout12.xml"/><Relationship Id="rId6" Type="http://schemas.openxmlformats.org/officeDocument/2006/relationships/image" Target="../media/image34.png"/><Relationship Id="rId5" Type="http://schemas.openxmlformats.org/officeDocument/2006/relationships/image" Target="../media/image33.jpeg"/><Relationship Id="rId4" Type="http://schemas.openxmlformats.org/officeDocument/2006/relationships/image" Target="../media/image32.jpeg"/></Relationships>
</file>

<file path=ppt/slides/_rels/slide12.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emf"/><Relationship Id="rId7" Type="http://schemas.openxmlformats.org/officeDocument/2006/relationships/image" Target="../media/image41.png"/><Relationship Id="rId2" Type="http://schemas.openxmlformats.org/officeDocument/2006/relationships/oleObject" Target="../embeddings/oleObject1.bin"/><Relationship Id="rId1" Type="http://schemas.openxmlformats.org/officeDocument/2006/relationships/slideLayout" Target="../slideLayouts/slideLayout3.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13.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0.png"/><Relationship Id="rId7" Type="http://schemas.openxmlformats.org/officeDocument/2006/relationships/image" Target="../media/image35.jpe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 Id="rId9" Type="http://schemas.openxmlformats.org/officeDocument/2006/relationships/image" Target="../media/image34.png"/></Relationships>
</file>

<file path=ppt/slides/_rels/slide14.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17.jpeg"/><Relationship Id="rId7" Type="http://schemas.openxmlformats.org/officeDocument/2006/relationships/image" Target="../media/image25.png"/><Relationship Id="rId2" Type="http://schemas.openxmlformats.org/officeDocument/2006/relationships/image" Target="../media/image23.png"/><Relationship Id="rId1" Type="http://schemas.openxmlformats.org/officeDocument/2006/relationships/slideLayout" Target="../slideLayouts/slideLayout12.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8.png"/><Relationship Id="rId9" Type="http://schemas.openxmlformats.org/officeDocument/2006/relationships/image" Target="../media/image27.png"/></Relationships>
</file>

<file path=ppt/slides/_rels/slide15.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0.png"/><Relationship Id="rId7" Type="http://schemas.openxmlformats.org/officeDocument/2006/relationships/image" Target="../media/image35.jpe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33.jpeg"/><Relationship Id="rId11" Type="http://schemas.openxmlformats.org/officeDocument/2006/relationships/image" Target="../media/image45.png"/><Relationship Id="rId5" Type="http://schemas.openxmlformats.org/officeDocument/2006/relationships/image" Target="../media/image32.jpeg"/><Relationship Id="rId10" Type="http://schemas.openxmlformats.org/officeDocument/2006/relationships/image" Target="../media/image44.png"/><Relationship Id="rId4" Type="http://schemas.openxmlformats.org/officeDocument/2006/relationships/image" Target="../media/image31.jpeg"/><Relationship Id="rId9" Type="http://schemas.openxmlformats.org/officeDocument/2006/relationships/image" Target="../media/image43.png"/></Relationships>
</file>

<file path=ppt/slides/_rels/slide16.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image" Target="../media/image46.png"/><Relationship Id="rId7" Type="http://schemas.openxmlformats.org/officeDocument/2006/relationships/image" Target="../media/image33.jpeg"/><Relationship Id="rId12" Type="http://schemas.openxmlformats.org/officeDocument/2006/relationships/image" Target="../media/image45.png"/><Relationship Id="rId2" Type="http://schemas.openxmlformats.org/officeDocument/2006/relationships/image" Target="../media/image28.png"/><Relationship Id="rId1" Type="http://schemas.openxmlformats.org/officeDocument/2006/relationships/slideLayout" Target="../slideLayouts/slideLayout12.xml"/><Relationship Id="rId6" Type="http://schemas.openxmlformats.org/officeDocument/2006/relationships/image" Target="../media/image32.jpeg"/><Relationship Id="rId11" Type="http://schemas.openxmlformats.org/officeDocument/2006/relationships/image" Target="../media/image44.png"/><Relationship Id="rId5" Type="http://schemas.openxmlformats.org/officeDocument/2006/relationships/image" Target="../media/image31.jpeg"/><Relationship Id="rId10" Type="http://schemas.openxmlformats.org/officeDocument/2006/relationships/image" Target="../media/image43.png"/><Relationship Id="rId4" Type="http://schemas.openxmlformats.org/officeDocument/2006/relationships/image" Target="../media/image30.png"/><Relationship Id="rId9" Type="http://schemas.openxmlformats.org/officeDocument/2006/relationships/image" Target="../media/image36.png"/></Relationships>
</file>

<file path=ppt/slides/_rels/slide17.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2.jpeg"/><Relationship Id="rId7" Type="http://schemas.openxmlformats.org/officeDocument/2006/relationships/image" Target="../media/image43.png"/><Relationship Id="rId2" Type="http://schemas.openxmlformats.org/officeDocument/2006/relationships/image" Target="../media/image30.png"/><Relationship Id="rId1" Type="http://schemas.openxmlformats.org/officeDocument/2006/relationships/slideLayout" Target="../slideLayouts/slideLayout12.xml"/><Relationship Id="rId6" Type="http://schemas.openxmlformats.org/officeDocument/2006/relationships/image" Target="../media/image36.png"/><Relationship Id="rId5" Type="http://schemas.openxmlformats.org/officeDocument/2006/relationships/image" Target="../media/image35.jpeg"/><Relationship Id="rId4" Type="http://schemas.openxmlformats.org/officeDocument/2006/relationships/image" Target="../media/image33.jpeg"/></Relationships>
</file>

<file path=ppt/slides/_rels/slide18.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3.jpeg"/><Relationship Id="rId7" Type="http://schemas.openxmlformats.org/officeDocument/2006/relationships/image" Target="../media/image43.png"/><Relationship Id="rId2" Type="http://schemas.openxmlformats.org/officeDocument/2006/relationships/image" Target="../media/image30.png"/><Relationship Id="rId1" Type="http://schemas.openxmlformats.org/officeDocument/2006/relationships/slideLayout" Target="../slideLayouts/slideLayout12.xml"/><Relationship Id="rId6" Type="http://schemas.openxmlformats.org/officeDocument/2006/relationships/image" Target="../media/image32.jpeg"/><Relationship Id="rId5" Type="http://schemas.openxmlformats.org/officeDocument/2006/relationships/image" Target="../media/image36.png"/><Relationship Id="rId4" Type="http://schemas.openxmlformats.org/officeDocument/2006/relationships/image" Target="../media/image35.jpeg"/><Relationship Id="rId9" Type="http://schemas.openxmlformats.org/officeDocument/2006/relationships/image" Target="../media/image31.jpeg"/></Relationships>
</file>

<file path=ppt/slides/_rels/slide19.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3.jpeg"/><Relationship Id="rId7" Type="http://schemas.openxmlformats.org/officeDocument/2006/relationships/image" Target="../media/image43.png"/><Relationship Id="rId2" Type="http://schemas.openxmlformats.org/officeDocument/2006/relationships/image" Target="../media/image30.png"/><Relationship Id="rId1" Type="http://schemas.openxmlformats.org/officeDocument/2006/relationships/slideLayout" Target="../slideLayouts/slideLayout12.xml"/><Relationship Id="rId6" Type="http://schemas.openxmlformats.org/officeDocument/2006/relationships/image" Target="../media/image32.jpeg"/><Relationship Id="rId5" Type="http://schemas.openxmlformats.org/officeDocument/2006/relationships/image" Target="../media/image36.png"/><Relationship Id="rId4" Type="http://schemas.openxmlformats.org/officeDocument/2006/relationships/image" Target="../media/image35.jpeg"/><Relationship Id="rId9" Type="http://schemas.openxmlformats.org/officeDocument/2006/relationships/image" Target="../media/image31.jpe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ov"/><Relationship Id="rId1" Type="http://schemas.microsoft.com/office/2007/relationships/media" Target="../media/media1.mov"/><Relationship Id="rId5" Type="http://schemas.openxmlformats.org/officeDocument/2006/relationships/image" Target="../media/image11.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14.jpeg"/><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jpeg"/><Relationship Id="rId1" Type="http://schemas.openxmlformats.org/officeDocument/2006/relationships/slideLayout" Target="../slideLayouts/slideLayout12.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7.jpeg"/><Relationship Id="rId7"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2.xml"/><Relationship Id="rId6" Type="http://schemas.openxmlformats.org/officeDocument/2006/relationships/image" Target="../media/image21.jpeg"/><Relationship Id="rId5" Type="http://schemas.openxmlformats.org/officeDocument/2006/relationships/image" Target="../media/image20.jpeg"/><Relationship Id="rId10" Type="http://schemas.openxmlformats.org/officeDocument/2006/relationships/image" Target="../media/image27.png"/><Relationship Id="rId4" Type="http://schemas.openxmlformats.org/officeDocument/2006/relationships/image" Target="../media/image18.png"/><Relationship Id="rId9"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descr="An image of a coral reef with tan branching corals, brown massive corals, and soft corals swaying in the water. Small fishes swim on the reef and the water is a deep blue."/>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0" y="2217"/>
            <a:ext cx="12192005" cy="6858003"/>
          </a:xfrm>
          <a:prstGeom prst="rect">
            <a:avLst/>
          </a:prstGeom>
          <a:noFill/>
          <a:ln>
            <a:noFill/>
          </a:ln>
        </p:spPr>
      </p:pic>
      <p:sp>
        <p:nvSpPr>
          <p:cNvPr id="55" name="Google Shape;55;p13"/>
          <p:cNvSpPr txBox="1">
            <a:spLocks noGrp="1"/>
          </p:cNvSpPr>
          <p:nvPr>
            <p:ph type="ctrTitle"/>
          </p:nvPr>
        </p:nvSpPr>
        <p:spPr>
          <a:xfrm>
            <a:off x="415600" y="-1"/>
            <a:ext cx="11360800" cy="2152185"/>
          </a:xfrm>
          <a:prstGeom prst="rect">
            <a:avLst/>
          </a:prstGeom>
          <a:noFill/>
          <a:ln>
            <a:noFill/>
          </a:ln>
        </p:spPr>
        <p:txBody>
          <a:bodyPr spcFirstLastPara="1" vert="horz" wrap="square" lIns="121900" tIns="121900" rIns="121900" bIns="121900" rtlCol="0" anchor="b" anchorCtr="0">
            <a:normAutofit fontScale="90000"/>
          </a:bodyPr>
          <a:lstStyle/>
          <a:p>
            <a:pPr>
              <a:lnSpc>
                <a:spcPct val="100000"/>
              </a:lnSpc>
              <a:spcBef>
                <a:spcPts val="0"/>
              </a:spcBef>
              <a:buSzPts val="5200"/>
            </a:pPr>
            <a:r>
              <a:rPr lang="en-US" sz="6667" b="1" dirty="0">
                <a:solidFill>
                  <a:srgbClr val="FFFFFF"/>
                </a:solidFill>
              </a:rPr>
              <a:t>Reef Survivor Jr Game- </a:t>
            </a:r>
            <a:br>
              <a:rPr lang="en-US" sz="6667" b="1" dirty="0">
                <a:solidFill>
                  <a:srgbClr val="FFFFFF"/>
                </a:solidFill>
              </a:rPr>
            </a:br>
            <a:r>
              <a:rPr lang="en-US" sz="6667" b="1" dirty="0">
                <a:solidFill>
                  <a:srgbClr val="FFFFFF"/>
                </a:solidFill>
              </a:rPr>
              <a:t>Modeling Reef Ecosystems</a:t>
            </a:r>
            <a:endParaRPr sz="6667" b="1" dirty="0">
              <a:solidFill>
                <a:srgbClr val="FFFFFF"/>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Shape&#10;&#10;Description automatically generated">
            <a:extLst>
              <a:ext uri="{FF2B5EF4-FFF2-40B4-BE49-F238E27FC236}">
                <a16:creationId xmlns:a16="http://schemas.microsoft.com/office/drawing/2014/main" id="{A632A541-69F6-F8F1-0819-E4B5BE1F736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8130905">
            <a:off x="2364034" y="2349468"/>
            <a:ext cx="2286000" cy="3429000"/>
          </a:xfrm>
          <a:prstGeom prst="rect">
            <a:avLst/>
          </a:prstGeom>
        </p:spPr>
      </p:pic>
      <p:pic>
        <p:nvPicPr>
          <p:cNvPr id="18" name="Picture 17" descr="Shape&#10;&#10;Description automatically generated">
            <a:extLst>
              <a:ext uri="{FF2B5EF4-FFF2-40B4-BE49-F238E27FC236}">
                <a16:creationId xmlns:a16="http://schemas.microsoft.com/office/drawing/2014/main" id="{B8C1D92D-164D-14CE-89E1-5AACB4D274C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9854604">
            <a:off x="2365423" y="2222875"/>
            <a:ext cx="2286000" cy="3429000"/>
          </a:xfrm>
          <a:prstGeom prst="rect">
            <a:avLst/>
          </a:prstGeom>
        </p:spPr>
      </p:pic>
      <p:pic>
        <p:nvPicPr>
          <p:cNvPr id="25" name="Picture 24" descr="Shape&#10;&#10;Description automatically generated">
            <a:extLst>
              <a:ext uri="{FF2B5EF4-FFF2-40B4-BE49-F238E27FC236}">
                <a16:creationId xmlns:a16="http://schemas.microsoft.com/office/drawing/2014/main" id="{8119CC5B-6174-A30C-398B-DF217B6AC94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236805">
            <a:off x="3383987" y="2222875"/>
            <a:ext cx="2286000" cy="3429000"/>
          </a:xfrm>
          <a:prstGeom prst="rect">
            <a:avLst/>
          </a:prstGeom>
        </p:spPr>
      </p:pic>
      <p:sp>
        <p:nvSpPr>
          <p:cNvPr id="3" name="Text Placeholder 2">
            <a:extLst>
              <a:ext uri="{FF2B5EF4-FFF2-40B4-BE49-F238E27FC236}">
                <a16:creationId xmlns:a16="http://schemas.microsoft.com/office/drawing/2014/main" id="{97F17226-8595-5847-6DFF-13E896DD3871}"/>
              </a:ext>
            </a:extLst>
          </p:cNvPr>
          <p:cNvSpPr>
            <a:spLocks noGrp="1"/>
          </p:cNvSpPr>
          <p:nvPr>
            <p:ph type="body" idx="1"/>
          </p:nvPr>
        </p:nvSpPr>
        <p:spPr>
          <a:xfrm>
            <a:off x="508409" y="1151400"/>
            <a:ext cx="8037156" cy="4555200"/>
          </a:xfrm>
        </p:spPr>
        <p:txBody>
          <a:bodyPr/>
          <a:lstStyle/>
          <a:p>
            <a:r>
              <a:rPr lang="en-US" dirty="0"/>
              <a:t>Survive the disaster!</a:t>
            </a:r>
          </a:p>
        </p:txBody>
      </p:sp>
      <p:sp>
        <p:nvSpPr>
          <p:cNvPr id="5" name="Title 1">
            <a:extLst>
              <a:ext uri="{FF2B5EF4-FFF2-40B4-BE49-F238E27FC236}">
                <a16:creationId xmlns:a16="http://schemas.microsoft.com/office/drawing/2014/main" id="{0E4F0ED3-30C5-8BE7-D3F8-602F0B2BDD89}"/>
              </a:ext>
            </a:extLst>
          </p:cNvPr>
          <p:cNvSpPr txBox="1">
            <a:spLocks/>
          </p:cNvSpPr>
          <p:nvPr/>
        </p:nvSpPr>
        <p:spPr>
          <a:xfrm>
            <a:off x="415600" y="280577"/>
            <a:ext cx="11360800" cy="763600"/>
          </a:xfrm>
          <a:prstGeom prst="rect">
            <a:avLst/>
          </a:prstGeom>
          <a:noFill/>
          <a:ln>
            <a:noFill/>
          </a:ln>
        </p:spPr>
        <p:txBody>
          <a:bodyPr spcFirstLastPara="1" vert="horz" wrap="square" lIns="91425" tIns="91425" rIns="91425" bIns="91425" rtlCol="0" anchor="t" anchorCtr="0">
            <a:normAutofit fontScale="90000" lnSpcReduction="10000"/>
          </a:bodyPr>
          <a:lstStyle>
            <a:lvl1pPr lvl="0" algn="l" defTabSz="914400" rtl="0" eaLnBrk="1" latinLnBrk="0" hangingPunct="1">
              <a:lnSpc>
                <a:spcPct val="100000"/>
              </a:lnSpc>
              <a:spcBef>
                <a:spcPts val="0"/>
              </a:spcBef>
              <a:spcAft>
                <a:spcPts val="0"/>
              </a:spcAft>
              <a:buSzPts val="2800"/>
              <a:buNone/>
              <a:defRPr sz="4400" kern="1200">
                <a:solidFill>
                  <a:schemeClr val="tx1"/>
                </a:solidFill>
                <a:latin typeface="+mj-lt"/>
                <a:ea typeface="+mj-ea"/>
                <a:cs typeface="+mj-cs"/>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r>
              <a:rPr lang="en-US" b="1" dirty="0">
                <a:latin typeface="+mn-lt"/>
              </a:rPr>
              <a:t>Let’s Play a Game</a:t>
            </a:r>
          </a:p>
        </p:txBody>
      </p:sp>
      <p:pic>
        <p:nvPicPr>
          <p:cNvPr id="12" name="Picture 11" descr="Text&#10;&#10;Description automatically generated">
            <a:extLst>
              <a:ext uri="{FF2B5EF4-FFF2-40B4-BE49-F238E27FC236}">
                <a16:creationId xmlns:a16="http://schemas.microsoft.com/office/drawing/2014/main" id="{44841CFB-820C-AC62-65C7-7D6F61B7808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066816" y="468921"/>
            <a:ext cx="4072335" cy="6108502"/>
          </a:xfrm>
          <a:prstGeom prst="rect">
            <a:avLst/>
          </a:prstGeom>
        </p:spPr>
      </p:pic>
      <p:pic>
        <p:nvPicPr>
          <p:cNvPr id="16" name="Picture 15" descr="Shape&#10;&#10;Description automatically generated">
            <a:extLst>
              <a:ext uri="{FF2B5EF4-FFF2-40B4-BE49-F238E27FC236}">
                <a16:creationId xmlns:a16="http://schemas.microsoft.com/office/drawing/2014/main" id="{6D4553AE-2D95-EE0A-237A-628D0EE9F2A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3732703">
            <a:off x="3562967" y="2672705"/>
            <a:ext cx="2286000" cy="3429000"/>
          </a:xfrm>
          <a:prstGeom prst="rect">
            <a:avLst/>
          </a:prstGeom>
        </p:spPr>
      </p:pic>
      <p:pic>
        <p:nvPicPr>
          <p:cNvPr id="26" name="Picture 25" descr="Shape&#10;&#10;Description automatically generated">
            <a:extLst>
              <a:ext uri="{FF2B5EF4-FFF2-40B4-BE49-F238E27FC236}">
                <a16:creationId xmlns:a16="http://schemas.microsoft.com/office/drawing/2014/main" id="{D0282F3F-6037-0EBD-9858-EE1107F34CA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853556" y="2222875"/>
            <a:ext cx="2286000" cy="3429000"/>
          </a:xfrm>
          <a:prstGeom prst="rect">
            <a:avLst/>
          </a:prstGeom>
        </p:spPr>
      </p:pic>
    </p:spTree>
    <p:extLst>
      <p:ext uri="{BB962C8B-B14F-4D97-AF65-F5344CB8AC3E}">
        <p14:creationId xmlns:p14="http://schemas.microsoft.com/office/powerpoint/2010/main" val="19491666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35D5B3-6240-4445-A9D3-C391E2A0E2E5}"/>
            </a:ext>
          </a:extLst>
        </p:cNvPr>
        <p:cNvGrpSpPr/>
        <p:nvPr/>
      </p:nvGrpSpPr>
      <p:grpSpPr>
        <a:xfrm>
          <a:off x="0" y="0"/>
          <a:ext cx="0" cy="0"/>
          <a:chOff x="0" y="0"/>
          <a:chExt cx="0" cy="0"/>
        </a:xfrm>
      </p:grpSpPr>
      <p:pic>
        <p:nvPicPr>
          <p:cNvPr id="7" name="Picture 6" descr="Chart, treemap chart&#10;&#10;Description automatically generated">
            <a:extLst>
              <a:ext uri="{FF2B5EF4-FFF2-40B4-BE49-F238E27FC236}">
                <a16:creationId xmlns:a16="http://schemas.microsoft.com/office/drawing/2014/main" id="{0717CB63-ACA6-E294-8F81-A2E790EFB48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349198" y="0"/>
            <a:ext cx="6858000" cy="6858000"/>
          </a:xfrm>
          <a:prstGeom prst="rect">
            <a:avLst/>
          </a:prstGeom>
        </p:spPr>
      </p:pic>
      <p:pic>
        <p:nvPicPr>
          <p:cNvPr id="4" name="Picture 3">
            <a:extLst>
              <a:ext uri="{FF2B5EF4-FFF2-40B4-BE49-F238E27FC236}">
                <a16:creationId xmlns:a16="http://schemas.microsoft.com/office/drawing/2014/main" id="{C7818F0B-A280-4354-6D65-06A8FF08ED5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66943" y="3751305"/>
            <a:ext cx="1286884" cy="1182459"/>
          </a:xfrm>
          <a:prstGeom prst="rect">
            <a:avLst/>
          </a:prstGeom>
        </p:spPr>
      </p:pic>
      <p:pic>
        <p:nvPicPr>
          <p:cNvPr id="9" name="Picture 8">
            <a:extLst>
              <a:ext uri="{FF2B5EF4-FFF2-40B4-BE49-F238E27FC236}">
                <a16:creationId xmlns:a16="http://schemas.microsoft.com/office/drawing/2014/main" id="{2CFBCA31-1A90-E31B-93BE-3DBC3BA3DCB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687370" y="3702627"/>
            <a:ext cx="1286885" cy="1279814"/>
          </a:xfrm>
          <a:prstGeom prst="rect">
            <a:avLst/>
          </a:prstGeom>
        </p:spPr>
      </p:pic>
      <p:pic>
        <p:nvPicPr>
          <p:cNvPr id="11" name="Picture 10">
            <a:extLst>
              <a:ext uri="{FF2B5EF4-FFF2-40B4-BE49-F238E27FC236}">
                <a16:creationId xmlns:a16="http://schemas.microsoft.com/office/drawing/2014/main" id="{5ECBA992-B6E5-4A97-E844-7E6E5D0D8490}"/>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406070" y="5172862"/>
            <a:ext cx="1286885" cy="1279814"/>
          </a:xfrm>
          <a:prstGeom prst="rect">
            <a:avLst/>
          </a:prstGeom>
        </p:spPr>
      </p:pic>
      <p:pic>
        <p:nvPicPr>
          <p:cNvPr id="12" name="Google Shape;505;ge52233c425_0_76">
            <a:extLst>
              <a:ext uri="{FF2B5EF4-FFF2-40B4-BE49-F238E27FC236}">
                <a16:creationId xmlns:a16="http://schemas.microsoft.com/office/drawing/2014/main" id="{0FCF131C-B264-3CA5-47F7-4E97BD38E003}"/>
              </a:ext>
            </a:extLst>
          </p:cNvPr>
          <p:cNvPicPr preferRelativeResize="0"/>
          <p:nvPr/>
        </p:nvPicPr>
        <p:blipFill>
          <a:blip r:embed="rId6" cstate="screen">
            <a:alphaModFix/>
            <a:extLst>
              <a:ext uri="{28A0092B-C50C-407E-A947-70E740481C1C}">
                <a14:useLocalDpi xmlns:a14="http://schemas.microsoft.com/office/drawing/2010/main"/>
              </a:ext>
            </a:extLst>
          </a:blip>
          <a:stretch>
            <a:fillRect/>
          </a:stretch>
        </p:blipFill>
        <p:spPr>
          <a:xfrm>
            <a:off x="2092206" y="3751305"/>
            <a:ext cx="865720" cy="865720"/>
          </a:xfrm>
          <a:prstGeom prst="rect">
            <a:avLst/>
          </a:prstGeom>
          <a:noFill/>
          <a:ln>
            <a:noFill/>
          </a:ln>
        </p:spPr>
      </p:pic>
      <p:pic>
        <p:nvPicPr>
          <p:cNvPr id="13" name="Picture 12">
            <a:extLst>
              <a:ext uri="{FF2B5EF4-FFF2-40B4-BE49-F238E27FC236}">
                <a16:creationId xmlns:a16="http://schemas.microsoft.com/office/drawing/2014/main" id="{6A43DF45-7771-B618-D134-151F84DE06C0}"/>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722259" y="5090931"/>
            <a:ext cx="1286884" cy="1279813"/>
          </a:xfrm>
          <a:prstGeom prst="rect">
            <a:avLst/>
          </a:prstGeom>
        </p:spPr>
      </p:pic>
      <p:pic>
        <p:nvPicPr>
          <p:cNvPr id="17" name="Picture 16">
            <a:extLst>
              <a:ext uri="{FF2B5EF4-FFF2-40B4-BE49-F238E27FC236}">
                <a16:creationId xmlns:a16="http://schemas.microsoft.com/office/drawing/2014/main" id="{AAFDF79B-1223-8471-F827-B1D5D88D9525}"/>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4748" y="5548301"/>
            <a:ext cx="1260043" cy="1103812"/>
          </a:xfrm>
          <a:prstGeom prst="rect">
            <a:avLst/>
          </a:prstGeom>
        </p:spPr>
      </p:pic>
      <p:pic>
        <p:nvPicPr>
          <p:cNvPr id="3" name="Google Shape;505;ge52233c425_0_76">
            <a:extLst>
              <a:ext uri="{FF2B5EF4-FFF2-40B4-BE49-F238E27FC236}">
                <a16:creationId xmlns:a16="http://schemas.microsoft.com/office/drawing/2014/main" id="{96844B6A-607F-937E-0F03-8A8C5AEA3515}"/>
              </a:ext>
            </a:extLst>
          </p:cNvPr>
          <p:cNvPicPr preferRelativeResize="0"/>
          <p:nvPr/>
        </p:nvPicPr>
        <p:blipFill>
          <a:blip r:embed="rId6" cstate="screen">
            <a:alphaModFix/>
            <a:extLst>
              <a:ext uri="{28A0092B-C50C-407E-A947-70E740481C1C}">
                <a14:useLocalDpi xmlns:a14="http://schemas.microsoft.com/office/drawing/2010/main"/>
              </a:ext>
            </a:extLst>
          </a:blip>
          <a:stretch>
            <a:fillRect/>
          </a:stretch>
        </p:blipFill>
        <p:spPr>
          <a:xfrm>
            <a:off x="2446707" y="3952274"/>
            <a:ext cx="865720" cy="865720"/>
          </a:xfrm>
          <a:prstGeom prst="rect">
            <a:avLst/>
          </a:prstGeom>
          <a:noFill/>
          <a:ln>
            <a:noFill/>
          </a:ln>
        </p:spPr>
      </p:pic>
      <p:pic>
        <p:nvPicPr>
          <p:cNvPr id="6" name="Picture 5">
            <a:extLst>
              <a:ext uri="{FF2B5EF4-FFF2-40B4-BE49-F238E27FC236}">
                <a16:creationId xmlns:a16="http://schemas.microsoft.com/office/drawing/2014/main" id="{195387DE-717B-9C12-D7A0-79A7D5C8279A}"/>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4870" y="5369396"/>
            <a:ext cx="1260043" cy="1103812"/>
          </a:xfrm>
          <a:prstGeom prst="rect">
            <a:avLst/>
          </a:prstGeom>
        </p:spPr>
      </p:pic>
      <p:pic>
        <p:nvPicPr>
          <p:cNvPr id="8" name="Picture 7">
            <a:extLst>
              <a:ext uri="{FF2B5EF4-FFF2-40B4-BE49-F238E27FC236}">
                <a16:creationId xmlns:a16="http://schemas.microsoft.com/office/drawing/2014/main" id="{D23BF403-11DC-DE7A-560C-D57D92DDF7DD}"/>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23409" y="5170614"/>
            <a:ext cx="1260043" cy="1103812"/>
          </a:xfrm>
          <a:prstGeom prst="rect">
            <a:avLst/>
          </a:prstGeom>
        </p:spPr>
      </p:pic>
      <p:sp>
        <p:nvSpPr>
          <p:cNvPr id="15" name="Title 1">
            <a:extLst>
              <a:ext uri="{FF2B5EF4-FFF2-40B4-BE49-F238E27FC236}">
                <a16:creationId xmlns:a16="http://schemas.microsoft.com/office/drawing/2014/main" id="{47D00BA4-9ED8-FE17-32EF-7504548D27CE}"/>
              </a:ext>
            </a:extLst>
          </p:cNvPr>
          <p:cNvSpPr txBox="1">
            <a:spLocks/>
          </p:cNvSpPr>
          <p:nvPr/>
        </p:nvSpPr>
        <p:spPr>
          <a:xfrm>
            <a:off x="154343" y="220811"/>
            <a:ext cx="11360800" cy="1182459"/>
          </a:xfrm>
          <a:prstGeom prst="rect">
            <a:avLst/>
          </a:prstGeom>
          <a:noFill/>
          <a:ln>
            <a:noFill/>
          </a:ln>
        </p:spPr>
        <p:txBody>
          <a:bodyPr spcFirstLastPara="1" vert="horz" wrap="square" lIns="91425" tIns="91425" rIns="91425" bIns="91425" rtlCol="0" anchor="t" anchorCtr="0">
            <a:normAutofit fontScale="90000" lnSpcReduction="20000"/>
          </a:bodyPr>
          <a:lstStyle>
            <a:lvl1pPr lvl="0" algn="l" defTabSz="914400" rtl="0" eaLnBrk="1" latinLnBrk="0" hangingPunct="1">
              <a:lnSpc>
                <a:spcPct val="100000"/>
              </a:lnSpc>
              <a:spcBef>
                <a:spcPts val="0"/>
              </a:spcBef>
              <a:spcAft>
                <a:spcPts val="0"/>
              </a:spcAft>
              <a:buSzPts val="2800"/>
              <a:buNone/>
              <a:defRPr sz="4400" kern="1200">
                <a:solidFill>
                  <a:schemeClr val="tx1"/>
                </a:solidFill>
                <a:latin typeface="+mj-lt"/>
                <a:ea typeface="+mj-ea"/>
                <a:cs typeface="+mj-cs"/>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r>
              <a:rPr lang="en-US" b="1" dirty="0">
                <a:latin typeface="+mn-lt"/>
              </a:rPr>
              <a:t>Step 1 - Build your reef</a:t>
            </a:r>
          </a:p>
          <a:p>
            <a:r>
              <a:rPr lang="en-US" dirty="0">
                <a:latin typeface="+mn-lt"/>
              </a:rPr>
              <a:t>(team of 2)</a:t>
            </a:r>
          </a:p>
        </p:txBody>
      </p:sp>
      <p:sp>
        <p:nvSpPr>
          <p:cNvPr id="16" name="Text Placeholder 2">
            <a:extLst>
              <a:ext uri="{FF2B5EF4-FFF2-40B4-BE49-F238E27FC236}">
                <a16:creationId xmlns:a16="http://schemas.microsoft.com/office/drawing/2014/main" id="{A091128C-13B2-34C0-E6CD-53306E6D6E19}"/>
              </a:ext>
            </a:extLst>
          </p:cNvPr>
          <p:cNvSpPr>
            <a:spLocks noGrp="1"/>
          </p:cNvSpPr>
          <p:nvPr>
            <p:ph type="body" idx="1"/>
          </p:nvPr>
        </p:nvSpPr>
        <p:spPr>
          <a:xfrm>
            <a:off x="-13216" y="1293204"/>
            <a:ext cx="5362414" cy="2751854"/>
          </a:xfrm>
        </p:spPr>
        <p:txBody>
          <a:bodyPr>
            <a:normAutofit fontScale="92500"/>
          </a:bodyPr>
          <a:lstStyle/>
          <a:p>
            <a:r>
              <a:rPr lang="en-US" dirty="0"/>
              <a:t>Choose 4 coral tokens (reef builders) and place them on your board</a:t>
            </a:r>
          </a:p>
          <a:p>
            <a:r>
              <a:rPr lang="en-US" dirty="0"/>
              <a:t>Add 3 alga tokens</a:t>
            </a:r>
          </a:p>
          <a:p>
            <a:r>
              <a:rPr lang="en-US" dirty="0"/>
              <a:t>Add 1 parrotfish for every 2 corals</a:t>
            </a:r>
          </a:p>
        </p:txBody>
      </p:sp>
    </p:spTree>
    <p:extLst>
      <p:ext uri="{BB962C8B-B14F-4D97-AF65-F5344CB8AC3E}">
        <p14:creationId xmlns:p14="http://schemas.microsoft.com/office/powerpoint/2010/main" val="1380730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0" presetClass="path" presetSubtype="0" accel="50000" decel="50000" fill="hold" nodeType="clickEffect">
                                  <p:stCondLst>
                                    <p:cond delay="0"/>
                                  </p:stCondLst>
                                  <p:childTnLst>
                                    <p:animMotion origin="layout" path="M -1.04167E-6 -1.48148E-6 L 0.40469 -0.00995 " pathEditMode="relative" rAng="0" ptsTypes="AA">
                                      <p:cBhvr>
                                        <p:cTn id="10" dur="2000" fill="hold"/>
                                        <p:tgtEl>
                                          <p:spTgt spid="13"/>
                                        </p:tgtEl>
                                        <p:attrNameLst>
                                          <p:attrName>ppt_x</p:attrName>
                                          <p:attrName>ppt_y</p:attrName>
                                        </p:attrNameLst>
                                      </p:cBhvr>
                                      <p:rCtr x="20234" y="-509"/>
                                    </p:animMotion>
                                  </p:childTnLst>
                                </p:cTn>
                              </p:par>
                            </p:childTnLst>
                          </p:cTn>
                        </p:par>
                      </p:childTnLst>
                    </p:cTn>
                  </p:par>
                  <p:par>
                    <p:cTn id="11" fill="hold">
                      <p:stCondLst>
                        <p:cond delay="indefinite"/>
                      </p:stCondLst>
                      <p:childTnLst>
                        <p:par>
                          <p:cTn id="12" fill="hold">
                            <p:stCondLst>
                              <p:cond delay="0"/>
                            </p:stCondLst>
                            <p:childTnLst>
                              <p:par>
                                <p:cTn id="13" presetID="0" presetClass="path" presetSubtype="0" accel="50000" decel="50000" fill="hold" nodeType="clickEffect">
                                  <p:stCondLst>
                                    <p:cond delay="0"/>
                                  </p:stCondLst>
                                  <p:childTnLst>
                                    <p:animMotion origin="layout" path="M -1.45833E-6 -0.01458 L 0.51732 -0.01273 " pathEditMode="relative" rAng="0" ptsTypes="AA">
                                      <p:cBhvr>
                                        <p:cTn id="14" dur="2000" fill="hold"/>
                                        <p:tgtEl>
                                          <p:spTgt spid="11"/>
                                        </p:tgtEl>
                                        <p:attrNameLst>
                                          <p:attrName>ppt_x</p:attrName>
                                          <p:attrName>ppt_y</p:attrName>
                                        </p:attrNameLst>
                                      </p:cBhvr>
                                      <p:rCtr x="25859" y="93"/>
                                    </p:animMotion>
                                  </p:childTnLst>
                                </p:cTn>
                              </p:par>
                            </p:childTnLst>
                          </p:cTn>
                        </p:par>
                      </p:childTnLst>
                    </p:cTn>
                  </p:par>
                  <p:par>
                    <p:cTn id="15" fill="hold">
                      <p:stCondLst>
                        <p:cond delay="indefinite"/>
                      </p:stCondLst>
                      <p:childTnLst>
                        <p:par>
                          <p:cTn id="16" fill="hold">
                            <p:stCondLst>
                              <p:cond delay="0"/>
                            </p:stCondLst>
                            <p:childTnLst>
                              <p:par>
                                <p:cTn id="17" presetID="0" presetClass="path" presetSubtype="0" accel="50000" decel="50000" fill="hold" nodeType="clickEffect">
                                  <p:stCondLst>
                                    <p:cond delay="0"/>
                                  </p:stCondLst>
                                  <p:childTnLst>
                                    <p:animMotion origin="layout" path="M 4.375E-6 -1.85185E-6 L 0.75351 -0.46782 " pathEditMode="relative" rAng="0" ptsTypes="AA">
                                      <p:cBhvr>
                                        <p:cTn id="18" dur="2000" fill="hold"/>
                                        <p:tgtEl>
                                          <p:spTgt spid="4"/>
                                        </p:tgtEl>
                                        <p:attrNameLst>
                                          <p:attrName>ppt_x</p:attrName>
                                          <p:attrName>ppt_y</p:attrName>
                                        </p:attrNameLst>
                                      </p:cBhvr>
                                      <p:rCtr x="37669" y="-23403"/>
                                    </p:animMotion>
                                  </p:childTnLst>
                                </p:cTn>
                              </p:par>
                            </p:childTnLst>
                          </p:cTn>
                        </p:par>
                      </p:childTnLst>
                    </p:cTn>
                  </p:par>
                  <p:par>
                    <p:cTn id="19" fill="hold">
                      <p:stCondLst>
                        <p:cond delay="indefinite"/>
                      </p:stCondLst>
                      <p:childTnLst>
                        <p:par>
                          <p:cTn id="20" fill="hold">
                            <p:stCondLst>
                              <p:cond delay="0"/>
                            </p:stCondLst>
                            <p:childTnLst>
                              <p:par>
                                <p:cTn id="21" presetID="0" presetClass="path" presetSubtype="0" accel="50000" decel="50000" fill="hold" nodeType="clickEffect">
                                  <p:stCondLst>
                                    <p:cond delay="0"/>
                                  </p:stCondLst>
                                  <p:childTnLst>
                                    <p:animMotion origin="layout" path="M 0.00026 -0.00694 L 0.49258 -0.01551 " pathEditMode="relative" rAng="0" ptsTypes="AA">
                                      <p:cBhvr>
                                        <p:cTn id="22" dur="2000" fill="hold"/>
                                        <p:tgtEl>
                                          <p:spTgt spid="9"/>
                                        </p:tgtEl>
                                        <p:attrNameLst>
                                          <p:attrName>ppt_x</p:attrName>
                                          <p:attrName>ppt_y</p:attrName>
                                        </p:attrNameLst>
                                      </p:cBhvr>
                                      <p:rCtr x="24609" y="-440"/>
                                    </p:animMotion>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0" presetClass="path" presetSubtype="0" accel="50000" decel="50000" fill="hold" nodeType="clickEffect">
                                  <p:stCondLst>
                                    <p:cond delay="0"/>
                                  </p:stCondLst>
                                  <p:childTnLst>
                                    <p:animMotion origin="layout" path="M -0.01145 0.02222 L 0.52513 -0.2507 " pathEditMode="relative" rAng="0" ptsTypes="AA">
                                      <p:cBhvr>
                                        <p:cTn id="30" dur="2000" fill="hold"/>
                                        <p:tgtEl>
                                          <p:spTgt spid="6"/>
                                        </p:tgtEl>
                                        <p:attrNameLst>
                                          <p:attrName>ppt_x</p:attrName>
                                          <p:attrName>ppt_y</p:attrName>
                                        </p:attrNameLst>
                                      </p:cBhvr>
                                      <p:rCtr x="26823" y="-13657"/>
                                    </p:animMotion>
                                  </p:childTnLst>
                                </p:cTn>
                              </p:par>
                            </p:childTnLst>
                          </p:cTn>
                        </p:par>
                      </p:childTnLst>
                    </p:cTn>
                  </p:par>
                  <p:par>
                    <p:cTn id="31" fill="hold">
                      <p:stCondLst>
                        <p:cond delay="indefinite"/>
                      </p:stCondLst>
                      <p:childTnLst>
                        <p:par>
                          <p:cTn id="32" fill="hold">
                            <p:stCondLst>
                              <p:cond delay="0"/>
                            </p:stCondLst>
                            <p:childTnLst>
                              <p:par>
                                <p:cTn id="33" presetID="0" presetClass="path" presetSubtype="0" accel="50000" decel="50000" fill="hold" nodeType="clickEffect">
                                  <p:stCondLst>
                                    <p:cond delay="0"/>
                                  </p:stCondLst>
                                  <p:childTnLst>
                                    <p:animMotion origin="layout" path="M -3.95833E-6 -4.81481E-6 L 0.51394 -0.46343 " pathEditMode="relative" rAng="0" ptsTypes="AA">
                                      <p:cBhvr>
                                        <p:cTn id="34" dur="2000" fill="hold"/>
                                        <p:tgtEl>
                                          <p:spTgt spid="8"/>
                                        </p:tgtEl>
                                        <p:attrNameLst>
                                          <p:attrName>ppt_x</p:attrName>
                                          <p:attrName>ppt_y</p:attrName>
                                        </p:attrNameLst>
                                      </p:cBhvr>
                                      <p:rCtr x="26667" y="-25949"/>
                                    </p:animMotion>
                                  </p:childTnLst>
                                </p:cTn>
                              </p:par>
                            </p:childTnLst>
                          </p:cTn>
                        </p:par>
                      </p:childTnLst>
                    </p:cTn>
                  </p:par>
                  <p:par>
                    <p:cTn id="35" fill="hold">
                      <p:stCondLst>
                        <p:cond delay="indefinite"/>
                      </p:stCondLst>
                      <p:childTnLst>
                        <p:par>
                          <p:cTn id="36" fill="hold">
                            <p:stCondLst>
                              <p:cond delay="0"/>
                            </p:stCondLst>
                            <p:childTnLst>
                              <p:par>
                                <p:cTn id="37" presetID="0" presetClass="path" presetSubtype="0" accel="50000" decel="50000" fill="hold" nodeType="clickEffect">
                                  <p:stCondLst>
                                    <p:cond delay="0"/>
                                  </p:stCondLst>
                                  <p:childTnLst>
                                    <p:animMotion origin="layout" path="M -0.01146 0.02222 L 0.65547 -0.28704 " pathEditMode="relative" rAng="0" ptsTypes="AA">
                                      <p:cBhvr>
                                        <p:cTn id="38" dur="2000" fill="hold"/>
                                        <p:tgtEl>
                                          <p:spTgt spid="17"/>
                                        </p:tgtEl>
                                        <p:attrNameLst>
                                          <p:attrName>ppt_x</p:attrName>
                                          <p:attrName>ppt_y</p:attrName>
                                        </p:attrNameLst>
                                      </p:cBhvr>
                                      <p:rCtr x="33346" y="-15463"/>
                                    </p:animMotion>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0" presetClass="path" presetSubtype="0" accel="50000" decel="50000" fill="hold" nodeType="clickEffect">
                                  <p:stCondLst>
                                    <p:cond delay="0"/>
                                  </p:stCondLst>
                                  <p:childTnLst>
                                    <p:animMotion origin="layout" path="M -0.00638 0.00162 L 0.29297 -0.46504 " pathEditMode="relative" ptsTypes="AA">
                                      <p:cBhvr>
                                        <p:cTn id="46" dur="2000" fill="hold"/>
                                        <p:tgtEl>
                                          <p:spTgt spid="12"/>
                                        </p:tgtEl>
                                        <p:attrNameLst>
                                          <p:attrName>ppt_x</p:attrName>
                                          <p:attrName>ppt_y</p:attrName>
                                        </p:attrNameLst>
                                      </p:cBhvr>
                                    </p:animMotion>
                                  </p:childTnLst>
                                </p:cTn>
                              </p:par>
                            </p:childTnLst>
                          </p:cTn>
                        </p:par>
                      </p:childTnLst>
                    </p:cTn>
                  </p:par>
                  <p:par>
                    <p:cTn id="47" fill="hold">
                      <p:stCondLst>
                        <p:cond delay="indefinite"/>
                      </p:stCondLst>
                      <p:childTnLst>
                        <p:par>
                          <p:cTn id="48" fill="hold">
                            <p:stCondLst>
                              <p:cond delay="0"/>
                            </p:stCondLst>
                            <p:childTnLst>
                              <p:par>
                                <p:cTn id="49" presetID="0" presetClass="path" presetSubtype="0" accel="50000" decel="50000" fill="hold" nodeType="clickEffect">
                                  <p:stCondLst>
                                    <p:cond delay="0"/>
                                  </p:stCondLst>
                                  <p:childTnLst>
                                    <p:animMotion origin="layout" path="M 0.00638 0.00116 L 0.4095 0.08009 " pathEditMode="relative" ptsTypes="AA">
                                      <p:cBhvr>
                                        <p:cTn id="50" dur="2000" fill="hold"/>
                                        <p:tgtEl>
                                          <p:spTgt spid="3"/>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6F32A-2AE1-41FD-BF94-B5FB38B8C387}"/>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AEA2C9CD-58CD-4C2C-BEF2-42D2A621D3B3}"/>
              </a:ext>
            </a:extLst>
          </p:cNvPr>
          <p:cNvSpPr>
            <a:spLocks noGrp="1"/>
          </p:cNvSpPr>
          <p:nvPr>
            <p:ph type="body" idx="1"/>
          </p:nvPr>
        </p:nvSpPr>
        <p:spPr/>
        <p:txBody>
          <a:bodyPr/>
          <a:lstStyle/>
          <a:p>
            <a:endParaRPr lang="en-US"/>
          </a:p>
        </p:txBody>
      </p:sp>
      <p:graphicFrame>
        <p:nvGraphicFramePr>
          <p:cNvPr id="4" name="Object 3">
            <a:extLst>
              <a:ext uri="{FF2B5EF4-FFF2-40B4-BE49-F238E27FC236}">
                <a16:creationId xmlns:a16="http://schemas.microsoft.com/office/drawing/2014/main" id="{3A054D49-DA4B-4C92-9960-5DAFD4C6F391}"/>
              </a:ext>
            </a:extLst>
          </p:cNvPr>
          <p:cNvGraphicFramePr>
            <a:graphicFrameLocks noChangeAspect="1"/>
          </p:cNvGraphicFramePr>
          <p:nvPr/>
        </p:nvGraphicFramePr>
        <p:xfrm>
          <a:off x="-138804" y="-8002"/>
          <a:ext cx="6234804" cy="3170411"/>
        </p:xfrm>
        <a:graphic>
          <a:graphicData uri="http://schemas.openxmlformats.org/presentationml/2006/ole">
            <mc:AlternateContent xmlns:mc="http://schemas.openxmlformats.org/markup-compatibility/2006">
              <mc:Choice xmlns:v="urn:schemas-microsoft-com:vml" Requires="v">
                <p:oleObj name="Acrobat Document" r:id="rId2" imgW="15382623" imgH="7676866" progId="AcroExch.Document.DC">
                  <p:embed/>
                </p:oleObj>
              </mc:Choice>
              <mc:Fallback>
                <p:oleObj name="Acrobat Document" r:id="rId2" imgW="15382623" imgH="7676866" progId="AcroExch.Document.DC">
                  <p:embed/>
                  <p:pic>
                    <p:nvPicPr>
                      <p:cNvPr id="4" name="Object 3">
                        <a:extLst>
                          <a:ext uri="{FF2B5EF4-FFF2-40B4-BE49-F238E27FC236}">
                            <a16:creationId xmlns:a16="http://schemas.microsoft.com/office/drawing/2014/main" id="{3A054D49-DA4B-4C92-9960-5DAFD4C6F391}"/>
                          </a:ext>
                        </a:extLst>
                      </p:cNvPr>
                      <p:cNvPicPr/>
                      <p:nvPr/>
                    </p:nvPicPr>
                    <p:blipFill>
                      <a:blip r:embed="rId3"/>
                      <a:stretch>
                        <a:fillRect/>
                      </a:stretch>
                    </p:blipFill>
                    <p:spPr>
                      <a:xfrm>
                        <a:off x="-138804" y="-8002"/>
                        <a:ext cx="6234804" cy="3170411"/>
                      </a:xfrm>
                      <a:prstGeom prst="rect">
                        <a:avLst/>
                      </a:prstGeom>
                    </p:spPr>
                  </p:pic>
                </p:oleObj>
              </mc:Fallback>
            </mc:AlternateContent>
          </a:graphicData>
        </a:graphic>
      </p:graphicFrame>
      <p:sp>
        <p:nvSpPr>
          <p:cNvPr id="13" name="Rectangle 12">
            <a:extLst>
              <a:ext uri="{FF2B5EF4-FFF2-40B4-BE49-F238E27FC236}">
                <a16:creationId xmlns:a16="http://schemas.microsoft.com/office/drawing/2014/main" id="{A8F21521-26EA-4D35-9100-984CFE619E9F}"/>
              </a:ext>
            </a:extLst>
          </p:cNvPr>
          <p:cNvSpPr/>
          <p:nvPr/>
        </p:nvSpPr>
        <p:spPr>
          <a:xfrm>
            <a:off x="-61342" y="2898454"/>
            <a:ext cx="4310380" cy="396339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3FE3758-E767-4F91-BE92-AB9DA17324C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38314" y="2465497"/>
            <a:ext cx="5912998" cy="4392501"/>
          </a:xfrm>
          <a:prstGeom prst="rect">
            <a:avLst/>
          </a:prstGeom>
        </p:spPr>
      </p:pic>
      <p:pic>
        <p:nvPicPr>
          <p:cNvPr id="3089" name="Picture 17" descr="TBA21-Academy Turns to Art and Science">
            <a:extLst>
              <a:ext uri="{FF2B5EF4-FFF2-40B4-BE49-F238E27FC236}">
                <a16:creationId xmlns:a16="http://schemas.microsoft.com/office/drawing/2014/main" id="{639C9FA5-6606-44FC-BD03-948A7D215E8B}"/>
              </a:ext>
            </a:extLst>
          </p:cNvPr>
          <p:cNvPicPr>
            <a:picLocks noChangeAspect="1" noChangeArrowheads="1"/>
          </p:cNvPicPr>
          <p:nvPr/>
        </p:nvPicPr>
        <p:blipFill rotWithShape="1">
          <a:blip r:embed="rId5" cstate="hqprint">
            <a:extLst>
              <a:ext uri="{28A0092B-C50C-407E-A947-70E740481C1C}">
                <a14:useLocalDpi xmlns:a14="http://schemas.microsoft.com/office/drawing/2010/main"/>
              </a:ext>
            </a:extLst>
          </a:blip>
          <a:srcRect/>
          <a:stretch/>
        </p:blipFill>
        <p:spPr bwMode="auto">
          <a:xfrm>
            <a:off x="5274303" y="0"/>
            <a:ext cx="7043801" cy="503304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7BE01D66-5858-4E33-8D0E-381A4E452F6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61772" y="0"/>
            <a:ext cx="5453452" cy="2465497"/>
          </a:xfrm>
          <a:prstGeom prst="rect">
            <a:avLst/>
          </a:prstGeom>
          <a:ln>
            <a:solidFill>
              <a:schemeClr val="tx1"/>
            </a:solidFill>
          </a:ln>
        </p:spPr>
      </p:pic>
      <p:pic>
        <p:nvPicPr>
          <p:cNvPr id="11" name="Picture 10">
            <a:extLst>
              <a:ext uri="{FF2B5EF4-FFF2-40B4-BE49-F238E27FC236}">
                <a16:creationId xmlns:a16="http://schemas.microsoft.com/office/drawing/2014/main" id="{73B55D96-862B-4F12-979E-F29EE60C393F}"/>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61772" y="1633108"/>
            <a:ext cx="1396212" cy="836103"/>
          </a:xfrm>
          <a:prstGeom prst="rect">
            <a:avLst/>
          </a:prstGeom>
        </p:spPr>
      </p:pic>
      <p:pic>
        <p:nvPicPr>
          <p:cNvPr id="9" name="Picture 8">
            <a:extLst>
              <a:ext uri="{FF2B5EF4-FFF2-40B4-BE49-F238E27FC236}">
                <a16:creationId xmlns:a16="http://schemas.microsoft.com/office/drawing/2014/main" id="{E5CD7AC5-1212-4590-8C24-44941572C7EF}"/>
              </a:ext>
            </a:extLst>
          </p:cNvPr>
          <p:cNvPicPr>
            <a:picLocks noChangeAspect="1"/>
          </p:cNvPicPr>
          <p:nvPr/>
        </p:nvPicPr>
        <p:blipFill rotWithShape="1">
          <a:blip r:embed="rId8" cstate="hqprint">
            <a:extLst>
              <a:ext uri="{28A0092B-C50C-407E-A947-70E740481C1C}">
                <a14:useLocalDpi xmlns:a14="http://schemas.microsoft.com/office/drawing/2010/main"/>
              </a:ext>
            </a:extLst>
          </a:blip>
          <a:srcRect/>
          <a:stretch/>
        </p:blipFill>
        <p:spPr>
          <a:xfrm>
            <a:off x="5274302" y="3884331"/>
            <a:ext cx="7003456" cy="2994345"/>
          </a:xfrm>
          <a:prstGeom prst="rect">
            <a:avLst/>
          </a:prstGeom>
        </p:spPr>
      </p:pic>
      <p:sp>
        <p:nvSpPr>
          <p:cNvPr id="5" name="Rectangle 4">
            <a:extLst>
              <a:ext uri="{FF2B5EF4-FFF2-40B4-BE49-F238E27FC236}">
                <a16:creationId xmlns:a16="http://schemas.microsoft.com/office/drawing/2014/main" id="{CAF8452C-9CD0-4609-A841-B3150156B4BA}"/>
              </a:ext>
            </a:extLst>
          </p:cNvPr>
          <p:cNvSpPr/>
          <p:nvPr/>
        </p:nvSpPr>
        <p:spPr>
          <a:xfrm>
            <a:off x="172720" y="2105660"/>
            <a:ext cx="132080" cy="7087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Shape 7">
            <a:extLst>
              <a:ext uri="{FF2B5EF4-FFF2-40B4-BE49-F238E27FC236}">
                <a16:creationId xmlns:a16="http://schemas.microsoft.com/office/drawing/2014/main" id="{10014FAC-B496-471F-A013-99F568C099DF}"/>
              </a:ext>
            </a:extLst>
          </p:cNvPr>
          <p:cNvSpPr/>
          <p:nvPr/>
        </p:nvSpPr>
        <p:spPr>
          <a:xfrm>
            <a:off x="2198370" y="300990"/>
            <a:ext cx="1264920" cy="339090"/>
          </a:xfrm>
          <a:custGeom>
            <a:avLst/>
            <a:gdLst>
              <a:gd name="connsiteX0" fmla="*/ 156210 w 1234440"/>
              <a:gd name="connsiteY0" fmla="*/ 15240 h 339090"/>
              <a:gd name="connsiteX1" fmla="*/ 15240 w 1234440"/>
              <a:gd name="connsiteY1" fmla="*/ 22860 h 339090"/>
              <a:gd name="connsiteX2" fmla="*/ 0 w 1234440"/>
              <a:gd name="connsiteY2" fmla="*/ 11430 h 339090"/>
              <a:gd name="connsiteX3" fmla="*/ 11430 w 1234440"/>
              <a:gd name="connsiteY3" fmla="*/ 186690 h 339090"/>
              <a:gd name="connsiteX4" fmla="*/ 156210 w 1234440"/>
              <a:gd name="connsiteY4" fmla="*/ 194310 h 339090"/>
              <a:gd name="connsiteX5" fmla="*/ 346710 w 1234440"/>
              <a:gd name="connsiteY5" fmla="*/ 186690 h 339090"/>
              <a:gd name="connsiteX6" fmla="*/ 537210 w 1234440"/>
              <a:gd name="connsiteY6" fmla="*/ 247650 h 339090"/>
              <a:gd name="connsiteX7" fmla="*/ 621030 w 1234440"/>
              <a:gd name="connsiteY7" fmla="*/ 251460 h 339090"/>
              <a:gd name="connsiteX8" fmla="*/ 716280 w 1234440"/>
              <a:gd name="connsiteY8" fmla="*/ 300990 h 339090"/>
              <a:gd name="connsiteX9" fmla="*/ 811530 w 1234440"/>
              <a:gd name="connsiteY9" fmla="*/ 316230 h 339090"/>
              <a:gd name="connsiteX10" fmla="*/ 902970 w 1234440"/>
              <a:gd name="connsiteY10" fmla="*/ 300990 h 339090"/>
              <a:gd name="connsiteX11" fmla="*/ 1002030 w 1234440"/>
              <a:gd name="connsiteY11" fmla="*/ 320040 h 339090"/>
              <a:gd name="connsiteX12" fmla="*/ 1120140 w 1234440"/>
              <a:gd name="connsiteY12" fmla="*/ 339090 h 339090"/>
              <a:gd name="connsiteX13" fmla="*/ 1165860 w 1234440"/>
              <a:gd name="connsiteY13" fmla="*/ 316230 h 339090"/>
              <a:gd name="connsiteX14" fmla="*/ 1230630 w 1234440"/>
              <a:gd name="connsiteY14" fmla="*/ 304800 h 339090"/>
              <a:gd name="connsiteX15" fmla="*/ 1234440 w 1234440"/>
              <a:gd name="connsiteY15" fmla="*/ 144780 h 339090"/>
              <a:gd name="connsiteX16" fmla="*/ 883920 w 1234440"/>
              <a:gd name="connsiteY16" fmla="*/ 72390 h 339090"/>
              <a:gd name="connsiteX17" fmla="*/ 647700 w 1234440"/>
              <a:gd name="connsiteY17" fmla="*/ 91440 h 339090"/>
              <a:gd name="connsiteX18" fmla="*/ 361950 w 1234440"/>
              <a:gd name="connsiteY18" fmla="*/ 0 h 339090"/>
              <a:gd name="connsiteX19" fmla="*/ 156210 w 1234440"/>
              <a:gd name="connsiteY19" fmla="*/ 15240 h 339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34440" h="339090">
                <a:moveTo>
                  <a:pt x="156210" y="15240"/>
                </a:moveTo>
                <a:lnTo>
                  <a:pt x="15240" y="22860"/>
                </a:lnTo>
                <a:lnTo>
                  <a:pt x="0" y="11430"/>
                </a:lnTo>
                <a:lnTo>
                  <a:pt x="11430" y="186690"/>
                </a:lnTo>
                <a:lnTo>
                  <a:pt x="156210" y="194310"/>
                </a:lnTo>
                <a:lnTo>
                  <a:pt x="346710" y="186690"/>
                </a:lnTo>
                <a:lnTo>
                  <a:pt x="537210" y="247650"/>
                </a:lnTo>
                <a:lnTo>
                  <a:pt x="621030" y="251460"/>
                </a:lnTo>
                <a:lnTo>
                  <a:pt x="716280" y="300990"/>
                </a:lnTo>
                <a:lnTo>
                  <a:pt x="811530" y="316230"/>
                </a:lnTo>
                <a:lnTo>
                  <a:pt x="902970" y="300990"/>
                </a:lnTo>
                <a:lnTo>
                  <a:pt x="1002030" y="320040"/>
                </a:lnTo>
                <a:lnTo>
                  <a:pt x="1120140" y="339090"/>
                </a:lnTo>
                <a:lnTo>
                  <a:pt x="1165860" y="316230"/>
                </a:lnTo>
                <a:lnTo>
                  <a:pt x="1230630" y="304800"/>
                </a:lnTo>
                <a:lnTo>
                  <a:pt x="1234440" y="144780"/>
                </a:lnTo>
                <a:lnTo>
                  <a:pt x="883920" y="72390"/>
                </a:lnTo>
                <a:lnTo>
                  <a:pt x="647700" y="91440"/>
                </a:lnTo>
                <a:lnTo>
                  <a:pt x="361950" y="0"/>
                </a:lnTo>
                <a:lnTo>
                  <a:pt x="156210" y="15240"/>
                </a:lnTo>
                <a:close/>
              </a:path>
            </a:pathLst>
          </a:custGeom>
          <a:solidFill>
            <a:srgbClr val="A7C1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DCDC39D5-6E34-45E1-8F7A-B229E64C5927}"/>
              </a:ext>
            </a:extLst>
          </p:cNvPr>
          <p:cNvSpPr/>
          <p:nvPr/>
        </p:nvSpPr>
        <p:spPr>
          <a:xfrm>
            <a:off x="2228850" y="483870"/>
            <a:ext cx="563880" cy="87630"/>
          </a:xfrm>
          <a:custGeom>
            <a:avLst/>
            <a:gdLst>
              <a:gd name="connsiteX0" fmla="*/ 0 w 548640"/>
              <a:gd name="connsiteY0" fmla="*/ 3810 h 68580"/>
              <a:gd name="connsiteX1" fmla="*/ 15240 w 548640"/>
              <a:gd name="connsiteY1" fmla="*/ 68580 h 68580"/>
              <a:gd name="connsiteX2" fmla="*/ 156210 w 548640"/>
              <a:gd name="connsiteY2" fmla="*/ 68580 h 68580"/>
              <a:gd name="connsiteX3" fmla="*/ 548640 w 548640"/>
              <a:gd name="connsiteY3" fmla="*/ 64770 h 68580"/>
              <a:gd name="connsiteX4" fmla="*/ 342900 w 548640"/>
              <a:gd name="connsiteY4" fmla="*/ 0 h 68580"/>
              <a:gd name="connsiteX5" fmla="*/ 137160 w 548640"/>
              <a:gd name="connsiteY5" fmla="*/ 7620 h 68580"/>
              <a:gd name="connsiteX6" fmla="*/ 0 w 548640"/>
              <a:gd name="connsiteY6" fmla="*/ 3810 h 68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40" h="68580">
                <a:moveTo>
                  <a:pt x="0" y="3810"/>
                </a:moveTo>
                <a:lnTo>
                  <a:pt x="15240" y="68580"/>
                </a:lnTo>
                <a:lnTo>
                  <a:pt x="156210" y="68580"/>
                </a:lnTo>
                <a:lnTo>
                  <a:pt x="548640" y="64770"/>
                </a:lnTo>
                <a:lnTo>
                  <a:pt x="342900" y="0"/>
                </a:lnTo>
                <a:lnTo>
                  <a:pt x="137160" y="7620"/>
                </a:lnTo>
                <a:lnTo>
                  <a:pt x="0" y="3810"/>
                </a:lnTo>
                <a:close/>
              </a:path>
            </a:pathLst>
          </a:custGeom>
          <a:solidFill>
            <a:srgbClr val="E6EDDE"/>
          </a:solidFill>
          <a:ln>
            <a:solidFill>
              <a:srgbClr val="E6ED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8F6AD908-371E-4674-AA1F-BFE3CB223A03}"/>
              </a:ext>
            </a:extLst>
          </p:cNvPr>
          <p:cNvSpPr/>
          <p:nvPr/>
        </p:nvSpPr>
        <p:spPr>
          <a:xfrm>
            <a:off x="5291680" y="0"/>
            <a:ext cx="7006250" cy="395628"/>
          </a:xfrm>
          <a:prstGeom prst="rect">
            <a:avLst/>
          </a:prstGeom>
          <a:solidFill>
            <a:schemeClr val="tx2">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790F0C51-8E84-48A7-8C38-4C1CFF806ABE}"/>
              </a:ext>
            </a:extLst>
          </p:cNvPr>
          <p:cNvSpPr txBox="1"/>
          <p:nvPr/>
        </p:nvSpPr>
        <p:spPr>
          <a:xfrm>
            <a:off x="7851364" y="2843718"/>
            <a:ext cx="3929153" cy="584775"/>
          </a:xfrm>
          <a:prstGeom prst="rect">
            <a:avLst/>
          </a:prstGeom>
          <a:noFill/>
        </p:spPr>
        <p:txBody>
          <a:bodyPr wrap="none" rtlCol="0">
            <a:spAutoFit/>
          </a:bodyPr>
          <a:lstStyle/>
          <a:p>
            <a:r>
              <a:rPr lang="en-US" sz="3200" dirty="0">
                <a:solidFill>
                  <a:schemeClr val="bg1"/>
                </a:solidFill>
              </a:rPr>
              <a:t>Let’s build some reefs!</a:t>
            </a:r>
          </a:p>
        </p:txBody>
      </p:sp>
      <p:sp>
        <p:nvSpPr>
          <p:cNvPr id="16" name="TextBox 15">
            <a:extLst>
              <a:ext uri="{FF2B5EF4-FFF2-40B4-BE49-F238E27FC236}">
                <a16:creationId xmlns:a16="http://schemas.microsoft.com/office/drawing/2014/main" id="{C1712880-8F50-4771-8A69-D91F8534D7A6}"/>
              </a:ext>
            </a:extLst>
          </p:cNvPr>
          <p:cNvSpPr txBox="1"/>
          <p:nvPr/>
        </p:nvSpPr>
        <p:spPr>
          <a:xfrm>
            <a:off x="4112895" y="2444819"/>
            <a:ext cx="1274580" cy="400110"/>
          </a:xfrm>
          <a:prstGeom prst="rect">
            <a:avLst/>
          </a:prstGeom>
          <a:noFill/>
        </p:spPr>
        <p:txBody>
          <a:bodyPr wrap="none" rtlCol="0">
            <a:spAutoFit/>
          </a:bodyPr>
          <a:lstStyle/>
          <a:p>
            <a:r>
              <a:rPr lang="en-US" sz="2000" b="1" dirty="0">
                <a:solidFill>
                  <a:schemeClr val="bg1"/>
                </a:solidFill>
              </a:rPr>
              <a:t>Star Coral </a:t>
            </a:r>
          </a:p>
        </p:txBody>
      </p:sp>
      <p:sp>
        <p:nvSpPr>
          <p:cNvPr id="17" name="TextBox 16">
            <a:extLst>
              <a:ext uri="{FF2B5EF4-FFF2-40B4-BE49-F238E27FC236}">
                <a16:creationId xmlns:a16="http://schemas.microsoft.com/office/drawing/2014/main" id="{E5CAAB4F-E5A6-4686-B011-3FD11AFB81D8}"/>
              </a:ext>
            </a:extLst>
          </p:cNvPr>
          <p:cNvSpPr txBox="1"/>
          <p:nvPr/>
        </p:nvSpPr>
        <p:spPr>
          <a:xfrm>
            <a:off x="7292827" y="6524440"/>
            <a:ext cx="1809983" cy="400110"/>
          </a:xfrm>
          <a:prstGeom prst="rect">
            <a:avLst/>
          </a:prstGeom>
          <a:noFill/>
        </p:spPr>
        <p:txBody>
          <a:bodyPr wrap="none" rtlCol="0">
            <a:spAutoFit/>
          </a:bodyPr>
          <a:lstStyle/>
          <a:p>
            <a:r>
              <a:rPr lang="en-US" sz="2000" b="1" dirty="0">
                <a:solidFill>
                  <a:schemeClr val="bg1"/>
                </a:solidFill>
              </a:rPr>
              <a:t>Staghorn Coral </a:t>
            </a:r>
          </a:p>
        </p:txBody>
      </p:sp>
      <p:sp>
        <p:nvSpPr>
          <p:cNvPr id="18" name="TextBox 17">
            <a:extLst>
              <a:ext uri="{FF2B5EF4-FFF2-40B4-BE49-F238E27FC236}">
                <a16:creationId xmlns:a16="http://schemas.microsoft.com/office/drawing/2014/main" id="{44C835C2-EF22-4856-853C-E865B7A05D5D}"/>
              </a:ext>
            </a:extLst>
          </p:cNvPr>
          <p:cNvSpPr txBox="1"/>
          <p:nvPr/>
        </p:nvSpPr>
        <p:spPr>
          <a:xfrm>
            <a:off x="11082104" y="3815967"/>
            <a:ext cx="1290610" cy="400110"/>
          </a:xfrm>
          <a:prstGeom prst="rect">
            <a:avLst/>
          </a:prstGeom>
          <a:noFill/>
        </p:spPr>
        <p:txBody>
          <a:bodyPr wrap="none" rtlCol="0">
            <a:spAutoFit/>
          </a:bodyPr>
          <a:lstStyle/>
          <a:p>
            <a:r>
              <a:rPr lang="en-US" sz="2000" b="1" dirty="0">
                <a:solidFill>
                  <a:schemeClr val="bg1"/>
                </a:solidFill>
              </a:rPr>
              <a:t>Parrot fish</a:t>
            </a:r>
          </a:p>
        </p:txBody>
      </p:sp>
      <p:sp>
        <p:nvSpPr>
          <p:cNvPr id="19" name="TextBox 18">
            <a:extLst>
              <a:ext uri="{FF2B5EF4-FFF2-40B4-BE49-F238E27FC236}">
                <a16:creationId xmlns:a16="http://schemas.microsoft.com/office/drawing/2014/main" id="{0D50446C-5009-4407-8B56-2BF2B0A74A2B}"/>
              </a:ext>
            </a:extLst>
          </p:cNvPr>
          <p:cNvSpPr txBox="1"/>
          <p:nvPr/>
        </p:nvSpPr>
        <p:spPr>
          <a:xfrm>
            <a:off x="11385392" y="6524440"/>
            <a:ext cx="987322" cy="400110"/>
          </a:xfrm>
          <a:prstGeom prst="rect">
            <a:avLst/>
          </a:prstGeom>
          <a:noFill/>
        </p:spPr>
        <p:txBody>
          <a:bodyPr wrap="none" rtlCol="0">
            <a:spAutoFit/>
          </a:bodyPr>
          <a:lstStyle/>
          <a:p>
            <a:r>
              <a:rPr lang="en-US" sz="2000" b="1" dirty="0">
                <a:solidFill>
                  <a:schemeClr val="bg1"/>
                </a:solidFill>
              </a:rPr>
              <a:t>Urchins</a:t>
            </a:r>
          </a:p>
        </p:txBody>
      </p:sp>
      <p:sp>
        <p:nvSpPr>
          <p:cNvPr id="14" name="Slide Number Placeholder 13">
            <a:extLst>
              <a:ext uri="{FF2B5EF4-FFF2-40B4-BE49-F238E27FC236}">
                <a16:creationId xmlns:a16="http://schemas.microsoft.com/office/drawing/2014/main" id="{19FC5073-9384-477F-A38D-BE63BF3D3F7C}"/>
              </a:ext>
            </a:extLst>
          </p:cNvPr>
          <p:cNvSpPr>
            <a:spLocks noGrp="1"/>
          </p:cNvSpPr>
          <p:nvPr>
            <p:ph type="sldNum" sz="quarter" idx="12"/>
          </p:nvPr>
        </p:nvSpPr>
        <p:spPr/>
        <p:txBody>
          <a:bodyPr/>
          <a:lstStyle/>
          <a:p>
            <a:fld id="{75FF37ED-B644-4DD0-BBA6-23450F869F8C}" type="slidenum">
              <a:rPr lang="en-US" smtClean="0"/>
              <a:t>12</a:t>
            </a:fld>
            <a:endParaRPr lang="en-US"/>
          </a:p>
        </p:txBody>
      </p:sp>
    </p:spTree>
    <p:extLst>
      <p:ext uri="{BB962C8B-B14F-4D97-AF65-F5344CB8AC3E}">
        <p14:creationId xmlns:p14="http://schemas.microsoft.com/office/powerpoint/2010/main" val="23034064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061ADD-D8BB-350D-53D2-4308A1423276}"/>
            </a:ext>
          </a:extLst>
        </p:cNvPr>
        <p:cNvGrpSpPr/>
        <p:nvPr/>
      </p:nvGrpSpPr>
      <p:grpSpPr>
        <a:xfrm>
          <a:off x="0" y="0"/>
          <a:ext cx="0" cy="0"/>
          <a:chOff x="0" y="0"/>
          <a:chExt cx="0" cy="0"/>
        </a:xfrm>
      </p:grpSpPr>
      <p:pic>
        <p:nvPicPr>
          <p:cNvPr id="7" name="Picture 6" descr="Chart, treemap chart&#10;&#10;Description automatically generated">
            <a:extLst>
              <a:ext uri="{FF2B5EF4-FFF2-40B4-BE49-F238E27FC236}">
                <a16:creationId xmlns:a16="http://schemas.microsoft.com/office/drawing/2014/main" id="{D63FA983-4334-BBB0-3BD4-64770CC5F80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349198" y="0"/>
            <a:ext cx="6858000" cy="6858000"/>
          </a:xfrm>
          <a:prstGeom prst="rect">
            <a:avLst/>
          </a:prstGeom>
        </p:spPr>
      </p:pic>
      <p:pic>
        <p:nvPicPr>
          <p:cNvPr id="4" name="Picture 3">
            <a:extLst>
              <a:ext uri="{FF2B5EF4-FFF2-40B4-BE49-F238E27FC236}">
                <a16:creationId xmlns:a16="http://schemas.microsoft.com/office/drawing/2014/main" id="{4203BD52-7A97-CA18-1997-DADBBD9C430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690456" y="471392"/>
            <a:ext cx="1286884" cy="1182459"/>
          </a:xfrm>
          <a:prstGeom prst="rect">
            <a:avLst/>
          </a:prstGeom>
        </p:spPr>
      </p:pic>
      <p:sp>
        <p:nvSpPr>
          <p:cNvPr id="5" name="Title 1">
            <a:extLst>
              <a:ext uri="{FF2B5EF4-FFF2-40B4-BE49-F238E27FC236}">
                <a16:creationId xmlns:a16="http://schemas.microsoft.com/office/drawing/2014/main" id="{C69EF93C-B7F9-94C6-35F8-68C7FF68AF79}"/>
              </a:ext>
            </a:extLst>
          </p:cNvPr>
          <p:cNvSpPr txBox="1">
            <a:spLocks/>
          </p:cNvSpPr>
          <p:nvPr/>
        </p:nvSpPr>
        <p:spPr>
          <a:xfrm>
            <a:off x="154343" y="220811"/>
            <a:ext cx="5084084" cy="1182459"/>
          </a:xfrm>
          <a:prstGeom prst="rect">
            <a:avLst/>
          </a:prstGeom>
          <a:noFill/>
          <a:ln>
            <a:noFill/>
          </a:ln>
        </p:spPr>
        <p:txBody>
          <a:bodyPr spcFirstLastPara="1" vert="horz" wrap="square" lIns="91425" tIns="91425" rIns="91425" bIns="91425" rtlCol="0" anchor="t" anchorCtr="0">
            <a:normAutofit fontScale="97500"/>
          </a:bodyPr>
          <a:lstStyle>
            <a:lvl1pPr lvl="0" algn="l" defTabSz="914400" rtl="0" eaLnBrk="1" latinLnBrk="0" hangingPunct="1">
              <a:lnSpc>
                <a:spcPct val="100000"/>
              </a:lnSpc>
              <a:spcBef>
                <a:spcPts val="0"/>
              </a:spcBef>
              <a:spcAft>
                <a:spcPts val="0"/>
              </a:spcAft>
              <a:buSzPts val="2800"/>
              <a:buNone/>
              <a:defRPr sz="4400" kern="1200">
                <a:solidFill>
                  <a:schemeClr val="tx1"/>
                </a:solidFill>
                <a:latin typeface="+mj-lt"/>
                <a:ea typeface="+mj-ea"/>
                <a:cs typeface="+mj-cs"/>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r>
              <a:rPr lang="en-US" b="1" dirty="0">
                <a:latin typeface="+mn-lt"/>
              </a:rPr>
              <a:t>Step 2 - Lunchtime!</a:t>
            </a:r>
            <a:endParaRPr lang="en-US" dirty="0">
              <a:latin typeface="+mn-lt"/>
            </a:endParaRPr>
          </a:p>
        </p:txBody>
      </p:sp>
      <p:pic>
        <p:nvPicPr>
          <p:cNvPr id="9" name="Picture 8">
            <a:extLst>
              <a:ext uri="{FF2B5EF4-FFF2-40B4-BE49-F238E27FC236}">
                <a16:creationId xmlns:a16="http://schemas.microsoft.com/office/drawing/2014/main" id="{520C4317-A301-4FA9-4FD6-B59E552F24C4}"/>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9623938" y="3616018"/>
            <a:ext cx="1286885" cy="1279814"/>
          </a:xfrm>
          <a:prstGeom prst="rect">
            <a:avLst/>
          </a:prstGeom>
        </p:spPr>
      </p:pic>
      <p:pic>
        <p:nvPicPr>
          <p:cNvPr id="11" name="Picture 10">
            <a:extLst>
              <a:ext uri="{FF2B5EF4-FFF2-40B4-BE49-F238E27FC236}">
                <a16:creationId xmlns:a16="http://schemas.microsoft.com/office/drawing/2014/main" id="{3B3C341C-47F8-6064-DD24-1C8F598476FB}"/>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9623938" y="5106794"/>
            <a:ext cx="1286885" cy="1279814"/>
          </a:xfrm>
          <a:prstGeom prst="rect">
            <a:avLst/>
          </a:prstGeom>
        </p:spPr>
      </p:pic>
      <p:pic>
        <p:nvPicPr>
          <p:cNvPr id="13" name="Picture 12">
            <a:extLst>
              <a:ext uri="{FF2B5EF4-FFF2-40B4-BE49-F238E27FC236}">
                <a16:creationId xmlns:a16="http://schemas.microsoft.com/office/drawing/2014/main" id="{5207F051-B7AA-F3B6-5E59-3B9FA1ABBC84}"/>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6583143" y="5116255"/>
            <a:ext cx="1286884" cy="1279813"/>
          </a:xfrm>
          <a:prstGeom prst="rect">
            <a:avLst/>
          </a:prstGeom>
        </p:spPr>
      </p:pic>
      <p:pic>
        <p:nvPicPr>
          <p:cNvPr id="17" name="Picture 16">
            <a:extLst>
              <a:ext uri="{FF2B5EF4-FFF2-40B4-BE49-F238E27FC236}">
                <a16:creationId xmlns:a16="http://schemas.microsoft.com/office/drawing/2014/main" id="{C4F2ABC1-1252-F837-0EBD-2821CBD4C991}"/>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148176" y="3613384"/>
            <a:ext cx="1260043" cy="1103812"/>
          </a:xfrm>
          <a:prstGeom prst="rect">
            <a:avLst/>
          </a:prstGeom>
        </p:spPr>
      </p:pic>
      <p:sp>
        <p:nvSpPr>
          <p:cNvPr id="2" name="Text Placeholder 2">
            <a:extLst>
              <a:ext uri="{FF2B5EF4-FFF2-40B4-BE49-F238E27FC236}">
                <a16:creationId xmlns:a16="http://schemas.microsoft.com/office/drawing/2014/main" id="{9691BBA1-8053-8F02-8FDA-77DD8DB8B3A3}"/>
              </a:ext>
            </a:extLst>
          </p:cNvPr>
          <p:cNvSpPr>
            <a:spLocks noGrp="1"/>
          </p:cNvSpPr>
          <p:nvPr>
            <p:ph type="body" idx="1"/>
          </p:nvPr>
        </p:nvSpPr>
        <p:spPr>
          <a:xfrm>
            <a:off x="-13216" y="1293204"/>
            <a:ext cx="5362414" cy="4531126"/>
          </a:xfrm>
        </p:spPr>
        <p:txBody>
          <a:bodyPr>
            <a:normAutofit/>
          </a:bodyPr>
          <a:lstStyle/>
          <a:p>
            <a:r>
              <a:rPr lang="en-US" dirty="0"/>
              <a:t>Assess how many parrotfish can live on your board (in the first round, we have already done this in the setup!)</a:t>
            </a:r>
          </a:p>
          <a:p>
            <a:r>
              <a:rPr lang="en-US" dirty="0"/>
              <a:t>Add 1 parrotfish for every 2 corals</a:t>
            </a:r>
          </a:p>
          <a:p>
            <a:r>
              <a:rPr lang="en-US" dirty="0"/>
              <a:t>Each parrotfish eats 1 alga (remove token)</a:t>
            </a:r>
          </a:p>
        </p:txBody>
      </p:sp>
      <p:pic>
        <p:nvPicPr>
          <p:cNvPr id="6" name="Picture 5">
            <a:extLst>
              <a:ext uri="{FF2B5EF4-FFF2-40B4-BE49-F238E27FC236}">
                <a16:creationId xmlns:a16="http://schemas.microsoft.com/office/drawing/2014/main" id="{ED8A0C62-93A6-54F8-37AC-782D52744998}"/>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568547" y="2117225"/>
            <a:ext cx="1260043" cy="1103812"/>
          </a:xfrm>
          <a:prstGeom prst="rect">
            <a:avLst/>
          </a:prstGeom>
        </p:spPr>
      </p:pic>
      <p:pic>
        <p:nvPicPr>
          <p:cNvPr id="8" name="Picture 7">
            <a:extLst>
              <a:ext uri="{FF2B5EF4-FFF2-40B4-BE49-F238E27FC236}">
                <a16:creationId xmlns:a16="http://schemas.microsoft.com/office/drawing/2014/main" id="{D27808A4-8B7B-93A1-4FA3-FA749DF820D2}"/>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568547" y="3632259"/>
            <a:ext cx="1260043" cy="1103812"/>
          </a:xfrm>
          <a:prstGeom prst="rect">
            <a:avLst/>
          </a:prstGeom>
        </p:spPr>
      </p:pic>
      <p:pic>
        <p:nvPicPr>
          <p:cNvPr id="12" name="Google Shape;505;ge52233c425_0_76">
            <a:extLst>
              <a:ext uri="{FF2B5EF4-FFF2-40B4-BE49-F238E27FC236}">
                <a16:creationId xmlns:a16="http://schemas.microsoft.com/office/drawing/2014/main" id="{0953E8DF-0A10-B6D9-3B0F-839EADFC2B79}"/>
              </a:ext>
            </a:extLst>
          </p:cNvPr>
          <p:cNvPicPr preferRelativeResize="0"/>
          <p:nvPr/>
        </p:nvPicPr>
        <p:blipFill>
          <a:blip r:embed="rId9" cstate="screen">
            <a:alphaModFix/>
            <a:extLst>
              <a:ext uri="{28A0092B-C50C-407E-A947-70E740481C1C}">
                <a14:useLocalDpi xmlns:a14="http://schemas.microsoft.com/office/drawing/2010/main"/>
              </a:ext>
            </a:extLst>
          </a:blip>
          <a:stretch>
            <a:fillRect/>
          </a:stretch>
        </p:blipFill>
        <p:spPr>
          <a:xfrm>
            <a:off x="6518950" y="3627583"/>
            <a:ext cx="865720" cy="865720"/>
          </a:xfrm>
          <a:prstGeom prst="rect">
            <a:avLst/>
          </a:prstGeom>
          <a:noFill/>
          <a:ln>
            <a:noFill/>
          </a:ln>
        </p:spPr>
      </p:pic>
      <p:pic>
        <p:nvPicPr>
          <p:cNvPr id="3" name="Google Shape;505;ge52233c425_0_76">
            <a:extLst>
              <a:ext uri="{FF2B5EF4-FFF2-40B4-BE49-F238E27FC236}">
                <a16:creationId xmlns:a16="http://schemas.microsoft.com/office/drawing/2014/main" id="{D3A4CD9C-8D95-77EE-C51B-CF723E4BC235}"/>
              </a:ext>
            </a:extLst>
          </p:cNvPr>
          <p:cNvPicPr preferRelativeResize="0"/>
          <p:nvPr/>
        </p:nvPicPr>
        <p:blipFill>
          <a:blip r:embed="rId9" cstate="screen">
            <a:alphaModFix/>
            <a:extLst>
              <a:ext uri="{28A0092B-C50C-407E-A947-70E740481C1C}">
                <a14:useLocalDpi xmlns:a14="http://schemas.microsoft.com/office/drawing/2010/main"/>
              </a:ext>
            </a:extLst>
          </a:blip>
          <a:stretch>
            <a:fillRect/>
          </a:stretch>
        </p:blipFill>
        <p:spPr>
          <a:xfrm>
            <a:off x="8121562" y="3612198"/>
            <a:ext cx="865720" cy="865720"/>
          </a:xfrm>
          <a:prstGeom prst="rect">
            <a:avLst/>
          </a:prstGeom>
          <a:noFill/>
          <a:ln>
            <a:noFill/>
          </a:ln>
        </p:spPr>
      </p:pic>
    </p:spTree>
    <p:extLst>
      <p:ext uri="{BB962C8B-B14F-4D97-AF65-F5344CB8AC3E}">
        <p14:creationId xmlns:p14="http://schemas.microsoft.com/office/powerpoint/2010/main" val="2373550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nodeType="clickEffect">
                                  <p:stCondLst>
                                    <p:cond delay="0"/>
                                  </p:stCondLst>
                                  <p:childTnLst>
                                    <p:anim calcmode="lin" valueType="num">
                                      <p:cBhvr>
                                        <p:cTn id="6" dur="500"/>
                                        <p:tgtEl>
                                          <p:spTgt spid="8"/>
                                        </p:tgtEl>
                                        <p:attrNameLst>
                                          <p:attrName>ppt_w</p:attrName>
                                        </p:attrNameLst>
                                      </p:cBhvr>
                                      <p:tavLst>
                                        <p:tav tm="0">
                                          <p:val>
                                            <p:strVal val="ppt_w"/>
                                          </p:val>
                                        </p:tav>
                                        <p:tav tm="100000">
                                          <p:val>
                                            <p:fltVal val="0"/>
                                          </p:val>
                                        </p:tav>
                                      </p:tavLst>
                                    </p:anim>
                                    <p:anim calcmode="lin" valueType="num">
                                      <p:cBhvr>
                                        <p:cTn id="7" dur="500"/>
                                        <p:tgtEl>
                                          <p:spTgt spid="8"/>
                                        </p:tgtEl>
                                        <p:attrNameLst>
                                          <p:attrName>ppt_h</p:attrName>
                                        </p:attrNameLst>
                                      </p:cBhvr>
                                      <p:tavLst>
                                        <p:tav tm="0">
                                          <p:val>
                                            <p:strVal val="ppt_h"/>
                                          </p:val>
                                        </p:tav>
                                        <p:tav tm="100000">
                                          <p:val>
                                            <p:fltVal val="0"/>
                                          </p:val>
                                        </p:tav>
                                      </p:tavLst>
                                    </p:anim>
                                    <p:animEffect transition="out" filter="fade">
                                      <p:cBhvr>
                                        <p:cTn id="8" dur="500"/>
                                        <p:tgtEl>
                                          <p:spTgt spid="8"/>
                                        </p:tgtEl>
                                      </p:cBhvr>
                                    </p:animEffect>
                                    <p:set>
                                      <p:cBhvr>
                                        <p:cTn id="9" dur="1" fill="hold">
                                          <p:stCondLst>
                                            <p:cond delay="499"/>
                                          </p:stCondLst>
                                        </p:cTn>
                                        <p:tgtEl>
                                          <p:spTgt spid="8"/>
                                        </p:tgtEl>
                                        <p:attrNameLst>
                                          <p:attrName>style.visibility</p:attrName>
                                        </p:attrNameLst>
                                      </p:cBhvr>
                                      <p:to>
                                        <p:strVal val="hidden"/>
                                      </p:to>
                                    </p:set>
                                  </p:childTnLst>
                                </p:cTn>
                              </p:par>
                              <p:par>
                                <p:cTn id="10" presetID="53" presetClass="exit" presetSubtype="32" fill="hold" nodeType="withEffect">
                                  <p:stCondLst>
                                    <p:cond delay="0"/>
                                  </p:stCondLst>
                                  <p:childTnLst>
                                    <p:anim calcmode="lin" valueType="num">
                                      <p:cBhvr>
                                        <p:cTn id="11" dur="500"/>
                                        <p:tgtEl>
                                          <p:spTgt spid="17"/>
                                        </p:tgtEl>
                                        <p:attrNameLst>
                                          <p:attrName>ppt_w</p:attrName>
                                        </p:attrNameLst>
                                      </p:cBhvr>
                                      <p:tavLst>
                                        <p:tav tm="0">
                                          <p:val>
                                            <p:strVal val="ppt_w"/>
                                          </p:val>
                                        </p:tav>
                                        <p:tav tm="100000">
                                          <p:val>
                                            <p:fltVal val="0"/>
                                          </p:val>
                                        </p:tav>
                                      </p:tavLst>
                                    </p:anim>
                                    <p:anim calcmode="lin" valueType="num">
                                      <p:cBhvr>
                                        <p:cTn id="12" dur="500"/>
                                        <p:tgtEl>
                                          <p:spTgt spid="17"/>
                                        </p:tgtEl>
                                        <p:attrNameLst>
                                          <p:attrName>ppt_h</p:attrName>
                                        </p:attrNameLst>
                                      </p:cBhvr>
                                      <p:tavLst>
                                        <p:tav tm="0">
                                          <p:val>
                                            <p:strVal val="ppt_h"/>
                                          </p:val>
                                        </p:tav>
                                        <p:tav tm="100000">
                                          <p:val>
                                            <p:fltVal val="0"/>
                                          </p:val>
                                        </p:tav>
                                      </p:tavLst>
                                    </p:anim>
                                    <p:animEffect transition="out" filter="fade">
                                      <p:cBhvr>
                                        <p:cTn id="13" dur="500"/>
                                        <p:tgtEl>
                                          <p:spTgt spid="17"/>
                                        </p:tgtEl>
                                      </p:cBhvr>
                                    </p:animEffect>
                                    <p:set>
                                      <p:cBhvr>
                                        <p:cTn id="14" dur="1" fill="hold">
                                          <p:stCondLst>
                                            <p:cond delay="499"/>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D3150A60-D3F3-6C30-E829-63EAA52736CC}"/>
              </a:ext>
            </a:extLst>
          </p:cNvPr>
          <p:cNvPicPr>
            <a:picLocks noChangeAspect="1"/>
          </p:cNvPicPr>
          <p:nvPr/>
        </p:nvPicPr>
        <p:blipFill>
          <a:blip r:embed="rId2"/>
          <a:stretch>
            <a:fillRect/>
          </a:stretch>
        </p:blipFill>
        <p:spPr>
          <a:xfrm>
            <a:off x="7293744" y="2622547"/>
            <a:ext cx="2565400" cy="2641600"/>
          </a:xfrm>
          <a:prstGeom prst="rect">
            <a:avLst/>
          </a:prstGeom>
        </p:spPr>
      </p:pic>
      <p:pic>
        <p:nvPicPr>
          <p:cNvPr id="10" name="Picture 9">
            <a:extLst>
              <a:ext uri="{FF2B5EF4-FFF2-40B4-BE49-F238E27FC236}">
                <a16:creationId xmlns:a16="http://schemas.microsoft.com/office/drawing/2014/main" id="{01C0EABC-1C67-2476-1744-AAEE645FDD2D}"/>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86966" y="3295986"/>
            <a:ext cx="2185779" cy="2366835"/>
          </a:xfrm>
          <a:prstGeom prst="rect">
            <a:avLst/>
          </a:prstGeom>
        </p:spPr>
      </p:pic>
      <p:sp>
        <p:nvSpPr>
          <p:cNvPr id="3" name="Text Placeholder 2">
            <a:extLst>
              <a:ext uri="{FF2B5EF4-FFF2-40B4-BE49-F238E27FC236}">
                <a16:creationId xmlns:a16="http://schemas.microsoft.com/office/drawing/2014/main" id="{97F17226-8595-5847-6DFF-13E896DD3871}"/>
              </a:ext>
            </a:extLst>
          </p:cNvPr>
          <p:cNvSpPr>
            <a:spLocks noGrp="1"/>
          </p:cNvSpPr>
          <p:nvPr>
            <p:ph type="body" idx="1"/>
          </p:nvPr>
        </p:nvSpPr>
        <p:spPr>
          <a:xfrm>
            <a:off x="4236489" y="1151400"/>
            <a:ext cx="8037156" cy="4555200"/>
          </a:xfrm>
        </p:spPr>
        <p:txBody>
          <a:bodyPr/>
          <a:lstStyle/>
          <a:p>
            <a:r>
              <a:rPr lang="en-US" dirty="0"/>
              <a:t>Corals (reef builders) get different traits!</a:t>
            </a:r>
          </a:p>
          <a:p>
            <a:r>
              <a:rPr lang="en-US" dirty="0"/>
              <a:t>(Roll the dice once for each coral)</a:t>
            </a:r>
          </a:p>
        </p:txBody>
      </p:sp>
      <p:pic>
        <p:nvPicPr>
          <p:cNvPr id="4" name="Picture 3">
            <a:extLst>
              <a:ext uri="{FF2B5EF4-FFF2-40B4-BE49-F238E27FC236}">
                <a16:creationId xmlns:a16="http://schemas.microsoft.com/office/drawing/2014/main" id="{C0B86C1F-DB40-E29A-A7B7-41B0FD4FEFDB}"/>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86967" y="1014178"/>
            <a:ext cx="2185779" cy="2366835"/>
          </a:xfrm>
          <a:prstGeom prst="rect">
            <a:avLst/>
          </a:prstGeom>
        </p:spPr>
      </p:pic>
      <p:pic>
        <p:nvPicPr>
          <p:cNvPr id="9" name="Picture 8">
            <a:extLst>
              <a:ext uri="{FF2B5EF4-FFF2-40B4-BE49-F238E27FC236}">
                <a16:creationId xmlns:a16="http://schemas.microsoft.com/office/drawing/2014/main" id="{E11DA08E-A62E-97FB-F601-088D778E21A3}"/>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a:stretch/>
        </p:blipFill>
        <p:spPr>
          <a:xfrm>
            <a:off x="2272745" y="1740383"/>
            <a:ext cx="2185779" cy="2260590"/>
          </a:xfrm>
          <a:prstGeom prst="rect">
            <a:avLst/>
          </a:prstGeom>
        </p:spPr>
      </p:pic>
      <p:pic>
        <p:nvPicPr>
          <p:cNvPr id="11" name="Picture 10">
            <a:extLst>
              <a:ext uri="{FF2B5EF4-FFF2-40B4-BE49-F238E27FC236}">
                <a16:creationId xmlns:a16="http://schemas.microsoft.com/office/drawing/2014/main" id="{3B94CD70-B46A-CDBC-A857-516974A98393}"/>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b="-4723"/>
          <a:stretch/>
        </p:blipFill>
        <p:spPr>
          <a:xfrm>
            <a:off x="2272744" y="3943347"/>
            <a:ext cx="2185779" cy="2301001"/>
          </a:xfrm>
          <a:prstGeom prst="rect">
            <a:avLst/>
          </a:prstGeom>
        </p:spPr>
      </p:pic>
      <p:pic>
        <p:nvPicPr>
          <p:cNvPr id="13" name="Picture 12" descr="A picture containing scatter chart&#10;&#10;Description automatically generated">
            <a:extLst>
              <a:ext uri="{FF2B5EF4-FFF2-40B4-BE49-F238E27FC236}">
                <a16:creationId xmlns:a16="http://schemas.microsoft.com/office/drawing/2014/main" id="{34979CC5-F8D7-8D72-FEDC-A66560E42D59}"/>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792306" y="2764379"/>
            <a:ext cx="691515" cy="691515"/>
          </a:xfrm>
          <a:prstGeom prst="rect">
            <a:avLst/>
          </a:prstGeom>
        </p:spPr>
      </p:pic>
      <p:pic>
        <p:nvPicPr>
          <p:cNvPr id="17" name="Picture 16" descr="Shape&#10;&#10;Description automatically generated with medium confidence">
            <a:extLst>
              <a:ext uri="{FF2B5EF4-FFF2-40B4-BE49-F238E27FC236}">
                <a16:creationId xmlns:a16="http://schemas.microsoft.com/office/drawing/2014/main" id="{B2FAE88E-3B3E-6ECA-24A3-A43B25B768CC}"/>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564952" y="4300429"/>
            <a:ext cx="691515" cy="691515"/>
          </a:xfrm>
          <a:prstGeom prst="rect">
            <a:avLst/>
          </a:prstGeom>
        </p:spPr>
      </p:pic>
      <p:pic>
        <p:nvPicPr>
          <p:cNvPr id="19" name="Picture 18" descr="A picture containing shape&#10;&#10;Description automatically generated">
            <a:extLst>
              <a:ext uri="{FF2B5EF4-FFF2-40B4-BE49-F238E27FC236}">
                <a16:creationId xmlns:a16="http://schemas.microsoft.com/office/drawing/2014/main" id="{70EC42A4-B05B-4742-83A9-46B0AACECD66}"/>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523173" y="2821690"/>
            <a:ext cx="691515" cy="691515"/>
          </a:xfrm>
          <a:prstGeom prst="rect">
            <a:avLst/>
          </a:prstGeom>
        </p:spPr>
      </p:pic>
      <p:pic>
        <p:nvPicPr>
          <p:cNvPr id="22" name="Picture 21" descr="A picture containing scatter chart&#10;&#10;Description automatically generated">
            <a:extLst>
              <a:ext uri="{FF2B5EF4-FFF2-40B4-BE49-F238E27FC236}">
                <a16:creationId xmlns:a16="http://schemas.microsoft.com/office/drawing/2014/main" id="{24B5A115-44D9-76A0-ED61-133A46D2CA04}"/>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792307" y="2764380"/>
            <a:ext cx="691515" cy="691515"/>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0204D3F4-161C-DC02-5D2B-E1A2F2B5AB6C}"/>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564952" y="4300429"/>
            <a:ext cx="691515" cy="691515"/>
          </a:xfrm>
          <a:prstGeom prst="rect">
            <a:avLst/>
          </a:prstGeom>
        </p:spPr>
      </p:pic>
      <p:pic>
        <p:nvPicPr>
          <p:cNvPr id="24" name="Picture 23" descr="A picture containing shape&#10;&#10;Description automatically generated">
            <a:extLst>
              <a:ext uri="{FF2B5EF4-FFF2-40B4-BE49-F238E27FC236}">
                <a16:creationId xmlns:a16="http://schemas.microsoft.com/office/drawing/2014/main" id="{205D2E88-9C33-CD8B-A433-453D7BDC8F62}"/>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523173" y="2821690"/>
            <a:ext cx="691515" cy="691515"/>
          </a:xfrm>
          <a:prstGeom prst="rect">
            <a:avLst/>
          </a:prstGeom>
        </p:spPr>
      </p:pic>
      <p:sp>
        <p:nvSpPr>
          <p:cNvPr id="2" name="Title 1">
            <a:extLst>
              <a:ext uri="{FF2B5EF4-FFF2-40B4-BE49-F238E27FC236}">
                <a16:creationId xmlns:a16="http://schemas.microsoft.com/office/drawing/2014/main" id="{6BD46966-FFCF-E2BC-700F-C8F4BEBD6E2E}"/>
              </a:ext>
            </a:extLst>
          </p:cNvPr>
          <p:cNvSpPr txBox="1">
            <a:spLocks/>
          </p:cNvSpPr>
          <p:nvPr/>
        </p:nvSpPr>
        <p:spPr>
          <a:xfrm>
            <a:off x="154343" y="220812"/>
            <a:ext cx="11360800" cy="763600"/>
          </a:xfrm>
          <a:prstGeom prst="rect">
            <a:avLst/>
          </a:prstGeom>
          <a:noFill/>
          <a:ln>
            <a:noFill/>
          </a:ln>
        </p:spPr>
        <p:txBody>
          <a:bodyPr spcFirstLastPara="1" vert="horz" wrap="square" lIns="91425" tIns="91425" rIns="91425" bIns="91425" rtlCol="0" anchor="t" anchorCtr="0">
            <a:normAutofit fontScale="90000" lnSpcReduction="10000"/>
          </a:bodyPr>
          <a:lstStyle>
            <a:lvl1pPr lvl="0" algn="l" defTabSz="914400" rtl="0" eaLnBrk="1" latinLnBrk="0" hangingPunct="1">
              <a:lnSpc>
                <a:spcPct val="100000"/>
              </a:lnSpc>
              <a:spcBef>
                <a:spcPts val="0"/>
              </a:spcBef>
              <a:spcAft>
                <a:spcPts val="0"/>
              </a:spcAft>
              <a:buSzPts val="2800"/>
              <a:buNone/>
              <a:defRPr sz="4400" kern="1200">
                <a:solidFill>
                  <a:schemeClr val="tx1"/>
                </a:solidFill>
                <a:latin typeface="+mj-lt"/>
                <a:ea typeface="+mj-ea"/>
                <a:cs typeface="+mj-cs"/>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r>
              <a:rPr lang="en-US" b="1" dirty="0">
                <a:latin typeface="+mn-lt"/>
              </a:rPr>
              <a:t>Step 3 - Get new traits</a:t>
            </a:r>
          </a:p>
        </p:txBody>
      </p:sp>
      <p:sp>
        <p:nvSpPr>
          <p:cNvPr id="7" name="Rounded Rectangle 6">
            <a:extLst>
              <a:ext uri="{FF2B5EF4-FFF2-40B4-BE49-F238E27FC236}">
                <a16:creationId xmlns:a16="http://schemas.microsoft.com/office/drawing/2014/main" id="{21C73995-A1C3-E3A5-8467-D1A52F17501C}"/>
              </a:ext>
            </a:extLst>
          </p:cNvPr>
          <p:cNvSpPr/>
          <p:nvPr/>
        </p:nvSpPr>
        <p:spPr>
          <a:xfrm>
            <a:off x="8857582" y="4213800"/>
            <a:ext cx="904061" cy="691515"/>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43074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0" presetClass="path" presetSubtype="0" accel="50000" decel="50000" fill="hold" nodeType="clickEffect">
                                  <p:stCondLst>
                                    <p:cond delay="0"/>
                                  </p:stCondLst>
                                  <p:childTnLst>
                                    <p:animMotion origin="layout" path="M -2.70833E-6 4.44444E-6 L -0.59713 -0.08635 " pathEditMode="relative" rAng="0" ptsTypes="AA">
                                      <p:cBhvr>
                                        <p:cTn id="14" dur="2000" fill="hold"/>
                                        <p:tgtEl>
                                          <p:spTgt spid="24"/>
                                        </p:tgtEl>
                                        <p:attrNameLst>
                                          <p:attrName>ppt_x</p:attrName>
                                          <p:attrName>ppt_y</p:attrName>
                                        </p:attrNameLst>
                                      </p:cBhvr>
                                      <p:rCtr x="-29857" y="-4329"/>
                                    </p:animMotion>
                                  </p:childTnLst>
                                </p:cTn>
                              </p:par>
                            </p:childTnLst>
                          </p:cTn>
                        </p:par>
                      </p:childTnLst>
                    </p:cTn>
                  </p:par>
                  <p:par>
                    <p:cTn id="15" fill="hold">
                      <p:stCondLst>
                        <p:cond delay="indefinite"/>
                      </p:stCondLst>
                      <p:childTnLst>
                        <p:par>
                          <p:cTn id="16" fill="hold">
                            <p:stCondLst>
                              <p:cond delay="0"/>
                            </p:stCondLst>
                            <p:childTnLst>
                              <p:par>
                                <p:cTn id="17" presetID="0" presetClass="path" presetSubtype="0" accel="50000" decel="50000" fill="hold" nodeType="clickEffect">
                                  <p:stCondLst>
                                    <p:cond delay="0"/>
                                  </p:stCondLst>
                                  <p:childTnLst>
                                    <p:animMotion origin="layout" path="M 0.00169 0.01805 L -0.59167 0.07106 " pathEditMode="relative" rAng="0" ptsTypes="AA">
                                      <p:cBhvr>
                                        <p:cTn id="18" dur="2000" fill="hold"/>
                                        <p:tgtEl>
                                          <p:spTgt spid="23"/>
                                        </p:tgtEl>
                                        <p:attrNameLst>
                                          <p:attrName>ppt_x</p:attrName>
                                          <p:attrName>ppt_y</p:attrName>
                                        </p:attrNameLst>
                                      </p:cBhvr>
                                      <p:rCtr x="-29674" y="2639"/>
                                    </p:animMotion>
                                  </p:childTnLst>
                                </p:cTn>
                              </p:par>
                            </p:childTnLst>
                          </p:cTn>
                        </p:par>
                      </p:childTnLst>
                    </p:cTn>
                  </p:par>
                  <p:par>
                    <p:cTn id="19" fill="hold">
                      <p:stCondLst>
                        <p:cond delay="indefinite"/>
                      </p:stCondLst>
                      <p:childTnLst>
                        <p:par>
                          <p:cTn id="20" fill="hold">
                            <p:stCondLst>
                              <p:cond delay="0"/>
                            </p:stCondLst>
                            <p:childTnLst>
                              <p:par>
                                <p:cTn id="21" presetID="0" presetClass="path" presetSubtype="0" accel="50000" decel="50000" fill="hold" nodeType="clickEffect">
                                  <p:stCondLst>
                                    <p:cond delay="0"/>
                                  </p:stCondLst>
                                  <p:childTnLst>
                                    <p:animMotion origin="layout" path="M -0.00938 0.00556 L -0.44505 -0.15509 " pathEditMode="relative" rAng="0" ptsTypes="AA">
                                      <p:cBhvr>
                                        <p:cTn id="22" dur="2000" fill="hold"/>
                                        <p:tgtEl>
                                          <p:spTgt spid="22"/>
                                        </p:tgtEl>
                                        <p:attrNameLst>
                                          <p:attrName>ppt_x</p:attrName>
                                          <p:attrName>ppt_y</p:attrName>
                                        </p:attrNameLst>
                                      </p:cBhvr>
                                      <p:rCtr x="-21784" y="-803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E4F0ED3-30C5-8BE7-D3F8-602F0B2BDD89}"/>
              </a:ext>
            </a:extLst>
          </p:cNvPr>
          <p:cNvSpPr txBox="1">
            <a:spLocks/>
          </p:cNvSpPr>
          <p:nvPr/>
        </p:nvSpPr>
        <p:spPr>
          <a:xfrm>
            <a:off x="154343" y="220812"/>
            <a:ext cx="11360800" cy="763600"/>
          </a:xfrm>
          <a:prstGeom prst="rect">
            <a:avLst/>
          </a:prstGeom>
          <a:noFill/>
          <a:ln>
            <a:noFill/>
          </a:ln>
        </p:spPr>
        <p:txBody>
          <a:bodyPr spcFirstLastPara="1" vert="horz" wrap="square" lIns="91425" tIns="91425" rIns="91425" bIns="91425" rtlCol="0" anchor="t" anchorCtr="0">
            <a:normAutofit fontScale="90000" lnSpcReduction="10000"/>
          </a:bodyPr>
          <a:lstStyle>
            <a:lvl1pPr lvl="0" algn="l" defTabSz="914400" rtl="0" eaLnBrk="1" latinLnBrk="0" hangingPunct="1">
              <a:lnSpc>
                <a:spcPct val="100000"/>
              </a:lnSpc>
              <a:spcBef>
                <a:spcPts val="0"/>
              </a:spcBef>
              <a:spcAft>
                <a:spcPts val="0"/>
              </a:spcAft>
              <a:buSzPts val="2800"/>
              <a:buNone/>
              <a:defRPr sz="4400" kern="1200">
                <a:solidFill>
                  <a:schemeClr val="tx1"/>
                </a:solidFill>
                <a:latin typeface="+mj-lt"/>
                <a:ea typeface="+mj-ea"/>
                <a:cs typeface="+mj-cs"/>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r>
              <a:rPr lang="en-US" b="1" dirty="0">
                <a:latin typeface="+mn-lt"/>
              </a:rPr>
              <a:t>Step 3 - Get new traits</a:t>
            </a:r>
          </a:p>
        </p:txBody>
      </p:sp>
      <p:pic>
        <p:nvPicPr>
          <p:cNvPr id="2" name="Picture 1" descr="Chart, treemap chart&#10;&#10;Description automatically generated">
            <a:extLst>
              <a:ext uri="{FF2B5EF4-FFF2-40B4-BE49-F238E27FC236}">
                <a16:creationId xmlns:a16="http://schemas.microsoft.com/office/drawing/2014/main" id="{53132ACB-C829-5668-E46C-B5C3C3492CD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349198" y="0"/>
            <a:ext cx="6858000" cy="6858000"/>
          </a:xfrm>
          <a:prstGeom prst="rect">
            <a:avLst/>
          </a:prstGeom>
        </p:spPr>
      </p:pic>
      <p:pic>
        <p:nvPicPr>
          <p:cNvPr id="4" name="Picture 3">
            <a:extLst>
              <a:ext uri="{FF2B5EF4-FFF2-40B4-BE49-F238E27FC236}">
                <a16:creationId xmlns:a16="http://schemas.microsoft.com/office/drawing/2014/main" id="{9818292D-EE40-47F8-B75B-076A65CE313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690456" y="471392"/>
            <a:ext cx="1286884" cy="1182459"/>
          </a:xfrm>
          <a:prstGeom prst="rect">
            <a:avLst/>
          </a:prstGeom>
        </p:spPr>
      </p:pic>
      <p:pic>
        <p:nvPicPr>
          <p:cNvPr id="8" name="Picture 7">
            <a:extLst>
              <a:ext uri="{FF2B5EF4-FFF2-40B4-BE49-F238E27FC236}">
                <a16:creationId xmlns:a16="http://schemas.microsoft.com/office/drawing/2014/main" id="{74667F02-2976-C167-CB41-F7E4837ED2BD}"/>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9623938" y="3616018"/>
            <a:ext cx="1286885" cy="1279814"/>
          </a:xfrm>
          <a:prstGeom prst="rect">
            <a:avLst/>
          </a:prstGeom>
        </p:spPr>
      </p:pic>
      <p:pic>
        <p:nvPicPr>
          <p:cNvPr id="12" name="Picture 11">
            <a:extLst>
              <a:ext uri="{FF2B5EF4-FFF2-40B4-BE49-F238E27FC236}">
                <a16:creationId xmlns:a16="http://schemas.microsoft.com/office/drawing/2014/main" id="{3DD18445-6D3B-7AB8-E1CF-F864C126BE76}"/>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9623938" y="5106794"/>
            <a:ext cx="1286885" cy="1279814"/>
          </a:xfrm>
          <a:prstGeom prst="rect">
            <a:avLst/>
          </a:prstGeom>
        </p:spPr>
      </p:pic>
      <p:pic>
        <p:nvPicPr>
          <p:cNvPr id="19" name="Picture 18">
            <a:extLst>
              <a:ext uri="{FF2B5EF4-FFF2-40B4-BE49-F238E27FC236}">
                <a16:creationId xmlns:a16="http://schemas.microsoft.com/office/drawing/2014/main" id="{7BC7C883-3D28-E3E6-EA5E-1DF239B0FB25}"/>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6583143" y="5116255"/>
            <a:ext cx="1286884" cy="1279813"/>
          </a:xfrm>
          <a:prstGeom prst="rect">
            <a:avLst/>
          </a:prstGeom>
        </p:spPr>
      </p:pic>
      <p:pic>
        <p:nvPicPr>
          <p:cNvPr id="20" name="Picture 19">
            <a:extLst>
              <a:ext uri="{FF2B5EF4-FFF2-40B4-BE49-F238E27FC236}">
                <a16:creationId xmlns:a16="http://schemas.microsoft.com/office/drawing/2014/main" id="{620BBBFE-AD03-B0D8-C7F8-BBFB79D094DE}"/>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568547" y="2117225"/>
            <a:ext cx="1260043" cy="1103812"/>
          </a:xfrm>
          <a:prstGeom prst="rect">
            <a:avLst/>
          </a:prstGeom>
        </p:spPr>
      </p:pic>
      <p:pic>
        <p:nvPicPr>
          <p:cNvPr id="3" name="Picture 2" descr="A picture containing scatter chart&#10;&#10;Description automatically generated">
            <a:extLst>
              <a:ext uri="{FF2B5EF4-FFF2-40B4-BE49-F238E27FC236}">
                <a16:creationId xmlns:a16="http://schemas.microsoft.com/office/drawing/2014/main" id="{F51099BB-DBDB-69AB-C0D2-32B1F00FB0E3}"/>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623938" y="4375629"/>
            <a:ext cx="519545" cy="519545"/>
          </a:xfrm>
          <a:prstGeom prst="rect">
            <a:avLst/>
          </a:prstGeom>
        </p:spPr>
      </p:pic>
      <p:pic>
        <p:nvPicPr>
          <p:cNvPr id="6" name="Picture 5" descr="Shape&#10;&#10;Description automatically generated with medium confidence">
            <a:extLst>
              <a:ext uri="{FF2B5EF4-FFF2-40B4-BE49-F238E27FC236}">
                <a16:creationId xmlns:a16="http://schemas.microsoft.com/office/drawing/2014/main" id="{6253C792-F42C-54E4-9148-F1AB916E69FA}"/>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7352890" y="5876523"/>
            <a:ext cx="519545" cy="519545"/>
          </a:xfrm>
          <a:prstGeom prst="rect">
            <a:avLst/>
          </a:prstGeom>
        </p:spPr>
      </p:pic>
      <p:pic>
        <p:nvPicPr>
          <p:cNvPr id="18" name="Picture 17" descr="A picture containing shape&#10;&#10;Description automatically generated">
            <a:extLst>
              <a:ext uri="{FF2B5EF4-FFF2-40B4-BE49-F238E27FC236}">
                <a16:creationId xmlns:a16="http://schemas.microsoft.com/office/drawing/2014/main" id="{165E8AA2-D455-8B06-50DB-2EADF6DA8DE2}"/>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9622037" y="1224478"/>
            <a:ext cx="519545" cy="519545"/>
          </a:xfrm>
          <a:prstGeom prst="rect">
            <a:avLst/>
          </a:prstGeom>
        </p:spPr>
      </p:pic>
    </p:spTree>
    <p:extLst>
      <p:ext uri="{BB962C8B-B14F-4D97-AF65-F5344CB8AC3E}">
        <p14:creationId xmlns:p14="http://schemas.microsoft.com/office/powerpoint/2010/main" val="28050576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E4F0ED3-30C5-8BE7-D3F8-602F0B2BDD89}"/>
              </a:ext>
            </a:extLst>
          </p:cNvPr>
          <p:cNvSpPr txBox="1">
            <a:spLocks/>
          </p:cNvSpPr>
          <p:nvPr/>
        </p:nvSpPr>
        <p:spPr>
          <a:xfrm>
            <a:off x="154343" y="220812"/>
            <a:ext cx="11360800" cy="763600"/>
          </a:xfrm>
          <a:prstGeom prst="rect">
            <a:avLst/>
          </a:prstGeom>
          <a:noFill/>
          <a:ln>
            <a:noFill/>
          </a:ln>
        </p:spPr>
        <p:txBody>
          <a:bodyPr spcFirstLastPara="1" vert="horz" wrap="square" lIns="91425" tIns="91425" rIns="91425" bIns="91425" rtlCol="0" anchor="t" anchorCtr="0">
            <a:normAutofit fontScale="90000" lnSpcReduction="10000"/>
          </a:bodyPr>
          <a:lstStyle>
            <a:lvl1pPr lvl="0" algn="l" defTabSz="914400" rtl="0" eaLnBrk="1" latinLnBrk="0" hangingPunct="1">
              <a:lnSpc>
                <a:spcPct val="100000"/>
              </a:lnSpc>
              <a:spcBef>
                <a:spcPts val="0"/>
              </a:spcBef>
              <a:spcAft>
                <a:spcPts val="0"/>
              </a:spcAft>
              <a:buSzPts val="2800"/>
              <a:buNone/>
              <a:defRPr sz="4400" kern="1200">
                <a:solidFill>
                  <a:schemeClr val="tx1"/>
                </a:solidFill>
                <a:latin typeface="+mj-lt"/>
                <a:ea typeface="+mj-ea"/>
                <a:cs typeface="+mj-cs"/>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r>
              <a:rPr lang="en-US" b="1" dirty="0">
                <a:latin typeface="+mn-lt"/>
              </a:rPr>
              <a:t>Step 4 - Survive!</a:t>
            </a:r>
          </a:p>
        </p:txBody>
      </p:sp>
      <p:sp>
        <p:nvSpPr>
          <p:cNvPr id="4" name="Text Placeholder 2">
            <a:extLst>
              <a:ext uri="{FF2B5EF4-FFF2-40B4-BE49-F238E27FC236}">
                <a16:creationId xmlns:a16="http://schemas.microsoft.com/office/drawing/2014/main" id="{F26F27A5-6E32-BC6F-2B13-BDBCC3CBD4D4}"/>
              </a:ext>
            </a:extLst>
          </p:cNvPr>
          <p:cNvSpPr>
            <a:spLocks noGrp="1"/>
          </p:cNvSpPr>
          <p:nvPr>
            <p:ph type="body" idx="1"/>
          </p:nvPr>
        </p:nvSpPr>
        <p:spPr>
          <a:xfrm>
            <a:off x="254211" y="1165630"/>
            <a:ext cx="4840489" cy="4555200"/>
          </a:xfrm>
        </p:spPr>
        <p:txBody>
          <a:bodyPr/>
          <a:lstStyle/>
          <a:p>
            <a:r>
              <a:rPr lang="en-US" dirty="0"/>
              <a:t>Pull ONE disaster for the table from the deck.</a:t>
            </a:r>
          </a:p>
          <a:p>
            <a:r>
              <a:rPr lang="en-US" dirty="0"/>
              <a:t>See whose reef survives!</a:t>
            </a:r>
          </a:p>
        </p:txBody>
      </p:sp>
      <p:pic>
        <p:nvPicPr>
          <p:cNvPr id="12" name="Picture 11" descr="Shape&#10;&#10;Description automatically generated">
            <a:extLst>
              <a:ext uri="{FF2B5EF4-FFF2-40B4-BE49-F238E27FC236}">
                <a16:creationId xmlns:a16="http://schemas.microsoft.com/office/drawing/2014/main" id="{88F5EE2A-71D2-3F9A-1FA1-2A1C55AC2B7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9854604">
            <a:off x="833642" y="3164478"/>
            <a:ext cx="2286000" cy="3429000"/>
          </a:xfrm>
          <a:prstGeom prst="rect">
            <a:avLst/>
          </a:prstGeom>
        </p:spPr>
      </p:pic>
      <p:pic>
        <p:nvPicPr>
          <p:cNvPr id="19" name="Picture 18" descr="Shape&#10;&#10;Description automatically generated">
            <a:extLst>
              <a:ext uri="{FF2B5EF4-FFF2-40B4-BE49-F238E27FC236}">
                <a16:creationId xmlns:a16="http://schemas.microsoft.com/office/drawing/2014/main" id="{632315E3-2314-96EE-EAE1-7EE872062BE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236805">
            <a:off x="1852206" y="3164478"/>
            <a:ext cx="2286000" cy="3429000"/>
          </a:xfrm>
          <a:prstGeom prst="rect">
            <a:avLst/>
          </a:prstGeom>
        </p:spPr>
      </p:pic>
      <p:pic>
        <p:nvPicPr>
          <p:cNvPr id="20" name="Picture 19" descr="Text&#10;&#10;Description automatically generated">
            <a:extLst>
              <a:ext uri="{FF2B5EF4-FFF2-40B4-BE49-F238E27FC236}">
                <a16:creationId xmlns:a16="http://schemas.microsoft.com/office/drawing/2014/main" id="{4FBDD888-FA7D-6BEA-447B-B224A4644AB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67277" y="2804437"/>
            <a:ext cx="2643602" cy="3965403"/>
          </a:xfrm>
          <a:prstGeom prst="rect">
            <a:avLst/>
          </a:prstGeom>
        </p:spPr>
      </p:pic>
      <p:pic>
        <p:nvPicPr>
          <p:cNvPr id="2" name="Picture 1" descr="Chart, treemap chart&#10;&#10;Description automatically generated">
            <a:extLst>
              <a:ext uri="{FF2B5EF4-FFF2-40B4-BE49-F238E27FC236}">
                <a16:creationId xmlns:a16="http://schemas.microsoft.com/office/drawing/2014/main" id="{D95A5CA9-2DCF-3398-2618-5E50D713B9B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349198" y="0"/>
            <a:ext cx="6858000" cy="6858000"/>
          </a:xfrm>
          <a:prstGeom prst="rect">
            <a:avLst/>
          </a:prstGeom>
        </p:spPr>
      </p:pic>
      <p:pic>
        <p:nvPicPr>
          <p:cNvPr id="6" name="Picture 5">
            <a:extLst>
              <a:ext uri="{FF2B5EF4-FFF2-40B4-BE49-F238E27FC236}">
                <a16:creationId xmlns:a16="http://schemas.microsoft.com/office/drawing/2014/main" id="{B5FAF194-0C49-3825-957C-F361D9540996}"/>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9690456" y="471392"/>
            <a:ext cx="1286884" cy="1182459"/>
          </a:xfrm>
          <a:prstGeom prst="rect">
            <a:avLst/>
          </a:prstGeom>
        </p:spPr>
      </p:pic>
      <p:pic>
        <p:nvPicPr>
          <p:cNvPr id="8" name="Picture 7">
            <a:extLst>
              <a:ext uri="{FF2B5EF4-FFF2-40B4-BE49-F238E27FC236}">
                <a16:creationId xmlns:a16="http://schemas.microsoft.com/office/drawing/2014/main" id="{3F1E7B23-B43A-932C-DC7A-FA146FB7B1A7}"/>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9623938" y="3616018"/>
            <a:ext cx="1286885" cy="1279814"/>
          </a:xfrm>
          <a:prstGeom prst="rect">
            <a:avLst/>
          </a:prstGeom>
        </p:spPr>
      </p:pic>
      <p:pic>
        <p:nvPicPr>
          <p:cNvPr id="21" name="Picture 20">
            <a:extLst>
              <a:ext uri="{FF2B5EF4-FFF2-40B4-BE49-F238E27FC236}">
                <a16:creationId xmlns:a16="http://schemas.microsoft.com/office/drawing/2014/main" id="{C97B54E6-BCBE-ED2C-87F0-C410AFD58F7B}"/>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9623938" y="5106794"/>
            <a:ext cx="1286885" cy="1279814"/>
          </a:xfrm>
          <a:prstGeom prst="rect">
            <a:avLst/>
          </a:prstGeom>
        </p:spPr>
      </p:pic>
      <p:pic>
        <p:nvPicPr>
          <p:cNvPr id="22" name="Picture 21">
            <a:extLst>
              <a:ext uri="{FF2B5EF4-FFF2-40B4-BE49-F238E27FC236}">
                <a16:creationId xmlns:a16="http://schemas.microsoft.com/office/drawing/2014/main" id="{7BEDCC51-A67E-6289-0592-56375BE7777A}"/>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6583143" y="5116255"/>
            <a:ext cx="1286884" cy="1279813"/>
          </a:xfrm>
          <a:prstGeom prst="rect">
            <a:avLst/>
          </a:prstGeom>
        </p:spPr>
      </p:pic>
      <p:pic>
        <p:nvPicPr>
          <p:cNvPr id="24" name="Picture 23">
            <a:extLst>
              <a:ext uri="{FF2B5EF4-FFF2-40B4-BE49-F238E27FC236}">
                <a16:creationId xmlns:a16="http://schemas.microsoft.com/office/drawing/2014/main" id="{AE39EBFA-CF00-6579-5EDF-142394EC5FE2}"/>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568547" y="2117225"/>
            <a:ext cx="1260043" cy="1103812"/>
          </a:xfrm>
          <a:prstGeom prst="rect">
            <a:avLst/>
          </a:prstGeom>
        </p:spPr>
      </p:pic>
      <p:pic>
        <p:nvPicPr>
          <p:cNvPr id="25" name="Picture 24" descr="A picture containing scatter chart&#10;&#10;Description automatically generated">
            <a:extLst>
              <a:ext uri="{FF2B5EF4-FFF2-40B4-BE49-F238E27FC236}">
                <a16:creationId xmlns:a16="http://schemas.microsoft.com/office/drawing/2014/main" id="{C448BA96-12C1-CA10-BB49-32A438EFAE40}"/>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9623938" y="4375629"/>
            <a:ext cx="519545" cy="519545"/>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D3C6FB9A-BA6F-F5DA-2D70-AC50CBEFC39F}"/>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7352890" y="5876523"/>
            <a:ext cx="519545" cy="519545"/>
          </a:xfrm>
          <a:prstGeom prst="rect">
            <a:avLst/>
          </a:prstGeom>
        </p:spPr>
      </p:pic>
      <p:pic>
        <p:nvPicPr>
          <p:cNvPr id="27" name="Picture 26" descr="A picture containing shape&#10;&#10;Description automatically generated">
            <a:extLst>
              <a:ext uri="{FF2B5EF4-FFF2-40B4-BE49-F238E27FC236}">
                <a16:creationId xmlns:a16="http://schemas.microsoft.com/office/drawing/2014/main" id="{B336C18D-CE3D-5973-C056-E99D167E766A}"/>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9622037" y="1224478"/>
            <a:ext cx="519545" cy="519545"/>
          </a:xfrm>
          <a:prstGeom prst="rect">
            <a:avLst/>
          </a:prstGeom>
        </p:spPr>
      </p:pic>
    </p:spTree>
    <p:extLst>
      <p:ext uri="{BB962C8B-B14F-4D97-AF65-F5344CB8AC3E}">
        <p14:creationId xmlns:p14="http://schemas.microsoft.com/office/powerpoint/2010/main" val="4116635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53" presetClass="exit" presetSubtype="32" fill="hold" nodeType="clickEffect">
                                  <p:stCondLst>
                                    <p:cond delay="0"/>
                                  </p:stCondLst>
                                  <p:childTnLst>
                                    <p:anim calcmode="lin" valueType="num">
                                      <p:cBhvr>
                                        <p:cTn id="16" dur="500"/>
                                        <p:tgtEl>
                                          <p:spTgt spid="6"/>
                                        </p:tgtEl>
                                        <p:attrNameLst>
                                          <p:attrName>ppt_w</p:attrName>
                                        </p:attrNameLst>
                                      </p:cBhvr>
                                      <p:tavLst>
                                        <p:tav tm="0">
                                          <p:val>
                                            <p:strVal val="ppt_w"/>
                                          </p:val>
                                        </p:tav>
                                        <p:tav tm="100000">
                                          <p:val>
                                            <p:fltVal val="0"/>
                                          </p:val>
                                        </p:tav>
                                      </p:tavLst>
                                    </p:anim>
                                    <p:anim calcmode="lin" valueType="num">
                                      <p:cBhvr>
                                        <p:cTn id="17" dur="500"/>
                                        <p:tgtEl>
                                          <p:spTgt spid="6"/>
                                        </p:tgtEl>
                                        <p:attrNameLst>
                                          <p:attrName>ppt_h</p:attrName>
                                        </p:attrNameLst>
                                      </p:cBhvr>
                                      <p:tavLst>
                                        <p:tav tm="0">
                                          <p:val>
                                            <p:strVal val="ppt_h"/>
                                          </p:val>
                                        </p:tav>
                                        <p:tav tm="100000">
                                          <p:val>
                                            <p:fltVal val="0"/>
                                          </p:val>
                                        </p:tav>
                                      </p:tavLst>
                                    </p:anim>
                                    <p:animEffect transition="out" filter="fade">
                                      <p:cBhvr>
                                        <p:cTn id="18" dur="500"/>
                                        <p:tgtEl>
                                          <p:spTgt spid="6"/>
                                        </p:tgtEl>
                                      </p:cBhvr>
                                    </p:animEffect>
                                    <p:set>
                                      <p:cBhvr>
                                        <p:cTn id="19" dur="1" fill="hold">
                                          <p:stCondLst>
                                            <p:cond delay="499"/>
                                          </p:stCondLst>
                                        </p:cTn>
                                        <p:tgtEl>
                                          <p:spTgt spid="6"/>
                                        </p:tgtEl>
                                        <p:attrNameLst>
                                          <p:attrName>style.visibility</p:attrName>
                                        </p:attrNameLst>
                                      </p:cBhvr>
                                      <p:to>
                                        <p:strVal val="hidden"/>
                                      </p:to>
                                    </p:set>
                                  </p:childTnLst>
                                </p:cTn>
                              </p:par>
                              <p:par>
                                <p:cTn id="20" presetID="53" presetClass="exit" presetSubtype="32" fill="hold" nodeType="withEffect">
                                  <p:stCondLst>
                                    <p:cond delay="0"/>
                                  </p:stCondLst>
                                  <p:childTnLst>
                                    <p:anim calcmode="lin" valueType="num">
                                      <p:cBhvr>
                                        <p:cTn id="21" dur="500"/>
                                        <p:tgtEl>
                                          <p:spTgt spid="27"/>
                                        </p:tgtEl>
                                        <p:attrNameLst>
                                          <p:attrName>ppt_w</p:attrName>
                                        </p:attrNameLst>
                                      </p:cBhvr>
                                      <p:tavLst>
                                        <p:tav tm="0">
                                          <p:val>
                                            <p:strVal val="ppt_w"/>
                                          </p:val>
                                        </p:tav>
                                        <p:tav tm="100000">
                                          <p:val>
                                            <p:fltVal val="0"/>
                                          </p:val>
                                        </p:tav>
                                      </p:tavLst>
                                    </p:anim>
                                    <p:anim calcmode="lin" valueType="num">
                                      <p:cBhvr>
                                        <p:cTn id="22" dur="500"/>
                                        <p:tgtEl>
                                          <p:spTgt spid="27"/>
                                        </p:tgtEl>
                                        <p:attrNameLst>
                                          <p:attrName>ppt_h</p:attrName>
                                        </p:attrNameLst>
                                      </p:cBhvr>
                                      <p:tavLst>
                                        <p:tav tm="0">
                                          <p:val>
                                            <p:strVal val="ppt_h"/>
                                          </p:val>
                                        </p:tav>
                                        <p:tav tm="100000">
                                          <p:val>
                                            <p:fltVal val="0"/>
                                          </p:val>
                                        </p:tav>
                                      </p:tavLst>
                                    </p:anim>
                                    <p:animEffect transition="out" filter="fade">
                                      <p:cBhvr>
                                        <p:cTn id="23" dur="500"/>
                                        <p:tgtEl>
                                          <p:spTgt spid="27"/>
                                        </p:tgtEl>
                                      </p:cBhvr>
                                    </p:animEffect>
                                    <p:set>
                                      <p:cBhvr>
                                        <p:cTn id="24" dur="1" fill="hold">
                                          <p:stCondLst>
                                            <p:cond delay="499"/>
                                          </p:stCondLst>
                                        </p:cTn>
                                        <p:tgtEl>
                                          <p:spTgt spid="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47809F-BEFF-92D0-27E1-582A250F8DAC}"/>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06D9CFD6-CAFE-1822-1AFB-3DB981675DF6}"/>
              </a:ext>
            </a:extLst>
          </p:cNvPr>
          <p:cNvSpPr txBox="1">
            <a:spLocks/>
          </p:cNvSpPr>
          <p:nvPr/>
        </p:nvSpPr>
        <p:spPr>
          <a:xfrm>
            <a:off x="154343" y="220812"/>
            <a:ext cx="11360800" cy="763600"/>
          </a:xfrm>
          <a:prstGeom prst="rect">
            <a:avLst/>
          </a:prstGeom>
          <a:noFill/>
          <a:ln>
            <a:noFill/>
          </a:ln>
        </p:spPr>
        <p:txBody>
          <a:bodyPr spcFirstLastPara="1" vert="horz" wrap="square" lIns="91425" tIns="91425" rIns="91425" bIns="91425" rtlCol="0" anchor="t" anchorCtr="0">
            <a:normAutofit fontScale="90000" lnSpcReduction="10000"/>
          </a:bodyPr>
          <a:lstStyle>
            <a:lvl1pPr lvl="0" algn="l" defTabSz="914400" rtl="0" eaLnBrk="1" latinLnBrk="0" hangingPunct="1">
              <a:lnSpc>
                <a:spcPct val="100000"/>
              </a:lnSpc>
              <a:spcBef>
                <a:spcPts val="0"/>
              </a:spcBef>
              <a:spcAft>
                <a:spcPts val="0"/>
              </a:spcAft>
              <a:buSzPts val="2800"/>
              <a:buNone/>
              <a:defRPr sz="4400" kern="1200">
                <a:solidFill>
                  <a:schemeClr val="tx1"/>
                </a:solidFill>
                <a:latin typeface="+mj-lt"/>
                <a:ea typeface="+mj-ea"/>
                <a:cs typeface="+mj-cs"/>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r>
              <a:rPr lang="en-US" b="1" dirty="0">
                <a:latin typeface="+mn-lt"/>
              </a:rPr>
              <a:t>Step 5 – Scores</a:t>
            </a:r>
          </a:p>
        </p:txBody>
      </p:sp>
      <p:sp>
        <p:nvSpPr>
          <p:cNvPr id="4" name="Text Placeholder 2">
            <a:extLst>
              <a:ext uri="{FF2B5EF4-FFF2-40B4-BE49-F238E27FC236}">
                <a16:creationId xmlns:a16="http://schemas.microsoft.com/office/drawing/2014/main" id="{F4204ADE-A4BC-23EE-F700-993AC1C91E8F}"/>
              </a:ext>
            </a:extLst>
          </p:cNvPr>
          <p:cNvSpPr>
            <a:spLocks noGrp="1"/>
          </p:cNvSpPr>
          <p:nvPr>
            <p:ph type="body" idx="1"/>
          </p:nvPr>
        </p:nvSpPr>
        <p:spPr>
          <a:xfrm>
            <a:off x="254211" y="1165630"/>
            <a:ext cx="4840489" cy="4555200"/>
          </a:xfrm>
        </p:spPr>
        <p:txBody>
          <a:bodyPr/>
          <a:lstStyle/>
          <a:p>
            <a:r>
              <a:rPr lang="en-US" dirty="0"/>
              <a:t>See who is winning!</a:t>
            </a:r>
          </a:p>
          <a:p>
            <a:r>
              <a:rPr lang="en-US" dirty="0"/>
              <a:t>Get 1 point for each coral and a bonus point for each kind of coral.</a:t>
            </a:r>
          </a:p>
          <a:p>
            <a:endParaRPr lang="en-US" dirty="0"/>
          </a:p>
          <a:p>
            <a:r>
              <a:rPr lang="en-US" dirty="0"/>
              <a:t>3 + 3</a:t>
            </a:r>
          </a:p>
        </p:txBody>
      </p:sp>
      <p:pic>
        <p:nvPicPr>
          <p:cNvPr id="2" name="Picture 1" descr="Chart, treemap chart&#10;&#10;Description automatically generated">
            <a:extLst>
              <a:ext uri="{FF2B5EF4-FFF2-40B4-BE49-F238E27FC236}">
                <a16:creationId xmlns:a16="http://schemas.microsoft.com/office/drawing/2014/main" id="{934551EF-6A3C-93F4-094A-689F207B631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349198" y="0"/>
            <a:ext cx="6858000" cy="6858000"/>
          </a:xfrm>
          <a:prstGeom prst="rect">
            <a:avLst/>
          </a:prstGeom>
        </p:spPr>
      </p:pic>
      <p:pic>
        <p:nvPicPr>
          <p:cNvPr id="8" name="Picture 7">
            <a:extLst>
              <a:ext uri="{FF2B5EF4-FFF2-40B4-BE49-F238E27FC236}">
                <a16:creationId xmlns:a16="http://schemas.microsoft.com/office/drawing/2014/main" id="{A64E1CA1-E028-172B-4B51-1AFCCA1A3A9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623938" y="3616018"/>
            <a:ext cx="1286885" cy="1279814"/>
          </a:xfrm>
          <a:prstGeom prst="rect">
            <a:avLst/>
          </a:prstGeom>
        </p:spPr>
      </p:pic>
      <p:pic>
        <p:nvPicPr>
          <p:cNvPr id="21" name="Picture 20">
            <a:extLst>
              <a:ext uri="{FF2B5EF4-FFF2-40B4-BE49-F238E27FC236}">
                <a16:creationId xmlns:a16="http://schemas.microsoft.com/office/drawing/2014/main" id="{30BD4476-8EBD-FC4A-6293-E5147907E49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623938" y="5106794"/>
            <a:ext cx="1286885" cy="1279814"/>
          </a:xfrm>
          <a:prstGeom prst="rect">
            <a:avLst/>
          </a:prstGeom>
        </p:spPr>
      </p:pic>
      <p:pic>
        <p:nvPicPr>
          <p:cNvPr id="22" name="Picture 21">
            <a:extLst>
              <a:ext uri="{FF2B5EF4-FFF2-40B4-BE49-F238E27FC236}">
                <a16:creationId xmlns:a16="http://schemas.microsoft.com/office/drawing/2014/main" id="{4B63DC54-1AEE-FB22-F60A-DDF21C564CB5}"/>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583143" y="5116255"/>
            <a:ext cx="1286884" cy="1279813"/>
          </a:xfrm>
          <a:prstGeom prst="rect">
            <a:avLst/>
          </a:prstGeom>
        </p:spPr>
      </p:pic>
      <p:pic>
        <p:nvPicPr>
          <p:cNvPr id="24" name="Picture 23">
            <a:extLst>
              <a:ext uri="{FF2B5EF4-FFF2-40B4-BE49-F238E27FC236}">
                <a16:creationId xmlns:a16="http://schemas.microsoft.com/office/drawing/2014/main" id="{64584CF1-2D45-4F73-8783-122BCEB051D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568547" y="2117225"/>
            <a:ext cx="1260043" cy="1103812"/>
          </a:xfrm>
          <a:prstGeom prst="rect">
            <a:avLst/>
          </a:prstGeom>
        </p:spPr>
      </p:pic>
      <p:pic>
        <p:nvPicPr>
          <p:cNvPr id="25" name="Picture 24" descr="A picture containing scatter chart&#10;&#10;Description automatically generated">
            <a:extLst>
              <a:ext uri="{FF2B5EF4-FFF2-40B4-BE49-F238E27FC236}">
                <a16:creationId xmlns:a16="http://schemas.microsoft.com/office/drawing/2014/main" id="{17782CD0-AC20-0CDF-0D4B-5601513EEA53}"/>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623938" y="4375629"/>
            <a:ext cx="519545" cy="519545"/>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51035F57-69E9-FD1F-8864-9E153A559970}"/>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352890" y="5876523"/>
            <a:ext cx="519545" cy="519545"/>
          </a:xfrm>
          <a:prstGeom prst="rect">
            <a:avLst/>
          </a:prstGeom>
        </p:spPr>
      </p:pic>
    </p:spTree>
    <p:extLst>
      <p:ext uri="{BB962C8B-B14F-4D97-AF65-F5344CB8AC3E}">
        <p14:creationId xmlns:p14="http://schemas.microsoft.com/office/powerpoint/2010/main" val="3848526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E4F0ED3-30C5-8BE7-D3F8-602F0B2BDD89}"/>
              </a:ext>
            </a:extLst>
          </p:cNvPr>
          <p:cNvSpPr txBox="1">
            <a:spLocks/>
          </p:cNvSpPr>
          <p:nvPr/>
        </p:nvSpPr>
        <p:spPr>
          <a:xfrm>
            <a:off x="154343" y="220812"/>
            <a:ext cx="11360800" cy="763600"/>
          </a:xfrm>
          <a:prstGeom prst="rect">
            <a:avLst/>
          </a:prstGeom>
          <a:noFill/>
          <a:ln>
            <a:noFill/>
          </a:ln>
        </p:spPr>
        <p:txBody>
          <a:bodyPr spcFirstLastPara="1" vert="horz" wrap="square" lIns="91425" tIns="91425" rIns="91425" bIns="91425" rtlCol="0" anchor="t" anchorCtr="0">
            <a:normAutofit fontScale="90000" lnSpcReduction="10000"/>
          </a:bodyPr>
          <a:lstStyle>
            <a:lvl1pPr lvl="0" algn="l" defTabSz="914400" rtl="0" eaLnBrk="1" latinLnBrk="0" hangingPunct="1">
              <a:lnSpc>
                <a:spcPct val="100000"/>
              </a:lnSpc>
              <a:spcBef>
                <a:spcPts val="0"/>
              </a:spcBef>
              <a:spcAft>
                <a:spcPts val="0"/>
              </a:spcAft>
              <a:buSzPts val="2800"/>
              <a:buNone/>
              <a:defRPr sz="4400" kern="1200">
                <a:solidFill>
                  <a:schemeClr val="tx1"/>
                </a:solidFill>
                <a:latin typeface="+mj-lt"/>
                <a:ea typeface="+mj-ea"/>
                <a:cs typeface="+mj-cs"/>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r>
              <a:rPr lang="en-US" b="1" dirty="0">
                <a:latin typeface="+mn-lt"/>
              </a:rPr>
              <a:t>Step 6 - Reproduce!</a:t>
            </a:r>
          </a:p>
        </p:txBody>
      </p:sp>
      <p:sp>
        <p:nvSpPr>
          <p:cNvPr id="4" name="Text Placeholder 2">
            <a:extLst>
              <a:ext uri="{FF2B5EF4-FFF2-40B4-BE49-F238E27FC236}">
                <a16:creationId xmlns:a16="http://schemas.microsoft.com/office/drawing/2014/main" id="{F26F27A5-6E32-BC6F-2B13-BDBCC3CBD4D4}"/>
              </a:ext>
            </a:extLst>
          </p:cNvPr>
          <p:cNvSpPr>
            <a:spLocks noGrp="1"/>
          </p:cNvSpPr>
          <p:nvPr>
            <p:ph type="body" idx="1"/>
          </p:nvPr>
        </p:nvSpPr>
        <p:spPr>
          <a:xfrm>
            <a:off x="254211" y="1205224"/>
            <a:ext cx="4840489" cy="5431964"/>
          </a:xfrm>
        </p:spPr>
        <p:txBody>
          <a:bodyPr>
            <a:normAutofit/>
          </a:bodyPr>
          <a:lstStyle/>
          <a:p>
            <a:r>
              <a:rPr lang="en-US" dirty="0"/>
              <a:t>Each coral makes an identical baby, place it on your board if you can or trade with someone else at the table.</a:t>
            </a:r>
          </a:p>
        </p:txBody>
      </p:sp>
      <p:pic>
        <p:nvPicPr>
          <p:cNvPr id="2" name="Picture 1" descr="Chart, treemap chart&#10;&#10;Description automatically generated">
            <a:extLst>
              <a:ext uri="{FF2B5EF4-FFF2-40B4-BE49-F238E27FC236}">
                <a16:creationId xmlns:a16="http://schemas.microsoft.com/office/drawing/2014/main" id="{9031F4E6-D185-1253-BA45-32814639C4B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349198" y="0"/>
            <a:ext cx="6858000" cy="6858000"/>
          </a:xfrm>
          <a:prstGeom prst="rect">
            <a:avLst/>
          </a:prstGeom>
        </p:spPr>
      </p:pic>
      <p:pic>
        <p:nvPicPr>
          <p:cNvPr id="9" name="Picture 8">
            <a:extLst>
              <a:ext uri="{FF2B5EF4-FFF2-40B4-BE49-F238E27FC236}">
                <a16:creationId xmlns:a16="http://schemas.microsoft.com/office/drawing/2014/main" id="{CDBE78A9-AD5E-BAC6-11CA-7EC2533CA58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623938" y="5106794"/>
            <a:ext cx="1286885" cy="1279814"/>
          </a:xfrm>
          <a:prstGeom prst="rect">
            <a:avLst/>
          </a:prstGeom>
        </p:spPr>
      </p:pic>
      <p:pic>
        <p:nvPicPr>
          <p:cNvPr id="12" name="Picture 11">
            <a:extLst>
              <a:ext uri="{FF2B5EF4-FFF2-40B4-BE49-F238E27FC236}">
                <a16:creationId xmlns:a16="http://schemas.microsoft.com/office/drawing/2014/main" id="{D97AFFCD-58B6-681A-27AC-7534DAD8E9C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583143" y="5116255"/>
            <a:ext cx="1286884" cy="1279813"/>
          </a:xfrm>
          <a:prstGeom prst="rect">
            <a:avLst/>
          </a:prstGeom>
        </p:spPr>
      </p:pic>
      <p:pic>
        <p:nvPicPr>
          <p:cNvPr id="18" name="Picture 17">
            <a:extLst>
              <a:ext uri="{FF2B5EF4-FFF2-40B4-BE49-F238E27FC236}">
                <a16:creationId xmlns:a16="http://schemas.microsoft.com/office/drawing/2014/main" id="{4ACC6363-EA42-4907-86A9-1B726CB8BF4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568547" y="2117225"/>
            <a:ext cx="1260043" cy="1103812"/>
          </a:xfrm>
          <a:prstGeom prst="rect">
            <a:avLst/>
          </a:prstGeom>
        </p:spPr>
      </p:pic>
      <p:grpSp>
        <p:nvGrpSpPr>
          <p:cNvPr id="32" name="Group 31">
            <a:extLst>
              <a:ext uri="{FF2B5EF4-FFF2-40B4-BE49-F238E27FC236}">
                <a16:creationId xmlns:a16="http://schemas.microsoft.com/office/drawing/2014/main" id="{4BE355B0-C181-7060-06AE-9DA3146830D7}"/>
              </a:ext>
            </a:extLst>
          </p:cNvPr>
          <p:cNvGrpSpPr/>
          <p:nvPr/>
        </p:nvGrpSpPr>
        <p:grpSpPr>
          <a:xfrm>
            <a:off x="9623938" y="3616018"/>
            <a:ext cx="1286885" cy="1279814"/>
            <a:chOff x="9623938" y="3616018"/>
            <a:chExt cx="1286885" cy="1279814"/>
          </a:xfrm>
        </p:grpSpPr>
        <p:pic>
          <p:nvPicPr>
            <p:cNvPr id="8" name="Picture 7">
              <a:extLst>
                <a:ext uri="{FF2B5EF4-FFF2-40B4-BE49-F238E27FC236}">
                  <a16:creationId xmlns:a16="http://schemas.microsoft.com/office/drawing/2014/main" id="{51C5D0C5-C9FD-06CB-BB51-BB6C5054433C}"/>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9623938" y="3616018"/>
              <a:ext cx="1286885" cy="1279814"/>
            </a:xfrm>
            <a:prstGeom prst="rect">
              <a:avLst/>
            </a:prstGeom>
          </p:spPr>
        </p:pic>
        <p:pic>
          <p:nvPicPr>
            <p:cNvPr id="19" name="Picture 18" descr="A picture containing scatter chart&#10;&#10;Description automatically generated">
              <a:extLst>
                <a:ext uri="{FF2B5EF4-FFF2-40B4-BE49-F238E27FC236}">
                  <a16:creationId xmlns:a16="http://schemas.microsoft.com/office/drawing/2014/main" id="{47DADB0A-8B6F-64BA-A078-86C69870ED1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623938" y="4375629"/>
              <a:ext cx="519545" cy="519545"/>
            </a:xfrm>
            <a:prstGeom prst="rect">
              <a:avLst/>
            </a:prstGeom>
          </p:spPr>
        </p:pic>
      </p:grpSp>
      <p:pic>
        <p:nvPicPr>
          <p:cNvPr id="20" name="Picture 19" descr="Shape&#10;&#10;Description automatically generated with medium confidence">
            <a:extLst>
              <a:ext uri="{FF2B5EF4-FFF2-40B4-BE49-F238E27FC236}">
                <a16:creationId xmlns:a16="http://schemas.microsoft.com/office/drawing/2014/main" id="{D3475E94-3B13-9BC2-A2BB-FA61DCB59B88}"/>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352890" y="5876523"/>
            <a:ext cx="519545" cy="519545"/>
          </a:xfrm>
          <a:prstGeom prst="rect">
            <a:avLst/>
          </a:prstGeom>
        </p:spPr>
      </p:pic>
      <p:grpSp>
        <p:nvGrpSpPr>
          <p:cNvPr id="30" name="Group 29">
            <a:extLst>
              <a:ext uri="{FF2B5EF4-FFF2-40B4-BE49-F238E27FC236}">
                <a16:creationId xmlns:a16="http://schemas.microsoft.com/office/drawing/2014/main" id="{35C27BD4-F293-FBC5-4777-63012EE568AD}"/>
              </a:ext>
            </a:extLst>
          </p:cNvPr>
          <p:cNvGrpSpPr/>
          <p:nvPr/>
        </p:nvGrpSpPr>
        <p:grpSpPr>
          <a:xfrm>
            <a:off x="6580735" y="5106795"/>
            <a:ext cx="1289292" cy="1279813"/>
            <a:chOff x="6735543" y="5268655"/>
            <a:chExt cx="1289292" cy="1279813"/>
          </a:xfrm>
        </p:grpSpPr>
        <p:pic>
          <p:nvPicPr>
            <p:cNvPr id="22" name="Picture 21">
              <a:extLst>
                <a:ext uri="{FF2B5EF4-FFF2-40B4-BE49-F238E27FC236}">
                  <a16:creationId xmlns:a16="http://schemas.microsoft.com/office/drawing/2014/main" id="{0A5EF509-8502-0F10-7C46-DAD0520CC9E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735543" y="5268655"/>
              <a:ext cx="1286884" cy="1279813"/>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826D54A8-5F63-211D-0306-8C48C33D404C}"/>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505290" y="6028923"/>
              <a:ext cx="519545" cy="519545"/>
            </a:xfrm>
            <a:prstGeom prst="rect">
              <a:avLst/>
            </a:prstGeom>
          </p:spPr>
        </p:pic>
      </p:grpSp>
      <p:grpSp>
        <p:nvGrpSpPr>
          <p:cNvPr id="35" name="Group 34">
            <a:extLst>
              <a:ext uri="{FF2B5EF4-FFF2-40B4-BE49-F238E27FC236}">
                <a16:creationId xmlns:a16="http://schemas.microsoft.com/office/drawing/2014/main" id="{23FB678E-B89C-EA0C-94C1-2C2CE08B5870}"/>
              </a:ext>
            </a:extLst>
          </p:cNvPr>
          <p:cNvGrpSpPr/>
          <p:nvPr/>
        </p:nvGrpSpPr>
        <p:grpSpPr>
          <a:xfrm>
            <a:off x="9646112" y="3615360"/>
            <a:ext cx="1286885" cy="1279814"/>
            <a:chOff x="9623938" y="3616018"/>
            <a:chExt cx="1286885" cy="1279814"/>
          </a:xfrm>
        </p:grpSpPr>
        <p:pic>
          <p:nvPicPr>
            <p:cNvPr id="36" name="Picture 35">
              <a:extLst>
                <a:ext uri="{FF2B5EF4-FFF2-40B4-BE49-F238E27FC236}">
                  <a16:creationId xmlns:a16="http://schemas.microsoft.com/office/drawing/2014/main" id="{6CF85926-2DEC-83DE-EEBF-5CD9D4EF210D}"/>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9623938" y="3616018"/>
              <a:ext cx="1286885" cy="1279814"/>
            </a:xfrm>
            <a:prstGeom prst="rect">
              <a:avLst/>
            </a:prstGeom>
          </p:spPr>
        </p:pic>
        <p:pic>
          <p:nvPicPr>
            <p:cNvPr id="37" name="Picture 36" descr="A picture containing scatter chart&#10;&#10;Description automatically generated">
              <a:extLst>
                <a:ext uri="{FF2B5EF4-FFF2-40B4-BE49-F238E27FC236}">
                  <a16:creationId xmlns:a16="http://schemas.microsoft.com/office/drawing/2014/main" id="{BEAD1E7D-8518-8ACA-FE79-E7EF950DD9A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623938" y="4375629"/>
              <a:ext cx="519545" cy="519545"/>
            </a:xfrm>
            <a:prstGeom prst="rect">
              <a:avLst/>
            </a:prstGeom>
          </p:spPr>
        </p:pic>
      </p:grpSp>
      <p:grpSp>
        <p:nvGrpSpPr>
          <p:cNvPr id="41" name="Group 40">
            <a:extLst>
              <a:ext uri="{FF2B5EF4-FFF2-40B4-BE49-F238E27FC236}">
                <a16:creationId xmlns:a16="http://schemas.microsoft.com/office/drawing/2014/main" id="{8B0011EB-0450-7D4D-5D86-FB3ECBA77A69}"/>
              </a:ext>
            </a:extLst>
          </p:cNvPr>
          <p:cNvGrpSpPr/>
          <p:nvPr/>
        </p:nvGrpSpPr>
        <p:grpSpPr>
          <a:xfrm>
            <a:off x="-1653866" y="4374971"/>
            <a:ext cx="1295325" cy="1182459"/>
            <a:chOff x="-1653866" y="4374971"/>
            <a:chExt cx="1295325" cy="1182459"/>
          </a:xfrm>
        </p:grpSpPr>
        <p:pic>
          <p:nvPicPr>
            <p:cNvPr id="39" name="Picture 38">
              <a:extLst>
                <a:ext uri="{FF2B5EF4-FFF2-40B4-BE49-F238E27FC236}">
                  <a16:creationId xmlns:a16="http://schemas.microsoft.com/office/drawing/2014/main" id="{4F84CD14-2218-4B94-EB0C-E57ECBDECF7E}"/>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1653866" y="4374971"/>
              <a:ext cx="1286884" cy="1182459"/>
            </a:xfrm>
            <a:prstGeom prst="rect">
              <a:avLst/>
            </a:prstGeom>
          </p:spPr>
        </p:pic>
        <p:pic>
          <p:nvPicPr>
            <p:cNvPr id="40" name="Picture 39" descr="Shape&#10;&#10;Description automatically generated with medium confidence">
              <a:extLst>
                <a:ext uri="{FF2B5EF4-FFF2-40B4-BE49-F238E27FC236}">
                  <a16:creationId xmlns:a16="http://schemas.microsoft.com/office/drawing/2014/main" id="{CCF1E85D-DDD5-15FE-1622-92F6258341F3}"/>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78086" y="5037885"/>
              <a:ext cx="519545" cy="519545"/>
            </a:xfrm>
            <a:prstGeom prst="rect">
              <a:avLst/>
            </a:prstGeom>
          </p:spPr>
        </p:pic>
      </p:grpSp>
      <p:pic>
        <p:nvPicPr>
          <p:cNvPr id="42" name="Picture 41">
            <a:extLst>
              <a:ext uri="{FF2B5EF4-FFF2-40B4-BE49-F238E27FC236}">
                <a16:creationId xmlns:a16="http://schemas.microsoft.com/office/drawing/2014/main" id="{F59DD1F0-1330-6B01-CF28-7256DF94031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646112" y="5148211"/>
            <a:ext cx="1286885" cy="1279814"/>
          </a:xfrm>
          <a:prstGeom prst="rect">
            <a:avLst/>
          </a:prstGeom>
        </p:spPr>
      </p:pic>
    </p:spTree>
    <p:extLst>
      <p:ext uri="{BB962C8B-B14F-4D97-AF65-F5344CB8AC3E}">
        <p14:creationId xmlns:p14="http://schemas.microsoft.com/office/powerpoint/2010/main" val="1949631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0" presetClass="path" presetSubtype="0" accel="50000" decel="50000" fill="hold" nodeType="clickEffect">
                                  <p:stCondLst>
                                    <p:cond delay="0"/>
                                  </p:stCondLst>
                                  <p:childTnLst>
                                    <p:animMotion origin="layout" path="M 0.00013 0.00139 L 0.00013 -0.21736 " pathEditMode="relative" ptsTypes="AA">
                                      <p:cBhvr>
                                        <p:cTn id="10" dur="2000" fill="hold"/>
                                        <p:tgtEl>
                                          <p:spTgt spid="30"/>
                                        </p:tgtEl>
                                        <p:attrNameLst>
                                          <p:attrName>ppt_x</p:attrName>
                                          <p:attrName>ppt_y</p:attrName>
                                        </p:attrNameLst>
                                      </p:cBhvr>
                                    </p:animMotion>
                                  </p:childTnLst>
                                </p:cTn>
                              </p:par>
                            </p:childTnLst>
                          </p:cTn>
                        </p:par>
                      </p:childTnLst>
                    </p:cTn>
                  </p:par>
                  <p:par>
                    <p:cTn id="11" fill="hold">
                      <p:stCondLst>
                        <p:cond delay="indefinite"/>
                      </p:stCondLst>
                      <p:childTnLst>
                        <p:par>
                          <p:cTn id="12" fill="hold">
                            <p:stCondLst>
                              <p:cond delay="0"/>
                            </p:stCondLst>
                            <p:childTnLst>
                              <p:par>
                                <p:cTn id="13" presetID="0" presetClass="path" presetSubtype="0" accel="50000" decel="50000" fill="hold" nodeType="clickEffect">
                                  <p:stCondLst>
                                    <p:cond delay="0"/>
                                  </p:stCondLst>
                                  <p:childTnLst>
                                    <p:animMotion origin="layout" path="M -0.00169 0.00023 L 0.27617 0.00023 " pathEditMode="relative" ptsTypes="AA">
                                      <p:cBhvr>
                                        <p:cTn id="14" dur="2000" fill="hold"/>
                                        <p:tgtEl>
                                          <p:spTgt spid="35"/>
                                        </p:tgtEl>
                                        <p:attrNameLst>
                                          <p:attrName>ppt_x</p:attrName>
                                          <p:attrName>ppt_y</p:attrName>
                                        </p:attrNameLst>
                                      </p:cBhvr>
                                    </p:animMotion>
                                  </p:childTnLst>
                                </p:cTn>
                              </p:par>
                            </p:childTnLst>
                          </p:cTn>
                        </p:par>
                      </p:childTnLst>
                    </p:cTn>
                  </p:par>
                  <p:par>
                    <p:cTn id="15" fill="hold">
                      <p:stCondLst>
                        <p:cond delay="indefinite"/>
                      </p:stCondLst>
                      <p:childTnLst>
                        <p:par>
                          <p:cTn id="16" fill="hold">
                            <p:stCondLst>
                              <p:cond delay="0"/>
                            </p:stCondLst>
                            <p:childTnLst>
                              <p:par>
                                <p:cTn id="17" presetID="0" presetClass="path" presetSubtype="0" accel="50000" decel="50000" fill="hold" nodeType="clickEffect">
                                  <p:stCondLst>
                                    <p:cond delay="0"/>
                                  </p:stCondLst>
                                  <p:childTnLst>
                                    <p:animMotion origin="layout" path="M 0 0 L 0.80378 -0.57014 " pathEditMode="relative" ptsTypes="AA">
                                      <p:cBhvr>
                                        <p:cTn id="18" dur="2000" fill="hold"/>
                                        <p:tgtEl>
                                          <p:spTgt spid="41"/>
                                        </p:tgtEl>
                                        <p:attrNameLst>
                                          <p:attrName>ppt_x</p:attrName>
                                          <p:attrName>ppt_y</p:attrName>
                                        </p:attrNameLst>
                                      </p:cBhvr>
                                    </p:animMotion>
                                  </p:childTnLst>
                                </p:cTn>
                              </p:par>
                            </p:childTnLst>
                          </p:cTn>
                        </p:par>
                      </p:childTnLst>
                    </p:cTn>
                  </p:par>
                  <p:par>
                    <p:cTn id="19" fill="hold">
                      <p:stCondLst>
                        <p:cond delay="indefinite"/>
                      </p:stCondLst>
                      <p:childTnLst>
                        <p:par>
                          <p:cTn id="20" fill="hold">
                            <p:stCondLst>
                              <p:cond delay="0"/>
                            </p:stCondLst>
                            <p:childTnLst>
                              <p:par>
                                <p:cTn id="21" presetID="0" presetClass="path" presetSubtype="0" accel="50000" decel="50000" fill="hold" nodeType="clickEffect">
                                  <p:stCondLst>
                                    <p:cond delay="0"/>
                                  </p:stCondLst>
                                  <p:childTnLst>
                                    <p:animMotion origin="layout" path="M 0.00013 -0.00602 L -0.12383 -0.00463 " pathEditMode="relative" ptsTypes="AA">
                                      <p:cBhvr>
                                        <p:cTn id="22" dur="2000" fill="hold"/>
                                        <p:tgtEl>
                                          <p:spTgt spid="42"/>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1AF41B-C00B-EF5B-1608-5439013C7AFC}"/>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084C74A9-B50A-865C-4038-4EC5C2AFD91F}"/>
              </a:ext>
            </a:extLst>
          </p:cNvPr>
          <p:cNvSpPr txBox="1">
            <a:spLocks/>
          </p:cNvSpPr>
          <p:nvPr/>
        </p:nvSpPr>
        <p:spPr>
          <a:xfrm>
            <a:off x="154343" y="220812"/>
            <a:ext cx="11360800" cy="763600"/>
          </a:xfrm>
          <a:prstGeom prst="rect">
            <a:avLst/>
          </a:prstGeom>
          <a:noFill/>
          <a:ln>
            <a:noFill/>
          </a:ln>
        </p:spPr>
        <p:txBody>
          <a:bodyPr spcFirstLastPara="1" vert="horz" wrap="square" lIns="91425" tIns="91425" rIns="91425" bIns="91425" rtlCol="0" anchor="t" anchorCtr="0">
            <a:normAutofit fontScale="90000" lnSpcReduction="10000"/>
          </a:bodyPr>
          <a:lstStyle>
            <a:lvl1pPr lvl="0" algn="l" defTabSz="914400" rtl="0" eaLnBrk="1" latinLnBrk="0" hangingPunct="1">
              <a:lnSpc>
                <a:spcPct val="100000"/>
              </a:lnSpc>
              <a:spcBef>
                <a:spcPts val="0"/>
              </a:spcBef>
              <a:spcAft>
                <a:spcPts val="0"/>
              </a:spcAft>
              <a:buSzPts val="2800"/>
              <a:buNone/>
              <a:defRPr sz="4400" kern="1200">
                <a:solidFill>
                  <a:schemeClr val="tx1"/>
                </a:solidFill>
                <a:latin typeface="+mj-lt"/>
                <a:ea typeface="+mj-ea"/>
                <a:cs typeface="+mj-cs"/>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r>
              <a:rPr lang="en-US" b="1" dirty="0">
                <a:latin typeface="+mn-lt"/>
              </a:rPr>
              <a:t>Step 7 - Reproduce!</a:t>
            </a:r>
          </a:p>
        </p:txBody>
      </p:sp>
      <p:sp>
        <p:nvSpPr>
          <p:cNvPr id="4" name="Text Placeholder 2">
            <a:extLst>
              <a:ext uri="{FF2B5EF4-FFF2-40B4-BE49-F238E27FC236}">
                <a16:creationId xmlns:a16="http://schemas.microsoft.com/office/drawing/2014/main" id="{551B172E-3CDA-781E-BDA3-AA2ED207D8A7}"/>
              </a:ext>
            </a:extLst>
          </p:cNvPr>
          <p:cNvSpPr>
            <a:spLocks noGrp="1"/>
          </p:cNvSpPr>
          <p:nvPr>
            <p:ph type="body" idx="1"/>
          </p:nvPr>
        </p:nvSpPr>
        <p:spPr>
          <a:xfrm>
            <a:off x="254211" y="1205224"/>
            <a:ext cx="4840489" cy="5431964"/>
          </a:xfrm>
        </p:spPr>
        <p:txBody>
          <a:bodyPr>
            <a:normAutofit/>
          </a:bodyPr>
          <a:lstStyle/>
          <a:p>
            <a:r>
              <a:rPr lang="en-US" dirty="0"/>
              <a:t>Each alga reproduces.</a:t>
            </a:r>
          </a:p>
          <a:p>
            <a:r>
              <a:rPr lang="en-US" dirty="0"/>
              <a:t>If there is no room, your algae will cover a coral (taking it out of play until the alga is eaten off).</a:t>
            </a:r>
          </a:p>
          <a:p>
            <a:endParaRPr lang="en-US" dirty="0"/>
          </a:p>
        </p:txBody>
      </p:sp>
      <p:pic>
        <p:nvPicPr>
          <p:cNvPr id="2" name="Picture 1" descr="Chart, treemap chart&#10;&#10;Description automatically generated">
            <a:extLst>
              <a:ext uri="{FF2B5EF4-FFF2-40B4-BE49-F238E27FC236}">
                <a16:creationId xmlns:a16="http://schemas.microsoft.com/office/drawing/2014/main" id="{AB931DE8-B46C-A5F1-3B1C-D8BBF98059D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349198" y="0"/>
            <a:ext cx="6858000" cy="6858000"/>
          </a:xfrm>
          <a:prstGeom prst="rect">
            <a:avLst/>
          </a:prstGeom>
        </p:spPr>
      </p:pic>
      <p:pic>
        <p:nvPicPr>
          <p:cNvPr id="9" name="Picture 8">
            <a:extLst>
              <a:ext uri="{FF2B5EF4-FFF2-40B4-BE49-F238E27FC236}">
                <a16:creationId xmlns:a16="http://schemas.microsoft.com/office/drawing/2014/main" id="{BD7C85CC-E072-DF5B-905C-0B692340C5E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623938" y="5106794"/>
            <a:ext cx="1286885" cy="1279814"/>
          </a:xfrm>
          <a:prstGeom prst="rect">
            <a:avLst/>
          </a:prstGeom>
        </p:spPr>
      </p:pic>
      <p:pic>
        <p:nvPicPr>
          <p:cNvPr id="12" name="Picture 11">
            <a:extLst>
              <a:ext uri="{FF2B5EF4-FFF2-40B4-BE49-F238E27FC236}">
                <a16:creationId xmlns:a16="http://schemas.microsoft.com/office/drawing/2014/main" id="{F5255ABD-FCD5-4103-1D90-E40D94C0BCC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583143" y="5116255"/>
            <a:ext cx="1286884" cy="1279813"/>
          </a:xfrm>
          <a:prstGeom prst="rect">
            <a:avLst/>
          </a:prstGeom>
        </p:spPr>
      </p:pic>
      <p:pic>
        <p:nvPicPr>
          <p:cNvPr id="18" name="Picture 17">
            <a:extLst>
              <a:ext uri="{FF2B5EF4-FFF2-40B4-BE49-F238E27FC236}">
                <a16:creationId xmlns:a16="http://schemas.microsoft.com/office/drawing/2014/main" id="{D18585F1-4E90-DDA5-3D5B-4899511101B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568547" y="2117225"/>
            <a:ext cx="1260043" cy="1103812"/>
          </a:xfrm>
          <a:prstGeom prst="rect">
            <a:avLst/>
          </a:prstGeom>
        </p:spPr>
      </p:pic>
      <p:grpSp>
        <p:nvGrpSpPr>
          <p:cNvPr id="32" name="Group 31">
            <a:extLst>
              <a:ext uri="{FF2B5EF4-FFF2-40B4-BE49-F238E27FC236}">
                <a16:creationId xmlns:a16="http://schemas.microsoft.com/office/drawing/2014/main" id="{B703F255-F02E-C0DC-9AC9-D21A8EAC7229}"/>
              </a:ext>
            </a:extLst>
          </p:cNvPr>
          <p:cNvGrpSpPr/>
          <p:nvPr/>
        </p:nvGrpSpPr>
        <p:grpSpPr>
          <a:xfrm>
            <a:off x="9623938" y="3616018"/>
            <a:ext cx="1286885" cy="1279814"/>
            <a:chOff x="9623938" y="3616018"/>
            <a:chExt cx="1286885" cy="1279814"/>
          </a:xfrm>
        </p:grpSpPr>
        <p:pic>
          <p:nvPicPr>
            <p:cNvPr id="8" name="Picture 7">
              <a:extLst>
                <a:ext uri="{FF2B5EF4-FFF2-40B4-BE49-F238E27FC236}">
                  <a16:creationId xmlns:a16="http://schemas.microsoft.com/office/drawing/2014/main" id="{ADE44207-4EFB-D212-E048-328DA5B3D59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9623938" y="3616018"/>
              <a:ext cx="1286885" cy="1279814"/>
            </a:xfrm>
            <a:prstGeom prst="rect">
              <a:avLst/>
            </a:prstGeom>
          </p:spPr>
        </p:pic>
        <p:pic>
          <p:nvPicPr>
            <p:cNvPr id="19" name="Picture 18" descr="A picture containing scatter chart&#10;&#10;Description automatically generated">
              <a:extLst>
                <a:ext uri="{FF2B5EF4-FFF2-40B4-BE49-F238E27FC236}">
                  <a16:creationId xmlns:a16="http://schemas.microsoft.com/office/drawing/2014/main" id="{2ECBB63B-A880-A4DF-B16D-903EE71FB8D9}"/>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623938" y="4375629"/>
              <a:ext cx="519545" cy="519545"/>
            </a:xfrm>
            <a:prstGeom prst="rect">
              <a:avLst/>
            </a:prstGeom>
          </p:spPr>
        </p:pic>
      </p:grpSp>
      <p:pic>
        <p:nvPicPr>
          <p:cNvPr id="20" name="Picture 19" descr="Shape&#10;&#10;Description automatically generated with medium confidence">
            <a:extLst>
              <a:ext uri="{FF2B5EF4-FFF2-40B4-BE49-F238E27FC236}">
                <a16:creationId xmlns:a16="http://schemas.microsoft.com/office/drawing/2014/main" id="{0013E70E-563F-0587-9C31-8D154898578C}"/>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352890" y="5876523"/>
            <a:ext cx="519545" cy="519545"/>
          </a:xfrm>
          <a:prstGeom prst="rect">
            <a:avLst/>
          </a:prstGeom>
        </p:spPr>
      </p:pic>
      <p:grpSp>
        <p:nvGrpSpPr>
          <p:cNvPr id="30" name="Group 29">
            <a:extLst>
              <a:ext uri="{FF2B5EF4-FFF2-40B4-BE49-F238E27FC236}">
                <a16:creationId xmlns:a16="http://schemas.microsoft.com/office/drawing/2014/main" id="{EEFACBE4-F2BD-B3FB-9027-A220A83BFFE8}"/>
              </a:ext>
            </a:extLst>
          </p:cNvPr>
          <p:cNvGrpSpPr/>
          <p:nvPr/>
        </p:nvGrpSpPr>
        <p:grpSpPr>
          <a:xfrm>
            <a:off x="6583143" y="3576670"/>
            <a:ext cx="1289292" cy="1279813"/>
            <a:chOff x="6735543" y="5268655"/>
            <a:chExt cx="1289292" cy="1279813"/>
          </a:xfrm>
        </p:grpSpPr>
        <p:pic>
          <p:nvPicPr>
            <p:cNvPr id="22" name="Picture 21">
              <a:extLst>
                <a:ext uri="{FF2B5EF4-FFF2-40B4-BE49-F238E27FC236}">
                  <a16:creationId xmlns:a16="http://schemas.microsoft.com/office/drawing/2014/main" id="{35096C5D-090D-006F-A3F2-4F141CD87EC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735543" y="5268655"/>
              <a:ext cx="1286884" cy="1279813"/>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39E836FA-6ABE-AB43-4733-D96302F6C68C}"/>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505290" y="6028923"/>
              <a:ext cx="519545" cy="519545"/>
            </a:xfrm>
            <a:prstGeom prst="rect">
              <a:avLst/>
            </a:prstGeom>
          </p:spPr>
        </p:pic>
      </p:grpSp>
      <p:grpSp>
        <p:nvGrpSpPr>
          <p:cNvPr id="35" name="Group 34">
            <a:extLst>
              <a:ext uri="{FF2B5EF4-FFF2-40B4-BE49-F238E27FC236}">
                <a16:creationId xmlns:a16="http://schemas.microsoft.com/office/drawing/2014/main" id="{BAEA4E2B-EE95-766D-047C-C71C90AF9978}"/>
              </a:ext>
            </a:extLst>
          </p:cNvPr>
          <p:cNvGrpSpPr/>
          <p:nvPr/>
        </p:nvGrpSpPr>
        <p:grpSpPr>
          <a:xfrm>
            <a:off x="9646112" y="3615360"/>
            <a:ext cx="1286885" cy="1279814"/>
            <a:chOff x="9623938" y="3616018"/>
            <a:chExt cx="1286885" cy="1279814"/>
          </a:xfrm>
        </p:grpSpPr>
        <p:pic>
          <p:nvPicPr>
            <p:cNvPr id="36" name="Picture 35">
              <a:extLst>
                <a:ext uri="{FF2B5EF4-FFF2-40B4-BE49-F238E27FC236}">
                  <a16:creationId xmlns:a16="http://schemas.microsoft.com/office/drawing/2014/main" id="{AD78CA14-07B9-07AB-B1F8-189CCC1DE51F}"/>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9623938" y="3616018"/>
              <a:ext cx="1286885" cy="1279814"/>
            </a:xfrm>
            <a:prstGeom prst="rect">
              <a:avLst/>
            </a:prstGeom>
          </p:spPr>
        </p:pic>
        <p:pic>
          <p:nvPicPr>
            <p:cNvPr id="37" name="Picture 36" descr="A picture containing scatter chart&#10;&#10;Description automatically generated">
              <a:extLst>
                <a:ext uri="{FF2B5EF4-FFF2-40B4-BE49-F238E27FC236}">
                  <a16:creationId xmlns:a16="http://schemas.microsoft.com/office/drawing/2014/main" id="{4F485214-CDCD-83DC-A00D-9B4DD137CA0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623938" y="4375629"/>
              <a:ext cx="519545" cy="519545"/>
            </a:xfrm>
            <a:prstGeom prst="rect">
              <a:avLst/>
            </a:prstGeom>
          </p:spPr>
        </p:pic>
      </p:grpSp>
      <p:grpSp>
        <p:nvGrpSpPr>
          <p:cNvPr id="41" name="Group 40">
            <a:extLst>
              <a:ext uri="{FF2B5EF4-FFF2-40B4-BE49-F238E27FC236}">
                <a16:creationId xmlns:a16="http://schemas.microsoft.com/office/drawing/2014/main" id="{A9460A00-532A-7D4B-DBD7-3A8119BA1F13}"/>
              </a:ext>
            </a:extLst>
          </p:cNvPr>
          <p:cNvGrpSpPr/>
          <p:nvPr/>
        </p:nvGrpSpPr>
        <p:grpSpPr>
          <a:xfrm>
            <a:off x="8130535" y="526197"/>
            <a:ext cx="1295325" cy="1182459"/>
            <a:chOff x="-1653866" y="4374971"/>
            <a:chExt cx="1295325" cy="1182459"/>
          </a:xfrm>
        </p:grpSpPr>
        <p:pic>
          <p:nvPicPr>
            <p:cNvPr id="39" name="Picture 38">
              <a:extLst>
                <a:ext uri="{FF2B5EF4-FFF2-40B4-BE49-F238E27FC236}">
                  <a16:creationId xmlns:a16="http://schemas.microsoft.com/office/drawing/2014/main" id="{B4D12160-0104-F65A-7289-470975F3A180}"/>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1653866" y="4374971"/>
              <a:ext cx="1286884" cy="1182459"/>
            </a:xfrm>
            <a:prstGeom prst="rect">
              <a:avLst/>
            </a:prstGeom>
          </p:spPr>
        </p:pic>
        <p:pic>
          <p:nvPicPr>
            <p:cNvPr id="40" name="Picture 39" descr="Shape&#10;&#10;Description automatically generated with medium confidence">
              <a:extLst>
                <a:ext uri="{FF2B5EF4-FFF2-40B4-BE49-F238E27FC236}">
                  <a16:creationId xmlns:a16="http://schemas.microsoft.com/office/drawing/2014/main" id="{046BA580-33BE-567F-5268-D83C2DB25B2F}"/>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78086" y="5037885"/>
              <a:ext cx="519545" cy="519545"/>
            </a:xfrm>
            <a:prstGeom prst="rect">
              <a:avLst/>
            </a:prstGeom>
          </p:spPr>
        </p:pic>
      </p:grpSp>
      <p:pic>
        <p:nvPicPr>
          <p:cNvPr id="42" name="Picture 41">
            <a:extLst>
              <a:ext uri="{FF2B5EF4-FFF2-40B4-BE49-F238E27FC236}">
                <a16:creationId xmlns:a16="http://schemas.microsoft.com/office/drawing/2014/main" id="{7036F6E2-FC43-43EC-3910-9A3D2112975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099928" y="5099352"/>
            <a:ext cx="1286885" cy="1279814"/>
          </a:xfrm>
          <a:prstGeom prst="rect">
            <a:avLst/>
          </a:prstGeom>
        </p:spPr>
      </p:pic>
      <p:pic>
        <p:nvPicPr>
          <p:cNvPr id="3" name="Picture 2">
            <a:extLst>
              <a:ext uri="{FF2B5EF4-FFF2-40B4-BE49-F238E27FC236}">
                <a16:creationId xmlns:a16="http://schemas.microsoft.com/office/drawing/2014/main" id="{CA9AEFA2-AE30-BA74-2524-2D42A78AE21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568546" y="2092724"/>
            <a:ext cx="1260043" cy="1103812"/>
          </a:xfrm>
          <a:prstGeom prst="rect">
            <a:avLst/>
          </a:prstGeom>
        </p:spPr>
      </p:pic>
    </p:spTree>
    <p:extLst>
      <p:ext uri="{BB962C8B-B14F-4D97-AF65-F5344CB8AC3E}">
        <p14:creationId xmlns:p14="http://schemas.microsoft.com/office/powerpoint/2010/main" val="4201251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0" presetClass="path" presetSubtype="0" accel="50000" decel="50000" fill="hold" nodeType="clickEffect">
                                  <p:stCondLst>
                                    <p:cond delay="0"/>
                                  </p:stCondLst>
                                  <p:childTnLst>
                                    <p:animMotion origin="layout" path="M 0.00013 0.00347 L 0.12683 0.22916 " pathEditMode="relative" ptsTypes="AA">
                                      <p:cBhvr>
                                        <p:cTn id="14" dur="2000" fill="hold"/>
                                        <p:tgtEl>
                                          <p:spTgt spid="3"/>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5"/>
          <p:cNvSpPr/>
          <p:nvPr/>
        </p:nvSpPr>
        <p:spPr>
          <a:xfrm rot="-2700000">
            <a:off x="6268535" y="5055582"/>
            <a:ext cx="317349" cy="619425"/>
          </a:xfrm>
          <a:prstGeom prst="upArrow">
            <a:avLst>
              <a:gd name="adj1" fmla="val 28023"/>
              <a:gd name="adj2" fmla="val 91971"/>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SzPts val="1400"/>
            </a:pPr>
            <a:endParaRPr sz="1867">
              <a:solidFill>
                <a:srgbClr val="000000"/>
              </a:solidFill>
              <a:latin typeface="Arial"/>
              <a:ea typeface="Arial"/>
              <a:cs typeface="Arial"/>
              <a:sym typeface="Arial"/>
            </a:endParaRPr>
          </a:p>
        </p:txBody>
      </p:sp>
      <p:grpSp>
        <p:nvGrpSpPr>
          <p:cNvPr id="76" name="Google Shape;76;p15" descr="A series of three images, where the first shows a large, branching coral colony under the waves, the second shows a close-up of the thousands of polyps that make up the coral which look like small orange cylinders with little tentacles at the top, and the third shows a microscopic view of a coral polyp with a  number of tentacles radiating out from a central point."/>
          <p:cNvGrpSpPr/>
          <p:nvPr/>
        </p:nvGrpSpPr>
        <p:grpSpPr>
          <a:xfrm>
            <a:off x="380884" y="3509448"/>
            <a:ext cx="11402600" cy="3579300"/>
            <a:chOff x="265350" y="2562225"/>
            <a:chExt cx="8551950" cy="2684475"/>
          </a:xfrm>
        </p:grpSpPr>
        <p:pic>
          <p:nvPicPr>
            <p:cNvPr id="77" name="Google Shape;77;p1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65350" y="2564000"/>
              <a:ext cx="2767699" cy="2414950"/>
            </a:xfrm>
            <a:prstGeom prst="rect">
              <a:avLst/>
            </a:prstGeom>
            <a:noFill/>
            <a:ln w="28575" cap="flat" cmpd="sng">
              <a:solidFill>
                <a:srgbClr val="000000"/>
              </a:solidFill>
              <a:prstDash val="solid"/>
              <a:round/>
              <a:headEnd type="none" w="sm" len="sm"/>
              <a:tailEnd type="none" w="sm" len="sm"/>
            </a:ln>
          </p:spPr>
        </p:pic>
        <p:cxnSp>
          <p:nvCxnSpPr>
            <p:cNvPr id="78" name="Google Shape;78;p15"/>
            <p:cNvCxnSpPr/>
            <p:nvPr/>
          </p:nvCxnSpPr>
          <p:spPr>
            <a:xfrm flipH="1">
              <a:off x="2981325" y="2562225"/>
              <a:ext cx="342900" cy="743100"/>
            </a:xfrm>
            <a:prstGeom prst="straightConnector1">
              <a:avLst/>
            </a:prstGeom>
            <a:noFill/>
            <a:ln w="28575" cap="flat" cmpd="sng">
              <a:solidFill>
                <a:srgbClr val="000000"/>
              </a:solidFill>
              <a:prstDash val="solid"/>
              <a:round/>
              <a:headEnd type="none" w="sm" len="sm"/>
              <a:tailEnd type="none" w="sm" len="sm"/>
            </a:ln>
          </p:spPr>
        </p:cxnSp>
        <p:cxnSp>
          <p:nvCxnSpPr>
            <p:cNvPr id="79" name="Google Shape;79;p15"/>
            <p:cNvCxnSpPr/>
            <p:nvPr/>
          </p:nvCxnSpPr>
          <p:spPr>
            <a:xfrm rot="10800000">
              <a:off x="2976525" y="3952950"/>
              <a:ext cx="347700" cy="1019100"/>
            </a:xfrm>
            <a:prstGeom prst="straightConnector1">
              <a:avLst/>
            </a:prstGeom>
            <a:noFill/>
            <a:ln w="28575" cap="flat" cmpd="sng">
              <a:solidFill>
                <a:srgbClr val="000000"/>
              </a:solidFill>
              <a:prstDash val="solid"/>
              <a:round/>
              <a:headEnd type="none" w="sm" len="sm"/>
              <a:tailEnd type="none" w="sm" len="sm"/>
            </a:ln>
          </p:spPr>
        </p:cxnSp>
        <p:pic>
          <p:nvPicPr>
            <p:cNvPr id="80" name="Google Shape;80;p15"/>
            <p:cNvPicPr preferRelativeResize="0"/>
            <p:nvPr/>
          </p:nvPicPr>
          <p:blipFill rotWithShape="1">
            <a:blip r:embed="rId4" cstate="hqprint">
              <a:alphaModFix/>
              <a:extLst>
                <a:ext uri="{28A0092B-C50C-407E-A947-70E740481C1C}">
                  <a14:useLocalDpi xmlns:a14="http://schemas.microsoft.com/office/drawing/2010/main"/>
                </a:ext>
              </a:extLst>
            </a:blip>
            <a:srcRect/>
            <a:stretch/>
          </p:blipFill>
          <p:spPr>
            <a:xfrm>
              <a:off x="3332413" y="2564000"/>
              <a:ext cx="2767703" cy="2414949"/>
            </a:xfrm>
            <a:prstGeom prst="rect">
              <a:avLst/>
            </a:prstGeom>
            <a:noFill/>
            <a:ln w="28575" cap="flat" cmpd="sng">
              <a:solidFill>
                <a:srgbClr val="000000"/>
              </a:solidFill>
              <a:prstDash val="solid"/>
              <a:round/>
              <a:headEnd type="none" w="sm" len="sm"/>
              <a:tailEnd type="none" w="sm" len="sm"/>
            </a:ln>
          </p:spPr>
        </p:pic>
        <p:cxnSp>
          <p:nvCxnSpPr>
            <p:cNvPr id="81" name="Google Shape;81;p15"/>
            <p:cNvCxnSpPr/>
            <p:nvPr/>
          </p:nvCxnSpPr>
          <p:spPr>
            <a:xfrm rot="10800000">
              <a:off x="6077058" y="3967300"/>
              <a:ext cx="314100" cy="1004700"/>
            </a:xfrm>
            <a:prstGeom prst="straightConnector1">
              <a:avLst/>
            </a:prstGeom>
            <a:noFill/>
            <a:ln w="28575" cap="flat" cmpd="sng">
              <a:solidFill>
                <a:srgbClr val="000000"/>
              </a:solidFill>
              <a:prstDash val="solid"/>
              <a:round/>
              <a:headEnd type="none" w="sm" len="sm"/>
              <a:tailEnd type="none" w="sm" len="sm"/>
            </a:ln>
          </p:spPr>
        </p:cxnSp>
        <p:cxnSp>
          <p:nvCxnSpPr>
            <p:cNvPr id="82" name="Google Shape;82;p15"/>
            <p:cNvCxnSpPr/>
            <p:nvPr/>
          </p:nvCxnSpPr>
          <p:spPr>
            <a:xfrm flipH="1">
              <a:off x="6072225" y="2562225"/>
              <a:ext cx="338100" cy="752400"/>
            </a:xfrm>
            <a:prstGeom prst="straightConnector1">
              <a:avLst/>
            </a:prstGeom>
            <a:noFill/>
            <a:ln w="28575" cap="flat" cmpd="sng">
              <a:solidFill>
                <a:srgbClr val="000000"/>
              </a:solidFill>
              <a:prstDash val="solid"/>
              <a:round/>
              <a:headEnd type="none" w="sm" len="sm"/>
              <a:tailEnd type="none" w="sm" len="sm"/>
            </a:ln>
          </p:spPr>
        </p:cxnSp>
        <p:pic>
          <p:nvPicPr>
            <p:cNvPr id="83" name="Google Shape;83;p15"/>
            <p:cNvPicPr preferRelativeResize="0"/>
            <p:nvPr/>
          </p:nvPicPr>
          <p:blipFill rotWithShape="1">
            <a:blip r:embed="rId5">
              <a:alphaModFix/>
            </a:blip>
            <a:srcRect/>
            <a:stretch/>
          </p:blipFill>
          <p:spPr>
            <a:xfrm>
              <a:off x="6402375" y="2564002"/>
              <a:ext cx="2414925" cy="2414949"/>
            </a:xfrm>
            <a:prstGeom prst="rect">
              <a:avLst/>
            </a:prstGeom>
            <a:noFill/>
            <a:ln w="28575" cap="flat" cmpd="sng">
              <a:solidFill>
                <a:srgbClr val="000000"/>
              </a:solidFill>
              <a:prstDash val="solid"/>
              <a:round/>
              <a:headEnd type="none" w="sm" len="sm"/>
              <a:tailEnd type="none" w="sm" len="sm"/>
            </a:ln>
          </p:spPr>
        </p:pic>
        <p:sp>
          <p:nvSpPr>
            <p:cNvPr id="84" name="Google Shape;84;p15"/>
            <p:cNvSpPr/>
            <p:nvPr/>
          </p:nvSpPr>
          <p:spPr>
            <a:xfrm>
              <a:off x="2305050" y="3257625"/>
              <a:ext cx="671400" cy="709500"/>
            </a:xfrm>
            <a:prstGeom prst="rect">
              <a:avLst/>
            </a:prstGeom>
            <a:noFill/>
            <a:ln w="28575"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SzPts val="1400"/>
              </a:pPr>
              <a:endParaRPr sz="1867">
                <a:solidFill>
                  <a:srgbClr val="000000"/>
                </a:solidFill>
                <a:latin typeface="Arial"/>
                <a:ea typeface="Arial"/>
                <a:cs typeface="Arial"/>
                <a:sym typeface="Arial"/>
              </a:endParaRPr>
            </a:p>
          </p:txBody>
        </p:sp>
        <p:sp>
          <p:nvSpPr>
            <p:cNvPr id="85" name="Google Shape;85;p15"/>
            <p:cNvSpPr/>
            <p:nvPr/>
          </p:nvSpPr>
          <p:spPr>
            <a:xfrm>
              <a:off x="5389125" y="3291100"/>
              <a:ext cx="671400" cy="709500"/>
            </a:xfrm>
            <a:prstGeom prst="rect">
              <a:avLst/>
            </a:prstGeom>
            <a:noFill/>
            <a:ln w="28575"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SzPts val="1400"/>
              </a:pPr>
              <a:endParaRPr sz="1867">
                <a:solidFill>
                  <a:srgbClr val="000000"/>
                </a:solidFill>
                <a:latin typeface="Arial"/>
                <a:ea typeface="Arial"/>
                <a:cs typeface="Arial"/>
                <a:sym typeface="Arial"/>
              </a:endParaRPr>
            </a:p>
          </p:txBody>
        </p:sp>
        <p:pic>
          <p:nvPicPr>
            <p:cNvPr id="86" name="Google Shape;86;p15"/>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5479950" y="3314625"/>
              <a:ext cx="995015" cy="709500"/>
            </a:xfrm>
            <a:prstGeom prst="rect">
              <a:avLst/>
            </a:prstGeom>
            <a:noFill/>
            <a:ln>
              <a:noFill/>
            </a:ln>
          </p:spPr>
        </p:pic>
        <p:pic>
          <p:nvPicPr>
            <p:cNvPr id="87" name="Google Shape;87;p15"/>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2337400" y="3314625"/>
              <a:ext cx="995015" cy="709500"/>
            </a:xfrm>
            <a:prstGeom prst="rect">
              <a:avLst/>
            </a:prstGeom>
            <a:noFill/>
            <a:ln>
              <a:noFill/>
            </a:ln>
          </p:spPr>
        </p:pic>
        <p:sp>
          <p:nvSpPr>
            <p:cNvPr id="88" name="Google Shape;88;p15"/>
            <p:cNvSpPr/>
            <p:nvPr/>
          </p:nvSpPr>
          <p:spPr>
            <a:xfrm>
              <a:off x="273539" y="4554987"/>
              <a:ext cx="2767698" cy="432852"/>
            </a:xfrm>
            <a:prstGeom prst="rect">
              <a:avLst/>
            </a:prstGeom>
            <a:solidFill>
              <a:srgbClr val="FFFFFF">
                <a:alpha val="84705"/>
              </a:srgbClr>
            </a:solidFill>
            <a:ln>
              <a:noFill/>
            </a:ln>
          </p:spPr>
          <p:txBody>
            <a:bodyPr spcFirstLastPara="1" wrap="square" lIns="121900" tIns="121900" rIns="121900" bIns="121900" anchor="ctr" anchorCtr="0">
              <a:noAutofit/>
            </a:bodyPr>
            <a:lstStyle/>
            <a:p>
              <a:pPr>
                <a:buClr>
                  <a:srgbClr val="000000"/>
                </a:buClr>
                <a:buSzPts val="1400"/>
              </a:pPr>
              <a:endParaRPr sz="1867">
                <a:solidFill>
                  <a:srgbClr val="000000"/>
                </a:solidFill>
                <a:latin typeface="Arial"/>
                <a:ea typeface="Arial"/>
                <a:cs typeface="Arial"/>
                <a:sym typeface="Arial"/>
              </a:endParaRPr>
            </a:p>
          </p:txBody>
        </p:sp>
        <p:sp>
          <p:nvSpPr>
            <p:cNvPr id="89" name="Google Shape;89;p15"/>
            <p:cNvSpPr txBox="1"/>
            <p:nvPr/>
          </p:nvSpPr>
          <p:spPr>
            <a:xfrm>
              <a:off x="273539" y="4465795"/>
              <a:ext cx="2732928" cy="780905"/>
            </a:xfrm>
            <a:prstGeom prst="rect">
              <a:avLst/>
            </a:prstGeom>
            <a:noFill/>
            <a:ln>
              <a:noFill/>
            </a:ln>
          </p:spPr>
          <p:txBody>
            <a:bodyPr spcFirstLastPara="1" wrap="square" lIns="121900" tIns="121900" rIns="121900" bIns="121900" anchor="t" anchorCtr="0">
              <a:spAutoFit/>
            </a:bodyPr>
            <a:lstStyle/>
            <a:p>
              <a:pPr algn="ctr">
                <a:lnSpc>
                  <a:spcPct val="115000"/>
                </a:lnSpc>
                <a:spcAft>
                  <a:spcPts val="1600"/>
                </a:spcAft>
                <a:buClr>
                  <a:srgbClr val="000000"/>
                </a:buClr>
                <a:buSzPts val="1900"/>
              </a:pPr>
              <a:r>
                <a:rPr lang="en-US" sz="3333" b="1">
                  <a:solidFill>
                    <a:srgbClr val="000000"/>
                  </a:solidFill>
                  <a:latin typeface="Arial"/>
                  <a:ea typeface="Arial"/>
                  <a:cs typeface="Arial"/>
                  <a:sym typeface="Arial"/>
                </a:rPr>
                <a:t>Coral colony</a:t>
              </a:r>
              <a:endParaRPr sz="3333">
                <a:solidFill>
                  <a:srgbClr val="000000"/>
                </a:solidFill>
                <a:latin typeface="Arial"/>
                <a:ea typeface="Arial"/>
                <a:cs typeface="Arial"/>
                <a:sym typeface="Arial"/>
              </a:endParaRPr>
            </a:p>
          </p:txBody>
        </p:sp>
        <p:pic>
          <p:nvPicPr>
            <p:cNvPr id="90" name="Google Shape;90;p15"/>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8536628" y="2602850"/>
              <a:ext cx="160650" cy="160650"/>
            </a:xfrm>
            <a:prstGeom prst="rect">
              <a:avLst/>
            </a:prstGeom>
            <a:noFill/>
            <a:ln>
              <a:noFill/>
            </a:ln>
          </p:spPr>
        </p:pic>
        <p:pic>
          <p:nvPicPr>
            <p:cNvPr id="91" name="Google Shape;91;p15"/>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8344658" y="2608479"/>
              <a:ext cx="160650" cy="160650"/>
            </a:xfrm>
            <a:prstGeom prst="rect">
              <a:avLst/>
            </a:prstGeom>
            <a:noFill/>
            <a:ln>
              <a:noFill/>
            </a:ln>
          </p:spPr>
        </p:pic>
      </p:grpSp>
      <p:sp>
        <p:nvSpPr>
          <p:cNvPr id="92" name="Google Shape;92;p15"/>
          <p:cNvSpPr txBox="1">
            <a:spLocks noGrp="1"/>
          </p:cNvSpPr>
          <p:nvPr>
            <p:ph type="body" idx="1"/>
          </p:nvPr>
        </p:nvSpPr>
        <p:spPr>
          <a:xfrm>
            <a:off x="270964" y="1223881"/>
            <a:ext cx="11650073" cy="1774800"/>
          </a:xfrm>
          <a:prstGeom prst="rect">
            <a:avLst/>
          </a:prstGeom>
          <a:noFill/>
          <a:ln>
            <a:noFill/>
          </a:ln>
        </p:spPr>
        <p:txBody>
          <a:bodyPr spcFirstLastPara="1" vert="horz" wrap="square" lIns="121900" tIns="121900" rIns="121900" bIns="121900" rtlCol="0" anchor="t" anchorCtr="0">
            <a:noAutofit/>
          </a:bodyPr>
          <a:lstStyle/>
          <a:p>
            <a:pPr marL="0" indent="0">
              <a:buSzPts val="2250"/>
              <a:buNone/>
            </a:pPr>
            <a:r>
              <a:rPr lang="en-US" sz="3333">
                <a:solidFill>
                  <a:schemeClr val="dk1"/>
                </a:solidFill>
              </a:rPr>
              <a:t>They may look like rocks or plants, but are actually </a:t>
            </a:r>
            <a:r>
              <a:rPr lang="en-US" sz="3333" b="1">
                <a:solidFill>
                  <a:schemeClr val="dk1"/>
                </a:solidFill>
              </a:rPr>
              <a:t>animals</a:t>
            </a:r>
            <a:r>
              <a:rPr lang="en-US" sz="3333">
                <a:solidFill>
                  <a:schemeClr val="dk1"/>
                </a:solidFill>
              </a:rPr>
              <a:t>! </a:t>
            </a:r>
            <a:endParaRPr/>
          </a:p>
          <a:p>
            <a:pPr marL="0" indent="0">
              <a:spcBef>
                <a:spcPts val="1600"/>
              </a:spcBef>
              <a:spcAft>
                <a:spcPts val="1600"/>
              </a:spcAft>
              <a:buSzPts val="2250"/>
              <a:buNone/>
            </a:pPr>
            <a:r>
              <a:rPr lang="en-US" sz="3333">
                <a:solidFill>
                  <a:schemeClr val="dk1"/>
                </a:solidFill>
              </a:rPr>
              <a:t>Corals live in tropical waters and are made up of </a:t>
            </a:r>
            <a:r>
              <a:rPr lang="en-US" sz="3333" b="1">
                <a:solidFill>
                  <a:schemeClr val="dk1"/>
                </a:solidFill>
              </a:rPr>
              <a:t>colonies</a:t>
            </a:r>
            <a:r>
              <a:rPr lang="en-US" sz="3333">
                <a:solidFill>
                  <a:schemeClr val="dk1"/>
                </a:solidFill>
              </a:rPr>
              <a:t> of genetically identical structures called </a:t>
            </a:r>
            <a:r>
              <a:rPr lang="en-US" sz="3333" b="1">
                <a:solidFill>
                  <a:schemeClr val="dk1"/>
                </a:solidFill>
              </a:rPr>
              <a:t>polyps</a:t>
            </a:r>
            <a:r>
              <a:rPr lang="en-US" sz="3333">
                <a:solidFill>
                  <a:schemeClr val="dk1"/>
                </a:solidFill>
              </a:rPr>
              <a:t> (“paw-lips”). </a:t>
            </a:r>
            <a:endParaRPr/>
          </a:p>
        </p:txBody>
      </p:sp>
      <p:sp>
        <p:nvSpPr>
          <p:cNvPr id="93" name="Google Shape;93;p15"/>
          <p:cNvSpPr txBox="1">
            <a:spLocks noGrp="1"/>
          </p:cNvSpPr>
          <p:nvPr>
            <p:ph type="title"/>
          </p:nvPr>
        </p:nvSpPr>
        <p:spPr>
          <a:xfrm>
            <a:off x="380884" y="350405"/>
            <a:ext cx="6798000" cy="763600"/>
          </a:xfrm>
          <a:prstGeom prst="rect">
            <a:avLst/>
          </a:prstGeom>
          <a:noFill/>
          <a:ln>
            <a:noFill/>
          </a:ln>
        </p:spPr>
        <p:txBody>
          <a:bodyPr spcFirstLastPara="1" vert="horz" wrap="square" lIns="121900" tIns="121900" rIns="121900" bIns="121900" rtlCol="0" anchor="t" anchorCtr="0">
            <a:noAutofit/>
          </a:bodyPr>
          <a:lstStyle/>
          <a:p>
            <a:pPr>
              <a:buSzPts val="3333"/>
            </a:pPr>
            <a:r>
              <a:rPr lang="en-US" sz="4000" b="1"/>
              <a:t>What are corals?</a:t>
            </a:r>
            <a:endParaRPr sz="4000" b="1"/>
          </a:p>
        </p:txBody>
      </p:sp>
      <p:sp>
        <p:nvSpPr>
          <p:cNvPr id="94" name="Google Shape;94;p15"/>
          <p:cNvSpPr/>
          <p:nvPr/>
        </p:nvSpPr>
        <p:spPr>
          <a:xfrm>
            <a:off x="4476124" y="6170295"/>
            <a:ext cx="3678625" cy="577136"/>
          </a:xfrm>
          <a:prstGeom prst="rect">
            <a:avLst/>
          </a:prstGeom>
          <a:solidFill>
            <a:srgbClr val="FFFFFF">
              <a:alpha val="84705"/>
            </a:srgbClr>
          </a:solidFill>
          <a:ln>
            <a:noFill/>
          </a:ln>
        </p:spPr>
        <p:txBody>
          <a:bodyPr spcFirstLastPara="1" wrap="square" lIns="121900" tIns="121900" rIns="121900" bIns="121900" anchor="ctr" anchorCtr="0">
            <a:noAutofit/>
          </a:bodyPr>
          <a:lstStyle/>
          <a:p>
            <a:pPr>
              <a:buClr>
                <a:srgbClr val="000000"/>
              </a:buClr>
              <a:buSzPts val="1400"/>
            </a:pPr>
            <a:endParaRPr sz="1867">
              <a:solidFill>
                <a:srgbClr val="000000"/>
              </a:solidFill>
              <a:latin typeface="Arial"/>
              <a:ea typeface="Arial"/>
              <a:cs typeface="Arial"/>
              <a:sym typeface="Arial"/>
            </a:endParaRPr>
          </a:p>
        </p:txBody>
      </p:sp>
      <p:sp>
        <p:nvSpPr>
          <p:cNvPr id="95" name="Google Shape;95;p15"/>
          <p:cNvSpPr txBox="1"/>
          <p:nvPr/>
        </p:nvSpPr>
        <p:spPr>
          <a:xfrm>
            <a:off x="4583575" y="6043148"/>
            <a:ext cx="3687268" cy="1041207"/>
          </a:xfrm>
          <a:prstGeom prst="rect">
            <a:avLst/>
          </a:prstGeom>
          <a:noFill/>
          <a:ln>
            <a:noFill/>
          </a:ln>
        </p:spPr>
        <p:txBody>
          <a:bodyPr spcFirstLastPara="1" wrap="square" lIns="121900" tIns="121900" rIns="121900" bIns="121900" anchor="t" anchorCtr="0">
            <a:spAutoFit/>
          </a:bodyPr>
          <a:lstStyle/>
          <a:p>
            <a:pPr>
              <a:lnSpc>
                <a:spcPct val="115000"/>
              </a:lnSpc>
              <a:spcAft>
                <a:spcPts val="1600"/>
              </a:spcAft>
              <a:buClr>
                <a:srgbClr val="000000"/>
              </a:buClr>
              <a:buSzPts val="1800"/>
            </a:pPr>
            <a:r>
              <a:rPr lang="en-US" sz="3333" b="1">
                <a:solidFill>
                  <a:srgbClr val="000000"/>
                </a:solidFill>
                <a:latin typeface="Arial"/>
                <a:ea typeface="Arial"/>
                <a:cs typeface="Arial"/>
                <a:sym typeface="Arial"/>
              </a:rPr>
              <a:t>Group of polyps</a:t>
            </a:r>
            <a:endParaRPr sz="3333">
              <a:solidFill>
                <a:srgbClr val="000000"/>
              </a:solidFill>
              <a:latin typeface="Arial"/>
              <a:ea typeface="Arial"/>
              <a:cs typeface="Arial"/>
              <a:sym typeface="Arial"/>
            </a:endParaRPr>
          </a:p>
        </p:txBody>
      </p:sp>
      <p:sp>
        <p:nvSpPr>
          <p:cNvPr id="96" name="Google Shape;96;p15"/>
          <p:cNvSpPr/>
          <p:nvPr/>
        </p:nvSpPr>
        <p:spPr>
          <a:xfrm>
            <a:off x="8557762" y="6151596"/>
            <a:ext cx="3219901" cy="577136"/>
          </a:xfrm>
          <a:prstGeom prst="rect">
            <a:avLst/>
          </a:prstGeom>
          <a:solidFill>
            <a:srgbClr val="FFFFFF">
              <a:alpha val="84705"/>
            </a:srgbClr>
          </a:solidFill>
          <a:ln>
            <a:noFill/>
          </a:ln>
        </p:spPr>
        <p:txBody>
          <a:bodyPr spcFirstLastPara="1" wrap="square" lIns="121900" tIns="121900" rIns="121900" bIns="121900" anchor="ctr" anchorCtr="0">
            <a:noAutofit/>
          </a:bodyPr>
          <a:lstStyle/>
          <a:p>
            <a:pPr>
              <a:buClr>
                <a:srgbClr val="000000"/>
              </a:buClr>
              <a:buSzPts val="1400"/>
            </a:pPr>
            <a:endParaRPr sz="1867">
              <a:solidFill>
                <a:srgbClr val="000000"/>
              </a:solidFill>
              <a:latin typeface="Arial"/>
              <a:ea typeface="Arial"/>
              <a:cs typeface="Arial"/>
              <a:sym typeface="Arial"/>
            </a:endParaRPr>
          </a:p>
        </p:txBody>
      </p:sp>
      <p:sp>
        <p:nvSpPr>
          <p:cNvPr id="97" name="Google Shape;97;p15"/>
          <p:cNvSpPr txBox="1"/>
          <p:nvPr/>
        </p:nvSpPr>
        <p:spPr>
          <a:xfrm>
            <a:off x="8599733" y="6043148"/>
            <a:ext cx="3687268" cy="1041207"/>
          </a:xfrm>
          <a:prstGeom prst="rect">
            <a:avLst/>
          </a:prstGeom>
          <a:noFill/>
          <a:ln>
            <a:noFill/>
          </a:ln>
        </p:spPr>
        <p:txBody>
          <a:bodyPr spcFirstLastPara="1" wrap="square" lIns="121900" tIns="121900" rIns="121900" bIns="121900" anchor="t" anchorCtr="0">
            <a:spAutoFit/>
          </a:bodyPr>
          <a:lstStyle/>
          <a:p>
            <a:pPr>
              <a:lnSpc>
                <a:spcPct val="115000"/>
              </a:lnSpc>
              <a:spcAft>
                <a:spcPts val="1600"/>
              </a:spcAft>
              <a:buClr>
                <a:srgbClr val="000000"/>
              </a:buClr>
              <a:buSzPts val="1800"/>
            </a:pPr>
            <a:r>
              <a:rPr lang="en-US" sz="3333" b="1">
                <a:solidFill>
                  <a:srgbClr val="000000"/>
                </a:solidFill>
                <a:latin typeface="Arial"/>
                <a:ea typeface="Arial"/>
                <a:cs typeface="Arial"/>
                <a:sym typeface="Arial"/>
              </a:rPr>
              <a:t>A single polyp</a:t>
            </a:r>
            <a:endParaRPr sz="3333">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94ECB-72FC-E526-47D2-4A80D92C2D9E}"/>
              </a:ext>
            </a:extLst>
          </p:cNvPr>
          <p:cNvSpPr>
            <a:spLocks noGrp="1"/>
          </p:cNvSpPr>
          <p:nvPr>
            <p:ph type="title"/>
          </p:nvPr>
        </p:nvSpPr>
        <p:spPr/>
        <p:txBody>
          <a:bodyPr>
            <a:normAutofit fontScale="90000"/>
          </a:bodyPr>
          <a:lstStyle/>
          <a:p>
            <a:r>
              <a:rPr lang="en-US" b="1" dirty="0">
                <a:latin typeface="Calibri" panose="020F0502020204030204" pitchFamily="34" charset="0"/>
                <a:cs typeface="Calibri" panose="020F0502020204030204" pitchFamily="34" charset="0"/>
              </a:rPr>
              <a:t>Repeat steps 2-7 three more times</a:t>
            </a:r>
          </a:p>
        </p:txBody>
      </p:sp>
      <p:sp>
        <p:nvSpPr>
          <p:cNvPr id="3" name="Text Placeholder 2">
            <a:extLst>
              <a:ext uri="{FF2B5EF4-FFF2-40B4-BE49-F238E27FC236}">
                <a16:creationId xmlns:a16="http://schemas.microsoft.com/office/drawing/2014/main" id="{30536615-670A-D8F0-68B5-D61984A59D56}"/>
              </a:ext>
            </a:extLst>
          </p:cNvPr>
          <p:cNvSpPr>
            <a:spLocks noGrp="1"/>
          </p:cNvSpPr>
          <p:nvPr>
            <p:ph type="body" idx="1"/>
          </p:nvPr>
        </p:nvSpPr>
        <p:spPr>
          <a:xfrm>
            <a:off x="415600" y="1356968"/>
            <a:ext cx="11360800" cy="5501032"/>
          </a:xfrm>
        </p:spPr>
        <p:txBody>
          <a:bodyPr>
            <a:normAutofit lnSpcReduction="10000"/>
          </a:bodyPr>
          <a:lstStyle/>
          <a:p>
            <a:pPr>
              <a:lnSpc>
                <a:spcPct val="100000"/>
              </a:lnSpc>
            </a:pPr>
            <a:r>
              <a:rPr lang="en-US" b="1" dirty="0"/>
              <a:t>Step 2 - Lunchtime!</a:t>
            </a:r>
          </a:p>
          <a:p>
            <a:pPr>
              <a:lnSpc>
                <a:spcPct val="100000"/>
              </a:lnSpc>
            </a:pPr>
            <a:r>
              <a:rPr lang="en-US" b="1" dirty="0"/>
              <a:t>Step 3 - Get new traits</a:t>
            </a:r>
          </a:p>
          <a:p>
            <a:pPr>
              <a:lnSpc>
                <a:spcPct val="100000"/>
              </a:lnSpc>
            </a:pPr>
            <a:r>
              <a:rPr lang="en-US" b="1" dirty="0"/>
              <a:t>Step 4 - Survive!</a:t>
            </a:r>
          </a:p>
          <a:p>
            <a:pPr>
              <a:lnSpc>
                <a:spcPct val="100000"/>
              </a:lnSpc>
            </a:pPr>
            <a:r>
              <a:rPr lang="en-US" b="1" dirty="0"/>
              <a:t>Step 5 - Scores!</a:t>
            </a:r>
          </a:p>
          <a:p>
            <a:pPr>
              <a:lnSpc>
                <a:spcPct val="100000"/>
              </a:lnSpc>
            </a:pPr>
            <a:r>
              <a:rPr lang="en-US" b="1" dirty="0"/>
              <a:t>Step 6 - Reproduce (Corals)!</a:t>
            </a:r>
          </a:p>
          <a:p>
            <a:pPr>
              <a:lnSpc>
                <a:spcPct val="100000"/>
              </a:lnSpc>
            </a:pPr>
            <a:r>
              <a:rPr lang="en-US" b="1" dirty="0"/>
              <a:t>Step 7 - Reproduce (Algae)!</a:t>
            </a:r>
          </a:p>
          <a:p>
            <a:endParaRPr lang="en-US" b="1" dirty="0"/>
          </a:p>
          <a:p>
            <a:pPr>
              <a:lnSpc>
                <a:spcPct val="110000"/>
              </a:lnSpc>
            </a:pPr>
            <a:r>
              <a:rPr lang="en-US" b="1" dirty="0"/>
              <a:t>Ways to win: </a:t>
            </a:r>
          </a:p>
          <a:p>
            <a:pPr lvl="1">
              <a:lnSpc>
                <a:spcPct val="110000"/>
              </a:lnSpc>
            </a:pPr>
            <a:r>
              <a:rPr lang="en-US" b="1" dirty="0"/>
              <a:t>Healthy reef: Board covered in coral with no algae!</a:t>
            </a:r>
          </a:p>
          <a:p>
            <a:pPr lvl="1">
              <a:lnSpc>
                <a:spcPct val="110000"/>
              </a:lnSpc>
            </a:pPr>
            <a:r>
              <a:rPr lang="en-US" b="1" dirty="0"/>
              <a:t>Tourism Boost: Have the most diverse coral reef (the most types of coral and fish)</a:t>
            </a:r>
          </a:p>
          <a:p>
            <a:pPr lvl="1">
              <a:lnSpc>
                <a:spcPct val="110000"/>
              </a:lnSpc>
            </a:pPr>
            <a:r>
              <a:rPr lang="en-US" b="1" dirty="0"/>
              <a:t>Food Security: Keep 4 parrotfish on your reef</a:t>
            </a:r>
          </a:p>
          <a:p>
            <a:pPr lvl="1">
              <a:lnSpc>
                <a:spcPct val="110000"/>
              </a:lnSpc>
            </a:pPr>
            <a:r>
              <a:rPr lang="en-US" b="1" dirty="0"/>
              <a:t>Coastal Protection: 2 rows of corals between the land and ocean</a:t>
            </a:r>
          </a:p>
          <a:p>
            <a:endParaRPr lang="en-US" b="1" dirty="0"/>
          </a:p>
          <a:p>
            <a:endParaRPr lang="en-US" dirty="0"/>
          </a:p>
        </p:txBody>
      </p:sp>
    </p:spTree>
    <p:extLst>
      <p:ext uri="{BB962C8B-B14F-4D97-AF65-F5344CB8AC3E}">
        <p14:creationId xmlns:p14="http://schemas.microsoft.com/office/powerpoint/2010/main" val="3835059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pic>
        <p:nvPicPr>
          <p:cNvPr id="102" name="Google Shape;102;p1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0" y="-86096"/>
            <a:ext cx="12190560" cy="7030192"/>
          </a:xfrm>
          <a:prstGeom prst="rect">
            <a:avLst/>
          </a:prstGeom>
          <a:noFill/>
          <a:ln>
            <a:noFill/>
          </a:ln>
        </p:spPr>
      </p:pic>
      <p:sp>
        <p:nvSpPr>
          <p:cNvPr id="103" name="Google Shape;103;p16"/>
          <p:cNvSpPr txBox="1"/>
          <p:nvPr/>
        </p:nvSpPr>
        <p:spPr>
          <a:xfrm>
            <a:off x="415601" y="355071"/>
            <a:ext cx="11348936" cy="1451956"/>
          </a:xfrm>
          <a:prstGeom prst="rect">
            <a:avLst/>
          </a:prstGeom>
          <a:noFill/>
          <a:ln>
            <a:noFill/>
          </a:ln>
        </p:spPr>
        <p:txBody>
          <a:bodyPr spcFirstLastPara="1" wrap="square" lIns="121900" tIns="121900" rIns="121900" bIns="121900" anchor="t" anchorCtr="0">
            <a:noAutofit/>
          </a:bodyPr>
          <a:lstStyle/>
          <a:p>
            <a:pPr algn="ctr"/>
            <a:r>
              <a:rPr lang="en-US" sz="4000" b="1" dirty="0">
                <a:solidFill>
                  <a:schemeClr val="lt1"/>
                </a:solidFill>
                <a:latin typeface="Calibri" panose="020F0502020204030204" pitchFamily="34" charset="0"/>
                <a:ea typeface="Arial"/>
                <a:cs typeface="Calibri" panose="020F0502020204030204" pitchFamily="34" charset="0"/>
                <a:sym typeface="Arial"/>
              </a:rPr>
              <a:t>There are many coral types that make up a reef</a:t>
            </a:r>
            <a:endParaRPr sz="4000" b="1" dirty="0">
              <a:solidFill>
                <a:schemeClr val="lt1"/>
              </a:solidFill>
              <a:latin typeface="Calibri" panose="020F0502020204030204" pitchFamily="34" charset="0"/>
              <a:ea typeface="Arial"/>
              <a:cs typeface="Calibri" panose="020F0502020204030204" pitchFamily="34" charset="0"/>
              <a:sym typeface="Arial"/>
            </a:endParaRPr>
          </a:p>
        </p:txBody>
      </p:sp>
      <p:grpSp>
        <p:nvGrpSpPr>
          <p:cNvPr id="104" name="Google Shape;104;p16"/>
          <p:cNvGrpSpPr/>
          <p:nvPr/>
        </p:nvGrpSpPr>
        <p:grpSpPr>
          <a:xfrm rot="10800000">
            <a:off x="6884195" y="4197964"/>
            <a:ext cx="4043999" cy="1451956"/>
            <a:chOff x="116724" y="4054698"/>
            <a:chExt cx="1404665" cy="1088967"/>
          </a:xfrm>
        </p:grpSpPr>
        <p:sp>
          <p:nvSpPr>
            <p:cNvPr id="105" name="Google Shape;105;p16"/>
            <p:cNvSpPr/>
            <p:nvPr/>
          </p:nvSpPr>
          <p:spPr>
            <a:xfrm>
              <a:off x="127487" y="4054698"/>
              <a:ext cx="1393902" cy="1088967"/>
            </a:xfrm>
            <a:prstGeom prst="rightArrow">
              <a:avLst>
                <a:gd name="adj1" fmla="val 50000"/>
                <a:gd name="adj2" fmla="val 50000"/>
              </a:avLst>
            </a:prstGeom>
            <a:solidFill>
              <a:srgbClr val="FFAA86"/>
            </a:solidFill>
            <a:ln w="25400" cap="flat" cmpd="sng">
              <a:solidFill>
                <a:schemeClr val="dk1"/>
              </a:solidFill>
              <a:prstDash val="solid"/>
              <a:round/>
              <a:headEnd type="none" w="sm" len="sm"/>
              <a:tailEnd type="none" w="sm" len="sm"/>
            </a:ln>
          </p:spPr>
          <p:txBody>
            <a:bodyPr spcFirstLastPara="1" wrap="square" lIns="121900" tIns="60933" rIns="121900" bIns="60933" anchor="ctr" anchorCtr="0">
              <a:noAutofit/>
            </a:bodyPr>
            <a:lstStyle/>
            <a:p>
              <a:pPr algn="ctr"/>
              <a:endParaRPr sz="1867">
                <a:solidFill>
                  <a:schemeClr val="lt1"/>
                </a:solidFill>
                <a:latin typeface="Calibri" panose="020F0502020204030204" pitchFamily="34" charset="0"/>
                <a:ea typeface="Arial"/>
                <a:cs typeface="Calibri" panose="020F0502020204030204" pitchFamily="34" charset="0"/>
                <a:sym typeface="Arial"/>
              </a:endParaRPr>
            </a:p>
          </p:txBody>
        </p:sp>
        <p:sp>
          <p:nvSpPr>
            <p:cNvPr id="106" name="Google Shape;106;p16"/>
            <p:cNvSpPr txBox="1"/>
            <p:nvPr/>
          </p:nvSpPr>
          <p:spPr>
            <a:xfrm rot="10800000">
              <a:off x="116724" y="4368362"/>
              <a:ext cx="1227793" cy="476965"/>
            </a:xfrm>
            <a:prstGeom prst="rect">
              <a:avLst/>
            </a:prstGeom>
            <a:noFill/>
            <a:ln>
              <a:noFill/>
            </a:ln>
          </p:spPr>
          <p:txBody>
            <a:bodyPr spcFirstLastPara="1" wrap="square" lIns="121900" tIns="60933" rIns="121900" bIns="60933" anchor="t" anchorCtr="0">
              <a:spAutoFit/>
            </a:bodyPr>
            <a:lstStyle/>
            <a:p>
              <a:r>
                <a:rPr lang="en-US" sz="3333" b="1">
                  <a:solidFill>
                    <a:srgbClr val="000000"/>
                  </a:solidFill>
                  <a:latin typeface="Calibri" panose="020F0502020204030204" pitchFamily="34" charset="0"/>
                  <a:ea typeface="Arial"/>
                  <a:cs typeface="Calibri" panose="020F0502020204030204" pitchFamily="34" charset="0"/>
                  <a:sym typeface="Arial"/>
                </a:rPr>
                <a:t>Boulder star coral</a:t>
              </a:r>
              <a:endParaRPr sz="2400">
                <a:latin typeface="Calibri" panose="020F0502020204030204" pitchFamily="34" charset="0"/>
                <a:cs typeface="Calibri" panose="020F0502020204030204" pitchFamily="34" charset="0"/>
              </a:endParaRPr>
            </a:p>
          </p:txBody>
        </p:sp>
      </p:grpSp>
      <p:grpSp>
        <p:nvGrpSpPr>
          <p:cNvPr id="107" name="Google Shape;107;p16"/>
          <p:cNvGrpSpPr/>
          <p:nvPr/>
        </p:nvGrpSpPr>
        <p:grpSpPr>
          <a:xfrm rot="10800000">
            <a:off x="4116555" y="2043250"/>
            <a:ext cx="4013014" cy="1451956"/>
            <a:chOff x="772523" y="4478930"/>
            <a:chExt cx="1498556" cy="1088967"/>
          </a:xfrm>
        </p:grpSpPr>
        <p:sp>
          <p:nvSpPr>
            <p:cNvPr id="108" name="Google Shape;108;p16"/>
            <p:cNvSpPr/>
            <p:nvPr/>
          </p:nvSpPr>
          <p:spPr>
            <a:xfrm>
              <a:off x="877177" y="4478930"/>
              <a:ext cx="1393902" cy="1088967"/>
            </a:xfrm>
            <a:prstGeom prst="rightArrow">
              <a:avLst>
                <a:gd name="adj1" fmla="val 50000"/>
                <a:gd name="adj2" fmla="val 50000"/>
              </a:avLst>
            </a:prstGeom>
            <a:solidFill>
              <a:srgbClr val="FFAA86"/>
            </a:solidFill>
            <a:ln w="25400" cap="flat" cmpd="sng">
              <a:solidFill>
                <a:schemeClr val="dk1"/>
              </a:solidFill>
              <a:prstDash val="solid"/>
              <a:round/>
              <a:headEnd type="none" w="sm" len="sm"/>
              <a:tailEnd type="none" w="sm" len="sm"/>
            </a:ln>
          </p:spPr>
          <p:txBody>
            <a:bodyPr spcFirstLastPara="1" wrap="square" lIns="121900" tIns="60933" rIns="121900" bIns="60933" anchor="ctr" anchorCtr="0">
              <a:noAutofit/>
            </a:bodyPr>
            <a:lstStyle/>
            <a:p>
              <a:pPr algn="ctr"/>
              <a:endParaRPr sz="1867">
                <a:solidFill>
                  <a:schemeClr val="lt1"/>
                </a:solidFill>
                <a:latin typeface="Calibri" panose="020F0502020204030204" pitchFamily="34" charset="0"/>
                <a:ea typeface="Arial"/>
                <a:cs typeface="Calibri" panose="020F0502020204030204" pitchFamily="34" charset="0"/>
                <a:sym typeface="Arial"/>
              </a:endParaRPr>
            </a:p>
          </p:txBody>
        </p:sp>
        <p:sp>
          <p:nvSpPr>
            <p:cNvPr id="109" name="Google Shape;109;p16"/>
            <p:cNvSpPr txBox="1"/>
            <p:nvPr/>
          </p:nvSpPr>
          <p:spPr>
            <a:xfrm rot="10800000">
              <a:off x="772523" y="4784976"/>
              <a:ext cx="1227793" cy="476965"/>
            </a:xfrm>
            <a:prstGeom prst="rect">
              <a:avLst/>
            </a:prstGeom>
            <a:noFill/>
            <a:ln>
              <a:noFill/>
            </a:ln>
          </p:spPr>
          <p:txBody>
            <a:bodyPr spcFirstLastPara="1" wrap="square" lIns="121900" tIns="60933" rIns="121900" bIns="60933" anchor="t" anchorCtr="0">
              <a:spAutoFit/>
            </a:bodyPr>
            <a:lstStyle/>
            <a:p>
              <a:r>
                <a:rPr lang="en-US" sz="3333" b="1">
                  <a:solidFill>
                    <a:srgbClr val="000000"/>
                  </a:solidFill>
                  <a:latin typeface="Calibri" panose="020F0502020204030204" pitchFamily="34" charset="0"/>
                  <a:ea typeface="Arial"/>
                  <a:cs typeface="Calibri" panose="020F0502020204030204" pitchFamily="34" charset="0"/>
                  <a:sym typeface="Arial"/>
                </a:rPr>
                <a:t>Staghorn coral</a:t>
              </a:r>
              <a:endParaRPr sz="2400">
                <a:latin typeface="Calibri" panose="020F0502020204030204" pitchFamily="34" charset="0"/>
                <a:cs typeface="Calibri" panose="020F0502020204030204" pitchFamily="34" charset="0"/>
              </a:endParaRPr>
            </a:p>
          </p:txBody>
        </p:sp>
      </p:grpSp>
      <p:grpSp>
        <p:nvGrpSpPr>
          <p:cNvPr id="110" name="Google Shape;110;p16"/>
          <p:cNvGrpSpPr/>
          <p:nvPr/>
        </p:nvGrpSpPr>
        <p:grpSpPr>
          <a:xfrm>
            <a:off x="3055434" y="5460175"/>
            <a:ext cx="4173789" cy="1451956"/>
            <a:chOff x="156116" y="4053468"/>
            <a:chExt cx="1393902" cy="1088967"/>
          </a:xfrm>
        </p:grpSpPr>
        <p:sp>
          <p:nvSpPr>
            <p:cNvPr id="111" name="Google Shape;111;p16"/>
            <p:cNvSpPr/>
            <p:nvPr/>
          </p:nvSpPr>
          <p:spPr>
            <a:xfrm>
              <a:off x="156116" y="4053468"/>
              <a:ext cx="1393902" cy="1088967"/>
            </a:xfrm>
            <a:prstGeom prst="rightArrow">
              <a:avLst>
                <a:gd name="adj1" fmla="val 50000"/>
                <a:gd name="adj2" fmla="val 50000"/>
              </a:avLst>
            </a:prstGeom>
            <a:solidFill>
              <a:srgbClr val="FFAA86"/>
            </a:solidFill>
            <a:ln w="25400" cap="flat" cmpd="sng">
              <a:solidFill>
                <a:schemeClr val="dk1"/>
              </a:solidFill>
              <a:prstDash val="solid"/>
              <a:round/>
              <a:headEnd type="none" w="sm" len="sm"/>
              <a:tailEnd type="none" w="sm" len="sm"/>
            </a:ln>
          </p:spPr>
          <p:txBody>
            <a:bodyPr spcFirstLastPara="1" wrap="square" lIns="121900" tIns="60933" rIns="121900" bIns="60933" anchor="ctr" anchorCtr="0">
              <a:noAutofit/>
            </a:bodyPr>
            <a:lstStyle/>
            <a:p>
              <a:pPr algn="ctr"/>
              <a:endParaRPr sz="1867">
                <a:solidFill>
                  <a:schemeClr val="lt1"/>
                </a:solidFill>
                <a:latin typeface="Calibri" panose="020F0502020204030204" pitchFamily="34" charset="0"/>
                <a:ea typeface="Arial"/>
                <a:cs typeface="Calibri" panose="020F0502020204030204" pitchFamily="34" charset="0"/>
                <a:sym typeface="Arial"/>
              </a:endParaRPr>
            </a:p>
          </p:txBody>
        </p:sp>
        <p:sp>
          <p:nvSpPr>
            <p:cNvPr id="112" name="Google Shape;112;p16"/>
            <p:cNvSpPr txBox="1"/>
            <p:nvPr/>
          </p:nvSpPr>
          <p:spPr>
            <a:xfrm>
              <a:off x="156116" y="4362144"/>
              <a:ext cx="1227793" cy="476965"/>
            </a:xfrm>
            <a:prstGeom prst="rect">
              <a:avLst/>
            </a:prstGeom>
            <a:noFill/>
            <a:ln>
              <a:noFill/>
            </a:ln>
          </p:spPr>
          <p:txBody>
            <a:bodyPr spcFirstLastPara="1" wrap="square" lIns="121900" tIns="60933" rIns="121900" bIns="60933" anchor="t" anchorCtr="0">
              <a:spAutoFit/>
            </a:bodyPr>
            <a:lstStyle/>
            <a:p>
              <a:r>
                <a:rPr lang="en-US" sz="3333" b="1">
                  <a:solidFill>
                    <a:srgbClr val="000000"/>
                  </a:solidFill>
                  <a:latin typeface="Calibri" panose="020F0502020204030204" pitchFamily="34" charset="0"/>
                  <a:ea typeface="Arial"/>
                  <a:cs typeface="Calibri" panose="020F0502020204030204" pitchFamily="34" charset="0"/>
                  <a:sym typeface="Arial"/>
                </a:rPr>
                <a:t>Yellow pencil coral</a:t>
              </a:r>
              <a:endParaRPr sz="2400">
                <a:latin typeface="Calibri" panose="020F0502020204030204" pitchFamily="34" charset="0"/>
                <a:cs typeface="Calibri" panose="020F050202020403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EABE8-967D-FAC8-968D-54D6B351451C}"/>
              </a:ext>
            </a:extLst>
          </p:cNvPr>
          <p:cNvSpPr>
            <a:spLocks noGrp="1"/>
          </p:cNvSpPr>
          <p:nvPr>
            <p:ph type="title"/>
          </p:nvPr>
        </p:nvSpPr>
        <p:spPr>
          <a:xfrm>
            <a:off x="838199" y="365125"/>
            <a:ext cx="11192435" cy="1325563"/>
          </a:xfrm>
        </p:spPr>
        <p:txBody>
          <a:bodyPr/>
          <a:lstStyle/>
          <a:p>
            <a:r>
              <a:rPr lang="en-US" dirty="0"/>
              <a:t>Coral and Algae share space on the ocean floor</a:t>
            </a:r>
          </a:p>
        </p:txBody>
      </p:sp>
      <p:pic>
        <p:nvPicPr>
          <p:cNvPr id="5" name="Picture 4">
            <a:extLst>
              <a:ext uri="{FF2B5EF4-FFF2-40B4-BE49-F238E27FC236}">
                <a16:creationId xmlns:a16="http://schemas.microsoft.com/office/drawing/2014/main" id="{E3639B7F-1EB0-C7EB-EDD2-28CE2A3378B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9060" y="1506196"/>
            <a:ext cx="5248418" cy="3500144"/>
          </a:xfrm>
          <a:prstGeom prst="rect">
            <a:avLst/>
          </a:prstGeom>
        </p:spPr>
      </p:pic>
      <p:pic>
        <p:nvPicPr>
          <p:cNvPr id="7" name="Picture 6">
            <a:extLst>
              <a:ext uri="{FF2B5EF4-FFF2-40B4-BE49-F238E27FC236}">
                <a16:creationId xmlns:a16="http://schemas.microsoft.com/office/drawing/2014/main" id="{3F74B95E-6B1E-26CE-B0CF-4709AE50ADF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503532" y="3101339"/>
            <a:ext cx="6688467" cy="3699013"/>
          </a:xfrm>
          <a:prstGeom prst="rect">
            <a:avLst/>
          </a:prstGeom>
        </p:spPr>
      </p:pic>
      <p:sp>
        <p:nvSpPr>
          <p:cNvPr id="8" name="TextBox 7">
            <a:extLst>
              <a:ext uri="{FF2B5EF4-FFF2-40B4-BE49-F238E27FC236}">
                <a16:creationId xmlns:a16="http://schemas.microsoft.com/office/drawing/2014/main" id="{95394943-FB50-6C92-C079-E18CA9D3BA66}"/>
              </a:ext>
            </a:extLst>
          </p:cNvPr>
          <p:cNvSpPr txBox="1"/>
          <p:nvPr/>
        </p:nvSpPr>
        <p:spPr>
          <a:xfrm>
            <a:off x="2004060" y="5578793"/>
            <a:ext cx="1627369" cy="769441"/>
          </a:xfrm>
          <a:prstGeom prst="rect">
            <a:avLst/>
          </a:prstGeom>
          <a:noFill/>
        </p:spPr>
        <p:txBody>
          <a:bodyPr wrap="none" rtlCol="0">
            <a:spAutoFit/>
          </a:bodyPr>
          <a:lstStyle/>
          <a:p>
            <a:r>
              <a:rPr lang="en-US" sz="4400" b="1" dirty="0">
                <a:solidFill>
                  <a:srgbClr val="FF0000"/>
                </a:solidFill>
              </a:rPr>
              <a:t>Coral</a:t>
            </a:r>
          </a:p>
        </p:txBody>
      </p:sp>
      <p:cxnSp>
        <p:nvCxnSpPr>
          <p:cNvPr id="12" name="Straight Arrow Connector 11">
            <a:extLst>
              <a:ext uri="{FF2B5EF4-FFF2-40B4-BE49-F238E27FC236}">
                <a16:creationId xmlns:a16="http://schemas.microsoft.com/office/drawing/2014/main" id="{14A5C487-E54F-899B-E3D5-5FC5D0E9A868}"/>
              </a:ext>
            </a:extLst>
          </p:cNvPr>
          <p:cNvCxnSpPr/>
          <p:nvPr/>
        </p:nvCxnSpPr>
        <p:spPr>
          <a:xfrm flipV="1">
            <a:off x="2971800" y="3909060"/>
            <a:ext cx="0" cy="175260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4BCA034E-7133-812D-96AB-EA749A3C4988}"/>
              </a:ext>
            </a:extLst>
          </p:cNvPr>
          <p:cNvCxnSpPr>
            <a:cxnSpLocks/>
          </p:cNvCxnSpPr>
          <p:nvPr/>
        </p:nvCxnSpPr>
        <p:spPr>
          <a:xfrm flipV="1">
            <a:off x="3519624" y="4518660"/>
            <a:ext cx="3093720" cy="1239113"/>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73F18D60-203D-FFD2-592B-FD86B400ED02}"/>
              </a:ext>
            </a:extLst>
          </p:cNvPr>
          <p:cNvCxnSpPr>
            <a:cxnSpLocks/>
          </p:cNvCxnSpPr>
          <p:nvPr/>
        </p:nvCxnSpPr>
        <p:spPr>
          <a:xfrm flipV="1">
            <a:off x="3661909" y="5138216"/>
            <a:ext cx="7135631" cy="988264"/>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5D4B9376-3B94-120E-B50E-4F33CE3A3406}"/>
              </a:ext>
            </a:extLst>
          </p:cNvPr>
          <p:cNvSpPr txBox="1"/>
          <p:nvPr/>
        </p:nvSpPr>
        <p:spPr>
          <a:xfrm>
            <a:off x="6967110" y="1540803"/>
            <a:ext cx="1721946" cy="769441"/>
          </a:xfrm>
          <a:prstGeom prst="rect">
            <a:avLst/>
          </a:prstGeom>
          <a:noFill/>
        </p:spPr>
        <p:txBody>
          <a:bodyPr wrap="none" rtlCol="0">
            <a:spAutoFit/>
          </a:bodyPr>
          <a:lstStyle/>
          <a:p>
            <a:r>
              <a:rPr lang="en-US" sz="4400" b="1" dirty="0">
                <a:solidFill>
                  <a:srgbClr val="00B050"/>
                </a:solidFill>
              </a:rPr>
              <a:t>Algae</a:t>
            </a:r>
          </a:p>
        </p:txBody>
      </p:sp>
      <p:cxnSp>
        <p:nvCxnSpPr>
          <p:cNvPr id="18" name="Straight Arrow Connector 17">
            <a:extLst>
              <a:ext uri="{FF2B5EF4-FFF2-40B4-BE49-F238E27FC236}">
                <a16:creationId xmlns:a16="http://schemas.microsoft.com/office/drawing/2014/main" id="{D56F3AE6-C3C5-2342-961C-C3AB29C634A8}"/>
              </a:ext>
            </a:extLst>
          </p:cNvPr>
          <p:cNvCxnSpPr>
            <a:cxnSpLocks/>
            <a:stCxn id="17" idx="1"/>
          </p:cNvCxnSpPr>
          <p:nvPr/>
        </p:nvCxnSpPr>
        <p:spPr>
          <a:xfrm flipH="1">
            <a:off x="944880" y="1925524"/>
            <a:ext cx="6022230" cy="2509316"/>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D72D4046-1BD4-B7E8-8A77-FB7CB3081F0C}"/>
              </a:ext>
            </a:extLst>
          </p:cNvPr>
          <p:cNvCxnSpPr>
            <a:cxnSpLocks/>
          </p:cNvCxnSpPr>
          <p:nvPr/>
        </p:nvCxnSpPr>
        <p:spPr>
          <a:xfrm>
            <a:off x="8101028" y="2189361"/>
            <a:ext cx="34919" cy="1635879"/>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69489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arrot fish munching Algae">
            <a:hlinkClick r:id="" action="ppaction://media"/>
            <a:extLst>
              <a:ext uri="{FF2B5EF4-FFF2-40B4-BE49-F238E27FC236}">
                <a16:creationId xmlns:a16="http://schemas.microsoft.com/office/drawing/2014/main" id="{8C96578D-745D-3E27-5178-C2A82C551EEA}"/>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9525" y="3174"/>
            <a:ext cx="12186356" cy="6854825"/>
          </a:xfrm>
          <a:prstGeom prst="rect">
            <a:avLst/>
          </a:prstGeom>
        </p:spPr>
      </p:pic>
      <p:sp>
        <p:nvSpPr>
          <p:cNvPr id="3" name="Rounded Rectangle 2">
            <a:extLst>
              <a:ext uri="{FF2B5EF4-FFF2-40B4-BE49-F238E27FC236}">
                <a16:creationId xmlns:a16="http://schemas.microsoft.com/office/drawing/2014/main" id="{6840DD0E-F2C8-8440-5FEB-026CAB8E523C}"/>
              </a:ext>
            </a:extLst>
          </p:cNvPr>
          <p:cNvSpPr/>
          <p:nvPr/>
        </p:nvSpPr>
        <p:spPr>
          <a:xfrm>
            <a:off x="3646449" y="5698273"/>
            <a:ext cx="4917688" cy="1014761"/>
          </a:xfrm>
          <a:prstGeom prst="roundRect">
            <a:avLst/>
          </a:prstGeom>
          <a:solidFill>
            <a:srgbClr val="FFFEF5">
              <a:alpha val="3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2C90701-1FCA-1554-F31B-5A1F16C97F05}"/>
              </a:ext>
            </a:extLst>
          </p:cNvPr>
          <p:cNvSpPr>
            <a:spLocks noGrp="1"/>
          </p:cNvSpPr>
          <p:nvPr>
            <p:ph type="title"/>
          </p:nvPr>
        </p:nvSpPr>
        <p:spPr>
          <a:xfrm>
            <a:off x="0" y="5532437"/>
            <a:ext cx="12192000" cy="1325563"/>
          </a:xfrm>
        </p:spPr>
        <p:txBody>
          <a:bodyPr/>
          <a:lstStyle/>
          <a:p>
            <a:pPr algn="ctr"/>
            <a:r>
              <a:rPr lang="en-US" b="1" dirty="0">
                <a:latin typeface="+mn-lt"/>
              </a:rPr>
              <a:t>Parrotfish Eat Algae</a:t>
            </a:r>
          </a:p>
        </p:txBody>
      </p:sp>
    </p:spTree>
    <p:extLst>
      <p:ext uri="{BB962C8B-B14F-4D97-AF65-F5344CB8AC3E}">
        <p14:creationId xmlns:p14="http://schemas.microsoft.com/office/powerpoint/2010/main" val="3653253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83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pic>
        <p:nvPicPr>
          <p:cNvPr id="125" name="Google Shape;125;p18" descr="An image of two people diving on a coral reef in the Caribbean."/>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223300" y="4035551"/>
            <a:ext cx="3358635" cy="2518932"/>
          </a:xfrm>
          <a:prstGeom prst="rect">
            <a:avLst/>
          </a:prstGeom>
          <a:noFill/>
          <a:ln>
            <a:noFill/>
          </a:ln>
        </p:spPr>
      </p:pic>
      <p:pic>
        <p:nvPicPr>
          <p:cNvPr id="126" name="Google Shape;126;p18" descr="An image of a coral reef with maze corals, bright pink sponges, and algae. The reef has aquamarine water in the background."/>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4462367" y="4035567"/>
            <a:ext cx="3341131" cy="2518901"/>
          </a:xfrm>
          <a:prstGeom prst="rect">
            <a:avLst/>
          </a:prstGeom>
          <a:noFill/>
          <a:ln>
            <a:noFill/>
          </a:ln>
        </p:spPr>
      </p:pic>
      <p:pic>
        <p:nvPicPr>
          <p:cNvPr id="127" name="Google Shape;127;p18" descr="An image of a school of fish called snappers swim in the water. They are silvery gray with black, forked tails and yellow around their eyes."/>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544400" y="4035567"/>
            <a:ext cx="3498168" cy="2518901"/>
          </a:xfrm>
          <a:prstGeom prst="rect">
            <a:avLst/>
          </a:prstGeom>
          <a:noFill/>
          <a:ln>
            <a:noFill/>
          </a:ln>
        </p:spPr>
      </p:pic>
      <p:sp>
        <p:nvSpPr>
          <p:cNvPr id="128" name="Google Shape;128;p18"/>
          <p:cNvSpPr txBox="1">
            <a:spLocks noGrp="1"/>
          </p:cNvSpPr>
          <p:nvPr>
            <p:ph type="body" idx="1"/>
          </p:nvPr>
        </p:nvSpPr>
        <p:spPr>
          <a:xfrm>
            <a:off x="327344" y="1179507"/>
            <a:ext cx="11611177" cy="2518800"/>
          </a:xfrm>
          <a:prstGeom prst="rect">
            <a:avLst/>
          </a:prstGeom>
          <a:noFill/>
          <a:ln>
            <a:noFill/>
          </a:ln>
        </p:spPr>
        <p:txBody>
          <a:bodyPr spcFirstLastPara="1" vert="horz" wrap="square" lIns="121900" tIns="121900" rIns="121900" bIns="121900" rtlCol="0" anchor="t" anchorCtr="0">
            <a:noAutofit/>
          </a:bodyPr>
          <a:lstStyle/>
          <a:p>
            <a:pPr indent="-475493">
              <a:spcBef>
                <a:spcPts val="1600"/>
              </a:spcBef>
              <a:buSzPts val="2016"/>
            </a:pPr>
            <a:r>
              <a:rPr lang="en-US" sz="3333" b="1">
                <a:solidFill>
                  <a:schemeClr val="dk1"/>
                </a:solidFill>
              </a:rPr>
              <a:t>Jobs</a:t>
            </a:r>
            <a:r>
              <a:rPr lang="en-US" sz="3333">
                <a:solidFill>
                  <a:schemeClr val="dk1"/>
                </a:solidFill>
              </a:rPr>
              <a:t> like fishing and tourism</a:t>
            </a:r>
            <a:endParaRPr sz="3333">
              <a:solidFill>
                <a:schemeClr val="dk1"/>
              </a:solidFill>
            </a:endParaRPr>
          </a:p>
          <a:p>
            <a:pPr indent="-475493">
              <a:buSzPts val="2016"/>
            </a:pPr>
            <a:r>
              <a:rPr lang="en-US" sz="3333" b="1">
                <a:solidFill>
                  <a:schemeClr val="dk1"/>
                </a:solidFill>
              </a:rPr>
              <a:t>Food</a:t>
            </a:r>
            <a:r>
              <a:rPr lang="en-US" sz="3333">
                <a:solidFill>
                  <a:schemeClr val="dk1"/>
                </a:solidFill>
              </a:rPr>
              <a:t> like fish, squid, lobster</a:t>
            </a:r>
            <a:endParaRPr sz="3333">
              <a:solidFill>
                <a:schemeClr val="dk1"/>
              </a:solidFill>
            </a:endParaRPr>
          </a:p>
          <a:p>
            <a:pPr indent="-475493">
              <a:buSzPts val="2016"/>
            </a:pPr>
            <a:r>
              <a:rPr lang="en-US" sz="3333" b="1">
                <a:solidFill>
                  <a:schemeClr val="dk1"/>
                </a:solidFill>
              </a:rPr>
              <a:t>Protection</a:t>
            </a:r>
            <a:r>
              <a:rPr lang="en-US" sz="3333">
                <a:solidFill>
                  <a:schemeClr val="dk1"/>
                </a:solidFill>
              </a:rPr>
              <a:t> from waves and storm damage</a:t>
            </a:r>
            <a:endParaRPr/>
          </a:p>
          <a:p>
            <a:pPr indent="-475493">
              <a:buSzPts val="2016"/>
            </a:pPr>
            <a:r>
              <a:rPr lang="en-US" sz="3333" b="1">
                <a:solidFill>
                  <a:schemeClr val="dk1"/>
                </a:solidFill>
              </a:rPr>
              <a:t>Medicines </a:t>
            </a:r>
            <a:r>
              <a:rPr lang="en-US" sz="3333">
                <a:solidFill>
                  <a:schemeClr val="dk1"/>
                </a:solidFill>
              </a:rPr>
              <a:t>made from reef critters!</a:t>
            </a:r>
            <a:endParaRPr sz="3333">
              <a:solidFill>
                <a:schemeClr val="dk1"/>
              </a:solidFill>
            </a:endParaRPr>
          </a:p>
        </p:txBody>
      </p:sp>
      <p:sp>
        <p:nvSpPr>
          <p:cNvPr id="129" name="Google Shape;129;p18"/>
          <p:cNvSpPr txBox="1">
            <a:spLocks noGrp="1"/>
          </p:cNvSpPr>
          <p:nvPr>
            <p:ph type="title"/>
          </p:nvPr>
        </p:nvSpPr>
        <p:spPr>
          <a:xfrm>
            <a:off x="415600" y="415907"/>
            <a:ext cx="11360800" cy="763600"/>
          </a:xfrm>
          <a:prstGeom prst="rect">
            <a:avLst/>
          </a:prstGeom>
          <a:noFill/>
          <a:ln>
            <a:noFill/>
          </a:ln>
        </p:spPr>
        <p:txBody>
          <a:bodyPr spcFirstLastPara="1" vert="horz" wrap="square" lIns="121900" tIns="121900" rIns="121900" bIns="121900" rtlCol="0" anchor="t" anchorCtr="0">
            <a:noAutofit/>
          </a:bodyPr>
          <a:lstStyle/>
          <a:p>
            <a:pPr>
              <a:buSzPts val="3333"/>
            </a:pPr>
            <a:r>
              <a:rPr lang="en-US" sz="4000" b="1"/>
              <a:t>Why are corals reefs important?</a:t>
            </a:r>
            <a:endParaRPr sz="4000" b="1"/>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oogle Shape;500;ge52233c425_0_76">
            <a:extLst>
              <a:ext uri="{FF2B5EF4-FFF2-40B4-BE49-F238E27FC236}">
                <a16:creationId xmlns:a16="http://schemas.microsoft.com/office/drawing/2014/main" id="{94894775-475B-F91B-A82E-145CD16BBD8E}"/>
              </a:ext>
            </a:extLst>
          </p:cNvPr>
          <p:cNvPicPr preferRelativeResize="0"/>
          <p:nvPr/>
        </p:nvPicPr>
        <p:blipFill rotWithShape="1">
          <a:blip r:embed="rId2" cstate="hqprint">
            <a:alphaModFix/>
            <a:extLst>
              <a:ext uri="{28A0092B-C50C-407E-A947-70E740481C1C}">
                <a14:useLocalDpi xmlns:a14="http://schemas.microsoft.com/office/drawing/2010/main"/>
              </a:ext>
            </a:extLst>
          </a:blip>
          <a:srcRect/>
          <a:stretch/>
        </p:blipFill>
        <p:spPr>
          <a:xfrm>
            <a:off x="4304711" y="0"/>
            <a:ext cx="7887289" cy="3749402"/>
          </a:xfrm>
          <a:prstGeom prst="rect">
            <a:avLst/>
          </a:prstGeom>
          <a:noFill/>
          <a:ln>
            <a:noFill/>
          </a:ln>
        </p:spPr>
      </p:pic>
      <p:sp>
        <p:nvSpPr>
          <p:cNvPr id="6" name="Rectangle 5">
            <a:extLst>
              <a:ext uri="{FF2B5EF4-FFF2-40B4-BE49-F238E27FC236}">
                <a16:creationId xmlns:a16="http://schemas.microsoft.com/office/drawing/2014/main" id="{EDA10AFE-9514-E2D2-41BD-B78D420B2E22}"/>
              </a:ext>
            </a:extLst>
          </p:cNvPr>
          <p:cNvSpPr/>
          <p:nvPr/>
        </p:nvSpPr>
        <p:spPr>
          <a:xfrm>
            <a:off x="2869740" y="0"/>
            <a:ext cx="6028743" cy="104582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8" name="Picture 7" descr="Chart, treemap chart&#10;&#10;Description automatically generated">
            <a:extLst>
              <a:ext uri="{FF2B5EF4-FFF2-40B4-BE49-F238E27FC236}">
                <a16:creationId xmlns:a16="http://schemas.microsoft.com/office/drawing/2014/main" id="{C7F408E2-7EC8-8526-7B97-C0D572B9DF9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5400000">
            <a:off x="415600" y="2007366"/>
            <a:ext cx="4570057" cy="4570057"/>
          </a:xfrm>
          <a:prstGeom prst="rect">
            <a:avLst/>
          </a:prstGeom>
        </p:spPr>
      </p:pic>
      <p:sp>
        <p:nvSpPr>
          <p:cNvPr id="9" name="TextBox 8">
            <a:extLst>
              <a:ext uri="{FF2B5EF4-FFF2-40B4-BE49-F238E27FC236}">
                <a16:creationId xmlns:a16="http://schemas.microsoft.com/office/drawing/2014/main" id="{8776AFF4-7F30-E08A-A58C-D2B693FD63DA}"/>
              </a:ext>
            </a:extLst>
          </p:cNvPr>
          <p:cNvSpPr txBox="1"/>
          <p:nvPr/>
        </p:nvSpPr>
        <p:spPr>
          <a:xfrm>
            <a:off x="6321100" y="4520994"/>
            <a:ext cx="4795157" cy="1200329"/>
          </a:xfrm>
          <a:prstGeom prst="rect">
            <a:avLst/>
          </a:prstGeom>
          <a:noFill/>
        </p:spPr>
        <p:txBody>
          <a:bodyPr wrap="square" rtlCol="0">
            <a:spAutoFit/>
          </a:bodyPr>
          <a:lstStyle/>
          <a:p>
            <a:r>
              <a:rPr lang="en-US" sz="3600" dirty="0"/>
              <a:t>Game Board = Your coastline to build a reef</a:t>
            </a:r>
          </a:p>
        </p:txBody>
      </p:sp>
      <p:sp>
        <p:nvSpPr>
          <p:cNvPr id="13" name="Title 1">
            <a:extLst>
              <a:ext uri="{FF2B5EF4-FFF2-40B4-BE49-F238E27FC236}">
                <a16:creationId xmlns:a16="http://schemas.microsoft.com/office/drawing/2014/main" id="{E82F260E-B974-7BA3-6DE0-CFED423B3588}"/>
              </a:ext>
            </a:extLst>
          </p:cNvPr>
          <p:cNvSpPr txBox="1">
            <a:spLocks/>
          </p:cNvSpPr>
          <p:nvPr/>
        </p:nvSpPr>
        <p:spPr>
          <a:xfrm>
            <a:off x="415600" y="280577"/>
            <a:ext cx="11360800" cy="763600"/>
          </a:xfrm>
          <a:prstGeom prst="rect">
            <a:avLst/>
          </a:prstGeom>
          <a:noFill/>
          <a:ln>
            <a:noFill/>
          </a:ln>
        </p:spPr>
        <p:txBody>
          <a:bodyPr spcFirstLastPara="1" vert="horz" wrap="square" lIns="91425" tIns="91425" rIns="91425" bIns="91425" rtlCol="0" anchor="t" anchorCtr="0">
            <a:normAutofit fontScale="90000" lnSpcReduction="10000"/>
          </a:bodyPr>
          <a:lstStyle>
            <a:lvl1pPr lvl="0" algn="l" defTabSz="914400" rtl="0" eaLnBrk="1" latinLnBrk="0" hangingPunct="1">
              <a:lnSpc>
                <a:spcPct val="100000"/>
              </a:lnSpc>
              <a:spcBef>
                <a:spcPts val="0"/>
              </a:spcBef>
              <a:spcAft>
                <a:spcPts val="0"/>
              </a:spcAft>
              <a:buSzPts val="2800"/>
              <a:buNone/>
              <a:defRPr sz="4400" kern="1200">
                <a:solidFill>
                  <a:schemeClr val="tx1"/>
                </a:solidFill>
                <a:latin typeface="+mj-lt"/>
                <a:ea typeface="+mj-ea"/>
                <a:cs typeface="+mj-cs"/>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r>
              <a:rPr lang="en-US" b="1" dirty="0">
                <a:latin typeface="+mn-lt"/>
              </a:rPr>
              <a:t>Let’s Play a Game</a:t>
            </a:r>
          </a:p>
        </p:txBody>
      </p:sp>
    </p:spTree>
    <p:extLst>
      <p:ext uri="{BB962C8B-B14F-4D97-AF65-F5344CB8AC3E}">
        <p14:creationId xmlns:p14="http://schemas.microsoft.com/office/powerpoint/2010/main" val="32928860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1C0EABC-1C67-2476-1744-AAEE645FDD2D}"/>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a:stretch/>
        </p:blipFill>
        <p:spPr>
          <a:xfrm>
            <a:off x="86966" y="3295986"/>
            <a:ext cx="2185779" cy="2366835"/>
          </a:xfrm>
          <a:prstGeom prst="rect">
            <a:avLst/>
          </a:prstGeom>
        </p:spPr>
      </p:pic>
      <p:sp>
        <p:nvSpPr>
          <p:cNvPr id="3" name="Text Placeholder 2">
            <a:extLst>
              <a:ext uri="{FF2B5EF4-FFF2-40B4-BE49-F238E27FC236}">
                <a16:creationId xmlns:a16="http://schemas.microsoft.com/office/drawing/2014/main" id="{97F17226-8595-5847-6DFF-13E896DD3871}"/>
              </a:ext>
            </a:extLst>
          </p:cNvPr>
          <p:cNvSpPr>
            <a:spLocks noGrp="1"/>
          </p:cNvSpPr>
          <p:nvPr>
            <p:ph type="body" idx="1"/>
          </p:nvPr>
        </p:nvSpPr>
        <p:spPr>
          <a:xfrm>
            <a:off x="4458523" y="1151400"/>
            <a:ext cx="7815122" cy="4555200"/>
          </a:xfrm>
        </p:spPr>
        <p:txBody>
          <a:bodyPr/>
          <a:lstStyle/>
          <a:p>
            <a:r>
              <a:rPr lang="en-US" dirty="0"/>
              <a:t>Different coral reef builders with different traits!</a:t>
            </a:r>
          </a:p>
          <a:p>
            <a:endParaRPr lang="en-US" dirty="0"/>
          </a:p>
          <a:p>
            <a:r>
              <a:rPr lang="en-US" dirty="0"/>
              <a:t>Algae compete with the corals for space</a:t>
            </a:r>
          </a:p>
          <a:p>
            <a:endParaRPr lang="en-US" dirty="0"/>
          </a:p>
          <a:p>
            <a:r>
              <a:rPr lang="en-US" dirty="0"/>
              <a:t>Parrotfish eat algae</a:t>
            </a:r>
          </a:p>
        </p:txBody>
      </p:sp>
      <p:pic>
        <p:nvPicPr>
          <p:cNvPr id="4" name="Picture 3">
            <a:extLst>
              <a:ext uri="{FF2B5EF4-FFF2-40B4-BE49-F238E27FC236}">
                <a16:creationId xmlns:a16="http://schemas.microsoft.com/office/drawing/2014/main" id="{C0B86C1F-DB40-E29A-A7B7-41B0FD4FEFDB}"/>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86967" y="1014178"/>
            <a:ext cx="2185779" cy="2366835"/>
          </a:xfrm>
          <a:prstGeom prst="rect">
            <a:avLst/>
          </a:prstGeom>
        </p:spPr>
      </p:pic>
      <p:sp>
        <p:nvSpPr>
          <p:cNvPr id="5" name="Title 1">
            <a:extLst>
              <a:ext uri="{FF2B5EF4-FFF2-40B4-BE49-F238E27FC236}">
                <a16:creationId xmlns:a16="http://schemas.microsoft.com/office/drawing/2014/main" id="{0E4F0ED3-30C5-8BE7-D3F8-602F0B2BDD89}"/>
              </a:ext>
            </a:extLst>
          </p:cNvPr>
          <p:cNvSpPr txBox="1">
            <a:spLocks/>
          </p:cNvSpPr>
          <p:nvPr/>
        </p:nvSpPr>
        <p:spPr>
          <a:xfrm>
            <a:off x="415600" y="280577"/>
            <a:ext cx="11360800" cy="763600"/>
          </a:xfrm>
          <a:prstGeom prst="rect">
            <a:avLst/>
          </a:prstGeom>
          <a:noFill/>
          <a:ln>
            <a:noFill/>
          </a:ln>
        </p:spPr>
        <p:txBody>
          <a:bodyPr spcFirstLastPara="1" vert="horz" wrap="square" lIns="91425" tIns="91425" rIns="91425" bIns="91425" rtlCol="0" anchor="t" anchorCtr="0">
            <a:normAutofit fontScale="90000" lnSpcReduction="10000"/>
          </a:bodyPr>
          <a:lstStyle>
            <a:lvl1pPr lvl="0" algn="l" defTabSz="914400" rtl="0" eaLnBrk="1" latinLnBrk="0" hangingPunct="1">
              <a:lnSpc>
                <a:spcPct val="100000"/>
              </a:lnSpc>
              <a:spcBef>
                <a:spcPts val="0"/>
              </a:spcBef>
              <a:spcAft>
                <a:spcPts val="0"/>
              </a:spcAft>
              <a:buSzPts val="2800"/>
              <a:buNone/>
              <a:defRPr sz="4400" kern="1200">
                <a:solidFill>
                  <a:schemeClr val="tx1"/>
                </a:solidFill>
                <a:latin typeface="+mj-lt"/>
                <a:ea typeface="+mj-ea"/>
                <a:cs typeface="+mj-cs"/>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r>
              <a:rPr lang="en-US" b="1" dirty="0">
                <a:latin typeface="+mn-lt"/>
              </a:rPr>
              <a:t>Let’s Play a Game</a:t>
            </a:r>
          </a:p>
        </p:txBody>
      </p:sp>
      <p:pic>
        <p:nvPicPr>
          <p:cNvPr id="8" name="Picture 7">
            <a:extLst>
              <a:ext uri="{FF2B5EF4-FFF2-40B4-BE49-F238E27FC236}">
                <a16:creationId xmlns:a16="http://schemas.microsoft.com/office/drawing/2014/main" id="{E72B50D6-D709-7E2A-81DB-2EFCE46820E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621199" y="3145183"/>
            <a:ext cx="2289157" cy="2005327"/>
          </a:xfrm>
          <a:prstGeom prst="rect">
            <a:avLst/>
          </a:prstGeom>
        </p:spPr>
      </p:pic>
      <p:pic>
        <p:nvPicPr>
          <p:cNvPr id="9" name="Picture 8">
            <a:extLst>
              <a:ext uri="{FF2B5EF4-FFF2-40B4-BE49-F238E27FC236}">
                <a16:creationId xmlns:a16="http://schemas.microsoft.com/office/drawing/2014/main" id="{E11DA08E-A62E-97FB-F601-088D778E21A3}"/>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a:stretch/>
        </p:blipFill>
        <p:spPr>
          <a:xfrm>
            <a:off x="2272745" y="1740383"/>
            <a:ext cx="2185779" cy="2260590"/>
          </a:xfrm>
          <a:prstGeom prst="rect">
            <a:avLst/>
          </a:prstGeom>
        </p:spPr>
      </p:pic>
      <p:pic>
        <p:nvPicPr>
          <p:cNvPr id="11" name="Picture 10">
            <a:extLst>
              <a:ext uri="{FF2B5EF4-FFF2-40B4-BE49-F238E27FC236}">
                <a16:creationId xmlns:a16="http://schemas.microsoft.com/office/drawing/2014/main" id="{3B94CD70-B46A-CDBC-A857-516974A98393}"/>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b="-4723"/>
          <a:stretch/>
        </p:blipFill>
        <p:spPr>
          <a:xfrm>
            <a:off x="2272744" y="3943347"/>
            <a:ext cx="2185779" cy="2301001"/>
          </a:xfrm>
          <a:prstGeom prst="rect">
            <a:avLst/>
          </a:prstGeom>
        </p:spPr>
      </p:pic>
      <p:pic>
        <p:nvPicPr>
          <p:cNvPr id="12" name="Google Shape;505;ge52233c425_0_76">
            <a:extLst>
              <a:ext uri="{FF2B5EF4-FFF2-40B4-BE49-F238E27FC236}">
                <a16:creationId xmlns:a16="http://schemas.microsoft.com/office/drawing/2014/main" id="{5971A129-E17C-23C8-4220-BFD979532D33}"/>
              </a:ext>
            </a:extLst>
          </p:cNvPr>
          <p:cNvPicPr preferRelativeResize="0"/>
          <p:nvPr/>
        </p:nvPicPr>
        <p:blipFill>
          <a:blip r:embed="rId7">
            <a:alphaModFix/>
          </a:blip>
          <a:stretch>
            <a:fillRect/>
          </a:stretch>
        </p:blipFill>
        <p:spPr>
          <a:xfrm>
            <a:off x="6340623" y="4239021"/>
            <a:ext cx="2005327" cy="2005327"/>
          </a:xfrm>
          <a:prstGeom prst="rect">
            <a:avLst/>
          </a:prstGeom>
          <a:noFill/>
          <a:ln>
            <a:noFill/>
          </a:ln>
        </p:spPr>
      </p:pic>
    </p:spTree>
    <p:extLst>
      <p:ext uri="{BB962C8B-B14F-4D97-AF65-F5344CB8AC3E}">
        <p14:creationId xmlns:p14="http://schemas.microsoft.com/office/powerpoint/2010/main" val="2517036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D3150A60-D3F3-6C30-E829-63EAA52736CC}"/>
              </a:ext>
            </a:extLst>
          </p:cNvPr>
          <p:cNvPicPr>
            <a:picLocks noChangeAspect="1"/>
          </p:cNvPicPr>
          <p:nvPr/>
        </p:nvPicPr>
        <p:blipFill>
          <a:blip r:embed="rId2"/>
          <a:stretch>
            <a:fillRect/>
          </a:stretch>
        </p:blipFill>
        <p:spPr>
          <a:xfrm>
            <a:off x="7353376" y="2680173"/>
            <a:ext cx="2565400" cy="2641600"/>
          </a:xfrm>
          <a:prstGeom prst="rect">
            <a:avLst/>
          </a:prstGeom>
        </p:spPr>
      </p:pic>
      <p:pic>
        <p:nvPicPr>
          <p:cNvPr id="10" name="Picture 9">
            <a:extLst>
              <a:ext uri="{FF2B5EF4-FFF2-40B4-BE49-F238E27FC236}">
                <a16:creationId xmlns:a16="http://schemas.microsoft.com/office/drawing/2014/main" id="{01C0EABC-1C67-2476-1744-AAEE645FDD2D}"/>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86966" y="3295986"/>
            <a:ext cx="2185779" cy="2366835"/>
          </a:xfrm>
          <a:prstGeom prst="rect">
            <a:avLst/>
          </a:prstGeom>
        </p:spPr>
      </p:pic>
      <p:sp>
        <p:nvSpPr>
          <p:cNvPr id="3" name="Text Placeholder 2">
            <a:extLst>
              <a:ext uri="{FF2B5EF4-FFF2-40B4-BE49-F238E27FC236}">
                <a16:creationId xmlns:a16="http://schemas.microsoft.com/office/drawing/2014/main" id="{97F17226-8595-5847-6DFF-13E896DD3871}"/>
              </a:ext>
            </a:extLst>
          </p:cNvPr>
          <p:cNvSpPr>
            <a:spLocks noGrp="1"/>
          </p:cNvSpPr>
          <p:nvPr>
            <p:ph type="body" idx="1"/>
          </p:nvPr>
        </p:nvSpPr>
        <p:spPr>
          <a:xfrm>
            <a:off x="4236489" y="1151400"/>
            <a:ext cx="8037156" cy="4555200"/>
          </a:xfrm>
        </p:spPr>
        <p:txBody>
          <a:bodyPr/>
          <a:lstStyle/>
          <a:p>
            <a:r>
              <a:rPr lang="en-US" dirty="0"/>
              <a:t>Corals (reef builders) get different traits!</a:t>
            </a:r>
          </a:p>
          <a:p>
            <a:r>
              <a:rPr lang="en-US" dirty="0"/>
              <a:t>(Roll the dice once for each coral)</a:t>
            </a:r>
          </a:p>
        </p:txBody>
      </p:sp>
      <p:pic>
        <p:nvPicPr>
          <p:cNvPr id="4" name="Picture 3">
            <a:extLst>
              <a:ext uri="{FF2B5EF4-FFF2-40B4-BE49-F238E27FC236}">
                <a16:creationId xmlns:a16="http://schemas.microsoft.com/office/drawing/2014/main" id="{C0B86C1F-DB40-E29A-A7B7-41B0FD4FEFDB}"/>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86967" y="1014178"/>
            <a:ext cx="2185779" cy="2366835"/>
          </a:xfrm>
          <a:prstGeom prst="rect">
            <a:avLst/>
          </a:prstGeom>
        </p:spPr>
      </p:pic>
      <p:sp>
        <p:nvSpPr>
          <p:cNvPr id="5" name="Title 1">
            <a:extLst>
              <a:ext uri="{FF2B5EF4-FFF2-40B4-BE49-F238E27FC236}">
                <a16:creationId xmlns:a16="http://schemas.microsoft.com/office/drawing/2014/main" id="{0E4F0ED3-30C5-8BE7-D3F8-602F0B2BDD89}"/>
              </a:ext>
            </a:extLst>
          </p:cNvPr>
          <p:cNvSpPr txBox="1">
            <a:spLocks/>
          </p:cNvSpPr>
          <p:nvPr/>
        </p:nvSpPr>
        <p:spPr>
          <a:xfrm>
            <a:off x="415600" y="280577"/>
            <a:ext cx="11360800" cy="763600"/>
          </a:xfrm>
          <a:prstGeom prst="rect">
            <a:avLst/>
          </a:prstGeom>
          <a:noFill/>
          <a:ln>
            <a:noFill/>
          </a:ln>
        </p:spPr>
        <p:txBody>
          <a:bodyPr spcFirstLastPara="1" vert="horz" wrap="square" lIns="91425" tIns="91425" rIns="91425" bIns="91425" rtlCol="0" anchor="t" anchorCtr="0">
            <a:normAutofit fontScale="90000" lnSpcReduction="10000"/>
          </a:bodyPr>
          <a:lstStyle>
            <a:lvl1pPr lvl="0" algn="l" defTabSz="914400" rtl="0" eaLnBrk="1" latinLnBrk="0" hangingPunct="1">
              <a:lnSpc>
                <a:spcPct val="100000"/>
              </a:lnSpc>
              <a:spcBef>
                <a:spcPts val="0"/>
              </a:spcBef>
              <a:spcAft>
                <a:spcPts val="0"/>
              </a:spcAft>
              <a:buSzPts val="2800"/>
              <a:buNone/>
              <a:defRPr sz="4400" kern="1200">
                <a:solidFill>
                  <a:schemeClr val="tx1"/>
                </a:solidFill>
                <a:latin typeface="+mj-lt"/>
                <a:ea typeface="+mj-ea"/>
                <a:cs typeface="+mj-cs"/>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r>
              <a:rPr lang="en-US" b="1" dirty="0">
                <a:latin typeface="+mn-lt"/>
              </a:rPr>
              <a:t>Let’s Play a Game</a:t>
            </a:r>
          </a:p>
        </p:txBody>
      </p:sp>
      <p:pic>
        <p:nvPicPr>
          <p:cNvPr id="9" name="Picture 8">
            <a:extLst>
              <a:ext uri="{FF2B5EF4-FFF2-40B4-BE49-F238E27FC236}">
                <a16:creationId xmlns:a16="http://schemas.microsoft.com/office/drawing/2014/main" id="{E11DA08E-A62E-97FB-F601-088D778E21A3}"/>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a:stretch/>
        </p:blipFill>
        <p:spPr>
          <a:xfrm>
            <a:off x="2272745" y="1740383"/>
            <a:ext cx="2185779" cy="2260590"/>
          </a:xfrm>
          <a:prstGeom prst="rect">
            <a:avLst/>
          </a:prstGeom>
        </p:spPr>
      </p:pic>
      <p:pic>
        <p:nvPicPr>
          <p:cNvPr id="11" name="Picture 10">
            <a:extLst>
              <a:ext uri="{FF2B5EF4-FFF2-40B4-BE49-F238E27FC236}">
                <a16:creationId xmlns:a16="http://schemas.microsoft.com/office/drawing/2014/main" id="{3B94CD70-B46A-CDBC-A857-516974A98393}"/>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b="-4723"/>
          <a:stretch/>
        </p:blipFill>
        <p:spPr>
          <a:xfrm>
            <a:off x="2272744" y="3943347"/>
            <a:ext cx="2185779" cy="2301001"/>
          </a:xfrm>
          <a:prstGeom prst="rect">
            <a:avLst/>
          </a:prstGeom>
        </p:spPr>
      </p:pic>
      <p:pic>
        <p:nvPicPr>
          <p:cNvPr id="6" name="Picture 5" descr="Icon&#10;&#10;Description automatically generated">
            <a:extLst>
              <a:ext uri="{FF2B5EF4-FFF2-40B4-BE49-F238E27FC236}">
                <a16:creationId xmlns:a16="http://schemas.microsoft.com/office/drawing/2014/main" id="{961836D1-6809-7032-AD11-35F2DC4777E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890549" y="2789990"/>
            <a:ext cx="691515" cy="691515"/>
          </a:xfrm>
          <a:prstGeom prst="rect">
            <a:avLst/>
          </a:prstGeom>
        </p:spPr>
      </p:pic>
      <p:pic>
        <p:nvPicPr>
          <p:cNvPr id="13" name="Picture 12" descr="A picture containing scatter chart&#10;&#10;Description automatically generated">
            <a:extLst>
              <a:ext uri="{FF2B5EF4-FFF2-40B4-BE49-F238E27FC236}">
                <a16:creationId xmlns:a16="http://schemas.microsoft.com/office/drawing/2014/main" id="{34979CC5-F8D7-8D72-FEDC-A66560E42D59}"/>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004853" y="4231619"/>
            <a:ext cx="691515" cy="691515"/>
          </a:xfrm>
          <a:prstGeom prst="rect">
            <a:avLst/>
          </a:prstGeom>
        </p:spPr>
      </p:pic>
      <p:pic>
        <p:nvPicPr>
          <p:cNvPr id="17" name="Picture 16" descr="Shape&#10;&#10;Description automatically generated with medium confidence">
            <a:extLst>
              <a:ext uri="{FF2B5EF4-FFF2-40B4-BE49-F238E27FC236}">
                <a16:creationId xmlns:a16="http://schemas.microsoft.com/office/drawing/2014/main" id="{B2FAE88E-3B3E-6ECA-24A3-A43B25B768CC}"/>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564952" y="4300429"/>
            <a:ext cx="691515" cy="691515"/>
          </a:xfrm>
          <a:prstGeom prst="rect">
            <a:avLst/>
          </a:prstGeom>
        </p:spPr>
      </p:pic>
      <p:pic>
        <p:nvPicPr>
          <p:cNvPr id="19" name="Picture 18" descr="A picture containing shape&#10;&#10;Description automatically generated">
            <a:extLst>
              <a:ext uri="{FF2B5EF4-FFF2-40B4-BE49-F238E27FC236}">
                <a16:creationId xmlns:a16="http://schemas.microsoft.com/office/drawing/2014/main" id="{70EC42A4-B05B-4742-83A9-46B0AACECD66}"/>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7523173" y="2821690"/>
            <a:ext cx="691515" cy="691515"/>
          </a:xfrm>
          <a:prstGeom prst="rect">
            <a:avLst/>
          </a:prstGeom>
        </p:spPr>
      </p:pic>
      <p:pic>
        <p:nvPicPr>
          <p:cNvPr id="21" name="Picture 20" descr="Icon&#10;&#10;Description automatically generated">
            <a:extLst>
              <a:ext uri="{FF2B5EF4-FFF2-40B4-BE49-F238E27FC236}">
                <a16:creationId xmlns:a16="http://schemas.microsoft.com/office/drawing/2014/main" id="{80864707-4EF1-86C0-380A-D86F453513BD}"/>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890549" y="2789990"/>
            <a:ext cx="691515" cy="691515"/>
          </a:xfrm>
          <a:prstGeom prst="rect">
            <a:avLst/>
          </a:prstGeom>
        </p:spPr>
      </p:pic>
      <p:pic>
        <p:nvPicPr>
          <p:cNvPr id="22" name="Picture 21" descr="A picture containing scatter chart&#10;&#10;Description automatically generated">
            <a:extLst>
              <a:ext uri="{FF2B5EF4-FFF2-40B4-BE49-F238E27FC236}">
                <a16:creationId xmlns:a16="http://schemas.microsoft.com/office/drawing/2014/main" id="{24B5A115-44D9-76A0-ED61-133A46D2CA04}"/>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004853" y="4231619"/>
            <a:ext cx="691515" cy="691515"/>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0204D3F4-161C-DC02-5D2B-E1A2F2B5AB6C}"/>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564952" y="4300429"/>
            <a:ext cx="691515" cy="691515"/>
          </a:xfrm>
          <a:prstGeom prst="rect">
            <a:avLst/>
          </a:prstGeom>
        </p:spPr>
      </p:pic>
      <p:pic>
        <p:nvPicPr>
          <p:cNvPr id="24" name="Picture 23" descr="A picture containing shape&#10;&#10;Description automatically generated">
            <a:extLst>
              <a:ext uri="{FF2B5EF4-FFF2-40B4-BE49-F238E27FC236}">
                <a16:creationId xmlns:a16="http://schemas.microsoft.com/office/drawing/2014/main" id="{205D2E88-9C33-CD8B-A433-453D7BDC8F62}"/>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7523173" y="2821690"/>
            <a:ext cx="691515" cy="691515"/>
          </a:xfrm>
          <a:prstGeom prst="rect">
            <a:avLst/>
          </a:prstGeom>
        </p:spPr>
      </p:pic>
    </p:spTree>
    <p:extLst>
      <p:ext uri="{BB962C8B-B14F-4D97-AF65-F5344CB8AC3E}">
        <p14:creationId xmlns:p14="http://schemas.microsoft.com/office/powerpoint/2010/main" val="21266518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485</TotalTime>
  <Words>804</Words>
  <Application>Microsoft Macintosh PowerPoint</Application>
  <PresentationFormat>Widescreen</PresentationFormat>
  <Paragraphs>106</Paragraphs>
  <Slides>20</Slides>
  <Notes>9</Notes>
  <HiddenSlides>0</HiddenSlides>
  <MMClips>1</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20</vt:i4>
      </vt:variant>
    </vt:vector>
  </HeadingPairs>
  <TitlesOfParts>
    <vt:vector size="25" baseType="lpstr">
      <vt:lpstr>Arial</vt:lpstr>
      <vt:lpstr>Calibri</vt:lpstr>
      <vt:lpstr>Calibri Light</vt:lpstr>
      <vt:lpstr>Office Theme</vt:lpstr>
      <vt:lpstr>Acrobat Document</vt:lpstr>
      <vt:lpstr>Reef Survivor Jr Game-  Modeling Reef Ecosystems</vt:lpstr>
      <vt:lpstr>What are corals?</vt:lpstr>
      <vt:lpstr>PowerPoint Presentation</vt:lpstr>
      <vt:lpstr>Coral and Algae share space on the ocean floor</vt:lpstr>
      <vt:lpstr>Parrotfish Eat Algae</vt:lpstr>
      <vt:lpstr>Why are corals reefs important?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Repeat steps 2-7 three more times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Coral Reef Ecosystems</dc:title>
  <dc:creator>Claire Williams</dc:creator>
  <cp:lastModifiedBy>Rowan Martindale</cp:lastModifiedBy>
  <cp:revision>17</cp:revision>
  <dcterms:created xsi:type="dcterms:W3CDTF">2022-07-12T15:33:28Z</dcterms:created>
  <dcterms:modified xsi:type="dcterms:W3CDTF">2026-08-21T14:42:02Z</dcterms:modified>
</cp:coreProperties>
</file>