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17" roundtripDataSignature="AMtx7mhyumtYIkCcw2UbJ/lIH7pR3gP/L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customschemas.google.com/relationships/presentationmetadata" Target="metadata"/><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 name="Google Shape;57;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Have a student explain the graph</a:t>
            </a:r>
            <a:endParaRPr/>
          </a:p>
        </p:txBody>
      </p:sp>
      <p:sp>
        <p:nvSpPr>
          <p:cNvPr id="125" name="Google Shape;125;p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Have a student explain the graph</a:t>
            </a:r>
            <a:endParaRPr/>
          </a:p>
        </p:txBody>
      </p:sp>
      <p:sp>
        <p:nvSpPr>
          <p:cNvPr id="132" name="Google Shape;132;p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Have a student explain the graph</a:t>
            </a:r>
            <a:endParaRPr/>
          </a:p>
        </p:txBody>
      </p:sp>
      <p:sp>
        <p:nvSpPr>
          <p:cNvPr id="64" name="Google Shape;64;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Have a student explain the graph</a:t>
            </a:r>
            <a:endParaRPr/>
          </a:p>
        </p:txBody>
      </p:sp>
      <p:sp>
        <p:nvSpPr>
          <p:cNvPr id="71" name="Google Shape;71;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Have a student explain the graph, explain temperature anomaly and what that means (1950-2000), earth is getting hotter and hotter faster </a:t>
            </a:r>
            <a:endParaRPr/>
          </a:p>
        </p:txBody>
      </p:sp>
      <p:sp>
        <p:nvSpPr>
          <p:cNvPr id="78" name="Google Shape;78;p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Have a student explain the graph</a:t>
            </a:r>
            <a:endParaRPr/>
          </a:p>
        </p:txBody>
      </p:sp>
      <p:sp>
        <p:nvSpPr>
          <p:cNvPr id="85" name="Google Shape;85;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Have a student explain the graph</a:t>
            </a:r>
            <a:endParaRPr/>
          </a:p>
        </p:txBody>
      </p:sp>
      <p:sp>
        <p:nvSpPr>
          <p:cNvPr id="93" name="Google Shape;93;p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280"/>
              </a:spcBef>
              <a:spcAft>
                <a:spcPts val="0"/>
              </a:spcAft>
              <a:buClr>
                <a:schemeClr val="dk1"/>
              </a:buClr>
              <a:buSzPts val="1100"/>
              <a:buFont typeface="Arial"/>
              <a:buNone/>
            </a:pPr>
            <a:r>
              <a:rPr lang="en" sz="1800">
                <a:solidFill>
                  <a:srgbClr val="4F6128"/>
                </a:solidFill>
                <a:latin typeface="Malgun Gothic"/>
                <a:ea typeface="Malgun Gothic"/>
                <a:cs typeface="Malgun Gothic"/>
                <a:sym typeface="Malgun Gothic"/>
              </a:rPr>
              <a:t>Humans are disrupting the natural carbon cycle, moving carbon dioxide into the atmosphere much faster than natural. These actions are what is causing global warming.</a:t>
            </a:r>
            <a:endParaRPr sz="1800">
              <a:solidFill>
                <a:srgbClr val="4F6128"/>
              </a:solidFill>
              <a:latin typeface="Malgun Gothic"/>
              <a:ea typeface="Malgun Gothic"/>
              <a:cs typeface="Malgun Gothic"/>
              <a:sym typeface="Malgun Gothic"/>
            </a:endParaRPr>
          </a:p>
          <a:p>
            <a:pPr indent="0" lvl="0" marL="0" rtl="0" algn="l">
              <a:lnSpc>
                <a:spcPct val="100000"/>
              </a:lnSpc>
              <a:spcBef>
                <a:spcPts val="280"/>
              </a:spcBef>
              <a:spcAft>
                <a:spcPts val="0"/>
              </a:spcAft>
              <a:buClr>
                <a:schemeClr val="dk1"/>
              </a:buClr>
              <a:buSzPts val="1100"/>
              <a:buFont typeface="Arial"/>
              <a:buNone/>
            </a:pPr>
            <a:r>
              <a:t/>
            </a:r>
            <a:endParaRPr sz="1400">
              <a:solidFill>
                <a:srgbClr val="4F6128"/>
              </a:solidFill>
              <a:latin typeface="Malgun Gothic"/>
              <a:ea typeface="Malgun Gothic"/>
              <a:cs typeface="Malgun Gothic"/>
              <a:sym typeface="Malgun Gothic"/>
            </a:endParaRPr>
          </a:p>
          <a:p>
            <a:pPr indent="-317500" lvl="0" marL="457200" rtl="0" algn="l">
              <a:lnSpc>
                <a:spcPct val="100000"/>
              </a:lnSpc>
              <a:spcBef>
                <a:spcPts val="280"/>
              </a:spcBef>
              <a:spcAft>
                <a:spcPts val="0"/>
              </a:spcAft>
              <a:buClr>
                <a:srgbClr val="4F6128"/>
              </a:buClr>
              <a:buSzPts val="1400"/>
              <a:buAutoNum type="arabicPeriod"/>
            </a:pPr>
            <a:r>
              <a:rPr b="1" lang="en" sz="1400">
                <a:solidFill>
                  <a:srgbClr val="4F6128"/>
                </a:solidFill>
                <a:latin typeface="Malgun Gothic"/>
                <a:ea typeface="Malgun Gothic"/>
                <a:cs typeface="Malgun Gothic"/>
                <a:sym typeface="Malgun Gothic"/>
              </a:rPr>
              <a:t>Burning fossil fuels</a:t>
            </a:r>
            <a:r>
              <a:rPr lang="en" sz="1400">
                <a:solidFill>
                  <a:srgbClr val="4F6128"/>
                </a:solidFill>
                <a:latin typeface="Malgun Gothic"/>
                <a:ea typeface="Malgun Gothic"/>
                <a:cs typeface="Malgun Gothic"/>
                <a:sym typeface="Malgun Gothic"/>
              </a:rPr>
              <a:t> takes carbon from sediments and rocks where fossil fuels are buried and puts it into the atmosphere because when fossil fuels are burned they release carbon-containing gases. </a:t>
            </a:r>
            <a:endParaRPr sz="1400">
              <a:solidFill>
                <a:srgbClr val="4F6128"/>
              </a:solidFill>
              <a:latin typeface="Malgun Gothic"/>
              <a:ea typeface="Malgun Gothic"/>
              <a:cs typeface="Malgun Gothic"/>
              <a:sym typeface="Malgun Gothic"/>
            </a:endParaRPr>
          </a:p>
          <a:p>
            <a:pPr indent="0" lvl="0" marL="0" rtl="0" algn="l">
              <a:lnSpc>
                <a:spcPct val="100000"/>
              </a:lnSpc>
              <a:spcBef>
                <a:spcPts val="280"/>
              </a:spcBef>
              <a:spcAft>
                <a:spcPts val="0"/>
              </a:spcAft>
              <a:buClr>
                <a:schemeClr val="dk1"/>
              </a:buClr>
              <a:buSzPts val="1100"/>
              <a:buFont typeface="Arial"/>
              <a:buNone/>
            </a:pPr>
            <a:r>
              <a:t/>
            </a:r>
            <a:endParaRPr sz="1400">
              <a:solidFill>
                <a:srgbClr val="4F6128"/>
              </a:solidFill>
              <a:latin typeface="Malgun Gothic"/>
              <a:ea typeface="Malgun Gothic"/>
              <a:cs typeface="Malgun Gothic"/>
              <a:sym typeface="Malgun Gothic"/>
            </a:endParaRPr>
          </a:p>
          <a:p>
            <a:pPr indent="-317500" lvl="0" marL="457200" rtl="0" algn="l">
              <a:lnSpc>
                <a:spcPct val="100000"/>
              </a:lnSpc>
              <a:spcBef>
                <a:spcPts val="280"/>
              </a:spcBef>
              <a:spcAft>
                <a:spcPts val="0"/>
              </a:spcAft>
              <a:buClr>
                <a:srgbClr val="4F6128"/>
              </a:buClr>
              <a:buSzPts val="1400"/>
              <a:buAutoNum type="arabicPeriod"/>
            </a:pPr>
            <a:r>
              <a:rPr b="1" lang="en" sz="1400">
                <a:solidFill>
                  <a:srgbClr val="4F6128"/>
                </a:solidFill>
                <a:latin typeface="Malgun Gothic"/>
                <a:ea typeface="Malgun Gothic"/>
                <a:cs typeface="Malgun Gothic"/>
                <a:sym typeface="Malgun Gothic"/>
              </a:rPr>
              <a:t>Cutting and burning trees</a:t>
            </a:r>
            <a:r>
              <a:rPr lang="en" sz="1400">
                <a:solidFill>
                  <a:srgbClr val="4F6128"/>
                </a:solidFill>
                <a:latin typeface="Malgun Gothic"/>
                <a:ea typeface="Malgun Gothic"/>
                <a:cs typeface="Malgun Gothic"/>
                <a:sym typeface="Malgun Gothic"/>
              </a:rPr>
              <a:t> takes carbon from the land plants and puts it into the atmosphere because when trees are burned, the carbon that was stored in their structures is released as carbon-containing gases.</a:t>
            </a:r>
            <a:endParaRPr sz="1400">
              <a:solidFill>
                <a:srgbClr val="4F6128"/>
              </a:solidFill>
              <a:latin typeface="Malgun Gothic"/>
              <a:ea typeface="Malgun Gothic"/>
              <a:cs typeface="Malgun Gothic"/>
              <a:sym typeface="Malgun Gothic"/>
            </a:endParaRPr>
          </a:p>
          <a:p>
            <a:pPr indent="0" lvl="0" marL="0" rtl="0" algn="l">
              <a:lnSpc>
                <a:spcPct val="100000"/>
              </a:lnSpc>
              <a:spcBef>
                <a:spcPts val="0"/>
              </a:spcBef>
              <a:spcAft>
                <a:spcPts val="0"/>
              </a:spcAft>
              <a:buSzPts val="1100"/>
              <a:buNone/>
            </a:pPr>
            <a:r>
              <a:t/>
            </a:r>
            <a:endParaRPr/>
          </a:p>
        </p:txBody>
      </p:sp>
      <p:sp>
        <p:nvSpPr>
          <p:cNvPr id="102" name="Google Shape;102;p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280"/>
              </a:spcBef>
              <a:spcAft>
                <a:spcPts val="0"/>
              </a:spcAft>
              <a:buSzPts val="1100"/>
              <a:buNone/>
            </a:pPr>
            <a:r>
              <a:rPr lang="en" sz="1800">
                <a:solidFill>
                  <a:srgbClr val="4F6128"/>
                </a:solidFill>
                <a:latin typeface="Malgun Gothic"/>
                <a:ea typeface="Malgun Gothic"/>
                <a:cs typeface="Malgun Gothic"/>
                <a:sym typeface="Malgun Gothic"/>
              </a:rPr>
              <a:t>Humans are disrupting the natural carbon cycle, moving carbon dioxide into the atmosphere much faster than natural. These actions are what is causing global warming.</a:t>
            </a:r>
            <a:endParaRPr sz="1800">
              <a:solidFill>
                <a:srgbClr val="4F6128"/>
              </a:solidFill>
              <a:latin typeface="Malgun Gothic"/>
              <a:ea typeface="Malgun Gothic"/>
              <a:cs typeface="Malgun Gothic"/>
              <a:sym typeface="Malgun Gothic"/>
            </a:endParaRPr>
          </a:p>
          <a:p>
            <a:pPr indent="0" lvl="0" marL="0" rtl="0" algn="l">
              <a:lnSpc>
                <a:spcPct val="100000"/>
              </a:lnSpc>
              <a:spcBef>
                <a:spcPts val="280"/>
              </a:spcBef>
              <a:spcAft>
                <a:spcPts val="0"/>
              </a:spcAft>
              <a:buSzPts val="1100"/>
              <a:buNone/>
            </a:pPr>
            <a:r>
              <a:t/>
            </a:r>
            <a:endParaRPr sz="1400">
              <a:solidFill>
                <a:srgbClr val="4F6128"/>
              </a:solidFill>
              <a:latin typeface="Malgun Gothic"/>
              <a:ea typeface="Malgun Gothic"/>
              <a:cs typeface="Malgun Gothic"/>
              <a:sym typeface="Malgun Gothic"/>
            </a:endParaRPr>
          </a:p>
          <a:p>
            <a:pPr indent="-317500" lvl="0" marL="457200" rtl="0" algn="l">
              <a:lnSpc>
                <a:spcPct val="100000"/>
              </a:lnSpc>
              <a:spcBef>
                <a:spcPts val="280"/>
              </a:spcBef>
              <a:spcAft>
                <a:spcPts val="0"/>
              </a:spcAft>
              <a:buClr>
                <a:srgbClr val="4F6128"/>
              </a:buClr>
              <a:buSzPts val="1400"/>
              <a:buAutoNum type="arabicPeriod"/>
            </a:pPr>
            <a:r>
              <a:rPr b="1" lang="en" sz="1400">
                <a:solidFill>
                  <a:srgbClr val="4F6128"/>
                </a:solidFill>
                <a:latin typeface="Malgun Gothic"/>
                <a:ea typeface="Malgun Gothic"/>
                <a:cs typeface="Malgun Gothic"/>
                <a:sym typeface="Malgun Gothic"/>
              </a:rPr>
              <a:t>Burning fossil fuels</a:t>
            </a:r>
            <a:r>
              <a:rPr lang="en" sz="1400">
                <a:solidFill>
                  <a:srgbClr val="4F6128"/>
                </a:solidFill>
                <a:latin typeface="Malgun Gothic"/>
                <a:ea typeface="Malgun Gothic"/>
                <a:cs typeface="Malgun Gothic"/>
                <a:sym typeface="Malgun Gothic"/>
              </a:rPr>
              <a:t> takes carbon from sediments and rocks where fossil fuels are buried and puts it into the atmosphere because when fossil fuels are burned they release carbon-containing gases. </a:t>
            </a:r>
            <a:endParaRPr sz="1400">
              <a:solidFill>
                <a:srgbClr val="4F6128"/>
              </a:solidFill>
              <a:latin typeface="Malgun Gothic"/>
              <a:ea typeface="Malgun Gothic"/>
              <a:cs typeface="Malgun Gothic"/>
              <a:sym typeface="Malgun Gothic"/>
            </a:endParaRPr>
          </a:p>
          <a:p>
            <a:pPr indent="0" lvl="0" marL="0" rtl="0" algn="l">
              <a:lnSpc>
                <a:spcPct val="100000"/>
              </a:lnSpc>
              <a:spcBef>
                <a:spcPts val="280"/>
              </a:spcBef>
              <a:spcAft>
                <a:spcPts val="0"/>
              </a:spcAft>
              <a:buSzPts val="1100"/>
              <a:buNone/>
            </a:pPr>
            <a:r>
              <a:t/>
            </a:r>
            <a:endParaRPr sz="1400">
              <a:solidFill>
                <a:srgbClr val="4F6128"/>
              </a:solidFill>
              <a:latin typeface="Malgun Gothic"/>
              <a:ea typeface="Malgun Gothic"/>
              <a:cs typeface="Malgun Gothic"/>
              <a:sym typeface="Malgun Gothic"/>
            </a:endParaRPr>
          </a:p>
          <a:p>
            <a:pPr indent="-317500" lvl="0" marL="457200" rtl="0" algn="l">
              <a:lnSpc>
                <a:spcPct val="100000"/>
              </a:lnSpc>
              <a:spcBef>
                <a:spcPts val="280"/>
              </a:spcBef>
              <a:spcAft>
                <a:spcPts val="0"/>
              </a:spcAft>
              <a:buClr>
                <a:srgbClr val="4F6128"/>
              </a:buClr>
              <a:buSzPts val="1400"/>
              <a:buAutoNum type="arabicPeriod"/>
            </a:pPr>
            <a:r>
              <a:rPr b="1" lang="en" sz="1400">
                <a:solidFill>
                  <a:srgbClr val="4F6128"/>
                </a:solidFill>
                <a:latin typeface="Malgun Gothic"/>
                <a:ea typeface="Malgun Gothic"/>
                <a:cs typeface="Malgun Gothic"/>
                <a:sym typeface="Malgun Gothic"/>
              </a:rPr>
              <a:t>Cutting and burning trees</a:t>
            </a:r>
            <a:r>
              <a:rPr lang="en" sz="1400">
                <a:solidFill>
                  <a:srgbClr val="4F6128"/>
                </a:solidFill>
                <a:latin typeface="Malgun Gothic"/>
                <a:ea typeface="Malgun Gothic"/>
                <a:cs typeface="Malgun Gothic"/>
                <a:sym typeface="Malgun Gothic"/>
              </a:rPr>
              <a:t> takes carbon from the land plants and puts it into the atmosphere because when trees are burned, the carbon that was stored in their structures is released as carbon-containing gases.</a:t>
            </a:r>
            <a:endParaRPr sz="1400">
              <a:solidFill>
                <a:srgbClr val="4F6128"/>
              </a:solidFill>
              <a:latin typeface="Malgun Gothic"/>
              <a:ea typeface="Malgun Gothic"/>
              <a:cs typeface="Malgun Gothic"/>
              <a:sym typeface="Malgun Gothic"/>
            </a:endParaRPr>
          </a:p>
          <a:p>
            <a:pPr indent="0" lvl="0" marL="0" rtl="0" algn="l">
              <a:lnSpc>
                <a:spcPct val="100000"/>
              </a:lnSpc>
              <a:spcBef>
                <a:spcPts val="0"/>
              </a:spcBef>
              <a:spcAft>
                <a:spcPts val="0"/>
              </a:spcAft>
              <a:buSzPts val="1100"/>
              <a:buNone/>
            </a:pPr>
            <a:r>
              <a:t/>
            </a:r>
            <a:endParaRPr/>
          </a:p>
        </p:txBody>
      </p:sp>
      <p:sp>
        <p:nvSpPr>
          <p:cNvPr id="108" name="Google Shape;108;p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Have a student explain the graph</a:t>
            </a:r>
            <a:endParaRPr/>
          </a:p>
        </p:txBody>
      </p:sp>
      <p:sp>
        <p:nvSpPr>
          <p:cNvPr id="116" name="Google Shape;116;p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9" name="Shape 9"/>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0" name="Shape 40"/>
        <p:cNvGrpSpPr/>
        <p:nvPr/>
      </p:nvGrpSpPr>
      <p:grpSpPr>
        <a:xfrm>
          <a:off x="0" y="0"/>
          <a:ext cx="0" cy="0"/>
          <a:chOff x="0" y="0"/>
          <a:chExt cx="0" cy="0"/>
        </a:xfrm>
      </p:grpSpPr>
      <p:sp>
        <p:nvSpPr>
          <p:cNvPr id="41" name="Google Shape;41;p3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3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3" name="Google Shape;43;p3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3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5" name="Google Shape;45;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3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8" name="Google Shape;48;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3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1" name="Google Shape;51;p3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2" name="Google Shape;52;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blipFill>
          <a:blip r:embed="rId2">
            <a:alphaModFix/>
          </a:blip>
          <a:stretch>
            <a:fillRect/>
          </a:stretch>
        </a:blipFill>
      </p:bgPr>
    </p:bg>
    <p:spTree>
      <p:nvGrpSpPr>
        <p:cNvPr id="10" name="Shape 10"/>
        <p:cNvGrpSpPr/>
        <p:nvPr/>
      </p:nvGrpSpPr>
      <p:grpSpPr>
        <a:xfrm>
          <a:off x="0" y="0"/>
          <a:ext cx="0" cy="0"/>
          <a:chOff x="0" y="0"/>
          <a:chExt cx="0" cy="0"/>
        </a:xfrm>
      </p:grpSpPr>
      <p:sp>
        <p:nvSpPr>
          <p:cNvPr id="11" name="Google Shape;11;p19"/>
          <p:cNvSpPr txBox="1"/>
          <p:nvPr>
            <p:ph type="title"/>
          </p:nvPr>
        </p:nvSpPr>
        <p:spPr>
          <a:xfrm>
            <a:off x="0" y="0"/>
            <a:ext cx="9144000" cy="884400"/>
          </a:xfrm>
          <a:prstGeom prst="rect">
            <a:avLst/>
          </a:prstGeom>
          <a:noFill/>
          <a:ln>
            <a:noFill/>
          </a:ln>
        </p:spPr>
        <p:txBody>
          <a:bodyPr anchorCtr="0" anchor="ctr" bIns="45700" lIns="91425" spcFirstLastPara="1" rIns="91425" wrap="square" tIns="45700">
            <a:normAutofit/>
          </a:bodyPr>
          <a:lstStyle>
            <a:lvl1pPr lvl="0" marR="0" algn="l">
              <a:lnSpc>
                <a:spcPct val="100000"/>
              </a:lnSpc>
              <a:spcBef>
                <a:spcPts val="0"/>
              </a:spcBef>
              <a:spcAft>
                <a:spcPts val="0"/>
              </a:spcAft>
              <a:buClr>
                <a:srgbClr val="4F6128"/>
              </a:buClr>
              <a:buSzPts val="3600"/>
              <a:buFont typeface="Arial"/>
              <a:buNone/>
              <a:defRPr b="1" i="0" sz="3600" u="none" cap="none" strike="noStrike">
                <a:solidFill>
                  <a:srgbClr val="4F6128"/>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9"/>
          <p:cNvSpPr txBox="1"/>
          <p:nvPr>
            <p:ph idx="1" type="body"/>
          </p:nvPr>
        </p:nvSpPr>
        <p:spPr>
          <a:xfrm>
            <a:off x="395536" y="1131590"/>
            <a:ext cx="8496900" cy="460500"/>
          </a:xfrm>
          <a:prstGeom prst="rect">
            <a:avLst/>
          </a:prstGeom>
          <a:noFill/>
          <a:ln>
            <a:noFill/>
          </a:ln>
        </p:spPr>
        <p:txBody>
          <a:bodyPr anchorCtr="0" anchor="ctr" bIns="45700" lIns="91425" spcFirstLastPara="1" rIns="91425" wrap="square" tIns="45700">
            <a:normAutofit/>
          </a:bodyPr>
          <a:lstStyle>
            <a:lvl1pPr indent="-228600" lvl="0" marL="457200" marR="0" algn="l">
              <a:lnSpc>
                <a:spcPct val="100000"/>
              </a:lnSpc>
              <a:spcBef>
                <a:spcPts val="400"/>
              </a:spcBef>
              <a:spcAft>
                <a:spcPts val="0"/>
              </a:spcAft>
              <a:buClr>
                <a:srgbClr val="4F6128"/>
              </a:buClr>
              <a:buSzPts val="2000"/>
              <a:buFont typeface="Arial"/>
              <a:buNone/>
              <a:defRPr b="0" i="0" sz="2000" u="none" cap="none" strike="noStrike">
                <a:solidFill>
                  <a:srgbClr val="4F6128"/>
                </a:solidFill>
                <a:latin typeface="Malgun Gothic"/>
                <a:ea typeface="Malgun Gothic"/>
                <a:cs typeface="Malgun Gothic"/>
                <a:sym typeface="Malgun Gothic"/>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Malgun Gothic"/>
                <a:ea typeface="Malgun Gothic"/>
                <a:cs typeface="Malgun Gothic"/>
                <a:sym typeface="Malgun Gothic"/>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Malgun Gothic"/>
                <a:ea typeface="Malgun Gothic"/>
                <a:cs typeface="Malgun Gothic"/>
                <a:sym typeface="Malgun Gothic"/>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algun Gothic"/>
                <a:ea typeface="Malgun Gothic"/>
                <a:cs typeface="Malgun Gothic"/>
                <a:sym typeface="Malgun Gothic"/>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algun Gothic"/>
                <a:ea typeface="Malgun Gothic"/>
                <a:cs typeface="Malgun Gothic"/>
                <a:sym typeface="Malgun Gothic"/>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algun Gothic"/>
                <a:ea typeface="Malgun Gothic"/>
                <a:cs typeface="Malgun Gothic"/>
                <a:sym typeface="Malgun Gothic"/>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algun Gothic"/>
                <a:ea typeface="Malgun Gothic"/>
                <a:cs typeface="Malgun Gothic"/>
                <a:sym typeface="Malgun Gothic"/>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algun Gothic"/>
                <a:ea typeface="Malgun Gothic"/>
                <a:cs typeface="Malgun Gothic"/>
                <a:sym typeface="Malgun Gothic"/>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algun Gothic"/>
                <a:ea typeface="Malgun Gothic"/>
                <a:cs typeface="Malgun Gothic"/>
                <a:sym typeface="Malgun Gothic"/>
              </a:defRPr>
            </a:lvl9pPr>
          </a:lstStyle>
          <a:p/>
        </p:txBody>
      </p:sp>
      <p:sp>
        <p:nvSpPr>
          <p:cNvPr id="13" name="Google Shape;13;p19"/>
          <p:cNvSpPr txBox="1"/>
          <p:nvPr>
            <p:ph idx="2" type="body"/>
          </p:nvPr>
        </p:nvSpPr>
        <p:spPr>
          <a:xfrm>
            <a:off x="405880" y="1808261"/>
            <a:ext cx="8496900" cy="2995800"/>
          </a:xfrm>
          <a:prstGeom prst="rect">
            <a:avLst/>
          </a:prstGeom>
          <a:noFill/>
          <a:ln>
            <a:noFill/>
          </a:ln>
        </p:spPr>
        <p:txBody>
          <a:bodyPr anchorCtr="0" anchor="t" bIns="45700" lIns="396000" spcFirstLastPara="1" rIns="91425" wrap="square" tIns="45700">
            <a:normAutofit/>
          </a:bodyPr>
          <a:lstStyle>
            <a:lvl1pPr indent="-228600" lvl="0" marL="457200" marR="0" algn="l">
              <a:lnSpc>
                <a:spcPct val="100000"/>
              </a:lnSpc>
              <a:spcBef>
                <a:spcPts val="280"/>
              </a:spcBef>
              <a:spcAft>
                <a:spcPts val="0"/>
              </a:spcAft>
              <a:buClr>
                <a:srgbClr val="4F6128"/>
              </a:buClr>
              <a:buSzPts val="1400"/>
              <a:buFont typeface="Arial"/>
              <a:buNone/>
              <a:defRPr b="0" i="0" sz="1400" u="none" cap="none" strike="noStrike">
                <a:solidFill>
                  <a:srgbClr val="4F6128"/>
                </a:solidFill>
                <a:latin typeface="Malgun Gothic"/>
                <a:ea typeface="Malgun Gothic"/>
                <a:cs typeface="Malgun Gothic"/>
                <a:sym typeface="Malgun Gothic"/>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Malgun Gothic"/>
                <a:ea typeface="Malgun Gothic"/>
                <a:cs typeface="Malgun Gothic"/>
                <a:sym typeface="Malgun Gothic"/>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Malgun Gothic"/>
                <a:ea typeface="Malgun Gothic"/>
                <a:cs typeface="Malgun Gothic"/>
                <a:sym typeface="Malgun Gothic"/>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algun Gothic"/>
                <a:ea typeface="Malgun Gothic"/>
                <a:cs typeface="Malgun Gothic"/>
                <a:sym typeface="Malgun Gothic"/>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algun Gothic"/>
                <a:ea typeface="Malgun Gothic"/>
                <a:cs typeface="Malgun Gothic"/>
                <a:sym typeface="Malgun Gothic"/>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algun Gothic"/>
                <a:ea typeface="Malgun Gothic"/>
                <a:cs typeface="Malgun Gothic"/>
                <a:sym typeface="Malgun Gothic"/>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algun Gothic"/>
                <a:ea typeface="Malgun Gothic"/>
                <a:cs typeface="Malgun Gothic"/>
                <a:sym typeface="Malgun Gothic"/>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algun Gothic"/>
                <a:ea typeface="Malgun Gothic"/>
                <a:cs typeface="Malgun Gothic"/>
                <a:sym typeface="Malgun Gothic"/>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Malgun Gothic"/>
                <a:ea typeface="Malgun Gothic"/>
                <a:cs typeface="Malgun Gothic"/>
                <a:sym typeface="Malgun Gothic"/>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sp>
        <p:nvSpPr>
          <p:cNvPr id="15" name="Google Shape;15;p2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6" name="Google Shape;16;p2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7" name="Google Shape;17;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2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0" name="Google Shape;20;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 name="Google Shape;23;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4" name="Google Shape;24;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2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8" name="Google Shape;28;p2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9" name="Google Shape;29;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 name="Google Shape;32;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2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5" name="Google Shape;35;p2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6" name="Google Shape;36;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2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9" name="Google Shape;39;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
          <p:cNvSpPr txBox="1"/>
          <p:nvPr/>
        </p:nvSpPr>
        <p:spPr>
          <a:xfrm>
            <a:off x="4040832" y="3224014"/>
            <a:ext cx="4788000" cy="646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3600"/>
              <a:buFont typeface="Arial"/>
              <a:buNone/>
            </a:pPr>
            <a:r>
              <a:rPr b="1" i="0" lang="en" sz="3600" u="none" cap="none" strike="noStrike">
                <a:solidFill>
                  <a:srgbClr val="4F6128"/>
                </a:solidFill>
                <a:latin typeface="Arial"/>
                <a:ea typeface="Arial"/>
                <a:cs typeface="Arial"/>
                <a:sym typeface="Arial"/>
              </a:rPr>
              <a:t>What is Climate Change?</a:t>
            </a:r>
            <a:endParaRPr b="1" i="0" sz="3600" u="none" cap="none" strike="noStrike">
              <a:solidFill>
                <a:srgbClr val="4F6128"/>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000"/>
              <a:buFont typeface="Arial"/>
              <a:buNone/>
            </a:pPr>
            <a:r>
              <a:rPr b="0" i="0" lang="en" sz="2000" u="none" cap="none" strike="noStrike">
                <a:solidFill>
                  <a:srgbClr val="4F6128"/>
                </a:solidFill>
                <a:latin typeface="Arial"/>
                <a:ea typeface="Arial"/>
                <a:cs typeface="Arial"/>
                <a:sym typeface="Arial"/>
              </a:rPr>
              <a:t>The Roberts Environmental Center</a:t>
            </a:r>
            <a:endParaRPr b="0" i="0" sz="2000" u="none" cap="none" strike="noStrike">
              <a:solidFill>
                <a:srgbClr val="4F6128"/>
              </a:solidFill>
              <a:latin typeface="Arial"/>
              <a:ea typeface="Arial"/>
              <a:cs typeface="Arial"/>
              <a:sym typeface="Arial"/>
            </a:endParaRPr>
          </a:p>
        </p:txBody>
      </p:sp>
      <p:sp>
        <p:nvSpPr>
          <p:cNvPr id="60" name="Google Shape;60;p1"/>
          <p:cNvSpPr/>
          <p:nvPr/>
        </p:nvSpPr>
        <p:spPr>
          <a:xfrm>
            <a:off x="2881908" y="2118608"/>
            <a:ext cx="1749300" cy="1749300"/>
          </a:xfrm>
          <a:prstGeom prst="ellipse">
            <a:avLst/>
          </a:prstGeom>
          <a:noFill/>
          <a:ln cap="flat" cmpd="sng" w="25400">
            <a:solidFill>
              <a:srgbClr val="F2F2F2"/>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61" name="Google Shape;61;p1"/>
          <p:cNvPicPr preferRelativeResize="0"/>
          <p:nvPr/>
        </p:nvPicPr>
        <p:blipFill rotWithShape="1">
          <a:blip r:embed="rId3">
            <a:alphaModFix/>
          </a:blip>
          <a:srcRect b="0" l="0" r="0" t="0"/>
          <a:stretch/>
        </p:blipFill>
        <p:spPr>
          <a:xfrm>
            <a:off x="3076227" y="2312927"/>
            <a:ext cx="1360650" cy="1360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6" name="Shape 126"/>
        <p:cNvGrpSpPr/>
        <p:nvPr/>
      </p:nvGrpSpPr>
      <p:grpSpPr>
        <a:xfrm>
          <a:off x="0" y="0"/>
          <a:ext cx="0" cy="0"/>
          <a:chOff x="0" y="0"/>
          <a:chExt cx="0" cy="0"/>
        </a:xfrm>
      </p:grpSpPr>
      <p:sp>
        <p:nvSpPr>
          <p:cNvPr id="127" name="Google Shape;127;p15"/>
          <p:cNvSpPr txBox="1"/>
          <p:nvPr>
            <p:ph type="title"/>
          </p:nvPr>
        </p:nvSpPr>
        <p:spPr>
          <a:xfrm>
            <a:off x="0" y="0"/>
            <a:ext cx="9144000" cy="884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4F6128"/>
              </a:buClr>
              <a:buSzPts val="3600"/>
              <a:buFont typeface="Arial"/>
              <a:buNone/>
            </a:pPr>
            <a:r>
              <a:rPr lang="en">
                <a:solidFill>
                  <a:srgbClr val="4F6128"/>
                </a:solidFill>
              </a:rPr>
              <a:t>Let’s Go Do Science!</a:t>
            </a:r>
            <a:endParaRPr sz="2789">
              <a:solidFill>
                <a:srgbClr val="4F6128"/>
              </a:solidFill>
            </a:endParaRPr>
          </a:p>
        </p:txBody>
      </p:sp>
      <p:sp>
        <p:nvSpPr>
          <p:cNvPr id="128" name="Google Shape;128;p15"/>
          <p:cNvSpPr txBox="1"/>
          <p:nvPr/>
        </p:nvSpPr>
        <p:spPr>
          <a:xfrm>
            <a:off x="195325" y="1075950"/>
            <a:ext cx="61485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4F6128"/>
              </a:solidFill>
              <a:latin typeface="Times New Roman"/>
              <a:ea typeface="Times New Roman"/>
              <a:cs typeface="Times New Roman"/>
              <a:sym typeface="Times New Roman"/>
            </a:endParaRPr>
          </a:p>
        </p:txBody>
      </p:sp>
      <p:sp>
        <p:nvSpPr>
          <p:cNvPr id="129" name="Google Shape;129;p15"/>
          <p:cNvSpPr txBox="1"/>
          <p:nvPr/>
        </p:nvSpPr>
        <p:spPr>
          <a:xfrm>
            <a:off x="552275" y="975450"/>
            <a:ext cx="7692300" cy="4494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4F6128"/>
                </a:solidFill>
                <a:latin typeface="Times New Roman"/>
                <a:ea typeface="Times New Roman"/>
                <a:cs typeface="Times New Roman"/>
                <a:sym typeface="Times New Roman"/>
              </a:rPr>
              <a:t>We’re going to go collect observation about the clouds, which NASA scientists will compare with their satellite observations. Like we learned, clouds play an important role the Greenhouse Gas Effect–as the climate changes, so will clouds. </a:t>
            </a:r>
            <a:endParaRPr b="0" i="0" sz="1800" u="none" cap="none" strike="noStrike">
              <a:solidFill>
                <a:srgbClr val="4F6128"/>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4F6128"/>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4F6128"/>
                </a:solidFill>
                <a:latin typeface="Times New Roman"/>
                <a:ea typeface="Times New Roman"/>
                <a:cs typeface="Times New Roman"/>
                <a:sym typeface="Times New Roman"/>
              </a:rPr>
              <a:t>Next Lesson </a:t>
            </a:r>
            <a:endParaRPr b="0" i="0" sz="1800" u="none" cap="none" strike="noStrike">
              <a:solidFill>
                <a:srgbClr val="4F6128"/>
              </a:solidFill>
              <a:latin typeface="Times New Roman"/>
              <a:ea typeface="Times New Roman"/>
              <a:cs typeface="Times New Roman"/>
              <a:sym typeface="Times New Roman"/>
            </a:endParaRPr>
          </a:p>
          <a:p>
            <a:pPr indent="-342900" lvl="0" marL="457200" marR="0" rtl="0" algn="l">
              <a:lnSpc>
                <a:spcPct val="100000"/>
              </a:lnSpc>
              <a:spcBef>
                <a:spcPts val="0"/>
              </a:spcBef>
              <a:spcAft>
                <a:spcPts val="0"/>
              </a:spcAft>
              <a:buClr>
                <a:srgbClr val="4F6128"/>
              </a:buClr>
              <a:buSzPts val="1800"/>
              <a:buFont typeface="Times New Roman"/>
              <a:buAutoNum type="arabicPeriod"/>
            </a:pPr>
            <a:r>
              <a:rPr b="0" i="0" lang="en" sz="1800" u="none" cap="none" strike="noStrike">
                <a:solidFill>
                  <a:srgbClr val="4F6128"/>
                </a:solidFill>
                <a:latin typeface="Times New Roman"/>
                <a:ea typeface="Times New Roman"/>
                <a:cs typeface="Times New Roman"/>
                <a:sym typeface="Times New Roman"/>
              </a:rPr>
              <a:t>Effects of Climate Change &amp; Ocean Acidification Lab</a:t>
            </a:r>
            <a:endParaRPr b="0" i="0" sz="1800" u="none" cap="none" strike="noStrike">
              <a:solidFill>
                <a:srgbClr val="4F6128"/>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4F6128"/>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4F6128"/>
                </a:solidFill>
                <a:latin typeface="Times New Roman"/>
                <a:ea typeface="Times New Roman"/>
                <a:cs typeface="Times New Roman"/>
                <a:sym typeface="Times New Roman"/>
              </a:rPr>
              <a:t>Did we answer our focus questions? Thumbs up, down, or sideways….</a:t>
            </a:r>
            <a:endParaRPr b="0" i="0" sz="1800" u="none" cap="none" strike="noStrike">
              <a:solidFill>
                <a:srgbClr val="4F6128"/>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4F6128"/>
              </a:buClr>
              <a:buSzPts val="2000"/>
              <a:buFont typeface="Arial"/>
              <a:buNone/>
            </a:pPr>
            <a:r>
              <a:rPr b="1" i="0" lang="en" sz="2000" u="none" cap="none" strike="noStrike">
                <a:solidFill>
                  <a:srgbClr val="4F6128"/>
                </a:solidFill>
                <a:latin typeface="Times New Roman"/>
                <a:ea typeface="Times New Roman"/>
                <a:cs typeface="Times New Roman"/>
                <a:sym typeface="Times New Roman"/>
              </a:rPr>
              <a:t>What is climate change? </a:t>
            </a:r>
            <a:endParaRPr b="1" i="0" sz="2000" u="none" cap="none" strike="noStrike">
              <a:solidFill>
                <a:srgbClr val="4F6128"/>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4F6128"/>
              </a:buClr>
              <a:buSzPts val="2000"/>
              <a:buFont typeface="Arial"/>
              <a:buNone/>
            </a:pPr>
            <a:r>
              <a:rPr b="1" i="0" lang="en" sz="2000" u="none" cap="none" strike="noStrike">
                <a:solidFill>
                  <a:srgbClr val="4F6128"/>
                </a:solidFill>
                <a:latin typeface="Times New Roman"/>
                <a:ea typeface="Times New Roman"/>
                <a:cs typeface="Times New Roman"/>
                <a:sym typeface="Times New Roman"/>
              </a:rPr>
              <a:t>How are humans causing climate change? </a:t>
            </a:r>
            <a:endParaRPr b="1" i="0" sz="2000" u="none" cap="none" strike="noStrike">
              <a:solidFill>
                <a:srgbClr val="4F6128"/>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4F6128"/>
              </a:buClr>
              <a:buSzPts val="2000"/>
              <a:buFont typeface="Arial"/>
              <a:buNone/>
            </a:pPr>
            <a:r>
              <a:rPr b="1" i="0" lang="en" sz="2000" u="none" cap="none" strike="noStrike">
                <a:solidFill>
                  <a:srgbClr val="4F6128"/>
                </a:solidFill>
                <a:latin typeface="Times New Roman"/>
                <a:ea typeface="Times New Roman"/>
                <a:cs typeface="Times New Roman"/>
                <a:sym typeface="Times New Roman"/>
              </a:rPr>
              <a:t>How does carbon dioxide harm the environment?</a:t>
            </a:r>
            <a:endParaRPr b="1" i="0" sz="2000" u="none" cap="none" strike="noStrike">
              <a:solidFill>
                <a:srgbClr val="4F6128"/>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4F6128"/>
              </a:buClr>
              <a:buSzPts val="2000"/>
              <a:buFont typeface="Arial"/>
              <a:buNone/>
            </a:pPr>
            <a:r>
              <a:rPr b="1" i="0" lang="en" sz="2000" u="none" cap="none" strike="noStrike">
                <a:solidFill>
                  <a:srgbClr val="4F6128"/>
                </a:solidFill>
                <a:latin typeface="Times New Roman"/>
                <a:ea typeface="Times New Roman"/>
                <a:cs typeface="Times New Roman"/>
                <a:sym typeface="Times New Roman"/>
              </a:rPr>
              <a:t>How much time and effort does it take to turn natural things into pollutants?</a:t>
            </a:r>
            <a:endParaRPr b="1" i="0" sz="2000" u="none" cap="none" strike="noStrike">
              <a:solidFill>
                <a:srgbClr val="4F6128"/>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4F6128"/>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4F6128"/>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6"/>
          <p:cNvSpPr txBox="1"/>
          <p:nvPr>
            <p:ph type="title"/>
          </p:nvPr>
        </p:nvSpPr>
        <p:spPr>
          <a:xfrm>
            <a:off x="0" y="0"/>
            <a:ext cx="9144000" cy="884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4F6128"/>
              </a:buClr>
              <a:buSzPts val="3600"/>
              <a:buFont typeface="Arial"/>
              <a:buNone/>
            </a:pPr>
            <a:r>
              <a:rPr lang="en"/>
              <a:t>Bonus Time</a:t>
            </a:r>
            <a:endParaRPr sz="2789">
              <a:solidFill>
                <a:srgbClr val="4F6128"/>
              </a:solidFill>
            </a:endParaRPr>
          </a:p>
        </p:txBody>
      </p:sp>
      <p:sp>
        <p:nvSpPr>
          <p:cNvPr id="135" name="Google Shape;135;p16"/>
          <p:cNvSpPr txBox="1"/>
          <p:nvPr/>
        </p:nvSpPr>
        <p:spPr>
          <a:xfrm>
            <a:off x="195325" y="1075950"/>
            <a:ext cx="61485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4F6128"/>
              </a:solidFill>
              <a:latin typeface="Times New Roman"/>
              <a:ea typeface="Times New Roman"/>
              <a:cs typeface="Times New Roman"/>
              <a:sym typeface="Times New Roman"/>
            </a:endParaRPr>
          </a:p>
        </p:txBody>
      </p:sp>
      <p:sp>
        <p:nvSpPr>
          <p:cNvPr id="136" name="Google Shape;136;p16"/>
          <p:cNvSpPr txBox="1"/>
          <p:nvPr/>
        </p:nvSpPr>
        <p:spPr>
          <a:xfrm>
            <a:off x="552275" y="975450"/>
            <a:ext cx="7692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4F6128"/>
              </a:solidFill>
              <a:latin typeface="Times New Roman"/>
              <a:ea typeface="Times New Roman"/>
              <a:cs typeface="Times New Roman"/>
              <a:sym typeface="Times New Roman"/>
            </a:endParaRPr>
          </a:p>
        </p:txBody>
      </p:sp>
      <p:sp>
        <p:nvSpPr>
          <p:cNvPr id="137" name="Google Shape;137;p16"/>
          <p:cNvSpPr txBox="1"/>
          <p:nvPr/>
        </p:nvSpPr>
        <p:spPr>
          <a:xfrm>
            <a:off x="552275" y="975450"/>
            <a:ext cx="76923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4F6128"/>
                </a:solidFill>
                <a:latin typeface="Times New Roman"/>
                <a:ea typeface="Times New Roman"/>
                <a:cs typeface="Times New Roman"/>
                <a:sym typeface="Times New Roman"/>
              </a:rPr>
              <a:t>Answer sticky note questions </a:t>
            </a:r>
            <a:endParaRPr b="0" i="0" sz="1800" u="none" cap="none" strike="noStrike">
              <a:solidFill>
                <a:srgbClr val="4F6128"/>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4F6128"/>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4F6128"/>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2"/>
          <p:cNvSpPr txBox="1"/>
          <p:nvPr>
            <p:ph idx="1" type="body"/>
          </p:nvPr>
        </p:nvSpPr>
        <p:spPr>
          <a:xfrm>
            <a:off x="121450" y="1477925"/>
            <a:ext cx="8496900" cy="3161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F6128"/>
              </a:buClr>
              <a:buSzPts val="1700"/>
              <a:buNone/>
            </a:pPr>
            <a:r>
              <a:rPr b="1" lang="en" sz="1900">
                <a:latin typeface="Arial"/>
                <a:ea typeface="Arial"/>
                <a:cs typeface="Arial"/>
                <a:sym typeface="Arial"/>
              </a:rPr>
              <a:t>What is climate change? </a:t>
            </a:r>
            <a:endParaRPr b="1" sz="1900">
              <a:latin typeface="Arial"/>
              <a:ea typeface="Arial"/>
              <a:cs typeface="Arial"/>
              <a:sym typeface="Arial"/>
            </a:endParaRPr>
          </a:p>
          <a:p>
            <a:pPr indent="0" lvl="0" marL="0" rtl="0" algn="l">
              <a:lnSpc>
                <a:spcPct val="90000"/>
              </a:lnSpc>
              <a:spcBef>
                <a:spcPts val="0"/>
              </a:spcBef>
              <a:spcAft>
                <a:spcPts val="0"/>
              </a:spcAft>
              <a:buClr>
                <a:srgbClr val="4F6128"/>
              </a:buClr>
              <a:buSzPts val="1700"/>
              <a:buNone/>
            </a:pPr>
            <a:r>
              <a:rPr b="1" lang="en" sz="1900">
                <a:latin typeface="Arial"/>
                <a:ea typeface="Arial"/>
                <a:cs typeface="Arial"/>
                <a:sym typeface="Arial"/>
              </a:rPr>
              <a:t>How are humans causing climate change? </a:t>
            </a:r>
            <a:endParaRPr b="1" sz="1900">
              <a:latin typeface="Arial"/>
              <a:ea typeface="Arial"/>
              <a:cs typeface="Arial"/>
              <a:sym typeface="Arial"/>
            </a:endParaRPr>
          </a:p>
          <a:p>
            <a:pPr indent="0" lvl="0" marL="0" rtl="0" algn="l">
              <a:lnSpc>
                <a:spcPct val="90000"/>
              </a:lnSpc>
              <a:spcBef>
                <a:spcPts val="0"/>
              </a:spcBef>
              <a:spcAft>
                <a:spcPts val="0"/>
              </a:spcAft>
              <a:buClr>
                <a:srgbClr val="4F6128"/>
              </a:buClr>
              <a:buSzPts val="1700"/>
              <a:buNone/>
            </a:pPr>
            <a:r>
              <a:t/>
            </a:r>
            <a:endParaRPr b="1" sz="1900">
              <a:latin typeface="Arial"/>
              <a:ea typeface="Arial"/>
              <a:cs typeface="Arial"/>
              <a:sym typeface="Arial"/>
            </a:endParaRPr>
          </a:p>
          <a:p>
            <a:pPr indent="0" lvl="0" marL="0" rtl="0" algn="l">
              <a:lnSpc>
                <a:spcPct val="90000"/>
              </a:lnSpc>
              <a:spcBef>
                <a:spcPts val="0"/>
              </a:spcBef>
              <a:spcAft>
                <a:spcPts val="0"/>
              </a:spcAft>
              <a:buClr>
                <a:srgbClr val="4F6128"/>
              </a:buClr>
              <a:buSzPts val="1700"/>
              <a:buNone/>
            </a:pPr>
            <a:r>
              <a:rPr b="1" lang="en" sz="1900">
                <a:latin typeface="Arial"/>
                <a:ea typeface="Arial"/>
                <a:cs typeface="Arial"/>
                <a:sym typeface="Arial"/>
              </a:rPr>
              <a:t>Agenda</a:t>
            </a:r>
            <a:endParaRPr b="1" sz="1900">
              <a:latin typeface="Arial"/>
              <a:ea typeface="Arial"/>
              <a:cs typeface="Arial"/>
              <a:sym typeface="Arial"/>
            </a:endParaRPr>
          </a:p>
          <a:p>
            <a:pPr indent="0" lvl="0" marL="0" rtl="0" algn="l">
              <a:lnSpc>
                <a:spcPct val="90000"/>
              </a:lnSpc>
              <a:spcBef>
                <a:spcPts val="0"/>
              </a:spcBef>
              <a:spcAft>
                <a:spcPts val="0"/>
              </a:spcAft>
              <a:buSzPts val="935"/>
              <a:buNone/>
            </a:pPr>
            <a:r>
              <a:rPr b="1" lang="en" sz="1900">
                <a:latin typeface="Arial"/>
                <a:ea typeface="Arial"/>
                <a:cs typeface="Arial"/>
                <a:sym typeface="Arial"/>
              </a:rPr>
              <a:t>1. Intro (5 minutes)</a:t>
            </a:r>
            <a:endParaRPr b="1" sz="1900">
              <a:latin typeface="Arial"/>
              <a:ea typeface="Arial"/>
              <a:cs typeface="Arial"/>
              <a:sym typeface="Arial"/>
            </a:endParaRPr>
          </a:p>
          <a:p>
            <a:pPr indent="0" lvl="0" marL="0" rtl="0" algn="l">
              <a:lnSpc>
                <a:spcPct val="90000"/>
              </a:lnSpc>
              <a:spcBef>
                <a:spcPts val="0"/>
              </a:spcBef>
              <a:spcAft>
                <a:spcPts val="0"/>
              </a:spcAft>
              <a:buSzPts val="935"/>
              <a:buNone/>
            </a:pPr>
            <a:r>
              <a:rPr b="1" lang="en" sz="1900">
                <a:latin typeface="Arial"/>
                <a:ea typeface="Arial"/>
                <a:cs typeface="Arial"/>
                <a:sym typeface="Arial"/>
              </a:rPr>
              <a:t>2. Warm Up Activity (10 minutes)</a:t>
            </a:r>
            <a:endParaRPr b="1" sz="1900">
              <a:latin typeface="Arial"/>
              <a:ea typeface="Arial"/>
              <a:cs typeface="Arial"/>
              <a:sym typeface="Arial"/>
            </a:endParaRPr>
          </a:p>
          <a:p>
            <a:pPr indent="0" lvl="0" marL="0" rtl="0" algn="l">
              <a:lnSpc>
                <a:spcPct val="90000"/>
              </a:lnSpc>
              <a:spcBef>
                <a:spcPts val="0"/>
              </a:spcBef>
              <a:spcAft>
                <a:spcPts val="0"/>
              </a:spcAft>
              <a:buClr>
                <a:srgbClr val="4F6128"/>
              </a:buClr>
              <a:buSzPts val="1700"/>
              <a:buNone/>
            </a:pPr>
            <a:r>
              <a:rPr b="1" lang="en" sz="1900">
                <a:latin typeface="Arial"/>
                <a:ea typeface="Arial"/>
                <a:cs typeface="Arial"/>
                <a:sym typeface="Arial"/>
              </a:rPr>
              <a:t>2. Discussion &amp; Climate Change Basics (15 minutes) </a:t>
            </a:r>
            <a:endParaRPr b="1" sz="1900">
              <a:latin typeface="Arial"/>
              <a:ea typeface="Arial"/>
              <a:cs typeface="Arial"/>
              <a:sym typeface="Arial"/>
            </a:endParaRPr>
          </a:p>
          <a:p>
            <a:pPr indent="0" lvl="0" marL="0" rtl="0" algn="l">
              <a:lnSpc>
                <a:spcPct val="90000"/>
              </a:lnSpc>
              <a:spcBef>
                <a:spcPts val="0"/>
              </a:spcBef>
              <a:spcAft>
                <a:spcPts val="0"/>
              </a:spcAft>
              <a:buClr>
                <a:srgbClr val="4F6128"/>
              </a:buClr>
              <a:buSzPts val="1700"/>
              <a:buNone/>
            </a:pPr>
            <a:r>
              <a:rPr b="1" lang="en" sz="1900">
                <a:latin typeface="Arial"/>
                <a:ea typeface="Arial"/>
                <a:cs typeface="Arial"/>
                <a:sym typeface="Arial"/>
              </a:rPr>
              <a:t>3. Carbon Cycle Model (20 minutes)</a:t>
            </a:r>
            <a:endParaRPr b="1" sz="1900">
              <a:latin typeface="Arial"/>
              <a:ea typeface="Arial"/>
              <a:cs typeface="Arial"/>
              <a:sym typeface="Arial"/>
            </a:endParaRPr>
          </a:p>
          <a:p>
            <a:pPr indent="0" lvl="0" marL="0" rtl="0" algn="l">
              <a:lnSpc>
                <a:spcPct val="90000"/>
              </a:lnSpc>
              <a:spcBef>
                <a:spcPts val="0"/>
              </a:spcBef>
              <a:spcAft>
                <a:spcPts val="0"/>
              </a:spcAft>
              <a:buClr>
                <a:srgbClr val="4F6128"/>
              </a:buClr>
              <a:buSzPts val="1700"/>
              <a:buNone/>
            </a:pPr>
            <a:r>
              <a:rPr b="1" lang="en" sz="1900">
                <a:latin typeface="Arial"/>
                <a:ea typeface="Arial"/>
                <a:cs typeface="Arial"/>
                <a:sym typeface="Arial"/>
              </a:rPr>
              <a:t>5. If extra time: answer more sticky note questions</a:t>
            </a:r>
            <a:endParaRPr b="1" sz="1900">
              <a:latin typeface="Arial"/>
              <a:ea typeface="Arial"/>
              <a:cs typeface="Arial"/>
              <a:sym typeface="Arial"/>
            </a:endParaRPr>
          </a:p>
          <a:p>
            <a:pPr indent="0" lvl="0" marL="0" rtl="0" algn="l">
              <a:lnSpc>
                <a:spcPct val="90000"/>
              </a:lnSpc>
              <a:spcBef>
                <a:spcPts val="0"/>
              </a:spcBef>
              <a:spcAft>
                <a:spcPts val="0"/>
              </a:spcAft>
              <a:buClr>
                <a:srgbClr val="4F6128"/>
              </a:buClr>
              <a:buSzPts val="1700"/>
              <a:buNone/>
            </a:pPr>
            <a:r>
              <a:t/>
            </a:r>
            <a:endParaRPr b="1" sz="1900">
              <a:latin typeface="Arial"/>
              <a:ea typeface="Arial"/>
              <a:cs typeface="Arial"/>
              <a:sym typeface="Arial"/>
            </a:endParaRPr>
          </a:p>
        </p:txBody>
      </p:sp>
      <p:sp>
        <p:nvSpPr>
          <p:cNvPr id="67" name="Google Shape;67;p2"/>
          <p:cNvSpPr txBox="1"/>
          <p:nvPr>
            <p:ph type="title"/>
          </p:nvPr>
        </p:nvSpPr>
        <p:spPr>
          <a:xfrm>
            <a:off x="0" y="0"/>
            <a:ext cx="9144000" cy="8844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4F6128"/>
              </a:buClr>
              <a:buSzPts val="3600"/>
              <a:buFont typeface="Arial"/>
              <a:buNone/>
            </a:pPr>
            <a:r>
              <a:rPr lang="en"/>
              <a:t> Focus Questions </a:t>
            </a:r>
            <a:endParaRPr sz="2000"/>
          </a:p>
        </p:txBody>
      </p:sp>
      <p:pic>
        <p:nvPicPr>
          <p:cNvPr id="68" name="Google Shape;68;p2"/>
          <p:cNvPicPr preferRelativeResize="0"/>
          <p:nvPr/>
        </p:nvPicPr>
        <p:blipFill rotWithShape="1">
          <a:blip r:embed="rId3">
            <a:alphaModFix/>
          </a:blip>
          <a:srcRect b="0" l="0" r="0" t="0"/>
          <a:stretch/>
        </p:blipFill>
        <p:spPr>
          <a:xfrm>
            <a:off x="8440200" y="187322"/>
            <a:ext cx="509775" cy="509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8"/>
          <p:cNvSpPr txBox="1"/>
          <p:nvPr>
            <p:ph idx="1" type="body"/>
          </p:nvPr>
        </p:nvSpPr>
        <p:spPr>
          <a:xfrm>
            <a:off x="121450" y="1477925"/>
            <a:ext cx="8496900" cy="31611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2000"/>
              <a:buNone/>
            </a:pPr>
            <a:r>
              <a:rPr b="1" lang="en" sz="1900">
                <a:latin typeface="Arial"/>
                <a:ea typeface="Arial"/>
                <a:cs typeface="Arial"/>
                <a:sym typeface="Arial"/>
              </a:rPr>
              <a:t>What is one thing you know about climate change?  </a:t>
            </a:r>
            <a:endParaRPr b="1" sz="1900">
              <a:latin typeface="Arial"/>
              <a:ea typeface="Arial"/>
              <a:cs typeface="Arial"/>
              <a:sym typeface="Arial"/>
            </a:endParaRPr>
          </a:p>
          <a:p>
            <a:pPr indent="0" lvl="0" marL="0" marR="0" rtl="0" algn="l">
              <a:lnSpc>
                <a:spcPct val="90000"/>
              </a:lnSpc>
              <a:spcBef>
                <a:spcPts val="0"/>
              </a:spcBef>
              <a:spcAft>
                <a:spcPts val="0"/>
              </a:spcAft>
              <a:buSzPts val="2000"/>
              <a:buNone/>
            </a:pPr>
            <a:r>
              <a:rPr b="1" lang="en" sz="1900">
                <a:latin typeface="Arial"/>
                <a:ea typeface="Arial"/>
                <a:cs typeface="Arial"/>
                <a:sym typeface="Arial"/>
              </a:rPr>
              <a:t>What is one thing you want to know about climate change? </a:t>
            </a:r>
            <a:endParaRPr b="1" sz="1900">
              <a:latin typeface="Arial"/>
              <a:ea typeface="Arial"/>
              <a:cs typeface="Arial"/>
              <a:sym typeface="Arial"/>
            </a:endParaRPr>
          </a:p>
          <a:p>
            <a:pPr indent="0" lvl="0" marL="0" marR="0" rtl="0" algn="l">
              <a:lnSpc>
                <a:spcPct val="90000"/>
              </a:lnSpc>
              <a:spcBef>
                <a:spcPts val="0"/>
              </a:spcBef>
              <a:spcAft>
                <a:spcPts val="0"/>
              </a:spcAft>
              <a:buSzPts val="2000"/>
              <a:buNone/>
            </a:pPr>
            <a:r>
              <a:rPr b="1" lang="en" sz="1900">
                <a:latin typeface="Arial"/>
                <a:ea typeface="Arial"/>
                <a:cs typeface="Arial"/>
                <a:sym typeface="Arial"/>
              </a:rPr>
              <a:t>What is one thing that confuses you about climate change?</a:t>
            </a:r>
            <a:endParaRPr b="1" sz="1900">
              <a:latin typeface="Arial"/>
              <a:ea typeface="Arial"/>
              <a:cs typeface="Arial"/>
              <a:sym typeface="Arial"/>
            </a:endParaRPr>
          </a:p>
          <a:p>
            <a:pPr indent="0" lvl="0" marL="0" marR="0" rtl="0" algn="l">
              <a:lnSpc>
                <a:spcPct val="90000"/>
              </a:lnSpc>
              <a:spcBef>
                <a:spcPts val="0"/>
              </a:spcBef>
              <a:spcAft>
                <a:spcPts val="0"/>
              </a:spcAft>
              <a:buSzPts val="2000"/>
              <a:buNone/>
            </a:pPr>
            <a:r>
              <a:t/>
            </a:r>
            <a:endParaRPr b="1" sz="1900">
              <a:latin typeface="Arial"/>
              <a:ea typeface="Arial"/>
              <a:cs typeface="Arial"/>
              <a:sym typeface="Arial"/>
            </a:endParaRPr>
          </a:p>
          <a:p>
            <a:pPr indent="0" lvl="0" marL="0" marR="0" rtl="0" algn="l">
              <a:lnSpc>
                <a:spcPct val="90000"/>
              </a:lnSpc>
              <a:spcBef>
                <a:spcPts val="0"/>
              </a:spcBef>
              <a:spcAft>
                <a:spcPts val="0"/>
              </a:spcAft>
              <a:buSzPts val="2000"/>
              <a:buNone/>
            </a:pPr>
            <a:r>
              <a:rPr b="1" lang="en" sz="1900">
                <a:latin typeface="Arial"/>
                <a:ea typeface="Arial"/>
                <a:cs typeface="Arial"/>
                <a:sym typeface="Arial"/>
              </a:rPr>
              <a:t>Choose one question to answer, write your answer on a sticky note, and post on the board. </a:t>
            </a:r>
            <a:endParaRPr b="1" sz="1900">
              <a:latin typeface="Arial"/>
              <a:ea typeface="Arial"/>
              <a:cs typeface="Arial"/>
              <a:sym typeface="Arial"/>
            </a:endParaRPr>
          </a:p>
          <a:p>
            <a:pPr indent="0" lvl="0" marL="0" marR="0" rtl="0" algn="l">
              <a:lnSpc>
                <a:spcPct val="90000"/>
              </a:lnSpc>
              <a:spcBef>
                <a:spcPts val="0"/>
              </a:spcBef>
              <a:spcAft>
                <a:spcPts val="0"/>
              </a:spcAft>
              <a:buClr>
                <a:srgbClr val="000000"/>
              </a:buClr>
              <a:buSzPts val="935"/>
              <a:buFont typeface="Arial"/>
              <a:buNone/>
            </a:pPr>
            <a:r>
              <a:t/>
            </a:r>
            <a:endParaRPr b="1" sz="1900">
              <a:latin typeface="Arial"/>
              <a:ea typeface="Arial"/>
              <a:cs typeface="Arial"/>
              <a:sym typeface="Arial"/>
            </a:endParaRPr>
          </a:p>
          <a:p>
            <a:pPr indent="0" lvl="0" marL="0" rtl="0" algn="l">
              <a:lnSpc>
                <a:spcPct val="90000"/>
              </a:lnSpc>
              <a:spcBef>
                <a:spcPts val="0"/>
              </a:spcBef>
              <a:spcAft>
                <a:spcPts val="0"/>
              </a:spcAft>
              <a:buClr>
                <a:srgbClr val="4F6128"/>
              </a:buClr>
              <a:buSzPts val="1700"/>
              <a:buNone/>
            </a:pPr>
            <a:r>
              <a:t/>
            </a:r>
            <a:endParaRPr b="1" sz="1900">
              <a:latin typeface="Arial"/>
              <a:ea typeface="Arial"/>
              <a:cs typeface="Arial"/>
              <a:sym typeface="Arial"/>
            </a:endParaRPr>
          </a:p>
          <a:p>
            <a:pPr indent="0" lvl="0" marL="0" rtl="0" algn="l">
              <a:lnSpc>
                <a:spcPct val="90000"/>
              </a:lnSpc>
              <a:spcBef>
                <a:spcPts val="0"/>
              </a:spcBef>
              <a:spcAft>
                <a:spcPts val="0"/>
              </a:spcAft>
              <a:buClr>
                <a:srgbClr val="4F6128"/>
              </a:buClr>
              <a:buSzPts val="1700"/>
              <a:buNone/>
            </a:pPr>
            <a:r>
              <a:t/>
            </a:r>
            <a:endParaRPr b="1" sz="1900">
              <a:latin typeface="Arial"/>
              <a:ea typeface="Arial"/>
              <a:cs typeface="Arial"/>
              <a:sym typeface="Arial"/>
            </a:endParaRPr>
          </a:p>
          <a:p>
            <a:pPr indent="0" lvl="0" marL="0" rtl="0" algn="l">
              <a:lnSpc>
                <a:spcPct val="90000"/>
              </a:lnSpc>
              <a:spcBef>
                <a:spcPts val="0"/>
              </a:spcBef>
              <a:spcAft>
                <a:spcPts val="0"/>
              </a:spcAft>
              <a:buClr>
                <a:srgbClr val="4F6128"/>
              </a:buClr>
              <a:buSzPts val="1700"/>
              <a:buNone/>
            </a:pPr>
            <a:r>
              <a:t/>
            </a:r>
            <a:endParaRPr b="1" sz="1900">
              <a:latin typeface="Arial"/>
              <a:ea typeface="Arial"/>
              <a:cs typeface="Arial"/>
              <a:sym typeface="Arial"/>
            </a:endParaRPr>
          </a:p>
        </p:txBody>
      </p:sp>
      <p:sp>
        <p:nvSpPr>
          <p:cNvPr id="74" name="Google Shape;74;p8"/>
          <p:cNvSpPr txBox="1"/>
          <p:nvPr>
            <p:ph type="title"/>
          </p:nvPr>
        </p:nvSpPr>
        <p:spPr>
          <a:xfrm>
            <a:off x="0" y="0"/>
            <a:ext cx="9144000" cy="8844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4F6128"/>
              </a:buClr>
              <a:buSzPts val="3600"/>
              <a:buFont typeface="Arial"/>
              <a:buNone/>
            </a:pPr>
            <a:r>
              <a:rPr lang="en"/>
              <a:t> Warm Up </a:t>
            </a:r>
            <a:endParaRPr sz="2000"/>
          </a:p>
        </p:txBody>
      </p:sp>
      <p:pic>
        <p:nvPicPr>
          <p:cNvPr id="75" name="Google Shape;75;p8"/>
          <p:cNvPicPr preferRelativeResize="0"/>
          <p:nvPr/>
        </p:nvPicPr>
        <p:blipFill rotWithShape="1">
          <a:blip r:embed="rId3">
            <a:alphaModFix/>
          </a:blip>
          <a:srcRect b="0" l="0" r="0" t="0"/>
          <a:stretch/>
        </p:blipFill>
        <p:spPr>
          <a:xfrm>
            <a:off x="8440200" y="187322"/>
            <a:ext cx="509775" cy="509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9"/>
          <p:cNvSpPr txBox="1"/>
          <p:nvPr>
            <p:ph type="title"/>
          </p:nvPr>
        </p:nvSpPr>
        <p:spPr>
          <a:xfrm>
            <a:off x="0" y="0"/>
            <a:ext cx="9144000" cy="8844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4F6128"/>
              </a:buClr>
              <a:buSzPts val="3600"/>
              <a:buFont typeface="Arial"/>
              <a:buNone/>
            </a:pPr>
            <a:r>
              <a:rPr lang="en"/>
              <a:t> What is Global Warming?</a:t>
            </a:r>
            <a:endParaRPr/>
          </a:p>
        </p:txBody>
      </p:sp>
      <p:pic>
        <p:nvPicPr>
          <p:cNvPr id="81" name="Google Shape;81;p9"/>
          <p:cNvPicPr preferRelativeResize="0"/>
          <p:nvPr>
            <p:ph idx="2" type="body"/>
          </p:nvPr>
        </p:nvPicPr>
        <p:blipFill rotWithShape="1">
          <a:blip r:embed="rId3">
            <a:alphaModFix/>
          </a:blip>
          <a:srcRect b="0" l="0" r="0" t="0"/>
          <a:stretch/>
        </p:blipFill>
        <p:spPr>
          <a:xfrm>
            <a:off x="1031600" y="1703619"/>
            <a:ext cx="5619900" cy="2857500"/>
          </a:xfrm>
          <a:prstGeom prst="rect">
            <a:avLst/>
          </a:prstGeom>
          <a:noFill/>
          <a:ln>
            <a:noFill/>
          </a:ln>
        </p:spPr>
      </p:pic>
      <p:sp>
        <p:nvSpPr>
          <p:cNvPr id="82" name="Google Shape;82;p9"/>
          <p:cNvSpPr txBox="1"/>
          <p:nvPr>
            <p:ph idx="1" type="body"/>
          </p:nvPr>
        </p:nvSpPr>
        <p:spPr>
          <a:xfrm>
            <a:off x="94050" y="1102163"/>
            <a:ext cx="8496900" cy="383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F6128"/>
              </a:buClr>
              <a:buSzPts val="1700"/>
              <a:buNone/>
            </a:pPr>
            <a:r>
              <a:rPr b="1" lang="en" sz="1900">
                <a:latin typeface="Arial"/>
                <a:ea typeface="Arial"/>
                <a:cs typeface="Arial"/>
                <a:sym typeface="Arial"/>
              </a:rPr>
              <a:t>Words: Climate Change vs. Global Warming</a:t>
            </a:r>
            <a:endParaRPr b="1" sz="1900">
              <a:latin typeface="Arial"/>
              <a:ea typeface="Arial"/>
              <a:cs typeface="Arial"/>
              <a:sym typeface="Arial"/>
            </a:endParaRPr>
          </a:p>
          <a:p>
            <a:pPr indent="0" lvl="0" marL="0" rtl="0" algn="l">
              <a:lnSpc>
                <a:spcPct val="90000"/>
              </a:lnSpc>
              <a:spcBef>
                <a:spcPts val="0"/>
              </a:spcBef>
              <a:spcAft>
                <a:spcPts val="0"/>
              </a:spcAft>
              <a:buClr>
                <a:srgbClr val="4F6128"/>
              </a:buClr>
              <a:buSzPts val="1700"/>
              <a:buNone/>
            </a:pPr>
            <a:r>
              <a:t/>
            </a:r>
            <a:endParaRPr b="1" sz="19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0"/>
          <p:cNvSpPr txBox="1"/>
          <p:nvPr>
            <p:ph idx="1" type="body"/>
          </p:nvPr>
        </p:nvSpPr>
        <p:spPr>
          <a:xfrm>
            <a:off x="139736" y="976290"/>
            <a:ext cx="8496900" cy="460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4F6128"/>
              </a:buClr>
              <a:buSzPts val="2000"/>
              <a:buNone/>
            </a:pPr>
            <a:r>
              <a:rPr b="1" lang="en">
                <a:latin typeface="Arial"/>
                <a:ea typeface="Arial"/>
                <a:cs typeface="Arial"/>
                <a:sym typeface="Arial"/>
              </a:rPr>
              <a:t>Greenhouse Gas Effect: A Heat Trapping Blanket</a:t>
            </a:r>
            <a:endParaRPr b="1">
              <a:latin typeface="Arial"/>
              <a:ea typeface="Arial"/>
              <a:cs typeface="Arial"/>
              <a:sym typeface="Arial"/>
            </a:endParaRPr>
          </a:p>
        </p:txBody>
      </p:sp>
      <p:sp>
        <p:nvSpPr>
          <p:cNvPr id="88" name="Google Shape;88;p10"/>
          <p:cNvSpPr txBox="1"/>
          <p:nvPr>
            <p:ph type="title"/>
          </p:nvPr>
        </p:nvSpPr>
        <p:spPr>
          <a:xfrm>
            <a:off x="0" y="0"/>
            <a:ext cx="9144000" cy="8844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4F6128"/>
              </a:buClr>
              <a:buSzPts val="3600"/>
              <a:buFont typeface="Arial"/>
              <a:buNone/>
            </a:pPr>
            <a:r>
              <a:rPr lang="en"/>
              <a:t> Why is the Earth Warming? </a:t>
            </a:r>
            <a:endParaRPr/>
          </a:p>
        </p:txBody>
      </p:sp>
      <p:pic>
        <p:nvPicPr>
          <p:cNvPr descr="https://lh4.googleusercontent.com/X95cHSr9dK_T6xajn-rP_-jXMWEPAZDBB9akQnWD0OUCTwJ3pRuaZX7QSGpo-Q-t_nQnwLgdmgjx9poWvN4vhqatlQ77qxCUjL_K4LR4GDH09Yy9ga3kOIZipIrYCya1O2LflBRY_IU" id="89" name="Google Shape;89;p10"/>
          <p:cNvPicPr preferRelativeResize="0"/>
          <p:nvPr/>
        </p:nvPicPr>
        <p:blipFill rotWithShape="1">
          <a:blip r:embed="rId3">
            <a:alphaModFix/>
          </a:blip>
          <a:srcRect b="0" l="0" r="0" t="0"/>
          <a:stretch/>
        </p:blipFill>
        <p:spPr>
          <a:xfrm>
            <a:off x="267625" y="1436800"/>
            <a:ext cx="4105733" cy="2820200"/>
          </a:xfrm>
          <a:prstGeom prst="rect">
            <a:avLst/>
          </a:prstGeom>
          <a:noFill/>
          <a:ln>
            <a:noFill/>
          </a:ln>
        </p:spPr>
      </p:pic>
      <p:sp>
        <p:nvSpPr>
          <p:cNvPr id="90" name="Google Shape;90;p10"/>
          <p:cNvSpPr txBox="1"/>
          <p:nvPr/>
        </p:nvSpPr>
        <p:spPr>
          <a:xfrm>
            <a:off x="4373350" y="1281500"/>
            <a:ext cx="4857300" cy="3375900"/>
          </a:xfrm>
          <a:prstGeom prst="rect">
            <a:avLst/>
          </a:prstGeom>
          <a:noFill/>
          <a:ln>
            <a:noFill/>
          </a:ln>
        </p:spPr>
        <p:txBody>
          <a:bodyPr anchorCtr="0" anchor="t" bIns="91425" lIns="91425" spcFirstLastPara="1" rIns="91425" wrap="square" tIns="91425">
            <a:spAutoFit/>
          </a:bodyPr>
          <a:lstStyle/>
          <a:p>
            <a:pPr indent="-285750" lvl="0" marL="285750" marR="0" rtl="0" algn="l">
              <a:lnSpc>
                <a:spcPct val="100000"/>
              </a:lnSpc>
              <a:spcBef>
                <a:spcPts val="0"/>
              </a:spcBef>
              <a:spcAft>
                <a:spcPts val="0"/>
              </a:spcAft>
              <a:buClr>
                <a:srgbClr val="4F6128"/>
              </a:buClr>
              <a:buSzPts val="1800"/>
              <a:buFont typeface="Arial"/>
              <a:buChar char="•"/>
            </a:pPr>
            <a:r>
              <a:rPr b="0" i="0" lang="en" sz="1800" u="none" cap="none" strike="noStrike">
                <a:solidFill>
                  <a:srgbClr val="4F6128"/>
                </a:solidFill>
                <a:latin typeface="Malgun Gothic"/>
                <a:ea typeface="Malgun Gothic"/>
                <a:cs typeface="Malgun Gothic"/>
                <a:sym typeface="Malgun Gothic"/>
              </a:rPr>
              <a:t>Energy from the sun passes through the atmosphere and is absorbed by the earth</a:t>
            </a:r>
            <a:endParaRPr b="0" i="0" sz="1800" u="none" cap="none" strike="noStrike">
              <a:solidFill>
                <a:srgbClr val="4F6128"/>
              </a:solidFill>
              <a:latin typeface="Malgun Gothic"/>
              <a:ea typeface="Malgun Gothic"/>
              <a:cs typeface="Malgun Gothic"/>
              <a:sym typeface="Malgun Gothic"/>
            </a:endParaRPr>
          </a:p>
          <a:p>
            <a:pPr indent="-285750" lvl="0" marL="285750" marR="0" rtl="0" algn="l">
              <a:lnSpc>
                <a:spcPct val="100000"/>
              </a:lnSpc>
              <a:spcBef>
                <a:spcPts val="280"/>
              </a:spcBef>
              <a:spcAft>
                <a:spcPts val="0"/>
              </a:spcAft>
              <a:buClr>
                <a:srgbClr val="4F6128"/>
              </a:buClr>
              <a:buSzPts val="1800"/>
              <a:buFont typeface="Arial"/>
              <a:buChar char="•"/>
            </a:pPr>
            <a:r>
              <a:rPr b="0" i="0" lang="en" sz="1800" u="none" cap="none" strike="noStrike">
                <a:solidFill>
                  <a:srgbClr val="4F6128"/>
                </a:solidFill>
                <a:latin typeface="Malgun Gothic"/>
                <a:ea typeface="Malgun Gothic"/>
                <a:cs typeface="Malgun Gothic"/>
                <a:sym typeface="Malgun Gothic"/>
              </a:rPr>
              <a:t>The earth reflects infrared radiation (heat) back into space</a:t>
            </a:r>
            <a:endParaRPr b="0" i="0" sz="1800" u="none" cap="none" strike="noStrike">
              <a:solidFill>
                <a:srgbClr val="4F6128"/>
              </a:solidFill>
              <a:latin typeface="Malgun Gothic"/>
              <a:ea typeface="Malgun Gothic"/>
              <a:cs typeface="Malgun Gothic"/>
              <a:sym typeface="Malgun Gothic"/>
            </a:endParaRPr>
          </a:p>
          <a:p>
            <a:pPr indent="-285750" lvl="0" marL="285750" marR="0" rtl="0" algn="l">
              <a:lnSpc>
                <a:spcPct val="100000"/>
              </a:lnSpc>
              <a:spcBef>
                <a:spcPts val="280"/>
              </a:spcBef>
              <a:spcAft>
                <a:spcPts val="0"/>
              </a:spcAft>
              <a:buClr>
                <a:srgbClr val="4F6128"/>
              </a:buClr>
              <a:buSzPts val="1800"/>
              <a:buFont typeface="Arial"/>
              <a:buChar char="•"/>
            </a:pPr>
            <a:r>
              <a:rPr b="0" i="0" lang="en" sz="1800" u="none" cap="none" strike="noStrike">
                <a:solidFill>
                  <a:srgbClr val="4F6128"/>
                </a:solidFill>
                <a:latin typeface="Malgun Gothic"/>
                <a:ea typeface="Malgun Gothic"/>
                <a:cs typeface="Malgun Gothic"/>
                <a:sym typeface="Malgun Gothic"/>
              </a:rPr>
              <a:t>Greenhouse gases are able to trap infrared radiation and reflect it back to earth</a:t>
            </a:r>
            <a:endParaRPr b="0" i="0" sz="1800" u="none" cap="none" strike="noStrike">
              <a:solidFill>
                <a:srgbClr val="4F6128"/>
              </a:solidFill>
              <a:latin typeface="Malgun Gothic"/>
              <a:ea typeface="Malgun Gothic"/>
              <a:cs typeface="Malgun Gothic"/>
              <a:sym typeface="Malgun Gothic"/>
            </a:endParaRPr>
          </a:p>
          <a:p>
            <a:pPr indent="-285750" lvl="0" marL="285750" marR="0" rtl="0" algn="l">
              <a:lnSpc>
                <a:spcPct val="100000"/>
              </a:lnSpc>
              <a:spcBef>
                <a:spcPts val="280"/>
              </a:spcBef>
              <a:spcAft>
                <a:spcPts val="0"/>
              </a:spcAft>
              <a:buClr>
                <a:srgbClr val="4F6128"/>
              </a:buClr>
              <a:buSzPts val="1800"/>
              <a:buFont typeface="Arial"/>
              <a:buChar char="•"/>
            </a:pPr>
            <a:r>
              <a:rPr b="0" i="0" lang="en" sz="1800" u="none" cap="none" strike="noStrike">
                <a:solidFill>
                  <a:srgbClr val="4F6128"/>
                </a:solidFill>
                <a:latin typeface="Malgun Gothic"/>
                <a:ea typeface="Malgun Gothic"/>
                <a:cs typeface="Malgun Gothic"/>
                <a:sym typeface="Malgun Gothic"/>
              </a:rPr>
              <a:t>Without greenhouse gas, earth would be 0°F</a:t>
            </a:r>
            <a:endParaRPr b="0" i="0" sz="1800" u="none" cap="none" strike="noStrike">
              <a:solidFill>
                <a:srgbClr val="4F6128"/>
              </a:solidFill>
              <a:latin typeface="Malgun Gothic"/>
              <a:ea typeface="Malgun Gothic"/>
              <a:cs typeface="Malgun Gothic"/>
              <a:sym typeface="Malgun Gothic"/>
            </a:endParaRPr>
          </a:p>
          <a:p>
            <a:pPr indent="-285750" lvl="0" marL="285750" marR="0" rtl="0" algn="l">
              <a:lnSpc>
                <a:spcPct val="100000"/>
              </a:lnSpc>
              <a:spcBef>
                <a:spcPts val="280"/>
              </a:spcBef>
              <a:spcAft>
                <a:spcPts val="0"/>
              </a:spcAft>
              <a:buClr>
                <a:srgbClr val="4F6128"/>
              </a:buClr>
              <a:buSzPts val="1800"/>
              <a:buFont typeface="Malgun Gothic"/>
              <a:buChar char="•"/>
            </a:pPr>
            <a:r>
              <a:rPr b="1" i="0" lang="en" sz="1800" u="none" cap="none" strike="noStrike">
                <a:solidFill>
                  <a:srgbClr val="4F6128"/>
                </a:solidFill>
                <a:latin typeface="Malgun Gothic"/>
                <a:ea typeface="Malgun Gothic"/>
                <a:cs typeface="Malgun Gothic"/>
                <a:sym typeface="Malgun Gothic"/>
              </a:rPr>
              <a:t>But, humans are changing this system and putting too much carbon dioxide into the atmosphere →</a:t>
            </a:r>
            <a:r>
              <a:rPr b="1" i="0" lang="en" sz="1800" u="sng" cap="none" strike="noStrike">
                <a:solidFill>
                  <a:srgbClr val="4F6128"/>
                </a:solidFill>
                <a:latin typeface="Malgun Gothic"/>
                <a:ea typeface="Malgun Gothic"/>
                <a:cs typeface="Malgun Gothic"/>
                <a:sym typeface="Malgun Gothic"/>
              </a:rPr>
              <a:t>the Earth is getting too warm, too fast</a:t>
            </a:r>
            <a:endParaRPr b="1" i="0" sz="1800" u="sng" cap="none" strike="noStrike">
              <a:solidFill>
                <a:srgbClr val="4F6128"/>
              </a:solidFill>
              <a:latin typeface="Malgun Gothic"/>
              <a:ea typeface="Malgun Gothic"/>
              <a:cs typeface="Malgun Gothic"/>
              <a:sym typeface="Malgun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1"/>
          <p:cNvSpPr txBox="1"/>
          <p:nvPr>
            <p:ph idx="1" type="body"/>
          </p:nvPr>
        </p:nvSpPr>
        <p:spPr>
          <a:xfrm>
            <a:off x="139736" y="976290"/>
            <a:ext cx="8496900" cy="460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4F6128"/>
              </a:buClr>
              <a:buSzPts val="2000"/>
              <a:buNone/>
            </a:pPr>
            <a:r>
              <a:rPr b="1" lang="en">
                <a:latin typeface="Arial"/>
                <a:ea typeface="Arial"/>
                <a:cs typeface="Arial"/>
                <a:sym typeface="Arial"/>
              </a:rPr>
              <a:t>Types of Greenhouse Gases</a:t>
            </a:r>
            <a:endParaRPr b="1">
              <a:latin typeface="Arial"/>
              <a:ea typeface="Arial"/>
              <a:cs typeface="Arial"/>
              <a:sym typeface="Arial"/>
            </a:endParaRPr>
          </a:p>
        </p:txBody>
      </p:sp>
      <p:sp>
        <p:nvSpPr>
          <p:cNvPr id="96" name="Google Shape;96;p11"/>
          <p:cNvSpPr txBox="1"/>
          <p:nvPr>
            <p:ph type="title"/>
          </p:nvPr>
        </p:nvSpPr>
        <p:spPr>
          <a:xfrm>
            <a:off x="0" y="0"/>
            <a:ext cx="9144000" cy="8844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4F6128"/>
              </a:buClr>
              <a:buSzPts val="3600"/>
              <a:buFont typeface="Arial"/>
              <a:buNone/>
            </a:pPr>
            <a:r>
              <a:rPr lang="en"/>
              <a:t> Why is the Earth Warming? </a:t>
            </a:r>
            <a:endParaRPr/>
          </a:p>
        </p:txBody>
      </p:sp>
      <p:sp>
        <p:nvSpPr>
          <p:cNvPr id="97" name="Google Shape;97;p11"/>
          <p:cNvSpPr txBox="1"/>
          <p:nvPr/>
        </p:nvSpPr>
        <p:spPr>
          <a:xfrm>
            <a:off x="74100" y="4030950"/>
            <a:ext cx="8995800" cy="1051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280"/>
              </a:spcBef>
              <a:spcAft>
                <a:spcPts val="0"/>
              </a:spcAft>
              <a:buClr>
                <a:srgbClr val="000000"/>
              </a:buClr>
              <a:buSzPts val="1800"/>
              <a:buFont typeface="Arial"/>
              <a:buNone/>
            </a:pPr>
            <a:r>
              <a:t/>
            </a:r>
            <a:endParaRPr b="0" i="0" sz="1800" u="none" cap="none" strike="noStrike">
              <a:solidFill>
                <a:srgbClr val="4F6128"/>
              </a:solidFill>
              <a:latin typeface="Malgun Gothic"/>
              <a:ea typeface="Malgun Gothic"/>
              <a:cs typeface="Malgun Gothic"/>
              <a:sym typeface="Malgun Gothic"/>
            </a:endParaRPr>
          </a:p>
          <a:p>
            <a:pPr indent="0" lvl="0" marL="0" marR="0" rtl="0" algn="l">
              <a:lnSpc>
                <a:spcPct val="100000"/>
              </a:lnSpc>
              <a:spcBef>
                <a:spcPts val="280"/>
              </a:spcBef>
              <a:spcAft>
                <a:spcPts val="0"/>
              </a:spcAft>
              <a:buClr>
                <a:srgbClr val="000000"/>
              </a:buClr>
              <a:buSzPts val="1800"/>
              <a:buFont typeface="Arial"/>
              <a:buNone/>
            </a:pPr>
            <a:r>
              <a:rPr b="1" i="0" lang="en" sz="1800" u="none" cap="none" strike="noStrike">
                <a:solidFill>
                  <a:srgbClr val="4F6128"/>
                </a:solidFill>
                <a:latin typeface="Malgun Gothic"/>
                <a:ea typeface="Malgun Gothic"/>
                <a:cs typeface="Malgun Gothic"/>
                <a:sym typeface="Malgun Gothic"/>
              </a:rPr>
              <a:t>But, humans are changing this system and putting too much carbon dioxide into the atmosphere →</a:t>
            </a:r>
            <a:r>
              <a:rPr b="1" i="0" lang="en" sz="1800" u="sng" cap="none" strike="noStrike">
                <a:solidFill>
                  <a:srgbClr val="4F6128"/>
                </a:solidFill>
                <a:latin typeface="Malgun Gothic"/>
                <a:ea typeface="Malgun Gothic"/>
                <a:cs typeface="Malgun Gothic"/>
                <a:sym typeface="Malgun Gothic"/>
              </a:rPr>
              <a:t>the Earth is getting too warm, too fast</a:t>
            </a:r>
            <a:endParaRPr b="1" i="0" sz="1800" u="sng" cap="none" strike="noStrike">
              <a:solidFill>
                <a:srgbClr val="4F6128"/>
              </a:solidFill>
              <a:latin typeface="Malgun Gothic"/>
              <a:ea typeface="Malgun Gothic"/>
              <a:cs typeface="Malgun Gothic"/>
              <a:sym typeface="Malgun Gothic"/>
            </a:endParaRPr>
          </a:p>
        </p:txBody>
      </p:sp>
      <p:pic>
        <p:nvPicPr>
          <p:cNvPr id="98" name="Google Shape;98;p11"/>
          <p:cNvPicPr preferRelativeResize="0"/>
          <p:nvPr/>
        </p:nvPicPr>
        <p:blipFill rotWithShape="1">
          <a:blip r:embed="rId3">
            <a:alphaModFix/>
          </a:blip>
          <a:srcRect b="0" l="0" r="32836" t="20128"/>
          <a:stretch/>
        </p:blipFill>
        <p:spPr>
          <a:xfrm>
            <a:off x="4729350" y="1709712"/>
            <a:ext cx="3907276" cy="2048324"/>
          </a:xfrm>
          <a:prstGeom prst="rect">
            <a:avLst/>
          </a:prstGeom>
          <a:noFill/>
          <a:ln>
            <a:noFill/>
          </a:ln>
        </p:spPr>
      </p:pic>
      <p:pic>
        <p:nvPicPr>
          <p:cNvPr id="99" name="Google Shape;99;p11"/>
          <p:cNvPicPr preferRelativeResize="0"/>
          <p:nvPr/>
        </p:nvPicPr>
        <p:blipFill rotWithShape="1">
          <a:blip r:embed="rId4">
            <a:alphaModFix/>
          </a:blip>
          <a:srcRect b="0" l="0" r="0" t="0"/>
          <a:stretch/>
        </p:blipFill>
        <p:spPr>
          <a:xfrm>
            <a:off x="451552" y="1664872"/>
            <a:ext cx="3793248" cy="213801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2"/>
          <p:cNvSpPr txBox="1"/>
          <p:nvPr>
            <p:ph type="title"/>
          </p:nvPr>
        </p:nvSpPr>
        <p:spPr>
          <a:xfrm>
            <a:off x="0" y="0"/>
            <a:ext cx="9144000" cy="8844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4F6128"/>
              </a:buClr>
              <a:buSzPts val="3600"/>
              <a:buFont typeface="Arial"/>
              <a:buNone/>
            </a:pPr>
            <a:r>
              <a:rPr lang="en"/>
              <a:t> Activity: Carbon Cycle Roleplay</a:t>
            </a:r>
            <a:endParaRPr/>
          </a:p>
        </p:txBody>
      </p:sp>
      <p:sp>
        <p:nvSpPr>
          <p:cNvPr id="105" name="Google Shape;105;p12"/>
          <p:cNvSpPr txBox="1"/>
          <p:nvPr>
            <p:ph idx="1" type="body"/>
          </p:nvPr>
        </p:nvSpPr>
        <p:spPr>
          <a:xfrm>
            <a:off x="232175" y="966651"/>
            <a:ext cx="8496900" cy="38094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4F6128"/>
              </a:buClr>
              <a:buSzPts val="2000"/>
              <a:buNone/>
            </a:pPr>
            <a:r>
              <a:rPr b="1" lang="en">
                <a:latin typeface="Arial"/>
                <a:ea typeface="Arial"/>
                <a:cs typeface="Arial"/>
                <a:sym typeface="Arial"/>
              </a:rPr>
              <a:t>This activity will help us explore how carbon dioxide gets into the atmosphere and acts like a heat trapping blanket.</a:t>
            </a:r>
            <a:endParaRPr b="1">
              <a:latin typeface="Arial"/>
              <a:ea typeface="Arial"/>
              <a:cs typeface="Arial"/>
              <a:sym typeface="Arial"/>
            </a:endParaRPr>
          </a:p>
          <a:p>
            <a:pPr indent="0" lvl="0" marL="0" rtl="0" algn="l">
              <a:lnSpc>
                <a:spcPct val="100000"/>
              </a:lnSpc>
              <a:spcBef>
                <a:spcPts val="0"/>
              </a:spcBef>
              <a:spcAft>
                <a:spcPts val="0"/>
              </a:spcAft>
              <a:buClr>
                <a:srgbClr val="4F6128"/>
              </a:buClr>
              <a:buSzPts val="2000"/>
              <a:buNone/>
            </a:pPr>
            <a:r>
              <a:t/>
            </a:r>
            <a:endParaRPr b="1">
              <a:latin typeface="Arial"/>
              <a:ea typeface="Arial"/>
              <a:cs typeface="Arial"/>
              <a:sym typeface="Arial"/>
            </a:endParaRPr>
          </a:p>
          <a:p>
            <a:pPr indent="0" lvl="0" marL="0" rtl="0" algn="l">
              <a:lnSpc>
                <a:spcPct val="100000"/>
              </a:lnSpc>
              <a:spcBef>
                <a:spcPts val="0"/>
              </a:spcBef>
              <a:spcAft>
                <a:spcPts val="0"/>
              </a:spcAft>
              <a:buClr>
                <a:srgbClr val="4F6128"/>
              </a:buClr>
              <a:buSzPts val="2000"/>
              <a:buNone/>
            </a:pPr>
            <a:r>
              <a:rPr b="1" lang="en">
                <a:latin typeface="Arial"/>
                <a:ea typeface="Arial"/>
                <a:cs typeface="Arial"/>
                <a:sym typeface="Arial"/>
              </a:rPr>
              <a:t>Review Terms</a:t>
            </a:r>
            <a:endParaRPr b="1">
              <a:latin typeface="Arial"/>
              <a:ea typeface="Arial"/>
              <a:cs typeface="Arial"/>
              <a:sym typeface="Arial"/>
            </a:endParaRPr>
          </a:p>
          <a:p>
            <a:pPr indent="-355600" lvl="0" marL="457200" rtl="0" algn="l">
              <a:lnSpc>
                <a:spcPct val="100000"/>
              </a:lnSpc>
              <a:spcBef>
                <a:spcPts val="0"/>
              </a:spcBef>
              <a:spcAft>
                <a:spcPts val="0"/>
              </a:spcAft>
              <a:buSzPts val="2000"/>
              <a:buFont typeface="Arial"/>
              <a:buAutoNum type="arabicPeriod"/>
            </a:pPr>
            <a:r>
              <a:rPr b="1" lang="en">
                <a:latin typeface="Arial"/>
                <a:ea typeface="Arial"/>
                <a:cs typeface="Arial"/>
                <a:sym typeface="Arial"/>
              </a:rPr>
              <a:t>Carbon </a:t>
            </a:r>
            <a:endParaRPr b="1">
              <a:latin typeface="Arial"/>
              <a:ea typeface="Arial"/>
              <a:cs typeface="Arial"/>
              <a:sym typeface="Arial"/>
            </a:endParaRPr>
          </a:p>
          <a:p>
            <a:pPr indent="-355600" lvl="0" marL="457200" rtl="0" algn="l">
              <a:lnSpc>
                <a:spcPct val="100000"/>
              </a:lnSpc>
              <a:spcBef>
                <a:spcPts val="0"/>
              </a:spcBef>
              <a:spcAft>
                <a:spcPts val="0"/>
              </a:spcAft>
              <a:buSzPts val="2000"/>
              <a:buFont typeface="Arial"/>
              <a:buAutoNum type="arabicPeriod"/>
            </a:pPr>
            <a:r>
              <a:rPr b="1" lang="en">
                <a:latin typeface="Arial"/>
                <a:ea typeface="Arial"/>
                <a:cs typeface="Arial"/>
                <a:sym typeface="Arial"/>
              </a:rPr>
              <a:t>Photosynthesis</a:t>
            </a:r>
            <a:endParaRPr b="1">
              <a:latin typeface="Arial"/>
              <a:ea typeface="Arial"/>
              <a:cs typeface="Arial"/>
              <a:sym typeface="Arial"/>
            </a:endParaRPr>
          </a:p>
          <a:p>
            <a:pPr indent="-355600" lvl="0" marL="457200" rtl="0" algn="l">
              <a:lnSpc>
                <a:spcPct val="100000"/>
              </a:lnSpc>
              <a:spcBef>
                <a:spcPts val="0"/>
              </a:spcBef>
              <a:spcAft>
                <a:spcPts val="0"/>
              </a:spcAft>
              <a:buSzPts val="2000"/>
              <a:buFont typeface="Arial"/>
              <a:buAutoNum type="arabicPeriod"/>
            </a:pPr>
            <a:r>
              <a:rPr b="1" lang="en">
                <a:latin typeface="Arial"/>
                <a:ea typeface="Arial"/>
                <a:cs typeface="Arial"/>
                <a:sym typeface="Arial"/>
              </a:rPr>
              <a:t>Respiration</a:t>
            </a:r>
            <a:endParaRPr b="1">
              <a:latin typeface="Arial"/>
              <a:ea typeface="Arial"/>
              <a:cs typeface="Arial"/>
              <a:sym typeface="Arial"/>
            </a:endParaRPr>
          </a:p>
          <a:p>
            <a:pPr indent="-355600" lvl="0" marL="457200" rtl="0" algn="l">
              <a:lnSpc>
                <a:spcPct val="100000"/>
              </a:lnSpc>
              <a:spcBef>
                <a:spcPts val="0"/>
              </a:spcBef>
              <a:spcAft>
                <a:spcPts val="0"/>
              </a:spcAft>
              <a:buSzPts val="2000"/>
              <a:buFont typeface="Arial"/>
              <a:buAutoNum type="arabicPeriod"/>
            </a:pPr>
            <a:r>
              <a:rPr b="1" lang="en">
                <a:latin typeface="Arial"/>
                <a:ea typeface="Arial"/>
                <a:cs typeface="Arial"/>
                <a:sym typeface="Arial"/>
              </a:rPr>
              <a:t>Decomposition</a:t>
            </a:r>
            <a:endParaRPr b="1">
              <a:latin typeface="Arial"/>
              <a:ea typeface="Arial"/>
              <a:cs typeface="Arial"/>
              <a:sym typeface="Arial"/>
            </a:endParaRPr>
          </a:p>
          <a:p>
            <a:pPr indent="-355600" lvl="0" marL="457200" rtl="0" algn="l">
              <a:lnSpc>
                <a:spcPct val="100000"/>
              </a:lnSpc>
              <a:spcBef>
                <a:spcPts val="0"/>
              </a:spcBef>
              <a:spcAft>
                <a:spcPts val="0"/>
              </a:spcAft>
              <a:buSzPts val="2000"/>
              <a:buFont typeface="Arial"/>
              <a:buAutoNum type="arabicPeriod"/>
            </a:pPr>
            <a:r>
              <a:rPr b="1" lang="en">
                <a:latin typeface="Arial"/>
                <a:ea typeface="Arial"/>
                <a:cs typeface="Arial"/>
                <a:sym typeface="Arial"/>
              </a:rPr>
              <a:t>Weathering</a:t>
            </a:r>
            <a:endParaRPr b="1">
              <a:latin typeface="Arial"/>
              <a:ea typeface="Arial"/>
              <a:cs typeface="Arial"/>
              <a:sym typeface="Arial"/>
            </a:endParaRPr>
          </a:p>
          <a:p>
            <a:pPr indent="-355600" lvl="0" marL="457200" rtl="0" algn="l">
              <a:lnSpc>
                <a:spcPct val="100000"/>
              </a:lnSpc>
              <a:spcBef>
                <a:spcPts val="0"/>
              </a:spcBef>
              <a:spcAft>
                <a:spcPts val="0"/>
              </a:spcAft>
              <a:buSzPts val="2000"/>
              <a:buFont typeface="Arial"/>
              <a:buAutoNum type="arabicPeriod"/>
            </a:pPr>
            <a:r>
              <a:rPr b="1" lang="en">
                <a:latin typeface="Arial"/>
                <a:ea typeface="Arial"/>
                <a:cs typeface="Arial"/>
                <a:sym typeface="Arial"/>
              </a:rPr>
              <a:t>Fossil Fuels </a:t>
            </a:r>
            <a:endParaRPr b="1">
              <a:latin typeface="Arial"/>
              <a:ea typeface="Arial"/>
              <a:cs typeface="Arial"/>
              <a:sym typeface="Arial"/>
            </a:endParaRPr>
          </a:p>
          <a:p>
            <a:pPr indent="0" lvl="0" marL="0" rtl="0" algn="l">
              <a:lnSpc>
                <a:spcPct val="100000"/>
              </a:lnSpc>
              <a:spcBef>
                <a:spcPts val="0"/>
              </a:spcBef>
              <a:spcAft>
                <a:spcPts val="0"/>
              </a:spcAft>
              <a:buClr>
                <a:srgbClr val="4F6128"/>
              </a:buClr>
              <a:buSzPts val="2000"/>
              <a:buNone/>
            </a:pPr>
            <a:r>
              <a:t/>
            </a:r>
            <a:endParaRPr b="1">
              <a:latin typeface="Arial"/>
              <a:ea typeface="Arial"/>
              <a:cs typeface="Arial"/>
              <a:sym typeface="Arial"/>
            </a:endParaRPr>
          </a:p>
          <a:p>
            <a:pPr indent="0" lvl="0" marL="0" rtl="0" algn="l">
              <a:lnSpc>
                <a:spcPct val="100000"/>
              </a:lnSpc>
              <a:spcBef>
                <a:spcPts val="0"/>
              </a:spcBef>
              <a:spcAft>
                <a:spcPts val="0"/>
              </a:spcAft>
              <a:buClr>
                <a:srgbClr val="4F6128"/>
              </a:buClr>
              <a:buSzPts val="2000"/>
              <a:buNone/>
            </a:pPr>
            <a:r>
              <a:t/>
            </a:r>
            <a:endParaRPr b="1">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3"/>
          <p:cNvSpPr txBox="1"/>
          <p:nvPr>
            <p:ph type="title"/>
          </p:nvPr>
        </p:nvSpPr>
        <p:spPr>
          <a:xfrm>
            <a:off x="0" y="0"/>
            <a:ext cx="9144000" cy="8844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4F6128"/>
              </a:buClr>
              <a:buSzPts val="3600"/>
              <a:buFont typeface="Arial"/>
              <a:buNone/>
            </a:pPr>
            <a:r>
              <a:rPr lang="en"/>
              <a:t> Activity: Carbon Cycle Roleplay</a:t>
            </a:r>
            <a:endParaRPr/>
          </a:p>
        </p:txBody>
      </p:sp>
      <p:sp>
        <p:nvSpPr>
          <p:cNvPr id="111" name="Google Shape;111;p13"/>
          <p:cNvSpPr txBox="1"/>
          <p:nvPr>
            <p:ph idx="1" type="body"/>
          </p:nvPr>
        </p:nvSpPr>
        <p:spPr>
          <a:xfrm>
            <a:off x="223050" y="445893"/>
            <a:ext cx="8496900" cy="3197400"/>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100000"/>
              </a:lnSpc>
              <a:spcBef>
                <a:spcPts val="0"/>
              </a:spcBef>
              <a:spcAft>
                <a:spcPts val="0"/>
              </a:spcAft>
              <a:buClr>
                <a:srgbClr val="4F6128"/>
              </a:buClr>
              <a:buSzPts val="2000"/>
              <a:buNone/>
            </a:pPr>
            <a:r>
              <a:t/>
            </a:r>
            <a:endParaRPr b="1">
              <a:latin typeface="Arial"/>
              <a:ea typeface="Arial"/>
              <a:cs typeface="Arial"/>
              <a:sym typeface="Arial"/>
            </a:endParaRPr>
          </a:p>
          <a:p>
            <a:pPr indent="0" lvl="0" marL="0" rtl="0" algn="l">
              <a:lnSpc>
                <a:spcPct val="100000"/>
              </a:lnSpc>
              <a:spcBef>
                <a:spcPts val="0"/>
              </a:spcBef>
              <a:spcAft>
                <a:spcPts val="0"/>
              </a:spcAft>
              <a:buClr>
                <a:srgbClr val="4F6128"/>
              </a:buClr>
              <a:buSzPts val="2000"/>
              <a:buNone/>
            </a:pPr>
            <a:r>
              <a:t/>
            </a:r>
            <a:endParaRPr b="1">
              <a:latin typeface="Arial"/>
              <a:ea typeface="Arial"/>
              <a:cs typeface="Arial"/>
              <a:sym typeface="Arial"/>
            </a:endParaRPr>
          </a:p>
          <a:p>
            <a:pPr indent="0" lvl="0" marL="0" rtl="0" algn="l">
              <a:lnSpc>
                <a:spcPct val="100000"/>
              </a:lnSpc>
              <a:spcBef>
                <a:spcPts val="0"/>
              </a:spcBef>
              <a:spcAft>
                <a:spcPts val="0"/>
              </a:spcAft>
              <a:buClr>
                <a:srgbClr val="4F6128"/>
              </a:buClr>
              <a:buSzPts val="2000"/>
              <a:buNone/>
            </a:pPr>
            <a:r>
              <a:rPr b="1" lang="en">
                <a:latin typeface="Arial"/>
                <a:ea typeface="Arial"/>
                <a:cs typeface="Arial"/>
                <a:sym typeface="Arial"/>
              </a:rPr>
              <a:t>Final Questions: </a:t>
            </a:r>
            <a:endParaRPr b="1">
              <a:latin typeface="Arial"/>
              <a:ea typeface="Arial"/>
              <a:cs typeface="Arial"/>
              <a:sym typeface="Arial"/>
            </a:endParaRPr>
          </a:p>
          <a:p>
            <a:pPr indent="-304800" lvl="0" marL="457200" rtl="0" algn="l">
              <a:lnSpc>
                <a:spcPct val="100000"/>
              </a:lnSpc>
              <a:spcBef>
                <a:spcPts val="0"/>
              </a:spcBef>
              <a:spcAft>
                <a:spcPts val="0"/>
              </a:spcAft>
              <a:buClr>
                <a:schemeClr val="dk1"/>
              </a:buClr>
              <a:buSzPts val="1200"/>
              <a:buFont typeface="Times New Roman"/>
              <a:buAutoNum type="arabicPeriod"/>
            </a:pPr>
            <a:r>
              <a:rPr b="1" lang="en">
                <a:latin typeface="Arial"/>
                <a:ea typeface="Arial"/>
                <a:cs typeface="Arial"/>
                <a:sym typeface="Arial"/>
              </a:rPr>
              <a:t>What were the two ways humans put carbon dioxide into the atmosphere? </a:t>
            </a:r>
            <a:endParaRPr b="1">
              <a:latin typeface="Arial"/>
              <a:ea typeface="Arial"/>
              <a:cs typeface="Arial"/>
              <a:sym typeface="Arial"/>
            </a:endParaRPr>
          </a:p>
          <a:p>
            <a:pPr indent="-304800" lvl="0" marL="457200" rtl="0" algn="l">
              <a:lnSpc>
                <a:spcPct val="100000"/>
              </a:lnSpc>
              <a:spcBef>
                <a:spcPts val="0"/>
              </a:spcBef>
              <a:spcAft>
                <a:spcPts val="0"/>
              </a:spcAft>
              <a:buClr>
                <a:schemeClr val="dk1"/>
              </a:buClr>
              <a:buSzPts val="1200"/>
              <a:buFont typeface="Times New Roman"/>
              <a:buAutoNum type="arabicPeriod"/>
            </a:pPr>
            <a:r>
              <a:rPr b="1" lang="en">
                <a:latin typeface="Arial"/>
                <a:ea typeface="Arial"/>
                <a:cs typeface="Arial"/>
                <a:sym typeface="Arial"/>
              </a:rPr>
              <a:t>Did humans move faster or slower than the natural carbon cycle? </a:t>
            </a:r>
            <a:endParaRPr b="1">
              <a:latin typeface="Arial"/>
              <a:ea typeface="Arial"/>
              <a:cs typeface="Arial"/>
              <a:sym typeface="Arial"/>
            </a:endParaRPr>
          </a:p>
          <a:p>
            <a:pPr indent="-304800" lvl="0" marL="457200" rtl="0" algn="l">
              <a:lnSpc>
                <a:spcPct val="100000"/>
              </a:lnSpc>
              <a:spcBef>
                <a:spcPts val="0"/>
              </a:spcBef>
              <a:spcAft>
                <a:spcPts val="0"/>
              </a:spcAft>
              <a:buClr>
                <a:schemeClr val="dk1"/>
              </a:buClr>
              <a:buSzPts val="1200"/>
              <a:buFont typeface="Times New Roman"/>
              <a:buAutoNum type="arabicPeriod"/>
            </a:pPr>
            <a:r>
              <a:rPr b="1" lang="en">
                <a:latin typeface="Arial"/>
                <a:ea typeface="Arial"/>
                <a:cs typeface="Arial"/>
                <a:sym typeface="Arial"/>
              </a:rPr>
              <a:t>What other ways might humans impact the carbon cycle?</a:t>
            </a:r>
            <a:endParaRPr b="1">
              <a:latin typeface="Arial"/>
              <a:ea typeface="Arial"/>
              <a:cs typeface="Arial"/>
              <a:sym typeface="Arial"/>
            </a:endParaRPr>
          </a:p>
          <a:p>
            <a:pPr indent="0" lvl="0" marL="0" rtl="0" algn="l">
              <a:lnSpc>
                <a:spcPct val="100000"/>
              </a:lnSpc>
              <a:spcBef>
                <a:spcPts val="0"/>
              </a:spcBef>
              <a:spcAft>
                <a:spcPts val="0"/>
              </a:spcAft>
              <a:buClr>
                <a:srgbClr val="4F6128"/>
              </a:buClr>
              <a:buSzPts val="2000"/>
              <a:buNone/>
            </a:pPr>
            <a:r>
              <a:t/>
            </a:r>
            <a:endParaRPr b="1">
              <a:latin typeface="Arial"/>
              <a:ea typeface="Arial"/>
              <a:cs typeface="Arial"/>
              <a:sym typeface="Arial"/>
            </a:endParaRPr>
          </a:p>
          <a:p>
            <a:pPr indent="0" lvl="0" marL="0" rtl="0" algn="l">
              <a:lnSpc>
                <a:spcPct val="100000"/>
              </a:lnSpc>
              <a:spcBef>
                <a:spcPts val="0"/>
              </a:spcBef>
              <a:spcAft>
                <a:spcPts val="0"/>
              </a:spcAft>
              <a:buClr>
                <a:srgbClr val="4F6128"/>
              </a:buClr>
              <a:buSzPts val="2000"/>
              <a:buNone/>
            </a:pPr>
            <a:r>
              <a:t/>
            </a:r>
            <a:endParaRPr b="1">
              <a:latin typeface="Arial"/>
              <a:ea typeface="Arial"/>
              <a:cs typeface="Arial"/>
              <a:sym typeface="Arial"/>
            </a:endParaRPr>
          </a:p>
          <a:p>
            <a:pPr indent="0" lvl="0" marL="0" rtl="0" algn="l">
              <a:lnSpc>
                <a:spcPct val="100000"/>
              </a:lnSpc>
              <a:spcBef>
                <a:spcPts val="0"/>
              </a:spcBef>
              <a:spcAft>
                <a:spcPts val="0"/>
              </a:spcAft>
              <a:buClr>
                <a:srgbClr val="4F6128"/>
              </a:buClr>
              <a:buSzPts val="2000"/>
              <a:buNone/>
            </a:pPr>
            <a:r>
              <a:t/>
            </a:r>
            <a:endParaRPr b="1" sz="100">
              <a:latin typeface="Arial"/>
              <a:ea typeface="Arial"/>
              <a:cs typeface="Arial"/>
              <a:sym typeface="Arial"/>
            </a:endParaRPr>
          </a:p>
          <a:p>
            <a:pPr indent="0" lvl="0" marL="0" rtl="0" algn="l">
              <a:lnSpc>
                <a:spcPct val="100000"/>
              </a:lnSpc>
              <a:spcBef>
                <a:spcPts val="0"/>
              </a:spcBef>
              <a:spcAft>
                <a:spcPts val="0"/>
              </a:spcAft>
              <a:buClr>
                <a:srgbClr val="4F6128"/>
              </a:buClr>
              <a:buSzPts val="2000"/>
              <a:buNone/>
            </a:pPr>
            <a:r>
              <a:t/>
            </a:r>
            <a:endParaRPr b="1">
              <a:latin typeface="Arial"/>
              <a:ea typeface="Arial"/>
              <a:cs typeface="Arial"/>
              <a:sym typeface="Arial"/>
            </a:endParaRPr>
          </a:p>
        </p:txBody>
      </p:sp>
      <p:pic>
        <p:nvPicPr>
          <p:cNvPr id="112" name="Google Shape;112;p13"/>
          <p:cNvPicPr preferRelativeResize="0"/>
          <p:nvPr/>
        </p:nvPicPr>
        <p:blipFill rotWithShape="1">
          <a:blip r:embed="rId3">
            <a:alphaModFix/>
          </a:blip>
          <a:srcRect b="0" l="0" r="0" t="0"/>
          <a:stretch/>
        </p:blipFill>
        <p:spPr>
          <a:xfrm>
            <a:off x="5092127" y="2834203"/>
            <a:ext cx="1882375" cy="2092450"/>
          </a:xfrm>
          <a:prstGeom prst="rect">
            <a:avLst/>
          </a:prstGeom>
          <a:noFill/>
          <a:ln>
            <a:noFill/>
          </a:ln>
        </p:spPr>
      </p:pic>
      <p:pic>
        <p:nvPicPr>
          <p:cNvPr id="113" name="Google Shape;113;p13"/>
          <p:cNvPicPr preferRelativeResize="0"/>
          <p:nvPr/>
        </p:nvPicPr>
        <p:blipFill rotWithShape="1">
          <a:blip r:embed="rId4">
            <a:alphaModFix/>
          </a:blip>
          <a:srcRect b="0" l="0" r="0" t="0"/>
          <a:stretch/>
        </p:blipFill>
        <p:spPr>
          <a:xfrm>
            <a:off x="1659341" y="2834198"/>
            <a:ext cx="2859987" cy="2018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7" name="Shape 117"/>
        <p:cNvGrpSpPr/>
        <p:nvPr/>
      </p:nvGrpSpPr>
      <p:grpSpPr>
        <a:xfrm>
          <a:off x="0" y="0"/>
          <a:ext cx="0" cy="0"/>
          <a:chOff x="0" y="0"/>
          <a:chExt cx="0" cy="0"/>
        </a:xfrm>
      </p:grpSpPr>
      <p:sp>
        <p:nvSpPr>
          <p:cNvPr id="118" name="Google Shape;118;p14"/>
          <p:cNvSpPr txBox="1"/>
          <p:nvPr>
            <p:ph type="title"/>
          </p:nvPr>
        </p:nvSpPr>
        <p:spPr>
          <a:xfrm>
            <a:off x="0" y="0"/>
            <a:ext cx="9144000" cy="8844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4F6128"/>
              </a:buClr>
              <a:buSzPts val="3600"/>
              <a:buFont typeface="Arial"/>
              <a:buNone/>
            </a:pPr>
            <a:r>
              <a:rPr lang="en"/>
              <a:t> </a:t>
            </a:r>
            <a:r>
              <a:rPr lang="en" sz="2789"/>
              <a:t>What Can You Do: Community Scientists</a:t>
            </a:r>
            <a:endParaRPr sz="2789"/>
          </a:p>
        </p:txBody>
      </p:sp>
      <p:sp>
        <p:nvSpPr>
          <p:cNvPr id="119" name="Google Shape;119;p14"/>
          <p:cNvSpPr txBox="1"/>
          <p:nvPr/>
        </p:nvSpPr>
        <p:spPr>
          <a:xfrm>
            <a:off x="195325" y="1075950"/>
            <a:ext cx="6148500" cy="1569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4F6128"/>
                </a:solidFill>
                <a:latin typeface="Times New Roman"/>
                <a:ea typeface="Times New Roman"/>
                <a:cs typeface="Times New Roman"/>
                <a:sym typeface="Times New Roman"/>
              </a:rPr>
              <a:t>Your action is powerful! One way we can take action against climate change is to become community scientists. </a:t>
            </a:r>
            <a:r>
              <a:rPr b="1" i="0" lang="en" sz="1800" u="none" cap="none" strike="noStrike">
                <a:solidFill>
                  <a:srgbClr val="4F6128"/>
                </a:solidFill>
                <a:latin typeface="Times New Roman"/>
                <a:ea typeface="Times New Roman"/>
                <a:cs typeface="Times New Roman"/>
                <a:sym typeface="Times New Roman"/>
              </a:rPr>
              <a:t>Community Scientists </a:t>
            </a:r>
            <a:r>
              <a:rPr b="0" i="0" lang="en" sz="1800" u="none" cap="none" strike="noStrike">
                <a:solidFill>
                  <a:srgbClr val="4F6128"/>
                </a:solidFill>
                <a:latin typeface="Times New Roman"/>
                <a:ea typeface="Times New Roman"/>
                <a:cs typeface="Times New Roman"/>
                <a:sym typeface="Times New Roman"/>
              </a:rPr>
              <a:t>work together with trained scientists to collect data on climate change. </a:t>
            </a:r>
            <a:endParaRPr b="0" i="0" sz="1800" u="none" cap="none" strike="noStrike">
              <a:solidFill>
                <a:srgbClr val="4F6128"/>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4F6128"/>
              </a:solidFill>
              <a:latin typeface="Times New Roman"/>
              <a:ea typeface="Times New Roman"/>
              <a:cs typeface="Times New Roman"/>
              <a:sym typeface="Times New Roman"/>
            </a:endParaRPr>
          </a:p>
        </p:txBody>
      </p:sp>
      <p:pic>
        <p:nvPicPr>
          <p:cNvPr id="120" name="Google Shape;120;p14"/>
          <p:cNvPicPr preferRelativeResize="0"/>
          <p:nvPr/>
        </p:nvPicPr>
        <p:blipFill rotWithShape="1">
          <a:blip r:embed="rId3">
            <a:alphaModFix/>
          </a:blip>
          <a:srcRect b="0" l="0" r="0" t="0"/>
          <a:stretch/>
        </p:blipFill>
        <p:spPr>
          <a:xfrm>
            <a:off x="6272106" y="1075950"/>
            <a:ext cx="2020769" cy="3592474"/>
          </a:xfrm>
          <a:prstGeom prst="rect">
            <a:avLst/>
          </a:prstGeom>
          <a:noFill/>
          <a:ln>
            <a:noFill/>
          </a:ln>
        </p:spPr>
      </p:pic>
      <p:pic>
        <p:nvPicPr>
          <p:cNvPr id="121" name="Google Shape;121;p14"/>
          <p:cNvPicPr preferRelativeResize="0"/>
          <p:nvPr/>
        </p:nvPicPr>
        <p:blipFill rotWithShape="1">
          <a:blip r:embed="rId4">
            <a:alphaModFix/>
          </a:blip>
          <a:srcRect b="0" l="0" r="0" t="0"/>
          <a:stretch/>
        </p:blipFill>
        <p:spPr>
          <a:xfrm>
            <a:off x="592622" y="2389025"/>
            <a:ext cx="2873353" cy="2328000"/>
          </a:xfrm>
          <a:prstGeom prst="rect">
            <a:avLst/>
          </a:prstGeom>
          <a:noFill/>
          <a:ln>
            <a:noFill/>
          </a:ln>
        </p:spPr>
      </p:pic>
      <p:pic>
        <p:nvPicPr>
          <p:cNvPr id="122" name="Google Shape;122;p14"/>
          <p:cNvPicPr preferRelativeResize="0"/>
          <p:nvPr/>
        </p:nvPicPr>
        <p:blipFill rotWithShape="1">
          <a:blip r:embed="rId5">
            <a:alphaModFix/>
          </a:blip>
          <a:srcRect b="0" l="0" r="0" t="0"/>
          <a:stretch/>
        </p:blipFill>
        <p:spPr>
          <a:xfrm>
            <a:off x="3705800" y="2571750"/>
            <a:ext cx="2566298" cy="17041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