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495" r:id="rId3"/>
    <p:sldId id="521" r:id="rId4"/>
    <p:sldId id="477" r:id="rId5"/>
    <p:sldId id="478" r:id="rId6"/>
    <p:sldId id="498" r:id="rId7"/>
    <p:sldId id="479" r:id="rId8"/>
    <p:sldId id="535" r:id="rId9"/>
    <p:sldId id="531" r:id="rId10"/>
    <p:sldId id="532" r:id="rId11"/>
    <p:sldId id="534" r:id="rId12"/>
    <p:sldId id="545" r:id="rId13"/>
    <p:sldId id="525" r:id="rId14"/>
    <p:sldId id="522" r:id="rId15"/>
    <p:sldId id="494" r:id="rId16"/>
    <p:sldId id="552" r:id="rId17"/>
    <p:sldId id="258" r:id="rId18"/>
    <p:sldId id="537" r:id="rId19"/>
    <p:sldId id="546" r:id="rId20"/>
    <p:sldId id="536" r:id="rId21"/>
    <p:sldId id="541" r:id="rId22"/>
    <p:sldId id="542" r:id="rId23"/>
    <p:sldId id="543" r:id="rId24"/>
    <p:sldId id="544" r:id="rId25"/>
    <p:sldId id="547" r:id="rId26"/>
    <p:sldId id="548" r:id="rId27"/>
    <p:sldId id="551"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350E"/>
    <a:srgbClr val="00FF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25" autoAdjust="0"/>
    <p:restoredTop sz="75446" autoAdjust="0"/>
  </p:normalViewPr>
  <p:slideViewPr>
    <p:cSldViewPr snapToGrid="0" showGuides="1">
      <p:cViewPr varScale="1">
        <p:scale>
          <a:sx n="49" d="100"/>
          <a:sy n="49" d="100"/>
        </p:scale>
        <p:origin x="1144" y="52"/>
      </p:cViewPr>
      <p:guideLst>
        <p:guide orient="horz" pos="2184"/>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40B8BF-A956-4046-96CA-366B3DFDAD7A}" type="datetimeFigureOut">
              <a:rPr lang="en-US" smtClean="0"/>
              <a:t>7/20/2026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B4483D-9A21-4BD9-8B04-A737F20A373F}" type="slidenum">
              <a:rPr lang="en-US" smtClean="0"/>
              <a:t>‹#›</a:t>
            </a:fld>
            <a:endParaRPr lang="en-US"/>
          </a:p>
        </p:txBody>
      </p:sp>
    </p:spTree>
    <p:extLst>
      <p:ext uri="{BB962C8B-B14F-4D97-AF65-F5344CB8AC3E}">
        <p14:creationId xmlns:p14="http://schemas.microsoft.com/office/powerpoint/2010/main" val="1571411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notes: </a:t>
            </a:r>
          </a:p>
          <a:p>
            <a:r>
              <a:rPr lang="en-US" dirty="0"/>
              <a:t>Pigeon River damage: USGS Public Domain https://www.usgs.gov/media/images/aftermath-severe-flooding-pigeon-river-newport-Tennessee</a:t>
            </a:r>
          </a:p>
          <a:p>
            <a:endParaRPr lang="en-US" dirty="0"/>
          </a:p>
          <a:p>
            <a:r>
              <a:rPr lang="en-US" dirty="0"/>
              <a:t>Landslide overflight: USGS Public Domain https://www.usgs.gov/media/images/usgs-landslide-event-team-activated-wake-hurricane-helene</a:t>
            </a:r>
          </a:p>
          <a:p>
            <a:endParaRPr lang="en-US" dirty="0"/>
          </a:p>
        </p:txBody>
      </p:sp>
      <p:sp>
        <p:nvSpPr>
          <p:cNvPr id="4" name="Slide Number Placeholder 3"/>
          <p:cNvSpPr>
            <a:spLocks noGrp="1"/>
          </p:cNvSpPr>
          <p:nvPr>
            <p:ph type="sldNum" sz="quarter" idx="5"/>
          </p:nvPr>
        </p:nvSpPr>
        <p:spPr/>
        <p:txBody>
          <a:bodyPr/>
          <a:lstStyle/>
          <a:p>
            <a:fld id="{A4B4483D-9A21-4BD9-8B04-A737F20A373F}" type="slidenum">
              <a:rPr lang="en-US" smtClean="0"/>
              <a:t>1</a:t>
            </a:fld>
            <a:endParaRPr lang="en-US"/>
          </a:p>
        </p:txBody>
      </p:sp>
    </p:spTree>
    <p:extLst>
      <p:ext uri="{BB962C8B-B14F-4D97-AF65-F5344CB8AC3E}">
        <p14:creationId xmlns:p14="http://schemas.microsoft.com/office/powerpoint/2010/main" val="210454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1AA40-ECFC-DC64-0A83-F4B485D4F3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3008C4-D8C5-31A2-1C32-D03667D32C01}"/>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13292AF-5306-B2E7-73F5-06CEED05E35A}"/>
              </a:ext>
            </a:extLst>
          </p:cNvPr>
          <p:cNvSpPr>
            <a:spLocks noGrp="1"/>
          </p:cNvSpPr>
          <p:nvPr>
            <p:ph type="body" idx="1"/>
          </p:nvPr>
        </p:nvSpPr>
        <p:spPr/>
        <p:txBody>
          <a:bodyPr/>
          <a:lstStyle/>
          <a:p>
            <a:r>
              <a:rPr lang="en-US" dirty="0"/>
              <a:t>Instructor notes: Now that the students are familiar with the concept of how the shape of the channel and speed of the flow control the volume of water passing through a channel (discharge), ask them if natural river channels are perfectly uniform. No, there are obstructions and bumps along rivers. Boulders, downed trees, and debris can slow the flow of water by adding resistance and friction in natural channels. This effect was captured by </a:t>
            </a:r>
            <a:r>
              <a:rPr lang="en-US" sz="1200" dirty="0"/>
              <a:t>Antoine de </a:t>
            </a:r>
            <a:r>
              <a:rPr lang="en-US" sz="1200" dirty="0" err="1"/>
              <a:t>Chézy</a:t>
            </a:r>
            <a:r>
              <a:rPr lang="en-US" sz="1200" dirty="0"/>
              <a:t> in 1768. He was an engineer tasked with designing a sewer system to remove waste from Paris. He found that not only the shape (hydraulic radius) and steepness of channels (slope) control the flow (velocity) of sewage, but the surface of the conduit (roughness) contributes to flow rates downhill. I usually ask students to think about how placing their thumb over a hose sprays water faster because they decreased the area water can pass through. Likewise, have them think about how pouring water out of a cup speeds up the more you tip it over (how slope and gravity control flow). </a:t>
            </a:r>
            <a:endParaRPr lang="en-US" dirty="0"/>
          </a:p>
        </p:txBody>
      </p:sp>
    </p:spTree>
    <p:extLst>
      <p:ext uri="{BB962C8B-B14F-4D97-AF65-F5344CB8AC3E}">
        <p14:creationId xmlns:p14="http://schemas.microsoft.com/office/powerpoint/2010/main" val="25756655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94032-64FF-C7BA-5D49-A8DE019F03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5B3899-62CD-2D10-CA95-784300CAC2F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89996851-CB8B-5BEC-8B86-79B276968FE1}"/>
              </a:ext>
            </a:extLst>
          </p:cNvPr>
          <p:cNvSpPr>
            <a:spLocks noGrp="1"/>
          </p:cNvSpPr>
          <p:nvPr>
            <p:ph type="body" idx="1"/>
          </p:nvPr>
        </p:nvSpPr>
        <p:spPr/>
        <p:txBody>
          <a:bodyPr/>
          <a:lstStyle/>
          <a:p>
            <a:r>
              <a:rPr lang="en-US" dirty="0"/>
              <a:t>Instructor notes: Here we are showing differences between smooth channels with low resistance (higher flow means higher C values) and rougher channels (more obstructions) with greater frictional resistance (slower flows means lower C values). The main takeaway from the last three slides is that the volume of water passing through a channel (discharge) not only depends on the size of the channel (cross-sectional area) but also on the gravitational forces (slope) and frictional forces (roughness) controlling the speed of flow downhill. </a:t>
            </a:r>
          </a:p>
          <a:p>
            <a:endParaRPr lang="en-US" dirty="0"/>
          </a:p>
          <a:p>
            <a:r>
              <a:rPr lang="en-US" dirty="0"/>
              <a:t>Image notes: USGS Public Domain https://wwwrcamnl.wr.usgs.gov/sws/fieldmethods/Indirects/nvalues/index.htm</a:t>
            </a:r>
          </a:p>
        </p:txBody>
      </p:sp>
    </p:spTree>
    <p:extLst>
      <p:ext uri="{BB962C8B-B14F-4D97-AF65-F5344CB8AC3E}">
        <p14:creationId xmlns:p14="http://schemas.microsoft.com/office/powerpoint/2010/main" val="2246995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notes: Here we are demonstrating how to combine conservation of mass with flow resistance to predict river heights graphically. The dashed lines represent different possible combinations of river height (x-axis) and flow velocity (y-axis) for increasing discharge conditions where Q1&lt;Q2&lt;Q3. These curves represent the range of possible flood heights and velocities allowing the volume (discharge) to pass through the channel. However, rivers cannot grow to infinite heights or infinite speeds due to frictional forces resisting flow. By solving for velocity using </a:t>
            </a:r>
            <a:r>
              <a:rPr lang="en-US" sz="1200" dirty="0" err="1"/>
              <a:t>Chézy’s</a:t>
            </a:r>
            <a:r>
              <a:rPr lang="en-US" sz="1200" dirty="0"/>
              <a:t> flow resistance equation (solid black line), we can graphically solve the intercept of this line at a given discharge (Q2) here to predict the flood height in a channel at any discharge value.  </a:t>
            </a:r>
            <a:endParaRPr lang="en-US" dirty="0"/>
          </a:p>
          <a:p>
            <a:endParaRPr lang="en-US" dirty="0"/>
          </a:p>
          <a:p>
            <a:r>
              <a:rPr lang="en-US" dirty="0"/>
              <a:t>Image notes: Figure from Eric Kirby. </a:t>
            </a:r>
          </a:p>
        </p:txBody>
      </p:sp>
      <p:sp>
        <p:nvSpPr>
          <p:cNvPr id="4" name="Slide Number Placeholder 3"/>
          <p:cNvSpPr>
            <a:spLocks noGrp="1"/>
          </p:cNvSpPr>
          <p:nvPr>
            <p:ph type="sldNum" sz="quarter" idx="5"/>
          </p:nvPr>
        </p:nvSpPr>
        <p:spPr/>
        <p:txBody>
          <a:bodyPr/>
          <a:lstStyle/>
          <a:p>
            <a:fld id="{A4B4483D-9A21-4BD9-8B04-A737F20A373F}" type="slidenum">
              <a:rPr lang="en-US" smtClean="0"/>
              <a:t>12</a:t>
            </a:fld>
            <a:endParaRPr lang="en-US"/>
          </a:p>
        </p:txBody>
      </p:sp>
    </p:spTree>
    <p:extLst>
      <p:ext uri="{BB962C8B-B14F-4D97-AF65-F5344CB8AC3E}">
        <p14:creationId xmlns:p14="http://schemas.microsoft.com/office/powerpoint/2010/main" val="28836194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Instructor notes: This figure shows how discharge is measured across a river cross-section by dividing the channel into smaller subsections. Hydrologists measure depth and velocity in each subsection because flow is not always uniform across the whole channel. The discharge from each subsection is then added together to estimate total streamflow. This helps students see that discharge is a calculated value based on measurements of channel shape and water velocity, not just a single reading at one point.</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notes: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Cross-section image USGS Public Domain https://www.usgs.gov/media/images/diagram-channel-cross-section-subsections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ADCP measurements image USGS Public Domain https://www.usgs.gov/media/images/usgs-hydrologic-technician-collecting-data-adcp-a-cableway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A4B4483D-9A21-4BD9-8B04-A737F20A373F}" type="slidenum">
              <a:rPr lang="en-US" smtClean="0"/>
              <a:t>13</a:t>
            </a:fld>
            <a:endParaRPr lang="en-US"/>
          </a:p>
        </p:txBody>
      </p:sp>
    </p:spTree>
    <p:extLst>
      <p:ext uri="{BB962C8B-B14F-4D97-AF65-F5344CB8AC3E}">
        <p14:creationId xmlns:p14="http://schemas.microsoft.com/office/powerpoint/2010/main" val="3275087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Instructor notes: USGS stage-discharge relations, or rating curves, convert water-level measurements into streamflow estimates for a specific river or stream gauge. The curve is built from many direct discharge measurements taken over a range of stages, from low flow to flood conditions. Because the relation depends on channel shape, slope, size, and roughness, it is unique to each gage and can change after floods alter the channel. USGS technicians regularly measure flow to keep the rating curve accurate.</a:t>
            </a: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Image notes: Rating Curve USGS Public Domain </a:t>
            </a:r>
            <a:r>
              <a:rPr lang="en-US" dirty="0"/>
              <a:t>https://www.usgs.gov/media/images/usgs-stage-discharge-relation-example</a:t>
            </a:r>
          </a:p>
          <a:p>
            <a:endParaRPr lang="en-US" dirty="0"/>
          </a:p>
        </p:txBody>
      </p:sp>
      <p:sp>
        <p:nvSpPr>
          <p:cNvPr id="4" name="Slide Number Placeholder 3"/>
          <p:cNvSpPr>
            <a:spLocks noGrp="1"/>
          </p:cNvSpPr>
          <p:nvPr>
            <p:ph type="sldNum" sz="quarter" idx="5"/>
          </p:nvPr>
        </p:nvSpPr>
        <p:spPr/>
        <p:txBody>
          <a:bodyPr/>
          <a:lstStyle/>
          <a:p>
            <a:fld id="{A4B4483D-9A21-4BD9-8B04-A737F20A373F}" type="slidenum">
              <a:rPr lang="en-US" smtClean="0"/>
              <a:t>14</a:t>
            </a:fld>
            <a:endParaRPr lang="en-US"/>
          </a:p>
        </p:txBody>
      </p:sp>
    </p:spTree>
    <p:extLst>
      <p:ext uri="{BB962C8B-B14F-4D97-AF65-F5344CB8AC3E}">
        <p14:creationId xmlns:p14="http://schemas.microsoft.com/office/powerpoint/2010/main" val="26786890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A8703-F99D-69B4-644C-F8AA94DDEF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6D9E94-2186-B8CC-0F10-68AF49BBD171}"/>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71E344BD-9B4F-F2EA-5E54-F37BC2E74C21}"/>
              </a:ext>
            </a:extLst>
          </p:cNvPr>
          <p:cNvSpPr>
            <a:spLocks noGrp="1"/>
          </p:cNvSpPr>
          <p:nvPr>
            <p:ph type="body" idx="1"/>
          </p:nvPr>
        </p:nvSpPr>
        <p:spPr/>
        <p:txBody>
          <a:bodyPr/>
          <a:lstStyle/>
          <a:p>
            <a:r>
              <a:rPr lang="en-US" dirty="0"/>
              <a:t>Instructor notes: Now that we have covered the basics of how water is routed through a watershed and what controls flood velocity and height in a river channel, we are going to investigate a case study in the Pigeon River watershed, Western, NC. The Pigeon River originates along the Blue Ridge Parkway as two branches that flow north and merge just upstream of Canton, NC. Canton, NC has experience major flooding historically and recently during Tropical Storm Fred in August 2021 and Hurricane Helene in September 2024. This mountainous watershed has steep, vegetated hillslopes and experiences frequent rainfall triggered landslides and debris flows. Likewise, repetitive flooding in Canton has forced the town to relocate their wastewater treatment plant that was located in the flood plain following devasting flooding during Hurricane Helene.    </a:t>
            </a:r>
          </a:p>
          <a:p>
            <a:endParaRPr lang="en-US" dirty="0"/>
          </a:p>
          <a:p>
            <a:r>
              <a:rPr lang="en-US" dirty="0"/>
              <a:t>Image notes: From Will Hefner and activity </a:t>
            </a:r>
          </a:p>
        </p:txBody>
      </p:sp>
    </p:spTree>
    <p:extLst>
      <p:ext uri="{BB962C8B-B14F-4D97-AF65-F5344CB8AC3E}">
        <p14:creationId xmlns:p14="http://schemas.microsoft.com/office/powerpoint/2010/main" val="32668618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CE192-4E16-F46C-B105-9E27F25B9C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ACD4E3-509F-EF19-B3BB-7D197BE2811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EB04F6C-4BED-F382-6565-AA22F9E4060D}"/>
              </a:ext>
            </a:extLst>
          </p:cNvPr>
          <p:cNvSpPr>
            <a:spLocks noGrp="1"/>
          </p:cNvSpPr>
          <p:nvPr>
            <p:ph type="body" idx="1"/>
          </p:nvPr>
        </p:nvSpPr>
        <p:spPr/>
        <p:txBody>
          <a:bodyPr/>
          <a:lstStyle/>
          <a:p>
            <a:r>
              <a:rPr lang="en-US" dirty="0"/>
              <a:t>Instructor notes: Tropical Storm Fred in 2021 and Hurricane Helene in 2024 followed similar tracks making landfall in the Florida panhandle before moving northwards into the Blue Ridge of GA, SC, and NC. Both events lead to intense, prolonged rainfall in the Blue Ridge of western, NC leading to regional flooding and landslides. </a:t>
            </a:r>
          </a:p>
          <a:p>
            <a:endParaRPr lang="en-US" dirty="0"/>
          </a:p>
          <a:p>
            <a:r>
              <a:rPr lang="en-US" dirty="0"/>
              <a:t>Image notes: </a:t>
            </a:r>
          </a:p>
          <a:p>
            <a:r>
              <a:rPr lang="en-US" dirty="0"/>
              <a:t>Tropical Storm Fred track from: https://www.nhc.noaa.gov/data/tcr/AL062021_Fred.pdf</a:t>
            </a:r>
          </a:p>
          <a:p>
            <a:endParaRPr lang="en-US" dirty="0"/>
          </a:p>
          <a:p>
            <a:r>
              <a:rPr lang="en-US" dirty="0"/>
              <a:t>Hurricane Helene track from: https://www.weather.gov/ohx/hurricanehelene</a:t>
            </a:r>
          </a:p>
          <a:p>
            <a:endParaRPr lang="en-US" dirty="0"/>
          </a:p>
        </p:txBody>
      </p:sp>
    </p:spTree>
    <p:extLst>
      <p:ext uri="{BB962C8B-B14F-4D97-AF65-F5344CB8AC3E}">
        <p14:creationId xmlns:p14="http://schemas.microsoft.com/office/powerpoint/2010/main" val="41318666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584200" eaLnBrk="1" fontAlgn="auto" latinLnBrk="0" hangingPunct="1">
              <a:lnSpc>
                <a:spcPct val="100000"/>
              </a:lnSpc>
              <a:spcBef>
                <a:spcPts val="0"/>
              </a:spcBef>
              <a:spcAft>
                <a:spcPts val="0"/>
              </a:spcAft>
              <a:buClrTx/>
              <a:buSzTx/>
              <a:buFontTx/>
              <a:buNone/>
              <a:tabLst/>
              <a:defRPr/>
            </a:pPr>
            <a:r>
              <a:rPr lang="en-US" dirty="0"/>
              <a:t>Instructor notes: Tropical Storm Fred dumped up to &gt;7 inches of rainfall in the North Carolina Blue Ridge with maximum values of ~11 inches recorded at Mt. Mitchell (the highest point east of the Mississippi River). </a:t>
            </a:r>
          </a:p>
          <a:p>
            <a:pPr marL="0" marR="0" lvl="0" indent="0" defTabSz="584200" eaLnBrk="1" fontAlgn="auto" latinLnBrk="0" hangingPunct="1">
              <a:lnSpc>
                <a:spcPct val="100000"/>
              </a:lnSpc>
              <a:spcBef>
                <a:spcPts val="0"/>
              </a:spcBef>
              <a:spcAft>
                <a:spcPts val="0"/>
              </a:spcAft>
              <a:buClrTx/>
              <a:buSzTx/>
              <a:buFontTx/>
              <a:buNone/>
              <a:tabLst/>
              <a:defRPr/>
            </a:pPr>
            <a:endParaRPr lang="en-US" dirty="0"/>
          </a:p>
          <a:p>
            <a:pPr marL="0" marR="0" lvl="0" indent="0" defTabSz="584200" eaLnBrk="1" fontAlgn="auto" latinLnBrk="0" hangingPunct="1">
              <a:lnSpc>
                <a:spcPct val="100000"/>
              </a:lnSpc>
              <a:spcBef>
                <a:spcPts val="0"/>
              </a:spcBef>
              <a:spcAft>
                <a:spcPts val="0"/>
              </a:spcAft>
              <a:buClrTx/>
              <a:buSzTx/>
              <a:buFontTx/>
              <a:buNone/>
              <a:tabLst/>
              <a:defRPr/>
            </a:pPr>
            <a:r>
              <a:rPr lang="en-US" dirty="0"/>
              <a:t>Image notes: Tropical Storm Fred track and rainfall from from: https://www.nhc.noaa.gov/data/tcr/AL062021_Fred.pdf</a:t>
            </a:r>
          </a:p>
          <a:p>
            <a:endParaRPr lang="en-US" dirty="0"/>
          </a:p>
        </p:txBody>
      </p:sp>
    </p:spTree>
    <p:extLst>
      <p:ext uri="{BB962C8B-B14F-4D97-AF65-F5344CB8AC3E}">
        <p14:creationId xmlns:p14="http://schemas.microsoft.com/office/powerpoint/2010/main" val="12455777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notes: This is a chance to reiterate that we are combining different measurements of water flux from rainfall and gauges with simplified open channel flow equations to predict flood magnitudes. </a:t>
            </a:r>
          </a:p>
          <a:p>
            <a:endParaRPr lang="en-US" dirty="0"/>
          </a:p>
          <a:p>
            <a:r>
              <a:rPr lang="en-US" dirty="0"/>
              <a:t>Image notes: From Will Hefner and the activity</a:t>
            </a:r>
          </a:p>
        </p:txBody>
      </p:sp>
      <p:sp>
        <p:nvSpPr>
          <p:cNvPr id="4" name="Slide Number Placeholder 3"/>
          <p:cNvSpPr>
            <a:spLocks noGrp="1"/>
          </p:cNvSpPr>
          <p:nvPr>
            <p:ph type="sldNum" sz="quarter" idx="5"/>
          </p:nvPr>
        </p:nvSpPr>
        <p:spPr/>
        <p:txBody>
          <a:bodyPr/>
          <a:lstStyle/>
          <a:p>
            <a:fld id="{A4B4483D-9A21-4BD9-8B04-A737F20A373F}" type="slidenum">
              <a:rPr lang="en-US" smtClean="0"/>
              <a:t>18</a:t>
            </a:fld>
            <a:endParaRPr lang="en-US"/>
          </a:p>
        </p:txBody>
      </p:sp>
    </p:spTree>
    <p:extLst>
      <p:ext uri="{BB962C8B-B14F-4D97-AF65-F5344CB8AC3E}">
        <p14:creationId xmlns:p14="http://schemas.microsoft.com/office/powerpoint/2010/main" val="13150263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notes: Here is a simple systems model for hazard cascades related to flood characteristics estimated and modeled during the activity. The main key here is how high intensity rainfall leads to increased runoff and the modification of channel size through the addition of hillslope debris from landslides/debris flows. This feedback leads to increased flooding outside of the river channel that impacts downstream infrastructure, particularly, the former wastewater treatment plant for Canton. Funding has allowed for the relocation of the plant due to repetitive flooding over the past decade.  </a:t>
            </a:r>
          </a:p>
        </p:txBody>
      </p:sp>
      <p:sp>
        <p:nvSpPr>
          <p:cNvPr id="4" name="Slide Number Placeholder 3"/>
          <p:cNvSpPr>
            <a:spLocks noGrp="1"/>
          </p:cNvSpPr>
          <p:nvPr>
            <p:ph type="sldNum" sz="quarter" idx="5"/>
          </p:nvPr>
        </p:nvSpPr>
        <p:spPr/>
        <p:txBody>
          <a:bodyPr/>
          <a:lstStyle/>
          <a:p>
            <a:fld id="{A4B4483D-9A21-4BD9-8B04-A737F20A373F}" type="slidenum">
              <a:rPr lang="en-US" smtClean="0"/>
              <a:t>19</a:t>
            </a:fld>
            <a:endParaRPr lang="en-US"/>
          </a:p>
        </p:txBody>
      </p:sp>
    </p:spTree>
    <p:extLst>
      <p:ext uri="{BB962C8B-B14F-4D97-AF65-F5344CB8AC3E}">
        <p14:creationId xmlns:p14="http://schemas.microsoft.com/office/powerpoint/2010/main" val="2608736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C8C7F-2DAB-10BE-944D-CE9021A493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2257FC-7671-FC5C-A89A-E2A8651A140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3933993-794B-E401-B39F-DA6BA26D443F}"/>
              </a:ext>
            </a:extLst>
          </p:cNvPr>
          <p:cNvSpPr>
            <a:spLocks noGrp="1"/>
          </p:cNvSpPr>
          <p:nvPr>
            <p:ph type="body" idx="1"/>
          </p:nvPr>
        </p:nvSpPr>
        <p:spPr/>
        <p:txBody>
          <a:bodyPr/>
          <a:lstStyle/>
          <a:p>
            <a:r>
              <a:rPr lang="en-US" dirty="0"/>
              <a:t>Instructor notes: The main points to address in this slide include: 1) Watersheds vary in size and shape from small tributaries to larger trunk (main) channels. 2) Topography defines the boundary of watersheds and where water can flow downhill. 3) Gravity is the major force driving the flow of water downhill and steeper slopes allow for faster flow over Earth’s surface and in channels. </a:t>
            </a:r>
          </a:p>
          <a:p>
            <a:endParaRPr lang="en-US" dirty="0"/>
          </a:p>
          <a:p>
            <a:endParaRPr lang="en-US" dirty="0"/>
          </a:p>
          <a:p>
            <a:r>
              <a:rPr lang="en-US" dirty="0"/>
              <a:t>Image notes: Watershed figure from Will Hefner (made in PowerPoint)</a:t>
            </a:r>
          </a:p>
          <a:p>
            <a:endParaRPr lang="en-US" dirty="0"/>
          </a:p>
          <a:p>
            <a:endParaRPr lang="en-US" dirty="0"/>
          </a:p>
          <a:p>
            <a:endParaRPr lang="en-US" dirty="0"/>
          </a:p>
        </p:txBody>
      </p:sp>
    </p:spTree>
    <p:extLst>
      <p:ext uri="{BB962C8B-B14F-4D97-AF65-F5344CB8AC3E}">
        <p14:creationId xmlns:p14="http://schemas.microsoft.com/office/powerpoint/2010/main" val="20556927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Instructor notes: During Tropical Storm Fred, intense rainfall led to devastating floods and debris flows in the town of Cruso, NC along the East Fork of the Pigeon River upstream of Canton. Here is a before image from Google Earth. Focus on the house right at the bend in the road.  </a:t>
            </a:r>
          </a:p>
          <a:p>
            <a:endParaRPr lang="en-US" dirty="0"/>
          </a:p>
          <a:p>
            <a:r>
              <a:rPr lang="en-US" dirty="0"/>
              <a:t>Image notes: Google Earth </a:t>
            </a:r>
          </a:p>
        </p:txBody>
      </p:sp>
    </p:spTree>
    <p:extLst>
      <p:ext uri="{BB962C8B-B14F-4D97-AF65-F5344CB8AC3E}">
        <p14:creationId xmlns:p14="http://schemas.microsoft.com/office/powerpoint/2010/main" val="7777418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notes: Here is the after photo from 2022 showing the debris flow. Note how much material entered the river just across the road. </a:t>
            </a:r>
          </a:p>
          <a:p>
            <a:endParaRPr lang="en-US" dirty="0"/>
          </a:p>
          <a:p>
            <a:r>
              <a:rPr lang="en-US" dirty="0"/>
              <a:t>Image notes: Google Earth</a:t>
            </a:r>
          </a:p>
        </p:txBody>
      </p:sp>
      <p:sp>
        <p:nvSpPr>
          <p:cNvPr id="4" name="Slide Number Placeholder 3"/>
          <p:cNvSpPr>
            <a:spLocks noGrp="1"/>
          </p:cNvSpPr>
          <p:nvPr>
            <p:ph type="sldNum" sz="quarter" idx="5"/>
          </p:nvPr>
        </p:nvSpPr>
        <p:spPr/>
        <p:txBody>
          <a:bodyPr/>
          <a:lstStyle/>
          <a:p>
            <a:fld id="{A4B4483D-9A21-4BD9-8B04-A737F20A373F}" type="slidenum">
              <a:rPr lang="en-US" smtClean="0"/>
              <a:t>22</a:t>
            </a:fld>
            <a:endParaRPr lang="en-US"/>
          </a:p>
        </p:txBody>
      </p:sp>
    </p:spTree>
    <p:extLst>
      <p:ext uri="{BB962C8B-B14F-4D97-AF65-F5344CB8AC3E}">
        <p14:creationId xmlns:p14="http://schemas.microsoft.com/office/powerpoint/2010/main" val="14772724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notes: Yellow line highlights the location of the bank at the river bend in 2019 for comparison with the next slide in 2022. Also have students focus on the campground. </a:t>
            </a:r>
          </a:p>
          <a:p>
            <a:endParaRPr lang="en-US" dirty="0"/>
          </a:p>
          <a:p>
            <a:r>
              <a:rPr lang="en-US" dirty="0"/>
              <a:t>Image notes: Google Earth</a:t>
            </a:r>
          </a:p>
        </p:txBody>
      </p:sp>
      <p:sp>
        <p:nvSpPr>
          <p:cNvPr id="4" name="Slide Number Placeholder 3"/>
          <p:cNvSpPr>
            <a:spLocks noGrp="1"/>
          </p:cNvSpPr>
          <p:nvPr>
            <p:ph type="sldNum" sz="quarter" idx="5"/>
          </p:nvPr>
        </p:nvSpPr>
        <p:spPr/>
        <p:txBody>
          <a:bodyPr/>
          <a:lstStyle/>
          <a:p>
            <a:fld id="{A4B4483D-9A21-4BD9-8B04-A737F20A373F}" type="slidenum">
              <a:rPr lang="en-US" smtClean="0"/>
              <a:t>23</a:t>
            </a:fld>
            <a:endParaRPr lang="en-US"/>
          </a:p>
        </p:txBody>
      </p:sp>
    </p:spTree>
    <p:extLst>
      <p:ext uri="{BB962C8B-B14F-4D97-AF65-F5344CB8AC3E}">
        <p14:creationId xmlns:p14="http://schemas.microsoft.com/office/powerpoint/2010/main" val="9217611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Instructor notes: The yellow line marks the former bank location. There is almost 50 ft coarse material deposited along the bar forcing the channel to deflect and erode the far bank. </a:t>
            </a:r>
          </a:p>
          <a:p>
            <a:endParaRPr lang="en-US" dirty="0"/>
          </a:p>
          <a:p>
            <a:r>
              <a:rPr lang="en-US" dirty="0"/>
              <a:t>Image notes: Google Earth</a:t>
            </a:r>
          </a:p>
        </p:txBody>
      </p:sp>
    </p:spTree>
    <p:extLst>
      <p:ext uri="{BB962C8B-B14F-4D97-AF65-F5344CB8AC3E}">
        <p14:creationId xmlns:p14="http://schemas.microsoft.com/office/powerpoint/2010/main" val="14242165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01EB9-6733-0A24-4A6D-9878C018A0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FEE8B5-2E2A-BC6D-1CFF-833F829C5B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38A10D-0CC2-EBE9-B5BB-D0BBF6A50E8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Instructor notes: Emphasize that discharge is the volume of water moving though a point in the channel over time and can be expressed as the product of flow velocity and the cross-sectional area. Reiterate that using a simplified rectangular channel is appropriate for most natural river channels. Take the time to ask students what the relationship for discharge means. The main point is for a given discharge, water must move faster if the channel area is smaller, or slower if the area is greater where both possibilities allow the same volume of water per time to move through the channel.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(Steady-uniform flow)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Image notes: </a:t>
            </a:r>
          </a:p>
          <a:p>
            <a:r>
              <a:rPr lang="en-US" dirty="0"/>
              <a:t>Cross Section Figure from Eric Kirby. </a:t>
            </a:r>
          </a:p>
          <a:p>
            <a:r>
              <a:rPr lang="en-US" dirty="0"/>
              <a:t>Sloping Cross Section Figure from Will Hefner. </a:t>
            </a:r>
          </a:p>
        </p:txBody>
      </p:sp>
      <p:sp>
        <p:nvSpPr>
          <p:cNvPr id="4" name="Slide Number Placeholder 3">
            <a:extLst>
              <a:ext uri="{FF2B5EF4-FFF2-40B4-BE49-F238E27FC236}">
                <a16:creationId xmlns:a16="http://schemas.microsoft.com/office/drawing/2014/main" id="{CBCA9103-4AAE-10C5-F703-60600199E3BA}"/>
              </a:ext>
            </a:extLst>
          </p:cNvPr>
          <p:cNvSpPr>
            <a:spLocks noGrp="1"/>
          </p:cNvSpPr>
          <p:nvPr>
            <p:ph type="sldNum" sz="quarter" idx="5"/>
          </p:nvPr>
        </p:nvSpPr>
        <p:spPr/>
        <p:txBody>
          <a:bodyPr/>
          <a:lstStyle/>
          <a:p>
            <a:fld id="{A4B4483D-9A21-4BD9-8B04-A737F20A373F}" type="slidenum">
              <a:rPr lang="en-US" smtClean="0"/>
              <a:t>25</a:t>
            </a:fld>
            <a:endParaRPr lang="en-US"/>
          </a:p>
        </p:txBody>
      </p:sp>
    </p:spTree>
    <p:extLst>
      <p:ext uri="{BB962C8B-B14F-4D97-AF65-F5344CB8AC3E}">
        <p14:creationId xmlns:p14="http://schemas.microsoft.com/office/powerpoint/2010/main" val="3042969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DE6C7-3234-535C-3BBD-D6EC89E819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7DB840-4739-0146-7CC5-2D0F03B702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C8FC82-7624-72FA-535A-5320B4597AA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Instructor notes: The main takeaway of this slide is that flowing water downstream exerts a shear stress on the channel bed and banks, which acts as a resistance to downstream flow. This bed and bank resistance is balanced against the gravitational force driving water downstream. The slope of the channel provides the energy to move the flow, while shear stress exerts an opposing frictional force. Since water flowing across the bed and banks feel this resistance, we use the rectangular approximation of the hydraulic radius. This slide sets up the physical basis for the flow-resistance equation used later.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notes: Schematic from Will Hefner </a:t>
            </a:r>
          </a:p>
        </p:txBody>
      </p:sp>
      <p:sp>
        <p:nvSpPr>
          <p:cNvPr id="4" name="Slide Number Placeholder 3">
            <a:extLst>
              <a:ext uri="{FF2B5EF4-FFF2-40B4-BE49-F238E27FC236}">
                <a16:creationId xmlns:a16="http://schemas.microsoft.com/office/drawing/2014/main" id="{CF528ADE-7C0E-8866-DD33-12169A818FD0}"/>
              </a:ext>
            </a:extLst>
          </p:cNvPr>
          <p:cNvSpPr>
            <a:spLocks noGrp="1"/>
          </p:cNvSpPr>
          <p:nvPr>
            <p:ph type="sldNum" sz="quarter" idx="5"/>
          </p:nvPr>
        </p:nvSpPr>
        <p:spPr/>
        <p:txBody>
          <a:bodyPr/>
          <a:lstStyle/>
          <a:p>
            <a:fld id="{A4B4483D-9A21-4BD9-8B04-A737F20A373F}" type="slidenum">
              <a:rPr lang="en-US" smtClean="0"/>
              <a:t>26</a:t>
            </a:fld>
            <a:endParaRPr lang="en-US"/>
          </a:p>
        </p:txBody>
      </p:sp>
    </p:spTree>
    <p:extLst>
      <p:ext uri="{BB962C8B-B14F-4D97-AF65-F5344CB8AC3E}">
        <p14:creationId xmlns:p14="http://schemas.microsoft.com/office/powerpoint/2010/main" val="19842454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824D4-3347-4FBF-6DFA-535A248412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5A270B-E2E9-8C73-1DE9-BBB87F3B9A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C381E0-7A6D-6C1F-B117-6528995F472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Instructor notes: This slide connects the force balance in the last slide to the final equation for flow resistance. Explain that water is treated as a Newtonian fluid (viscosity is constant) and its resistance to shear increases predictably as flow speed increases. This relationship (equation 3) states that faster moving water exerts greater shear stress on the channel bed. By combining this relationship with the relationship for shear stress as a function of channel slope (equation 2 last slide) leads to the form of </a:t>
            </a:r>
            <a:r>
              <a:rPr lang="en-US" dirty="0" err="1"/>
              <a:t>Chézy’s</a:t>
            </a:r>
            <a:r>
              <a:rPr lang="en-US" dirty="0"/>
              <a:t> flow resistance equation that we are using in the activity to predict flood heights.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73D36B4E-1AC7-9B95-A2D4-D9B5BD4141B1}"/>
              </a:ext>
            </a:extLst>
          </p:cNvPr>
          <p:cNvSpPr>
            <a:spLocks noGrp="1"/>
          </p:cNvSpPr>
          <p:nvPr>
            <p:ph type="sldNum" sz="quarter" idx="5"/>
          </p:nvPr>
        </p:nvSpPr>
        <p:spPr/>
        <p:txBody>
          <a:bodyPr/>
          <a:lstStyle/>
          <a:p>
            <a:fld id="{A4B4483D-9A21-4BD9-8B04-A737F20A373F}" type="slidenum">
              <a:rPr lang="en-US" smtClean="0"/>
              <a:t>27</a:t>
            </a:fld>
            <a:endParaRPr lang="en-US"/>
          </a:p>
        </p:txBody>
      </p:sp>
    </p:spTree>
    <p:extLst>
      <p:ext uri="{BB962C8B-B14F-4D97-AF65-F5344CB8AC3E}">
        <p14:creationId xmlns:p14="http://schemas.microsoft.com/office/powerpoint/2010/main" val="3266174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F04C8-78D7-9B2A-757D-4E6C7FF0F9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A02F2B-03C0-6F23-1C79-ED087B940C8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83C65EE7-B608-2CF8-37FD-8D6CDBB36E19}"/>
              </a:ext>
            </a:extLst>
          </p:cNvPr>
          <p:cNvSpPr>
            <a:spLocks noGrp="1"/>
          </p:cNvSpPr>
          <p:nvPr>
            <p:ph type="body" idx="1"/>
          </p:nvPr>
        </p:nvSpPr>
        <p:spPr/>
        <p:txBody>
          <a:bodyPr/>
          <a:lstStyle/>
          <a:p>
            <a:r>
              <a:rPr lang="en-US" dirty="0"/>
              <a:t>Instructor notes: This is a good time to have students reflect on what the patterns on the map represent. See if the students can identify any patterns and locations of major drainages (the Mississippi is always a good example. The key points here are that watersheds are controlled by topography at different scales and combine to form larger and larger drainages. Understanding drainage patterns and connectivity is crucial to understanding where, when, and how much water will move downstream potentially leading to flood hazards. </a:t>
            </a:r>
          </a:p>
          <a:p>
            <a:endParaRPr lang="en-US" dirty="0"/>
          </a:p>
          <a:p>
            <a:endParaRPr lang="en-US" dirty="0"/>
          </a:p>
          <a:p>
            <a:r>
              <a:rPr lang="en-US" dirty="0"/>
              <a:t>Image notes: USGS Public Domain https://www.usgs.gov/media/images/watershed-map-north-america</a:t>
            </a:r>
          </a:p>
        </p:txBody>
      </p:sp>
    </p:spTree>
    <p:extLst>
      <p:ext uri="{BB962C8B-B14F-4D97-AF65-F5344CB8AC3E}">
        <p14:creationId xmlns:p14="http://schemas.microsoft.com/office/powerpoint/2010/main" val="30804144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5884A-1AC9-5C83-10B0-83CD31DC07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385CB4-6D58-7556-0623-569C2E94DDF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ABA97DD-79E7-72D6-BA07-44D5979888EE}"/>
              </a:ext>
            </a:extLst>
          </p:cNvPr>
          <p:cNvSpPr>
            <a:spLocks noGrp="1"/>
          </p:cNvSpPr>
          <p:nvPr>
            <p:ph type="body" idx="1"/>
          </p:nvPr>
        </p:nvSpPr>
        <p:spPr/>
        <p:txBody>
          <a:bodyPr/>
          <a:lstStyle/>
          <a:p>
            <a:r>
              <a:rPr lang="en-US" dirty="0"/>
              <a:t>Instructor notes: The main takeaways of this slide are the idea that we can think about water moving through a watershed as a water budget. By understanding the balance between positive inputs like precipitation and net outputs like evaporation, we can determine how much water may enter a river channel over time and space. The main points here to highlight are the different flow pathways for water routing through a watershed vary in velocity. Water that runs off as overland flow occurs rapidly where ground is impermeable or rainfall exceeds the rate of infiltration into soil (Horton overland flow) or when soil becomes entirely saturated (no more pore space for absorption) due to prolonged precipitation (saturation overland flow). Shallow subsurface flow and groundwater flow are progressively slower pathways, but in some locations can contribute significantly to river channel flow.   </a:t>
            </a:r>
          </a:p>
          <a:p>
            <a:endParaRPr lang="en-US" dirty="0"/>
          </a:p>
          <a:p>
            <a:r>
              <a:rPr lang="en-US" dirty="0"/>
              <a:t>Image notes: Water Budget figure from Will Hefner (made in PowerPoint following Bierman &amp; Montgomery, 2020 – Key Concepts in Geomorphology Figure 4.5)</a:t>
            </a:r>
          </a:p>
          <a:p>
            <a:endParaRPr lang="en-US" dirty="0"/>
          </a:p>
        </p:txBody>
      </p:sp>
    </p:spTree>
    <p:extLst>
      <p:ext uri="{BB962C8B-B14F-4D97-AF65-F5344CB8AC3E}">
        <p14:creationId xmlns:p14="http://schemas.microsoft.com/office/powerpoint/2010/main" val="2103049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5EB23-4884-3140-275C-9049C0E8E3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A9FCDA-3D4D-8421-D7A5-6CE9C673F48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8996F2B2-0A60-0C89-6AC2-40E61E251142}"/>
              </a:ext>
            </a:extLst>
          </p:cNvPr>
          <p:cNvSpPr>
            <a:spLocks noGrp="1"/>
          </p:cNvSpPr>
          <p:nvPr>
            <p:ph type="body" idx="1"/>
          </p:nvPr>
        </p:nvSpPr>
        <p:spPr/>
        <p:txBody>
          <a:bodyPr/>
          <a:lstStyle/>
          <a:p>
            <a:r>
              <a:rPr lang="en-US" dirty="0"/>
              <a:t>Instructor notes: The main point here is to emphasize the difference between Horton overland flow and saturation overland flow. Both lead to increased surface runoff to river channels but differ fundamentally with soil and ground properties. The image is from the USGS showing overland flow running downhill. This is a great time to reiterate the importance of gravity as a driving force for the movement of water over Earth’s surface. </a:t>
            </a:r>
          </a:p>
          <a:p>
            <a:endParaRPr lang="en-US" dirty="0"/>
          </a:p>
          <a:p>
            <a:r>
              <a:rPr lang="en-US" dirty="0"/>
              <a:t>Image notes: USGS Public Domain https://www.usgs.gov/media/images/most-rainfall-results-overland-runoff</a:t>
            </a:r>
          </a:p>
          <a:p>
            <a:endParaRPr lang="en-US" dirty="0"/>
          </a:p>
        </p:txBody>
      </p:sp>
    </p:spTree>
    <p:extLst>
      <p:ext uri="{BB962C8B-B14F-4D97-AF65-F5344CB8AC3E}">
        <p14:creationId xmlns:p14="http://schemas.microsoft.com/office/powerpoint/2010/main" val="3571033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4C99A-125E-1B1E-CA2C-74226988C1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F1EEA6-6F8B-553F-773C-8362C5D88FD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7DBFFBCD-3CFD-BE6E-325C-6A4C2A86B847}"/>
              </a:ext>
            </a:extLst>
          </p:cNvPr>
          <p:cNvSpPr>
            <a:spLocks noGrp="1"/>
          </p:cNvSpPr>
          <p:nvPr>
            <p:ph type="body" idx="1"/>
          </p:nvPr>
        </p:nvSpPr>
        <p:spPr/>
        <p:txBody>
          <a:bodyPr/>
          <a:lstStyle/>
          <a:p>
            <a:r>
              <a:rPr lang="en-US" dirty="0"/>
              <a:t>Instructor notes: This is a great time to ask students how we measure rainfall. Most are familiar with a simple rain gauge. Here we are showing a USGS weighing-type rain gauge that continuously measures the total weight of precipitation (rain, snow, hail) collected in a bucket over time to measure rainfall rates. The main point is we need the precision of local measurements from rain gauges, but they are limited in space, can have local impacts, and must be maintained (costly in remote locations). We also use Doppler radar (NEXRAD is Next-Generation Radar) to measure the location and velocity of rainfall by bouncing microwaves off of water particles. This provides great spatial coverage, but we still need rain gages to calibrate and validate measured reflectance. The radar image is of Tropical Storm Fred just after it passed through the region for our case study, the Pigeon River, Western NC. </a:t>
            </a:r>
          </a:p>
          <a:p>
            <a:endParaRPr lang="en-US" dirty="0"/>
          </a:p>
          <a:p>
            <a:endParaRPr lang="en-US" dirty="0"/>
          </a:p>
          <a:p>
            <a:r>
              <a:rPr lang="en-US" dirty="0"/>
              <a:t>Image notes: </a:t>
            </a:r>
          </a:p>
          <a:p>
            <a:r>
              <a:rPr lang="en-US" dirty="0"/>
              <a:t>USGS Public Domain rain gauge image: https://www.usgs.gov/media/images/usgs-precipitation-gage-franklin-middle-school-fairfax-county</a:t>
            </a:r>
          </a:p>
          <a:p>
            <a:endParaRPr lang="en-US" dirty="0"/>
          </a:p>
          <a:p>
            <a:r>
              <a:rPr lang="en-US" dirty="0"/>
              <a:t>NEXRAD Radar image: https://www.nssl.noaa.gov/tools/radar/</a:t>
            </a:r>
          </a:p>
          <a:p>
            <a:endParaRPr lang="en-US" dirty="0"/>
          </a:p>
          <a:p>
            <a:r>
              <a:rPr lang="en-US" dirty="0"/>
              <a:t>NEXRAD Radar map: Asheville region on 08/18/2021 the day after Fred passed through Asheville from https://www.ncei.noaa.gov/maps/radar/</a:t>
            </a:r>
          </a:p>
          <a:p>
            <a:endParaRPr lang="en-US" dirty="0"/>
          </a:p>
          <a:p>
            <a:endParaRPr lang="en-US" dirty="0"/>
          </a:p>
        </p:txBody>
      </p:sp>
    </p:spTree>
    <p:extLst>
      <p:ext uri="{BB962C8B-B14F-4D97-AF65-F5344CB8AC3E}">
        <p14:creationId xmlns:p14="http://schemas.microsoft.com/office/powerpoint/2010/main" val="20032380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0250A-F80A-8B0A-5237-59CB4D0CF8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8A4C9E-F094-B8B9-17CC-6583E21AE9C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844C233-DC35-E002-9160-44FA86BD077E}"/>
              </a:ext>
            </a:extLst>
          </p:cNvPr>
          <p:cNvSpPr>
            <a:spLocks noGrp="1"/>
          </p:cNvSpPr>
          <p:nvPr>
            <p:ph type="body" idx="1"/>
          </p:nvPr>
        </p:nvSpPr>
        <p:spPr/>
        <p:txBody>
          <a:bodyPr/>
          <a:lstStyle/>
          <a:p>
            <a:r>
              <a:rPr lang="en-US" dirty="0"/>
              <a:t>Instructor notes: Here is a great time to ask students if measuring rainfall is enough information to understand river flooding. Remind them of the different hydrologic pathways for surface and groundwater. These pathways differ in time and space, but also, there can be storage (lakes and ponds) and net export of water (evaporation and transpiration). To directly measure the amount of runoff that enters rivers, we turn to hydrographs which measure discharge (the volume of water passing though a point in a river channel over time). On the hydrograph in the upper corner, we show rainfall intensity over time. This rainfall adds volume (mass) to the watershed that must move downhill and pass through the river network. Following peak rainfall, the rising limb of the hydrograph records this added volume over time as the river rises. Note that the peak of the flood wave occurs after a lag time between peak rainfall as water must travel overland and through the subsurface downstream. The falling limb represents the declining flood wave as water recedes over time.    </a:t>
            </a:r>
          </a:p>
          <a:p>
            <a:endParaRPr lang="en-US" dirty="0"/>
          </a:p>
          <a:p>
            <a:endParaRPr lang="en-US" dirty="0"/>
          </a:p>
          <a:p>
            <a:r>
              <a:rPr lang="en-US" dirty="0"/>
              <a:t>Image notes: Hydrograph figure from Will Hefner (made in PowerPoint following Bierman &amp; Montgomery, 2020 – Key Concepts in Geomorphology Figure 4.9)</a:t>
            </a:r>
          </a:p>
          <a:p>
            <a:endParaRPr lang="en-US" dirty="0"/>
          </a:p>
        </p:txBody>
      </p:sp>
    </p:spTree>
    <p:extLst>
      <p:ext uri="{BB962C8B-B14F-4D97-AF65-F5344CB8AC3E}">
        <p14:creationId xmlns:p14="http://schemas.microsoft.com/office/powerpoint/2010/main" val="1052253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AC65D-48D1-CF36-83F3-B0D4E546BF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774C64-278A-11A1-DD70-CB40753D913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0EF4A666-C78D-6755-39E0-CA4B4A5B831A}"/>
              </a:ext>
            </a:extLst>
          </p:cNvPr>
          <p:cNvSpPr>
            <a:spLocks noGrp="1"/>
          </p:cNvSpPr>
          <p:nvPr>
            <p:ph type="body" idx="1"/>
          </p:nvPr>
        </p:nvSpPr>
        <p:spPr/>
        <p:txBody>
          <a:bodyPr/>
          <a:lstStyle/>
          <a:p>
            <a:r>
              <a:rPr lang="en-US" dirty="0"/>
              <a:t>Instructor notes: The shape of river channels dictates how increasing discharge from added rainfall relates to flood height in and outside of the river channel. At a given point along a stream channel, the cross-section (or slice of the channel) is characterized by the channel width (distance from bank to bank) and the depth of the channel. For most rivers, the parabolic shape of the channel cross-section can be approximated as a rectangle. The wetted perimeter and cross-sectional area together describe the relative extent of the channel bottom and banks that “feel” the flow of water moving through the channel. This is called the hydraulic radius, a measure of the size of the channel (or conduit in other terms) that water must flow through. </a:t>
            </a:r>
          </a:p>
          <a:p>
            <a:endParaRPr lang="en-US" dirty="0"/>
          </a:p>
          <a:p>
            <a:r>
              <a:rPr lang="en-US" dirty="0"/>
              <a:t>Image notes: Figure from Eric Kirby. </a:t>
            </a:r>
          </a:p>
        </p:txBody>
      </p:sp>
    </p:spTree>
    <p:extLst>
      <p:ext uri="{BB962C8B-B14F-4D97-AF65-F5344CB8AC3E}">
        <p14:creationId xmlns:p14="http://schemas.microsoft.com/office/powerpoint/2010/main" val="3328330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619F1-A398-32D2-D9DE-AA9FC2557E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F3F302-1E70-9811-5660-FCAF60F71B0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35A4D884-03E6-3D19-732A-93A4AADA49E0}"/>
              </a:ext>
            </a:extLst>
          </p:cNvPr>
          <p:cNvSpPr>
            <a:spLocks noGrp="1"/>
          </p:cNvSpPr>
          <p:nvPr>
            <p:ph type="body" idx="1"/>
          </p:nvPr>
        </p:nvSpPr>
        <p:spPr/>
        <p:txBody>
          <a:bodyPr/>
          <a:lstStyle/>
          <a:p>
            <a:r>
              <a:rPr lang="en-US" dirty="0"/>
              <a:t>Instructor notes: Now that we have introduced the concept of how channel shape dictates how much water can pass through a given location, it is time to introduce the concept of conservation of mass. I usually explain this in simple terms to students using the example of entry to a sporting event. The ticketing entrance acts like the river channel cross-section where the gate is a fixed width. Image the line is backed up just minutes before tipoff/kickoff. The only option to move everyone through in time is to either speed up how fast the line is moving (the velocity of water in the channel) and/or open the gate wider or stack people on each other’s shoulders (changing the width or depth of the channel). In other terms, all water in the channel must flow downhill through the cross-section, so the possibilities are faster flows or deeper flows for a given channel width. </a:t>
            </a:r>
          </a:p>
          <a:p>
            <a:endParaRPr lang="en-US" dirty="0"/>
          </a:p>
          <a:p>
            <a:r>
              <a:rPr lang="en-US" dirty="0"/>
              <a:t>Image notes: I made this figure using Google Earth imagery of the Pigeon River and PowerPoint following the example from https://www.boisestate.edu/drycreek/educational-resources/estimating-flood-peak-with-mannings-equation/#project-instructions. </a:t>
            </a:r>
          </a:p>
          <a:p>
            <a:endParaRPr lang="en-US" dirty="0"/>
          </a:p>
          <a:p>
            <a:endParaRPr lang="en-US" dirty="0"/>
          </a:p>
        </p:txBody>
      </p:sp>
    </p:spTree>
    <p:extLst>
      <p:ext uri="{BB962C8B-B14F-4D97-AF65-F5344CB8AC3E}">
        <p14:creationId xmlns:p14="http://schemas.microsoft.com/office/powerpoint/2010/main" val="37690258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16153-3501-4CC4-1473-47F9F1192E9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266FEB9-92EC-8E24-C153-AB34C6F4DB8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A8B68-C191-E3A2-C5C5-77B6F027FEC5}"/>
              </a:ext>
            </a:extLst>
          </p:cNvPr>
          <p:cNvSpPr>
            <a:spLocks noGrp="1"/>
          </p:cNvSpPr>
          <p:nvPr>
            <p:ph type="dt" sz="half" idx="10"/>
          </p:nvPr>
        </p:nvSpPr>
        <p:spPr/>
        <p:txBody>
          <a:bodyPr/>
          <a:lstStyle/>
          <a:p>
            <a:fld id="{AF3D09EC-4519-4EEA-A70F-019F94B83381}" type="datetime1">
              <a:rPr lang="en-US" smtClean="0"/>
              <a:t>7/20/2026</a:t>
            </a:fld>
            <a:endParaRPr lang="en-US"/>
          </a:p>
        </p:txBody>
      </p:sp>
      <p:sp>
        <p:nvSpPr>
          <p:cNvPr id="5" name="Footer Placeholder 4">
            <a:extLst>
              <a:ext uri="{FF2B5EF4-FFF2-40B4-BE49-F238E27FC236}">
                <a16:creationId xmlns:a16="http://schemas.microsoft.com/office/drawing/2014/main" id="{31A30640-2EB7-217D-EEBD-7A3DCC3453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E62C33-B9C0-F33D-47AC-701C0DEAD2EB}"/>
              </a:ext>
            </a:extLst>
          </p:cNvPr>
          <p:cNvSpPr>
            <a:spLocks noGrp="1"/>
          </p:cNvSpPr>
          <p:nvPr>
            <p:ph type="sldNum" sz="quarter" idx="12"/>
          </p:nvPr>
        </p:nvSpPr>
        <p:spPr>
          <a:xfrm>
            <a:off x="9296400" y="6356350"/>
            <a:ext cx="2743200" cy="365125"/>
          </a:xfrm>
        </p:spPr>
        <p:txBody>
          <a:bodyPr/>
          <a:lstStyle/>
          <a:p>
            <a:fld id="{FA99161D-C4CB-4048-AB64-44E2ACAC06A6}" type="slidenum">
              <a:rPr lang="en-US" smtClean="0"/>
              <a:t>‹#›</a:t>
            </a:fld>
            <a:endParaRPr lang="en-US"/>
          </a:p>
        </p:txBody>
      </p:sp>
    </p:spTree>
    <p:extLst>
      <p:ext uri="{BB962C8B-B14F-4D97-AF65-F5344CB8AC3E}">
        <p14:creationId xmlns:p14="http://schemas.microsoft.com/office/powerpoint/2010/main" val="39915761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3A381-C062-13F7-3049-AFD562045EE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17C97DF-B5DE-101D-6912-E4E62B3853C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74D4D2-C9DD-CFC7-D493-429E277AC13F}"/>
              </a:ext>
            </a:extLst>
          </p:cNvPr>
          <p:cNvSpPr>
            <a:spLocks noGrp="1"/>
          </p:cNvSpPr>
          <p:nvPr>
            <p:ph type="dt" sz="half" idx="10"/>
          </p:nvPr>
        </p:nvSpPr>
        <p:spPr/>
        <p:txBody>
          <a:bodyPr/>
          <a:lstStyle/>
          <a:p>
            <a:fld id="{6F24E574-17B4-4244-8C0F-7006D65C6B2F}" type="datetime1">
              <a:rPr lang="en-US" smtClean="0"/>
              <a:t>7/20/2026</a:t>
            </a:fld>
            <a:endParaRPr lang="en-US"/>
          </a:p>
        </p:txBody>
      </p:sp>
      <p:sp>
        <p:nvSpPr>
          <p:cNvPr id="5" name="Footer Placeholder 4">
            <a:extLst>
              <a:ext uri="{FF2B5EF4-FFF2-40B4-BE49-F238E27FC236}">
                <a16:creationId xmlns:a16="http://schemas.microsoft.com/office/drawing/2014/main" id="{36AA262E-E2D3-1566-789A-37804E6716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2708EF-08D1-F357-627F-7F6444370293}"/>
              </a:ext>
            </a:extLst>
          </p:cNvPr>
          <p:cNvSpPr>
            <a:spLocks noGrp="1"/>
          </p:cNvSpPr>
          <p:nvPr>
            <p:ph type="sldNum" sz="quarter" idx="12"/>
          </p:nvPr>
        </p:nvSpPr>
        <p:spPr/>
        <p:txBody>
          <a:bodyPr/>
          <a:lstStyle/>
          <a:p>
            <a:fld id="{FA99161D-C4CB-4048-AB64-44E2ACAC06A6}" type="slidenum">
              <a:rPr lang="en-US" smtClean="0"/>
              <a:t>‹#›</a:t>
            </a:fld>
            <a:endParaRPr lang="en-US"/>
          </a:p>
        </p:txBody>
      </p:sp>
    </p:spTree>
    <p:extLst>
      <p:ext uri="{BB962C8B-B14F-4D97-AF65-F5344CB8AC3E}">
        <p14:creationId xmlns:p14="http://schemas.microsoft.com/office/powerpoint/2010/main" val="2379626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640BA64-6913-705D-0F3C-217A0060E5D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88305F1-4510-053A-8090-A20CE3A44D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3B9DDC-6250-364E-1035-071D31E1C438}"/>
              </a:ext>
            </a:extLst>
          </p:cNvPr>
          <p:cNvSpPr>
            <a:spLocks noGrp="1"/>
          </p:cNvSpPr>
          <p:nvPr>
            <p:ph type="dt" sz="half" idx="10"/>
          </p:nvPr>
        </p:nvSpPr>
        <p:spPr/>
        <p:txBody>
          <a:bodyPr/>
          <a:lstStyle/>
          <a:p>
            <a:fld id="{6B26CBCC-DFFA-4D3A-AE68-38681E9CDACD}" type="datetime1">
              <a:rPr lang="en-US" smtClean="0"/>
              <a:t>7/20/2026</a:t>
            </a:fld>
            <a:endParaRPr lang="en-US"/>
          </a:p>
        </p:txBody>
      </p:sp>
      <p:sp>
        <p:nvSpPr>
          <p:cNvPr id="5" name="Footer Placeholder 4">
            <a:extLst>
              <a:ext uri="{FF2B5EF4-FFF2-40B4-BE49-F238E27FC236}">
                <a16:creationId xmlns:a16="http://schemas.microsoft.com/office/drawing/2014/main" id="{84B42246-1B4D-06B1-A9D8-E3A2DD2329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F708B8-4BEA-784D-7407-80D86AA3851E}"/>
              </a:ext>
            </a:extLst>
          </p:cNvPr>
          <p:cNvSpPr>
            <a:spLocks noGrp="1"/>
          </p:cNvSpPr>
          <p:nvPr>
            <p:ph type="sldNum" sz="quarter" idx="12"/>
          </p:nvPr>
        </p:nvSpPr>
        <p:spPr/>
        <p:txBody>
          <a:bodyPr/>
          <a:lstStyle/>
          <a:p>
            <a:fld id="{FA99161D-C4CB-4048-AB64-44E2ACAC06A6}" type="slidenum">
              <a:rPr lang="en-US" smtClean="0"/>
              <a:t>‹#›</a:t>
            </a:fld>
            <a:endParaRPr lang="en-US"/>
          </a:p>
        </p:txBody>
      </p:sp>
    </p:spTree>
    <p:extLst>
      <p:ext uri="{BB962C8B-B14F-4D97-AF65-F5344CB8AC3E}">
        <p14:creationId xmlns:p14="http://schemas.microsoft.com/office/powerpoint/2010/main" val="2617167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DF687-DC47-8322-B47D-3BB8DAD196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F95463-8F21-C652-B916-7925C7E346E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6EB595-D204-ACFF-6093-C723273E8650}"/>
              </a:ext>
            </a:extLst>
          </p:cNvPr>
          <p:cNvSpPr>
            <a:spLocks noGrp="1"/>
          </p:cNvSpPr>
          <p:nvPr>
            <p:ph type="dt" sz="half" idx="10"/>
          </p:nvPr>
        </p:nvSpPr>
        <p:spPr/>
        <p:txBody>
          <a:bodyPr/>
          <a:lstStyle/>
          <a:p>
            <a:fld id="{E31671D7-909B-4088-8255-BEB624FB10BF}" type="datetime1">
              <a:rPr lang="en-US" smtClean="0"/>
              <a:t>7/20/2026</a:t>
            </a:fld>
            <a:endParaRPr lang="en-US"/>
          </a:p>
        </p:txBody>
      </p:sp>
      <p:sp>
        <p:nvSpPr>
          <p:cNvPr id="5" name="Footer Placeholder 4">
            <a:extLst>
              <a:ext uri="{FF2B5EF4-FFF2-40B4-BE49-F238E27FC236}">
                <a16:creationId xmlns:a16="http://schemas.microsoft.com/office/drawing/2014/main" id="{34CB007F-D2FB-C0D6-9489-55B7C8CE49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7DFB8B-DCFE-A36C-C754-0FC21EEE35D8}"/>
              </a:ext>
            </a:extLst>
          </p:cNvPr>
          <p:cNvSpPr>
            <a:spLocks noGrp="1"/>
          </p:cNvSpPr>
          <p:nvPr>
            <p:ph type="sldNum" sz="quarter" idx="12"/>
          </p:nvPr>
        </p:nvSpPr>
        <p:spPr>
          <a:xfrm>
            <a:off x="9256553" y="6356350"/>
            <a:ext cx="2743200" cy="365125"/>
          </a:xfrm>
        </p:spPr>
        <p:txBody>
          <a:bodyPr/>
          <a:lstStyle/>
          <a:p>
            <a:fld id="{FA99161D-C4CB-4048-AB64-44E2ACAC06A6}" type="slidenum">
              <a:rPr lang="en-US" smtClean="0"/>
              <a:t>‹#›</a:t>
            </a:fld>
            <a:endParaRPr lang="en-US"/>
          </a:p>
        </p:txBody>
      </p:sp>
    </p:spTree>
    <p:extLst>
      <p:ext uri="{BB962C8B-B14F-4D97-AF65-F5344CB8AC3E}">
        <p14:creationId xmlns:p14="http://schemas.microsoft.com/office/powerpoint/2010/main" val="21055459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D2926-8DB4-676A-7A84-16462636709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69CD5F1-3662-4138-2CEB-26D4FD9FDF8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952B029-6C96-A18C-B115-B0B068156FFE}"/>
              </a:ext>
            </a:extLst>
          </p:cNvPr>
          <p:cNvSpPr>
            <a:spLocks noGrp="1"/>
          </p:cNvSpPr>
          <p:nvPr>
            <p:ph type="dt" sz="half" idx="10"/>
          </p:nvPr>
        </p:nvSpPr>
        <p:spPr/>
        <p:txBody>
          <a:bodyPr/>
          <a:lstStyle/>
          <a:p>
            <a:fld id="{63B2A1D7-D823-41CE-BB72-C168BC535A4D}" type="datetime1">
              <a:rPr lang="en-US" smtClean="0"/>
              <a:t>7/20/2026</a:t>
            </a:fld>
            <a:endParaRPr lang="en-US"/>
          </a:p>
        </p:txBody>
      </p:sp>
      <p:sp>
        <p:nvSpPr>
          <p:cNvPr id="5" name="Footer Placeholder 4">
            <a:extLst>
              <a:ext uri="{FF2B5EF4-FFF2-40B4-BE49-F238E27FC236}">
                <a16:creationId xmlns:a16="http://schemas.microsoft.com/office/drawing/2014/main" id="{116B3C41-B7BB-E3EA-6E3D-81CE6CFFA8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D28EE6-8944-B451-3A95-2B84B54EF1A7}"/>
              </a:ext>
            </a:extLst>
          </p:cNvPr>
          <p:cNvSpPr>
            <a:spLocks noGrp="1"/>
          </p:cNvSpPr>
          <p:nvPr>
            <p:ph type="sldNum" sz="quarter" idx="12"/>
          </p:nvPr>
        </p:nvSpPr>
        <p:spPr/>
        <p:txBody>
          <a:bodyPr/>
          <a:lstStyle/>
          <a:p>
            <a:fld id="{FA99161D-C4CB-4048-AB64-44E2ACAC06A6}" type="slidenum">
              <a:rPr lang="en-US" smtClean="0"/>
              <a:t>‹#›</a:t>
            </a:fld>
            <a:endParaRPr lang="en-US"/>
          </a:p>
        </p:txBody>
      </p:sp>
    </p:spTree>
    <p:extLst>
      <p:ext uri="{BB962C8B-B14F-4D97-AF65-F5344CB8AC3E}">
        <p14:creationId xmlns:p14="http://schemas.microsoft.com/office/powerpoint/2010/main" val="2129438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C94A7-440A-87D6-D599-136F9FEE1BB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B94A0E-31FB-DF78-26B4-DB21A3E6BA5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63A8DCB-C24D-C9F1-92B6-962C15A0310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2C1E662-3C00-F5F8-13D3-4F949B4D3085}"/>
              </a:ext>
            </a:extLst>
          </p:cNvPr>
          <p:cNvSpPr>
            <a:spLocks noGrp="1"/>
          </p:cNvSpPr>
          <p:nvPr>
            <p:ph type="dt" sz="half" idx="10"/>
          </p:nvPr>
        </p:nvSpPr>
        <p:spPr/>
        <p:txBody>
          <a:bodyPr/>
          <a:lstStyle/>
          <a:p>
            <a:fld id="{D69D94ED-A128-426F-8F79-BC75EAC6B6FC}" type="datetime1">
              <a:rPr lang="en-US" smtClean="0"/>
              <a:t>7/20/2026</a:t>
            </a:fld>
            <a:endParaRPr lang="en-US"/>
          </a:p>
        </p:txBody>
      </p:sp>
      <p:sp>
        <p:nvSpPr>
          <p:cNvPr id="6" name="Footer Placeholder 5">
            <a:extLst>
              <a:ext uri="{FF2B5EF4-FFF2-40B4-BE49-F238E27FC236}">
                <a16:creationId xmlns:a16="http://schemas.microsoft.com/office/drawing/2014/main" id="{9A11D5B2-2555-C331-4F42-A9B69F9C03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FA3FB3-D360-75F1-A746-B7BCD6C88BF7}"/>
              </a:ext>
            </a:extLst>
          </p:cNvPr>
          <p:cNvSpPr>
            <a:spLocks noGrp="1"/>
          </p:cNvSpPr>
          <p:nvPr>
            <p:ph type="sldNum" sz="quarter" idx="12"/>
          </p:nvPr>
        </p:nvSpPr>
        <p:spPr/>
        <p:txBody>
          <a:bodyPr/>
          <a:lstStyle/>
          <a:p>
            <a:fld id="{FA99161D-C4CB-4048-AB64-44E2ACAC06A6}" type="slidenum">
              <a:rPr lang="en-US" smtClean="0"/>
              <a:t>‹#›</a:t>
            </a:fld>
            <a:endParaRPr lang="en-US"/>
          </a:p>
        </p:txBody>
      </p:sp>
    </p:spTree>
    <p:extLst>
      <p:ext uri="{BB962C8B-B14F-4D97-AF65-F5344CB8AC3E}">
        <p14:creationId xmlns:p14="http://schemas.microsoft.com/office/powerpoint/2010/main" val="1025809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7C654-A793-2401-462E-D6DB921E2CF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6C18C6-AF8A-1936-685E-D1F9A34486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B0A3F8F-D5E0-1E5C-0797-D8EC4AF0375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63AC8CF-5B87-55B1-ABEE-11EC88E603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2AD8276-4FFB-CC63-3FA1-6BD889D4B84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18F3D8E-8A6F-010F-8335-80CDD3380709}"/>
              </a:ext>
            </a:extLst>
          </p:cNvPr>
          <p:cNvSpPr>
            <a:spLocks noGrp="1"/>
          </p:cNvSpPr>
          <p:nvPr>
            <p:ph type="dt" sz="half" idx="10"/>
          </p:nvPr>
        </p:nvSpPr>
        <p:spPr/>
        <p:txBody>
          <a:bodyPr/>
          <a:lstStyle/>
          <a:p>
            <a:fld id="{DDED5315-793C-4095-B8D9-8B84AA128DAC}" type="datetime1">
              <a:rPr lang="en-US" smtClean="0"/>
              <a:t>7/20/2026</a:t>
            </a:fld>
            <a:endParaRPr lang="en-US"/>
          </a:p>
        </p:txBody>
      </p:sp>
      <p:sp>
        <p:nvSpPr>
          <p:cNvPr id="8" name="Footer Placeholder 7">
            <a:extLst>
              <a:ext uri="{FF2B5EF4-FFF2-40B4-BE49-F238E27FC236}">
                <a16:creationId xmlns:a16="http://schemas.microsoft.com/office/drawing/2014/main" id="{915A4B7A-9E4D-86A6-2B23-4A8E5950C68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6CA3C9F-4284-1064-6D97-FD411631C1F8}"/>
              </a:ext>
            </a:extLst>
          </p:cNvPr>
          <p:cNvSpPr>
            <a:spLocks noGrp="1"/>
          </p:cNvSpPr>
          <p:nvPr>
            <p:ph type="sldNum" sz="quarter" idx="12"/>
          </p:nvPr>
        </p:nvSpPr>
        <p:spPr/>
        <p:txBody>
          <a:bodyPr/>
          <a:lstStyle/>
          <a:p>
            <a:fld id="{FA99161D-C4CB-4048-AB64-44E2ACAC06A6}" type="slidenum">
              <a:rPr lang="en-US" smtClean="0"/>
              <a:t>‹#›</a:t>
            </a:fld>
            <a:endParaRPr lang="en-US"/>
          </a:p>
        </p:txBody>
      </p:sp>
    </p:spTree>
    <p:extLst>
      <p:ext uri="{BB962C8B-B14F-4D97-AF65-F5344CB8AC3E}">
        <p14:creationId xmlns:p14="http://schemas.microsoft.com/office/powerpoint/2010/main" val="578242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D377A-94D5-A80E-0DA4-535A5731224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0CEF9EC-9F79-608F-F2BE-36AED95C45A4}"/>
              </a:ext>
            </a:extLst>
          </p:cNvPr>
          <p:cNvSpPr>
            <a:spLocks noGrp="1"/>
          </p:cNvSpPr>
          <p:nvPr>
            <p:ph type="dt" sz="half" idx="10"/>
          </p:nvPr>
        </p:nvSpPr>
        <p:spPr/>
        <p:txBody>
          <a:bodyPr/>
          <a:lstStyle/>
          <a:p>
            <a:fld id="{84FEA1C6-DB98-424C-B11C-9F4333D176EF}" type="datetime1">
              <a:rPr lang="en-US" smtClean="0"/>
              <a:t>7/20/2026</a:t>
            </a:fld>
            <a:endParaRPr lang="en-US"/>
          </a:p>
        </p:txBody>
      </p:sp>
      <p:sp>
        <p:nvSpPr>
          <p:cNvPr id="4" name="Footer Placeholder 3">
            <a:extLst>
              <a:ext uri="{FF2B5EF4-FFF2-40B4-BE49-F238E27FC236}">
                <a16:creationId xmlns:a16="http://schemas.microsoft.com/office/drawing/2014/main" id="{F5883E30-B625-D936-431E-95480B13E91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66E3E4E-E6EE-3C46-2749-F7487A1C71DE}"/>
              </a:ext>
            </a:extLst>
          </p:cNvPr>
          <p:cNvSpPr>
            <a:spLocks noGrp="1"/>
          </p:cNvSpPr>
          <p:nvPr>
            <p:ph type="sldNum" sz="quarter" idx="12"/>
          </p:nvPr>
        </p:nvSpPr>
        <p:spPr/>
        <p:txBody>
          <a:bodyPr/>
          <a:lstStyle/>
          <a:p>
            <a:fld id="{FA99161D-C4CB-4048-AB64-44E2ACAC06A6}" type="slidenum">
              <a:rPr lang="en-US" smtClean="0"/>
              <a:t>‹#›</a:t>
            </a:fld>
            <a:endParaRPr lang="en-US"/>
          </a:p>
        </p:txBody>
      </p:sp>
    </p:spTree>
    <p:extLst>
      <p:ext uri="{BB962C8B-B14F-4D97-AF65-F5344CB8AC3E}">
        <p14:creationId xmlns:p14="http://schemas.microsoft.com/office/powerpoint/2010/main" val="614463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B87F8C-4A9F-8FBD-C6C7-5FD2132834BD}"/>
              </a:ext>
            </a:extLst>
          </p:cNvPr>
          <p:cNvSpPr>
            <a:spLocks noGrp="1"/>
          </p:cNvSpPr>
          <p:nvPr>
            <p:ph type="dt" sz="half" idx="10"/>
          </p:nvPr>
        </p:nvSpPr>
        <p:spPr/>
        <p:txBody>
          <a:bodyPr/>
          <a:lstStyle/>
          <a:p>
            <a:fld id="{212229F7-7308-4520-84A6-6EF2E4C99071}" type="datetime1">
              <a:rPr lang="en-US" smtClean="0"/>
              <a:t>7/20/2026</a:t>
            </a:fld>
            <a:endParaRPr lang="en-US"/>
          </a:p>
        </p:txBody>
      </p:sp>
      <p:sp>
        <p:nvSpPr>
          <p:cNvPr id="3" name="Footer Placeholder 2">
            <a:extLst>
              <a:ext uri="{FF2B5EF4-FFF2-40B4-BE49-F238E27FC236}">
                <a16:creationId xmlns:a16="http://schemas.microsoft.com/office/drawing/2014/main" id="{EFA65BDE-AE11-6EDD-B3DF-1213B3B004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F64BA31-2889-E8F3-9067-85E0AFC50D53}"/>
              </a:ext>
            </a:extLst>
          </p:cNvPr>
          <p:cNvSpPr>
            <a:spLocks noGrp="1"/>
          </p:cNvSpPr>
          <p:nvPr>
            <p:ph type="sldNum" sz="quarter" idx="12"/>
          </p:nvPr>
        </p:nvSpPr>
        <p:spPr/>
        <p:txBody>
          <a:bodyPr/>
          <a:lstStyle/>
          <a:p>
            <a:fld id="{FA99161D-C4CB-4048-AB64-44E2ACAC06A6}" type="slidenum">
              <a:rPr lang="en-US" smtClean="0"/>
              <a:t>‹#›</a:t>
            </a:fld>
            <a:endParaRPr lang="en-US"/>
          </a:p>
        </p:txBody>
      </p:sp>
    </p:spTree>
    <p:extLst>
      <p:ext uri="{BB962C8B-B14F-4D97-AF65-F5344CB8AC3E}">
        <p14:creationId xmlns:p14="http://schemas.microsoft.com/office/powerpoint/2010/main" val="1392686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3C2D7-47A8-E91E-159C-4CA43BA580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6C0C29A-2902-D58A-E94D-7F3BB3612D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C3EA06-51A9-9945-132C-71B7313FBA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5C3A9F-A59D-F78E-0AF8-222BA1EF67BD}"/>
              </a:ext>
            </a:extLst>
          </p:cNvPr>
          <p:cNvSpPr>
            <a:spLocks noGrp="1"/>
          </p:cNvSpPr>
          <p:nvPr>
            <p:ph type="dt" sz="half" idx="10"/>
          </p:nvPr>
        </p:nvSpPr>
        <p:spPr/>
        <p:txBody>
          <a:bodyPr/>
          <a:lstStyle/>
          <a:p>
            <a:fld id="{87058318-E26E-430F-8A24-ED513F42288E}" type="datetime1">
              <a:rPr lang="en-US" smtClean="0"/>
              <a:t>7/20/2026</a:t>
            </a:fld>
            <a:endParaRPr lang="en-US"/>
          </a:p>
        </p:txBody>
      </p:sp>
      <p:sp>
        <p:nvSpPr>
          <p:cNvPr id="6" name="Footer Placeholder 5">
            <a:extLst>
              <a:ext uri="{FF2B5EF4-FFF2-40B4-BE49-F238E27FC236}">
                <a16:creationId xmlns:a16="http://schemas.microsoft.com/office/drawing/2014/main" id="{511174B6-BD62-55BC-F8F6-A165B8F556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85F8CC-EAD1-B506-9ED4-1877A7A4B847}"/>
              </a:ext>
            </a:extLst>
          </p:cNvPr>
          <p:cNvSpPr>
            <a:spLocks noGrp="1"/>
          </p:cNvSpPr>
          <p:nvPr>
            <p:ph type="sldNum" sz="quarter" idx="12"/>
          </p:nvPr>
        </p:nvSpPr>
        <p:spPr/>
        <p:txBody>
          <a:bodyPr/>
          <a:lstStyle/>
          <a:p>
            <a:fld id="{FA99161D-C4CB-4048-AB64-44E2ACAC06A6}" type="slidenum">
              <a:rPr lang="en-US" smtClean="0"/>
              <a:t>‹#›</a:t>
            </a:fld>
            <a:endParaRPr lang="en-US"/>
          </a:p>
        </p:txBody>
      </p:sp>
    </p:spTree>
    <p:extLst>
      <p:ext uri="{BB962C8B-B14F-4D97-AF65-F5344CB8AC3E}">
        <p14:creationId xmlns:p14="http://schemas.microsoft.com/office/powerpoint/2010/main" val="1727396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6B89E-496B-BCE6-DAC0-1192B2702C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3731967-040B-70D4-255E-3707871ACF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5150289-6AA4-A5BB-E274-3845549F8B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EB797-9770-DB6E-1482-F7C2C75C1E41}"/>
              </a:ext>
            </a:extLst>
          </p:cNvPr>
          <p:cNvSpPr>
            <a:spLocks noGrp="1"/>
          </p:cNvSpPr>
          <p:nvPr>
            <p:ph type="dt" sz="half" idx="10"/>
          </p:nvPr>
        </p:nvSpPr>
        <p:spPr/>
        <p:txBody>
          <a:bodyPr/>
          <a:lstStyle/>
          <a:p>
            <a:fld id="{265F0B59-010D-490F-8111-3EC2400721D0}" type="datetime1">
              <a:rPr lang="en-US" smtClean="0"/>
              <a:t>7/20/2026</a:t>
            </a:fld>
            <a:endParaRPr lang="en-US"/>
          </a:p>
        </p:txBody>
      </p:sp>
      <p:sp>
        <p:nvSpPr>
          <p:cNvPr id="6" name="Footer Placeholder 5">
            <a:extLst>
              <a:ext uri="{FF2B5EF4-FFF2-40B4-BE49-F238E27FC236}">
                <a16:creationId xmlns:a16="http://schemas.microsoft.com/office/drawing/2014/main" id="{30E02104-D467-4D82-AF89-FDD295206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7FFC22-0AE7-25C0-B095-842ECC0857F0}"/>
              </a:ext>
            </a:extLst>
          </p:cNvPr>
          <p:cNvSpPr>
            <a:spLocks noGrp="1"/>
          </p:cNvSpPr>
          <p:nvPr>
            <p:ph type="sldNum" sz="quarter" idx="12"/>
          </p:nvPr>
        </p:nvSpPr>
        <p:spPr/>
        <p:txBody>
          <a:bodyPr/>
          <a:lstStyle/>
          <a:p>
            <a:fld id="{FA99161D-C4CB-4048-AB64-44E2ACAC06A6}" type="slidenum">
              <a:rPr lang="en-US" smtClean="0"/>
              <a:t>‹#›</a:t>
            </a:fld>
            <a:endParaRPr lang="en-US"/>
          </a:p>
        </p:txBody>
      </p:sp>
    </p:spTree>
    <p:extLst>
      <p:ext uri="{BB962C8B-B14F-4D97-AF65-F5344CB8AC3E}">
        <p14:creationId xmlns:p14="http://schemas.microsoft.com/office/powerpoint/2010/main" val="240586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2D05A6-1AA2-2118-B75C-66808C9AC9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496610-6932-0544-1543-A826E83420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792A78-334B-0E9E-1378-7076279329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64D53B5-25BF-418A-B600-414871D68B84}" type="datetime1">
              <a:rPr lang="en-US" smtClean="0"/>
              <a:t>7/20/2026</a:t>
            </a:fld>
            <a:endParaRPr lang="en-US"/>
          </a:p>
        </p:txBody>
      </p:sp>
      <p:sp>
        <p:nvSpPr>
          <p:cNvPr id="5" name="Footer Placeholder 4">
            <a:extLst>
              <a:ext uri="{FF2B5EF4-FFF2-40B4-BE49-F238E27FC236}">
                <a16:creationId xmlns:a16="http://schemas.microsoft.com/office/drawing/2014/main" id="{48E51E86-F332-1BDA-5C7B-8377E3E916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7AA9AD6-75B1-3677-2567-E0CBF696B5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A99161D-C4CB-4048-AB64-44E2ACAC06A6}" type="slidenum">
              <a:rPr lang="en-US" smtClean="0"/>
              <a:t>‹#›</a:t>
            </a:fld>
            <a:endParaRPr lang="en-US"/>
          </a:p>
        </p:txBody>
      </p:sp>
    </p:spTree>
    <p:extLst>
      <p:ext uri="{BB962C8B-B14F-4D97-AF65-F5344CB8AC3E}">
        <p14:creationId xmlns:p14="http://schemas.microsoft.com/office/powerpoint/2010/main" val="12931660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8.jpg"/><Relationship Id="rId4" Type="http://schemas.openxmlformats.org/officeDocument/2006/relationships/image" Target="../media/image17.jp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1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0.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A382A-8B60-C5C6-A23C-3FEF962226CE}"/>
              </a:ext>
            </a:extLst>
          </p:cNvPr>
          <p:cNvSpPr>
            <a:spLocks noGrp="1"/>
          </p:cNvSpPr>
          <p:nvPr>
            <p:ph type="ctrTitle"/>
          </p:nvPr>
        </p:nvSpPr>
        <p:spPr>
          <a:xfrm>
            <a:off x="1071546" y="1151806"/>
            <a:ext cx="10048908" cy="889359"/>
          </a:xfrm>
        </p:spPr>
        <p:txBody>
          <a:bodyPr>
            <a:noAutofit/>
          </a:bodyPr>
          <a:lstStyle/>
          <a:p>
            <a:r>
              <a:rPr lang="en-US" sz="2800" dirty="0"/>
              <a:t>A Case Study from the Pigeon River Watershed, Western, NC </a:t>
            </a:r>
          </a:p>
        </p:txBody>
      </p:sp>
      <p:sp>
        <p:nvSpPr>
          <p:cNvPr id="5" name="What Happened and Why?">
            <a:extLst>
              <a:ext uri="{FF2B5EF4-FFF2-40B4-BE49-F238E27FC236}">
                <a16:creationId xmlns:a16="http://schemas.microsoft.com/office/drawing/2014/main" id="{45BBED35-DE99-40FF-234B-FB24202317AD}"/>
              </a:ext>
            </a:extLst>
          </p:cNvPr>
          <p:cNvSpPr txBox="1"/>
          <p:nvPr/>
        </p:nvSpPr>
        <p:spPr>
          <a:xfrm>
            <a:off x="0" y="64008"/>
            <a:ext cx="12165496" cy="10877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anchor="ctr">
            <a:spAutoFit/>
          </a:bodyPr>
          <a:lstStyle>
            <a:lvl1pPr algn="ctr" defTabSz="821531">
              <a:defRPr sz="6600">
                <a:latin typeface="+mj-lt"/>
                <a:ea typeface="+mj-ea"/>
                <a:cs typeface="+mj-cs"/>
                <a:sym typeface="Gill Sans"/>
              </a:defRPr>
            </a:lvl1pPr>
          </a:lstStyle>
          <a:p>
            <a:r>
              <a:rPr lang="en-US" sz="3300" dirty="0">
                <a:latin typeface="+mn-lt"/>
              </a:rPr>
              <a:t>Background: Extreme Flooding in Western North Carolina: Hurricane Impacts far from the Coast</a:t>
            </a:r>
            <a:endParaRPr sz="3300" dirty="0">
              <a:latin typeface="+mn-lt"/>
            </a:endParaRPr>
          </a:p>
        </p:txBody>
      </p:sp>
      <p:pic>
        <p:nvPicPr>
          <p:cNvPr id="11" name="Picture 10">
            <a:extLst>
              <a:ext uri="{FF2B5EF4-FFF2-40B4-BE49-F238E27FC236}">
                <a16:creationId xmlns:a16="http://schemas.microsoft.com/office/drawing/2014/main" id="{6033693D-E6DC-CC8D-BFB5-B6CF7F38A0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7171" y="2272495"/>
            <a:ext cx="4322633" cy="3976485"/>
          </a:xfrm>
          <a:prstGeom prst="rect">
            <a:avLst/>
          </a:prstGeom>
        </p:spPr>
      </p:pic>
      <p:sp>
        <p:nvSpPr>
          <p:cNvPr id="13" name="TextBox 12">
            <a:extLst>
              <a:ext uri="{FF2B5EF4-FFF2-40B4-BE49-F238E27FC236}">
                <a16:creationId xmlns:a16="http://schemas.microsoft.com/office/drawing/2014/main" id="{59911660-10B4-DEE7-AFC0-294D13A5AED7}"/>
              </a:ext>
            </a:extLst>
          </p:cNvPr>
          <p:cNvSpPr txBox="1"/>
          <p:nvPr/>
        </p:nvSpPr>
        <p:spPr>
          <a:xfrm>
            <a:off x="880814" y="6223509"/>
            <a:ext cx="4241372" cy="5136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642937"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ea typeface="Helvetica"/>
                <a:cs typeface="Helvetica" panose="020B0604020202020204" pitchFamily="34" charset="0"/>
                <a:sym typeface="Helvetica"/>
              </a:rPr>
              <a:t>Hurricane Helene damage – Pigeon River Newport, TN (USGS Public Domain)</a:t>
            </a:r>
          </a:p>
        </p:txBody>
      </p:sp>
      <p:pic>
        <p:nvPicPr>
          <p:cNvPr id="15" name="Picture 14">
            <a:extLst>
              <a:ext uri="{FF2B5EF4-FFF2-40B4-BE49-F238E27FC236}">
                <a16:creationId xmlns:a16="http://schemas.microsoft.com/office/drawing/2014/main" id="{4295EA06-8640-7FB7-9BC1-BEE164EF34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89874" y="2269274"/>
            <a:ext cx="2985338" cy="3979706"/>
          </a:xfrm>
          <a:prstGeom prst="rect">
            <a:avLst/>
          </a:prstGeom>
        </p:spPr>
      </p:pic>
      <p:sp>
        <p:nvSpPr>
          <p:cNvPr id="17" name="TextBox 16">
            <a:extLst>
              <a:ext uri="{FF2B5EF4-FFF2-40B4-BE49-F238E27FC236}">
                <a16:creationId xmlns:a16="http://schemas.microsoft.com/office/drawing/2014/main" id="{E526420A-194E-4CB5-EEC6-190B234D9DAF}"/>
              </a:ext>
            </a:extLst>
          </p:cNvPr>
          <p:cNvSpPr txBox="1"/>
          <p:nvPr/>
        </p:nvSpPr>
        <p:spPr>
          <a:xfrm>
            <a:off x="6995870" y="6223509"/>
            <a:ext cx="4241372" cy="5136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642937"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ea typeface="Helvetica"/>
                <a:cs typeface="Helvetica" panose="020B0604020202020204" pitchFamily="34" charset="0"/>
                <a:sym typeface="Helvetica"/>
              </a:rPr>
              <a:t>Hurricane Helene landslide reconnaissance flight (USGS Public Domain)</a:t>
            </a:r>
          </a:p>
        </p:txBody>
      </p:sp>
      <p:sp>
        <p:nvSpPr>
          <p:cNvPr id="3" name="Slide Number Placeholder 2">
            <a:extLst>
              <a:ext uri="{FF2B5EF4-FFF2-40B4-BE49-F238E27FC236}">
                <a16:creationId xmlns:a16="http://schemas.microsoft.com/office/drawing/2014/main" id="{D20B49C8-6875-F60A-1AFB-AD0A5F01B921}"/>
              </a:ext>
            </a:extLst>
          </p:cNvPr>
          <p:cNvSpPr>
            <a:spLocks noGrp="1"/>
          </p:cNvSpPr>
          <p:nvPr>
            <p:ph type="sldNum" sz="quarter" idx="12"/>
          </p:nvPr>
        </p:nvSpPr>
        <p:spPr/>
        <p:txBody>
          <a:bodyPr/>
          <a:lstStyle/>
          <a:p>
            <a:fld id="{FA99161D-C4CB-4048-AB64-44E2ACAC06A6}" type="slidenum">
              <a:rPr lang="en-US" smtClean="0"/>
              <a:t>1</a:t>
            </a:fld>
            <a:endParaRPr lang="en-US"/>
          </a:p>
        </p:txBody>
      </p:sp>
    </p:spTree>
    <p:extLst>
      <p:ext uri="{BB962C8B-B14F-4D97-AF65-F5344CB8AC3E}">
        <p14:creationId xmlns:p14="http://schemas.microsoft.com/office/powerpoint/2010/main" val="30235411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757B0-F6A4-FDAA-E3F0-628F98DB661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BFB476C-CB17-82B4-95CA-5DCB150AF693}"/>
              </a:ext>
            </a:extLst>
          </p:cNvPr>
          <p:cNvSpPr txBox="1"/>
          <p:nvPr/>
        </p:nvSpPr>
        <p:spPr>
          <a:xfrm>
            <a:off x="421432" y="2066768"/>
            <a:ext cx="4306187" cy="32884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b="1" dirty="0"/>
              <a:t>Viscosity of water: </a:t>
            </a:r>
            <a:r>
              <a:rPr lang="en-US" sz="2000" dirty="0"/>
              <a:t>Hydrogen bonding creates internal friction</a:t>
            </a:r>
          </a:p>
          <a:p>
            <a:pPr defTabSz="321469" hangingPunct="0"/>
            <a:endParaRPr lang="en-US" sz="2000" dirty="0"/>
          </a:p>
          <a:p>
            <a:pPr defTabSz="321469" hangingPunct="0"/>
            <a:r>
              <a:rPr lang="en-US" sz="2000" b="1" dirty="0"/>
              <a:t>Obstructions and turbulence: </a:t>
            </a:r>
            <a:r>
              <a:rPr lang="en-US" sz="2000" dirty="0"/>
              <a:t>We describe this effect with a resistance factor (roughness)</a:t>
            </a:r>
          </a:p>
          <a:p>
            <a:pPr defTabSz="321469" hangingPunct="0"/>
            <a:endParaRPr lang="en-US" sz="2000" dirty="0"/>
          </a:p>
          <a:p>
            <a:pPr defTabSz="321469" hangingPunct="0"/>
            <a:r>
              <a:rPr lang="en-US" sz="2000" dirty="0"/>
              <a:t>C varies with the channel roughness</a:t>
            </a:r>
          </a:p>
          <a:p>
            <a:pPr marL="342900" indent="-342900" defTabSz="321469" hangingPunct="0">
              <a:buFont typeface="Arial" panose="020B0604020202020204" pitchFamily="34" charset="0"/>
              <a:buChar char="•"/>
            </a:pPr>
            <a:r>
              <a:rPr lang="en-US" sz="2000" dirty="0"/>
              <a:t>Antoine de </a:t>
            </a:r>
            <a:r>
              <a:rPr lang="en-US" sz="2000" dirty="0" err="1"/>
              <a:t>Chézy</a:t>
            </a:r>
            <a:r>
              <a:rPr lang="en-US" sz="2000" dirty="0"/>
              <a:t> (1768) sewer system in Paris</a:t>
            </a:r>
          </a:p>
          <a:p>
            <a:pPr defTabSz="321469" hangingPunct="0"/>
            <a:r>
              <a:rPr lang="en-US" sz="900" dirty="0"/>
              <a:t>	</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33CA85BD-3DC8-BCD7-EB3D-EDF14436A2D8}"/>
                  </a:ext>
                </a:extLst>
              </p:cNvPr>
              <p:cNvSpPr txBox="1"/>
              <p:nvPr/>
            </p:nvSpPr>
            <p:spPr>
              <a:xfrm>
                <a:off x="5938179" y="2651189"/>
                <a:ext cx="4690556" cy="12730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defTabSz="321469" hangingPunct="0"/>
                <a14:m>
                  <m:oMathPara xmlns:m="http://schemas.openxmlformats.org/officeDocument/2006/math">
                    <m:oMathParaPr>
                      <m:jc m:val="centerGroup"/>
                    </m:oMathParaPr>
                    <m:oMath xmlns:m="http://schemas.openxmlformats.org/officeDocument/2006/math">
                      <m:r>
                        <a:rPr lang="en-US" sz="2800" i="1">
                          <a:solidFill>
                            <a:srgbClr val="000000"/>
                          </a:solidFill>
                          <a:latin typeface="Cambria Math" panose="02040503050406030204" pitchFamily="18" charset="0"/>
                          <a:cs typeface="Helvetica"/>
                          <a:sym typeface="Helvetica"/>
                        </a:rPr>
                        <m:t>𝑣</m:t>
                      </m:r>
                      <m:r>
                        <a:rPr lang="en-US" sz="2800" i="1">
                          <a:solidFill>
                            <a:srgbClr val="000000"/>
                          </a:solidFill>
                          <a:latin typeface="Cambria Math" panose="02040503050406030204" pitchFamily="18" charset="0"/>
                          <a:cs typeface="Helvetica"/>
                          <a:sym typeface="Helvetica"/>
                        </a:rPr>
                        <m:t> = </m:t>
                      </m:r>
                      <m:r>
                        <a:rPr lang="en-US" sz="2800" i="1">
                          <a:solidFill>
                            <a:srgbClr val="000000"/>
                          </a:solidFill>
                          <a:latin typeface="Cambria Math" panose="02040503050406030204" pitchFamily="18" charset="0"/>
                          <a:cs typeface="Helvetica"/>
                          <a:sym typeface="Helvetica"/>
                        </a:rPr>
                        <m:t>𝐶</m:t>
                      </m:r>
                      <m:r>
                        <a:rPr lang="en-US" sz="2800" i="1">
                          <a:solidFill>
                            <a:srgbClr val="000000"/>
                          </a:solidFill>
                          <a:latin typeface="Cambria Math" panose="02040503050406030204" pitchFamily="18" charset="0"/>
                          <a:cs typeface="Helvetica"/>
                          <a:sym typeface="Helvetica"/>
                        </a:rPr>
                        <m:t> </m:t>
                      </m:r>
                      <m:rad>
                        <m:radPr>
                          <m:degHide m:val="on"/>
                          <m:ctrlPr>
                            <a:rPr lang="en-US" sz="2800" i="1">
                              <a:solidFill>
                                <a:srgbClr val="000000"/>
                              </a:solidFill>
                              <a:latin typeface="Cambria Math" panose="02040503050406030204" pitchFamily="18" charset="0"/>
                              <a:cs typeface="Helvetica"/>
                              <a:sym typeface="Helvetica"/>
                            </a:rPr>
                          </m:ctrlPr>
                        </m:radPr>
                        <m:deg/>
                        <m:e>
                          <m:r>
                            <a:rPr lang="en-US" sz="2800" i="1">
                              <a:solidFill>
                                <a:srgbClr val="000000"/>
                              </a:solidFill>
                              <a:latin typeface="Cambria Math" panose="02040503050406030204" pitchFamily="18" charset="0"/>
                              <a:cs typeface="Helvetica"/>
                              <a:sym typeface="Helvetica"/>
                            </a:rPr>
                            <m:t> </m:t>
                          </m:r>
                          <m:d>
                            <m:dPr>
                              <m:begChr m:val="["/>
                              <m:endChr m:val="]"/>
                              <m:ctrlPr>
                                <a:rPr lang="en-US" sz="2800" i="1">
                                  <a:solidFill>
                                    <a:srgbClr val="000000"/>
                                  </a:solidFill>
                                  <a:latin typeface="Cambria Math" panose="02040503050406030204" pitchFamily="18" charset="0"/>
                                  <a:cs typeface="Helvetica"/>
                                  <a:sym typeface="Helvetica"/>
                                </a:rPr>
                              </m:ctrlPr>
                            </m:dPr>
                            <m:e>
                              <m:f>
                                <m:fPr>
                                  <m:ctrlPr>
                                    <a:rPr lang="en-US" sz="2800" i="1">
                                      <a:solidFill>
                                        <a:srgbClr val="000000"/>
                                      </a:solidFill>
                                      <a:latin typeface="Cambria Math" panose="02040503050406030204" pitchFamily="18" charset="0"/>
                                      <a:cs typeface="Helvetica"/>
                                      <a:sym typeface="Helvetica"/>
                                    </a:rPr>
                                  </m:ctrlPr>
                                </m:fPr>
                                <m:num>
                                  <m:r>
                                    <a:rPr lang="en-US" sz="2800" i="1">
                                      <a:solidFill>
                                        <a:srgbClr val="000000"/>
                                      </a:solidFill>
                                      <a:latin typeface="Cambria Math" panose="02040503050406030204" pitchFamily="18" charset="0"/>
                                      <a:cs typeface="Helvetica"/>
                                      <a:sym typeface="Helvetica"/>
                                    </a:rPr>
                                    <m:t>𝑦𝑤</m:t>
                                  </m:r>
                                </m:num>
                                <m:den>
                                  <m:r>
                                    <a:rPr lang="en-US" sz="2800" i="1">
                                      <a:solidFill>
                                        <a:srgbClr val="000000"/>
                                      </a:solidFill>
                                      <a:latin typeface="Cambria Math" panose="02040503050406030204" pitchFamily="18" charset="0"/>
                                      <a:cs typeface="Helvetica"/>
                                      <a:sym typeface="Helvetica"/>
                                    </a:rPr>
                                    <m:t>2</m:t>
                                  </m:r>
                                  <m:r>
                                    <a:rPr lang="en-US" sz="2800" i="1">
                                      <a:solidFill>
                                        <a:srgbClr val="000000"/>
                                      </a:solidFill>
                                      <a:latin typeface="Cambria Math" panose="02040503050406030204" pitchFamily="18" charset="0"/>
                                      <a:cs typeface="Helvetica"/>
                                      <a:sym typeface="Helvetica"/>
                                    </a:rPr>
                                    <m:t>𝑦</m:t>
                                  </m:r>
                                  <m:r>
                                    <a:rPr lang="en-US" sz="2800" i="1">
                                      <a:solidFill>
                                        <a:srgbClr val="000000"/>
                                      </a:solidFill>
                                      <a:latin typeface="Cambria Math" panose="02040503050406030204" pitchFamily="18" charset="0"/>
                                      <a:cs typeface="Helvetica"/>
                                      <a:sym typeface="Helvetica"/>
                                    </a:rPr>
                                    <m:t>+</m:t>
                                  </m:r>
                                  <m:r>
                                    <a:rPr lang="en-US" sz="2800" i="1">
                                      <a:solidFill>
                                        <a:srgbClr val="000000"/>
                                      </a:solidFill>
                                      <a:latin typeface="Cambria Math" panose="02040503050406030204" pitchFamily="18" charset="0"/>
                                      <a:cs typeface="Helvetica"/>
                                      <a:sym typeface="Helvetica"/>
                                    </a:rPr>
                                    <m:t>𝑤</m:t>
                                  </m:r>
                                </m:den>
                              </m:f>
                            </m:e>
                          </m:d>
                          <m:r>
                            <a:rPr lang="en-US" sz="2800" i="1">
                              <a:solidFill>
                                <a:srgbClr val="000000"/>
                              </a:solidFill>
                              <a:latin typeface="Cambria Math" panose="02040503050406030204" pitchFamily="18" charset="0"/>
                              <a:cs typeface="Helvetica"/>
                              <a:sym typeface="Helvetica"/>
                            </a:rPr>
                            <m:t> </m:t>
                          </m:r>
                          <m:r>
                            <a:rPr lang="en-US" sz="2800" i="1">
                              <a:solidFill>
                                <a:srgbClr val="000000"/>
                              </a:solidFill>
                              <a:latin typeface="Cambria Math" panose="02040503050406030204" pitchFamily="18" charset="0"/>
                              <a:cs typeface="Helvetica"/>
                              <a:sym typeface="Helvetica"/>
                            </a:rPr>
                            <m:t>𝑆</m:t>
                          </m:r>
                        </m:e>
                      </m:rad>
                    </m:oMath>
                  </m:oMathPara>
                </a14:m>
                <a:endParaRPr lang="en-US" sz="2800" dirty="0">
                  <a:solidFill>
                    <a:srgbClr val="000000"/>
                  </a:solidFill>
                  <a:cs typeface="Helvetica"/>
                  <a:sym typeface="Helvetica"/>
                </a:endParaRPr>
              </a:p>
            </p:txBody>
          </p:sp>
        </mc:Choice>
        <mc:Fallback xmlns="">
          <p:sp>
            <p:nvSpPr>
              <p:cNvPr id="5" name="TextBox 4">
                <a:extLst>
                  <a:ext uri="{FF2B5EF4-FFF2-40B4-BE49-F238E27FC236}">
                    <a16:creationId xmlns:a16="http://schemas.microsoft.com/office/drawing/2014/main" id="{33CA85BD-3DC8-BCD7-EB3D-EDF14436A2D8}"/>
                  </a:ext>
                </a:extLst>
              </p:cNvPr>
              <p:cNvSpPr txBox="1">
                <a:spLocks noRot="1" noChangeAspect="1" noMove="1" noResize="1" noEditPoints="1" noAdjustHandles="1" noChangeArrowheads="1" noChangeShapeType="1" noTextEdit="1"/>
              </p:cNvSpPr>
              <p:nvPr/>
            </p:nvSpPr>
            <p:spPr>
              <a:xfrm>
                <a:off x="5938179" y="2651189"/>
                <a:ext cx="4690556" cy="1273041"/>
              </a:xfrm>
              <a:prstGeom prst="rect">
                <a:avLst/>
              </a:prstGeom>
              <a:blipFill>
                <a:blip r:embed="rId3"/>
                <a:stretch>
                  <a:fillRect/>
                </a:stretch>
              </a:blipFill>
              <a:ln w="12700" cap="flat">
                <a:noFill/>
                <a:miter lim="400000"/>
              </a:ln>
              <a:effectLst/>
            </p:spPr>
            <p:txBody>
              <a:bodyPr/>
              <a:lstStyle/>
              <a:p>
                <a:r>
                  <a:rPr lang="en-US">
                    <a:noFill/>
                  </a:rPr>
                  <a:t> </a:t>
                </a:r>
              </a:p>
            </p:txBody>
          </p:sp>
        </mc:Fallback>
      </mc:AlternateContent>
      <p:sp>
        <p:nvSpPr>
          <p:cNvPr id="6" name="TextBox 5">
            <a:extLst>
              <a:ext uri="{FF2B5EF4-FFF2-40B4-BE49-F238E27FC236}">
                <a16:creationId xmlns:a16="http://schemas.microsoft.com/office/drawing/2014/main" id="{E07D921D-EA51-BF18-8567-2390D6309496}"/>
              </a:ext>
            </a:extLst>
          </p:cNvPr>
          <p:cNvSpPr txBox="1"/>
          <p:nvPr/>
        </p:nvSpPr>
        <p:spPr>
          <a:xfrm>
            <a:off x="5110490" y="2081538"/>
            <a:ext cx="2068830" cy="3799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dirty="0">
                <a:solidFill>
                  <a:srgbClr val="000000"/>
                </a:solidFill>
                <a:ea typeface="Helvetica"/>
                <a:cs typeface="Helvetica" panose="020B0604020202020204" pitchFamily="34" charset="0"/>
                <a:sym typeface="Helvetica"/>
              </a:rPr>
              <a:t>Velocity (m/s)</a:t>
            </a:r>
          </a:p>
        </p:txBody>
      </p:sp>
      <p:sp>
        <p:nvSpPr>
          <p:cNvPr id="7" name="TextBox 6">
            <a:extLst>
              <a:ext uri="{FF2B5EF4-FFF2-40B4-BE49-F238E27FC236}">
                <a16:creationId xmlns:a16="http://schemas.microsoft.com/office/drawing/2014/main" id="{FFA9A152-121E-2C6D-5E5F-954F8BA4EA8D}"/>
              </a:ext>
            </a:extLst>
          </p:cNvPr>
          <p:cNvSpPr txBox="1"/>
          <p:nvPr/>
        </p:nvSpPr>
        <p:spPr>
          <a:xfrm>
            <a:off x="7072231" y="1560147"/>
            <a:ext cx="2366486" cy="6876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dirty="0" err="1"/>
              <a:t>Chézy</a:t>
            </a:r>
            <a:r>
              <a:rPr lang="en-US" sz="2000" dirty="0"/>
              <a:t> </a:t>
            </a:r>
            <a:r>
              <a:rPr lang="en-US" sz="2000" dirty="0">
                <a:solidFill>
                  <a:srgbClr val="000000"/>
                </a:solidFill>
                <a:ea typeface="Helvetica"/>
                <a:cs typeface="Helvetica" panose="020B0604020202020204" pitchFamily="34" charset="0"/>
                <a:sym typeface="Helvetica"/>
              </a:rPr>
              <a:t>coefficient (m</a:t>
            </a:r>
            <a:r>
              <a:rPr lang="en-US" sz="2000" baseline="30000" dirty="0">
                <a:solidFill>
                  <a:srgbClr val="000000"/>
                </a:solidFill>
                <a:ea typeface="Helvetica"/>
                <a:cs typeface="Helvetica" panose="020B0604020202020204" pitchFamily="34" charset="0"/>
                <a:sym typeface="Helvetica"/>
              </a:rPr>
              <a:t>1/2/</a:t>
            </a:r>
            <a:r>
              <a:rPr lang="en-US" sz="2000" dirty="0">
                <a:solidFill>
                  <a:srgbClr val="000000"/>
                </a:solidFill>
                <a:ea typeface="Helvetica"/>
                <a:cs typeface="Helvetica" panose="020B0604020202020204" pitchFamily="34" charset="0"/>
                <a:sym typeface="Helvetica"/>
              </a:rPr>
              <a:t>/s) resistance</a:t>
            </a:r>
          </a:p>
        </p:txBody>
      </p:sp>
      <p:sp>
        <p:nvSpPr>
          <p:cNvPr id="8" name="TextBox 7">
            <a:extLst>
              <a:ext uri="{FF2B5EF4-FFF2-40B4-BE49-F238E27FC236}">
                <a16:creationId xmlns:a16="http://schemas.microsoft.com/office/drawing/2014/main" id="{A0A2C160-4747-40BE-2CF3-3E4949DD93C6}"/>
              </a:ext>
            </a:extLst>
          </p:cNvPr>
          <p:cNvSpPr txBox="1"/>
          <p:nvPr/>
        </p:nvSpPr>
        <p:spPr>
          <a:xfrm>
            <a:off x="7798578" y="4394903"/>
            <a:ext cx="2514600" cy="3799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dirty="0">
                <a:solidFill>
                  <a:srgbClr val="000000"/>
                </a:solidFill>
                <a:ea typeface="Helvetica"/>
                <a:cs typeface="Helvetica" panose="020B0604020202020204" pitchFamily="34" charset="0"/>
                <a:sym typeface="Helvetica"/>
              </a:rPr>
              <a:t>Hydraulic Radius (m)</a:t>
            </a:r>
          </a:p>
        </p:txBody>
      </p:sp>
      <p:sp>
        <p:nvSpPr>
          <p:cNvPr id="9" name="TextBox 8">
            <a:extLst>
              <a:ext uri="{FF2B5EF4-FFF2-40B4-BE49-F238E27FC236}">
                <a16:creationId xmlns:a16="http://schemas.microsoft.com/office/drawing/2014/main" id="{39C78356-5A3B-FA03-8908-E822C5BCFF3D}"/>
              </a:ext>
            </a:extLst>
          </p:cNvPr>
          <p:cNvSpPr txBox="1"/>
          <p:nvPr/>
        </p:nvSpPr>
        <p:spPr>
          <a:xfrm>
            <a:off x="10330536" y="2292417"/>
            <a:ext cx="2068830" cy="6876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dirty="0">
                <a:solidFill>
                  <a:srgbClr val="000000"/>
                </a:solidFill>
                <a:ea typeface="Helvetica"/>
                <a:cs typeface="Helvetica" panose="020B0604020202020204" pitchFamily="34" charset="0"/>
                <a:sym typeface="Helvetica"/>
              </a:rPr>
              <a:t>Channel Slope (m/m)</a:t>
            </a:r>
          </a:p>
        </p:txBody>
      </p:sp>
      <p:cxnSp>
        <p:nvCxnSpPr>
          <p:cNvPr id="11" name="Straight Arrow Connector 10">
            <a:extLst>
              <a:ext uri="{FF2B5EF4-FFF2-40B4-BE49-F238E27FC236}">
                <a16:creationId xmlns:a16="http://schemas.microsoft.com/office/drawing/2014/main" id="{8ADDB648-3255-5A9D-7046-1B864B69585F}"/>
              </a:ext>
            </a:extLst>
          </p:cNvPr>
          <p:cNvCxnSpPr>
            <a:cxnSpLocks/>
          </p:cNvCxnSpPr>
          <p:nvPr/>
        </p:nvCxnSpPr>
        <p:spPr>
          <a:xfrm>
            <a:off x="6061800" y="2525658"/>
            <a:ext cx="638981" cy="672935"/>
          </a:xfrm>
          <a:prstGeom prst="straightConnector1">
            <a:avLst/>
          </a:prstGeom>
          <a:noFill/>
          <a:ln w="47625"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2" name="Straight Arrow Connector 11">
            <a:extLst>
              <a:ext uri="{FF2B5EF4-FFF2-40B4-BE49-F238E27FC236}">
                <a16:creationId xmlns:a16="http://schemas.microsoft.com/office/drawing/2014/main" id="{4E00AB3C-9391-F599-DE15-B85A76ABB12B}"/>
              </a:ext>
            </a:extLst>
          </p:cNvPr>
          <p:cNvCxnSpPr>
            <a:cxnSpLocks/>
          </p:cNvCxnSpPr>
          <p:nvPr/>
        </p:nvCxnSpPr>
        <p:spPr>
          <a:xfrm flipV="1">
            <a:off x="8809059" y="3898575"/>
            <a:ext cx="0" cy="496328"/>
          </a:xfrm>
          <a:prstGeom prst="straightConnector1">
            <a:avLst/>
          </a:prstGeom>
          <a:noFill/>
          <a:ln w="508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4" name="Straight Arrow Connector 13">
            <a:extLst>
              <a:ext uri="{FF2B5EF4-FFF2-40B4-BE49-F238E27FC236}">
                <a16:creationId xmlns:a16="http://schemas.microsoft.com/office/drawing/2014/main" id="{BEC35A31-9716-6908-7FFB-D22C7A2ACC08}"/>
              </a:ext>
            </a:extLst>
          </p:cNvPr>
          <p:cNvCxnSpPr>
            <a:cxnSpLocks/>
          </p:cNvCxnSpPr>
          <p:nvPr/>
        </p:nvCxnSpPr>
        <p:spPr>
          <a:xfrm>
            <a:off x="7642652" y="2180516"/>
            <a:ext cx="0" cy="983492"/>
          </a:xfrm>
          <a:prstGeom prst="straightConnector1">
            <a:avLst/>
          </a:prstGeom>
          <a:noFill/>
          <a:ln w="508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6" name="Straight Arrow Connector 15">
            <a:extLst>
              <a:ext uri="{FF2B5EF4-FFF2-40B4-BE49-F238E27FC236}">
                <a16:creationId xmlns:a16="http://schemas.microsoft.com/office/drawing/2014/main" id="{A6B87A56-1544-005A-B0E2-080CFC11B85F}"/>
              </a:ext>
            </a:extLst>
          </p:cNvPr>
          <p:cNvCxnSpPr>
            <a:cxnSpLocks/>
          </p:cNvCxnSpPr>
          <p:nvPr/>
        </p:nvCxnSpPr>
        <p:spPr>
          <a:xfrm flipH="1">
            <a:off x="9960013" y="2812168"/>
            <a:ext cx="370523" cy="437866"/>
          </a:xfrm>
          <a:prstGeom prst="straightConnector1">
            <a:avLst/>
          </a:prstGeom>
          <a:noFill/>
          <a:ln w="508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21" name="What Happened and Why?">
            <a:extLst>
              <a:ext uri="{FF2B5EF4-FFF2-40B4-BE49-F238E27FC236}">
                <a16:creationId xmlns:a16="http://schemas.microsoft.com/office/drawing/2014/main" id="{7C656D2C-BDDC-9195-0964-C8BF139FDAC3}"/>
              </a:ext>
            </a:extLst>
          </p:cNvPr>
          <p:cNvSpPr txBox="1"/>
          <p:nvPr/>
        </p:nvSpPr>
        <p:spPr>
          <a:xfrm>
            <a:off x="146304" y="64008"/>
            <a:ext cx="7223760" cy="5799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anchor="ctr">
            <a:spAutoFit/>
          </a:bodyPr>
          <a:lstStyle>
            <a:lvl1pPr algn="ctr" defTabSz="821531">
              <a:defRPr sz="6600">
                <a:latin typeface="+mj-lt"/>
                <a:ea typeface="+mj-ea"/>
                <a:cs typeface="+mj-cs"/>
                <a:sym typeface="Gill Sans"/>
              </a:defRPr>
            </a:lvl1pPr>
          </a:lstStyle>
          <a:p>
            <a:r>
              <a:rPr lang="en-US" sz="3300" dirty="0"/>
              <a:t>What controls flow velocity in a channel?</a:t>
            </a:r>
            <a:endParaRPr sz="3300" dirty="0"/>
          </a:p>
        </p:txBody>
      </p:sp>
      <p:sp>
        <p:nvSpPr>
          <p:cNvPr id="2" name="Rectangle 1">
            <a:extLst>
              <a:ext uri="{FF2B5EF4-FFF2-40B4-BE49-F238E27FC236}">
                <a16:creationId xmlns:a16="http://schemas.microsoft.com/office/drawing/2014/main" id="{063B1DF7-8648-83C3-BB1C-B19CBAD2207D}"/>
              </a:ext>
            </a:extLst>
          </p:cNvPr>
          <p:cNvSpPr/>
          <p:nvPr/>
        </p:nvSpPr>
        <p:spPr>
          <a:xfrm>
            <a:off x="8145563" y="2829642"/>
            <a:ext cx="1448820" cy="1014902"/>
          </a:xfrm>
          <a:prstGeom prst="rect">
            <a:avLst/>
          </a:prstGeom>
          <a:noFill/>
          <a:ln w="381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43AC41E-A04F-6BD9-79A9-1D927F0A8DD6}"/>
              </a:ext>
            </a:extLst>
          </p:cNvPr>
          <p:cNvSpPr txBox="1"/>
          <p:nvPr/>
        </p:nvSpPr>
        <p:spPr>
          <a:xfrm>
            <a:off x="421432" y="1283675"/>
            <a:ext cx="2528130" cy="3799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dirty="0">
                <a:solidFill>
                  <a:srgbClr val="000000"/>
                </a:solidFill>
                <a:ea typeface="Helvetica"/>
                <a:cs typeface="Helvetica" panose="020B0604020202020204" pitchFamily="34" charset="0"/>
                <a:sym typeface="Helvetica"/>
              </a:rPr>
              <a:t>Flow Resistance </a:t>
            </a:r>
          </a:p>
        </p:txBody>
      </p:sp>
      <p:sp>
        <p:nvSpPr>
          <p:cNvPr id="4" name="Slide Number Placeholder 3">
            <a:extLst>
              <a:ext uri="{FF2B5EF4-FFF2-40B4-BE49-F238E27FC236}">
                <a16:creationId xmlns:a16="http://schemas.microsoft.com/office/drawing/2014/main" id="{8668453D-80E8-6F2C-F2D4-B8E3CCD3214E}"/>
              </a:ext>
            </a:extLst>
          </p:cNvPr>
          <p:cNvSpPr>
            <a:spLocks noGrp="1"/>
          </p:cNvSpPr>
          <p:nvPr>
            <p:ph type="sldNum" sz="quarter" idx="12"/>
          </p:nvPr>
        </p:nvSpPr>
        <p:spPr/>
        <p:txBody>
          <a:bodyPr/>
          <a:lstStyle/>
          <a:p>
            <a:fld id="{FA99161D-C4CB-4048-AB64-44E2ACAC06A6}" type="slidenum">
              <a:rPr lang="en-US" smtClean="0"/>
              <a:t>10</a:t>
            </a:fld>
            <a:endParaRPr lang="en-US"/>
          </a:p>
        </p:txBody>
      </p:sp>
    </p:spTree>
    <p:extLst>
      <p:ext uri="{BB962C8B-B14F-4D97-AF65-F5344CB8AC3E}">
        <p14:creationId xmlns:p14="http://schemas.microsoft.com/office/powerpoint/2010/main" val="353714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CBA4E-EDAA-9B93-96B7-25AD0374F2DD}"/>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F0C3B0B2-1E63-9701-18B5-23ACBE0916B0}"/>
              </a:ext>
            </a:extLst>
          </p:cNvPr>
          <p:cNvSpPr txBox="1"/>
          <p:nvPr/>
        </p:nvSpPr>
        <p:spPr>
          <a:xfrm>
            <a:off x="146304" y="866052"/>
            <a:ext cx="11459644" cy="9954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dirty="0">
                <a:solidFill>
                  <a:srgbClr val="000000"/>
                </a:solidFill>
                <a:ea typeface="Helvetica"/>
                <a:cs typeface="Helvetica"/>
                <a:sym typeface="Helvetica"/>
              </a:rPr>
              <a:t>Smooth</a:t>
            </a:r>
            <a:r>
              <a:rPr lang="en-US" sz="2000" dirty="0"/>
              <a:t>, engineered channels have low roughness and resistance: C values higher</a:t>
            </a:r>
          </a:p>
          <a:p>
            <a:pPr defTabSz="321469" hangingPunct="0"/>
            <a:endParaRPr lang="en-US" sz="2000" dirty="0">
              <a:solidFill>
                <a:srgbClr val="000000"/>
              </a:solidFill>
              <a:ea typeface="Helvetica"/>
              <a:cs typeface="Helvetica"/>
              <a:sym typeface="Helvetica"/>
            </a:endParaRPr>
          </a:p>
          <a:p>
            <a:pPr defTabSz="321469" hangingPunct="0"/>
            <a:r>
              <a:rPr lang="en-US" sz="2000" dirty="0"/>
              <a:t>Rough, natural channels have greater frictional resistance: C values lower</a:t>
            </a:r>
            <a:endParaRPr lang="en-US" sz="2000" dirty="0">
              <a:solidFill>
                <a:srgbClr val="000000"/>
              </a:solidFill>
              <a:ea typeface="Helvetica"/>
              <a:cs typeface="Helvetica"/>
              <a:sym typeface="Helvetica"/>
            </a:endParaRPr>
          </a:p>
        </p:txBody>
      </p:sp>
      <p:sp>
        <p:nvSpPr>
          <p:cNvPr id="13" name="What Happened and Why?">
            <a:extLst>
              <a:ext uri="{FF2B5EF4-FFF2-40B4-BE49-F238E27FC236}">
                <a16:creationId xmlns:a16="http://schemas.microsoft.com/office/drawing/2014/main" id="{6604B85B-A51C-2F08-BC1C-D8C72FD9B0EB}"/>
              </a:ext>
            </a:extLst>
          </p:cNvPr>
          <p:cNvSpPr txBox="1"/>
          <p:nvPr/>
        </p:nvSpPr>
        <p:spPr>
          <a:xfrm>
            <a:off x="146304" y="64008"/>
            <a:ext cx="7223760" cy="5799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anchor="ctr">
            <a:spAutoFit/>
          </a:bodyPr>
          <a:lstStyle>
            <a:lvl1pPr algn="ctr" defTabSz="821531">
              <a:defRPr sz="6600">
                <a:latin typeface="+mj-lt"/>
                <a:ea typeface="+mj-ea"/>
                <a:cs typeface="+mj-cs"/>
                <a:sym typeface="Gill Sans"/>
              </a:defRPr>
            </a:lvl1pPr>
          </a:lstStyle>
          <a:p>
            <a:pPr algn="l"/>
            <a:r>
              <a:rPr lang="en-US" sz="3300" dirty="0"/>
              <a:t>What controls flow velocity in a channel?</a:t>
            </a:r>
            <a:endParaRPr sz="3300" dirty="0"/>
          </a:p>
        </p:txBody>
      </p:sp>
      <p:pic>
        <p:nvPicPr>
          <p:cNvPr id="4" name="Picture 3">
            <a:extLst>
              <a:ext uri="{FF2B5EF4-FFF2-40B4-BE49-F238E27FC236}">
                <a16:creationId xmlns:a16="http://schemas.microsoft.com/office/drawing/2014/main" id="{90FD0588-740D-A941-3BF8-4CCD704ADE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719" y="2576699"/>
            <a:ext cx="3819637" cy="2620527"/>
          </a:xfrm>
          <a:prstGeom prst="rect">
            <a:avLst/>
          </a:prstGeom>
        </p:spPr>
      </p:pic>
      <p:pic>
        <p:nvPicPr>
          <p:cNvPr id="8" name="Picture 7">
            <a:extLst>
              <a:ext uri="{FF2B5EF4-FFF2-40B4-BE49-F238E27FC236}">
                <a16:creationId xmlns:a16="http://schemas.microsoft.com/office/drawing/2014/main" id="{47B94282-69D4-113E-F56D-3C087D0455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6699" y="2576699"/>
            <a:ext cx="3746514" cy="2643479"/>
          </a:xfrm>
          <a:prstGeom prst="rect">
            <a:avLst/>
          </a:prstGeom>
        </p:spPr>
      </p:pic>
      <p:pic>
        <p:nvPicPr>
          <p:cNvPr id="10" name="Picture 9">
            <a:extLst>
              <a:ext uri="{FF2B5EF4-FFF2-40B4-BE49-F238E27FC236}">
                <a16:creationId xmlns:a16="http://schemas.microsoft.com/office/drawing/2014/main" id="{1C2FA196-1DF4-9C28-0807-582E610A94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49557" y="2576699"/>
            <a:ext cx="3820866" cy="2663616"/>
          </a:xfrm>
          <a:prstGeom prst="rect">
            <a:avLst/>
          </a:prstGeom>
        </p:spPr>
      </p:pic>
      <p:sp>
        <p:nvSpPr>
          <p:cNvPr id="14" name="TextBox 13">
            <a:extLst>
              <a:ext uri="{FF2B5EF4-FFF2-40B4-BE49-F238E27FC236}">
                <a16:creationId xmlns:a16="http://schemas.microsoft.com/office/drawing/2014/main" id="{643D2997-B900-AC26-1202-93248E659F71}"/>
              </a:ext>
            </a:extLst>
          </p:cNvPr>
          <p:cNvSpPr txBox="1"/>
          <p:nvPr/>
        </p:nvSpPr>
        <p:spPr>
          <a:xfrm>
            <a:off x="563631" y="5257818"/>
            <a:ext cx="2993811" cy="369332"/>
          </a:xfrm>
          <a:prstGeom prst="rect">
            <a:avLst/>
          </a:prstGeom>
          <a:noFill/>
        </p:spPr>
        <p:txBody>
          <a:bodyPr wrap="square" rtlCol="0">
            <a:spAutoFit/>
          </a:bodyPr>
          <a:lstStyle/>
          <a:p>
            <a:r>
              <a:rPr lang="en-US" dirty="0"/>
              <a:t>Clark Fork at St. Regis, MT</a:t>
            </a:r>
          </a:p>
        </p:txBody>
      </p:sp>
      <p:sp>
        <p:nvSpPr>
          <p:cNvPr id="16" name="TextBox 15">
            <a:extLst>
              <a:ext uri="{FF2B5EF4-FFF2-40B4-BE49-F238E27FC236}">
                <a16:creationId xmlns:a16="http://schemas.microsoft.com/office/drawing/2014/main" id="{DB951AE0-C67D-ACAA-4508-0927F8EA35F7}"/>
              </a:ext>
            </a:extLst>
          </p:cNvPr>
          <p:cNvSpPr txBox="1"/>
          <p:nvPr/>
        </p:nvSpPr>
        <p:spPr>
          <a:xfrm>
            <a:off x="4062113" y="5257800"/>
            <a:ext cx="3971734" cy="369332"/>
          </a:xfrm>
          <a:prstGeom prst="rect">
            <a:avLst/>
          </a:prstGeom>
          <a:noFill/>
        </p:spPr>
        <p:txBody>
          <a:bodyPr wrap="square" rtlCol="0">
            <a:spAutoFit/>
          </a:bodyPr>
          <a:lstStyle/>
          <a:p>
            <a:r>
              <a:rPr lang="en-US" dirty="0"/>
              <a:t>W. Fork Bitterroot River at Connor, MT</a:t>
            </a:r>
          </a:p>
        </p:txBody>
      </p:sp>
      <p:sp>
        <p:nvSpPr>
          <p:cNvPr id="18" name="TextBox 17">
            <a:extLst>
              <a:ext uri="{FF2B5EF4-FFF2-40B4-BE49-F238E27FC236}">
                <a16:creationId xmlns:a16="http://schemas.microsoft.com/office/drawing/2014/main" id="{7811E82C-61E2-3DF8-D2FF-2BEDE7F757E9}"/>
              </a:ext>
            </a:extLst>
          </p:cNvPr>
          <p:cNvSpPr txBox="1"/>
          <p:nvPr/>
        </p:nvSpPr>
        <p:spPr>
          <a:xfrm>
            <a:off x="8317474" y="5257800"/>
            <a:ext cx="3352872" cy="369332"/>
          </a:xfrm>
          <a:prstGeom prst="rect">
            <a:avLst/>
          </a:prstGeom>
          <a:noFill/>
        </p:spPr>
        <p:txBody>
          <a:bodyPr wrap="square" rtlCol="0">
            <a:spAutoFit/>
          </a:bodyPr>
          <a:lstStyle/>
          <a:p>
            <a:r>
              <a:rPr lang="en-US" dirty="0"/>
              <a:t>Rock Creek Canal at Darby, MT</a:t>
            </a:r>
          </a:p>
        </p:txBody>
      </p:sp>
      <p:sp>
        <p:nvSpPr>
          <p:cNvPr id="29" name="TextBox 28">
            <a:extLst>
              <a:ext uri="{FF2B5EF4-FFF2-40B4-BE49-F238E27FC236}">
                <a16:creationId xmlns:a16="http://schemas.microsoft.com/office/drawing/2014/main" id="{D71D71CF-96CB-A427-8D42-FD0355B38CB0}"/>
              </a:ext>
            </a:extLst>
          </p:cNvPr>
          <p:cNvSpPr txBox="1"/>
          <p:nvPr/>
        </p:nvSpPr>
        <p:spPr>
          <a:xfrm>
            <a:off x="204933" y="2196128"/>
            <a:ext cx="3884103" cy="369332"/>
          </a:xfrm>
          <a:prstGeom prst="rect">
            <a:avLst/>
          </a:prstGeom>
          <a:noFill/>
        </p:spPr>
        <p:txBody>
          <a:bodyPr wrap="square" rtlCol="0">
            <a:spAutoFit/>
          </a:bodyPr>
          <a:lstStyle/>
          <a:p>
            <a:r>
              <a:rPr lang="en-US" dirty="0"/>
              <a:t>High C (less resistance/roughness)</a:t>
            </a:r>
          </a:p>
        </p:txBody>
      </p:sp>
      <p:sp>
        <p:nvSpPr>
          <p:cNvPr id="31" name="TextBox 30">
            <a:extLst>
              <a:ext uri="{FF2B5EF4-FFF2-40B4-BE49-F238E27FC236}">
                <a16:creationId xmlns:a16="http://schemas.microsoft.com/office/drawing/2014/main" id="{F82AE1FB-0E23-0AE4-25C6-3EB676A35183}"/>
              </a:ext>
            </a:extLst>
          </p:cNvPr>
          <p:cNvSpPr txBox="1"/>
          <p:nvPr/>
        </p:nvSpPr>
        <p:spPr>
          <a:xfrm>
            <a:off x="8102964" y="2242963"/>
            <a:ext cx="3884103" cy="369332"/>
          </a:xfrm>
          <a:prstGeom prst="rect">
            <a:avLst/>
          </a:prstGeom>
          <a:noFill/>
        </p:spPr>
        <p:txBody>
          <a:bodyPr wrap="square" rtlCol="0">
            <a:spAutoFit/>
          </a:bodyPr>
          <a:lstStyle/>
          <a:p>
            <a:r>
              <a:rPr lang="en-US" dirty="0"/>
              <a:t>Low C (more resistance/roughness)</a:t>
            </a:r>
          </a:p>
        </p:txBody>
      </p:sp>
      <p:sp>
        <p:nvSpPr>
          <p:cNvPr id="35" name="TextBox 34">
            <a:extLst>
              <a:ext uri="{FF2B5EF4-FFF2-40B4-BE49-F238E27FC236}">
                <a16:creationId xmlns:a16="http://schemas.microsoft.com/office/drawing/2014/main" id="{A7B29697-1B2E-F472-140F-C8FA5A868535}"/>
              </a:ext>
            </a:extLst>
          </p:cNvPr>
          <p:cNvSpPr txBox="1"/>
          <p:nvPr/>
        </p:nvSpPr>
        <p:spPr>
          <a:xfrm>
            <a:off x="3447727" y="5834814"/>
            <a:ext cx="5123310" cy="369332"/>
          </a:xfrm>
          <a:prstGeom prst="rect">
            <a:avLst/>
          </a:prstGeom>
          <a:noFill/>
        </p:spPr>
        <p:txBody>
          <a:bodyPr wrap="square" rtlCol="0">
            <a:spAutoFit/>
          </a:bodyPr>
          <a:lstStyle/>
          <a:p>
            <a:r>
              <a:rPr lang="en-US" dirty="0"/>
              <a:t>Increasing channel bed resistance/roughness</a:t>
            </a:r>
          </a:p>
        </p:txBody>
      </p:sp>
      <p:cxnSp>
        <p:nvCxnSpPr>
          <p:cNvPr id="37" name="Straight Connector 36">
            <a:extLst>
              <a:ext uri="{FF2B5EF4-FFF2-40B4-BE49-F238E27FC236}">
                <a16:creationId xmlns:a16="http://schemas.microsoft.com/office/drawing/2014/main" id="{30FBD97F-46D4-6512-2EF5-5146F75C7A6B}"/>
              </a:ext>
            </a:extLst>
          </p:cNvPr>
          <p:cNvCxnSpPr>
            <a:endCxn id="35" idx="1"/>
          </p:cNvCxnSpPr>
          <p:nvPr/>
        </p:nvCxnSpPr>
        <p:spPr>
          <a:xfrm>
            <a:off x="279560" y="6019480"/>
            <a:ext cx="3168167" cy="0"/>
          </a:xfrm>
          <a:prstGeom prst="line">
            <a:avLst/>
          </a:prstGeom>
          <a:ln w="50800"/>
        </p:spPr>
        <p:style>
          <a:lnRef idx="2">
            <a:schemeClr val="accent1"/>
          </a:lnRef>
          <a:fillRef idx="0">
            <a:schemeClr val="accent1"/>
          </a:fillRef>
          <a:effectRef idx="1">
            <a:schemeClr val="accent1"/>
          </a:effectRef>
          <a:fontRef idx="minor">
            <a:schemeClr val="tx1"/>
          </a:fontRef>
        </p:style>
      </p:cxnSp>
      <p:cxnSp>
        <p:nvCxnSpPr>
          <p:cNvPr id="39" name="Straight Arrow Connector 38">
            <a:extLst>
              <a:ext uri="{FF2B5EF4-FFF2-40B4-BE49-F238E27FC236}">
                <a16:creationId xmlns:a16="http://schemas.microsoft.com/office/drawing/2014/main" id="{0BD5E244-BF51-FCE8-BB7D-365231B58AB4}"/>
              </a:ext>
            </a:extLst>
          </p:cNvPr>
          <p:cNvCxnSpPr/>
          <p:nvPr/>
        </p:nvCxnSpPr>
        <p:spPr>
          <a:xfrm>
            <a:off x="8102964" y="6019480"/>
            <a:ext cx="3325848" cy="0"/>
          </a:xfrm>
          <a:prstGeom prst="straightConnector1">
            <a:avLst/>
          </a:prstGeom>
          <a:ln w="53975">
            <a:tailEnd type="triangle"/>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38CC47DB-89C1-63B1-7C74-50F39FCD1500}"/>
              </a:ext>
            </a:extLst>
          </p:cNvPr>
          <p:cNvSpPr txBox="1"/>
          <p:nvPr/>
        </p:nvSpPr>
        <p:spPr>
          <a:xfrm>
            <a:off x="146304" y="4868291"/>
            <a:ext cx="3358056" cy="3289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642937" rtl="0" fontAlgn="auto" latinLnBrk="0" hangingPunct="0">
              <a:lnSpc>
                <a:spcPct val="100000"/>
              </a:lnSpc>
              <a:spcBef>
                <a:spcPts val="0"/>
              </a:spcBef>
              <a:spcAft>
                <a:spcPts val="0"/>
              </a:spcAft>
              <a:buClrTx/>
              <a:buSzTx/>
              <a:buFontTx/>
              <a:buNone/>
              <a:tabLst/>
            </a:pPr>
            <a:r>
              <a:rPr lang="en-US" sz="1200" dirty="0">
                <a:solidFill>
                  <a:schemeClr val="bg1"/>
                </a:solidFill>
                <a:ea typeface="Helvetica"/>
                <a:cs typeface="Helvetica" panose="020B0604020202020204" pitchFamily="34" charset="0"/>
                <a:sym typeface="Helvetica"/>
              </a:rPr>
              <a:t>USGS (Public Domain)</a:t>
            </a:r>
            <a:endParaRPr kumimoji="0" lang="en-US" sz="1200" b="0" i="0" u="none" strike="noStrike" cap="none" spc="0" normalizeH="0" baseline="0" dirty="0">
              <a:ln>
                <a:noFill/>
              </a:ln>
              <a:solidFill>
                <a:schemeClr val="bg1"/>
              </a:solidFill>
              <a:effectLst/>
              <a:uFillTx/>
              <a:ea typeface="Helvetica"/>
              <a:cs typeface="Helvetica" panose="020B0604020202020204" pitchFamily="34" charset="0"/>
              <a:sym typeface="Helvetica"/>
            </a:endParaRPr>
          </a:p>
        </p:txBody>
      </p:sp>
      <p:sp>
        <p:nvSpPr>
          <p:cNvPr id="6" name="TextBox 5">
            <a:extLst>
              <a:ext uri="{FF2B5EF4-FFF2-40B4-BE49-F238E27FC236}">
                <a16:creationId xmlns:a16="http://schemas.microsoft.com/office/drawing/2014/main" id="{C193AA78-34DE-BC8C-7919-A23B6BF17653}"/>
              </a:ext>
            </a:extLst>
          </p:cNvPr>
          <p:cNvSpPr txBox="1"/>
          <p:nvPr/>
        </p:nvSpPr>
        <p:spPr>
          <a:xfrm>
            <a:off x="4136699" y="4911380"/>
            <a:ext cx="3358056" cy="3289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642937" rtl="0" fontAlgn="auto" latinLnBrk="0" hangingPunct="0">
              <a:lnSpc>
                <a:spcPct val="100000"/>
              </a:lnSpc>
              <a:spcBef>
                <a:spcPts val="0"/>
              </a:spcBef>
              <a:spcAft>
                <a:spcPts val="0"/>
              </a:spcAft>
              <a:buClrTx/>
              <a:buSzTx/>
              <a:buFontTx/>
              <a:buNone/>
              <a:tabLst/>
            </a:pPr>
            <a:r>
              <a:rPr lang="en-US" sz="1200" dirty="0">
                <a:solidFill>
                  <a:schemeClr val="bg1"/>
                </a:solidFill>
                <a:ea typeface="Helvetica"/>
                <a:cs typeface="Helvetica" panose="020B0604020202020204" pitchFamily="34" charset="0"/>
                <a:sym typeface="Helvetica"/>
              </a:rPr>
              <a:t>USGS (Public Domain)</a:t>
            </a:r>
            <a:endParaRPr kumimoji="0" lang="en-US" sz="1200" b="0" i="0" u="none" strike="noStrike" cap="none" spc="0" normalizeH="0" baseline="0" dirty="0">
              <a:ln>
                <a:noFill/>
              </a:ln>
              <a:solidFill>
                <a:schemeClr val="bg1"/>
              </a:solidFill>
              <a:effectLst/>
              <a:uFillTx/>
              <a:ea typeface="Helvetica"/>
              <a:cs typeface="Helvetica" panose="020B0604020202020204" pitchFamily="34" charset="0"/>
              <a:sym typeface="Helvetica"/>
            </a:endParaRPr>
          </a:p>
        </p:txBody>
      </p:sp>
      <p:sp>
        <p:nvSpPr>
          <p:cNvPr id="9" name="TextBox 8">
            <a:extLst>
              <a:ext uri="{FF2B5EF4-FFF2-40B4-BE49-F238E27FC236}">
                <a16:creationId xmlns:a16="http://schemas.microsoft.com/office/drawing/2014/main" id="{156A80D1-C430-7001-7841-A2E73DA2243D}"/>
              </a:ext>
            </a:extLst>
          </p:cNvPr>
          <p:cNvSpPr txBox="1"/>
          <p:nvPr/>
        </p:nvSpPr>
        <p:spPr>
          <a:xfrm>
            <a:off x="10311396" y="2576699"/>
            <a:ext cx="1617349" cy="3289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642937" rtl="0" fontAlgn="auto" latinLnBrk="0" hangingPunct="0">
              <a:lnSpc>
                <a:spcPct val="100000"/>
              </a:lnSpc>
              <a:spcBef>
                <a:spcPts val="0"/>
              </a:spcBef>
              <a:spcAft>
                <a:spcPts val="0"/>
              </a:spcAft>
              <a:buClrTx/>
              <a:buSzTx/>
              <a:buFontTx/>
              <a:buNone/>
              <a:tabLst/>
            </a:pPr>
            <a:r>
              <a:rPr lang="en-US" sz="1200" dirty="0">
                <a:solidFill>
                  <a:schemeClr val="bg1"/>
                </a:solidFill>
                <a:ea typeface="Helvetica"/>
                <a:cs typeface="Helvetica" panose="020B0604020202020204" pitchFamily="34" charset="0"/>
                <a:sym typeface="Helvetica"/>
              </a:rPr>
              <a:t>USGS (Public Domain)</a:t>
            </a:r>
            <a:endParaRPr kumimoji="0" lang="en-US" sz="1200" b="0" i="0" u="none" strike="noStrike" cap="none" spc="0" normalizeH="0" baseline="0" dirty="0">
              <a:ln>
                <a:noFill/>
              </a:ln>
              <a:solidFill>
                <a:schemeClr val="bg1"/>
              </a:solidFill>
              <a:effectLst/>
              <a:uFillTx/>
              <a:ea typeface="Helvetica"/>
              <a:cs typeface="Helvetica" panose="020B0604020202020204" pitchFamily="34" charset="0"/>
              <a:sym typeface="Helvetica"/>
            </a:endParaRPr>
          </a:p>
        </p:txBody>
      </p:sp>
      <p:sp>
        <p:nvSpPr>
          <p:cNvPr id="2" name="Slide Number Placeholder 1">
            <a:extLst>
              <a:ext uri="{FF2B5EF4-FFF2-40B4-BE49-F238E27FC236}">
                <a16:creationId xmlns:a16="http://schemas.microsoft.com/office/drawing/2014/main" id="{74E9C6DB-B4A9-7441-9F62-24975718DBC1}"/>
              </a:ext>
            </a:extLst>
          </p:cNvPr>
          <p:cNvSpPr>
            <a:spLocks noGrp="1"/>
          </p:cNvSpPr>
          <p:nvPr>
            <p:ph type="sldNum" sz="quarter" idx="12"/>
          </p:nvPr>
        </p:nvSpPr>
        <p:spPr/>
        <p:txBody>
          <a:bodyPr/>
          <a:lstStyle/>
          <a:p>
            <a:fld id="{FA99161D-C4CB-4048-AB64-44E2ACAC06A6}" type="slidenum">
              <a:rPr lang="en-US" smtClean="0"/>
              <a:t>11</a:t>
            </a:fld>
            <a:endParaRPr lang="en-US"/>
          </a:p>
        </p:txBody>
      </p:sp>
    </p:spTree>
    <p:extLst>
      <p:ext uri="{BB962C8B-B14F-4D97-AF65-F5344CB8AC3E}">
        <p14:creationId xmlns:p14="http://schemas.microsoft.com/office/powerpoint/2010/main" val="2803798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91E87479-48D6-A19A-FC8C-23977F88DDC2}"/>
              </a:ext>
            </a:extLst>
          </p:cNvPr>
          <p:cNvGrpSpPr/>
          <p:nvPr/>
        </p:nvGrpSpPr>
        <p:grpSpPr>
          <a:xfrm>
            <a:off x="1013901" y="1313834"/>
            <a:ext cx="10816722" cy="4601808"/>
            <a:chOff x="547176" y="480396"/>
            <a:chExt cx="10816722" cy="4601808"/>
          </a:xfrm>
        </p:grpSpPr>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70A26B4-26E7-90BE-3601-C54EB255AEA6}"/>
                    </a:ext>
                  </a:extLst>
                </p:cNvPr>
                <p:cNvSpPr txBox="1"/>
                <p:nvPr/>
              </p:nvSpPr>
              <p:spPr>
                <a:xfrm>
                  <a:off x="6673342" y="1460014"/>
                  <a:ext cx="4690556" cy="9093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defTabSz="321469" hangingPunct="0"/>
                  <a14:m>
                    <m:oMathPara xmlns:m="http://schemas.openxmlformats.org/officeDocument/2006/math">
                      <m:oMathParaPr>
                        <m:jc m:val="centerGroup"/>
                      </m:oMathParaPr>
                      <m:oMath xmlns:m="http://schemas.openxmlformats.org/officeDocument/2006/math">
                        <m:r>
                          <a:rPr lang="en-US" sz="2000" i="1">
                            <a:solidFill>
                              <a:srgbClr val="000000"/>
                            </a:solidFill>
                            <a:latin typeface="Cambria Math" panose="02040503050406030204" pitchFamily="18" charset="0"/>
                            <a:cs typeface="Helvetica"/>
                            <a:sym typeface="Helvetica"/>
                          </a:rPr>
                          <m:t>𝑣</m:t>
                        </m:r>
                        <m:r>
                          <a:rPr lang="en-US" sz="2000" i="1">
                            <a:solidFill>
                              <a:srgbClr val="000000"/>
                            </a:solidFill>
                            <a:latin typeface="Cambria Math" panose="02040503050406030204" pitchFamily="18" charset="0"/>
                            <a:cs typeface="Helvetica"/>
                            <a:sym typeface="Helvetica"/>
                          </a:rPr>
                          <m:t> = </m:t>
                        </m:r>
                        <m:r>
                          <a:rPr lang="en-US" sz="2000" i="1">
                            <a:solidFill>
                              <a:srgbClr val="000000"/>
                            </a:solidFill>
                            <a:latin typeface="Cambria Math" panose="02040503050406030204" pitchFamily="18" charset="0"/>
                            <a:cs typeface="Helvetica"/>
                            <a:sym typeface="Helvetica"/>
                          </a:rPr>
                          <m:t>𝐶</m:t>
                        </m:r>
                        <m:r>
                          <a:rPr lang="en-US" sz="2000" i="1">
                            <a:solidFill>
                              <a:srgbClr val="000000"/>
                            </a:solidFill>
                            <a:latin typeface="Cambria Math" panose="02040503050406030204" pitchFamily="18" charset="0"/>
                            <a:cs typeface="Helvetica"/>
                            <a:sym typeface="Helvetica"/>
                          </a:rPr>
                          <m:t> </m:t>
                        </m:r>
                        <m:rad>
                          <m:radPr>
                            <m:degHide m:val="on"/>
                            <m:ctrlPr>
                              <a:rPr lang="en-US" sz="2000" i="1">
                                <a:solidFill>
                                  <a:srgbClr val="000000"/>
                                </a:solidFill>
                                <a:latin typeface="Cambria Math" panose="02040503050406030204" pitchFamily="18" charset="0"/>
                                <a:cs typeface="Helvetica"/>
                                <a:sym typeface="Helvetica"/>
                              </a:rPr>
                            </m:ctrlPr>
                          </m:radPr>
                          <m:deg/>
                          <m:e>
                            <m:r>
                              <a:rPr lang="en-US" sz="2000" i="1">
                                <a:solidFill>
                                  <a:srgbClr val="000000"/>
                                </a:solidFill>
                                <a:latin typeface="Cambria Math" panose="02040503050406030204" pitchFamily="18" charset="0"/>
                                <a:cs typeface="Helvetica"/>
                                <a:sym typeface="Helvetica"/>
                              </a:rPr>
                              <m:t> </m:t>
                            </m:r>
                            <m:d>
                              <m:dPr>
                                <m:begChr m:val="["/>
                                <m:endChr m:val="]"/>
                                <m:ctrlPr>
                                  <a:rPr lang="en-US" sz="2000" i="1">
                                    <a:solidFill>
                                      <a:srgbClr val="000000"/>
                                    </a:solidFill>
                                    <a:latin typeface="Cambria Math" panose="02040503050406030204" pitchFamily="18" charset="0"/>
                                    <a:cs typeface="Helvetica"/>
                                    <a:sym typeface="Helvetica"/>
                                  </a:rPr>
                                </m:ctrlPr>
                              </m:dPr>
                              <m:e>
                                <m:f>
                                  <m:fPr>
                                    <m:ctrlPr>
                                      <a:rPr lang="en-US" sz="2000" i="1">
                                        <a:solidFill>
                                          <a:srgbClr val="000000"/>
                                        </a:solidFill>
                                        <a:latin typeface="Cambria Math" panose="02040503050406030204" pitchFamily="18" charset="0"/>
                                        <a:cs typeface="Helvetica"/>
                                        <a:sym typeface="Helvetica"/>
                                      </a:rPr>
                                    </m:ctrlPr>
                                  </m:fPr>
                                  <m:num>
                                    <m:r>
                                      <a:rPr lang="en-US" sz="2000" i="1">
                                        <a:solidFill>
                                          <a:srgbClr val="000000"/>
                                        </a:solidFill>
                                        <a:latin typeface="Cambria Math" panose="02040503050406030204" pitchFamily="18" charset="0"/>
                                        <a:cs typeface="Helvetica"/>
                                        <a:sym typeface="Helvetica"/>
                                      </a:rPr>
                                      <m:t>𝑦𝑤</m:t>
                                    </m:r>
                                  </m:num>
                                  <m:den>
                                    <m:r>
                                      <a:rPr lang="en-US" sz="2000" i="1">
                                        <a:solidFill>
                                          <a:srgbClr val="000000"/>
                                        </a:solidFill>
                                        <a:latin typeface="Cambria Math" panose="02040503050406030204" pitchFamily="18" charset="0"/>
                                        <a:cs typeface="Helvetica"/>
                                        <a:sym typeface="Helvetica"/>
                                      </a:rPr>
                                      <m:t>2</m:t>
                                    </m:r>
                                    <m:r>
                                      <a:rPr lang="en-US" sz="2000" i="1">
                                        <a:solidFill>
                                          <a:srgbClr val="000000"/>
                                        </a:solidFill>
                                        <a:latin typeface="Cambria Math" panose="02040503050406030204" pitchFamily="18" charset="0"/>
                                        <a:cs typeface="Helvetica"/>
                                        <a:sym typeface="Helvetica"/>
                                      </a:rPr>
                                      <m:t>𝑦</m:t>
                                    </m:r>
                                    <m:r>
                                      <a:rPr lang="en-US" sz="2000" i="1">
                                        <a:solidFill>
                                          <a:srgbClr val="000000"/>
                                        </a:solidFill>
                                        <a:latin typeface="Cambria Math" panose="02040503050406030204" pitchFamily="18" charset="0"/>
                                        <a:cs typeface="Helvetica"/>
                                        <a:sym typeface="Helvetica"/>
                                      </a:rPr>
                                      <m:t>+</m:t>
                                    </m:r>
                                    <m:r>
                                      <a:rPr lang="en-US" sz="2000" i="1">
                                        <a:solidFill>
                                          <a:srgbClr val="000000"/>
                                        </a:solidFill>
                                        <a:latin typeface="Cambria Math" panose="02040503050406030204" pitchFamily="18" charset="0"/>
                                        <a:cs typeface="Helvetica"/>
                                        <a:sym typeface="Helvetica"/>
                                      </a:rPr>
                                      <m:t>𝑤</m:t>
                                    </m:r>
                                  </m:den>
                                </m:f>
                              </m:e>
                            </m:d>
                            <m:r>
                              <a:rPr lang="en-US" sz="2000" i="1">
                                <a:solidFill>
                                  <a:srgbClr val="000000"/>
                                </a:solidFill>
                                <a:latin typeface="Cambria Math" panose="02040503050406030204" pitchFamily="18" charset="0"/>
                                <a:cs typeface="Helvetica"/>
                                <a:sym typeface="Helvetica"/>
                              </a:rPr>
                              <m:t> </m:t>
                            </m:r>
                            <m:r>
                              <a:rPr lang="en-US" sz="2000" i="1">
                                <a:solidFill>
                                  <a:srgbClr val="000000"/>
                                </a:solidFill>
                                <a:latin typeface="Cambria Math" panose="02040503050406030204" pitchFamily="18" charset="0"/>
                                <a:cs typeface="Helvetica"/>
                                <a:sym typeface="Helvetica"/>
                              </a:rPr>
                              <m:t>𝑆</m:t>
                            </m:r>
                          </m:e>
                        </m:rad>
                      </m:oMath>
                    </m:oMathPara>
                  </a14:m>
                  <a:endParaRPr lang="en-US" sz="2000" dirty="0">
                    <a:solidFill>
                      <a:srgbClr val="000000"/>
                    </a:solidFill>
                    <a:cs typeface="Helvetica"/>
                    <a:sym typeface="Helvetica"/>
                  </a:endParaRPr>
                </a:p>
              </p:txBody>
            </p:sp>
          </mc:Choice>
          <mc:Fallback xmlns="">
            <p:sp>
              <p:nvSpPr>
                <p:cNvPr id="12" name="TextBox 11">
                  <a:extLst>
                    <a:ext uri="{FF2B5EF4-FFF2-40B4-BE49-F238E27FC236}">
                      <a16:creationId xmlns:a16="http://schemas.microsoft.com/office/drawing/2014/main" id="{670A26B4-26E7-90BE-3601-C54EB255AEA6}"/>
                    </a:ext>
                  </a:extLst>
                </p:cNvPr>
                <p:cNvSpPr txBox="1">
                  <a:spLocks noRot="1" noChangeAspect="1" noMove="1" noResize="1" noEditPoints="1" noAdjustHandles="1" noChangeArrowheads="1" noChangeShapeType="1" noTextEdit="1"/>
                </p:cNvSpPr>
                <p:nvPr/>
              </p:nvSpPr>
              <p:spPr>
                <a:xfrm>
                  <a:off x="6673342" y="1460014"/>
                  <a:ext cx="4690556" cy="909352"/>
                </a:xfrm>
                <a:prstGeom prst="rect">
                  <a:avLst/>
                </a:prstGeom>
                <a:blipFill>
                  <a:blip r:embed="rId3"/>
                  <a:stretch>
                    <a:fillRect b="-1342"/>
                  </a:stretch>
                </a:blipFill>
                <a:ln w="12700" cap="flat">
                  <a:noFill/>
                  <a:miter lim="400000"/>
                </a:ln>
                <a:effectLst/>
              </p:spPr>
              <p:txBody>
                <a:bodyPr/>
                <a:lstStyle/>
                <a:p>
                  <a:r>
                    <a:rPr lang="en-US">
                      <a:noFill/>
                    </a:rPr>
                    <a:t> </a:t>
                  </a:r>
                </a:p>
              </p:txBody>
            </p:sp>
          </mc:Fallback>
        </mc:AlternateContent>
        <p:grpSp>
          <p:nvGrpSpPr>
            <p:cNvPr id="30" name="Group 29">
              <a:extLst>
                <a:ext uri="{FF2B5EF4-FFF2-40B4-BE49-F238E27FC236}">
                  <a16:creationId xmlns:a16="http://schemas.microsoft.com/office/drawing/2014/main" id="{BB4FFBC7-93A0-F6BA-E793-BEB44EB80211}"/>
                </a:ext>
              </a:extLst>
            </p:cNvPr>
            <p:cNvGrpSpPr/>
            <p:nvPr/>
          </p:nvGrpSpPr>
          <p:grpSpPr>
            <a:xfrm>
              <a:off x="547176" y="480396"/>
              <a:ext cx="10168334" cy="4601808"/>
              <a:chOff x="547176" y="480396"/>
              <a:chExt cx="10168334" cy="4601808"/>
            </a:xfrm>
          </p:grpSpPr>
          <p:grpSp>
            <p:nvGrpSpPr>
              <p:cNvPr id="4" name="Group 3">
                <a:extLst>
                  <a:ext uri="{FF2B5EF4-FFF2-40B4-BE49-F238E27FC236}">
                    <a16:creationId xmlns:a16="http://schemas.microsoft.com/office/drawing/2014/main" id="{34F63C0F-D52F-7E8E-706D-69E33400683F}"/>
                  </a:ext>
                </a:extLst>
              </p:cNvPr>
              <p:cNvGrpSpPr/>
              <p:nvPr/>
            </p:nvGrpSpPr>
            <p:grpSpPr>
              <a:xfrm>
                <a:off x="547176" y="480396"/>
                <a:ext cx="10168334" cy="4601808"/>
                <a:chOff x="2014026" y="1424849"/>
                <a:chExt cx="10168334" cy="4601808"/>
              </a:xfrm>
            </p:grpSpPr>
            <p:pic>
              <p:nvPicPr>
                <p:cNvPr id="5" name="Picture 4">
                  <a:extLst>
                    <a:ext uri="{FF2B5EF4-FFF2-40B4-BE49-F238E27FC236}">
                      <a16:creationId xmlns:a16="http://schemas.microsoft.com/office/drawing/2014/main" id="{0A7B2CA6-6F27-E826-8E72-F463251F76C2}"/>
                    </a:ext>
                  </a:extLst>
                </p:cNvPr>
                <p:cNvPicPr>
                  <a:picLocks noChangeAspect="1"/>
                </p:cNvPicPr>
                <p:nvPr/>
              </p:nvPicPr>
              <p:blipFill>
                <a:blip r:embed="rId4"/>
                <a:stretch>
                  <a:fillRect/>
                </a:stretch>
              </p:blipFill>
              <p:spPr>
                <a:xfrm>
                  <a:off x="2014026" y="1424849"/>
                  <a:ext cx="7057616" cy="4601808"/>
                </a:xfrm>
                <a:prstGeom prst="rect">
                  <a:avLst/>
                </a:prstGeom>
              </p:spPr>
            </p:pic>
            <p:sp>
              <p:nvSpPr>
                <p:cNvPr id="6" name="Rectangle 5">
                  <a:extLst>
                    <a:ext uri="{FF2B5EF4-FFF2-40B4-BE49-F238E27FC236}">
                      <a16:creationId xmlns:a16="http://schemas.microsoft.com/office/drawing/2014/main" id="{84EAD9DD-FBA8-7F4C-C596-1A400140943C}"/>
                    </a:ext>
                  </a:extLst>
                </p:cNvPr>
                <p:cNvSpPr/>
                <p:nvPr/>
              </p:nvSpPr>
              <p:spPr>
                <a:xfrm>
                  <a:off x="6874525" y="2489811"/>
                  <a:ext cx="1821456" cy="2717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AB0BB74-51B4-A3CB-48CF-93C20EB6596A}"/>
                    </a:ext>
                  </a:extLst>
                </p:cNvPr>
                <p:cNvSpPr txBox="1"/>
                <p:nvPr/>
              </p:nvSpPr>
              <p:spPr>
                <a:xfrm>
                  <a:off x="9997348" y="1816205"/>
                  <a:ext cx="2185012" cy="646331"/>
                </a:xfrm>
                <a:prstGeom prst="rect">
                  <a:avLst/>
                </a:prstGeom>
                <a:noFill/>
              </p:spPr>
              <p:txBody>
                <a:bodyPr wrap="square" rtlCol="0">
                  <a:spAutoFit/>
                </a:bodyPr>
                <a:lstStyle/>
                <a:p>
                  <a:r>
                    <a:rPr lang="en-US" dirty="0"/>
                    <a:t>Flow Resistance: C </a:t>
                  </a:r>
                  <a:r>
                    <a:rPr lang="en-US" dirty="0" err="1"/>
                    <a:t>Chézy’s</a:t>
                  </a:r>
                  <a:r>
                    <a:rPr lang="en-US" dirty="0"/>
                    <a:t> Equation</a:t>
                  </a:r>
                </a:p>
              </p:txBody>
            </p:sp>
            <p:cxnSp>
              <p:nvCxnSpPr>
                <p:cNvPr id="8" name="Straight Arrow Connector 7">
                  <a:extLst>
                    <a:ext uri="{FF2B5EF4-FFF2-40B4-BE49-F238E27FC236}">
                      <a16:creationId xmlns:a16="http://schemas.microsoft.com/office/drawing/2014/main" id="{5DF44BDE-9B69-C51E-B291-B17D0541B41C}"/>
                    </a:ext>
                  </a:extLst>
                </p:cNvPr>
                <p:cNvCxnSpPr>
                  <a:cxnSpLocks/>
                </p:cNvCxnSpPr>
                <p:nvPr/>
              </p:nvCxnSpPr>
              <p:spPr>
                <a:xfrm flipV="1">
                  <a:off x="3044328" y="2625686"/>
                  <a:ext cx="495759" cy="21666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AB1539C2-D933-2430-72A2-AF7EF6BE648A}"/>
                    </a:ext>
                  </a:extLst>
                </p:cNvPr>
                <p:cNvCxnSpPr>
                  <a:cxnSpLocks/>
                </p:cNvCxnSpPr>
                <p:nvPr/>
              </p:nvCxnSpPr>
              <p:spPr>
                <a:xfrm flipV="1">
                  <a:off x="4035846" y="2218063"/>
                  <a:ext cx="587566" cy="24447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FC2E03CB-6628-2FFD-2033-1BC947CE7CE1}"/>
                    </a:ext>
                  </a:extLst>
                </p:cNvPr>
                <p:cNvSpPr txBox="1"/>
                <p:nvPr/>
              </p:nvSpPr>
              <p:spPr>
                <a:xfrm rot="20299339">
                  <a:off x="2464107" y="1974640"/>
                  <a:ext cx="3205908" cy="369332"/>
                </a:xfrm>
                <a:prstGeom prst="rect">
                  <a:avLst/>
                </a:prstGeom>
                <a:noFill/>
              </p:spPr>
              <p:txBody>
                <a:bodyPr wrap="square" rtlCol="0">
                  <a:spAutoFit/>
                </a:bodyPr>
                <a:lstStyle/>
                <a:p>
                  <a:r>
                    <a:rPr lang="en-US" dirty="0"/>
                    <a:t>Increasing Discharge</a:t>
                  </a:r>
                </a:p>
              </p:txBody>
            </p:sp>
          </p:grpSp>
          <p:cxnSp>
            <p:nvCxnSpPr>
              <p:cNvPr id="14" name="Straight Arrow Connector 13">
                <a:extLst>
                  <a:ext uri="{FF2B5EF4-FFF2-40B4-BE49-F238E27FC236}">
                    <a16:creationId xmlns:a16="http://schemas.microsoft.com/office/drawing/2014/main" id="{EFEEBFD4-3761-DCB7-65B2-A2A0227F9FB8}"/>
                  </a:ext>
                </a:extLst>
              </p:cNvPr>
              <p:cNvCxnSpPr/>
              <p:nvPr/>
            </p:nvCxnSpPr>
            <p:spPr>
              <a:xfrm flipH="1" flipV="1">
                <a:off x="7377113" y="1897898"/>
                <a:ext cx="414337" cy="80668"/>
              </a:xfrm>
              <a:prstGeom prst="straightConnector1">
                <a:avLst/>
              </a:prstGeom>
              <a:ln w="28575">
                <a:solidFill>
                  <a:schemeClr val="tx1">
                    <a:lumMod val="95000"/>
                    <a:lumOff val="5000"/>
                  </a:schemeClr>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3E700399-D556-D5BA-842B-95013E112DA2}"/>
                      </a:ext>
                    </a:extLst>
                  </p:cNvPr>
                  <p:cNvSpPr txBox="1"/>
                  <p:nvPr/>
                </p:nvSpPr>
                <p:spPr>
                  <a:xfrm>
                    <a:off x="8103433" y="3865377"/>
                    <a:ext cx="915187" cy="3231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100" i="1">
                              <a:latin typeface="Cambria Math" panose="02040503050406030204" pitchFamily="18" charset="0"/>
                            </a:rPr>
                            <m:t>𝑄</m:t>
                          </m:r>
                          <m:r>
                            <a:rPr lang="en-US" sz="2100" i="1">
                              <a:latin typeface="Cambria Math" panose="02040503050406030204" pitchFamily="18" charset="0"/>
                            </a:rPr>
                            <m:t>=</m:t>
                          </m:r>
                          <m:r>
                            <a:rPr lang="en-US" sz="2100" i="1">
                              <a:latin typeface="Cambria Math" panose="02040503050406030204" pitchFamily="18" charset="0"/>
                            </a:rPr>
                            <m:t>𝑣𝐴</m:t>
                          </m:r>
                        </m:oMath>
                      </m:oMathPara>
                    </a14:m>
                    <a:endParaRPr lang="en-US" sz="2100" dirty="0"/>
                  </a:p>
                </p:txBody>
              </p:sp>
            </mc:Choice>
            <mc:Fallback xmlns="">
              <p:sp>
                <p:nvSpPr>
                  <p:cNvPr id="16" name="TextBox 15">
                    <a:extLst>
                      <a:ext uri="{FF2B5EF4-FFF2-40B4-BE49-F238E27FC236}">
                        <a16:creationId xmlns:a16="http://schemas.microsoft.com/office/drawing/2014/main" id="{3E700399-D556-D5BA-842B-95013E112DA2}"/>
                      </a:ext>
                    </a:extLst>
                  </p:cNvPr>
                  <p:cNvSpPr txBox="1">
                    <a:spLocks noRot="1" noChangeAspect="1" noMove="1" noResize="1" noEditPoints="1" noAdjustHandles="1" noChangeArrowheads="1" noChangeShapeType="1" noTextEdit="1"/>
                  </p:cNvSpPr>
                  <p:nvPr/>
                </p:nvSpPr>
                <p:spPr>
                  <a:xfrm>
                    <a:off x="8103433" y="3865377"/>
                    <a:ext cx="915187" cy="323165"/>
                  </a:xfrm>
                  <a:prstGeom prst="rect">
                    <a:avLst/>
                  </a:prstGeom>
                  <a:blipFill>
                    <a:blip r:embed="rId5"/>
                    <a:stretch>
                      <a:fillRect l="-10000" r="-6667" b="-32075"/>
                    </a:stretch>
                  </a:blipFill>
                </p:spPr>
                <p:txBody>
                  <a:bodyPr/>
                  <a:lstStyle/>
                  <a:p>
                    <a:r>
                      <a:rPr lang="en-US">
                        <a:noFill/>
                      </a:rPr>
                      <a:t> </a:t>
                    </a:r>
                  </a:p>
                </p:txBody>
              </p:sp>
            </mc:Fallback>
          </mc:AlternateContent>
          <p:sp>
            <p:nvSpPr>
              <p:cNvPr id="18" name="TextBox 17">
                <a:extLst>
                  <a:ext uri="{FF2B5EF4-FFF2-40B4-BE49-F238E27FC236}">
                    <a16:creationId xmlns:a16="http://schemas.microsoft.com/office/drawing/2014/main" id="{3A14C09E-9269-1F22-4CF0-0D7CC5FEDFD4}"/>
                  </a:ext>
                </a:extLst>
              </p:cNvPr>
              <p:cNvSpPr txBox="1"/>
              <p:nvPr/>
            </p:nvSpPr>
            <p:spPr>
              <a:xfrm>
                <a:off x="7492273" y="3496045"/>
                <a:ext cx="2423252" cy="369332"/>
              </a:xfrm>
              <a:prstGeom prst="rect">
                <a:avLst/>
              </a:prstGeom>
              <a:noFill/>
            </p:spPr>
            <p:txBody>
              <a:bodyPr wrap="square" rtlCol="0">
                <a:spAutoFit/>
              </a:bodyPr>
              <a:lstStyle/>
              <a:p>
                <a:r>
                  <a:rPr lang="en-US" dirty="0"/>
                  <a:t>Conservation of Mass</a:t>
                </a:r>
              </a:p>
            </p:txBody>
          </p:sp>
          <p:cxnSp>
            <p:nvCxnSpPr>
              <p:cNvPr id="25" name="Straight Arrow Connector 24">
                <a:extLst>
                  <a:ext uri="{FF2B5EF4-FFF2-40B4-BE49-F238E27FC236}">
                    <a16:creationId xmlns:a16="http://schemas.microsoft.com/office/drawing/2014/main" id="{C0B171FD-CA22-237F-5FDF-195C3B259953}"/>
                  </a:ext>
                </a:extLst>
              </p:cNvPr>
              <p:cNvCxnSpPr>
                <a:cxnSpLocks/>
                <a:stCxn id="18" idx="1"/>
              </p:cNvCxnSpPr>
              <p:nvPr/>
            </p:nvCxnSpPr>
            <p:spPr>
              <a:xfrm flipH="1" flipV="1">
                <a:off x="7076616" y="3496045"/>
                <a:ext cx="415657" cy="184666"/>
              </a:xfrm>
              <a:prstGeom prst="straightConnector1">
                <a:avLst/>
              </a:prstGeom>
              <a:ln w="28575">
                <a:solidFill>
                  <a:schemeClr val="tx1">
                    <a:lumMod val="95000"/>
                    <a:lumOff val="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676533F4-A919-35C3-1BAE-C85AB5DB8533}"/>
                  </a:ext>
                </a:extLst>
              </p:cNvPr>
              <p:cNvCxnSpPr>
                <a:cxnSpLocks/>
                <a:stCxn id="18" idx="1"/>
              </p:cNvCxnSpPr>
              <p:nvPr/>
            </p:nvCxnSpPr>
            <p:spPr>
              <a:xfrm flipH="1">
                <a:off x="7076616" y="3680711"/>
                <a:ext cx="415657" cy="369332"/>
              </a:xfrm>
              <a:prstGeom prst="straightConnector1">
                <a:avLst/>
              </a:prstGeom>
              <a:ln w="28575">
                <a:solidFill>
                  <a:schemeClr val="tx1">
                    <a:lumMod val="95000"/>
                    <a:lumOff val="5000"/>
                  </a:schemeClr>
                </a:solidFill>
                <a:tailEnd type="triangle"/>
              </a:ln>
            </p:spPr>
            <p:style>
              <a:lnRef idx="2">
                <a:schemeClr val="accent1"/>
              </a:lnRef>
              <a:fillRef idx="0">
                <a:schemeClr val="accent1"/>
              </a:fillRef>
              <a:effectRef idx="1">
                <a:schemeClr val="accent1"/>
              </a:effectRef>
              <a:fontRef idx="minor">
                <a:schemeClr val="tx1"/>
              </a:fontRef>
            </p:style>
          </p:cxnSp>
        </p:grpSp>
      </p:grpSp>
      <p:sp>
        <p:nvSpPr>
          <p:cNvPr id="33" name="What Happened and Why?">
            <a:extLst>
              <a:ext uri="{FF2B5EF4-FFF2-40B4-BE49-F238E27FC236}">
                <a16:creationId xmlns:a16="http://schemas.microsoft.com/office/drawing/2014/main" id="{0CB01680-A2D9-DC1D-F5B7-B0431C500CB6}"/>
              </a:ext>
            </a:extLst>
          </p:cNvPr>
          <p:cNvSpPr txBox="1"/>
          <p:nvPr/>
        </p:nvSpPr>
        <p:spPr>
          <a:xfrm>
            <a:off x="146304" y="64008"/>
            <a:ext cx="7223760" cy="5799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anchor="ctr">
            <a:spAutoFit/>
          </a:bodyPr>
          <a:lstStyle>
            <a:lvl1pPr algn="ctr" defTabSz="821531">
              <a:defRPr sz="6600">
                <a:latin typeface="+mj-lt"/>
                <a:ea typeface="+mj-ea"/>
                <a:cs typeface="+mj-cs"/>
                <a:sym typeface="Gill Sans"/>
              </a:defRPr>
            </a:lvl1pPr>
          </a:lstStyle>
          <a:p>
            <a:pPr algn="l"/>
            <a:r>
              <a:rPr lang="en-US" sz="3300" dirty="0"/>
              <a:t>Solving for flood heights from discharge</a:t>
            </a:r>
            <a:endParaRPr sz="3300" dirty="0"/>
          </a:p>
        </p:txBody>
      </p:sp>
      <p:sp>
        <p:nvSpPr>
          <p:cNvPr id="3" name="TextBox 2">
            <a:extLst>
              <a:ext uri="{FF2B5EF4-FFF2-40B4-BE49-F238E27FC236}">
                <a16:creationId xmlns:a16="http://schemas.microsoft.com/office/drawing/2014/main" id="{E2043D89-9639-7C14-F446-426EC7D1760D}"/>
              </a:ext>
            </a:extLst>
          </p:cNvPr>
          <p:cNvSpPr txBox="1"/>
          <p:nvPr/>
        </p:nvSpPr>
        <p:spPr>
          <a:xfrm>
            <a:off x="6164810" y="5514573"/>
            <a:ext cx="3358056" cy="3289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642937" rtl="0" fontAlgn="auto" latinLnBrk="0" hangingPunct="0">
              <a:lnSpc>
                <a:spcPct val="100000"/>
              </a:lnSpc>
              <a:spcBef>
                <a:spcPts val="0"/>
              </a:spcBef>
              <a:spcAft>
                <a:spcPts val="0"/>
              </a:spcAft>
              <a:buClrTx/>
              <a:buSzTx/>
              <a:buFontTx/>
              <a:buNone/>
              <a:tabLst/>
            </a:pPr>
            <a:r>
              <a:rPr lang="en-US" sz="1200" dirty="0">
                <a:solidFill>
                  <a:schemeClr val="tx1">
                    <a:lumMod val="95000"/>
                    <a:lumOff val="5000"/>
                  </a:schemeClr>
                </a:solidFill>
                <a:ea typeface="Helvetica"/>
                <a:cs typeface="Helvetica" panose="020B0604020202020204" pitchFamily="34" charset="0"/>
                <a:sym typeface="Helvetica"/>
              </a:rPr>
              <a:t>Activity figure courtesy of Eric Kirby</a:t>
            </a:r>
            <a:endParaRPr kumimoji="0" lang="en-US" sz="1200" b="0" i="0" u="none" strike="noStrike" cap="none" spc="0" normalizeH="0" baseline="0" dirty="0">
              <a:ln>
                <a:noFill/>
              </a:ln>
              <a:solidFill>
                <a:schemeClr val="tx1">
                  <a:lumMod val="95000"/>
                  <a:lumOff val="5000"/>
                </a:schemeClr>
              </a:solidFill>
              <a:effectLst/>
              <a:uFillTx/>
              <a:ea typeface="Helvetica"/>
              <a:cs typeface="Helvetica" panose="020B0604020202020204" pitchFamily="34" charset="0"/>
              <a:sym typeface="Helvetica"/>
            </a:endParaRPr>
          </a:p>
        </p:txBody>
      </p:sp>
      <p:sp>
        <p:nvSpPr>
          <p:cNvPr id="13" name="TextBox 12">
            <a:extLst>
              <a:ext uri="{FF2B5EF4-FFF2-40B4-BE49-F238E27FC236}">
                <a16:creationId xmlns:a16="http://schemas.microsoft.com/office/drawing/2014/main" id="{DB769124-6837-B631-5C1A-8AF9AAEC12CA}"/>
              </a:ext>
            </a:extLst>
          </p:cNvPr>
          <p:cNvSpPr txBox="1"/>
          <p:nvPr/>
        </p:nvSpPr>
        <p:spPr>
          <a:xfrm>
            <a:off x="3451148" y="5915642"/>
            <a:ext cx="2423252" cy="646331"/>
          </a:xfrm>
          <a:prstGeom prst="rect">
            <a:avLst/>
          </a:prstGeom>
          <a:noFill/>
        </p:spPr>
        <p:txBody>
          <a:bodyPr wrap="square" rtlCol="0">
            <a:spAutoFit/>
          </a:bodyPr>
          <a:lstStyle/>
          <a:p>
            <a:pPr algn="ctr"/>
            <a:r>
              <a:rPr lang="en-US" dirty="0"/>
              <a:t>Or</a:t>
            </a:r>
          </a:p>
          <a:p>
            <a:pPr algn="ctr"/>
            <a:r>
              <a:rPr lang="en-US" dirty="0"/>
              <a:t>River Stage (meters)</a:t>
            </a:r>
          </a:p>
        </p:txBody>
      </p:sp>
      <p:sp>
        <p:nvSpPr>
          <p:cNvPr id="2" name="Slide Number Placeholder 1">
            <a:extLst>
              <a:ext uri="{FF2B5EF4-FFF2-40B4-BE49-F238E27FC236}">
                <a16:creationId xmlns:a16="http://schemas.microsoft.com/office/drawing/2014/main" id="{03C18AEF-91D7-1A50-4FEB-3037A226BBDC}"/>
              </a:ext>
            </a:extLst>
          </p:cNvPr>
          <p:cNvSpPr>
            <a:spLocks noGrp="1"/>
          </p:cNvSpPr>
          <p:nvPr>
            <p:ph type="sldNum" sz="quarter" idx="12"/>
          </p:nvPr>
        </p:nvSpPr>
        <p:spPr/>
        <p:txBody>
          <a:bodyPr/>
          <a:lstStyle/>
          <a:p>
            <a:fld id="{FA99161D-C4CB-4048-AB64-44E2ACAC06A6}" type="slidenum">
              <a:rPr lang="en-US" smtClean="0"/>
              <a:t>12</a:t>
            </a:fld>
            <a:endParaRPr lang="en-US"/>
          </a:p>
        </p:txBody>
      </p:sp>
    </p:spTree>
    <p:extLst>
      <p:ext uri="{BB962C8B-B14F-4D97-AF65-F5344CB8AC3E}">
        <p14:creationId xmlns:p14="http://schemas.microsoft.com/office/powerpoint/2010/main" val="1497421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06B3E-1186-2A22-C03A-297387CDDF3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00BEA11-FF6A-941C-4A6B-258986AB2E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8997" y="1507670"/>
            <a:ext cx="6965821" cy="4715655"/>
          </a:xfrm>
          <a:prstGeom prst="rect">
            <a:avLst/>
          </a:prstGeom>
        </p:spPr>
      </p:pic>
      <p:sp>
        <p:nvSpPr>
          <p:cNvPr id="5" name="What Happened and Why?">
            <a:extLst>
              <a:ext uri="{FF2B5EF4-FFF2-40B4-BE49-F238E27FC236}">
                <a16:creationId xmlns:a16="http://schemas.microsoft.com/office/drawing/2014/main" id="{D370FA0B-AE84-7FC7-CEE9-90B1FD6D3DA8}"/>
              </a:ext>
            </a:extLst>
          </p:cNvPr>
          <p:cNvSpPr txBox="1"/>
          <p:nvPr/>
        </p:nvSpPr>
        <p:spPr>
          <a:xfrm>
            <a:off x="146304" y="64008"/>
            <a:ext cx="11773424" cy="5799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anchor="ctr">
            <a:spAutoFit/>
          </a:bodyPr>
          <a:lstStyle>
            <a:lvl1pPr algn="ctr" defTabSz="821531">
              <a:defRPr sz="6600">
                <a:latin typeface="+mj-lt"/>
                <a:ea typeface="+mj-ea"/>
                <a:cs typeface="+mj-cs"/>
                <a:sym typeface="Gill Sans"/>
              </a:defRPr>
            </a:lvl1pPr>
          </a:lstStyle>
          <a:p>
            <a:pPr algn="l"/>
            <a:r>
              <a:rPr lang="en-US" sz="3300" dirty="0"/>
              <a:t>How does the USGS and other agencies measure discharge?</a:t>
            </a:r>
            <a:endParaRPr sz="3300" dirty="0"/>
          </a:p>
        </p:txBody>
      </p:sp>
      <p:sp>
        <p:nvSpPr>
          <p:cNvPr id="7" name="TextBox 6">
            <a:extLst>
              <a:ext uri="{FF2B5EF4-FFF2-40B4-BE49-F238E27FC236}">
                <a16:creationId xmlns:a16="http://schemas.microsoft.com/office/drawing/2014/main" id="{AA43AF3B-FE5A-CEEE-806A-1735B5D434FF}"/>
              </a:ext>
            </a:extLst>
          </p:cNvPr>
          <p:cNvSpPr txBox="1"/>
          <p:nvPr/>
        </p:nvSpPr>
        <p:spPr>
          <a:xfrm>
            <a:off x="10112559" y="6057070"/>
            <a:ext cx="1807169" cy="276999"/>
          </a:xfrm>
          <a:prstGeom prst="rect">
            <a:avLst/>
          </a:prstGeom>
          <a:noFill/>
        </p:spPr>
        <p:txBody>
          <a:bodyPr wrap="square" rtlCol="0">
            <a:spAutoFit/>
          </a:bodyPr>
          <a:lstStyle/>
          <a:p>
            <a:r>
              <a:rPr lang="en-US" sz="1200" dirty="0"/>
              <a:t>USGS (Public Domain)</a:t>
            </a:r>
          </a:p>
        </p:txBody>
      </p:sp>
      <p:pic>
        <p:nvPicPr>
          <p:cNvPr id="9" name="Picture 8">
            <a:extLst>
              <a:ext uri="{FF2B5EF4-FFF2-40B4-BE49-F238E27FC236}">
                <a16:creationId xmlns:a16="http://schemas.microsoft.com/office/drawing/2014/main" id="{EAC24900-7E3C-817F-9ADB-5B3250F2E1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7116" y="1708284"/>
            <a:ext cx="2876356" cy="1917570"/>
          </a:xfrm>
          <a:prstGeom prst="rect">
            <a:avLst/>
          </a:prstGeom>
        </p:spPr>
      </p:pic>
      <p:sp>
        <p:nvSpPr>
          <p:cNvPr id="11" name="TextBox 10">
            <a:extLst>
              <a:ext uri="{FF2B5EF4-FFF2-40B4-BE49-F238E27FC236}">
                <a16:creationId xmlns:a16="http://schemas.microsoft.com/office/drawing/2014/main" id="{DFCE0ADF-DF37-86D5-AE55-B81F8E339676}"/>
              </a:ext>
            </a:extLst>
          </p:cNvPr>
          <p:cNvSpPr txBox="1"/>
          <p:nvPr/>
        </p:nvSpPr>
        <p:spPr>
          <a:xfrm>
            <a:off x="146304" y="1882104"/>
            <a:ext cx="4772693" cy="36577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dirty="0"/>
              <a:t>Cross-sections at gauge locations are divided into subsections.</a:t>
            </a:r>
          </a:p>
          <a:p>
            <a:pPr defTabSz="321469" hangingPunct="0"/>
            <a:endParaRPr lang="en-US" sz="2000" dirty="0"/>
          </a:p>
          <a:p>
            <a:pPr defTabSz="321469" hangingPunct="0"/>
            <a:r>
              <a:rPr lang="en-US" sz="2000" dirty="0"/>
              <a:t>In each subsection, depth and velocity are measured with instrumentation.</a:t>
            </a:r>
          </a:p>
          <a:p>
            <a:pPr marL="342900" indent="-342900" defTabSz="321469" hangingPunct="0">
              <a:buFont typeface="Courier New" panose="02070309020205020404" pitchFamily="49" charset="0"/>
              <a:buChar char="o"/>
            </a:pPr>
            <a:r>
              <a:rPr lang="en-US" sz="1600" dirty="0"/>
              <a:t>Acoustic Doppler Current Profiler (ADCP) in image</a:t>
            </a:r>
          </a:p>
          <a:p>
            <a:pPr marL="342900" indent="-342900" defTabSz="321469" hangingPunct="0">
              <a:buFont typeface="Courier New" panose="02070309020205020404" pitchFamily="49" charset="0"/>
              <a:buChar char="o"/>
            </a:pPr>
            <a:r>
              <a:rPr lang="en-US" sz="1600" dirty="0"/>
              <a:t>Measures flow through entire water column using sound waves </a:t>
            </a:r>
          </a:p>
          <a:p>
            <a:pPr defTabSz="321469" hangingPunct="0"/>
            <a:endParaRPr lang="en-US" sz="2000" dirty="0"/>
          </a:p>
          <a:p>
            <a:pPr defTabSz="321469" hangingPunct="0"/>
            <a:r>
              <a:rPr lang="en-US" sz="2000" dirty="0"/>
              <a:t>Total </a:t>
            </a:r>
            <a:r>
              <a:rPr lang="en-US" sz="2000" b="1" dirty="0"/>
              <a:t>discharge</a:t>
            </a:r>
            <a:r>
              <a:rPr lang="en-US" sz="2000" dirty="0"/>
              <a:t> is the sum of all subsection measurements. </a:t>
            </a:r>
          </a:p>
          <a:p>
            <a:pPr defTabSz="321469" hangingPunct="0"/>
            <a:r>
              <a:rPr lang="en-US" sz="900" dirty="0"/>
              <a:t>	</a:t>
            </a:r>
          </a:p>
        </p:txBody>
      </p:sp>
      <p:sp>
        <p:nvSpPr>
          <p:cNvPr id="2" name="Slide Number Placeholder 1">
            <a:extLst>
              <a:ext uri="{FF2B5EF4-FFF2-40B4-BE49-F238E27FC236}">
                <a16:creationId xmlns:a16="http://schemas.microsoft.com/office/drawing/2014/main" id="{8D826D4D-C480-F0A9-EBB9-61F15F9E0960}"/>
              </a:ext>
            </a:extLst>
          </p:cNvPr>
          <p:cNvSpPr>
            <a:spLocks noGrp="1"/>
          </p:cNvSpPr>
          <p:nvPr>
            <p:ph type="sldNum" sz="quarter" idx="12"/>
          </p:nvPr>
        </p:nvSpPr>
        <p:spPr/>
        <p:txBody>
          <a:bodyPr/>
          <a:lstStyle/>
          <a:p>
            <a:fld id="{FA99161D-C4CB-4048-AB64-44E2ACAC06A6}" type="slidenum">
              <a:rPr lang="en-US" smtClean="0"/>
              <a:t>13</a:t>
            </a:fld>
            <a:endParaRPr lang="en-US"/>
          </a:p>
        </p:txBody>
      </p:sp>
    </p:spTree>
    <p:extLst>
      <p:ext uri="{BB962C8B-B14F-4D97-AF65-F5344CB8AC3E}">
        <p14:creationId xmlns:p14="http://schemas.microsoft.com/office/powerpoint/2010/main" val="26859857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691252-5B2C-CE61-664E-14F70D4603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1881" y="1535447"/>
            <a:ext cx="7287145" cy="4858096"/>
          </a:xfrm>
          <a:prstGeom prst="rect">
            <a:avLst/>
          </a:prstGeom>
        </p:spPr>
      </p:pic>
      <p:sp>
        <p:nvSpPr>
          <p:cNvPr id="3" name="What Happened and Why?">
            <a:extLst>
              <a:ext uri="{FF2B5EF4-FFF2-40B4-BE49-F238E27FC236}">
                <a16:creationId xmlns:a16="http://schemas.microsoft.com/office/drawing/2014/main" id="{E596766E-597B-389C-9F3E-1C61427AB3CD}"/>
              </a:ext>
            </a:extLst>
          </p:cNvPr>
          <p:cNvSpPr txBox="1"/>
          <p:nvPr/>
        </p:nvSpPr>
        <p:spPr>
          <a:xfrm>
            <a:off x="146304" y="64008"/>
            <a:ext cx="11773424" cy="10877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anchor="ctr">
            <a:spAutoFit/>
          </a:bodyPr>
          <a:lstStyle>
            <a:lvl1pPr algn="ctr" defTabSz="821531">
              <a:defRPr sz="6600">
                <a:latin typeface="+mj-lt"/>
                <a:ea typeface="+mj-ea"/>
                <a:cs typeface="+mj-cs"/>
                <a:sym typeface="Gill Sans"/>
              </a:defRPr>
            </a:lvl1pPr>
          </a:lstStyle>
          <a:p>
            <a:pPr algn="l"/>
            <a:r>
              <a:rPr lang="en-US" sz="3300" dirty="0"/>
              <a:t>How does the USGS and other agencies solve for flood height from discharge?</a:t>
            </a:r>
            <a:endParaRPr sz="3300" dirty="0"/>
          </a:p>
        </p:txBody>
      </p:sp>
      <p:sp>
        <p:nvSpPr>
          <p:cNvPr id="7" name="TextBox 6">
            <a:extLst>
              <a:ext uri="{FF2B5EF4-FFF2-40B4-BE49-F238E27FC236}">
                <a16:creationId xmlns:a16="http://schemas.microsoft.com/office/drawing/2014/main" id="{65E08490-5600-E88D-164E-F834B5BA29A9}"/>
              </a:ext>
            </a:extLst>
          </p:cNvPr>
          <p:cNvSpPr txBox="1"/>
          <p:nvPr/>
        </p:nvSpPr>
        <p:spPr>
          <a:xfrm>
            <a:off x="6587395" y="1300950"/>
            <a:ext cx="4708739" cy="369332"/>
          </a:xfrm>
          <a:prstGeom prst="rect">
            <a:avLst/>
          </a:prstGeom>
          <a:noFill/>
        </p:spPr>
        <p:txBody>
          <a:bodyPr wrap="square" rtlCol="0">
            <a:spAutoFit/>
          </a:bodyPr>
          <a:lstStyle/>
          <a:p>
            <a:r>
              <a:rPr lang="en-US" dirty="0"/>
              <a:t>Rating Curve (Stage-Discharge Relationship)</a:t>
            </a:r>
          </a:p>
        </p:txBody>
      </p:sp>
      <p:sp>
        <p:nvSpPr>
          <p:cNvPr id="9" name="TextBox 8">
            <a:extLst>
              <a:ext uri="{FF2B5EF4-FFF2-40B4-BE49-F238E27FC236}">
                <a16:creationId xmlns:a16="http://schemas.microsoft.com/office/drawing/2014/main" id="{036ADDB2-2457-132C-AAAB-C7D0AAD7CB16}"/>
              </a:ext>
            </a:extLst>
          </p:cNvPr>
          <p:cNvSpPr txBox="1"/>
          <p:nvPr/>
        </p:nvSpPr>
        <p:spPr>
          <a:xfrm>
            <a:off x="9911825" y="5992492"/>
            <a:ext cx="1807169" cy="276999"/>
          </a:xfrm>
          <a:prstGeom prst="rect">
            <a:avLst/>
          </a:prstGeom>
          <a:noFill/>
        </p:spPr>
        <p:txBody>
          <a:bodyPr wrap="square" rtlCol="0">
            <a:spAutoFit/>
          </a:bodyPr>
          <a:lstStyle/>
          <a:p>
            <a:r>
              <a:rPr lang="en-US" sz="1200" dirty="0"/>
              <a:t>USGS (Public Domain)</a:t>
            </a:r>
          </a:p>
        </p:txBody>
      </p:sp>
      <p:sp>
        <p:nvSpPr>
          <p:cNvPr id="11" name="TextBox 10">
            <a:extLst>
              <a:ext uri="{FF2B5EF4-FFF2-40B4-BE49-F238E27FC236}">
                <a16:creationId xmlns:a16="http://schemas.microsoft.com/office/drawing/2014/main" id="{A0A3E348-000D-5B0D-8A96-26F50293C716}"/>
              </a:ext>
            </a:extLst>
          </p:cNvPr>
          <p:cNvSpPr txBox="1"/>
          <p:nvPr/>
        </p:nvSpPr>
        <p:spPr>
          <a:xfrm>
            <a:off x="146304" y="1594872"/>
            <a:ext cx="4595577" cy="48272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b="1" dirty="0"/>
              <a:t>Rating Curve: </a:t>
            </a:r>
            <a:r>
              <a:rPr lang="en-US" sz="2000" dirty="0"/>
              <a:t>Converts measurements of height (stage) to flow (discharge)</a:t>
            </a:r>
          </a:p>
          <a:p>
            <a:pPr defTabSz="321469" hangingPunct="0"/>
            <a:endParaRPr lang="en-US" sz="2000" dirty="0"/>
          </a:p>
          <a:p>
            <a:pPr defTabSz="321469" hangingPunct="0"/>
            <a:r>
              <a:rPr lang="en-US" sz="2000" b="1" dirty="0"/>
              <a:t>Stage: </a:t>
            </a:r>
            <a:r>
              <a:rPr lang="en-US" sz="2000" dirty="0"/>
              <a:t>Gauge continuously records height of water surface relative to a reference point.</a:t>
            </a:r>
          </a:p>
          <a:p>
            <a:pPr defTabSz="321469" hangingPunct="0"/>
            <a:endParaRPr lang="en-US" sz="2000" dirty="0"/>
          </a:p>
          <a:p>
            <a:pPr defTabSz="321469" hangingPunct="0"/>
            <a:r>
              <a:rPr lang="en-US" sz="2000" dirty="0"/>
              <a:t>Direct </a:t>
            </a:r>
            <a:r>
              <a:rPr lang="en-US" sz="2000" b="1" dirty="0"/>
              <a:t>discharge</a:t>
            </a:r>
            <a:r>
              <a:rPr lang="en-US" sz="2000" dirty="0"/>
              <a:t> measurements taken over range of stages from low flow to flood conditions. </a:t>
            </a:r>
            <a:r>
              <a:rPr lang="en-US" sz="900" dirty="0"/>
              <a:t>	</a:t>
            </a:r>
          </a:p>
          <a:p>
            <a:pPr defTabSz="321469" hangingPunct="0"/>
            <a:endParaRPr lang="en-US" sz="900" dirty="0"/>
          </a:p>
          <a:p>
            <a:pPr defTabSz="321469" hangingPunct="0"/>
            <a:r>
              <a:rPr lang="en-US" sz="2000" dirty="0"/>
              <a:t>Curve is unique to each gauge as it depends on</a:t>
            </a:r>
          </a:p>
          <a:p>
            <a:pPr marL="342900" indent="-342900" defTabSz="321469" hangingPunct="0">
              <a:buFont typeface="Courier New" panose="02070309020205020404" pitchFamily="49" charset="0"/>
              <a:buChar char="o"/>
            </a:pPr>
            <a:r>
              <a:rPr lang="en-US" sz="2000" dirty="0"/>
              <a:t>Channel shape</a:t>
            </a:r>
          </a:p>
          <a:p>
            <a:pPr marL="342900" indent="-342900" defTabSz="321469" hangingPunct="0">
              <a:buFont typeface="Courier New" panose="02070309020205020404" pitchFamily="49" charset="0"/>
              <a:buChar char="o"/>
            </a:pPr>
            <a:r>
              <a:rPr lang="en-US" sz="2000" dirty="0"/>
              <a:t>Slope</a:t>
            </a:r>
          </a:p>
          <a:p>
            <a:pPr marL="342900" indent="-342900" defTabSz="321469" hangingPunct="0">
              <a:buFont typeface="Courier New" panose="02070309020205020404" pitchFamily="49" charset="0"/>
              <a:buChar char="o"/>
            </a:pPr>
            <a:r>
              <a:rPr lang="en-US" sz="2000" dirty="0"/>
              <a:t>Roughness</a:t>
            </a:r>
          </a:p>
        </p:txBody>
      </p:sp>
      <p:sp>
        <p:nvSpPr>
          <p:cNvPr id="2" name="Slide Number Placeholder 1">
            <a:extLst>
              <a:ext uri="{FF2B5EF4-FFF2-40B4-BE49-F238E27FC236}">
                <a16:creationId xmlns:a16="http://schemas.microsoft.com/office/drawing/2014/main" id="{9DD1FA0F-1A89-EC02-D218-42EA1C47C398}"/>
              </a:ext>
            </a:extLst>
          </p:cNvPr>
          <p:cNvSpPr>
            <a:spLocks noGrp="1"/>
          </p:cNvSpPr>
          <p:nvPr>
            <p:ph type="sldNum" sz="quarter" idx="12"/>
          </p:nvPr>
        </p:nvSpPr>
        <p:spPr/>
        <p:txBody>
          <a:bodyPr/>
          <a:lstStyle/>
          <a:p>
            <a:fld id="{FA99161D-C4CB-4048-AB64-44E2ACAC06A6}" type="slidenum">
              <a:rPr lang="en-US" smtClean="0"/>
              <a:t>14</a:t>
            </a:fld>
            <a:endParaRPr lang="en-US"/>
          </a:p>
        </p:txBody>
      </p:sp>
    </p:spTree>
    <p:extLst>
      <p:ext uri="{BB962C8B-B14F-4D97-AF65-F5344CB8AC3E}">
        <p14:creationId xmlns:p14="http://schemas.microsoft.com/office/powerpoint/2010/main" val="10154499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752B7-2CB7-ECFF-C925-33648BD75A0C}"/>
            </a:ext>
          </a:extLst>
        </p:cNvPr>
        <p:cNvGrpSpPr/>
        <p:nvPr/>
      </p:nvGrpSpPr>
      <p:grpSpPr>
        <a:xfrm>
          <a:off x="0" y="0"/>
          <a:ext cx="0" cy="0"/>
          <a:chOff x="0" y="0"/>
          <a:chExt cx="0" cy="0"/>
        </a:xfrm>
      </p:grpSpPr>
      <p:sp>
        <p:nvSpPr>
          <p:cNvPr id="9" name="What Happened and Why?">
            <a:extLst>
              <a:ext uri="{FF2B5EF4-FFF2-40B4-BE49-F238E27FC236}">
                <a16:creationId xmlns:a16="http://schemas.microsoft.com/office/drawing/2014/main" id="{6E492BBD-EA9C-019E-37A8-4169B4ECE9F0}"/>
              </a:ext>
            </a:extLst>
          </p:cNvPr>
          <p:cNvSpPr txBox="1"/>
          <p:nvPr/>
        </p:nvSpPr>
        <p:spPr>
          <a:xfrm>
            <a:off x="146304" y="64008"/>
            <a:ext cx="5254171" cy="10877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anchor="ctr">
            <a:spAutoFit/>
          </a:bodyPr>
          <a:lstStyle>
            <a:lvl1pPr algn="ctr" defTabSz="821531">
              <a:defRPr sz="6600">
                <a:latin typeface="+mj-lt"/>
                <a:ea typeface="+mj-ea"/>
                <a:cs typeface="+mj-cs"/>
                <a:sym typeface="Gill Sans"/>
              </a:defRPr>
            </a:lvl1pPr>
          </a:lstStyle>
          <a:p>
            <a:pPr algn="l"/>
            <a:r>
              <a:rPr lang="en-US" sz="3300" dirty="0"/>
              <a:t>Flooding along the Pigeon River, Western, NC</a:t>
            </a:r>
            <a:endParaRPr sz="3300" dirty="0"/>
          </a:p>
        </p:txBody>
      </p:sp>
      <p:sp>
        <p:nvSpPr>
          <p:cNvPr id="2" name="TextBox 1">
            <a:extLst>
              <a:ext uri="{FF2B5EF4-FFF2-40B4-BE49-F238E27FC236}">
                <a16:creationId xmlns:a16="http://schemas.microsoft.com/office/drawing/2014/main" id="{437E09C7-238E-CEEB-37D1-FCACFABC16DA}"/>
              </a:ext>
            </a:extLst>
          </p:cNvPr>
          <p:cNvSpPr txBox="1"/>
          <p:nvPr/>
        </p:nvSpPr>
        <p:spPr>
          <a:xfrm>
            <a:off x="146304" y="1579046"/>
            <a:ext cx="4827568" cy="40732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dirty="0"/>
              <a:t>Upper Pigeon River</a:t>
            </a:r>
          </a:p>
          <a:p>
            <a:pPr defTabSz="321469" hangingPunct="0"/>
            <a:endParaRPr lang="en-US" sz="2000" dirty="0">
              <a:solidFill>
                <a:srgbClr val="000000"/>
              </a:solidFill>
              <a:ea typeface="Helvetica"/>
              <a:cs typeface="Helvetica"/>
              <a:sym typeface="Helvetica"/>
            </a:endParaRPr>
          </a:p>
          <a:p>
            <a:pPr defTabSz="321469" hangingPunct="0"/>
            <a:r>
              <a:rPr lang="en-US" sz="2000" dirty="0"/>
              <a:t>Originates along the Blue Ridge Parkway and flows north into the French Broad River near Newport, TN</a:t>
            </a:r>
          </a:p>
          <a:p>
            <a:pPr defTabSz="321469" hangingPunct="0"/>
            <a:endParaRPr lang="en-US" sz="2000" dirty="0"/>
          </a:p>
          <a:p>
            <a:pPr defTabSz="321469" hangingPunct="0"/>
            <a:r>
              <a:rPr lang="en-US" sz="2000" dirty="0">
                <a:solidFill>
                  <a:srgbClr val="000000"/>
                </a:solidFill>
                <a:ea typeface="Helvetica"/>
                <a:cs typeface="Helvetica"/>
                <a:sym typeface="Helvetica"/>
              </a:rPr>
              <a:t>Canton has </a:t>
            </a:r>
            <a:r>
              <a:rPr lang="en-US" sz="2000" dirty="0"/>
              <a:t>experienced major flooding in:</a:t>
            </a:r>
          </a:p>
          <a:p>
            <a:pPr defTabSz="321469" hangingPunct="0"/>
            <a:endParaRPr lang="en-US" sz="2000" dirty="0"/>
          </a:p>
          <a:p>
            <a:pPr defTabSz="321469" hangingPunct="0"/>
            <a:r>
              <a:rPr lang="en-US" sz="2000" dirty="0">
                <a:solidFill>
                  <a:srgbClr val="000000"/>
                </a:solidFill>
                <a:ea typeface="Helvetica"/>
                <a:cs typeface="Helvetica"/>
                <a:sym typeface="Helvetica"/>
              </a:rPr>
              <a:t>	- The Great Flood of 1916</a:t>
            </a:r>
          </a:p>
          <a:p>
            <a:pPr defTabSz="321469" hangingPunct="0"/>
            <a:r>
              <a:rPr lang="en-US" sz="2000" dirty="0"/>
              <a:t>	- The Great Flood of 1950</a:t>
            </a:r>
          </a:p>
          <a:p>
            <a:pPr defTabSz="321469" hangingPunct="0"/>
            <a:r>
              <a:rPr lang="en-US" sz="2000" dirty="0">
                <a:solidFill>
                  <a:srgbClr val="000000"/>
                </a:solidFill>
                <a:ea typeface="Helvetica"/>
                <a:cs typeface="Helvetica"/>
                <a:sym typeface="Helvetica"/>
              </a:rPr>
              <a:t>	- Hur</a:t>
            </a:r>
            <a:r>
              <a:rPr lang="en-US" sz="2000" dirty="0"/>
              <a:t>ricane Frances and Ivan in 2004</a:t>
            </a:r>
          </a:p>
          <a:p>
            <a:pPr defTabSz="321469" hangingPunct="0"/>
            <a:r>
              <a:rPr lang="en-US" sz="2000" dirty="0"/>
              <a:t>	- </a:t>
            </a:r>
            <a:r>
              <a:rPr lang="en-US" sz="2000" b="1" dirty="0"/>
              <a:t>Tropical Storm Fred in 2021</a:t>
            </a:r>
          </a:p>
          <a:p>
            <a:pPr defTabSz="321469" hangingPunct="0"/>
            <a:r>
              <a:rPr lang="en-US" sz="2000" dirty="0"/>
              <a:t>	- </a:t>
            </a:r>
            <a:r>
              <a:rPr lang="en-US" sz="2000" b="1" dirty="0"/>
              <a:t>Hurricane Helene in 2024</a:t>
            </a:r>
          </a:p>
        </p:txBody>
      </p:sp>
      <p:pic>
        <p:nvPicPr>
          <p:cNvPr id="3" name="Picture 2">
            <a:extLst>
              <a:ext uri="{FF2B5EF4-FFF2-40B4-BE49-F238E27FC236}">
                <a16:creationId xmlns:a16="http://schemas.microsoft.com/office/drawing/2014/main" id="{451F140D-01F4-406D-AAFA-186D256EDF1E}"/>
              </a:ext>
            </a:extLst>
          </p:cNvPr>
          <p:cNvPicPr>
            <a:picLocks noChangeAspect="1"/>
          </p:cNvPicPr>
          <p:nvPr/>
        </p:nvPicPr>
        <p:blipFill>
          <a:blip r:embed="rId3"/>
          <a:stretch>
            <a:fillRect/>
          </a:stretch>
        </p:blipFill>
        <p:spPr>
          <a:xfrm>
            <a:off x="5580743" y="375954"/>
            <a:ext cx="6464953" cy="5980709"/>
          </a:xfrm>
          <a:prstGeom prst="rect">
            <a:avLst/>
          </a:prstGeom>
        </p:spPr>
      </p:pic>
      <p:sp>
        <p:nvSpPr>
          <p:cNvPr id="5" name="TextBox 4">
            <a:extLst>
              <a:ext uri="{FF2B5EF4-FFF2-40B4-BE49-F238E27FC236}">
                <a16:creationId xmlns:a16="http://schemas.microsoft.com/office/drawing/2014/main" id="{A7013891-2A0A-7C5D-82B3-F644A02F133C}"/>
              </a:ext>
            </a:extLst>
          </p:cNvPr>
          <p:cNvSpPr txBox="1"/>
          <p:nvPr/>
        </p:nvSpPr>
        <p:spPr>
          <a:xfrm>
            <a:off x="9522160" y="6192195"/>
            <a:ext cx="3358056" cy="3289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642937"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chemeClr val="tx1">
                    <a:lumMod val="95000"/>
                    <a:lumOff val="5000"/>
                  </a:schemeClr>
                </a:solidFill>
                <a:effectLst/>
                <a:uFillTx/>
                <a:ea typeface="Helvetica"/>
                <a:cs typeface="Helvetica" panose="020B0604020202020204" pitchFamily="34" charset="0"/>
                <a:sym typeface="Helvetica"/>
              </a:rPr>
              <a:t>Activity Figure courtesy of Will Hefner </a:t>
            </a:r>
          </a:p>
        </p:txBody>
      </p:sp>
      <p:sp>
        <p:nvSpPr>
          <p:cNvPr id="4" name="Slide Number Placeholder 3">
            <a:extLst>
              <a:ext uri="{FF2B5EF4-FFF2-40B4-BE49-F238E27FC236}">
                <a16:creationId xmlns:a16="http://schemas.microsoft.com/office/drawing/2014/main" id="{CCCCF645-BBC8-4222-15E4-B8D1BBD6A6C6}"/>
              </a:ext>
            </a:extLst>
          </p:cNvPr>
          <p:cNvSpPr>
            <a:spLocks noGrp="1"/>
          </p:cNvSpPr>
          <p:nvPr>
            <p:ph type="sldNum" sz="quarter" idx="12"/>
          </p:nvPr>
        </p:nvSpPr>
        <p:spPr/>
        <p:txBody>
          <a:bodyPr/>
          <a:lstStyle/>
          <a:p>
            <a:fld id="{FA99161D-C4CB-4048-AB64-44E2ACAC06A6}" type="slidenum">
              <a:rPr lang="en-US" smtClean="0"/>
              <a:t>15</a:t>
            </a:fld>
            <a:endParaRPr lang="en-US"/>
          </a:p>
        </p:txBody>
      </p:sp>
    </p:spTree>
    <p:extLst>
      <p:ext uri="{BB962C8B-B14F-4D97-AF65-F5344CB8AC3E}">
        <p14:creationId xmlns:p14="http://schemas.microsoft.com/office/powerpoint/2010/main" val="4010635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E6745-C0E7-A56F-63C6-4A6A0B5272B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F2652A-4E9E-58BC-3751-F94B4C12DCBB}"/>
              </a:ext>
            </a:extLst>
          </p:cNvPr>
          <p:cNvSpPr>
            <a:spLocks noGrp="1"/>
          </p:cNvSpPr>
          <p:nvPr>
            <p:ph type="sldNum" sz="quarter" idx="12"/>
          </p:nvPr>
        </p:nvSpPr>
        <p:spPr/>
        <p:txBody>
          <a:bodyPr/>
          <a:lstStyle/>
          <a:p>
            <a:fld id="{FA99161D-C4CB-4048-AB64-44E2ACAC06A6}" type="slidenum">
              <a:rPr lang="en-US" smtClean="0"/>
              <a:t>16</a:t>
            </a:fld>
            <a:endParaRPr lang="en-US"/>
          </a:p>
        </p:txBody>
      </p:sp>
      <p:pic>
        <p:nvPicPr>
          <p:cNvPr id="6" name="Picture 5">
            <a:extLst>
              <a:ext uri="{FF2B5EF4-FFF2-40B4-BE49-F238E27FC236}">
                <a16:creationId xmlns:a16="http://schemas.microsoft.com/office/drawing/2014/main" id="{54474456-DE02-4B30-B0D4-AD1BA9095992}"/>
              </a:ext>
            </a:extLst>
          </p:cNvPr>
          <p:cNvPicPr>
            <a:picLocks noChangeAspect="1"/>
          </p:cNvPicPr>
          <p:nvPr/>
        </p:nvPicPr>
        <p:blipFill>
          <a:blip r:embed="rId3"/>
          <a:stretch>
            <a:fillRect/>
          </a:stretch>
        </p:blipFill>
        <p:spPr>
          <a:xfrm>
            <a:off x="6284339" y="1319903"/>
            <a:ext cx="5440107" cy="4463678"/>
          </a:xfrm>
          <a:prstGeom prst="rect">
            <a:avLst/>
          </a:prstGeom>
        </p:spPr>
      </p:pic>
      <p:grpSp>
        <p:nvGrpSpPr>
          <p:cNvPr id="7" name="Group 6">
            <a:extLst>
              <a:ext uri="{FF2B5EF4-FFF2-40B4-BE49-F238E27FC236}">
                <a16:creationId xmlns:a16="http://schemas.microsoft.com/office/drawing/2014/main" id="{38A2F1B7-0ED2-FD50-F347-1EE7BA709B7E}"/>
              </a:ext>
            </a:extLst>
          </p:cNvPr>
          <p:cNvGrpSpPr/>
          <p:nvPr/>
        </p:nvGrpSpPr>
        <p:grpSpPr>
          <a:xfrm>
            <a:off x="240030" y="1319903"/>
            <a:ext cx="5722433" cy="4690480"/>
            <a:chOff x="3009900" y="1256251"/>
            <a:chExt cx="17811750" cy="12223185"/>
          </a:xfrm>
        </p:grpSpPr>
        <p:pic>
          <p:nvPicPr>
            <p:cNvPr id="8" name="Picture 7">
              <a:extLst>
                <a:ext uri="{FF2B5EF4-FFF2-40B4-BE49-F238E27FC236}">
                  <a16:creationId xmlns:a16="http://schemas.microsoft.com/office/drawing/2014/main" id="{E2E2E49A-4492-F050-AD58-28740AC3A470}"/>
                </a:ext>
              </a:extLst>
            </p:cNvPr>
            <p:cNvPicPr>
              <a:picLocks noChangeAspect="1"/>
            </p:cNvPicPr>
            <p:nvPr/>
          </p:nvPicPr>
          <p:blipFill>
            <a:blip r:embed="rId4"/>
            <a:stretch>
              <a:fillRect/>
            </a:stretch>
          </p:blipFill>
          <p:spPr>
            <a:xfrm>
              <a:off x="3009900" y="1256251"/>
              <a:ext cx="17811750" cy="12223185"/>
            </a:xfrm>
            <a:prstGeom prst="rect">
              <a:avLst/>
            </a:prstGeom>
          </p:spPr>
        </p:pic>
        <p:sp>
          <p:nvSpPr>
            <p:cNvPr id="10" name="TextBox 9">
              <a:extLst>
                <a:ext uri="{FF2B5EF4-FFF2-40B4-BE49-F238E27FC236}">
                  <a16:creationId xmlns:a16="http://schemas.microsoft.com/office/drawing/2014/main" id="{3C95EB67-8F09-AD5C-78EC-785EBAEA8646}"/>
                </a:ext>
              </a:extLst>
            </p:cNvPr>
            <p:cNvSpPr txBox="1"/>
            <p:nvPr/>
          </p:nvSpPr>
          <p:spPr>
            <a:xfrm>
              <a:off x="14333220" y="9348824"/>
              <a:ext cx="1371600" cy="9098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900" dirty="0"/>
                <a:t>Puerto Rico </a:t>
              </a:r>
              <a:endParaRPr lang="en-US" sz="800" dirty="0">
                <a:solidFill>
                  <a:srgbClr val="000000"/>
                </a:solidFill>
                <a:latin typeface="Helvetica"/>
                <a:ea typeface="Helvetica"/>
                <a:cs typeface="Helvetica"/>
                <a:sym typeface="Helvetica"/>
              </a:endParaRPr>
            </a:p>
          </p:txBody>
        </p:sp>
        <p:sp>
          <p:nvSpPr>
            <p:cNvPr id="11" name="TextBox 10">
              <a:extLst>
                <a:ext uri="{FF2B5EF4-FFF2-40B4-BE49-F238E27FC236}">
                  <a16:creationId xmlns:a16="http://schemas.microsoft.com/office/drawing/2014/main" id="{A43BDD91-3540-7FAF-E3E7-CE2ED422EBAA}"/>
                </a:ext>
              </a:extLst>
            </p:cNvPr>
            <p:cNvSpPr txBox="1"/>
            <p:nvPr/>
          </p:nvSpPr>
          <p:spPr>
            <a:xfrm>
              <a:off x="13342619" y="9027697"/>
              <a:ext cx="4869181" cy="5489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900" dirty="0"/>
                <a:t>Dominican Republic</a:t>
              </a:r>
              <a:endParaRPr lang="en-US" sz="800" dirty="0">
                <a:solidFill>
                  <a:srgbClr val="000000"/>
                </a:solidFill>
                <a:latin typeface="Helvetica"/>
                <a:ea typeface="Helvetica"/>
                <a:cs typeface="Helvetica"/>
                <a:sym typeface="Helvetica"/>
              </a:endParaRPr>
            </a:p>
          </p:txBody>
        </p:sp>
        <p:sp>
          <p:nvSpPr>
            <p:cNvPr id="12" name="TextBox 11">
              <a:extLst>
                <a:ext uri="{FF2B5EF4-FFF2-40B4-BE49-F238E27FC236}">
                  <a16:creationId xmlns:a16="http://schemas.microsoft.com/office/drawing/2014/main" id="{60E16A6B-8625-5AF3-DC24-626154DDCB96}"/>
                </a:ext>
              </a:extLst>
            </p:cNvPr>
            <p:cNvSpPr txBox="1"/>
            <p:nvPr/>
          </p:nvSpPr>
          <p:spPr>
            <a:xfrm>
              <a:off x="12192000" y="9627669"/>
              <a:ext cx="1371600" cy="5489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900" dirty="0"/>
                <a:t>Haiti</a:t>
              </a:r>
              <a:endParaRPr lang="en-US" sz="800" dirty="0">
                <a:solidFill>
                  <a:srgbClr val="000000"/>
                </a:solidFill>
                <a:latin typeface="Helvetica"/>
                <a:ea typeface="Helvetica"/>
                <a:cs typeface="Helvetica"/>
                <a:sym typeface="Helvetica"/>
              </a:endParaRPr>
            </a:p>
          </p:txBody>
        </p:sp>
        <p:sp>
          <p:nvSpPr>
            <p:cNvPr id="13" name="TextBox 12">
              <a:extLst>
                <a:ext uri="{FF2B5EF4-FFF2-40B4-BE49-F238E27FC236}">
                  <a16:creationId xmlns:a16="http://schemas.microsoft.com/office/drawing/2014/main" id="{CE9CEC28-F8DA-7770-BD24-10B42A8F0C7E}"/>
                </a:ext>
              </a:extLst>
            </p:cNvPr>
            <p:cNvSpPr txBox="1"/>
            <p:nvPr/>
          </p:nvSpPr>
          <p:spPr>
            <a:xfrm rot="920605">
              <a:off x="11153534" y="8350781"/>
              <a:ext cx="1004707" cy="9098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900" dirty="0"/>
                <a:t>Cuba</a:t>
              </a:r>
              <a:endParaRPr lang="en-US" sz="800" dirty="0">
                <a:solidFill>
                  <a:srgbClr val="000000"/>
                </a:solidFill>
                <a:latin typeface="Helvetica"/>
                <a:ea typeface="Helvetica"/>
                <a:cs typeface="Helvetica"/>
                <a:sym typeface="Helvetica"/>
              </a:endParaRPr>
            </a:p>
          </p:txBody>
        </p:sp>
        <p:sp>
          <p:nvSpPr>
            <p:cNvPr id="14" name="TextBox 13">
              <a:extLst>
                <a:ext uri="{FF2B5EF4-FFF2-40B4-BE49-F238E27FC236}">
                  <a16:creationId xmlns:a16="http://schemas.microsoft.com/office/drawing/2014/main" id="{11AC79E7-4586-7554-0622-D7E2D7AC0D06}"/>
                </a:ext>
              </a:extLst>
            </p:cNvPr>
            <p:cNvSpPr txBox="1"/>
            <p:nvPr/>
          </p:nvSpPr>
          <p:spPr>
            <a:xfrm rot="920605">
              <a:off x="10897459" y="9510713"/>
              <a:ext cx="1004707" cy="9098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900" dirty="0"/>
                <a:t>Jamaica</a:t>
              </a:r>
              <a:endParaRPr lang="en-US" sz="800" dirty="0">
                <a:solidFill>
                  <a:srgbClr val="000000"/>
                </a:solidFill>
                <a:latin typeface="Helvetica"/>
                <a:ea typeface="Helvetica"/>
                <a:cs typeface="Helvetica"/>
                <a:sym typeface="Helvetica"/>
              </a:endParaRPr>
            </a:p>
          </p:txBody>
        </p:sp>
      </p:grpSp>
      <p:sp>
        <p:nvSpPr>
          <p:cNvPr id="15" name="TextBox 14">
            <a:extLst>
              <a:ext uri="{FF2B5EF4-FFF2-40B4-BE49-F238E27FC236}">
                <a16:creationId xmlns:a16="http://schemas.microsoft.com/office/drawing/2014/main" id="{67F2DA58-A65F-B373-1DCA-1DC3BB4D06F6}"/>
              </a:ext>
            </a:extLst>
          </p:cNvPr>
          <p:cNvSpPr txBox="1"/>
          <p:nvPr/>
        </p:nvSpPr>
        <p:spPr>
          <a:xfrm>
            <a:off x="1268543" y="847618"/>
            <a:ext cx="3543300" cy="4106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200" dirty="0">
                <a:solidFill>
                  <a:srgbClr val="000000"/>
                </a:solidFill>
                <a:ea typeface="Helvetica"/>
                <a:cs typeface="Helvetica"/>
                <a:sym typeface="Helvetica"/>
              </a:rPr>
              <a:t>Tropical Storm Fred in 2021 </a:t>
            </a:r>
          </a:p>
        </p:txBody>
      </p:sp>
      <p:sp>
        <p:nvSpPr>
          <p:cNvPr id="16" name="TextBox 15">
            <a:extLst>
              <a:ext uri="{FF2B5EF4-FFF2-40B4-BE49-F238E27FC236}">
                <a16:creationId xmlns:a16="http://schemas.microsoft.com/office/drawing/2014/main" id="{F7AFE3D0-F5BD-2137-0FEE-DF33B1B627A7}"/>
              </a:ext>
            </a:extLst>
          </p:cNvPr>
          <p:cNvSpPr txBox="1"/>
          <p:nvPr/>
        </p:nvSpPr>
        <p:spPr>
          <a:xfrm>
            <a:off x="7246620" y="816910"/>
            <a:ext cx="3893820" cy="4106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200" dirty="0">
                <a:solidFill>
                  <a:srgbClr val="000000"/>
                </a:solidFill>
                <a:ea typeface="Helvetica"/>
                <a:cs typeface="Helvetica" panose="020B0604020202020204" pitchFamily="34" charset="0"/>
                <a:sym typeface="Helvetica"/>
              </a:rPr>
              <a:t>Hurricane Helene in 2024</a:t>
            </a:r>
          </a:p>
        </p:txBody>
      </p:sp>
      <p:sp>
        <p:nvSpPr>
          <p:cNvPr id="17" name="TextBox 16">
            <a:extLst>
              <a:ext uri="{FF2B5EF4-FFF2-40B4-BE49-F238E27FC236}">
                <a16:creationId xmlns:a16="http://schemas.microsoft.com/office/drawing/2014/main" id="{B23291CC-6151-FACC-7F63-1CADAF890531}"/>
              </a:ext>
            </a:extLst>
          </p:cNvPr>
          <p:cNvSpPr txBox="1"/>
          <p:nvPr/>
        </p:nvSpPr>
        <p:spPr>
          <a:xfrm>
            <a:off x="240030" y="6029979"/>
            <a:ext cx="6095396" cy="461665"/>
          </a:xfrm>
          <a:prstGeom prst="rect">
            <a:avLst/>
          </a:prstGeom>
          <a:noFill/>
        </p:spPr>
        <p:txBody>
          <a:bodyPr wrap="square">
            <a:spAutoFit/>
          </a:bodyPr>
          <a:lstStyle/>
          <a:p>
            <a:r>
              <a:rPr lang="en-US" sz="1200" dirty="0"/>
              <a:t>National Hurricane Center, NOAA/National Weather Service. </a:t>
            </a:r>
            <a:r>
              <a:rPr lang="en-US" sz="1200" i="1" dirty="0"/>
              <a:t>Tropical Cyclone Report: Tropical Storm Fred (AL062021)</a:t>
            </a:r>
            <a:r>
              <a:rPr lang="en-US" sz="1200" dirty="0"/>
              <a:t> (Public Domain)</a:t>
            </a:r>
          </a:p>
        </p:txBody>
      </p:sp>
      <p:sp>
        <p:nvSpPr>
          <p:cNvPr id="18" name="TextBox 17">
            <a:extLst>
              <a:ext uri="{FF2B5EF4-FFF2-40B4-BE49-F238E27FC236}">
                <a16:creationId xmlns:a16="http://schemas.microsoft.com/office/drawing/2014/main" id="{C44D0AA8-DF99-5B9D-BCC4-2EDF2227CF66}"/>
              </a:ext>
            </a:extLst>
          </p:cNvPr>
          <p:cNvSpPr txBox="1"/>
          <p:nvPr/>
        </p:nvSpPr>
        <p:spPr>
          <a:xfrm>
            <a:off x="6284339" y="5733384"/>
            <a:ext cx="6095396" cy="276999"/>
          </a:xfrm>
          <a:prstGeom prst="rect">
            <a:avLst/>
          </a:prstGeom>
          <a:noFill/>
        </p:spPr>
        <p:txBody>
          <a:bodyPr wrap="square">
            <a:spAutoFit/>
          </a:bodyPr>
          <a:lstStyle/>
          <a:p>
            <a:r>
              <a:rPr lang="en-US" sz="1200" dirty="0"/>
              <a:t>NOAA National Weather Service, Nashville Forecast Office (Public Domain)</a:t>
            </a:r>
          </a:p>
        </p:txBody>
      </p:sp>
    </p:spTree>
    <p:extLst>
      <p:ext uri="{BB962C8B-B14F-4D97-AF65-F5344CB8AC3E}">
        <p14:creationId xmlns:p14="http://schemas.microsoft.com/office/powerpoint/2010/main" val="17713484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6DB2E09-2156-A537-F205-A14A29460AF0}"/>
              </a:ext>
            </a:extLst>
          </p:cNvPr>
          <p:cNvPicPr>
            <a:picLocks noChangeAspect="1"/>
          </p:cNvPicPr>
          <p:nvPr/>
        </p:nvPicPr>
        <p:blipFill>
          <a:blip r:embed="rId3"/>
          <a:stretch>
            <a:fillRect/>
          </a:stretch>
        </p:blipFill>
        <p:spPr>
          <a:xfrm>
            <a:off x="2065334" y="623904"/>
            <a:ext cx="8008982" cy="6234097"/>
          </a:xfrm>
          <a:prstGeom prst="rect">
            <a:avLst/>
          </a:prstGeom>
        </p:spPr>
      </p:pic>
      <p:sp>
        <p:nvSpPr>
          <p:cNvPr id="3" name="What Happened and Why?">
            <a:extLst>
              <a:ext uri="{FF2B5EF4-FFF2-40B4-BE49-F238E27FC236}">
                <a16:creationId xmlns:a16="http://schemas.microsoft.com/office/drawing/2014/main" id="{D62BADE4-4783-A524-F145-B1ACA2D9C1B8}"/>
              </a:ext>
            </a:extLst>
          </p:cNvPr>
          <p:cNvSpPr txBox="1"/>
          <p:nvPr/>
        </p:nvSpPr>
        <p:spPr>
          <a:xfrm>
            <a:off x="146304" y="64008"/>
            <a:ext cx="6762750" cy="5799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anchor="ctr">
            <a:spAutoFit/>
          </a:bodyPr>
          <a:lstStyle>
            <a:lvl1pPr algn="ctr" defTabSz="821531">
              <a:defRPr sz="6600">
                <a:latin typeface="+mj-lt"/>
                <a:ea typeface="+mj-ea"/>
                <a:cs typeface="+mj-cs"/>
                <a:sym typeface="Gill Sans"/>
              </a:defRPr>
            </a:lvl1pPr>
          </a:lstStyle>
          <a:p>
            <a:pPr algn="l"/>
            <a:r>
              <a:rPr lang="en-US" sz="3300" dirty="0">
                <a:latin typeface="+mn-lt"/>
              </a:rPr>
              <a:t>Rainfall during Tropical Storm Fred</a:t>
            </a:r>
            <a:endParaRPr sz="3300" dirty="0">
              <a:latin typeface="+mn-lt"/>
            </a:endParaRPr>
          </a:p>
        </p:txBody>
      </p:sp>
      <p:sp>
        <p:nvSpPr>
          <p:cNvPr id="5" name="TextBox 4">
            <a:extLst>
              <a:ext uri="{FF2B5EF4-FFF2-40B4-BE49-F238E27FC236}">
                <a16:creationId xmlns:a16="http://schemas.microsoft.com/office/drawing/2014/main" id="{6D0F6EC9-D785-DF24-14EE-4D78BDC731FF}"/>
              </a:ext>
            </a:extLst>
          </p:cNvPr>
          <p:cNvSpPr txBox="1"/>
          <p:nvPr/>
        </p:nvSpPr>
        <p:spPr>
          <a:xfrm>
            <a:off x="9094892" y="5339661"/>
            <a:ext cx="3179031" cy="830997"/>
          </a:xfrm>
          <a:prstGeom prst="rect">
            <a:avLst/>
          </a:prstGeom>
          <a:noFill/>
        </p:spPr>
        <p:txBody>
          <a:bodyPr wrap="square">
            <a:spAutoFit/>
          </a:bodyPr>
          <a:lstStyle/>
          <a:p>
            <a:r>
              <a:rPr lang="en-US" sz="1200" dirty="0"/>
              <a:t>National Hurricane Center, NOAA/National Weather Service. </a:t>
            </a:r>
            <a:r>
              <a:rPr lang="en-US" sz="1200" i="1" dirty="0"/>
              <a:t>Tropical Cyclone Report: Tropical Storm Fred (AL062021)</a:t>
            </a:r>
            <a:r>
              <a:rPr lang="en-US" sz="1200" dirty="0"/>
              <a:t> (Public Domain)</a:t>
            </a:r>
          </a:p>
        </p:txBody>
      </p:sp>
      <p:sp>
        <p:nvSpPr>
          <p:cNvPr id="4" name="Slide Number Placeholder 3">
            <a:extLst>
              <a:ext uri="{FF2B5EF4-FFF2-40B4-BE49-F238E27FC236}">
                <a16:creationId xmlns:a16="http://schemas.microsoft.com/office/drawing/2014/main" id="{2A4AE792-3C3B-9EDF-8F1E-2FCB9EACA4AC}"/>
              </a:ext>
            </a:extLst>
          </p:cNvPr>
          <p:cNvSpPr>
            <a:spLocks noGrp="1"/>
          </p:cNvSpPr>
          <p:nvPr>
            <p:ph type="sldNum" sz="quarter" idx="12"/>
          </p:nvPr>
        </p:nvSpPr>
        <p:spPr/>
        <p:txBody>
          <a:bodyPr/>
          <a:lstStyle/>
          <a:p>
            <a:fld id="{FA99161D-C4CB-4048-AB64-44E2ACAC06A6}" type="slidenum">
              <a:rPr lang="en-US" smtClean="0"/>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346D1-DC44-E0A0-09D0-55A3DF3E9D0F}"/>
            </a:ext>
          </a:extLst>
        </p:cNvPr>
        <p:cNvGrpSpPr/>
        <p:nvPr/>
      </p:nvGrpSpPr>
      <p:grpSpPr>
        <a:xfrm>
          <a:off x="0" y="0"/>
          <a:ext cx="0" cy="0"/>
          <a:chOff x="0" y="0"/>
          <a:chExt cx="0" cy="0"/>
        </a:xfrm>
      </p:grpSpPr>
      <p:sp>
        <p:nvSpPr>
          <p:cNvPr id="3" name="What Happened and Why?">
            <a:extLst>
              <a:ext uri="{FF2B5EF4-FFF2-40B4-BE49-F238E27FC236}">
                <a16:creationId xmlns:a16="http://schemas.microsoft.com/office/drawing/2014/main" id="{C468FF4A-55CF-36F2-6CE0-408370FB6C93}"/>
              </a:ext>
            </a:extLst>
          </p:cNvPr>
          <p:cNvSpPr txBox="1"/>
          <p:nvPr/>
        </p:nvSpPr>
        <p:spPr>
          <a:xfrm>
            <a:off x="146304" y="64008"/>
            <a:ext cx="11715596" cy="10877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anchor="ctr">
            <a:spAutoFit/>
          </a:bodyPr>
          <a:lstStyle>
            <a:lvl1pPr algn="ctr" defTabSz="821531">
              <a:defRPr sz="6600">
                <a:latin typeface="+mj-lt"/>
                <a:ea typeface="+mj-ea"/>
                <a:cs typeface="+mj-cs"/>
                <a:sym typeface="Gill Sans"/>
              </a:defRPr>
            </a:lvl1pPr>
          </a:lstStyle>
          <a:p>
            <a:pPr algn="l"/>
            <a:r>
              <a:rPr lang="en-US" sz="3300" dirty="0">
                <a:latin typeface="+mn-lt"/>
              </a:rPr>
              <a:t>Activity: Estimating and Predicting Flood Heights after Extreme Rainfall Events</a:t>
            </a:r>
            <a:endParaRPr sz="3300" dirty="0">
              <a:latin typeface="+mn-lt"/>
            </a:endParaRPr>
          </a:p>
        </p:txBody>
      </p:sp>
      <p:sp>
        <p:nvSpPr>
          <p:cNvPr id="5" name="TextBox 4">
            <a:extLst>
              <a:ext uri="{FF2B5EF4-FFF2-40B4-BE49-F238E27FC236}">
                <a16:creationId xmlns:a16="http://schemas.microsoft.com/office/drawing/2014/main" id="{4DCAA65E-B4B8-93E5-45EF-B8BAEBF74074}"/>
              </a:ext>
            </a:extLst>
          </p:cNvPr>
          <p:cNvSpPr txBox="1"/>
          <p:nvPr/>
        </p:nvSpPr>
        <p:spPr>
          <a:xfrm>
            <a:off x="192057" y="1589677"/>
            <a:ext cx="4827568" cy="3799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dirty="0"/>
              <a:t>Combining: </a:t>
            </a:r>
          </a:p>
        </p:txBody>
      </p:sp>
      <p:pic>
        <p:nvPicPr>
          <p:cNvPr id="6" name="Picture 5">
            <a:extLst>
              <a:ext uri="{FF2B5EF4-FFF2-40B4-BE49-F238E27FC236}">
                <a16:creationId xmlns:a16="http://schemas.microsoft.com/office/drawing/2014/main" id="{A8B18EB2-CA5B-68C8-EC62-E57722BFB7C1}"/>
              </a:ext>
            </a:extLst>
          </p:cNvPr>
          <p:cNvPicPr>
            <a:picLocks noChangeAspect="1"/>
          </p:cNvPicPr>
          <p:nvPr/>
        </p:nvPicPr>
        <p:blipFill>
          <a:blip r:embed="rId3"/>
          <a:stretch>
            <a:fillRect/>
          </a:stretch>
        </p:blipFill>
        <p:spPr>
          <a:xfrm>
            <a:off x="1294360" y="1993959"/>
            <a:ext cx="3170740" cy="3186983"/>
          </a:xfrm>
          <a:prstGeom prst="rect">
            <a:avLst/>
          </a:prstGeom>
        </p:spPr>
      </p:pic>
      <p:sp>
        <p:nvSpPr>
          <p:cNvPr id="7" name="TextBox 6">
            <a:extLst>
              <a:ext uri="{FF2B5EF4-FFF2-40B4-BE49-F238E27FC236}">
                <a16:creationId xmlns:a16="http://schemas.microsoft.com/office/drawing/2014/main" id="{E19BB87B-6804-B49B-10F0-3FCF9DF3F8C0}"/>
              </a:ext>
            </a:extLst>
          </p:cNvPr>
          <p:cNvSpPr txBox="1"/>
          <p:nvPr/>
        </p:nvSpPr>
        <p:spPr>
          <a:xfrm>
            <a:off x="2060978" y="1603948"/>
            <a:ext cx="3943124" cy="400110"/>
          </a:xfrm>
          <a:prstGeom prst="rect">
            <a:avLst/>
          </a:prstGeom>
          <a:noFill/>
        </p:spPr>
        <p:txBody>
          <a:bodyPr wrap="square" rtlCol="0">
            <a:spAutoFit/>
          </a:bodyPr>
          <a:lstStyle/>
          <a:p>
            <a:r>
              <a:rPr lang="en-US" sz="2000" dirty="0"/>
              <a:t>Rainfall Data</a:t>
            </a:r>
          </a:p>
        </p:txBody>
      </p:sp>
      <p:sp>
        <p:nvSpPr>
          <p:cNvPr id="9" name="TextBox 8">
            <a:extLst>
              <a:ext uri="{FF2B5EF4-FFF2-40B4-BE49-F238E27FC236}">
                <a16:creationId xmlns:a16="http://schemas.microsoft.com/office/drawing/2014/main" id="{233813DE-FA5A-6E31-60DF-5D77025268BA}"/>
              </a:ext>
            </a:extLst>
          </p:cNvPr>
          <p:cNvSpPr txBox="1"/>
          <p:nvPr/>
        </p:nvSpPr>
        <p:spPr>
          <a:xfrm>
            <a:off x="5521962" y="1618219"/>
            <a:ext cx="1650415" cy="400110"/>
          </a:xfrm>
          <a:prstGeom prst="rect">
            <a:avLst/>
          </a:prstGeom>
          <a:noFill/>
        </p:spPr>
        <p:txBody>
          <a:bodyPr wrap="square" rtlCol="0">
            <a:spAutoFit/>
          </a:bodyPr>
          <a:lstStyle/>
          <a:p>
            <a:r>
              <a:rPr lang="en-US" sz="2000" dirty="0"/>
              <a:t>Gauge Data</a:t>
            </a:r>
          </a:p>
        </p:txBody>
      </p:sp>
      <p:pic>
        <p:nvPicPr>
          <p:cNvPr id="10" name="Picture 9">
            <a:extLst>
              <a:ext uri="{FF2B5EF4-FFF2-40B4-BE49-F238E27FC236}">
                <a16:creationId xmlns:a16="http://schemas.microsoft.com/office/drawing/2014/main" id="{5A070348-921F-F545-3EE5-0EBA53A52957}"/>
              </a:ext>
            </a:extLst>
          </p:cNvPr>
          <p:cNvPicPr>
            <a:picLocks noChangeAspect="1"/>
          </p:cNvPicPr>
          <p:nvPr/>
        </p:nvPicPr>
        <p:blipFill>
          <a:blip r:embed="rId4"/>
          <a:stretch>
            <a:fillRect/>
          </a:stretch>
        </p:blipFill>
        <p:spPr>
          <a:xfrm>
            <a:off x="4675559" y="2004058"/>
            <a:ext cx="3379923" cy="2254433"/>
          </a:xfrm>
          <a:prstGeom prst="rect">
            <a:avLst/>
          </a:prstGeom>
        </p:spPr>
      </p:pic>
      <p:sp>
        <p:nvSpPr>
          <p:cNvPr id="13" name="TextBox 12">
            <a:extLst>
              <a:ext uri="{FF2B5EF4-FFF2-40B4-BE49-F238E27FC236}">
                <a16:creationId xmlns:a16="http://schemas.microsoft.com/office/drawing/2014/main" id="{0A857856-2C23-9A9A-87A4-F9DF79A6105B}"/>
              </a:ext>
            </a:extLst>
          </p:cNvPr>
          <p:cNvSpPr txBox="1"/>
          <p:nvPr/>
        </p:nvSpPr>
        <p:spPr>
          <a:xfrm>
            <a:off x="8359622" y="1644859"/>
            <a:ext cx="3135163" cy="400110"/>
          </a:xfrm>
          <a:prstGeom prst="rect">
            <a:avLst/>
          </a:prstGeom>
          <a:noFill/>
        </p:spPr>
        <p:txBody>
          <a:bodyPr wrap="square" rtlCol="0">
            <a:spAutoFit/>
          </a:bodyPr>
          <a:lstStyle/>
          <a:p>
            <a:r>
              <a:rPr lang="en-US" sz="2000" dirty="0"/>
              <a:t>Channel Characteristics</a:t>
            </a:r>
          </a:p>
        </p:txBody>
      </p:sp>
      <p:pic>
        <p:nvPicPr>
          <p:cNvPr id="14" name="Picture 13">
            <a:extLst>
              <a:ext uri="{FF2B5EF4-FFF2-40B4-BE49-F238E27FC236}">
                <a16:creationId xmlns:a16="http://schemas.microsoft.com/office/drawing/2014/main" id="{13D2DB80-291A-2DDE-721B-0F573FCADC7B}"/>
              </a:ext>
            </a:extLst>
          </p:cNvPr>
          <p:cNvPicPr>
            <a:picLocks noChangeAspect="1"/>
          </p:cNvPicPr>
          <p:nvPr/>
        </p:nvPicPr>
        <p:blipFill>
          <a:blip r:embed="rId5"/>
          <a:stretch>
            <a:fillRect/>
          </a:stretch>
        </p:blipFill>
        <p:spPr>
          <a:xfrm>
            <a:off x="8207475" y="2105681"/>
            <a:ext cx="3484444" cy="1323319"/>
          </a:xfrm>
          <a:prstGeom prst="rect">
            <a:avLst/>
          </a:prstGeom>
        </p:spPr>
      </p:pic>
      <p:pic>
        <p:nvPicPr>
          <p:cNvPr id="15" name="Picture 14">
            <a:extLst>
              <a:ext uri="{FF2B5EF4-FFF2-40B4-BE49-F238E27FC236}">
                <a16:creationId xmlns:a16="http://schemas.microsoft.com/office/drawing/2014/main" id="{18F88DE7-AD3E-92DD-3D3D-1849DF7F8DA1}"/>
              </a:ext>
            </a:extLst>
          </p:cNvPr>
          <p:cNvPicPr>
            <a:picLocks noChangeAspect="1"/>
          </p:cNvPicPr>
          <p:nvPr/>
        </p:nvPicPr>
        <p:blipFill>
          <a:blip r:embed="rId6"/>
          <a:stretch>
            <a:fillRect/>
          </a:stretch>
        </p:blipFill>
        <p:spPr>
          <a:xfrm>
            <a:off x="9184071" y="3516352"/>
            <a:ext cx="1713569" cy="1148505"/>
          </a:xfrm>
          <a:prstGeom prst="rect">
            <a:avLst/>
          </a:prstGeom>
        </p:spPr>
      </p:pic>
      <p:sp>
        <p:nvSpPr>
          <p:cNvPr id="17" name="TextBox 16">
            <a:extLst>
              <a:ext uri="{FF2B5EF4-FFF2-40B4-BE49-F238E27FC236}">
                <a16:creationId xmlns:a16="http://schemas.microsoft.com/office/drawing/2014/main" id="{D9B8535C-B0A8-D0D4-674B-F0BA3D4D6964}"/>
              </a:ext>
            </a:extLst>
          </p:cNvPr>
          <p:cNvSpPr txBox="1"/>
          <p:nvPr/>
        </p:nvSpPr>
        <p:spPr>
          <a:xfrm>
            <a:off x="320298" y="5239781"/>
            <a:ext cx="11081937" cy="6876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dirty="0"/>
              <a:t>You will predict flood heights along the Pigeon River for Tropical Storm Fred (2021) and Hurricane Helene (2024) and discuss impacts of hazard cascades for downstream communities.  </a:t>
            </a:r>
          </a:p>
        </p:txBody>
      </p:sp>
      <p:sp>
        <p:nvSpPr>
          <p:cNvPr id="4" name="TextBox 3">
            <a:extLst>
              <a:ext uri="{FF2B5EF4-FFF2-40B4-BE49-F238E27FC236}">
                <a16:creationId xmlns:a16="http://schemas.microsoft.com/office/drawing/2014/main" id="{B12602C1-2E6E-327C-F57D-9633D984DF06}"/>
              </a:ext>
            </a:extLst>
          </p:cNvPr>
          <p:cNvSpPr txBox="1"/>
          <p:nvPr/>
        </p:nvSpPr>
        <p:spPr>
          <a:xfrm>
            <a:off x="48720" y="6529065"/>
            <a:ext cx="3731764" cy="3289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642937"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chemeClr val="tx1">
                    <a:lumMod val="95000"/>
                    <a:lumOff val="5000"/>
                  </a:schemeClr>
                </a:solidFill>
                <a:effectLst/>
                <a:uFillTx/>
                <a:ea typeface="Helvetica"/>
                <a:cs typeface="Helvetica" panose="020B0604020202020204" pitchFamily="34" charset="0"/>
                <a:sym typeface="Helvetica"/>
              </a:rPr>
              <a:t>All activity </a:t>
            </a:r>
            <a:r>
              <a:rPr lang="en-US" sz="1200" dirty="0">
                <a:solidFill>
                  <a:schemeClr val="tx1">
                    <a:lumMod val="95000"/>
                    <a:lumOff val="5000"/>
                  </a:schemeClr>
                </a:solidFill>
                <a:ea typeface="Helvetica"/>
                <a:cs typeface="Helvetica" panose="020B0604020202020204" pitchFamily="34" charset="0"/>
                <a:sym typeface="Helvetica"/>
              </a:rPr>
              <a:t>f</a:t>
            </a:r>
            <a:r>
              <a:rPr kumimoji="0" lang="en-US" sz="1200" b="0" i="0" u="none" strike="noStrike" cap="none" spc="0" normalizeH="0" baseline="0" dirty="0">
                <a:ln>
                  <a:noFill/>
                </a:ln>
                <a:solidFill>
                  <a:schemeClr val="tx1">
                    <a:lumMod val="95000"/>
                    <a:lumOff val="5000"/>
                  </a:schemeClr>
                </a:solidFill>
                <a:effectLst/>
                <a:uFillTx/>
                <a:ea typeface="Helvetica"/>
                <a:cs typeface="Helvetica" panose="020B0604020202020204" pitchFamily="34" charset="0"/>
                <a:sym typeface="Helvetica"/>
              </a:rPr>
              <a:t>igures courtesy of Will Hefner &amp; Eric Kirby </a:t>
            </a:r>
          </a:p>
        </p:txBody>
      </p:sp>
      <p:sp>
        <p:nvSpPr>
          <p:cNvPr id="2" name="Slide Number Placeholder 1">
            <a:extLst>
              <a:ext uri="{FF2B5EF4-FFF2-40B4-BE49-F238E27FC236}">
                <a16:creationId xmlns:a16="http://schemas.microsoft.com/office/drawing/2014/main" id="{CA0123F6-F816-D2C0-F816-78D640E5F831}"/>
              </a:ext>
            </a:extLst>
          </p:cNvPr>
          <p:cNvSpPr>
            <a:spLocks noGrp="1"/>
          </p:cNvSpPr>
          <p:nvPr>
            <p:ph type="sldNum" sz="quarter" idx="12"/>
          </p:nvPr>
        </p:nvSpPr>
        <p:spPr/>
        <p:txBody>
          <a:bodyPr/>
          <a:lstStyle/>
          <a:p>
            <a:fld id="{FA99161D-C4CB-4048-AB64-44E2ACAC06A6}" type="slidenum">
              <a:rPr lang="en-US" smtClean="0"/>
              <a:t>18</a:t>
            </a:fld>
            <a:endParaRPr lang="en-US"/>
          </a:p>
        </p:txBody>
      </p:sp>
    </p:spTree>
    <p:extLst>
      <p:ext uri="{BB962C8B-B14F-4D97-AF65-F5344CB8AC3E}">
        <p14:creationId xmlns:p14="http://schemas.microsoft.com/office/powerpoint/2010/main" val="20857749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A9AA1-4564-F142-3715-67B72EF2D63A}"/>
            </a:ext>
          </a:extLst>
        </p:cNvPr>
        <p:cNvGrpSpPr/>
        <p:nvPr/>
      </p:nvGrpSpPr>
      <p:grpSpPr>
        <a:xfrm>
          <a:off x="0" y="0"/>
          <a:ext cx="0" cy="0"/>
          <a:chOff x="0" y="0"/>
          <a:chExt cx="0" cy="0"/>
        </a:xfrm>
      </p:grpSpPr>
      <p:sp>
        <p:nvSpPr>
          <p:cNvPr id="4" name="Google Shape;342;p25">
            <a:extLst>
              <a:ext uri="{FF2B5EF4-FFF2-40B4-BE49-F238E27FC236}">
                <a16:creationId xmlns:a16="http://schemas.microsoft.com/office/drawing/2014/main" id="{F88FCEE7-1C8A-5A09-79C6-FBDD2158F7F3}"/>
              </a:ext>
            </a:extLst>
          </p:cNvPr>
          <p:cNvSpPr/>
          <p:nvPr/>
        </p:nvSpPr>
        <p:spPr>
          <a:xfrm>
            <a:off x="124950" y="237813"/>
            <a:ext cx="2505530" cy="1183600"/>
          </a:xfrm>
          <a:prstGeom prst="ellipse">
            <a:avLst/>
          </a:prstGeom>
          <a:solidFill>
            <a:schemeClr val="lt2"/>
          </a:solidFill>
          <a:ln w="76200" cap="flat" cmpd="sng">
            <a:solidFill>
              <a:srgbClr val="00FFFF"/>
            </a:solidFill>
            <a:prstDash val="solid"/>
            <a:round/>
            <a:headEnd type="none" w="sm" len="sm"/>
            <a:tailEnd type="none" w="sm" len="sm"/>
          </a:ln>
        </p:spPr>
        <p:txBody>
          <a:bodyPr spcFirstLastPara="1" wrap="square" lIns="121900" tIns="121900" rIns="121900" bIns="121900" anchor="ctr" anchorCtr="0">
            <a:noAutofit/>
          </a:bodyPr>
          <a:lstStyle/>
          <a:p>
            <a:pPr algn="ctr"/>
            <a:r>
              <a:rPr lang="en" sz="2000" b="1" dirty="0"/>
              <a:t>High intensity rainfall event</a:t>
            </a:r>
            <a:endParaRPr sz="2000" b="1" dirty="0"/>
          </a:p>
        </p:txBody>
      </p:sp>
      <p:cxnSp>
        <p:nvCxnSpPr>
          <p:cNvPr id="5" name="Google Shape;341;p25">
            <a:extLst>
              <a:ext uri="{FF2B5EF4-FFF2-40B4-BE49-F238E27FC236}">
                <a16:creationId xmlns:a16="http://schemas.microsoft.com/office/drawing/2014/main" id="{62B530A1-8A10-0E57-7AF2-6237C2D3A00D}"/>
              </a:ext>
            </a:extLst>
          </p:cNvPr>
          <p:cNvCxnSpPr>
            <a:cxnSpLocks/>
          </p:cNvCxnSpPr>
          <p:nvPr/>
        </p:nvCxnSpPr>
        <p:spPr>
          <a:xfrm>
            <a:off x="2180929" y="1302143"/>
            <a:ext cx="588910" cy="591800"/>
          </a:xfrm>
          <a:prstGeom prst="straightConnector1">
            <a:avLst/>
          </a:prstGeom>
          <a:noFill/>
          <a:ln w="38100" cap="flat" cmpd="sng">
            <a:solidFill>
              <a:schemeClr val="tx1">
                <a:lumMod val="95000"/>
                <a:lumOff val="5000"/>
              </a:schemeClr>
            </a:solidFill>
            <a:prstDash val="solid"/>
            <a:round/>
            <a:headEnd type="none" w="med" len="med"/>
            <a:tailEnd type="triangle" w="med" len="med"/>
          </a:ln>
        </p:spPr>
      </p:cxnSp>
      <p:sp>
        <p:nvSpPr>
          <p:cNvPr id="6" name="Google Shape;343;p25">
            <a:extLst>
              <a:ext uri="{FF2B5EF4-FFF2-40B4-BE49-F238E27FC236}">
                <a16:creationId xmlns:a16="http://schemas.microsoft.com/office/drawing/2014/main" id="{F37A5565-C813-F49B-886C-00C045637347}"/>
              </a:ext>
            </a:extLst>
          </p:cNvPr>
          <p:cNvSpPr txBox="1"/>
          <p:nvPr/>
        </p:nvSpPr>
        <p:spPr>
          <a:xfrm>
            <a:off x="2311480" y="1163808"/>
            <a:ext cx="638000" cy="615513"/>
          </a:xfrm>
          <a:prstGeom prst="rect">
            <a:avLst/>
          </a:prstGeom>
          <a:noFill/>
          <a:ln>
            <a:noFill/>
          </a:ln>
        </p:spPr>
        <p:txBody>
          <a:bodyPr spcFirstLastPara="1" wrap="square" lIns="121900" tIns="121900" rIns="121900" bIns="121900" anchor="t" anchorCtr="0">
            <a:spAutoFit/>
          </a:bodyPr>
          <a:lstStyle/>
          <a:p>
            <a:r>
              <a:rPr lang="en" sz="2400" b="1" dirty="0">
                <a:solidFill>
                  <a:schemeClr val="dk2"/>
                </a:solidFill>
              </a:rPr>
              <a:t> +</a:t>
            </a:r>
            <a:endParaRPr sz="2400" b="1" dirty="0">
              <a:solidFill>
                <a:schemeClr val="dk2"/>
              </a:solidFill>
            </a:endParaRPr>
          </a:p>
        </p:txBody>
      </p:sp>
      <p:sp>
        <p:nvSpPr>
          <p:cNvPr id="8" name="Google Shape;342;p25">
            <a:extLst>
              <a:ext uri="{FF2B5EF4-FFF2-40B4-BE49-F238E27FC236}">
                <a16:creationId xmlns:a16="http://schemas.microsoft.com/office/drawing/2014/main" id="{5D0557E5-48A9-F16D-742C-845FB59AC72B}"/>
              </a:ext>
            </a:extLst>
          </p:cNvPr>
          <p:cNvSpPr/>
          <p:nvPr/>
        </p:nvSpPr>
        <p:spPr>
          <a:xfrm>
            <a:off x="2533067" y="1735267"/>
            <a:ext cx="2013313" cy="1183600"/>
          </a:xfrm>
          <a:prstGeom prst="ellipse">
            <a:avLst/>
          </a:prstGeom>
          <a:solidFill>
            <a:schemeClr val="lt2"/>
          </a:solidFill>
          <a:ln w="76200" cap="flat" cmpd="sng">
            <a:solidFill>
              <a:schemeClr val="accent2">
                <a:lumMod val="50000"/>
              </a:schemeClr>
            </a:solidFill>
            <a:prstDash val="solid"/>
            <a:round/>
            <a:headEnd type="none" w="sm" len="sm"/>
            <a:tailEnd type="none" w="sm" len="sm"/>
          </a:ln>
        </p:spPr>
        <p:txBody>
          <a:bodyPr spcFirstLastPara="1" wrap="square" lIns="121900" tIns="121900" rIns="121900" bIns="121900" anchor="ctr" anchorCtr="0">
            <a:noAutofit/>
          </a:bodyPr>
          <a:lstStyle/>
          <a:p>
            <a:pPr algn="ctr"/>
            <a:r>
              <a:rPr lang="en" sz="2000" b="1" dirty="0"/>
              <a:t>Saturated soils</a:t>
            </a:r>
            <a:endParaRPr sz="2000" b="1" dirty="0"/>
          </a:p>
        </p:txBody>
      </p:sp>
      <p:sp>
        <p:nvSpPr>
          <p:cNvPr id="10" name="Google Shape;342;p25">
            <a:extLst>
              <a:ext uri="{FF2B5EF4-FFF2-40B4-BE49-F238E27FC236}">
                <a16:creationId xmlns:a16="http://schemas.microsoft.com/office/drawing/2014/main" id="{61059FA4-08A8-179B-ACA1-30590BDAC1DD}"/>
              </a:ext>
            </a:extLst>
          </p:cNvPr>
          <p:cNvSpPr/>
          <p:nvPr/>
        </p:nvSpPr>
        <p:spPr>
          <a:xfrm>
            <a:off x="1153420" y="3429000"/>
            <a:ext cx="2152768" cy="1183600"/>
          </a:xfrm>
          <a:prstGeom prst="ellipse">
            <a:avLst/>
          </a:prstGeom>
          <a:solidFill>
            <a:schemeClr val="lt2"/>
          </a:solidFill>
          <a:ln w="76200" cap="flat" cmpd="sng">
            <a:solidFill>
              <a:srgbClr val="00FFFF"/>
            </a:solidFill>
            <a:prstDash val="solid"/>
            <a:round/>
            <a:headEnd type="none" w="sm" len="sm"/>
            <a:tailEnd type="none" w="sm" len="sm"/>
          </a:ln>
        </p:spPr>
        <p:txBody>
          <a:bodyPr spcFirstLastPara="1" wrap="square" lIns="121900" tIns="121900" rIns="121900" bIns="121900" anchor="ctr" anchorCtr="0">
            <a:noAutofit/>
          </a:bodyPr>
          <a:lstStyle/>
          <a:p>
            <a:pPr algn="ctr"/>
            <a:r>
              <a:rPr lang="en" sz="2000" b="1" dirty="0"/>
              <a:t>Increased surface runoff</a:t>
            </a:r>
            <a:endParaRPr sz="2000" b="1" dirty="0"/>
          </a:p>
        </p:txBody>
      </p:sp>
      <p:sp>
        <p:nvSpPr>
          <p:cNvPr id="13" name="Google Shape;342;p25">
            <a:extLst>
              <a:ext uri="{FF2B5EF4-FFF2-40B4-BE49-F238E27FC236}">
                <a16:creationId xmlns:a16="http://schemas.microsoft.com/office/drawing/2014/main" id="{72443621-505C-CE8B-E008-0065A3FD9C8E}"/>
              </a:ext>
            </a:extLst>
          </p:cNvPr>
          <p:cNvSpPr/>
          <p:nvPr/>
        </p:nvSpPr>
        <p:spPr>
          <a:xfrm>
            <a:off x="5023734" y="2354570"/>
            <a:ext cx="2323667" cy="1183600"/>
          </a:xfrm>
          <a:prstGeom prst="ellipse">
            <a:avLst/>
          </a:prstGeom>
          <a:solidFill>
            <a:schemeClr val="lt2"/>
          </a:solidFill>
          <a:ln w="76200" cap="flat" cmpd="sng">
            <a:solidFill>
              <a:schemeClr val="accent2">
                <a:lumMod val="50000"/>
              </a:schemeClr>
            </a:solidFill>
            <a:prstDash val="solid"/>
            <a:round/>
            <a:headEnd type="none" w="sm" len="sm"/>
            <a:tailEnd type="none" w="sm" len="sm"/>
          </a:ln>
        </p:spPr>
        <p:txBody>
          <a:bodyPr spcFirstLastPara="1" wrap="square" lIns="121900" tIns="121900" rIns="121900" bIns="121900" anchor="ctr" anchorCtr="0">
            <a:noAutofit/>
          </a:bodyPr>
          <a:lstStyle/>
          <a:p>
            <a:pPr algn="ctr"/>
            <a:r>
              <a:rPr lang="en" sz="2000" b="1" dirty="0"/>
              <a:t>Landslides/</a:t>
            </a:r>
          </a:p>
          <a:p>
            <a:pPr algn="ctr"/>
            <a:r>
              <a:rPr lang="en" sz="2000" b="1" dirty="0"/>
              <a:t>debris flows</a:t>
            </a:r>
            <a:endParaRPr sz="2000" b="1" dirty="0"/>
          </a:p>
        </p:txBody>
      </p:sp>
      <p:cxnSp>
        <p:nvCxnSpPr>
          <p:cNvPr id="14" name="Google Shape;341;p25">
            <a:extLst>
              <a:ext uri="{FF2B5EF4-FFF2-40B4-BE49-F238E27FC236}">
                <a16:creationId xmlns:a16="http://schemas.microsoft.com/office/drawing/2014/main" id="{CD6B140A-0F7A-9AC6-BED1-8D7C8A1057F2}"/>
              </a:ext>
            </a:extLst>
          </p:cNvPr>
          <p:cNvCxnSpPr>
            <a:cxnSpLocks/>
          </p:cNvCxnSpPr>
          <p:nvPr/>
        </p:nvCxnSpPr>
        <p:spPr>
          <a:xfrm flipH="1">
            <a:off x="2817034" y="2880051"/>
            <a:ext cx="231265" cy="669638"/>
          </a:xfrm>
          <a:prstGeom prst="straightConnector1">
            <a:avLst/>
          </a:prstGeom>
          <a:noFill/>
          <a:ln w="38100" cap="flat" cmpd="sng">
            <a:solidFill>
              <a:schemeClr val="tx1">
                <a:lumMod val="95000"/>
                <a:lumOff val="5000"/>
              </a:schemeClr>
            </a:solidFill>
            <a:prstDash val="solid"/>
            <a:round/>
            <a:headEnd type="none" w="med" len="med"/>
            <a:tailEnd type="triangle" w="med" len="med"/>
          </a:ln>
        </p:spPr>
      </p:cxnSp>
      <p:cxnSp>
        <p:nvCxnSpPr>
          <p:cNvPr id="16" name="Google Shape;341;p25">
            <a:extLst>
              <a:ext uri="{FF2B5EF4-FFF2-40B4-BE49-F238E27FC236}">
                <a16:creationId xmlns:a16="http://schemas.microsoft.com/office/drawing/2014/main" id="{207129D2-F474-9A8D-3DDC-BB351A45B5A4}"/>
              </a:ext>
            </a:extLst>
          </p:cNvPr>
          <p:cNvCxnSpPr>
            <a:cxnSpLocks/>
          </p:cNvCxnSpPr>
          <p:nvPr/>
        </p:nvCxnSpPr>
        <p:spPr>
          <a:xfrm>
            <a:off x="4412612" y="2606914"/>
            <a:ext cx="611122" cy="326157"/>
          </a:xfrm>
          <a:prstGeom prst="straightConnector1">
            <a:avLst/>
          </a:prstGeom>
          <a:noFill/>
          <a:ln w="38100" cap="flat" cmpd="sng">
            <a:solidFill>
              <a:schemeClr val="tx1">
                <a:lumMod val="95000"/>
                <a:lumOff val="5000"/>
              </a:schemeClr>
            </a:solidFill>
            <a:prstDash val="solid"/>
            <a:round/>
            <a:headEnd type="none" w="med" len="med"/>
            <a:tailEnd type="triangle" w="med" len="med"/>
          </a:ln>
        </p:spPr>
      </p:cxnSp>
      <p:sp>
        <p:nvSpPr>
          <p:cNvPr id="18" name="Google Shape;342;p25">
            <a:extLst>
              <a:ext uri="{FF2B5EF4-FFF2-40B4-BE49-F238E27FC236}">
                <a16:creationId xmlns:a16="http://schemas.microsoft.com/office/drawing/2014/main" id="{1264E626-A3F5-8595-F4AE-53308D0D940D}"/>
              </a:ext>
            </a:extLst>
          </p:cNvPr>
          <p:cNvSpPr/>
          <p:nvPr/>
        </p:nvSpPr>
        <p:spPr>
          <a:xfrm>
            <a:off x="6476493" y="3664444"/>
            <a:ext cx="2768146" cy="1183600"/>
          </a:xfrm>
          <a:prstGeom prst="ellipse">
            <a:avLst/>
          </a:prstGeom>
          <a:solidFill>
            <a:schemeClr val="lt2"/>
          </a:solidFill>
          <a:ln w="76200" cap="flat" cmpd="sng">
            <a:solidFill>
              <a:schemeClr val="accent2">
                <a:lumMod val="50000"/>
              </a:schemeClr>
            </a:solidFill>
            <a:prstDash val="solid"/>
            <a:round/>
            <a:headEnd type="none" w="sm" len="sm"/>
            <a:tailEnd type="none" w="sm" len="sm"/>
          </a:ln>
        </p:spPr>
        <p:txBody>
          <a:bodyPr spcFirstLastPara="1" wrap="square" lIns="121900" tIns="121900" rIns="121900" bIns="121900" anchor="ctr" anchorCtr="0">
            <a:noAutofit/>
          </a:bodyPr>
          <a:lstStyle/>
          <a:p>
            <a:pPr algn="ctr"/>
            <a:r>
              <a:rPr lang="en" sz="2000" b="1" dirty="0"/>
              <a:t>Sediment and debris enters channel</a:t>
            </a:r>
            <a:endParaRPr sz="2000" b="1" dirty="0"/>
          </a:p>
        </p:txBody>
      </p:sp>
      <p:cxnSp>
        <p:nvCxnSpPr>
          <p:cNvPr id="19" name="Google Shape;341;p25">
            <a:extLst>
              <a:ext uri="{FF2B5EF4-FFF2-40B4-BE49-F238E27FC236}">
                <a16:creationId xmlns:a16="http://schemas.microsoft.com/office/drawing/2014/main" id="{E11E1DA4-56CD-F8BB-F5CB-1644E5ED6EAE}"/>
              </a:ext>
            </a:extLst>
          </p:cNvPr>
          <p:cNvCxnSpPr>
            <a:cxnSpLocks/>
            <a:endCxn id="18" idx="1"/>
          </p:cNvCxnSpPr>
          <p:nvPr/>
        </p:nvCxnSpPr>
        <p:spPr>
          <a:xfrm>
            <a:off x="6749109" y="3467100"/>
            <a:ext cx="132770" cy="370678"/>
          </a:xfrm>
          <a:prstGeom prst="straightConnector1">
            <a:avLst/>
          </a:prstGeom>
          <a:noFill/>
          <a:ln w="38100" cap="flat" cmpd="sng">
            <a:solidFill>
              <a:schemeClr val="tx1">
                <a:lumMod val="95000"/>
                <a:lumOff val="5000"/>
              </a:schemeClr>
            </a:solidFill>
            <a:prstDash val="solid"/>
            <a:round/>
            <a:headEnd type="none" w="med" len="med"/>
            <a:tailEnd type="triangle" w="med" len="med"/>
          </a:ln>
        </p:spPr>
      </p:cxnSp>
      <p:sp>
        <p:nvSpPr>
          <p:cNvPr id="22" name="Google Shape;342;p25">
            <a:extLst>
              <a:ext uri="{FF2B5EF4-FFF2-40B4-BE49-F238E27FC236}">
                <a16:creationId xmlns:a16="http://schemas.microsoft.com/office/drawing/2014/main" id="{0D3F8C9C-79C6-CD4C-37FC-F6A0D901EAF4}"/>
              </a:ext>
            </a:extLst>
          </p:cNvPr>
          <p:cNvSpPr/>
          <p:nvPr/>
        </p:nvSpPr>
        <p:spPr>
          <a:xfrm>
            <a:off x="4384768" y="4622984"/>
            <a:ext cx="1796408" cy="1183600"/>
          </a:xfrm>
          <a:prstGeom prst="ellipse">
            <a:avLst/>
          </a:prstGeom>
          <a:solidFill>
            <a:schemeClr val="lt2"/>
          </a:solidFill>
          <a:ln w="76200" cap="flat" cmpd="sng">
            <a:solidFill>
              <a:schemeClr val="accent2">
                <a:lumMod val="50000"/>
              </a:schemeClr>
            </a:solidFill>
            <a:prstDash val="solid"/>
            <a:round/>
            <a:headEnd type="none" w="sm" len="sm"/>
            <a:tailEnd type="none" w="sm" len="sm"/>
          </a:ln>
        </p:spPr>
        <p:txBody>
          <a:bodyPr spcFirstLastPara="1" wrap="square" lIns="121900" tIns="121900" rIns="121900" bIns="121900" anchor="ctr" anchorCtr="0">
            <a:noAutofit/>
          </a:bodyPr>
          <a:lstStyle/>
          <a:p>
            <a:pPr algn="ctr"/>
            <a:r>
              <a:rPr lang="en" sz="2000" b="1" dirty="0"/>
              <a:t>Channel Size</a:t>
            </a:r>
            <a:endParaRPr sz="2000" b="1" dirty="0"/>
          </a:p>
        </p:txBody>
      </p:sp>
      <p:cxnSp>
        <p:nvCxnSpPr>
          <p:cNvPr id="27" name="Google Shape;341;p25">
            <a:extLst>
              <a:ext uri="{FF2B5EF4-FFF2-40B4-BE49-F238E27FC236}">
                <a16:creationId xmlns:a16="http://schemas.microsoft.com/office/drawing/2014/main" id="{8614E218-8CA6-2204-D174-70CBA748FE5C}"/>
              </a:ext>
            </a:extLst>
          </p:cNvPr>
          <p:cNvCxnSpPr>
            <a:cxnSpLocks/>
          </p:cNvCxnSpPr>
          <p:nvPr/>
        </p:nvCxnSpPr>
        <p:spPr>
          <a:xfrm flipH="1">
            <a:off x="6168032" y="4721770"/>
            <a:ext cx="773602" cy="304590"/>
          </a:xfrm>
          <a:prstGeom prst="straightConnector1">
            <a:avLst/>
          </a:prstGeom>
          <a:noFill/>
          <a:ln w="38100" cap="flat" cmpd="sng">
            <a:solidFill>
              <a:schemeClr val="tx1">
                <a:lumMod val="95000"/>
                <a:lumOff val="5000"/>
              </a:schemeClr>
            </a:solidFill>
            <a:prstDash val="solid"/>
            <a:round/>
            <a:headEnd type="none" w="med" len="med"/>
            <a:tailEnd type="triangle" w="med" len="med"/>
          </a:ln>
        </p:spPr>
      </p:cxnSp>
      <p:sp>
        <p:nvSpPr>
          <p:cNvPr id="30" name="Google Shape;342;p25">
            <a:extLst>
              <a:ext uri="{FF2B5EF4-FFF2-40B4-BE49-F238E27FC236}">
                <a16:creationId xmlns:a16="http://schemas.microsoft.com/office/drawing/2014/main" id="{03313612-BA02-B122-50ED-452F9CA45801}"/>
              </a:ext>
            </a:extLst>
          </p:cNvPr>
          <p:cNvSpPr/>
          <p:nvPr/>
        </p:nvSpPr>
        <p:spPr>
          <a:xfrm>
            <a:off x="1209734" y="5184059"/>
            <a:ext cx="2661910" cy="1183600"/>
          </a:xfrm>
          <a:prstGeom prst="ellipse">
            <a:avLst/>
          </a:prstGeom>
          <a:solidFill>
            <a:schemeClr val="lt2"/>
          </a:solidFill>
          <a:ln w="76200" cap="flat" cmpd="sng">
            <a:solidFill>
              <a:srgbClr val="00FFFF"/>
            </a:solidFill>
            <a:prstDash val="solid"/>
            <a:round/>
            <a:headEnd type="none" w="sm" len="sm"/>
            <a:tailEnd type="none" w="sm" len="sm"/>
          </a:ln>
        </p:spPr>
        <p:txBody>
          <a:bodyPr spcFirstLastPara="1" wrap="square" lIns="121900" tIns="121900" rIns="121900" bIns="121900" anchor="ctr" anchorCtr="0">
            <a:noAutofit/>
          </a:bodyPr>
          <a:lstStyle/>
          <a:p>
            <a:pPr algn="ctr"/>
            <a:r>
              <a:rPr lang="en" sz="2000" b="1" dirty="0"/>
              <a:t>River flooding (water leaving channel)</a:t>
            </a:r>
            <a:endParaRPr sz="2000" b="1" dirty="0"/>
          </a:p>
        </p:txBody>
      </p:sp>
      <p:cxnSp>
        <p:nvCxnSpPr>
          <p:cNvPr id="31" name="Google Shape;341;p25">
            <a:extLst>
              <a:ext uri="{FF2B5EF4-FFF2-40B4-BE49-F238E27FC236}">
                <a16:creationId xmlns:a16="http://schemas.microsoft.com/office/drawing/2014/main" id="{447A20E8-C336-48EE-A8F5-BD84667906BC}"/>
              </a:ext>
            </a:extLst>
          </p:cNvPr>
          <p:cNvCxnSpPr>
            <a:cxnSpLocks/>
          </p:cNvCxnSpPr>
          <p:nvPr/>
        </p:nvCxnSpPr>
        <p:spPr>
          <a:xfrm>
            <a:off x="2212454" y="4622984"/>
            <a:ext cx="166946" cy="534005"/>
          </a:xfrm>
          <a:prstGeom prst="straightConnector1">
            <a:avLst/>
          </a:prstGeom>
          <a:noFill/>
          <a:ln w="38100" cap="flat" cmpd="sng">
            <a:solidFill>
              <a:schemeClr val="tx1">
                <a:lumMod val="95000"/>
                <a:lumOff val="5000"/>
              </a:schemeClr>
            </a:solidFill>
            <a:prstDash val="solid"/>
            <a:round/>
            <a:headEnd type="none" w="med" len="med"/>
            <a:tailEnd type="triangle" w="med" len="med"/>
          </a:ln>
        </p:spPr>
      </p:cxnSp>
      <p:cxnSp>
        <p:nvCxnSpPr>
          <p:cNvPr id="32" name="Google Shape;341;p25">
            <a:extLst>
              <a:ext uri="{FF2B5EF4-FFF2-40B4-BE49-F238E27FC236}">
                <a16:creationId xmlns:a16="http://schemas.microsoft.com/office/drawing/2014/main" id="{1F53333D-36EC-FAF5-B054-A905E29D84C9}"/>
              </a:ext>
            </a:extLst>
          </p:cNvPr>
          <p:cNvCxnSpPr>
            <a:cxnSpLocks/>
          </p:cNvCxnSpPr>
          <p:nvPr/>
        </p:nvCxnSpPr>
        <p:spPr>
          <a:xfrm flipH="1">
            <a:off x="3871644" y="5317536"/>
            <a:ext cx="513124" cy="252708"/>
          </a:xfrm>
          <a:prstGeom prst="straightConnector1">
            <a:avLst/>
          </a:prstGeom>
          <a:noFill/>
          <a:ln w="38100" cap="flat" cmpd="sng">
            <a:solidFill>
              <a:schemeClr val="tx1">
                <a:lumMod val="95000"/>
                <a:lumOff val="5000"/>
              </a:schemeClr>
            </a:solidFill>
            <a:prstDash val="solid"/>
            <a:round/>
            <a:headEnd type="none" w="med" len="med"/>
            <a:tailEnd type="triangle" w="med" len="med"/>
          </a:ln>
        </p:spPr>
      </p:cxnSp>
      <p:cxnSp>
        <p:nvCxnSpPr>
          <p:cNvPr id="34" name="Google Shape;341;p25">
            <a:extLst>
              <a:ext uri="{FF2B5EF4-FFF2-40B4-BE49-F238E27FC236}">
                <a16:creationId xmlns:a16="http://schemas.microsoft.com/office/drawing/2014/main" id="{90623645-2CEC-C3BE-04EF-015BC9D31800}"/>
              </a:ext>
            </a:extLst>
          </p:cNvPr>
          <p:cNvCxnSpPr>
            <a:cxnSpLocks/>
          </p:cNvCxnSpPr>
          <p:nvPr/>
        </p:nvCxnSpPr>
        <p:spPr>
          <a:xfrm>
            <a:off x="3611287" y="6133784"/>
            <a:ext cx="3237677" cy="28260"/>
          </a:xfrm>
          <a:prstGeom prst="straightConnector1">
            <a:avLst/>
          </a:prstGeom>
          <a:noFill/>
          <a:ln w="38100" cap="flat" cmpd="sng">
            <a:solidFill>
              <a:schemeClr val="tx1">
                <a:lumMod val="95000"/>
                <a:lumOff val="5000"/>
              </a:schemeClr>
            </a:solidFill>
            <a:prstDash val="solid"/>
            <a:round/>
            <a:headEnd type="none" w="med" len="med"/>
            <a:tailEnd type="triangle" w="med" len="med"/>
          </a:ln>
        </p:spPr>
      </p:cxnSp>
      <p:sp>
        <p:nvSpPr>
          <p:cNvPr id="37" name="Google Shape;342;p25">
            <a:extLst>
              <a:ext uri="{FF2B5EF4-FFF2-40B4-BE49-F238E27FC236}">
                <a16:creationId xmlns:a16="http://schemas.microsoft.com/office/drawing/2014/main" id="{CCDCEAAE-FF63-BE13-71DE-E421AE9B074B}"/>
              </a:ext>
            </a:extLst>
          </p:cNvPr>
          <p:cNvSpPr/>
          <p:nvPr/>
        </p:nvSpPr>
        <p:spPr>
          <a:xfrm>
            <a:off x="6926895" y="5570244"/>
            <a:ext cx="2820000" cy="1183600"/>
          </a:xfrm>
          <a:prstGeom prst="ellipse">
            <a:avLst/>
          </a:prstGeom>
          <a:solidFill>
            <a:schemeClr val="lt2"/>
          </a:solidFill>
          <a:ln w="76200" cap="flat" cmpd="sng">
            <a:solidFill>
              <a:srgbClr val="00FFFF"/>
            </a:solidFill>
            <a:prstDash val="solid"/>
            <a:round/>
            <a:headEnd type="none" w="sm" len="sm"/>
            <a:tailEnd type="none" w="sm" len="sm"/>
          </a:ln>
        </p:spPr>
        <p:txBody>
          <a:bodyPr spcFirstLastPara="1" wrap="square" lIns="121900" tIns="121900" rIns="121900" bIns="121900" anchor="ctr" anchorCtr="0">
            <a:noAutofit/>
          </a:bodyPr>
          <a:lstStyle/>
          <a:p>
            <a:pPr algn="ctr"/>
            <a:r>
              <a:rPr lang="en" sz="2000" b="1" dirty="0"/>
              <a:t>Wastewater Treatment Plant floods</a:t>
            </a:r>
            <a:endParaRPr sz="2000" b="1" dirty="0"/>
          </a:p>
        </p:txBody>
      </p:sp>
      <p:sp>
        <p:nvSpPr>
          <p:cNvPr id="39" name="Google Shape;342;p25">
            <a:extLst>
              <a:ext uri="{FF2B5EF4-FFF2-40B4-BE49-F238E27FC236}">
                <a16:creationId xmlns:a16="http://schemas.microsoft.com/office/drawing/2014/main" id="{711AB935-5C59-5F5C-5098-044DBDC56F30}"/>
              </a:ext>
            </a:extLst>
          </p:cNvPr>
          <p:cNvSpPr/>
          <p:nvPr/>
        </p:nvSpPr>
        <p:spPr>
          <a:xfrm>
            <a:off x="9113450" y="4250334"/>
            <a:ext cx="3035227" cy="1385737"/>
          </a:xfrm>
          <a:prstGeom prst="ellipse">
            <a:avLst/>
          </a:prstGeom>
          <a:solidFill>
            <a:schemeClr val="lt2"/>
          </a:solidFill>
          <a:ln w="76200"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algn="ctr"/>
            <a:r>
              <a:rPr lang="en" sz="2000" b="1" dirty="0"/>
              <a:t>Sewage release/</a:t>
            </a:r>
          </a:p>
          <a:p>
            <a:pPr algn="ctr"/>
            <a:r>
              <a:rPr lang="en" sz="2000" b="1" dirty="0"/>
              <a:t>contimated floodwaters</a:t>
            </a:r>
            <a:endParaRPr sz="2000" b="1" dirty="0"/>
          </a:p>
        </p:txBody>
      </p:sp>
      <p:cxnSp>
        <p:nvCxnSpPr>
          <p:cNvPr id="53" name="Google Shape;341;p25">
            <a:extLst>
              <a:ext uri="{FF2B5EF4-FFF2-40B4-BE49-F238E27FC236}">
                <a16:creationId xmlns:a16="http://schemas.microsoft.com/office/drawing/2014/main" id="{C8120824-0768-6B89-1FE6-47739CE8CB97}"/>
              </a:ext>
            </a:extLst>
          </p:cNvPr>
          <p:cNvCxnSpPr>
            <a:cxnSpLocks/>
            <a:endCxn id="39" idx="3"/>
          </p:cNvCxnSpPr>
          <p:nvPr/>
        </p:nvCxnSpPr>
        <p:spPr>
          <a:xfrm flipV="1">
            <a:off x="9432450" y="5433135"/>
            <a:ext cx="125499" cy="331613"/>
          </a:xfrm>
          <a:prstGeom prst="straightConnector1">
            <a:avLst/>
          </a:prstGeom>
          <a:noFill/>
          <a:ln w="38100" cap="flat" cmpd="sng">
            <a:solidFill>
              <a:schemeClr val="tx1">
                <a:lumMod val="95000"/>
                <a:lumOff val="5000"/>
              </a:schemeClr>
            </a:solidFill>
            <a:prstDash val="solid"/>
            <a:round/>
            <a:headEnd type="none" w="med" len="med"/>
            <a:tailEnd type="triangle" w="med" len="med"/>
          </a:ln>
        </p:spPr>
      </p:cxnSp>
      <p:sp>
        <p:nvSpPr>
          <p:cNvPr id="57" name="Google Shape;343;p25">
            <a:extLst>
              <a:ext uri="{FF2B5EF4-FFF2-40B4-BE49-F238E27FC236}">
                <a16:creationId xmlns:a16="http://schemas.microsoft.com/office/drawing/2014/main" id="{670EC6F3-56FF-9997-CC34-3CFA03D6B65B}"/>
              </a:ext>
            </a:extLst>
          </p:cNvPr>
          <p:cNvSpPr txBox="1"/>
          <p:nvPr/>
        </p:nvSpPr>
        <p:spPr>
          <a:xfrm>
            <a:off x="4511347" y="2305702"/>
            <a:ext cx="638000" cy="615513"/>
          </a:xfrm>
          <a:prstGeom prst="rect">
            <a:avLst/>
          </a:prstGeom>
          <a:noFill/>
          <a:ln>
            <a:noFill/>
          </a:ln>
        </p:spPr>
        <p:txBody>
          <a:bodyPr spcFirstLastPara="1" wrap="square" lIns="121900" tIns="121900" rIns="121900" bIns="121900" anchor="t" anchorCtr="0">
            <a:spAutoFit/>
          </a:bodyPr>
          <a:lstStyle/>
          <a:p>
            <a:r>
              <a:rPr lang="en" sz="2400" b="1" dirty="0">
                <a:solidFill>
                  <a:schemeClr val="dk2"/>
                </a:solidFill>
              </a:rPr>
              <a:t> +</a:t>
            </a:r>
            <a:endParaRPr sz="2400" b="1" dirty="0">
              <a:solidFill>
                <a:schemeClr val="dk2"/>
              </a:solidFill>
            </a:endParaRPr>
          </a:p>
        </p:txBody>
      </p:sp>
      <p:sp>
        <p:nvSpPr>
          <p:cNvPr id="59" name="Google Shape;343;p25">
            <a:extLst>
              <a:ext uri="{FF2B5EF4-FFF2-40B4-BE49-F238E27FC236}">
                <a16:creationId xmlns:a16="http://schemas.microsoft.com/office/drawing/2014/main" id="{51CF21E9-D889-1FB7-8E6E-A13C0561B13F}"/>
              </a:ext>
            </a:extLst>
          </p:cNvPr>
          <p:cNvSpPr txBox="1"/>
          <p:nvPr/>
        </p:nvSpPr>
        <p:spPr>
          <a:xfrm>
            <a:off x="2817034" y="2946370"/>
            <a:ext cx="638000" cy="615513"/>
          </a:xfrm>
          <a:prstGeom prst="rect">
            <a:avLst/>
          </a:prstGeom>
          <a:noFill/>
          <a:ln>
            <a:noFill/>
          </a:ln>
        </p:spPr>
        <p:txBody>
          <a:bodyPr spcFirstLastPara="1" wrap="square" lIns="121900" tIns="121900" rIns="121900" bIns="121900" anchor="t" anchorCtr="0">
            <a:spAutoFit/>
          </a:bodyPr>
          <a:lstStyle/>
          <a:p>
            <a:r>
              <a:rPr lang="en" sz="2400" b="1" dirty="0">
                <a:solidFill>
                  <a:schemeClr val="dk2"/>
                </a:solidFill>
              </a:rPr>
              <a:t> +</a:t>
            </a:r>
            <a:endParaRPr sz="2400" b="1" dirty="0">
              <a:solidFill>
                <a:schemeClr val="dk2"/>
              </a:solidFill>
            </a:endParaRPr>
          </a:p>
        </p:txBody>
      </p:sp>
      <p:sp>
        <p:nvSpPr>
          <p:cNvPr id="61" name="Google Shape;343;p25">
            <a:extLst>
              <a:ext uri="{FF2B5EF4-FFF2-40B4-BE49-F238E27FC236}">
                <a16:creationId xmlns:a16="http://schemas.microsoft.com/office/drawing/2014/main" id="{C15AFC27-DB79-5DEB-A359-7E84EF0D114B}"/>
              </a:ext>
            </a:extLst>
          </p:cNvPr>
          <p:cNvSpPr txBox="1"/>
          <p:nvPr/>
        </p:nvSpPr>
        <p:spPr>
          <a:xfrm>
            <a:off x="6709401" y="3306589"/>
            <a:ext cx="638000" cy="615513"/>
          </a:xfrm>
          <a:prstGeom prst="rect">
            <a:avLst/>
          </a:prstGeom>
          <a:noFill/>
          <a:ln>
            <a:noFill/>
          </a:ln>
        </p:spPr>
        <p:txBody>
          <a:bodyPr spcFirstLastPara="1" wrap="square" lIns="121900" tIns="121900" rIns="121900" bIns="121900" anchor="t" anchorCtr="0">
            <a:spAutoFit/>
          </a:bodyPr>
          <a:lstStyle/>
          <a:p>
            <a:r>
              <a:rPr lang="en" sz="2400" b="1" dirty="0">
                <a:solidFill>
                  <a:schemeClr val="dk2"/>
                </a:solidFill>
              </a:rPr>
              <a:t> +</a:t>
            </a:r>
            <a:endParaRPr sz="2400" b="1" dirty="0">
              <a:solidFill>
                <a:schemeClr val="dk2"/>
              </a:solidFill>
            </a:endParaRPr>
          </a:p>
        </p:txBody>
      </p:sp>
      <p:sp>
        <p:nvSpPr>
          <p:cNvPr id="63" name="Google Shape;343;p25">
            <a:extLst>
              <a:ext uri="{FF2B5EF4-FFF2-40B4-BE49-F238E27FC236}">
                <a16:creationId xmlns:a16="http://schemas.microsoft.com/office/drawing/2014/main" id="{F1F7C89B-CE31-7628-48F8-0FBA713D8613}"/>
              </a:ext>
            </a:extLst>
          </p:cNvPr>
          <p:cNvSpPr txBox="1"/>
          <p:nvPr/>
        </p:nvSpPr>
        <p:spPr>
          <a:xfrm>
            <a:off x="6243879" y="4414013"/>
            <a:ext cx="638000" cy="615513"/>
          </a:xfrm>
          <a:prstGeom prst="rect">
            <a:avLst/>
          </a:prstGeom>
          <a:noFill/>
          <a:ln>
            <a:noFill/>
          </a:ln>
        </p:spPr>
        <p:txBody>
          <a:bodyPr spcFirstLastPara="1" wrap="square" lIns="121900" tIns="121900" rIns="121900" bIns="121900" anchor="t" anchorCtr="0">
            <a:spAutoFit/>
          </a:bodyPr>
          <a:lstStyle/>
          <a:p>
            <a:r>
              <a:rPr lang="en" sz="2400" b="1" dirty="0">
                <a:solidFill>
                  <a:schemeClr val="dk2"/>
                </a:solidFill>
              </a:rPr>
              <a:t> +</a:t>
            </a:r>
            <a:endParaRPr sz="2400" b="1" dirty="0">
              <a:solidFill>
                <a:schemeClr val="dk2"/>
              </a:solidFill>
            </a:endParaRPr>
          </a:p>
        </p:txBody>
      </p:sp>
      <p:sp>
        <p:nvSpPr>
          <p:cNvPr id="65" name="Google Shape;343;p25">
            <a:extLst>
              <a:ext uri="{FF2B5EF4-FFF2-40B4-BE49-F238E27FC236}">
                <a16:creationId xmlns:a16="http://schemas.microsoft.com/office/drawing/2014/main" id="{51B31BC8-9392-4C35-DB12-1997E92DFC0B}"/>
              </a:ext>
            </a:extLst>
          </p:cNvPr>
          <p:cNvSpPr txBox="1"/>
          <p:nvPr/>
        </p:nvSpPr>
        <p:spPr>
          <a:xfrm>
            <a:off x="3820503" y="5009779"/>
            <a:ext cx="638000" cy="615513"/>
          </a:xfrm>
          <a:prstGeom prst="rect">
            <a:avLst/>
          </a:prstGeom>
          <a:noFill/>
          <a:ln>
            <a:noFill/>
          </a:ln>
        </p:spPr>
        <p:txBody>
          <a:bodyPr spcFirstLastPara="1" wrap="square" lIns="121900" tIns="121900" rIns="121900" bIns="121900" anchor="t" anchorCtr="0">
            <a:spAutoFit/>
          </a:bodyPr>
          <a:lstStyle/>
          <a:p>
            <a:r>
              <a:rPr lang="en" sz="2400" b="1" dirty="0">
                <a:solidFill>
                  <a:schemeClr val="dk2"/>
                </a:solidFill>
              </a:rPr>
              <a:t> -</a:t>
            </a:r>
            <a:endParaRPr sz="2400" b="1" dirty="0">
              <a:solidFill>
                <a:schemeClr val="dk2"/>
              </a:solidFill>
            </a:endParaRPr>
          </a:p>
        </p:txBody>
      </p:sp>
      <p:sp>
        <p:nvSpPr>
          <p:cNvPr id="67" name="Google Shape;343;p25">
            <a:extLst>
              <a:ext uri="{FF2B5EF4-FFF2-40B4-BE49-F238E27FC236}">
                <a16:creationId xmlns:a16="http://schemas.microsoft.com/office/drawing/2014/main" id="{0A242A4D-EB29-51B9-A1FC-FE8D5C92B92A}"/>
              </a:ext>
            </a:extLst>
          </p:cNvPr>
          <p:cNvSpPr txBox="1"/>
          <p:nvPr/>
        </p:nvSpPr>
        <p:spPr>
          <a:xfrm>
            <a:off x="2180929" y="4555011"/>
            <a:ext cx="638000" cy="615513"/>
          </a:xfrm>
          <a:prstGeom prst="rect">
            <a:avLst/>
          </a:prstGeom>
          <a:noFill/>
          <a:ln>
            <a:noFill/>
          </a:ln>
        </p:spPr>
        <p:txBody>
          <a:bodyPr spcFirstLastPara="1" wrap="square" lIns="121900" tIns="121900" rIns="121900" bIns="121900" anchor="t" anchorCtr="0">
            <a:spAutoFit/>
          </a:bodyPr>
          <a:lstStyle/>
          <a:p>
            <a:r>
              <a:rPr lang="en" sz="2400" b="1" dirty="0">
                <a:solidFill>
                  <a:schemeClr val="dk2"/>
                </a:solidFill>
              </a:rPr>
              <a:t> +</a:t>
            </a:r>
            <a:endParaRPr sz="2400" b="1" dirty="0">
              <a:solidFill>
                <a:schemeClr val="dk2"/>
              </a:solidFill>
            </a:endParaRPr>
          </a:p>
        </p:txBody>
      </p:sp>
      <p:sp>
        <p:nvSpPr>
          <p:cNvPr id="69" name="Google Shape;343;p25">
            <a:extLst>
              <a:ext uri="{FF2B5EF4-FFF2-40B4-BE49-F238E27FC236}">
                <a16:creationId xmlns:a16="http://schemas.microsoft.com/office/drawing/2014/main" id="{4570BCAB-87CA-9DCC-6C93-CC2BE4EAC0AF}"/>
              </a:ext>
            </a:extLst>
          </p:cNvPr>
          <p:cNvSpPr txBox="1"/>
          <p:nvPr/>
        </p:nvSpPr>
        <p:spPr>
          <a:xfrm>
            <a:off x="4509469" y="5725365"/>
            <a:ext cx="638000" cy="615513"/>
          </a:xfrm>
          <a:prstGeom prst="rect">
            <a:avLst/>
          </a:prstGeom>
          <a:noFill/>
          <a:ln>
            <a:noFill/>
          </a:ln>
        </p:spPr>
        <p:txBody>
          <a:bodyPr spcFirstLastPara="1" wrap="square" lIns="121900" tIns="121900" rIns="121900" bIns="121900" anchor="t" anchorCtr="0">
            <a:spAutoFit/>
          </a:bodyPr>
          <a:lstStyle/>
          <a:p>
            <a:r>
              <a:rPr lang="en" sz="2400" b="1" dirty="0">
                <a:solidFill>
                  <a:schemeClr val="dk2"/>
                </a:solidFill>
              </a:rPr>
              <a:t> +</a:t>
            </a:r>
            <a:endParaRPr sz="2400" b="1" dirty="0">
              <a:solidFill>
                <a:schemeClr val="dk2"/>
              </a:solidFill>
            </a:endParaRPr>
          </a:p>
        </p:txBody>
      </p:sp>
      <p:sp>
        <p:nvSpPr>
          <p:cNvPr id="71" name="Google Shape;343;p25">
            <a:extLst>
              <a:ext uri="{FF2B5EF4-FFF2-40B4-BE49-F238E27FC236}">
                <a16:creationId xmlns:a16="http://schemas.microsoft.com/office/drawing/2014/main" id="{B5EB6030-B68C-DB55-67D3-923BBCCE9D4F}"/>
              </a:ext>
            </a:extLst>
          </p:cNvPr>
          <p:cNvSpPr txBox="1"/>
          <p:nvPr/>
        </p:nvSpPr>
        <p:spPr>
          <a:xfrm>
            <a:off x="9113450" y="5262487"/>
            <a:ext cx="638000" cy="615513"/>
          </a:xfrm>
          <a:prstGeom prst="rect">
            <a:avLst/>
          </a:prstGeom>
          <a:noFill/>
          <a:ln>
            <a:noFill/>
          </a:ln>
        </p:spPr>
        <p:txBody>
          <a:bodyPr spcFirstLastPara="1" wrap="square" lIns="121900" tIns="121900" rIns="121900" bIns="121900" anchor="t" anchorCtr="0">
            <a:spAutoFit/>
          </a:bodyPr>
          <a:lstStyle/>
          <a:p>
            <a:r>
              <a:rPr lang="en" sz="2400" b="1" dirty="0">
                <a:solidFill>
                  <a:schemeClr val="dk2"/>
                </a:solidFill>
              </a:rPr>
              <a:t> +</a:t>
            </a:r>
            <a:endParaRPr sz="2400" b="1" dirty="0">
              <a:solidFill>
                <a:schemeClr val="dk2"/>
              </a:solidFill>
            </a:endParaRPr>
          </a:p>
        </p:txBody>
      </p:sp>
      <p:sp>
        <p:nvSpPr>
          <p:cNvPr id="75" name="What Happened and Why?">
            <a:extLst>
              <a:ext uri="{FF2B5EF4-FFF2-40B4-BE49-F238E27FC236}">
                <a16:creationId xmlns:a16="http://schemas.microsoft.com/office/drawing/2014/main" id="{E9B7BB01-2982-1782-5612-D7832179490D}"/>
              </a:ext>
            </a:extLst>
          </p:cNvPr>
          <p:cNvSpPr txBox="1"/>
          <p:nvPr/>
        </p:nvSpPr>
        <p:spPr>
          <a:xfrm>
            <a:off x="2984145" y="73152"/>
            <a:ext cx="8642830" cy="10877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anchor="ctr">
            <a:spAutoFit/>
          </a:bodyPr>
          <a:lstStyle>
            <a:lvl1pPr algn="ctr" defTabSz="821531">
              <a:defRPr sz="6600">
                <a:latin typeface="+mj-lt"/>
                <a:ea typeface="+mj-ea"/>
                <a:cs typeface="+mj-cs"/>
                <a:sym typeface="Gill Sans"/>
              </a:defRPr>
            </a:lvl1pPr>
          </a:lstStyle>
          <a:p>
            <a:pPr algn="l"/>
            <a:r>
              <a:rPr lang="en-US" sz="3300" dirty="0">
                <a:latin typeface="+mn-lt"/>
              </a:rPr>
              <a:t>Simple systems model of hazard cascade for Canton, NC</a:t>
            </a:r>
            <a:endParaRPr sz="3300" dirty="0">
              <a:latin typeface="+mn-lt"/>
            </a:endParaRPr>
          </a:p>
        </p:txBody>
      </p:sp>
      <p:sp>
        <p:nvSpPr>
          <p:cNvPr id="78" name="TextBox 77">
            <a:extLst>
              <a:ext uri="{FF2B5EF4-FFF2-40B4-BE49-F238E27FC236}">
                <a16:creationId xmlns:a16="http://schemas.microsoft.com/office/drawing/2014/main" id="{611E2224-70BF-96A7-9373-3B062A9996E7}"/>
              </a:ext>
            </a:extLst>
          </p:cNvPr>
          <p:cNvSpPr txBox="1"/>
          <p:nvPr/>
        </p:nvSpPr>
        <p:spPr>
          <a:xfrm>
            <a:off x="9497994" y="2886549"/>
            <a:ext cx="2864623" cy="1303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dirty="0"/>
              <a:t>Downstream impact from flooding of wastewater treatment plant in floodplain</a:t>
            </a:r>
          </a:p>
        </p:txBody>
      </p:sp>
      <p:cxnSp>
        <p:nvCxnSpPr>
          <p:cNvPr id="79" name="Google Shape;341;p25">
            <a:extLst>
              <a:ext uri="{FF2B5EF4-FFF2-40B4-BE49-F238E27FC236}">
                <a16:creationId xmlns:a16="http://schemas.microsoft.com/office/drawing/2014/main" id="{C416F707-1536-001E-F270-78CE06FFCC0D}"/>
              </a:ext>
            </a:extLst>
          </p:cNvPr>
          <p:cNvCxnSpPr>
            <a:cxnSpLocks/>
          </p:cNvCxnSpPr>
          <p:nvPr/>
        </p:nvCxnSpPr>
        <p:spPr>
          <a:xfrm>
            <a:off x="1362840" y="1434948"/>
            <a:ext cx="412841" cy="1994052"/>
          </a:xfrm>
          <a:prstGeom prst="straightConnector1">
            <a:avLst/>
          </a:prstGeom>
          <a:noFill/>
          <a:ln w="38100" cap="flat" cmpd="sng">
            <a:solidFill>
              <a:schemeClr val="tx1">
                <a:lumMod val="95000"/>
                <a:lumOff val="5000"/>
              </a:schemeClr>
            </a:solidFill>
            <a:prstDash val="solid"/>
            <a:round/>
            <a:headEnd type="none" w="med" len="med"/>
            <a:tailEnd type="triangle" w="med" len="med"/>
          </a:ln>
        </p:spPr>
      </p:cxnSp>
      <p:sp>
        <p:nvSpPr>
          <p:cNvPr id="82" name="Google Shape;343;p25">
            <a:extLst>
              <a:ext uri="{FF2B5EF4-FFF2-40B4-BE49-F238E27FC236}">
                <a16:creationId xmlns:a16="http://schemas.microsoft.com/office/drawing/2014/main" id="{C48B2705-C67A-BC23-A31E-0A3517E10056}"/>
              </a:ext>
            </a:extLst>
          </p:cNvPr>
          <p:cNvSpPr txBox="1"/>
          <p:nvPr/>
        </p:nvSpPr>
        <p:spPr>
          <a:xfrm>
            <a:off x="1465274" y="2019310"/>
            <a:ext cx="638000" cy="615513"/>
          </a:xfrm>
          <a:prstGeom prst="rect">
            <a:avLst/>
          </a:prstGeom>
          <a:noFill/>
          <a:ln>
            <a:noFill/>
          </a:ln>
        </p:spPr>
        <p:txBody>
          <a:bodyPr spcFirstLastPara="1" wrap="square" lIns="121900" tIns="121900" rIns="121900" bIns="121900" anchor="t" anchorCtr="0">
            <a:spAutoFit/>
          </a:bodyPr>
          <a:lstStyle/>
          <a:p>
            <a:r>
              <a:rPr lang="en" sz="2400" b="1" dirty="0">
                <a:solidFill>
                  <a:schemeClr val="dk2"/>
                </a:solidFill>
              </a:rPr>
              <a:t> +</a:t>
            </a:r>
            <a:endParaRPr sz="2400" b="1" dirty="0">
              <a:solidFill>
                <a:schemeClr val="dk2"/>
              </a:solidFill>
            </a:endParaRPr>
          </a:p>
        </p:txBody>
      </p:sp>
      <p:sp>
        <p:nvSpPr>
          <p:cNvPr id="2" name="Slide Number Placeholder 1">
            <a:extLst>
              <a:ext uri="{FF2B5EF4-FFF2-40B4-BE49-F238E27FC236}">
                <a16:creationId xmlns:a16="http://schemas.microsoft.com/office/drawing/2014/main" id="{EF61DD7D-76ED-81A8-24D3-EF180766CF8A}"/>
              </a:ext>
            </a:extLst>
          </p:cNvPr>
          <p:cNvSpPr>
            <a:spLocks noGrp="1"/>
          </p:cNvSpPr>
          <p:nvPr>
            <p:ph type="sldNum" sz="quarter" idx="12"/>
          </p:nvPr>
        </p:nvSpPr>
        <p:spPr/>
        <p:txBody>
          <a:bodyPr/>
          <a:lstStyle/>
          <a:p>
            <a:fld id="{FA99161D-C4CB-4048-AB64-44E2ACAC06A6}" type="slidenum">
              <a:rPr lang="en-US" smtClean="0"/>
              <a:t>19</a:t>
            </a:fld>
            <a:endParaRPr lang="en-US"/>
          </a:p>
        </p:txBody>
      </p:sp>
    </p:spTree>
    <p:extLst>
      <p:ext uri="{BB962C8B-B14F-4D97-AF65-F5344CB8AC3E}">
        <p14:creationId xmlns:p14="http://schemas.microsoft.com/office/powerpoint/2010/main" val="1534628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487A9-E6BA-1FB0-1586-21730194BE54}"/>
            </a:ext>
          </a:extLst>
        </p:cNvPr>
        <p:cNvGrpSpPr/>
        <p:nvPr/>
      </p:nvGrpSpPr>
      <p:grpSpPr>
        <a:xfrm>
          <a:off x="0" y="0"/>
          <a:ext cx="0" cy="0"/>
          <a:chOff x="0" y="0"/>
          <a:chExt cx="0" cy="0"/>
        </a:xfrm>
      </p:grpSpPr>
      <p:sp>
        <p:nvSpPr>
          <p:cNvPr id="9" name="What Happened and Why?">
            <a:extLst>
              <a:ext uri="{FF2B5EF4-FFF2-40B4-BE49-F238E27FC236}">
                <a16:creationId xmlns:a16="http://schemas.microsoft.com/office/drawing/2014/main" id="{AEB53B41-C73E-D11D-964B-9DDE31AD9C14}"/>
              </a:ext>
            </a:extLst>
          </p:cNvPr>
          <p:cNvSpPr txBox="1"/>
          <p:nvPr/>
        </p:nvSpPr>
        <p:spPr>
          <a:xfrm>
            <a:off x="143123" y="67430"/>
            <a:ext cx="5025195" cy="5799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lvl1pPr algn="ctr" defTabSz="821531">
              <a:defRPr sz="6600">
                <a:latin typeface="+mj-lt"/>
                <a:ea typeface="+mj-ea"/>
                <a:cs typeface="+mj-cs"/>
                <a:sym typeface="Gill Sans"/>
              </a:defRPr>
            </a:lvl1pPr>
          </a:lstStyle>
          <a:p>
            <a:pPr algn="l"/>
            <a:r>
              <a:rPr lang="en-US" sz="3300" dirty="0"/>
              <a:t>What is a watershed?</a:t>
            </a:r>
            <a:endParaRPr sz="3300" dirty="0"/>
          </a:p>
        </p:txBody>
      </p:sp>
      <p:sp>
        <p:nvSpPr>
          <p:cNvPr id="3" name="TextBox 2">
            <a:extLst>
              <a:ext uri="{FF2B5EF4-FFF2-40B4-BE49-F238E27FC236}">
                <a16:creationId xmlns:a16="http://schemas.microsoft.com/office/drawing/2014/main" id="{0F165A17-3628-4F70-7B5B-2E54C0CEC227}"/>
              </a:ext>
            </a:extLst>
          </p:cNvPr>
          <p:cNvSpPr txBox="1"/>
          <p:nvPr/>
        </p:nvSpPr>
        <p:spPr>
          <a:xfrm>
            <a:off x="146303" y="1575621"/>
            <a:ext cx="3681165" cy="345767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dirty="0"/>
              <a:t>Area of land where all water drains or flows downhill to a single outlet or point along a stream</a:t>
            </a:r>
          </a:p>
          <a:p>
            <a:pPr defTabSz="321469" hangingPunct="0"/>
            <a:endParaRPr lang="en-US" sz="2000" dirty="0"/>
          </a:p>
          <a:p>
            <a:pPr marL="342900" indent="-342900" defTabSz="321469" hangingPunct="0">
              <a:buFont typeface="Courier New" panose="02070309020205020404" pitchFamily="49" charset="0"/>
              <a:buChar char="o"/>
            </a:pPr>
            <a:r>
              <a:rPr lang="en-US" sz="2000" dirty="0"/>
              <a:t>Water flows downhill due to gravity. </a:t>
            </a:r>
          </a:p>
          <a:p>
            <a:pPr defTabSz="321469" hangingPunct="0"/>
            <a:endParaRPr lang="en-US" sz="2000" dirty="0"/>
          </a:p>
          <a:p>
            <a:pPr defTabSz="321469" hangingPunct="0"/>
            <a:r>
              <a:rPr lang="en-US" sz="2000" dirty="0"/>
              <a:t>Watershed boundaries are defined by topography. </a:t>
            </a:r>
          </a:p>
          <a:p>
            <a:pPr defTabSz="321469" hangingPunct="0"/>
            <a:endParaRPr lang="en-US" sz="2000" dirty="0">
              <a:solidFill>
                <a:srgbClr val="000000"/>
              </a:solidFill>
              <a:latin typeface="Helvetica"/>
              <a:ea typeface="Helvetica"/>
              <a:cs typeface="Helvetica"/>
              <a:sym typeface="Helvetica"/>
            </a:endParaRPr>
          </a:p>
        </p:txBody>
      </p:sp>
      <p:pic>
        <p:nvPicPr>
          <p:cNvPr id="5" name="Picture 4">
            <a:extLst>
              <a:ext uri="{FF2B5EF4-FFF2-40B4-BE49-F238E27FC236}">
                <a16:creationId xmlns:a16="http://schemas.microsoft.com/office/drawing/2014/main" id="{BFB8C4EB-9890-880C-6D2C-A624F8F4412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298380" y="78682"/>
            <a:ext cx="7750497" cy="5869932"/>
          </a:xfrm>
          <a:prstGeom prst="rect">
            <a:avLst/>
          </a:prstGeom>
        </p:spPr>
      </p:pic>
      <p:sp>
        <p:nvSpPr>
          <p:cNvPr id="4" name="TextBox 3">
            <a:extLst>
              <a:ext uri="{FF2B5EF4-FFF2-40B4-BE49-F238E27FC236}">
                <a16:creationId xmlns:a16="http://schemas.microsoft.com/office/drawing/2014/main" id="{D5B677D0-230E-08C3-8AC6-2F3603F5DC75}"/>
              </a:ext>
            </a:extLst>
          </p:cNvPr>
          <p:cNvSpPr txBox="1"/>
          <p:nvPr/>
        </p:nvSpPr>
        <p:spPr>
          <a:xfrm>
            <a:off x="6565777" y="5889363"/>
            <a:ext cx="2252445" cy="3289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642937" rtl="0" fontAlgn="auto" latinLnBrk="0" hangingPunct="0">
              <a:lnSpc>
                <a:spcPct val="100000"/>
              </a:lnSpc>
              <a:spcBef>
                <a:spcPts val="0"/>
              </a:spcBef>
              <a:spcAft>
                <a:spcPts val="0"/>
              </a:spcAft>
              <a:buClrTx/>
              <a:buSzTx/>
              <a:buFontTx/>
              <a:buNone/>
              <a:tabLst/>
            </a:pPr>
            <a:r>
              <a:rPr lang="en-US" sz="1200" dirty="0">
                <a:solidFill>
                  <a:srgbClr val="000000"/>
                </a:solidFill>
                <a:ea typeface="Helvetica"/>
                <a:cs typeface="Helvetica" panose="020B0604020202020204" pitchFamily="34" charset="0"/>
                <a:sym typeface="Helvetica"/>
              </a:rPr>
              <a:t>Figure courtesy of Will Hefner </a:t>
            </a:r>
            <a:endParaRPr kumimoji="0" lang="en-US" sz="1200" b="0" i="0" u="none" strike="noStrike" cap="none" spc="0" normalizeH="0" baseline="0" dirty="0">
              <a:ln>
                <a:noFill/>
              </a:ln>
              <a:solidFill>
                <a:srgbClr val="000000"/>
              </a:solidFill>
              <a:effectLst/>
              <a:uFillTx/>
              <a:ea typeface="Helvetica"/>
              <a:cs typeface="Helvetica" panose="020B0604020202020204" pitchFamily="34" charset="0"/>
              <a:sym typeface="Helvetica"/>
            </a:endParaRPr>
          </a:p>
        </p:txBody>
      </p:sp>
      <p:sp>
        <p:nvSpPr>
          <p:cNvPr id="2" name="Slide Number Placeholder 1">
            <a:extLst>
              <a:ext uri="{FF2B5EF4-FFF2-40B4-BE49-F238E27FC236}">
                <a16:creationId xmlns:a16="http://schemas.microsoft.com/office/drawing/2014/main" id="{A85D8930-7FF8-048C-05AE-B6FABB3871F8}"/>
              </a:ext>
            </a:extLst>
          </p:cNvPr>
          <p:cNvSpPr>
            <a:spLocks noGrp="1"/>
          </p:cNvSpPr>
          <p:nvPr>
            <p:ph type="sldNum" sz="quarter" idx="12"/>
          </p:nvPr>
        </p:nvSpPr>
        <p:spPr/>
        <p:txBody>
          <a:bodyPr/>
          <a:lstStyle/>
          <a:p>
            <a:fld id="{FA99161D-C4CB-4048-AB64-44E2ACAC06A6}" type="slidenum">
              <a:rPr lang="en-US" smtClean="0"/>
              <a:t>2</a:t>
            </a:fld>
            <a:endParaRPr lang="en-US"/>
          </a:p>
        </p:txBody>
      </p:sp>
    </p:spTree>
    <p:extLst>
      <p:ext uri="{BB962C8B-B14F-4D97-AF65-F5344CB8AC3E}">
        <p14:creationId xmlns:p14="http://schemas.microsoft.com/office/powerpoint/2010/main" val="26746650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F5927-EDE5-7FF7-D988-6B40C9F0AE0B}"/>
            </a:ext>
          </a:extLst>
        </p:cNvPr>
        <p:cNvGrpSpPr/>
        <p:nvPr/>
      </p:nvGrpSpPr>
      <p:grpSpPr>
        <a:xfrm>
          <a:off x="0" y="0"/>
          <a:ext cx="0" cy="0"/>
          <a:chOff x="0" y="0"/>
          <a:chExt cx="0" cy="0"/>
        </a:xfrm>
      </p:grpSpPr>
      <p:sp>
        <p:nvSpPr>
          <p:cNvPr id="3" name="What Happened and Why?">
            <a:extLst>
              <a:ext uri="{FF2B5EF4-FFF2-40B4-BE49-F238E27FC236}">
                <a16:creationId xmlns:a16="http://schemas.microsoft.com/office/drawing/2014/main" id="{C64E5058-1E05-7545-1DD8-A0F63A59D1F4}"/>
              </a:ext>
            </a:extLst>
          </p:cNvPr>
          <p:cNvSpPr txBox="1"/>
          <p:nvPr/>
        </p:nvSpPr>
        <p:spPr>
          <a:xfrm>
            <a:off x="0" y="785341"/>
            <a:ext cx="12192000" cy="5799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anchor="ctr">
            <a:spAutoFit/>
          </a:bodyPr>
          <a:lstStyle>
            <a:lvl1pPr algn="ctr" defTabSz="821531">
              <a:defRPr sz="6600">
                <a:latin typeface="+mj-lt"/>
                <a:ea typeface="+mj-ea"/>
                <a:cs typeface="+mj-cs"/>
                <a:sym typeface="Gill Sans"/>
              </a:defRPr>
            </a:lvl1pPr>
          </a:lstStyle>
          <a:p>
            <a:r>
              <a:rPr lang="en-US" sz="3300" dirty="0">
                <a:latin typeface="+mn-lt"/>
              </a:rPr>
              <a:t>Bonus Slides</a:t>
            </a:r>
            <a:endParaRPr sz="3300" dirty="0">
              <a:latin typeface="+mn-lt"/>
            </a:endParaRPr>
          </a:p>
        </p:txBody>
      </p:sp>
      <p:sp>
        <p:nvSpPr>
          <p:cNvPr id="2" name="Slide Number Placeholder 1">
            <a:extLst>
              <a:ext uri="{FF2B5EF4-FFF2-40B4-BE49-F238E27FC236}">
                <a16:creationId xmlns:a16="http://schemas.microsoft.com/office/drawing/2014/main" id="{2FDEAA74-D211-1370-2FFD-F73C1D0AA1C3}"/>
              </a:ext>
            </a:extLst>
          </p:cNvPr>
          <p:cNvSpPr>
            <a:spLocks noGrp="1"/>
          </p:cNvSpPr>
          <p:nvPr>
            <p:ph type="sldNum" sz="quarter" idx="12"/>
          </p:nvPr>
        </p:nvSpPr>
        <p:spPr/>
        <p:txBody>
          <a:bodyPr/>
          <a:lstStyle/>
          <a:p>
            <a:fld id="{FA99161D-C4CB-4048-AB64-44E2ACAC06A6}" type="slidenum">
              <a:rPr lang="en-US" smtClean="0"/>
              <a:t>20</a:t>
            </a:fld>
            <a:endParaRPr lang="en-US"/>
          </a:p>
        </p:txBody>
      </p:sp>
      <p:sp>
        <p:nvSpPr>
          <p:cNvPr id="4" name="TextBox 3">
            <a:extLst>
              <a:ext uri="{FF2B5EF4-FFF2-40B4-BE49-F238E27FC236}">
                <a16:creationId xmlns:a16="http://schemas.microsoft.com/office/drawing/2014/main" id="{AF03A7AC-15DC-6938-B4CD-58120CA0E771}"/>
              </a:ext>
            </a:extLst>
          </p:cNvPr>
          <p:cNvSpPr txBox="1"/>
          <p:nvPr/>
        </p:nvSpPr>
        <p:spPr>
          <a:xfrm>
            <a:off x="411061" y="2273417"/>
            <a:ext cx="11588692" cy="1631216"/>
          </a:xfrm>
          <a:prstGeom prst="rect">
            <a:avLst/>
          </a:prstGeom>
          <a:noFill/>
        </p:spPr>
        <p:txBody>
          <a:bodyPr wrap="square" rtlCol="0">
            <a:spAutoFit/>
          </a:bodyPr>
          <a:lstStyle/>
          <a:p>
            <a:r>
              <a:rPr lang="en-US" sz="2000" dirty="0"/>
              <a:t>Slides 21-24 are Google Earth images of Tropical Storm Fred impacts in 2021 along the East Fork of the Pigeon River in the town of Cruso, North Carolina.</a:t>
            </a:r>
          </a:p>
          <a:p>
            <a:endParaRPr lang="en-US" sz="2000" dirty="0"/>
          </a:p>
          <a:p>
            <a:r>
              <a:rPr lang="en-US" sz="2000" dirty="0"/>
              <a:t>Slides 25-27 show the full derivation of </a:t>
            </a:r>
            <a:r>
              <a:rPr lang="en-US" sz="2000" dirty="0" err="1"/>
              <a:t>Chézy’s</a:t>
            </a:r>
            <a:r>
              <a:rPr lang="en-US" sz="2000" dirty="0"/>
              <a:t> equation from open-channel flow equations describing the balance between gravitational driving forces, bed shear stress, flow depth, and channel slope.    </a:t>
            </a:r>
          </a:p>
        </p:txBody>
      </p:sp>
    </p:spTree>
    <p:extLst>
      <p:ext uri="{BB962C8B-B14F-4D97-AF65-F5344CB8AC3E}">
        <p14:creationId xmlns:p14="http://schemas.microsoft.com/office/powerpoint/2010/main" val="4234332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180D5-831F-EC2B-2EFF-2885A57A75B2}"/>
            </a:ext>
          </a:extLst>
        </p:cNvPr>
        <p:cNvGrpSpPr/>
        <p:nvPr/>
      </p:nvGrpSpPr>
      <p:grpSpPr>
        <a:xfrm>
          <a:off x="0" y="0"/>
          <a:ext cx="0" cy="0"/>
          <a:chOff x="0" y="0"/>
          <a:chExt cx="0" cy="0"/>
        </a:xfrm>
      </p:grpSpPr>
      <p:pic>
        <p:nvPicPr>
          <p:cNvPr id="3" name="Picture 2" descr="Aerial view of a forest&#10;&#10;Description automatically generated">
            <a:extLst>
              <a:ext uri="{FF2B5EF4-FFF2-40B4-BE49-F238E27FC236}">
                <a16:creationId xmlns:a16="http://schemas.microsoft.com/office/drawing/2014/main" id="{E33AA1BB-A20F-48C7-CC6C-B3AEAB4EF6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228600"/>
            <a:ext cx="9504324" cy="6400800"/>
          </a:xfrm>
          <a:prstGeom prst="rect">
            <a:avLst/>
          </a:prstGeom>
        </p:spPr>
      </p:pic>
      <p:sp>
        <p:nvSpPr>
          <p:cNvPr id="2" name="Slide Number Placeholder 1">
            <a:extLst>
              <a:ext uri="{FF2B5EF4-FFF2-40B4-BE49-F238E27FC236}">
                <a16:creationId xmlns:a16="http://schemas.microsoft.com/office/drawing/2014/main" id="{CC043355-2B3C-FF7F-0DCB-EE5CE3BB4D8A}"/>
              </a:ext>
            </a:extLst>
          </p:cNvPr>
          <p:cNvSpPr>
            <a:spLocks noGrp="1"/>
          </p:cNvSpPr>
          <p:nvPr>
            <p:ph type="sldNum" sz="quarter" idx="12"/>
          </p:nvPr>
        </p:nvSpPr>
        <p:spPr/>
        <p:txBody>
          <a:bodyPr/>
          <a:lstStyle/>
          <a:p>
            <a:fld id="{FA99161D-C4CB-4048-AB64-44E2ACAC06A6}" type="slidenum">
              <a:rPr lang="en-US" smtClean="0"/>
              <a:t>21</a:t>
            </a:fld>
            <a:endParaRPr lang="en-US"/>
          </a:p>
        </p:txBody>
      </p:sp>
    </p:spTree>
    <p:extLst>
      <p:ext uri="{BB962C8B-B14F-4D97-AF65-F5344CB8AC3E}">
        <p14:creationId xmlns:p14="http://schemas.microsoft.com/office/powerpoint/2010/main" val="5714364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5EEC1-BC6C-6AEA-C244-E4A529084B0C}"/>
            </a:ext>
          </a:extLst>
        </p:cNvPr>
        <p:cNvGrpSpPr/>
        <p:nvPr/>
      </p:nvGrpSpPr>
      <p:grpSpPr>
        <a:xfrm>
          <a:off x="0" y="0"/>
          <a:ext cx="0" cy="0"/>
          <a:chOff x="0" y="0"/>
          <a:chExt cx="0" cy="0"/>
        </a:xfrm>
      </p:grpSpPr>
      <p:pic>
        <p:nvPicPr>
          <p:cNvPr id="3" name="Picture 2" descr="A aerial view of a river&#10;&#10;Description automatically generated">
            <a:extLst>
              <a:ext uri="{FF2B5EF4-FFF2-40B4-BE49-F238E27FC236}">
                <a16:creationId xmlns:a16="http://schemas.microsoft.com/office/drawing/2014/main" id="{70D4EC8E-E678-4DDA-5020-D98E44BAE2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228600"/>
            <a:ext cx="9504324" cy="6400800"/>
          </a:xfrm>
          <a:prstGeom prst="rect">
            <a:avLst/>
          </a:prstGeom>
        </p:spPr>
      </p:pic>
      <p:sp>
        <p:nvSpPr>
          <p:cNvPr id="2" name="Slide Number Placeholder 1">
            <a:extLst>
              <a:ext uri="{FF2B5EF4-FFF2-40B4-BE49-F238E27FC236}">
                <a16:creationId xmlns:a16="http://schemas.microsoft.com/office/drawing/2014/main" id="{52314292-E33E-B59B-A296-6F7BFD07A49D}"/>
              </a:ext>
            </a:extLst>
          </p:cNvPr>
          <p:cNvSpPr>
            <a:spLocks noGrp="1"/>
          </p:cNvSpPr>
          <p:nvPr>
            <p:ph type="sldNum" sz="quarter" idx="12"/>
          </p:nvPr>
        </p:nvSpPr>
        <p:spPr/>
        <p:txBody>
          <a:bodyPr/>
          <a:lstStyle/>
          <a:p>
            <a:fld id="{FA99161D-C4CB-4048-AB64-44E2ACAC06A6}" type="slidenum">
              <a:rPr lang="en-US" smtClean="0"/>
              <a:t>22</a:t>
            </a:fld>
            <a:endParaRPr lang="en-US"/>
          </a:p>
        </p:txBody>
      </p:sp>
    </p:spTree>
    <p:extLst>
      <p:ext uri="{BB962C8B-B14F-4D97-AF65-F5344CB8AC3E}">
        <p14:creationId xmlns:p14="http://schemas.microsoft.com/office/powerpoint/2010/main" val="13386312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8706F-0204-CFBE-91D9-7ACAEB10AED1}"/>
            </a:ext>
          </a:extLst>
        </p:cNvPr>
        <p:cNvGrpSpPr/>
        <p:nvPr/>
      </p:nvGrpSpPr>
      <p:grpSpPr>
        <a:xfrm>
          <a:off x="0" y="0"/>
          <a:ext cx="0" cy="0"/>
          <a:chOff x="0" y="0"/>
          <a:chExt cx="0" cy="0"/>
        </a:xfrm>
      </p:grpSpPr>
      <p:pic>
        <p:nvPicPr>
          <p:cNvPr id="6" name="Picture 5" descr="Aerial view of a forest&#10;&#10;Description automatically generated">
            <a:extLst>
              <a:ext uri="{FF2B5EF4-FFF2-40B4-BE49-F238E27FC236}">
                <a16:creationId xmlns:a16="http://schemas.microsoft.com/office/drawing/2014/main" id="{44AE6CC0-7CD0-91BB-D58A-661C73D506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228600"/>
            <a:ext cx="9504324" cy="6400800"/>
          </a:xfrm>
          <a:prstGeom prst="rect">
            <a:avLst/>
          </a:prstGeom>
        </p:spPr>
      </p:pic>
      <p:sp>
        <p:nvSpPr>
          <p:cNvPr id="2" name="Freeform: Shape 1">
            <a:extLst>
              <a:ext uri="{FF2B5EF4-FFF2-40B4-BE49-F238E27FC236}">
                <a16:creationId xmlns:a16="http://schemas.microsoft.com/office/drawing/2014/main" id="{51512CC9-D98A-2B41-4CDC-E2598601BC66}"/>
              </a:ext>
            </a:extLst>
          </p:cNvPr>
          <p:cNvSpPr/>
          <p:nvPr/>
        </p:nvSpPr>
        <p:spPr>
          <a:xfrm>
            <a:off x="8092259" y="4132606"/>
            <a:ext cx="1854100" cy="649019"/>
          </a:xfrm>
          <a:custGeom>
            <a:avLst/>
            <a:gdLst>
              <a:gd name="csX0" fmla="*/ 1854100 w 1854100"/>
              <a:gd name="csY0" fmla="*/ 649019 h 649019"/>
              <a:gd name="csX1" fmla="*/ 1803501 w 1854100"/>
              <a:gd name="csY1" fmla="*/ 547821 h 649019"/>
              <a:gd name="csX2" fmla="*/ 1698688 w 1854100"/>
              <a:gd name="csY2" fmla="*/ 403252 h 649019"/>
              <a:gd name="csX3" fmla="*/ 1557733 w 1854100"/>
              <a:gd name="csY3" fmla="*/ 291211 h 649019"/>
              <a:gd name="csX4" fmla="*/ 1405935 w 1854100"/>
              <a:gd name="csY4" fmla="*/ 197241 h 649019"/>
              <a:gd name="csX5" fmla="*/ 1236067 w 1854100"/>
              <a:gd name="csY5" fmla="*/ 96042 h 649019"/>
              <a:gd name="csX6" fmla="*/ 831273 w 1854100"/>
              <a:gd name="csY6" fmla="*/ 5686 h 649019"/>
              <a:gd name="csX7" fmla="*/ 527678 w 1854100"/>
              <a:gd name="csY7" fmla="*/ 12915 h 649019"/>
              <a:gd name="csX8" fmla="*/ 328895 w 1854100"/>
              <a:gd name="csY8" fmla="*/ 41829 h 649019"/>
              <a:gd name="csX9" fmla="*/ 155412 w 1854100"/>
              <a:gd name="csY9" fmla="*/ 52671 h 649019"/>
              <a:gd name="csX10" fmla="*/ 0 w 1854100"/>
              <a:gd name="csY10" fmla="*/ 92428 h 6490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854100" h="649019">
                <a:moveTo>
                  <a:pt x="1854100" y="649019"/>
                </a:moveTo>
                <a:cubicBezTo>
                  <a:pt x="1841751" y="618900"/>
                  <a:pt x="1829403" y="588782"/>
                  <a:pt x="1803501" y="547821"/>
                </a:cubicBezTo>
                <a:cubicBezTo>
                  <a:pt x="1777599" y="506860"/>
                  <a:pt x="1739649" y="446020"/>
                  <a:pt x="1698688" y="403252"/>
                </a:cubicBezTo>
                <a:cubicBezTo>
                  <a:pt x="1657727" y="360484"/>
                  <a:pt x="1606525" y="325546"/>
                  <a:pt x="1557733" y="291211"/>
                </a:cubicBezTo>
                <a:cubicBezTo>
                  <a:pt x="1508941" y="256876"/>
                  <a:pt x="1459546" y="229769"/>
                  <a:pt x="1405935" y="197241"/>
                </a:cubicBezTo>
                <a:cubicBezTo>
                  <a:pt x="1352324" y="164713"/>
                  <a:pt x="1331844" y="127968"/>
                  <a:pt x="1236067" y="96042"/>
                </a:cubicBezTo>
                <a:cubicBezTo>
                  <a:pt x="1140290" y="64116"/>
                  <a:pt x="949338" y="19540"/>
                  <a:pt x="831273" y="5686"/>
                </a:cubicBezTo>
                <a:cubicBezTo>
                  <a:pt x="713208" y="-8168"/>
                  <a:pt x="611408" y="6891"/>
                  <a:pt x="527678" y="12915"/>
                </a:cubicBezTo>
                <a:cubicBezTo>
                  <a:pt x="443948" y="18939"/>
                  <a:pt x="390939" y="35203"/>
                  <a:pt x="328895" y="41829"/>
                </a:cubicBezTo>
                <a:cubicBezTo>
                  <a:pt x="266851" y="48455"/>
                  <a:pt x="210228" y="44238"/>
                  <a:pt x="155412" y="52671"/>
                </a:cubicBezTo>
                <a:cubicBezTo>
                  <a:pt x="100596" y="61104"/>
                  <a:pt x="50298" y="76766"/>
                  <a:pt x="0" y="92428"/>
                </a:cubicBezTo>
              </a:path>
            </a:pathLst>
          </a:custGeom>
          <a:noFill/>
          <a:ln w="34925">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75A4F8EF-2188-21ED-8CC7-4ED190FC15A8}"/>
              </a:ext>
            </a:extLst>
          </p:cNvPr>
          <p:cNvSpPr>
            <a:spLocks noGrp="1"/>
          </p:cNvSpPr>
          <p:nvPr>
            <p:ph type="sldNum" sz="quarter" idx="12"/>
          </p:nvPr>
        </p:nvSpPr>
        <p:spPr/>
        <p:txBody>
          <a:bodyPr/>
          <a:lstStyle/>
          <a:p>
            <a:fld id="{FA99161D-C4CB-4048-AB64-44E2ACAC06A6}" type="slidenum">
              <a:rPr lang="en-US" smtClean="0"/>
              <a:t>23</a:t>
            </a:fld>
            <a:endParaRPr lang="en-US"/>
          </a:p>
        </p:txBody>
      </p:sp>
    </p:spTree>
    <p:extLst>
      <p:ext uri="{BB962C8B-B14F-4D97-AF65-F5344CB8AC3E}">
        <p14:creationId xmlns:p14="http://schemas.microsoft.com/office/powerpoint/2010/main" val="31231131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B1742-1A5F-854E-5EAC-AF7D65F6E6D2}"/>
            </a:ext>
          </a:extLst>
        </p:cNvPr>
        <p:cNvGrpSpPr/>
        <p:nvPr/>
      </p:nvGrpSpPr>
      <p:grpSpPr>
        <a:xfrm>
          <a:off x="0" y="0"/>
          <a:ext cx="0" cy="0"/>
          <a:chOff x="0" y="0"/>
          <a:chExt cx="0" cy="0"/>
        </a:xfrm>
      </p:grpSpPr>
      <p:pic>
        <p:nvPicPr>
          <p:cNvPr id="4" name="Picture 3" descr="Aerial view of a forest&#10;&#10;Description automatically generated">
            <a:extLst>
              <a:ext uri="{FF2B5EF4-FFF2-40B4-BE49-F238E27FC236}">
                <a16:creationId xmlns:a16="http://schemas.microsoft.com/office/drawing/2014/main" id="{27492D45-AA73-7598-9ECE-4A902A749C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228600"/>
            <a:ext cx="9504324" cy="6400800"/>
          </a:xfrm>
          <a:prstGeom prst="rect">
            <a:avLst/>
          </a:prstGeom>
        </p:spPr>
      </p:pic>
      <p:sp>
        <p:nvSpPr>
          <p:cNvPr id="3" name="Freeform: Shape 2">
            <a:extLst>
              <a:ext uri="{FF2B5EF4-FFF2-40B4-BE49-F238E27FC236}">
                <a16:creationId xmlns:a16="http://schemas.microsoft.com/office/drawing/2014/main" id="{7FC7D4BB-06B0-9551-EDD2-53D38A8BB444}"/>
              </a:ext>
            </a:extLst>
          </p:cNvPr>
          <p:cNvSpPr/>
          <p:nvPr/>
        </p:nvSpPr>
        <p:spPr>
          <a:xfrm>
            <a:off x="8092259" y="4132606"/>
            <a:ext cx="1854100" cy="649019"/>
          </a:xfrm>
          <a:custGeom>
            <a:avLst/>
            <a:gdLst>
              <a:gd name="csX0" fmla="*/ 1854100 w 1854100"/>
              <a:gd name="csY0" fmla="*/ 649019 h 649019"/>
              <a:gd name="csX1" fmla="*/ 1803501 w 1854100"/>
              <a:gd name="csY1" fmla="*/ 547821 h 649019"/>
              <a:gd name="csX2" fmla="*/ 1698688 w 1854100"/>
              <a:gd name="csY2" fmla="*/ 403252 h 649019"/>
              <a:gd name="csX3" fmla="*/ 1557733 w 1854100"/>
              <a:gd name="csY3" fmla="*/ 291211 h 649019"/>
              <a:gd name="csX4" fmla="*/ 1405935 w 1854100"/>
              <a:gd name="csY4" fmla="*/ 197241 h 649019"/>
              <a:gd name="csX5" fmla="*/ 1236067 w 1854100"/>
              <a:gd name="csY5" fmla="*/ 96042 h 649019"/>
              <a:gd name="csX6" fmla="*/ 831273 w 1854100"/>
              <a:gd name="csY6" fmla="*/ 5686 h 649019"/>
              <a:gd name="csX7" fmla="*/ 527678 w 1854100"/>
              <a:gd name="csY7" fmla="*/ 12915 h 649019"/>
              <a:gd name="csX8" fmla="*/ 328895 w 1854100"/>
              <a:gd name="csY8" fmla="*/ 41829 h 649019"/>
              <a:gd name="csX9" fmla="*/ 155412 w 1854100"/>
              <a:gd name="csY9" fmla="*/ 52671 h 649019"/>
              <a:gd name="csX10" fmla="*/ 0 w 1854100"/>
              <a:gd name="csY10" fmla="*/ 92428 h 6490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854100" h="649019">
                <a:moveTo>
                  <a:pt x="1854100" y="649019"/>
                </a:moveTo>
                <a:cubicBezTo>
                  <a:pt x="1841751" y="618900"/>
                  <a:pt x="1829403" y="588782"/>
                  <a:pt x="1803501" y="547821"/>
                </a:cubicBezTo>
                <a:cubicBezTo>
                  <a:pt x="1777599" y="506860"/>
                  <a:pt x="1739649" y="446020"/>
                  <a:pt x="1698688" y="403252"/>
                </a:cubicBezTo>
                <a:cubicBezTo>
                  <a:pt x="1657727" y="360484"/>
                  <a:pt x="1606525" y="325546"/>
                  <a:pt x="1557733" y="291211"/>
                </a:cubicBezTo>
                <a:cubicBezTo>
                  <a:pt x="1508941" y="256876"/>
                  <a:pt x="1459546" y="229769"/>
                  <a:pt x="1405935" y="197241"/>
                </a:cubicBezTo>
                <a:cubicBezTo>
                  <a:pt x="1352324" y="164713"/>
                  <a:pt x="1331844" y="127968"/>
                  <a:pt x="1236067" y="96042"/>
                </a:cubicBezTo>
                <a:cubicBezTo>
                  <a:pt x="1140290" y="64116"/>
                  <a:pt x="949338" y="19540"/>
                  <a:pt x="831273" y="5686"/>
                </a:cubicBezTo>
                <a:cubicBezTo>
                  <a:pt x="713208" y="-8168"/>
                  <a:pt x="611408" y="6891"/>
                  <a:pt x="527678" y="12915"/>
                </a:cubicBezTo>
                <a:cubicBezTo>
                  <a:pt x="443948" y="18939"/>
                  <a:pt x="390939" y="35203"/>
                  <a:pt x="328895" y="41829"/>
                </a:cubicBezTo>
                <a:cubicBezTo>
                  <a:pt x="266851" y="48455"/>
                  <a:pt x="210228" y="44238"/>
                  <a:pt x="155412" y="52671"/>
                </a:cubicBezTo>
                <a:cubicBezTo>
                  <a:pt x="100596" y="61104"/>
                  <a:pt x="50298" y="76766"/>
                  <a:pt x="0" y="92428"/>
                </a:cubicBezTo>
              </a:path>
            </a:pathLst>
          </a:custGeom>
          <a:noFill/>
          <a:ln w="34925">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44758EA-0E3A-47D7-997D-05C5AA196A5B}"/>
              </a:ext>
            </a:extLst>
          </p:cNvPr>
          <p:cNvSpPr txBox="1"/>
          <p:nvPr/>
        </p:nvSpPr>
        <p:spPr>
          <a:xfrm>
            <a:off x="3047699" y="3245237"/>
            <a:ext cx="6095396" cy="369332"/>
          </a:xfrm>
          <a:prstGeom prst="rect">
            <a:avLst/>
          </a:prstGeom>
          <a:noFill/>
        </p:spPr>
        <p:txBody>
          <a:bodyPr wrap="square">
            <a:spAutoFit/>
          </a:bodyPr>
          <a:lstStyle/>
          <a:p>
            <a:r>
              <a:rPr lang="en-US" b="0" dirty="0">
                <a:effectLst/>
              </a:rPr>
              <a:t> </a:t>
            </a:r>
            <a:endParaRPr lang="en-US" dirty="0"/>
          </a:p>
        </p:txBody>
      </p:sp>
      <p:sp>
        <p:nvSpPr>
          <p:cNvPr id="7" name="TextBox 6">
            <a:extLst>
              <a:ext uri="{FF2B5EF4-FFF2-40B4-BE49-F238E27FC236}">
                <a16:creationId xmlns:a16="http://schemas.microsoft.com/office/drawing/2014/main" id="{9EB830C5-D3C7-AB0A-204E-3235ED8311F9}"/>
              </a:ext>
            </a:extLst>
          </p:cNvPr>
          <p:cNvSpPr txBox="1"/>
          <p:nvPr/>
        </p:nvSpPr>
        <p:spPr>
          <a:xfrm>
            <a:off x="3047699" y="3245237"/>
            <a:ext cx="6095396" cy="369332"/>
          </a:xfrm>
          <a:prstGeom prst="rect">
            <a:avLst/>
          </a:prstGeom>
          <a:noFill/>
        </p:spPr>
        <p:txBody>
          <a:bodyPr wrap="square">
            <a:spAutoFit/>
          </a:bodyPr>
          <a:lstStyle/>
          <a:p>
            <a:r>
              <a:rPr lang="en-US" b="0" dirty="0">
                <a:effectLst/>
              </a:rPr>
              <a:t> </a:t>
            </a:r>
            <a:endParaRPr lang="en-US" dirty="0"/>
          </a:p>
        </p:txBody>
      </p:sp>
      <p:sp>
        <p:nvSpPr>
          <p:cNvPr id="2" name="Slide Number Placeholder 1">
            <a:extLst>
              <a:ext uri="{FF2B5EF4-FFF2-40B4-BE49-F238E27FC236}">
                <a16:creationId xmlns:a16="http://schemas.microsoft.com/office/drawing/2014/main" id="{A45BE0F9-CA11-4E72-5846-512FC925B462}"/>
              </a:ext>
            </a:extLst>
          </p:cNvPr>
          <p:cNvSpPr>
            <a:spLocks noGrp="1"/>
          </p:cNvSpPr>
          <p:nvPr>
            <p:ph type="sldNum" sz="quarter" idx="12"/>
          </p:nvPr>
        </p:nvSpPr>
        <p:spPr/>
        <p:txBody>
          <a:bodyPr/>
          <a:lstStyle/>
          <a:p>
            <a:fld id="{FA99161D-C4CB-4048-AB64-44E2ACAC06A6}" type="slidenum">
              <a:rPr lang="en-US" smtClean="0"/>
              <a:t>24</a:t>
            </a:fld>
            <a:endParaRPr lang="en-US"/>
          </a:p>
        </p:txBody>
      </p:sp>
    </p:spTree>
    <p:extLst>
      <p:ext uri="{BB962C8B-B14F-4D97-AF65-F5344CB8AC3E}">
        <p14:creationId xmlns:p14="http://schemas.microsoft.com/office/powerpoint/2010/main" val="14024586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B1DF9-288C-F310-FCED-FBBD9448C281}"/>
            </a:ext>
          </a:extLst>
        </p:cNvPr>
        <p:cNvGrpSpPr/>
        <p:nvPr/>
      </p:nvGrpSpPr>
      <p:grpSpPr>
        <a:xfrm>
          <a:off x="0" y="0"/>
          <a:ext cx="0" cy="0"/>
          <a:chOff x="0" y="0"/>
          <a:chExt cx="0" cy="0"/>
        </a:xfrm>
      </p:grpSpPr>
      <p:pic>
        <p:nvPicPr>
          <p:cNvPr id="12" name="Picture 11" descr="Diagram of a river channel&#10;&#10;Description automatically generated">
            <a:extLst>
              <a:ext uri="{FF2B5EF4-FFF2-40B4-BE49-F238E27FC236}">
                <a16:creationId xmlns:a16="http://schemas.microsoft.com/office/drawing/2014/main" id="{58258969-4295-119F-7127-1FEAAAF51D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6881" y="3569599"/>
            <a:ext cx="8652269" cy="3288401"/>
          </a:xfrm>
          <a:prstGeom prst="rect">
            <a:avLst/>
          </a:prstGeom>
        </p:spPr>
      </p:pic>
      <p:grpSp>
        <p:nvGrpSpPr>
          <p:cNvPr id="15" name="Group 14">
            <a:extLst>
              <a:ext uri="{FF2B5EF4-FFF2-40B4-BE49-F238E27FC236}">
                <a16:creationId xmlns:a16="http://schemas.microsoft.com/office/drawing/2014/main" id="{B10C9718-F4FC-547B-2EA1-9E8B65087769}"/>
              </a:ext>
            </a:extLst>
          </p:cNvPr>
          <p:cNvGrpSpPr/>
          <p:nvPr/>
        </p:nvGrpSpPr>
        <p:grpSpPr>
          <a:xfrm>
            <a:off x="8056612" y="564543"/>
            <a:ext cx="3062232" cy="3062353"/>
            <a:chOff x="7108504" y="3218922"/>
            <a:chExt cx="1493236" cy="2110097"/>
          </a:xfrm>
        </p:grpSpPr>
        <p:grpSp>
          <p:nvGrpSpPr>
            <p:cNvPr id="16" name="Group 15">
              <a:extLst>
                <a:ext uri="{FF2B5EF4-FFF2-40B4-BE49-F238E27FC236}">
                  <a16:creationId xmlns:a16="http://schemas.microsoft.com/office/drawing/2014/main" id="{EC35099B-7B29-3B52-9AFC-79B11746041C}"/>
                </a:ext>
              </a:extLst>
            </p:cNvPr>
            <p:cNvGrpSpPr>
              <a:grpSpLocks noChangeAspect="1"/>
            </p:cNvGrpSpPr>
            <p:nvPr/>
          </p:nvGrpSpPr>
          <p:grpSpPr>
            <a:xfrm>
              <a:off x="7108504" y="3218922"/>
              <a:ext cx="1493236" cy="2086725"/>
              <a:chOff x="7859953" y="3503766"/>
              <a:chExt cx="1829113" cy="2117882"/>
            </a:xfrm>
          </p:grpSpPr>
          <p:sp>
            <p:nvSpPr>
              <p:cNvPr id="20" name="Freeform: Shape 19">
                <a:extLst>
                  <a:ext uri="{FF2B5EF4-FFF2-40B4-BE49-F238E27FC236}">
                    <a16:creationId xmlns:a16="http://schemas.microsoft.com/office/drawing/2014/main" id="{CCC37759-F016-0460-69FB-4B092B2061F0}"/>
                  </a:ext>
                </a:extLst>
              </p:cNvPr>
              <p:cNvSpPr/>
              <p:nvPr/>
            </p:nvSpPr>
            <p:spPr>
              <a:xfrm rot="120000">
                <a:off x="8082278" y="5090847"/>
                <a:ext cx="1175443" cy="530801"/>
              </a:xfrm>
              <a:custGeom>
                <a:avLst/>
                <a:gdLst>
                  <a:gd name="csX0" fmla="*/ 0 w 1629240"/>
                  <a:gd name="csY0" fmla="*/ 32763 h 554001"/>
                  <a:gd name="csX1" fmla="*/ 226366 w 1629240"/>
                  <a:gd name="csY1" fmla="*/ 32763 h 554001"/>
                  <a:gd name="csX2" fmla="*/ 247215 w 1629240"/>
                  <a:gd name="csY2" fmla="*/ 62548 h 554001"/>
                  <a:gd name="csX3" fmla="*/ 250194 w 1629240"/>
                  <a:gd name="csY3" fmla="*/ 139989 h 554001"/>
                  <a:gd name="csX4" fmla="*/ 244237 w 1629240"/>
                  <a:gd name="csY4" fmla="*/ 202538 h 554001"/>
                  <a:gd name="csX5" fmla="*/ 256151 w 1629240"/>
                  <a:gd name="csY5" fmla="*/ 250194 h 554001"/>
                  <a:gd name="csX6" fmla="*/ 282957 w 1629240"/>
                  <a:gd name="csY6" fmla="*/ 285936 h 554001"/>
                  <a:gd name="csX7" fmla="*/ 318699 w 1629240"/>
                  <a:gd name="csY7" fmla="*/ 321678 h 554001"/>
                  <a:gd name="csX8" fmla="*/ 384226 w 1629240"/>
                  <a:gd name="csY8" fmla="*/ 354441 h 554001"/>
                  <a:gd name="csX9" fmla="*/ 419969 w 1629240"/>
                  <a:gd name="csY9" fmla="*/ 387205 h 554001"/>
                  <a:gd name="csX10" fmla="*/ 425926 w 1629240"/>
                  <a:gd name="csY10" fmla="*/ 414011 h 554001"/>
                  <a:gd name="csX11" fmla="*/ 461668 w 1629240"/>
                  <a:gd name="csY11" fmla="*/ 446775 h 554001"/>
                  <a:gd name="csX12" fmla="*/ 515281 w 1629240"/>
                  <a:gd name="csY12" fmla="*/ 464646 h 554001"/>
                  <a:gd name="csX13" fmla="*/ 589743 w 1629240"/>
                  <a:gd name="csY13" fmla="*/ 467624 h 554001"/>
                  <a:gd name="csX14" fmla="*/ 673141 w 1629240"/>
                  <a:gd name="csY14" fmla="*/ 539108 h 554001"/>
                  <a:gd name="csX15" fmla="*/ 804195 w 1629240"/>
                  <a:gd name="csY15" fmla="*/ 554001 h 554001"/>
                  <a:gd name="csX16" fmla="*/ 929292 w 1629240"/>
                  <a:gd name="csY16" fmla="*/ 554001 h 554001"/>
                  <a:gd name="csX17" fmla="*/ 994819 w 1629240"/>
                  <a:gd name="csY17" fmla="*/ 515280 h 554001"/>
                  <a:gd name="csX18" fmla="*/ 1075239 w 1629240"/>
                  <a:gd name="csY18" fmla="*/ 479538 h 554001"/>
                  <a:gd name="csX19" fmla="*/ 1108002 w 1629240"/>
                  <a:gd name="csY19" fmla="*/ 473581 h 554001"/>
                  <a:gd name="csX20" fmla="*/ 1131830 w 1629240"/>
                  <a:gd name="csY20" fmla="*/ 455710 h 554001"/>
                  <a:gd name="csX21" fmla="*/ 1149701 w 1629240"/>
                  <a:gd name="csY21" fmla="*/ 419968 h 554001"/>
                  <a:gd name="csX22" fmla="*/ 1188422 w 1629240"/>
                  <a:gd name="csY22" fmla="*/ 369334 h 554001"/>
                  <a:gd name="csX23" fmla="*/ 1209271 w 1629240"/>
                  <a:gd name="csY23" fmla="*/ 345506 h 554001"/>
                  <a:gd name="csX24" fmla="*/ 1233099 w 1629240"/>
                  <a:gd name="csY24" fmla="*/ 330613 h 554001"/>
                  <a:gd name="csX25" fmla="*/ 1271820 w 1629240"/>
                  <a:gd name="csY25" fmla="*/ 294871 h 554001"/>
                  <a:gd name="csX26" fmla="*/ 1301605 w 1629240"/>
                  <a:gd name="csY26" fmla="*/ 288914 h 554001"/>
                  <a:gd name="csX27" fmla="*/ 1322454 w 1629240"/>
                  <a:gd name="csY27" fmla="*/ 285936 h 554001"/>
                  <a:gd name="csX28" fmla="*/ 1331390 w 1629240"/>
                  <a:gd name="csY28" fmla="*/ 277000 h 554001"/>
                  <a:gd name="csX29" fmla="*/ 1352240 w 1629240"/>
                  <a:gd name="csY29" fmla="*/ 253172 h 554001"/>
                  <a:gd name="csX30" fmla="*/ 1364154 w 1629240"/>
                  <a:gd name="csY30" fmla="*/ 226366 h 554001"/>
                  <a:gd name="csX31" fmla="*/ 1376068 w 1629240"/>
                  <a:gd name="csY31" fmla="*/ 184667 h 554001"/>
                  <a:gd name="csX32" fmla="*/ 1376068 w 1629240"/>
                  <a:gd name="csY32" fmla="*/ 175731 h 554001"/>
                  <a:gd name="csX33" fmla="*/ 1390960 w 1629240"/>
                  <a:gd name="csY33" fmla="*/ 148925 h 554001"/>
                  <a:gd name="csX34" fmla="*/ 1408831 w 1629240"/>
                  <a:gd name="csY34" fmla="*/ 101269 h 554001"/>
                  <a:gd name="csX35" fmla="*/ 1453509 w 1629240"/>
                  <a:gd name="csY35" fmla="*/ 38720 h 554001"/>
                  <a:gd name="csX36" fmla="*/ 1629240 w 1629240"/>
                  <a:gd name="csY36" fmla="*/ 0 h 554001"/>
                  <a:gd name="csX37" fmla="*/ 0 w 1629240"/>
                  <a:gd name="csY37" fmla="*/ 32763 h 554001"/>
                  <a:gd name="csX0" fmla="*/ 15378 w 1402874"/>
                  <a:gd name="csY0" fmla="*/ 27631 h 554001"/>
                  <a:gd name="csX1" fmla="*/ 0 w 1402874"/>
                  <a:gd name="csY1" fmla="*/ 32763 h 554001"/>
                  <a:gd name="csX2" fmla="*/ 20849 w 1402874"/>
                  <a:gd name="csY2" fmla="*/ 62548 h 554001"/>
                  <a:gd name="csX3" fmla="*/ 23828 w 1402874"/>
                  <a:gd name="csY3" fmla="*/ 139989 h 554001"/>
                  <a:gd name="csX4" fmla="*/ 17871 w 1402874"/>
                  <a:gd name="csY4" fmla="*/ 202538 h 554001"/>
                  <a:gd name="csX5" fmla="*/ 29785 w 1402874"/>
                  <a:gd name="csY5" fmla="*/ 250194 h 554001"/>
                  <a:gd name="csX6" fmla="*/ 56591 w 1402874"/>
                  <a:gd name="csY6" fmla="*/ 285936 h 554001"/>
                  <a:gd name="csX7" fmla="*/ 92333 w 1402874"/>
                  <a:gd name="csY7" fmla="*/ 321678 h 554001"/>
                  <a:gd name="csX8" fmla="*/ 157860 w 1402874"/>
                  <a:gd name="csY8" fmla="*/ 354441 h 554001"/>
                  <a:gd name="csX9" fmla="*/ 193603 w 1402874"/>
                  <a:gd name="csY9" fmla="*/ 387205 h 554001"/>
                  <a:gd name="csX10" fmla="*/ 199560 w 1402874"/>
                  <a:gd name="csY10" fmla="*/ 414011 h 554001"/>
                  <a:gd name="csX11" fmla="*/ 235302 w 1402874"/>
                  <a:gd name="csY11" fmla="*/ 446775 h 554001"/>
                  <a:gd name="csX12" fmla="*/ 288915 w 1402874"/>
                  <a:gd name="csY12" fmla="*/ 464646 h 554001"/>
                  <a:gd name="csX13" fmla="*/ 363377 w 1402874"/>
                  <a:gd name="csY13" fmla="*/ 467624 h 554001"/>
                  <a:gd name="csX14" fmla="*/ 446775 w 1402874"/>
                  <a:gd name="csY14" fmla="*/ 539108 h 554001"/>
                  <a:gd name="csX15" fmla="*/ 577829 w 1402874"/>
                  <a:gd name="csY15" fmla="*/ 554001 h 554001"/>
                  <a:gd name="csX16" fmla="*/ 702926 w 1402874"/>
                  <a:gd name="csY16" fmla="*/ 554001 h 554001"/>
                  <a:gd name="csX17" fmla="*/ 768453 w 1402874"/>
                  <a:gd name="csY17" fmla="*/ 515280 h 554001"/>
                  <a:gd name="csX18" fmla="*/ 848873 w 1402874"/>
                  <a:gd name="csY18" fmla="*/ 479538 h 554001"/>
                  <a:gd name="csX19" fmla="*/ 881636 w 1402874"/>
                  <a:gd name="csY19" fmla="*/ 473581 h 554001"/>
                  <a:gd name="csX20" fmla="*/ 905464 w 1402874"/>
                  <a:gd name="csY20" fmla="*/ 455710 h 554001"/>
                  <a:gd name="csX21" fmla="*/ 923335 w 1402874"/>
                  <a:gd name="csY21" fmla="*/ 419968 h 554001"/>
                  <a:gd name="csX22" fmla="*/ 962056 w 1402874"/>
                  <a:gd name="csY22" fmla="*/ 369334 h 554001"/>
                  <a:gd name="csX23" fmla="*/ 982905 w 1402874"/>
                  <a:gd name="csY23" fmla="*/ 345506 h 554001"/>
                  <a:gd name="csX24" fmla="*/ 1006733 w 1402874"/>
                  <a:gd name="csY24" fmla="*/ 330613 h 554001"/>
                  <a:gd name="csX25" fmla="*/ 1045454 w 1402874"/>
                  <a:gd name="csY25" fmla="*/ 294871 h 554001"/>
                  <a:gd name="csX26" fmla="*/ 1075239 w 1402874"/>
                  <a:gd name="csY26" fmla="*/ 288914 h 554001"/>
                  <a:gd name="csX27" fmla="*/ 1096088 w 1402874"/>
                  <a:gd name="csY27" fmla="*/ 285936 h 554001"/>
                  <a:gd name="csX28" fmla="*/ 1105024 w 1402874"/>
                  <a:gd name="csY28" fmla="*/ 277000 h 554001"/>
                  <a:gd name="csX29" fmla="*/ 1125874 w 1402874"/>
                  <a:gd name="csY29" fmla="*/ 253172 h 554001"/>
                  <a:gd name="csX30" fmla="*/ 1137788 w 1402874"/>
                  <a:gd name="csY30" fmla="*/ 226366 h 554001"/>
                  <a:gd name="csX31" fmla="*/ 1149702 w 1402874"/>
                  <a:gd name="csY31" fmla="*/ 184667 h 554001"/>
                  <a:gd name="csX32" fmla="*/ 1149702 w 1402874"/>
                  <a:gd name="csY32" fmla="*/ 175731 h 554001"/>
                  <a:gd name="csX33" fmla="*/ 1164594 w 1402874"/>
                  <a:gd name="csY33" fmla="*/ 148925 h 554001"/>
                  <a:gd name="csX34" fmla="*/ 1182465 w 1402874"/>
                  <a:gd name="csY34" fmla="*/ 101269 h 554001"/>
                  <a:gd name="csX35" fmla="*/ 1227143 w 1402874"/>
                  <a:gd name="csY35" fmla="*/ 38720 h 554001"/>
                  <a:gd name="csX36" fmla="*/ 1402874 w 1402874"/>
                  <a:gd name="csY36" fmla="*/ 0 h 554001"/>
                  <a:gd name="csX37" fmla="*/ 15378 w 1402874"/>
                  <a:gd name="csY37" fmla="*/ 27631 h 554001"/>
                  <a:gd name="csX0" fmla="*/ 15378 w 1227143"/>
                  <a:gd name="csY0" fmla="*/ 18626 h 544996"/>
                  <a:gd name="csX1" fmla="*/ 0 w 1227143"/>
                  <a:gd name="csY1" fmla="*/ 23758 h 544996"/>
                  <a:gd name="csX2" fmla="*/ 20849 w 1227143"/>
                  <a:gd name="csY2" fmla="*/ 53543 h 544996"/>
                  <a:gd name="csX3" fmla="*/ 23828 w 1227143"/>
                  <a:gd name="csY3" fmla="*/ 130984 h 544996"/>
                  <a:gd name="csX4" fmla="*/ 17871 w 1227143"/>
                  <a:gd name="csY4" fmla="*/ 193533 h 544996"/>
                  <a:gd name="csX5" fmla="*/ 29785 w 1227143"/>
                  <a:gd name="csY5" fmla="*/ 241189 h 544996"/>
                  <a:gd name="csX6" fmla="*/ 56591 w 1227143"/>
                  <a:gd name="csY6" fmla="*/ 276931 h 544996"/>
                  <a:gd name="csX7" fmla="*/ 92333 w 1227143"/>
                  <a:gd name="csY7" fmla="*/ 312673 h 544996"/>
                  <a:gd name="csX8" fmla="*/ 157860 w 1227143"/>
                  <a:gd name="csY8" fmla="*/ 345436 h 544996"/>
                  <a:gd name="csX9" fmla="*/ 193603 w 1227143"/>
                  <a:gd name="csY9" fmla="*/ 378200 h 544996"/>
                  <a:gd name="csX10" fmla="*/ 199560 w 1227143"/>
                  <a:gd name="csY10" fmla="*/ 405006 h 544996"/>
                  <a:gd name="csX11" fmla="*/ 235302 w 1227143"/>
                  <a:gd name="csY11" fmla="*/ 437770 h 544996"/>
                  <a:gd name="csX12" fmla="*/ 288915 w 1227143"/>
                  <a:gd name="csY12" fmla="*/ 455641 h 544996"/>
                  <a:gd name="csX13" fmla="*/ 363377 w 1227143"/>
                  <a:gd name="csY13" fmla="*/ 458619 h 544996"/>
                  <a:gd name="csX14" fmla="*/ 446775 w 1227143"/>
                  <a:gd name="csY14" fmla="*/ 530103 h 544996"/>
                  <a:gd name="csX15" fmla="*/ 577829 w 1227143"/>
                  <a:gd name="csY15" fmla="*/ 544996 h 544996"/>
                  <a:gd name="csX16" fmla="*/ 702926 w 1227143"/>
                  <a:gd name="csY16" fmla="*/ 544996 h 544996"/>
                  <a:gd name="csX17" fmla="*/ 768453 w 1227143"/>
                  <a:gd name="csY17" fmla="*/ 506275 h 544996"/>
                  <a:gd name="csX18" fmla="*/ 848873 w 1227143"/>
                  <a:gd name="csY18" fmla="*/ 470533 h 544996"/>
                  <a:gd name="csX19" fmla="*/ 881636 w 1227143"/>
                  <a:gd name="csY19" fmla="*/ 464576 h 544996"/>
                  <a:gd name="csX20" fmla="*/ 905464 w 1227143"/>
                  <a:gd name="csY20" fmla="*/ 446705 h 544996"/>
                  <a:gd name="csX21" fmla="*/ 923335 w 1227143"/>
                  <a:gd name="csY21" fmla="*/ 410963 h 544996"/>
                  <a:gd name="csX22" fmla="*/ 962056 w 1227143"/>
                  <a:gd name="csY22" fmla="*/ 360329 h 544996"/>
                  <a:gd name="csX23" fmla="*/ 982905 w 1227143"/>
                  <a:gd name="csY23" fmla="*/ 336501 h 544996"/>
                  <a:gd name="csX24" fmla="*/ 1006733 w 1227143"/>
                  <a:gd name="csY24" fmla="*/ 321608 h 544996"/>
                  <a:gd name="csX25" fmla="*/ 1045454 w 1227143"/>
                  <a:gd name="csY25" fmla="*/ 285866 h 544996"/>
                  <a:gd name="csX26" fmla="*/ 1075239 w 1227143"/>
                  <a:gd name="csY26" fmla="*/ 279909 h 544996"/>
                  <a:gd name="csX27" fmla="*/ 1096088 w 1227143"/>
                  <a:gd name="csY27" fmla="*/ 276931 h 544996"/>
                  <a:gd name="csX28" fmla="*/ 1105024 w 1227143"/>
                  <a:gd name="csY28" fmla="*/ 267995 h 544996"/>
                  <a:gd name="csX29" fmla="*/ 1125874 w 1227143"/>
                  <a:gd name="csY29" fmla="*/ 244167 h 544996"/>
                  <a:gd name="csX30" fmla="*/ 1137788 w 1227143"/>
                  <a:gd name="csY30" fmla="*/ 217361 h 544996"/>
                  <a:gd name="csX31" fmla="*/ 1149702 w 1227143"/>
                  <a:gd name="csY31" fmla="*/ 175662 h 544996"/>
                  <a:gd name="csX32" fmla="*/ 1149702 w 1227143"/>
                  <a:gd name="csY32" fmla="*/ 166726 h 544996"/>
                  <a:gd name="csX33" fmla="*/ 1164594 w 1227143"/>
                  <a:gd name="csY33" fmla="*/ 139920 h 544996"/>
                  <a:gd name="csX34" fmla="*/ 1182465 w 1227143"/>
                  <a:gd name="csY34" fmla="*/ 92264 h 544996"/>
                  <a:gd name="csX35" fmla="*/ 1227143 w 1227143"/>
                  <a:gd name="csY35" fmla="*/ 29715 h 544996"/>
                  <a:gd name="csX36" fmla="*/ 1223304 w 1227143"/>
                  <a:gd name="csY36" fmla="*/ 0 h 544996"/>
                  <a:gd name="csX37" fmla="*/ 15378 w 1227143"/>
                  <a:gd name="csY37" fmla="*/ 18626 h 544996"/>
                  <a:gd name="csX0" fmla="*/ 15378 w 1227143"/>
                  <a:gd name="csY0" fmla="*/ 18626 h 544996"/>
                  <a:gd name="csX1" fmla="*/ 0 w 1227143"/>
                  <a:gd name="csY1" fmla="*/ 23758 h 544996"/>
                  <a:gd name="csX2" fmla="*/ 20849 w 1227143"/>
                  <a:gd name="csY2" fmla="*/ 53543 h 544996"/>
                  <a:gd name="csX3" fmla="*/ 23828 w 1227143"/>
                  <a:gd name="csY3" fmla="*/ 130984 h 544996"/>
                  <a:gd name="csX4" fmla="*/ 17871 w 1227143"/>
                  <a:gd name="csY4" fmla="*/ 193533 h 544996"/>
                  <a:gd name="csX5" fmla="*/ 29785 w 1227143"/>
                  <a:gd name="csY5" fmla="*/ 241189 h 544996"/>
                  <a:gd name="csX6" fmla="*/ 56591 w 1227143"/>
                  <a:gd name="csY6" fmla="*/ 276931 h 544996"/>
                  <a:gd name="csX7" fmla="*/ 92333 w 1227143"/>
                  <a:gd name="csY7" fmla="*/ 312673 h 544996"/>
                  <a:gd name="csX8" fmla="*/ 157860 w 1227143"/>
                  <a:gd name="csY8" fmla="*/ 345436 h 544996"/>
                  <a:gd name="csX9" fmla="*/ 193603 w 1227143"/>
                  <a:gd name="csY9" fmla="*/ 378200 h 544996"/>
                  <a:gd name="csX10" fmla="*/ 199560 w 1227143"/>
                  <a:gd name="csY10" fmla="*/ 405006 h 544996"/>
                  <a:gd name="csX11" fmla="*/ 235302 w 1227143"/>
                  <a:gd name="csY11" fmla="*/ 437770 h 544996"/>
                  <a:gd name="csX12" fmla="*/ 309302 w 1227143"/>
                  <a:gd name="csY12" fmla="*/ 419193 h 544996"/>
                  <a:gd name="csX13" fmla="*/ 363377 w 1227143"/>
                  <a:gd name="csY13" fmla="*/ 458619 h 544996"/>
                  <a:gd name="csX14" fmla="*/ 446775 w 1227143"/>
                  <a:gd name="csY14" fmla="*/ 530103 h 544996"/>
                  <a:gd name="csX15" fmla="*/ 577829 w 1227143"/>
                  <a:gd name="csY15" fmla="*/ 544996 h 544996"/>
                  <a:gd name="csX16" fmla="*/ 702926 w 1227143"/>
                  <a:gd name="csY16" fmla="*/ 544996 h 544996"/>
                  <a:gd name="csX17" fmla="*/ 768453 w 1227143"/>
                  <a:gd name="csY17" fmla="*/ 506275 h 544996"/>
                  <a:gd name="csX18" fmla="*/ 848873 w 1227143"/>
                  <a:gd name="csY18" fmla="*/ 470533 h 544996"/>
                  <a:gd name="csX19" fmla="*/ 881636 w 1227143"/>
                  <a:gd name="csY19" fmla="*/ 464576 h 544996"/>
                  <a:gd name="csX20" fmla="*/ 905464 w 1227143"/>
                  <a:gd name="csY20" fmla="*/ 446705 h 544996"/>
                  <a:gd name="csX21" fmla="*/ 923335 w 1227143"/>
                  <a:gd name="csY21" fmla="*/ 410963 h 544996"/>
                  <a:gd name="csX22" fmla="*/ 962056 w 1227143"/>
                  <a:gd name="csY22" fmla="*/ 360329 h 544996"/>
                  <a:gd name="csX23" fmla="*/ 982905 w 1227143"/>
                  <a:gd name="csY23" fmla="*/ 336501 h 544996"/>
                  <a:gd name="csX24" fmla="*/ 1006733 w 1227143"/>
                  <a:gd name="csY24" fmla="*/ 321608 h 544996"/>
                  <a:gd name="csX25" fmla="*/ 1045454 w 1227143"/>
                  <a:gd name="csY25" fmla="*/ 285866 h 544996"/>
                  <a:gd name="csX26" fmla="*/ 1075239 w 1227143"/>
                  <a:gd name="csY26" fmla="*/ 279909 h 544996"/>
                  <a:gd name="csX27" fmla="*/ 1096088 w 1227143"/>
                  <a:gd name="csY27" fmla="*/ 276931 h 544996"/>
                  <a:gd name="csX28" fmla="*/ 1105024 w 1227143"/>
                  <a:gd name="csY28" fmla="*/ 267995 h 544996"/>
                  <a:gd name="csX29" fmla="*/ 1125874 w 1227143"/>
                  <a:gd name="csY29" fmla="*/ 244167 h 544996"/>
                  <a:gd name="csX30" fmla="*/ 1137788 w 1227143"/>
                  <a:gd name="csY30" fmla="*/ 217361 h 544996"/>
                  <a:gd name="csX31" fmla="*/ 1149702 w 1227143"/>
                  <a:gd name="csY31" fmla="*/ 175662 h 544996"/>
                  <a:gd name="csX32" fmla="*/ 1149702 w 1227143"/>
                  <a:gd name="csY32" fmla="*/ 166726 h 544996"/>
                  <a:gd name="csX33" fmla="*/ 1164594 w 1227143"/>
                  <a:gd name="csY33" fmla="*/ 139920 h 544996"/>
                  <a:gd name="csX34" fmla="*/ 1182465 w 1227143"/>
                  <a:gd name="csY34" fmla="*/ 92264 h 544996"/>
                  <a:gd name="csX35" fmla="*/ 1227143 w 1227143"/>
                  <a:gd name="csY35" fmla="*/ 29715 h 544996"/>
                  <a:gd name="csX36" fmla="*/ 1223304 w 1227143"/>
                  <a:gd name="csY36" fmla="*/ 0 h 544996"/>
                  <a:gd name="csX37" fmla="*/ 15378 w 1227143"/>
                  <a:gd name="csY37" fmla="*/ 18626 h 544996"/>
                  <a:gd name="csX0" fmla="*/ 15378 w 1227143"/>
                  <a:gd name="csY0" fmla="*/ 18626 h 544996"/>
                  <a:gd name="csX1" fmla="*/ 0 w 1227143"/>
                  <a:gd name="csY1" fmla="*/ 23758 h 544996"/>
                  <a:gd name="csX2" fmla="*/ 20849 w 1227143"/>
                  <a:gd name="csY2" fmla="*/ 53543 h 544996"/>
                  <a:gd name="csX3" fmla="*/ 23828 w 1227143"/>
                  <a:gd name="csY3" fmla="*/ 130984 h 544996"/>
                  <a:gd name="csX4" fmla="*/ 17871 w 1227143"/>
                  <a:gd name="csY4" fmla="*/ 193533 h 544996"/>
                  <a:gd name="csX5" fmla="*/ 29785 w 1227143"/>
                  <a:gd name="csY5" fmla="*/ 241189 h 544996"/>
                  <a:gd name="csX6" fmla="*/ 56591 w 1227143"/>
                  <a:gd name="csY6" fmla="*/ 276931 h 544996"/>
                  <a:gd name="csX7" fmla="*/ 92333 w 1227143"/>
                  <a:gd name="csY7" fmla="*/ 312673 h 544996"/>
                  <a:gd name="csX8" fmla="*/ 157860 w 1227143"/>
                  <a:gd name="csY8" fmla="*/ 345436 h 544996"/>
                  <a:gd name="csX9" fmla="*/ 193603 w 1227143"/>
                  <a:gd name="csY9" fmla="*/ 378200 h 544996"/>
                  <a:gd name="csX10" fmla="*/ 199560 w 1227143"/>
                  <a:gd name="csY10" fmla="*/ 405006 h 544996"/>
                  <a:gd name="csX11" fmla="*/ 257922 w 1227143"/>
                  <a:gd name="csY11" fmla="*/ 377404 h 544996"/>
                  <a:gd name="csX12" fmla="*/ 309302 w 1227143"/>
                  <a:gd name="csY12" fmla="*/ 419193 h 544996"/>
                  <a:gd name="csX13" fmla="*/ 363377 w 1227143"/>
                  <a:gd name="csY13" fmla="*/ 458619 h 544996"/>
                  <a:gd name="csX14" fmla="*/ 446775 w 1227143"/>
                  <a:gd name="csY14" fmla="*/ 530103 h 544996"/>
                  <a:gd name="csX15" fmla="*/ 577829 w 1227143"/>
                  <a:gd name="csY15" fmla="*/ 544996 h 544996"/>
                  <a:gd name="csX16" fmla="*/ 702926 w 1227143"/>
                  <a:gd name="csY16" fmla="*/ 544996 h 544996"/>
                  <a:gd name="csX17" fmla="*/ 768453 w 1227143"/>
                  <a:gd name="csY17" fmla="*/ 506275 h 544996"/>
                  <a:gd name="csX18" fmla="*/ 848873 w 1227143"/>
                  <a:gd name="csY18" fmla="*/ 470533 h 544996"/>
                  <a:gd name="csX19" fmla="*/ 881636 w 1227143"/>
                  <a:gd name="csY19" fmla="*/ 464576 h 544996"/>
                  <a:gd name="csX20" fmla="*/ 905464 w 1227143"/>
                  <a:gd name="csY20" fmla="*/ 446705 h 544996"/>
                  <a:gd name="csX21" fmla="*/ 923335 w 1227143"/>
                  <a:gd name="csY21" fmla="*/ 410963 h 544996"/>
                  <a:gd name="csX22" fmla="*/ 962056 w 1227143"/>
                  <a:gd name="csY22" fmla="*/ 360329 h 544996"/>
                  <a:gd name="csX23" fmla="*/ 982905 w 1227143"/>
                  <a:gd name="csY23" fmla="*/ 336501 h 544996"/>
                  <a:gd name="csX24" fmla="*/ 1006733 w 1227143"/>
                  <a:gd name="csY24" fmla="*/ 321608 h 544996"/>
                  <a:gd name="csX25" fmla="*/ 1045454 w 1227143"/>
                  <a:gd name="csY25" fmla="*/ 285866 h 544996"/>
                  <a:gd name="csX26" fmla="*/ 1075239 w 1227143"/>
                  <a:gd name="csY26" fmla="*/ 279909 h 544996"/>
                  <a:gd name="csX27" fmla="*/ 1096088 w 1227143"/>
                  <a:gd name="csY27" fmla="*/ 276931 h 544996"/>
                  <a:gd name="csX28" fmla="*/ 1105024 w 1227143"/>
                  <a:gd name="csY28" fmla="*/ 267995 h 544996"/>
                  <a:gd name="csX29" fmla="*/ 1125874 w 1227143"/>
                  <a:gd name="csY29" fmla="*/ 244167 h 544996"/>
                  <a:gd name="csX30" fmla="*/ 1137788 w 1227143"/>
                  <a:gd name="csY30" fmla="*/ 217361 h 544996"/>
                  <a:gd name="csX31" fmla="*/ 1149702 w 1227143"/>
                  <a:gd name="csY31" fmla="*/ 175662 h 544996"/>
                  <a:gd name="csX32" fmla="*/ 1149702 w 1227143"/>
                  <a:gd name="csY32" fmla="*/ 166726 h 544996"/>
                  <a:gd name="csX33" fmla="*/ 1164594 w 1227143"/>
                  <a:gd name="csY33" fmla="*/ 139920 h 544996"/>
                  <a:gd name="csX34" fmla="*/ 1182465 w 1227143"/>
                  <a:gd name="csY34" fmla="*/ 92264 h 544996"/>
                  <a:gd name="csX35" fmla="*/ 1227143 w 1227143"/>
                  <a:gd name="csY35" fmla="*/ 29715 h 544996"/>
                  <a:gd name="csX36" fmla="*/ 1223304 w 1227143"/>
                  <a:gd name="csY36" fmla="*/ 0 h 544996"/>
                  <a:gd name="csX37" fmla="*/ 15378 w 1227143"/>
                  <a:gd name="csY37" fmla="*/ 18626 h 544996"/>
                  <a:gd name="csX0" fmla="*/ 15378 w 1227143"/>
                  <a:gd name="csY0" fmla="*/ 18626 h 544996"/>
                  <a:gd name="csX1" fmla="*/ 0 w 1227143"/>
                  <a:gd name="csY1" fmla="*/ 23758 h 544996"/>
                  <a:gd name="csX2" fmla="*/ 20849 w 1227143"/>
                  <a:gd name="csY2" fmla="*/ 53543 h 544996"/>
                  <a:gd name="csX3" fmla="*/ 23828 w 1227143"/>
                  <a:gd name="csY3" fmla="*/ 130984 h 544996"/>
                  <a:gd name="csX4" fmla="*/ 17871 w 1227143"/>
                  <a:gd name="csY4" fmla="*/ 193533 h 544996"/>
                  <a:gd name="csX5" fmla="*/ 29785 w 1227143"/>
                  <a:gd name="csY5" fmla="*/ 241189 h 544996"/>
                  <a:gd name="csX6" fmla="*/ 56591 w 1227143"/>
                  <a:gd name="csY6" fmla="*/ 276931 h 544996"/>
                  <a:gd name="csX7" fmla="*/ 92333 w 1227143"/>
                  <a:gd name="csY7" fmla="*/ 312673 h 544996"/>
                  <a:gd name="csX8" fmla="*/ 157860 w 1227143"/>
                  <a:gd name="csY8" fmla="*/ 345436 h 544996"/>
                  <a:gd name="csX9" fmla="*/ 193603 w 1227143"/>
                  <a:gd name="csY9" fmla="*/ 378200 h 544996"/>
                  <a:gd name="csX10" fmla="*/ 203916 w 1227143"/>
                  <a:gd name="csY10" fmla="*/ 354194 h 544996"/>
                  <a:gd name="csX11" fmla="*/ 257922 w 1227143"/>
                  <a:gd name="csY11" fmla="*/ 377404 h 544996"/>
                  <a:gd name="csX12" fmla="*/ 309302 w 1227143"/>
                  <a:gd name="csY12" fmla="*/ 419193 h 544996"/>
                  <a:gd name="csX13" fmla="*/ 363377 w 1227143"/>
                  <a:gd name="csY13" fmla="*/ 458619 h 544996"/>
                  <a:gd name="csX14" fmla="*/ 446775 w 1227143"/>
                  <a:gd name="csY14" fmla="*/ 530103 h 544996"/>
                  <a:gd name="csX15" fmla="*/ 577829 w 1227143"/>
                  <a:gd name="csY15" fmla="*/ 544996 h 544996"/>
                  <a:gd name="csX16" fmla="*/ 702926 w 1227143"/>
                  <a:gd name="csY16" fmla="*/ 544996 h 544996"/>
                  <a:gd name="csX17" fmla="*/ 768453 w 1227143"/>
                  <a:gd name="csY17" fmla="*/ 506275 h 544996"/>
                  <a:gd name="csX18" fmla="*/ 848873 w 1227143"/>
                  <a:gd name="csY18" fmla="*/ 470533 h 544996"/>
                  <a:gd name="csX19" fmla="*/ 881636 w 1227143"/>
                  <a:gd name="csY19" fmla="*/ 464576 h 544996"/>
                  <a:gd name="csX20" fmla="*/ 905464 w 1227143"/>
                  <a:gd name="csY20" fmla="*/ 446705 h 544996"/>
                  <a:gd name="csX21" fmla="*/ 923335 w 1227143"/>
                  <a:gd name="csY21" fmla="*/ 410963 h 544996"/>
                  <a:gd name="csX22" fmla="*/ 962056 w 1227143"/>
                  <a:gd name="csY22" fmla="*/ 360329 h 544996"/>
                  <a:gd name="csX23" fmla="*/ 982905 w 1227143"/>
                  <a:gd name="csY23" fmla="*/ 336501 h 544996"/>
                  <a:gd name="csX24" fmla="*/ 1006733 w 1227143"/>
                  <a:gd name="csY24" fmla="*/ 321608 h 544996"/>
                  <a:gd name="csX25" fmla="*/ 1045454 w 1227143"/>
                  <a:gd name="csY25" fmla="*/ 285866 h 544996"/>
                  <a:gd name="csX26" fmla="*/ 1075239 w 1227143"/>
                  <a:gd name="csY26" fmla="*/ 279909 h 544996"/>
                  <a:gd name="csX27" fmla="*/ 1096088 w 1227143"/>
                  <a:gd name="csY27" fmla="*/ 276931 h 544996"/>
                  <a:gd name="csX28" fmla="*/ 1105024 w 1227143"/>
                  <a:gd name="csY28" fmla="*/ 267995 h 544996"/>
                  <a:gd name="csX29" fmla="*/ 1125874 w 1227143"/>
                  <a:gd name="csY29" fmla="*/ 244167 h 544996"/>
                  <a:gd name="csX30" fmla="*/ 1137788 w 1227143"/>
                  <a:gd name="csY30" fmla="*/ 217361 h 544996"/>
                  <a:gd name="csX31" fmla="*/ 1149702 w 1227143"/>
                  <a:gd name="csY31" fmla="*/ 175662 h 544996"/>
                  <a:gd name="csX32" fmla="*/ 1149702 w 1227143"/>
                  <a:gd name="csY32" fmla="*/ 166726 h 544996"/>
                  <a:gd name="csX33" fmla="*/ 1164594 w 1227143"/>
                  <a:gd name="csY33" fmla="*/ 139920 h 544996"/>
                  <a:gd name="csX34" fmla="*/ 1182465 w 1227143"/>
                  <a:gd name="csY34" fmla="*/ 92264 h 544996"/>
                  <a:gd name="csX35" fmla="*/ 1227143 w 1227143"/>
                  <a:gd name="csY35" fmla="*/ 29715 h 544996"/>
                  <a:gd name="csX36" fmla="*/ 1223304 w 1227143"/>
                  <a:gd name="csY36" fmla="*/ 0 h 544996"/>
                  <a:gd name="csX37" fmla="*/ 15378 w 1227143"/>
                  <a:gd name="csY37" fmla="*/ 18626 h 544996"/>
                  <a:gd name="csX0" fmla="*/ 15378 w 1227143"/>
                  <a:gd name="csY0" fmla="*/ 18626 h 544996"/>
                  <a:gd name="csX1" fmla="*/ 0 w 1227143"/>
                  <a:gd name="csY1" fmla="*/ 23758 h 544996"/>
                  <a:gd name="csX2" fmla="*/ 20849 w 1227143"/>
                  <a:gd name="csY2" fmla="*/ 53543 h 544996"/>
                  <a:gd name="csX3" fmla="*/ 23828 w 1227143"/>
                  <a:gd name="csY3" fmla="*/ 130984 h 544996"/>
                  <a:gd name="csX4" fmla="*/ 17871 w 1227143"/>
                  <a:gd name="csY4" fmla="*/ 193533 h 544996"/>
                  <a:gd name="csX5" fmla="*/ 29785 w 1227143"/>
                  <a:gd name="csY5" fmla="*/ 241189 h 544996"/>
                  <a:gd name="csX6" fmla="*/ 56591 w 1227143"/>
                  <a:gd name="csY6" fmla="*/ 276931 h 544996"/>
                  <a:gd name="csX7" fmla="*/ 92333 w 1227143"/>
                  <a:gd name="csY7" fmla="*/ 312673 h 544996"/>
                  <a:gd name="csX8" fmla="*/ 157860 w 1227143"/>
                  <a:gd name="csY8" fmla="*/ 345436 h 544996"/>
                  <a:gd name="csX9" fmla="*/ 193603 w 1227143"/>
                  <a:gd name="csY9" fmla="*/ 378200 h 544996"/>
                  <a:gd name="csX10" fmla="*/ 203916 w 1227143"/>
                  <a:gd name="csY10" fmla="*/ 354194 h 544996"/>
                  <a:gd name="csX11" fmla="*/ 257922 w 1227143"/>
                  <a:gd name="csY11" fmla="*/ 377404 h 544996"/>
                  <a:gd name="csX12" fmla="*/ 309302 w 1227143"/>
                  <a:gd name="csY12" fmla="*/ 419193 h 544996"/>
                  <a:gd name="csX13" fmla="*/ 363377 w 1227143"/>
                  <a:gd name="csY13" fmla="*/ 458619 h 544996"/>
                  <a:gd name="csX14" fmla="*/ 446775 w 1227143"/>
                  <a:gd name="csY14" fmla="*/ 530103 h 544996"/>
                  <a:gd name="csX15" fmla="*/ 577829 w 1227143"/>
                  <a:gd name="csY15" fmla="*/ 544996 h 544996"/>
                  <a:gd name="csX16" fmla="*/ 702926 w 1227143"/>
                  <a:gd name="csY16" fmla="*/ 544996 h 544996"/>
                  <a:gd name="csX17" fmla="*/ 768453 w 1227143"/>
                  <a:gd name="csY17" fmla="*/ 506275 h 544996"/>
                  <a:gd name="csX18" fmla="*/ 848873 w 1227143"/>
                  <a:gd name="csY18" fmla="*/ 470533 h 544996"/>
                  <a:gd name="csX19" fmla="*/ 881636 w 1227143"/>
                  <a:gd name="csY19" fmla="*/ 464576 h 544996"/>
                  <a:gd name="csX20" fmla="*/ 905464 w 1227143"/>
                  <a:gd name="csY20" fmla="*/ 446705 h 544996"/>
                  <a:gd name="csX21" fmla="*/ 923335 w 1227143"/>
                  <a:gd name="csY21" fmla="*/ 410963 h 544996"/>
                  <a:gd name="csX22" fmla="*/ 962056 w 1227143"/>
                  <a:gd name="csY22" fmla="*/ 360329 h 544996"/>
                  <a:gd name="csX23" fmla="*/ 982905 w 1227143"/>
                  <a:gd name="csY23" fmla="*/ 336501 h 544996"/>
                  <a:gd name="csX24" fmla="*/ 1006733 w 1227143"/>
                  <a:gd name="csY24" fmla="*/ 321608 h 544996"/>
                  <a:gd name="csX25" fmla="*/ 1045454 w 1227143"/>
                  <a:gd name="csY25" fmla="*/ 285866 h 544996"/>
                  <a:gd name="csX26" fmla="*/ 1075239 w 1227143"/>
                  <a:gd name="csY26" fmla="*/ 279909 h 544996"/>
                  <a:gd name="csX27" fmla="*/ 1096088 w 1227143"/>
                  <a:gd name="csY27" fmla="*/ 276931 h 544996"/>
                  <a:gd name="csX28" fmla="*/ 1105024 w 1227143"/>
                  <a:gd name="csY28" fmla="*/ 267995 h 544996"/>
                  <a:gd name="csX29" fmla="*/ 1125874 w 1227143"/>
                  <a:gd name="csY29" fmla="*/ 244167 h 544996"/>
                  <a:gd name="csX30" fmla="*/ 1137788 w 1227143"/>
                  <a:gd name="csY30" fmla="*/ 217361 h 544996"/>
                  <a:gd name="csX31" fmla="*/ 1149702 w 1227143"/>
                  <a:gd name="csY31" fmla="*/ 175662 h 544996"/>
                  <a:gd name="csX32" fmla="*/ 1149702 w 1227143"/>
                  <a:gd name="csY32" fmla="*/ 166726 h 544996"/>
                  <a:gd name="csX33" fmla="*/ 1164594 w 1227143"/>
                  <a:gd name="csY33" fmla="*/ 139920 h 544996"/>
                  <a:gd name="csX34" fmla="*/ 1208010 w 1227143"/>
                  <a:gd name="csY34" fmla="*/ 112851 h 544996"/>
                  <a:gd name="csX35" fmla="*/ 1227143 w 1227143"/>
                  <a:gd name="csY35" fmla="*/ 29715 h 544996"/>
                  <a:gd name="csX36" fmla="*/ 1223304 w 1227143"/>
                  <a:gd name="csY36" fmla="*/ 0 h 544996"/>
                  <a:gd name="csX37" fmla="*/ 15378 w 1227143"/>
                  <a:gd name="csY37" fmla="*/ 18626 h 544996"/>
                  <a:gd name="csX0" fmla="*/ 15378 w 1227143"/>
                  <a:gd name="csY0" fmla="*/ 18626 h 544996"/>
                  <a:gd name="csX1" fmla="*/ 0 w 1227143"/>
                  <a:gd name="csY1" fmla="*/ 23758 h 544996"/>
                  <a:gd name="csX2" fmla="*/ 20849 w 1227143"/>
                  <a:gd name="csY2" fmla="*/ 53543 h 544996"/>
                  <a:gd name="csX3" fmla="*/ 23828 w 1227143"/>
                  <a:gd name="csY3" fmla="*/ 130984 h 544996"/>
                  <a:gd name="csX4" fmla="*/ 17871 w 1227143"/>
                  <a:gd name="csY4" fmla="*/ 193533 h 544996"/>
                  <a:gd name="csX5" fmla="*/ 29785 w 1227143"/>
                  <a:gd name="csY5" fmla="*/ 241189 h 544996"/>
                  <a:gd name="csX6" fmla="*/ 56591 w 1227143"/>
                  <a:gd name="csY6" fmla="*/ 276931 h 544996"/>
                  <a:gd name="csX7" fmla="*/ 92333 w 1227143"/>
                  <a:gd name="csY7" fmla="*/ 312673 h 544996"/>
                  <a:gd name="csX8" fmla="*/ 157860 w 1227143"/>
                  <a:gd name="csY8" fmla="*/ 345436 h 544996"/>
                  <a:gd name="csX9" fmla="*/ 193603 w 1227143"/>
                  <a:gd name="csY9" fmla="*/ 378200 h 544996"/>
                  <a:gd name="csX10" fmla="*/ 203916 w 1227143"/>
                  <a:gd name="csY10" fmla="*/ 354194 h 544996"/>
                  <a:gd name="csX11" fmla="*/ 257922 w 1227143"/>
                  <a:gd name="csY11" fmla="*/ 377404 h 544996"/>
                  <a:gd name="csX12" fmla="*/ 309302 w 1227143"/>
                  <a:gd name="csY12" fmla="*/ 419193 h 544996"/>
                  <a:gd name="csX13" fmla="*/ 363377 w 1227143"/>
                  <a:gd name="csY13" fmla="*/ 458619 h 544996"/>
                  <a:gd name="csX14" fmla="*/ 446775 w 1227143"/>
                  <a:gd name="csY14" fmla="*/ 530103 h 544996"/>
                  <a:gd name="csX15" fmla="*/ 577829 w 1227143"/>
                  <a:gd name="csY15" fmla="*/ 544996 h 544996"/>
                  <a:gd name="csX16" fmla="*/ 702926 w 1227143"/>
                  <a:gd name="csY16" fmla="*/ 544996 h 544996"/>
                  <a:gd name="csX17" fmla="*/ 768453 w 1227143"/>
                  <a:gd name="csY17" fmla="*/ 506275 h 544996"/>
                  <a:gd name="csX18" fmla="*/ 848873 w 1227143"/>
                  <a:gd name="csY18" fmla="*/ 470533 h 544996"/>
                  <a:gd name="csX19" fmla="*/ 881636 w 1227143"/>
                  <a:gd name="csY19" fmla="*/ 464576 h 544996"/>
                  <a:gd name="csX20" fmla="*/ 905464 w 1227143"/>
                  <a:gd name="csY20" fmla="*/ 446705 h 544996"/>
                  <a:gd name="csX21" fmla="*/ 923335 w 1227143"/>
                  <a:gd name="csY21" fmla="*/ 410963 h 544996"/>
                  <a:gd name="csX22" fmla="*/ 962056 w 1227143"/>
                  <a:gd name="csY22" fmla="*/ 360329 h 544996"/>
                  <a:gd name="csX23" fmla="*/ 982905 w 1227143"/>
                  <a:gd name="csY23" fmla="*/ 336501 h 544996"/>
                  <a:gd name="csX24" fmla="*/ 1006733 w 1227143"/>
                  <a:gd name="csY24" fmla="*/ 321608 h 544996"/>
                  <a:gd name="csX25" fmla="*/ 1045454 w 1227143"/>
                  <a:gd name="csY25" fmla="*/ 285866 h 544996"/>
                  <a:gd name="csX26" fmla="*/ 1075239 w 1227143"/>
                  <a:gd name="csY26" fmla="*/ 279909 h 544996"/>
                  <a:gd name="csX27" fmla="*/ 1096088 w 1227143"/>
                  <a:gd name="csY27" fmla="*/ 276931 h 544996"/>
                  <a:gd name="csX28" fmla="*/ 1105024 w 1227143"/>
                  <a:gd name="csY28" fmla="*/ 267995 h 544996"/>
                  <a:gd name="csX29" fmla="*/ 1125874 w 1227143"/>
                  <a:gd name="csY29" fmla="*/ 244167 h 544996"/>
                  <a:gd name="csX30" fmla="*/ 1137788 w 1227143"/>
                  <a:gd name="csY30" fmla="*/ 217361 h 544996"/>
                  <a:gd name="csX31" fmla="*/ 1149702 w 1227143"/>
                  <a:gd name="csY31" fmla="*/ 175662 h 544996"/>
                  <a:gd name="csX32" fmla="*/ 1149702 w 1227143"/>
                  <a:gd name="csY32" fmla="*/ 166726 h 544996"/>
                  <a:gd name="csX33" fmla="*/ 1177410 w 1227143"/>
                  <a:gd name="csY33" fmla="*/ 151404 h 544996"/>
                  <a:gd name="csX34" fmla="*/ 1208010 w 1227143"/>
                  <a:gd name="csY34" fmla="*/ 112851 h 544996"/>
                  <a:gd name="csX35" fmla="*/ 1227143 w 1227143"/>
                  <a:gd name="csY35" fmla="*/ 29715 h 544996"/>
                  <a:gd name="csX36" fmla="*/ 1223304 w 1227143"/>
                  <a:gd name="csY36" fmla="*/ 0 h 544996"/>
                  <a:gd name="csX37" fmla="*/ 15378 w 1227143"/>
                  <a:gd name="csY37" fmla="*/ 18626 h 544996"/>
                  <a:gd name="csX0" fmla="*/ 15378 w 1223304"/>
                  <a:gd name="csY0" fmla="*/ 18626 h 544996"/>
                  <a:gd name="csX1" fmla="*/ 0 w 1223304"/>
                  <a:gd name="csY1" fmla="*/ 23758 h 544996"/>
                  <a:gd name="csX2" fmla="*/ 20849 w 1223304"/>
                  <a:gd name="csY2" fmla="*/ 53543 h 544996"/>
                  <a:gd name="csX3" fmla="*/ 23828 w 1223304"/>
                  <a:gd name="csY3" fmla="*/ 130984 h 544996"/>
                  <a:gd name="csX4" fmla="*/ 17871 w 1223304"/>
                  <a:gd name="csY4" fmla="*/ 193533 h 544996"/>
                  <a:gd name="csX5" fmla="*/ 29785 w 1223304"/>
                  <a:gd name="csY5" fmla="*/ 241189 h 544996"/>
                  <a:gd name="csX6" fmla="*/ 56591 w 1223304"/>
                  <a:gd name="csY6" fmla="*/ 276931 h 544996"/>
                  <a:gd name="csX7" fmla="*/ 92333 w 1223304"/>
                  <a:gd name="csY7" fmla="*/ 312673 h 544996"/>
                  <a:gd name="csX8" fmla="*/ 157860 w 1223304"/>
                  <a:gd name="csY8" fmla="*/ 345436 h 544996"/>
                  <a:gd name="csX9" fmla="*/ 193603 w 1223304"/>
                  <a:gd name="csY9" fmla="*/ 378200 h 544996"/>
                  <a:gd name="csX10" fmla="*/ 203916 w 1223304"/>
                  <a:gd name="csY10" fmla="*/ 354194 h 544996"/>
                  <a:gd name="csX11" fmla="*/ 257922 w 1223304"/>
                  <a:gd name="csY11" fmla="*/ 377404 h 544996"/>
                  <a:gd name="csX12" fmla="*/ 309302 w 1223304"/>
                  <a:gd name="csY12" fmla="*/ 419193 h 544996"/>
                  <a:gd name="csX13" fmla="*/ 363377 w 1223304"/>
                  <a:gd name="csY13" fmla="*/ 458619 h 544996"/>
                  <a:gd name="csX14" fmla="*/ 446775 w 1223304"/>
                  <a:gd name="csY14" fmla="*/ 530103 h 544996"/>
                  <a:gd name="csX15" fmla="*/ 577829 w 1223304"/>
                  <a:gd name="csY15" fmla="*/ 544996 h 544996"/>
                  <a:gd name="csX16" fmla="*/ 702926 w 1223304"/>
                  <a:gd name="csY16" fmla="*/ 544996 h 544996"/>
                  <a:gd name="csX17" fmla="*/ 768453 w 1223304"/>
                  <a:gd name="csY17" fmla="*/ 506275 h 544996"/>
                  <a:gd name="csX18" fmla="*/ 848873 w 1223304"/>
                  <a:gd name="csY18" fmla="*/ 470533 h 544996"/>
                  <a:gd name="csX19" fmla="*/ 881636 w 1223304"/>
                  <a:gd name="csY19" fmla="*/ 464576 h 544996"/>
                  <a:gd name="csX20" fmla="*/ 905464 w 1223304"/>
                  <a:gd name="csY20" fmla="*/ 446705 h 544996"/>
                  <a:gd name="csX21" fmla="*/ 923335 w 1223304"/>
                  <a:gd name="csY21" fmla="*/ 410963 h 544996"/>
                  <a:gd name="csX22" fmla="*/ 962056 w 1223304"/>
                  <a:gd name="csY22" fmla="*/ 360329 h 544996"/>
                  <a:gd name="csX23" fmla="*/ 982905 w 1223304"/>
                  <a:gd name="csY23" fmla="*/ 336501 h 544996"/>
                  <a:gd name="csX24" fmla="*/ 1006733 w 1223304"/>
                  <a:gd name="csY24" fmla="*/ 321608 h 544996"/>
                  <a:gd name="csX25" fmla="*/ 1045454 w 1223304"/>
                  <a:gd name="csY25" fmla="*/ 285866 h 544996"/>
                  <a:gd name="csX26" fmla="*/ 1075239 w 1223304"/>
                  <a:gd name="csY26" fmla="*/ 279909 h 544996"/>
                  <a:gd name="csX27" fmla="*/ 1096088 w 1223304"/>
                  <a:gd name="csY27" fmla="*/ 276931 h 544996"/>
                  <a:gd name="csX28" fmla="*/ 1105024 w 1223304"/>
                  <a:gd name="csY28" fmla="*/ 267995 h 544996"/>
                  <a:gd name="csX29" fmla="*/ 1125874 w 1223304"/>
                  <a:gd name="csY29" fmla="*/ 244167 h 544996"/>
                  <a:gd name="csX30" fmla="*/ 1137788 w 1223304"/>
                  <a:gd name="csY30" fmla="*/ 217361 h 544996"/>
                  <a:gd name="csX31" fmla="*/ 1149702 w 1223304"/>
                  <a:gd name="csY31" fmla="*/ 175662 h 544996"/>
                  <a:gd name="csX32" fmla="*/ 1149702 w 1223304"/>
                  <a:gd name="csY32" fmla="*/ 166726 h 544996"/>
                  <a:gd name="csX33" fmla="*/ 1177410 w 1223304"/>
                  <a:gd name="csY33" fmla="*/ 151404 h 544996"/>
                  <a:gd name="csX34" fmla="*/ 1208010 w 1223304"/>
                  <a:gd name="csY34" fmla="*/ 112851 h 544996"/>
                  <a:gd name="csX35" fmla="*/ 1202377 w 1223304"/>
                  <a:gd name="csY35" fmla="*/ 30546 h 544996"/>
                  <a:gd name="csX36" fmla="*/ 1223304 w 1223304"/>
                  <a:gd name="csY36" fmla="*/ 0 h 544996"/>
                  <a:gd name="csX37" fmla="*/ 15378 w 1223304"/>
                  <a:gd name="csY37" fmla="*/ 18626 h 544996"/>
                  <a:gd name="csX0" fmla="*/ 15378 w 1223304"/>
                  <a:gd name="csY0" fmla="*/ 18626 h 544996"/>
                  <a:gd name="csX1" fmla="*/ 0 w 1223304"/>
                  <a:gd name="csY1" fmla="*/ 23758 h 544996"/>
                  <a:gd name="csX2" fmla="*/ 20849 w 1223304"/>
                  <a:gd name="csY2" fmla="*/ 53543 h 544996"/>
                  <a:gd name="csX3" fmla="*/ 23828 w 1223304"/>
                  <a:gd name="csY3" fmla="*/ 130984 h 544996"/>
                  <a:gd name="csX4" fmla="*/ 17871 w 1223304"/>
                  <a:gd name="csY4" fmla="*/ 193533 h 544996"/>
                  <a:gd name="csX5" fmla="*/ 29785 w 1223304"/>
                  <a:gd name="csY5" fmla="*/ 241189 h 544996"/>
                  <a:gd name="csX6" fmla="*/ 56591 w 1223304"/>
                  <a:gd name="csY6" fmla="*/ 276931 h 544996"/>
                  <a:gd name="csX7" fmla="*/ 92333 w 1223304"/>
                  <a:gd name="csY7" fmla="*/ 312673 h 544996"/>
                  <a:gd name="csX8" fmla="*/ 157860 w 1223304"/>
                  <a:gd name="csY8" fmla="*/ 345436 h 544996"/>
                  <a:gd name="csX9" fmla="*/ 193603 w 1223304"/>
                  <a:gd name="csY9" fmla="*/ 378200 h 544996"/>
                  <a:gd name="csX10" fmla="*/ 203916 w 1223304"/>
                  <a:gd name="csY10" fmla="*/ 354194 h 544996"/>
                  <a:gd name="csX11" fmla="*/ 257922 w 1223304"/>
                  <a:gd name="csY11" fmla="*/ 377404 h 544996"/>
                  <a:gd name="csX12" fmla="*/ 309302 w 1223304"/>
                  <a:gd name="csY12" fmla="*/ 419193 h 544996"/>
                  <a:gd name="csX13" fmla="*/ 363377 w 1223304"/>
                  <a:gd name="csY13" fmla="*/ 458619 h 544996"/>
                  <a:gd name="csX14" fmla="*/ 446775 w 1223304"/>
                  <a:gd name="csY14" fmla="*/ 530103 h 544996"/>
                  <a:gd name="csX15" fmla="*/ 577829 w 1223304"/>
                  <a:gd name="csY15" fmla="*/ 544996 h 544996"/>
                  <a:gd name="csX16" fmla="*/ 702926 w 1223304"/>
                  <a:gd name="csY16" fmla="*/ 544996 h 544996"/>
                  <a:gd name="csX17" fmla="*/ 768453 w 1223304"/>
                  <a:gd name="csY17" fmla="*/ 506275 h 544996"/>
                  <a:gd name="csX18" fmla="*/ 848873 w 1223304"/>
                  <a:gd name="csY18" fmla="*/ 470533 h 544996"/>
                  <a:gd name="csX19" fmla="*/ 881636 w 1223304"/>
                  <a:gd name="csY19" fmla="*/ 464576 h 544996"/>
                  <a:gd name="csX20" fmla="*/ 905464 w 1223304"/>
                  <a:gd name="csY20" fmla="*/ 446705 h 544996"/>
                  <a:gd name="csX21" fmla="*/ 923335 w 1223304"/>
                  <a:gd name="csY21" fmla="*/ 410963 h 544996"/>
                  <a:gd name="csX22" fmla="*/ 962056 w 1223304"/>
                  <a:gd name="csY22" fmla="*/ 360329 h 544996"/>
                  <a:gd name="csX23" fmla="*/ 982905 w 1223304"/>
                  <a:gd name="csY23" fmla="*/ 336501 h 544996"/>
                  <a:gd name="csX24" fmla="*/ 1006733 w 1223304"/>
                  <a:gd name="csY24" fmla="*/ 321608 h 544996"/>
                  <a:gd name="csX25" fmla="*/ 1045454 w 1223304"/>
                  <a:gd name="csY25" fmla="*/ 285866 h 544996"/>
                  <a:gd name="csX26" fmla="*/ 1075239 w 1223304"/>
                  <a:gd name="csY26" fmla="*/ 279909 h 544996"/>
                  <a:gd name="csX27" fmla="*/ 1096088 w 1223304"/>
                  <a:gd name="csY27" fmla="*/ 276931 h 544996"/>
                  <a:gd name="csX28" fmla="*/ 1105024 w 1223304"/>
                  <a:gd name="csY28" fmla="*/ 267995 h 544996"/>
                  <a:gd name="csX29" fmla="*/ 1110753 w 1223304"/>
                  <a:gd name="csY29" fmla="*/ 237526 h 544996"/>
                  <a:gd name="csX30" fmla="*/ 1137788 w 1223304"/>
                  <a:gd name="csY30" fmla="*/ 217361 h 544996"/>
                  <a:gd name="csX31" fmla="*/ 1149702 w 1223304"/>
                  <a:gd name="csY31" fmla="*/ 175662 h 544996"/>
                  <a:gd name="csX32" fmla="*/ 1149702 w 1223304"/>
                  <a:gd name="csY32" fmla="*/ 166726 h 544996"/>
                  <a:gd name="csX33" fmla="*/ 1177410 w 1223304"/>
                  <a:gd name="csY33" fmla="*/ 151404 h 544996"/>
                  <a:gd name="csX34" fmla="*/ 1208010 w 1223304"/>
                  <a:gd name="csY34" fmla="*/ 112851 h 544996"/>
                  <a:gd name="csX35" fmla="*/ 1202377 w 1223304"/>
                  <a:gd name="csY35" fmla="*/ 30546 h 544996"/>
                  <a:gd name="csX36" fmla="*/ 1223304 w 1223304"/>
                  <a:gd name="csY36" fmla="*/ 0 h 544996"/>
                  <a:gd name="csX37" fmla="*/ 15378 w 1223304"/>
                  <a:gd name="csY37" fmla="*/ 18626 h 544996"/>
                  <a:gd name="csX0" fmla="*/ 15378 w 1223304"/>
                  <a:gd name="csY0" fmla="*/ 18626 h 544996"/>
                  <a:gd name="csX1" fmla="*/ 0 w 1223304"/>
                  <a:gd name="csY1" fmla="*/ 23758 h 544996"/>
                  <a:gd name="csX2" fmla="*/ 20849 w 1223304"/>
                  <a:gd name="csY2" fmla="*/ 53543 h 544996"/>
                  <a:gd name="csX3" fmla="*/ 23828 w 1223304"/>
                  <a:gd name="csY3" fmla="*/ 130984 h 544996"/>
                  <a:gd name="csX4" fmla="*/ 17871 w 1223304"/>
                  <a:gd name="csY4" fmla="*/ 193533 h 544996"/>
                  <a:gd name="csX5" fmla="*/ 29785 w 1223304"/>
                  <a:gd name="csY5" fmla="*/ 241189 h 544996"/>
                  <a:gd name="csX6" fmla="*/ 56591 w 1223304"/>
                  <a:gd name="csY6" fmla="*/ 276931 h 544996"/>
                  <a:gd name="csX7" fmla="*/ 92333 w 1223304"/>
                  <a:gd name="csY7" fmla="*/ 312673 h 544996"/>
                  <a:gd name="csX8" fmla="*/ 157860 w 1223304"/>
                  <a:gd name="csY8" fmla="*/ 345436 h 544996"/>
                  <a:gd name="csX9" fmla="*/ 193603 w 1223304"/>
                  <a:gd name="csY9" fmla="*/ 378200 h 544996"/>
                  <a:gd name="csX10" fmla="*/ 203916 w 1223304"/>
                  <a:gd name="csY10" fmla="*/ 354194 h 544996"/>
                  <a:gd name="csX11" fmla="*/ 257922 w 1223304"/>
                  <a:gd name="csY11" fmla="*/ 377404 h 544996"/>
                  <a:gd name="csX12" fmla="*/ 309302 w 1223304"/>
                  <a:gd name="csY12" fmla="*/ 419193 h 544996"/>
                  <a:gd name="csX13" fmla="*/ 363377 w 1223304"/>
                  <a:gd name="csY13" fmla="*/ 458619 h 544996"/>
                  <a:gd name="csX14" fmla="*/ 446775 w 1223304"/>
                  <a:gd name="csY14" fmla="*/ 530103 h 544996"/>
                  <a:gd name="csX15" fmla="*/ 577829 w 1223304"/>
                  <a:gd name="csY15" fmla="*/ 544996 h 544996"/>
                  <a:gd name="csX16" fmla="*/ 702926 w 1223304"/>
                  <a:gd name="csY16" fmla="*/ 544996 h 544996"/>
                  <a:gd name="csX17" fmla="*/ 768453 w 1223304"/>
                  <a:gd name="csY17" fmla="*/ 506275 h 544996"/>
                  <a:gd name="csX18" fmla="*/ 848873 w 1223304"/>
                  <a:gd name="csY18" fmla="*/ 470533 h 544996"/>
                  <a:gd name="csX19" fmla="*/ 881636 w 1223304"/>
                  <a:gd name="csY19" fmla="*/ 464576 h 544996"/>
                  <a:gd name="csX20" fmla="*/ 905464 w 1223304"/>
                  <a:gd name="csY20" fmla="*/ 446705 h 544996"/>
                  <a:gd name="csX21" fmla="*/ 923335 w 1223304"/>
                  <a:gd name="csY21" fmla="*/ 410963 h 544996"/>
                  <a:gd name="csX22" fmla="*/ 962056 w 1223304"/>
                  <a:gd name="csY22" fmla="*/ 360329 h 544996"/>
                  <a:gd name="csX23" fmla="*/ 982905 w 1223304"/>
                  <a:gd name="csY23" fmla="*/ 336501 h 544996"/>
                  <a:gd name="csX24" fmla="*/ 1006733 w 1223304"/>
                  <a:gd name="csY24" fmla="*/ 321608 h 544996"/>
                  <a:gd name="csX25" fmla="*/ 1045454 w 1223304"/>
                  <a:gd name="csY25" fmla="*/ 285866 h 544996"/>
                  <a:gd name="csX26" fmla="*/ 1075239 w 1223304"/>
                  <a:gd name="csY26" fmla="*/ 279909 h 544996"/>
                  <a:gd name="csX27" fmla="*/ 1096088 w 1223304"/>
                  <a:gd name="csY27" fmla="*/ 276931 h 544996"/>
                  <a:gd name="csX28" fmla="*/ 1089906 w 1223304"/>
                  <a:gd name="csY28" fmla="*/ 261354 h 544996"/>
                  <a:gd name="csX29" fmla="*/ 1110753 w 1223304"/>
                  <a:gd name="csY29" fmla="*/ 237526 h 544996"/>
                  <a:gd name="csX30" fmla="*/ 1137788 w 1223304"/>
                  <a:gd name="csY30" fmla="*/ 217361 h 544996"/>
                  <a:gd name="csX31" fmla="*/ 1149702 w 1223304"/>
                  <a:gd name="csY31" fmla="*/ 175662 h 544996"/>
                  <a:gd name="csX32" fmla="*/ 1149702 w 1223304"/>
                  <a:gd name="csY32" fmla="*/ 166726 h 544996"/>
                  <a:gd name="csX33" fmla="*/ 1177410 w 1223304"/>
                  <a:gd name="csY33" fmla="*/ 151404 h 544996"/>
                  <a:gd name="csX34" fmla="*/ 1208010 w 1223304"/>
                  <a:gd name="csY34" fmla="*/ 112851 h 544996"/>
                  <a:gd name="csX35" fmla="*/ 1202377 w 1223304"/>
                  <a:gd name="csY35" fmla="*/ 30546 h 544996"/>
                  <a:gd name="csX36" fmla="*/ 1223304 w 1223304"/>
                  <a:gd name="csY36" fmla="*/ 0 h 544996"/>
                  <a:gd name="csX37" fmla="*/ 15378 w 1223304"/>
                  <a:gd name="csY37" fmla="*/ 18626 h 544996"/>
                  <a:gd name="csX0" fmla="*/ 15378 w 1223304"/>
                  <a:gd name="csY0" fmla="*/ 18626 h 544996"/>
                  <a:gd name="csX1" fmla="*/ 0 w 1223304"/>
                  <a:gd name="csY1" fmla="*/ 23758 h 544996"/>
                  <a:gd name="csX2" fmla="*/ 20849 w 1223304"/>
                  <a:gd name="csY2" fmla="*/ 53543 h 544996"/>
                  <a:gd name="csX3" fmla="*/ 23828 w 1223304"/>
                  <a:gd name="csY3" fmla="*/ 130984 h 544996"/>
                  <a:gd name="csX4" fmla="*/ 17871 w 1223304"/>
                  <a:gd name="csY4" fmla="*/ 193533 h 544996"/>
                  <a:gd name="csX5" fmla="*/ 29785 w 1223304"/>
                  <a:gd name="csY5" fmla="*/ 241189 h 544996"/>
                  <a:gd name="csX6" fmla="*/ 56591 w 1223304"/>
                  <a:gd name="csY6" fmla="*/ 276931 h 544996"/>
                  <a:gd name="csX7" fmla="*/ 92333 w 1223304"/>
                  <a:gd name="csY7" fmla="*/ 312673 h 544996"/>
                  <a:gd name="csX8" fmla="*/ 157860 w 1223304"/>
                  <a:gd name="csY8" fmla="*/ 345436 h 544996"/>
                  <a:gd name="csX9" fmla="*/ 193603 w 1223304"/>
                  <a:gd name="csY9" fmla="*/ 378200 h 544996"/>
                  <a:gd name="csX10" fmla="*/ 203916 w 1223304"/>
                  <a:gd name="csY10" fmla="*/ 354194 h 544996"/>
                  <a:gd name="csX11" fmla="*/ 257922 w 1223304"/>
                  <a:gd name="csY11" fmla="*/ 377404 h 544996"/>
                  <a:gd name="csX12" fmla="*/ 309302 w 1223304"/>
                  <a:gd name="csY12" fmla="*/ 419193 h 544996"/>
                  <a:gd name="csX13" fmla="*/ 363377 w 1223304"/>
                  <a:gd name="csY13" fmla="*/ 458619 h 544996"/>
                  <a:gd name="csX14" fmla="*/ 446775 w 1223304"/>
                  <a:gd name="csY14" fmla="*/ 530103 h 544996"/>
                  <a:gd name="csX15" fmla="*/ 577829 w 1223304"/>
                  <a:gd name="csY15" fmla="*/ 544996 h 544996"/>
                  <a:gd name="csX16" fmla="*/ 702926 w 1223304"/>
                  <a:gd name="csY16" fmla="*/ 544996 h 544996"/>
                  <a:gd name="csX17" fmla="*/ 768453 w 1223304"/>
                  <a:gd name="csY17" fmla="*/ 506275 h 544996"/>
                  <a:gd name="csX18" fmla="*/ 848873 w 1223304"/>
                  <a:gd name="csY18" fmla="*/ 470533 h 544996"/>
                  <a:gd name="csX19" fmla="*/ 881636 w 1223304"/>
                  <a:gd name="csY19" fmla="*/ 464576 h 544996"/>
                  <a:gd name="csX20" fmla="*/ 905464 w 1223304"/>
                  <a:gd name="csY20" fmla="*/ 446705 h 544996"/>
                  <a:gd name="csX21" fmla="*/ 923335 w 1223304"/>
                  <a:gd name="csY21" fmla="*/ 410963 h 544996"/>
                  <a:gd name="csX22" fmla="*/ 962056 w 1223304"/>
                  <a:gd name="csY22" fmla="*/ 360329 h 544996"/>
                  <a:gd name="csX23" fmla="*/ 982905 w 1223304"/>
                  <a:gd name="csY23" fmla="*/ 336501 h 544996"/>
                  <a:gd name="csX24" fmla="*/ 1006733 w 1223304"/>
                  <a:gd name="csY24" fmla="*/ 321608 h 544996"/>
                  <a:gd name="csX25" fmla="*/ 1045454 w 1223304"/>
                  <a:gd name="csY25" fmla="*/ 285866 h 544996"/>
                  <a:gd name="csX26" fmla="*/ 1075239 w 1223304"/>
                  <a:gd name="csY26" fmla="*/ 279909 h 544996"/>
                  <a:gd name="csX27" fmla="*/ 1096088 w 1223304"/>
                  <a:gd name="csY27" fmla="*/ 276931 h 544996"/>
                  <a:gd name="csX28" fmla="*/ 1069919 w 1223304"/>
                  <a:gd name="csY28" fmla="*/ 257259 h 544996"/>
                  <a:gd name="csX29" fmla="*/ 1110753 w 1223304"/>
                  <a:gd name="csY29" fmla="*/ 237526 h 544996"/>
                  <a:gd name="csX30" fmla="*/ 1137788 w 1223304"/>
                  <a:gd name="csY30" fmla="*/ 217361 h 544996"/>
                  <a:gd name="csX31" fmla="*/ 1149702 w 1223304"/>
                  <a:gd name="csY31" fmla="*/ 175662 h 544996"/>
                  <a:gd name="csX32" fmla="*/ 1149702 w 1223304"/>
                  <a:gd name="csY32" fmla="*/ 166726 h 544996"/>
                  <a:gd name="csX33" fmla="*/ 1177410 w 1223304"/>
                  <a:gd name="csY33" fmla="*/ 151404 h 544996"/>
                  <a:gd name="csX34" fmla="*/ 1208010 w 1223304"/>
                  <a:gd name="csY34" fmla="*/ 112851 h 544996"/>
                  <a:gd name="csX35" fmla="*/ 1202377 w 1223304"/>
                  <a:gd name="csY35" fmla="*/ 30546 h 544996"/>
                  <a:gd name="csX36" fmla="*/ 1223304 w 1223304"/>
                  <a:gd name="csY36" fmla="*/ 0 h 544996"/>
                  <a:gd name="csX37" fmla="*/ 15378 w 1223304"/>
                  <a:gd name="csY37" fmla="*/ 18626 h 544996"/>
                  <a:gd name="csX0" fmla="*/ 15378 w 1223304"/>
                  <a:gd name="csY0" fmla="*/ 18626 h 544996"/>
                  <a:gd name="csX1" fmla="*/ 0 w 1223304"/>
                  <a:gd name="csY1" fmla="*/ 23758 h 544996"/>
                  <a:gd name="csX2" fmla="*/ 20849 w 1223304"/>
                  <a:gd name="csY2" fmla="*/ 53543 h 544996"/>
                  <a:gd name="csX3" fmla="*/ 23828 w 1223304"/>
                  <a:gd name="csY3" fmla="*/ 130984 h 544996"/>
                  <a:gd name="csX4" fmla="*/ 17871 w 1223304"/>
                  <a:gd name="csY4" fmla="*/ 193533 h 544996"/>
                  <a:gd name="csX5" fmla="*/ 29785 w 1223304"/>
                  <a:gd name="csY5" fmla="*/ 241189 h 544996"/>
                  <a:gd name="csX6" fmla="*/ 56591 w 1223304"/>
                  <a:gd name="csY6" fmla="*/ 276931 h 544996"/>
                  <a:gd name="csX7" fmla="*/ 92333 w 1223304"/>
                  <a:gd name="csY7" fmla="*/ 312673 h 544996"/>
                  <a:gd name="csX8" fmla="*/ 157860 w 1223304"/>
                  <a:gd name="csY8" fmla="*/ 345436 h 544996"/>
                  <a:gd name="csX9" fmla="*/ 193603 w 1223304"/>
                  <a:gd name="csY9" fmla="*/ 378200 h 544996"/>
                  <a:gd name="csX10" fmla="*/ 203916 w 1223304"/>
                  <a:gd name="csY10" fmla="*/ 354194 h 544996"/>
                  <a:gd name="csX11" fmla="*/ 257922 w 1223304"/>
                  <a:gd name="csY11" fmla="*/ 377404 h 544996"/>
                  <a:gd name="csX12" fmla="*/ 309302 w 1223304"/>
                  <a:gd name="csY12" fmla="*/ 419193 h 544996"/>
                  <a:gd name="csX13" fmla="*/ 363377 w 1223304"/>
                  <a:gd name="csY13" fmla="*/ 458619 h 544996"/>
                  <a:gd name="csX14" fmla="*/ 446775 w 1223304"/>
                  <a:gd name="csY14" fmla="*/ 530103 h 544996"/>
                  <a:gd name="csX15" fmla="*/ 577829 w 1223304"/>
                  <a:gd name="csY15" fmla="*/ 544996 h 544996"/>
                  <a:gd name="csX16" fmla="*/ 702926 w 1223304"/>
                  <a:gd name="csY16" fmla="*/ 544996 h 544996"/>
                  <a:gd name="csX17" fmla="*/ 768453 w 1223304"/>
                  <a:gd name="csY17" fmla="*/ 506275 h 544996"/>
                  <a:gd name="csX18" fmla="*/ 848873 w 1223304"/>
                  <a:gd name="csY18" fmla="*/ 470533 h 544996"/>
                  <a:gd name="csX19" fmla="*/ 881636 w 1223304"/>
                  <a:gd name="csY19" fmla="*/ 464576 h 544996"/>
                  <a:gd name="csX20" fmla="*/ 877701 w 1223304"/>
                  <a:gd name="csY20" fmla="*/ 433341 h 544996"/>
                  <a:gd name="csX21" fmla="*/ 923335 w 1223304"/>
                  <a:gd name="csY21" fmla="*/ 410963 h 544996"/>
                  <a:gd name="csX22" fmla="*/ 962056 w 1223304"/>
                  <a:gd name="csY22" fmla="*/ 360329 h 544996"/>
                  <a:gd name="csX23" fmla="*/ 982905 w 1223304"/>
                  <a:gd name="csY23" fmla="*/ 336501 h 544996"/>
                  <a:gd name="csX24" fmla="*/ 1006733 w 1223304"/>
                  <a:gd name="csY24" fmla="*/ 321608 h 544996"/>
                  <a:gd name="csX25" fmla="*/ 1045454 w 1223304"/>
                  <a:gd name="csY25" fmla="*/ 285866 h 544996"/>
                  <a:gd name="csX26" fmla="*/ 1075239 w 1223304"/>
                  <a:gd name="csY26" fmla="*/ 279909 h 544996"/>
                  <a:gd name="csX27" fmla="*/ 1096088 w 1223304"/>
                  <a:gd name="csY27" fmla="*/ 276931 h 544996"/>
                  <a:gd name="csX28" fmla="*/ 1069919 w 1223304"/>
                  <a:gd name="csY28" fmla="*/ 257259 h 544996"/>
                  <a:gd name="csX29" fmla="*/ 1110753 w 1223304"/>
                  <a:gd name="csY29" fmla="*/ 237526 h 544996"/>
                  <a:gd name="csX30" fmla="*/ 1137788 w 1223304"/>
                  <a:gd name="csY30" fmla="*/ 217361 h 544996"/>
                  <a:gd name="csX31" fmla="*/ 1149702 w 1223304"/>
                  <a:gd name="csY31" fmla="*/ 175662 h 544996"/>
                  <a:gd name="csX32" fmla="*/ 1149702 w 1223304"/>
                  <a:gd name="csY32" fmla="*/ 166726 h 544996"/>
                  <a:gd name="csX33" fmla="*/ 1177410 w 1223304"/>
                  <a:gd name="csY33" fmla="*/ 151404 h 544996"/>
                  <a:gd name="csX34" fmla="*/ 1208010 w 1223304"/>
                  <a:gd name="csY34" fmla="*/ 112851 h 544996"/>
                  <a:gd name="csX35" fmla="*/ 1202377 w 1223304"/>
                  <a:gd name="csY35" fmla="*/ 30546 h 544996"/>
                  <a:gd name="csX36" fmla="*/ 1223304 w 1223304"/>
                  <a:gd name="csY36" fmla="*/ 0 h 544996"/>
                  <a:gd name="csX37" fmla="*/ 15378 w 1223304"/>
                  <a:gd name="csY37" fmla="*/ 18626 h 544996"/>
                  <a:gd name="csX0" fmla="*/ 15378 w 1223304"/>
                  <a:gd name="csY0" fmla="*/ 18626 h 544996"/>
                  <a:gd name="csX1" fmla="*/ 0 w 1223304"/>
                  <a:gd name="csY1" fmla="*/ 23758 h 544996"/>
                  <a:gd name="csX2" fmla="*/ 20849 w 1223304"/>
                  <a:gd name="csY2" fmla="*/ 53543 h 544996"/>
                  <a:gd name="csX3" fmla="*/ 23828 w 1223304"/>
                  <a:gd name="csY3" fmla="*/ 130984 h 544996"/>
                  <a:gd name="csX4" fmla="*/ 17871 w 1223304"/>
                  <a:gd name="csY4" fmla="*/ 193533 h 544996"/>
                  <a:gd name="csX5" fmla="*/ 29785 w 1223304"/>
                  <a:gd name="csY5" fmla="*/ 241189 h 544996"/>
                  <a:gd name="csX6" fmla="*/ 56591 w 1223304"/>
                  <a:gd name="csY6" fmla="*/ 276931 h 544996"/>
                  <a:gd name="csX7" fmla="*/ 92333 w 1223304"/>
                  <a:gd name="csY7" fmla="*/ 312673 h 544996"/>
                  <a:gd name="csX8" fmla="*/ 157860 w 1223304"/>
                  <a:gd name="csY8" fmla="*/ 345436 h 544996"/>
                  <a:gd name="csX9" fmla="*/ 193603 w 1223304"/>
                  <a:gd name="csY9" fmla="*/ 378200 h 544996"/>
                  <a:gd name="csX10" fmla="*/ 203916 w 1223304"/>
                  <a:gd name="csY10" fmla="*/ 354194 h 544996"/>
                  <a:gd name="csX11" fmla="*/ 257922 w 1223304"/>
                  <a:gd name="csY11" fmla="*/ 377404 h 544996"/>
                  <a:gd name="csX12" fmla="*/ 309302 w 1223304"/>
                  <a:gd name="csY12" fmla="*/ 419193 h 544996"/>
                  <a:gd name="csX13" fmla="*/ 363377 w 1223304"/>
                  <a:gd name="csY13" fmla="*/ 458619 h 544996"/>
                  <a:gd name="csX14" fmla="*/ 446775 w 1223304"/>
                  <a:gd name="csY14" fmla="*/ 530103 h 544996"/>
                  <a:gd name="csX15" fmla="*/ 577829 w 1223304"/>
                  <a:gd name="csY15" fmla="*/ 544996 h 544996"/>
                  <a:gd name="csX16" fmla="*/ 702926 w 1223304"/>
                  <a:gd name="csY16" fmla="*/ 544996 h 544996"/>
                  <a:gd name="csX17" fmla="*/ 768453 w 1223304"/>
                  <a:gd name="csY17" fmla="*/ 506275 h 544996"/>
                  <a:gd name="csX18" fmla="*/ 848873 w 1223304"/>
                  <a:gd name="csY18" fmla="*/ 470533 h 544996"/>
                  <a:gd name="csX19" fmla="*/ 881636 w 1223304"/>
                  <a:gd name="csY19" fmla="*/ 464576 h 544996"/>
                  <a:gd name="csX20" fmla="*/ 877701 w 1223304"/>
                  <a:gd name="csY20" fmla="*/ 433341 h 544996"/>
                  <a:gd name="csX21" fmla="*/ 895485 w 1223304"/>
                  <a:gd name="csY21" fmla="*/ 395218 h 544996"/>
                  <a:gd name="csX22" fmla="*/ 962056 w 1223304"/>
                  <a:gd name="csY22" fmla="*/ 360329 h 544996"/>
                  <a:gd name="csX23" fmla="*/ 982905 w 1223304"/>
                  <a:gd name="csY23" fmla="*/ 336501 h 544996"/>
                  <a:gd name="csX24" fmla="*/ 1006733 w 1223304"/>
                  <a:gd name="csY24" fmla="*/ 321608 h 544996"/>
                  <a:gd name="csX25" fmla="*/ 1045454 w 1223304"/>
                  <a:gd name="csY25" fmla="*/ 285866 h 544996"/>
                  <a:gd name="csX26" fmla="*/ 1075239 w 1223304"/>
                  <a:gd name="csY26" fmla="*/ 279909 h 544996"/>
                  <a:gd name="csX27" fmla="*/ 1096088 w 1223304"/>
                  <a:gd name="csY27" fmla="*/ 276931 h 544996"/>
                  <a:gd name="csX28" fmla="*/ 1069919 w 1223304"/>
                  <a:gd name="csY28" fmla="*/ 257259 h 544996"/>
                  <a:gd name="csX29" fmla="*/ 1110753 w 1223304"/>
                  <a:gd name="csY29" fmla="*/ 237526 h 544996"/>
                  <a:gd name="csX30" fmla="*/ 1137788 w 1223304"/>
                  <a:gd name="csY30" fmla="*/ 217361 h 544996"/>
                  <a:gd name="csX31" fmla="*/ 1149702 w 1223304"/>
                  <a:gd name="csY31" fmla="*/ 175662 h 544996"/>
                  <a:gd name="csX32" fmla="*/ 1149702 w 1223304"/>
                  <a:gd name="csY32" fmla="*/ 166726 h 544996"/>
                  <a:gd name="csX33" fmla="*/ 1177410 w 1223304"/>
                  <a:gd name="csY33" fmla="*/ 151404 h 544996"/>
                  <a:gd name="csX34" fmla="*/ 1208010 w 1223304"/>
                  <a:gd name="csY34" fmla="*/ 112851 h 544996"/>
                  <a:gd name="csX35" fmla="*/ 1202377 w 1223304"/>
                  <a:gd name="csY35" fmla="*/ 30546 h 544996"/>
                  <a:gd name="csX36" fmla="*/ 1223304 w 1223304"/>
                  <a:gd name="csY36" fmla="*/ 0 h 544996"/>
                  <a:gd name="csX37" fmla="*/ 15378 w 1223304"/>
                  <a:gd name="csY37" fmla="*/ 18626 h 544996"/>
                  <a:gd name="csX0" fmla="*/ 15378 w 1223304"/>
                  <a:gd name="csY0" fmla="*/ 18626 h 544996"/>
                  <a:gd name="csX1" fmla="*/ 0 w 1223304"/>
                  <a:gd name="csY1" fmla="*/ 23758 h 544996"/>
                  <a:gd name="csX2" fmla="*/ 20849 w 1223304"/>
                  <a:gd name="csY2" fmla="*/ 53543 h 544996"/>
                  <a:gd name="csX3" fmla="*/ 23828 w 1223304"/>
                  <a:gd name="csY3" fmla="*/ 130984 h 544996"/>
                  <a:gd name="csX4" fmla="*/ 17871 w 1223304"/>
                  <a:gd name="csY4" fmla="*/ 193533 h 544996"/>
                  <a:gd name="csX5" fmla="*/ 29785 w 1223304"/>
                  <a:gd name="csY5" fmla="*/ 241189 h 544996"/>
                  <a:gd name="csX6" fmla="*/ 56591 w 1223304"/>
                  <a:gd name="csY6" fmla="*/ 276931 h 544996"/>
                  <a:gd name="csX7" fmla="*/ 92333 w 1223304"/>
                  <a:gd name="csY7" fmla="*/ 312673 h 544996"/>
                  <a:gd name="csX8" fmla="*/ 157860 w 1223304"/>
                  <a:gd name="csY8" fmla="*/ 345436 h 544996"/>
                  <a:gd name="csX9" fmla="*/ 193603 w 1223304"/>
                  <a:gd name="csY9" fmla="*/ 378200 h 544996"/>
                  <a:gd name="csX10" fmla="*/ 203916 w 1223304"/>
                  <a:gd name="csY10" fmla="*/ 354194 h 544996"/>
                  <a:gd name="csX11" fmla="*/ 257922 w 1223304"/>
                  <a:gd name="csY11" fmla="*/ 377404 h 544996"/>
                  <a:gd name="csX12" fmla="*/ 309302 w 1223304"/>
                  <a:gd name="csY12" fmla="*/ 419193 h 544996"/>
                  <a:gd name="csX13" fmla="*/ 363377 w 1223304"/>
                  <a:gd name="csY13" fmla="*/ 458619 h 544996"/>
                  <a:gd name="csX14" fmla="*/ 445478 w 1223304"/>
                  <a:gd name="csY14" fmla="*/ 494406 h 544996"/>
                  <a:gd name="csX15" fmla="*/ 577829 w 1223304"/>
                  <a:gd name="csY15" fmla="*/ 544996 h 544996"/>
                  <a:gd name="csX16" fmla="*/ 702926 w 1223304"/>
                  <a:gd name="csY16" fmla="*/ 544996 h 544996"/>
                  <a:gd name="csX17" fmla="*/ 768453 w 1223304"/>
                  <a:gd name="csY17" fmla="*/ 506275 h 544996"/>
                  <a:gd name="csX18" fmla="*/ 848873 w 1223304"/>
                  <a:gd name="csY18" fmla="*/ 470533 h 544996"/>
                  <a:gd name="csX19" fmla="*/ 881636 w 1223304"/>
                  <a:gd name="csY19" fmla="*/ 464576 h 544996"/>
                  <a:gd name="csX20" fmla="*/ 877701 w 1223304"/>
                  <a:gd name="csY20" fmla="*/ 433341 h 544996"/>
                  <a:gd name="csX21" fmla="*/ 895485 w 1223304"/>
                  <a:gd name="csY21" fmla="*/ 395218 h 544996"/>
                  <a:gd name="csX22" fmla="*/ 962056 w 1223304"/>
                  <a:gd name="csY22" fmla="*/ 360329 h 544996"/>
                  <a:gd name="csX23" fmla="*/ 982905 w 1223304"/>
                  <a:gd name="csY23" fmla="*/ 336501 h 544996"/>
                  <a:gd name="csX24" fmla="*/ 1006733 w 1223304"/>
                  <a:gd name="csY24" fmla="*/ 321608 h 544996"/>
                  <a:gd name="csX25" fmla="*/ 1045454 w 1223304"/>
                  <a:gd name="csY25" fmla="*/ 285866 h 544996"/>
                  <a:gd name="csX26" fmla="*/ 1075239 w 1223304"/>
                  <a:gd name="csY26" fmla="*/ 279909 h 544996"/>
                  <a:gd name="csX27" fmla="*/ 1096088 w 1223304"/>
                  <a:gd name="csY27" fmla="*/ 276931 h 544996"/>
                  <a:gd name="csX28" fmla="*/ 1069919 w 1223304"/>
                  <a:gd name="csY28" fmla="*/ 257259 h 544996"/>
                  <a:gd name="csX29" fmla="*/ 1110753 w 1223304"/>
                  <a:gd name="csY29" fmla="*/ 237526 h 544996"/>
                  <a:gd name="csX30" fmla="*/ 1137788 w 1223304"/>
                  <a:gd name="csY30" fmla="*/ 217361 h 544996"/>
                  <a:gd name="csX31" fmla="*/ 1149702 w 1223304"/>
                  <a:gd name="csY31" fmla="*/ 175662 h 544996"/>
                  <a:gd name="csX32" fmla="*/ 1149702 w 1223304"/>
                  <a:gd name="csY32" fmla="*/ 166726 h 544996"/>
                  <a:gd name="csX33" fmla="*/ 1177410 w 1223304"/>
                  <a:gd name="csY33" fmla="*/ 151404 h 544996"/>
                  <a:gd name="csX34" fmla="*/ 1208010 w 1223304"/>
                  <a:gd name="csY34" fmla="*/ 112851 h 544996"/>
                  <a:gd name="csX35" fmla="*/ 1202377 w 1223304"/>
                  <a:gd name="csY35" fmla="*/ 30546 h 544996"/>
                  <a:gd name="csX36" fmla="*/ 1223304 w 1223304"/>
                  <a:gd name="csY36" fmla="*/ 0 h 544996"/>
                  <a:gd name="csX37" fmla="*/ 15378 w 1223304"/>
                  <a:gd name="csY37" fmla="*/ 18626 h 544996"/>
                  <a:gd name="csX0" fmla="*/ 15378 w 1223304"/>
                  <a:gd name="csY0" fmla="*/ 18626 h 544996"/>
                  <a:gd name="csX1" fmla="*/ 0 w 1223304"/>
                  <a:gd name="csY1" fmla="*/ 23758 h 544996"/>
                  <a:gd name="csX2" fmla="*/ 20849 w 1223304"/>
                  <a:gd name="csY2" fmla="*/ 53543 h 544996"/>
                  <a:gd name="csX3" fmla="*/ 23828 w 1223304"/>
                  <a:gd name="csY3" fmla="*/ 130984 h 544996"/>
                  <a:gd name="csX4" fmla="*/ 17871 w 1223304"/>
                  <a:gd name="csY4" fmla="*/ 193533 h 544996"/>
                  <a:gd name="csX5" fmla="*/ 29785 w 1223304"/>
                  <a:gd name="csY5" fmla="*/ 241189 h 544996"/>
                  <a:gd name="csX6" fmla="*/ 56591 w 1223304"/>
                  <a:gd name="csY6" fmla="*/ 276931 h 544996"/>
                  <a:gd name="csX7" fmla="*/ 92333 w 1223304"/>
                  <a:gd name="csY7" fmla="*/ 312673 h 544996"/>
                  <a:gd name="csX8" fmla="*/ 157860 w 1223304"/>
                  <a:gd name="csY8" fmla="*/ 345436 h 544996"/>
                  <a:gd name="csX9" fmla="*/ 193603 w 1223304"/>
                  <a:gd name="csY9" fmla="*/ 378200 h 544996"/>
                  <a:gd name="csX10" fmla="*/ 203916 w 1223304"/>
                  <a:gd name="csY10" fmla="*/ 354194 h 544996"/>
                  <a:gd name="csX11" fmla="*/ 257922 w 1223304"/>
                  <a:gd name="csY11" fmla="*/ 377404 h 544996"/>
                  <a:gd name="csX12" fmla="*/ 309302 w 1223304"/>
                  <a:gd name="csY12" fmla="*/ 419193 h 544996"/>
                  <a:gd name="csX13" fmla="*/ 363377 w 1223304"/>
                  <a:gd name="csY13" fmla="*/ 458619 h 544996"/>
                  <a:gd name="csX14" fmla="*/ 445478 w 1223304"/>
                  <a:gd name="csY14" fmla="*/ 494406 h 544996"/>
                  <a:gd name="csX15" fmla="*/ 574833 w 1223304"/>
                  <a:gd name="csY15" fmla="*/ 530801 h 544996"/>
                  <a:gd name="csX16" fmla="*/ 702926 w 1223304"/>
                  <a:gd name="csY16" fmla="*/ 544996 h 544996"/>
                  <a:gd name="csX17" fmla="*/ 768453 w 1223304"/>
                  <a:gd name="csY17" fmla="*/ 506275 h 544996"/>
                  <a:gd name="csX18" fmla="*/ 848873 w 1223304"/>
                  <a:gd name="csY18" fmla="*/ 470533 h 544996"/>
                  <a:gd name="csX19" fmla="*/ 881636 w 1223304"/>
                  <a:gd name="csY19" fmla="*/ 464576 h 544996"/>
                  <a:gd name="csX20" fmla="*/ 877701 w 1223304"/>
                  <a:gd name="csY20" fmla="*/ 433341 h 544996"/>
                  <a:gd name="csX21" fmla="*/ 895485 w 1223304"/>
                  <a:gd name="csY21" fmla="*/ 395218 h 544996"/>
                  <a:gd name="csX22" fmla="*/ 962056 w 1223304"/>
                  <a:gd name="csY22" fmla="*/ 360329 h 544996"/>
                  <a:gd name="csX23" fmla="*/ 982905 w 1223304"/>
                  <a:gd name="csY23" fmla="*/ 336501 h 544996"/>
                  <a:gd name="csX24" fmla="*/ 1006733 w 1223304"/>
                  <a:gd name="csY24" fmla="*/ 321608 h 544996"/>
                  <a:gd name="csX25" fmla="*/ 1045454 w 1223304"/>
                  <a:gd name="csY25" fmla="*/ 285866 h 544996"/>
                  <a:gd name="csX26" fmla="*/ 1075239 w 1223304"/>
                  <a:gd name="csY26" fmla="*/ 279909 h 544996"/>
                  <a:gd name="csX27" fmla="*/ 1096088 w 1223304"/>
                  <a:gd name="csY27" fmla="*/ 276931 h 544996"/>
                  <a:gd name="csX28" fmla="*/ 1069919 w 1223304"/>
                  <a:gd name="csY28" fmla="*/ 257259 h 544996"/>
                  <a:gd name="csX29" fmla="*/ 1110753 w 1223304"/>
                  <a:gd name="csY29" fmla="*/ 237526 h 544996"/>
                  <a:gd name="csX30" fmla="*/ 1137788 w 1223304"/>
                  <a:gd name="csY30" fmla="*/ 217361 h 544996"/>
                  <a:gd name="csX31" fmla="*/ 1149702 w 1223304"/>
                  <a:gd name="csY31" fmla="*/ 175662 h 544996"/>
                  <a:gd name="csX32" fmla="*/ 1149702 w 1223304"/>
                  <a:gd name="csY32" fmla="*/ 166726 h 544996"/>
                  <a:gd name="csX33" fmla="*/ 1177410 w 1223304"/>
                  <a:gd name="csY33" fmla="*/ 151404 h 544996"/>
                  <a:gd name="csX34" fmla="*/ 1208010 w 1223304"/>
                  <a:gd name="csY34" fmla="*/ 112851 h 544996"/>
                  <a:gd name="csX35" fmla="*/ 1202377 w 1223304"/>
                  <a:gd name="csY35" fmla="*/ 30546 h 544996"/>
                  <a:gd name="csX36" fmla="*/ 1223304 w 1223304"/>
                  <a:gd name="csY36" fmla="*/ 0 h 544996"/>
                  <a:gd name="csX37" fmla="*/ 15378 w 1223304"/>
                  <a:gd name="csY37" fmla="*/ 18626 h 544996"/>
                  <a:gd name="csX0" fmla="*/ 15378 w 1223304"/>
                  <a:gd name="csY0" fmla="*/ 18626 h 530801"/>
                  <a:gd name="csX1" fmla="*/ 0 w 1223304"/>
                  <a:gd name="csY1" fmla="*/ 23758 h 530801"/>
                  <a:gd name="csX2" fmla="*/ 20849 w 1223304"/>
                  <a:gd name="csY2" fmla="*/ 53543 h 530801"/>
                  <a:gd name="csX3" fmla="*/ 23828 w 1223304"/>
                  <a:gd name="csY3" fmla="*/ 130984 h 530801"/>
                  <a:gd name="csX4" fmla="*/ 17871 w 1223304"/>
                  <a:gd name="csY4" fmla="*/ 193533 h 530801"/>
                  <a:gd name="csX5" fmla="*/ 29785 w 1223304"/>
                  <a:gd name="csY5" fmla="*/ 241189 h 530801"/>
                  <a:gd name="csX6" fmla="*/ 56591 w 1223304"/>
                  <a:gd name="csY6" fmla="*/ 276931 h 530801"/>
                  <a:gd name="csX7" fmla="*/ 92333 w 1223304"/>
                  <a:gd name="csY7" fmla="*/ 312673 h 530801"/>
                  <a:gd name="csX8" fmla="*/ 157860 w 1223304"/>
                  <a:gd name="csY8" fmla="*/ 345436 h 530801"/>
                  <a:gd name="csX9" fmla="*/ 193603 w 1223304"/>
                  <a:gd name="csY9" fmla="*/ 378200 h 530801"/>
                  <a:gd name="csX10" fmla="*/ 203916 w 1223304"/>
                  <a:gd name="csY10" fmla="*/ 354194 h 530801"/>
                  <a:gd name="csX11" fmla="*/ 257922 w 1223304"/>
                  <a:gd name="csY11" fmla="*/ 377404 h 530801"/>
                  <a:gd name="csX12" fmla="*/ 309302 w 1223304"/>
                  <a:gd name="csY12" fmla="*/ 419193 h 530801"/>
                  <a:gd name="csX13" fmla="*/ 363377 w 1223304"/>
                  <a:gd name="csY13" fmla="*/ 458619 h 530801"/>
                  <a:gd name="csX14" fmla="*/ 445478 w 1223304"/>
                  <a:gd name="csY14" fmla="*/ 494406 h 530801"/>
                  <a:gd name="csX15" fmla="*/ 574833 w 1223304"/>
                  <a:gd name="csY15" fmla="*/ 530801 h 530801"/>
                  <a:gd name="csX16" fmla="*/ 684984 w 1223304"/>
                  <a:gd name="csY16" fmla="*/ 528919 h 530801"/>
                  <a:gd name="csX17" fmla="*/ 768453 w 1223304"/>
                  <a:gd name="csY17" fmla="*/ 506275 h 530801"/>
                  <a:gd name="csX18" fmla="*/ 848873 w 1223304"/>
                  <a:gd name="csY18" fmla="*/ 470533 h 530801"/>
                  <a:gd name="csX19" fmla="*/ 881636 w 1223304"/>
                  <a:gd name="csY19" fmla="*/ 464576 h 530801"/>
                  <a:gd name="csX20" fmla="*/ 877701 w 1223304"/>
                  <a:gd name="csY20" fmla="*/ 433341 h 530801"/>
                  <a:gd name="csX21" fmla="*/ 895485 w 1223304"/>
                  <a:gd name="csY21" fmla="*/ 395218 h 530801"/>
                  <a:gd name="csX22" fmla="*/ 962056 w 1223304"/>
                  <a:gd name="csY22" fmla="*/ 360329 h 530801"/>
                  <a:gd name="csX23" fmla="*/ 982905 w 1223304"/>
                  <a:gd name="csY23" fmla="*/ 336501 h 530801"/>
                  <a:gd name="csX24" fmla="*/ 1006733 w 1223304"/>
                  <a:gd name="csY24" fmla="*/ 321608 h 530801"/>
                  <a:gd name="csX25" fmla="*/ 1045454 w 1223304"/>
                  <a:gd name="csY25" fmla="*/ 285866 h 530801"/>
                  <a:gd name="csX26" fmla="*/ 1075239 w 1223304"/>
                  <a:gd name="csY26" fmla="*/ 279909 h 530801"/>
                  <a:gd name="csX27" fmla="*/ 1096088 w 1223304"/>
                  <a:gd name="csY27" fmla="*/ 276931 h 530801"/>
                  <a:gd name="csX28" fmla="*/ 1069919 w 1223304"/>
                  <a:gd name="csY28" fmla="*/ 257259 h 530801"/>
                  <a:gd name="csX29" fmla="*/ 1110753 w 1223304"/>
                  <a:gd name="csY29" fmla="*/ 237526 h 530801"/>
                  <a:gd name="csX30" fmla="*/ 1137788 w 1223304"/>
                  <a:gd name="csY30" fmla="*/ 217361 h 530801"/>
                  <a:gd name="csX31" fmla="*/ 1149702 w 1223304"/>
                  <a:gd name="csY31" fmla="*/ 175662 h 530801"/>
                  <a:gd name="csX32" fmla="*/ 1149702 w 1223304"/>
                  <a:gd name="csY32" fmla="*/ 166726 h 530801"/>
                  <a:gd name="csX33" fmla="*/ 1177410 w 1223304"/>
                  <a:gd name="csY33" fmla="*/ 151404 h 530801"/>
                  <a:gd name="csX34" fmla="*/ 1208010 w 1223304"/>
                  <a:gd name="csY34" fmla="*/ 112851 h 530801"/>
                  <a:gd name="csX35" fmla="*/ 1202377 w 1223304"/>
                  <a:gd name="csY35" fmla="*/ 30546 h 530801"/>
                  <a:gd name="csX36" fmla="*/ 1223304 w 1223304"/>
                  <a:gd name="csY36" fmla="*/ 0 h 530801"/>
                  <a:gd name="csX37" fmla="*/ 15378 w 1223304"/>
                  <a:gd name="csY37" fmla="*/ 18626 h 530801"/>
                  <a:gd name="csX0" fmla="*/ 15378 w 1223304"/>
                  <a:gd name="csY0" fmla="*/ 18626 h 530801"/>
                  <a:gd name="csX1" fmla="*/ 0 w 1223304"/>
                  <a:gd name="csY1" fmla="*/ 23758 h 530801"/>
                  <a:gd name="csX2" fmla="*/ 20849 w 1223304"/>
                  <a:gd name="csY2" fmla="*/ 53543 h 530801"/>
                  <a:gd name="csX3" fmla="*/ 23828 w 1223304"/>
                  <a:gd name="csY3" fmla="*/ 130984 h 530801"/>
                  <a:gd name="csX4" fmla="*/ 17871 w 1223304"/>
                  <a:gd name="csY4" fmla="*/ 193533 h 530801"/>
                  <a:gd name="csX5" fmla="*/ 29785 w 1223304"/>
                  <a:gd name="csY5" fmla="*/ 241189 h 530801"/>
                  <a:gd name="csX6" fmla="*/ 56591 w 1223304"/>
                  <a:gd name="csY6" fmla="*/ 276931 h 530801"/>
                  <a:gd name="csX7" fmla="*/ 92333 w 1223304"/>
                  <a:gd name="csY7" fmla="*/ 312673 h 530801"/>
                  <a:gd name="csX8" fmla="*/ 157860 w 1223304"/>
                  <a:gd name="csY8" fmla="*/ 345436 h 530801"/>
                  <a:gd name="csX9" fmla="*/ 199736 w 1223304"/>
                  <a:gd name="csY9" fmla="*/ 342254 h 530801"/>
                  <a:gd name="csX10" fmla="*/ 203916 w 1223304"/>
                  <a:gd name="csY10" fmla="*/ 354194 h 530801"/>
                  <a:gd name="csX11" fmla="*/ 257922 w 1223304"/>
                  <a:gd name="csY11" fmla="*/ 377404 h 530801"/>
                  <a:gd name="csX12" fmla="*/ 309302 w 1223304"/>
                  <a:gd name="csY12" fmla="*/ 419193 h 530801"/>
                  <a:gd name="csX13" fmla="*/ 363377 w 1223304"/>
                  <a:gd name="csY13" fmla="*/ 458619 h 530801"/>
                  <a:gd name="csX14" fmla="*/ 445478 w 1223304"/>
                  <a:gd name="csY14" fmla="*/ 494406 h 530801"/>
                  <a:gd name="csX15" fmla="*/ 574833 w 1223304"/>
                  <a:gd name="csY15" fmla="*/ 530801 h 530801"/>
                  <a:gd name="csX16" fmla="*/ 684984 w 1223304"/>
                  <a:gd name="csY16" fmla="*/ 528919 h 530801"/>
                  <a:gd name="csX17" fmla="*/ 768453 w 1223304"/>
                  <a:gd name="csY17" fmla="*/ 506275 h 530801"/>
                  <a:gd name="csX18" fmla="*/ 848873 w 1223304"/>
                  <a:gd name="csY18" fmla="*/ 470533 h 530801"/>
                  <a:gd name="csX19" fmla="*/ 881636 w 1223304"/>
                  <a:gd name="csY19" fmla="*/ 464576 h 530801"/>
                  <a:gd name="csX20" fmla="*/ 877701 w 1223304"/>
                  <a:gd name="csY20" fmla="*/ 433341 h 530801"/>
                  <a:gd name="csX21" fmla="*/ 895485 w 1223304"/>
                  <a:gd name="csY21" fmla="*/ 395218 h 530801"/>
                  <a:gd name="csX22" fmla="*/ 962056 w 1223304"/>
                  <a:gd name="csY22" fmla="*/ 360329 h 530801"/>
                  <a:gd name="csX23" fmla="*/ 982905 w 1223304"/>
                  <a:gd name="csY23" fmla="*/ 336501 h 530801"/>
                  <a:gd name="csX24" fmla="*/ 1006733 w 1223304"/>
                  <a:gd name="csY24" fmla="*/ 321608 h 530801"/>
                  <a:gd name="csX25" fmla="*/ 1045454 w 1223304"/>
                  <a:gd name="csY25" fmla="*/ 285866 h 530801"/>
                  <a:gd name="csX26" fmla="*/ 1075239 w 1223304"/>
                  <a:gd name="csY26" fmla="*/ 279909 h 530801"/>
                  <a:gd name="csX27" fmla="*/ 1096088 w 1223304"/>
                  <a:gd name="csY27" fmla="*/ 276931 h 530801"/>
                  <a:gd name="csX28" fmla="*/ 1069919 w 1223304"/>
                  <a:gd name="csY28" fmla="*/ 257259 h 530801"/>
                  <a:gd name="csX29" fmla="*/ 1110753 w 1223304"/>
                  <a:gd name="csY29" fmla="*/ 237526 h 530801"/>
                  <a:gd name="csX30" fmla="*/ 1137788 w 1223304"/>
                  <a:gd name="csY30" fmla="*/ 217361 h 530801"/>
                  <a:gd name="csX31" fmla="*/ 1149702 w 1223304"/>
                  <a:gd name="csY31" fmla="*/ 175662 h 530801"/>
                  <a:gd name="csX32" fmla="*/ 1149702 w 1223304"/>
                  <a:gd name="csY32" fmla="*/ 166726 h 530801"/>
                  <a:gd name="csX33" fmla="*/ 1177410 w 1223304"/>
                  <a:gd name="csY33" fmla="*/ 151404 h 530801"/>
                  <a:gd name="csX34" fmla="*/ 1208010 w 1223304"/>
                  <a:gd name="csY34" fmla="*/ 112851 h 530801"/>
                  <a:gd name="csX35" fmla="*/ 1202377 w 1223304"/>
                  <a:gd name="csY35" fmla="*/ 30546 h 530801"/>
                  <a:gd name="csX36" fmla="*/ 1223304 w 1223304"/>
                  <a:gd name="csY36" fmla="*/ 0 h 530801"/>
                  <a:gd name="csX37" fmla="*/ 15378 w 1223304"/>
                  <a:gd name="csY37" fmla="*/ 18626 h 530801"/>
                  <a:gd name="csX0" fmla="*/ 15378 w 1223304"/>
                  <a:gd name="csY0" fmla="*/ 18626 h 530801"/>
                  <a:gd name="csX1" fmla="*/ 0 w 1223304"/>
                  <a:gd name="csY1" fmla="*/ 23758 h 530801"/>
                  <a:gd name="csX2" fmla="*/ 20849 w 1223304"/>
                  <a:gd name="csY2" fmla="*/ 53543 h 530801"/>
                  <a:gd name="csX3" fmla="*/ 23828 w 1223304"/>
                  <a:gd name="csY3" fmla="*/ 130984 h 530801"/>
                  <a:gd name="csX4" fmla="*/ 17871 w 1223304"/>
                  <a:gd name="csY4" fmla="*/ 193533 h 530801"/>
                  <a:gd name="csX5" fmla="*/ 29785 w 1223304"/>
                  <a:gd name="csY5" fmla="*/ 241189 h 530801"/>
                  <a:gd name="csX6" fmla="*/ 56591 w 1223304"/>
                  <a:gd name="csY6" fmla="*/ 276931 h 530801"/>
                  <a:gd name="csX7" fmla="*/ 92333 w 1223304"/>
                  <a:gd name="csY7" fmla="*/ 312673 h 530801"/>
                  <a:gd name="csX8" fmla="*/ 164339 w 1223304"/>
                  <a:gd name="csY8" fmla="*/ 319008 h 530801"/>
                  <a:gd name="csX9" fmla="*/ 199736 w 1223304"/>
                  <a:gd name="csY9" fmla="*/ 342254 h 530801"/>
                  <a:gd name="csX10" fmla="*/ 203916 w 1223304"/>
                  <a:gd name="csY10" fmla="*/ 354194 h 530801"/>
                  <a:gd name="csX11" fmla="*/ 257922 w 1223304"/>
                  <a:gd name="csY11" fmla="*/ 377404 h 530801"/>
                  <a:gd name="csX12" fmla="*/ 309302 w 1223304"/>
                  <a:gd name="csY12" fmla="*/ 419193 h 530801"/>
                  <a:gd name="csX13" fmla="*/ 363377 w 1223304"/>
                  <a:gd name="csY13" fmla="*/ 458619 h 530801"/>
                  <a:gd name="csX14" fmla="*/ 445478 w 1223304"/>
                  <a:gd name="csY14" fmla="*/ 494406 h 530801"/>
                  <a:gd name="csX15" fmla="*/ 574833 w 1223304"/>
                  <a:gd name="csY15" fmla="*/ 530801 h 530801"/>
                  <a:gd name="csX16" fmla="*/ 684984 w 1223304"/>
                  <a:gd name="csY16" fmla="*/ 528919 h 530801"/>
                  <a:gd name="csX17" fmla="*/ 768453 w 1223304"/>
                  <a:gd name="csY17" fmla="*/ 506275 h 530801"/>
                  <a:gd name="csX18" fmla="*/ 848873 w 1223304"/>
                  <a:gd name="csY18" fmla="*/ 470533 h 530801"/>
                  <a:gd name="csX19" fmla="*/ 881636 w 1223304"/>
                  <a:gd name="csY19" fmla="*/ 464576 h 530801"/>
                  <a:gd name="csX20" fmla="*/ 877701 w 1223304"/>
                  <a:gd name="csY20" fmla="*/ 433341 h 530801"/>
                  <a:gd name="csX21" fmla="*/ 895485 w 1223304"/>
                  <a:gd name="csY21" fmla="*/ 395218 h 530801"/>
                  <a:gd name="csX22" fmla="*/ 962056 w 1223304"/>
                  <a:gd name="csY22" fmla="*/ 360329 h 530801"/>
                  <a:gd name="csX23" fmla="*/ 982905 w 1223304"/>
                  <a:gd name="csY23" fmla="*/ 336501 h 530801"/>
                  <a:gd name="csX24" fmla="*/ 1006733 w 1223304"/>
                  <a:gd name="csY24" fmla="*/ 321608 h 530801"/>
                  <a:gd name="csX25" fmla="*/ 1045454 w 1223304"/>
                  <a:gd name="csY25" fmla="*/ 285866 h 530801"/>
                  <a:gd name="csX26" fmla="*/ 1075239 w 1223304"/>
                  <a:gd name="csY26" fmla="*/ 279909 h 530801"/>
                  <a:gd name="csX27" fmla="*/ 1096088 w 1223304"/>
                  <a:gd name="csY27" fmla="*/ 276931 h 530801"/>
                  <a:gd name="csX28" fmla="*/ 1069919 w 1223304"/>
                  <a:gd name="csY28" fmla="*/ 257259 h 530801"/>
                  <a:gd name="csX29" fmla="*/ 1110753 w 1223304"/>
                  <a:gd name="csY29" fmla="*/ 237526 h 530801"/>
                  <a:gd name="csX30" fmla="*/ 1137788 w 1223304"/>
                  <a:gd name="csY30" fmla="*/ 217361 h 530801"/>
                  <a:gd name="csX31" fmla="*/ 1149702 w 1223304"/>
                  <a:gd name="csY31" fmla="*/ 175662 h 530801"/>
                  <a:gd name="csX32" fmla="*/ 1149702 w 1223304"/>
                  <a:gd name="csY32" fmla="*/ 166726 h 530801"/>
                  <a:gd name="csX33" fmla="*/ 1177410 w 1223304"/>
                  <a:gd name="csY33" fmla="*/ 151404 h 530801"/>
                  <a:gd name="csX34" fmla="*/ 1208010 w 1223304"/>
                  <a:gd name="csY34" fmla="*/ 112851 h 530801"/>
                  <a:gd name="csX35" fmla="*/ 1202377 w 1223304"/>
                  <a:gd name="csY35" fmla="*/ 30546 h 530801"/>
                  <a:gd name="csX36" fmla="*/ 1223304 w 1223304"/>
                  <a:gd name="csY36" fmla="*/ 0 h 530801"/>
                  <a:gd name="csX37" fmla="*/ 15378 w 1223304"/>
                  <a:gd name="csY37" fmla="*/ 18626 h 530801"/>
                  <a:gd name="csX0" fmla="*/ 15378 w 1223304"/>
                  <a:gd name="csY0" fmla="*/ 18626 h 530801"/>
                  <a:gd name="csX1" fmla="*/ 0 w 1223304"/>
                  <a:gd name="csY1" fmla="*/ 23758 h 530801"/>
                  <a:gd name="csX2" fmla="*/ 20849 w 1223304"/>
                  <a:gd name="csY2" fmla="*/ 53543 h 530801"/>
                  <a:gd name="csX3" fmla="*/ 23828 w 1223304"/>
                  <a:gd name="csY3" fmla="*/ 130984 h 530801"/>
                  <a:gd name="csX4" fmla="*/ 17871 w 1223304"/>
                  <a:gd name="csY4" fmla="*/ 193533 h 530801"/>
                  <a:gd name="csX5" fmla="*/ 29785 w 1223304"/>
                  <a:gd name="csY5" fmla="*/ 241189 h 530801"/>
                  <a:gd name="csX6" fmla="*/ 56591 w 1223304"/>
                  <a:gd name="csY6" fmla="*/ 276931 h 530801"/>
                  <a:gd name="csX7" fmla="*/ 118799 w 1223304"/>
                  <a:gd name="csY7" fmla="*/ 290341 h 530801"/>
                  <a:gd name="csX8" fmla="*/ 164339 w 1223304"/>
                  <a:gd name="csY8" fmla="*/ 319008 h 530801"/>
                  <a:gd name="csX9" fmla="*/ 199736 w 1223304"/>
                  <a:gd name="csY9" fmla="*/ 342254 h 530801"/>
                  <a:gd name="csX10" fmla="*/ 203916 w 1223304"/>
                  <a:gd name="csY10" fmla="*/ 354194 h 530801"/>
                  <a:gd name="csX11" fmla="*/ 257922 w 1223304"/>
                  <a:gd name="csY11" fmla="*/ 377404 h 530801"/>
                  <a:gd name="csX12" fmla="*/ 309302 w 1223304"/>
                  <a:gd name="csY12" fmla="*/ 419193 h 530801"/>
                  <a:gd name="csX13" fmla="*/ 363377 w 1223304"/>
                  <a:gd name="csY13" fmla="*/ 458619 h 530801"/>
                  <a:gd name="csX14" fmla="*/ 445478 w 1223304"/>
                  <a:gd name="csY14" fmla="*/ 494406 h 530801"/>
                  <a:gd name="csX15" fmla="*/ 574833 w 1223304"/>
                  <a:gd name="csY15" fmla="*/ 530801 h 530801"/>
                  <a:gd name="csX16" fmla="*/ 684984 w 1223304"/>
                  <a:gd name="csY16" fmla="*/ 528919 h 530801"/>
                  <a:gd name="csX17" fmla="*/ 768453 w 1223304"/>
                  <a:gd name="csY17" fmla="*/ 506275 h 530801"/>
                  <a:gd name="csX18" fmla="*/ 848873 w 1223304"/>
                  <a:gd name="csY18" fmla="*/ 470533 h 530801"/>
                  <a:gd name="csX19" fmla="*/ 881636 w 1223304"/>
                  <a:gd name="csY19" fmla="*/ 464576 h 530801"/>
                  <a:gd name="csX20" fmla="*/ 877701 w 1223304"/>
                  <a:gd name="csY20" fmla="*/ 433341 h 530801"/>
                  <a:gd name="csX21" fmla="*/ 895485 w 1223304"/>
                  <a:gd name="csY21" fmla="*/ 395218 h 530801"/>
                  <a:gd name="csX22" fmla="*/ 962056 w 1223304"/>
                  <a:gd name="csY22" fmla="*/ 360329 h 530801"/>
                  <a:gd name="csX23" fmla="*/ 982905 w 1223304"/>
                  <a:gd name="csY23" fmla="*/ 336501 h 530801"/>
                  <a:gd name="csX24" fmla="*/ 1006733 w 1223304"/>
                  <a:gd name="csY24" fmla="*/ 321608 h 530801"/>
                  <a:gd name="csX25" fmla="*/ 1045454 w 1223304"/>
                  <a:gd name="csY25" fmla="*/ 285866 h 530801"/>
                  <a:gd name="csX26" fmla="*/ 1075239 w 1223304"/>
                  <a:gd name="csY26" fmla="*/ 279909 h 530801"/>
                  <a:gd name="csX27" fmla="*/ 1096088 w 1223304"/>
                  <a:gd name="csY27" fmla="*/ 276931 h 530801"/>
                  <a:gd name="csX28" fmla="*/ 1069919 w 1223304"/>
                  <a:gd name="csY28" fmla="*/ 257259 h 530801"/>
                  <a:gd name="csX29" fmla="*/ 1110753 w 1223304"/>
                  <a:gd name="csY29" fmla="*/ 237526 h 530801"/>
                  <a:gd name="csX30" fmla="*/ 1137788 w 1223304"/>
                  <a:gd name="csY30" fmla="*/ 217361 h 530801"/>
                  <a:gd name="csX31" fmla="*/ 1149702 w 1223304"/>
                  <a:gd name="csY31" fmla="*/ 175662 h 530801"/>
                  <a:gd name="csX32" fmla="*/ 1149702 w 1223304"/>
                  <a:gd name="csY32" fmla="*/ 166726 h 530801"/>
                  <a:gd name="csX33" fmla="*/ 1177410 w 1223304"/>
                  <a:gd name="csY33" fmla="*/ 151404 h 530801"/>
                  <a:gd name="csX34" fmla="*/ 1208010 w 1223304"/>
                  <a:gd name="csY34" fmla="*/ 112851 h 530801"/>
                  <a:gd name="csX35" fmla="*/ 1202377 w 1223304"/>
                  <a:gd name="csY35" fmla="*/ 30546 h 530801"/>
                  <a:gd name="csX36" fmla="*/ 1223304 w 1223304"/>
                  <a:gd name="csY36" fmla="*/ 0 h 530801"/>
                  <a:gd name="csX37" fmla="*/ 15378 w 1223304"/>
                  <a:gd name="csY37" fmla="*/ 18626 h 530801"/>
                  <a:gd name="csX0" fmla="*/ 15378 w 1223304"/>
                  <a:gd name="csY0" fmla="*/ 18626 h 530801"/>
                  <a:gd name="csX1" fmla="*/ 0 w 1223304"/>
                  <a:gd name="csY1" fmla="*/ 23758 h 530801"/>
                  <a:gd name="csX2" fmla="*/ 20849 w 1223304"/>
                  <a:gd name="csY2" fmla="*/ 53543 h 530801"/>
                  <a:gd name="csX3" fmla="*/ 23828 w 1223304"/>
                  <a:gd name="csY3" fmla="*/ 130984 h 530801"/>
                  <a:gd name="csX4" fmla="*/ 17871 w 1223304"/>
                  <a:gd name="csY4" fmla="*/ 193533 h 530801"/>
                  <a:gd name="csX5" fmla="*/ 29785 w 1223304"/>
                  <a:gd name="csY5" fmla="*/ 241189 h 530801"/>
                  <a:gd name="csX6" fmla="*/ 75800 w 1223304"/>
                  <a:gd name="csY6" fmla="*/ 259607 h 530801"/>
                  <a:gd name="csX7" fmla="*/ 118799 w 1223304"/>
                  <a:gd name="csY7" fmla="*/ 290341 h 530801"/>
                  <a:gd name="csX8" fmla="*/ 164339 w 1223304"/>
                  <a:gd name="csY8" fmla="*/ 319008 h 530801"/>
                  <a:gd name="csX9" fmla="*/ 199736 w 1223304"/>
                  <a:gd name="csY9" fmla="*/ 342254 h 530801"/>
                  <a:gd name="csX10" fmla="*/ 203916 w 1223304"/>
                  <a:gd name="csY10" fmla="*/ 354194 h 530801"/>
                  <a:gd name="csX11" fmla="*/ 257922 w 1223304"/>
                  <a:gd name="csY11" fmla="*/ 377404 h 530801"/>
                  <a:gd name="csX12" fmla="*/ 309302 w 1223304"/>
                  <a:gd name="csY12" fmla="*/ 419193 h 530801"/>
                  <a:gd name="csX13" fmla="*/ 363377 w 1223304"/>
                  <a:gd name="csY13" fmla="*/ 458619 h 530801"/>
                  <a:gd name="csX14" fmla="*/ 445478 w 1223304"/>
                  <a:gd name="csY14" fmla="*/ 494406 h 530801"/>
                  <a:gd name="csX15" fmla="*/ 574833 w 1223304"/>
                  <a:gd name="csY15" fmla="*/ 530801 h 530801"/>
                  <a:gd name="csX16" fmla="*/ 684984 w 1223304"/>
                  <a:gd name="csY16" fmla="*/ 528919 h 530801"/>
                  <a:gd name="csX17" fmla="*/ 768453 w 1223304"/>
                  <a:gd name="csY17" fmla="*/ 506275 h 530801"/>
                  <a:gd name="csX18" fmla="*/ 848873 w 1223304"/>
                  <a:gd name="csY18" fmla="*/ 470533 h 530801"/>
                  <a:gd name="csX19" fmla="*/ 881636 w 1223304"/>
                  <a:gd name="csY19" fmla="*/ 464576 h 530801"/>
                  <a:gd name="csX20" fmla="*/ 877701 w 1223304"/>
                  <a:gd name="csY20" fmla="*/ 433341 h 530801"/>
                  <a:gd name="csX21" fmla="*/ 895485 w 1223304"/>
                  <a:gd name="csY21" fmla="*/ 395218 h 530801"/>
                  <a:gd name="csX22" fmla="*/ 962056 w 1223304"/>
                  <a:gd name="csY22" fmla="*/ 360329 h 530801"/>
                  <a:gd name="csX23" fmla="*/ 982905 w 1223304"/>
                  <a:gd name="csY23" fmla="*/ 336501 h 530801"/>
                  <a:gd name="csX24" fmla="*/ 1006733 w 1223304"/>
                  <a:gd name="csY24" fmla="*/ 321608 h 530801"/>
                  <a:gd name="csX25" fmla="*/ 1045454 w 1223304"/>
                  <a:gd name="csY25" fmla="*/ 285866 h 530801"/>
                  <a:gd name="csX26" fmla="*/ 1075239 w 1223304"/>
                  <a:gd name="csY26" fmla="*/ 279909 h 530801"/>
                  <a:gd name="csX27" fmla="*/ 1096088 w 1223304"/>
                  <a:gd name="csY27" fmla="*/ 276931 h 530801"/>
                  <a:gd name="csX28" fmla="*/ 1069919 w 1223304"/>
                  <a:gd name="csY28" fmla="*/ 257259 h 530801"/>
                  <a:gd name="csX29" fmla="*/ 1110753 w 1223304"/>
                  <a:gd name="csY29" fmla="*/ 237526 h 530801"/>
                  <a:gd name="csX30" fmla="*/ 1137788 w 1223304"/>
                  <a:gd name="csY30" fmla="*/ 217361 h 530801"/>
                  <a:gd name="csX31" fmla="*/ 1149702 w 1223304"/>
                  <a:gd name="csY31" fmla="*/ 175662 h 530801"/>
                  <a:gd name="csX32" fmla="*/ 1149702 w 1223304"/>
                  <a:gd name="csY32" fmla="*/ 166726 h 530801"/>
                  <a:gd name="csX33" fmla="*/ 1177410 w 1223304"/>
                  <a:gd name="csY33" fmla="*/ 151404 h 530801"/>
                  <a:gd name="csX34" fmla="*/ 1208010 w 1223304"/>
                  <a:gd name="csY34" fmla="*/ 112851 h 530801"/>
                  <a:gd name="csX35" fmla="*/ 1202377 w 1223304"/>
                  <a:gd name="csY35" fmla="*/ 30546 h 530801"/>
                  <a:gd name="csX36" fmla="*/ 1223304 w 1223304"/>
                  <a:gd name="csY36" fmla="*/ 0 h 530801"/>
                  <a:gd name="csX37" fmla="*/ 15378 w 1223304"/>
                  <a:gd name="csY37" fmla="*/ 18626 h 530801"/>
                  <a:gd name="csX0" fmla="*/ 15378 w 1223304"/>
                  <a:gd name="csY0" fmla="*/ 18626 h 530801"/>
                  <a:gd name="csX1" fmla="*/ 0 w 1223304"/>
                  <a:gd name="csY1" fmla="*/ 23758 h 530801"/>
                  <a:gd name="csX2" fmla="*/ 20849 w 1223304"/>
                  <a:gd name="csY2" fmla="*/ 53543 h 530801"/>
                  <a:gd name="csX3" fmla="*/ 23828 w 1223304"/>
                  <a:gd name="csY3" fmla="*/ 130984 h 530801"/>
                  <a:gd name="csX4" fmla="*/ 17871 w 1223304"/>
                  <a:gd name="csY4" fmla="*/ 193533 h 530801"/>
                  <a:gd name="csX5" fmla="*/ 37130 w 1223304"/>
                  <a:gd name="csY5" fmla="*/ 238560 h 530801"/>
                  <a:gd name="csX6" fmla="*/ 75800 w 1223304"/>
                  <a:gd name="csY6" fmla="*/ 259607 h 530801"/>
                  <a:gd name="csX7" fmla="*/ 118799 w 1223304"/>
                  <a:gd name="csY7" fmla="*/ 290341 h 530801"/>
                  <a:gd name="csX8" fmla="*/ 164339 w 1223304"/>
                  <a:gd name="csY8" fmla="*/ 319008 h 530801"/>
                  <a:gd name="csX9" fmla="*/ 199736 w 1223304"/>
                  <a:gd name="csY9" fmla="*/ 342254 h 530801"/>
                  <a:gd name="csX10" fmla="*/ 203916 w 1223304"/>
                  <a:gd name="csY10" fmla="*/ 354194 h 530801"/>
                  <a:gd name="csX11" fmla="*/ 257922 w 1223304"/>
                  <a:gd name="csY11" fmla="*/ 377404 h 530801"/>
                  <a:gd name="csX12" fmla="*/ 309302 w 1223304"/>
                  <a:gd name="csY12" fmla="*/ 419193 h 530801"/>
                  <a:gd name="csX13" fmla="*/ 363377 w 1223304"/>
                  <a:gd name="csY13" fmla="*/ 458619 h 530801"/>
                  <a:gd name="csX14" fmla="*/ 445478 w 1223304"/>
                  <a:gd name="csY14" fmla="*/ 494406 h 530801"/>
                  <a:gd name="csX15" fmla="*/ 574833 w 1223304"/>
                  <a:gd name="csY15" fmla="*/ 530801 h 530801"/>
                  <a:gd name="csX16" fmla="*/ 684984 w 1223304"/>
                  <a:gd name="csY16" fmla="*/ 528919 h 530801"/>
                  <a:gd name="csX17" fmla="*/ 768453 w 1223304"/>
                  <a:gd name="csY17" fmla="*/ 506275 h 530801"/>
                  <a:gd name="csX18" fmla="*/ 848873 w 1223304"/>
                  <a:gd name="csY18" fmla="*/ 470533 h 530801"/>
                  <a:gd name="csX19" fmla="*/ 881636 w 1223304"/>
                  <a:gd name="csY19" fmla="*/ 464576 h 530801"/>
                  <a:gd name="csX20" fmla="*/ 877701 w 1223304"/>
                  <a:gd name="csY20" fmla="*/ 433341 h 530801"/>
                  <a:gd name="csX21" fmla="*/ 895485 w 1223304"/>
                  <a:gd name="csY21" fmla="*/ 395218 h 530801"/>
                  <a:gd name="csX22" fmla="*/ 962056 w 1223304"/>
                  <a:gd name="csY22" fmla="*/ 360329 h 530801"/>
                  <a:gd name="csX23" fmla="*/ 982905 w 1223304"/>
                  <a:gd name="csY23" fmla="*/ 336501 h 530801"/>
                  <a:gd name="csX24" fmla="*/ 1006733 w 1223304"/>
                  <a:gd name="csY24" fmla="*/ 321608 h 530801"/>
                  <a:gd name="csX25" fmla="*/ 1045454 w 1223304"/>
                  <a:gd name="csY25" fmla="*/ 285866 h 530801"/>
                  <a:gd name="csX26" fmla="*/ 1075239 w 1223304"/>
                  <a:gd name="csY26" fmla="*/ 279909 h 530801"/>
                  <a:gd name="csX27" fmla="*/ 1096088 w 1223304"/>
                  <a:gd name="csY27" fmla="*/ 276931 h 530801"/>
                  <a:gd name="csX28" fmla="*/ 1069919 w 1223304"/>
                  <a:gd name="csY28" fmla="*/ 257259 h 530801"/>
                  <a:gd name="csX29" fmla="*/ 1110753 w 1223304"/>
                  <a:gd name="csY29" fmla="*/ 237526 h 530801"/>
                  <a:gd name="csX30" fmla="*/ 1137788 w 1223304"/>
                  <a:gd name="csY30" fmla="*/ 217361 h 530801"/>
                  <a:gd name="csX31" fmla="*/ 1149702 w 1223304"/>
                  <a:gd name="csY31" fmla="*/ 175662 h 530801"/>
                  <a:gd name="csX32" fmla="*/ 1149702 w 1223304"/>
                  <a:gd name="csY32" fmla="*/ 166726 h 530801"/>
                  <a:gd name="csX33" fmla="*/ 1177410 w 1223304"/>
                  <a:gd name="csY33" fmla="*/ 151404 h 530801"/>
                  <a:gd name="csX34" fmla="*/ 1208010 w 1223304"/>
                  <a:gd name="csY34" fmla="*/ 112851 h 530801"/>
                  <a:gd name="csX35" fmla="*/ 1202377 w 1223304"/>
                  <a:gd name="csY35" fmla="*/ 30546 h 530801"/>
                  <a:gd name="csX36" fmla="*/ 1223304 w 1223304"/>
                  <a:gd name="csY36" fmla="*/ 0 h 530801"/>
                  <a:gd name="csX37" fmla="*/ 15378 w 1223304"/>
                  <a:gd name="csY37" fmla="*/ 18626 h 5308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223304" h="530801">
                    <a:moveTo>
                      <a:pt x="15378" y="18626"/>
                    </a:moveTo>
                    <a:lnTo>
                      <a:pt x="0" y="23758"/>
                    </a:lnTo>
                    <a:lnTo>
                      <a:pt x="20849" y="53543"/>
                    </a:lnTo>
                    <a:lnTo>
                      <a:pt x="23828" y="130984"/>
                    </a:lnTo>
                    <a:lnTo>
                      <a:pt x="17871" y="193533"/>
                    </a:lnTo>
                    <a:lnTo>
                      <a:pt x="37130" y="238560"/>
                    </a:lnTo>
                    <a:lnTo>
                      <a:pt x="75800" y="259607"/>
                    </a:lnTo>
                    <a:lnTo>
                      <a:pt x="118799" y="290341"/>
                    </a:lnTo>
                    <a:lnTo>
                      <a:pt x="164339" y="319008"/>
                    </a:lnTo>
                    <a:lnTo>
                      <a:pt x="199736" y="342254"/>
                    </a:lnTo>
                    <a:lnTo>
                      <a:pt x="203916" y="354194"/>
                    </a:lnTo>
                    <a:lnTo>
                      <a:pt x="257922" y="377404"/>
                    </a:lnTo>
                    <a:lnTo>
                      <a:pt x="309302" y="419193"/>
                    </a:lnTo>
                    <a:lnTo>
                      <a:pt x="363377" y="458619"/>
                    </a:lnTo>
                    <a:lnTo>
                      <a:pt x="445478" y="494406"/>
                    </a:lnTo>
                    <a:lnTo>
                      <a:pt x="574833" y="530801"/>
                    </a:lnTo>
                    <a:lnTo>
                      <a:pt x="684984" y="528919"/>
                    </a:lnTo>
                    <a:lnTo>
                      <a:pt x="768453" y="506275"/>
                    </a:lnTo>
                    <a:lnTo>
                      <a:pt x="848873" y="470533"/>
                    </a:lnTo>
                    <a:lnTo>
                      <a:pt x="881636" y="464576"/>
                    </a:lnTo>
                    <a:lnTo>
                      <a:pt x="877701" y="433341"/>
                    </a:lnTo>
                    <a:lnTo>
                      <a:pt x="895485" y="395218"/>
                    </a:lnTo>
                    <a:lnTo>
                      <a:pt x="962056" y="360329"/>
                    </a:lnTo>
                    <a:lnTo>
                      <a:pt x="982905" y="336501"/>
                    </a:lnTo>
                    <a:lnTo>
                      <a:pt x="1006733" y="321608"/>
                    </a:lnTo>
                    <a:lnTo>
                      <a:pt x="1045454" y="285866"/>
                    </a:lnTo>
                    <a:cubicBezTo>
                      <a:pt x="1055382" y="283880"/>
                      <a:pt x="1065268" y="281668"/>
                      <a:pt x="1075239" y="279909"/>
                    </a:cubicBezTo>
                    <a:cubicBezTo>
                      <a:pt x="1082152" y="278689"/>
                      <a:pt x="1096088" y="276931"/>
                      <a:pt x="1096088" y="276931"/>
                    </a:cubicBezTo>
                    <a:lnTo>
                      <a:pt x="1069919" y="257259"/>
                    </a:lnTo>
                    <a:lnTo>
                      <a:pt x="1110753" y="237526"/>
                    </a:lnTo>
                    <a:lnTo>
                      <a:pt x="1137788" y="217361"/>
                    </a:lnTo>
                    <a:lnTo>
                      <a:pt x="1149702" y="175662"/>
                    </a:lnTo>
                    <a:lnTo>
                      <a:pt x="1149702" y="166726"/>
                    </a:lnTo>
                    <a:lnTo>
                      <a:pt x="1177410" y="151404"/>
                    </a:lnTo>
                    <a:lnTo>
                      <a:pt x="1208010" y="112851"/>
                    </a:lnTo>
                    <a:lnTo>
                      <a:pt x="1202377" y="30546"/>
                    </a:lnTo>
                    <a:lnTo>
                      <a:pt x="1223304" y="0"/>
                    </a:lnTo>
                    <a:lnTo>
                      <a:pt x="15378" y="18626"/>
                    </a:lnTo>
                    <a:close/>
                  </a:path>
                </a:pathLst>
              </a:custGeom>
              <a:solidFill>
                <a:schemeClr val="tx2">
                  <a:lumMod val="25000"/>
                  <a:lumOff val="75000"/>
                  <a:alpha val="5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65FA8686-E155-E755-A6E8-4989CE7AA319}"/>
                  </a:ext>
                </a:extLst>
              </p:cNvPr>
              <p:cNvSpPr/>
              <p:nvPr/>
            </p:nvSpPr>
            <p:spPr>
              <a:xfrm>
                <a:off x="8372569" y="3503766"/>
                <a:ext cx="1316497" cy="316884"/>
              </a:xfrm>
              <a:custGeom>
                <a:avLst/>
                <a:gdLst>
                  <a:gd name="csX0" fmla="*/ 0 w 1316497"/>
                  <a:gd name="csY0" fmla="*/ 0 h 316884"/>
                  <a:gd name="csX1" fmla="*/ 166796 w 1316497"/>
                  <a:gd name="csY1" fmla="*/ 44678 h 316884"/>
                  <a:gd name="csX2" fmla="*/ 294871 w 1316497"/>
                  <a:gd name="csY2" fmla="*/ 77441 h 316884"/>
                  <a:gd name="csX3" fmla="*/ 393162 w 1316497"/>
                  <a:gd name="csY3" fmla="*/ 134033 h 316884"/>
                  <a:gd name="csX4" fmla="*/ 476560 w 1316497"/>
                  <a:gd name="csY4" fmla="*/ 208495 h 316884"/>
                  <a:gd name="csX5" fmla="*/ 524216 w 1316497"/>
                  <a:gd name="csY5" fmla="*/ 271044 h 316884"/>
                  <a:gd name="csX6" fmla="*/ 667184 w 1316497"/>
                  <a:gd name="csY6" fmla="*/ 315722 h 316884"/>
                  <a:gd name="csX7" fmla="*/ 851851 w 1316497"/>
                  <a:gd name="csY7" fmla="*/ 297851 h 316884"/>
                  <a:gd name="csX8" fmla="*/ 1009712 w 1316497"/>
                  <a:gd name="csY8" fmla="*/ 235302 h 316884"/>
                  <a:gd name="csX9" fmla="*/ 1075239 w 1316497"/>
                  <a:gd name="csY9" fmla="*/ 160839 h 316884"/>
                  <a:gd name="csX10" fmla="*/ 1134809 w 1316497"/>
                  <a:gd name="csY10" fmla="*/ 110205 h 316884"/>
                  <a:gd name="csX11" fmla="*/ 1224164 w 1316497"/>
                  <a:gd name="csY11" fmla="*/ 62549 h 316884"/>
                  <a:gd name="csX12" fmla="*/ 1316497 w 1316497"/>
                  <a:gd name="csY12" fmla="*/ 32764 h 3168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316497" h="316884">
                    <a:moveTo>
                      <a:pt x="0" y="0"/>
                    </a:moveTo>
                    <a:lnTo>
                      <a:pt x="166796" y="44678"/>
                    </a:lnTo>
                    <a:cubicBezTo>
                      <a:pt x="215941" y="57585"/>
                      <a:pt x="257143" y="62549"/>
                      <a:pt x="294871" y="77441"/>
                    </a:cubicBezTo>
                    <a:cubicBezTo>
                      <a:pt x="332599" y="92334"/>
                      <a:pt x="362881" y="112191"/>
                      <a:pt x="393162" y="134033"/>
                    </a:cubicBezTo>
                    <a:cubicBezTo>
                      <a:pt x="423444" y="155875"/>
                      <a:pt x="454718" y="185660"/>
                      <a:pt x="476560" y="208495"/>
                    </a:cubicBezTo>
                    <a:cubicBezTo>
                      <a:pt x="498402" y="231330"/>
                      <a:pt x="492445" y="253173"/>
                      <a:pt x="524216" y="271044"/>
                    </a:cubicBezTo>
                    <a:cubicBezTo>
                      <a:pt x="555987" y="288915"/>
                      <a:pt x="612578" y="311254"/>
                      <a:pt x="667184" y="315722"/>
                    </a:cubicBezTo>
                    <a:cubicBezTo>
                      <a:pt x="721790" y="320190"/>
                      <a:pt x="794763" y="311254"/>
                      <a:pt x="851851" y="297851"/>
                    </a:cubicBezTo>
                    <a:cubicBezTo>
                      <a:pt x="908939" y="284448"/>
                      <a:pt x="972481" y="258137"/>
                      <a:pt x="1009712" y="235302"/>
                    </a:cubicBezTo>
                    <a:cubicBezTo>
                      <a:pt x="1046943" y="212467"/>
                      <a:pt x="1054390" y="181688"/>
                      <a:pt x="1075239" y="160839"/>
                    </a:cubicBezTo>
                    <a:cubicBezTo>
                      <a:pt x="1096088" y="139990"/>
                      <a:pt x="1109988" y="126587"/>
                      <a:pt x="1134809" y="110205"/>
                    </a:cubicBezTo>
                    <a:cubicBezTo>
                      <a:pt x="1159630" y="93823"/>
                      <a:pt x="1193883" y="75456"/>
                      <a:pt x="1224164" y="62549"/>
                    </a:cubicBezTo>
                    <a:cubicBezTo>
                      <a:pt x="1254445" y="49642"/>
                      <a:pt x="1285471" y="41203"/>
                      <a:pt x="1316497" y="32764"/>
                    </a:cubicBezTo>
                  </a:path>
                </a:pathLst>
              </a:custGeom>
              <a:noFill/>
              <a:ln w="34925">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E07B70F3-1D7D-1AE3-0C84-F42C0E635B12}"/>
                  </a:ext>
                </a:extLst>
              </p:cNvPr>
              <p:cNvSpPr/>
              <p:nvPr/>
            </p:nvSpPr>
            <p:spPr>
              <a:xfrm>
                <a:off x="8101070" y="3614230"/>
                <a:ext cx="1388125" cy="1490949"/>
              </a:xfrm>
              <a:custGeom>
                <a:avLst/>
                <a:gdLst>
                  <a:gd name="csX0" fmla="*/ 0 w 1388125"/>
                  <a:gd name="csY0" fmla="*/ 1465243 h 1490949"/>
                  <a:gd name="csX1" fmla="*/ 613272 w 1388125"/>
                  <a:gd name="csY1" fmla="*/ 0 h 1490949"/>
                  <a:gd name="csX2" fmla="*/ 1388125 w 1388125"/>
                  <a:gd name="csY2" fmla="*/ 14689 h 1490949"/>
                  <a:gd name="csX3" fmla="*/ 1156771 w 1388125"/>
                  <a:gd name="csY3" fmla="*/ 1490949 h 1490949"/>
                  <a:gd name="csX4" fmla="*/ 0 w 1388125"/>
                  <a:gd name="csY4" fmla="*/ 1465243 h 1490949"/>
                </a:gdLst>
                <a:ahLst/>
                <a:cxnLst>
                  <a:cxn ang="0">
                    <a:pos x="csX0" y="csY0"/>
                  </a:cxn>
                  <a:cxn ang="0">
                    <a:pos x="csX1" y="csY1"/>
                  </a:cxn>
                  <a:cxn ang="0">
                    <a:pos x="csX2" y="csY2"/>
                  </a:cxn>
                  <a:cxn ang="0">
                    <a:pos x="csX3" y="csY3"/>
                  </a:cxn>
                  <a:cxn ang="0">
                    <a:pos x="csX4" y="csY4"/>
                  </a:cxn>
                </a:cxnLst>
                <a:rect l="l" t="t" r="r" b="b"/>
                <a:pathLst>
                  <a:path w="1388125" h="1490949">
                    <a:moveTo>
                      <a:pt x="0" y="1465243"/>
                    </a:moveTo>
                    <a:lnTo>
                      <a:pt x="613272" y="0"/>
                    </a:lnTo>
                    <a:lnTo>
                      <a:pt x="1388125" y="14689"/>
                    </a:lnTo>
                    <a:lnTo>
                      <a:pt x="1156771" y="1490949"/>
                    </a:lnTo>
                    <a:lnTo>
                      <a:pt x="0" y="1465243"/>
                    </a:lnTo>
                    <a:close/>
                  </a:path>
                </a:pathLst>
              </a:custGeom>
              <a:solidFill>
                <a:schemeClr val="tx2">
                  <a:lumMod val="25000"/>
                  <a:lumOff val="75000"/>
                  <a:alpha val="5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869D0FEB-D3B5-0D48-1C8F-E156FCBE87DD}"/>
                  </a:ext>
                </a:extLst>
              </p:cNvPr>
              <p:cNvSpPr/>
              <p:nvPr/>
            </p:nvSpPr>
            <p:spPr>
              <a:xfrm>
                <a:off x="7859953" y="5059247"/>
                <a:ext cx="1623284" cy="562382"/>
              </a:xfrm>
              <a:custGeom>
                <a:avLst/>
                <a:gdLst>
                  <a:gd name="csX0" fmla="*/ 0 w 1623284"/>
                  <a:gd name="csY0" fmla="*/ 23828 h 562382"/>
                  <a:gd name="csX1" fmla="*/ 244237 w 1623284"/>
                  <a:gd name="csY1" fmla="*/ 26807 h 562382"/>
                  <a:gd name="csX2" fmla="*/ 244237 w 1623284"/>
                  <a:gd name="csY2" fmla="*/ 211474 h 562382"/>
                  <a:gd name="csX3" fmla="*/ 324657 w 1623284"/>
                  <a:gd name="csY3" fmla="*/ 309764 h 562382"/>
                  <a:gd name="csX4" fmla="*/ 446776 w 1623284"/>
                  <a:gd name="csY4" fmla="*/ 387205 h 562382"/>
                  <a:gd name="csX5" fmla="*/ 536131 w 1623284"/>
                  <a:gd name="csY5" fmla="*/ 446775 h 562382"/>
                  <a:gd name="csX6" fmla="*/ 610593 w 1623284"/>
                  <a:gd name="csY6" fmla="*/ 503367 h 562382"/>
                  <a:gd name="csX7" fmla="*/ 777389 w 1623284"/>
                  <a:gd name="csY7" fmla="*/ 559959 h 562382"/>
                  <a:gd name="csX8" fmla="*/ 950142 w 1623284"/>
                  <a:gd name="csY8" fmla="*/ 545066 h 562382"/>
                  <a:gd name="csX9" fmla="*/ 1057368 w 1623284"/>
                  <a:gd name="csY9" fmla="*/ 482517 h 562382"/>
                  <a:gd name="csX10" fmla="*/ 1084175 w 1623284"/>
                  <a:gd name="csY10" fmla="*/ 425926 h 562382"/>
                  <a:gd name="csX11" fmla="*/ 1179487 w 1623284"/>
                  <a:gd name="csY11" fmla="*/ 375291 h 562382"/>
                  <a:gd name="csX12" fmla="*/ 1304584 w 1623284"/>
                  <a:gd name="csY12" fmla="*/ 262108 h 562382"/>
                  <a:gd name="csX13" fmla="*/ 1387982 w 1623284"/>
                  <a:gd name="csY13" fmla="*/ 175732 h 562382"/>
                  <a:gd name="csX14" fmla="*/ 1393939 w 1623284"/>
                  <a:gd name="csY14" fmla="*/ 56592 h 562382"/>
                  <a:gd name="csX15" fmla="*/ 1623284 w 1623284"/>
                  <a:gd name="csY15" fmla="*/ 0 h 5623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623284" h="562382">
                    <a:moveTo>
                      <a:pt x="0" y="23828"/>
                    </a:moveTo>
                    <a:cubicBezTo>
                      <a:pt x="101765" y="9680"/>
                      <a:pt x="203531" y="-4467"/>
                      <a:pt x="244237" y="26807"/>
                    </a:cubicBezTo>
                    <a:cubicBezTo>
                      <a:pt x="284943" y="58081"/>
                      <a:pt x="230834" y="164315"/>
                      <a:pt x="244237" y="211474"/>
                    </a:cubicBezTo>
                    <a:cubicBezTo>
                      <a:pt x="257640" y="258634"/>
                      <a:pt x="290901" y="280476"/>
                      <a:pt x="324657" y="309764"/>
                    </a:cubicBezTo>
                    <a:cubicBezTo>
                      <a:pt x="358414" y="339053"/>
                      <a:pt x="411530" y="364370"/>
                      <a:pt x="446776" y="387205"/>
                    </a:cubicBezTo>
                    <a:cubicBezTo>
                      <a:pt x="482022" y="410040"/>
                      <a:pt x="508828" y="427415"/>
                      <a:pt x="536131" y="446775"/>
                    </a:cubicBezTo>
                    <a:cubicBezTo>
                      <a:pt x="563434" y="466135"/>
                      <a:pt x="570383" y="484503"/>
                      <a:pt x="610593" y="503367"/>
                    </a:cubicBezTo>
                    <a:cubicBezTo>
                      <a:pt x="650803" y="522231"/>
                      <a:pt x="720798" y="553009"/>
                      <a:pt x="777389" y="559959"/>
                    </a:cubicBezTo>
                    <a:cubicBezTo>
                      <a:pt x="833981" y="566909"/>
                      <a:pt x="903479" y="557973"/>
                      <a:pt x="950142" y="545066"/>
                    </a:cubicBezTo>
                    <a:cubicBezTo>
                      <a:pt x="996805" y="532159"/>
                      <a:pt x="1035029" y="502374"/>
                      <a:pt x="1057368" y="482517"/>
                    </a:cubicBezTo>
                    <a:cubicBezTo>
                      <a:pt x="1079707" y="462660"/>
                      <a:pt x="1063822" y="443797"/>
                      <a:pt x="1084175" y="425926"/>
                    </a:cubicBezTo>
                    <a:cubicBezTo>
                      <a:pt x="1104528" y="408055"/>
                      <a:pt x="1142752" y="402594"/>
                      <a:pt x="1179487" y="375291"/>
                    </a:cubicBezTo>
                    <a:cubicBezTo>
                      <a:pt x="1216222" y="347988"/>
                      <a:pt x="1269835" y="295368"/>
                      <a:pt x="1304584" y="262108"/>
                    </a:cubicBezTo>
                    <a:cubicBezTo>
                      <a:pt x="1339333" y="228848"/>
                      <a:pt x="1373090" y="209985"/>
                      <a:pt x="1387982" y="175732"/>
                    </a:cubicBezTo>
                    <a:cubicBezTo>
                      <a:pt x="1402874" y="141479"/>
                      <a:pt x="1354722" y="85881"/>
                      <a:pt x="1393939" y="56592"/>
                    </a:cubicBezTo>
                    <a:cubicBezTo>
                      <a:pt x="1433156" y="27303"/>
                      <a:pt x="1528220" y="13651"/>
                      <a:pt x="1623284" y="0"/>
                    </a:cubicBezTo>
                  </a:path>
                </a:pathLst>
              </a:custGeom>
              <a:noFill/>
              <a:ln w="349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7" name="Straight Connector 16">
              <a:extLst>
                <a:ext uri="{FF2B5EF4-FFF2-40B4-BE49-F238E27FC236}">
                  <a16:creationId xmlns:a16="http://schemas.microsoft.com/office/drawing/2014/main" id="{FE9E0631-ECEA-9893-D729-DFF1F6D26739}"/>
                </a:ext>
              </a:extLst>
            </p:cNvPr>
            <p:cNvCxnSpPr>
              <a:cxnSpLocks/>
            </p:cNvCxnSpPr>
            <p:nvPr/>
          </p:nvCxnSpPr>
          <p:spPr>
            <a:xfrm>
              <a:off x="7266346" y="5329019"/>
              <a:ext cx="1027867" cy="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88936EAA-7EFF-D6AC-9329-2BB2F224D4AF}"/>
                </a:ext>
              </a:extLst>
            </p:cNvPr>
            <p:cNvCxnSpPr>
              <a:cxnSpLocks/>
            </p:cNvCxnSpPr>
            <p:nvPr/>
          </p:nvCxnSpPr>
          <p:spPr>
            <a:xfrm flipV="1">
              <a:off x="7266346" y="4882101"/>
              <a:ext cx="0" cy="446918"/>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064BE4A4-AD0C-1724-ED74-E144DD107EF6}"/>
                </a:ext>
              </a:extLst>
            </p:cNvPr>
            <p:cNvCxnSpPr>
              <a:cxnSpLocks/>
            </p:cNvCxnSpPr>
            <p:nvPr/>
          </p:nvCxnSpPr>
          <p:spPr>
            <a:xfrm flipV="1">
              <a:off x="8286261" y="4882101"/>
              <a:ext cx="0" cy="446918"/>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5" name="What Happened and Why?">
            <a:extLst>
              <a:ext uri="{FF2B5EF4-FFF2-40B4-BE49-F238E27FC236}">
                <a16:creationId xmlns:a16="http://schemas.microsoft.com/office/drawing/2014/main" id="{8CF2863F-2F50-469D-6C3B-B81E0A4487E6}"/>
              </a:ext>
            </a:extLst>
          </p:cNvPr>
          <p:cNvSpPr txBox="1"/>
          <p:nvPr/>
        </p:nvSpPr>
        <p:spPr>
          <a:xfrm>
            <a:off x="146304" y="64008"/>
            <a:ext cx="11773424" cy="5799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anchor="ctr">
            <a:spAutoFit/>
          </a:bodyPr>
          <a:lstStyle>
            <a:lvl1pPr algn="ctr" defTabSz="821531">
              <a:defRPr sz="6600">
                <a:latin typeface="+mj-lt"/>
                <a:ea typeface="+mj-ea"/>
                <a:cs typeface="+mj-cs"/>
                <a:sym typeface="Gill Sans"/>
              </a:defRPr>
            </a:lvl1pPr>
          </a:lstStyle>
          <a:p>
            <a:pPr algn="l"/>
            <a:r>
              <a:rPr lang="en-US" sz="3300" dirty="0"/>
              <a:t>Open-channel flow derivation </a:t>
            </a:r>
            <a:endParaRPr sz="3300" dirty="0"/>
          </a:p>
        </p:txBody>
      </p:sp>
      <p:sp>
        <p:nvSpPr>
          <p:cNvPr id="11" name="TextBox 10">
            <a:extLst>
              <a:ext uri="{FF2B5EF4-FFF2-40B4-BE49-F238E27FC236}">
                <a16:creationId xmlns:a16="http://schemas.microsoft.com/office/drawing/2014/main" id="{C1E0101F-ED5F-DFBD-9FBB-3BB6222D02F8}"/>
              </a:ext>
            </a:extLst>
          </p:cNvPr>
          <p:cNvSpPr txBox="1"/>
          <p:nvPr/>
        </p:nvSpPr>
        <p:spPr>
          <a:xfrm>
            <a:off x="149982" y="746343"/>
            <a:ext cx="4772693" cy="39039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b="1" dirty="0"/>
              <a:t>[1] </a:t>
            </a:r>
            <a:r>
              <a:rPr lang="en-US" sz="2000" dirty="0"/>
              <a:t>Conservation of mass</a:t>
            </a:r>
          </a:p>
          <a:p>
            <a:pPr defTabSz="321469" hangingPunct="0"/>
            <a:endParaRPr lang="en-US" sz="2000" dirty="0"/>
          </a:p>
          <a:p>
            <a:pPr defTabSz="321469" hangingPunct="0"/>
            <a:r>
              <a:rPr lang="en-US" sz="2000" b="1" dirty="0"/>
              <a:t>Discharge: </a:t>
            </a:r>
            <a:r>
              <a:rPr lang="en-US" sz="2000" dirty="0"/>
              <a:t>the volume of water moving through a channel per unit time</a:t>
            </a:r>
          </a:p>
          <a:p>
            <a:pPr marL="342900" indent="-342900" defTabSz="321469" hangingPunct="0">
              <a:buFont typeface="Arial" panose="020B0604020202020204" pitchFamily="34" charset="0"/>
              <a:buChar char="•"/>
            </a:pPr>
            <a:r>
              <a:rPr lang="en-US" sz="2000" dirty="0"/>
              <a:t>Represents water flux at a specific location </a:t>
            </a:r>
            <a:r>
              <a:rPr lang="en-US" sz="2000" b="1" dirty="0"/>
              <a:t>[1]</a:t>
            </a:r>
          </a:p>
          <a:p>
            <a:pPr defTabSz="321469" hangingPunct="0"/>
            <a:endParaRPr lang="en-US" sz="2000" dirty="0"/>
          </a:p>
          <a:p>
            <a:pPr defTabSz="321469" hangingPunct="0"/>
            <a:r>
              <a:rPr lang="en-US" sz="2000" dirty="0"/>
              <a:t>where:</a:t>
            </a:r>
          </a:p>
          <a:p>
            <a:pPr defTabSz="321469" hangingPunct="0"/>
            <a:r>
              <a:rPr lang="en-US" sz="2000" dirty="0"/>
              <a:t>Q = discharge [m</a:t>
            </a:r>
            <a:r>
              <a:rPr lang="en-US" sz="2000" baseline="30000" dirty="0"/>
              <a:t>3</a:t>
            </a:r>
            <a:r>
              <a:rPr lang="en-US" sz="2000" dirty="0"/>
              <a:t>/s]</a:t>
            </a:r>
          </a:p>
          <a:p>
            <a:pPr defTabSz="321469" hangingPunct="0"/>
            <a:r>
              <a:rPr lang="en-US" sz="2000" dirty="0"/>
              <a:t>v = average flow velocity [m/s]</a:t>
            </a:r>
          </a:p>
          <a:p>
            <a:pPr defTabSz="321469" hangingPunct="0"/>
            <a:r>
              <a:rPr lang="en-US" sz="2000" dirty="0"/>
              <a:t>A = cross-sectional area [m</a:t>
            </a:r>
            <a:r>
              <a:rPr lang="en-US" sz="2000" baseline="30000" dirty="0"/>
              <a:t>2</a:t>
            </a:r>
            <a:r>
              <a:rPr lang="en-US" sz="2000" dirty="0"/>
              <a:t>]</a:t>
            </a:r>
          </a:p>
          <a:p>
            <a:pPr defTabSz="321469" hangingPunct="0"/>
            <a:endParaRPr lang="en-US" sz="2000" dirty="0"/>
          </a:p>
          <a:p>
            <a:pPr defTabSz="321469" hangingPunct="0"/>
            <a:r>
              <a:rPr lang="en-US" sz="900" dirty="0"/>
              <a:t>	</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C0EA2663-1589-980C-065C-38DAAF9824A5}"/>
                  </a:ext>
                </a:extLst>
              </p:cNvPr>
              <p:cNvSpPr txBox="1"/>
              <p:nvPr/>
            </p:nvSpPr>
            <p:spPr>
              <a:xfrm>
                <a:off x="8739221" y="2965917"/>
                <a:ext cx="1252651" cy="3231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100" i="1" smtClean="0">
                          <a:latin typeface="Cambria Math" panose="02040503050406030204" pitchFamily="18" charset="0"/>
                        </a:rPr>
                        <m:t>𝐴</m:t>
                      </m:r>
                      <m:r>
                        <a:rPr lang="en-US" sz="2100" i="1" smtClean="0">
                          <a:latin typeface="Cambria Math" panose="02040503050406030204" pitchFamily="18" charset="0"/>
                        </a:rPr>
                        <m:t>=</m:t>
                      </m:r>
                      <m:r>
                        <a:rPr lang="en-US" sz="2100" b="0" i="1" smtClean="0">
                          <a:latin typeface="Cambria Math" panose="02040503050406030204" pitchFamily="18" charset="0"/>
                        </a:rPr>
                        <m:t>𝑤</m:t>
                      </m:r>
                      <m:r>
                        <a:rPr lang="en-US" sz="2100" i="1" smtClean="0">
                          <a:latin typeface="Cambria Math" panose="02040503050406030204" pitchFamily="18" charset="0"/>
                          <a:ea typeface="Cambria Math" panose="02040503050406030204" pitchFamily="18" charset="0"/>
                        </a:rPr>
                        <m:t>×</m:t>
                      </m:r>
                      <m:r>
                        <a:rPr lang="en-US" sz="2100" b="0" i="1" smtClean="0">
                          <a:latin typeface="Cambria Math" panose="02040503050406030204" pitchFamily="18" charset="0"/>
                          <a:ea typeface="Cambria Math" panose="02040503050406030204" pitchFamily="18" charset="0"/>
                        </a:rPr>
                        <m:t>𝑦</m:t>
                      </m:r>
                    </m:oMath>
                  </m:oMathPara>
                </a14:m>
                <a:endParaRPr lang="en-US" sz="2100" dirty="0"/>
              </a:p>
            </p:txBody>
          </p:sp>
        </mc:Choice>
        <mc:Fallback xmlns="">
          <p:sp>
            <p:nvSpPr>
              <p:cNvPr id="4" name="TextBox 3">
                <a:extLst>
                  <a:ext uri="{FF2B5EF4-FFF2-40B4-BE49-F238E27FC236}">
                    <a16:creationId xmlns:a16="http://schemas.microsoft.com/office/drawing/2014/main" id="{C0EA2663-1589-980C-065C-38DAAF9824A5}"/>
                  </a:ext>
                </a:extLst>
              </p:cNvPr>
              <p:cNvSpPr txBox="1">
                <a:spLocks noRot="1" noChangeAspect="1" noMove="1" noResize="1" noEditPoints="1" noAdjustHandles="1" noChangeArrowheads="1" noChangeShapeType="1" noTextEdit="1"/>
              </p:cNvSpPr>
              <p:nvPr/>
            </p:nvSpPr>
            <p:spPr>
              <a:xfrm>
                <a:off x="8739221" y="2965917"/>
                <a:ext cx="1252651" cy="323165"/>
              </a:xfrm>
              <a:prstGeom prst="rect">
                <a:avLst/>
              </a:prstGeom>
              <a:blipFill>
                <a:blip r:embed="rId4"/>
                <a:stretch>
                  <a:fillRect l="-5366" r="-4878" b="-2264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7048F280-6ECF-10E1-D7D5-29F35BD28F83}"/>
                  </a:ext>
                </a:extLst>
              </p:cNvPr>
              <p:cNvSpPr txBox="1"/>
              <p:nvPr/>
            </p:nvSpPr>
            <p:spPr>
              <a:xfrm>
                <a:off x="5180189" y="1424431"/>
                <a:ext cx="2027350" cy="52322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400" i="1" smtClean="0">
                          <a:latin typeface="Cambria Math" panose="02040503050406030204" pitchFamily="18" charset="0"/>
                        </a:rPr>
                        <m:t>[</m:t>
                      </m:r>
                      <m:r>
                        <a:rPr lang="en-US" sz="3400" b="0" i="1" smtClean="0">
                          <a:latin typeface="Cambria Math" panose="02040503050406030204" pitchFamily="18" charset="0"/>
                        </a:rPr>
                        <m:t>1]</m:t>
                      </m:r>
                      <m:r>
                        <a:rPr lang="en-US" sz="3400" i="1">
                          <a:latin typeface="Cambria Math" panose="02040503050406030204" pitchFamily="18" charset="0"/>
                        </a:rPr>
                        <m:t>𝑄</m:t>
                      </m:r>
                      <m:r>
                        <a:rPr lang="en-US" sz="3400" i="1">
                          <a:latin typeface="Cambria Math" panose="02040503050406030204" pitchFamily="18" charset="0"/>
                        </a:rPr>
                        <m:t>=</m:t>
                      </m:r>
                      <m:r>
                        <a:rPr lang="en-US" sz="3400" i="1">
                          <a:latin typeface="Cambria Math" panose="02040503050406030204" pitchFamily="18" charset="0"/>
                        </a:rPr>
                        <m:t>𝑣𝐴</m:t>
                      </m:r>
                    </m:oMath>
                  </m:oMathPara>
                </a14:m>
                <a:endParaRPr lang="en-US" sz="3400" dirty="0"/>
              </a:p>
            </p:txBody>
          </p:sp>
        </mc:Choice>
        <mc:Fallback xmlns="">
          <p:sp>
            <p:nvSpPr>
              <p:cNvPr id="8" name="TextBox 7">
                <a:extLst>
                  <a:ext uri="{FF2B5EF4-FFF2-40B4-BE49-F238E27FC236}">
                    <a16:creationId xmlns:a16="http://schemas.microsoft.com/office/drawing/2014/main" id="{7048F280-6ECF-10E1-D7D5-29F35BD28F83}"/>
                  </a:ext>
                </a:extLst>
              </p:cNvPr>
              <p:cNvSpPr txBox="1">
                <a:spLocks noRot="1" noChangeAspect="1" noMove="1" noResize="1" noEditPoints="1" noAdjustHandles="1" noChangeArrowheads="1" noChangeShapeType="1" noTextEdit="1"/>
              </p:cNvSpPr>
              <p:nvPr/>
            </p:nvSpPr>
            <p:spPr>
              <a:xfrm>
                <a:off x="5180189" y="1424431"/>
                <a:ext cx="2027350" cy="523220"/>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A21C2E97-55A4-837A-EBE5-D85B78D5FE3F}"/>
                  </a:ext>
                </a:extLst>
              </p:cNvPr>
              <p:cNvSpPr txBox="1"/>
              <p:nvPr/>
            </p:nvSpPr>
            <p:spPr>
              <a:xfrm>
                <a:off x="5154178" y="2527170"/>
                <a:ext cx="2362313" cy="52322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400" b="0" i="1" smtClean="0">
                          <a:latin typeface="Cambria Math" panose="02040503050406030204" pitchFamily="18" charset="0"/>
                        </a:rPr>
                        <m:t>𝑣</m:t>
                      </m:r>
                      <m:r>
                        <a:rPr lang="en-US" sz="3400" i="1">
                          <a:latin typeface="Cambria Math" panose="02040503050406030204" pitchFamily="18" charset="0"/>
                        </a:rPr>
                        <m:t>=</m:t>
                      </m:r>
                      <m:r>
                        <a:rPr lang="en-US" sz="3400" b="0" i="1" smtClean="0">
                          <a:latin typeface="Cambria Math" panose="02040503050406030204" pitchFamily="18" charset="0"/>
                        </a:rPr>
                        <m:t>𝑄</m:t>
                      </m:r>
                      <m:r>
                        <a:rPr lang="en-US" sz="3400" b="0" i="1" smtClean="0">
                          <a:latin typeface="Cambria Math" panose="02040503050406030204" pitchFamily="18" charset="0"/>
                        </a:rPr>
                        <m:t>/(</m:t>
                      </m:r>
                      <m:r>
                        <a:rPr lang="en-US" sz="3400" b="0" i="1" smtClean="0">
                          <a:latin typeface="Cambria Math" panose="02040503050406030204" pitchFamily="18" charset="0"/>
                        </a:rPr>
                        <m:t>𝑤𝑦</m:t>
                      </m:r>
                      <m:r>
                        <a:rPr lang="en-US" sz="3400" b="0" i="1" smtClean="0">
                          <a:latin typeface="Cambria Math" panose="02040503050406030204" pitchFamily="18" charset="0"/>
                        </a:rPr>
                        <m:t>)</m:t>
                      </m:r>
                    </m:oMath>
                  </m:oMathPara>
                </a14:m>
                <a:endParaRPr lang="en-US" sz="3400" dirty="0"/>
              </a:p>
            </p:txBody>
          </p:sp>
        </mc:Choice>
        <mc:Fallback xmlns="">
          <p:sp>
            <p:nvSpPr>
              <p:cNvPr id="14" name="TextBox 13">
                <a:extLst>
                  <a:ext uri="{FF2B5EF4-FFF2-40B4-BE49-F238E27FC236}">
                    <a16:creationId xmlns:a16="http://schemas.microsoft.com/office/drawing/2014/main" id="{A21C2E97-55A4-837A-EBE5-D85B78D5FE3F}"/>
                  </a:ext>
                </a:extLst>
              </p:cNvPr>
              <p:cNvSpPr txBox="1">
                <a:spLocks noRot="1" noChangeAspect="1" noMove="1" noResize="1" noEditPoints="1" noAdjustHandles="1" noChangeArrowheads="1" noChangeShapeType="1" noTextEdit="1"/>
              </p:cNvSpPr>
              <p:nvPr/>
            </p:nvSpPr>
            <p:spPr>
              <a:xfrm>
                <a:off x="5154178" y="2527170"/>
                <a:ext cx="2362313" cy="523220"/>
              </a:xfrm>
              <a:prstGeom prst="rect">
                <a:avLst/>
              </a:prstGeom>
              <a:blipFill>
                <a:blip r:embed="rId6"/>
                <a:stretch>
                  <a:fillRect/>
                </a:stretch>
              </a:blipFill>
            </p:spPr>
            <p:txBody>
              <a:bodyPr/>
              <a:lstStyle/>
              <a:p>
                <a:r>
                  <a:rPr lang="en-US">
                    <a:noFill/>
                  </a:rPr>
                  <a:t> </a:t>
                </a:r>
              </a:p>
            </p:txBody>
          </p:sp>
        </mc:Fallback>
      </mc:AlternateContent>
      <p:sp>
        <p:nvSpPr>
          <p:cNvPr id="25" name="TextBox 24">
            <a:extLst>
              <a:ext uri="{FF2B5EF4-FFF2-40B4-BE49-F238E27FC236}">
                <a16:creationId xmlns:a16="http://schemas.microsoft.com/office/drawing/2014/main" id="{03B4AED5-3296-902B-C9F0-6044F5E5E0C6}"/>
              </a:ext>
            </a:extLst>
          </p:cNvPr>
          <p:cNvSpPr txBox="1"/>
          <p:nvPr/>
        </p:nvSpPr>
        <p:spPr>
          <a:xfrm>
            <a:off x="9284421" y="3661006"/>
            <a:ext cx="675666" cy="400110"/>
          </a:xfrm>
          <a:prstGeom prst="rect">
            <a:avLst/>
          </a:prstGeom>
          <a:noFill/>
        </p:spPr>
        <p:txBody>
          <a:bodyPr wrap="square" rtlCol="0">
            <a:spAutoFit/>
          </a:bodyPr>
          <a:lstStyle/>
          <a:p>
            <a:r>
              <a:rPr lang="en-US" sz="2000" dirty="0"/>
              <a:t>w</a:t>
            </a:r>
          </a:p>
        </p:txBody>
      </p:sp>
      <p:sp>
        <p:nvSpPr>
          <p:cNvPr id="27" name="TextBox 26">
            <a:extLst>
              <a:ext uri="{FF2B5EF4-FFF2-40B4-BE49-F238E27FC236}">
                <a16:creationId xmlns:a16="http://schemas.microsoft.com/office/drawing/2014/main" id="{6B53FCCF-5269-BEC6-7D81-7E1A6E1F5F94}"/>
              </a:ext>
            </a:extLst>
          </p:cNvPr>
          <p:cNvSpPr txBox="1"/>
          <p:nvPr/>
        </p:nvSpPr>
        <p:spPr>
          <a:xfrm>
            <a:off x="10488187" y="3081832"/>
            <a:ext cx="675666" cy="400110"/>
          </a:xfrm>
          <a:prstGeom prst="rect">
            <a:avLst/>
          </a:prstGeom>
          <a:noFill/>
        </p:spPr>
        <p:txBody>
          <a:bodyPr wrap="square" rtlCol="0">
            <a:spAutoFit/>
          </a:bodyPr>
          <a:lstStyle/>
          <a:p>
            <a:r>
              <a:rPr lang="en-US" sz="2000" dirty="0"/>
              <a:t>y</a:t>
            </a:r>
          </a:p>
        </p:txBody>
      </p:sp>
      <p:sp>
        <p:nvSpPr>
          <p:cNvPr id="29" name="Arrow: Down 28">
            <a:extLst>
              <a:ext uri="{FF2B5EF4-FFF2-40B4-BE49-F238E27FC236}">
                <a16:creationId xmlns:a16="http://schemas.microsoft.com/office/drawing/2014/main" id="{37120317-6471-3B0D-B346-5CACFFA76908}"/>
              </a:ext>
            </a:extLst>
          </p:cNvPr>
          <p:cNvSpPr/>
          <p:nvPr/>
        </p:nvSpPr>
        <p:spPr>
          <a:xfrm rot="1052831">
            <a:off x="9908621" y="1850426"/>
            <a:ext cx="239255" cy="978381"/>
          </a:xfrm>
          <a:prstGeom prst="down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AE9B1B7E-7DCE-1369-89EA-8F090FCC7F42}"/>
              </a:ext>
            </a:extLst>
          </p:cNvPr>
          <p:cNvSpPr txBox="1"/>
          <p:nvPr/>
        </p:nvSpPr>
        <p:spPr>
          <a:xfrm rot="17663113">
            <a:off x="8528118" y="1395393"/>
            <a:ext cx="2064057" cy="1015663"/>
          </a:xfrm>
          <a:prstGeom prst="rect">
            <a:avLst/>
          </a:prstGeom>
          <a:noFill/>
        </p:spPr>
        <p:txBody>
          <a:bodyPr wrap="square" rtlCol="0">
            <a:spAutoFit/>
          </a:bodyPr>
          <a:lstStyle/>
          <a:p>
            <a:r>
              <a:rPr lang="en-US" sz="2000" dirty="0">
                <a:latin typeface="+mj-lt"/>
                <a:cs typeface="Arial" panose="020B0604020202020204" pitchFamily="34" charset="0"/>
              </a:rPr>
              <a:t>Flow </a:t>
            </a:r>
          </a:p>
          <a:p>
            <a:r>
              <a:rPr lang="en-US" sz="2000" dirty="0">
                <a:latin typeface="+mj-lt"/>
                <a:cs typeface="Arial" panose="020B0604020202020204" pitchFamily="34" charset="0"/>
              </a:rPr>
              <a:t>Direction/Velocity Vector</a:t>
            </a:r>
          </a:p>
        </p:txBody>
      </p:sp>
      <p:sp>
        <p:nvSpPr>
          <p:cNvPr id="32" name="TextBox 31">
            <a:extLst>
              <a:ext uri="{FF2B5EF4-FFF2-40B4-BE49-F238E27FC236}">
                <a16:creationId xmlns:a16="http://schemas.microsoft.com/office/drawing/2014/main" id="{0B4CBB43-3C61-B354-1FDA-BE39D1538A0F}"/>
              </a:ext>
            </a:extLst>
          </p:cNvPr>
          <p:cNvSpPr txBox="1"/>
          <p:nvPr/>
        </p:nvSpPr>
        <p:spPr>
          <a:xfrm>
            <a:off x="5154178" y="952957"/>
            <a:ext cx="1942979" cy="461665"/>
          </a:xfrm>
          <a:prstGeom prst="rect">
            <a:avLst/>
          </a:prstGeom>
          <a:noFill/>
        </p:spPr>
        <p:txBody>
          <a:bodyPr wrap="square" rtlCol="0">
            <a:spAutoFit/>
          </a:bodyPr>
          <a:lstStyle/>
          <a:p>
            <a:r>
              <a:rPr lang="en-US" sz="2400" b="1" dirty="0"/>
              <a:t>Discharge</a:t>
            </a:r>
          </a:p>
        </p:txBody>
      </p:sp>
      <p:sp>
        <p:nvSpPr>
          <p:cNvPr id="34" name="TextBox 33">
            <a:extLst>
              <a:ext uri="{FF2B5EF4-FFF2-40B4-BE49-F238E27FC236}">
                <a16:creationId xmlns:a16="http://schemas.microsoft.com/office/drawing/2014/main" id="{76AEEBB9-CDFE-B5B6-DF27-317C0AD2CA35}"/>
              </a:ext>
            </a:extLst>
          </p:cNvPr>
          <p:cNvSpPr txBox="1"/>
          <p:nvPr/>
        </p:nvSpPr>
        <p:spPr>
          <a:xfrm>
            <a:off x="5131066" y="2129762"/>
            <a:ext cx="1942979" cy="461665"/>
          </a:xfrm>
          <a:prstGeom prst="rect">
            <a:avLst/>
          </a:prstGeom>
          <a:noFill/>
        </p:spPr>
        <p:txBody>
          <a:bodyPr wrap="square" rtlCol="0">
            <a:spAutoFit/>
          </a:bodyPr>
          <a:lstStyle/>
          <a:p>
            <a:r>
              <a:rPr lang="en-US" sz="2400" b="1" dirty="0"/>
              <a:t>Velocity</a:t>
            </a:r>
          </a:p>
        </p:txBody>
      </p:sp>
      <p:sp>
        <p:nvSpPr>
          <p:cNvPr id="35" name="Slide Number Placeholder 34">
            <a:extLst>
              <a:ext uri="{FF2B5EF4-FFF2-40B4-BE49-F238E27FC236}">
                <a16:creationId xmlns:a16="http://schemas.microsoft.com/office/drawing/2014/main" id="{E918B5B6-1B3F-740D-264A-6CF3DFD44A7E}"/>
              </a:ext>
            </a:extLst>
          </p:cNvPr>
          <p:cNvSpPr>
            <a:spLocks noGrp="1"/>
          </p:cNvSpPr>
          <p:nvPr>
            <p:ph type="sldNum" sz="quarter" idx="12"/>
          </p:nvPr>
        </p:nvSpPr>
        <p:spPr/>
        <p:txBody>
          <a:bodyPr/>
          <a:lstStyle/>
          <a:p>
            <a:fld id="{FA99161D-C4CB-4048-AB64-44E2ACAC06A6}" type="slidenum">
              <a:rPr lang="en-US" smtClean="0"/>
              <a:t>25</a:t>
            </a:fld>
            <a:endParaRPr lang="en-US"/>
          </a:p>
        </p:txBody>
      </p:sp>
    </p:spTree>
    <p:extLst>
      <p:ext uri="{BB962C8B-B14F-4D97-AF65-F5344CB8AC3E}">
        <p14:creationId xmlns:p14="http://schemas.microsoft.com/office/powerpoint/2010/main" val="30037158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95E04-9683-116B-C781-0D51250E30D6}"/>
            </a:ext>
          </a:extLst>
        </p:cNvPr>
        <p:cNvGrpSpPr/>
        <p:nvPr/>
      </p:nvGrpSpPr>
      <p:grpSpPr>
        <a:xfrm>
          <a:off x="0" y="0"/>
          <a:ext cx="0" cy="0"/>
          <a:chOff x="0" y="0"/>
          <a:chExt cx="0" cy="0"/>
        </a:xfrm>
      </p:grpSpPr>
      <p:sp>
        <p:nvSpPr>
          <p:cNvPr id="5" name="What Happened and Why?">
            <a:extLst>
              <a:ext uri="{FF2B5EF4-FFF2-40B4-BE49-F238E27FC236}">
                <a16:creationId xmlns:a16="http://schemas.microsoft.com/office/drawing/2014/main" id="{F8DB0D66-5DD9-9285-E9DC-DAE61C1B7F0D}"/>
              </a:ext>
            </a:extLst>
          </p:cNvPr>
          <p:cNvSpPr txBox="1"/>
          <p:nvPr/>
        </p:nvSpPr>
        <p:spPr>
          <a:xfrm>
            <a:off x="146304" y="64008"/>
            <a:ext cx="11773424" cy="5799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anchor="ctr">
            <a:spAutoFit/>
          </a:bodyPr>
          <a:lstStyle>
            <a:lvl1pPr algn="ctr" defTabSz="821531">
              <a:defRPr sz="6600">
                <a:latin typeface="+mj-lt"/>
                <a:ea typeface="+mj-ea"/>
                <a:cs typeface="+mj-cs"/>
                <a:sym typeface="Gill Sans"/>
              </a:defRPr>
            </a:lvl1pPr>
          </a:lstStyle>
          <a:p>
            <a:pPr algn="l"/>
            <a:r>
              <a:rPr lang="en-US" sz="3300" dirty="0"/>
              <a:t>Open-channel flow derivation </a:t>
            </a:r>
            <a:endParaRPr sz="3300" dirty="0"/>
          </a:p>
        </p:txBody>
      </p:sp>
      <p:sp>
        <p:nvSpPr>
          <p:cNvPr id="11" name="TextBox 10">
            <a:extLst>
              <a:ext uri="{FF2B5EF4-FFF2-40B4-BE49-F238E27FC236}">
                <a16:creationId xmlns:a16="http://schemas.microsoft.com/office/drawing/2014/main" id="{9EFA1E00-CBF7-3280-BD81-FAA3D16BEB1C}"/>
              </a:ext>
            </a:extLst>
          </p:cNvPr>
          <p:cNvSpPr txBox="1"/>
          <p:nvPr/>
        </p:nvSpPr>
        <p:spPr>
          <a:xfrm>
            <a:off x="176433" y="981390"/>
            <a:ext cx="5472891" cy="48272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b="1" dirty="0"/>
              <a:t>[2] </a:t>
            </a:r>
            <a:r>
              <a:rPr lang="en-US" sz="2000" dirty="0"/>
              <a:t>Shear stress and flow resistance</a:t>
            </a:r>
          </a:p>
          <a:p>
            <a:pPr defTabSz="321469" hangingPunct="0"/>
            <a:endParaRPr lang="en-US" sz="2000" dirty="0"/>
          </a:p>
          <a:p>
            <a:pPr defTabSz="321469" hangingPunct="0"/>
            <a:r>
              <a:rPr lang="el-GR" sz="2000" b="1" dirty="0"/>
              <a:t>τ</a:t>
            </a:r>
            <a:r>
              <a:rPr lang="en-US" sz="2000" b="1" baseline="-25000" dirty="0"/>
              <a:t>0</a:t>
            </a:r>
            <a:r>
              <a:rPr lang="en-US" sz="2000" b="1" dirty="0"/>
              <a:t>: </a:t>
            </a:r>
            <a:r>
              <a:rPr lang="en-US" sz="2000" dirty="0"/>
              <a:t>shear stress on the channel bed:</a:t>
            </a:r>
          </a:p>
          <a:p>
            <a:pPr marL="342900" indent="-342900" defTabSz="321469" hangingPunct="0">
              <a:buFont typeface="Arial" panose="020B0604020202020204" pitchFamily="34" charset="0"/>
              <a:buChar char="•"/>
            </a:pPr>
            <a:r>
              <a:rPr lang="en-US" sz="2000" dirty="0"/>
              <a:t>Flowing water exerts a shear stress on the channel bed and banks which resists flow downslope driven by gravity</a:t>
            </a:r>
          </a:p>
          <a:p>
            <a:pPr defTabSz="321469" hangingPunct="0"/>
            <a:endParaRPr lang="en-US" sz="2000" dirty="0"/>
          </a:p>
          <a:p>
            <a:pPr defTabSz="321469" hangingPunct="0"/>
            <a:r>
              <a:rPr lang="en-US" sz="2000" dirty="0"/>
              <a:t>where:</a:t>
            </a:r>
          </a:p>
          <a:p>
            <a:pPr defTabSz="321469" hangingPunct="0"/>
            <a:r>
              <a:rPr lang="el-GR" sz="2000" dirty="0"/>
              <a:t>τ</a:t>
            </a:r>
            <a:r>
              <a:rPr lang="en-US" sz="2000" baseline="-25000" dirty="0"/>
              <a:t>0</a:t>
            </a:r>
            <a:r>
              <a:rPr lang="en-US" sz="2000" dirty="0"/>
              <a:t> = bed shear stress [N/ m</a:t>
            </a:r>
            <a:r>
              <a:rPr lang="en-US" sz="2000" baseline="30000" dirty="0"/>
              <a:t>2</a:t>
            </a:r>
            <a:r>
              <a:rPr lang="en-US" sz="2000" dirty="0"/>
              <a:t>]</a:t>
            </a:r>
          </a:p>
          <a:p>
            <a:pPr defTabSz="321469" hangingPunct="0"/>
            <a:r>
              <a:rPr lang="en-US" sz="2000" dirty="0"/>
              <a:t>ρ = density of water [kg/m</a:t>
            </a:r>
            <a:r>
              <a:rPr lang="en-US" sz="2000" baseline="30000" dirty="0"/>
              <a:t>2</a:t>
            </a:r>
            <a:r>
              <a:rPr lang="en-US" sz="2000" dirty="0"/>
              <a:t>]</a:t>
            </a:r>
          </a:p>
          <a:p>
            <a:pPr defTabSz="321469" hangingPunct="0"/>
            <a:r>
              <a:rPr lang="en-US" sz="2000" dirty="0"/>
              <a:t>g = gravitational acceleration [m/s</a:t>
            </a:r>
            <a:r>
              <a:rPr lang="en-US" sz="2000" baseline="30000" dirty="0"/>
              <a:t>2</a:t>
            </a:r>
            <a:r>
              <a:rPr lang="en-US" sz="2000" dirty="0"/>
              <a:t>]</a:t>
            </a:r>
          </a:p>
          <a:p>
            <a:pPr defTabSz="321469" hangingPunct="0"/>
            <a:r>
              <a:rPr lang="en-US" sz="2000" dirty="0"/>
              <a:t>R = hydraulic radius [m] </a:t>
            </a:r>
          </a:p>
          <a:p>
            <a:pPr marL="342900" indent="-342900" defTabSz="321469" hangingPunct="0">
              <a:buFont typeface="Arial" panose="020B0604020202020204" pitchFamily="34" charset="0"/>
              <a:buChar char="•"/>
            </a:pPr>
            <a:r>
              <a:rPr lang="en-US" sz="2000" dirty="0"/>
              <a:t>Remember this is area/wetted perimeter</a:t>
            </a:r>
          </a:p>
          <a:p>
            <a:pPr defTabSz="321469" hangingPunct="0"/>
            <a:r>
              <a:rPr lang="en-US" sz="2000" dirty="0"/>
              <a:t>S</a:t>
            </a:r>
            <a:r>
              <a:rPr lang="en-US" sz="2000" baseline="-25000" dirty="0"/>
              <a:t>f</a:t>
            </a:r>
            <a:r>
              <a:rPr lang="en-US" sz="2000" dirty="0"/>
              <a:t> = slope of the channel [m/m]</a:t>
            </a:r>
          </a:p>
          <a:p>
            <a:pPr defTabSz="321469" hangingPunct="0"/>
            <a:endParaRPr lang="en-US" sz="2000" dirty="0"/>
          </a:p>
          <a:p>
            <a:pPr defTabSz="321469" hangingPunct="0"/>
            <a:r>
              <a:rPr lang="en-US" sz="900" dirty="0"/>
              <a:t>	</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E179BD5D-04DD-66F8-A912-8DC33032BE11}"/>
                  </a:ext>
                </a:extLst>
              </p:cNvPr>
              <p:cNvSpPr txBox="1"/>
              <p:nvPr/>
            </p:nvSpPr>
            <p:spPr>
              <a:xfrm>
                <a:off x="6882331" y="585438"/>
                <a:ext cx="3003258" cy="56509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400" b="0" i="1" smtClean="0">
                          <a:latin typeface="Cambria Math" panose="02040503050406030204" pitchFamily="18" charset="0"/>
                        </a:rPr>
                        <m:t>[2] </m:t>
                      </m:r>
                      <m:sSub>
                        <m:sSubPr>
                          <m:ctrlPr>
                            <a:rPr lang="en-US" sz="3400" b="0" i="1" smtClean="0">
                              <a:latin typeface="Cambria Math" panose="02040503050406030204" pitchFamily="18" charset="0"/>
                            </a:rPr>
                          </m:ctrlPr>
                        </m:sSubPr>
                        <m:e>
                          <m:r>
                            <a:rPr lang="en-US" sz="3400" b="0" i="1" smtClean="0">
                              <a:latin typeface="Cambria Math" panose="02040503050406030204" pitchFamily="18" charset="0"/>
                              <a:ea typeface="Cambria Math" panose="02040503050406030204" pitchFamily="18" charset="0"/>
                            </a:rPr>
                            <m:t>𝜏</m:t>
                          </m:r>
                        </m:e>
                        <m:sub>
                          <m:r>
                            <a:rPr lang="en-US" sz="3400" b="0" i="1" smtClean="0">
                              <a:latin typeface="Cambria Math" panose="02040503050406030204" pitchFamily="18" charset="0"/>
                            </a:rPr>
                            <m:t>0</m:t>
                          </m:r>
                        </m:sub>
                      </m:sSub>
                      <m:r>
                        <a:rPr lang="en-US" sz="3400" i="1">
                          <a:latin typeface="Cambria Math" panose="02040503050406030204" pitchFamily="18" charset="0"/>
                        </a:rPr>
                        <m:t>=</m:t>
                      </m:r>
                      <m:r>
                        <a:rPr lang="en-US" sz="3400" b="0" i="1" smtClean="0">
                          <a:latin typeface="Cambria Math" panose="02040503050406030204" pitchFamily="18" charset="0"/>
                        </a:rPr>
                        <m:t> </m:t>
                      </m:r>
                      <m:r>
                        <a:rPr lang="el-GR" sz="3400" i="1">
                          <a:latin typeface="Cambria Math" panose="02040503050406030204" pitchFamily="18" charset="0"/>
                          <a:ea typeface="Cambria Math" panose="02040503050406030204" pitchFamily="18" charset="0"/>
                        </a:rPr>
                        <m:t>𝜌</m:t>
                      </m:r>
                      <m:r>
                        <a:rPr lang="en-US" sz="3400" b="0" i="1" smtClean="0">
                          <a:latin typeface="Cambria Math" panose="02040503050406030204" pitchFamily="18" charset="0"/>
                          <a:ea typeface="Cambria Math" panose="02040503050406030204" pitchFamily="18" charset="0"/>
                        </a:rPr>
                        <m:t>𝑔𝑅</m:t>
                      </m:r>
                      <m:sSub>
                        <m:sSubPr>
                          <m:ctrlPr>
                            <a:rPr lang="en-US" sz="3400" b="0" i="1" smtClean="0">
                              <a:latin typeface="Cambria Math" panose="02040503050406030204" pitchFamily="18" charset="0"/>
                              <a:ea typeface="Cambria Math" panose="02040503050406030204" pitchFamily="18" charset="0"/>
                            </a:rPr>
                          </m:ctrlPr>
                        </m:sSubPr>
                        <m:e>
                          <m:r>
                            <a:rPr lang="en-US" sz="3400" b="0" i="1" smtClean="0">
                              <a:latin typeface="Cambria Math" panose="02040503050406030204" pitchFamily="18" charset="0"/>
                              <a:ea typeface="Cambria Math" panose="02040503050406030204" pitchFamily="18" charset="0"/>
                            </a:rPr>
                            <m:t>𝑆</m:t>
                          </m:r>
                        </m:e>
                        <m:sub>
                          <m:r>
                            <a:rPr lang="en-US" sz="3400" b="0" i="1" smtClean="0">
                              <a:latin typeface="Cambria Math" panose="02040503050406030204" pitchFamily="18" charset="0"/>
                              <a:ea typeface="Cambria Math" panose="02040503050406030204" pitchFamily="18" charset="0"/>
                            </a:rPr>
                            <m:t>𝑓</m:t>
                          </m:r>
                        </m:sub>
                      </m:sSub>
                    </m:oMath>
                  </m:oMathPara>
                </a14:m>
                <a:endParaRPr lang="en-US" sz="3400" dirty="0"/>
              </a:p>
            </p:txBody>
          </p:sp>
        </mc:Choice>
        <mc:Fallback xmlns="">
          <p:sp>
            <p:nvSpPr>
              <p:cNvPr id="8" name="TextBox 7">
                <a:extLst>
                  <a:ext uri="{FF2B5EF4-FFF2-40B4-BE49-F238E27FC236}">
                    <a16:creationId xmlns:a16="http://schemas.microsoft.com/office/drawing/2014/main" id="{E179BD5D-04DD-66F8-A912-8DC33032BE11}"/>
                  </a:ext>
                </a:extLst>
              </p:cNvPr>
              <p:cNvSpPr txBox="1">
                <a:spLocks noRot="1" noChangeAspect="1" noMove="1" noResize="1" noEditPoints="1" noAdjustHandles="1" noChangeArrowheads="1" noChangeShapeType="1" noTextEdit="1"/>
              </p:cNvSpPr>
              <p:nvPr/>
            </p:nvSpPr>
            <p:spPr>
              <a:xfrm>
                <a:off x="6882331" y="585438"/>
                <a:ext cx="3003258" cy="565091"/>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371CC8AA-9012-29EF-11FF-0C212BF5B631}"/>
                  </a:ext>
                </a:extLst>
              </p:cNvPr>
              <p:cNvSpPr txBox="1"/>
              <p:nvPr/>
            </p:nvSpPr>
            <p:spPr>
              <a:xfrm>
                <a:off x="6927710" y="1664005"/>
                <a:ext cx="3804247" cy="52322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400" b="0" i="1" smtClean="0">
                          <a:latin typeface="Cambria Math" panose="02040503050406030204" pitchFamily="18" charset="0"/>
                        </a:rPr>
                        <m:t>𝑅</m:t>
                      </m:r>
                      <m:r>
                        <a:rPr lang="en-US" sz="3400" i="1">
                          <a:latin typeface="Cambria Math" panose="02040503050406030204" pitchFamily="18" charset="0"/>
                        </a:rPr>
                        <m:t>=</m:t>
                      </m:r>
                      <m:r>
                        <a:rPr lang="en-US" sz="3400" b="0" i="1" smtClean="0">
                          <a:latin typeface="Cambria Math" panose="02040503050406030204" pitchFamily="18" charset="0"/>
                        </a:rPr>
                        <m:t>(</m:t>
                      </m:r>
                      <m:r>
                        <a:rPr lang="en-US" sz="3400" b="0" i="1" smtClean="0">
                          <a:latin typeface="Cambria Math" panose="02040503050406030204" pitchFamily="18" charset="0"/>
                        </a:rPr>
                        <m:t>𝑤𝑦</m:t>
                      </m:r>
                      <m:r>
                        <a:rPr lang="en-US" sz="3400" b="0" i="1" smtClean="0">
                          <a:latin typeface="Cambria Math" panose="02040503050406030204" pitchFamily="18" charset="0"/>
                        </a:rPr>
                        <m:t>)/(2</m:t>
                      </m:r>
                      <m:r>
                        <a:rPr lang="en-US" sz="3400" b="0" i="1" smtClean="0">
                          <a:latin typeface="Cambria Math" panose="02040503050406030204" pitchFamily="18" charset="0"/>
                        </a:rPr>
                        <m:t>𝑦</m:t>
                      </m:r>
                      <m:r>
                        <a:rPr lang="en-US" sz="3400" b="0" i="1" smtClean="0">
                          <a:latin typeface="Cambria Math" panose="02040503050406030204" pitchFamily="18" charset="0"/>
                        </a:rPr>
                        <m:t>+</m:t>
                      </m:r>
                      <m:r>
                        <a:rPr lang="en-US" sz="3400" b="0" i="1" smtClean="0">
                          <a:latin typeface="Cambria Math" panose="02040503050406030204" pitchFamily="18" charset="0"/>
                        </a:rPr>
                        <m:t>𝑤</m:t>
                      </m:r>
                      <m:r>
                        <a:rPr lang="en-US" sz="3400" b="0" i="1" smtClean="0">
                          <a:latin typeface="Cambria Math" panose="02040503050406030204" pitchFamily="18" charset="0"/>
                        </a:rPr>
                        <m:t>)</m:t>
                      </m:r>
                    </m:oMath>
                  </m:oMathPara>
                </a14:m>
                <a:endParaRPr lang="en-US" sz="3400" dirty="0"/>
              </a:p>
            </p:txBody>
          </p:sp>
        </mc:Choice>
        <mc:Fallback xmlns="">
          <p:sp>
            <p:nvSpPr>
              <p:cNvPr id="14" name="TextBox 13">
                <a:extLst>
                  <a:ext uri="{FF2B5EF4-FFF2-40B4-BE49-F238E27FC236}">
                    <a16:creationId xmlns:a16="http://schemas.microsoft.com/office/drawing/2014/main" id="{371CC8AA-9012-29EF-11FF-0C212BF5B631}"/>
                  </a:ext>
                </a:extLst>
              </p:cNvPr>
              <p:cNvSpPr txBox="1">
                <a:spLocks noRot="1" noChangeAspect="1" noMove="1" noResize="1" noEditPoints="1" noAdjustHandles="1" noChangeArrowheads="1" noChangeShapeType="1" noTextEdit="1"/>
              </p:cNvSpPr>
              <p:nvPr/>
            </p:nvSpPr>
            <p:spPr>
              <a:xfrm>
                <a:off x="6927710" y="1664005"/>
                <a:ext cx="3804247" cy="523220"/>
              </a:xfrm>
              <a:prstGeom prst="rect">
                <a:avLst/>
              </a:prstGeom>
              <a:blipFill>
                <a:blip r:embed="rId4"/>
                <a:stretch>
                  <a:fillRect/>
                </a:stretch>
              </a:blipFill>
            </p:spPr>
            <p:txBody>
              <a:bodyPr/>
              <a:lstStyle/>
              <a:p>
                <a:r>
                  <a:rPr lang="en-US">
                    <a:noFill/>
                  </a:rPr>
                  <a:t> </a:t>
                </a:r>
              </a:p>
            </p:txBody>
          </p:sp>
        </mc:Fallback>
      </mc:AlternateContent>
      <p:sp>
        <p:nvSpPr>
          <p:cNvPr id="32" name="TextBox 31">
            <a:extLst>
              <a:ext uri="{FF2B5EF4-FFF2-40B4-BE49-F238E27FC236}">
                <a16:creationId xmlns:a16="http://schemas.microsoft.com/office/drawing/2014/main" id="{5F2198E3-8F32-FDAF-B191-6DE71B166068}"/>
              </a:ext>
            </a:extLst>
          </p:cNvPr>
          <p:cNvSpPr txBox="1"/>
          <p:nvPr/>
        </p:nvSpPr>
        <p:spPr>
          <a:xfrm>
            <a:off x="6841475" y="177496"/>
            <a:ext cx="2713331" cy="461665"/>
          </a:xfrm>
          <a:prstGeom prst="rect">
            <a:avLst/>
          </a:prstGeom>
          <a:noFill/>
        </p:spPr>
        <p:txBody>
          <a:bodyPr wrap="square" rtlCol="0">
            <a:spAutoFit/>
          </a:bodyPr>
          <a:lstStyle/>
          <a:p>
            <a:r>
              <a:rPr lang="en-US" sz="2400" b="1" dirty="0"/>
              <a:t>Shear Stress</a:t>
            </a:r>
          </a:p>
        </p:txBody>
      </p:sp>
      <p:sp>
        <p:nvSpPr>
          <p:cNvPr id="34" name="TextBox 33">
            <a:extLst>
              <a:ext uri="{FF2B5EF4-FFF2-40B4-BE49-F238E27FC236}">
                <a16:creationId xmlns:a16="http://schemas.microsoft.com/office/drawing/2014/main" id="{45D60FB3-C867-6E76-1EF1-795CE8D629F8}"/>
              </a:ext>
            </a:extLst>
          </p:cNvPr>
          <p:cNvSpPr txBox="1"/>
          <p:nvPr/>
        </p:nvSpPr>
        <p:spPr>
          <a:xfrm>
            <a:off x="6882331" y="1182257"/>
            <a:ext cx="3557732" cy="523220"/>
          </a:xfrm>
          <a:prstGeom prst="rect">
            <a:avLst/>
          </a:prstGeom>
          <a:noFill/>
        </p:spPr>
        <p:txBody>
          <a:bodyPr wrap="square" rtlCol="0">
            <a:spAutoFit/>
          </a:bodyPr>
          <a:lstStyle/>
          <a:p>
            <a:r>
              <a:rPr lang="en-US" sz="2400" b="1" dirty="0"/>
              <a:t>Hydraulic</a:t>
            </a:r>
            <a:r>
              <a:rPr lang="en-US" sz="2800" b="1" dirty="0"/>
              <a:t> </a:t>
            </a:r>
            <a:r>
              <a:rPr lang="en-US" sz="2400" b="1" dirty="0"/>
              <a:t>Radius</a:t>
            </a:r>
          </a:p>
        </p:txBody>
      </p:sp>
      <p:sp>
        <p:nvSpPr>
          <p:cNvPr id="53" name="TextBox 52">
            <a:extLst>
              <a:ext uri="{FF2B5EF4-FFF2-40B4-BE49-F238E27FC236}">
                <a16:creationId xmlns:a16="http://schemas.microsoft.com/office/drawing/2014/main" id="{855B9F60-0C4D-3964-CB3A-4F8F67B01182}"/>
              </a:ext>
            </a:extLst>
          </p:cNvPr>
          <p:cNvSpPr txBox="1"/>
          <p:nvPr/>
        </p:nvSpPr>
        <p:spPr>
          <a:xfrm>
            <a:off x="6908033" y="2164760"/>
            <a:ext cx="3927944" cy="369332"/>
          </a:xfrm>
          <a:prstGeom prst="rect">
            <a:avLst/>
          </a:prstGeom>
          <a:noFill/>
        </p:spPr>
        <p:txBody>
          <a:bodyPr wrap="square" rtlCol="0">
            <a:spAutoFit/>
          </a:bodyPr>
          <a:lstStyle/>
          <a:p>
            <a:r>
              <a:rPr lang="en-US" dirty="0"/>
              <a:t>Rectangular channel approximation</a:t>
            </a:r>
          </a:p>
        </p:txBody>
      </p:sp>
      <p:sp>
        <p:nvSpPr>
          <p:cNvPr id="55" name="Arrow: Down 54">
            <a:extLst>
              <a:ext uri="{FF2B5EF4-FFF2-40B4-BE49-F238E27FC236}">
                <a16:creationId xmlns:a16="http://schemas.microsoft.com/office/drawing/2014/main" id="{4548899B-2676-0286-2775-E94922293824}"/>
              </a:ext>
            </a:extLst>
          </p:cNvPr>
          <p:cNvSpPr/>
          <p:nvPr/>
        </p:nvSpPr>
        <p:spPr>
          <a:xfrm rot="4167090">
            <a:off x="7292177" y="4653685"/>
            <a:ext cx="230428" cy="964752"/>
          </a:xfrm>
          <a:prstGeom prst="down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49C89530-B43C-D5BF-0F4D-335C8E41E84B}"/>
              </a:ext>
            </a:extLst>
          </p:cNvPr>
          <p:cNvSpPr txBox="1"/>
          <p:nvPr/>
        </p:nvSpPr>
        <p:spPr>
          <a:xfrm rot="20347255">
            <a:off x="6553039" y="4609417"/>
            <a:ext cx="1739756" cy="369332"/>
          </a:xfrm>
          <a:prstGeom prst="rect">
            <a:avLst/>
          </a:prstGeom>
          <a:noFill/>
        </p:spPr>
        <p:txBody>
          <a:bodyPr wrap="square" rtlCol="0">
            <a:spAutoFit/>
          </a:bodyPr>
          <a:lstStyle/>
          <a:p>
            <a:r>
              <a:rPr lang="en-US" dirty="0">
                <a:latin typeface="+mj-lt"/>
                <a:cs typeface="Arial" panose="020B0604020202020204" pitchFamily="34" charset="0"/>
              </a:rPr>
              <a:t>Flow Direction</a:t>
            </a:r>
          </a:p>
        </p:txBody>
      </p:sp>
      <p:grpSp>
        <p:nvGrpSpPr>
          <p:cNvPr id="57" name="Group 56">
            <a:extLst>
              <a:ext uri="{FF2B5EF4-FFF2-40B4-BE49-F238E27FC236}">
                <a16:creationId xmlns:a16="http://schemas.microsoft.com/office/drawing/2014/main" id="{4DD17E91-DF18-A567-6A2C-2AE40C9037D2}"/>
              </a:ext>
            </a:extLst>
          </p:cNvPr>
          <p:cNvGrpSpPr/>
          <p:nvPr/>
        </p:nvGrpSpPr>
        <p:grpSpPr>
          <a:xfrm>
            <a:off x="5887368" y="2716485"/>
            <a:ext cx="5413092" cy="3224301"/>
            <a:chOff x="4922675" y="3871303"/>
            <a:chExt cx="3766135" cy="2151775"/>
          </a:xfrm>
        </p:grpSpPr>
        <p:grpSp>
          <p:nvGrpSpPr>
            <p:cNvPr id="65" name="Group 64">
              <a:extLst>
                <a:ext uri="{FF2B5EF4-FFF2-40B4-BE49-F238E27FC236}">
                  <a16:creationId xmlns:a16="http://schemas.microsoft.com/office/drawing/2014/main" id="{6B3A9673-068B-76F8-F813-ABAFE67D7BE9}"/>
                </a:ext>
              </a:extLst>
            </p:cNvPr>
            <p:cNvGrpSpPr/>
            <p:nvPr/>
          </p:nvGrpSpPr>
          <p:grpSpPr>
            <a:xfrm>
              <a:off x="4922675" y="3871303"/>
              <a:ext cx="3766135" cy="2151775"/>
              <a:chOff x="5917713" y="3825380"/>
              <a:chExt cx="3766135" cy="2151775"/>
            </a:xfrm>
          </p:grpSpPr>
          <p:grpSp>
            <p:nvGrpSpPr>
              <p:cNvPr id="68" name="Group 67">
                <a:extLst>
                  <a:ext uri="{FF2B5EF4-FFF2-40B4-BE49-F238E27FC236}">
                    <a16:creationId xmlns:a16="http://schemas.microsoft.com/office/drawing/2014/main" id="{542C24F5-0826-F1F6-818A-6A18266CF1EE}"/>
                  </a:ext>
                </a:extLst>
              </p:cNvPr>
              <p:cNvGrpSpPr/>
              <p:nvPr/>
            </p:nvGrpSpPr>
            <p:grpSpPr>
              <a:xfrm>
                <a:off x="5917713" y="3825380"/>
                <a:ext cx="3766135" cy="2151775"/>
                <a:chOff x="5917713" y="3825380"/>
                <a:chExt cx="3766135" cy="2151775"/>
              </a:xfrm>
            </p:grpSpPr>
            <p:cxnSp>
              <p:nvCxnSpPr>
                <p:cNvPr id="70" name="Straight Connector 69">
                  <a:extLst>
                    <a:ext uri="{FF2B5EF4-FFF2-40B4-BE49-F238E27FC236}">
                      <a16:creationId xmlns:a16="http://schemas.microsoft.com/office/drawing/2014/main" id="{0A320A5A-A2D9-48C2-8DA3-76DDB24C78F1}"/>
                    </a:ext>
                  </a:extLst>
                </p:cNvPr>
                <p:cNvCxnSpPr/>
                <p:nvPr/>
              </p:nvCxnSpPr>
              <p:spPr>
                <a:xfrm flipV="1">
                  <a:off x="5920552" y="3825380"/>
                  <a:ext cx="3763296" cy="1434517"/>
                </a:xfrm>
                <a:prstGeom prst="line">
                  <a:avLst/>
                </a:prstGeom>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32ABFFE4-D36F-7D0F-8EF0-93635CF42449}"/>
                    </a:ext>
                  </a:extLst>
                </p:cNvPr>
                <p:cNvCxnSpPr>
                  <a:cxnSpLocks/>
                </p:cNvCxnSpPr>
                <p:nvPr/>
              </p:nvCxnSpPr>
              <p:spPr>
                <a:xfrm flipV="1">
                  <a:off x="5920552" y="4542638"/>
                  <a:ext cx="3763296" cy="1434517"/>
                </a:xfrm>
                <a:prstGeom prst="line">
                  <a:avLst/>
                </a:prstGeom>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DEB35D23-9C03-028A-8120-6DD72BAB1CB6}"/>
                    </a:ext>
                  </a:extLst>
                </p:cNvPr>
                <p:cNvCxnSpPr>
                  <a:cxnSpLocks/>
                </p:cNvCxnSpPr>
                <p:nvPr/>
              </p:nvCxnSpPr>
              <p:spPr>
                <a:xfrm>
                  <a:off x="5917713" y="5259896"/>
                  <a:ext cx="0" cy="717259"/>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69" name="Straight Connector 68">
                <a:extLst>
                  <a:ext uri="{FF2B5EF4-FFF2-40B4-BE49-F238E27FC236}">
                    <a16:creationId xmlns:a16="http://schemas.microsoft.com/office/drawing/2014/main" id="{81924BA2-F4CD-D0B3-A90D-3871940A5723}"/>
                  </a:ext>
                </a:extLst>
              </p:cNvPr>
              <p:cNvCxnSpPr>
                <a:cxnSpLocks/>
              </p:cNvCxnSpPr>
              <p:nvPr/>
            </p:nvCxnSpPr>
            <p:spPr>
              <a:xfrm>
                <a:off x="9683848" y="3825380"/>
                <a:ext cx="0" cy="717259"/>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66" name="Straight Connector 65">
              <a:extLst>
                <a:ext uri="{FF2B5EF4-FFF2-40B4-BE49-F238E27FC236}">
                  <a16:creationId xmlns:a16="http://schemas.microsoft.com/office/drawing/2014/main" id="{4E09E74F-325D-3097-E8D3-F49220134402}"/>
                </a:ext>
              </a:extLst>
            </p:cNvPr>
            <p:cNvCxnSpPr/>
            <p:nvPr/>
          </p:nvCxnSpPr>
          <p:spPr>
            <a:xfrm flipV="1">
              <a:off x="6698512" y="5305819"/>
              <a:ext cx="1286539" cy="47674"/>
            </a:xfrm>
            <a:prstGeom prst="line">
              <a:avLst/>
            </a:prstGeom>
          </p:spPr>
          <p:style>
            <a:lnRef idx="2">
              <a:schemeClr val="accent1"/>
            </a:lnRef>
            <a:fillRef idx="0">
              <a:schemeClr val="accent1"/>
            </a:fillRef>
            <a:effectRef idx="1">
              <a:schemeClr val="accent1"/>
            </a:effectRef>
            <a:fontRef idx="minor">
              <a:schemeClr val="tx1"/>
            </a:fontRef>
          </p:style>
        </p:cxnSp>
        <p:sp>
          <p:nvSpPr>
            <p:cNvPr id="67" name="Arc 66">
              <a:extLst>
                <a:ext uri="{FF2B5EF4-FFF2-40B4-BE49-F238E27FC236}">
                  <a16:creationId xmlns:a16="http://schemas.microsoft.com/office/drawing/2014/main" id="{52DB17AA-4931-8EB8-BEF2-C56664DC9002}"/>
                </a:ext>
              </a:extLst>
            </p:cNvPr>
            <p:cNvSpPr/>
            <p:nvPr/>
          </p:nvSpPr>
          <p:spPr>
            <a:xfrm>
              <a:off x="7283302" y="5108944"/>
              <a:ext cx="143540" cy="43061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mc:AlternateContent xmlns:mc="http://schemas.openxmlformats.org/markup-compatibility/2006" xmlns:a14="http://schemas.microsoft.com/office/drawing/2010/main">
        <mc:Choice Requires="a14">
          <p:sp>
            <p:nvSpPr>
              <p:cNvPr id="58" name="TextBox 57">
                <a:extLst>
                  <a:ext uri="{FF2B5EF4-FFF2-40B4-BE49-F238E27FC236}">
                    <a16:creationId xmlns:a16="http://schemas.microsoft.com/office/drawing/2014/main" id="{305CFDE1-4704-1556-7EB6-2041E748E9F6}"/>
                  </a:ext>
                </a:extLst>
              </p:cNvPr>
              <p:cNvSpPr txBox="1"/>
              <p:nvPr/>
            </p:nvSpPr>
            <p:spPr>
              <a:xfrm>
                <a:off x="9331033" y="4426115"/>
                <a:ext cx="2217561" cy="54784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𝑆</m:t>
                          </m:r>
                        </m:e>
                        <m:sub>
                          <m:r>
                            <a:rPr lang="en-US" sz="2200" b="0" i="1" smtClean="0">
                              <a:latin typeface="Cambria Math" panose="02040503050406030204" pitchFamily="18" charset="0"/>
                            </a:rPr>
                            <m:t>𝑓</m:t>
                          </m:r>
                        </m:sub>
                      </m:sSub>
                      <m:r>
                        <a:rPr lang="en-US" sz="2200" i="1">
                          <a:latin typeface="Cambria Math" panose="02040503050406030204" pitchFamily="18" charset="0"/>
                        </a:rPr>
                        <m:t>=</m:t>
                      </m:r>
                      <m:r>
                        <a:rPr lang="en-US" sz="2200" b="0" i="1" smtClean="0">
                          <a:latin typeface="Cambria Math" panose="02040503050406030204" pitchFamily="18" charset="0"/>
                        </a:rPr>
                        <m:t> </m:t>
                      </m:r>
                      <m:r>
                        <a:rPr lang="en-US" sz="2200" b="0" i="1"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h</m:t>
                      </m:r>
                      <m:r>
                        <a:rPr lang="en-US" sz="2200" b="0" i="1"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𝑥</m:t>
                      </m:r>
                    </m:oMath>
                  </m:oMathPara>
                </a14:m>
                <a:endParaRPr lang="en-US" sz="2200" dirty="0"/>
              </a:p>
            </p:txBody>
          </p:sp>
        </mc:Choice>
        <mc:Fallback xmlns="">
          <p:sp>
            <p:nvSpPr>
              <p:cNvPr id="58" name="TextBox 57">
                <a:extLst>
                  <a:ext uri="{FF2B5EF4-FFF2-40B4-BE49-F238E27FC236}">
                    <a16:creationId xmlns:a16="http://schemas.microsoft.com/office/drawing/2014/main" id="{305CFDE1-4704-1556-7EB6-2041E748E9F6}"/>
                  </a:ext>
                </a:extLst>
              </p:cNvPr>
              <p:cNvSpPr txBox="1">
                <a:spLocks noRot="1" noChangeAspect="1" noMove="1" noResize="1" noEditPoints="1" noAdjustHandles="1" noChangeArrowheads="1" noChangeShapeType="1" noTextEdit="1"/>
              </p:cNvSpPr>
              <p:nvPr/>
            </p:nvSpPr>
            <p:spPr>
              <a:xfrm>
                <a:off x="9331033" y="4426115"/>
                <a:ext cx="2217561" cy="547848"/>
              </a:xfrm>
              <a:prstGeom prst="rect">
                <a:avLst/>
              </a:prstGeom>
              <a:blipFill>
                <a:blip r:embed="rId5"/>
                <a:stretch>
                  <a:fillRect/>
                </a:stretch>
              </a:blipFill>
            </p:spPr>
            <p:txBody>
              <a:bodyPr/>
              <a:lstStyle/>
              <a:p>
                <a:r>
                  <a:rPr lang="en-US">
                    <a:noFill/>
                  </a:rPr>
                  <a:t> </a:t>
                </a:r>
              </a:p>
            </p:txBody>
          </p:sp>
        </mc:Fallback>
      </mc:AlternateContent>
      <p:sp>
        <p:nvSpPr>
          <p:cNvPr id="59" name="TextBox 58">
            <a:extLst>
              <a:ext uri="{FF2B5EF4-FFF2-40B4-BE49-F238E27FC236}">
                <a16:creationId xmlns:a16="http://schemas.microsoft.com/office/drawing/2014/main" id="{61DCE020-7024-FE7C-E571-50B46E62E211}"/>
              </a:ext>
            </a:extLst>
          </p:cNvPr>
          <p:cNvSpPr txBox="1"/>
          <p:nvPr/>
        </p:nvSpPr>
        <p:spPr>
          <a:xfrm>
            <a:off x="11276994" y="3051051"/>
            <a:ext cx="1318238" cy="645657"/>
          </a:xfrm>
          <a:prstGeom prst="rect">
            <a:avLst/>
          </a:prstGeom>
          <a:noFill/>
        </p:spPr>
        <p:txBody>
          <a:bodyPr wrap="square" rtlCol="0">
            <a:spAutoFit/>
          </a:bodyPr>
          <a:lstStyle/>
          <a:p>
            <a:r>
              <a:rPr lang="en-US" sz="2200" dirty="0"/>
              <a:t>h</a:t>
            </a:r>
          </a:p>
        </p:txBody>
      </p:sp>
      <p:sp>
        <p:nvSpPr>
          <p:cNvPr id="60" name="TextBox 59">
            <a:extLst>
              <a:ext uri="{FF2B5EF4-FFF2-40B4-BE49-F238E27FC236}">
                <a16:creationId xmlns:a16="http://schemas.microsoft.com/office/drawing/2014/main" id="{5CCAB0C2-6DA0-7AA7-5F92-3DED6CA4F7F1}"/>
              </a:ext>
            </a:extLst>
          </p:cNvPr>
          <p:cNvSpPr txBox="1"/>
          <p:nvPr/>
        </p:nvSpPr>
        <p:spPr>
          <a:xfrm>
            <a:off x="9554806" y="3489391"/>
            <a:ext cx="1318238" cy="430887"/>
          </a:xfrm>
          <a:prstGeom prst="rect">
            <a:avLst/>
          </a:prstGeom>
          <a:noFill/>
        </p:spPr>
        <p:txBody>
          <a:bodyPr wrap="square" rtlCol="0">
            <a:spAutoFit/>
          </a:bodyPr>
          <a:lstStyle/>
          <a:p>
            <a:r>
              <a:rPr lang="en-US" sz="2200" dirty="0"/>
              <a:t>ρ (water)</a:t>
            </a:r>
          </a:p>
        </p:txBody>
      </p:sp>
      <p:sp>
        <p:nvSpPr>
          <p:cNvPr id="61" name="Arrow: Down 60">
            <a:extLst>
              <a:ext uri="{FF2B5EF4-FFF2-40B4-BE49-F238E27FC236}">
                <a16:creationId xmlns:a16="http://schemas.microsoft.com/office/drawing/2014/main" id="{99B20993-60F5-AA07-8E16-A393A414745B}"/>
              </a:ext>
            </a:extLst>
          </p:cNvPr>
          <p:cNvSpPr/>
          <p:nvPr/>
        </p:nvSpPr>
        <p:spPr>
          <a:xfrm rot="14981618">
            <a:off x="7437085" y="5000559"/>
            <a:ext cx="230428" cy="964752"/>
          </a:xfrm>
          <a:prstGeom prst="down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2" name="TextBox 61">
                <a:extLst>
                  <a:ext uri="{FF2B5EF4-FFF2-40B4-BE49-F238E27FC236}">
                    <a16:creationId xmlns:a16="http://schemas.microsoft.com/office/drawing/2014/main" id="{11D13409-ED19-32C8-7F84-C161DABC327D}"/>
                  </a:ext>
                </a:extLst>
              </p:cNvPr>
              <p:cNvSpPr txBox="1"/>
              <p:nvPr/>
            </p:nvSpPr>
            <p:spPr>
              <a:xfrm>
                <a:off x="8043050" y="4981663"/>
                <a:ext cx="456931" cy="50730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ea typeface="Cambria Math" panose="02040503050406030204" pitchFamily="18" charset="0"/>
                            </a:rPr>
                            <m:t>𝜏</m:t>
                          </m:r>
                        </m:e>
                        <m:sub>
                          <m:r>
                            <a:rPr lang="en-US" sz="2200" b="0" i="1" smtClean="0">
                              <a:latin typeface="Cambria Math" panose="02040503050406030204" pitchFamily="18" charset="0"/>
                            </a:rPr>
                            <m:t>0</m:t>
                          </m:r>
                        </m:sub>
                      </m:sSub>
                    </m:oMath>
                  </m:oMathPara>
                </a14:m>
                <a:endParaRPr lang="en-US" sz="2200" dirty="0"/>
              </a:p>
            </p:txBody>
          </p:sp>
        </mc:Choice>
        <mc:Fallback xmlns="">
          <p:sp>
            <p:nvSpPr>
              <p:cNvPr id="62" name="TextBox 61">
                <a:extLst>
                  <a:ext uri="{FF2B5EF4-FFF2-40B4-BE49-F238E27FC236}">
                    <a16:creationId xmlns:a16="http://schemas.microsoft.com/office/drawing/2014/main" id="{11D13409-ED19-32C8-7F84-C161DABC327D}"/>
                  </a:ext>
                </a:extLst>
              </p:cNvPr>
              <p:cNvSpPr txBox="1">
                <a:spLocks noRot="1" noChangeAspect="1" noMove="1" noResize="1" noEditPoints="1" noAdjustHandles="1" noChangeArrowheads="1" noChangeShapeType="1" noTextEdit="1"/>
              </p:cNvSpPr>
              <p:nvPr/>
            </p:nvSpPr>
            <p:spPr>
              <a:xfrm>
                <a:off x="8043050" y="4981663"/>
                <a:ext cx="456931" cy="507302"/>
              </a:xfrm>
              <a:prstGeom prst="rect">
                <a:avLst/>
              </a:prstGeom>
              <a:blipFill>
                <a:blip r:embed="rId6"/>
                <a:stretch>
                  <a:fillRect/>
                </a:stretch>
              </a:blipFill>
            </p:spPr>
            <p:txBody>
              <a:bodyPr/>
              <a:lstStyle/>
              <a:p>
                <a:r>
                  <a:rPr lang="en-US">
                    <a:noFill/>
                  </a:rPr>
                  <a:t> </a:t>
                </a:r>
              </a:p>
            </p:txBody>
          </p:sp>
        </mc:Fallback>
      </mc:AlternateContent>
      <p:sp>
        <p:nvSpPr>
          <p:cNvPr id="63" name="Arrow: Down 62">
            <a:extLst>
              <a:ext uri="{FF2B5EF4-FFF2-40B4-BE49-F238E27FC236}">
                <a16:creationId xmlns:a16="http://schemas.microsoft.com/office/drawing/2014/main" id="{F38B188C-3CEB-D129-D3DD-D839E427941B}"/>
              </a:ext>
            </a:extLst>
          </p:cNvPr>
          <p:cNvSpPr/>
          <p:nvPr/>
        </p:nvSpPr>
        <p:spPr>
          <a:xfrm>
            <a:off x="7661827" y="3311151"/>
            <a:ext cx="237690" cy="706901"/>
          </a:xfrm>
          <a:prstGeom prst="down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2974B9B6-5543-D87E-6230-7A1C9B890C6D}"/>
              </a:ext>
            </a:extLst>
          </p:cNvPr>
          <p:cNvSpPr txBox="1"/>
          <p:nvPr/>
        </p:nvSpPr>
        <p:spPr>
          <a:xfrm>
            <a:off x="7612396" y="2843734"/>
            <a:ext cx="1318238" cy="645657"/>
          </a:xfrm>
          <a:prstGeom prst="rect">
            <a:avLst/>
          </a:prstGeom>
          <a:noFill/>
        </p:spPr>
        <p:txBody>
          <a:bodyPr wrap="square" rtlCol="0">
            <a:spAutoFit/>
          </a:bodyPr>
          <a:lstStyle/>
          <a:p>
            <a:r>
              <a:rPr lang="en-US" sz="2200" dirty="0"/>
              <a:t>g</a:t>
            </a:r>
          </a:p>
        </p:txBody>
      </p:sp>
      <p:sp>
        <p:nvSpPr>
          <p:cNvPr id="74" name="TextBox 73">
            <a:extLst>
              <a:ext uri="{FF2B5EF4-FFF2-40B4-BE49-F238E27FC236}">
                <a16:creationId xmlns:a16="http://schemas.microsoft.com/office/drawing/2014/main" id="{39AD558C-E7DD-17BB-2858-AF683BE83E5B}"/>
              </a:ext>
            </a:extLst>
          </p:cNvPr>
          <p:cNvSpPr txBox="1"/>
          <p:nvPr/>
        </p:nvSpPr>
        <p:spPr>
          <a:xfrm>
            <a:off x="5778319" y="5947603"/>
            <a:ext cx="6304630" cy="923330"/>
          </a:xfrm>
          <a:prstGeom prst="rect">
            <a:avLst/>
          </a:prstGeom>
          <a:noFill/>
        </p:spPr>
        <p:txBody>
          <a:bodyPr wrap="square" rtlCol="0">
            <a:spAutoFit/>
          </a:bodyPr>
          <a:lstStyle/>
          <a:p>
            <a:r>
              <a:rPr lang="en-US" dirty="0"/>
              <a:t>Schematic of open-channel flow showing the balance between gravitational driving forces, bed shear stress, flow depth, and channel slope</a:t>
            </a:r>
          </a:p>
        </p:txBody>
      </p:sp>
      <p:sp>
        <p:nvSpPr>
          <p:cNvPr id="75" name="Slide Number Placeholder 74">
            <a:extLst>
              <a:ext uri="{FF2B5EF4-FFF2-40B4-BE49-F238E27FC236}">
                <a16:creationId xmlns:a16="http://schemas.microsoft.com/office/drawing/2014/main" id="{3DD37D7E-2069-CF7F-7604-7571F094FB93}"/>
              </a:ext>
            </a:extLst>
          </p:cNvPr>
          <p:cNvSpPr>
            <a:spLocks noGrp="1"/>
          </p:cNvSpPr>
          <p:nvPr>
            <p:ph type="sldNum" sz="quarter" idx="12"/>
          </p:nvPr>
        </p:nvSpPr>
        <p:spPr/>
        <p:txBody>
          <a:bodyPr/>
          <a:lstStyle/>
          <a:p>
            <a:fld id="{FA99161D-C4CB-4048-AB64-44E2ACAC06A6}" type="slidenum">
              <a:rPr lang="en-US" smtClean="0"/>
              <a:t>26</a:t>
            </a:fld>
            <a:endParaRPr lang="en-US"/>
          </a:p>
        </p:txBody>
      </p:sp>
    </p:spTree>
    <p:extLst>
      <p:ext uri="{BB962C8B-B14F-4D97-AF65-F5344CB8AC3E}">
        <p14:creationId xmlns:p14="http://schemas.microsoft.com/office/powerpoint/2010/main" val="21791129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356C3-EC29-48C7-07E1-3E69805A2F0F}"/>
            </a:ext>
          </a:extLst>
        </p:cNvPr>
        <p:cNvGrpSpPr/>
        <p:nvPr/>
      </p:nvGrpSpPr>
      <p:grpSpPr>
        <a:xfrm>
          <a:off x="0" y="0"/>
          <a:ext cx="0" cy="0"/>
          <a:chOff x="0" y="0"/>
          <a:chExt cx="0" cy="0"/>
        </a:xfrm>
      </p:grpSpPr>
      <p:sp>
        <p:nvSpPr>
          <p:cNvPr id="5" name="What Happened and Why?">
            <a:extLst>
              <a:ext uri="{FF2B5EF4-FFF2-40B4-BE49-F238E27FC236}">
                <a16:creationId xmlns:a16="http://schemas.microsoft.com/office/drawing/2014/main" id="{94EFC4BD-17BF-C16B-9FDF-B8557FBE9995}"/>
              </a:ext>
            </a:extLst>
          </p:cNvPr>
          <p:cNvSpPr txBox="1"/>
          <p:nvPr/>
        </p:nvSpPr>
        <p:spPr>
          <a:xfrm>
            <a:off x="146304" y="64008"/>
            <a:ext cx="11773424" cy="5799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anchor="ctr">
            <a:spAutoFit/>
          </a:bodyPr>
          <a:lstStyle>
            <a:lvl1pPr algn="ctr" defTabSz="821531">
              <a:defRPr sz="6600">
                <a:latin typeface="+mj-lt"/>
                <a:ea typeface="+mj-ea"/>
                <a:cs typeface="+mj-cs"/>
                <a:sym typeface="Gill Sans"/>
              </a:defRPr>
            </a:lvl1pPr>
          </a:lstStyle>
          <a:p>
            <a:pPr algn="l"/>
            <a:r>
              <a:rPr lang="en-US" sz="3300" dirty="0"/>
              <a:t>Open-channel flow derivation </a:t>
            </a:r>
            <a:endParaRPr sz="3300" dirty="0"/>
          </a:p>
        </p:txBody>
      </p:sp>
      <p:sp>
        <p:nvSpPr>
          <p:cNvPr id="11" name="TextBox 10">
            <a:extLst>
              <a:ext uri="{FF2B5EF4-FFF2-40B4-BE49-F238E27FC236}">
                <a16:creationId xmlns:a16="http://schemas.microsoft.com/office/drawing/2014/main" id="{8D414599-576F-A062-A35E-D002E002AA76}"/>
              </a:ext>
            </a:extLst>
          </p:cNvPr>
          <p:cNvSpPr txBox="1"/>
          <p:nvPr/>
        </p:nvSpPr>
        <p:spPr>
          <a:xfrm>
            <a:off x="176434" y="981390"/>
            <a:ext cx="4777230" cy="48272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b="1" dirty="0"/>
              <a:t>[3] </a:t>
            </a:r>
            <a:r>
              <a:rPr lang="en-US" sz="2000" dirty="0"/>
              <a:t>Flowing water behaves as a Newtonian fluid</a:t>
            </a:r>
          </a:p>
          <a:p>
            <a:pPr marL="342900" indent="-342900" defTabSz="321469" hangingPunct="0">
              <a:buFont typeface="Arial" panose="020B0604020202020204" pitchFamily="34" charset="0"/>
              <a:buChar char="•"/>
            </a:pPr>
            <a:r>
              <a:rPr lang="en-US" sz="2000" dirty="0"/>
              <a:t>Newtonian fluids have constant viscosity (at a given temperature and pressure) </a:t>
            </a:r>
          </a:p>
          <a:p>
            <a:pPr marL="342900" indent="-342900" defTabSz="321469" hangingPunct="0">
              <a:buFont typeface="Arial" panose="020B0604020202020204" pitchFamily="34" charset="0"/>
              <a:buChar char="•"/>
            </a:pPr>
            <a:r>
              <a:rPr lang="en-US" sz="2000" dirty="0"/>
              <a:t>Fluid flow (v) is proportional to the rate of shear applied to it</a:t>
            </a:r>
          </a:p>
          <a:p>
            <a:pPr marL="342900" indent="-342900" defTabSz="321469" hangingPunct="0">
              <a:buFont typeface="Arial" panose="020B0604020202020204" pitchFamily="34" charset="0"/>
              <a:buChar char="•"/>
            </a:pPr>
            <a:r>
              <a:rPr lang="en-US" sz="2000" dirty="0"/>
              <a:t>Faster flows exert higher shear stress</a:t>
            </a:r>
          </a:p>
          <a:p>
            <a:pPr defTabSz="321469" hangingPunct="0"/>
            <a:endParaRPr lang="en-US" sz="2000" dirty="0"/>
          </a:p>
          <a:p>
            <a:pPr defTabSz="321469" hangingPunct="0"/>
            <a:r>
              <a:rPr lang="en-US" sz="2000" dirty="0"/>
              <a:t>where:</a:t>
            </a:r>
          </a:p>
          <a:p>
            <a:pPr defTabSz="321469" hangingPunct="0"/>
            <a:r>
              <a:rPr lang="el-GR" sz="2000" dirty="0"/>
              <a:t>τ</a:t>
            </a:r>
            <a:r>
              <a:rPr lang="en-US" sz="2000" baseline="-25000" dirty="0"/>
              <a:t>0</a:t>
            </a:r>
            <a:r>
              <a:rPr lang="en-US" sz="2000" dirty="0"/>
              <a:t> = bed shear stress [N/ m</a:t>
            </a:r>
            <a:r>
              <a:rPr lang="en-US" sz="2000" baseline="30000" dirty="0"/>
              <a:t>2</a:t>
            </a:r>
            <a:r>
              <a:rPr lang="en-US" sz="2000" dirty="0"/>
              <a:t>]</a:t>
            </a:r>
          </a:p>
          <a:p>
            <a:pPr defTabSz="321469" hangingPunct="0"/>
            <a:r>
              <a:rPr lang="en-US" sz="2000" dirty="0"/>
              <a:t>a = dimensionless drag coefficient</a:t>
            </a:r>
          </a:p>
          <a:p>
            <a:pPr defTabSz="321469" hangingPunct="0"/>
            <a:r>
              <a:rPr lang="en-US" sz="2000" dirty="0"/>
              <a:t>ρ = density of water [kg/m</a:t>
            </a:r>
            <a:r>
              <a:rPr lang="en-US" sz="2000" baseline="30000" dirty="0"/>
              <a:t>2</a:t>
            </a:r>
            <a:r>
              <a:rPr lang="en-US" sz="2000" dirty="0"/>
              <a:t>]</a:t>
            </a:r>
          </a:p>
          <a:p>
            <a:pPr defTabSz="321469" hangingPunct="0"/>
            <a:r>
              <a:rPr lang="en-US" sz="2000" dirty="0"/>
              <a:t>v = flow velocity [m/s]</a:t>
            </a:r>
          </a:p>
          <a:p>
            <a:pPr defTabSz="321469" hangingPunct="0"/>
            <a:endParaRPr lang="en-US" sz="2000" dirty="0"/>
          </a:p>
          <a:p>
            <a:pPr defTabSz="321469" hangingPunct="0"/>
            <a:r>
              <a:rPr lang="en-US" sz="900" dirty="0"/>
              <a:t>	</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D4C41053-9E65-41F1-F018-F4475658D220}"/>
                  </a:ext>
                </a:extLst>
              </p:cNvPr>
              <p:cNvSpPr txBox="1"/>
              <p:nvPr/>
            </p:nvSpPr>
            <p:spPr>
              <a:xfrm>
                <a:off x="5765737" y="610209"/>
                <a:ext cx="2662460" cy="52322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400" b="0" i="1" smtClean="0">
                          <a:latin typeface="Cambria Math" panose="02040503050406030204" pitchFamily="18" charset="0"/>
                        </a:rPr>
                        <m:t>[3] </m:t>
                      </m:r>
                      <m:sSub>
                        <m:sSubPr>
                          <m:ctrlPr>
                            <a:rPr lang="en-US" sz="3400" b="0" i="1" smtClean="0">
                              <a:latin typeface="Cambria Math" panose="02040503050406030204" pitchFamily="18" charset="0"/>
                            </a:rPr>
                          </m:ctrlPr>
                        </m:sSubPr>
                        <m:e>
                          <m:r>
                            <a:rPr lang="en-US" sz="3400" b="0" i="1" smtClean="0">
                              <a:latin typeface="Cambria Math" panose="02040503050406030204" pitchFamily="18" charset="0"/>
                              <a:ea typeface="Cambria Math" panose="02040503050406030204" pitchFamily="18" charset="0"/>
                            </a:rPr>
                            <m:t>𝜏</m:t>
                          </m:r>
                        </m:e>
                        <m:sub>
                          <m:r>
                            <a:rPr lang="en-US" sz="3400" b="0" i="1" smtClean="0">
                              <a:latin typeface="Cambria Math" panose="02040503050406030204" pitchFamily="18" charset="0"/>
                            </a:rPr>
                            <m:t>0</m:t>
                          </m:r>
                        </m:sub>
                      </m:sSub>
                      <m:r>
                        <a:rPr lang="en-US" sz="3400" i="1">
                          <a:latin typeface="Cambria Math" panose="02040503050406030204" pitchFamily="18" charset="0"/>
                        </a:rPr>
                        <m:t>=</m:t>
                      </m:r>
                      <m:r>
                        <a:rPr lang="en-US" sz="3400" b="0" i="1" smtClean="0">
                          <a:latin typeface="Cambria Math" panose="02040503050406030204" pitchFamily="18" charset="0"/>
                        </a:rPr>
                        <m:t>𝑎</m:t>
                      </m:r>
                      <m:r>
                        <a:rPr lang="en-US" sz="3400" b="0" i="1" smtClean="0">
                          <a:latin typeface="Cambria Math" panose="02040503050406030204" pitchFamily="18" charset="0"/>
                          <a:ea typeface="Cambria Math" panose="02040503050406030204" pitchFamily="18" charset="0"/>
                        </a:rPr>
                        <m:t>𝜌</m:t>
                      </m:r>
                      <m:sSup>
                        <m:sSupPr>
                          <m:ctrlPr>
                            <a:rPr lang="en-US" sz="3400" b="0" i="1" smtClean="0">
                              <a:latin typeface="Cambria Math" panose="02040503050406030204" pitchFamily="18" charset="0"/>
                              <a:ea typeface="Cambria Math" panose="02040503050406030204" pitchFamily="18" charset="0"/>
                            </a:rPr>
                          </m:ctrlPr>
                        </m:sSupPr>
                        <m:e>
                          <m:r>
                            <a:rPr lang="en-US" sz="3400" b="0" i="1" smtClean="0">
                              <a:latin typeface="Cambria Math" panose="02040503050406030204" pitchFamily="18" charset="0"/>
                              <a:ea typeface="Cambria Math" panose="02040503050406030204" pitchFamily="18" charset="0"/>
                            </a:rPr>
                            <m:t>𝑣</m:t>
                          </m:r>
                        </m:e>
                        <m:sup>
                          <m:r>
                            <a:rPr lang="en-US" sz="3400" b="0" i="1" smtClean="0">
                              <a:latin typeface="Cambria Math" panose="02040503050406030204" pitchFamily="18" charset="0"/>
                              <a:ea typeface="Cambria Math" panose="02040503050406030204" pitchFamily="18" charset="0"/>
                            </a:rPr>
                            <m:t>2</m:t>
                          </m:r>
                        </m:sup>
                      </m:sSup>
                    </m:oMath>
                  </m:oMathPara>
                </a14:m>
                <a:endParaRPr lang="en-US" sz="3400" dirty="0"/>
              </a:p>
            </p:txBody>
          </p:sp>
        </mc:Choice>
        <mc:Fallback xmlns="">
          <p:sp>
            <p:nvSpPr>
              <p:cNvPr id="8" name="TextBox 7">
                <a:extLst>
                  <a:ext uri="{FF2B5EF4-FFF2-40B4-BE49-F238E27FC236}">
                    <a16:creationId xmlns:a16="http://schemas.microsoft.com/office/drawing/2014/main" id="{D4C41053-9E65-41F1-F018-F4475658D220}"/>
                  </a:ext>
                </a:extLst>
              </p:cNvPr>
              <p:cNvSpPr txBox="1">
                <a:spLocks noRot="1" noChangeAspect="1" noMove="1" noResize="1" noEditPoints="1" noAdjustHandles="1" noChangeArrowheads="1" noChangeShapeType="1" noTextEdit="1"/>
              </p:cNvSpPr>
              <p:nvPr/>
            </p:nvSpPr>
            <p:spPr>
              <a:xfrm>
                <a:off x="5765737" y="610209"/>
                <a:ext cx="2662460" cy="523220"/>
              </a:xfrm>
              <a:prstGeom prst="rect">
                <a:avLst/>
              </a:prstGeom>
              <a:blipFill>
                <a:blip r:embed="rId3"/>
                <a:stretch>
                  <a:fillRect/>
                </a:stretch>
              </a:blipFill>
            </p:spPr>
            <p:txBody>
              <a:bodyPr/>
              <a:lstStyle/>
              <a:p>
                <a:r>
                  <a:rPr lang="en-US">
                    <a:noFill/>
                  </a:rPr>
                  <a:t> </a:t>
                </a:r>
              </a:p>
            </p:txBody>
          </p:sp>
        </mc:Fallback>
      </mc:AlternateContent>
      <p:sp>
        <p:nvSpPr>
          <p:cNvPr id="32" name="TextBox 31">
            <a:extLst>
              <a:ext uri="{FF2B5EF4-FFF2-40B4-BE49-F238E27FC236}">
                <a16:creationId xmlns:a16="http://schemas.microsoft.com/office/drawing/2014/main" id="{374709CB-C313-C9B1-EA4B-B59FDD3C9C4F}"/>
              </a:ext>
            </a:extLst>
          </p:cNvPr>
          <p:cNvSpPr txBox="1"/>
          <p:nvPr/>
        </p:nvSpPr>
        <p:spPr>
          <a:xfrm>
            <a:off x="5765735" y="189569"/>
            <a:ext cx="4920816" cy="461665"/>
          </a:xfrm>
          <a:prstGeom prst="rect">
            <a:avLst/>
          </a:prstGeom>
          <a:noFill/>
        </p:spPr>
        <p:txBody>
          <a:bodyPr wrap="square" rtlCol="0">
            <a:spAutoFit/>
          </a:bodyPr>
          <a:lstStyle/>
          <a:p>
            <a:r>
              <a:rPr lang="en-US" sz="2400" b="1" dirty="0"/>
              <a:t>Shear Stress as a drag force</a:t>
            </a:r>
          </a:p>
        </p:txBody>
      </p:sp>
      <p:sp>
        <p:nvSpPr>
          <p:cNvPr id="3" name="TextBox 2">
            <a:extLst>
              <a:ext uri="{FF2B5EF4-FFF2-40B4-BE49-F238E27FC236}">
                <a16:creationId xmlns:a16="http://schemas.microsoft.com/office/drawing/2014/main" id="{722D931C-877D-C3F7-9DBD-EDEDE19DF022}"/>
              </a:ext>
            </a:extLst>
          </p:cNvPr>
          <p:cNvSpPr txBox="1"/>
          <p:nvPr/>
        </p:nvSpPr>
        <p:spPr>
          <a:xfrm>
            <a:off x="5765736" y="1229436"/>
            <a:ext cx="4920816" cy="461665"/>
          </a:xfrm>
          <a:prstGeom prst="rect">
            <a:avLst/>
          </a:prstGeom>
          <a:noFill/>
        </p:spPr>
        <p:txBody>
          <a:bodyPr wrap="square" rtlCol="0">
            <a:spAutoFit/>
          </a:bodyPr>
          <a:lstStyle/>
          <a:p>
            <a:r>
              <a:rPr lang="en-US" sz="2400" b="1" dirty="0"/>
              <a:t>Rearranging [2] and [3] yields:</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03B4473D-67B4-83DA-66ED-13C2BDC36B77}"/>
                  </a:ext>
                </a:extLst>
              </p:cNvPr>
              <p:cNvSpPr txBox="1"/>
              <p:nvPr/>
            </p:nvSpPr>
            <p:spPr>
              <a:xfrm>
                <a:off x="5765736" y="1629546"/>
                <a:ext cx="2479012" cy="104983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400" b="0" i="1" smtClean="0">
                          <a:latin typeface="Cambria Math" panose="02040503050406030204" pitchFamily="18" charset="0"/>
                        </a:rPr>
                        <m:t>[4] </m:t>
                      </m:r>
                      <m:sSub>
                        <m:sSubPr>
                          <m:ctrlPr>
                            <a:rPr lang="en-US" sz="3400" b="0" i="1" smtClean="0">
                              <a:latin typeface="Cambria Math" panose="02040503050406030204" pitchFamily="18" charset="0"/>
                            </a:rPr>
                          </m:ctrlPr>
                        </m:sSubPr>
                        <m:e>
                          <m:r>
                            <a:rPr lang="en-US" sz="3400" b="0" i="1" smtClean="0">
                              <a:latin typeface="Cambria Math" panose="02040503050406030204" pitchFamily="18" charset="0"/>
                            </a:rPr>
                            <m:t>𝑆</m:t>
                          </m:r>
                        </m:e>
                        <m:sub>
                          <m:r>
                            <a:rPr lang="en-US" sz="3400" b="0" i="1" smtClean="0">
                              <a:latin typeface="Cambria Math" panose="02040503050406030204" pitchFamily="18" charset="0"/>
                              <a:ea typeface="Cambria Math" panose="02040503050406030204" pitchFamily="18" charset="0"/>
                            </a:rPr>
                            <m:t>𝑓</m:t>
                          </m:r>
                        </m:sub>
                      </m:sSub>
                      <m:r>
                        <a:rPr lang="en-US" sz="3400" i="1">
                          <a:latin typeface="Cambria Math" panose="02040503050406030204" pitchFamily="18" charset="0"/>
                        </a:rPr>
                        <m:t>=</m:t>
                      </m:r>
                      <m:f>
                        <m:fPr>
                          <m:ctrlPr>
                            <a:rPr lang="en-US" sz="3400" i="1" smtClean="0">
                              <a:latin typeface="Cambria Math" panose="02040503050406030204" pitchFamily="18" charset="0"/>
                            </a:rPr>
                          </m:ctrlPr>
                        </m:fPr>
                        <m:num>
                          <m:sSup>
                            <m:sSupPr>
                              <m:ctrlPr>
                                <a:rPr lang="en-US" sz="3400" i="1" smtClean="0">
                                  <a:latin typeface="Cambria Math" panose="02040503050406030204" pitchFamily="18" charset="0"/>
                                </a:rPr>
                              </m:ctrlPr>
                            </m:sSupPr>
                            <m:e>
                              <m:r>
                                <a:rPr lang="en-US" sz="3400" b="0" i="1" smtClean="0">
                                  <a:latin typeface="Cambria Math" panose="02040503050406030204" pitchFamily="18" charset="0"/>
                                </a:rPr>
                                <m:t>𝑣</m:t>
                              </m:r>
                            </m:e>
                            <m:sup>
                              <m:r>
                                <a:rPr lang="en-US" sz="3400" b="0" i="1" smtClean="0">
                                  <a:latin typeface="Cambria Math" panose="02040503050406030204" pitchFamily="18" charset="0"/>
                                </a:rPr>
                                <m:t>2</m:t>
                              </m:r>
                            </m:sup>
                          </m:sSup>
                        </m:num>
                        <m:den>
                          <m:sSup>
                            <m:sSupPr>
                              <m:ctrlPr>
                                <a:rPr lang="en-US" sz="3400" i="1" smtClean="0">
                                  <a:latin typeface="Cambria Math" panose="02040503050406030204" pitchFamily="18" charset="0"/>
                                </a:rPr>
                              </m:ctrlPr>
                            </m:sSupPr>
                            <m:e>
                              <m:r>
                                <a:rPr lang="en-US" sz="3400" b="0" i="1" smtClean="0">
                                  <a:latin typeface="Cambria Math" panose="02040503050406030204" pitchFamily="18" charset="0"/>
                                </a:rPr>
                                <m:t>𝐶</m:t>
                              </m:r>
                            </m:e>
                            <m:sup>
                              <m:r>
                                <a:rPr lang="en-US" sz="3400" b="0" i="1" smtClean="0">
                                  <a:latin typeface="Cambria Math" panose="02040503050406030204" pitchFamily="18" charset="0"/>
                                </a:rPr>
                                <m:t>2</m:t>
                              </m:r>
                            </m:sup>
                          </m:sSup>
                          <m:r>
                            <a:rPr lang="en-US" sz="3400" b="0" i="1" smtClean="0">
                              <a:latin typeface="Cambria Math" panose="02040503050406030204" pitchFamily="18" charset="0"/>
                            </a:rPr>
                            <m:t>𝑅</m:t>
                          </m:r>
                        </m:den>
                      </m:f>
                    </m:oMath>
                  </m:oMathPara>
                </a14:m>
                <a:endParaRPr lang="en-US" sz="3400" dirty="0"/>
              </a:p>
            </p:txBody>
          </p:sp>
        </mc:Choice>
        <mc:Fallback xmlns="">
          <p:sp>
            <p:nvSpPr>
              <p:cNvPr id="6" name="TextBox 5">
                <a:extLst>
                  <a:ext uri="{FF2B5EF4-FFF2-40B4-BE49-F238E27FC236}">
                    <a16:creationId xmlns:a16="http://schemas.microsoft.com/office/drawing/2014/main" id="{03B4473D-67B4-83DA-66ED-13C2BDC36B77}"/>
                  </a:ext>
                </a:extLst>
              </p:cNvPr>
              <p:cNvSpPr txBox="1">
                <a:spLocks noRot="1" noChangeAspect="1" noMove="1" noResize="1" noEditPoints="1" noAdjustHandles="1" noChangeArrowheads="1" noChangeShapeType="1" noTextEdit="1"/>
              </p:cNvSpPr>
              <p:nvPr/>
            </p:nvSpPr>
            <p:spPr>
              <a:xfrm>
                <a:off x="5765736" y="1629546"/>
                <a:ext cx="2479012" cy="1049839"/>
              </a:xfrm>
              <a:prstGeom prst="rect">
                <a:avLst/>
              </a:prstGeom>
              <a:blipFill>
                <a:blip r:embed="rId4"/>
                <a:stretch>
                  <a:fillRect/>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15B77624-119B-65E2-3F9C-F6776733ACA5}"/>
              </a:ext>
            </a:extLst>
          </p:cNvPr>
          <p:cNvSpPr txBox="1"/>
          <p:nvPr/>
        </p:nvSpPr>
        <p:spPr>
          <a:xfrm>
            <a:off x="8373956" y="2104717"/>
            <a:ext cx="1068974" cy="400110"/>
          </a:xfrm>
          <a:prstGeom prst="rect">
            <a:avLst/>
          </a:prstGeom>
          <a:noFill/>
        </p:spPr>
        <p:txBody>
          <a:bodyPr wrap="square" rtlCol="0">
            <a:spAutoFit/>
          </a:bodyPr>
          <a:lstStyle/>
          <a:p>
            <a:r>
              <a:rPr lang="en-US" sz="2000" b="1" dirty="0"/>
              <a:t>where:</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14114A46-A852-FFE8-D2A0-0384ED52E0E1}"/>
                  </a:ext>
                </a:extLst>
              </p:cNvPr>
              <p:cNvSpPr txBox="1"/>
              <p:nvPr/>
            </p:nvSpPr>
            <p:spPr>
              <a:xfrm>
                <a:off x="9364888" y="1736478"/>
                <a:ext cx="1535420" cy="106471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400" b="0" i="1" smtClean="0">
                          <a:latin typeface="Cambria Math" panose="02040503050406030204" pitchFamily="18" charset="0"/>
                        </a:rPr>
                        <m:t>𝐶</m:t>
                      </m:r>
                      <m:r>
                        <a:rPr lang="en-US" sz="3400" i="1">
                          <a:latin typeface="Cambria Math" panose="02040503050406030204" pitchFamily="18" charset="0"/>
                        </a:rPr>
                        <m:t>=</m:t>
                      </m:r>
                      <m:rad>
                        <m:radPr>
                          <m:degHide m:val="on"/>
                          <m:ctrlPr>
                            <a:rPr lang="en-US" sz="3400" i="1" smtClean="0">
                              <a:latin typeface="Cambria Math" panose="02040503050406030204" pitchFamily="18" charset="0"/>
                            </a:rPr>
                          </m:ctrlPr>
                        </m:radPr>
                        <m:deg/>
                        <m:e>
                          <m:f>
                            <m:fPr>
                              <m:ctrlPr>
                                <a:rPr lang="en-US" sz="3400" i="1" smtClean="0">
                                  <a:latin typeface="Cambria Math" panose="02040503050406030204" pitchFamily="18" charset="0"/>
                                </a:rPr>
                              </m:ctrlPr>
                            </m:fPr>
                            <m:num>
                              <m:r>
                                <a:rPr lang="en-US" sz="3400" b="0" i="1" smtClean="0">
                                  <a:latin typeface="Cambria Math" panose="02040503050406030204" pitchFamily="18" charset="0"/>
                                </a:rPr>
                                <m:t>𝑔</m:t>
                              </m:r>
                            </m:num>
                            <m:den>
                              <m:r>
                                <a:rPr lang="en-US" sz="3400" b="0" i="1" smtClean="0">
                                  <a:latin typeface="Cambria Math" panose="02040503050406030204" pitchFamily="18" charset="0"/>
                                </a:rPr>
                                <m:t>𝑎</m:t>
                              </m:r>
                            </m:den>
                          </m:f>
                        </m:e>
                      </m:rad>
                    </m:oMath>
                  </m:oMathPara>
                </a14:m>
                <a:endParaRPr lang="en-US" sz="3400" dirty="0"/>
              </a:p>
            </p:txBody>
          </p:sp>
        </mc:Choice>
        <mc:Fallback xmlns="">
          <p:sp>
            <p:nvSpPr>
              <p:cNvPr id="12" name="TextBox 11">
                <a:extLst>
                  <a:ext uri="{FF2B5EF4-FFF2-40B4-BE49-F238E27FC236}">
                    <a16:creationId xmlns:a16="http://schemas.microsoft.com/office/drawing/2014/main" id="{14114A46-A852-FFE8-D2A0-0384ED52E0E1}"/>
                  </a:ext>
                </a:extLst>
              </p:cNvPr>
              <p:cNvSpPr txBox="1">
                <a:spLocks noRot="1" noChangeAspect="1" noMove="1" noResize="1" noEditPoints="1" noAdjustHandles="1" noChangeArrowheads="1" noChangeShapeType="1" noTextEdit="1"/>
              </p:cNvSpPr>
              <p:nvPr/>
            </p:nvSpPr>
            <p:spPr>
              <a:xfrm>
                <a:off x="9364888" y="1736478"/>
                <a:ext cx="1535420" cy="1064715"/>
              </a:xfrm>
              <a:prstGeom prst="rect">
                <a:avLst/>
              </a:prstGeom>
              <a:blipFill>
                <a:blip r:embed="rId5"/>
                <a:stretch>
                  <a:fillRect/>
                </a:stretch>
              </a:blipFill>
            </p:spPr>
            <p:txBody>
              <a:bodyPr/>
              <a:lstStyle/>
              <a:p>
                <a:r>
                  <a:rPr lang="en-US">
                    <a:noFill/>
                  </a:rPr>
                  <a:t> </a:t>
                </a:r>
              </a:p>
            </p:txBody>
          </p:sp>
        </mc:Fallback>
      </mc:AlternateContent>
      <p:sp>
        <p:nvSpPr>
          <p:cNvPr id="13" name="TextBox 12">
            <a:extLst>
              <a:ext uri="{FF2B5EF4-FFF2-40B4-BE49-F238E27FC236}">
                <a16:creationId xmlns:a16="http://schemas.microsoft.com/office/drawing/2014/main" id="{845CF610-AA28-737F-DE06-20BD5A7A0571}"/>
              </a:ext>
            </a:extLst>
          </p:cNvPr>
          <p:cNvSpPr txBox="1"/>
          <p:nvPr/>
        </p:nvSpPr>
        <p:spPr>
          <a:xfrm>
            <a:off x="5765736" y="2904937"/>
            <a:ext cx="3967701" cy="400110"/>
          </a:xfrm>
          <a:prstGeom prst="rect">
            <a:avLst/>
          </a:prstGeom>
          <a:noFill/>
        </p:spPr>
        <p:txBody>
          <a:bodyPr wrap="square" rtlCol="0">
            <a:spAutoFit/>
          </a:bodyPr>
          <a:lstStyle/>
          <a:p>
            <a:r>
              <a:rPr lang="en-US" sz="2000" dirty="0"/>
              <a:t>C = </a:t>
            </a:r>
            <a:r>
              <a:rPr lang="en-US" sz="2000" dirty="0" err="1"/>
              <a:t>Chézy</a:t>
            </a:r>
            <a:r>
              <a:rPr lang="en-US" sz="2000" dirty="0"/>
              <a:t> coefficient [m</a:t>
            </a:r>
            <a:r>
              <a:rPr lang="en-US" sz="2000" baseline="30000" dirty="0"/>
              <a:t>1/2</a:t>
            </a:r>
            <a:r>
              <a:rPr lang="en-US" sz="2000" dirty="0"/>
              <a:t>/s] </a:t>
            </a:r>
          </a:p>
        </p:txBody>
      </p:sp>
      <p:sp>
        <p:nvSpPr>
          <p:cNvPr id="16" name="TextBox 15">
            <a:extLst>
              <a:ext uri="{FF2B5EF4-FFF2-40B4-BE49-F238E27FC236}">
                <a16:creationId xmlns:a16="http://schemas.microsoft.com/office/drawing/2014/main" id="{9523215B-D962-9BE3-A500-015A709BC93F}"/>
              </a:ext>
            </a:extLst>
          </p:cNvPr>
          <p:cNvSpPr txBox="1"/>
          <p:nvPr/>
        </p:nvSpPr>
        <p:spPr>
          <a:xfrm>
            <a:off x="5765735" y="3511978"/>
            <a:ext cx="4920816" cy="461665"/>
          </a:xfrm>
          <a:prstGeom prst="rect">
            <a:avLst/>
          </a:prstGeom>
          <a:noFill/>
        </p:spPr>
        <p:txBody>
          <a:bodyPr wrap="square" rtlCol="0">
            <a:spAutoFit/>
          </a:bodyPr>
          <a:lstStyle/>
          <a:p>
            <a:r>
              <a:rPr lang="en-US" sz="2400" b="1" dirty="0"/>
              <a:t>Now velocity can be written as:</a:t>
            </a: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962994E4-4F9C-A161-D9A1-53EFAAFACCC5}"/>
                  </a:ext>
                </a:extLst>
              </p:cNvPr>
              <p:cNvSpPr txBox="1"/>
              <p:nvPr/>
            </p:nvSpPr>
            <p:spPr>
              <a:xfrm>
                <a:off x="4852775" y="3965191"/>
                <a:ext cx="2204578" cy="106471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400" b="0" i="1" smtClean="0">
                          <a:latin typeface="Cambria Math" panose="02040503050406030204" pitchFamily="18" charset="0"/>
                        </a:rPr>
                        <m:t>𝑣</m:t>
                      </m:r>
                      <m:r>
                        <a:rPr lang="en-US" sz="3400" i="1">
                          <a:latin typeface="Cambria Math" panose="02040503050406030204" pitchFamily="18" charset="0"/>
                        </a:rPr>
                        <m:t>=</m:t>
                      </m:r>
                      <m:r>
                        <a:rPr lang="en-US" sz="3400" b="0" i="1" smtClean="0">
                          <a:latin typeface="Cambria Math" panose="02040503050406030204" pitchFamily="18" charset="0"/>
                        </a:rPr>
                        <m:t>𝐶</m:t>
                      </m:r>
                      <m:rad>
                        <m:radPr>
                          <m:degHide m:val="on"/>
                          <m:ctrlPr>
                            <a:rPr lang="en-US" sz="3400" i="1" smtClean="0">
                              <a:latin typeface="Cambria Math" panose="02040503050406030204" pitchFamily="18" charset="0"/>
                            </a:rPr>
                          </m:ctrlPr>
                        </m:radPr>
                        <m:deg/>
                        <m:e>
                          <m:r>
                            <a:rPr lang="en-US" sz="3400" b="0" i="1" smtClean="0">
                              <a:latin typeface="Cambria Math" panose="02040503050406030204" pitchFamily="18" charset="0"/>
                            </a:rPr>
                            <m:t>𝑅</m:t>
                          </m:r>
                          <m:sSub>
                            <m:sSubPr>
                              <m:ctrlPr>
                                <a:rPr lang="en-US" sz="3400" b="0" i="1" smtClean="0">
                                  <a:latin typeface="Cambria Math" panose="02040503050406030204" pitchFamily="18" charset="0"/>
                                </a:rPr>
                              </m:ctrlPr>
                            </m:sSubPr>
                            <m:e>
                              <m:r>
                                <a:rPr lang="en-US" sz="3400" b="0" i="1" smtClean="0">
                                  <a:latin typeface="Cambria Math" panose="02040503050406030204" pitchFamily="18" charset="0"/>
                                </a:rPr>
                                <m:t>𝑆</m:t>
                              </m:r>
                            </m:e>
                            <m:sub>
                              <m:r>
                                <a:rPr lang="en-US" sz="3400" b="0" i="1" smtClean="0">
                                  <a:latin typeface="Cambria Math" panose="02040503050406030204" pitchFamily="18" charset="0"/>
                                </a:rPr>
                                <m:t>𝑓</m:t>
                              </m:r>
                            </m:sub>
                          </m:sSub>
                        </m:e>
                      </m:rad>
                    </m:oMath>
                  </m:oMathPara>
                </a14:m>
                <a:endParaRPr lang="en-US" sz="3400" dirty="0"/>
              </a:p>
            </p:txBody>
          </p:sp>
        </mc:Choice>
        <mc:Fallback xmlns="">
          <p:sp>
            <p:nvSpPr>
              <p:cNvPr id="18" name="TextBox 17">
                <a:extLst>
                  <a:ext uri="{FF2B5EF4-FFF2-40B4-BE49-F238E27FC236}">
                    <a16:creationId xmlns:a16="http://schemas.microsoft.com/office/drawing/2014/main" id="{962994E4-4F9C-A161-D9A1-53EFAAFACCC5}"/>
                  </a:ext>
                </a:extLst>
              </p:cNvPr>
              <p:cNvSpPr txBox="1">
                <a:spLocks noRot="1" noChangeAspect="1" noMove="1" noResize="1" noEditPoints="1" noAdjustHandles="1" noChangeArrowheads="1" noChangeShapeType="1" noTextEdit="1"/>
              </p:cNvSpPr>
              <p:nvPr/>
            </p:nvSpPr>
            <p:spPr>
              <a:xfrm>
                <a:off x="4852775" y="3965191"/>
                <a:ext cx="2204578" cy="1064715"/>
              </a:xfrm>
              <a:prstGeom prst="rect">
                <a:avLst/>
              </a:prstGeom>
              <a:blipFill>
                <a:blip r:embed="rId6"/>
                <a:stretch>
                  <a:fillRect/>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BF988312-5410-CBF3-45E9-FFFBE440877B}"/>
              </a:ext>
            </a:extLst>
          </p:cNvPr>
          <p:cNvSpPr txBox="1"/>
          <p:nvPr/>
        </p:nvSpPr>
        <p:spPr>
          <a:xfrm>
            <a:off x="7589998" y="4275152"/>
            <a:ext cx="1068974" cy="400110"/>
          </a:xfrm>
          <a:prstGeom prst="rect">
            <a:avLst/>
          </a:prstGeom>
          <a:noFill/>
        </p:spPr>
        <p:txBody>
          <a:bodyPr wrap="square" rtlCol="0">
            <a:spAutoFit/>
          </a:bodyPr>
          <a:lstStyle/>
          <a:p>
            <a:r>
              <a:rPr lang="en-US" sz="2000" b="1" dirty="0"/>
              <a:t>and:</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234ABF4D-3E40-869E-C1D1-5B4A2796D9D9}"/>
                  </a:ext>
                </a:extLst>
              </p:cNvPr>
              <p:cNvSpPr txBox="1"/>
              <p:nvPr/>
            </p:nvSpPr>
            <p:spPr>
              <a:xfrm>
                <a:off x="8658972" y="4008095"/>
                <a:ext cx="2389372" cy="98527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400" b="0" i="1" smtClean="0">
                          <a:latin typeface="Cambria Math" panose="02040503050406030204" pitchFamily="18" charset="0"/>
                        </a:rPr>
                        <m:t>𝑅</m:t>
                      </m:r>
                      <m:r>
                        <a:rPr lang="en-US" sz="3400" i="1">
                          <a:latin typeface="Cambria Math" panose="02040503050406030204" pitchFamily="18" charset="0"/>
                        </a:rPr>
                        <m:t>=</m:t>
                      </m:r>
                      <m:r>
                        <a:rPr lang="en-US" sz="3400" b="0" i="1" smtClean="0">
                          <a:latin typeface="Cambria Math" panose="02040503050406030204" pitchFamily="18" charset="0"/>
                        </a:rPr>
                        <m:t> </m:t>
                      </m:r>
                      <m:f>
                        <m:fPr>
                          <m:ctrlPr>
                            <a:rPr lang="en-US" sz="3400" b="0" i="1" smtClean="0">
                              <a:latin typeface="Cambria Math" panose="02040503050406030204" pitchFamily="18" charset="0"/>
                            </a:rPr>
                          </m:ctrlPr>
                        </m:fPr>
                        <m:num>
                          <m:r>
                            <a:rPr lang="en-US" sz="3400" b="0" i="1" smtClean="0">
                              <a:latin typeface="Cambria Math" panose="02040503050406030204" pitchFamily="18" charset="0"/>
                            </a:rPr>
                            <m:t>𝑤𝑦</m:t>
                          </m:r>
                        </m:num>
                        <m:den>
                          <m:r>
                            <a:rPr lang="en-US" sz="3400" b="0" i="1" smtClean="0">
                              <a:latin typeface="Cambria Math" panose="02040503050406030204" pitchFamily="18" charset="0"/>
                            </a:rPr>
                            <m:t>𝑤</m:t>
                          </m:r>
                          <m:r>
                            <a:rPr lang="en-US" sz="3400" b="0" i="1" smtClean="0">
                              <a:latin typeface="Cambria Math" panose="02040503050406030204" pitchFamily="18" charset="0"/>
                            </a:rPr>
                            <m:t>+2</m:t>
                          </m:r>
                          <m:r>
                            <a:rPr lang="en-US" sz="3400" b="0" i="1" smtClean="0">
                              <a:latin typeface="Cambria Math" panose="02040503050406030204" pitchFamily="18" charset="0"/>
                            </a:rPr>
                            <m:t>𝑦</m:t>
                          </m:r>
                        </m:den>
                      </m:f>
                    </m:oMath>
                  </m:oMathPara>
                </a14:m>
                <a:endParaRPr lang="en-US" sz="3400" dirty="0"/>
              </a:p>
            </p:txBody>
          </p:sp>
        </mc:Choice>
        <mc:Fallback xmlns="">
          <p:sp>
            <p:nvSpPr>
              <p:cNvPr id="10" name="TextBox 9">
                <a:extLst>
                  <a:ext uri="{FF2B5EF4-FFF2-40B4-BE49-F238E27FC236}">
                    <a16:creationId xmlns:a16="http://schemas.microsoft.com/office/drawing/2014/main" id="{234ABF4D-3E40-869E-C1D1-5B4A2796D9D9}"/>
                  </a:ext>
                </a:extLst>
              </p:cNvPr>
              <p:cNvSpPr txBox="1">
                <a:spLocks noRot="1" noChangeAspect="1" noMove="1" noResize="1" noEditPoints="1" noAdjustHandles="1" noChangeArrowheads="1" noChangeShapeType="1" noTextEdit="1"/>
              </p:cNvSpPr>
              <p:nvPr/>
            </p:nvSpPr>
            <p:spPr>
              <a:xfrm>
                <a:off x="8658972" y="4008095"/>
                <a:ext cx="2389372" cy="985270"/>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BEC17174-0ED1-1BC4-0CF5-3B8BA3E64701}"/>
                  </a:ext>
                </a:extLst>
              </p:cNvPr>
              <p:cNvSpPr txBox="1"/>
              <p:nvPr/>
            </p:nvSpPr>
            <p:spPr>
              <a:xfrm>
                <a:off x="5442042" y="5061479"/>
                <a:ext cx="4690556" cy="15458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defTabSz="321469" hangingPunct="0"/>
                <a14:m>
                  <m:oMathPara xmlns:m="http://schemas.openxmlformats.org/officeDocument/2006/math">
                    <m:oMathParaPr>
                      <m:jc m:val="centerGroup"/>
                    </m:oMathParaPr>
                    <m:oMath xmlns:m="http://schemas.openxmlformats.org/officeDocument/2006/math">
                      <m:r>
                        <a:rPr lang="en-US" sz="3400" i="1" smtClean="0">
                          <a:solidFill>
                            <a:srgbClr val="000000"/>
                          </a:solidFill>
                          <a:latin typeface="Cambria Math" panose="02040503050406030204" pitchFamily="18" charset="0"/>
                          <a:cs typeface="Helvetica"/>
                          <a:sym typeface="Helvetica"/>
                        </a:rPr>
                        <m:t>𝑣</m:t>
                      </m:r>
                      <m:r>
                        <a:rPr lang="en-US" sz="3400" i="1" smtClean="0">
                          <a:solidFill>
                            <a:srgbClr val="000000"/>
                          </a:solidFill>
                          <a:latin typeface="Cambria Math" panose="02040503050406030204" pitchFamily="18" charset="0"/>
                          <a:cs typeface="Helvetica"/>
                          <a:sym typeface="Helvetica"/>
                        </a:rPr>
                        <m:t> = </m:t>
                      </m:r>
                      <m:r>
                        <a:rPr lang="en-US" sz="3400" i="1" smtClean="0">
                          <a:solidFill>
                            <a:srgbClr val="000000"/>
                          </a:solidFill>
                          <a:latin typeface="Cambria Math" panose="02040503050406030204" pitchFamily="18" charset="0"/>
                          <a:cs typeface="Helvetica"/>
                          <a:sym typeface="Helvetica"/>
                        </a:rPr>
                        <m:t>𝐶</m:t>
                      </m:r>
                      <m:r>
                        <a:rPr lang="en-US" sz="3400" i="1" smtClean="0">
                          <a:solidFill>
                            <a:srgbClr val="000000"/>
                          </a:solidFill>
                          <a:latin typeface="Cambria Math" panose="02040503050406030204" pitchFamily="18" charset="0"/>
                          <a:cs typeface="Helvetica"/>
                          <a:sym typeface="Helvetica"/>
                        </a:rPr>
                        <m:t> </m:t>
                      </m:r>
                      <m:rad>
                        <m:radPr>
                          <m:degHide m:val="on"/>
                          <m:ctrlPr>
                            <a:rPr lang="en-US" sz="3400" i="1">
                              <a:solidFill>
                                <a:srgbClr val="000000"/>
                              </a:solidFill>
                              <a:latin typeface="Cambria Math" panose="02040503050406030204" pitchFamily="18" charset="0"/>
                              <a:cs typeface="Helvetica"/>
                              <a:sym typeface="Helvetica"/>
                            </a:rPr>
                          </m:ctrlPr>
                        </m:radPr>
                        <m:deg/>
                        <m:e>
                          <m:r>
                            <a:rPr lang="en-US" sz="3400" i="1">
                              <a:solidFill>
                                <a:srgbClr val="000000"/>
                              </a:solidFill>
                              <a:latin typeface="Cambria Math" panose="02040503050406030204" pitchFamily="18" charset="0"/>
                              <a:cs typeface="Helvetica"/>
                              <a:sym typeface="Helvetica"/>
                            </a:rPr>
                            <m:t> </m:t>
                          </m:r>
                          <m:d>
                            <m:dPr>
                              <m:begChr m:val="["/>
                              <m:endChr m:val="]"/>
                              <m:ctrlPr>
                                <a:rPr lang="en-US" sz="3400" i="1">
                                  <a:solidFill>
                                    <a:srgbClr val="000000"/>
                                  </a:solidFill>
                                  <a:latin typeface="Cambria Math" panose="02040503050406030204" pitchFamily="18" charset="0"/>
                                  <a:cs typeface="Helvetica"/>
                                  <a:sym typeface="Helvetica"/>
                                </a:rPr>
                              </m:ctrlPr>
                            </m:dPr>
                            <m:e>
                              <m:f>
                                <m:fPr>
                                  <m:ctrlPr>
                                    <a:rPr lang="en-US" sz="3400" i="1">
                                      <a:solidFill>
                                        <a:srgbClr val="000000"/>
                                      </a:solidFill>
                                      <a:latin typeface="Cambria Math" panose="02040503050406030204" pitchFamily="18" charset="0"/>
                                      <a:cs typeface="Helvetica"/>
                                      <a:sym typeface="Helvetica"/>
                                    </a:rPr>
                                  </m:ctrlPr>
                                </m:fPr>
                                <m:num>
                                  <m:r>
                                    <a:rPr lang="en-US" sz="3400" i="1">
                                      <a:solidFill>
                                        <a:srgbClr val="000000"/>
                                      </a:solidFill>
                                      <a:latin typeface="Cambria Math" panose="02040503050406030204" pitchFamily="18" charset="0"/>
                                      <a:cs typeface="Helvetica"/>
                                      <a:sym typeface="Helvetica"/>
                                    </a:rPr>
                                    <m:t>𝑦𝑤</m:t>
                                  </m:r>
                                </m:num>
                                <m:den>
                                  <m:r>
                                    <a:rPr lang="en-US" sz="3400" i="1">
                                      <a:solidFill>
                                        <a:srgbClr val="000000"/>
                                      </a:solidFill>
                                      <a:latin typeface="Cambria Math" panose="02040503050406030204" pitchFamily="18" charset="0"/>
                                      <a:cs typeface="Helvetica"/>
                                      <a:sym typeface="Helvetica"/>
                                    </a:rPr>
                                    <m:t>2</m:t>
                                  </m:r>
                                  <m:r>
                                    <a:rPr lang="en-US" sz="3400" i="1">
                                      <a:solidFill>
                                        <a:srgbClr val="000000"/>
                                      </a:solidFill>
                                      <a:latin typeface="Cambria Math" panose="02040503050406030204" pitchFamily="18" charset="0"/>
                                      <a:cs typeface="Helvetica"/>
                                      <a:sym typeface="Helvetica"/>
                                    </a:rPr>
                                    <m:t>𝑦</m:t>
                                  </m:r>
                                  <m:r>
                                    <a:rPr lang="en-US" sz="3400" i="1">
                                      <a:solidFill>
                                        <a:srgbClr val="000000"/>
                                      </a:solidFill>
                                      <a:latin typeface="Cambria Math" panose="02040503050406030204" pitchFamily="18" charset="0"/>
                                      <a:cs typeface="Helvetica"/>
                                      <a:sym typeface="Helvetica"/>
                                    </a:rPr>
                                    <m:t>+</m:t>
                                  </m:r>
                                  <m:r>
                                    <a:rPr lang="en-US" sz="3400" i="1">
                                      <a:solidFill>
                                        <a:srgbClr val="000000"/>
                                      </a:solidFill>
                                      <a:latin typeface="Cambria Math" panose="02040503050406030204" pitchFamily="18" charset="0"/>
                                      <a:cs typeface="Helvetica"/>
                                      <a:sym typeface="Helvetica"/>
                                    </a:rPr>
                                    <m:t>𝑤</m:t>
                                  </m:r>
                                </m:den>
                              </m:f>
                            </m:e>
                          </m:d>
                          <m:r>
                            <a:rPr lang="en-US" sz="3400" i="1">
                              <a:solidFill>
                                <a:srgbClr val="000000"/>
                              </a:solidFill>
                              <a:latin typeface="Cambria Math" panose="02040503050406030204" pitchFamily="18" charset="0"/>
                              <a:cs typeface="Helvetica"/>
                              <a:sym typeface="Helvetica"/>
                            </a:rPr>
                            <m:t> </m:t>
                          </m:r>
                          <m:sSub>
                            <m:sSubPr>
                              <m:ctrlPr>
                                <a:rPr lang="en-US" sz="3400" i="1" smtClean="0">
                                  <a:solidFill>
                                    <a:srgbClr val="000000"/>
                                  </a:solidFill>
                                  <a:latin typeface="Cambria Math" panose="02040503050406030204" pitchFamily="18" charset="0"/>
                                  <a:cs typeface="Helvetica"/>
                                  <a:sym typeface="Helvetica"/>
                                </a:rPr>
                              </m:ctrlPr>
                            </m:sSubPr>
                            <m:e>
                              <m:r>
                                <a:rPr lang="en-US" sz="3400" b="0" i="1" smtClean="0">
                                  <a:solidFill>
                                    <a:srgbClr val="000000"/>
                                  </a:solidFill>
                                  <a:latin typeface="Cambria Math" panose="02040503050406030204" pitchFamily="18" charset="0"/>
                                  <a:cs typeface="Helvetica"/>
                                  <a:sym typeface="Helvetica"/>
                                </a:rPr>
                                <m:t>𝑆</m:t>
                              </m:r>
                            </m:e>
                            <m:sub>
                              <m:r>
                                <a:rPr lang="en-US" sz="3400" b="0" i="1" smtClean="0">
                                  <a:solidFill>
                                    <a:srgbClr val="000000"/>
                                  </a:solidFill>
                                  <a:latin typeface="Cambria Math" panose="02040503050406030204" pitchFamily="18" charset="0"/>
                                  <a:cs typeface="Helvetica"/>
                                  <a:sym typeface="Helvetica"/>
                                </a:rPr>
                                <m:t>𝑓</m:t>
                              </m:r>
                            </m:sub>
                          </m:sSub>
                        </m:e>
                      </m:rad>
                    </m:oMath>
                  </m:oMathPara>
                </a14:m>
                <a:endParaRPr lang="en-US" sz="3400" dirty="0">
                  <a:solidFill>
                    <a:srgbClr val="000000"/>
                  </a:solidFill>
                  <a:cs typeface="Helvetica"/>
                  <a:sym typeface="Helvetica"/>
                </a:endParaRPr>
              </a:p>
            </p:txBody>
          </p:sp>
        </mc:Choice>
        <mc:Fallback xmlns="">
          <p:sp>
            <p:nvSpPr>
              <p:cNvPr id="15" name="TextBox 14">
                <a:extLst>
                  <a:ext uri="{FF2B5EF4-FFF2-40B4-BE49-F238E27FC236}">
                    <a16:creationId xmlns:a16="http://schemas.microsoft.com/office/drawing/2014/main" id="{BEC17174-0ED1-1BC4-0CF5-3B8BA3E64701}"/>
                  </a:ext>
                </a:extLst>
              </p:cNvPr>
              <p:cNvSpPr txBox="1">
                <a:spLocks noRot="1" noChangeAspect="1" noMove="1" noResize="1" noEditPoints="1" noAdjustHandles="1" noChangeArrowheads="1" noChangeShapeType="1" noTextEdit="1"/>
              </p:cNvSpPr>
              <p:nvPr/>
            </p:nvSpPr>
            <p:spPr>
              <a:xfrm>
                <a:off x="5442042" y="5061479"/>
                <a:ext cx="4690556" cy="1545872"/>
              </a:xfrm>
              <a:prstGeom prst="rect">
                <a:avLst/>
              </a:prstGeom>
              <a:blipFill>
                <a:blip r:embed="rId8"/>
                <a:stretch>
                  <a:fillRect/>
                </a:stretch>
              </a:blipFill>
              <a:ln w="12700" cap="flat">
                <a:noFill/>
                <a:miter lim="400000"/>
              </a:ln>
              <a:effectLst/>
            </p:spPr>
            <p:txBody>
              <a:bodyPr/>
              <a:lstStyle/>
              <a:p>
                <a:r>
                  <a:rPr lang="en-US">
                    <a:noFill/>
                  </a:rPr>
                  <a:t> </a:t>
                </a:r>
              </a:p>
            </p:txBody>
          </p:sp>
        </mc:Fallback>
      </mc:AlternateContent>
      <p:sp>
        <p:nvSpPr>
          <p:cNvPr id="17" name="TextBox 16">
            <a:extLst>
              <a:ext uri="{FF2B5EF4-FFF2-40B4-BE49-F238E27FC236}">
                <a16:creationId xmlns:a16="http://schemas.microsoft.com/office/drawing/2014/main" id="{9A332445-5688-44AB-2686-11CB4456CF2C}"/>
              </a:ext>
            </a:extLst>
          </p:cNvPr>
          <p:cNvSpPr txBox="1"/>
          <p:nvPr/>
        </p:nvSpPr>
        <p:spPr>
          <a:xfrm>
            <a:off x="1502797" y="5808674"/>
            <a:ext cx="4063117" cy="707886"/>
          </a:xfrm>
          <a:prstGeom prst="rect">
            <a:avLst/>
          </a:prstGeom>
          <a:noFill/>
        </p:spPr>
        <p:txBody>
          <a:bodyPr wrap="square" rtlCol="0">
            <a:spAutoFit/>
          </a:bodyPr>
          <a:lstStyle/>
          <a:p>
            <a:r>
              <a:rPr lang="en-US" sz="2000" dirty="0"/>
              <a:t>Flow Resistance Equation using </a:t>
            </a:r>
            <a:r>
              <a:rPr lang="en-US" sz="2000" dirty="0" err="1"/>
              <a:t>Chézy</a:t>
            </a:r>
            <a:r>
              <a:rPr lang="en-US" sz="2000" dirty="0"/>
              <a:t> coefficient from activity</a:t>
            </a:r>
            <a:endParaRPr lang="en-US" dirty="0"/>
          </a:p>
        </p:txBody>
      </p:sp>
      <p:sp>
        <p:nvSpPr>
          <p:cNvPr id="19" name="Slide Number Placeholder 18">
            <a:extLst>
              <a:ext uri="{FF2B5EF4-FFF2-40B4-BE49-F238E27FC236}">
                <a16:creationId xmlns:a16="http://schemas.microsoft.com/office/drawing/2014/main" id="{5B926ED4-7BAA-B447-A972-E1C43139F846}"/>
              </a:ext>
            </a:extLst>
          </p:cNvPr>
          <p:cNvSpPr>
            <a:spLocks noGrp="1"/>
          </p:cNvSpPr>
          <p:nvPr>
            <p:ph type="sldNum" sz="quarter" idx="12"/>
          </p:nvPr>
        </p:nvSpPr>
        <p:spPr/>
        <p:txBody>
          <a:bodyPr/>
          <a:lstStyle/>
          <a:p>
            <a:fld id="{FA99161D-C4CB-4048-AB64-44E2ACAC06A6}" type="slidenum">
              <a:rPr lang="en-US" smtClean="0"/>
              <a:t>27</a:t>
            </a:fld>
            <a:endParaRPr lang="en-US"/>
          </a:p>
        </p:txBody>
      </p:sp>
      <p:sp>
        <p:nvSpPr>
          <p:cNvPr id="2" name="Arrow: Right 1">
            <a:extLst>
              <a:ext uri="{FF2B5EF4-FFF2-40B4-BE49-F238E27FC236}">
                <a16:creationId xmlns:a16="http://schemas.microsoft.com/office/drawing/2014/main" id="{727F5142-D8C1-F7DF-97C3-1AFB5C4CF3D5}"/>
              </a:ext>
            </a:extLst>
          </p:cNvPr>
          <p:cNvSpPr/>
          <p:nvPr/>
        </p:nvSpPr>
        <p:spPr>
          <a:xfrm>
            <a:off x="4953664" y="6217883"/>
            <a:ext cx="1166070" cy="2277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833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3B3D6-DFC2-9A04-4422-4B9E47A56811}"/>
            </a:ext>
          </a:extLst>
        </p:cNvPr>
        <p:cNvGrpSpPr/>
        <p:nvPr/>
      </p:nvGrpSpPr>
      <p:grpSpPr>
        <a:xfrm>
          <a:off x="0" y="0"/>
          <a:ext cx="0" cy="0"/>
          <a:chOff x="0" y="0"/>
          <a:chExt cx="0" cy="0"/>
        </a:xfrm>
      </p:grpSpPr>
      <p:sp>
        <p:nvSpPr>
          <p:cNvPr id="9" name="What Happened and Why?">
            <a:extLst>
              <a:ext uri="{FF2B5EF4-FFF2-40B4-BE49-F238E27FC236}">
                <a16:creationId xmlns:a16="http://schemas.microsoft.com/office/drawing/2014/main" id="{37FA4825-16ED-6511-BD39-F270CD9E5E1B}"/>
              </a:ext>
            </a:extLst>
          </p:cNvPr>
          <p:cNvSpPr txBox="1"/>
          <p:nvPr/>
        </p:nvSpPr>
        <p:spPr>
          <a:xfrm>
            <a:off x="146304" y="64008"/>
            <a:ext cx="4279706" cy="5799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anchor="ctr">
            <a:spAutoFit/>
          </a:bodyPr>
          <a:lstStyle>
            <a:lvl1pPr algn="ctr" defTabSz="821531">
              <a:defRPr sz="6600">
                <a:latin typeface="+mj-lt"/>
                <a:ea typeface="+mj-ea"/>
                <a:cs typeface="+mj-cs"/>
                <a:sym typeface="Gill Sans"/>
              </a:defRPr>
            </a:lvl1pPr>
          </a:lstStyle>
          <a:p>
            <a:pPr algn="l"/>
            <a:r>
              <a:rPr lang="en-US" sz="3300" dirty="0"/>
              <a:t>What is a watershed?</a:t>
            </a:r>
            <a:endParaRPr sz="3300" dirty="0"/>
          </a:p>
        </p:txBody>
      </p:sp>
      <p:pic>
        <p:nvPicPr>
          <p:cNvPr id="7" name="Picture 6">
            <a:extLst>
              <a:ext uri="{FF2B5EF4-FFF2-40B4-BE49-F238E27FC236}">
                <a16:creationId xmlns:a16="http://schemas.microsoft.com/office/drawing/2014/main" id="{B62468C8-427D-F98D-260E-380E9E57F8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7116" y="216844"/>
            <a:ext cx="6500511" cy="6500511"/>
          </a:xfrm>
          <a:prstGeom prst="rect">
            <a:avLst/>
          </a:prstGeom>
        </p:spPr>
      </p:pic>
      <p:sp>
        <p:nvSpPr>
          <p:cNvPr id="10" name="TextBox 9">
            <a:extLst>
              <a:ext uri="{FF2B5EF4-FFF2-40B4-BE49-F238E27FC236}">
                <a16:creationId xmlns:a16="http://schemas.microsoft.com/office/drawing/2014/main" id="{62764F6E-20E9-818E-D56E-B36A1EC475DF}"/>
              </a:ext>
            </a:extLst>
          </p:cNvPr>
          <p:cNvSpPr txBox="1"/>
          <p:nvPr/>
        </p:nvSpPr>
        <p:spPr>
          <a:xfrm>
            <a:off x="7813286" y="6312221"/>
            <a:ext cx="1652380" cy="3289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642937"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ea typeface="Helvetica"/>
                <a:cs typeface="Helvetica" panose="020B0604020202020204" pitchFamily="34" charset="0"/>
                <a:sym typeface="Helvetica"/>
              </a:rPr>
              <a:t>USGS (Public Domain)</a:t>
            </a:r>
          </a:p>
        </p:txBody>
      </p:sp>
      <p:sp>
        <p:nvSpPr>
          <p:cNvPr id="3" name="TextBox 2">
            <a:extLst>
              <a:ext uri="{FF2B5EF4-FFF2-40B4-BE49-F238E27FC236}">
                <a16:creationId xmlns:a16="http://schemas.microsoft.com/office/drawing/2014/main" id="{F3E21A00-11A5-E56C-CFE1-A3CA28067528}"/>
              </a:ext>
            </a:extLst>
          </p:cNvPr>
          <p:cNvSpPr txBox="1"/>
          <p:nvPr/>
        </p:nvSpPr>
        <p:spPr>
          <a:xfrm>
            <a:off x="146304" y="2046040"/>
            <a:ext cx="4883428" cy="28421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dirty="0">
                <a:solidFill>
                  <a:srgbClr val="000000"/>
                </a:solidFill>
                <a:ea typeface="Helvetica"/>
                <a:cs typeface="Helvetica"/>
                <a:sym typeface="Helvetica"/>
              </a:rPr>
              <a:t>Watersheds are organized into nested drainage basins.</a:t>
            </a:r>
          </a:p>
          <a:p>
            <a:pPr defTabSz="321469" hangingPunct="0"/>
            <a:endParaRPr lang="en-US" sz="2000" dirty="0">
              <a:solidFill>
                <a:srgbClr val="000000"/>
              </a:solidFill>
              <a:ea typeface="Helvetica"/>
              <a:cs typeface="Helvetica"/>
              <a:sym typeface="Helvetica"/>
            </a:endParaRPr>
          </a:p>
          <a:p>
            <a:pPr defTabSz="321469" hangingPunct="0"/>
            <a:r>
              <a:rPr lang="en-US" sz="2000" dirty="0">
                <a:solidFill>
                  <a:srgbClr val="000000"/>
                </a:solidFill>
                <a:ea typeface="Helvetica"/>
                <a:cs typeface="Helvetica"/>
                <a:sym typeface="Helvetica"/>
              </a:rPr>
              <a:t>Small headwater basins link to form progressively larger watersheds.</a:t>
            </a:r>
          </a:p>
          <a:p>
            <a:pPr defTabSz="321469" hangingPunct="0"/>
            <a:endParaRPr lang="en-US" sz="2000" dirty="0">
              <a:solidFill>
                <a:srgbClr val="000000"/>
              </a:solidFill>
              <a:ea typeface="Helvetica"/>
              <a:cs typeface="Helvetica"/>
              <a:sym typeface="Helvetica"/>
            </a:endParaRPr>
          </a:p>
          <a:p>
            <a:pPr defTabSz="321469" hangingPunct="0"/>
            <a:r>
              <a:rPr lang="en-US" sz="2000" dirty="0">
                <a:solidFill>
                  <a:srgbClr val="000000"/>
                </a:solidFill>
                <a:ea typeface="Helvetica"/>
                <a:cs typeface="Helvetica"/>
                <a:sym typeface="Helvetica"/>
              </a:rPr>
              <a:t>Understanding watershed connectivity helps us predict where water and floods will travel.</a:t>
            </a:r>
          </a:p>
        </p:txBody>
      </p:sp>
      <p:sp>
        <p:nvSpPr>
          <p:cNvPr id="2" name="Slide Number Placeholder 1">
            <a:extLst>
              <a:ext uri="{FF2B5EF4-FFF2-40B4-BE49-F238E27FC236}">
                <a16:creationId xmlns:a16="http://schemas.microsoft.com/office/drawing/2014/main" id="{6EE02839-9E4C-2B3B-008D-27C5A6F7279A}"/>
              </a:ext>
            </a:extLst>
          </p:cNvPr>
          <p:cNvSpPr>
            <a:spLocks noGrp="1"/>
          </p:cNvSpPr>
          <p:nvPr>
            <p:ph type="sldNum" sz="quarter" idx="12"/>
          </p:nvPr>
        </p:nvSpPr>
        <p:spPr/>
        <p:txBody>
          <a:bodyPr/>
          <a:lstStyle/>
          <a:p>
            <a:fld id="{FA99161D-C4CB-4048-AB64-44E2ACAC06A6}" type="slidenum">
              <a:rPr lang="en-US" smtClean="0"/>
              <a:t>3</a:t>
            </a:fld>
            <a:endParaRPr lang="en-US"/>
          </a:p>
        </p:txBody>
      </p:sp>
    </p:spTree>
    <p:extLst>
      <p:ext uri="{BB962C8B-B14F-4D97-AF65-F5344CB8AC3E}">
        <p14:creationId xmlns:p14="http://schemas.microsoft.com/office/powerpoint/2010/main" val="828660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0DF73-6EF1-4399-1CB2-6297300721D9}"/>
            </a:ext>
          </a:extLst>
        </p:cNvPr>
        <p:cNvGrpSpPr/>
        <p:nvPr/>
      </p:nvGrpSpPr>
      <p:grpSpPr>
        <a:xfrm>
          <a:off x="0" y="0"/>
          <a:ext cx="0" cy="0"/>
          <a:chOff x="0" y="0"/>
          <a:chExt cx="0" cy="0"/>
        </a:xfrm>
      </p:grpSpPr>
      <p:sp>
        <p:nvSpPr>
          <p:cNvPr id="9" name="What Happened and Why?">
            <a:extLst>
              <a:ext uri="{FF2B5EF4-FFF2-40B4-BE49-F238E27FC236}">
                <a16:creationId xmlns:a16="http://schemas.microsoft.com/office/drawing/2014/main" id="{C121BC95-C632-F3CF-A897-55D41CE3379A}"/>
              </a:ext>
            </a:extLst>
          </p:cNvPr>
          <p:cNvSpPr txBox="1"/>
          <p:nvPr/>
        </p:nvSpPr>
        <p:spPr>
          <a:xfrm>
            <a:off x="146304" y="64008"/>
            <a:ext cx="5025195" cy="5799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spAutoFit/>
          </a:bodyPr>
          <a:lstStyle>
            <a:lvl1pPr algn="ctr" defTabSz="821531">
              <a:defRPr sz="6600">
                <a:latin typeface="+mj-lt"/>
                <a:ea typeface="+mj-ea"/>
                <a:cs typeface="+mj-cs"/>
                <a:sym typeface="Gill Sans"/>
              </a:defRPr>
            </a:lvl1pPr>
          </a:lstStyle>
          <a:p>
            <a:pPr algn="l"/>
            <a:r>
              <a:rPr lang="en-US" sz="3300" dirty="0"/>
              <a:t>Watershed Hydrology</a:t>
            </a:r>
            <a:endParaRPr sz="3300" dirty="0"/>
          </a:p>
        </p:txBody>
      </p:sp>
      <p:pic>
        <p:nvPicPr>
          <p:cNvPr id="2" name="Picture 1">
            <a:extLst>
              <a:ext uri="{FF2B5EF4-FFF2-40B4-BE49-F238E27FC236}">
                <a16:creationId xmlns:a16="http://schemas.microsoft.com/office/drawing/2014/main" id="{DA7C202D-7599-2CAE-655D-5D19F3A372B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875594" y="913193"/>
            <a:ext cx="7164708" cy="5031613"/>
          </a:xfrm>
          <a:prstGeom prst="rect">
            <a:avLst/>
          </a:prstGeom>
        </p:spPr>
      </p:pic>
      <p:sp>
        <p:nvSpPr>
          <p:cNvPr id="4" name="TextBox 3">
            <a:extLst>
              <a:ext uri="{FF2B5EF4-FFF2-40B4-BE49-F238E27FC236}">
                <a16:creationId xmlns:a16="http://schemas.microsoft.com/office/drawing/2014/main" id="{8881F720-7087-52FB-FB9E-51EBD929BDC6}"/>
              </a:ext>
            </a:extLst>
          </p:cNvPr>
          <p:cNvSpPr txBox="1"/>
          <p:nvPr/>
        </p:nvSpPr>
        <p:spPr>
          <a:xfrm>
            <a:off x="146303" y="1144350"/>
            <a:ext cx="4729291" cy="53351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b="1" dirty="0">
                <a:cs typeface="Helvetica" panose="020B0604020202020204" pitchFamily="34" charset="0"/>
              </a:rPr>
              <a:t>Water budget </a:t>
            </a:r>
            <a:r>
              <a:rPr lang="en-US" sz="2000" dirty="0">
                <a:cs typeface="Helvetica" panose="020B0604020202020204" pitchFamily="34" charset="0"/>
              </a:rPr>
              <a:t>depends on balance of precipitation and evapotranspiration</a:t>
            </a:r>
          </a:p>
          <a:p>
            <a:endParaRPr lang="en-US" sz="2000" dirty="0">
              <a:cs typeface="Helvetica" panose="020B0604020202020204" pitchFamily="34" charset="0"/>
            </a:endParaRPr>
          </a:p>
          <a:p>
            <a:r>
              <a:rPr lang="en-US" sz="2000" b="1" dirty="0">
                <a:cs typeface="Helvetica" panose="020B0604020202020204" pitchFamily="34" charset="0"/>
              </a:rPr>
              <a:t>Overland flow </a:t>
            </a:r>
            <a:r>
              <a:rPr lang="en-US" sz="2000" dirty="0">
                <a:cs typeface="Helvetica" panose="020B0604020202020204" pitchFamily="34" charset="0"/>
              </a:rPr>
              <a:t>occurs as runoff across surface (fast)</a:t>
            </a:r>
          </a:p>
          <a:p>
            <a:endParaRPr lang="en-US" sz="2000" dirty="0">
              <a:cs typeface="Helvetica" panose="020B0604020202020204" pitchFamily="34" charset="0"/>
            </a:endParaRPr>
          </a:p>
          <a:p>
            <a:r>
              <a:rPr lang="en-US" sz="2000" b="1" dirty="0">
                <a:cs typeface="Helvetica" panose="020B0604020202020204" pitchFamily="34" charset="0"/>
              </a:rPr>
              <a:t>Shallow subsurface flow </a:t>
            </a:r>
            <a:r>
              <a:rPr lang="en-US" sz="2000" dirty="0">
                <a:cs typeface="Helvetica" panose="020B0604020202020204" pitchFamily="34" charset="0"/>
              </a:rPr>
              <a:t>can occur in humid environments (modest)</a:t>
            </a:r>
          </a:p>
          <a:p>
            <a:endParaRPr lang="en-US" sz="2000" dirty="0">
              <a:cs typeface="Helvetica" panose="020B0604020202020204" pitchFamily="34" charset="0"/>
            </a:endParaRPr>
          </a:p>
          <a:p>
            <a:r>
              <a:rPr lang="en-US" sz="2000" b="1" dirty="0">
                <a:cs typeface="Helvetica" panose="020B0604020202020204" pitchFamily="34" charset="0"/>
              </a:rPr>
              <a:t>Groundwater flow </a:t>
            </a:r>
            <a:r>
              <a:rPr lang="en-US" sz="2000" dirty="0">
                <a:cs typeface="Helvetica" panose="020B0604020202020204" pitchFamily="34" charset="0"/>
              </a:rPr>
              <a:t>occurs below water table (slow)</a:t>
            </a:r>
          </a:p>
          <a:p>
            <a:endParaRPr lang="en-US" sz="2000" dirty="0">
              <a:cs typeface="Helvetica" panose="020B0604020202020204" pitchFamily="34" charset="0"/>
            </a:endParaRPr>
          </a:p>
          <a:p>
            <a:r>
              <a:rPr lang="en-US" sz="2000" dirty="0">
                <a:cs typeface="Helvetica" panose="020B0604020202020204" pitchFamily="34" charset="0"/>
              </a:rPr>
              <a:t>Infiltration of water into shallow soil is controlled by soil properties, precipitation intensity, and saturation state</a:t>
            </a:r>
          </a:p>
          <a:p>
            <a:endParaRPr lang="en-US" sz="800" dirty="0">
              <a:latin typeface="Helvetica" panose="020B0604020202020204" pitchFamily="34" charset="0"/>
              <a:cs typeface="Helvetica" panose="020B0604020202020204" pitchFamily="34" charset="0"/>
            </a:endParaRPr>
          </a:p>
          <a:p>
            <a:pPr defTabSz="321469" hangingPunct="0"/>
            <a:endParaRPr lang="en-US" sz="900" dirty="0"/>
          </a:p>
          <a:p>
            <a:pPr defTabSz="321469" hangingPunct="0"/>
            <a:endParaRPr lang="en-US" sz="900" dirty="0"/>
          </a:p>
          <a:p>
            <a:pPr defTabSz="321469" hangingPunct="0"/>
            <a:endParaRPr lang="en-US" sz="800" dirty="0">
              <a:solidFill>
                <a:srgbClr val="000000"/>
              </a:solidFill>
              <a:latin typeface="Helvetica"/>
              <a:ea typeface="Helvetica"/>
              <a:cs typeface="Helvetica"/>
              <a:sym typeface="Helvetica"/>
            </a:endParaRPr>
          </a:p>
          <a:p>
            <a:pPr defTabSz="321469" hangingPunct="0"/>
            <a:endParaRPr lang="en-US" sz="800" dirty="0">
              <a:solidFill>
                <a:srgbClr val="000000"/>
              </a:solidFill>
              <a:latin typeface="Helvetica"/>
              <a:ea typeface="Helvetica"/>
              <a:cs typeface="Helvetica"/>
              <a:sym typeface="Helvetica"/>
            </a:endParaRPr>
          </a:p>
        </p:txBody>
      </p:sp>
      <p:sp>
        <p:nvSpPr>
          <p:cNvPr id="5" name="TextBox 4">
            <a:extLst>
              <a:ext uri="{FF2B5EF4-FFF2-40B4-BE49-F238E27FC236}">
                <a16:creationId xmlns:a16="http://schemas.microsoft.com/office/drawing/2014/main" id="{66E9DEDA-F53B-4F02-0220-1E7FCED6077F}"/>
              </a:ext>
            </a:extLst>
          </p:cNvPr>
          <p:cNvSpPr txBox="1"/>
          <p:nvPr/>
        </p:nvSpPr>
        <p:spPr>
          <a:xfrm>
            <a:off x="8682247" y="5781198"/>
            <a:ext cx="3358056" cy="6982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642937" rtl="0" fontAlgn="auto" latinLnBrk="0" hangingPunct="0">
              <a:lnSpc>
                <a:spcPct val="100000"/>
              </a:lnSpc>
              <a:spcBef>
                <a:spcPts val="0"/>
              </a:spcBef>
              <a:spcAft>
                <a:spcPts val="0"/>
              </a:spcAft>
              <a:buClrTx/>
              <a:buSzTx/>
              <a:buFontTx/>
              <a:buNone/>
              <a:tabLst/>
            </a:pPr>
            <a:r>
              <a:rPr lang="en-US" sz="1200" dirty="0">
                <a:solidFill>
                  <a:srgbClr val="000000"/>
                </a:solidFill>
                <a:ea typeface="Helvetica"/>
                <a:cs typeface="Helvetica" panose="020B0604020202020204" pitchFamily="34" charset="0"/>
                <a:sym typeface="Helvetica"/>
              </a:rPr>
              <a:t>Figure courtesy of Will Hefner: Modified from Figure 4.5  Bierman &amp; Montgomery, 2020 – </a:t>
            </a:r>
            <a:r>
              <a:rPr lang="en-US" sz="1200" i="1" dirty="0">
                <a:solidFill>
                  <a:srgbClr val="000000"/>
                </a:solidFill>
                <a:ea typeface="Helvetica"/>
                <a:cs typeface="Helvetica" panose="020B0604020202020204" pitchFamily="34" charset="0"/>
                <a:sym typeface="Helvetica"/>
              </a:rPr>
              <a:t>Key Concepts in Geomorphology</a:t>
            </a:r>
            <a:r>
              <a:rPr lang="en-US" sz="1200" dirty="0">
                <a:solidFill>
                  <a:srgbClr val="000000"/>
                </a:solidFill>
                <a:ea typeface="Helvetica"/>
                <a:cs typeface="Helvetica" panose="020B0604020202020204" pitchFamily="34" charset="0"/>
                <a:sym typeface="Helvetica"/>
              </a:rPr>
              <a:t> </a:t>
            </a:r>
            <a:endParaRPr kumimoji="0" lang="en-US" sz="1200" b="0" i="0" u="none" strike="noStrike" cap="none" spc="0" normalizeH="0" baseline="0" dirty="0">
              <a:ln>
                <a:noFill/>
              </a:ln>
              <a:solidFill>
                <a:srgbClr val="000000"/>
              </a:solidFill>
              <a:effectLst/>
              <a:uFillTx/>
              <a:ea typeface="Helvetica"/>
              <a:cs typeface="Helvetica" panose="020B0604020202020204" pitchFamily="34" charset="0"/>
              <a:sym typeface="Helvetica"/>
            </a:endParaRPr>
          </a:p>
        </p:txBody>
      </p:sp>
      <p:sp>
        <p:nvSpPr>
          <p:cNvPr id="3" name="Slide Number Placeholder 2">
            <a:extLst>
              <a:ext uri="{FF2B5EF4-FFF2-40B4-BE49-F238E27FC236}">
                <a16:creationId xmlns:a16="http://schemas.microsoft.com/office/drawing/2014/main" id="{F92D8BF5-6649-86E1-3460-AEDF020E48EE}"/>
              </a:ext>
            </a:extLst>
          </p:cNvPr>
          <p:cNvSpPr>
            <a:spLocks noGrp="1"/>
          </p:cNvSpPr>
          <p:nvPr>
            <p:ph type="sldNum" sz="quarter" idx="12"/>
          </p:nvPr>
        </p:nvSpPr>
        <p:spPr/>
        <p:txBody>
          <a:bodyPr/>
          <a:lstStyle/>
          <a:p>
            <a:fld id="{FA99161D-C4CB-4048-AB64-44E2ACAC06A6}" type="slidenum">
              <a:rPr lang="en-US" smtClean="0"/>
              <a:t>4</a:t>
            </a:fld>
            <a:endParaRPr lang="en-US"/>
          </a:p>
        </p:txBody>
      </p:sp>
    </p:spTree>
    <p:extLst>
      <p:ext uri="{BB962C8B-B14F-4D97-AF65-F5344CB8AC3E}">
        <p14:creationId xmlns:p14="http://schemas.microsoft.com/office/powerpoint/2010/main" val="1122120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2C18A-FDFC-1A70-7734-BF868B66A09E}"/>
            </a:ext>
          </a:extLst>
        </p:cNvPr>
        <p:cNvGrpSpPr/>
        <p:nvPr/>
      </p:nvGrpSpPr>
      <p:grpSpPr>
        <a:xfrm>
          <a:off x="0" y="0"/>
          <a:ext cx="0" cy="0"/>
          <a:chOff x="0" y="0"/>
          <a:chExt cx="0" cy="0"/>
        </a:xfrm>
      </p:grpSpPr>
      <p:sp>
        <p:nvSpPr>
          <p:cNvPr id="9" name="What Happened and Why?">
            <a:extLst>
              <a:ext uri="{FF2B5EF4-FFF2-40B4-BE49-F238E27FC236}">
                <a16:creationId xmlns:a16="http://schemas.microsoft.com/office/drawing/2014/main" id="{F3C453B3-9AC5-B69B-C856-1EECE7DB9287}"/>
              </a:ext>
            </a:extLst>
          </p:cNvPr>
          <p:cNvSpPr txBox="1"/>
          <p:nvPr/>
        </p:nvSpPr>
        <p:spPr>
          <a:xfrm>
            <a:off x="146304" y="64008"/>
            <a:ext cx="5025195" cy="5799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lvl1pPr algn="ctr" defTabSz="821531">
              <a:defRPr sz="6600">
                <a:latin typeface="+mj-lt"/>
                <a:ea typeface="+mj-ea"/>
                <a:cs typeface="+mj-cs"/>
                <a:sym typeface="Gill Sans"/>
              </a:defRPr>
            </a:lvl1pPr>
          </a:lstStyle>
          <a:p>
            <a:pPr algn="l"/>
            <a:r>
              <a:rPr lang="en-US" sz="3300" dirty="0"/>
              <a:t>Watershed Hydrology</a:t>
            </a:r>
            <a:endParaRPr sz="3300" dirty="0"/>
          </a:p>
        </p:txBody>
      </p:sp>
      <p:pic>
        <p:nvPicPr>
          <p:cNvPr id="4" name="Picture 3">
            <a:extLst>
              <a:ext uri="{FF2B5EF4-FFF2-40B4-BE49-F238E27FC236}">
                <a16:creationId xmlns:a16="http://schemas.microsoft.com/office/drawing/2014/main" id="{50F3885C-A4CE-2D42-221A-87A6FA3AC6E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59361" y="3342362"/>
            <a:ext cx="9652104" cy="3056498"/>
          </a:xfrm>
          <a:prstGeom prst="rect">
            <a:avLst/>
          </a:prstGeom>
        </p:spPr>
      </p:pic>
      <p:sp>
        <p:nvSpPr>
          <p:cNvPr id="5" name="TextBox 4">
            <a:extLst>
              <a:ext uri="{FF2B5EF4-FFF2-40B4-BE49-F238E27FC236}">
                <a16:creationId xmlns:a16="http://schemas.microsoft.com/office/drawing/2014/main" id="{720CAB17-B4CA-0926-79BB-94378DE8BEBA}"/>
              </a:ext>
            </a:extLst>
          </p:cNvPr>
          <p:cNvSpPr txBox="1"/>
          <p:nvPr/>
        </p:nvSpPr>
        <p:spPr>
          <a:xfrm>
            <a:off x="146304" y="1033771"/>
            <a:ext cx="11964978" cy="19187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b="1" dirty="0">
                <a:solidFill>
                  <a:srgbClr val="000000"/>
                </a:solidFill>
                <a:latin typeface="Helvetica"/>
                <a:ea typeface="Helvetica"/>
                <a:cs typeface="Helvetica"/>
                <a:sym typeface="Helvetica"/>
              </a:rPr>
              <a:t>Overland flow </a:t>
            </a:r>
            <a:r>
              <a:rPr lang="en-US" sz="2000" dirty="0">
                <a:solidFill>
                  <a:srgbClr val="000000"/>
                </a:solidFill>
                <a:latin typeface="Helvetica"/>
                <a:ea typeface="Helvetica"/>
                <a:cs typeface="Helvetica"/>
                <a:sym typeface="Helvetica"/>
              </a:rPr>
              <a:t>occurs when rainfall intensity exceeds infiltration capacity of soils</a:t>
            </a:r>
          </a:p>
          <a:p>
            <a:pPr defTabSz="321469" hangingPunct="0"/>
            <a:endParaRPr lang="en-US" sz="2000" dirty="0"/>
          </a:p>
          <a:p>
            <a:pPr defTabSz="321469" hangingPunct="0"/>
            <a:r>
              <a:rPr lang="en-US" sz="2000" b="1" dirty="0">
                <a:solidFill>
                  <a:srgbClr val="000000"/>
                </a:solidFill>
                <a:latin typeface="Helvetica"/>
                <a:ea typeface="Helvetica"/>
                <a:cs typeface="Helvetica"/>
                <a:sym typeface="Helvetica"/>
              </a:rPr>
              <a:t>Horton overland flow </a:t>
            </a:r>
            <a:r>
              <a:rPr lang="en-US" sz="2000" dirty="0">
                <a:solidFill>
                  <a:srgbClr val="000000"/>
                </a:solidFill>
                <a:latin typeface="Helvetica"/>
                <a:ea typeface="Helvetica"/>
                <a:cs typeface="Helvetica"/>
                <a:sym typeface="Helvetica"/>
              </a:rPr>
              <a:t>occurs when soils are exceptionally impermeable, or rainfall is very heavy. Typical in arid landscapes or developed areas. </a:t>
            </a:r>
          </a:p>
          <a:p>
            <a:pPr defTabSz="321469" hangingPunct="0"/>
            <a:endParaRPr lang="en-US" sz="2000" dirty="0"/>
          </a:p>
          <a:p>
            <a:pPr defTabSz="321469" hangingPunct="0"/>
            <a:r>
              <a:rPr lang="en-US" sz="2000" b="1" dirty="0">
                <a:solidFill>
                  <a:srgbClr val="000000"/>
                </a:solidFill>
                <a:latin typeface="Helvetica"/>
                <a:ea typeface="Helvetica"/>
                <a:cs typeface="Helvetica"/>
                <a:sym typeface="Helvetica"/>
              </a:rPr>
              <a:t>Saturation overland flow </a:t>
            </a:r>
            <a:r>
              <a:rPr lang="en-US" sz="2000" dirty="0">
                <a:solidFill>
                  <a:srgbClr val="000000"/>
                </a:solidFill>
                <a:latin typeface="Helvetica"/>
                <a:ea typeface="Helvetica"/>
                <a:cs typeface="Helvetica"/>
                <a:sym typeface="Helvetica"/>
              </a:rPr>
              <a:t>occurs when soils become saturated after a long duration storm event</a:t>
            </a:r>
          </a:p>
        </p:txBody>
      </p:sp>
      <p:sp>
        <p:nvSpPr>
          <p:cNvPr id="3" name="TextBox 2">
            <a:extLst>
              <a:ext uri="{FF2B5EF4-FFF2-40B4-BE49-F238E27FC236}">
                <a16:creationId xmlns:a16="http://schemas.microsoft.com/office/drawing/2014/main" id="{A3BA1E48-8F19-6009-B94B-0EDC4BE85A21}"/>
              </a:ext>
            </a:extLst>
          </p:cNvPr>
          <p:cNvSpPr txBox="1"/>
          <p:nvPr/>
        </p:nvSpPr>
        <p:spPr>
          <a:xfrm>
            <a:off x="9116398" y="6371453"/>
            <a:ext cx="1643162" cy="3289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642937"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ea typeface="Helvetica"/>
                <a:cs typeface="Helvetica" panose="020B0604020202020204" pitchFamily="34" charset="0"/>
                <a:sym typeface="Helvetica"/>
              </a:rPr>
              <a:t>USGS (Public Domain)</a:t>
            </a:r>
          </a:p>
        </p:txBody>
      </p:sp>
      <p:sp>
        <p:nvSpPr>
          <p:cNvPr id="2" name="Slide Number Placeholder 1">
            <a:extLst>
              <a:ext uri="{FF2B5EF4-FFF2-40B4-BE49-F238E27FC236}">
                <a16:creationId xmlns:a16="http://schemas.microsoft.com/office/drawing/2014/main" id="{C0263925-B3AA-AD55-FEC1-AE927261737F}"/>
              </a:ext>
            </a:extLst>
          </p:cNvPr>
          <p:cNvSpPr>
            <a:spLocks noGrp="1"/>
          </p:cNvSpPr>
          <p:nvPr>
            <p:ph type="sldNum" sz="quarter" idx="12"/>
          </p:nvPr>
        </p:nvSpPr>
        <p:spPr/>
        <p:txBody>
          <a:bodyPr/>
          <a:lstStyle/>
          <a:p>
            <a:fld id="{FA99161D-C4CB-4048-AB64-44E2ACAC06A6}" type="slidenum">
              <a:rPr lang="en-US" smtClean="0"/>
              <a:t>5</a:t>
            </a:fld>
            <a:endParaRPr lang="en-US"/>
          </a:p>
        </p:txBody>
      </p:sp>
    </p:spTree>
    <p:extLst>
      <p:ext uri="{BB962C8B-B14F-4D97-AF65-F5344CB8AC3E}">
        <p14:creationId xmlns:p14="http://schemas.microsoft.com/office/powerpoint/2010/main" val="731055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BE93F-FF94-BEFA-28DB-74439AD492FF}"/>
            </a:ext>
          </a:extLst>
        </p:cNvPr>
        <p:cNvGrpSpPr/>
        <p:nvPr/>
      </p:nvGrpSpPr>
      <p:grpSpPr>
        <a:xfrm>
          <a:off x="0" y="0"/>
          <a:ext cx="0" cy="0"/>
          <a:chOff x="0" y="0"/>
          <a:chExt cx="0" cy="0"/>
        </a:xfrm>
      </p:grpSpPr>
      <p:sp>
        <p:nvSpPr>
          <p:cNvPr id="9" name="What Happened and Why?">
            <a:extLst>
              <a:ext uri="{FF2B5EF4-FFF2-40B4-BE49-F238E27FC236}">
                <a16:creationId xmlns:a16="http://schemas.microsoft.com/office/drawing/2014/main" id="{75DB006E-D5F8-D80A-6A0D-C6406227F884}"/>
              </a:ext>
            </a:extLst>
          </p:cNvPr>
          <p:cNvSpPr txBox="1"/>
          <p:nvPr/>
        </p:nvSpPr>
        <p:spPr>
          <a:xfrm>
            <a:off x="146304" y="64008"/>
            <a:ext cx="5025195" cy="5799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lvl1pPr algn="ctr" defTabSz="821531">
              <a:defRPr sz="6600">
                <a:latin typeface="+mj-lt"/>
                <a:ea typeface="+mj-ea"/>
                <a:cs typeface="+mj-cs"/>
                <a:sym typeface="Gill Sans"/>
              </a:defRPr>
            </a:lvl1pPr>
          </a:lstStyle>
          <a:p>
            <a:r>
              <a:rPr lang="en-US" sz="3300" dirty="0"/>
              <a:t>How do we measure runoff?</a:t>
            </a:r>
            <a:endParaRPr sz="3300" dirty="0"/>
          </a:p>
        </p:txBody>
      </p:sp>
      <p:sp>
        <p:nvSpPr>
          <p:cNvPr id="6" name="TextBox 5">
            <a:extLst>
              <a:ext uri="{FF2B5EF4-FFF2-40B4-BE49-F238E27FC236}">
                <a16:creationId xmlns:a16="http://schemas.microsoft.com/office/drawing/2014/main" id="{DA546ADB-6442-7B32-1CE9-670AD183A813}"/>
              </a:ext>
            </a:extLst>
          </p:cNvPr>
          <p:cNvSpPr txBox="1"/>
          <p:nvPr/>
        </p:nvSpPr>
        <p:spPr>
          <a:xfrm>
            <a:off x="4291526" y="734312"/>
            <a:ext cx="4423410" cy="4106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200" dirty="0"/>
              <a:t>Measuring Precipitation </a:t>
            </a:r>
            <a:endParaRPr lang="en-US" sz="2200" dirty="0">
              <a:solidFill>
                <a:srgbClr val="000000"/>
              </a:solidFill>
              <a:latin typeface="Helvetica"/>
              <a:ea typeface="Helvetica"/>
              <a:cs typeface="Helvetica"/>
              <a:sym typeface="Helvetica"/>
            </a:endParaRPr>
          </a:p>
        </p:txBody>
      </p:sp>
      <p:sp>
        <p:nvSpPr>
          <p:cNvPr id="4" name="TextBox 3">
            <a:extLst>
              <a:ext uri="{FF2B5EF4-FFF2-40B4-BE49-F238E27FC236}">
                <a16:creationId xmlns:a16="http://schemas.microsoft.com/office/drawing/2014/main" id="{4374BC01-5EA5-51BB-B5A1-E59374858286}"/>
              </a:ext>
            </a:extLst>
          </p:cNvPr>
          <p:cNvSpPr txBox="1"/>
          <p:nvPr/>
        </p:nvSpPr>
        <p:spPr>
          <a:xfrm>
            <a:off x="1151415" y="899445"/>
            <a:ext cx="4166124" cy="3799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dirty="0">
                <a:solidFill>
                  <a:srgbClr val="000000"/>
                </a:solidFill>
                <a:ea typeface="Helvetica"/>
                <a:cs typeface="Helvetica" panose="020B0604020202020204" pitchFamily="34" charset="0"/>
                <a:sym typeface="Helvetica"/>
              </a:rPr>
              <a:t>1) Rain Gages</a:t>
            </a:r>
          </a:p>
        </p:txBody>
      </p:sp>
      <p:sp>
        <p:nvSpPr>
          <p:cNvPr id="5" name="TextBox 4">
            <a:extLst>
              <a:ext uri="{FF2B5EF4-FFF2-40B4-BE49-F238E27FC236}">
                <a16:creationId xmlns:a16="http://schemas.microsoft.com/office/drawing/2014/main" id="{8B136D4F-6CD2-503C-DD8B-7EB415ABB53A}"/>
              </a:ext>
            </a:extLst>
          </p:cNvPr>
          <p:cNvSpPr txBox="1"/>
          <p:nvPr/>
        </p:nvSpPr>
        <p:spPr>
          <a:xfrm>
            <a:off x="7786576" y="893730"/>
            <a:ext cx="4166124" cy="3799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dirty="0"/>
              <a:t>2) Radar (NEXRAD) </a:t>
            </a:r>
            <a:endParaRPr lang="en-US" sz="2000" dirty="0">
              <a:solidFill>
                <a:srgbClr val="000000"/>
              </a:solidFill>
              <a:latin typeface="Helvetica"/>
              <a:ea typeface="Helvetica"/>
              <a:cs typeface="Helvetica"/>
              <a:sym typeface="Helvetica"/>
            </a:endParaRPr>
          </a:p>
        </p:txBody>
      </p:sp>
      <p:sp>
        <p:nvSpPr>
          <p:cNvPr id="14" name="TextBox 13">
            <a:extLst>
              <a:ext uri="{FF2B5EF4-FFF2-40B4-BE49-F238E27FC236}">
                <a16:creationId xmlns:a16="http://schemas.microsoft.com/office/drawing/2014/main" id="{33D6B2D7-2D60-2A5F-1249-BF880ACD130E}"/>
              </a:ext>
            </a:extLst>
          </p:cNvPr>
          <p:cNvSpPr txBox="1"/>
          <p:nvPr/>
        </p:nvSpPr>
        <p:spPr>
          <a:xfrm>
            <a:off x="263703" y="4728591"/>
            <a:ext cx="4843203" cy="19187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dirty="0">
                <a:solidFill>
                  <a:srgbClr val="000000"/>
                </a:solidFill>
                <a:ea typeface="Helvetica"/>
                <a:cs typeface="Helvetica"/>
                <a:sym typeface="Helvetica"/>
              </a:rPr>
              <a:t>Measures rainfall at local sites</a:t>
            </a:r>
          </a:p>
          <a:p>
            <a:pPr defTabSz="321469" hangingPunct="0"/>
            <a:endParaRPr lang="en-US" sz="2000" dirty="0"/>
          </a:p>
          <a:p>
            <a:pPr defTabSz="321469" hangingPunct="0"/>
            <a:r>
              <a:rPr lang="en-US" sz="2000" dirty="0">
                <a:solidFill>
                  <a:srgbClr val="000000"/>
                </a:solidFill>
                <a:ea typeface="Helvetica"/>
                <a:cs typeface="Helvetica"/>
                <a:sym typeface="Helvetica"/>
              </a:rPr>
              <a:t>Wind and other local phenomena can impact measurements</a:t>
            </a:r>
          </a:p>
          <a:p>
            <a:pPr defTabSz="321469" hangingPunct="0"/>
            <a:endParaRPr lang="en-US" sz="2000" dirty="0"/>
          </a:p>
          <a:p>
            <a:pPr defTabSz="321469" hangingPunct="0"/>
            <a:r>
              <a:rPr lang="en-US" sz="2000" dirty="0">
                <a:solidFill>
                  <a:srgbClr val="000000"/>
                </a:solidFill>
                <a:ea typeface="Helvetica"/>
                <a:cs typeface="Helvetica"/>
                <a:sym typeface="Helvetica"/>
              </a:rPr>
              <a:t>Costly to maintain </a:t>
            </a:r>
          </a:p>
        </p:txBody>
      </p:sp>
      <p:sp>
        <p:nvSpPr>
          <p:cNvPr id="15" name="TextBox 14">
            <a:extLst>
              <a:ext uri="{FF2B5EF4-FFF2-40B4-BE49-F238E27FC236}">
                <a16:creationId xmlns:a16="http://schemas.microsoft.com/office/drawing/2014/main" id="{9ED7F82C-C4FF-89FB-860B-F1410D848450}"/>
              </a:ext>
            </a:extLst>
          </p:cNvPr>
          <p:cNvSpPr txBox="1"/>
          <p:nvPr/>
        </p:nvSpPr>
        <p:spPr>
          <a:xfrm>
            <a:off x="6433329" y="5276407"/>
            <a:ext cx="5150451" cy="9954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dirty="0">
                <a:solidFill>
                  <a:srgbClr val="000000"/>
                </a:solidFill>
                <a:ea typeface="Helvetica"/>
                <a:cs typeface="Helvetica"/>
                <a:sym typeface="Helvetica"/>
              </a:rPr>
              <a:t>Fairly long range and good coverage</a:t>
            </a:r>
          </a:p>
          <a:p>
            <a:pPr defTabSz="321469" hangingPunct="0"/>
            <a:endParaRPr lang="en-US" sz="2000" dirty="0"/>
          </a:p>
          <a:p>
            <a:pPr defTabSz="321469" hangingPunct="0"/>
            <a:r>
              <a:rPr lang="en-US" sz="2000" dirty="0">
                <a:solidFill>
                  <a:srgbClr val="000000"/>
                </a:solidFill>
                <a:ea typeface="Helvetica"/>
                <a:cs typeface="Helvetica"/>
                <a:sym typeface="Helvetica"/>
              </a:rPr>
              <a:t>Rain gages are still needed to validate radar</a:t>
            </a:r>
            <a:r>
              <a:rPr lang="en-US" dirty="0">
                <a:solidFill>
                  <a:srgbClr val="000000"/>
                </a:solidFill>
                <a:ea typeface="Helvetica"/>
                <a:cs typeface="Helvetica"/>
                <a:sym typeface="Helvetica"/>
              </a:rPr>
              <a:t>!</a:t>
            </a:r>
          </a:p>
        </p:txBody>
      </p:sp>
      <p:pic>
        <p:nvPicPr>
          <p:cNvPr id="3" name="Picture 2">
            <a:extLst>
              <a:ext uri="{FF2B5EF4-FFF2-40B4-BE49-F238E27FC236}">
                <a16:creationId xmlns:a16="http://schemas.microsoft.com/office/drawing/2014/main" id="{9EC99DDC-0F4D-BEE3-0C1C-7D898BD45D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31209" y="1695247"/>
            <a:ext cx="3372839" cy="2529630"/>
          </a:xfrm>
          <a:prstGeom prst="rect">
            <a:avLst/>
          </a:prstGeom>
        </p:spPr>
      </p:pic>
      <p:pic>
        <p:nvPicPr>
          <p:cNvPr id="18" name="Picture 17">
            <a:extLst>
              <a:ext uri="{FF2B5EF4-FFF2-40B4-BE49-F238E27FC236}">
                <a16:creationId xmlns:a16="http://schemas.microsoft.com/office/drawing/2014/main" id="{A4E269AF-1887-5A69-103F-EE0306007C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3637" y="1779887"/>
            <a:ext cx="3301187" cy="2360349"/>
          </a:xfrm>
          <a:prstGeom prst="rect">
            <a:avLst/>
          </a:prstGeom>
        </p:spPr>
      </p:pic>
      <p:pic>
        <p:nvPicPr>
          <p:cNvPr id="20" name="Picture 19">
            <a:extLst>
              <a:ext uri="{FF2B5EF4-FFF2-40B4-BE49-F238E27FC236}">
                <a16:creationId xmlns:a16="http://schemas.microsoft.com/office/drawing/2014/main" id="{B1A88258-5CAC-7F4D-F24B-D6CDB3644788}"/>
              </a:ext>
            </a:extLst>
          </p:cNvPr>
          <p:cNvPicPr>
            <a:picLocks noChangeAspect="1"/>
          </p:cNvPicPr>
          <p:nvPr/>
        </p:nvPicPr>
        <p:blipFill>
          <a:blip r:embed="rId5"/>
          <a:stretch>
            <a:fillRect/>
          </a:stretch>
        </p:blipFill>
        <p:spPr>
          <a:xfrm>
            <a:off x="9300183" y="1383035"/>
            <a:ext cx="2237487" cy="3208351"/>
          </a:xfrm>
          <a:prstGeom prst="rect">
            <a:avLst/>
          </a:prstGeom>
        </p:spPr>
      </p:pic>
      <p:sp>
        <p:nvSpPr>
          <p:cNvPr id="2" name="TextBox 1">
            <a:extLst>
              <a:ext uri="{FF2B5EF4-FFF2-40B4-BE49-F238E27FC236}">
                <a16:creationId xmlns:a16="http://schemas.microsoft.com/office/drawing/2014/main" id="{2B126436-6D91-B154-3F2F-2E23BF6964D8}"/>
              </a:ext>
            </a:extLst>
          </p:cNvPr>
          <p:cNvSpPr txBox="1"/>
          <p:nvPr/>
        </p:nvSpPr>
        <p:spPr>
          <a:xfrm>
            <a:off x="9188666" y="4582767"/>
            <a:ext cx="2460519" cy="830997"/>
          </a:xfrm>
          <a:prstGeom prst="rect">
            <a:avLst/>
          </a:prstGeom>
          <a:noFill/>
        </p:spPr>
        <p:txBody>
          <a:bodyPr wrap="square" rtlCol="0">
            <a:spAutoFit/>
          </a:bodyPr>
          <a:lstStyle/>
          <a:p>
            <a:r>
              <a:rPr lang="en-US" sz="1200" dirty="0"/>
              <a:t>Tropical Storm Fred on 08/18/2021 NOAA NCEI Radar Map Viewer (Public Domain)</a:t>
            </a:r>
          </a:p>
          <a:p>
            <a:endParaRPr lang="en-US" sz="1200" dirty="0"/>
          </a:p>
        </p:txBody>
      </p:sp>
      <p:sp>
        <p:nvSpPr>
          <p:cNvPr id="8" name="TextBox 7">
            <a:extLst>
              <a:ext uri="{FF2B5EF4-FFF2-40B4-BE49-F238E27FC236}">
                <a16:creationId xmlns:a16="http://schemas.microsoft.com/office/drawing/2014/main" id="{669CFD40-FB10-83B5-D47F-FDC952744654}"/>
              </a:ext>
            </a:extLst>
          </p:cNvPr>
          <p:cNvSpPr txBox="1"/>
          <p:nvPr/>
        </p:nvSpPr>
        <p:spPr>
          <a:xfrm>
            <a:off x="3238575" y="4399656"/>
            <a:ext cx="1655091" cy="3289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642937"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ea typeface="Helvetica"/>
                <a:cs typeface="Helvetica" panose="020B0604020202020204" pitchFamily="34" charset="0"/>
                <a:sym typeface="Helvetica"/>
              </a:rPr>
              <a:t>USGS (Public Domain)</a:t>
            </a:r>
          </a:p>
        </p:txBody>
      </p:sp>
      <p:sp>
        <p:nvSpPr>
          <p:cNvPr id="11" name="TextBox 10">
            <a:extLst>
              <a:ext uri="{FF2B5EF4-FFF2-40B4-BE49-F238E27FC236}">
                <a16:creationId xmlns:a16="http://schemas.microsoft.com/office/drawing/2014/main" id="{61280712-2F21-EEB3-723B-15F2565B4C06}"/>
              </a:ext>
            </a:extLst>
          </p:cNvPr>
          <p:cNvSpPr txBox="1"/>
          <p:nvPr/>
        </p:nvSpPr>
        <p:spPr>
          <a:xfrm>
            <a:off x="5768206" y="4077785"/>
            <a:ext cx="2895168" cy="5136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defTabSz="642937" hangingPunct="0"/>
            <a:r>
              <a:rPr lang="en-US" sz="1200" dirty="0"/>
              <a:t>NOAA National Severe Storms Laboratory (Public Domain)</a:t>
            </a:r>
            <a:endParaRPr kumimoji="0" lang="en-US" sz="1200" b="0" i="0" u="none" strike="noStrike" cap="none" spc="0" normalizeH="0" baseline="0" dirty="0">
              <a:ln>
                <a:noFill/>
              </a:ln>
              <a:solidFill>
                <a:srgbClr val="000000"/>
              </a:solidFill>
              <a:effectLst/>
              <a:uFillTx/>
              <a:ea typeface="Helvetica"/>
              <a:cs typeface="Helvetica" panose="020B0604020202020204" pitchFamily="34" charset="0"/>
              <a:sym typeface="Helvetica"/>
            </a:endParaRPr>
          </a:p>
        </p:txBody>
      </p:sp>
      <p:sp>
        <p:nvSpPr>
          <p:cNvPr id="7" name="Slide Number Placeholder 6">
            <a:extLst>
              <a:ext uri="{FF2B5EF4-FFF2-40B4-BE49-F238E27FC236}">
                <a16:creationId xmlns:a16="http://schemas.microsoft.com/office/drawing/2014/main" id="{6042266F-831B-C442-4A01-30ED5DF93DD0}"/>
              </a:ext>
            </a:extLst>
          </p:cNvPr>
          <p:cNvSpPr>
            <a:spLocks noGrp="1"/>
          </p:cNvSpPr>
          <p:nvPr>
            <p:ph type="sldNum" sz="quarter" idx="12"/>
          </p:nvPr>
        </p:nvSpPr>
        <p:spPr/>
        <p:txBody>
          <a:bodyPr/>
          <a:lstStyle/>
          <a:p>
            <a:fld id="{FA99161D-C4CB-4048-AB64-44E2ACAC06A6}" type="slidenum">
              <a:rPr lang="en-US" smtClean="0"/>
              <a:t>6</a:t>
            </a:fld>
            <a:endParaRPr lang="en-US"/>
          </a:p>
        </p:txBody>
      </p:sp>
    </p:spTree>
    <p:extLst>
      <p:ext uri="{BB962C8B-B14F-4D97-AF65-F5344CB8AC3E}">
        <p14:creationId xmlns:p14="http://schemas.microsoft.com/office/powerpoint/2010/main" val="3449191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22BA2-3796-AA6B-BDAF-37E9B94B8F79}"/>
            </a:ext>
          </a:extLst>
        </p:cNvPr>
        <p:cNvGrpSpPr/>
        <p:nvPr/>
      </p:nvGrpSpPr>
      <p:grpSpPr>
        <a:xfrm>
          <a:off x="0" y="0"/>
          <a:ext cx="0" cy="0"/>
          <a:chOff x="0" y="0"/>
          <a:chExt cx="0" cy="0"/>
        </a:xfrm>
      </p:grpSpPr>
      <p:sp>
        <p:nvSpPr>
          <p:cNvPr id="9" name="What Happened and Why?">
            <a:extLst>
              <a:ext uri="{FF2B5EF4-FFF2-40B4-BE49-F238E27FC236}">
                <a16:creationId xmlns:a16="http://schemas.microsoft.com/office/drawing/2014/main" id="{C2412DBF-1D49-52BF-2591-644C32660AAD}"/>
              </a:ext>
            </a:extLst>
          </p:cNvPr>
          <p:cNvSpPr txBox="1"/>
          <p:nvPr/>
        </p:nvSpPr>
        <p:spPr>
          <a:xfrm>
            <a:off x="146304" y="64008"/>
            <a:ext cx="5025195" cy="5799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lvl1pPr algn="ctr" defTabSz="821531">
              <a:defRPr sz="6600">
                <a:latin typeface="+mj-lt"/>
                <a:ea typeface="+mj-ea"/>
                <a:cs typeface="+mj-cs"/>
                <a:sym typeface="Gill Sans"/>
              </a:defRPr>
            </a:lvl1pPr>
          </a:lstStyle>
          <a:p>
            <a:r>
              <a:rPr lang="en-US" sz="3300" dirty="0"/>
              <a:t>How do we measure runoff?</a:t>
            </a:r>
            <a:endParaRPr sz="3300" dirty="0"/>
          </a:p>
        </p:txBody>
      </p:sp>
      <p:sp>
        <p:nvSpPr>
          <p:cNvPr id="4" name="TextBox 3">
            <a:extLst>
              <a:ext uri="{FF2B5EF4-FFF2-40B4-BE49-F238E27FC236}">
                <a16:creationId xmlns:a16="http://schemas.microsoft.com/office/drawing/2014/main" id="{D9E92141-D178-65AA-BB50-3B06C4E5C1D1}"/>
              </a:ext>
            </a:extLst>
          </p:cNvPr>
          <p:cNvSpPr txBox="1"/>
          <p:nvPr/>
        </p:nvSpPr>
        <p:spPr>
          <a:xfrm>
            <a:off x="146304" y="1748782"/>
            <a:ext cx="4064273" cy="253434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b="1" dirty="0">
                <a:solidFill>
                  <a:srgbClr val="000000"/>
                </a:solidFill>
                <a:ea typeface="Helvetica"/>
                <a:cs typeface="Helvetica"/>
                <a:sym typeface="Helvetica"/>
              </a:rPr>
              <a:t>Hydrograph: </a:t>
            </a:r>
            <a:r>
              <a:rPr lang="en-US" sz="2000" dirty="0">
                <a:solidFill>
                  <a:srgbClr val="000000"/>
                </a:solidFill>
                <a:ea typeface="Helvetica"/>
                <a:cs typeface="Helvetica"/>
                <a:sym typeface="Helvetica"/>
              </a:rPr>
              <a:t>time series of discharge in a river at a single point in the watershed</a:t>
            </a:r>
            <a:r>
              <a:rPr lang="en-US" sz="2000" dirty="0"/>
              <a:t>. </a:t>
            </a:r>
            <a:endParaRPr lang="en-US" sz="2000" dirty="0">
              <a:solidFill>
                <a:srgbClr val="000000"/>
              </a:solidFill>
              <a:ea typeface="Helvetica"/>
              <a:cs typeface="Helvetica"/>
              <a:sym typeface="Helvetica"/>
            </a:endParaRPr>
          </a:p>
          <a:p>
            <a:pPr defTabSz="321469" hangingPunct="0"/>
            <a:endParaRPr lang="en-US" sz="2000" b="1" dirty="0"/>
          </a:p>
          <a:p>
            <a:pPr defTabSz="321469" hangingPunct="0"/>
            <a:r>
              <a:rPr lang="en-US" sz="2000" b="1" dirty="0">
                <a:solidFill>
                  <a:srgbClr val="000000"/>
                </a:solidFill>
                <a:ea typeface="Helvetica"/>
                <a:cs typeface="Helvetica"/>
                <a:sym typeface="Helvetica"/>
              </a:rPr>
              <a:t>Discharge: </a:t>
            </a:r>
            <a:r>
              <a:rPr lang="en-US" sz="2000" dirty="0">
                <a:solidFill>
                  <a:srgbClr val="000000"/>
                </a:solidFill>
                <a:ea typeface="Helvetica"/>
                <a:cs typeface="Helvetica"/>
                <a:sym typeface="Helvetica"/>
              </a:rPr>
              <a:t>volumetric flux of water (m</a:t>
            </a:r>
            <a:r>
              <a:rPr lang="en-US" sz="2000" baseline="30000" dirty="0">
                <a:solidFill>
                  <a:srgbClr val="000000"/>
                </a:solidFill>
                <a:ea typeface="Helvetica"/>
                <a:cs typeface="Helvetica"/>
                <a:sym typeface="Helvetica"/>
              </a:rPr>
              <a:t>3</a:t>
            </a:r>
            <a:r>
              <a:rPr lang="en-US" sz="2000" dirty="0">
                <a:solidFill>
                  <a:srgbClr val="000000"/>
                </a:solidFill>
                <a:ea typeface="Helvetica"/>
                <a:cs typeface="Helvetica"/>
                <a:sym typeface="Helvetica"/>
              </a:rPr>
              <a:t>/s) through a section of a river channel. </a:t>
            </a:r>
          </a:p>
          <a:p>
            <a:pPr defTabSz="321469" hangingPunct="0"/>
            <a:endParaRPr lang="en-US" sz="2000" dirty="0"/>
          </a:p>
        </p:txBody>
      </p:sp>
      <p:pic>
        <p:nvPicPr>
          <p:cNvPr id="3" name="Picture 2">
            <a:extLst>
              <a:ext uri="{FF2B5EF4-FFF2-40B4-BE49-F238E27FC236}">
                <a16:creationId xmlns:a16="http://schemas.microsoft.com/office/drawing/2014/main" id="{7E5563FF-22F7-B22D-3BBA-D062F1877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5035" y="938553"/>
            <a:ext cx="7625616" cy="5275862"/>
          </a:xfrm>
          <a:prstGeom prst="rect">
            <a:avLst/>
          </a:prstGeom>
        </p:spPr>
      </p:pic>
      <p:sp>
        <p:nvSpPr>
          <p:cNvPr id="2" name="TextBox 1">
            <a:extLst>
              <a:ext uri="{FF2B5EF4-FFF2-40B4-BE49-F238E27FC236}">
                <a16:creationId xmlns:a16="http://schemas.microsoft.com/office/drawing/2014/main" id="{DD4D876A-B46E-8556-7C27-F87A5F259C97}"/>
              </a:ext>
            </a:extLst>
          </p:cNvPr>
          <p:cNvSpPr txBox="1"/>
          <p:nvPr/>
        </p:nvSpPr>
        <p:spPr>
          <a:xfrm>
            <a:off x="7159788" y="712003"/>
            <a:ext cx="2710672" cy="400110"/>
          </a:xfrm>
          <a:prstGeom prst="rect">
            <a:avLst/>
          </a:prstGeom>
          <a:noFill/>
        </p:spPr>
        <p:txBody>
          <a:bodyPr wrap="square" rtlCol="0">
            <a:spAutoFit/>
          </a:bodyPr>
          <a:lstStyle/>
          <a:p>
            <a:r>
              <a:rPr lang="en-US" sz="2000" dirty="0"/>
              <a:t>Example Hydrograph</a:t>
            </a:r>
          </a:p>
        </p:txBody>
      </p:sp>
      <p:sp>
        <p:nvSpPr>
          <p:cNvPr id="6" name="TextBox 5">
            <a:extLst>
              <a:ext uri="{FF2B5EF4-FFF2-40B4-BE49-F238E27FC236}">
                <a16:creationId xmlns:a16="http://schemas.microsoft.com/office/drawing/2014/main" id="{97102853-1318-320E-7F3E-F06E9BDF4892}"/>
              </a:ext>
            </a:extLst>
          </p:cNvPr>
          <p:cNvSpPr txBox="1"/>
          <p:nvPr/>
        </p:nvSpPr>
        <p:spPr>
          <a:xfrm>
            <a:off x="8718389" y="5742698"/>
            <a:ext cx="3358056" cy="6982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642937" rtl="0" fontAlgn="auto" latinLnBrk="0" hangingPunct="0">
              <a:lnSpc>
                <a:spcPct val="100000"/>
              </a:lnSpc>
              <a:spcBef>
                <a:spcPts val="0"/>
              </a:spcBef>
              <a:spcAft>
                <a:spcPts val="0"/>
              </a:spcAft>
              <a:buClrTx/>
              <a:buSzTx/>
              <a:buFontTx/>
              <a:buNone/>
              <a:tabLst/>
            </a:pPr>
            <a:r>
              <a:rPr lang="en-US" sz="1200" dirty="0">
                <a:solidFill>
                  <a:srgbClr val="000000"/>
                </a:solidFill>
                <a:ea typeface="Helvetica"/>
                <a:cs typeface="Helvetica" panose="020B0604020202020204" pitchFamily="34" charset="0"/>
                <a:sym typeface="Helvetica"/>
              </a:rPr>
              <a:t>Figure courtesy of Will Hefner: Modified from Figure 4.9 Bierman &amp; Montgomery, 2020 – </a:t>
            </a:r>
            <a:r>
              <a:rPr lang="en-US" sz="1200" i="1" dirty="0">
                <a:solidFill>
                  <a:srgbClr val="000000"/>
                </a:solidFill>
                <a:ea typeface="Helvetica"/>
                <a:cs typeface="Helvetica" panose="020B0604020202020204" pitchFamily="34" charset="0"/>
                <a:sym typeface="Helvetica"/>
              </a:rPr>
              <a:t>Key Concepts in Geomorphology</a:t>
            </a:r>
            <a:r>
              <a:rPr lang="en-US" sz="1200" dirty="0">
                <a:solidFill>
                  <a:srgbClr val="000000"/>
                </a:solidFill>
                <a:ea typeface="Helvetica"/>
                <a:cs typeface="Helvetica" panose="020B0604020202020204" pitchFamily="34" charset="0"/>
                <a:sym typeface="Helvetica"/>
              </a:rPr>
              <a:t> </a:t>
            </a:r>
            <a:endParaRPr kumimoji="0" lang="en-US" sz="1200" b="0" i="0" u="none" strike="noStrike" cap="none" spc="0" normalizeH="0" baseline="0" dirty="0">
              <a:ln>
                <a:noFill/>
              </a:ln>
              <a:solidFill>
                <a:srgbClr val="000000"/>
              </a:solidFill>
              <a:effectLst/>
              <a:uFillTx/>
              <a:ea typeface="Helvetica"/>
              <a:cs typeface="Helvetica" panose="020B0604020202020204" pitchFamily="34" charset="0"/>
              <a:sym typeface="Helvetica"/>
            </a:endParaRPr>
          </a:p>
        </p:txBody>
      </p:sp>
      <p:sp>
        <p:nvSpPr>
          <p:cNvPr id="5" name="Slide Number Placeholder 4">
            <a:extLst>
              <a:ext uri="{FF2B5EF4-FFF2-40B4-BE49-F238E27FC236}">
                <a16:creationId xmlns:a16="http://schemas.microsoft.com/office/drawing/2014/main" id="{A1204D81-9547-14E0-9FA2-A565E3126D85}"/>
              </a:ext>
            </a:extLst>
          </p:cNvPr>
          <p:cNvSpPr>
            <a:spLocks noGrp="1"/>
          </p:cNvSpPr>
          <p:nvPr>
            <p:ph type="sldNum" sz="quarter" idx="12"/>
          </p:nvPr>
        </p:nvSpPr>
        <p:spPr/>
        <p:txBody>
          <a:bodyPr/>
          <a:lstStyle/>
          <a:p>
            <a:fld id="{FA99161D-C4CB-4048-AB64-44E2ACAC06A6}" type="slidenum">
              <a:rPr lang="en-US" smtClean="0"/>
              <a:t>7</a:t>
            </a:fld>
            <a:endParaRPr lang="en-US"/>
          </a:p>
        </p:txBody>
      </p:sp>
    </p:spTree>
    <p:extLst>
      <p:ext uri="{BB962C8B-B14F-4D97-AF65-F5344CB8AC3E}">
        <p14:creationId xmlns:p14="http://schemas.microsoft.com/office/powerpoint/2010/main" val="1769661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64182-2869-0DFC-3367-24E254442A89}"/>
            </a:ext>
          </a:extLst>
        </p:cNvPr>
        <p:cNvGrpSpPr/>
        <p:nvPr/>
      </p:nvGrpSpPr>
      <p:grpSpPr>
        <a:xfrm>
          <a:off x="0" y="0"/>
          <a:ext cx="0" cy="0"/>
          <a:chOff x="0" y="0"/>
          <a:chExt cx="0" cy="0"/>
        </a:xfrm>
      </p:grpSpPr>
      <p:pic>
        <p:nvPicPr>
          <p:cNvPr id="7" name="Picture 6" descr="Diagram of a river channel&#10;&#10;Description automatically generated">
            <a:extLst>
              <a:ext uri="{FF2B5EF4-FFF2-40B4-BE49-F238E27FC236}">
                <a16:creationId xmlns:a16="http://schemas.microsoft.com/office/drawing/2014/main" id="{F7979733-DAE3-9BB4-9806-ED37F77707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3498" y="1530088"/>
            <a:ext cx="8447653" cy="3210634"/>
          </a:xfrm>
          <a:prstGeom prst="rect">
            <a:avLst/>
          </a:prstGeom>
        </p:spPr>
      </p:pic>
      <p:sp>
        <p:nvSpPr>
          <p:cNvPr id="4" name="What Happened and Why?">
            <a:extLst>
              <a:ext uri="{FF2B5EF4-FFF2-40B4-BE49-F238E27FC236}">
                <a16:creationId xmlns:a16="http://schemas.microsoft.com/office/drawing/2014/main" id="{0AA3694C-05FE-484A-09C7-63058ABE09B4}"/>
              </a:ext>
            </a:extLst>
          </p:cNvPr>
          <p:cNvSpPr txBox="1"/>
          <p:nvPr/>
        </p:nvSpPr>
        <p:spPr>
          <a:xfrm>
            <a:off x="146304" y="64008"/>
            <a:ext cx="6915150" cy="5799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anchor="ctr">
            <a:spAutoFit/>
          </a:bodyPr>
          <a:lstStyle>
            <a:lvl1pPr algn="ctr" defTabSz="821531">
              <a:defRPr sz="6600">
                <a:latin typeface="+mj-lt"/>
                <a:ea typeface="+mj-ea"/>
                <a:cs typeface="+mj-cs"/>
                <a:sym typeface="Gill Sans"/>
              </a:defRPr>
            </a:lvl1pPr>
          </a:lstStyle>
          <a:p>
            <a:pPr algn="l"/>
            <a:r>
              <a:rPr lang="en-US" sz="3300" dirty="0"/>
              <a:t>River Channel Shape: in cross-section</a:t>
            </a:r>
            <a:endParaRPr sz="3300" dirty="0"/>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1526FA02-7A19-9690-2CA1-868022450CB6}"/>
                  </a:ext>
                </a:extLst>
              </p:cNvPr>
              <p:cNvSpPr txBox="1"/>
              <p:nvPr/>
            </p:nvSpPr>
            <p:spPr>
              <a:xfrm>
                <a:off x="1160182" y="3941865"/>
                <a:ext cx="1252651" cy="3231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100" i="1">
                          <a:latin typeface="Cambria Math" panose="02040503050406030204" pitchFamily="18" charset="0"/>
                        </a:rPr>
                        <m:t>𝐴</m:t>
                      </m:r>
                      <m:r>
                        <a:rPr lang="en-US" sz="2100" i="1">
                          <a:latin typeface="Cambria Math" panose="02040503050406030204" pitchFamily="18" charset="0"/>
                        </a:rPr>
                        <m:t>=</m:t>
                      </m:r>
                      <m:r>
                        <a:rPr lang="en-US" sz="2100" i="1">
                          <a:latin typeface="Cambria Math" panose="02040503050406030204" pitchFamily="18" charset="0"/>
                        </a:rPr>
                        <m:t>𝑦</m:t>
                      </m:r>
                      <m:r>
                        <a:rPr lang="en-US" sz="2100" i="1">
                          <a:latin typeface="Cambria Math" panose="02040503050406030204" pitchFamily="18" charset="0"/>
                          <a:ea typeface="Cambria Math" panose="02040503050406030204" pitchFamily="18" charset="0"/>
                        </a:rPr>
                        <m:t>×</m:t>
                      </m:r>
                      <m:r>
                        <a:rPr lang="en-US" sz="2100" i="1">
                          <a:latin typeface="Cambria Math" panose="02040503050406030204" pitchFamily="18" charset="0"/>
                          <a:ea typeface="Cambria Math" panose="02040503050406030204" pitchFamily="18" charset="0"/>
                        </a:rPr>
                        <m:t>𝑤</m:t>
                      </m:r>
                    </m:oMath>
                  </m:oMathPara>
                </a14:m>
                <a:endParaRPr lang="en-US" sz="2100" dirty="0"/>
              </a:p>
            </p:txBody>
          </p:sp>
        </mc:Choice>
        <mc:Fallback xmlns="">
          <p:sp>
            <p:nvSpPr>
              <p:cNvPr id="8" name="TextBox 7">
                <a:extLst>
                  <a:ext uri="{FF2B5EF4-FFF2-40B4-BE49-F238E27FC236}">
                    <a16:creationId xmlns:a16="http://schemas.microsoft.com/office/drawing/2014/main" id="{1526FA02-7A19-9690-2CA1-868022450CB6}"/>
                  </a:ext>
                </a:extLst>
              </p:cNvPr>
              <p:cNvSpPr txBox="1">
                <a:spLocks noRot="1" noChangeAspect="1" noMove="1" noResize="1" noEditPoints="1" noAdjustHandles="1" noChangeArrowheads="1" noChangeShapeType="1" noTextEdit="1"/>
              </p:cNvSpPr>
              <p:nvPr/>
            </p:nvSpPr>
            <p:spPr>
              <a:xfrm>
                <a:off x="1160182" y="3941865"/>
                <a:ext cx="1252651" cy="323165"/>
              </a:xfrm>
              <a:prstGeom prst="rect">
                <a:avLst/>
              </a:prstGeom>
              <a:blipFill>
                <a:blip r:embed="rId4"/>
                <a:stretch>
                  <a:fillRect l="-4854" r="-1942" b="-22642"/>
                </a:stretch>
              </a:blipFill>
            </p:spPr>
            <p:txBody>
              <a:bodyPr/>
              <a:lstStyle/>
              <a:p>
                <a:r>
                  <a:rPr lang="en-US">
                    <a:noFill/>
                  </a:rPr>
                  <a:t> </a:t>
                </a:r>
              </a:p>
            </p:txBody>
          </p:sp>
        </mc:Fallback>
      </mc:AlternateContent>
      <p:sp>
        <p:nvSpPr>
          <p:cNvPr id="16" name="TextBox 15">
            <a:extLst>
              <a:ext uri="{FF2B5EF4-FFF2-40B4-BE49-F238E27FC236}">
                <a16:creationId xmlns:a16="http://schemas.microsoft.com/office/drawing/2014/main" id="{1DA003AC-0288-E0FD-A4FE-9531C430CBD7}"/>
              </a:ext>
            </a:extLst>
          </p:cNvPr>
          <p:cNvSpPr txBox="1"/>
          <p:nvPr/>
        </p:nvSpPr>
        <p:spPr>
          <a:xfrm>
            <a:off x="146304" y="1328099"/>
            <a:ext cx="4104030" cy="9954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b="1" dirty="0">
                <a:solidFill>
                  <a:srgbClr val="000000"/>
                </a:solidFill>
                <a:ea typeface="Helvetica"/>
                <a:cs typeface="Helvetica"/>
                <a:sym typeface="Helvetica"/>
              </a:rPr>
              <a:t>Wetted Perimeter (P</a:t>
            </a:r>
            <a:r>
              <a:rPr lang="en-US" sz="2000" b="1" baseline="-25000" dirty="0">
                <a:solidFill>
                  <a:srgbClr val="000000"/>
                </a:solidFill>
                <a:ea typeface="Helvetica"/>
                <a:cs typeface="Helvetica"/>
                <a:sym typeface="Helvetica"/>
              </a:rPr>
              <a:t>w</a:t>
            </a:r>
            <a:r>
              <a:rPr lang="en-US" sz="2000" b="1" dirty="0">
                <a:solidFill>
                  <a:srgbClr val="000000"/>
                </a:solidFill>
                <a:ea typeface="Helvetica"/>
                <a:cs typeface="Helvetica"/>
                <a:sym typeface="Helvetica"/>
              </a:rPr>
              <a:t>): </a:t>
            </a:r>
            <a:r>
              <a:rPr lang="en-US" sz="2000" dirty="0">
                <a:solidFill>
                  <a:srgbClr val="000000"/>
                </a:solidFill>
                <a:ea typeface="Helvetica"/>
                <a:cs typeface="Helvetica"/>
                <a:sym typeface="Helvetica"/>
              </a:rPr>
              <a:t>total length of bed (botto</a:t>
            </a:r>
            <a:r>
              <a:rPr lang="en-US" sz="2000" dirty="0"/>
              <a:t>m of channel)</a:t>
            </a:r>
            <a:r>
              <a:rPr lang="en-US" sz="2000" dirty="0">
                <a:solidFill>
                  <a:srgbClr val="000000"/>
                </a:solidFill>
                <a:ea typeface="Helvetica"/>
                <a:cs typeface="Helvetica"/>
                <a:sym typeface="Helvetica"/>
              </a:rPr>
              <a:t> and banks (sides of channel) (m)</a:t>
            </a:r>
          </a:p>
        </p:txBody>
      </p:sp>
      <p:sp>
        <p:nvSpPr>
          <p:cNvPr id="17" name="TextBox 16">
            <a:extLst>
              <a:ext uri="{FF2B5EF4-FFF2-40B4-BE49-F238E27FC236}">
                <a16:creationId xmlns:a16="http://schemas.microsoft.com/office/drawing/2014/main" id="{EF02B885-636F-ADC7-4697-54927B4C7F6E}"/>
              </a:ext>
            </a:extLst>
          </p:cNvPr>
          <p:cNvSpPr txBox="1"/>
          <p:nvPr/>
        </p:nvSpPr>
        <p:spPr>
          <a:xfrm>
            <a:off x="146303" y="2878999"/>
            <a:ext cx="3525753" cy="9954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b="1" dirty="0">
                <a:solidFill>
                  <a:srgbClr val="000000"/>
                </a:solidFill>
                <a:ea typeface="Helvetica"/>
                <a:cs typeface="Helvetica" panose="020B0604020202020204" pitchFamily="34" charset="0"/>
                <a:sym typeface="Helvetica"/>
              </a:rPr>
              <a:t>Cross-Sectional Area (A): </a:t>
            </a:r>
            <a:r>
              <a:rPr lang="en-US" sz="2000" dirty="0">
                <a:solidFill>
                  <a:srgbClr val="000000"/>
                </a:solidFill>
                <a:ea typeface="Helvetica"/>
                <a:cs typeface="Helvetica" panose="020B0604020202020204" pitchFamily="34" charset="0"/>
                <a:sym typeface="Helvetica"/>
              </a:rPr>
              <a:t>area of channel that water flows through (m</a:t>
            </a:r>
            <a:r>
              <a:rPr lang="en-US" sz="2000" baseline="30000" dirty="0">
                <a:solidFill>
                  <a:srgbClr val="000000"/>
                </a:solidFill>
                <a:ea typeface="Helvetica"/>
                <a:cs typeface="Helvetica" panose="020B0604020202020204" pitchFamily="34" charset="0"/>
                <a:sym typeface="Helvetica"/>
              </a:rPr>
              <a:t>2</a:t>
            </a:r>
            <a:r>
              <a:rPr lang="en-US" sz="2000" dirty="0">
                <a:solidFill>
                  <a:srgbClr val="000000"/>
                </a:solidFill>
                <a:ea typeface="Helvetica"/>
                <a:cs typeface="Helvetica" panose="020B0604020202020204" pitchFamily="34" charset="0"/>
                <a:sym typeface="Helvetica"/>
              </a:rPr>
              <a:t>)</a:t>
            </a:r>
          </a:p>
        </p:txBody>
      </p:sp>
      <p:sp>
        <p:nvSpPr>
          <p:cNvPr id="18" name="TextBox 17">
            <a:extLst>
              <a:ext uri="{FF2B5EF4-FFF2-40B4-BE49-F238E27FC236}">
                <a16:creationId xmlns:a16="http://schemas.microsoft.com/office/drawing/2014/main" id="{2AAA2E0E-E6C0-D326-F401-03FC8F286095}"/>
              </a:ext>
            </a:extLst>
          </p:cNvPr>
          <p:cNvSpPr txBox="1"/>
          <p:nvPr/>
        </p:nvSpPr>
        <p:spPr>
          <a:xfrm>
            <a:off x="146303" y="4480064"/>
            <a:ext cx="3428170" cy="9954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b="1" dirty="0">
                <a:solidFill>
                  <a:srgbClr val="000000"/>
                </a:solidFill>
                <a:latin typeface="Helvetica"/>
                <a:ea typeface="Helvetica"/>
                <a:cs typeface="Helvetica"/>
                <a:sym typeface="Helvetica"/>
              </a:rPr>
              <a:t>Hydraulic Radius (R): </a:t>
            </a:r>
            <a:r>
              <a:rPr lang="en-US" sz="2000" dirty="0">
                <a:solidFill>
                  <a:srgbClr val="000000"/>
                </a:solidFill>
                <a:latin typeface="Helvetica"/>
                <a:ea typeface="Helvetica"/>
                <a:cs typeface="Helvetica"/>
                <a:sym typeface="Helvetica"/>
              </a:rPr>
              <a:t>the ratio of the area to the wetted perimeter (m) </a:t>
            </a:r>
          </a:p>
        </p:txBody>
      </p:sp>
      <p:sp>
        <p:nvSpPr>
          <p:cNvPr id="19" name="TextBox 18">
            <a:extLst>
              <a:ext uri="{FF2B5EF4-FFF2-40B4-BE49-F238E27FC236}">
                <a16:creationId xmlns:a16="http://schemas.microsoft.com/office/drawing/2014/main" id="{0F8139E9-58E5-7F8F-0C51-92BF5867A409}"/>
              </a:ext>
            </a:extLst>
          </p:cNvPr>
          <p:cNvSpPr txBox="1"/>
          <p:nvPr/>
        </p:nvSpPr>
        <p:spPr>
          <a:xfrm>
            <a:off x="4166829" y="5037113"/>
            <a:ext cx="7580990" cy="3491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dirty="0">
                <a:solidFill>
                  <a:srgbClr val="000000"/>
                </a:solidFill>
                <a:ea typeface="Helvetica"/>
                <a:cs typeface="Helvetica" panose="020B0604020202020204" pitchFamily="34" charset="0"/>
                <a:sym typeface="Helvetica"/>
              </a:rPr>
              <a:t>For most rivers, approximating the cross-section as a rectangle is sufficient. </a:t>
            </a:r>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616F8A1E-5258-FE48-3B21-AE28B8158969}"/>
                  </a:ext>
                </a:extLst>
              </p:cNvPr>
              <p:cNvSpPr txBox="1"/>
              <p:nvPr/>
            </p:nvSpPr>
            <p:spPr>
              <a:xfrm>
                <a:off x="1232702" y="5757964"/>
                <a:ext cx="1180131" cy="3231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100" i="1">
                          <a:latin typeface="Cambria Math" panose="02040503050406030204" pitchFamily="18" charset="0"/>
                        </a:rPr>
                        <m:t>𝑅</m:t>
                      </m:r>
                      <m:r>
                        <a:rPr lang="en-US" sz="2100" i="1">
                          <a:latin typeface="Cambria Math" panose="02040503050406030204" pitchFamily="18" charset="0"/>
                        </a:rPr>
                        <m:t>=</m:t>
                      </m:r>
                      <m:r>
                        <a:rPr lang="en-US" sz="2100" i="1">
                          <a:latin typeface="Cambria Math" panose="02040503050406030204" pitchFamily="18" charset="0"/>
                        </a:rPr>
                        <m:t>𝐴</m:t>
                      </m:r>
                      <m:r>
                        <a:rPr lang="en-US" sz="2100" i="1">
                          <a:latin typeface="Cambria Math" panose="02040503050406030204" pitchFamily="18" charset="0"/>
                        </a:rPr>
                        <m:t>/</m:t>
                      </m:r>
                      <m:sSub>
                        <m:sSubPr>
                          <m:ctrlPr>
                            <a:rPr lang="en-US" sz="2100" i="1">
                              <a:latin typeface="Cambria Math" panose="02040503050406030204" pitchFamily="18" charset="0"/>
                            </a:rPr>
                          </m:ctrlPr>
                        </m:sSubPr>
                        <m:e>
                          <m:r>
                            <a:rPr lang="en-US" sz="2100" i="1">
                              <a:latin typeface="Cambria Math" panose="02040503050406030204" pitchFamily="18" charset="0"/>
                            </a:rPr>
                            <m:t>𝑃</m:t>
                          </m:r>
                        </m:e>
                        <m:sub>
                          <m:r>
                            <a:rPr lang="en-US" sz="2100" i="1">
                              <a:latin typeface="Cambria Math" panose="02040503050406030204" pitchFamily="18" charset="0"/>
                            </a:rPr>
                            <m:t>𝑤</m:t>
                          </m:r>
                        </m:sub>
                      </m:sSub>
                    </m:oMath>
                  </m:oMathPara>
                </a14:m>
                <a:endParaRPr lang="en-US" sz="2100" dirty="0"/>
              </a:p>
            </p:txBody>
          </p:sp>
        </mc:Choice>
        <mc:Fallback xmlns="">
          <p:sp>
            <p:nvSpPr>
              <p:cNvPr id="20" name="TextBox 19">
                <a:extLst>
                  <a:ext uri="{FF2B5EF4-FFF2-40B4-BE49-F238E27FC236}">
                    <a16:creationId xmlns:a16="http://schemas.microsoft.com/office/drawing/2014/main" id="{616F8A1E-5258-FE48-3B21-AE28B8158969}"/>
                  </a:ext>
                </a:extLst>
              </p:cNvPr>
              <p:cNvSpPr txBox="1">
                <a:spLocks noRot="1" noChangeAspect="1" noMove="1" noResize="1" noEditPoints="1" noAdjustHandles="1" noChangeArrowheads="1" noChangeShapeType="1" noTextEdit="1"/>
              </p:cNvSpPr>
              <p:nvPr/>
            </p:nvSpPr>
            <p:spPr>
              <a:xfrm>
                <a:off x="1232702" y="5757964"/>
                <a:ext cx="1180131" cy="323165"/>
              </a:xfrm>
              <a:prstGeom prst="rect">
                <a:avLst/>
              </a:prstGeom>
              <a:blipFill>
                <a:blip r:embed="rId5"/>
                <a:stretch>
                  <a:fillRect l="-5155" t="-1887" r="-515" b="-320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ADABF3D6-5C3E-C0FA-9DD1-72093B2D2B76}"/>
                  </a:ext>
                </a:extLst>
              </p:cNvPr>
              <p:cNvSpPr txBox="1"/>
              <p:nvPr/>
            </p:nvSpPr>
            <p:spPr>
              <a:xfrm>
                <a:off x="1021812" y="2439699"/>
                <a:ext cx="1529393" cy="3231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100" i="1">
                              <a:latin typeface="Cambria Math" panose="02040503050406030204" pitchFamily="18" charset="0"/>
                            </a:rPr>
                          </m:ctrlPr>
                        </m:sSubPr>
                        <m:e>
                          <m:r>
                            <a:rPr lang="en-US" sz="2100" i="1">
                              <a:latin typeface="Cambria Math" panose="02040503050406030204" pitchFamily="18" charset="0"/>
                            </a:rPr>
                            <m:t>𝑃</m:t>
                          </m:r>
                        </m:e>
                        <m:sub>
                          <m:r>
                            <a:rPr lang="en-US" sz="2100" i="1">
                              <a:latin typeface="Cambria Math" panose="02040503050406030204" pitchFamily="18" charset="0"/>
                            </a:rPr>
                            <m:t>𝑤</m:t>
                          </m:r>
                        </m:sub>
                      </m:sSub>
                      <m:r>
                        <a:rPr lang="en-US" sz="2100" i="1">
                          <a:latin typeface="Cambria Math" panose="02040503050406030204" pitchFamily="18" charset="0"/>
                        </a:rPr>
                        <m:t>=2</m:t>
                      </m:r>
                      <m:r>
                        <a:rPr lang="en-US" sz="2100" i="1">
                          <a:latin typeface="Cambria Math" panose="02040503050406030204" pitchFamily="18" charset="0"/>
                        </a:rPr>
                        <m:t>𝑦</m:t>
                      </m:r>
                      <m:r>
                        <a:rPr lang="en-US" sz="2100" i="1">
                          <a:latin typeface="Cambria Math" panose="02040503050406030204" pitchFamily="18" charset="0"/>
                        </a:rPr>
                        <m:t>+</m:t>
                      </m:r>
                      <m:r>
                        <a:rPr lang="en-US" sz="2100" i="1">
                          <a:latin typeface="Cambria Math" panose="02040503050406030204" pitchFamily="18" charset="0"/>
                        </a:rPr>
                        <m:t>𝑤</m:t>
                      </m:r>
                    </m:oMath>
                  </m:oMathPara>
                </a14:m>
                <a:endParaRPr lang="en-US" sz="2100" dirty="0"/>
              </a:p>
            </p:txBody>
          </p:sp>
        </mc:Choice>
        <mc:Fallback xmlns="">
          <p:sp>
            <p:nvSpPr>
              <p:cNvPr id="21" name="TextBox 20">
                <a:extLst>
                  <a:ext uri="{FF2B5EF4-FFF2-40B4-BE49-F238E27FC236}">
                    <a16:creationId xmlns:a16="http://schemas.microsoft.com/office/drawing/2014/main" id="{ADABF3D6-5C3E-C0FA-9DD1-72093B2D2B76}"/>
                  </a:ext>
                </a:extLst>
              </p:cNvPr>
              <p:cNvSpPr txBox="1">
                <a:spLocks noRot="1" noChangeAspect="1" noMove="1" noResize="1" noEditPoints="1" noAdjustHandles="1" noChangeArrowheads="1" noChangeShapeType="1" noTextEdit="1"/>
              </p:cNvSpPr>
              <p:nvPr/>
            </p:nvSpPr>
            <p:spPr>
              <a:xfrm>
                <a:off x="1021812" y="2439699"/>
                <a:ext cx="1529393" cy="323165"/>
              </a:xfrm>
              <a:prstGeom prst="rect">
                <a:avLst/>
              </a:prstGeom>
              <a:blipFill>
                <a:blip r:embed="rId6"/>
                <a:stretch>
                  <a:fillRect l="-3984" r="-1992" b="-32075"/>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FB23EC03-B049-50F5-4891-6A0EAF25AE2C}"/>
              </a:ext>
            </a:extLst>
          </p:cNvPr>
          <p:cNvSpPr txBox="1"/>
          <p:nvPr/>
        </p:nvSpPr>
        <p:spPr>
          <a:xfrm>
            <a:off x="9455692" y="4151129"/>
            <a:ext cx="3358056" cy="3289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642937" rtl="0" fontAlgn="auto" latinLnBrk="0" hangingPunct="0">
              <a:lnSpc>
                <a:spcPct val="100000"/>
              </a:lnSpc>
              <a:spcBef>
                <a:spcPts val="0"/>
              </a:spcBef>
              <a:spcAft>
                <a:spcPts val="0"/>
              </a:spcAft>
              <a:buClrTx/>
              <a:buSzTx/>
              <a:buFontTx/>
              <a:buNone/>
              <a:tabLst/>
            </a:pPr>
            <a:r>
              <a:rPr lang="en-US" sz="1200" dirty="0">
                <a:solidFill>
                  <a:srgbClr val="000000"/>
                </a:solidFill>
                <a:ea typeface="Helvetica"/>
                <a:cs typeface="Helvetica" panose="020B0604020202020204" pitchFamily="34" charset="0"/>
                <a:sym typeface="Helvetica"/>
              </a:rPr>
              <a:t>Activity figure courtesy of Eric Kirby</a:t>
            </a:r>
            <a:endParaRPr kumimoji="0" lang="en-US" sz="1200" b="0" i="0" u="none" strike="noStrike" cap="none" spc="0" normalizeH="0" baseline="0" dirty="0">
              <a:ln>
                <a:noFill/>
              </a:ln>
              <a:solidFill>
                <a:srgbClr val="000000"/>
              </a:solidFill>
              <a:effectLst/>
              <a:uFillTx/>
              <a:ea typeface="Helvetica"/>
              <a:cs typeface="Helvetica" panose="020B0604020202020204" pitchFamily="34" charset="0"/>
              <a:sym typeface="Helvetica"/>
            </a:endParaRPr>
          </a:p>
        </p:txBody>
      </p:sp>
      <p:sp>
        <p:nvSpPr>
          <p:cNvPr id="2" name="Slide Number Placeholder 1">
            <a:extLst>
              <a:ext uri="{FF2B5EF4-FFF2-40B4-BE49-F238E27FC236}">
                <a16:creationId xmlns:a16="http://schemas.microsoft.com/office/drawing/2014/main" id="{5B00F19B-83DF-BC3F-F02D-89DD9DD7EDB9}"/>
              </a:ext>
            </a:extLst>
          </p:cNvPr>
          <p:cNvSpPr>
            <a:spLocks noGrp="1"/>
          </p:cNvSpPr>
          <p:nvPr>
            <p:ph type="sldNum" sz="quarter" idx="12"/>
          </p:nvPr>
        </p:nvSpPr>
        <p:spPr/>
        <p:txBody>
          <a:bodyPr/>
          <a:lstStyle/>
          <a:p>
            <a:fld id="{FA99161D-C4CB-4048-AB64-44E2ACAC06A6}" type="slidenum">
              <a:rPr lang="en-US" smtClean="0"/>
              <a:t>8</a:t>
            </a:fld>
            <a:endParaRPr lang="en-US"/>
          </a:p>
        </p:txBody>
      </p:sp>
    </p:spTree>
    <p:extLst>
      <p:ext uri="{BB962C8B-B14F-4D97-AF65-F5344CB8AC3E}">
        <p14:creationId xmlns:p14="http://schemas.microsoft.com/office/powerpoint/2010/main" val="40850253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DBF6C-FADA-C5E4-4BBE-C094794BFBCD}"/>
            </a:ext>
          </a:extLst>
        </p:cNvPr>
        <p:cNvGrpSpPr/>
        <p:nvPr/>
      </p:nvGrpSpPr>
      <p:grpSpPr>
        <a:xfrm>
          <a:off x="0" y="0"/>
          <a:ext cx="0" cy="0"/>
          <a:chOff x="0" y="0"/>
          <a:chExt cx="0" cy="0"/>
        </a:xfrm>
      </p:grpSpPr>
      <p:sp>
        <p:nvSpPr>
          <p:cNvPr id="4" name="What Happened and Why?">
            <a:extLst>
              <a:ext uri="{FF2B5EF4-FFF2-40B4-BE49-F238E27FC236}">
                <a16:creationId xmlns:a16="http://schemas.microsoft.com/office/drawing/2014/main" id="{413D64EE-4C04-77C1-E167-3E2920FFD904}"/>
              </a:ext>
            </a:extLst>
          </p:cNvPr>
          <p:cNvSpPr txBox="1"/>
          <p:nvPr/>
        </p:nvSpPr>
        <p:spPr>
          <a:xfrm>
            <a:off x="146304" y="64008"/>
            <a:ext cx="7223760" cy="5799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anchor="ctr">
            <a:spAutoFit/>
          </a:bodyPr>
          <a:lstStyle>
            <a:lvl1pPr algn="ctr" defTabSz="821531">
              <a:defRPr sz="6600">
                <a:latin typeface="+mj-lt"/>
                <a:ea typeface="+mj-ea"/>
                <a:cs typeface="+mj-cs"/>
                <a:sym typeface="Gill Sans"/>
              </a:defRPr>
            </a:lvl1pPr>
          </a:lstStyle>
          <a:p>
            <a:pPr algn="l"/>
            <a:r>
              <a:rPr lang="en-US" sz="3300" dirty="0"/>
              <a:t>What controls flow velocity in a channel?</a:t>
            </a:r>
            <a:endParaRPr sz="3300" dirty="0"/>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7F9D98DA-0C2C-9A57-6FD1-45DC1E4475C0}"/>
                  </a:ext>
                </a:extLst>
              </p:cNvPr>
              <p:cNvSpPr txBox="1"/>
              <p:nvPr/>
            </p:nvSpPr>
            <p:spPr>
              <a:xfrm>
                <a:off x="1141204" y="5018906"/>
                <a:ext cx="1252651" cy="3231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100" i="1">
                          <a:latin typeface="Cambria Math" panose="02040503050406030204" pitchFamily="18" charset="0"/>
                        </a:rPr>
                        <m:t>𝐴</m:t>
                      </m:r>
                      <m:r>
                        <a:rPr lang="en-US" sz="2100" i="1">
                          <a:latin typeface="Cambria Math" panose="02040503050406030204" pitchFamily="18" charset="0"/>
                        </a:rPr>
                        <m:t>=</m:t>
                      </m:r>
                      <m:r>
                        <a:rPr lang="en-US" sz="2100" i="1">
                          <a:latin typeface="Cambria Math" panose="02040503050406030204" pitchFamily="18" charset="0"/>
                        </a:rPr>
                        <m:t>𝑦</m:t>
                      </m:r>
                      <m:r>
                        <a:rPr lang="en-US" sz="2100" i="1">
                          <a:latin typeface="Cambria Math" panose="02040503050406030204" pitchFamily="18" charset="0"/>
                          <a:ea typeface="Cambria Math" panose="02040503050406030204" pitchFamily="18" charset="0"/>
                        </a:rPr>
                        <m:t>×</m:t>
                      </m:r>
                      <m:r>
                        <a:rPr lang="en-US" sz="2100" i="1">
                          <a:latin typeface="Cambria Math" panose="02040503050406030204" pitchFamily="18" charset="0"/>
                          <a:ea typeface="Cambria Math" panose="02040503050406030204" pitchFamily="18" charset="0"/>
                        </a:rPr>
                        <m:t>𝑤</m:t>
                      </m:r>
                    </m:oMath>
                  </m:oMathPara>
                </a14:m>
                <a:endParaRPr lang="en-US" sz="2100" dirty="0"/>
              </a:p>
            </p:txBody>
          </p:sp>
        </mc:Choice>
        <mc:Fallback xmlns="">
          <p:sp>
            <p:nvSpPr>
              <p:cNvPr id="8" name="TextBox 7">
                <a:extLst>
                  <a:ext uri="{FF2B5EF4-FFF2-40B4-BE49-F238E27FC236}">
                    <a16:creationId xmlns:a16="http://schemas.microsoft.com/office/drawing/2014/main" id="{7F9D98DA-0C2C-9A57-6FD1-45DC1E4475C0}"/>
                  </a:ext>
                </a:extLst>
              </p:cNvPr>
              <p:cNvSpPr txBox="1">
                <a:spLocks noRot="1" noChangeAspect="1" noMove="1" noResize="1" noEditPoints="1" noAdjustHandles="1" noChangeArrowheads="1" noChangeShapeType="1" noTextEdit="1"/>
              </p:cNvSpPr>
              <p:nvPr/>
            </p:nvSpPr>
            <p:spPr>
              <a:xfrm>
                <a:off x="1141204" y="5018906"/>
                <a:ext cx="1252651" cy="323165"/>
              </a:xfrm>
              <a:prstGeom prst="rect">
                <a:avLst/>
              </a:prstGeom>
              <a:blipFill>
                <a:blip r:embed="rId3"/>
                <a:stretch>
                  <a:fillRect l="-4854" r="-1942" b="-24528"/>
                </a:stretch>
              </a:blipFill>
            </p:spPr>
            <p:txBody>
              <a:bodyPr/>
              <a:lstStyle/>
              <a:p>
                <a:r>
                  <a:rPr lang="en-US">
                    <a:noFill/>
                  </a:rPr>
                  <a:t> </a:t>
                </a:r>
              </a:p>
            </p:txBody>
          </p:sp>
        </mc:Fallback>
      </mc:AlternateContent>
      <p:sp>
        <p:nvSpPr>
          <p:cNvPr id="16" name="TextBox 15">
            <a:extLst>
              <a:ext uri="{FF2B5EF4-FFF2-40B4-BE49-F238E27FC236}">
                <a16:creationId xmlns:a16="http://schemas.microsoft.com/office/drawing/2014/main" id="{83152D50-D900-CCCB-D9D6-2E41C1934404}"/>
              </a:ext>
            </a:extLst>
          </p:cNvPr>
          <p:cNvSpPr txBox="1"/>
          <p:nvPr/>
        </p:nvSpPr>
        <p:spPr>
          <a:xfrm>
            <a:off x="146304" y="1481986"/>
            <a:ext cx="3794760" cy="6876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b="1" dirty="0">
                <a:solidFill>
                  <a:srgbClr val="000000"/>
                </a:solidFill>
                <a:ea typeface="Helvetica"/>
                <a:cs typeface="Helvetica" panose="020B0604020202020204" pitchFamily="34" charset="0"/>
                <a:sym typeface="Helvetica"/>
              </a:rPr>
              <a:t>Discharge (Q): </a:t>
            </a:r>
            <a:r>
              <a:rPr lang="en-US" sz="2000" dirty="0">
                <a:solidFill>
                  <a:srgbClr val="000000"/>
                </a:solidFill>
                <a:ea typeface="Helvetica"/>
                <a:cs typeface="Helvetica" panose="020B0604020202020204" pitchFamily="34" charset="0"/>
                <a:sym typeface="Helvetica"/>
              </a:rPr>
              <a:t>volume flux of water (m</a:t>
            </a:r>
            <a:r>
              <a:rPr lang="en-US" sz="2000" baseline="30000" dirty="0">
                <a:solidFill>
                  <a:srgbClr val="000000"/>
                </a:solidFill>
                <a:ea typeface="Helvetica"/>
                <a:cs typeface="Helvetica" panose="020B0604020202020204" pitchFamily="34" charset="0"/>
                <a:sym typeface="Helvetica"/>
              </a:rPr>
              <a:t>3</a:t>
            </a:r>
            <a:r>
              <a:rPr lang="en-US" sz="2000" dirty="0">
                <a:solidFill>
                  <a:srgbClr val="000000"/>
                </a:solidFill>
                <a:ea typeface="Helvetica"/>
                <a:cs typeface="Helvetica" panose="020B0604020202020204" pitchFamily="34" charset="0"/>
                <a:sym typeface="Helvetica"/>
              </a:rPr>
              <a:t>/s)</a:t>
            </a:r>
          </a:p>
        </p:txBody>
      </p:sp>
      <p:sp>
        <p:nvSpPr>
          <p:cNvPr id="17" name="TextBox 16">
            <a:extLst>
              <a:ext uri="{FF2B5EF4-FFF2-40B4-BE49-F238E27FC236}">
                <a16:creationId xmlns:a16="http://schemas.microsoft.com/office/drawing/2014/main" id="{1A608CB1-1C26-27A0-CFB9-E19745E661A0}"/>
              </a:ext>
            </a:extLst>
          </p:cNvPr>
          <p:cNvSpPr txBox="1"/>
          <p:nvPr/>
        </p:nvSpPr>
        <p:spPr>
          <a:xfrm>
            <a:off x="146303" y="4053612"/>
            <a:ext cx="3879947" cy="9954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b="1" dirty="0">
                <a:solidFill>
                  <a:srgbClr val="000000"/>
                </a:solidFill>
                <a:ea typeface="Helvetica"/>
                <a:cs typeface="Helvetica" panose="020B0604020202020204" pitchFamily="34" charset="0"/>
                <a:sym typeface="Helvetica"/>
              </a:rPr>
              <a:t>Cross-Sectional Area (A): </a:t>
            </a:r>
            <a:r>
              <a:rPr lang="en-US" sz="2000" dirty="0">
                <a:solidFill>
                  <a:srgbClr val="000000"/>
                </a:solidFill>
                <a:ea typeface="Helvetica"/>
                <a:cs typeface="Helvetica" panose="020B0604020202020204" pitchFamily="34" charset="0"/>
                <a:sym typeface="Helvetica"/>
              </a:rPr>
              <a:t>area of channel that water flows through (m</a:t>
            </a:r>
            <a:r>
              <a:rPr lang="en-US" sz="2000" baseline="30000" dirty="0">
                <a:solidFill>
                  <a:srgbClr val="000000"/>
                </a:solidFill>
                <a:ea typeface="Helvetica"/>
                <a:cs typeface="Helvetica" panose="020B0604020202020204" pitchFamily="34" charset="0"/>
                <a:sym typeface="Helvetica"/>
              </a:rPr>
              <a:t>2</a:t>
            </a:r>
            <a:r>
              <a:rPr lang="en-US" sz="2000" dirty="0">
                <a:solidFill>
                  <a:srgbClr val="000000"/>
                </a:solidFill>
                <a:ea typeface="Helvetica"/>
                <a:cs typeface="Helvetica" panose="020B0604020202020204" pitchFamily="34" charset="0"/>
                <a:sym typeface="Helvetica"/>
              </a:rPr>
              <a:t>)</a:t>
            </a:r>
          </a:p>
        </p:txBody>
      </p:sp>
      <p:sp>
        <p:nvSpPr>
          <p:cNvPr id="18" name="TextBox 17">
            <a:extLst>
              <a:ext uri="{FF2B5EF4-FFF2-40B4-BE49-F238E27FC236}">
                <a16:creationId xmlns:a16="http://schemas.microsoft.com/office/drawing/2014/main" id="{FD6915DF-FBCD-8EBA-D4F3-32A28FF8C034}"/>
              </a:ext>
            </a:extLst>
          </p:cNvPr>
          <p:cNvSpPr txBox="1"/>
          <p:nvPr/>
        </p:nvSpPr>
        <p:spPr>
          <a:xfrm>
            <a:off x="146303" y="2887590"/>
            <a:ext cx="3143250" cy="9954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b="1" dirty="0"/>
              <a:t>Velocity </a:t>
            </a:r>
            <a:r>
              <a:rPr lang="en-US" sz="2000" b="1" dirty="0">
                <a:solidFill>
                  <a:srgbClr val="000000"/>
                </a:solidFill>
                <a:latin typeface="Helvetica"/>
                <a:ea typeface="Helvetica"/>
                <a:cs typeface="Helvetica"/>
                <a:sym typeface="Helvetica"/>
              </a:rPr>
              <a:t>(v): </a:t>
            </a:r>
            <a:r>
              <a:rPr lang="en-US" sz="2000" dirty="0">
                <a:solidFill>
                  <a:srgbClr val="000000"/>
                </a:solidFill>
                <a:latin typeface="Helvetica"/>
                <a:ea typeface="Helvetica"/>
                <a:cs typeface="Helvetica"/>
                <a:sym typeface="Helvetica"/>
              </a:rPr>
              <a:t>average flow rate through cross-section (m/s) </a:t>
            </a:r>
          </a:p>
        </p:txBody>
      </p:sp>
      <p:sp>
        <p:nvSpPr>
          <p:cNvPr id="19" name="TextBox 18">
            <a:extLst>
              <a:ext uri="{FF2B5EF4-FFF2-40B4-BE49-F238E27FC236}">
                <a16:creationId xmlns:a16="http://schemas.microsoft.com/office/drawing/2014/main" id="{97EFA302-EB1F-E19E-0E07-FA4F54C1FD3D}"/>
              </a:ext>
            </a:extLst>
          </p:cNvPr>
          <p:cNvSpPr txBox="1"/>
          <p:nvPr/>
        </p:nvSpPr>
        <p:spPr>
          <a:xfrm>
            <a:off x="4156364" y="6179015"/>
            <a:ext cx="8329678" cy="3491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dirty="0">
                <a:solidFill>
                  <a:srgbClr val="000000"/>
                </a:solidFill>
                <a:ea typeface="Helvetica"/>
                <a:cs typeface="Helvetica" panose="020B0604020202020204" pitchFamily="34" charset="0"/>
                <a:sym typeface="Helvetica"/>
              </a:rPr>
              <a:t>For most rivers, approximating the cross-section as a rectangle is sufficient. </a:t>
            </a: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BC455B61-B769-B4B9-40D0-81147ADFE36A}"/>
                  </a:ext>
                </a:extLst>
              </p:cNvPr>
              <p:cNvSpPr txBox="1"/>
              <p:nvPr/>
            </p:nvSpPr>
            <p:spPr>
              <a:xfrm>
                <a:off x="1309935" y="2317564"/>
                <a:ext cx="915187" cy="3231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100" i="1">
                          <a:latin typeface="Cambria Math" panose="02040503050406030204" pitchFamily="18" charset="0"/>
                        </a:rPr>
                        <m:t>𝑄</m:t>
                      </m:r>
                      <m:r>
                        <a:rPr lang="en-US" sz="2100" i="1">
                          <a:latin typeface="Cambria Math" panose="02040503050406030204" pitchFamily="18" charset="0"/>
                        </a:rPr>
                        <m:t>=</m:t>
                      </m:r>
                      <m:r>
                        <a:rPr lang="en-US" sz="2100" i="1">
                          <a:latin typeface="Cambria Math" panose="02040503050406030204" pitchFamily="18" charset="0"/>
                        </a:rPr>
                        <m:t>𝑣𝐴</m:t>
                      </m:r>
                    </m:oMath>
                  </m:oMathPara>
                </a14:m>
                <a:endParaRPr lang="en-US" sz="2100" dirty="0"/>
              </a:p>
            </p:txBody>
          </p:sp>
        </mc:Choice>
        <mc:Fallback xmlns="">
          <p:sp>
            <p:nvSpPr>
              <p:cNvPr id="21" name="TextBox 20">
                <a:extLst>
                  <a:ext uri="{FF2B5EF4-FFF2-40B4-BE49-F238E27FC236}">
                    <a16:creationId xmlns:a16="http://schemas.microsoft.com/office/drawing/2014/main" id="{BC455B61-B769-B4B9-40D0-81147ADFE36A}"/>
                  </a:ext>
                </a:extLst>
              </p:cNvPr>
              <p:cNvSpPr txBox="1">
                <a:spLocks noRot="1" noChangeAspect="1" noMove="1" noResize="1" noEditPoints="1" noAdjustHandles="1" noChangeArrowheads="1" noChangeShapeType="1" noTextEdit="1"/>
              </p:cNvSpPr>
              <p:nvPr/>
            </p:nvSpPr>
            <p:spPr>
              <a:xfrm>
                <a:off x="1309935" y="2317564"/>
                <a:ext cx="915187" cy="323165"/>
              </a:xfrm>
              <a:prstGeom prst="rect">
                <a:avLst/>
              </a:prstGeom>
              <a:blipFill>
                <a:blip r:embed="rId4"/>
                <a:stretch>
                  <a:fillRect l="-10000" r="-6667" b="-32075"/>
                </a:stretch>
              </a:blipFill>
            </p:spPr>
            <p:txBody>
              <a:bodyPr/>
              <a:lstStyle/>
              <a:p>
                <a:r>
                  <a:rPr lang="en-US">
                    <a:noFill/>
                  </a:rPr>
                  <a:t> </a:t>
                </a:r>
              </a:p>
            </p:txBody>
          </p:sp>
        </mc:Fallback>
      </mc:AlternateContent>
      <p:sp>
        <p:nvSpPr>
          <p:cNvPr id="34" name="TextBox 33">
            <a:extLst>
              <a:ext uri="{FF2B5EF4-FFF2-40B4-BE49-F238E27FC236}">
                <a16:creationId xmlns:a16="http://schemas.microsoft.com/office/drawing/2014/main" id="{B8C050DB-E6BD-2C5D-C5A9-7B00F09D744C}"/>
              </a:ext>
            </a:extLst>
          </p:cNvPr>
          <p:cNvSpPr txBox="1"/>
          <p:nvPr/>
        </p:nvSpPr>
        <p:spPr>
          <a:xfrm>
            <a:off x="146304" y="925867"/>
            <a:ext cx="2528130" cy="3799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dirty="0">
                <a:solidFill>
                  <a:srgbClr val="000000"/>
                </a:solidFill>
                <a:ea typeface="Helvetica"/>
                <a:cs typeface="Helvetica" panose="020B0604020202020204" pitchFamily="34" charset="0"/>
                <a:sym typeface="Helvetica"/>
              </a:rPr>
              <a:t>Conservation of Mass</a:t>
            </a:r>
          </a:p>
        </p:txBody>
      </p:sp>
      <p:pic>
        <p:nvPicPr>
          <p:cNvPr id="3" name="Picture 2">
            <a:extLst>
              <a:ext uri="{FF2B5EF4-FFF2-40B4-BE49-F238E27FC236}">
                <a16:creationId xmlns:a16="http://schemas.microsoft.com/office/drawing/2014/main" id="{4479DD84-4551-EE54-A9B6-3F59DB925FF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647373" y="353054"/>
            <a:ext cx="6982097" cy="6000528"/>
          </a:xfrm>
          <a:prstGeom prst="rect">
            <a:avLst/>
          </a:prstGeom>
        </p:spPr>
      </p:pic>
      <p:sp>
        <p:nvSpPr>
          <p:cNvPr id="5" name="TextBox 4">
            <a:extLst>
              <a:ext uri="{FF2B5EF4-FFF2-40B4-BE49-F238E27FC236}">
                <a16:creationId xmlns:a16="http://schemas.microsoft.com/office/drawing/2014/main" id="{A3004BB1-422C-B817-3833-60568D013FF7}"/>
              </a:ext>
            </a:extLst>
          </p:cNvPr>
          <p:cNvSpPr txBox="1"/>
          <p:nvPr/>
        </p:nvSpPr>
        <p:spPr>
          <a:xfrm>
            <a:off x="9931155" y="5633290"/>
            <a:ext cx="2091007" cy="3289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642937" rtl="0" fontAlgn="auto" latinLnBrk="0" hangingPunct="0">
              <a:lnSpc>
                <a:spcPct val="100000"/>
              </a:lnSpc>
              <a:spcBef>
                <a:spcPts val="0"/>
              </a:spcBef>
              <a:spcAft>
                <a:spcPts val="0"/>
              </a:spcAft>
              <a:buClrTx/>
              <a:buSzTx/>
              <a:buFontTx/>
              <a:buNone/>
              <a:tabLst/>
            </a:pPr>
            <a:r>
              <a:rPr lang="en-US" sz="1200" dirty="0">
                <a:solidFill>
                  <a:srgbClr val="000000"/>
                </a:solidFill>
                <a:ea typeface="Helvetica"/>
                <a:cs typeface="Helvetica" panose="020B0604020202020204" pitchFamily="34" charset="0"/>
                <a:sym typeface="Helvetica"/>
              </a:rPr>
              <a:t>Figure courtesy of Will Hefner</a:t>
            </a:r>
            <a:endParaRPr kumimoji="0" lang="en-US" sz="1200" b="0" i="0" u="none" strike="noStrike" cap="none" spc="0" normalizeH="0" baseline="0" dirty="0">
              <a:ln>
                <a:noFill/>
              </a:ln>
              <a:solidFill>
                <a:srgbClr val="000000"/>
              </a:solidFill>
              <a:effectLst/>
              <a:uFillTx/>
              <a:ea typeface="Helvetica"/>
              <a:cs typeface="Helvetica" panose="020B0604020202020204" pitchFamily="34" charset="0"/>
              <a:sym typeface="Helvetica"/>
            </a:endParaRPr>
          </a:p>
        </p:txBody>
      </p:sp>
      <p:sp>
        <p:nvSpPr>
          <p:cNvPr id="2" name="Slide Number Placeholder 1">
            <a:extLst>
              <a:ext uri="{FF2B5EF4-FFF2-40B4-BE49-F238E27FC236}">
                <a16:creationId xmlns:a16="http://schemas.microsoft.com/office/drawing/2014/main" id="{D0AF09A5-63DD-BEE7-5DF4-BD219C2CB432}"/>
              </a:ext>
            </a:extLst>
          </p:cNvPr>
          <p:cNvSpPr>
            <a:spLocks noGrp="1"/>
          </p:cNvSpPr>
          <p:nvPr>
            <p:ph type="sldNum" sz="quarter" idx="12"/>
          </p:nvPr>
        </p:nvSpPr>
        <p:spPr/>
        <p:txBody>
          <a:bodyPr/>
          <a:lstStyle/>
          <a:p>
            <a:fld id="{FA99161D-C4CB-4048-AB64-44E2ACAC06A6}" type="slidenum">
              <a:rPr lang="en-US" smtClean="0"/>
              <a:t>9</a:t>
            </a:fld>
            <a:endParaRPr lang="en-US"/>
          </a:p>
        </p:txBody>
      </p:sp>
    </p:spTree>
    <p:extLst>
      <p:ext uri="{BB962C8B-B14F-4D97-AF65-F5344CB8AC3E}">
        <p14:creationId xmlns:p14="http://schemas.microsoft.com/office/powerpoint/2010/main" val="434633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2920</TotalTime>
  <Words>4783</Words>
  <Application>Microsoft Office PowerPoint</Application>
  <PresentationFormat>Widescreen</PresentationFormat>
  <Paragraphs>403</Paragraphs>
  <Slides>27</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Aptos</vt:lpstr>
      <vt:lpstr>Aptos Display</vt:lpstr>
      <vt:lpstr>Arial</vt:lpstr>
      <vt:lpstr>Cambria Math</vt:lpstr>
      <vt:lpstr>Courier New</vt:lpstr>
      <vt:lpstr>Helvetica</vt:lpstr>
      <vt:lpstr>Office Theme</vt:lpstr>
      <vt:lpstr>A Case Study from the Pigeon River Watershed, Western, NC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Case Study from the Pigeon River Watershed, Western, NC</dc:title>
  <dc:creator>Hefner, William</dc:creator>
  <cp:lastModifiedBy>Hefner, William</cp:lastModifiedBy>
  <cp:revision>11</cp:revision>
  <dcterms:created xsi:type="dcterms:W3CDTF">2026-05-27T13:17:59Z</dcterms:created>
  <dcterms:modified xsi:type="dcterms:W3CDTF">2026-07-20T22:26:48Z</dcterms:modified>
</cp:coreProperties>
</file>