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506" r:id="rId3"/>
    <p:sldId id="499" r:id="rId4"/>
    <p:sldId id="500" r:id="rId5"/>
    <p:sldId id="503" r:id="rId6"/>
    <p:sldId id="504" r:id="rId7"/>
    <p:sldId id="505" r:id="rId8"/>
    <p:sldId id="508"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986" autoAdjust="0"/>
    <p:restoredTop sz="94660"/>
  </p:normalViewPr>
  <p:slideViewPr>
    <p:cSldViewPr snapToGrid="0" showGuides="1">
      <p:cViewPr varScale="1">
        <p:scale>
          <a:sx n="61" d="100"/>
          <a:sy n="61" d="100"/>
        </p:scale>
        <p:origin x="692"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5" Type="http://schemas.microsoft.com/office/2016/11/relationships/changesInfo" Target="changesInfos/changesInfo1.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efner, William" userId="86ae1da3-3885-4fd7-b89b-1416d3964f88" providerId="ADAL" clId="{D077BCA6-BE41-4F63-B11F-4CF0CC3CAA73}"/>
    <pc:docChg chg="custSel modSld">
      <pc:chgData name="Hefner, William" userId="86ae1da3-3885-4fd7-b89b-1416d3964f88" providerId="ADAL" clId="{D077BCA6-BE41-4F63-B11F-4CF0CC3CAA73}" dt="2026-07-17T20:08:21.371" v="3" actId="313"/>
      <pc:docMkLst>
        <pc:docMk/>
      </pc:docMkLst>
      <pc:sldChg chg="modSp mod">
        <pc:chgData name="Hefner, William" userId="86ae1da3-3885-4fd7-b89b-1416d3964f88" providerId="ADAL" clId="{D077BCA6-BE41-4F63-B11F-4CF0CC3CAA73}" dt="2026-07-17T20:08:21.371" v="3" actId="313"/>
        <pc:sldMkLst>
          <pc:docMk/>
          <pc:sldMk cId="1489897742" sldId="503"/>
        </pc:sldMkLst>
        <pc:spChg chg="mod">
          <ac:chgData name="Hefner, William" userId="86ae1da3-3885-4fd7-b89b-1416d3964f88" providerId="ADAL" clId="{D077BCA6-BE41-4F63-B11F-4CF0CC3CAA73}" dt="2026-07-17T20:08:21.371" v="3" actId="313"/>
          <ac:spMkLst>
            <pc:docMk/>
            <pc:sldMk cId="1489897742" sldId="503"/>
            <ac:spMk id="11" creationId="{808D7EF3-F811-DAA2-B005-BCC5F290D37D}"/>
          </ac:spMkLst>
        </pc:spChg>
      </pc:sldChg>
    </pc:docChg>
  </pc:docChgLst>
  <pc:docChgLst>
    <pc:chgData name="Hefner, William" userId="86ae1da3-3885-4fd7-b89b-1416d3964f88" providerId="ADAL" clId="{7C182208-A87E-4F45-9C66-DAA035A0ED26}"/>
    <pc:docChg chg="modSld">
      <pc:chgData name="Hefner, William" userId="86ae1da3-3885-4fd7-b89b-1416d3964f88" providerId="ADAL" clId="{7C182208-A87E-4F45-9C66-DAA035A0ED26}" dt="2026-07-20T19:56:53.625" v="1" actId="2711"/>
      <pc:docMkLst>
        <pc:docMk/>
      </pc:docMkLst>
      <pc:sldChg chg="modSp mod">
        <pc:chgData name="Hefner, William" userId="86ae1da3-3885-4fd7-b89b-1416d3964f88" providerId="ADAL" clId="{7C182208-A87E-4F45-9C66-DAA035A0ED26}" dt="2026-07-20T19:56:46.980" v="0" actId="2711"/>
        <pc:sldMkLst>
          <pc:docMk/>
          <pc:sldMk cId="1677839346" sldId="499"/>
        </pc:sldMkLst>
        <pc:spChg chg="mod">
          <ac:chgData name="Hefner, William" userId="86ae1da3-3885-4fd7-b89b-1416d3964f88" providerId="ADAL" clId="{7C182208-A87E-4F45-9C66-DAA035A0ED26}" dt="2026-07-20T19:56:46.980" v="0" actId="2711"/>
          <ac:spMkLst>
            <pc:docMk/>
            <pc:sldMk cId="1677839346" sldId="499"/>
            <ac:spMk id="8" creationId="{C54D01C5-7884-3A36-5305-5A3656C61C38}"/>
          </ac:spMkLst>
        </pc:spChg>
      </pc:sldChg>
      <pc:sldChg chg="modSp mod">
        <pc:chgData name="Hefner, William" userId="86ae1da3-3885-4fd7-b89b-1416d3964f88" providerId="ADAL" clId="{7C182208-A87E-4F45-9C66-DAA035A0ED26}" dt="2026-07-20T19:56:53.625" v="1" actId="2711"/>
        <pc:sldMkLst>
          <pc:docMk/>
          <pc:sldMk cId="337563912" sldId="500"/>
        </pc:sldMkLst>
        <pc:spChg chg="mod">
          <ac:chgData name="Hefner, William" userId="86ae1da3-3885-4fd7-b89b-1416d3964f88" providerId="ADAL" clId="{7C182208-A87E-4F45-9C66-DAA035A0ED26}" dt="2026-07-20T19:56:53.625" v="1" actId="2711"/>
          <ac:spMkLst>
            <pc:docMk/>
            <pc:sldMk cId="337563912" sldId="500"/>
            <ac:spMk id="8" creationId="{33D593B1-5E3C-18EE-0479-4B01930019E2}"/>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C02D4E0-A73F-4FB2-A684-49EFC0619965}" type="datetimeFigureOut">
              <a:rPr lang="en-US" smtClean="0"/>
              <a:t>7/20/2026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BA174BE-5263-4202-B9A1-AF240766C563}" type="slidenum">
              <a:rPr lang="en-US" smtClean="0"/>
              <a:t>‹#›</a:t>
            </a:fld>
            <a:endParaRPr lang="en-US"/>
          </a:p>
        </p:txBody>
      </p:sp>
    </p:spTree>
    <p:extLst>
      <p:ext uri="{BB962C8B-B14F-4D97-AF65-F5344CB8AC3E}">
        <p14:creationId xmlns:p14="http://schemas.microsoft.com/office/powerpoint/2010/main" val="38851939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761E014-DD08-85A5-D5A8-E69CA5B9F6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B4F605-888A-48BE-BC61-EE2343FE4AB3}"/>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D471A1F-2ED9-77C7-F400-8058B7BF2177}"/>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641004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434A1D-6CBB-97FB-9E59-B668B8FED5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CFC0F0C-3A77-BBFB-9535-1E39ED652508}"/>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547BF943-44E9-80FA-701C-89021D212FA4}"/>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6174694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9026AA-10CD-4443-3953-06908B76DB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DB1C945-3B8F-6618-7397-061661B91C52}"/>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F9A3E7AA-0702-C71D-4D61-058B4DB85598}"/>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11226502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97C1ED-A6CA-D9E0-E76E-ADE97318699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6FB96F3-D528-1E77-741B-FDA3104C394D}"/>
              </a:ext>
            </a:extLst>
          </p:cNvPr>
          <p:cNvSpPr>
            <a:spLocks noGrp="1" noRot="1" noChangeAspect="1"/>
          </p:cNvSpPr>
          <p:nvPr>
            <p:ph type="sldImg"/>
          </p:nvPr>
        </p:nvSpPr>
        <p:spPr>
          <a:xfrm>
            <a:off x="381000" y="685800"/>
            <a:ext cx="6096000" cy="3429000"/>
          </a:xfrm>
        </p:spPr>
      </p:sp>
      <p:sp>
        <p:nvSpPr>
          <p:cNvPr id="3" name="Notes Placeholder 2">
            <a:extLst>
              <a:ext uri="{FF2B5EF4-FFF2-40B4-BE49-F238E27FC236}">
                <a16:creationId xmlns:a16="http://schemas.microsoft.com/office/drawing/2014/main" id="{A5A3F556-2C0B-963E-E34F-4CF2FC135FC2}"/>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49220237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50A9F3-08D9-C700-2317-7F7A0FCDCB3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8E3D7BB-4635-231B-61F1-FBE588C7B6F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B971E336-4E8D-3862-8E2A-4BAEA4750FE4}"/>
              </a:ext>
            </a:extLst>
          </p:cNvPr>
          <p:cNvSpPr>
            <a:spLocks noGrp="1"/>
          </p:cNvSpPr>
          <p:nvPr>
            <p:ph type="dt" sz="half" idx="10"/>
          </p:nvPr>
        </p:nvSpPr>
        <p:spPr/>
        <p:txBody>
          <a:bodyPr/>
          <a:lstStyle/>
          <a:p>
            <a:fld id="{CBFD9487-5349-4F5A-B2D2-AFF8EC0E766E}" type="datetimeFigureOut">
              <a:rPr lang="en-US" smtClean="0"/>
              <a:t>7/20/2026</a:t>
            </a:fld>
            <a:endParaRPr lang="en-US"/>
          </a:p>
        </p:txBody>
      </p:sp>
      <p:sp>
        <p:nvSpPr>
          <p:cNvPr id="5" name="Footer Placeholder 4">
            <a:extLst>
              <a:ext uri="{FF2B5EF4-FFF2-40B4-BE49-F238E27FC236}">
                <a16:creationId xmlns:a16="http://schemas.microsoft.com/office/drawing/2014/main" id="{526BD4A9-012A-8106-C926-8DB3D994928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B6F15F-5AFB-CC71-F093-ADE3C6BC2864}"/>
              </a:ext>
            </a:extLst>
          </p:cNvPr>
          <p:cNvSpPr>
            <a:spLocks noGrp="1"/>
          </p:cNvSpPr>
          <p:nvPr>
            <p:ph type="sldNum" sz="quarter" idx="12"/>
          </p:nvPr>
        </p:nvSpPr>
        <p:spPr/>
        <p:txBody>
          <a:bodyPr/>
          <a:lstStyle/>
          <a:p>
            <a:fld id="{E7666946-35B7-4A3B-937B-619F1D91C785}" type="slidenum">
              <a:rPr lang="en-US" smtClean="0"/>
              <a:t>‹#›</a:t>
            </a:fld>
            <a:endParaRPr lang="en-US"/>
          </a:p>
        </p:txBody>
      </p:sp>
    </p:spTree>
    <p:extLst>
      <p:ext uri="{BB962C8B-B14F-4D97-AF65-F5344CB8AC3E}">
        <p14:creationId xmlns:p14="http://schemas.microsoft.com/office/powerpoint/2010/main" val="578033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5F7158-4BFB-16BA-6E56-3316A11A520E}"/>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7EABA49-58F1-370E-AC5B-1421C72B7B6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D0682BF-4693-113E-0687-B364AA353ACF}"/>
              </a:ext>
            </a:extLst>
          </p:cNvPr>
          <p:cNvSpPr>
            <a:spLocks noGrp="1"/>
          </p:cNvSpPr>
          <p:nvPr>
            <p:ph type="dt" sz="half" idx="10"/>
          </p:nvPr>
        </p:nvSpPr>
        <p:spPr/>
        <p:txBody>
          <a:bodyPr/>
          <a:lstStyle/>
          <a:p>
            <a:fld id="{CBFD9487-5349-4F5A-B2D2-AFF8EC0E766E}" type="datetimeFigureOut">
              <a:rPr lang="en-US" smtClean="0"/>
              <a:t>7/20/2026</a:t>
            </a:fld>
            <a:endParaRPr lang="en-US"/>
          </a:p>
        </p:txBody>
      </p:sp>
      <p:sp>
        <p:nvSpPr>
          <p:cNvPr id="5" name="Footer Placeholder 4">
            <a:extLst>
              <a:ext uri="{FF2B5EF4-FFF2-40B4-BE49-F238E27FC236}">
                <a16:creationId xmlns:a16="http://schemas.microsoft.com/office/drawing/2014/main" id="{D45C7BCF-FB09-4493-B77D-EE9252330D0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6A973AC-BD07-C076-FC42-2BB758F4ED74}"/>
              </a:ext>
            </a:extLst>
          </p:cNvPr>
          <p:cNvSpPr>
            <a:spLocks noGrp="1"/>
          </p:cNvSpPr>
          <p:nvPr>
            <p:ph type="sldNum" sz="quarter" idx="12"/>
          </p:nvPr>
        </p:nvSpPr>
        <p:spPr/>
        <p:txBody>
          <a:bodyPr/>
          <a:lstStyle/>
          <a:p>
            <a:fld id="{E7666946-35B7-4A3B-937B-619F1D91C785}" type="slidenum">
              <a:rPr lang="en-US" smtClean="0"/>
              <a:t>‹#›</a:t>
            </a:fld>
            <a:endParaRPr lang="en-US"/>
          </a:p>
        </p:txBody>
      </p:sp>
    </p:spTree>
    <p:extLst>
      <p:ext uri="{BB962C8B-B14F-4D97-AF65-F5344CB8AC3E}">
        <p14:creationId xmlns:p14="http://schemas.microsoft.com/office/powerpoint/2010/main" val="10159996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A325CD2-0391-9D55-A211-1A39FBA2977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4BE0EFD-F06A-644B-C9B8-28E69E9C5333}"/>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5010B95-2810-9F07-1059-E03555847F6E}"/>
              </a:ext>
            </a:extLst>
          </p:cNvPr>
          <p:cNvSpPr>
            <a:spLocks noGrp="1"/>
          </p:cNvSpPr>
          <p:nvPr>
            <p:ph type="dt" sz="half" idx="10"/>
          </p:nvPr>
        </p:nvSpPr>
        <p:spPr/>
        <p:txBody>
          <a:bodyPr/>
          <a:lstStyle/>
          <a:p>
            <a:fld id="{CBFD9487-5349-4F5A-B2D2-AFF8EC0E766E}" type="datetimeFigureOut">
              <a:rPr lang="en-US" smtClean="0"/>
              <a:t>7/20/2026</a:t>
            </a:fld>
            <a:endParaRPr lang="en-US"/>
          </a:p>
        </p:txBody>
      </p:sp>
      <p:sp>
        <p:nvSpPr>
          <p:cNvPr id="5" name="Footer Placeholder 4">
            <a:extLst>
              <a:ext uri="{FF2B5EF4-FFF2-40B4-BE49-F238E27FC236}">
                <a16:creationId xmlns:a16="http://schemas.microsoft.com/office/drawing/2014/main" id="{9F893DE8-742E-3402-0E28-71FB79FFE44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2EFE7E-CE2E-78A0-C518-DA5E76204577}"/>
              </a:ext>
            </a:extLst>
          </p:cNvPr>
          <p:cNvSpPr>
            <a:spLocks noGrp="1"/>
          </p:cNvSpPr>
          <p:nvPr>
            <p:ph type="sldNum" sz="quarter" idx="12"/>
          </p:nvPr>
        </p:nvSpPr>
        <p:spPr/>
        <p:txBody>
          <a:bodyPr/>
          <a:lstStyle/>
          <a:p>
            <a:fld id="{E7666946-35B7-4A3B-937B-619F1D91C785}" type="slidenum">
              <a:rPr lang="en-US" smtClean="0"/>
              <a:t>‹#›</a:t>
            </a:fld>
            <a:endParaRPr lang="en-US"/>
          </a:p>
        </p:txBody>
      </p:sp>
    </p:spTree>
    <p:extLst>
      <p:ext uri="{BB962C8B-B14F-4D97-AF65-F5344CB8AC3E}">
        <p14:creationId xmlns:p14="http://schemas.microsoft.com/office/powerpoint/2010/main" val="1360400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90A2F0-2D3C-C028-8FFA-1F151F352F1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0B64135-2F6C-FA00-5F35-D9B4843C2D1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887650-7344-4DAD-EF1E-827C5EF90D17}"/>
              </a:ext>
            </a:extLst>
          </p:cNvPr>
          <p:cNvSpPr>
            <a:spLocks noGrp="1"/>
          </p:cNvSpPr>
          <p:nvPr>
            <p:ph type="dt" sz="half" idx="10"/>
          </p:nvPr>
        </p:nvSpPr>
        <p:spPr/>
        <p:txBody>
          <a:bodyPr/>
          <a:lstStyle/>
          <a:p>
            <a:fld id="{CBFD9487-5349-4F5A-B2D2-AFF8EC0E766E}" type="datetimeFigureOut">
              <a:rPr lang="en-US" smtClean="0"/>
              <a:t>7/20/2026</a:t>
            </a:fld>
            <a:endParaRPr lang="en-US"/>
          </a:p>
        </p:txBody>
      </p:sp>
      <p:sp>
        <p:nvSpPr>
          <p:cNvPr id="5" name="Footer Placeholder 4">
            <a:extLst>
              <a:ext uri="{FF2B5EF4-FFF2-40B4-BE49-F238E27FC236}">
                <a16:creationId xmlns:a16="http://schemas.microsoft.com/office/drawing/2014/main" id="{B6D66538-766D-4BC6-C497-4690F7309B2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78C695-C873-6926-C3CB-D7FBAFF30469}"/>
              </a:ext>
            </a:extLst>
          </p:cNvPr>
          <p:cNvSpPr>
            <a:spLocks noGrp="1"/>
          </p:cNvSpPr>
          <p:nvPr>
            <p:ph type="sldNum" sz="quarter" idx="12"/>
          </p:nvPr>
        </p:nvSpPr>
        <p:spPr/>
        <p:txBody>
          <a:bodyPr/>
          <a:lstStyle/>
          <a:p>
            <a:fld id="{E7666946-35B7-4A3B-937B-619F1D91C785}" type="slidenum">
              <a:rPr lang="en-US" smtClean="0"/>
              <a:t>‹#›</a:t>
            </a:fld>
            <a:endParaRPr lang="en-US"/>
          </a:p>
        </p:txBody>
      </p:sp>
    </p:spTree>
    <p:extLst>
      <p:ext uri="{BB962C8B-B14F-4D97-AF65-F5344CB8AC3E}">
        <p14:creationId xmlns:p14="http://schemas.microsoft.com/office/powerpoint/2010/main" val="29905086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C81A94-BAFD-A783-E5F3-1087D496524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4AFC708-6145-C6D8-26AD-E61260E09CE2}"/>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36422FD-2EB8-DBF8-4D86-9386FF76C171}"/>
              </a:ext>
            </a:extLst>
          </p:cNvPr>
          <p:cNvSpPr>
            <a:spLocks noGrp="1"/>
          </p:cNvSpPr>
          <p:nvPr>
            <p:ph type="dt" sz="half" idx="10"/>
          </p:nvPr>
        </p:nvSpPr>
        <p:spPr/>
        <p:txBody>
          <a:bodyPr/>
          <a:lstStyle/>
          <a:p>
            <a:fld id="{CBFD9487-5349-4F5A-B2D2-AFF8EC0E766E}" type="datetimeFigureOut">
              <a:rPr lang="en-US" smtClean="0"/>
              <a:t>7/20/2026</a:t>
            </a:fld>
            <a:endParaRPr lang="en-US"/>
          </a:p>
        </p:txBody>
      </p:sp>
      <p:sp>
        <p:nvSpPr>
          <p:cNvPr id="5" name="Footer Placeholder 4">
            <a:extLst>
              <a:ext uri="{FF2B5EF4-FFF2-40B4-BE49-F238E27FC236}">
                <a16:creationId xmlns:a16="http://schemas.microsoft.com/office/drawing/2014/main" id="{56FFD3C1-720F-C2CA-5353-BBCFBDD131B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0B45ED4-B561-86D3-0454-2454880AD0DC}"/>
              </a:ext>
            </a:extLst>
          </p:cNvPr>
          <p:cNvSpPr>
            <a:spLocks noGrp="1"/>
          </p:cNvSpPr>
          <p:nvPr>
            <p:ph type="sldNum" sz="quarter" idx="12"/>
          </p:nvPr>
        </p:nvSpPr>
        <p:spPr/>
        <p:txBody>
          <a:bodyPr/>
          <a:lstStyle/>
          <a:p>
            <a:fld id="{E7666946-35B7-4A3B-937B-619F1D91C785}" type="slidenum">
              <a:rPr lang="en-US" smtClean="0"/>
              <a:t>‹#›</a:t>
            </a:fld>
            <a:endParaRPr lang="en-US"/>
          </a:p>
        </p:txBody>
      </p:sp>
    </p:spTree>
    <p:extLst>
      <p:ext uri="{BB962C8B-B14F-4D97-AF65-F5344CB8AC3E}">
        <p14:creationId xmlns:p14="http://schemas.microsoft.com/office/powerpoint/2010/main" val="15463162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E993A4-0EDB-C300-FBCC-5D9813DA6F2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5CE2CEC-5376-B59D-BD17-1315CC12969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995B55F-BE00-2EF7-6D3D-3343A6615C8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4B3F756-502B-8F13-CD7D-19C7671DA3D4}"/>
              </a:ext>
            </a:extLst>
          </p:cNvPr>
          <p:cNvSpPr>
            <a:spLocks noGrp="1"/>
          </p:cNvSpPr>
          <p:nvPr>
            <p:ph type="dt" sz="half" idx="10"/>
          </p:nvPr>
        </p:nvSpPr>
        <p:spPr/>
        <p:txBody>
          <a:bodyPr/>
          <a:lstStyle/>
          <a:p>
            <a:fld id="{CBFD9487-5349-4F5A-B2D2-AFF8EC0E766E}" type="datetimeFigureOut">
              <a:rPr lang="en-US" smtClean="0"/>
              <a:t>7/20/2026</a:t>
            </a:fld>
            <a:endParaRPr lang="en-US"/>
          </a:p>
        </p:txBody>
      </p:sp>
      <p:sp>
        <p:nvSpPr>
          <p:cNvPr id="6" name="Footer Placeholder 5">
            <a:extLst>
              <a:ext uri="{FF2B5EF4-FFF2-40B4-BE49-F238E27FC236}">
                <a16:creationId xmlns:a16="http://schemas.microsoft.com/office/drawing/2014/main" id="{F4EEF4B8-B371-ED59-C295-61813D76A6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B02DD47-CC6D-D30B-8A27-467E0EDE0B87}"/>
              </a:ext>
            </a:extLst>
          </p:cNvPr>
          <p:cNvSpPr>
            <a:spLocks noGrp="1"/>
          </p:cNvSpPr>
          <p:nvPr>
            <p:ph type="sldNum" sz="quarter" idx="12"/>
          </p:nvPr>
        </p:nvSpPr>
        <p:spPr/>
        <p:txBody>
          <a:bodyPr/>
          <a:lstStyle/>
          <a:p>
            <a:fld id="{E7666946-35B7-4A3B-937B-619F1D91C785}" type="slidenum">
              <a:rPr lang="en-US" smtClean="0"/>
              <a:t>‹#›</a:t>
            </a:fld>
            <a:endParaRPr lang="en-US"/>
          </a:p>
        </p:txBody>
      </p:sp>
    </p:spTree>
    <p:extLst>
      <p:ext uri="{BB962C8B-B14F-4D97-AF65-F5344CB8AC3E}">
        <p14:creationId xmlns:p14="http://schemas.microsoft.com/office/powerpoint/2010/main" val="8611774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1A58C-64E6-10D8-A577-86E70964945D}"/>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6CBB1A9F-B9F1-56A3-123D-DA247B9A043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B0F7D031-72EE-9AD2-6B08-39ACF6E7B76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B73EC22-DCD5-3023-A601-27774C35732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68BAED3-20F7-CBE7-7ECD-82CF0A547EFA}"/>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E96AC6B2-D5CB-B939-64E5-11F236F16E42}"/>
              </a:ext>
            </a:extLst>
          </p:cNvPr>
          <p:cNvSpPr>
            <a:spLocks noGrp="1"/>
          </p:cNvSpPr>
          <p:nvPr>
            <p:ph type="dt" sz="half" idx="10"/>
          </p:nvPr>
        </p:nvSpPr>
        <p:spPr/>
        <p:txBody>
          <a:bodyPr/>
          <a:lstStyle/>
          <a:p>
            <a:fld id="{CBFD9487-5349-4F5A-B2D2-AFF8EC0E766E}" type="datetimeFigureOut">
              <a:rPr lang="en-US" smtClean="0"/>
              <a:t>7/20/2026</a:t>
            </a:fld>
            <a:endParaRPr lang="en-US"/>
          </a:p>
        </p:txBody>
      </p:sp>
      <p:sp>
        <p:nvSpPr>
          <p:cNvPr id="8" name="Footer Placeholder 7">
            <a:extLst>
              <a:ext uri="{FF2B5EF4-FFF2-40B4-BE49-F238E27FC236}">
                <a16:creationId xmlns:a16="http://schemas.microsoft.com/office/drawing/2014/main" id="{9E88F3B1-CF3A-951E-0823-FB363ED7223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C02E8050-6693-912C-AA7F-B99AB5A382F1}"/>
              </a:ext>
            </a:extLst>
          </p:cNvPr>
          <p:cNvSpPr>
            <a:spLocks noGrp="1"/>
          </p:cNvSpPr>
          <p:nvPr>
            <p:ph type="sldNum" sz="quarter" idx="12"/>
          </p:nvPr>
        </p:nvSpPr>
        <p:spPr/>
        <p:txBody>
          <a:bodyPr/>
          <a:lstStyle/>
          <a:p>
            <a:fld id="{E7666946-35B7-4A3B-937B-619F1D91C785}" type="slidenum">
              <a:rPr lang="en-US" smtClean="0"/>
              <a:t>‹#›</a:t>
            </a:fld>
            <a:endParaRPr lang="en-US"/>
          </a:p>
        </p:txBody>
      </p:sp>
    </p:spTree>
    <p:extLst>
      <p:ext uri="{BB962C8B-B14F-4D97-AF65-F5344CB8AC3E}">
        <p14:creationId xmlns:p14="http://schemas.microsoft.com/office/powerpoint/2010/main" val="1103250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90E89B-F138-A600-B360-9350C23D8FA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95B709F-CEA3-3530-8ECE-9C8934EFF39E}"/>
              </a:ext>
            </a:extLst>
          </p:cNvPr>
          <p:cNvSpPr>
            <a:spLocks noGrp="1"/>
          </p:cNvSpPr>
          <p:nvPr>
            <p:ph type="dt" sz="half" idx="10"/>
          </p:nvPr>
        </p:nvSpPr>
        <p:spPr/>
        <p:txBody>
          <a:bodyPr/>
          <a:lstStyle/>
          <a:p>
            <a:fld id="{CBFD9487-5349-4F5A-B2D2-AFF8EC0E766E}" type="datetimeFigureOut">
              <a:rPr lang="en-US" smtClean="0"/>
              <a:t>7/20/2026</a:t>
            </a:fld>
            <a:endParaRPr lang="en-US"/>
          </a:p>
        </p:txBody>
      </p:sp>
      <p:sp>
        <p:nvSpPr>
          <p:cNvPr id="4" name="Footer Placeholder 3">
            <a:extLst>
              <a:ext uri="{FF2B5EF4-FFF2-40B4-BE49-F238E27FC236}">
                <a16:creationId xmlns:a16="http://schemas.microsoft.com/office/drawing/2014/main" id="{6388B1A3-23F9-4CD3-0CD4-FFB5D5946BD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1BF3D32-D9E5-0503-92C5-7B125C8DF036}"/>
              </a:ext>
            </a:extLst>
          </p:cNvPr>
          <p:cNvSpPr>
            <a:spLocks noGrp="1"/>
          </p:cNvSpPr>
          <p:nvPr>
            <p:ph type="sldNum" sz="quarter" idx="12"/>
          </p:nvPr>
        </p:nvSpPr>
        <p:spPr/>
        <p:txBody>
          <a:bodyPr/>
          <a:lstStyle/>
          <a:p>
            <a:fld id="{E7666946-35B7-4A3B-937B-619F1D91C785}" type="slidenum">
              <a:rPr lang="en-US" smtClean="0"/>
              <a:t>‹#›</a:t>
            </a:fld>
            <a:endParaRPr lang="en-US"/>
          </a:p>
        </p:txBody>
      </p:sp>
    </p:spTree>
    <p:extLst>
      <p:ext uri="{BB962C8B-B14F-4D97-AF65-F5344CB8AC3E}">
        <p14:creationId xmlns:p14="http://schemas.microsoft.com/office/powerpoint/2010/main" val="11305141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6A4DCB3-A5E0-E305-2781-133312231F71}"/>
              </a:ext>
            </a:extLst>
          </p:cNvPr>
          <p:cNvSpPr>
            <a:spLocks noGrp="1"/>
          </p:cNvSpPr>
          <p:nvPr>
            <p:ph type="dt" sz="half" idx="10"/>
          </p:nvPr>
        </p:nvSpPr>
        <p:spPr/>
        <p:txBody>
          <a:bodyPr/>
          <a:lstStyle/>
          <a:p>
            <a:fld id="{CBFD9487-5349-4F5A-B2D2-AFF8EC0E766E}" type="datetimeFigureOut">
              <a:rPr lang="en-US" smtClean="0"/>
              <a:t>7/20/2026</a:t>
            </a:fld>
            <a:endParaRPr lang="en-US"/>
          </a:p>
        </p:txBody>
      </p:sp>
      <p:sp>
        <p:nvSpPr>
          <p:cNvPr id="3" name="Footer Placeholder 2">
            <a:extLst>
              <a:ext uri="{FF2B5EF4-FFF2-40B4-BE49-F238E27FC236}">
                <a16:creationId xmlns:a16="http://schemas.microsoft.com/office/drawing/2014/main" id="{33011A85-35E6-E07A-2968-9AA94533DB3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62AD7A5-6508-CCFB-8DF1-E1073E1316F0}"/>
              </a:ext>
            </a:extLst>
          </p:cNvPr>
          <p:cNvSpPr>
            <a:spLocks noGrp="1"/>
          </p:cNvSpPr>
          <p:nvPr>
            <p:ph type="sldNum" sz="quarter" idx="12"/>
          </p:nvPr>
        </p:nvSpPr>
        <p:spPr/>
        <p:txBody>
          <a:bodyPr/>
          <a:lstStyle/>
          <a:p>
            <a:fld id="{E7666946-35B7-4A3B-937B-619F1D91C785}" type="slidenum">
              <a:rPr lang="en-US" smtClean="0"/>
              <a:t>‹#›</a:t>
            </a:fld>
            <a:endParaRPr lang="en-US"/>
          </a:p>
        </p:txBody>
      </p:sp>
    </p:spTree>
    <p:extLst>
      <p:ext uri="{BB962C8B-B14F-4D97-AF65-F5344CB8AC3E}">
        <p14:creationId xmlns:p14="http://schemas.microsoft.com/office/powerpoint/2010/main" val="38897932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C27B475-BE2B-0116-CECF-BC82BFBB6D0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B6642E7-57AE-0680-2F2A-7DF32ED97CB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73FEDE0-C780-AFDF-98CE-D4D3B6CDFC7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FFFCA5B-6B8C-BDC5-CCE4-B2DCB0E60B43}"/>
              </a:ext>
            </a:extLst>
          </p:cNvPr>
          <p:cNvSpPr>
            <a:spLocks noGrp="1"/>
          </p:cNvSpPr>
          <p:nvPr>
            <p:ph type="dt" sz="half" idx="10"/>
          </p:nvPr>
        </p:nvSpPr>
        <p:spPr/>
        <p:txBody>
          <a:bodyPr/>
          <a:lstStyle/>
          <a:p>
            <a:fld id="{CBFD9487-5349-4F5A-B2D2-AFF8EC0E766E}" type="datetimeFigureOut">
              <a:rPr lang="en-US" smtClean="0"/>
              <a:t>7/20/2026</a:t>
            </a:fld>
            <a:endParaRPr lang="en-US"/>
          </a:p>
        </p:txBody>
      </p:sp>
      <p:sp>
        <p:nvSpPr>
          <p:cNvPr id="6" name="Footer Placeholder 5">
            <a:extLst>
              <a:ext uri="{FF2B5EF4-FFF2-40B4-BE49-F238E27FC236}">
                <a16:creationId xmlns:a16="http://schemas.microsoft.com/office/drawing/2014/main" id="{FD8B009D-2382-B19D-9215-1ED3C49583C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CA215E4-77B8-089A-FAF0-7CF6748E4008}"/>
              </a:ext>
            </a:extLst>
          </p:cNvPr>
          <p:cNvSpPr>
            <a:spLocks noGrp="1"/>
          </p:cNvSpPr>
          <p:nvPr>
            <p:ph type="sldNum" sz="quarter" idx="12"/>
          </p:nvPr>
        </p:nvSpPr>
        <p:spPr/>
        <p:txBody>
          <a:bodyPr/>
          <a:lstStyle/>
          <a:p>
            <a:fld id="{E7666946-35B7-4A3B-937B-619F1D91C785}" type="slidenum">
              <a:rPr lang="en-US" smtClean="0"/>
              <a:t>‹#›</a:t>
            </a:fld>
            <a:endParaRPr lang="en-US"/>
          </a:p>
        </p:txBody>
      </p:sp>
    </p:spTree>
    <p:extLst>
      <p:ext uri="{BB962C8B-B14F-4D97-AF65-F5344CB8AC3E}">
        <p14:creationId xmlns:p14="http://schemas.microsoft.com/office/powerpoint/2010/main" val="2639878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BBE1FD-C761-941D-205D-FC81A968C44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9D49431-64F4-A3E8-5CA6-932E1C54FED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5CB737C-65B9-5664-C78E-2DAAABFE4A4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0773BA7-ECD1-2868-4035-EC5278C55322}"/>
              </a:ext>
            </a:extLst>
          </p:cNvPr>
          <p:cNvSpPr>
            <a:spLocks noGrp="1"/>
          </p:cNvSpPr>
          <p:nvPr>
            <p:ph type="dt" sz="half" idx="10"/>
          </p:nvPr>
        </p:nvSpPr>
        <p:spPr/>
        <p:txBody>
          <a:bodyPr/>
          <a:lstStyle/>
          <a:p>
            <a:fld id="{CBFD9487-5349-4F5A-B2D2-AFF8EC0E766E}" type="datetimeFigureOut">
              <a:rPr lang="en-US" smtClean="0"/>
              <a:t>7/20/2026</a:t>
            </a:fld>
            <a:endParaRPr lang="en-US"/>
          </a:p>
        </p:txBody>
      </p:sp>
      <p:sp>
        <p:nvSpPr>
          <p:cNvPr id="6" name="Footer Placeholder 5">
            <a:extLst>
              <a:ext uri="{FF2B5EF4-FFF2-40B4-BE49-F238E27FC236}">
                <a16:creationId xmlns:a16="http://schemas.microsoft.com/office/drawing/2014/main" id="{3A53F989-4B69-6D71-F8FC-AD8C068CEAA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47278D9-5862-CCD3-47DB-AFC98E3DFCF5}"/>
              </a:ext>
            </a:extLst>
          </p:cNvPr>
          <p:cNvSpPr>
            <a:spLocks noGrp="1"/>
          </p:cNvSpPr>
          <p:nvPr>
            <p:ph type="sldNum" sz="quarter" idx="12"/>
          </p:nvPr>
        </p:nvSpPr>
        <p:spPr/>
        <p:txBody>
          <a:bodyPr/>
          <a:lstStyle/>
          <a:p>
            <a:fld id="{E7666946-35B7-4A3B-937B-619F1D91C785}" type="slidenum">
              <a:rPr lang="en-US" smtClean="0"/>
              <a:t>‹#›</a:t>
            </a:fld>
            <a:endParaRPr lang="en-US"/>
          </a:p>
        </p:txBody>
      </p:sp>
    </p:spTree>
    <p:extLst>
      <p:ext uri="{BB962C8B-B14F-4D97-AF65-F5344CB8AC3E}">
        <p14:creationId xmlns:p14="http://schemas.microsoft.com/office/powerpoint/2010/main" val="189929702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42E06D9-46B4-501E-B406-810DE3BF579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962CFE4-5B1C-0275-05EA-9A3A8ACDDCE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23D1399-B742-81C4-D764-812DBFA8155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CBFD9487-5349-4F5A-B2D2-AFF8EC0E766E}" type="datetimeFigureOut">
              <a:rPr lang="en-US" smtClean="0"/>
              <a:t>7/20/2026</a:t>
            </a:fld>
            <a:endParaRPr lang="en-US"/>
          </a:p>
        </p:txBody>
      </p:sp>
      <p:sp>
        <p:nvSpPr>
          <p:cNvPr id="5" name="Footer Placeholder 4">
            <a:extLst>
              <a:ext uri="{FF2B5EF4-FFF2-40B4-BE49-F238E27FC236}">
                <a16:creationId xmlns:a16="http://schemas.microsoft.com/office/drawing/2014/main" id="{8AA09C06-917F-581C-5EBF-B85C0C2A71C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2C9BE8FA-9686-177C-C727-E78F1740BBC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7666946-35B7-4A3B-937B-619F1D91C785}" type="slidenum">
              <a:rPr lang="en-US" smtClean="0"/>
              <a:t>‹#›</a:t>
            </a:fld>
            <a:endParaRPr lang="en-US"/>
          </a:p>
        </p:txBody>
      </p:sp>
    </p:spTree>
    <p:extLst>
      <p:ext uri="{BB962C8B-B14F-4D97-AF65-F5344CB8AC3E}">
        <p14:creationId xmlns:p14="http://schemas.microsoft.com/office/powerpoint/2010/main" val="423552476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1.xml"/><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hyperlink" Target="https://ngmdb.usgs.gov/topoview/viewer/#17/35.52201/-82.84799" TargetMode="External"/><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What Happened and Why?">
            <a:extLst>
              <a:ext uri="{FF2B5EF4-FFF2-40B4-BE49-F238E27FC236}">
                <a16:creationId xmlns:a16="http://schemas.microsoft.com/office/drawing/2014/main" id="{CFD380A7-CD3F-6F76-DFBB-612E675611DB}"/>
              </a:ext>
            </a:extLst>
          </p:cNvPr>
          <p:cNvSpPr txBox="1"/>
          <p:nvPr/>
        </p:nvSpPr>
        <p:spPr>
          <a:xfrm>
            <a:off x="146304" y="64008"/>
            <a:ext cx="12019192" cy="5799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anchor="ctr">
            <a:spAutoFit/>
          </a:bodyPr>
          <a:lstStyle>
            <a:lvl1pPr algn="ctr" defTabSz="821531">
              <a:defRPr sz="6600">
                <a:latin typeface="+mj-lt"/>
                <a:ea typeface="+mj-ea"/>
                <a:cs typeface="+mj-cs"/>
                <a:sym typeface="Gill Sans"/>
              </a:defRPr>
            </a:lvl1pPr>
          </a:lstStyle>
          <a:p>
            <a:pPr algn="l"/>
            <a:r>
              <a:rPr lang="en-US" sz="3300" dirty="0">
                <a:latin typeface="+mn-lt"/>
              </a:rPr>
              <a:t>Data tutorial: How to modify the flood activity to your own region  </a:t>
            </a:r>
            <a:endParaRPr sz="3300" dirty="0">
              <a:latin typeface="+mn-lt"/>
            </a:endParaRPr>
          </a:p>
        </p:txBody>
      </p:sp>
      <p:sp>
        <p:nvSpPr>
          <p:cNvPr id="6" name="TextBox 5">
            <a:extLst>
              <a:ext uri="{FF2B5EF4-FFF2-40B4-BE49-F238E27FC236}">
                <a16:creationId xmlns:a16="http://schemas.microsoft.com/office/drawing/2014/main" id="{7B26C255-7446-3939-CE2C-0DE5D1F57BFE}"/>
              </a:ext>
            </a:extLst>
          </p:cNvPr>
          <p:cNvSpPr txBox="1"/>
          <p:nvPr/>
        </p:nvSpPr>
        <p:spPr>
          <a:xfrm>
            <a:off x="146304" y="1108833"/>
            <a:ext cx="11926956" cy="707886"/>
          </a:xfrm>
          <a:prstGeom prst="rect">
            <a:avLst/>
          </a:prstGeom>
          <a:noFill/>
        </p:spPr>
        <p:txBody>
          <a:bodyPr wrap="square" rtlCol="0">
            <a:spAutoFit/>
          </a:bodyPr>
          <a:lstStyle/>
          <a:p>
            <a:r>
              <a:rPr lang="en-US" sz="2000" dirty="0"/>
              <a:t>This activity works best when it is tied to a local watershed and flood event that students are familiar with.  </a:t>
            </a:r>
          </a:p>
          <a:p>
            <a:endParaRPr lang="en-US" sz="2000" dirty="0"/>
          </a:p>
        </p:txBody>
      </p:sp>
      <p:sp>
        <p:nvSpPr>
          <p:cNvPr id="8" name="TextBox 7">
            <a:extLst>
              <a:ext uri="{FF2B5EF4-FFF2-40B4-BE49-F238E27FC236}">
                <a16:creationId xmlns:a16="http://schemas.microsoft.com/office/drawing/2014/main" id="{A4D96610-8D64-4605-42EC-93737EA20B5A}"/>
              </a:ext>
            </a:extLst>
          </p:cNvPr>
          <p:cNvSpPr txBox="1"/>
          <p:nvPr/>
        </p:nvSpPr>
        <p:spPr>
          <a:xfrm>
            <a:off x="146305" y="2033421"/>
            <a:ext cx="5949696" cy="2862322"/>
          </a:xfrm>
          <a:prstGeom prst="rect">
            <a:avLst/>
          </a:prstGeom>
          <a:noFill/>
        </p:spPr>
        <p:txBody>
          <a:bodyPr wrap="square" rtlCol="0">
            <a:spAutoFit/>
          </a:bodyPr>
          <a:lstStyle/>
          <a:p>
            <a:r>
              <a:rPr lang="en-US" sz="2000" dirty="0"/>
              <a:t>What data do you need?</a:t>
            </a:r>
          </a:p>
          <a:p>
            <a:pPr marL="342900" indent="-342900">
              <a:buFont typeface="Arial" panose="020B0604020202020204" pitchFamily="34" charset="0"/>
              <a:buChar char="•"/>
            </a:pPr>
            <a:r>
              <a:rPr lang="en-US" sz="2000" dirty="0"/>
              <a:t>Watershed of choice (if you can get a boundary that is great)</a:t>
            </a:r>
          </a:p>
          <a:p>
            <a:pPr marL="342900" indent="-342900">
              <a:buFont typeface="Arial" panose="020B0604020202020204" pitchFamily="34" charset="0"/>
              <a:buChar char="•"/>
            </a:pPr>
            <a:r>
              <a:rPr lang="en-US" sz="2000" dirty="0"/>
              <a:t>Rainfall or precipitation data</a:t>
            </a:r>
          </a:p>
          <a:p>
            <a:pPr marL="800100" lvl="1" indent="-342900">
              <a:buFont typeface="Courier New" panose="02070309020205020404" pitchFamily="49" charset="0"/>
              <a:buChar char="o"/>
            </a:pPr>
            <a:r>
              <a:rPr lang="en-US" sz="2000" dirty="0"/>
              <a:t>More about this on upcoming slides</a:t>
            </a:r>
          </a:p>
          <a:p>
            <a:pPr marL="342900" indent="-342900">
              <a:buFont typeface="Arial" panose="020B0604020202020204" pitchFamily="34" charset="0"/>
              <a:buChar char="•"/>
            </a:pPr>
            <a:r>
              <a:rPr lang="en-US" sz="2000" dirty="0"/>
              <a:t>Stream gauge discharge or stage data</a:t>
            </a:r>
          </a:p>
          <a:p>
            <a:pPr marL="342900" indent="-342900">
              <a:buFont typeface="Arial" panose="020B0604020202020204" pitchFamily="34" charset="0"/>
              <a:buChar char="•"/>
            </a:pPr>
            <a:r>
              <a:rPr lang="en-US" sz="2000" dirty="0"/>
              <a:t>River channel width and slope data</a:t>
            </a:r>
          </a:p>
          <a:p>
            <a:pPr marL="800100" lvl="1" indent="-342900">
              <a:buFont typeface="Courier New" panose="02070309020205020404" pitchFamily="49" charset="0"/>
              <a:buChar char="o"/>
            </a:pPr>
            <a:r>
              <a:rPr lang="en-US" sz="2000" dirty="0"/>
              <a:t>Google Earth imagery</a:t>
            </a:r>
          </a:p>
          <a:p>
            <a:pPr marL="800100" lvl="1" indent="-342900">
              <a:buFont typeface="Courier New" panose="02070309020205020404" pitchFamily="49" charset="0"/>
              <a:buChar char="o"/>
            </a:pPr>
            <a:r>
              <a:rPr lang="en-US" sz="2000" dirty="0"/>
              <a:t>Topographic maps</a:t>
            </a:r>
          </a:p>
        </p:txBody>
      </p:sp>
      <p:pic>
        <p:nvPicPr>
          <p:cNvPr id="14" name="Picture 13">
            <a:extLst>
              <a:ext uri="{FF2B5EF4-FFF2-40B4-BE49-F238E27FC236}">
                <a16:creationId xmlns:a16="http://schemas.microsoft.com/office/drawing/2014/main" id="{4D43D7BF-58AA-74FC-AF25-70BAFA873D1C}"/>
              </a:ext>
            </a:extLst>
          </p:cNvPr>
          <p:cNvPicPr>
            <a:picLocks noChangeAspect="1"/>
          </p:cNvPicPr>
          <p:nvPr/>
        </p:nvPicPr>
        <p:blipFill>
          <a:blip r:embed="rId2"/>
          <a:stretch>
            <a:fillRect/>
          </a:stretch>
        </p:blipFill>
        <p:spPr>
          <a:xfrm>
            <a:off x="5917823" y="1840313"/>
            <a:ext cx="6014540" cy="3908854"/>
          </a:xfrm>
          <a:prstGeom prst="rect">
            <a:avLst/>
          </a:prstGeom>
        </p:spPr>
      </p:pic>
    </p:spTree>
    <p:extLst>
      <p:ext uri="{BB962C8B-B14F-4D97-AF65-F5344CB8AC3E}">
        <p14:creationId xmlns:p14="http://schemas.microsoft.com/office/powerpoint/2010/main" val="3941280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B17F192-94C4-CC1C-CFFF-9A3F7539014D}"/>
            </a:ext>
          </a:extLst>
        </p:cNvPr>
        <p:cNvGrpSpPr/>
        <p:nvPr/>
      </p:nvGrpSpPr>
      <p:grpSpPr>
        <a:xfrm>
          <a:off x="0" y="0"/>
          <a:ext cx="0" cy="0"/>
          <a:chOff x="0" y="0"/>
          <a:chExt cx="0" cy="0"/>
        </a:xfrm>
      </p:grpSpPr>
      <p:sp>
        <p:nvSpPr>
          <p:cNvPr id="9" name="What Happened and Why?">
            <a:extLst>
              <a:ext uri="{FF2B5EF4-FFF2-40B4-BE49-F238E27FC236}">
                <a16:creationId xmlns:a16="http://schemas.microsoft.com/office/drawing/2014/main" id="{5F6C1D32-511E-7854-D8B3-92EAB8E23977}"/>
              </a:ext>
            </a:extLst>
          </p:cNvPr>
          <p:cNvSpPr txBox="1"/>
          <p:nvPr/>
        </p:nvSpPr>
        <p:spPr>
          <a:xfrm>
            <a:off x="146304" y="64008"/>
            <a:ext cx="5789184" cy="5799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anchor="ctr">
            <a:spAutoFit/>
          </a:bodyPr>
          <a:lstStyle>
            <a:lvl1pPr algn="ctr" defTabSz="821531">
              <a:defRPr sz="6600">
                <a:latin typeface="+mj-lt"/>
                <a:ea typeface="+mj-ea"/>
                <a:cs typeface="+mj-cs"/>
                <a:sym typeface="Gill Sans"/>
              </a:defRPr>
            </a:lvl1pPr>
          </a:lstStyle>
          <a:p>
            <a:pPr algn="l"/>
            <a:r>
              <a:rPr lang="en-US" sz="3300" dirty="0"/>
              <a:t>Where to find rainfall data</a:t>
            </a:r>
            <a:endParaRPr sz="3300" dirty="0"/>
          </a:p>
        </p:txBody>
      </p:sp>
      <p:sp>
        <p:nvSpPr>
          <p:cNvPr id="3" name="TextBox 2">
            <a:extLst>
              <a:ext uri="{FF2B5EF4-FFF2-40B4-BE49-F238E27FC236}">
                <a16:creationId xmlns:a16="http://schemas.microsoft.com/office/drawing/2014/main" id="{98C7C0DA-E9F1-2DC7-331E-FF8A8215D73C}"/>
              </a:ext>
            </a:extLst>
          </p:cNvPr>
          <p:cNvSpPr txBox="1"/>
          <p:nvPr/>
        </p:nvSpPr>
        <p:spPr>
          <a:xfrm>
            <a:off x="146304" y="1000097"/>
            <a:ext cx="5127660" cy="5693866"/>
          </a:xfrm>
          <a:prstGeom prst="rect">
            <a:avLst/>
          </a:prstGeom>
          <a:noFill/>
        </p:spPr>
        <p:txBody>
          <a:bodyPr wrap="square" rtlCol="0">
            <a:spAutoFit/>
          </a:bodyPr>
          <a:lstStyle/>
          <a:p>
            <a:r>
              <a:rPr lang="en-US" sz="2000" dirty="0"/>
              <a:t>For the activity, we downloaded gridded rainfall data from NOAA Quantitative Precipitation Estimate (QPE) Data for our event and created maps in ArcGIS.</a:t>
            </a:r>
          </a:p>
          <a:p>
            <a:endParaRPr lang="en-US" sz="2000" dirty="0"/>
          </a:p>
          <a:p>
            <a:r>
              <a:rPr lang="en-US" sz="2000" dirty="0"/>
              <a:t>While this is beyond the scope of data processing for this workshop, there are several available resources to access rainfall data.</a:t>
            </a:r>
          </a:p>
          <a:p>
            <a:pPr marL="285750" indent="-285750">
              <a:buFont typeface="Arial" panose="020B0604020202020204" pitchFamily="34" charset="0"/>
              <a:buChar char="•"/>
            </a:pPr>
            <a:r>
              <a:rPr lang="en-US" b="1" dirty="0"/>
              <a:t>NOAA Climate Data Online (CDO):</a:t>
            </a:r>
            <a:r>
              <a:rPr lang="en-US" dirty="0"/>
              <a:t> station-based historical precipitation data </a:t>
            </a:r>
          </a:p>
          <a:p>
            <a:pPr marL="285750" indent="-285750">
              <a:buFont typeface="Arial" panose="020B0604020202020204" pitchFamily="34" charset="0"/>
              <a:buChar char="•"/>
            </a:pPr>
            <a:r>
              <a:rPr lang="en-US" b="1" dirty="0"/>
              <a:t>NOAA NCEI Radar / NEXRAD:</a:t>
            </a:r>
            <a:r>
              <a:rPr lang="en-US" dirty="0"/>
              <a:t> archived radar rainfall maps and storm totals.</a:t>
            </a:r>
          </a:p>
          <a:p>
            <a:pPr marL="285750" indent="-285750">
              <a:buFont typeface="Arial" panose="020B0604020202020204" pitchFamily="34" charset="0"/>
              <a:buChar char="•"/>
            </a:pPr>
            <a:r>
              <a:rPr lang="en-US" b="1" dirty="0"/>
              <a:t>NOAA precipitation/QPE datasets:</a:t>
            </a:r>
            <a:r>
              <a:rPr lang="en-US" dirty="0"/>
              <a:t> gridded rainfall estimates from radar + gauges.</a:t>
            </a:r>
          </a:p>
          <a:p>
            <a:pPr marL="285750" indent="-285750">
              <a:buFont typeface="Arial" panose="020B0604020202020204" pitchFamily="34" charset="0"/>
              <a:buChar char="•"/>
            </a:pPr>
            <a:r>
              <a:rPr lang="en-US" b="1" dirty="0"/>
              <a:t>USGS Water Data:</a:t>
            </a:r>
            <a:r>
              <a:rPr lang="en-US" dirty="0"/>
              <a:t> precipitation data at some sites, often paired with stream data.</a:t>
            </a:r>
          </a:p>
          <a:p>
            <a:endParaRPr lang="en-US" sz="2000" dirty="0"/>
          </a:p>
          <a:p>
            <a:endParaRPr lang="en-US" sz="2000" dirty="0"/>
          </a:p>
        </p:txBody>
      </p:sp>
      <p:pic>
        <p:nvPicPr>
          <p:cNvPr id="10" name="Picture 9">
            <a:extLst>
              <a:ext uri="{FF2B5EF4-FFF2-40B4-BE49-F238E27FC236}">
                <a16:creationId xmlns:a16="http://schemas.microsoft.com/office/drawing/2014/main" id="{D752501E-8BEB-BE6D-13E8-BA668A89402B}"/>
              </a:ext>
            </a:extLst>
          </p:cNvPr>
          <p:cNvPicPr>
            <a:picLocks noChangeAspect="1"/>
          </p:cNvPicPr>
          <p:nvPr/>
        </p:nvPicPr>
        <p:blipFill>
          <a:blip r:embed="rId3"/>
          <a:stretch>
            <a:fillRect/>
          </a:stretch>
        </p:blipFill>
        <p:spPr>
          <a:xfrm>
            <a:off x="5451590" y="1033188"/>
            <a:ext cx="6449854" cy="3791526"/>
          </a:xfrm>
          <a:prstGeom prst="rect">
            <a:avLst/>
          </a:prstGeom>
        </p:spPr>
      </p:pic>
      <p:sp>
        <p:nvSpPr>
          <p:cNvPr id="11" name="TextBox 10">
            <a:extLst>
              <a:ext uri="{FF2B5EF4-FFF2-40B4-BE49-F238E27FC236}">
                <a16:creationId xmlns:a16="http://schemas.microsoft.com/office/drawing/2014/main" id="{E65D2D5D-21E0-C1E1-EE3A-750DAB6F72A0}"/>
              </a:ext>
            </a:extLst>
          </p:cNvPr>
          <p:cNvSpPr txBox="1"/>
          <p:nvPr/>
        </p:nvSpPr>
        <p:spPr>
          <a:xfrm>
            <a:off x="5935488" y="4890761"/>
            <a:ext cx="5803930" cy="646331"/>
          </a:xfrm>
          <a:prstGeom prst="rect">
            <a:avLst/>
          </a:prstGeom>
          <a:noFill/>
        </p:spPr>
        <p:txBody>
          <a:bodyPr wrap="square" rtlCol="0">
            <a:spAutoFit/>
          </a:bodyPr>
          <a:lstStyle/>
          <a:p>
            <a:r>
              <a:rPr lang="en-US" dirty="0"/>
              <a:t>Gauge with available discharge and precipitation totals plotted on the same graph (USGS Water Data)</a:t>
            </a:r>
          </a:p>
        </p:txBody>
      </p:sp>
    </p:spTree>
    <p:extLst>
      <p:ext uri="{BB962C8B-B14F-4D97-AF65-F5344CB8AC3E}">
        <p14:creationId xmlns:p14="http://schemas.microsoft.com/office/powerpoint/2010/main" val="1006337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AC6FBA-7A6C-DF23-C3C0-1E2D4D0D9C30}"/>
            </a:ext>
          </a:extLst>
        </p:cNvPr>
        <p:cNvGrpSpPr/>
        <p:nvPr/>
      </p:nvGrpSpPr>
      <p:grpSpPr>
        <a:xfrm>
          <a:off x="0" y="0"/>
          <a:ext cx="0" cy="0"/>
          <a:chOff x="0" y="0"/>
          <a:chExt cx="0" cy="0"/>
        </a:xfrm>
      </p:grpSpPr>
      <p:sp>
        <p:nvSpPr>
          <p:cNvPr id="9" name="What Happened and Why?">
            <a:extLst>
              <a:ext uri="{FF2B5EF4-FFF2-40B4-BE49-F238E27FC236}">
                <a16:creationId xmlns:a16="http://schemas.microsoft.com/office/drawing/2014/main" id="{C48A1979-048B-1EF8-D220-E74925E5F96B}"/>
              </a:ext>
            </a:extLst>
          </p:cNvPr>
          <p:cNvSpPr txBox="1"/>
          <p:nvPr/>
        </p:nvSpPr>
        <p:spPr>
          <a:xfrm>
            <a:off x="146304" y="64008"/>
            <a:ext cx="5789184" cy="5799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anchor="ctr">
            <a:spAutoFit/>
          </a:bodyPr>
          <a:lstStyle>
            <a:lvl1pPr algn="ctr" defTabSz="821531">
              <a:defRPr sz="6600">
                <a:latin typeface="+mj-lt"/>
                <a:ea typeface="+mj-ea"/>
                <a:cs typeface="+mj-cs"/>
                <a:sym typeface="Gill Sans"/>
              </a:defRPr>
            </a:lvl1pPr>
          </a:lstStyle>
          <a:p>
            <a:pPr algn="l"/>
            <a:r>
              <a:rPr lang="en-US" sz="3300" dirty="0"/>
              <a:t>Where to find streamflow data</a:t>
            </a:r>
            <a:endParaRPr sz="3300" dirty="0"/>
          </a:p>
        </p:txBody>
      </p:sp>
      <p:sp>
        <p:nvSpPr>
          <p:cNvPr id="8" name="TextBox 7">
            <a:extLst>
              <a:ext uri="{FF2B5EF4-FFF2-40B4-BE49-F238E27FC236}">
                <a16:creationId xmlns:a16="http://schemas.microsoft.com/office/drawing/2014/main" id="{C54D01C5-7884-3A36-5305-5A3656C61C38}"/>
              </a:ext>
            </a:extLst>
          </p:cNvPr>
          <p:cNvSpPr txBox="1"/>
          <p:nvPr/>
        </p:nvSpPr>
        <p:spPr>
          <a:xfrm>
            <a:off x="7313309" y="1478229"/>
            <a:ext cx="3868316" cy="3457678"/>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defTabSz="321469" hangingPunct="0"/>
            <a:r>
              <a:rPr lang="en-US" sz="2000" b="1" dirty="0">
                <a:solidFill>
                  <a:srgbClr val="000000"/>
                </a:solidFill>
                <a:ea typeface="Helvetica"/>
                <a:cs typeface="Helvetica"/>
                <a:sym typeface="Helvetica"/>
              </a:rPr>
              <a:t>United States Geological Survey:</a:t>
            </a:r>
            <a:r>
              <a:rPr lang="en-US" sz="2000" dirty="0">
                <a:solidFill>
                  <a:srgbClr val="000000"/>
                </a:solidFill>
                <a:ea typeface="Helvetica"/>
                <a:cs typeface="Helvetica"/>
                <a:sym typeface="Helvetica"/>
              </a:rPr>
              <a:t> (USGS) waterdata.usg.gov</a:t>
            </a:r>
          </a:p>
          <a:p>
            <a:pPr defTabSz="321469" hangingPunct="0"/>
            <a:endParaRPr lang="en-US" sz="2000" dirty="0"/>
          </a:p>
          <a:p>
            <a:pPr defTabSz="321469" hangingPunct="0"/>
            <a:r>
              <a:rPr lang="en-US" sz="2000" dirty="0">
                <a:solidFill>
                  <a:srgbClr val="000000"/>
                </a:solidFill>
                <a:ea typeface="Helvetica"/>
                <a:cs typeface="Helvetica"/>
                <a:sym typeface="Helvetica"/>
              </a:rPr>
              <a:t>Or…</a:t>
            </a:r>
          </a:p>
          <a:p>
            <a:pPr defTabSz="321469" hangingPunct="0"/>
            <a:endParaRPr lang="en-US" sz="2000" dirty="0"/>
          </a:p>
          <a:p>
            <a:pPr defTabSz="321469" hangingPunct="0"/>
            <a:r>
              <a:rPr lang="en-US" sz="2000" dirty="0">
                <a:solidFill>
                  <a:srgbClr val="000000"/>
                </a:solidFill>
                <a:ea typeface="Helvetica"/>
                <a:cs typeface="Helvetica"/>
                <a:sym typeface="Helvetica"/>
              </a:rPr>
              <a:t>Just Google a location of interest and USGS Gage</a:t>
            </a:r>
          </a:p>
          <a:p>
            <a:pPr defTabSz="321469" hangingPunct="0"/>
            <a:endParaRPr lang="en-US" sz="2000" dirty="0">
              <a:solidFill>
                <a:srgbClr val="000000"/>
              </a:solidFill>
              <a:ea typeface="Helvetica"/>
              <a:cs typeface="Helvetica"/>
              <a:sym typeface="Helvetica"/>
            </a:endParaRPr>
          </a:p>
          <a:p>
            <a:pPr defTabSz="321469" hangingPunct="0"/>
            <a:r>
              <a:rPr lang="en-US" sz="2000" dirty="0">
                <a:solidFill>
                  <a:srgbClr val="000000"/>
                </a:solidFill>
                <a:ea typeface="Helvetica"/>
                <a:cs typeface="Helvetica"/>
                <a:sym typeface="Helvetica"/>
              </a:rPr>
              <a:t>Example: Morgan Creek Chapel Hill USGS Stream Gauge</a:t>
            </a:r>
          </a:p>
          <a:p>
            <a:pPr defTabSz="321469" hangingPunct="0"/>
            <a:endParaRPr lang="en-US" sz="2000" dirty="0">
              <a:solidFill>
                <a:srgbClr val="000000"/>
              </a:solidFill>
              <a:latin typeface="Helvetica"/>
              <a:ea typeface="Helvetica"/>
              <a:cs typeface="Helvetica"/>
              <a:sym typeface="Helvetica"/>
            </a:endParaRPr>
          </a:p>
        </p:txBody>
      </p:sp>
      <p:pic>
        <p:nvPicPr>
          <p:cNvPr id="6" name="Picture 5">
            <a:extLst>
              <a:ext uri="{FF2B5EF4-FFF2-40B4-BE49-F238E27FC236}">
                <a16:creationId xmlns:a16="http://schemas.microsoft.com/office/drawing/2014/main" id="{B82CC1A8-C960-D399-F927-65CA2BFE4696}"/>
              </a:ext>
            </a:extLst>
          </p:cNvPr>
          <p:cNvPicPr>
            <a:picLocks noChangeAspect="1"/>
          </p:cNvPicPr>
          <p:nvPr/>
        </p:nvPicPr>
        <p:blipFill>
          <a:blip r:embed="rId3"/>
          <a:stretch>
            <a:fillRect/>
          </a:stretch>
        </p:blipFill>
        <p:spPr>
          <a:xfrm>
            <a:off x="220057" y="873211"/>
            <a:ext cx="6013286" cy="5243384"/>
          </a:xfrm>
          <a:prstGeom prst="rect">
            <a:avLst/>
          </a:prstGeom>
        </p:spPr>
      </p:pic>
    </p:spTree>
    <p:extLst>
      <p:ext uri="{BB962C8B-B14F-4D97-AF65-F5344CB8AC3E}">
        <p14:creationId xmlns:p14="http://schemas.microsoft.com/office/powerpoint/2010/main" val="16778393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3F6B1E-0672-9395-5849-83E595A17F5C}"/>
            </a:ext>
          </a:extLst>
        </p:cNvPr>
        <p:cNvGrpSpPr/>
        <p:nvPr/>
      </p:nvGrpSpPr>
      <p:grpSpPr>
        <a:xfrm>
          <a:off x="0" y="0"/>
          <a:ext cx="0" cy="0"/>
          <a:chOff x="0" y="0"/>
          <a:chExt cx="0" cy="0"/>
        </a:xfrm>
      </p:grpSpPr>
      <p:pic>
        <p:nvPicPr>
          <p:cNvPr id="12" name="Picture 11">
            <a:extLst>
              <a:ext uri="{FF2B5EF4-FFF2-40B4-BE49-F238E27FC236}">
                <a16:creationId xmlns:a16="http://schemas.microsoft.com/office/drawing/2014/main" id="{85746B93-EECF-6400-3D11-B90A7FB02974}"/>
              </a:ext>
            </a:extLst>
          </p:cNvPr>
          <p:cNvPicPr>
            <a:picLocks noChangeAspect="1"/>
          </p:cNvPicPr>
          <p:nvPr/>
        </p:nvPicPr>
        <p:blipFill>
          <a:blip r:embed="rId3"/>
          <a:stretch>
            <a:fillRect/>
          </a:stretch>
        </p:blipFill>
        <p:spPr>
          <a:xfrm>
            <a:off x="900168" y="3635233"/>
            <a:ext cx="4487639" cy="3065533"/>
          </a:xfrm>
          <a:prstGeom prst="rect">
            <a:avLst/>
          </a:prstGeom>
        </p:spPr>
      </p:pic>
      <p:sp>
        <p:nvSpPr>
          <p:cNvPr id="9" name="What Happened and Why?">
            <a:extLst>
              <a:ext uri="{FF2B5EF4-FFF2-40B4-BE49-F238E27FC236}">
                <a16:creationId xmlns:a16="http://schemas.microsoft.com/office/drawing/2014/main" id="{FA327992-BFF4-116B-77EF-506D4ED94468}"/>
              </a:ext>
            </a:extLst>
          </p:cNvPr>
          <p:cNvSpPr txBox="1"/>
          <p:nvPr/>
        </p:nvSpPr>
        <p:spPr>
          <a:xfrm>
            <a:off x="146304" y="64008"/>
            <a:ext cx="5789184" cy="5799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9" tIns="35719" rIns="35719" bIns="35719" anchor="ctr">
            <a:spAutoFit/>
          </a:bodyPr>
          <a:lstStyle>
            <a:lvl1pPr algn="ctr" defTabSz="821531">
              <a:defRPr sz="6600">
                <a:latin typeface="+mj-lt"/>
                <a:ea typeface="+mj-ea"/>
                <a:cs typeface="+mj-cs"/>
                <a:sym typeface="Gill Sans"/>
              </a:defRPr>
            </a:lvl1pPr>
          </a:lstStyle>
          <a:p>
            <a:pPr algn="l"/>
            <a:r>
              <a:rPr lang="en-US" sz="3300" dirty="0"/>
              <a:t>Where to find streamflow data</a:t>
            </a:r>
            <a:endParaRPr sz="3300" dirty="0"/>
          </a:p>
        </p:txBody>
      </p:sp>
      <p:sp>
        <p:nvSpPr>
          <p:cNvPr id="8" name="TextBox 7">
            <a:extLst>
              <a:ext uri="{FF2B5EF4-FFF2-40B4-BE49-F238E27FC236}">
                <a16:creationId xmlns:a16="http://schemas.microsoft.com/office/drawing/2014/main" id="{33D593B1-5E3C-18EE-0479-4B01930019E2}"/>
              </a:ext>
            </a:extLst>
          </p:cNvPr>
          <p:cNvSpPr txBox="1"/>
          <p:nvPr/>
        </p:nvSpPr>
        <p:spPr>
          <a:xfrm>
            <a:off x="7313309" y="1632119"/>
            <a:ext cx="3868316" cy="3149901"/>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35719" tIns="35719" rIns="35719" bIns="35719" numCol="1" spcCol="38100" rtlCol="0" anchor="ctr">
            <a:spAutoFit/>
          </a:bodyPr>
          <a:lstStyle/>
          <a:p>
            <a:pPr marL="457200" indent="-457200" defTabSz="321469" hangingPunct="0">
              <a:buAutoNum type="arabicParenR"/>
            </a:pPr>
            <a:r>
              <a:rPr lang="en-US" sz="2000" dirty="0">
                <a:solidFill>
                  <a:srgbClr val="000000"/>
                </a:solidFill>
                <a:ea typeface="Helvetica"/>
                <a:cs typeface="Helvetica" panose="020B0604020202020204" pitchFamily="34" charset="0"/>
                <a:sym typeface="Helvetica"/>
              </a:rPr>
              <a:t>Select your state</a:t>
            </a:r>
          </a:p>
          <a:p>
            <a:pPr marL="457200" indent="-457200" defTabSz="321469" hangingPunct="0">
              <a:buAutoNum type="arabicParenR"/>
            </a:pPr>
            <a:endParaRPr lang="en-US" sz="2000" dirty="0">
              <a:solidFill>
                <a:srgbClr val="000000"/>
              </a:solidFill>
              <a:ea typeface="Helvetica"/>
              <a:cs typeface="Helvetica" panose="020B0604020202020204" pitchFamily="34" charset="0"/>
              <a:sym typeface="Helvetica"/>
            </a:endParaRPr>
          </a:p>
          <a:p>
            <a:pPr marL="457200" indent="-457200" defTabSz="321469" hangingPunct="0">
              <a:buAutoNum type="arabicParenR"/>
            </a:pPr>
            <a:r>
              <a:rPr lang="en-US" sz="2000" dirty="0">
                <a:solidFill>
                  <a:srgbClr val="000000"/>
                </a:solidFill>
                <a:ea typeface="Helvetica"/>
                <a:cs typeface="Helvetica" panose="020B0604020202020204" pitchFamily="34" charset="0"/>
                <a:sym typeface="Helvetica"/>
              </a:rPr>
              <a:t>Use the map to zoom in to an area of interest</a:t>
            </a:r>
          </a:p>
          <a:p>
            <a:pPr marL="457200" indent="-457200" defTabSz="321469" hangingPunct="0">
              <a:buAutoNum type="arabicParenR"/>
            </a:pPr>
            <a:endParaRPr lang="en-US" sz="2000" dirty="0">
              <a:solidFill>
                <a:srgbClr val="000000"/>
              </a:solidFill>
              <a:ea typeface="Helvetica"/>
              <a:cs typeface="Helvetica" panose="020B0604020202020204" pitchFamily="34" charset="0"/>
              <a:sym typeface="Helvetica"/>
            </a:endParaRPr>
          </a:p>
          <a:p>
            <a:pPr marL="457200" indent="-457200" defTabSz="321469" hangingPunct="0">
              <a:buAutoNum type="arabicParenR"/>
            </a:pPr>
            <a:r>
              <a:rPr lang="en-US" sz="2000" dirty="0">
                <a:solidFill>
                  <a:srgbClr val="000000"/>
                </a:solidFill>
                <a:ea typeface="Helvetica"/>
                <a:cs typeface="Helvetica" panose="020B0604020202020204" pitchFamily="34" charset="0"/>
                <a:sym typeface="Helvetica"/>
              </a:rPr>
              <a:t>Select a gauge location</a:t>
            </a:r>
          </a:p>
          <a:p>
            <a:pPr marL="457200" indent="-457200" defTabSz="321469" hangingPunct="0">
              <a:buAutoNum type="arabicParenR"/>
            </a:pPr>
            <a:endParaRPr lang="en-US" sz="2000" dirty="0">
              <a:solidFill>
                <a:srgbClr val="000000"/>
              </a:solidFill>
              <a:ea typeface="Helvetica"/>
              <a:cs typeface="Helvetica" panose="020B0604020202020204" pitchFamily="34" charset="0"/>
              <a:sym typeface="Helvetica"/>
            </a:endParaRPr>
          </a:p>
          <a:p>
            <a:pPr marL="457200" indent="-457200" defTabSz="321469" hangingPunct="0">
              <a:buAutoNum type="arabicParenR"/>
            </a:pPr>
            <a:r>
              <a:rPr lang="en-US" sz="2000" dirty="0">
                <a:solidFill>
                  <a:srgbClr val="000000"/>
                </a:solidFill>
                <a:ea typeface="Helvetica"/>
                <a:cs typeface="Helvetica" panose="020B0604020202020204" pitchFamily="34" charset="0"/>
                <a:sym typeface="Helvetica"/>
              </a:rPr>
              <a:t>Go to “View Monitoring location page”</a:t>
            </a:r>
          </a:p>
          <a:p>
            <a:pPr defTabSz="321469" hangingPunct="0"/>
            <a:endParaRPr lang="en-US" sz="2000" dirty="0">
              <a:solidFill>
                <a:srgbClr val="000000"/>
              </a:solidFill>
              <a:latin typeface="Helvetica"/>
              <a:ea typeface="Helvetica"/>
              <a:cs typeface="Helvetica"/>
              <a:sym typeface="Helvetica"/>
            </a:endParaRPr>
          </a:p>
        </p:txBody>
      </p:sp>
      <p:pic>
        <p:nvPicPr>
          <p:cNvPr id="2" name="Picture 1">
            <a:extLst>
              <a:ext uri="{FF2B5EF4-FFF2-40B4-BE49-F238E27FC236}">
                <a16:creationId xmlns:a16="http://schemas.microsoft.com/office/drawing/2014/main" id="{A64621E2-5C89-08DF-213F-4E5AA81428D2}"/>
              </a:ext>
            </a:extLst>
          </p:cNvPr>
          <p:cNvPicPr>
            <a:picLocks noChangeAspect="1"/>
          </p:cNvPicPr>
          <p:nvPr/>
        </p:nvPicPr>
        <p:blipFill>
          <a:blip r:embed="rId4"/>
          <a:stretch>
            <a:fillRect/>
          </a:stretch>
        </p:blipFill>
        <p:spPr>
          <a:xfrm>
            <a:off x="261170" y="788877"/>
            <a:ext cx="1902080" cy="2613609"/>
          </a:xfrm>
          <a:prstGeom prst="rect">
            <a:avLst/>
          </a:prstGeom>
        </p:spPr>
      </p:pic>
      <p:pic>
        <p:nvPicPr>
          <p:cNvPr id="3" name="Picture 2">
            <a:extLst>
              <a:ext uri="{FF2B5EF4-FFF2-40B4-BE49-F238E27FC236}">
                <a16:creationId xmlns:a16="http://schemas.microsoft.com/office/drawing/2014/main" id="{F38DFA46-E512-16A0-314F-5ECFD628BBB6}"/>
              </a:ext>
            </a:extLst>
          </p:cNvPr>
          <p:cNvPicPr>
            <a:picLocks noChangeAspect="1"/>
          </p:cNvPicPr>
          <p:nvPr/>
        </p:nvPicPr>
        <p:blipFill>
          <a:blip r:embed="rId5"/>
          <a:stretch>
            <a:fillRect/>
          </a:stretch>
        </p:blipFill>
        <p:spPr>
          <a:xfrm>
            <a:off x="2300049" y="765038"/>
            <a:ext cx="4218940" cy="2661285"/>
          </a:xfrm>
          <a:prstGeom prst="rect">
            <a:avLst/>
          </a:prstGeom>
        </p:spPr>
      </p:pic>
      <p:sp>
        <p:nvSpPr>
          <p:cNvPr id="4" name="TextBox 3">
            <a:extLst>
              <a:ext uri="{FF2B5EF4-FFF2-40B4-BE49-F238E27FC236}">
                <a16:creationId xmlns:a16="http://schemas.microsoft.com/office/drawing/2014/main" id="{BEDDF49E-E2AF-A278-00FA-680E419C22BE}"/>
              </a:ext>
            </a:extLst>
          </p:cNvPr>
          <p:cNvSpPr txBox="1"/>
          <p:nvPr/>
        </p:nvSpPr>
        <p:spPr>
          <a:xfrm>
            <a:off x="371224" y="1312457"/>
            <a:ext cx="672458" cy="400110"/>
          </a:xfrm>
          <a:prstGeom prst="rect">
            <a:avLst/>
          </a:prstGeom>
          <a:noFill/>
        </p:spPr>
        <p:txBody>
          <a:bodyPr wrap="square" rtlCol="0">
            <a:spAutoFit/>
          </a:bodyPr>
          <a:lstStyle/>
          <a:p>
            <a:r>
              <a:rPr lang="en-US" sz="2000" dirty="0"/>
              <a:t>(1)</a:t>
            </a:r>
          </a:p>
        </p:txBody>
      </p:sp>
      <p:sp>
        <p:nvSpPr>
          <p:cNvPr id="6" name="TextBox 5">
            <a:extLst>
              <a:ext uri="{FF2B5EF4-FFF2-40B4-BE49-F238E27FC236}">
                <a16:creationId xmlns:a16="http://schemas.microsoft.com/office/drawing/2014/main" id="{703C3C29-B80B-41FF-EBED-B564919826D0}"/>
              </a:ext>
            </a:extLst>
          </p:cNvPr>
          <p:cNvSpPr txBox="1"/>
          <p:nvPr/>
        </p:nvSpPr>
        <p:spPr>
          <a:xfrm>
            <a:off x="2335470" y="1021140"/>
            <a:ext cx="583508" cy="400110"/>
          </a:xfrm>
          <a:prstGeom prst="rect">
            <a:avLst/>
          </a:prstGeom>
          <a:noFill/>
        </p:spPr>
        <p:txBody>
          <a:bodyPr wrap="square" rtlCol="0">
            <a:spAutoFit/>
          </a:bodyPr>
          <a:lstStyle/>
          <a:p>
            <a:r>
              <a:rPr lang="en-US" sz="2000" dirty="0"/>
              <a:t>(2)</a:t>
            </a:r>
          </a:p>
        </p:txBody>
      </p:sp>
      <p:sp>
        <p:nvSpPr>
          <p:cNvPr id="7" name="TextBox 6">
            <a:extLst>
              <a:ext uri="{FF2B5EF4-FFF2-40B4-BE49-F238E27FC236}">
                <a16:creationId xmlns:a16="http://schemas.microsoft.com/office/drawing/2014/main" id="{965E285F-6BAA-160F-8F75-4BFBAAF39348}"/>
              </a:ext>
            </a:extLst>
          </p:cNvPr>
          <p:cNvSpPr txBox="1"/>
          <p:nvPr/>
        </p:nvSpPr>
        <p:spPr>
          <a:xfrm>
            <a:off x="581638" y="3767898"/>
            <a:ext cx="857473" cy="400110"/>
          </a:xfrm>
          <a:prstGeom prst="rect">
            <a:avLst/>
          </a:prstGeom>
          <a:noFill/>
        </p:spPr>
        <p:txBody>
          <a:bodyPr wrap="square" rtlCol="0">
            <a:spAutoFit/>
          </a:bodyPr>
          <a:lstStyle/>
          <a:p>
            <a:r>
              <a:rPr lang="en-US" sz="2000" dirty="0"/>
              <a:t>(3)</a:t>
            </a:r>
          </a:p>
        </p:txBody>
      </p:sp>
      <p:sp>
        <p:nvSpPr>
          <p:cNvPr id="10" name="TextBox 9">
            <a:extLst>
              <a:ext uri="{FF2B5EF4-FFF2-40B4-BE49-F238E27FC236}">
                <a16:creationId xmlns:a16="http://schemas.microsoft.com/office/drawing/2014/main" id="{66D3DA5F-6941-BF9E-2DD5-6A170F8894D1}"/>
              </a:ext>
            </a:extLst>
          </p:cNvPr>
          <p:cNvSpPr txBox="1"/>
          <p:nvPr/>
        </p:nvSpPr>
        <p:spPr>
          <a:xfrm>
            <a:off x="2749051" y="6173514"/>
            <a:ext cx="789871" cy="400110"/>
          </a:xfrm>
          <a:prstGeom prst="rect">
            <a:avLst/>
          </a:prstGeom>
          <a:noFill/>
        </p:spPr>
        <p:txBody>
          <a:bodyPr wrap="square" rtlCol="0">
            <a:spAutoFit/>
          </a:bodyPr>
          <a:lstStyle/>
          <a:p>
            <a:r>
              <a:rPr lang="en-US" sz="2000" dirty="0"/>
              <a:t>(4)</a:t>
            </a:r>
          </a:p>
        </p:txBody>
      </p:sp>
    </p:spTree>
    <p:extLst>
      <p:ext uri="{BB962C8B-B14F-4D97-AF65-F5344CB8AC3E}">
        <p14:creationId xmlns:p14="http://schemas.microsoft.com/office/powerpoint/2010/main" val="3375639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D2F743-5670-F0AD-D3D3-181F8BDEE12E}"/>
            </a:ext>
          </a:extLst>
        </p:cNvPr>
        <p:cNvGrpSpPr/>
        <p:nvPr/>
      </p:nvGrpSpPr>
      <p:grpSpPr>
        <a:xfrm>
          <a:off x="0" y="0"/>
          <a:ext cx="0" cy="0"/>
          <a:chOff x="0" y="0"/>
          <a:chExt cx="0" cy="0"/>
        </a:xfrm>
      </p:grpSpPr>
      <p:sp>
        <p:nvSpPr>
          <p:cNvPr id="9" name="What Happened and Why?">
            <a:extLst>
              <a:ext uri="{FF2B5EF4-FFF2-40B4-BE49-F238E27FC236}">
                <a16:creationId xmlns:a16="http://schemas.microsoft.com/office/drawing/2014/main" id="{D176F839-0113-27F3-394C-097AD8C71F10}"/>
              </a:ext>
            </a:extLst>
          </p:cNvPr>
          <p:cNvSpPr txBox="1"/>
          <p:nvPr/>
        </p:nvSpPr>
        <p:spPr>
          <a:xfrm>
            <a:off x="146304" y="64008"/>
            <a:ext cx="5789184" cy="5799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anchor="ctr">
            <a:spAutoFit/>
          </a:bodyPr>
          <a:lstStyle>
            <a:lvl1pPr algn="ctr" defTabSz="821531">
              <a:defRPr sz="6600">
                <a:latin typeface="+mj-lt"/>
                <a:ea typeface="+mj-ea"/>
                <a:cs typeface="+mj-cs"/>
                <a:sym typeface="Gill Sans"/>
              </a:defRPr>
            </a:lvl1pPr>
          </a:lstStyle>
          <a:p>
            <a:pPr algn="l"/>
            <a:r>
              <a:rPr lang="en-US" sz="3300" dirty="0"/>
              <a:t>Where to find streamflow data</a:t>
            </a:r>
            <a:endParaRPr sz="3300" dirty="0"/>
          </a:p>
        </p:txBody>
      </p:sp>
      <p:pic>
        <p:nvPicPr>
          <p:cNvPr id="6" name="Picture 5">
            <a:extLst>
              <a:ext uri="{FF2B5EF4-FFF2-40B4-BE49-F238E27FC236}">
                <a16:creationId xmlns:a16="http://schemas.microsoft.com/office/drawing/2014/main" id="{09213AAA-FF7F-4BA2-7A39-FB3F28B9132E}"/>
              </a:ext>
            </a:extLst>
          </p:cNvPr>
          <p:cNvPicPr>
            <a:picLocks noChangeAspect="1"/>
          </p:cNvPicPr>
          <p:nvPr/>
        </p:nvPicPr>
        <p:blipFill>
          <a:blip r:embed="rId3"/>
          <a:stretch>
            <a:fillRect/>
          </a:stretch>
        </p:blipFill>
        <p:spPr>
          <a:xfrm>
            <a:off x="6763265" y="601310"/>
            <a:ext cx="4518369" cy="5906664"/>
          </a:xfrm>
          <a:prstGeom prst="rect">
            <a:avLst/>
          </a:prstGeom>
        </p:spPr>
      </p:pic>
      <p:pic>
        <p:nvPicPr>
          <p:cNvPr id="8" name="Picture 7">
            <a:extLst>
              <a:ext uri="{FF2B5EF4-FFF2-40B4-BE49-F238E27FC236}">
                <a16:creationId xmlns:a16="http://schemas.microsoft.com/office/drawing/2014/main" id="{16DDA9BA-B4D1-0C0C-F554-ED7481CDB262}"/>
              </a:ext>
            </a:extLst>
          </p:cNvPr>
          <p:cNvPicPr>
            <a:picLocks noChangeAspect="1"/>
          </p:cNvPicPr>
          <p:nvPr/>
        </p:nvPicPr>
        <p:blipFill>
          <a:blip r:embed="rId4"/>
          <a:stretch>
            <a:fillRect/>
          </a:stretch>
        </p:blipFill>
        <p:spPr>
          <a:xfrm>
            <a:off x="335465" y="3772931"/>
            <a:ext cx="5453720" cy="2640586"/>
          </a:xfrm>
          <a:prstGeom prst="rect">
            <a:avLst/>
          </a:prstGeom>
        </p:spPr>
      </p:pic>
      <p:sp>
        <p:nvSpPr>
          <p:cNvPr id="11" name="TextBox 10">
            <a:extLst>
              <a:ext uri="{FF2B5EF4-FFF2-40B4-BE49-F238E27FC236}">
                <a16:creationId xmlns:a16="http://schemas.microsoft.com/office/drawing/2014/main" id="{808D7EF3-F811-DAA2-B005-BCC5F290D37D}"/>
              </a:ext>
            </a:extLst>
          </p:cNvPr>
          <p:cNvSpPr txBox="1"/>
          <p:nvPr/>
        </p:nvSpPr>
        <p:spPr>
          <a:xfrm>
            <a:off x="146304" y="1000097"/>
            <a:ext cx="6015599" cy="2554545"/>
          </a:xfrm>
          <a:prstGeom prst="rect">
            <a:avLst/>
          </a:prstGeom>
          <a:noFill/>
        </p:spPr>
        <p:txBody>
          <a:bodyPr wrap="square" rtlCol="0">
            <a:spAutoFit/>
          </a:bodyPr>
          <a:lstStyle/>
          <a:p>
            <a:r>
              <a:rPr lang="en-US" sz="2000" dirty="0"/>
              <a:t>You have the option to either screenshot and use the hydrograph directly or change the timespan and download data directly to Excel or your plotting method of choice. </a:t>
            </a:r>
          </a:p>
          <a:p>
            <a:endParaRPr lang="en-US" sz="2000" dirty="0"/>
          </a:p>
          <a:p>
            <a:r>
              <a:rPr lang="en-US" sz="2000" dirty="0"/>
              <a:t>To find locations for cross-sections and topographic maps go to the “Location details and information” tab and record the gauge latitude and longitude. </a:t>
            </a:r>
          </a:p>
        </p:txBody>
      </p:sp>
    </p:spTree>
    <p:extLst>
      <p:ext uri="{BB962C8B-B14F-4D97-AF65-F5344CB8AC3E}">
        <p14:creationId xmlns:p14="http://schemas.microsoft.com/office/powerpoint/2010/main" val="14898977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1A0149D-A144-6762-FE4E-2D29896E1A4B}"/>
              </a:ext>
            </a:extLst>
          </p:cNvPr>
          <p:cNvPicPr>
            <a:picLocks noChangeAspect="1"/>
          </p:cNvPicPr>
          <p:nvPr/>
        </p:nvPicPr>
        <p:blipFill>
          <a:blip r:embed="rId2"/>
          <a:stretch>
            <a:fillRect/>
          </a:stretch>
        </p:blipFill>
        <p:spPr>
          <a:xfrm>
            <a:off x="5905236" y="922638"/>
            <a:ext cx="5940775" cy="4404045"/>
          </a:xfrm>
          <a:prstGeom prst="rect">
            <a:avLst/>
          </a:prstGeom>
        </p:spPr>
      </p:pic>
      <p:sp>
        <p:nvSpPr>
          <p:cNvPr id="7" name="What Happened and Why?">
            <a:extLst>
              <a:ext uri="{FF2B5EF4-FFF2-40B4-BE49-F238E27FC236}">
                <a16:creationId xmlns:a16="http://schemas.microsoft.com/office/drawing/2014/main" id="{7C67F885-55B2-B0FA-C0CD-0C3F511E4A66}"/>
              </a:ext>
            </a:extLst>
          </p:cNvPr>
          <p:cNvSpPr txBox="1"/>
          <p:nvPr/>
        </p:nvSpPr>
        <p:spPr>
          <a:xfrm>
            <a:off x="146304" y="64008"/>
            <a:ext cx="5789184" cy="5799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9" tIns="35719" rIns="35719" bIns="35719" anchor="ctr">
            <a:spAutoFit/>
          </a:bodyPr>
          <a:lstStyle>
            <a:lvl1pPr algn="ctr" defTabSz="821531">
              <a:defRPr sz="6600">
                <a:latin typeface="+mj-lt"/>
                <a:ea typeface="+mj-ea"/>
                <a:cs typeface="+mj-cs"/>
                <a:sym typeface="Gill Sans"/>
              </a:defRPr>
            </a:lvl1pPr>
          </a:lstStyle>
          <a:p>
            <a:pPr algn="l"/>
            <a:r>
              <a:rPr lang="en-US" sz="3300" dirty="0"/>
              <a:t>Where to find topographic maps</a:t>
            </a:r>
            <a:endParaRPr sz="3300" dirty="0"/>
          </a:p>
        </p:txBody>
      </p:sp>
      <p:sp>
        <p:nvSpPr>
          <p:cNvPr id="8" name="TextBox 7">
            <a:extLst>
              <a:ext uri="{FF2B5EF4-FFF2-40B4-BE49-F238E27FC236}">
                <a16:creationId xmlns:a16="http://schemas.microsoft.com/office/drawing/2014/main" id="{84E9E629-1B54-055D-648C-69351D06B1EC}"/>
              </a:ext>
            </a:extLst>
          </p:cNvPr>
          <p:cNvSpPr txBox="1"/>
          <p:nvPr/>
        </p:nvSpPr>
        <p:spPr>
          <a:xfrm>
            <a:off x="146304" y="1326292"/>
            <a:ext cx="5346357" cy="4093428"/>
          </a:xfrm>
          <a:prstGeom prst="rect">
            <a:avLst/>
          </a:prstGeom>
          <a:noFill/>
        </p:spPr>
        <p:txBody>
          <a:bodyPr wrap="square" rtlCol="0">
            <a:spAutoFit/>
          </a:bodyPr>
          <a:lstStyle/>
          <a:p>
            <a:r>
              <a:rPr lang="en-US" sz="2000" dirty="0"/>
              <a:t>Go to USGS </a:t>
            </a:r>
            <a:r>
              <a:rPr lang="en-US" sz="2000" dirty="0" err="1"/>
              <a:t>topoView</a:t>
            </a:r>
            <a:r>
              <a:rPr lang="en-US" sz="2000" dirty="0"/>
              <a:t>: (</a:t>
            </a:r>
            <a:r>
              <a:rPr lang="en-US" sz="2000" dirty="0">
                <a:hlinkClick r:id="rId3"/>
              </a:rPr>
              <a:t>https://ngmdb.usgs.gov/topoview/viewer/#17/35.52201/-82.84799</a:t>
            </a:r>
            <a:r>
              <a:rPr lang="en-US" sz="2000" dirty="0"/>
              <a:t>)</a:t>
            </a:r>
          </a:p>
          <a:p>
            <a:endParaRPr lang="en-US" sz="2000" dirty="0"/>
          </a:p>
          <a:p>
            <a:r>
              <a:rPr lang="en-US" sz="2000" dirty="0"/>
              <a:t>Now type in the longitude and latitude of the gauge location in the search bar. </a:t>
            </a:r>
          </a:p>
          <a:p>
            <a:endParaRPr lang="en-US" sz="2000" dirty="0"/>
          </a:p>
          <a:p>
            <a:r>
              <a:rPr lang="en-US" sz="2000" dirty="0"/>
              <a:t>Select your map of choice from the drop down on the right.</a:t>
            </a:r>
          </a:p>
          <a:p>
            <a:endParaRPr lang="en-US" sz="2000" dirty="0"/>
          </a:p>
          <a:p>
            <a:r>
              <a:rPr lang="en-US" sz="2000" dirty="0"/>
              <a:t>You can download the topographic map as:</a:t>
            </a:r>
          </a:p>
          <a:p>
            <a:pPr marL="342900" indent="-342900">
              <a:buFont typeface="Arial" panose="020B0604020202020204" pitchFamily="34" charset="0"/>
              <a:buChar char="•"/>
            </a:pPr>
            <a:r>
              <a:rPr lang="en-US" sz="2000" dirty="0"/>
              <a:t>PDF or JPEG</a:t>
            </a:r>
          </a:p>
          <a:p>
            <a:pPr marL="342900" indent="-342900">
              <a:buFont typeface="Arial" panose="020B0604020202020204" pitchFamily="34" charset="0"/>
              <a:buChar char="•"/>
            </a:pPr>
            <a:r>
              <a:rPr lang="en-US" sz="2000" dirty="0"/>
              <a:t>Google Earth KMZ!</a:t>
            </a:r>
          </a:p>
        </p:txBody>
      </p:sp>
      <p:cxnSp>
        <p:nvCxnSpPr>
          <p:cNvPr id="10" name="Straight Arrow Connector 9">
            <a:extLst>
              <a:ext uri="{FF2B5EF4-FFF2-40B4-BE49-F238E27FC236}">
                <a16:creationId xmlns:a16="http://schemas.microsoft.com/office/drawing/2014/main" id="{BA988B05-6EE0-41D3-9794-EEB3190DF311}"/>
              </a:ext>
            </a:extLst>
          </p:cNvPr>
          <p:cNvCxnSpPr>
            <a:cxnSpLocks/>
          </p:cNvCxnSpPr>
          <p:nvPr/>
        </p:nvCxnSpPr>
        <p:spPr>
          <a:xfrm flipV="1">
            <a:off x="5115697" y="1326292"/>
            <a:ext cx="4596714" cy="1466335"/>
          </a:xfrm>
          <a:prstGeom prst="straightConnector1">
            <a:avLst/>
          </a:prstGeom>
          <a:ln w="47625">
            <a:solidFill>
              <a:srgbClr val="FF0000"/>
            </a:solidFill>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5060022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4E4432-290E-B3B1-848D-DCD15ECFD061}"/>
            </a:ext>
          </a:extLst>
        </p:cNvPr>
        <p:cNvGrpSpPr/>
        <p:nvPr/>
      </p:nvGrpSpPr>
      <p:grpSpPr>
        <a:xfrm>
          <a:off x="0" y="0"/>
          <a:ext cx="0" cy="0"/>
          <a:chOff x="0" y="0"/>
          <a:chExt cx="0" cy="0"/>
        </a:xfrm>
      </p:grpSpPr>
      <p:sp>
        <p:nvSpPr>
          <p:cNvPr id="7" name="What Happened and Why?">
            <a:extLst>
              <a:ext uri="{FF2B5EF4-FFF2-40B4-BE49-F238E27FC236}">
                <a16:creationId xmlns:a16="http://schemas.microsoft.com/office/drawing/2014/main" id="{559FEA69-36A8-1F59-0E92-DC2AAD02D4C3}"/>
              </a:ext>
            </a:extLst>
          </p:cNvPr>
          <p:cNvSpPr txBox="1"/>
          <p:nvPr/>
        </p:nvSpPr>
        <p:spPr>
          <a:xfrm>
            <a:off x="146304" y="64008"/>
            <a:ext cx="5789184" cy="57996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wrap="square" lIns="35719" tIns="35719" rIns="35719" bIns="35719" anchor="ctr">
            <a:spAutoFit/>
          </a:bodyPr>
          <a:lstStyle>
            <a:lvl1pPr algn="ctr" defTabSz="821531">
              <a:defRPr sz="6600">
                <a:latin typeface="+mj-lt"/>
                <a:ea typeface="+mj-ea"/>
                <a:cs typeface="+mj-cs"/>
                <a:sym typeface="Gill Sans"/>
              </a:defRPr>
            </a:lvl1pPr>
          </a:lstStyle>
          <a:p>
            <a:pPr algn="l"/>
            <a:r>
              <a:rPr lang="en-US" sz="3300" dirty="0"/>
              <a:t>Where to find topographic maps</a:t>
            </a:r>
            <a:endParaRPr sz="3300" dirty="0"/>
          </a:p>
        </p:txBody>
      </p:sp>
      <p:sp>
        <p:nvSpPr>
          <p:cNvPr id="8" name="TextBox 7">
            <a:extLst>
              <a:ext uri="{FF2B5EF4-FFF2-40B4-BE49-F238E27FC236}">
                <a16:creationId xmlns:a16="http://schemas.microsoft.com/office/drawing/2014/main" id="{F80DC5B8-EDFA-CF9E-B289-0EDC6CDCBAFE}"/>
              </a:ext>
            </a:extLst>
          </p:cNvPr>
          <p:cNvSpPr txBox="1"/>
          <p:nvPr/>
        </p:nvSpPr>
        <p:spPr>
          <a:xfrm>
            <a:off x="146304" y="1005017"/>
            <a:ext cx="5423223" cy="5632311"/>
          </a:xfrm>
          <a:prstGeom prst="rect">
            <a:avLst/>
          </a:prstGeom>
          <a:noFill/>
        </p:spPr>
        <p:txBody>
          <a:bodyPr wrap="square" rtlCol="0">
            <a:spAutoFit/>
          </a:bodyPr>
          <a:lstStyle/>
          <a:p>
            <a:r>
              <a:rPr lang="en-US" sz="2000" dirty="0"/>
              <a:t>Bring your downloaded topographic map KMZ into Google Earth Pro.</a:t>
            </a:r>
          </a:p>
          <a:p>
            <a:endParaRPr lang="en-US" sz="2000" dirty="0"/>
          </a:p>
          <a:p>
            <a:r>
              <a:rPr lang="en-US" sz="2000" dirty="0"/>
              <a:t>Next create a placemark named gauge by searching for the gauge location using the latitude and longitude.</a:t>
            </a:r>
          </a:p>
          <a:p>
            <a:endParaRPr lang="en-US" sz="2000" dirty="0"/>
          </a:p>
          <a:p>
            <a:r>
              <a:rPr lang="en-US" sz="2000" dirty="0"/>
              <a:t>Select a start and end point by hovering your cursor along the river network upstream and downstream of the gauge to get the elevation of each point.</a:t>
            </a:r>
          </a:p>
          <a:p>
            <a:pPr marL="342900" indent="-342900">
              <a:buFont typeface="Arial" panose="020B0604020202020204" pitchFamily="34" charset="0"/>
              <a:buChar char="•"/>
            </a:pPr>
            <a:r>
              <a:rPr lang="en-US" sz="2000" dirty="0"/>
              <a:t>Make a new placemark for each elevation point with the name of the elevation value.</a:t>
            </a:r>
          </a:p>
          <a:p>
            <a:endParaRPr lang="en-US" sz="2000" dirty="0"/>
          </a:p>
          <a:p>
            <a:r>
              <a:rPr lang="en-US" sz="2000" dirty="0"/>
              <a:t>Go to file save -&gt; save image. </a:t>
            </a:r>
          </a:p>
          <a:p>
            <a:endParaRPr lang="en-US" sz="2000" dirty="0"/>
          </a:p>
          <a:p>
            <a:r>
              <a:rPr lang="en-US" sz="2000" dirty="0"/>
              <a:t>Go to Map Options and increase the scaling % to make the scale bar larger. </a:t>
            </a:r>
          </a:p>
        </p:txBody>
      </p:sp>
      <p:pic>
        <p:nvPicPr>
          <p:cNvPr id="3" name="Picture 2">
            <a:extLst>
              <a:ext uri="{FF2B5EF4-FFF2-40B4-BE49-F238E27FC236}">
                <a16:creationId xmlns:a16="http://schemas.microsoft.com/office/drawing/2014/main" id="{B83EB415-3C54-4C77-E9CA-813599DAE4A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33239" y="1005017"/>
            <a:ext cx="6212457" cy="4428337"/>
          </a:xfrm>
          <a:prstGeom prst="rect">
            <a:avLst/>
          </a:prstGeom>
        </p:spPr>
      </p:pic>
      <p:sp>
        <p:nvSpPr>
          <p:cNvPr id="4" name="TextBox 3">
            <a:extLst>
              <a:ext uri="{FF2B5EF4-FFF2-40B4-BE49-F238E27FC236}">
                <a16:creationId xmlns:a16="http://schemas.microsoft.com/office/drawing/2014/main" id="{C9ED5EFC-977C-173A-FAF1-6D8C750BF0FD}"/>
              </a:ext>
            </a:extLst>
          </p:cNvPr>
          <p:cNvSpPr txBox="1"/>
          <p:nvPr/>
        </p:nvSpPr>
        <p:spPr>
          <a:xfrm>
            <a:off x="5833239" y="5502876"/>
            <a:ext cx="6212456" cy="923330"/>
          </a:xfrm>
          <a:prstGeom prst="rect">
            <a:avLst/>
          </a:prstGeom>
          <a:noFill/>
        </p:spPr>
        <p:txBody>
          <a:bodyPr wrap="square" rtlCol="0">
            <a:spAutoFit/>
          </a:bodyPr>
          <a:lstStyle/>
          <a:p>
            <a:r>
              <a:rPr lang="en-US" dirty="0"/>
              <a:t>Now we have an elevation basemap marking the gauge location and two points for students to measure channel slope!</a:t>
            </a:r>
          </a:p>
        </p:txBody>
      </p:sp>
    </p:spTree>
    <p:extLst>
      <p:ext uri="{BB962C8B-B14F-4D97-AF65-F5344CB8AC3E}">
        <p14:creationId xmlns:p14="http://schemas.microsoft.com/office/powerpoint/2010/main" val="8528332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89FE32-9DB6-E38C-AD51-075EC0B734DE}"/>
            </a:ext>
          </a:extLst>
        </p:cNvPr>
        <p:cNvGrpSpPr/>
        <p:nvPr/>
      </p:nvGrpSpPr>
      <p:grpSpPr>
        <a:xfrm>
          <a:off x="0" y="0"/>
          <a:ext cx="0" cy="0"/>
          <a:chOff x="0" y="0"/>
          <a:chExt cx="0" cy="0"/>
        </a:xfrm>
      </p:grpSpPr>
      <p:sp>
        <p:nvSpPr>
          <p:cNvPr id="7" name="What Happened and Why?">
            <a:extLst>
              <a:ext uri="{FF2B5EF4-FFF2-40B4-BE49-F238E27FC236}">
                <a16:creationId xmlns:a16="http://schemas.microsoft.com/office/drawing/2014/main" id="{20393B12-B062-D264-195C-FFA9BE545361}"/>
              </a:ext>
            </a:extLst>
          </p:cNvPr>
          <p:cNvSpPr txBox="1"/>
          <p:nvPr/>
        </p:nvSpPr>
        <p:spPr>
          <a:xfrm>
            <a:off x="146304" y="64008"/>
            <a:ext cx="8198626" cy="57996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wrap="square" lIns="35719" tIns="35719" rIns="35719" bIns="35719" anchor="ctr">
            <a:spAutoFit/>
          </a:bodyPr>
          <a:lstStyle>
            <a:lvl1pPr algn="ctr" defTabSz="821531">
              <a:defRPr sz="6600">
                <a:latin typeface="+mj-lt"/>
                <a:ea typeface="+mj-ea"/>
                <a:cs typeface="+mj-cs"/>
                <a:sym typeface="Gill Sans"/>
              </a:defRPr>
            </a:lvl1pPr>
          </a:lstStyle>
          <a:p>
            <a:pPr algn="l"/>
            <a:r>
              <a:rPr lang="en-US" sz="3300" dirty="0"/>
              <a:t>Where to get the channel cross-section</a:t>
            </a:r>
            <a:endParaRPr sz="3300" dirty="0"/>
          </a:p>
        </p:txBody>
      </p:sp>
      <p:sp>
        <p:nvSpPr>
          <p:cNvPr id="8" name="TextBox 7">
            <a:extLst>
              <a:ext uri="{FF2B5EF4-FFF2-40B4-BE49-F238E27FC236}">
                <a16:creationId xmlns:a16="http://schemas.microsoft.com/office/drawing/2014/main" id="{1421B6F4-E1DB-A615-7EF6-096D97D365B8}"/>
              </a:ext>
            </a:extLst>
          </p:cNvPr>
          <p:cNvSpPr txBox="1"/>
          <p:nvPr/>
        </p:nvSpPr>
        <p:spPr>
          <a:xfrm>
            <a:off x="146304" y="947352"/>
            <a:ext cx="5423223" cy="4093428"/>
          </a:xfrm>
          <a:prstGeom prst="rect">
            <a:avLst/>
          </a:prstGeom>
          <a:noFill/>
        </p:spPr>
        <p:txBody>
          <a:bodyPr wrap="square" rtlCol="0">
            <a:spAutoFit/>
          </a:bodyPr>
          <a:lstStyle/>
          <a:p>
            <a:r>
              <a:rPr lang="en-US" sz="2000" dirty="0"/>
              <a:t>In Google Earth find a section of stream near your gauge that is fairly easy to identify the channel banks.</a:t>
            </a:r>
          </a:p>
          <a:p>
            <a:endParaRPr lang="en-US" sz="2000" dirty="0"/>
          </a:p>
          <a:p>
            <a:r>
              <a:rPr lang="en-US" sz="2000" dirty="0"/>
              <a:t>Create and save a new image by going to File-&gt; Save Image</a:t>
            </a:r>
          </a:p>
          <a:p>
            <a:pPr marL="342900" indent="-342900">
              <a:buFont typeface="Arial" panose="020B0604020202020204" pitchFamily="34" charset="0"/>
              <a:buChar char="•"/>
            </a:pPr>
            <a:r>
              <a:rPr lang="en-US" sz="2000" dirty="0"/>
              <a:t>Go to Map Options and increase the scaling to make the scale bar bigger.</a:t>
            </a:r>
          </a:p>
          <a:p>
            <a:pPr marL="342900" indent="-342900">
              <a:buFont typeface="Arial" panose="020B0604020202020204" pitchFamily="34" charset="0"/>
              <a:buChar char="•"/>
            </a:pPr>
            <a:endParaRPr lang="en-US" sz="2000" dirty="0"/>
          </a:p>
          <a:p>
            <a:r>
              <a:rPr lang="en-US" sz="2000" dirty="0"/>
              <a:t>Once we export the image for the cross section, it is often useful to remake the scale bar in PowerPoint in different units by tracing the scale bar in the image.  </a:t>
            </a:r>
          </a:p>
        </p:txBody>
      </p:sp>
      <p:sp>
        <p:nvSpPr>
          <p:cNvPr id="4" name="TextBox 3">
            <a:extLst>
              <a:ext uri="{FF2B5EF4-FFF2-40B4-BE49-F238E27FC236}">
                <a16:creationId xmlns:a16="http://schemas.microsoft.com/office/drawing/2014/main" id="{546217AA-625F-0D01-8E63-A7CB82B530B1}"/>
              </a:ext>
            </a:extLst>
          </p:cNvPr>
          <p:cNvSpPr txBox="1"/>
          <p:nvPr/>
        </p:nvSpPr>
        <p:spPr>
          <a:xfrm>
            <a:off x="5854100" y="5286892"/>
            <a:ext cx="6212456" cy="646331"/>
          </a:xfrm>
          <a:prstGeom prst="rect">
            <a:avLst/>
          </a:prstGeom>
          <a:noFill/>
        </p:spPr>
        <p:txBody>
          <a:bodyPr wrap="square" rtlCol="0">
            <a:spAutoFit/>
          </a:bodyPr>
          <a:lstStyle/>
          <a:p>
            <a:r>
              <a:rPr lang="en-US" dirty="0"/>
              <a:t>Now we have an image that students can measure the width of the cross section!</a:t>
            </a:r>
          </a:p>
        </p:txBody>
      </p:sp>
      <p:pic>
        <p:nvPicPr>
          <p:cNvPr id="5" name="Picture 4">
            <a:extLst>
              <a:ext uri="{FF2B5EF4-FFF2-40B4-BE49-F238E27FC236}">
                <a16:creationId xmlns:a16="http://schemas.microsoft.com/office/drawing/2014/main" id="{CAB9814C-604F-8570-203C-4AE2A612781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06234" y="1279566"/>
            <a:ext cx="5467500" cy="3429000"/>
          </a:xfrm>
          <a:prstGeom prst="rect">
            <a:avLst/>
          </a:prstGeom>
        </p:spPr>
      </p:pic>
      <p:cxnSp>
        <p:nvCxnSpPr>
          <p:cNvPr id="9" name="Straight Connector 8">
            <a:extLst>
              <a:ext uri="{FF2B5EF4-FFF2-40B4-BE49-F238E27FC236}">
                <a16:creationId xmlns:a16="http://schemas.microsoft.com/office/drawing/2014/main" id="{9DB8C57D-456F-D4CD-0001-6777B05C20A7}"/>
              </a:ext>
            </a:extLst>
          </p:cNvPr>
          <p:cNvCxnSpPr>
            <a:cxnSpLocks/>
          </p:cNvCxnSpPr>
          <p:nvPr/>
        </p:nvCxnSpPr>
        <p:spPr>
          <a:xfrm>
            <a:off x="10037539" y="4459206"/>
            <a:ext cx="932688" cy="0"/>
          </a:xfrm>
          <a:prstGeom prst="line">
            <a:avLst/>
          </a:prstGeom>
          <a:ln>
            <a:solidFill>
              <a:schemeClr val="bg1"/>
            </a:solidFill>
          </a:ln>
        </p:spPr>
        <p:style>
          <a:lnRef idx="2">
            <a:schemeClr val="accent1"/>
          </a:lnRef>
          <a:fillRef idx="0">
            <a:schemeClr val="accent1"/>
          </a:fillRef>
          <a:effectRef idx="1">
            <a:schemeClr val="accent1"/>
          </a:effectRef>
          <a:fontRef idx="minor">
            <a:schemeClr val="tx1"/>
          </a:fontRef>
        </p:style>
      </p:cxnSp>
      <p:sp>
        <p:nvSpPr>
          <p:cNvPr id="12" name="TextBox 11">
            <a:extLst>
              <a:ext uri="{FF2B5EF4-FFF2-40B4-BE49-F238E27FC236}">
                <a16:creationId xmlns:a16="http://schemas.microsoft.com/office/drawing/2014/main" id="{E6C42107-DC9A-0D4E-9C52-8E09F1DC3B78}"/>
              </a:ext>
            </a:extLst>
          </p:cNvPr>
          <p:cNvSpPr txBox="1"/>
          <p:nvPr/>
        </p:nvSpPr>
        <p:spPr>
          <a:xfrm>
            <a:off x="10125363" y="4126380"/>
            <a:ext cx="1689728" cy="369332"/>
          </a:xfrm>
          <a:prstGeom prst="rect">
            <a:avLst/>
          </a:prstGeom>
          <a:noFill/>
        </p:spPr>
        <p:txBody>
          <a:bodyPr wrap="square" rtlCol="0">
            <a:spAutoFit/>
          </a:bodyPr>
          <a:lstStyle/>
          <a:p>
            <a:r>
              <a:rPr lang="en-US" dirty="0">
                <a:solidFill>
                  <a:schemeClr val="bg1"/>
                </a:solidFill>
              </a:rPr>
              <a:t>150 ft</a:t>
            </a:r>
          </a:p>
        </p:txBody>
      </p:sp>
      <p:sp>
        <p:nvSpPr>
          <p:cNvPr id="13" name="Freeform: Shape 12">
            <a:extLst>
              <a:ext uri="{FF2B5EF4-FFF2-40B4-BE49-F238E27FC236}">
                <a16:creationId xmlns:a16="http://schemas.microsoft.com/office/drawing/2014/main" id="{A7DE2A81-7933-FC10-5427-0D119FE926DE}"/>
              </a:ext>
            </a:extLst>
          </p:cNvPr>
          <p:cNvSpPr/>
          <p:nvPr/>
        </p:nvSpPr>
        <p:spPr>
          <a:xfrm>
            <a:off x="2096514" y="4565046"/>
            <a:ext cx="8055760" cy="652512"/>
          </a:xfrm>
          <a:custGeom>
            <a:avLst/>
            <a:gdLst>
              <a:gd name="csX0" fmla="*/ 0 w 8055760"/>
              <a:gd name="csY0" fmla="*/ 264238 h 652512"/>
              <a:gd name="csX1" fmla="*/ 3956605 w 8055760"/>
              <a:gd name="csY1" fmla="*/ 646686 h 652512"/>
              <a:gd name="csX2" fmla="*/ 8055760 w 8055760"/>
              <a:gd name="csY2" fmla="*/ 0 h 652512"/>
            </a:gdLst>
            <a:ahLst/>
            <a:cxnLst>
              <a:cxn ang="0">
                <a:pos x="csX0" y="csY0"/>
              </a:cxn>
              <a:cxn ang="0">
                <a:pos x="csX1" y="csY1"/>
              </a:cxn>
              <a:cxn ang="0">
                <a:pos x="csX2" y="csY2"/>
              </a:cxn>
            </a:cxnLst>
            <a:rect l="l" t="t" r="r" b="b"/>
            <a:pathLst>
              <a:path w="8055760" h="652512">
                <a:moveTo>
                  <a:pt x="0" y="264238"/>
                </a:moveTo>
                <a:cubicBezTo>
                  <a:pt x="1306989" y="477482"/>
                  <a:pt x="2613978" y="690726"/>
                  <a:pt x="3956605" y="646686"/>
                </a:cubicBezTo>
                <a:cubicBezTo>
                  <a:pt x="5299232" y="602646"/>
                  <a:pt x="6677496" y="301323"/>
                  <a:pt x="8055760" y="0"/>
                </a:cubicBezTo>
              </a:path>
            </a:pathLst>
          </a:custGeom>
          <a:noFill/>
          <a:ln>
            <a:solidFill>
              <a:srgbClr val="FF0000"/>
            </a:solidFill>
            <a:tailEnd type="stealt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251574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172</TotalTime>
  <Words>648</Words>
  <Application>Microsoft Office PowerPoint</Application>
  <PresentationFormat>Widescreen</PresentationFormat>
  <Paragraphs>74</Paragraphs>
  <Slides>8</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Aptos</vt:lpstr>
      <vt:lpstr>Aptos Display</vt:lpstr>
      <vt:lpstr>Arial</vt:lpstr>
      <vt:lpstr>Courier New</vt:lpstr>
      <vt:lpstr>Helvetica</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Hefner, William</dc:creator>
  <cp:lastModifiedBy>Hefner, William</cp:lastModifiedBy>
  <cp:revision>2</cp:revision>
  <dcterms:created xsi:type="dcterms:W3CDTF">2026-07-11T22:22:25Z</dcterms:created>
  <dcterms:modified xsi:type="dcterms:W3CDTF">2026-07-20T19:57:18Z</dcterms:modified>
</cp:coreProperties>
</file>