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628" r:id="rId2"/>
    <p:sldId id="393" r:id="rId3"/>
    <p:sldId id="617" r:id="rId4"/>
    <p:sldId id="584" r:id="rId5"/>
    <p:sldId id="606" r:id="rId6"/>
    <p:sldId id="548" r:id="rId7"/>
    <p:sldId id="613" r:id="rId8"/>
    <p:sldId id="553" r:id="rId9"/>
    <p:sldId id="278" r:id="rId10"/>
    <p:sldId id="607" r:id="rId11"/>
    <p:sldId id="608" r:id="rId12"/>
    <p:sldId id="609" r:id="rId13"/>
    <p:sldId id="612" r:id="rId14"/>
    <p:sldId id="611" r:id="rId15"/>
    <p:sldId id="604" r:id="rId16"/>
    <p:sldId id="585" r:id="rId17"/>
  </p:sldIdLst>
  <p:sldSz cx="9144000" cy="6858000" type="screen4x3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scaleToFitPaper="1"/>
  <p:clrMru>
    <a:srgbClr val="424143"/>
    <a:srgbClr val="1C1B1D"/>
    <a:srgbClr val="FDB4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58" autoAdjust="0"/>
    <p:restoredTop sz="84178"/>
  </p:normalViewPr>
  <p:slideViewPr>
    <p:cSldViewPr>
      <p:cViewPr varScale="1">
        <p:scale>
          <a:sx n="106" d="100"/>
          <a:sy n="106" d="100"/>
        </p:scale>
        <p:origin x="193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9256"/>
    </p:cViewPr>
  </p:outlineViewPr>
  <p:notesTextViewPr>
    <p:cViewPr>
      <p:scale>
        <a:sx n="95" d="100"/>
        <a:sy n="95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0872D27-89FA-114C-BDD1-1C96054A901F}" type="datetime1">
              <a:rPr lang="en-CA"/>
              <a:pPr>
                <a:defRPr/>
              </a:pPr>
              <a:t>2026-06-19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5B69E11-7190-B74F-A288-2EF537E461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4523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A6C81C72-4EE8-1F4A-9353-D1576068668C}" type="datetime1">
              <a:rPr lang="en-CA"/>
              <a:pPr>
                <a:defRPr/>
              </a:pPr>
              <a:t>2026-06-19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ZA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ZA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2070125D-52F9-D346-81B6-4DA6C882B411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8886246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GB" noProof="0" dirty="0"/>
              <a:t>The goal for this session is to be able to….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70125D-52F9-D346-81B6-4DA6C882B411}" type="slidenum">
              <a:rPr lang="en-ZA" smtClean="0"/>
              <a:pPr>
                <a:defRPr/>
              </a:pPr>
              <a:t>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9599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70125D-52F9-D346-81B6-4DA6C882B411}" type="slidenum">
              <a:rPr lang="en-ZA" smtClean="0"/>
              <a:pPr>
                <a:defRPr/>
              </a:pPr>
              <a:t>11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647666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70125D-52F9-D346-81B6-4DA6C882B411}" type="slidenum">
              <a:rPr lang="en-ZA" smtClean="0"/>
              <a:pPr>
                <a:defRPr/>
              </a:pPr>
              <a:t>12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104729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70125D-52F9-D346-81B6-4DA6C882B411}" type="slidenum">
              <a:rPr lang="en-ZA" smtClean="0"/>
              <a:pPr>
                <a:defRPr/>
              </a:pPr>
              <a:t>13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581942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70125D-52F9-D346-81B6-4DA6C882B411}" type="slidenum">
              <a:rPr lang="en-ZA" smtClean="0"/>
              <a:pPr>
                <a:defRPr/>
              </a:pPr>
              <a:t>14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849295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dirty="0"/>
              <a:t>Inversion:</a:t>
            </a:r>
            <a:r>
              <a:rPr lang="en-GB" sz="1200" dirty="0"/>
              <a:t> in 3D inversion, the top becomes the bottom through inversion.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70125D-52F9-D346-81B6-4DA6C882B411}" type="slidenum">
              <a:rPr lang="en-ZA" smtClean="0"/>
              <a:pPr>
                <a:defRPr/>
              </a:pPr>
              <a:t>15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305000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70125D-52F9-D346-81B6-4DA6C882B411}" type="slidenum">
              <a:rPr lang="en-ZA" smtClean="0"/>
              <a:pPr>
                <a:defRPr/>
              </a:pPr>
              <a:t>16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34462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Without crystallography we don’t have liquid crystal displays, which we need to view cats and cat videos.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70125D-52F9-D346-81B6-4DA6C882B411}" type="slidenum">
              <a:rPr lang="en-ZA" smtClean="0"/>
              <a:pPr>
                <a:defRPr/>
              </a:pPr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45199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Much of crystallography is concerned with:</a:t>
            </a:r>
            <a:endParaRPr lang="en-GB" sz="1600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  <a:p>
            <a:r>
              <a:rPr lang="en-GB" sz="1600" dirty="0"/>
              <a:t>Describing and cataloguing different types of symmetry.</a:t>
            </a:r>
          </a:p>
          <a:p>
            <a:endParaRPr lang="en-GB" dirty="0"/>
          </a:p>
          <a:p>
            <a:r>
              <a:rPr lang="en-GB" dirty="0"/>
              <a:t>Does the lion’s face have mirror plane symmetry?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70125D-52F9-D346-81B6-4DA6C882B411}" type="slidenum">
              <a:rPr lang="en-ZA" smtClean="0"/>
              <a:pPr>
                <a:defRPr/>
              </a:pPr>
              <a:t>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41077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Does the leopard’s face have mirror plane symmetry?</a:t>
            </a:r>
          </a:p>
          <a:p>
            <a:endParaRPr lang="en-GB" dirty="0"/>
          </a:p>
          <a:p>
            <a:r>
              <a:rPr lang="en-GB" dirty="0"/>
              <a:t>How about Lucky’s face?</a:t>
            </a:r>
          </a:p>
          <a:p>
            <a:endParaRPr lang="en-GB" dirty="0"/>
          </a:p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effectLst/>
                <a:latin typeface="Times"/>
                <a:ea typeface="Times New Roman" panose="02020603050405020304" pitchFamily="18" charset="0"/>
              </a:rPr>
              <a:t>There are four major types of symmetry in minerals. Describe each.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GB" sz="1600" b="1" dirty="0">
                <a:effectLst/>
                <a:latin typeface="Times"/>
                <a:ea typeface="Times New Roman" panose="02020603050405020304" pitchFamily="18" charset="0"/>
              </a:rPr>
              <a:t>Reflection symmetry associated with mirror planes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600" dirty="0"/>
              <a:t>Symmetry with respect to an imaginary mirror plane – equivalent on the other side, with opposite handedness.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70125D-52F9-D346-81B6-4DA6C882B411}" type="slidenum">
              <a:rPr lang="en-ZA" smtClean="0"/>
              <a:pPr>
                <a:defRPr/>
              </a:pPr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53455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70125D-52F9-D346-81B6-4DA6C882B411}" type="slidenum">
              <a:rPr lang="en-ZA" smtClean="0"/>
              <a:pPr>
                <a:defRPr/>
              </a:pPr>
              <a:t>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74925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70125D-52F9-D346-81B6-4DA6C882B411}" type="slidenum">
              <a:rPr lang="en-ZA" smtClean="0"/>
              <a:pPr>
                <a:defRPr/>
              </a:pPr>
              <a:t>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71297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70125D-52F9-D346-81B6-4DA6C882B411}" type="slidenum">
              <a:rPr lang="en-ZA" smtClean="0"/>
              <a:pPr>
                <a:defRPr/>
              </a:pPr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82975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70125D-52F9-D346-81B6-4DA6C882B411}" type="slidenum">
              <a:rPr lang="en-ZA" smtClean="0"/>
              <a:pPr>
                <a:defRPr/>
              </a:pPr>
              <a:t>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410646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70125D-52F9-D346-81B6-4DA6C882B411}" type="slidenum">
              <a:rPr lang="en-ZA" smtClean="0"/>
              <a:pPr>
                <a:defRPr/>
              </a:pPr>
              <a:t>10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46695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E6593-6837-EA46-8787-9A55632634E3}" type="datetime1">
              <a:rPr lang="en-CA"/>
              <a:pPr>
                <a:defRPr/>
              </a:pPr>
              <a:t>2026-06-19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03522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9C691-BF8B-CF4B-A68B-1CF126D12298}" type="datetime1">
              <a:rPr lang="en-CA"/>
              <a:pPr>
                <a:defRPr/>
              </a:pPr>
              <a:t>2026-06-19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9763A-EAEF-4A41-BBE6-E14BCA3639CE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79681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889B0-0FEA-3E47-B1FA-5E3E1E6A2037}" type="datetime1">
              <a:rPr lang="en-CA"/>
              <a:pPr>
                <a:defRPr/>
              </a:pPr>
              <a:t>2026-06-19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42D471-63BD-C040-9721-AE5465260A0B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76216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FB291-7AB7-DA47-888C-9FC9FBC01F81}" type="datetime1">
              <a:rPr lang="en-CA"/>
              <a:pPr>
                <a:defRPr/>
              </a:pPr>
              <a:t>2026-06-19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81899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1F2AD-6446-FB44-A037-5E5D55BBEDDD}" type="datetime1">
              <a:rPr lang="en-CA"/>
              <a:pPr>
                <a:defRPr/>
              </a:pPr>
              <a:t>2026-06-19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5ACB5-45C8-8A4E-929C-346D23BE54F3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24518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3ABB1-5303-D745-911B-EA26D0476A5C}" type="datetime1">
              <a:rPr lang="en-CA"/>
              <a:pPr>
                <a:defRPr/>
              </a:pPr>
              <a:t>2026-06-19</a:t>
            </a:fld>
            <a:endParaRPr lang="en-Z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A1C3A-1750-774F-9C85-F0CEAEBC8F08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29915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85038-B6C5-2140-A3A2-1850E1CC27BD}" type="datetime1">
              <a:rPr lang="en-CA"/>
              <a:pPr>
                <a:defRPr/>
              </a:pPr>
              <a:t>2026-06-19</a:t>
            </a:fld>
            <a:endParaRPr lang="en-Z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63D54-C449-A54F-8554-BF4713391AFA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52805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E88A0-2AB1-9B40-B3DF-09EDB4231224}" type="datetime1">
              <a:rPr lang="en-CA"/>
              <a:pPr>
                <a:defRPr/>
              </a:pPr>
              <a:t>2026-06-19</a:t>
            </a:fld>
            <a:endParaRPr lang="en-Z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55377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72F6C-7D4B-9642-AF5A-D4BD2079307D}" type="datetime1">
              <a:rPr lang="en-CA"/>
              <a:pPr>
                <a:defRPr/>
              </a:pPr>
              <a:t>2026-06-19</a:t>
            </a:fld>
            <a:endParaRPr lang="en-ZA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1DB8A-7F3D-F14D-9D4A-B7133138B7AE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97875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30244-5F56-8540-8EA6-84BD06D1AE5E}" type="datetime1">
              <a:rPr lang="en-CA"/>
              <a:pPr>
                <a:defRPr/>
              </a:pPr>
              <a:t>2026-06-19</a:t>
            </a:fld>
            <a:endParaRPr lang="en-Z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0E24A-BE95-B840-920E-A9B2E2761B91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07425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Z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A2D87-BA91-564E-AA3F-794C96E31A96}" type="datetime1">
              <a:rPr lang="en-CA"/>
              <a:pPr>
                <a:defRPr/>
              </a:pPr>
              <a:t>2026-06-19</a:t>
            </a:fld>
            <a:endParaRPr lang="en-Z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A918C-DBAA-6942-A8E7-31C1FB08B68F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82240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18358A7A-B694-1148-A1AF-F5845F9670FB}" type="datetime1">
              <a:rPr lang="en-CA"/>
              <a:pPr>
                <a:defRPr/>
              </a:pPr>
              <a:t>2026-06-19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Z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whitman.edu/geology/winter/JDW_MinClass.htm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whitman.edu/geology/winter/JDW_MinClass.htm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whitman.edu/geology/winter/JDW_MinClass.htm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whitman.edu/geology/winter/JDW_MinClass.htm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whitman.edu/geology/winter/JDW_MinClass.htm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whitman.edu/geology/winter/JDW_MinClass.htm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whitman.edu/geology/winter/JDW_MinClass.htm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whitman.edu/geology/winter/JDW_MinClass.htm" TargetMode="Externa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456B3-631F-A9AD-3F6B-F86213B6A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Notes for Teaching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9E045-9D1A-FB1C-B91A-3E7CCE6F8D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Crystallography is vital for many aspects of STEM along with everyday items. Without liquid crystal displays, we can’t view high-definition cat videos.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Lucky, the cat, illustrates important types of symmetry for mineralogy: mirror, rotation, reflection and inversion. 3-D inversion is hard to imagine, but is easier when Lucky shows it by rolling over.</a:t>
            </a:r>
          </a:p>
        </p:txBody>
      </p:sp>
    </p:spTree>
    <p:extLst>
      <p:ext uri="{BB962C8B-B14F-4D97-AF65-F5344CB8AC3E}">
        <p14:creationId xmlns:p14="http://schemas.microsoft.com/office/powerpoint/2010/main" val="112200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B64FB40C-83A8-0347-F910-5BC5A3C1F849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4000" dirty="0"/>
              <a:t>2D Symmetry – Reflection &amp; Rotation</a:t>
            </a:r>
          </a:p>
        </p:txBody>
      </p:sp>
      <p:sp>
        <p:nvSpPr>
          <p:cNvPr id="134148" name="Rectangle 4">
            <a:extLst>
              <a:ext uri="{FF2B5EF4-FFF2-40B4-BE49-F238E27FC236}">
                <a16:creationId xmlns:a16="http://schemas.microsoft.com/office/drawing/2014/main" id="{232B75CE-57BF-2344-BA4D-93F3A1274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9413" y="2943225"/>
            <a:ext cx="4541837" cy="371157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GB" alt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4154" name="Line 10">
            <a:extLst>
              <a:ext uri="{FF2B5EF4-FFF2-40B4-BE49-F238E27FC236}">
                <a16:creationId xmlns:a16="http://schemas.microsoft.com/office/drawing/2014/main" id="{7086C6EB-40DD-0248-8C87-D02FA24D8742}"/>
              </a:ext>
            </a:extLst>
          </p:cNvPr>
          <p:cNvSpPr>
            <a:spLocks noChangeShapeType="1"/>
          </p:cNvSpPr>
          <p:nvPr/>
        </p:nvSpPr>
        <p:spPr bwMode="auto">
          <a:xfrm>
            <a:off x="6464300" y="3213100"/>
            <a:ext cx="0" cy="2984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EB0A14FA-35C7-7147-BF8A-E5541DCB557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36563" y="1370856"/>
            <a:ext cx="8335962" cy="7620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GB" altLang="en-US" sz="2800" dirty="0">
                <a:solidFill>
                  <a:schemeClr val="tx1"/>
                </a:solidFill>
              </a:rPr>
              <a:t>Try combining a 2-fold rotation axis with a mirror</a:t>
            </a:r>
            <a:endParaRPr lang="en-GB" altLang="en-US" sz="2000" dirty="0">
              <a:solidFill>
                <a:schemeClr val="tx1"/>
              </a:solidFill>
            </a:endParaRPr>
          </a:p>
        </p:txBody>
      </p:sp>
      <p:sp>
        <p:nvSpPr>
          <p:cNvPr id="134149" name="Oval 5">
            <a:extLst>
              <a:ext uri="{FF2B5EF4-FFF2-40B4-BE49-F238E27FC236}">
                <a16:creationId xmlns:a16="http://schemas.microsoft.com/office/drawing/2014/main" id="{F889785C-47FB-494C-BBC5-522894624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6653" y="4394200"/>
            <a:ext cx="177800" cy="6223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F25A57-776B-01E0-F324-F48B4A1DA6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261" y="2997532"/>
            <a:ext cx="1105439" cy="9842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60C447-840A-2965-EDA3-454215E74834}"/>
              </a:ext>
            </a:extLst>
          </p:cNvPr>
          <p:cNvSpPr txBox="1"/>
          <p:nvPr/>
        </p:nvSpPr>
        <p:spPr>
          <a:xfrm>
            <a:off x="179510" y="6631468"/>
            <a:ext cx="88065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Modified from: Winter, Symmetry I: </a:t>
            </a:r>
            <a:r>
              <a:rPr lang="en-GB" sz="105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https://www.whitman.edu/geology/winter/JDW_MinClass.htm</a:t>
            </a:r>
            <a:r>
              <a:rPr lang="en-GB" sz="10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3027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4" name="Rectangle 6">
            <a:extLst>
              <a:ext uri="{FF2B5EF4-FFF2-40B4-BE49-F238E27FC236}">
                <a16:creationId xmlns:a16="http://schemas.microsoft.com/office/drawing/2014/main" id="{B428298A-0910-204A-98F1-D1D6883A0BA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37344" y="1414462"/>
            <a:ext cx="8469312" cy="3057525"/>
          </a:xfrm>
        </p:spPr>
        <p:txBody>
          <a:bodyPr/>
          <a:lstStyle/>
          <a:p>
            <a:pPr algn="l"/>
            <a:r>
              <a:rPr lang="en-GB" altLang="en-US" sz="2800" dirty="0">
                <a:solidFill>
                  <a:schemeClr val="tx1"/>
                </a:solidFill>
              </a:rPr>
              <a:t>Try combining a 2-fold rotation axis with a mirror</a:t>
            </a:r>
          </a:p>
          <a:p>
            <a:pPr algn="l"/>
            <a:endParaRPr lang="en-GB" altLang="en-US" sz="2800" dirty="0">
              <a:solidFill>
                <a:schemeClr val="tx1"/>
              </a:solidFill>
            </a:endParaRPr>
          </a:p>
          <a:p>
            <a:pPr algn="l"/>
            <a:endParaRPr lang="en-GB" altLang="en-US" sz="2800" dirty="0">
              <a:solidFill>
                <a:schemeClr val="tx1"/>
              </a:solidFill>
            </a:endParaRPr>
          </a:p>
          <a:p>
            <a:pPr algn="l"/>
            <a:r>
              <a:rPr lang="en-GB" altLang="en-US" sz="2800" dirty="0">
                <a:solidFill>
                  <a:schemeClr val="tx1"/>
                </a:solidFill>
              </a:rPr>
              <a:t>Step 1: reflect</a:t>
            </a:r>
          </a:p>
          <a:p>
            <a:pPr algn="l"/>
            <a:endParaRPr lang="en-GB" altLang="en-US" sz="2800" dirty="0">
              <a:solidFill>
                <a:schemeClr val="tx1"/>
              </a:solidFill>
            </a:endParaRPr>
          </a:p>
          <a:p>
            <a:pPr algn="l"/>
            <a:r>
              <a:rPr lang="en-GB" altLang="en-US" sz="2000" dirty="0">
                <a:solidFill>
                  <a:schemeClr val="tx1"/>
                </a:solidFill>
              </a:rPr>
              <a:t>(could do either step first)</a:t>
            </a:r>
          </a:p>
        </p:txBody>
      </p:sp>
      <p:sp>
        <p:nvSpPr>
          <p:cNvPr id="135170" name="Rectangle 2">
            <a:extLst>
              <a:ext uri="{FF2B5EF4-FFF2-40B4-BE49-F238E27FC236}">
                <a16:creationId xmlns:a16="http://schemas.microsoft.com/office/drawing/2014/main" id="{8F29C099-2E7D-8B49-BAE9-9CE511622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9413" y="2943225"/>
            <a:ext cx="4541837" cy="371157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GB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5172" name="Line 4">
            <a:extLst>
              <a:ext uri="{FF2B5EF4-FFF2-40B4-BE49-F238E27FC236}">
                <a16:creationId xmlns:a16="http://schemas.microsoft.com/office/drawing/2014/main" id="{BD63CFB8-F634-0E43-9BBF-459F9FEA19FB}"/>
              </a:ext>
            </a:extLst>
          </p:cNvPr>
          <p:cNvSpPr>
            <a:spLocks noChangeShapeType="1"/>
          </p:cNvSpPr>
          <p:nvPr/>
        </p:nvSpPr>
        <p:spPr bwMode="auto">
          <a:xfrm>
            <a:off x="6464300" y="3213100"/>
            <a:ext cx="0" cy="2984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AA5630-8055-3F5A-95CC-D5C41AA864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261" y="2997532"/>
            <a:ext cx="1105439" cy="984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0CFAE5-0771-12F2-BDA0-34FF4353B7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0500" y="2997532"/>
            <a:ext cx="1105435" cy="984246"/>
          </a:xfrm>
          <a:prstGeom prst="rect">
            <a:avLst/>
          </a:prstGeom>
        </p:spPr>
      </p:pic>
      <p:sp>
        <p:nvSpPr>
          <p:cNvPr id="4" name="Oval 5">
            <a:extLst>
              <a:ext uri="{FF2B5EF4-FFF2-40B4-BE49-F238E27FC236}">
                <a16:creationId xmlns:a16="http://schemas.microsoft.com/office/drawing/2014/main" id="{7622A958-DCF1-3586-56B6-F9CE18FB0F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6653" y="4394200"/>
            <a:ext cx="177800" cy="6223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7D00FCC3-FCD3-A729-A249-51A4C94BF74C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4000" dirty="0"/>
              <a:t>2D Symmetry – Reflection &amp; Rotation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ED2F56-FC30-5059-3A8A-B72ACFADCE0E}"/>
              </a:ext>
            </a:extLst>
          </p:cNvPr>
          <p:cNvSpPr txBox="1"/>
          <p:nvPr/>
        </p:nvSpPr>
        <p:spPr>
          <a:xfrm>
            <a:off x="179510" y="6631468"/>
            <a:ext cx="88065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Modified from: Winter, Symmetry I: </a:t>
            </a:r>
            <a:r>
              <a:rPr lang="en-GB" sz="105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https://www.whitman.edu/geology/winter/JDW_MinClass.htm</a:t>
            </a:r>
            <a:r>
              <a:rPr lang="en-GB" sz="10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44498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8" name="Rectangle 6">
            <a:extLst>
              <a:ext uri="{FF2B5EF4-FFF2-40B4-BE49-F238E27FC236}">
                <a16:creationId xmlns:a16="http://schemas.microsoft.com/office/drawing/2014/main" id="{D4E25A9E-0CAA-1E41-B3E3-906D5B62BE9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17488" y="1658981"/>
            <a:ext cx="8469312" cy="3057525"/>
          </a:xfrm>
        </p:spPr>
        <p:txBody>
          <a:bodyPr/>
          <a:lstStyle/>
          <a:p>
            <a:pPr algn="l"/>
            <a:r>
              <a:rPr lang="en-GB" altLang="en-US" sz="2800" dirty="0">
                <a:solidFill>
                  <a:schemeClr val="tx1"/>
                </a:solidFill>
              </a:rPr>
              <a:t>Try combining a 2-fold rotation axis with a mirror</a:t>
            </a:r>
          </a:p>
          <a:p>
            <a:pPr algn="l"/>
            <a:endParaRPr lang="en-GB" altLang="en-US" sz="2800" dirty="0">
              <a:solidFill>
                <a:schemeClr val="tx1"/>
              </a:solidFill>
            </a:endParaRPr>
          </a:p>
          <a:p>
            <a:pPr algn="l"/>
            <a:endParaRPr lang="en-GB" altLang="en-US" sz="2800" dirty="0">
              <a:solidFill>
                <a:schemeClr val="tx1"/>
              </a:solidFill>
            </a:endParaRPr>
          </a:p>
          <a:p>
            <a:pPr algn="l"/>
            <a:r>
              <a:rPr lang="en-GB" altLang="en-US" sz="2800" dirty="0">
                <a:solidFill>
                  <a:schemeClr val="tx1"/>
                </a:solidFill>
              </a:rPr>
              <a:t>Step 1: reflect</a:t>
            </a:r>
          </a:p>
          <a:p>
            <a:pPr algn="l"/>
            <a:endParaRPr lang="en-GB" altLang="en-US" sz="2800" dirty="0">
              <a:solidFill>
                <a:schemeClr val="tx1"/>
              </a:solidFill>
            </a:endParaRPr>
          </a:p>
          <a:p>
            <a:pPr algn="l"/>
            <a:r>
              <a:rPr lang="en-GB" altLang="en-US" sz="2800" dirty="0">
                <a:solidFill>
                  <a:schemeClr val="tx1"/>
                </a:solidFill>
              </a:rPr>
              <a:t>Step 2: rotate (everything)</a:t>
            </a:r>
            <a:endParaRPr lang="en-GB" altLang="en-US" sz="2000" dirty="0">
              <a:solidFill>
                <a:schemeClr val="tx1"/>
              </a:solidFill>
            </a:endParaRPr>
          </a:p>
        </p:txBody>
      </p:sp>
      <p:sp>
        <p:nvSpPr>
          <p:cNvPr id="136194" name="Rectangle 2">
            <a:extLst>
              <a:ext uri="{FF2B5EF4-FFF2-40B4-BE49-F238E27FC236}">
                <a16:creationId xmlns:a16="http://schemas.microsoft.com/office/drawing/2014/main" id="{FB12D62C-466A-3E4C-8F73-F81B7C4EF7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9413" y="2943225"/>
            <a:ext cx="4541837" cy="371157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GB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6196" name="Line 4">
            <a:extLst>
              <a:ext uri="{FF2B5EF4-FFF2-40B4-BE49-F238E27FC236}">
                <a16:creationId xmlns:a16="http://schemas.microsoft.com/office/drawing/2014/main" id="{6BEAEF71-F305-1940-9119-C111FE42EFDE}"/>
              </a:ext>
            </a:extLst>
          </p:cNvPr>
          <p:cNvSpPr>
            <a:spLocks noChangeShapeType="1"/>
          </p:cNvSpPr>
          <p:nvPr/>
        </p:nvSpPr>
        <p:spPr bwMode="auto">
          <a:xfrm>
            <a:off x="6464300" y="3213100"/>
            <a:ext cx="0" cy="2984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0C4240-9DB3-8F6F-20D5-569136548D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261" y="2997532"/>
            <a:ext cx="1105439" cy="984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DE8A41-6B75-D422-A8CA-3C04766028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0500" y="2997532"/>
            <a:ext cx="1105435" cy="9842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9EC594-D057-40D0-74D0-2D5FD4F3A8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0496" y="5213350"/>
            <a:ext cx="1105439" cy="984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FD269F-947A-52D2-5D7C-7B5BD02A33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5257265" y="5213350"/>
            <a:ext cx="1105435" cy="984246"/>
          </a:xfrm>
          <a:prstGeom prst="rect">
            <a:avLst/>
          </a:prstGeom>
        </p:spPr>
      </p:pic>
      <p:sp>
        <p:nvSpPr>
          <p:cNvPr id="10" name="Oval 5">
            <a:extLst>
              <a:ext uri="{FF2B5EF4-FFF2-40B4-BE49-F238E27FC236}">
                <a16:creationId xmlns:a16="http://schemas.microsoft.com/office/drawing/2014/main" id="{5A8DF3DD-77CE-F39F-76D9-C9300FD73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6653" y="4394200"/>
            <a:ext cx="177800" cy="6223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C6E4625-0E3B-D464-BDBD-AC1A39E05C33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4000" dirty="0"/>
              <a:t>2D Symmetry – Reflection &amp; Rotation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B7F370-F706-BAB5-5DC6-076BA2EEF42D}"/>
              </a:ext>
            </a:extLst>
          </p:cNvPr>
          <p:cNvSpPr txBox="1"/>
          <p:nvPr/>
        </p:nvSpPr>
        <p:spPr>
          <a:xfrm>
            <a:off x="179510" y="6631468"/>
            <a:ext cx="88065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Modified from: Winter, Symmetry I: </a:t>
            </a:r>
            <a:r>
              <a:rPr lang="en-GB" sz="105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https://www.whitman.edu/geology/winter/JDW_MinClass.htm</a:t>
            </a:r>
            <a:r>
              <a:rPr lang="en-GB" sz="10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2248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8" name="Rectangle 6">
            <a:extLst>
              <a:ext uri="{FF2B5EF4-FFF2-40B4-BE49-F238E27FC236}">
                <a16:creationId xmlns:a16="http://schemas.microsoft.com/office/drawing/2014/main" id="{D4E25A9E-0CAA-1E41-B3E3-906D5B62BE9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62344" y="1336675"/>
            <a:ext cx="8469312" cy="3057525"/>
          </a:xfrm>
        </p:spPr>
        <p:txBody>
          <a:bodyPr/>
          <a:lstStyle/>
          <a:p>
            <a:pPr algn="l"/>
            <a:r>
              <a:rPr lang="en-GB" altLang="en-US" sz="2800" dirty="0">
                <a:solidFill>
                  <a:schemeClr val="tx1"/>
                </a:solidFill>
              </a:rPr>
              <a:t>Try combining a 2-fold rotation axis with a mirror</a:t>
            </a:r>
          </a:p>
          <a:p>
            <a:pPr algn="l"/>
            <a:endParaRPr lang="en-GB" altLang="en-US" sz="2800" dirty="0">
              <a:solidFill>
                <a:schemeClr val="tx1"/>
              </a:solidFill>
            </a:endParaRPr>
          </a:p>
          <a:p>
            <a:pPr algn="l"/>
            <a:endParaRPr lang="en-GB" altLang="en-US" sz="2800" dirty="0">
              <a:solidFill>
                <a:schemeClr val="tx1"/>
              </a:solidFill>
            </a:endParaRPr>
          </a:p>
          <a:p>
            <a:pPr algn="l"/>
            <a:r>
              <a:rPr lang="en-GB" altLang="en-US" sz="2800" dirty="0">
                <a:solidFill>
                  <a:schemeClr val="tx1"/>
                </a:solidFill>
              </a:rPr>
              <a:t>Step 1: reflect</a:t>
            </a:r>
          </a:p>
          <a:p>
            <a:pPr algn="l"/>
            <a:endParaRPr lang="en-GB" altLang="en-US" sz="2800" dirty="0">
              <a:solidFill>
                <a:schemeClr val="tx1"/>
              </a:solidFill>
            </a:endParaRPr>
          </a:p>
          <a:p>
            <a:pPr algn="l"/>
            <a:r>
              <a:rPr lang="en-GB" altLang="en-US" sz="2800" dirty="0">
                <a:solidFill>
                  <a:schemeClr val="tx1"/>
                </a:solidFill>
              </a:rPr>
              <a:t>Step 2: rotate (everything)</a:t>
            </a:r>
            <a:endParaRPr lang="en-GB" altLang="en-US" sz="2000" dirty="0">
              <a:solidFill>
                <a:schemeClr val="tx1"/>
              </a:solidFill>
            </a:endParaRPr>
          </a:p>
        </p:txBody>
      </p:sp>
      <p:sp>
        <p:nvSpPr>
          <p:cNvPr id="136194" name="Rectangle 2">
            <a:extLst>
              <a:ext uri="{FF2B5EF4-FFF2-40B4-BE49-F238E27FC236}">
                <a16:creationId xmlns:a16="http://schemas.microsoft.com/office/drawing/2014/main" id="{FB12D62C-466A-3E4C-8F73-F81B7C4EF7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9413" y="2943225"/>
            <a:ext cx="4541837" cy="371157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GB" alt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6196" name="Line 4">
            <a:extLst>
              <a:ext uri="{FF2B5EF4-FFF2-40B4-BE49-F238E27FC236}">
                <a16:creationId xmlns:a16="http://schemas.microsoft.com/office/drawing/2014/main" id="{6BEAEF71-F305-1940-9119-C111FE42EFDE}"/>
              </a:ext>
            </a:extLst>
          </p:cNvPr>
          <p:cNvSpPr>
            <a:spLocks noChangeShapeType="1"/>
          </p:cNvSpPr>
          <p:nvPr/>
        </p:nvSpPr>
        <p:spPr bwMode="auto">
          <a:xfrm>
            <a:off x="6464300" y="3213100"/>
            <a:ext cx="0" cy="2984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0C4240-9DB3-8F6F-20D5-569136548D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261" y="2997532"/>
            <a:ext cx="1105439" cy="984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DE8A41-6B75-D422-A8CA-3C04766028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0500" y="2997532"/>
            <a:ext cx="1105435" cy="9842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9EC594-D057-40D0-74D0-2D5FD4F3A8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0496" y="5213350"/>
            <a:ext cx="1105439" cy="984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FD269F-947A-52D2-5D7C-7B5BD02A33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5257265" y="5213350"/>
            <a:ext cx="1105435" cy="984246"/>
          </a:xfrm>
          <a:prstGeom prst="rect">
            <a:avLst/>
          </a:prstGeom>
        </p:spPr>
      </p:pic>
      <p:sp>
        <p:nvSpPr>
          <p:cNvPr id="2" name="Text Box 13">
            <a:extLst>
              <a:ext uri="{FF2B5EF4-FFF2-40B4-BE49-F238E27FC236}">
                <a16:creationId xmlns:a16="http://schemas.microsoft.com/office/drawing/2014/main" id="{D9CE67D6-8657-AACB-4F6A-38FB9C0C5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056" y="4705350"/>
            <a:ext cx="17588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2400" dirty="0">
                <a:effectLst/>
              </a:rPr>
              <a:t>Is that all??</a:t>
            </a:r>
          </a:p>
        </p:txBody>
      </p:sp>
      <p:sp>
        <p:nvSpPr>
          <p:cNvPr id="3" name="Oval 5">
            <a:extLst>
              <a:ext uri="{FF2B5EF4-FFF2-40B4-BE49-F238E27FC236}">
                <a16:creationId xmlns:a16="http://schemas.microsoft.com/office/drawing/2014/main" id="{E1492913-40AE-4D86-5C1F-F3D0B9AD7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6653" y="4394200"/>
            <a:ext cx="177800" cy="6223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99066BD9-4043-1CAF-ABFF-444BB02DFADD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4000" dirty="0"/>
              <a:t>2D Symmetry – Reflection &amp; Rotation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F90706-1ED4-8B6C-42F4-E82CF932C1DA}"/>
              </a:ext>
            </a:extLst>
          </p:cNvPr>
          <p:cNvSpPr txBox="1"/>
          <p:nvPr/>
        </p:nvSpPr>
        <p:spPr>
          <a:xfrm>
            <a:off x="179510" y="6631468"/>
            <a:ext cx="88065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Modified from: Winter, Symmetry I: </a:t>
            </a:r>
            <a:r>
              <a:rPr lang="en-GB" sz="105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https://www.whitman.edu/geology/winter/JDW_MinClass.htm</a:t>
            </a:r>
            <a:r>
              <a:rPr lang="en-GB" sz="10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5342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>
            <a:extLst>
              <a:ext uri="{FF2B5EF4-FFF2-40B4-BE49-F238E27FC236}">
                <a16:creationId xmlns:a16="http://schemas.microsoft.com/office/drawing/2014/main" id="{1893E762-B756-9A48-9552-B442E3F29A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9413" y="2943225"/>
            <a:ext cx="4541837" cy="371157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GB" alt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8255" name="Line 15">
            <a:extLst>
              <a:ext uri="{FF2B5EF4-FFF2-40B4-BE49-F238E27FC236}">
                <a16:creationId xmlns:a16="http://schemas.microsoft.com/office/drawing/2014/main" id="{2B2425E5-0C26-684C-AE3F-28F5A57020B9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6488113" y="3262313"/>
            <a:ext cx="0" cy="29845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38243" name="Line 3">
            <a:extLst>
              <a:ext uri="{FF2B5EF4-FFF2-40B4-BE49-F238E27FC236}">
                <a16:creationId xmlns:a16="http://schemas.microsoft.com/office/drawing/2014/main" id="{EC507863-5744-E149-B94C-D5F6E13844A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64300" y="3213100"/>
            <a:ext cx="0" cy="2984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38245" name="Rectangle 5">
            <a:extLst>
              <a:ext uri="{FF2B5EF4-FFF2-40B4-BE49-F238E27FC236}">
                <a16:creationId xmlns:a16="http://schemas.microsoft.com/office/drawing/2014/main" id="{C5B43029-4DD7-F949-ABA7-A95125B5F69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61144" y="1252538"/>
            <a:ext cx="8469312" cy="3057525"/>
          </a:xfrm>
        </p:spPr>
        <p:txBody>
          <a:bodyPr/>
          <a:lstStyle/>
          <a:p>
            <a:pPr algn="l"/>
            <a:r>
              <a:rPr lang="en-GB" altLang="en-US" sz="2800" dirty="0">
                <a:solidFill>
                  <a:schemeClr val="tx1"/>
                </a:solidFill>
              </a:rPr>
              <a:t>Try combining a 2-fold rotation axis with a mirror</a:t>
            </a:r>
          </a:p>
          <a:p>
            <a:pPr algn="l"/>
            <a:endParaRPr lang="en-GB" altLang="en-US" sz="2800" dirty="0">
              <a:solidFill>
                <a:schemeClr val="tx1"/>
              </a:solidFill>
            </a:endParaRPr>
          </a:p>
          <a:p>
            <a:pPr algn="l"/>
            <a:endParaRPr lang="en-GB" altLang="en-US" sz="2800" dirty="0">
              <a:solidFill>
                <a:schemeClr val="tx1"/>
              </a:solidFill>
            </a:endParaRPr>
          </a:p>
          <a:p>
            <a:pPr algn="l"/>
            <a:r>
              <a:rPr lang="en-GB" altLang="en-US" sz="2800" dirty="0">
                <a:solidFill>
                  <a:schemeClr val="tx1"/>
                </a:solidFill>
              </a:rPr>
              <a:t>Step 1: reflect</a:t>
            </a:r>
          </a:p>
          <a:p>
            <a:pPr algn="l"/>
            <a:endParaRPr lang="en-GB" altLang="en-US" sz="2800" dirty="0">
              <a:solidFill>
                <a:schemeClr val="tx1"/>
              </a:solidFill>
            </a:endParaRPr>
          </a:p>
          <a:p>
            <a:pPr algn="l"/>
            <a:r>
              <a:rPr lang="en-GB" altLang="en-US" sz="2800" dirty="0">
                <a:solidFill>
                  <a:schemeClr val="tx1"/>
                </a:solidFill>
              </a:rPr>
              <a:t>Step 2: rotate (everything)</a:t>
            </a:r>
          </a:p>
        </p:txBody>
      </p:sp>
      <p:sp>
        <p:nvSpPr>
          <p:cNvPr id="138253" name="Text Box 13">
            <a:extLst>
              <a:ext uri="{FF2B5EF4-FFF2-40B4-BE49-F238E27FC236}">
                <a16:creationId xmlns:a16="http://schemas.microsoft.com/office/drawing/2014/main" id="{92F59D76-8611-6949-809B-A7FE999F9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175" y="4740275"/>
            <a:ext cx="377269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2000" dirty="0">
                <a:effectLst/>
              </a:rPr>
              <a:t>No!  A second mirror is </a:t>
            </a:r>
            <a:r>
              <a:rPr lang="en-GB" altLang="en-US" sz="2000" dirty="0">
                <a:solidFill>
                  <a:srgbClr val="CC0000"/>
                </a:solidFill>
                <a:effectLst/>
              </a:rPr>
              <a:t>required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FD33F4-B0F7-D33C-1876-38F0EDC52F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261" y="2997532"/>
            <a:ext cx="1105439" cy="9842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4DC17B-F6E3-82C9-95A6-50E067A6ED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0500" y="2997532"/>
            <a:ext cx="1105435" cy="9842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4A7362-AB2E-B69D-695D-16BB6521DF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0496" y="5213350"/>
            <a:ext cx="1105439" cy="984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08830B-1184-1FCA-EBF0-A7F407A7D4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5257265" y="5213350"/>
            <a:ext cx="1105435" cy="984246"/>
          </a:xfrm>
          <a:prstGeom prst="rect">
            <a:avLst/>
          </a:prstGeom>
        </p:spPr>
      </p:pic>
      <p:sp>
        <p:nvSpPr>
          <p:cNvPr id="7" name="Oval 5">
            <a:extLst>
              <a:ext uri="{FF2B5EF4-FFF2-40B4-BE49-F238E27FC236}">
                <a16:creationId xmlns:a16="http://schemas.microsoft.com/office/drawing/2014/main" id="{61018299-BE86-822C-9F83-76C178E840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6653" y="4394200"/>
            <a:ext cx="177800" cy="6223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A87DD0B7-3DD5-F57E-5CC6-912B1C7A3935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4000" dirty="0"/>
              <a:t>2D Symmetry – Reflection &amp; Rotation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F82C24-EB5E-9290-5BE2-2FDE52D1FE2C}"/>
              </a:ext>
            </a:extLst>
          </p:cNvPr>
          <p:cNvSpPr txBox="1"/>
          <p:nvPr/>
        </p:nvSpPr>
        <p:spPr>
          <a:xfrm>
            <a:off x="179510" y="6631468"/>
            <a:ext cx="88065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Modified from: Winter, Symmetry I: </a:t>
            </a:r>
            <a:r>
              <a:rPr lang="en-GB" sz="105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https://www.whitman.edu/geology/winter/JDW_MinClass.htm</a:t>
            </a:r>
            <a:r>
              <a:rPr lang="en-GB" sz="10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843873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1E7AB-3D9D-974C-ADB9-6456C3049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3D Symmetry - Inversion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0191F-8203-AD4C-A4A7-57D7798B6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748680"/>
          </a:xfrm>
        </p:spPr>
        <p:txBody>
          <a:bodyPr/>
          <a:lstStyle/>
          <a:p>
            <a:pPr marL="0" indent="0" algn="ctr">
              <a:buNone/>
            </a:pPr>
            <a:r>
              <a:rPr lang="en-GB"/>
              <a:t>In 3D the top becomes the bottom through inversion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492B7F-731C-1ED4-7BE8-B5A67D638B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2391" y="3140967"/>
            <a:ext cx="4224467" cy="3168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05F829-3C9C-D084-7D6D-25A90AF1C6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144" y="3140967"/>
            <a:ext cx="4224467" cy="3168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2CC89D-E772-22EF-AB72-649C9E068F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7197" y="4475367"/>
            <a:ext cx="309606" cy="49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5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1E7AB-3D9D-974C-ADB9-6456C3049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3D Symmetry - Inversion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0191F-8203-AD4C-A4A7-57D7798B6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748680"/>
          </a:xfrm>
        </p:spPr>
        <p:txBody>
          <a:bodyPr/>
          <a:lstStyle/>
          <a:p>
            <a:pPr marL="0" indent="0" algn="ctr">
              <a:buNone/>
            </a:pPr>
            <a:r>
              <a:rPr lang="en-GB"/>
              <a:t>In 3D the top becomes the bottom through inversion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19F04A-CF70-75DB-08AC-1DD8C79FAD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5357" y="4752301"/>
            <a:ext cx="3532825" cy="19182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65925A-3D47-B4F1-CB2B-696B902FCD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1840" y="2531444"/>
            <a:ext cx="3536342" cy="22208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F35535-42D9-5147-BEE7-A5B814078C7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5208" y="4442668"/>
            <a:ext cx="309606" cy="49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45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8F1E632-5E0B-7947-9E3D-6115EF7BE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Crystallography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17638"/>
            <a:ext cx="8363272" cy="4938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/>
              <a:t>Goal: </a:t>
            </a:r>
            <a:r>
              <a:rPr lang="en-GB" sz="2400" dirty="0"/>
              <a:t>to interpret mineral properties as a function of their crystal structure.</a:t>
            </a:r>
            <a:endParaRPr lang="en-GB" sz="2000" dirty="0"/>
          </a:p>
          <a:p>
            <a:pPr marL="0" indent="0">
              <a:buNone/>
            </a:pPr>
            <a:endParaRPr lang="en-GB" sz="1100" dirty="0"/>
          </a:p>
          <a:p>
            <a:pPr marL="0" indent="0">
              <a:buNone/>
            </a:pPr>
            <a:r>
              <a:rPr lang="en-GB" sz="2400" b="1" dirty="0"/>
              <a:t>Specific learning outcomes:</a:t>
            </a:r>
          </a:p>
          <a:p>
            <a:r>
              <a:rPr lang="en-GB" sz="2000" dirty="0"/>
              <a:t>To define the science of crystallography.</a:t>
            </a:r>
          </a:p>
          <a:p>
            <a:r>
              <a:rPr lang="en-GB" sz="2000" dirty="0"/>
              <a:t>To name the different types of crystal systems and describe them with reference to crystallographic axes and angles, with example minerals.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400" b="1" dirty="0"/>
              <a:t>Associated chapters in Introduction to Mineralogy</a:t>
            </a:r>
          </a:p>
          <a:p>
            <a:pPr marL="0" indent="0">
              <a:buNone/>
            </a:pPr>
            <a:r>
              <a:rPr lang="en-GB" sz="2400" b="1" dirty="0"/>
              <a:t>(Perkins 2020):</a:t>
            </a:r>
          </a:p>
          <a:p>
            <a:r>
              <a:rPr lang="en-GB" sz="2000" dirty="0"/>
              <a:t>Symmetry: chapter 10.1 &amp; parts of 10.4 &amp; 10.5.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54D5A6-6364-A730-98E7-477EB324D8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472785" y="4365104"/>
            <a:ext cx="2518133" cy="224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181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ucky Fishing" descr="Lucky Fishing">
            <a:hlinkClick r:id="" action="ppaction://media"/>
            <a:extLst>
              <a:ext uri="{FF2B5EF4-FFF2-40B4-BE49-F238E27FC236}">
                <a16:creationId xmlns:a16="http://schemas.microsoft.com/office/drawing/2014/main" id="{993CC70F-ADAC-1763-EB9E-55A8D59A78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5335" r="9740"/>
          <a:stretch/>
        </p:blipFill>
        <p:spPr>
          <a:xfrm>
            <a:off x="0" y="0"/>
            <a:ext cx="9144000" cy="68648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699D6A-445A-F497-1664-B2C623DC1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34082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Importance of Crystallography</a:t>
            </a:r>
          </a:p>
        </p:txBody>
      </p:sp>
    </p:spTree>
    <p:extLst>
      <p:ext uri="{BB962C8B-B14F-4D97-AF65-F5344CB8AC3E}">
        <p14:creationId xmlns:p14="http://schemas.microsoft.com/office/powerpoint/2010/main" val="260572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02AA3-DD5C-BF40-AFF5-1ECAED511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4690864" cy="1143000"/>
          </a:xfrm>
        </p:spPr>
        <p:txBody>
          <a:bodyPr/>
          <a:lstStyle/>
          <a:p>
            <a:r>
              <a:rPr lang="en-GB"/>
              <a:t>Symmetry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AE32A-A869-4B46-8CF1-2C5D82FB48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690864" cy="498316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/>
              <a:t>The concept of </a:t>
            </a:r>
            <a:r>
              <a:rPr lang="en-GB" b="1"/>
              <a:t>symmetry </a:t>
            </a:r>
            <a:r>
              <a:rPr lang="en-GB"/>
              <a:t>describes the repetition of structural features.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/>
              <a:t>Crystals possess a regular, repetitive internal structure, therefore possess symmetry.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/>
              <a:t>Much of the discipline of crystallography is concerned with describing and cataloguing different types of symmetry.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D256C3-0E0C-DB47-9720-9578F82533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3897" y="584617"/>
            <a:ext cx="3535960" cy="18288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3F8837B-D2F0-8044-85A7-FB1FF42DCEA6}"/>
              </a:ext>
            </a:extLst>
          </p:cNvPr>
          <p:cNvSpPr txBox="1"/>
          <p:nvPr/>
        </p:nvSpPr>
        <p:spPr>
          <a:xfrm>
            <a:off x="5568533" y="204664"/>
            <a:ext cx="3106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Reflection Symmetry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8CAE4C-30DD-6F4B-A0BB-1445D8E9C63D}"/>
              </a:ext>
            </a:extLst>
          </p:cNvPr>
          <p:cNvSpPr txBox="1"/>
          <p:nvPr/>
        </p:nvSpPr>
        <p:spPr>
          <a:xfrm>
            <a:off x="5598921" y="6489896"/>
            <a:ext cx="3106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Think about mirror planes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66F5EE-54B8-8C43-96F6-36D08264A5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2984" y="3996352"/>
            <a:ext cx="2458561" cy="24585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CB3E01-7885-CF6D-8EAA-4506FFC91D8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3755" y="2460839"/>
            <a:ext cx="3535961" cy="150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9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02AA3-DD5C-BF40-AFF5-1ECAED511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4690864" cy="1143000"/>
          </a:xfrm>
        </p:spPr>
        <p:txBody>
          <a:bodyPr/>
          <a:lstStyle/>
          <a:p>
            <a:r>
              <a:rPr lang="en-GB"/>
              <a:t>Symmetry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AE32A-A869-4B46-8CF1-2C5D82FB48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690864" cy="49831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/>
              <a:t>Reflection symmetry:</a:t>
            </a:r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r>
              <a:rPr lang="en-GB" sz="2800" dirty="0"/>
              <a:t>An object on one side of a ‘mirror’ has an equivalent at an equal distance on the other side of the ‘mirror’.</a:t>
            </a:r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r>
              <a:rPr lang="en-GB" sz="2800" dirty="0"/>
              <a:t>The plane of the imaginary mirror is called the ‘mirror’ plane.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D256C3-0E0C-DB47-9720-9578F82533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3897" y="584617"/>
            <a:ext cx="3535960" cy="18288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3F8837B-D2F0-8044-85A7-FB1FF42DCEA6}"/>
              </a:ext>
            </a:extLst>
          </p:cNvPr>
          <p:cNvSpPr txBox="1"/>
          <p:nvPr/>
        </p:nvSpPr>
        <p:spPr>
          <a:xfrm>
            <a:off x="5568533" y="204664"/>
            <a:ext cx="3106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Reflection Symmetry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8CAE4C-30DD-6F4B-A0BB-1445D8E9C63D}"/>
              </a:ext>
            </a:extLst>
          </p:cNvPr>
          <p:cNvSpPr txBox="1"/>
          <p:nvPr/>
        </p:nvSpPr>
        <p:spPr>
          <a:xfrm>
            <a:off x="5598921" y="6489896"/>
            <a:ext cx="3106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Think about mirror planes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66F5EE-54B8-8C43-96F6-36D08264A5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2984" y="3996352"/>
            <a:ext cx="2458561" cy="24585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CB3E01-7885-CF6D-8EAA-4506FFC91D8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3755" y="2460839"/>
            <a:ext cx="3535961" cy="150053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56FC72F-341B-F9B9-1A68-D1C443E9A612}"/>
              </a:ext>
            </a:extLst>
          </p:cNvPr>
          <p:cNvCxnSpPr/>
          <p:nvPr/>
        </p:nvCxnSpPr>
        <p:spPr>
          <a:xfrm>
            <a:off x="6300192" y="692696"/>
            <a:ext cx="0" cy="1080120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388E44-4D6D-C7F8-5F5F-19AD835FA4A1}"/>
              </a:ext>
            </a:extLst>
          </p:cNvPr>
          <p:cNvCxnSpPr>
            <a:cxnSpLocks/>
          </p:cNvCxnSpPr>
          <p:nvPr/>
        </p:nvCxnSpPr>
        <p:spPr>
          <a:xfrm>
            <a:off x="8100392" y="2636912"/>
            <a:ext cx="0" cy="686992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424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E23E9-D5C2-A24E-9F10-278A622AB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Symmetry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045CE-2BC0-3643-9256-8967C96BE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474840" cy="498316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b="1"/>
              <a:t>Motif: </a:t>
            </a:r>
            <a:r>
              <a:rPr lang="en-GB"/>
              <a:t>the fundamental part of a symmetric design that, when repeated, creates the whole pattern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 b="1"/>
              <a:t>Operation:</a:t>
            </a:r>
            <a:r>
              <a:rPr lang="en-GB"/>
              <a:t> some act that reproduces the motif to create the pattern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 b="1"/>
              <a:t>Element:</a:t>
            </a:r>
            <a:r>
              <a:rPr lang="en-GB"/>
              <a:t> an operation located at a particular point in space</a:t>
            </a:r>
          </a:p>
          <a:p>
            <a:pPr marL="0" indent="0">
              <a:buNone/>
            </a:pP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BD6E97-39DF-3E61-E26C-1FF57FC78F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4974" y="1252279"/>
            <a:ext cx="1701772" cy="151520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A70CCDE-82C3-5506-FA0B-876A18C410C1}"/>
              </a:ext>
            </a:extLst>
          </p:cNvPr>
          <p:cNvGrpSpPr/>
          <p:nvPr/>
        </p:nvGrpSpPr>
        <p:grpSpPr>
          <a:xfrm>
            <a:off x="5508104" y="4907005"/>
            <a:ext cx="3403544" cy="1607208"/>
            <a:chOff x="4932040" y="3205949"/>
            <a:chExt cx="3979608" cy="187923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3A18A2C-59AF-AFCC-A290-568503168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32040" y="3205949"/>
              <a:ext cx="1989804" cy="177166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E7ABEBF-97CF-530B-CDC8-C8AA10AE4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921844" y="3205949"/>
              <a:ext cx="1989804" cy="1771663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54BE69-C584-6A7C-AC45-87BF9FF9E0D9}"/>
                </a:ext>
              </a:extLst>
            </p:cNvPr>
            <p:cNvCxnSpPr>
              <a:cxnSpLocks/>
            </p:cNvCxnSpPr>
            <p:nvPr/>
          </p:nvCxnSpPr>
          <p:spPr>
            <a:xfrm>
              <a:off x="6921844" y="3284984"/>
              <a:ext cx="0" cy="180020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7F635A9-C3FF-F2BC-E795-5C49E4F17054}"/>
              </a:ext>
            </a:extLst>
          </p:cNvPr>
          <p:cNvGrpSpPr/>
          <p:nvPr/>
        </p:nvGrpSpPr>
        <p:grpSpPr>
          <a:xfrm>
            <a:off x="5508104" y="3061963"/>
            <a:ext cx="3403544" cy="1515207"/>
            <a:chOff x="5508104" y="3061963"/>
            <a:chExt cx="3403544" cy="151520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2CDA94C-641C-C649-C6E2-7F2F8DB8AC6F}"/>
                </a:ext>
              </a:extLst>
            </p:cNvPr>
            <p:cNvGrpSpPr/>
            <p:nvPr/>
          </p:nvGrpSpPr>
          <p:grpSpPr>
            <a:xfrm>
              <a:off x="5508104" y="3061963"/>
              <a:ext cx="3403544" cy="1515207"/>
              <a:chOff x="4932040" y="3205949"/>
              <a:chExt cx="3979608" cy="1771663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E03605D2-527D-0BD9-802D-D03420A9C7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32040" y="3205949"/>
                <a:ext cx="1989804" cy="1771663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28BCCCC-3F2C-CE38-D90A-1CC3DB0856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6921844" y="3205949"/>
                <a:ext cx="1989804" cy="1771663"/>
              </a:xfrm>
              <a:prstGeom prst="rect">
                <a:avLst/>
              </a:prstGeom>
            </p:spPr>
          </p:pic>
        </p:grp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5641E12-D531-935A-400E-E15412B3B786}"/>
                </a:ext>
              </a:extLst>
            </p:cNvPr>
            <p:cNvCxnSpPr/>
            <p:nvPr/>
          </p:nvCxnSpPr>
          <p:spPr>
            <a:xfrm>
              <a:off x="6876256" y="3573016"/>
              <a:ext cx="64807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1441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E23E9-D5C2-A24E-9F10-278A622AB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Symmetry Elements (2D)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3590776-9DAD-BC45-A9A2-CF6B5202B7B9}"/>
              </a:ext>
            </a:extLst>
          </p:cNvPr>
          <p:cNvGrpSpPr/>
          <p:nvPr/>
        </p:nvGrpSpPr>
        <p:grpSpPr>
          <a:xfrm>
            <a:off x="229373" y="2564904"/>
            <a:ext cx="8758237" cy="3736975"/>
            <a:chOff x="233363" y="2087563"/>
            <a:chExt cx="8758237" cy="3736975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296731AC-7873-144E-9868-014C2F7F59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363" y="2092325"/>
              <a:ext cx="8758237" cy="37115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GB" altLang="en-US" dirty="0">
                <a:solidFill>
                  <a:sysClr val="windowText" lastClr="000000"/>
                </a:solidFill>
                <a:effectLst/>
                <a:latin typeface="Monotype Sorts" pitchFamily="2" charset="2"/>
              </a:endParaRPr>
            </a:p>
          </p:txBody>
        </p:sp>
        <p:sp>
          <p:nvSpPr>
            <p:cNvPr id="10" name="AutoShape 8">
              <a:extLst>
                <a:ext uri="{FF2B5EF4-FFF2-40B4-BE49-F238E27FC236}">
                  <a16:creationId xmlns:a16="http://schemas.microsoft.com/office/drawing/2014/main" id="{27F36959-2D26-914F-B6F4-E787EA78C7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5721" y="2990859"/>
              <a:ext cx="230188" cy="163513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Oval 19">
              <a:extLst>
                <a:ext uri="{FF2B5EF4-FFF2-40B4-BE49-F238E27FC236}">
                  <a16:creationId xmlns:a16="http://schemas.microsoft.com/office/drawing/2014/main" id="{29D32F5E-4859-6F45-A7EF-69101B24F6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4377" y="2852030"/>
              <a:ext cx="103127" cy="347250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AutoShape 38">
              <a:extLst>
                <a:ext uri="{FF2B5EF4-FFF2-40B4-BE49-F238E27FC236}">
                  <a16:creationId xmlns:a16="http://schemas.microsoft.com/office/drawing/2014/main" id="{00B551DD-B986-BC48-9D98-EF2F4D10E1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9550" y="3009900"/>
              <a:ext cx="254000" cy="215900"/>
            </a:xfrm>
            <a:prstGeom prst="hexagon">
              <a:avLst>
                <a:gd name="adj" fmla="val 29412"/>
                <a:gd name="vf" fmla="val 115470"/>
              </a:avLst>
            </a:prstGeom>
            <a:solidFill>
              <a:schemeClr val="accent1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Rectangle 48">
              <a:extLst>
                <a:ext uri="{FF2B5EF4-FFF2-40B4-BE49-F238E27FC236}">
                  <a16:creationId xmlns:a16="http://schemas.microsoft.com/office/drawing/2014/main" id="{6326FF2E-CB4F-F94D-8EAC-CCB1C526FD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16598" y="3009901"/>
              <a:ext cx="177800" cy="190500"/>
            </a:xfrm>
            <a:prstGeom prst="rect">
              <a:avLst/>
            </a:prstGeom>
            <a:solidFill>
              <a:schemeClr val="accent1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Text Box 51">
              <a:extLst>
                <a:ext uri="{FF2B5EF4-FFF2-40B4-BE49-F238E27FC236}">
                  <a16:creationId xmlns:a16="http://schemas.microsoft.com/office/drawing/2014/main" id="{61D106EC-695F-9C41-9A87-F9997176AC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454" y="3979863"/>
              <a:ext cx="825868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GB" altLang="en-US" sz="2000" dirty="0">
                  <a:solidFill>
                    <a:sysClr val="windowText" lastClr="000000"/>
                  </a:solidFill>
                  <a:effectLst/>
                </a:rPr>
                <a:t>1-fold</a:t>
              </a:r>
            </a:p>
          </p:txBody>
        </p:sp>
        <p:sp>
          <p:nvSpPr>
            <p:cNvPr id="35" name="Text Box 53">
              <a:extLst>
                <a:ext uri="{FF2B5EF4-FFF2-40B4-BE49-F238E27FC236}">
                  <a16:creationId xmlns:a16="http://schemas.microsoft.com/office/drawing/2014/main" id="{FE65C954-9F73-864E-BF18-DD2E745DF1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49254" y="3954463"/>
              <a:ext cx="825868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GB" altLang="en-US" sz="2000" dirty="0">
                  <a:solidFill>
                    <a:sysClr val="windowText" lastClr="000000"/>
                  </a:solidFill>
                  <a:effectLst/>
                </a:rPr>
                <a:t>2-fold</a:t>
              </a:r>
            </a:p>
          </p:txBody>
        </p:sp>
        <p:sp>
          <p:nvSpPr>
            <p:cNvPr id="36" name="Text Box 54">
              <a:extLst>
                <a:ext uri="{FF2B5EF4-FFF2-40B4-BE49-F238E27FC236}">
                  <a16:creationId xmlns:a16="http://schemas.microsoft.com/office/drawing/2014/main" id="{4215174C-5AF3-8940-ADF8-D792D18E67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62154" y="3967163"/>
              <a:ext cx="825868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GB" altLang="en-US" sz="2000" dirty="0">
                  <a:solidFill>
                    <a:sysClr val="windowText" lastClr="000000"/>
                  </a:solidFill>
                  <a:effectLst/>
                </a:rPr>
                <a:t>3-fold</a:t>
              </a:r>
            </a:p>
          </p:txBody>
        </p:sp>
        <p:sp>
          <p:nvSpPr>
            <p:cNvPr id="37" name="Text Box 55">
              <a:extLst>
                <a:ext uri="{FF2B5EF4-FFF2-40B4-BE49-F238E27FC236}">
                  <a16:creationId xmlns:a16="http://schemas.microsoft.com/office/drawing/2014/main" id="{1BDA13D3-25C0-8043-B423-3E6B2468C7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32254" y="3967163"/>
              <a:ext cx="825868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GB" altLang="en-US" sz="2000" dirty="0">
                  <a:solidFill>
                    <a:sysClr val="windowText" lastClr="000000"/>
                  </a:solidFill>
                  <a:effectLst/>
                </a:rPr>
                <a:t>4-fold</a:t>
              </a:r>
            </a:p>
          </p:txBody>
        </p:sp>
        <p:sp>
          <p:nvSpPr>
            <p:cNvPr id="38" name="Text Box 56">
              <a:extLst>
                <a:ext uri="{FF2B5EF4-FFF2-40B4-BE49-F238E27FC236}">
                  <a16:creationId xmlns:a16="http://schemas.microsoft.com/office/drawing/2014/main" id="{6096BD25-038F-E447-84D4-F82611631D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75354" y="3992563"/>
              <a:ext cx="825868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GB" altLang="en-US" sz="2000" dirty="0">
                  <a:solidFill>
                    <a:sysClr val="windowText" lastClr="000000"/>
                  </a:solidFill>
                  <a:effectLst/>
                </a:rPr>
                <a:t>6-fold</a:t>
              </a:r>
            </a:p>
          </p:txBody>
        </p:sp>
        <p:sp>
          <p:nvSpPr>
            <p:cNvPr id="39" name="Rectangle 57">
              <a:extLst>
                <a:ext uri="{FF2B5EF4-FFF2-40B4-BE49-F238E27FC236}">
                  <a16:creationId xmlns:a16="http://schemas.microsoft.com/office/drawing/2014/main" id="{59CA478D-E235-7E48-A927-573D453E2C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7525" y="4619625"/>
              <a:ext cx="877888" cy="1006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en-US" sz="6000" dirty="0">
                  <a:solidFill>
                    <a:sysClr val="windowText" lastClr="000000"/>
                  </a:solidFill>
                  <a:effectLst/>
                  <a:latin typeface="Monotype Sorts" pitchFamily="2" charset="2"/>
                </a:rPr>
                <a:t>9</a:t>
              </a:r>
            </a:p>
          </p:txBody>
        </p:sp>
        <p:sp>
          <p:nvSpPr>
            <p:cNvPr id="40" name="Rectangle 58">
              <a:extLst>
                <a:ext uri="{FF2B5EF4-FFF2-40B4-BE49-F238E27FC236}">
                  <a16:creationId xmlns:a16="http://schemas.microsoft.com/office/drawing/2014/main" id="{4156B1E4-BC12-2945-A64F-C032A5DED8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8225" y="4873625"/>
              <a:ext cx="592138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en-US" sz="3600" dirty="0">
                  <a:solidFill>
                    <a:sysClr val="windowText" lastClr="000000"/>
                  </a:solidFill>
                  <a:effectLst/>
                  <a:latin typeface="Monotype Sorts" pitchFamily="2" charset="2"/>
                </a:rPr>
                <a:t>t</a:t>
              </a:r>
            </a:p>
          </p:txBody>
        </p:sp>
        <p:sp>
          <p:nvSpPr>
            <p:cNvPr id="41" name="Rectangle 59">
              <a:extLst>
                <a:ext uri="{FF2B5EF4-FFF2-40B4-BE49-F238E27FC236}">
                  <a16:creationId xmlns:a16="http://schemas.microsoft.com/office/drawing/2014/main" id="{BA094919-E64F-114A-8F70-3DEE298DA3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94600" y="4651375"/>
              <a:ext cx="760413" cy="1098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en-US" sz="6600" dirty="0">
                  <a:solidFill>
                    <a:sysClr val="windowText" lastClr="000000"/>
                  </a:solidFill>
                  <a:effectLst/>
                  <a:latin typeface="Monotype Sorts" pitchFamily="2" charset="2"/>
                </a:rPr>
                <a:t>d</a:t>
              </a:r>
            </a:p>
          </p:txBody>
        </p:sp>
        <p:sp>
          <p:nvSpPr>
            <p:cNvPr id="42" name="Text Box 60">
              <a:extLst>
                <a:ext uri="{FF2B5EF4-FFF2-40B4-BE49-F238E27FC236}">
                  <a16:creationId xmlns:a16="http://schemas.microsoft.com/office/drawing/2014/main" id="{54C49F4F-C945-0748-9DA6-017CE36AFE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8825" y="4772025"/>
              <a:ext cx="525463" cy="76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en-US" sz="4400" b="1" dirty="0">
                  <a:solidFill>
                    <a:sysClr val="windowText" lastClr="000000"/>
                  </a:solidFill>
                  <a:effectLst/>
                  <a:latin typeface="Helvetica" pitchFamily="2" charset="0"/>
                </a:rPr>
                <a:t>Z</a:t>
              </a:r>
            </a:p>
          </p:txBody>
        </p:sp>
        <p:sp>
          <p:nvSpPr>
            <p:cNvPr id="43" name="Line 63">
              <a:extLst>
                <a:ext uri="{FF2B5EF4-FFF2-40B4-BE49-F238E27FC236}">
                  <a16:creationId xmlns:a16="http://schemas.microsoft.com/office/drawing/2014/main" id="{0387E586-0B81-2446-9127-E92979F5CE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86575" y="2087563"/>
              <a:ext cx="0" cy="37115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Line 64">
              <a:extLst>
                <a:ext uri="{FF2B5EF4-FFF2-40B4-BE49-F238E27FC236}">
                  <a16:creationId xmlns:a16="http://schemas.microsoft.com/office/drawing/2014/main" id="{A10679AB-DE03-2B4B-97D4-25CF01703D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57763" y="2112963"/>
              <a:ext cx="0" cy="37115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Line 65">
              <a:extLst>
                <a:ext uri="{FF2B5EF4-FFF2-40B4-BE49-F238E27FC236}">
                  <a16:creationId xmlns:a16="http://schemas.microsoft.com/office/drawing/2014/main" id="{A3551223-D22C-FB4E-9E03-2D3BC11A43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16250" y="2112963"/>
              <a:ext cx="0" cy="37115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Line 66">
              <a:extLst>
                <a:ext uri="{FF2B5EF4-FFF2-40B4-BE49-F238E27FC236}">
                  <a16:creationId xmlns:a16="http://schemas.microsoft.com/office/drawing/2014/main" id="{A94D40EF-41C0-2B41-B5CB-59575C99D1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50988" y="2112963"/>
              <a:ext cx="0" cy="37115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Text Box 67">
              <a:extLst>
                <a:ext uri="{FF2B5EF4-FFF2-40B4-BE49-F238E27FC236}">
                  <a16:creationId xmlns:a16="http://schemas.microsoft.com/office/drawing/2014/main" id="{7D2A1A2D-1E30-8145-93B2-77B6B10FD9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7225" y="4722813"/>
              <a:ext cx="495300" cy="76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en-US" sz="4400" b="1" dirty="0">
                  <a:solidFill>
                    <a:sysClr val="windowText" lastClr="000000"/>
                  </a:solidFill>
                  <a:effectLst/>
                  <a:latin typeface="Helvetica" pitchFamily="2" charset="0"/>
                </a:rPr>
                <a:t>a</a:t>
              </a:r>
            </a:p>
          </p:txBody>
        </p:sp>
        <p:sp>
          <p:nvSpPr>
            <p:cNvPr id="48" name="Text Box 68">
              <a:extLst>
                <a:ext uri="{FF2B5EF4-FFF2-40B4-BE49-F238E27FC236}">
                  <a16:creationId xmlns:a16="http://schemas.microsoft.com/office/drawing/2014/main" id="{123FB0B1-8191-024D-8205-844E44CB71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275" y="5351463"/>
              <a:ext cx="997389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GB" altLang="en-US" sz="2000" dirty="0">
                  <a:solidFill>
                    <a:sysClr val="windowText" lastClr="000000"/>
                  </a:solidFill>
                  <a:effectLst/>
                </a:rPr>
                <a:t>identity</a:t>
              </a:r>
            </a:p>
          </p:txBody>
        </p:sp>
        <p:sp>
          <p:nvSpPr>
            <p:cNvPr id="49" name="Text Box 69">
              <a:extLst>
                <a:ext uri="{FF2B5EF4-FFF2-40B4-BE49-F238E27FC236}">
                  <a16:creationId xmlns:a16="http://schemas.microsoft.com/office/drawing/2014/main" id="{6913C21E-72D2-0349-BAB4-FD3C888442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624" y="4395788"/>
              <a:ext cx="2831224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GB" altLang="en-US" sz="2000" dirty="0">
                  <a:solidFill>
                    <a:sysClr val="windowText" lastClr="000000"/>
                  </a:solidFill>
                  <a:effectLst/>
                </a:rPr>
                <a:t>Objects with symmetry:</a:t>
              </a:r>
            </a:p>
          </p:txBody>
        </p:sp>
        <p:sp>
          <p:nvSpPr>
            <p:cNvPr id="50" name="Line 70">
              <a:extLst>
                <a:ext uri="{FF2B5EF4-FFF2-40B4-BE49-F238E27FC236}">
                  <a16:creationId xmlns:a16="http://schemas.microsoft.com/office/drawing/2014/main" id="{E2407296-7A95-CB4D-AEAD-7A20F58909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8125" y="4430713"/>
              <a:ext cx="87518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7AAF20E2-6D7A-294B-863B-921777870F38}"/>
              </a:ext>
            </a:extLst>
          </p:cNvPr>
          <p:cNvSpPr/>
          <p:nvPr/>
        </p:nvSpPr>
        <p:spPr>
          <a:xfrm>
            <a:off x="229373" y="1451745"/>
            <a:ext cx="86262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/>
              <a:t>Crystals with a periodic lattice can only have axes with 1-, 2-, 3-, 4-, and 6-fold symmetry axes.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06FCC6-C3BB-ED59-26A4-AD2B076663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2499" y="2750294"/>
            <a:ext cx="563168" cy="50142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9D5ACEF-BCBF-7555-B56A-1AE2B0B52E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230" y="2833304"/>
            <a:ext cx="563168" cy="50142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EE3E243-F064-6053-AA5F-3424655F13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287" y="2789742"/>
            <a:ext cx="563168" cy="50142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DB5A3EE-13FE-E4EE-16D6-6BE229689D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219675" y="3703327"/>
            <a:ext cx="563168" cy="50142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A983FBB-A483-F40E-CC7C-20AEA4DD0A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300000">
            <a:off x="4229590" y="3480012"/>
            <a:ext cx="563168" cy="50142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243CF28-AA63-F4F8-3A93-5075E186FA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00000">
            <a:off x="3400417" y="2724768"/>
            <a:ext cx="563168" cy="50142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CDDAC56-CD51-63DF-FC98-046353E964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600000">
            <a:off x="3220295" y="3750062"/>
            <a:ext cx="563168" cy="50142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F1B7ABE8-2938-E758-68C7-41B5FF15EB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6487" y="2777012"/>
            <a:ext cx="563168" cy="50142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0CB9A79-DDAD-117D-9B63-3ED15D9EC0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26617" y="3066285"/>
            <a:ext cx="563170" cy="50143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182EE32-60B0-1382-CEE6-8989D23205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901508" y="3963713"/>
            <a:ext cx="563168" cy="50142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0979C26-7EA7-F663-6B49-3FE9C7F851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097109" y="3612125"/>
            <a:ext cx="563169" cy="50142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9F030D2-4746-4D5B-70D4-1129DB7773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55743">
            <a:off x="8145131" y="2833304"/>
            <a:ext cx="563168" cy="50142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246D92CA-4D39-A6CD-8367-14477F22EF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404290" y="3439435"/>
            <a:ext cx="563170" cy="50143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FE325540-FF09-4819-738E-B45C1377BB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00000">
            <a:off x="8093301" y="4034923"/>
            <a:ext cx="563168" cy="50142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F48EE3A6-ECCB-3368-F4CF-96525A43A7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027046">
            <a:off x="7323591" y="4034924"/>
            <a:ext cx="563168" cy="501428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C5B82D9B-D767-5580-C4D2-18651E8B63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426579">
            <a:off x="7045293" y="3440617"/>
            <a:ext cx="563168" cy="5014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E34E0F-A2FD-A6BB-9DE3-5E1ED7546BEC}"/>
              </a:ext>
            </a:extLst>
          </p:cNvPr>
          <p:cNvSpPr txBox="1"/>
          <p:nvPr/>
        </p:nvSpPr>
        <p:spPr>
          <a:xfrm>
            <a:off x="179510" y="6530537"/>
            <a:ext cx="88065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Modified from: Winter, Symmetry I: </a:t>
            </a:r>
            <a:r>
              <a:rPr lang="en-GB" sz="105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https://www.whitman.edu/geology/winter/JDW_MinClass.htm</a:t>
            </a:r>
            <a:r>
              <a:rPr lang="en-GB" sz="10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0067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7928E8B-6EF9-12BE-DE7D-0CDC850E55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3055" y="2210115"/>
            <a:ext cx="3519707" cy="31338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7E23E9-D5C2-A24E-9F10-278A622AB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2D Symmetry - Rotation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045CE-2BC0-3643-9256-8967C96BE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682752" cy="4525963"/>
          </a:xfrm>
        </p:spPr>
        <p:txBody>
          <a:bodyPr/>
          <a:lstStyle/>
          <a:p>
            <a:pPr marL="0" indent="0">
              <a:buNone/>
            </a:pPr>
            <a:r>
              <a:rPr lang="en-GB" altLang="en-US" sz="2800" dirty="0"/>
              <a:t>Symmetry Elements</a:t>
            </a:r>
          </a:p>
          <a:p>
            <a:pPr marL="0" indent="0">
              <a:buNone/>
            </a:pPr>
            <a:r>
              <a:rPr lang="en-GB" altLang="en-US" sz="2800" dirty="0"/>
              <a:t>1.  Rotation</a:t>
            </a:r>
          </a:p>
          <a:p>
            <a:pPr marL="457200" lvl="1" indent="0">
              <a:buNone/>
            </a:pPr>
            <a:r>
              <a:rPr lang="en-GB" altLang="en-US" dirty="0"/>
              <a:t>a.  One-fold rotation</a:t>
            </a:r>
          </a:p>
          <a:p>
            <a:pPr marL="1017588" lvl="2" indent="0">
              <a:buNone/>
            </a:pPr>
            <a:r>
              <a:rPr lang="en-GB" altLang="en-US" dirty="0"/>
              <a:t>= 360</a:t>
            </a:r>
            <a:r>
              <a:rPr lang="en-GB" altLang="en-US" baseline="30000" dirty="0"/>
              <a:t>o</a:t>
            </a:r>
            <a:r>
              <a:rPr lang="en-GB" altLang="en-US" dirty="0"/>
              <a:t>/</a:t>
            </a:r>
            <a:r>
              <a:rPr lang="en-GB" altLang="en-US" dirty="0">
                <a:solidFill>
                  <a:srgbClr val="FF0066"/>
                </a:solidFill>
              </a:rPr>
              <a:t>1</a:t>
            </a:r>
            <a:r>
              <a:rPr lang="en-GB" altLang="en-US" dirty="0"/>
              <a:t> rotation </a:t>
            </a:r>
          </a:p>
          <a:p>
            <a:pPr marL="1017588" lvl="2" indent="0">
              <a:buNone/>
            </a:pPr>
            <a:r>
              <a:rPr lang="en-GB" altLang="en-US" dirty="0"/>
              <a:t>to reproduce a motif in a symmetrical pattern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DEAB0FC-9E51-DB47-A8DA-1B39C76C063C}"/>
              </a:ext>
            </a:extLst>
          </p:cNvPr>
          <p:cNvSpPr/>
          <p:nvPr/>
        </p:nvSpPr>
        <p:spPr>
          <a:xfrm>
            <a:off x="4596546" y="1917010"/>
            <a:ext cx="3621207" cy="36212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Line 22">
            <a:extLst>
              <a:ext uri="{FF2B5EF4-FFF2-40B4-BE49-F238E27FC236}">
                <a16:creationId xmlns:a16="http://schemas.microsoft.com/office/drawing/2014/main" id="{050F9BB8-88B2-C648-BF1C-8E6CEC22182E}"/>
              </a:ext>
            </a:extLst>
          </p:cNvPr>
          <p:cNvSpPr>
            <a:spLocks noChangeShapeType="1"/>
          </p:cNvSpPr>
          <p:nvPr/>
        </p:nvSpPr>
        <p:spPr bwMode="auto">
          <a:xfrm>
            <a:off x="1691680" y="3565389"/>
            <a:ext cx="20256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51136C5-0A9F-624D-537D-84EE8DB5FA29}"/>
              </a:ext>
            </a:extLst>
          </p:cNvPr>
          <p:cNvGrpSpPr/>
          <p:nvPr/>
        </p:nvGrpSpPr>
        <p:grpSpPr>
          <a:xfrm>
            <a:off x="88250" y="1968368"/>
            <a:ext cx="7995290" cy="3459977"/>
            <a:chOff x="88250" y="1968368"/>
            <a:chExt cx="7995290" cy="345997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AA29917-D29D-7742-82AF-D96E4165C1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5542" y="3491826"/>
              <a:ext cx="134735" cy="471574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D74752C9-A006-EF45-94A3-B40B5009BD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837894" y="2165467"/>
              <a:ext cx="381000" cy="254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" name="Line 6">
              <a:extLst>
                <a:ext uri="{FF2B5EF4-FFF2-40B4-BE49-F238E27FC236}">
                  <a16:creationId xmlns:a16="http://schemas.microsoft.com/office/drawing/2014/main" id="{BB41ED98-1A1E-1345-A582-D0F2865ABA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67953" y="3289965"/>
              <a:ext cx="381000" cy="254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1ACEC55-0479-D541-84E9-4D52B82B77DF}"/>
                </a:ext>
              </a:extLst>
            </p:cNvPr>
            <p:cNvSpPr txBox="1"/>
            <p:nvPr/>
          </p:nvSpPr>
          <p:spPr>
            <a:xfrm>
              <a:off x="7216753" y="1968368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Motif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2C8D263-6F51-DE44-8E3A-409DEDEAF559}"/>
                </a:ext>
              </a:extLst>
            </p:cNvPr>
            <p:cNvSpPr txBox="1"/>
            <p:nvPr/>
          </p:nvSpPr>
          <p:spPr>
            <a:xfrm>
              <a:off x="6918242" y="2997076"/>
              <a:ext cx="10310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Element</a:t>
              </a:r>
            </a:p>
          </p:txBody>
        </p:sp>
        <p:sp>
          <p:nvSpPr>
            <p:cNvPr id="20" name="Line 6">
              <a:extLst>
                <a:ext uri="{FF2B5EF4-FFF2-40B4-BE49-F238E27FC236}">
                  <a16:creationId xmlns:a16="http://schemas.microsoft.com/office/drawing/2014/main" id="{D2281E6B-EB7F-1142-8578-929B8D464B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85965" y="3582033"/>
              <a:ext cx="785567" cy="3919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4A857B9-4288-8D43-92AB-FC9672A26DEC}"/>
                </a:ext>
              </a:extLst>
            </p:cNvPr>
            <p:cNvSpPr txBox="1"/>
            <p:nvPr/>
          </p:nvSpPr>
          <p:spPr>
            <a:xfrm>
              <a:off x="88250" y="3977964"/>
              <a:ext cx="1197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Operation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9DFE2E5-FEA5-9E65-E6FB-C3A4E3F48A7A}"/>
                </a:ext>
              </a:extLst>
            </p:cNvPr>
            <p:cNvSpPr/>
            <p:nvPr/>
          </p:nvSpPr>
          <p:spPr>
            <a:xfrm>
              <a:off x="4682278" y="2026880"/>
              <a:ext cx="3401262" cy="3401465"/>
            </a:xfrm>
            <a:prstGeom prst="ellipse">
              <a:avLst/>
            </a:prstGeom>
            <a:no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1A4D04D-BDEA-79C4-4519-8F17769A6A8E}"/>
                </a:ext>
              </a:extLst>
            </p:cNvPr>
            <p:cNvCxnSpPr>
              <a:stCxn id="9" idx="0"/>
            </p:cNvCxnSpPr>
            <p:nvPr/>
          </p:nvCxnSpPr>
          <p:spPr>
            <a:xfrm flipH="1" flipV="1">
              <a:off x="6300192" y="1968368"/>
              <a:ext cx="82717" cy="5851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6D7E088-18B2-6EF6-4965-69D5409CF1EF}"/>
                </a:ext>
              </a:extLst>
            </p:cNvPr>
            <p:cNvCxnSpPr>
              <a:cxnSpLocks/>
              <a:stCxn id="9" idx="0"/>
            </p:cNvCxnSpPr>
            <p:nvPr/>
          </p:nvCxnSpPr>
          <p:spPr>
            <a:xfrm flipH="1">
              <a:off x="6300192" y="2026880"/>
              <a:ext cx="82717" cy="5851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2E50FA8-35F1-ED7E-9808-17FB67BF606C}"/>
              </a:ext>
            </a:extLst>
          </p:cNvPr>
          <p:cNvSpPr txBox="1"/>
          <p:nvPr/>
        </p:nvSpPr>
        <p:spPr>
          <a:xfrm>
            <a:off x="179510" y="6530537"/>
            <a:ext cx="88065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Modified from: Winter, Symmetry I: </a:t>
            </a:r>
            <a:r>
              <a:rPr lang="en-GB" sz="105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https://www.whitman.edu/geology/winter/JDW_MinClass.htm</a:t>
            </a:r>
            <a:r>
              <a:rPr lang="en-GB" sz="10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369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3">
            <a:extLst>
              <a:ext uri="{FF2B5EF4-FFF2-40B4-BE49-F238E27FC236}">
                <a16:creationId xmlns:a16="http://schemas.microsoft.com/office/drawing/2014/main" id="{92628BCF-729C-D64C-B2AC-473C824442A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98463" y="1619250"/>
            <a:ext cx="3627437" cy="4105275"/>
          </a:xfrm>
        </p:spPr>
        <p:txBody>
          <a:bodyPr/>
          <a:lstStyle/>
          <a:p>
            <a:pPr algn="l"/>
            <a:r>
              <a:rPr lang="en-GB" altLang="en-US" sz="2800">
                <a:solidFill>
                  <a:schemeClr val="tx1"/>
                </a:solidFill>
              </a:rPr>
              <a:t>Symmetry Elements</a:t>
            </a:r>
          </a:p>
          <a:p>
            <a:pPr algn="l"/>
            <a:r>
              <a:rPr lang="en-GB" altLang="en-US" sz="2800">
                <a:solidFill>
                  <a:schemeClr val="tx1"/>
                </a:solidFill>
              </a:rPr>
              <a:t>3.  Reflection (m)</a:t>
            </a:r>
          </a:p>
          <a:p>
            <a:pPr marL="636588" lvl="2" algn="l"/>
            <a:endParaRPr lang="en-GB" altLang="en-US" sz="2400">
              <a:solidFill>
                <a:schemeClr val="tx1"/>
              </a:solidFill>
            </a:endParaRPr>
          </a:p>
          <a:p>
            <a:pPr marL="636588" lvl="2" algn="l"/>
            <a:r>
              <a:rPr lang="en-GB" altLang="en-US" sz="2400">
                <a:solidFill>
                  <a:schemeClr val="tx1"/>
                </a:solidFill>
              </a:rPr>
              <a:t>Reflection across a “mirror plane” reproduces a motif</a:t>
            </a:r>
          </a:p>
          <a:p>
            <a:pPr marL="636588" lvl="2" algn="l"/>
            <a:endParaRPr lang="en-GB" altLang="en-US" sz="2400">
              <a:solidFill>
                <a:schemeClr val="tx1"/>
              </a:solidFill>
            </a:endParaRPr>
          </a:p>
          <a:p>
            <a:pPr marL="636588" lvl="2" algn="l"/>
            <a:r>
              <a:rPr lang="en-GB" altLang="en-US" sz="2400">
                <a:solidFill>
                  <a:schemeClr val="tx1"/>
                </a:solidFill>
              </a:rPr>
              <a:t>  = symbol for a mirror</a:t>
            </a:r>
          </a:p>
          <a:p>
            <a:pPr marL="636588" lvl="2" algn="l"/>
            <a:r>
              <a:rPr lang="en-GB" altLang="en-US" sz="2400">
                <a:solidFill>
                  <a:schemeClr val="tx1"/>
                </a:solidFill>
              </a:rPr>
              <a:t>         plane</a:t>
            </a:r>
          </a:p>
        </p:txBody>
      </p:sp>
      <p:sp>
        <p:nvSpPr>
          <p:cNvPr id="77828" name="Rectangle 4">
            <a:extLst>
              <a:ext uri="{FF2B5EF4-FFF2-40B4-BE49-F238E27FC236}">
                <a16:creationId xmlns:a16="http://schemas.microsoft.com/office/drawing/2014/main" id="{83A881C3-39B5-734E-9B65-8AF035E2DE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2278" y="2871787"/>
            <a:ext cx="4541837" cy="37115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GB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7847" name="Line 23">
            <a:extLst>
              <a:ext uri="{FF2B5EF4-FFF2-40B4-BE49-F238E27FC236}">
                <a16:creationId xmlns:a16="http://schemas.microsoft.com/office/drawing/2014/main" id="{4C311C44-438A-A74A-B997-1813896F0781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3200" y="3213100"/>
            <a:ext cx="0" cy="2984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7848" name="Line 24">
            <a:extLst>
              <a:ext uri="{FF2B5EF4-FFF2-40B4-BE49-F238E27FC236}">
                <a16:creationId xmlns:a16="http://schemas.microsoft.com/office/drawing/2014/main" id="{026422FB-5D6E-6C44-96FD-24643E568F9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77900" y="4254500"/>
            <a:ext cx="0" cy="1333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CA5FA4E7-B210-3D47-8650-A4580B74210A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4000" dirty="0"/>
              <a:t>2D Symmetry – Reflection &amp; Rotation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4C7E7A-D512-D558-262C-2055C96660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198" y="3532317"/>
            <a:ext cx="2418277" cy="21531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DAFBFB-8851-6759-C2BE-5F4F4E2B66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4920" y="3532317"/>
            <a:ext cx="2418277" cy="21531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CA5588-C93B-990A-61B3-8B81E0E29524}"/>
              </a:ext>
            </a:extLst>
          </p:cNvPr>
          <p:cNvSpPr txBox="1"/>
          <p:nvPr/>
        </p:nvSpPr>
        <p:spPr>
          <a:xfrm>
            <a:off x="179510" y="6631468"/>
            <a:ext cx="88065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Modified from: Winter, Symmetry I: </a:t>
            </a:r>
            <a:r>
              <a:rPr lang="en-GB" sz="105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https://www.whitman.edu/geology/winter/JDW_MinClass.htm</a:t>
            </a:r>
            <a:r>
              <a:rPr lang="en-GB" sz="10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841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24878</TotalTime>
  <Words>875</Words>
  <Application>Microsoft Macintosh PowerPoint</Application>
  <PresentationFormat>On-screen Show (4:3)</PresentationFormat>
  <Paragraphs>141</Paragraphs>
  <Slides>16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Helvetica</vt:lpstr>
      <vt:lpstr>Monotype Sorts</vt:lpstr>
      <vt:lpstr>Times</vt:lpstr>
      <vt:lpstr>Times New Roman</vt:lpstr>
      <vt:lpstr>Office Theme</vt:lpstr>
      <vt:lpstr>Notes for Teaching</vt:lpstr>
      <vt:lpstr>Crystallography</vt:lpstr>
      <vt:lpstr>Importance of Crystallography</vt:lpstr>
      <vt:lpstr>Symmetry</vt:lpstr>
      <vt:lpstr>Symmetry</vt:lpstr>
      <vt:lpstr>Symmetry</vt:lpstr>
      <vt:lpstr>Symmetry Elements (2D)</vt:lpstr>
      <vt:lpstr>2D Symmetry - Rotation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3D Symmetry - Inversion</vt:lpstr>
      <vt:lpstr>3D Symmetry - Inversion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Review</dc:creator>
  <cp:lastModifiedBy>Emma Hunt</cp:lastModifiedBy>
  <cp:revision>584</cp:revision>
  <cp:lastPrinted>2020-08-16T16:03:55Z</cp:lastPrinted>
  <dcterms:created xsi:type="dcterms:W3CDTF">2012-08-16T15:33:32Z</dcterms:created>
  <dcterms:modified xsi:type="dcterms:W3CDTF">2026-06-19T14:45:39Z</dcterms:modified>
</cp:coreProperties>
</file>