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y="9144000" cx="6858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880">
          <p15:clr>
            <a:srgbClr val="747775"/>
          </p15:clr>
        </p15:guide>
        <p15:guide id="2" pos="216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880" orient="horz"/>
        <p:guide pos="216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2143434" y="685800"/>
            <a:ext cx="2571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pubs.geoscienceworld.org/segweb/economicgeology/article/117/3/513/611699/Constraints-on-the-Genesis-of-Cobalt-Deposits-Part" TargetMode="External"/><Relationship Id="rId3" Type="http://schemas.openxmlformats.org/officeDocument/2006/relationships/hyperlink" Target="https://pubs.usgs.gov/publication/ofr20171155" TargetMode="External"/><Relationship Id="rId4" Type="http://schemas.openxmlformats.org/officeDocument/2006/relationships/hyperlink" Target="https://www.ifpenergiesnouvelles.com/article/cobalt-energy-transition-closer-look-supply-risks" TargetMode="External"/><Relationship Id="rId5" Type="http://schemas.openxmlformats.org/officeDocument/2006/relationships/hyperlink" Target="https://www.researchgate.net/publication/355425201_Assessing_cobalt_supply_sustainability_through_production_forecasting_and_implications_for_green_energy_policies" TargetMode="Externa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geologyforinvestors.com/nickel-laterites/#google_vignette" TargetMode="External"/><Relationship Id="rId3" Type="http://schemas.openxmlformats.org/officeDocument/2006/relationships/hyperlink" Target="https://www.mdpi.com/2075-163X/11/5/464" TargetMode="External"/><Relationship Id="rId4" Type="http://schemas.openxmlformats.org/officeDocument/2006/relationships/hyperlink" Target="https://www.researchgate.net/publication/381324404_Availability_of_Indonesian_nickel_reserves_and_efforts_to_improve_reserves_resistance_and_its_impact_to_economic_growth/figures?lo=1" TargetMode="Externa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stainless-steel-world.net/an-overview-of-world-nickel-resources/" TargetMode="External"/><Relationship Id="rId3" Type="http://schemas.openxmlformats.org/officeDocument/2006/relationships/hyperlink" Target="https://mine.nridigital.com/mine_apr24/top-10-nickel-producing-countries-2023" TargetMode="External"/><Relationship Id="rId4" Type="http://schemas.openxmlformats.org/officeDocument/2006/relationships/hyperlink" Target="https://www.researchgate.net/publication/381324404_Availability_of_Indonesian_nickel_reserves_and_efforts_to_improve_reserves_resistance_and_its_impact_to_economic_growth/figures?lo=1" TargetMode="Externa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energypolicy.columbia.edu/publications/fact-sheet-lithium-supply-in-the-energy-transition/" TargetMode="External"/><Relationship Id="rId3" Type="http://schemas.openxmlformats.org/officeDocument/2006/relationships/hyperlink" Target="https://natural-resources.canada.ca/our-natural-resources/minerals-mining/mining-data-statistics-and-analysis/minerals-metals-facts/lithium-facts/24009" TargetMode="Externa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2143434" y="685800"/>
            <a:ext cx="2571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https://pubs.geoscienceworld.org/segweb/economicgeology/article/117/3/513/611699/Constraints-on-the-Genesis-of-Cobalt-Deposits-Part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https://pubs.usgs.gov/publication/ofr20171155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https://www.ifpenergiesnouvelles.com/article/cobalt-energy-transition-closer-look-supply-risks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5"/>
              </a:rPr>
              <a:t>https://www.researchgate.net/publication/355425201_Assessing_cobalt_supply_sustainability_through_production_forecasting_and_implications_for_green_energy_policies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e69b294287_0_17:notes"/>
          <p:cNvSpPr/>
          <p:nvPr>
            <p:ph idx="2" type="sldImg"/>
          </p:nvPr>
        </p:nvSpPr>
        <p:spPr>
          <a:xfrm>
            <a:off x="2143425" y="685800"/>
            <a:ext cx="2571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2e69b294287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chemeClr val="dk1"/>
                </a:solidFill>
              </a:rPr>
              <a:t>https://www.earthbyte.org/elements-carbonatites-and-global-tectonics/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chemeClr val="dk1"/>
                </a:solidFill>
              </a:rPr>
              <a:t>https://www.amusingplanet.com/2013/05/ol-doinyo-lengai-coolest-volcano-in.html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chemeClr val="dk1"/>
                </a:solidFill>
              </a:rPr>
              <a:t>https://www.annualreviews.org/deliver/fulltext/earth/50/1/annurev-earth-032320-104243.pdf?itemId=/content/journals/10.1146/annurev-earth-032320-104243&amp;mimeType=application/pdf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chemeClr val="dk1"/>
                </a:solidFill>
              </a:rPr>
              <a:t>https://www.sciencedirect.com/science/article/pii/S0169136823001439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chemeClr val="dk1"/>
                </a:solidFill>
              </a:rPr>
              <a:t>https://www.visualcapitalist.com/rare-earth-elements-where-in-the-world-are-they/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chemeClr val="dk1"/>
                </a:solidFill>
              </a:rPr>
              <a:t>https://www.sciencedirect.com/science/article/pii/S0169136823001439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chemeClr val="dk1"/>
                </a:solidFill>
              </a:rPr>
              <a:t>https://onlinelibrary.wiley.com/doi/epdf/10.1111/jiec.13354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chemeClr val="dk1"/>
                </a:solidFill>
              </a:rPr>
              <a:t>https://www.mdpi.com/2075-163X/10/11/965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chemeClr val="dk1"/>
                </a:solidFill>
              </a:rPr>
              <a:t>https://www.researchgate.net/publication/303140029_An_outlook_on_the_rare_earth_elements_mining_industry/figures?lo=1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e69b294287_0_98:notes"/>
          <p:cNvSpPr/>
          <p:nvPr>
            <p:ph idx="2" type="sldImg"/>
          </p:nvPr>
        </p:nvSpPr>
        <p:spPr>
          <a:xfrm>
            <a:off x="2143425" y="685800"/>
            <a:ext cx="2571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2e69b294287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3e4be5935cd_0_100:notes"/>
          <p:cNvSpPr/>
          <p:nvPr>
            <p:ph idx="2" type="sldImg"/>
          </p:nvPr>
        </p:nvSpPr>
        <p:spPr>
          <a:xfrm>
            <a:off x="2143447" y="685800"/>
            <a:ext cx="2571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3e4be5935cd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e69b294287_0_103:notes"/>
          <p:cNvSpPr/>
          <p:nvPr>
            <p:ph idx="2" type="sldImg"/>
          </p:nvPr>
        </p:nvSpPr>
        <p:spPr>
          <a:xfrm>
            <a:off x="2143425" y="685800"/>
            <a:ext cx="2571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2e69b294287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e4be5935cd_0_0:notes"/>
          <p:cNvSpPr/>
          <p:nvPr>
            <p:ph idx="2" type="sldImg"/>
          </p:nvPr>
        </p:nvSpPr>
        <p:spPr>
          <a:xfrm>
            <a:off x="2143447" y="685800"/>
            <a:ext cx="2571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e4be5935c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e69b294287_0_0:notes"/>
          <p:cNvSpPr/>
          <p:nvPr>
            <p:ph idx="2" type="sldImg"/>
          </p:nvPr>
        </p:nvSpPr>
        <p:spPr>
          <a:xfrm>
            <a:off x="2143425" y="685800"/>
            <a:ext cx="2571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2e69b29428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chemeClr val="dk1"/>
                </a:solidFill>
              </a:rPr>
              <a:t>https://stainless-steel-world.net/an-overview-of-world-nickel-resources/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https://www.geologyforinvestors.com/nickel-laterites/#google_vignette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https://www.mdpi.com/2075-163X/11/5/464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https://volcanoes.sdsu.edu/intraplvolc_page.html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https://www.researchgate.net/publication/381324404_Availability_of_Indonesian_nickel_reserves_and_efforts_to_improve_reserves_resistance_and_its_impact_to_economic_growth/figures?lo=1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e69b294287_0_108:notes"/>
          <p:cNvSpPr/>
          <p:nvPr>
            <p:ph idx="2" type="sldImg"/>
          </p:nvPr>
        </p:nvSpPr>
        <p:spPr>
          <a:xfrm>
            <a:off x="2143425" y="685800"/>
            <a:ext cx="2571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2e69b294287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https://stainless-steel-world.net/an-overview-of-world-nickel-resources/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https://mine.nridigital.com/mine_apr24/top-10-nickel-producing-countries-2023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https://www.researchgate.net/publication/381324404_Availability_of_Indonesian_nickel_reserves_and_efforts_to_improve_reserves_resistance_and_its_impact_to_economic_growth/figures?lo=1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https://www.mdpi.com/2075-163X/11/11/1178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e4be5935cd_0_50:notes"/>
          <p:cNvSpPr/>
          <p:nvPr>
            <p:ph idx="2" type="sldImg"/>
          </p:nvPr>
        </p:nvSpPr>
        <p:spPr>
          <a:xfrm>
            <a:off x="2143447" y="685800"/>
            <a:ext cx="2571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3e4be5935cd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e69b294287_0_6:notes"/>
          <p:cNvSpPr/>
          <p:nvPr>
            <p:ph idx="2" type="sldImg"/>
          </p:nvPr>
        </p:nvSpPr>
        <p:spPr>
          <a:xfrm>
            <a:off x="2143425" y="685800"/>
            <a:ext cx="2571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2e69b294287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chemeClr val="dk1"/>
                </a:solidFill>
              </a:rPr>
              <a:t>https://www.researchgate.net/publication/344771761_Lithium_systematics_in_global_arc_magmas_and_the_importance_of_crustal_thickening_for_lithium_enrichment/figures?lo=1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chemeClr val="dk1"/>
                </a:solidFill>
              </a:rPr>
              <a:t>https://www.sciencedirect.com/science/article/pii/S209651922301491X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chemeClr val="dk1"/>
                </a:solidFill>
              </a:rPr>
              <a:t>https://www.researchgate.net/publication/291972718_A_Review_of_Australian_Salt_Lakes_and_Assessment_of_Their_Potential_for_Strategic_Resources/figures?lo=1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https://www.energypolicy.columbia.edu/publications/fact-sheet-lithium-supply-in-the-energy-transition/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https://natural-resources.canada.ca/our-natural-resources/minerals-mining/mining-data-statistics-and-analysis/minerals-metals-facts/lithium-facts/24009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2e69b294287_0_93:notes"/>
          <p:cNvSpPr/>
          <p:nvPr>
            <p:ph idx="2" type="sldImg"/>
          </p:nvPr>
        </p:nvSpPr>
        <p:spPr>
          <a:xfrm>
            <a:off x="2143425" y="685800"/>
            <a:ext cx="2571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2e69b294287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e4be5935cd_0_105:notes"/>
          <p:cNvSpPr/>
          <p:nvPr>
            <p:ph idx="2" type="sldImg"/>
          </p:nvPr>
        </p:nvSpPr>
        <p:spPr>
          <a:xfrm>
            <a:off x="2143447" y="685800"/>
            <a:ext cx="2571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3e4be5935cd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233781" y="1323689"/>
            <a:ext cx="6390600" cy="364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233775" y="5038444"/>
            <a:ext cx="6390600" cy="140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6354343" y="8290163"/>
            <a:ext cx="411600" cy="69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233775" y="1966444"/>
            <a:ext cx="6390600" cy="3490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233775" y="5603956"/>
            <a:ext cx="6390600" cy="23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6354343" y="8290163"/>
            <a:ext cx="411600" cy="69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6354343" y="8290163"/>
            <a:ext cx="411600" cy="69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233775" y="3823733"/>
            <a:ext cx="6390600" cy="149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6354343" y="8290163"/>
            <a:ext cx="411600" cy="69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233775" y="791156"/>
            <a:ext cx="6390600" cy="101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233775" y="2048844"/>
            <a:ext cx="6390600" cy="607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6354343" y="8290163"/>
            <a:ext cx="411600" cy="69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233775" y="791156"/>
            <a:ext cx="6390600" cy="101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233775" y="2048844"/>
            <a:ext cx="3000000" cy="607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3624300" y="2048844"/>
            <a:ext cx="3000000" cy="607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6354343" y="8290163"/>
            <a:ext cx="411600" cy="69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233775" y="791156"/>
            <a:ext cx="6390600" cy="101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6354343" y="8290163"/>
            <a:ext cx="411600" cy="69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233775" y="987733"/>
            <a:ext cx="2106000" cy="1343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233775" y="2470400"/>
            <a:ext cx="2106000" cy="565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6354343" y="8290163"/>
            <a:ext cx="411600" cy="69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367688" y="800267"/>
            <a:ext cx="4775700" cy="727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6354343" y="8290163"/>
            <a:ext cx="411600" cy="69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3429000" y="-222"/>
            <a:ext cx="3429000" cy="9144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199125" y="2192311"/>
            <a:ext cx="3033900" cy="2635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199125" y="4983244"/>
            <a:ext cx="3033900" cy="219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3704625" y="1287244"/>
            <a:ext cx="2877900" cy="6569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6354343" y="8290163"/>
            <a:ext cx="411600" cy="69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233775" y="7521022"/>
            <a:ext cx="4499100" cy="1075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6354343" y="8290163"/>
            <a:ext cx="411600" cy="69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233775" y="791156"/>
            <a:ext cx="6390600" cy="101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233775" y="2048844"/>
            <a:ext cx="6390600" cy="60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6354343" y="8290163"/>
            <a:ext cx="411600" cy="69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9.png"/><Relationship Id="rId4" Type="http://schemas.openxmlformats.org/officeDocument/2006/relationships/image" Target="../media/image28.png"/><Relationship Id="rId5" Type="http://schemas.openxmlformats.org/officeDocument/2006/relationships/image" Target="../media/image2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5.png"/><Relationship Id="rId4" Type="http://schemas.openxmlformats.org/officeDocument/2006/relationships/image" Target="../media/image24.png"/><Relationship Id="rId5" Type="http://schemas.openxmlformats.org/officeDocument/2006/relationships/image" Target="../media/image2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Relationship Id="rId4" Type="http://schemas.openxmlformats.org/officeDocument/2006/relationships/image" Target="../media/image15.png"/><Relationship Id="rId5" Type="http://schemas.openxmlformats.org/officeDocument/2006/relationships/image" Target="../media/image7.png"/><Relationship Id="rId6" Type="http://schemas.openxmlformats.org/officeDocument/2006/relationships/image" Target="../media/image3.png"/><Relationship Id="rId7" Type="http://schemas.openxmlformats.org/officeDocument/2006/relationships/image" Target="../media/image1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png"/><Relationship Id="rId4" Type="http://schemas.openxmlformats.org/officeDocument/2006/relationships/image" Target="../media/image14.png"/><Relationship Id="rId5" Type="http://schemas.openxmlformats.org/officeDocument/2006/relationships/image" Target="../media/image19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Relationship Id="rId4" Type="http://schemas.openxmlformats.org/officeDocument/2006/relationships/image" Target="../media/image8.png"/><Relationship Id="rId5" Type="http://schemas.openxmlformats.org/officeDocument/2006/relationships/image" Target="../media/image1.png"/><Relationship Id="rId6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hyperlink" Target="https://natural-resources.canada.ca/minerals-mining/mining-data-statistics-analysis/minerals-metals-facts/nickel-facts" TargetMode="External"/><Relationship Id="rId4" Type="http://schemas.openxmlformats.org/officeDocument/2006/relationships/hyperlink" Target="https://commons.wikimedia.org/wiki/File:Nickel_limonite_below_laterite_cuirass._C_011.jpg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Relationship Id="rId4" Type="http://schemas.openxmlformats.org/officeDocument/2006/relationships/image" Target="../media/image21.png"/><Relationship Id="rId5" Type="http://schemas.openxmlformats.org/officeDocument/2006/relationships/image" Target="../media/image1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3.png"/><Relationship Id="rId4" Type="http://schemas.openxmlformats.org/officeDocument/2006/relationships/image" Target="../media/image26.png"/><Relationship Id="rId5" Type="http://schemas.openxmlformats.org/officeDocument/2006/relationships/image" Target="../media/image17.png"/><Relationship Id="rId6" Type="http://schemas.openxmlformats.org/officeDocument/2006/relationships/image" Target="../media/image2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www.researchgate.net/figure/World-map-showing-the-distribution-of-hard-rock-lithium-mines-dark-brown-circles-with_fig3_291972718" TargetMode="External"/><Relationship Id="rId4" Type="http://schemas.openxmlformats.org/officeDocument/2006/relationships/hyperlink" Target="https://natural-resources.canada.ca/minerals-mining/mining-data-statistics-analysis/minerals-metals-facts/lithium-facts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idx="4294967295" type="title"/>
          </p:nvPr>
        </p:nvSpPr>
        <p:spPr>
          <a:xfrm>
            <a:off x="0" y="0"/>
            <a:ext cx="63906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Cobalt </a:t>
            </a:r>
            <a:r>
              <a:rPr b="1" lang="en"/>
              <a:t>(Co)</a:t>
            </a:r>
            <a:endParaRPr b="1"/>
          </a:p>
        </p:txBody>
      </p:sp>
      <p:pic>
        <p:nvPicPr>
          <p:cNvPr id="55" name="Google Shape;55;p13"/>
          <p:cNvPicPr preferRelativeResize="0"/>
          <p:nvPr/>
        </p:nvPicPr>
        <p:blipFill rotWithShape="1">
          <a:blip r:embed="rId3">
            <a:alphaModFix/>
          </a:blip>
          <a:srcRect b="8819" l="14955" r="16410" t="17931"/>
          <a:stretch/>
        </p:blipFill>
        <p:spPr>
          <a:xfrm>
            <a:off x="0" y="529175"/>
            <a:ext cx="6858000" cy="4114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 rotWithShape="1">
          <a:blip r:embed="rId4">
            <a:alphaModFix/>
          </a:blip>
          <a:srcRect b="0" l="0" r="61615" t="0"/>
          <a:stretch/>
        </p:blipFill>
        <p:spPr>
          <a:xfrm>
            <a:off x="4452625" y="6276975"/>
            <a:ext cx="1871974" cy="28575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/>
        </p:nvSpPr>
        <p:spPr>
          <a:xfrm>
            <a:off x="6248400" y="7005900"/>
            <a:ext cx="914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0</a:t>
            </a:r>
            <a:r>
              <a:rPr lang="en" sz="1000">
                <a:solidFill>
                  <a:schemeClr val="dk2"/>
                </a:solidFill>
              </a:rPr>
              <a:t>.2%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58" name="Google Shape;58;p13"/>
          <p:cNvSpPr txBox="1"/>
          <p:nvPr/>
        </p:nvSpPr>
        <p:spPr>
          <a:xfrm>
            <a:off x="6248400" y="6339150"/>
            <a:ext cx="914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&lt;0.1%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59" name="Google Shape;59;p13"/>
          <p:cNvSpPr txBox="1"/>
          <p:nvPr/>
        </p:nvSpPr>
        <p:spPr>
          <a:xfrm>
            <a:off x="6248400" y="8070188"/>
            <a:ext cx="914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0.1</a:t>
            </a:r>
            <a:r>
              <a:rPr lang="en" sz="1000">
                <a:solidFill>
                  <a:schemeClr val="dk2"/>
                </a:solidFill>
              </a:rPr>
              <a:t>%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60" name="Google Shape;60;p13"/>
          <p:cNvSpPr txBox="1"/>
          <p:nvPr/>
        </p:nvSpPr>
        <p:spPr>
          <a:xfrm>
            <a:off x="6248400" y="8771200"/>
            <a:ext cx="914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0.01%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61" name="Google Shape;61;p13"/>
          <p:cNvSpPr txBox="1"/>
          <p:nvPr/>
        </p:nvSpPr>
        <p:spPr>
          <a:xfrm>
            <a:off x="6362025" y="5997350"/>
            <a:ext cx="410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 u="sng">
                <a:solidFill>
                  <a:schemeClr val="dk2"/>
                </a:solidFill>
              </a:rPr>
              <a:t>Co</a:t>
            </a:r>
            <a:endParaRPr b="1" sz="1200" u="sng">
              <a:solidFill>
                <a:schemeClr val="dk2"/>
              </a:solidFill>
            </a:endParaRPr>
          </a:p>
        </p:txBody>
      </p:sp>
      <p:sp>
        <p:nvSpPr>
          <p:cNvPr id="62" name="Google Shape;62;p13"/>
          <p:cNvSpPr txBox="1"/>
          <p:nvPr/>
        </p:nvSpPr>
        <p:spPr>
          <a:xfrm>
            <a:off x="5298125" y="5997350"/>
            <a:ext cx="1092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 u="sng">
                <a:solidFill>
                  <a:schemeClr val="dk2"/>
                </a:solidFill>
              </a:rPr>
              <a:t>Layer Name</a:t>
            </a:r>
            <a:endParaRPr b="1" sz="1200" u="sng">
              <a:solidFill>
                <a:schemeClr val="dk2"/>
              </a:solidFill>
            </a:endParaRPr>
          </a:p>
        </p:txBody>
      </p:sp>
      <p:sp>
        <p:nvSpPr>
          <p:cNvPr id="63" name="Google Shape;63;p13"/>
          <p:cNvSpPr txBox="1"/>
          <p:nvPr/>
        </p:nvSpPr>
        <p:spPr>
          <a:xfrm>
            <a:off x="4148675" y="5630625"/>
            <a:ext cx="2709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</a:rPr>
              <a:t>Laterites </a:t>
            </a:r>
            <a:r>
              <a:rPr lang="en" sz="1200">
                <a:solidFill>
                  <a:schemeClr val="dk2"/>
                </a:solidFill>
              </a:rPr>
              <a:t>form by breakdown of ultramafic rocks to make Co-rich soil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64" name="Google Shape;64;p13"/>
          <p:cNvSpPr txBox="1"/>
          <p:nvPr/>
        </p:nvSpPr>
        <p:spPr>
          <a:xfrm>
            <a:off x="38800" y="6192033"/>
            <a:ext cx="39846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</a:rPr>
              <a:t>S</a:t>
            </a:r>
            <a:r>
              <a:rPr b="1" lang="en" sz="1200">
                <a:solidFill>
                  <a:schemeClr val="dk2"/>
                </a:solidFill>
              </a:rPr>
              <a:t>ulfide deposits</a:t>
            </a:r>
            <a:r>
              <a:rPr lang="en" sz="1200">
                <a:solidFill>
                  <a:schemeClr val="dk2"/>
                </a:solidFill>
              </a:rPr>
              <a:t> form in Large Igneous Provinces, which are large volumes of mafic lava erupted due to a mantle plume, focused at the boundaries of cratons (old stable continental crust)</a:t>
            </a:r>
            <a:endParaRPr sz="1200">
              <a:solidFill>
                <a:schemeClr val="dk2"/>
              </a:solidFill>
            </a:endParaRPr>
          </a:p>
        </p:txBody>
      </p:sp>
      <p:pic>
        <p:nvPicPr>
          <p:cNvPr id="65" name="Google Shape;65;p13"/>
          <p:cNvPicPr preferRelativeResize="0"/>
          <p:nvPr/>
        </p:nvPicPr>
        <p:blipFill rotWithShape="1">
          <a:blip r:embed="rId5">
            <a:alphaModFix/>
          </a:blip>
          <a:srcRect b="66111" l="0" r="0" t="833"/>
          <a:stretch/>
        </p:blipFill>
        <p:spPr>
          <a:xfrm>
            <a:off x="-23350" y="7005900"/>
            <a:ext cx="3568382" cy="211905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3"/>
          <p:cNvSpPr txBox="1"/>
          <p:nvPr/>
        </p:nvSpPr>
        <p:spPr>
          <a:xfrm>
            <a:off x="48325" y="7055975"/>
            <a:ext cx="1913700" cy="677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2"/>
                </a:solidFill>
              </a:rPr>
              <a:t>S</a:t>
            </a:r>
            <a:r>
              <a:rPr b="1" lang="en" sz="800">
                <a:solidFill>
                  <a:schemeClr val="dk2"/>
                </a:solidFill>
              </a:rPr>
              <a:t>ulfide </a:t>
            </a:r>
            <a:r>
              <a:rPr lang="en" sz="800">
                <a:solidFill>
                  <a:schemeClr val="dk2"/>
                </a:solidFill>
              </a:rPr>
              <a:t>unmixes from the silicate magma, forming blebs of sulfide liquid, which can sink and concentrate Fe, Ni, Cu and Co</a:t>
            </a:r>
            <a:endParaRPr sz="800">
              <a:solidFill>
                <a:schemeClr val="dk2"/>
              </a:solidFill>
            </a:endParaRPr>
          </a:p>
        </p:txBody>
      </p:sp>
      <p:pic>
        <p:nvPicPr>
          <p:cNvPr id="67" name="Google Shape;67;p13"/>
          <p:cNvPicPr preferRelativeResize="0"/>
          <p:nvPr/>
        </p:nvPicPr>
        <p:blipFill rotWithShape="1">
          <a:blip r:embed="rId6">
            <a:alphaModFix/>
          </a:blip>
          <a:srcRect b="25547" l="35681" r="26820" t="37077"/>
          <a:stretch/>
        </p:blipFill>
        <p:spPr>
          <a:xfrm>
            <a:off x="0" y="4556709"/>
            <a:ext cx="2890903" cy="1620025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3"/>
          <p:cNvSpPr txBox="1"/>
          <p:nvPr/>
        </p:nvSpPr>
        <p:spPr>
          <a:xfrm>
            <a:off x="48325" y="2470925"/>
            <a:ext cx="25038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Most Co is produced from </a:t>
            </a:r>
            <a:r>
              <a:rPr b="1" lang="en" sz="1200">
                <a:solidFill>
                  <a:schemeClr val="dk2"/>
                </a:solidFill>
              </a:rPr>
              <a:t>sediment hosted Cu-Co </a:t>
            </a:r>
            <a:r>
              <a:rPr b="1" lang="en" sz="1200">
                <a:solidFill>
                  <a:schemeClr val="dk2"/>
                </a:solidFill>
              </a:rPr>
              <a:t>deposits</a:t>
            </a:r>
            <a:r>
              <a:rPr lang="en" sz="1200">
                <a:solidFill>
                  <a:schemeClr val="dk2"/>
                </a:solidFill>
              </a:rPr>
              <a:t> in the DRC.These form when hot groundwater deposits metals in </a:t>
            </a:r>
            <a:r>
              <a:rPr lang="en" sz="1200">
                <a:solidFill>
                  <a:schemeClr val="dk2"/>
                </a:solidFill>
              </a:rPr>
              <a:t>sedimentary</a:t>
            </a:r>
            <a:r>
              <a:rPr lang="en" sz="1200">
                <a:solidFill>
                  <a:schemeClr val="dk2"/>
                </a:solidFill>
              </a:rPr>
              <a:t> rocks.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69" name="Google Shape;69;p13"/>
          <p:cNvSpPr txBox="1"/>
          <p:nvPr/>
        </p:nvSpPr>
        <p:spPr>
          <a:xfrm>
            <a:off x="2787825" y="4675621"/>
            <a:ext cx="39846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The biggest known Co resources are at the bottom of the ocean, as </a:t>
            </a:r>
            <a:r>
              <a:rPr b="1" lang="en" sz="1200">
                <a:solidFill>
                  <a:schemeClr val="dk2"/>
                </a:solidFill>
              </a:rPr>
              <a:t>polymetallic nodules or crusts </a:t>
            </a:r>
            <a:r>
              <a:rPr lang="en" sz="1200">
                <a:solidFill>
                  <a:schemeClr val="dk2"/>
                </a:solidFill>
              </a:rPr>
              <a:t>on the seafloor. These are not currently being mined due to the potential environmental, legal and economic impacts.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70" name="Google Shape;70;p13"/>
          <p:cNvSpPr txBox="1"/>
          <p:nvPr/>
        </p:nvSpPr>
        <p:spPr>
          <a:xfrm>
            <a:off x="4772648" y="529175"/>
            <a:ext cx="19137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Figu</a:t>
            </a:r>
            <a:r>
              <a:rPr lang="en" sz="800"/>
              <a:t>re 1. World map of cobalt deposits. </a:t>
            </a:r>
            <a:r>
              <a:rPr lang="en" sz="800">
                <a:solidFill>
                  <a:schemeClr val="dk1"/>
                </a:solidFill>
              </a:rPr>
              <a:t>Reproduced from </a:t>
            </a:r>
            <a:r>
              <a:rPr lang="en" sz="800">
                <a:solidFill>
                  <a:schemeClr val="dk1"/>
                </a:solidFill>
              </a:rPr>
              <a:t>Rachidi et al. (2021)</a:t>
            </a:r>
            <a:r>
              <a:rPr lang="en" sz="800">
                <a:solidFill>
                  <a:schemeClr val="dk1"/>
                </a:solidFill>
              </a:rPr>
              <a:t> under a </a:t>
            </a:r>
            <a:r>
              <a:rPr lang="en" sz="800">
                <a:solidFill>
                  <a:schemeClr val="dk1"/>
                </a:solidFill>
              </a:rPr>
              <a:t>CC BY 4.0</a:t>
            </a:r>
            <a:r>
              <a:rPr lang="en" sz="800">
                <a:solidFill>
                  <a:schemeClr val="dk1"/>
                </a:solidFill>
              </a:rPr>
              <a:t> license.</a:t>
            </a:r>
            <a:r>
              <a:rPr lang="en" sz="800"/>
              <a:t> </a:t>
            </a:r>
            <a:endParaRPr sz="800"/>
          </a:p>
        </p:txBody>
      </p:sp>
      <p:sp>
        <p:nvSpPr>
          <p:cNvPr id="71" name="Google Shape;71;p13"/>
          <p:cNvSpPr txBox="1"/>
          <p:nvPr/>
        </p:nvSpPr>
        <p:spPr>
          <a:xfrm>
            <a:off x="1946734" y="5603510"/>
            <a:ext cx="2137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Figure 2. Wo</a:t>
            </a:r>
            <a:r>
              <a:rPr lang="en" sz="800"/>
              <a:t>rld map of seafloor cobalt deposits. Source: </a:t>
            </a:r>
            <a:r>
              <a:rPr lang="en" sz="800"/>
              <a:t>Hitzman et al. (2017). Public Domain.</a:t>
            </a:r>
            <a:endParaRPr sz="800"/>
          </a:p>
        </p:txBody>
      </p:sp>
      <p:sp>
        <p:nvSpPr>
          <p:cNvPr id="72" name="Google Shape;72;p13"/>
          <p:cNvSpPr txBox="1"/>
          <p:nvPr/>
        </p:nvSpPr>
        <p:spPr>
          <a:xfrm>
            <a:off x="3426923" y="6868800"/>
            <a:ext cx="10257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Figure 3. Magmatic Sulfides. </a:t>
            </a:r>
            <a:r>
              <a:rPr lang="en" sz="800">
                <a:solidFill>
                  <a:schemeClr val="dk1"/>
                </a:solidFill>
              </a:rPr>
              <a:t>Reproduced from Wang et al. (2021) under a CC BY 4.0 license.</a:t>
            </a:r>
            <a:r>
              <a:rPr lang="en" sz="800"/>
              <a:t> </a:t>
            </a:r>
            <a:endParaRPr sz="800"/>
          </a:p>
        </p:txBody>
      </p:sp>
      <p:sp>
        <p:nvSpPr>
          <p:cNvPr id="73" name="Google Shape;73;p13"/>
          <p:cNvSpPr txBox="1"/>
          <p:nvPr/>
        </p:nvSpPr>
        <p:spPr>
          <a:xfrm>
            <a:off x="3429001" y="8237535"/>
            <a:ext cx="10257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Figure 4. Laterites. Reproduced from </a:t>
            </a:r>
            <a:r>
              <a:rPr lang="en" sz="800">
                <a:solidFill>
                  <a:schemeClr val="dk1"/>
                </a:solidFill>
              </a:rPr>
              <a:t>Ruslan et al. (2025)</a:t>
            </a:r>
            <a:r>
              <a:rPr lang="en" sz="800">
                <a:solidFill>
                  <a:schemeClr val="dk1"/>
                </a:solidFill>
              </a:rPr>
              <a:t> under a CC BY 4.0 license. </a:t>
            </a:r>
            <a:endParaRPr sz="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2"/>
          <p:cNvSpPr txBox="1"/>
          <p:nvPr>
            <p:ph type="title"/>
          </p:nvPr>
        </p:nvSpPr>
        <p:spPr>
          <a:xfrm>
            <a:off x="0" y="0"/>
            <a:ext cx="63906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REE</a:t>
            </a:r>
            <a:endParaRPr b="1"/>
          </a:p>
        </p:txBody>
      </p:sp>
      <p:pic>
        <p:nvPicPr>
          <p:cNvPr id="187" name="Google Shape;187;p22"/>
          <p:cNvPicPr preferRelativeResize="0"/>
          <p:nvPr/>
        </p:nvPicPr>
        <p:blipFill rotWithShape="1">
          <a:blip r:embed="rId3">
            <a:alphaModFix/>
          </a:blip>
          <a:srcRect b="1788" l="2695" r="0" t="3119"/>
          <a:stretch/>
        </p:blipFill>
        <p:spPr>
          <a:xfrm>
            <a:off x="66675" y="472725"/>
            <a:ext cx="6857999" cy="4421269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2"/>
          <p:cNvSpPr txBox="1"/>
          <p:nvPr/>
        </p:nvSpPr>
        <p:spPr>
          <a:xfrm>
            <a:off x="1790700" y="3901900"/>
            <a:ext cx="49740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Phanerozoic </a:t>
            </a:r>
            <a:r>
              <a:rPr lang="en" sz="1000">
                <a:solidFill>
                  <a:schemeClr val="dk1"/>
                </a:solidFill>
              </a:rPr>
              <a:t>is less than 540 million years ago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Proterozoic </a:t>
            </a:r>
            <a:r>
              <a:rPr lang="en" sz="1000">
                <a:solidFill>
                  <a:schemeClr val="dk1"/>
                </a:solidFill>
              </a:rPr>
              <a:t>is 2500 to 540 million years ago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Archean</a:t>
            </a:r>
            <a:r>
              <a:rPr lang="en" sz="1000">
                <a:solidFill>
                  <a:schemeClr val="dk1"/>
                </a:solidFill>
              </a:rPr>
              <a:t> is more than 2500 million years ago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Cratons </a:t>
            </a:r>
            <a:r>
              <a:rPr lang="en" sz="1000">
                <a:solidFill>
                  <a:schemeClr val="dk1"/>
                </a:solidFill>
              </a:rPr>
              <a:t>are ancient, stable continental crust that formed the nucleus for each continent</a:t>
            </a:r>
            <a:endParaRPr sz="1000">
              <a:solidFill>
                <a:schemeClr val="dk1"/>
              </a:solidFill>
            </a:endParaRPr>
          </a:p>
        </p:txBody>
      </p:sp>
      <p:pic>
        <p:nvPicPr>
          <p:cNvPr id="189" name="Google Shape;18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5250" y="5091850"/>
            <a:ext cx="6581825" cy="402505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2"/>
          <p:cNvSpPr/>
          <p:nvPr/>
        </p:nvSpPr>
        <p:spPr>
          <a:xfrm>
            <a:off x="68575" y="5044450"/>
            <a:ext cx="838200" cy="695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1" name="Google Shape;191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350" y="8570172"/>
            <a:ext cx="200025" cy="22145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2"/>
          <p:cNvSpPr/>
          <p:nvPr/>
        </p:nvSpPr>
        <p:spPr>
          <a:xfrm>
            <a:off x="66663" y="8864025"/>
            <a:ext cx="221400" cy="221400"/>
          </a:xfrm>
          <a:prstGeom prst="ellipse">
            <a:avLst/>
          </a:prstGeom>
          <a:solidFill>
            <a:srgbClr val="FF9900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22"/>
          <p:cNvSpPr txBox="1"/>
          <p:nvPr/>
        </p:nvSpPr>
        <p:spPr>
          <a:xfrm>
            <a:off x="220225" y="8504450"/>
            <a:ext cx="5486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Mineralized Carbonatites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194" name="Google Shape;194;p22"/>
          <p:cNvSpPr txBox="1"/>
          <p:nvPr/>
        </p:nvSpPr>
        <p:spPr>
          <a:xfrm>
            <a:off x="220225" y="8780675"/>
            <a:ext cx="5486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Hotspots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195" name="Google Shape;195;p22"/>
          <p:cNvSpPr txBox="1"/>
          <p:nvPr/>
        </p:nvSpPr>
        <p:spPr>
          <a:xfrm>
            <a:off x="-11400" y="4979725"/>
            <a:ext cx="3680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Figure 2. Tectonic map of global REE carbonatite deposits. Locations estimated from Wang et al. (2020). Basemap </a:t>
            </a:r>
            <a:r>
              <a:rPr lang="en" sz="800">
                <a:solidFill>
                  <a:schemeClr val="dk1"/>
                </a:solidFill>
              </a:rPr>
              <a:t>reproduced </a:t>
            </a:r>
            <a:r>
              <a:rPr lang="en" sz="800">
                <a:solidFill>
                  <a:schemeClr val="dk1"/>
                </a:solidFill>
              </a:rPr>
              <a:t>from Gaba (2018), under a CC BY-SA 3.0 license, modified with author’s written permission.</a:t>
            </a:r>
            <a:endParaRPr sz="800">
              <a:solidFill>
                <a:schemeClr val="dk1"/>
              </a:solidFill>
            </a:endParaRPr>
          </a:p>
        </p:txBody>
      </p:sp>
      <p:sp>
        <p:nvSpPr>
          <p:cNvPr id="196" name="Google Shape;196;p22"/>
          <p:cNvSpPr txBox="1"/>
          <p:nvPr/>
        </p:nvSpPr>
        <p:spPr>
          <a:xfrm>
            <a:off x="3065175" y="142875"/>
            <a:ext cx="3747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Figure 1. Map of global REE carbonatite deposits.Reproduced from Wang et al. (2020), under a CC BY 4.0 license.</a:t>
            </a:r>
            <a:endParaRPr sz="8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23"/>
          <p:cNvPicPr preferRelativeResize="0"/>
          <p:nvPr/>
        </p:nvPicPr>
        <p:blipFill rotWithShape="1">
          <a:blip r:embed="rId3">
            <a:alphaModFix/>
          </a:blip>
          <a:srcRect b="1582" l="22433" r="19780" t="1378"/>
          <a:stretch/>
        </p:blipFill>
        <p:spPr>
          <a:xfrm>
            <a:off x="3444477" y="719024"/>
            <a:ext cx="3403998" cy="3440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3"/>
          <p:cNvPicPr preferRelativeResize="0"/>
          <p:nvPr/>
        </p:nvPicPr>
        <p:blipFill rotWithShape="1">
          <a:blip r:embed="rId4">
            <a:alphaModFix/>
          </a:blip>
          <a:srcRect b="18404" l="24856" r="25924" t="25210"/>
          <a:stretch/>
        </p:blipFill>
        <p:spPr>
          <a:xfrm>
            <a:off x="0" y="4791600"/>
            <a:ext cx="6757875" cy="435240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23"/>
          <p:cNvSpPr txBox="1"/>
          <p:nvPr/>
        </p:nvSpPr>
        <p:spPr>
          <a:xfrm>
            <a:off x="5764699" y="8836209"/>
            <a:ext cx="3000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Alonso et al. </a:t>
            </a:r>
            <a:r>
              <a:rPr lang="en" sz="800">
                <a:solidFill>
                  <a:schemeClr val="dk1"/>
                </a:solidFill>
              </a:rPr>
              <a:t>(2023)</a:t>
            </a:r>
            <a:endParaRPr sz="800"/>
          </a:p>
        </p:txBody>
      </p:sp>
      <p:sp>
        <p:nvSpPr>
          <p:cNvPr id="204" name="Google Shape;204;p23"/>
          <p:cNvSpPr txBox="1"/>
          <p:nvPr/>
        </p:nvSpPr>
        <p:spPr>
          <a:xfrm>
            <a:off x="3636525" y="4791600"/>
            <a:ext cx="3192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Figure 5. Supply chain for REE. </a:t>
            </a:r>
            <a:r>
              <a:rPr lang="en" sz="800">
                <a:solidFill>
                  <a:schemeClr val="dk1"/>
                </a:solidFill>
              </a:rPr>
              <a:t>Reproduced from Alonso et al. (2023) under a CC BY 4.0 license.</a:t>
            </a:r>
            <a:endParaRPr sz="800"/>
          </a:p>
        </p:txBody>
      </p:sp>
      <p:pic>
        <p:nvPicPr>
          <p:cNvPr id="205" name="Google Shape;205;p23"/>
          <p:cNvPicPr preferRelativeResize="0"/>
          <p:nvPr/>
        </p:nvPicPr>
        <p:blipFill rotWithShape="1">
          <a:blip r:embed="rId5">
            <a:alphaModFix/>
          </a:blip>
          <a:srcRect b="1819" l="24299" r="15659" t="1413"/>
          <a:stretch/>
        </p:blipFill>
        <p:spPr>
          <a:xfrm>
            <a:off x="4875" y="719024"/>
            <a:ext cx="3404009" cy="3297352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23"/>
          <p:cNvSpPr txBox="1"/>
          <p:nvPr/>
        </p:nvSpPr>
        <p:spPr>
          <a:xfrm>
            <a:off x="58199" y="99400"/>
            <a:ext cx="2505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Figure 3. Global REE Production (2025). Source: </a:t>
            </a:r>
            <a:r>
              <a:rPr lang="en" sz="800">
                <a:solidFill>
                  <a:srgbClr val="222222"/>
                </a:solidFill>
              </a:rPr>
              <a:t>USGS Mineral Commodities Summaries (2026)</a:t>
            </a:r>
            <a:r>
              <a:rPr lang="en" sz="800"/>
              <a:t>. Public Domain.</a:t>
            </a:r>
            <a:endParaRPr sz="800"/>
          </a:p>
        </p:txBody>
      </p:sp>
      <p:sp>
        <p:nvSpPr>
          <p:cNvPr id="207" name="Google Shape;207;p23"/>
          <p:cNvSpPr txBox="1"/>
          <p:nvPr/>
        </p:nvSpPr>
        <p:spPr>
          <a:xfrm>
            <a:off x="3830099" y="99400"/>
            <a:ext cx="2505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Figure 4. Global REE Reserves (2025). Source: </a:t>
            </a:r>
            <a:r>
              <a:rPr lang="en" sz="800">
                <a:solidFill>
                  <a:srgbClr val="222222"/>
                </a:solidFill>
              </a:rPr>
              <a:t>USGS Mineral Commodities Summaries (2026)</a:t>
            </a:r>
            <a:r>
              <a:rPr lang="en" sz="800"/>
              <a:t>. Public Domain.</a:t>
            </a:r>
            <a:endParaRPr sz="8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4"/>
          <p:cNvSpPr txBox="1"/>
          <p:nvPr>
            <p:ph type="title"/>
          </p:nvPr>
        </p:nvSpPr>
        <p:spPr>
          <a:xfrm>
            <a:off x="233775" y="791156"/>
            <a:ext cx="6390600" cy="101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REE Figure References</a:t>
            </a:r>
            <a:endParaRPr/>
          </a:p>
        </p:txBody>
      </p:sp>
      <p:sp>
        <p:nvSpPr>
          <p:cNvPr id="213" name="Google Shape;213;p24"/>
          <p:cNvSpPr txBox="1"/>
          <p:nvPr>
            <p:ph idx="1" type="body"/>
          </p:nvPr>
        </p:nvSpPr>
        <p:spPr>
          <a:xfrm>
            <a:off x="233775" y="2048844"/>
            <a:ext cx="6390600" cy="607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222222"/>
                </a:solidFill>
                <a:highlight>
                  <a:srgbClr val="FFFFFF"/>
                </a:highlight>
              </a:rPr>
              <a:t>Alonso, E., Pineault, D. G., Gambogi, J., &amp; Nassar, N. T. (2023). Mapping first to final uses for rare earth elements, globally and in the United States. </a:t>
            </a:r>
            <a:r>
              <a:rPr i="1" lang="en" sz="1100">
                <a:solidFill>
                  <a:srgbClr val="222222"/>
                </a:solidFill>
                <a:highlight>
                  <a:srgbClr val="FFFFFF"/>
                </a:highlight>
              </a:rPr>
              <a:t>Journal of Industrial Ecology</a:t>
            </a:r>
            <a:r>
              <a:rPr lang="en" sz="1100">
                <a:solidFill>
                  <a:srgbClr val="222222"/>
                </a:solidFill>
                <a:highlight>
                  <a:srgbClr val="FFFFFF"/>
                </a:highlight>
              </a:rPr>
              <a:t>, </a:t>
            </a:r>
            <a:r>
              <a:rPr i="1" lang="en" sz="1100">
                <a:solidFill>
                  <a:srgbClr val="222222"/>
                </a:solidFill>
                <a:highlight>
                  <a:srgbClr val="FFFFFF"/>
                </a:highlight>
              </a:rPr>
              <a:t>27</a:t>
            </a:r>
            <a:r>
              <a:rPr lang="en" sz="1100">
                <a:solidFill>
                  <a:srgbClr val="222222"/>
                </a:solidFill>
                <a:highlight>
                  <a:srgbClr val="FFFFFF"/>
                </a:highlight>
              </a:rPr>
              <a:t>(1), 312-322.</a:t>
            </a:r>
            <a:r>
              <a:rPr lang="en" sz="1100">
                <a:solidFill>
                  <a:schemeClr val="dk1"/>
                </a:solidFill>
              </a:rPr>
              <a:t> </a:t>
            </a:r>
            <a:endParaRPr sz="11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222222"/>
                </a:solidFill>
                <a:highlight>
                  <a:srgbClr val="FFFFFF"/>
                </a:highlight>
              </a:rPr>
              <a:t>Gaba (2018) 10 degrees E centered, English, https://commons.wikimedia.org/wiki/File:Tectonic_plates_boundaries_World_map_Wt_10degE_centered-fr.svg#/media/File:Tectonic_plates_boundaries_World_map_Wt_10degE_centered-en.svg, last accessed June 2026</a:t>
            </a:r>
            <a:endParaRPr sz="11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222222"/>
                </a:solidFill>
                <a:highlight>
                  <a:srgbClr val="FFFFFF"/>
                </a:highlight>
              </a:rPr>
              <a:t>USGS Mineral Commodities Summaries (2026). Mineral commodity summaries. US Geological Survey: Reston, VA, USA, 200. </a:t>
            </a:r>
            <a:endParaRPr sz="11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222222"/>
                </a:solidFill>
                <a:highlight>
                  <a:schemeClr val="lt1"/>
                </a:highlight>
              </a:rPr>
              <a:t>Wang, Z. Y., Fan, H. R., Zhou, L., Yang, K. F., &amp; She, H. D. (2020). Carbonatite-related REE deposits: An overview. </a:t>
            </a:r>
            <a:r>
              <a:rPr i="1" lang="en" sz="1100">
                <a:solidFill>
                  <a:srgbClr val="222222"/>
                </a:solidFill>
                <a:highlight>
                  <a:schemeClr val="lt1"/>
                </a:highlight>
              </a:rPr>
              <a:t>Minerals</a:t>
            </a:r>
            <a:r>
              <a:rPr lang="en" sz="1100">
                <a:solidFill>
                  <a:srgbClr val="222222"/>
                </a:solidFill>
                <a:highlight>
                  <a:schemeClr val="lt1"/>
                </a:highlight>
              </a:rPr>
              <a:t>, </a:t>
            </a:r>
            <a:r>
              <a:rPr i="1" lang="en" sz="1100">
                <a:solidFill>
                  <a:srgbClr val="222222"/>
                </a:solidFill>
                <a:highlight>
                  <a:schemeClr val="lt1"/>
                </a:highlight>
              </a:rPr>
              <a:t>10</a:t>
            </a:r>
            <a:r>
              <a:rPr lang="en" sz="1100">
                <a:solidFill>
                  <a:srgbClr val="222222"/>
                </a:solidFill>
                <a:highlight>
                  <a:schemeClr val="lt1"/>
                </a:highlight>
              </a:rPr>
              <a:t>(11), 965.</a:t>
            </a:r>
            <a:r>
              <a:rPr lang="en" sz="1100">
                <a:solidFill>
                  <a:schemeClr val="dk1"/>
                </a:solidFill>
              </a:rPr>
              <a:t> </a:t>
            </a:r>
            <a:endParaRPr sz="1100">
              <a:solidFill>
                <a:srgbClr val="222222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4"/>
          <p:cNvPicPr preferRelativeResize="0"/>
          <p:nvPr/>
        </p:nvPicPr>
        <p:blipFill rotWithShape="1">
          <a:blip r:embed="rId3">
            <a:alphaModFix/>
          </a:blip>
          <a:srcRect b="2197" l="1715" r="14617" t="1436"/>
          <a:stretch/>
        </p:blipFill>
        <p:spPr>
          <a:xfrm>
            <a:off x="2373042" y="298631"/>
            <a:ext cx="4205126" cy="336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4"/>
          <p:cNvPicPr preferRelativeResize="0"/>
          <p:nvPr/>
        </p:nvPicPr>
        <p:blipFill rotWithShape="1">
          <a:blip r:embed="rId4">
            <a:alphaModFix/>
          </a:blip>
          <a:srcRect b="22086" l="48473" r="29861" t="39623"/>
          <a:stretch/>
        </p:blipFill>
        <p:spPr>
          <a:xfrm>
            <a:off x="0" y="333375"/>
            <a:ext cx="2276477" cy="226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4"/>
          <p:cNvPicPr preferRelativeResize="0"/>
          <p:nvPr/>
        </p:nvPicPr>
        <p:blipFill rotWithShape="1">
          <a:blip r:embed="rId5">
            <a:alphaModFix/>
          </a:blip>
          <a:srcRect b="12824" l="22359" r="23251" t="32113"/>
          <a:stretch/>
        </p:blipFill>
        <p:spPr>
          <a:xfrm>
            <a:off x="2434214" y="6603999"/>
            <a:ext cx="4371975" cy="2488700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4"/>
          <p:cNvSpPr txBox="1"/>
          <p:nvPr/>
        </p:nvSpPr>
        <p:spPr>
          <a:xfrm>
            <a:off x="158150" y="8030125"/>
            <a:ext cx="22149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A “resource” is the amount of Co available, while a “reserve” is the amount that can be mined economically.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82" name="Google Shape;82;p14"/>
          <p:cNvSpPr txBox="1"/>
          <p:nvPr/>
        </p:nvSpPr>
        <p:spPr>
          <a:xfrm>
            <a:off x="50800" y="53975"/>
            <a:ext cx="1959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Global Co Production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83" name="Google Shape;83;p14"/>
          <p:cNvSpPr/>
          <p:nvPr/>
        </p:nvSpPr>
        <p:spPr>
          <a:xfrm>
            <a:off x="0" y="4429125"/>
            <a:ext cx="314400" cy="162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14"/>
          <p:cNvSpPr/>
          <p:nvPr/>
        </p:nvSpPr>
        <p:spPr>
          <a:xfrm>
            <a:off x="2257425" y="4257300"/>
            <a:ext cx="314400" cy="162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14"/>
          <p:cNvSpPr txBox="1"/>
          <p:nvPr/>
        </p:nvSpPr>
        <p:spPr>
          <a:xfrm>
            <a:off x="4499950" y="0"/>
            <a:ext cx="2358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Global Co Reserves (2025)</a:t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86" name="Google Shape;86;p14"/>
          <p:cNvPicPr preferRelativeResize="0"/>
          <p:nvPr/>
        </p:nvPicPr>
        <p:blipFill rotWithShape="1">
          <a:blip r:embed="rId6">
            <a:alphaModFix/>
          </a:blip>
          <a:srcRect b="6325" l="15183" r="11787" t="2267"/>
          <a:stretch/>
        </p:blipFill>
        <p:spPr>
          <a:xfrm>
            <a:off x="4927" y="3512312"/>
            <a:ext cx="3303737" cy="248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4"/>
          <p:cNvPicPr preferRelativeResize="0"/>
          <p:nvPr/>
        </p:nvPicPr>
        <p:blipFill rotWithShape="1">
          <a:blip r:embed="rId7">
            <a:alphaModFix/>
          </a:blip>
          <a:srcRect b="4270" l="12501" r="5846" t="6778"/>
          <a:stretch/>
        </p:blipFill>
        <p:spPr>
          <a:xfrm>
            <a:off x="3386964" y="3998627"/>
            <a:ext cx="3532200" cy="2312947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4"/>
          <p:cNvSpPr txBox="1"/>
          <p:nvPr/>
        </p:nvSpPr>
        <p:spPr>
          <a:xfrm>
            <a:off x="3004923" y="6649550"/>
            <a:ext cx="19137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Figure 9. Global Co Production over time. </a:t>
            </a:r>
            <a:r>
              <a:rPr lang="en" sz="800">
                <a:solidFill>
                  <a:schemeClr val="dk1"/>
                </a:solidFill>
              </a:rPr>
              <a:t>Reproduced from Rachidi et al. (2021) under a CC BY 4.0 license.</a:t>
            </a:r>
            <a:r>
              <a:rPr lang="en" sz="800"/>
              <a:t> </a:t>
            </a:r>
            <a:endParaRPr sz="800"/>
          </a:p>
        </p:txBody>
      </p:sp>
      <p:sp>
        <p:nvSpPr>
          <p:cNvPr id="89" name="Google Shape;89;p14"/>
          <p:cNvSpPr txBox="1"/>
          <p:nvPr/>
        </p:nvSpPr>
        <p:spPr>
          <a:xfrm>
            <a:off x="69647" y="2531010"/>
            <a:ext cx="21372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Figure 5. Global Co Production. Source: Hitzman et al. (2017). Public Domain.</a:t>
            </a:r>
            <a:endParaRPr sz="800"/>
          </a:p>
        </p:txBody>
      </p:sp>
      <p:sp>
        <p:nvSpPr>
          <p:cNvPr id="90" name="Google Shape;90;p14"/>
          <p:cNvSpPr txBox="1"/>
          <p:nvPr/>
        </p:nvSpPr>
        <p:spPr>
          <a:xfrm>
            <a:off x="5354900" y="2841006"/>
            <a:ext cx="15030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Figure 6. Global Co Reserves (2025). Source: </a:t>
            </a:r>
            <a:r>
              <a:rPr lang="en" sz="800">
                <a:solidFill>
                  <a:srgbClr val="222222"/>
                </a:solidFill>
              </a:rPr>
              <a:t>USGS Mineral Commodities Summaries (2026)</a:t>
            </a:r>
            <a:r>
              <a:rPr lang="en" sz="800"/>
              <a:t>. Public Domain.</a:t>
            </a:r>
            <a:endParaRPr sz="800"/>
          </a:p>
        </p:txBody>
      </p:sp>
      <p:sp>
        <p:nvSpPr>
          <p:cNvPr id="91" name="Google Shape;91;p14"/>
          <p:cNvSpPr txBox="1"/>
          <p:nvPr/>
        </p:nvSpPr>
        <p:spPr>
          <a:xfrm>
            <a:off x="8" y="5920531"/>
            <a:ext cx="27402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Figure 7. Global Co Resources. Source: </a:t>
            </a:r>
            <a:r>
              <a:rPr lang="en" sz="800">
                <a:solidFill>
                  <a:srgbClr val="222222"/>
                </a:solidFill>
              </a:rPr>
              <a:t>USGS Mineral Commodities Summaries (2026)</a:t>
            </a:r>
            <a:r>
              <a:rPr lang="en" sz="800"/>
              <a:t>. Public Domain.</a:t>
            </a:r>
            <a:endParaRPr sz="800"/>
          </a:p>
        </p:txBody>
      </p:sp>
      <p:sp>
        <p:nvSpPr>
          <p:cNvPr id="92" name="Google Shape;92;p14"/>
          <p:cNvSpPr txBox="1"/>
          <p:nvPr/>
        </p:nvSpPr>
        <p:spPr>
          <a:xfrm>
            <a:off x="5431350" y="5712825"/>
            <a:ext cx="14265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Figure 8. Global Co Resources by type. </a:t>
            </a:r>
            <a:r>
              <a:rPr lang="en" sz="800">
                <a:solidFill>
                  <a:srgbClr val="222222"/>
                </a:solidFill>
                <a:highlight>
                  <a:schemeClr val="lt1"/>
                </a:highlight>
              </a:rPr>
              <a:t>Data from Williams-Jones &amp; Vasyukova (2022)</a:t>
            </a:r>
            <a:r>
              <a:rPr lang="en" sz="800">
                <a:solidFill>
                  <a:schemeClr val="dk1"/>
                </a:solidFill>
              </a:rPr>
              <a:t>.</a:t>
            </a:r>
            <a:r>
              <a:rPr lang="en" sz="800"/>
              <a:t> </a:t>
            </a:r>
            <a:endParaRPr sz="800"/>
          </a:p>
        </p:txBody>
      </p:sp>
      <p:sp>
        <p:nvSpPr>
          <p:cNvPr id="93" name="Google Shape;93;p14"/>
          <p:cNvSpPr txBox="1"/>
          <p:nvPr/>
        </p:nvSpPr>
        <p:spPr>
          <a:xfrm>
            <a:off x="50800" y="3112100"/>
            <a:ext cx="1959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Global Co Uses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94" name="Google Shape;94;p14"/>
          <p:cNvSpPr txBox="1"/>
          <p:nvPr/>
        </p:nvSpPr>
        <p:spPr>
          <a:xfrm>
            <a:off x="4530532" y="3806957"/>
            <a:ext cx="2358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Global Co Resources</a:t>
            </a:r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5"/>
          <p:cNvSpPr txBox="1"/>
          <p:nvPr>
            <p:ph type="title"/>
          </p:nvPr>
        </p:nvSpPr>
        <p:spPr>
          <a:xfrm>
            <a:off x="233775" y="791156"/>
            <a:ext cx="6390600" cy="101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Cobalt Figure References</a:t>
            </a:r>
            <a:endParaRPr/>
          </a:p>
        </p:txBody>
      </p:sp>
      <p:sp>
        <p:nvSpPr>
          <p:cNvPr id="100" name="Google Shape;100;p15"/>
          <p:cNvSpPr txBox="1"/>
          <p:nvPr>
            <p:ph idx="1" type="body"/>
          </p:nvPr>
        </p:nvSpPr>
        <p:spPr>
          <a:xfrm>
            <a:off x="233775" y="2048844"/>
            <a:ext cx="6390600" cy="607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222222"/>
                </a:solidFill>
                <a:highlight>
                  <a:srgbClr val="FFFFFF"/>
                </a:highlight>
              </a:rPr>
              <a:t>Hitzman, M. W., Bookstrom, A. A., Slack, J. F., &amp; Zientek, M. L. (2017). Cobalt—styles of deposits and the search for primary deposits. USGS Open-File Rep. 2017-1155. </a:t>
            </a:r>
            <a:r>
              <a:rPr i="1" lang="en" sz="1100">
                <a:solidFill>
                  <a:srgbClr val="222222"/>
                </a:solidFill>
                <a:highlight>
                  <a:srgbClr val="FFFFFF"/>
                </a:highlight>
              </a:rPr>
              <a:t>US Geol. Surv., Reston, VA</a:t>
            </a:r>
            <a:r>
              <a:rPr lang="en" sz="1100">
                <a:solidFill>
                  <a:srgbClr val="222222"/>
                </a:solidFill>
                <a:highlight>
                  <a:srgbClr val="FFFFFF"/>
                </a:highlight>
              </a:rPr>
              <a:t>.</a:t>
            </a:r>
            <a:r>
              <a:rPr lang="en" sz="1100">
                <a:solidFill>
                  <a:schemeClr val="dk1"/>
                </a:solidFill>
              </a:rPr>
              <a:t> 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222222"/>
                </a:solidFill>
                <a:highlight>
                  <a:srgbClr val="FFFFFF"/>
                </a:highlight>
              </a:rPr>
              <a:t>Rachidi, N. R., Nwaila, G. T., Zhang, S. E., Bourdeau, J. E., &amp; Ghorbani, Y. (2021). Assessing cobalt supply sustainability through production forecasting and implications for green energy policies. </a:t>
            </a:r>
            <a:r>
              <a:rPr i="1" lang="en" sz="1100">
                <a:solidFill>
                  <a:srgbClr val="222222"/>
                </a:solidFill>
                <a:highlight>
                  <a:srgbClr val="FFFFFF"/>
                </a:highlight>
              </a:rPr>
              <a:t>Resources Policy</a:t>
            </a:r>
            <a:r>
              <a:rPr lang="en" sz="1100">
                <a:solidFill>
                  <a:srgbClr val="222222"/>
                </a:solidFill>
                <a:highlight>
                  <a:srgbClr val="FFFFFF"/>
                </a:highlight>
              </a:rPr>
              <a:t>, </a:t>
            </a:r>
            <a:r>
              <a:rPr i="1" lang="en" sz="1100">
                <a:solidFill>
                  <a:srgbClr val="222222"/>
                </a:solidFill>
                <a:highlight>
                  <a:srgbClr val="FFFFFF"/>
                </a:highlight>
              </a:rPr>
              <a:t>74</a:t>
            </a:r>
            <a:r>
              <a:rPr lang="en" sz="1100">
                <a:solidFill>
                  <a:srgbClr val="222222"/>
                </a:solidFill>
                <a:highlight>
                  <a:srgbClr val="FFFFFF"/>
                </a:highlight>
              </a:rPr>
              <a:t>, 102423.</a:t>
            </a:r>
            <a:r>
              <a:rPr lang="en" sz="1100">
                <a:solidFill>
                  <a:schemeClr val="dk1"/>
                </a:solidFill>
              </a:rPr>
              <a:t> 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222222"/>
                </a:solidFill>
                <a:highlight>
                  <a:srgbClr val="FFFFFF"/>
                </a:highlight>
              </a:rPr>
              <a:t>Ruslan, A. R. N., Yatini, Y., &amp; Wicaksono, M. A. (2025). Delineation of Nickel Laterite Based on Electrical Resistivity Tomography (ERT) Method at Kolaka Regency, Southeast Sulawesi. </a:t>
            </a:r>
            <a:r>
              <a:rPr i="1" lang="en" sz="1100">
                <a:solidFill>
                  <a:srgbClr val="222222"/>
                </a:solidFill>
                <a:highlight>
                  <a:srgbClr val="FFFFFF"/>
                </a:highlight>
              </a:rPr>
              <a:t>Jambura Geoscience Review</a:t>
            </a:r>
            <a:r>
              <a:rPr lang="en" sz="1100">
                <a:solidFill>
                  <a:srgbClr val="222222"/>
                </a:solidFill>
                <a:highlight>
                  <a:srgbClr val="FFFFFF"/>
                </a:highlight>
              </a:rPr>
              <a:t>, </a:t>
            </a:r>
            <a:r>
              <a:rPr i="1" lang="en" sz="1100">
                <a:solidFill>
                  <a:srgbClr val="222222"/>
                </a:solidFill>
                <a:highlight>
                  <a:srgbClr val="FFFFFF"/>
                </a:highlight>
              </a:rPr>
              <a:t>7</a:t>
            </a:r>
            <a:r>
              <a:rPr lang="en" sz="1100">
                <a:solidFill>
                  <a:srgbClr val="222222"/>
                </a:solidFill>
                <a:highlight>
                  <a:srgbClr val="FFFFFF"/>
                </a:highlight>
              </a:rPr>
              <a:t>(1), 48-59.</a:t>
            </a:r>
            <a:r>
              <a:rPr lang="en" sz="1100">
                <a:solidFill>
                  <a:schemeClr val="dk1"/>
                </a:solidFill>
              </a:rPr>
              <a:t> 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222222"/>
                </a:solidFill>
                <a:highlight>
                  <a:srgbClr val="FFFFFF"/>
                </a:highlight>
              </a:rPr>
              <a:t>USGS Mineral Commodities Summaries (2026). Mineral commodity summaries. </a:t>
            </a:r>
            <a:r>
              <a:rPr i="1" lang="en" sz="1100">
                <a:solidFill>
                  <a:srgbClr val="222222"/>
                </a:solidFill>
                <a:highlight>
                  <a:srgbClr val="FFFFFF"/>
                </a:highlight>
              </a:rPr>
              <a:t>US Geological Survey: Reston, VA, USA</a:t>
            </a:r>
            <a:r>
              <a:rPr lang="en" sz="1100">
                <a:solidFill>
                  <a:srgbClr val="222222"/>
                </a:solidFill>
                <a:highlight>
                  <a:srgbClr val="FFFFFF"/>
                </a:highlight>
              </a:rPr>
              <a:t>, </a:t>
            </a:r>
            <a:r>
              <a:rPr i="1" lang="en" sz="1100">
                <a:solidFill>
                  <a:srgbClr val="222222"/>
                </a:solidFill>
                <a:highlight>
                  <a:srgbClr val="FFFFFF"/>
                </a:highlight>
              </a:rPr>
              <a:t>200</a:t>
            </a:r>
            <a:r>
              <a:rPr lang="en" sz="1100">
                <a:solidFill>
                  <a:srgbClr val="222222"/>
                </a:solidFill>
                <a:highlight>
                  <a:srgbClr val="FFFFFF"/>
                </a:highlight>
              </a:rPr>
              <a:t>.</a:t>
            </a:r>
            <a:r>
              <a:rPr lang="en" sz="1100">
                <a:solidFill>
                  <a:schemeClr val="dk1"/>
                </a:solidFill>
              </a:rPr>
              <a:t> </a:t>
            </a:r>
            <a:endParaRPr sz="11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222222"/>
                </a:solidFill>
                <a:highlight>
                  <a:srgbClr val="FFFFFF"/>
                </a:highlight>
              </a:rPr>
              <a:t>Wang, P., Niu, Y., Sun, P., Wang, X., Guo, P., Gong, H., Duan, M., Shen, F., Shi, Y., Xue, S. and Chen, Y.,  (2021). Iron isotope compositions of coexisting sulfide and silicate minerals in sudbury-type ores from the Jinchuan Ni-Cu sulfide deposit: a perspective on possible core-mantle iron isotope fractionation. </a:t>
            </a:r>
            <a:r>
              <a:rPr i="1" lang="en" sz="1100">
                <a:solidFill>
                  <a:srgbClr val="222222"/>
                </a:solidFill>
                <a:highlight>
                  <a:srgbClr val="FFFFFF"/>
                </a:highlight>
              </a:rPr>
              <a:t>Minerals</a:t>
            </a:r>
            <a:r>
              <a:rPr lang="en" sz="1100">
                <a:solidFill>
                  <a:srgbClr val="222222"/>
                </a:solidFill>
                <a:highlight>
                  <a:srgbClr val="FFFFFF"/>
                </a:highlight>
              </a:rPr>
              <a:t>, </a:t>
            </a:r>
            <a:r>
              <a:rPr i="1" lang="en" sz="1100">
                <a:solidFill>
                  <a:srgbClr val="222222"/>
                </a:solidFill>
                <a:highlight>
                  <a:srgbClr val="FFFFFF"/>
                </a:highlight>
              </a:rPr>
              <a:t>11</a:t>
            </a:r>
            <a:r>
              <a:rPr lang="en" sz="1100">
                <a:solidFill>
                  <a:srgbClr val="222222"/>
                </a:solidFill>
                <a:highlight>
                  <a:srgbClr val="FFFFFF"/>
                </a:highlight>
              </a:rPr>
              <a:t>(5), 464.</a:t>
            </a:r>
            <a:r>
              <a:rPr lang="en" sz="1100">
                <a:solidFill>
                  <a:schemeClr val="dk1"/>
                </a:solidFill>
              </a:rPr>
              <a:t> 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222222"/>
                </a:solidFill>
                <a:highlight>
                  <a:srgbClr val="FFFFFF"/>
                </a:highlight>
              </a:rPr>
              <a:t>Williams-Jones, A. E., &amp; Vasyukova, O. V. (2022). Constraints on the genesis of cobalt deposits: Part I. Theoretical considerations. </a:t>
            </a:r>
            <a:r>
              <a:rPr i="1" lang="en" sz="1100">
                <a:solidFill>
                  <a:srgbClr val="222222"/>
                </a:solidFill>
                <a:highlight>
                  <a:srgbClr val="FFFFFF"/>
                </a:highlight>
              </a:rPr>
              <a:t>Economic Geology</a:t>
            </a:r>
            <a:r>
              <a:rPr lang="en" sz="1100">
                <a:solidFill>
                  <a:srgbClr val="222222"/>
                </a:solidFill>
                <a:highlight>
                  <a:srgbClr val="FFFFFF"/>
                </a:highlight>
              </a:rPr>
              <a:t>, </a:t>
            </a:r>
            <a:r>
              <a:rPr i="1" lang="en" sz="1100">
                <a:solidFill>
                  <a:srgbClr val="222222"/>
                </a:solidFill>
                <a:highlight>
                  <a:srgbClr val="FFFFFF"/>
                </a:highlight>
              </a:rPr>
              <a:t>117</a:t>
            </a:r>
            <a:r>
              <a:rPr lang="en" sz="1100">
                <a:solidFill>
                  <a:srgbClr val="222222"/>
                </a:solidFill>
                <a:highlight>
                  <a:srgbClr val="FFFFFF"/>
                </a:highlight>
              </a:rPr>
              <a:t>(3), 513-528.</a:t>
            </a:r>
            <a:r>
              <a:rPr lang="en" sz="1100">
                <a:solidFill>
                  <a:schemeClr val="dk1"/>
                </a:solidFill>
              </a:rPr>
              <a:t> 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rgbClr val="222222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225" y="771863"/>
            <a:ext cx="6640827" cy="3646288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6"/>
          <p:cNvSpPr txBox="1"/>
          <p:nvPr>
            <p:ph type="title"/>
          </p:nvPr>
        </p:nvSpPr>
        <p:spPr>
          <a:xfrm>
            <a:off x="0" y="0"/>
            <a:ext cx="63906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Nickel </a:t>
            </a:r>
            <a:r>
              <a:rPr b="1" lang="en"/>
              <a:t>(Ni)</a:t>
            </a:r>
            <a:endParaRPr b="1"/>
          </a:p>
        </p:txBody>
      </p:sp>
      <p:sp>
        <p:nvSpPr>
          <p:cNvPr id="107" name="Google Shape;107;p16"/>
          <p:cNvSpPr txBox="1"/>
          <p:nvPr/>
        </p:nvSpPr>
        <p:spPr>
          <a:xfrm>
            <a:off x="0" y="5887813"/>
            <a:ext cx="39846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</a:rPr>
              <a:t>Ni-sulfide deposits</a:t>
            </a:r>
            <a:r>
              <a:rPr lang="en" sz="1200">
                <a:solidFill>
                  <a:schemeClr val="dk2"/>
                </a:solidFill>
              </a:rPr>
              <a:t> form in Large Igneous Provinces, which are large volumes of mafic lava erupted due to a mantle plume, focused at the boundaries of cratons (old stable continental crust)</a:t>
            </a:r>
            <a:endParaRPr sz="1200">
              <a:solidFill>
                <a:schemeClr val="dk2"/>
              </a:solidFill>
            </a:endParaRPr>
          </a:p>
        </p:txBody>
      </p:sp>
      <p:pic>
        <p:nvPicPr>
          <p:cNvPr id="108" name="Google Shape;10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214" y="4574430"/>
            <a:ext cx="2635712" cy="14167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6"/>
          <p:cNvSpPr txBox="1"/>
          <p:nvPr/>
        </p:nvSpPr>
        <p:spPr>
          <a:xfrm>
            <a:off x="6248400" y="6801128"/>
            <a:ext cx="914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1.5</a:t>
            </a:r>
            <a:r>
              <a:rPr lang="en" sz="1200">
                <a:solidFill>
                  <a:schemeClr val="dk2"/>
                </a:solidFill>
              </a:rPr>
              <a:t>%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10" name="Google Shape;110;p16"/>
          <p:cNvSpPr txBox="1"/>
          <p:nvPr/>
        </p:nvSpPr>
        <p:spPr>
          <a:xfrm>
            <a:off x="6248400" y="6119597"/>
            <a:ext cx="914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&lt;0.6%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11" name="Google Shape;111;p16"/>
          <p:cNvSpPr txBox="1"/>
          <p:nvPr/>
        </p:nvSpPr>
        <p:spPr>
          <a:xfrm>
            <a:off x="6248400" y="7818778"/>
            <a:ext cx="914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3</a:t>
            </a:r>
            <a:r>
              <a:rPr lang="en" sz="1200">
                <a:solidFill>
                  <a:schemeClr val="dk2"/>
                </a:solidFill>
              </a:rPr>
              <a:t>%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12" name="Google Shape;112;p16"/>
          <p:cNvSpPr txBox="1"/>
          <p:nvPr/>
        </p:nvSpPr>
        <p:spPr>
          <a:xfrm>
            <a:off x="6248400" y="8580445"/>
            <a:ext cx="914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0.3</a:t>
            </a:r>
            <a:r>
              <a:rPr lang="en" sz="1200">
                <a:solidFill>
                  <a:schemeClr val="dk2"/>
                </a:solidFill>
              </a:rPr>
              <a:t>%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13" name="Google Shape;113;p16"/>
          <p:cNvSpPr txBox="1"/>
          <p:nvPr/>
        </p:nvSpPr>
        <p:spPr>
          <a:xfrm>
            <a:off x="6362025" y="5731669"/>
            <a:ext cx="410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 u="sng">
                <a:solidFill>
                  <a:schemeClr val="dk2"/>
                </a:solidFill>
              </a:rPr>
              <a:t>Ni</a:t>
            </a:r>
            <a:endParaRPr b="1" sz="1200" u="sng">
              <a:solidFill>
                <a:schemeClr val="dk2"/>
              </a:solidFill>
            </a:endParaRPr>
          </a:p>
        </p:txBody>
      </p:sp>
      <p:sp>
        <p:nvSpPr>
          <p:cNvPr id="114" name="Google Shape;114;p16"/>
          <p:cNvSpPr txBox="1"/>
          <p:nvPr/>
        </p:nvSpPr>
        <p:spPr>
          <a:xfrm>
            <a:off x="5064375" y="4731006"/>
            <a:ext cx="17937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</a:rPr>
              <a:t>Laterites </a:t>
            </a:r>
            <a:r>
              <a:rPr lang="en" sz="1200">
                <a:solidFill>
                  <a:schemeClr val="dk2"/>
                </a:solidFill>
              </a:rPr>
              <a:t>form by breakdown of ultramafic rocks to make Ni-rich soil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15" name="Google Shape;115;p16"/>
          <p:cNvSpPr txBox="1"/>
          <p:nvPr/>
        </p:nvSpPr>
        <p:spPr>
          <a:xfrm>
            <a:off x="5298125" y="5731669"/>
            <a:ext cx="1092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 u="sng">
                <a:solidFill>
                  <a:schemeClr val="dk2"/>
                </a:solidFill>
              </a:rPr>
              <a:t>Layer Name</a:t>
            </a:r>
            <a:endParaRPr b="1" sz="1200" u="sng">
              <a:solidFill>
                <a:schemeClr val="dk2"/>
              </a:solidFill>
            </a:endParaRPr>
          </a:p>
        </p:txBody>
      </p:sp>
      <p:sp>
        <p:nvSpPr>
          <p:cNvPr id="116" name="Google Shape;116;p16"/>
          <p:cNvSpPr txBox="1"/>
          <p:nvPr/>
        </p:nvSpPr>
        <p:spPr>
          <a:xfrm>
            <a:off x="122325" y="8842325"/>
            <a:ext cx="3000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800">
                <a:solidFill>
                  <a:srgbClr val="222222"/>
                </a:solidFill>
                <a:highlight>
                  <a:srgbClr val="FFFFFF"/>
                </a:highlight>
              </a:rPr>
              <a:t>Wang et al. (2021)</a:t>
            </a:r>
            <a:endParaRPr sz="800"/>
          </a:p>
        </p:txBody>
      </p:sp>
      <p:pic>
        <p:nvPicPr>
          <p:cNvPr id="117" name="Google Shape;117;p16"/>
          <p:cNvPicPr preferRelativeResize="0"/>
          <p:nvPr/>
        </p:nvPicPr>
        <p:blipFill rotWithShape="1">
          <a:blip r:embed="rId5">
            <a:alphaModFix/>
          </a:blip>
          <a:srcRect b="4147" l="0" r="0" t="11572"/>
          <a:stretch/>
        </p:blipFill>
        <p:spPr>
          <a:xfrm>
            <a:off x="5183699" y="-15175"/>
            <a:ext cx="1660027" cy="2119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6"/>
          <p:cNvPicPr preferRelativeResize="0"/>
          <p:nvPr/>
        </p:nvPicPr>
        <p:blipFill rotWithShape="1">
          <a:blip r:embed="rId6">
            <a:alphaModFix/>
          </a:blip>
          <a:srcRect b="0" l="0" r="61615" t="0"/>
          <a:stretch/>
        </p:blipFill>
        <p:spPr>
          <a:xfrm>
            <a:off x="4452625" y="6078192"/>
            <a:ext cx="1871974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6"/>
          <p:cNvPicPr preferRelativeResize="0"/>
          <p:nvPr/>
        </p:nvPicPr>
        <p:blipFill rotWithShape="1">
          <a:blip r:embed="rId7">
            <a:alphaModFix/>
          </a:blip>
          <a:srcRect b="66111" l="0" r="0" t="833"/>
          <a:stretch/>
        </p:blipFill>
        <p:spPr>
          <a:xfrm>
            <a:off x="-23350" y="7005900"/>
            <a:ext cx="3568382" cy="2119050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6"/>
          <p:cNvSpPr txBox="1"/>
          <p:nvPr/>
        </p:nvSpPr>
        <p:spPr>
          <a:xfrm>
            <a:off x="48325" y="7055975"/>
            <a:ext cx="1913700" cy="677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2"/>
                </a:solidFill>
              </a:rPr>
              <a:t>S</a:t>
            </a:r>
            <a:r>
              <a:rPr b="1" lang="en" sz="800">
                <a:solidFill>
                  <a:schemeClr val="dk2"/>
                </a:solidFill>
              </a:rPr>
              <a:t>ulfide </a:t>
            </a:r>
            <a:r>
              <a:rPr lang="en" sz="800">
                <a:solidFill>
                  <a:schemeClr val="dk2"/>
                </a:solidFill>
              </a:rPr>
              <a:t>unmixes from the silicate magma, forming blebs of sulfide liquid, which can sink and concentrate Fe, Ni, Cu and Co</a:t>
            </a:r>
            <a:endParaRPr sz="800">
              <a:solidFill>
                <a:schemeClr val="dk2"/>
              </a:solidFill>
            </a:endParaRPr>
          </a:p>
        </p:txBody>
      </p:sp>
      <p:sp>
        <p:nvSpPr>
          <p:cNvPr id="121" name="Google Shape;121;p16"/>
          <p:cNvSpPr txBox="1"/>
          <p:nvPr/>
        </p:nvSpPr>
        <p:spPr>
          <a:xfrm>
            <a:off x="3426923" y="6868800"/>
            <a:ext cx="10257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Figure 4. Magmatic Sulfides. </a:t>
            </a:r>
            <a:r>
              <a:rPr lang="en" sz="800">
                <a:solidFill>
                  <a:schemeClr val="dk1"/>
                </a:solidFill>
              </a:rPr>
              <a:t>Reproduced from Wang et al. (2021) under a CC BY 4.0 license.</a:t>
            </a:r>
            <a:r>
              <a:rPr lang="en" sz="800"/>
              <a:t> </a:t>
            </a:r>
            <a:endParaRPr sz="800"/>
          </a:p>
        </p:txBody>
      </p:sp>
      <p:sp>
        <p:nvSpPr>
          <p:cNvPr id="122" name="Google Shape;122;p16"/>
          <p:cNvSpPr txBox="1"/>
          <p:nvPr/>
        </p:nvSpPr>
        <p:spPr>
          <a:xfrm>
            <a:off x="3429001" y="8038753"/>
            <a:ext cx="10257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Figure 5. Laterites. Reproduced from Ruslan et al. (2025) under a CC BY 4.0 license. </a:t>
            </a:r>
            <a:endParaRPr sz="800">
              <a:solidFill>
                <a:schemeClr val="dk1"/>
              </a:solidFill>
            </a:endParaRPr>
          </a:p>
        </p:txBody>
      </p:sp>
      <p:sp>
        <p:nvSpPr>
          <p:cNvPr id="123" name="Google Shape;123;p16"/>
          <p:cNvSpPr txBox="1"/>
          <p:nvPr/>
        </p:nvSpPr>
        <p:spPr>
          <a:xfrm>
            <a:off x="2682448" y="4821074"/>
            <a:ext cx="10257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Figure 3. Tectonic Cross Section. </a:t>
            </a:r>
            <a:r>
              <a:rPr lang="en" sz="800">
                <a:solidFill>
                  <a:schemeClr val="dk1"/>
                </a:solidFill>
              </a:rPr>
              <a:t>Reproduced from Coffin et al. (2006) under a CC BY 4.0 license.</a:t>
            </a:r>
            <a:r>
              <a:rPr lang="en" sz="800"/>
              <a:t> </a:t>
            </a:r>
            <a:endParaRPr sz="800"/>
          </a:p>
        </p:txBody>
      </p:sp>
      <p:sp>
        <p:nvSpPr>
          <p:cNvPr id="124" name="Google Shape;124;p16"/>
          <p:cNvSpPr txBox="1"/>
          <p:nvPr/>
        </p:nvSpPr>
        <p:spPr>
          <a:xfrm>
            <a:off x="75" y="3590364"/>
            <a:ext cx="19620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Figure 1. Map of global Ni deposits. </a:t>
            </a:r>
            <a:r>
              <a:rPr lang="en" sz="800">
                <a:solidFill>
                  <a:schemeClr val="dk1"/>
                </a:solidFill>
              </a:rPr>
              <a:t>Locations estimated from Hoatson et al. (2006). Basemap reproduced from Arnold (2007), under a CC0 (public domain) license. </a:t>
            </a:r>
            <a:endParaRPr sz="800">
              <a:solidFill>
                <a:schemeClr val="dk1"/>
              </a:solidFill>
            </a:endParaRPr>
          </a:p>
        </p:txBody>
      </p:sp>
      <p:sp>
        <p:nvSpPr>
          <p:cNvPr id="125" name="Google Shape;125;p16"/>
          <p:cNvSpPr txBox="1"/>
          <p:nvPr/>
        </p:nvSpPr>
        <p:spPr>
          <a:xfrm>
            <a:off x="3307300" y="58975"/>
            <a:ext cx="19137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Figure 2. Ni laterite, New Caledonia. </a:t>
            </a:r>
            <a:r>
              <a:rPr lang="en" sz="800">
                <a:solidFill>
                  <a:schemeClr val="dk1"/>
                </a:solidFill>
              </a:rPr>
              <a:t>Reproduced from Schellmann (1969) under a CC BY-SA 3.0 license. This image is not covered by this document's CC BY-NC license. </a:t>
            </a:r>
            <a:r>
              <a:rPr lang="en" sz="800"/>
              <a:t> </a:t>
            </a:r>
            <a:endParaRPr sz="8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17"/>
          <p:cNvPicPr preferRelativeResize="0"/>
          <p:nvPr/>
        </p:nvPicPr>
        <p:blipFill rotWithShape="1">
          <a:blip r:embed="rId3">
            <a:alphaModFix/>
          </a:blip>
          <a:srcRect b="9507" l="27784" r="49076" t="20539"/>
          <a:stretch/>
        </p:blipFill>
        <p:spPr>
          <a:xfrm>
            <a:off x="3932850" y="4516300"/>
            <a:ext cx="28482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7"/>
          <p:cNvPicPr preferRelativeResize="0"/>
          <p:nvPr/>
        </p:nvPicPr>
        <p:blipFill rotWithShape="1">
          <a:blip r:embed="rId3">
            <a:alphaModFix/>
          </a:blip>
          <a:srcRect b="9513" l="886" r="79251" t="22783"/>
          <a:stretch/>
        </p:blipFill>
        <p:spPr>
          <a:xfrm>
            <a:off x="754033" y="4640537"/>
            <a:ext cx="2444851" cy="2360037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7"/>
          <p:cNvSpPr txBox="1"/>
          <p:nvPr/>
        </p:nvSpPr>
        <p:spPr>
          <a:xfrm>
            <a:off x="25400" y="-21350"/>
            <a:ext cx="31497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A “resource” is the amount of Ni available, while a</a:t>
            </a:r>
            <a:r>
              <a:rPr lang="en">
                <a:solidFill>
                  <a:schemeClr val="dk2"/>
                </a:solidFill>
              </a:rPr>
              <a:t> “reserve” is the amount that can be mined economically.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133" name="Google Shape;133;p17"/>
          <p:cNvSpPr txBox="1"/>
          <p:nvPr/>
        </p:nvSpPr>
        <p:spPr>
          <a:xfrm>
            <a:off x="25400" y="1322458"/>
            <a:ext cx="3149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Global Reserves (2025)</a:t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134" name="Google Shape;134;p17"/>
          <p:cNvPicPr preferRelativeResize="0"/>
          <p:nvPr/>
        </p:nvPicPr>
        <p:blipFill rotWithShape="1">
          <a:blip r:embed="rId4">
            <a:alphaModFix/>
          </a:blip>
          <a:srcRect b="10797" l="7224" r="12332" t="1706"/>
          <a:stretch/>
        </p:blipFill>
        <p:spPr>
          <a:xfrm>
            <a:off x="3143700" y="412846"/>
            <a:ext cx="3714299" cy="2804236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17"/>
          <p:cNvSpPr txBox="1"/>
          <p:nvPr/>
        </p:nvSpPr>
        <p:spPr>
          <a:xfrm>
            <a:off x="3584307" y="-21352"/>
            <a:ext cx="3149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Global Production (2025)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136" name="Google Shape;136;p17"/>
          <p:cNvSpPr txBox="1"/>
          <p:nvPr/>
        </p:nvSpPr>
        <p:spPr>
          <a:xfrm>
            <a:off x="3736227" y="4316780"/>
            <a:ext cx="3149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Global Primary Production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137" name="Google Shape;137;p17"/>
          <p:cNvSpPr txBox="1"/>
          <p:nvPr/>
        </p:nvSpPr>
        <p:spPr>
          <a:xfrm>
            <a:off x="1488000" y="4370163"/>
            <a:ext cx="3149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Global Resources</a:t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138" name="Google Shape;138;p17"/>
          <p:cNvPicPr preferRelativeResize="0"/>
          <p:nvPr/>
        </p:nvPicPr>
        <p:blipFill rotWithShape="1">
          <a:blip r:embed="rId5">
            <a:alphaModFix/>
          </a:blip>
          <a:srcRect b="10027" l="8305" r="14439" t="2476"/>
          <a:stretch/>
        </p:blipFill>
        <p:spPr>
          <a:xfrm>
            <a:off x="25400" y="1722657"/>
            <a:ext cx="3429000" cy="2695818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7"/>
          <p:cNvSpPr txBox="1"/>
          <p:nvPr/>
        </p:nvSpPr>
        <p:spPr>
          <a:xfrm>
            <a:off x="2923652" y="6243075"/>
            <a:ext cx="17478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Figure 8&amp;9. Ni Resources and Production by deposit type.</a:t>
            </a:r>
            <a:endParaRPr sz="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Reproduced from König (2021) under a CC BY 4.0 license.</a:t>
            </a:r>
            <a:r>
              <a:rPr lang="en" sz="800"/>
              <a:t> </a:t>
            </a:r>
            <a:endParaRPr sz="800"/>
          </a:p>
        </p:txBody>
      </p:sp>
      <p:sp>
        <p:nvSpPr>
          <p:cNvPr id="140" name="Google Shape;140;p17"/>
          <p:cNvSpPr txBox="1"/>
          <p:nvPr/>
        </p:nvSpPr>
        <p:spPr>
          <a:xfrm>
            <a:off x="-27517" y="4255617"/>
            <a:ext cx="15030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Figure 6. Global Ni Reserves (2025). Source: </a:t>
            </a:r>
            <a:r>
              <a:rPr lang="en" sz="800">
                <a:solidFill>
                  <a:srgbClr val="222222"/>
                </a:solidFill>
              </a:rPr>
              <a:t>USGS Mineral Commodities Summaries (2026)</a:t>
            </a:r>
            <a:r>
              <a:rPr lang="en" sz="800"/>
              <a:t>. Public Domain.</a:t>
            </a:r>
            <a:endParaRPr sz="800"/>
          </a:p>
        </p:txBody>
      </p:sp>
      <p:sp>
        <p:nvSpPr>
          <p:cNvPr id="141" name="Google Shape;141;p17"/>
          <p:cNvSpPr txBox="1"/>
          <p:nvPr/>
        </p:nvSpPr>
        <p:spPr>
          <a:xfrm>
            <a:off x="5382925" y="3096158"/>
            <a:ext cx="15030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Figure 7. Global Ni Production (2025). Source: </a:t>
            </a:r>
            <a:r>
              <a:rPr lang="en" sz="800">
                <a:solidFill>
                  <a:srgbClr val="222222"/>
                </a:solidFill>
              </a:rPr>
              <a:t>USGS Mineral Commodities Summaries (2026)</a:t>
            </a:r>
            <a:r>
              <a:rPr lang="en" sz="800"/>
              <a:t>. Public Domain.</a:t>
            </a:r>
            <a:endParaRPr sz="800"/>
          </a:p>
        </p:txBody>
      </p:sp>
      <p:pic>
        <p:nvPicPr>
          <p:cNvPr id="142" name="Google Shape;142;p17"/>
          <p:cNvPicPr preferRelativeResize="0"/>
          <p:nvPr/>
        </p:nvPicPr>
        <p:blipFill rotWithShape="1">
          <a:blip r:embed="rId6">
            <a:alphaModFix/>
          </a:blip>
          <a:srcRect b="13474" l="5794" r="18264" t="11877"/>
          <a:stretch/>
        </p:blipFill>
        <p:spPr>
          <a:xfrm>
            <a:off x="3057" y="6911930"/>
            <a:ext cx="3149701" cy="2212005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17"/>
          <p:cNvSpPr txBox="1"/>
          <p:nvPr/>
        </p:nvSpPr>
        <p:spPr>
          <a:xfrm>
            <a:off x="3294120" y="8592903"/>
            <a:ext cx="3190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Figure 10. World Ni Uses, 2024. Source: Natural Resources Canada (2026). Non-commercial reproduction allowed.</a:t>
            </a:r>
            <a:endParaRPr sz="8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8"/>
          <p:cNvSpPr txBox="1"/>
          <p:nvPr>
            <p:ph type="title"/>
          </p:nvPr>
        </p:nvSpPr>
        <p:spPr>
          <a:xfrm>
            <a:off x="233775" y="791156"/>
            <a:ext cx="6390600" cy="101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Nickel Figure References</a:t>
            </a:r>
            <a:endParaRPr/>
          </a:p>
        </p:txBody>
      </p:sp>
      <p:sp>
        <p:nvSpPr>
          <p:cNvPr id="149" name="Google Shape;149;p18"/>
          <p:cNvSpPr txBox="1"/>
          <p:nvPr>
            <p:ph idx="1" type="body"/>
          </p:nvPr>
        </p:nvSpPr>
        <p:spPr>
          <a:xfrm>
            <a:off x="233775" y="2048844"/>
            <a:ext cx="6390600" cy="607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</a:rPr>
              <a:t>Arnold, K. (2007)  World Map Clipart, https://www.publicdomainpictures.net/en/view-image.php?image=465171&amp;picture=world-map-clipartlast accessed June 2026.</a:t>
            </a:r>
            <a:endParaRPr sz="11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222222"/>
                </a:solidFill>
                <a:highlight>
                  <a:srgbClr val="FFFFFF"/>
                </a:highlight>
              </a:rPr>
              <a:t>Coffin, M.F., Duncan, R.A., Eldholm, O.L.A.V., Fitton, J.G., Frey, F.A., Larsen, H.C., Mahoney, J.J., Saunders, A.D., Schlich, R. and Wallace, P.J. (2006). Large igneous provinces and scientific ocean drilling: Status quo and a look ahead. Oceanography, 19(4), 150-160. </a:t>
            </a:r>
            <a:endParaRPr sz="11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222222"/>
                </a:solidFill>
                <a:highlight>
                  <a:srgbClr val="FFFFFF"/>
                </a:highlight>
              </a:rPr>
              <a:t>Hoatson D. M., Subhash J, &amp; Jaques A L. (2006). Nickel sulphide deposits in Australia: Characteristics, resources, and potential. Ore geology reviews 29, 177-241.</a:t>
            </a:r>
            <a:endParaRPr sz="11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222222"/>
                </a:solidFill>
                <a:highlight>
                  <a:srgbClr val="FFFFFF"/>
                </a:highlight>
              </a:rPr>
              <a:t>König, U. (2021). Nickel laterites—mineralogical monitoring for grade definition and process optimization. Minerals, 11(11), 1178. </a:t>
            </a:r>
            <a:endParaRPr sz="11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</a:rPr>
              <a:t>Natural Resources Canada (2026), Nickel Facts, </a:t>
            </a:r>
            <a:r>
              <a:rPr lang="en" sz="1100" u="sng">
                <a:solidFill>
                  <a:schemeClr val="dk1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https://natural-resources.canada.ca/minerals-mining/mining-data-statistics-analysis/minerals-metals-facts/nickel-facts</a:t>
            </a:r>
            <a:r>
              <a:rPr lang="en" sz="1100">
                <a:solidFill>
                  <a:schemeClr val="dk1"/>
                </a:solidFill>
              </a:rPr>
              <a:t>, Last Accessed June 2026.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222222"/>
                </a:solidFill>
                <a:highlight>
                  <a:srgbClr val="FFFFFF"/>
                </a:highlight>
              </a:rPr>
              <a:t>Ruslan, A. R. N., Yatini, Y., &amp; Wicaksono, M. A. (2025). Delineation of Nickel Laterite Based on Electrical Resistivity Tomography (ERT) Method at Kolaka Regency, Southeast Sulawesi. </a:t>
            </a:r>
            <a:r>
              <a:rPr i="1" lang="en" sz="1100">
                <a:solidFill>
                  <a:srgbClr val="222222"/>
                </a:solidFill>
                <a:highlight>
                  <a:srgbClr val="FFFFFF"/>
                </a:highlight>
              </a:rPr>
              <a:t>Jambura Geoscience Review</a:t>
            </a:r>
            <a:r>
              <a:rPr lang="en" sz="1100">
                <a:solidFill>
                  <a:srgbClr val="222222"/>
                </a:solidFill>
                <a:highlight>
                  <a:srgbClr val="FFFFFF"/>
                </a:highlight>
              </a:rPr>
              <a:t>, </a:t>
            </a:r>
            <a:r>
              <a:rPr i="1" lang="en" sz="1100">
                <a:solidFill>
                  <a:srgbClr val="222222"/>
                </a:solidFill>
                <a:highlight>
                  <a:srgbClr val="FFFFFF"/>
                </a:highlight>
              </a:rPr>
              <a:t>7</a:t>
            </a:r>
            <a:r>
              <a:rPr lang="en" sz="1100">
                <a:solidFill>
                  <a:srgbClr val="222222"/>
                </a:solidFill>
                <a:highlight>
                  <a:srgbClr val="FFFFFF"/>
                </a:highlight>
              </a:rPr>
              <a:t>(1), 48-59.</a:t>
            </a:r>
            <a:r>
              <a:rPr lang="en" sz="1100">
                <a:solidFill>
                  <a:schemeClr val="dk1"/>
                </a:solidFill>
              </a:rPr>
              <a:t> 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222222"/>
                </a:solidFill>
                <a:highlight>
                  <a:srgbClr val="FFFFFF"/>
                </a:highlight>
              </a:rPr>
              <a:t>Schellmann (1969), Nickel limonite below laterite cuirass,  </a:t>
            </a:r>
            <a:r>
              <a:rPr lang="en" sz="1100" u="sng">
                <a:solidFill>
                  <a:schemeClr val="hlink"/>
                </a:solidFill>
                <a:highlight>
                  <a:srgbClr val="FFFFFF"/>
                </a:highlight>
                <a:hlinkClick r:id="rId4"/>
              </a:rPr>
              <a:t>https://commons.wikimedia.org/wiki/File:Nickel_limonite_below_laterite_cuirass._C_011.jpg</a:t>
            </a:r>
            <a:r>
              <a:rPr lang="en" sz="1100">
                <a:solidFill>
                  <a:srgbClr val="222222"/>
                </a:solidFill>
                <a:highlight>
                  <a:srgbClr val="FFFFFF"/>
                </a:highlight>
              </a:rPr>
              <a:t>, last accessed May 2026</a:t>
            </a:r>
            <a:endParaRPr sz="11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222222"/>
                </a:solidFill>
                <a:highlight>
                  <a:srgbClr val="FFFFFF"/>
                </a:highlight>
              </a:rPr>
              <a:t>USGS Mineral Commodities Summaries (2026). Mineral commodity summaries. </a:t>
            </a:r>
            <a:r>
              <a:rPr i="1" lang="en" sz="1100">
                <a:solidFill>
                  <a:srgbClr val="222222"/>
                </a:solidFill>
                <a:highlight>
                  <a:srgbClr val="FFFFFF"/>
                </a:highlight>
              </a:rPr>
              <a:t>US Geological Survey: Reston, VA, USA</a:t>
            </a:r>
            <a:r>
              <a:rPr lang="en" sz="1100">
                <a:solidFill>
                  <a:srgbClr val="222222"/>
                </a:solidFill>
                <a:highlight>
                  <a:srgbClr val="FFFFFF"/>
                </a:highlight>
              </a:rPr>
              <a:t>, </a:t>
            </a:r>
            <a:r>
              <a:rPr i="1" lang="en" sz="1100">
                <a:solidFill>
                  <a:srgbClr val="222222"/>
                </a:solidFill>
                <a:highlight>
                  <a:srgbClr val="FFFFFF"/>
                </a:highlight>
              </a:rPr>
              <a:t>200</a:t>
            </a:r>
            <a:r>
              <a:rPr lang="en" sz="1100">
                <a:solidFill>
                  <a:srgbClr val="222222"/>
                </a:solidFill>
                <a:highlight>
                  <a:srgbClr val="FFFFFF"/>
                </a:highlight>
              </a:rPr>
              <a:t>.</a:t>
            </a:r>
            <a:r>
              <a:rPr lang="en" sz="1100">
                <a:solidFill>
                  <a:schemeClr val="dk1"/>
                </a:solidFill>
              </a:rPr>
              <a:t> </a:t>
            </a:r>
            <a:endParaRPr sz="1100">
              <a:solidFill>
                <a:srgbClr val="222222"/>
              </a:solidFill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222222"/>
                </a:solidFill>
                <a:highlight>
                  <a:srgbClr val="FFFFFF"/>
                </a:highlight>
              </a:rPr>
              <a:t>Wang, P., Niu, Y., Sun, P., Wang, X., Guo, P., Gong, H., Duan, M., Shen, F., Shi, Y., Xue, S. and Chen, Y.,  (2021). Iron isotope compositions of coexisting sulfide and silicate minerals in sudbury-type ores from the Jinchuan Ni-Cu sulfide deposit: a perspective on possible core-mantle iron isotope fractionation. </a:t>
            </a:r>
            <a:r>
              <a:rPr i="1" lang="en" sz="1100">
                <a:solidFill>
                  <a:srgbClr val="222222"/>
                </a:solidFill>
                <a:highlight>
                  <a:srgbClr val="FFFFFF"/>
                </a:highlight>
              </a:rPr>
              <a:t>Minerals</a:t>
            </a:r>
            <a:r>
              <a:rPr lang="en" sz="1100">
                <a:solidFill>
                  <a:srgbClr val="222222"/>
                </a:solidFill>
                <a:highlight>
                  <a:srgbClr val="FFFFFF"/>
                </a:highlight>
              </a:rPr>
              <a:t>, </a:t>
            </a:r>
            <a:r>
              <a:rPr i="1" lang="en" sz="1100">
                <a:solidFill>
                  <a:srgbClr val="222222"/>
                </a:solidFill>
                <a:highlight>
                  <a:srgbClr val="FFFFFF"/>
                </a:highlight>
              </a:rPr>
              <a:t>11</a:t>
            </a:r>
            <a:r>
              <a:rPr lang="en" sz="1100">
                <a:solidFill>
                  <a:srgbClr val="222222"/>
                </a:solidFill>
                <a:highlight>
                  <a:srgbClr val="FFFFFF"/>
                </a:highlight>
              </a:rPr>
              <a:t>(5), 464.</a:t>
            </a:r>
            <a:r>
              <a:rPr lang="en" sz="1100">
                <a:solidFill>
                  <a:schemeClr val="dk1"/>
                </a:solidFill>
              </a:rPr>
              <a:t> </a:t>
            </a:r>
            <a:endParaRPr sz="11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rgbClr val="222222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19"/>
          <p:cNvPicPr preferRelativeResize="0"/>
          <p:nvPr/>
        </p:nvPicPr>
        <p:blipFill rotWithShape="1">
          <a:blip r:embed="rId3">
            <a:alphaModFix/>
          </a:blip>
          <a:srcRect b="0" l="50369" r="6727" t="74391"/>
          <a:stretch/>
        </p:blipFill>
        <p:spPr>
          <a:xfrm>
            <a:off x="4440550" y="0"/>
            <a:ext cx="2417450" cy="1871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575" y="1029851"/>
            <a:ext cx="6180602" cy="3779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896255"/>
            <a:ext cx="6858000" cy="4275545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19"/>
          <p:cNvSpPr txBox="1"/>
          <p:nvPr>
            <p:ph type="title"/>
          </p:nvPr>
        </p:nvSpPr>
        <p:spPr>
          <a:xfrm>
            <a:off x="0" y="0"/>
            <a:ext cx="63906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Lithium (Li)</a:t>
            </a:r>
            <a:endParaRPr b="1"/>
          </a:p>
        </p:txBody>
      </p:sp>
      <p:sp>
        <p:nvSpPr>
          <p:cNvPr id="158" name="Google Shape;158;p19"/>
          <p:cNvSpPr txBox="1"/>
          <p:nvPr/>
        </p:nvSpPr>
        <p:spPr>
          <a:xfrm>
            <a:off x="161667" y="8836202"/>
            <a:ext cx="1893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</a:rPr>
              <a:t>Mernagh </a:t>
            </a:r>
            <a:r>
              <a:rPr lang="en" sz="800">
                <a:solidFill>
                  <a:schemeClr val="dk2"/>
                </a:solidFill>
              </a:rPr>
              <a:t>et al. (2013)</a:t>
            </a:r>
            <a:endParaRPr sz="800">
              <a:solidFill>
                <a:schemeClr val="dk2"/>
              </a:solidFill>
            </a:endParaRPr>
          </a:p>
        </p:txBody>
      </p:sp>
      <p:sp>
        <p:nvSpPr>
          <p:cNvPr id="159" name="Google Shape;159;p19"/>
          <p:cNvSpPr/>
          <p:nvPr/>
        </p:nvSpPr>
        <p:spPr>
          <a:xfrm>
            <a:off x="0" y="931550"/>
            <a:ext cx="754200" cy="685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19"/>
          <p:cNvSpPr txBox="1"/>
          <p:nvPr/>
        </p:nvSpPr>
        <p:spPr>
          <a:xfrm>
            <a:off x="-66675" y="598175"/>
            <a:ext cx="18021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Figure 1. Tectonic map of global Li deposits. </a:t>
            </a:r>
            <a:r>
              <a:rPr lang="en" sz="800">
                <a:solidFill>
                  <a:schemeClr val="dk1"/>
                </a:solidFill>
              </a:rPr>
              <a:t>Locations estimated</a:t>
            </a:r>
            <a:r>
              <a:rPr lang="en" sz="800">
                <a:solidFill>
                  <a:schemeClr val="dk1"/>
                </a:solidFill>
              </a:rPr>
              <a:t> from Zheng et al. (2023). Basemap reproduced from Gaba (2018), under a CC BY-SA 3.0 license</a:t>
            </a:r>
            <a:r>
              <a:rPr lang="en" sz="800">
                <a:solidFill>
                  <a:schemeClr val="dk1"/>
                </a:solidFill>
              </a:rPr>
              <a:t>, modified with author’s written permission.</a:t>
            </a:r>
            <a:endParaRPr sz="800">
              <a:solidFill>
                <a:schemeClr val="dk1"/>
              </a:solidFill>
            </a:endParaRPr>
          </a:p>
        </p:txBody>
      </p:sp>
      <p:sp>
        <p:nvSpPr>
          <p:cNvPr id="161" name="Google Shape;161;p19"/>
          <p:cNvSpPr txBox="1"/>
          <p:nvPr/>
        </p:nvSpPr>
        <p:spPr>
          <a:xfrm>
            <a:off x="2548725" y="-45450"/>
            <a:ext cx="2084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Figure 2. Cross section of Li deposit tectonic setting. </a:t>
            </a:r>
            <a:r>
              <a:rPr lang="en" sz="800">
                <a:solidFill>
                  <a:schemeClr val="dk1"/>
                </a:solidFill>
              </a:rPr>
              <a:t>Reproduced from Chen et al. (2020) under a CC BY 4.0 license.</a:t>
            </a:r>
            <a:endParaRPr sz="800"/>
          </a:p>
        </p:txBody>
      </p:sp>
      <p:sp>
        <p:nvSpPr>
          <p:cNvPr id="162" name="Google Shape;162;p19"/>
          <p:cNvSpPr txBox="1"/>
          <p:nvPr/>
        </p:nvSpPr>
        <p:spPr>
          <a:xfrm>
            <a:off x="5034750" y="4409250"/>
            <a:ext cx="1893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Figure 3. Map of Li deposits by type. </a:t>
            </a:r>
            <a:r>
              <a:rPr lang="en" sz="800">
                <a:solidFill>
                  <a:schemeClr val="dk1"/>
                </a:solidFill>
              </a:rPr>
              <a:t>Reproduced from Mernagh et al. (2013) under a CC BY 4.0 license.</a:t>
            </a:r>
            <a:endParaRPr sz="8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20"/>
          <p:cNvPicPr preferRelativeResize="0"/>
          <p:nvPr/>
        </p:nvPicPr>
        <p:blipFill rotWithShape="1">
          <a:blip r:embed="rId3">
            <a:alphaModFix/>
          </a:blip>
          <a:srcRect b="13490" l="9233" r="37675" t="29325"/>
          <a:stretch/>
        </p:blipFill>
        <p:spPr>
          <a:xfrm>
            <a:off x="85725" y="76200"/>
            <a:ext cx="4448174" cy="269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0"/>
          <p:cNvPicPr preferRelativeResize="0"/>
          <p:nvPr/>
        </p:nvPicPr>
        <p:blipFill rotWithShape="1">
          <a:blip r:embed="rId4">
            <a:alphaModFix/>
          </a:blip>
          <a:srcRect b="10725" l="31525" r="15141" t="33447"/>
          <a:stretch/>
        </p:blipFill>
        <p:spPr>
          <a:xfrm>
            <a:off x="85725" y="2846175"/>
            <a:ext cx="4448174" cy="2617951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0"/>
          <p:cNvSpPr txBox="1"/>
          <p:nvPr/>
        </p:nvSpPr>
        <p:spPr>
          <a:xfrm>
            <a:off x="4660900" y="2273300"/>
            <a:ext cx="19590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A “resource” is the amount of Li available, while a “reserve” is the amount that can be mined economically.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170" name="Google Shape;170;p20"/>
          <p:cNvSpPr txBox="1"/>
          <p:nvPr/>
        </p:nvSpPr>
        <p:spPr>
          <a:xfrm>
            <a:off x="5534025" y="5340276"/>
            <a:ext cx="1289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Uses of Li</a:t>
            </a:r>
            <a:endParaRPr b="1" sz="1800">
              <a:solidFill>
                <a:schemeClr val="dk2"/>
              </a:solidFill>
            </a:endParaRPr>
          </a:p>
        </p:txBody>
      </p:sp>
      <p:pic>
        <p:nvPicPr>
          <p:cNvPr id="171" name="Google Shape;171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36039" y="5609838"/>
            <a:ext cx="3737397" cy="261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0"/>
          <p:cNvPicPr preferRelativeResize="0"/>
          <p:nvPr/>
        </p:nvPicPr>
        <p:blipFill rotWithShape="1">
          <a:blip r:embed="rId6">
            <a:alphaModFix/>
          </a:blip>
          <a:srcRect b="3728" l="17743" r="17994" t="3085"/>
          <a:stretch/>
        </p:blipFill>
        <p:spPr>
          <a:xfrm>
            <a:off x="0" y="5880725"/>
            <a:ext cx="3598301" cy="3263275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0"/>
          <p:cNvSpPr txBox="1"/>
          <p:nvPr/>
        </p:nvSpPr>
        <p:spPr>
          <a:xfrm>
            <a:off x="4598200" y="129725"/>
            <a:ext cx="2084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Figures 4&amp;5 . Maps of Li resources and reserves. </a:t>
            </a:r>
            <a:r>
              <a:rPr lang="en" sz="800">
                <a:solidFill>
                  <a:schemeClr val="dk1"/>
                </a:solidFill>
              </a:rPr>
              <a:t>Reproduced from Chen et al. (2020) under a CC BY 4.0 license.</a:t>
            </a:r>
            <a:endParaRPr sz="800"/>
          </a:p>
        </p:txBody>
      </p:sp>
      <p:sp>
        <p:nvSpPr>
          <p:cNvPr id="174" name="Google Shape;174;p20"/>
          <p:cNvSpPr txBox="1"/>
          <p:nvPr/>
        </p:nvSpPr>
        <p:spPr>
          <a:xfrm>
            <a:off x="2849033" y="8227792"/>
            <a:ext cx="15030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Figure 6. Global Li Production (2025). Source: </a:t>
            </a:r>
            <a:r>
              <a:rPr lang="en" sz="800">
                <a:solidFill>
                  <a:srgbClr val="222222"/>
                </a:solidFill>
              </a:rPr>
              <a:t>USGS Mineral Commodities Summaries (2026)</a:t>
            </a:r>
            <a:r>
              <a:rPr lang="en" sz="800"/>
              <a:t>. Public Domain.</a:t>
            </a:r>
            <a:endParaRPr sz="800"/>
          </a:p>
        </p:txBody>
      </p:sp>
      <p:sp>
        <p:nvSpPr>
          <p:cNvPr id="175" name="Google Shape;175;p20"/>
          <p:cNvSpPr txBox="1"/>
          <p:nvPr/>
        </p:nvSpPr>
        <p:spPr>
          <a:xfrm>
            <a:off x="5164450" y="8227800"/>
            <a:ext cx="16590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Figure 7. World Li Uses, 2024. Source: Natural Resources Canada (2026). Non-commercial reproduction allowed.</a:t>
            </a:r>
            <a:endParaRPr sz="8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1"/>
          <p:cNvSpPr txBox="1"/>
          <p:nvPr>
            <p:ph type="title"/>
          </p:nvPr>
        </p:nvSpPr>
        <p:spPr>
          <a:xfrm>
            <a:off x="233775" y="791156"/>
            <a:ext cx="6390600" cy="101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Lithium Figure References</a:t>
            </a:r>
            <a:endParaRPr/>
          </a:p>
        </p:txBody>
      </p:sp>
      <p:sp>
        <p:nvSpPr>
          <p:cNvPr id="181" name="Google Shape;181;p21"/>
          <p:cNvSpPr txBox="1"/>
          <p:nvPr>
            <p:ph idx="1" type="body"/>
          </p:nvPr>
        </p:nvSpPr>
        <p:spPr>
          <a:xfrm>
            <a:off x="233775" y="2048844"/>
            <a:ext cx="6390600" cy="607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222222"/>
                </a:solidFill>
                <a:highlight>
                  <a:srgbClr val="FFFFFF"/>
                </a:highlight>
              </a:rPr>
              <a:t>Chen, C., Lee, C. T. A., Tang, M., Biddle, K., &amp; Sun, W. (2020). Lithium systematics in global arc magmas and the importance of crustal thickening for lithium enrichment. Nature Communications, 11(1), 5313. </a:t>
            </a:r>
            <a:endParaRPr sz="11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</a:rPr>
              <a:t>Gaba (2018) 10 degrees E centered, English, https://commons.wikimedia.org/wiki/File:Tectonic_plates_boundaries_World_map_Wt_10degE_centered-fr.svg#/media/File:Tectonic_plates_boundaries_World_map_Wt_10degE_centered-en.svg, last accessed June 2026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222222"/>
                </a:solidFill>
                <a:highlight>
                  <a:srgbClr val="FFFFFF"/>
                </a:highlight>
              </a:rPr>
              <a:t>Mernagh, T.,  Bastrakov, E., Clarke, J., Caritat, P.d., English, P., Howard, F., Jaireth, S., Magee, J.W.  McPherson, A., Roach, I., Schroder, I., Thomas, M., Wilford, J. (2013). A Review of Australian Salt Lakes and Assessment of Their Potential for Strategic Resources. </a:t>
            </a:r>
            <a:r>
              <a:rPr lang="en" sz="1100" u="sng">
                <a:solidFill>
                  <a:schemeClr val="hlink"/>
                </a:solidFill>
                <a:hlinkClick r:id="rId3"/>
              </a:rPr>
              <a:t>https://www.researchgate.net/figure/World-map-showing-the-distribution-of-hard-rock-lithium-mines-dark-brown-circles-with_fig3_291972718</a:t>
            </a:r>
            <a:r>
              <a:rPr lang="en" sz="1100">
                <a:solidFill>
                  <a:srgbClr val="222222"/>
                </a:solidFill>
                <a:highlight>
                  <a:srgbClr val="FFFFFF"/>
                </a:highlight>
              </a:rPr>
              <a:t>, last accessed May 2026.</a:t>
            </a:r>
            <a:endParaRPr sz="11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</a:rPr>
              <a:t>Natural Resources Canada (2026), Lithium Facts, </a:t>
            </a:r>
            <a:r>
              <a:rPr lang="en" sz="1100" u="sng">
                <a:solidFill>
                  <a:schemeClr val="accent5"/>
                </a:solidFill>
                <a:highlight>
                  <a:schemeClr val="lt1"/>
                </a:highlight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https://natural-resources.canada.ca/minerals-mining/mining-data-statistics-analysis/minerals-metals-facts/lithium-facts</a:t>
            </a:r>
            <a:r>
              <a:rPr lang="en" sz="1100">
                <a:solidFill>
                  <a:schemeClr val="dk1"/>
                </a:solidFill>
              </a:rPr>
              <a:t>, Last Accessed May 2026.</a:t>
            </a:r>
            <a:endParaRPr sz="11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</a:rPr>
              <a:t>USGS Mineral Commodities Summaries (2026). Mineral commodity summaries. US Geological Survey: Reston, VA, USA, 200. </a:t>
            </a:r>
            <a:endParaRPr sz="11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222222"/>
                </a:solidFill>
                <a:highlight>
                  <a:srgbClr val="FFFFFF"/>
                </a:highlight>
              </a:rPr>
              <a:t>Zheng, M.P., Xing, E.Y., Zhang, X.F., Li, M.M., Che, D., Bu, L.Z., Han, J.H. and Ye, C.Y. (2023). Classification and mineralization of global lithium deposits and lithium extraction technologies for exogenetic lithium deposits. China Geology, 6(4), 547-566. </a:t>
            </a:r>
            <a:endParaRPr sz="11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rgbClr val="222222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