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9144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e.com/articles/s43017-021-00182-8" TargetMode="External"/><Relationship Id="rId3" Type="http://schemas.openxmlformats.org/officeDocument/2006/relationships/hyperlink" Target="http://earthsci.org/mineral/mindep/phor_dep/por_dep.html" TargetMode="External"/><Relationship Id="rId4" Type="http://schemas.openxmlformats.org/officeDocument/2006/relationships/hyperlink" Target="https://enerji.gov.tr/infobank-naturalresources-copper" TargetMode="External"/><Relationship Id="rId5" Type="http://schemas.openxmlformats.org/officeDocument/2006/relationships/hyperlink" Target="https://insights.issgovernance.com/posts/copper-or-robber-supply-risks-and-esg-issues/" TargetMode="External"/><Relationship Id="rId6" Type="http://schemas.openxmlformats.org/officeDocument/2006/relationships/hyperlink" Target="https://natural-resources.canada.ca/our-natural-resources/minerals-mining/mining-data-statistics-and-analysis/minerals-metals-facts/copper-facts/20506" TargetMode="External"/><Relationship Id="rId7" Type="http://schemas.openxmlformats.org/officeDocument/2006/relationships/hyperlink" Target="https://www.moomoo.com/community/feed/the-global-copper-supply-landscape-is-a-bull-market-on-112206694252550" TargetMode="External"/><Relationship Id="rId8" Type="http://schemas.openxmlformats.org/officeDocument/2006/relationships/hyperlink" Target="https://iopscience.iop.org/article/10.1088/1757-899X/427/1/012002/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https://www.nature.com/articles/s43017-021-00182-8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http://earthsci.org/mineral/mindep/phor_dep/por_dep.html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https://enerji.gov.tr/infobank-naturalresources-copper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https://insights.issgovernance.com/posts/copper-or-robber-supply-risks-and-esg-issues/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https://natural-resources.canada.ca/our-natural-resources/minerals-mining/mining-data-statistics-and-analysis/minerals-metals-facts/copper-facts/20506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https://www.moomoo.com/community/feed/the-global-copper-supply-landscape-is-a-bull-market-on-112206694252550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https://iopscience.iop.org/article/10.1088/1757-899X/427/1/012002/pdf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3e40798ce_0_8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3e40798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1e9149f92_0_0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1e9149f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00267"/>
            <a:ext cx="47760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arthsci.org/mineral/mindep/phor_dep/por_dep.html#TOP" TargetMode="External"/><Relationship Id="rId4" Type="http://schemas.openxmlformats.org/officeDocument/2006/relationships/hyperlink" Target="https://natural-resources.canada.ca/minerals-mining/mining-data-statistics-analysis/minerals-metals-facts/copper-facts" TargetMode="External"/><Relationship Id="rId5" Type="http://schemas.openxmlformats.org/officeDocument/2006/relationships/hyperlink" Target="https://www.nrcan.gc.ca/our-natural-resources/minerals-mining/minerals-metals-facts/copper-facts/205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2047"/>
            <a:ext cx="6858001" cy="341787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0"/>
            <a:ext cx="639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</a:rPr>
              <a:t>Copper (C</a:t>
            </a:r>
            <a:r>
              <a:rPr b="1" lang="en" sz="2800"/>
              <a:t>u</a:t>
            </a:r>
            <a:r>
              <a:rPr b="1" lang="en" sz="2800">
                <a:solidFill>
                  <a:srgbClr val="000000"/>
                </a:solidFill>
              </a:rPr>
              <a:t>)</a:t>
            </a:r>
            <a:endParaRPr b="1" sz="28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362788"/>
            <a:ext cx="3624109" cy="46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33825" y="4362800"/>
            <a:ext cx="277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Cu is commonly produced from </a:t>
            </a:r>
            <a:r>
              <a:rPr b="1" lang="en" sz="1200">
                <a:solidFill>
                  <a:schemeClr val="dk2"/>
                </a:solidFill>
              </a:rPr>
              <a:t>porphyry deposits</a:t>
            </a:r>
            <a:r>
              <a:rPr lang="en" sz="1200">
                <a:solidFill>
                  <a:schemeClr val="dk2"/>
                </a:solidFill>
              </a:rPr>
              <a:t> which form from hot water released from crystallizing magma. The hot water precipitates sulfide minerals as an orebody, which can then be mined and the Cu separated out.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76500" y="81912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</a:t>
            </a:r>
            <a:r>
              <a:rPr lang="en" sz="1000"/>
              <a:t>igure 2. Model of copper porphyry deposit formation. Reproduced from Earth Science Australia (2026) under a CC BY-NC-SA-3.0 license.</a:t>
            </a:r>
            <a:endParaRPr sz="100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3622299"/>
            <a:ext cx="251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1. World map of copper porphyry deposits. Source: John et al (2010). Public Domain.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3521499" cy="278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24795"/>
            <a:ext cx="5860815" cy="16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512300" y="4083270"/>
            <a:ext cx="156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World Cu uses, 2021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1212" l="26529" r="29027" t="26533"/>
          <a:stretch/>
        </p:blipFill>
        <p:spPr>
          <a:xfrm>
            <a:off x="3333750" y="238125"/>
            <a:ext cx="3521500" cy="27731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343025" y="865278"/>
            <a:ext cx="127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World Cu reserves,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018225" y="1199538"/>
            <a:ext cx="127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World Cu resources, 2018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67700" y="5448350"/>
            <a:ext cx="2098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A “</a:t>
            </a:r>
            <a:r>
              <a:rPr b="1" lang="en" sz="1600">
                <a:solidFill>
                  <a:srgbClr val="595959"/>
                </a:solidFill>
              </a:rPr>
              <a:t>resource</a:t>
            </a:r>
            <a:r>
              <a:rPr lang="en" sz="1600">
                <a:solidFill>
                  <a:srgbClr val="595959"/>
                </a:solidFill>
              </a:rPr>
              <a:t>” is the amount of Cu available, while a “</a:t>
            </a:r>
            <a:r>
              <a:rPr b="1" lang="en" sz="1600">
                <a:solidFill>
                  <a:srgbClr val="595959"/>
                </a:solidFill>
              </a:rPr>
              <a:t>reserve</a:t>
            </a:r>
            <a:r>
              <a:rPr lang="en" sz="1600">
                <a:solidFill>
                  <a:srgbClr val="595959"/>
                </a:solidFill>
              </a:rPr>
              <a:t>” is the amount that can be mined economically. </a:t>
            </a:r>
            <a:endParaRPr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“</a:t>
            </a:r>
            <a:r>
              <a:rPr b="1" lang="en" sz="1600">
                <a:solidFill>
                  <a:srgbClr val="595959"/>
                </a:solidFill>
              </a:rPr>
              <a:t>Production</a:t>
            </a:r>
            <a:r>
              <a:rPr lang="en" sz="1600">
                <a:solidFill>
                  <a:srgbClr val="595959"/>
                </a:solidFill>
              </a:rPr>
              <a:t>” refers to the amount of Cu that is mined and refined ready for use in industry.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6">
            <a:alphaModFix/>
          </a:blip>
          <a:srcRect b="1902" l="14577" r="20953" t="1573"/>
          <a:stretch/>
        </p:blipFill>
        <p:spPr>
          <a:xfrm>
            <a:off x="3299196" y="5448350"/>
            <a:ext cx="3556054" cy="36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778500" y="5099475"/>
            <a:ext cx="30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World Cu Production, 2025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2370" y="2453728"/>
            <a:ext cx="319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3. World Cu reserves, 2024. Source: Natural Resources Canada (2026). Non-commercial reproduction allowed.</a:t>
            </a:r>
            <a:endParaRPr sz="1000"/>
          </a:p>
        </p:txBody>
      </p:sp>
      <p:sp>
        <p:nvSpPr>
          <p:cNvPr id="74" name="Google Shape;74;p14"/>
          <p:cNvSpPr txBox="1"/>
          <p:nvPr/>
        </p:nvSpPr>
        <p:spPr>
          <a:xfrm>
            <a:off x="165501" y="4981950"/>
            <a:ext cx="361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5. World Cu uses, 2021. Source: Natural Resources Canada (2024). </a:t>
            </a:r>
            <a:r>
              <a:rPr lang="en" sz="1000">
                <a:solidFill>
                  <a:schemeClr val="dk1"/>
                </a:solidFill>
              </a:rPr>
              <a:t>Non-commercial reproduction allowed.</a:t>
            </a:r>
            <a:endParaRPr sz="1000"/>
          </a:p>
        </p:txBody>
      </p:sp>
      <p:sp>
        <p:nvSpPr>
          <p:cNvPr id="75" name="Google Shape;75;p14"/>
          <p:cNvSpPr txBox="1"/>
          <p:nvPr/>
        </p:nvSpPr>
        <p:spPr>
          <a:xfrm>
            <a:off x="3698095" y="2881378"/>
            <a:ext cx="319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4. World Cu resources. Data from: USGS (2026). Public Domain.</a:t>
            </a:r>
            <a:endParaRPr sz="1000"/>
          </a:p>
        </p:txBody>
      </p:sp>
      <p:sp>
        <p:nvSpPr>
          <p:cNvPr id="76" name="Google Shape;76;p14"/>
          <p:cNvSpPr txBox="1"/>
          <p:nvPr/>
        </p:nvSpPr>
        <p:spPr>
          <a:xfrm>
            <a:off x="1639280" y="8527286"/>
            <a:ext cx="191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6. World Cu resources. Data from: USGS (2026). Public Domain.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 Figure References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Earth Science Australia (2026), Porphyry Deposits, </a:t>
            </a:r>
            <a:r>
              <a:rPr lang="en" sz="1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https://earthsci.org/mineral/mindep/phor_dep/por_dep.html#TOP</a:t>
            </a:r>
            <a:r>
              <a:rPr lang="en" sz="1100">
                <a:solidFill>
                  <a:schemeClr val="dk1"/>
                </a:solidFill>
              </a:rPr>
              <a:t>. Last Accessed May 2026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John, D.A., Ayuso, R.A., Barton, M.D., Blakely, R.J., Bodnar, R.J., Dilles, J.H., Gray, Floyd, Graybeal, F.T., Mars, J.C., McPhee, D.K., Seal, R.R., Taylor, R.D., and Vikre, P.G., 2010, Porphyry copper deposit model, chap. B of Mineral deposit models for resource assessment: U.S. Geological Survey Scientific Investigations Report 2010–5070–B, 169 p.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Natural Resources Canada (2026), Copper Facts, </a:t>
            </a:r>
            <a:r>
              <a:rPr lang="en" sz="1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https://natural-resources.canada.ca/minerals-mining/mining-data-statistics-analysis/minerals-metals-facts/copper-facts</a:t>
            </a:r>
            <a:r>
              <a:rPr lang="en" sz="1100">
                <a:solidFill>
                  <a:schemeClr val="dk1"/>
                </a:solidFill>
              </a:rPr>
              <a:t>, Last Accessed May 2026.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Natural Resources Canada (2024), Copper Facts, </a:t>
            </a:r>
            <a:r>
              <a:rPr lang="en" sz="11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https://www.nrcan.gc.ca/our-natural-resources/minerals-mining/minerals-metals-facts/copper-facts/20506</a:t>
            </a:r>
            <a:r>
              <a:rPr lang="en" sz="1100">
                <a:solidFill>
                  <a:schemeClr val="dk1"/>
                </a:solidFill>
              </a:rPr>
              <a:t>,  Last Accessed August 2024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USGS Mineral Commodities Summaries (2026). Mineral commodity summaries. </a:t>
            </a:r>
            <a:r>
              <a:rPr i="1" lang="en" sz="1100">
                <a:solidFill>
                  <a:srgbClr val="222222"/>
                </a:solidFill>
                <a:highlight>
                  <a:srgbClr val="FFFFFF"/>
                </a:highlight>
              </a:rPr>
              <a:t>US Geological Survey: Reston, VA, USA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100">
                <a:solidFill>
                  <a:srgbClr val="222222"/>
                </a:solidFill>
                <a:highlight>
                  <a:srgbClr val="FFFFFF"/>
                </a:highlight>
              </a:rPr>
              <a:t>200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