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254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254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0"/>
  </p:normalViewPr>
  <p:slideViewPr>
    <p:cSldViewPr snapToGrid="0">
      <p:cViewPr varScale="1">
        <p:scale>
          <a:sx n="55" d="100"/>
          <a:sy n="55" d="100"/>
        </p:scale>
        <p:origin x="232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51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030265" y="12174593"/>
            <a:ext cx="16323471" cy="648365"/>
          </a:xfrm>
          <a:prstGeom prst="rect">
            <a:avLst/>
          </a:prstGeom>
        </p:spPr>
        <p:txBody>
          <a:bodyPr anchor="b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2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4030265" y="2607468"/>
            <a:ext cx="16325237" cy="4643439"/>
          </a:xfrm>
          <a:prstGeom prst="rect">
            <a:avLst/>
          </a:prstGeom>
        </p:spPr>
        <p:txBody>
          <a:bodyPr anchor="b"/>
          <a:lstStyle>
            <a:lvl1pPr>
              <a:defRPr sz="11400" spc="-228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030265" y="7179468"/>
            <a:ext cx="16323470" cy="204806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2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2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2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2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2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87110" y="12954297"/>
            <a:ext cx="409780" cy="41587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030265" y="5018484"/>
            <a:ext cx="16323470" cy="368126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400" spc="-228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400" spc="-228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400" spc="-228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400" spc="-228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400" spc="-228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030265" y="8732784"/>
            <a:ext cx="16323468" cy="94472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 b="1"/>
            </a:lvl1pPr>
          </a:lstStyle>
          <a:p>
            <a:r>
              <a:t>Fact information</a:t>
            </a:r>
          </a:p>
        </p:txBody>
      </p:sp>
      <p:sp>
        <p:nvSpPr>
          <p:cNvPr id="107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4030265" y="1404937"/>
            <a:ext cx="16323470" cy="7327848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4600" b="1" spc="-246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4600" b="1" spc="-246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4600" b="1" spc="-246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4600" b="1" spc="-246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4600" b="1" spc="-246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083843" y="5232796"/>
            <a:ext cx="16216314" cy="3268267"/>
          </a:xfrm>
          <a:prstGeom prst="rect">
            <a:avLst/>
          </a:prstGeom>
        </p:spPr>
        <p:txBody>
          <a:bodyPr anchor="ctr"/>
          <a:lstStyle>
            <a:lvl1pPr marL="642937" indent="-482203">
              <a:spcBef>
                <a:spcPts val="0"/>
              </a:spcBef>
              <a:buSzTx/>
              <a:buNone/>
              <a:defRPr sz="8400" spc="-168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42937" indent="-25003">
              <a:spcBef>
                <a:spcPts val="0"/>
              </a:spcBef>
              <a:buSzTx/>
              <a:buNone/>
              <a:defRPr sz="8400" spc="-168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42937" indent="432196">
              <a:spcBef>
                <a:spcPts val="0"/>
              </a:spcBef>
              <a:buSzTx/>
              <a:buNone/>
              <a:defRPr sz="8400" spc="-168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42937" indent="889396">
              <a:spcBef>
                <a:spcPts val="0"/>
              </a:spcBef>
              <a:buSzTx/>
              <a:buNone/>
              <a:defRPr sz="8400" spc="-168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42937" indent="1346596">
              <a:spcBef>
                <a:spcPts val="0"/>
              </a:spcBef>
              <a:buSzTx/>
              <a:buNone/>
              <a:defRPr sz="8400" spc="-168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6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762500" y="9036843"/>
            <a:ext cx="15537657" cy="648365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200" b="1"/>
            </a:lvl1pPr>
          </a:lstStyle>
          <a:p>
            <a:r>
              <a:t>Attribution</a:t>
            </a:r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Bowl of pappardelle pasta with parsley butter, roasted hazelnuts, and shaved parmesan cheese"/>
          <p:cNvSpPr>
            <a:spLocks noGrp="1"/>
          </p:cNvSpPr>
          <p:nvPr>
            <p:ph type="pic" idx="21"/>
          </p:nvPr>
        </p:nvSpPr>
        <p:spPr>
          <a:xfrm>
            <a:off x="119062" y="966878"/>
            <a:ext cx="15701049" cy="1177578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Bowl of salad with fried rice, boiled eggs, and chopsticks"/>
          <p:cNvSpPr>
            <a:spLocks noGrp="1"/>
          </p:cNvSpPr>
          <p:nvPr>
            <p:ph type="pic" sz="quarter" idx="22"/>
          </p:nvPr>
        </p:nvSpPr>
        <p:spPr>
          <a:xfrm>
            <a:off x="12325945" y="410765"/>
            <a:ext cx="8072438" cy="645795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Bowl with salmon cakes, salad, and hummus"/>
          <p:cNvSpPr>
            <a:spLocks noGrp="1"/>
          </p:cNvSpPr>
          <p:nvPr>
            <p:ph type="pic" idx="23"/>
          </p:nvPr>
        </p:nvSpPr>
        <p:spPr>
          <a:xfrm>
            <a:off x="10057804" y="3866362"/>
            <a:ext cx="11162111" cy="1299132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owl of salad with fried rice, boiled eggs, and chopsticks"/>
          <p:cNvSpPr>
            <a:spLocks noGrp="1"/>
          </p:cNvSpPr>
          <p:nvPr>
            <p:ph type="pic" idx="21"/>
          </p:nvPr>
        </p:nvSpPr>
        <p:spPr>
          <a:xfrm>
            <a:off x="1619250" y="-1482329"/>
            <a:ext cx="20288250" cy="162306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87110" y="12954297"/>
            <a:ext cx="409780" cy="4158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>
            <a:spLocks noGrp="1"/>
          </p:cNvSpPr>
          <p:nvPr>
            <p:ph type="pic" idx="21"/>
          </p:nvPr>
        </p:nvSpPr>
        <p:spPr>
          <a:xfrm>
            <a:off x="2518171" y="-1287976"/>
            <a:ext cx="25081385" cy="1502183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4030265" y="7286625"/>
            <a:ext cx="16323470" cy="4643438"/>
          </a:xfrm>
          <a:prstGeom prst="rect">
            <a:avLst/>
          </a:prstGeom>
        </p:spPr>
        <p:txBody>
          <a:bodyPr anchor="b"/>
          <a:lstStyle>
            <a:lvl1pPr>
              <a:defRPr sz="11400" spc="-228"/>
            </a:lvl1pPr>
          </a:lstStyle>
          <a:p>
            <a:r>
              <a:t>Presentation Title</a:t>
            </a:r>
          </a:p>
        </p:txBody>
      </p:sp>
      <p:sp>
        <p:nvSpPr>
          <p:cNvPr id="2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030265" y="11858625"/>
            <a:ext cx="16323470" cy="969988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2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2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2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2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2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4030265" y="803671"/>
            <a:ext cx="16323471" cy="648365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200" b="1"/>
            </a:lvl1pPr>
          </a:lstStyle>
          <a:p>
            <a:r>
              <a:t>Author and Date</a:t>
            </a:r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82253" y="12954297"/>
            <a:ext cx="409779" cy="41587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, and hummus "/>
          <p:cNvSpPr>
            <a:spLocks noGrp="1"/>
          </p:cNvSpPr>
          <p:nvPr>
            <p:ph type="pic" sz="half" idx="21"/>
          </p:nvPr>
        </p:nvSpPr>
        <p:spPr>
          <a:xfrm>
            <a:off x="10528025" y="696515"/>
            <a:ext cx="10608470" cy="1234695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030265" y="7036593"/>
            <a:ext cx="7179470" cy="568767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2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2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2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2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2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4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4030265" y="973876"/>
            <a:ext cx="7179470" cy="6169874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030265" y="1987000"/>
            <a:ext cx="16323471" cy="94472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200" b="1"/>
            </a:lvl1pPr>
          </a:lstStyle>
          <a:p>
            <a:r>
              <a:t>Slide Subtitle</a:t>
            </a:r>
          </a:p>
        </p:txBody>
      </p:sp>
      <p:sp>
        <p:nvSpPr>
          <p:cNvPr id="44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828785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Bowl of pappardelle pasta with parsley butter, roasted hazelnuts, and shaved parmesan cheese"/>
          <p:cNvSpPr>
            <a:spLocks noGrp="1"/>
          </p:cNvSpPr>
          <p:nvPr>
            <p:ph type="pic" sz="half" idx="21"/>
          </p:nvPr>
        </p:nvSpPr>
        <p:spPr>
          <a:xfrm>
            <a:off x="11727656" y="839390"/>
            <a:ext cx="9068098" cy="1209079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1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4030265" y="625078"/>
            <a:ext cx="7179470" cy="1428751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2" name="Slide Subtitl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4030265" y="1987000"/>
            <a:ext cx="7179470" cy="94472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200" b="1"/>
            </a:lvl1pPr>
          </a:lstStyle>
          <a:p>
            <a:r>
              <a:t>Slide Subtitle</a:t>
            </a:r>
          </a:p>
        </p:txBody>
      </p:sp>
      <p:sp>
        <p:nvSpPr>
          <p:cNvPr id="6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030265" y="4894026"/>
            <a:ext cx="7179470" cy="7865382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4030265" y="4536281"/>
            <a:ext cx="16323470" cy="4643438"/>
          </a:xfrm>
          <a:prstGeom prst="rect">
            <a:avLst/>
          </a:prstGeom>
        </p:spPr>
        <p:txBody>
          <a:bodyPr anchor="ctr"/>
          <a:lstStyle>
            <a:lvl1pPr>
              <a:defRPr sz="11400" b="0" spc="-228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030265" y="1987000"/>
            <a:ext cx="16323471" cy="94472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200" b="1"/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4030265" y="625078"/>
            <a:ext cx="16323470" cy="1428751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030265" y="1982390"/>
            <a:ext cx="16323471" cy="94472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200" b="1"/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spcBef>
                <a:spcPts val="1800"/>
              </a:spcBef>
              <a:buSzTx/>
              <a:buNone/>
              <a:defRPr sz="5200" spc="-52"/>
            </a:lvl1pPr>
            <a:lvl2pPr marL="0" indent="457200">
              <a:spcBef>
                <a:spcPts val="1800"/>
              </a:spcBef>
              <a:buSzTx/>
              <a:buNone/>
              <a:defRPr sz="5200" spc="-52"/>
            </a:lvl2pPr>
            <a:lvl3pPr marL="0" indent="914400">
              <a:spcBef>
                <a:spcPts val="1800"/>
              </a:spcBef>
              <a:buSzTx/>
              <a:buNone/>
              <a:defRPr sz="5200" spc="-52"/>
            </a:lvl3pPr>
            <a:lvl4pPr marL="0" indent="1371600">
              <a:spcBef>
                <a:spcPts val="1800"/>
              </a:spcBef>
              <a:buSzTx/>
              <a:buNone/>
              <a:defRPr sz="5200" spc="-52"/>
            </a:lvl4pPr>
            <a:lvl5pPr marL="0" indent="1828800">
              <a:spcBef>
                <a:spcPts val="1800"/>
              </a:spcBef>
              <a:buSzTx/>
              <a:buNone/>
              <a:defRPr sz="5200" spc="-52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4030265" y="4161234"/>
            <a:ext cx="16323470" cy="857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4030265" y="619125"/>
            <a:ext cx="16323470" cy="1428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>
            <a:normAutofit/>
          </a:bodyPr>
          <a:lstStyle/>
          <a:p>
            <a:r>
              <a:t>Slide Title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82348" y="12954297"/>
            <a:ext cx="409779" cy="415875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 anchor="b">
            <a:spAutoFit/>
          </a:bodyPr>
          <a:lstStyle>
            <a:lvl1pPr defTabSz="821531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243833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-168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-168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-168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-168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-168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-168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-168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-168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-168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533400" marR="0" indent="-533400" algn="l" defTabSz="2438339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914400" marR="0" indent="-533400" algn="l" defTabSz="2438339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295400" marR="0" indent="-533400" algn="l" defTabSz="2438339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676400" marR="0" indent="-533400" algn="l" defTabSz="2438339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2057400" marR="0" indent="-533400" algn="l" defTabSz="2438339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2438400" marR="0" indent="-533400" algn="l" defTabSz="2438339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819400" marR="0" indent="-533400" algn="l" defTabSz="2438339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3200400" marR="0" indent="-533400" algn="l" defTabSz="2438339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3581400" marR="0" indent="-533400" algn="l" defTabSz="2438339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Screenshot 2023-09-06 at 9.48.25 AM.png" descr="Screenshot 2023-09-06 at 9.48.25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100" y="-17597"/>
            <a:ext cx="24432200" cy="128414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Rounded Rectangle"/>
          <p:cNvSpPr/>
          <p:nvPr/>
        </p:nvSpPr>
        <p:spPr>
          <a:xfrm>
            <a:off x="595860" y="599909"/>
            <a:ext cx="1270001" cy="1668137"/>
          </a:xfrm>
          <a:prstGeom prst="roundRect">
            <a:avLst>
              <a:gd name="adj" fmla="val 15000"/>
            </a:avLst>
          </a:prstGeom>
          <a:solidFill>
            <a:srgbClr val="FFFFFF"/>
          </a:solidFill>
          <a:ln w="127000">
            <a:solidFill>
              <a:schemeClr val="accent1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000">
                <a:solidFill>
                  <a:schemeClr val="accent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39" name="4"/>
          <p:cNvSpPr txBox="1"/>
          <p:nvPr/>
        </p:nvSpPr>
        <p:spPr>
          <a:xfrm>
            <a:off x="800013" y="571070"/>
            <a:ext cx="861696" cy="1668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10000" b="1">
                <a:solidFill>
                  <a:schemeClr val="accent1"/>
                </a:solidFill>
              </a:defRPr>
            </a:lvl1pPr>
          </a:lstStyle>
          <a:p>
            <a:r>
              <a:t>4</a:t>
            </a:r>
          </a:p>
        </p:txBody>
      </p:sp>
      <p:sp>
        <p:nvSpPr>
          <p:cNvPr id="240" name="Societal/Cultural/Economic Uses of your element/mineral…"/>
          <p:cNvSpPr txBox="1"/>
          <p:nvPr/>
        </p:nvSpPr>
        <p:spPr>
          <a:xfrm>
            <a:off x="6632517" y="4846873"/>
            <a:ext cx="11946174" cy="4022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>
              <a:defRPr sz="5600">
                <a:solidFill>
                  <a:schemeClr val="accent1"/>
                </a:solidFill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pPr>
            <a:r>
              <a:rPr dirty="0">
                <a:latin typeface="Avenir Next Condensed" panose="020B0506020202020204" pitchFamily="34" charset="0"/>
              </a:rPr>
              <a:t>Societal/Cultural/Economic </a:t>
            </a:r>
            <a:r>
              <a:rPr b="1" u="sng" dirty="0">
                <a:latin typeface="Avenir Next Condensed" panose="020B0506020202020204" pitchFamily="34" charset="0"/>
              </a:rPr>
              <a:t>Uses</a:t>
            </a:r>
            <a:r>
              <a:rPr dirty="0">
                <a:latin typeface="Avenir Next Condensed" panose="020B0506020202020204" pitchFamily="34" charset="0"/>
              </a:rPr>
              <a:t> of your element/mineral</a:t>
            </a:r>
          </a:p>
          <a:p>
            <a:pPr>
              <a:defRPr sz="5600">
                <a:solidFill>
                  <a:schemeClr val="accent1"/>
                </a:solidFill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pPr>
            <a:endParaRPr dirty="0">
              <a:latin typeface="Avenir Next Condensed" panose="020B0506020202020204" pitchFamily="34" charset="0"/>
            </a:endParaRPr>
          </a:p>
          <a:p>
            <a:pPr>
              <a:defRPr sz="5600">
                <a:solidFill>
                  <a:schemeClr val="accent1"/>
                </a:solidFill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pPr>
            <a:r>
              <a:rPr sz="4200" dirty="0">
                <a:latin typeface="Avenir Next Condensed" panose="020B0506020202020204" pitchFamily="34" charset="0"/>
              </a:rPr>
              <a:t>(provide 1-2 examples and indicate which element is associated with these particular uses)</a:t>
            </a:r>
          </a:p>
        </p:txBody>
      </p:sp>
      <p:sp>
        <p:nvSpPr>
          <p:cNvPr id="241" name="Rectangle"/>
          <p:cNvSpPr/>
          <p:nvPr/>
        </p:nvSpPr>
        <p:spPr>
          <a:xfrm>
            <a:off x="6322602" y="3878696"/>
            <a:ext cx="12476908" cy="5958608"/>
          </a:xfrm>
          <a:prstGeom prst="rect">
            <a:avLst/>
          </a:prstGeom>
          <a:ln w="63500">
            <a:solidFill>
              <a:schemeClr val="accent1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42" name="Shape"/>
          <p:cNvSpPr/>
          <p:nvPr/>
        </p:nvSpPr>
        <p:spPr>
          <a:xfrm>
            <a:off x="6320842" y="3101716"/>
            <a:ext cx="2087601" cy="7332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600" extrusionOk="0">
                <a:moveTo>
                  <a:pt x="9598" y="11673"/>
                </a:moveTo>
                <a:cubicBezTo>
                  <a:pt x="9057" y="11748"/>
                  <a:pt x="9097" y="14059"/>
                  <a:pt x="9638" y="13983"/>
                </a:cubicBezTo>
                <a:cubicBezTo>
                  <a:pt x="10179" y="13907"/>
                  <a:pt x="10139" y="11597"/>
                  <a:pt x="9598" y="11673"/>
                </a:cubicBezTo>
                <a:close/>
                <a:moveTo>
                  <a:pt x="9191" y="0"/>
                </a:moveTo>
                <a:cubicBezTo>
                  <a:pt x="4946" y="0"/>
                  <a:pt x="3151" y="4913"/>
                  <a:pt x="1063" y="5528"/>
                </a:cubicBezTo>
                <a:cubicBezTo>
                  <a:pt x="433" y="5713"/>
                  <a:pt x="414" y="6599"/>
                  <a:pt x="414" y="7476"/>
                </a:cubicBezTo>
                <a:lnTo>
                  <a:pt x="414" y="9609"/>
                </a:lnTo>
                <a:cubicBezTo>
                  <a:pt x="414" y="9752"/>
                  <a:pt x="404" y="9890"/>
                  <a:pt x="386" y="10017"/>
                </a:cubicBezTo>
                <a:cubicBezTo>
                  <a:pt x="368" y="10142"/>
                  <a:pt x="341" y="10256"/>
                  <a:pt x="308" y="10353"/>
                </a:cubicBezTo>
                <a:cubicBezTo>
                  <a:pt x="187" y="10715"/>
                  <a:pt x="0" y="11399"/>
                  <a:pt x="0" y="12391"/>
                </a:cubicBezTo>
                <a:cubicBezTo>
                  <a:pt x="0" y="14602"/>
                  <a:pt x="441" y="16815"/>
                  <a:pt x="642" y="17710"/>
                </a:cubicBezTo>
                <a:cubicBezTo>
                  <a:pt x="702" y="17977"/>
                  <a:pt x="803" y="18133"/>
                  <a:pt x="916" y="18133"/>
                </a:cubicBezTo>
                <a:lnTo>
                  <a:pt x="2322" y="18109"/>
                </a:lnTo>
                <a:lnTo>
                  <a:pt x="2322" y="17061"/>
                </a:lnTo>
                <a:cubicBezTo>
                  <a:pt x="2322" y="13992"/>
                  <a:pt x="3192" y="11497"/>
                  <a:pt x="4276" y="11497"/>
                </a:cubicBezTo>
                <a:cubicBezTo>
                  <a:pt x="5354" y="11497"/>
                  <a:pt x="6232" y="13973"/>
                  <a:pt x="6232" y="17061"/>
                </a:cubicBezTo>
                <a:lnTo>
                  <a:pt x="6232" y="18073"/>
                </a:lnTo>
                <a:lnTo>
                  <a:pt x="15906" y="18133"/>
                </a:lnTo>
                <a:lnTo>
                  <a:pt x="15906" y="17061"/>
                </a:lnTo>
                <a:cubicBezTo>
                  <a:pt x="15906" y="13992"/>
                  <a:pt x="16783" y="11497"/>
                  <a:pt x="17860" y="11497"/>
                </a:cubicBezTo>
                <a:cubicBezTo>
                  <a:pt x="18938" y="11497"/>
                  <a:pt x="19816" y="13973"/>
                  <a:pt x="19816" y="17061"/>
                </a:cubicBezTo>
                <a:lnTo>
                  <a:pt x="19816" y="18151"/>
                </a:lnTo>
                <a:lnTo>
                  <a:pt x="20900" y="18151"/>
                </a:lnTo>
                <a:cubicBezTo>
                  <a:pt x="20947" y="18160"/>
                  <a:pt x="20990" y="18127"/>
                  <a:pt x="21027" y="18060"/>
                </a:cubicBezTo>
                <a:cubicBezTo>
                  <a:pt x="21064" y="17994"/>
                  <a:pt x="21094" y="17894"/>
                  <a:pt x="21114" y="17770"/>
                </a:cubicBezTo>
                <a:lnTo>
                  <a:pt x="21557" y="14946"/>
                </a:lnTo>
                <a:cubicBezTo>
                  <a:pt x="21574" y="14841"/>
                  <a:pt x="21586" y="14737"/>
                  <a:pt x="21592" y="14633"/>
                </a:cubicBezTo>
                <a:cubicBezTo>
                  <a:pt x="21598" y="14530"/>
                  <a:pt x="21600" y="14425"/>
                  <a:pt x="21597" y="14321"/>
                </a:cubicBezTo>
                <a:cubicBezTo>
                  <a:pt x="21577" y="13253"/>
                  <a:pt x="21450" y="10061"/>
                  <a:pt x="20733" y="9495"/>
                </a:cubicBezTo>
                <a:cubicBezTo>
                  <a:pt x="20024" y="8936"/>
                  <a:pt x="16381" y="6445"/>
                  <a:pt x="16381" y="6445"/>
                </a:cubicBezTo>
                <a:cubicBezTo>
                  <a:pt x="16381" y="6445"/>
                  <a:pt x="12933" y="0"/>
                  <a:pt x="9191" y="0"/>
                </a:cubicBezTo>
                <a:close/>
                <a:moveTo>
                  <a:pt x="9620" y="1549"/>
                </a:moveTo>
                <a:cubicBezTo>
                  <a:pt x="10507" y="1616"/>
                  <a:pt x="11447" y="1987"/>
                  <a:pt x="12393" y="2839"/>
                </a:cubicBezTo>
                <a:cubicBezTo>
                  <a:pt x="13339" y="3692"/>
                  <a:pt x="14290" y="5025"/>
                  <a:pt x="15197" y="7017"/>
                </a:cubicBezTo>
                <a:cubicBezTo>
                  <a:pt x="15210" y="7047"/>
                  <a:pt x="15214" y="7098"/>
                  <a:pt x="15209" y="7141"/>
                </a:cubicBezTo>
                <a:cubicBezTo>
                  <a:pt x="15203" y="7184"/>
                  <a:pt x="15190" y="7217"/>
                  <a:pt x="15170" y="7208"/>
                </a:cubicBezTo>
                <a:cubicBezTo>
                  <a:pt x="14859" y="7198"/>
                  <a:pt x="14181" y="7169"/>
                  <a:pt x="13305" y="7126"/>
                </a:cubicBezTo>
                <a:cubicBezTo>
                  <a:pt x="12430" y="7082"/>
                  <a:pt x="11357" y="7024"/>
                  <a:pt x="10256" y="6958"/>
                </a:cubicBezTo>
                <a:cubicBezTo>
                  <a:pt x="10226" y="6956"/>
                  <a:pt x="10197" y="6929"/>
                  <a:pt x="10174" y="6879"/>
                </a:cubicBezTo>
                <a:cubicBezTo>
                  <a:pt x="10150" y="6830"/>
                  <a:pt x="10132" y="6758"/>
                  <a:pt x="10122" y="6672"/>
                </a:cubicBezTo>
                <a:lnTo>
                  <a:pt x="9565" y="1739"/>
                </a:lnTo>
                <a:cubicBezTo>
                  <a:pt x="9562" y="1693"/>
                  <a:pt x="9567" y="1645"/>
                  <a:pt x="9577" y="1608"/>
                </a:cubicBezTo>
                <a:cubicBezTo>
                  <a:pt x="9588" y="1572"/>
                  <a:pt x="9603" y="1550"/>
                  <a:pt x="9620" y="1549"/>
                </a:cubicBezTo>
                <a:close/>
                <a:moveTo>
                  <a:pt x="8862" y="1567"/>
                </a:moveTo>
                <a:cubicBezTo>
                  <a:pt x="8882" y="1567"/>
                  <a:pt x="8903" y="1590"/>
                  <a:pt x="8919" y="1628"/>
                </a:cubicBezTo>
                <a:cubicBezTo>
                  <a:pt x="8935" y="1666"/>
                  <a:pt x="8947" y="1718"/>
                  <a:pt x="8950" y="1775"/>
                </a:cubicBezTo>
                <a:lnTo>
                  <a:pt x="9272" y="6636"/>
                </a:lnTo>
                <a:cubicBezTo>
                  <a:pt x="9279" y="6703"/>
                  <a:pt x="9272" y="6770"/>
                  <a:pt x="9256" y="6822"/>
                </a:cubicBezTo>
                <a:cubicBezTo>
                  <a:pt x="9240" y="6874"/>
                  <a:pt x="9214" y="6912"/>
                  <a:pt x="9184" y="6922"/>
                </a:cubicBezTo>
                <a:cubicBezTo>
                  <a:pt x="8609" y="6884"/>
                  <a:pt x="8040" y="6851"/>
                  <a:pt x="7501" y="6820"/>
                </a:cubicBezTo>
                <a:cubicBezTo>
                  <a:pt x="6963" y="6789"/>
                  <a:pt x="6456" y="6760"/>
                  <a:pt x="6004" y="6731"/>
                </a:cubicBezTo>
                <a:cubicBezTo>
                  <a:pt x="5988" y="6731"/>
                  <a:pt x="5972" y="6701"/>
                  <a:pt x="5962" y="6663"/>
                </a:cubicBezTo>
                <a:cubicBezTo>
                  <a:pt x="5951" y="6623"/>
                  <a:pt x="5947" y="6572"/>
                  <a:pt x="5950" y="6523"/>
                </a:cubicBezTo>
                <a:lnTo>
                  <a:pt x="6278" y="2841"/>
                </a:lnTo>
                <a:cubicBezTo>
                  <a:pt x="6285" y="2775"/>
                  <a:pt x="6296" y="2719"/>
                  <a:pt x="6313" y="2672"/>
                </a:cubicBezTo>
                <a:cubicBezTo>
                  <a:pt x="6329" y="2625"/>
                  <a:pt x="6349" y="2592"/>
                  <a:pt x="6373" y="2573"/>
                </a:cubicBezTo>
                <a:cubicBezTo>
                  <a:pt x="6724" y="2326"/>
                  <a:pt x="7112" y="2103"/>
                  <a:pt x="7530" y="1927"/>
                </a:cubicBezTo>
                <a:cubicBezTo>
                  <a:pt x="7947" y="1752"/>
                  <a:pt x="8394" y="1624"/>
                  <a:pt x="8862" y="1567"/>
                </a:cubicBezTo>
                <a:close/>
                <a:moveTo>
                  <a:pt x="5542" y="3241"/>
                </a:moveTo>
                <a:cubicBezTo>
                  <a:pt x="5555" y="3231"/>
                  <a:pt x="5569" y="3250"/>
                  <a:pt x="5577" y="3281"/>
                </a:cubicBezTo>
                <a:cubicBezTo>
                  <a:pt x="5585" y="3311"/>
                  <a:pt x="5588" y="3349"/>
                  <a:pt x="5582" y="3378"/>
                </a:cubicBezTo>
                <a:lnTo>
                  <a:pt x="4979" y="6523"/>
                </a:lnTo>
                <a:cubicBezTo>
                  <a:pt x="4973" y="6561"/>
                  <a:pt x="4960" y="6594"/>
                  <a:pt x="4947" y="6617"/>
                </a:cubicBezTo>
                <a:cubicBezTo>
                  <a:pt x="4933" y="6641"/>
                  <a:pt x="4916" y="6654"/>
                  <a:pt x="4900" y="6654"/>
                </a:cubicBezTo>
                <a:cubicBezTo>
                  <a:pt x="4702" y="6644"/>
                  <a:pt x="4533" y="6635"/>
                  <a:pt x="4399" y="6629"/>
                </a:cubicBezTo>
                <a:cubicBezTo>
                  <a:pt x="4265" y="6622"/>
                  <a:pt x="4166" y="6618"/>
                  <a:pt x="4109" y="6618"/>
                </a:cubicBezTo>
                <a:cubicBezTo>
                  <a:pt x="4089" y="6609"/>
                  <a:pt x="4071" y="6588"/>
                  <a:pt x="4057" y="6550"/>
                </a:cubicBezTo>
                <a:cubicBezTo>
                  <a:pt x="4043" y="6512"/>
                  <a:pt x="4033" y="6467"/>
                  <a:pt x="4029" y="6410"/>
                </a:cubicBezTo>
                <a:cubicBezTo>
                  <a:pt x="4013" y="6162"/>
                  <a:pt x="4026" y="5713"/>
                  <a:pt x="4226" y="5154"/>
                </a:cubicBezTo>
                <a:cubicBezTo>
                  <a:pt x="4426" y="4595"/>
                  <a:pt x="4812" y="3927"/>
                  <a:pt x="5542" y="3241"/>
                </a:cubicBezTo>
                <a:close/>
                <a:moveTo>
                  <a:pt x="4264" y="12486"/>
                </a:moveTo>
                <a:cubicBezTo>
                  <a:pt x="3380" y="12486"/>
                  <a:pt x="2663" y="14526"/>
                  <a:pt x="2663" y="17043"/>
                </a:cubicBezTo>
                <a:cubicBezTo>
                  <a:pt x="2663" y="19560"/>
                  <a:pt x="3380" y="21600"/>
                  <a:pt x="4264" y="21600"/>
                </a:cubicBezTo>
                <a:cubicBezTo>
                  <a:pt x="5148" y="21600"/>
                  <a:pt x="5864" y="19560"/>
                  <a:pt x="5864" y="17043"/>
                </a:cubicBezTo>
                <a:cubicBezTo>
                  <a:pt x="5864" y="14526"/>
                  <a:pt x="5148" y="12486"/>
                  <a:pt x="4264" y="12486"/>
                </a:cubicBezTo>
                <a:close/>
                <a:moveTo>
                  <a:pt x="17854" y="12486"/>
                </a:moveTo>
                <a:cubicBezTo>
                  <a:pt x="16970" y="12486"/>
                  <a:pt x="16254" y="14526"/>
                  <a:pt x="16254" y="17043"/>
                </a:cubicBezTo>
                <a:cubicBezTo>
                  <a:pt x="16254" y="19560"/>
                  <a:pt x="16970" y="21600"/>
                  <a:pt x="17854" y="21600"/>
                </a:cubicBezTo>
                <a:cubicBezTo>
                  <a:pt x="18738" y="21600"/>
                  <a:pt x="19455" y="19560"/>
                  <a:pt x="19455" y="17043"/>
                </a:cubicBezTo>
                <a:cubicBezTo>
                  <a:pt x="19455" y="14526"/>
                  <a:pt x="18738" y="12486"/>
                  <a:pt x="17854" y="12486"/>
                </a:cubicBezTo>
                <a:close/>
                <a:moveTo>
                  <a:pt x="4264" y="14642"/>
                </a:moveTo>
                <a:cubicBezTo>
                  <a:pt x="4732" y="14642"/>
                  <a:pt x="5107" y="15728"/>
                  <a:pt x="5107" y="17043"/>
                </a:cubicBezTo>
                <a:cubicBezTo>
                  <a:pt x="5107" y="18377"/>
                  <a:pt x="4732" y="19444"/>
                  <a:pt x="4264" y="19444"/>
                </a:cubicBezTo>
                <a:cubicBezTo>
                  <a:pt x="3795" y="19444"/>
                  <a:pt x="3421" y="18358"/>
                  <a:pt x="3421" y="17043"/>
                </a:cubicBezTo>
                <a:cubicBezTo>
                  <a:pt x="3421" y="15709"/>
                  <a:pt x="3802" y="14642"/>
                  <a:pt x="4264" y="14642"/>
                </a:cubicBezTo>
                <a:close/>
                <a:moveTo>
                  <a:pt x="17854" y="14642"/>
                </a:moveTo>
                <a:cubicBezTo>
                  <a:pt x="18323" y="14642"/>
                  <a:pt x="18697" y="15728"/>
                  <a:pt x="18697" y="17043"/>
                </a:cubicBezTo>
                <a:cubicBezTo>
                  <a:pt x="18697" y="18377"/>
                  <a:pt x="18323" y="19444"/>
                  <a:pt x="17854" y="19444"/>
                </a:cubicBezTo>
                <a:cubicBezTo>
                  <a:pt x="17385" y="19444"/>
                  <a:pt x="17011" y="18358"/>
                  <a:pt x="17011" y="17043"/>
                </a:cubicBezTo>
                <a:cubicBezTo>
                  <a:pt x="17011" y="15709"/>
                  <a:pt x="17385" y="14642"/>
                  <a:pt x="17854" y="14642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43" name="Rectangle"/>
          <p:cNvSpPr/>
          <p:nvPr/>
        </p:nvSpPr>
        <p:spPr>
          <a:xfrm>
            <a:off x="17672434" y="9638638"/>
            <a:ext cx="820271" cy="39382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44" name="Phone"/>
          <p:cNvSpPr/>
          <p:nvPr/>
        </p:nvSpPr>
        <p:spPr>
          <a:xfrm>
            <a:off x="17651722" y="8852685"/>
            <a:ext cx="861696" cy="17745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8" y="0"/>
                </a:moveTo>
                <a:cubicBezTo>
                  <a:pt x="934" y="0"/>
                  <a:pt x="0" y="453"/>
                  <a:pt x="0" y="1004"/>
                </a:cubicBezTo>
                <a:lnTo>
                  <a:pt x="0" y="20596"/>
                </a:lnTo>
                <a:cubicBezTo>
                  <a:pt x="0" y="21152"/>
                  <a:pt x="934" y="21600"/>
                  <a:pt x="2068" y="21600"/>
                </a:cubicBezTo>
                <a:lnTo>
                  <a:pt x="19532" y="21600"/>
                </a:lnTo>
                <a:cubicBezTo>
                  <a:pt x="20666" y="21600"/>
                  <a:pt x="21600" y="21147"/>
                  <a:pt x="21600" y="20596"/>
                </a:cubicBezTo>
                <a:lnTo>
                  <a:pt x="21600" y="1004"/>
                </a:lnTo>
                <a:cubicBezTo>
                  <a:pt x="21600" y="453"/>
                  <a:pt x="20677" y="0"/>
                  <a:pt x="19532" y="0"/>
                </a:cubicBezTo>
                <a:lnTo>
                  <a:pt x="2068" y="0"/>
                </a:lnTo>
                <a:close/>
                <a:moveTo>
                  <a:pt x="9142" y="1350"/>
                </a:moveTo>
                <a:lnTo>
                  <a:pt x="12468" y="1350"/>
                </a:lnTo>
                <a:cubicBezTo>
                  <a:pt x="12758" y="1350"/>
                  <a:pt x="12990" y="1463"/>
                  <a:pt x="12990" y="1604"/>
                </a:cubicBezTo>
                <a:cubicBezTo>
                  <a:pt x="12990" y="1744"/>
                  <a:pt x="12758" y="1858"/>
                  <a:pt x="12468" y="1858"/>
                </a:cubicBezTo>
                <a:lnTo>
                  <a:pt x="9142" y="1858"/>
                </a:lnTo>
                <a:cubicBezTo>
                  <a:pt x="8853" y="1858"/>
                  <a:pt x="8621" y="1744"/>
                  <a:pt x="8621" y="1604"/>
                </a:cubicBezTo>
                <a:cubicBezTo>
                  <a:pt x="8621" y="1463"/>
                  <a:pt x="8853" y="1350"/>
                  <a:pt x="9142" y="1350"/>
                </a:cubicBezTo>
                <a:close/>
                <a:moveTo>
                  <a:pt x="1477" y="2927"/>
                </a:moveTo>
                <a:lnTo>
                  <a:pt x="20123" y="2927"/>
                </a:lnTo>
                <a:lnTo>
                  <a:pt x="20123" y="18985"/>
                </a:lnTo>
                <a:lnTo>
                  <a:pt x="1477" y="18985"/>
                </a:lnTo>
                <a:lnTo>
                  <a:pt x="1477" y="2927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Rounded Rectangle"/>
          <p:cNvSpPr/>
          <p:nvPr/>
        </p:nvSpPr>
        <p:spPr>
          <a:xfrm>
            <a:off x="595860" y="599909"/>
            <a:ext cx="1270001" cy="1668137"/>
          </a:xfrm>
          <a:prstGeom prst="roundRect">
            <a:avLst>
              <a:gd name="adj" fmla="val 15000"/>
            </a:avLst>
          </a:prstGeom>
          <a:solidFill>
            <a:srgbClr val="FFFFFF"/>
          </a:solidFill>
          <a:ln w="127000">
            <a:solidFill>
              <a:schemeClr val="accent4">
                <a:hueOff val="-1247790"/>
                <a:lumOff val="-12326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000">
                <a:solidFill>
                  <a:schemeClr val="accent4">
                    <a:hueOff val="-1247790"/>
                    <a:lumOff val="-12326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47" name="5"/>
          <p:cNvSpPr txBox="1"/>
          <p:nvPr/>
        </p:nvSpPr>
        <p:spPr>
          <a:xfrm>
            <a:off x="800013" y="571070"/>
            <a:ext cx="861696" cy="1668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10000" b="1">
                <a:solidFill>
                  <a:schemeClr val="accent4">
                    <a:hueOff val="-1247790"/>
                    <a:lumOff val="-12326"/>
                  </a:schemeClr>
                </a:solidFill>
              </a:defRPr>
            </a:lvl1pPr>
          </a:lstStyle>
          <a:p>
            <a:r>
              <a:t>5</a:t>
            </a:r>
          </a:p>
        </p:txBody>
      </p:sp>
      <p:sp>
        <p:nvSpPr>
          <p:cNvPr id="248" name="Some of the Environmental/          ecological impacts of mining and processing my element are……"/>
          <p:cNvSpPr txBox="1"/>
          <p:nvPr/>
        </p:nvSpPr>
        <p:spPr>
          <a:xfrm>
            <a:off x="1329895" y="7662179"/>
            <a:ext cx="11097933" cy="4884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>
              <a:defRPr sz="5600">
                <a:solidFill>
                  <a:schemeClr val="accent4">
                    <a:hueOff val="-1247790"/>
                    <a:lumOff val="-12326"/>
                  </a:schemeClr>
                </a:solidFill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pPr>
            <a:r>
              <a:rPr dirty="0">
                <a:latin typeface="Avenir Next Condensed" panose="020B0506020202020204" pitchFamily="34" charset="0"/>
              </a:rPr>
              <a:t>Some of the </a:t>
            </a:r>
            <a:r>
              <a:rPr b="1" u="sng" dirty="0">
                <a:latin typeface="Avenir Next Condensed" panose="020B0506020202020204" pitchFamily="34" charset="0"/>
              </a:rPr>
              <a:t>Environmental/          ecological impacts </a:t>
            </a:r>
            <a:r>
              <a:rPr dirty="0">
                <a:latin typeface="Avenir Next Condensed" panose="020B0506020202020204" pitchFamily="34" charset="0"/>
              </a:rPr>
              <a:t>of mining and processing my element are…</a:t>
            </a:r>
          </a:p>
          <a:p>
            <a:pPr>
              <a:defRPr sz="5600">
                <a:solidFill>
                  <a:schemeClr val="accent4">
                    <a:hueOff val="-1247790"/>
                    <a:lumOff val="-12326"/>
                  </a:schemeClr>
                </a:solidFill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pPr>
            <a:endParaRPr dirty="0">
              <a:latin typeface="Avenir Next Condensed" panose="020B0506020202020204" pitchFamily="34" charset="0"/>
            </a:endParaRPr>
          </a:p>
          <a:p>
            <a:pPr>
              <a:defRPr sz="5600">
                <a:solidFill>
                  <a:schemeClr val="accent4">
                    <a:hueOff val="-1247790"/>
                    <a:lumOff val="-12326"/>
                  </a:schemeClr>
                </a:solidFill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pPr>
            <a:r>
              <a:rPr sz="4200" dirty="0">
                <a:latin typeface="Avenir Next Condensed" panose="020B0506020202020204" pitchFamily="34" charset="0"/>
              </a:rPr>
              <a:t>(provide 1-2 examples and indicate which element is associated with these particular impacts)</a:t>
            </a:r>
          </a:p>
        </p:txBody>
      </p:sp>
      <p:sp>
        <p:nvSpPr>
          <p:cNvPr id="249" name="Some of the Human/Health                   Hazards &amp; impacts of mining and processing my element are……"/>
          <p:cNvSpPr txBox="1"/>
          <p:nvPr/>
        </p:nvSpPr>
        <p:spPr>
          <a:xfrm>
            <a:off x="11917525" y="1086607"/>
            <a:ext cx="11776627" cy="4884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>
              <a:defRPr sz="5600">
                <a:solidFill>
                  <a:schemeClr val="accent4">
                    <a:hueOff val="-1247790"/>
                    <a:lumOff val="-12326"/>
                  </a:schemeClr>
                </a:solidFill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pPr>
            <a:r>
              <a:rPr dirty="0">
                <a:latin typeface="Avenir Next Condensed" panose="020B0506020202020204" pitchFamily="34" charset="0"/>
              </a:rPr>
              <a:t>Some of the </a:t>
            </a:r>
            <a:r>
              <a:rPr b="1" u="sng" dirty="0">
                <a:latin typeface="Avenir Next Condensed" panose="020B0506020202020204" pitchFamily="34" charset="0"/>
              </a:rPr>
              <a:t>Human/Health                   Hazards &amp; impacts</a:t>
            </a:r>
            <a:r>
              <a:rPr dirty="0">
                <a:latin typeface="Avenir Next Condensed" panose="020B0506020202020204" pitchFamily="34" charset="0"/>
              </a:rPr>
              <a:t> of mining and processing my element are…</a:t>
            </a:r>
          </a:p>
          <a:p>
            <a:pPr>
              <a:defRPr sz="5600">
                <a:solidFill>
                  <a:schemeClr val="accent4">
                    <a:hueOff val="-1247790"/>
                    <a:lumOff val="-12326"/>
                  </a:schemeClr>
                </a:solidFill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pPr>
            <a:endParaRPr dirty="0">
              <a:latin typeface="Avenir Next Condensed" panose="020B0506020202020204" pitchFamily="34" charset="0"/>
            </a:endParaRPr>
          </a:p>
          <a:p>
            <a:pPr>
              <a:defRPr sz="5600">
                <a:solidFill>
                  <a:schemeClr val="accent4">
                    <a:hueOff val="-1247790"/>
                    <a:lumOff val="-12326"/>
                  </a:schemeClr>
                </a:solidFill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pPr>
            <a:r>
              <a:rPr sz="4200" dirty="0">
                <a:latin typeface="Avenir Next Condensed" panose="020B0506020202020204" pitchFamily="34" charset="0"/>
              </a:rPr>
              <a:t>(provide 1-2 examples and indicate which element is associated with these particular impacts)</a:t>
            </a:r>
          </a:p>
        </p:txBody>
      </p:sp>
      <p:sp>
        <p:nvSpPr>
          <p:cNvPr id="250" name="Rectangle"/>
          <p:cNvSpPr/>
          <p:nvPr/>
        </p:nvSpPr>
        <p:spPr>
          <a:xfrm>
            <a:off x="595860" y="7124889"/>
            <a:ext cx="12476908" cy="5958609"/>
          </a:xfrm>
          <a:prstGeom prst="rect">
            <a:avLst/>
          </a:prstGeom>
          <a:ln w="63500">
            <a:solidFill>
              <a:schemeClr val="accent4">
                <a:hueOff val="-1247790"/>
                <a:lumOff val="-12326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000">
                <a:solidFill>
                  <a:schemeClr val="accent4">
                    <a:hueOff val="-1247790"/>
                    <a:lumOff val="-12326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51" name="Rectangle"/>
          <p:cNvSpPr/>
          <p:nvPr/>
        </p:nvSpPr>
        <p:spPr>
          <a:xfrm>
            <a:off x="11567385" y="549317"/>
            <a:ext cx="12476908" cy="5958609"/>
          </a:xfrm>
          <a:prstGeom prst="rect">
            <a:avLst/>
          </a:prstGeom>
          <a:ln w="63500">
            <a:solidFill>
              <a:schemeClr val="accent4">
                <a:hueOff val="-1247790"/>
                <a:lumOff val="-12326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000">
                <a:solidFill>
                  <a:schemeClr val="accent4">
                    <a:hueOff val="-1247790"/>
                    <a:lumOff val="-12326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52" name="Leaf"/>
          <p:cNvSpPr/>
          <p:nvPr/>
        </p:nvSpPr>
        <p:spPr>
          <a:xfrm rot="13140000">
            <a:off x="12522664" y="8437212"/>
            <a:ext cx="1297645" cy="27071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51" h="21257" extrusionOk="0">
                <a:moveTo>
                  <a:pt x="8569" y="0"/>
                </a:moveTo>
                <a:cubicBezTo>
                  <a:pt x="8569" y="0"/>
                  <a:pt x="7960" y="872"/>
                  <a:pt x="7063" y="1296"/>
                </a:cubicBezTo>
                <a:cubicBezTo>
                  <a:pt x="7063" y="1296"/>
                  <a:pt x="6773" y="1291"/>
                  <a:pt x="6305" y="1071"/>
                </a:cubicBezTo>
                <a:cubicBezTo>
                  <a:pt x="5070" y="2064"/>
                  <a:pt x="4829" y="2643"/>
                  <a:pt x="4829" y="2643"/>
                </a:cubicBezTo>
                <a:cubicBezTo>
                  <a:pt x="4829" y="2643"/>
                  <a:pt x="4438" y="2681"/>
                  <a:pt x="3930" y="2574"/>
                </a:cubicBezTo>
                <a:cubicBezTo>
                  <a:pt x="3128" y="3239"/>
                  <a:pt x="3078" y="4268"/>
                  <a:pt x="3078" y="4268"/>
                </a:cubicBezTo>
                <a:cubicBezTo>
                  <a:pt x="3078" y="4268"/>
                  <a:pt x="2753" y="4335"/>
                  <a:pt x="2203" y="4231"/>
                </a:cubicBezTo>
                <a:cubicBezTo>
                  <a:pt x="1635" y="5413"/>
                  <a:pt x="1792" y="6413"/>
                  <a:pt x="1792" y="6413"/>
                </a:cubicBezTo>
                <a:cubicBezTo>
                  <a:pt x="1792" y="6413"/>
                  <a:pt x="1308" y="6468"/>
                  <a:pt x="955" y="6337"/>
                </a:cubicBezTo>
                <a:cubicBezTo>
                  <a:pt x="298" y="7555"/>
                  <a:pt x="1031" y="9725"/>
                  <a:pt x="1031" y="9725"/>
                </a:cubicBezTo>
                <a:cubicBezTo>
                  <a:pt x="1031" y="9725"/>
                  <a:pt x="857" y="9731"/>
                  <a:pt x="0" y="9765"/>
                </a:cubicBezTo>
                <a:cubicBezTo>
                  <a:pt x="33" y="11547"/>
                  <a:pt x="2351" y="13629"/>
                  <a:pt x="2351" y="13629"/>
                </a:cubicBezTo>
                <a:cubicBezTo>
                  <a:pt x="2351" y="13629"/>
                  <a:pt x="1961" y="13730"/>
                  <a:pt x="1320" y="13851"/>
                </a:cubicBezTo>
                <a:cubicBezTo>
                  <a:pt x="2533" y="15496"/>
                  <a:pt x="7438" y="17151"/>
                  <a:pt x="9007" y="17647"/>
                </a:cubicBezTo>
                <a:cubicBezTo>
                  <a:pt x="8362" y="19739"/>
                  <a:pt x="7186" y="20393"/>
                  <a:pt x="6980" y="20603"/>
                </a:cubicBezTo>
                <a:cubicBezTo>
                  <a:pt x="6624" y="20967"/>
                  <a:pt x="8642" y="21600"/>
                  <a:pt x="9038" y="21026"/>
                </a:cubicBezTo>
                <a:cubicBezTo>
                  <a:pt x="9646" y="20377"/>
                  <a:pt x="10024" y="19132"/>
                  <a:pt x="10258" y="17707"/>
                </a:cubicBezTo>
                <a:cubicBezTo>
                  <a:pt x="19307" y="16546"/>
                  <a:pt x="20265" y="13117"/>
                  <a:pt x="20265" y="13117"/>
                </a:cubicBezTo>
                <a:cubicBezTo>
                  <a:pt x="20265" y="13117"/>
                  <a:pt x="19734" y="13084"/>
                  <a:pt x="19203" y="12995"/>
                </a:cubicBezTo>
                <a:cubicBezTo>
                  <a:pt x="21600" y="10731"/>
                  <a:pt x="20978" y="8626"/>
                  <a:pt x="20978" y="8626"/>
                </a:cubicBezTo>
                <a:cubicBezTo>
                  <a:pt x="20978" y="8626"/>
                  <a:pt x="20532" y="8683"/>
                  <a:pt x="19875" y="8574"/>
                </a:cubicBezTo>
                <a:cubicBezTo>
                  <a:pt x="20421" y="6667"/>
                  <a:pt x="19241" y="4715"/>
                  <a:pt x="19241" y="4715"/>
                </a:cubicBezTo>
                <a:cubicBezTo>
                  <a:pt x="19241" y="4715"/>
                  <a:pt x="18747" y="4854"/>
                  <a:pt x="18238" y="4840"/>
                </a:cubicBezTo>
                <a:cubicBezTo>
                  <a:pt x="17533" y="3662"/>
                  <a:pt x="16670" y="2678"/>
                  <a:pt x="16670" y="2678"/>
                </a:cubicBezTo>
                <a:cubicBezTo>
                  <a:pt x="16670" y="2678"/>
                  <a:pt x="16400" y="2794"/>
                  <a:pt x="15946" y="2838"/>
                </a:cubicBezTo>
                <a:cubicBezTo>
                  <a:pt x="15399" y="2183"/>
                  <a:pt x="13619" y="1268"/>
                  <a:pt x="13619" y="1268"/>
                </a:cubicBezTo>
                <a:cubicBezTo>
                  <a:pt x="13619" y="1268"/>
                  <a:pt x="13482" y="1326"/>
                  <a:pt x="13009" y="1473"/>
                </a:cubicBezTo>
                <a:cubicBezTo>
                  <a:pt x="12618" y="1044"/>
                  <a:pt x="11299" y="602"/>
                  <a:pt x="11299" y="602"/>
                </a:cubicBezTo>
                <a:lnTo>
                  <a:pt x="10682" y="881"/>
                </a:lnTo>
                <a:cubicBezTo>
                  <a:pt x="10682" y="881"/>
                  <a:pt x="9822" y="323"/>
                  <a:pt x="8569" y="0"/>
                </a:cubicBezTo>
                <a:close/>
              </a:path>
            </a:pathLst>
          </a:custGeom>
          <a:solidFill>
            <a:schemeClr val="accent4">
              <a:hueOff val="-1247790"/>
              <a:lumOff val="-12326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53" name="Rectangle"/>
          <p:cNvSpPr/>
          <p:nvPr/>
        </p:nvSpPr>
        <p:spPr>
          <a:xfrm>
            <a:off x="11398689" y="2025116"/>
            <a:ext cx="337948" cy="232214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25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3237" y="2097355"/>
            <a:ext cx="1768852" cy="21776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06CBB4F-7950-7433-EB3E-8C1AA1B6C1FB}"/>
              </a:ext>
            </a:extLst>
          </p:cNvPr>
          <p:cNvSpPr txBox="1"/>
          <p:nvPr/>
        </p:nvSpPr>
        <p:spPr>
          <a:xfrm>
            <a:off x="973015" y="6042392"/>
            <a:ext cx="22437969" cy="1631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>
              <a:buNone/>
            </a:pPr>
            <a:r>
              <a:rPr lang="en-US" sz="10000" dirty="0">
                <a:solidFill>
                  <a:srgbClr val="000000"/>
                </a:solidFill>
                <a:effectLst/>
                <a:latin typeface="Avenir Next Condensed" panose="020B0506020202020204" pitchFamily="34" charset="0"/>
              </a:rPr>
              <a:t>(See hidden slides for sample results slides) 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ome Example Results Slides…"/>
          <p:cNvSpPr txBox="1"/>
          <p:nvPr/>
        </p:nvSpPr>
        <p:spPr>
          <a:xfrm>
            <a:off x="714614" y="4769929"/>
            <a:ext cx="22954773" cy="41761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>
              <a:defRPr sz="15000" b="1">
                <a:solidFill>
                  <a:schemeClr val="accent4">
                    <a:hueOff val="-1247790"/>
                    <a:lumOff val="-12326"/>
                  </a:schemeClr>
                </a:solidFill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pPr>
            <a:r>
              <a:rPr dirty="0">
                <a:latin typeface="Avenir Next Condensed" panose="020B0506020202020204" pitchFamily="34" charset="0"/>
              </a:rPr>
              <a:t>Some Example Results Slides </a:t>
            </a:r>
          </a:p>
          <a:p>
            <a:pPr>
              <a:defRPr sz="5600">
                <a:solidFill>
                  <a:schemeClr val="accent4">
                    <a:hueOff val="-1247790"/>
                    <a:lumOff val="-12326"/>
                  </a:schemeClr>
                </a:solidFill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pPr>
            <a:r>
              <a:rPr dirty="0">
                <a:latin typeface="Avenir Next Condensed" panose="020B0506020202020204" pitchFamily="34" charset="0"/>
              </a:rPr>
              <a:t>from GEOL321 Fall 2024 course at William &amp; Mary</a:t>
            </a:r>
          </a:p>
          <a:p>
            <a:pPr>
              <a:defRPr sz="5600">
                <a:solidFill>
                  <a:schemeClr val="accent4">
                    <a:hueOff val="-1247790"/>
                    <a:lumOff val="-12326"/>
                  </a:schemeClr>
                </a:solidFill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pPr>
            <a:r>
              <a:rPr dirty="0">
                <a:latin typeface="Avenir Next Condensed" panose="020B0506020202020204" pitchFamily="34" charset="0"/>
              </a:rPr>
              <a:t>(C. Hamelin) 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Where in the World is your element/critical mineral…"/>
          <p:cNvSpPr txBox="1"/>
          <p:nvPr/>
        </p:nvSpPr>
        <p:spPr>
          <a:xfrm>
            <a:off x="4313241" y="667467"/>
            <a:ext cx="15757519" cy="2114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 sz="6400"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pPr>
            <a:r>
              <a:rPr b="1" dirty="0">
                <a:latin typeface="Avenir Next Condensed" panose="020B0506020202020204" pitchFamily="34" charset="0"/>
              </a:rPr>
              <a:t>Where in the World</a:t>
            </a:r>
            <a:r>
              <a:rPr dirty="0">
                <a:latin typeface="Avenir Next Condensed" panose="020B0506020202020204" pitchFamily="34" charset="0"/>
              </a:rPr>
              <a:t> is your element/critical mineral </a:t>
            </a:r>
          </a:p>
          <a:p>
            <a:pPr>
              <a:defRPr sz="6400"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pPr>
            <a:r>
              <a:rPr dirty="0">
                <a:latin typeface="Avenir Next Condensed" panose="020B0506020202020204" pitchFamily="34" charset="0"/>
              </a:rPr>
              <a:t>most abundant and/or mined?</a:t>
            </a:r>
          </a:p>
        </p:txBody>
      </p:sp>
      <p:pic>
        <p:nvPicPr>
          <p:cNvPr id="260" name="IMG_6055.HEIC" descr="IMG_6055.HEIC"/>
          <p:cNvPicPr>
            <a:picLocks noChangeAspect="1"/>
          </p:cNvPicPr>
          <p:nvPr/>
        </p:nvPicPr>
        <p:blipFill>
          <a:blip r:embed="rId2"/>
          <a:srcRect t="30205" r="8242" b="11341"/>
          <a:stretch>
            <a:fillRect/>
          </a:stretch>
        </p:blipFill>
        <p:spPr>
          <a:xfrm>
            <a:off x="1366474" y="3474723"/>
            <a:ext cx="21511195" cy="10277456"/>
          </a:xfrm>
          <a:prstGeom prst="rect">
            <a:avLst/>
          </a:prstGeom>
          <a:ln w="12700">
            <a:miter lim="400000"/>
          </a:ln>
        </p:spPr>
      </p:pic>
      <p:sp>
        <p:nvSpPr>
          <p:cNvPr id="261" name="Rounded Rectangle"/>
          <p:cNvSpPr/>
          <p:nvPr/>
        </p:nvSpPr>
        <p:spPr>
          <a:xfrm>
            <a:off x="595860" y="599909"/>
            <a:ext cx="1270001" cy="1668137"/>
          </a:xfrm>
          <a:prstGeom prst="roundRect">
            <a:avLst>
              <a:gd name="adj" fmla="val 15000"/>
            </a:avLst>
          </a:prstGeom>
          <a:solidFill>
            <a:srgbClr val="FFFFFF"/>
          </a:solidFill>
          <a:ln w="1270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62" name="1"/>
          <p:cNvSpPr txBox="1"/>
          <p:nvPr/>
        </p:nvSpPr>
        <p:spPr>
          <a:xfrm>
            <a:off x="800013" y="571070"/>
            <a:ext cx="861696" cy="1668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10000" b="1">
                <a:solidFill>
                  <a:srgbClr val="000000"/>
                </a:solidFill>
              </a:defRPr>
            </a:lvl1pPr>
          </a:lstStyle>
          <a:p>
            <a:r>
              <a:t>1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IMG_6070.heic" descr="IMG_6070.heic"/>
          <p:cNvPicPr>
            <a:picLocks noChangeAspect="1"/>
          </p:cNvPicPr>
          <p:nvPr/>
        </p:nvPicPr>
        <p:blipFill>
          <a:blip r:embed="rId2"/>
          <a:srcRect l="13222" t="16833" r="18186" b="19921"/>
          <a:stretch>
            <a:fillRect/>
          </a:stretch>
        </p:blipFill>
        <p:spPr>
          <a:xfrm>
            <a:off x="3096465" y="280528"/>
            <a:ext cx="19022545" cy="131549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3" h="21517" extrusionOk="0">
                <a:moveTo>
                  <a:pt x="10442" y="0"/>
                </a:moveTo>
                <a:cubicBezTo>
                  <a:pt x="10280" y="1"/>
                  <a:pt x="10118" y="7"/>
                  <a:pt x="9956" y="17"/>
                </a:cubicBezTo>
                <a:cubicBezTo>
                  <a:pt x="8827" y="86"/>
                  <a:pt x="7687" y="389"/>
                  <a:pt x="6752" y="1312"/>
                </a:cubicBezTo>
                <a:cubicBezTo>
                  <a:pt x="5970" y="2083"/>
                  <a:pt x="5401" y="3230"/>
                  <a:pt x="5148" y="4550"/>
                </a:cubicBezTo>
                <a:cubicBezTo>
                  <a:pt x="4929" y="5696"/>
                  <a:pt x="4962" y="6912"/>
                  <a:pt x="5241" y="8030"/>
                </a:cubicBezTo>
                <a:cubicBezTo>
                  <a:pt x="4341" y="8227"/>
                  <a:pt x="3473" y="8659"/>
                  <a:pt x="2679" y="9305"/>
                </a:cubicBezTo>
                <a:cubicBezTo>
                  <a:pt x="1777" y="10039"/>
                  <a:pt x="981" y="11048"/>
                  <a:pt x="494" y="12372"/>
                </a:cubicBezTo>
                <a:cubicBezTo>
                  <a:pt x="112" y="13410"/>
                  <a:pt x="-54" y="14586"/>
                  <a:pt x="15" y="15758"/>
                </a:cubicBezTo>
                <a:cubicBezTo>
                  <a:pt x="-13" y="17314"/>
                  <a:pt x="461" y="18801"/>
                  <a:pt x="1298" y="19779"/>
                </a:cubicBezTo>
                <a:cubicBezTo>
                  <a:pt x="2478" y="21156"/>
                  <a:pt x="4069" y="21245"/>
                  <a:pt x="5585" y="21248"/>
                </a:cubicBezTo>
                <a:cubicBezTo>
                  <a:pt x="6748" y="21251"/>
                  <a:pt x="7916" y="21231"/>
                  <a:pt x="9059" y="20915"/>
                </a:cubicBezTo>
                <a:cubicBezTo>
                  <a:pt x="9768" y="20720"/>
                  <a:pt x="10461" y="20411"/>
                  <a:pt x="11123" y="19997"/>
                </a:cubicBezTo>
                <a:cubicBezTo>
                  <a:pt x="11667" y="20383"/>
                  <a:pt x="12235" y="20696"/>
                  <a:pt x="12819" y="20931"/>
                </a:cubicBezTo>
                <a:cubicBezTo>
                  <a:pt x="14115" y="21455"/>
                  <a:pt x="15468" y="21592"/>
                  <a:pt x="16811" y="21481"/>
                </a:cubicBezTo>
                <a:cubicBezTo>
                  <a:pt x="17831" y="21397"/>
                  <a:pt x="18866" y="21158"/>
                  <a:pt x="19713" y="20327"/>
                </a:cubicBezTo>
                <a:cubicBezTo>
                  <a:pt x="20453" y="19600"/>
                  <a:pt x="20967" y="18496"/>
                  <a:pt x="21244" y="17264"/>
                </a:cubicBezTo>
                <a:cubicBezTo>
                  <a:pt x="21496" y="16138"/>
                  <a:pt x="21546" y="14939"/>
                  <a:pt x="21405" y="13772"/>
                </a:cubicBezTo>
                <a:cubicBezTo>
                  <a:pt x="21242" y="12427"/>
                  <a:pt x="20830" y="11163"/>
                  <a:pt x="20170" y="10187"/>
                </a:cubicBezTo>
                <a:cubicBezTo>
                  <a:pt x="19733" y="9541"/>
                  <a:pt x="19203" y="9047"/>
                  <a:pt x="18634" y="8676"/>
                </a:cubicBezTo>
                <a:cubicBezTo>
                  <a:pt x="18346" y="8488"/>
                  <a:pt x="18049" y="8331"/>
                  <a:pt x="17745" y="8208"/>
                </a:cubicBezTo>
                <a:cubicBezTo>
                  <a:pt x="18290" y="7101"/>
                  <a:pt x="18417" y="5672"/>
                  <a:pt x="18083" y="4401"/>
                </a:cubicBezTo>
                <a:cubicBezTo>
                  <a:pt x="17860" y="3552"/>
                  <a:pt x="17446" y="2846"/>
                  <a:pt x="16948" y="2293"/>
                </a:cubicBezTo>
                <a:cubicBezTo>
                  <a:pt x="16046" y="1292"/>
                  <a:pt x="14931" y="838"/>
                  <a:pt x="13818" y="516"/>
                </a:cubicBezTo>
                <a:cubicBezTo>
                  <a:pt x="12705" y="195"/>
                  <a:pt x="11576" y="-8"/>
                  <a:pt x="10442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5" name="IMG_6070.heic" descr="IMG_6070.heic"/>
          <p:cNvPicPr>
            <a:picLocks noChangeAspect="1"/>
          </p:cNvPicPr>
          <p:nvPr/>
        </p:nvPicPr>
        <p:blipFill>
          <a:blip r:embed="rId3"/>
          <a:srcRect l="77252" t="51623" r="1773" b="7746"/>
          <a:stretch>
            <a:fillRect/>
          </a:stretch>
        </p:blipFill>
        <p:spPr>
          <a:xfrm>
            <a:off x="20191233" y="173793"/>
            <a:ext cx="3835675" cy="55728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23" h="21465" extrusionOk="0">
                <a:moveTo>
                  <a:pt x="16975" y="0"/>
                </a:moveTo>
                <a:cubicBezTo>
                  <a:pt x="16570" y="6"/>
                  <a:pt x="16159" y="48"/>
                  <a:pt x="15754" y="81"/>
                </a:cubicBezTo>
                <a:cubicBezTo>
                  <a:pt x="12634" y="340"/>
                  <a:pt x="9464" y="49"/>
                  <a:pt x="6361" y="402"/>
                </a:cubicBezTo>
                <a:cubicBezTo>
                  <a:pt x="5435" y="508"/>
                  <a:pt x="4482" y="691"/>
                  <a:pt x="3907" y="1225"/>
                </a:cubicBezTo>
                <a:cubicBezTo>
                  <a:pt x="2753" y="2296"/>
                  <a:pt x="3835" y="3692"/>
                  <a:pt x="4349" y="5004"/>
                </a:cubicBezTo>
                <a:cubicBezTo>
                  <a:pt x="5240" y="7274"/>
                  <a:pt x="3998" y="9605"/>
                  <a:pt x="3704" y="11939"/>
                </a:cubicBezTo>
                <a:cubicBezTo>
                  <a:pt x="3598" y="12790"/>
                  <a:pt x="3549" y="13719"/>
                  <a:pt x="2633" y="14254"/>
                </a:cubicBezTo>
                <a:cubicBezTo>
                  <a:pt x="2073" y="14580"/>
                  <a:pt x="1298" y="14652"/>
                  <a:pt x="757" y="14996"/>
                </a:cubicBezTo>
                <a:cubicBezTo>
                  <a:pt x="-427" y="15748"/>
                  <a:pt x="125" y="17026"/>
                  <a:pt x="150" y="18159"/>
                </a:cubicBezTo>
                <a:cubicBezTo>
                  <a:pt x="166" y="18868"/>
                  <a:pt x="-55" y="19625"/>
                  <a:pt x="503" y="20214"/>
                </a:cubicBezTo>
                <a:cubicBezTo>
                  <a:pt x="1165" y="20911"/>
                  <a:pt x="2461" y="20966"/>
                  <a:pt x="3650" y="20957"/>
                </a:cubicBezTo>
                <a:cubicBezTo>
                  <a:pt x="6400" y="20936"/>
                  <a:pt x="9150" y="20919"/>
                  <a:pt x="11899" y="20957"/>
                </a:cubicBezTo>
                <a:cubicBezTo>
                  <a:pt x="13453" y="20978"/>
                  <a:pt x="15015" y="21018"/>
                  <a:pt x="16521" y="21299"/>
                </a:cubicBezTo>
                <a:cubicBezTo>
                  <a:pt x="17225" y="21430"/>
                  <a:pt x="17987" y="21595"/>
                  <a:pt x="18583" y="21299"/>
                </a:cubicBezTo>
                <a:cubicBezTo>
                  <a:pt x="20274" y="20460"/>
                  <a:pt x="18074" y="18990"/>
                  <a:pt x="18251" y="17779"/>
                </a:cubicBezTo>
                <a:cubicBezTo>
                  <a:pt x="18337" y="17192"/>
                  <a:pt x="18935" y="16712"/>
                  <a:pt x="19733" y="16589"/>
                </a:cubicBezTo>
                <a:cubicBezTo>
                  <a:pt x="20451" y="15072"/>
                  <a:pt x="20612" y="13445"/>
                  <a:pt x="20200" y="11869"/>
                </a:cubicBezTo>
                <a:cubicBezTo>
                  <a:pt x="19708" y="9988"/>
                  <a:pt x="18410" y="8182"/>
                  <a:pt x="18775" y="6274"/>
                </a:cubicBezTo>
                <a:cubicBezTo>
                  <a:pt x="19236" y="3870"/>
                  <a:pt x="21173" y="1038"/>
                  <a:pt x="18156" y="139"/>
                </a:cubicBezTo>
                <a:cubicBezTo>
                  <a:pt x="17778" y="27"/>
                  <a:pt x="17380" y="-5"/>
                  <a:pt x="16975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66" name="Shape"/>
          <p:cNvSpPr/>
          <p:nvPr/>
        </p:nvSpPr>
        <p:spPr>
          <a:xfrm>
            <a:off x="9735425" y="712723"/>
            <a:ext cx="4862180" cy="12481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83" h="19469" extrusionOk="0">
                <a:moveTo>
                  <a:pt x="1221" y="5605"/>
                </a:moveTo>
                <a:cubicBezTo>
                  <a:pt x="3140" y="2419"/>
                  <a:pt x="5212" y="554"/>
                  <a:pt x="7326" y="111"/>
                </a:cubicBezTo>
                <a:cubicBezTo>
                  <a:pt x="11079" y="-677"/>
                  <a:pt x="14798" y="3037"/>
                  <a:pt x="18553" y="2367"/>
                </a:cubicBezTo>
                <a:cubicBezTo>
                  <a:pt x="19570" y="2186"/>
                  <a:pt x="20707" y="2204"/>
                  <a:pt x="21144" y="5320"/>
                </a:cubicBezTo>
                <a:cubicBezTo>
                  <a:pt x="21558" y="8276"/>
                  <a:pt x="20988" y="11569"/>
                  <a:pt x="20191" y="13669"/>
                </a:cubicBezTo>
                <a:cubicBezTo>
                  <a:pt x="18183" y="18958"/>
                  <a:pt x="15546" y="18532"/>
                  <a:pt x="13053" y="18190"/>
                </a:cubicBezTo>
                <a:cubicBezTo>
                  <a:pt x="11621" y="17993"/>
                  <a:pt x="10187" y="17892"/>
                  <a:pt x="8758" y="18284"/>
                </a:cubicBezTo>
                <a:cubicBezTo>
                  <a:pt x="6350" y="18944"/>
                  <a:pt x="3868" y="20923"/>
                  <a:pt x="1629" y="17584"/>
                </a:cubicBezTo>
                <a:cubicBezTo>
                  <a:pt x="806" y="16357"/>
                  <a:pt x="54" y="14215"/>
                  <a:pt x="3" y="11118"/>
                </a:cubicBezTo>
                <a:cubicBezTo>
                  <a:pt x="-42" y="8446"/>
                  <a:pt x="481" y="6078"/>
                  <a:pt x="1221" y="5605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67" name="Shape"/>
          <p:cNvSpPr/>
          <p:nvPr/>
        </p:nvSpPr>
        <p:spPr>
          <a:xfrm>
            <a:off x="4406655" y="11165022"/>
            <a:ext cx="4534251" cy="18008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04" extrusionOk="0">
                <a:moveTo>
                  <a:pt x="0" y="8612"/>
                </a:moveTo>
                <a:cubicBezTo>
                  <a:pt x="821" y="10526"/>
                  <a:pt x="1749" y="12128"/>
                  <a:pt x="2755" y="13370"/>
                </a:cubicBezTo>
                <a:cubicBezTo>
                  <a:pt x="4593" y="15638"/>
                  <a:pt x="6619" y="16631"/>
                  <a:pt x="8621" y="17690"/>
                </a:cubicBezTo>
                <a:cubicBezTo>
                  <a:pt x="11323" y="19120"/>
                  <a:pt x="14020" y="20703"/>
                  <a:pt x="16774" y="21269"/>
                </a:cubicBezTo>
                <a:cubicBezTo>
                  <a:pt x="18380" y="21600"/>
                  <a:pt x="19995" y="21581"/>
                  <a:pt x="21600" y="21214"/>
                </a:cubicBezTo>
                <a:lnTo>
                  <a:pt x="21259" y="10913"/>
                </a:lnTo>
                <a:lnTo>
                  <a:pt x="14723" y="7836"/>
                </a:lnTo>
                <a:lnTo>
                  <a:pt x="5315" y="0"/>
                </a:lnTo>
                <a:lnTo>
                  <a:pt x="1531" y="1200"/>
                </a:lnTo>
                <a:lnTo>
                  <a:pt x="0" y="8612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268" name="Sedimentary"/>
          <p:cNvSpPr txBox="1"/>
          <p:nvPr/>
        </p:nvSpPr>
        <p:spPr>
          <a:xfrm>
            <a:off x="6477157" y="11828094"/>
            <a:ext cx="3842397" cy="1006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5600" b="1">
                <a:solidFill>
                  <a:schemeClr val="accent1"/>
                </a:solidFill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lvl1pPr>
          </a:lstStyle>
          <a:p>
            <a:r>
              <a:rPr dirty="0">
                <a:latin typeface="Avenir Next Condensed" panose="020B0506020202020204" pitchFamily="34" charset="0"/>
              </a:rPr>
              <a:t>Sedimentary</a:t>
            </a:r>
          </a:p>
        </p:txBody>
      </p:sp>
      <p:sp>
        <p:nvSpPr>
          <p:cNvPr id="269" name="Metamorphic"/>
          <p:cNvSpPr txBox="1"/>
          <p:nvPr/>
        </p:nvSpPr>
        <p:spPr>
          <a:xfrm>
            <a:off x="10813935" y="833794"/>
            <a:ext cx="3996285" cy="1006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5600" b="1"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lvl1pPr>
          </a:lstStyle>
          <a:p>
            <a:r>
              <a:rPr dirty="0">
                <a:latin typeface="Avenir Next Condensed" panose="020B0506020202020204" pitchFamily="34" charset="0"/>
              </a:rPr>
              <a:t>Metamorphic</a:t>
            </a:r>
          </a:p>
        </p:txBody>
      </p:sp>
      <p:sp>
        <p:nvSpPr>
          <p:cNvPr id="270" name="Shape"/>
          <p:cNvSpPr/>
          <p:nvPr/>
        </p:nvSpPr>
        <p:spPr>
          <a:xfrm>
            <a:off x="15521793" y="11933797"/>
            <a:ext cx="2727373" cy="10936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4340"/>
                </a:moveTo>
                <a:lnTo>
                  <a:pt x="60" y="18736"/>
                </a:lnTo>
                <a:lnTo>
                  <a:pt x="6139" y="21600"/>
                </a:lnTo>
                <a:lnTo>
                  <a:pt x="17301" y="21349"/>
                </a:lnTo>
                <a:lnTo>
                  <a:pt x="21600" y="17895"/>
                </a:lnTo>
                <a:lnTo>
                  <a:pt x="19303" y="8738"/>
                </a:lnTo>
                <a:lnTo>
                  <a:pt x="11065" y="5099"/>
                </a:lnTo>
                <a:lnTo>
                  <a:pt x="4483" y="0"/>
                </a:lnTo>
                <a:lnTo>
                  <a:pt x="0" y="434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271" name="Igneous"/>
          <p:cNvSpPr txBox="1"/>
          <p:nvPr/>
        </p:nvSpPr>
        <p:spPr>
          <a:xfrm>
            <a:off x="15641550" y="11977591"/>
            <a:ext cx="2487860" cy="1006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5600" b="1">
                <a:solidFill>
                  <a:schemeClr val="accent4">
                    <a:hueOff val="-1247790"/>
                    <a:lumOff val="-12326"/>
                  </a:schemeClr>
                </a:solidFill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lvl1pPr>
          </a:lstStyle>
          <a:p>
            <a:r>
              <a:rPr dirty="0">
                <a:latin typeface="Avenir Next Condensed" panose="020B0506020202020204" pitchFamily="34" charset="0"/>
              </a:rPr>
              <a:t>Igneous</a:t>
            </a:r>
          </a:p>
        </p:txBody>
      </p:sp>
      <p:sp>
        <p:nvSpPr>
          <p:cNvPr id="272" name="In what kind of rock/…"/>
          <p:cNvSpPr txBox="1"/>
          <p:nvPr/>
        </p:nvSpPr>
        <p:spPr>
          <a:xfrm>
            <a:off x="520607" y="3292376"/>
            <a:ext cx="6086602" cy="4453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>
              <a:defRPr sz="5600" b="1"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pPr>
            <a:r>
              <a:rPr dirty="0">
                <a:latin typeface="Avenir Next Condensed" panose="020B0506020202020204" pitchFamily="34" charset="0"/>
              </a:rPr>
              <a:t>In what kind of rock/</a:t>
            </a:r>
          </a:p>
          <a:p>
            <a:pPr algn="l">
              <a:defRPr sz="5600" b="1"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pPr>
            <a:r>
              <a:rPr dirty="0">
                <a:latin typeface="Avenir Next Condensed" panose="020B0506020202020204" pitchFamily="34" charset="0"/>
              </a:rPr>
              <a:t>setting does your </a:t>
            </a:r>
          </a:p>
          <a:p>
            <a:pPr algn="l">
              <a:defRPr sz="5600" b="1"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pPr>
            <a:r>
              <a:rPr dirty="0">
                <a:latin typeface="Avenir Next Condensed" panose="020B0506020202020204" pitchFamily="34" charset="0"/>
              </a:rPr>
              <a:t>element/critical </a:t>
            </a:r>
          </a:p>
          <a:p>
            <a:pPr algn="l">
              <a:defRPr sz="5600" b="1"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pPr>
            <a:r>
              <a:rPr dirty="0">
                <a:latin typeface="Avenir Next Condensed" panose="020B0506020202020204" pitchFamily="34" charset="0"/>
              </a:rPr>
              <a:t>mineral </a:t>
            </a:r>
          </a:p>
          <a:p>
            <a:pPr algn="l">
              <a:defRPr sz="5600" b="1"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pPr>
            <a:r>
              <a:rPr dirty="0">
                <a:latin typeface="Avenir Next Condensed" panose="020B0506020202020204" pitchFamily="34" charset="0"/>
              </a:rPr>
              <a:t>form?</a:t>
            </a:r>
          </a:p>
        </p:txBody>
      </p:sp>
      <p:sp>
        <p:nvSpPr>
          <p:cNvPr id="273" name="Rounded Rectangle"/>
          <p:cNvSpPr/>
          <p:nvPr/>
        </p:nvSpPr>
        <p:spPr>
          <a:xfrm>
            <a:off x="595860" y="599909"/>
            <a:ext cx="1270001" cy="1668137"/>
          </a:xfrm>
          <a:prstGeom prst="roundRect">
            <a:avLst>
              <a:gd name="adj" fmla="val 15000"/>
            </a:avLst>
          </a:prstGeom>
          <a:solidFill>
            <a:srgbClr val="FFFFFF"/>
          </a:solidFill>
          <a:ln w="127000">
            <a:solidFill>
              <a:srgbClr val="5E5E5E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74" name="2"/>
          <p:cNvSpPr txBox="1"/>
          <p:nvPr/>
        </p:nvSpPr>
        <p:spPr>
          <a:xfrm>
            <a:off x="800013" y="571070"/>
            <a:ext cx="861696" cy="1668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10000" b="1"/>
            </a:lvl1pPr>
          </a:lstStyle>
          <a:p>
            <a:r>
              <a:t>2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Major element in…"/>
          <p:cNvSpPr txBox="1"/>
          <p:nvPr/>
        </p:nvSpPr>
        <p:spPr>
          <a:xfrm>
            <a:off x="3530713" y="1247244"/>
            <a:ext cx="5892639" cy="18678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 sz="5600" b="1"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pPr>
            <a:r>
              <a:rPr dirty="0">
                <a:latin typeface="Avenir Next Condensed" panose="020B0506020202020204" pitchFamily="34" charset="0"/>
              </a:rPr>
              <a:t>Major element in </a:t>
            </a:r>
          </a:p>
          <a:p>
            <a:pPr>
              <a:defRPr sz="5600" b="1"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pPr>
            <a:r>
              <a:rPr dirty="0">
                <a:latin typeface="Avenir Next Condensed" panose="020B0506020202020204" pitchFamily="34" charset="0"/>
              </a:rPr>
              <a:t>at least one mineral</a:t>
            </a:r>
          </a:p>
        </p:txBody>
      </p:sp>
      <p:sp>
        <p:nvSpPr>
          <p:cNvPr id="277" name="Minor/Trace element…"/>
          <p:cNvSpPr txBox="1"/>
          <p:nvPr/>
        </p:nvSpPr>
        <p:spPr>
          <a:xfrm>
            <a:off x="15402367" y="9021819"/>
            <a:ext cx="6272550" cy="18678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 sz="5600" b="1"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pPr>
            <a:r>
              <a:rPr dirty="0">
                <a:latin typeface="Avenir Next Condensed" panose="020B0506020202020204" pitchFamily="34" charset="0"/>
              </a:rPr>
              <a:t>Minor/Trace element </a:t>
            </a:r>
          </a:p>
          <a:p>
            <a:pPr>
              <a:defRPr sz="5600" b="1"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pPr>
            <a:r>
              <a:rPr dirty="0">
                <a:latin typeface="Avenir Next Condensed" panose="020B0506020202020204" pitchFamily="34" charset="0"/>
              </a:rPr>
              <a:t>in minerals</a:t>
            </a:r>
          </a:p>
        </p:txBody>
      </p:sp>
      <p:sp>
        <p:nvSpPr>
          <p:cNvPr id="278" name="Line"/>
          <p:cNvSpPr/>
          <p:nvPr/>
        </p:nvSpPr>
        <p:spPr>
          <a:xfrm flipV="1">
            <a:off x="12660934" y="-16770"/>
            <a:ext cx="1" cy="1374954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pic>
        <p:nvPicPr>
          <p:cNvPr id="279" name="IMG_6069.HEIC" descr="IMG_6069.HEIC"/>
          <p:cNvPicPr>
            <a:picLocks noChangeAspect="1"/>
          </p:cNvPicPr>
          <p:nvPr/>
        </p:nvPicPr>
        <p:blipFill>
          <a:blip r:embed="rId2"/>
          <a:srcRect l="12226" t="7448" r="13920" b="17815"/>
          <a:stretch>
            <a:fillRect/>
          </a:stretch>
        </p:blipFill>
        <p:spPr>
          <a:xfrm>
            <a:off x="12665288" y="2560"/>
            <a:ext cx="11721423" cy="88961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80" name="IMG_6068.HEIC" descr="IMG_6068.HEIC"/>
          <p:cNvPicPr>
            <a:picLocks noChangeAspect="1"/>
          </p:cNvPicPr>
          <p:nvPr/>
        </p:nvPicPr>
        <p:blipFill>
          <a:blip r:embed="rId3"/>
          <a:srcRect l="13768" t="7459" r="9608" b="7459"/>
          <a:stretch>
            <a:fillRect/>
          </a:stretch>
        </p:blipFill>
        <p:spPr>
          <a:xfrm>
            <a:off x="-27926" y="3213037"/>
            <a:ext cx="12673431" cy="10554483"/>
          </a:xfrm>
          <a:prstGeom prst="rect">
            <a:avLst/>
          </a:prstGeom>
          <a:ln w="12700">
            <a:miter lim="400000"/>
          </a:ln>
        </p:spPr>
      </p:pic>
      <p:sp>
        <p:nvSpPr>
          <p:cNvPr id="281" name="Rounded Rectangle"/>
          <p:cNvSpPr/>
          <p:nvPr/>
        </p:nvSpPr>
        <p:spPr>
          <a:xfrm>
            <a:off x="595860" y="599909"/>
            <a:ext cx="1270001" cy="1668137"/>
          </a:xfrm>
          <a:prstGeom prst="roundRect">
            <a:avLst>
              <a:gd name="adj" fmla="val 15000"/>
            </a:avLst>
          </a:prstGeom>
          <a:solidFill>
            <a:srgbClr val="FFFFFF"/>
          </a:solidFill>
          <a:ln w="127000">
            <a:solidFill>
              <a:srgbClr val="929292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82" name="3"/>
          <p:cNvSpPr txBox="1"/>
          <p:nvPr/>
        </p:nvSpPr>
        <p:spPr>
          <a:xfrm>
            <a:off x="800013" y="571070"/>
            <a:ext cx="861696" cy="1668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10000" b="1">
                <a:solidFill>
                  <a:srgbClr val="929292"/>
                </a:solidFill>
              </a:defRPr>
            </a:lvl1pPr>
          </a:lstStyle>
          <a:p>
            <a:r>
              <a:t>3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IMG_6065.HEIC" descr="IMG_6065.HEIC"/>
          <p:cNvPicPr>
            <a:picLocks noChangeAspect="1"/>
          </p:cNvPicPr>
          <p:nvPr/>
        </p:nvPicPr>
        <p:blipFill>
          <a:blip r:embed="rId2"/>
          <a:srcRect l="18343" t="2315" r="13731" b="7616"/>
          <a:stretch>
            <a:fillRect/>
          </a:stretch>
        </p:blipFill>
        <p:spPr>
          <a:xfrm rot="16200000">
            <a:off x="5284817" y="-5342744"/>
            <a:ext cx="13801726" cy="24401301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Triangle"/>
          <p:cNvSpPr/>
          <p:nvPr/>
        </p:nvSpPr>
        <p:spPr>
          <a:xfrm>
            <a:off x="-30040" y="8532835"/>
            <a:ext cx="12757456" cy="52050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3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33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6" name="Environmental/…"/>
          <p:cNvSpPr txBox="1"/>
          <p:nvPr/>
        </p:nvSpPr>
        <p:spPr>
          <a:xfrm>
            <a:off x="243640" y="11438516"/>
            <a:ext cx="8713923" cy="18678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>
              <a:defRPr sz="5600" b="1"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pPr>
            <a:r>
              <a:rPr dirty="0">
                <a:latin typeface="Avenir Next Condensed" panose="020B0506020202020204" pitchFamily="34" charset="0"/>
              </a:rPr>
              <a:t>Environmental/</a:t>
            </a:r>
          </a:p>
          <a:p>
            <a:pPr algn="l">
              <a:defRPr sz="5600" b="1"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pPr>
            <a:r>
              <a:rPr dirty="0">
                <a:latin typeface="Avenir Next Condensed" panose="020B0506020202020204" pitchFamily="34" charset="0"/>
              </a:rPr>
              <a:t>ecological Impacts of Mining?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IMG_6066.HEIC" descr="IMG_6066.HEIC"/>
          <p:cNvPicPr>
            <a:picLocks noChangeAspect="1"/>
          </p:cNvPicPr>
          <p:nvPr/>
        </p:nvPicPr>
        <p:blipFill>
          <a:blip r:embed="rId2"/>
          <a:srcRect l="9153" t="5963" r="3715" b="8854"/>
          <a:stretch>
            <a:fillRect/>
          </a:stretch>
        </p:blipFill>
        <p:spPr>
          <a:xfrm rot="16200000">
            <a:off x="8707752" y="-2081265"/>
            <a:ext cx="13715805" cy="17878727"/>
          </a:xfrm>
          <a:prstGeom prst="rect">
            <a:avLst/>
          </a:prstGeom>
          <a:ln w="12700">
            <a:miter lim="400000"/>
          </a:ln>
        </p:spPr>
      </p:pic>
      <p:sp>
        <p:nvSpPr>
          <p:cNvPr id="289" name="Human health…"/>
          <p:cNvSpPr txBox="1"/>
          <p:nvPr/>
        </p:nvSpPr>
        <p:spPr>
          <a:xfrm>
            <a:off x="730491" y="856906"/>
            <a:ext cx="4741682" cy="359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>
              <a:defRPr sz="5600" b="1"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pPr>
            <a:r>
              <a:rPr dirty="0">
                <a:latin typeface="Avenir Next Condensed" panose="020B0506020202020204" pitchFamily="34" charset="0"/>
              </a:rPr>
              <a:t>Human health </a:t>
            </a:r>
          </a:p>
          <a:p>
            <a:pPr algn="l">
              <a:defRPr sz="5600" b="1"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pPr>
            <a:r>
              <a:rPr dirty="0">
                <a:latin typeface="Avenir Next Condensed" panose="020B0506020202020204" pitchFamily="34" charset="0"/>
              </a:rPr>
              <a:t>hazards </a:t>
            </a:r>
          </a:p>
          <a:p>
            <a:pPr algn="l">
              <a:defRPr sz="5600" b="1"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pPr>
            <a:r>
              <a:rPr dirty="0">
                <a:latin typeface="Avenir Next Condensed" panose="020B0506020202020204" pitchFamily="34" charset="0"/>
              </a:rPr>
              <a:t>associated with </a:t>
            </a:r>
          </a:p>
          <a:p>
            <a:pPr algn="l">
              <a:defRPr sz="5600" b="1"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pPr>
            <a:r>
              <a:rPr dirty="0">
                <a:latin typeface="Avenir Next Condensed" panose="020B0506020202020204" pitchFamily="34" charset="0"/>
              </a:rPr>
              <a:t>mining?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IMG_6064.HEIC" descr="IMG_6064.HEIC"/>
          <p:cNvPicPr>
            <a:picLocks noChangeAspect="1"/>
          </p:cNvPicPr>
          <p:nvPr/>
        </p:nvPicPr>
        <p:blipFill>
          <a:blip r:embed="rId2"/>
          <a:srcRect l="4038" t="4778" r="6541" b="11876"/>
          <a:stretch>
            <a:fillRect/>
          </a:stretch>
        </p:blipFill>
        <p:spPr>
          <a:xfrm rot="16200000">
            <a:off x="1667306" y="-1675564"/>
            <a:ext cx="13733075" cy="17066935"/>
          </a:xfrm>
          <a:prstGeom prst="rect">
            <a:avLst/>
          </a:prstGeom>
          <a:ln w="12700">
            <a:miter lim="400000"/>
          </a:ln>
        </p:spPr>
      </p:pic>
      <p:sp>
        <p:nvSpPr>
          <p:cNvPr id="292" name="Societal/Cultural/Economic Uses of your element/mineral?"/>
          <p:cNvSpPr txBox="1"/>
          <p:nvPr/>
        </p:nvSpPr>
        <p:spPr>
          <a:xfrm>
            <a:off x="17273241" y="371284"/>
            <a:ext cx="6792395" cy="27295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r">
              <a:defRPr sz="5600" b="1"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lvl1pPr>
          </a:lstStyle>
          <a:p>
            <a:r>
              <a:rPr dirty="0">
                <a:latin typeface="Avenir Next Condensed" panose="020B0506020202020204" pitchFamily="34" charset="0"/>
              </a:rPr>
              <a:t>Societal/Cultural/</a:t>
            </a:r>
            <a:r>
              <a:rPr lang="en-US" dirty="0">
                <a:latin typeface="Avenir Next Condensed" panose="020B0506020202020204" pitchFamily="34" charset="0"/>
              </a:rPr>
              <a:t> </a:t>
            </a:r>
            <a:r>
              <a:rPr dirty="0">
                <a:latin typeface="Avenir Next Condensed" panose="020B0506020202020204" pitchFamily="34" charset="0"/>
              </a:rPr>
              <a:t>Economic Uses of your element/mineral?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Screenshot 2023-09-06 at 9.48.25 AM.png" descr="Screenshot 2023-09-06 at 9.48.25 AM.png"/>
          <p:cNvPicPr>
            <a:picLocks noChangeAspect="1"/>
          </p:cNvPicPr>
          <p:nvPr/>
        </p:nvPicPr>
        <p:blipFill>
          <a:blip r:embed="rId2"/>
          <a:srcRect b="24615"/>
          <a:stretch>
            <a:fillRect/>
          </a:stretch>
        </p:blipFill>
        <p:spPr>
          <a:xfrm>
            <a:off x="-24100" y="-17597"/>
            <a:ext cx="24432200" cy="9680534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Rectangle"/>
          <p:cNvSpPr/>
          <p:nvPr/>
        </p:nvSpPr>
        <p:spPr>
          <a:xfrm>
            <a:off x="15645483" y="1862156"/>
            <a:ext cx="8762618" cy="739048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55" name="Critical minerals play a significant role in our national security, economy,…"/>
          <p:cNvSpPr txBox="1"/>
          <p:nvPr/>
        </p:nvSpPr>
        <p:spPr>
          <a:xfrm>
            <a:off x="1879102" y="11368841"/>
            <a:ext cx="20159365" cy="1775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defTabSz="457200">
              <a:defRPr sz="5300" b="1">
                <a:solidFill>
                  <a:schemeClr val="accent4">
                    <a:hueOff val="-1247790"/>
                    <a:lumOff val="-12326"/>
                  </a:schemeClr>
                </a:solidFill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pPr>
            <a:r>
              <a:rPr dirty="0">
                <a:latin typeface="Avenir Next Condensed" panose="020B0506020202020204" pitchFamily="34" charset="0"/>
              </a:rPr>
              <a:t>Critical minerals play a significant role in our national security, economy,</a:t>
            </a:r>
          </a:p>
          <a:p>
            <a:pPr defTabSz="457200">
              <a:defRPr sz="5300" b="1">
                <a:solidFill>
                  <a:schemeClr val="accent4">
                    <a:hueOff val="-1247790"/>
                    <a:lumOff val="-12326"/>
                  </a:schemeClr>
                </a:solidFill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pPr>
            <a:r>
              <a:rPr dirty="0">
                <a:latin typeface="Avenir Next Condensed" panose="020B0506020202020204" pitchFamily="34" charset="0"/>
              </a:rPr>
              <a:t> renewable energy development and infrastructure,</a:t>
            </a:r>
          </a:p>
        </p:txBody>
      </p:sp>
      <p:sp>
        <p:nvSpPr>
          <p:cNvPr id="156" name="The Energy Act of 2020 defines a critical mineral as a “non-fuel mineral or mineral material essential to the economic or national security of the U.S. and which has a supply chain vulnerable to disruption”.…"/>
          <p:cNvSpPr txBox="1"/>
          <p:nvPr/>
        </p:nvSpPr>
        <p:spPr>
          <a:xfrm>
            <a:off x="15960242" y="2575828"/>
            <a:ext cx="8244605" cy="57458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457200">
              <a:defRPr sz="3600" b="1"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pPr>
            <a:r>
              <a:rPr sz="3500" b="0" dirty="0">
                <a:latin typeface="Avenir Next Condensed" panose="020B0506020202020204" pitchFamily="34" charset="0"/>
              </a:rPr>
              <a:t>The Energy Act of 2020 defines a </a:t>
            </a:r>
            <a:r>
              <a:rPr sz="3500" i="1" dirty="0">
                <a:latin typeface="Avenir Next Condensed" panose="020B0506020202020204" pitchFamily="34" charset="0"/>
              </a:rPr>
              <a:t>critical mineral</a:t>
            </a:r>
            <a:r>
              <a:rPr sz="3500" b="0" i="1" dirty="0">
                <a:latin typeface="Avenir Next Condensed" panose="020B0506020202020204" pitchFamily="34" charset="0"/>
              </a:rPr>
              <a:t> as a </a:t>
            </a:r>
            <a:r>
              <a:rPr sz="3500" i="1" dirty="0">
                <a:latin typeface="Avenir Next Condensed" panose="020B0506020202020204" pitchFamily="34" charset="0"/>
              </a:rPr>
              <a:t>“non-fuel mineral or mineral material essential to the economic or national security of the U.S. and which has a supply chain vulnerable to disruption”</a:t>
            </a:r>
            <a:r>
              <a:rPr sz="3500" b="0" i="1" dirty="0">
                <a:latin typeface="Avenir Next Condensed" panose="020B0506020202020204" pitchFamily="34" charset="0"/>
              </a:rPr>
              <a:t>.</a:t>
            </a:r>
            <a:r>
              <a:rPr sz="3500" i="1" dirty="0">
                <a:latin typeface="Avenir Next Condensed" panose="020B0506020202020204" pitchFamily="34" charset="0"/>
              </a:rPr>
              <a:t> </a:t>
            </a:r>
          </a:p>
          <a:p>
            <a:pPr defTabSz="457200">
              <a:lnSpc>
                <a:spcPct val="40000"/>
              </a:lnSpc>
              <a:defRPr sz="3600" b="1"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pPr>
            <a:endParaRPr sz="3500" dirty="0">
              <a:latin typeface="Avenir Next Condensed" panose="020B0506020202020204" pitchFamily="34" charset="0"/>
            </a:endParaRPr>
          </a:p>
          <a:p>
            <a:pPr defTabSz="457200">
              <a:defRPr sz="3600" b="1"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pPr>
            <a:r>
              <a:rPr sz="3500" b="0" dirty="0">
                <a:latin typeface="Avenir Next Condensed" panose="020B0506020202020204" pitchFamily="34" charset="0"/>
              </a:rPr>
              <a:t>Critical minerals are also characterized as “</a:t>
            </a:r>
            <a:r>
              <a:rPr sz="3500" i="1" dirty="0">
                <a:latin typeface="Avenir Next Condensed" panose="020B0506020202020204" pitchFamily="34" charset="0"/>
              </a:rPr>
              <a:t>serving an essential function in the manufacturing of a product, the absence of which would have significant consequences for the economy or national security”</a:t>
            </a:r>
            <a:r>
              <a:rPr sz="3500" b="0" i="1" dirty="0">
                <a:latin typeface="Avenir Next Condensed" panose="020B0506020202020204" pitchFamily="34" charset="0"/>
              </a:rPr>
              <a:t>.</a:t>
            </a:r>
          </a:p>
        </p:txBody>
      </p:sp>
      <p:pic>
        <p:nvPicPr>
          <p:cNvPr id="157" name="Screenshot 2023-09-06 at 9.48.25 AM.png" descr="Screenshot 2023-09-06 at 9.48.25 AM.png"/>
          <p:cNvPicPr>
            <a:picLocks noChangeAspect="1"/>
          </p:cNvPicPr>
          <p:nvPr/>
        </p:nvPicPr>
        <p:blipFill>
          <a:blip r:embed="rId2"/>
          <a:srcRect t="78568" b="7664"/>
          <a:stretch>
            <a:fillRect/>
          </a:stretch>
        </p:blipFill>
        <p:spPr>
          <a:xfrm>
            <a:off x="-24011" y="9035303"/>
            <a:ext cx="24432199" cy="1767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Rectangle"/>
          <p:cNvSpPr/>
          <p:nvPr/>
        </p:nvSpPr>
        <p:spPr>
          <a:xfrm>
            <a:off x="282" y="9774195"/>
            <a:ext cx="24383436" cy="3957163"/>
          </a:xfrm>
          <a:prstGeom prst="rect">
            <a:avLst/>
          </a:prstGeom>
          <a:solidFill>
            <a:schemeClr val="accent4">
              <a:hueOff val="-1247790"/>
              <a:lumOff val="-12326"/>
              <a:alpha val="72403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000">
                <a:solidFill>
                  <a:schemeClr val="accent4">
                    <a:hueOff val="-476017"/>
                    <a:lumOff val="-10042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60" name="Welcome to the F2024 Critical Minerals Summit!"/>
          <p:cNvSpPr txBox="1"/>
          <p:nvPr/>
        </p:nvSpPr>
        <p:spPr>
          <a:xfrm>
            <a:off x="2038580" y="439305"/>
            <a:ext cx="20306840" cy="1375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8000" b="1">
                <a:solidFill>
                  <a:schemeClr val="accent4">
                    <a:hueOff val="-1247790"/>
                    <a:lumOff val="-12326"/>
                  </a:schemeClr>
                </a:solidFill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lvl1pPr>
          </a:lstStyle>
          <a:p>
            <a:r>
              <a:rPr dirty="0">
                <a:latin typeface="Avenir Next Condensed" panose="020B0506020202020204" pitchFamily="34" charset="0"/>
              </a:rPr>
              <a:t>Welcome to the F2024 Critical Minerals Summit! </a:t>
            </a:r>
          </a:p>
        </p:txBody>
      </p:sp>
      <p:sp>
        <p:nvSpPr>
          <p:cNvPr id="161" name="You have been assigned a critical element/mineral, as defined by the 2022 USGS Report following the Energy Act of 2020. You are now an essential expert in this element!…"/>
          <p:cNvSpPr txBox="1"/>
          <p:nvPr/>
        </p:nvSpPr>
        <p:spPr>
          <a:xfrm>
            <a:off x="368588" y="2619397"/>
            <a:ext cx="23646824" cy="108305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>
              <a:lnSpc>
                <a:spcPts val="6500"/>
              </a:lnSpc>
              <a:defRPr sz="5200"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pPr>
            <a:r>
              <a:rPr sz="4800" b="1" dirty="0">
                <a:latin typeface="Avenir Next Condensed" panose="020B0506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You have been assigned a critical element/mineral, as defined by the 2022 USGS Report following the Energy Act of 2020. You are now an </a:t>
            </a:r>
            <a:r>
              <a:rPr sz="4800" b="1" u="sng" dirty="0">
                <a:latin typeface="Avenir Next Condensed" panose="020B0506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essential</a:t>
            </a:r>
            <a:r>
              <a:rPr sz="4800" b="1" dirty="0">
                <a:latin typeface="Avenir Next Condensed" panose="020B0506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 expert in this element! </a:t>
            </a:r>
            <a:r>
              <a:rPr sz="4800" dirty="0">
                <a:latin typeface="Avenir Next Condensed" panose="020B0506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To better understand the landscape of mineral resources, their importance, and Big Picture issues associated with them:</a:t>
            </a:r>
          </a:p>
          <a:p>
            <a:pPr>
              <a:lnSpc>
                <a:spcPct val="150000"/>
              </a:lnSpc>
              <a:defRPr sz="3600"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pPr>
            <a:endParaRPr sz="3200" dirty="0">
              <a:latin typeface="Avenir Next Condensed" panose="020B0506020202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>
              <a:lnSpc>
                <a:spcPct val="150000"/>
              </a:lnSpc>
              <a:defRPr sz="5200"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pPr>
            <a:r>
              <a:rPr sz="4400" dirty="0">
                <a:latin typeface="Avenir Next Condensed" panose="020B0506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You will assemble in groups (based on element type) and work through the 5 stations </a:t>
            </a:r>
            <a:endParaRPr lang="en-US" sz="4400" dirty="0">
              <a:latin typeface="Avenir Next Condensed" panose="020B0506020202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>
              <a:lnSpc>
                <a:spcPts val="6500"/>
              </a:lnSpc>
              <a:defRPr sz="5200"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pPr>
            <a:r>
              <a:rPr sz="4400" dirty="0">
                <a:latin typeface="Avenir Next Condensed" panose="020B0506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scattered throughout the tables (~ 5 minutes per station)</a:t>
            </a:r>
          </a:p>
          <a:p>
            <a:pPr>
              <a:lnSpc>
                <a:spcPts val="6500"/>
              </a:lnSpc>
              <a:defRPr sz="3600"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pPr>
            <a:endParaRPr sz="4000" dirty="0">
              <a:latin typeface="Avenir Next Condensed" panose="020B0506020202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>
              <a:lnSpc>
                <a:spcPts val="6500"/>
              </a:lnSpc>
              <a:defRPr sz="5200" b="1"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pPr>
            <a:r>
              <a:rPr sz="4000" dirty="0">
                <a:latin typeface="Avenir Next Condensed" panose="020B0506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We will gather back as a group and discuss key observations and themes</a:t>
            </a:r>
            <a:endParaRPr lang="en-US" sz="4000" dirty="0">
              <a:latin typeface="Avenir Next Condensed" panose="020B0506020202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>
              <a:lnSpc>
                <a:spcPts val="6200"/>
              </a:lnSpc>
              <a:defRPr sz="3600"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pPr>
            <a:endParaRPr lang="en-US" dirty="0">
              <a:latin typeface="Avenir Next Condensed" panose="020B0506020202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>
              <a:lnSpc>
                <a:spcPts val="6200"/>
              </a:lnSpc>
              <a:defRPr sz="5200">
                <a:solidFill>
                  <a:srgbClr val="FFFFFF"/>
                </a:solidFill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pPr>
            <a:r>
              <a:rPr b="1" dirty="0">
                <a:latin typeface="Avenir Next Condensed" panose="020B0506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Learning objectives: </a:t>
            </a:r>
          </a:p>
          <a:p>
            <a:pPr>
              <a:lnSpc>
                <a:spcPts val="6200"/>
              </a:lnSpc>
              <a:defRPr sz="4100">
                <a:solidFill>
                  <a:srgbClr val="FFFFFF"/>
                </a:solidFill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pPr>
            <a:r>
              <a:rPr sz="4000" dirty="0">
                <a:latin typeface="Avenir Next Condensed" panose="020B0506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(1) explore the societal significance of mineral resources in their geological, human, and geographic/geopolitical context</a:t>
            </a:r>
          </a:p>
          <a:p>
            <a:pPr>
              <a:lnSpc>
                <a:spcPts val="6200"/>
              </a:lnSpc>
              <a:defRPr sz="4100">
                <a:solidFill>
                  <a:srgbClr val="FFFFFF"/>
                </a:solidFill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pPr>
            <a:r>
              <a:rPr sz="4000" dirty="0">
                <a:latin typeface="Avenir Next Condensed" panose="020B0506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(2) apply to concepts of major, minor, and trace elements to minerals, and place these concepts there context of mineral resources</a:t>
            </a:r>
          </a:p>
          <a:p>
            <a:pPr>
              <a:lnSpc>
                <a:spcPts val="6200"/>
              </a:lnSpc>
              <a:defRPr sz="4100">
                <a:solidFill>
                  <a:srgbClr val="FFFFFF"/>
                </a:solidFill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pPr>
            <a:r>
              <a:rPr sz="4000" dirty="0">
                <a:latin typeface="Avenir Next Condensed" panose="020B0506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(3) practice looking up the kind of information you will be researching for your mineral project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Periodic_Table.png" descr="Periodic_Table.png"/>
          <p:cNvPicPr>
            <a:picLocks noChangeAspect="1"/>
          </p:cNvPicPr>
          <p:nvPr/>
        </p:nvPicPr>
        <p:blipFill>
          <a:blip r:embed="rId2"/>
          <a:srcRect t="16395"/>
          <a:stretch>
            <a:fillRect/>
          </a:stretch>
        </p:blipFill>
        <p:spPr>
          <a:xfrm>
            <a:off x="2930069" y="2015909"/>
            <a:ext cx="18886547" cy="12201382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Fluorspar (F)…"/>
          <p:cNvSpPr txBox="1"/>
          <p:nvPr/>
        </p:nvSpPr>
        <p:spPr>
          <a:xfrm>
            <a:off x="872462" y="11159739"/>
            <a:ext cx="4332583" cy="14506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609600" indent="-609600" algn="l">
              <a:lnSpc>
                <a:spcPct val="90000"/>
              </a:lnSpc>
              <a:buSzPct val="123000"/>
              <a:buChar char="+"/>
              <a:defRPr sz="4800" i="1">
                <a:solidFill>
                  <a:srgbClr val="000000"/>
                </a:solidFill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pPr>
            <a:r>
              <a:rPr dirty="0">
                <a:latin typeface="Avenir Next Condensed" panose="020B0506020202020204" pitchFamily="34" charset="0"/>
              </a:rPr>
              <a:t>Fluorspar (F)</a:t>
            </a:r>
          </a:p>
          <a:p>
            <a:pPr marL="609600" indent="-609600" algn="l">
              <a:lnSpc>
                <a:spcPct val="90000"/>
              </a:lnSpc>
              <a:buSzPct val="123000"/>
              <a:buChar char="+"/>
              <a:defRPr sz="4800" i="1">
                <a:solidFill>
                  <a:srgbClr val="000000"/>
                </a:solidFill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pPr>
            <a:r>
              <a:rPr dirty="0">
                <a:latin typeface="Avenir Next Condensed" panose="020B0506020202020204" pitchFamily="34" charset="0"/>
              </a:rPr>
              <a:t>Barite (Ba)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6C37DA-4F98-1D2B-3DC8-EBAB4D85E818}"/>
              </a:ext>
            </a:extLst>
          </p:cNvPr>
          <p:cNvSpPr txBox="1"/>
          <p:nvPr/>
        </p:nvSpPr>
        <p:spPr>
          <a:xfrm>
            <a:off x="6919092" y="763644"/>
            <a:ext cx="10545815" cy="12522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243833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7200" b="1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Avenir Next Condensed" panose="020B0506020202020204" pitchFamily="34" charset="0"/>
                <a:sym typeface="Helvetica Neue"/>
              </a:rPr>
              <a:t>Critical Minerals </a:t>
            </a:r>
            <a:r>
              <a:rPr kumimoji="0" lang="en-US" sz="72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Avenir Next Condensed" panose="020B0506020202020204" pitchFamily="34" charset="0"/>
                <a:sym typeface="Helvetica Neue"/>
              </a:rPr>
              <a:t>(Elements)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Rectangle"/>
          <p:cNvSpPr/>
          <p:nvPr/>
        </p:nvSpPr>
        <p:spPr>
          <a:xfrm>
            <a:off x="13065715" y="0"/>
            <a:ext cx="11318285" cy="13704466"/>
          </a:xfrm>
          <a:prstGeom prst="rect">
            <a:avLst/>
          </a:prstGeom>
          <a:solidFill>
            <a:srgbClr val="EDEDE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Avenir Next Condensed" panose="020B0506020202020204" pitchFamily="34" charset="0"/>
            </a:endParaRPr>
          </a:p>
        </p:txBody>
      </p:sp>
      <p:sp>
        <p:nvSpPr>
          <p:cNvPr id="168" name="Rounded Rectangle"/>
          <p:cNvSpPr/>
          <p:nvPr/>
        </p:nvSpPr>
        <p:spPr>
          <a:xfrm>
            <a:off x="14041043" y="12087720"/>
            <a:ext cx="4216577" cy="1109462"/>
          </a:xfrm>
          <a:prstGeom prst="roundRect">
            <a:avLst>
              <a:gd name="adj" fmla="val 17170"/>
            </a:avLst>
          </a:prstGeom>
          <a:solidFill>
            <a:srgbClr val="FFFFFF"/>
          </a:solidFill>
          <a:ln w="63500">
            <a:solidFill>
              <a:srgbClr val="9F88B8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69" name="Rounded Rectangle"/>
          <p:cNvSpPr/>
          <p:nvPr/>
        </p:nvSpPr>
        <p:spPr>
          <a:xfrm>
            <a:off x="14041043" y="10862415"/>
            <a:ext cx="4216577" cy="1109463"/>
          </a:xfrm>
          <a:prstGeom prst="roundRect">
            <a:avLst>
              <a:gd name="adj" fmla="val 17170"/>
            </a:avLst>
          </a:prstGeom>
          <a:solidFill>
            <a:srgbClr val="FFFFFF"/>
          </a:solidFill>
          <a:ln w="63500">
            <a:solidFill>
              <a:srgbClr val="9F88B8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70" name="Rounded Rectangle"/>
          <p:cNvSpPr/>
          <p:nvPr/>
        </p:nvSpPr>
        <p:spPr>
          <a:xfrm>
            <a:off x="19118003" y="12038907"/>
            <a:ext cx="4216577" cy="1109462"/>
          </a:xfrm>
          <a:prstGeom prst="roundRect">
            <a:avLst>
              <a:gd name="adj" fmla="val 17170"/>
            </a:avLst>
          </a:prstGeom>
          <a:solidFill>
            <a:srgbClr val="FFFFFF"/>
          </a:solidFill>
          <a:ln w="63500">
            <a:solidFill>
              <a:srgbClr val="7F786F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71" name="Rounded Rectangle"/>
          <p:cNvSpPr/>
          <p:nvPr/>
        </p:nvSpPr>
        <p:spPr>
          <a:xfrm>
            <a:off x="19118003" y="8054505"/>
            <a:ext cx="4216577" cy="1109462"/>
          </a:xfrm>
          <a:prstGeom prst="roundRect">
            <a:avLst>
              <a:gd name="adj" fmla="val 17170"/>
            </a:avLst>
          </a:prstGeom>
          <a:solidFill>
            <a:srgbClr val="FFFFFF"/>
          </a:solidFill>
          <a:ln w="63500">
            <a:solidFill>
              <a:srgbClr val="EDAA54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72" name="Rounded Rectangle"/>
          <p:cNvSpPr/>
          <p:nvPr/>
        </p:nvSpPr>
        <p:spPr>
          <a:xfrm>
            <a:off x="14244501" y="6302822"/>
            <a:ext cx="3809663" cy="1109463"/>
          </a:xfrm>
          <a:prstGeom prst="roundRect">
            <a:avLst>
              <a:gd name="adj" fmla="val 17170"/>
            </a:avLst>
          </a:prstGeom>
          <a:solidFill>
            <a:srgbClr val="FFFFFF"/>
          </a:solidFill>
          <a:ln w="63500">
            <a:solidFill>
              <a:srgbClr val="7DA67E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7EA77D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73" name="Rounded Rectangle"/>
          <p:cNvSpPr/>
          <p:nvPr/>
        </p:nvSpPr>
        <p:spPr>
          <a:xfrm>
            <a:off x="14244501" y="5075685"/>
            <a:ext cx="3809663" cy="1109462"/>
          </a:xfrm>
          <a:prstGeom prst="roundRect">
            <a:avLst>
              <a:gd name="adj" fmla="val 17170"/>
            </a:avLst>
          </a:prstGeom>
          <a:solidFill>
            <a:srgbClr val="FFFFFF"/>
          </a:solidFill>
          <a:ln w="63500">
            <a:solidFill>
              <a:srgbClr val="7DA67E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7EA77D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74" name="Rounded Rectangle"/>
          <p:cNvSpPr/>
          <p:nvPr/>
        </p:nvSpPr>
        <p:spPr>
          <a:xfrm>
            <a:off x="14244501" y="3848547"/>
            <a:ext cx="3809663" cy="1109463"/>
          </a:xfrm>
          <a:prstGeom prst="roundRect">
            <a:avLst>
              <a:gd name="adj" fmla="val 17170"/>
            </a:avLst>
          </a:prstGeom>
          <a:solidFill>
            <a:srgbClr val="FFFFFF"/>
          </a:solidFill>
          <a:ln w="63500">
            <a:solidFill>
              <a:srgbClr val="7DA67E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7EA77D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75" name="Rounded Rectangle"/>
          <p:cNvSpPr/>
          <p:nvPr/>
        </p:nvSpPr>
        <p:spPr>
          <a:xfrm>
            <a:off x="19118003" y="4726422"/>
            <a:ext cx="4216577" cy="1109463"/>
          </a:xfrm>
          <a:prstGeom prst="roundRect">
            <a:avLst>
              <a:gd name="adj" fmla="val 17170"/>
            </a:avLst>
          </a:prstGeom>
          <a:solidFill>
            <a:srgbClr val="FFFFFF"/>
          </a:solidFill>
          <a:ln w="63500">
            <a:solidFill>
              <a:srgbClr val="6093BC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76" name="Rare Earth…"/>
          <p:cNvSpPr txBox="1"/>
          <p:nvPr/>
        </p:nvSpPr>
        <p:spPr>
          <a:xfrm>
            <a:off x="14187257" y="8164310"/>
            <a:ext cx="3924151" cy="4919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lnSpc>
                <a:spcPct val="90000"/>
              </a:lnSpc>
              <a:defRPr sz="5200" b="1">
                <a:solidFill>
                  <a:srgbClr val="9F88B7"/>
                </a:solidFill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pPr>
            <a:r>
              <a:rPr>
                <a:latin typeface="Avenir Next Condensed" panose="020B0506020202020204" pitchFamily="34" charset="0"/>
              </a:rPr>
              <a:t>Rare Earth </a:t>
            </a:r>
          </a:p>
          <a:p>
            <a:pPr>
              <a:lnSpc>
                <a:spcPct val="90000"/>
              </a:lnSpc>
              <a:defRPr sz="5200" b="1">
                <a:solidFill>
                  <a:srgbClr val="9F88B7"/>
                </a:solidFill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pPr>
            <a:r>
              <a:rPr>
                <a:latin typeface="Avenir Next Condensed" panose="020B0506020202020204" pitchFamily="34" charset="0"/>
              </a:rPr>
              <a:t>Elements</a:t>
            </a:r>
            <a:r>
              <a:rPr b="0">
                <a:latin typeface="Avenir Next Condensed" panose="020B0506020202020204" pitchFamily="34" charset="0"/>
              </a:rPr>
              <a:t> </a:t>
            </a:r>
          </a:p>
          <a:p>
            <a:pPr>
              <a:lnSpc>
                <a:spcPct val="90000"/>
              </a:lnSpc>
              <a:spcBef>
                <a:spcPts val="3000"/>
              </a:spcBef>
              <a:defRPr sz="5200" b="1">
                <a:solidFill>
                  <a:srgbClr val="9F88B7"/>
                </a:solidFill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pPr>
            <a:r>
              <a:rPr b="0">
                <a:latin typeface="Avenir Next Condensed" panose="020B0506020202020204" pitchFamily="34" charset="0"/>
              </a:rPr>
              <a:t>(Lanthanides):</a:t>
            </a:r>
          </a:p>
          <a:p>
            <a:pPr>
              <a:lnSpc>
                <a:spcPct val="90000"/>
              </a:lnSpc>
              <a:spcBef>
                <a:spcPts val="3000"/>
              </a:spcBef>
              <a:defRPr sz="5200" b="1">
                <a:solidFill>
                  <a:srgbClr val="9F88B7"/>
                </a:solidFill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pPr>
            <a:r>
              <a:rPr>
                <a:latin typeface="Avenir Next Condensed" panose="020B0506020202020204" pitchFamily="34" charset="0"/>
              </a:rPr>
              <a:t>La, Nd, Ce, Sm</a:t>
            </a:r>
          </a:p>
          <a:p>
            <a:pPr>
              <a:lnSpc>
                <a:spcPct val="90000"/>
              </a:lnSpc>
              <a:spcBef>
                <a:spcPts val="3000"/>
              </a:spcBef>
              <a:defRPr sz="5200" b="1">
                <a:solidFill>
                  <a:srgbClr val="9F88B7"/>
                </a:solidFill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pPr>
            <a:r>
              <a:rPr>
                <a:latin typeface="Avenir Next Condensed" panose="020B0506020202020204" pitchFamily="34" charset="0"/>
              </a:rPr>
              <a:t>Tb, Eu, Yb, Lu</a:t>
            </a:r>
          </a:p>
        </p:txBody>
      </p:sp>
      <p:sp>
        <p:nvSpPr>
          <p:cNvPr id="177" name="Metalloids…"/>
          <p:cNvSpPr txBox="1"/>
          <p:nvPr/>
        </p:nvSpPr>
        <p:spPr>
          <a:xfrm>
            <a:off x="19399671" y="6712325"/>
            <a:ext cx="3653242" cy="2444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lnSpc>
                <a:spcPct val="150000"/>
              </a:lnSpc>
              <a:spcBef>
                <a:spcPts val="2000"/>
              </a:spcBef>
              <a:defRPr sz="5200" b="1">
                <a:solidFill>
                  <a:srgbClr val="EDAA53"/>
                </a:solidFill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pPr>
            <a:r>
              <a:rPr dirty="0">
                <a:latin typeface="Avenir Next Condensed" panose="020B0506020202020204" pitchFamily="34" charset="0"/>
              </a:rPr>
              <a:t>Metalloids</a:t>
            </a:r>
          </a:p>
          <a:p>
            <a:pPr>
              <a:lnSpc>
                <a:spcPct val="150000"/>
              </a:lnSpc>
              <a:defRPr sz="5200" b="1">
                <a:solidFill>
                  <a:srgbClr val="EDAA53"/>
                </a:solidFill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pPr>
            <a:r>
              <a:rPr dirty="0">
                <a:latin typeface="Avenir Next Condensed" panose="020B0506020202020204" pitchFamily="34" charset="0"/>
              </a:rPr>
              <a:t>Ge, As, Sb, </a:t>
            </a:r>
            <a:r>
              <a:rPr dirty="0" err="1">
                <a:latin typeface="Avenir Next Condensed" panose="020B0506020202020204" pitchFamily="34" charset="0"/>
              </a:rPr>
              <a:t>Te</a:t>
            </a:r>
            <a:endParaRPr dirty="0">
              <a:latin typeface="Avenir Next Condensed" panose="020B0506020202020204" pitchFamily="34" charset="0"/>
            </a:endParaRPr>
          </a:p>
        </p:txBody>
      </p:sp>
      <p:sp>
        <p:nvSpPr>
          <p:cNvPr id="178" name="Transition Metals…"/>
          <p:cNvSpPr txBox="1"/>
          <p:nvPr/>
        </p:nvSpPr>
        <p:spPr>
          <a:xfrm>
            <a:off x="13752040" y="2853415"/>
            <a:ext cx="4794581" cy="44993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spcBef>
                <a:spcPts val="2000"/>
              </a:spcBef>
              <a:defRPr sz="5200" b="1">
                <a:solidFill>
                  <a:srgbClr val="7EA77E"/>
                </a:solidFill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pPr>
            <a:r>
              <a:rPr dirty="0">
                <a:latin typeface="Avenir Next Condensed" panose="020B0506020202020204" pitchFamily="34" charset="0"/>
              </a:rPr>
              <a:t>Transition Metals</a:t>
            </a:r>
          </a:p>
          <a:p>
            <a:pPr>
              <a:spcBef>
                <a:spcPts val="3000"/>
              </a:spcBef>
              <a:defRPr sz="5200" b="1">
                <a:solidFill>
                  <a:srgbClr val="7EA77E"/>
                </a:solidFill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pPr>
            <a:r>
              <a:rPr dirty="0">
                <a:latin typeface="Avenir Next Condensed" panose="020B0506020202020204" pitchFamily="34" charset="0"/>
              </a:rPr>
              <a:t>Ti, Cr, Ni, Zn</a:t>
            </a:r>
          </a:p>
          <a:p>
            <a:pPr>
              <a:spcBef>
                <a:spcPts val="3000"/>
              </a:spcBef>
              <a:defRPr sz="5200" b="1">
                <a:solidFill>
                  <a:srgbClr val="7EA77E"/>
                </a:solidFill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pPr>
            <a:r>
              <a:rPr dirty="0">
                <a:latin typeface="Avenir Next Condensed" panose="020B0506020202020204" pitchFamily="34" charset="0"/>
              </a:rPr>
              <a:t>Y, Pd, Nb, Zr</a:t>
            </a:r>
          </a:p>
          <a:p>
            <a:pPr>
              <a:spcBef>
                <a:spcPts val="3000"/>
              </a:spcBef>
              <a:defRPr sz="5200" b="1">
                <a:solidFill>
                  <a:srgbClr val="7EA77E"/>
                </a:solidFill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pPr>
            <a:r>
              <a:rPr dirty="0">
                <a:latin typeface="Avenir Next Condensed" panose="020B0506020202020204" pitchFamily="34" charset="0"/>
              </a:rPr>
              <a:t>Hf, Ta, </a:t>
            </a:r>
            <a:r>
              <a:rPr dirty="0" err="1">
                <a:latin typeface="Avenir Next Condensed" panose="020B0506020202020204" pitchFamily="34" charset="0"/>
              </a:rPr>
              <a:t>Ir</a:t>
            </a:r>
            <a:r>
              <a:rPr dirty="0">
                <a:latin typeface="Avenir Next Condensed" panose="020B0506020202020204" pitchFamily="34" charset="0"/>
              </a:rPr>
              <a:t>, Pt</a:t>
            </a:r>
          </a:p>
        </p:txBody>
      </p:sp>
      <p:sp>
        <p:nvSpPr>
          <p:cNvPr id="179" name="Alkaline Earth /…"/>
          <p:cNvSpPr txBox="1"/>
          <p:nvPr/>
        </p:nvSpPr>
        <p:spPr>
          <a:xfrm>
            <a:off x="19099108" y="2581479"/>
            <a:ext cx="4254369" cy="3237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lnSpc>
                <a:spcPct val="90000"/>
              </a:lnSpc>
              <a:defRPr sz="5200" b="1">
                <a:solidFill>
                  <a:srgbClr val="6093BC"/>
                </a:solidFill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pPr>
            <a:r>
              <a:rPr dirty="0">
                <a:latin typeface="Avenir Next Condensed" panose="020B0506020202020204" pitchFamily="34" charset="0"/>
              </a:rPr>
              <a:t>Alkaline Earth /</a:t>
            </a:r>
          </a:p>
          <a:p>
            <a:pPr>
              <a:lnSpc>
                <a:spcPct val="90000"/>
              </a:lnSpc>
              <a:spcBef>
                <a:spcPts val="2000"/>
              </a:spcBef>
              <a:defRPr sz="5200" b="1">
                <a:solidFill>
                  <a:srgbClr val="6093BC"/>
                </a:solidFill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pPr>
            <a:r>
              <a:rPr dirty="0">
                <a:latin typeface="Avenir Next Condensed" panose="020B0506020202020204" pitchFamily="34" charset="0"/>
              </a:rPr>
              <a:t>Alkali metals</a:t>
            </a:r>
            <a:endParaRPr lang="en-US" dirty="0">
              <a:latin typeface="Avenir Next Condensed" panose="020B0506020202020204" pitchFamily="34" charset="0"/>
            </a:endParaRPr>
          </a:p>
          <a:p>
            <a:pPr>
              <a:lnSpc>
                <a:spcPct val="50000"/>
              </a:lnSpc>
              <a:spcBef>
                <a:spcPts val="2000"/>
              </a:spcBef>
              <a:defRPr sz="5200" b="1">
                <a:solidFill>
                  <a:srgbClr val="6093BC"/>
                </a:solidFill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pPr>
            <a:endParaRPr dirty="0">
              <a:latin typeface="Avenir Next Condensed" panose="020B0506020202020204" pitchFamily="34" charset="0"/>
            </a:endParaRPr>
          </a:p>
          <a:p>
            <a:pPr>
              <a:lnSpc>
                <a:spcPct val="90000"/>
              </a:lnSpc>
              <a:defRPr sz="5200" b="1">
                <a:solidFill>
                  <a:srgbClr val="6093BC"/>
                </a:solidFill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pPr>
            <a:r>
              <a:rPr dirty="0">
                <a:latin typeface="Avenir Next Condensed" panose="020B0506020202020204" pitchFamily="34" charset="0"/>
              </a:rPr>
              <a:t>Cs, Li, Rb, Be</a:t>
            </a:r>
          </a:p>
        </p:txBody>
      </p:sp>
      <p:pic>
        <p:nvPicPr>
          <p:cNvPr id="180" name="Periodic_Table.png" descr="Periodic_Table.png"/>
          <p:cNvPicPr>
            <a:picLocks noChangeAspect="1"/>
          </p:cNvPicPr>
          <p:nvPr/>
        </p:nvPicPr>
        <p:blipFill>
          <a:blip r:embed="rId3"/>
          <a:srcRect t="16395"/>
          <a:stretch>
            <a:fillRect/>
          </a:stretch>
        </p:blipFill>
        <p:spPr>
          <a:xfrm>
            <a:off x="19867" y="5142130"/>
            <a:ext cx="13253662" cy="8562336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Post-transition…"/>
          <p:cNvSpPr txBox="1"/>
          <p:nvPr/>
        </p:nvSpPr>
        <p:spPr>
          <a:xfrm>
            <a:off x="19126357" y="10359755"/>
            <a:ext cx="4199868" cy="27397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defRPr sz="5200" b="1">
                <a:solidFill>
                  <a:srgbClr val="7F786E"/>
                </a:solidFill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pPr>
            <a:r>
              <a:rPr dirty="0">
                <a:latin typeface="Avenir Next Condensed" panose="020B0506020202020204" pitchFamily="34" charset="0"/>
              </a:rPr>
              <a:t>Post-transition </a:t>
            </a:r>
          </a:p>
          <a:p>
            <a:pPr>
              <a:lnSpc>
                <a:spcPct val="80000"/>
              </a:lnSpc>
              <a:spcBef>
                <a:spcPts val="2000"/>
              </a:spcBef>
              <a:defRPr sz="5200" b="1">
                <a:solidFill>
                  <a:srgbClr val="7F786E"/>
                </a:solidFill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pPr>
            <a:r>
              <a:rPr dirty="0">
                <a:latin typeface="Avenir Next Condensed" panose="020B0506020202020204" pitchFamily="34" charset="0"/>
              </a:rPr>
              <a:t>Metals</a:t>
            </a:r>
          </a:p>
          <a:p>
            <a:pPr>
              <a:lnSpc>
                <a:spcPct val="150000"/>
              </a:lnSpc>
              <a:defRPr sz="5200" b="1">
                <a:solidFill>
                  <a:srgbClr val="7F786E"/>
                </a:solidFill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pPr>
            <a:r>
              <a:rPr dirty="0">
                <a:latin typeface="Avenir Next Condensed" panose="020B0506020202020204" pitchFamily="34" charset="0"/>
              </a:rPr>
              <a:t>Ga, In, Sn, Bi</a:t>
            </a:r>
          </a:p>
        </p:txBody>
      </p:sp>
      <p:sp>
        <p:nvSpPr>
          <p:cNvPr id="182" name="Rectangle"/>
          <p:cNvSpPr/>
          <p:nvPr/>
        </p:nvSpPr>
        <p:spPr>
          <a:xfrm>
            <a:off x="3705403" y="5160322"/>
            <a:ext cx="3873164" cy="220027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83" name="Find other element in your group and assemble into teams of four (4) as show on the right"/>
          <p:cNvSpPr txBox="1"/>
          <p:nvPr/>
        </p:nvSpPr>
        <p:spPr>
          <a:xfrm>
            <a:off x="1266966" y="2778483"/>
            <a:ext cx="10759445" cy="14506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90000"/>
              </a:lnSpc>
              <a:defRPr sz="4800" i="1">
                <a:solidFill>
                  <a:srgbClr val="000000"/>
                </a:solidFill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lvl1pPr>
          </a:lstStyle>
          <a:p>
            <a:r>
              <a:rPr dirty="0">
                <a:latin typeface="Avenir Next Condensed" panose="020B0506020202020204" pitchFamily="34" charset="0"/>
              </a:rPr>
              <a:t>Find other element in your group and assemble into teams of four (4) as show on the right</a:t>
            </a:r>
          </a:p>
        </p:txBody>
      </p:sp>
      <p:sp>
        <p:nvSpPr>
          <p:cNvPr id="184" name="Assemble into Focus Teams"/>
          <p:cNvSpPr txBox="1"/>
          <p:nvPr/>
        </p:nvSpPr>
        <p:spPr>
          <a:xfrm>
            <a:off x="1266966" y="812618"/>
            <a:ext cx="10759445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spcBef>
                <a:spcPts val="2000"/>
              </a:spcBef>
              <a:defRPr sz="7200" b="1">
                <a:solidFill>
                  <a:srgbClr val="000000"/>
                </a:solidFill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lvl1pPr>
          </a:lstStyle>
          <a:p>
            <a:r>
              <a:rPr dirty="0">
                <a:latin typeface="Avenir Next Condensed" panose="020B0506020202020204" pitchFamily="34" charset="0"/>
              </a:rPr>
              <a:t>Assemble into Focus Teams</a:t>
            </a:r>
          </a:p>
        </p:txBody>
      </p:sp>
      <p:sp>
        <p:nvSpPr>
          <p:cNvPr id="185" name="CMS 2024 Expert Teams:"/>
          <p:cNvSpPr txBox="1"/>
          <p:nvPr/>
        </p:nvSpPr>
        <p:spPr>
          <a:xfrm>
            <a:off x="15454290" y="968046"/>
            <a:ext cx="6569106" cy="899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90000"/>
              </a:lnSpc>
              <a:defRPr sz="5600" i="1">
                <a:solidFill>
                  <a:srgbClr val="000000"/>
                </a:solidFill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pPr>
            <a:r>
              <a:rPr b="1" dirty="0">
                <a:latin typeface="Avenir Next Condensed" panose="020B0506020202020204" pitchFamily="34" charset="0"/>
              </a:rPr>
              <a:t>CMS 2024</a:t>
            </a:r>
            <a:r>
              <a:rPr dirty="0">
                <a:latin typeface="Avenir Next Condensed" panose="020B0506020202020204" pitchFamily="34" charset="0"/>
              </a:rPr>
              <a:t> </a:t>
            </a:r>
            <a:r>
              <a:rPr dirty="0">
                <a:latin typeface="Avenir Next Condensed" panose="020B0506020202020204" pitchFamily="34" charset="0"/>
                <a:ea typeface="Avenir Next Condensed Demi Bold"/>
                <a:cs typeface="Avenir Next Condensed Demi Bold"/>
                <a:sym typeface="Avenir Next Condensed Demi Bold"/>
              </a:rPr>
              <a:t>Expert Teams:</a:t>
            </a:r>
          </a:p>
        </p:txBody>
      </p:sp>
      <p:sp>
        <p:nvSpPr>
          <p:cNvPr id="186" name="I–"/>
          <p:cNvSpPr txBox="1"/>
          <p:nvPr/>
        </p:nvSpPr>
        <p:spPr>
          <a:xfrm>
            <a:off x="13516016" y="3810653"/>
            <a:ext cx="576250" cy="1044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spcBef>
                <a:spcPts val="3000"/>
              </a:spcBef>
              <a:defRPr sz="5200" b="1" i="1">
                <a:solidFill>
                  <a:srgbClr val="7EA77E"/>
                </a:solidFill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lvl1pPr>
          </a:lstStyle>
          <a:p>
            <a:r>
              <a:t>I–</a:t>
            </a:r>
          </a:p>
        </p:txBody>
      </p:sp>
      <p:sp>
        <p:nvSpPr>
          <p:cNvPr id="187" name="II–"/>
          <p:cNvSpPr txBox="1"/>
          <p:nvPr/>
        </p:nvSpPr>
        <p:spPr>
          <a:xfrm>
            <a:off x="13331584" y="5158172"/>
            <a:ext cx="758219" cy="9444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spcBef>
                <a:spcPts val="3000"/>
              </a:spcBef>
              <a:defRPr sz="5200" b="1" i="1">
                <a:solidFill>
                  <a:srgbClr val="7EA77E"/>
                </a:solidFill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lvl1pPr>
          </a:lstStyle>
          <a:p>
            <a:r>
              <a:rPr>
                <a:latin typeface="Avenir Next Condensed" panose="020B0506020202020204" pitchFamily="34" charset="0"/>
              </a:rPr>
              <a:t>II–</a:t>
            </a:r>
          </a:p>
        </p:txBody>
      </p:sp>
      <p:sp>
        <p:nvSpPr>
          <p:cNvPr id="188" name="III–"/>
          <p:cNvSpPr txBox="1"/>
          <p:nvPr/>
        </p:nvSpPr>
        <p:spPr>
          <a:xfrm>
            <a:off x="13143561" y="6385756"/>
            <a:ext cx="947373" cy="9444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spcBef>
                <a:spcPts val="3000"/>
              </a:spcBef>
              <a:defRPr sz="5200" b="1" i="1">
                <a:solidFill>
                  <a:srgbClr val="7EA77E"/>
                </a:solidFill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lvl1pPr>
          </a:lstStyle>
          <a:p>
            <a:r>
              <a:rPr>
                <a:latin typeface="Avenir Next Condensed" panose="020B0506020202020204" pitchFamily="34" charset="0"/>
              </a:rPr>
              <a:t>III–</a:t>
            </a:r>
          </a:p>
        </p:txBody>
      </p:sp>
      <p:sp>
        <p:nvSpPr>
          <p:cNvPr id="189" name="I–"/>
          <p:cNvSpPr txBox="1"/>
          <p:nvPr/>
        </p:nvSpPr>
        <p:spPr>
          <a:xfrm>
            <a:off x="13329108" y="10976864"/>
            <a:ext cx="569065" cy="8844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lnSpc>
                <a:spcPct val="90000"/>
              </a:lnSpc>
              <a:spcBef>
                <a:spcPts val="3000"/>
              </a:spcBef>
              <a:defRPr sz="5200" b="1" i="1">
                <a:solidFill>
                  <a:srgbClr val="9F88B7"/>
                </a:solidFill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lvl1pPr>
          </a:lstStyle>
          <a:p>
            <a:r>
              <a:rPr>
                <a:latin typeface="Avenir Next Condensed" panose="020B0506020202020204" pitchFamily="34" charset="0"/>
              </a:rPr>
              <a:t>I–</a:t>
            </a:r>
          </a:p>
        </p:txBody>
      </p:sp>
      <p:sp>
        <p:nvSpPr>
          <p:cNvPr id="190" name="II–"/>
          <p:cNvSpPr txBox="1"/>
          <p:nvPr/>
        </p:nvSpPr>
        <p:spPr>
          <a:xfrm>
            <a:off x="13141084" y="12208314"/>
            <a:ext cx="758219" cy="8844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lnSpc>
                <a:spcPct val="90000"/>
              </a:lnSpc>
              <a:spcBef>
                <a:spcPts val="3000"/>
              </a:spcBef>
              <a:defRPr sz="5200" b="1" i="1">
                <a:solidFill>
                  <a:srgbClr val="9F88B7"/>
                </a:solidFill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lvl1pPr>
          </a:lstStyle>
          <a:p>
            <a:r>
              <a:rPr>
                <a:latin typeface="Avenir Next Condensed" panose="020B0506020202020204" pitchFamily="34" charset="0"/>
              </a:rPr>
              <a:t>II–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" name="Group"/>
          <p:cNvGrpSpPr/>
          <p:nvPr/>
        </p:nvGrpSpPr>
        <p:grpSpPr>
          <a:xfrm>
            <a:off x="12354413" y="7198393"/>
            <a:ext cx="7123702" cy="6355648"/>
            <a:chOff x="0" y="0"/>
            <a:chExt cx="7123701" cy="6355647"/>
          </a:xfrm>
        </p:grpSpPr>
        <p:pic>
          <p:nvPicPr>
            <p:cNvPr id="192" name="pasted-movie.png" descr="pasted-movie.png"/>
            <p:cNvPicPr>
              <a:picLocks noChangeAspect="1"/>
            </p:cNvPicPr>
            <p:nvPr/>
          </p:nvPicPr>
          <p:blipFill>
            <a:blip r:embed="rId2">
              <a:alphaModFix amt="25706"/>
            </a:blip>
            <a:stretch>
              <a:fillRect/>
            </a:stretch>
          </p:blipFill>
          <p:spPr>
            <a:xfrm>
              <a:off x="0" y="442975"/>
              <a:ext cx="7123702" cy="59126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3" name="Circle"/>
            <p:cNvSpPr/>
            <p:nvPr/>
          </p:nvSpPr>
          <p:spPr>
            <a:xfrm>
              <a:off x="510684" y="0"/>
              <a:ext cx="6349812" cy="6349813"/>
            </a:xfrm>
            <a:prstGeom prst="ellipse">
              <a:avLst/>
            </a:prstGeom>
            <a:noFill/>
            <a:ln w="127000" cap="flat">
              <a:solidFill>
                <a:schemeClr val="accent4">
                  <a:hueOff val="-1247790"/>
                  <a:lumOff val="-12326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94" name="5. Impacts…"/>
            <p:cNvSpPr txBox="1"/>
            <p:nvPr/>
          </p:nvSpPr>
          <p:spPr>
            <a:xfrm>
              <a:off x="1176793" y="339462"/>
              <a:ext cx="5017593" cy="18560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5200" b="1">
                  <a:solidFill>
                    <a:srgbClr val="000000"/>
                  </a:solidFill>
                  <a:latin typeface="Avenir Next Condensed Regular"/>
                  <a:ea typeface="Avenir Next Condensed Regular"/>
                  <a:cs typeface="Avenir Next Condensed Regular"/>
                  <a:sym typeface="Avenir Next Condensed Regular"/>
                </a:defRPr>
              </a:pPr>
              <a:r>
                <a:rPr dirty="0">
                  <a:latin typeface="Avenir Next Condensed" panose="020B0506020202020204" pitchFamily="34" charset="0"/>
                </a:rPr>
                <a:t>5. Impacts</a:t>
              </a:r>
            </a:p>
            <a:p>
              <a:pPr>
                <a:defRPr sz="5200">
                  <a:solidFill>
                    <a:srgbClr val="000000"/>
                  </a:solidFill>
                  <a:latin typeface="Avenir Next Condensed Regular"/>
                  <a:ea typeface="Avenir Next Condensed Regular"/>
                  <a:cs typeface="Avenir Next Condensed Regular"/>
                  <a:sym typeface="Avenir Next Condensed Regular"/>
                </a:defRPr>
              </a:pPr>
              <a:r>
                <a:rPr dirty="0">
                  <a:latin typeface="Avenir Next Condensed" panose="020B0506020202020204" pitchFamily="34" charset="0"/>
                </a:rPr>
                <a:t>‘Who pays a price?’</a:t>
              </a:r>
            </a:p>
          </p:txBody>
        </p:sp>
      </p:grpSp>
      <p:pic>
        <p:nvPicPr>
          <p:cNvPr id="196" name="pasted-movie.png" descr="pasted-movie.png"/>
          <p:cNvPicPr>
            <a:picLocks noChangeAspect="1"/>
          </p:cNvPicPr>
          <p:nvPr/>
        </p:nvPicPr>
        <p:blipFill>
          <a:blip r:embed="rId3">
            <a:alphaModFix amt="18488"/>
          </a:blip>
          <a:srcRect l="3192" t="25156" r="58078" b="7856"/>
          <a:stretch>
            <a:fillRect/>
          </a:stretch>
        </p:blipFill>
        <p:spPr>
          <a:xfrm>
            <a:off x="17337324" y="1867806"/>
            <a:ext cx="5882582" cy="6235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7" h="21598" extrusionOk="0">
                <a:moveTo>
                  <a:pt x="10246" y="0"/>
                </a:moveTo>
                <a:cubicBezTo>
                  <a:pt x="10077" y="0"/>
                  <a:pt x="9908" y="4"/>
                  <a:pt x="9739" y="11"/>
                </a:cubicBezTo>
                <a:cubicBezTo>
                  <a:pt x="9733" y="22"/>
                  <a:pt x="9728" y="42"/>
                  <a:pt x="9722" y="49"/>
                </a:cubicBezTo>
                <a:cubicBezTo>
                  <a:pt x="9633" y="157"/>
                  <a:pt x="9616" y="312"/>
                  <a:pt x="9678" y="426"/>
                </a:cubicBezTo>
                <a:cubicBezTo>
                  <a:pt x="9703" y="470"/>
                  <a:pt x="9679" y="759"/>
                  <a:pt x="9616" y="1191"/>
                </a:cubicBezTo>
                <a:cubicBezTo>
                  <a:pt x="9560" y="1573"/>
                  <a:pt x="9502" y="1990"/>
                  <a:pt x="9487" y="2117"/>
                </a:cubicBezTo>
                <a:cubicBezTo>
                  <a:pt x="9433" y="2566"/>
                  <a:pt x="9277" y="3569"/>
                  <a:pt x="9256" y="3601"/>
                </a:cubicBezTo>
                <a:cubicBezTo>
                  <a:pt x="9245" y="3618"/>
                  <a:pt x="9202" y="3632"/>
                  <a:pt x="9161" y="3632"/>
                </a:cubicBezTo>
                <a:cubicBezTo>
                  <a:pt x="9119" y="3632"/>
                  <a:pt x="9029" y="3676"/>
                  <a:pt x="8959" y="3728"/>
                </a:cubicBezTo>
                <a:cubicBezTo>
                  <a:pt x="8862" y="3802"/>
                  <a:pt x="8826" y="3871"/>
                  <a:pt x="8808" y="4023"/>
                </a:cubicBezTo>
                <a:cubicBezTo>
                  <a:pt x="8795" y="4131"/>
                  <a:pt x="8763" y="4238"/>
                  <a:pt x="8736" y="4259"/>
                </a:cubicBezTo>
                <a:cubicBezTo>
                  <a:pt x="8690" y="4294"/>
                  <a:pt x="7416" y="4968"/>
                  <a:pt x="7152" y="5098"/>
                </a:cubicBezTo>
                <a:cubicBezTo>
                  <a:pt x="7091" y="5128"/>
                  <a:pt x="6991" y="5240"/>
                  <a:pt x="6930" y="5349"/>
                </a:cubicBezTo>
                <a:cubicBezTo>
                  <a:pt x="6869" y="5458"/>
                  <a:pt x="6784" y="5554"/>
                  <a:pt x="6739" y="5562"/>
                </a:cubicBezTo>
                <a:cubicBezTo>
                  <a:pt x="6612" y="5585"/>
                  <a:pt x="6443" y="5408"/>
                  <a:pt x="6443" y="5252"/>
                </a:cubicBezTo>
                <a:cubicBezTo>
                  <a:pt x="6443" y="5101"/>
                  <a:pt x="6590" y="4896"/>
                  <a:pt x="6698" y="4896"/>
                </a:cubicBezTo>
                <a:cubicBezTo>
                  <a:pt x="6737" y="4896"/>
                  <a:pt x="6756" y="4883"/>
                  <a:pt x="6740" y="4868"/>
                </a:cubicBezTo>
                <a:cubicBezTo>
                  <a:pt x="6725" y="4853"/>
                  <a:pt x="6732" y="4805"/>
                  <a:pt x="6758" y="4761"/>
                </a:cubicBezTo>
                <a:cubicBezTo>
                  <a:pt x="6783" y="4716"/>
                  <a:pt x="6805" y="4602"/>
                  <a:pt x="6807" y="4507"/>
                </a:cubicBezTo>
                <a:cubicBezTo>
                  <a:pt x="6809" y="4364"/>
                  <a:pt x="6785" y="4314"/>
                  <a:pt x="6684" y="4237"/>
                </a:cubicBezTo>
                <a:cubicBezTo>
                  <a:pt x="6498" y="4097"/>
                  <a:pt x="6368" y="4081"/>
                  <a:pt x="6172" y="4172"/>
                </a:cubicBezTo>
                <a:lnTo>
                  <a:pt x="6001" y="4252"/>
                </a:lnTo>
                <a:lnTo>
                  <a:pt x="4878" y="3433"/>
                </a:lnTo>
                <a:cubicBezTo>
                  <a:pt x="4261" y="2982"/>
                  <a:pt x="3685" y="2538"/>
                  <a:pt x="3597" y="2448"/>
                </a:cubicBezTo>
                <a:cubicBezTo>
                  <a:pt x="3510" y="2359"/>
                  <a:pt x="3404" y="2286"/>
                  <a:pt x="3364" y="2286"/>
                </a:cubicBezTo>
                <a:cubicBezTo>
                  <a:pt x="3351" y="2286"/>
                  <a:pt x="3315" y="2266"/>
                  <a:pt x="3286" y="2252"/>
                </a:cubicBezTo>
                <a:cubicBezTo>
                  <a:pt x="2905" y="2531"/>
                  <a:pt x="2538" y="2833"/>
                  <a:pt x="2189" y="3163"/>
                </a:cubicBezTo>
                <a:cubicBezTo>
                  <a:pt x="1382" y="3928"/>
                  <a:pt x="724" y="4781"/>
                  <a:pt x="209" y="5687"/>
                </a:cubicBezTo>
                <a:cubicBezTo>
                  <a:pt x="311" y="5700"/>
                  <a:pt x="406" y="5683"/>
                  <a:pt x="511" y="5631"/>
                </a:cubicBezTo>
                <a:cubicBezTo>
                  <a:pt x="633" y="5571"/>
                  <a:pt x="650" y="5573"/>
                  <a:pt x="811" y="5679"/>
                </a:cubicBezTo>
                <a:cubicBezTo>
                  <a:pt x="908" y="5742"/>
                  <a:pt x="981" y="5825"/>
                  <a:pt x="981" y="5870"/>
                </a:cubicBezTo>
                <a:cubicBezTo>
                  <a:pt x="981" y="5914"/>
                  <a:pt x="1010" y="6015"/>
                  <a:pt x="1045" y="6094"/>
                </a:cubicBezTo>
                <a:cubicBezTo>
                  <a:pt x="1115" y="6254"/>
                  <a:pt x="1315" y="6334"/>
                  <a:pt x="1515" y="6284"/>
                </a:cubicBezTo>
                <a:cubicBezTo>
                  <a:pt x="1628" y="6256"/>
                  <a:pt x="1618" y="6250"/>
                  <a:pt x="2436" y="6864"/>
                </a:cubicBezTo>
                <a:cubicBezTo>
                  <a:pt x="2600" y="6988"/>
                  <a:pt x="2619" y="7016"/>
                  <a:pt x="2576" y="7091"/>
                </a:cubicBezTo>
                <a:cubicBezTo>
                  <a:pt x="2491" y="7243"/>
                  <a:pt x="2566" y="7453"/>
                  <a:pt x="2746" y="7561"/>
                </a:cubicBezTo>
                <a:cubicBezTo>
                  <a:pt x="2903" y="7656"/>
                  <a:pt x="2908" y="7666"/>
                  <a:pt x="2897" y="7887"/>
                </a:cubicBezTo>
                <a:cubicBezTo>
                  <a:pt x="2879" y="8235"/>
                  <a:pt x="2495" y="11590"/>
                  <a:pt x="2469" y="11631"/>
                </a:cubicBezTo>
                <a:cubicBezTo>
                  <a:pt x="2456" y="11650"/>
                  <a:pt x="2384" y="11678"/>
                  <a:pt x="2309" y="11694"/>
                </a:cubicBezTo>
                <a:cubicBezTo>
                  <a:pt x="2141" y="11729"/>
                  <a:pt x="1991" y="11939"/>
                  <a:pt x="2015" y="12106"/>
                </a:cubicBezTo>
                <a:cubicBezTo>
                  <a:pt x="2030" y="12212"/>
                  <a:pt x="2008" y="12236"/>
                  <a:pt x="1812" y="12330"/>
                </a:cubicBezTo>
                <a:cubicBezTo>
                  <a:pt x="1691" y="12388"/>
                  <a:pt x="1513" y="12443"/>
                  <a:pt x="1418" y="12451"/>
                </a:cubicBezTo>
                <a:cubicBezTo>
                  <a:pt x="1303" y="12461"/>
                  <a:pt x="1191" y="12510"/>
                  <a:pt x="1093" y="12592"/>
                </a:cubicBezTo>
                <a:cubicBezTo>
                  <a:pt x="876" y="12772"/>
                  <a:pt x="772" y="12793"/>
                  <a:pt x="647" y="12682"/>
                </a:cubicBezTo>
                <a:cubicBezTo>
                  <a:pt x="503" y="12553"/>
                  <a:pt x="261" y="12552"/>
                  <a:pt x="117" y="12681"/>
                </a:cubicBezTo>
                <a:cubicBezTo>
                  <a:pt x="-103" y="12876"/>
                  <a:pt x="6" y="13271"/>
                  <a:pt x="294" y="13320"/>
                </a:cubicBezTo>
                <a:cubicBezTo>
                  <a:pt x="380" y="13335"/>
                  <a:pt x="382" y="13373"/>
                  <a:pt x="394" y="14947"/>
                </a:cubicBezTo>
                <a:lnTo>
                  <a:pt x="402" y="16243"/>
                </a:lnTo>
                <a:cubicBezTo>
                  <a:pt x="545" y="16474"/>
                  <a:pt x="698" y="16701"/>
                  <a:pt x="861" y="16923"/>
                </a:cubicBezTo>
                <a:cubicBezTo>
                  <a:pt x="892" y="16795"/>
                  <a:pt x="1027" y="16745"/>
                  <a:pt x="1358" y="16745"/>
                </a:cubicBezTo>
                <a:cubicBezTo>
                  <a:pt x="1665" y="16745"/>
                  <a:pt x="1669" y="16743"/>
                  <a:pt x="1771" y="16593"/>
                </a:cubicBezTo>
                <a:cubicBezTo>
                  <a:pt x="1879" y="16436"/>
                  <a:pt x="1813" y="16464"/>
                  <a:pt x="3987" y="15641"/>
                </a:cubicBezTo>
                <a:cubicBezTo>
                  <a:pt x="4017" y="15630"/>
                  <a:pt x="4069" y="15686"/>
                  <a:pt x="4105" y="15767"/>
                </a:cubicBezTo>
                <a:cubicBezTo>
                  <a:pt x="4228" y="16046"/>
                  <a:pt x="4537" y="16132"/>
                  <a:pt x="4819" y="15967"/>
                </a:cubicBezTo>
                <a:lnTo>
                  <a:pt x="4959" y="15884"/>
                </a:lnTo>
                <a:lnTo>
                  <a:pt x="5647" y="16279"/>
                </a:lnTo>
                <a:cubicBezTo>
                  <a:pt x="6695" y="16881"/>
                  <a:pt x="6650" y="16846"/>
                  <a:pt x="6629" y="17055"/>
                </a:cubicBezTo>
                <a:cubicBezTo>
                  <a:pt x="6612" y="17218"/>
                  <a:pt x="6625" y="17245"/>
                  <a:pt x="6795" y="17394"/>
                </a:cubicBezTo>
                <a:lnTo>
                  <a:pt x="6981" y="17556"/>
                </a:lnTo>
                <a:lnTo>
                  <a:pt x="6776" y="18958"/>
                </a:lnTo>
                <a:cubicBezTo>
                  <a:pt x="6664" y="19729"/>
                  <a:pt x="6554" y="20380"/>
                  <a:pt x="6533" y="20404"/>
                </a:cubicBezTo>
                <a:cubicBezTo>
                  <a:pt x="6512" y="20428"/>
                  <a:pt x="6496" y="20604"/>
                  <a:pt x="6497" y="20795"/>
                </a:cubicBezTo>
                <a:cubicBezTo>
                  <a:pt x="6497" y="20875"/>
                  <a:pt x="6494" y="20942"/>
                  <a:pt x="6489" y="21000"/>
                </a:cubicBezTo>
                <a:cubicBezTo>
                  <a:pt x="7485" y="21328"/>
                  <a:pt x="8519" y="21519"/>
                  <a:pt x="9560" y="21578"/>
                </a:cubicBezTo>
                <a:lnTo>
                  <a:pt x="10131" y="21562"/>
                </a:lnTo>
                <a:lnTo>
                  <a:pt x="10153" y="21598"/>
                </a:lnTo>
                <a:cubicBezTo>
                  <a:pt x="10457" y="21600"/>
                  <a:pt x="10761" y="21589"/>
                  <a:pt x="11065" y="21569"/>
                </a:cubicBezTo>
                <a:cubicBezTo>
                  <a:pt x="11066" y="21550"/>
                  <a:pt x="11070" y="21535"/>
                  <a:pt x="11071" y="21514"/>
                </a:cubicBezTo>
                <a:cubicBezTo>
                  <a:pt x="11074" y="21406"/>
                  <a:pt x="11038" y="21348"/>
                  <a:pt x="10891" y="21224"/>
                </a:cubicBezTo>
                <a:cubicBezTo>
                  <a:pt x="10789" y="21138"/>
                  <a:pt x="10705" y="21033"/>
                  <a:pt x="10705" y="20990"/>
                </a:cubicBezTo>
                <a:cubicBezTo>
                  <a:pt x="10705" y="20947"/>
                  <a:pt x="10780" y="20853"/>
                  <a:pt x="10871" y="20781"/>
                </a:cubicBezTo>
                <a:cubicBezTo>
                  <a:pt x="11005" y="20674"/>
                  <a:pt x="11035" y="20621"/>
                  <a:pt x="11035" y="20496"/>
                </a:cubicBezTo>
                <a:cubicBezTo>
                  <a:pt x="11035" y="20405"/>
                  <a:pt x="10995" y="20293"/>
                  <a:pt x="10936" y="20217"/>
                </a:cubicBezTo>
                <a:lnTo>
                  <a:pt x="10837" y="20091"/>
                </a:lnTo>
                <a:lnTo>
                  <a:pt x="10916" y="19533"/>
                </a:lnTo>
                <a:lnTo>
                  <a:pt x="10995" y="18975"/>
                </a:lnTo>
                <a:lnTo>
                  <a:pt x="11158" y="18903"/>
                </a:lnTo>
                <a:cubicBezTo>
                  <a:pt x="11362" y="18812"/>
                  <a:pt x="11461" y="18681"/>
                  <a:pt x="11461" y="18500"/>
                </a:cubicBezTo>
                <a:cubicBezTo>
                  <a:pt x="11461" y="18348"/>
                  <a:pt x="11396" y="18387"/>
                  <a:pt x="12238" y="18027"/>
                </a:cubicBezTo>
                <a:cubicBezTo>
                  <a:pt x="12456" y="17934"/>
                  <a:pt x="14023" y="17288"/>
                  <a:pt x="14646" y="17035"/>
                </a:cubicBezTo>
                <a:cubicBezTo>
                  <a:pt x="14896" y="16933"/>
                  <a:pt x="15113" y="16849"/>
                  <a:pt x="15127" y="16849"/>
                </a:cubicBezTo>
                <a:cubicBezTo>
                  <a:pt x="15142" y="16849"/>
                  <a:pt x="15209" y="16886"/>
                  <a:pt x="15275" y="16930"/>
                </a:cubicBezTo>
                <a:cubicBezTo>
                  <a:pt x="15341" y="16975"/>
                  <a:pt x="15463" y="17018"/>
                  <a:pt x="15548" y="17025"/>
                </a:cubicBezTo>
                <a:lnTo>
                  <a:pt x="15702" y="17039"/>
                </a:lnTo>
                <a:lnTo>
                  <a:pt x="15702" y="17259"/>
                </a:lnTo>
                <a:cubicBezTo>
                  <a:pt x="15702" y="17443"/>
                  <a:pt x="15722" y="17498"/>
                  <a:pt x="15825" y="17596"/>
                </a:cubicBezTo>
                <a:cubicBezTo>
                  <a:pt x="15977" y="17740"/>
                  <a:pt x="16282" y="17760"/>
                  <a:pt x="16428" y="17634"/>
                </a:cubicBezTo>
                <a:cubicBezTo>
                  <a:pt x="16518" y="17557"/>
                  <a:pt x="16522" y="17557"/>
                  <a:pt x="16698" y="17689"/>
                </a:cubicBezTo>
                <a:cubicBezTo>
                  <a:pt x="16796" y="17763"/>
                  <a:pt x="16915" y="17907"/>
                  <a:pt x="16963" y="18010"/>
                </a:cubicBezTo>
                <a:cubicBezTo>
                  <a:pt x="17057" y="18210"/>
                  <a:pt x="17191" y="18288"/>
                  <a:pt x="17413" y="18272"/>
                </a:cubicBezTo>
                <a:cubicBezTo>
                  <a:pt x="17485" y="18267"/>
                  <a:pt x="17577" y="18296"/>
                  <a:pt x="17628" y="18339"/>
                </a:cubicBezTo>
                <a:cubicBezTo>
                  <a:pt x="17700" y="18402"/>
                  <a:pt x="17709" y="18435"/>
                  <a:pt x="17673" y="18525"/>
                </a:cubicBezTo>
                <a:cubicBezTo>
                  <a:pt x="17613" y="18672"/>
                  <a:pt x="17661" y="18814"/>
                  <a:pt x="17758" y="18917"/>
                </a:cubicBezTo>
                <a:cubicBezTo>
                  <a:pt x="17943" y="18763"/>
                  <a:pt x="18125" y="18604"/>
                  <a:pt x="18302" y="18437"/>
                </a:cubicBezTo>
                <a:cubicBezTo>
                  <a:pt x="19287" y="17503"/>
                  <a:pt x="20053" y="16441"/>
                  <a:pt x="20602" y="15307"/>
                </a:cubicBezTo>
                <a:cubicBezTo>
                  <a:pt x="20557" y="15276"/>
                  <a:pt x="20517" y="15252"/>
                  <a:pt x="20470" y="15217"/>
                </a:cubicBezTo>
                <a:cubicBezTo>
                  <a:pt x="19989" y="14861"/>
                  <a:pt x="18169" y="13519"/>
                  <a:pt x="18084" y="13458"/>
                </a:cubicBezTo>
                <a:cubicBezTo>
                  <a:pt x="18033" y="13420"/>
                  <a:pt x="18031" y="13395"/>
                  <a:pt x="18076" y="13315"/>
                </a:cubicBezTo>
                <a:cubicBezTo>
                  <a:pt x="18159" y="13167"/>
                  <a:pt x="18066" y="12911"/>
                  <a:pt x="17899" y="12829"/>
                </a:cubicBezTo>
                <a:cubicBezTo>
                  <a:pt x="17827" y="12794"/>
                  <a:pt x="17747" y="12728"/>
                  <a:pt x="17720" y="12681"/>
                </a:cubicBezTo>
                <a:cubicBezTo>
                  <a:pt x="17661" y="12575"/>
                  <a:pt x="17711" y="11045"/>
                  <a:pt x="17777" y="10967"/>
                </a:cubicBezTo>
                <a:cubicBezTo>
                  <a:pt x="17801" y="10938"/>
                  <a:pt x="17858" y="10914"/>
                  <a:pt x="17902" y="10914"/>
                </a:cubicBezTo>
                <a:cubicBezTo>
                  <a:pt x="18012" y="10914"/>
                  <a:pt x="18166" y="10697"/>
                  <a:pt x="18166" y="10540"/>
                </a:cubicBezTo>
                <a:cubicBezTo>
                  <a:pt x="18166" y="10387"/>
                  <a:pt x="18197" y="10370"/>
                  <a:pt x="18976" y="10077"/>
                </a:cubicBezTo>
                <a:cubicBezTo>
                  <a:pt x="19276" y="9965"/>
                  <a:pt x="19795" y="9767"/>
                  <a:pt x="20131" y="9637"/>
                </a:cubicBezTo>
                <a:cubicBezTo>
                  <a:pt x="20663" y="9432"/>
                  <a:pt x="20757" y="9408"/>
                  <a:pt x="20855" y="9450"/>
                </a:cubicBezTo>
                <a:cubicBezTo>
                  <a:pt x="20999" y="9512"/>
                  <a:pt x="21258" y="9404"/>
                  <a:pt x="21317" y="9256"/>
                </a:cubicBezTo>
                <a:cubicBezTo>
                  <a:pt x="21340" y="9199"/>
                  <a:pt x="21409" y="9147"/>
                  <a:pt x="21497" y="9115"/>
                </a:cubicBezTo>
                <a:cubicBezTo>
                  <a:pt x="21387" y="8451"/>
                  <a:pt x="21213" y="7795"/>
                  <a:pt x="20972" y="7156"/>
                </a:cubicBezTo>
                <a:lnTo>
                  <a:pt x="20180" y="5927"/>
                </a:lnTo>
                <a:lnTo>
                  <a:pt x="20260" y="5826"/>
                </a:lnTo>
                <a:cubicBezTo>
                  <a:pt x="20280" y="5801"/>
                  <a:pt x="20297" y="5768"/>
                  <a:pt x="20309" y="5733"/>
                </a:cubicBezTo>
                <a:cubicBezTo>
                  <a:pt x="20202" y="5541"/>
                  <a:pt x="20086" y="5353"/>
                  <a:pt x="19965" y="5166"/>
                </a:cubicBezTo>
                <a:cubicBezTo>
                  <a:pt x="19934" y="5162"/>
                  <a:pt x="19903" y="5159"/>
                  <a:pt x="19878" y="5165"/>
                </a:cubicBezTo>
                <a:cubicBezTo>
                  <a:pt x="19672" y="5214"/>
                  <a:pt x="19542" y="5354"/>
                  <a:pt x="19542" y="5529"/>
                </a:cubicBezTo>
                <a:cubicBezTo>
                  <a:pt x="19542" y="5746"/>
                  <a:pt x="19404" y="5838"/>
                  <a:pt x="19094" y="5828"/>
                </a:cubicBezTo>
                <a:cubicBezTo>
                  <a:pt x="18843" y="5819"/>
                  <a:pt x="18717" y="5868"/>
                  <a:pt x="18676" y="5990"/>
                </a:cubicBezTo>
                <a:cubicBezTo>
                  <a:pt x="18644" y="6084"/>
                  <a:pt x="18409" y="6217"/>
                  <a:pt x="18343" y="6178"/>
                </a:cubicBezTo>
                <a:cubicBezTo>
                  <a:pt x="18319" y="6164"/>
                  <a:pt x="18299" y="6124"/>
                  <a:pt x="18299" y="6089"/>
                </a:cubicBezTo>
                <a:cubicBezTo>
                  <a:pt x="18299" y="6054"/>
                  <a:pt x="18240" y="5970"/>
                  <a:pt x="18169" y="5902"/>
                </a:cubicBezTo>
                <a:cubicBezTo>
                  <a:pt x="18065" y="5804"/>
                  <a:pt x="18001" y="5780"/>
                  <a:pt x="17847" y="5780"/>
                </a:cubicBezTo>
                <a:cubicBezTo>
                  <a:pt x="17740" y="5780"/>
                  <a:pt x="17607" y="5809"/>
                  <a:pt x="17552" y="5846"/>
                </a:cubicBezTo>
                <a:cubicBezTo>
                  <a:pt x="17455" y="5910"/>
                  <a:pt x="17427" y="5893"/>
                  <a:pt x="16666" y="5366"/>
                </a:cubicBezTo>
                <a:cubicBezTo>
                  <a:pt x="16233" y="5066"/>
                  <a:pt x="15449" y="4525"/>
                  <a:pt x="14924" y="4163"/>
                </a:cubicBezTo>
                <a:lnTo>
                  <a:pt x="13970" y="3504"/>
                </a:lnTo>
                <a:lnTo>
                  <a:pt x="13970" y="3269"/>
                </a:lnTo>
                <a:cubicBezTo>
                  <a:pt x="13969" y="3050"/>
                  <a:pt x="13959" y="3026"/>
                  <a:pt x="13803" y="2902"/>
                </a:cubicBezTo>
                <a:cubicBezTo>
                  <a:pt x="13666" y="2793"/>
                  <a:pt x="13636" y="2743"/>
                  <a:pt x="13636" y="2613"/>
                </a:cubicBezTo>
                <a:cubicBezTo>
                  <a:pt x="13636" y="2502"/>
                  <a:pt x="13661" y="2445"/>
                  <a:pt x="13722" y="2414"/>
                </a:cubicBezTo>
                <a:cubicBezTo>
                  <a:pt x="13825" y="2362"/>
                  <a:pt x="13917" y="2119"/>
                  <a:pt x="13876" y="2009"/>
                </a:cubicBezTo>
                <a:cubicBezTo>
                  <a:pt x="13859" y="1964"/>
                  <a:pt x="13817" y="1898"/>
                  <a:pt x="13784" y="1861"/>
                </a:cubicBezTo>
                <a:cubicBezTo>
                  <a:pt x="13690" y="1756"/>
                  <a:pt x="13757" y="1530"/>
                  <a:pt x="13897" y="1479"/>
                </a:cubicBezTo>
                <a:cubicBezTo>
                  <a:pt x="14110" y="1403"/>
                  <a:pt x="14213" y="1275"/>
                  <a:pt x="14212" y="1089"/>
                </a:cubicBezTo>
                <a:cubicBezTo>
                  <a:pt x="14210" y="749"/>
                  <a:pt x="13891" y="586"/>
                  <a:pt x="13574" y="763"/>
                </a:cubicBezTo>
                <a:lnTo>
                  <a:pt x="13417" y="850"/>
                </a:lnTo>
                <a:lnTo>
                  <a:pt x="12122" y="150"/>
                </a:lnTo>
                <a:cubicBezTo>
                  <a:pt x="11501" y="52"/>
                  <a:pt x="10874" y="0"/>
                  <a:pt x="10246" y="0"/>
                </a:cubicBezTo>
                <a:close/>
                <a:moveTo>
                  <a:pt x="12813" y="4172"/>
                </a:moveTo>
                <a:lnTo>
                  <a:pt x="12911" y="4281"/>
                </a:lnTo>
                <a:lnTo>
                  <a:pt x="13011" y="4391"/>
                </a:lnTo>
                <a:lnTo>
                  <a:pt x="12882" y="4674"/>
                </a:lnTo>
                <a:cubicBezTo>
                  <a:pt x="12812" y="4830"/>
                  <a:pt x="12597" y="5298"/>
                  <a:pt x="12407" y="5715"/>
                </a:cubicBezTo>
                <a:lnTo>
                  <a:pt x="12060" y="6472"/>
                </a:lnTo>
                <a:lnTo>
                  <a:pt x="11838" y="6503"/>
                </a:lnTo>
                <a:cubicBezTo>
                  <a:pt x="11657" y="6527"/>
                  <a:pt x="11592" y="6560"/>
                  <a:pt x="11480" y="6686"/>
                </a:cubicBezTo>
                <a:lnTo>
                  <a:pt x="11342" y="6841"/>
                </a:lnTo>
                <a:lnTo>
                  <a:pt x="11010" y="6405"/>
                </a:lnTo>
                <a:cubicBezTo>
                  <a:pt x="10100" y="5212"/>
                  <a:pt x="9773" y="4762"/>
                  <a:pt x="9793" y="4731"/>
                </a:cubicBezTo>
                <a:cubicBezTo>
                  <a:pt x="9805" y="4712"/>
                  <a:pt x="9891" y="4685"/>
                  <a:pt x="9983" y="4673"/>
                </a:cubicBezTo>
                <a:cubicBezTo>
                  <a:pt x="10075" y="4660"/>
                  <a:pt x="10749" y="4543"/>
                  <a:pt x="11481" y="4412"/>
                </a:cubicBezTo>
                <a:lnTo>
                  <a:pt x="12813" y="4172"/>
                </a:lnTo>
                <a:close/>
                <a:moveTo>
                  <a:pt x="6537" y="5528"/>
                </a:moveTo>
                <a:lnTo>
                  <a:pt x="6701" y="5627"/>
                </a:lnTo>
                <a:lnTo>
                  <a:pt x="6865" y="5725"/>
                </a:lnTo>
                <a:lnTo>
                  <a:pt x="6959" y="6857"/>
                </a:lnTo>
                <a:cubicBezTo>
                  <a:pt x="7011" y="7480"/>
                  <a:pt x="7066" y="8127"/>
                  <a:pt x="7081" y="8295"/>
                </a:cubicBezTo>
                <a:cubicBezTo>
                  <a:pt x="7107" y="8590"/>
                  <a:pt x="7104" y="8604"/>
                  <a:pt x="7001" y="8640"/>
                </a:cubicBezTo>
                <a:cubicBezTo>
                  <a:pt x="6943" y="8662"/>
                  <a:pt x="6859" y="8715"/>
                  <a:pt x="6814" y="8760"/>
                </a:cubicBezTo>
                <a:cubicBezTo>
                  <a:pt x="6733" y="8840"/>
                  <a:pt x="6713" y="8834"/>
                  <a:pt x="5577" y="8346"/>
                </a:cubicBezTo>
                <a:cubicBezTo>
                  <a:pt x="4173" y="7744"/>
                  <a:pt x="4179" y="7746"/>
                  <a:pt x="4179" y="7620"/>
                </a:cubicBezTo>
                <a:cubicBezTo>
                  <a:pt x="4179" y="7566"/>
                  <a:pt x="4158" y="7501"/>
                  <a:pt x="4133" y="7477"/>
                </a:cubicBezTo>
                <a:cubicBezTo>
                  <a:pt x="4101" y="7447"/>
                  <a:pt x="4464" y="7140"/>
                  <a:pt x="5312" y="6481"/>
                </a:cubicBezTo>
                <a:lnTo>
                  <a:pt x="6537" y="5528"/>
                </a:lnTo>
                <a:close/>
                <a:moveTo>
                  <a:pt x="16167" y="7433"/>
                </a:moveTo>
                <a:cubicBezTo>
                  <a:pt x="16197" y="7428"/>
                  <a:pt x="16217" y="7434"/>
                  <a:pt x="16235" y="7447"/>
                </a:cubicBezTo>
                <a:cubicBezTo>
                  <a:pt x="16281" y="7479"/>
                  <a:pt x="16352" y="7505"/>
                  <a:pt x="16395" y="7505"/>
                </a:cubicBezTo>
                <a:cubicBezTo>
                  <a:pt x="16438" y="7505"/>
                  <a:pt x="16488" y="7526"/>
                  <a:pt x="16505" y="7553"/>
                </a:cubicBezTo>
                <a:cubicBezTo>
                  <a:pt x="16538" y="7603"/>
                  <a:pt x="16630" y="8104"/>
                  <a:pt x="16789" y="9104"/>
                </a:cubicBezTo>
                <a:cubicBezTo>
                  <a:pt x="16839" y="9416"/>
                  <a:pt x="16896" y="9773"/>
                  <a:pt x="16917" y="9896"/>
                </a:cubicBezTo>
                <a:cubicBezTo>
                  <a:pt x="16937" y="10018"/>
                  <a:pt x="16942" y="10124"/>
                  <a:pt x="16927" y="10132"/>
                </a:cubicBezTo>
                <a:cubicBezTo>
                  <a:pt x="16912" y="10140"/>
                  <a:pt x="16351" y="9888"/>
                  <a:pt x="15680" y="9573"/>
                </a:cubicBezTo>
                <a:lnTo>
                  <a:pt x="14459" y="8999"/>
                </a:lnTo>
                <a:lnTo>
                  <a:pt x="14430" y="8810"/>
                </a:lnTo>
                <a:cubicBezTo>
                  <a:pt x="14408" y="8664"/>
                  <a:pt x="14419" y="8604"/>
                  <a:pt x="14475" y="8551"/>
                </a:cubicBezTo>
                <a:cubicBezTo>
                  <a:pt x="14515" y="8513"/>
                  <a:pt x="14908" y="8237"/>
                  <a:pt x="15349" y="7937"/>
                </a:cubicBezTo>
                <a:cubicBezTo>
                  <a:pt x="15892" y="7567"/>
                  <a:pt x="16077" y="7448"/>
                  <a:pt x="16167" y="7433"/>
                </a:cubicBezTo>
                <a:close/>
                <a:moveTo>
                  <a:pt x="12114" y="7800"/>
                </a:moveTo>
                <a:cubicBezTo>
                  <a:pt x="12196" y="7830"/>
                  <a:pt x="12365" y="7963"/>
                  <a:pt x="12744" y="8287"/>
                </a:cubicBezTo>
                <a:cubicBezTo>
                  <a:pt x="13089" y="8581"/>
                  <a:pt x="13370" y="8836"/>
                  <a:pt x="13370" y="8855"/>
                </a:cubicBezTo>
                <a:cubicBezTo>
                  <a:pt x="13370" y="8873"/>
                  <a:pt x="13350" y="8901"/>
                  <a:pt x="13326" y="8915"/>
                </a:cubicBezTo>
                <a:cubicBezTo>
                  <a:pt x="13302" y="8930"/>
                  <a:pt x="13281" y="9003"/>
                  <a:pt x="13281" y="9079"/>
                </a:cubicBezTo>
                <a:cubicBezTo>
                  <a:pt x="13281" y="9211"/>
                  <a:pt x="13345" y="9301"/>
                  <a:pt x="13516" y="9412"/>
                </a:cubicBezTo>
                <a:cubicBezTo>
                  <a:pt x="13592" y="9461"/>
                  <a:pt x="13585" y="9527"/>
                  <a:pt x="13374" y="10747"/>
                </a:cubicBezTo>
                <a:cubicBezTo>
                  <a:pt x="13252" y="11452"/>
                  <a:pt x="13115" y="12247"/>
                  <a:pt x="13071" y="12512"/>
                </a:cubicBezTo>
                <a:cubicBezTo>
                  <a:pt x="12991" y="12992"/>
                  <a:pt x="12991" y="12994"/>
                  <a:pt x="12853" y="13027"/>
                </a:cubicBezTo>
                <a:cubicBezTo>
                  <a:pt x="12679" y="13070"/>
                  <a:pt x="12608" y="13151"/>
                  <a:pt x="12575" y="13344"/>
                </a:cubicBezTo>
                <a:lnTo>
                  <a:pt x="12549" y="13496"/>
                </a:lnTo>
                <a:lnTo>
                  <a:pt x="11774" y="13741"/>
                </a:lnTo>
                <a:cubicBezTo>
                  <a:pt x="11006" y="13984"/>
                  <a:pt x="11000" y="13985"/>
                  <a:pt x="10918" y="13903"/>
                </a:cubicBezTo>
                <a:cubicBezTo>
                  <a:pt x="10874" y="13857"/>
                  <a:pt x="10786" y="13808"/>
                  <a:pt x="10726" y="13793"/>
                </a:cubicBezTo>
                <a:cubicBezTo>
                  <a:pt x="10617" y="13767"/>
                  <a:pt x="10350" y="13844"/>
                  <a:pt x="10350" y="13900"/>
                </a:cubicBezTo>
                <a:cubicBezTo>
                  <a:pt x="10350" y="13916"/>
                  <a:pt x="10324" y="13963"/>
                  <a:pt x="10292" y="14005"/>
                </a:cubicBezTo>
                <a:cubicBezTo>
                  <a:pt x="10239" y="14074"/>
                  <a:pt x="10112" y="13985"/>
                  <a:pt x="8816" y="12987"/>
                </a:cubicBezTo>
                <a:cubicBezTo>
                  <a:pt x="8036" y="12387"/>
                  <a:pt x="7371" y="11865"/>
                  <a:pt x="7339" y="11829"/>
                </a:cubicBezTo>
                <a:cubicBezTo>
                  <a:pt x="7294" y="11777"/>
                  <a:pt x="7293" y="11741"/>
                  <a:pt x="7332" y="11672"/>
                </a:cubicBezTo>
                <a:cubicBezTo>
                  <a:pt x="7398" y="11554"/>
                  <a:pt x="7325" y="11346"/>
                  <a:pt x="7175" y="11231"/>
                </a:cubicBezTo>
                <a:lnTo>
                  <a:pt x="7065" y="11145"/>
                </a:lnTo>
                <a:lnTo>
                  <a:pt x="7242" y="10417"/>
                </a:lnTo>
                <a:cubicBezTo>
                  <a:pt x="7339" y="10016"/>
                  <a:pt x="7430" y="9670"/>
                  <a:pt x="7444" y="9648"/>
                </a:cubicBezTo>
                <a:cubicBezTo>
                  <a:pt x="7458" y="9627"/>
                  <a:pt x="7510" y="9610"/>
                  <a:pt x="7558" y="9610"/>
                </a:cubicBezTo>
                <a:cubicBezTo>
                  <a:pt x="7684" y="9610"/>
                  <a:pt x="7864" y="9410"/>
                  <a:pt x="7864" y="9269"/>
                </a:cubicBezTo>
                <a:cubicBezTo>
                  <a:pt x="7864" y="9198"/>
                  <a:pt x="7895" y="9133"/>
                  <a:pt x="7942" y="9109"/>
                </a:cubicBezTo>
                <a:cubicBezTo>
                  <a:pt x="7986" y="9087"/>
                  <a:pt x="8490" y="8908"/>
                  <a:pt x="9064" y="8711"/>
                </a:cubicBezTo>
                <a:cubicBezTo>
                  <a:pt x="9637" y="8513"/>
                  <a:pt x="10368" y="8258"/>
                  <a:pt x="10688" y="8146"/>
                </a:cubicBezTo>
                <a:lnTo>
                  <a:pt x="11269" y="7941"/>
                </a:lnTo>
                <a:lnTo>
                  <a:pt x="11390" y="8038"/>
                </a:lnTo>
                <a:cubicBezTo>
                  <a:pt x="11542" y="8162"/>
                  <a:pt x="11782" y="8169"/>
                  <a:pt x="11905" y="8052"/>
                </a:cubicBezTo>
                <a:cubicBezTo>
                  <a:pt x="11954" y="8006"/>
                  <a:pt x="11993" y="7942"/>
                  <a:pt x="11993" y="7910"/>
                </a:cubicBezTo>
                <a:cubicBezTo>
                  <a:pt x="11993" y="7879"/>
                  <a:pt x="12021" y="7830"/>
                  <a:pt x="12056" y="7803"/>
                </a:cubicBezTo>
                <a:cubicBezTo>
                  <a:pt x="12068" y="7793"/>
                  <a:pt x="12086" y="7791"/>
                  <a:pt x="12114" y="7800"/>
                </a:cubicBezTo>
                <a:close/>
                <a:moveTo>
                  <a:pt x="6021" y="11676"/>
                </a:moveTo>
                <a:lnTo>
                  <a:pt x="6159" y="11829"/>
                </a:lnTo>
                <a:lnTo>
                  <a:pt x="6295" y="11981"/>
                </a:lnTo>
                <a:lnTo>
                  <a:pt x="6086" y="12427"/>
                </a:lnTo>
                <a:cubicBezTo>
                  <a:pt x="5971" y="12671"/>
                  <a:pt x="5745" y="13135"/>
                  <a:pt x="5583" y="13456"/>
                </a:cubicBezTo>
                <a:cubicBezTo>
                  <a:pt x="5421" y="13778"/>
                  <a:pt x="5288" y="14056"/>
                  <a:pt x="5288" y="14075"/>
                </a:cubicBezTo>
                <a:cubicBezTo>
                  <a:pt x="5288" y="14206"/>
                  <a:pt x="5141" y="14078"/>
                  <a:pt x="4660" y="13537"/>
                </a:cubicBezTo>
                <a:cubicBezTo>
                  <a:pt x="4359" y="13198"/>
                  <a:pt x="3990" y="12782"/>
                  <a:pt x="3840" y="12614"/>
                </a:cubicBezTo>
                <a:cubicBezTo>
                  <a:pt x="3570" y="12310"/>
                  <a:pt x="3568" y="12304"/>
                  <a:pt x="3621" y="12158"/>
                </a:cubicBezTo>
                <a:cubicBezTo>
                  <a:pt x="3650" y="12077"/>
                  <a:pt x="3686" y="11999"/>
                  <a:pt x="3702" y="11984"/>
                </a:cubicBezTo>
                <a:cubicBezTo>
                  <a:pt x="3717" y="11969"/>
                  <a:pt x="4245" y="11893"/>
                  <a:pt x="4875" y="11816"/>
                </a:cubicBezTo>
                <a:lnTo>
                  <a:pt x="6021" y="11676"/>
                </a:lnTo>
                <a:close/>
                <a:moveTo>
                  <a:pt x="16757" y="13309"/>
                </a:moveTo>
                <a:cubicBezTo>
                  <a:pt x="16777" y="13327"/>
                  <a:pt x="16691" y="13615"/>
                  <a:pt x="16566" y="13948"/>
                </a:cubicBezTo>
                <a:cubicBezTo>
                  <a:pt x="16441" y="14282"/>
                  <a:pt x="16222" y="14870"/>
                  <a:pt x="16079" y="15254"/>
                </a:cubicBezTo>
                <a:cubicBezTo>
                  <a:pt x="15936" y="15639"/>
                  <a:pt x="15788" y="16023"/>
                  <a:pt x="15751" y="16107"/>
                </a:cubicBezTo>
                <a:cubicBezTo>
                  <a:pt x="15705" y="16210"/>
                  <a:pt x="15655" y="16259"/>
                  <a:pt x="15596" y="16259"/>
                </a:cubicBezTo>
                <a:cubicBezTo>
                  <a:pt x="15490" y="16259"/>
                  <a:pt x="15477" y="16243"/>
                  <a:pt x="15439" y="16044"/>
                </a:cubicBezTo>
                <a:cubicBezTo>
                  <a:pt x="15416" y="15924"/>
                  <a:pt x="15378" y="15875"/>
                  <a:pt x="15265" y="15824"/>
                </a:cubicBezTo>
                <a:cubicBezTo>
                  <a:pt x="15185" y="15788"/>
                  <a:pt x="15077" y="15770"/>
                  <a:pt x="15026" y="15782"/>
                </a:cubicBezTo>
                <a:cubicBezTo>
                  <a:pt x="14949" y="15801"/>
                  <a:pt x="14874" y="15733"/>
                  <a:pt x="14602" y="15391"/>
                </a:cubicBezTo>
                <a:cubicBezTo>
                  <a:pt x="14421" y="15163"/>
                  <a:pt x="14090" y="14748"/>
                  <a:pt x="13866" y="14468"/>
                </a:cubicBezTo>
                <a:lnTo>
                  <a:pt x="13457" y="13959"/>
                </a:lnTo>
                <a:lnTo>
                  <a:pt x="13545" y="13771"/>
                </a:lnTo>
                <a:lnTo>
                  <a:pt x="13632" y="13583"/>
                </a:lnTo>
                <a:lnTo>
                  <a:pt x="15178" y="13430"/>
                </a:lnTo>
                <a:cubicBezTo>
                  <a:pt x="16028" y="13346"/>
                  <a:pt x="16738" y="13291"/>
                  <a:pt x="16757" y="13309"/>
                </a:cubicBezTo>
                <a:close/>
                <a:moveTo>
                  <a:pt x="10221" y="15036"/>
                </a:moveTo>
                <a:lnTo>
                  <a:pt x="10335" y="15121"/>
                </a:lnTo>
                <a:cubicBezTo>
                  <a:pt x="10399" y="15168"/>
                  <a:pt x="10498" y="15208"/>
                  <a:pt x="10554" y="15208"/>
                </a:cubicBezTo>
                <a:cubicBezTo>
                  <a:pt x="10611" y="15208"/>
                  <a:pt x="10667" y="15224"/>
                  <a:pt x="10681" y="15245"/>
                </a:cubicBezTo>
                <a:cubicBezTo>
                  <a:pt x="10705" y="15283"/>
                  <a:pt x="10927" y="17154"/>
                  <a:pt x="10927" y="17325"/>
                </a:cubicBezTo>
                <a:cubicBezTo>
                  <a:pt x="10927" y="17380"/>
                  <a:pt x="10868" y="17463"/>
                  <a:pt x="10781" y="17528"/>
                </a:cubicBezTo>
                <a:lnTo>
                  <a:pt x="10633" y="17640"/>
                </a:lnTo>
                <a:lnTo>
                  <a:pt x="9304" y="17157"/>
                </a:lnTo>
                <a:cubicBezTo>
                  <a:pt x="8573" y="16891"/>
                  <a:pt x="7949" y="16650"/>
                  <a:pt x="7918" y="16622"/>
                </a:cubicBezTo>
                <a:cubicBezTo>
                  <a:pt x="7873" y="16582"/>
                  <a:pt x="7896" y="16549"/>
                  <a:pt x="8029" y="16464"/>
                </a:cubicBezTo>
                <a:cubicBezTo>
                  <a:pt x="8122" y="16406"/>
                  <a:pt x="8652" y="16061"/>
                  <a:pt x="9209" y="15697"/>
                </a:cubicBezTo>
                <a:lnTo>
                  <a:pt x="10221" y="15036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97" name="Image" descr="Image"/>
          <p:cNvPicPr>
            <a:picLocks noChangeAspect="1"/>
          </p:cNvPicPr>
          <p:nvPr/>
        </p:nvPicPr>
        <p:blipFill>
          <a:blip r:embed="rId4">
            <a:alphaModFix amt="23169"/>
          </a:blip>
          <a:srcRect l="47449" t="10808" r="8642" b="6478"/>
          <a:stretch>
            <a:fillRect/>
          </a:stretch>
        </p:blipFill>
        <p:spPr>
          <a:xfrm>
            <a:off x="958526" y="1870934"/>
            <a:ext cx="6228849" cy="6228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9" y="0"/>
                </a:moveTo>
                <a:cubicBezTo>
                  <a:pt x="7321" y="0"/>
                  <a:pt x="4803" y="1005"/>
                  <a:pt x="2881" y="3016"/>
                </a:cubicBezTo>
                <a:cubicBezTo>
                  <a:pt x="-961" y="7037"/>
                  <a:pt x="-961" y="13557"/>
                  <a:pt x="2881" y="17579"/>
                </a:cubicBezTo>
                <a:cubicBezTo>
                  <a:pt x="6724" y="21600"/>
                  <a:pt x="12954" y="21600"/>
                  <a:pt x="16797" y="17579"/>
                </a:cubicBezTo>
                <a:cubicBezTo>
                  <a:pt x="20639" y="13557"/>
                  <a:pt x="20639" y="7037"/>
                  <a:pt x="16797" y="3016"/>
                </a:cubicBezTo>
                <a:cubicBezTo>
                  <a:pt x="14875" y="1005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98" name="Circle"/>
          <p:cNvSpPr/>
          <p:nvPr/>
        </p:nvSpPr>
        <p:spPr>
          <a:xfrm>
            <a:off x="958640" y="1870868"/>
            <a:ext cx="6228649" cy="6228649"/>
          </a:xfrm>
          <a:prstGeom prst="ellipse">
            <a:avLst/>
          </a:prstGeom>
          <a:ln w="1270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99" name="1. Geological/…"/>
          <p:cNvSpPr txBox="1"/>
          <p:nvPr/>
        </p:nvSpPr>
        <p:spPr>
          <a:xfrm>
            <a:off x="1972317" y="3128903"/>
            <a:ext cx="4201268" cy="4406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>
              <a:defRPr sz="5200" b="1">
                <a:solidFill>
                  <a:srgbClr val="000000"/>
                </a:solidFill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pPr>
            <a:r>
              <a:rPr dirty="0">
                <a:latin typeface="Avenir Next Condensed" panose="020B0506020202020204" pitchFamily="34" charset="0"/>
              </a:rPr>
              <a:t>1. Geological/</a:t>
            </a:r>
          </a:p>
          <a:p>
            <a:pPr>
              <a:defRPr sz="5200" b="1">
                <a:solidFill>
                  <a:srgbClr val="000000"/>
                </a:solidFill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pPr>
            <a:r>
              <a:rPr dirty="0">
                <a:latin typeface="Avenir Next Condensed" panose="020B0506020202020204" pitchFamily="34" charset="0"/>
              </a:rPr>
              <a:t>Geographical</a:t>
            </a:r>
          </a:p>
          <a:p>
            <a:pPr>
              <a:defRPr sz="5200" b="1">
                <a:solidFill>
                  <a:srgbClr val="000000"/>
                </a:solidFill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pPr>
            <a:r>
              <a:rPr dirty="0">
                <a:latin typeface="Avenir Next Condensed" panose="020B0506020202020204" pitchFamily="34" charset="0"/>
              </a:rPr>
              <a:t>Distribution</a:t>
            </a:r>
          </a:p>
          <a:p>
            <a:pPr>
              <a:defRPr sz="5200" i="1">
                <a:solidFill>
                  <a:srgbClr val="000000"/>
                </a:solidFill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pPr>
            <a:endParaRPr dirty="0">
              <a:latin typeface="Avenir Next Condensed" panose="020B0506020202020204" pitchFamily="34" charset="0"/>
            </a:endParaRPr>
          </a:p>
          <a:p>
            <a:pPr>
              <a:defRPr sz="5200" i="1">
                <a:solidFill>
                  <a:srgbClr val="000000"/>
                </a:solidFill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pPr>
            <a:r>
              <a:rPr dirty="0">
                <a:latin typeface="Avenir Next Condensed" panose="020B0506020202020204" pitchFamily="34" charset="0"/>
              </a:rPr>
              <a:t>‘Where?’</a:t>
            </a:r>
          </a:p>
        </p:txBody>
      </p:sp>
      <p:pic>
        <p:nvPicPr>
          <p:cNvPr id="200" name="Screenshot 2025-03-18 at 10.34.50 PM.png" descr="Screenshot 2025-03-18 at 10.34.50 PM.png"/>
          <p:cNvPicPr>
            <a:picLocks noChangeAspect="1"/>
          </p:cNvPicPr>
          <p:nvPr/>
        </p:nvPicPr>
        <p:blipFill>
          <a:blip r:embed="rId5">
            <a:alphaModFix amt="25753"/>
          </a:blip>
          <a:srcRect l="25967" t="21685" r="36077" b="19867"/>
          <a:stretch>
            <a:fillRect/>
          </a:stretch>
        </p:blipFill>
        <p:spPr>
          <a:xfrm>
            <a:off x="9087521" y="1874196"/>
            <a:ext cx="6222203" cy="62222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9" y="0"/>
                </a:moveTo>
                <a:cubicBezTo>
                  <a:pt x="7321" y="0"/>
                  <a:pt x="4803" y="1005"/>
                  <a:pt x="2882" y="3016"/>
                </a:cubicBezTo>
                <a:cubicBezTo>
                  <a:pt x="-961" y="7037"/>
                  <a:pt x="-961" y="13557"/>
                  <a:pt x="2882" y="17579"/>
                </a:cubicBezTo>
                <a:cubicBezTo>
                  <a:pt x="6724" y="21600"/>
                  <a:pt x="12954" y="21600"/>
                  <a:pt x="16796" y="17579"/>
                </a:cubicBezTo>
                <a:cubicBezTo>
                  <a:pt x="20639" y="13557"/>
                  <a:pt x="20639" y="7037"/>
                  <a:pt x="16796" y="3016"/>
                </a:cubicBezTo>
                <a:cubicBezTo>
                  <a:pt x="14875" y="1005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01" name="Circle"/>
          <p:cNvSpPr/>
          <p:nvPr/>
        </p:nvSpPr>
        <p:spPr>
          <a:xfrm>
            <a:off x="9080890" y="1874196"/>
            <a:ext cx="6222220" cy="6222220"/>
          </a:xfrm>
          <a:prstGeom prst="ellipse">
            <a:avLst/>
          </a:prstGeom>
          <a:ln w="1270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02" name="2. Geological…"/>
          <p:cNvSpPr txBox="1"/>
          <p:nvPr/>
        </p:nvSpPr>
        <p:spPr>
          <a:xfrm>
            <a:off x="9564310" y="3098165"/>
            <a:ext cx="5255381" cy="45346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>
              <a:defRPr sz="5200" b="1">
                <a:solidFill>
                  <a:srgbClr val="000000"/>
                </a:solidFill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pPr>
            <a:r>
              <a:rPr dirty="0">
                <a:latin typeface="Avenir Next Condensed" panose="020B0506020202020204" pitchFamily="34" charset="0"/>
              </a:rPr>
              <a:t>2. Geological </a:t>
            </a:r>
          </a:p>
          <a:p>
            <a:pPr>
              <a:defRPr sz="5200" b="1">
                <a:solidFill>
                  <a:srgbClr val="000000"/>
                </a:solidFill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pPr>
            <a:r>
              <a:rPr dirty="0">
                <a:latin typeface="Avenir Next Condensed" panose="020B0506020202020204" pitchFamily="34" charset="0"/>
              </a:rPr>
              <a:t>Formation Processes</a:t>
            </a:r>
          </a:p>
          <a:p>
            <a:pPr>
              <a:defRPr sz="5200">
                <a:solidFill>
                  <a:srgbClr val="000000"/>
                </a:solidFill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pPr>
            <a:endParaRPr dirty="0">
              <a:latin typeface="Avenir Next Condensed" panose="020B0506020202020204" pitchFamily="34" charset="0"/>
            </a:endParaRPr>
          </a:p>
          <a:p>
            <a:pPr>
              <a:defRPr sz="5200" i="1">
                <a:solidFill>
                  <a:srgbClr val="000000"/>
                </a:solidFill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pPr>
            <a:r>
              <a:rPr dirty="0">
                <a:latin typeface="Avenir Next Condensed" panose="020B0506020202020204" pitchFamily="34" charset="0"/>
              </a:rPr>
              <a:t>‘How?’</a:t>
            </a:r>
          </a:p>
        </p:txBody>
      </p:sp>
      <p:grpSp>
        <p:nvGrpSpPr>
          <p:cNvPr id="208" name="Group"/>
          <p:cNvGrpSpPr/>
          <p:nvPr/>
        </p:nvGrpSpPr>
        <p:grpSpPr>
          <a:xfrm>
            <a:off x="4988496" y="7117186"/>
            <a:ext cx="6355412" cy="6344581"/>
            <a:chOff x="235" y="0"/>
            <a:chExt cx="6355411" cy="6344579"/>
          </a:xfrm>
        </p:grpSpPr>
        <p:pic>
          <p:nvPicPr>
            <p:cNvPr id="203" name="pasted-movie.png" descr="pasted-movie.png"/>
            <p:cNvPicPr>
              <a:picLocks noChangeAspect="1"/>
            </p:cNvPicPr>
            <p:nvPr/>
          </p:nvPicPr>
          <p:blipFill>
            <a:blip r:embed="rId6">
              <a:alphaModFix amt="60544"/>
            </a:blip>
            <a:srcRect t="1434" b="1"/>
            <a:stretch>
              <a:fillRect/>
            </a:stretch>
          </p:blipFill>
          <p:spPr>
            <a:xfrm>
              <a:off x="25091" y="0"/>
              <a:ext cx="6143050" cy="49863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066" y="0"/>
                  </a:moveTo>
                  <a:cubicBezTo>
                    <a:pt x="8211" y="0"/>
                    <a:pt x="5357" y="1341"/>
                    <a:pt x="3179" y="4025"/>
                  </a:cubicBezTo>
                  <a:cubicBezTo>
                    <a:pt x="1352" y="6276"/>
                    <a:pt x="294" y="9114"/>
                    <a:pt x="0" y="12046"/>
                  </a:cubicBezTo>
                  <a:lnTo>
                    <a:pt x="0" y="15438"/>
                  </a:lnTo>
                  <a:cubicBezTo>
                    <a:pt x="218" y="17612"/>
                    <a:pt x="858" y="19731"/>
                    <a:pt x="1919" y="21600"/>
                  </a:cubicBezTo>
                  <a:lnTo>
                    <a:pt x="20214" y="21600"/>
                  </a:lnTo>
                  <a:cubicBezTo>
                    <a:pt x="20807" y="20556"/>
                    <a:pt x="21270" y="19434"/>
                    <a:pt x="21600" y="18266"/>
                  </a:cubicBezTo>
                  <a:lnTo>
                    <a:pt x="21600" y="9217"/>
                  </a:lnTo>
                  <a:cubicBezTo>
                    <a:pt x="21065" y="7320"/>
                    <a:pt x="20182" y="5539"/>
                    <a:pt x="18953" y="4025"/>
                  </a:cubicBezTo>
                  <a:cubicBezTo>
                    <a:pt x="16775" y="1341"/>
                    <a:pt x="13920" y="0"/>
                    <a:pt x="11066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204" name="Shape"/>
            <p:cNvSpPr/>
            <p:nvPr/>
          </p:nvSpPr>
          <p:spPr>
            <a:xfrm>
              <a:off x="675634" y="3004232"/>
              <a:ext cx="5441208" cy="32862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" y="14204"/>
                  </a:moveTo>
                  <a:lnTo>
                    <a:pt x="469" y="12139"/>
                  </a:lnTo>
                  <a:lnTo>
                    <a:pt x="1087" y="10128"/>
                  </a:lnTo>
                  <a:lnTo>
                    <a:pt x="2334" y="8622"/>
                  </a:lnTo>
                  <a:cubicBezTo>
                    <a:pt x="2691" y="7855"/>
                    <a:pt x="3056" y="7098"/>
                    <a:pt x="3429" y="6353"/>
                  </a:cubicBezTo>
                  <a:cubicBezTo>
                    <a:pt x="3864" y="5483"/>
                    <a:pt x="4317" y="4621"/>
                    <a:pt x="4893" y="4012"/>
                  </a:cubicBezTo>
                  <a:cubicBezTo>
                    <a:pt x="5225" y="3660"/>
                    <a:pt x="5590" y="3403"/>
                    <a:pt x="5966" y="3205"/>
                  </a:cubicBezTo>
                  <a:cubicBezTo>
                    <a:pt x="6876" y="2724"/>
                    <a:pt x="7832" y="2586"/>
                    <a:pt x="8782" y="2458"/>
                  </a:cubicBezTo>
                  <a:cubicBezTo>
                    <a:pt x="9426" y="2372"/>
                    <a:pt x="10075" y="2290"/>
                    <a:pt x="10714" y="2459"/>
                  </a:cubicBezTo>
                  <a:cubicBezTo>
                    <a:pt x="11391" y="2638"/>
                    <a:pt x="12031" y="3095"/>
                    <a:pt x="12709" y="3252"/>
                  </a:cubicBezTo>
                  <a:cubicBezTo>
                    <a:pt x="12971" y="3312"/>
                    <a:pt x="13248" y="3336"/>
                    <a:pt x="13460" y="3602"/>
                  </a:cubicBezTo>
                  <a:cubicBezTo>
                    <a:pt x="13554" y="3721"/>
                    <a:pt x="13626" y="3879"/>
                    <a:pt x="13697" y="4035"/>
                  </a:cubicBezTo>
                  <a:cubicBezTo>
                    <a:pt x="13875" y="4424"/>
                    <a:pt x="14056" y="4809"/>
                    <a:pt x="14251" y="5174"/>
                  </a:cubicBezTo>
                  <a:cubicBezTo>
                    <a:pt x="14462" y="5568"/>
                    <a:pt x="14689" y="5941"/>
                    <a:pt x="14853" y="6392"/>
                  </a:cubicBezTo>
                  <a:cubicBezTo>
                    <a:pt x="14970" y="6712"/>
                    <a:pt x="15052" y="7065"/>
                    <a:pt x="15078" y="7437"/>
                  </a:cubicBezTo>
                  <a:cubicBezTo>
                    <a:pt x="15098" y="7748"/>
                    <a:pt x="15079" y="8069"/>
                    <a:pt x="15142" y="8365"/>
                  </a:cubicBezTo>
                  <a:cubicBezTo>
                    <a:pt x="15183" y="8558"/>
                    <a:pt x="15256" y="8725"/>
                    <a:pt x="15335" y="8882"/>
                  </a:cubicBezTo>
                  <a:cubicBezTo>
                    <a:pt x="15428" y="9069"/>
                    <a:pt x="15530" y="9245"/>
                    <a:pt x="15603" y="9456"/>
                  </a:cubicBezTo>
                  <a:cubicBezTo>
                    <a:pt x="15668" y="9644"/>
                    <a:pt x="15707" y="9854"/>
                    <a:pt x="15718" y="10070"/>
                  </a:cubicBezTo>
                  <a:lnTo>
                    <a:pt x="17329" y="8364"/>
                  </a:lnTo>
                  <a:lnTo>
                    <a:pt x="17384" y="1056"/>
                  </a:lnTo>
                  <a:lnTo>
                    <a:pt x="19292" y="0"/>
                  </a:lnTo>
                  <a:lnTo>
                    <a:pt x="21470" y="1113"/>
                  </a:lnTo>
                  <a:lnTo>
                    <a:pt x="21600" y="11380"/>
                  </a:lnTo>
                  <a:lnTo>
                    <a:pt x="19803" y="15750"/>
                  </a:lnTo>
                  <a:lnTo>
                    <a:pt x="14770" y="21600"/>
                  </a:lnTo>
                  <a:lnTo>
                    <a:pt x="5451" y="21545"/>
                  </a:lnTo>
                  <a:lnTo>
                    <a:pt x="1434" y="18793"/>
                  </a:lnTo>
                  <a:lnTo>
                    <a:pt x="0" y="15005"/>
                  </a:lnTo>
                  <a:lnTo>
                    <a:pt x="216" y="14204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2438338">
                <a:lnSpc>
                  <a:spcPct val="90000"/>
                </a:lnSpc>
                <a:spcBef>
                  <a:spcPts val="4500"/>
                </a:spcBef>
                <a:defRPr sz="4800">
                  <a:solidFill>
                    <a:srgbClr val="000000"/>
                  </a:solidFill>
                </a:defRPr>
              </a:pPr>
              <a:endParaRPr/>
            </a:p>
          </p:txBody>
        </p:sp>
        <p:pic>
          <p:nvPicPr>
            <p:cNvPr id="205" name="Image" descr="Image"/>
            <p:cNvPicPr>
              <a:picLocks noChangeAspect="1"/>
            </p:cNvPicPr>
            <p:nvPr/>
          </p:nvPicPr>
          <p:blipFill>
            <a:blip r:embed="rId7">
              <a:alphaModFix amt="50000"/>
            </a:blip>
            <a:srcRect l="6193" r="12775" b="14279"/>
            <a:stretch>
              <a:fillRect/>
            </a:stretch>
          </p:blipFill>
          <p:spPr>
            <a:xfrm>
              <a:off x="235" y="1991710"/>
              <a:ext cx="6343973" cy="43527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37" h="20165" extrusionOk="0">
                  <a:moveTo>
                    <a:pt x="722" y="0"/>
                  </a:moveTo>
                  <a:cubicBezTo>
                    <a:pt x="-731" y="5295"/>
                    <a:pt x="11" y="11573"/>
                    <a:pt x="2949" y="15861"/>
                  </a:cubicBezTo>
                  <a:cubicBezTo>
                    <a:pt x="6881" y="21600"/>
                    <a:pt x="13257" y="21600"/>
                    <a:pt x="17189" y="15861"/>
                  </a:cubicBezTo>
                  <a:cubicBezTo>
                    <a:pt x="20127" y="11573"/>
                    <a:pt x="20869" y="5295"/>
                    <a:pt x="19416" y="0"/>
                  </a:cubicBezTo>
                  <a:lnTo>
                    <a:pt x="722" y="0"/>
                  </a:lnTo>
                  <a:close/>
                </a:path>
              </a:pathLst>
            </a:custGeom>
            <a:ln w="63500" cap="flat">
              <a:solidFill>
                <a:srgbClr val="FFFFFF"/>
              </a:solidFill>
              <a:prstDash val="solid"/>
              <a:miter lim="400000"/>
            </a:ln>
            <a:effectLst/>
          </p:spPr>
        </p:pic>
        <p:sp>
          <p:nvSpPr>
            <p:cNvPr id="206" name="Circle"/>
            <p:cNvSpPr/>
            <p:nvPr/>
          </p:nvSpPr>
          <p:spPr>
            <a:xfrm>
              <a:off x="11067" y="0"/>
              <a:ext cx="6344581" cy="6344580"/>
            </a:xfrm>
            <a:prstGeom prst="ellipse">
              <a:avLst/>
            </a:prstGeom>
            <a:noFill/>
            <a:ln w="12700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07" name="4. Uses…"/>
            <p:cNvSpPr txBox="1"/>
            <p:nvPr/>
          </p:nvSpPr>
          <p:spPr>
            <a:xfrm>
              <a:off x="1160916" y="306190"/>
              <a:ext cx="4044884" cy="19205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5200" b="1">
                  <a:solidFill>
                    <a:srgbClr val="000000"/>
                  </a:solidFill>
                  <a:latin typeface="Avenir Next Condensed Regular"/>
                  <a:ea typeface="Avenir Next Condensed Regular"/>
                  <a:cs typeface="Avenir Next Condensed Regular"/>
                  <a:sym typeface="Avenir Next Condensed Regular"/>
                </a:defRPr>
              </a:pPr>
              <a:r>
                <a:rPr dirty="0">
                  <a:latin typeface="Avenir Next Condensed" panose="020B0506020202020204" pitchFamily="34" charset="0"/>
                </a:rPr>
                <a:t>4. Uses</a:t>
              </a:r>
            </a:p>
            <a:p>
              <a:pPr>
                <a:defRPr sz="5200">
                  <a:solidFill>
                    <a:srgbClr val="000000"/>
                  </a:solidFill>
                  <a:latin typeface="Avenir Next Condensed Regular"/>
                  <a:ea typeface="Avenir Next Condensed Regular"/>
                  <a:cs typeface="Avenir Next Condensed Regular"/>
                  <a:sym typeface="Avenir Next Condensed Regular"/>
                </a:defRPr>
              </a:pPr>
              <a:r>
                <a:rPr dirty="0">
                  <a:latin typeface="Avenir Next Condensed" panose="020B0506020202020204" pitchFamily="34" charset="0"/>
                </a:rPr>
                <a:t>‘Who benefits?’</a:t>
              </a:r>
            </a:p>
          </p:txBody>
        </p:sp>
      </p:grpSp>
      <p:sp>
        <p:nvSpPr>
          <p:cNvPr id="209" name="3. Mineralogy…"/>
          <p:cNvSpPr txBox="1"/>
          <p:nvPr/>
        </p:nvSpPr>
        <p:spPr>
          <a:xfrm>
            <a:off x="17363148" y="3607977"/>
            <a:ext cx="5318764" cy="3303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200" b="1">
                <a:solidFill>
                  <a:srgbClr val="000000"/>
                </a:solidFill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pPr>
            <a:r>
              <a:rPr dirty="0">
                <a:latin typeface="Avenir Next Condensed" panose="020B0506020202020204" pitchFamily="34" charset="0"/>
              </a:rPr>
              <a:t>3. Mineralogy</a:t>
            </a:r>
          </a:p>
          <a:p>
            <a:pPr>
              <a:defRPr sz="5200" b="1">
                <a:solidFill>
                  <a:srgbClr val="000000"/>
                </a:solidFill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pPr>
            <a:r>
              <a:rPr dirty="0">
                <a:latin typeface="Avenir Next Condensed" panose="020B0506020202020204" pitchFamily="34" charset="0"/>
              </a:rPr>
              <a:t>(Chemical Formula)</a:t>
            </a:r>
          </a:p>
          <a:p>
            <a:pPr>
              <a:defRPr sz="5200">
                <a:solidFill>
                  <a:srgbClr val="000000"/>
                </a:solidFill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pPr>
            <a:endParaRPr dirty="0">
              <a:latin typeface="Avenir Next Condensed" panose="020B0506020202020204" pitchFamily="34" charset="0"/>
            </a:endParaRPr>
          </a:p>
          <a:p>
            <a:pPr>
              <a:defRPr sz="5200" i="1">
                <a:solidFill>
                  <a:srgbClr val="000000"/>
                </a:solidFill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pPr>
            <a:r>
              <a:rPr dirty="0">
                <a:latin typeface="Avenir Next Condensed" panose="020B0506020202020204" pitchFamily="34" charset="0"/>
              </a:rPr>
              <a:t>‘What?’</a:t>
            </a:r>
          </a:p>
        </p:txBody>
      </p:sp>
      <p:sp>
        <p:nvSpPr>
          <p:cNvPr id="210" name="Circle"/>
          <p:cNvSpPr/>
          <p:nvPr/>
        </p:nvSpPr>
        <p:spPr>
          <a:xfrm>
            <a:off x="16908206" y="1870961"/>
            <a:ext cx="6228649" cy="6228648"/>
          </a:xfrm>
          <a:prstGeom prst="ellipse">
            <a:avLst/>
          </a:prstGeom>
          <a:ln w="1270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11" name="Pre-activity Research Assignment"/>
          <p:cNvSpPr txBox="1"/>
          <p:nvPr/>
        </p:nvSpPr>
        <p:spPr>
          <a:xfrm>
            <a:off x="4668587" y="302882"/>
            <a:ext cx="15060644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7200" b="1">
                <a:solidFill>
                  <a:srgbClr val="000000"/>
                </a:solidFill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lvl1pPr>
          </a:lstStyle>
          <a:p>
            <a:r>
              <a:rPr dirty="0">
                <a:latin typeface="Avenir Next Condensed" panose="020B0506020202020204" pitchFamily="34" charset="0"/>
              </a:rPr>
              <a:t>Pre-activity Research Assignment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Rounded Rectangle"/>
          <p:cNvSpPr/>
          <p:nvPr/>
        </p:nvSpPr>
        <p:spPr>
          <a:xfrm>
            <a:off x="595860" y="599909"/>
            <a:ext cx="1270001" cy="1668137"/>
          </a:xfrm>
          <a:prstGeom prst="roundRect">
            <a:avLst>
              <a:gd name="adj" fmla="val 15000"/>
            </a:avLst>
          </a:prstGeom>
          <a:solidFill>
            <a:srgbClr val="FFFFFF"/>
          </a:solidFill>
          <a:ln w="1270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21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4397" y="3333134"/>
            <a:ext cx="19615206" cy="10412406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Where in the World is your element/critical mineral…"/>
          <p:cNvSpPr txBox="1"/>
          <p:nvPr/>
        </p:nvSpPr>
        <p:spPr>
          <a:xfrm>
            <a:off x="4313241" y="667467"/>
            <a:ext cx="15757519" cy="2114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 sz="6400"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pPr>
            <a:r>
              <a:rPr b="1" dirty="0">
                <a:latin typeface="Avenir Next Condensed" panose="020B0506020202020204" pitchFamily="34" charset="0"/>
              </a:rPr>
              <a:t>Where in the World</a:t>
            </a:r>
            <a:r>
              <a:rPr dirty="0">
                <a:latin typeface="Avenir Next Condensed" panose="020B0506020202020204" pitchFamily="34" charset="0"/>
              </a:rPr>
              <a:t> is your element/critical mineral </a:t>
            </a:r>
          </a:p>
          <a:p>
            <a:pPr>
              <a:defRPr sz="6400"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pPr>
            <a:r>
              <a:rPr dirty="0">
                <a:latin typeface="Avenir Next Condensed" panose="020B0506020202020204" pitchFamily="34" charset="0"/>
              </a:rPr>
              <a:t>most abundant and/or mined?</a:t>
            </a:r>
          </a:p>
        </p:txBody>
      </p:sp>
      <p:sp>
        <p:nvSpPr>
          <p:cNvPr id="216" name="1"/>
          <p:cNvSpPr txBox="1"/>
          <p:nvPr/>
        </p:nvSpPr>
        <p:spPr>
          <a:xfrm>
            <a:off x="800013" y="571070"/>
            <a:ext cx="861696" cy="1668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10000" b="1">
                <a:solidFill>
                  <a:srgbClr val="000000"/>
                </a:solidFill>
              </a:defRPr>
            </a:lvl1pPr>
          </a:lstStyle>
          <a:p>
            <a:r>
              <a:t>1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1" name="Group"/>
          <p:cNvGrpSpPr/>
          <p:nvPr/>
        </p:nvGrpSpPr>
        <p:grpSpPr>
          <a:xfrm>
            <a:off x="5445999" y="607113"/>
            <a:ext cx="16082802" cy="12501775"/>
            <a:chOff x="0" y="0"/>
            <a:chExt cx="16082802" cy="12501775"/>
          </a:xfrm>
        </p:grpSpPr>
        <p:sp>
          <p:nvSpPr>
            <p:cNvPr id="218" name="Oval"/>
            <p:cNvSpPr/>
            <p:nvPr/>
          </p:nvSpPr>
          <p:spPr>
            <a:xfrm>
              <a:off x="3017097" y="-1"/>
              <a:ext cx="9882312" cy="7789129"/>
            </a:xfrm>
            <a:prstGeom prst="ellips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sz="3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19" name="Oval"/>
            <p:cNvSpPr/>
            <p:nvPr/>
          </p:nvSpPr>
          <p:spPr>
            <a:xfrm>
              <a:off x="0" y="4712647"/>
              <a:ext cx="9882312" cy="7789129"/>
            </a:xfrm>
            <a:prstGeom prst="ellips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sz="3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20" name="Oval"/>
            <p:cNvSpPr/>
            <p:nvPr/>
          </p:nvSpPr>
          <p:spPr>
            <a:xfrm>
              <a:off x="6200490" y="4712647"/>
              <a:ext cx="9882312" cy="7789129"/>
            </a:xfrm>
            <a:prstGeom prst="ellips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sz="3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2" name="Rectangle">
            <a:extLst>
              <a:ext uri="{FF2B5EF4-FFF2-40B4-BE49-F238E27FC236}">
                <a16:creationId xmlns:a16="http://schemas.microsoft.com/office/drawing/2014/main" id="{A8F480A9-25B9-65D6-A2DD-542A54540E0F}"/>
              </a:ext>
            </a:extLst>
          </p:cNvPr>
          <p:cNvSpPr/>
          <p:nvPr/>
        </p:nvSpPr>
        <p:spPr>
          <a:xfrm>
            <a:off x="11200717" y="197977"/>
            <a:ext cx="4372233" cy="120716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22" name="Rectangle"/>
          <p:cNvSpPr/>
          <p:nvPr/>
        </p:nvSpPr>
        <p:spPr>
          <a:xfrm>
            <a:off x="19467328" y="11758956"/>
            <a:ext cx="2268948" cy="120716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23" name="Rectangle"/>
          <p:cNvSpPr/>
          <p:nvPr/>
        </p:nvSpPr>
        <p:spPr>
          <a:xfrm>
            <a:off x="4000839" y="11758956"/>
            <a:ext cx="3585395" cy="120716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24" name="Metamorphic"/>
          <p:cNvSpPr txBox="1"/>
          <p:nvPr/>
        </p:nvSpPr>
        <p:spPr>
          <a:xfrm>
            <a:off x="11200717" y="317071"/>
            <a:ext cx="4573367" cy="1006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5600" b="1"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lvl1pPr>
          </a:lstStyle>
          <a:p>
            <a:r>
              <a:rPr dirty="0">
                <a:latin typeface="Avenir Next Condensed" panose="020B0506020202020204" pitchFamily="34" charset="0"/>
              </a:rPr>
              <a:t>  Metamorphic  </a:t>
            </a:r>
          </a:p>
        </p:txBody>
      </p:sp>
      <p:sp>
        <p:nvSpPr>
          <p:cNvPr id="225" name="Sedimentary"/>
          <p:cNvSpPr txBox="1"/>
          <p:nvPr/>
        </p:nvSpPr>
        <p:spPr>
          <a:xfrm>
            <a:off x="5050976" y="11859514"/>
            <a:ext cx="3842397" cy="1006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5600" b="1">
                <a:solidFill>
                  <a:schemeClr val="accent1"/>
                </a:solidFill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lvl1pPr>
          </a:lstStyle>
          <a:p>
            <a:r>
              <a:rPr dirty="0">
                <a:latin typeface="Avenir Next Condensed" panose="020B0506020202020204" pitchFamily="34" charset="0"/>
              </a:rPr>
              <a:t>Sedimentary</a:t>
            </a:r>
          </a:p>
        </p:txBody>
      </p:sp>
      <p:sp>
        <p:nvSpPr>
          <p:cNvPr id="226" name="Igneous"/>
          <p:cNvSpPr txBox="1"/>
          <p:nvPr/>
        </p:nvSpPr>
        <p:spPr>
          <a:xfrm>
            <a:off x="18927731" y="11828094"/>
            <a:ext cx="2487860" cy="1006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5600" b="1">
                <a:solidFill>
                  <a:schemeClr val="accent4">
                    <a:hueOff val="-1247790"/>
                    <a:lumOff val="-12326"/>
                  </a:schemeClr>
                </a:solidFill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lvl1pPr>
          </a:lstStyle>
          <a:p>
            <a:r>
              <a:rPr dirty="0">
                <a:latin typeface="Avenir Next Condensed" panose="020B0506020202020204" pitchFamily="34" charset="0"/>
              </a:rPr>
              <a:t>Igneous</a:t>
            </a:r>
          </a:p>
        </p:txBody>
      </p:sp>
      <p:sp>
        <p:nvSpPr>
          <p:cNvPr id="227" name="In what kind of rock/…"/>
          <p:cNvSpPr txBox="1"/>
          <p:nvPr/>
        </p:nvSpPr>
        <p:spPr>
          <a:xfrm>
            <a:off x="520607" y="3292376"/>
            <a:ext cx="6086602" cy="4453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>
              <a:defRPr sz="5600" b="1"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pPr>
            <a:r>
              <a:rPr dirty="0">
                <a:latin typeface="Avenir Next Condensed" panose="020B0506020202020204" pitchFamily="34" charset="0"/>
              </a:rPr>
              <a:t>In what kind of rock/</a:t>
            </a:r>
          </a:p>
          <a:p>
            <a:pPr algn="l">
              <a:defRPr sz="5600" b="1"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pPr>
            <a:r>
              <a:rPr dirty="0">
                <a:latin typeface="Avenir Next Condensed" panose="020B0506020202020204" pitchFamily="34" charset="0"/>
              </a:rPr>
              <a:t>setting does your </a:t>
            </a:r>
          </a:p>
          <a:p>
            <a:pPr algn="l">
              <a:defRPr sz="5600" b="1"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pPr>
            <a:r>
              <a:rPr dirty="0">
                <a:latin typeface="Avenir Next Condensed" panose="020B0506020202020204" pitchFamily="34" charset="0"/>
              </a:rPr>
              <a:t>element/critical </a:t>
            </a:r>
          </a:p>
          <a:p>
            <a:pPr algn="l">
              <a:defRPr sz="5600" b="1"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pPr>
            <a:r>
              <a:rPr dirty="0">
                <a:latin typeface="Avenir Next Condensed" panose="020B0506020202020204" pitchFamily="34" charset="0"/>
              </a:rPr>
              <a:t>mineral </a:t>
            </a:r>
          </a:p>
          <a:p>
            <a:pPr algn="l">
              <a:defRPr sz="5600" b="1"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pPr>
            <a:r>
              <a:rPr dirty="0">
                <a:latin typeface="Avenir Next Condensed" panose="020B0506020202020204" pitchFamily="34" charset="0"/>
              </a:rPr>
              <a:t>form?</a:t>
            </a:r>
          </a:p>
        </p:txBody>
      </p:sp>
      <p:sp>
        <p:nvSpPr>
          <p:cNvPr id="228" name="Rounded Rectangle"/>
          <p:cNvSpPr/>
          <p:nvPr/>
        </p:nvSpPr>
        <p:spPr>
          <a:xfrm>
            <a:off x="595860" y="599909"/>
            <a:ext cx="1270001" cy="1668137"/>
          </a:xfrm>
          <a:prstGeom prst="roundRect">
            <a:avLst>
              <a:gd name="adj" fmla="val 15000"/>
            </a:avLst>
          </a:prstGeom>
          <a:solidFill>
            <a:srgbClr val="FFFFFF"/>
          </a:solidFill>
          <a:ln w="127000">
            <a:solidFill>
              <a:srgbClr val="5E5E5E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29" name="2"/>
          <p:cNvSpPr txBox="1"/>
          <p:nvPr/>
        </p:nvSpPr>
        <p:spPr>
          <a:xfrm>
            <a:off x="800013" y="571070"/>
            <a:ext cx="861696" cy="1668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10000" b="1"/>
            </a:lvl1pPr>
          </a:lstStyle>
          <a:p>
            <a:r>
              <a:t>2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Rounded Rectangle"/>
          <p:cNvSpPr/>
          <p:nvPr/>
        </p:nvSpPr>
        <p:spPr>
          <a:xfrm>
            <a:off x="595860" y="599909"/>
            <a:ext cx="1270001" cy="1668137"/>
          </a:xfrm>
          <a:prstGeom prst="roundRect">
            <a:avLst>
              <a:gd name="adj" fmla="val 15000"/>
            </a:avLst>
          </a:prstGeom>
          <a:solidFill>
            <a:srgbClr val="FFFFFF"/>
          </a:solidFill>
          <a:ln w="127000">
            <a:solidFill>
              <a:srgbClr val="929292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32" name="3"/>
          <p:cNvSpPr txBox="1"/>
          <p:nvPr/>
        </p:nvSpPr>
        <p:spPr>
          <a:xfrm>
            <a:off x="800013" y="571070"/>
            <a:ext cx="861696" cy="1668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10000" b="1">
                <a:solidFill>
                  <a:srgbClr val="929292"/>
                </a:solidFill>
              </a:defRPr>
            </a:lvl1pPr>
          </a:lstStyle>
          <a:p>
            <a:r>
              <a:t>3</a:t>
            </a:r>
          </a:p>
        </p:txBody>
      </p:sp>
      <p:sp>
        <p:nvSpPr>
          <p:cNvPr id="233" name="My critical Mineral/Element is……"/>
          <p:cNvSpPr txBox="1"/>
          <p:nvPr/>
        </p:nvSpPr>
        <p:spPr>
          <a:xfrm>
            <a:off x="905775" y="8416231"/>
            <a:ext cx="11946174" cy="3375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>
              <a:defRPr sz="5600">
                <a:solidFill>
                  <a:srgbClr val="000000"/>
                </a:solidFill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pPr>
            <a:r>
              <a:rPr dirty="0">
                <a:latin typeface="Avenir Next Condensed" panose="020B0506020202020204" pitchFamily="34" charset="0"/>
              </a:rPr>
              <a:t>My critical Mineral/Element is…</a:t>
            </a:r>
          </a:p>
          <a:p>
            <a:pPr>
              <a:defRPr sz="5600">
                <a:solidFill>
                  <a:srgbClr val="000000"/>
                </a:solidFill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pPr>
            <a:endParaRPr dirty="0">
              <a:latin typeface="Avenir Next Condensed" panose="020B0506020202020204" pitchFamily="34" charset="0"/>
            </a:endParaRPr>
          </a:p>
          <a:p>
            <a:pPr>
              <a:defRPr sz="5600">
                <a:solidFill>
                  <a:srgbClr val="000000"/>
                </a:solidFill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pPr>
            <a:r>
              <a:rPr dirty="0">
                <a:latin typeface="Avenir Next Condensed" panose="020B0506020202020204" pitchFamily="34" charset="0"/>
              </a:rPr>
              <a:t>A </a:t>
            </a:r>
            <a:r>
              <a:rPr b="1" u="sng" dirty="0">
                <a:latin typeface="Avenir Next Condensed" panose="020B0506020202020204" pitchFamily="34" charset="0"/>
              </a:rPr>
              <a:t>Major Element</a:t>
            </a:r>
            <a:r>
              <a:rPr dirty="0">
                <a:latin typeface="Avenir Next Condensed" panose="020B0506020202020204" pitchFamily="34" charset="0"/>
              </a:rPr>
              <a:t> in at least one mineral </a:t>
            </a:r>
          </a:p>
          <a:p>
            <a:pPr>
              <a:defRPr sz="5600">
                <a:solidFill>
                  <a:srgbClr val="000000"/>
                </a:solidFill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pPr>
            <a:r>
              <a:rPr sz="4200" dirty="0">
                <a:latin typeface="Avenir Next Condensed" panose="020B0506020202020204" pitchFamily="34" charset="0"/>
              </a:rPr>
              <a:t>(provide an example mineral and its formula)</a:t>
            </a:r>
          </a:p>
        </p:txBody>
      </p:sp>
      <p:sp>
        <p:nvSpPr>
          <p:cNvPr id="234" name="My critical Mineral/Element is……"/>
          <p:cNvSpPr txBox="1"/>
          <p:nvPr/>
        </p:nvSpPr>
        <p:spPr>
          <a:xfrm>
            <a:off x="11917525" y="1840659"/>
            <a:ext cx="11776627" cy="3375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>
              <a:defRPr sz="5600">
                <a:solidFill>
                  <a:srgbClr val="000000"/>
                </a:solidFill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pPr>
            <a:r>
              <a:rPr dirty="0">
                <a:latin typeface="Avenir Next Condensed" panose="020B0506020202020204" pitchFamily="34" charset="0"/>
              </a:rPr>
              <a:t>My critical Mineral/Element is…</a:t>
            </a:r>
          </a:p>
          <a:p>
            <a:pPr>
              <a:defRPr sz="5600">
                <a:solidFill>
                  <a:srgbClr val="000000"/>
                </a:solidFill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pPr>
            <a:endParaRPr dirty="0">
              <a:latin typeface="Avenir Next Condensed" panose="020B0506020202020204" pitchFamily="34" charset="0"/>
            </a:endParaRPr>
          </a:p>
          <a:p>
            <a:pPr>
              <a:defRPr sz="5600">
                <a:solidFill>
                  <a:srgbClr val="000000"/>
                </a:solidFill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pPr>
            <a:r>
              <a:rPr dirty="0">
                <a:latin typeface="Avenir Next Condensed" panose="020B0506020202020204" pitchFamily="34" charset="0"/>
              </a:rPr>
              <a:t>Typically a </a:t>
            </a:r>
            <a:r>
              <a:rPr b="1" u="sng" dirty="0">
                <a:latin typeface="Avenir Next Condensed" panose="020B0506020202020204" pitchFamily="34" charset="0"/>
              </a:rPr>
              <a:t>Minor/Trace Element</a:t>
            </a:r>
            <a:r>
              <a:rPr dirty="0">
                <a:latin typeface="Avenir Next Condensed" panose="020B0506020202020204" pitchFamily="34" charset="0"/>
              </a:rPr>
              <a:t> in minerals</a:t>
            </a:r>
          </a:p>
          <a:p>
            <a:pPr>
              <a:defRPr sz="5600">
                <a:solidFill>
                  <a:srgbClr val="000000"/>
                </a:solidFill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pPr>
            <a:r>
              <a:rPr sz="4200" dirty="0">
                <a:latin typeface="Avenir Next Condensed" panose="020B0506020202020204" pitchFamily="34" charset="0"/>
              </a:rPr>
              <a:t>(provide an example mineral and its formula)</a:t>
            </a:r>
          </a:p>
        </p:txBody>
      </p:sp>
      <p:sp>
        <p:nvSpPr>
          <p:cNvPr id="235" name="Rectangle"/>
          <p:cNvSpPr/>
          <p:nvPr/>
        </p:nvSpPr>
        <p:spPr>
          <a:xfrm>
            <a:off x="595860" y="7124888"/>
            <a:ext cx="12476908" cy="5958609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36" name="Rectangle"/>
          <p:cNvSpPr/>
          <p:nvPr/>
        </p:nvSpPr>
        <p:spPr>
          <a:xfrm>
            <a:off x="11567385" y="549317"/>
            <a:ext cx="12476907" cy="5958609"/>
          </a:xfrm>
          <a:prstGeom prst="rect">
            <a:avLst/>
          </a:prstGeom>
          <a:ln w="635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2438339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2438339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714</Words>
  <Application>Microsoft Macintosh PowerPoint</Application>
  <PresentationFormat>Custom</PresentationFormat>
  <Paragraphs>124</Paragraphs>
  <Slides>19</Slides>
  <Notes>1</Notes>
  <HiddenSlides>7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Avenir Next Condensed</vt:lpstr>
      <vt:lpstr>Helvetica Neue</vt:lpstr>
      <vt:lpstr>Helvetica Neue Medium</vt:lpstr>
      <vt:lpstr>21_BasicWhite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Hamelin, Clem</cp:lastModifiedBy>
  <cp:revision>3</cp:revision>
  <dcterms:modified xsi:type="dcterms:W3CDTF">2025-08-18T17:34:41Z</dcterms:modified>
</cp:coreProperties>
</file>