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5"/>
  </p:notesMasterIdLst>
  <p:sldIdLst>
    <p:sldId id="267" r:id="rId2"/>
    <p:sldId id="279" r:id="rId3"/>
    <p:sldId id="268" r:id="rId4"/>
    <p:sldId id="269" r:id="rId5"/>
    <p:sldId id="270" r:id="rId6"/>
    <p:sldId id="271" r:id="rId7"/>
    <p:sldId id="272" r:id="rId8"/>
    <p:sldId id="273" r:id="rId9"/>
    <p:sldId id="274" r:id="rId10"/>
    <p:sldId id="275" r:id="rId11"/>
    <p:sldId id="276" r:id="rId12"/>
    <p:sldId id="277" r:id="rId13"/>
    <p:sldId id="278"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735287F-0DA4-4E9F-BDF1-0A9F4FB9BB58}">
  <a:tblStyle styleId="{1735287F-0DA4-4E9F-BDF1-0A9F4FB9BB58}"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p:cViewPr varScale="1">
        <p:scale>
          <a:sx n="165" d="100"/>
          <a:sy n="165" d="100"/>
        </p:scale>
        <p:origin x="664" y="18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2659b69f7f9_0_5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2659b69f7f9_0_5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2659b69f7f9_0_4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2659b69f7f9_0_4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2659b69f7f9_0_4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1" name="Google Shape;191;g2659b69f7f9_0_4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2659b69f7f9_0_4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 name="Google Shape;198;g2659b69f7f9_0_4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659b69f7f9_0_5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2659b69f7f9_0_5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2659b69f7f9_0_5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2659b69f7f9_0_5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2659b69f7f9_0_5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2659b69f7f9_0_5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2659b69f7f9_0_5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2659b69f7f9_0_5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2659b69f7f9_0_5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2659b69f7f9_0_5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2659b69f7f9_0_5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 name="Google Shape;167;g2659b69f7f9_0_5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2659b69f7f9_0_5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 name="Google Shape;173;g2659b69f7f9_0_5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2659b69f7f9_0_6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 name="Google Shape;179;g2659b69f7f9_0_6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4"/>
          <p:cNvSpPr txBox="1">
            <a:spLocks noGrp="1"/>
          </p:cNvSpPr>
          <p:nvPr>
            <p:ph type="title"/>
          </p:nvPr>
        </p:nvSpPr>
        <p:spPr>
          <a:xfrm>
            <a:off x="311700" y="1675900"/>
            <a:ext cx="8520600" cy="1316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Your Work Identity:</a:t>
            </a:r>
            <a:endParaRPr/>
          </a:p>
          <a:p>
            <a:pPr marL="0" lvl="0" indent="0" algn="ctr" rtl="0">
              <a:spcBef>
                <a:spcPts val="0"/>
              </a:spcBef>
              <a:spcAft>
                <a:spcPts val="0"/>
              </a:spcAft>
              <a:buNone/>
            </a:pPr>
            <a:r>
              <a:rPr lang="en"/>
              <a:t>Interests, Values, and Abilities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3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Scenario 4:</a:t>
            </a:r>
            <a:endParaRPr/>
          </a:p>
        </p:txBody>
      </p:sp>
      <p:sp>
        <p:nvSpPr>
          <p:cNvPr id="182" name="Google Shape;182;p3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700"/>
          </a:p>
          <a:p>
            <a:pPr marL="0" lvl="0" indent="0" algn="l" rtl="0">
              <a:spcBef>
                <a:spcPts val="1600"/>
              </a:spcBef>
              <a:spcAft>
                <a:spcPts val="0"/>
              </a:spcAft>
              <a:buNone/>
            </a:pPr>
            <a:r>
              <a:rPr lang="en">
                <a:solidFill>
                  <a:schemeClr val="dk1"/>
                </a:solidFill>
              </a:rPr>
              <a:t>You’ve found a career that fits nearly all your criteria, except that it does not pay very well. You create a budget and learn that you could get by on that salary, but you wouldn’t be able to afford many luxuries, and would have to live a more modest lifestyle than you originally thought you would. Would you still do it?</a:t>
            </a:r>
            <a:endParaRPr>
              <a:solidFill>
                <a:schemeClr val="dk1"/>
              </a:solidFill>
            </a:endParaRPr>
          </a:p>
          <a:p>
            <a:pPr marL="0" lvl="0" indent="0" algn="l" rtl="0">
              <a:spcBef>
                <a:spcPts val="1000"/>
              </a:spcBef>
              <a:spcAft>
                <a:spcPts val="1000"/>
              </a:spcAft>
              <a:buNone/>
            </a:pPr>
            <a:endParaRPr sz="170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33"/>
          <p:cNvSpPr txBox="1">
            <a:spLocks noGrp="1"/>
          </p:cNvSpPr>
          <p:nvPr>
            <p:ph type="title"/>
          </p:nvPr>
        </p:nvSpPr>
        <p:spPr>
          <a:xfrm>
            <a:off x="311700" y="29310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What have you learned?</a:t>
            </a:r>
            <a:endParaRPr/>
          </a:p>
        </p:txBody>
      </p:sp>
      <p:sp>
        <p:nvSpPr>
          <p:cNvPr id="188" name="Google Shape;188;p3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100">
                <a:solidFill>
                  <a:schemeClr val="dk1"/>
                </a:solidFill>
              </a:rPr>
              <a:t>Step 1: Synthesize your responses to today’s activities into a list of your interests, abilities, and values.</a:t>
            </a:r>
            <a:endParaRPr sz="2100">
              <a:solidFill>
                <a:schemeClr val="dk1"/>
              </a:solidFill>
            </a:endParaRPr>
          </a:p>
          <a:p>
            <a:pPr marL="0" lvl="0" indent="0" algn="l" rtl="0">
              <a:spcBef>
                <a:spcPts val="1600"/>
              </a:spcBef>
              <a:spcAft>
                <a:spcPts val="0"/>
              </a:spcAft>
              <a:buNone/>
            </a:pPr>
            <a:r>
              <a:rPr lang="en" sz="2100">
                <a:solidFill>
                  <a:schemeClr val="dk1"/>
                </a:solidFill>
              </a:rPr>
              <a:t>Step 2: Organize these interests, abilities, and values into three categories:</a:t>
            </a:r>
            <a:endParaRPr sz="2100">
              <a:solidFill>
                <a:schemeClr val="dk1"/>
              </a:solidFill>
            </a:endParaRPr>
          </a:p>
          <a:p>
            <a:pPr marL="914400" lvl="1" indent="-336550" algn="l" rtl="0">
              <a:spcBef>
                <a:spcPts val="1600"/>
              </a:spcBef>
              <a:spcAft>
                <a:spcPts val="0"/>
              </a:spcAft>
              <a:buClr>
                <a:schemeClr val="dk1"/>
              </a:buClr>
              <a:buSzPts val="1700"/>
              <a:buChar char="○"/>
            </a:pPr>
            <a:r>
              <a:rPr lang="en" sz="1700">
                <a:solidFill>
                  <a:schemeClr val="dk1"/>
                </a:solidFill>
              </a:rPr>
              <a:t>Essential-- criteria your ideal career must meet</a:t>
            </a:r>
            <a:endParaRPr sz="1700">
              <a:solidFill>
                <a:schemeClr val="dk1"/>
              </a:solidFill>
            </a:endParaRPr>
          </a:p>
          <a:p>
            <a:pPr marL="914400" lvl="1" indent="-336550" algn="l" rtl="0">
              <a:spcBef>
                <a:spcPts val="1000"/>
              </a:spcBef>
              <a:spcAft>
                <a:spcPts val="0"/>
              </a:spcAft>
              <a:buClr>
                <a:schemeClr val="dk1"/>
              </a:buClr>
              <a:buSzPts val="1700"/>
              <a:buChar char="○"/>
            </a:pPr>
            <a:r>
              <a:rPr lang="en" sz="1700">
                <a:solidFill>
                  <a:schemeClr val="dk1"/>
                </a:solidFill>
              </a:rPr>
              <a:t>Wish list-- criteria you would like your ideal career to meet</a:t>
            </a:r>
            <a:endParaRPr sz="1700">
              <a:solidFill>
                <a:schemeClr val="dk1"/>
              </a:solidFill>
            </a:endParaRPr>
          </a:p>
          <a:p>
            <a:pPr marL="914400" lvl="1" indent="-336550" algn="l" rtl="0">
              <a:spcBef>
                <a:spcPts val="1000"/>
              </a:spcBef>
              <a:spcAft>
                <a:spcPts val="1000"/>
              </a:spcAft>
              <a:buClr>
                <a:schemeClr val="dk1"/>
              </a:buClr>
              <a:buSzPts val="1700"/>
              <a:buChar char="○"/>
            </a:pPr>
            <a:r>
              <a:rPr lang="en" sz="1700">
                <a:solidFill>
                  <a:schemeClr val="dk1"/>
                </a:solidFill>
              </a:rPr>
              <a:t>Not important-- criteria that are not essential for your career</a:t>
            </a:r>
            <a:endParaRPr sz="1700">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34"/>
          <p:cNvSpPr txBox="1">
            <a:spLocks noGrp="1"/>
          </p:cNvSpPr>
          <p:nvPr>
            <p:ph type="title"/>
          </p:nvPr>
        </p:nvSpPr>
        <p:spPr>
          <a:xfrm>
            <a:off x="311700" y="25165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400"/>
              <a:t>Karen’s Example: Assessing your interests, abilities &amp; values</a:t>
            </a:r>
            <a:endParaRPr sz="2400"/>
          </a:p>
        </p:txBody>
      </p:sp>
      <p:sp>
        <p:nvSpPr>
          <p:cNvPr id="194" name="Google Shape;194;p34"/>
          <p:cNvSpPr txBox="1">
            <a:spLocks noGrp="1"/>
          </p:cNvSpPr>
          <p:nvPr>
            <p:ph type="body" idx="1"/>
          </p:nvPr>
        </p:nvSpPr>
        <p:spPr>
          <a:xfrm>
            <a:off x="2628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rPr>
              <a:t>Step 1: Synthesize your responses into a list of interests, abilities, and values</a:t>
            </a:r>
            <a:endParaRPr>
              <a:solidFill>
                <a:schemeClr val="dk1"/>
              </a:solidFill>
            </a:endParaRPr>
          </a:p>
          <a:p>
            <a:pPr marL="0" lvl="0" indent="0" algn="l" rtl="0">
              <a:spcBef>
                <a:spcPts val="1600"/>
              </a:spcBef>
              <a:spcAft>
                <a:spcPts val="1600"/>
              </a:spcAft>
              <a:buNone/>
            </a:pPr>
            <a:endParaRPr/>
          </a:p>
        </p:txBody>
      </p:sp>
      <p:graphicFrame>
        <p:nvGraphicFramePr>
          <p:cNvPr id="195" name="Google Shape;195;p34"/>
          <p:cNvGraphicFramePr/>
          <p:nvPr/>
        </p:nvGraphicFramePr>
        <p:xfrm>
          <a:off x="825375" y="1732300"/>
          <a:ext cx="7239000" cy="3017340"/>
        </p:xfrm>
        <a:graphic>
          <a:graphicData uri="http://schemas.openxmlformats.org/drawingml/2006/table">
            <a:tbl>
              <a:tblPr>
                <a:noFill/>
                <a:tableStyleId>{1735287F-0DA4-4E9F-BDF1-0A9F4FB9BB58}</a:tableStyleId>
              </a:tblPr>
              <a:tblGrid>
                <a:gridCol w="2413000">
                  <a:extLst>
                    <a:ext uri="{9D8B030D-6E8A-4147-A177-3AD203B41FA5}">
                      <a16:colId xmlns:a16="http://schemas.microsoft.com/office/drawing/2014/main" val="20000"/>
                    </a:ext>
                  </a:extLst>
                </a:gridCol>
                <a:gridCol w="2413000">
                  <a:extLst>
                    <a:ext uri="{9D8B030D-6E8A-4147-A177-3AD203B41FA5}">
                      <a16:colId xmlns:a16="http://schemas.microsoft.com/office/drawing/2014/main" val="20001"/>
                    </a:ext>
                  </a:extLst>
                </a:gridCol>
                <a:gridCol w="2413000">
                  <a:extLst>
                    <a:ext uri="{9D8B030D-6E8A-4147-A177-3AD203B41FA5}">
                      <a16:colId xmlns:a16="http://schemas.microsoft.com/office/drawing/2014/main" val="20002"/>
                    </a:ext>
                  </a:extLst>
                </a:gridCol>
              </a:tblGrid>
              <a:tr h="381000">
                <a:tc>
                  <a:txBody>
                    <a:bodyPr/>
                    <a:lstStyle/>
                    <a:p>
                      <a:pPr marL="0" lvl="0" indent="0" algn="ctr" rtl="0">
                        <a:spcBef>
                          <a:spcPts val="0"/>
                        </a:spcBef>
                        <a:spcAft>
                          <a:spcPts val="0"/>
                        </a:spcAft>
                        <a:buNone/>
                      </a:pPr>
                      <a:r>
                        <a:rPr lang="en" b="1"/>
                        <a:t>Interests</a:t>
                      </a:r>
                      <a:endParaRPr b="1"/>
                    </a:p>
                  </a:txBody>
                  <a:tcPr marL="91425" marR="91425" marT="91425" marB="91425">
                    <a:solidFill>
                      <a:srgbClr val="EFEFEF"/>
                    </a:solidFill>
                  </a:tcPr>
                </a:tc>
                <a:tc>
                  <a:txBody>
                    <a:bodyPr/>
                    <a:lstStyle/>
                    <a:p>
                      <a:pPr marL="0" lvl="0" indent="0" algn="ctr" rtl="0">
                        <a:spcBef>
                          <a:spcPts val="0"/>
                        </a:spcBef>
                        <a:spcAft>
                          <a:spcPts val="0"/>
                        </a:spcAft>
                        <a:buNone/>
                      </a:pPr>
                      <a:r>
                        <a:rPr lang="en" b="1"/>
                        <a:t>Abilities</a:t>
                      </a:r>
                      <a:endParaRPr b="1"/>
                    </a:p>
                  </a:txBody>
                  <a:tcPr marL="91425" marR="91425" marT="91425" marB="91425">
                    <a:solidFill>
                      <a:srgbClr val="EFEFEF"/>
                    </a:solidFill>
                  </a:tcPr>
                </a:tc>
                <a:tc>
                  <a:txBody>
                    <a:bodyPr/>
                    <a:lstStyle/>
                    <a:p>
                      <a:pPr marL="0" lvl="0" indent="0" algn="ctr" rtl="0">
                        <a:spcBef>
                          <a:spcPts val="0"/>
                        </a:spcBef>
                        <a:spcAft>
                          <a:spcPts val="0"/>
                        </a:spcAft>
                        <a:buNone/>
                      </a:pPr>
                      <a:r>
                        <a:rPr lang="en" b="1"/>
                        <a:t>Values</a:t>
                      </a:r>
                      <a:endParaRPr b="1"/>
                    </a:p>
                  </a:txBody>
                  <a:tcPr marL="91425" marR="91425" marT="91425" marB="91425">
                    <a:solidFill>
                      <a:srgbClr val="EFEFEF"/>
                    </a:solidFill>
                  </a:tcPr>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
                        <a:t>Geology</a:t>
                      </a:r>
                      <a:endParaRPr/>
                    </a:p>
                  </a:txBody>
                  <a:tcPr marL="91425" marR="91425" marT="91425" marB="91425"/>
                </a:tc>
                <a:tc>
                  <a:txBody>
                    <a:bodyPr/>
                    <a:lstStyle/>
                    <a:p>
                      <a:pPr marL="0" lvl="0" indent="0" algn="l" rtl="0">
                        <a:spcBef>
                          <a:spcPts val="0"/>
                        </a:spcBef>
                        <a:spcAft>
                          <a:spcPts val="0"/>
                        </a:spcAft>
                        <a:buNone/>
                      </a:pPr>
                      <a:r>
                        <a:rPr lang="en"/>
                        <a:t>Talking to people</a:t>
                      </a:r>
                      <a:endParaRPr/>
                    </a:p>
                  </a:txBody>
                  <a:tcPr marL="91425" marR="91425" marT="91425" marB="91425"/>
                </a:tc>
                <a:tc>
                  <a:txBody>
                    <a:bodyPr/>
                    <a:lstStyle/>
                    <a:p>
                      <a:pPr marL="0" lvl="0" indent="0" algn="l" rtl="0">
                        <a:spcBef>
                          <a:spcPts val="0"/>
                        </a:spcBef>
                        <a:spcAft>
                          <a:spcPts val="0"/>
                        </a:spcAft>
                        <a:buNone/>
                      </a:pPr>
                      <a:r>
                        <a:rPr lang="en"/>
                        <a:t>Working as part of a team</a:t>
                      </a:r>
                      <a:endParaRPr/>
                    </a:p>
                  </a:txBody>
                  <a:tcPr marL="91425" marR="91425" marT="91425" marB="91425"/>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Clr>
                          <a:schemeClr val="dk1"/>
                        </a:buClr>
                        <a:buSzPts val="1100"/>
                        <a:buFont typeface="Arial"/>
                        <a:buNone/>
                      </a:pPr>
                      <a:r>
                        <a:rPr lang="en">
                          <a:solidFill>
                            <a:schemeClr val="dk1"/>
                          </a:solidFill>
                        </a:rPr>
                        <a:t>Knitting</a:t>
                      </a:r>
                      <a:endParaRPr/>
                    </a:p>
                  </a:txBody>
                  <a:tcPr marL="91425" marR="91425" marT="91425" marB="91425"/>
                </a:tc>
                <a:tc>
                  <a:txBody>
                    <a:bodyPr/>
                    <a:lstStyle/>
                    <a:p>
                      <a:pPr marL="0" lvl="0" indent="0" algn="l" rtl="0">
                        <a:spcBef>
                          <a:spcPts val="0"/>
                        </a:spcBef>
                        <a:spcAft>
                          <a:spcPts val="0"/>
                        </a:spcAft>
                        <a:buNone/>
                      </a:pPr>
                      <a:r>
                        <a:rPr lang="en"/>
                        <a:t>Explaining complicated information</a:t>
                      </a:r>
                      <a:endParaRPr/>
                    </a:p>
                  </a:txBody>
                  <a:tcPr marL="91425" marR="91425" marT="91425" marB="91425"/>
                </a:tc>
                <a:tc>
                  <a:txBody>
                    <a:bodyPr/>
                    <a:lstStyle/>
                    <a:p>
                      <a:pPr marL="0" lvl="0" indent="0" algn="l" rtl="0">
                        <a:spcBef>
                          <a:spcPts val="0"/>
                        </a:spcBef>
                        <a:spcAft>
                          <a:spcPts val="0"/>
                        </a:spcAft>
                        <a:buNone/>
                      </a:pPr>
                      <a:r>
                        <a:rPr lang="en"/>
                        <a:t>Having something tangible to show for my work</a:t>
                      </a:r>
                      <a:endParaRPr/>
                    </a:p>
                  </a:txBody>
                  <a:tcPr marL="91425" marR="91425" marT="91425" marB="91425"/>
                </a:tc>
                <a:extLst>
                  <a:ext uri="{0D108BD9-81ED-4DB2-BD59-A6C34878D82A}">
                    <a16:rowId xmlns:a16="http://schemas.microsoft.com/office/drawing/2014/main" val="10002"/>
                  </a:ext>
                </a:extLst>
              </a:tr>
              <a:tr h="381000">
                <a:tc>
                  <a:txBody>
                    <a:bodyPr/>
                    <a:lstStyle/>
                    <a:p>
                      <a:pPr marL="0" lvl="0" indent="0" algn="l" rtl="0">
                        <a:spcBef>
                          <a:spcPts val="0"/>
                        </a:spcBef>
                        <a:spcAft>
                          <a:spcPts val="0"/>
                        </a:spcAft>
                        <a:buNone/>
                      </a:pPr>
                      <a:r>
                        <a:rPr lang="en"/>
                        <a:t>Teaching</a:t>
                      </a:r>
                      <a:endParaRPr/>
                    </a:p>
                  </a:txBody>
                  <a:tcPr marL="91425" marR="91425" marT="91425" marB="91425"/>
                </a:tc>
                <a:tc>
                  <a:txBody>
                    <a:bodyPr/>
                    <a:lstStyle/>
                    <a:p>
                      <a:pPr marL="0" lvl="0" indent="0" algn="l" rtl="0">
                        <a:spcBef>
                          <a:spcPts val="0"/>
                        </a:spcBef>
                        <a:spcAft>
                          <a:spcPts val="0"/>
                        </a:spcAft>
                        <a:buNone/>
                      </a:pPr>
                      <a:r>
                        <a:rPr lang="en"/>
                        <a:t>Organizing information</a:t>
                      </a:r>
                      <a:endParaRPr/>
                    </a:p>
                  </a:txBody>
                  <a:tcPr marL="91425" marR="91425" marT="91425" marB="91425"/>
                </a:tc>
                <a:tc>
                  <a:txBody>
                    <a:bodyPr/>
                    <a:lstStyle/>
                    <a:p>
                      <a:pPr marL="0" lvl="0" indent="0" algn="l" rtl="0">
                        <a:spcBef>
                          <a:spcPts val="0"/>
                        </a:spcBef>
                        <a:spcAft>
                          <a:spcPts val="0"/>
                        </a:spcAft>
                        <a:buNone/>
                      </a:pPr>
                      <a:r>
                        <a:rPr lang="en"/>
                        <a:t>Steady, reliable employment</a:t>
                      </a:r>
                      <a:endParaRPr/>
                    </a:p>
                  </a:txBody>
                  <a:tcPr marL="91425" marR="91425" marT="91425" marB="91425"/>
                </a:tc>
                <a:extLst>
                  <a:ext uri="{0D108BD9-81ED-4DB2-BD59-A6C34878D82A}">
                    <a16:rowId xmlns:a16="http://schemas.microsoft.com/office/drawing/2014/main" val="10003"/>
                  </a:ext>
                </a:extLst>
              </a:tr>
              <a:tr h="381000">
                <a:tc>
                  <a:txBody>
                    <a:bodyPr/>
                    <a:lstStyle/>
                    <a:p>
                      <a:pPr marL="0" lvl="0" indent="0" algn="l" rtl="0">
                        <a:spcBef>
                          <a:spcPts val="0"/>
                        </a:spcBef>
                        <a:spcAft>
                          <a:spcPts val="0"/>
                        </a:spcAft>
                        <a:buNone/>
                      </a:pPr>
                      <a:r>
                        <a:rPr lang="en"/>
                        <a:t>Being outside</a:t>
                      </a:r>
                      <a:endParaRPr/>
                    </a:p>
                  </a:txBody>
                  <a:tcPr marL="91425" marR="91425" marT="91425" marB="91425"/>
                </a:tc>
                <a:tc>
                  <a:txBody>
                    <a:bodyPr/>
                    <a:lstStyle/>
                    <a:p>
                      <a:pPr marL="0" lvl="0" indent="0" algn="l" rtl="0">
                        <a:spcBef>
                          <a:spcPts val="0"/>
                        </a:spcBef>
                        <a:spcAft>
                          <a:spcPts val="0"/>
                        </a:spcAft>
                        <a:buNone/>
                      </a:pPr>
                      <a:r>
                        <a:rPr lang="en"/>
                        <a:t>Coming up with creative ways to solve problems</a:t>
                      </a: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4"/>
                  </a:ext>
                </a:extLst>
              </a:tr>
              <a:tr h="38100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5"/>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35"/>
          <p:cNvSpPr txBox="1">
            <a:spLocks noGrp="1"/>
          </p:cNvSpPr>
          <p:nvPr>
            <p:ph type="title"/>
          </p:nvPr>
        </p:nvSpPr>
        <p:spPr>
          <a:xfrm>
            <a:off x="311700" y="224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Karen’s Example: Criteria for your ideal career</a:t>
            </a:r>
            <a:endParaRPr/>
          </a:p>
        </p:txBody>
      </p:sp>
      <p:sp>
        <p:nvSpPr>
          <p:cNvPr id="201" name="Google Shape;201;p35"/>
          <p:cNvSpPr txBox="1">
            <a:spLocks noGrp="1"/>
          </p:cNvSpPr>
          <p:nvPr>
            <p:ph type="body" idx="1"/>
          </p:nvPr>
        </p:nvSpPr>
        <p:spPr>
          <a:xfrm>
            <a:off x="311700" y="1017725"/>
            <a:ext cx="8520600" cy="3551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rPr>
              <a:t>Step 2: Organize your interests, abilities, and values into three categories:</a:t>
            </a:r>
            <a:endParaRPr>
              <a:solidFill>
                <a:schemeClr val="dk1"/>
              </a:solidFill>
            </a:endParaRPr>
          </a:p>
          <a:p>
            <a:pPr marL="0" lvl="0" indent="0" algn="l" rtl="0">
              <a:spcBef>
                <a:spcPts val="1600"/>
              </a:spcBef>
              <a:spcAft>
                <a:spcPts val="1600"/>
              </a:spcAft>
              <a:buNone/>
            </a:pPr>
            <a:endParaRPr/>
          </a:p>
        </p:txBody>
      </p:sp>
      <p:graphicFrame>
        <p:nvGraphicFramePr>
          <p:cNvPr id="202" name="Google Shape;202;p35"/>
          <p:cNvGraphicFramePr/>
          <p:nvPr/>
        </p:nvGraphicFramePr>
        <p:xfrm>
          <a:off x="825375" y="1581975"/>
          <a:ext cx="7239000" cy="2621130"/>
        </p:xfrm>
        <a:graphic>
          <a:graphicData uri="http://schemas.openxmlformats.org/drawingml/2006/table">
            <a:tbl>
              <a:tblPr>
                <a:noFill/>
                <a:tableStyleId>{1735287F-0DA4-4E9F-BDF1-0A9F4FB9BB58}</a:tableStyleId>
              </a:tblPr>
              <a:tblGrid>
                <a:gridCol w="2413000">
                  <a:extLst>
                    <a:ext uri="{9D8B030D-6E8A-4147-A177-3AD203B41FA5}">
                      <a16:colId xmlns:a16="http://schemas.microsoft.com/office/drawing/2014/main" val="20000"/>
                    </a:ext>
                  </a:extLst>
                </a:gridCol>
                <a:gridCol w="2413000">
                  <a:extLst>
                    <a:ext uri="{9D8B030D-6E8A-4147-A177-3AD203B41FA5}">
                      <a16:colId xmlns:a16="http://schemas.microsoft.com/office/drawing/2014/main" val="20001"/>
                    </a:ext>
                  </a:extLst>
                </a:gridCol>
                <a:gridCol w="2413000">
                  <a:extLst>
                    <a:ext uri="{9D8B030D-6E8A-4147-A177-3AD203B41FA5}">
                      <a16:colId xmlns:a16="http://schemas.microsoft.com/office/drawing/2014/main" val="20002"/>
                    </a:ext>
                  </a:extLst>
                </a:gridCol>
              </a:tblGrid>
              <a:tr h="381000">
                <a:tc>
                  <a:txBody>
                    <a:bodyPr/>
                    <a:lstStyle/>
                    <a:p>
                      <a:pPr marL="0" lvl="0" indent="0" algn="ctr" rtl="0">
                        <a:spcBef>
                          <a:spcPts val="0"/>
                        </a:spcBef>
                        <a:spcAft>
                          <a:spcPts val="0"/>
                        </a:spcAft>
                        <a:buNone/>
                      </a:pPr>
                      <a:r>
                        <a:rPr lang="en" b="1"/>
                        <a:t>Essential</a:t>
                      </a:r>
                      <a:endParaRPr b="1"/>
                    </a:p>
                  </a:txBody>
                  <a:tcPr marL="91425" marR="91425" marT="91425" marB="91425">
                    <a:solidFill>
                      <a:srgbClr val="EFEFEF"/>
                    </a:solidFill>
                  </a:tcPr>
                </a:tc>
                <a:tc>
                  <a:txBody>
                    <a:bodyPr/>
                    <a:lstStyle/>
                    <a:p>
                      <a:pPr marL="0" lvl="0" indent="0" algn="ctr" rtl="0">
                        <a:spcBef>
                          <a:spcPts val="0"/>
                        </a:spcBef>
                        <a:spcAft>
                          <a:spcPts val="0"/>
                        </a:spcAft>
                        <a:buNone/>
                      </a:pPr>
                      <a:r>
                        <a:rPr lang="en" b="1"/>
                        <a:t>Wish List</a:t>
                      </a:r>
                      <a:endParaRPr b="1"/>
                    </a:p>
                  </a:txBody>
                  <a:tcPr marL="91425" marR="91425" marT="91425" marB="91425">
                    <a:solidFill>
                      <a:srgbClr val="EFEFEF"/>
                    </a:solidFill>
                  </a:tcPr>
                </a:tc>
                <a:tc>
                  <a:txBody>
                    <a:bodyPr/>
                    <a:lstStyle/>
                    <a:p>
                      <a:pPr marL="0" lvl="0" indent="0" algn="ctr" rtl="0">
                        <a:spcBef>
                          <a:spcPts val="0"/>
                        </a:spcBef>
                        <a:spcAft>
                          <a:spcPts val="0"/>
                        </a:spcAft>
                        <a:buNone/>
                      </a:pPr>
                      <a:r>
                        <a:rPr lang="en" b="1"/>
                        <a:t>Not Important</a:t>
                      </a:r>
                      <a:endParaRPr b="1"/>
                    </a:p>
                  </a:txBody>
                  <a:tcPr marL="91425" marR="91425" marT="91425" marB="91425">
                    <a:solidFill>
                      <a:srgbClr val="EFEFEF"/>
                    </a:solidFill>
                  </a:tcPr>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Clr>
                          <a:schemeClr val="dk1"/>
                        </a:buClr>
                        <a:buSzPts val="1100"/>
                        <a:buFont typeface="Arial"/>
                        <a:buNone/>
                      </a:pPr>
                      <a:r>
                        <a:rPr lang="en">
                          <a:solidFill>
                            <a:schemeClr val="dk1"/>
                          </a:solidFill>
                        </a:rPr>
                        <a:t>Geology</a:t>
                      </a:r>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a:solidFill>
                            <a:schemeClr val="dk1"/>
                          </a:solidFill>
                        </a:rPr>
                        <a:t>Being outside</a:t>
                      </a:r>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a:solidFill>
                            <a:schemeClr val="dk1"/>
                          </a:solidFill>
                        </a:rPr>
                        <a:t>Talking to people</a:t>
                      </a:r>
                      <a:endParaRPr/>
                    </a:p>
                  </a:txBody>
                  <a:tcPr marL="91425" marR="91425" marT="91425" marB="91425"/>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Clr>
                          <a:schemeClr val="dk1"/>
                        </a:buClr>
                        <a:buSzPts val="1100"/>
                        <a:buFont typeface="Arial"/>
                        <a:buNone/>
                      </a:pPr>
                      <a:r>
                        <a:rPr lang="en">
                          <a:solidFill>
                            <a:schemeClr val="dk1"/>
                          </a:solidFill>
                        </a:rPr>
                        <a:t>Working as part of a team</a:t>
                      </a:r>
                      <a:endParaRPr/>
                    </a:p>
                  </a:txBody>
                  <a:tcPr marL="91425" marR="91425" marT="91425" marB="91425">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
                          <a:solidFill>
                            <a:schemeClr val="dk1"/>
                          </a:solidFill>
                        </a:rPr>
                        <a:t>Having something tangible to show for my work</a:t>
                      </a:r>
                      <a:endParaRPr/>
                    </a:p>
                  </a:txBody>
                  <a:tcPr marL="91425" marR="91425" marT="91425" marB="91425">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
                          <a:solidFill>
                            <a:schemeClr val="dk1"/>
                          </a:solidFill>
                        </a:rPr>
                        <a:t>Organizing information</a:t>
                      </a:r>
                      <a:endParaRPr/>
                    </a:p>
                  </a:txBody>
                  <a:tcPr marL="91425" marR="91425" marT="91425" marB="91425">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2"/>
                  </a:ext>
                </a:extLst>
              </a:tr>
              <a:tr h="381000">
                <a:tc>
                  <a:txBody>
                    <a:bodyPr/>
                    <a:lstStyle/>
                    <a:p>
                      <a:pPr marL="0" lvl="0" indent="0" algn="l" rtl="0">
                        <a:spcBef>
                          <a:spcPts val="0"/>
                        </a:spcBef>
                        <a:spcAft>
                          <a:spcPts val="0"/>
                        </a:spcAft>
                        <a:buClr>
                          <a:schemeClr val="dk1"/>
                        </a:buClr>
                        <a:buSzPts val="1100"/>
                        <a:buFont typeface="Arial"/>
                        <a:buNone/>
                      </a:pPr>
                      <a:r>
                        <a:rPr lang="en">
                          <a:solidFill>
                            <a:schemeClr val="dk1"/>
                          </a:solidFill>
                        </a:rPr>
                        <a:t>Steady, reliable employment</a:t>
                      </a:r>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
                          <a:solidFill>
                            <a:schemeClr val="dk1"/>
                          </a:solidFill>
                        </a:rPr>
                        <a:t>Coming up with creative ways to solve problems</a:t>
                      </a:r>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
                          <a:solidFill>
                            <a:schemeClr val="dk1"/>
                          </a:solidFill>
                        </a:rPr>
                        <a:t>Knitting</a:t>
                      </a:r>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3"/>
                  </a:ext>
                </a:extLst>
              </a:tr>
              <a:tr h="381000">
                <a:tc>
                  <a:txBody>
                    <a:bodyPr/>
                    <a:lstStyle/>
                    <a:p>
                      <a:pPr marL="0" lvl="0" indent="0" algn="l" rtl="0">
                        <a:spcBef>
                          <a:spcPts val="0"/>
                        </a:spcBef>
                        <a:spcAft>
                          <a:spcPts val="0"/>
                        </a:spcAft>
                        <a:buClr>
                          <a:schemeClr val="dk1"/>
                        </a:buClr>
                        <a:buSzPts val="1100"/>
                        <a:buFont typeface="Arial"/>
                        <a:buNone/>
                      </a:pPr>
                      <a:r>
                        <a:rPr lang="en">
                          <a:solidFill>
                            <a:schemeClr val="dk1"/>
                          </a:solidFill>
                        </a:rPr>
                        <a:t>Teaching</a:t>
                      </a:r>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
                        <a:t>Explaining complicated information</a:t>
                      </a:r>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203" name="Google Shape;203;p35"/>
          <p:cNvSpPr txBox="1"/>
          <p:nvPr/>
        </p:nvSpPr>
        <p:spPr>
          <a:xfrm>
            <a:off x="1230650" y="4497300"/>
            <a:ext cx="7693800" cy="469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rgbClr val="FF0000"/>
                </a:solidFill>
              </a:rPr>
              <a:t>This will become a checklist for you as you explore potential careers</a:t>
            </a:r>
            <a:endParaRPr sz="1800" b="1">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274A8-B94F-64AA-E316-EDCBFDCB4CAE}"/>
              </a:ext>
            </a:extLst>
          </p:cNvPr>
          <p:cNvSpPr>
            <a:spLocks noGrp="1"/>
          </p:cNvSpPr>
          <p:nvPr>
            <p:ph type="title"/>
          </p:nvPr>
        </p:nvSpPr>
        <p:spPr/>
        <p:txBody>
          <a:bodyPr/>
          <a:lstStyle/>
          <a:p>
            <a:r>
              <a:rPr lang="en-US" dirty="0"/>
              <a:t>In-class activity</a:t>
            </a:r>
          </a:p>
        </p:txBody>
      </p:sp>
      <p:sp>
        <p:nvSpPr>
          <p:cNvPr id="3" name="Text Placeholder 2">
            <a:extLst>
              <a:ext uri="{FF2B5EF4-FFF2-40B4-BE49-F238E27FC236}">
                <a16:creationId xmlns:a16="http://schemas.microsoft.com/office/drawing/2014/main" id="{5AE190F7-77F5-E816-ADF6-408A696F4867}"/>
              </a:ext>
            </a:extLst>
          </p:cNvPr>
          <p:cNvSpPr>
            <a:spLocks noGrp="1"/>
          </p:cNvSpPr>
          <p:nvPr>
            <p:ph type="body" idx="1"/>
          </p:nvPr>
        </p:nvSpPr>
        <p:spPr/>
        <p:txBody>
          <a:bodyPr/>
          <a:lstStyle/>
          <a:p>
            <a:pPr marL="114300" indent="0">
              <a:buNone/>
            </a:pPr>
            <a:r>
              <a:rPr lang="en-US" dirty="0"/>
              <a:t>Purpose: Start identifying personal interests, values, and abilities and how they may relate to future career opportunities.</a:t>
            </a:r>
          </a:p>
          <a:p>
            <a:pPr marL="114300" indent="0">
              <a:buNone/>
            </a:pPr>
            <a:endParaRPr lang="en-US" dirty="0"/>
          </a:p>
          <a:p>
            <a:pPr marL="114300" indent="0">
              <a:buNone/>
            </a:pPr>
            <a:r>
              <a:rPr lang="en-US" dirty="0"/>
              <a:t>Knowledge/skills: This activity will help develop your skills in self-reflection</a:t>
            </a:r>
          </a:p>
          <a:p>
            <a:pPr marL="114300" indent="0">
              <a:buNone/>
            </a:pPr>
            <a:endParaRPr lang="en-US" dirty="0"/>
          </a:p>
          <a:p>
            <a:pPr marL="114300" indent="0">
              <a:buNone/>
            </a:pPr>
            <a:r>
              <a:rPr lang="en-US" dirty="0"/>
              <a:t>Task: The slides will guide you through a series of questions and scenarios. You will take notes to record your own ideas and reflections.</a:t>
            </a:r>
          </a:p>
        </p:txBody>
      </p:sp>
    </p:spTree>
    <p:extLst>
      <p:ext uri="{BB962C8B-B14F-4D97-AF65-F5344CB8AC3E}">
        <p14:creationId xmlns:p14="http://schemas.microsoft.com/office/powerpoint/2010/main" val="38360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5"/>
          <p:cNvSpPr txBox="1">
            <a:spLocks noGrp="1"/>
          </p:cNvSpPr>
          <p:nvPr>
            <p:ph type="title"/>
          </p:nvPr>
        </p:nvSpPr>
        <p:spPr>
          <a:xfrm>
            <a:off x="311700" y="11925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Activity: Assessing your interests</a:t>
            </a:r>
            <a:endParaRPr dirty="0"/>
          </a:p>
        </p:txBody>
      </p:sp>
      <p:sp>
        <p:nvSpPr>
          <p:cNvPr id="141" name="Google Shape;141;p25"/>
          <p:cNvSpPr txBox="1">
            <a:spLocks noGrp="1"/>
          </p:cNvSpPr>
          <p:nvPr>
            <p:ph type="body" idx="1"/>
          </p:nvPr>
        </p:nvSpPr>
        <p:spPr>
          <a:xfrm>
            <a:off x="311700" y="799700"/>
            <a:ext cx="8520600" cy="4190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b="1" dirty="0">
                <a:solidFill>
                  <a:schemeClr val="dk1"/>
                </a:solidFill>
              </a:rPr>
              <a:t>Interests = things you enjoy doing</a:t>
            </a:r>
            <a:endParaRPr sz="2000" b="1" dirty="0">
              <a:solidFill>
                <a:schemeClr val="dk1"/>
              </a:solidFill>
            </a:endParaRPr>
          </a:p>
          <a:p>
            <a:pPr marL="0" lvl="0" indent="0" algn="l" rtl="0">
              <a:spcBef>
                <a:spcPts val="1600"/>
              </a:spcBef>
              <a:spcAft>
                <a:spcPts val="0"/>
              </a:spcAft>
              <a:buNone/>
            </a:pPr>
            <a:r>
              <a:rPr lang="en" sz="1600" dirty="0"/>
              <a:t>Answer any/all of these questions in your notes:</a:t>
            </a:r>
            <a:endParaRPr sz="1600" dirty="0"/>
          </a:p>
          <a:p>
            <a:pPr marL="457200" lvl="0" indent="-330200" algn="l" rtl="0">
              <a:spcBef>
                <a:spcPts val="1600"/>
              </a:spcBef>
              <a:spcAft>
                <a:spcPts val="0"/>
              </a:spcAft>
              <a:buSzPts val="1600"/>
              <a:buChar char="●"/>
            </a:pPr>
            <a:r>
              <a:rPr lang="en" sz="1600" dirty="0"/>
              <a:t>What classes have you enjoyed most?</a:t>
            </a:r>
            <a:endParaRPr sz="1600" dirty="0"/>
          </a:p>
          <a:p>
            <a:pPr marL="457200" lvl="0" indent="-330200" algn="l" rtl="0">
              <a:spcBef>
                <a:spcPts val="1000"/>
              </a:spcBef>
              <a:spcAft>
                <a:spcPts val="0"/>
              </a:spcAft>
              <a:buSzPts val="1600"/>
              <a:buChar char="●"/>
            </a:pPr>
            <a:r>
              <a:rPr lang="en" sz="1600" dirty="0"/>
              <a:t>What are your hobbies and personal interests (the things you do because you want to, not because you have to)?</a:t>
            </a:r>
            <a:endParaRPr sz="1600" dirty="0"/>
          </a:p>
          <a:p>
            <a:pPr marL="457200" lvl="0" indent="-330200" algn="l" rtl="0">
              <a:spcBef>
                <a:spcPts val="1000"/>
              </a:spcBef>
              <a:spcAft>
                <a:spcPts val="0"/>
              </a:spcAft>
              <a:buSzPts val="1600"/>
              <a:buChar char="●"/>
            </a:pPr>
            <a:r>
              <a:rPr lang="en" sz="1600" dirty="0"/>
              <a:t>What have you liked about jobs you’ve had?</a:t>
            </a:r>
            <a:endParaRPr sz="1600" dirty="0"/>
          </a:p>
          <a:p>
            <a:pPr marL="457200" lvl="0" indent="-330200" algn="l" rtl="0">
              <a:spcBef>
                <a:spcPts val="1000"/>
              </a:spcBef>
              <a:spcAft>
                <a:spcPts val="0"/>
              </a:spcAft>
              <a:buSzPts val="1600"/>
              <a:buChar char="●"/>
            </a:pPr>
            <a:r>
              <a:rPr lang="en" sz="1600" dirty="0"/>
              <a:t>What did you want to be when you grew up, and what about that work made it sound fun or interesting?</a:t>
            </a:r>
            <a:endParaRPr sz="1600" dirty="0"/>
          </a:p>
          <a:p>
            <a:pPr marL="457200" lvl="0" indent="-330200" algn="l" rtl="0">
              <a:spcBef>
                <a:spcPts val="1000"/>
              </a:spcBef>
              <a:spcAft>
                <a:spcPts val="0"/>
              </a:spcAft>
              <a:buSzPts val="1600"/>
              <a:buChar char="●"/>
            </a:pPr>
            <a:r>
              <a:rPr lang="en" sz="1600" dirty="0"/>
              <a:t>What’s your current dream job, and what about it sounds fun or interesting?</a:t>
            </a:r>
            <a:endParaRPr sz="1600" dirty="0"/>
          </a:p>
          <a:p>
            <a:pPr marL="457200" lvl="0" indent="-330200" algn="l" rtl="0">
              <a:spcBef>
                <a:spcPts val="1000"/>
              </a:spcBef>
              <a:spcAft>
                <a:spcPts val="1000"/>
              </a:spcAft>
              <a:buSzPts val="1600"/>
              <a:buChar char="●"/>
            </a:pPr>
            <a:r>
              <a:rPr lang="en" sz="1600" dirty="0"/>
              <a:t>If you were going to voluntarily read a nonfiction book on any topic, what would the book be about?</a:t>
            </a:r>
            <a:endParaRPr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6"/>
          <p:cNvSpPr txBox="1">
            <a:spLocks noGrp="1"/>
          </p:cNvSpPr>
          <p:nvPr>
            <p:ph type="title"/>
          </p:nvPr>
        </p:nvSpPr>
        <p:spPr>
          <a:xfrm>
            <a:off x="311700" y="11925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Activity: Assessing your abilities/skills </a:t>
            </a:r>
            <a:endParaRPr/>
          </a:p>
        </p:txBody>
      </p:sp>
      <p:sp>
        <p:nvSpPr>
          <p:cNvPr id="147" name="Google Shape;147;p26"/>
          <p:cNvSpPr txBox="1">
            <a:spLocks noGrp="1"/>
          </p:cNvSpPr>
          <p:nvPr>
            <p:ph type="body" idx="1"/>
          </p:nvPr>
        </p:nvSpPr>
        <p:spPr>
          <a:xfrm>
            <a:off x="311700" y="799700"/>
            <a:ext cx="8520600" cy="4190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b="1" dirty="0">
                <a:solidFill>
                  <a:schemeClr val="dk1"/>
                </a:solidFill>
              </a:rPr>
              <a:t>Abilities/skills = personal strengths, things you are good at</a:t>
            </a:r>
            <a:endParaRPr sz="2000" b="1" dirty="0">
              <a:solidFill>
                <a:schemeClr val="dk1"/>
              </a:solidFill>
            </a:endParaRPr>
          </a:p>
          <a:p>
            <a:pPr marL="0" lvl="0" indent="0" algn="l" rtl="0">
              <a:spcBef>
                <a:spcPts val="1600"/>
              </a:spcBef>
              <a:spcAft>
                <a:spcPts val="0"/>
              </a:spcAft>
              <a:buNone/>
            </a:pPr>
            <a:r>
              <a:rPr lang="en" dirty="0"/>
              <a:t>Answer any/all of these questions in your notes:</a:t>
            </a:r>
            <a:endParaRPr dirty="0"/>
          </a:p>
          <a:p>
            <a:pPr marL="457200" lvl="0" indent="-342900" algn="l" rtl="0">
              <a:spcBef>
                <a:spcPts val="1600"/>
              </a:spcBef>
              <a:spcAft>
                <a:spcPts val="0"/>
              </a:spcAft>
              <a:buSzPts val="1800"/>
              <a:buChar char="●"/>
            </a:pPr>
            <a:r>
              <a:rPr lang="en" dirty="0"/>
              <a:t>What have family and friends said you are good at?</a:t>
            </a:r>
            <a:endParaRPr dirty="0"/>
          </a:p>
          <a:p>
            <a:pPr marL="457200" lvl="0" indent="-342900" algn="l" rtl="0">
              <a:spcBef>
                <a:spcPts val="1000"/>
              </a:spcBef>
              <a:spcAft>
                <a:spcPts val="0"/>
              </a:spcAft>
              <a:buSzPts val="1800"/>
              <a:buChar char="●"/>
            </a:pPr>
            <a:r>
              <a:rPr lang="en" dirty="0"/>
              <a:t>What do other people ask you for help with?</a:t>
            </a:r>
            <a:endParaRPr dirty="0"/>
          </a:p>
          <a:p>
            <a:pPr marL="457200" lvl="0" indent="-342900" algn="l" rtl="0">
              <a:spcBef>
                <a:spcPts val="1000"/>
              </a:spcBef>
              <a:spcAft>
                <a:spcPts val="0"/>
              </a:spcAft>
              <a:buSzPts val="1800"/>
              <a:buChar char="●"/>
            </a:pPr>
            <a:r>
              <a:rPr lang="en" dirty="0"/>
              <a:t>What parts of jobs, courses, or extracurricular activities have come easily to you?</a:t>
            </a:r>
            <a:endParaRPr dirty="0"/>
          </a:p>
          <a:p>
            <a:pPr marL="457200" lvl="0" indent="-342900" algn="l" rtl="0">
              <a:spcBef>
                <a:spcPts val="1000"/>
              </a:spcBef>
              <a:spcAft>
                <a:spcPts val="0"/>
              </a:spcAft>
              <a:buSzPts val="1800"/>
              <a:buChar char="●"/>
            </a:pPr>
            <a:r>
              <a:rPr lang="en" dirty="0"/>
              <a:t>What are your greatest accomplishments, and what skills did you use to achieve those things?</a:t>
            </a:r>
            <a:endParaRPr dirty="0"/>
          </a:p>
          <a:p>
            <a:pPr marL="457200" lvl="0" indent="-342900" algn="l" rtl="0">
              <a:spcBef>
                <a:spcPts val="1000"/>
              </a:spcBef>
              <a:spcAft>
                <a:spcPts val="1000"/>
              </a:spcAft>
              <a:buSzPts val="1800"/>
              <a:buChar char="●"/>
            </a:pPr>
            <a:r>
              <a:rPr lang="en" dirty="0"/>
              <a:t>What skill do you feel the most proud of having?</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7"/>
          <p:cNvSpPr txBox="1">
            <a:spLocks noGrp="1"/>
          </p:cNvSpPr>
          <p:nvPr>
            <p:ph type="title"/>
          </p:nvPr>
        </p:nvSpPr>
        <p:spPr>
          <a:xfrm>
            <a:off x="311700" y="11925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Activity: Assessing your values</a:t>
            </a:r>
            <a:endParaRPr/>
          </a:p>
        </p:txBody>
      </p:sp>
      <p:sp>
        <p:nvSpPr>
          <p:cNvPr id="153" name="Google Shape;153;p27"/>
          <p:cNvSpPr txBox="1">
            <a:spLocks noGrp="1"/>
          </p:cNvSpPr>
          <p:nvPr>
            <p:ph type="body" idx="1"/>
          </p:nvPr>
        </p:nvSpPr>
        <p:spPr>
          <a:xfrm>
            <a:off x="311700" y="799700"/>
            <a:ext cx="8520600" cy="4190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b="1" dirty="0">
                <a:solidFill>
                  <a:schemeClr val="dk1"/>
                </a:solidFill>
              </a:rPr>
              <a:t>Values = core beliefs or ideas that are important to you in a career</a:t>
            </a:r>
            <a:endParaRPr sz="2000" b="1" dirty="0">
              <a:solidFill>
                <a:schemeClr val="dk1"/>
              </a:solidFill>
            </a:endParaRPr>
          </a:p>
          <a:p>
            <a:pPr marL="0" lvl="0" indent="0" algn="l" rtl="0">
              <a:spcBef>
                <a:spcPts val="1600"/>
              </a:spcBef>
              <a:spcAft>
                <a:spcPts val="0"/>
              </a:spcAft>
              <a:buNone/>
            </a:pPr>
            <a:r>
              <a:rPr lang="en" dirty="0"/>
              <a:t>Answer any/all of these questions in your notes:</a:t>
            </a:r>
            <a:endParaRPr dirty="0"/>
          </a:p>
          <a:p>
            <a:pPr marL="457200" lvl="0" indent="-342900" algn="l" rtl="0">
              <a:spcBef>
                <a:spcPts val="1600"/>
              </a:spcBef>
              <a:spcAft>
                <a:spcPts val="0"/>
              </a:spcAft>
              <a:buSzPts val="1800"/>
              <a:buChar char="●"/>
            </a:pPr>
            <a:r>
              <a:rPr lang="en" dirty="0"/>
              <a:t>In previous jobs or extracurricular activities, what has given you satisfaction?</a:t>
            </a:r>
            <a:endParaRPr dirty="0"/>
          </a:p>
          <a:p>
            <a:pPr marL="457200" lvl="0" indent="-342900" algn="l" rtl="0">
              <a:spcBef>
                <a:spcPts val="1000"/>
              </a:spcBef>
              <a:spcAft>
                <a:spcPts val="0"/>
              </a:spcAft>
              <a:buSzPts val="1800"/>
              <a:buChar char="●"/>
            </a:pPr>
            <a:r>
              <a:rPr lang="en" dirty="0"/>
              <a:t>In previous jobs, extracurricular activities, or volunteer experiences, what did you especially dislike?</a:t>
            </a:r>
            <a:endParaRPr dirty="0"/>
          </a:p>
          <a:p>
            <a:pPr marL="457200" lvl="0" indent="-342900" algn="l" rtl="0">
              <a:spcBef>
                <a:spcPts val="1000"/>
              </a:spcBef>
              <a:spcAft>
                <a:spcPts val="0"/>
              </a:spcAft>
              <a:buSzPts val="1800"/>
              <a:buChar char="●"/>
            </a:pPr>
            <a:r>
              <a:rPr lang="en" dirty="0"/>
              <a:t>What motivates you to pursue a career– what do you want to get out of it?</a:t>
            </a:r>
            <a:endParaRPr dirty="0"/>
          </a:p>
          <a:p>
            <a:pPr marL="457200" lvl="0" indent="-342900" algn="l" rtl="0">
              <a:spcBef>
                <a:spcPts val="1000"/>
              </a:spcBef>
              <a:spcAft>
                <a:spcPts val="1000"/>
              </a:spcAft>
              <a:buSzPts val="1800"/>
              <a:buChar char="●"/>
            </a:pPr>
            <a:r>
              <a:rPr lang="en" dirty="0"/>
              <a:t>Thinking about your greatest accomplishments, what about accomplishing those things made them satisfying to you?</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8"/>
          <p:cNvSpPr txBox="1">
            <a:spLocks noGrp="1"/>
          </p:cNvSpPr>
          <p:nvPr>
            <p:ph type="title"/>
          </p:nvPr>
        </p:nvSpPr>
        <p:spPr>
          <a:xfrm>
            <a:off x="311700" y="2150850"/>
            <a:ext cx="8520600" cy="1291200"/>
          </a:xfrm>
          <a:prstGeom prst="rect">
            <a:avLst/>
          </a:prstGeom>
        </p:spPr>
        <p:txBody>
          <a:bodyPr spcFirstLastPara="1" wrap="square" lIns="91425" tIns="91425" rIns="91425" bIns="91425" anchor="ctr" anchorCtr="0">
            <a:noAutofit/>
          </a:bodyPr>
          <a:lstStyle/>
          <a:p>
            <a:pPr marL="0" lvl="0" indent="0" algn="ctr" rtl="0">
              <a:lnSpc>
                <a:spcPct val="150000"/>
              </a:lnSpc>
              <a:spcBef>
                <a:spcPts val="0"/>
              </a:spcBef>
              <a:spcAft>
                <a:spcPts val="0"/>
              </a:spcAft>
              <a:buNone/>
            </a:pPr>
            <a:r>
              <a:rPr lang="en" sz="3300"/>
              <a:t>Assessing your values can be challenging.</a:t>
            </a:r>
            <a:endParaRPr sz="3300"/>
          </a:p>
          <a:p>
            <a:pPr marL="0" lvl="0" indent="0" algn="ctr" rtl="0">
              <a:lnSpc>
                <a:spcPct val="150000"/>
              </a:lnSpc>
              <a:spcBef>
                <a:spcPts val="0"/>
              </a:spcBef>
              <a:spcAft>
                <a:spcPts val="0"/>
              </a:spcAft>
              <a:buNone/>
            </a:pPr>
            <a:r>
              <a:rPr lang="en" sz="3300"/>
              <a:t>Let’s think about some scenarios…</a:t>
            </a:r>
            <a:endParaRPr sz="33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Scenario 1:</a:t>
            </a:r>
            <a:endParaRPr/>
          </a:p>
        </p:txBody>
      </p:sp>
      <p:sp>
        <p:nvSpPr>
          <p:cNvPr id="164" name="Google Shape;164;p2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2600"/>
          </a:p>
          <a:p>
            <a:pPr marL="0" lvl="0" indent="0" algn="l" rtl="0">
              <a:spcBef>
                <a:spcPts val="1600"/>
              </a:spcBef>
              <a:spcAft>
                <a:spcPts val="0"/>
              </a:spcAft>
              <a:buNone/>
            </a:pPr>
            <a:r>
              <a:rPr lang="en" sz="1900">
                <a:solidFill>
                  <a:schemeClr val="dk1"/>
                </a:solidFill>
              </a:rPr>
              <a:t>You find a great job that meets most of your criteria, except that you would not get to pick where you live, and would have to go wherever the company sends you. Would you take it?</a:t>
            </a:r>
            <a:endParaRPr sz="26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3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Scenario 2:</a:t>
            </a:r>
            <a:endParaRPr/>
          </a:p>
        </p:txBody>
      </p:sp>
      <p:sp>
        <p:nvSpPr>
          <p:cNvPr id="170" name="Google Shape;170;p3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2600"/>
          </a:p>
          <a:p>
            <a:pPr marL="0" lvl="0" indent="0" algn="l" rtl="0">
              <a:spcBef>
                <a:spcPts val="1600"/>
              </a:spcBef>
              <a:spcAft>
                <a:spcPts val="0"/>
              </a:spcAft>
              <a:buNone/>
            </a:pPr>
            <a:r>
              <a:rPr lang="en" sz="1600">
                <a:solidFill>
                  <a:schemeClr val="dk1"/>
                </a:solidFill>
              </a:rPr>
              <a:t>In the career field you’re most interested in, almost everyone is self-employed, and there are few opportunities to be a permanent employee at a company. You’d get to be your own boss, but you wouldn’t have a stable paycheck to count on, or benefits, and you would be having to frequently seek out work. Would you still pursue that career field?</a:t>
            </a:r>
            <a:endParaRPr sz="31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3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Scenario 3:</a:t>
            </a:r>
            <a:endParaRPr/>
          </a:p>
        </p:txBody>
      </p:sp>
      <p:sp>
        <p:nvSpPr>
          <p:cNvPr id="176" name="Google Shape;176;p3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2600"/>
          </a:p>
          <a:p>
            <a:pPr marL="0" lvl="0" indent="0" algn="l" rtl="0">
              <a:spcBef>
                <a:spcPts val="1600"/>
              </a:spcBef>
              <a:spcAft>
                <a:spcPts val="1000"/>
              </a:spcAft>
              <a:buClr>
                <a:schemeClr val="dk1"/>
              </a:buClr>
              <a:buSzPts val="1100"/>
              <a:buFont typeface="Arial"/>
              <a:buNone/>
            </a:pPr>
            <a:r>
              <a:rPr lang="en">
                <a:solidFill>
                  <a:schemeClr val="dk1"/>
                </a:solidFill>
              </a:rPr>
              <a:t>You are interested in a career field that pays very well and could make you rich, but it would require you to work long hours that leave little time for other activities, hobbies, or friends and family. Would you do it?</a:t>
            </a:r>
            <a:endParaRPr sz="330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849</Words>
  <Application>Microsoft Macintosh PowerPoint</Application>
  <PresentationFormat>On-screen Show (16:9)</PresentationFormat>
  <Paragraphs>85</Paragraphs>
  <Slides>13</Slides>
  <Notes>12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13</vt:i4>
      </vt:variant>
    </vt:vector>
  </HeadingPairs>
  <TitlesOfParts>
    <vt:vector size="15" baseType="lpstr">
      <vt:lpstr>Arial</vt:lpstr>
      <vt:lpstr>Simple Light</vt:lpstr>
      <vt:lpstr>Your Work Identity: Interests, Values, and Abilities</vt:lpstr>
      <vt:lpstr>In-class activity</vt:lpstr>
      <vt:lpstr>Activity: Assessing your interests</vt:lpstr>
      <vt:lpstr>Activity: Assessing your abilities/skills </vt:lpstr>
      <vt:lpstr>Activity: Assessing your values</vt:lpstr>
      <vt:lpstr>Assessing your values can be challenging. Let’s think about some scenarios…</vt:lpstr>
      <vt:lpstr>Scenario 1:</vt:lpstr>
      <vt:lpstr>Scenario 2:</vt:lpstr>
      <vt:lpstr>Scenario 3:</vt:lpstr>
      <vt:lpstr>Scenario 4:</vt:lpstr>
      <vt:lpstr>What have you learned?</vt:lpstr>
      <vt:lpstr>Karen’s Example: Assessing your interests, abilities &amp; values</vt:lpstr>
      <vt:lpstr>Karen’s Example: Criteria for your ideal career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GEOS 301Career Planning in the Geosciences</dc:title>
  <cp:lastModifiedBy>Microsoft Office User</cp:lastModifiedBy>
  <cp:revision>3</cp:revision>
  <dcterms:modified xsi:type="dcterms:W3CDTF">2025-09-26T20:16:59Z</dcterms:modified>
</cp:coreProperties>
</file>