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1213" r:id="rId2"/>
    <p:sldId id="393" r:id="rId3"/>
    <p:sldId id="1196" r:id="rId4"/>
    <p:sldId id="1195" r:id="rId5"/>
    <p:sldId id="1197" r:id="rId6"/>
    <p:sldId id="1199" r:id="rId7"/>
    <p:sldId id="1201" r:id="rId8"/>
    <p:sldId id="1200" r:id="rId9"/>
    <p:sldId id="1202" r:id="rId10"/>
    <p:sldId id="1203" r:id="rId11"/>
    <p:sldId id="1208" r:id="rId12"/>
    <p:sldId id="1132" r:id="rId13"/>
    <p:sldId id="1204" r:id="rId14"/>
    <p:sldId id="1209" r:id="rId15"/>
    <p:sldId id="1210" r:id="rId16"/>
    <p:sldId id="1211" r:id="rId17"/>
    <p:sldId id="121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5"/>
    <p:restoredTop sz="81712"/>
  </p:normalViewPr>
  <p:slideViewPr>
    <p:cSldViewPr snapToGrid="0">
      <p:cViewPr varScale="1">
        <p:scale>
          <a:sx n="102" d="100"/>
          <a:sy n="102" d="100"/>
        </p:scale>
        <p:origin x="1872" y="1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E132F-EECD-2D4B-881C-93486BB59F90}" type="datetimeFigureOut">
              <a:rPr lang="en-GB" smtClean="0"/>
              <a:t>19/06/2026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1F3BC-B36E-D24C-A66A-F738237DC02B}" type="slidenum">
              <a:rPr lang="en-GB" smtClean="0"/>
              <a:t>‹#›</a:t>
            </a:fld>
            <a:endParaRPr lang="en-GB"/>
          </a:p>
        </p:txBody>
      </p:sp>
    </p:spTree>
    <p:extLst>
      <p:ext uri="{BB962C8B-B14F-4D97-AF65-F5344CB8AC3E}">
        <p14:creationId xmlns:p14="http://schemas.microsoft.com/office/powerpoint/2010/main" val="193123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noProof="0" dirty="0"/>
          </a:p>
        </p:txBody>
      </p:sp>
      <p:sp>
        <p:nvSpPr>
          <p:cNvPr id="4" name="Slide Number Placeholder 3"/>
          <p:cNvSpPr>
            <a:spLocks noGrp="1"/>
          </p:cNvSpPr>
          <p:nvPr>
            <p:ph type="sldNum" sz="quarter" idx="10"/>
          </p:nvPr>
        </p:nvSpPr>
        <p:spPr/>
        <p:txBody>
          <a:bodyPr/>
          <a:lstStyle/>
          <a:p>
            <a:pPr>
              <a:defRPr/>
            </a:pPr>
            <a:fld id="{2070125D-52F9-D346-81B6-4DA6C882B411}" type="slidenum">
              <a:rPr lang="en-ZA" smtClean="0"/>
              <a:pPr>
                <a:defRPr/>
              </a:pPr>
              <a:t>2</a:t>
            </a:fld>
            <a:endParaRPr lang="en-ZA"/>
          </a:p>
        </p:txBody>
      </p:sp>
    </p:spTree>
    <p:extLst>
      <p:ext uri="{BB962C8B-B14F-4D97-AF65-F5344CB8AC3E}">
        <p14:creationId xmlns:p14="http://schemas.microsoft.com/office/powerpoint/2010/main" val="3379599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11</a:t>
            </a:fld>
            <a:endParaRPr lang="en-ZA"/>
          </a:p>
        </p:txBody>
      </p:sp>
    </p:spTree>
    <p:extLst>
      <p:ext uri="{BB962C8B-B14F-4D97-AF65-F5344CB8AC3E}">
        <p14:creationId xmlns:p14="http://schemas.microsoft.com/office/powerpoint/2010/main" val="85207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91F3BC-B36E-D24C-A66A-F738237DC02B}" type="slidenum">
              <a:rPr lang="en-GB" smtClean="0"/>
              <a:t>13</a:t>
            </a:fld>
            <a:endParaRPr lang="en-GB"/>
          </a:p>
        </p:txBody>
      </p:sp>
    </p:spTree>
    <p:extLst>
      <p:ext uri="{BB962C8B-B14F-4D97-AF65-F5344CB8AC3E}">
        <p14:creationId xmlns:p14="http://schemas.microsoft.com/office/powerpoint/2010/main" val="1464415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3</a:t>
            </a:fld>
            <a:endParaRPr lang="en-ZA"/>
          </a:p>
        </p:txBody>
      </p:sp>
    </p:spTree>
    <p:extLst>
      <p:ext uri="{BB962C8B-B14F-4D97-AF65-F5344CB8AC3E}">
        <p14:creationId xmlns:p14="http://schemas.microsoft.com/office/powerpoint/2010/main" val="370556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4</a:t>
            </a:fld>
            <a:endParaRPr lang="en-ZA"/>
          </a:p>
        </p:txBody>
      </p:sp>
    </p:spTree>
    <p:extLst>
      <p:ext uri="{BB962C8B-B14F-4D97-AF65-F5344CB8AC3E}">
        <p14:creationId xmlns:p14="http://schemas.microsoft.com/office/powerpoint/2010/main" val="123300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5</a:t>
            </a:fld>
            <a:endParaRPr lang="en-ZA"/>
          </a:p>
        </p:txBody>
      </p:sp>
    </p:spTree>
    <p:extLst>
      <p:ext uri="{BB962C8B-B14F-4D97-AF65-F5344CB8AC3E}">
        <p14:creationId xmlns:p14="http://schemas.microsoft.com/office/powerpoint/2010/main" val="399290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6</a:t>
            </a:fld>
            <a:endParaRPr lang="en-ZA"/>
          </a:p>
        </p:txBody>
      </p:sp>
    </p:spTree>
    <p:extLst>
      <p:ext uri="{BB962C8B-B14F-4D97-AF65-F5344CB8AC3E}">
        <p14:creationId xmlns:p14="http://schemas.microsoft.com/office/powerpoint/2010/main" val="1923682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7</a:t>
            </a:fld>
            <a:endParaRPr lang="en-ZA"/>
          </a:p>
        </p:txBody>
      </p:sp>
    </p:spTree>
    <p:extLst>
      <p:ext uri="{BB962C8B-B14F-4D97-AF65-F5344CB8AC3E}">
        <p14:creationId xmlns:p14="http://schemas.microsoft.com/office/powerpoint/2010/main" val="3590042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8</a:t>
            </a:fld>
            <a:endParaRPr lang="en-ZA"/>
          </a:p>
        </p:txBody>
      </p:sp>
    </p:spTree>
    <p:extLst>
      <p:ext uri="{BB962C8B-B14F-4D97-AF65-F5344CB8AC3E}">
        <p14:creationId xmlns:p14="http://schemas.microsoft.com/office/powerpoint/2010/main" val="420867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9</a:t>
            </a:fld>
            <a:endParaRPr lang="en-ZA"/>
          </a:p>
        </p:txBody>
      </p:sp>
    </p:spTree>
    <p:extLst>
      <p:ext uri="{BB962C8B-B14F-4D97-AF65-F5344CB8AC3E}">
        <p14:creationId xmlns:p14="http://schemas.microsoft.com/office/powerpoint/2010/main" val="2464430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5"/>
          </p:nvPr>
        </p:nvSpPr>
        <p:spPr/>
        <p:txBody>
          <a:bodyPr/>
          <a:lstStyle/>
          <a:p>
            <a:pPr>
              <a:defRPr/>
            </a:pPr>
            <a:fld id="{2070125D-52F9-D346-81B6-4DA6C882B411}" type="slidenum">
              <a:rPr lang="en-ZA" smtClean="0"/>
              <a:pPr>
                <a:defRPr/>
              </a:pPr>
              <a:t>10</a:t>
            </a:fld>
            <a:endParaRPr lang="en-ZA"/>
          </a:p>
        </p:txBody>
      </p:sp>
    </p:spTree>
    <p:extLst>
      <p:ext uri="{BB962C8B-B14F-4D97-AF65-F5344CB8AC3E}">
        <p14:creationId xmlns:p14="http://schemas.microsoft.com/office/powerpoint/2010/main" val="4115860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6812D26-1E4C-9042-B3C9-4CA21792817F}"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2691830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812D26-1E4C-9042-B3C9-4CA21792817F}"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2585772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812D26-1E4C-9042-B3C9-4CA21792817F}"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30332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812D26-1E4C-9042-B3C9-4CA21792817F}"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219166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812D26-1E4C-9042-B3C9-4CA21792817F}" type="datetimeFigureOut">
              <a:rPr lang="en-GB" smtClean="0"/>
              <a:t>19/06/2026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165706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6812D26-1E4C-9042-B3C9-4CA21792817F}" type="datetimeFigureOut">
              <a:rPr lang="en-GB" smtClean="0"/>
              <a:t>19/06/2026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35043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6812D26-1E4C-9042-B3C9-4CA21792817F}" type="datetimeFigureOut">
              <a:rPr lang="en-GB" smtClean="0"/>
              <a:t>19/06/2026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1967077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6812D26-1E4C-9042-B3C9-4CA21792817F}" type="datetimeFigureOut">
              <a:rPr lang="en-GB" smtClean="0"/>
              <a:t>19/06/2026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34149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12D26-1E4C-9042-B3C9-4CA21792817F}" type="datetimeFigureOut">
              <a:rPr lang="en-GB" smtClean="0"/>
              <a:t>19/06/2026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200444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6812D26-1E4C-9042-B3C9-4CA21792817F}" type="datetimeFigureOut">
              <a:rPr lang="en-GB" smtClean="0"/>
              <a:t>19/06/2026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3982901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6812D26-1E4C-9042-B3C9-4CA21792817F}" type="datetimeFigureOut">
              <a:rPr lang="en-GB" smtClean="0"/>
              <a:t>19/06/2026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8D904-4701-F847-83A7-D29CBB6F3414}" type="slidenum">
              <a:rPr lang="en-GB" smtClean="0"/>
              <a:t>‹#›</a:t>
            </a:fld>
            <a:endParaRPr lang="en-GB"/>
          </a:p>
        </p:txBody>
      </p:sp>
    </p:spTree>
    <p:extLst>
      <p:ext uri="{BB962C8B-B14F-4D97-AF65-F5344CB8AC3E}">
        <p14:creationId xmlns:p14="http://schemas.microsoft.com/office/powerpoint/2010/main" val="55163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812D26-1E4C-9042-B3C9-4CA21792817F}" type="datetimeFigureOut">
              <a:rPr lang="en-GB" smtClean="0"/>
              <a:t>19/06/2026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E8D904-4701-F847-83A7-D29CBB6F3414}" type="slidenum">
              <a:rPr lang="en-GB" smtClean="0"/>
              <a:t>‹#›</a:t>
            </a:fld>
            <a:endParaRPr lang="en-GB"/>
          </a:p>
        </p:txBody>
      </p:sp>
    </p:spTree>
    <p:extLst>
      <p:ext uri="{BB962C8B-B14F-4D97-AF65-F5344CB8AC3E}">
        <p14:creationId xmlns:p14="http://schemas.microsoft.com/office/powerpoint/2010/main" val="9890600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drgoulu.com/wp-content/uploads/2017/09/Rheology-of-cats.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Integrating%20Research%20and%20Education.%20(2007,%20August%2010).%20Binary%20Phase%20Diagrams.%20https:/serc.carleton.edu/research_education/equilibria/binary_diagrams.html"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Integrating%20Research%20and%20Education.%20(2007,%20August%2010).%20Binary%20Phase%20Diagrams.%20https:/serc.carleton.edu/research_education/equilibria/binary_diagrams.html"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Integrating%20Research%20and%20Education.%20(2007,%20August%2010).%20Binary%20Phase%20Diagrams.%20https:/serc.carleton.edu/research_education/equilibria/binary_diagrams.html" TargetMode="Externa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Integrating%20Research%20and%20Education.%20(2007,%20August%2010).%20Binary%20Phase%20Diagrams.%20https:/serc.carleton.edu/research_education/equilibria/binary_diagrams.html"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Integrating%20Research%20and%20Education.%20(2007,%20August%2010).%20Binary%20Phase%20Diagrams.%20https:/serc.carleton.edu/research_education/equilibria/binary_diagrams.html" TargetMode="External"/><Relationship Id="rId5" Type="http://schemas.openxmlformats.org/officeDocument/2006/relationships/image" Target="../media/image4.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Integrating%20Research%20and%20Education.%20(2007,%20August%2010).%20Binary%20Phase%20Diagrams.%20https:/serc.carleton.edu/research_education/equilibria/binary_diagrams.html"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Integrating%20Research%20and%20Education.%20(2007,%20August%2010).%20Binary%20Phase%20Diagrams.%20https:/serc.carleton.edu/research_education/equilibria/binary_diagrams.html"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Integrating%20Research%20and%20Education.%20(2007,%20August%2010).%20Binary%20Phase%20Diagrams.%20https:/serc.carleton.edu/research_education/equilibria/binary_diagrams.html" TargetMode="External"/><Relationship Id="rId5" Type="http://schemas.openxmlformats.org/officeDocument/2006/relationships/image" Target="../media/image8.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Integrating%20Research%20and%20Education.%20(2007,%20August%2010).%20Binary%20Phase%20Diagrams.%20https:/serc.carleton.edu/research_education/equilibria/binary_diagrams.html" TargetMode="External"/><Relationship Id="rId5" Type="http://schemas.openxmlformats.org/officeDocument/2006/relationships/image" Target="../media/image7.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Integrating%20Research%20and%20Education.%20(2007,%20August%2010).%20Binary%20Phase%20Diagrams.%20https:/serc.carleton.edu/research_education/equilibria/binary_diagrams.html"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E7AB0-4190-5CC2-57B1-44BDA16CE17C}"/>
              </a:ext>
            </a:extLst>
          </p:cNvPr>
          <p:cNvSpPr>
            <a:spLocks noGrp="1"/>
          </p:cNvSpPr>
          <p:nvPr>
            <p:ph type="title"/>
          </p:nvPr>
        </p:nvSpPr>
        <p:spPr/>
        <p:txBody>
          <a:bodyPr/>
          <a:lstStyle/>
          <a:p>
            <a:pPr algn="ctr"/>
            <a:r>
              <a:rPr lang="en-US" dirty="0"/>
              <a:t>Notes for Teaching</a:t>
            </a:r>
          </a:p>
        </p:txBody>
      </p:sp>
      <p:sp>
        <p:nvSpPr>
          <p:cNvPr id="3" name="Content Placeholder 2">
            <a:extLst>
              <a:ext uri="{FF2B5EF4-FFF2-40B4-BE49-F238E27FC236}">
                <a16:creationId xmlns:a16="http://schemas.microsoft.com/office/drawing/2014/main" id="{887C054C-9E1A-F44E-5FD1-105D4CBAC404}"/>
              </a:ext>
            </a:extLst>
          </p:cNvPr>
          <p:cNvSpPr>
            <a:spLocks noGrp="1"/>
          </p:cNvSpPr>
          <p:nvPr>
            <p:ph idx="1"/>
          </p:nvPr>
        </p:nvSpPr>
        <p:spPr/>
        <p:txBody>
          <a:bodyPr/>
          <a:lstStyle/>
          <a:p>
            <a:pPr marL="0" indent="0">
              <a:buNone/>
            </a:pPr>
            <a:r>
              <a:rPr lang="en-US" dirty="0"/>
              <a:t>We are familiar with cats having the potential to be liquids (Fardin, 2014) as well as mother cats having the potential to give birth to different </a:t>
            </a:r>
            <a:r>
              <a:rPr lang="en-US" dirty="0" err="1"/>
              <a:t>coloured</a:t>
            </a:r>
            <a:r>
              <a:rPr lang="en-US" dirty="0"/>
              <a:t> kittens. </a:t>
            </a:r>
          </a:p>
          <a:p>
            <a:pPr marL="0" indent="0">
              <a:buNone/>
            </a:pPr>
            <a:endParaRPr lang="en-US" dirty="0"/>
          </a:p>
          <a:p>
            <a:pPr marL="0" indent="0">
              <a:buNone/>
            </a:pPr>
            <a:r>
              <a:rPr lang="en-US" dirty="0"/>
              <a:t>This allows for the use of cats to model crystallization pathways. Grey cats can model the solid solution in plagioclase and tortoiseshell cats can model the diopside-anorthite system.</a:t>
            </a:r>
          </a:p>
        </p:txBody>
      </p:sp>
      <p:sp>
        <p:nvSpPr>
          <p:cNvPr id="5" name="TextBox 4">
            <a:extLst>
              <a:ext uri="{FF2B5EF4-FFF2-40B4-BE49-F238E27FC236}">
                <a16:creationId xmlns:a16="http://schemas.microsoft.com/office/drawing/2014/main" id="{89691C1A-6D30-51F0-E23D-2B193EBD2207}"/>
              </a:ext>
            </a:extLst>
          </p:cNvPr>
          <p:cNvSpPr txBox="1"/>
          <p:nvPr/>
        </p:nvSpPr>
        <p:spPr>
          <a:xfrm>
            <a:off x="152660" y="6530452"/>
            <a:ext cx="7886700" cy="276999"/>
          </a:xfrm>
          <a:prstGeom prst="rect">
            <a:avLst/>
          </a:prstGeom>
          <a:noFill/>
        </p:spPr>
        <p:txBody>
          <a:bodyPr wrap="square">
            <a:spAutoFit/>
          </a:bodyPr>
          <a:lstStyle/>
          <a:p>
            <a:r>
              <a:rPr lang="en-US" sz="1200" dirty="0"/>
              <a:t>Fardin (2014) </a:t>
            </a:r>
            <a:r>
              <a:rPr lang="en-US" sz="1200" dirty="0">
                <a:hlinkClick r:id="rId2">
                  <a:extLst>
                    <a:ext uri="{A12FA001-AC4F-418D-AE19-62706E023703}">
                      <ahyp:hlinkClr xmlns:ahyp="http://schemas.microsoft.com/office/drawing/2018/hyperlinkcolor" val="tx"/>
                    </a:ext>
                  </a:extLst>
                </a:hlinkClick>
              </a:rPr>
              <a:t>https://www.drgoulu.com/wp-content/uploads/2017/09/Rheology-of-cats.pdf</a:t>
            </a:r>
            <a:r>
              <a:rPr lang="en-US" sz="1200" dirty="0"/>
              <a:t> </a:t>
            </a:r>
          </a:p>
        </p:txBody>
      </p:sp>
    </p:spTree>
    <p:extLst>
      <p:ext uri="{BB962C8B-B14F-4D97-AF65-F5344CB8AC3E}">
        <p14:creationId xmlns:p14="http://schemas.microsoft.com/office/powerpoint/2010/main" val="3350082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21F5-19E1-35E4-890C-BC5372902D09}"/>
              </a:ext>
            </a:extLst>
          </p:cNvPr>
          <p:cNvSpPr>
            <a:spLocks noGrp="1"/>
          </p:cNvSpPr>
          <p:nvPr>
            <p:ph type="title"/>
          </p:nvPr>
        </p:nvSpPr>
        <p:spPr/>
        <p:txBody>
          <a:bodyPr/>
          <a:lstStyle/>
          <a:p>
            <a:r>
              <a:rPr lang="en-GB" dirty="0"/>
              <a:t>Phase Diagrams – Binary Systems</a:t>
            </a:r>
          </a:p>
        </p:txBody>
      </p:sp>
      <p:pic>
        <p:nvPicPr>
          <p:cNvPr id="26" name="Picture 25">
            <a:extLst>
              <a:ext uri="{FF2B5EF4-FFF2-40B4-BE49-F238E27FC236}">
                <a16:creationId xmlns:a16="http://schemas.microsoft.com/office/drawing/2014/main" id="{335D22B3-9E47-B169-822E-0DB6D2614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11" y="1548017"/>
            <a:ext cx="5183428" cy="4753944"/>
          </a:xfrm>
          <a:prstGeom prst="rect">
            <a:avLst/>
          </a:prstGeom>
        </p:spPr>
      </p:pic>
      <p:sp>
        <p:nvSpPr>
          <p:cNvPr id="4" name="Oval 3">
            <a:extLst>
              <a:ext uri="{FF2B5EF4-FFF2-40B4-BE49-F238E27FC236}">
                <a16:creationId xmlns:a16="http://schemas.microsoft.com/office/drawing/2014/main" id="{70083E9C-5F9A-12DE-E75E-3690D3CF8771}"/>
              </a:ext>
            </a:extLst>
          </p:cNvPr>
          <p:cNvSpPr/>
          <p:nvPr/>
        </p:nvSpPr>
        <p:spPr>
          <a:xfrm>
            <a:off x="3474873" y="480260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79FEBD1-2711-03E6-A4C1-6EBA6B387F44}"/>
              </a:ext>
            </a:extLst>
          </p:cNvPr>
          <p:cNvSpPr/>
          <p:nvPr/>
        </p:nvSpPr>
        <p:spPr>
          <a:xfrm>
            <a:off x="6424912" y="1620025"/>
            <a:ext cx="1584176" cy="4248472"/>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5A5DF69-E72D-54D5-E037-B63E3E3BED46}"/>
              </a:ext>
            </a:extLst>
          </p:cNvPr>
          <p:cNvGrpSpPr/>
          <p:nvPr/>
        </p:nvGrpSpPr>
        <p:grpSpPr>
          <a:xfrm>
            <a:off x="3473421" y="1710349"/>
            <a:ext cx="287258" cy="276999"/>
            <a:chOff x="3382118" y="1719124"/>
            <a:chExt cx="287258" cy="276999"/>
          </a:xfrm>
        </p:grpSpPr>
        <p:sp>
          <p:nvSpPr>
            <p:cNvPr id="5" name="Oval 4">
              <a:extLst>
                <a:ext uri="{FF2B5EF4-FFF2-40B4-BE49-F238E27FC236}">
                  <a16:creationId xmlns:a16="http://schemas.microsoft.com/office/drawing/2014/main" id="{EB50A2BA-AD0A-C281-D6A0-72D72F842B56}"/>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2B8C62-9418-2E29-411B-E5A2DBA050E6}"/>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2" name="Straight Arrow Connector 11">
            <a:extLst>
              <a:ext uri="{FF2B5EF4-FFF2-40B4-BE49-F238E27FC236}">
                <a16:creationId xmlns:a16="http://schemas.microsoft.com/office/drawing/2014/main" id="{FCF677B4-0F27-2AB9-6DEB-268F43FF5D45}"/>
              </a:ext>
            </a:extLst>
          </p:cNvPr>
          <p:cNvCxnSpPr>
            <a:cxnSpLocks/>
          </p:cNvCxnSpPr>
          <p:nvPr/>
        </p:nvCxnSpPr>
        <p:spPr>
          <a:xfrm>
            <a:off x="3496280" y="1825990"/>
            <a:ext cx="0" cy="298110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37DB472F-2935-09D1-70C9-634A0E3ECCCC}"/>
              </a:ext>
            </a:extLst>
          </p:cNvPr>
          <p:cNvSpPr/>
          <p:nvPr/>
        </p:nvSpPr>
        <p:spPr>
          <a:xfrm>
            <a:off x="3477344" y="265067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C533221-9607-736D-A38F-709F862963BD}"/>
              </a:ext>
            </a:extLst>
          </p:cNvPr>
          <p:cNvSpPr txBox="1"/>
          <p:nvPr/>
        </p:nvSpPr>
        <p:spPr>
          <a:xfrm>
            <a:off x="3468940" y="2580996"/>
            <a:ext cx="287258" cy="276999"/>
          </a:xfrm>
          <a:prstGeom prst="rect">
            <a:avLst/>
          </a:prstGeom>
          <a:noFill/>
        </p:spPr>
        <p:txBody>
          <a:bodyPr wrap="none" rtlCol="0">
            <a:spAutoFit/>
          </a:bodyPr>
          <a:lstStyle/>
          <a:p>
            <a:r>
              <a:rPr lang="en-GB" sz="1200" dirty="0"/>
              <a:t>B</a:t>
            </a:r>
          </a:p>
        </p:txBody>
      </p:sp>
      <p:cxnSp>
        <p:nvCxnSpPr>
          <p:cNvPr id="14" name="Straight Connector 13">
            <a:extLst>
              <a:ext uri="{FF2B5EF4-FFF2-40B4-BE49-F238E27FC236}">
                <a16:creationId xmlns:a16="http://schemas.microsoft.com/office/drawing/2014/main" id="{2308048B-3810-ED00-CBD1-6833FFE77CA4}"/>
              </a:ext>
            </a:extLst>
          </p:cNvPr>
          <p:cNvCxnSpPr>
            <a:cxnSpLocks/>
          </p:cNvCxnSpPr>
          <p:nvPr/>
        </p:nvCxnSpPr>
        <p:spPr>
          <a:xfrm>
            <a:off x="3496280" y="4869160"/>
            <a:ext cx="0" cy="70154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062057BF-4851-F5C2-0346-98BDA0BAE827}"/>
              </a:ext>
            </a:extLst>
          </p:cNvPr>
          <p:cNvSpPr>
            <a:spLocks noGrp="1"/>
          </p:cNvSpPr>
          <p:nvPr>
            <p:ph idx="1"/>
          </p:nvPr>
        </p:nvSpPr>
        <p:spPr>
          <a:xfrm>
            <a:off x="649404" y="6187463"/>
            <a:ext cx="8229600" cy="601607"/>
          </a:xfrm>
        </p:spPr>
        <p:txBody>
          <a:bodyPr>
            <a:normAutofit/>
          </a:bodyPr>
          <a:lstStyle/>
          <a:p>
            <a:pPr marL="0" indent="0" algn="ctr">
              <a:buNone/>
            </a:pPr>
            <a:r>
              <a:rPr lang="en-GB" sz="1500" dirty="0"/>
              <a:t>At point H, due to the melt has cooling below the solidus, there are no further changes. The composition is still the same starting composition as the initial melt (An</a:t>
            </a:r>
            <a:r>
              <a:rPr lang="en-GB" sz="1500" baseline="-25000" dirty="0"/>
              <a:t>40</a:t>
            </a:r>
            <a:r>
              <a:rPr lang="en-GB" sz="1500" dirty="0"/>
              <a:t>).</a:t>
            </a:r>
          </a:p>
        </p:txBody>
      </p:sp>
      <p:sp>
        <p:nvSpPr>
          <p:cNvPr id="32" name="TextBox 31">
            <a:extLst>
              <a:ext uri="{FF2B5EF4-FFF2-40B4-BE49-F238E27FC236}">
                <a16:creationId xmlns:a16="http://schemas.microsoft.com/office/drawing/2014/main" id="{74C7D83A-3403-DDEB-417A-176A4B6BB838}"/>
              </a:ext>
            </a:extLst>
          </p:cNvPr>
          <p:cNvSpPr txBox="1"/>
          <p:nvPr/>
        </p:nvSpPr>
        <p:spPr>
          <a:xfrm>
            <a:off x="3451306" y="3691799"/>
            <a:ext cx="304892" cy="276999"/>
          </a:xfrm>
          <a:prstGeom prst="rect">
            <a:avLst/>
          </a:prstGeom>
          <a:noFill/>
        </p:spPr>
        <p:txBody>
          <a:bodyPr wrap="none" rtlCol="0">
            <a:spAutoFit/>
          </a:bodyPr>
          <a:lstStyle/>
          <a:p>
            <a:r>
              <a:rPr lang="en-GB" sz="1200" dirty="0"/>
              <a:t>G</a:t>
            </a:r>
          </a:p>
        </p:txBody>
      </p:sp>
      <p:sp>
        <p:nvSpPr>
          <p:cNvPr id="16" name="Oval 15">
            <a:extLst>
              <a:ext uri="{FF2B5EF4-FFF2-40B4-BE49-F238E27FC236}">
                <a16:creationId xmlns:a16="http://schemas.microsoft.com/office/drawing/2014/main" id="{8A07C076-D2E1-39C7-DE79-9B8CFDF54D63}"/>
              </a:ext>
            </a:extLst>
          </p:cNvPr>
          <p:cNvSpPr/>
          <p:nvPr/>
        </p:nvSpPr>
        <p:spPr>
          <a:xfrm>
            <a:off x="3472760" y="375176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5A35446-B15F-D77F-BF25-1329A2AAE163}"/>
              </a:ext>
            </a:extLst>
          </p:cNvPr>
          <p:cNvSpPr txBox="1"/>
          <p:nvPr/>
        </p:nvSpPr>
        <p:spPr>
          <a:xfrm>
            <a:off x="3454944" y="3276863"/>
            <a:ext cx="295274" cy="276999"/>
          </a:xfrm>
          <a:prstGeom prst="rect">
            <a:avLst/>
          </a:prstGeom>
          <a:noFill/>
        </p:spPr>
        <p:txBody>
          <a:bodyPr wrap="none" rtlCol="0">
            <a:spAutoFit/>
          </a:bodyPr>
          <a:lstStyle/>
          <a:p>
            <a:r>
              <a:rPr lang="en-GB" sz="1200" dirty="0"/>
              <a:t>D</a:t>
            </a:r>
          </a:p>
        </p:txBody>
      </p:sp>
      <p:sp>
        <p:nvSpPr>
          <p:cNvPr id="19" name="Oval 18">
            <a:extLst>
              <a:ext uri="{FF2B5EF4-FFF2-40B4-BE49-F238E27FC236}">
                <a16:creationId xmlns:a16="http://schemas.microsoft.com/office/drawing/2014/main" id="{C90A2E37-6090-71F7-86C7-EBA4003EA922}"/>
              </a:ext>
            </a:extLst>
          </p:cNvPr>
          <p:cNvSpPr/>
          <p:nvPr/>
        </p:nvSpPr>
        <p:spPr>
          <a:xfrm>
            <a:off x="3472760" y="331060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024DFDD-F57C-154E-DD75-706A293D99A9}"/>
              </a:ext>
            </a:extLst>
          </p:cNvPr>
          <p:cNvSpPr txBox="1"/>
          <p:nvPr/>
        </p:nvSpPr>
        <p:spPr>
          <a:xfrm>
            <a:off x="3460123" y="4739410"/>
            <a:ext cx="295274" cy="276999"/>
          </a:xfrm>
          <a:prstGeom prst="rect">
            <a:avLst/>
          </a:prstGeom>
          <a:noFill/>
        </p:spPr>
        <p:txBody>
          <a:bodyPr wrap="none" rtlCol="0">
            <a:spAutoFit/>
          </a:bodyPr>
          <a:lstStyle/>
          <a:p>
            <a:r>
              <a:rPr lang="en-GB" sz="1200" dirty="0"/>
              <a:t>H</a:t>
            </a:r>
          </a:p>
        </p:txBody>
      </p:sp>
      <p:pic>
        <p:nvPicPr>
          <p:cNvPr id="17" name="Picture 16">
            <a:extLst>
              <a:ext uri="{FF2B5EF4-FFF2-40B4-BE49-F238E27FC236}">
                <a16:creationId xmlns:a16="http://schemas.microsoft.com/office/drawing/2014/main" id="{2FE3F517-59B3-3697-4CD8-BA584B046C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168" y="2321451"/>
            <a:ext cx="501152" cy="410666"/>
          </a:xfrm>
          <a:prstGeom prst="rect">
            <a:avLst/>
          </a:prstGeom>
        </p:spPr>
      </p:pic>
      <p:pic>
        <p:nvPicPr>
          <p:cNvPr id="21" name="Picture 20">
            <a:extLst>
              <a:ext uri="{FF2B5EF4-FFF2-40B4-BE49-F238E27FC236}">
                <a16:creationId xmlns:a16="http://schemas.microsoft.com/office/drawing/2014/main" id="{100E0D0F-1462-243C-424F-529584A90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141" y="1646085"/>
            <a:ext cx="501152" cy="410666"/>
          </a:xfrm>
          <a:prstGeom prst="rect">
            <a:avLst/>
          </a:prstGeom>
        </p:spPr>
      </p:pic>
      <p:pic>
        <p:nvPicPr>
          <p:cNvPr id="22" name="Picture 21">
            <a:extLst>
              <a:ext uri="{FF2B5EF4-FFF2-40B4-BE49-F238E27FC236}">
                <a16:creationId xmlns:a16="http://schemas.microsoft.com/office/drawing/2014/main" id="{00E5F82B-C2A3-3FB9-08DA-D18E7F274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424" y="3019156"/>
            <a:ext cx="501152" cy="410666"/>
          </a:xfrm>
          <a:prstGeom prst="rect">
            <a:avLst/>
          </a:prstGeom>
        </p:spPr>
      </p:pic>
      <p:pic>
        <p:nvPicPr>
          <p:cNvPr id="23" name="Picture 22">
            <a:extLst>
              <a:ext uri="{FF2B5EF4-FFF2-40B4-BE49-F238E27FC236}">
                <a16:creationId xmlns:a16="http://schemas.microsoft.com/office/drawing/2014/main" id="{2BB476DE-747E-C547-5BEC-641B1BB34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424" y="3755778"/>
            <a:ext cx="501152" cy="410666"/>
          </a:xfrm>
          <a:prstGeom prst="rect">
            <a:avLst/>
          </a:prstGeom>
        </p:spPr>
      </p:pic>
      <p:pic>
        <p:nvPicPr>
          <p:cNvPr id="24" name="Picture 23">
            <a:extLst>
              <a:ext uri="{FF2B5EF4-FFF2-40B4-BE49-F238E27FC236}">
                <a16:creationId xmlns:a16="http://schemas.microsoft.com/office/drawing/2014/main" id="{7937F928-B459-7938-A5B3-0485A72773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6424" y="4452171"/>
            <a:ext cx="501152" cy="410666"/>
          </a:xfrm>
          <a:prstGeom prst="rect">
            <a:avLst/>
          </a:prstGeom>
        </p:spPr>
      </p:pic>
      <p:pic>
        <p:nvPicPr>
          <p:cNvPr id="25" name="Picture 24">
            <a:extLst>
              <a:ext uri="{FF2B5EF4-FFF2-40B4-BE49-F238E27FC236}">
                <a16:creationId xmlns:a16="http://schemas.microsoft.com/office/drawing/2014/main" id="{74576AF5-9392-29F5-C1FA-BAF7FCD03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6179" y="5178161"/>
            <a:ext cx="501152" cy="410666"/>
          </a:xfrm>
          <a:prstGeom prst="rect">
            <a:avLst/>
          </a:prstGeom>
        </p:spPr>
      </p:pic>
      <p:pic>
        <p:nvPicPr>
          <p:cNvPr id="27" name="Picture 26">
            <a:extLst>
              <a:ext uri="{FF2B5EF4-FFF2-40B4-BE49-F238E27FC236}">
                <a16:creationId xmlns:a16="http://schemas.microsoft.com/office/drawing/2014/main" id="{F9A174BF-0C95-98B8-5A39-B8051C5825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466" y="1710349"/>
            <a:ext cx="691350" cy="566523"/>
          </a:xfrm>
          <a:prstGeom prst="rect">
            <a:avLst/>
          </a:prstGeom>
        </p:spPr>
      </p:pic>
      <p:pic>
        <p:nvPicPr>
          <p:cNvPr id="28" name="Picture 27">
            <a:extLst>
              <a:ext uri="{FF2B5EF4-FFF2-40B4-BE49-F238E27FC236}">
                <a16:creationId xmlns:a16="http://schemas.microsoft.com/office/drawing/2014/main" id="{78BB9AC8-0A73-8183-1596-E74AC1B119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777" y="2268775"/>
            <a:ext cx="691350" cy="566523"/>
          </a:xfrm>
          <a:prstGeom prst="rect">
            <a:avLst/>
          </a:prstGeom>
        </p:spPr>
      </p:pic>
      <p:pic>
        <p:nvPicPr>
          <p:cNvPr id="29" name="Picture 28">
            <a:extLst>
              <a:ext uri="{FF2B5EF4-FFF2-40B4-BE49-F238E27FC236}">
                <a16:creationId xmlns:a16="http://schemas.microsoft.com/office/drawing/2014/main" id="{0809B510-B4C8-8963-801D-8AFD63381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466" y="2470131"/>
            <a:ext cx="691350" cy="566523"/>
          </a:xfrm>
          <a:prstGeom prst="rect">
            <a:avLst/>
          </a:prstGeom>
        </p:spPr>
      </p:pic>
      <p:pic>
        <p:nvPicPr>
          <p:cNvPr id="30" name="Picture 29">
            <a:extLst>
              <a:ext uri="{FF2B5EF4-FFF2-40B4-BE49-F238E27FC236}">
                <a16:creationId xmlns:a16="http://schemas.microsoft.com/office/drawing/2014/main" id="{E6B0797D-2152-0EF3-223D-79C3077101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777" y="1629424"/>
            <a:ext cx="691350" cy="566523"/>
          </a:xfrm>
          <a:prstGeom prst="rect">
            <a:avLst/>
          </a:prstGeom>
        </p:spPr>
      </p:pic>
      <p:pic>
        <p:nvPicPr>
          <p:cNvPr id="31" name="Picture 30">
            <a:extLst>
              <a:ext uri="{FF2B5EF4-FFF2-40B4-BE49-F238E27FC236}">
                <a16:creationId xmlns:a16="http://schemas.microsoft.com/office/drawing/2014/main" id="{FC897ABA-1833-F3A4-7B8A-4EEBFBD5A9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7427" y="3133590"/>
            <a:ext cx="691350" cy="566523"/>
          </a:xfrm>
          <a:prstGeom prst="rect">
            <a:avLst/>
          </a:prstGeom>
        </p:spPr>
      </p:pic>
      <p:pic>
        <p:nvPicPr>
          <p:cNvPr id="33" name="Picture 32">
            <a:extLst>
              <a:ext uri="{FF2B5EF4-FFF2-40B4-BE49-F238E27FC236}">
                <a16:creationId xmlns:a16="http://schemas.microsoft.com/office/drawing/2014/main" id="{D8291ADF-37A7-BE90-DBC4-A1ECEBC5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8777" y="3627373"/>
            <a:ext cx="691350" cy="566523"/>
          </a:xfrm>
          <a:prstGeom prst="rect">
            <a:avLst/>
          </a:prstGeom>
        </p:spPr>
      </p:pic>
      <p:pic>
        <p:nvPicPr>
          <p:cNvPr id="34" name="Picture 33">
            <a:extLst>
              <a:ext uri="{FF2B5EF4-FFF2-40B4-BE49-F238E27FC236}">
                <a16:creationId xmlns:a16="http://schemas.microsoft.com/office/drawing/2014/main" id="{C6B13E63-DC46-50AF-1D6E-28E05E6AD3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8466" y="3828729"/>
            <a:ext cx="691350" cy="566523"/>
          </a:xfrm>
          <a:prstGeom prst="rect">
            <a:avLst/>
          </a:prstGeom>
        </p:spPr>
      </p:pic>
      <p:pic>
        <p:nvPicPr>
          <p:cNvPr id="35" name="Picture 34">
            <a:extLst>
              <a:ext uri="{FF2B5EF4-FFF2-40B4-BE49-F238E27FC236}">
                <a16:creationId xmlns:a16="http://schemas.microsoft.com/office/drawing/2014/main" id="{ACD643BE-0FB6-E5B1-D38E-6E75EFF0A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037" y="2950654"/>
            <a:ext cx="691350" cy="566523"/>
          </a:xfrm>
          <a:prstGeom prst="rect">
            <a:avLst/>
          </a:prstGeom>
        </p:spPr>
      </p:pic>
      <p:pic>
        <p:nvPicPr>
          <p:cNvPr id="36" name="Picture 35">
            <a:extLst>
              <a:ext uri="{FF2B5EF4-FFF2-40B4-BE49-F238E27FC236}">
                <a16:creationId xmlns:a16="http://schemas.microsoft.com/office/drawing/2014/main" id="{98FF790B-13B9-6E0F-FC78-FF445EE367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726" y="4536299"/>
            <a:ext cx="691350" cy="566523"/>
          </a:xfrm>
          <a:prstGeom prst="rect">
            <a:avLst/>
          </a:prstGeom>
        </p:spPr>
      </p:pic>
      <p:pic>
        <p:nvPicPr>
          <p:cNvPr id="37" name="Picture 36">
            <a:extLst>
              <a:ext uri="{FF2B5EF4-FFF2-40B4-BE49-F238E27FC236}">
                <a16:creationId xmlns:a16="http://schemas.microsoft.com/office/drawing/2014/main" id="{D341224C-E086-4728-0503-2AC8DDD53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6037" y="5094725"/>
            <a:ext cx="691350" cy="566523"/>
          </a:xfrm>
          <a:prstGeom prst="rect">
            <a:avLst/>
          </a:prstGeom>
        </p:spPr>
      </p:pic>
      <p:pic>
        <p:nvPicPr>
          <p:cNvPr id="39" name="Picture 38">
            <a:extLst>
              <a:ext uri="{FF2B5EF4-FFF2-40B4-BE49-F238E27FC236}">
                <a16:creationId xmlns:a16="http://schemas.microsoft.com/office/drawing/2014/main" id="{92F88FD9-FB9B-E2FE-598C-834B07A1A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726" y="5296081"/>
            <a:ext cx="691350" cy="566523"/>
          </a:xfrm>
          <a:prstGeom prst="rect">
            <a:avLst/>
          </a:prstGeom>
        </p:spPr>
      </p:pic>
      <p:pic>
        <p:nvPicPr>
          <p:cNvPr id="40" name="Picture 39">
            <a:extLst>
              <a:ext uri="{FF2B5EF4-FFF2-40B4-BE49-F238E27FC236}">
                <a16:creationId xmlns:a16="http://schemas.microsoft.com/office/drawing/2014/main" id="{FDE706B9-86B6-A668-EA12-A76BAD0A7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336" y="4353363"/>
            <a:ext cx="691350" cy="566523"/>
          </a:xfrm>
          <a:prstGeom prst="rect">
            <a:avLst/>
          </a:prstGeom>
        </p:spPr>
      </p:pic>
      <p:pic>
        <p:nvPicPr>
          <p:cNvPr id="46" name="Picture 45">
            <a:extLst>
              <a:ext uri="{FF2B5EF4-FFF2-40B4-BE49-F238E27FC236}">
                <a16:creationId xmlns:a16="http://schemas.microsoft.com/office/drawing/2014/main" id="{78942AD2-DBB3-2F41-EDE8-6AA10FBC6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1406" y="4620949"/>
            <a:ext cx="1048703" cy="859354"/>
          </a:xfrm>
          <a:prstGeom prst="rect">
            <a:avLst/>
          </a:prstGeom>
        </p:spPr>
      </p:pic>
      <p:sp>
        <p:nvSpPr>
          <p:cNvPr id="7" name="TextBox 6">
            <a:extLst>
              <a:ext uri="{FF2B5EF4-FFF2-40B4-BE49-F238E27FC236}">
                <a16:creationId xmlns:a16="http://schemas.microsoft.com/office/drawing/2014/main" id="{3D369D16-FF43-17E3-7853-7E08481677E0}"/>
              </a:ext>
            </a:extLst>
          </p:cNvPr>
          <p:cNvSpPr txBox="1"/>
          <p:nvPr/>
        </p:nvSpPr>
        <p:spPr>
          <a:xfrm>
            <a:off x="64994" y="6631492"/>
            <a:ext cx="8814010" cy="246221"/>
          </a:xfrm>
          <a:prstGeom prst="rect">
            <a:avLst/>
          </a:prstGeom>
          <a:noFill/>
        </p:spPr>
        <p:txBody>
          <a:bodyPr wrap="square">
            <a:spAutoFit/>
          </a:bodyPr>
          <a:lstStyle/>
          <a:p>
            <a:r>
              <a:rPr lang="en-US" sz="1000" dirty="0"/>
              <a:t>Modified from Binary Phase Diagrams. </a:t>
            </a:r>
            <a:r>
              <a:rPr lang="en-US" sz="1000" dirty="0">
                <a:hlinkClick r:id="rId5">
                  <a:extLst>
                    <a:ext uri="{A12FA001-AC4F-418D-AE19-62706E023703}">
                      <ahyp:hlinkClr xmlns:ahyp="http://schemas.microsoft.com/office/drawing/2018/hyperlinkcolor" val="tx"/>
                    </a:ext>
                  </a:extLst>
                </a:hlinkClick>
              </a:rPr>
              <a:t>https://</a:t>
            </a:r>
            <a:r>
              <a:rPr lang="en-US" sz="1000" dirty="0" err="1">
                <a:hlinkClick r:id="rId5">
                  <a:extLst>
                    <a:ext uri="{A12FA001-AC4F-418D-AE19-62706E023703}">
                      <ahyp:hlinkClr xmlns:ahyp="http://schemas.microsoft.com/office/drawing/2018/hyperlinkcolor" val="tx"/>
                    </a:ext>
                  </a:extLst>
                </a:hlinkClick>
              </a:rPr>
              <a:t>serc.carleton.edu</a:t>
            </a:r>
            <a:r>
              <a:rPr lang="en-US" sz="1000" dirty="0">
                <a:hlinkClick r:id="rId5">
                  <a:extLst>
                    <a:ext uri="{A12FA001-AC4F-418D-AE19-62706E023703}">
                      <ahyp:hlinkClr xmlns:ahyp="http://schemas.microsoft.com/office/drawing/2018/hyperlinkcolor" val="tx"/>
                    </a:ext>
                  </a:extLst>
                </a:hlinkClick>
              </a:rPr>
              <a:t>/</a:t>
            </a:r>
            <a:r>
              <a:rPr lang="en-US" sz="1000" dirty="0" err="1">
                <a:hlinkClick r:id="rId5">
                  <a:extLst>
                    <a:ext uri="{A12FA001-AC4F-418D-AE19-62706E023703}">
                      <ahyp:hlinkClr xmlns:ahyp="http://schemas.microsoft.com/office/drawing/2018/hyperlinkcolor" val="tx"/>
                    </a:ext>
                  </a:extLst>
                </a:hlinkClick>
              </a:rPr>
              <a:t>research_education</a:t>
            </a:r>
            <a:r>
              <a:rPr lang="en-US" sz="1000" dirty="0">
                <a:hlinkClick r:id="rId5">
                  <a:extLst>
                    <a:ext uri="{A12FA001-AC4F-418D-AE19-62706E023703}">
                      <ahyp:hlinkClr xmlns:ahyp="http://schemas.microsoft.com/office/drawing/2018/hyperlinkcolor" val="tx"/>
                    </a:ext>
                  </a:extLst>
                </a:hlinkClick>
              </a:rPr>
              <a:t>/equilibria/</a:t>
            </a:r>
            <a:r>
              <a:rPr lang="en-US" sz="1000" dirty="0" err="1">
                <a:hlinkClick r:id="rId5">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3837488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AE7D-75E9-BB43-6F6B-1954BEA1D0B0}"/>
              </a:ext>
            </a:extLst>
          </p:cNvPr>
          <p:cNvSpPr>
            <a:spLocks noGrp="1"/>
          </p:cNvSpPr>
          <p:nvPr>
            <p:ph type="title"/>
          </p:nvPr>
        </p:nvSpPr>
        <p:spPr/>
        <p:txBody>
          <a:bodyPr/>
          <a:lstStyle/>
          <a:p>
            <a:pPr algn="ctr"/>
            <a:r>
              <a:rPr lang="en-GB" dirty="0"/>
              <a:t>Melting and Crystallisation</a:t>
            </a:r>
          </a:p>
        </p:txBody>
      </p:sp>
      <p:sp>
        <p:nvSpPr>
          <p:cNvPr id="3" name="Content Placeholder 2">
            <a:extLst>
              <a:ext uri="{FF2B5EF4-FFF2-40B4-BE49-F238E27FC236}">
                <a16:creationId xmlns:a16="http://schemas.microsoft.com/office/drawing/2014/main" id="{F7544187-7BED-4B46-8E35-526943F7338C}"/>
              </a:ext>
            </a:extLst>
          </p:cNvPr>
          <p:cNvSpPr>
            <a:spLocks noGrp="1"/>
          </p:cNvSpPr>
          <p:nvPr>
            <p:ph idx="1"/>
          </p:nvPr>
        </p:nvSpPr>
        <p:spPr>
          <a:xfrm>
            <a:off x="457200" y="6021288"/>
            <a:ext cx="8229600" cy="562074"/>
          </a:xfrm>
        </p:spPr>
        <p:txBody>
          <a:bodyPr>
            <a:normAutofit fontScale="62500" lnSpcReduction="20000"/>
          </a:bodyPr>
          <a:lstStyle/>
          <a:p>
            <a:pPr marL="0" indent="0" algn="ctr">
              <a:buNone/>
            </a:pPr>
            <a:r>
              <a:rPr lang="en-GB" sz="3200"/>
              <a:t>This diopside-anorthite system is a simple model of melting and crystallisation of basalt.</a:t>
            </a:r>
          </a:p>
        </p:txBody>
      </p:sp>
      <p:pic>
        <p:nvPicPr>
          <p:cNvPr id="5" name="Picture 4">
            <a:extLst>
              <a:ext uri="{FF2B5EF4-FFF2-40B4-BE49-F238E27FC236}">
                <a16:creationId xmlns:a16="http://schemas.microsoft.com/office/drawing/2014/main" id="{6B2235E9-5A49-955A-0831-BCDE8BB892B2}"/>
              </a:ext>
            </a:extLst>
          </p:cNvPr>
          <p:cNvPicPr>
            <a:picLocks noChangeAspect="1"/>
          </p:cNvPicPr>
          <p:nvPr/>
        </p:nvPicPr>
        <p:blipFill rotWithShape="1">
          <a:blip r:embed="rId3">
            <a:extLst>
              <a:ext uri="{28A0092B-C50C-407E-A947-70E740481C1C}">
                <a14:useLocalDpi xmlns:a14="http://schemas.microsoft.com/office/drawing/2010/main" val="0"/>
              </a:ext>
            </a:extLst>
          </a:blip>
          <a:srcRect t="473" b="4713"/>
          <a:stretch/>
        </p:blipFill>
        <p:spPr>
          <a:xfrm>
            <a:off x="1135075" y="1340769"/>
            <a:ext cx="6873850" cy="4552031"/>
          </a:xfrm>
          <a:prstGeom prst="rect">
            <a:avLst/>
          </a:prstGeom>
        </p:spPr>
      </p:pic>
      <p:sp>
        <p:nvSpPr>
          <p:cNvPr id="6" name="Rectangle 5">
            <a:extLst>
              <a:ext uri="{FF2B5EF4-FFF2-40B4-BE49-F238E27FC236}">
                <a16:creationId xmlns:a16="http://schemas.microsoft.com/office/drawing/2014/main" id="{35B8D4B3-BC7E-E45B-20C9-9DB2BDD91C07}"/>
              </a:ext>
            </a:extLst>
          </p:cNvPr>
          <p:cNvSpPr/>
          <p:nvPr/>
        </p:nvSpPr>
        <p:spPr>
          <a:xfrm>
            <a:off x="5356337" y="5661249"/>
            <a:ext cx="2664296" cy="253916"/>
          </a:xfrm>
          <a:prstGeom prst="rect">
            <a:avLst/>
          </a:prstGeom>
        </p:spPr>
        <p:txBody>
          <a:bodyPr wrap="square">
            <a:spAutoFit/>
          </a:bodyPr>
          <a:lstStyle/>
          <a:p>
            <a:r>
              <a:rPr lang="en-GB" sz="1050" dirty="0">
                <a:solidFill>
                  <a:schemeClr val="tx1">
                    <a:lumMod val="75000"/>
                    <a:lumOff val="25000"/>
                  </a:schemeClr>
                </a:solidFill>
              </a:rPr>
              <a:t>Source: Ana Fidalgo / Alamy Stock Photo</a:t>
            </a:r>
          </a:p>
        </p:txBody>
      </p:sp>
    </p:spTree>
    <p:extLst>
      <p:ext uri="{BB962C8B-B14F-4D97-AF65-F5344CB8AC3E}">
        <p14:creationId xmlns:p14="http://schemas.microsoft.com/office/powerpoint/2010/main" val="3973659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55F-B6A2-EB41-93F5-2842646C84DE}"/>
              </a:ext>
            </a:extLst>
          </p:cNvPr>
          <p:cNvSpPr>
            <a:spLocks noGrp="1"/>
          </p:cNvSpPr>
          <p:nvPr>
            <p:ph type="title"/>
          </p:nvPr>
        </p:nvSpPr>
        <p:spPr/>
        <p:txBody>
          <a:bodyPr>
            <a:normAutofit/>
          </a:bodyPr>
          <a:lstStyle/>
          <a:p>
            <a:r>
              <a:rPr lang="en-GB" sz="4000" dirty="0"/>
              <a:t>Binary Systems: Diopside-Anorthite</a:t>
            </a:r>
          </a:p>
        </p:txBody>
      </p:sp>
      <p:pic>
        <p:nvPicPr>
          <p:cNvPr id="6" name="Picture 5">
            <a:extLst>
              <a:ext uri="{FF2B5EF4-FFF2-40B4-BE49-F238E27FC236}">
                <a16:creationId xmlns:a16="http://schemas.microsoft.com/office/drawing/2014/main" id="{A4BEDE69-8DAC-584D-BE3E-10684AFBB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898" y="1417142"/>
            <a:ext cx="5564204" cy="4235078"/>
          </a:xfrm>
          <a:prstGeom prst="rect">
            <a:avLst/>
          </a:prstGeom>
        </p:spPr>
      </p:pic>
      <p:sp>
        <p:nvSpPr>
          <p:cNvPr id="3" name="TextBox 2">
            <a:extLst>
              <a:ext uri="{FF2B5EF4-FFF2-40B4-BE49-F238E27FC236}">
                <a16:creationId xmlns:a16="http://schemas.microsoft.com/office/drawing/2014/main" id="{930985D8-D9BC-6BF4-2BBD-D98A09AA9F21}"/>
              </a:ext>
            </a:extLst>
          </p:cNvPr>
          <p:cNvSpPr txBox="1"/>
          <p:nvPr/>
        </p:nvSpPr>
        <p:spPr>
          <a:xfrm>
            <a:off x="375065" y="1303764"/>
            <a:ext cx="1368152" cy="1107996"/>
          </a:xfrm>
          <a:prstGeom prst="rect">
            <a:avLst/>
          </a:prstGeom>
          <a:noFill/>
        </p:spPr>
        <p:txBody>
          <a:bodyPr wrap="square" rtlCol="0">
            <a:spAutoFit/>
          </a:bodyPr>
          <a:lstStyle/>
          <a:p>
            <a:pPr algn="ctr"/>
            <a:r>
              <a:rPr lang="en-GB" dirty="0"/>
              <a:t>Liquidus</a:t>
            </a:r>
          </a:p>
          <a:p>
            <a:pPr algn="ctr"/>
            <a:r>
              <a:rPr lang="en-GB" sz="1200" dirty="0"/>
              <a:t>Above this curve the material is completely molten (liquid)</a:t>
            </a:r>
          </a:p>
        </p:txBody>
      </p:sp>
      <p:cxnSp>
        <p:nvCxnSpPr>
          <p:cNvPr id="4" name="Straight Arrow Connector 3">
            <a:extLst>
              <a:ext uri="{FF2B5EF4-FFF2-40B4-BE49-F238E27FC236}">
                <a16:creationId xmlns:a16="http://schemas.microsoft.com/office/drawing/2014/main" id="{06287A3D-5E66-354F-822D-B7A2EF468F6F}"/>
              </a:ext>
            </a:extLst>
          </p:cNvPr>
          <p:cNvCxnSpPr>
            <a:cxnSpLocks/>
          </p:cNvCxnSpPr>
          <p:nvPr/>
        </p:nvCxnSpPr>
        <p:spPr>
          <a:xfrm>
            <a:off x="1568369" y="1566941"/>
            <a:ext cx="1203431" cy="190525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CE5C49B3-3604-5676-B881-5BC92CB1D0EE}"/>
              </a:ext>
            </a:extLst>
          </p:cNvPr>
          <p:cNvSpPr txBox="1"/>
          <p:nvPr/>
        </p:nvSpPr>
        <p:spPr>
          <a:xfrm>
            <a:off x="375065" y="4677992"/>
            <a:ext cx="1368152" cy="1107996"/>
          </a:xfrm>
          <a:prstGeom prst="rect">
            <a:avLst/>
          </a:prstGeom>
          <a:noFill/>
        </p:spPr>
        <p:txBody>
          <a:bodyPr wrap="square" rtlCol="0">
            <a:spAutoFit/>
          </a:bodyPr>
          <a:lstStyle/>
          <a:p>
            <a:pPr algn="ctr"/>
            <a:r>
              <a:rPr lang="en-GB" dirty="0"/>
              <a:t>Solidus</a:t>
            </a:r>
          </a:p>
          <a:p>
            <a:pPr algn="ctr"/>
            <a:r>
              <a:rPr lang="en-GB" sz="1200" dirty="0"/>
              <a:t>Below this curve the material is completely solid (crystalline)</a:t>
            </a:r>
          </a:p>
        </p:txBody>
      </p:sp>
      <p:cxnSp>
        <p:nvCxnSpPr>
          <p:cNvPr id="8" name="Straight Arrow Connector 7">
            <a:extLst>
              <a:ext uri="{FF2B5EF4-FFF2-40B4-BE49-F238E27FC236}">
                <a16:creationId xmlns:a16="http://schemas.microsoft.com/office/drawing/2014/main" id="{8F263D84-C3AD-ADE0-F95D-5D3136CCC8D3}"/>
              </a:ext>
            </a:extLst>
          </p:cNvPr>
          <p:cNvCxnSpPr>
            <a:cxnSpLocks/>
          </p:cNvCxnSpPr>
          <p:nvPr/>
        </p:nvCxnSpPr>
        <p:spPr>
          <a:xfrm flipV="1">
            <a:off x="1622123" y="4363278"/>
            <a:ext cx="1303324" cy="531626"/>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73F5B264-63ED-EA55-EDEE-952EC7AB77C9}"/>
              </a:ext>
            </a:extLst>
          </p:cNvPr>
          <p:cNvSpPr txBox="1"/>
          <p:nvPr/>
        </p:nvSpPr>
        <p:spPr>
          <a:xfrm>
            <a:off x="7021931" y="3481121"/>
            <a:ext cx="1809381" cy="369332"/>
          </a:xfrm>
          <a:prstGeom prst="rect">
            <a:avLst/>
          </a:prstGeom>
          <a:noFill/>
        </p:spPr>
        <p:txBody>
          <a:bodyPr wrap="square" rtlCol="0">
            <a:spAutoFit/>
          </a:bodyPr>
          <a:lstStyle/>
          <a:p>
            <a:pPr algn="ctr"/>
            <a:r>
              <a:rPr lang="en-GB" dirty="0"/>
              <a:t>Eutectic</a:t>
            </a:r>
          </a:p>
        </p:txBody>
      </p:sp>
      <p:cxnSp>
        <p:nvCxnSpPr>
          <p:cNvPr id="10" name="Straight Arrow Connector 9">
            <a:extLst>
              <a:ext uri="{FF2B5EF4-FFF2-40B4-BE49-F238E27FC236}">
                <a16:creationId xmlns:a16="http://schemas.microsoft.com/office/drawing/2014/main" id="{34C3473C-E899-255A-5CF0-518802283B49}"/>
              </a:ext>
            </a:extLst>
          </p:cNvPr>
          <p:cNvCxnSpPr>
            <a:cxnSpLocks/>
          </p:cNvCxnSpPr>
          <p:nvPr/>
        </p:nvCxnSpPr>
        <p:spPr>
          <a:xfrm flipH="1">
            <a:off x="4355976" y="3710448"/>
            <a:ext cx="3044807" cy="65283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C41088C0-44FD-045B-1CA0-B0427CAA181A}"/>
              </a:ext>
            </a:extLst>
          </p:cNvPr>
          <p:cNvSpPr txBox="1"/>
          <p:nvPr/>
        </p:nvSpPr>
        <p:spPr>
          <a:xfrm>
            <a:off x="7452320" y="1262989"/>
            <a:ext cx="1368152" cy="1292662"/>
          </a:xfrm>
          <a:prstGeom prst="rect">
            <a:avLst/>
          </a:prstGeom>
          <a:noFill/>
        </p:spPr>
        <p:txBody>
          <a:bodyPr wrap="square" rtlCol="0">
            <a:spAutoFit/>
          </a:bodyPr>
          <a:lstStyle/>
          <a:p>
            <a:pPr algn="ctr"/>
            <a:r>
              <a:rPr lang="en-GB" dirty="0"/>
              <a:t>Melt</a:t>
            </a:r>
          </a:p>
          <a:p>
            <a:pPr algn="ctr"/>
            <a:r>
              <a:rPr lang="en-GB" sz="1200" dirty="0">
                <a:latin typeface="Arial" panose="020B0604020202020204" pitchFamily="34" charset="0"/>
                <a:cs typeface="Arial" panose="020B0604020202020204" pitchFamily="34" charset="0"/>
              </a:rPr>
              <a:t>Liquid of any  composition </a:t>
            </a:r>
            <a:r>
              <a:rPr lang="en-GB" sz="1200" b="0" i="0" dirty="0">
                <a:solidFill>
                  <a:srgbClr val="1A1A1A"/>
                </a:solidFill>
                <a:effectLst/>
                <a:latin typeface="Arial" panose="020B0604020202020204" pitchFamily="34" charset="0"/>
                <a:cs typeface="Arial" panose="020B0604020202020204" pitchFamily="34" charset="0"/>
              </a:rPr>
              <a:t>between CaMgSi</a:t>
            </a:r>
            <a:r>
              <a:rPr lang="en-GB" sz="1200" b="0" i="0" baseline="-25000" dirty="0">
                <a:solidFill>
                  <a:srgbClr val="1A1A1A"/>
                </a:solidFill>
                <a:effectLst/>
                <a:latin typeface="Arial" panose="020B0604020202020204" pitchFamily="34" charset="0"/>
                <a:cs typeface="Arial" panose="020B0604020202020204" pitchFamily="34" charset="0"/>
              </a:rPr>
              <a:t>2</a:t>
            </a:r>
            <a:r>
              <a:rPr lang="en-GB" sz="1200" b="0" i="0" dirty="0">
                <a:solidFill>
                  <a:srgbClr val="1A1A1A"/>
                </a:solidFill>
                <a:effectLst/>
                <a:latin typeface="Arial" panose="020B0604020202020204" pitchFamily="34" charset="0"/>
                <a:cs typeface="Arial" panose="020B0604020202020204" pitchFamily="34" charset="0"/>
              </a:rPr>
              <a:t>O</a:t>
            </a:r>
            <a:r>
              <a:rPr lang="en-GB" sz="1200" b="0" i="0" baseline="-25000" dirty="0">
                <a:solidFill>
                  <a:srgbClr val="1A1A1A"/>
                </a:solidFill>
                <a:effectLst/>
                <a:latin typeface="Arial" panose="020B0604020202020204" pitchFamily="34" charset="0"/>
                <a:cs typeface="Arial" panose="020B0604020202020204" pitchFamily="34" charset="0"/>
              </a:rPr>
              <a:t>6</a:t>
            </a:r>
            <a:r>
              <a:rPr lang="en-GB" sz="1200" b="0" i="0" dirty="0">
                <a:solidFill>
                  <a:srgbClr val="1A1A1A"/>
                </a:solidFill>
                <a:effectLst/>
                <a:latin typeface="Arial" panose="020B0604020202020204" pitchFamily="34" charset="0"/>
                <a:cs typeface="Arial" panose="020B0604020202020204" pitchFamily="34" charset="0"/>
              </a:rPr>
              <a:t> and CaAl</a:t>
            </a:r>
            <a:r>
              <a:rPr lang="en-GB" sz="1200" b="0" i="0" baseline="-25000" dirty="0">
                <a:solidFill>
                  <a:srgbClr val="1A1A1A"/>
                </a:solidFill>
                <a:effectLst/>
                <a:latin typeface="Arial" panose="020B0604020202020204" pitchFamily="34" charset="0"/>
                <a:cs typeface="Arial" panose="020B0604020202020204" pitchFamily="34" charset="0"/>
              </a:rPr>
              <a:t>2</a:t>
            </a:r>
            <a:r>
              <a:rPr lang="en-GB" sz="1200" b="0" i="0" dirty="0">
                <a:solidFill>
                  <a:srgbClr val="1A1A1A"/>
                </a:solidFill>
                <a:effectLst/>
                <a:latin typeface="Arial" panose="020B0604020202020204" pitchFamily="34" charset="0"/>
                <a:cs typeface="Arial" panose="020B0604020202020204" pitchFamily="34" charset="0"/>
              </a:rPr>
              <a:t>Si</a:t>
            </a:r>
            <a:r>
              <a:rPr lang="en-GB" sz="1200" b="0" i="0" baseline="-25000" dirty="0">
                <a:solidFill>
                  <a:srgbClr val="1A1A1A"/>
                </a:solidFill>
                <a:effectLst/>
                <a:latin typeface="Arial" panose="020B0604020202020204" pitchFamily="34" charset="0"/>
                <a:cs typeface="Arial" panose="020B0604020202020204" pitchFamily="34" charset="0"/>
              </a:rPr>
              <a:t>2</a:t>
            </a:r>
            <a:r>
              <a:rPr lang="en-GB" sz="1200" b="0" i="0" dirty="0">
                <a:solidFill>
                  <a:srgbClr val="1A1A1A"/>
                </a:solidFill>
                <a:effectLst/>
                <a:latin typeface="Arial" panose="020B0604020202020204" pitchFamily="34" charset="0"/>
                <a:cs typeface="Arial" panose="020B0604020202020204" pitchFamily="34" charset="0"/>
              </a:rPr>
              <a:t>O</a:t>
            </a:r>
            <a:r>
              <a:rPr lang="en-GB" sz="1200" b="0" i="0" baseline="-25000" dirty="0">
                <a:solidFill>
                  <a:srgbClr val="1A1A1A"/>
                </a:solidFill>
                <a:effectLst/>
                <a:latin typeface="Arial" panose="020B0604020202020204" pitchFamily="34" charset="0"/>
                <a:cs typeface="Arial" panose="020B0604020202020204" pitchFamily="34" charset="0"/>
              </a:rPr>
              <a:t>8</a:t>
            </a:r>
            <a:endParaRPr lang="en-GB" sz="1200"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A44B2B09-98BC-A42C-0D68-AB0099D147CF}"/>
              </a:ext>
            </a:extLst>
          </p:cNvPr>
          <p:cNvCxnSpPr>
            <a:cxnSpLocks/>
          </p:cNvCxnSpPr>
          <p:nvPr/>
        </p:nvCxnSpPr>
        <p:spPr>
          <a:xfrm flipH="1">
            <a:off x="5940152" y="1401968"/>
            <a:ext cx="1872208" cy="63808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A166E9E3-4834-F132-92ED-2E661D48C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558" y="5506215"/>
            <a:ext cx="1314484" cy="1077147"/>
          </a:xfrm>
          <a:prstGeom prst="rect">
            <a:avLst/>
          </a:prstGeom>
        </p:spPr>
      </p:pic>
      <p:pic>
        <p:nvPicPr>
          <p:cNvPr id="23" name="Picture 22">
            <a:extLst>
              <a:ext uri="{FF2B5EF4-FFF2-40B4-BE49-F238E27FC236}">
                <a16:creationId xmlns:a16="http://schemas.microsoft.com/office/drawing/2014/main" id="{612771F2-48F5-79F6-04D4-42736186A6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299" y="5506215"/>
            <a:ext cx="1314484" cy="1077146"/>
          </a:xfrm>
          <a:prstGeom prst="rect">
            <a:avLst/>
          </a:prstGeom>
        </p:spPr>
      </p:pic>
      <p:pic>
        <p:nvPicPr>
          <p:cNvPr id="25" name="Picture 24">
            <a:extLst>
              <a:ext uri="{FF2B5EF4-FFF2-40B4-BE49-F238E27FC236}">
                <a16:creationId xmlns:a16="http://schemas.microsoft.com/office/drawing/2014/main" id="{AC330E54-DE98-3A55-F528-C7F7F8CF24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5558" y="1721011"/>
            <a:ext cx="1532639" cy="1009522"/>
          </a:xfrm>
          <a:prstGeom prst="rect">
            <a:avLst/>
          </a:prstGeom>
        </p:spPr>
      </p:pic>
      <p:pic>
        <p:nvPicPr>
          <p:cNvPr id="26" name="Picture 25">
            <a:extLst>
              <a:ext uri="{FF2B5EF4-FFF2-40B4-BE49-F238E27FC236}">
                <a16:creationId xmlns:a16="http://schemas.microsoft.com/office/drawing/2014/main" id="{D5DF2E70-3592-9550-BA24-234AC1964C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8182" y="3665787"/>
            <a:ext cx="795743" cy="524142"/>
          </a:xfrm>
          <a:prstGeom prst="rect">
            <a:avLst/>
          </a:prstGeom>
        </p:spPr>
      </p:pic>
      <p:pic>
        <p:nvPicPr>
          <p:cNvPr id="29" name="Picture 28">
            <a:extLst>
              <a:ext uri="{FF2B5EF4-FFF2-40B4-BE49-F238E27FC236}">
                <a16:creationId xmlns:a16="http://schemas.microsoft.com/office/drawing/2014/main" id="{CB7D0FFB-FF97-01D1-0209-5A747015EF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44721" y="2998788"/>
            <a:ext cx="1063498" cy="871477"/>
          </a:xfrm>
          <a:prstGeom prst="rect">
            <a:avLst/>
          </a:prstGeom>
        </p:spPr>
      </p:pic>
      <p:pic>
        <p:nvPicPr>
          <p:cNvPr id="30" name="Picture 29">
            <a:extLst>
              <a:ext uri="{FF2B5EF4-FFF2-40B4-BE49-F238E27FC236}">
                <a16:creationId xmlns:a16="http://schemas.microsoft.com/office/drawing/2014/main" id="{4B5F58F5-12B3-1CEA-BFCA-E9C1C0C7E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586" y="4486037"/>
            <a:ext cx="541067" cy="443374"/>
          </a:xfrm>
          <a:prstGeom prst="rect">
            <a:avLst/>
          </a:prstGeom>
        </p:spPr>
      </p:pic>
      <p:pic>
        <p:nvPicPr>
          <p:cNvPr id="31" name="Picture 30">
            <a:extLst>
              <a:ext uri="{FF2B5EF4-FFF2-40B4-BE49-F238E27FC236}">
                <a16:creationId xmlns:a16="http://schemas.microsoft.com/office/drawing/2014/main" id="{CC1A0DE0-6BFA-1BDA-1DB9-26C2C671E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412901" y="4486037"/>
            <a:ext cx="541067" cy="443374"/>
          </a:xfrm>
          <a:prstGeom prst="rect">
            <a:avLst/>
          </a:prstGeom>
        </p:spPr>
      </p:pic>
      <p:pic>
        <p:nvPicPr>
          <p:cNvPr id="32" name="Picture 31">
            <a:extLst>
              <a:ext uri="{FF2B5EF4-FFF2-40B4-BE49-F238E27FC236}">
                <a16:creationId xmlns:a16="http://schemas.microsoft.com/office/drawing/2014/main" id="{416735CA-65B9-C8B7-7233-7F2A4E3A9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654" y="3654040"/>
            <a:ext cx="822552" cy="674036"/>
          </a:xfrm>
          <a:prstGeom prst="rect">
            <a:avLst/>
          </a:prstGeom>
        </p:spPr>
      </p:pic>
      <p:pic>
        <p:nvPicPr>
          <p:cNvPr id="33" name="Picture 32">
            <a:extLst>
              <a:ext uri="{FF2B5EF4-FFF2-40B4-BE49-F238E27FC236}">
                <a16:creationId xmlns:a16="http://schemas.microsoft.com/office/drawing/2014/main" id="{22CA36DF-A1C3-FDAC-3F01-DFDFF4CF1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3329092" y="3923251"/>
            <a:ext cx="617220" cy="406552"/>
          </a:xfrm>
          <a:prstGeom prst="rect">
            <a:avLst/>
          </a:prstGeom>
        </p:spPr>
      </p:pic>
    </p:spTree>
    <p:extLst>
      <p:ext uri="{BB962C8B-B14F-4D97-AF65-F5344CB8AC3E}">
        <p14:creationId xmlns:p14="http://schemas.microsoft.com/office/powerpoint/2010/main" val="81307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55F-B6A2-EB41-93F5-2842646C84DE}"/>
              </a:ext>
            </a:extLst>
          </p:cNvPr>
          <p:cNvSpPr>
            <a:spLocks noGrp="1"/>
          </p:cNvSpPr>
          <p:nvPr>
            <p:ph type="title"/>
          </p:nvPr>
        </p:nvSpPr>
        <p:spPr/>
        <p:txBody>
          <a:bodyPr>
            <a:normAutofit/>
          </a:bodyPr>
          <a:lstStyle/>
          <a:p>
            <a:r>
              <a:rPr lang="en-GB" sz="4000" dirty="0"/>
              <a:t>Binary Systems: Diopside-Anorthite</a:t>
            </a:r>
          </a:p>
        </p:txBody>
      </p:sp>
      <p:sp>
        <p:nvSpPr>
          <p:cNvPr id="7" name="Content Placeholder 6">
            <a:extLst>
              <a:ext uri="{FF2B5EF4-FFF2-40B4-BE49-F238E27FC236}">
                <a16:creationId xmlns:a16="http://schemas.microsoft.com/office/drawing/2014/main" id="{D6DDC061-0B57-9D49-9C5B-E69C3244488C}"/>
              </a:ext>
            </a:extLst>
          </p:cNvPr>
          <p:cNvSpPr>
            <a:spLocks noGrp="1"/>
          </p:cNvSpPr>
          <p:nvPr>
            <p:ph idx="1"/>
          </p:nvPr>
        </p:nvSpPr>
        <p:spPr>
          <a:xfrm>
            <a:off x="457200" y="5935291"/>
            <a:ext cx="8229600" cy="648071"/>
          </a:xfrm>
        </p:spPr>
        <p:txBody>
          <a:bodyPr>
            <a:normAutofit/>
          </a:bodyPr>
          <a:lstStyle/>
          <a:p>
            <a:pPr marL="0" indent="0" algn="ctr">
              <a:buNone/>
            </a:pPr>
            <a:r>
              <a:rPr lang="en-GB" sz="1500" dirty="0"/>
              <a:t>Start cooling liquid of composition A (An</a:t>
            </a:r>
            <a:r>
              <a:rPr lang="en-GB" sz="1500" baseline="-25000" dirty="0"/>
              <a:t>18</a:t>
            </a:r>
            <a:r>
              <a:rPr lang="en-GB" sz="1500" dirty="0"/>
              <a:t> – Di</a:t>
            </a:r>
            <a:r>
              <a:rPr lang="en-GB" sz="1500" baseline="-25000" dirty="0"/>
              <a:t>82</a:t>
            </a:r>
            <a:r>
              <a:rPr lang="en-GB" sz="1500" dirty="0"/>
              <a:t>) from 1500</a:t>
            </a:r>
            <a:r>
              <a:rPr lang="en-GB" sz="1500" dirty="0">
                <a:latin typeface="Arial" panose="020B0604020202020204" pitchFamily="34" charset="0"/>
                <a:cs typeface="Arial" panose="020B0604020202020204" pitchFamily="34" charset="0"/>
              </a:rPr>
              <a:t>º</a:t>
            </a:r>
            <a:r>
              <a:rPr lang="en-GB" sz="1500" dirty="0"/>
              <a:t>C.</a:t>
            </a:r>
          </a:p>
        </p:txBody>
      </p:sp>
      <p:pic>
        <p:nvPicPr>
          <p:cNvPr id="6" name="Picture 5">
            <a:extLst>
              <a:ext uri="{FF2B5EF4-FFF2-40B4-BE49-F238E27FC236}">
                <a16:creationId xmlns:a16="http://schemas.microsoft.com/office/drawing/2014/main" id="{A4BEDE69-8DAC-584D-BE3E-10684AFBB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40" y="1417638"/>
            <a:ext cx="5564204" cy="4235078"/>
          </a:xfrm>
          <a:prstGeom prst="rect">
            <a:avLst/>
          </a:prstGeom>
        </p:spPr>
      </p:pic>
      <p:sp>
        <p:nvSpPr>
          <p:cNvPr id="3" name="Rectangle 2">
            <a:extLst>
              <a:ext uri="{FF2B5EF4-FFF2-40B4-BE49-F238E27FC236}">
                <a16:creationId xmlns:a16="http://schemas.microsoft.com/office/drawing/2014/main" id="{787D6DDE-C571-5E92-F051-C6A313474F98}"/>
              </a:ext>
            </a:extLst>
          </p:cNvPr>
          <p:cNvSpPr/>
          <p:nvPr/>
        </p:nvSpPr>
        <p:spPr>
          <a:xfrm>
            <a:off x="6650584" y="1620025"/>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48C43964-8E67-08C1-651D-5881AE24B075}"/>
              </a:ext>
            </a:extLst>
          </p:cNvPr>
          <p:cNvCxnSpPr>
            <a:cxnSpLocks/>
          </p:cNvCxnSpPr>
          <p:nvPr/>
        </p:nvCxnSpPr>
        <p:spPr>
          <a:xfrm>
            <a:off x="2411760" y="2410182"/>
            <a:ext cx="0" cy="298738"/>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DE698361-A8E5-BE1C-C376-FC06214F87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217" y="1700213"/>
            <a:ext cx="1614205" cy="1063249"/>
          </a:xfrm>
          <a:prstGeom prst="rect">
            <a:avLst/>
          </a:prstGeom>
        </p:spPr>
      </p:pic>
      <p:pic>
        <p:nvPicPr>
          <p:cNvPr id="16" name="Picture 15">
            <a:extLst>
              <a:ext uri="{FF2B5EF4-FFF2-40B4-BE49-F238E27FC236}">
                <a16:creationId xmlns:a16="http://schemas.microsoft.com/office/drawing/2014/main" id="{BFE7720F-EDC8-E11A-CF95-5EE4268A3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1869" y="1703907"/>
            <a:ext cx="896690" cy="590634"/>
          </a:xfrm>
          <a:prstGeom prst="rect">
            <a:avLst/>
          </a:prstGeom>
        </p:spPr>
      </p:pic>
      <p:pic>
        <p:nvPicPr>
          <p:cNvPr id="17" name="Picture 16">
            <a:extLst>
              <a:ext uri="{FF2B5EF4-FFF2-40B4-BE49-F238E27FC236}">
                <a16:creationId xmlns:a16="http://schemas.microsoft.com/office/drawing/2014/main" id="{C486FC95-7EFF-3E07-E14C-B7EF7B593E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058" y="2012893"/>
            <a:ext cx="896690" cy="590634"/>
          </a:xfrm>
          <a:prstGeom prst="rect">
            <a:avLst/>
          </a:prstGeom>
        </p:spPr>
      </p:pic>
      <p:pic>
        <p:nvPicPr>
          <p:cNvPr id="18" name="Picture 17">
            <a:extLst>
              <a:ext uri="{FF2B5EF4-FFF2-40B4-BE49-F238E27FC236}">
                <a16:creationId xmlns:a16="http://schemas.microsoft.com/office/drawing/2014/main" id="{369595E7-8830-60CF-0381-176692B49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760" y="2619541"/>
            <a:ext cx="896690" cy="590634"/>
          </a:xfrm>
          <a:prstGeom prst="rect">
            <a:avLst/>
          </a:prstGeom>
        </p:spPr>
      </p:pic>
      <p:pic>
        <p:nvPicPr>
          <p:cNvPr id="19" name="Picture 18">
            <a:extLst>
              <a:ext uri="{FF2B5EF4-FFF2-40B4-BE49-F238E27FC236}">
                <a16:creationId xmlns:a16="http://schemas.microsoft.com/office/drawing/2014/main" id="{EBD6EC1C-1B20-EEF9-E865-8419A300BD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058" y="2928527"/>
            <a:ext cx="896690" cy="590634"/>
          </a:xfrm>
          <a:prstGeom prst="rect">
            <a:avLst/>
          </a:prstGeom>
        </p:spPr>
      </p:pic>
      <p:pic>
        <p:nvPicPr>
          <p:cNvPr id="22" name="Picture 21">
            <a:extLst>
              <a:ext uri="{FF2B5EF4-FFF2-40B4-BE49-F238E27FC236}">
                <a16:creationId xmlns:a16="http://schemas.microsoft.com/office/drawing/2014/main" id="{6773DE41-C8C3-5EB2-20BC-5352AF8C7B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11" y="3532830"/>
            <a:ext cx="896690" cy="590634"/>
          </a:xfrm>
          <a:prstGeom prst="rect">
            <a:avLst/>
          </a:prstGeom>
        </p:spPr>
      </p:pic>
      <p:pic>
        <p:nvPicPr>
          <p:cNvPr id="23" name="Picture 22">
            <a:extLst>
              <a:ext uri="{FF2B5EF4-FFF2-40B4-BE49-F238E27FC236}">
                <a16:creationId xmlns:a16="http://schemas.microsoft.com/office/drawing/2014/main" id="{97EDCF1F-91E5-34C0-3144-6FD3BD9895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0809" y="3841816"/>
            <a:ext cx="896690" cy="590634"/>
          </a:xfrm>
          <a:prstGeom prst="rect">
            <a:avLst/>
          </a:prstGeom>
        </p:spPr>
      </p:pic>
      <p:pic>
        <p:nvPicPr>
          <p:cNvPr id="24" name="Picture 23">
            <a:extLst>
              <a:ext uri="{FF2B5EF4-FFF2-40B4-BE49-F238E27FC236}">
                <a16:creationId xmlns:a16="http://schemas.microsoft.com/office/drawing/2014/main" id="{AC10597E-840C-1C23-A352-D01722709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760" y="4489025"/>
            <a:ext cx="896690" cy="590634"/>
          </a:xfrm>
          <a:prstGeom prst="rect">
            <a:avLst/>
          </a:prstGeom>
        </p:spPr>
      </p:pic>
      <p:pic>
        <p:nvPicPr>
          <p:cNvPr id="25" name="Picture 24">
            <a:extLst>
              <a:ext uri="{FF2B5EF4-FFF2-40B4-BE49-F238E27FC236}">
                <a16:creationId xmlns:a16="http://schemas.microsoft.com/office/drawing/2014/main" id="{B3E40845-082E-9FBC-DF33-2436D7388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058" y="4798011"/>
            <a:ext cx="896690" cy="590634"/>
          </a:xfrm>
          <a:prstGeom prst="rect">
            <a:avLst/>
          </a:prstGeom>
        </p:spPr>
      </p:pic>
      <p:grpSp>
        <p:nvGrpSpPr>
          <p:cNvPr id="5" name="Group 4">
            <a:extLst>
              <a:ext uri="{FF2B5EF4-FFF2-40B4-BE49-F238E27FC236}">
                <a16:creationId xmlns:a16="http://schemas.microsoft.com/office/drawing/2014/main" id="{2C77AD5B-25D2-4B3C-975E-5B72BC5F3B07}"/>
              </a:ext>
            </a:extLst>
          </p:cNvPr>
          <p:cNvGrpSpPr/>
          <p:nvPr/>
        </p:nvGrpSpPr>
        <p:grpSpPr>
          <a:xfrm>
            <a:off x="2388901" y="2294541"/>
            <a:ext cx="287258" cy="276999"/>
            <a:chOff x="3382118" y="1719124"/>
            <a:chExt cx="287258" cy="276999"/>
          </a:xfrm>
        </p:grpSpPr>
        <p:sp>
          <p:nvSpPr>
            <p:cNvPr id="8" name="Oval 7">
              <a:extLst>
                <a:ext uri="{FF2B5EF4-FFF2-40B4-BE49-F238E27FC236}">
                  <a16:creationId xmlns:a16="http://schemas.microsoft.com/office/drawing/2014/main" id="{729048F3-452F-37F4-B4D0-4B36EF95D872}"/>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E829C60-8955-C208-5E97-30448FEFC062}"/>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26" name="Straight Connector 25">
            <a:extLst>
              <a:ext uri="{FF2B5EF4-FFF2-40B4-BE49-F238E27FC236}">
                <a16:creationId xmlns:a16="http://schemas.microsoft.com/office/drawing/2014/main" id="{7269893F-70E1-FDC8-5444-5BDE7FE5FF8A}"/>
              </a:ext>
            </a:extLst>
          </p:cNvPr>
          <p:cNvCxnSpPr>
            <a:cxnSpLocks/>
          </p:cNvCxnSpPr>
          <p:nvPr/>
        </p:nvCxnSpPr>
        <p:spPr>
          <a:xfrm>
            <a:off x="2410969" y="2763462"/>
            <a:ext cx="0" cy="2167348"/>
          </a:xfrm>
          <a:prstGeom prst="line">
            <a:avLst/>
          </a:prstGeom>
          <a:ln w="12700">
            <a:solidFill>
              <a:srgbClr val="7030A0"/>
            </a:solidFill>
            <a:prstDash val="dash"/>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B8FE379-33DD-542A-B6BC-F82933B380D1}"/>
              </a:ext>
            </a:extLst>
          </p:cNvPr>
          <p:cNvSpPr txBox="1"/>
          <p:nvPr/>
        </p:nvSpPr>
        <p:spPr>
          <a:xfrm>
            <a:off x="64994" y="6618966"/>
            <a:ext cx="8814010" cy="246221"/>
          </a:xfrm>
          <a:prstGeom prst="rect">
            <a:avLst/>
          </a:prstGeom>
          <a:noFill/>
        </p:spPr>
        <p:txBody>
          <a:bodyPr wrap="square">
            <a:spAutoFit/>
          </a:bodyPr>
          <a:lstStyle/>
          <a:p>
            <a:r>
              <a:rPr lang="en-US" sz="1000" dirty="0"/>
              <a:t>Modified from Binary Phase Diagrams. </a:t>
            </a:r>
            <a:r>
              <a:rPr lang="en-US" sz="1000" dirty="0">
                <a:hlinkClick r:id="rId5">
                  <a:extLst>
                    <a:ext uri="{A12FA001-AC4F-418D-AE19-62706E023703}">
                      <ahyp:hlinkClr xmlns:ahyp="http://schemas.microsoft.com/office/drawing/2018/hyperlinkcolor" val="tx"/>
                    </a:ext>
                  </a:extLst>
                </a:hlinkClick>
              </a:rPr>
              <a:t>https://</a:t>
            </a:r>
            <a:r>
              <a:rPr lang="en-US" sz="1000" dirty="0" err="1">
                <a:hlinkClick r:id="rId5">
                  <a:extLst>
                    <a:ext uri="{A12FA001-AC4F-418D-AE19-62706E023703}">
                      <ahyp:hlinkClr xmlns:ahyp="http://schemas.microsoft.com/office/drawing/2018/hyperlinkcolor" val="tx"/>
                    </a:ext>
                  </a:extLst>
                </a:hlinkClick>
              </a:rPr>
              <a:t>serc.carleton.edu</a:t>
            </a:r>
            <a:r>
              <a:rPr lang="en-US" sz="1000" dirty="0">
                <a:hlinkClick r:id="rId5">
                  <a:extLst>
                    <a:ext uri="{A12FA001-AC4F-418D-AE19-62706E023703}">
                      <ahyp:hlinkClr xmlns:ahyp="http://schemas.microsoft.com/office/drawing/2018/hyperlinkcolor" val="tx"/>
                    </a:ext>
                  </a:extLst>
                </a:hlinkClick>
              </a:rPr>
              <a:t>/</a:t>
            </a:r>
            <a:r>
              <a:rPr lang="en-US" sz="1000" dirty="0" err="1">
                <a:hlinkClick r:id="rId5">
                  <a:extLst>
                    <a:ext uri="{A12FA001-AC4F-418D-AE19-62706E023703}">
                      <ahyp:hlinkClr xmlns:ahyp="http://schemas.microsoft.com/office/drawing/2018/hyperlinkcolor" val="tx"/>
                    </a:ext>
                  </a:extLst>
                </a:hlinkClick>
              </a:rPr>
              <a:t>research_education</a:t>
            </a:r>
            <a:r>
              <a:rPr lang="en-US" sz="1000" dirty="0">
                <a:hlinkClick r:id="rId5">
                  <a:extLst>
                    <a:ext uri="{A12FA001-AC4F-418D-AE19-62706E023703}">
                      <ahyp:hlinkClr xmlns:ahyp="http://schemas.microsoft.com/office/drawing/2018/hyperlinkcolor" val="tx"/>
                    </a:ext>
                  </a:extLst>
                </a:hlinkClick>
              </a:rPr>
              <a:t>/equilibria/</a:t>
            </a:r>
            <a:r>
              <a:rPr lang="en-US" sz="1000" dirty="0" err="1">
                <a:hlinkClick r:id="rId5">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4137456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55F-B6A2-EB41-93F5-2842646C84DE}"/>
              </a:ext>
            </a:extLst>
          </p:cNvPr>
          <p:cNvSpPr>
            <a:spLocks noGrp="1"/>
          </p:cNvSpPr>
          <p:nvPr>
            <p:ph type="title"/>
          </p:nvPr>
        </p:nvSpPr>
        <p:spPr/>
        <p:txBody>
          <a:bodyPr>
            <a:normAutofit/>
          </a:bodyPr>
          <a:lstStyle/>
          <a:p>
            <a:r>
              <a:rPr lang="en-GB" sz="4000" dirty="0"/>
              <a:t>Binary Systems: Diopside-Anorthite</a:t>
            </a:r>
          </a:p>
        </p:txBody>
      </p:sp>
      <p:sp>
        <p:nvSpPr>
          <p:cNvPr id="7" name="Content Placeholder 6">
            <a:extLst>
              <a:ext uri="{FF2B5EF4-FFF2-40B4-BE49-F238E27FC236}">
                <a16:creationId xmlns:a16="http://schemas.microsoft.com/office/drawing/2014/main" id="{D6DDC061-0B57-9D49-9C5B-E69C3244488C}"/>
              </a:ext>
            </a:extLst>
          </p:cNvPr>
          <p:cNvSpPr>
            <a:spLocks noGrp="1"/>
          </p:cNvSpPr>
          <p:nvPr>
            <p:ph idx="1"/>
          </p:nvPr>
        </p:nvSpPr>
        <p:spPr>
          <a:xfrm>
            <a:off x="457200" y="5735999"/>
            <a:ext cx="8229600" cy="847363"/>
          </a:xfrm>
        </p:spPr>
        <p:txBody>
          <a:bodyPr>
            <a:normAutofit fontScale="47500" lnSpcReduction="20000"/>
          </a:bodyPr>
          <a:lstStyle/>
          <a:p>
            <a:pPr marL="0" indent="0" algn="ctr">
              <a:lnSpc>
                <a:spcPct val="120000"/>
              </a:lnSpc>
              <a:buNone/>
            </a:pPr>
            <a:r>
              <a:rPr lang="en-GB" sz="3200" dirty="0"/>
              <a:t>Cool the melt to point </a:t>
            </a:r>
            <a:r>
              <a:rPr lang="en-GB" dirty="0"/>
              <a:t>B (1360</a:t>
            </a:r>
            <a:r>
              <a:rPr lang="en-GB" dirty="0">
                <a:latin typeface="Arial" panose="020B0604020202020204" pitchFamily="34" charset="0"/>
                <a:cs typeface="Arial" panose="020B0604020202020204" pitchFamily="34" charset="0"/>
              </a:rPr>
              <a:t>º</a:t>
            </a:r>
            <a:r>
              <a:rPr lang="en-GB" dirty="0"/>
              <a:t>C) and </a:t>
            </a:r>
            <a:r>
              <a:rPr lang="en-GB" sz="3200" dirty="0"/>
              <a:t>the first products of crystallisation are Diopside (as this is stable on the liquidus in this part of the phase diagram). The melt composition is still An</a:t>
            </a:r>
            <a:r>
              <a:rPr lang="en-GB" sz="3200" baseline="-25000" dirty="0"/>
              <a:t>18</a:t>
            </a:r>
            <a:r>
              <a:rPr lang="en-GB" sz="3200" dirty="0"/>
              <a:t> – Di</a:t>
            </a:r>
            <a:r>
              <a:rPr lang="en-GB" sz="3200" baseline="-25000" dirty="0"/>
              <a:t>82</a:t>
            </a:r>
            <a:r>
              <a:rPr lang="en-GB" sz="3200" dirty="0"/>
              <a:t> the crystal composition is pure diopside (read horizontally to Di-axis at point C).</a:t>
            </a:r>
          </a:p>
        </p:txBody>
      </p:sp>
      <p:pic>
        <p:nvPicPr>
          <p:cNvPr id="6" name="Picture 5">
            <a:extLst>
              <a:ext uri="{FF2B5EF4-FFF2-40B4-BE49-F238E27FC236}">
                <a16:creationId xmlns:a16="http://schemas.microsoft.com/office/drawing/2014/main" id="{A4BEDE69-8DAC-584D-BE3E-10684AFBB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40" y="1417638"/>
            <a:ext cx="5564204" cy="4235078"/>
          </a:xfrm>
          <a:prstGeom prst="rect">
            <a:avLst/>
          </a:prstGeom>
        </p:spPr>
      </p:pic>
      <p:sp>
        <p:nvSpPr>
          <p:cNvPr id="3" name="Rectangle 2">
            <a:extLst>
              <a:ext uri="{FF2B5EF4-FFF2-40B4-BE49-F238E27FC236}">
                <a16:creationId xmlns:a16="http://schemas.microsoft.com/office/drawing/2014/main" id="{787D6DDE-C571-5E92-F051-C6A313474F98}"/>
              </a:ext>
            </a:extLst>
          </p:cNvPr>
          <p:cNvSpPr/>
          <p:nvPr/>
        </p:nvSpPr>
        <p:spPr>
          <a:xfrm>
            <a:off x="6650584" y="1620025"/>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48C43964-8E67-08C1-651D-5881AE24B075}"/>
              </a:ext>
            </a:extLst>
          </p:cNvPr>
          <p:cNvCxnSpPr>
            <a:cxnSpLocks/>
          </p:cNvCxnSpPr>
          <p:nvPr/>
        </p:nvCxnSpPr>
        <p:spPr>
          <a:xfrm>
            <a:off x="2411760" y="2410182"/>
            <a:ext cx="0" cy="1234842"/>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BFE7720F-EDC8-E11A-CF95-5EE4268A3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1869" y="1703907"/>
            <a:ext cx="896690" cy="590634"/>
          </a:xfrm>
          <a:prstGeom prst="rect">
            <a:avLst/>
          </a:prstGeom>
        </p:spPr>
      </p:pic>
      <p:pic>
        <p:nvPicPr>
          <p:cNvPr id="17" name="Picture 16">
            <a:extLst>
              <a:ext uri="{FF2B5EF4-FFF2-40B4-BE49-F238E27FC236}">
                <a16:creationId xmlns:a16="http://schemas.microsoft.com/office/drawing/2014/main" id="{C486FC95-7EFF-3E07-E14C-B7EF7B593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058" y="2012893"/>
            <a:ext cx="896690" cy="590634"/>
          </a:xfrm>
          <a:prstGeom prst="rect">
            <a:avLst/>
          </a:prstGeom>
        </p:spPr>
      </p:pic>
      <p:pic>
        <p:nvPicPr>
          <p:cNvPr id="18" name="Picture 17">
            <a:extLst>
              <a:ext uri="{FF2B5EF4-FFF2-40B4-BE49-F238E27FC236}">
                <a16:creationId xmlns:a16="http://schemas.microsoft.com/office/drawing/2014/main" id="{369595E7-8830-60CF-0381-176692B49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760" y="2619541"/>
            <a:ext cx="896690" cy="590634"/>
          </a:xfrm>
          <a:prstGeom prst="rect">
            <a:avLst/>
          </a:prstGeom>
        </p:spPr>
      </p:pic>
      <p:pic>
        <p:nvPicPr>
          <p:cNvPr id="22" name="Picture 21">
            <a:extLst>
              <a:ext uri="{FF2B5EF4-FFF2-40B4-BE49-F238E27FC236}">
                <a16:creationId xmlns:a16="http://schemas.microsoft.com/office/drawing/2014/main" id="{6773DE41-C8C3-5EB2-20BC-5352AF8C7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11" y="3532830"/>
            <a:ext cx="896690" cy="590634"/>
          </a:xfrm>
          <a:prstGeom prst="rect">
            <a:avLst/>
          </a:prstGeom>
        </p:spPr>
      </p:pic>
      <p:pic>
        <p:nvPicPr>
          <p:cNvPr id="23" name="Picture 22">
            <a:extLst>
              <a:ext uri="{FF2B5EF4-FFF2-40B4-BE49-F238E27FC236}">
                <a16:creationId xmlns:a16="http://schemas.microsoft.com/office/drawing/2014/main" id="{97EDCF1F-91E5-34C0-3144-6FD3BD989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809" y="3841816"/>
            <a:ext cx="896690" cy="590634"/>
          </a:xfrm>
          <a:prstGeom prst="rect">
            <a:avLst/>
          </a:prstGeom>
        </p:spPr>
      </p:pic>
      <p:pic>
        <p:nvPicPr>
          <p:cNvPr id="24" name="Picture 23">
            <a:extLst>
              <a:ext uri="{FF2B5EF4-FFF2-40B4-BE49-F238E27FC236}">
                <a16:creationId xmlns:a16="http://schemas.microsoft.com/office/drawing/2014/main" id="{AC10597E-840C-1C23-A352-D017227095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760" y="4489025"/>
            <a:ext cx="896690" cy="590634"/>
          </a:xfrm>
          <a:prstGeom prst="rect">
            <a:avLst/>
          </a:prstGeom>
        </p:spPr>
      </p:pic>
      <p:pic>
        <p:nvPicPr>
          <p:cNvPr id="25" name="Picture 24">
            <a:extLst>
              <a:ext uri="{FF2B5EF4-FFF2-40B4-BE49-F238E27FC236}">
                <a16:creationId xmlns:a16="http://schemas.microsoft.com/office/drawing/2014/main" id="{B3E40845-082E-9FBC-DF33-2436D7388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058" y="4798011"/>
            <a:ext cx="896690" cy="590634"/>
          </a:xfrm>
          <a:prstGeom prst="rect">
            <a:avLst/>
          </a:prstGeom>
        </p:spPr>
      </p:pic>
      <p:sp>
        <p:nvSpPr>
          <p:cNvPr id="14" name="Oval 13">
            <a:extLst>
              <a:ext uri="{FF2B5EF4-FFF2-40B4-BE49-F238E27FC236}">
                <a16:creationId xmlns:a16="http://schemas.microsoft.com/office/drawing/2014/main" id="{4E2F5100-F919-4E51-1E3D-7551DD8E4725}"/>
              </a:ext>
            </a:extLst>
          </p:cNvPr>
          <p:cNvSpPr/>
          <p:nvPr/>
        </p:nvSpPr>
        <p:spPr>
          <a:xfrm>
            <a:off x="2386148" y="367049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3473B5-FBD0-EE29-D7E5-C72BC4A49BBE}"/>
              </a:ext>
            </a:extLst>
          </p:cNvPr>
          <p:cNvSpPr txBox="1"/>
          <p:nvPr/>
        </p:nvSpPr>
        <p:spPr>
          <a:xfrm>
            <a:off x="2388901" y="3501865"/>
            <a:ext cx="287258" cy="276999"/>
          </a:xfrm>
          <a:prstGeom prst="rect">
            <a:avLst/>
          </a:prstGeom>
          <a:noFill/>
        </p:spPr>
        <p:txBody>
          <a:bodyPr wrap="none" rtlCol="0">
            <a:spAutoFit/>
          </a:bodyPr>
          <a:lstStyle/>
          <a:p>
            <a:r>
              <a:rPr lang="en-GB" sz="1200" dirty="0"/>
              <a:t>B</a:t>
            </a:r>
          </a:p>
        </p:txBody>
      </p:sp>
      <p:pic>
        <p:nvPicPr>
          <p:cNvPr id="26" name="Picture 25">
            <a:extLst>
              <a:ext uri="{FF2B5EF4-FFF2-40B4-BE49-F238E27FC236}">
                <a16:creationId xmlns:a16="http://schemas.microsoft.com/office/drawing/2014/main" id="{7C6B0292-FF92-EE32-88C8-C172D662C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845" y="3826842"/>
            <a:ext cx="617979" cy="506400"/>
          </a:xfrm>
          <a:prstGeom prst="rect">
            <a:avLst/>
          </a:prstGeom>
        </p:spPr>
      </p:pic>
      <p:cxnSp>
        <p:nvCxnSpPr>
          <p:cNvPr id="28" name="Straight Connector 27">
            <a:extLst>
              <a:ext uri="{FF2B5EF4-FFF2-40B4-BE49-F238E27FC236}">
                <a16:creationId xmlns:a16="http://schemas.microsoft.com/office/drawing/2014/main" id="{AF668220-2646-3AA8-7A07-93792189D135}"/>
              </a:ext>
            </a:extLst>
          </p:cNvPr>
          <p:cNvCxnSpPr>
            <a:cxnSpLocks/>
          </p:cNvCxnSpPr>
          <p:nvPr/>
        </p:nvCxnSpPr>
        <p:spPr>
          <a:xfrm>
            <a:off x="2410969" y="3713594"/>
            <a:ext cx="0" cy="1217216"/>
          </a:xfrm>
          <a:prstGeom prst="line">
            <a:avLst/>
          </a:prstGeom>
          <a:ln w="12700">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AD810104-CDA6-6DC8-27DA-178747519393}"/>
              </a:ext>
            </a:extLst>
          </p:cNvPr>
          <p:cNvCxnSpPr>
            <a:cxnSpLocks/>
          </p:cNvCxnSpPr>
          <p:nvPr/>
        </p:nvCxnSpPr>
        <p:spPr>
          <a:xfrm>
            <a:off x="1691680" y="3693355"/>
            <a:ext cx="717327" cy="0"/>
          </a:xfrm>
          <a:prstGeom prst="line">
            <a:avLst/>
          </a:prstGeom>
          <a:ln w="12700">
            <a:solidFill>
              <a:srgbClr val="7030A0"/>
            </a:solidFill>
            <a:prstDash val="dash"/>
          </a:ln>
        </p:spPr>
        <p:style>
          <a:lnRef idx="1">
            <a:schemeClr val="dk1"/>
          </a:lnRef>
          <a:fillRef idx="0">
            <a:schemeClr val="dk1"/>
          </a:fillRef>
          <a:effectRef idx="0">
            <a:schemeClr val="dk1"/>
          </a:effectRef>
          <a:fontRef idx="minor">
            <a:schemeClr val="tx1"/>
          </a:fontRef>
        </p:style>
      </p:cxnSp>
      <p:sp>
        <p:nvSpPr>
          <p:cNvPr id="33" name="Oval 32">
            <a:extLst>
              <a:ext uri="{FF2B5EF4-FFF2-40B4-BE49-F238E27FC236}">
                <a16:creationId xmlns:a16="http://schemas.microsoft.com/office/drawing/2014/main" id="{E95638E2-BA19-97ED-D860-5733CF4E072F}"/>
              </a:ext>
            </a:extLst>
          </p:cNvPr>
          <p:cNvSpPr/>
          <p:nvPr/>
        </p:nvSpPr>
        <p:spPr>
          <a:xfrm>
            <a:off x="1680358" y="3672079"/>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7BB600F8-9947-B7C6-E755-820D9864B662}"/>
              </a:ext>
            </a:extLst>
          </p:cNvPr>
          <p:cNvSpPr txBox="1"/>
          <p:nvPr/>
        </p:nvSpPr>
        <p:spPr>
          <a:xfrm>
            <a:off x="1442649" y="3498251"/>
            <a:ext cx="295274" cy="276999"/>
          </a:xfrm>
          <a:prstGeom prst="rect">
            <a:avLst/>
          </a:prstGeom>
          <a:noFill/>
        </p:spPr>
        <p:txBody>
          <a:bodyPr wrap="none" rtlCol="0">
            <a:spAutoFit/>
          </a:bodyPr>
          <a:lstStyle/>
          <a:p>
            <a:r>
              <a:rPr lang="en-GB" sz="1200" dirty="0"/>
              <a:t>C</a:t>
            </a:r>
          </a:p>
        </p:txBody>
      </p:sp>
      <p:pic>
        <p:nvPicPr>
          <p:cNvPr id="27" name="Picture 26">
            <a:extLst>
              <a:ext uri="{FF2B5EF4-FFF2-40B4-BE49-F238E27FC236}">
                <a16:creationId xmlns:a16="http://schemas.microsoft.com/office/drawing/2014/main" id="{00C84D1A-E69A-68D7-4CC4-4E38FF260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47302" y="3787775"/>
            <a:ext cx="617220" cy="406552"/>
          </a:xfrm>
          <a:prstGeom prst="rect">
            <a:avLst/>
          </a:prstGeom>
        </p:spPr>
      </p:pic>
      <p:pic>
        <p:nvPicPr>
          <p:cNvPr id="36" name="Picture 35">
            <a:extLst>
              <a:ext uri="{FF2B5EF4-FFF2-40B4-BE49-F238E27FC236}">
                <a16:creationId xmlns:a16="http://schemas.microsoft.com/office/drawing/2014/main" id="{9B7DADF0-E62E-E0EB-D192-6A3694DD4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28191" y="2805914"/>
            <a:ext cx="909308" cy="745127"/>
          </a:xfrm>
          <a:prstGeom prst="rect">
            <a:avLst/>
          </a:prstGeom>
        </p:spPr>
      </p:pic>
      <p:grpSp>
        <p:nvGrpSpPr>
          <p:cNvPr id="5" name="Group 4">
            <a:extLst>
              <a:ext uri="{FF2B5EF4-FFF2-40B4-BE49-F238E27FC236}">
                <a16:creationId xmlns:a16="http://schemas.microsoft.com/office/drawing/2014/main" id="{2C77AD5B-25D2-4B3C-975E-5B72BC5F3B07}"/>
              </a:ext>
            </a:extLst>
          </p:cNvPr>
          <p:cNvGrpSpPr/>
          <p:nvPr/>
        </p:nvGrpSpPr>
        <p:grpSpPr>
          <a:xfrm>
            <a:off x="2388901" y="2294541"/>
            <a:ext cx="287258" cy="276999"/>
            <a:chOff x="3382118" y="1719124"/>
            <a:chExt cx="287258" cy="276999"/>
          </a:xfrm>
        </p:grpSpPr>
        <p:sp>
          <p:nvSpPr>
            <p:cNvPr id="8" name="Oval 7">
              <a:extLst>
                <a:ext uri="{FF2B5EF4-FFF2-40B4-BE49-F238E27FC236}">
                  <a16:creationId xmlns:a16="http://schemas.microsoft.com/office/drawing/2014/main" id="{729048F3-452F-37F4-B4D0-4B36EF95D872}"/>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E829C60-8955-C208-5E97-30448FEFC062}"/>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sp>
        <p:nvSpPr>
          <p:cNvPr id="4" name="TextBox 3">
            <a:extLst>
              <a:ext uri="{FF2B5EF4-FFF2-40B4-BE49-F238E27FC236}">
                <a16:creationId xmlns:a16="http://schemas.microsoft.com/office/drawing/2014/main" id="{46B3D08C-231F-7B34-1BE5-1B3B9B45F0E9}"/>
              </a:ext>
            </a:extLst>
          </p:cNvPr>
          <p:cNvSpPr txBox="1"/>
          <p:nvPr/>
        </p:nvSpPr>
        <p:spPr>
          <a:xfrm>
            <a:off x="64994" y="6618966"/>
            <a:ext cx="8814010" cy="246221"/>
          </a:xfrm>
          <a:prstGeom prst="rect">
            <a:avLst/>
          </a:prstGeom>
          <a:noFill/>
        </p:spPr>
        <p:txBody>
          <a:bodyPr wrap="square">
            <a:spAutoFit/>
          </a:bodyPr>
          <a:lstStyle/>
          <a:p>
            <a:r>
              <a:rPr lang="en-US" sz="1000" dirty="0"/>
              <a:t>Modified from Binary Phase Diagrams. </a:t>
            </a:r>
            <a:r>
              <a:rPr lang="en-US" sz="1000" dirty="0">
                <a:hlinkClick r:id="rId5">
                  <a:extLst>
                    <a:ext uri="{A12FA001-AC4F-418D-AE19-62706E023703}">
                      <ahyp:hlinkClr xmlns:ahyp="http://schemas.microsoft.com/office/drawing/2018/hyperlinkcolor" val="tx"/>
                    </a:ext>
                  </a:extLst>
                </a:hlinkClick>
              </a:rPr>
              <a:t>https://</a:t>
            </a:r>
            <a:r>
              <a:rPr lang="en-US" sz="1000" dirty="0" err="1">
                <a:hlinkClick r:id="rId5">
                  <a:extLst>
                    <a:ext uri="{A12FA001-AC4F-418D-AE19-62706E023703}">
                      <ahyp:hlinkClr xmlns:ahyp="http://schemas.microsoft.com/office/drawing/2018/hyperlinkcolor" val="tx"/>
                    </a:ext>
                  </a:extLst>
                </a:hlinkClick>
              </a:rPr>
              <a:t>serc.carleton.edu</a:t>
            </a:r>
            <a:r>
              <a:rPr lang="en-US" sz="1000" dirty="0">
                <a:hlinkClick r:id="rId5">
                  <a:extLst>
                    <a:ext uri="{A12FA001-AC4F-418D-AE19-62706E023703}">
                      <ahyp:hlinkClr xmlns:ahyp="http://schemas.microsoft.com/office/drawing/2018/hyperlinkcolor" val="tx"/>
                    </a:ext>
                  </a:extLst>
                </a:hlinkClick>
              </a:rPr>
              <a:t>/</a:t>
            </a:r>
            <a:r>
              <a:rPr lang="en-US" sz="1000" dirty="0" err="1">
                <a:hlinkClick r:id="rId5">
                  <a:extLst>
                    <a:ext uri="{A12FA001-AC4F-418D-AE19-62706E023703}">
                      <ahyp:hlinkClr xmlns:ahyp="http://schemas.microsoft.com/office/drawing/2018/hyperlinkcolor" val="tx"/>
                    </a:ext>
                  </a:extLst>
                </a:hlinkClick>
              </a:rPr>
              <a:t>research_education</a:t>
            </a:r>
            <a:r>
              <a:rPr lang="en-US" sz="1000" dirty="0">
                <a:hlinkClick r:id="rId5">
                  <a:extLst>
                    <a:ext uri="{A12FA001-AC4F-418D-AE19-62706E023703}">
                      <ahyp:hlinkClr xmlns:ahyp="http://schemas.microsoft.com/office/drawing/2018/hyperlinkcolor" val="tx"/>
                    </a:ext>
                  </a:extLst>
                </a:hlinkClick>
              </a:rPr>
              <a:t>/equilibria/</a:t>
            </a:r>
            <a:r>
              <a:rPr lang="en-US" sz="1000" dirty="0" err="1">
                <a:hlinkClick r:id="rId5">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213932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55F-B6A2-EB41-93F5-2842646C84DE}"/>
              </a:ext>
            </a:extLst>
          </p:cNvPr>
          <p:cNvSpPr>
            <a:spLocks noGrp="1"/>
          </p:cNvSpPr>
          <p:nvPr>
            <p:ph type="title"/>
          </p:nvPr>
        </p:nvSpPr>
        <p:spPr/>
        <p:txBody>
          <a:bodyPr>
            <a:normAutofit/>
          </a:bodyPr>
          <a:lstStyle/>
          <a:p>
            <a:r>
              <a:rPr lang="en-GB" sz="4000" dirty="0"/>
              <a:t>Binary Systems: Diopside-Anorthite</a:t>
            </a:r>
          </a:p>
        </p:txBody>
      </p:sp>
      <p:sp>
        <p:nvSpPr>
          <p:cNvPr id="7" name="Content Placeholder 6">
            <a:extLst>
              <a:ext uri="{FF2B5EF4-FFF2-40B4-BE49-F238E27FC236}">
                <a16:creationId xmlns:a16="http://schemas.microsoft.com/office/drawing/2014/main" id="{D6DDC061-0B57-9D49-9C5B-E69C3244488C}"/>
              </a:ext>
            </a:extLst>
          </p:cNvPr>
          <p:cNvSpPr>
            <a:spLocks noGrp="1"/>
          </p:cNvSpPr>
          <p:nvPr>
            <p:ph idx="1"/>
          </p:nvPr>
        </p:nvSpPr>
        <p:spPr>
          <a:xfrm>
            <a:off x="457200" y="5801213"/>
            <a:ext cx="8229600" cy="782150"/>
          </a:xfrm>
        </p:spPr>
        <p:txBody>
          <a:bodyPr>
            <a:normAutofit fontScale="47500" lnSpcReduction="20000"/>
          </a:bodyPr>
          <a:lstStyle/>
          <a:p>
            <a:pPr marL="0" indent="0" algn="ctr">
              <a:lnSpc>
                <a:spcPct val="120000"/>
              </a:lnSpc>
              <a:buNone/>
            </a:pPr>
            <a:r>
              <a:rPr lang="en-GB" sz="3200" dirty="0"/>
              <a:t>With further cooling, the melt composition moves along the liquidus (as diopside is removed), at point D </a:t>
            </a:r>
            <a:r>
              <a:rPr lang="en-GB" dirty="0"/>
              <a:t>(1310</a:t>
            </a:r>
            <a:r>
              <a:rPr lang="en-GB" dirty="0">
                <a:latin typeface="Arial" panose="020B0604020202020204" pitchFamily="34" charset="0"/>
                <a:cs typeface="Arial" panose="020B0604020202020204" pitchFamily="34" charset="0"/>
              </a:rPr>
              <a:t>º</a:t>
            </a:r>
            <a:r>
              <a:rPr lang="en-GB" dirty="0"/>
              <a:t>C)</a:t>
            </a:r>
            <a:r>
              <a:rPr lang="en-GB" sz="3200" dirty="0"/>
              <a:t>, the liquid composition is An</a:t>
            </a:r>
            <a:r>
              <a:rPr lang="en-GB" sz="3200" baseline="-25000" dirty="0"/>
              <a:t>30</a:t>
            </a:r>
            <a:r>
              <a:rPr lang="en-GB" sz="3200" dirty="0"/>
              <a:t> – Di</a:t>
            </a:r>
            <a:r>
              <a:rPr lang="en-GB" sz="3200" baseline="-25000" dirty="0"/>
              <a:t>70</a:t>
            </a:r>
            <a:r>
              <a:rPr lang="en-GB" sz="3200" dirty="0"/>
              <a:t> (read vertically down to the % An axis) the crystal composition is pure diopside (read horizontally to T axis at point E, where Di = 100%).</a:t>
            </a:r>
          </a:p>
        </p:txBody>
      </p:sp>
      <p:pic>
        <p:nvPicPr>
          <p:cNvPr id="6" name="Picture 5">
            <a:extLst>
              <a:ext uri="{FF2B5EF4-FFF2-40B4-BE49-F238E27FC236}">
                <a16:creationId xmlns:a16="http://schemas.microsoft.com/office/drawing/2014/main" id="{A4BEDE69-8DAC-584D-BE3E-10684AFBB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40" y="1417638"/>
            <a:ext cx="5564204" cy="4235078"/>
          </a:xfrm>
          <a:prstGeom prst="rect">
            <a:avLst/>
          </a:prstGeom>
        </p:spPr>
      </p:pic>
      <p:sp>
        <p:nvSpPr>
          <p:cNvPr id="3" name="Rectangle 2">
            <a:extLst>
              <a:ext uri="{FF2B5EF4-FFF2-40B4-BE49-F238E27FC236}">
                <a16:creationId xmlns:a16="http://schemas.microsoft.com/office/drawing/2014/main" id="{787D6DDE-C571-5E92-F051-C6A313474F98}"/>
              </a:ext>
            </a:extLst>
          </p:cNvPr>
          <p:cNvSpPr/>
          <p:nvPr/>
        </p:nvSpPr>
        <p:spPr>
          <a:xfrm>
            <a:off x="6650584" y="1620025"/>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C77AD5B-25D2-4B3C-975E-5B72BC5F3B07}"/>
              </a:ext>
            </a:extLst>
          </p:cNvPr>
          <p:cNvGrpSpPr/>
          <p:nvPr/>
        </p:nvGrpSpPr>
        <p:grpSpPr>
          <a:xfrm>
            <a:off x="2388901" y="2294541"/>
            <a:ext cx="287258" cy="276999"/>
            <a:chOff x="3382118" y="1719124"/>
            <a:chExt cx="287258" cy="276999"/>
          </a:xfrm>
        </p:grpSpPr>
        <p:sp>
          <p:nvSpPr>
            <p:cNvPr id="8" name="Oval 7">
              <a:extLst>
                <a:ext uri="{FF2B5EF4-FFF2-40B4-BE49-F238E27FC236}">
                  <a16:creationId xmlns:a16="http://schemas.microsoft.com/office/drawing/2014/main" id="{729048F3-452F-37F4-B4D0-4B36EF95D872}"/>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E829C60-8955-C208-5E97-30448FEFC062}"/>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0" name="Straight Arrow Connector 9">
            <a:extLst>
              <a:ext uri="{FF2B5EF4-FFF2-40B4-BE49-F238E27FC236}">
                <a16:creationId xmlns:a16="http://schemas.microsoft.com/office/drawing/2014/main" id="{48C43964-8E67-08C1-651D-5881AE24B075}"/>
              </a:ext>
            </a:extLst>
          </p:cNvPr>
          <p:cNvCxnSpPr>
            <a:cxnSpLocks/>
          </p:cNvCxnSpPr>
          <p:nvPr/>
        </p:nvCxnSpPr>
        <p:spPr>
          <a:xfrm>
            <a:off x="2411760" y="2410182"/>
            <a:ext cx="0" cy="1234842"/>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C486FC95-7EFF-3E07-E14C-B7EF7B593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058" y="2012893"/>
            <a:ext cx="896690" cy="590634"/>
          </a:xfrm>
          <a:prstGeom prst="rect">
            <a:avLst/>
          </a:prstGeom>
        </p:spPr>
      </p:pic>
      <p:pic>
        <p:nvPicPr>
          <p:cNvPr id="18" name="Picture 17">
            <a:extLst>
              <a:ext uri="{FF2B5EF4-FFF2-40B4-BE49-F238E27FC236}">
                <a16:creationId xmlns:a16="http://schemas.microsoft.com/office/drawing/2014/main" id="{369595E7-8830-60CF-0381-176692B49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4760" y="2619541"/>
            <a:ext cx="896690" cy="590634"/>
          </a:xfrm>
          <a:prstGeom prst="rect">
            <a:avLst/>
          </a:prstGeom>
        </p:spPr>
      </p:pic>
      <p:pic>
        <p:nvPicPr>
          <p:cNvPr id="22" name="Picture 21">
            <a:extLst>
              <a:ext uri="{FF2B5EF4-FFF2-40B4-BE49-F238E27FC236}">
                <a16:creationId xmlns:a16="http://schemas.microsoft.com/office/drawing/2014/main" id="{6773DE41-C8C3-5EB2-20BC-5352AF8C7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11" y="3532830"/>
            <a:ext cx="896690" cy="590634"/>
          </a:xfrm>
          <a:prstGeom prst="rect">
            <a:avLst/>
          </a:prstGeom>
        </p:spPr>
      </p:pic>
      <p:pic>
        <p:nvPicPr>
          <p:cNvPr id="23" name="Picture 22">
            <a:extLst>
              <a:ext uri="{FF2B5EF4-FFF2-40B4-BE49-F238E27FC236}">
                <a16:creationId xmlns:a16="http://schemas.microsoft.com/office/drawing/2014/main" id="{97EDCF1F-91E5-34C0-3144-6FD3BD989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0809" y="3841816"/>
            <a:ext cx="896690" cy="590634"/>
          </a:xfrm>
          <a:prstGeom prst="rect">
            <a:avLst/>
          </a:prstGeom>
        </p:spPr>
      </p:pic>
      <p:pic>
        <p:nvPicPr>
          <p:cNvPr id="25" name="Picture 24">
            <a:extLst>
              <a:ext uri="{FF2B5EF4-FFF2-40B4-BE49-F238E27FC236}">
                <a16:creationId xmlns:a16="http://schemas.microsoft.com/office/drawing/2014/main" id="{B3E40845-082E-9FBC-DF33-2436D7388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058" y="4798011"/>
            <a:ext cx="896690" cy="590634"/>
          </a:xfrm>
          <a:prstGeom prst="rect">
            <a:avLst/>
          </a:prstGeom>
        </p:spPr>
      </p:pic>
      <p:sp>
        <p:nvSpPr>
          <p:cNvPr id="14" name="Oval 13">
            <a:extLst>
              <a:ext uri="{FF2B5EF4-FFF2-40B4-BE49-F238E27FC236}">
                <a16:creationId xmlns:a16="http://schemas.microsoft.com/office/drawing/2014/main" id="{4E2F5100-F919-4E51-1E3D-7551DD8E4725}"/>
              </a:ext>
            </a:extLst>
          </p:cNvPr>
          <p:cNvSpPr/>
          <p:nvPr/>
        </p:nvSpPr>
        <p:spPr>
          <a:xfrm>
            <a:off x="2386148" y="367049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3473B5-FBD0-EE29-D7E5-C72BC4A49BBE}"/>
              </a:ext>
            </a:extLst>
          </p:cNvPr>
          <p:cNvSpPr txBox="1"/>
          <p:nvPr/>
        </p:nvSpPr>
        <p:spPr>
          <a:xfrm>
            <a:off x="2388901" y="3501865"/>
            <a:ext cx="287258" cy="276999"/>
          </a:xfrm>
          <a:prstGeom prst="rect">
            <a:avLst/>
          </a:prstGeom>
          <a:noFill/>
        </p:spPr>
        <p:txBody>
          <a:bodyPr wrap="none" rtlCol="0">
            <a:spAutoFit/>
          </a:bodyPr>
          <a:lstStyle/>
          <a:p>
            <a:r>
              <a:rPr lang="en-GB" sz="1200" dirty="0"/>
              <a:t>B</a:t>
            </a:r>
          </a:p>
        </p:txBody>
      </p:sp>
      <p:cxnSp>
        <p:nvCxnSpPr>
          <p:cNvPr id="29" name="Straight Connector 28">
            <a:extLst>
              <a:ext uri="{FF2B5EF4-FFF2-40B4-BE49-F238E27FC236}">
                <a16:creationId xmlns:a16="http://schemas.microsoft.com/office/drawing/2014/main" id="{AD810104-CDA6-6DC8-27DA-178747519393}"/>
              </a:ext>
            </a:extLst>
          </p:cNvPr>
          <p:cNvCxnSpPr>
            <a:cxnSpLocks/>
          </p:cNvCxnSpPr>
          <p:nvPr/>
        </p:nvCxnSpPr>
        <p:spPr>
          <a:xfrm>
            <a:off x="1691680" y="4009671"/>
            <a:ext cx="1263715" cy="0"/>
          </a:xfrm>
          <a:prstGeom prst="line">
            <a:avLst/>
          </a:prstGeom>
          <a:ln w="12700">
            <a:solidFill>
              <a:srgbClr val="7030A0"/>
            </a:solidFill>
            <a:prstDash val="dash"/>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7BB600F8-9947-B7C6-E755-820D9864B662}"/>
              </a:ext>
            </a:extLst>
          </p:cNvPr>
          <p:cNvSpPr txBox="1"/>
          <p:nvPr/>
        </p:nvSpPr>
        <p:spPr>
          <a:xfrm>
            <a:off x="2948049" y="3778864"/>
            <a:ext cx="295274" cy="276999"/>
          </a:xfrm>
          <a:prstGeom prst="rect">
            <a:avLst/>
          </a:prstGeom>
          <a:noFill/>
        </p:spPr>
        <p:txBody>
          <a:bodyPr wrap="none" rtlCol="0">
            <a:spAutoFit/>
          </a:bodyPr>
          <a:lstStyle/>
          <a:p>
            <a:r>
              <a:rPr lang="en-GB" sz="1200" dirty="0"/>
              <a:t>D</a:t>
            </a:r>
          </a:p>
        </p:txBody>
      </p:sp>
      <p:pic>
        <p:nvPicPr>
          <p:cNvPr id="27" name="Picture 26">
            <a:extLst>
              <a:ext uri="{FF2B5EF4-FFF2-40B4-BE49-F238E27FC236}">
                <a16:creationId xmlns:a16="http://schemas.microsoft.com/office/drawing/2014/main" id="{00C84D1A-E69A-68D7-4CC4-4E38FF260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60326" y="3649311"/>
            <a:ext cx="617220" cy="406552"/>
          </a:xfrm>
          <a:prstGeom prst="rect">
            <a:avLst/>
          </a:prstGeom>
        </p:spPr>
      </p:pic>
      <p:pic>
        <p:nvPicPr>
          <p:cNvPr id="36" name="Picture 35">
            <a:extLst>
              <a:ext uri="{FF2B5EF4-FFF2-40B4-BE49-F238E27FC236}">
                <a16:creationId xmlns:a16="http://schemas.microsoft.com/office/drawing/2014/main" id="{9B7DADF0-E62E-E0EB-D192-6A3694DD4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28191" y="2805914"/>
            <a:ext cx="909308" cy="745127"/>
          </a:xfrm>
          <a:prstGeom prst="rect">
            <a:avLst/>
          </a:prstGeom>
        </p:spPr>
      </p:pic>
      <p:cxnSp>
        <p:nvCxnSpPr>
          <p:cNvPr id="4" name="Straight Connector 3">
            <a:extLst>
              <a:ext uri="{FF2B5EF4-FFF2-40B4-BE49-F238E27FC236}">
                <a16:creationId xmlns:a16="http://schemas.microsoft.com/office/drawing/2014/main" id="{726A70EA-4A6C-C2B8-C2B5-4BB598656633}"/>
              </a:ext>
            </a:extLst>
          </p:cNvPr>
          <p:cNvCxnSpPr>
            <a:cxnSpLocks/>
          </p:cNvCxnSpPr>
          <p:nvPr/>
        </p:nvCxnSpPr>
        <p:spPr>
          <a:xfrm>
            <a:off x="2949225" y="4037608"/>
            <a:ext cx="0" cy="927847"/>
          </a:xfrm>
          <a:prstGeom prst="line">
            <a:avLst/>
          </a:prstGeom>
          <a:ln w="12700">
            <a:solidFill>
              <a:srgbClr val="7030A0"/>
            </a:solidFill>
            <a:prstDash val="dash"/>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B461674B-CDDD-FA62-9B18-5209A2362B3D}"/>
              </a:ext>
            </a:extLst>
          </p:cNvPr>
          <p:cNvSpPr/>
          <p:nvPr/>
        </p:nvSpPr>
        <p:spPr>
          <a:xfrm>
            <a:off x="2932536" y="398306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895AC540-50A7-368F-1C2F-0158456CE32A}"/>
              </a:ext>
            </a:extLst>
          </p:cNvPr>
          <p:cNvSpPr/>
          <p:nvPr/>
        </p:nvSpPr>
        <p:spPr>
          <a:xfrm>
            <a:off x="1672853" y="398299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B8E3A846-BFF0-49B4-8CB7-766C348FA1D3}"/>
              </a:ext>
            </a:extLst>
          </p:cNvPr>
          <p:cNvSpPr txBox="1"/>
          <p:nvPr/>
        </p:nvSpPr>
        <p:spPr>
          <a:xfrm>
            <a:off x="1442192" y="3796106"/>
            <a:ext cx="287258" cy="276999"/>
          </a:xfrm>
          <a:prstGeom prst="rect">
            <a:avLst/>
          </a:prstGeom>
          <a:noFill/>
        </p:spPr>
        <p:txBody>
          <a:bodyPr wrap="none" rtlCol="0">
            <a:spAutoFit/>
          </a:bodyPr>
          <a:lstStyle/>
          <a:p>
            <a:r>
              <a:rPr lang="en-GB" sz="1200" dirty="0"/>
              <a:t>E</a:t>
            </a:r>
          </a:p>
        </p:txBody>
      </p:sp>
      <p:sp>
        <p:nvSpPr>
          <p:cNvPr id="37" name="Freeform 36">
            <a:extLst>
              <a:ext uri="{FF2B5EF4-FFF2-40B4-BE49-F238E27FC236}">
                <a16:creationId xmlns:a16="http://schemas.microsoft.com/office/drawing/2014/main" id="{9DC5FFD7-AFC5-85A6-22C9-32334E41CFDD}"/>
              </a:ext>
            </a:extLst>
          </p:cNvPr>
          <p:cNvSpPr/>
          <p:nvPr/>
        </p:nvSpPr>
        <p:spPr>
          <a:xfrm>
            <a:off x="2412460" y="3701374"/>
            <a:ext cx="481519" cy="277239"/>
          </a:xfrm>
          <a:custGeom>
            <a:avLst/>
            <a:gdLst>
              <a:gd name="connsiteX0" fmla="*/ 0 w 481519"/>
              <a:gd name="connsiteY0" fmla="*/ 0 h 277239"/>
              <a:gd name="connsiteX1" fmla="*/ 218872 w 481519"/>
              <a:gd name="connsiteY1" fmla="*/ 116732 h 277239"/>
              <a:gd name="connsiteX2" fmla="*/ 393970 w 481519"/>
              <a:gd name="connsiteY2" fmla="*/ 223737 h 277239"/>
              <a:gd name="connsiteX3" fmla="*/ 481519 w 481519"/>
              <a:gd name="connsiteY3" fmla="*/ 277239 h 277239"/>
            </a:gdLst>
            <a:ahLst/>
            <a:cxnLst>
              <a:cxn ang="0">
                <a:pos x="connsiteX0" y="connsiteY0"/>
              </a:cxn>
              <a:cxn ang="0">
                <a:pos x="connsiteX1" y="connsiteY1"/>
              </a:cxn>
              <a:cxn ang="0">
                <a:pos x="connsiteX2" y="connsiteY2"/>
              </a:cxn>
              <a:cxn ang="0">
                <a:pos x="connsiteX3" y="connsiteY3"/>
              </a:cxn>
            </a:cxnLst>
            <a:rect l="l" t="t" r="r" b="b"/>
            <a:pathLst>
              <a:path w="481519" h="277239">
                <a:moveTo>
                  <a:pt x="0" y="0"/>
                </a:moveTo>
                <a:lnTo>
                  <a:pt x="218872" y="116732"/>
                </a:lnTo>
                <a:lnTo>
                  <a:pt x="393970" y="223737"/>
                </a:lnTo>
                <a:lnTo>
                  <a:pt x="481519" y="277239"/>
                </a:lnTo>
              </a:path>
            </a:pathLst>
          </a:custGeom>
          <a:ln w="22225">
            <a:solidFill>
              <a:srgbClr val="7030A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B192BEBF-E7B4-EE5B-FF94-AF82F885E7E8}"/>
              </a:ext>
            </a:extLst>
          </p:cNvPr>
          <p:cNvCxnSpPr>
            <a:cxnSpLocks/>
            <a:stCxn id="37" idx="3"/>
            <a:endCxn id="12" idx="3"/>
          </p:cNvCxnSpPr>
          <p:nvPr/>
        </p:nvCxnSpPr>
        <p:spPr>
          <a:xfrm>
            <a:off x="2893979" y="3978613"/>
            <a:ext cx="45252" cy="43472"/>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7C6B0292-FF92-EE32-88C8-C172D662C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845" y="3826842"/>
            <a:ext cx="617979" cy="506400"/>
          </a:xfrm>
          <a:prstGeom prst="rect">
            <a:avLst/>
          </a:prstGeom>
        </p:spPr>
      </p:pic>
      <p:pic>
        <p:nvPicPr>
          <p:cNvPr id="41" name="Picture 40">
            <a:extLst>
              <a:ext uri="{FF2B5EF4-FFF2-40B4-BE49-F238E27FC236}">
                <a16:creationId xmlns:a16="http://schemas.microsoft.com/office/drawing/2014/main" id="{2C4C6188-5D8D-C762-7189-08A4D1119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4404" y="4242667"/>
            <a:ext cx="909308" cy="745127"/>
          </a:xfrm>
          <a:prstGeom prst="rect">
            <a:avLst/>
          </a:prstGeom>
        </p:spPr>
      </p:pic>
      <p:pic>
        <p:nvPicPr>
          <p:cNvPr id="42" name="Picture 41">
            <a:extLst>
              <a:ext uri="{FF2B5EF4-FFF2-40B4-BE49-F238E27FC236}">
                <a16:creationId xmlns:a16="http://schemas.microsoft.com/office/drawing/2014/main" id="{5C26C3C4-5AFC-E5A2-53F0-FC12ADD23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11" y="1632323"/>
            <a:ext cx="909308" cy="745127"/>
          </a:xfrm>
          <a:prstGeom prst="rect">
            <a:avLst/>
          </a:prstGeom>
        </p:spPr>
      </p:pic>
      <p:pic>
        <p:nvPicPr>
          <p:cNvPr id="43" name="Picture 42">
            <a:extLst>
              <a:ext uri="{FF2B5EF4-FFF2-40B4-BE49-F238E27FC236}">
                <a16:creationId xmlns:a16="http://schemas.microsoft.com/office/drawing/2014/main" id="{1BCF4A9C-0068-71F0-8D73-3A75190E1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533" y="3305915"/>
            <a:ext cx="422683" cy="346365"/>
          </a:xfrm>
          <a:prstGeom prst="rect">
            <a:avLst/>
          </a:prstGeom>
        </p:spPr>
      </p:pic>
      <p:pic>
        <p:nvPicPr>
          <p:cNvPr id="45" name="Picture 44">
            <a:extLst>
              <a:ext uri="{FF2B5EF4-FFF2-40B4-BE49-F238E27FC236}">
                <a16:creationId xmlns:a16="http://schemas.microsoft.com/office/drawing/2014/main" id="{48F56AD4-0912-9321-2D10-E30A52FCB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375" y="2454224"/>
            <a:ext cx="422683" cy="346365"/>
          </a:xfrm>
          <a:prstGeom prst="rect">
            <a:avLst/>
          </a:prstGeom>
        </p:spPr>
      </p:pic>
      <p:pic>
        <p:nvPicPr>
          <p:cNvPr id="46" name="Picture 45">
            <a:extLst>
              <a:ext uri="{FF2B5EF4-FFF2-40B4-BE49-F238E27FC236}">
                <a16:creationId xmlns:a16="http://schemas.microsoft.com/office/drawing/2014/main" id="{F9B637F0-8FF5-E63D-D3A9-61BD87073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53100" y="1700753"/>
            <a:ext cx="422683" cy="346365"/>
          </a:xfrm>
          <a:prstGeom prst="rect">
            <a:avLst/>
          </a:prstGeom>
        </p:spPr>
      </p:pic>
      <p:pic>
        <p:nvPicPr>
          <p:cNvPr id="47" name="Picture 46">
            <a:extLst>
              <a:ext uri="{FF2B5EF4-FFF2-40B4-BE49-F238E27FC236}">
                <a16:creationId xmlns:a16="http://schemas.microsoft.com/office/drawing/2014/main" id="{E8C030E5-BD42-2738-AA94-E4A9D4106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27434" y="4395067"/>
            <a:ext cx="422683" cy="346365"/>
          </a:xfrm>
          <a:prstGeom prst="rect">
            <a:avLst/>
          </a:prstGeom>
        </p:spPr>
      </p:pic>
      <p:pic>
        <p:nvPicPr>
          <p:cNvPr id="48" name="Picture 47">
            <a:extLst>
              <a:ext uri="{FF2B5EF4-FFF2-40B4-BE49-F238E27FC236}">
                <a16:creationId xmlns:a16="http://schemas.microsoft.com/office/drawing/2014/main" id="{E7D062D2-5F00-58FE-49FB-A00348E05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483822" y="3571184"/>
            <a:ext cx="422683" cy="346365"/>
          </a:xfrm>
          <a:prstGeom prst="rect">
            <a:avLst/>
          </a:prstGeom>
        </p:spPr>
      </p:pic>
      <p:sp>
        <p:nvSpPr>
          <p:cNvPr id="11" name="TextBox 10">
            <a:extLst>
              <a:ext uri="{FF2B5EF4-FFF2-40B4-BE49-F238E27FC236}">
                <a16:creationId xmlns:a16="http://schemas.microsoft.com/office/drawing/2014/main" id="{0B421D19-8DFA-8510-64F9-D79C35A5D24F}"/>
              </a:ext>
            </a:extLst>
          </p:cNvPr>
          <p:cNvSpPr txBox="1"/>
          <p:nvPr/>
        </p:nvSpPr>
        <p:spPr>
          <a:xfrm>
            <a:off x="64994" y="6618966"/>
            <a:ext cx="8814010" cy="246221"/>
          </a:xfrm>
          <a:prstGeom prst="rect">
            <a:avLst/>
          </a:prstGeom>
          <a:noFill/>
        </p:spPr>
        <p:txBody>
          <a:bodyPr wrap="square">
            <a:spAutoFit/>
          </a:bodyPr>
          <a:lstStyle/>
          <a:p>
            <a:r>
              <a:rPr lang="en-US" sz="1000" dirty="0"/>
              <a:t>Modified from Binary Phase Diagrams. </a:t>
            </a:r>
            <a:r>
              <a:rPr lang="en-US" sz="1000" dirty="0">
                <a:hlinkClick r:id="rId5">
                  <a:extLst>
                    <a:ext uri="{A12FA001-AC4F-418D-AE19-62706E023703}">
                      <ahyp:hlinkClr xmlns:ahyp="http://schemas.microsoft.com/office/drawing/2018/hyperlinkcolor" val="tx"/>
                    </a:ext>
                  </a:extLst>
                </a:hlinkClick>
              </a:rPr>
              <a:t>https://</a:t>
            </a:r>
            <a:r>
              <a:rPr lang="en-US" sz="1000" dirty="0" err="1">
                <a:hlinkClick r:id="rId5">
                  <a:extLst>
                    <a:ext uri="{A12FA001-AC4F-418D-AE19-62706E023703}">
                      <ahyp:hlinkClr xmlns:ahyp="http://schemas.microsoft.com/office/drawing/2018/hyperlinkcolor" val="tx"/>
                    </a:ext>
                  </a:extLst>
                </a:hlinkClick>
              </a:rPr>
              <a:t>serc.carleton.edu</a:t>
            </a:r>
            <a:r>
              <a:rPr lang="en-US" sz="1000" dirty="0">
                <a:hlinkClick r:id="rId5">
                  <a:extLst>
                    <a:ext uri="{A12FA001-AC4F-418D-AE19-62706E023703}">
                      <ahyp:hlinkClr xmlns:ahyp="http://schemas.microsoft.com/office/drawing/2018/hyperlinkcolor" val="tx"/>
                    </a:ext>
                  </a:extLst>
                </a:hlinkClick>
              </a:rPr>
              <a:t>/</a:t>
            </a:r>
            <a:r>
              <a:rPr lang="en-US" sz="1000" dirty="0" err="1">
                <a:hlinkClick r:id="rId5">
                  <a:extLst>
                    <a:ext uri="{A12FA001-AC4F-418D-AE19-62706E023703}">
                      <ahyp:hlinkClr xmlns:ahyp="http://schemas.microsoft.com/office/drawing/2018/hyperlinkcolor" val="tx"/>
                    </a:ext>
                  </a:extLst>
                </a:hlinkClick>
              </a:rPr>
              <a:t>research_education</a:t>
            </a:r>
            <a:r>
              <a:rPr lang="en-US" sz="1000" dirty="0">
                <a:hlinkClick r:id="rId5">
                  <a:extLst>
                    <a:ext uri="{A12FA001-AC4F-418D-AE19-62706E023703}">
                      <ahyp:hlinkClr xmlns:ahyp="http://schemas.microsoft.com/office/drawing/2018/hyperlinkcolor" val="tx"/>
                    </a:ext>
                  </a:extLst>
                </a:hlinkClick>
              </a:rPr>
              <a:t>/equilibria/</a:t>
            </a:r>
            <a:r>
              <a:rPr lang="en-US" sz="1000" dirty="0" err="1">
                <a:hlinkClick r:id="rId5">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3428358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55F-B6A2-EB41-93F5-2842646C84DE}"/>
              </a:ext>
            </a:extLst>
          </p:cNvPr>
          <p:cNvSpPr>
            <a:spLocks noGrp="1"/>
          </p:cNvSpPr>
          <p:nvPr>
            <p:ph type="title"/>
          </p:nvPr>
        </p:nvSpPr>
        <p:spPr/>
        <p:txBody>
          <a:bodyPr>
            <a:normAutofit/>
          </a:bodyPr>
          <a:lstStyle/>
          <a:p>
            <a:r>
              <a:rPr lang="en-GB" sz="4000" dirty="0"/>
              <a:t>Binary Systems: Diopside-Anorthite</a:t>
            </a:r>
          </a:p>
        </p:txBody>
      </p:sp>
      <p:sp>
        <p:nvSpPr>
          <p:cNvPr id="7" name="Content Placeholder 6">
            <a:extLst>
              <a:ext uri="{FF2B5EF4-FFF2-40B4-BE49-F238E27FC236}">
                <a16:creationId xmlns:a16="http://schemas.microsoft.com/office/drawing/2014/main" id="{D6DDC061-0B57-9D49-9C5B-E69C3244488C}"/>
              </a:ext>
            </a:extLst>
          </p:cNvPr>
          <p:cNvSpPr>
            <a:spLocks noGrp="1"/>
          </p:cNvSpPr>
          <p:nvPr>
            <p:ph idx="1"/>
          </p:nvPr>
        </p:nvSpPr>
        <p:spPr>
          <a:xfrm>
            <a:off x="162838" y="5749327"/>
            <a:ext cx="8716166" cy="826477"/>
          </a:xfrm>
        </p:spPr>
        <p:txBody>
          <a:bodyPr>
            <a:noAutofit/>
          </a:bodyPr>
          <a:lstStyle/>
          <a:p>
            <a:pPr marL="0" indent="0" algn="ctr">
              <a:lnSpc>
                <a:spcPct val="120000"/>
              </a:lnSpc>
              <a:buNone/>
            </a:pPr>
            <a:r>
              <a:rPr lang="en-GB" sz="1500" dirty="0"/>
              <a:t>With further cooling, the melt composition moves along the liquidus to the Eutectic (1274</a:t>
            </a:r>
            <a:r>
              <a:rPr lang="en-GB" sz="1500" dirty="0">
                <a:latin typeface="Arial" panose="020B0604020202020204" pitchFamily="34" charset="0"/>
                <a:cs typeface="Arial" panose="020B0604020202020204" pitchFamily="34" charset="0"/>
              </a:rPr>
              <a:t>º</a:t>
            </a:r>
            <a:r>
              <a:rPr lang="en-GB" sz="1500" dirty="0"/>
              <a:t>C), the last drop of liquid composition is An</a:t>
            </a:r>
            <a:r>
              <a:rPr lang="en-GB" sz="1500" baseline="-25000" dirty="0"/>
              <a:t>42</a:t>
            </a:r>
            <a:r>
              <a:rPr lang="en-GB" sz="1500" dirty="0"/>
              <a:t> – Di</a:t>
            </a:r>
            <a:r>
              <a:rPr lang="en-GB" sz="1500" baseline="-25000" dirty="0"/>
              <a:t>58</a:t>
            </a:r>
            <a:r>
              <a:rPr lang="en-GB" sz="1500" dirty="0"/>
              <a:t> (read vertically down to the % An axis). At this point the melt nearly fully crystallised and both pure diopside and pure anorthite are stable. </a:t>
            </a:r>
          </a:p>
        </p:txBody>
      </p:sp>
      <p:pic>
        <p:nvPicPr>
          <p:cNvPr id="6" name="Picture 5">
            <a:extLst>
              <a:ext uri="{FF2B5EF4-FFF2-40B4-BE49-F238E27FC236}">
                <a16:creationId xmlns:a16="http://schemas.microsoft.com/office/drawing/2014/main" id="{A4BEDE69-8DAC-584D-BE3E-10684AFBB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40" y="1417638"/>
            <a:ext cx="5564204" cy="4235078"/>
          </a:xfrm>
          <a:prstGeom prst="rect">
            <a:avLst/>
          </a:prstGeom>
        </p:spPr>
      </p:pic>
      <p:sp>
        <p:nvSpPr>
          <p:cNvPr id="3" name="Rectangle 2">
            <a:extLst>
              <a:ext uri="{FF2B5EF4-FFF2-40B4-BE49-F238E27FC236}">
                <a16:creationId xmlns:a16="http://schemas.microsoft.com/office/drawing/2014/main" id="{787D6DDE-C571-5E92-F051-C6A313474F98}"/>
              </a:ext>
            </a:extLst>
          </p:cNvPr>
          <p:cNvSpPr/>
          <p:nvPr/>
        </p:nvSpPr>
        <p:spPr>
          <a:xfrm>
            <a:off x="6650584" y="1620025"/>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C77AD5B-25D2-4B3C-975E-5B72BC5F3B07}"/>
              </a:ext>
            </a:extLst>
          </p:cNvPr>
          <p:cNvGrpSpPr/>
          <p:nvPr/>
        </p:nvGrpSpPr>
        <p:grpSpPr>
          <a:xfrm>
            <a:off x="2388901" y="2294541"/>
            <a:ext cx="287258" cy="276999"/>
            <a:chOff x="3382118" y="1719124"/>
            <a:chExt cx="287258" cy="276999"/>
          </a:xfrm>
        </p:grpSpPr>
        <p:sp>
          <p:nvSpPr>
            <p:cNvPr id="8" name="Oval 7">
              <a:extLst>
                <a:ext uri="{FF2B5EF4-FFF2-40B4-BE49-F238E27FC236}">
                  <a16:creationId xmlns:a16="http://schemas.microsoft.com/office/drawing/2014/main" id="{729048F3-452F-37F4-B4D0-4B36EF95D872}"/>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E829C60-8955-C208-5E97-30448FEFC062}"/>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0" name="Straight Arrow Connector 9">
            <a:extLst>
              <a:ext uri="{FF2B5EF4-FFF2-40B4-BE49-F238E27FC236}">
                <a16:creationId xmlns:a16="http://schemas.microsoft.com/office/drawing/2014/main" id="{48C43964-8E67-08C1-651D-5881AE24B075}"/>
              </a:ext>
            </a:extLst>
          </p:cNvPr>
          <p:cNvCxnSpPr>
            <a:cxnSpLocks/>
          </p:cNvCxnSpPr>
          <p:nvPr/>
        </p:nvCxnSpPr>
        <p:spPr>
          <a:xfrm>
            <a:off x="2411760" y="2410182"/>
            <a:ext cx="0" cy="1234842"/>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C486FC95-7EFF-3E07-E14C-B7EF7B593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471" y="1715741"/>
            <a:ext cx="525845" cy="346365"/>
          </a:xfrm>
          <a:prstGeom prst="rect">
            <a:avLst/>
          </a:prstGeom>
        </p:spPr>
      </p:pic>
      <p:sp>
        <p:nvSpPr>
          <p:cNvPr id="14" name="Oval 13">
            <a:extLst>
              <a:ext uri="{FF2B5EF4-FFF2-40B4-BE49-F238E27FC236}">
                <a16:creationId xmlns:a16="http://schemas.microsoft.com/office/drawing/2014/main" id="{4E2F5100-F919-4E51-1E3D-7551DD8E4725}"/>
              </a:ext>
            </a:extLst>
          </p:cNvPr>
          <p:cNvSpPr/>
          <p:nvPr/>
        </p:nvSpPr>
        <p:spPr>
          <a:xfrm>
            <a:off x="2386148" y="367049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13473B5-FBD0-EE29-D7E5-C72BC4A49BBE}"/>
              </a:ext>
            </a:extLst>
          </p:cNvPr>
          <p:cNvSpPr txBox="1"/>
          <p:nvPr/>
        </p:nvSpPr>
        <p:spPr>
          <a:xfrm>
            <a:off x="2388901" y="3501865"/>
            <a:ext cx="287258" cy="276999"/>
          </a:xfrm>
          <a:prstGeom prst="rect">
            <a:avLst/>
          </a:prstGeom>
          <a:noFill/>
        </p:spPr>
        <p:txBody>
          <a:bodyPr wrap="none" rtlCol="0">
            <a:spAutoFit/>
          </a:bodyPr>
          <a:lstStyle/>
          <a:p>
            <a:r>
              <a:rPr lang="en-GB" sz="1200" dirty="0"/>
              <a:t>B</a:t>
            </a:r>
          </a:p>
        </p:txBody>
      </p:sp>
      <p:sp>
        <p:nvSpPr>
          <p:cNvPr id="34" name="TextBox 33">
            <a:extLst>
              <a:ext uri="{FF2B5EF4-FFF2-40B4-BE49-F238E27FC236}">
                <a16:creationId xmlns:a16="http://schemas.microsoft.com/office/drawing/2014/main" id="{7BB600F8-9947-B7C6-E755-820D9864B662}"/>
              </a:ext>
            </a:extLst>
          </p:cNvPr>
          <p:cNvSpPr txBox="1"/>
          <p:nvPr/>
        </p:nvSpPr>
        <p:spPr>
          <a:xfrm>
            <a:off x="2948049" y="3778864"/>
            <a:ext cx="295274" cy="276999"/>
          </a:xfrm>
          <a:prstGeom prst="rect">
            <a:avLst/>
          </a:prstGeom>
          <a:noFill/>
        </p:spPr>
        <p:txBody>
          <a:bodyPr wrap="none" rtlCol="0">
            <a:spAutoFit/>
          </a:bodyPr>
          <a:lstStyle/>
          <a:p>
            <a:r>
              <a:rPr lang="en-GB" sz="1200" dirty="0"/>
              <a:t>D</a:t>
            </a:r>
          </a:p>
        </p:txBody>
      </p:sp>
      <p:pic>
        <p:nvPicPr>
          <p:cNvPr id="27" name="Picture 26">
            <a:extLst>
              <a:ext uri="{FF2B5EF4-FFF2-40B4-BE49-F238E27FC236}">
                <a16:creationId xmlns:a16="http://schemas.microsoft.com/office/drawing/2014/main" id="{00C84D1A-E69A-68D7-4CC4-4E38FF260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80837" y="3813035"/>
            <a:ext cx="690072" cy="454538"/>
          </a:xfrm>
          <a:prstGeom prst="rect">
            <a:avLst/>
          </a:prstGeom>
        </p:spPr>
      </p:pic>
      <p:pic>
        <p:nvPicPr>
          <p:cNvPr id="36" name="Picture 35">
            <a:extLst>
              <a:ext uri="{FF2B5EF4-FFF2-40B4-BE49-F238E27FC236}">
                <a16:creationId xmlns:a16="http://schemas.microsoft.com/office/drawing/2014/main" id="{9B7DADF0-E62E-E0EB-D192-6A3694DD4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78159" y="2983689"/>
            <a:ext cx="909308" cy="745127"/>
          </a:xfrm>
          <a:prstGeom prst="rect">
            <a:avLst/>
          </a:prstGeom>
        </p:spPr>
      </p:pic>
      <p:cxnSp>
        <p:nvCxnSpPr>
          <p:cNvPr id="4" name="Straight Connector 3">
            <a:extLst>
              <a:ext uri="{FF2B5EF4-FFF2-40B4-BE49-F238E27FC236}">
                <a16:creationId xmlns:a16="http://schemas.microsoft.com/office/drawing/2014/main" id="{726A70EA-4A6C-C2B8-C2B5-4BB598656633}"/>
              </a:ext>
            </a:extLst>
          </p:cNvPr>
          <p:cNvCxnSpPr>
            <a:cxnSpLocks/>
          </p:cNvCxnSpPr>
          <p:nvPr/>
        </p:nvCxnSpPr>
        <p:spPr>
          <a:xfrm flipH="1">
            <a:off x="3434575" y="4382125"/>
            <a:ext cx="2825" cy="559043"/>
          </a:xfrm>
          <a:prstGeom prst="line">
            <a:avLst/>
          </a:prstGeom>
          <a:ln w="12700">
            <a:solidFill>
              <a:srgbClr val="7030A0"/>
            </a:solidFill>
            <a:prstDash val="dash"/>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B461674B-CDDD-FA62-9B18-5209A2362B3D}"/>
              </a:ext>
            </a:extLst>
          </p:cNvPr>
          <p:cNvSpPr/>
          <p:nvPr/>
        </p:nvSpPr>
        <p:spPr>
          <a:xfrm>
            <a:off x="2932536" y="398306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38" name="Straight Arrow Connector 37">
            <a:extLst>
              <a:ext uri="{FF2B5EF4-FFF2-40B4-BE49-F238E27FC236}">
                <a16:creationId xmlns:a16="http://schemas.microsoft.com/office/drawing/2014/main" id="{B192BEBF-E7B4-EE5B-FF94-AF82F885E7E8}"/>
              </a:ext>
            </a:extLst>
          </p:cNvPr>
          <p:cNvCxnSpPr>
            <a:cxnSpLocks/>
          </p:cNvCxnSpPr>
          <p:nvPr/>
        </p:nvCxnSpPr>
        <p:spPr>
          <a:xfrm>
            <a:off x="3345001" y="4313164"/>
            <a:ext cx="45252" cy="43472"/>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7C6B0292-FF92-EE32-88C8-C172D662C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2359" y="4422814"/>
            <a:ext cx="617979" cy="506400"/>
          </a:xfrm>
          <a:prstGeom prst="rect">
            <a:avLst/>
          </a:prstGeom>
        </p:spPr>
      </p:pic>
      <p:pic>
        <p:nvPicPr>
          <p:cNvPr id="41" name="Picture 40">
            <a:extLst>
              <a:ext uri="{FF2B5EF4-FFF2-40B4-BE49-F238E27FC236}">
                <a16:creationId xmlns:a16="http://schemas.microsoft.com/office/drawing/2014/main" id="{2C4C6188-5D8D-C762-7189-08A4D1119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355" y="4640100"/>
            <a:ext cx="909308" cy="745127"/>
          </a:xfrm>
          <a:prstGeom prst="rect">
            <a:avLst/>
          </a:prstGeom>
        </p:spPr>
      </p:pic>
      <p:pic>
        <p:nvPicPr>
          <p:cNvPr id="42" name="Picture 41">
            <a:extLst>
              <a:ext uri="{FF2B5EF4-FFF2-40B4-BE49-F238E27FC236}">
                <a16:creationId xmlns:a16="http://schemas.microsoft.com/office/drawing/2014/main" id="{5C26C3C4-5AFC-E5A2-53F0-FC12ADD231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6511" y="1632323"/>
            <a:ext cx="909308" cy="745127"/>
          </a:xfrm>
          <a:prstGeom prst="rect">
            <a:avLst/>
          </a:prstGeom>
        </p:spPr>
      </p:pic>
      <p:pic>
        <p:nvPicPr>
          <p:cNvPr id="43" name="Picture 42">
            <a:extLst>
              <a:ext uri="{FF2B5EF4-FFF2-40B4-BE49-F238E27FC236}">
                <a16:creationId xmlns:a16="http://schemas.microsoft.com/office/drawing/2014/main" id="{1BCF4A9C-0068-71F0-8D73-3A75190E18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089" y="3497313"/>
            <a:ext cx="422683" cy="346365"/>
          </a:xfrm>
          <a:prstGeom prst="rect">
            <a:avLst/>
          </a:prstGeom>
        </p:spPr>
      </p:pic>
      <p:pic>
        <p:nvPicPr>
          <p:cNvPr id="45" name="Picture 44">
            <a:extLst>
              <a:ext uri="{FF2B5EF4-FFF2-40B4-BE49-F238E27FC236}">
                <a16:creationId xmlns:a16="http://schemas.microsoft.com/office/drawing/2014/main" id="{48F56AD4-0912-9321-2D10-E30A52FCB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1787" y="2719388"/>
            <a:ext cx="422683" cy="346365"/>
          </a:xfrm>
          <a:prstGeom prst="rect">
            <a:avLst/>
          </a:prstGeom>
        </p:spPr>
      </p:pic>
      <p:pic>
        <p:nvPicPr>
          <p:cNvPr id="48" name="Picture 47">
            <a:extLst>
              <a:ext uri="{FF2B5EF4-FFF2-40B4-BE49-F238E27FC236}">
                <a16:creationId xmlns:a16="http://schemas.microsoft.com/office/drawing/2014/main" id="{E7D062D2-5F00-58FE-49FB-A00348E059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304751" y="3872518"/>
            <a:ext cx="422683" cy="346365"/>
          </a:xfrm>
          <a:prstGeom prst="rect">
            <a:avLst/>
          </a:prstGeom>
        </p:spPr>
      </p:pic>
      <p:sp>
        <p:nvSpPr>
          <p:cNvPr id="15" name="Oval 14">
            <a:extLst>
              <a:ext uri="{FF2B5EF4-FFF2-40B4-BE49-F238E27FC236}">
                <a16:creationId xmlns:a16="http://schemas.microsoft.com/office/drawing/2014/main" id="{03D0BF65-C4FE-5005-B8AD-F7C6850A2049}"/>
              </a:ext>
            </a:extLst>
          </p:cNvPr>
          <p:cNvSpPr/>
          <p:nvPr/>
        </p:nvSpPr>
        <p:spPr>
          <a:xfrm>
            <a:off x="3411716" y="434794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Freeform 15">
            <a:extLst>
              <a:ext uri="{FF2B5EF4-FFF2-40B4-BE49-F238E27FC236}">
                <a16:creationId xmlns:a16="http://schemas.microsoft.com/office/drawing/2014/main" id="{1981E859-FB34-1A81-1B45-6675B2574983}"/>
              </a:ext>
            </a:extLst>
          </p:cNvPr>
          <p:cNvSpPr/>
          <p:nvPr/>
        </p:nvSpPr>
        <p:spPr>
          <a:xfrm>
            <a:off x="2409092" y="3692769"/>
            <a:ext cx="931985" cy="619858"/>
          </a:xfrm>
          <a:custGeom>
            <a:avLst/>
            <a:gdLst>
              <a:gd name="connsiteX0" fmla="*/ 0 w 931985"/>
              <a:gd name="connsiteY0" fmla="*/ 0 h 619858"/>
              <a:gd name="connsiteX1" fmla="*/ 79131 w 931985"/>
              <a:gd name="connsiteY1" fmla="*/ 43962 h 619858"/>
              <a:gd name="connsiteX2" fmla="*/ 215412 w 931985"/>
              <a:gd name="connsiteY2" fmla="*/ 127489 h 619858"/>
              <a:gd name="connsiteX3" fmla="*/ 391258 w 931985"/>
              <a:gd name="connsiteY3" fmla="*/ 232996 h 619858"/>
              <a:gd name="connsiteX4" fmla="*/ 575896 w 931985"/>
              <a:gd name="connsiteY4" fmla="*/ 356089 h 619858"/>
              <a:gd name="connsiteX5" fmla="*/ 830873 w 931985"/>
              <a:gd name="connsiteY5" fmla="*/ 536331 h 619858"/>
              <a:gd name="connsiteX6" fmla="*/ 931985 w 931985"/>
              <a:gd name="connsiteY6" fmla="*/ 619858 h 61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85" h="619858">
                <a:moveTo>
                  <a:pt x="0" y="0"/>
                </a:moveTo>
                <a:lnTo>
                  <a:pt x="79131" y="43962"/>
                </a:lnTo>
                <a:lnTo>
                  <a:pt x="215412" y="127489"/>
                </a:lnTo>
                <a:lnTo>
                  <a:pt x="391258" y="232996"/>
                </a:lnTo>
                <a:lnTo>
                  <a:pt x="575896" y="356089"/>
                </a:lnTo>
                <a:lnTo>
                  <a:pt x="830873" y="536331"/>
                </a:lnTo>
                <a:lnTo>
                  <a:pt x="931985" y="619858"/>
                </a:lnTo>
              </a:path>
            </a:pathLst>
          </a:cu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9E3FB4AF-9DC0-4560-D86A-CCDD0B43453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4499992" y="4422814"/>
            <a:ext cx="617979" cy="506399"/>
          </a:xfrm>
          <a:prstGeom prst="rect">
            <a:avLst/>
          </a:prstGeom>
        </p:spPr>
      </p:pic>
      <p:pic>
        <p:nvPicPr>
          <p:cNvPr id="30" name="Picture 29">
            <a:extLst>
              <a:ext uri="{FF2B5EF4-FFF2-40B4-BE49-F238E27FC236}">
                <a16:creationId xmlns:a16="http://schemas.microsoft.com/office/drawing/2014/main" id="{1092F47E-5691-148A-F2BD-891FBFC202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259817" y="2002673"/>
            <a:ext cx="909307" cy="745127"/>
          </a:xfrm>
          <a:prstGeom prst="rect">
            <a:avLst/>
          </a:prstGeom>
        </p:spPr>
      </p:pic>
      <p:pic>
        <p:nvPicPr>
          <p:cNvPr id="31" name="Picture 30">
            <a:extLst>
              <a:ext uri="{FF2B5EF4-FFF2-40B4-BE49-F238E27FC236}">
                <a16:creationId xmlns:a16="http://schemas.microsoft.com/office/drawing/2014/main" id="{126FED5B-4E7A-5DEA-5630-CECD020F7C1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24362" y="2676908"/>
            <a:ext cx="833606" cy="683094"/>
          </a:xfrm>
          <a:prstGeom prst="rect">
            <a:avLst/>
          </a:prstGeom>
        </p:spPr>
      </p:pic>
      <p:pic>
        <p:nvPicPr>
          <p:cNvPr id="32" name="Picture 31">
            <a:extLst>
              <a:ext uri="{FF2B5EF4-FFF2-40B4-BE49-F238E27FC236}">
                <a16:creationId xmlns:a16="http://schemas.microsoft.com/office/drawing/2014/main" id="{5C5E6DDB-0B9F-B81E-5203-5434838848C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45334" y="3940289"/>
            <a:ext cx="724947" cy="594054"/>
          </a:xfrm>
          <a:prstGeom prst="rect">
            <a:avLst/>
          </a:prstGeom>
        </p:spPr>
      </p:pic>
      <p:pic>
        <p:nvPicPr>
          <p:cNvPr id="33" name="Picture 32">
            <a:extLst>
              <a:ext uri="{FF2B5EF4-FFF2-40B4-BE49-F238E27FC236}">
                <a16:creationId xmlns:a16="http://schemas.microsoft.com/office/drawing/2014/main" id="{91D62029-288F-43FF-AC7F-365022B596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189009" y="4214456"/>
            <a:ext cx="909308" cy="745127"/>
          </a:xfrm>
          <a:prstGeom prst="rect">
            <a:avLst/>
          </a:prstGeom>
        </p:spPr>
      </p:pic>
      <p:sp>
        <p:nvSpPr>
          <p:cNvPr id="35" name="TextBox 34">
            <a:extLst>
              <a:ext uri="{FF2B5EF4-FFF2-40B4-BE49-F238E27FC236}">
                <a16:creationId xmlns:a16="http://schemas.microsoft.com/office/drawing/2014/main" id="{96724781-0ED9-CE74-0CD9-281A28AB5E6F}"/>
              </a:ext>
            </a:extLst>
          </p:cNvPr>
          <p:cNvSpPr txBox="1"/>
          <p:nvPr/>
        </p:nvSpPr>
        <p:spPr>
          <a:xfrm>
            <a:off x="3565596" y="4070943"/>
            <a:ext cx="731290" cy="276999"/>
          </a:xfrm>
          <a:prstGeom prst="rect">
            <a:avLst/>
          </a:prstGeom>
          <a:noFill/>
        </p:spPr>
        <p:txBody>
          <a:bodyPr wrap="none" rtlCol="0">
            <a:spAutoFit/>
          </a:bodyPr>
          <a:lstStyle/>
          <a:p>
            <a:r>
              <a:rPr lang="en-GB" sz="1200" dirty="0"/>
              <a:t>Eutectic</a:t>
            </a:r>
          </a:p>
        </p:txBody>
      </p:sp>
      <p:cxnSp>
        <p:nvCxnSpPr>
          <p:cNvPr id="40" name="Straight Arrow Connector 39">
            <a:extLst>
              <a:ext uri="{FF2B5EF4-FFF2-40B4-BE49-F238E27FC236}">
                <a16:creationId xmlns:a16="http://schemas.microsoft.com/office/drawing/2014/main" id="{0EB0DA66-4058-17C2-BF51-11B344237635}"/>
              </a:ext>
            </a:extLst>
          </p:cNvPr>
          <p:cNvCxnSpPr>
            <a:cxnSpLocks/>
          </p:cNvCxnSpPr>
          <p:nvPr/>
        </p:nvCxnSpPr>
        <p:spPr>
          <a:xfrm flipH="1">
            <a:off x="3502704" y="4267573"/>
            <a:ext cx="131871" cy="80369"/>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B6F3515-4F50-E3A8-F6B7-DF3F44784A7F}"/>
              </a:ext>
            </a:extLst>
          </p:cNvPr>
          <p:cNvSpPr txBox="1"/>
          <p:nvPr/>
        </p:nvSpPr>
        <p:spPr>
          <a:xfrm>
            <a:off x="64994" y="6618966"/>
            <a:ext cx="8814010" cy="246221"/>
          </a:xfrm>
          <a:prstGeom prst="rect">
            <a:avLst/>
          </a:prstGeom>
          <a:noFill/>
        </p:spPr>
        <p:txBody>
          <a:bodyPr wrap="square">
            <a:spAutoFit/>
          </a:bodyPr>
          <a:lstStyle/>
          <a:p>
            <a:r>
              <a:rPr lang="en-US" sz="1000" dirty="0"/>
              <a:t>Modified from Binary Phase Diagrams. </a:t>
            </a:r>
            <a:r>
              <a:rPr lang="en-US" sz="1000" dirty="0">
                <a:hlinkClick r:id="rId6">
                  <a:extLst>
                    <a:ext uri="{A12FA001-AC4F-418D-AE19-62706E023703}">
                      <ahyp:hlinkClr xmlns:ahyp="http://schemas.microsoft.com/office/drawing/2018/hyperlinkcolor" val="tx"/>
                    </a:ext>
                  </a:extLst>
                </a:hlinkClick>
              </a:rPr>
              <a:t>https://</a:t>
            </a:r>
            <a:r>
              <a:rPr lang="en-US" sz="1000" dirty="0" err="1">
                <a:hlinkClick r:id="rId6">
                  <a:extLst>
                    <a:ext uri="{A12FA001-AC4F-418D-AE19-62706E023703}">
                      <ahyp:hlinkClr xmlns:ahyp="http://schemas.microsoft.com/office/drawing/2018/hyperlinkcolor" val="tx"/>
                    </a:ext>
                  </a:extLst>
                </a:hlinkClick>
              </a:rPr>
              <a:t>serc.carleton.edu</a:t>
            </a:r>
            <a:r>
              <a:rPr lang="en-US" sz="1000" dirty="0">
                <a:hlinkClick r:id="rId6">
                  <a:extLst>
                    <a:ext uri="{A12FA001-AC4F-418D-AE19-62706E023703}">
                      <ahyp:hlinkClr xmlns:ahyp="http://schemas.microsoft.com/office/drawing/2018/hyperlinkcolor" val="tx"/>
                    </a:ext>
                  </a:extLst>
                </a:hlinkClick>
              </a:rPr>
              <a:t>/</a:t>
            </a:r>
            <a:r>
              <a:rPr lang="en-US" sz="1000" dirty="0" err="1">
                <a:hlinkClick r:id="rId6">
                  <a:extLst>
                    <a:ext uri="{A12FA001-AC4F-418D-AE19-62706E023703}">
                      <ahyp:hlinkClr xmlns:ahyp="http://schemas.microsoft.com/office/drawing/2018/hyperlinkcolor" val="tx"/>
                    </a:ext>
                  </a:extLst>
                </a:hlinkClick>
              </a:rPr>
              <a:t>research_education</a:t>
            </a:r>
            <a:r>
              <a:rPr lang="en-US" sz="1000" dirty="0">
                <a:hlinkClick r:id="rId6">
                  <a:extLst>
                    <a:ext uri="{A12FA001-AC4F-418D-AE19-62706E023703}">
                      <ahyp:hlinkClr xmlns:ahyp="http://schemas.microsoft.com/office/drawing/2018/hyperlinkcolor" val="tx"/>
                    </a:ext>
                  </a:extLst>
                </a:hlinkClick>
              </a:rPr>
              <a:t>/equilibria/</a:t>
            </a:r>
            <a:r>
              <a:rPr lang="en-US" sz="1000" dirty="0" err="1">
                <a:hlinkClick r:id="rId6">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4248014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7855F-B6A2-EB41-93F5-2842646C84DE}"/>
              </a:ext>
            </a:extLst>
          </p:cNvPr>
          <p:cNvSpPr>
            <a:spLocks noGrp="1"/>
          </p:cNvSpPr>
          <p:nvPr>
            <p:ph type="title"/>
          </p:nvPr>
        </p:nvSpPr>
        <p:spPr/>
        <p:txBody>
          <a:bodyPr>
            <a:normAutofit/>
          </a:bodyPr>
          <a:lstStyle/>
          <a:p>
            <a:r>
              <a:rPr lang="en-GB" sz="4000" dirty="0"/>
              <a:t>Binary Systems: Diopside-Anorthite</a:t>
            </a:r>
          </a:p>
        </p:txBody>
      </p:sp>
      <p:sp>
        <p:nvSpPr>
          <p:cNvPr id="7" name="Content Placeholder 6">
            <a:extLst>
              <a:ext uri="{FF2B5EF4-FFF2-40B4-BE49-F238E27FC236}">
                <a16:creationId xmlns:a16="http://schemas.microsoft.com/office/drawing/2014/main" id="{D6DDC061-0B57-9D49-9C5B-E69C3244488C}"/>
              </a:ext>
            </a:extLst>
          </p:cNvPr>
          <p:cNvSpPr>
            <a:spLocks noGrp="1"/>
          </p:cNvSpPr>
          <p:nvPr>
            <p:ph idx="1"/>
          </p:nvPr>
        </p:nvSpPr>
        <p:spPr>
          <a:xfrm>
            <a:off x="457200" y="5935291"/>
            <a:ext cx="8229600" cy="648071"/>
          </a:xfrm>
        </p:spPr>
        <p:txBody>
          <a:bodyPr>
            <a:normAutofit/>
          </a:bodyPr>
          <a:lstStyle/>
          <a:p>
            <a:pPr marL="0" indent="0" algn="ctr">
              <a:lnSpc>
                <a:spcPct val="120000"/>
              </a:lnSpc>
              <a:buNone/>
            </a:pPr>
            <a:r>
              <a:rPr lang="en-GB" sz="1500" dirty="0"/>
              <a:t>With further cooling, the melt is fully solidified (crystallised) with the rock composed of 82% diopside and 18% anorthite (original melt composition). </a:t>
            </a:r>
          </a:p>
        </p:txBody>
      </p:sp>
      <p:pic>
        <p:nvPicPr>
          <p:cNvPr id="6" name="Picture 5">
            <a:extLst>
              <a:ext uri="{FF2B5EF4-FFF2-40B4-BE49-F238E27FC236}">
                <a16:creationId xmlns:a16="http://schemas.microsoft.com/office/drawing/2014/main" id="{A4BEDE69-8DAC-584D-BE3E-10684AFBB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40" y="1417638"/>
            <a:ext cx="5564204" cy="4235078"/>
          </a:xfrm>
          <a:prstGeom prst="rect">
            <a:avLst/>
          </a:prstGeom>
        </p:spPr>
      </p:pic>
      <p:sp>
        <p:nvSpPr>
          <p:cNvPr id="3" name="Rectangle 2">
            <a:extLst>
              <a:ext uri="{FF2B5EF4-FFF2-40B4-BE49-F238E27FC236}">
                <a16:creationId xmlns:a16="http://schemas.microsoft.com/office/drawing/2014/main" id="{787D6DDE-C571-5E92-F051-C6A313474F98}"/>
              </a:ext>
            </a:extLst>
          </p:cNvPr>
          <p:cNvSpPr/>
          <p:nvPr/>
        </p:nvSpPr>
        <p:spPr>
          <a:xfrm>
            <a:off x="6650584" y="1620025"/>
            <a:ext cx="1584176" cy="3825199"/>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5" name="Group 4">
            <a:extLst>
              <a:ext uri="{FF2B5EF4-FFF2-40B4-BE49-F238E27FC236}">
                <a16:creationId xmlns:a16="http://schemas.microsoft.com/office/drawing/2014/main" id="{2C77AD5B-25D2-4B3C-975E-5B72BC5F3B07}"/>
              </a:ext>
            </a:extLst>
          </p:cNvPr>
          <p:cNvGrpSpPr/>
          <p:nvPr/>
        </p:nvGrpSpPr>
        <p:grpSpPr>
          <a:xfrm>
            <a:off x="2388901" y="2294541"/>
            <a:ext cx="287258" cy="276999"/>
            <a:chOff x="3382118" y="1719124"/>
            <a:chExt cx="287258" cy="276999"/>
          </a:xfrm>
        </p:grpSpPr>
        <p:sp>
          <p:nvSpPr>
            <p:cNvPr id="8" name="Oval 7">
              <a:extLst>
                <a:ext uri="{FF2B5EF4-FFF2-40B4-BE49-F238E27FC236}">
                  <a16:creationId xmlns:a16="http://schemas.microsoft.com/office/drawing/2014/main" id="{729048F3-452F-37F4-B4D0-4B36EF95D872}"/>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2E829C60-8955-C208-5E97-30448FEFC062}"/>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0" name="Straight Arrow Connector 9">
            <a:extLst>
              <a:ext uri="{FF2B5EF4-FFF2-40B4-BE49-F238E27FC236}">
                <a16:creationId xmlns:a16="http://schemas.microsoft.com/office/drawing/2014/main" id="{48C43964-8E67-08C1-651D-5881AE24B075}"/>
              </a:ext>
            </a:extLst>
          </p:cNvPr>
          <p:cNvCxnSpPr>
            <a:cxnSpLocks/>
          </p:cNvCxnSpPr>
          <p:nvPr/>
        </p:nvCxnSpPr>
        <p:spPr>
          <a:xfrm>
            <a:off x="2411760" y="2410182"/>
            <a:ext cx="0" cy="1234842"/>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613473B5-FBD0-EE29-D7E5-C72BC4A49BBE}"/>
              </a:ext>
            </a:extLst>
          </p:cNvPr>
          <p:cNvSpPr txBox="1"/>
          <p:nvPr/>
        </p:nvSpPr>
        <p:spPr>
          <a:xfrm>
            <a:off x="2388901" y="3501865"/>
            <a:ext cx="287258" cy="276999"/>
          </a:xfrm>
          <a:prstGeom prst="rect">
            <a:avLst/>
          </a:prstGeom>
          <a:noFill/>
        </p:spPr>
        <p:txBody>
          <a:bodyPr wrap="none" rtlCol="0">
            <a:spAutoFit/>
          </a:bodyPr>
          <a:lstStyle/>
          <a:p>
            <a:r>
              <a:rPr lang="en-GB" sz="1200" dirty="0"/>
              <a:t>B</a:t>
            </a:r>
          </a:p>
        </p:txBody>
      </p:sp>
      <p:sp>
        <p:nvSpPr>
          <p:cNvPr id="34" name="TextBox 33">
            <a:extLst>
              <a:ext uri="{FF2B5EF4-FFF2-40B4-BE49-F238E27FC236}">
                <a16:creationId xmlns:a16="http://schemas.microsoft.com/office/drawing/2014/main" id="{7BB600F8-9947-B7C6-E755-820D9864B662}"/>
              </a:ext>
            </a:extLst>
          </p:cNvPr>
          <p:cNvSpPr txBox="1"/>
          <p:nvPr/>
        </p:nvSpPr>
        <p:spPr>
          <a:xfrm>
            <a:off x="2948049" y="3778864"/>
            <a:ext cx="295274" cy="276999"/>
          </a:xfrm>
          <a:prstGeom prst="rect">
            <a:avLst/>
          </a:prstGeom>
          <a:noFill/>
        </p:spPr>
        <p:txBody>
          <a:bodyPr wrap="none" rtlCol="0">
            <a:spAutoFit/>
          </a:bodyPr>
          <a:lstStyle/>
          <a:p>
            <a:r>
              <a:rPr lang="en-GB" sz="1200" dirty="0"/>
              <a:t>D</a:t>
            </a:r>
          </a:p>
        </p:txBody>
      </p:sp>
      <p:pic>
        <p:nvPicPr>
          <p:cNvPr id="36" name="Picture 35">
            <a:extLst>
              <a:ext uri="{FF2B5EF4-FFF2-40B4-BE49-F238E27FC236}">
                <a16:creationId xmlns:a16="http://schemas.microsoft.com/office/drawing/2014/main" id="{9B7DADF0-E62E-E0EB-D192-6A3694DD4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278159" y="2983689"/>
            <a:ext cx="909308" cy="745127"/>
          </a:xfrm>
          <a:prstGeom prst="rect">
            <a:avLst/>
          </a:prstGeom>
        </p:spPr>
      </p:pic>
      <p:cxnSp>
        <p:nvCxnSpPr>
          <p:cNvPr id="38" name="Straight Arrow Connector 37">
            <a:extLst>
              <a:ext uri="{FF2B5EF4-FFF2-40B4-BE49-F238E27FC236}">
                <a16:creationId xmlns:a16="http://schemas.microsoft.com/office/drawing/2014/main" id="{B192BEBF-E7B4-EE5B-FF94-AF82F885E7E8}"/>
              </a:ext>
            </a:extLst>
          </p:cNvPr>
          <p:cNvCxnSpPr>
            <a:cxnSpLocks/>
          </p:cNvCxnSpPr>
          <p:nvPr/>
        </p:nvCxnSpPr>
        <p:spPr>
          <a:xfrm>
            <a:off x="3345001" y="4313164"/>
            <a:ext cx="45252" cy="43472"/>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pic>
        <p:nvPicPr>
          <p:cNvPr id="26" name="Picture 25">
            <a:extLst>
              <a:ext uri="{FF2B5EF4-FFF2-40B4-BE49-F238E27FC236}">
                <a16:creationId xmlns:a16="http://schemas.microsoft.com/office/drawing/2014/main" id="{7C6B0292-FF92-EE32-88C8-C172D662C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359" y="4422814"/>
            <a:ext cx="617979" cy="506400"/>
          </a:xfrm>
          <a:prstGeom prst="rect">
            <a:avLst/>
          </a:prstGeom>
        </p:spPr>
      </p:pic>
      <p:pic>
        <p:nvPicPr>
          <p:cNvPr id="41" name="Picture 40">
            <a:extLst>
              <a:ext uri="{FF2B5EF4-FFF2-40B4-BE49-F238E27FC236}">
                <a16:creationId xmlns:a16="http://schemas.microsoft.com/office/drawing/2014/main" id="{2C4C6188-5D8D-C762-7189-08A4D1119A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355" y="4640100"/>
            <a:ext cx="909308" cy="745127"/>
          </a:xfrm>
          <a:prstGeom prst="rect">
            <a:avLst/>
          </a:prstGeom>
        </p:spPr>
      </p:pic>
      <p:pic>
        <p:nvPicPr>
          <p:cNvPr id="42" name="Picture 41">
            <a:extLst>
              <a:ext uri="{FF2B5EF4-FFF2-40B4-BE49-F238E27FC236}">
                <a16:creationId xmlns:a16="http://schemas.microsoft.com/office/drawing/2014/main" id="{5C26C3C4-5AFC-E5A2-53F0-FC12ADD23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6511" y="1632323"/>
            <a:ext cx="909308" cy="745127"/>
          </a:xfrm>
          <a:prstGeom prst="rect">
            <a:avLst/>
          </a:prstGeom>
        </p:spPr>
      </p:pic>
      <p:pic>
        <p:nvPicPr>
          <p:cNvPr id="43" name="Picture 42">
            <a:extLst>
              <a:ext uri="{FF2B5EF4-FFF2-40B4-BE49-F238E27FC236}">
                <a16:creationId xmlns:a16="http://schemas.microsoft.com/office/drawing/2014/main" id="{1BCF4A9C-0068-71F0-8D73-3A75190E18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089" y="3497313"/>
            <a:ext cx="422683" cy="346365"/>
          </a:xfrm>
          <a:prstGeom prst="rect">
            <a:avLst/>
          </a:prstGeom>
        </p:spPr>
      </p:pic>
      <p:pic>
        <p:nvPicPr>
          <p:cNvPr id="45" name="Picture 44">
            <a:extLst>
              <a:ext uri="{FF2B5EF4-FFF2-40B4-BE49-F238E27FC236}">
                <a16:creationId xmlns:a16="http://schemas.microsoft.com/office/drawing/2014/main" id="{48F56AD4-0912-9321-2D10-E30A52FCB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787" y="2719388"/>
            <a:ext cx="422683" cy="346365"/>
          </a:xfrm>
          <a:prstGeom prst="rect">
            <a:avLst/>
          </a:prstGeom>
        </p:spPr>
      </p:pic>
      <p:pic>
        <p:nvPicPr>
          <p:cNvPr id="48" name="Picture 47">
            <a:extLst>
              <a:ext uri="{FF2B5EF4-FFF2-40B4-BE49-F238E27FC236}">
                <a16:creationId xmlns:a16="http://schemas.microsoft.com/office/drawing/2014/main" id="{E7D062D2-5F00-58FE-49FB-A00348E059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304751" y="3872518"/>
            <a:ext cx="422683" cy="346365"/>
          </a:xfrm>
          <a:prstGeom prst="rect">
            <a:avLst/>
          </a:prstGeom>
        </p:spPr>
      </p:pic>
      <p:sp>
        <p:nvSpPr>
          <p:cNvPr id="16" name="Freeform 15">
            <a:extLst>
              <a:ext uri="{FF2B5EF4-FFF2-40B4-BE49-F238E27FC236}">
                <a16:creationId xmlns:a16="http://schemas.microsoft.com/office/drawing/2014/main" id="{1981E859-FB34-1A81-1B45-6675B2574983}"/>
              </a:ext>
            </a:extLst>
          </p:cNvPr>
          <p:cNvSpPr/>
          <p:nvPr/>
        </p:nvSpPr>
        <p:spPr>
          <a:xfrm>
            <a:off x="2409092" y="3692769"/>
            <a:ext cx="931985" cy="619858"/>
          </a:xfrm>
          <a:custGeom>
            <a:avLst/>
            <a:gdLst>
              <a:gd name="connsiteX0" fmla="*/ 0 w 931985"/>
              <a:gd name="connsiteY0" fmla="*/ 0 h 619858"/>
              <a:gd name="connsiteX1" fmla="*/ 79131 w 931985"/>
              <a:gd name="connsiteY1" fmla="*/ 43962 h 619858"/>
              <a:gd name="connsiteX2" fmla="*/ 215412 w 931985"/>
              <a:gd name="connsiteY2" fmla="*/ 127489 h 619858"/>
              <a:gd name="connsiteX3" fmla="*/ 391258 w 931985"/>
              <a:gd name="connsiteY3" fmla="*/ 232996 h 619858"/>
              <a:gd name="connsiteX4" fmla="*/ 575896 w 931985"/>
              <a:gd name="connsiteY4" fmla="*/ 356089 h 619858"/>
              <a:gd name="connsiteX5" fmla="*/ 830873 w 931985"/>
              <a:gd name="connsiteY5" fmla="*/ 536331 h 619858"/>
              <a:gd name="connsiteX6" fmla="*/ 931985 w 931985"/>
              <a:gd name="connsiteY6" fmla="*/ 619858 h 61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1985" h="619858">
                <a:moveTo>
                  <a:pt x="0" y="0"/>
                </a:moveTo>
                <a:lnTo>
                  <a:pt x="79131" y="43962"/>
                </a:lnTo>
                <a:lnTo>
                  <a:pt x="215412" y="127489"/>
                </a:lnTo>
                <a:lnTo>
                  <a:pt x="391258" y="232996"/>
                </a:lnTo>
                <a:lnTo>
                  <a:pt x="575896" y="356089"/>
                </a:lnTo>
                <a:lnTo>
                  <a:pt x="830873" y="536331"/>
                </a:lnTo>
                <a:lnTo>
                  <a:pt x="931985" y="619858"/>
                </a:lnTo>
              </a:path>
            </a:pathLst>
          </a:custGeom>
          <a:noFill/>
          <a:ln w="222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9E3FB4AF-9DC0-4560-D86A-CCDD0B43453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4499992" y="4422814"/>
            <a:ext cx="617979" cy="506399"/>
          </a:xfrm>
          <a:prstGeom prst="rect">
            <a:avLst/>
          </a:prstGeom>
        </p:spPr>
      </p:pic>
      <p:pic>
        <p:nvPicPr>
          <p:cNvPr id="30" name="Picture 29">
            <a:extLst>
              <a:ext uri="{FF2B5EF4-FFF2-40B4-BE49-F238E27FC236}">
                <a16:creationId xmlns:a16="http://schemas.microsoft.com/office/drawing/2014/main" id="{1092F47E-5691-148A-F2BD-891FBFC202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259817" y="2002673"/>
            <a:ext cx="909307" cy="745127"/>
          </a:xfrm>
          <a:prstGeom prst="rect">
            <a:avLst/>
          </a:prstGeom>
        </p:spPr>
      </p:pic>
      <p:pic>
        <p:nvPicPr>
          <p:cNvPr id="31" name="Picture 30">
            <a:extLst>
              <a:ext uri="{FF2B5EF4-FFF2-40B4-BE49-F238E27FC236}">
                <a16:creationId xmlns:a16="http://schemas.microsoft.com/office/drawing/2014/main" id="{126FED5B-4E7A-5DEA-5630-CECD020F7C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4362" y="2676908"/>
            <a:ext cx="833606" cy="683094"/>
          </a:xfrm>
          <a:prstGeom prst="rect">
            <a:avLst/>
          </a:prstGeom>
        </p:spPr>
      </p:pic>
      <p:pic>
        <p:nvPicPr>
          <p:cNvPr id="32" name="Picture 31">
            <a:extLst>
              <a:ext uri="{FF2B5EF4-FFF2-40B4-BE49-F238E27FC236}">
                <a16:creationId xmlns:a16="http://schemas.microsoft.com/office/drawing/2014/main" id="{5C5E6DDB-0B9F-B81E-5203-5434838848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45334" y="3940289"/>
            <a:ext cx="724947" cy="594054"/>
          </a:xfrm>
          <a:prstGeom prst="rect">
            <a:avLst/>
          </a:prstGeom>
        </p:spPr>
      </p:pic>
      <p:pic>
        <p:nvPicPr>
          <p:cNvPr id="33" name="Picture 32">
            <a:extLst>
              <a:ext uri="{FF2B5EF4-FFF2-40B4-BE49-F238E27FC236}">
                <a16:creationId xmlns:a16="http://schemas.microsoft.com/office/drawing/2014/main" id="{91D62029-288F-43FF-AC7F-365022B59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89009" y="4214456"/>
            <a:ext cx="909308" cy="745127"/>
          </a:xfrm>
          <a:prstGeom prst="rect">
            <a:avLst/>
          </a:prstGeom>
        </p:spPr>
      </p:pic>
      <p:sp>
        <p:nvSpPr>
          <p:cNvPr id="35" name="TextBox 34">
            <a:extLst>
              <a:ext uri="{FF2B5EF4-FFF2-40B4-BE49-F238E27FC236}">
                <a16:creationId xmlns:a16="http://schemas.microsoft.com/office/drawing/2014/main" id="{96724781-0ED9-CE74-0CD9-281A28AB5E6F}"/>
              </a:ext>
            </a:extLst>
          </p:cNvPr>
          <p:cNvSpPr txBox="1"/>
          <p:nvPr/>
        </p:nvSpPr>
        <p:spPr>
          <a:xfrm>
            <a:off x="3565596" y="4070943"/>
            <a:ext cx="731290" cy="276999"/>
          </a:xfrm>
          <a:prstGeom prst="rect">
            <a:avLst/>
          </a:prstGeom>
          <a:noFill/>
        </p:spPr>
        <p:txBody>
          <a:bodyPr wrap="none" rtlCol="0">
            <a:spAutoFit/>
          </a:bodyPr>
          <a:lstStyle/>
          <a:p>
            <a:r>
              <a:rPr lang="en-GB" sz="1200" dirty="0"/>
              <a:t>Eutectic</a:t>
            </a:r>
          </a:p>
        </p:txBody>
      </p:sp>
      <p:cxnSp>
        <p:nvCxnSpPr>
          <p:cNvPr id="40" name="Straight Arrow Connector 39">
            <a:extLst>
              <a:ext uri="{FF2B5EF4-FFF2-40B4-BE49-F238E27FC236}">
                <a16:creationId xmlns:a16="http://schemas.microsoft.com/office/drawing/2014/main" id="{0EB0DA66-4058-17C2-BF51-11B344237635}"/>
              </a:ext>
            </a:extLst>
          </p:cNvPr>
          <p:cNvCxnSpPr>
            <a:cxnSpLocks/>
          </p:cNvCxnSpPr>
          <p:nvPr/>
        </p:nvCxnSpPr>
        <p:spPr>
          <a:xfrm flipH="1">
            <a:off x="3502704" y="4267573"/>
            <a:ext cx="131871" cy="80369"/>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6329708E-84CD-1A49-275D-26E6AAF7E084}"/>
              </a:ext>
            </a:extLst>
          </p:cNvPr>
          <p:cNvCxnSpPr>
            <a:cxnSpLocks/>
          </p:cNvCxnSpPr>
          <p:nvPr/>
        </p:nvCxnSpPr>
        <p:spPr>
          <a:xfrm>
            <a:off x="3436371" y="4356636"/>
            <a:ext cx="0" cy="440516"/>
          </a:xfrm>
          <a:prstGeom prst="straightConnector1">
            <a:avLst/>
          </a:prstGeom>
          <a:ln w="22225">
            <a:solidFill>
              <a:srgbClr val="7030A0"/>
            </a:solidFill>
            <a:tailEnd type="triangle"/>
          </a:ln>
        </p:spPr>
        <p:style>
          <a:lnRef idx="1">
            <a:schemeClr val="dk1"/>
          </a:lnRef>
          <a:fillRef idx="0">
            <a:schemeClr val="dk1"/>
          </a:fillRef>
          <a:effectRef idx="0">
            <a:schemeClr val="dk1"/>
          </a:effectRef>
          <a:fontRef idx="minor">
            <a:schemeClr val="tx1"/>
          </a:fontRef>
        </p:style>
      </p:cxnSp>
      <p:sp>
        <p:nvSpPr>
          <p:cNvPr id="12" name="Oval 11">
            <a:extLst>
              <a:ext uri="{FF2B5EF4-FFF2-40B4-BE49-F238E27FC236}">
                <a16:creationId xmlns:a16="http://schemas.microsoft.com/office/drawing/2014/main" id="{B461674B-CDDD-FA62-9B18-5209A2362B3D}"/>
              </a:ext>
            </a:extLst>
          </p:cNvPr>
          <p:cNvSpPr/>
          <p:nvPr/>
        </p:nvSpPr>
        <p:spPr>
          <a:xfrm>
            <a:off x="2932536" y="3983061"/>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03D0BF65-C4FE-5005-B8AD-F7C6850A2049}"/>
              </a:ext>
            </a:extLst>
          </p:cNvPr>
          <p:cNvSpPr/>
          <p:nvPr/>
        </p:nvSpPr>
        <p:spPr>
          <a:xfrm>
            <a:off x="3411716" y="434794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E2F5100-F919-4E51-1E3D-7551DD8E4725}"/>
              </a:ext>
            </a:extLst>
          </p:cNvPr>
          <p:cNvSpPr/>
          <p:nvPr/>
        </p:nvSpPr>
        <p:spPr>
          <a:xfrm>
            <a:off x="2386148" y="367049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9AB22FBD-7948-808A-87DC-9D0A0E2B5924}"/>
              </a:ext>
            </a:extLst>
          </p:cNvPr>
          <p:cNvGrpSpPr/>
          <p:nvPr/>
        </p:nvGrpSpPr>
        <p:grpSpPr>
          <a:xfrm>
            <a:off x="3414061" y="4699521"/>
            <a:ext cx="279244" cy="276999"/>
            <a:chOff x="3382118" y="1719124"/>
            <a:chExt cx="279244" cy="276999"/>
          </a:xfrm>
        </p:grpSpPr>
        <p:sp>
          <p:nvSpPr>
            <p:cNvPr id="29" name="Oval 28">
              <a:extLst>
                <a:ext uri="{FF2B5EF4-FFF2-40B4-BE49-F238E27FC236}">
                  <a16:creationId xmlns:a16="http://schemas.microsoft.com/office/drawing/2014/main" id="{CC90527A-DF60-11FD-4D3F-E2B7248D0711}"/>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9C548F1-591C-6E93-C7F4-E140CD094D77}"/>
                </a:ext>
              </a:extLst>
            </p:cNvPr>
            <p:cNvSpPr txBox="1"/>
            <p:nvPr/>
          </p:nvSpPr>
          <p:spPr>
            <a:xfrm>
              <a:off x="3382118" y="1719124"/>
              <a:ext cx="279244" cy="276999"/>
            </a:xfrm>
            <a:prstGeom prst="rect">
              <a:avLst/>
            </a:prstGeom>
            <a:noFill/>
          </p:spPr>
          <p:txBody>
            <a:bodyPr wrap="none" rtlCol="0">
              <a:spAutoFit/>
            </a:bodyPr>
            <a:lstStyle/>
            <a:p>
              <a:r>
                <a:rPr lang="en-GB" sz="1200" dirty="0"/>
                <a:t>F</a:t>
              </a:r>
            </a:p>
          </p:txBody>
        </p:sp>
      </p:grpSp>
      <p:pic>
        <p:nvPicPr>
          <p:cNvPr id="39" name="Picture 38">
            <a:extLst>
              <a:ext uri="{FF2B5EF4-FFF2-40B4-BE49-F238E27FC236}">
                <a16:creationId xmlns:a16="http://schemas.microsoft.com/office/drawing/2014/main" id="{E4281B23-BEAC-093F-F7E6-2AB99C1C5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993" y="1700213"/>
            <a:ext cx="422683" cy="346365"/>
          </a:xfrm>
          <a:prstGeom prst="rect">
            <a:avLst/>
          </a:prstGeom>
        </p:spPr>
      </p:pic>
      <p:cxnSp>
        <p:nvCxnSpPr>
          <p:cNvPr id="44" name="Straight Connector 43">
            <a:extLst>
              <a:ext uri="{FF2B5EF4-FFF2-40B4-BE49-F238E27FC236}">
                <a16:creationId xmlns:a16="http://schemas.microsoft.com/office/drawing/2014/main" id="{24367CAE-B4E3-6A6E-BBCA-7F90256424EB}"/>
              </a:ext>
            </a:extLst>
          </p:cNvPr>
          <p:cNvCxnSpPr>
            <a:cxnSpLocks/>
          </p:cNvCxnSpPr>
          <p:nvPr/>
        </p:nvCxnSpPr>
        <p:spPr>
          <a:xfrm>
            <a:off x="2410969" y="3713594"/>
            <a:ext cx="0" cy="1217216"/>
          </a:xfrm>
          <a:prstGeom prst="line">
            <a:avLst/>
          </a:prstGeom>
          <a:ln w="12700">
            <a:solidFill>
              <a:srgbClr val="7030A0"/>
            </a:solidFill>
            <a:prstDash val="dash"/>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54CA113-6921-1C53-0015-E85EA93FD32D}"/>
              </a:ext>
            </a:extLst>
          </p:cNvPr>
          <p:cNvSpPr txBox="1"/>
          <p:nvPr/>
        </p:nvSpPr>
        <p:spPr>
          <a:xfrm>
            <a:off x="64994" y="6618966"/>
            <a:ext cx="8814010" cy="246221"/>
          </a:xfrm>
          <a:prstGeom prst="rect">
            <a:avLst/>
          </a:prstGeom>
          <a:noFill/>
        </p:spPr>
        <p:txBody>
          <a:bodyPr wrap="square">
            <a:spAutoFit/>
          </a:bodyPr>
          <a:lstStyle/>
          <a:p>
            <a:r>
              <a:rPr lang="en-US" sz="1000" dirty="0"/>
              <a:t>Modified from Binary Phase Diagrams. </a:t>
            </a:r>
            <a:r>
              <a:rPr lang="en-US" sz="1000" dirty="0">
                <a:hlinkClick r:id="rId5">
                  <a:extLst>
                    <a:ext uri="{A12FA001-AC4F-418D-AE19-62706E023703}">
                      <ahyp:hlinkClr xmlns:ahyp="http://schemas.microsoft.com/office/drawing/2018/hyperlinkcolor" val="tx"/>
                    </a:ext>
                  </a:extLst>
                </a:hlinkClick>
              </a:rPr>
              <a:t>https://</a:t>
            </a:r>
            <a:r>
              <a:rPr lang="en-US" sz="1000" dirty="0" err="1">
                <a:hlinkClick r:id="rId5">
                  <a:extLst>
                    <a:ext uri="{A12FA001-AC4F-418D-AE19-62706E023703}">
                      <ahyp:hlinkClr xmlns:ahyp="http://schemas.microsoft.com/office/drawing/2018/hyperlinkcolor" val="tx"/>
                    </a:ext>
                  </a:extLst>
                </a:hlinkClick>
              </a:rPr>
              <a:t>serc.carleton.edu</a:t>
            </a:r>
            <a:r>
              <a:rPr lang="en-US" sz="1000" dirty="0">
                <a:hlinkClick r:id="rId5">
                  <a:extLst>
                    <a:ext uri="{A12FA001-AC4F-418D-AE19-62706E023703}">
                      <ahyp:hlinkClr xmlns:ahyp="http://schemas.microsoft.com/office/drawing/2018/hyperlinkcolor" val="tx"/>
                    </a:ext>
                  </a:extLst>
                </a:hlinkClick>
              </a:rPr>
              <a:t>/</a:t>
            </a:r>
            <a:r>
              <a:rPr lang="en-US" sz="1000" dirty="0" err="1">
                <a:hlinkClick r:id="rId5">
                  <a:extLst>
                    <a:ext uri="{A12FA001-AC4F-418D-AE19-62706E023703}">
                      <ahyp:hlinkClr xmlns:ahyp="http://schemas.microsoft.com/office/drawing/2018/hyperlinkcolor" val="tx"/>
                    </a:ext>
                  </a:extLst>
                </a:hlinkClick>
              </a:rPr>
              <a:t>research_education</a:t>
            </a:r>
            <a:r>
              <a:rPr lang="en-US" sz="1000" dirty="0">
                <a:hlinkClick r:id="rId5">
                  <a:extLst>
                    <a:ext uri="{A12FA001-AC4F-418D-AE19-62706E023703}">
                      <ahyp:hlinkClr xmlns:ahyp="http://schemas.microsoft.com/office/drawing/2018/hyperlinkcolor" val="tx"/>
                    </a:ext>
                  </a:extLst>
                </a:hlinkClick>
              </a:rPr>
              <a:t>/equilibria/</a:t>
            </a:r>
            <a:r>
              <a:rPr lang="en-US" sz="1000" dirty="0" err="1">
                <a:hlinkClick r:id="rId5">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165846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F1E632-5E0B-7947-9E3D-6115EF7BEE0E}"/>
              </a:ext>
            </a:extLst>
          </p:cNvPr>
          <p:cNvSpPr>
            <a:spLocks noGrp="1"/>
          </p:cNvSpPr>
          <p:nvPr>
            <p:ph type="title"/>
          </p:nvPr>
        </p:nvSpPr>
        <p:spPr>
          <a:xfrm>
            <a:off x="409253" y="376701"/>
            <a:ext cx="8191822" cy="1325563"/>
          </a:xfrm>
        </p:spPr>
        <p:txBody>
          <a:bodyPr>
            <a:normAutofit/>
          </a:bodyPr>
          <a:lstStyle/>
          <a:p>
            <a:pPr algn="ctr"/>
            <a:r>
              <a:rPr lang="en-GB" sz="4000" dirty="0">
                <a:latin typeface="Calibri" panose="020F0502020204030204" pitchFamily="34" charset="0"/>
                <a:cs typeface="Calibri" panose="020F0502020204030204" pitchFamily="34" charset="0"/>
              </a:rPr>
              <a:t>Igneous Melts and their Crystallisation</a:t>
            </a:r>
          </a:p>
        </p:txBody>
      </p:sp>
      <p:sp>
        <p:nvSpPr>
          <p:cNvPr id="3" name="Content Placeholder 2"/>
          <p:cNvSpPr>
            <a:spLocks noGrp="1"/>
          </p:cNvSpPr>
          <p:nvPr>
            <p:ph idx="1"/>
          </p:nvPr>
        </p:nvSpPr>
        <p:spPr>
          <a:xfrm>
            <a:off x="323528" y="1551008"/>
            <a:ext cx="8363272" cy="4805342"/>
          </a:xfrm>
        </p:spPr>
        <p:txBody>
          <a:bodyPr/>
          <a:lstStyle/>
          <a:p>
            <a:pPr marL="0" indent="0">
              <a:buNone/>
            </a:pPr>
            <a:r>
              <a:rPr lang="en-GB" sz="2400" b="1" dirty="0">
                <a:latin typeface="Calibri" panose="020F0502020204030204" pitchFamily="34" charset="0"/>
                <a:cs typeface="Calibri" panose="020F0502020204030204" pitchFamily="34" charset="0"/>
              </a:rPr>
              <a:t>Goal: </a:t>
            </a:r>
            <a:r>
              <a:rPr lang="en-GB" sz="2400" dirty="0">
                <a:latin typeface="Calibri" panose="020F0502020204030204" pitchFamily="34" charset="0"/>
                <a:cs typeface="Calibri" panose="020F0502020204030204" pitchFamily="34" charset="0"/>
              </a:rPr>
              <a:t>to explain how melts form and application of binary phase diagrams for describing crystallisation of igneous melts.</a:t>
            </a:r>
            <a:endParaRPr lang="en-GB" sz="2000" dirty="0">
              <a:latin typeface="Calibri" panose="020F0502020204030204" pitchFamily="34" charset="0"/>
              <a:cs typeface="Calibri" panose="020F0502020204030204" pitchFamily="34" charset="0"/>
            </a:endParaRPr>
          </a:p>
          <a:p>
            <a:pPr marL="0" indent="0">
              <a:buNone/>
            </a:pPr>
            <a:endParaRPr lang="en-GB" sz="1100" dirty="0">
              <a:latin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cs typeface="Calibri" panose="020F0502020204030204" pitchFamily="34" charset="0"/>
              </a:rPr>
              <a:t>Specific learning outcomes:</a:t>
            </a:r>
          </a:p>
          <a:p>
            <a:r>
              <a:rPr lang="en-GB" sz="2000" dirty="0">
                <a:latin typeface="Calibri" panose="020F0502020204030204" pitchFamily="34" charset="0"/>
                <a:cs typeface="Calibri" panose="020F0502020204030204" pitchFamily="34" charset="0"/>
              </a:rPr>
              <a:t>To interpret crystallisation and melt sequences from binary phase diagrams.</a:t>
            </a:r>
          </a:p>
          <a:p>
            <a:pPr marL="0" indent="0">
              <a:buNone/>
            </a:pPr>
            <a:endParaRPr lang="en-GB" sz="2000" dirty="0">
              <a:latin typeface="Calibri" panose="020F0502020204030204" pitchFamily="34" charset="0"/>
              <a:cs typeface="Calibri" panose="020F0502020204030204" pitchFamily="34" charset="0"/>
            </a:endParaRPr>
          </a:p>
          <a:p>
            <a:pPr marL="0" indent="0">
              <a:buNone/>
            </a:pPr>
            <a:r>
              <a:rPr lang="en-GB" sz="2400" b="1" dirty="0">
                <a:latin typeface="Calibri" panose="020F0502020204030204" pitchFamily="34" charset="0"/>
                <a:cs typeface="Calibri" panose="020F0502020204030204" pitchFamily="34" charset="0"/>
              </a:rPr>
              <a:t>Associated chapters in Introduction to Petrology (Perkins 2022):</a:t>
            </a:r>
            <a:endParaRPr lang="en-GB" sz="2400" dirty="0">
              <a:latin typeface="Calibri" panose="020F0502020204030204" pitchFamily="34" charset="0"/>
              <a:cs typeface="Calibri" panose="020F0502020204030204" pitchFamily="34" charset="0"/>
            </a:endParaRPr>
          </a:p>
          <a:p>
            <a:pPr marL="0" indent="0">
              <a:buNone/>
            </a:pPr>
            <a:r>
              <a:rPr lang="en-GB" sz="2000" dirty="0">
                <a:latin typeface="Calibri" panose="020F0502020204030204" pitchFamily="34" charset="0"/>
                <a:cs typeface="Calibri" panose="020F0502020204030204" pitchFamily="34" charset="0"/>
              </a:rPr>
              <a:t>Chapter 3: Magma, Melting and Crystallisation</a:t>
            </a:r>
          </a:p>
          <a:p>
            <a:pPr marL="0" indent="0">
              <a:buNone/>
            </a:pPr>
            <a:r>
              <a:rPr lang="en-GB" sz="2000" dirty="0">
                <a:latin typeface="Calibri" panose="020F0502020204030204" pitchFamily="34" charset="0"/>
                <a:cs typeface="Calibri" panose="020F0502020204030204" pitchFamily="34" charset="0"/>
              </a:rPr>
              <a:t>Chapter 8: Phase Equilibria and Phase Diagrams (sections 8.1 to 8.3)</a:t>
            </a:r>
          </a:p>
        </p:txBody>
      </p:sp>
    </p:spTree>
    <p:extLst>
      <p:ext uri="{BB962C8B-B14F-4D97-AF65-F5344CB8AC3E}">
        <p14:creationId xmlns:p14="http://schemas.microsoft.com/office/powerpoint/2010/main" val="424518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AE7D-75E9-BB43-6F6B-1954BEA1D0B0}"/>
              </a:ext>
            </a:extLst>
          </p:cNvPr>
          <p:cNvSpPr>
            <a:spLocks noGrp="1"/>
          </p:cNvSpPr>
          <p:nvPr>
            <p:ph type="title"/>
          </p:nvPr>
        </p:nvSpPr>
        <p:spPr/>
        <p:txBody>
          <a:bodyPr/>
          <a:lstStyle/>
          <a:p>
            <a:pPr algn="ctr"/>
            <a:r>
              <a:rPr lang="en-GB" dirty="0"/>
              <a:t>Melting and Crystallisation</a:t>
            </a:r>
          </a:p>
        </p:txBody>
      </p:sp>
      <p:sp>
        <p:nvSpPr>
          <p:cNvPr id="3" name="Content Placeholder 2">
            <a:extLst>
              <a:ext uri="{FF2B5EF4-FFF2-40B4-BE49-F238E27FC236}">
                <a16:creationId xmlns:a16="http://schemas.microsoft.com/office/drawing/2014/main" id="{F7544187-7BED-4B46-8E35-526943F7338C}"/>
              </a:ext>
            </a:extLst>
          </p:cNvPr>
          <p:cNvSpPr>
            <a:spLocks noGrp="1"/>
          </p:cNvSpPr>
          <p:nvPr>
            <p:ph idx="1"/>
          </p:nvPr>
        </p:nvSpPr>
        <p:spPr>
          <a:xfrm>
            <a:off x="457200" y="6021288"/>
            <a:ext cx="8229600" cy="562074"/>
          </a:xfrm>
        </p:spPr>
        <p:txBody>
          <a:bodyPr>
            <a:normAutofit fontScale="62500" lnSpcReduction="20000"/>
          </a:bodyPr>
          <a:lstStyle/>
          <a:p>
            <a:pPr marL="0" indent="0" algn="ctr">
              <a:buNone/>
            </a:pPr>
            <a:r>
              <a:rPr lang="en-GB" dirty="0"/>
              <a:t>The products of a melt, i.e., the crystals, do not have to be the same composition as the parent melt – this is the process of differentiation of magmas.</a:t>
            </a:r>
          </a:p>
        </p:txBody>
      </p:sp>
      <p:pic>
        <p:nvPicPr>
          <p:cNvPr id="5" name="Picture 4">
            <a:extLst>
              <a:ext uri="{FF2B5EF4-FFF2-40B4-BE49-F238E27FC236}">
                <a16:creationId xmlns:a16="http://schemas.microsoft.com/office/drawing/2014/main" id="{6B2235E9-5A49-955A-0831-BCDE8BB892B2}"/>
              </a:ext>
            </a:extLst>
          </p:cNvPr>
          <p:cNvPicPr>
            <a:picLocks noChangeAspect="1"/>
          </p:cNvPicPr>
          <p:nvPr/>
        </p:nvPicPr>
        <p:blipFill rotWithShape="1">
          <a:blip r:embed="rId3">
            <a:extLst>
              <a:ext uri="{28A0092B-C50C-407E-A947-70E740481C1C}">
                <a14:useLocalDpi xmlns:a14="http://schemas.microsoft.com/office/drawing/2010/main" val="0"/>
              </a:ext>
            </a:extLst>
          </a:blip>
          <a:srcRect b="13469"/>
          <a:stretch/>
        </p:blipFill>
        <p:spPr>
          <a:xfrm>
            <a:off x="1135075" y="1483157"/>
            <a:ext cx="6873850" cy="4470834"/>
          </a:xfrm>
          <a:prstGeom prst="rect">
            <a:avLst/>
          </a:prstGeom>
        </p:spPr>
      </p:pic>
      <p:sp>
        <p:nvSpPr>
          <p:cNvPr id="6" name="Rectangle 5">
            <a:extLst>
              <a:ext uri="{FF2B5EF4-FFF2-40B4-BE49-F238E27FC236}">
                <a16:creationId xmlns:a16="http://schemas.microsoft.com/office/drawing/2014/main" id="{35B8D4B3-BC7E-E45B-20C9-9DB2BDD91C07}"/>
              </a:ext>
            </a:extLst>
          </p:cNvPr>
          <p:cNvSpPr/>
          <p:nvPr/>
        </p:nvSpPr>
        <p:spPr>
          <a:xfrm>
            <a:off x="1259632" y="5661248"/>
            <a:ext cx="1368152" cy="253916"/>
          </a:xfrm>
          <a:prstGeom prst="rect">
            <a:avLst/>
          </a:prstGeom>
        </p:spPr>
        <p:txBody>
          <a:bodyPr wrap="square">
            <a:spAutoFit/>
          </a:bodyPr>
          <a:lstStyle/>
          <a:p>
            <a:r>
              <a:rPr lang="en-GB" sz="1050" dirty="0">
                <a:solidFill>
                  <a:schemeClr val="tx1">
                    <a:lumMod val="75000"/>
                    <a:lumOff val="25000"/>
                  </a:schemeClr>
                </a:solidFill>
              </a:rPr>
              <a:t>Source: kaiserj1982</a:t>
            </a:r>
          </a:p>
        </p:txBody>
      </p:sp>
    </p:spTree>
    <p:extLst>
      <p:ext uri="{BB962C8B-B14F-4D97-AF65-F5344CB8AC3E}">
        <p14:creationId xmlns:p14="http://schemas.microsoft.com/office/powerpoint/2010/main" val="207386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57B9-38BB-F804-44AC-73995760DF17}"/>
              </a:ext>
            </a:extLst>
          </p:cNvPr>
          <p:cNvSpPr>
            <a:spLocks noGrp="1"/>
          </p:cNvSpPr>
          <p:nvPr>
            <p:ph type="title"/>
          </p:nvPr>
        </p:nvSpPr>
        <p:spPr/>
        <p:txBody>
          <a:bodyPr/>
          <a:lstStyle/>
          <a:p>
            <a:r>
              <a:rPr lang="en-GB" dirty="0"/>
              <a:t>Binary Systems – Plagioclase</a:t>
            </a:r>
          </a:p>
        </p:txBody>
      </p:sp>
      <p:sp>
        <p:nvSpPr>
          <p:cNvPr id="3" name="Content Placeholder 2">
            <a:extLst>
              <a:ext uri="{FF2B5EF4-FFF2-40B4-BE49-F238E27FC236}">
                <a16:creationId xmlns:a16="http://schemas.microsoft.com/office/drawing/2014/main" id="{A8F8025C-526B-0F83-472E-9A0BFC788ECB}"/>
              </a:ext>
            </a:extLst>
          </p:cNvPr>
          <p:cNvSpPr>
            <a:spLocks noGrp="1"/>
          </p:cNvSpPr>
          <p:nvPr>
            <p:ph idx="1"/>
          </p:nvPr>
        </p:nvSpPr>
        <p:spPr>
          <a:xfrm>
            <a:off x="478360" y="6203484"/>
            <a:ext cx="8229600" cy="536923"/>
          </a:xfrm>
        </p:spPr>
        <p:txBody>
          <a:bodyPr>
            <a:normAutofit fontScale="70000" lnSpcReduction="20000"/>
          </a:bodyPr>
          <a:lstStyle/>
          <a:p>
            <a:pPr marL="0" indent="0" algn="ctr">
              <a:buNone/>
            </a:pPr>
            <a:r>
              <a:rPr lang="en-GB" dirty="0"/>
              <a:t>Plagioclase has complete solid solution between albite and anorthite.</a:t>
            </a:r>
          </a:p>
        </p:txBody>
      </p:sp>
      <p:pic>
        <p:nvPicPr>
          <p:cNvPr id="7" name="Picture 6">
            <a:extLst>
              <a:ext uri="{FF2B5EF4-FFF2-40B4-BE49-F238E27FC236}">
                <a16:creationId xmlns:a16="http://schemas.microsoft.com/office/drawing/2014/main" id="{37AB110F-BC72-B23B-65FA-02861E02D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57" y="2899054"/>
            <a:ext cx="8354486" cy="1850994"/>
          </a:xfrm>
          <a:prstGeom prst="rect">
            <a:avLst/>
          </a:prstGeom>
        </p:spPr>
      </p:pic>
      <p:grpSp>
        <p:nvGrpSpPr>
          <p:cNvPr id="14" name="Group 13">
            <a:extLst>
              <a:ext uri="{FF2B5EF4-FFF2-40B4-BE49-F238E27FC236}">
                <a16:creationId xmlns:a16="http://schemas.microsoft.com/office/drawing/2014/main" id="{0B3CB6F9-FD70-139F-0CBD-7ACF1875B91E}"/>
              </a:ext>
            </a:extLst>
          </p:cNvPr>
          <p:cNvGrpSpPr/>
          <p:nvPr/>
        </p:nvGrpSpPr>
        <p:grpSpPr>
          <a:xfrm>
            <a:off x="457200" y="4715520"/>
            <a:ext cx="8383966" cy="908928"/>
            <a:chOff x="457200" y="1843833"/>
            <a:chExt cx="8383966" cy="908928"/>
          </a:xfrm>
        </p:grpSpPr>
        <p:pic>
          <p:nvPicPr>
            <p:cNvPr id="5" name="Picture 4">
              <a:extLst>
                <a:ext uri="{FF2B5EF4-FFF2-40B4-BE49-F238E27FC236}">
                  <a16:creationId xmlns:a16="http://schemas.microsoft.com/office/drawing/2014/main" id="{CE803AA4-232E-3DD5-A15D-7D2C35418F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 y="1843837"/>
              <a:ext cx="1109195" cy="908923"/>
            </a:xfrm>
            <a:prstGeom prst="rect">
              <a:avLst/>
            </a:prstGeom>
          </p:spPr>
        </p:pic>
        <p:pic>
          <p:nvPicPr>
            <p:cNvPr id="9" name="Picture 8">
              <a:extLst>
                <a:ext uri="{FF2B5EF4-FFF2-40B4-BE49-F238E27FC236}">
                  <a16:creationId xmlns:a16="http://schemas.microsoft.com/office/drawing/2014/main" id="{58867702-5950-F9C9-DD33-77DF982AEF5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731971" y="1843833"/>
              <a:ext cx="1109195" cy="908923"/>
            </a:xfrm>
            <a:prstGeom prst="rect">
              <a:avLst/>
            </a:prstGeom>
          </p:spPr>
        </p:pic>
        <p:pic>
          <p:nvPicPr>
            <p:cNvPr id="10" name="Picture 9">
              <a:extLst>
                <a:ext uri="{FF2B5EF4-FFF2-40B4-BE49-F238E27FC236}">
                  <a16:creationId xmlns:a16="http://schemas.microsoft.com/office/drawing/2014/main" id="{AABE5AB8-4F4A-F322-E887-0AC2E4356D0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17769" y="1843836"/>
              <a:ext cx="1109195" cy="908923"/>
            </a:xfrm>
            <a:prstGeom prst="rect">
              <a:avLst/>
            </a:prstGeom>
          </p:spPr>
        </p:pic>
        <p:pic>
          <p:nvPicPr>
            <p:cNvPr id="11" name="Picture 10">
              <a:extLst>
                <a:ext uri="{FF2B5EF4-FFF2-40B4-BE49-F238E27FC236}">
                  <a16:creationId xmlns:a16="http://schemas.microsoft.com/office/drawing/2014/main" id="{71EE8555-8680-2206-CCFE-F514E97026E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36917" y="1843838"/>
              <a:ext cx="1109195" cy="908923"/>
            </a:xfrm>
            <a:prstGeom prst="rect">
              <a:avLst/>
            </a:prstGeom>
          </p:spPr>
        </p:pic>
        <p:pic>
          <p:nvPicPr>
            <p:cNvPr id="12" name="Picture 11">
              <a:extLst>
                <a:ext uri="{FF2B5EF4-FFF2-40B4-BE49-F238E27FC236}">
                  <a16:creationId xmlns:a16="http://schemas.microsoft.com/office/drawing/2014/main" id="{BA34C02D-F7D9-E4B3-1DD1-FFDD8BF0AF5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775902" y="1843835"/>
              <a:ext cx="1109195" cy="908923"/>
            </a:xfrm>
            <a:prstGeom prst="rect">
              <a:avLst/>
            </a:prstGeom>
          </p:spPr>
        </p:pic>
        <p:pic>
          <p:nvPicPr>
            <p:cNvPr id="13" name="Picture 12">
              <a:extLst>
                <a:ext uri="{FF2B5EF4-FFF2-40B4-BE49-F238E27FC236}">
                  <a16:creationId xmlns:a16="http://schemas.microsoft.com/office/drawing/2014/main" id="{15FA7D66-03F4-8177-250C-0E8BFB22B45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212823" y="1843834"/>
              <a:ext cx="1109195" cy="908923"/>
            </a:xfrm>
            <a:prstGeom prst="rect">
              <a:avLst/>
            </a:prstGeom>
          </p:spPr>
        </p:pic>
      </p:grpSp>
      <p:sp>
        <p:nvSpPr>
          <p:cNvPr id="15" name="TextBox 14">
            <a:extLst>
              <a:ext uri="{FF2B5EF4-FFF2-40B4-BE49-F238E27FC236}">
                <a16:creationId xmlns:a16="http://schemas.microsoft.com/office/drawing/2014/main" id="{61193A29-D03B-6A24-F32B-238E916F4ACE}"/>
              </a:ext>
            </a:extLst>
          </p:cNvPr>
          <p:cNvSpPr txBox="1"/>
          <p:nvPr/>
        </p:nvSpPr>
        <p:spPr>
          <a:xfrm>
            <a:off x="3449705" y="5714415"/>
            <a:ext cx="2292166" cy="369332"/>
          </a:xfrm>
          <a:prstGeom prst="rect">
            <a:avLst/>
          </a:prstGeom>
          <a:noFill/>
        </p:spPr>
        <p:txBody>
          <a:bodyPr wrap="none" rtlCol="0">
            <a:spAutoFit/>
          </a:bodyPr>
          <a:lstStyle/>
          <a:p>
            <a:r>
              <a:rPr lang="en-GB" b="1" dirty="0">
                <a:latin typeface="+mn-lt"/>
              </a:rPr>
              <a:t>Crystalline Plagioclase</a:t>
            </a:r>
          </a:p>
        </p:txBody>
      </p:sp>
      <p:sp>
        <p:nvSpPr>
          <p:cNvPr id="16" name="TextBox 15">
            <a:extLst>
              <a:ext uri="{FF2B5EF4-FFF2-40B4-BE49-F238E27FC236}">
                <a16:creationId xmlns:a16="http://schemas.microsoft.com/office/drawing/2014/main" id="{C9B3D62D-64BE-D68C-2700-2892D2913BDF}"/>
              </a:ext>
            </a:extLst>
          </p:cNvPr>
          <p:cNvSpPr txBox="1"/>
          <p:nvPr/>
        </p:nvSpPr>
        <p:spPr>
          <a:xfrm>
            <a:off x="3635685" y="1272341"/>
            <a:ext cx="1872629" cy="369332"/>
          </a:xfrm>
          <a:prstGeom prst="rect">
            <a:avLst/>
          </a:prstGeom>
          <a:noFill/>
        </p:spPr>
        <p:txBody>
          <a:bodyPr wrap="none" rtlCol="0">
            <a:spAutoFit/>
          </a:bodyPr>
          <a:lstStyle/>
          <a:p>
            <a:pPr algn="ctr"/>
            <a:r>
              <a:rPr lang="en-GB" b="1" dirty="0">
                <a:latin typeface="+mn-lt"/>
              </a:rPr>
              <a:t>Liquid Plagioclase</a:t>
            </a:r>
          </a:p>
        </p:txBody>
      </p:sp>
      <p:pic>
        <p:nvPicPr>
          <p:cNvPr id="18" name="Picture 17">
            <a:extLst>
              <a:ext uri="{FF2B5EF4-FFF2-40B4-BE49-F238E27FC236}">
                <a16:creationId xmlns:a16="http://schemas.microsoft.com/office/drawing/2014/main" id="{39088D90-4B1A-1469-2A16-3E5A609EF2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9063" y="1786818"/>
            <a:ext cx="8628194" cy="938310"/>
          </a:xfrm>
          <a:prstGeom prst="rect">
            <a:avLst/>
          </a:prstGeom>
        </p:spPr>
      </p:pic>
    </p:spTree>
    <p:extLst>
      <p:ext uri="{BB962C8B-B14F-4D97-AF65-F5344CB8AC3E}">
        <p14:creationId xmlns:p14="http://schemas.microsoft.com/office/powerpoint/2010/main" val="276754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335D22B3-9E47-B169-822E-0DB6D2614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982" y="1638242"/>
            <a:ext cx="5183428" cy="4753944"/>
          </a:xfrm>
          <a:prstGeom prst="rect">
            <a:avLst/>
          </a:prstGeom>
        </p:spPr>
      </p:pic>
      <p:sp>
        <p:nvSpPr>
          <p:cNvPr id="2" name="Title 1">
            <a:extLst>
              <a:ext uri="{FF2B5EF4-FFF2-40B4-BE49-F238E27FC236}">
                <a16:creationId xmlns:a16="http://schemas.microsoft.com/office/drawing/2014/main" id="{7F4421F5-19E1-35E4-890C-BC5372902D09}"/>
              </a:ext>
            </a:extLst>
          </p:cNvPr>
          <p:cNvSpPr>
            <a:spLocks noGrp="1"/>
          </p:cNvSpPr>
          <p:nvPr>
            <p:ph type="title"/>
          </p:nvPr>
        </p:nvSpPr>
        <p:spPr/>
        <p:txBody>
          <a:bodyPr/>
          <a:lstStyle/>
          <a:p>
            <a:r>
              <a:rPr lang="en-GB" dirty="0"/>
              <a:t>Phase Diagrams – Binary Systems</a:t>
            </a:r>
          </a:p>
        </p:txBody>
      </p:sp>
      <p:sp>
        <p:nvSpPr>
          <p:cNvPr id="3" name="Content Placeholder 2">
            <a:extLst>
              <a:ext uri="{FF2B5EF4-FFF2-40B4-BE49-F238E27FC236}">
                <a16:creationId xmlns:a16="http://schemas.microsoft.com/office/drawing/2014/main" id="{062057BF-4851-F5C2-0346-98BDA0BAE827}"/>
              </a:ext>
            </a:extLst>
          </p:cNvPr>
          <p:cNvSpPr>
            <a:spLocks noGrp="1"/>
          </p:cNvSpPr>
          <p:nvPr>
            <p:ph idx="1"/>
          </p:nvPr>
        </p:nvSpPr>
        <p:spPr>
          <a:xfrm>
            <a:off x="457200" y="6222384"/>
            <a:ext cx="8229600" cy="578619"/>
          </a:xfrm>
        </p:spPr>
        <p:txBody>
          <a:bodyPr>
            <a:normAutofit lnSpcReduction="10000"/>
          </a:bodyPr>
          <a:lstStyle/>
          <a:p>
            <a:pPr marL="0" indent="0" algn="ctr">
              <a:lnSpc>
                <a:spcPct val="120000"/>
              </a:lnSpc>
              <a:buNone/>
            </a:pPr>
            <a:r>
              <a:rPr lang="en-US" sz="1400" dirty="0"/>
              <a:t>System showing complete miscibility (complete solid solution) in both liquid and solid phases, e.g., </a:t>
            </a:r>
            <a:r>
              <a:rPr lang="en-GB" sz="1400" dirty="0"/>
              <a:t>plagioclase can have any composition between albite and anorthite, shown by the horizontal axis.</a:t>
            </a:r>
          </a:p>
        </p:txBody>
      </p:sp>
      <p:pic>
        <p:nvPicPr>
          <p:cNvPr id="7" name="Picture 6">
            <a:extLst>
              <a:ext uri="{FF2B5EF4-FFF2-40B4-BE49-F238E27FC236}">
                <a16:creationId xmlns:a16="http://schemas.microsoft.com/office/drawing/2014/main" id="{CD7A8320-B85E-A877-1D6F-13BD880490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1722737"/>
            <a:ext cx="3871708" cy="421046"/>
          </a:xfrm>
          <a:prstGeom prst="rect">
            <a:avLst/>
          </a:prstGeom>
        </p:spPr>
      </p:pic>
      <p:pic>
        <p:nvPicPr>
          <p:cNvPr id="9" name="Picture 8">
            <a:extLst>
              <a:ext uri="{FF2B5EF4-FFF2-40B4-BE49-F238E27FC236}">
                <a16:creationId xmlns:a16="http://schemas.microsoft.com/office/drawing/2014/main" id="{15C560FB-4A09-A44A-6EA9-54E63A24C9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8818" y="5148651"/>
            <a:ext cx="3871146" cy="465642"/>
          </a:xfrm>
          <a:prstGeom prst="rect">
            <a:avLst/>
          </a:prstGeom>
        </p:spPr>
      </p:pic>
      <p:pic>
        <p:nvPicPr>
          <p:cNvPr id="28" name="Picture 27">
            <a:extLst>
              <a:ext uri="{FF2B5EF4-FFF2-40B4-BE49-F238E27FC236}">
                <a16:creationId xmlns:a16="http://schemas.microsoft.com/office/drawing/2014/main" id="{086E6533-20F1-2469-1193-950A4F2807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904" y="3263436"/>
            <a:ext cx="568240" cy="465641"/>
          </a:xfrm>
          <a:prstGeom prst="rect">
            <a:avLst/>
          </a:prstGeom>
        </p:spPr>
      </p:pic>
      <p:pic>
        <p:nvPicPr>
          <p:cNvPr id="32" name="Picture 31">
            <a:extLst>
              <a:ext uri="{FF2B5EF4-FFF2-40B4-BE49-F238E27FC236}">
                <a16:creationId xmlns:a16="http://schemas.microsoft.com/office/drawing/2014/main" id="{F5179BE5-8D9E-E380-205D-7BD3B88122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76366" y="2583302"/>
            <a:ext cx="568241" cy="465642"/>
          </a:xfrm>
          <a:prstGeom prst="rect">
            <a:avLst/>
          </a:prstGeom>
        </p:spPr>
      </p:pic>
      <p:pic>
        <p:nvPicPr>
          <p:cNvPr id="34" name="Picture 33">
            <a:extLst>
              <a:ext uri="{FF2B5EF4-FFF2-40B4-BE49-F238E27FC236}">
                <a16:creationId xmlns:a16="http://schemas.microsoft.com/office/drawing/2014/main" id="{8735FCB1-AB62-AF28-F116-55EED65AC2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9898" y="3723566"/>
            <a:ext cx="639224" cy="421046"/>
          </a:xfrm>
          <a:prstGeom prst="rect">
            <a:avLst/>
          </a:prstGeom>
        </p:spPr>
      </p:pic>
      <p:pic>
        <p:nvPicPr>
          <p:cNvPr id="36" name="Picture 35">
            <a:extLst>
              <a:ext uri="{FF2B5EF4-FFF2-40B4-BE49-F238E27FC236}">
                <a16:creationId xmlns:a16="http://schemas.microsoft.com/office/drawing/2014/main" id="{0B94EBED-D82B-BC4D-4577-635B06E7C8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8296" y="2887670"/>
            <a:ext cx="810504" cy="533865"/>
          </a:xfrm>
          <a:prstGeom prst="rect">
            <a:avLst/>
          </a:prstGeom>
        </p:spPr>
      </p:pic>
      <p:pic>
        <p:nvPicPr>
          <p:cNvPr id="38" name="Picture 37">
            <a:extLst>
              <a:ext uri="{FF2B5EF4-FFF2-40B4-BE49-F238E27FC236}">
                <a16:creationId xmlns:a16="http://schemas.microsoft.com/office/drawing/2014/main" id="{16F56CDA-D58A-40CF-26DF-CA73DF4FF7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39182" y="2220493"/>
            <a:ext cx="491026" cy="402369"/>
          </a:xfrm>
          <a:prstGeom prst="rect">
            <a:avLst/>
          </a:prstGeom>
        </p:spPr>
      </p:pic>
      <p:pic>
        <p:nvPicPr>
          <p:cNvPr id="40" name="Picture 39">
            <a:extLst>
              <a:ext uri="{FF2B5EF4-FFF2-40B4-BE49-F238E27FC236}">
                <a16:creationId xmlns:a16="http://schemas.microsoft.com/office/drawing/2014/main" id="{34F07E64-4367-D5AE-2690-70524B6EF31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8544" y="2312891"/>
            <a:ext cx="610871" cy="402370"/>
          </a:xfrm>
          <a:prstGeom prst="rect">
            <a:avLst/>
          </a:prstGeom>
        </p:spPr>
      </p:pic>
      <p:sp>
        <p:nvSpPr>
          <p:cNvPr id="41" name="TextBox 40">
            <a:extLst>
              <a:ext uri="{FF2B5EF4-FFF2-40B4-BE49-F238E27FC236}">
                <a16:creationId xmlns:a16="http://schemas.microsoft.com/office/drawing/2014/main" id="{A94BAD72-297C-789B-F14D-7FEE8655905B}"/>
              </a:ext>
            </a:extLst>
          </p:cNvPr>
          <p:cNvSpPr txBox="1"/>
          <p:nvPr/>
        </p:nvSpPr>
        <p:spPr>
          <a:xfrm>
            <a:off x="463532" y="1780203"/>
            <a:ext cx="1368152" cy="1107996"/>
          </a:xfrm>
          <a:prstGeom prst="rect">
            <a:avLst/>
          </a:prstGeom>
          <a:noFill/>
        </p:spPr>
        <p:txBody>
          <a:bodyPr wrap="square" rtlCol="0">
            <a:spAutoFit/>
          </a:bodyPr>
          <a:lstStyle/>
          <a:p>
            <a:pPr algn="ctr"/>
            <a:r>
              <a:rPr lang="en-GB" dirty="0"/>
              <a:t>Liquidus</a:t>
            </a:r>
          </a:p>
          <a:p>
            <a:pPr algn="ctr"/>
            <a:r>
              <a:rPr lang="en-GB" sz="1200" dirty="0"/>
              <a:t>Above this curve the material is completely molten (liquid)</a:t>
            </a:r>
          </a:p>
        </p:txBody>
      </p:sp>
      <p:cxnSp>
        <p:nvCxnSpPr>
          <p:cNvPr id="42" name="Straight Arrow Connector 41">
            <a:extLst>
              <a:ext uri="{FF2B5EF4-FFF2-40B4-BE49-F238E27FC236}">
                <a16:creationId xmlns:a16="http://schemas.microsoft.com/office/drawing/2014/main" id="{316D172D-31AA-4851-9DD7-5F391B9553DC}"/>
              </a:ext>
            </a:extLst>
          </p:cNvPr>
          <p:cNvCxnSpPr>
            <a:cxnSpLocks/>
          </p:cNvCxnSpPr>
          <p:nvPr/>
        </p:nvCxnSpPr>
        <p:spPr>
          <a:xfrm>
            <a:off x="1622123" y="2014584"/>
            <a:ext cx="1972724" cy="124856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B01B9B7F-7683-5642-F5FE-00AEBBA17FD2}"/>
              </a:ext>
            </a:extLst>
          </p:cNvPr>
          <p:cNvSpPr txBox="1"/>
          <p:nvPr/>
        </p:nvSpPr>
        <p:spPr>
          <a:xfrm>
            <a:off x="464279" y="4678139"/>
            <a:ext cx="1368152" cy="1107996"/>
          </a:xfrm>
          <a:prstGeom prst="rect">
            <a:avLst/>
          </a:prstGeom>
          <a:noFill/>
        </p:spPr>
        <p:txBody>
          <a:bodyPr wrap="square" rtlCol="0">
            <a:spAutoFit/>
          </a:bodyPr>
          <a:lstStyle/>
          <a:p>
            <a:pPr algn="ctr"/>
            <a:r>
              <a:rPr lang="en-GB" dirty="0"/>
              <a:t>Solidus</a:t>
            </a:r>
          </a:p>
          <a:p>
            <a:pPr algn="ctr"/>
            <a:r>
              <a:rPr lang="en-GB" sz="1200" dirty="0"/>
              <a:t>Below this curve the material is completely solid (crystalline)</a:t>
            </a:r>
          </a:p>
        </p:txBody>
      </p:sp>
      <p:cxnSp>
        <p:nvCxnSpPr>
          <p:cNvPr id="44" name="Straight Arrow Connector 43">
            <a:extLst>
              <a:ext uri="{FF2B5EF4-FFF2-40B4-BE49-F238E27FC236}">
                <a16:creationId xmlns:a16="http://schemas.microsoft.com/office/drawing/2014/main" id="{837C1A24-2BC4-0BED-9211-741FB0154584}"/>
              </a:ext>
            </a:extLst>
          </p:cNvPr>
          <p:cNvCxnSpPr>
            <a:cxnSpLocks/>
          </p:cNvCxnSpPr>
          <p:nvPr/>
        </p:nvCxnSpPr>
        <p:spPr>
          <a:xfrm flipV="1">
            <a:off x="1622123" y="4401671"/>
            <a:ext cx="1372089" cy="493233"/>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1860B0BC-948E-9BD4-DCBF-C428729588B4}"/>
              </a:ext>
            </a:extLst>
          </p:cNvPr>
          <p:cNvSpPr txBox="1"/>
          <p:nvPr/>
        </p:nvSpPr>
        <p:spPr>
          <a:xfrm>
            <a:off x="7188471" y="4173378"/>
            <a:ext cx="1673359" cy="923330"/>
          </a:xfrm>
          <a:prstGeom prst="rect">
            <a:avLst/>
          </a:prstGeom>
          <a:noFill/>
        </p:spPr>
        <p:txBody>
          <a:bodyPr wrap="square" rtlCol="0">
            <a:spAutoFit/>
          </a:bodyPr>
          <a:lstStyle/>
          <a:p>
            <a:pPr algn="ctr"/>
            <a:r>
              <a:rPr lang="en-GB" dirty="0"/>
              <a:t>Crystalline plagioclase is stable</a:t>
            </a:r>
          </a:p>
        </p:txBody>
      </p:sp>
      <p:cxnSp>
        <p:nvCxnSpPr>
          <p:cNvPr id="46" name="Straight Arrow Connector 45">
            <a:extLst>
              <a:ext uri="{FF2B5EF4-FFF2-40B4-BE49-F238E27FC236}">
                <a16:creationId xmlns:a16="http://schemas.microsoft.com/office/drawing/2014/main" id="{04608231-1A34-7269-ADA8-78E3E99A56AE}"/>
              </a:ext>
            </a:extLst>
          </p:cNvPr>
          <p:cNvCxnSpPr>
            <a:cxnSpLocks/>
          </p:cNvCxnSpPr>
          <p:nvPr/>
        </p:nvCxnSpPr>
        <p:spPr>
          <a:xfrm flipH="1" flipV="1">
            <a:off x="6429485" y="4446766"/>
            <a:ext cx="821645" cy="10572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896A7C20-E02A-46DE-8F3F-FF098CC26839}"/>
              </a:ext>
            </a:extLst>
          </p:cNvPr>
          <p:cNvSpPr txBox="1"/>
          <p:nvPr/>
        </p:nvSpPr>
        <p:spPr>
          <a:xfrm>
            <a:off x="7229566" y="1227595"/>
            <a:ext cx="1649438" cy="923330"/>
          </a:xfrm>
          <a:prstGeom prst="rect">
            <a:avLst/>
          </a:prstGeom>
          <a:noFill/>
        </p:spPr>
        <p:txBody>
          <a:bodyPr wrap="square" rtlCol="0">
            <a:spAutoFit/>
          </a:bodyPr>
          <a:lstStyle/>
          <a:p>
            <a:pPr algn="ctr"/>
            <a:r>
              <a:rPr lang="en-GB" dirty="0"/>
              <a:t>Liquid “plagioclase” is stable</a:t>
            </a:r>
          </a:p>
        </p:txBody>
      </p:sp>
      <p:cxnSp>
        <p:nvCxnSpPr>
          <p:cNvPr id="48" name="Straight Arrow Connector 47">
            <a:extLst>
              <a:ext uri="{FF2B5EF4-FFF2-40B4-BE49-F238E27FC236}">
                <a16:creationId xmlns:a16="http://schemas.microsoft.com/office/drawing/2014/main" id="{F2B97250-9129-4B4D-7E3B-773707B9D89E}"/>
              </a:ext>
            </a:extLst>
          </p:cNvPr>
          <p:cNvCxnSpPr>
            <a:cxnSpLocks/>
          </p:cNvCxnSpPr>
          <p:nvPr/>
        </p:nvCxnSpPr>
        <p:spPr>
          <a:xfrm flipH="1">
            <a:off x="6660776" y="1733127"/>
            <a:ext cx="794185" cy="22117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561EB748-DB21-9B3A-0ABD-53B3252D6C61}"/>
              </a:ext>
            </a:extLst>
          </p:cNvPr>
          <p:cNvSpPr txBox="1"/>
          <p:nvPr/>
        </p:nvSpPr>
        <p:spPr>
          <a:xfrm>
            <a:off x="7069623" y="2746653"/>
            <a:ext cx="1809381" cy="830997"/>
          </a:xfrm>
          <a:prstGeom prst="rect">
            <a:avLst/>
          </a:prstGeom>
          <a:noFill/>
        </p:spPr>
        <p:txBody>
          <a:bodyPr wrap="square" rtlCol="0">
            <a:spAutoFit/>
          </a:bodyPr>
          <a:lstStyle/>
          <a:p>
            <a:pPr algn="ctr"/>
            <a:r>
              <a:rPr lang="en-GB" dirty="0"/>
              <a:t>Crystals and melt are stable</a:t>
            </a:r>
          </a:p>
          <a:p>
            <a:pPr algn="ctr"/>
            <a:r>
              <a:rPr lang="en-GB" sz="1200" dirty="0"/>
              <a:t>(two phase field)</a:t>
            </a:r>
          </a:p>
        </p:txBody>
      </p:sp>
      <p:cxnSp>
        <p:nvCxnSpPr>
          <p:cNvPr id="50" name="Straight Arrow Connector 49">
            <a:extLst>
              <a:ext uri="{FF2B5EF4-FFF2-40B4-BE49-F238E27FC236}">
                <a16:creationId xmlns:a16="http://schemas.microsoft.com/office/drawing/2014/main" id="{ADB0C237-F6BD-D08D-954A-C190EB87C2B4}"/>
              </a:ext>
            </a:extLst>
          </p:cNvPr>
          <p:cNvCxnSpPr>
            <a:cxnSpLocks/>
          </p:cNvCxnSpPr>
          <p:nvPr/>
        </p:nvCxnSpPr>
        <p:spPr>
          <a:xfrm flipH="1" flipV="1">
            <a:off x="5576047" y="2823882"/>
            <a:ext cx="1675083" cy="23702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8332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21F5-19E1-35E4-890C-BC5372902D09}"/>
              </a:ext>
            </a:extLst>
          </p:cNvPr>
          <p:cNvSpPr>
            <a:spLocks noGrp="1"/>
          </p:cNvSpPr>
          <p:nvPr>
            <p:ph type="title"/>
          </p:nvPr>
        </p:nvSpPr>
        <p:spPr/>
        <p:txBody>
          <a:bodyPr/>
          <a:lstStyle/>
          <a:p>
            <a:r>
              <a:rPr lang="en-GB" dirty="0"/>
              <a:t>Phase Diagrams – Binary Systems</a:t>
            </a:r>
          </a:p>
        </p:txBody>
      </p:sp>
      <p:pic>
        <p:nvPicPr>
          <p:cNvPr id="26" name="Picture 25">
            <a:extLst>
              <a:ext uri="{FF2B5EF4-FFF2-40B4-BE49-F238E27FC236}">
                <a16:creationId xmlns:a16="http://schemas.microsoft.com/office/drawing/2014/main" id="{335D22B3-9E47-B169-822E-0DB6D2614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11" y="1548017"/>
            <a:ext cx="5183428" cy="4753944"/>
          </a:xfrm>
          <a:prstGeom prst="rect">
            <a:avLst/>
          </a:prstGeom>
        </p:spPr>
      </p:pic>
      <p:sp>
        <p:nvSpPr>
          <p:cNvPr id="6" name="Rectangle 5">
            <a:extLst>
              <a:ext uri="{FF2B5EF4-FFF2-40B4-BE49-F238E27FC236}">
                <a16:creationId xmlns:a16="http://schemas.microsoft.com/office/drawing/2014/main" id="{E79FEBD1-2711-03E6-A4C1-6EBA6B387F44}"/>
              </a:ext>
            </a:extLst>
          </p:cNvPr>
          <p:cNvSpPr/>
          <p:nvPr/>
        </p:nvSpPr>
        <p:spPr>
          <a:xfrm>
            <a:off x="6424912" y="1620025"/>
            <a:ext cx="1584176" cy="4248472"/>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5A5DF69-E72D-54D5-E037-B63E3E3BED46}"/>
              </a:ext>
            </a:extLst>
          </p:cNvPr>
          <p:cNvGrpSpPr/>
          <p:nvPr/>
        </p:nvGrpSpPr>
        <p:grpSpPr>
          <a:xfrm>
            <a:off x="3473421" y="1710349"/>
            <a:ext cx="287258" cy="276999"/>
            <a:chOff x="3382118" y="1719124"/>
            <a:chExt cx="287258" cy="276999"/>
          </a:xfrm>
        </p:grpSpPr>
        <p:sp>
          <p:nvSpPr>
            <p:cNvPr id="5" name="Oval 4">
              <a:extLst>
                <a:ext uri="{FF2B5EF4-FFF2-40B4-BE49-F238E27FC236}">
                  <a16:creationId xmlns:a16="http://schemas.microsoft.com/office/drawing/2014/main" id="{EB50A2BA-AD0A-C281-D6A0-72D72F842B56}"/>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2B8C62-9418-2E29-411B-E5A2DBA050E6}"/>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2" name="Straight Arrow Connector 11">
            <a:extLst>
              <a:ext uri="{FF2B5EF4-FFF2-40B4-BE49-F238E27FC236}">
                <a16:creationId xmlns:a16="http://schemas.microsoft.com/office/drawing/2014/main" id="{FCF677B4-0F27-2AB9-6DEB-268F43FF5D45}"/>
              </a:ext>
            </a:extLst>
          </p:cNvPr>
          <p:cNvCxnSpPr>
            <a:cxnSpLocks/>
          </p:cNvCxnSpPr>
          <p:nvPr/>
        </p:nvCxnSpPr>
        <p:spPr>
          <a:xfrm>
            <a:off x="3496280" y="1825990"/>
            <a:ext cx="0" cy="492535"/>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5" name="Picture 14">
            <a:extLst>
              <a:ext uri="{FF2B5EF4-FFF2-40B4-BE49-F238E27FC236}">
                <a16:creationId xmlns:a16="http://schemas.microsoft.com/office/drawing/2014/main" id="{5B680CFF-3353-3ACD-B398-EFB927277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75" y="1929637"/>
            <a:ext cx="590403" cy="388888"/>
          </a:xfrm>
          <a:prstGeom prst="rect">
            <a:avLst/>
          </a:prstGeom>
        </p:spPr>
      </p:pic>
      <p:pic>
        <p:nvPicPr>
          <p:cNvPr id="16" name="Picture 15">
            <a:extLst>
              <a:ext uri="{FF2B5EF4-FFF2-40B4-BE49-F238E27FC236}">
                <a16:creationId xmlns:a16="http://schemas.microsoft.com/office/drawing/2014/main" id="{B1A50536-14AA-EFC6-6273-7054A1D72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1792904"/>
            <a:ext cx="590403" cy="388888"/>
          </a:xfrm>
          <a:prstGeom prst="rect">
            <a:avLst/>
          </a:prstGeom>
        </p:spPr>
      </p:pic>
      <p:pic>
        <p:nvPicPr>
          <p:cNvPr id="17" name="Picture 16">
            <a:extLst>
              <a:ext uri="{FF2B5EF4-FFF2-40B4-BE49-F238E27FC236}">
                <a16:creationId xmlns:a16="http://schemas.microsoft.com/office/drawing/2014/main" id="{FCE45937-938E-C7EA-9FDC-170E800ED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2085015"/>
            <a:ext cx="590403" cy="388888"/>
          </a:xfrm>
          <a:prstGeom prst="rect">
            <a:avLst/>
          </a:prstGeom>
        </p:spPr>
      </p:pic>
      <p:pic>
        <p:nvPicPr>
          <p:cNvPr id="20" name="Picture 19">
            <a:extLst>
              <a:ext uri="{FF2B5EF4-FFF2-40B4-BE49-F238E27FC236}">
                <a16:creationId xmlns:a16="http://schemas.microsoft.com/office/drawing/2014/main" id="{FEEB2368-9E4E-6BA9-3B64-3AC8DA110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2491983"/>
            <a:ext cx="590403" cy="388888"/>
          </a:xfrm>
          <a:prstGeom prst="rect">
            <a:avLst/>
          </a:prstGeom>
        </p:spPr>
      </p:pic>
      <p:pic>
        <p:nvPicPr>
          <p:cNvPr id="22" name="Picture 21">
            <a:extLst>
              <a:ext uri="{FF2B5EF4-FFF2-40B4-BE49-F238E27FC236}">
                <a16:creationId xmlns:a16="http://schemas.microsoft.com/office/drawing/2014/main" id="{996C4124-CB47-5D8A-D146-D33076D84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3095148"/>
            <a:ext cx="590403" cy="388888"/>
          </a:xfrm>
          <a:prstGeom prst="rect">
            <a:avLst/>
          </a:prstGeom>
        </p:spPr>
      </p:pic>
      <p:pic>
        <p:nvPicPr>
          <p:cNvPr id="23" name="Picture 22">
            <a:extLst>
              <a:ext uri="{FF2B5EF4-FFF2-40B4-BE49-F238E27FC236}">
                <a16:creationId xmlns:a16="http://schemas.microsoft.com/office/drawing/2014/main" id="{B398E739-2F51-1D46-3BF8-4B764971E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3387259"/>
            <a:ext cx="590403" cy="388888"/>
          </a:xfrm>
          <a:prstGeom prst="rect">
            <a:avLst/>
          </a:prstGeom>
        </p:spPr>
      </p:pic>
      <p:pic>
        <p:nvPicPr>
          <p:cNvPr id="24" name="Picture 23">
            <a:extLst>
              <a:ext uri="{FF2B5EF4-FFF2-40B4-BE49-F238E27FC236}">
                <a16:creationId xmlns:a16="http://schemas.microsoft.com/office/drawing/2014/main" id="{C6BC65D3-444B-4BDD-C46D-5AFA87A4A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943" y="3695198"/>
            <a:ext cx="590403" cy="388888"/>
          </a:xfrm>
          <a:prstGeom prst="rect">
            <a:avLst/>
          </a:prstGeom>
        </p:spPr>
      </p:pic>
      <p:pic>
        <p:nvPicPr>
          <p:cNvPr id="25" name="Picture 24">
            <a:extLst>
              <a:ext uri="{FF2B5EF4-FFF2-40B4-BE49-F238E27FC236}">
                <a16:creationId xmlns:a16="http://schemas.microsoft.com/office/drawing/2014/main" id="{410B437E-934B-E3D5-17A4-8F0985A32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4669" y="3987309"/>
            <a:ext cx="590403" cy="388888"/>
          </a:xfrm>
          <a:prstGeom prst="rect">
            <a:avLst/>
          </a:prstGeom>
        </p:spPr>
      </p:pic>
      <p:pic>
        <p:nvPicPr>
          <p:cNvPr id="27" name="Picture 26">
            <a:extLst>
              <a:ext uri="{FF2B5EF4-FFF2-40B4-BE49-F238E27FC236}">
                <a16:creationId xmlns:a16="http://schemas.microsoft.com/office/drawing/2014/main" id="{8104FC12-D882-F55D-7B5E-94B09C90D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4297773"/>
            <a:ext cx="590403" cy="388888"/>
          </a:xfrm>
          <a:prstGeom prst="rect">
            <a:avLst/>
          </a:prstGeom>
        </p:spPr>
      </p:pic>
      <p:pic>
        <p:nvPicPr>
          <p:cNvPr id="29" name="Picture 28">
            <a:extLst>
              <a:ext uri="{FF2B5EF4-FFF2-40B4-BE49-F238E27FC236}">
                <a16:creationId xmlns:a16="http://schemas.microsoft.com/office/drawing/2014/main" id="{2D63955D-3CD2-5311-B07D-983F14AA3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4589884"/>
            <a:ext cx="590403" cy="388888"/>
          </a:xfrm>
          <a:prstGeom prst="rect">
            <a:avLst/>
          </a:prstGeom>
        </p:spPr>
      </p:pic>
      <p:pic>
        <p:nvPicPr>
          <p:cNvPr id="30" name="Picture 29">
            <a:extLst>
              <a:ext uri="{FF2B5EF4-FFF2-40B4-BE49-F238E27FC236}">
                <a16:creationId xmlns:a16="http://schemas.microsoft.com/office/drawing/2014/main" id="{24FA4193-DF94-1077-46F0-6CC4B879C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4889702"/>
            <a:ext cx="590403" cy="388888"/>
          </a:xfrm>
          <a:prstGeom prst="rect">
            <a:avLst/>
          </a:prstGeom>
        </p:spPr>
      </p:pic>
      <p:pic>
        <p:nvPicPr>
          <p:cNvPr id="31" name="Picture 30">
            <a:extLst>
              <a:ext uri="{FF2B5EF4-FFF2-40B4-BE49-F238E27FC236}">
                <a16:creationId xmlns:a16="http://schemas.microsoft.com/office/drawing/2014/main" id="{9F30222E-5CAC-AC5C-DC5B-30DB771AE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5181813"/>
            <a:ext cx="590403" cy="388888"/>
          </a:xfrm>
          <a:prstGeom prst="rect">
            <a:avLst/>
          </a:prstGeom>
        </p:spPr>
      </p:pic>
      <p:pic>
        <p:nvPicPr>
          <p:cNvPr id="37" name="Picture 36">
            <a:extLst>
              <a:ext uri="{FF2B5EF4-FFF2-40B4-BE49-F238E27FC236}">
                <a16:creationId xmlns:a16="http://schemas.microsoft.com/office/drawing/2014/main" id="{0921A56C-C12E-C8DE-9745-94C77489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1054" y="2716814"/>
            <a:ext cx="590403" cy="388888"/>
          </a:xfrm>
          <a:prstGeom prst="rect">
            <a:avLst/>
          </a:prstGeom>
        </p:spPr>
      </p:pic>
      <p:sp>
        <p:nvSpPr>
          <p:cNvPr id="3" name="Content Placeholder 2">
            <a:extLst>
              <a:ext uri="{FF2B5EF4-FFF2-40B4-BE49-F238E27FC236}">
                <a16:creationId xmlns:a16="http://schemas.microsoft.com/office/drawing/2014/main" id="{062057BF-4851-F5C2-0346-98BDA0BAE827}"/>
              </a:ext>
            </a:extLst>
          </p:cNvPr>
          <p:cNvSpPr>
            <a:spLocks noGrp="1"/>
          </p:cNvSpPr>
          <p:nvPr>
            <p:ph idx="1"/>
          </p:nvPr>
        </p:nvSpPr>
        <p:spPr>
          <a:xfrm>
            <a:off x="649404" y="6187463"/>
            <a:ext cx="8229600" cy="601607"/>
          </a:xfrm>
        </p:spPr>
        <p:txBody>
          <a:bodyPr>
            <a:normAutofit/>
          </a:bodyPr>
          <a:lstStyle/>
          <a:p>
            <a:pPr marL="0" indent="0" algn="ctr">
              <a:buNone/>
            </a:pPr>
            <a:r>
              <a:rPr lang="en-GB" sz="1500" dirty="0"/>
              <a:t>A melt of composition A (An</a:t>
            </a:r>
            <a:r>
              <a:rPr lang="en-GB" sz="1500" baseline="-25000" dirty="0"/>
              <a:t>40</a:t>
            </a:r>
            <a:r>
              <a:rPr lang="en-GB" sz="1500" dirty="0"/>
              <a:t>) starts to cool.</a:t>
            </a:r>
          </a:p>
        </p:txBody>
      </p:sp>
      <p:sp>
        <p:nvSpPr>
          <p:cNvPr id="7" name="TextBox 6">
            <a:extLst>
              <a:ext uri="{FF2B5EF4-FFF2-40B4-BE49-F238E27FC236}">
                <a16:creationId xmlns:a16="http://schemas.microsoft.com/office/drawing/2014/main" id="{1689DB55-0CDB-0A68-9183-D504E2C68E1F}"/>
              </a:ext>
            </a:extLst>
          </p:cNvPr>
          <p:cNvSpPr txBox="1"/>
          <p:nvPr/>
        </p:nvSpPr>
        <p:spPr>
          <a:xfrm>
            <a:off x="64994" y="6593914"/>
            <a:ext cx="8814010" cy="246221"/>
          </a:xfrm>
          <a:prstGeom prst="rect">
            <a:avLst/>
          </a:prstGeom>
          <a:noFill/>
        </p:spPr>
        <p:txBody>
          <a:bodyPr wrap="square">
            <a:spAutoFit/>
          </a:bodyPr>
          <a:lstStyle/>
          <a:p>
            <a:r>
              <a:rPr lang="en-US" sz="1000" dirty="0"/>
              <a:t>Modified from Binary Phase Diagrams. </a:t>
            </a:r>
            <a:r>
              <a:rPr lang="en-US" sz="1000" dirty="0">
                <a:hlinkClick r:id="rId5">
                  <a:extLst>
                    <a:ext uri="{A12FA001-AC4F-418D-AE19-62706E023703}">
                      <ahyp:hlinkClr xmlns:ahyp="http://schemas.microsoft.com/office/drawing/2018/hyperlinkcolor" val="tx"/>
                    </a:ext>
                  </a:extLst>
                </a:hlinkClick>
              </a:rPr>
              <a:t>https://</a:t>
            </a:r>
            <a:r>
              <a:rPr lang="en-US" sz="1000" dirty="0" err="1">
                <a:hlinkClick r:id="rId5">
                  <a:extLst>
                    <a:ext uri="{A12FA001-AC4F-418D-AE19-62706E023703}">
                      <ahyp:hlinkClr xmlns:ahyp="http://schemas.microsoft.com/office/drawing/2018/hyperlinkcolor" val="tx"/>
                    </a:ext>
                  </a:extLst>
                </a:hlinkClick>
              </a:rPr>
              <a:t>serc.carleton.edu</a:t>
            </a:r>
            <a:r>
              <a:rPr lang="en-US" sz="1000" dirty="0">
                <a:hlinkClick r:id="rId5">
                  <a:extLst>
                    <a:ext uri="{A12FA001-AC4F-418D-AE19-62706E023703}">
                      <ahyp:hlinkClr xmlns:ahyp="http://schemas.microsoft.com/office/drawing/2018/hyperlinkcolor" val="tx"/>
                    </a:ext>
                  </a:extLst>
                </a:hlinkClick>
              </a:rPr>
              <a:t>/</a:t>
            </a:r>
            <a:r>
              <a:rPr lang="en-US" sz="1000" dirty="0" err="1">
                <a:hlinkClick r:id="rId5">
                  <a:extLst>
                    <a:ext uri="{A12FA001-AC4F-418D-AE19-62706E023703}">
                      <ahyp:hlinkClr xmlns:ahyp="http://schemas.microsoft.com/office/drawing/2018/hyperlinkcolor" val="tx"/>
                    </a:ext>
                  </a:extLst>
                </a:hlinkClick>
              </a:rPr>
              <a:t>research_education</a:t>
            </a:r>
            <a:r>
              <a:rPr lang="en-US" sz="1000" dirty="0">
                <a:hlinkClick r:id="rId5">
                  <a:extLst>
                    <a:ext uri="{A12FA001-AC4F-418D-AE19-62706E023703}">
                      <ahyp:hlinkClr xmlns:ahyp="http://schemas.microsoft.com/office/drawing/2018/hyperlinkcolor" val="tx"/>
                    </a:ext>
                  </a:extLst>
                </a:hlinkClick>
              </a:rPr>
              <a:t>/equilibria/</a:t>
            </a:r>
            <a:r>
              <a:rPr lang="en-US" sz="1000" dirty="0" err="1">
                <a:hlinkClick r:id="rId5">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120980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21F5-19E1-35E4-890C-BC5372902D09}"/>
              </a:ext>
            </a:extLst>
          </p:cNvPr>
          <p:cNvSpPr>
            <a:spLocks noGrp="1"/>
          </p:cNvSpPr>
          <p:nvPr>
            <p:ph type="title"/>
          </p:nvPr>
        </p:nvSpPr>
        <p:spPr/>
        <p:txBody>
          <a:bodyPr/>
          <a:lstStyle/>
          <a:p>
            <a:r>
              <a:rPr lang="en-GB" dirty="0"/>
              <a:t>Phase Diagrams – Binary Systems</a:t>
            </a:r>
          </a:p>
        </p:txBody>
      </p:sp>
      <p:pic>
        <p:nvPicPr>
          <p:cNvPr id="26" name="Picture 25">
            <a:extLst>
              <a:ext uri="{FF2B5EF4-FFF2-40B4-BE49-F238E27FC236}">
                <a16:creationId xmlns:a16="http://schemas.microsoft.com/office/drawing/2014/main" id="{335D22B3-9E47-B169-822E-0DB6D2614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11" y="1548017"/>
            <a:ext cx="5183428" cy="4753944"/>
          </a:xfrm>
          <a:prstGeom prst="rect">
            <a:avLst/>
          </a:prstGeom>
        </p:spPr>
      </p:pic>
      <p:sp>
        <p:nvSpPr>
          <p:cNvPr id="6" name="Rectangle 5">
            <a:extLst>
              <a:ext uri="{FF2B5EF4-FFF2-40B4-BE49-F238E27FC236}">
                <a16:creationId xmlns:a16="http://schemas.microsoft.com/office/drawing/2014/main" id="{E79FEBD1-2711-03E6-A4C1-6EBA6B387F44}"/>
              </a:ext>
            </a:extLst>
          </p:cNvPr>
          <p:cNvSpPr/>
          <p:nvPr/>
        </p:nvSpPr>
        <p:spPr>
          <a:xfrm>
            <a:off x="6424912" y="1620025"/>
            <a:ext cx="1584176" cy="4248472"/>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5A5DF69-E72D-54D5-E037-B63E3E3BED46}"/>
              </a:ext>
            </a:extLst>
          </p:cNvPr>
          <p:cNvGrpSpPr/>
          <p:nvPr/>
        </p:nvGrpSpPr>
        <p:grpSpPr>
          <a:xfrm>
            <a:off x="3473421" y="1710349"/>
            <a:ext cx="287258" cy="276999"/>
            <a:chOff x="3382118" y="1719124"/>
            <a:chExt cx="287258" cy="276999"/>
          </a:xfrm>
        </p:grpSpPr>
        <p:sp>
          <p:nvSpPr>
            <p:cNvPr id="5" name="Oval 4">
              <a:extLst>
                <a:ext uri="{FF2B5EF4-FFF2-40B4-BE49-F238E27FC236}">
                  <a16:creationId xmlns:a16="http://schemas.microsoft.com/office/drawing/2014/main" id="{EB50A2BA-AD0A-C281-D6A0-72D72F842B56}"/>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2B8C62-9418-2E29-411B-E5A2DBA050E6}"/>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2" name="Straight Arrow Connector 11">
            <a:extLst>
              <a:ext uri="{FF2B5EF4-FFF2-40B4-BE49-F238E27FC236}">
                <a16:creationId xmlns:a16="http://schemas.microsoft.com/office/drawing/2014/main" id="{FCF677B4-0F27-2AB9-6DEB-268F43FF5D45}"/>
              </a:ext>
            </a:extLst>
          </p:cNvPr>
          <p:cNvCxnSpPr>
            <a:cxnSpLocks/>
          </p:cNvCxnSpPr>
          <p:nvPr/>
        </p:nvCxnSpPr>
        <p:spPr>
          <a:xfrm>
            <a:off x="3496280" y="1825990"/>
            <a:ext cx="0" cy="80214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B1A50536-14AA-EFC6-6273-7054A1D727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1792904"/>
            <a:ext cx="590403" cy="388888"/>
          </a:xfrm>
          <a:prstGeom prst="rect">
            <a:avLst/>
          </a:prstGeom>
        </p:spPr>
      </p:pic>
      <p:pic>
        <p:nvPicPr>
          <p:cNvPr id="17" name="Picture 16">
            <a:extLst>
              <a:ext uri="{FF2B5EF4-FFF2-40B4-BE49-F238E27FC236}">
                <a16:creationId xmlns:a16="http://schemas.microsoft.com/office/drawing/2014/main" id="{FCE45937-938E-C7EA-9FDC-170E800ED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2085015"/>
            <a:ext cx="590403" cy="388888"/>
          </a:xfrm>
          <a:prstGeom prst="rect">
            <a:avLst/>
          </a:prstGeom>
        </p:spPr>
      </p:pic>
      <p:pic>
        <p:nvPicPr>
          <p:cNvPr id="20" name="Picture 19">
            <a:extLst>
              <a:ext uri="{FF2B5EF4-FFF2-40B4-BE49-F238E27FC236}">
                <a16:creationId xmlns:a16="http://schemas.microsoft.com/office/drawing/2014/main" id="{FEEB2368-9E4E-6BA9-3B64-3AC8DA110E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2491983"/>
            <a:ext cx="590403" cy="388888"/>
          </a:xfrm>
          <a:prstGeom prst="rect">
            <a:avLst/>
          </a:prstGeom>
        </p:spPr>
      </p:pic>
      <p:pic>
        <p:nvPicPr>
          <p:cNvPr id="22" name="Picture 21">
            <a:extLst>
              <a:ext uri="{FF2B5EF4-FFF2-40B4-BE49-F238E27FC236}">
                <a16:creationId xmlns:a16="http://schemas.microsoft.com/office/drawing/2014/main" id="{996C4124-CB47-5D8A-D146-D33076D84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3095148"/>
            <a:ext cx="590403" cy="388888"/>
          </a:xfrm>
          <a:prstGeom prst="rect">
            <a:avLst/>
          </a:prstGeom>
        </p:spPr>
      </p:pic>
      <p:pic>
        <p:nvPicPr>
          <p:cNvPr id="23" name="Picture 22">
            <a:extLst>
              <a:ext uri="{FF2B5EF4-FFF2-40B4-BE49-F238E27FC236}">
                <a16:creationId xmlns:a16="http://schemas.microsoft.com/office/drawing/2014/main" id="{B398E739-2F51-1D46-3BF8-4B764971E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3387259"/>
            <a:ext cx="590403" cy="388888"/>
          </a:xfrm>
          <a:prstGeom prst="rect">
            <a:avLst/>
          </a:prstGeom>
        </p:spPr>
      </p:pic>
      <p:pic>
        <p:nvPicPr>
          <p:cNvPr id="24" name="Picture 23">
            <a:extLst>
              <a:ext uri="{FF2B5EF4-FFF2-40B4-BE49-F238E27FC236}">
                <a16:creationId xmlns:a16="http://schemas.microsoft.com/office/drawing/2014/main" id="{C6BC65D3-444B-4BDD-C46D-5AFA87A4A8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943" y="3695198"/>
            <a:ext cx="590403" cy="388888"/>
          </a:xfrm>
          <a:prstGeom prst="rect">
            <a:avLst/>
          </a:prstGeom>
        </p:spPr>
      </p:pic>
      <p:pic>
        <p:nvPicPr>
          <p:cNvPr id="25" name="Picture 24">
            <a:extLst>
              <a:ext uri="{FF2B5EF4-FFF2-40B4-BE49-F238E27FC236}">
                <a16:creationId xmlns:a16="http://schemas.microsoft.com/office/drawing/2014/main" id="{410B437E-934B-E3D5-17A4-8F0985A32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4669" y="3987309"/>
            <a:ext cx="590403" cy="388888"/>
          </a:xfrm>
          <a:prstGeom prst="rect">
            <a:avLst/>
          </a:prstGeom>
        </p:spPr>
      </p:pic>
      <p:pic>
        <p:nvPicPr>
          <p:cNvPr id="27" name="Picture 26">
            <a:extLst>
              <a:ext uri="{FF2B5EF4-FFF2-40B4-BE49-F238E27FC236}">
                <a16:creationId xmlns:a16="http://schemas.microsoft.com/office/drawing/2014/main" id="{8104FC12-D882-F55D-7B5E-94B09C90D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4297773"/>
            <a:ext cx="590403" cy="388888"/>
          </a:xfrm>
          <a:prstGeom prst="rect">
            <a:avLst/>
          </a:prstGeom>
        </p:spPr>
      </p:pic>
      <p:pic>
        <p:nvPicPr>
          <p:cNvPr id="29" name="Picture 28">
            <a:extLst>
              <a:ext uri="{FF2B5EF4-FFF2-40B4-BE49-F238E27FC236}">
                <a16:creationId xmlns:a16="http://schemas.microsoft.com/office/drawing/2014/main" id="{2D63955D-3CD2-5311-B07D-983F14AA3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4589884"/>
            <a:ext cx="590403" cy="388888"/>
          </a:xfrm>
          <a:prstGeom prst="rect">
            <a:avLst/>
          </a:prstGeom>
        </p:spPr>
      </p:pic>
      <p:pic>
        <p:nvPicPr>
          <p:cNvPr id="30" name="Picture 29">
            <a:extLst>
              <a:ext uri="{FF2B5EF4-FFF2-40B4-BE49-F238E27FC236}">
                <a16:creationId xmlns:a16="http://schemas.microsoft.com/office/drawing/2014/main" id="{24FA4193-DF94-1077-46F0-6CC4B879CC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928" y="4889702"/>
            <a:ext cx="590403" cy="388888"/>
          </a:xfrm>
          <a:prstGeom prst="rect">
            <a:avLst/>
          </a:prstGeom>
        </p:spPr>
      </p:pic>
      <p:pic>
        <p:nvPicPr>
          <p:cNvPr id="31" name="Picture 30">
            <a:extLst>
              <a:ext uri="{FF2B5EF4-FFF2-40B4-BE49-F238E27FC236}">
                <a16:creationId xmlns:a16="http://schemas.microsoft.com/office/drawing/2014/main" id="{9F30222E-5CAC-AC5C-DC5B-30DB771AE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8654" y="5181813"/>
            <a:ext cx="590403" cy="388888"/>
          </a:xfrm>
          <a:prstGeom prst="rect">
            <a:avLst/>
          </a:prstGeom>
        </p:spPr>
      </p:pic>
      <p:sp>
        <p:nvSpPr>
          <p:cNvPr id="11" name="Oval 10">
            <a:extLst>
              <a:ext uri="{FF2B5EF4-FFF2-40B4-BE49-F238E27FC236}">
                <a16:creationId xmlns:a16="http://schemas.microsoft.com/office/drawing/2014/main" id="{37DB472F-2935-09D1-70C9-634A0E3ECCCC}"/>
              </a:ext>
            </a:extLst>
          </p:cNvPr>
          <p:cNvSpPr/>
          <p:nvPr/>
        </p:nvSpPr>
        <p:spPr>
          <a:xfrm>
            <a:off x="3477344" y="265067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C533221-9607-736D-A38F-709F862963BD}"/>
              </a:ext>
            </a:extLst>
          </p:cNvPr>
          <p:cNvSpPr txBox="1"/>
          <p:nvPr/>
        </p:nvSpPr>
        <p:spPr>
          <a:xfrm>
            <a:off x="3468940" y="2580996"/>
            <a:ext cx="287258" cy="276999"/>
          </a:xfrm>
          <a:prstGeom prst="rect">
            <a:avLst/>
          </a:prstGeom>
          <a:noFill/>
        </p:spPr>
        <p:txBody>
          <a:bodyPr wrap="none" rtlCol="0">
            <a:spAutoFit/>
          </a:bodyPr>
          <a:lstStyle/>
          <a:p>
            <a:r>
              <a:rPr lang="en-GB" sz="1200" dirty="0"/>
              <a:t>B</a:t>
            </a:r>
          </a:p>
        </p:txBody>
      </p:sp>
      <p:cxnSp>
        <p:nvCxnSpPr>
          <p:cNvPr id="14" name="Straight Connector 13">
            <a:extLst>
              <a:ext uri="{FF2B5EF4-FFF2-40B4-BE49-F238E27FC236}">
                <a16:creationId xmlns:a16="http://schemas.microsoft.com/office/drawing/2014/main" id="{2308048B-3810-ED00-CBD1-6833FFE77CA4}"/>
              </a:ext>
            </a:extLst>
          </p:cNvPr>
          <p:cNvCxnSpPr>
            <a:cxnSpLocks/>
            <a:stCxn id="11" idx="4"/>
          </p:cNvCxnSpPr>
          <p:nvPr/>
        </p:nvCxnSpPr>
        <p:spPr>
          <a:xfrm flipH="1">
            <a:off x="3496280" y="2696397"/>
            <a:ext cx="3924" cy="2874304"/>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37" name="Picture 36">
            <a:extLst>
              <a:ext uri="{FF2B5EF4-FFF2-40B4-BE49-F238E27FC236}">
                <a16:creationId xmlns:a16="http://schemas.microsoft.com/office/drawing/2014/main" id="{0921A56C-C12E-C8DE-9745-94C774893A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630" y="3022222"/>
            <a:ext cx="590403" cy="388888"/>
          </a:xfrm>
          <a:prstGeom prst="rect">
            <a:avLst/>
          </a:prstGeom>
        </p:spPr>
      </p:pic>
      <p:cxnSp>
        <p:nvCxnSpPr>
          <p:cNvPr id="39" name="Straight Connector 38">
            <a:extLst>
              <a:ext uri="{FF2B5EF4-FFF2-40B4-BE49-F238E27FC236}">
                <a16:creationId xmlns:a16="http://schemas.microsoft.com/office/drawing/2014/main" id="{26768603-09C7-CFD8-ABE0-6E4735C2EEA4}"/>
              </a:ext>
            </a:extLst>
          </p:cNvPr>
          <p:cNvCxnSpPr>
            <a:cxnSpLocks/>
          </p:cNvCxnSpPr>
          <p:nvPr/>
        </p:nvCxnSpPr>
        <p:spPr>
          <a:xfrm>
            <a:off x="3496280" y="2664566"/>
            <a:ext cx="1455055"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FFF9273-5001-F9B5-FAD9-B4F055028B4F}"/>
              </a:ext>
            </a:extLst>
          </p:cNvPr>
          <p:cNvCxnSpPr>
            <a:cxnSpLocks/>
          </p:cNvCxnSpPr>
          <p:nvPr/>
        </p:nvCxnSpPr>
        <p:spPr>
          <a:xfrm>
            <a:off x="4948120" y="2661540"/>
            <a:ext cx="0" cy="2909161"/>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80471D83-DF59-029C-4212-C98DD8B855BC}"/>
              </a:ext>
            </a:extLst>
          </p:cNvPr>
          <p:cNvSpPr txBox="1"/>
          <p:nvPr/>
        </p:nvSpPr>
        <p:spPr>
          <a:xfrm>
            <a:off x="4902936" y="2580995"/>
            <a:ext cx="295274" cy="276999"/>
          </a:xfrm>
          <a:prstGeom prst="rect">
            <a:avLst/>
          </a:prstGeom>
          <a:noFill/>
        </p:spPr>
        <p:txBody>
          <a:bodyPr wrap="none" rtlCol="0">
            <a:spAutoFit/>
          </a:bodyPr>
          <a:lstStyle/>
          <a:p>
            <a:r>
              <a:rPr lang="en-GB" sz="1200" dirty="0"/>
              <a:t>C</a:t>
            </a:r>
          </a:p>
        </p:txBody>
      </p:sp>
      <p:sp>
        <p:nvSpPr>
          <p:cNvPr id="47" name="Oval 46">
            <a:extLst>
              <a:ext uri="{FF2B5EF4-FFF2-40B4-BE49-F238E27FC236}">
                <a16:creationId xmlns:a16="http://schemas.microsoft.com/office/drawing/2014/main" id="{BEFDBF23-AF05-2A3A-51D5-1D2814FC0835}"/>
              </a:ext>
            </a:extLst>
          </p:cNvPr>
          <p:cNvSpPr/>
          <p:nvPr/>
        </p:nvSpPr>
        <p:spPr>
          <a:xfrm>
            <a:off x="4918137" y="2643426"/>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62057BF-4851-F5C2-0346-98BDA0BAE827}"/>
              </a:ext>
            </a:extLst>
          </p:cNvPr>
          <p:cNvSpPr>
            <a:spLocks noGrp="1"/>
          </p:cNvSpPr>
          <p:nvPr>
            <p:ph idx="1"/>
          </p:nvPr>
        </p:nvSpPr>
        <p:spPr>
          <a:xfrm>
            <a:off x="649404" y="6187463"/>
            <a:ext cx="8229600" cy="601607"/>
          </a:xfrm>
        </p:spPr>
        <p:txBody>
          <a:bodyPr>
            <a:normAutofit fontScale="55000" lnSpcReduction="20000"/>
          </a:bodyPr>
          <a:lstStyle/>
          <a:p>
            <a:pPr marL="0" indent="0" algn="ctr">
              <a:lnSpc>
                <a:spcPct val="120000"/>
              </a:lnSpc>
              <a:buNone/>
            </a:pPr>
            <a:r>
              <a:rPr lang="en-GB" dirty="0"/>
              <a:t>At point B, both melt and crystals are stable, thus the melt starts to crystallise plagioclase, of composition An</a:t>
            </a:r>
            <a:r>
              <a:rPr lang="en-GB" baseline="-25000" dirty="0"/>
              <a:t>78</a:t>
            </a:r>
            <a:r>
              <a:rPr lang="en-GB" dirty="0"/>
              <a:t>, determined from the horizontal intersection (point C) with the solidus.</a:t>
            </a:r>
          </a:p>
        </p:txBody>
      </p:sp>
      <p:sp>
        <p:nvSpPr>
          <p:cNvPr id="7" name="TextBox 6">
            <a:extLst>
              <a:ext uri="{FF2B5EF4-FFF2-40B4-BE49-F238E27FC236}">
                <a16:creationId xmlns:a16="http://schemas.microsoft.com/office/drawing/2014/main" id="{25387511-4228-E717-C16F-45669E28A99B}"/>
              </a:ext>
            </a:extLst>
          </p:cNvPr>
          <p:cNvSpPr txBox="1"/>
          <p:nvPr/>
        </p:nvSpPr>
        <p:spPr>
          <a:xfrm>
            <a:off x="4910249" y="5305553"/>
            <a:ext cx="688009" cy="246221"/>
          </a:xfrm>
          <a:prstGeom prst="rect">
            <a:avLst/>
          </a:prstGeom>
          <a:noFill/>
        </p:spPr>
        <p:txBody>
          <a:bodyPr wrap="none" rtlCol="0">
            <a:spAutoFit/>
          </a:bodyPr>
          <a:lstStyle/>
          <a:p>
            <a:r>
              <a:rPr lang="en-GB" sz="1000" dirty="0"/>
              <a:t>Ab</a:t>
            </a:r>
            <a:r>
              <a:rPr lang="en-GB" sz="1000" baseline="-25000" dirty="0"/>
              <a:t>22</a:t>
            </a:r>
            <a:r>
              <a:rPr lang="en-GB" sz="1000" dirty="0"/>
              <a:t>An</a:t>
            </a:r>
            <a:r>
              <a:rPr lang="en-GB" sz="1000" baseline="-25000" dirty="0"/>
              <a:t>78</a:t>
            </a:r>
          </a:p>
        </p:txBody>
      </p:sp>
      <p:sp>
        <p:nvSpPr>
          <p:cNvPr id="9" name="TextBox 8">
            <a:extLst>
              <a:ext uri="{FF2B5EF4-FFF2-40B4-BE49-F238E27FC236}">
                <a16:creationId xmlns:a16="http://schemas.microsoft.com/office/drawing/2014/main" id="{095E0957-72E5-53B1-3B79-5B73F40F3583}"/>
              </a:ext>
            </a:extLst>
          </p:cNvPr>
          <p:cNvSpPr txBox="1"/>
          <p:nvPr/>
        </p:nvSpPr>
        <p:spPr>
          <a:xfrm>
            <a:off x="3454944" y="5305553"/>
            <a:ext cx="688009" cy="246221"/>
          </a:xfrm>
          <a:prstGeom prst="rect">
            <a:avLst/>
          </a:prstGeom>
          <a:noFill/>
        </p:spPr>
        <p:txBody>
          <a:bodyPr wrap="none" rtlCol="0">
            <a:spAutoFit/>
          </a:bodyPr>
          <a:lstStyle/>
          <a:p>
            <a:r>
              <a:rPr lang="en-GB" sz="1000" dirty="0"/>
              <a:t>Ab</a:t>
            </a:r>
            <a:r>
              <a:rPr lang="en-GB" sz="1000" baseline="-25000" dirty="0"/>
              <a:t>60</a:t>
            </a:r>
            <a:r>
              <a:rPr lang="en-GB" sz="1000" dirty="0"/>
              <a:t>An</a:t>
            </a:r>
            <a:r>
              <a:rPr lang="en-GB" sz="1000" baseline="-25000" dirty="0"/>
              <a:t>40</a:t>
            </a:r>
          </a:p>
        </p:txBody>
      </p:sp>
      <p:pic>
        <p:nvPicPr>
          <p:cNvPr id="28" name="Picture 27">
            <a:extLst>
              <a:ext uri="{FF2B5EF4-FFF2-40B4-BE49-F238E27FC236}">
                <a16:creationId xmlns:a16="http://schemas.microsoft.com/office/drawing/2014/main" id="{B946F559-2561-434B-FB4F-46DFD80DEE4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681192" y="2578250"/>
            <a:ext cx="704131" cy="576997"/>
          </a:xfrm>
          <a:prstGeom prst="rect">
            <a:avLst/>
          </a:prstGeom>
        </p:spPr>
      </p:pic>
      <p:pic>
        <p:nvPicPr>
          <p:cNvPr id="32" name="Picture 31">
            <a:extLst>
              <a:ext uri="{FF2B5EF4-FFF2-40B4-BE49-F238E27FC236}">
                <a16:creationId xmlns:a16="http://schemas.microsoft.com/office/drawing/2014/main" id="{F52A2841-5DAE-BA84-258C-0029DE9C9F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65904" y="2662840"/>
            <a:ext cx="704131" cy="576997"/>
          </a:xfrm>
          <a:prstGeom prst="rect">
            <a:avLst/>
          </a:prstGeom>
        </p:spPr>
      </p:pic>
      <p:sp>
        <p:nvSpPr>
          <p:cNvPr id="4" name="TextBox 3">
            <a:extLst>
              <a:ext uri="{FF2B5EF4-FFF2-40B4-BE49-F238E27FC236}">
                <a16:creationId xmlns:a16="http://schemas.microsoft.com/office/drawing/2014/main" id="{06815B3E-3EEC-3589-7975-A4CA9A721CBF}"/>
              </a:ext>
            </a:extLst>
          </p:cNvPr>
          <p:cNvSpPr txBox="1"/>
          <p:nvPr/>
        </p:nvSpPr>
        <p:spPr>
          <a:xfrm>
            <a:off x="64994" y="6593914"/>
            <a:ext cx="8814010" cy="246221"/>
          </a:xfrm>
          <a:prstGeom prst="rect">
            <a:avLst/>
          </a:prstGeom>
          <a:noFill/>
        </p:spPr>
        <p:txBody>
          <a:bodyPr wrap="square">
            <a:spAutoFit/>
          </a:bodyPr>
          <a:lstStyle/>
          <a:p>
            <a:r>
              <a:rPr lang="en-US" sz="1000" dirty="0"/>
              <a:t>Modified from Binary Phase Diagrams. </a:t>
            </a:r>
            <a:r>
              <a:rPr lang="en-US" sz="1000" dirty="0">
                <a:hlinkClick r:id="rId6">
                  <a:extLst>
                    <a:ext uri="{A12FA001-AC4F-418D-AE19-62706E023703}">
                      <ahyp:hlinkClr xmlns:ahyp="http://schemas.microsoft.com/office/drawing/2018/hyperlinkcolor" val="tx"/>
                    </a:ext>
                  </a:extLst>
                </a:hlinkClick>
              </a:rPr>
              <a:t>https://</a:t>
            </a:r>
            <a:r>
              <a:rPr lang="en-US" sz="1000" dirty="0" err="1">
                <a:hlinkClick r:id="rId6">
                  <a:extLst>
                    <a:ext uri="{A12FA001-AC4F-418D-AE19-62706E023703}">
                      <ahyp:hlinkClr xmlns:ahyp="http://schemas.microsoft.com/office/drawing/2018/hyperlinkcolor" val="tx"/>
                    </a:ext>
                  </a:extLst>
                </a:hlinkClick>
              </a:rPr>
              <a:t>serc.carleton.edu</a:t>
            </a:r>
            <a:r>
              <a:rPr lang="en-US" sz="1000" dirty="0">
                <a:hlinkClick r:id="rId6">
                  <a:extLst>
                    <a:ext uri="{A12FA001-AC4F-418D-AE19-62706E023703}">
                      <ahyp:hlinkClr xmlns:ahyp="http://schemas.microsoft.com/office/drawing/2018/hyperlinkcolor" val="tx"/>
                    </a:ext>
                  </a:extLst>
                </a:hlinkClick>
              </a:rPr>
              <a:t>/</a:t>
            </a:r>
            <a:r>
              <a:rPr lang="en-US" sz="1000" dirty="0" err="1">
                <a:hlinkClick r:id="rId6">
                  <a:extLst>
                    <a:ext uri="{A12FA001-AC4F-418D-AE19-62706E023703}">
                      <ahyp:hlinkClr xmlns:ahyp="http://schemas.microsoft.com/office/drawing/2018/hyperlinkcolor" val="tx"/>
                    </a:ext>
                  </a:extLst>
                </a:hlinkClick>
              </a:rPr>
              <a:t>research_education</a:t>
            </a:r>
            <a:r>
              <a:rPr lang="en-US" sz="1000" dirty="0">
                <a:hlinkClick r:id="rId6">
                  <a:extLst>
                    <a:ext uri="{A12FA001-AC4F-418D-AE19-62706E023703}">
                      <ahyp:hlinkClr xmlns:ahyp="http://schemas.microsoft.com/office/drawing/2018/hyperlinkcolor" val="tx"/>
                    </a:ext>
                  </a:extLst>
                </a:hlinkClick>
              </a:rPr>
              <a:t>/equilibria/</a:t>
            </a:r>
            <a:r>
              <a:rPr lang="en-US" sz="1000" dirty="0" err="1">
                <a:hlinkClick r:id="rId6">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310512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421F5-19E1-35E4-890C-BC5372902D09}"/>
              </a:ext>
            </a:extLst>
          </p:cNvPr>
          <p:cNvSpPr>
            <a:spLocks noGrp="1"/>
          </p:cNvSpPr>
          <p:nvPr>
            <p:ph type="title"/>
          </p:nvPr>
        </p:nvSpPr>
        <p:spPr/>
        <p:txBody>
          <a:bodyPr/>
          <a:lstStyle/>
          <a:p>
            <a:r>
              <a:rPr lang="en-GB" dirty="0"/>
              <a:t>Phase Diagrams – Binary Systems</a:t>
            </a:r>
          </a:p>
        </p:txBody>
      </p:sp>
      <p:pic>
        <p:nvPicPr>
          <p:cNvPr id="26" name="Picture 25">
            <a:extLst>
              <a:ext uri="{FF2B5EF4-FFF2-40B4-BE49-F238E27FC236}">
                <a16:creationId xmlns:a16="http://schemas.microsoft.com/office/drawing/2014/main" id="{335D22B3-9E47-B169-822E-0DB6D2614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911" y="1548017"/>
            <a:ext cx="5183428" cy="4753944"/>
          </a:xfrm>
          <a:prstGeom prst="rect">
            <a:avLst/>
          </a:prstGeom>
        </p:spPr>
      </p:pic>
      <p:sp>
        <p:nvSpPr>
          <p:cNvPr id="6" name="Rectangle 5">
            <a:extLst>
              <a:ext uri="{FF2B5EF4-FFF2-40B4-BE49-F238E27FC236}">
                <a16:creationId xmlns:a16="http://schemas.microsoft.com/office/drawing/2014/main" id="{E79FEBD1-2711-03E6-A4C1-6EBA6B387F44}"/>
              </a:ext>
            </a:extLst>
          </p:cNvPr>
          <p:cNvSpPr/>
          <p:nvPr/>
        </p:nvSpPr>
        <p:spPr>
          <a:xfrm>
            <a:off x="6424912" y="1620025"/>
            <a:ext cx="1584176" cy="4248472"/>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5A5DF69-E72D-54D5-E037-B63E3E3BED46}"/>
              </a:ext>
            </a:extLst>
          </p:cNvPr>
          <p:cNvGrpSpPr/>
          <p:nvPr/>
        </p:nvGrpSpPr>
        <p:grpSpPr>
          <a:xfrm>
            <a:off x="3473421" y="1710349"/>
            <a:ext cx="287258" cy="276999"/>
            <a:chOff x="3382118" y="1719124"/>
            <a:chExt cx="287258" cy="276999"/>
          </a:xfrm>
        </p:grpSpPr>
        <p:sp>
          <p:nvSpPr>
            <p:cNvPr id="5" name="Oval 4">
              <a:extLst>
                <a:ext uri="{FF2B5EF4-FFF2-40B4-BE49-F238E27FC236}">
                  <a16:creationId xmlns:a16="http://schemas.microsoft.com/office/drawing/2014/main" id="{EB50A2BA-AD0A-C281-D6A0-72D72F842B56}"/>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2B8C62-9418-2E29-411B-E5A2DBA050E6}"/>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2" name="Straight Arrow Connector 11">
            <a:extLst>
              <a:ext uri="{FF2B5EF4-FFF2-40B4-BE49-F238E27FC236}">
                <a16:creationId xmlns:a16="http://schemas.microsoft.com/office/drawing/2014/main" id="{FCF677B4-0F27-2AB9-6DEB-268F43FF5D45}"/>
              </a:ext>
            </a:extLst>
          </p:cNvPr>
          <p:cNvCxnSpPr>
            <a:cxnSpLocks/>
          </p:cNvCxnSpPr>
          <p:nvPr/>
        </p:nvCxnSpPr>
        <p:spPr>
          <a:xfrm>
            <a:off x="3496280" y="1825990"/>
            <a:ext cx="0" cy="145899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FEEB2368-9E4E-6BA9-3B64-3AC8DA110E0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590565" y="2339420"/>
            <a:ext cx="590402" cy="388888"/>
          </a:xfrm>
          <a:prstGeom prst="rect">
            <a:avLst/>
          </a:prstGeom>
        </p:spPr>
      </p:pic>
      <p:sp>
        <p:nvSpPr>
          <p:cNvPr id="11" name="Oval 10">
            <a:extLst>
              <a:ext uri="{FF2B5EF4-FFF2-40B4-BE49-F238E27FC236}">
                <a16:creationId xmlns:a16="http://schemas.microsoft.com/office/drawing/2014/main" id="{37DB472F-2935-09D1-70C9-634A0E3ECCCC}"/>
              </a:ext>
            </a:extLst>
          </p:cNvPr>
          <p:cNvSpPr/>
          <p:nvPr/>
        </p:nvSpPr>
        <p:spPr>
          <a:xfrm>
            <a:off x="3477344" y="265067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C533221-9607-736D-A38F-709F862963BD}"/>
              </a:ext>
            </a:extLst>
          </p:cNvPr>
          <p:cNvSpPr txBox="1"/>
          <p:nvPr/>
        </p:nvSpPr>
        <p:spPr>
          <a:xfrm>
            <a:off x="3468940" y="2580996"/>
            <a:ext cx="287258" cy="276999"/>
          </a:xfrm>
          <a:prstGeom prst="rect">
            <a:avLst/>
          </a:prstGeom>
          <a:noFill/>
        </p:spPr>
        <p:txBody>
          <a:bodyPr wrap="none" rtlCol="0">
            <a:spAutoFit/>
          </a:bodyPr>
          <a:lstStyle/>
          <a:p>
            <a:r>
              <a:rPr lang="en-GB" sz="1200" dirty="0"/>
              <a:t>B</a:t>
            </a:r>
          </a:p>
        </p:txBody>
      </p:sp>
      <p:cxnSp>
        <p:nvCxnSpPr>
          <p:cNvPr id="14" name="Straight Connector 13">
            <a:extLst>
              <a:ext uri="{FF2B5EF4-FFF2-40B4-BE49-F238E27FC236}">
                <a16:creationId xmlns:a16="http://schemas.microsoft.com/office/drawing/2014/main" id="{2308048B-3810-ED00-CBD1-6833FFE77CA4}"/>
              </a:ext>
            </a:extLst>
          </p:cNvPr>
          <p:cNvCxnSpPr>
            <a:cxnSpLocks/>
          </p:cNvCxnSpPr>
          <p:nvPr/>
        </p:nvCxnSpPr>
        <p:spPr>
          <a:xfrm flipH="1">
            <a:off x="3496280" y="3360057"/>
            <a:ext cx="1663" cy="2210644"/>
          </a:xfrm>
          <a:prstGeom prst="line">
            <a:avLst/>
          </a:prstGeom>
          <a:ln w="12700">
            <a:prstDash val="dash"/>
          </a:ln>
        </p:spPr>
        <p:style>
          <a:lnRef idx="1">
            <a:schemeClr val="dk1"/>
          </a:lnRef>
          <a:fillRef idx="0">
            <a:schemeClr val="dk1"/>
          </a:fillRef>
          <a:effectRef idx="0">
            <a:schemeClr val="dk1"/>
          </a:effectRef>
          <a:fontRef idx="minor">
            <a:schemeClr val="tx1"/>
          </a:fontRef>
        </p:style>
      </p:cxnSp>
      <p:pic>
        <p:nvPicPr>
          <p:cNvPr id="37" name="Picture 36">
            <a:extLst>
              <a:ext uri="{FF2B5EF4-FFF2-40B4-BE49-F238E27FC236}">
                <a16:creationId xmlns:a16="http://schemas.microsoft.com/office/drawing/2014/main" id="{0921A56C-C12E-C8DE-9745-94C774893A8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23412" y="3353046"/>
            <a:ext cx="590402" cy="388888"/>
          </a:xfrm>
          <a:prstGeom prst="rect">
            <a:avLst/>
          </a:prstGeom>
        </p:spPr>
      </p:pic>
      <p:cxnSp>
        <p:nvCxnSpPr>
          <p:cNvPr id="39" name="Straight Connector 38">
            <a:extLst>
              <a:ext uri="{FF2B5EF4-FFF2-40B4-BE49-F238E27FC236}">
                <a16:creationId xmlns:a16="http://schemas.microsoft.com/office/drawing/2014/main" id="{26768603-09C7-CFD8-ABE0-6E4735C2EEA4}"/>
              </a:ext>
            </a:extLst>
          </p:cNvPr>
          <p:cNvCxnSpPr>
            <a:cxnSpLocks/>
          </p:cNvCxnSpPr>
          <p:nvPr/>
        </p:nvCxnSpPr>
        <p:spPr>
          <a:xfrm>
            <a:off x="2555776" y="3314954"/>
            <a:ext cx="1503586"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9FFF9273-5001-F9B5-FAD9-B4F055028B4F}"/>
              </a:ext>
            </a:extLst>
          </p:cNvPr>
          <p:cNvCxnSpPr>
            <a:cxnSpLocks/>
          </p:cNvCxnSpPr>
          <p:nvPr/>
        </p:nvCxnSpPr>
        <p:spPr>
          <a:xfrm>
            <a:off x="4041587" y="3314954"/>
            <a:ext cx="0" cy="223682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80471D83-DF59-029C-4212-C98DD8B855BC}"/>
              </a:ext>
            </a:extLst>
          </p:cNvPr>
          <p:cNvSpPr txBox="1"/>
          <p:nvPr/>
        </p:nvSpPr>
        <p:spPr>
          <a:xfrm>
            <a:off x="4013460" y="3262768"/>
            <a:ext cx="287258" cy="276999"/>
          </a:xfrm>
          <a:prstGeom prst="rect">
            <a:avLst/>
          </a:prstGeom>
          <a:noFill/>
        </p:spPr>
        <p:txBody>
          <a:bodyPr wrap="none" rtlCol="0">
            <a:spAutoFit/>
          </a:bodyPr>
          <a:lstStyle/>
          <a:p>
            <a:r>
              <a:rPr lang="en-GB" sz="1200" dirty="0"/>
              <a:t>E</a:t>
            </a:r>
          </a:p>
        </p:txBody>
      </p:sp>
      <p:sp>
        <p:nvSpPr>
          <p:cNvPr id="47" name="Oval 46">
            <a:extLst>
              <a:ext uri="{FF2B5EF4-FFF2-40B4-BE49-F238E27FC236}">
                <a16:creationId xmlns:a16="http://schemas.microsoft.com/office/drawing/2014/main" id="{BEFDBF23-AF05-2A3A-51D5-1D2814FC0835}"/>
              </a:ext>
            </a:extLst>
          </p:cNvPr>
          <p:cNvSpPr/>
          <p:nvPr/>
        </p:nvSpPr>
        <p:spPr>
          <a:xfrm>
            <a:off x="4016688" y="329159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062057BF-4851-F5C2-0346-98BDA0BAE827}"/>
              </a:ext>
            </a:extLst>
          </p:cNvPr>
          <p:cNvSpPr>
            <a:spLocks noGrp="1"/>
          </p:cNvSpPr>
          <p:nvPr>
            <p:ph idx="1"/>
          </p:nvPr>
        </p:nvSpPr>
        <p:spPr>
          <a:xfrm>
            <a:off x="649404" y="6187463"/>
            <a:ext cx="8229600" cy="601607"/>
          </a:xfrm>
        </p:spPr>
        <p:txBody>
          <a:bodyPr>
            <a:normAutofit fontScale="40000" lnSpcReduction="20000"/>
          </a:bodyPr>
          <a:lstStyle/>
          <a:p>
            <a:pPr marL="0" indent="0" algn="ctr">
              <a:lnSpc>
                <a:spcPct val="120000"/>
              </a:lnSpc>
              <a:buNone/>
            </a:pPr>
            <a:r>
              <a:rPr lang="en-GB" dirty="0"/>
              <a:t>At point D, both melt and crystals are stable, but the equilibrium compositions of both melt and crystals are continuously changing. Compositions are determined for crystals from the horizontal intersection (point E) with the solidus and for melt with the horizontal intersection (point F) with the liquidus.</a:t>
            </a:r>
          </a:p>
        </p:txBody>
      </p:sp>
      <p:sp>
        <p:nvSpPr>
          <p:cNvPr id="7" name="TextBox 6">
            <a:extLst>
              <a:ext uri="{FF2B5EF4-FFF2-40B4-BE49-F238E27FC236}">
                <a16:creationId xmlns:a16="http://schemas.microsoft.com/office/drawing/2014/main" id="{91AF08A2-D71E-3F21-731B-14ADD4AFEBE2}"/>
              </a:ext>
            </a:extLst>
          </p:cNvPr>
          <p:cNvSpPr txBox="1"/>
          <p:nvPr/>
        </p:nvSpPr>
        <p:spPr>
          <a:xfrm>
            <a:off x="4022225" y="5280198"/>
            <a:ext cx="688009" cy="246221"/>
          </a:xfrm>
          <a:prstGeom prst="rect">
            <a:avLst/>
          </a:prstGeom>
          <a:noFill/>
        </p:spPr>
        <p:txBody>
          <a:bodyPr wrap="none" rtlCol="0">
            <a:spAutoFit/>
          </a:bodyPr>
          <a:lstStyle/>
          <a:p>
            <a:r>
              <a:rPr lang="en-GB" sz="1000" dirty="0"/>
              <a:t>Ab</a:t>
            </a:r>
            <a:r>
              <a:rPr lang="en-GB" sz="1000" baseline="-25000" dirty="0"/>
              <a:t>45</a:t>
            </a:r>
            <a:r>
              <a:rPr lang="en-GB" sz="1000" dirty="0"/>
              <a:t>An</a:t>
            </a:r>
            <a:r>
              <a:rPr lang="en-GB" sz="1000" baseline="-25000" dirty="0"/>
              <a:t>55</a:t>
            </a:r>
          </a:p>
        </p:txBody>
      </p:sp>
      <p:sp>
        <p:nvSpPr>
          <p:cNvPr id="9" name="TextBox 8">
            <a:extLst>
              <a:ext uri="{FF2B5EF4-FFF2-40B4-BE49-F238E27FC236}">
                <a16:creationId xmlns:a16="http://schemas.microsoft.com/office/drawing/2014/main" id="{2D3CEB54-5D03-54C5-498D-6B2228B31751}"/>
              </a:ext>
            </a:extLst>
          </p:cNvPr>
          <p:cNvSpPr txBox="1"/>
          <p:nvPr/>
        </p:nvSpPr>
        <p:spPr>
          <a:xfrm>
            <a:off x="2490474" y="5320798"/>
            <a:ext cx="657552" cy="246221"/>
          </a:xfrm>
          <a:prstGeom prst="rect">
            <a:avLst/>
          </a:prstGeom>
          <a:noFill/>
        </p:spPr>
        <p:txBody>
          <a:bodyPr wrap="none" rtlCol="0">
            <a:spAutoFit/>
          </a:bodyPr>
          <a:lstStyle/>
          <a:p>
            <a:r>
              <a:rPr lang="en-GB" sz="1000" dirty="0"/>
              <a:t>Ab</a:t>
            </a:r>
            <a:r>
              <a:rPr lang="en-GB" sz="1000" baseline="-25000" dirty="0"/>
              <a:t>85</a:t>
            </a:r>
            <a:r>
              <a:rPr lang="en-GB" sz="1000" dirty="0"/>
              <a:t>An</a:t>
            </a:r>
            <a:r>
              <a:rPr lang="en-GB" sz="1000" baseline="-25000" dirty="0"/>
              <a:t>15</a:t>
            </a:r>
          </a:p>
        </p:txBody>
      </p:sp>
      <p:sp>
        <p:nvSpPr>
          <p:cNvPr id="21" name="Oval 20">
            <a:extLst>
              <a:ext uri="{FF2B5EF4-FFF2-40B4-BE49-F238E27FC236}">
                <a16:creationId xmlns:a16="http://schemas.microsoft.com/office/drawing/2014/main" id="{EC5CAD8D-3AC0-2275-FF4B-1A0BA2F9F2AF}"/>
              </a:ext>
            </a:extLst>
          </p:cNvPr>
          <p:cNvSpPr/>
          <p:nvPr/>
        </p:nvSpPr>
        <p:spPr>
          <a:xfrm>
            <a:off x="3476650" y="329159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74C7D83A-3403-DDEB-417A-176A4B6BB838}"/>
              </a:ext>
            </a:extLst>
          </p:cNvPr>
          <p:cNvSpPr txBox="1"/>
          <p:nvPr/>
        </p:nvSpPr>
        <p:spPr>
          <a:xfrm>
            <a:off x="3454944" y="3276863"/>
            <a:ext cx="295274" cy="276999"/>
          </a:xfrm>
          <a:prstGeom prst="rect">
            <a:avLst/>
          </a:prstGeom>
          <a:noFill/>
        </p:spPr>
        <p:txBody>
          <a:bodyPr wrap="none" rtlCol="0">
            <a:spAutoFit/>
          </a:bodyPr>
          <a:lstStyle/>
          <a:p>
            <a:r>
              <a:rPr lang="en-GB" sz="1200" dirty="0"/>
              <a:t>D</a:t>
            </a:r>
          </a:p>
        </p:txBody>
      </p:sp>
      <p:cxnSp>
        <p:nvCxnSpPr>
          <p:cNvPr id="35" name="Straight Connector 34">
            <a:extLst>
              <a:ext uri="{FF2B5EF4-FFF2-40B4-BE49-F238E27FC236}">
                <a16:creationId xmlns:a16="http://schemas.microsoft.com/office/drawing/2014/main" id="{8319EC99-E0A7-0638-E3C7-E6636940700C}"/>
              </a:ext>
            </a:extLst>
          </p:cNvPr>
          <p:cNvCxnSpPr>
            <a:cxnSpLocks/>
          </p:cNvCxnSpPr>
          <p:nvPr/>
        </p:nvCxnSpPr>
        <p:spPr>
          <a:xfrm>
            <a:off x="2543523" y="3314954"/>
            <a:ext cx="0" cy="223682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6" name="Oval 35">
            <a:extLst>
              <a:ext uri="{FF2B5EF4-FFF2-40B4-BE49-F238E27FC236}">
                <a16:creationId xmlns:a16="http://schemas.microsoft.com/office/drawing/2014/main" id="{DB8EC25B-B885-51F4-24B3-86795822A08A}"/>
              </a:ext>
            </a:extLst>
          </p:cNvPr>
          <p:cNvSpPr/>
          <p:nvPr/>
        </p:nvSpPr>
        <p:spPr>
          <a:xfrm>
            <a:off x="2529648" y="329606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4F16E0AA-CCEA-8C9A-12C0-D543BFBE29F9}"/>
              </a:ext>
            </a:extLst>
          </p:cNvPr>
          <p:cNvSpPr txBox="1"/>
          <p:nvPr/>
        </p:nvSpPr>
        <p:spPr>
          <a:xfrm>
            <a:off x="2502894" y="3276862"/>
            <a:ext cx="279244" cy="276999"/>
          </a:xfrm>
          <a:prstGeom prst="rect">
            <a:avLst/>
          </a:prstGeom>
          <a:noFill/>
        </p:spPr>
        <p:txBody>
          <a:bodyPr wrap="none" rtlCol="0">
            <a:spAutoFit/>
          </a:bodyPr>
          <a:lstStyle/>
          <a:p>
            <a:r>
              <a:rPr lang="en-GB" sz="1200" dirty="0"/>
              <a:t>F</a:t>
            </a:r>
          </a:p>
        </p:txBody>
      </p:sp>
      <p:pic>
        <p:nvPicPr>
          <p:cNvPr id="43" name="Picture 42">
            <a:extLst>
              <a:ext uri="{FF2B5EF4-FFF2-40B4-BE49-F238E27FC236}">
                <a16:creationId xmlns:a16="http://schemas.microsoft.com/office/drawing/2014/main" id="{065DDE38-E089-688E-ABD5-3A96A03ECD1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6204" y="3511710"/>
            <a:ext cx="590402" cy="388888"/>
          </a:xfrm>
          <a:prstGeom prst="rect">
            <a:avLst/>
          </a:prstGeom>
        </p:spPr>
      </p:pic>
      <p:pic>
        <p:nvPicPr>
          <p:cNvPr id="44" name="Picture 43">
            <a:extLst>
              <a:ext uri="{FF2B5EF4-FFF2-40B4-BE49-F238E27FC236}">
                <a16:creationId xmlns:a16="http://schemas.microsoft.com/office/drawing/2014/main" id="{F187174F-93C7-DAB2-2229-21F48C0E431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91863" y="4528109"/>
            <a:ext cx="590402" cy="388888"/>
          </a:xfrm>
          <a:prstGeom prst="rect">
            <a:avLst/>
          </a:prstGeom>
        </p:spPr>
      </p:pic>
      <p:pic>
        <p:nvPicPr>
          <p:cNvPr id="48" name="Picture 47">
            <a:extLst>
              <a:ext uri="{FF2B5EF4-FFF2-40B4-BE49-F238E27FC236}">
                <a16:creationId xmlns:a16="http://schemas.microsoft.com/office/drawing/2014/main" id="{5A89C30D-2BCA-E6B2-3014-2F3F720D64F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96453" y="5428210"/>
            <a:ext cx="590402" cy="388888"/>
          </a:xfrm>
          <a:prstGeom prst="rect">
            <a:avLst/>
          </a:prstGeom>
        </p:spPr>
      </p:pic>
      <p:pic>
        <p:nvPicPr>
          <p:cNvPr id="50" name="Picture 49">
            <a:extLst>
              <a:ext uri="{FF2B5EF4-FFF2-40B4-BE49-F238E27FC236}">
                <a16:creationId xmlns:a16="http://schemas.microsoft.com/office/drawing/2014/main" id="{F79814F4-ACF0-46D8-AC59-8D39953E3F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15193" y="1854386"/>
            <a:ext cx="590402" cy="388888"/>
          </a:xfrm>
          <a:prstGeom prst="rect">
            <a:avLst/>
          </a:prstGeom>
        </p:spPr>
      </p:pic>
      <p:pic>
        <p:nvPicPr>
          <p:cNvPr id="51" name="Picture 50">
            <a:extLst>
              <a:ext uri="{FF2B5EF4-FFF2-40B4-BE49-F238E27FC236}">
                <a16:creationId xmlns:a16="http://schemas.microsoft.com/office/drawing/2014/main" id="{6E75787D-F836-D4E2-51D9-3DF5E25050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34939" y="4125355"/>
            <a:ext cx="590402" cy="388888"/>
          </a:xfrm>
          <a:prstGeom prst="rect">
            <a:avLst/>
          </a:prstGeom>
        </p:spPr>
      </p:pic>
      <p:pic>
        <p:nvPicPr>
          <p:cNvPr id="68" name="Picture 67">
            <a:extLst>
              <a:ext uri="{FF2B5EF4-FFF2-40B4-BE49-F238E27FC236}">
                <a16:creationId xmlns:a16="http://schemas.microsoft.com/office/drawing/2014/main" id="{D81EADA6-F4FD-D6B4-628F-5E2D201E81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1192" y="2578250"/>
            <a:ext cx="704132" cy="576997"/>
          </a:xfrm>
          <a:prstGeom prst="rect">
            <a:avLst/>
          </a:prstGeom>
        </p:spPr>
      </p:pic>
      <p:pic>
        <p:nvPicPr>
          <p:cNvPr id="69" name="Picture 68">
            <a:extLst>
              <a:ext uri="{FF2B5EF4-FFF2-40B4-BE49-F238E27FC236}">
                <a16:creationId xmlns:a16="http://schemas.microsoft.com/office/drawing/2014/main" id="{724E6C35-D789-5801-4F36-9BDD2DB07F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971" y="1687947"/>
            <a:ext cx="704132" cy="576997"/>
          </a:xfrm>
          <a:prstGeom prst="rect">
            <a:avLst/>
          </a:prstGeom>
        </p:spPr>
      </p:pic>
      <p:pic>
        <p:nvPicPr>
          <p:cNvPr id="70" name="Picture 69">
            <a:extLst>
              <a:ext uri="{FF2B5EF4-FFF2-40B4-BE49-F238E27FC236}">
                <a16:creationId xmlns:a16="http://schemas.microsoft.com/office/drawing/2014/main" id="{EC89FA8F-3330-2965-45CE-B96794D266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112" y="2400603"/>
            <a:ext cx="704132" cy="576997"/>
          </a:xfrm>
          <a:prstGeom prst="rect">
            <a:avLst/>
          </a:prstGeom>
        </p:spPr>
      </p:pic>
      <p:pic>
        <p:nvPicPr>
          <p:cNvPr id="71" name="Picture 70">
            <a:extLst>
              <a:ext uri="{FF2B5EF4-FFF2-40B4-BE49-F238E27FC236}">
                <a16:creationId xmlns:a16="http://schemas.microsoft.com/office/drawing/2014/main" id="{9F77083F-238D-542D-C418-A2ADC452C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37581" y="2832030"/>
            <a:ext cx="704132" cy="576997"/>
          </a:xfrm>
          <a:prstGeom prst="rect">
            <a:avLst/>
          </a:prstGeom>
        </p:spPr>
      </p:pic>
      <p:pic>
        <p:nvPicPr>
          <p:cNvPr id="72" name="Picture 71">
            <a:extLst>
              <a:ext uri="{FF2B5EF4-FFF2-40B4-BE49-F238E27FC236}">
                <a16:creationId xmlns:a16="http://schemas.microsoft.com/office/drawing/2014/main" id="{4F71652D-486B-F8AF-375C-EDECB148E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8073" y="3390133"/>
            <a:ext cx="704132" cy="576997"/>
          </a:xfrm>
          <a:prstGeom prst="rect">
            <a:avLst/>
          </a:prstGeom>
        </p:spPr>
      </p:pic>
      <p:pic>
        <p:nvPicPr>
          <p:cNvPr id="73" name="Picture 72">
            <a:extLst>
              <a:ext uri="{FF2B5EF4-FFF2-40B4-BE49-F238E27FC236}">
                <a16:creationId xmlns:a16="http://schemas.microsoft.com/office/drawing/2014/main" id="{3E0E2239-38CE-9339-78A4-89B86DE7D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4392" y="3988127"/>
            <a:ext cx="704132" cy="576997"/>
          </a:xfrm>
          <a:prstGeom prst="rect">
            <a:avLst/>
          </a:prstGeom>
        </p:spPr>
      </p:pic>
      <p:pic>
        <p:nvPicPr>
          <p:cNvPr id="74" name="Picture 73">
            <a:extLst>
              <a:ext uri="{FF2B5EF4-FFF2-40B4-BE49-F238E27FC236}">
                <a16:creationId xmlns:a16="http://schemas.microsoft.com/office/drawing/2014/main" id="{8C562CA8-11DB-6214-615D-002F9871D4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9112" y="4531591"/>
            <a:ext cx="704132" cy="576997"/>
          </a:xfrm>
          <a:prstGeom prst="rect">
            <a:avLst/>
          </a:prstGeom>
        </p:spPr>
      </p:pic>
      <p:pic>
        <p:nvPicPr>
          <p:cNvPr id="75" name="Picture 74">
            <a:extLst>
              <a:ext uri="{FF2B5EF4-FFF2-40B4-BE49-F238E27FC236}">
                <a16:creationId xmlns:a16="http://schemas.microsoft.com/office/drawing/2014/main" id="{3D463496-83BE-151E-6647-19B39D01F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4297" y="5192635"/>
            <a:ext cx="704132" cy="576997"/>
          </a:xfrm>
          <a:prstGeom prst="rect">
            <a:avLst/>
          </a:prstGeom>
        </p:spPr>
      </p:pic>
      <p:pic>
        <p:nvPicPr>
          <p:cNvPr id="76" name="Picture 75">
            <a:extLst>
              <a:ext uri="{FF2B5EF4-FFF2-40B4-BE49-F238E27FC236}">
                <a16:creationId xmlns:a16="http://schemas.microsoft.com/office/drawing/2014/main" id="{7747C424-FE54-268B-1E3F-2E025C29A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212" y="4787559"/>
            <a:ext cx="704132" cy="576997"/>
          </a:xfrm>
          <a:prstGeom prst="rect">
            <a:avLst/>
          </a:prstGeom>
        </p:spPr>
      </p:pic>
      <p:sp>
        <p:nvSpPr>
          <p:cNvPr id="4" name="TextBox 3">
            <a:extLst>
              <a:ext uri="{FF2B5EF4-FFF2-40B4-BE49-F238E27FC236}">
                <a16:creationId xmlns:a16="http://schemas.microsoft.com/office/drawing/2014/main" id="{3480F7A3-6BC1-C170-CBE2-3350B8263D37}"/>
              </a:ext>
            </a:extLst>
          </p:cNvPr>
          <p:cNvSpPr txBox="1"/>
          <p:nvPr/>
        </p:nvSpPr>
        <p:spPr>
          <a:xfrm>
            <a:off x="64994" y="6656544"/>
            <a:ext cx="8814010" cy="246221"/>
          </a:xfrm>
          <a:prstGeom prst="rect">
            <a:avLst/>
          </a:prstGeom>
          <a:noFill/>
        </p:spPr>
        <p:txBody>
          <a:bodyPr wrap="square">
            <a:spAutoFit/>
          </a:bodyPr>
          <a:lstStyle/>
          <a:p>
            <a:r>
              <a:rPr lang="en-US" sz="1000" dirty="0"/>
              <a:t>Modified from Binary Phase Diagrams. </a:t>
            </a:r>
            <a:r>
              <a:rPr lang="en-US" sz="1000" dirty="0">
                <a:hlinkClick r:id="rId6">
                  <a:extLst>
                    <a:ext uri="{A12FA001-AC4F-418D-AE19-62706E023703}">
                      <ahyp:hlinkClr xmlns:ahyp="http://schemas.microsoft.com/office/drawing/2018/hyperlinkcolor" val="tx"/>
                    </a:ext>
                  </a:extLst>
                </a:hlinkClick>
              </a:rPr>
              <a:t>https://</a:t>
            </a:r>
            <a:r>
              <a:rPr lang="en-US" sz="1000" dirty="0" err="1">
                <a:hlinkClick r:id="rId6">
                  <a:extLst>
                    <a:ext uri="{A12FA001-AC4F-418D-AE19-62706E023703}">
                      <ahyp:hlinkClr xmlns:ahyp="http://schemas.microsoft.com/office/drawing/2018/hyperlinkcolor" val="tx"/>
                    </a:ext>
                  </a:extLst>
                </a:hlinkClick>
              </a:rPr>
              <a:t>serc.carleton.edu</a:t>
            </a:r>
            <a:r>
              <a:rPr lang="en-US" sz="1000" dirty="0">
                <a:hlinkClick r:id="rId6">
                  <a:extLst>
                    <a:ext uri="{A12FA001-AC4F-418D-AE19-62706E023703}">
                      <ahyp:hlinkClr xmlns:ahyp="http://schemas.microsoft.com/office/drawing/2018/hyperlinkcolor" val="tx"/>
                    </a:ext>
                  </a:extLst>
                </a:hlinkClick>
              </a:rPr>
              <a:t>/</a:t>
            </a:r>
            <a:r>
              <a:rPr lang="en-US" sz="1000" dirty="0" err="1">
                <a:hlinkClick r:id="rId6">
                  <a:extLst>
                    <a:ext uri="{A12FA001-AC4F-418D-AE19-62706E023703}">
                      <ahyp:hlinkClr xmlns:ahyp="http://schemas.microsoft.com/office/drawing/2018/hyperlinkcolor" val="tx"/>
                    </a:ext>
                  </a:extLst>
                </a:hlinkClick>
              </a:rPr>
              <a:t>research_education</a:t>
            </a:r>
            <a:r>
              <a:rPr lang="en-US" sz="1000" dirty="0">
                <a:hlinkClick r:id="rId6">
                  <a:extLst>
                    <a:ext uri="{A12FA001-AC4F-418D-AE19-62706E023703}">
                      <ahyp:hlinkClr xmlns:ahyp="http://schemas.microsoft.com/office/drawing/2018/hyperlinkcolor" val="tx"/>
                    </a:ext>
                  </a:extLst>
                </a:hlinkClick>
              </a:rPr>
              <a:t>/equilibria/</a:t>
            </a:r>
            <a:r>
              <a:rPr lang="en-US" sz="1000" dirty="0" err="1">
                <a:hlinkClick r:id="rId6">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78761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8387E3D3-543C-FE6E-4466-514A0BACD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1168" y="2321451"/>
            <a:ext cx="501152" cy="410666"/>
          </a:xfrm>
          <a:prstGeom prst="rect">
            <a:avLst/>
          </a:prstGeom>
        </p:spPr>
      </p:pic>
      <p:pic>
        <p:nvPicPr>
          <p:cNvPr id="62" name="Picture 61">
            <a:extLst>
              <a:ext uri="{FF2B5EF4-FFF2-40B4-BE49-F238E27FC236}">
                <a16:creationId xmlns:a16="http://schemas.microsoft.com/office/drawing/2014/main" id="{3FE76280-9F5D-F0A8-6D6D-9CE29AC45B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4141" y="1646085"/>
            <a:ext cx="501152" cy="410666"/>
          </a:xfrm>
          <a:prstGeom prst="rect">
            <a:avLst/>
          </a:prstGeom>
        </p:spPr>
      </p:pic>
      <p:pic>
        <p:nvPicPr>
          <p:cNvPr id="63" name="Picture 62">
            <a:extLst>
              <a:ext uri="{FF2B5EF4-FFF2-40B4-BE49-F238E27FC236}">
                <a16:creationId xmlns:a16="http://schemas.microsoft.com/office/drawing/2014/main" id="{9EA32662-6799-FA8D-30F0-F976BE661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424" y="3019156"/>
            <a:ext cx="501152" cy="410666"/>
          </a:xfrm>
          <a:prstGeom prst="rect">
            <a:avLst/>
          </a:prstGeom>
        </p:spPr>
      </p:pic>
      <p:pic>
        <p:nvPicPr>
          <p:cNvPr id="64" name="Picture 63">
            <a:extLst>
              <a:ext uri="{FF2B5EF4-FFF2-40B4-BE49-F238E27FC236}">
                <a16:creationId xmlns:a16="http://schemas.microsoft.com/office/drawing/2014/main" id="{34852FAF-2F3C-3FCC-8221-EA4DDDC85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424" y="3755778"/>
            <a:ext cx="501152" cy="410666"/>
          </a:xfrm>
          <a:prstGeom prst="rect">
            <a:avLst/>
          </a:prstGeom>
        </p:spPr>
      </p:pic>
      <p:pic>
        <p:nvPicPr>
          <p:cNvPr id="65" name="Picture 64">
            <a:extLst>
              <a:ext uri="{FF2B5EF4-FFF2-40B4-BE49-F238E27FC236}">
                <a16:creationId xmlns:a16="http://schemas.microsoft.com/office/drawing/2014/main" id="{C076C58D-CB37-174C-E5E4-7900605B5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6424" y="4452171"/>
            <a:ext cx="501152" cy="410666"/>
          </a:xfrm>
          <a:prstGeom prst="rect">
            <a:avLst/>
          </a:prstGeom>
        </p:spPr>
      </p:pic>
      <p:pic>
        <p:nvPicPr>
          <p:cNvPr id="66" name="Picture 65">
            <a:extLst>
              <a:ext uri="{FF2B5EF4-FFF2-40B4-BE49-F238E27FC236}">
                <a16:creationId xmlns:a16="http://schemas.microsoft.com/office/drawing/2014/main" id="{D0C26CDC-F923-177A-6142-7904854CC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179" y="5178161"/>
            <a:ext cx="501152" cy="410666"/>
          </a:xfrm>
          <a:prstGeom prst="rect">
            <a:avLst/>
          </a:prstGeom>
        </p:spPr>
      </p:pic>
      <p:sp>
        <p:nvSpPr>
          <p:cNvPr id="2" name="Title 1">
            <a:extLst>
              <a:ext uri="{FF2B5EF4-FFF2-40B4-BE49-F238E27FC236}">
                <a16:creationId xmlns:a16="http://schemas.microsoft.com/office/drawing/2014/main" id="{7F4421F5-19E1-35E4-890C-BC5372902D09}"/>
              </a:ext>
            </a:extLst>
          </p:cNvPr>
          <p:cNvSpPr>
            <a:spLocks noGrp="1"/>
          </p:cNvSpPr>
          <p:nvPr>
            <p:ph type="title"/>
          </p:nvPr>
        </p:nvSpPr>
        <p:spPr/>
        <p:txBody>
          <a:bodyPr/>
          <a:lstStyle/>
          <a:p>
            <a:r>
              <a:rPr lang="en-GB" dirty="0"/>
              <a:t>Phase Diagrams – Binary Systems</a:t>
            </a:r>
          </a:p>
        </p:txBody>
      </p:sp>
      <p:pic>
        <p:nvPicPr>
          <p:cNvPr id="26" name="Picture 25">
            <a:extLst>
              <a:ext uri="{FF2B5EF4-FFF2-40B4-BE49-F238E27FC236}">
                <a16:creationId xmlns:a16="http://schemas.microsoft.com/office/drawing/2014/main" id="{335D22B3-9E47-B169-822E-0DB6D2614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4911" y="1548017"/>
            <a:ext cx="5183428" cy="4753944"/>
          </a:xfrm>
          <a:prstGeom prst="rect">
            <a:avLst/>
          </a:prstGeom>
        </p:spPr>
      </p:pic>
      <p:sp>
        <p:nvSpPr>
          <p:cNvPr id="6" name="Rectangle 5">
            <a:extLst>
              <a:ext uri="{FF2B5EF4-FFF2-40B4-BE49-F238E27FC236}">
                <a16:creationId xmlns:a16="http://schemas.microsoft.com/office/drawing/2014/main" id="{E79FEBD1-2711-03E6-A4C1-6EBA6B387F44}"/>
              </a:ext>
            </a:extLst>
          </p:cNvPr>
          <p:cNvSpPr/>
          <p:nvPr/>
        </p:nvSpPr>
        <p:spPr>
          <a:xfrm>
            <a:off x="6424912" y="1620025"/>
            <a:ext cx="1584176" cy="4248472"/>
          </a:xfrm>
          <a:prstGeom prst="rect">
            <a:avLst/>
          </a:prstGeom>
          <a:no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5A5DF69-E72D-54D5-E037-B63E3E3BED46}"/>
              </a:ext>
            </a:extLst>
          </p:cNvPr>
          <p:cNvGrpSpPr/>
          <p:nvPr/>
        </p:nvGrpSpPr>
        <p:grpSpPr>
          <a:xfrm>
            <a:off x="3473421" y="1710349"/>
            <a:ext cx="287258" cy="276999"/>
            <a:chOff x="3382118" y="1719124"/>
            <a:chExt cx="287258" cy="276999"/>
          </a:xfrm>
        </p:grpSpPr>
        <p:sp>
          <p:nvSpPr>
            <p:cNvPr id="5" name="Oval 4">
              <a:extLst>
                <a:ext uri="{FF2B5EF4-FFF2-40B4-BE49-F238E27FC236}">
                  <a16:creationId xmlns:a16="http://schemas.microsoft.com/office/drawing/2014/main" id="{EB50A2BA-AD0A-C281-D6A0-72D72F842B56}"/>
                </a:ext>
              </a:extLst>
            </p:cNvPr>
            <p:cNvSpPr/>
            <p:nvPr/>
          </p:nvSpPr>
          <p:spPr>
            <a:xfrm>
              <a:off x="3382118" y="183476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C2B8C62-9418-2E29-411B-E5A2DBA050E6}"/>
                </a:ext>
              </a:extLst>
            </p:cNvPr>
            <p:cNvSpPr txBox="1"/>
            <p:nvPr/>
          </p:nvSpPr>
          <p:spPr>
            <a:xfrm>
              <a:off x="3382118" y="1719124"/>
              <a:ext cx="287258" cy="276999"/>
            </a:xfrm>
            <a:prstGeom prst="rect">
              <a:avLst/>
            </a:prstGeom>
            <a:noFill/>
          </p:spPr>
          <p:txBody>
            <a:bodyPr wrap="none" rtlCol="0">
              <a:spAutoFit/>
            </a:bodyPr>
            <a:lstStyle/>
            <a:p>
              <a:r>
                <a:rPr lang="en-GB" sz="1200" dirty="0"/>
                <a:t>A</a:t>
              </a:r>
            </a:p>
          </p:txBody>
        </p:sp>
      </p:grpSp>
      <p:cxnSp>
        <p:nvCxnSpPr>
          <p:cNvPr id="12" name="Straight Arrow Connector 11">
            <a:extLst>
              <a:ext uri="{FF2B5EF4-FFF2-40B4-BE49-F238E27FC236}">
                <a16:creationId xmlns:a16="http://schemas.microsoft.com/office/drawing/2014/main" id="{FCF677B4-0F27-2AB9-6DEB-268F43FF5D45}"/>
              </a:ext>
            </a:extLst>
          </p:cNvPr>
          <p:cNvCxnSpPr>
            <a:cxnSpLocks/>
          </p:cNvCxnSpPr>
          <p:nvPr/>
        </p:nvCxnSpPr>
        <p:spPr>
          <a:xfrm>
            <a:off x="3496280" y="1825990"/>
            <a:ext cx="0" cy="191594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 name="Oval 10">
            <a:extLst>
              <a:ext uri="{FF2B5EF4-FFF2-40B4-BE49-F238E27FC236}">
                <a16:creationId xmlns:a16="http://schemas.microsoft.com/office/drawing/2014/main" id="{37DB472F-2935-09D1-70C9-634A0E3ECCCC}"/>
              </a:ext>
            </a:extLst>
          </p:cNvPr>
          <p:cNvSpPr/>
          <p:nvPr/>
        </p:nvSpPr>
        <p:spPr>
          <a:xfrm>
            <a:off x="3477344" y="2650678"/>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6C533221-9607-736D-A38F-709F862963BD}"/>
              </a:ext>
            </a:extLst>
          </p:cNvPr>
          <p:cNvSpPr txBox="1"/>
          <p:nvPr/>
        </p:nvSpPr>
        <p:spPr>
          <a:xfrm>
            <a:off x="3468940" y="2580996"/>
            <a:ext cx="287258" cy="276999"/>
          </a:xfrm>
          <a:prstGeom prst="rect">
            <a:avLst/>
          </a:prstGeom>
          <a:noFill/>
        </p:spPr>
        <p:txBody>
          <a:bodyPr wrap="none" rtlCol="0">
            <a:spAutoFit/>
          </a:bodyPr>
          <a:lstStyle/>
          <a:p>
            <a:r>
              <a:rPr lang="en-GB" sz="1200" dirty="0"/>
              <a:t>B</a:t>
            </a:r>
          </a:p>
        </p:txBody>
      </p:sp>
      <p:cxnSp>
        <p:nvCxnSpPr>
          <p:cNvPr id="14" name="Straight Connector 13">
            <a:extLst>
              <a:ext uri="{FF2B5EF4-FFF2-40B4-BE49-F238E27FC236}">
                <a16:creationId xmlns:a16="http://schemas.microsoft.com/office/drawing/2014/main" id="{2308048B-3810-ED00-CBD1-6833FFE77CA4}"/>
              </a:ext>
            </a:extLst>
          </p:cNvPr>
          <p:cNvCxnSpPr>
            <a:cxnSpLocks/>
          </p:cNvCxnSpPr>
          <p:nvPr/>
        </p:nvCxnSpPr>
        <p:spPr>
          <a:xfrm>
            <a:off x="3496280" y="3812483"/>
            <a:ext cx="0" cy="1758218"/>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062057BF-4851-F5C2-0346-98BDA0BAE827}"/>
              </a:ext>
            </a:extLst>
          </p:cNvPr>
          <p:cNvSpPr>
            <a:spLocks noGrp="1"/>
          </p:cNvSpPr>
          <p:nvPr>
            <p:ph idx="1"/>
          </p:nvPr>
        </p:nvSpPr>
        <p:spPr>
          <a:xfrm>
            <a:off x="649404" y="6187463"/>
            <a:ext cx="8229600" cy="601607"/>
          </a:xfrm>
        </p:spPr>
        <p:txBody>
          <a:bodyPr>
            <a:normAutofit/>
          </a:bodyPr>
          <a:lstStyle/>
          <a:p>
            <a:pPr marL="0" indent="0" algn="ctr">
              <a:buNone/>
            </a:pPr>
            <a:r>
              <a:rPr lang="en-GB" sz="1500" dirty="0"/>
              <a:t>At point G, the melt has cooled below the solidus, so is completely solidified. The composition is now the same starting composition as the initial melt (An</a:t>
            </a:r>
            <a:r>
              <a:rPr lang="en-GB" sz="1500" baseline="-25000" dirty="0"/>
              <a:t>40</a:t>
            </a:r>
            <a:r>
              <a:rPr lang="en-GB" sz="1500" dirty="0"/>
              <a:t>).</a:t>
            </a:r>
          </a:p>
        </p:txBody>
      </p:sp>
      <p:sp>
        <p:nvSpPr>
          <p:cNvPr id="32" name="TextBox 31">
            <a:extLst>
              <a:ext uri="{FF2B5EF4-FFF2-40B4-BE49-F238E27FC236}">
                <a16:creationId xmlns:a16="http://schemas.microsoft.com/office/drawing/2014/main" id="{74C7D83A-3403-DDEB-417A-176A4B6BB838}"/>
              </a:ext>
            </a:extLst>
          </p:cNvPr>
          <p:cNvSpPr txBox="1"/>
          <p:nvPr/>
        </p:nvSpPr>
        <p:spPr>
          <a:xfrm>
            <a:off x="3451306" y="3691799"/>
            <a:ext cx="304892" cy="276999"/>
          </a:xfrm>
          <a:prstGeom prst="rect">
            <a:avLst/>
          </a:prstGeom>
          <a:noFill/>
        </p:spPr>
        <p:txBody>
          <a:bodyPr wrap="none" rtlCol="0">
            <a:spAutoFit/>
          </a:bodyPr>
          <a:lstStyle/>
          <a:p>
            <a:r>
              <a:rPr lang="en-GB" sz="1200" dirty="0"/>
              <a:t>G</a:t>
            </a:r>
          </a:p>
        </p:txBody>
      </p:sp>
      <p:sp>
        <p:nvSpPr>
          <p:cNvPr id="16" name="Oval 15">
            <a:extLst>
              <a:ext uri="{FF2B5EF4-FFF2-40B4-BE49-F238E27FC236}">
                <a16:creationId xmlns:a16="http://schemas.microsoft.com/office/drawing/2014/main" id="{8A07C076-D2E1-39C7-DE79-9B8CFDF54D63}"/>
              </a:ext>
            </a:extLst>
          </p:cNvPr>
          <p:cNvSpPr/>
          <p:nvPr/>
        </p:nvSpPr>
        <p:spPr>
          <a:xfrm>
            <a:off x="3472760" y="3751763"/>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5A35446-B15F-D77F-BF25-1329A2AAE163}"/>
              </a:ext>
            </a:extLst>
          </p:cNvPr>
          <p:cNvSpPr txBox="1"/>
          <p:nvPr/>
        </p:nvSpPr>
        <p:spPr>
          <a:xfrm>
            <a:off x="3454944" y="3276863"/>
            <a:ext cx="295274" cy="276999"/>
          </a:xfrm>
          <a:prstGeom prst="rect">
            <a:avLst/>
          </a:prstGeom>
          <a:noFill/>
        </p:spPr>
        <p:txBody>
          <a:bodyPr wrap="none" rtlCol="0">
            <a:spAutoFit/>
          </a:bodyPr>
          <a:lstStyle/>
          <a:p>
            <a:r>
              <a:rPr lang="en-GB" sz="1200" dirty="0"/>
              <a:t>D</a:t>
            </a:r>
          </a:p>
        </p:txBody>
      </p:sp>
      <p:sp>
        <p:nvSpPr>
          <p:cNvPr id="19" name="Oval 18">
            <a:extLst>
              <a:ext uri="{FF2B5EF4-FFF2-40B4-BE49-F238E27FC236}">
                <a16:creationId xmlns:a16="http://schemas.microsoft.com/office/drawing/2014/main" id="{C90A2E37-6090-71F7-86C7-EBA4003EA922}"/>
              </a:ext>
            </a:extLst>
          </p:cNvPr>
          <p:cNvSpPr/>
          <p:nvPr/>
        </p:nvSpPr>
        <p:spPr>
          <a:xfrm>
            <a:off x="3472760" y="331060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5A031E37-B9B3-E488-E913-3126917995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4787" y="4022494"/>
            <a:ext cx="1048703" cy="859354"/>
          </a:xfrm>
          <a:prstGeom prst="rect">
            <a:avLst/>
          </a:prstGeom>
        </p:spPr>
      </p:pic>
      <p:pic>
        <p:nvPicPr>
          <p:cNvPr id="24" name="Picture 23">
            <a:extLst>
              <a:ext uri="{FF2B5EF4-FFF2-40B4-BE49-F238E27FC236}">
                <a16:creationId xmlns:a16="http://schemas.microsoft.com/office/drawing/2014/main" id="{F4A0808A-E96C-5A43-B185-5242C0807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466" y="1710349"/>
            <a:ext cx="691350" cy="566523"/>
          </a:xfrm>
          <a:prstGeom prst="rect">
            <a:avLst/>
          </a:prstGeom>
        </p:spPr>
      </p:pic>
      <p:pic>
        <p:nvPicPr>
          <p:cNvPr id="25" name="Picture 24">
            <a:extLst>
              <a:ext uri="{FF2B5EF4-FFF2-40B4-BE49-F238E27FC236}">
                <a16:creationId xmlns:a16="http://schemas.microsoft.com/office/drawing/2014/main" id="{767DE6F5-9E5F-B1D6-1C22-F3FAEBC66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777" y="2268775"/>
            <a:ext cx="691350" cy="566523"/>
          </a:xfrm>
          <a:prstGeom prst="rect">
            <a:avLst/>
          </a:prstGeom>
        </p:spPr>
      </p:pic>
      <p:pic>
        <p:nvPicPr>
          <p:cNvPr id="27" name="Picture 26">
            <a:extLst>
              <a:ext uri="{FF2B5EF4-FFF2-40B4-BE49-F238E27FC236}">
                <a16:creationId xmlns:a16="http://schemas.microsoft.com/office/drawing/2014/main" id="{7D3673CB-DA3D-0C5F-48AD-82386BAF1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466" y="2470131"/>
            <a:ext cx="691350" cy="566523"/>
          </a:xfrm>
          <a:prstGeom prst="rect">
            <a:avLst/>
          </a:prstGeom>
        </p:spPr>
      </p:pic>
      <p:pic>
        <p:nvPicPr>
          <p:cNvPr id="28" name="Picture 27">
            <a:extLst>
              <a:ext uri="{FF2B5EF4-FFF2-40B4-BE49-F238E27FC236}">
                <a16:creationId xmlns:a16="http://schemas.microsoft.com/office/drawing/2014/main" id="{56786828-0B5B-4B40-4A93-90AF0B893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777" y="1629424"/>
            <a:ext cx="691350" cy="566523"/>
          </a:xfrm>
          <a:prstGeom prst="rect">
            <a:avLst/>
          </a:prstGeom>
        </p:spPr>
      </p:pic>
      <p:pic>
        <p:nvPicPr>
          <p:cNvPr id="29" name="Picture 28">
            <a:extLst>
              <a:ext uri="{FF2B5EF4-FFF2-40B4-BE49-F238E27FC236}">
                <a16:creationId xmlns:a16="http://schemas.microsoft.com/office/drawing/2014/main" id="{BDBB9720-910E-5C73-1A87-A2534C279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7427" y="3133590"/>
            <a:ext cx="691350" cy="566523"/>
          </a:xfrm>
          <a:prstGeom prst="rect">
            <a:avLst/>
          </a:prstGeom>
        </p:spPr>
      </p:pic>
      <p:pic>
        <p:nvPicPr>
          <p:cNvPr id="30" name="Picture 29">
            <a:extLst>
              <a:ext uri="{FF2B5EF4-FFF2-40B4-BE49-F238E27FC236}">
                <a16:creationId xmlns:a16="http://schemas.microsoft.com/office/drawing/2014/main" id="{DA903170-C7BC-7294-3521-56E711C58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8777" y="3627373"/>
            <a:ext cx="691350" cy="566523"/>
          </a:xfrm>
          <a:prstGeom prst="rect">
            <a:avLst/>
          </a:prstGeom>
        </p:spPr>
      </p:pic>
      <p:pic>
        <p:nvPicPr>
          <p:cNvPr id="31" name="Picture 30">
            <a:extLst>
              <a:ext uri="{FF2B5EF4-FFF2-40B4-BE49-F238E27FC236}">
                <a16:creationId xmlns:a16="http://schemas.microsoft.com/office/drawing/2014/main" id="{14B21C70-A341-96FD-A365-377A3CCA9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466" y="3828729"/>
            <a:ext cx="691350" cy="566523"/>
          </a:xfrm>
          <a:prstGeom prst="rect">
            <a:avLst/>
          </a:prstGeom>
        </p:spPr>
      </p:pic>
      <p:pic>
        <p:nvPicPr>
          <p:cNvPr id="33" name="Picture 32">
            <a:extLst>
              <a:ext uri="{FF2B5EF4-FFF2-40B4-BE49-F238E27FC236}">
                <a16:creationId xmlns:a16="http://schemas.microsoft.com/office/drawing/2014/main" id="{DE8FB24F-E314-D977-D41E-B42EBF97A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037" y="2950654"/>
            <a:ext cx="691350" cy="566523"/>
          </a:xfrm>
          <a:prstGeom prst="rect">
            <a:avLst/>
          </a:prstGeom>
        </p:spPr>
      </p:pic>
      <p:pic>
        <p:nvPicPr>
          <p:cNvPr id="57" name="Picture 56">
            <a:extLst>
              <a:ext uri="{FF2B5EF4-FFF2-40B4-BE49-F238E27FC236}">
                <a16:creationId xmlns:a16="http://schemas.microsoft.com/office/drawing/2014/main" id="{C9DFB691-CD24-56A8-6B7D-0DE292DD0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726" y="4536299"/>
            <a:ext cx="691350" cy="566523"/>
          </a:xfrm>
          <a:prstGeom prst="rect">
            <a:avLst/>
          </a:prstGeom>
        </p:spPr>
      </p:pic>
      <p:pic>
        <p:nvPicPr>
          <p:cNvPr id="58" name="Picture 57">
            <a:extLst>
              <a:ext uri="{FF2B5EF4-FFF2-40B4-BE49-F238E27FC236}">
                <a16:creationId xmlns:a16="http://schemas.microsoft.com/office/drawing/2014/main" id="{9124B08B-B6DF-FDA2-EE1A-B2B6F0C33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6037" y="5094725"/>
            <a:ext cx="691350" cy="566523"/>
          </a:xfrm>
          <a:prstGeom prst="rect">
            <a:avLst/>
          </a:prstGeom>
        </p:spPr>
      </p:pic>
      <p:pic>
        <p:nvPicPr>
          <p:cNvPr id="59" name="Picture 58">
            <a:extLst>
              <a:ext uri="{FF2B5EF4-FFF2-40B4-BE49-F238E27FC236}">
                <a16:creationId xmlns:a16="http://schemas.microsoft.com/office/drawing/2014/main" id="{A3D53171-F5D8-E940-D5B4-B7B08FDC1E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726" y="5296081"/>
            <a:ext cx="691350" cy="566523"/>
          </a:xfrm>
          <a:prstGeom prst="rect">
            <a:avLst/>
          </a:prstGeom>
        </p:spPr>
      </p:pic>
      <p:pic>
        <p:nvPicPr>
          <p:cNvPr id="60" name="Picture 59">
            <a:extLst>
              <a:ext uri="{FF2B5EF4-FFF2-40B4-BE49-F238E27FC236}">
                <a16:creationId xmlns:a16="http://schemas.microsoft.com/office/drawing/2014/main" id="{49634255-87E4-4D5A-E215-DB8E91356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4336" y="4353363"/>
            <a:ext cx="691350" cy="566523"/>
          </a:xfrm>
          <a:prstGeom prst="rect">
            <a:avLst/>
          </a:prstGeom>
        </p:spPr>
      </p:pic>
      <p:sp>
        <p:nvSpPr>
          <p:cNvPr id="4" name="TextBox 3">
            <a:extLst>
              <a:ext uri="{FF2B5EF4-FFF2-40B4-BE49-F238E27FC236}">
                <a16:creationId xmlns:a16="http://schemas.microsoft.com/office/drawing/2014/main" id="{EF697469-4108-8925-6427-AE67259B94D6}"/>
              </a:ext>
            </a:extLst>
          </p:cNvPr>
          <p:cNvSpPr txBox="1"/>
          <p:nvPr/>
        </p:nvSpPr>
        <p:spPr>
          <a:xfrm>
            <a:off x="64994" y="6631492"/>
            <a:ext cx="8814010" cy="246221"/>
          </a:xfrm>
          <a:prstGeom prst="rect">
            <a:avLst/>
          </a:prstGeom>
          <a:noFill/>
        </p:spPr>
        <p:txBody>
          <a:bodyPr wrap="square">
            <a:spAutoFit/>
          </a:bodyPr>
          <a:lstStyle/>
          <a:p>
            <a:r>
              <a:rPr lang="en-US" sz="1000" dirty="0"/>
              <a:t>Modified from Binary Phase Diagrams. </a:t>
            </a:r>
            <a:r>
              <a:rPr lang="en-US" sz="1000" dirty="0">
                <a:hlinkClick r:id="rId5">
                  <a:extLst>
                    <a:ext uri="{A12FA001-AC4F-418D-AE19-62706E023703}">
                      <ahyp:hlinkClr xmlns:ahyp="http://schemas.microsoft.com/office/drawing/2018/hyperlinkcolor" val="tx"/>
                    </a:ext>
                  </a:extLst>
                </a:hlinkClick>
              </a:rPr>
              <a:t>https://</a:t>
            </a:r>
            <a:r>
              <a:rPr lang="en-US" sz="1000" dirty="0" err="1">
                <a:hlinkClick r:id="rId5">
                  <a:extLst>
                    <a:ext uri="{A12FA001-AC4F-418D-AE19-62706E023703}">
                      <ahyp:hlinkClr xmlns:ahyp="http://schemas.microsoft.com/office/drawing/2018/hyperlinkcolor" val="tx"/>
                    </a:ext>
                  </a:extLst>
                </a:hlinkClick>
              </a:rPr>
              <a:t>serc.carleton.edu</a:t>
            </a:r>
            <a:r>
              <a:rPr lang="en-US" sz="1000" dirty="0">
                <a:hlinkClick r:id="rId5">
                  <a:extLst>
                    <a:ext uri="{A12FA001-AC4F-418D-AE19-62706E023703}">
                      <ahyp:hlinkClr xmlns:ahyp="http://schemas.microsoft.com/office/drawing/2018/hyperlinkcolor" val="tx"/>
                    </a:ext>
                  </a:extLst>
                </a:hlinkClick>
              </a:rPr>
              <a:t>/</a:t>
            </a:r>
            <a:r>
              <a:rPr lang="en-US" sz="1000" dirty="0" err="1">
                <a:hlinkClick r:id="rId5">
                  <a:extLst>
                    <a:ext uri="{A12FA001-AC4F-418D-AE19-62706E023703}">
                      <ahyp:hlinkClr xmlns:ahyp="http://schemas.microsoft.com/office/drawing/2018/hyperlinkcolor" val="tx"/>
                    </a:ext>
                  </a:extLst>
                </a:hlinkClick>
              </a:rPr>
              <a:t>research_education</a:t>
            </a:r>
            <a:r>
              <a:rPr lang="en-US" sz="1000" dirty="0">
                <a:hlinkClick r:id="rId5">
                  <a:extLst>
                    <a:ext uri="{A12FA001-AC4F-418D-AE19-62706E023703}">
                      <ahyp:hlinkClr xmlns:ahyp="http://schemas.microsoft.com/office/drawing/2018/hyperlinkcolor" val="tx"/>
                    </a:ext>
                  </a:extLst>
                </a:hlinkClick>
              </a:rPr>
              <a:t>/equilibria/</a:t>
            </a:r>
            <a:r>
              <a:rPr lang="en-US" sz="1000" dirty="0" err="1">
                <a:hlinkClick r:id="rId5">
                  <a:extLst>
                    <a:ext uri="{A12FA001-AC4F-418D-AE19-62706E023703}">
                      <ahyp:hlinkClr xmlns:ahyp="http://schemas.microsoft.com/office/drawing/2018/hyperlinkcolor" val="tx"/>
                    </a:ext>
                  </a:extLst>
                </a:hlinkClick>
              </a:rPr>
              <a:t>binary_diagrams.html</a:t>
            </a:r>
            <a:endParaRPr lang="en-US" sz="1000" dirty="0"/>
          </a:p>
        </p:txBody>
      </p:sp>
    </p:spTree>
    <p:extLst>
      <p:ext uri="{BB962C8B-B14F-4D97-AF65-F5344CB8AC3E}">
        <p14:creationId xmlns:p14="http://schemas.microsoft.com/office/powerpoint/2010/main" val="22379851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1574</TotalTime>
  <Words>1095</Words>
  <Application>Microsoft Macintosh PowerPoint</Application>
  <PresentationFormat>On-screen Show (4:3)</PresentationFormat>
  <Paragraphs>122</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Calibri</vt:lpstr>
      <vt:lpstr>Office Theme</vt:lpstr>
      <vt:lpstr>Notes for Teaching</vt:lpstr>
      <vt:lpstr>Igneous Melts and their Crystallisation</vt:lpstr>
      <vt:lpstr>Melting and Crystallisation</vt:lpstr>
      <vt:lpstr>Binary Systems – Plagioclase</vt:lpstr>
      <vt:lpstr>Phase Diagrams – Binary Systems</vt:lpstr>
      <vt:lpstr>Phase Diagrams – Binary Systems</vt:lpstr>
      <vt:lpstr>Phase Diagrams – Binary Systems</vt:lpstr>
      <vt:lpstr>Phase Diagrams – Binary Systems</vt:lpstr>
      <vt:lpstr>Phase Diagrams – Binary Systems</vt:lpstr>
      <vt:lpstr>Phase Diagrams – Binary Systems</vt:lpstr>
      <vt:lpstr>Melting and Crystallisation</vt:lpstr>
      <vt:lpstr>Binary Systems: Diopside-Anorthite</vt:lpstr>
      <vt:lpstr>Binary Systems: Diopside-Anorthite</vt:lpstr>
      <vt:lpstr>Binary Systems: Diopside-Anorthite</vt:lpstr>
      <vt:lpstr>Binary Systems: Diopside-Anorthite</vt:lpstr>
      <vt:lpstr>Binary Systems: Diopside-Anorthite</vt:lpstr>
      <vt:lpstr>Binary Systems: Diopside-Anorthite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Hunt</dc:creator>
  <cp:lastModifiedBy>Emma Hunt</cp:lastModifiedBy>
  <cp:revision>15</cp:revision>
  <dcterms:created xsi:type="dcterms:W3CDTF">2024-10-15T16:17:12Z</dcterms:created>
  <dcterms:modified xsi:type="dcterms:W3CDTF">2026-06-19T14:34:34Z</dcterms:modified>
</cp:coreProperties>
</file>