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8" d="100"/>
          <a:sy n="68" d="100"/>
        </p:scale>
        <p:origin x="581"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0001974"/>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collaborationforimpact.com/collaborative-approach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Thank you All for joining us and Welcome to our first Webinar on the Next Generation of STEM Teacher Preparation in Washington State and Thanks to Monica, John, and other SERC personnel for helping us to set this up.</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Before diving into the project, I wanted to introduce myself and  my  colleagues…Ed (WWU-Org Change) Julie (SPU- PCK)…., Jenny (CWU-Eng) , Kathy (EWU-EfS), Tamara (WSUV-EfS), Jose (UWT-Diversity)  Ann (PNNL-CS), Jacob (WA-LASER---Collaborations), Roxane (project director) and Dan (Evaluator), and Ellen (OSPI and our link to P-12 NGSS and CCSS efforts)</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Some of the information presented today will be familiar to many of you, while for others this is your first introduction to the Next Generation of STEM TP in Washington State</a:t>
            </a:r>
          </a:p>
          <a:p>
            <a:pPr marL="0" marR="0" lvl="0" indent="0" algn="l" rtl="0">
              <a:spcBef>
                <a:spcPts val="0"/>
              </a:spcBef>
              <a:spcAft>
                <a:spcPts val="0"/>
              </a:spcAft>
              <a:buClr>
                <a:schemeClr val="dk1"/>
              </a:buClr>
              <a:buSzPct val="25000"/>
              <a:buFont typeface="Calibri"/>
              <a:buNone/>
            </a:pPr>
            <a:endParaRPr dirty="0"/>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This Webinar will be recorded and posted on Google Drive so that anyone who is not able to participate today can review it at any time.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Transition to slide 2 = Webinar Overview</a:t>
            </a: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t>
            </a:r>
          </a:p>
        </p:txBody>
      </p:sp>
      <p:sp>
        <p:nvSpPr>
          <p:cNvPr id="259" name="Shape 2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Our Focus is on the Pre-service component of this Continuum but we will be collaborating with groups/individuals working on the Pre-Pre-Service and In-Service components so that our efforts are synergistic and complementary.</a:t>
            </a:r>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0" name="Shape 3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Final Note…. This is very much a work in progress, we are figuring out things collaboratively as we go. We want your input and perspective to help come up with innovative, powerful, effective solutions and models. </a:t>
            </a:r>
          </a:p>
        </p:txBody>
      </p:sp>
      <p:sp>
        <p:nvSpPr>
          <p:cNvPr id="341" name="Shape 3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So How will we actually accomplish our goals?</a:t>
            </a:r>
          </a:p>
        </p:txBody>
      </p:sp>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4" name="Shape 3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---Address areas that are foundational to the success of all components of this project, specifically by helping to build leaders’ capacity to overcome common barriers to change. Capacity Building Working Groups develop and present resources to the Critical Component Working Groups and the Implementation Teams </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99FF"/>
              </a:buClr>
              <a:buSzPct val="25000"/>
              <a:buFont typeface="Calibri"/>
              <a:buNone/>
            </a:pPr>
            <a:r>
              <a:rPr lang="en-US" sz="1200" b="1" i="1" u="none" strike="noStrike" cap="none" dirty="0">
                <a:solidFill>
                  <a:srgbClr val="0099FF"/>
                </a:solidFill>
                <a:latin typeface="Calibri"/>
                <a:ea typeface="Calibri"/>
                <a:cs typeface="Calibri"/>
                <a:sym typeface="Calibri"/>
              </a:rPr>
              <a:t>Describe Working Groups in general…. The R&amp;D arm of our project… containing/building the expertise we need across the state in each of these six critical component areas.</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Composition…. 12-20 people/group (flexible to meet the needs of the group)… Want diverse representation</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Elementary-Secondary, Math and Science, Higher Ed and K-12, NGS, Govt, Business… AND</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Geographically distributed</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TIE THIS BACK TO THE COLLECTIVE IMPACT MODEL… AND SCOTT PAGE’S WORK ON DIVERSITY AND COMPLEXITY… I.E. THAT DIVERSE TEAMS ARE MORE LIKELY TO COME UP WITH INNOVATIVE, POWERFUL, EFFECTIVE SOLUTIONS THAN LIKE MINDED/PEOPLED TEAMS</a:t>
            </a:r>
          </a:p>
          <a:p>
            <a:pPr marL="0" marR="0" lvl="0" indent="0" algn="l" rtl="0">
              <a:lnSpc>
                <a:spcPct val="100000"/>
              </a:lnSpc>
              <a:spcBef>
                <a:spcPts val="0"/>
              </a:spcBef>
              <a:spcAft>
                <a:spcPts val="0"/>
              </a:spcAft>
              <a:buClr>
                <a:srgbClr val="0099FF"/>
              </a:buClr>
              <a:buSzPct val="25000"/>
              <a:buFont typeface="Calibri"/>
              <a:buNone/>
            </a:pPr>
            <a:endParaRPr sz="1200" b="0" i="1" u="none" strike="noStrike" cap="none" dirty="0">
              <a:solidFill>
                <a:srgbClr val="0099FF"/>
              </a:solidFill>
              <a:latin typeface="Calibri"/>
              <a:ea typeface="Calibri"/>
              <a:cs typeface="Calibri"/>
              <a:sym typeface="Calibri"/>
            </a:endParaRP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MATH AND STEM… this is a new group identified as being needed during the proposal development process.  </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Describe roles and expectations of “Core WG members” and “Review-Liaison members… AND that people filling these roles may change over time… i.e. you may start out as Core WG member in Y!, but not have enough time in Y2 so switch to a R-L role or vice versa.</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Working Group Composition</a:t>
            </a:r>
          </a:p>
          <a:p>
            <a:pPr marL="0" marR="0" lvl="0" indent="0" algn="l" rtl="0">
              <a:lnSpc>
                <a:spcPct val="100000"/>
              </a:lnSpc>
              <a:spcBef>
                <a:spcPts val="0"/>
              </a:spcBef>
              <a:spcAft>
                <a:spcPts val="0"/>
              </a:spcAft>
              <a:buClr>
                <a:srgbClr val="0099FF"/>
              </a:buClr>
              <a:buSzPct val="25000"/>
              <a:buFont typeface="Calibri"/>
              <a:buNone/>
            </a:pPr>
            <a:endParaRPr sz="1200" b="0" i="1" u="none" strike="noStrike" cap="none" dirty="0">
              <a:solidFill>
                <a:srgbClr val="0099FF"/>
              </a:solidFill>
              <a:latin typeface="Calibri"/>
              <a:ea typeface="Calibri"/>
              <a:cs typeface="Calibri"/>
              <a:sym typeface="Calibri"/>
            </a:endParaRP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ONE_PAGE Summaries about each Working Group are available online AND you will learn more about the work of each group AND develop plans for your Group…at the January 14</a:t>
            </a:r>
            <a:r>
              <a:rPr lang="en-US" sz="1200" b="0" i="1" u="none" strike="noStrike" cap="none" baseline="30000" dirty="0">
                <a:solidFill>
                  <a:srgbClr val="0099FF"/>
                </a:solidFill>
                <a:latin typeface="Calibri"/>
                <a:ea typeface="Calibri"/>
                <a:cs typeface="Calibri"/>
                <a:sym typeface="Calibri"/>
              </a:rPr>
              <a:t>th</a:t>
            </a:r>
            <a:r>
              <a:rPr lang="en-US" sz="1200" b="0" i="1" u="none" strike="noStrike" cap="none" dirty="0">
                <a:solidFill>
                  <a:srgbClr val="0099FF"/>
                </a:solidFill>
                <a:latin typeface="Calibri"/>
                <a:ea typeface="Calibri"/>
                <a:cs typeface="Calibri"/>
                <a:sym typeface="Calibri"/>
              </a:rPr>
              <a:t> workshop</a:t>
            </a:r>
          </a:p>
          <a:p>
            <a:pPr marL="0" marR="0" lvl="0" indent="0" algn="l" rtl="0">
              <a:lnSpc>
                <a:spcPct val="100000"/>
              </a:lnSpc>
              <a:spcBef>
                <a:spcPts val="0"/>
              </a:spcBef>
              <a:spcAft>
                <a:spcPts val="0"/>
              </a:spcAft>
              <a:buClr>
                <a:srgbClr val="0099FF"/>
              </a:buClr>
              <a:buSzPct val="25000"/>
              <a:buFont typeface="Calibri"/>
              <a:buNone/>
            </a:pPr>
            <a:endParaRPr sz="1200" b="0" i="1" u="none" strike="noStrike" cap="none" dirty="0">
              <a:solidFill>
                <a:srgbClr val="0099FF"/>
              </a:solidFill>
              <a:latin typeface="Calibri"/>
              <a:ea typeface="Calibri"/>
              <a:cs typeface="Calibri"/>
              <a:sym typeface="Calibri"/>
            </a:endParaRP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NOTE… much of the Work of each working groups will take place virtually… but in January you will have a chance to meet face to face with other members of your group.</a:t>
            </a:r>
          </a:p>
          <a:p>
            <a:pPr marL="0" marR="0" lvl="0" indent="0" algn="l" rtl="0">
              <a:lnSpc>
                <a:spcPct val="100000"/>
              </a:lnSpc>
              <a:spcBef>
                <a:spcPts val="0"/>
              </a:spcBef>
              <a:spcAft>
                <a:spcPts val="0"/>
              </a:spcAft>
              <a:buClr>
                <a:srgbClr val="0099FF"/>
              </a:buClr>
              <a:buSzPct val="25000"/>
              <a:buFont typeface="Calibri"/>
              <a:buNone/>
            </a:pPr>
            <a:endParaRPr sz="1200" b="0" i="1" u="none" strike="noStrike" cap="none" dirty="0">
              <a:solidFill>
                <a:srgbClr val="0099FF"/>
              </a:solidFill>
              <a:latin typeface="Calibri"/>
              <a:ea typeface="Calibri"/>
              <a:cs typeface="Calibri"/>
              <a:sym typeface="Calibri"/>
            </a:endParaRP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TRANSITION TO--</a:t>
            </a:r>
          </a:p>
          <a:p>
            <a:pPr marL="0" marR="0" lvl="0" indent="0" algn="l" rtl="0">
              <a:lnSpc>
                <a:spcPct val="100000"/>
              </a:lnSpc>
              <a:spcBef>
                <a:spcPts val="0"/>
              </a:spcBef>
              <a:spcAft>
                <a:spcPts val="0"/>
              </a:spcAft>
              <a:buClr>
                <a:srgbClr val="0099FF"/>
              </a:buClr>
              <a:buSzPct val="25000"/>
              <a:buFont typeface="Calibri"/>
              <a:buNone/>
            </a:pPr>
            <a:r>
              <a:rPr lang="en-US" sz="1200" b="1" i="1" u="none" strike="noStrike" cap="none" dirty="0">
                <a:solidFill>
                  <a:srgbClr val="0099FF"/>
                </a:solidFill>
                <a:latin typeface="Calibri"/>
                <a:ea typeface="Calibri"/>
                <a:cs typeface="Calibri"/>
                <a:sym typeface="Calibri"/>
              </a:rPr>
              <a:t>Kathy Baldwin, </a:t>
            </a:r>
            <a:r>
              <a:rPr lang="en-US" sz="1200" b="0" i="1" u="none" strike="noStrike" cap="none" dirty="0">
                <a:solidFill>
                  <a:srgbClr val="0099FF"/>
                </a:solidFill>
                <a:latin typeface="Calibri"/>
                <a:ea typeface="Calibri"/>
                <a:cs typeface="Calibri"/>
                <a:sym typeface="Calibri"/>
              </a:rPr>
              <a:t>co-lead on the EfS group will give you an example of the type of thinking and work that each WG will partake of.</a:t>
            </a:r>
          </a:p>
          <a:p>
            <a:pPr marL="0" marR="0" lvl="0" indent="0" algn="l" rtl="0">
              <a:lnSpc>
                <a:spcPct val="100000"/>
              </a:lnSpc>
              <a:spcBef>
                <a:spcPts val="0"/>
              </a:spcBef>
              <a:spcAft>
                <a:spcPts val="0"/>
              </a:spcAft>
              <a:buClr>
                <a:srgbClr val="0099FF"/>
              </a:buClr>
              <a:buSzPct val="25000"/>
              <a:buFont typeface="Calibri"/>
              <a:buNone/>
            </a:pPr>
            <a:r>
              <a:rPr lang="en-US" sz="1200" b="0" i="1" u="none" strike="noStrike" cap="none" dirty="0">
                <a:solidFill>
                  <a:srgbClr val="0099FF"/>
                </a:solidFill>
                <a:latin typeface="Calibri"/>
                <a:ea typeface="Calibri"/>
                <a:cs typeface="Calibri"/>
                <a:sym typeface="Calibri"/>
              </a:rPr>
              <a:t>TRANSFER control of audio/slides to Kathy</a:t>
            </a:r>
          </a:p>
          <a:p>
            <a:pPr marL="0" marR="0" lvl="0" indent="0" algn="l" rtl="0">
              <a:lnSpc>
                <a:spcPct val="100000"/>
              </a:lnSpc>
              <a:spcBef>
                <a:spcPts val="360"/>
              </a:spcBef>
              <a:spcAft>
                <a:spcPts val="0"/>
              </a:spcAft>
              <a:buClr>
                <a:schemeClr val="dk1"/>
              </a:buClr>
              <a:buSzPct val="25000"/>
              <a:buFont typeface="Calibri"/>
              <a:buNone/>
            </a:pPr>
            <a:endParaRPr sz="1200" b="0" i="1" u="none" strike="noStrike" cap="none" dirty="0">
              <a:solidFill>
                <a:srgbClr val="0099FF"/>
              </a:solidFill>
              <a:latin typeface="Calibri"/>
              <a:ea typeface="Calibri"/>
              <a:cs typeface="Calibri"/>
              <a:sym typeface="Calibri"/>
            </a:endParaRPr>
          </a:p>
        </p:txBody>
      </p:sp>
      <p:sp>
        <p:nvSpPr>
          <p:cNvPr id="362" name="Shape 3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200" b="1" i="0" u="none" strike="noStrike" cap="none" dirty="0">
                <a:solidFill>
                  <a:srgbClr val="000000"/>
                </a:solidFill>
                <a:latin typeface="Calibri"/>
                <a:ea typeface="Calibri"/>
                <a:cs typeface="Calibri"/>
                <a:sym typeface="Calibri"/>
              </a:rPr>
              <a:t>Timeline and Commitments</a:t>
            </a:r>
            <a:r>
              <a:rPr lang="en-US" sz="1200" b="0" i="0" u="none" strike="noStrike" cap="none" dirty="0">
                <a:solidFill>
                  <a:srgbClr val="000000"/>
                </a:solidFill>
                <a:latin typeface="Calibri"/>
                <a:ea typeface="Calibri"/>
                <a:cs typeface="Calibri"/>
                <a:sym typeface="Calibri"/>
              </a:rPr>
              <a:t> include two main levels of Working Group participation:</a:t>
            </a:r>
          </a:p>
          <a:p>
            <a:pPr marL="0" marR="0" lvl="0" indent="0" algn="l" rtl="0">
              <a:lnSpc>
                <a:spcPct val="100000"/>
              </a:lnSpc>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Core group (4-6 people) members commit to and are compensated for 1 to 2 weeks’ time/year.</a:t>
            </a:r>
          </a:p>
          <a:p>
            <a:pPr marL="0" marR="0" lvl="0" indent="0" algn="l" rtl="0">
              <a:lnSpc>
                <a:spcPct val="100000"/>
              </a:lnSpc>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Expert Review-Liaison members are supported with travel funds to attend NextGen meetings and Professional Development workshops.</a:t>
            </a:r>
          </a:p>
          <a:p>
            <a:pPr marL="228600" marR="0" lvl="0" indent="-228600" algn="l" rtl="0">
              <a:lnSpc>
                <a:spcPct val="100000"/>
              </a:lnSpc>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All Implementation Teams and Working Groups attend Annual Meetings</a:t>
            </a:r>
          </a:p>
          <a:p>
            <a:pPr marL="228600" marR="0" lvl="0" indent="-228600" algn="l" rtl="0">
              <a:lnSpc>
                <a:spcPct val="100000"/>
              </a:lnSpc>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Professional Development provided by individual Working Groups in years 2 to 4</a:t>
            </a:r>
          </a:p>
          <a:p>
            <a:pPr marL="228600" marR="0" lvl="0" indent="-228600" algn="l" rtl="0">
              <a:lnSpc>
                <a:spcPct val="100000"/>
              </a:lnSpc>
              <a:spcBef>
                <a:spcPts val="0"/>
              </a:spcBef>
              <a:spcAft>
                <a:spcPts val="0"/>
              </a:spcAft>
              <a:buClr>
                <a:srgbClr val="000000"/>
              </a:buClr>
              <a:buSzPct val="25000"/>
              <a:buFont typeface="Calibri"/>
              <a:buNone/>
            </a:pPr>
            <a:r>
              <a:rPr lang="en-US" sz="1200" b="0" i="0" u="none" strike="noStrike" cap="none" dirty="0">
                <a:solidFill>
                  <a:srgbClr val="000000"/>
                </a:solidFill>
                <a:latin typeface="Calibri"/>
                <a:ea typeface="Calibri"/>
                <a:cs typeface="Calibri"/>
                <a:sym typeface="Calibri"/>
              </a:rPr>
              <a:t>Working Groups and Implementation Teams develop plans and strategies throughout the period</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1" name="Shape 3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Next Gen consortium met 3 times over the last year. First the Working Groups were determined, and that was followed by each working group creating guiding questions and key components. </a:t>
            </a:r>
          </a:p>
        </p:txBody>
      </p:sp>
      <p:sp>
        <p:nvSpPr>
          <p:cNvPr id="378" name="Shape 3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4" name="Shape 3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0" name="Shape 3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Final Note…. This is very much a work in progress, we are figuring out things collaboratively as we go. We </a:t>
            </a:r>
            <a:r>
              <a:rPr lang="en-US" dirty="0"/>
              <a:t>NEED</a:t>
            </a:r>
            <a:r>
              <a:rPr lang="en-US" sz="1200" b="0" i="0" u="none" strike="noStrike" cap="none" dirty="0">
                <a:solidFill>
                  <a:schemeClr val="dk1"/>
                </a:solidFill>
                <a:latin typeface="Calibri"/>
                <a:ea typeface="Calibri"/>
                <a:cs typeface="Calibri"/>
                <a:sym typeface="Calibri"/>
              </a:rPr>
              <a:t> your input and perspective to help come up with innovative, powerful, effective solutions and models. </a:t>
            </a:r>
          </a:p>
          <a:p>
            <a:pPr marL="0" marR="0" lvl="0" indent="0" algn="l" rtl="0">
              <a:spcBef>
                <a:spcPts val="0"/>
              </a:spcBef>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dirty="0"/>
              <a:t>Thank you again for your time today. We look forward to working with you on the Working group of your choice and seeing many of you at the January 14, 2017 workshop at Seattle University.  Don’t hesitate to invite colleagues you think would be interested in participating in/learning more about this effort to contact us, and join a Working Group</a:t>
            </a:r>
          </a:p>
        </p:txBody>
      </p:sp>
      <p:sp>
        <p:nvSpPr>
          <p:cNvPr id="397" name="Shape 3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8" name="Shape 2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Thank SERC and InTeGrate for $50K grant to help us bring together STEM educators/TP faculty from across the state to help lay the foundation for this work.</a:t>
            </a:r>
          </a:p>
          <a:p>
            <a:pPr marL="0" marR="0" lvl="0" indent="0" algn="l" rtl="0">
              <a:spcBef>
                <a:spcPts val="0"/>
              </a:spcBef>
              <a:spcAft>
                <a:spcPts val="0"/>
              </a:spcAft>
              <a:buClr>
                <a:schemeClr val="dk1"/>
              </a:buClr>
              <a:buSzPct val="25000"/>
              <a:buFont typeface="Calibri"/>
              <a:buNone/>
            </a:pPr>
            <a:endParaRPr/>
          </a:p>
          <a:p>
            <a:pPr lvl="0" rtl="0">
              <a:spcBef>
                <a:spcPts val="0"/>
              </a:spcBef>
              <a:buClr>
                <a:schemeClr val="dk1"/>
              </a:buClr>
              <a:buSzPct val="25000"/>
              <a:buFont typeface="Calibri"/>
              <a:buNone/>
            </a:pPr>
            <a:r>
              <a:rPr lang="en-US" dirty="0"/>
              <a:t>GOAL for this Webinar…. to develop a shared understanding of the NextGen-WA project… Who we are, What we hope to Accomplish over the next 4 years and How we plan to carry out this work.</a:t>
            </a:r>
          </a:p>
          <a:p>
            <a:pPr marL="0" marR="0" lvl="0" indent="0" algn="l" rtl="0">
              <a:spcBef>
                <a:spcPts val="0"/>
              </a:spcBef>
              <a:spcAft>
                <a:spcPts val="0"/>
              </a:spcAft>
              <a:buClr>
                <a:schemeClr val="dk1"/>
              </a:buClr>
              <a:buSzPct val="25000"/>
              <a:buFont typeface="Calibri"/>
              <a:buNone/>
            </a:pPr>
            <a:endParaRPr/>
          </a:p>
          <a:p>
            <a:pPr marL="0" marR="0" lvl="0" indent="0" algn="l" rtl="0">
              <a:spcBef>
                <a:spcPts val="0"/>
              </a:spcBef>
              <a:buClr>
                <a:schemeClr val="dk1"/>
              </a:buClr>
              <a:buSzPct val="25000"/>
              <a:buFont typeface="Calibri"/>
              <a:buNone/>
            </a:pPr>
            <a:r>
              <a:rPr lang="en-US" dirty="0"/>
              <a:t>Questions are invited throughout the Webinar via the Chat function and we will have a few places we pause to answer some of the questions</a:t>
            </a:r>
          </a:p>
        </p:txBody>
      </p:sp>
      <p:sp>
        <p:nvSpPr>
          <p:cNvPr id="269" name="Shape 2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Lead into Evaluation and hand off to Dan</a:t>
            </a: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Each Working Group leader now has a Zoom account and will be contacting  you about your first “virtual” Zoom meeting in December to get to know each other, create some Norms for how you want to work, begin discussing your STEM TP area boundaries and goals for Year 1 and through Year 4…. Using the Template we have created to help support your discussions and work.</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Have Roxane provide a short tutorial/intro to Google Drive and Docs</a:t>
            </a:r>
          </a:p>
        </p:txBody>
      </p:sp>
      <p:sp>
        <p:nvSpPr>
          <p:cNvPr id="432" name="Shape 4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DH and EB introduce themselves</a:t>
            </a:r>
          </a:p>
        </p:txBody>
      </p:sp>
      <p:sp>
        <p:nvSpPr>
          <p:cNvPr id="439" name="Shape 4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6" name="Shape 4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7" name="Shape 4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3" name="Shape 4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SzPct val="25000"/>
              <a:buFont typeface="Calibri"/>
              <a:buNone/>
            </a:pPr>
            <a:r>
              <a:rPr lang="en-US" sz="1200" b="1" i="0" u="none" strike="noStrike" cap="none" dirty="0">
                <a:solidFill>
                  <a:schemeClr val="lt1"/>
                </a:solidFill>
                <a:latin typeface="Calibri"/>
                <a:ea typeface="Calibri"/>
                <a:cs typeface="Calibri"/>
                <a:sym typeface="Calibri"/>
              </a:rPr>
              <a:t>DH briefly talks about the Internal Evaluation</a:t>
            </a:r>
          </a:p>
          <a:p>
            <a:pPr marL="0" marR="0" lvl="0" indent="0" algn="l" rtl="0">
              <a:spcBef>
                <a:spcPts val="0"/>
              </a:spcBef>
              <a:spcAft>
                <a:spcPts val="0"/>
              </a:spcAft>
              <a:buClr>
                <a:schemeClr val="dk1"/>
              </a:buClr>
              <a:buSzPct val="25000"/>
              <a:buFont typeface="Calibri"/>
              <a:buNone/>
            </a:pPr>
            <a:endParaRPr sz="1200" b="1" i="0" u="none" strike="noStrike" cap="none">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ct val="100000"/>
              <a:buFont typeface="Calibri"/>
              <a:buAutoNum type="arabicParenR"/>
            </a:pPr>
            <a:r>
              <a:rPr lang="en-US" sz="1200" b="1" i="0" u="none" strike="noStrike" cap="none" dirty="0">
                <a:solidFill>
                  <a:schemeClr val="lt1"/>
                </a:solidFill>
                <a:latin typeface="Calibri"/>
                <a:ea typeface="Calibri"/>
                <a:cs typeface="Calibri"/>
                <a:sym typeface="Calibri"/>
              </a:rPr>
              <a:t>Documenting the iterative design process,</a:t>
            </a:r>
            <a:r>
              <a:rPr lang="en-US" sz="1200" b="0" i="0" u="none" strike="noStrike" cap="none" dirty="0">
                <a:solidFill>
                  <a:schemeClr val="dk1"/>
                </a:solidFill>
                <a:latin typeface="Calibri"/>
                <a:ea typeface="Calibri"/>
                <a:cs typeface="Calibri"/>
                <a:sym typeface="Calibri"/>
              </a:rPr>
              <a:t> such as the roles of key participants and organizations in the Management Team, Regional Teams, and Working Groups, including the key decisions and major design iterations. </a:t>
            </a:r>
          </a:p>
          <a:p>
            <a:pPr marL="228600" marR="0" lvl="0" indent="-228600" algn="l" rtl="0">
              <a:lnSpc>
                <a:spcPct val="100000"/>
              </a:lnSpc>
              <a:spcBef>
                <a:spcPts val="0"/>
              </a:spcBef>
              <a:spcAft>
                <a:spcPts val="0"/>
              </a:spcAft>
              <a:buClr>
                <a:schemeClr val="lt1"/>
              </a:buClr>
              <a:buSzPct val="100000"/>
              <a:buFont typeface="Calibri"/>
              <a:buAutoNum type="arabicParenR"/>
            </a:pPr>
            <a:r>
              <a:rPr lang="en-US" sz="1200" b="1" i="0" u="none" strike="noStrike" cap="none" dirty="0">
                <a:solidFill>
                  <a:schemeClr val="lt1"/>
                </a:solidFill>
                <a:latin typeface="Calibri"/>
                <a:ea typeface="Calibri"/>
                <a:cs typeface="Calibri"/>
                <a:sym typeface="Calibri"/>
              </a:rPr>
              <a:t>Helping the working groups pilot-test their innovations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4" name="Shape 4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EB</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a:t>
            </a:r>
            <a:r>
              <a:rPr lang="en-US" sz="1200" b="1" i="0" u="none" strike="noStrike" cap="none" dirty="0">
                <a:solidFill>
                  <a:schemeClr val="dk1"/>
                </a:solidFill>
                <a:latin typeface="Calibri"/>
                <a:ea typeface="Calibri"/>
                <a:cs typeface="Calibri"/>
                <a:sym typeface="Calibri"/>
              </a:rPr>
              <a:t>external evalu</a:t>
            </a:r>
            <a:r>
              <a:rPr lang="en-US" sz="1200" b="0" i="0" u="none" strike="noStrike" cap="none" dirty="0">
                <a:solidFill>
                  <a:schemeClr val="dk1"/>
                </a:solidFill>
                <a:latin typeface="Calibri"/>
                <a:ea typeface="Calibri"/>
                <a:cs typeface="Calibri"/>
                <a:sym typeface="Calibri"/>
              </a:rPr>
              <a:t>ation will focus on impacts in the three Capacity Building areas of:  1) organizational change, 2) increasing the diversity of the STEM teaching workforce, and 3) collaboration building within and across institutions and disciplines, as well as the impacts in five areas of STEM Teacher Preparation: (A) clinical practice and induction, (B) computer science education, (C) pedagogical content knowledge, (D) education for sustainability, and (E) engineering education. As an example, in Year One, HRI will conduct interviews with key stakeholders (Working Group, Regional Team, and Leadership Team members) to monitor the extent and quality of collaboration within and across these groups.  HRI will provide feedback on project plans for the initial Capacity Building Workshop; observe a portion of the workshop; develop, administer, and analyze a post-workshop survey; and conduct follow-up interviews with a subset of workshop attendees.  HRI will also conduct interviews with individuals from a sample of participating institutions in order to gather baseline, and follow-up data (e.g. Institutional Profiles) about STEM teacher preparation at these institutions.  In addition, HRI will attend (either in person or virtually) project advisory board and leadership meetings as appropriate, provide an annual evaluation report, and provide ongoing formative feedback.</a:t>
            </a:r>
          </a:p>
        </p:txBody>
      </p:sp>
      <p:sp>
        <p:nvSpPr>
          <p:cNvPr id="462" name="Shape 4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i.e. what aspect of this project is still confusing or unclear to you?</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Send us your Muddiest points via the Chat function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If you haven’t had all of your questions answered, please let us know.</a:t>
            </a:r>
          </a:p>
        </p:txBody>
      </p:sp>
      <p:sp>
        <p:nvSpPr>
          <p:cNvPr id="470" name="Shape 47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6" name="Shape 4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Final Note…. This is very much a work in progress, we are figuring out things collaboratively as we go. We want your input and perspective to help come up with innovative, powerful, effective solutions and models. </a:t>
            </a:r>
          </a:p>
        </p:txBody>
      </p:sp>
      <p:sp>
        <p:nvSpPr>
          <p:cNvPr id="477" name="Shape 4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5" name="Shape 2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dirty="0"/>
              <a:t>Broad Geographic Representation *Stars represent some of the primary collaborators</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Notes---CWU, EWU, WWU, SPU, WSU-V, UW-Tacoma plus PNNL, WA-LASER are all part of the Collaborative proposal.</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Have and want/will recruit additional Key Stakeholders from UW- Seattle, WSU-Pullman and Tri Cities, Evergreen, Seattle U., Walla Walla, Heritage, Gonzaga, Whitworth, and Northwest University </a:t>
            </a: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Likewise with respect to NGO representatives, Govt folks and business folks interested in STEM education.</a:t>
            </a:r>
          </a:p>
        </p:txBody>
      </p:sp>
      <p:sp>
        <p:nvSpPr>
          <p:cNvPr id="276" name="Shape 2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Washington is an NGSS and CCSS adoption state…. Which means that all of our Science and Math Teacher Prep programs need to be realigned/updated to reflect these new state standards. One of the underlying premises of NextGen-WA is that we can Update our programs more effectively and quickly by collaborating with one another… for the benefit of all our preservice students and eventually for the benefit of all P-12 students in the State.</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Based on this Vision we identified several aspects of STEM Teacher Preparation that we all wanted to improve and align with the NGSS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WA-STEM workforce needs support this work with thousands of STEM jobs (mostly in Computer Science and Engineering) going unfilled</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and more specifically recent legislation has mandated the teaching of more CompSci in High schools (K-12).  As you may/may not be aware a state taskforce has been working on a new Computer Science (K-12) endorsement.  However it will be up to us to figure out how to make this endorsement work at our institutions for pre-service teachers and for inservice teachers wishing to seek this endorsement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GAP Analysis… in 2015 Gus Nollmeyer from EWU helped us put together and conduct a NGSS course gap analysis of our STEM TP courses/curricula.</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This survey told us that our programs all are generally well aligned with NGSS DCI’s and Scientific Practices, but missing Engineering practices, and mixed with respect to the Cross-cutting themes.  The WSSLS also include Computer Science… which is also missing from our STEM TP programs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the three one-day workshops we developed a vision for the World of 2030, the Students of 2030, and The STEM teachers of 2030 (Elementary, Middle, and High), leading us to think about the STEM TP programs of 2030… and how are current programs will need to evolve to produce the STEM teachers of 2030 who can in turn engage and prepare the next generation of scientists, mathematicians, engineers and computer scientists… as well as the next generation of STEM literate citizens.</a:t>
            </a: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We couldn’t have done this without all of your (and other folks) collective input, ideas, and support)</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Identified 9 areas related to STEM Teacher Preparation to address/improve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Capacity Building Components: Organizational Change, Diversity, and Collaboration Building… are items that lay the foundation for all of our work.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TP Improvement Areas: **(a) Clinical Practice- Induction, (b) Pedagogical Content Knowledge, (c) Computer Science in STEM TP, (d) Engineering in STEM TP, (e) Education for Sustainability, and (f) Math and STEM Teacher Preparation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++Partners in the Proposal include: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CWU, EWU, WWU, SPU, and WSU-Vancouver, plus UW-Tacoma, PNNL, WA-LASER…</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With Ellen Ebert acting as our Management Team Liaison with OSPI.</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8" name="Shape 2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4" name="Shape 3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GOALS… </a:t>
            </a:r>
            <a:r>
              <a:rPr lang="en-US" sz="1200" b="0" i="0" u="none" strike="noStrike" cap="none" dirty="0">
                <a:solidFill>
                  <a:srgbClr val="3F3F3F"/>
                </a:solidFill>
                <a:latin typeface="Century Gothic"/>
                <a:ea typeface="Century Gothic"/>
                <a:cs typeface="Century Gothic"/>
                <a:sym typeface="Century Gothic"/>
              </a:rPr>
              <a:t>Anticipated Outcomes and Benefits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COLLECTIVE IMPACT FRAMEWORK… </a:t>
            </a:r>
            <a:r>
              <a:rPr lang="en-US" sz="1200" b="0" i="0" u="none" strike="noStrike" cap="none" dirty="0">
                <a:solidFill>
                  <a:srgbClr val="3F3F3F"/>
                </a:solidFill>
                <a:latin typeface="Century Gothic"/>
                <a:ea typeface="Century Gothic"/>
                <a:cs typeface="Century Gothic"/>
                <a:sym typeface="Century Gothic"/>
              </a:rPr>
              <a:t>Kania, Kramer, and Hanleybrown (2011)</a:t>
            </a:r>
          </a:p>
          <a:p>
            <a:pPr marL="0" marR="0" lvl="0" indent="0" algn="l" rtl="0">
              <a:lnSpc>
                <a:spcPct val="100000"/>
              </a:lnSpc>
              <a:spcBef>
                <a:spcPts val="0"/>
              </a:spcBef>
              <a:spcAft>
                <a:spcPts val="0"/>
              </a:spcAft>
              <a:buClr>
                <a:srgbClr val="3F3F3F"/>
              </a:buClr>
              <a:buSzPct val="25000"/>
              <a:buFont typeface="Century Gothic"/>
              <a:buNone/>
            </a:pPr>
            <a:r>
              <a:rPr lang="en-US" sz="1200" b="0" i="0" u="none" strike="noStrike" cap="none" dirty="0">
                <a:solidFill>
                  <a:srgbClr val="3F3F3F"/>
                </a:solidFill>
                <a:latin typeface="Century Gothic"/>
                <a:ea typeface="Century Gothic"/>
                <a:cs typeface="Century Gothic"/>
                <a:sym typeface="Century Gothic"/>
              </a:rPr>
              <a:t>PLAN OF ACTION… Working Groups and Implementation Teams</a:t>
            </a:r>
          </a:p>
          <a:p>
            <a:pPr marL="0" marR="0" lvl="0" indent="0" algn="l" rtl="0">
              <a:lnSpc>
                <a:spcPct val="100000"/>
              </a:lnSpc>
              <a:spcBef>
                <a:spcPts val="0"/>
              </a:spcBef>
              <a:spcAft>
                <a:spcPts val="0"/>
              </a:spcAft>
              <a:buClr>
                <a:srgbClr val="3F3F3F"/>
              </a:buClr>
              <a:buSzPct val="25000"/>
              <a:buFont typeface="Century Gothic"/>
              <a:buNone/>
            </a:pPr>
            <a:r>
              <a:rPr lang="en-US" sz="1200" b="0" i="0" u="none" strike="noStrike" cap="none" dirty="0">
                <a:solidFill>
                  <a:srgbClr val="3F3F3F"/>
                </a:solidFill>
                <a:latin typeface="Century Gothic"/>
                <a:ea typeface="Century Gothic"/>
                <a:cs typeface="Century Gothic"/>
                <a:sym typeface="Century Gothic"/>
              </a:rPr>
              <a:t>MANAGEMENT AND COMMUNICATIONS… Management Team, Advisory Board, Implementation Council </a:t>
            </a:r>
          </a:p>
          <a:p>
            <a:pPr marL="0" marR="0" lvl="0" indent="0" algn="l" rtl="0">
              <a:lnSpc>
                <a:spcPct val="100000"/>
              </a:lnSpc>
              <a:spcBef>
                <a:spcPts val="0"/>
              </a:spcBef>
              <a:spcAft>
                <a:spcPts val="0"/>
              </a:spcAft>
              <a:buClr>
                <a:srgbClr val="3F3F3F"/>
              </a:buClr>
              <a:buSzPct val="25000"/>
              <a:buFont typeface="Century Gothic"/>
              <a:buNone/>
            </a:pPr>
            <a:r>
              <a:rPr lang="en-US" sz="1200" b="0" i="0" u="none" strike="noStrike" cap="none" dirty="0">
                <a:solidFill>
                  <a:srgbClr val="3F3F3F"/>
                </a:solidFill>
                <a:latin typeface="Century Gothic"/>
                <a:ea typeface="Century Gothic"/>
                <a:cs typeface="Century Gothic"/>
                <a:sym typeface="Century Gothic"/>
              </a:rPr>
              <a:t>EVALUATION… External and Internal</a:t>
            </a:r>
          </a:p>
          <a:p>
            <a:pPr marL="0" marR="0" lvl="0" indent="0" algn="l" rtl="0">
              <a:lnSpc>
                <a:spcPct val="100000"/>
              </a:lnSpc>
              <a:spcBef>
                <a:spcPts val="0"/>
              </a:spcBef>
              <a:spcAft>
                <a:spcPts val="0"/>
              </a:spcAft>
              <a:buClr>
                <a:srgbClr val="3F3F3F"/>
              </a:buClr>
              <a:buSzPct val="25000"/>
              <a:buFont typeface="Century Gothic"/>
              <a:buNone/>
            </a:pPr>
            <a:r>
              <a:rPr lang="en-US" sz="1200" b="0" i="0" u="none" strike="noStrike" cap="none" dirty="0">
                <a:solidFill>
                  <a:srgbClr val="3F3F3F"/>
                </a:solidFill>
                <a:latin typeface="Century Gothic"/>
                <a:ea typeface="Century Gothic"/>
                <a:cs typeface="Century Gothic"/>
                <a:sym typeface="Century Gothic"/>
              </a:rPr>
              <a:t>RESEARCH</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ct val="25000"/>
              <a:buFont typeface="Century Gothic"/>
              <a:buNone/>
            </a:pPr>
            <a:r>
              <a:rPr lang="en-US" sz="1200" b="0" i="0" u="none" strike="noStrike" cap="none" dirty="0">
                <a:solidFill>
                  <a:srgbClr val="3F3F3F"/>
                </a:solidFill>
                <a:latin typeface="Century Gothic"/>
                <a:ea typeface="Century Gothic"/>
                <a:cs typeface="Century Gothic"/>
                <a:sym typeface="Century Gothic"/>
              </a:rPr>
              <a:t>EVALUATION</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5" name="Shape 3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1" name="Shape 3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2" name="Shape 3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Note--- we will also be conducting research on the extent to which collaborating to improve STEM Teacher Preparation within our institutions and across the state…. Leads to “success”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i.e. trying to determine “What Success Looks Like” at each of these levels</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0" name="Shape 3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Large-scale social change requires broad cross-sector coordination, yet too many organizations are working in isolation from one another (i.e. every IHE, every STEM TP program, every K-12 school)</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Collective Impact is a framework to tackle deeply entrenched and </a:t>
            </a:r>
            <a:r>
              <a:rPr lang="en-US" sz="1200" b="0" i="0" u="sng" strike="noStrike" cap="none" dirty="0">
                <a:solidFill>
                  <a:schemeClr val="hlink"/>
                </a:solidFill>
                <a:latin typeface="Calibri"/>
                <a:ea typeface="Calibri"/>
                <a:cs typeface="Calibri"/>
                <a:sym typeface="Calibri"/>
                <a:hlinkClick r:id="rId3"/>
              </a:rPr>
              <a:t>complex social problems. It is an innovative and structured approach to making collaboration work across government, business, philanthropy, non-profit organisations and citizens to achieve significant and lasting social change.</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http://collectiveimpactforum.org/what-collective-impact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It </a:t>
            </a:r>
            <a:r>
              <a:rPr lang="en-US" sz="1200" b="0" i="0" u="sng" strike="noStrike" cap="none" dirty="0">
                <a:solidFill>
                  <a:schemeClr val="dk1"/>
                </a:solidFill>
                <a:latin typeface="Calibri"/>
                <a:ea typeface="Calibri"/>
                <a:cs typeface="Calibri"/>
                <a:sym typeface="Calibri"/>
              </a:rPr>
              <a:t>Starts with a Common Agenda</a:t>
            </a:r>
            <a:r>
              <a:rPr lang="en-US" sz="1200" b="0" i="0" u="none" strike="noStrike" cap="none" dirty="0">
                <a:solidFill>
                  <a:schemeClr val="dk1"/>
                </a:solidFill>
                <a:latin typeface="Calibri"/>
                <a:ea typeface="Calibri"/>
                <a:cs typeface="Calibri"/>
                <a:sym typeface="Calibri"/>
              </a:rPr>
              <a:t>… i.e. coming together to collectively define the problem and create a shared visions to solve it (e.g. 2015 workshops and the NSF proposal)</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It </a:t>
            </a:r>
            <a:r>
              <a:rPr lang="en-US" sz="1200" b="0" i="0" u="sng" strike="noStrike" cap="none" dirty="0">
                <a:solidFill>
                  <a:schemeClr val="dk1"/>
                </a:solidFill>
                <a:latin typeface="Calibri"/>
                <a:ea typeface="Calibri"/>
                <a:cs typeface="Calibri"/>
                <a:sym typeface="Calibri"/>
              </a:rPr>
              <a:t>Establishes shared measurement</a:t>
            </a:r>
            <a:r>
              <a:rPr lang="en-US" sz="1200" b="0" i="0" u="none" strike="noStrike" cap="none" dirty="0">
                <a:solidFill>
                  <a:schemeClr val="dk1"/>
                </a:solidFill>
                <a:latin typeface="Calibri"/>
                <a:ea typeface="Calibri"/>
                <a:cs typeface="Calibri"/>
                <a:sym typeface="Calibri"/>
              </a:rPr>
              <a:t>…. That means agreeing to track progress in the same way, which allows for continuous improvement (see the Evaluation plan and baseline data collection efforts)</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It </a:t>
            </a:r>
            <a:r>
              <a:rPr lang="en-US" sz="1200" b="0" i="0" u="sng" strike="noStrike" cap="none" dirty="0">
                <a:solidFill>
                  <a:schemeClr val="dk1"/>
                </a:solidFill>
                <a:latin typeface="Calibri"/>
                <a:ea typeface="Calibri"/>
                <a:cs typeface="Calibri"/>
                <a:sym typeface="Calibri"/>
              </a:rPr>
              <a:t>Fosters mutually reinforcing activities-</a:t>
            </a:r>
            <a:r>
              <a:rPr lang="en-US" sz="1200" b="0" i="0" u="none" strike="noStrike" cap="none" dirty="0">
                <a:solidFill>
                  <a:schemeClr val="dk1"/>
                </a:solidFill>
                <a:latin typeface="Calibri"/>
                <a:ea typeface="Calibri"/>
                <a:cs typeface="Calibri"/>
                <a:sym typeface="Calibri"/>
              </a:rPr>
              <a:t>-- that means coordinating collective efforts to maximize the end result (i.e. individual Working Group Efforts each contributing part of the solution… coordinated by the management team</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It </a:t>
            </a:r>
            <a:r>
              <a:rPr lang="en-US" sz="1200" b="0" i="0" u="sng" strike="noStrike" cap="none" dirty="0">
                <a:solidFill>
                  <a:schemeClr val="dk1"/>
                </a:solidFill>
                <a:latin typeface="Calibri"/>
                <a:ea typeface="Calibri"/>
                <a:cs typeface="Calibri"/>
                <a:sym typeface="Calibri"/>
              </a:rPr>
              <a:t>Encourages continuous communications-</a:t>
            </a:r>
            <a:r>
              <a:rPr lang="en-US" sz="1200" b="0" i="0" u="none" strike="noStrike" cap="none" dirty="0">
                <a:solidFill>
                  <a:schemeClr val="dk1"/>
                </a:solidFill>
                <a:latin typeface="Calibri"/>
                <a:ea typeface="Calibri"/>
                <a:cs typeface="Calibri"/>
                <a:sym typeface="Calibri"/>
              </a:rPr>
              <a:t>-- that means building trust and relationships among all participants (within and across Working Groups and Implementation Teams) and with external partners (OSPI, PESB, etc.)</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And it has a </a:t>
            </a:r>
            <a:r>
              <a:rPr lang="en-US" sz="1200" b="0" i="0" u="sng" strike="noStrike" cap="none" dirty="0">
                <a:solidFill>
                  <a:schemeClr val="dk1"/>
                </a:solidFill>
                <a:latin typeface="Calibri"/>
                <a:ea typeface="Calibri"/>
                <a:cs typeface="Calibri"/>
                <a:sym typeface="Calibri"/>
              </a:rPr>
              <a:t>Strong Backbone-</a:t>
            </a:r>
            <a:r>
              <a:rPr lang="en-US" sz="1200" b="0" i="0" u="none" strike="noStrike" cap="none" dirty="0">
                <a:solidFill>
                  <a:schemeClr val="dk1"/>
                </a:solidFill>
                <a:latin typeface="Calibri"/>
                <a:ea typeface="Calibri"/>
                <a:cs typeface="Calibri"/>
                <a:sym typeface="Calibri"/>
              </a:rPr>
              <a:t>---that means having a team dedicated to orchestrating the work of the group (the Management Team, plus the Statewide Implementation Council)</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If you would like to learn more about Collective Impact Framework… please see the link to </a:t>
            </a:r>
          </a:p>
        </p:txBody>
      </p:sp>
      <p:sp>
        <p:nvSpPr>
          <p:cNvPr id="327" name="Shape 3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866440" y="927099"/>
            <a:ext cx="6343201"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8" name="Shape 28"/>
          <p:cNvSpPr txBox="1">
            <a:spLocks noGrp="1"/>
          </p:cNvSpPr>
          <p:nvPr>
            <p:ph type="body" idx="1"/>
          </p:nvPr>
        </p:nvSpPr>
        <p:spPr>
          <a:xfrm>
            <a:off x="866441" y="2489200"/>
            <a:ext cx="6343201" cy="3530598"/>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9" name="Shape 29"/>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0" name="Shape 30"/>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1" name="Shape 31"/>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Shape 129"/>
        <p:cNvGrpSpPr/>
        <p:nvPr/>
      </p:nvGrpSpPr>
      <p:grpSpPr>
        <a:xfrm>
          <a:off x="0" y="0"/>
          <a:ext cx="0" cy="0"/>
          <a:chOff x="0" y="0"/>
          <a:chExt cx="0" cy="0"/>
        </a:xfrm>
      </p:grpSpPr>
      <p:grpSp>
        <p:nvGrpSpPr>
          <p:cNvPr id="130" name="Shape 130"/>
          <p:cNvGrpSpPr/>
          <p:nvPr/>
        </p:nvGrpSpPr>
        <p:grpSpPr>
          <a:xfrm>
            <a:off x="0" y="0"/>
            <a:ext cx="9144000" cy="6860796"/>
            <a:chOff x="0" y="0"/>
            <a:chExt cx="9144000" cy="6860796"/>
          </a:xfrm>
        </p:grpSpPr>
        <p:sp>
          <p:nvSpPr>
            <p:cNvPr id="131" name="Shape 131"/>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2" name="Shape 132"/>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3" name="Shape 133"/>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4" name="Shape 134"/>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5" name="Shape 135"/>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6" name="Shape 136"/>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7" name="Shape 137"/>
            <p:cNvSpPr/>
            <p:nvPr/>
          </p:nvSpPr>
          <p:spPr>
            <a:xfrm>
              <a:off x="421502" y="402162"/>
              <a:ext cx="8327939" cy="3141132"/>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8" name="Shape 138"/>
            <p:cNvSpPr/>
            <p:nvPr/>
          </p:nvSpPr>
          <p:spPr>
            <a:xfrm rot="10204164">
              <a:off x="426786" y="4564241"/>
              <a:ext cx="2377689" cy="317748"/>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9" name="Shape 139"/>
            <p:cNvSpPr/>
            <p:nvPr/>
          </p:nvSpPr>
          <p:spPr>
            <a:xfrm rot="10800000">
              <a:off x="485020" y="2670078"/>
              <a:ext cx="8182127" cy="2130507"/>
            </a:xfrm>
            <a:custGeom>
              <a:avLst/>
              <a:gdLst/>
              <a:ahLst/>
              <a:cxnLst/>
              <a:rect l="0" t="0" r="0" b="0"/>
              <a:pathLst>
                <a:path w="120000" h="120000" extrusionOk="0">
                  <a:moveTo>
                    <a:pt x="0" y="0"/>
                  </a:moveTo>
                  <a:lnTo>
                    <a:pt x="0" y="30071"/>
                  </a:lnTo>
                  <a:lnTo>
                    <a:pt x="0" y="119563"/>
                  </a:lnTo>
                  <a:lnTo>
                    <a:pt x="0" y="120000"/>
                  </a:lnTo>
                  <a:lnTo>
                    <a:pt x="120000" y="119550"/>
                  </a:lnTo>
                  <a:cubicBezTo>
                    <a:pt x="119964" y="101577"/>
                    <a:pt x="120036" y="119376"/>
                    <a:pt x="120000" y="119563"/>
                  </a:cubicBezTo>
                  <a:cubicBezTo>
                    <a:pt x="119964" y="89728"/>
                    <a:pt x="119916" y="59906"/>
                    <a:pt x="119880" y="30071"/>
                  </a:cubicBezTo>
                  <a:lnTo>
                    <a:pt x="119880" y="0"/>
                  </a:lnTo>
                  <a:lnTo>
                    <a:pt x="119880" y="0"/>
                  </a:lnTo>
                  <a:lnTo>
                    <a:pt x="114408" y="3155"/>
                  </a:lnTo>
                  <a:lnTo>
                    <a:pt x="109008" y="5949"/>
                  </a:lnTo>
                  <a:lnTo>
                    <a:pt x="103536" y="8344"/>
                  </a:lnTo>
                  <a:lnTo>
                    <a:pt x="98124" y="10564"/>
                  </a:lnTo>
                  <a:lnTo>
                    <a:pt x="92712" y="12273"/>
                  </a:lnTo>
                  <a:lnTo>
                    <a:pt x="87348" y="13557"/>
                  </a:lnTo>
                  <a:lnTo>
                    <a:pt x="81984" y="14667"/>
                  </a:lnTo>
                  <a:lnTo>
                    <a:pt x="76716" y="15416"/>
                  </a:lnTo>
                  <a:lnTo>
                    <a:pt x="71544" y="15952"/>
                  </a:lnTo>
                  <a:lnTo>
                    <a:pt x="66408" y="16139"/>
                  </a:lnTo>
                  <a:lnTo>
                    <a:pt x="61440" y="16139"/>
                  </a:lnTo>
                  <a:lnTo>
                    <a:pt x="56508" y="16139"/>
                  </a:lnTo>
                  <a:lnTo>
                    <a:pt x="51732" y="15790"/>
                  </a:lnTo>
                  <a:lnTo>
                    <a:pt x="47076" y="15229"/>
                  </a:lnTo>
                  <a:lnTo>
                    <a:pt x="42576" y="14480"/>
                  </a:lnTo>
                  <a:lnTo>
                    <a:pt x="38244" y="13732"/>
                  </a:lnTo>
                  <a:lnTo>
                    <a:pt x="34080" y="12797"/>
                  </a:lnTo>
                  <a:lnTo>
                    <a:pt x="30060" y="11898"/>
                  </a:lnTo>
                  <a:lnTo>
                    <a:pt x="26304" y="10788"/>
                  </a:lnTo>
                  <a:lnTo>
                    <a:pt x="22668" y="9666"/>
                  </a:lnTo>
                  <a:lnTo>
                    <a:pt x="16152" y="7221"/>
                  </a:lnTo>
                  <a:lnTo>
                    <a:pt x="10584" y="4989"/>
                  </a:lnTo>
                  <a:lnTo>
                    <a:pt x="6132" y="3155"/>
                  </a:lnTo>
                  <a:lnTo>
                    <a:pt x="2808" y="1471"/>
                  </a:lnTo>
                  <a:lnTo>
                    <a:pt x="0" y="0"/>
                  </a:lnTo>
                  <a:lnTo>
                    <a:pt x="0" y="0"/>
                  </a:lnTo>
                  <a:close/>
                </a:path>
              </a:pathLst>
            </a:cu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0" name="Shape 140"/>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141" name="Shape 141"/>
          <p:cNvSpPr txBox="1">
            <a:spLocks noGrp="1"/>
          </p:cNvSpPr>
          <p:nvPr>
            <p:ph type="title"/>
          </p:nvPr>
        </p:nvSpPr>
        <p:spPr>
          <a:xfrm>
            <a:off x="866445" y="4961453"/>
            <a:ext cx="6422002"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42" name="Shape 142"/>
          <p:cNvSpPr>
            <a:spLocks noGrp="1"/>
          </p:cNvSpPr>
          <p:nvPr>
            <p:ph type="pic" idx="2"/>
          </p:nvPr>
        </p:nvSpPr>
        <p:spPr>
          <a:xfrm>
            <a:off x="866441" y="685800"/>
            <a:ext cx="6422003" cy="3429000"/>
          </a:xfrm>
          <a:prstGeom prst="roundRect">
            <a:avLst>
              <a:gd name="adj" fmla="val 1858"/>
            </a:avLst>
          </a:prstGeom>
          <a:noFill/>
          <a:ln>
            <a:noFill/>
          </a:ln>
          <a:effectLst>
            <a:outerShdw blurRad="50799" dist="50800" dir="5400000" algn="tl" rotWithShape="0">
              <a:srgbClr val="000000">
                <a:alpha val="41960"/>
              </a:srgbClr>
            </a:outerShdw>
          </a:effectLst>
        </p:spPr>
        <p:txBody>
          <a:bodyPr lIns="91425" tIns="91425" rIns="91425" bIns="91425" anchor="t" anchorCtr="0"/>
          <a:lstStyle>
            <a:lvl1pPr marL="0" marR="0" lvl="0" indent="0" algn="ctr"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43" name="Shape 143"/>
          <p:cNvSpPr txBox="1">
            <a:spLocks noGrp="1"/>
          </p:cNvSpPr>
          <p:nvPr>
            <p:ph type="body" idx="1"/>
          </p:nvPr>
        </p:nvSpPr>
        <p:spPr>
          <a:xfrm>
            <a:off x="866441" y="5528191"/>
            <a:ext cx="6422003" cy="493710"/>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44" name="Shape 144"/>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5" name="Shape 145"/>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6" name="Shape 146"/>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7" name="Shape 147"/>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aption">
    <p:spTree>
      <p:nvGrpSpPr>
        <p:cNvPr id="1" name="Shape 148"/>
        <p:cNvGrpSpPr/>
        <p:nvPr/>
      </p:nvGrpSpPr>
      <p:grpSpPr>
        <a:xfrm>
          <a:off x="0" y="0"/>
          <a:ext cx="0" cy="0"/>
          <a:chOff x="0" y="0"/>
          <a:chExt cx="0" cy="0"/>
        </a:xfrm>
      </p:grpSpPr>
      <p:grpSp>
        <p:nvGrpSpPr>
          <p:cNvPr id="149" name="Shape 149"/>
          <p:cNvGrpSpPr/>
          <p:nvPr/>
        </p:nvGrpSpPr>
        <p:grpSpPr>
          <a:xfrm>
            <a:off x="0" y="0"/>
            <a:ext cx="9144000" cy="6860796"/>
            <a:chOff x="0" y="0"/>
            <a:chExt cx="9144000" cy="6860796"/>
          </a:xfrm>
        </p:grpSpPr>
        <p:sp>
          <p:nvSpPr>
            <p:cNvPr id="150" name="Shape 150"/>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1" name="Shape 151"/>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2" name="Shape 152"/>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3" name="Shape 153"/>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4" name="Shape 154"/>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5" name="Shape 155"/>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6" name="Shape 156"/>
            <p:cNvSpPr/>
            <p:nvPr/>
          </p:nvSpPr>
          <p:spPr>
            <a:xfrm rot="-589932">
              <a:off x="6359944" y="2780895"/>
              <a:ext cx="2377690" cy="317745"/>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7" name="Shape 157"/>
            <p:cNvSpPr/>
            <p:nvPr/>
          </p:nvSpPr>
          <p:spPr>
            <a:xfrm>
              <a:off x="485022" y="4343398"/>
              <a:ext cx="8182127" cy="2112435"/>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8" name="Shape 158"/>
            <p:cNvSpPr/>
            <p:nvPr/>
          </p:nvSpPr>
          <p:spPr>
            <a:xfrm>
              <a:off x="485022" y="2854646"/>
              <a:ext cx="8182127" cy="2130507"/>
            </a:xfrm>
            <a:custGeom>
              <a:avLst/>
              <a:gdLst/>
              <a:ahLst/>
              <a:cxnLst/>
              <a:rect l="0" t="0" r="0" b="0"/>
              <a:pathLst>
                <a:path w="120000" h="120000" extrusionOk="0">
                  <a:moveTo>
                    <a:pt x="0" y="0"/>
                  </a:moveTo>
                  <a:lnTo>
                    <a:pt x="0" y="30071"/>
                  </a:lnTo>
                  <a:lnTo>
                    <a:pt x="0" y="119563"/>
                  </a:lnTo>
                  <a:lnTo>
                    <a:pt x="0" y="120000"/>
                  </a:lnTo>
                  <a:lnTo>
                    <a:pt x="120000" y="119550"/>
                  </a:lnTo>
                  <a:cubicBezTo>
                    <a:pt x="119964" y="101577"/>
                    <a:pt x="120036" y="119376"/>
                    <a:pt x="120000" y="119563"/>
                  </a:cubicBezTo>
                  <a:cubicBezTo>
                    <a:pt x="119964" y="89728"/>
                    <a:pt x="119916" y="59906"/>
                    <a:pt x="119880" y="30071"/>
                  </a:cubicBezTo>
                  <a:lnTo>
                    <a:pt x="119880" y="0"/>
                  </a:lnTo>
                  <a:lnTo>
                    <a:pt x="119880" y="0"/>
                  </a:lnTo>
                  <a:lnTo>
                    <a:pt x="114408" y="3155"/>
                  </a:lnTo>
                  <a:lnTo>
                    <a:pt x="109008" y="5949"/>
                  </a:lnTo>
                  <a:lnTo>
                    <a:pt x="103536" y="8344"/>
                  </a:lnTo>
                  <a:lnTo>
                    <a:pt x="98124" y="10564"/>
                  </a:lnTo>
                  <a:lnTo>
                    <a:pt x="92712" y="12273"/>
                  </a:lnTo>
                  <a:lnTo>
                    <a:pt x="87348" y="13557"/>
                  </a:lnTo>
                  <a:lnTo>
                    <a:pt x="81984" y="14667"/>
                  </a:lnTo>
                  <a:lnTo>
                    <a:pt x="76716" y="15416"/>
                  </a:lnTo>
                  <a:lnTo>
                    <a:pt x="71544" y="15952"/>
                  </a:lnTo>
                  <a:lnTo>
                    <a:pt x="66408" y="16139"/>
                  </a:lnTo>
                  <a:lnTo>
                    <a:pt x="61440" y="16139"/>
                  </a:lnTo>
                  <a:lnTo>
                    <a:pt x="56508" y="16139"/>
                  </a:lnTo>
                  <a:lnTo>
                    <a:pt x="51732" y="15790"/>
                  </a:lnTo>
                  <a:lnTo>
                    <a:pt x="47076" y="15229"/>
                  </a:lnTo>
                  <a:lnTo>
                    <a:pt x="42576" y="14480"/>
                  </a:lnTo>
                  <a:lnTo>
                    <a:pt x="38244" y="13732"/>
                  </a:lnTo>
                  <a:lnTo>
                    <a:pt x="34080" y="12797"/>
                  </a:lnTo>
                  <a:lnTo>
                    <a:pt x="30060" y="11898"/>
                  </a:lnTo>
                  <a:lnTo>
                    <a:pt x="26304" y="10788"/>
                  </a:lnTo>
                  <a:lnTo>
                    <a:pt x="22668" y="9666"/>
                  </a:lnTo>
                  <a:lnTo>
                    <a:pt x="16152" y="7221"/>
                  </a:lnTo>
                  <a:lnTo>
                    <a:pt x="10584" y="4989"/>
                  </a:lnTo>
                  <a:lnTo>
                    <a:pt x="6132" y="3155"/>
                  </a:lnTo>
                  <a:lnTo>
                    <a:pt x="2808" y="1471"/>
                  </a:lnTo>
                  <a:lnTo>
                    <a:pt x="0" y="0"/>
                  </a:lnTo>
                  <a:lnTo>
                    <a:pt x="0" y="0"/>
                  </a:lnTo>
                  <a:close/>
                </a:path>
              </a:pathLst>
            </a:cu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9" name="Shape 159"/>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160" name="Shape 160"/>
          <p:cNvSpPr txBox="1">
            <a:spLocks noGrp="1"/>
          </p:cNvSpPr>
          <p:nvPr>
            <p:ph type="title"/>
          </p:nvPr>
        </p:nvSpPr>
        <p:spPr>
          <a:xfrm>
            <a:off x="866441" y="927100"/>
            <a:ext cx="6422003" cy="169271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61" name="Shape 161"/>
          <p:cNvSpPr txBox="1">
            <a:spLocks noGrp="1"/>
          </p:cNvSpPr>
          <p:nvPr>
            <p:ph type="body" idx="1"/>
          </p:nvPr>
        </p:nvSpPr>
        <p:spPr>
          <a:xfrm>
            <a:off x="866440" y="3488023"/>
            <a:ext cx="6422005" cy="2536857"/>
          </a:xfrm>
          <a:prstGeom prst="rect">
            <a:avLst/>
          </a:prstGeom>
          <a:noFill/>
          <a:ln>
            <a:noFill/>
          </a:ln>
        </p:spPr>
        <p:txBody>
          <a:bodyPr lIns="91425" tIns="91425" rIns="91425" bIns="91425" anchor="ctr" anchorCtr="0"/>
          <a:lstStyle>
            <a:lvl1pPr marL="0" marR="0" lvl="0" indent="0" algn="l" rtl="0">
              <a:lnSpc>
                <a:spcPct val="100000"/>
              </a:lnSpc>
              <a:spcBef>
                <a:spcPts val="1000"/>
              </a:spcBef>
              <a:spcAft>
                <a:spcPts val="0"/>
              </a:spcAft>
              <a:buClr>
                <a:schemeClr val="accent1"/>
              </a:buClr>
              <a:buFont typeface="Noto Sans Symbols"/>
              <a:buNone/>
              <a:defRPr sz="18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62" name="Shape 162"/>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3" name="Shape 163"/>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4" name="Shape 164"/>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5" name="Shape 165"/>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with Caption">
    <p:spTree>
      <p:nvGrpSpPr>
        <p:cNvPr id="1" name="Shape 166"/>
        <p:cNvGrpSpPr/>
        <p:nvPr/>
      </p:nvGrpSpPr>
      <p:grpSpPr>
        <a:xfrm>
          <a:off x="0" y="0"/>
          <a:ext cx="0" cy="0"/>
          <a:chOff x="0" y="0"/>
          <a:chExt cx="0" cy="0"/>
        </a:xfrm>
      </p:grpSpPr>
      <p:grpSp>
        <p:nvGrpSpPr>
          <p:cNvPr id="167" name="Shape 167"/>
          <p:cNvGrpSpPr/>
          <p:nvPr/>
        </p:nvGrpSpPr>
        <p:grpSpPr>
          <a:xfrm>
            <a:off x="0" y="0"/>
            <a:ext cx="9144000" cy="6860796"/>
            <a:chOff x="0" y="0"/>
            <a:chExt cx="9144000" cy="6860796"/>
          </a:xfrm>
        </p:grpSpPr>
        <p:sp>
          <p:nvSpPr>
            <p:cNvPr id="168" name="Shape 168"/>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9" name="Shape 169"/>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0" name="Shape 170"/>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1" name="Shape 171"/>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2" name="Shape 172"/>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3" name="Shape 173"/>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4" name="Shape 174"/>
            <p:cNvSpPr/>
            <p:nvPr/>
          </p:nvSpPr>
          <p:spPr>
            <a:xfrm rot="-589932">
              <a:off x="6359944" y="4309201"/>
              <a:ext cx="2377690" cy="317745"/>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5" name="Shape 175"/>
            <p:cNvSpPr/>
            <p:nvPr/>
          </p:nvSpPr>
          <p:spPr>
            <a:xfrm>
              <a:off x="485022" y="4381500"/>
              <a:ext cx="8182127" cy="2130507"/>
            </a:xfrm>
            <a:custGeom>
              <a:avLst/>
              <a:gdLst/>
              <a:ahLst/>
              <a:cxnLst/>
              <a:rect l="0" t="0" r="0" b="0"/>
              <a:pathLst>
                <a:path w="120000" h="120000" extrusionOk="0">
                  <a:moveTo>
                    <a:pt x="0" y="0"/>
                  </a:moveTo>
                  <a:lnTo>
                    <a:pt x="0" y="30071"/>
                  </a:lnTo>
                  <a:lnTo>
                    <a:pt x="0" y="119563"/>
                  </a:lnTo>
                  <a:lnTo>
                    <a:pt x="0" y="120000"/>
                  </a:lnTo>
                  <a:lnTo>
                    <a:pt x="120000" y="119550"/>
                  </a:lnTo>
                  <a:cubicBezTo>
                    <a:pt x="119964" y="101577"/>
                    <a:pt x="120036" y="119376"/>
                    <a:pt x="120000" y="119563"/>
                  </a:cubicBezTo>
                  <a:cubicBezTo>
                    <a:pt x="119964" y="89728"/>
                    <a:pt x="119916" y="59906"/>
                    <a:pt x="119880" y="30071"/>
                  </a:cubicBezTo>
                  <a:lnTo>
                    <a:pt x="119880" y="0"/>
                  </a:lnTo>
                  <a:lnTo>
                    <a:pt x="119880" y="0"/>
                  </a:lnTo>
                  <a:lnTo>
                    <a:pt x="114408" y="3155"/>
                  </a:lnTo>
                  <a:lnTo>
                    <a:pt x="109008" y="5949"/>
                  </a:lnTo>
                  <a:lnTo>
                    <a:pt x="103536" y="8344"/>
                  </a:lnTo>
                  <a:lnTo>
                    <a:pt x="98124" y="10564"/>
                  </a:lnTo>
                  <a:lnTo>
                    <a:pt x="92712" y="12273"/>
                  </a:lnTo>
                  <a:lnTo>
                    <a:pt x="87348" y="13557"/>
                  </a:lnTo>
                  <a:lnTo>
                    <a:pt x="81984" y="14667"/>
                  </a:lnTo>
                  <a:lnTo>
                    <a:pt x="76716" y="15416"/>
                  </a:lnTo>
                  <a:lnTo>
                    <a:pt x="71544" y="15952"/>
                  </a:lnTo>
                  <a:lnTo>
                    <a:pt x="66408" y="16139"/>
                  </a:lnTo>
                  <a:lnTo>
                    <a:pt x="61440" y="16139"/>
                  </a:lnTo>
                  <a:lnTo>
                    <a:pt x="56508" y="16139"/>
                  </a:lnTo>
                  <a:lnTo>
                    <a:pt x="51732" y="15790"/>
                  </a:lnTo>
                  <a:lnTo>
                    <a:pt x="47076" y="15229"/>
                  </a:lnTo>
                  <a:lnTo>
                    <a:pt x="42576" y="14480"/>
                  </a:lnTo>
                  <a:lnTo>
                    <a:pt x="38244" y="13732"/>
                  </a:lnTo>
                  <a:lnTo>
                    <a:pt x="34080" y="12797"/>
                  </a:lnTo>
                  <a:lnTo>
                    <a:pt x="30060" y="11898"/>
                  </a:lnTo>
                  <a:lnTo>
                    <a:pt x="26304" y="10788"/>
                  </a:lnTo>
                  <a:lnTo>
                    <a:pt x="22668" y="9666"/>
                  </a:lnTo>
                  <a:lnTo>
                    <a:pt x="16152" y="7221"/>
                  </a:lnTo>
                  <a:lnTo>
                    <a:pt x="10584" y="4989"/>
                  </a:lnTo>
                  <a:lnTo>
                    <a:pt x="6132" y="3155"/>
                  </a:lnTo>
                  <a:lnTo>
                    <a:pt x="2808" y="1471"/>
                  </a:lnTo>
                  <a:lnTo>
                    <a:pt x="0" y="0"/>
                  </a:lnTo>
                  <a:lnTo>
                    <a:pt x="0" y="0"/>
                  </a:lnTo>
                  <a:close/>
                </a:path>
              </a:pathLst>
            </a:cu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6" name="Shape 176"/>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177" name="Shape 177"/>
          <p:cNvSpPr txBox="1"/>
          <p:nvPr/>
        </p:nvSpPr>
        <p:spPr>
          <a:xfrm>
            <a:off x="7033421" y="2898648"/>
            <a:ext cx="660548" cy="132343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Arial"/>
              <a:buNone/>
            </a:pPr>
            <a:r>
              <a:rPr lang="en-US" sz="8000" b="0" i="0" u="none" strike="noStrike" cap="none" dirty="0">
                <a:solidFill>
                  <a:schemeClr val="accent1"/>
                </a:solidFill>
                <a:latin typeface="Arial"/>
                <a:ea typeface="Arial"/>
                <a:cs typeface="Arial"/>
                <a:sym typeface="Arial"/>
              </a:rPr>
              <a:t>”</a:t>
            </a:r>
          </a:p>
        </p:txBody>
      </p:sp>
      <p:sp>
        <p:nvSpPr>
          <p:cNvPr id="178" name="Shape 178"/>
          <p:cNvSpPr txBox="1"/>
          <p:nvPr/>
        </p:nvSpPr>
        <p:spPr>
          <a:xfrm>
            <a:off x="651683" y="589766"/>
            <a:ext cx="601591" cy="132343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Arial"/>
              <a:buNone/>
            </a:pPr>
            <a:r>
              <a:rPr lang="en-US" sz="8000" b="0" i="0" u="none" strike="noStrike" cap="none" dirty="0">
                <a:solidFill>
                  <a:schemeClr val="accent1"/>
                </a:solidFill>
                <a:latin typeface="Arial"/>
                <a:ea typeface="Arial"/>
                <a:cs typeface="Arial"/>
                <a:sym typeface="Arial"/>
              </a:rPr>
              <a:t>“</a:t>
            </a:r>
          </a:p>
        </p:txBody>
      </p:sp>
      <p:sp>
        <p:nvSpPr>
          <p:cNvPr id="179" name="Shape 179"/>
          <p:cNvSpPr txBox="1">
            <a:spLocks noGrp="1"/>
          </p:cNvSpPr>
          <p:nvPr>
            <p:ph type="title"/>
          </p:nvPr>
        </p:nvSpPr>
        <p:spPr>
          <a:xfrm>
            <a:off x="1128058" y="903420"/>
            <a:ext cx="6160383" cy="2895657"/>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80" name="Shape 180"/>
          <p:cNvSpPr txBox="1">
            <a:spLocks noGrp="1"/>
          </p:cNvSpPr>
          <p:nvPr>
            <p:ph type="body" idx="1"/>
          </p:nvPr>
        </p:nvSpPr>
        <p:spPr>
          <a:xfrm>
            <a:off x="1387279" y="3809278"/>
            <a:ext cx="5646141" cy="333112"/>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400" b="0" i="0" u="none" strike="noStrike" cap="small">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81" name="Shape 181"/>
          <p:cNvSpPr txBox="1">
            <a:spLocks noGrp="1"/>
          </p:cNvSpPr>
          <p:nvPr>
            <p:ph type="body" idx="2"/>
          </p:nvPr>
        </p:nvSpPr>
        <p:spPr>
          <a:xfrm>
            <a:off x="866440" y="5000814"/>
            <a:ext cx="6422005" cy="1024064"/>
          </a:xfrm>
          <a:prstGeom prst="rect">
            <a:avLst/>
          </a:prstGeom>
          <a:noFill/>
          <a:ln>
            <a:noFill/>
          </a:ln>
        </p:spPr>
        <p:txBody>
          <a:bodyPr lIns="91425" tIns="91425" rIns="91425" bIns="91425" anchor="ctr" anchorCtr="0"/>
          <a:lstStyle>
            <a:lvl1pPr marL="0" marR="0" lvl="0" indent="0" algn="l" rtl="0">
              <a:lnSpc>
                <a:spcPct val="100000"/>
              </a:lnSpc>
              <a:spcBef>
                <a:spcPts val="1000"/>
              </a:spcBef>
              <a:spcAft>
                <a:spcPts val="0"/>
              </a:spcAft>
              <a:buClr>
                <a:schemeClr val="accent1"/>
              </a:buClr>
              <a:buFont typeface="Noto Sans Symbols"/>
              <a:buNone/>
              <a:defRPr sz="18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82" name="Shape 182"/>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3" name="Shape 183"/>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4" name="Shape 184"/>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5" name="Shape 185"/>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me Card">
    <p:spTree>
      <p:nvGrpSpPr>
        <p:cNvPr id="1" name="Shape 186"/>
        <p:cNvGrpSpPr/>
        <p:nvPr/>
      </p:nvGrpSpPr>
      <p:grpSpPr>
        <a:xfrm>
          <a:off x="0" y="0"/>
          <a:ext cx="0" cy="0"/>
          <a:chOff x="0" y="0"/>
          <a:chExt cx="0" cy="0"/>
        </a:xfrm>
      </p:grpSpPr>
      <p:grpSp>
        <p:nvGrpSpPr>
          <p:cNvPr id="187" name="Shape 187"/>
          <p:cNvGrpSpPr/>
          <p:nvPr/>
        </p:nvGrpSpPr>
        <p:grpSpPr>
          <a:xfrm>
            <a:off x="0" y="0"/>
            <a:ext cx="9144000" cy="6860796"/>
            <a:chOff x="0" y="0"/>
            <a:chExt cx="9144000" cy="6860796"/>
          </a:xfrm>
        </p:grpSpPr>
        <p:sp>
          <p:nvSpPr>
            <p:cNvPr id="188" name="Shape 188"/>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9" name="Shape 189"/>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0" name="Shape 190"/>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1" name="Shape 191"/>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2" name="Shape 192"/>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3" name="Shape 193"/>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4" name="Shape 194"/>
            <p:cNvSpPr/>
            <p:nvPr/>
          </p:nvSpPr>
          <p:spPr>
            <a:xfrm rot="-589932">
              <a:off x="6359944" y="4311242"/>
              <a:ext cx="2377690" cy="317745"/>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5" name="Shape 195"/>
            <p:cNvSpPr/>
            <p:nvPr/>
          </p:nvSpPr>
          <p:spPr>
            <a:xfrm>
              <a:off x="485022" y="4381500"/>
              <a:ext cx="8182127" cy="2130507"/>
            </a:xfrm>
            <a:custGeom>
              <a:avLst/>
              <a:gdLst/>
              <a:ahLst/>
              <a:cxnLst/>
              <a:rect l="0" t="0" r="0" b="0"/>
              <a:pathLst>
                <a:path w="120000" h="120000" extrusionOk="0">
                  <a:moveTo>
                    <a:pt x="0" y="0"/>
                  </a:moveTo>
                  <a:lnTo>
                    <a:pt x="0" y="30071"/>
                  </a:lnTo>
                  <a:lnTo>
                    <a:pt x="0" y="119563"/>
                  </a:lnTo>
                  <a:lnTo>
                    <a:pt x="0" y="120000"/>
                  </a:lnTo>
                  <a:lnTo>
                    <a:pt x="120000" y="119550"/>
                  </a:lnTo>
                  <a:cubicBezTo>
                    <a:pt x="119964" y="101577"/>
                    <a:pt x="120036" y="119376"/>
                    <a:pt x="120000" y="119563"/>
                  </a:cubicBezTo>
                  <a:cubicBezTo>
                    <a:pt x="119964" y="89728"/>
                    <a:pt x="119916" y="59906"/>
                    <a:pt x="119880" y="30071"/>
                  </a:cubicBezTo>
                  <a:lnTo>
                    <a:pt x="119880" y="0"/>
                  </a:lnTo>
                  <a:lnTo>
                    <a:pt x="119880" y="0"/>
                  </a:lnTo>
                  <a:lnTo>
                    <a:pt x="114408" y="3155"/>
                  </a:lnTo>
                  <a:lnTo>
                    <a:pt x="109008" y="5949"/>
                  </a:lnTo>
                  <a:lnTo>
                    <a:pt x="103536" y="8344"/>
                  </a:lnTo>
                  <a:lnTo>
                    <a:pt x="98124" y="10564"/>
                  </a:lnTo>
                  <a:lnTo>
                    <a:pt x="92712" y="12273"/>
                  </a:lnTo>
                  <a:lnTo>
                    <a:pt x="87348" y="13557"/>
                  </a:lnTo>
                  <a:lnTo>
                    <a:pt x="81984" y="14667"/>
                  </a:lnTo>
                  <a:lnTo>
                    <a:pt x="76716" y="15416"/>
                  </a:lnTo>
                  <a:lnTo>
                    <a:pt x="71544" y="15952"/>
                  </a:lnTo>
                  <a:lnTo>
                    <a:pt x="66408" y="16139"/>
                  </a:lnTo>
                  <a:lnTo>
                    <a:pt x="61440" y="16139"/>
                  </a:lnTo>
                  <a:lnTo>
                    <a:pt x="56508" y="16139"/>
                  </a:lnTo>
                  <a:lnTo>
                    <a:pt x="51732" y="15790"/>
                  </a:lnTo>
                  <a:lnTo>
                    <a:pt x="47076" y="15229"/>
                  </a:lnTo>
                  <a:lnTo>
                    <a:pt x="42576" y="14480"/>
                  </a:lnTo>
                  <a:lnTo>
                    <a:pt x="38244" y="13732"/>
                  </a:lnTo>
                  <a:lnTo>
                    <a:pt x="34080" y="12797"/>
                  </a:lnTo>
                  <a:lnTo>
                    <a:pt x="30060" y="11898"/>
                  </a:lnTo>
                  <a:lnTo>
                    <a:pt x="26304" y="10788"/>
                  </a:lnTo>
                  <a:lnTo>
                    <a:pt x="22668" y="9666"/>
                  </a:lnTo>
                  <a:lnTo>
                    <a:pt x="16152" y="7221"/>
                  </a:lnTo>
                  <a:lnTo>
                    <a:pt x="10584" y="4989"/>
                  </a:lnTo>
                  <a:lnTo>
                    <a:pt x="6132" y="3155"/>
                  </a:lnTo>
                  <a:lnTo>
                    <a:pt x="2808" y="1471"/>
                  </a:lnTo>
                  <a:lnTo>
                    <a:pt x="0" y="0"/>
                  </a:lnTo>
                  <a:lnTo>
                    <a:pt x="0" y="0"/>
                  </a:lnTo>
                  <a:close/>
                </a:path>
              </a:pathLst>
            </a:cu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96" name="Shape 196"/>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197" name="Shape 197"/>
          <p:cNvSpPr txBox="1">
            <a:spLocks noGrp="1"/>
          </p:cNvSpPr>
          <p:nvPr>
            <p:ph type="title"/>
          </p:nvPr>
        </p:nvSpPr>
        <p:spPr>
          <a:xfrm>
            <a:off x="866441" y="2057400"/>
            <a:ext cx="6422003" cy="20954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Century Gothic"/>
              <a:buNone/>
              <a:defRPr sz="36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98" name="Shape 198"/>
          <p:cNvSpPr txBox="1">
            <a:spLocks noGrp="1"/>
          </p:cNvSpPr>
          <p:nvPr>
            <p:ph type="body" idx="1"/>
          </p:nvPr>
        </p:nvSpPr>
        <p:spPr>
          <a:xfrm>
            <a:off x="866441" y="5024907"/>
            <a:ext cx="6422003" cy="994888"/>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8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199" name="Shape 199"/>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0" name="Shape 200"/>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1" name="Shape 201"/>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02" name="Shape 202"/>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Column">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866441" y="922304"/>
            <a:ext cx="6423592" cy="71466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05" name="Shape 205"/>
          <p:cNvSpPr txBox="1">
            <a:spLocks noGrp="1"/>
          </p:cNvSpPr>
          <p:nvPr>
            <p:ph type="body" idx="1"/>
          </p:nvPr>
        </p:nvSpPr>
        <p:spPr>
          <a:xfrm>
            <a:off x="866441" y="2489200"/>
            <a:ext cx="2313431" cy="657962"/>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06" name="Shape 206"/>
          <p:cNvSpPr txBox="1">
            <a:spLocks noGrp="1"/>
          </p:cNvSpPr>
          <p:nvPr>
            <p:ph type="body" idx="2"/>
          </p:nvPr>
        </p:nvSpPr>
        <p:spPr>
          <a:xfrm>
            <a:off x="866440" y="3147165"/>
            <a:ext cx="2313431" cy="2877713"/>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07" name="Shape 207"/>
          <p:cNvSpPr txBox="1">
            <a:spLocks noGrp="1"/>
          </p:cNvSpPr>
          <p:nvPr>
            <p:ph type="body" idx="3"/>
          </p:nvPr>
        </p:nvSpPr>
        <p:spPr>
          <a:xfrm>
            <a:off x="3408471" y="2489200"/>
            <a:ext cx="2326749" cy="657962"/>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08" name="Shape 208"/>
          <p:cNvSpPr txBox="1">
            <a:spLocks noGrp="1"/>
          </p:cNvSpPr>
          <p:nvPr>
            <p:ph type="body" idx="4"/>
          </p:nvPr>
        </p:nvSpPr>
        <p:spPr>
          <a:xfrm>
            <a:off x="3408471" y="3147165"/>
            <a:ext cx="2326749" cy="2869876"/>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09" name="Shape 209"/>
          <p:cNvSpPr txBox="1">
            <a:spLocks noGrp="1"/>
          </p:cNvSpPr>
          <p:nvPr>
            <p:ph type="body" idx="5"/>
          </p:nvPr>
        </p:nvSpPr>
        <p:spPr>
          <a:xfrm>
            <a:off x="5963819" y="2489200"/>
            <a:ext cx="2313740" cy="657962"/>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10" name="Shape 210"/>
          <p:cNvSpPr txBox="1">
            <a:spLocks noGrp="1"/>
          </p:cNvSpPr>
          <p:nvPr>
            <p:ph type="body" idx="6"/>
          </p:nvPr>
        </p:nvSpPr>
        <p:spPr>
          <a:xfrm>
            <a:off x="5963821" y="3147164"/>
            <a:ext cx="2313740" cy="2888365"/>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cxnSp>
        <p:nvCxnSpPr>
          <p:cNvPr id="211" name="Shape 211"/>
          <p:cNvCxnSpPr/>
          <p:nvPr/>
        </p:nvCxnSpPr>
        <p:spPr>
          <a:xfrm>
            <a:off x="3294530" y="2489200"/>
            <a:ext cx="0" cy="3546328"/>
          </a:xfrm>
          <a:prstGeom prst="straightConnector1">
            <a:avLst/>
          </a:prstGeom>
          <a:noFill/>
          <a:ln w="12700" cap="flat" cmpd="sng">
            <a:solidFill>
              <a:schemeClr val="accent1">
                <a:alpha val="40000"/>
              </a:schemeClr>
            </a:solidFill>
            <a:prstDash val="solid"/>
            <a:round/>
            <a:headEnd type="none" w="med" len="med"/>
            <a:tailEnd type="none" w="med" len="med"/>
          </a:ln>
        </p:spPr>
      </p:cxnSp>
      <p:cxnSp>
        <p:nvCxnSpPr>
          <p:cNvPr id="212" name="Shape 212"/>
          <p:cNvCxnSpPr/>
          <p:nvPr/>
        </p:nvCxnSpPr>
        <p:spPr>
          <a:xfrm>
            <a:off x="5849521" y="2489200"/>
            <a:ext cx="0" cy="3546328"/>
          </a:xfrm>
          <a:prstGeom prst="straightConnector1">
            <a:avLst/>
          </a:prstGeom>
          <a:noFill/>
          <a:ln w="12700" cap="flat" cmpd="sng">
            <a:solidFill>
              <a:schemeClr val="accent1">
                <a:alpha val="40000"/>
              </a:schemeClr>
            </a:solidFill>
            <a:prstDash val="solid"/>
            <a:round/>
            <a:headEnd type="none" w="med" len="med"/>
            <a:tailEnd type="none" w="med" len="med"/>
          </a:ln>
        </p:spPr>
      </p:cxnSp>
      <p:sp>
        <p:nvSpPr>
          <p:cNvPr id="213" name="Shape 213"/>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4" name="Shape 214"/>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5" name="Shape 215"/>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 Picture Column">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866441" y="927100"/>
            <a:ext cx="6423592"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18" name="Shape 218"/>
          <p:cNvSpPr txBox="1">
            <a:spLocks noGrp="1"/>
          </p:cNvSpPr>
          <p:nvPr>
            <p:ph type="body" idx="1"/>
          </p:nvPr>
        </p:nvSpPr>
        <p:spPr>
          <a:xfrm>
            <a:off x="881461" y="4180094"/>
            <a:ext cx="2299042" cy="657962"/>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19" name="Shape 219"/>
          <p:cNvSpPr>
            <a:spLocks noGrp="1"/>
          </p:cNvSpPr>
          <p:nvPr>
            <p:ph type="pic" idx="2"/>
          </p:nvPr>
        </p:nvSpPr>
        <p:spPr>
          <a:xfrm>
            <a:off x="1012741" y="2486221"/>
            <a:ext cx="2021455" cy="1450321"/>
          </a:xfrm>
          <a:prstGeom prst="roundRect">
            <a:avLst>
              <a:gd name="adj" fmla="val 1858"/>
            </a:avLst>
          </a:prstGeom>
          <a:noFill/>
          <a:ln>
            <a:noFill/>
          </a:ln>
          <a:effectLst>
            <a:outerShdw blurRad="50799" dist="50800" dir="5400000" algn="tl" rotWithShape="0">
              <a:srgbClr val="000000">
                <a:alpha val="41960"/>
              </a:srgbClr>
            </a:outerShdw>
          </a:effectLst>
        </p:spPr>
        <p:txBody>
          <a:bodyPr lIns="91425" tIns="91425" rIns="91425" bIns="91425" anchor="t" anchorCtr="0"/>
          <a:lstStyle>
            <a:lvl1pPr marL="0" marR="0" lvl="0" indent="0" algn="ctr"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20" name="Shape 220"/>
          <p:cNvSpPr txBox="1">
            <a:spLocks noGrp="1"/>
          </p:cNvSpPr>
          <p:nvPr>
            <p:ph type="body" idx="3"/>
          </p:nvPr>
        </p:nvSpPr>
        <p:spPr>
          <a:xfrm>
            <a:off x="881461" y="4837557"/>
            <a:ext cx="2298409" cy="1187321"/>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21" name="Shape 221"/>
          <p:cNvSpPr txBox="1">
            <a:spLocks noGrp="1"/>
          </p:cNvSpPr>
          <p:nvPr>
            <p:ph type="body" idx="4"/>
          </p:nvPr>
        </p:nvSpPr>
        <p:spPr>
          <a:xfrm>
            <a:off x="3404317" y="4179596"/>
            <a:ext cx="2317789" cy="657962"/>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22" name="Shape 222"/>
          <p:cNvSpPr>
            <a:spLocks noGrp="1"/>
          </p:cNvSpPr>
          <p:nvPr>
            <p:ph type="pic" idx="5"/>
          </p:nvPr>
        </p:nvSpPr>
        <p:spPr>
          <a:xfrm>
            <a:off x="3550621" y="2509450"/>
            <a:ext cx="2025182" cy="1427087"/>
          </a:xfrm>
          <a:prstGeom prst="roundRect">
            <a:avLst>
              <a:gd name="adj" fmla="val 1858"/>
            </a:avLst>
          </a:prstGeom>
          <a:noFill/>
          <a:ln>
            <a:noFill/>
          </a:ln>
          <a:effectLst>
            <a:outerShdw blurRad="50799" dist="50800" dir="5400000" algn="tl" rotWithShape="0">
              <a:srgbClr val="000000">
                <a:alpha val="41960"/>
              </a:srgbClr>
            </a:outerShdw>
          </a:effectLst>
        </p:spPr>
        <p:txBody>
          <a:bodyPr lIns="91425" tIns="91425" rIns="91425" bIns="91425" anchor="t" anchorCtr="0"/>
          <a:lstStyle>
            <a:lvl1pPr marL="0" marR="0" lvl="0" indent="0" algn="ctr"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23" name="Shape 223"/>
          <p:cNvSpPr txBox="1">
            <a:spLocks noGrp="1"/>
          </p:cNvSpPr>
          <p:nvPr>
            <p:ph type="body" idx="6"/>
          </p:nvPr>
        </p:nvSpPr>
        <p:spPr>
          <a:xfrm>
            <a:off x="3404317" y="4837557"/>
            <a:ext cx="2330902" cy="1187321"/>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224" name="Shape 224"/>
          <p:cNvSpPr txBox="1">
            <a:spLocks noGrp="1"/>
          </p:cNvSpPr>
          <p:nvPr>
            <p:ph type="body" idx="7"/>
          </p:nvPr>
        </p:nvSpPr>
        <p:spPr>
          <a:xfrm>
            <a:off x="5963821" y="4179594"/>
            <a:ext cx="2299491" cy="657962"/>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225" name="Shape 225"/>
          <p:cNvSpPr>
            <a:spLocks noGrp="1"/>
          </p:cNvSpPr>
          <p:nvPr>
            <p:ph type="pic" idx="8"/>
          </p:nvPr>
        </p:nvSpPr>
        <p:spPr>
          <a:xfrm>
            <a:off x="6104946" y="2509450"/>
            <a:ext cx="2018839" cy="1427087"/>
          </a:xfrm>
          <a:prstGeom prst="roundRect">
            <a:avLst>
              <a:gd name="adj" fmla="val 1858"/>
            </a:avLst>
          </a:prstGeom>
          <a:noFill/>
          <a:ln>
            <a:noFill/>
          </a:ln>
          <a:effectLst>
            <a:outerShdw blurRad="50799" dist="50800" dir="5400000" algn="tl" rotWithShape="0">
              <a:srgbClr val="000000">
                <a:alpha val="41960"/>
              </a:srgbClr>
            </a:outerShdw>
          </a:effectLst>
        </p:spPr>
        <p:txBody>
          <a:bodyPr lIns="91425" tIns="91425" rIns="91425" bIns="91425" anchor="t" anchorCtr="0"/>
          <a:lstStyle>
            <a:lvl1pPr marL="0" marR="0" lvl="0" indent="0" algn="ctr"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26" name="Shape 226"/>
          <p:cNvSpPr txBox="1">
            <a:spLocks noGrp="1"/>
          </p:cNvSpPr>
          <p:nvPr>
            <p:ph type="body" idx="9"/>
          </p:nvPr>
        </p:nvSpPr>
        <p:spPr>
          <a:xfrm>
            <a:off x="5963821" y="4837557"/>
            <a:ext cx="2299491" cy="1187321"/>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cxnSp>
        <p:nvCxnSpPr>
          <p:cNvPr id="227" name="Shape 227"/>
          <p:cNvCxnSpPr/>
          <p:nvPr/>
        </p:nvCxnSpPr>
        <p:spPr>
          <a:xfrm>
            <a:off x="3290019" y="2489200"/>
            <a:ext cx="0" cy="3546328"/>
          </a:xfrm>
          <a:prstGeom prst="straightConnector1">
            <a:avLst/>
          </a:prstGeom>
          <a:noFill/>
          <a:ln w="12700" cap="flat" cmpd="sng">
            <a:solidFill>
              <a:schemeClr val="accent1">
                <a:alpha val="40000"/>
              </a:schemeClr>
            </a:solidFill>
            <a:prstDash val="solid"/>
            <a:round/>
            <a:headEnd type="none" w="med" len="med"/>
            <a:tailEnd type="none" w="med" len="med"/>
          </a:ln>
        </p:spPr>
      </p:cxnSp>
      <p:cxnSp>
        <p:nvCxnSpPr>
          <p:cNvPr id="228" name="Shape 228"/>
          <p:cNvCxnSpPr/>
          <p:nvPr/>
        </p:nvCxnSpPr>
        <p:spPr>
          <a:xfrm>
            <a:off x="5849521" y="2489200"/>
            <a:ext cx="0" cy="3546328"/>
          </a:xfrm>
          <a:prstGeom prst="straightConnector1">
            <a:avLst/>
          </a:prstGeom>
          <a:noFill/>
          <a:ln w="12700" cap="flat" cmpd="sng">
            <a:solidFill>
              <a:schemeClr val="accent1">
                <a:alpha val="40000"/>
              </a:schemeClr>
            </a:solidFill>
            <a:prstDash val="solid"/>
            <a:round/>
            <a:headEnd type="none" w="med" len="med"/>
            <a:tailEnd type="none" w="med" len="med"/>
          </a:ln>
        </p:spPr>
      </p:cxnSp>
      <p:sp>
        <p:nvSpPr>
          <p:cNvPr id="229" name="Shape 229"/>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0" name="Shape 230"/>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1" name="Shape 231"/>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866440" y="927099"/>
            <a:ext cx="6343201"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34" name="Shape 234"/>
          <p:cNvSpPr txBox="1">
            <a:spLocks noGrp="1"/>
          </p:cNvSpPr>
          <p:nvPr>
            <p:ph type="body" idx="1"/>
          </p:nvPr>
        </p:nvSpPr>
        <p:spPr>
          <a:xfrm rot="5400000">
            <a:off x="2272740" y="1082897"/>
            <a:ext cx="3530598" cy="6343201"/>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35" name="Shape 235"/>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6" name="Shape 236"/>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7" name="Shape 237"/>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38"/>
        <p:cNvGrpSpPr/>
        <p:nvPr/>
      </p:nvGrpSpPr>
      <p:grpSpPr>
        <a:xfrm>
          <a:off x="0" y="0"/>
          <a:ext cx="0" cy="0"/>
          <a:chOff x="0" y="0"/>
          <a:chExt cx="0" cy="0"/>
        </a:xfrm>
      </p:grpSpPr>
      <p:grpSp>
        <p:nvGrpSpPr>
          <p:cNvPr id="239" name="Shape 239"/>
          <p:cNvGrpSpPr/>
          <p:nvPr/>
        </p:nvGrpSpPr>
        <p:grpSpPr>
          <a:xfrm>
            <a:off x="0" y="0"/>
            <a:ext cx="9144000" cy="6860796"/>
            <a:chOff x="0" y="0"/>
            <a:chExt cx="9144000" cy="6860796"/>
          </a:xfrm>
        </p:grpSpPr>
        <p:sp>
          <p:nvSpPr>
            <p:cNvPr id="240" name="Shape 240"/>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1" name="Shape 241"/>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2" name="Shape 242"/>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3" name="Shape 243"/>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4" name="Shape 244"/>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5" name="Shape 245"/>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6" name="Shape 246"/>
            <p:cNvSpPr/>
            <p:nvPr/>
          </p:nvSpPr>
          <p:spPr>
            <a:xfrm rot="4966650">
              <a:off x="4673046" y="5107505"/>
              <a:ext cx="2377690" cy="317747"/>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7" name="Shape 247"/>
            <p:cNvSpPr/>
            <p:nvPr/>
          </p:nvSpPr>
          <p:spPr>
            <a:xfrm rot="5400000">
              <a:off x="1299307" y="1765595"/>
              <a:ext cx="5995993" cy="3326807"/>
            </a:xfrm>
            <a:custGeom>
              <a:avLst/>
              <a:gdLst/>
              <a:ahLst/>
              <a:cxnLst/>
              <a:rect l="0" t="0" r="0" b="0"/>
              <a:pathLst>
                <a:path w="120000" h="120000" extrusionOk="0">
                  <a:moveTo>
                    <a:pt x="0" y="0"/>
                  </a:moveTo>
                  <a:lnTo>
                    <a:pt x="0" y="14127"/>
                  </a:lnTo>
                  <a:lnTo>
                    <a:pt x="0" y="86860"/>
                  </a:lnTo>
                  <a:lnTo>
                    <a:pt x="0" y="120000"/>
                  </a:lnTo>
                  <a:lnTo>
                    <a:pt x="120000" y="120000"/>
                  </a:lnTo>
                  <a:lnTo>
                    <a:pt x="120000" y="86860"/>
                  </a:lnTo>
                  <a:lnTo>
                    <a:pt x="120000" y="14127"/>
                  </a:lnTo>
                  <a:lnTo>
                    <a:pt x="120000" y="0"/>
                  </a:lnTo>
                  <a:lnTo>
                    <a:pt x="120000" y="0"/>
                  </a:lnTo>
                  <a:lnTo>
                    <a:pt x="114532" y="1482"/>
                  </a:lnTo>
                  <a:lnTo>
                    <a:pt x="109112" y="2790"/>
                  </a:lnTo>
                  <a:lnTo>
                    <a:pt x="103645" y="3924"/>
                  </a:lnTo>
                  <a:lnTo>
                    <a:pt x="98225" y="4970"/>
                  </a:lnTo>
                  <a:lnTo>
                    <a:pt x="92806" y="5755"/>
                  </a:lnTo>
                  <a:lnTo>
                    <a:pt x="87435" y="6366"/>
                  </a:lnTo>
                  <a:lnTo>
                    <a:pt x="82064" y="6889"/>
                  </a:lnTo>
                  <a:lnTo>
                    <a:pt x="76790" y="7238"/>
                  </a:lnTo>
                  <a:lnTo>
                    <a:pt x="71612" y="7500"/>
                  </a:lnTo>
                  <a:lnTo>
                    <a:pt x="66483" y="7587"/>
                  </a:lnTo>
                  <a:lnTo>
                    <a:pt x="61500" y="7587"/>
                  </a:lnTo>
                  <a:lnTo>
                    <a:pt x="56564" y="7587"/>
                  </a:lnTo>
                  <a:lnTo>
                    <a:pt x="51774" y="7412"/>
                  </a:lnTo>
                  <a:lnTo>
                    <a:pt x="47129" y="7151"/>
                  </a:lnTo>
                  <a:lnTo>
                    <a:pt x="42629" y="6802"/>
                  </a:lnTo>
                  <a:lnTo>
                    <a:pt x="38274" y="6453"/>
                  </a:lnTo>
                  <a:lnTo>
                    <a:pt x="34112" y="6017"/>
                  </a:lnTo>
                  <a:lnTo>
                    <a:pt x="30096" y="5581"/>
                  </a:lnTo>
                  <a:lnTo>
                    <a:pt x="26322" y="5058"/>
                  </a:lnTo>
                  <a:lnTo>
                    <a:pt x="22693" y="4534"/>
                  </a:lnTo>
                  <a:lnTo>
                    <a:pt x="16161" y="3401"/>
                  </a:lnTo>
                  <a:lnTo>
                    <a:pt x="10596" y="2354"/>
                  </a:lnTo>
                  <a:lnTo>
                    <a:pt x="6145" y="1482"/>
                  </a:lnTo>
                  <a:lnTo>
                    <a:pt x="2806" y="697"/>
                  </a:lnTo>
                  <a:lnTo>
                    <a:pt x="0" y="0"/>
                  </a:lnTo>
                  <a:lnTo>
                    <a:pt x="0" y="0"/>
                  </a:lnTo>
                  <a:close/>
                </a:path>
              </a:pathLst>
            </a:custGeom>
            <a:solidFill>
              <a:schemeClr val="lt1"/>
            </a:solidFill>
            <a:ln>
              <a:noFill/>
            </a:ln>
          </p:spPr>
        </p:sp>
        <p:sp>
          <p:nvSpPr>
            <p:cNvPr id="248" name="Shape 248"/>
            <p:cNvSpPr/>
            <p:nvPr/>
          </p:nvSpPr>
          <p:spPr>
            <a:xfrm>
              <a:off x="414866" y="402162"/>
              <a:ext cx="4610563" cy="6053669"/>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9" name="Shape 249"/>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250" name="Shape 250"/>
          <p:cNvSpPr txBox="1">
            <a:spLocks noGrp="1"/>
          </p:cNvSpPr>
          <p:nvPr>
            <p:ph type="title"/>
          </p:nvPr>
        </p:nvSpPr>
        <p:spPr>
          <a:xfrm rot="5400000">
            <a:off x="4421642" y="3195125"/>
            <a:ext cx="4571999" cy="107734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51" name="Shape 251"/>
          <p:cNvSpPr txBox="1">
            <a:spLocks noGrp="1"/>
          </p:cNvSpPr>
          <p:nvPr>
            <p:ph type="body" idx="1"/>
          </p:nvPr>
        </p:nvSpPr>
        <p:spPr>
          <a:xfrm rot="5400000">
            <a:off x="789056" y="1525182"/>
            <a:ext cx="4572000" cy="4417233"/>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52" name="Shape 252"/>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3" name="Shape 253"/>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4" name="Shape 254"/>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5" name="Shape 255"/>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866440" y="927099"/>
            <a:ext cx="6343201"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34" name="Shape 34"/>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Shape 35"/>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Shape 36"/>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
        <p:cNvGrpSpPr/>
        <p:nvPr/>
      </p:nvGrpSpPr>
      <p:grpSpPr>
        <a:xfrm>
          <a:off x="0" y="0"/>
          <a:ext cx="0" cy="0"/>
          <a:chOff x="0" y="0"/>
          <a:chExt cx="0" cy="0"/>
        </a:xfrm>
      </p:grpSpPr>
      <p:sp>
        <p:nvSpPr>
          <p:cNvPr id="38" name="Shape 38"/>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1" name="Shape 41"/>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2"/>
        <p:cNvGrpSpPr/>
        <p:nvPr/>
      </p:nvGrpSpPr>
      <p:grpSpPr>
        <a:xfrm>
          <a:off x="0" y="0"/>
          <a:ext cx="0" cy="0"/>
          <a:chOff x="0" y="0"/>
          <a:chExt cx="0" cy="0"/>
        </a:xfrm>
      </p:grpSpPr>
      <p:grpSp>
        <p:nvGrpSpPr>
          <p:cNvPr id="43" name="Shape 43"/>
          <p:cNvGrpSpPr/>
          <p:nvPr/>
        </p:nvGrpSpPr>
        <p:grpSpPr>
          <a:xfrm>
            <a:off x="0" y="0"/>
            <a:ext cx="9144000" cy="6860796"/>
            <a:chOff x="0" y="0"/>
            <a:chExt cx="9144000" cy="6860796"/>
          </a:xfrm>
        </p:grpSpPr>
        <p:sp>
          <p:nvSpPr>
            <p:cNvPr id="44" name="Shape 44"/>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5" name="Shape 45"/>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6" name="Shape 46"/>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7" name="Shape 47"/>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8" name="Shape 48"/>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9" name="Shape 49"/>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0" name="Shape 50"/>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51" name="Shape 51"/>
          <p:cNvSpPr txBox="1">
            <a:spLocks noGrp="1"/>
          </p:cNvSpPr>
          <p:nvPr>
            <p:ph type="ctrTitle"/>
          </p:nvPr>
        </p:nvSpPr>
        <p:spPr>
          <a:xfrm>
            <a:off x="866441" y="2222623"/>
            <a:ext cx="5917679" cy="2554983"/>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Century Gothic"/>
              <a:buNone/>
              <a:defRPr sz="48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52" name="Shape 52"/>
          <p:cNvSpPr txBox="1">
            <a:spLocks noGrp="1"/>
          </p:cNvSpPr>
          <p:nvPr>
            <p:ph type="subTitle" idx="1"/>
          </p:nvPr>
        </p:nvSpPr>
        <p:spPr>
          <a:xfrm>
            <a:off x="866441" y="4777380"/>
            <a:ext cx="5917679" cy="861420"/>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800" b="0" i="0" u="none" strike="noStrike" cap="none">
                <a:solidFill>
                  <a:schemeClr val="accent1"/>
                </a:solidFill>
                <a:latin typeface="Century Gothic"/>
                <a:ea typeface="Century Gothic"/>
                <a:cs typeface="Century Gothic"/>
                <a:sym typeface="Century Gothic"/>
              </a:defRPr>
            </a:lvl1pPr>
            <a:lvl2pPr marL="457200" marR="0" lvl="1" indent="0" algn="ctr" rtl="0">
              <a:lnSpc>
                <a:spcPct val="100000"/>
              </a:lnSpc>
              <a:spcBef>
                <a:spcPts val="1000"/>
              </a:spcBef>
              <a:spcAft>
                <a:spcPts val="0"/>
              </a:spcAft>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2pPr>
            <a:lvl3pPr marL="914400" marR="0" lvl="2" indent="0" algn="ctr"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3pPr>
            <a:lvl4pPr marL="1371600" marR="0" lvl="3" indent="0" algn="ctr" rtl="0">
              <a:lnSpc>
                <a:spcPct val="100000"/>
              </a:lnSpc>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4pPr>
            <a:lvl5pPr marL="1828800" marR="0" lvl="4" indent="0" algn="ctr" rtl="0">
              <a:lnSpc>
                <a:spcPct val="100000"/>
              </a:lnSpc>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5pPr>
            <a:lvl6pPr marL="2286000" marR="0" lvl="5" indent="0" algn="ctr" rtl="0">
              <a:lnSpc>
                <a:spcPct val="100000"/>
              </a:lnSpc>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6pPr>
            <a:lvl7pPr marL="2743200" marR="0" lvl="6" indent="0" algn="ctr" rtl="0">
              <a:lnSpc>
                <a:spcPct val="100000"/>
              </a:lnSpc>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7pPr>
            <a:lvl8pPr marL="3200400" marR="0" lvl="7" indent="0" algn="ctr" rtl="0">
              <a:lnSpc>
                <a:spcPct val="100000"/>
              </a:lnSpc>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8pPr>
            <a:lvl9pPr marL="3657600" marR="0" lvl="8" indent="0" algn="ctr" rtl="0">
              <a:lnSpc>
                <a:spcPct val="100000"/>
              </a:lnSpc>
              <a:spcBef>
                <a:spcPts val="1000"/>
              </a:spcBef>
              <a:spcAft>
                <a:spcPts val="0"/>
              </a:spcAft>
              <a:buClr>
                <a:schemeClr val="accent1"/>
              </a:buClr>
              <a:buFont typeface="Noto Sans Symbols"/>
              <a:buNone/>
              <a:defRPr sz="1200" b="0" i="0" u="none" strike="noStrike" cap="none">
                <a:solidFill>
                  <a:srgbClr val="888888"/>
                </a:solidFill>
                <a:latin typeface="Century Gothic"/>
                <a:ea typeface="Century Gothic"/>
                <a:cs typeface="Century Gothic"/>
                <a:sym typeface="Century Gothic"/>
              </a:defRPr>
            </a:lvl9pPr>
          </a:lstStyle>
          <a:p>
            <a:endParaRPr/>
          </a:p>
        </p:txBody>
      </p:sp>
      <p:sp>
        <p:nvSpPr>
          <p:cNvPr id="53" name="Shape 53"/>
          <p:cNvSpPr txBox="1">
            <a:spLocks noGrp="1"/>
          </p:cNvSpPr>
          <p:nvPr>
            <p:ph type="dt" idx="10"/>
          </p:nvPr>
        </p:nvSpPr>
        <p:spPr>
          <a:xfrm rot="5400000">
            <a:off x="7476935" y="1828798"/>
            <a:ext cx="990597"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entury Gothic"/>
              <a:buNone/>
              <a:defRPr sz="900" b="0" i="0" u="none" strike="noStrike" cap="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txBox="1">
            <a:spLocks noGrp="1"/>
          </p:cNvSpPr>
          <p:nvPr>
            <p:ph type="ftr" idx="11"/>
          </p:nvPr>
        </p:nvSpPr>
        <p:spPr>
          <a:xfrm rot="5400000">
            <a:off x="6236208" y="3264404"/>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1"/>
              </a:buClr>
              <a:buFont typeface="Century Gothic"/>
              <a:buNone/>
              <a:defRPr sz="900" b="0" i="0" u="none" strike="noStrike" cap="none">
                <a:solidFill>
                  <a:schemeClr val="l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 name="Shape 56"/>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7"/>
        <p:cNvGrpSpPr/>
        <p:nvPr/>
      </p:nvGrpSpPr>
      <p:grpSpPr>
        <a:xfrm>
          <a:off x="0" y="0"/>
          <a:ext cx="0" cy="0"/>
          <a:chOff x="0" y="0"/>
          <a:chExt cx="0" cy="0"/>
        </a:xfrm>
      </p:grpSpPr>
      <p:grpSp>
        <p:nvGrpSpPr>
          <p:cNvPr id="58" name="Shape 58"/>
          <p:cNvGrpSpPr/>
          <p:nvPr/>
        </p:nvGrpSpPr>
        <p:grpSpPr>
          <a:xfrm>
            <a:off x="0" y="0"/>
            <a:ext cx="9144000" cy="6860796"/>
            <a:chOff x="0" y="0"/>
            <a:chExt cx="9144000" cy="6860796"/>
          </a:xfrm>
        </p:grpSpPr>
        <p:sp>
          <p:nvSpPr>
            <p:cNvPr id="59" name="Shape 59"/>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0" name="Shape 60"/>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 name="Shape 61"/>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 name="Shape 62"/>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3" name="Shape 63"/>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4" name="Shape 64"/>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5" name="Shape 65"/>
            <p:cNvSpPr/>
            <p:nvPr/>
          </p:nvSpPr>
          <p:spPr>
            <a:xfrm rot="-5912394">
              <a:off x="3320101" y="1458372"/>
              <a:ext cx="2377689" cy="317748"/>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6" name="Shape 66"/>
            <p:cNvSpPr/>
            <p:nvPr/>
          </p:nvSpPr>
          <p:spPr>
            <a:xfrm rot="-5400000">
              <a:off x="3105026" y="1765594"/>
              <a:ext cx="5995993" cy="3326807"/>
            </a:xfrm>
            <a:custGeom>
              <a:avLst/>
              <a:gdLst/>
              <a:ahLst/>
              <a:cxnLst/>
              <a:rect l="0" t="0" r="0" b="0"/>
              <a:pathLst>
                <a:path w="120000" h="120000" extrusionOk="0">
                  <a:moveTo>
                    <a:pt x="0" y="0"/>
                  </a:moveTo>
                  <a:lnTo>
                    <a:pt x="0" y="14127"/>
                  </a:lnTo>
                  <a:lnTo>
                    <a:pt x="0" y="86860"/>
                  </a:lnTo>
                  <a:lnTo>
                    <a:pt x="0" y="120000"/>
                  </a:lnTo>
                  <a:lnTo>
                    <a:pt x="120000" y="120000"/>
                  </a:lnTo>
                  <a:lnTo>
                    <a:pt x="120000" y="86860"/>
                  </a:lnTo>
                  <a:lnTo>
                    <a:pt x="120000" y="14127"/>
                  </a:lnTo>
                  <a:lnTo>
                    <a:pt x="120000" y="0"/>
                  </a:lnTo>
                  <a:lnTo>
                    <a:pt x="120000" y="0"/>
                  </a:lnTo>
                  <a:lnTo>
                    <a:pt x="114532" y="1482"/>
                  </a:lnTo>
                  <a:lnTo>
                    <a:pt x="109112" y="2790"/>
                  </a:lnTo>
                  <a:lnTo>
                    <a:pt x="103645" y="3924"/>
                  </a:lnTo>
                  <a:lnTo>
                    <a:pt x="98225" y="4970"/>
                  </a:lnTo>
                  <a:lnTo>
                    <a:pt x="92806" y="5755"/>
                  </a:lnTo>
                  <a:lnTo>
                    <a:pt x="87435" y="6366"/>
                  </a:lnTo>
                  <a:lnTo>
                    <a:pt x="82064" y="6889"/>
                  </a:lnTo>
                  <a:lnTo>
                    <a:pt x="76790" y="7238"/>
                  </a:lnTo>
                  <a:lnTo>
                    <a:pt x="71612" y="7500"/>
                  </a:lnTo>
                  <a:lnTo>
                    <a:pt x="66483" y="7587"/>
                  </a:lnTo>
                  <a:lnTo>
                    <a:pt x="61500" y="7587"/>
                  </a:lnTo>
                  <a:lnTo>
                    <a:pt x="56564" y="7587"/>
                  </a:lnTo>
                  <a:lnTo>
                    <a:pt x="51774" y="7412"/>
                  </a:lnTo>
                  <a:lnTo>
                    <a:pt x="47129" y="7151"/>
                  </a:lnTo>
                  <a:lnTo>
                    <a:pt x="42629" y="6802"/>
                  </a:lnTo>
                  <a:lnTo>
                    <a:pt x="38274" y="6453"/>
                  </a:lnTo>
                  <a:lnTo>
                    <a:pt x="34112" y="6017"/>
                  </a:lnTo>
                  <a:lnTo>
                    <a:pt x="30096" y="5581"/>
                  </a:lnTo>
                  <a:lnTo>
                    <a:pt x="26322" y="5058"/>
                  </a:lnTo>
                  <a:lnTo>
                    <a:pt x="22693" y="4534"/>
                  </a:lnTo>
                  <a:lnTo>
                    <a:pt x="16161" y="3401"/>
                  </a:lnTo>
                  <a:lnTo>
                    <a:pt x="10596" y="2354"/>
                  </a:lnTo>
                  <a:lnTo>
                    <a:pt x="6145" y="1482"/>
                  </a:lnTo>
                  <a:lnTo>
                    <a:pt x="2806" y="697"/>
                  </a:lnTo>
                  <a:lnTo>
                    <a:pt x="0" y="0"/>
                  </a:lnTo>
                  <a:lnTo>
                    <a:pt x="0" y="0"/>
                  </a:lnTo>
                  <a:close/>
                </a:path>
              </a:pathLst>
            </a:custGeom>
            <a:solidFill>
              <a:schemeClr val="lt1"/>
            </a:solidFill>
            <a:ln>
              <a:noFill/>
            </a:ln>
          </p:spPr>
        </p:sp>
        <p:sp>
          <p:nvSpPr>
            <p:cNvPr id="67" name="Shape 67"/>
            <p:cNvSpPr/>
            <p:nvPr/>
          </p:nvSpPr>
          <p:spPr>
            <a:xfrm>
              <a:off x="5283673" y="402162"/>
              <a:ext cx="3465769" cy="6053669"/>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8" name="Shape 68"/>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69" name="Shape 69"/>
          <p:cNvSpPr txBox="1">
            <a:spLocks noGrp="1"/>
          </p:cNvSpPr>
          <p:nvPr>
            <p:ph type="title"/>
          </p:nvPr>
        </p:nvSpPr>
        <p:spPr>
          <a:xfrm>
            <a:off x="866441" y="2257588"/>
            <a:ext cx="3101765" cy="3020341"/>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70" name="Shape 70"/>
          <p:cNvSpPr txBox="1">
            <a:spLocks noGrp="1"/>
          </p:cNvSpPr>
          <p:nvPr>
            <p:ph type="body" idx="1"/>
          </p:nvPr>
        </p:nvSpPr>
        <p:spPr>
          <a:xfrm>
            <a:off x="5119260" y="2257584"/>
            <a:ext cx="3054653" cy="3020341"/>
          </a:xfrm>
          <a:prstGeom prst="rect">
            <a:avLst/>
          </a:prstGeom>
          <a:noFill/>
          <a:ln>
            <a:noFill/>
          </a:ln>
        </p:spPr>
        <p:txBody>
          <a:bodyPr lIns="91425" tIns="91425" rIns="91425" bIns="91425" anchor="ctr" anchorCtr="0"/>
          <a:lstStyle>
            <a:lvl1pPr marL="0" marR="0" lvl="0" indent="0" algn="l" rtl="0">
              <a:lnSpc>
                <a:spcPct val="100000"/>
              </a:lnSpc>
              <a:spcBef>
                <a:spcPts val="1000"/>
              </a:spcBef>
              <a:spcAft>
                <a:spcPts val="0"/>
              </a:spcAft>
              <a:buClr>
                <a:schemeClr val="accent1"/>
              </a:buClr>
              <a:buFont typeface="Noto Sans Symbols"/>
              <a:buNone/>
              <a:defRPr sz="20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800" b="0" i="0" u="none" strike="noStrike" cap="none">
                <a:solidFill>
                  <a:srgbClr val="888888"/>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888888"/>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400" b="0" i="0" u="none" strike="noStrike" cap="none">
                <a:solidFill>
                  <a:srgbClr val="888888"/>
                </a:solidFill>
                <a:latin typeface="Century Gothic"/>
                <a:ea typeface="Century Gothic"/>
                <a:cs typeface="Century Gothic"/>
                <a:sym typeface="Century Gothic"/>
              </a:defRPr>
            </a:lvl9pPr>
          </a:lstStyle>
          <a:p>
            <a:endParaRPr/>
          </a:p>
        </p:txBody>
      </p:sp>
      <p:sp>
        <p:nvSpPr>
          <p:cNvPr id="71" name="Shape 71"/>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p:nvPr/>
        </p:nvSpPr>
        <p:spPr>
          <a:xfrm>
            <a:off x="7738039" y="7605"/>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4" name="Shape 74"/>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866440" y="927099"/>
            <a:ext cx="6343201"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77" name="Shape 77"/>
          <p:cNvSpPr txBox="1">
            <a:spLocks noGrp="1"/>
          </p:cNvSpPr>
          <p:nvPr>
            <p:ph type="body" idx="1"/>
          </p:nvPr>
        </p:nvSpPr>
        <p:spPr>
          <a:xfrm>
            <a:off x="866440" y="2489199"/>
            <a:ext cx="3636978" cy="3530603"/>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2"/>
          </p:nvPr>
        </p:nvSpPr>
        <p:spPr>
          <a:xfrm>
            <a:off x="4640580" y="2489199"/>
            <a:ext cx="3636981" cy="3530601"/>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79" name="Shape 79"/>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0" name="Shape 80"/>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866440" y="927099"/>
            <a:ext cx="6343201"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84" name="Shape 84"/>
          <p:cNvSpPr txBox="1">
            <a:spLocks noGrp="1"/>
          </p:cNvSpPr>
          <p:nvPr>
            <p:ph type="body" idx="1"/>
          </p:nvPr>
        </p:nvSpPr>
        <p:spPr>
          <a:xfrm>
            <a:off x="866440" y="2494298"/>
            <a:ext cx="3636978" cy="759290"/>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4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5" name="Shape 85"/>
          <p:cNvSpPr txBox="1">
            <a:spLocks noGrp="1"/>
          </p:cNvSpPr>
          <p:nvPr>
            <p:ph type="body" idx="2"/>
          </p:nvPr>
        </p:nvSpPr>
        <p:spPr>
          <a:xfrm>
            <a:off x="866437" y="3253588"/>
            <a:ext cx="3636981" cy="2766212"/>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4640580" y="2489200"/>
            <a:ext cx="3636978" cy="759290"/>
          </a:xfrm>
          <a:prstGeom prst="rect">
            <a:avLst/>
          </a:prstGeom>
          <a:noFill/>
          <a:ln>
            <a:noFill/>
          </a:ln>
        </p:spPr>
        <p:txBody>
          <a:bodyPr lIns="91425" tIns="91425" rIns="91425" bIns="91425" anchor="b" anchorCtr="0"/>
          <a:lstStyle>
            <a:lvl1pPr marL="0" marR="0" lvl="0" indent="0" algn="l" rtl="0">
              <a:lnSpc>
                <a:spcPct val="100000"/>
              </a:lnSpc>
              <a:spcBef>
                <a:spcPts val="1000"/>
              </a:spcBef>
              <a:spcAft>
                <a:spcPts val="0"/>
              </a:spcAft>
              <a:buClr>
                <a:schemeClr val="accent1"/>
              </a:buClr>
              <a:buFont typeface="Noto Sans Symbols"/>
              <a:buNone/>
              <a:defRPr sz="24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2000" b="1"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800" b="1"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1" i="0" u="none" strike="noStrike" cap="none">
                <a:solidFill>
                  <a:srgbClr val="3F3F3F"/>
                </a:solidFill>
                <a:latin typeface="Century Gothic"/>
                <a:ea typeface="Century Gothic"/>
                <a:cs typeface="Century Gothic"/>
                <a:sym typeface="Century Gothic"/>
              </a:defRPr>
            </a:lvl9pPr>
          </a:lstStyle>
          <a:p>
            <a:endParaRPr/>
          </a:p>
        </p:txBody>
      </p:sp>
      <p:sp>
        <p:nvSpPr>
          <p:cNvPr id="87" name="Shape 87"/>
          <p:cNvSpPr txBox="1">
            <a:spLocks noGrp="1"/>
          </p:cNvSpPr>
          <p:nvPr>
            <p:ph type="body" idx="4"/>
          </p:nvPr>
        </p:nvSpPr>
        <p:spPr>
          <a:xfrm>
            <a:off x="4640580" y="3248490"/>
            <a:ext cx="3636978" cy="2771310"/>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88" name="Shape 88"/>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1"/>
        <p:cNvGrpSpPr/>
        <p:nvPr/>
      </p:nvGrpSpPr>
      <p:grpSpPr>
        <a:xfrm>
          <a:off x="0" y="0"/>
          <a:ext cx="0" cy="0"/>
          <a:chOff x="0" y="0"/>
          <a:chExt cx="0" cy="0"/>
        </a:xfrm>
      </p:grpSpPr>
      <p:grpSp>
        <p:nvGrpSpPr>
          <p:cNvPr id="92" name="Shape 92"/>
          <p:cNvGrpSpPr/>
          <p:nvPr/>
        </p:nvGrpSpPr>
        <p:grpSpPr>
          <a:xfrm>
            <a:off x="0" y="0"/>
            <a:ext cx="9144000" cy="6860796"/>
            <a:chOff x="0" y="0"/>
            <a:chExt cx="9144000" cy="6860796"/>
          </a:xfrm>
        </p:grpSpPr>
        <p:sp>
          <p:nvSpPr>
            <p:cNvPr id="93" name="Shape 93"/>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4" name="Shape 94"/>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5" name="Shape 95"/>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 name="Shape 96"/>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7" name="Shape 97"/>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 name="Shape 98"/>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 name="Shape 99"/>
            <p:cNvSpPr/>
            <p:nvPr/>
          </p:nvSpPr>
          <p:spPr>
            <a:xfrm rot="-5912394">
              <a:off x="2769744" y="1458372"/>
              <a:ext cx="2377689" cy="317748"/>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p:nvPr/>
          </p:nvSpPr>
          <p:spPr>
            <a:xfrm>
              <a:off x="5283673" y="402162"/>
              <a:ext cx="3465769" cy="6053669"/>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1" name="Shape 101"/>
            <p:cNvSpPr/>
            <p:nvPr/>
          </p:nvSpPr>
          <p:spPr>
            <a:xfrm rot="-5400000">
              <a:off x="2548535" y="1765594"/>
              <a:ext cx="5995993" cy="3326807"/>
            </a:xfrm>
            <a:custGeom>
              <a:avLst/>
              <a:gdLst/>
              <a:ahLst/>
              <a:cxnLst/>
              <a:rect l="0" t="0" r="0" b="0"/>
              <a:pathLst>
                <a:path w="120000" h="120000" extrusionOk="0">
                  <a:moveTo>
                    <a:pt x="0" y="0"/>
                  </a:moveTo>
                  <a:lnTo>
                    <a:pt x="0" y="14127"/>
                  </a:lnTo>
                  <a:lnTo>
                    <a:pt x="0" y="86860"/>
                  </a:lnTo>
                  <a:lnTo>
                    <a:pt x="0" y="120000"/>
                  </a:lnTo>
                  <a:lnTo>
                    <a:pt x="120000" y="120000"/>
                  </a:lnTo>
                  <a:lnTo>
                    <a:pt x="120000" y="86860"/>
                  </a:lnTo>
                  <a:lnTo>
                    <a:pt x="120000" y="14127"/>
                  </a:lnTo>
                  <a:lnTo>
                    <a:pt x="120000" y="0"/>
                  </a:lnTo>
                  <a:lnTo>
                    <a:pt x="120000" y="0"/>
                  </a:lnTo>
                  <a:lnTo>
                    <a:pt x="114532" y="1482"/>
                  </a:lnTo>
                  <a:lnTo>
                    <a:pt x="109112" y="2790"/>
                  </a:lnTo>
                  <a:lnTo>
                    <a:pt x="103645" y="3924"/>
                  </a:lnTo>
                  <a:lnTo>
                    <a:pt x="98225" y="4970"/>
                  </a:lnTo>
                  <a:lnTo>
                    <a:pt x="92806" y="5755"/>
                  </a:lnTo>
                  <a:lnTo>
                    <a:pt x="87435" y="6366"/>
                  </a:lnTo>
                  <a:lnTo>
                    <a:pt x="82064" y="6889"/>
                  </a:lnTo>
                  <a:lnTo>
                    <a:pt x="76790" y="7238"/>
                  </a:lnTo>
                  <a:lnTo>
                    <a:pt x="71612" y="7500"/>
                  </a:lnTo>
                  <a:lnTo>
                    <a:pt x="66483" y="7587"/>
                  </a:lnTo>
                  <a:lnTo>
                    <a:pt x="61500" y="7587"/>
                  </a:lnTo>
                  <a:lnTo>
                    <a:pt x="56564" y="7587"/>
                  </a:lnTo>
                  <a:lnTo>
                    <a:pt x="51774" y="7412"/>
                  </a:lnTo>
                  <a:lnTo>
                    <a:pt x="47129" y="7151"/>
                  </a:lnTo>
                  <a:lnTo>
                    <a:pt x="42629" y="6802"/>
                  </a:lnTo>
                  <a:lnTo>
                    <a:pt x="38274" y="6453"/>
                  </a:lnTo>
                  <a:lnTo>
                    <a:pt x="34112" y="6017"/>
                  </a:lnTo>
                  <a:lnTo>
                    <a:pt x="30096" y="5581"/>
                  </a:lnTo>
                  <a:lnTo>
                    <a:pt x="26322" y="5058"/>
                  </a:lnTo>
                  <a:lnTo>
                    <a:pt x="22693" y="4534"/>
                  </a:lnTo>
                  <a:lnTo>
                    <a:pt x="16161" y="3401"/>
                  </a:lnTo>
                  <a:lnTo>
                    <a:pt x="10596" y="2354"/>
                  </a:lnTo>
                  <a:lnTo>
                    <a:pt x="6145" y="1482"/>
                  </a:lnTo>
                  <a:lnTo>
                    <a:pt x="2806" y="697"/>
                  </a:lnTo>
                  <a:lnTo>
                    <a:pt x="0" y="0"/>
                  </a:lnTo>
                  <a:lnTo>
                    <a:pt x="0" y="0"/>
                  </a:lnTo>
                  <a:close/>
                </a:path>
              </a:pathLst>
            </a:custGeom>
            <a:solidFill>
              <a:schemeClr val="lt1"/>
            </a:solidFill>
            <a:ln>
              <a:noFill/>
            </a:ln>
          </p:spPr>
        </p:sp>
        <p:sp>
          <p:nvSpPr>
            <p:cNvPr id="102" name="Shape 102"/>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103" name="Shape 103"/>
          <p:cNvSpPr txBox="1">
            <a:spLocks noGrp="1"/>
          </p:cNvSpPr>
          <p:nvPr>
            <p:ph type="title"/>
          </p:nvPr>
        </p:nvSpPr>
        <p:spPr>
          <a:xfrm>
            <a:off x="866440" y="1447800"/>
            <a:ext cx="2712588" cy="149558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04" name="Shape 104"/>
          <p:cNvSpPr txBox="1">
            <a:spLocks noGrp="1"/>
          </p:cNvSpPr>
          <p:nvPr>
            <p:ph type="body" idx="1"/>
          </p:nvPr>
        </p:nvSpPr>
        <p:spPr>
          <a:xfrm>
            <a:off x="4568926" y="1441182"/>
            <a:ext cx="3632850" cy="4572000"/>
          </a:xfrm>
          <a:prstGeom prst="rect">
            <a:avLst/>
          </a:prstGeom>
          <a:noFill/>
          <a:ln>
            <a:noFill/>
          </a:ln>
        </p:spPr>
        <p:txBody>
          <a:bodyPr lIns="91425" tIns="91425" rIns="91425" bIns="91425" anchor="ctr"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05" name="Shape 105"/>
          <p:cNvSpPr txBox="1">
            <a:spLocks noGrp="1"/>
          </p:cNvSpPr>
          <p:nvPr>
            <p:ph type="body" idx="2"/>
          </p:nvPr>
        </p:nvSpPr>
        <p:spPr>
          <a:xfrm>
            <a:off x="866440" y="3086842"/>
            <a:ext cx="2712588" cy="2938035"/>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4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06" name="Shape 106"/>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7" name="Shape 107"/>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Shape 108"/>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9" name="Shape 109"/>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0"/>
        <p:cNvGrpSpPr/>
        <p:nvPr/>
      </p:nvGrpSpPr>
      <p:grpSpPr>
        <a:xfrm>
          <a:off x="0" y="0"/>
          <a:ext cx="0" cy="0"/>
          <a:chOff x="0" y="0"/>
          <a:chExt cx="0" cy="0"/>
        </a:xfrm>
      </p:grpSpPr>
      <p:grpSp>
        <p:nvGrpSpPr>
          <p:cNvPr id="111" name="Shape 111"/>
          <p:cNvGrpSpPr/>
          <p:nvPr/>
        </p:nvGrpSpPr>
        <p:grpSpPr>
          <a:xfrm>
            <a:off x="0" y="0"/>
            <a:ext cx="9144000" cy="6860796"/>
            <a:chOff x="0" y="0"/>
            <a:chExt cx="9144000" cy="6860796"/>
          </a:xfrm>
        </p:grpSpPr>
        <p:sp>
          <p:nvSpPr>
            <p:cNvPr id="112" name="Shape 112"/>
            <p:cNvSpPr/>
            <p:nvPr/>
          </p:nvSpPr>
          <p:spPr>
            <a:xfrm>
              <a:off x="0" y="0"/>
              <a:ext cx="9118831" cy="6858000"/>
            </a:xfrm>
            <a:prstGeom prst="rect">
              <a:avLst/>
            </a:prstGeom>
            <a:blipFill rotWithShape="1">
              <a:blip r:embed="rId2">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3" name="Shape 113"/>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4" name="Shape 114"/>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5" name="Shape 115"/>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6" name="Shape 116"/>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7" name="Shape 117"/>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8" name="Shape 118"/>
            <p:cNvSpPr/>
            <p:nvPr/>
          </p:nvSpPr>
          <p:spPr>
            <a:xfrm rot="-5912394">
              <a:off x="3074558" y="1458372"/>
              <a:ext cx="2377689" cy="317748"/>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 name="Shape 119"/>
            <p:cNvSpPr/>
            <p:nvPr/>
          </p:nvSpPr>
          <p:spPr>
            <a:xfrm>
              <a:off x="5283673" y="402162"/>
              <a:ext cx="3465769" cy="6053669"/>
            </a:xfrm>
            <a:prstGeom prst="rect">
              <a:avLst/>
            </a:prstGeom>
            <a:solidFill>
              <a:schemeClr val="l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0" name="Shape 120"/>
            <p:cNvSpPr/>
            <p:nvPr/>
          </p:nvSpPr>
          <p:spPr>
            <a:xfrm rot="-5400000">
              <a:off x="2852608" y="1765594"/>
              <a:ext cx="5995993" cy="3326807"/>
            </a:xfrm>
            <a:custGeom>
              <a:avLst/>
              <a:gdLst/>
              <a:ahLst/>
              <a:cxnLst/>
              <a:rect l="0" t="0" r="0" b="0"/>
              <a:pathLst>
                <a:path w="120000" h="120000" extrusionOk="0">
                  <a:moveTo>
                    <a:pt x="0" y="0"/>
                  </a:moveTo>
                  <a:lnTo>
                    <a:pt x="0" y="14127"/>
                  </a:lnTo>
                  <a:lnTo>
                    <a:pt x="0" y="86860"/>
                  </a:lnTo>
                  <a:lnTo>
                    <a:pt x="0" y="120000"/>
                  </a:lnTo>
                  <a:lnTo>
                    <a:pt x="120000" y="120000"/>
                  </a:lnTo>
                  <a:lnTo>
                    <a:pt x="120000" y="86860"/>
                  </a:lnTo>
                  <a:lnTo>
                    <a:pt x="120000" y="14127"/>
                  </a:lnTo>
                  <a:lnTo>
                    <a:pt x="120000" y="0"/>
                  </a:lnTo>
                  <a:lnTo>
                    <a:pt x="120000" y="0"/>
                  </a:lnTo>
                  <a:lnTo>
                    <a:pt x="114532" y="1482"/>
                  </a:lnTo>
                  <a:lnTo>
                    <a:pt x="109112" y="2790"/>
                  </a:lnTo>
                  <a:lnTo>
                    <a:pt x="103645" y="3924"/>
                  </a:lnTo>
                  <a:lnTo>
                    <a:pt x="98225" y="4970"/>
                  </a:lnTo>
                  <a:lnTo>
                    <a:pt x="92806" y="5755"/>
                  </a:lnTo>
                  <a:lnTo>
                    <a:pt x="87435" y="6366"/>
                  </a:lnTo>
                  <a:lnTo>
                    <a:pt x="82064" y="6889"/>
                  </a:lnTo>
                  <a:lnTo>
                    <a:pt x="76790" y="7238"/>
                  </a:lnTo>
                  <a:lnTo>
                    <a:pt x="71612" y="7500"/>
                  </a:lnTo>
                  <a:lnTo>
                    <a:pt x="66483" y="7587"/>
                  </a:lnTo>
                  <a:lnTo>
                    <a:pt x="61500" y="7587"/>
                  </a:lnTo>
                  <a:lnTo>
                    <a:pt x="56564" y="7587"/>
                  </a:lnTo>
                  <a:lnTo>
                    <a:pt x="51774" y="7412"/>
                  </a:lnTo>
                  <a:lnTo>
                    <a:pt x="47129" y="7151"/>
                  </a:lnTo>
                  <a:lnTo>
                    <a:pt x="42629" y="6802"/>
                  </a:lnTo>
                  <a:lnTo>
                    <a:pt x="38274" y="6453"/>
                  </a:lnTo>
                  <a:lnTo>
                    <a:pt x="34112" y="6017"/>
                  </a:lnTo>
                  <a:lnTo>
                    <a:pt x="30096" y="5581"/>
                  </a:lnTo>
                  <a:lnTo>
                    <a:pt x="26322" y="5058"/>
                  </a:lnTo>
                  <a:lnTo>
                    <a:pt x="22693" y="4534"/>
                  </a:lnTo>
                  <a:lnTo>
                    <a:pt x="16161" y="3401"/>
                  </a:lnTo>
                  <a:lnTo>
                    <a:pt x="10596" y="2354"/>
                  </a:lnTo>
                  <a:lnTo>
                    <a:pt x="6145" y="1482"/>
                  </a:lnTo>
                  <a:lnTo>
                    <a:pt x="2806" y="697"/>
                  </a:lnTo>
                  <a:lnTo>
                    <a:pt x="0" y="0"/>
                  </a:lnTo>
                  <a:lnTo>
                    <a:pt x="0" y="0"/>
                  </a:lnTo>
                  <a:close/>
                </a:path>
              </a:pathLst>
            </a:custGeom>
            <a:solidFill>
              <a:schemeClr val="lt1"/>
            </a:solidFill>
            <a:ln>
              <a:noFill/>
            </a:ln>
          </p:spPr>
        </p:sp>
        <p:sp>
          <p:nvSpPr>
            <p:cNvPr id="121" name="Shape 121"/>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122" name="Shape 122"/>
          <p:cNvSpPr txBox="1">
            <a:spLocks noGrp="1"/>
          </p:cNvSpPr>
          <p:nvPr>
            <p:ph type="title"/>
          </p:nvPr>
        </p:nvSpPr>
        <p:spPr>
          <a:xfrm>
            <a:off x="851591" y="1340000"/>
            <a:ext cx="3001935" cy="16161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lt2"/>
              </a:buClr>
              <a:buFont typeface="Century Gothic"/>
              <a:buNone/>
              <a:defRPr sz="24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123" name="Shape 123"/>
          <p:cNvSpPr>
            <a:spLocks noGrp="1"/>
          </p:cNvSpPr>
          <p:nvPr>
            <p:ph type="pic" idx="2"/>
          </p:nvPr>
        </p:nvSpPr>
        <p:spPr>
          <a:xfrm>
            <a:off x="4722907" y="1320800"/>
            <a:ext cx="2791102" cy="4216400"/>
          </a:xfrm>
          <a:prstGeom prst="roundRect">
            <a:avLst>
              <a:gd name="adj" fmla="val 1858"/>
            </a:avLst>
          </a:prstGeom>
          <a:noFill/>
          <a:ln>
            <a:noFill/>
          </a:ln>
          <a:effectLst>
            <a:outerShdw blurRad="50799" dist="50800" dir="5400000" algn="tl" rotWithShape="0">
              <a:srgbClr val="000000">
                <a:alpha val="41960"/>
              </a:srgbClr>
            </a:outerShdw>
          </a:effectLst>
        </p:spPr>
        <p:txBody>
          <a:bodyPr lIns="91425" tIns="91425" rIns="91425" bIns="91425" anchor="t" anchorCtr="0"/>
          <a:lstStyle>
            <a:lvl1pPr marL="0" marR="0" lvl="0" indent="0" algn="ctr"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24" name="Shape 124"/>
          <p:cNvSpPr txBox="1">
            <a:spLocks noGrp="1"/>
          </p:cNvSpPr>
          <p:nvPr>
            <p:ph type="body" idx="1"/>
          </p:nvPr>
        </p:nvSpPr>
        <p:spPr>
          <a:xfrm>
            <a:off x="851591" y="3086100"/>
            <a:ext cx="3001935" cy="2451100"/>
          </a:xfrm>
          <a:prstGeom prst="rect">
            <a:avLst/>
          </a:prstGeom>
          <a:noFill/>
          <a:ln>
            <a:noFill/>
          </a:ln>
        </p:spPr>
        <p:txBody>
          <a:bodyPr lIns="91425" tIns="91425" rIns="91425" bIns="91425" anchor="t" anchorCtr="0"/>
          <a:lstStyle>
            <a:lvl1pPr marL="0" marR="0" lvl="0" indent="0" algn="l" rtl="0">
              <a:lnSpc>
                <a:spcPct val="100000"/>
              </a:lnSpc>
              <a:spcBef>
                <a:spcPts val="1000"/>
              </a:spcBef>
              <a:spcAft>
                <a:spcPts val="0"/>
              </a:spcAft>
              <a:buClr>
                <a:schemeClr val="accent1"/>
              </a:buClr>
              <a:buFont typeface="Noto Sans Symbols"/>
              <a:buNone/>
              <a:defRPr sz="1400" b="0"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1000"/>
              </a:spcBef>
              <a:spcAft>
                <a:spcPts val="0"/>
              </a:spcAft>
              <a:buClr>
                <a:schemeClr val="accent1"/>
              </a:buClr>
              <a:buFont typeface="Noto Sans Symbols"/>
              <a:buNone/>
              <a:defRPr sz="1200" b="0" i="0" u="none" strike="noStrike" cap="none">
                <a:solidFill>
                  <a:srgbClr val="3F3F3F"/>
                </a:solidFill>
                <a:latin typeface="Century Gothic"/>
                <a:ea typeface="Century Gothic"/>
                <a:cs typeface="Century Gothic"/>
                <a:sym typeface="Century Gothic"/>
              </a:defRPr>
            </a:lvl2pPr>
            <a:lvl3pPr marL="914400" marR="0" lvl="2" indent="0" algn="l" rtl="0">
              <a:lnSpc>
                <a:spcPct val="100000"/>
              </a:lnSpc>
              <a:spcBef>
                <a:spcPts val="1000"/>
              </a:spcBef>
              <a:spcAft>
                <a:spcPts val="0"/>
              </a:spcAft>
              <a:buClr>
                <a:schemeClr val="accent1"/>
              </a:buClr>
              <a:buFont typeface="Noto Sans Symbols"/>
              <a:buNone/>
              <a:defRPr sz="1000" b="0" i="0" u="none" strike="noStrike" cap="none">
                <a:solidFill>
                  <a:srgbClr val="3F3F3F"/>
                </a:solidFill>
                <a:latin typeface="Century Gothic"/>
                <a:ea typeface="Century Gothic"/>
                <a:cs typeface="Century Gothic"/>
                <a:sym typeface="Century Gothic"/>
              </a:defRPr>
            </a:lvl3pPr>
            <a:lvl4pPr marL="1371600" marR="0" lvl="3"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4pPr>
            <a:lvl5pPr marL="1828800" marR="0" lvl="4"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5pPr>
            <a:lvl6pPr marL="2286000" marR="0" lvl="5"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6pPr>
            <a:lvl7pPr marL="2743200" marR="0" lvl="6"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7pPr>
            <a:lvl8pPr marL="3200400" marR="0" lvl="7"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8pPr>
            <a:lvl9pPr marL="3657600" marR="0" lvl="8" indent="0" algn="l" rtl="0">
              <a:lnSpc>
                <a:spcPct val="100000"/>
              </a:lnSpc>
              <a:spcBef>
                <a:spcPts val="1000"/>
              </a:spcBef>
              <a:spcAft>
                <a:spcPts val="0"/>
              </a:spcAft>
              <a:buClr>
                <a:schemeClr val="accent1"/>
              </a:buClr>
              <a:buFont typeface="Noto Sans Symbols"/>
              <a:buNone/>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125" name="Shape 125"/>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6" name="Shape 126"/>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7" name="Shape 127"/>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8" name="Shape 128"/>
          <p:cNvSpPr txBox="1">
            <a:spLocks noGrp="1"/>
          </p:cNvSpPr>
          <p:nvPr>
            <p:ph type="sldNum" idx="12"/>
          </p:nvPr>
        </p:nvSpPr>
        <p:spPr>
          <a:xfrm>
            <a:off x="7766428" y="295730"/>
            <a:ext cx="628813"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0" y="0"/>
            <a:ext cx="9144000" cy="6860796"/>
            <a:chOff x="0" y="0"/>
            <a:chExt cx="9144000" cy="6860796"/>
          </a:xfrm>
        </p:grpSpPr>
        <p:sp>
          <p:nvSpPr>
            <p:cNvPr id="11" name="Shape 11"/>
            <p:cNvSpPr/>
            <p:nvPr/>
          </p:nvSpPr>
          <p:spPr>
            <a:xfrm>
              <a:off x="0" y="0"/>
              <a:ext cx="9118831" cy="6858000"/>
            </a:xfrm>
            <a:prstGeom prst="rect">
              <a:avLst/>
            </a:prstGeom>
            <a:blipFill rotWithShape="1">
              <a:blip r:embed="rId19">
                <a:alphaModFix/>
              </a:blip>
              <a:stretch>
                <a:fillRect l="-16708" r="-16981"/>
              </a:stretch>
            </a:blip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 name="Shape 12"/>
            <p:cNvSpPr/>
            <p:nvPr/>
          </p:nvSpPr>
          <p:spPr>
            <a:xfrm>
              <a:off x="6299432" y="1676400"/>
              <a:ext cx="2819400" cy="2819400"/>
            </a:xfrm>
            <a:prstGeom prst="ellipse">
              <a:avLst/>
            </a:prstGeom>
            <a:gradFill>
              <a:gsLst>
                <a:gs pos="0">
                  <a:srgbClr val="75CEEC">
                    <a:alpha val="5882"/>
                  </a:srgbClr>
                </a:gs>
                <a:gs pos="36000">
                  <a:srgbClr val="75CEEC">
                    <a:alpha val="5098"/>
                  </a:srgbClr>
                </a:gs>
                <a:gs pos="69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3" name="Shape 13"/>
            <p:cNvSpPr/>
            <p:nvPr/>
          </p:nvSpPr>
          <p:spPr>
            <a:xfrm>
              <a:off x="0" y="2667000"/>
              <a:ext cx="4190999" cy="4190999"/>
            </a:xfrm>
            <a:prstGeom prst="ellipse">
              <a:avLst/>
            </a:prstGeom>
            <a:gradFill>
              <a:gsLst>
                <a:gs pos="0">
                  <a:srgbClr val="75CEEC">
                    <a:alpha val="10196"/>
                  </a:srgbClr>
                </a:gs>
                <a:gs pos="36000">
                  <a:srgbClr val="75CEEC">
                    <a:alpha val="9019"/>
                  </a:srgbClr>
                </a:gs>
                <a:gs pos="75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 name="Shape 14"/>
            <p:cNvSpPr/>
            <p:nvPr/>
          </p:nvSpPr>
          <p:spPr>
            <a:xfrm>
              <a:off x="5689832" y="0"/>
              <a:ext cx="1600198" cy="1600198"/>
            </a:xfrm>
            <a:prstGeom prst="ellipse">
              <a:avLst/>
            </a:prstGeom>
            <a:gradFill>
              <a:gsLst>
                <a:gs pos="0">
                  <a:srgbClr val="F7F7F7">
                    <a:alpha val="12941"/>
                  </a:srgbClr>
                </a:gs>
                <a:gs pos="36000">
                  <a:srgbClr val="F7F7F7">
                    <a:alpha val="5882"/>
                  </a:srgbClr>
                </a:gs>
                <a:gs pos="73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 name="Shape 15"/>
            <p:cNvSpPr/>
            <p:nvPr/>
          </p:nvSpPr>
          <p:spPr>
            <a:xfrm>
              <a:off x="6299432" y="5870198"/>
              <a:ext cx="990597" cy="990597"/>
            </a:xfrm>
            <a:prstGeom prst="ellipse">
              <a:avLst/>
            </a:prstGeom>
            <a:gradFill>
              <a:gsLst>
                <a:gs pos="0">
                  <a:srgbClr val="F7F7F7">
                    <a:alpha val="12941"/>
                  </a:srgbClr>
                </a:gs>
                <a:gs pos="36000">
                  <a:srgbClr val="F7F7F7">
                    <a:alpha val="5882"/>
                  </a:srgbClr>
                </a:gs>
                <a:gs pos="66000">
                  <a:srgbClr val="F7F7F7">
                    <a:alpha val="0"/>
                  </a:srgbClr>
                </a:gs>
                <a:gs pos="100000">
                  <a:srgbClr val="F7F7F7">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 name="Shape 16"/>
            <p:cNvSpPr/>
            <p:nvPr/>
          </p:nvSpPr>
          <p:spPr>
            <a:xfrm>
              <a:off x="0" y="2895600"/>
              <a:ext cx="2362200" cy="2362200"/>
            </a:xfrm>
            <a:prstGeom prst="ellipse">
              <a:avLst/>
            </a:prstGeom>
            <a:gradFill>
              <a:gsLst>
                <a:gs pos="0">
                  <a:srgbClr val="75CEEC">
                    <a:alpha val="7058"/>
                  </a:srgbClr>
                </a:gs>
                <a:gs pos="36000">
                  <a:srgbClr val="75CEEC">
                    <a:alpha val="7058"/>
                  </a:srgbClr>
                </a:gs>
                <a:gs pos="72000">
                  <a:srgbClr val="75CEEC">
                    <a:alpha val="0"/>
                  </a:srgbClr>
                </a:gs>
                <a:gs pos="100000">
                  <a:srgbClr val="75CEEC">
                    <a:alpha val="0"/>
                  </a:srgbClr>
                </a:gs>
              </a:gsLst>
              <a:path path="circle">
                <a:fillToRect l="50000" t="50000" r="50000" b="50000"/>
              </a:path>
              <a:tileRect/>
            </a:gra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7" name="Shape 17"/>
            <p:cNvSpPr/>
            <p:nvPr/>
          </p:nvSpPr>
          <p:spPr>
            <a:xfrm rot="-589932">
              <a:off x="6359944" y="1790290"/>
              <a:ext cx="2377690" cy="317745"/>
            </a:xfrm>
            <a:custGeom>
              <a:avLst/>
              <a:gdLst/>
              <a:ahLst/>
              <a:cxnLst/>
              <a:rect l="0" t="0" r="0" b="0"/>
              <a:pathLst>
                <a:path w="120000" h="120000" extrusionOk="0">
                  <a:moveTo>
                    <a:pt x="1020" y="57425"/>
                  </a:moveTo>
                  <a:cubicBezTo>
                    <a:pt x="20832" y="88701"/>
                    <a:pt x="90288" y="120158"/>
                    <a:pt x="119496" y="120000"/>
                  </a:cubicBezTo>
                  <a:cubicBezTo>
                    <a:pt x="119868" y="44407"/>
                    <a:pt x="119628" y="75592"/>
                    <a:pt x="120000" y="0"/>
                  </a:cubicBezTo>
                  <a:lnTo>
                    <a:pt x="120000" y="0"/>
                  </a:lnTo>
                  <a:lnTo>
                    <a:pt x="116004" y="4626"/>
                  </a:lnTo>
                  <a:lnTo>
                    <a:pt x="112008" y="9072"/>
                  </a:lnTo>
                  <a:lnTo>
                    <a:pt x="108012" y="13381"/>
                  </a:lnTo>
                  <a:lnTo>
                    <a:pt x="104004" y="17078"/>
                  </a:lnTo>
                  <a:lnTo>
                    <a:pt x="99996" y="20797"/>
                  </a:lnTo>
                  <a:lnTo>
                    <a:pt x="95988" y="24290"/>
                  </a:lnTo>
                  <a:lnTo>
                    <a:pt x="92028" y="27261"/>
                  </a:lnTo>
                  <a:lnTo>
                    <a:pt x="87996" y="30051"/>
                  </a:lnTo>
                  <a:lnTo>
                    <a:pt x="84000" y="32659"/>
                  </a:lnTo>
                  <a:lnTo>
                    <a:pt x="80076" y="34881"/>
                  </a:lnTo>
                  <a:lnTo>
                    <a:pt x="76080" y="37104"/>
                  </a:lnTo>
                  <a:lnTo>
                    <a:pt x="72156" y="38986"/>
                  </a:lnTo>
                  <a:lnTo>
                    <a:pt x="68232" y="40461"/>
                  </a:lnTo>
                  <a:lnTo>
                    <a:pt x="64308" y="41958"/>
                  </a:lnTo>
                  <a:lnTo>
                    <a:pt x="60432" y="43228"/>
                  </a:lnTo>
                  <a:lnTo>
                    <a:pt x="56604" y="44180"/>
                  </a:lnTo>
                  <a:lnTo>
                    <a:pt x="52752" y="44906"/>
                  </a:lnTo>
                  <a:lnTo>
                    <a:pt x="48948" y="45654"/>
                  </a:lnTo>
                  <a:lnTo>
                    <a:pt x="45192" y="46017"/>
                  </a:lnTo>
                  <a:lnTo>
                    <a:pt x="41448" y="46403"/>
                  </a:lnTo>
                  <a:lnTo>
                    <a:pt x="37740" y="46562"/>
                  </a:lnTo>
                  <a:lnTo>
                    <a:pt x="34068" y="46403"/>
                  </a:lnTo>
                  <a:lnTo>
                    <a:pt x="30444" y="46403"/>
                  </a:lnTo>
                  <a:lnTo>
                    <a:pt x="26856" y="46017"/>
                  </a:lnTo>
                  <a:lnTo>
                    <a:pt x="23316" y="45450"/>
                  </a:lnTo>
                  <a:lnTo>
                    <a:pt x="19836" y="44906"/>
                  </a:lnTo>
                  <a:lnTo>
                    <a:pt x="16416" y="44339"/>
                  </a:lnTo>
                  <a:lnTo>
                    <a:pt x="13020" y="43432"/>
                  </a:lnTo>
                  <a:lnTo>
                    <a:pt x="9672" y="42479"/>
                  </a:lnTo>
                  <a:lnTo>
                    <a:pt x="6396" y="41572"/>
                  </a:lnTo>
                  <a:lnTo>
                    <a:pt x="0" y="39145"/>
                  </a:lnTo>
                  <a:cubicBezTo>
                    <a:pt x="336" y="45246"/>
                    <a:pt x="684" y="51324"/>
                    <a:pt x="1020" y="57425"/>
                  </a:cubicBezTo>
                  <a:close/>
                </a:path>
              </a:pathLst>
            </a:custGeom>
            <a:solidFill>
              <a:schemeClr val="lt1">
                <a:alpha val="20000"/>
              </a:schemeClr>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Shape 18"/>
            <p:cNvSpPr/>
            <p:nvPr/>
          </p:nvSpPr>
          <p:spPr>
            <a:xfrm>
              <a:off x="485022" y="1856450"/>
              <a:ext cx="8173954" cy="4535223"/>
            </a:xfrm>
            <a:custGeom>
              <a:avLst/>
              <a:gdLst/>
              <a:ahLst/>
              <a:cxnLst/>
              <a:rect l="0" t="0" r="0" b="0"/>
              <a:pathLst>
                <a:path w="120000" h="120000" extrusionOk="0">
                  <a:moveTo>
                    <a:pt x="0" y="0"/>
                  </a:moveTo>
                  <a:lnTo>
                    <a:pt x="0" y="14127"/>
                  </a:lnTo>
                  <a:lnTo>
                    <a:pt x="0" y="86860"/>
                  </a:lnTo>
                  <a:lnTo>
                    <a:pt x="0" y="120000"/>
                  </a:lnTo>
                  <a:lnTo>
                    <a:pt x="120000" y="120000"/>
                  </a:lnTo>
                  <a:lnTo>
                    <a:pt x="120000" y="86860"/>
                  </a:lnTo>
                  <a:lnTo>
                    <a:pt x="120000" y="14127"/>
                  </a:lnTo>
                  <a:lnTo>
                    <a:pt x="120000" y="0"/>
                  </a:lnTo>
                  <a:lnTo>
                    <a:pt x="120000" y="0"/>
                  </a:lnTo>
                  <a:lnTo>
                    <a:pt x="114532" y="1482"/>
                  </a:lnTo>
                  <a:lnTo>
                    <a:pt x="109112" y="2790"/>
                  </a:lnTo>
                  <a:lnTo>
                    <a:pt x="103645" y="3924"/>
                  </a:lnTo>
                  <a:lnTo>
                    <a:pt x="98225" y="4970"/>
                  </a:lnTo>
                  <a:lnTo>
                    <a:pt x="92806" y="5755"/>
                  </a:lnTo>
                  <a:lnTo>
                    <a:pt x="87435" y="6366"/>
                  </a:lnTo>
                  <a:lnTo>
                    <a:pt x="82064" y="6889"/>
                  </a:lnTo>
                  <a:lnTo>
                    <a:pt x="76790" y="7238"/>
                  </a:lnTo>
                  <a:lnTo>
                    <a:pt x="71612" y="7500"/>
                  </a:lnTo>
                  <a:lnTo>
                    <a:pt x="66483" y="7587"/>
                  </a:lnTo>
                  <a:lnTo>
                    <a:pt x="61500" y="7587"/>
                  </a:lnTo>
                  <a:lnTo>
                    <a:pt x="56564" y="7587"/>
                  </a:lnTo>
                  <a:lnTo>
                    <a:pt x="51774" y="7412"/>
                  </a:lnTo>
                  <a:lnTo>
                    <a:pt x="47129" y="7151"/>
                  </a:lnTo>
                  <a:lnTo>
                    <a:pt x="42629" y="6802"/>
                  </a:lnTo>
                  <a:lnTo>
                    <a:pt x="38274" y="6453"/>
                  </a:lnTo>
                  <a:lnTo>
                    <a:pt x="34112" y="6017"/>
                  </a:lnTo>
                  <a:lnTo>
                    <a:pt x="30096" y="5581"/>
                  </a:lnTo>
                  <a:lnTo>
                    <a:pt x="26322" y="5058"/>
                  </a:lnTo>
                  <a:lnTo>
                    <a:pt x="22693" y="4534"/>
                  </a:lnTo>
                  <a:lnTo>
                    <a:pt x="16161" y="3401"/>
                  </a:lnTo>
                  <a:lnTo>
                    <a:pt x="10596" y="2354"/>
                  </a:lnTo>
                  <a:lnTo>
                    <a:pt x="6145" y="1482"/>
                  </a:lnTo>
                  <a:lnTo>
                    <a:pt x="2806" y="697"/>
                  </a:lnTo>
                  <a:lnTo>
                    <a:pt x="0" y="0"/>
                  </a:lnTo>
                  <a:lnTo>
                    <a:pt x="0" y="0"/>
                  </a:lnTo>
                  <a:close/>
                </a:path>
              </a:pathLst>
            </a:custGeom>
            <a:solidFill>
              <a:schemeClr val="lt1"/>
            </a:solidFill>
            <a:ln>
              <a:noFill/>
            </a:ln>
          </p:spPr>
        </p:sp>
        <p:sp>
          <p:nvSpPr>
            <p:cNvPr id="19" name="Shape 19"/>
            <p:cNvSpPr/>
            <p:nvPr/>
          </p:nvSpPr>
          <p:spPr>
            <a:xfrm>
              <a:off x="0" y="0"/>
              <a:ext cx="9144000" cy="6858000"/>
            </a:xfrm>
            <a:custGeom>
              <a:avLst/>
              <a:gdLst/>
              <a:ahLst/>
              <a:cxnLst/>
              <a:rect l="0" t="0" r="0" b="0"/>
              <a:pathLst>
                <a:path w="120000" h="120000" extrusionOk="0">
                  <a:moveTo>
                    <a:pt x="0" y="0"/>
                  </a:moveTo>
                  <a:lnTo>
                    <a:pt x="0" y="120000"/>
                  </a:lnTo>
                  <a:lnTo>
                    <a:pt x="120000" y="120000"/>
                  </a:lnTo>
                  <a:lnTo>
                    <a:pt x="120000" y="0"/>
                  </a:lnTo>
                  <a:lnTo>
                    <a:pt x="0" y="0"/>
                  </a:lnTo>
                  <a:close/>
                  <a:moveTo>
                    <a:pt x="113416" y="111222"/>
                  </a:moveTo>
                  <a:lnTo>
                    <a:pt x="6750" y="111222"/>
                  </a:lnTo>
                  <a:lnTo>
                    <a:pt x="6750" y="9000"/>
                  </a:lnTo>
                  <a:lnTo>
                    <a:pt x="113416" y="9000"/>
                  </a:lnTo>
                  <a:lnTo>
                    <a:pt x="113416" y="111222"/>
                  </a:lnTo>
                  <a:close/>
                </a:path>
              </a:pathLst>
            </a:custGeom>
            <a:solidFill>
              <a:srgbClr val="FFFFFF"/>
            </a:solidFill>
            <a:ln>
              <a:noFill/>
            </a:ln>
          </p:spPr>
        </p:sp>
      </p:grpSp>
      <p:sp>
        <p:nvSpPr>
          <p:cNvPr id="20" name="Shape 20"/>
          <p:cNvSpPr txBox="1">
            <a:spLocks noGrp="1"/>
          </p:cNvSpPr>
          <p:nvPr>
            <p:ph type="title"/>
          </p:nvPr>
        </p:nvSpPr>
        <p:spPr>
          <a:xfrm>
            <a:off x="866440" y="927099"/>
            <a:ext cx="6343201" cy="709864"/>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2"/>
              </a:buClr>
              <a:buFont typeface="Century Gothic"/>
              <a:buNone/>
              <a:defRPr sz="3200" b="0" i="0" u="none" strike="noStrike" cap="none">
                <a:solidFill>
                  <a:schemeClr val="lt2"/>
                </a:solidFill>
                <a:latin typeface="Century Gothic"/>
                <a:ea typeface="Century Gothic"/>
                <a:cs typeface="Century Gothic"/>
                <a:sym typeface="Century Gothic"/>
              </a:defRPr>
            </a:lvl1pPr>
            <a:lvl2pPr marL="0" marR="0" lvl="1" indent="0" algn="l" rtl="0">
              <a:spcBef>
                <a:spcPts val="0"/>
              </a:spcBef>
              <a:buClr>
                <a:schemeClr val="dk2"/>
              </a:buClr>
              <a:buFont typeface="Arial"/>
              <a:buNone/>
              <a:defRPr sz="1800" b="0" i="0" u="none" strike="noStrike" cap="none">
                <a:solidFill>
                  <a:schemeClr val="dk2"/>
                </a:solidFill>
              </a:defRPr>
            </a:lvl2pPr>
            <a:lvl3pPr marL="0" marR="0" lvl="2" indent="0" algn="l" rtl="0">
              <a:spcBef>
                <a:spcPts val="0"/>
              </a:spcBef>
              <a:buClr>
                <a:schemeClr val="dk2"/>
              </a:buClr>
              <a:buFont typeface="Arial"/>
              <a:buNone/>
              <a:defRPr sz="1800" b="0" i="0" u="none" strike="noStrike" cap="none">
                <a:solidFill>
                  <a:schemeClr val="dk2"/>
                </a:solidFill>
              </a:defRPr>
            </a:lvl3pPr>
            <a:lvl4pPr marL="0" marR="0" lvl="3" indent="0" algn="l" rtl="0">
              <a:spcBef>
                <a:spcPts val="0"/>
              </a:spcBef>
              <a:buClr>
                <a:schemeClr val="dk2"/>
              </a:buClr>
              <a:buFont typeface="Arial"/>
              <a:buNone/>
              <a:defRPr sz="1800" b="0" i="0" u="none" strike="noStrike" cap="none">
                <a:solidFill>
                  <a:schemeClr val="dk2"/>
                </a:solidFill>
              </a:defRPr>
            </a:lvl4pPr>
            <a:lvl5pPr marL="0" marR="0" lvl="4" indent="0" algn="l" rtl="0">
              <a:spcBef>
                <a:spcPts val="0"/>
              </a:spcBef>
              <a:buClr>
                <a:schemeClr val="dk2"/>
              </a:buClr>
              <a:buFont typeface="Arial"/>
              <a:buNone/>
              <a:defRPr sz="1800" b="0" i="0" u="none" strike="noStrike" cap="none">
                <a:solidFill>
                  <a:schemeClr val="dk2"/>
                </a:solidFill>
              </a:defRPr>
            </a:lvl5pPr>
            <a:lvl6pPr marL="0" marR="0" lvl="5" indent="0" algn="l" rtl="0">
              <a:spcBef>
                <a:spcPts val="0"/>
              </a:spcBef>
              <a:buClr>
                <a:schemeClr val="dk2"/>
              </a:buClr>
              <a:buFont typeface="Arial"/>
              <a:buNone/>
              <a:defRPr sz="1800" b="0" i="0" u="none" strike="noStrike" cap="none">
                <a:solidFill>
                  <a:schemeClr val="dk2"/>
                </a:solidFill>
              </a:defRPr>
            </a:lvl6pPr>
            <a:lvl7pPr marL="0" marR="0" lvl="6" indent="0" algn="l" rtl="0">
              <a:spcBef>
                <a:spcPts val="0"/>
              </a:spcBef>
              <a:buClr>
                <a:schemeClr val="dk2"/>
              </a:buClr>
              <a:buFont typeface="Arial"/>
              <a:buNone/>
              <a:defRPr sz="1800" b="0" i="0" u="none" strike="noStrike" cap="none">
                <a:solidFill>
                  <a:schemeClr val="dk2"/>
                </a:solidFill>
              </a:defRPr>
            </a:lvl7pPr>
            <a:lvl8pPr marL="0" marR="0" lvl="7" indent="0" algn="l" rtl="0">
              <a:spcBef>
                <a:spcPts val="0"/>
              </a:spcBef>
              <a:buClr>
                <a:schemeClr val="dk2"/>
              </a:buClr>
              <a:buFont typeface="Arial"/>
              <a:buNone/>
              <a:defRPr sz="1800" b="0" i="0" u="none" strike="noStrike" cap="none">
                <a:solidFill>
                  <a:schemeClr val="dk2"/>
                </a:solidFill>
              </a:defRPr>
            </a:lvl8pPr>
            <a:lvl9pPr marL="0" marR="0" lvl="8" indent="0" algn="l" rtl="0">
              <a:spcBef>
                <a:spcPts val="0"/>
              </a:spcBef>
              <a:buClr>
                <a:schemeClr val="dk2"/>
              </a:buClr>
              <a:buFont typeface="Arial"/>
              <a:buNone/>
              <a:defRPr sz="1800" b="0" i="0" u="none" strike="noStrike" cap="none">
                <a:solidFill>
                  <a:schemeClr val="dk2"/>
                </a:solidFill>
              </a:defRPr>
            </a:lvl9pPr>
          </a:lstStyle>
          <a:p>
            <a:endParaRPr/>
          </a:p>
        </p:txBody>
      </p:sp>
      <p:sp>
        <p:nvSpPr>
          <p:cNvPr id="21" name="Shape 21"/>
          <p:cNvSpPr txBox="1">
            <a:spLocks noGrp="1"/>
          </p:cNvSpPr>
          <p:nvPr>
            <p:ph type="body" idx="1"/>
          </p:nvPr>
        </p:nvSpPr>
        <p:spPr>
          <a:xfrm>
            <a:off x="866441" y="2489200"/>
            <a:ext cx="6343201" cy="3530598"/>
          </a:xfrm>
          <a:prstGeom prst="rect">
            <a:avLst/>
          </a:prstGeom>
          <a:noFill/>
          <a:ln>
            <a:noFill/>
          </a:ln>
        </p:spPr>
        <p:txBody>
          <a:bodyPr lIns="91425" tIns="91425" rIns="91425" bIns="91425" anchor="t" anchorCtr="0"/>
          <a:lstStyle>
            <a:lvl1pPr marL="342900" marR="0" lvl="0" indent="-73661" algn="l" rtl="0">
              <a:lnSpc>
                <a:spcPct val="100000"/>
              </a:lnSpc>
              <a:spcBef>
                <a:spcPts val="1000"/>
              </a:spcBef>
              <a:spcAft>
                <a:spcPts val="0"/>
              </a:spcAft>
              <a:buClr>
                <a:schemeClr val="accent1"/>
              </a:buClr>
              <a:buSzPct val="79999"/>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685800" marR="0" lvl="1" indent="-58419" algn="l" rtl="0">
              <a:lnSpc>
                <a:spcPct val="100000"/>
              </a:lnSpc>
              <a:spcBef>
                <a:spcPts val="1000"/>
              </a:spcBef>
              <a:spcAft>
                <a:spcPts val="0"/>
              </a:spcAft>
              <a:buClr>
                <a:schemeClr val="accent1"/>
              </a:buClr>
              <a:buSzPct val="800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960120" marR="0" lvl="2" indent="-38100" algn="l" rtl="0">
              <a:lnSpc>
                <a:spcPct val="100000"/>
              </a:lnSpc>
              <a:spcBef>
                <a:spcPts val="1000"/>
              </a:spcBef>
              <a:spcAft>
                <a:spcPts val="0"/>
              </a:spcAft>
              <a:buClr>
                <a:schemeClr val="accent1"/>
              </a:buClr>
              <a:buSzPct val="800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234440" marR="0" lvl="3" indent="-6857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1508760" marR="0" lvl="4" indent="-7620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1814600" marR="0" lvl="5" indent="-772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2071800" marR="0" lvl="6" indent="-67740"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2259000" marR="0" lvl="7" indent="-771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2486200" marR="0" lvl="8" indent="-75739" algn="l" rtl="0">
              <a:lnSpc>
                <a:spcPct val="100000"/>
              </a:lnSpc>
              <a:spcBef>
                <a:spcPts val="1000"/>
              </a:spcBef>
              <a:spcAft>
                <a:spcPts val="0"/>
              </a:spcAft>
              <a:buClr>
                <a:schemeClr val="accent1"/>
              </a:buClr>
              <a:buSzPct val="800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22" name="Shape 22"/>
          <p:cNvSpPr txBox="1">
            <a:spLocks noGrp="1"/>
          </p:cNvSpPr>
          <p:nvPr>
            <p:ph type="dt" idx="10"/>
          </p:nvPr>
        </p:nvSpPr>
        <p:spPr>
          <a:xfrm>
            <a:off x="7539638" y="6365498"/>
            <a:ext cx="990597" cy="228658"/>
          </a:xfrm>
          <a:prstGeom prst="rect">
            <a:avLst/>
          </a:prstGeom>
          <a:noFill/>
          <a:ln>
            <a:noFill/>
          </a:ln>
        </p:spPr>
        <p:txBody>
          <a:bodyPr lIns="91425" tIns="91425" rIns="91425" bIns="91425" anchor="b" anchorCtr="0"/>
          <a:lstStyle>
            <a:lvl1pPr marL="0" marR="0" lvl="0" indent="0" algn="r"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 name="Shape 23"/>
          <p:cNvSpPr txBox="1">
            <a:spLocks noGrp="1"/>
          </p:cNvSpPr>
          <p:nvPr>
            <p:ph type="ftr" idx="11"/>
          </p:nvPr>
        </p:nvSpPr>
        <p:spPr>
          <a:xfrm>
            <a:off x="590843" y="6365498"/>
            <a:ext cx="3859792" cy="22865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1"/>
              </a:buClr>
              <a:buFont typeface="Century Gothic"/>
              <a:buNone/>
              <a:defRPr sz="900" b="1" i="0" u="none" strike="noStrike" cap="none">
                <a:solidFill>
                  <a:schemeClr val="accent1"/>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p:nvPr/>
        </p:nvSpPr>
        <p:spPr>
          <a:xfrm>
            <a:off x="7745642" y="0"/>
            <a:ext cx="685799" cy="1099458"/>
          </a:xfrm>
          <a:prstGeom prst="rect">
            <a:avLst/>
          </a:prstGeom>
          <a:solidFill>
            <a:schemeClr val="accent1"/>
          </a:solidFill>
          <a:ln>
            <a:noFill/>
          </a:ln>
          <a:effectLst>
            <a:outerShdw blurRad="38100" dist="25400" dir="5400000" rotWithShape="0">
              <a:srgbClr val="000000">
                <a:alpha val="43921"/>
              </a:srgbClr>
            </a:outerShdw>
          </a:effectLst>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 name="Shape 25"/>
          <p:cNvSpPr txBox="1">
            <a:spLocks noGrp="1"/>
          </p:cNvSpPr>
          <p:nvPr>
            <p:ph type="sldNum" idx="12"/>
          </p:nvPr>
        </p:nvSpPr>
        <p:spPr>
          <a:xfrm>
            <a:off x="7678614" y="295730"/>
            <a:ext cx="791307" cy="7676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Century Gothic"/>
              <a:buNone/>
            </a:pPr>
            <a:fld id="{00000000-1234-1234-1234-123412341234}" type="slidenum">
              <a:rPr lang="en-US" sz="2800" b="0" i="0" u="none" strike="noStrike" cap="none">
                <a:solidFill>
                  <a:schemeClr val="lt1"/>
                </a:solidFill>
                <a:latin typeface="Century Gothic"/>
                <a:ea typeface="Century Gothic"/>
                <a:cs typeface="Century Gothic"/>
                <a:sym typeface="Century Gothic"/>
              </a:rPr>
              <a:t>‹#›</a:t>
            </a:fld>
            <a:endParaRPr lang="en-US" sz="2800" b="0" i="0" u="none" strike="noStrike" cap="none" dirty="0">
              <a:solidFill>
                <a:schemeClr val="lt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600" b="0" i="0" u="none" strike="noStrike" cap="none" dirty="0">
                <a:solidFill>
                  <a:schemeClr val="lt2"/>
                </a:solidFill>
                <a:latin typeface="Century Gothic"/>
                <a:ea typeface="Century Gothic"/>
                <a:cs typeface="Century Gothic"/>
                <a:sym typeface="Century Gothic"/>
              </a:rPr>
              <a:t>NextGen-WA</a:t>
            </a:r>
          </a:p>
        </p:txBody>
      </p:sp>
      <p:sp>
        <p:nvSpPr>
          <p:cNvPr id="262" name="Shape 262"/>
          <p:cNvSpPr txBox="1">
            <a:spLocks noGrp="1"/>
          </p:cNvSpPr>
          <p:nvPr>
            <p:ph type="body" idx="1"/>
          </p:nvPr>
        </p:nvSpPr>
        <p:spPr>
          <a:xfrm>
            <a:off x="1196641" y="2908300"/>
            <a:ext cx="6343201" cy="16637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US" sz="3200" b="1" i="0" u="none" strike="noStrike" cap="none" dirty="0">
                <a:solidFill>
                  <a:srgbClr val="3366FF"/>
                </a:solidFill>
                <a:latin typeface="Century Gothic"/>
                <a:ea typeface="Century Gothic"/>
                <a:cs typeface="Century Gothic"/>
                <a:sym typeface="Century Gothic"/>
              </a:rPr>
              <a:t>The Next Generation of STEM Teacher Preparation in Washington State</a:t>
            </a:r>
          </a:p>
        </p:txBody>
      </p:sp>
      <p:pic>
        <p:nvPicPr>
          <p:cNvPr id="263" name="Shape 263"/>
          <p:cNvPicPr preferRelativeResize="0"/>
          <p:nvPr/>
        </p:nvPicPr>
        <p:blipFill rotWithShape="1">
          <a:blip r:embed="rId3">
            <a:alphaModFix/>
          </a:blip>
          <a:srcRect/>
          <a:stretch/>
        </p:blipFill>
        <p:spPr>
          <a:xfrm>
            <a:off x="6183869" y="861250"/>
            <a:ext cx="1009676" cy="1009676"/>
          </a:xfrm>
          <a:prstGeom prst="rect">
            <a:avLst/>
          </a:prstGeom>
          <a:noFill/>
          <a:ln>
            <a:noFill/>
          </a:ln>
        </p:spPr>
      </p:pic>
      <p:sp>
        <p:nvSpPr>
          <p:cNvPr id="264" name="Shape 264"/>
          <p:cNvSpPr txBox="1"/>
          <p:nvPr/>
        </p:nvSpPr>
        <p:spPr>
          <a:xfrm>
            <a:off x="1688950" y="1636962"/>
            <a:ext cx="3259567" cy="40010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2000" b="0" i="0" u="none" strike="noStrike" cap="none" dirty="0">
                <a:solidFill>
                  <a:schemeClr val="lt1"/>
                </a:solidFill>
                <a:latin typeface="Century Gothic"/>
                <a:ea typeface="Century Gothic"/>
                <a:cs typeface="Century Gothic"/>
                <a:sym typeface="Century Gothic"/>
              </a:rPr>
              <a:t>(NSF-IUSE 2016-2020)</a:t>
            </a:r>
          </a:p>
        </p:txBody>
      </p:sp>
      <p:sp>
        <p:nvSpPr>
          <p:cNvPr id="265" name="Shape 265"/>
          <p:cNvSpPr txBox="1"/>
          <p:nvPr/>
        </p:nvSpPr>
        <p:spPr>
          <a:xfrm>
            <a:off x="914400" y="5232400"/>
            <a:ext cx="7289799"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Ed Geary, Dan Hanley, and Roxane Ronca (WWU), Jenny Dechaine (CWU), Julie Antilla (SPU), Kathryn Baldwin (EWU), Tamara Nelson (WSU-Vancouver), Ann Wright-Mockler (PNNL), Jose Rios (UW-Tacoma), Ellen Ebert (OSPI), Jacob Clark Blickenstaff (WA-LASER)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866437" y="927099"/>
            <a:ext cx="7575033"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So What Are We Trying To Change?</a:t>
            </a:r>
          </a:p>
        </p:txBody>
      </p:sp>
      <p:pic>
        <p:nvPicPr>
          <p:cNvPr id="337" name="Shape 337"/>
          <p:cNvPicPr preferRelativeResize="0">
            <a:picLocks noGrp="1"/>
          </p:cNvPicPr>
          <p:nvPr>
            <p:ph type="body" idx="1"/>
          </p:nvPr>
        </p:nvPicPr>
        <p:blipFill rotWithShape="1">
          <a:blip r:embed="rId3">
            <a:alphaModFix/>
          </a:blip>
          <a:srcRect/>
          <a:stretch/>
        </p:blipFill>
        <p:spPr>
          <a:xfrm>
            <a:off x="866437" y="2252546"/>
            <a:ext cx="7575033" cy="44270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3600" b="0" i="0" u="none" strike="noStrike" cap="none" dirty="0">
                <a:solidFill>
                  <a:schemeClr val="lt1"/>
                </a:solidFill>
                <a:latin typeface="Century Gothic"/>
                <a:ea typeface="Century Gothic"/>
                <a:cs typeface="Century Gothic"/>
                <a:sym typeface="Century Gothic"/>
              </a:rPr>
              <a:t>Questions</a:t>
            </a:r>
          </a:p>
        </p:txBody>
      </p:sp>
      <p:pic>
        <p:nvPicPr>
          <p:cNvPr id="344" name="Shape 344"/>
          <p:cNvPicPr preferRelativeResize="0"/>
          <p:nvPr/>
        </p:nvPicPr>
        <p:blipFill rotWithShape="1">
          <a:blip r:embed="rId3">
            <a:alphaModFix/>
          </a:blip>
          <a:srcRect/>
          <a:stretch/>
        </p:blipFill>
        <p:spPr>
          <a:xfrm>
            <a:off x="2438400" y="1749582"/>
            <a:ext cx="4435001" cy="4127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866441" y="2203450"/>
            <a:ext cx="6343201" cy="35305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Noto Sans Symbols"/>
              <a:buNone/>
            </a:pPr>
            <a:r>
              <a:rPr lang="en-US" sz="1800" b="0" i="0" u="none" strike="noStrike" cap="none" dirty="0">
                <a:solidFill>
                  <a:srgbClr val="3F3F3F"/>
                </a:solidFill>
                <a:latin typeface="Century Gothic"/>
                <a:ea typeface="Century Gothic"/>
                <a:cs typeface="Century Gothic"/>
                <a:sym typeface="Century Gothic"/>
              </a:rPr>
              <a:t> </a:t>
            </a:r>
          </a:p>
        </p:txBody>
      </p:sp>
      <p:sp>
        <p:nvSpPr>
          <p:cNvPr id="350" name="Shape 350"/>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Plan of Action</a:t>
            </a:r>
          </a:p>
        </p:txBody>
      </p:sp>
      <p:pic>
        <p:nvPicPr>
          <p:cNvPr id="351" name="Shape 351" descr="Image result for working group images"/>
          <p:cNvPicPr preferRelativeResize="0"/>
          <p:nvPr/>
        </p:nvPicPr>
        <p:blipFill rotWithShape="1">
          <a:blip r:embed="rId3">
            <a:alphaModFix/>
          </a:blip>
          <a:srcRect/>
          <a:stretch/>
        </p:blipFill>
        <p:spPr>
          <a:xfrm>
            <a:off x="1999691" y="2359341"/>
            <a:ext cx="4876798" cy="42700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469900" y="787400"/>
            <a:ext cx="7909559" cy="100879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3600" b="0" i="0" u="none" strike="noStrike" cap="none" dirty="0">
                <a:solidFill>
                  <a:srgbClr val="FFFFFF"/>
                </a:solidFill>
                <a:latin typeface="Century Gothic"/>
                <a:ea typeface="Century Gothic"/>
                <a:cs typeface="Century Gothic"/>
                <a:sym typeface="Century Gothic"/>
              </a:rPr>
              <a:t>Capacity Building Working Groups </a:t>
            </a:r>
          </a:p>
        </p:txBody>
      </p:sp>
      <p:sp>
        <p:nvSpPr>
          <p:cNvPr id="358" name="Shape 358"/>
          <p:cNvSpPr txBox="1">
            <a:spLocks noGrp="1"/>
          </p:cNvSpPr>
          <p:nvPr>
            <p:ph type="body" idx="1"/>
          </p:nvPr>
        </p:nvSpPr>
        <p:spPr>
          <a:xfrm>
            <a:off x="304800" y="2489200"/>
            <a:ext cx="7985760" cy="4023360"/>
          </a:xfrm>
          <a:prstGeom prst="rect">
            <a:avLst/>
          </a:prstGeom>
          <a:noFill/>
          <a:ln>
            <a:noFill/>
          </a:ln>
        </p:spPr>
        <p:txBody>
          <a:bodyPr lIns="91425" tIns="45700" rIns="91425" bIns="45700" anchor="t" anchorCtr="0">
            <a:noAutofit/>
          </a:bodyPr>
          <a:lstStyle/>
          <a:p>
            <a:pPr marL="685800" marR="0" lvl="1" indent="-292100" algn="l" rtl="0">
              <a:lnSpc>
                <a:spcPct val="100000"/>
              </a:lnSpc>
              <a:spcBef>
                <a:spcPts val="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Understanding and supporting productive </a:t>
            </a:r>
            <a:r>
              <a:rPr lang="en-US" sz="2800" b="0" i="0" u="none" strike="noStrike" cap="none" dirty="0">
                <a:solidFill>
                  <a:srgbClr val="FF0000"/>
                </a:solidFill>
                <a:latin typeface="Century Gothic"/>
                <a:ea typeface="Century Gothic"/>
                <a:cs typeface="Century Gothic"/>
                <a:sym typeface="Century Gothic"/>
              </a:rPr>
              <a:t>Organizational Change</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Increasing the </a:t>
            </a:r>
            <a:r>
              <a:rPr lang="en-US" sz="2800" b="0" i="0" u="none" strike="noStrike" cap="none" dirty="0">
                <a:solidFill>
                  <a:srgbClr val="FF0000"/>
                </a:solidFill>
                <a:latin typeface="Century Gothic"/>
                <a:ea typeface="Century Gothic"/>
                <a:cs typeface="Century Gothic"/>
                <a:sym typeface="Century Gothic"/>
              </a:rPr>
              <a:t>Diversity </a:t>
            </a:r>
            <a:r>
              <a:rPr lang="en-US" sz="2800" b="0" i="0" u="none" strike="noStrike" cap="none" dirty="0">
                <a:solidFill>
                  <a:srgbClr val="3F3F3F"/>
                </a:solidFill>
                <a:latin typeface="Century Gothic"/>
                <a:ea typeface="Century Gothic"/>
                <a:cs typeface="Century Gothic"/>
                <a:sym typeface="Century Gothic"/>
              </a:rPr>
              <a:t>of the STEM teaching workforce</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FF0000"/>
                </a:solidFill>
                <a:latin typeface="Century Gothic"/>
                <a:ea typeface="Century Gothic"/>
                <a:cs typeface="Century Gothic"/>
                <a:sym typeface="Century Gothic"/>
              </a:rPr>
              <a:t>Collaboration-building </a:t>
            </a:r>
            <a:r>
              <a:rPr lang="en-US" sz="2800" b="0" i="0" u="none" strike="noStrike" cap="none" dirty="0">
                <a:solidFill>
                  <a:srgbClr val="3F3F3F"/>
                </a:solidFill>
                <a:latin typeface="Century Gothic"/>
                <a:ea typeface="Century Gothic"/>
                <a:cs typeface="Century Gothic"/>
                <a:sym typeface="Century Gothic"/>
              </a:rPr>
              <a:t>within and across institutions and disciplines</a:t>
            </a:r>
          </a:p>
          <a:p>
            <a:pPr marL="342900" marR="0" lvl="0" indent="-342900" algn="l" rtl="0">
              <a:lnSpc>
                <a:spcPct val="100000"/>
              </a:lnSpc>
              <a:spcBef>
                <a:spcPts val="1000"/>
              </a:spcBef>
              <a:spcAft>
                <a:spcPts val="0"/>
              </a:spcAft>
              <a:buClr>
                <a:schemeClr val="accent1"/>
              </a:buClr>
              <a:buSzPct val="25000"/>
              <a:buFont typeface="Noto Sans Symbols"/>
              <a:buNone/>
            </a:pPr>
            <a:endParaRPr sz="18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508000" y="896204"/>
            <a:ext cx="8534399" cy="856395"/>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3600" b="0" i="0" u="none" strike="noStrike" cap="none" dirty="0">
                <a:solidFill>
                  <a:srgbClr val="FFFFFF"/>
                </a:solidFill>
                <a:latin typeface="Century Gothic"/>
                <a:ea typeface="Century Gothic"/>
                <a:cs typeface="Century Gothic"/>
                <a:sym typeface="Century Gothic"/>
              </a:rPr>
              <a:t>Critical Component Working Groups</a:t>
            </a:r>
          </a:p>
        </p:txBody>
      </p:sp>
      <p:sp>
        <p:nvSpPr>
          <p:cNvPr id="365" name="Shape 365"/>
          <p:cNvSpPr txBox="1">
            <a:spLocks noGrp="1"/>
          </p:cNvSpPr>
          <p:nvPr>
            <p:ph type="body" idx="1"/>
          </p:nvPr>
        </p:nvSpPr>
        <p:spPr>
          <a:xfrm>
            <a:off x="457200" y="2184400"/>
            <a:ext cx="8001000" cy="3937620"/>
          </a:xfrm>
          <a:prstGeom prst="rect">
            <a:avLst/>
          </a:prstGeom>
          <a:noFill/>
          <a:ln>
            <a:noFill/>
          </a:ln>
        </p:spPr>
        <p:txBody>
          <a:bodyPr lIns="91425" tIns="45700" rIns="91425" bIns="45700" anchor="t" anchorCtr="0">
            <a:noAutofit/>
          </a:bodyPr>
          <a:lstStyle/>
          <a:p>
            <a:pPr marL="685800" marR="0" lvl="1" indent="-292100" algn="l" rtl="0">
              <a:lnSpc>
                <a:spcPct val="90000"/>
              </a:lnSpc>
              <a:spcBef>
                <a:spcPts val="0"/>
              </a:spcBef>
              <a:spcAft>
                <a:spcPts val="0"/>
              </a:spcAft>
              <a:buClr>
                <a:schemeClr val="accent1"/>
              </a:buClr>
              <a:buSzPct val="80000"/>
              <a:buFont typeface="Noto Sans Symbols"/>
              <a:buChar char="❑"/>
            </a:pPr>
            <a:r>
              <a:rPr lang="en-US" sz="2800" b="0" i="0" u="none" strike="noStrike" cap="none" dirty="0">
                <a:solidFill>
                  <a:schemeClr val="dk1"/>
                </a:solidFill>
                <a:latin typeface="Century Gothic"/>
                <a:ea typeface="Century Gothic"/>
                <a:cs typeface="Century Gothic"/>
                <a:sym typeface="Century Gothic"/>
              </a:rPr>
              <a:t>Clinical Practice and Induction  </a:t>
            </a:r>
          </a:p>
          <a:p>
            <a:pPr marL="685800" marR="0" lvl="1" indent="-292100" algn="l" rtl="0">
              <a:lnSpc>
                <a:spcPct val="90000"/>
              </a:lnSpc>
              <a:spcBef>
                <a:spcPts val="1000"/>
              </a:spcBef>
              <a:spcAft>
                <a:spcPts val="0"/>
              </a:spcAft>
              <a:buClr>
                <a:schemeClr val="accent1"/>
              </a:buClr>
              <a:buSzPct val="80000"/>
              <a:buFont typeface="Noto Sans Symbols"/>
              <a:buChar char="❑"/>
            </a:pPr>
            <a:r>
              <a:rPr lang="en-US" sz="2800" b="0" i="0" u="none" strike="noStrike" cap="none" dirty="0">
                <a:solidFill>
                  <a:schemeClr val="dk1"/>
                </a:solidFill>
                <a:latin typeface="Century Gothic"/>
                <a:ea typeface="Century Gothic"/>
                <a:cs typeface="Century Gothic"/>
                <a:sym typeface="Century Gothic"/>
              </a:rPr>
              <a:t>Computer Science Integration [into teacher education]  </a:t>
            </a:r>
          </a:p>
          <a:p>
            <a:pPr marL="685800" marR="0" lvl="1" indent="-292100" algn="l" rtl="0">
              <a:lnSpc>
                <a:spcPct val="90000"/>
              </a:lnSpc>
              <a:spcBef>
                <a:spcPts val="1000"/>
              </a:spcBef>
              <a:spcAft>
                <a:spcPts val="0"/>
              </a:spcAft>
              <a:buClr>
                <a:schemeClr val="accent1"/>
              </a:buClr>
              <a:buSzPct val="80000"/>
              <a:buFont typeface="Noto Sans Symbols"/>
              <a:buChar char="❑"/>
            </a:pPr>
            <a:r>
              <a:rPr lang="en-US" sz="2800" b="0" i="0" u="none" strike="noStrike" cap="none" dirty="0">
                <a:solidFill>
                  <a:schemeClr val="dk1"/>
                </a:solidFill>
                <a:latin typeface="Century Gothic"/>
                <a:ea typeface="Century Gothic"/>
                <a:cs typeface="Century Gothic"/>
                <a:sym typeface="Century Gothic"/>
              </a:rPr>
              <a:t>Engineering Integration [into teacher education]</a:t>
            </a:r>
          </a:p>
          <a:p>
            <a:pPr marL="685800" marR="0" lvl="1" indent="-292100" algn="l" rtl="0">
              <a:lnSpc>
                <a:spcPct val="90000"/>
              </a:lnSpc>
              <a:spcBef>
                <a:spcPts val="1000"/>
              </a:spcBef>
              <a:spcAft>
                <a:spcPts val="0"/>
              </a:spcAft>
              <a:buClr>
                <a:schemeClr val="accent1"/>
              </a:buClr>
              <a:buSzPct val="80000"/>
              <a:buFont typeface="Noto Sans Symbols"/>
              <a:buChar char="❑"/>
            </a:pPr>
            <a:r>
              <a:rPr lang="en-US" sz="2800" b="0" i="0" u="none" strike="noStrike" cap="none" dirty="0">
                <a:solidFill>
                  <a:schemeClr val="dk1"/>
                </a:solidFill>
                <a:latin typeface="Century Gothic"/>
                <a:ea typeface="Century Gothic"/>
                <a:cs typeface="Century Gothic"/>
                <a:sym typeface="Century Gothic"/>
              </a:rPr>
              <a:t>Pedagogical Content Knowledge </a:t>
            </a:r>
          </a:p>
          <a:p>
            <a:pPr marL="685800" marR="0" lvl="1" indent="-292100" algn="l" rtl="0">
              <a:lnSpc>
                <a:spcPct val="90000"/>
              </a:lnSpc>
              <a:spcBef>
                <a:spcPts val="1000"/>
              </a:spcBef>
              <a:spcAft>
                <a:spcPts val="0"/>
              </a:spcAft>
              <a:buClr>
                <a:schemeClr val="accent1"/>
              </a:buClr>
              <a:buSzPct val="80000"/>
              <a:buFont typeface="Noto Sans Symbols"/>
              <a:buChar char="❑"/>
            </a:pPr>
            <a:r>
              <a:rPr lang="en-US" sz="2800" b="0" i="0" u="none" strike="noStrike" cap="none" dirty="0">
                <a:solidFill>
                  <a:schemeClr val="dk1"/>
                </a:solidFill>
                <a:latin typeface="Century Gothic"/>
                <a:ea typeface="Century Gothic"/>
                <a:cs typeface="Century Gothic"/>
                <a:sym typeface="Century Gothic"/>
              </a:rPr>
              <a:t>Education for Sustainability </a:t>
            </a:r>
          </a:p>
          <a:p>
            <a:pPr marL="685800" marR="0" lvl="1" indent="-292100" algn="l" rtl="0">
              <a:lnSpc>
                <a:spcPct val="90000"/>
              </a:lnSpc>
              <a:spcBef>
                <a:spcPts val="1000"/>
              </a:spcBef>
              <a:spcAft>
                <a:spcPts val="0"/>
              </a:spcAft>
              <a:buClr>
                <a:schemeClr val="accent1"/>
              </a:buClr>
              <a:buSzPct val="80000"/>
              <a:buFont typeface="Noto Sans Symbols"/>
              <a:buChar char="❑"/>
            </a:pPr>
            <a:r>
              <a:rPr lang="en-US" sz="2800" b="0" i="1" u="none" strike="noStrike" cap="none" dirty="0">
                <a:solidFill>
                  <a:schemeClr val="dk1"/>
                </a:solidFill>
                <a:latin typeface="Century Gothic"/>
                <a:ea typeface="Century Gothic"/>
                <a:cs typeface="Century Gothic"/>
                <a:sym typeface="Century Gothic"/>
              </a:rPr>
              <a:t>Math and STEM (new)</a:t>
            </a:r>
            <a:r>
              <a:rPr lang="en-US" sz="2800" b="0" i="0" u="none" strike="noStrike" cap="none" dirty="0">
                <a:solidFill>
                  <a:schemeClr val="dk1"/>
                </a:solidFill>
                <a:latin typeface="Century Gothic"/>
                <a:ea typeface="Century Gothic"/>
                <a:cs typeface="Century Gothic"/>
                <a:sym typeface="Century Gothic"/>
              </a:rPr>
              <a:t> </a:t>
            </a:r>
          </a:p>
          <a:p>
            <a:pPr marL="0" marR="0" lvl="0" indent="0" algn="l" rtl="0">
              <a:lnSpc>
                <a:spcPct val="90000"/>
              </a:lnSpc>
              <a:spcBef>
                <a:spcPts val="1000"/>
              </a:spcBef>
              <a:spcAft>
                <a:spcPts val="0"/>
              </a:spcAft>
              <a:buClr>
                <a:schemeClr val="accent1"/>
              </a:buClr>
              <a:buSzPct val="25000"/>
              <a:buFont typeface="Noto Sans Symbols"/>
              <a:buNone/>
            </a:pPr>
            <a:endParaRPr sz="2800" b="1" i="0" u="none" strike="noStrike" cap="none">
              <a:solidFill>
                <a:srgbClr val="3F3F3F"/>
              </a:solidFill>
              <a:latin typeface="Century Gothic"/>
              <a:ea typeface="Century Gothic"/>
              <a:cs typeface="Century Gothic"/>
              <a:sym typeface="Century Gothic"/>
            </a:endParaRPr>
          </a:p>
        </p:txBody>
      </p:sp>
      <p:sp>
        <p:nvSpPr>
          <p:cNvPr id="366" name="Shape 366"/>
          <p:cNvSpPr txBox="1"/>
          <p:nvPr/>
        </p:nvSpPr>
        <p:spPr>
          <a:xfrm>
            <a:off x="822958" y="1219200"/>
            <a:ext cx="7711440"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367" name="Shape 367"/>
          <p:cNvSpPr txBox="1"/>
          <p:nvPr/>
        </p:nvSpPr>
        <p:spPr>
          <a:xfrm>
            <a:off x="822958" y="6345044"/>
            <a:ext cx="7997654" cy="6463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800" b="1" i="0" u="sng" strike="noStrike" cap="none" dirty="0">
                <a:solidFill>
                  <a:schemeClr val="dk1"/>
                </a:solidFill>
                <a:latin typeface="Century Gothic"/>
                <a:ea typeface="Century Gothic"/>
                <a:cs typeface="Century Gothic"/>
                <a:sym typeface="Century Gothic"/>
              </a:rPr>
              <a:t>https://drive.google.com/open?id=0B3l0w95zALoORlhnT3NSdmduclk</a:t>
            </a:r>
          </a:p>
          <a:p>
            <a:pPr marL="0" marR="0" lvl="0" indent="0" algn="l" rtl="0">
              <a:lnSpc>
                <a:spcPct val="100000"/>
              </a:lnSpc>
              <a:spcBef>
                <a:spcPts val="0"/>
              </a:spcBef>
              <a:spcAft>
                <a:spcPts val="0"/>
              </a:spcAft>
              <a:buClr>
                <a:srgbClr val="000000"/>
              </a:buClr>
              <a:buFont typeface="Arial"/>
              <a:buNone/>
            </a:pPr>
            <a:endParaRPr sz="18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866440" y="927099"/>
            <a:ext cx="6343201" cy="94423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3200" b="1" i="0" u="none" strike="noStrike" cap="none" dirty="0">
                <a:solidFill>
                  <a:schemeClr val="lt1"/>
                </a:solidFill>
                <a:latin typeface="Calibri"/>
                <a:ea typeface="Calibri"/>
                <a:cs typeface="Calibri"/>
                <a:sym typeface="Calibri"/>
              </a:rPr>
              <a:t>Timeline and Commitments for Working Groups</a:t>
            </a:r>
          </a:p>
        </p:txBody>
      </p:sp>
      <p:sp>
        <p:nvSpPr>
          <p:cNvPr id="374" name="Shape 374"/>
          <p:cNvSpPr txBox="1">
            <a:spLocks noGrp="1"/>
          </p:cNvSpPr>
          <p:nvPr>
            <p:ph type="body" idx="1"/>
          </p:nvPr>
        </p:nvSpPr>
        <p:spPr>
          <a:xfrm>
            <a:off x="393405" y="2243467"/>
            <a:ext cx="8080744" cy="4274288"/>
          </a:xfrm>
          <a:prstGeom prst="rect">
            <a:avLst/>
          </a:prstGeom>
          <a:gradFill>
            <a:gsLst>
              <a:gs pos="0">
                <a:srgbClr val="F6F9FC"/>
              </a:gs>
              <a:gs pos="74000">
                <a:srgbClr val="B3D1EC"/>
              </a:gs>
              <a:gs pos="83000">
                <a:srgbClr val="B3D1EC"/>
              </a:gs>
              <a:gs pos="100000">
                <a:srgbClr val="CCE0F2"/>
              </a:gs>
            </a:gsLst>
            <a:lin ang="5400000" scaled="0"/>
          </a:gradFill>
          <a:ln w="25400" cap="flat" cmpd="sng">
            <a:solidFill>
              <a:srgbClr val="42719B"/>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Noto Sans Symbols"/>
              <a:buNone/>
            </a:pPr>
            <a:r>
              <a:rPr lang="en-US" sz="2000" b="1" i="0" u="none" strike="noStrike" cap="none" dirty="0">
                <a:solidFill>
                  <a:srgbClr val="000000"/>
                </a:solidFill>
                <a:latin typeface="Calibri"/>
                <a:ea typeface="Calibri"/>
                <a:cs typeface="Calibri"/>
                <a:sym typeface="Calibri"/>
              </a:rPr>
              <a:t>Core group </a:t>
            </a:r>
            <a:r>
              <a:rPr lang="en-US" sz="2000" b="0" i="0" u="none" strike="noStrike" cap="none" dirty="0">
                <a:solidFill>
                  <a:srgbClr val="000000"/>
                </a:solidFill>
                <a:latin typeface="Calibri"/>
                <a:ea typeface="Calibri"/>
                <a:cs typeface="Calibri"/>
                <a:sym typeface="Calibri"/>
              </a:rPr>
              <a:t>(4-6 people) members commit to and are compensated for a few days up to 2 weeks’ time/year.</a:t>
            </a:r>
          </a:p>
          <a:p>
            <a:pPr marL="0" marR="0" lvl="0" indent="0" algn="l" rtl="0">
              <a:lnSpc>
                <a:spcPct val="100000"/>
              </a:lnSpc>
              <a:spcBef>
                <a:spcPts val="0"/>
              </a:spcBef>
              <a:spcAft>
                <a:spcPts val="0"/>
              </a:spcAft>
              <a:buClr>
                <a:srgbClr val="000000"/>
              </a:buClr>
              <a:buSzPct val="25000"/>
              <a:buFont typeface="Noto Sans Symbols"/>
              <a:buNone/>
            </a:pPr>
            <a:r>
              <a:rPr lang="en-US" sz="2000" b="1" i="0" u="none" strike="noStrike" cap="none" dirty="0">
                <a:solidFill>
                  <a:srgbClr val="000000"/>
                </a:solidFill>
                <a:latin typeface="Calibri"/>
                <a:ea typeface="Calibri"/>
                <a:cs typeface="Calibri"/>
                <a:sym typeface="Calibri"/>
              </a:rPr>
              <a:t>Expert Review-Liaison </a:t>
            </a:r>
            <a:r>
              <a:rPr lang="en-US" sz="2000" b="0" i="0" u="none" strike="noStrike" cap="none" dirty="0">
                <a:solidFill>
                  <a:srgbClr val="000000"/>
                </a:solidFill>
                <a:latin typeface="Calibri"/>
                <a:ea typeface="Calibri"/>
                <a:cs typeface="Calibri"/>
                <a:sym typeface="Calibri"/>
              </a:rPr>
              <a:t>members (10-15) are supported with travel funds to attend NextGen meetings and Professional Development workshops.</a:t>
            </a:r>
          </a:p>
          <a:p>
            <a:pPr marL="0" marR="0" lvl="0" indent="0" algn="l" rtl="0">
              <a:lnSpc>
                <a:spcPct val="100000"/>
              </a:lnSpc>
              <a:spcBef>
                <a:spcPts val="0"/>
              </a:spcBef>
              <a:spcAft>
                <a:spcPts val="0"/>
              </a:spcAft>
              <a:buClr>
                <a:srgbClr val="3F3F3F"/>
              </a:buClr>
              <a:buSzPct val="25000"/>
              <a:buFont typeface="Noto Sans Symbols"/>
              <a:buNone/>
            </a:pPr>
            <a:endParaRPr sz="2000" b="0" i="0" u="none" strike="noStrike" cap="none">
              <a:solidFill>
                <a:srgbClr val="000000"/>
              </a:solidFill>
              <a:latin typeface="Times New Roman"/>
              <a:ea typeface="Times New Roman"/>
              <a:cs typeface="Times New Roman"/>
              <a:sym typeface="Times New Roman"/>
            </a:endParaRPr>
          </a:p>
          <a:p>
            <a:pPr marL="228600" marR="0" lvl="0" indent="-228600" algn="l" rtl="0">
              <a:lnSpc>
                <a:spcPct val="100000"/>
              </a:lnSpc>
              <a:spcBef>
                <a:spcPts val="0"/>
              </a:spcBef>
              <a:spcAft>
                <a:spcPts val="0"/>
              </a:spcAft>
              <a:buClr>
                <a:srgbClr val="000000"/>
              </a:buClr>
              <a:buSzPct val="25000"/>
              <a:buFont typeface="Noto Sans Symbols"/>
              <a:buNone/>
            </a:pPr>
            <a:r>
              <a:rPr lang="en-US" sz="2000" b="0" i="0" u="none" strike="noStrike" cap="none" dirty="0">
                <a:solidFill>
                  <a:srgbClr val="000000"/>
                </a:solidFill>
                <a:latin typeface="Calibri"/>
                <a:ea typeface="Calibri"/>
                <a:cs typeface="Calibri"/>
                <a:sym typeface="Calibri"/>
              </a:rPr>
              <a:t>All Implementation Team and Working Group members attend Annual Meetings</a:t>
            </a:r>
          </a:p>
          <a:p>
            <a:pPr marL="228600" marR="0" lvl="0" indent="-228600" algn="l" rtl="0">
              <a:lnSpc>
                <a:spcPct val="100000"/>
              </a:lnSpc>
              <a:spcBef>
                <a:spcPts val="0"/>
              </a:spcBef>
              <a:spcAft>
                <a:spcPts val="0"/>
              </a:spcAft>
              <a:buClr>
                <a:srgbClr val="3F3F3F"/>
              </a:buClr>
              <a:buSzPct val="25000"/>
              <a:buFont typeface="Noto Sans Symbols"/>
              <a:buNone/>
            </a:pPr>
            <a:endParaRPr sz="2000" b="0" i="0" u="none" strike="noStrike" cap="none">
              <a:solidFill>
                <a:srgbClr val="000000"/>
              </a:solidFill>
              <a:latin typeface="Times New Roman"/>
              <a:ea typeface="Times New Roman"/>
              <a:cs typeface="Times New Roman"/>
              <a:sym typeface="Times New Roman"/>
            </a:endParaRPr>
          </a:p>
          <a:p>
            <a:pPr marL="228600" marR="0" lvl="0" indent="-228600" algn="l" rtl="0">
              <a:lnSpc>
                <a:spcPct val="100000"/>
              </a:lnSpc>
              <a:spcBef>
                <a:spcPts val="0"/>
              </a:spcBef>
              <a:spcAft>
                <a:spcPts val="0"/>
              </a:spcAft>
              <a:buClr>
                <a:srgbClr val="000000"/>
              </a:buClr>
              <a:buSzPct val="25000"/>
              <a:buFont typeface="Noto Sans Symbols"/>
              <a:buNone/>
            </a:pPr>
            <a:r>
              <a:rPr lang="en-US" sz="2000" b="0" i="0" u="none" strike="noStrike" cap="none" dirty="0">
                <a:solidFill>
                  <a:srgbClr val="000000"/>
                </a:solidFill>
                <a:latin typeface="Calibri"/>
                <a:ea typeface="Calibri"/>
                <a:cs typeface="Calibri"/>
                <a:sym typeface="Calibri"/>
              </a:rPr>
              <a:t>Individual Working Groups develop and provide</a:t>
            </a:r>
            <a:r>
              <a:rPr lang="en-US" sz="2000" b="0" i="0" u="none" strike="noStrike" cap="none" dirty="0">
                <a:solidFill>
                  <a:srgbClr val="000000"/>
                </a:solidFill>
                <a:latin typeface="Times New Roman"/>
                <a:ea typeface="Times New Roman"/>
                <a:cs typeface="Times New Roman"/>
                <a:sym typeface="Times New Roman"/>
              </a:rPr>
              <a:t> </a:t>
            </a:r>
            <a:r>
              <a:rPr lang="en-US" sz="2000" b="0" i="0" u="none" strike="noStrike" cap="none" dirty="0">
                <a:solidFill>
                  <a:srgbClr val="000000"/>
                </a:solidFill>
                <a:latin typeface="Calibri"/>
                <a:ea typeface="Calibri"/>
                <a:cs typeface="Calibri"/>
                <a:sym typeface="Calibri"/>
              </a:rPr>
              <a:t>Professional Development in years 2-4</a:t>
            </a:r>
          </a:p>
          <a:p>
            <a:pPr marL="228600" marR="0" lvl="0" indent="-228600" algn="l" rtl="0">
              <a:lnSpc>
                <a:spcPct val="100000"/>
              </a:lnSpc>
              <a:spcBef>
                <a:spcPts val="0"/>
              </a:spcBef>
              <a:spcAft>
                <a:spcPts val="0"/>
              </a:spcAft>
              <a:buClr>
                <a:srgbClr val="3F3F3F"/>
              </a:buClr>
              <a:buSzPct val="25000"/>
              <a:buFont typeface="Noto Sans Symbols"/>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100000"/>
              </a:lnSpc>
              <a:spcBef>
                <a:spcPts val="0"/>
              </a:spcBef>
              <a:spcAft>
                <a:spcPts val="0"/>
              </a:spcAft>
              <a:buClr>
                <a:srgbClr val="000000"/>
              </a:buClr>
              <a:buSzPct val="25000"/>
              <a:buFont typeface="Noto Sans Symbols"/>
              <a:buNone/>
            </a:pPr>
            <a:r>
              <a:rPr lang="en-US" sz="2000" b="0" i="0" u="none" strike="noStrike" cap="none" dirty="0">
                <a:solidFill>
                  <a:srgbClr val="000000"/>
                </a:solidFill>
                <a:latin typeface="Calibri"/>
                <a:ea typeface="Calibri"/>
                <a:cs typeface="Calibri"/>
                <a:sym typeface="Calibri"/>
              </a:rPr>
              <a:t>Implementation Teams develop plans and strategies throughout the period</a:t>
            </a:r>
          </a:p>
          <a:p>
            <a:pPr marL="0" marR="0" lvl="0" indent="0" algn="l" rtl="0">
              <a:lnSpc>
                <a:spcPct val="107000"/>
              </a:lnSpc>
              <a:spcBef>
                <a:spcPts val="0"/>
              </a:spcBef>
              <a:spcAft>
                <a:spcPts val="0"/>
              </a:spcAft>
              <a:buClr>
                <a:srgbClr val="000000"/>
              </a:buClr>
              <a:buSzPct val="25000"/>
              <a:buFont typeface="Noto Sans Symbols"/>
              <a:buNone/>
            </a:pPr>
            <a:r>
              <a:rPr lang="en-US" sz="2000" b="0" i="0" u="none" strike="noStrike" cap="none" dirty="0">
                <a:solidFill>
                  <a:srgbClr val="000000"/>
                </a:solidFill>
                <a:latin typeface="Calibri"/>
                <a:ea typeface="Calibri"/>
                <a:cs typeface="Calibri"/>
                <a:sym typeface="Calibri"/>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2880" b="0" i="0" u="none" strike="noStrike" cap="none" dirty="0">
                <a:solidFill>
                  <a:schemeClr val="lt2"/>
                </a:solidFill>
                <a:latin typeface="Century Gothic"/>
                <a:ea typeface="Century Gothic"/>
                <a:cs typeface="Century Gothic"/>
                <a:sym typeface="Century Gothic"/>
              </a:rPr>
              <a:t>Guiding Questions and Key Components of Education for Sustainability (EfS) Working Group</a:t>
            </a:r>
          </a:p>
        </p:txBody>
      </p:sp>
      <p:sp>
        <p:nvSpPr>
          <p:cNvPr id="381" name="Shape 381"/>
          <p:cNvSpPr txBox="1">
            <a:spLocks noGrp="1"/>
          </p:cNvSpPr>
          <p:nvPr>
            <p:ph type="body" idx="1"/>
          </p:nvPr>
        </p:nvSpPr>
        <p:spPr>
          <a:xfrm>
            <a:off x="543054" y="2333083"/>
            <a:ext cx="7887267" cy="452491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accent1"/>
              </a:buClr>
              <a:buSzPct val="25000"/>
              <a:buFont typeface="Noto Sans Symbols"/>
              <a:buNone/>
            </a:pPr>
            <a:endParaRPr sz="1665" b="0" i="0" u="none" strike="noStrike" cap="none">
              <a:solidFill>
                <a:srgbClr val="3F3F3F"/>
              </a:solidFill>
              <a:latin typeface="Century Gothic"/>
              <a:ea typeface="Century Gothic"/>
              <a:cs typeface="Century Gothic"/>
              <a:sym typeface="Century Gothic"/>
            </a:endParaRPr>
          </a:p>
          <a:p>
            <a:pPr marL="342900" marR="0" lvl="0" indent="-342900" algn="l" rtl="0">
              <a:lnSpc>
                <a:spcPct val="80000"/>
              </a:lnSpc>
              <a:spcBef>
                <a:spcPts val="1000"/>
              </a:spcBef>
              <a:spcAft>
                <a:spcPts val="0"/>
              </a:spcAft>
              <a:buClr>
                <a:schemeClr val="accent1"/>
              </a:buClr>
              <a:buSzPct val="84273"/>
              <a:buFont typeface="Noto Sans Symbols"/>
              <a:buChar char="▶"/>
            </a:pPr>
            <a:r>
              <a:rPr lang="en-US" sz="2035" b="0" i="0" u="none" strike="noStrike" cap="none" dirty="0">
                <a:solidFill>
                  <a:srgbClr val="3F3F3F"/>
                </a:solidFill>
                <a:latin typeface="Century Gothic"/>
                <a:ea typeface="Century Gothic"/>
                <a:cs typeface="Century Gothic"/>
                <a:sym typeface="Century Gothic"/>
              </a:rPr>
              <a:t>What does EfS involve/include?</a:t>
            </a:r>
          </a:p>
          <a:p>
            <a:pPr marL="342900" marR="0" lvl="0" indent="-342900" algn="l" rtl="0">
              <a:lnSpc>
                <a:spcPct val="80000"/>
              </a:lnSpc>
              <a:spcBef>
                <a:spcPts val="1000"/>
              </a:spcBef>
              <a:spcAft>
                <a:spcPts val="0"/>
              </a:spcAft>
              <a:buClr>
                <a:schemeClr val="accent1"/>
              </a:buClr>
              <a:buSzPct val="84273"/>
              <a:buFont typeface="Noto Sans Symbols"/>
              <a:buChar char="▶"/>
            </a:pPr>
            <a:r>
              <a:rPr lang="en-US" sz="2035" b="1" i="0" u="none" strike="noStrike" cap="none" dirty="0">
                <a:solidFill>
                  <a:srgbClr val="3F3F3F"/>
                </a:solidFill>
                <a:latin typeface="Century Gothic"/>
                <a:ea typeface="Century Gothic"/>
                <a:cs typeface="Century Gothic"/>
                <a:sym typeface="Century Gothic"/>
              </a:rPr>
              <a:t>How do we incorporate EfS into teacher preparation?</a:t>
            </a:r>
          </a:p>
          <a:p>
            <a:pPr marL="342900" marR="0" lvl="0" indent="-342900" algn="l" rtl="0">
              <a:lnSpc>
                <a:spcPct val="80000"/>
              </a:lnSpc>
              <a:spcBef>
                <a:spcPts val="1000"/>
              </a:spcBef>
              <a:spcAft>
                <a:spcPts val="0"/>
              </a:spcAft>
              <a:buClr>
                <a:schemeClr val="accent1"/>
              </a:buClr>
              <a:buSzPct val="84273"/>
              <a:buFont typeface="Noto Sans Symbols"/>
              <a:buChar char="▶"/>
            </a:pPr>
            <a:r>
              <a:rPr lang="en-US" sz="2035" b="0" i="0" u="none" strike="noStrike" cap="none" dirty="0">
                <a:solidFill>
                  <a:srgbClr val="3F3F3F"/>
                </a:solidFill>
                <a:latin typeface="Century Gothic"/>
                <a:ea typeface="Century Gothic"/>
                <a:cs typeface="Century Gothic"/>
                <a:sym typeface="Century Gothic"/>
              </a:rPr>
              <a:t>How do our programs conceptualize EfS as a social justice /equity practice?</a:t>
            </a:r>
          </a:p>
          <a:p>
            <a:pPr marL="342900" marR="0" lvl="0" indent="-342900" algn="l" rtl="0">
              <a:lnSpc>
                <a:spcPct val="80000"/>
              </a:lnSpc>
              <a:spcBef>
                <a:spcPts val="1000"/>
              </a:spcBef>
              <a:spcAft>
                <a:spcPts val="0"/>
              </a:spcAft>
              <a:buClr>
                <a:schemeClr val="accent1"/>
              </a:buClr>
              <a:buSzPct val="84273"/>
              <a:buFont typeface="Noto Sans Symbols"/>
              <a:buChar char="▶"/>
            </a:pPr>
            <a:r>
              <a:rPr lang="en-US" sz="2035" b="0" i="0" u="none" strike="noStrike" cap="none" dirty="0">
                <a:solidFill>
                  <a:srgbClr val="3F3F3F"/>
                </a:solidFill>
                <a:latin typeface="Century Gothic"/>
                <a:ea typeface="Century Gothic"/>
                <a:cs typeface="Century Gothic"/>
                <a:sym typeface="Century Gothic"/>
              </a:rPr>
              <a:t>How do we incorporate EfS as an integrative theme?</a:t>
            </a:r>
          </a:p>
          <a:p>
            <a:pPr marL="342900" marR="0" lvl="0" indent="-342900" algn="l" rtl="0">
              <a:lnSpc>
                <a:spcPct val="80000"/>
              </a:lnSpc>
              <a:spcBef>
                <a:spcPts val="1000"/>
              </a:spcBef>
              <a:spcAft>
                <a:spcPts val="0"/>
              </a:spcAft>
              <a:buClr>
                <a:schemeClr val="accent1"/>
              </a:buClr>
              <a:buSzPct val="84273"/>
              <a:buFont typeface="Noto Sans Symbols"/>
              <a:buChar char="▶"/>
            </a:pPr>
            <a:r>
              <a:rPr lang="en-US" sz="2035" b="0" i="0" u="none" strike="noStrike" cap="none" dirty="0">
                <a:solidFill>
                  <a:srgbClr val="3F3F3F"/>
                </a:solidFill>
                <a:latin typeface="Century Gothic"/>
                <a:ea typeface="Century Gothic"/>
                <a:cs typeface="Century Gothic"/>
                <a:sym typeface="Century Gothic"/>
              </a:rPr>
              <a:t>How do we develop EfS programs that support inclusive and diverse recruitment, retention, and future placement of teachers?</a:t>
            </a:r>
          </a:p>
          <a:p>
            <a:pPr marL="342900" marR="0" lvl="0" indent="-342900" algn="l" rtl="0">
              <a:lnSpc>
                <a:spcPct val="80000"/>
              </a:lnSpc>
              <a:spcBef>
                <a:spcPts val="1000"/>
              </a:spcBef>
              <a:spcAft>
                <a:spcPts val="0"/>
              </a:spcAft>
              <a:buClr>
                <a:schemeClr val="accent1"/>
              </a:buClr>
              <a:buSzPct val="25000"/>
              <a:buFont typeface="Noto Sans Symbols"/>
              <a:buNone/>
            </a:pPr>
            <a:endParaRPr sz="1665" b="0" i="0" u="none" strike="noStrike" cap="none">
              <a:solidFill>
                <a:srgbClr val="3F3F3F"/>
              </a:solidFill>
              <a:latin typeface="Century Gothic"/>
              <a:ea typeface="Century Gothic"/>
              <a:cs typeface="Century Gothic"/>
              <a:sym typeface="Century Gothic"/>
            </a:endParaRPr>
          </a:p>
          <a:p>
            <a:pPr marL="342900" marR="0" lvl="0" indent="-342900" algn="l" rtl="0">
              <a:lnSpc>
                <a:spcPct val="80000"/>
              </a:lnSpc>
              <a:spcBef>
                <a:spcPts val="1000"/>
              </a:spcBef>
              <a:spcAft>
                <a:spcPts val="0"/>
              </a:spcAft>
              <a:buClr>
                <a:schemeClr val="accent1"/>
              </a:buClr>
              <a:buSzPct val="25000"/>
              <a:buFont typeface="Noto Sans Symbols"/>
              <a:buNone/>
            </a:pPr>
            <a:endParaRPr sz="1665" b="0" i="0" u="none" strike="noStrike" cap="none">
              <a:solidFill>
                <a:srgbClr val="3F3F3F"/>
              </a:solidFill>
              <a:latin typeface="Century Gothic"/>
              <a:ea typeface="Century Gothic"/>
              <a:cs typeface="Century Gothic"/>
              <a:sym typeface="Century Gothic"/>
            </a:endParaRPr>
          </a:p>
          <a:p>
            <a:pPr marL="342900" marR="0" lvl="0" indent="-342900" algn="l" rtl="0">
              <a:lnSpc>
                <a:spcPct val="80000"/>
              </a:lnSpc>
              <a:spcBef>
                <a:spcPts val="1000"/>
              </a:spcBef>
              <a:spcAft>
                <a:spcPts val="0"/>
              </a:spcAft>
              <a:buClr>
                <a:schemeClr val="accent1"/>
              </a:buClr>
              <a:buSzPct val="25000"/>
              <a:buFont typeface="Noto Sans Symbols"/>
              <a:buNone/>
            </a:pPr>
            <a:endParaRPr sz="1665"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How</a:t>
            </a:r>
            <a:r>
              <a:rPr lang="en-US" sz="3200" b="1" i="0" u="none" strike="noStrike" cap="none" dirty="0">
                <a:solidFill>
                  <a:schemeClr val="lt2"/>
                </a:solidFill>
                <a:latin typeface="Century Gothic"/>
                <a:ea typeface="Century Gothic"/>
                <a:cs typeface="Century Gothic"/>
                <a:sym typeface="Century Gothic"/>
              </a:rPr>
              <a:t> </a:t>
            </a:r>
            <a:r>
              <a:rPr lang="en-US" sz="3200" b="0" i="0" u="none" strike="noStrike" cap="none" dirty="0">
                <a:solidFill>
                  <a:schemeClr val="lt2"/>
                </a:solidFill>
                <a:latin typeface="Century Gothic"/>
                <a:ea typeface="Century Gothic"/>
                <a:cs typeface="Century Gothic"/>
                <a:sym typeface="Century Gothic"/>
              </a:rPr>
              <a:t>to Incorporate EfS into Teacher Education?</a:t>
            </a:r>
          </a:p>
        </p:txBody>
      </p:sp>
      <p:sp>
        <p:nvSpPr>
          <p:cNvPr id="387" name="Shape 387"/>
          <p:cNvSpPr txBox="1">
            <a:spLocks noGrp="1"/>
          </p:cNvSpPr>
          <p:nvPr>
            <p:ph type="body" idx="1"/>
          </p:nvPr>
        </p:nvSpPr>
        <p:spPr>
          <a:xfrm>
            <a:off x="866441" y="2489200"/>
            <a:ext cx="7452368" cy="411232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Top down – Environmental and Sustainability Education (ESE) Add-On Endorsement</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Currently 6 teacher prep programs in WA offer the endorsement</a:t>
            </a:r>
          </a:p>
          <a:p>
            <a:pPr marL="514350" marR="0" lvl="2" indent="-6350" algn="l" rtl="0">
              <a:lnSpc>
                <a:spcPct val="100000"/>
              </a:lnSpc>
              <a:spcBef>
                <a:spcPts val="1000"/>
              </a:spcBef>
              <a:spcAft>
                <a:spcPts val="0"/>
              </a:spcAft>
              <a:buClr>
                <a:schemeClr val="accent1"/>
              </a:buClr>
              <a:buSzPct val="25000"/>
              <a:buFont typeface="Noto Sans Symbols"/>
              <a:buNone/>
            </a:pPr>
            <a:endParaRPr sz="1400" b="0" i="0" u="none" strike="noStrike" cap="none">
              <a:solidFill>
                <a:srgbClr val="3F3F3F"/>
              </a:solidFill>
              <a:latin typeface="Century Gothic"/>
              <a:ea typeface="Century Gothic"/>
              <a:cs typeface="Century Gothic"/>
              <a:sym typeface="Century Gothic"/>
            </a:endParaRP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Bottom up – Integrate EfS across curriculum</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000" b="0" i="0" u="none" strike="noStrike" cap="none" dirty="0">
                <a:solidFill>
                  <a:srgbClr val="3F3F3F"/>
                </a:solidFill>
                <a:latin typeface="Century Gothic"/>
                <a:ea typeface="Century Gothic"/>
                <a:cs typeface="Century Gothic"/>
                <a:sym typeface="Century Gothic"/>
              </a:rPr>
              <a:t>Based on state competencies for teacher preparation and the Washington State Environmental and Sustainability Education Standards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EfS Working Group Next Steps</a:t>
            </a:r>
          </a:p>
        </p:txBody>
      </p:sp>
      <p:sp>
        <p:nvSpPr>
          <p:cNvPr id="393" name="Shape 393"/>
          <p:cNvSpPr txBox="1">
            <a:spLocks noGrp="1"/>
          </p:cNvSpPr>
          <p:nvPr>
            <p:ph type="body" idx="1"/>
          </p:nvPr>
        </p:nvSpPr>
        <p:spPr>
          <a:xfrm>
            <a:off x="866441" y="2489200"/>
            <a:ext cx="7140134" cy="396735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Explore additional existing EfS resources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Analyze examples and models of EfS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Pilot EfS curriculum and models among working group members </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Plan and present professional development about EfS for regional teams of STEM Educators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Evaluate and improve EfS professional development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3600" b="0" i="0" u="none" strike="noStrike" cap="none" dirty="0">
                <a:solidFill>
                  <a:schemeClr val="lt1"/>
                </a:solidFill>
                <a:latin typeface="Century Gothic"/>
                <a:ea typeface="Century Gothic"/>
                <a:cs typeface="Century Gothic"/>
                <a:sym typeface="Century Gothic"/>
              </a:rPr>
              <a:t>Questions</a:t>
            </a:r>
          </a:p>
        </p:txBody>
      </p:sp>
      <p:pic>
        <p:nvPicPr>
          <p:cNvPr id="400" name="Shape 400"/>
          <p:cNvPicPr preferRelativeResize="0"/>
          <p:nvPr/>
        </p:nvPicPr>
        <p:blipFill rotWithShape="1">
          <a:blip r:embed="rId3">
            <a:alphaModFix/>
          </a:blip>
          <a:srcRect/>
          <a:stretch/>
        </p:blipFill>
        <p:spPr>
          <a:xfrm>
            <a:off x="2438400" y="1749582"/>
            <a:ext cx="4435001" cy="41276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dirty="0"/>
              <a:t>Webinar Agenda</a:t>
            </a:r>
          </a:p>
        </p:txBody>
      </p:sp>
      <p:sp>
        <p:nvSpPr>
          <p:cNvPr id="272" name="Shape 272"/>
          <p:cNvSpPr txBox="1">
            <a:spLocks noGrp="1"/>
          </p:cNvSpPr>
          <p:nvPr>
            <p:ph type="body" idx="1"/>
          </p:nvPr>
        </p:nvSpPr>
        <p:spPr>
          <a:xfrm>
            <a:off x="648122" y="2489200"/>
            <a:ext cx="8183840" cy="38227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80166"/>
              <a:buFont typeface="Noto Sans Symbols"/>
              <a:buChar char="▶"/>
            </a:pPr>
            <a:r>
              <a:rPr lang="en-US" sz="2800" b="0" i="0" u="none" strike="noStrike" cap="none" dirty="0">
                <a:solidFill>
                  <a:srgbClr val="3F3F3F"/>
                </a:solidFill>
                <a:latin typeface="Century Gothic"/>
                <a:ea typeface="Century Gothic"/>
                <a:cs typeface="Century Gothic"/>
                <a:sym typeface="Century Gothic"/>
              </a:rPr>
              <a:t>Brief History of NextGen-WA project</a:t>
            </a:r>
          </a:p>
          <a:p>
            <a:pPr marL="342900" marR="0" lvl="0" indent="-342900" algn="l" rtl="0">
              <a:lnSpc>
                <a:spcPct val="90000"/>
              </a:lnSpc>
              <a:spcBef>
                <a:spcPts val="1000"/>
              </a:spcBef>
              <a:spcAft>
                <a:spcPts val="0"/>
              </a:spcAft>
              <a:buClr>
                <a:schemeClr val="accent1"/>
              </a:buClr>
              <a:buSzPct val="80166"/>
              <a:buFont typeface="Noto Sans Symbols"/>
              <a:buChar char="▶"/>
            </a:pPr>
            <a:r>
              <a:rPr lang="en-US" sz="2800" b="0" i="0" u="none" strike="noStrike" cap="none" dirty="0">
                <a:solidFill>
                  <a:srgbClr val="3F3F3F"/>
                </a:solidFill>
                <a:latin typeface="Century Gothic"/>
                <a:ea typeface="Century Gothic"/>
                <a:cs typeface="Century Gothic"/>
                <a:sym typeface="Century Gothic"/>
              </a:rPr>
              <a:t>Synopsis of </a:t>
            </a:r>
            <a:r>
              <a:rPr lang="en-US" sz="2800" dirty="0"/>
              <a:t>our</a:t>
            </a:r>
            <a:r>
              <a:rPr lang="en-US" sz="2800" b="0" i="0" u="none" strike="noStrike" cap="none" dirty="0">
                <a:solidFill>
                  <a:srgbClr val="3F3F3F"/>
                </a:solidFill>
                <a:latin typeface="Century Gothic"/>
                <a:ea typeface="Century Gothic"/>
                <a:cs typeface="Century Gothic"/>
                <a:sym typeface="Century Gothic"/>
              </a:rPr>
              <a:t> Proposal to NSF</a:t>
            </a:r>
          </a:p>
          <a:p>
            <a:pPr marL="342900" marR="0" lvl="0" indent="-342900" algn="l" rtl="0">
              <a:lnSpc>
                <a:spcPct val="90000"/>
              </a:lnSpc>
              <a:spcBef>
                <a:spcPts val="1000"/>
              </a:spcBef>
              <a:spcAft>
                <a:spcPts val="0"/>
              </a:spcAft>
              <a:buClr>
                <a:schemeClr val="accent1"/>
              </a:buClr>
              <a:buSzPct val="80166"/>
              <a:buFont typeface="Noto Sans Symbols"/>
              <a:buChar char="▶"/>
            </a:pPr>
            <a:r>
              <a:rPr lang="en-US" sz="2800" b="0" i="0" u="none" strike="noStrike" cap="none" dirty="0">
                <a:solidFill>
                  <a:srgbClr val="3F3F3F"/>
                </a:solidFill>
                <a:latin typeface="Century Gothic"/>
                <a:ea typeface="Century Gothic"/>
                <a:cs typeface="Century Gothic"/>
                <a:sym typeface="Century Gothic"/>
              </a:rPr>
              <a:t>Proposed Plan of Action</a:t>
            </a:r>
          </a:p>
          <a:p>
            <a:pPr marL="342900" marR="0" lvl="0" indent="-342900" algn="l" rtl="0">
              <a:lnSpc>
                <a:spcPct val="90000"/>
              </a:lnSpc>
              <a:spcBef>
                <a:spcPts val="1000"/>
              </a:spcBef>
              <a:spcAft>
                <a:spcPts val="0"/>
              </a:spcAft>
              <a:buClr>
                <a:schemeClr val="accent1"/>
              </a:buClr>
              <a:buSzPct val="80166"/>
              <a:buFont typeface="Noto Sans Symbols"/>
              <a:buChar char="▶"/>
            </a:pPr>
            <a:r>
              <a:rPr lang="en-US" sz="2800" b="0" i="0" u="none" strike="noStrike" cap="none" dirty="0">
                <a:solidFill>
                  <a:srgbClr val="3F3F3F"/>
                </a:solidFill>
                <a:latin typeface="Century Gothic"/>
                <a:ea typeface="Century Gothic"/>
                <a:cs typeface="Century Gothic"/>
                <a:sym typeface="Century Gothic"/>
              </a:rPr>
              <a:t>Project Evaluation </a:t>
            </a:r>
          </a:p>
          <a:p>
            <a:pPr marL="342900" marR="0" lvl="0" indent="-342900" algn="l" rtl="0">
              <a:lnSpc>
                <a:spcPct val="90000"/>
              </a:lnSpc>
              <a:spcBef>
                <a:spcPts val="1000"/>
              </a:spcBef>
              <a:spcAft>
                <a:spcPts val="0"/>
              </a:spcAft>
              <a:buClr>
                <a:schemeClr val="accent1"/>
              </a:buClr>
              <a:buSzPct val="80166"/>
              <a:buFont typeface="Noto Sans Symbols"/>
              <a:buChar char="▶"/>
            </a:pPr>
            <a:r>
              <a:rPr lang="en-US" sz="2800" b="0" i="0" u="none" strike="noStrike" cap="none" dirty="0">
                <a:solidFill>
                  <a:srgbClr val="3F3F3F"/>
                </a:solidFill>
                <a:latin typeface="Century Gothic"/>
                <a:ea typeface="Century Gothic"/>
                <a:cs typeface="Century Gothic"/>
                <a:sym typeface="Century Gothic"/>
              </a:rPr>
              <a:t>January 14</a:t>
            </a:r>
            <a:r>
              <a:rPr lang="en-US" sz="2800" b="0" i="0" u="none" strike="noStrike" cap="none" baseline="30000" dirty="0">
                <a:solidFill>
                  <a:srgbClr val="3F3F3F"/>
                </a:solidFill>
                <a:latin typeface="Century Gothic"/>
                <a:ea typeface="Century Gothic"/>
                <a:cs typeface="Century Gothic"/>
                <a:sym typeface="Century Gothic"/>
              </a:rPr>
              <a:t>th</a:t>
            </a:r>
            <a:r>
              <a:rPr lang="en-US" sz="2800" b="0" i="0" u="none" strike="noStrike" cap="none" dirty="0">
                <a:solidFill>
                  <a:srgbClr val="3F3F3F"/>
                </a:solidFill>
                <a:latin typeface="Century Gothic"/>
                <a:ea typeface="Century Gothic"/>
                <a:cs typeface="Century Gothic"/>
                <a:sym typeface="Century Gothic"/>
              </a:rPr>
              <a:t> Workshop at </a:t>
            </a:r>
            <a:r>
              <a:rPr lang="en-US" sz="2800" b="0" i="0" u="none" strike="noStrike" cap="none" dirty="0">
                <a:solidFill>
                  <a:srgbClr val="0000FF"/>
                </a:solidFill>
                <a:latin typeface="Century Gothic"/>
                <a:ea typeface="Century Gothic"/>
                <a:cs typeface="Century Gothic"/>
                <a:sym typeface="Century Gothic"/>
              </a:rPr>
              <a:t>Seattle University</a:t>
            </a:r>
          </a:p>
          <a:p>
            <a:pPr marL="342900" marR="0" lvl="0" indent="-342900" algn="l" rtl="0">
              <a:lnSpc>
                <a:spcPct val="90000"/>
              </a:lnSpc>
              <a:spcBef>
                <a:spcPts val="1000"/>
              </a:spcBef>
              <a:spcAft>
                <a:spcPts val="0"/>
              </a:spcAft>
              <a:buClr>
                <a:schemeClr val="accent1"/>
              </a:buClr>
              <a:buSzPct val="80166"/>
              <a:buFont typeface="Noto Sans Symbols"/>
              <a:buChar char="▶"/>
            </a:pPr>
            <a:r>
              <a:rPr lang="en-US" sz="2800" b="0" i="0" u="none" strike="noStrike" cap="none" dirty="0">
                <a:solidFill>
                  <a:srgbClr val="3F3F3F"/>
                </a:solidFill>
                <a:latin typeface="Century Gothic"/>
                <a:ea typeface="Century Gothic"/>
                <a:cs typeface="Century Gothic"/>
                <a:sym typeface="Century Gothic"/>
              </a:rPr>
              <a:t>Questions</a:t>
            </a:r>
          </a:p>
          <a:p>
            <a:pPr marL="342900" marR="0" lvl="0" indent="-342900" algn="l" rtl="0">
              <a:lnSpc>
                <a:spcPct val="90000"/>
              </a:lnSpc>
              <a:spcBef>
                <a:spcPts val="1000"/>
              </a:spcBef>
              <a:spcAft>
                <a:spcPts val="0"/>
              </a:spcAft>
              <a:buClr>
                <a:schemeClr val="accent1"/>
              </a:buClr>
              <a:buSzPct val="25000"/>
              <a:buFont typeface="Noto Sans Symbols"/>
              <a:buNone/>
            </a:pPr>
            <a:endParaRPr sz="1665"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609600" y="947737"/>
            <a:ext cx="7924798" cy="792162"/>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3600" b="0" i="0" u="none" strike="noStrike" cap="none" dirty="0">
                <a:solidFill>
                  <a:srgbClr val="FFFFFF"/>
                </a:solidFill>
                <a:latin typeface="Century Gothic"/>
                <a:ea typeface="Century Gothic"/>
                <a:cs typeface="Century Gothic"/>
                <a:sym typeface="Century Gothic"/>
              </a:rPr>
              <a:t>Plan of Action: 2016-2017</a:t>
            </a:r>
          </a:p>
        </p:txBody>
      </p:sp>
      <p:sp>
        <p:nvSpPr>
          <p:cNvPr id="406" name="Shape 406"/>
          <p:cNvSpPr txBox="1">
            <a:spLocks noGrp="1"/>
          </p:cNvSpPr>
          <p:nvPr>
            <p:ph type="body" idx="1"/>
          </p:nvPr>
        </p:nvSpPr>
        <p:spPr>
          <a:xfrm>
            <a:off x="204376" y="2197100"/>
            <a:ext cx="8939623" cy="4660897"/>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8095"/>
              <a:buFont typeface="Noto Sans Symbols"/>
              <a:buChar char="▶"/>
            </a:pPr>
            <a:r>
              <a:rPr lang="en-US" sz="2800" b="0" i="0" u="none" strike="noStrike" cap="none" dirty="0">
                <a:solidFill>
                  <a:srgbClr val="3F3F3F"/>
                </a:solidFill>
                <a:latin typeface="Century Gothic"/>
                <a:ea typeface="Century Gothic"/>
                <a:cs typeface="Century Gothic"/>
                <a:sym typeface="Century Gothic"/>
              </a:rPr>
              <a:t>Project Overview (Today’s Webinar)</a:t>
            </a:r>
          </a:p>
          <a:p>
            <a:pPr marL="342900" marR="0" lvl="0" indent="-342900" algn="l" rtl="0">
              <a:lnSpc>
                <a:spcPct val="80000"/>
              </a:lnSpc>
              <a:spcBef>
                <a:spcPts val="1000"/>
              </a:spcBef>
              <a:spcAft>
                <a:spcPts val="0"/>
              </a:spcAft>
              <a:buClr>
                <a:schemeClr val="accent1"/>
              </a:buClr>
              <a:buSzPct val="78095"/>
              <a:buFont typeface="Noto Sans Symbols"/>
              <a:buChar char="▶"/>
            </a:pPr>
            <a:r>
              <a:rPr lang="en-US" sz="2800" b="0" i="0" u="none" strike="noStrike" cap="none" dirty="0">
                <a:solidFill>
                  <a:srgbClr val="3F3F3F"/>
                </a:solidFill>
                <a:latin typeface="Century Gothic"/>
                <a:ea typeface="Century Gothic"/>
                <a:cs typeface="Century Gothic"/>
                <a:sym typeface="Century Gothic"/>
              </a:rPr>
              <a:t>January 14, 2017—1 day Workshop at SPU</a:t>
            </a:r>
          </a:p>
          <a:p>
            <a:pPr marL="342900" marR="0" lvl="0" indent="-342900" algn="l" rtl="0">
              <a:lnSpc>
                <a:spcPct val="80000"/>
              </a:lnSpc>
              <a:spcBef>
                <a:spcPts val="1000"/>
              </a:spcBef>
              <a:spcAft>
                <a:spcPts val="0"/>
              </a:spcAft>
              <a:buClr>
                <a:schemeClr val="accent1"/>
              </a:buClr>
              <a:buSzPct val="78095"/>
              <a:buFont typeface="Noto Sans Symbols"/>
              <a:buChar char="▶"/>
            </a:pPr>
            <a:r>
              <a:rPr lang="en-US" sz="2800" b="0" i="0" u="none" strike="noStrike" cap="none" dirty="0">
                <a:solidFill>
                  <a:srgbClr val="3F3F3F"/>
                </a:solidFill>
                <a:latin typeface="Century Gothic"/>
                <a:ea typeface="Century Gothic"/>
                <a:cs typeface="Century Gothic"/>
                <a:sym typeface="Century Gothic"/>
              </a:rPr>
              <a:t>Year 1--- Build Capacity for Change</a:t>
            </a:r>
          </a:p>
          <a:p>
            <a:pPr marL="342900" marR="0" lvl="0" indent="-342900" algn="l" rtl="0">
              <a:lnSpc>
                <a:spcPct val="80000"/>
              </a:lnSpc>
              <a:spcBef>
                <a:spcPts val="1000"/>
              </a:spcBef>
              <a:spcAft>
                <a:spcPts val="0"/>
              </a:spcAft>
              <a:buClr>
                <a:schemeClr val="accent1"/>
              </a:buClr>
              <a:buSzPct val="78095"/>
              <a:buFont typeface="Noto Sans Symbols"/>
              <a:buChar char="▶"/>
            </a:pPr>
            <a:r>
              <a:rPr lang="en-US" sz="2800" b="0" i="0" u="none" strike="noStrike" cap="none" dirty="0">
                <a:solidFill>
                  <a:srgbClr val="3F3F3F"/>
                </a:solidFill>
                <a:latin typeface="Century Gothic"/>
                <a:ea typeface="Century Gothic"/>
                <a:cs typeface="Century Gothic"/>
                <a:sym typeface="Century Gothic"/>
              </a:rPr>
              <a:t>Year 1--- Research and Development</a:t>
            </a:r>
          </a:p>
          <a:p>
            <a:pPr lvl="1" indent="-342900">
              <a:lnSpc>
                <a:spcPct val="80000"/>
              </a:lnSpc>
              <a:buSzPct val="78095"/>
            </a:pPr>
            <a:r>
              <a:rPr lang="en-US" sz="2600" dirty="0"/>
              <a:t>Working Groups--- Find/develop </a:t>
            </a:r>
            <a:r>
              <a:rPr lang="en-US" sz="2600" b="0" i="0" u="none" strike="noStrike" cap="none" dirty="0">
                <a:solidFill>
                  <a:srgbClr val="3F3F3F"/>
                </a:solidFill>
                <a:latin typeface="Century Gothic"/>
                <a:ea typeface="Century Gothic"/>
                <a:cs typeface="Century Gothic"/>
                <a:sym typeface="Century Gothic"/>
              </a:rPr>
              <a:t>models and resources for 6 Critical Component Areas of STEM Teacher Preparation</a:t>
            </a:r>
            <a:endParaRPr lang="en-US" sz="2400" b="0" i="0" u="none" strike="noStrike" cap="none" dirty="0">
              <a:solidFill>
                <a:srgbClr val="3F3F3F"/>
              </a:solidFill>
              <a:latin typeface="Century Gothic"/>
              <a:ea typeface="Century Gothic"/>
              <a:cs typeface="Century Gothic"/>
              <a:sym typeface="Century Gothic"/>
            </a:endParaRPr>
          </a:p>
          <a:p>
            <a:pPr indent="-292100">
              <a:lnSpc>
                <a:spcPct val="80000"/>
              </a:lnSpc>
              <a:buSzPct val="75051"/>
            </a:pPr>
            <a:r>
              <a:rPr lang="en-US" sz="2800" b="0" i="0" u="none" strike="noStrike" cap="none" dirty="0">
                <a:solidFill>
                  <a:srgbClr val="3F3F3F"/>
                </a:solidFill>
                <a:latin typeface="Century Gothic"/>
                <a:ea typeface="Century Gothic"/>
                <a:cs typeface="Century Gothic"/>
                <a:sym typeface="Century Gothic"/>
              </a:rPr>
              <a:t>Form Implementation Teams</a:t>
            </a:r>
          </a:p>
          <a:p>
            <a:pPr lvl="1" indent="-292100">
              <a:lnSpc>
                <a:spcPct val="80000"/>
              </a:lnSpc>
              <a:buSzPct val="75051"/>
            </a:pPr>
            <a:r>
              <a:rPr lang="en-US" sz="2400" dirty="0"/>
              <a:t>To </a:t>
            </a:r>
            <a:r>
              <a:rPr lang="en-US" sz="2400" b="0" i="0" u="none" strike="noStrike" cap="none" dirty="0">
                <a:solidFill>
                  <a:srgbClr val="3F3F3F"/>
                </a:solidFill>
                <a:sym typeface="Century Gothic"/>
              </a:rPr>
              <a:t>Pilot test</a:t>
            </a:r>
            <a:r>
              <a:rPr lang="en-US" sz="2400" dirty="0"/>
              <a:t> and </a:t>
            </a:r>
            <a:r>
              <a:rPr lang="en-US" sz="2400" b="0" i="0" u="none" strike="noStrike" cap="none" dirty="0">
                <a:solidFill>
                  <a:srgbClr val="3F3F3F"/>
                </a:solidFill>
                <a:sym typeface="Century Gothic"/>
              </a:rPr>
              <a:t>implement in Years 2-4 </a:t>
            </a:r>
          </a:p>
          <a:p>
            <a:pPr marL="342900" marR="0" lvl="0" indent="-342900" algn="l" rtl="0">
              <a:lnSpc>
                <a:spcPct val="80000"/>
              </a:lnSpc>
              <a:spcBef>
                <a:spcPts val="1000"/>
              </a:spcBef>
              <a:spcAft>
                <a:spcPts val="0"/>
              </a:spcAft>
              <a:buClr>
                <a:schemeClr val="accent1"/>
              </a:buClr>
              <a:buSzPct val="78095"/>
              <a:buFont typeface="Noto Sans Symbols"/>
              <a:buChar char="▶"/>
            </a:pPr>
            <a:r>
              <a:rPr lang="en-US" sz="2800" b="0" i="0" u="none" strike="noStrike" cap="none" dirty="0">
                <a:solidFill>
                  <a:srgbClr val="3F3F3F"/>
                </a:solidFill>
                <a:latin typeface="Century Gothic"/>
                <a:ea typeface="Century Gothic"/>
                <a:cs typeface="Century Gothic"/>
                <a:sym typeface="Century Gothic"/>
              </a:rPr>
              <a:t>Develop common metrics and collect baseline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p:nvPr/>
        </p:nvSpPr>
        <p:spPr>
          <a:xfrm>
            <a:off x="576775" y="590843"/>
            <a:ext cx="8088922" cy="1434905"/>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Capacity-Building Working Groups:</a:t>
            </a:r>
          </a:p>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•Organizational Change issues • Diversity Issues • Collaboration Building</a:t>
            </a:r>
          </a:p>
          <a:p>
            <a:pPr marL="0" marR="0" lvl="0" indent="0" algn="ctr"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Arial"/>
                <a:ea typeface="Arial"/>
                <a:cs typeface="Arial"/>
                <a:sym typeface="Arial"/>
              </a:rPr>
              <a:t>Capacity Working Groups consist of 12 to 20 cross-institutions partners working collaboratively, and their results inform all aspects of the project</a:t>
            </a:r>
          </a:p>
        </p:txBody>
      </p:sp>
      <p:sp>
        <p:nvSpPr>
          <p:cNvPr id="412" name="Shape 412"/>
          <p:cNvSpPr/>
          <p:nvPr/>
        </p:nvSpPr>
        <p:spPr>
          <a:xfrm>
            <a:off x="1083211" y="2057400"/>
            <a:ext cx="3657597" cy="1754945"/>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Implementation Groups:</a:t>
            </a: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dk1"/>
              </a:solidFill>
              <a:latin typeface="Arial"/>
              <a:ea typeface="Arial"/>
              <a:cs typeface="Arial"/>
              <a:sym typeface="Arial"/>
            </a:endParaRPr>
          </a:p>
        </p:txBody>
      </p:sp>
      <p:sp>
        <p:nvSpPr>
          <p:cNvPr id="413" name="Shape 413"/>
          <p:cNvSpPr/>
          <p:nvPr/>
        </p:nvSpPr>
        <p:spPr>
          <a:xfrm>
            <a:off x="4740810" y="2025748"/>
            <a:ext cx="2278966" cy="1786597"/>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Management Team</a:t>
            </a:r>
          </a:p>
        </p:txBody>
      </p:sp>
      <p:sp>
        <p:nvSpPr>
          <p:cNvPr id="414" name="Shape 414"/>
          <p:cNvSpPr/>
          <p:nvPr/>
        </p:nvSpPr>
        <p:spPr>
          <a:xfrm>
            <a:off x="7019777" y="2041574"/>
            <a:ext cx="1645918" cy="1786597"/>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External Advisory Board</a:t>
            </a:r>
          </a:p>
        </p:txBody>
      </p:sp>
      <p:sp>
        <p:nvSpPr>
          <p:cNvPr id="415" name="Shape 415"/>
          <p:cNvSpPr/>
          <p:nvPr/>
        </p:nvSpPr>
        <p:spPr>
          <a:xfrm>
            <a:off x="1399733" y="140677"/>
            <a:ext cx="6443002" cy="450166"/>
          </a:xfrm>
          <a:prstGeom prst="rect">
            <a:avLst/>
          </a:prstGeom>
          <a:solidFill>
            <a:srgbClr val="0A3F60"/>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800" b="1" i="0" u="none" strike="noStrike" cap="none" dirty="0">
                <a:solidFill>
                  <a:schemeClr val="lt1"/>
                </a:solidFill>
                <a:latin typeface="Arial"/>
                <a:ea typeface="Arial"/>
                <a:cs typeface="Arial"/>
                <a:sym typeface="Arial"/>
              </a:rPr>
              <a:t>Structure of the WA NextGen STEM TP Project</a:t>
            </a:r>
          </a:p>
        </p:txBody>
      </p:sp>
      <p:sp>
        <p:nvSpPr>
          <p:cNvPr id="416" name="Shape 416"/>
          <p:cNvSpPr/>
          <p:nvPr/>
        </p:nvSpPr>
        <p:spPr>
          <a:xfrm>
            <a:off x="2982350" y="2771334"/>
            <a:ext cx="1758458" cy="1041009"/>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Regional Implementation Teams</a:t>
            </a:r>
          </a:p>
        </p:txBody>
      </p:sp>
      <p:sp>
        <p:nvSpPr>
          <p:cNvPr id="417" name="Shape 417"/>
          <p:cNvSpPr/>
          <p:nvPr/>
        </p:nvSpPr>
        <p:spPr>
          <a:xfrm>
            <a:off x="576775" y="3843996"/>
            <a:ext cx="8088920" cy="1941341"/>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STEM TP critical component Working Groups:</a:t>
            </a:r>
          </a:p>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•Clinical Practice and Induction •Strengthening PCK • Integrating Computer Science into TP • Integrating Engineering in TP •Integrating Education for Sustainability into TP </a:t>
            </a:r>
          </a:p>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•Math and STEM integration</a:t>
            </a:r>
          </a:p>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Critical Component WG’s consist of 12 to 20 cross-institutional partners working collaboratively</a:t>
            </a:r>
          </a:p>
        </p:txBody>
      </p:sp>
      <p:sp>
        <p:nvSpPr>
          <p:cNvPr id="418" name="Shape 418"/>
          <p:cNvSpPr/>
          <p:nvPr/>
        </p:nvSpPr>
        <p:spPr>
          <a:xfrm>
            <a:off x="1083208" y="2771333"/>
            <a:ext cx="1899140" cy="1041010"/>
          </a:xfrm>
          <a:prstGeom prst="roundRect">
            <a:avLst>
              <a:gd name="adj" fmla="val 16667"/>
            </a:avLst>
          </a:prstGeom>
          <a:solidFill>
            <a:schemeClr val="l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Arial"/>
                <a:ea typeface="Arial"/>
                <a:cs typeface="Arial"/>
                <a:sym typeface="Arial"/>
              </a:rPr>
              <a:t>State Implementation Council </a:t>
            </a:r>
          </a:p>
        </p:txBody>
      </p:sp>
      <p:sp>
        <p:nvSpPr>
          <p:cNvPr id="419" name="Shape 419"/>
          <p:cNvSpPr/>
          <p:nvPr/>
        </p:nvSpPr>
        <p:spPr>
          <a:xfrm>
            <a:off x="140677" y="5646419"/>
            <a:ext cx="8862645" cy="979461"/>
          </a:xfrm>
          <a:prstGeom prst="leftRightArrow">
            <a:avLst>
              <a:gd name="adj1" fmla="val 50000"/>
              <a:gd name="adj2" fmla="val 50000"/>
            </a:avLst>
          </a:prstGeom>
          <a:solidFill>
            <a:srgbClr val="0A3F60"/>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400" b="0" i="0" u="none" strike="noStrike" cap="none" dirty="0">
                <a:solidFill>
                  <a:schemeClr val="lt1"/>
                </a:solidFill>
                <a:latin typeface="Arial"/>
                <a:ea typeface="Arial"/>
                <a:cs typeface="Arial"/>
                <a:sym typeface="Arial"/>
              </a:rPr>
              <a:t>Arrows indicate regular feedback, support, communication and assessment, </a:t>
            </a:r>
          </a:p>
          <a:p>
            <a:pPr marL="0" marR="0" lvl="0" indent="0" algn="ctr" rtl="0">
              <a:lnSpc>
                <a:spcPct val="100000"/>
              </a:lnSpc>
              <a:spcBef>
                <a:spcPts val="0"/>
              </a:spcBef>
              <a:spcAft>
                <a:spcPts val="0"/>
              </a:spcAft>
              <a:buClr>
                <a:schemeClr val="lt1"/>
              </a:buClr>
              <a:buSzPct val="25000"/>
              <a:buFont typeface="Arial"/>
              <a:buNone/>
            </a:pPr>
            <a:r>
              <a:rPr lang="en-US" sz="1400" b="0" i="0" u="none" strike="noStrike" cap="none" dirty="0">
                <a:solidFill>
                  <a:schemeClr val="lt1"/>
                </a:solidFill>
                <a:latin typeface="Arial"/>
                <a:ea typeface="Arial"/>
                <a:cs typeface="Arial"/>
                <a:sym typeface="Arial"/>
              </a:rPr>
              <a:t>as well as research and evaluation processes</a:t>
            </a:r>
          </a:p>
        </p:txBody>
      </p:sp>
      <p:sp>
        <p:nvSpPr>
          <p:cNvPr id="420" name="Shape 420"/>
          <p:cNvSpPr/>
          <p:nvPr/>
        </p:nvSpPr>
        <p:spPr>
          <a:xfrm>
            <a:off x="745587" y="1786597"/>
            <a:ext cx="225083" cy="2391507"/>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1" name="Shape 421"/>
          <p:cNvSpPr/>
          <p:nvPr/>
        </p:nvSpPr>
        <p:spPr>
          <a:xfrm>
            <a:off x="2890908" y="1773408"/>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2" name="Shape 422"/>
          <p:cNvSpPr/>
          <p:nvPr/>
        </p:nvSpPr>
        <p:spPr>
          <a:xfrm rot="5400000">
            <a:off x="2890908" y="2750233"/>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3" name="Shape 423"/>
          <p:cNvSpPr/>
          <p:nvPr/>
        </p:nvSpPr>
        <p:spPr>
          <a:xfrm>
            <a:off x="5655207" y="1825282"/>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4" name="Shape 424"/>
          <p:cNvSpPr/>
          <p:nvPr/>
        </p:nvSpPr>
        <p:spPr>
          <a:xfrm>
            <a:off x="2489982" y="3611878"/>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5" name="Shape 425"/>
          <p:cNvSpPr/>
          <p:nvPr/>
        </p:nvSpPr>
        <p:spPr>
          <a:xfrm>
            <a:off x="3249635" y="3627707"/>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6" name="Shape 426"/>
          <p:cNvSpPr/>
          <p:nvPr/>
        </p:nvSpPr>
        <p:spPr>
          <a:xfrm>
            <a:off x="5655207" y="3643530"/>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7" name="Shape 427"/>
          <p:cNvSpPr/>
          <p:nvPr/>
        </p:nvSpPr>
        <p:spPr>
          <a:xfrm rot="5400000">
            <a:off x="4677502" y="2235883"/>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8" name="Shape 428"/>
          <p:cNvSpPr/>
          <p:nvPr/>
        </p:nvSpPr>
        <p:spPr>
          <a:xfrm rot="5400000">
            <a:off x="6956467" y="2247313"/>
            <a:ext cx="182879" cy="464234"/>
          </a:xfrm>
          <a:prstGeom prst="upDownArrow">
            <a:avLst>
              <a:gd name="adj1" fmla="val 50000"/>
              <a:gd name="adj2" fmla="val 50000"/>
            </a:avLst>
          </a:prstGeom>
          <a:solidFill>
            <a:schemeClr val="accent1"/>
          </a:solidFill>
          <a:ln w="25400" cap="flat" cmpd="sng">
            <a:solidFill>
              <a:srgbClr val="7D9A25"/>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Project Communications via---</a:t>
            </a:r>
          </a:p>
        </p:txBody>
      </p:sp>
      <p:sp>
        <p:nvSpPr>
          <p:cNvPr id="435" name="Shape 435"/>
          <p:cNvSpPr txBox="1">
            <a:spLocks noGrp="1"/>
          </p:cNvSpPr>
          <p:nvPr>
            <p:ph type="body" idx="1"/>
          </p:nvPr>
        </p:nvSpPr>
        <p:spPr>
          <a:xfrm>
            <a:off x="866441" y="2489200"/>
            <a:ext cx="6343201" cy="353059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Zoom Meetings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Google Drive and Google Docs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Email</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Phone</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Webinars, and</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Face-to-Face (Annual Meetings)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Shape 441"/>
          <p:cNvPicPr preferRelativeResize="0"/>
          <p:nvPr/>
        </p:nvPicPr>
        <p:blipFill rotWithShape="1">
          <a:blip r:embed="rId3">
            <a:alphaModFix/>
          </a:blip>
          <a:srcRect/>
          <a:stretch/>
        </p:blipFill>
        <p:spPr>
          <a:xfrm>
            <a:off x="0" y="857250"/>
            <a:ext cx="9144000" cy="5143499"/>
          </a:xfrm>
          <a:prstGeom prst="rect">
            <a:avLst/>
          </a:prstGeom>
          <a:noFill/>
          <a:ln>
            <a:noFill/>
          </a:ln>
        </p:spPr>
      </p:pic>
      <p:sp>
        <p:nvSpPr>
          <p:cNvPr id="442" name="Shape 442"/>
          <p:cNvSpPr txBox="1"/>
          <p:nvPr/>
        </p:nvSpPr>
        <p:spPr>
          <a:xfrm>
            <a:off x="2447223" y="4647198"/>
            <a:ext cx="4598467" cy="9233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800" b="1" i="0" u="none" strike="noStrike" cap="none" dirty="0">
                <a:solidFill>
                  <a:schemeClr val="dk1"/>
                </a:solidFill>
                <a:latin typeface="Century Gothic"/>
                <a:ea typeface="Century Gothic"/>
                <a:cs typeface="Century Gothic"/>
                <a:sym typeface="Century Gothic"/>
              </a:rPr>
              <a:t>Internal Evaluator:  Dan Hanley, WWU</a:t>
            </a:r>
          </a:p>
          <a:p>
            <a:pPr marL="0" marR="0" lvl="0" indent="0" algn="l" rtl="0">
              <a:lnSpc>
                <a:spcPct val="100000"/>
              </a:lnSpc>
              <a:spcBef>
                <a:spcPts val="0"/>
              </a:spcBef>
              <a:spcAft>
                <a:spcPts val="0"/>
              </a:spcAft>
              <a:buClr>
                <a:schemeClr val="dk1"/>
              </a:buClr>
              <a:buSzPct val="25000"/>
              <a:buFont typeface="Century Gothic"/>
              <a:buNone/>
            </a:pPr>
            <a:r>
              <a:rPr lang="en-US" sz="1800" b="1" i="0" u="none" strike="noStrike" cap="none" dirty="0">
                <a:solidFill>
                  <a:schemeClr val="dk1"/>
                </a:solidFill>
                <a:latin typeface="Century Gothic"/>
                <a:ea typeface="Century Gothic"/>
                <a:cs typeface="Century Gothic"/>
                <a:sym typeface="Century Gothic"/>
              </a:rPr>
              <a:t>External Evaluators:  Eric Banilower &amp; Peggy Trygstad, Horizon Research Inc.</a:t>
            </a:r>
          </a:p>
        </p:txBody>
      </p:sp>
      <p:sp>
        <p:nvSpPr>
          <p:cNvPr id="443" name="Shape 443"/>
          <p:cNvSpPr txBox="1"/>
          <p:nvPr/>
        </p:nvSpPr>
        <p:spPr>
          <a:xfrm>
            <a:off x="1317458" y="1043740"/>
            <a:ext cx="6858000"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2400" b="0" i="0" u="none" strike="noStrike" cap="none" dirty="0">
                <a:solidFill>
                  <a:schemeClr val="dk1"/>
                </a:solidFill>
                <a:latin typeface="Century Gothic"/>
                <a:ea typeface="Century Gothic"/>
                <a:cs typeface="Century Gothic"/>
                <a:sym typeface="Century Gothic"/>
              </a:rPr>
              <a:t>NextGen STEM Teacher Preparation Project Evaluation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866440" y="927099"/>
            <a:ext cx="6343199" cy="7097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Goals and Year 4 Benchmarks</a:t>
            </a:r>
          </a:p>
        </p:txBody>
      </p:sp>
      <p:sp>
        <p:nvSpPr>
          <p:cNvPr id="450" name="Shape 450"/>
          <p:cNvSpPr txBox="1">
            <a:spLocks noGrp="1"/>
          </p:cNvSpPr>
          <p:nvPr>
            <p:ph type="body" idx="1"/>
          </p:nvPr>
        </p:nvSpPr>
        <p:spPr>
          <a:xfrm>
            <a:off x="508000" y="2173100"/>
            <a:ext cx="8250299" cy="3846899"/>
          </a:xfrm>
          <a:prstGeom prst="rect">
            <a:avLst/>
          </a:prstGeom>
          <a:noFill/>
          <a:ln>
            <a:noFill/>
          </a:ln>
        </p:spPr>
        <p:txBody>
          <a:bodyPr lIns="91425" tIns="91425" rIns="91425" bIns="91425" anchor="t" anchorCtr="0">
            <a:noAutofit/>
          </a:bodyPr>
          <a:lstStyle/>
          <a:p>
            <a:pPr marL="342900" marR="0" lvl="0" indent="-25400" algn="l" rtl="0">
              <a:lnSpc>
                <a:spcPct val="100000"/>
              </a:lnSpc>
              <a:spcBef>
                <a:spcPts val="0"/>
              </a:spcBef>
              <a:spcAft>
                <a:spcPts val="0"/>
              </a:spcAft>
              <a:buClr>
                <a:schemeClr val="accent1"/>
              </a:buClr>
              <a:buSzPct val="121000"/>
              <a:buFont typeface="Noto Sans Symbols"/>
              <a:buChar char="▶"/>
            </a:pPr>
            <a:r>
              <a:rPr lang="en-US" sz="2000" b="1" i="0" u="none" strike="noStrike" cap="none" dirty="0">
                <a:solidFill>
                  <a:srgbClr val="3F3F3F"/>
                </a:solidFill>
                <a:latin typeface="Century Gothic"/>
                <a:ea typeface="Century Gothic"/>
                <a:cs typeface="Century Gothic"/>
                <a:sym typeface="Century Gothic"/>
              </a:rPr>
              <a:t>Improve STEM teacher preparation programs in the state</a:t>
            </a:r>
            <a:r>
              <a:rPr lang="en-US" sz="2200" b="0" i="0" u="none" strike="noStrike" cap="none" dirty="0">
                <a:solidFill>
                  <a:srgbClr val="3F3F3F"/>
                </a:solidFill>
                <a:latin typeface="Century Gothic"/>
                <a:ea typeface="Century Gothic"/>
                <a:cs typeface="Century Gothic"/>
                <a:sym typeface="Century Gothic"/>
              </a:rPr>
              <a:t> </a:t>
            </a:r>
          </a:p>
          <a:p>
            <a:pPr marL="685800" marR="0" lvl="1" indent="-139700" algn="l" rtl="0">
              <a:lnSpc>
                <a:spcPct val="100000"/>
              </a:lnSpc>
              <a:spcBef>
                <a:spcPts val="0"/>
              </a:spcBef>
              <a:spcAft>
                <a:spcPts val="0"/>
              </a:spcAft>
              <a:buClr>
                <a:schemeClr val="accent1"/>
              </a:buClr>
              <a:buSzPct val="100000"/>
              <a:buFont typeface="Noto Sans Symbols"/>
              <a:buChar char="▶"/>
            </a:pPr>
            <a:r>
              <a:rPr lang="en-US" sz="1600" b="0" i="0" u="none" strike="noStrike" cap="none" dirty="0">
                <a:solidFill>
                  <a:srgbClr val="3F3F3F"/>
                </a:solidFill>
                <a:latin typeface="Century Gothic"/>
                <a:ea typeface="Century Gothic"/>
                <a:cs typeface="Century Gothic"/>
                <a:sym typeface="Century Gothic"/>
              </a:rPr>
              <a:t>Partnering HEIs have incorporated one or more of the models shared by the working groups into their STEM teacher prep programs.</a:t>
            </a:r>
          </a:p>
          <a:p>
            <a:pPr marL="342900" marR="0" lvl="0" indent="-12700" algn="l" rtl="0">
              <a:lnSpc>
                <a:spcPct val="100000"/>
              </a:lnSpc>
              <a:spcBef>
                <a:spcPts val="0"/>
              </a:spcBef>
              <a:spcAft>
                <a:spcPts val="0"/>
              </a:spcAft>
              <a:buClr>
                <a:schemeClr val="accent1"/>
              </a:buClr>
              <a:buSzPct val="100000"/>
              <a:buFont typeface="Noto Sans Symbols"/>
              <a:buChar char="▶"/>
            </a:pPr>
            <a:r>
              <a:rPr lang="en-US" sz="2000" b="1" i="0" u="none" strike="noStrike" cap="none" dirty="0">
                <a:solidFill>
                  <a:srgbClr val="3F3F3F"/>
                </a:solidFill>
                <a:latin typeface="Century Gothic"/>
                <a:ea typeface="Century Gothic"/>
                <a:cs typeface="Century Gothic"/>
                <a:sym typeface="Century Gothic"/>
              </a:rPr>
              <a:t>Increase the recruitment of qualified and diverse STEM students into teaching</a:t>
            </a:r>
          </a:p>
          <a:p>
            <a:pPr marL="685800" marR="0" lvl="1" indent="-139700" algn="l" rtl="0">
              <a:lnSpc>
                <a:spcPct val="100000"/>
              </a:lnSpc>
              <a:spcBef>
                <a:spcPts val="0"/>
              </a:spcBef>
              <a:spcAft>
                <a:spcPts val="0"/>
              </a:spcAft>
              <a:buClr>
                <a:schemeClr val="accent1"/>
              </a:buClr>
              <a:buSzPct val="100000"/>
              <a:buFont typeface="Noto Sans Symbols"/>
              <a:buChar char="▶"/>
            </a:pPr>
            <a:r>
              <a:rPr lang="en-US" sz="1600" b="0" i="0" u="none" strike="noStrike" cap="none" dirty="0">
                <a:solidFill>
                  <a:srgbClr val="3F3F3F"/>
                </a:solidFill>
                <a:latin typeface="Century Gothic"/>
                <a:ea typeface="Century Gothic"/>
                <a:cs typeface="Century Gothic"/>
                <a:sym typeface="Century Gothic"/>
              </a:rPr>
              <a:t>Partnering HEIs have clearly articulated and disseminated strategies and incentives to recruit underserved student populations into their institutions and STEM teaching programs.</a:t>
            </a:r>
          </a:p>
          <a:p>
            <a:pPr marL="342900" marR="0" lvl="0" indent="-12700" algn="l" rtl="0">
              <a:lnSpc>
                <a:spcPct val="100000"/>
              </a:lnSpc>
              <a:spcBef>
                <a:spcPts val="0"/>
              </a:spcBef>
              <a:spcAft>
                <a:spcPts val="0"/>
              </a:spcAft>
              <a:buClr>
                <a:schemeClr val="accent1"/>
              </a:buClr>
              <a:buSzPct val="100000"/>
              <a:buFont typeface="Noto Sans Symbols"/>
              <a:buChar char="▶"/>
            </a:pPr>
            <a:r>
              <a:rPr lang="en-US" sz="2000" b="1" i="0" u="none" strike="noStrike" cap="none" dirty="0">
                <a:solidFill>
                  <a:srgbClr val="3F3F3F"/>
                </a:solidFill>
                <a:latin typeface="Century Gothic"/>
                <a:ea typeface="Century Gothic"/>
                <a:cs typeface="Century Gothic"/>
                <a:sym typeface="Century Gothic"/>
              </a:rPr>
              <a:t>Create an adaptive, research-based model for improving STEM teacher preparation through collaboration</a:t>
            </a:r>
          </a:p>
          <a:p>
            <a:pPr marL="685800" marR="0" lvl="1" indent="-139700" algn="l" rtl="0">
              <a:lnSpc>
                <a:spcPct val="100000"/>
              </a:lnSpc>
              <a:spcBef>
                <a:spcPts val="0"/>
              </a:spcBef>
              <a:spcAft>
                <a:spcPts val="0"/>
              </a:spcAft>
              <a:buClr>
                <a:schemeClr val="accent1"/>
              </a:buClr>
              <a:buSzPct val="100000"/>
              <a:buFont typeface="Noto Sans Symbols"/>
              <a:buChar char="▶"/>
            </a:pPr>
            <a:r>
              <a:rPr lang="en-US" sz="1600" b="0" i="0" u="none" strike="noStrike" cap="none" dirty="0">
                <a:solidFill>
                  <a:srgbClr val="3F3F3F"/>
                </a:solidFill>
                <a:latin typeface="Century Gothic"/>
                <a:ea typeface="Century Gothic"/>
                <a:cs typeface="Century Gothic"/>
                <a:sym typeface="Century Gothic"/>
              </a:rPr>
              <a:t>Increased quantity and quality of collaborations across partnering HEIs, and an understanding of the factors that support or inhibit high-quality collaborations.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Shape 456"/>
          <p:cNvPicPr preferRelativeResize="0"/>
          <p:nvPr/>
        </p:nvPicPr>
        <p:blipFill rotWithShape="1">
          <a:blip r:embed="rId3">
            <a:alphaModFix/>
          </a:blip>
          <a:srcRect/>
          <a:stretch/>
        </p:blipFill>
        <p:spPr>
          <a:xfrm>
            <a:off x="0" y="852382"/>
            <a:ext cx="9144000" cy="5148367"/>
          </a:xfrm>
          <a:prstGeom prst="rect">
            <a:avLst/>
          </a:prstGeom>
          <a:noFill/>
          <a:ln>
            <a:noFill/>
          </a:ln>
        </p:spPr>
      </p:pic>
      <p:sp>
        <p:nvSpPr>
          <p:cNvPr id="457" name="Shape 457"/>
          <p:cNvSpPr txBox="1"/>
          <p:nvPr/>
        </p:nvSpPr>
        <p:spPr>
          <a:xfrm>
            <a:off x="736333" y="1275949"/>
            <a:ext cx="3234087"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2400" b="1" i="0" u="none" strike="noStrike" cap="none" dirty="0">
                <a:solidFill>
                  <a:schemeClr val="lt1"/>
                </a:solidFill>
                <a:latin typeface="Century Gothic"/>
                <a:ea typeface="Century Gothic"/>
                <a:cs typeface="Century Gothic"/>
                <a:sym typeface="Century Gothic"/>
              </a:rPr>
              <a:t>Internal Evaluation</a:t>
            </a:r>
          </a:p>
        </p:txBody>
      </p:sp>
      <p:sp>
        <p:nvSpPr>
          <p:cNvPr id="458" name="Shape 458"/>
          <p:cNvSpPr txBox="1"/>
          <p:nvPr/>
        </p:nvSpPr>
        <p:spPr>
          <a:xfrm>
            <a:off x="792881" y="4546132"/>
            <a:ext cx="7558238" cy="1200329"/>
          </a:xfrm>
          <a:prstGeom prst="rect">
            <a:avLst/>
          </a:prstGeom>
          <a:noFill/>
          <a:ln>
            <a:noFill/>
          </a:ln>
        </p:spPr>
        <p:txBody>
          <a:bodyPr lIns="91425" tIns="45700" rIns="91425" bIns="45700" anchor="t" anchorCtr="0">
            <a:noAutofit/>
          </a:bodyPr>
          <a:lstStyle/>
          <a:p>
            <a:pPr marL="385763" marR="0" lvl="0" indent="-385763" algn="l" rtl="0">
              <a:lnSpc>
                <a:spcPct val="100000"/>
              </a:lnSpc>
              <a:spcBef>
                <a:spcPts val="0"/>
              </a:spcBef>
              <a:spcAft>
                <a:spcPts val="0"/>
              </a:spcAft>
              <a:buClr>
                <a:schemeClr val="lt1"/>
              </a:buClr>
              <a:buSzPct val="100000"/>
              <a:buFont typeface="Century Gothic"/>
              <a:buAutoNum type="arabicParenR"/>
            </a:pPr>
            <a:r>
              <a:rPr lang="en-US" sz="2400" b="1" i="0" u="none" strike="noStrike" cap="none" dirty="0">
                <a:solidFill>
                  <a:schemeClr val="lt1"/>
                </a:solidFill>
                <a:latin typeface="Century Gothic"/>
                <a:ea typeface="Century Gothic"/>
                <a:cs typeface="Century Gothic"/>
                <a:sym typeface="Century Gothic"/>
              </a:rPr>
              <a:t>Document the iterative design process</a:t>
            </a:r>
          </a:p>
          <a:p>
            <a:pPr marL="385763" marR="0" lvl="0" indent="-385763" algn="l" rtl="0">
              <a:lnSpc>
                <a:spcPct val="100000"/>
              </a:lnSpc>
              <a:spcBef>
                <a:spcPts val="0"/>
              </a:spcBef>
              <a:spcAft>
                <a:spcPts val="0"/>
              </a:spcAft>
              <a:buClr>
                <a:schemeClr val="lt1"/>
              </a:buClr>
              <a:buSzPct val="100000"/>
              <a:buFont typeface="Century Gothic"/>
              <a:buAutoNum type="arabicParenR"/>
            </a:pPr>
            <a:r>
              <a:rPr lang="en-US" sz="2400" b="1" i="0" u="none" strike="noStrike" cap="none" dirty="0">
                <a:solidFill>
                  <a:schemeClr val="lt1"/>
                </a:solidFill>
                <a:latin typeface="Century Gothic"/>
                <a:ea typeface="Century Gothic"/>
                <a:cs typeface="Century Gothic"/>
                <a:sym typeface="Century Gothic"/>
              </a:rPr>
              <a:t>Assist working groups in pilot-testing their innovations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Shape 464"/>
          <p:cNvPicPr preferRelativeResize="0"/>
          <p:nvPr/>
        </p:nvPicPr>
        <p:blipFill rotWithShape="1">
          <a:blip r:embed="rId3">
            <a:alphaModFix/>
          </a:blip>
          <a:srcRect/>
          <a:stretch/>
        </p:blipFill>
        <p:spPr>
          <a:xfrm>
            <a:off x="0" y="852382"/>
            <a:ext cx="9144000" cy="5148367"/>
          </a:xfrm>
          <a:prstGeom prst="rect">
            <a:avLst/>
          </a:prstGeom>
          <a:noFill/>
          <a:ln>
            <a:noFill/>
          </a:ln>
        </p:spPr>
      </p:pic>
      <p:sp>
        <p:nvSpPr>
          <p:cNvPr id="465" name="Shape 465"/>
          <p:cNvSpPr txBox="1"/>
          <p:nvPr/>
        </p:nvSpPr>
        <p:spPr>
          <a:xfrm>
            <a:off x="736333" y="1275949"/>
            <a:ext cx="3234087"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2400" b="1" i="0" u="none" strike="noStrike" cap="none" dirty="0">
                <a:solidFill>
                  <a:schemeClr val="lt1"/>
                </a:solidFill>
                <a:latin typeface="Century Gothic"/>
                <a:ea typeface="Century Gothic"/>
                <a:cs typeface="Century Gothic"/>
                <a:sym typeface="Century Gothic"/>
              </a:rPr>
              <a:t>External Evaluation</a:t>
            </a:r>
          </a:p>
        </p:txBody>
      </p:sp>
      <p:sp>
        <p:nvSpPr>
          <p:cNvPr id="466" name="Shape 466"/>
          <p:cNvSpPr txBox="1"/>
          <p:nvPr/>
        </p:nvSpPr>
        <p:spPr>
          <a:xfrm>
            <a:off x="476452" y="3666060"/>
            <a:ext cx="7724272" cy="1569660"/>
          </a:xfrm>
          <a:prstGeom prst="rect">
            <a:avLst/>
          </a:prstGeom>
          <a:noFill/>
          <a:ln>
            <a:noFill/>
          </a:ln>
        </p:spPr>
        <p:txBody>
          <a:bodyPr lIns="91425" tIns="45700" rIns="91425" bIns="45700" anchor="t" anchorCtr="0">
            <a:noAutofit/>
          </a:bodyPr>
          <a:lstStyle/>
          <a:p>
            <a:pPr marL="257175" marR="0" lvl="0" indent="-257175" algn="l" rtl="0">
              <a:lnSpc>
                <a:spcPct val="100000"/>
              </a:lnSpc>
              <a:spcBef>
                <a:spcPts val="0"/>
              </a:spcBef>
              <a:spcAft>
                <a:spcPts val="0"/>
              </a:spcAft>
              <a:buClr>
                <a:schemeClr val="dk1"/>
              </a:buClr>
              <a:buSzPct val="100000"/>
              <a:buFont typeface="Century Gothic"/>
              <a:buAutoNum type="arabicPeriod"/>
            </a:pPr>
            <a:r>
              <a:rPr lang="en-US" sz="2400" b="1" i="0" u="none" strike="noStrike" cap="none" dirty="0">
                <a:solidFill>
                  <a:schemeClr val="dk1"/>
                </a:solidFill>
                <a:latin typeface="Century Gothic"/>
                <a:ea typeface="Century Gothic"/>
                <a:cs typeface="Century Gothic"/>
                <a:sym typeface="Century Gothic"/>
              </a:rPr>
              <a:t>Collaborative efforts and impacts of the nine Working Groups </a:t>
            </a:r>
          </a:p>
          <a:p>
            <a:pPr marL="257175" marR="0" lvl="0" indent="-257175" algn="l" rtl="0">
              <a:lnSpc>
                <a:spcPct val="100000"/>
              </a:lnSpc>
              <a:spcBef>
                <a:spcPts val="0"/>
              </a:spcBef>
              <a:spcAft>
                <a:spcPts val="0"/>
              </a:spcAft>
              <a:buClr>
                <a:schemeClr val="dk1"/>
              </a:buClr>
              <a:buSzPct val="100000"/>
              <a:buFont typeface="Century Gothic"/>
              <a:buAutoNum type="arabicPeriod"/>
            </a:pPr>
            <a:r>
              <a:rPr lang="en-US" sz="2400" b="1" i="0" u="none" strike="noStrike" cap="none" dirty="0">
                <a:solidFill>
                  <a:schemeClr val="dk1"/>
                </a:solidFill>
                <a:latin typeface="Century Gothic"/>
                <a:ea typeface="Century Gothic"/>
                <a:cs typeface="Century Gothic"/>
                <a:sym typeface="Century Gothic"/>
              </a:rPr>
              <a:t>Quality and impacts of the Summer Workshops</a:t>
            </a:r>
          </a:p>
          <a:p>
            <a:pPr marL="257175" marR="0" lvl="0" indent="-257175" algn="l" rtl="0">
              <a:lnSpc>
                <a:spcPct val="100000"/>
              </a:lnSpc>
              <a:spcBef>
                <a:spcPts val="0"/>
              </a:spcBef>
              <a:spcAft>
                <a:spcPts val="0"/>
              </a:spcAft>
              <a:buClr>
                <a:schemeClr val="dk1"/>
              </a:buClr>
              <a:buSzPct val="100000"/>
              <a:buFont typeface="Century Gothic"/>
              <a:buAutoNum type="arabicPeriod"/>
            </a:pPr>
            <a:r>
              <a:rPr lang="en-US" sz="2400" b="1" i="0" u="none" strike="noStrike" cap="none" dirty="0">
                <a:solidFill>
                  <a:schemeClr val="dk1"/>
                </a:solidFill>
                <a:latin typeface="Century Gothic"/>
                <a:ea typeface="Century Gothic"/>
                <a:cs typeface="Century Gothic"/>
                <a:sym typeface="Century Gothic"/>
              </a:rPr>
              <a:t>Institutional Profiles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Muddiest Point</a:t>
            </a:r>
          </a:p>
        </p:txBody>
      </p:sp>
      <p:sp>
        <p:nvSpPr>
          <p:cNvPr id="473" name="Shape 473"/>
          <p:cNvSpPr txBox="1">
            <a:spLocks noGrp="1"/>
          </p:cNvSpPr>
          <p:nvPr>
            <p:ph type="body" idx="1"/>
          </p:nvPr>
        </p:nvSpPr>
        <p:spPr>
          <a:xfrm>
            <a:off x="866441" y="2489200"/>
            <a:ext cx="6343201" cy="353059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Please write down your “muddiest point” about NextGen-WA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3600" b="0" i="0" u="none" strike="noStrike" cap="none" dirty="0">
                <a:solidFill>
                  <a:schemeClr val="lt1"/>
                </a:solidFill>
                <a:latin typeface="Century Gothic"/>
                <a:ea typeface="Century Gothic"/>
                <a:cs typeface="Century Gothic"/>
                <a:sym typeface="Century Gothic"/>
              </a:rPr>
              <a:t>Questions</a:t>
            </a:r>
          </a:p>
        </p:txBody>
      </p:sp>
      <p:pic>
        <p:nvPicPr>
          <p:cNvPr id="480" name="Shape 480"/>
          <p:cNvPicPr preferRelativeResize="0"/>
          <p:nvPr/>
        </p:nvPicPr>
        <p:blipFill rotWithShape="1">
          <a:blip r:embed="rId3">
            <a:alphaModFix/>
          </a:blip>
          <a:srcRect/>
          <a:stretch/>
        </p:blipFill>
        <p:spPr>
          <a:xfrm>
            <a:off x="2438400" y="1749582"/>
            <a:ext cx="4435001" cy="4127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Century Gothic"/>
              <a:buNone/>
            </a:pPr>
            <a:r>
              <a:rPr lang="en-US" sz="3600" b="0" i="0" u="none" strike="noStrike" cap="none" dirty="0">
                <a:solidFill>
                  <a:schemeClr val="lt1"/>
                </a:solidFill>
                <a:latin typeface="Century Gothic"/>
                <a:ea typeface="Century Gothic"/>
                <a:cs typeface="Century Gothic"/>
                <a:sym typeface="Century Gothic"/>
              </a:rPr>
              <a:t>Who We Are</a:t>
            </a:r>
          </a:p>
        </p:txBody>
      </p:sp>
      <p:sp>
        <p:nvSpPr>
          <p:cNvPr id="279" name="Shape 279"/>
          <p:cNvSpPr txBox="1">
            <a:spLocks noGrp="1"/>
          </p:cNvSpPr>
          <p:nvPr>
            <p:ph type="body" idx="1"/>
          </p:nvPr>
        </p:nvSpPr>
        <p:spPr>
          <a:xfrm>
            <a:off x="282238" y="2209800"/>
            <a:ext cx="5381957" cy="48387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12 x Four-Year Colleges &amp; Universities--producing &gt;90% of STEM teacher graduates in Washington State </a:t>
            </a:r>
          </a:p>
          <a:p>
            <a:pPr marL="342900" marR="0" lvl="0" indent="-342900" algn="l" rtl="0">
              <a:lnSpc>
                <a:spcPct val="80000"/>
              </a:lnSpc>
              <a:spcBef>
                <a:spcPts val="100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Two-Year College STEM Faculty</a:t>
            </a:r>
          </a:p>
          <a:p>
            <a:pPr marL="342900" marR="0" lvl="0" indent="-342900" algn="l" rtl="0">
              <a:lnSpc>
                <a:spcPct val="80000"/>
              </a:lnSpc>
              <a:spcBef>
                <a:spcPts val="100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Western Governors University</a:t>
            </a:r>
          </a:p>
          <a:p>
            <a:pPr marL="342900" marR="0" lvl="0" indent="-342900" algn="l" rtl="0">
              <a:lnSpc>
                <a:spcPct val="80000"/>
              </a:lnSpc>
              <a:spcBef>
                <a:spcPts val="100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K-12 Educators---Teachers, Principals, District Administrators</a:t>
            </a:r>
          </a:p>
          <a:p>
            <a:pPr marL="342900" marR="0" lvl="0" indent="-342900" algn="l" rtl="0">
              <a:lnSpc>
                <a:spcPct val="80000"/>
              </a:lnSpc>
              <a:spcBef>
                <a:spcPts val="100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Businesses---Google, Code.org</a:t>
            </a:r>
          </a:p>
          <a:p>
            <a:pPr marL="342900" marR="0" lvl="0" indent="-342900" algn="l" rtl="0">
              <a:lnSpc>
                <a:spcPct val="80000"/>
              </a:lnSpc>
              <a:spcBef>
                <a:spcPts val="100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Govt. Orgs---OSPI, PESB, ESDs, PNNL</a:t>
            </a:r>
          </a:p>
          <a:p>
            <a:pPr marL="342900" marR="0" lvl="0" indent="-342900" algn="l" rtl="0">
              <a:lnSpc>
                <a:spcPct val="80000"/>
              </a:lnSpc>
              <a:spcBef>
                <a:spcPts val="1000"/>
              </a:spcBef>
              <a:spcAft>
                <a:spcPts val="0"/>
              </a:spcAft>
              <a:buClr>
                <a:schemeClr val="accent1"/>
              </a:buClr>
              <a:buSzPct val="81094"/>
              <a:buFont typeface="Noto Sans Symbols"/>
              <a:buChar char="▶"/>
            </a:pPr>
            <a:r>
              <a:rPr lang="en-US" sz="2210" b="0" i="0" u="none" strike="noStrike" cap="none" dirty="0">
                <a:solidFill>
                  <a:srgbClr val="3F3F3F"/>
                </a:solidFill>
                <a:latin typeface="Century Gothic"/>
                <a:ea typeface="Century Gothic"/>
                <a:cs typeface="Century Gothic"/>
                <a:sym typeface="Century Gothic"/>
              </a:rPr>
              <a:t>NGO’s—MESA, Pacific Science Center, Washington LASER, WA-STEM, WA-ToToS, WA-ToToM, Compass 2 Campus</a:t>
            </a:r>
          </a:p>
          <a:p>
            <a:pPr marL="342900" marR="0" lvl="0" indent="-342900" algn="l" rtl="0">
              <a:lnSpc>
                <a:spcPct val="80000"/>
              </a:lnSpc>
              <a:spcBef>
                <a:spcPts val="1000"/>
              </a:spcBef>
              <a:spcAft>
                <a:spcPts val="0"/>
              </a:spcAft>
              <a:buClr>
                <a:schemeClr val="accent1"/>
              </a:buClr>
              <a:buSzPct val="25000"/>
              <a:buFont typeface="Noto Sans Symbols"/>
              <a:buNone/>
            </a:pPr>
            <a:endParaRPr sz="1530" b="0" i="0" u="none" strike="noStrike" cap="none" dirty="0">
              <a:solidFill>
                <a:srgbClr val="3F3F3F"/>
              </a:solidFill>
              <a:latin typeface="Century Gothic"/>
              <a:ea typeface="Century Gothic"/>
              <a:cs typeface="Century Gothic"/>
              <a:sym typeface="Century Gothic"/>
            </a:endParaRPr>
          </a:p>
        </p:txBody>
      </p:sp>
      <p:pic>
        <p:nvPicPr>
          <p:cNvPr id="280" name="Shape 280"/>
          <p:cNvPicPr preferRelativeResize="0"/>
          <p:nvPr/>
        </p:nvPicPr>
        <p:blipFill rotWithShape="1">
          <a:blip r:embed="rId3">
            <a:alphaModFix/>
          </a:blip>
          <a:srcRect/>
          <a:stretch/>
        </p:blipFill>
        <p:spPr>
          <a:xfrm>
            <a:off x="5778500" y="2705100"/>
            <a:ext cx="3260108" cy="2781300"/>
          </a:xfrm>
          <a:prstGeom prst="rect">
            <a:avLst/>
          </a:prstGeom>
          <a:noFill/>
          <a:ln>
            <a:noFill/>
          </a:ln>
        </p:spPr>
      </p:pic>
      <p:sp>
        <p:nvSpPr>
          <p:cNvPr id="281" name="Shape 281"/>
          <p:cNvSpPr/>
          <p:nvPr/>
        </p:nvSpPr>
        <p:spPr>
          <a:xfrm>
            <a:off x="6719978" y="3726610"/>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2" name="Shape 282"/>
          <p:cNvSpPr/>
          <p:nvPr/>
        </p:nvSpPr>
        <p:spPr>
          <a:xfrm>
            <a:off x="6661707" y="3116651"/>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3" name="Shape 283"/>
          <p:cNvSpPr/>
          <p:nvPr/>
        </p:nvSpPr>
        <p:spPr>
          <a:xfrm>
            <a:off x="6558190" y="4893951"/>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4" name="Shape 284"/>
          <p:cNvSpPr/>
          <p:nvPr/>
        </p:nvSpPr>
        <p:spPr>
          <a:xfrm>
            <a:off x="8580154" y="3825814"/>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5" name="Shape 285"/>
          <p:cNvSpPr/>
          <p:nvPr/>
        </p:nvSpPr>
        <p:spPr>
          <a:xfrm>
            <a:off x="7396664" y="4170364"/>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6" name="Shape 286"/>
          <p:cNvSpPr/>
          <p:nvPr/>
        </p:nvSpPr>
        <p:spPr>
          <a:xfrm>
            <a:off x="6454673" y="4115539"/>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7" name="Shape 287"/>
          <p:cNvSpPr/>
          <p:nvPr/>
        </p:nvSpPr>
        <p:spPr>
          <a:xfrm>
            <a:off x="7500182" y="4529946"/>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8" name="Shape 288"/>
          <p:cNvSpPr/>
          <p:nvPr/>
        </p:nvSpPr>
        <p:spPr>
          <a:xfrm>
            <a:off x="8279872" y="4695544"/>
            <a:ext cx="207033" cy="198408"/>
          </a:xfrm>
          <a:prstGeom prst="star5">
            <a:avLst>
              <a:gd name="adj" fmla="val 19098"/>
              <a:gd name="hf" fmla="val 105146"/>
              <a:gd name="vf" fmla="val 110557"/>
            </a:avLst>
          </a:prstGeom>
          <a:solidFill>
            <a:schemeClr val="accent3"/>
          </a:solidFill>
          <a:ln w="25400" cap="flat" cmpd="sng">
            <a:solidFill>
              <a:srgbClr val="AE591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How did we get here?</a:t>
            </a:r>
          </a:p>
        </p:txBody>
      </p:sp>
      <p:sp>
        <p:nvSpPr>
          <p:cNvPr id="294" name="Shape 294"/>
          <p:cNvSpPr txBox="1">
            <a:spLocks noGrp="1"/>
          </p:cNvSpPr>
          <p:nvPr>
            <p:ph type="body" idx="1"/>
          </p:nvPr>
        </p:nvSpPr>
        <p:spPr>
          <a:xfrm>
            <a:off x="479502" y="2076605"/>
            <a:ext cx="8341112" cy="468103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Drivers of Change</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200" b="0" i="0" u="none" strike="noStrike" cap="none" dirty="0">
                <a:solidFill>
                  <a:srgbClr val="3F3F3F"/>
                </a:solidFill>
                <a:latin typeface="Century Gothic"/>
                <a:ea typeface="Century Gothic"/>
                <a:cs typeface="Century Gothic"/>
                <a:sym typeface="Century Gothic"/>
              </a:rPr>
              <a:t>NGSS and CCSS Math and LA</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200" b="0" i="0" u="none" strike="noStrike" cap="none" dirty="0">
                <a:solidFill>
                  <a:srgbClr val="3F3F3F"/>
                </a:solidFill>
                <a:latin typeface="Century Gothic"/>
                <a:ea typeface="Century Gothic"/>
                <a:cs typeface="Century Gothic"/>
                <a:sym typeface="Century Gothic"/>
              </a:rPr>
              <a:t>STEM Workforce Needs</a:t>
            </a:r>
          </a:p>
          <a:p>
            <a:pPr marL="685800" marR="0" lvl="1" indent="-292100" algn="l" rtl="0">
              <a:lnSpc>
                <a:spcPct val="100000"/>
              </a:lnSpc>
              <a:spcBef>
                <a:spcPts val="1000"/>
              </a:spcBef>
              <a:spcAft>
                <a:spcPts val="0"/>
              </a:spcAft>
              <a:buClr>
                <a:schemeClr val="accent1"/>
              </a:buClr>
              <a:buSzPct val="80000"/>
              <a:buFont typeface="Noto Sans Symbols"/>
              <a:buChar char="▶"/>
            </a:pPr>
            <a:r>
              <a:rPr lang="en-US" sz="2200" b="0" i="0" u="none" strike="noStrike" cap="none" dirty="0">
                <a:solidFill>
                  <a:srgbClr val="3F3F3F"/>
                </a:solidFill>
                <a:latin typeface="Century Gothic"/>
                <a:ea typeface="Century Gothic"/>
                <a:cs typeface="Century Gothic"/>
                <a:sym typeface="Century Gothic"/>
              </a:rPr>
              <a:t>Computer Science Education Legislation</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Conducted---NGSS STEM Teacher Preparation Course(s) Gap Analysis </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Held Multi-Institutional Workshops---January, May, and October, 2015</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FF0000"/>
                </a:solidFill>
                <a:latin typeface="Century Gothic"/>
                <a:ea typeface="Century Gothic"/>
                <a:cs typeface="Century Gothic"/>
                <a:sym typeface="Century Gothic"/>
              </a:rPr>
              <a:t>Developed a shared vision of STEM teachers (elementary, middle, and high school) in 2030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866440" y="927099"/>
            <a:ext cx="7375860"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As a result of our 2015 planning we..</a:t>
            </a:r>
          </a:p>
        </p:txBody>
      </p:sp>
      <p:sp>
        <p:nvSpPr>
          <p:cNvPr id="301" name="Shape 301"/>
          <p:cNvSpPr txBox="1">
            <a:spLocks noGrp="1"/>
          </p:cNvSpPr>
          <p:nvPr>
            <p:ph type="body" idx="1"/>
          </p:nvPr>
        </p:nvSpPr>
        <p:spPr>
          <a:xfrm>
            <a:off x="866440" y="2110058"/>
            <a:ext cx="7385461" cy="460297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Identified three </a:t>
            </a:r>
            <a:r>
              <a:rPr lang="en-US" sz="2400" b="1" i="0" u="none" strike="noStrike" cap="none" dirty="0">
                <a:solidFill>
                  <a:srgbClr val="3F3F3F"/>
                </a:solidFill>
                <a:latin typeface="Century Gothic"/>
                <a:ea typeface="Century Gothic"/>
                <a:cs typeface="Century Gothic"/>
                <a:sym typeface="Century Gothic"/>
              </a:rPr>
              <a:t>Capacity Building Components </a:t>
            </a:r>
            <a:r>
              <a:rPr lang="en-US" sz="2400" b="0" i="0" u="none" strike="noStrike" cap="none" dirty="0">
                <a:solidFill>
                  <a:srgbClr val="3F3F3F"/>
                </a:solidFill>
                <a:latin typeface="Century Gothic"/>
                <a:ea typeface="Century Gothic"/>
                <a:cs typeface="Century Gothic"/>
                <a:sym typeface="Century Gothic"/>
              </a:rPr>
              <a:t>and six </a:t>
            </a:r>
            <a:r>
              <a:rPr lang="en-US" sz="2400" b="1" i="0" u="none" strike="noStrike" cap="none" dirty="0">
                <a:solidFill>
                  <a:srgbClr val="3F3F3F"/>
                </a:solidFill>
                <a:latin typeface="Century Gothic"/>
                <a:ea typeface="Century Gothic"/>
                <a:cs typeface="Century Gothic"/>
                <a:sym typeface="Century Gothic"/>
              </a:rPr>
              <a:t>STEM Teacher Preparation critical component areas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Formed </a:t>
            </a:r>
            <a:r>
              <a:rPr lang="en-US" sz="2400" b="1" i="0" u="none" strike="noStrike" cap="none" dirty="0">
                <a:solidFill>
                  <a:srgbClr val="3F3F3F"/>
                </a:solidFill>
                <a:latin typeface="Century Gothic"/>
                <a:ea typeface="Century Gothic"/>
                <a:cs typeface="Century Gothic"/>
                <a:sym typeface="Century Gothic"/>
              </a:rPr>
              <a:t>Working Groups </a:t>
            </a:r>
            <a:r>
              <a:rPr lang="en-US" sz="2400" b="0" i="0" u="none" strike="noStrike" cap="none" dirty="0">
                <a:solidFill>
                  <a:srgbClr val="3F3F3F"/>
                </a:solidFill>
                <a:latin typeface="Century Gothic"/>
                <a:ea typeface="Century Gothic"/>
                <a:cs typeface="Century Gothic"/>
                <a:sym typeface="Century Gothic"/>
              </a:rPr>
              <a:t>in each of the Six Critical Component areas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Developed a </a:t>
            </a:r>
            <a:r>
              <a:rPr lang="en-US" sz="2400" b="1" i="0" u="none" strike="noStrike" cap="none" dirty="0">
                <a:solidFill>
                  <a:srgbClr val="3F3F3F"/>
                </a:solidFill>
                <a:latin typeface="Century Gothic"/>
                <a:ea typeface="Century Gothic"/>
                <a:cs typeface="Century Gothic"/>
                <a:sym typeface="Century Gothic"/>
              </a:rPr>
              <a:t>Collaborative Proposal</a:t>
            </a:r>
            <a:r>
              <a:rPr lang="en-US" sz="2400" b="0" i="0" u="none" strike="noStrike" cap="none" dirty="0">
                <a:solidFill>
                  <a:srgbClr val="3F3F3F"/>
                </a:solidFill>
                <a:latin typeface="Century Gothic"/>
                <a:ea typeface="Century Gothic"/>
                <a:cs typeface="Century Gothic"/>
                <a:sym typeface="Century Gothic"/>
              </a:rPr>
              <a:t> to NSF-IUSE to improve STEM Teacher Preparation across the state over the next four years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Received </a:t>
            </a:r>
            <a:r>
              <a:rPr lang="en-US" sz="2400" b="1" i="0" u="none" strike="noStrike" cap="none" dirty="0">
                <a:solidFill>
                  <a:srgbClr val="3F3F3F"/>
                </a:solidFill>
                <a:latin typeface="Century Gothic"/>
                <a:ea typeface="Century Gothic"/>
                <a:cs typeface="Century Gothic"/>
                <a:sym typeface="Century Gothic"/>
              </a:rPr>
              <a:t>$3 million in funding </a:t>
            </a:r>
            <a:r>
              <a:rPr lang="en-US" sz="2400" b="0" i="0" u="none" strike="noStrike" cap="none" dirty="0">
                <a:solidFill>
                  <a:srgbClr val="3F3F3F"/>
                </a:solidFill>
                <a:latin typeface="Century Gothic"/>
                <a:ea typeface="Century Gothic"/>
                <a:cs typeface="Century Gothic"/>
                <a:sym typeface="Century Gothic"/>
              </a:rPr>
              <a:t>(collectively) in Summer 2016 to support our work over the next four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866440" y="927099"/>
            <a:ext cx="6343201"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The NextGen-WA Proposal</a:t>
            </a:r>
          </a:p>
        </p:txBody>
      </p:sp>
      <p:sp>
        <p:nvSpPr>
          <p:cNvPr id="308" name="Shape 308"/>
          <p:cNvSpPr txBox="1">
            <a:spLocks noGrp="1"/>
          </p:cNvSpPr>
          <p:nvPr>
            <p:ph type="body" idx="1"/>
          </p:nvPr>
        </p:nvSpPr>
        <p:spPr>
          <a:xfrm>
            <a:off x="356837" y="2221567"/>
            <a:ext cx="7669559" cy="453606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Goals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Collective Impact Framework</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Plan of Action</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Management and Communications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800" b="0" i="0" u="none" strike="noStrike" cap="none" dirty="0">
                <a:solidFill>
                  <a:srgbClr val="3F3F3F"/>
                </a:solidFill>
                <a:latin typeface="Century Gothic"/>
                <a:ea typeface="Century Gothic"/>
                <a:cs typeface="Century Gothic"/>
                <a:sym typeface="Century Gothic"/>
              </a:rPr>
              <a:t>Evaluation and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866437" y="927099"/>
            <a:ext cx="7820360"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600" b="0" i="0" u="none" strike="noStrike" cap="none" dirty="0">
                <a:solidFill>
                  <a:schemeClr val="lt2"/>
                </a:solidFill>
                <a:latin typeface="Century Gothic"/>
                <a:ea typeface="Century Gothic"/>
                <a:cs typeface="Century Gothic"/>
                <a:sym typeface="Century Gothic"/>
              </a:rPr>
              <a:t>Goals</a:t>
            </a:r>
          </a:p>
        </p:txBody>
      </p:sp>
      <p:sp>
        <p:nvSpPr>
          <p:cNvPr id="315" name="Shape 315"/>
          <p:cNvSpPr txBox="1">
            <a:spLocks noGrp="1"/>
          </p:cNvSpPr>
          <p:nvPr>
            <p:ph type="body" idx="1"/>
          </p:nvPr>
        </p:nvSpPr>
        <p:spPr>
          <a:xfrm>
            <a:off x="254000" y="2130791"/>
            <a:ext cx="5206998" cy="472720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Improve STEM teacher preparation programs in the state (impacting greater than 90% of Washington’s future STEM teacher graduates)</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Increase recruitment of qualified and diverse STEM students into teaching</a:t>
            </a:r>
          </a:p>
          <a:p>
            <a:pPr marL="342900" marR="0" lvl="0" indent="-342900" algn="l" rtl="0">
              <a:lnSpc>
                <a:spcPct val="100000"/>
              </a:lnSpc>
              <a:spcBef>
                <a:spcPts val="1000"/>
              </a:spcBef>
              <a:spcAft>
                <a:spcPts val="0"/>
              </a:spcAft>
              <a:buClr>
                <a:schemeClr val="accent1"/>
              </a:buClr>
              <a:buSzPct val="80000"/>
              <a:buFont typeface="Noto Sans Symbols"/>
              <a:buChar char="▶"/>
            </a:pPr>
            <a:r>
              <a:rPr lang="en-US" sz="2400" b="0" i="0" u="none" strike="noStrike" cap="none" dirty="0">
                <a:solidFill>
                  <a:srgbClr val="3F3F3F"/>
                </a:solidFill>
                <a:latin typeface="Century Gothic"/>
                <a:ea typeface="Century Gothic"/>
                <a:cs typeface="Century Gothic"/>
                <a:sym typeface="Century Gothic"/>
              </a:rPr>
              <a:t>Create an adaptive, research-based model for improving STEM teacher preparation through collaboration. </a:t>
            </a:r>
          </a:p>
        </p:txBody>
      </p:sp>
      <p:pic>
        <p:nvPicPr>
          <p:cNvPr id="316" name="Shape 316" descr="http://ali.apple.com/acot2/global/images/diagram_6_principles.jpg"/>
          <p:cNvPicPr preferRelativeResize="0"/>
          <p:nvPr/>
        </p:nvPicPr>
        <p:blipFill rotWithShape="1">
          <a:blip r:embed="rId3">
            <a:alphaModFix/>
          </a:blip>
          <a:srcRect/>
          <a:stretch/>
        </p:blipFill>
        <p:spPr>
          <a:xfrm>
            <a:off x="5359444" y="2362200"/>
            <a:ext cx="3545465" cy="34670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866440" y="927099"/>
            <a:ext cx="7597336" cy="70986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2"/>
              </a:buClr>
              <a:buSzPct val="25000"/>
              <a:buFont typeface="Century Gothic"/>
              <a:buNone/>
            </a:pPr>
            <a:r>
              <a:rPr lang="en-US" sz="3200" b="0" i="0" u="none" strike="noStrike" cap="none" dirty="0">
                <a:solidFill>
                  <a:schemeClr val="lt2"/>
                </a:solidFill>
                <a:latin typeface="Century Gothic"/>
                <a:ea typeface="Century Gothic"/>
                <a:cs typeface="Century Gothic"/>
                <a:sym typeface="Century Gothic"/>
              </a:rPr>
              <a:t>Anticipated Outcomes and Benefits</a:t>
            </a:r>
          </a:p>
        </p:txBody>
      </p:sp>
      <p:sp>
        <p:nvSpPr>
          <p:cNvPr id="323" name="Shape 323"/>
          <p:cNvSpPr txBox="1">
            <a:spLocks noGrp="1"/>
          </p:cNvSpPr>
          <p:nvPr>
            <p:ph type="body" idx="1"/>
          </p:nvPr>
        </p:nvSpPr>
        <p:spPr>
          <a:xfrm>
            <a:off x="427645" y="2232721"/>
            <a:ext cx="8474925" cy="4625278"/>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73515"/>
              <a:buFont typeface="Noto Sans Symbols"/>
              <a:buChar char="▶"/>
            </a:pPr>
            <a:r>
              <a:rPr lang="en-US" sz="1750" b="1" i="0" u="none" strike="noStrike" cap="none" dirty="0">
                <a:solidFill>
                  <a:srgbClr val="3F3F3F"/>
                </a:solidFill>
                <a:latin typeface="Century Gothic"/>
                <a:ea typeface="Century Gothic"/>
                <a:cs typeface="Century Gothic"/>
                <a:sym typeface="Century Gothic"/>
              </a:rPr>
              <a:t>State Level</a:t>
            </a:r>
          </a:p>
          <a:p>
            <a:pPr marL="685800" marR="0" lvl="1" indent="-292099" algn="l" rtl="0">
              <a:lnSpc>
                <a:spcPct val="80000"/>
              </a:lnSpc>
              <a:spcBef>
                <a:spcPts val="1000"/>
              </a:spcBef>
              <a:spcAft>
                <a:spcPts val="0"/>
              </a:spcAft>
              <a:buClr>
                <a:schemeClr val="accent1"/>
              </a:buClr>
              <a:buSzPct val="83808"/>
              <a:buFont typeface="Noto Sans Symbols"/>
              <a:buChar char="▶"/>
            </a:pPr>
            <a:r>
              <a:rPr lang="en-US" sz="1625" b="0" i="0" u="none" strike="noStrike" cap="none" dirty="0">
                <a:solidFill>
                  <a:srgbClr val="3F3F3F"/>
                </a:solidFill>
                <a:latin typeface="Century Gothic"/>
                <a:ea typeface="Century Gothic"/>
                <a:cs typeface="Century Gothic"/>
                <a:sym typeface="Century Gothic"/>
              </a:rPr>
              <a:t>Adaptive Model for ongoing Program Improvement through collaboration</a:t>
            </a:r>
          </a:p>
          <a:p>
            <a:pPr marL="342900" marR="0" lvl="0" indent="-342900" algn="l" rtl="0">
              <a:lnSpc>
                <a:spcPct val="80000"/>
              </a:lnSpc>
              <a:spcBef>
                <a:spcPts val="1000"/>
              </a:spcBef>
              <a:spcAft>
                <a:spcPts val="0"/>
              </a:spcAft>
              <a:buClr>
                <a:schemeClr val="accent1"/>
              </a:buClr>
              <a:buSzPct val="73515"/>
              <a:buFont typeface="Noto Sans Symbols"/>
              <a:buChar char="▶"/>
            </a:pPr>
            <a:r>
              <a:rPr lang="en-US" sz="1750" b="1" i="0" u="none" strike="noStrike" cap="none" dirty="0">
                <a:solidFill>
                  <a:srgbClr val="3F3F3F"/>
                </a:solidFill>
                <a:latin typeface="Century Gothic"/>
                <a:ea typeface="Century Gothic"/>
                <a:cs typeface="Century Gothic"/>
                <a:sym typeface="Century Gothic"/>
              </a:rPr>
              <a:t>Regional Level</a:t>
            </a:r>
          </a:p>
          <a:p>
            <a:pPr marL="685800" marR="0" lvl="1" indent="-292099" algn="l" rtl="0">
              <a:lnSpc>
                <a:spcPct val="80000"/>
              </a:lnSpc>
              <a:spcBef>
                <a:spcPts val="1000"/>
              </a:spcBef>
              <a:spcAft>
                <a:spcPts val="0"/>
              </a:spcAft>
              <a:buClr>
                <a:schemeClr val="accent1"/>
              </a:buClr>
              <a:buSzPct val="83808"/>
              <a:buFont typeface="Noto Sans Symbols"/>
              <a:buChar char="▶"/>
            </a:pPr>
            <a:r>
              <a:rPr lang="en-US" sz="1625" b="0" i="0" u="none" strike="noStrike" cap="none" dirty="0">
                <a:solidFill>
                  <a:srgbClr val="3F3F3F"/>
                </a:solidFill>
                <a:latin typeface="Century Gothic"/>
                <a:ea typeface="Century Gothic"/>
                <a:cs typeface="Century Gothic"/>
                <a:sym typeface="Century Gothic"/>
              </a:rPr>
              <a:t>Stronger Collaborations between IHE’s, K-12, NGOs, businesses and Govt.</a:t>
            </a:r>
          </a:p>
          <a:p>
            <a:pPr marL="342900" marR="0" lvl="0" indent="-342900" algn="l" rtl="0">
              <a:lnSpc>
                <a:spcPct val="80000"/>
              </a:lnSpc>
              <a:spcBef>
                <a:spcPts val="1000"/>
              </a:spcBef>
              <a:spcAft>
                <a:spcPts val="0"/>
              </a:spcAft>
              <a:buClr>
                <a:schemeClr val="accent1"/>
              </a:buClr>
              <a:buSzPct val="76882"/>
              <a:buFont typeface="Noto Sans Symbols"/>
              <a:buChar char="▶"/>
            </a:pPr>
            <a:r>
              <a:rPr lang="en-US" sz="1875" b="1" i="0" u="none" strike="noStrike" cap="none" dirty="0">
                <a:solidFill>
                  <a:srgbClr val="FF0000"/>
                </a:solidFill>
                <a:latin typeface="Century Gothic"/>
                <a:ea typeface="Century Gothic"/>
                <a:cs typeface="Century Gothic"/>
                <a:sym typeface="Century Gothic"/>
              </a:rPr>
              <a:t>Institutional Level</a:t>
            </a:r>
          </a:p>
          <a:p>
            <a:pPr marL="685800" marR="0" lvl="1" indent="-292099" algn="l" rtl="0">
              <a:lnSpc>
                <a:spcPct val="80000"/>
              </a:lnSpc>
              <a:spcBef>
                <a:spcPts val="1000"/>
              </a:spcBef>
              <a:spcAft>
                <a:spcPts val="0"/>
              </a:spcAft>
              <a:buClr>
                <a:schemeClr val="accent1"/>
              </a:buClr>
              <a:buSzPct val="83808"/>
              <a:buFont typeface="Noto Sans Symbols"/>
              <a:buChar char="▶"/>
            </a:pPr>
            <a:r>
              <a:rPr lang="en-US" sz="1625" b="0" i="0" u="none" strike="noStrike" cap="none" dirty="0">
                <a:solidFill>
                  <a:srgbClr val="FF0000"/>
                </a:solidFill>
                <a:latin typeface="Century Gothic"/>
                <a:ea typeface="Century Gothic"/>
                <a:cs typeface="Century Gothic"/>
                <a:sym typeface="Century Gothic"/>
              </a:rPr>
              <a:t>Stronger Collaborations between Colleges and widespread support for improvement of STEM Teacher Preparation</a:t>
            </a:r>
          </a:p>
          <a:p>
            <a:pPr marL="342900" marR="0" lvl="0" indent="-342900" algn="l" rtl="0">
              <a:lnSpc>
                <a:spcPct val="80000"/>
              </a:lnSpc>
              <a:spcBef>
                <a:spcPts val="1000"/>
              </a:spcBef>
              <a:spcAft>
                <a:spcPts val="0"/>
              </a:spcAft>
              <a:buClr>
                <a:schemeClr val="accent1"/>
              </a:buClr>
              <a:buSzPct val="73515"/>
              <a:buFont typeface="Noto Sans Symbols"/>
              <a:buChar char="▶"/>
            </a:pPr>
            <a:r>
              <a:rPr lang="en-US" sz="1750" b="1" i="0" u="none" strike="noStrike" cap="none" dirty="0">
                <a:solidFill>
                  <a:srgbClr val="FF0000"/>
                </a:solidFill>
                <a:latin typeface="Century Gothic"/>
                <a:ea typeface="Century Gothic"/>
                <a:cs typeface="Century Gothic"/>
                <a:sym typeface="Century Gothic"/>
              </a:rPr>
              <a:t>Program Level</a:t>
            </a:r>
          </a:p>
          <a:p>
            <a:pPr marL="685800" marR="0" lvl="1" indent="-292099" algn="l" rtl="0">
              <a:lnSpc>
                <a:spcPct val="80000"/>
              </a:lnSpc>
              <a:spcBef>
                <a:spcPts val="1000"/>
              </a:spcBef>
              <a:spcAft>
                <a:spcPts val="0"/>
              </a:spcAft>
              <a:buClr>
                <a:schemeClr val="accent1"/>
              </a:buClr>
              <a:buSzPct val="83808"/>
              <a:buFont typeface="Noto Sans Symbols"/>
              <a:buChar char="▶"/>
            </a:pPr>
            <a:r>
              <a:rPr lang="en-US" sz="1625" b="0" i="0" u="none" strike="noStrike" cap="none" dirty="0">
                <a:solidFill>
                  <a:srgbClr val="FF0000"/>
                </a:solidFill>
                <a:latin typeface="Century Gothic"/>
                <a:ea typeface="Century Gothic"/>
                <a:cs typeface="Century Gothic"/>
                <a:sym typeface="Century Gothic"/>
              </a:rPr>
              <a:t>NGSS and CCSS aligned STEM Teacher Preparation Programs, Courses, and Curricula (including Computer Science, Engineering and EfS)</a:t>
            </a:r>
          </a:p>
          <a:p>
            <a:pPr marL="342900" marR="0" lvl="0" indent="-342900" algn="l" rtl="0">
              <a:lnSpc>
                <a:spcPct val="80000"/>
              </a:lnSpc>
              <a:spcBef>
                <a:spcPts val="1000"/>
              </a:spcBef>
              <a:spcAft>
                <a:spcPts val="0"/>
              </a:spcAft>
              <a:buClr>
                <a:schemeClr val="accent1"/>
              </a:buClr>
              <a:buSzPct val="73515"/>
              <a:buFont typeface="Noto Sans Symbols"/>
              <a:buChar char="▶"/>
            </a:pPr>
            <a:r>
              <a:rPr lang="en-US" sz="1750" b="1" i="0" u="none" strike="noStrike" cap="none" dirty="0">
                <a:solidFill>
                  <a:srgbClr val="3F3F3F"/>
                </a:solidFill>
                <a:latin typeface="Century Gothic"/>
                <a:ea typeface="Century Gothic"/>
                <a:cs typeface="Century Gothic"/>
                <a:sym typeface="Century Gothic"/>
              </a:rPr>
              <a:t>Individual Level</a:t>
            </a:r>
          </a:p>
          <a:p>
            <a:pPr marL="685800" marR="0" lvl="1" indent="-292099" algn="l" rtl="0">
              <a:lnSpc>
                <a:spcPct val="80000"/>
              </a:lnSpc>
              <a:spcBef>
                <a:spcPts val="1000"/>
              </a:spcBef>
              <a:spcAft>
                <a:spcPts val="0"/>
              </a:spcAft>
              <a:buClr>
                <a:schemeClr val="accent1"/>
              </a:buClr>
              <a:buSzPct val="83808"/>
              <a:buFont typeface="Noto Sans Symbols"/>
              <a:buChar char="▶"/>
            </a:pPr>
            <a:r>
              <a:rPr lang="en-US" sz="1625" b="0" i="0" u="none" strike="noStrike" cap="none" dirty="0">
                <a:solidFill>
                  <a:srgbClr val="3F3F3F"/>
                </a:solidFill>
                <a:latin typeface="Century Gothic"/>
                <a:ea typeface="Century Gothic"/>
                <a:cs typeface="Century Gothic"/>
                <a:sym typeface="Century Gothic"/>
              </a:rPr>
              <a:t>Faculty --- understand, use, and model evidenced based teaching-learning practices</a:t>
            </a:r>
          </a:p>
          <a:p>
            <a:pPr marL="685800" marR="0" lvl="1" indent="-292099" algn="l" rtl="0">
              <a:lnSpc>
                <a:spcPct val="80000"/>
              </a:lnSpc>
              <a:spcBef>
                <a:spcPts val="1000"/>
              </a:spcBef>
              <a:spcAft>
                <a:spcPts val="0"/>
              </a:spcAft>
              <a:buClr>
                <a:schemeClr val="accent1"/>
              </a:buClr>
              <a:buSzPct val="83808"/>
              <a:buFont typeface="Noto Sans Symbols"/>
              <a:buChar char="▶"/>
            </a:pPr>
            <a:r>
              <a:rPr lang="en-US" sz="1625" b="0" i="0" u="none" strike="noStrike" cap="none" dirty="0">
                <a:solidFill>
                  <a:srgbClr val="3F3F3F"/>
                </a:solidFill>
                <a:latin typeface="Century Gothic"/>
                <a:ea typeface="Century Gothic"/>
                <a:cs typeface="Century Gothic"/>
                <a:sym typeface="Century Gothic"/>
              </a:rPr>
              <a:t>Diverse Preservice Students… better prepared to support 21</a:t>
            </a:r>
            <a:r>
              <a:rPr lang="en-US" sz="1625" b="0" i="0" u="none" strike="noStrike" cap="none" baseline="30000" dirty="0">
                <a:solidFill>
                  <a:srgbClr val="3F3F3F"/>
                </a:solidFill>
                <a:latin typeface="Century Gothic"/>
                <a:ea typeface="Century Gothic"/>
                <a:cs typeface="Century Gothic"/>
                <a:sym typeface="Century Gothic"/>
              </a:rPr>
              <a:t>st</a:t>
            </a:r>
            <a:r>
              <a:rPr lang="en-US" sz="1625" b="0" i="0" u="none" strike="noStrike" cap="none" dirty="0">
                <a:solidFill>
                  <a:srgbClr val="3F3F3F"/>
                </a:solidFill>
                <a:latin typeface="Century Gothic"/>
                <a:ea typeface="Century Gothic"/>
                <a:cs typeface="Century Gothic"/>
                <a:sym typeface="Century Gothic"/>
              </a:rPr>
              <a:t> Century Learning for all students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546100" y="863600"/>
            <a:ext cx="7543800" cy="762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entury Gothic"/>
              <a:buNone/>
            </a:pPr>
            <a:r>
              <a:rPr lang="en-US" sz="3600" b="0" i="0" u="none" strike="noStrike" cap="none" dirty="0">
                <a:solidFill>
                  <a:srgbClr val="FFFFFF"/>
                </a:solidFill>
                <a:latin typeface="Century Gothic"/>
                <a:ea typeface="Century Gothic"/>
                <a:cs typeface="Century Gothic"/>
                <a:sym typeface="Century Gothic"/>
              </a:rPr>
              <a:t>Collective Impact Framework</a:t>
            </a:r>
          </a:p>
        </p:txBody>
      </p:sp>
      <p:sp>
        <p:nvSpPr>
          <p:cNvPr id="330" name="Shape 330"/>
          <p:cNvSpPr txBox="1">
            <a:spLocks noGrp="1"/>
          </p:cNvSpPr>
          <p:nvPr>
            <p:ph type="body" idx="1"/>
          </p:nvPr>
        </p:nvSpPr>
        <p:spPr>
          <a:xfrm>
            <a:off x="279400" y="2057400"/>
            <a:ext cx="8305799" cy="4402665"/>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1"/>
              </a:buClr>
              <a:buSzPct val="80500"/>
              <a:buFont typeface="Noto Sans Symbols"/>
              <a:buChar char="▶"/>
            </a:pPr>
            <a:r>
              <a:rPr lang="en-US" sz="2405" b="1" i="0" u="none" strike="noStrike" cap="none" dirty="0">
                <a:solidFill>
                  <a:srgbClr val="3F3F3F"/>
                </a:solidFill>
                <a:latin typeface="Century Gothic"/>
                <a:ea typeface="Century Gothic"/>
                <a:cs typeface="Century Gothic"/>
                <a:sym typeface="Century Gothic"/>
              </a:rPr>
              <a:t>Common Vision</a:t>
            </a:r>
            <a:r>
              <a:rPr lang="en-US" sz="2405" b="0" i="0" u="none" strike="noStrike" cap="none" dirty="0">
                <a:solidFill>
                  <a:srgbClr val="3F3F3F"/>
                </a:solidFill>
                <a:latin typeface="Century Gothic"/>
                <a:ea typeface="Century Gothic"/>
                <a:cs typeface="Century Gothic"/>
                <a:sym typeface="Century Gothic"/>
              </a:rPr>
              <a:t>: One size does not fit all, but shared vision and goals are more likely to be realized</a:t>
            </a:r>
          </a:p>
          <a:p>
            <a:pPr marL="342900" marR="0" lvl="0" indent="-342900" algn="l" rtl="0">
              <a:lnSpc>
                <a:spcPct val="100000"/>
              </a:lnSpc>
              <a:spcBef>
                <a:spcPts val="1000"/>
              </a:spcBef>
              <a:spcAft>
                <a:spcPts val="0"/>
              </a:spcAft>
              <a:buClr>
                <a:schemeClr val="accent1"/>
              </a:buClr>
              <a:buSzPct val="80500"/>
              <a:buFont typeface="Noto Sans Symbols"/>
              <a:buChar char="▶"/>
            </a:pPr>
            <a:r>
              <a:rPr lang="en-US" sz="2405" b="1" i="0" u="none" strike="noStrike" cap="none" dirty="0">
                <a:solidFill>
                  <a:srgbClr val="3F3F3F"/>
                </a:solidFill>
                <a:latin typeface="Century Gothic"/>
                <a:ea typeface="Century Gothic"/>
                <a:cs typeface="Century Gothic"/>
                <a:sym typeface="Century Gothic"/>
              </a:rPr>
              <a:t>Shared Measurement</a:t>
            </a:r>
            <a:r>
              <a:rPr lang="en-US" sz="2405" b="0" i="0" u="none" strike="noStrike" cap="none" dirty="0">
                <a:solidFill>
                  <a:srgbClr val="3F3F3F"/>
                </a:solidFill>
                <a:latin typeface="Century Gothic"/>
                <a:ea typeface="Century Gothic"/>
                <a:cs typeface="Century Gothic"/>
                <a:sym typeface="Century Gothic"/>
              </a:rPr>
              <a:t>: Results are measured consistently, with shared accountability </a:t>
            </a:r>
          </a:p>
          <a:p>
            <a:pPr marL="342900" marR="0" lvl="0" indent="-342900" algn="l" rtl="0">
              <a:lnSpc>
                <a:spcPct val="100000"/>
              </a:lnSpc>
              <a:spcBef>
                <a:spcPts val="1000"/>
              </a:spcBef>
              <a:spcAft>
                <a:spcPts val="0"/>
              </a:spcAft>
              <a:buClr>
                <a:schemeClr val="accent1"/>
              </a:buClr>
              <a:buSzPct val="80500"/>
              <a:buFont typeface="Noto Sans Symbols"/>
              <a:buChar char="▶"/>
            </a:pPr>
            <a:r>
              <a:rPr lang="en-US" sz="2405" b="1" i="0" u="none" strike="noStrike" cap="none" dirty="0">
                <a:solidFill>
                  <a:srgbClr val="3F3F3F"/>
                </a:solidFill>
                <a:latin typeface="Century Gothic"/>
                <a:ea typeface="Century Gothic"/>
                <a:cs typeface="Century Gothic"/>
                <a:sym typeface="Century Gothic"/>
              </a:rPr>
              <a:t>Mutually Reinforcing Activities</a:t>
            </a:r>
            <a:r>
              <a:rPr lang="en-US" sz="2405" b="0" i="0" u="none" strike="noStrike" cap="none" dirty="0">
                <a:solidFill>
                  <a:srgbClr val="3F3F3F"/>
                </a:solidFill>
                <a:latin typeface="Century Gothic"/>
                <a:ea typeface="Century Gothic"/>
                <a:cs typeface="Century Gothic"/>
                <a:sym typeface="Century Gothic"/>
              </a:rPr>
              <a:t>: Activities of each group inform others’ plans </a:t>
            </a:r>
          </a:p>
          <a:p>
            <a:pPr marL="342900" marR="0" lvl="0" indent="-342900" algn="l" rtl="0">
              <a:lnSpc>
                <a:spcPct val="100000"/>
              </a:lnSpc>
              <a:spcBef>
                <a:spcPts val="1000"/>
              </a:spcBef>
              <a:spcAft>
                <a:spcPts val="0"/>
              </a:spcAft>
              <a:buClr>
                <a:schemeClr val="accent1"/>
              </a:buClr>
              <a:buSzPct val="80500"/>
              <a:buFont typeface="Noto Sans Symbols"/>
              <a:buChar char="▶"/>
            </a:pPr>
            <a:r>
              <a:rPr lang="en-US" sz="2405" b="1" i="0" u="none" strike="noStrike" cap="none" dirty="0">
                <a:solidFill>
                  <a:srgbClr val="3F3F3F"/>
                </a:solidFill>
                <a:latin typeface="Century Gothic"/>
                <a:ea typeface="Century Gothic"/>
                <a:cs typeface="Century Gothic"/>
                <a:sym typeface="Century Gothic"/>
              </a:rPr>
              <a:t>Continuous Communication</a:t>
            </a:r>
            <a:r>
              <a:rPr lang="en-US" sz="2405" b="0" i="0" u="none" strike="noStrike" cap="none" dirty="0">
                <a:solidFill>
                  <a:srgbClr val="3F3F3F"/>
                </a:solidFill>
                <a:latin typeface="Century Gothic"/>
                <a:ea typeface="Century Gothic"/>
                <a:cs typeface="Century Gothic"/>
                <a:sym typeface="Century Gothic"/>
              </a:rPr>
              <a:t>: Builds and maintains trust, collaboration, and motivation  </a:t>
            </a:r>
          </a:p>
          <a:p>
            <a:pPr marL="342900" marR="0" lvl="0" indent="-342900" algn="l" rtl="0">
              <a:lnSpc>
                <a:spcPct val="100000"/>
              </a:lnSpc>
              <a:spcBef>
                <a:spcPts val="1000"/>
              </a:spcBef>
              <a:spcAft>
                <a:spcPts val="0"/>
              </a:spcAft>
              <a:buClr>
                <a:schemeClr val="accent1"/>
              </a:buClr>
              <a:buSzPct val="80500"/>
              <a:buFont typeface="Noto Sans Symbols"/>
              <a:buChar char="▶"/>
            </a:pPr>
            <a:r>
              <a:rPr lang="en-US" sz="2405" b="1" i="0" u="none" strike="noStrike" cap="none" dirty="0">
                <a:solidFill>
                  <a:srgbClr val="3F3F3F"/>
                </a:solidFill>
                <a:latin typeface="Century Gothic"/>
                <a:ea typeface="Century Gothic"/>
                <a:cs typeface="Century Gothic"/>
                <a:sym typeface="Century Gothic"/>
              </a:rPr>
              <a:t>Backbone Support</a:t>
            </a:r>
            <a:r>
              <a:rPr lang="en-US" sz="2405" b="0" i="0" u="none" strike="noStrike" cap="none" dirty="0">
                <a:solidFill>
                  <a:srgbClr val="3F3F3F"/>
                </a:solidFill>
                <a:latin typeface="Century Gothic"/>
                <a:ea typeface="Century Gothic"/>
                <a:cs typeface="Century Gothic"/>
                <a:sym typeface="Century Gothic"/>
              </a:rPr>
              <a:t>: Takes on the role of overall coordination and management</a:t>
            </a:r>
          </a:p>
          <a:p>
            <a:pPr marL="342900" marR="0" lvl="0" indent="-342900" algn="l" rtl="0">
              <a:lnSpc>
                <a:spcPct val="100000"/>
              </a:lnSpc>
              <a:spcBef>
                <a:spcPts val="1000"/>
              </a:spcBef>
              <a:spcAft>
                <a:spcPts val="0"/>
              </a:spcAft>
              <a:buClr>
                <a:schemeClr val="accent1"/>
              </a:buClr>
              <a:buSzPct val="25000"/>
              <a:buFont typeface="Noto Sans Symbols"/>
              <a:buNone/>
            </a:pPr>
            <a:endParaRPr sz="1665" b="0" i="0" u="none" strike="noStrike" cap="none" dirty="0">
              <a:solidFill>
                <a:srgbClr val="3F3F3F"/>
              </a:solidFill>
              <a:latin typeface="Century Gothic"/>
              <a:ea typeface="Century Gothic"/>
              <a:cs typeface="Century Gothic"/>
              <a:sym typeface="Century Gothic"/>
            </a:endParaRPr>
          </a:p>
        </p:txBody>
      </p:sp>
      <p:sp>
        <p:nvSpPr>
          <p:cNvPr id="331" name="Shape 331"/>
          <p:cNvSpPr txBox="1"/>
          <p:nvPr/>
        </p:nvSpPr>
        <p:spPr>
          <a:xfrm>
            <a:off x="304800" y="6246032"/>
            <a:ext cx="8153398" cy="58477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entury Gothic"/>
              <a:buNone/>
            </a:pPr>
            <a:r>
              <a:rPr lang="en-US" sz="1600" b="0" i="0" u="sng" strike="noStrike" cap="none" dirty="0">
                <a:solidFill>
                  <a:schemeClr val="dk1"/>
                </a:solidFill>
                <a:latin typeface="Century Gothic"/>
                <a:ea typeface="Century Gothic"/>
                <a:cs typeface="Century Gothic"/>
                <a:sym typeface="Century Gothic"/>
              </a:rPr>
              <a:t>Reference</a:t>
            </a:r>
            <a:r>
              <a:rPr lang="en-US" sz="1600" b="0" i="0" u="none" strike="noStrike" cap="none" dirty="0">
                <a:solidFill>
                  <a:schemeClr val="dk1"/>
                </a:solidFill>
                <a:latin typeface="Century Gothic"/>
                <a:ea typeface="Century Gothic"/>
                <a:cs typeface="Century Gothic"/>
                <a:sym typeface="Century Gothic"/>
              </a:rPr>
              <a:t>: Kania, J, and M. Kramer, 2011 and Hanleybrown, F., J. Kania, and M. Kramer, 2012---Stanford Innovation Review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p:bldLst>
  </p:timing>
</p:sld>
</file>

<file path=ppt/theme/theme1.xml><?xml version="1.0" encoding="utf-8"?>
<a:theme xmlns:a="http://schemas.openxmlformats.org/drawingml/2006/main" name="Ion Boardroom">
  <a:themeElements>
    <a:clrScheme name="Ion Boardroom">
      <a:dk1>
        <a:srgbClr val="000000"/>
      </a:dk1>
      <a:lt1>
        <a:srgbClr val="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3411</Words>
  <Application>Microsoft Office PowerPoint</Application>
  <PresentationFormat>On-screen Show (4:3)</PresentationFormat>
  <Paragraphs>299</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Century Gothic</vt:lpstr>
      <vt:lpstr>Times New Roman</vt:lpstr>
      <vt:lpstr>Noto Sans Symbols</vt:lpstr>
      <vt:lpstr>Arial</vt:lpstr>
      <vt:lpstr>Ion Boardroom</vt:lpstr>
      <vt:lpstr>NextGen-WA</vt:lpstr>
      <vt:lpstr>Webinar Agenda</vt:lpstr>
      <vt:lpstr>Who We Are</vt:lpstr>
      <vt:lpstr>How did we get here?</vt:lpstr>
      <vt:lpstr>As a result of our 2015 planning we..</vt:lpstr>
      <vt:lpstr>The NextGen-WA Proposal</vt:lpstr>
      <vt:lpstr>Goals</vt:lpstr>
      <vt:lpstr>Anticipated Outcomes and Benefits</vt:lpstr>
      <vt:lpstr>Collective Impact Framework</vt:lpstr>
      <vt:lpstr>So What Are We Trying To Change?</vt:lpstr>
      <vt:lpstr>Questions</vt:lpstr>
      <vt:lpstr>Plan of Action</vt:lpstr>
      <vt:lpstr>Capacity Building Working Groups </vt:lpstr>
      <vt:lpstr>Critical Component Working Groups</vt:lpstr>
      <vt:lpstr>Timeline and Commitments for Working Groups</vt:lpstr>
      <vt:lpstr>Guiding Questions and Key Components of Education for Sustainability (EfS) Working Group</vt:lpstr>
      <vt:lpstr>How to Incorporate EfS into Teacher Education?</vt:lpstr>
      <vt:lpstr>EfS Working Group Next Steps</vt:lpstr>
      <vt:lpstr>Questions</vt:lpstr>
      <vt:lpstr>Plan of Action: 2016-2017</vt:lpstr>
      <vt:lpstr>PowerPoint Presentation</vt:lpstr>
      <vt:lpstr>Project Communications via---</vt:lpstr>
      <vt:lpstr>PowerPoint Presentation</vt:lpstr>
      <vt:lpstr>Goals and Year 4 Benchmarks</vt:lpstr>
      <vt:lpstr>PowerPoint Presentation</vt:lpstr>
      <vt:lpstr>PowerPoint Presentation</vt:lpstr>
      <vt:lpstr>Muddiest Point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NextGen-WA</dc:title>
  <dc:creator>John McNamara</dc:creator>
  <cp:lastModifiedBy>McNamara, John P</cp:lastModifiedBy>
  <cp:revision>5</cp:revision>
  <dcterms:modified xsi:type="dcterms:W3CDTF">2016-11-21T23:42:07Z</dcterms:modified>
</cp:coreProperties>
</file>