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58" r:id="rId4"/>
    <p:sldId id="273" r:id="rId5"/>
    <p:sldId id="275" r:id="rId6"/>
    <p:sldId id="276" r:id="rId7"/>
    <p:sldId id="274" r:id="rId8"/>
    <p:sldId id="277" r:id="rId9"/>
    <p:sldId id="278" r:id="rId10"/>
    <p:sldId id="279" r:id="rId11"/>
    <p:sldId id="283" r:id="rId12"/>
    <p:sldId id="284" r:id="rId13"/>
    <p:sldId id="280" r:id="rId14"/>
    <p:sldId id="281" r:id="rId15"/>
    <p:sldId id="282" r:id="rId16"/>
    <p:sldId id="285" r:id="rId17"/>
    <p:sldId id="286" r:id="rId18"/>
    <p:sldId id="287" r:id="rId19"/>
    <p:sldId id="288" r:id="rId20"/>
    <p:sldId id="289" r:id="rId21"/>
    <p:sldId id="290" r:id="rId22"/>
    <p:sldId id="291"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2AEAB-BC97-42F4-9E3E-B04E2C8284E8}" v="1356" dt="2021-06-15T22:07:48.959"/>
    <p1510:client id="{10F9E3F0-A1A9-974F-6E2D-B58FFDD47430}" v="252" dt="2021-07-15T23:39:12.046"/>
    <p1510:client id="{20B635B1-E54A-10F5-89E9-80D172599095}" v="2884" dt="2021-07-16T01:15:42.935"/>
    <p1510:client id="{DBEE047E-3B87-896D-1EF4-F591AA615C44}" v="9" dt="2021-07-16T22:30:45.299"/>
    <p1510:client id="{798E0504-9F8B-A130-01EE-79629BB96D1E}" v="6" dt="2021-06-26T01:54:05.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7/16/2021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7/16/2021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cs typeface="Arial" pitchFamily="34" charset="0"/>
              </a:rPr>
              <a:t>NOTE: </a:t>
            </a:r>
            <a:r>
              <a:rPr lang="en-US" sz="1200">
                <a:cs typeface="Arial" pitchFamily="34" charset="0"/>
              </a:rPr>
              <a:t>Want a different image on this slide? Select the picture and delete it. Now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20555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Time:  10-15 minutes</a:t>
            </a:r>
          </a:p>
          <a:p>
            <a:r>
              <a:rPr lang="en-US">
                <a:latin typeface="Calibri"/>
                <a:cs typeface="Calibri"/>
              </a:rPr>
              <a:t>Notes:  Use the O.W.L. graphic organizer again with their partner and this time focus on identifying human impact problems that we could investigate.  Remind participants about the time and place to meet inside.</a:t>
            </a:r>
          </a:p>
        </p:txBody>
      </p:sp>
      <p:sp>
        <p:nvSpPr>
          <p:cNvPr id="4" name="Slide Number Placeholder 3"/>
          <p:cNvSpPr>
            <a:spLocks noGrp="1"/>
          </p:cNvSpPr>
          <p:nvPr>
            <p:ph type="sldNum" sz="quarter" idx="5"/>
          </p:nvPr>
        </p:nvSpPr>
        <p:spPr/>
        <p:txBody>
          <a:bodyPr/>
          <a:lstStyle/>
          <a:p>
            <a:fld id="{0A3C37BE-C303-496D-B5CD-85F2937540FC}" type="slidenum">
              <a:rPr lang="en-US"/>
              <a:t>10</a:t>
            </a:fld>
            <a:endParaRPr lang="en-US"/>
          </a:p>
        </p:txBody>
      </p:sp>
    </p:spTree>
    <p:extLst>
      <p:ext uri="{BB962C8B-B14F-4D97-AF65-F5344CB8AC3E}">
        <p14:creationId xmlns:p14="http://schemas.microsoft.com/office/powerpoint/2010/main" val="4022566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Time:  15 minutes for slides 11 and 12</a:t>
            </a:r>
          </a:p>
          <a:p>
            <a:r>
              <a:rPr lang="en-US">
                <a:latin typeface="Calibri"/>
                <a:cs typeface="Calibri"/>
              </a:rPr>
              <a:t>Notes:  Share out problems that the group observed and identify one problem/phenomenon to investigate.  After students have engaged in this process multiple times, you may consider having students investigate more than one problem.  </a:t>
            </a:r>
          </a:p>
        </p:txBody>
      </p:sp>
      <p:sp>
        <p:nvSpPr>
          <p:cNvPr id="4" name="Slide Number Placeholder 3"/>
          <p:cNvSpPr>
            <a:spLocks noGrp="1"/>
          </p:cNvSpPr>
          <p:nvPr>
            <p:ph type="sldNum" sz="quarter" idx="5"/>
          </p:nvPr>
        </p:nvSpPr>
        <p:spPr/>
        <p:txBody>
          <a:bodyPr/>
          <a:lstStyle/>
          <a:p>
            <a:fld id="{0A3C37BE-C303-496D-B5CD-85F2937540FC}" type="slidenum">
              <a:rPr lang="en-US"/>
              <a:t>11</a:t>
            </a:fld>
            <a:endParaRPr lang="en-US"/>
          </a:p>
        </p:txBody>
      </p:sp>
    </p:spTree>
    <p:extLst>
      <p:ext uri="{BB962C8B-B14F-4D97-AF65-F5344CB8AC3E}">
        <p14:creationId xmlns:p14="http://schemas.microsoft.com/office/powerpoint/2010/main" val="369309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Notes:  Once a problem/phenomenon (puzzling event that can be observed and cause one to wonder and ask questions) has been identified, explore the K—what do participants know about the problem/phenomenon, W—what do participants wonder about the problem/phenomenon.  Be sure to add onto the KLEWS chart as the process continues.</a:t>
            </a:r>
          </a:p>
        </p:txBody>
      </p:sp>
      <p:sp>
        <p:nvSpPr>
          <p:cNvPr id="4" name="Slide Number Placeholder 3"/>
          <p:cNvSpPr>
            <a:spLocks noGrp="1"/>
          </p:cNvSpPr>
          <p:nvPr>
            <p:ph type="sldNum" sz="quarter" idx="5"/>
          </p:nvPr>
        </p:nvSpPr>
        <p:spPr/>
        <p:txBody>
          <a:bodyPr/>
          <a:lstStyle/>
          <a:p>
            <a:fld id="{0A3C37BE-C303-496D-B5CD-85F2937540FC}" type="slidenum">
              <a:rPr lang="en-US"/>
              <a:t>12</a:t>
            </a:fld>
            <a:endParaRPr lang="en-US"/>
          </a:p>
        </p:txBody>
      </p:sp>
    </p:spTree>
    <p:extLst>
      <p:ext uri="{BB962C8B-B14F-4D97-AF65-F5344CB8AC3E}">
        <p14:creationId xmlns:p14="http://schemas.microsoft.com/office/powerpoint/2010/main" val="122065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Time: 10 minutes</a:t>
            </a:r>
          </a:p>
          <a:p>
            <a:r>
              <a:rPr lang="en-US" dirty="0">
                <a:latin typeface="Calibri"/>
                <a:cs typeface="Calibri"/>
              </a:rPr>
              <a:t>Notes:  With your partner consider a problem that you identified outside and answer as many questions as you can on pages 58-59.</a:t>
            </a:r>
          </a:p>
        </p:txBody>
      </p:sp>
      <p:sp>
        <p:nvSpPr>
          <p:cNvPr id="4" name="Slide Number Placeholder 3"/>
          <p:cNvSpPr>
            <a:spLocks noGrp="1"/>
          </p:cNvSpPr>
          <p:nvPr>
            <p:ph type="sldNum" sz="quarter" idx="5"/>
          </p:nvPr>
        </p:nvSpPr>
        <p:spPr/>
        <p:txBody>
          <a:bodyPr/>
          <a:lstStyle/>
          <a:p>
            <a:fld id="{0A3C37BE-C303-496D-B5CD-85F2937540FC}" type="slidenum">
              <a:rPr lang="en-US"/>
              <a:t>13</a:t>
            </a:fld>
            <a:endParaRPr lang="en-US"/>
          </a:p>
        </p:txBody>
      </p:sp>
    </p:spTree>
    <p:extLst>
      <p:ext uri="{BB962C8B-B14F-4D97-AF65-F5344CB8AC3E}">
        <p14:creationId xmlns:p14="http://schemas.microsoft.com/office/powerpoint/2010/main" val="873809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Time:  5 minutes</a:t>
            </a:r>
          </a:p>
          <a:p>
            <a:r>
              <a:rPr lang="en-US" dirty="0">
                <a:latin typeface="Calibri"/>
                <a:cs typeface="Calibri"/>
              </a:rPr>
              <a:t>Notes:  The idea of a stakeholder may be new to students adjust this as you think appropriate for your students.  In the case of the problem you and your partner identified, who are the stakeholders, who might care about this problem/phenomenon?</a:t>
            </a:r>
          </a:p>
        </p:txBody>
      </p:sp>
      <p:sp>
        <p:nvSpPr>
          <p:cNvPr id="4" name="Slide Number Placeholder 3"/>
          <p:cNvSpPr>
            <a:spLocks noGrp="1"/>
          </p:cNvSpPr>
          <p:nvPr>
            <p:ph type="sldNum" sz="quarter" idx="5"/>
          </p:nvPr>
        </p:nvSpPr>
        <p:spPr/>
        <p:txBody>
          <a:bodyPr/>
          <a:lstStyle/>
          <a:p>
            <a:fld id="{0A3C37BE-C303-496D-B5CD-85F2937540FC}" type="slidenum">
              <a:rPr lang="en-US"/>
              <a:t>14</a:t>
            </a:fld>
            <a:endParaRPr lang="en-US"/>
          </a:p>
        </p:txBody>
      </p:sp>
    </p:spTree>
    <p:extLst>
      <p:ext uri="{BB962C8B-B14F-4D97-AF65-F5344CB8AC3E}">
        <p14:creationId xmlns:p14="http://schemas.microsoft.com/office/powerpoint/2010/main" val="88859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Time:  10 minutes (slides 15-16)</a:t>
            </a:r>
          </a:p>
          <a:p>
            <a:r>
              <a:rPr lang="en-US" dirty="0">
                <a:latin typeface="Calibri"/>
                <a:cs typeface="Calibri"/>
              </a:rPr>
              <a:t>Notes:  Follow notes on slide.</a:t>
            </a:r>
          </a:p>
        </p:txBody>
      </p:sp>
      <p:sp>
        <p:nvSpPr>
          <p:cNvPr id="4" name="Slide Number Placeholder 3"/>
          <p:cNvSpPr>
            <a:spLocks noGrp="1"/>
          </p:cNvSpPr>
          <p:nvPr>
            <p:ph type="sldNum" sz="quarter" idx="5"/>
          </p:nvPr>
        </p:nvSpPr>
        <p:spPr/>
        <p:txBody>
          <a:bodyPr/>
          <a:lstStyle/>
          <a:p>
            <a:fld id="{0A3C37BE-C303-496D-B5CD-85F2937540FC}" type="slidenum">
              <a:rPr lang="en-US"/>
              <a:t>15</a:t>
            </a:fld>
            <a:endParaRPr lang="en-US"/>
          </a:p>
        </p:txBody>
      </p:sp>
    </p:spTree>
    <p:extLst>
      <p:ext uri="{BB962C8B-B14F-4D97-AF65-F5344CB8AC3E}">
        <p14:creationId xmlns:p14="http://schemas.microsoft.com/office/powerpoint/2010/main" val="2913539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Time:  10 minutes</a:t>
            </a:r>
          </a:p>
          <a:p>
            <a:r>
              <a:rPr lang="en-US" dirty="0">
                <a:latin typeface="Calibri"/>
                <a:cs typeface="Calibri"/>
              </a:rPr>
              <a:t>Notes:  As a group post 1-2 of the solutions that partners developed and go through the process of identifying best solutions.  Doing this as a group with students helps them consider all of the factors involved in creating a solution.  This is p 62 in the Field Design packet.</a:t>
            </a:r>
          </a:p>
        </p:txBody>
      </p:sp>
      <p:sp>
        <p:nvSpPr>
          <p:cNvPr id="4" name="Slide Number Placeholder 3"/>
          <p:cNvSpPr>
            <a:spLocks noGrp="1"/>
          </p:cNvSpPr>
          <p:nvPr>
            <p:ph type="sldNum" sz="quarter" idx="5"/>
          </p:nvPr>
        </p:nvSpPr>
        <p:spPr/>
        <p:txBody>
          <a:bodyPr/>
          <a:lstStyle/>
          <a:p>
            <a:fld id="{0A3C37BE-C303-496D-B5CD-85F2937540FC}" type="slidenum">
              <a:rPr lang="en-US"/>
              <a:t>16</a:t>
            </a:fld>
            <a:endParaRPr lang="en-US"/>
          </a:p>
        </p:txBody>
      </p:sp>
    </p:spTree>
    <p:extLst>
      <p:ext uri="{BB962C8B-B14F-4D97-AF65-F5344CB8AC3E}">
        <p14:creationId xmlns:p14="http://schemas.microsoft.com/office/powerpoint/2010/main" val="394016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Time:  20 minutes</a:t>
            </a:r>
          </a:p>
          <a:p>
            <a:r>
              <a:rPr lang="en-US">
                <a:latin typeface="Calibri"/>
                <a:cs typeface="Calibri"/>
              </a:rPr>
              <a:t>Notes:  Allow time for sharing using a talk protocol.</a:t>
            </a:r>
          </a:p>
        </p:txBody>
      </p:sp>
      <p:sp>
        <p:nvSpPr>
          <p:cNvPr id="4" name="Slide Number Placeholder 3"/>
          <p:cNvSpPr>
            <a:spLocks noGrp="1"/>
          </p:cNvSpPr>
          <p:nvPr>
            <p:ph type="sldNum" sz="quarter" idx="5"/>
          </p:nvPr>
        </p:nvSpPr>
        <p:spPr/>
        <p:txBody>
          <a:bodyPr/>
          <a:lstStyle/>
          <a:p>
            <a:fld id="{0A3C37BE-C303-496D-B5CD-85F2937540FC}" type="slidenum">
              <a:rPr lang="en-US"/>
              <a:t>17</a:t>
            </a:fld>
            <a:endParaRPr lang="en-US"/>
          </a:p>
        </p:txBody>
      </p:sp>
    </p:spTree>
    <p:extLst>
      <p:ext uri="{BB962C8B-B14F-4D97-AF65-F5344CB8AC3E}">
        <p14:creationId xmlns:p14="http://schemas.microsoft.com/office/powerpoint/2010/main" val="39073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Time:  10 minutes</a:t>
            </a:r>
          </a:p>
          <a:p>
            <a:r>
              <a:rPr lang="en-US">
                <a:latin typeface="Calibri"/>
                <a:cs typeface="Calibri"/>
              </a:rPr>
              <a:t>Notes:  What would you do to adapt this for your students?  How would students benefit from reflection?</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0A3C37BE-C303-496D-B5CD-85F2937540FC}" type="slidenum">
              <a:rPr lang="en-US"/>
              <a:t>18</a:t>
            </a:fld>
            <a:endParaRPr lang="en-US"/>
          </a:p>
        </p:txBody>
      </p:sp>
    </p:spTree>
    <p:extLst>
      <p:ext uri="{BB962C8B-B14F-4D97-AF65-F5344CB8AC3E}">
        <p14:creationId xmlns:p14="http://schemas.microsoft.com/office/powerpoint/2010/main" val="825849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Time:  5 minutes</a:t>
            </a:r>
          </a:p>
          <a:p>
            <a:r>
              <a:rPr lang="en-US">
                <a:latin typeface="Calibri"/>
                <a:cs typeface="Calibri"/>
              </a:rPr>
              <a:t>Notes:  Have participants look at pp 67-68.  Because we didn't actually test our designs we cannot do these two steps.</a:t>
            </a:r>
          </a:p>
        </p:txBody>
      </p:sp>
      <p:sp>
        <p:nvSpPr>
          <p:cNvPr id="4" name="Slide Number Placeholder 3"/>
          <p:cNvSpPr>
            <a:spLocks noGrp="1"/>
          </p:cNvSpPr>
          <p:nvPr>
            <p:ph type="sldNum" sz="quarter" idx="5"/>
          </p:nvPr>
        </p:nvSpPr>
        <p:spPr/>
        <p:txBody>
          <a:bodyPr/>
          <a:lstStyle/>
          <a:p>
            <a:fld id="{0A3C37BE-C303-496D-B5CD-85F2937540FC}" type="slidenum">
              <a:rPr lang="en-US"/>
              <a:t>19</a:t>
            </a:fld>
            <a:endParaRPr lang="en-US"/>
          </a:p>
        </p:txBody>
      </p:sp>
    </p:spTree>
    <p:extLst>
      <p:ext uri="{BB962C8B-B14F-4D97-AF65-F5344CB8AC3E}">
        <p14:creationId xmlns:p14="http://schemas.microsoft.com/office/powerpoint/2010/main" val="200624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10-15 minutes</a:t>
            </a:r>
          </a:p>
          <a:p>
            <a:r>
              <a:rPr lang="en-US" dirty="0"/>
              <a:t>Notes:  Be sure to prepare one chart with directions to download the Seek App by </a:t>
            </a:r>
            <a:r>
              <a:rPr lang="en-US" dirty="0" err="1"/>
              <a:t>Inaturalist</a:t>
            </a:r>
            <a:r>
              <a:rPr lang="en-US" dirty="0"/>
              <a:t>.  They will be using this during the outdoor experience.</a:t>
            </a:r>
          </a:p>
        </p:txBody>
      </p:sp>
      <p:sp>
        <p:nvSpPr>
          <p:cNvPr id="4" name="Slide Number Placeholder 3"/>
          <p:cNvSpPr>
            <a:spLocks noGrp="1"/>
          </p:cNvSpPr>
          <p:nvPr>
            <p:ph type="sldNum" sz="quarter" idx="10"/>
          </p:nvPr>
        </p:nvSpPr>
        <p:spPr/>
        <p:txBody>
          <a:bodyPr/>
          <a:lstStyle/>
          <a:p>
            <a:fld id="{0A3C37BE-C303-496D-B5CD-85F2937540FC}" type="slidenum">
              <a:rPr lang="en-US"/>
              <a:t>2</a:t>
            </a:fld>
            <a:endParaRPr lang="en-US"/>
          </a:p>
        </p:txBody>
      </p:sp>
    </p:spTree>
    <p:extLst>
      <p:ext uri="{BB962C8B-B14F-4D97-AF65-F5344CB8AC3E}">
        <p14:creationId xmlns:p14="http://schemas.microsoft.com/office/powerpoint/2010/main" val="3796805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Time:  10 minutes (slides 20-21)</a:t>
            </a:r>
          </a:p>
          <a:p>
            <a:r>
              <a:rPr lang="en-US" dirty="0">
                <a:latin typeface="Calibri"/>
                <a:cs typeface="Calibri"/>
              </a:rPr>
              <a:t>Notes:  Brainstorm careers on sticky notes and place on a chart labeled, Seeing Myself as an Engineer or Scientist.  </a:t>
            </a:r>
          </a:p>
        </p:txBody>
      </p:sp>
      <p:sp>
        <p:nvSpPr>
          <p:cNvPr id="4" name="Slide Number Placeholder 3"/>
          <p:cNvSpPr>
            <a:spLocks noGrp="1"/>
          </p:cNvSpPr>
          <p:nvPr>
            <p:ph type="sldNum" sz="quarter" idx="5"/>
          </p:nvPr>
        </p:nvSpPr>
        <p:spPr/>
        <p:txBody>
          <a:bodyPr/>
          <a:lstStyle/>
          <a:p>
            <a:fld id="{0A3C37BE-C303-496D-B5CD-85F2937540FC}" type="slidenum">
              <a:rPr lang="en-US"/>
              <a:t>20</a:t>
            </a:fld>
            <a:endParaRPr lang="en-US"/>
          </a:p>
        </p:txBody>
      </p:sp>
    </p:spTree>
    <p:extLst>
      <p:ext uri="{BB962C8B-B14F-4D97-AF65-F5344CB8AC3E}">
        <p14:creationId xmlns:p14="http://schemas.microsoft.com/office/powerpoint/2010/main" val="1101094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Note:  The Career Cards are linked into this document.</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0A3C37BE-C303-496D-B5CD-85F2937540FC}" type="slidenum">
              <a:rPr lang="en-US"/>
              <a:t>21</a:t>
            </a:fld>
            <a:endParaRPr lang="en-US"/>
          </a:p>
        </p:txBody>
      </p:sp>
    </p:spTree>
    <p:extLst>
      <p:ext uri="{BB962C8B-B14F-4D97-AF65-F5344CB8AC3E}">
        <p14:creationId xmlns:p14="http://schemas.microsoft.com/office/powerpoint/2010/main" val="197289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5 minutes</a:t>
            </a:r>
          </a:p>
        </p:txBody>
      </p:sp>
      <p:sp>
        <p:nvSpPr>
          <p:cNvPr id="4" name="Slide Number Placeholder 3"/>
          <p:cNvSpPr>
            <a:spLocks noGrp="1"/>
          </p:cNvSpPr>
          <p:nvPr>
            <p:ph type="sldNum" sz="quarter" idx="10"/>
          </p:nvPr>
        </p:nvSpPr>
        <p:spPr/>
        <p:txBody>
          <a:bodyPr/>
          <a:lstStyle/>
          <a:p>
            <a:fld id="{0A3C37BE-C303-496D-B5CD-85F2937540FC}" type="slidenum">
              <a:rPr lang="en-US"/>
              <a:t>22</a:t>
            </a:fld>
            <a:endParaRPr lang="en-US"/>
          </a:p>
        </p:txBody>
      </p:sp>
    </p:spTree>
    <p:extLst>
      <p:ext uri="{BB962C8B-B14F-4D97-AF65-F5344CB8AC3E}">
        <p14:creationId xmlns:p14="http://schemas.microsoft.com/office/powerpoint/2010/main" val="464681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Time:  5 minutes</a:t>
            </a:r>
          </a:p>
          <a:p>
            <a:r>
              <a:rPr lang="en-US" dirty="0">
                <a:latin typeface="Calibri"/>
                <a:cs typeface="Calibri"/>
              </a:rPr>
              <a:t>Notes:  Standing in a circle choose one of the reflection questions to share in one sentence or less and whip around the circle.</a:t>
            </a:r>
          </a:p>
        </p:txBody>
      </p:sp>
      <p:sp>
        <p:nvSpPr>
          <p:cNvPr id="4" name="Slide Number Placeholder 3"/>
          <p:cNvSpPr>
            <a:spLocks noGrp="1"/>
          </p:cNvSpPr>
          <p:nvPr>
            <p:ph type="sldNum" sz="quarter" idx="5"/>
          </p:nvPr>
        </p:nvSpPr>
        <p:spPr/>
        <p:txBody>
          <a:bodyPr/>
          <a:lstStyle/>
          <a:p>
            <a:fld id="{0A3C37BE-C303-496D-B5CD-85F2937540FC}" type="slidenum">
              <a:rPr lang="en-US"/>
              <a:t>23</a:t>
            </a:fld>
            <a:endParaRPr lang="en-US"/>
          </a:p>
        </p:txBody>
      </p:sp>
    </p:spTree>
    <p:extLst>
      <p:ext uri="{BB962C8B-B14F-4D97-AF65-F5344CB8AC3E}">
        <p14:creationId xmlns:p14="http://schemas.microsoft.com/office/powerpoint/2010/main" val="255925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Time:  5-10 minutes</a:t>
            </a:r>
          </a:p>
          <a:p>
            <a:r>
              <a:rPr lang="en-US" dirty="0">
                <a:latin typeface="Calibri"/>
                <a:cs typeface="Calibri"/>
              </a:rPr>
              <a:t>Notes:  Follow directions on the slide</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0A3C37BE-C303-496D-B5CD-85F2937540FC}" type="slidenum">
              <a:rPr lang="en-US"/>
              <a:t>3</a:t>
            </a:fld>
            <a:endParaRPr lang="en-US"/>
          </a:p>
        </p:txBody>
      </p:sp>
    </p:spTree>
    <p:extLst>
      <p:ext uri="{BB962C8B-B14F-4D97-AF65-F5344CB8AC3E}">
        <p14:creationId xmlns:p14="http://schemas.microsoft.com/office/powerpoint/2010/main" val="240819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Time:  10 minutes (slides 4-7)</a:t>
            </a:r>
          </a:p>
          <a:p>
            <a:r>
              <a:rPr lang="en-US" dirty="0">
                <a:latin typeface="Calibri"/>
                <a:cs typeface="Calibri"/>
              </a:rPr>
              <a:t>Notes:  Page 13 from the Field Design Engineering Design from PEI.  Refer to the SEPs on page 13.  Discuss the problem as a challenge solved through a series of steps used to design a solution.  Engineering Design uses a problem to frame the purpose or reason for the project students engage in.  </a:t>
            </a:r>
          </a:p>
        </p:txBody>
      </p:sp>
      <p:sp>
        <p:nvSpPr>
          <p:cNvPr id="4" name="Slide Number Placeholder 3"/>
          <p:cNvSpPr>
            <a:spLocks noGrp="1"/>
          </p:cNvSpPr>
          <p:nvPr>
            <p:ph type="sldNum" sz="quarter" idx="5"/>
          </p:nvPr>
        </p:nvSpPr>
        <p:spPr/>
        <p:txBody>
          <a:bodyPr/>
          <a:lstStyle/>
          <a:p>
            <a:fld id="{0A3C37BE-C303-496D-B5CD-85F2937540FC}" type="slidenum">
              <a:rPr lang="en-US"/>
              <a:t>4</a:t>
            </a:fld>
            <a:endParaRPr lang="en-US"/>
          </a:p>
        </p:txBody>
      </p:sp>
    </p:spTree>
    <p:extLst>
      <p:ext uri="{BB962C8B-B14F-4D97-AF65-F5344CB8AC3E}">
        <p14:creationId xmlns:p14="http://schemas.microsoft.com/office/powerpoint/2010/main" val="386419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Notes:  Pages 16-17 in PEI Guide, teachers often choose an engineering task for K-2 students to design solutions for and the teacher works more closely in co-designing potential solutions.  In this case, the teacher presents the problem to the class and has already pre-planned the investigation.  As time allows, consider summarizing the case study from Mrs. Cannon's 2nd Grade Classroom, pp16-17.</a:t>
            </a:r>
          </a:p>
        </p:txBody>
      </p:sp>
      <p:sp>
        <p:nvSpPr>
          <p:cNvPr id="4" name="Slide Number Placeholder 3"/>
          <p:cNvSpPr>
            <a:spLocks noGrp="1"/>
          </p:cNvSpPr>
          <p:nvPr>
            <p:ph type="sldNum" sz="quarter" idx="5"/>
          </p:nvPr>
        </p:nvSpPr>
        <p:spPr/>
        <p:txBody>
          <a:bodyPr/>
          <a:lstStyle/>
          <a:p>
            <a:fld id="{0A3C37BE-C303-496D-B5CD-85F2937540FC}" type="slidenum">
              <a:rPr lang="en-US"/>
              <a:t>5</a:t>
            </a:fld>
            <a:endParaRPr lang="en-US"/>
          </a:p>
        </p:txBody>
      </p:sp>
    </p:spTree>
    <p:extLst>
      <p:ext uri="{BB962C8B-B14F-4D97-AF65-F5344CB8AC3E}">
        <p14:creationId xmlns:p14="http://schemas.microsoft.com/office/powerpoint/2010/main" val="160936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Notes:  As time allows consider summarizing Ms. Ramirez's 5th Grade classroom vignette, p 18.</a:t>
            </a:r>
          </a:p>
        </p:txBody>
      </p:sp>
      <p:sp>
        <p:nvSpPr>
          <p:cNvPr id="4" name="Slide Number Placeholder 3"/>
          <p:cNvSpPr>
            <a:spLocks noGrp="1"/>
          </p:cNvSpPr>
          <p:nvPr>
            <p:ph type="sldNum" sz="quarter" idx="5"/>
          </p:nvPr>
        </p:nvSpPr>
        <p:spPr/>
        <p:txBody>
          <a:bodyPr/>
          <a:lstStyle/>
          <a:p>
            <a:fld id="{0A3C37BE-C303-496D-B5CD-85F2937540FC}" type="slidenum">
              <a:rPr lang="en-US"/>
              <a:t>6</a:t>
            </a:fld>
            <a:endParaRPr lang="en-US"/>
          </a:p>
        </p:txBody>
      </p:sp>
    </p:spTree>
    <p:extLst>
      <p:ext uri="{BB962C8B-B14F-4D97-AF65-F5344CB8AC3E}">
        <p14:creationId xmlns:p14="http://schemas.microsoft.com/office/powerpoint/2010/main" val="50440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Notes:  This is an overview of the Outdoor Engineering Design Process.  We will take time to engage in most the steps.  Consider that with K-2 students the problem or phenomenon would be pre-selected by the teacher and in grades 3-5, the problem or phenomenon would be identified by students.</a:t>
            </a:r>
          </a:p>
        </p:txBody>
      </p:sp>
      <p:sp>
        <p:nvSpPr>
          <p:cNvPr id="4" name="Slide Number Placeholder 3"/>
          <p:cNvSpPr>
            <a:spLocks noGrp="1"/>
          </p:cNvSpPr>
          <p:nvPr>
            <p:ph type="sldNum" sz="quarter" idx="5"/>
          </p:nvPr>
        </p:nvSpPr>
        <p:spPr/>
        <p:txBody>
          <a:bodyPr/>
          <a:lstStyle/>
          <a:p>
            <a:fld id="{0A3C37BE-C303-496D-B5CD-85F2937540FC}" type="slidenum">
              <a:rPr lang="en-US"/>
              <a:t>7</a:t>
            </a:fld>
            <a:endParaRPr lang="en-US"/>
          </a:p>
        </p:txBody>
      </p:sp>
    </p:spTree>
    <p:extLst>
      <p:ext uri="{BB962C8B-B14F-4D97-AF65-F5344CB8AC3E}">
        <p14:creationId xmlns:p14="http://schemas.microsoft.com/office/powerpoint/2010/main" val="365613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Time:  15 minutes</a:t>
            </a:r>
          </a:p>
          <a:p>
            <a:r>
              <a:rPr lang="en-US">
                <a:latin typeface="Calibri"/>
                <a:cs typeface="Calibri"/>
              </a:rPr>
              <a:t>Notes:  When working with students, this process of continually making observations, asking questions and reflecting on new gained knowledge is important for learners.  Students revisit the field site with their original O.W.L chart to update previous observations and wonderings by recording their new thinking.  We are condensing this process.  The O.W. L chart becomes a visual model demonstrating students' growth and changes in thinking over time.</a:t>
            </a:r>
          </a:p>
          <a:p>
            <a:r>
              <a:rPr lang="en-US">
                <a:latin typeface="Calibri"/>
                <a:cs typeface="Calibri"/>
              </a:rPr>
              <a:t>Be sure to establish a meeting time and area boundaries.</a:t>
            </a:r>
          </a:p>
        </p:txBody>
      </p:sp>
      <p:sp>
        <p:nvSpPr>
          <p:cNvPr id="4" name="Slide Number Placeholder 3"/>
          <p:cNvSpPr>
            <a:spLocks noGrp="1"/>
          </p:cNvSpPr>
          <p:nvPr>
            <p:ph type="sldNum" sz="quarter" idx="5"/>
          </p:nvPr>
        </p:nvSpPr>
        <p:spPr/>
        <p:txBody>
          <a:bodyPr/>
          <a:lstStyle/>
          <a:p>
            <a:fld id="{0A3C37BE-C303-496D-B5CD-85F2937540FC}" type="slidenum">
              <a:rPr lang="en-US"/>
              <a:t>8</a:t>
            </a:fld>
            <a:endParaRPr lang="en-US"/>
          </a:p>
        </p:txBody>
      </p:sp>
    </p:spTree>
    <p:extLst>
      <p:ext uri="{BB962C8B-B14F-4D97-AF65-F5344CB8AC3E}">
        <p14:creationId xmlns:p14="http://schemas.microsoft.com/office/powerpoint/2010/main" val="274387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Time:  10 minutes</a:t>
            </a:r>
          </a:p>
          <a:p>
            <a:r>
              <a:rPr lang="en-US">
                <a:latin typeface="Calibri"/>
                <a:cs typeface="Calibri"/>
              </a:rPr>
              <a:t>Notes:  Introduce the Seek App by </a:t>
            </a:r>
            <a:r>
              <a:rPr lang="en-US" err="1">
                <a:latin typeface="Calibri"/>
                <a:cs typeface="Calibri"/>
              </a:rPr>
              <a:t>INaturalist</a:t>
            </a:r>
            <a:r>
              <a:rPr lang="en-US">
                <a:latin typeface="Calibri"/>
                <a:cs typeface="Calibri"/>
              </a:rPr>
              <a:t>.  Tell participants that scientists and engineers often use technology tools to help them learn more about whatever they are studying.  We will be looking at the biodiversity of this are using the Seek App and recording what we find on the recording sheet.  Model using the App by having everyone take a picture of the same thing and recording it on their sheet.  Let participants know the time and place they should meet back to discuss what they discovered using the Seek App and ways that students might use this tool.</a:t>
            </a:r>
          </a:p>
        </p:txBody>
      </p:sp>
      <p:sp>
        <p:nvSpPr>
          <p:cNvPr id="4" name="Slide Number Placeholder 3"/>
          <p:cNvSpPr>
            <a:spLocks noGrp="1"/>
          </p:cNvSpPr>
          <p:nvPr>
            <p:ph type="sldNum" sz="quarter" idx="5"/>
          </p:nvPr>
        </p:nvSpPr>
        <p:spPr/>
        <p:txBody>
          <a:bodyPr/>
          <a:lstStyle/>
          <a:p>
            <a:fld id="{0A3C37BE-C303-496D-B5CD-85F2937540FC}" type="slidenum">
              <a:rPr lang="en-US"/>
              <a:t>9</a:t>
            </a:fld>
            <a:endParaRPr lang="en-US"/>
          </a:p>
        </p:txBody>
      </p:sp>
    </p:spTree>
    <p:extLst>
      <p:ext uri="{BB962C8B-B14F-4D97-AF65-F5344CB8AC3E}">
        <p14:creationId xmlns:p14="http://schemas.microsoft.com/office/powerpoint/2010/main" val="35916371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7/16/2021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Picture Placeholder 2" title="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7/16/2021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7/16/2021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7/16/2021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7/16/2021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7/16/2021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7/16/2021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7/16/2021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7/16/2021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7/16/2021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7/16/2021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402B9795-92DC-40DC-A1CA-9A4B349D7824}" type="datetimeFigureOut">
              <a:rPr lang="en-US" smtClean="0"/>
              <a:pPr/>
              <a:t>7/16/2021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picpedia.org/highway-signs/e/engineer.html" TargetMode="External"/><Relationship Id="rId5" Type="http://schemas.openxmlformats.org/officeDocument/2006/relationships/image" Target="../media/image24.jpeg"/><Relationship Id="rId4" Type="http://schemas.openxmlformats.org/officeDocument/2006/relationships/hyperlink" Target="https://commons.wikimedia.org/wiki/File:Scientist_studying_Nanostructuring_of_Surfaces_for_Anchoring_Biomolecules_at_the_Department_of_Physics_-_NTNU-NT.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pacificeducationinstitute.org/work/fieldstem-resources/career-profile-cards-link/career-profile-card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5"/>
          <p:cNvSpPr>
            <a:spLocks noGrp="1"/>
          </p:cNvSpPr>
          <p:nvPr>
            <p:ph type="ctrTitle"/>
          </p:nvPr>
        </p:nvSpPr>
        <p:spPr>
          <a:xfrm>
            <a:off x="8842248" y="1481328"/>
            <a:ext cx="2926080" cy="2468880"/>
          </a:xfrm>
        </p:spPr>
        <p:txBody>
          <a:bodyPr vert="horz" lIns="91440" tIns="45720" rIns="91440" bIns="45720" rtlCol="0" anchor="b">
            <a:normAutofit/>
          </a:bodyPr>
          <a:lstStyle/>
          <a:p>
            <a:r>
              <a:rPr lang="en-US" sz="2800" b="1"/>
              <a:t>Phenomenal Outdoor Engineering K-5</a:t>
            </a:r>
            <a:r>
              <a:rPr lang="en-US" sz="2800"/>
              <a:t> </a:t>
            </a:r>
          </a:p>
        </p:txBody>
      </p:sp>
      <p:sp>
        <p:nvSpPr>
          <p:cNvPr id="7" name="Subtitle 6"/>
          <p:cNvSpPr>
            <a:spLocks noGrp="1"/>
          </p:cNvSpPr>
          <p:nvPr>
            <p:ph type="subTitle" idx="1"/>
          </p:nvPr>
        </p:nvSpPr>
        <p:spPr>
          <a:xfrm>
            <a:off x="8842248" y="4078224"/>
            <a:ext cx="2926080" cy="1307592"/>
          </a:xfrm>
        </p:spPr>
        <p:txBody>
          <a:bodyPr vert="horz" lIns="91440" tIns="45720" rIns="91440" bIns="45720" rtlCol="0" anchor="t">
            <a:normAutofit/>
          </a:bodyPr>
          <a:lstStyle/>
          <a:p>
            <a:pPr>
              <a:spcBef>
                <a:spcPts val="1000"/>
              </a:spcBef>
            </a:pPr>
            <a:r>
              <a:rPr lang="en-US" sz="2000"/>
              <a:t>Tami Moffatt &amp;</a:t>
            </a:r>
            <a:endParaRPr lang="en-US"/>
          </a:p>
          <a:p>
            <a:pPr>
              <a:spcBef>
                <a:spcPts val="1000"/>
              </a:spcBef>
            </a:pPr>
            <a:r>
              <a:rPr lang="en-US" sz="2000"/>
              <a:t>Michelle Morrison</a:t>
            </a:r>
          </a:p>
        </p:txBody>
      </p:sp>
      <p:sp>
        <p:nvSpPr>
          <p:cNvPr id="34"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Shape 37">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Picture 2" descr="A picture containing grass, outdoor, person, field&#10;&#10;Description automatically generated">
            <a:extLst>
              <a:ext uri="{FF2B5EF4-FFF2-40B4-BE49-F238E27FC236}">
                <a16:creationId xmlns:a16="http://schemas.microsoft.com/office/drawing/2014/main" id="{E98DAF49-EC6A-4A3E-A12D-8515C8EC8B9B}"/>
              </a:ext>
            </a:extLst>
          </p:cNvPr>
          <p:cNvPicPr>
            <a:picLocks noChangeAspect="1"/>
          </p:cNvPicPr>
          <p:nvPr/>
        </p:nvPicPr>
        <p:blipFill rotWithShape="1">
          <a:blip r:embed="rId3"/>
          <a:srcRect t="1525" r="-2"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400"/>
                                        <p:tgtEl>
                                          <p:spTgt spid="7">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B9840D-7865-45E6-9CBE-461346984724}"/>
              </a:ext>
            </a:extLst>
          </p:cNvPr>
          <p:cNvSpPr>
            <a:spLocks noGrp="1"/>
          </p:cNvSpPr>
          <p:nvPr>
            <p:ph type="title"/>
          </p:nvPr>
        </p:nvSpPr>
        <p:spPr>
          <a:xfrm>
            <a:off x="594360" y="640263"/>
            <a:ext cx="5239512" cy="1344975"/>
          </a:xfrm>
        </p:spPr>
        <p:txBody>
          <a:bodyPr vert="horz" lIns="91440" tIns="45720" rIns="91440" bIns="45720" rtlCol="0" anchor="ctr">
            <a:normAutofit/>
          </a:bodyPr>
          <a:lstStyle/>
          <a:p>
            <a:r>
              <a:rPr lang="en-US" sz="4000" kern="1200">
                <a:solidFill>
                  <a:schemeClr val="bg1"/>
                </a:solidFill>
                <a:latin typeface="+mj-lt"/>
                <a:ea typeface="+mj-ea"/>
                <a:cs typeface="+mj-cs"/>
              </a:rPr>
              <a:t>Impact Walk</a:t>
            </a:r>
          </a:p>
        </p:txBody>
      </p:sp>
      <p:cxnSp>
        <p:nvCxnSpPr>
          <p:cNvPr id="13" name="Straight Connector 13">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B979983-C70D-4C28-A01A-D5857283B11A}"/>
              </a:ext>
            </a:extLst>
          </p:cNvPr>
          <p:cNvSpPr txBox="1"/>
          <p:nvPr/>
        </p:nvSpPr>
        <p:spPr>
          <a:xfrm>
            <a:off x="593610" y="2121763"/>
            <a:ext cx="5235490" cy="377301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solidFill>
                  <a:schemeClr val="bg1"/>
                </a:solidFill>
              </a:rPr>
              <a:t>With your partner, use your O.W.L. sheet again and this time focus on identifying human impact problems that we could investigate.</a:t>
            </a:r>
          </a:p>
          <a:p>
            <a:pPr indent="-228600">
              <a:lnSpc>
                <a:spcPct val="90000"/>
              </a:lnSpc>
              <a:spcAft>
                <a:spcPts val="600"/>
              </a:spcAft>
              <a:buFont typeface="Arial" panose="020B0604020202020204" pitchFamily="34" charset="0"/>
              <a:buChar char="•"/>
            </a:pPr>
            <a:endParaRPr lang="en-US" sz="2000">
              <a:solidFill>
                <a:schemeClr val="bg1"/>
              </a:solidFill>
            </a:endParaRPr>
          </a:p>
          <a:p>
            <a:pPr indent="-228600">
              <a:lnSpc>
                <a:spcPct val="90000"/>
              </a:lnSpc>
              <a:spcAft>
                <a:spcPts val="600"/>
              </a:spcAft>
              <a:buFont typeface="Arial" panose="020B0604020202020204" pitchFamily="34" charset="0"/>
              <a:buChar char="•"/>
            </a:pPr>
            <a:r>
              <a:rPr lang="en-US" sz="2000">
                <a:solidFill>
                  <a:schemeClr val="bg1"/>
                </a:solidFill>
              </a:rPr>
              <a:t>Meet back inside the classroom at ______.</a:t>
            </a:r>
          </a:p>
        </p:txBody>
      </p:sp>
      <p:pic>
        <p:nvPicPr>
          <p:cNvPr id="5" name="Picture 4" descr="A picture containing rectangle&#10;&#10;Description automatically generated">
            <a:extLst>
              <a:ext uri="{FF2B5EF4-FFF2-40B4-BE49-F238E27FC236}">
                <a16:creationId xmlns:a16="http://schemas.microsoft.com/office/drawing/2014/main" id="{423FB336-5160-4D44-91A2-67094595F5DC}"/>
              </a:ext>
            </a:extLst>
          </p:cNvPr>
          <p:cNvPicPr>
            <a:picLocks noChangeAspect="1"/>
          </p:cNvPicPr>
          <p:nvPr/>
        </p:nvPicPr>
        <p:blipFill>
          <a:blip r:embed="rId3"/>
          <a:stretch>
            <a:fillRect/>
          </a:stretch>
        </p:blipFill>
        <p:spPr>
          <a:xfrm>
            <a:off x="6836352" y="484632"/>
            <a:ext cx="4615295" cy="5733287"/>
          </a:xfrm>
          <a:prstGeom prst="rect">
            <a:avLst/>
          </a:prstGeom>
        </p:spPr>
      </p:pic>
      <p:sp>
        <p:nvSpPr>
          <p:cNvPr id="6" name="TextBox 5">
            <a:extLst>
              <a:ext uri="{FF2B5EF4-FFF2-40B4-BE49-F238E27FC236}">
                <a16:creationId xmlns:a16="http://schemas.microsoft.com/office/drawing/2014/main" id="{CF780D2F-4790-437B-BAEC-4103BE3E6774}"/>
              </a:ext>
            </a:extLst>
          </p:cNvPr>
          <p:cNvSpPr txBox="1"/>
          <p:nvPr/>
        </p:nvSpPr>
        <p:spPr>
          <a:xfrm>
            <a:off x="1104900" y="1621972"/>
            <a:ext cx="52197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Font typeface="Arial"/>
              <a:buChar char="•"/>
            </a:pPr>
            <a:endParaRPr lang="en-US" sz="2800"/>
          </a:p>
        </p:txBody>
      </p:sp>
    </p:spTree>
    <p:extLst>
      <p:ext uri="{BB962C8B-B14F-4D97-AF65-F5344CB8AC3E}">
        <p14:creationId xmlns:p14="http://schemas.microsoft.com/office/powerpoint/2010/main" val="121729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ight bulb on yellow background with sketched light beams and cord">
            <a:extLst>
              <a:ext uri="{FF2B5EF4-FFF2-40B4-BE49-F238E27FC236}">
                <a16:creationId xmlns:a16="http://schemas.microsoft.com/office/drawing/2014/main" id="{61F531D6-13D4-4FA9-BBB0-9B25B892C4C0}"/>
              </a:ext>
            </a:extLst>
          </p:cNvPr>
          <p:cNvPicPr>
            <a:picLocks noChangeAspect="1"/>
          </p:cNvPicPr>
          <p:nvPr/>
        </p:nvPicPr>
        <p:blipFill rotWithShape="1">
          <a:blip r:embed="rId3"/>
          <a:srcRect t="8572" r="-2" b="-2"/>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6582F7A-9869-4834-AB73-C79A6055BC80}"/>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3100"/>
              <a:t>What human impacts and problems did you see?</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25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F402-3ACB-43AD-8BA9-CF9AADB7CA7B}"/>
              </a:ext>
            </a:extLst>
          </p:cNvPr>
          <p:cNvSpPr>
            <a:spLocks noGrp="1"/>
          </p:cNvSpPr>
          <p:nvPr>
            <p:ph type="title"/>
          </p:nvPr>
        </p:nvSpPr>
        <p:spPr/>
        <p:txBody>
          <a:bodyPr/>
          <a:lstStyle/>
          <a:p>
            <a:r>
              <a:rPr lang="en-US" sz="4400"/>
              <a:t>KLEWS Chart</a:t>
            </a:r>
            <a:endParaRPr lang="en-US"/>
          </a:p>
        </p:txBody>
      </p:sp>
      <p:pic>
        <p:nvPicPr>
          <p:cNvPr id="4" name="Picture 4" descr="Table&#10;&#10;Description automatically generated">
            <a:extLst>
              <a:ext uri="{FF2B5EF4-FFF2-40B4-BE49-F238E27FC236}">
                <a16:creationId xmlns:a16="http://schemas.microsoft.com/office/drawing/2014/main" id="{DC724598-9456-4D79-8E15-EE8FC81FED4B}"/>
              </a:ext>
            </a:extLst>
          </p:cNvPr>
          <p:cNvPicPr>
            <a:picLocks noChangeAspect="1"/>
          </p:cNvPicPr>
          <p:nvPr/>
        </p:nvPicPr>
        <p:blipFill>
          <a:blip r:embed="rId3"/>
          <a:stretch>
            <a:fillRect/>
          </a:stretch>
        </p:blipFill>
        <p:spPr>
          <a:xfrm>
            <a:off x="1104902" y="1441398"/>
            <a:ext cx="9982197" cy="5417562"/>
          </a:xfrm>
          <a:prstGeom prst="rect">
            <a:avLst/>
          </a:prstGeom>
        </p:spPr>
      </p:pic>
    </p:spTree>
    <p:extLst>
      <p:ext uri="{BB962C8B-B14F-4D97-AF65-F5344CB8AC3E}">
        <p14:creationId xmlns:p14="http://schemas.microsoft.com/office/powerpoint/2010/main" val="15916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54404-837A-4D74-A2F9-2D97222593DA}"/>
              </a:ext>
            </a:extLst>
          </p:cNvPr>
          <p:cNvSpPr>
            <a:spLocks noGrp="1"/>
          </p:cNvSpPr>
          <p:nvPr>
            <p:ph type="title"/>
          </p:nvPr>
        </p:nvSpPr>
        <p:spPr/>
        <p:txBody>
          <a:bodyPr>
            <a:normAutofit/>
          </a:bodyPr>
          <a:lstStyle/>
          <a:p>
            <a:r>
              <a:rPr lang="en-US" sz="3600"/>
              <a:t>Step 2:  Researching the problem, describe the ecosystem and identify key stakeholders.</a:t>
            </a:r>
          </a:p>
        </p:txBody>
      </p:sp>
      <p:pic>
        <p:nvPicPr>
          <p:cNvPr id="4" name="Picture 4" descr="Graphical user interface, text, application, email&#10;&#10;Description automatically generated">
            <a:extLst>
              <a:ext uri="{FF2B5EF4-FFF2-40B4-BE49-F238E27FC236}">
                <a16:creationId xmlns:a16="http://schemas.microsoft.com/office/drawing/2014/main" id="{C2BCFD9D-D486-460A-A638-7541F8259B2B}"/>
              </a:ext>
            </a:extLst>
          </p:cNvPr>
          <p:cNvPicPr>
            <a:picLocks noGrp="1" noChangeAspect="1"/>
          </p:cNvPicPr>
          <p:nvPr>
            <p:ph idx="1"/>
          </p:nvPr>
        </p:nvPicPr>
        <p:blipFill>
          <a:blip r:embed="rId3"/>
          <a:stretch>
            <a:fillRect/>
          </a:stretch>
        </p:blipFill>
        <p:spPr>
          <a:xfrm>
            <a:off x="1683828" y="1532165"/>
            <a:ext cx="3939381" cy="4871357"/>
          </a:xfrm>
          <a:ln>
            <a:solidFill>
              <a:schemeClr val="tx2"/>
            </a:solidFill>
          </a:ln>
        </p:spPr>
      </p:pic>
      <p:pic>
        <p:nvPicPr>
          <p:cNvPr id="5" name="Picture 5" descr="Graphical user interface, text&#10;&#10;Description automatically generated">
            <a:extLst>
              <a:ext uri="{FF2B5EF4-FFF2-40B4-BE49-F238E27FC236}">
                <a16:creationId xmlns:a16="http://schemas.microsoft.com/office/drawing/2014/main" id="{CC8956B2-717B-44B3-8540-24324F1063D4}"/>
              </a:ext>
            </a:extLst>
          </p:cNvPr>
          <p:cNvPicPr>
            <a:picLocks noChangeAspect="1"/>
          </p:cNvPicPr>
          <p:nvPr/>
        </p:nvPicPr>
        <p:blipFill>
          <a:blip r:embed="rId4"/>
          <a:stretch>
            <a:fillRect/>
          </a:stretch>
        </p:blipFill>
        <p:spPr>
          <a:xfrm>
            <a:off x="6493329" y="1527047"/>
            <a:ext cx="3940628" cy="4865263"/>
          </a:xfrm>
          <a:prstGeom prst="rect">
            <a:avLst/>
          </a:prstGeom>
          <a:ln>
            <a:solidFill>
              <a:schemeClr val="tx2"/>
            </a:solidFill>
          </a:ln>
        </p:spPr>
      </p:pic>
    </p:spTree>
    <p:extLst>
      <p:ext uri="{BB962C8B-B14F-4D97-AF65-F5344CB8AC3E}">
        <p14:creationId xmlns:p14="http://schemas.microsoft.com/office/powerpoint/2010/main" val="39609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DA447-1CCD-462F-AE2E-467521541190}"/>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Who Cares?</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Text&#10;&#10;Description automatically generated">
            <a:extLst>
              <a:ext uri="{FF2B5EF4-FFF2-40B4-BE49-F238E27FC236}">
                <a16:creationId xmlns:a16="http://schemas.microsoft.com/office/drawing/2014/main" id="{D6F83C72-B89E-434F-9BCE-86406F8CF486}"/>
              </a:ext>
            </a:extLst>
          </p:cNvPr>
          <p:cNvPicPr>
            <a:picLocks noGrp="1" noChangeAspect="1"/>
          </p:cNvPicPr>
          <p:nvPr>
            <p:ph idx="1"/>
          </p:nvPr>
        </p:nvPicPr>
        <p:blipFill>
          <a:blip r:embed="rId3"/>
          <a:stretch>
            <a:fillRect/>
          </a:stretch>
        </p:blipFill>
        <p:spPr>
          <a:xfrm>
            <a:off x="6144436" y="492573"/>
            <a:ext cx="4572317" cy="5880796"/>
          </a:xfrm>
          <a:prstGeom prst="rect">
            <a:avLst/>
          </a:prstGeom>
          <a:ln>
            <a:solidFill>
              <a:schemeClr val="tx2"/>
            </a:solidFill>
          </a:ln>
        </p:spPr>
      </p:pic>
    </p:spTree>
    <p:extLst>
      <p:ext uri="{BB962C8B-B14F-4D97-AF65-F5344CB8AC3E}">
        <p14:creationId xmlns:p14="http://schemas.microsoft.com/office/powerpoint/2010/main" val="121737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on clear background">
            <a:extLst>
              <a:ext uri="{FF2B5EF4-FFF2-40B4-BE49-F238E27FC236}">
                <a16:creationId xmlns:a16="http://schemas.microsoft.com/office/drawing/2014/main" id="{4624376A-5627-464F-A860-1B4577CF0AC0}"/>
              </a:ext>
            </a:extLst>
          </p:cNvPr>
          <p:cNvPicPr>
            <a:picLocks noChangeAspect="1"/>
          </p:cNvPicPr>
          <p:nvPr/>
        </p:nvPicPr>
        <p:blipFill rotWithShape="1">
          <a:blip r:embed="rId3"/>
          <a:srcRect t="4710" r="4918" b="1516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9B2094-5B88-4103-8B4F-3E7D8F69F8FD}"/>
              </a:ext>
            </a:extLst>
          </p:cNvPr>
          <p:cNvSpPr>
            <a:spLocks noGrp="1"/>
          </p:cNvSpPr>
          <p:nvPr>
            <p:ph type="title"/>
          </p:nvPr>
        </p:nvSpPr>
        <p:spPr>
          <a:xfrm>
            <a:off x="594805" y="640263"/>
            <a:ext cx="3759240" cy="1344975"/>
          </a:xfrm>
        </p:spPr>
        <p:txBody>
          <a:bodyPr>
            <a:normAutofit/>
          </a:bodyPr>
          <a:lstStyle/>
          <a:p>
            <a:r>
              <a:rPr lang="en-US"/>
              <a:t>Step 3:  Design solutions and develop a plan</a:t>
            </a:r>
          </a:p>
        </p:txBody>
      </p:sp>
      <p:sp>
        <p:nvSpPr>
          <p:cNvPr id="3" name="Content Placeholder 2">
            <a:extLst>
              <a:ext uri="{FF2B5EF4-FFF2-40B4-BE49-F238E27FC236}">
                <a16:creationId xmlns:a16="http://schemas.microsoft.com/office/drawing/2014/main" id="{11492007-E08A-43D4-98BA-B7FB639AF257}"/>
              </a:ext>
            </a:extLst>
          </p:cNvPr>
          <p:cNvSpPr>
            <a:spLocks noGrp="1"/>
          </p:cNvSpPr>
          <p:nvPr>
            <p:ph idx="1"/>
          </p:nvPr>
        </p:nvSpPr>
        <p:spPr>
          <a:xfrm>
            <a:off x="594110" y="2121763"/>
            <a:ext cx="3764826" cy="3773010"/>
          </a:xfrm>
        </p:spPr>
        <p:txBody>
          <a:bodyPr vert="horz" lIns="0" tIns="45720" rIns="0" bIns="45720" rtlCol="0">
            <a:normAutofit/>
          </a:bodyPr>
          <a:lstStyle/>
          <a:p>
            <a:r>
              <a:rPr lang="en-US" sz="1800"/>
              <a:t>With your partner create</a:t>
            </a:r>
            <a:r>
              <a:rPr lang="en-US" sz="1800">
                <a:ea typeface="+mn-lt"/>
                <a:cs typeface="+mn-lt"/>
              </a:rPr>
              <a:t> a list of possible solutions. Write down all possible solutions you learned about during your research as well as your own ideas.</a:t>
            </a:r>
            <a:endParaRPr lang="en-US" sz="1800"/>
          </a:p>
        </p:txBody>
      </p:sp>
    </p:spTree>
    <p:extLst>
      <p:ext uri="{BB962C8B-B14F-4D97-AF65-F5344CB8AC3E}">
        <p14:creationId xmlns:p14="http://schemas.microsoft.com/office/powerpoint/2010/main" val="256683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15931-5B1F-443A-9333-ABBDEAE2DD4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Compare Solutions</a:t>
            </a:r>
          </a:p>
        </p:txBody>
      </p:sp>
      <p:sp>
        <p:nvSpPr>
          <p:cNvPr id="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able&#10;&#10;Description automatically generated">
            <a:extLst>
              <a:ext uri="{FF2B5EF4-FFF2-40B4-BE49-F238E27FC236}">
                <a16:creationId xmlns:a16="http://schemas.microsoft.com/office/drawing/2014/main" id="{C3690666-A07F-4DCC-83D3-2A55C78885CA}"/>
              </a:ext>
            </a:extLst>
          </p:cNvPr>
          <p:cNvPicPr>
            <a:picLocks noGrp="1" noChangeAspect="1"/>
          </p:cNvPicPr>
          <p:nvPr>
            <p:ph idx="1"/>
          </p:nvPr>
        </p:nvPicPr>
        <p:blipFill>
          <a:blip r:embed="rId3"/>
          <a:stretch>
            <a:fillRect/>
          </a:stretch>
        </p:blipFill>
        <p:spPr>
          <a:xfrm>
            <a:off x="5604346" y="640080"/>
            <a:ext cx="5314515" cy="5550408"/>
          </a:xfrm>
          <a:prstGeom prst="rect">
            <a:avLst/>
          </a:prstGeom>
        </p:spPr>
      </p:pic>
    </p:spTree>
    <p:extLst>
      <p:ext uri="{BB962C8B-B14F-4D97-AF65-F5344CB8AC3E}">
        <p14:creationId xmlns:p14="http://schemas.microsoft.com/office/powerpoint/2010/main" val="316745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46B9B-6B60-4E3C-A72F-85F4E9294C11}"/>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800" kern="1200">
                <a:solidFill>
                  <a:schemeClr val="tx1"/>
                </a:solidFill>
                <a:latin typeface="+mj-lt"/>
                <a:ea typeface="+mj-ea"/>
                <a:cs typeface="+mj-cs"/>
              </a:rPr>
              <a:t>Step 4:  Implement and test the solution</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E27148-8702-4C91-9224-CC9DED7DD288}"/>
              </a:ext>
            </a:extLst>
          </p:cNvPr>
          <p:cNvSpPr txBox="1"/>
          <p:nvPr/>
        </p:nvSpPr>
        <p:spPr>
          <a:xfrm>
            <a:off x="630936" y="2660904"/>
            <a:ext cx="4818888" cy="35478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t>Review pages 63-65, then on chart paper, draw a model of your plan and be prepared to explain why you think your plan will work.</a:t>
            </a:r>
          </a:p>
        </p:txBody>
      </p:sp>
      <p:pic>
        <p:nvPicPr>
          <p:cNvPr id="4" name="Picture 4" descr="Table&#10;&#10;Description automatically generated">
            <a:extLst>
              <a:ext uri="{FF2B5EF4-FFF2-40B4-BE49-F238E27FC236}">
                <a16:creationId xmlns:a16="http://schemas.microsoft.com/office/drawing/2014/main" id="{528A05CC-F967-4226-8E19-A16D7F323081}"/>
              </a:ext>
            </a:extLst>
          </p:cNvPr>
          <p:cNvPicPr>
            <a:picLocks noChangeAspect="1"/>
          </p:cNvPicPr>
          <p:nvPr/>
        </p:nvPicPr>
        <p:blipFill>
          <a:blip r:embed="rId3"/>
          <a:stretch>
            <a:fillRect/>
          </a:stretch>
        </p:blipFill>
        <p:spPr>
          <a:xfrm>
            <a:off x="6674091" y="640080"/>
            <a:ext cx="4308881" cy="5577840"/>
          </a:xfrm>
          <a:prstGeom prst="rect">
            <a:avLst/>
          </a:prstGeom>
          <a:ln>
            <a:solidFill>
              <a:schemeClr val="tx2"/>
            </a:solidFill>
          </a:ln>
        </p:spPr>
      </p:pic>
    </p:spTree>
    <p:extLst>
      <p:ext uri="{BB962C8B-B14F-4D97-AF65-F5344CB8AC3E}">
        <p14:creationId xmlns:p14="http://schemas.microsoft.com/office/powerpoint/2010/main" val="296010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5DEDC-E0F2-4FA1-B81D-E114CA2CE03E}"/>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Reflection &amp; Next Steps</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09511E-2F47-472D-BC39-612EC29CF0B1}"/>
              </a:ext>
            </a:extLst>
          </p:cNvPr>
          <p:cNvSpPr txBox="1"/>
          <p:nvPr/>
        </p:nvSpPr>
        <p:spPr>
          <a:xfrm>
            <a:off x="630936" y="2660904"/>
            <a:ext cx="4818888" cy="35478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t>Consider ways that this, or an adaptation of this reflection, and next steps may be helpful to your students.</a:t>
            </a:r>
          </a:p>
        </p:txBody>
      </p:sp>
      <p:pic>
        <p:nvPicPr>
          <p:cNvPr id="4" name="Picture 4" descr="Graphical user interface, text, application, email&#10;&#10;Description automatically generated">
            <a:extLst>
              <a:ext uri="{FF2B5EF4-FFF2-40B4-BE49-F238E27FC236}">
                <a16:creationId xmlns:a16="http://schemas.microsoft.com/office/drawing/2014/main" id="{6CB151D1-17DF-47A2-8852-B8B65C0E08CA}"/>
              </a:ext>
            </a:extLst>
          </p:cNvPr>
          <p:cNvPicPr>
            <a:picLocks noChangeAspect="1"/>
          </p:cNvPicPr>
          <p:nvPr/>
        </p:nvPicPr>
        <p:blipFill>
          <a:blip r:embed="rId3"/>
          <a:stretch>
            <a:fillRect/>
          </a:stretch>
        </p:blipFill>
        <p:spPr>
          <a:xfrm>
            <a:off x="6667119" y="640080"/>
            <a:ext cx="4322825" cy="5577840"/>
          </a:xfrm>
          <a:prstGeom prst="rect">
            <a:avLst/>
          </a:prstGeom>
          <a:ln>
            <a:solidFill>
              <a:schemeClr val="tx2"/>
            </a:solidFill>
          </a:ln>
        </p:spPr>
      </p:pic>
    </p:spTree>
    <p:extLst>
      <p:ext uri="{BB962C8B-B14F-4D97-AF65-F5344CB8AC3E}">
        <p14:creationId xmlns:p14="http://schemas.microsoft.com/office/powerpoint/2010/main" val="309974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03A35-B0DD-49DA-95A9-147F4BFF36F6}"/>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100" kern="1200">
                <a:solidFill>
                  <a:schemeClr val="tx1"/>
                </a:solidFill>
                <a:latin typeface="+mj-lt"/>
                <a:ea typeface="+mj-ea"/>
                <a:cs typeface="+mj-cs"/>
              </a:rPr>
              <a:t>Step 5:  Analyzing outcomes, evaluate and optimize</a:t>
            </a:r>
            <a:br>
              <a:rPr lang="en-US" sz="6100" kern="1200">
                <a:solidFill>
                  <a:schemeClr val="tx1"/>
                </a:solidFill>
                <a:latin typeface="+mj-lt"/>
                <a:ea typeface="+mj-ea"/>
                <a:cs typeface="+mj-cs"/>
              </a:rPr>
            </a:br>
            <a:r>
              <a:rPr lang="en-US" sz="6100" kern="1200">
                <a:solidFill>
                  <a:schemeClr val="tx1"/>
                </a:solidFill>
                <a:latin typeface="+mj-lt"/>
                <a:ea typeface="+mj-ea"/>
                <a:cs typeface="+mj-cs"/>
              </a:rPr>
              <a:t>Step 6:  Present final solution using scientific reasoning</a:t>
            </a:r>
          </a:p>
        </p:txBody>
      </p:sp>
      <p:sp>
        <p:nvSpPr>
          <p:cNvPr id="2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57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4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Title 12"/>
          <p:cNvSpPr>
            <a:spLocks noGrp="1"/>
          </p:cNvSpPr>
          <p:nvPr>
            <p:ph type="title"/>
          </p:nvPr>
        </p:nvSpPr>
        <p:spPr>
          <a:xfrm>
            <a:off x="1047280" y="759805"/>
            <a:ext cx="10306520" cy="1325563"/>
          </a:xfrm>
        </p:spPr>
        <p:txBody>
          <a:bodyPr>
            <a:normAutofit/>
          </a:bodyPr>
          <a:lstStyle/>
          <a:p>
            <a:r>
              <a:rPr lang="en-US" sz="4000">
                <a:solidFill>
                  <a:srgbClr val="FFFFFF"/>
                </a:solidFill>
              </a:rPr>
              <a:t>Welcome!</a:t>
            </a:r>
          </a:p>
        </p:txBody>
      </p:sp>
      <p:sp>
        <p:nvSpPr>
          <p:cNvPr id="27" name="Content Placeholder 26">
            <a:extLst>
              <a:ext uri="{FF2B5EF4-FFF2-40B4-BE49-F238E27FC236}">
                <a16:creationId xmlns:a16="http://schemas.microsoft.com/office/drawing/2014/main" id="{81016098-D5CA-4E6C-86B4-A265ADDAE2DF}"/>
              </a:ext>
            </a:extLst>
          </p:cNvPr>
          <p:cNvSpPr>
            <a:spLocks noGrp="1"/>
          </p:cNvSpPr>
          <p:nvPr>
            <p:ph idx="1"/>
          </p:nvPr>
        </p:nvSpPr>
        <p:spPr>
          <a:xfrm>
            <a:off x="1424904" y="2494450"/>
            <a:ext cx="4053545" cy="3563159"/>
          </a:xfrm>
        </p:spPr>
        <p:txBody>
          <a:bodyPr vert="horz" lIns="0" tIns="45720" rIns="0" bIns="45720" rtlCol="0">
            <a:normAutofit/>
          </a:bodyPr>
          <a:lstStyle/>
          <a:p>
            <a:r>
              <a:rPr lang="en-US" sz="2400"/>
              <a:t>Find a place to sit.</a:t>
            </a:r>
          </a:p>
          <a:p>
            <a:r>
              <a:rPr lang="en-US" sz="2400"/>
              <a:t>Take a walk around the room and look at each of the charts posted on the walls.  Answer the questions posed on each chart and/or add your comments using a marker.</a:t>
            </a:r>
          </a:p>
        </p:txBody>
      </p:sp>
      <p:pic>
        <p:nvPicPr>
          <p:cNvPr id="28" name="Picture 28" descr="A picture containing writing implement, stationary, marker, chalk&#10;&#10;Description automatically generated">
            <a:extLst>
              <a:ext uri="{FF2B5EF4-FFF2-40B4-BE49-F238E27FC236}">
                <a16:creationId xmlns:a16="http://schemas.microsoft.com/office/drawing/2014/main" id="{C21F4058-B72D-4044-A5B8-048E77CA180C}"/>
              </a:ext>
            </a:extLst>
          </p:cNvPr>
          <p:cNvPicPr>
            <a:picLocks noChangeAspect="1"/>
          </p:cNvPicPr>
          <p:nvPr/>
        </p:nvPicPr>
        <p:blipFill rotWithShape="1">
          <a:blip r:embed="rId3"/>
          <a:srcRect r="568"/>
          <a:stretch/>
        </p:blipFill>
        <p:spPr>
          <a:xfrm>
            <a:off x="6098892" y="2492376"/>
            <a:ext cx="4802404" cy="3563372"/>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29701-0EFD-4E93-A88E-73AA91E4E797}"/>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4400" kern="1200">
                <a:solidFill>
                  <a:schemeClr val="tx1"/>
                </a:solidFill>
                <a:latin typeface="+mj-lt"/>
                <a:ea typeface="+mj-ea"/>
                <a:cs typeface="+mj-cs"/>
              </a:rPr>
              <a:t>Seeing Myself As an Engineer or Scientist</a:t>
            </a:r>
          </a:p>
        </p:txBody>
      </p:sp>
      <p:pic>
        <p:nvPicPr>
          <p:cNvPr id="7" name="Picture 7" descr="A picture containing person, indoor, preparing&#10;&#10;Description automatically generated">
            <a:extLst>
              <a:ext uri="{FF2B5EF4-FFF2-40B4-BE49-F238E27FC236}">
                <a16:creationId xmlns:a16="http://schemas.microsoft.com/office/drawing/2014/main" id="{69A9625F-1BEE-4EF9-8429-6F35CED586C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430" b="3"/>
          <a:stretch/>
        </p:blipFill>
        <p:spPr>
          <a:xfrm>
            <a:off x="198741" y="2410448"/>
            <a:ext cx="5803323" cy="3890357"/>
          </a:xfrm>
          <a:prstGeom prst="rect">
            <a:avLst/>
          </a:prstGeom>
        </p:spPr>
      </p:pic>
      <p:pic>
        <p:nvPicPr>
          <p:cNvPr id="4" name="Picture 4" descr="A picture containing text, sky, sign, outdoor&#10;&#10;Description automatically generated">
            <a:extLst>
              <a:ext uri="{FF2B5EF4-FFF2-40B4-BE49-F238E27FC236}">
                <a16:creationId xmlns:a16="http://schemas.microsoft.com/office/drawing/2014/main" id="{C0D8F2D4-5191-41C7-98F6-E0E423D95CBC}"/>
              </a:ext>
            </a:extLst>
          </p:cNvPr>
          <p:cNvPicPr>
            <a:picLocks noGrp="1" noChangeAspect="1"/>
          </p:cNvPicPr>
          <p:nvPr>
            <p:ph idx="1"/>
          </p:nvPr>
        </p:nvPicPr>
        <p:blipFill rotWithShape="1">
          <a:blip r:embed="rId5">
            <a:extLst>
              <a:ext uri="{837473B0-CC2E-450A-ABE3-18F120FF3D39}">
                <a1611:picAttrSrcUrl xmlns:a1611="http://schemas.microsoft.com/office/drawing/2016/11/main" r:id="rId6"/>
              </a:ext>
            </a:extLst>
          </a:blip>
          <a:srcRect l="195" r="981" b="3"/>
          <a:stretch/>
        </p:blipFill>
        <p:spPr>
          <a:xfrm>
            <a:off x="6189934" y="2410448"/>
            <a:ext cx="5803323" cy="3890357"/>
          </a:xfrm>
          <a:prstGeom prst="rect">
            <a:avLst/>
          </a:prstGeom>
        </p:spPr>
      </p:pic>
      <p:sp>
        <p:nvSpPr>
          <p:cNvPr id="5" name="TextBox 4">
            <a:extLst>
              <a:ext uri="{FF2B5EF4-FFF2-40B4-BE49-F238E27FC236}">
                <a16:creationId xmlns:a16="http://schemas.microsoft.com/office/drawing/2014/main" id="{813E22F3-6115-4301-8505-4C6D0E91AB3C}"/>
              </a:ext>
            </a:extLst>
          </p:cNvPr>
          <p:cNvSpPr txBox="1"/>
          <p:nvPr/>
        </p:nvSpPr>
        <p:spPr>
          <a:xfrm>
            <a:off x="9221344" y="6100750"/>
            <a:ext cx="277191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D982AF3D-96CB-4D5C-B9AF-F02071F37D44}"/>
              </a:ext>
            </a:extLst>
          </p:cNvPr>
          <p:cNvSpPr txBox="1"/>
          <p:nvPr/>
        </p:nvSpPr>
        <p:spPr>
          <a:xfrm>
            <a:off x="3230151" y="6100750"/>
            <a:ext cx="277191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67701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10;&#10;Description automatically generated">
            <a:extLst>
              <a:ext uri="{FF2B5EF4-FFF2-40B4-BE49-F238E27FC236}">
                <a16:creationId xmlns:a16="http://schemas.microsoft.com/office/drawing/2014/main" id="{FDF609D0-61FC-47C0-A2A4-13ED81340903}"/>
              </a:ext>
            </a:extLst>
          </p:cNvPr>
          <p:cNvPicPr>
            <a:picLocks noChangeAspect="1"/>
          </p:cNvPicPr>
          <p:nvPr/>
        </p:nvPicPr>
        <p:blipFill>
          <a:blip r:embed="rId3"/>
          <a:stretch>
            <a:fillRect/>
          </a:stretch>
        </p:blipFill>
        <p:spPr>
          <a:xfrm>
            <a:off x="764722" y="312342"/>
            <a:ext cx="10431235" cy="6097244"/>
          </a:xfrm>
          <a:prstGeom prst="rect">
            <a:avLst/>
          </a:prstGeom>
          <a:ln>
            <a:solidFill>
              <a:schemeClr val="tx2"/>
            </a:solidFill>
          </a:ln>
        </p:spPr>
      </p:pic>
      <p:sp>
        <p:nvSpPr>
          <p:cNvPr id="5" name="TextBox 4">
            <a:extLst>
              <a:ext uri="{FF2B5EF4-FFF2-40B4-BE49-F238E27FC236}">
                <a16:creationId xmlns:a16="http://schemas.microsoft.com/office/drawing/2014/main" id="{C10F2AB5-93FA-4ACD-A191-F6BED015DC0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Career Cards</a:t>
            </a:r>
            <a:endParaRPr lang="en-US"/>
          </a:p>
        </p:txBody>
      </p:sp>
    </p:spTree>
    <p:extLst>
      <p:ext uri="{BB962C8B-B14F-4D97-AF65-F5344CB8AC3E}">
        <p14:creationId xmlns:p14="http://schemas.microsoft.com/office/powerpoint/2010/main" val="142409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30936" y="640823"/>
            <a:ext cx="3419856" cy="5583148"/>
          </a:xfrm>
        </p:spPr>
        <p:txBody>
          <a:bodyPr anchor="ctr">
            <a:normAutofit/>
          </a:bodyPr>
          <a:lstStyle/>
          <a:p>
            <a:r>
              <a:rPr lang="en-US" sz="4600"/>
              <a:t>How has our thinking changed?</a:t>
            </a:r>
          </a:p>
        </p:txBody>
      </p:sp>
      <p:sp>
        <p:nvSpPr>
          <p:cNvPr id="5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8" descr="A picture containing writing implement, stationary, marker, chalk&#10;&#10;Description automatically generated">
            <a:extLst>
              <a:ext uri="{FF2B5EF4-FFF2-40B4-BE49-F238E27FC236}">
                <a16:creationId xmlns:a16="http://schemas.microsoft.com/office/drawing/2014/main" id="{C21F4058-B72D-4044-A5B8-048E77CA180C}"/>
              </a:ext>
            </a:extLst>
          </p:cNvPr>
          <p:cNvPicPr>
            <a:picLocks noChangeAspect="1"/>
          </p:cNvPicPr>
          <p:nvPr/>
        </p:nvPicPr>
        <p:blipFill rotWithShape="1">
          <a:blip r:embed="rId3"/>
          <a:srcRect r="568"/>
          <a:stretch/>
        </p:blipFill>
        <p:spPr>
          <a:xfrm>
            <a:off x="4654296" y="630936"/>
            <a:ext cx="5274491" cy="3913632"/>
          </a:xfrm>
          <a:prstGeom prst="rect">
            <a:avLst/>
          </a:prstGeom>
        </p:spPr>
      </p:pic>
      <p:sp>
        <p:nvSpPr>
          <p:cNvPr id="27" name="Content Placeholder 26">
            <a:extLst>
              <a:ext uri="{FF2B5EF4-FFF2-40B4-BE49-F238E27FC236}">
                <a16:creationId xmlns:a16="http://schemas.microsoft.com/office/drawing/2014/main" id="{81016098-D5CA-4E6C-86B4-A265ADDAE2DF}"/>
              </a:ext>
            </a:extLst>
          </p:cNvPr>
          <p:cNvSpPr>
            <a:spLocks noGrp="1"/>
          </p:cNvSpPr>
          <p:nvPr>
            <p:ph idx="1"/>
          </p:nvPr>
        </p:nvSpPr>
        <p:spPr>
          <a:xfrm>
            <a:off x="4654296" y="4798577"/>
            <a:ext cx="6894576" cy="1428487"/>
          </a:xfrm>
        </p:spPr>
        <p:txBody>
          <a:bodyPr vert="horz" lIns="0" tIns="45720" rIns="0" bIns="45720" rtlCol="0" anchor="t">
            <a:normAutofit/>
          </a:bodyPr>
          <a:lstStyle/>
          <a:p>
            <a:pPr marL="342900" indent="-342900"/>
            <a:r>
              <a:rPr lang="en-US" sz="2200"/>
              <a:t>Revisit the posters and add any ways your thinking has changed.  Use a different color marker than you used at the beginning of our session.</a:t>
            </a:r>
          </a:p>
        </p:txBody>
      </p:sp>
    </p:spTree>
    <p:extLst>
      <p:ext uri="{BB962C8B-B14F-4D97-AF65-F5344CB8AC3E}">
        <p14:creationId xmlns:p14="http://schemas.microsoft.com/office/powerpoint/2010/main" val="308996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D3058-8C47-4E6A-A506-4DC2E4BC2F95}"/>
              </a:ext>
            </a:extLst>
          </p:cNvPr>
          <p:cNvSpPr>
            <a:spLocks noGrp="1"/>
          </p:cNvSpPr>
          <p:nvPr>
            <p:ph type="title"/>
          </p:nvPr>
        </p:nvSpPr>
        <p:spPr>
          <a:xfrm>
            <a:off x="594360" y="640263"/>
            <a:ext cx="3822192" cy="1344975"/>
          </a:xfrm>
        </p:spPr>
        <p:txBody>
          <a:bodyPr>
            <a:normAutofit/>
          </a:bodyPr>
          <a:lstStyle/>
          <a:p>
            <a:r>
              <a:rPr lang="en-US" sz="3600">
                <a:solidFill>
                  <a:schemeClr val="bg1"/>
                </a:solidFill>
              </a:rPr>
              <a:t>Wrap-up</a:t>
            </a:r>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4BDB9B-CE60-424F-802A-93C0FE2D714B}"/>
              </a:ext>
            </a:extLst>
          </p:cNvPr>
          <p:cNvSpPr>
            <a:spLocks noGrp="1"/>
          </p:cNvSpPr>
          <p:nvPr>
            <p:ph idx="1"/>
          </p:nvPr>
        </p:nvSpPr>
        <p:spPr>
          <a:xfrm>
            <a:off x="593610" y="2121763"/>
            <a:ext cx="3822192" cy="3773010"/>
          </a:xfrm>
        </p:spPr>
        <p:txBody>
          <a:bodyPr vert="horz" lIns="0" tIns="45720" rIns="0" bIns="45720" rtlCol="0">
            <a:normAutofit/>
          </a:bodyPr>
          <a:lstStyle/>
          <a:p>
            <a:pPr marL="0" indent="0">
              <a:buNone/>
            </a:pPr>
            <a:r>
              <a:rPr lang="en-US" sz="1400">
                <a:solidFill>
                  <a:schemeClr val="bg1"/>
                </a:solidFill>
              </a:rPr>
              <a:t>Choose one of these questions to share with the group--</a:t>
            </a:r>
          </a:p>
          <a:p>
            <a:pPr marL="342900" indent="-342900"/>
            <a:r>
              <a:rPr lang="en-US" sz="1400">
                <a:solidFill>
                  <a:schemeClr val="bg1"/>
                </a:solidFill>
              </a:rPr>
              <a:t>What are you going to do with what you have learned during this session in your classroom?</a:t>
            </a:r>
          </a:p>
          <a:p>
            <a:pPr marL="342900" indent="-342900"/>
            <a:r>
              <a:rPr lang="en-US" sz="1400">
                <a:solidFill>
                  <a:schemeClr val="bg1"/>
                </a:solidFill>
              </a:rPr>
              <a:t>What equitable practices did you learn about and/or engage in today?</a:t>
            </a:r>
          </a:p>
          <a:p>
            <a:pPr marL="342900" indent="-342900"/>
            <a:r>
              <a:rPr lang="en-US" sz="1400">
                <a:solidFill>
                  <a:schemeClr val="bg1"/>
                </a:solidFill>
              </a:rPr>
              <a:t>How did these equitable practices help you make sense of the science or engineering?</a:t>
            </a:r>
          </a:p>
          <a:p>
            <a:pPr marL="342900" indent="-342900"/>
            <a:r>
              <a:rPr lang="en-US" sz="1400">
                <a:solidFill>
                  <a:schemeClr val="bg1"/>
                </a:solidFill>
              </a:rPr>
              <a:t>What more would you like to learn about science or engineering instruction?</a:t>
            </a:r>
          </a:p>
        </p:txBody>
      </p:sp>
      <p:pic>
        <p:nvPicPr>
          <p:cNvPr id="7" name="Graphic 6" descr="Customer Review">
            <a:extLst>
              <a:ext uri="{FF2B5EF4-FFF2-40B4-BE49-F238E27FC236}">
                <a16:creationId xmlns:a16="http://schemas.microsoft.com/office/drawing/2014/main" id="{FD681C7E-D831-4703-9AF7-B163700E2B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2398" y="484632"/>
            <a:ext cx="5733287" cy="5733287"/>
          </a:xfrm>
          <a:prstGeom prst="rect">
            <a:avLst/>
          </a:prstGeom>
        </p:spPr>
      </p:pic>
    </p:spTree>
    <p:extLst>
      <p:ext uri="{BB962C8B-B14F-4D97-AF65-F5344CB8AC3E}">
        <p14:creationId xmlns:p14="http://schemas.microsoft.com/office/powerpoint/2010/main" val="87769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1AD02-844A-45C0-AAC4-DE6D2D032092}"/>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4400">
                <a:solidFill>
                  <a:schemeClr val="bg1"/>
                </a:solidFill>
              </a:rPr>
              <a:t>Stand up and find 2 people who are not at your table--</a:t>
            </a:r>
          </a:p>
        </p:txBody>
      </p:sp>
      <p:pic>
        <p:nvPicPr>
          <p:cNvPr id="4" name="Picture 4">
            <a:extLst>
              <a:ext uri="{FF2B5EF4-FFF2-40B4-BE49-F238E27FC236}">
                <a16:creationId xmlns:a16="http://schemas.microsoft.com/office/drawing/2014/main" id="{0A59F14E-5BA4-4867-B843-D91BFC4CAE29}"/>
              </a:ext>
            </a:extLst>
          </p:cNvPr>
          <p:cNvPicPr>
            <a:picLocks noGrp="1" noChangeAspect="1"/>
          </p:cNvPicPr>
          <p:nvPr>
            <p:ph idx="1"/>
          </p:nvPr>
        </p:nvPicPr>
        <p:blipFill rotWithShape="1">
          <a:blip r:embed="rId3"/>
          <a:srcRect r="-2" b="17782"/>
          <a:stretch/>
        </p:blipFill>
        <p:spPr>
          <a:xfrm>
            <a:off x="841248" y="2516777"/>
            <a:ext cx="6236208" cy="3660185"/>
          </a:xfrm>
          <a:prstGeom prst="rect">
            <a:avLst/>
          </a:prstGeom>
        </p:spPr>
      </p:pic>
      <p:sp>
        <p:nvSpPr>
          <p:cNvPr id="5" name="TextBox 4">
            <a:extLst>
              <a:ext uri="{FF2B5EF4-FFF2-40B4-BE49-F238E27FC236}">
                <a16:creationId xmlns:a16="http://schemas.microsoft.com/office/drawing/2014/main" id="{2F45B550-13CF-43A6-98C4-1B0AE2196576}"/>
              </a:ext>
            </a:extLst>
          </p:cNvPr>
          <p:cNvSpPr txBox="1"/>
          <p:nvPr/>
        </p:nvSpPr>
        <p:spPr>
          <a:xfrm>
            <a:off x="7546848" y="2516777"/>
            <a:ext cx="3803904" cy="36601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2200"/>
              <a:t>Introduce yourself.</a:t>
            </a:r>
          </a:p>
          <a:p>
            <a:pPr marL="285750" indent="-228600">
              <a:lnSpc>
                <a:spcPct val="90000"/>
              </a:lnSpc>
              <a:spcAft>
                <a:spcPts val="600"/>
              </a:spcAft>
              <a:buFont typeface="Arial" panose="020B0604020202020204" pitchFamily="34" charset="0"/>
              <a:buChar char="•"/>
            </a:pPr>
            <a:r>
              <a:rPr lang="en-US" sz="2200"/>
              <a:t>Share your current position in education.</a:t>
            </a:r>
          </a:p>
          <a:p>
            <a:pPr marL="285750" indent="-228600">
              <a:lnSpc>
                <a:spcPct val="90000"/>
              </a:lnSpc>
              <a:spcAft>
                <a:spcPts val="600"/>
              </a:spcAft>
              <a:buFont typeface="Arial" panose="020B0604020202020204" pitchFamily="34" charset="0"/>
              <a:buChar char="•"/>
            </a:pPr>
            <a:r>
              <a:rPr lang="en-US" sz="2200"/>
              <a:t>Something fun you are hoping to do or have done this summer.</a:t>
            </a:r>
          </a:p>
          <a:p>
            <a:pPr marL="285750" indent="-228600">
              <a:lnSpc>
                <a:spcPct val="90000"/>
              </a:lnSpc>
              <a:spcAft>
                <a:spcPts val="600"/>
              </a:spcAft>
              <a:buFont typeface="Arial" panose="020B0604020202020204" pitchFamily="34" charset="0"/>
              <a:buChar char="•"/>
            </a:pPr>
            <a:r>
              <a:rPr lang="en-US" sz="2200"/>
              <a:t>Be ready to introduce people in your group.</a:t>
            </a:r>
          </a:p>
        </p:txBody>
      </p:sp>
    </p:spTree>
    <p:extLst>
      <p:ext uri="{BB962C8B-B14F-4D97-AF65-F5344CB8AC3E}">
        <p14:creationId xmlns:p14="http://schemas.microsoft.com/office/powerpoint/2010/main" val="342509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10052-F18E-4619-808C-F5EC209BC3FF}"/>
              </a:ext>
            </a:extLst>
          </p:cNvPr>
          <p:cNvSpPr>
            <a:spLocks noGrp="1"/>
          </p:cNvSpPr>
          <p:nvPr>
            <p:ph type="title"/>
          </p:nvPr>
        </p:nvSpPr>
        <p:spPr/>
        <p:txBody>
          <a:bodyPr/>
          <a:lstStyle/>
          <a:p>
            <a:r>
              <a:rPr lang="en-US"/>
              <a:t>Engineering Design Process Outdoors</a:t>
            </a:r>
          </a:p>
        </p:txBody>
      </p:sp>
      <p:pic>
        <p:nvPicPr>
          <p:cNvPr id="4" name="Picture 4" descr="A picture containing text, person, outdoor&#10;&#10;Description automatically generated">
            <a:extLst>
              <a:ext uri="{FF2B5EF4-FFF2-40B4-BE49-F238E27FC236}">
                <a16:creationId xmlns:a16="http://schemas.microsoft.com/office/drawing/2014/main" id="{BA13D4E0-33D4-4410-A583-A1E11D5F6D07}"/>
              </a:ext>
            </a:extLst>
          </p:cNvPr>
          <p:cNvPicPr>
            <a:picLocks noGrp="1" noChangeAspect="1"/>
          </p:cNvPicPr>
          <p:nvPr>
            <p:ph idx="1"/>
          </p:nvPr>
        </p:nvPicPr>
        <p:blipFill>
          <a:blip r:embed="rId3"/>
          <a:stretch>
            <a:fillRect/>
          </a:stretch>
        </p:blipFill>
        <p:spPr>
          <a:xfrm>
            <a:off x="9683590" y="250305"/>
            <a:ext cx="1836117" cy="2353642"/>
          </a:xfrm>
        </p:spPr>
      </p:pic>
      <p:pic>
        <p:nvPicPr>
          <p:cNvPr id="3" name="Picture 4" descr="Diagram&#10;&#10;Description automatically generated">
            <a:extLst>
              <a:ext uri="{FF2B5EF4-FFF2-40B4-BE49-F238E27FC236}">
                <a16:creationId xmlns:a16="http://schemas.microsoft.com/office/drawing/2014/main" id="{DE75D4FE-3BEC-4734-A43C-43DBDAE930EF}"/>
              </a:ext>
            </a:extLst>
          </p:cNvPr>
          <p:cNvPicPr>
            <a:picLocks noChangeAspect="1"/>
          </p:cNvPicPr>
          <p:nvPr/>
        </p:nvPicPr>
        <p:blipFill>
          <a:blip r:embed="rId4"/>
          <a:stretch>
            <a:fillRect/>
          </a:stretch>
        </p:blipFill>
        <p:spPr>
          <a:xfrm rot="-5400000">
            <a:off x="2736573" y="-159883"/>
            <a:ext cx="5316329" cy="8182723"/>
          </a:xfrm>
          <a:prstGeom prst="rect">
            <a:avLst/>
          </a:prstGeom>
        </p:spPr>
      </p:pic>
    </p:spTree>
    <p:extLst>
      <p:ext uri="{BB962C8B-B14F-4D97-AF65-F5344CB8AC3E}">
        <p14:creationId xmlns:p14="http://schemas.microsoft.com/office/powerpoint/2010/main" val="237829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D737C-20C6-49DD-99FC-4008AEDFF91A}"/>
              </a:ext>
            </a:extLst>
          </p:cNvPr>
          <p:cNvSpPr>
            <a:spLocks noGrp="1"/>
          </p:cNvSpPr>
          <p:nvPr>
            <p:ph type="title"/>
          </p:nvPr>
        </p:nvSpPr>
        <p:spPr>
          <a:xfrm>
            <a:off x="594360" y="640263"/>
            <a:ext cx="3822192" cy="1344975"/>
          </a:xfrm>
        </p:spPr>
        <p:txBody>
          <a:bodyPr vert="horz" lIns="91440" tIns="45720" rIns="91440" bIns="45720" rtlCol="0">
            <a:normAutofit/>
          </a:bodyPr>
          <a:lstStyle/>
          <a:p>
            <a:r>
              <a:rPr lang="en-US" sz="3600">
                <a:solidFill>
                  <a:schemeClr val="bg1"/>
                </a:solidFill>
              </a:rPr>
              <a:t>K-2</a:t>
            </a:r>
          </a:p>
        </p:txBody>
      </p:sp>
      <p:cxnSp>
        <p:nvCxnSpPr>
          <p:cNvPr id="47" name="Straight Connector 46">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9BDA0592-7EC6-4D80-9071-680D63AB42E6}"/>
              </a:ext>
            </a:extLst>
          </p:cNvPr>
          <p:cNvSpPr>
            <a:spLocks noGrp="1"/>
          </p:cNvSpPr>
          <p:nvPr>
            <p:ph idx="1"/>
          </p:nvPr>
        </p:nvSpPr>
        <p:spPr>
          <a:xfrm>
            <a:off x="593610" y="2121763"/>
            <a:ext cx="3822192" cy="3773010"/>
          </a:xfrm>
        </p:spPr>
        <p:txBody>
          <a:bodyPr vert="horz" lIns="91440" tIns="45720" rIns="91440" bIns="45720" rtlCol="0">
            <a:normAutofit/>
          </a:bodyPr>
          <a:lstStyle/>
          <a:p>
            <a:pPr marL="0" indent="0">
              <a:buNone/>
            </a:pPr>
            <a:r>
              <a:rPr lang="en-US" sz="1900">
                <a:solidFill>
                  <a:schemeClr val="bg1"/>
                </a:solidFill>
              </a:rPr>
              <a:t>Often in K-2 classrooms, teachers support students by choosing the topic or problem in order to do "Shared Inquiry or Engineering".  In this situation, the teacher would have chosen an engineering task for students to design solutions for and the teacher would work more closely in co-designing potential solutions with students as a scaffold to their finding success with prototypes.</a:t>
            </a:r>
          </a:p>
        </p:txBody>
      </p:sp>
      <p:pic>
        <p:nvPicPr>
          <p:cNvPr id="12" name="Picture 13">
            <a:extLst>
              <a:ext uri="{FF2B5EF4-FFF2-40B4-BE49-F238E27FC236}">
                <a16:creationId xmlns:a16="http://schemas.microsoft.com/office/drawing/2014/main" id="{A17A88E1-B699-422A-95AD-00FEC7703D36}"/>
              </a:ext>
            </a:extLst>
          </p:cNvPr>
          <p:cNvPicPr>
            <a:picLocks noChangeAspect="1"/>
          </p:cNvPicPr>
          <p:nvPr/>
        </p:nvPicPr>
        <p:blipFill>
          <a:blip r:embed="rId3"/>
          <a:stretch>
            <a:fillRect/>
          </a:stretch>
        </p:blipFill>
        <p:spPr>
          <a:xfrm>
            <a:off x="5110716" y="1207363"/>
            <a:ext cx="6596652" cy="4287824"/>
          </a:xfrm>
          <a:prstGeom prst="rect">
            <a:avLst/>
          </a:prstGeom>
        </p:spPr>
      </p:pic>
    </p:spTree>
    <p:extLst>
      <p:ext uri="{BB962C8B-B14F-4D97-AF65-F5344CB8AC3E}">
        <p14:creationId xmlns:p14="http://schemas.microsoft.com/office/powerpoint/2010/main" val="357452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CF381-A9D2-47E4-8A7C-AA865FF9B343}"/>
              </a:ext>
            </a:extLst>
          </p:cNvPr>
          <p:cNvSpPr>
            <a:spLocks noGrp="1"/>
          </p:cNvSpPr>
          <p:nvPr>
            <p:ph type="title"/>
          </p:nvPr>
        </p:nvSpPr>
        <p:spPr>
          <a:xfrm>
            <a:off x="572493" y="238539"/>
            <a:ext cx="11018520" cy="1434415"/>
          </a:xfrm>
        </p:spPr>
        <p:txBody>
          <a:bodyPr anchor="b">
            <a:normAutofit/>
          </a:bodyPr>
          <a:lstStyle/>
          <a:p>
            <a:r>
              <a:rPr lang="en-US" sz="5400"/>
              <a:t>3-5</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2D0C4F-9A50-455F-B0EE-E609AEC5D573}"/>
              </a:ext>
            </a:extLst>
          </p:cNvPr>
          <p:cNvSpPr>
            <a:spLocks noGrp="1"/>
          </p:cNvSpPr>
          <p:nvPr>
            <p:ph idx="1"/>
          </p:nvPr>
        </p:nvSpPr>
        <p:spPr>
          <a:xfrm>
            <a:off x="572493" y="2071316"/>
            <a:ext cx="6713552" cy="4119172"/>
          </a:xfrm>
        </p:spPr>
        <p:txBody>
          <a:bodyPr vert="horz" lIns="0" tIns="45720" rIns="0" bIns="45720" rtlCol="0" anchor="t">
            <a:normAutofit/>
          </a:bodyPr>
          <a:lstStyle/>
          <a:p>
            <a:pPr marL="0" indent="0">
              <a:buNone/>
            </a:pPr>
            <a:r>
              <a:rPr lang="en-US" sz="2200">
                <a:ea typeface="+mn-lt"/>
                <a:cs typeface="+mn-lt"/>
              </a:rPr>
              <a:t>In grades 3-5 students are ready to shift into more independently chosen problems, analyzing research and balancing multiple factors when deciding on possible solutions without teacher direction. The teacher will still aim student learning toward appropriate performance expectations, however, would give more freedom to students as they hypothesize solutions and work to evaluate whether they solve the problem or not.</a:t>
            </a:r>
            <a:endParaRPr lang="en-US" sz="2200"/>
          </a:p>
        </p:txBody>
      </p:sp>
      <p:pic>
        <p:nvPicPr>
          <p:cNvPr id="4" name="Picture 4" descr="A picture containing person, grass, outdoor&#10;&#10;Description automatically generated">
            <a:extLst>
              <a:ext uri="{FF2B5EF4-FFF2-40B4-BE49-F238E27FC236}">
                <a16:creationId xmlns:a16="http://schemas.microsoft.com/office/drawing/2014/main" id="{FCBAFAED-4519-4A23-A1AB-A8D6E1956A01}"/>
              </a:ext>
            </a:extLst>
          </p:cNvPr>
          <p:cNvPicPr>
            <a:picLocks noChangeAspect="1"/>
          </p:cNvPicPr>
          <p:nvPr/>
        </p:nvPicPr>
        <p:blipFill rotWithShape="1">
          <a:blip r:embed="rId3"/>
          <a:srcRect l="25774" r="22275" b="-2"/>
          <a:stretch/>
        </p:blipFill>
        <p:spPr>
          <a:xfrm>
            <a:off x="7675658" y="2093976"/>
            <a:ext cx="3941064" cy="4096512"/>
          </a:xfrm>
          <a:prstGeom prst="rect">
            <a:avLst/>
          </a:prstGeom>
        </p:spPr>
      </p:pic>
    </p:spTree>
    <p:extLst>
      <p:ext uri="{BB962C8B-B14F-4D97-AF65-F5344CB8AC3E}">
        <p14:creationId xmlns:p14="http://schemas.microsoft.com/office/powerpoint/2010/main" val="48634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7363C26F-C368-406F-AC07-4698ABF176F9}"/>
              </a:ext>
            </a:extLst>
          </p:cNvPr>
          <p:cNvPicPr>
            <a:picLocks noGrp="1" noChangeAspect="1"/>
          </p:cNvPicPr>
          <p:nvPr>
            <p:ph idx="1"/>
          </p:nvPr>
        </p:nvPicPr>
        <p:blipFill>
          <a:blip r:embed="rId3"/>
          <a:stretch>
            <a:fillRect/>
          </a:stretch>
        </p:blipFill>
        <p:spPr>
          <a:xfrm>
            <a:off x="1374759" y="643467"/>
            <a:ext cx="9442482"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37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D06D14-1217-4268-B922-E2987A773145}"/>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kern="1200">
                <a:solidFill>
                  <a:schemeClr val="bg1"/>
                </a:solidFill>
                <a:latin typeface="+mj-lt"/>
                <a:ea typeface="+mj-ea"/>
                <a:cs typeface="+mj-cs"/>
              </a:rPr>
              <a:t>Step 1:  Identify a situation, determine and define a problem</a:t>
            </a:r>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F2231BF-1A93-4BBD-ABA5-BA2F0CE5F6ED}"/>
              </a:ext>
            </a:extLst>
          </p:cNvPr>
          <p:cNvSpPr txBox="1"/>
          <p:nvPr/>
        </p:nvSpPr>
        <p:spPr>
          <a:xfrm>
            <a:off x="593610" y="2121763"/>
            <a:ext cx="3822192" cy="377301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2000">
                <a:solidFill>
                  <a:schemeClr val="bg1"/>
                </a:solidFill>
              </a:rPr>
              <a:t>We will be going outside to observe PLU's outdoor space using the O.W.L. graphic organizer.</a:t>
            </a:r>
          </a:p>
          <a:p>
            <a:pPr marL="285750" indent="-228600">
              <a:lnSpc>
                <a:spcPct val="90000"/>
              </a:lnSpc>
              <a:spcAft>
                <a:spcPts val="600"/>
              </a:spcAft>
              <a:buFont typeface="Arial" panose="020B0604020202020204" pitchFamily="34" charset="0"/>
              <a:buChar char="•"/>
            </a:pPr>
            <a:r>
              <a:rPr lang="en-US" sz="2000">
                <a:solidFill>
                  <a:schemeClr val="bg1"/>
                </a:solidFill>
              </a:rPr>
              <a:t>Find a partner to work with.</a:t>
            </a:r>
          </a:p>
          <a:p>
            <a:pPr marL="285750" indent="-228600">
              <a:lnSpc>
                <a:spcPct val="90000"/>
              </a:lnSpc>
              <a:spcAft>
                <a:spcPts val="600"/>
              </a:spcAft>
              <a:buFont typeface="Arial" panose="020B0604020202020204" pitchFamily="34" charset="0"/>
              <a:buChar char="•"/>
            </a:pPr>
            <a:r>
              <a:rPr lang="en-US" sz="2000">
                <a:solidFill>
                  <a:schemeClr val="bg1"/>
                </a:solidFill>
              </a:rPr>
              <a:t>Modeling a process that would happen over time with students.</a:t>
            </a:r>
          </a:p>
          <a:p>
            <a:pPr marL="285750" indent="-228600">
              <a:lnSpc>
                <a:spcPct val="90000"/>
              </a:lnSpc>
              <a:spcAft>
                <a:spcPts val="600"/>
              </a:spcAft>
              <a:buFont typeface="Arial" panose="020B0604020202020204" pitchFamily="34" charset="0"/>
              <a:buChar char="•"/>
            </a:pPr>
            <a:r>
              <a:rPr lang="en-US" sz="2000">
                <a:solidFill>
                  <a:schemeClr val="bg1"/>
                </a:solidFill>
              </a:rPr>
              <a:t>Meet at ____ at _____ time to discuss observations, wonderings, and anything you have learned.</a:t>
            </a:r>
          </a:p>
          <a:p>
            <a:pPr marL="285750" indent="-228600">
              <a:lnSpc>
                <a:spcPct val="90000"/>
              </a:lnSpc>
              <a:spcAft>
                <a:spcPts val="600"/>
              </a:spcAft>
              <a:buFont typeface="Arial" panose="020B0604020202020204" pitchFamily="34" charset="0"/>
              <a:buChar char="•"/>
            </a:pPr>
            <a:endParaRPr lang="en-US" sz="2000">
              <a:solidFill>
                <a:schemeClr val="bg1"/>
              </a:solidFill>
            </a:endParaRPr>
          </a:p>
          <a:p>
            <a:pPr marL="285750" indent="-228600">
              <a:lnSpc>
                <a:spcPct val="90000"/>
              </a:lnSpc>
              <a:spcAft>
                <a:spcPts val="600"/>
              </a:spcAft>
              <a:buFont typeface="Arial" panose="020B0604020202020204" pitchFamily="34" charset="0"/>
              <a:buChar char="•"/>
            </a:pPr>
            <a:endParaRPr lang="en-US" sz="2000">
              <a:solidFill>
                <a:schemeClr val="bg1"/>
              </a:solidFill>
            </a:endParaRPr>
          </a:p>
        </p:txBody>
      </p:sp>
      <p:pic>
        <p:nvPicPr>
          <p:cNvPr id="4" name="Picture 4" descr="A picture containing rectangle&#10;&#10;Description automatically generated">
            <a:extLst>
              <a:ext uri="{FF2B5EF4-FFF2-40B4-BE49-F238E27FC236}">
                <a16:creationId xmlns:a16="http://schemas.microsoft.com/office/drawing/2014/main" id="{7BDA5A4C-9D66-4FE1-B0F0-DADC1B4B3226}"/>
              </a:ext>
            </a:extLst>
          </p:cNvPr>
          <p:cNvPicPr>
            <a:picLocks noGrp="1" noChangeAspect="1"/>
          </p:cNvPicPr>
          <p:nvPr>
            <p:ph idx="1"/>
          </p:nvPr>
        </p:nvPicPr>
        <p:blipFill>
          <a:blip r:embed="rId3"/>
          <a:stretch>
            <a:fillRect/>
          </a:stretch>
        </p:blipFill>
        <p:spPr>
          <a:xfrm>
            <a:off x="6101394" y="484632"/>
            <a:ext cx="4615295" cy="5733287"/>
          </a:xfrm>
          <a:prstGeom prst="rect">
            <a:avLst/>
          </a:prstGeom>
        </p:spPr>
      </p:pic>
    </p:spTree>
    <p:extLst>
      <p:ext uri="{BB962C8B-B14F-4D97-AF65-F5344CB8AC3E}">
        <p14:creationId xmlns:p14="http://schemas.microsoft.com/office/powerpoint/2010/main" val="9452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590FE-E98C-4E78-AAFF-96AACFEF26C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Biodiversity</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5" descr="A picture containing calendar&#10;&#10;Description automatically generated">
            <a:extLst>
              <a:ext uri="{FF2B5EF4-FFF2-40B4-BE49-F238E27FC236}">
                <a16:creationId xmlns:a16="http://schemas.microsoft.com/office/drawing/2014/main" id="{D2B3ADA6-5073-44BE-AC14-52CE4A4A151D}"/>
              </a:ext>
            </a:extLst>
          </p:cNvPr>
          <p:cNvPicPr>
            <a:picLocks noChangeAspect="1"/>
          </p:cNvPicPr>
          <p:nvPr/>
        </p:nvPicPr>
        <p:blipFill>
          <a:blip r:embed="rId3"/>
          <a:stretch>
            <a:fillRect/>
          </a:stretch>
        </p:blipFill>
        <p:spPr>
          <a:xfrm>
            <a:off x="1600388" y="2209104"/>
            <a:ext cx="3258452" cy="4433065"/>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4" descr="Icon&#10;&#10;Description automatically generated">
            <a:extLst>
              <a:ext uri="{FF2B5EF4-FFF2-40B4-BE49-F238E27FC236}">
                <a16:creationId xmlns:a16="http://schemas.microsoft.com/office/drawing/2014/main" id="{6915F373-6C4F-4709-AEC6-F3AD07B16424}"/>
              </a:ext>
            </a:extLst>
          </p:cNvPr>
          <p:cNvPicPr>
            <a:picLocks noGrp="1" noChangeAspect="1"/>
          </p:cNvPicPr>
          <p:nvPr>
            <p:ph idx="1"/>
          </p:nvPr>
        </p:nvPicPr>
        <p:blipFill>
          <a:blip r:embed="rId4"/>
          <a:stretch>
            <a:fillRect/>
          </a:stretch>
        </p:blipFill>
        <p:spPr>
          <a:xfrm>
            <a:off x="7174213" y="2426818"/>
            <a:ext cx="3997637" cy="3997637"/>
          </a:xfrm>
          <a:prstGeom prst="rect">
            <a:avLst/>
          </a:prstGeom>
        </p:spPr>
      </p:pic>
    </p:spTree>
    <p:extLst>
      <p:ext uri="{BB962C8B-B14F-4D97-AF65-F5344CB8AC3E}">
        <p14:creationId xmlns:p14="http://schemas.microsoft.com/office/powerpoint/2010/main" val="387144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558</Words>
  <Application>Microsoft Office PowerPoint</Application>
  <PresentationFormat>Widescreen</PresentationFormat>
  <Paragraphs>113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Euphemia</vt:lpstr>
      <vt:lpstr>Plantagenet Cherokee</vt:lpstr>
      <vt:lpstr>Rockwell</vt:lpstr>
      <vt:lpstr>Wingdings</vt:lpstr>
      <vt:lpstr>Academic Literature 16x9</vt:lpstr>
      <vt:lpstr>Phenomenal Outdoor Engineering K-5 </vt:lpstr>
      <vt:lpstr>Welcome!</vt:lpstr>
      <vt:lpstr>Stand up and find 2 people who are not at your table--</vt:lpstr>
      <vt:lpstr>Engineering Design Process Outdoors</vt:lpstr>
      <vt:lpstr>K-2</vt:lpstr>
      <vt:lpstr>3-5</vt:lpstr>
      <vt:lpstr>PowerPoint Presentation</vt:lpstr>
      <vt:lpstr>Step 1:  Identify a situation, determine and define a problem</vt:lpstr>
      <vt:lpstr>Biodiversity</vt:lpstr>
      <vt:lpstr>Impact Walk</vt:lpstr>
      <vt:lpstr>What human impacts and problems did you see?</vt:lpstr>
      <vt:lpstr>KLEWS Chart</vt:lpstr>
      <vt:lpstr>Step 2:  Researching the problem, describe the ecosystem and identify key stakeholders.</vt:lpstr>
      <vt:lpstr>Who Cares?</vt:lpstr>
      <vt:lpstr>Step 3:  Design solutions and develop a plan</vt:lpstr>
      <vt:lpstr>Compare Solutions</vt:lpstr>
      <vt:lpstr>Step 4:  Implement and test the solution</vt:lpstr>
      <vt:lpstr>Reflection &amp; Next Steps</vt:lpstr>
      <vt:lpstr>Step 5:  Analyzing outcomes, evaluate and optimize Step 6:  Present final solution using scientific reasoning</vt:lpstr>
      <vt:lpstr>Seeing Myself As an Engineer or Scientist</vt:lpstr>
      <vt:lpstr>PowerPoint Presentation</vt:lpstr>
      <vt:lpstr>How has our thinking changed?</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Michelle Morrison</dc:creator>
  <cp:lastModifiedBy>Michelle Morrison</cp:lastModifiedBy>
  <cp:revision>118</cp:revision>
  <dcterms:created xsi:type="dcterms:W3CDTF">2021-06-15T19:26:25Z</dcterms:created>
  <dcterms:modified xsi:type="dcterms:W3CDTF">2021-07-16T22:31:58Z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