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6"/>
  </p:notesMasterIdLst>
  <p:sldIdLst>
    <p:sldId id="261" r:id="rId2"/>
    <p:sldId id="301" r:id="rId3"/>
    <p:sldId id="302" r:id="rId4"/>
    <p:sldId id="271" r:id="rId5"/>
    <p:sldId id="303" r:id="rId6"/>
    <p:sldId id="304" r:id="rId7"/>
    <p:sldId id="307" r:id="rId8"/>
    <p:sldId id="305" r:id="rId9"/>
    <p:sldId id="306" r:id="rId10"/>
    <p:sldId id="308" r:id="rId11"/>
    <p:sldId id="291" r:id="rId12"/>
    <p:sldId id="309" r:id="rId13"/>
    <p:sldId id="311" r:id="rId14"/>
    <p:sldId id="310"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339966"/>
    <a:srgbClr val="CCFFCC"/>
    <a:srgbClr val="0099FF"/>
    <a:srgbClr val="006699"/>
    <a:srgbClr val="006600"/>
    <a:srgbClr val="3399FF"/>
    <a:srgbClr val="003300"/>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inimized" horzBarState="maximized">
    <p:restoredLeft sz="15620" autoAdjust="0"/>
    <p:restoredTop sz="94581" autoAdjust="0"/>
  </p:normalViewPr>
  <p:slideViewPr>
    <p:cSldViewPr snapToGrid="0">
      <p:cViewPr>
        <p:scale>
          <a:sx n="66" d="100"/>
          <a:sy n="66" d="100"/>
        </p:scale>
        <p:origin x="-1746"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90131FC-7E04-4A65-87C6-7F7AADD6B24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0" y="0"/>
            <a:ext cx="9144000" cy="609600"/>
          </a:xfrm>
          <a:prstGeom prst="rect">
            <a:avLst/>
          </a:prstGeom>
          <a:gradFill rotWithShape="1">
            <a:gsLst>
              <a:gs pos="0">
                <a:srgbClr val="006699">
                  <a:alpha val="11000"/>
                </a:srgbClr>
              </a:gs>
              <a:gs pos="100000">
                <a:srgbClr val="006699">
                  <a:gamma/>
                  <a:tint val="96078"/>
                  <a:invGamma/>
                  <a:alpha val="47000"/>
                </a:srgbClr>
              </a:gs>
            </a:gsLst>
            <a:lin ang="0" scaled="1"/>
          </a:gradFill>
          <a:ln w="9525">
            <a:noFill/>
            <a:miter lim="800000"/>
            <a:headEnd/>
            <a:tailEnd/>
          </a:ln>
          <a:effectLst/>
        </p:spPr>
        <p:txBody>
          <a:bodyPr wrap="none" anchor="ctr"/>
          <a:lstStyle/>
          <a:p>
            <a:pPr>
              <a:defRPr/>
            </a:pPr>
            <a:endParaRPr lang="en-US"/>
          </a:p>
        </p:txBody>
      </p:sp>
      <p:sp>
        <p:nvSpPr>
          <p:cNvPr id="5" name="Rectangle 8"/>
          <p:cNvSpPr>
            <a:spLocks noChangeArrowheads="1"/>
          </p:cNvSpPr>
          <p:nvPr/>
        </p:nvSpPr>
        <p:spPr bwMode="auto">
          <a:xfrm>
            <a:off x="0" y="0"/>
            <a:ext cx="9144000" cy="609600"/>
          </a:xfrm>
          <a:prstGeom prst="rect">
            <a:avLst/>
          </a:prstGeom>
          <a:gradFill rotWithShape="1">
            <a:gsLst>
              <a:gs pos="0">
                <a:srgbClr val="006699">
                  <a:alpha val="11000"/>
                </a:srgbClr>
              </a:gs>
              <a:gs pos="100000">
                <a:srgbClr val="006699">
                  <a:gamma/>
                  <a:tint val="96078"/>
                  <a:invGamma/>
                  <a:alpha val="47000"/>
                </a:srgbClr>
              </a:gs>
            </a:gsLst>
            <a:lin ang="0" scaled="1"/>
          </a:gradFill>
          <a:ln w="9525">
            <a:noFill/>
            <a:miter lim="800000"/>
            <a:headEnd/>
            <a:tailEnd/>
          </a:ln>
          <a:effectLst/>
        </p:spPr>
        <p:txBody>
          <a:bodyPr wrap="none" anchor="ctr"/>
          <a:lstStyle/>
          <a:p>
            <a:pPr>
              <a:defRPr/>
            </a:pPr>
            <a:endParaRPr lang="en-US"/>
          </a:p>
        </p:txBody>
      </p:sp>
      <p:sp>
        <p:nvSpPr>
          <p:cNvPr id="59394" name="AutoShape 2"/>
          <p:cNvSpPr>
            <a:spLocks noGrp="1" noChangeArrowheads="1"/>
          </p:cNvSpPr>
          <p:nvPr>
            <p:ph type="ctrTitle"/>
          </p:nvPr>
        </p:nvSpPr>
        <p:spPr>
          <a:xfrm>
            <a:off x="2044700" y="1481138"/>
            <a:ext cx="6013450" cy="819150"/>
          </a:xfrm>
          <a:prstGeom prst="roundRect">
            <a:avLst>
              <a:gd name="adj" fmla="val 50000"/>
            </a:avLst>
          </a:prstGeom>
          <a:solidFill>
            <a:srgbClr val="FF7C80">
              <a:alpha val="80000"/>
            </a:srgbClr>
          </a:solidFill>
          <a:ln w="38100">
            <a:solidFill>
              <a:srgbClr val="800000"/>
            </a:solidFill>
            <a:round/>
          </a:ln>
        </p:spPr>
        <p:txBody>
          <a:bodyPr wrap="none">
            <a:spAutoFit/>
          </a:bodyPr>
          <a:lstStyle>
            <a:lvl1pPr>
              <a:defRPr sz="3200">
                <a:solidFill>
                  <a:srgbClr val="800000"/>
                </a:solidFill>
              </a:defRPr>
            </a:lvl1pPr>
          </a:lstStyle>
          <a:p>
            <a:r>
              <a:rPr lang="en-US"/>
              <a:t>Click to edit Master title style</a:t>
            </a:r>
          </a:p>
        </p:txBody>
      </p:sp>
      <p:sp>
        <p:nvSpPr>
          <p:cNvPr id="59395" name="Rectangle 3"/>
          <p:cNvSpPr>
            <a:spLocks noGrp="1" noChangeArrowheads="1"/>
          </p:cNvSpPr>
          <p:nvPr>
            <p:ph type="subTitle" idx="1"/>
          </p:nvPr>
        </p:nvSpPr>
        <p:spPr>
          <a:xfrm>
            <a:off x="1295400" y="2895600"/>
            <a:ext cx="6400800" cy="533400"/>
          </a:xfrm>
        </p:spPr>
        <p:txBody>
          <a:bodyPr/>
          <a:lstStyle>
            <a:lvl1pPr marL="0" indent="0" algn="ctr">
              <a:buFontTx/>
              <a:buNone/>
              <a:defRPr b="1"/>
            </a:lvl1pPr>
          </a:lstStyle>
          <a:p>
            <a:r>
              <a:rPr 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pPr>
              <a:defRPr/>
            </a:pPr>
            <a:fld id="{0067E669-FAC9-4665-801E-BCF8BDB5EE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C1CD02C-3DEF-477C-B59A-17015A08DC8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2238"/>
            <a:ext cx="2152650" cy="3763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 y="122238"/>
            <a:ext cx="6305550" cy="3763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06C284-0D3E-4F70-92BD-9F890AB032F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E63BF10-E344-4844-9A09-3F8CB175EF4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EA0B9F-ABC1-4347-A92D-915FE3E4739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228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228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192185-2B74-4BB5-A48F-1729CFC900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1577433-EB19-4822-A4A7-B67DE6B4D29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C60C73E-69C6-4C50-9E37-DC78F168FC3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47DE070-5D5B-4744-A6FA-65A3C91BCAA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6CC9B2E-2C12-418A-AA4F-C87AAED888C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658158A-D2E9-415E-AF96-4DE21758F01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0F0DC"/>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76200" y="122238"/>
            <a:ext cx="8229600" cy="411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2286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83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83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83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28A5C7D-846E-4581-BC82-AB1F57E9ACAD}" type="slidenum">
              <a:rPr lang="en-US"/>
              <a:pPr>
                <a:defRPr/>
              </a:pPr>
              <a:t>‹#›</a:t>
            </a:fld>
            <a:endParaRPr lang="en-US"/>
          </a:p>
        </p:txBody>
      </p:sp>
      <p:sp>
        <p:nvSpPr>
          <p:cNvPr id="58375" name="Rectangle 7"/>
          <p:cNvSpPr>
            <a:spLocks noChangeArrowheads="1"/>
          </p:cNvSpPr>
          <p:nvPr/>
        </p:nvSpPr>
        <p:spPr bwMode="auto">
          <a:xfrm>
            <a:off x="0" y="0"/>
            <a:ext cx="9144000" cy="609600"/>
          </a:xfrm>
          <a:prstGeom prst="rect">
            <a:avLst/>
          </a:prstGeom>
          <a:gradFill rotWithShape="1">
            <a:gsLst>
              <a:gs pos="0">
                <a:srgbClr val="006699">
                  <a:alpha val="11000"/>
                </a:srgbClr>
              </a:gs>
              <a:gs pos="100000">
                <a:srgbClr val="006699">
                  <a:gamma/>
                  <a:tint val="96078"/>
                  <a:invGamma/>
                  <a:alpha val="47000"/>
                </a:srgbClr>
              </a:gs>
            </a:gsLst>
            <a:lin ang="0" scaled="1"/>
          </a:gradFill>
          <a:ln w="9525">
            <a:noFill/>
            <a:miter lim="800000"/>
            <a:headEnd/>
            <a:tailEnd/>
          </a:ln>
          <a:effectLst/>
        </p:spPr>
        <p:txBody>
          <a:bodyPr wrap="none" anchor="ctr"/>
          <a:lstStyle/>
          <a:p>
            <a:pPr algn="ctr">
              <a:defRPr/>
            </a:pPr>
            <a:endParaRPr lang="en-US" sz="2400"/>
          </a:p>
        </p:txBody>
      </p:sp>
      <p:sp>
        <p:nvSpPr>
          <p:cNvPr id="58376" name="Rectangle 8"/>
          <p:cNvSpPr>
            <a:spLocks noChangeArrowheads="1"/>
          </p:cNvSpPr>
          <p:nvPr/>
        </p:nvSpPr>
        <p:spPr bwMode="auto">
          <a:xfrm>
            <a:off x="0" y="0"/>
            <a:ext cx="9144000" cy="609600"/>
          </a:xfrm>
          <a:prstGeom prst="rect">
            <a:avLst/>
          </a:prstGeom>
          <a:gradFill rotWithShape="1">
            <a:gsLst>
              <a:gs pos="0">
                <a:srgbClr val="006699">
                  <a:alpha val="11000"/>
                </a:srgbClr>
              </a:gs>
              <a:gs pos="100000">
                <a:srgbClr val="006699">
                  <a:gamma/>
                  <a:tint val="96078"/>
                  <a:invGamma/>
                  <a:alpha val="47000"/>
                </a:srgbClr>
              </a:gs>
            </a:gsLst>
            <a:lin ang="0" scaled="1"/>
          </a:gradFill>
          <a:ln w="9525">
            <a:noFill/>
            <a:miter lim="800000"/>
            <a:headEnd/>
            <a:tailEnd/>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78"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hdr="0" ftr="0" dt="0"/>
  <p:txStyles>
    <p:titleStyle>
      <a:lvl1pPr algn="l" rtl="0" eaLnBrk="0" fontAlgn="base" hangingPunct="0">
        <a:spcBef>
          <a:spcPct val="0"/>
        </a:spcBef>
        <a:spcAft>
          <a:spcPct val="0"/>
        </a:spcAft>
        <a:defRPr sz="2000" b="1">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defRPr>
      </a:lvl2pPr>
      <a:lvl3pPr algn="l" rtl="0" eaLnBrk="0" fontAlgn="base" hangingPunct="0">
        <a:spcBef>
          <a:spcPct val="0"/>
        </a:spcBef>
        <a:spcAft>
          <a:spcPct val="0"/>
        </a:spcAft>
        <a:defRPr sz="2000" b="1">
          <a:solidFill>
            <a:schemeClr val="tx2"/>
          </a:solidFill>
          <a:latin typeface="Arial" charset="0"/>
        </a:defRPr>
      </a:lvl3pPr>
      <a:lvl4pPr algn="l" rtl="0" eaLnBrk="0" fontAlgn="base" hangingPunct="0">
        <a:spcBef>
          <a:spcPct val="0"/>
        </a:spcBef>
        <a:spcAft>
          <a:spcPct val="0"/>
        </a:spcAft>
        <a:defRPr sz="2000" b="1">
          <a:solidFill>
            <a:schemeClr val="tx2"/>
          </a:solidFill>
          <a:latin typeface="Arial" charset="0"/>
        </a:defRPr>
      </a:lvl4pPr>
      <a:lvl5pPr algn="l" rtl="0" eaLnBrk="0" fontAlgn="base" hangingPunct="0">
        <a:spcBef>
          <a:spcPct val="0"/>
        </a:spcBef>
        <a:spcAft>
          <a:spcPct val="0"/>
        </a:spcAft>
        <a:defRPr sz="2000" b="1">
          <a:solidFill>
            <a:schemeClr val="tx2"/>
          </a:solidFill>
          <a:latin typeface="Arial" charset="0"/>
        </a:defRPr>
      </a:lvl5pPr>
      <a:lvl6pPr marL="457200" algn="l" rtl="0" fontAlgn="base">
        <a:spcBef>
          <a:spcPct val="0"/>
        </a:spcBef>
        <a:spcAft>
          <a:spcPct val="0"/>
        </a:spcAft>
        <a:defRPr sz="2000" b="1">
          <a:solidFill>
            <a:schemeClr val="tx2"/>
          </a:solidFill>
          <a:latin typeface="Arial" charset="0"/>
        </a:defRPr>
      </a:lvl6pPr>
      <a:lvl7pPr marL="914400" algn="l" rtl="0" fontAlgn="base">
        <a:spcBef>
          <a:spcPct val="0"/>
        </a:spcBef>
        <a:spcAft>
          <a:spcPct val="0"/>
        </a:spcAft>
        <a:defRPr sz="2000" b="1">
          <a:solidFill>
            <a:schemeClr val="tx2"/>
          </a:solidFill>
          <a:latin typeface="Arial" charset="0"/>
        </a:defRPr>
      </a:lvl7pPr>
      <a:lvl8pPr marL="1371600" algn="l" rtl="0" fontAlgn="base">
        <a:spcBef>
          <a:spcPct val="0"/>
        </a:spcBef>
        <a:spcAft>
          <a:spcPct val="0"/>
        </a:spcAft>
        <a:defRPr sz="2000" b="1">
          <a:solidFill>
            <a:schemeClr val="tx2"/>
          </a:solidFill>
          <a:latin typeface="Arial" charset="0"/>
        </a:defRPr>
      </a:lvl8pPr>
      <a:lvl9pPr marL="1828800" algn="l" rtl="0" fontAlgn="base">
        <a:spcBef>
          <a:spcPct val="0"/>
        </a:spcBef>
        <a:spcAft>
          <a:spcPct val="0"/>
        </a:spcAft>
        <a:defRPr sz="20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rgbClr val="800000"/>
          </a:solidFill>
          <a:latin typeface="+mn-lt"/>
          <a:ea typeface="+mn-ea"/>
          <a:cs typeface="+mn-cs"/>
        </a:defRPr>
      </a:lvl1pPr>
      <a:lvl2pPr marL="742950" indent="-285750" algn="l" rtl="0" eaLnBrk="0" fontAlgn="base" hangingPunct="0">
        <a:spcBef>
          <a:spcPct val="20000"/>
        </a:spcBef>
        <a:spcAft>
          <a:spcPct val="0"/>
        </a:spcAft>
        <a:buChar char="–"/>
        <a:defRPr sz="2000">
          <a:solidFill>
            <a:srgbClr val="800000"/>
          </a:solidFill>
          <a:latin typeface="+mn-lt"/>
        </a:defRPr>
      </a:lvl2pPr>
      <a:lvl3pPr marL="1143000" indent="-228600" algn="l" rtl="0" eaLnBrk="0" fontAlgn="base" hangingPunct="0">
        <a:spcBef>
          <a:spcPct val="20000"/>
        </a:spcBef>
        <a:spcAft>
          <a:spcPct val="0"/>
        </a:spcAft>
        <a:buChar char="•"/>
        <a:defRPr sz="2400">
          <a:solidFill>
            <a:srgbClr val="800000"/>
          </a:solidFill>
          <a:latin typeface="+mn-lt"/>
        </a:defRPr>
      </a:lvl3pPr>
      <a:lvl4pPr marL="1600200" indent="-228600" algn="l" rtl="0" eaLnBrk="0" fontAlgn="base" hangingPunct="0">
        <a:spcBef>
          <a:spcPct val="20000"/>
        </a:spcBef>
        <a:spcAft>
          <a:spcPct val="0"/>
        </a:spcAft>
        <a:buChar char="–"/>
        <a:defRPr sz="1600">
          <a:solidFill>
            <a:srgbClr val="800000"/>
          </a:solidFill>
          <a:latin typeface="+mn-lt"/>
        </a:defRPr>
      </a:lvl4pPr>
      <a:lvl5pPr marL="2057400" indent="-228600" algn="l" rtl="0" eaLnBrk="0" fontAlgn="base" hangingPunct="0">
        <a:spcBef>
          <a:spcPct val="20000"/>
        </a:spcBef>
        <a:spcAft>
          <a:spcPct val="0"/>
        </a:spcAft>
        <a:buChar char="»"/>
        <a:defRPr sz="1600">
          <a:solidFill>
            <a:srgbClr val="800000"/>
          </a:solidFill>
          <a:latin typeface="+mn-lt"/>
        </a:defRPr>
      </a:lvl5pPr>
      <a:lvl6pPr marL="2514600" indent="-228600" algn="l" rtl="0" fontAlgn="base">
        <a:spcBef>
          <a:spcPct val="20000"/>
        </a:spcBef>
        <a:spcAft>
          <a:spcPct val="0"/>
        </a:spcAft>
        <a:buChar char="»"/>
        <a:defRPr sz="1600">
          <a:solidFill>
            <a:srgbClr val="800000"/>
          </a:solidFill>
          <a:latin typeface="+mn-lt"/>
        </a:defRPr>
      </a:lvl6pPr>
      <a:lvl7pPr marL="2971800" indent="-228600" algn="l" rtl="0" fontAlgn="base">
        <a:spcBef>
          <a:spcPct val="20000"/>
        </a:spcBef>
        <a:spcAft>
          <a:spcPct val="0"/>
        </a:spcAft>
        <a:buChar char="»"/>
        <a:defRPr sz="1600">
          <a:solidFill>
            <a:srgbClr val="800000"/>
          </a:solidFill>
          <a:latin typeface="+mn-lt"/>
        </a:defRPr>
      </a:lvl7pPr>
      <a:lvl8pPr marL="3429000" indent="-228600" algn="l" rtl="0" fontAlgn="base">
        <a:spcBef>
          <a:spcPct val="20000"/>
        </a:spcBef>
        <a:spcAft>
          <a:spcPct val="0"/>
        </a:spcAft>
        <a:buChar char="»"/>
        <a:defRPr sz="1600">
          <a:solidFill>
            <a:srgbClr val="800000"/>
          </a:solidFill>
          <a:latin typeface="+mn-lt"/>
        </a:defRPr>
      </a:lvl8pPr>
      <a:lvl9pPr marL="3886200" indent="-228600" algn="l" rtl="0" fontAlgn="base">
        <a:spcBef>
          <a:spcPct val="20000"/>
        </a:spcBef>
        <a:spcAft>
          <a:spcPct val="0"/>
        </a:spcAft>
        <a:buChar char="»"/>
        <a:defRPr sz="1600">
          <a:solidFill>
            <a:srgbClr val="8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www.wheatbp.net/cgi-bin/grain2.pl"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hyperlink" Target="http://oakroadsystems.com/math/expolaws.htm" TargetMode="External"/><Relationship Id="rId1" Type="http://schemas.openxmlformats.org/officeDocument/2006/relationships/slideLayout" Target="../slideLayouts/slideLayout2.xml"/><Relationship Id="rId4" Type="http://schemas.openxmlformats.org/officeDocument/2006/relationships/slide" Target="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5.emf"/><Relationship Id="rId1" Type="http://schemas.openxmlformats.org/officeDocument/2006/relationships/slideLayout" Target="../slideLayouts/slideLayout7.xml"/><Relationship Id="rId4" Type="http://schemas.openxmlformats.org/officeDocument/2006/relationships/slide" Target="slide13.xml"/></Relationships>
</file>

<file path=ppt/slides/_rels/slide7.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ctrTitle"/>
          </p:nvPr>
        </p:nvSpPr>
        <p:spPr>
          <a:xfrm>
            <a:off x="762000" y="762000"/>
            <a:ext cx="7242175" cy="822325"/>
          </a:xfrm>
          <a:solidFill>
            <a:srgbClr val="FF7C80">
              <a:alpha val="79999"/>
            </a:srgbClr>
          </a:solidFill>
        </p:spPr>
        <p:txBody>
          <a:bodyPr/>
          <a:lstStyle/>
          <a:p>
            <a:pPr algn="ctr" eaLnBrk="1" hangingPunct="1"/>
            <a:r>
              <a:rPr lang="en-US" smtClean="0"/>
              <a:t>Powers of 2: Many Grains of Wheat</a:t>
            </a:r>
          </a:p>
        </p:txBody>
      </p:sp>
      <p:sp>
        <p:nvSpPr>
          <p:cNvPr id="8195" name="Rectangle 3"/>
          <p:cNvSpPr>
            <a:spLocks noGrp="1" noChangeArrowheads="1"/>
          </p:cNvSpPr>
          <p:nvPr>
            <p:ph type="subTitle" idx="1"/>
          </p:nvPr>
        </p:nvSpPr>
        <p:spPr>
          <a:xfrm>
            <a:off x="2105025" y="1897063"/>
            <a:ext cx="3860800" cy="1066800"/>
          </a:xfrm>
        </p:spPr>
        <p:txBody>
          <a:bodyPr/>
          <a:lstStyle/>
          <a:p>
            <a:pPr algn="l" eaLnBrk="1" hangingPunct="1"/>
            <a:r>
              <a:rPr lang="en-US" sz="2000" smtClean="0"/>
              <a:t>Should the King be insulted by the young man’s request?</a:t>
            </a:r>
          </a:p>
        </p:txBody>
      </p:sp>
      <p:sp>
        <p:nvSpPr>
          <p:cNvPr id="8196" name="Text Box 4"/>
          <p:cNvSpPr txBox="1">
            <a:spLocks noChangeArrowheads="1"/>
          </p:cNvSpPr>
          <p:nvPr/>
        </p:nvSpPr>
        <p:spPr bwMode="auto">
          <a:xfrm>
            <a:off x="533400" y="3657600"/>
            <a:ext cx="3810000" cy="1314450"/>
          </a:xfrm>
          <a:prstGeom prst="rect">
            <a:avLst/>
          </a:prstGeom>
          <a:noFill/>
          <a:ln w="9525">
            <a:noFill/>
            <a:miter lim="800000"/>
            <a:headEnd/>
            <a:tailEnd/>
          </a:ln>
        </p:spPr>
        <p:txBody>
          <a:bodyPr>
            <a:spAutoFit/>
          </a:bodyPr>
          <a:lstStyle/>
          <a:p>
            <a:r>
              <a:rPr lang="en-US" sz="1600" i="1"/>
              <a:t>A young man saves the life of a King’s daughter. Feeling grateful, the King offers the young man a reward up to half of his kingdom. The young man’s request upsets the King.</a:t>
            </a:r>
          </a:p>
        </p:txBody>
      </p:sp>
      <p:sp>
        <p:nvSpPr>
          <p:cNvPr id="8197" name="Text Box 5"/>
          <p:cNvSpPr txBox="1">
            <a:spLocks noChangeArrowheads="1"/>
          </p:cNvSpPr>
          <p:nvPr/>
        </p:nvSpPr>
        <p:spPr bwMode="auto">
          <a:xfrm>
            <a:off x="533400" y="5638800"/>
            <a:ext cx="7696200" cy="1090613"/>
          </a:xfrm>
          <a:prstGeom prst="rect">
            <a:avLst/>
          </a:prstGeom>
          <a:solidFill>
            <a:srgbClr val="CCFFCC">
              <a:alpha val="50195"/>
            </a:srgbClr>
          </a:solidFill>
          <a:ln w="38100">
            <a:solidFill>
              <a:srgbClr val="339966"/>
            </a:solidFill>
            <a:miter lim="800000"/>
            <a:headEnd/>
            <a:tailEnd/>
          </a:ln>
        </p:spPr>
        <p:txBody>
          <a:bodyPr>
            <a:spAutoFit/>
          </a:bodyPr>
          <a:lstStyle/>
          <a:p>
            <a:r>
              <a:rPr lang="en-US" sz="1400"/>
              <a:t>                 Prepared for SSAC by</a:t>
            </a:r>
          </a:p>
          <a:p>
            <a:r>
              <a:rPr lang="en-US" sz="1400"/>
              <a:t>                *Lawrence Couvillon – SOUTHERN UNIVERSITY*</a:t>
            </a:r>
          </a:p>
          <a:p>
            <a:r>
              <a:rPr lang="en-US" sz="1200"/>
              <a:t>  </a:t>
            </a:r>
          </a:p>
          <a:p>
            <a:endParaRPr lang="en-US" sz="1200"/>
          </a:p>
          <a:p>
            <a:r>
              <a:rPr lang="en-US" sz="1200"/>
              <a:t>© The Washington Center for Improving the Quality of Undergraduate Education.  All rights reserved. *2008*</a:t>
            </a:r>
          </a:p>
        </p:txBody>
      </p:sp>
      <p:sp>
        <p:nvSpPr>
          <p:cNvPr id="8198" name="Text Box 6"/>
          <p:cNvSpPr txBox="1">
            <a:spLocks noChangeArrowheads="1"/>
          </p:cNvSpPr>
          <p:nvPr/>
        </p:nvSpPr>
        <p:spPr bwMode="auto">
          <a:xfrm>
            <a:off x="5562600" y="4114800"/>
            <a:ext cx="3394075" cy="1169988"/>
          </a:xfrm>
          <a:prstGeom prst="rect">
            <a:avLst/>
          </a:prstGeom>
          <a:solidFill>
            <a:srgbClr val="CCECFF">
              <a:alpha val="50195"/>
            </a:srgbClr>
          </a:solidFill>
          <a:ln w="38100">
            <a:solidFill>
              <a:srgbClr val="006699"/>
            </a:solidFill>
            <a:miter lim="800000"/>
            <a:headEnd/>
            <a:tailEnd/>
          </a:ln>
        </p:spPr>
        <p:txBody>
          <a:bodyPr>
            <a:spAutoFit/>
          </a:bodyPr>
          <a:lstStyle/>
          <a:p>
            <a:pPr eaLnBrk="0" hangingPunct="0"/>
            <a:r>
              <a:rPr lang="en-US" sz="1400" b="1" u="sng"/>
              <a:t>Supporting Quantitative Skills</a:t>
            </a:r>
            <a:endParaRPr lang="en-US" sz="1400" b="1"/>
          </a:p>
          <a:p>
            <a:pPr eaLnBrk="0" hangingPunct="0"/>
            <a:r>
              <a:rPr lang="en-US" sz="1400"/>
              <a:t>The Laws of Exponents</a:t>
            </a:r>
          </a:p>
          <a:p>
            <a:pPr eaLnBrk="0" hangingPunct="0"/>
            <a:r>
              <a:rPr lang="en-US" sz="1400"/>
              <a:t>Exponential Growth</a:t>
            </a:r>
          </a:p>
          <a:p>
            <a:pPr eaLnBrk="0" hangingPunct="0"/>
            <a:r>
              <a:rPr lang="en-US" sz="1400"/>
              <a:t>Unit Conversions</a:t>
            </a:r>
          </a:p>
          <a:p>
            <a:pPr eaLnBrk="0" hangingPunct="0"/>
            <a:r>
              <a:rPr lang="en-US" sz="1400"/>
              <a:t>Scientific Notation</a:t>
            </a:r>
          </a:p>
        </p:txBody>
      </p:sp>
      <p:sp>
        <p:nvSpPr>
          <p:cNvPr id="8199" name="Rectangle 7"/>
          <p:cNvSpPr>
            <a:spLocks noChangeArrowheads="1"/>
          </p:cNvSpPr>
          <p:nvPr/>
        </p:nvSpPr>
        <p:spPr bwMode="auto">
          <a:xfrm>
            <a:off x="76200" y="76200"/>
            <a:ext cx="2133600" cy="457200"/>
          </a:xfrm>
          <a:prstGeom prst="rect">
            <a:avLst/>
          </a:prstGeom>
          <a:noFill/>
          <a:ln w="9525">
            <a:noFill/>
            <a:miter lim="800000"/>
            <a:headEnd/>
            <a:tailEnd/>
          </a:ln>
        </p:spPr>
        <p:txBody>
          <a:bodyPr wrap="none" anchor="ctr"/>
          <a:lstStyle/>
          <a:p>
            <a:pPr eaLnBrk="0" hangingPunct="0"/>
            <a:r>
              <a:rPr lang="en-US" b="1"/>
              <a:t>SSAC2007:QA139.LC1.1</a:t>
            </a:r>
          </a:p>
        </p:txBody>
      </p:sp>
      <p:pic>
        <p:nvPicPr>
          <p:cNvPr id="8200" name="Picture 18" descr="Wheat"/>
          <p:cNvPicPr>
            <a:picLocks noChangeAspect="1" noChangeArrowheads="1"/>
          </p:cNvPicPr>
          <p:nvPr/>
        </p:nvPicPr>
        <p:blipFill>
          <a:blip r:embed="rId2"/>
          <a:srcRect/>
          <a:stretch>
            <a:fillRect/>
          </a:stretch>
        </p:blipFill>
        <p:spPr bwMode="auto">
          <a:xfrm>
            <a:off x="231775" y="1752600"/>
            <a:ext cx="1452563" cy="1308100"/>
          </a:xfrm>
          <a:prstGeom prst="rect">
            <a:avLst/>
          </a:prstGeom>
          <a:noFill/>
          <a:ln w="9525">
            <a:noFill/>
            <a:miter lim="800000"/>
            <a:headEnd/>
            <a:tailEnd/>
          </a:ln>
        </p:spPr>
      </p:pic>
      <p:pic>
        <p:nvPicPr>
          <p:cNvPr id="8201" name="Picture 23"/>
          <p:cNvPicPr>
            <a:picLocks noChangeAspect="1" noChangeArrowheads="1"/>
          </p:cNvPicPr>
          <p:nvPr/>
        </p:nvPicPr>
        <p:blipFill>
          <a:blip r:embed="rId3"/>
          <a:srcRect/>
          <a:stretch>
            <a:fillRect/>
          </a:stretch>
        </p:blipFill>
        <p:spPr bwMode="auto">
          <a:xfrm>
            <a:off x="609600" y="5715000"/>
            <a:ext cx="757238" cy="762000"/>
          </a:xfrm>
          <a:prstGeom prst="rect">
            <a:avLst/>
          </a:prstGeom>
          <a:noFill/>
          <a:ln w="9525">
            <a:noFill/>
            <a:miter lim="800000"/>
            <a:headEnd/>
            <a:tailEnd/>
          </a:ln>
        </p:spPr>
      </p:pic>
      <p:pic>
        <p:nvPicPr>
          <p:cNvPr id="8202" name="Picture 24" descr="grainhome">
            <a:hlinkClick r:id="rId4"/>
          </p:cNvPr>
          <p:cNvPicPr>
            <a:picLocks noChangeAspect="1" noChangeArrowheads="1"/>
          </p:cNvPicPr>
          <p:nvPr/>
        </p:nvPicPr>
        <p:blipFill>
          <a:blip r:embed="rId5"/>
          <a:srcRect l="68750" t="57500" r="7813"/>
          <a:stretch>
            <a:fillRect/>
          </a:stretch>
        </p:blipFill>
        <p:spPr bwMode="auto">
          <a:xfrm>
            <a:off x="7620000" y="1752600"/>
            <a:ext cx="1344613" cy="1524000"/>
          </a:xfrm>
          <a:prstGeom prst="rect">
            <a:avLst/>
          </a:prstGeom>
          <a:noFill/>
          <a:ln w="9525">
            <a:noFill/>
            <a:miter lim="800000"/>
            <a:headEnd/>
            <a:tailEnd/>
          </a:ln>
        </p:spPr>
      </p:pic>
      <p:pic>
        <p:nvPicPr>
          <p:cNvPr id="8203" name="Picture 25" descr="grainhome">
            <a:hlinkClick r:id="rId4"/>
          </p:cNvPr>
          <p:cNvPicPr>
            <a:picLocks noChangeAspect="1" noChangeArrowheads="1"/>
          </p:cNvPicPr>
          <p:nvPr/>
        </p:nvPicPr>
        <p:blipFill>
          <a:blip r:embed="rId5"/>
          <a:srcRect l="35294" t="51765" r="41177"/>
          <a:stretch>
            <a:fillRect/>
          </a:stretch>
        </p:blipFill>
        <p:spPr bwMode="auto">
          <a:xfrm>
            <a:off x="6248400" y="1752600"/>
            <a:ext cx="1219200" cy="1562100"/>
          </a:xfrm>
          <a:prstGeom prst="rect">
            <a:avLst/>
          </a:prstGeom>
          <a:noFill/>
          <a:ln w="9525">
            <a:noFill/>
            <a:miter lim="800000"/>
            <a:headEnd/>
            <a:tailEnd/>
          </a:ln>
        </p:spPr>
      </p:pic>
      <p:sp>
        <p:nvSpPr>
          <p:cNvPr id="8204" name="Text Box 26"/>
          <p:cNvSpPr txBox="1">
            <a:spLocks noChangeArrowheads="1"/>
          </p:cNvSpPr>
          <p:nvPr/>
        </p:nvSpPr>
        <p:spPr bwMode="auto">
          <a:xfrm>
            <a:off x="5562600" y="3429000"/>
            <a:ext cx="3394075" cy="542925"/>
          </a:xfrm>
          <a:prstGeom prst="rect">
            <a:avLst/>
          </a:prstGeom>
          <a:solidFill>
            <a:srgbClr val="CCECFF">
              <a:alpha val="50195"/>
            </a:srgbClr>
          </a:solidFill>
          <a:ln w="38100">
            <a:solidFill>
              <a:srgbClr val="006699"/>
            </a:solidFill>
            <a:miter lim="800000"/>
            <a:headEnd/>
            <a:tailEnd/>
          </a:ln>
        </p:spPr>
        <p:txBody>
          <a:bodyPr>
            <a:spAutoFit/>
          </a:bodyPr>
          <a:lstStyle/>
          <a:p>
            <a:pPr eaLnBrk="0" hangingPunct="0"/>
            <a:r>
              <a:rPr lang="en-US" sz="1400" b="1" u="sng"/>
              <a:t>Core Quantitative Concept</a:t>
            </a:r>
          </a:p>
          <a:p>
            <a:pPr eaLnBrk="0" hangingPunct="0"/>
            <a:r>
              <a:rPr lang="en-US" sz="1400"/>
              <a:t>Estimation (Followed by Verification</a:t>
            </a:r>
            <a:r>
              <a:rPr lang="en-US" sz="1400" b="1"/>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1" name="Picture 11"/>
          <p:cNvPicPr>
            <a:picLocks noChangeAspect="1" noChangeArrowheads="1"/>
          </p:cNvPicPr>
          <p:nvPr/>
        </p:nvPicPr>
        <p:blipFill>
          <a:blip r:embed="rId2"/>
          <a:srcRect/>
          <a:stretch>
            <a:fillRect/>
          </a:stretch>
        </p:blipFill>
        <p:spPr bwMode="auto">
          <a:xfrm>
            <a:off x="313870" y="688520"/>
            <a:ext cx="4392613" cy="6038850"/>
          </a:xfrm>
          <a:prstGeom prst="rect">
            <a:avLst/>
          </a:prstGeom>
          <a:noFill/>
          <a:ln w="9525">
            <a:noFill/>
            <a:miter lim="800000"/>
            <a:headEnd/>
            <a:tailEnd/>
          </a:ln>
          <a:effectLst/>
        </p:spPr>
      </p:pic>
      <p:sp>
        <p:nvSpPr>
          <p:cNvPr id="5123" name="Slide Number Placeholder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15E6A4E0-DAB5-4628-8A68-90C8033808DB}" type="slidenum">
              <a:rPr lang="en-US" sz="1400"/>
              <a:pPr algn="r"/>
              <a:t>10</a:t>
            </a:fld>
            <a:endParaRPr lang="en-US" sz="1400"/>
          </a:p>
        </p:txBody>
      </p:sp>
      <p:sp>
        <p:nvSpPr>
          <p:cNvPr id="5124" name="Text Box 2"/>
          <p:cNvSpPr txBox="1">
            <a:spLocks noChangeArrowheads="1"/>
          </p:cNvSpPr>
          <p:nvPr/>
        </p:nvSpPr>
        <p:spPr bwMode="auto">
          <a:xfrm>
            <a:off x="76200" y="65088"/>
            <a:ext cx="4600575" cy="400050"/>
          </a:xfrm>
          <a:prstGeom prst="rect">
            <a:avLst/>
          </a:prstGeom>
          <a:noFill/>
          <a:ln w="9525">
            <a:noFill/>
            <a:miter lim="800000"/>
            <a:headEnd/>
            <a:tailEnd/>
          </a:ln>
        </p:spPr>
        <p:txBody>
          <a:bodyPr wrap="none">
            <a:spAutoFit/>
          </a:bodyPr>
          <a:lstStyle/>
          <a:p>
            <a:r>
              <a:rPr lang="en-US" sz="2000" b="1"/>
              <a:t>Converting to Truckloads of Wheat</a:t>
            </a:r>
          </a:p>
        </p:txBody>
      </p:sp>
      <p:sp>
        <p:nvSpPr>
          <p:cNvPr id="5125" name="Text Box 6"/>
          <p:cNvSpPr txBox="1">
            <a:spLocks noChangeArrowheads="1"/>
          </p:cNvSpPr>
          <p:nvPr/>
        </p:nvSpPr>
        <p:spPr bwMode="auto">
          <a:xfrm>
            <a:off x="3810000" y="3200400"/>
            <a:ext cx="184150" cy="366713"/>
          </a:xfrm>
          <a:prstGeom prst="rect">
            <a:avLst/>
          </a:prstGeom>
          <a:noFill/>
          <a:ln w="9525" algn="ctr">
            <a:noFill/>
            <a:miter lim="800000"/>
            <a:headEnd/>
            <a:tailEnd/>
          </a:ln>
        </p:spPr>
        <p:txBody>
          <a:bodyPr wrap="none">
            <a:spAutoFit/>
          </a:bodyPr>
          <a:lstStyle/>
          <a:p>
            <a:endParaRPr lang="en-US"/>
          </a:p>
        </p:txBody>
      </p:sp>
      <p:sp>
        <p:nvSpPr>
          <p:cNvPr id="5126" name="Rectangle 10"/>
          <p:cNvSpPr>
            <a:spLocks noChangeArrowheads="1"/>
          </p:cNvSpPr>
          <p:nvPr/>
        </p:nvSpPr>
        <p:spPr bwMode="auto">
          <a:xfrm>
            <a:off x="4848225" y="3832225"/>
            <a:ext cx="4033838" cy="2032000"/>
          </a:xfrm>
          <a:prstGeom prst="rect">
            <a:avLst/>
          </a:prstGeom>
          <a:solidFill>
            <a:srgbClr val="FF7C80">
              <a:alpha val="80000"/>
            </a:srgbClr>
          </a:solidFill>
          <a:ln w="38100" algn="ctr">
            <a:solidFill>
              <a:srgbClr val="800000"/>
            </a:solidFill>
            <a:miter lim="800000"/>
            <a:headEnd/>
            <a:tailEnd/>
          </a:ln>
        </p:spPr>
        <p:txBody>
          <a:bodyPr anchor="ctr">
            <a:spAutoFit/>
          </a:bodyPr>
          <a:lstStyle/>
          <a:p>
            <a:pPr algn="ctr"/>
            <a:r>
              <a:rPr lang="en-US" dirty="0"/>
              <a:t>We’re assuming of course that the tiny rectangular “bricks” of rice fit together perfectly with no spaces in between, so the number of truckloads is an underestimate.  But it should be good enough to see the problem that the wise men will encounter.</a:t>
            </a:r>
            <a:endParaRPr lang="en-US" dirty="0">
              <a:solidFill>
                <a:srgbClr val="800000"/>
              </a:solidFill>
            </a:endParaRPr>
          </a:p>
        </p:txBody>
      </p:sp>
      <p:sp>
        <p:nvSpPr>
          <p:cNvPr id="5127" name="Text Box 4"/>
          <p:cNvSpPr txBox="1">
            <a:spLocks noChangeArrowheads="1"/>
          </p:cNvSpPr>
          <p:nvPr/>
        </p:nvSpPr>
        <p:spPr bwMode="auto">
          <a:xfrm>
            <a:off x="5043488" y="2706688"/>
            <a:ext cx="3846512" cy="646112"/>
          </a:xfrm>
          <a:prstGeom prst="rect">
            <a:avLst/>
          </a:prstGeom>
          <a:solidFill>
            <a:srgbClr val="CCFFCC">
              <a:alpha val="50195"/>
            </a:srgbClr>
          </a:solidFill>
          <a:ln w="38100">
            <a:solidFill>
              <a:srgbClr val="339966"/>
            </a:solidFill>
            <a:miter lim="800000"/>
            <a:headEnd/>
            <a:tailEnd/>
          </a:ln>
        </p:spPr>
        <p:txBody>
          <a:bodyPr>
            <a:spAutoFit/>
          </a:bodyPr>
          <a:lstStyle/>
          <a:p>
            <a:r>
              <a:rPr lang="en-US"/>
              <a:t>How many trucks would it take to deliver the young man’s request?</a:t>
            </a:r>
          </a:p>
        </p:txBody>
      </p:sp>
      <p:sp>
        <p:nvSpPr>
          <p:cNvPr id="5128" name="Text Box 4"/>
          <p:cNvSpPr txBox="1">
            <a:spLocks noChangeArrowheads="1"/>
          </p:cNvSpPr>
          <p:nvPr/>
        </p:nvSpPr>
        <p:spPr bwMode="auto">
          <a:xfrm>
            <a:off x="5181600" y="871538"/>
            <a:ext cx="3513138" cy="1476375"/>
          </a:xfrm>
          <a:prstGeom prst="rect">
            <a:avLst/>
          </a:prstGeom>
          <a:solidFill>
            <a:srgbClr val="CCFFCC">
              <a:alpha val="50195"/>
            </a:srgbClr>
          </a:solidFill>
          <a:ln w="38100">
            <a:solidFill>
              <a:srgbClr val="339966"/>
            </a:solidFill>
            <a:miter lim="800000"/>
            <a:headEnd/>
            <a:tailEnd/>
          </a:ln>
        </p:spPr>
        <p:txBody>
          <a:bodyPr>
            <a:spAutoFit/>
          </a:bodyPr>
          <a:lstStyle/>
          <a:p>
            <a:r>
              <a:rPr lang="en-US"/>
              <a:t>Expand your spreadsheet by adding a new column for truckloads of wheat. Assume that an empty 18-wheeler has a capacity of 40 cubic meters.</a:t>
            </a:r>
          </a:p>
        </p:txBody>
      </p:sp>
      <p:sp>
        <p:nvSpPr>
          <p:cNvPr id="5129" name="Rectangle 10"/>
          <p:cNvSpPr>
            <a:spLocks noChangeArrowheads="1"/>
          </p:cNvSpPr>
          <p:nvPr/>
        </p:nvSpPr>
        <p:spPr bwMode="auto">
          <a:xfrm>
            <a:off x="674688" y="3214688"/>
            <a:ext cx="3533775" cy="1200150"/>
          </a:xfrm>
          <a:prstGeom prst="rect">
            <a:avLst/>
          </a:prstGeom>
          <a:solidFill>
            <a:srgbClr val="FF7C80"/>
          </a:solidFill>
          <a:ln w="38100" algn="ctr">
            <a:solidFill>
              <a:srgbClr val="800000"/>
            </a:solidFill>
            <a:miter lim="800000"/>
            <a:headEnd/>
            <a:tailEnd/>
          </a:ln>
        </p:spPr>
        <p:txBody>
          <a:bodyPr anchor="ctr">
            <a:spAutoFit/>
          </a:bodyPr>
          <a:lstStyle/>
          <a:p>
            <a:pPr algn="ctr"/>
            <a:r>
              <a:rPr lang="en-US"/>
              <a:t>Again, it is up to you to use the conversion from cu m to truckloads to figure out the formulas in Column H. </a:t>
            </a:r>
            <a:endParaRPr lang="en-US">
              <a:solidFill>
                <a:srgbClr val="8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9">
                                            <p:bg/>
                                          </p:spTgt>
                                        </p:tgtEl>
                                        <p:attrNameLst>
                                          <p:attrName>style.visibility</p:attrName>
                                        </p:attrNameLst>
                                      </p:cBhvr>
                                      <p:to>
                                        <p:strVal val="visible"/>
                                      </p:to>
                                    </p:set>
                                    <p:animEffect transition="in" filter="fade">
                                      <p:cBhvr>
                                        <p:cTn id="7" dur="500"/>
                                        <p:tgtEl>
                                          <p:spTgt spid="5129">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129">
                                            <p:txEl>
                                              <p:pRg st="0" end="0"/>
                                            </p:txEl>
                                          </p:spTgt>
                                        </p:tgtEl>
                                        <p:attrNameLst>
                                          <p:attrName>style.visibility</p:attrName>
                                        </p:attrNameLst>
                                      </p:cBhvr>
                                      <p:to>
                                        <p:strVal val="visible"/>
                                      </p:to>
                                    </p:set>
                                    <p:animEffect transition="in" filter="fade">
                                      <p:cBhvr>
                                        <p:cTn id="10" dur="500"/>
                                        <p:tgtEl>
                                          <p:spTgt spid="51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9"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13801B41-7C17-4171-B40B-0D1549E188B0}" type="slidenum">
              <a:rPr lang="en-US" smtClean="0"/>
              <a:pPr/>
              <a:t>11</a:t>
            </a:fld>
            <a:endParaRPr lang="en-US" smtClean="0"/>
          </a:p>
        </p:txBody>
      </p:sp>
      <p:sp>
        <p:nvSpPr>
          <p:cNvPr id="13315" name="Text Box 4"/>
          <p:cNvSpPr txBox="1">
            <a:spLocks noChangeArrowheads="1"/>
          </p:cNvSpPr>
          <p:nvPr/>
        </p:nvSpPr>
        <p:spPr bwMode="auto">
          <a:xfrm>
            <a:off x="73025" y="80963"/>
            <a:ext cx="1720850" cy="523875"/>
          </a:xfrm>
          <a:prstGeom prst="rect">
            <a:avLst/>
          </a:prstGeom>
          <a:noFill/>
          <a:ln w="9525">
            <a:noFill/>
            <a:miter lim="800000"/>
            <a:headEnd/>
            <a:tailEnd/>
          </a:ln>
        </p:spPr>
        <p:txBody>
          <a:bodyPr wrap="none">
            <a:spAutoFit/>
          </a:bodyPr>
          <a:lstStyle/>
          <a:p>
            <a:r>
              <a:rPr lang="en-US" b="1"/>
              <a:t>The Wise Men</a:t>
            </a:r>
            <a:endParaRPr lang="en-US" sz="2800" b="1">
              <a:solidFill>
                <a:srgbClr val="800000"/>
              </a:solidFill>
            </a:endParaRPr>
          </a:p>
        </p:txBody>
      </p:sp>
      <p:sp>
        <p:nvSpPr>
          <p:cNvPr id="13316" name="Text Box 4"/>
          <p:cNvSpPr txBox="1">
            <a:spLocks noChangeArrowheads="1"/>
          </p:cNvSpPr>
          <p:nvPr/>
        </p:nvSpPr>
        <p:spPr bwMode="auto">
          <a:xfrm>
            <a:off x="587375" y="2081213"/>
            <a:ext cx="8062913" cy="2078037"/>
          </a:xfrm>
          <a:prstGeom prst="rect">
            <a:avLst/>
          </a:prstGeom>
          <a:solidFill>
            <a:srgbClr val="CCECFF">
              <a:alpha val="50195"/>
            </a:srgbClr>
          </a:solidFill>
          <a:ln w="38100" algn="ctr">
            <a:solidFill>
              <a:srgbClr val="006699"/>
            </a:solidFill>
            <a:miter lim="800000"/>
            <a:headEnd/>
            <a:tailEnd/>
          </a:ln>
        </p:spPr>
        <p:txBody>
          <a:bodyPr lIns="182880" tIns="137160" rIns="182880" bIns="137160">
            <a:spAutoFit/>
          </a:bodyPr>
          <a:lstStyle/>
          <a:p>
            <a:pPr indent="-342900">
              <a:spcBef>
                <a:spcPct val="50000"/>
              </a:spcBef>
            </a:pPr>
            <a:r>
              <a:rPr lang="en-US"/>
              <a:t>Now back to the Wise Men. Tired and upset, they report to the King that the royal granary does not have enough wheat to reward the young man. </a:t>
            </a:r>
          </a:p>
          <a:p>
            <a:pPr indent="-342900">
              <a:spcBef>
                <a:spcPct val="50000"/>
              </a:spcBef>
            </a:pPr>
            <a:r>
              <a:rPr lang="en-US"/>
              <a:t>Startled, but determined to fulfill his promise, the King asked the young man if he has a different request. The young man asks for the daughter’s hand in marriage. With the daughter’s assent, the King agrees. He is happy to welcome into his family someone who is so clever.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6E944930-4A8C-4258-99B7-FA23A37E2E3F}" type="slidenum">
              <a:rPr lang="en-US" sz="1400"/>
              <a:pPr algn="r"/>
              <a:t>12</a:t>
            </a:fld>
            <a:endParaRPr lang="en-US" sz="1400"/>
          </a:p>
        </p:txBody>
      </p:sp>
      <p:sp>
        <p:nvSpPr>
          <p:cNvPr id="14339" name="Text Box 3"/>
          <p:cNvSpPr txBox="1">
            <a:spLocks noChangeArrowheads="1"/>
          </p:cNvSpPr>
          <p:nvPr/>
        </p:nvSpPr>
        <p:spPr bwMode="auto">
          <a:xfrm>
            <a:off x="58738" y="762678"/>
            <a:ext cx="9042400" cy="5847755"/>
          </a:xfrm>
          <a:prstGeom prst="rect">
            <a:avLst/>
          </a:prstGeom>
          <a:solidFill>
            <a:srgbClr val="CCFFCC">
              <a:alpha val="50195"/>
            </a:srgbClr>
          </a:solidFill>
          <a:ln w="25400" algn="ctr">
            <a:solidFill>
              <a:srgbClr val="008000"/>
            </a:solidFill>
            <a:miter lim="800000"/>
            <a:headEnd/>
            <a:tailEnd/>
          </a:ln>
        </p:spPr>
        <p:txBody>
          <a:bodyPr>
            <a:spAutoFit/>
          </a:bodyPr>
          <a:lstStyle/>
          <a:p>
            <a:pPr marL="342900" indent="-342900">
              <a:spcBef>
                <a:spcPct val="50000"/>
              </a:spcBef>
              <a:buFontTx/>
              <a:buAutoNum type="arabicPeriod"/>
            </a:pPr>
            <a:r>
              <a:rPr lang="en-US" sz="1700" dirty="0"/>
              <a:t>A sheet of paper is approximately 1/250 inches (500 sheets have a thickness of 2 inches). Fold the paper 5 times. Estimate or measure the thickness after 5 folds. After doing this, estimate (don’t compute) the thickness of 50 folds (cuts).</a:t>
            </a:r>
          </a:p>
          <a:p>
            <a:pPr marL="342900" indent="-342900">
              <a:spcBef>
                <a:spcPct val="50000"/>
              </a:spcBef>
            </a:pPr>
            <a:r>
              <a:rPr lang="en-US" sz="1700" dirty="0"/>
              <a:t>2. Use the room where you are now. Estimate the volume in cubic meters. Replace the 18-Wheelers with the room in which you reside.</a:t>
            </a:r>
          </a:p>
          <a:p>
            <a:pPr marL="342900" indent="-342900">
              <a:spcBef>
                <a:spcPct val="50000"/>
              </a:spcBef>
            </a:pPr>
            <a:r>
              <a:rPr lang="en-US" sz="1700" dirty="0"/>
              <a:t>3. Replace grains of wheat with pennies. How much would the King owe the young man in dollars. </a:t>
            </a:r>
          </a:p>
          <a:p>
            <a:pPr marL="342900" indent="-342900">
              <a:spcBef>
                <a:spcPct val="50000"/>
              </a:spcBef>
            </a:pPr>
            <a:r>
              <a:rPr lang="en-US" sz="1700" dirty="0"/>
              <a:t>4. Develop spreadsheets to compare the following sequences. 2</a:t>
            </a:r>
            <a:r>
              <a:rPr lang="en-US" sz="1700" i="1" baseline="30000" dirty="0"/>
              <a:t>n</a:t>
            </a:r>
            <a:r>
              <a:rPr lang="en-US" sz="1700" dirty="0"/>
              <a:t>, 10</a:t>
            </a:r>
            <a:r>
              <a:rPr lang="en-US" sz="1700" i="1" baseline="30000" dirty="0"/>
              <a:t>n</a:t>
            </a:r>
            <a:r>
              <a:rPr lang="en-US" sz="1700" dirty="0"/>
              <a:t>, </a:t>
            </a:r>
            <a:r>
              <a:rPr lang="en-US" sz="1700" i="1" dirty="0"/>
              <a:t>n</a:t>
            </a:r>
            <a:r>
              <a:rPr lang="en-US" sz="1700" dirty="0"/>
              <a:t>!, </a:t>
            </a:r>
            <a:r>
              <a:rPr lang="en-US" sz="1700" i="1" dirty="0"/>
              <a:t>n</a:t>
            </a:r>
            <a:r>
              <a:rPr lang="en-US" sz="1700" baseline="30000" dirty="0"/>
              <a:t>2</a:t>
            </a:r>
            <a:r>
              <a:rPr lang="en-US" sz="1700" dirty="0"/>
              <a:t>. and </a:t>
            </a:r>
            <a:r>
              <a:rPr lang="en-US" sz="1700" i="1" dirty="0" err="1"/>
              <a:t>n</a:t>
            </a:r>
            <a:r>
              <a:rPr lang="en-US" sz="1700" i="1" baseline="30000" dirty="0" err="1"/>
              <a:t>n</a:t>
            </a:r>
            <a:r>
              <a:rPr lang="en-US" sz="1700" dirty="0"/>
              <a:t>. Computer Scientists frequently do this to describe complexity of algorithms.</a:t>
            </a:r>
          </a:p>
          <a:p>
            <a:pPr marL="342900" indent="-342900">
              <a:spcBef>
                <a:spcPct val="50000"/>
              </a:spcBef>
            </a:pPr>
            <a:r>
              <a:rPr lang="en-US" sz="1700" dirty="0"/>
              <a:t>5. Redo the calculations involving the grains of wheat assuming the porosity is 0.35. Include the change in the number of trucks needed. The porosity of a truckload of rice is the fraction of the truckload that is occupied by the spaces between the rice grains.  Technically, it is defined as the ratio of volume of voids to the total bulk volume.</a:t>
            </a:r>
          </a:p>
          <a:p>
            <a:pPr marL="342900" indent="-342900">
              <a:spcBef>
                <a:spcPct val="50000"/>
              </a:spcBef>
            </a:pPr>
            <a:r>
              <a:rPr lang="en-US" sz="1700" dirty="0"/>
              <a:t>6. Sometimes, patterns are best seen if the data are limited to those needed to spot the pattern. Develop a spreadsheet which shows only those rows for involving integer powers of ten, including 10</a:t>
            </a:r>
            <a:r>
              <a:rPr lang="en-US" sz="1700" baseline="30000" dirty="0"/>
              <a:t>0</a:t>
            </a:r>
            <a:r>
              <a:rPr lang="en-US" sz="1700" dirty="0"/>
              <a:t> = 1. (Hint, begin the value of </a:t>
            </a:r>
            <a:r>
              <a:rPr lang="en-US" sz="1700" i="1" dirty="0"/>
              <a:t>n</a:t>
            </a:r>
            <a:r>
              <a:rPr lang="en-US" sz="1700" dirty="0"/>
              <a:t> with </a:t>
            </a:r>
            <a:r>
              <a:rPr lang="en-US" sz="1700" i="1" dirty="0"/>
              <a:t>n</a:t>
            </a:r>
            <a:r>
              <a:rPr lang="en-US" sz="1700" dirty="0"/>
              <a:t> = 0, and use rows </a:t>
            </a:r>
            <a:r>
              <a:rPr lang="en-US" sz="1700" i="1" dirty="0"/>
              <a:t>n</a:t>
            </a:r>
            <a:r>
              <a:rPr lang="en-US" sz="1700" dirty="0"/>
              <a:t> = 10, 20, 30, and 40).</a:t>
            </a:r>
          </a:p>
          <a:p>
            <a:pPr marL="342900" indent="-342900">
              <a:spcBef>
                <a:spcPct val="50000"/>
              </a:spcBef>
            </a:pPr>
            <a:r>
              <a:rPr lang="en-US" sz="1700" dirty="0"/>
              <a:t>7.  We each have 2 parents, 4 grand parents, 8 great-grand parents, etc. if we go back 20 generations, how many direct ancestors do we have</a:t>
            </a:r>
            <a:r>
              <a:rPr lang="en-US" sz="1700" dirty="0" smtClean="0"/>
              <a:t>?</a:t>
            </a:r>
            <a:endParaRPr lang="en-US" dirty="0"/>
          </a:p>
        </p:txBody>
      </p:sp>
      <p:sp>
        <p:nvSpPr>
          <p:cNvPr id="14340" name="Text Box 4"/>
          <p:cNvSpPr txBox="1">
            <a:spLocks noChangeArrowheads="1"/>
          </p:cNvSpPr>
          <p:nvPr/>
        </p:nvSpPr>
        <p:spPr bwMode="auto">
          <a:xfrm>
            <a:off x="73025" y="80963"/>
            <a:ext cx="3130550" cy="366712"/>
          </a:xfrm>
          <a:prstGeom prst="rect">
            <a:avLst/>
          </a:prstGeom>
          <a:noFill/>
          <a:ln w="9525">
            <a:noFill/>
            <a:miter lim="800000"/>
            <a:headEnd/>
            <a:tailEnd/>
          </a:ln>
        </p:spPr>
        <p:txBody>
          <a:bodyPr wrap="none">
            <a:spAutoFit/>
          </a:bodyPr>
          <a:lstStyle/>
          <a:p>
            <a:r>
              <a:rPr lang="en-US" b="1"/>
              <a:t>End of Module Assignment</a:t>
            </a:r>
            <a:endParaRPr lang="en-US" sz="2800" b="1">
              <a:solidFill>
                <a:srgbClr val="8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57FB056A-67BE-4A77-B2A1-B9267C38D4A2}" type="slidenum">
              <a:rPr lang="en-US" smtClean="0"/>
              <a:pPr/>
              <a:t>13</a:t>
            </a:fld>
            <a:endParaRPr lang="en-US" smtClean="0"/>
          </a:p>
        </p:txBody>
      </p:sp>
      <p:sp>
        <p:nvSpPr>
          <p:cNvPr id="16387" name="Text Box 4"/>
          <p:cNvSpPr txBox="1">
            <a:spLocks noChangeArrowheads="1"/>
          </p:cNvSpPr>
          <p:nvPr/>
        </p:nvSpPr>
        <p:spPr bwMode="auto">
          <a:xfrm>
            <a:off x="73025" y="80963"/>
            <a:ext cx="1524000" cy="400050"/>
          </a:xfrm>
          <a:prstGeom prst="rect">
            <a:avLst/>
          </a:prstGeom>
          <a:noFill/>
          <a:ln w="9525">
            <a:noFill/>
            <a:miter lim="800000"/>
            <a:headEnd/>
            <a:tailEnd/>
          </a:ln>
        </p:spPr>
        <p:txBody>
          <a:bodyPr wrap="none">
            <a:spAutoFit/>
          </a:bodyPr>
          <a:lstStyle/>
          <a:p>
            <a:r>
              <a:rPr lang="en-US" sz="2000" b="1">
                <a:solidFill>
                  <a:srgbClr val="800000"/>
                </a:solidFill>
              </a:rPr>
              <a:t>End Note 1</a:t>
            </a:r>
          </a:p>
        </p:txBody>
      </p:sp>
      <p:sp>
        <p:nvSpPr>
          <p:cNvPr id="16388" name="AutoShape 2" descr="x^n = (x)(x)...(x), n factors of x; x^-n = 1/(x)(x)...(x); x^(1/n) = nth root of x"/>
          <p:cNvSpPr>
            <a:spLocks noChangeAspect="1" noChangeArrowheads="1"/>
          </p:cNvSpPr>
          <p:nvPr/>
        </p:nvSpPr>
        <p:spPr bwMode="auto">
          <a:xfrm>
            <a:off x="63500" y="-136525"/>
            <a:ext cx="4076700" cy="1466850"/>
          </a:xfrm>
          <a:prstGeom prst="rect">
            <a:avLst/>
          </a:prstGeom>
          <a:noFill/>
          <a:ln w="9525">
            <a:noFill/>
            <a:miter lim="800000"/>
            <a:headEnd/>
            <a:tailEnd/>
          </a:ln>
        </p:spPr>
        <p:txBody>
          <a:bodyPr/>
          <a:lstStyle/>
          <a:p>
            <a:endParaRPr lang="en-US"/>
          </a:p>
        </p:txBody>
      </p:sp>
      <p:sp>
        <p:nvSpPr>
          <p:cNvPr id="16389" name="AutoShape 4" descr="x^n = (x)(x)...(x), n factors of x; x^-n = 1/(x)(x)...(x); x^(1/n) = nth root of x"/>
          <p:cNvSpPr>
            <a:spLocks noChangeAspect="1" noChangeArrowheads="1"/>
          </p:cNvSpPr>
          <p:nvPr/>
        </p:nvSpPr>
        <p:spPr bwMode="auto">
          <a:xfrm>
            <a:off x="63500" y="-136525"/>
            <a:ext cx="4076700" cy="1466850"/>
          </a:xfrm>
          <a:prstGeom prst="rect">
            <a:avLst/>
          </a:prstGeom>
          <a:noFill/>
          <a:ln w="9525">
            <a:noFill/>
            <a:miter lim="800000"/>
            <a:headEnd/>
            <a:tailEnd/>
          </a:ln>
        </p:spPr>
        <p:txBody>
          <a:bodyPr/>
          <a:lstStyle/>
          <a:p>
            <a:endParaRPr lang="en-US"/>
          </a:p>
        </p:txBody>
      </p:sp>
      <p:sp>
        <p:nvSpPr>
          <p:cNvPr id="16390" name="AutoShape 6" descr="x^n = (x)(x)...(x), n factors of x; x^-n = 1/(x)(x)...(x); x^(1/n) = nth root of x"/>
          <p:cNvSpPr>
            <a:spLocks noChangeAspect="1" noChangeArrowheads="1"/>
          </p:cNvSpPr>
          <p:nvPr/>
        </p:nvSpPr>
        <p:spPr bwMode="auto">
          <a:xfrm>
            <a:off x="63500" y="-136525"/>
            <a:ext cx="4076700" cy="1466850"/>
          </a:xfrm>
          <a:prstGeom prst="rect">
            <a:avLst/>
          </a:prstGeom>
          <a:noFill/>
          <a:ln w="9525">
            <a:noFill/>
            <a:miter lim="800000"/>
            <a:headEnd/>
            <a:tailEnd/>
          </a:ln>
        </p:spPr>
        <p:txBody>
          <a:bodyPr/>
          <a:lstStyle/>
          <a:p>
            <a:endParaRPr lang="en-US"/>
          </a:p>
        </p:txBody>
      </p:sp>
      <p:sp>
        <p:nvSpPr>
          <p:cNvPr id="16391" name="TextBox 8"/>
          <p:cNvSpPr txBox="1">
            <a:spLocks noChangeArrowheads="1"/>
          </p:cNvSpPr>
          <p:nvPr/>
        </p:nvSpPr>
        <p:spPr bwMode="auto">
          <a:xfrm>
            <a:off x="754063" y="1190625"/>
            <a:ext cx="7127875" cy="3878263"/>
          </a:xfrm>
          <a:prstGeom prst="rect">
            <a:avLst/>
          </a:prstGeom>
          <a:noFill/>
          <a:ln w="9525">
            <a:noFill/>
            <a:miter lim="800000"/>
            <a:headEnd/>
            <a:tailEnd/>
          </a:ln>
        </p:spPr>
        <p:txBody>
          <a:bodyPr>
            <a:spAutoFit/>
          </a:bodyPr>
          <a:lstStyle/>
          <a:p>
            <a:r>
              <a:rPr lang="en-US" dirty="0"/>
              <a:t>Enter 2 in your calculator.  Take the logarithm </a:t>
            </a:r>
            <a:r>
              <a:rPr lang="en-US" dirty="0" smtClean="0"/>
              <a:t>(base 10) of </a:t>
            </a:r>
            <a:r>
              <a:rPr lang="en-US" dirty="0"/>
              <a:t>the number.  Then press the 10</a:t>
            </a:r>
            <a:r>
              <a:rPr lang="en-US" i="1" baseline="30000" dirty="0"/>
              <a:t>x</a:t>
            </a:r>
            <a:r>
              <a:rPr lang="en-US" dirty="0"/>
              <a:t> key.  What do you get?  What is log(2)?</a:t>
            </a:r>
          </a:p>
          <a:p>
            <a:endParaRPr lang="en-US" dirty="0"/>
          </a:p>
          <a:p>
            <a:endParaRPr lang="en-US" dirty="0"/>
          </a:p>
          <a:p>
            <a:r>
              <a:rPr lang="en-US" dirty="0"/>
              <a:t>Note: The use of the word "exact" depends on whether one is a theoretical or practical </a:t>
            </a:r>
            <a:r>
              <a:rPr lang="en-US" dirty="0" smtClean="0"/>
              <a:t>mathematician.  </a:t>
            </a:r>
            <a:r>
              <a:rPr lang="en-US" dirty="0"/>
              <a:t>Mathematicians view the symbol log(2) as the exact value.  Anything read from a calculator is only an approximation, depending on how far one wants to go in the series expansion of the appropriate log function.  Calculators which use more significant digits than the one you use will give a different "exact" value.  It is possible that log(2) is an irrational number, in which case no one will ever know its exact decimal expansion.  All values read from a calculator are rational numbers.</a:t>
            </a:r>
            <a:endParaRPr lang="en-US" i="1" baseline="30000" dirty="0"/>
          </a:p>
          <a:p>
            <a:endParaRPr lang="en-US" i="1" baseline="30000" dirty="0"/>
          </a:p>
        </p:txBody>
      </p:sp>
      <p:sp>
        <p:nvSpPr>
          <p:cNvPr id="16392" name="Rectangle 9"/>
          <p:cNvSpPr>
            <a:spLocks noChangeArrowheads="1"/>
          </p:cNvSpPr>
          <p:nvPr/>
        </p:nvSpPr>
        <p:spPr bwMode="auto">
          <a:xfrm>
            <a:off x="5957888" y="5610225"/>
            <a:ext cx="1901825" cy="369888"/>
          </a:xfrm>
          <a:prstGeom prst="rect">
            <a:avLst/>
          </a:prstGeom>
          <a:noFill/>
          <a:ln w="9525">
            <a:noFill/>
            <a:miter lim="800000"/>
            <a:headEnd/>
            <a:tailEnd/>
          </a:ln>
        </p:spPr>
        <p:txBody>
          <a:bodyPr wrap="none">
            <a:spAutoFit/>
          </a:bodyPr>
          <a:lstStyle/>
          <a:p>
            <a:r>
              <a:rPr lang="en-US" i="1">
                <a:hlinkClick r:id="rId2" action="ppaction://hlinksldjump"/>
              </a:rPr>
              <a:t>Return to Slide 6</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A9F63713-E793-4882-9AF8-E8E49CB1AF38}" type="slidenum">
              <a:rPr lang="en-US" smtClean="0"/>
              <a:pPr/>
              <a:t>14</a:t>
            </a:fld>
            <a:endParaRPr lang="en-US" smtClean="0"/>
          </a:p>
        </p:txBody>
      </p:sp>
      <p:sp>
        <p:nvSpPr>
          <p:cNvPr id="17411" name="Text Box 4"/>
          <p:cNvSpPr txBox="1">
            <a:spLocks noChangeArrowheads="1"/>
          </p:cNvSpPr>
          <p:nvPr/>
        </p:nvSpPr>
        <p:spPr bwMode="auto">
          <a:xfrm>
            <a:off x="73025" y="80963"/>
            <a:ext cx="1524000" cy="400050"/>
          </a:xfrm>
          <a:prstGeom prst="rect">
            <a:avLst/>
          </a:prstGeom>
          <a:noFill/>
          <a:ln w="9525">
            <a:noFill/>
            <a:miter lim="800000"/>
            <a:headEnd/>
            <a:tailEnd/>
          </a:ln>
        </p:spPr>
        <p:txBody>
          <a:bodyPr wrap="none">
            <a:spAutoFit/>
          </a:bodyPr>
          <a:lstStyle/>
          <a:p>
            <a:r>
              <a:rPr lang="en-US" sz="2000" b="1">
                <a:solidFill>
                  <a:srgbClr val="800000"/>
                </a:solidFill>
              </a:rPr>
              <a:t>End Note 2</a:t>
            </a:r>
          </a:p>
        </p:txBody>
      </p:sp>
      <p:sp>
        <p:nvSpPr>
          <p:cNvPr id="17412" name="AutoShape 2" descr="x^n = (x)(x)...(x), n factors of x; x^-n = 1/(x)(x)...(x); x^(1/n) = nth root of x"/>
          <p:cNvSpPr>
            <a:spLocks noChangeAspect="1" noChangeArrowheads="1"/>
          </p:cNvSpPr>
          <p:nvPr/>
        </p:nvSpPr>
        <p:spPr bwMode="auto">
          <a:xfrm>
            <a:off x="63500" y="-136525"/>
            <a:ext cx="4076700" cy="1466850"/>
          </a:xfrm>
          <a:prstGeom prst="rect">
            <a:avLst/>
          </a:prstGeom>
          <a:noFill/>
          <a:ln w="9525">
            <a:noFill/>
            <a:miter lim="800000"/>
            <a:headEnd/>
            <a:tailEnd/>
          </a:ln>
        </p:spPr>
        <p:txBody>
          <a:bodyPr/>
          <a:lstStyle/>
          <a:p>
            <a:endParaRPr lang="en-US"/>
          </a:p>
        </p:txBody>
      </p:sp>
      <p:sp>
        <p:nvSpPr>
          <p:cNvPr id="17413" name="AutoShape 4" descr="x^n = (x)(x)...(x), n factors of x; x^-n = 1/(x)(x)...(x); x^(1/n) = nth root of x"/>
          <p:cNvSpPr>
            <a:spLocks noChangeAspect="1" noChangeArrowheads="1"/>
          </p:cNvSpPr>
          <p:nvPr/>
        </p:nvSpPr>
        <p:spPr bwMode="auto">
          <a:xfrm>
            <a:off x="63500" y="-136525"/>
            <a:ext cx="4076700" cy="1466850"/>
          </a:xfrm>
          <a:prstGeom prst="rect">
            <a:avLst/>
          </a:prstGeom>
          <a:noFill/>
          <a:ln w="9525">
            <a:noFill/>
            <a:miter lim="800000"/>
            <a:headEnd/>
            <a:tailEnd/>
          </a:ln>
        </p:spPr>
        <p:txBody>
          <a:bodyPr/>
          <a:lstStyle/>
          <a:p>
            <a:endParaRPr lang="en-US"/>
          </a:p>
        </p:txBody>
      </p:sp>
      <p:sp>
        <p:nvSpPr>
          <p:cNvPr id="17414" name="AutoShape 6" descr="x^n = (x)(x)...(x), n factors of x; x^-n = 1/(x)(x)...(x); x^(1/n) = nth root of x"/>
          <p:cNvSpPr>
            <a:spLocks noChangeAspect="1" noChangeArrowheads="1"/>
          </p:cNvSpPr>
          <p:nvPr/>
        </p:nvSpPr>
        <p:spPr bwMode="auto">
          <a:xfrm>
            <a:off x="63500" y="-136525"/>
            <a:ext cx="4076700" cy="1466850"/>
          </a:xfrm>
          <a:prstGeom prst="rect">
            <a:avLst/>
          </a:prstGeom>
          <a:noFill/>
          <a:ln w="9525">
            <a:noFill/>
            <a:miter lim="800000"/>
            <a:headEnd/>
            <a:tailEnd/>
          </a:ln>
        </p:spPr>
        <p:txBody>
          <a:bodyPr/>
          <a:lstStyle/>
          <a:p>
            <a:endParaRPr lang="en-US"/>
          </a:p>
        </p:txBody>
      </p:sp>
      <p:sp>
        <p:nvSpPr>
          <p:cNvPr id="17415" name="TextBox 8"/>
          <p:cNvSpPr txBox="1">
            <a:spLocks noChangeArrowheads="1"/>
          </p:cNvSpPr>
          <p:nvPr/>
        </p:nvSpPr>
        <p:spPr bwMode="auto">
          <a:xfrm>
            <a:off x="739775" y="914400"/>
            <a:ext cx="6677025" cy="7243763"/>
          </a:xfrm>
          <a:prstGeom prst="rect">
            <a:avLst/>
          </a:prstGeom>
          <a:noFill/>
          <a:ln w="9525">
            <a:noFill/>
            <a:miter lim="800000"/>
            <a:headEnd/>
            <a:tailEnd/>
          </a:ln>
        </p:spPr>
        <p:txBody>
          <a:bodyPr>
            <a:spAutoFit/>
          </a:bodyPr>
          <a:lstStyle/>
          <a:p>
            <a:r>
              <a:rPr lang="en-US" i="1"/>
              <a:t>x</a:t>
            </a:r>
            <a:r>
              <a:rPr lang="en-US" i="1" baseline="30000"/>
              <a:t>n </a:t>
            </a:r>
            <a:r>
              <a:rPr lang="en-US" i="1"/>
              <a:t> = </a:t>
            </a:r>
            <a:r>
              <a:rPr lang="en-US"/>
              <a:t>(</a:t>
            </a:r>
            <a:r>
              <a:rPr lang="en-US" i="1"/>
              <a:t>x</a:t>
            </a:r>
            <a:r>
              <a:rPr lang="en-US"/>
              <a:t>)(</a:t>
            </a:r>
            <a:r>
              <a:rPr lang="en-US" i="1"/>
              <a:t>x</a:t>
            </a:r>
            <a:r>
              <a:rPr lang="en-US"/>
              <a:t>)…(</a:t>
            </a:r>
            <a:r>
              <a:rPr lang="en-US" i="1"/>
              <a:t>x</a:t>
            </a:r>
            <a:r>
              <a:rPr lang="en-US"/>
              <a:t>)     (</a:t>
            </a:r>
            <a:r>
              <a:rPr lang="en-US" i="1"/>
              <a:t>n</a:t>
            </a:r>
            <a:r>
              <a:rPr lang="en-US"/>
              <a:t> factors of  </a:t>
            </a:r>
            <a:r>
              <a:rPr lang="en-US" i="1"/>
              <a:t>x</a:t>
            </a:r>
            <a:r>
              <a:rPr lang="en-US"/>
              <a:t>)</a:t>
            </a:r>
          </a:p>
          <a:p>
            <a:endParaRPr lang="en-US"/>
          </a:p>
          <a:p>
            <a:r>
              <a:rPr lang="en-US" i="1"/>
              <a:t>x</a:t>
            </a:r>
            <a:r>
              <a:rPr lang="en-US" i="1" baseline="30000"/>
              <a:t>-n</a:t>
            </a:r>
            <a:r>
              <a:rPr lang="en-US"/>
              <a:t> =  1/</a:t>
            </a:r>
            <a:r>
              <a:rPr lang="en-US" i="1"/>
              <a:t>x</a:t>
            </a:r>
            <a:r>
              <a:rPr lang="en-US" i="1" baseline="30000"/>
              <a:t>n                 </a:t>
            </a:r>
            <a:r>
              <a:rPr lang="en-US"/>
              <a:t>(if </a:t>
            </a:r>
            <a:r>
              <a:rPr lang="en-US" i="1"/>
              <a:t>x </a:t>
            </a:r>
            <a:r>
              <a:rPr lang="en-US"/>
              <a:t>≠ 0)</a:t>
            </a:r>
          </a:p>
          <a:p>
            <a:endParaRPr lang="en-US"/>
          </a:p>
          <a:p>
            <a:r>
              <a:rPr lang="en-US" i="1"/>
              <a:t>x</a:t>
            </a:r>
            <a:r>
              <a:rPr lang="en-US" baseline="30000"/>
              <a:t>1/</a:t>
            </a:r>
            <a:r>
              <a:rPr lang="en-US" i="1" baseline="30000"/>
              <a:t>n</a:t>
            </a:r>
            <a:r>
              <a:rPr lang="en-US"/>
              <a:t> = </a:t>
            </a:r>
            <a:r>
              <a:rPr lang="en-US" i="1"/>
              <a:t>n</a:t>
            </a:r>
            <a:r>
              <a:rPr lang="en-US"/>
              <a:t>√</a:t>
            </a:r>
            <a:r>
              <a:rPr lang="en-US" i="1"/>
              <a:t>x </a:t>
            </a:r>
          </a:p>
          <a:p>
            <a:endParaRPr lang="en-US" i="1" baseline="30000"/>
          </a:p>
          <a:p>
            <a:r>
              <a:rPr lang="en-US" i="1"/>
              <a:t>x</a:t>
            </a:r>
            <a:r>
              <a:rPr lang="en-US" i="1" baseline="30000"/>
              <a:t>a</a:t>
            </a:r>
            <a:r>
              <a:rPr lang="en-US" i="1"/>
              <a:t> </a:t>
            </a:r>
            <a:r>
              <a:rPr lang="en-US"/>
              <a:t>×</a:t>
            </a:r>
            <a:r>
              <a:rPr lang="en-US" i="1"/>
              <a:t> x</a:t>
            </a:r>
            <a:r>
              <a:rPr lang="en-US" i="1" baseline="30000"/>
              <a:t>b</a:t>
            </a:r>
            <a:r>
              <a:rPr lang="en-US" i="1"/>
              <a:t> = x</a:t>
            </a:r>
            <a:r>
              <a:rPr lang="en-US" i="1" baseline="30000"/>
              <a:t>a</a:t>
            </a:r>
            <a:r>
              <a:rPr lang="en-US" i="1"/>
              <a:t>+</a:t>
            </a:r>
            <a:r>
              <a:rPr lang="en-US" i="1" baseline="30000"/>
              <a:t>b</a:t>
            </a:r>
          </a:p>
          <a:p>
            <a:endParaRPr lang="en-US" i="1" baseline="30000"/>
          </a:p>
          <a:p>
            <a:r>
              <a:rPr lang="en-US" i="1"/>
              <a:t>x</a:t>
            </a:r>
            <a:r>
              <a:rPr lang="en-US" i="1" baseline="30000"/>
              <a:t>a </a:t>
            </a:r>
            <a:r>
              <a:rPr lang="en-US"/>
              <a:t>×</a:t>
            </a:r>
            <a:r>
              <a:rPr lang="en-US" i="1"/>
              <a:t> y</a:t>
            </a:r>
            <a:r>
              <a:rPr lang="en-US" i="1" baseline="30000"/>
              <a:t>a</a:t>
            </a:r>
            <a:r>
              <a:rPr lang="en-US" i="1"/>
              <a:t> = </a:t>
            </a:r>
            <a:r>
              <a:rPr lang="en-US"/>
              <a:t>(</a:t>
            </a:r>
            <a:r>
              <a:rPr lang="en-US" i="1"/>
              <a:t>xy</a:t>
            </a:r>
            <a:r>
              <a:rPr lang="en-US"/>
              <a:t>)</a:t>
            </a:r>
            <a:r>
              <a:rPr lang="en-US" i="1" baseline="30000"/>
              <a:t>a</a:t>
            </a:r>
          </a:p>
          <a:p>
            <a:endParaRPr lang="en-US" i="1" baseline="30000"/>
          </a:p>
          <a:p>
            <a:r>
              <a:rPr lang="en-US" i="1"/>
              <a:t>x</a:t>
            </a:r>
            <a:r>
              <a:rPr lang="en-US" i="1" baseline="30000"/>
              <a:t>a</a:t>
            </a:r>
            <a:r>
              <a:rPr lang="en-US"/>
              <a:t>/</a:t>
            </a:r>
            <a:r>
              <a:rPr lang="en-US" i="1"/>
              <a:t>x</a:t>
            </a:r>
            <a:r>
              <a:rPr lang="en-US" i="1" baseline="30000"/>
              <a:t>b</a:t>
            </a:r>
            <a:r>
              <a:rPr lang="en-US"/>
              <a:t> = </a:t>
            </a:r>
            <a:r>
              <a:rPr lang="en-US" i="1"/>
              <a:t>x</a:t>
            </a:r>
            <a:r>
              <a:rPr lang="en-US" i="1" baseline="30000"/>
              <a:t>a</a:t>
            </a:r>
            <a:r>
              <a:rPr lang="en-US"/>
              <a:t>× </a:t>
            </a:r>
            <a:r>
              <a:rPr lang="en-US" i="1"/>
              <a:t>x</a:t>
            </a:r>
            <a:r>
              <a:rPr lang="en-US" baseline="30000"/>
              <a:t>-</a:t>
            </a:r>
            <a:r>
              <a:rPr lang="en-US" i="1" baseline="30000"/>
              <a:t>b</a:t>
            </a:r>
            <a:r>
              <a:rPr lang="en-US"/>
              <a:t> = </a:t>
            </a:r>
            <a:r>
              <a:rPr lang="en-US" i="1"/>
              <a:t>x</a:t>
            </a:r>
            <a:r>
              <a:rPr lang="en-US" i="1" baseline="30000"/>
              <a:t>a</a:t>
            </a:r>
            <a:r>
              <a:rPr lang="en-US" baseline="30000"/>
              <a:t>-</a:t>
            </a:r>
            <a:r>
              <a:rPr lang="en-US" i="1" baseline="30000"/>
              <a:t>b</a:t>
            </a:r>
          </a:p>
          <a:p>
            <a:endParaRPr lang="en-US" i="1" baseline="30000"/>
          </a:p>
          <a:p>
            <a:r>
              <a:rPr lang="en-US" i="1"/>
              <a:t>x</a:t>
            </a:r>
            <a:r>
              <a:rPr lang="en-US" i="1" baseline="30000"/>
              <a:t>a</a:t>
            </a:r>
            <a:r>
              <a:rPr lang="en-US"/>
              <a:t>/</a:t>
            </a:r>
            <a:r>
              <a:rPr lang="en-US" i="1"/>
              <a:t>y</a:t>
            </a:r>
            <a:r>
              <a:rPr lang="en-US" i="1" baseline="30000"/>
              <a:t>a</a:t>
            </a:r>
            <a:r>
              <a:rPr lang="en-US"/>
              <a:t> = (</a:t>
            </a:r>
            <a:r>
              <a:rPr lang="en-US" i="1"/>
              <a:t>x</a:t>
            </a:r>
            <a:r>
              <a:rPr lang="en-US"/>
              <a:t>/</a:t>
            </a:r>
            <a:r>
              <a:rPr lang="en-US" i="1"/>
              <a:t>y</a:t>
            </a:r>
            <a:r>
              <a:rPr lang="en-US"/>
              <a:t>)</a:t>
            </a:r>
            <a:r>
              <a:rPr lang="en-US" i="1" baseline="30000"/>
              <a:t>a</a:t>
            </a:r>
          </a:p>
          <a:p>
            <a:endParaRPr lang="en-US" i="1" baseline="30000"/>
          </a:p>
          <a:p>
            <a:r>
              <a:rPr lang="en-US"/>
              <a:t>(</a:t>
            </a:r>
            <a:r>
              <a:rPr lang="en-US" i="1"/>
              <a:t>x</a:t>
            </a:r>
            <a:r>
              <a:rPr lang="en-US" i="1" baseline="30000"/>
              <a:t>a</a:t>
            </a:r>
            <a:r>
              <a:rPr lang="en-US"/>
              <a:t>)</a:t>
            </a:r>
            <a:r>
              <a:rPr lang="en-US" i="1" baseline="30000"/>
              <a:t>b</a:t>
            </a:r>
            <a:r>
              <a:rPr lang="en-US"/>
              <a:t> = </a:t>
            </a:r>
            <a:r>
              <a:rPr lang="en-US" i="1"/>
              <a:t>x</a:t>
            </a:r>
            <a:r>
              <a:rPr lang="en-US" i="1" baseline="30000"/>
              <a:t>ab</a:t>
            </a:r>
          </a:p>
          <a:p>
            <a:endParaRPr lang="en-US" i="1" baseline="30000"/>
          </a:p>
          <a:p>
            <a:r>
              <a:rPr lang="en-US" i="1"/>
              <a:t>x</a:t>
            </a:r>
            <a:r>
              <a:rPr lang="en-US" baseline="30000"/>
              <a:t>0</a:t>
            </a:r>
            <a:r>
              <a:rPr lang="en-US"/>
              <a:t> = 1                    (if </a:t>
            </a:r>
            <a:r>
              <a:rPr lang="en-US" i="1"/>
              <a:t>x </a:t>
            </a:r>
            <a:r>
              <a:rPr lang="en-US"/>
              <a:t>≠ 0)   </a:t>
            </a:r>
          </a:p>
          <a:p>
            <a:endParaRPr lang="en-US"/>
          </a:p>
          <a:p>
            <a:r>
              <a:rPr lang="en-US" i="1"/>
              <a:t>x </a:t>
            </a:r>
            <a:r>
              <a:rPr lang="en-US" i="1" baseline="30000"/>
              <a:t>a</a:t>
            </a:r>
            <a:r>
              <a:rPr lang="en-US" baseline="30000"/>
              <a:t>/</a:t>
            </a:r>
            <a:r>
              <a:rPr lang="en-US" i="1" baseline="30000"/>
              <a:t>b</a:t>
            </a:r>
            <a:r>
              <a:rPr lang="en-US"/>
              <a:t> = </a:t>
            </a:r>
            <a:r>
              <a:rPr lang="en-US" i="1"/>
              <a:t>b</a:t>
            </a:r>
            <a:r>
              <a:rPr lang="en-US"/>
              <a:t>√</a:t>
            </a:r>
            <a:r>
              <a:rPr lang="en-US" i="1"/>
              <a:t>x</a:t>
            </a:r>
            <a:r>
              <a:rPr lang="en-US" i="1" baseline="30000"/>
              <a:t>a</a:t>
            </a:r>
            <a:r>
              <a:rPr lang="en-US"/>
              <a:t> = (</a:t>
            </a:r>
            <a:r>
              <a:rPr lang="en-US" i="1"/>
              <a:t>b</a:t>
            </a:r>
            <a:r>
              <a:rPr lang="en-US"/>
              <a:t>√</a:t>
            </a:r>
            <a:r>
              <a:rPr lang="en-US" i="1"/>
              <a:t>x</a:t>
            </a:r>
            <a:r>
              <a:rPr lang="en-US"/>
              <a:t>)</a:t>
            </a:r>
            <a:r>
              <a:rPr lang="en-US" i="1" baseline="30000"/>
              <a:t>a</a:t>
            </a:r>
          </a:p>
          <a:p>
            <a:endParaRPr lang="en-US" i="1" baseline="30000"/>
          </a:p>
          <a:p>
            <a:endParaRPr lang="en-US"/>
          </a:p>
          <a:p>
            <a:r>
              <a:rPr lang="en-US"/>
              <a:t>From: </a:t>
            </a:r>
            <a:r>
              <a:rPr lang="en-US">
                <a:hlinkClick r:id="rId2"/>
              </a:rPr>
              <a:t>http://oakroadsystems.com/math/expolaws.htm</a:t>
            </a:r>
            <a:r>
              <a:rPr lang="en-US"/>
              <a:t> </a:t>
            </a:r>
          </a:p>
          <a:p>
            <a:endParaRPr lang="en-US" i="1" baseline="30000"/>
          </a:p>
          <a:p>
            <a:endParaRPr lang="en-US"/>
          </a:p>
          <a:p>
            <a:endParaRPr lang="en-US" i="1" baseline="30000"/>
          </a:p>
          <a:p>
            <a:endParaRPr lang="en-US" i="1"/>
          </a:p>
          <a:p>
            <a:endParaRPr lang="en-US" sz="2000" baseline="30000"/>
          </a:p>
          <a:p>
            <a:endParaRPr lang="en-US" sz="2000" baseline="30000"/>
          </a:p>
          <a:p>
            <a:endParaRPr lang="en-US" i="1" baseline="30000"/>
          </a:p>
          <a:p>
            <a:endParaRPr lang="en-US" i="1" baseline="30000"/>
          </a:p>
        </p:txBody>
      </p:sp>
      <p:sp>
        <p:nvSpPr>
          <p:cNvPr id="17416" name="Rectangle 9"/>
          <p:cNvSpPr>
            <a:spLocks noChangeArrowheads="1"/>
          </p:cNvSpPr>
          <p:nvPr/>
        </p:nvSpPr>
        <p:spPr bwMode="auto">
          <a:xfrm>
            <a:off x="5711825" y="4768850"/>
            <a:ext cx="1901825" cy="369888"/>
          </a:xfrm>
          <a:prstGeom prst="rect">
            <a:avLst/>
          </a:prstGeom>
          <a:noFill/>
          <a:ln w="9525">
            <a:noFill/>
            <a:miter lim="800000"/>
            <a:headEnd/>
            <a:tailEnd/>
          </a:ln>
        </p:spPr>
        <p:txBody>
          <a:bodyPr wrap="none">
            <a:spAutoFit/>
          </a:bodyPr>
          <a:lstStyle/>
          <a:p>
            <a:r>
              <a:rPr lang="en-US" i="1">
                <a:hlinkClick r:id="rId3" action="ppaction://hlinksldjump"/>
              </a:rPr>
              <a:t>Return to Slide 6</a:t>
            </a:r>
            <a:endParaRPr lang="en-US"/>
          </a:p>
        </p:txBody>
      </p:sp>
      <p:sp>
        <p:nvSpPr>
          <p:cNvPr id="17417" name="TextBox 10"/>
          <p:cNvSpPr txBox="1">
            <a:spLocks noChangeArrowheads="1"/>
          </p:cNvSpPr>
          <p:nvPr/>
        </p:nvSpPr>
        <p:spPr bwMode="auto">
          <a:xfrm>
            <a:off x="4354513" y="1654175"/>
            <a:ext cx="4484687" cy="2586038"/>
          </a:xfrm>
          <a:prstGeom prst="rect">
            <a:avLst/>
          </a:prstGeom>
          <a:noFill/>
          <a:ln w="9525">
            <a:noFill/>
            <a:miter lim="800000"/>
            <a:headEnd/>
            <a:tailEnd/>
          </a:ln>
        </p:spPr>
        <p:txBody>
          <a:bodyPr>
            <a:spAutoFit/>
          </a:bodyPr>
          <a:lstStyle/>
          <a:p>
            <a:r>
              <a:rPr lang="en-US"/>
              <a:t>The prefixes, kilo, mega, giga and tera refer to thousand, million, billion and trillion, respectively.  Therefore, in the language of computer storage, </a:t>
            </a:r>
          </a:p>
          <a:p>
            <a:endParaRPr lang="en-US"/>
          </a:p>
          <a:p>
            <a:r>
              <a:rPr lang="en-US"/>
              <a:t>	kilobyte refers to 2</a:t>
            </a:r>
            <a:r>
              <a:rPr lang="en-US" baseline="30000"/>
              <a:t>10</a:t>
            </a:r>
            <a:r>
              <a:rPr lang="en-US"/>
              <a:t> bytes</a:t>
            </a:r>
          </a:p>
          <a:p>
            <a:r>
              <a:rPr lang="en-US"/>
              <a:t>	megabyte refers to 2</a:t>
            </a:r>
            <a:r>
              <a:rPr lang="en-US" baseline="30000"/>
              <a:t>20</a:t>
            </a:r>
            <a:r>
              <a:rPr lang="en-US"/>
              <a:t> bytes</a:t>
            </a:r>
          </a:p>
          <a:p>
            <a:r>
              <a:rPr lang="en-US"/>
              <a:t>	gigabyte refers to 2</a:t>
            </a:r>
            <a:r>
              <a:rPr lang="en-US" baseline="30000"/>
              <a:t>30</a:t>
            </a:r>
            <a:r>
              <a:rPr lang="en-US"/>
              <a:t> bytes</a:t>
            </a:r>
          </a:p>
          <a:p>
            <a:r>
              <a:rPr lang="en-US"/>
              <a:t>	terabyte refers to 2</a:t>
            </a:r>
            <a:r>
              <a:rPr lang="en-US" baseline="30000"/>
              <a:t>40</a:t>
            </a:r>
            <a:r>
              <a:rPr lang="en-US"/>
              <a:t> bytes</a:t>
            </a:r>
          </a:p>
        </p:txBody>
      </p:sp>
      <p:sp>
        <p:nvSpPr>
          <p:cNvPr id="17418" name="TextBox 9"/>
          <p:cNvSpPr txBox="1">
            <a:spLocks noChangeArrowheads="1"/>
          </p:cNvSpPr>
          <p:nvPr/>
        </p:nvSpPr>
        <p:spPr bwMode="auto">
          <a:xfrm>
            <a:off x="5762625" y="5311775"/>
            <a:ext cx="2424113" cy="369888"/>
          </a:xfrm>
          <a:prstGeom prst="rect">
            <a:avLst/>
          </a:prstGeom>
          <a:noFill/>
          <a:ln w="9525">
            <a:noFill/>
            <a:miter lim="800000"/>
            <a:headEnd/>
            <a:tailEnd/>
          </a:ln>
        </p:spPr>
        <p:txBody>
          <a:bodyPr>
            <a:spAutoFit/>
          </a:bodyPr>
          <a:lstStyle/>
          <a:p>
            <a:r>
              <a:rPr lang="en-US" i="1">
                <a:hlinkClick r:id="rId4" action="ppaction://hlinksldjump"/>
              </a:rPr>
              <a:t>Return to Slide 7</a:t>
            </a:r>
            <a:endParaRPr lang="en-US" i="1"/>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a:noFill/>
        </p:spPr>
        <p:txBody>
          <a:bodyPr/>
          <a:lstStyle/>
          <a:p>
            <a:fld id="{31C99372-B91E-4605-9BBD-599A833F763D}" type="slidenum">
              <a:rPr lang="en-US" smtClean="0"/>
              <a:pPr/>
              <a:t>2</a:t>
            </a:fld>
            <a:endParaRPr lang="en-US" smtClean="0"/>
          </a:p>
        </p:txBody>
      </p:sp>
      <p:sp>
        <p:nvSpPr>
          <p:cNvPr id="9219" name="Text Box 2"/>
          <p:cNvSpPr txBox="1">
            <a:spLocks noChangeArrowheads="1"/>
          </p:cNvSpPr>
          <p:nvPr/>
        </p:nvSpPr>
        <p:spPr bwMode="auto">
          <a:xfrm>
            <a:off x="581025" y="3705225"/>
            <a:ext cx="8170863" cy="2862263"/>
          </a:xfrm>
          <a:prstGeom prst="rect">
            <a:avLst/>
          </a:prstGeom>
          <a:noFill/>
          <a:ln w="9525">
            <a:noFill/>
            <a:miter lim="800000"/>
            <a:headEnd/>
            <a:tailEnd/>
          </a:ln>
        </p:spPr>
        <p:txBody>
          <a:bodyPr>
            <a:spAutoFit/>
          </a:bodyPr>
          <a:lstStyle/>
          <a:p>
            <a:pPr eaLnBrk="0" hangingPunct="0"/>
            <a:r>
              <a:rPr lang="en-US" b="1" i="1"/>
              <a:t>Slides 3-4</a:t>
            </a:r>
            <a:r>
              <a:rPr lang="en-US" i="1"/>
              <a:t> States the problem.</a:t>
            </a:r>
            <a:endParaRPr lang="en-US" b="1" i="1"/>
          </a:p>
          <a:p>
            <a:pPr eaLnBrk="0" hangingPunct="0"/>
            <a:r>
              <a:rPr lang="en-US" b="1" i="1"/>
              <a:t>Slides 5-6</a:t>
            </a:r>
            <a:r>
              <a:rPr lang="en-US" i="1"/>
              <a:t> Uses the laws of exponents to connect the  powers of 2 with powers of 10.</a:t>
            </a:r>
          </a:p>
          <a:p>
            <a:pPr eaLnBrk="0" hangingPunct="0"/>
            <a:r>
              <a:rPr lang="en-US" b="1" i="1"/>
              <a:t>Slide 7 </a:t>
            </a:r>
            <a:r>
              <a:rPr lang="en-US" i="1"/>
              <a:t>Uses a visual display to explain  error of approximation.</a:t>
            </a:r>
          </a:p>
          <a:p>
            <a:r>
              <a:rPr lang="en-US" b="1" i="1"/>
              <a:t>Slide 8</a:t>
            </a:r>
            <a:r>
              <a:rPr lang="en-US" i="1"/>
              <a:t> Creates the mental picture of what the young man was requesting.</a:t>
            </a:r>
          </a:p>
          <a:p>
            <a:r>
              <a:rPr lang="en-US" b="1" i="1"/>
              <a:t>Slide 9 </a:t>
            </a:r>
            <a:r>
              <a:rPr lang="en-US" i="1"/>
              <a:t>Measures the young man’s request in metric capacity units.</a:t>
            </a:r>
          </a:p>
          <a:p>
            <a:r>
              <a:rPr lang="en-US" b="1" i="1"/>
              <a:t>Slide 10 </a:t>
            </a:r>
            <a:r>
              <a:rPr lang="en-US" i="1"/>
              <a:t>Creates a spreadsheet to measure the young man’s request with the number of truck loads of wheat.</a:t>
            </a:r>
          </a:p>
          <a:p>
            <a:r>
              <a:rPr lang="en-US" b="1" i="1"/>
              <a:t>Slide 11</a:t>
            </a:r>
            <a:r>
              <a:rPr lang="en-US" i="1"/>
              <a:t> States the Wise Men’s reaction and their report to the King.</a:t>
            </a:r>
          </a:p>
          <a:p>
            <a:r>
              <a:rPr lang="en-US" b="1" i="1"/>
              <a:t>Slide 12 </a:t>
            </a:r>
            <a:r>
              <a:rPr lang="en-US" i="1"/>
              <a:t>Gives the End of Module Assignment.</a:t>
            </a:r>
          </a:p>
        </p:txBody>
      </p:sp>
      <p:sp>
        <p:nvSpPr>
          <p:cNvPr id="9220" name="Text Box 3"/>
          <p:cNvSpPr txBox="1">
            <a:spLocks noChangeArrowheads="1"/>
          </p:cNvSpPr>
          <p:nvPr/>
        </p:nvSpPr>
        <p:spPr bwMode="auto">
          <a:xfrm>
            <a:off x="76200" y="65088"/>
            <a:ext cx="2579688" cy="396875"/>
          </a:xfrm>
          <a:prstGeom prst="rect">
            <a:avLst/>
          </a:prstGeom>
          <a:noFill/>
          <a:ln w="9525">
            <a:noFill/>
            <a:miter lim="800000"/>
            <a:headEnd/>
            <a:tailEnd/>
          </a:ln>
        </p:spPr>
        <p:txBody>
          <a:bodyPr wrap="none">
            <a:spAutoFit/>
          </a:bodyPr>
          <a:lstStyle/>
          <a:p>
            <a:r>
              <a:rPr lang="en-US" sz="2000" b="1"/>
              <a:t>Overview of Module</a:t>
            </a:r>
          </a:p>
        </p:txBody>
      </p:sp>
      <p:sp>
        <p:nvSpPr>
          <p:cNvPr id="9221" name="Text Box 4"/>
          <p:cNvSpPr txBox="1">
            <a:spLocks noChangeArrowheads="1"/>
          </p:cNvSpPr>
          <p:nvPr/>
        </p:nvSpPr>
        <p:spPr bwMode="auto">
          <a:xfrm>
            <a:off x="685800" y="838200"/>
            <a:ext cx="8001000" cy="2770188"/>
          </a:xfrm>
          <a:prstGeom prst="rect">
            <a:avLst/>
          </a:prstGeom>
          <a:solidFill>
            <a:srgbClr val="CCECFF">
              <a:alpha val="50195"/>
            </a:srgbClr>
          </a:solidFill>
          <a:ln w="38100" algn="ctr">
            <a:solidFill>
              <a:srgbClr val="006699"/>
            </a:solidFill>
            <a:miter lim="800000"/>
            <a:headEnd/>
            <a:tailEnd/>
          </a:ln>
        </p:spPr>
        <p:txBody>
          <a:bodyPr lIns="182880" tIns="137160" rIns="182880" bIns="137160">
            <a:spAutoFit/>
          </a:bodyPr>
          <a:lstStyle/>
          <a:p>
            <a:pPr eaLnBrk="0" hangingPunct="0"/>
            <a:r>
              <a:rPr lang="en-US" b="1"/>
              <a:t>This module on powers of 2 has several important dimensions. Estimation skills for doubling are minimally effective for most people because the first few “doublings” do not seem to give dramatic change. No doubt this partially explains why the King got angry when the young man made his request. Another dimension is that doubling involves the function, </a:t>
            </a:r>
            <a:r>
              <a:rPr lang="en-US" b="1" i="1"/>
              <a:t>f</a:t>
            </a:r>
            <a:r>
              <a:rPr lang="en-US" b="1"/>
              <a:t>(</a:t>
            </a:r>
            <a:r>
              <a:rPr lang="en-US" b="1" i="1"/>
              <a:t>x</a:t>
            </a:r>
            <a:r>
              <a:rPr lang="en-US" b="1"/>
              <a:t>) = 2</a:t>
            </a:r>
            <a:r>
              <a:rPr lang="en-US" b="1" i="1" baseline="30000"/>
              <a:t>x</a:t>
            </a:r>
            <a:r>
              <a:rPr lang="en-US" b="1" baseline="30000"/>
              <a:t> </a:t>
            </a:r>
            <a:r>
              <a:rPr lang="en-US" b="1"/>
              <a:t>, which models many real life situations. Finally, opportunities for unit conversion activities in nonstandard settings are provided throughout the module, when you are asked to calculate the volume of the many grains of wheat.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3D306B2E-74B7-4496-94C1-22823246FB97}" type="slidenum">
              <a:rPr lang="en-US" smtClean="0"/>
              <a:pPr/>
              <a:t>3</a:t>
            </a:fld>
            <a:endParaRPr lang="en-US" smtClean="0"/>
          </a:p>
        </p:txBody>
      </p:sp>
      <p:sp>
        <p:nvSpPr>
          <p:cNvPr id="10243" name="Rectangle 2"/>
          <p:cNvSpPr>
            <a:spLocks noGrp="1" noChangeArrowheads="1"/>
          </p:cNvSpPr>
          <p:nvPr>
            <p:ph type="body" idx="1"/>
          </p:nvPr>
        </p:nvSpPr>
        <p:spPr>
          <a:xfrm>
            <a:off x="652463" y="1157288"/>
            <a:ext cx="7678737" cy="2141537"/>
          </a:xfrm>
          <a:solidFill>
            <a:srgbClr val="CCECFF">
              <a:alpha val="50195"/>
            </a:srgbClr>
          </a:solidFill>
          <a:ln w="38100">
            <a:solidFill>
              <a:srgbClr val="006699"/>
            </a:solidFill>
          </a:ln>
        </p:spPr>
        <p:txBody>
          <a:bodyPr>
            <a:spAutoFit/>
          </a:bodyPr>
          <a:lstStyle/>
          <a:p>
            <a:pPr marL="0" indent="0" eaLnBrk="1" hangingPunct="1">
              <a:lnSpc>
                <a:spcPct val="80000"/>
              </a:lnSpc>
              <a:buFontTx/>
              <a:buNone/>
            </a:pPr>
            <a:r>
              <a:rPr lang="en-US" sz="1800" b="1" smtClean="0">
                <a:solidFill>
                  <a:schemeClr val="tx1"/>
                </a:solidFill>
              </a:rPr>
              <a:t>A young man saves the life of a King’s daughter. Feeling grateful, the King offers the young man a reward up to half of his kingdom. The young man requests two grains of wheat on the first day, and that each subsequent day, the amount of the wheat be doubled. The reward will be the wheat at the end of forty days. </a:t>
            </a:r>
          </a:p>
          <a:p>
            <a:pPr marL="0" indent="0" eaLnBrk="1" hangingPunct="1">
              <a:lnSpc>
                <a:spcPct val="80000"/>
              </a:lnSpc>
              <a:buFontTx/>
              <a:buNone/>
            </a:pPr>
            <a:r>
              <a:rPr lang="en-US" sz="1800" b="1" smtClean="0">
                <a:solidFill>
                  <a:schemeClr val="tx1"/>
                </a:solidFill>
              </a:rPr>
              <a:t>The King is insulted that his generosity was trivialized, so he orders the young man to receive forty lashes. The young man pleads with the King that the King’s Wise Men study his request carefully. The King reluctantly directs his Wise Men to study the request.</a:t>
            </a:r>
            <a:endParaRPr lang="en-US" sz="1600" smtClean="0">
              <a:solidFill>
                <a:schemeClr val="tx1"/>
              </a:solidFill>
            </a:endParaRPr>
          </a:p>
        </p:txBody>
      </p:sp>
      <p:sp>
        <p:nvSpPr>
          <p:cNvPr id="10244" name="Text Box 3"/>
          <p:cNvSpPr txBox="1">
            <a:spLocks noChangeArrowheads="1"/>
          </p:cNvSpPr>
          <p:nvPr/>
        </p:nvSpPr>
        <p:spPr bwMode="auto">
          <a:xfrm>
            <a:off x="76200" y="76200"/>
            <a:ext cx="1200150" cy="396875"/>
          </a:xfrm>
          <a:prstGeom prst="rect">
            <a:avLst/>
          </a:prstGeom>
          <a:noFill/>
          <a:ln w="9525">
            <a:noFill/>
            <a:miter lim="800000"/>
            <a:headEnd/>
            <a:tailEnd/>
          </a:ln>
        </p:spPr>
        <p:txBody>
          <a:bodyPr wrap="none">
            <a:spAutoFit/>
          </a:bodyPr>
          <a:lstStyle/>
          <a:p>
            <a:r>
              <a:rPr lang="en-US" sz="2000" b="1"/>
              <a:t>Problem</a:t>
            </a:r>
          </a:p>
        </p:txBody>
      </p:sp>
      <p:sp>
        <p:nvSpPr>
          <p:cNvPr id="10245" name="Text Box 4"/>
          <p:cNvSpPr txBox="1">
            <a:spLocks noChangeArrowheads="1"/>
          </p:cNvSpPr>
          <p:nvPr/>
        </p:nvSpPr>
        <p:spPr bwMode="auto">
          <a:xfrm>
            <a:off x="762000" y="4151313"/>
            <a:ext cx="7162800" cy="923925"/>
          </a:xfrm>
          <a:prstGeom prst="rect">
            <a:avLst/>
          </a:prstGeom>
          <a:solidFill>
            <a:srgbClr val="CCFFCC">
              <a:alpha val="50195"/>
            </a:srgbClr>
          </a:solidFill>
          <a:ln w="38100">
            <a:solidFill>
              <a:srgbClr val="339966"/>
            </a:solidFill>
            <a:miter lim="800000"/>
            <a:headEnd/>
            <a:tailEnd/>
          </a:ln>
        </p:spPr>
        <p:txBody>
          <a:bodyPr>
            <a:spAutoFit/>
          </a:bodyPr>
          <a:lstStyle/>
          <a:p>
            <a:pPr>
              <a:lnSpc>
                <a:spcPct val="90000"/>
              </a:lnSpc>
              <a:spcBef>
                <a:spcPct val="20000"/>
              </a:spcBef>
            </a:pPr>
            <a:r>
              <a:rPr lang="en-US" sz="2000" b="1">
                <a:sym typeface="Wingdings" pitchFamily="2" charset="2"/>
              </a:rPr>
              <a:t>Can the Wise Men convince the King to pardon the young man? The Wise Men go to the royal granary and began the process of doubling.</a:t>
            </a:r>
          </a:p>
        </p:txBody>
      </p:sp>
      <p:sp>
        <p:nvSpPr>
          <p:cNvPr id="10246" name="Text Box 4"/>
          <p:cNvSpPr txBox="1">
            <a:spLocks noChangeArrowheads="1"/>
          </p:cNvSpPr>
          <p:nvPr/>
        </p:nvSpPr>
        <p:spPr bwMode="auto">
          <a:xfrm>
            <a:off x="762000" y="5410200"/>
            <a:ext cx="7162800" cy="923925"/>
          </a:xfrm>
          <a:prstGeom prst="rect">
            <a:avLst/>
          </a:prstGeom>
          <a:solidFill>
            <a:schemeClr val="accent5">
              <a:lumMod val="90000"/>
              <a:alpha val="50195"/>
            </a:schemeClr>
          </a:solidFill>
          <a:ln w="38100">
            <a:solidFill>
              <a:srgbClr val="006699"/>
            </a:solidFill>
            <a:miter lim="800000"/>
            <a:headEnd/>
            <a:tailEnd/>
          </a:ln>
        </p:spPr>
        <p:txBody>
          <a:bodyPr>
            <a:spAutoFit/>
          </a:bodyPr>
          <a:lstStyle/>
          <a:p>
            <a:pPr>
              <a:lnSpc>
                <a:spcPct val="90000"/>
              </a:lnSpc>
              <a:spcBef>
                <a:spcPct val="20000"/>
              </a:spcBef>
              <a:defRPr/>
            </a:pPr>
            <a:r>
              <a:rPr lang="en-US" sz="2000" b="1" dirty="0">
                <a:sym typeface="Wingdings" pitchFamily="16" charset="2"/>
              </a:rPr>
              <a:t>In this module we anticipate what the Wise Men will find, using some insights from modern mathematics and the power of spreadsheets.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p:spPr>
        <p:txBody>
          <a:bodyPr/>
          <a:lstStyle/>
          <a:p>
            <a:fld id="{82F847F7-6B00-4CC1-AD67-4E660983F2D3}" type="slidenum">
              <a:rPr lang="en-US" smtClean="0"/>
              <a:pPr/>
              <a:t>4</a:t>
            </a:fld>
            <a:endParaRPr lang="en-US" smtClean="0"/>
          </a:p>
        </p:txBody>
      </p:sp>
      <p:sp>
        <p:nvSpPr>
          <p:cNvPr id="11267" name="Text Box 3"/>
          <p:cNvSpPr txBox="1">
            <a:spLocks noChangeArrowheads="1"/>
          </p:cNvSpPr>
          <p:nvPr/>
        </p:nvSpPr>
        <p:spPr bwMode="auto">
          <a:xfrm>
            <a:off x="76200" y="65088"/>
            <a:ext cx="6370638" cy="400050"/>
          </a:xfrm>
          <a:prstGeom prst="rect">
            <a:avLst/>
          </a:prstGeom>
          <a:noFill/>
          <a:ln w="9525">
            <a:noFill/>
            <a:miter lim="800000"/>
            <a:headEnd/>
            <a:tailEnd/>
          </a:ln>
        </p:spPr>
        <p:txBody>
          <a:bodyPr wrap="none">
            <a:spAutoFit/>
          </a:bodyPr>
          <a:lstStyle/>
          <a:p>
            <a:r>
              <a:rPr lang="en-US" sz="2000" b="1"/>
              <a:t>Part 1                              Estimation and Verification</a:t>
            </a:r>
          </a:p>
        </p:txBody>
      </p:sp>
      <p:sp>
        <p:nvSpPr>
          <p:cNvPr id="11268" name="Text Box 7"/>
          <p:cNvSpPr txBox="1">
            <a:spLocks noChangeArrowheads="1"/>
          </p:cNvSpPr>
          <p:nvPr/>
        </p:nvSpPr>
        <p:spPr bwMode="auto">
          <a:xfrm>
            <a:off x="685800" y="838200"/>
            <a:ext cx="8001000" cy="3878263"/>
          </a:xfrm>
          <a:prstGeom prst="rect">
            <a:avLst/>
          </a:prstGeom>
          <a:solidFill>
            <a:srgbClr val="CCECFF">
              <a:alpha val="50195"/>
            </a:srgbClr>
          </a:solidFill>
          <a:ln w="38100" algn="ctr">
            <a:solidFill>
              <a:srgbClr val="006699"/>
            </a:solidFill>
            <a:miter lim="800000"/>
            <a:headEnd/>
            <a:tailEnd/>
          </a:ln>
        </p:spPr>
        <p:txBody>
          <a:bodyPr lIns="182880" tIns="137160" rIns="182880" bIns="137160">
            <a:spAutoFit/>
          </a:bodyPr>
          <a:lstStyle/>
          <a:p>
            <a:pPr eaLnBrk="0" hangingPunct="0"/>
            <a:r>
              <a:rPr lang="en-US" b="1"/>
              <a:t>The issue addressed by this module is: How much space does it take to contain 2</a:t>
            </a:r>
            <a:r>
              <a:rPr lang="en-US" b="1" baseline="30000"/>
              <a:t>40</a:t>
            </a:r>
            <a:r>
              <a:rPr lang="en-US" b="1"/>
              <a:t> grains of wheat.  This is an estimation problem.  We do not need to know the volume exactly.  It is sufficient to know whether it is reasonable in terms of the amount of wheat the King could deliver.  We will make use of an extraordinarily convenient relation between powers of 2 and powers of 10. If you know this relationship, you can write down without calculating the order of magnitude (power of 10) of 2</a:t>
            </a:r>
            <a:r>
              <a:rPr lang="en-US" b="1" baseline="30000"/>
              <a:t>40</a:t>
            </a:r>
            <a:r>
              <a:rPr lang="en-US" b="1"/>
              <a:t>.  The relationship is that 2 raised to a particular power is almost equal to a well-known power of 10 (you use the word every day).  The purpose of the next few spreadsheets is two-fold: (1) to determine the relationship (which power of 2 corresponds to what well-known power of 10?), and (2) to verify that the approximation given by the relationship is a good one.</a:t>
            </a:r>
          </a:p>
        </p:txBody>
      </p:sp>
      <p:sp>
        <p:nvSpPr>
          <p:cNvPr id="11269" name="Text Box 7"/>
          <p:cNvSpPr txBox="1">
            <a:spLocks noChangeArrowheads="1"/>
          </p:cNvSpPr>
          <p:nvPr/>
        </p:nvSpPr>
        <p:spPr bwMode="auto">
          <a:xfrm>
            <a:off x="688975" y="5108575"/>
            <a:ext cx="8001000" cy="1135063"/>
          </a:xfrm>
          <a:prstGeom prst="rect">
            <a:avLst/>
          </a:prstGeom>
          <a:solidFill>
            <a:srgbClr val="CCECFF">
              <a:alpha val="50195"/>
            </a:srgbClr>
          </a:solidFill>
          <a:ln w="38100" algn="ctr">
            <a:solidFill>
              <a:srgbClr val="006699"/>
            </a:solidFill>
            <a:miter lim="800000"/>
            <a:headEnd/>
            <a:tailEnd/>
          </a:ln>
        </p:spPr>
        <p:txBody>
          <a:bodyPr lIns="182880" tIns="137160" rIns="182880" bIns="137160">
            <a:spAutoFit/>
          </a:bodyPr>
          <a:lstStyle/>
          <a:p>
            <a:pPr eaLnBrk="0" hangingPunct="0"/>
            <a:r>
              <a:rPr lang="en-US" b="1"/>
              <a:t>Since grains of wheat are small, and their numbers are huge, we need to aid our intuition through the use of some intermediate common objects to serve as units of measure.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3"/>
          <p:cNvSpPr>
            <a:spLocks noGrp="1"/>
          </p:cNvSpPr>
          <p:nvPr>
            <p:ph type="sldNum" sz="quarter" idx="12"/>
          </p:nvPr>
        </p:nvSpPr>
        <p:spPr>
          <a:noFill/>
        </p:spPr>
        <p:txBody>
          <a:bodyPr/>
          <a:lstStyle/>
          <a:p>
            <a:fld id="{F1D361E3-17C5-4293-BC46-8EAF7746EDB3}" type="slidenum">
              <a:rPr lang="en-US" smtClean="0"/>
              <a:pPr/>
              <a:t>5</a:t>
            </a:fld>
            <a:endParaRPr lang="en-US" smtClean="0"/>
          </a:p>
        </p:txBody>
      </p:sp>
      <p:sp>
        <p:nvSpPr>
          <p:cNvPr id="1028" name="Text Box 2"/>
          <p:cNvSpPr txBox="1">
            <a:spLocks noChangeArrowheads="1"/>
          </p:cNvSpPr>
          <p:nvPr/>
        </p:nvSpPr>
        <p:spPr bwMode="auto">
          <a:xfrm>
            <a:off x="76200" y="65088"/>
            <a:ext cx="2328863" cy="400050"/>
          </a:xfrm>
          <a:prstGeom prst="rect">
            <a:avLst/>
          </a:prstGeom>
          <a:noFill/>
          <a:ln w="9525">
            <a:noFill/>
            <a:miter lim="800000"/>
            <a:headEnd/>
            <a:tailEnd/>
          </a:ln>
        </p:spPr>
        <p:txBody>
          <a:bodyPr wrap="none">
            <a:spAutoFit/>
          </a:bodyPr>
          <a:lstStyle/>
          <a:p>
            <a:r>
              <a:rPr lang="en-US" sz="2000" b="1"/>
              <a:t>Watching 2</a:t>
            </a:r>
            <a:r>
              <a:rPr lang="en-US" sz="2000" b="1" i="1" baseline="30000"/>
              <a:t>n</a:t>
            </a:r>
            <a:r>
              <a:rPr lang="en-US" sz="2000" b="1"/>
              <a:t> grow</a:t>
            </a:r>
            <a:endParaRPr lang="en-US" b="1"/>
          </a:p>
        </p:txBody>
      </p:sp>
      <p:sp>
        <p:nvSpPr>
          <p:cNvPr id="1029" name="Text Box 793"/>
          <p:cNvSpPr txBox="1">
            <a:spLocks noChangeArrowheads="1"/>
          </p:cNvSpPr>
          <p:nvPr/>
        </p:nvSpPr>
        <p:spPr bwMode="auto">
          <a:xfrm>
            <a:off x="3810000" y="3200400"/>
            <a:ext cx="184150" cy="366713"/>
          </a:xfrm>
          <a:prstGeom prst="rect">
            <a:avLst/>
          </a:prstGeom>
          <a:noFill/>
          <a:ln w="9525" algn="ctr">
            <a:noFill/>
            <a:miter lim="800000"/>
            <a:headEnd/>
            <a:tailEnd/>
          </a:ln>
        </p:spPr>
        <p:txBody>
          <a:bodyPr wrap="none">
            <a:spAutoFit/>
          </a:bodyPr>
          <a:lstStyle/>
          <a:p>
            <a:endParaRPr lang="en-US"/>
          </a:p>
        </p:txBody>
      </p:sp>
      <p:sp>
        <p:nvSpPr>
          <p:cNvPr id="1030" name="Rectangle 4"/>
          <p:cNvSpPr>
            <a:spLocks noChangeArrowheads="1"/>
          </p:cNvSpPr>
          <p:nvPr/>
        </p:nvSpPr>
        <p:spPr bwMode="auto">
          <a:xfrm>
            <a:off x="2624138" y="5076825"/>
            <a:ext cx="457200" cy="304800"/>
          </a:xfrm>
          <a:prstGeom prst="rect">
            <a:avLst/>
          </a:prstGeom>
          <a:solidFill>
            <a:srgbClr val="FFFF99"/>
          </a:solidFill>
          <a:ln w="9525">
            <a:solidFill>
              <a:schemeClr val="tx1"/>
            </a:solidFill>
            <a:miter lim="800000"/>
            <a:headEnd/>
            <a:tailEnd/>
          </a:ln>
        </p:spPr>
        <p:txBody>
          <a:bodyPr wrap="none" anchor="ctr"/>
          <a:lstStyle/>
          <a:p>
            <a:endParaRPr lang="en-US"/>
          </a:p>
        </p:txBody>
      </p:sp>
      <p:sp>
        <p:nvSpPr>
          <p:cNvPr id="1031" name="Rectangle 4"/>
          <p:cNvSpPr>
            <a:spLocks noChangeArrowheads="1"/>
          </p:cNvSpPr>
          <p:nvPr/>
        </p:nvSpPr>
        <p:spPr bwMode="auto">
          <a:xfrm>
            <a:off x="2624138" y="5638800"/>
            <a:ext cx="457200" cy="304800"/>
          </a:xfrm>
          <a:prstGeom prst="rect">
            <a:avLst/>
          </a:prstGeom>
          <a:solidFill>
            <a:srgbClr val="FFCC99"/>
          </a:solidFill>
          <a:ln w="9525">
            <a:solidFill>
              <a:schemeClr val="tx1"/>
            </a:solidFill>
            <a:miter lim="800000"/>
            <a:headEnd/>
            <a:tailEnd/>
          </a:ln>
        </p:spPr>
        <p:txBody>
          <a:bodyPr wrap="none" anchor="ctr"/>
          <a:lstStyle/>
          <a:p>
            <a:endParaRPr lang="en-US"/>
          </a:p>
        </p:txBody>
      </p:sp>
      <p:sp>
        <p:nvSpPr>
          <p:cNvPr id="1032" name="Rectangle 6"/>
          <p:cNvSpPr>
            <a:spLocks noChangeArrowheads="1"/>
          </p:cNvSpPr>
          <p:nvPr/>
        </p:nvSpPr>
        <p:spPr bwMode="auto">
          <a:xfrm>
            <a:off x="3228975" y="5091113"/>
            <a:ext cx="2882900" cy="366712"/>
          </a:xfrm>
          <a:prstGeom prst="rect">
            <a:avLst/>
          </a:prstGeom>
          <a:noFill/>
          <a:ln w="9525">
            <a:noFill/>
            <a:miter lim="800000"/>
            <a:headEnd/>
            <a:tailEnd/>
          </a:ln>
        </p:spPr>
        <p:txBody>
          <a:bodyPr wrap="none">
            <a:spAutoFit/>
          </a:bodyPr>
          <a:lstStyle/>
          <a:p>
            <a:r>
              <a:rPr lang="en-US" b="1"/>
              <a:t>= Cell with a number in it</a:t>
            </a:r>
          </a:p>
        </p:txBody>
      </p:sp>
      <p:sp>
        <p:nvSpPr>
          <p:cNvPr id="1033" name="Rectangle 5"/>
          <p:cNvSpPr>
            <a:spLocks noChangeArrowheads="1"/>
          </p:cNvSpPr>
          <p:nvPr/>
        </p:nvSpPr>
        <p:spPr bwMode="auto">
          <a:xfrm>
            <a:off x="3259138" y="5653088"/>
            <a:ext cx="2882900" cy="366712"/>
          </a:xfrm>
          <a:prstGeom prst="rect">
            <a:avLst/>
          </a:prstGeom>
          <a:noFill/>
          <a:ln w="9525">
            <a:noFill/>
            <a:miter lim="800000"/>
            <a:headEnd/>
            <a:tailEnd/>
          </a:ln>
        </p:spPr>
        <p:txBody>
          <a:bodyPr wrap="none">
            <a:spAutoFit/>
          </a:bodyPr>
          <a:lstStyle/>
          <a:p>
            <a:r>
              <a:rPr lang="en-US" b="1"/>
              <a:t>= Cell with a formula in it</a:t>
            </a:r>
          </a:p>
        </p:txBody>
      </p:sp>
      <p:sp>
        <p:nvSpPr>
          <p:cNvPr id="1034" name="Text Box 4"/>
          <p:cNvSpPr txBox="1">
            <a:spLocks noChangeArrowheads="1"/>
          </p:cNvSpPr>
          <p:nvPr/>
        </p:nvSpPr>
        <p:spPr bwMode="auto">
          <a:xfrm>
            <a:off x="2489200" y="1146175"/>
            <a:ext cx="5043488" cy="923925"/>
          </a:xfrm>
          <a:prstGeom prst="rect">
            <a:avLst/>
          </a:prstGeom>
          <a:solidFill>
            <a:srgbClr val="CCFFCC">
              <a:alpha val="50195"/>
            </a:srgbClr>
          </a:solidFill>
          <a:ln w="38100">
            <a:solidFill>
              <a:srgbClr val="339966"/>
            </a:solidFill>
            <a:miter lim="800000"/>
            <a:headEnd/>
            <a:tailEnd/>
          </a:ln>
        </p:spPr>
        <p:txBody>
          <a:bodyPr>
            <a:spAutoFit/>
          </a:bodyPr>
          <a:lstStyle/>
          <a:p>
            <a:r>
              <a:rPr lang="en-US"/>
              <a:t>In this slide we observe the growth of 2</a:t>
            </a:r>
            <a:r>
              <a:rPr lang="en-US" i="1" baseline="30000"/>
              <a:t>n</a:t>
            </a:r>
            <a:r>
              <a:rPr lang="en-US"/>
              <a:t>. Develop a spreadsheet to show the value of 2</a:t>
            </a:r>
            <a:r>
              <a:rPr lang="en-US" i="1" baseline="30000"/>
              <a:t>n</a:t>
            </a:r>
            <a:r>
              <a:rPr lang="en-US"/>
              <a:t> for all values of </a:t>
            </a:r>
            <a:r>
              <a:rPr lang="en-US" i="1"/>
              <a:t>n</a:t>
            </a:r>
            <a:r>
              <a:rPr lang="en-US"/>
              <a:t> between 1 and 40.</a:t>
            </a:r>
          </a:p>
        </p:txBody>
      </p:sp>
      <p:sp>
        <p:nvSpPr>
          <p:cNvPr id="1035" name="Text Box 4"/>
          <p:cNvSpPr txBox="1">
            <a:spLocks noChangeArrowheads="1"/>
          </p:cNvSpPr>
          <p:nvPr/>
        </p:nvSpPr>
        <p:spPr bwMode="auto">
          <a:xfrm>
            <a:off x="2525713" y="2533650"/>
            <a:ext cx="5630862" cy="922338"/>
          </a:xfrm>
          <a:prstGeom prst="rect">
            <a:avLst/>
          </a:prstGeom>
          <a:solidFill>
            <a:srgbClr val="CCFFCC">
              <a:alpha val="50195"/>
            </a:srgbClr>
          </a:solidFill>
          <a:ln w="38100">
            <a:solidFill>
              <a:srgbClr val="339966"/>
            </a:solidFill>
            <a:miter lim="800000"/>
            <a:headEnd/>
            <a:tailEnd/>
          </a:ln>
        </p:spPr>
        <p:txBody>
          <a:bodyPr>
            <a:spAutoFit/>
          </a:bodyPr>
          <a:lstStyle/>
          <a:p>
            <a:r>
              <a:rPr lang="en-US"/>
              <a:t>Look carefully at the values of 2</a:t>
            </a:r>
            <a:r>
              <a:rPr lang="en-US" i="1" baseline="30000"/>
              <a:t>n</a:t>
            </a:r>
            <a:r>
              <a:rPr lang="en-US"/>
              <a:t>. For which value of n is 2</a:t>
            </a:r>
            <a:r>
              <a:rPr lang="en-US" i="1" baseline="30000"/>
              <a:t>n</a:t>
            </a:r>
            <a:r>
              <a:rPr lang="en-US"/>
              <a:t> approximately a natural number power of 10? (That is, 2</a:t>
            </a:r>
            <a:r>
              <a:rPr lang="en-US" i="1" baseline="30000"/>
              <a:t>n</a:t>
            </a:r>
            <a:r>
              <a:rPr lang="en-US"/>
              <a:t> </a:t>
            </a:r>
            <a:r>
              <a:rPr lang="en-US">
                <a:cs typeface="Arial" charset="0"/>
              </a:rPr>
              <a:t>≈</a:t>
            </a:r>
            <a:r>
              <a:rPr lang="en-US"/>
              <a:t> 10</a:t>
            </a:r>
            <a:r>
              <a:rPr lang="en-US" i="1" baseline="30000"/>
              <a:t>m</a:t>
            </a:r>
            <a:r>
              <a:rPr lang="en-US" baseline="30000"/>
              <a:t>  </a:t>
            </a:r>
            <a:r>
              <a:rPr lang="en-US"/>
              <a:t>for which values of </a:t>
            </a:r>
            <a:r>
              <a:rPr lang="en-US" i="1"/>
              <a:t>n</a:t>
            </a:r>
            <a:r>
              <a:rPr lang="en-US"/>
              <a:t> and </a:t>
            </a:r>
            <a:r>
              <a:rPr lang="en-US" i="1"/>
              <a:t>m</a:t>
            </a:r>
            <a:r>
              <a:rPr lang="en-US"/>
              <a:t>?)</a:t>
            </a:r>
          </a:p>
        </p:txBody>
      </p:sp>
      <p:sp>
        <p:nvSpPr>
          <p:cNvPr id="1036" name="Text Box 4"/>
          <p:cNvSpPr txBox="1">
            <a:spLocks noChangeArrowheads="1"/>
          </p:cNvSpPr>
          <p:nvPr/>
        </p:nvSpPr>
        <p:spPr bwMode="auto">
          <a:xfrm>
            <a:off x="2286000" y="4354513"/>
            <a:ext cx="2968625" cy="369887"/>
          </a:xfrm>
          <a:prstGeom prst="rect">
            <a:avLst/>
          </a:prstGeom>
          <a:solidFill>
            <a:srgbClr val="CCFFCC">
              <a:alpha val="50195"/>
            </a:srgbClr>
          </a:solidFill>
          <a:ln w="38100">
            <a:solidFill>
              <a:srgbClr val="339966"/>
            </a:solidFill>
            <a:miter lim="800000"/>
            <a:headEnd/>
            <a:tailEnd/>
          </a:ln>
        </p:spPr>
        <p:txBody>
          <a:bodyPr>
            <a:spAutoFit/>
          </a:bodyPr>
          <a:lstStyle/>
          <a:p>
            <a:r>
              <a:rPr lang="en-US"/>
              <a:t>Recreate this spreadsheet</a:t>
            </a:r>
          </a:p>
        </p:txBody>
      </p:sp>
      <p:pic>
        <p:nvPicPr>
          <p:cNvPr id="1040" name="Picture 16"/>
          <p:cNvPicPr>
            <a:picLocks noChangeAspect="1" noChangeArrowheads="1"/>
          </p:cNvPicPr>
          <p:nvPr/>
        </p:nvPicPr>
        <p:blipFill>
          <a:blip r:embed="rId2"/>
          <a:srcRect/>
          <a:stretch>
            <a:fillRect/>
          </a:stretch>
        </p:blipFill>
        <p:spPr bwMode="auto">
          <a:xfrm>
            <a:off x="368528" y="706892"/>
            <a:ext cx="1527175" cy="607853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3" name="Picture 15"/>
          <p:cNvPicPr>
            <a:picLocks noChangeAspect="1" noChangeArrowheads="1"/>
          </p:cNvPicPr>
          <p:nvPr/>
        </p:nvPicPr>
        <p:blipFill>
          <a:blip r:embed="rId2"/>
          <a:srcRect/>
          <a:stretch>
            <a:fillRect/>
          </a:stretch>
        </p:blipFill>
        <p:spPr bwMode="auto">
          <a:xfrm>
            <a:off x="535437" y="662441"/>
            <a:ext cx="3051175" cy="6003925"/>
          </a:xfrm>
          <a:prstGeom prst="rect">
            <a:avLst/>
          </a:prstGeom>
          <a:noFill/>
          <a:ln w="9525">
            <a:noFill/>
            <a:miter lim="800000"/>
            <a:headEnd/>
            <a:tailEnd/>
          </a:ln>
          <a:effectLst/>
        </p:spPr>
      </p:pic>
      <p:sp>
        <p:nvSpPr>
          <p:cNvPr id="2051" name="Slide Number Placeholder 3"/>
          <p:cNvSpPr>
            <a:spLocks noGrp="1"/>
          </p:cNvSpPr>
          <p:nvPr>
            <p:ph type="sldNum" sz="quarter" idx="12"/>
          </p:nvPr>
        </p:nvSpPr>
        <p:spPr>
          <a:noFill/>
        </p:spPr>
        <p:txBody>
          <a:bodyPr/>
          <a:lstStyle/>
          <a:p>
            <a:fld id="{1D94A721-F67C-4CFD-9C06-8FECD0EE167D}" type="slidenum">
              <a:rPr lang="en-US" smtClean="0"/>
              <a:pPr/>
              <a:t>6</a:t>
            </a:fld>
            <a:endParaRPr lang="en-US" smtClean="0"/>
          </a:p>
        </p:txBody>
      </p:sp>
      <p:sp>
        <p:nvSpPr>
          <p:cNvPr id="2052" name="Text Box 2"/>
          <p:cNvSpPr txBox="1">
            <a:spLocks noChangeArrowheads="1"/>
          </p:cNvSpPr>
          <p:nvPr/>
        </p:nvSpPr>
        <p:spPr bwMode="auto">
          <a:xfrm>
            <a:off x="76200" y="65088"/>
            <a:ext cx="3074988" cy="400050"/>
          </a:xfrm>
          <a:prstGeom prst="rect">
            <a:avLst/>
          </a:prstGeom>
          <a:noFill/>
          <a:ln w="9525">
            <a:noFill/>
            <a:miter lim="800000"/>
            <a:headEnd/>
            <a:tailEnd/>
          </a:ln>
        </p:spPr>
        <p:txBody>
          <a:bodyPr wrap="none">
            <a:spAutoFit/>
          </a:bodyPr>
          <a:lstStyle/>
          <a:p>
            <a:r>
              <a:rPr lang="en-US" sz="2000" b="1"/>
              <a:t>Connecting 2</a:t>
            </a:r>
            <a:r>
              <a:rPr lang="en-US" sz="2000" b="1" i="1" baseline="30000"/>
              <a:t>n</a:t>
            </a:r>
            <a:r>
              <a:rPr lang="en-US" sz="2000" b="1"/>
              <a:t> with 10</a:t>
            </a:r>
            <a:r>
              <a:rPr lang="en-US" sz="2000" b="1" i="1" baseline="30000"/>
              <a:t>m</a:t>
            </a:r>
          </a:p>
        </p:txBody>
      </p:sp>
      <p:sp>
        <p:nvSpPr>
          <p:cNvPr id="2053" name="Text Box 6"/>
          <p:cNvSpPr txBox="1">
            <a:spLocks noChangeArrowheads="1"/>
          </p:cNvSpPr>
          <p:nvPr/>
        </p:nvSpPr>
        <p:spPr bwMode="auto">
          <a:xfrm>
            <a:off x="3810000" y="3200400"/>
            <a:ext cx="184150" cy="366713"/>
          </a:xfrm>
          <a:prstGeom prst="rect">
            <a:avLst/>
          </a:prstGeom>
          <a:noFill/>
          <a:ln w="9525" algn="ctr">
            <a:noFill/>
            <a:miter lim="800000"/>
            <a:headEnd/>
            <a:tailEnd/>
          </a:ln>
        </p:spPr>
        <p:txBody>
          <a:bodyPr wrap="none">
            <a:spAutoFit/>
          </a:bodyPr>
          <a:lstStyle/>
          <a:p>
            <a:endParaRPr lang="en-US"/>
          </a:p>
        </p:txBody>
      </p:sp>
      <p:sp>
        <p:nvSpPr>
          <p:cNvPr id="2054" name="Rectangle 10"/>
          <p:cNvSpPr>
            <a:spLocks noChangeArrowheads="1"/>
          </p:cNvSpPr>
          <p:nvPr/>
        </p:nvSpPr>
        <p:spPr bwMode="auto">
          <a:xfrm>
            <a:off x="4879975" y="5519738"/>
            <a:ext cx="3124200" cy="923925"/>
          </a:xfrm>
          <a:prstGeom prst="rect">
            <a:avLst/>
          </a:prstGeom>
          <a:solidFill>
            <a:srgbClr val="FF7C80">
              <a:alpha val="80000"/>
            </a:srgbClr>
          </a:solidFill>
          <a:ln w="38100" algn="ctr">
            <a:solidFill>
              <a:srgbClr val="800000"/>
            </a:solidFill>
            <a:miter lim="800000"/>
            <a:headEnd/>
            <a:tailEnd/>
          </a:ln>
        </p:spPr>
        <p:txBody>
          <a:bodyPr anchor="ctr">
            <a:spAutoFit/>
          </a:bodyPr>
          <a:lstStyle/>
          <a:p>
            <a:pPr algn="ctr"/>
            <a:r>
              <a:rPr lang="en-US" dirty="0"/>
              <a:t>Need help remembering the Laws of Exponents? </a:t>
            </a:r>
          </a:p>
          <a:p>
            <a:pPr algn="ctr"/>
            <a:r>
              <a:rPr lang="en-US" dirty="0">
                <a:solidFill>
                  <a:srgbClr val="800000"/>
                </a:solidFill>
                <a:hlinkClick r:id="rId3" action="ppaction://hlinksldjump"/>
              </a:rPr>
              <a:t>End Note 2</a:t>
            </a:r>
            <a:endParaRPr lang="en-US" dirty="0">
              <a:solidFill>
                <a:srgbClr val="800000"/>
              </a:solidFill>
            </a:endParaRPr>
          </a:p>
        </p:txBody>
      </p:sp>
      <p:sp>
        <p:nvSpPr>
          <p:cNvPr id="2055" name="Rectangle 10"/>
          <p:cNvSpPr>
            <a:spLocks noChangeArrowheads="1"/>
          </p:cNvSpPr>
          <p:nvPr/>
        </p:nvSpPr>
        <p:spPr bwMode="auto">
          <a:xfrm>
            <a:off x="4718050" y="2319338"/>
            <a:ext cx="3124200" cy="923925"/>
          </a:xfrm>
          <a:prstGeom prst="rect">
            <a:avLst/>
          </a:prstGeom>
          <a:solidFill>
            <a:srgbClr val="FF7C80">
              <a:alpha val="80000"/>
            </a:srgbClr>
          </a:solidFill>
          <a:ln w="38100" algn="ctr">
            <a:solidFill>
              <a:srgbClr val="800000"/>
            </a:solidFill>
            <a:miter lim="800000"/>
            <a:headEnd/>
            <a:tailEnd/>
          </a:ln>
        </p:spPr>
        <p:txBody>
          <a:bodyPr anchor="ctr">
            <a:spAutoFit/>
          </a:bodyPr>
          <a:lstStyle/>
          <a:p>
            <a:pPr algn="ctr"/>
            <a:r>
              <a:rPr lang="en-US" dirty="0"/>
              <a:t>10 to </a:t>
            </a:r>
            <a:r>
              <a:rPr lang="en-US" i="1" dirty="0"/>
              <a:t>exactly</a:t>
            </a:r>
            <a:r>
              <a:rPr lang="en-US" dirty="0"/>
              <a:t> what power equals 2? </a:t>
            </a:r>
          </a:p>
          <a:p>
            <a:pPr algn="ctr"/>
            <a:r>
              <a:rPr lang="en-US" dirty="0">
                <a:solidFill>
                  <a:srgbClr val="800000"/>
                </a:solidFill>
                <a:hlinkClick r:id="rId4" action="ppaction://hlinksldjump"/>
              </a:rPr>
              <a:t>End Note 1</a:t>
            </a:r>
            <a:endParaRPr lang="en-US" dirty="0">
              <a:solidFill>
                <a:srgbClr val="800000"/>
              </a:solidFill>
            </a:endParaRPr>
          </a:p>
        </p:txBody>
      </p:sp>
      <p:sp>
        <p:nvSpPr>
          <p:cNvPr id="2056" name="Text Box 4"/>
          <p:cNvSpPr txBox="1">
            <a:spLocks noChangeArrowheads="1"/>
          </p:cNvSpPr>
          <p:nvPr/>
        </p:nvSpPr>
        <p:spPr bwMode="auto">
          <a:xfrm>
            <a:off x="4325938" y="3795713"/>
            <a:ext cx="4194175" cy="1200150"/>
          </a:xfrm>
          <a:prstGeom prst="rect">
            <a:avLst/>
          </a:prstGeom>
          <a:solidFill>
            <a:srgbClr val="CCFFCC">
              <a:alpha val="50195"/>
            </a:srgbClr>
          </a:solidFill>
          <a:ln w="38100">
            <a:solidFill>
              <a:srgbClr val="339966"/>
            </a:solidFill>
            <a:miter lim="800000"/>
            <a:headEnd/>
            <a:tailEnd/>
          </a:ln>
        </p:spPr>
        <p:txBody>
          <a:bodyPr>
            <a:spAutoFit/>
          </a:bodyPr>
          <a:lstStyle/>
          <a:p>
            <a:r>
              <a:rPr lang="en-US"/>
              <a:t>We shall assume that  2</a:t>
            </a:r>
            <a:r>
              <a:rPr lang="en-US" baseline="30000"/>
              <a:t>10</a:t>
            </a:r>
            <a:r>
              <a:rPr lang="en-US"/>
              <a:t> ≈ 10</a:t>
            </a:r>
            <a:r>
              <a:rPr lang="en-US" baseline="30000"/>
              <a:t>3</a:t>
            </a:r>
            <a:r>
              <a:rPr lang="en-US"/>
              <a:t>. Use the Laws of Exponents to “solve” for 2. Hence, 2 equals what approximately? How do you know?</a:t>
            </a:r>
          </a:p>
        </p:txBody>
      </p:sp>
      <p:sp>
        <p:nvSpPr>
          <p:cNvPr id="2057" name="Text Box 4"/>
          <p:cNvSpPr txBox="1">
            <a:spLocks noChangeArrowheads="1"/>
          </p:cNvSpPr>
          <p:nvPr/>
        </p:nvSpPr>
        <p:spPr bwMode="auto">
          <a:xfrm>
            <a:off x="4244975" y="769938"/>
            <a:ext cx="4194175" cy="1200150"/>
          </a:xfrm>
          <a:prstGeom prst="rect">
            <a:avLst/>
          </a:prstGeom>
          <a:solidFill>
            <a:srgbClr val="CCFFCC">
              <a:alpha val="50195"/>
            </a:srgbClr>
          </a:solidFill>
          <a:ln w="38100">
            <a:solidFill>
              <a:srgbClr val="339966"/>
            </a:solidFill>
            <a:miter lim="800000"/>
            <a:headEnd/>
            <a:tailEnd/>
          </a:ln>
        </p:spPr>
        <p:txBody>
          <a:bodyPr>
            <a:spAutoFit/>
          </a:bodyPr>
          <a:lstStyle/>
          <a:p>
            <a:r>
              <a:rPr lang="en-US"/>
              <a:t>Expand your spreadsheet by adding columns for 10</a:t>
            </a:r>
            <a:r>
              <a:rPr lang="en-US" baseline="30000"/>
              <a:t>0.3</a:t>
            </a:r>
            <a:r>
              <a:rPr lang="en-US" i="1" baseline="30000"/>
              <a:t>n</a:t>
            </a:r>
            <a:r>
              <a:rPr lang="en-US"/>
              <a:t> , and 10</a:t>
            </a:r>
            <a:r>
              <a:rPr lang="en-US" baseline="30000"/>
              <a:t>0.301</a:t>
            </a:r>
            <a:r>
              <a:rPr lang="en-US" i="1" baseline="30000"/>
              <a:t>n</a:t>
            </a:r>
            <a:r>
              <a:rPr lang="en-US"/>
              <a:t>. </a:t>
            </a:r>
          </a:p>
          <a:p>
            <a:r>
              <a:rPr lang="en-US"/>
              <a:t>How do the values in the new columns compare to each other and to 2</a:t>
            </a:r>
            <a:r>
              <a:rPr lang="en-US" i="1" baseline="30000"/>
              <a:t>n</a:t>
            </a:r>
            <a:r>
              <a:rPr lang="en-US"/>
              <a:t>?</a:t>
            </a:r>
          </a:p>
        </p:txBody>
      </p:sp>
      <p:grpSp>
        <p:nvGrpSpPr>
          <p:cNvPr id="2" name="Group 15"/>
          <p:cNvGrpSpPr>
            <a:grpSpLocks/>
          </p:cNvGrpSpPr>
          <p:nvPr/>
        </p:nvGrpSpPr>
        <p:grpSpPr bwMode="auto">
          <a:xfrm>
            <a:off x="784225" y="2235200"/>
            <a:ext cx="3541713" cy="2160588"/>
            <a:chOff x="783771" y="2235200"/>
            <a:chExt cx="3541940" cy="2161268"/>
          </a:xfrm>
        </p:grpSpPr>
        <p:cxnSp>
          <p:nvCxnSpPr>
            <p:cNvPr id="2059" name="Straight Connector 10"/>
            <p:cNvCxnSpPr>
              <a:cxnSpLocks noChangeShapeType="1"/>
              <a:stCxn id="2056" idx="1"/>
            </p:cNvCxnSpPr>
            <p:nvPr/>
          </p:nvCxnSpPr>
          <p:spPr bwMode="auto">
            <a:xfrm rot="10800000">
              <a:off x="3193144" y="2452915"/>
              <a:ext cx="1132567" cy="1943553"/>
            </a:xfrm>
            <a:prstGeom prst="line">
              <a:avLst/>
            </a:prstGeom>
            <a:noFill/>
            <a:ln w="25400" algn="ctr">
              <a:solidFill>
                <a:srgbClr val="0099FF"/>
              </a:solidFill>
              <a:round/>
              <a:headEnd/>
              <a:tailEnd/>
            </a:ln>
          </p:spPr>
        </p:cxnSp>
        <p:sp>
          <p:nvSpPr>
            <p:cNvPr id="2060" name="Rectangle 13"/>
            <p:cNvSpPr>
              <a:spLocks noChangeArrowheads="1"/>
            </p:cNvSpPr>
            <p:nvPr/>
          </p:nvSpPr>
          <p:spPr bwMode="auto">
            <a:xfrm>
              <a:off x="783771" y="2235200"/>
              <a:ext cx="2699658" cy="217714"/>
            </a:xfrm>
            <a:prstGeom prst="rect">
              <a:avLst/>
            </a:prstGeom>
            <a:noFill/>
            <a:ln w="25400" algn="ctr">
              <a:solidFill>
                <a:srgbClr val="0099FF"/>
              </a:solidFill>
              <a:round/>
              <a:headEnd/>
              <a:tailEnd/>
            </a:ln>
          </p:spPr>
          <p:txBody>
            <a:bodyPr>
              <a:spAutoFit/>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56"/>
                                        </p:tgtEl>
                                        <p:attrNameLst>
                                          <p:attrName>style.visibility</p:attrName>
                                        </p:attrNameLst>
                                      </p:cBhvr>
                                      <p:to>
                                        <p:strVal val="visible"/>
                                      </p:to>
                                    </p:set>
                                    <p:animEffect transition="in" filter="fade">
                                      <p:cBhvr>
                                        <p:cTn id="10" dur="500"/>
                                        <p:tgtEl>
                                          <p:spTgt spid="205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fade">
                                      <p:cBhvr>
                                        <p:cTn id="13" dur="5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animBg="1"/>
      <p:bldP spid="205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3" name="Picture 11"/>
          <p:cNvPicPr>
            <a:picLocks noChangeAspect="1" noChangeArrowheads="1"/>
          </p:cNvPicPr>
          <p:nvPr/>
        </p:nvPicPr>
        <p:blipFill>
          <a:blip r:embed="rId2"/>
          <a:srcRect/>
          <a:stretch>
            <a:fillRect/>
          </a:stretch>
        </p:blipFill>
        <p:spPr bwMode="auto">
          <a:xfrm>
            <a:off x="174855" y="755650"/>
            <a:ext cx="3538537" cy="5759450"/>
          </a:xfrm>
          <a:prstGeom prst="rect">
            <a:avLst/>
          </a:prstGeom>
          <a:noFill/>
          <a:ln w="9525">
            <a:noFill/>
            <a:miter lim="800000"/>
            <a:headEnd/>
            <a:tailEnd/>
          </a:ln>
          <a:effectLst/>
        </p:spPr>
      </p:pic>
      <p:sp>
        <p:nvSpPr>
          <p:cNvPr id="3075" name="Slide Number Placeholder 3"/>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5AD951A7-8E63-4EC1-A4E1-6D6D5496B26B}" type="slidenum">
              <a:rPr lang="en-US" sz="1400"/>
              <a:pPr algn="r"/>
              <a:t>7</a:t>
            </a:fld>
            <a:endParaRPr lang="en-US" sz="1400"/>
          </a:p>
        </p:txBody>
      </p:sp>
      <p:sp>
        <p:nvSpPr>
          <p:cNvPr id="3076" name="Text Box 2"/>
          <p:cNvSpPr txBox="1">
            <a:spLocks noChangeArrowheads="1"/>
          </p:cNvSpPr>
          <p:nvPr/>
        </p:nvSpPr>
        <p:spPr bwMode="auto">
          <a:xfrm>
            <a:off x="76200" y="65088"/>
            <a:ext cx="6689725" cy="400050"/>
          </a:xfrm>
          <a:prstGeom prst="rect">
            <a:avLst/>
          </a:prstGeom>
          <a:noFill/>
          <a:ln w="9525">
            <a:noFill/>
            <a:miter lim="800000"/>
            <a:headEnd/>
            <a:tailEnd/>
          </a:ln>
        </p:spPr>
        <p:txBody>
          <a:bodyPr wrap="none">
            <a:spAutoFit/>
          </a:bodyPr>
          <a:lstStyle/>
          <a:p>
            <a:r>
              <a:rPr lang="en-US" sz="2000" b="1"/>
              <a:t>Calculating the Error of Approximating 2</a:t>
            </a:r>
            <a:r>
              <a:rPr lang="en-US" sz="2000" b="1" i="1" baseline="30000"/>
              <a:t>n</a:t>
            </a:r>
            <a:r>
              <a:rPr lang="en-US" sz="2000" b="1"/>
              <a:t> with 10</a:t>
            </a:r>
            <a:r>
              <a:rPr lang="en-US" sz="2000" b="1" baseline="30000"/>
              <a:t>0.3</a:t>
            </a:r>
            <a:r>
              <a:rPr lang="en-US" sz="2000" b="1" i="1" baseline="30000"/>
              <a:t>n </a:t>
            </a:r>
            <a:endParaRPr lang="en-US" sz="2000" b="1" baseline="30000"/>
          </a:p>
        </p:txBody>
      </p:sp>
      <p:sp>
        <p:nvSpPr>
          <p:cNvPr id="3077" name="Text Box 6"/>
          <p:cNvSpPr txBox="1">
            <a:spLocks noChangeArrowheads="1"/>
          </p:cNvSpPr>
          <p:nvPr/>
        </p:nvSpPr>
        <p:spPr bwMode="auto">
          <a:xfrm>
            <a:off x="3810000" y="3200400"/>
            <a:ext cx="184150" cy="366713"/>
          </a:xfrm>
          <a:prstGeom prst="rect">
            <a:avLst/>
          </a:prstGeom>
          <a:noFill/>
          <a:ln w="9525" algn="ctr">
            <a:noFill/>
            <a:miter lim="800000"/>
            <a:headEnd/>
            <a:tailEnd/>
          </a:ln>
        </p:spPr>
        <p:txBody>
          <a:bodyPr wrap="none">
            <a:spAutoFit/>
          </a:bodyPr>
          <a:lstStyle/>
          <a:p>
            <a:endParaRPr lang="en-US"/>
          </a:p>
        </p:txBody>
      </p:sp>
      <p:sp>
        <p:nvSpPr>
          <p:cNvPr id="7" name="Text Box 4"/>
          <p:cNvSpPr txBox="1">
            <a:spLocks noChangeArrowheads="1"/>
          </p:cNvSpPr>
          <p:nvPr/>
        </p:nvSpPr>
        <p:spPr bwMode="auto">
          <a:xfrm>
            <a:off x="3948113" y="3381375"/>
            <a:ext cx="5094287" cy="2493963"/>
          </a:xfrm>
          <a:prstGeom prst="rect">
            <a:avLst/>
          </a:prstGeom>
          <a:solidFill>
            <a:srgbClr val="CCECFF">
              <a:alpha val="50195"/>
            </a:srgbClr>
          </a:solidFill>
          <a:ln w="38100" algn="ctr">
            <a:solidFill>
              <a:srgbClr val="006699"/>
            </a:solidFill>
            <a:miter lim="800000"/>
            <a:headEnd/>
            <a:tailEnd/>
          </a:ln>
        </p:spPr>
        <p:txBody>
          <a:bodyPr lIns="182880" tIns="137160" rIns="182880" bIns="137160">
            <a:spAutoFit/>
          </a:bodyPr>
          <a:lstStyle/>
          <a:p>
            <a:r>
              <a:rPr lang="en-US" dirty="0"/>
              <a:t>You can see from the spreadsheet that </a:t>
            </a:r>
          </a:p>
          <a:p>
            <a:r>
              <a:rPr lang="en-US" dirty="0"/>
              <a:t>	2</a:t>
            </a:r>
            <a:r>
              <a:rPr lang="en-US" baseline="30000" dirty="0"/>
              <a:t>10</a:t>
            </a:r>
            <a:r>
              <a:rPr lang="en-US" dirty="0"/>
              <a:t> is approximately 10</a:t>
            </a:r>
            <a:r>
              <a:rPr lang="en-US" baseline="30000" dirty="0"/>
              <a:t>3</a:t>
            </a:r>
            <a:r>
              <a:rPr lang="en-US" dirty="0"/>
              <a:t> (a thousand)</a:t>
            </a:r>
          </a:p>
          <a:p>
            <a:r>
              <a:rPr lang="en-US" dirty="0"/>
              <a:t>	2</a:t>
            </a:r>
            <a:r>
              <a:rPr lang="en-US" baseline="30000" dirty="0"/>
              <a:t>20</a:t>
            </a:r>
            <a:r>
              <a:rPr lang="en-US" dirty="0"/>
              <a:t> is approximately 10</a:t>
            </a:r>
            <a:r>
              <a:rPr lang="en-US" baseline="30000" dirty="0"/>
              <a:t>6</a:t>
            </a:r>
            <a:r>
              <a:rPr lang="en-US" dirty="0"/>
              <a:t> (a million)</a:t>
            </a:r>
          </a:p>
          <a:p>
            <a:r>
              <a:rPr lang="en-US" dirty="0"/>
              <a:t>	2</a:t>
            </a:r>
            <a:r>
              <a:rPr lang="en-US" baseline="30000" dirty="0"/>
              <a:t>30</a:t>
            </a:r>
            <a:r>
              <a:rPr lang="en-US" dirty="0"/>
              <a:t> is approximately 10</a:t>
            </a:r>
            <a:r>
              <a:rPr lang="en-US" baseline="30000" dirty="0"/>
              <a:t>9</a:t>
            </a:r>
            <a:r>
              <a:rPr lang="en-US" dirty="0"/>
              <a:t> (a billion)</a:t>
            </a:r>
          </a:p>
          <a:p>
            <a:r>
              <a:rPr lang="en-US" dirty="0"/>
              <a:t>	2</a:t>
            </a:r>
            <a:r>
              <a:rPr lang="en-US" baseline="30000" dirty="0"/>
              <a:t>40</a:t>
            </a:r>
            <a:r>
              <a:rPr lang="en-US" dirty="0"/>
              <a:t> is approximately 10</a:t>
            </a:r>
            <a:r>
              <a:rPr lang="en-US" baseline="30000" dirty="0"/>
              <a:t>12</a:t>
            </a:r>
            <a:r>
              <a:rPr lang="en-US" dirty="0"/>
              <a:t> (a trillion)</a:t>
            </a:r>
          </a:p>
          <a:p>
            <a:r>
              <a:rPr lang="en-US" dirty="0"/>
              <a:t>Convince yourself that once you know the first, that the others follow from the Laws of Exponents. (</a:t>
            </a:r>
            <a:r>
              <a:rPr lang="en-US" dirty="0">
                <a:hlinkClick r:id="rId3" action="ppaction://hlinksldjump"/>
              </a:rPr>
              <a:t>End Note 2</a:t>
            </a:r>
            <a:r>
              <a:rPr lang="en-US" dirty="0" smtClean="0"/>
              <a:t>).</a:t>
            </a:r>
            <a:endParaRPr lang="en-US" dirty="0"/>
          </a:p>
        </p:txBody>
      </p:sp>
      <p:sp>
        <p:nvSpPr>
          <p:cNvPr id="3079" name="Text Box 4"/>
          <p:cNvSpPr txBox="1">
            <a:spLocks noChangeArrowheads="1"/>
          </p:cNvSpPr>
          <p:nvPr/>
        </p:nvSpPr>
        <p:spPr bwMode="auto">
          <a:xfrm>
            <a:off x="4376738" y="1408113"/>
            <a:ext cx="3519487" cy="1200150"/>
          </a:xfrm>
          <a:prstGeom prst="rect">
            <a:avLst/>
          </a:prstGeom>
          <a:solidFill>
            <a:srgbClr val="CCFFCC">
              <a:alpha val="50195"/>
            </a:srgbClr>
          </a:solidFill>
          <a:ln w="38100">
            <a:solidFill>
              <a:srgbClr val="339966"/>
            </a:solidFill>
            <a:miter lim="800000"/>
            <a:headEnd/>
            <a:tailEnd/>
          </a:ln>
        </p:spPr>
        <p:txBody>
          <a:bodyPr>
            <a:spAutoFit/>
          </a:bodyPr>
          <a:lstStyle/>
          <a:p>
            <a:r>
              <a:rPr lang="en-US"/>
              <a:t>In a new spreadsheet, adapt your spreadsheet of Slide 6 to calculate the percent difference of 2</a:t>
            </a:r>
            <a:r>
              <a:rPr lang="en-US" i="1" baseline="30000"/>
              <a:t>n </a:t>
            </a:r>
            <a:r>
              <a:rPr lang="en-US"/>
              <a:t>from 10</a:t>
            </a:r>
            <a:r>
              <a:rPr lang="en-US" baseline="30000"/>
              <a:t>0.3</a:t>
            </a:r>
            <a:r>
              <a:rPr lang="en-US" i="1" baseline="30000"/>
              <a:t>n</a:t>
            </a:r>
            <a:r>
              <a:rPr lang="en-US"/>
              <a:t>. </a:t>
            </a:r>
          </a:p>
        </p:txBody>
      </p:sp>
      <p:sp>
        <p:nvSpPr>
          <p:cNvPr id="8" name="Rectangle 10"/>
          <p:cNvSpPr>
            <a:spLocks noChangeArrowheads="1"/>
          </p:cNvSpPr>
          <p:nvPr/>
        </p:nvSpPr>
        <p:spPr bwMode="auto">
          <a:xfrm>
            <a:off x="174625" y="2830513"/>
            <a:ext cx="3527425" cy="2032000"/>
          </a:xfrm>
          <a:prstGeom prst="rect">
            <a:avLst/>
          </a:prstGeom>
          <a:solidFill>
            <a:srgbClr val="FF7C80"/>
          </a:solidFill>
          <a:ln w="38100" algn="ctr">
            <a:solidFill>
              <a:srgbClr val="800000"/>
            </a:solidFill>
            <a:miter lim="800000"/>
            <a:headEnd/>
            <a:tailEnd/>
          </a:ln>
        </p:spPr>
        <p:txBody>
          <a:bodyPr anchor="ctr">
            <a:spAutoFit/>
          </a:bodyPr>
          <a:lstStyle/>
          <a:p>
            <a:pPr algn="ctr"/>
            <a:r>
              <a:rPr lang="en-US" dirty="0"/>
              <a:t>You may notice that the numbers in Column G have one decimal place whereas numbers in Column F have three. Why? Notice too that they have the same number of significant figures. </a:t>
            </a:r>
            <a:endParaRPr lang="en-US" dirty="0">
              <a:solidFill>
                <a:srgbClr val="8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500"/>
                                        <p:tgtEl>
                                          <p:spTgt spid="7">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fade">
                                      <p:cBhvr>
                                        <p:cTn id="10" dur="500"/>
                                        <p:tgtEl>
                                          <p:spTgt spid="7">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fade">
                                      <p:cBhvr>
                                        <p:cTn id="13" dur="500"/>
                                        <p:tgtEl>
                                          <p:spTgt spid="7">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animEffect transition="in" filter="fade">
                                      <p:cBhvr>
                                        <p:cTn id="16" dur="500"/>
                                        <p:tgtEl>
                                          <p:spTgt spid="7">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500"/>
                                        <p:tgtEl>
                                          <p:spTgt spid="7">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animEffect transition="in" filter="fade">
                                      <p:cBhvr>
                                        <p:cTn id="25" dur="500"/>
                                        <p:tgtEl>
                                          <p:spTgt spid="7">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bg/>
                                          </p:spTgt>
                                        </p:tgtEl>
                                        <p:attrNameLst>
                                          <p:attrName>style.visibility</p:attrName>
                                        </p:attrNameLst>
                                      </p:cBhvr>
                                      <p:to>
                                        <p:strVal val="visible"/>
                                      </p:to>
                                    </p:set>
                                    <p:animEffect transition="in" filter="fade">
                                      <p:cBhvr>
                                        <p:cTn id="30" dur="500"/>
                                        <p:tgtEl>
                                          <p:spTgt spid="8">
                                            <p:bg/>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8">
                                            <p:txEl>
                                              <p:pRg st="0" end="0"/>
                                            </p:txEl>
                                          </p:spTgt>
                                        </p:tgtEl>
                                        <p:attrNameLst>
                                          <p:attrName>style.visibility</p:attrName>
                                        </p:attrNameLst>
                                      </p:cBhvr>
                                      <p:to>
                                        <p:strVal val="visible"/>
                                      </p:to>
                                    </p:set>
                                    <p:animEffect transition="in" filter="fade">
                                      <p:cBhvr>
                                        <p:cTn id="33"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8"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a:noFill/>
        </p:spPr>
        <p:txBody>
          <a:bodyPr/>
          <a:lstStyle/>
          <a:p>
            <a:fld id="{FD150906-9A80-4183-92CD-6B9DFD7BFCEE}" type="slidenum">
              <a:rPr lang="en-US" smtClean="0"/>
              <a:pPr/>
              <a:t>8</a:t>
            </a:fld>
            <a:endParaRPr lang="en-US" smtClean="0"/>
          </a:p>
        </p:txBody>
      </p:sp>
      <p:sp>
        <p:nvSpPr>
          <p:cNvPr id="12291" name="Text Box 2"/>
          <p:cNvSpPr txBox="1">
            <a:spLocks noChangeArrowheads="1"/>
          </p:cNvSpPr>
          <p:nvPr/>
        </p:nvSpPr>
        <p:spPr bwMode="auto">
          <a:xfrm>
            <a:off x="76200" y="65088"/>
            <a:ext cx="7300913" cy="400050"/>
          </a:xfrm>
          <a:prstGeom prst="rect">
            <a:avLst/>
          </a:prstGeom>
          <a:noFill/>
          <a:ln w="9525">
            <a:noFill/>
            <a:miter lim="800000"/>
            <a:headEnd/>
            <a:tailEnd/>
          </a:ln>
        </p:spPr>
        <p:txBody>
          <a:bodyPr wrap="none">
            <a:spAutoFit/>
          </a:bodyPr>
          <a:lstStyle/>
          <a:p>
            <a:r>
              <a:rPr lang="en-US" sz="2000" b="1"/>
              <a:t>Part 2                    Visualizing the Magnitude of the Request</a:t>
            </a:r>
          </a:p>
        </p:txBody>
      </p:sp>
      <p:sp>
        <p:nvSpPr>
          <p:cNvPr id="12292" name="Text Box 6"/>
          <p:cNvSpPr txBox="1">
            <a:spLocks noChangeArrowheads="1"/>
          </p:cNvSpPr>
          <p:nvPr/>
        </p:nvSpPr>
        <p:spPr bwMode="auto">
          <a:xfrm>
            <a:off x="3810000" y="3200400"/>
            <a:ext cx="184150" cy="366713"/>
          </a:xfrm>
          <a:prstGeom prst="rect">
            <a:avLst/>
          </a:prstGeom>
          <a:noFill/>
          <a:ln w="9525" algn="ctr">
            <a:noFill/>
            <a:miter lim="800000"/>
            <a:headEnd/>
            <a:tailEnd/>
          </a:ln>
        </p:spPr>
        <p:txBody>
          <a:bodyPr wrap="none">
            <a:spAutoFit/>
          </a:bodyPr>
          <a:lstStyle/>
          <a:p>
            <a:endParaRPr lang="en-US"/>
          </a:p>
        </p:txBody>
      </p:sp>
      <p:sp>
        <p:nvSpPr>
          <p:cNvPr id="12293" name="Text Box 4"/>
          <p:cNvSpPr txBox="1">
            <a:spLocks noChangeArrowheads="1"/>
          </p:cNvSpPr>
          <p:nvPr/>
        </p:nvSpPr>
        <p:spPr bwMode="auto">
          <a:xfrm>
            <a:off x="784225" y="2074863"/>
            <a:ext cx="7575550" cy="830262"/>
          </a:xfrm>
          <a:prstGeom prst="rect">
            <a:avLst/>
          </a:prstGeom>
          <a:solidFill>
            <a:srgbClr val="CCECFF">
              <a:alpha val="50195"/>
            </a:srgbClr>
          </a:solidFill>
          <a:ln w="38100" algn="ctr">
            <a:solidFill>
              <a:srgbClr val="006699"/>
            </a:solidFill>
            <a:miter lim="800000"/>
            <a:headEnd/>
            <a:tailEnd/>
          </a:ln>
        </p:spPr>
        <p:txBody>
          <a:bodyPr lIns="182880" tIns="137160" rIns="182880" bIns="137160">
            <a:spAutoFit/>
          </a:bodyPr>
          <a:lstStyle/>
          <a:p>
            <a:r>
              <a:rPr lang="en-US"/>
              <a:t>The percentage error arising from our approximation is acceptable for determining whether the young man’s request is “reasonable.”</a:t>
            </a:r>
          </a:p>
        </p:txBody>
      </p:sp>
      <p:sp>
        <p:nvSpPr>
          <p:cNvPr id="12294" name="Text Box 4"/>
          <p:cNvSpPr txBox="1">
            <a:spLocks noChangeArrowheads="1"/>
          </p:cNvSpPr>
          <p:nvPr/>
        </p:nvSpPr>
        <p:spPr bwMode="auto">
          <a:xfrm>
            <a:off x="703263" y="3446463"/>
            <a:ext cx="7772400" cy="1384300"/>
          </a:xfrm>
          <a:prstGeom prst="rect">
            <a:avLst/>
          </a:prstGeom>
          <a:solidFill>
            <a:srgbClr val="CCECFF">
              <a:alpha val="50195"/>
            </a:srgbClr>
          </a:solidFill>
          <a:ln w="38100" algn="ctr">
            <a:solidFill>
              <a:srgbClr val="006699"/>
            </a:solidFill>
            <a:miter lim="800000"/>
            <a:headEnd/>
            <a:tailEnd/>
          </a:ln>
        </p:spPr>
        <p:txBody>
          <a:bodyPr lIns="182880" tIns="137160" rIns="182880" bIns="137160">
            <a:spAutoFit/>
          </a:bodyPr>
          <a:lstStyle/>
          <a:p>
            <a:r>
              <a:rPr lang="en-US"/>
              <a:t>Because the metric system relates well to base 10, we will use two units for capacity common to the metric system: liters and cubic meters. A liter occupies the volume of a cube 100 mm on a side.  A cubic meter contains 1000 liters (it is a kiloliter).  Verify these assertions.</a:t>
            </a:r>
          </a:p>
        </p:txBody>
      </p:sp>
      <p:sp>
        <p:nvSpPr>
          <p:cNvPr id="12295" name="Text Box 4"/>
          <p:cNvSpPr txBox="1">
            <a:spLocks noChangeArrowheads="1"/>
          </p:cNvSpPr>
          <p:nvPr/>
        </p:nvSpPr>
        <p:spPr bwMode="auto">
          <a:xfrm>
            <a:off x="1901825" y="827088"/>
            <a:ext cx="5703888" cy="646112"/>
          </a:xfrm>
          <a:prstGeom prst="rect">
            <a:avLst/>
          </a:prstGeom>
          <a:solidFill>
            <a:srgbClr val="CCFFCC">
              <a:alpha val="50195"/>
            </a:srgbClr>
          </a:solidFill>
          <a:ln w="38100">
            <a:solidFill>
              <a:srgbClr val="339966"/>
            </a:solidFill>
            <a:miter lim="800000"/>
            <a:headEnd/>
            <a:tailEnd/>
          </a:ln>
        </p:spPr>
        <p:txBody>
          <a:bodyPr>
            <a:spAutoFit/>
          </a:bodyPr>
          <a:lstStyle/>
          <a:p>
            <a:r>
              <a:rPr lang="en-US"/>
              <a:t>What is the magnitude of 2</a:t>
            </a:r>
            <a:r>
              <a:rPr lang="en-US" baseline="30000"/>
              <a:t>40 </a:t>
            </a:r>
            <a:r>
              <a:rPr lang="en-US"/>
              <a:t>grains of wheat?  What volume does it take to contain that many grains?</a:t>
            </a:r>
          </a:p>
        </p:txBody>
      </p:sp>
      <p:sp>
        <p:nvSpPr>
          <p:cNvPr id="12296" name="Text Box 4"/>
          <p:cNvSpPr txBox="1">
            <a:spLocks noChangeArrowheads="1"/>
          </p:cNvSpPr>
          <p:nvPr/>
        </p:nvSpPr>
        <p:spPr bwMode="auto">
          <a:xfrm>
            <a:off x="1131888" y="5218113"/>
            <a:ext cx="6648450" cy="369887"/>
          </a:xfrm>
          <a:prstGeom prst="rect">
            <a:avLst/>
          </a:prstGeom>
          <a:solidFill>
            <a:srgbClr val="CCFFCC">
              <a:alpha val="50195"/>
            </a:srgbClr>
          </a:solidFill>
          <a:ln w="38100">
            <a:solidFill>
              <a:srgbClr val="339966"/>
            </a:solidFill>
            <a:miter lim="800000"/>
            <a:headEnd/>
            <a:tailEnd/>
          </a:ln>
        </p:spPr>
        <p:txBody>
          <a:bodyPr>
            <a:spAutoFit/>
          </a:bodyPr>
          <a:lstStyle/>
          <a:p>
            <a:r>
              <a:rPr lang="en-US"/>
              <a:t>What volume does it take to contain a trillion grains of wheat?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8" name="Picture 12"/>
          <p:cNvPicPr>
            <a:picLocks noChangeAspect="1" noChangeArrowheads="1"/>
          </p:cNvPicPr>
          <p:nvPr/>
        </p:nvPicPr>
        <p:blipFill>
          <a:blip r:embed="rId2"/>
          <a:srcRect/>
          <a:stretch>
            <a:fillRect/>
          </a:stretch>
        </p:blipFill>
        <p:spPr bwMode="auto">
          <a:xfrm>
            <a:off x="244702" y="735464"/>
            <a:ext cx="4414837" cy="6062662"/>
          </a:xfrm>
          <a:prstGeom prst="rect">
            <a:avLst/>
          </a:prstGeom>
          <a:noFill/>
          <a:ln w="9525">
            <a:noFill/>
            <a:miter lim="800000"/>
            <a:headEnd/>
            <a:tailEnd/>
          </a:ln>
          <a:effectLst/>
        </p:spPr>
      </p:pic>
      <p:sp>
        <p:nvSpPr>
          <p:cNvPr id="4099" name="Slide Number Placeholder 3"/>
          <p:cNvSpPr>
            <a:spLocks noGrp="1"/>
          </p:cNvSpPr>
          <p:nvPr>
            <p:ph type="sldNum" sz="quarter" idx="12"/>
          </p:nvPr>
        </p:nvSpPr>
        <p:spPr>
          <a:noFill/>
        </p:spPr>
        <p:txBody>
          <a:bodyPr/>
          <a:lstStyle/>
          <a:p>
            <a:fld id="{474AE2E3-C468-449C-B5AE-040C9791FCDD}" type="slidenum">
              <a:rPr lang="en-US" smtClean="0"/>
              <a:pPr/>
              <a:t>9</a:t>
            </a:fld>
            <a:endParaRPr lang="en-US" smtClean="0"/>
          </a:p>
        </p:txBody>
      </p:sp>
      <p:sp>
        <p:nvSpPr>
          <p:cNvPr id="4100" name="Text Box 2"/>
          <p:cNvSpPr txBox="1">
            <a:spLocks noChangeArrowheads="1"/>
          </p:cNvSpPr>
          <p:nvPr/>
        </p:nvSpPr>
        <p:spPr bwMode="auto">
          <a:xfrm>
            <a:off x="76200" y="65088"/>
            <a:ext cx="4513263" cy="400050"/>
          </a:xfrm>
          <a:prstGeom prst="rect">
            <a:avLst/>
          </a:prstGeom>
          <a:noFill/>
          <a:ln w="9525">
            <a:noFill/>
            <a:miter lim="800000"/>
            <a:headEnd/>
            <a:tailEnd/>
          </a:ln>
        </p:spPr>
        <p:txBody>
          <a:bodyPr wrap="none">
            <a:spAutoFit/>
          </a:bodyPr>
          <a:lstStyle/>
          <a:p>
            <a:r>
              <a:rPr lang="en-US" sz="2000" b="1"/>
              <a:t>Converting in Metric Capacity Units</a:t>
            </a:r>
          </a:p>
        </p:txBody>
      </p:sp>
      <p:sp>
        <p:nvSpPr>
          <p:cNvPr id="4101" name="Text Box 6"/>
          <p:cNvSpPr txBox="1">
            <a:spLocks noChangeArrowheads="1"/>
          </p:cNvSpPr>
          <p:nvPr/>
        </p:nvSpPr>
        <p:spPr bwMode="auto">
          <a:xfrm>
            <a:off x="3810000" y="3200400"/>
            <a:ext cx="184150" cy="366713"/>
          </a:xfrm>
          <a:prstGeom prst="rect">
            <a:avLst/>
          </a:prstGeom>
          <a:noFill/>
          <a:ln w="9525" algn="ctr">
            <a:noFill/>
            <a:miter lim="800000"/>
            <a:headEnd/>
            <a:tailEnd/>
          </a:ln>
        </p:spPr>
        <p:txBody>
          <a:bodyPr wrap="none">
            <a:spAutoFit/>
          </a:bodyPr>
          <a:lstStyle/>
          <a:p>
            <a:endParaRPr lang="en-US"/>
          </a:p>
        </p:txBody>
      </p:sp>
      <p:sp>
        <p:nvSpPr>
          <p:cNvPr id="8" name="Rectangle 10"/>
          <p:cNvSpPr>
            <a:spLocks noChangeArrowheads="1"/>
          </p:cNvSpPr>
          <p:nvPr/>
        </p:nvSpPr>
        <p:spPr bwMode="auto">
          <a:xfrm>
            <a:off x="73025" y="1481138"/>
            <a:ext cx="4673600" cy="1200150"/>
          </a:xfrm>
          <a:prstGeom prst="rect">
            <a:avLst/>
          </a:prstGeom>
          <a:solidFill>
            <a:srgbClr val="FF7C80"/>
          </a:solidFill>
          <a:ln w="38100" algn="ctr">
            <a:solidFill>
              <a:srgbClr val="800000"/>
            </a:solidFill>
            <a:miter lim="800000"/>
            <a:headEnd/>
            <a:tailEnd/>
          </a:ln>
        </p:spPr>
        <p:txBody>
          <a:bodyPr anchor="ctr">
            <a:spAutoFit/>
          </a:bodyPr>
          <a:lstStyle/>
          <a:p>
            <a:pPr algn="ctr"/>
            <a:r>
              <a:rPr lang="en-US"/>
              <a:t>It is convenient to convert numbers of grains first to cubic millimeters and then convert cubic millimeters to liters and cubic meters.  How many cubic millimeters are in a liter?</a:t>
            </a:r>
            <a:endParaRPr lang="en-US">
              <a:solidFill>
                <a:srgbClr val="800000"/>
              </a:solidFill>
            </a:endParaRPr>
          </a:p>
        </p:txBody>
      </p:sp>
      <p:sp>
        <p:nvSpPr>
          <p:cNvPr id="9" name="Rectangle 10"/>
          <p:cNvSpPr>
            <a:spLocks noChangeArrowheads="1"/>
          </p:cNvSpPr>
          <p:nvPr/>
        </p:nvSpPr>
        <p:spPr bwMode="auto">
          <a:xfrm>
            <a:off x="1008063" y="3055938"/>
            <a:ext cx="3070225" cy="923925"/>
          </a:xfrm>
          <a:prstGeom prst="rect">
            <a:avLst/>
          </a:prstGeom>
          <a:solidFill>
            <a:srgbClr val="FF7C80"/>
          </a:solidFill>
          <a:ln w="38100" algn="ctr">
            <a:solidFill>
              <a:srgbClr val="800000"/>
            </a:solidFill>
            <a:miter lim="800000"/>
            <a:headEnd/>
            <a:tailEnd/>
          </a:ln>
        </p:spPr>
        <p:txBody>
          <a:bodyPr anchor="ctr">
            <a:spAutoFit/>
          </a:bodyPr>
          <a:lstStyle/>
          <a:p>
            <a:pPr algn="ctr"/>
            <a:r>
              <a:rPr lang="en-US"/>
              <a:t>2</a:t>
            </a:r>
            <a:r>
              <a:rPr lang="en-US" baseline="30000"/>
              <a:t>40</a:t>
            </a:r>
            <a:r>
              <a:rPr lang="en-US"/>
              <a:t> grains = 1000</a:t>
            </a:r>
            <a:r>
              <a:rPr lang="en-US" baseline="30000"/>
              <a:t>4</a:t>
            </a:r>
            <a:r>
              <a:rPr lang="en-US"/>
              <a:t> grains = 10</a:t>
            </a:r>
            <a:r>
              <a:rPr lang="en-US" baseline="30000"/>
              <a:t>12</a:t>
            </a:r>
            <a:r>
              <a:rPr lang="en-US"/>
              <a:t> grains = 50E+12 mm</a:t>
            </a:r>
            <a:r>
              <a:rPr lang="en-US" baseline="30000"/>
              <a:t>3</a:t>
            </a:r>
            <a:r>
              <a:rPr lang="en-US"/>
              <a:t> = 50E+6 L = 50,000 m</a:t>
            </a:r>
            <a:r>
              <a:rPr lang="en-US" baseline="30000"/>
              <a:t>3</a:t>
            </a:r>
            <a:r>
              <a:rPr lang="en-US"/>
              <a:t>.</a:t>
            </a:r>
            <a:endParaRPr lang="en-US">
              <a:solidFill>
                <a:srgbClr val="800000"/>
              </a:solidFill>
            </a:endParaRPr>
          </a:p>
        </p:txBody>
      </p:sp>
      <p:sp>
        <p:nvSpPr>
          <p:cNvPr id="4104" name="Text Box 4"/>
          <p:cNvSpPr txBox="1">
            <a:spLocks noChangeArrowheads="1"/>
          </p:cNvSpPr>
          <p:nvPr/>
        </p:nvSpPr>
        <p:spPr bwMode="auto">
          <a:xfrm>
            <a:off x="4884738" y="4724400"/>
            <a:ext cx="3846512" cy="923925"/>
          </a:xfrm>
          <a:prstGeom prst="rect">
            <a:avLst/>
          </a:prstGeom>
          <a:solidFill>
            <a:srgbClr val="CCFFCC">
              <a:alpha val="50195"/>
            </a:srgbClr>
          </a:solidFill>
          <a:ln w="38100">
            <a:solidFill>
              <a:srgbClr val="339966"/>
            </a:solidFill>
            <a:miter lim="800000"/>
            <a:headEnd/>
            <a:tailEnd/>
          </a:ln>
        </p:spPr>
        <p:txBody>
          <a:bodyPr>
            <a:spAutoFit/>
          </a:bodyPr>
          <a:lstStyle/>
          <a:p>
            <a:r>
              <a:rPr lang="en-US"/>
              <a:t>Use scientific notation when the magnitude exceeds 10</a:t>
            </a:r>
            <a:r>
              <a:rPr lang="en-US" baseline="30000"/>
              <a:t>3</a:t>
            </a:r>
            <a:r>
              <a:rPr lang="en-US"/>
              <a:t>, and use no more than three significant digits.</a:t>
            </a:r>
          </a:p>
        </p:txBody>
      </p:sp>
      <p:sp>
        <p:nvSpPr>
          <p:cNvPr id="10" name="Rectangle 10"/>
          <p:cNvSpPr>
            <a:spLocks noChangeArrowheads="1"/>
          </p:cNvSpPr>
          <p:nvPr/>
        </p:nvSpPr>
        <p:spPr bwMode="auto">
          <a:xfrm>
            <a:off x="203200" y="4405313"/>
            <a:ext cx="4427538" cy="1754187"/>
          </a:xfrm>
          <a:prstGeom prst="rect">
            <a:avLst/>
          </a:prstGeom>
          <a:solidFill>
            <a:srgbClr val="FF7C80"/>
          </a:solidFill>
          <a:ln w="38100" algn="ctr">
            <a:solidFill>
              <a:srgbClr val="800000"/>
            </a:solidFill>
            <a:miter lim="800000"/>
            <a:headEnd/>
            <a:tailEnd/>
          </a:ln>
        </p:spPr>
        <p:txBody>
          <a:bodyPr anchor="ctr">
            <a:spAutoFit/>
          </a:bodyPr>
          <a:lstStyle/>
          <a:p>
            <a:pPr algn="ctr"/>
            <a:r>
              <a:rPr lang="en-US"/>
              <a:t>For formulas in Column D refer to Slide 7. Then, it is up to you to figure out the formulas in Columns E, F and G.  Remember, you can check your formulas by comparing your spreadsheet numbers to the ones here.</a:t>
            </a:r>
            <a:endParaRPr lang="en-US">
              <a:solidFill>
                <a:srgbClr val="800000"/>
              </a:solidFill>
            </a:endParaRPr>
          </a:p>
        </p:txBody>
      </p:sp>
      <p:sp>
        <p:nvSpPr>
          <p:cNvPr id="4106" name="TextBox 10"/>
          <p:cNvSpPr txBox="1">
            <a:spLocks noChangeArrowheads="1"/>
          </p:cNvSpPr>
          <p:nvPr/>
        </p:nvSpPr>
        <p:spPr bwMode="auto">
          <a:xfrm>
            <a:off x="4905375" y="900113"/>
            <a:ext cx="3832225" cy="3416300"/>
          </a:xfrm>
          <a:prstGeom prst="rect">
            <a:avLst/>
          </a:prstGeom>
          <a:solidFill>
            <a:srgbClr val="CCFFCC">
              <a:alpha val="50195"/>
            </a:srgbClr>
          </a:solidFill>
          <a:ln w="38100">
            <a:solidFill>
              <a:srgbClr val="339966"/>
            </a:solidFill>
            <a:miter lim="800000"/>
            <a:headEnd/>
            <a:tailEnd/>
          </a:ln>
        </p:spPr>
        <p:txBody>
          <a:bodyPr>
            <a:spAutoFit/>
          </a:bodyPr>
          <a:lstStyle/>
          <a:p>
            <a:r>
              <a:rPr lang="en-US"/>
              <a:t>In a new spreadsheet, modify your spreadsheet of Slide 7 to convert 2</a:t>
            </a:r>
            <a:r>
              <a:rPr lang="en-US" i="1" baseline="30000"/>
              <a:t>n</a:t>
            </a:r>
            <a:r>
              <a:rPr lang="en-US"/>
              <a:t> grains from numbers of grains to liters and cubic meters. We will estimate that a grain of wheat (complete with husk) is 2 mm × 3 mm × 8 mm. We will use 50 mm</a:t>
            </a:r>
            <a:r>
              <a:rPr lang="en-US" baseline="30000"/>
              <a:t>3</a:t>
            </a:r>
            <a:r>
              <a:rPr lang="en-US"/>
              <a:t> as an estimate of the volume of one grain of wheat. Therefore, verify that there are 2×10</a:t>
            </a:r>
            <a:r>
              <a:rPr lang="en-US" baseline="30000"/>
              <a:t>4</a:t>
            </a:r>
            <a:r>
              <a:rPr lang="en-US"/>
              <a:t> grains of wheat in each liter, and 2×10</a:t>
            </a:r>
            <a:r>
              <a:rPr lang="en-US" baseline="30000"/>
              <a:t>7</a:t>
            </a:r>
            <a:r>
              <a:rPr lang="en-US"/>
              <a:t> grains of wheat in each cubic meter.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fade">
                                      <p:cBhvr>
                                        <p:cTn id="7" dur="500"/>
                                        <p:tgtEl>
                                          <p:spTgt spid="8">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fade">
                                      <p:cBhvr>
                                        <p:cTn id="10" dur="500"/>
                                        <p:tgtEl>
                                          <p:spTgt spid="8">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bg/>
                                          </p:spTgt>
                                        </p:tgtEl>
                                        <p:attrNameLst>
                                          <p:attrName>style.visibility</p:attrName>
                                        </p:attrNameLst>
                                      </p:cBhvr>
                                      <p:to>
                                        <p:strVal val="visible"/>
                                      </p:to>
                                    </p:set>
                                    <p:animEffect transition="in" filter="fade">
                                      <p:cBhvr>
                                        <p:cTn id="13" dur="500"/>
                                        <p:tgtEl>
                                          <p:spTgt spid="9">
                                            <p:bg/>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xEl>
                                              <p:pRg st="0" end="0"/>
                                            </p:txEl>
                                          </p:spTgt>
                                        </p:tgtEl>
                                        <p:attrNameLst>
                                          <p:attrName>style.visibility</p:attrName>
                                        </p:attrNameLst>
                                      </p:cBhvr>
                                      <p:to>
                                        <p:strVal val="visible"/>
                                      </p:to>
                                    </p:set>
                                    <p:animEffect transition="in" filter="fade">
                                      <p:cBhvr>
                                        <p:cTn id="16" dur="500"/>
                                        <p:tgtEl>
                                          <p:spTgt spid="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0">
                                            <p:bg/>
                                          </p:spTgt>
                                        </p:tgtEl>
                                        <p:attrNameLst>
                                          <p:attrName>style.visibility</p:attrName>
                                        </p:attrNameLst>
                                      </p:cBhvr>
                                      <p:to>
                                        <p:strVal val="visible"/>
                                      </p:to>
                                    </p:set>
                                    <p:animEffect transition="in" filter="fade">
                                      <p:cBhvr>
                                        <p:cTn id="21" dur="500"/>
                                        <p:tgtEl>
                                          <p:spTgt spid="10">
                                            <p:bg/>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xEl>
                                              <p:pRg st="0" end="0"/>
                                            </p:txEl>
                                          </p:spTgt>
                                        </p:tgtEl>
                                        <p:attrNameLst>
                                          <p:attrName>style.visibility</p:attrName>
                                        </p:attrNameLst>
                                      </p:cBhvr>
                                      <p:to>
                                        <p:strVal val="visible"/>
                                      </p:to>
                                    </p:set>
                                    <p:animEffect transition="in" filter="fade">
                                      <p:cBhvr>
                                        <p:cTn id="24"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animBg="1"/>
      <p:bldP spid="9" grpId="0" build="allAtOnce" animBg="1"/>
      <p:bldP spid="10" grpId="0" build="allAtOnce" animBg="1"/>
    </p:bldLst>
  </p:timing>
</p:sld>
</file>

<file path=ppt/theme/theme1.xml><?xml version="1.0" encoding="utf-8"?>
<a:theme xmlns:a="http://schemas.openxmlformats.org/drawingml/2006/main" name="1_QL Program">
  <a:themeElements>
    <a:clrScheme name="1_QL Progra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QL Progr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QL Progra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QL Progra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QL Progra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QL Progra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QL Progra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QL Progra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QL Progra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QL Progra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QL Progra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QL Progra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QL Progra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QL Progra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SSAC Module Format</Template>
  <TotalTime>2514</TotalTime>
  <Words>2084</Words>
  <Application>Microsoft Office PowerPoint</Application>
  <PresentationFormat>On-screen Show (4:3)</PresentationFormat>
  <Paragraphs>140</Paragraphs>
  <Slides>14</Slides>
  <Notes>0</Notes>
  <HiddenSlides>2</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1_QL Program</vt:lpstr>
      <vt:lpstr>Powers of 2: Many Grains of Wheat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Development Template</dc:title>
  <dc:creator>Dorien Kymberly McGee</dc:creator>
  <cp:lastModifiedBy>Mike Cook</cp:lastModifiedBy>
  <cp:revision>277</cp:revision>
  <dcterms:created xsi:type="dcterms:W3CDTF">2006-05-10T19:34:50Z</dcterms:created>
  <dcterms:modified xsi:type="dcterms:W3CDTF">2008-08-14T15:46:24Z</dcterms:modified>
</cp:coreProperties>
</file>