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6" r:id="rId2"/>
    <p:sldId id="257" r:id="rId3"/>
    <p:sldId id="258" r:id="rId4"/>
    <p:sldId id="262" r:id="rId5"/>
    <p:sldId id="259" r:id="rId6"/>
    <p:sldId id="260" r:id="rId7"/>
    <p:sldId id="261" r:id="rId8"/>
    <p:sldId id="263" r:id="rId9"/>
    <p:sldId id="264" r:id="rId10"/>
    <p:sldId id="265" r:id="rId11"/>
    <p:sldId id="266" r:id="rId12"/>
    <p:sldId id="26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382"/>
    <p:restoredTop sz="77143"/>
  </p:normalViewPr>
  <p:slideViewPr>
    <p:cSldViewPr snapToGrid="0">
      <p:cViewPr varScale="1">
        <p:scale>
          <a:sx n="69" d="100"/>
          <a:sy n="69" d="100"/>
        </p:scale>
        <p:origin x="224" y="6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6ED8CB-96E9-8445-8B4C-C9050784D05D}" type="datetimeFigureOut">
              <a:rPr lang="en-US" smtClean="0"/>
              <a:t>9/29/25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18CF63-BC7D-6749-BA49-A12C64A34B0F}" type="slidenum">
              <a:rPr lang="en-US" smtClean="0"/>
              <a:t>‹#›</a:t>
            </a:fld>
            <a:endParaRPr lang="en-US"/>
          </a:p>
        </p:txBody>
      </p:sp>
    </p:spTree>
    <p:extLst>
      <p:ext uri="{BB962C8B-B14F-4D97-AF65-F5344CB8AC3E}">
        <p14:creationId xmlns:p14="http://schemas.microsoft.com/office/powerpoint/2010/main" val="551167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mdpi.com/1424-2818/2/2/281#B223-diversity-02-00281"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mdpi.com/1424-2818/2/2/281#B224-diversity-02-00281"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mdpi.com/1424-2818/2/2/281#B17-diversity-02-00281"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poster child for climate change</a:t>
            </a:r>
          </a:p>
          <a:p>
            <a:r>
              <a:rPr lang="en-US" dirty="0"/>
              <a:t>bears are big, imposing, impressive predators</a:t>
            </a:r>
          </a:p>
          <a:p>
            <a:r>
              <a:rPr lang="en-US" dirty="0"/>
              <a:t>what makes them vulnerable?</a:t>
            </a:r>
          </a:p>
        </p:txBody>
      </p:sp>
      <p:sp>
        <p:nvSpPr>
          <p:cNvPr id="4" name="Slide Number Placeholder 3"/>
          <p:cNvSpPr>
            <a:spLocks noGrp="1"/>
          </p:cNvSpPr>
          <p:nvPr>
            <p:ph type="sldNum" sz="quarter" idx="5"/>
          </p:nvPr>
        </p:nvSpPr>
        <p:spPr/>
        <p:txBody>
          <a:bodyPr/>
          <a:lstStyle/>
          <a:p>
            <a:fld id="{7018CF63-BC7D-6749-BA49-A12C64A34B0F}" type="slidenum">
              <a:rPr lang="en-US" smtClean="0"/>
              <a:t>1</a:t>
            </a:fld>
            <a:endParaRPr lang="en-US"/>
          </a:p>
        </p:txBody>
      </p:sp>
    </p:spTree>
    <p:extLst>
      <p:ext uri="{BB962C8B-B14F-4D97-AF65-F5344CB8AC3E}">
        <p14:creationId xmlns:p14="http://schemas.microsoft.com/office/powerpoint/2010/main" val="3092661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0" marR="0" lvl="2" indent="-228600">
              <a:buFont typeface="+mj-lt"/>
              <a:buAutoNum type="romanLcPeriod"/>
            </a:pPr>
            <a:r>
              <a:rPr lang="en-US" sz="1800" dirty="0">
                <a:effectLst/>
                <a:latin typeface="Aptos" panose="020B0004020202020204" pitchFamily="34" charset="0"/>
                <a:ea typeface="Times New Roman" panose="02020603050405020304" pitchFamily="18" charset="0"/>
              </a:rPr>
              <a:t>Temperature extremes (heatwaves, marine heatwaves)</a:t>
            </a:r>
            <a:endParaRPr lang="en-US" sz="1800" dirty="0">
              <a:effectLst/>
              <a:latin typeface="Times New Roman" panose="02020603050405020304" pitchFamily="18" charset="0"/>
              <a:ea typeface="Times New Roman" panose="02020603050405020304" pitchFamily="18" charset="0"/>
            </a:endParaRPr>
          </a:p>
          <a:p>
            <a:pPr marL="1143000" marR="0" lvl="2" indent="-228600">
              <a:buFont typeface="+mj-lt"/>
              <a:buAutoNum type="romanLcPeriod"/>
            </a:pPr>
            <a:r>
              <a:rPr lang="en-US" sz="1800" dirty="0">
                <a:effectLst/>
                <a:latin typeface="Aptos" panose="020B0004020202020204" pitchFamily="34" charset="0"/>
                <a:ea typeface="Times New Roman" panose="02020603050405020304" pitchFamily="18" charset="0"/>
              </a:rPr>
              <a:t>Altered precipitation (droughts, floods, snowpack loss)</a:t>
            </a:r>
            <a:endParaRPr lang="en-US" sz="1800" dirty="0">
              <a:effectLst/>
              <a:latin typeface="Times New Roman" panose="02020603050405020304" pitchFamily="18" charset="0"/>
              <a:ea typeface="Times New Roman" panose="02020603050405020304" pitchFamily="18" charset="0"/>
            </a:endParaRPr>
          </a:p>
          <a:p>
            <a:pPr marL="1143000" marR="0" lvl="2" indent="-228600">
              <a:buFont typeface="+mj-lt"/>
              <a:buAutoNum type="romanLcPeriod"/>
            </a:pPr>
            <a:r>
              <a:rPr lang="en-US" sz="1800" dirty="0">
                <a:effectLst/>
                <a:latin typeface="Aptos" panose="020B0004020202020204" pitchFamily="34" charset="0"/>
                <a:ea typeface="Times New Roman" panose="02020603050405020304" pitchFamily="18" charset="0"/>
              </a:rPr>
              <a:t>Ocean changes (acidification, hypoxia, warming)</a:t>
            </a:r>
            <a:endParaRPr lang="en-US" sz="1800" dirty="0">
              <a:effectLst/>
              <a:latin typeface="Times New Roman" panose="02020603050405020304" pitchFamily="18" charset="0"/>
              <a:ea typeface="Times New Roman" panose="02020603050405020304" pitchFamily="18" charset="0"/>
            </a:endParaRPr>
          </a:p>
          <a:p>
            <a:pPr marL="1143000" marR="0" lvl="2" indent="-228600">
              <a:buFont typeface="+mj-lt"/>
              <a:buAutoNum type="romanLcPeriod"/>
            </a:pPr>
            <a:r>
              <a:rPr lang="en-US" sz="1800" dirty="0">
                <a:effectLst/>
                <a:latin typeface="Aptos" panose="020B0004020202020204" pitchFamily="34" charset="0"/>
                <a:ea typeface="Times New Roman" panose="02020603050405020304" pitchFamily="18" charset="0"/>
              </a:rPr>
              <a:t>Extreme events (storms, wildfires, glacial melt)</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018CF63-BC7D-6749-BA49-A12C64A34B0F}" type="slidenum">
              <a:rPr lang="en-US" smtClean="0"/>
              <a:t>3</a:t>
            </a:fld>
            <a:endParaRPr lang="en-US"/>
          </a:p>
        </p:txBody>
      </p:sp>
    </p:spTree>
    <p:extLst>
      <p:ext uri="{BB962C8B-B14F-4D97-AF65-F5344CB8AC3E}">
        <p14:creationId xmlns:p14="http://schemas.microsoft.com/office/powerpoint/2010/main" val="4090539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none" strike="noStrike" dirty="0">
                <a:solidFill>
                  <a:srgbClr val="222222"/>
                </a:solidFill>
                <a:effectLst/>
                <a:latin typeface="Arial" panose="020B0604020202020204" pitchFamily="34" charset="0"/>
              </a:rPr>
              <a:t>Figure 1.</a:t>
            </a:r>
            <a:r>
              <a:rPr lang="en-US" b="0" i="0" u="none" strike="noStrike" dirty="0">
                <a:solidFill>
                  <a:srgbClr val="222222"/>
                </a:solidFill>
                <a:effectLst/>
                <a:latin typeface="Arial" panose="020B0604020202020204" pitchFamily="34" charset="0"/>
              </a:rPr>
              <a:t> Projected changes in (A) mean annual temperature, and (B) total annual precipitation. All changes are for an averaged period from 2070 to 2099 relative to an averaged period from 1961 to 1990. Mapped values are the medians of projections from 16 general circulation models run for the SRES A2 emissions scenario. All 16 climate projections were created for the World Climate Research </a:t>
            </a:r>
            <a:r>
              <a:rPr lang="en-US" b="0" i="0" u="none" strike="noStrike" dirty="0" err="1">
                <a:solidFill>
                  <a:srgbClr val="222222"/>
                </a:solidFill>
                <a:effectLst/>
                <a:latin typeface="Arial" panose="020B0604020202020204" pitchFamily="34" charset="0"/>
              </a:rPr>
              <a:t>Programme’s</a:t>
            </a:r>
            <a:r>
              <a:rPr lang="en-US" b="0" i="0" u="none" strike="noStrike" dirty="0">
                <a:solidFill>
                  <a:srgbClr val="222222"/>
                </a:solidFill>
                <a:effectLst/>
                <a:latin typeface="Arial" panose="020B0604020202020204" pitchFamily="34" charset="0"/>
              </a:rPr>
              <a:t> (WCRP’s) Coupled Model Intercomparison Project phase 3 (CMIP3) multi-model dataset and used for analyses reported in the IPCC Fourth Assessment Report. The climate projections were downscaled to a 0.5-degree resolution as described in Maurer </a:t>
            </a:r>
            <a:r>
              <a:rPr lang="en-US" b="0" i="1" u="none" strike="noStrike" dirty="0">
                <a:solidFill>
                  <a:srgbClr val="222222"/>
                </a:solidFill>
                <a:effectLst/>
                <a:latin typeface="Arial" panose="020B0604020202020204" pitchFamily="34" charset="0"/>
              </a:rPr>
              <a:t>et al.</a:t>
            </a:r>
            <a:r>
              <a:rPr lang="en-US" b="0" i="0" u="none" strike="noStrike" dirty="0">
                <a:solidFill>
                  <a:srgbClr val="222222"/>
                </a:solidFill>
                <a:effectLst/>
                <a:latin typeface="Arial" panose="020B0604020202020204" pitchFamily="34" charset="0"/>
              </a:rPr>
              <a:t> [</a:t>
            </a:r>
            <a:r>
              <a:rPr lang="en-US" b="1" i="0" u="none" strike="noStrike" dirty="0">
                <a:solidFill>
                  <a:srgbClr val="4F5671"/>
                </a:solidFill>
                <a:effectLst/>
                <a:latin typeface="Arial" panose="020B0604020202020204" pitchFamily="34" charset="0"/>
                <a:hlinkClick r:id="rId3"/>
              </a:rPr>
              <a:t>223</a:t>
            </a:r>
            <a:r>
              <a:rPr lang="en-US" b="0" i="0" u="none" strike="noStrike" dirty="0">
                <a:solidFill>
                  <a:srgbClr val="222222"/>
                </a:solidFill>
                <a:effectLst/>
                <a:latin typeface="Arial" panose="020B0604020202020204" pitchFamily="34" charset="0"/>
              </a:rPr>
              <a:t>]. The maps were created with the </a:t>
            </a:r>
            <a:r>
              <a:rPr lang="en-US" b="0" i="0" u="none" strike="noStrike" dirty="0" err="1">
                <a:solidFill>
                  <a:srgbClr val="222222"/>
                </a:solidFill>
                <a:effectLst/>
                <a:latin typeface="Arial" panose="020B0604020202020204" pitchFamily="34" charset="0"/>
              </a:rPr>
              <a:t>ClimateWizard</a:t>
            </a:r>
            <a:r>
              <a:rPr lang="en-US" b="0" i="0" u="none" strike="noStrike" dirty="0">
                <a:solidFill>
                  <a:srgbClr val="222222"/>
                </a:solidFill>
                <a:effectLst/>
                <a:latin typeface="Arial" panose="020B0604020202020204" pitchFamily="34" charset="0"/>
              </a:rPr>
              <a:t> climate data analysis tool [</a:t>
            </a:r>
            <a:r>
              <a:rPr lang="en-US" b="1" i="0" u="none" strike="noStrike" dirty="0">
                <a:solidFill>
                  <a:srgbClr val="4F5671"/>
                </a:solidFill>
                <a:effectLst/>
                <a:latin typeface="Arial" panose="020B0604020202020204" pitchFamily="34" charset="0"/>
                <a:hlinkClick r:id="rId4"/>
              </a:rPr>
              <a:t>224</a:t>
            </a:r>
            <a:r>
              <a:rPr lang="en-US" b="0" i="0" u="none" strike="noStrike" dirty="0">
                <a:solidFill>
                  <a:srgbClr val="222222"/>
                </a:solidFill>
                <a:effectLst/>
                <a:latin typeface="Arial" panose="020B0604020202020204" pitchFamily="34" charset="0"/>
              </a:rPr>
              <a:t>].</a:t>
            </a:r>
          </a:p>
          <a:p>
            <a:endParaRPr lang="en-US" b="0" i="0" u="none" strike="noStrike" dirty="0">
              <a:solidFill>
                <a:srgbClr val="222222"/>
              </a:solidFill>
              <a:effectLst/>
              <a:latin typeface="Arial" panose="020B0604020202020204" pitchFamily="34" charset="0"/>
            </a:endParaRPr>
          </a:p>
          <a:p>
            <a:r>
              <a:rPr lang="en-US" dirty="0"/>
              <a:t>https://</a:t>
            </a:r>
            <a:r>
              <a:rPr lang="en-US" dirty="0" err="1"/>
              <a:t>www.mdpi.com</a:t>
            </a:r>
            <a:r>
              <a:rPr lang="en-US" dirty="0"/>
              <a:t>/1424-2818/2/2/281</a:t>
            </a:r>
          </a:p>
        </p:txBody>
      </p:sp>
      <p:sp>
        <p:nvSpPr>
          <p:cNvPr id="4" name="Slide Number Placeholder 3"/>
          <p:cNvSpPr>
            <a:spLocks noGrp="1"/>
          </p:cNvSpPr>
          <p:nvPr>
            <p:ph type="sldNum" sz="quarter" idx="5"/>
          </p:nvPr>
        </p:nvSpPr>
        <p:spPr/>
        <p:txBody>
          <a:bodyPr/>
          <a:lstStyle/>
          <a:p>
            <a:fld id="{7018CF63-BC7D-6749-BA49-A12C64A34B0F}" type="slidenum">
              <a:rPr lang="en-US" smtClean="0"/>
              <a:t>4</a:t>
            </a:fld>
            <a:endParaRPr lang="en-US"/>
          </a:p>
        </p:txBody>
      </p:sp>
    </p:spTree>
    <p:extLst>
      <p:ext uri="{BB962C8B-B14F-4D97-AF65-F5344CB8AC3E}">
        <p14:creationId xmlns:p14="http://schemas.microsoft.com/office/powerpoint/2010/main" val="25217366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ars.els-cdn.com</a:t>
            </a:r>
            <a:r>
              <a:rPr lang="en-US" dirty="0"/>
              <a:t>/content/image/1-s2.0-S0048969720330606-ga1_lrg.jpg</a:t>
            </a:r>
          </a:p>
        </p:txBody>
      </p:sp>
      <p:sp>
        <p:nvSpPr>
          <p:cNvPr id="4" name="Slide Number Placeholder 3"/>
          <p:cNvSpPr>
            <a:spLocks noGrp="1"/>
          </p:cNvSpPr>
          <p:nvPr>
            <p:ph type="sldNum" sz="quarter" idx="5"/>
          </p:nvPr>
        </p:nvSpPr>
        <p:spPr/>
        <p:txBody>
          <a:bodyPr/>
          <a:lstStyle/>
          <a:p>
            <a:fld id="{7018CF63-BC7D-6749-BA49-A12C64A34B0F}" type="slidenum">
              <a:rPr lang="en-US" smtClean="0"/>
              <a:t>5</a:t>
            </a:fld>
            <a:endParaRPr lang="en-US"/>
          </a:p>
        </p:txBody>
      </p:sp>
    </p:spTree>
    <p:extLst>
      <p:ext uri="{BB962C8B-B14F-4D97-AF65-F5344CB8AC3E}">
        <p14:creationId xmlns:p14="http://schemas.microsoft.com/office/powerpoint/2010/main" val="13125294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phenology (change of behavioral biological events based on climate)</a:t>
            </a:r>
          </a:p>
        </p:txBody>
      </p:sp>
      <p:sp>
        <p:nvSpPr>
          <p:cNvPr id="4" name="Slide Number Placeholder 3"/>
          <p:cNvSpPr>
            <a:spLocks noGrp="1"/>
          </p:cNvSpPr>
          <p:nvPr>
            <p:ph type="sldNum" sz="quarter" idx="5"/>
          </p:nvPr>
        </p:nvSpPr>
        <p:spPr/>
        <p:txBody>
          <a:bodyPr/>
          <a:lstStyle/>
          <a:p>
            <a:fld id="{7018CF63-BC7D-6749-BA49-A12C64A34B0F}" type="slidenum">
              <a:rPr lang="en-US" smtClean="0"/>
              <a:t>6</a:t>
            </a:fld>
            <a:endParaRPr lang="en-US"/>
          </a:p>
        </p:txBody>
      </p:sp>
    </p:spTree>
    <p:extLst>
      <p:ext uri="{BB962C8B-B14F-4D97-AF65-F5344CB8AC3E}">
        <p14:creationId xmlns:p14="http://schemas.microsoft.com/office/powerpoint/2010/main" val="17115416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none" strike="noStrike" dirty="0">
                <a:solidFill>
                  <a:srgbClr val="222222"/>
                </a:solidFill>
                <a:effectLst/>
                <a:latin typeface="Arial" panose="020B0604020202020204" pitchFamily="34" charset="0"/>
              </a:rPr>
              <a:t>Figure 2.</a:t>
            </a:r>
            <a:r>
              <a:rPr lang="en-US" b="0" i="0" u="none" strike="noStrike" dirty="0">
                <a:solidFill>
                  <a:srgbClr val="222222"/>
                </a:solidFill>
                <a:effectLst/>
                <a:latin typeface="Arial" panose="020B0604020202020204" pitchFamily="34" charset="0"/>
              </a:rPr>
              <a:t> Predictions of (A) losses and (B) gains in amphibian species as a result of potential climate-driven shifts in species distributions. Predictions were based on 10 different climate projections for a mid-high (A2) greenhouse-gas emission scenario. Eighty percent (8 of 10) of the climate-change projections resulted in greater percent losses (A) and gains (B) in species richness than the values in these maps. The light grey areas indicate where small sample sizes precluded reliable estimates of change. These data and analyses are described in full in Lawler </a:t>
            </a:r>
            <a:r>
              <a:rPr lang="en-US" b="0" i="1" u="none" strike="noStrike" dirty="0">
                <a:solidFill>
                  <a:srgbClr val="222222"/>
                </a:solidFill>
                <a:effectLst/>
                <a:latin typeface="Arial" panose="020B0604020202020204" pitchFamily="34" charset="0"/>
              </a:rPr>
              <a:t>et al</a:t>
            </a:r>
            <a:r>
              <a:rPr lang="en-US" b="0" i="0" u="none" strike="noStrike" dirty="0">
                <a:solidFill>
                  <a:srgbClr val="222222"/>
                </a:solidFill>
                <a:effectLst/>
                <a:latin typeface="Arial" panose="020B0604020202020204" pitchFamily="34" charset="0"/>
              </a:rPr>
              <a:t>. [</a:t>
            </a:r>
            <a:r>
              <a:rPr lang="en-US" b="1" i="0" u="none" strike="noStrike" dirty="0">
                <a:solidFill>
                  <a:srgbClr val="4F5671"/>
                </a:solidFill>
                <a:effectLst/>
                <a:latin typeface="Arial" panose="020B0604020202020204" pitchFamily="34" charset="0"/>
                <a:hlinkClick r:id="rId3"/>
              </a:rPr>
              <a:t>17</a:t>
            </a:r>
            <a:r>
              <a:rPr lang="en-US" b="0" i="0" u="none" strike="noStrike" dirty="0">
                <a:solidFill>
                  <a:srgbClr val="222222"/>
                </a:solidFill>
                <a:effectLst/>
                <a:latin typeface="Arial" panose="020B0604020202020204" pitchFamily="34" charset="0"/>
              </a:rPr>
              <a:t>].</a:t>
            </a:r>
            <a:endParaRPr lang="en-US" dirty="0"/>
          </a:p>
        </p:txBody>
      </p:sp>
      <p:sp>
        <p:nvSpPr>
          <p:cNvPr id="4" name="Slide Number Placeholder 3"/>
          <p:cNvSpPr>
            <a:spLocks noGrp="1"/>
          </p:cNvSpPr>
          <p:nvPr>
            <p:ph type="sldNum" sz="quarter" idx="5"/>
          </p:nvPr>
        </p:nvSpPr>
        <p:spPr/>
        <p:txBody>
          <a:bodyPr/>
          <a:lstStyle/>
          <a:p>
            <a:fld id="{7018CF63-BC7D-6749-BA49-A12C64A34B0F}" type="slidenum">
              <a:rPr lang="en-US" smtClean="0"/>
              <a:t>7</a:t>
            </a:fld>
            <a:endParaRPr lang="en-US"/>
          </a:p>
        </p:txBody>
      </p:sp>
    </p:spTree>
    <p:extLst>
      <p:ext uri="{BB962C8B-B14F-4D97-AF65-F5344CB8AC3E}">
        <p14:creationId xmlns:p14="http://schemas.microsoft.com/office/powerpoint/2010/main" val="3027680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Aptos" panose="020B0004020202020204" pitchFamily="34" charset="0"/>
                <a:ea typeface="Times New Roman" panose="02020603050405020304" pitchFamily="18" charset="0"/>
              </a:rPr>
              <a:t>Connection to vulnerability:</a:t>
            </a:r>
            <a:r>
              <a:rPr lang="en-US" sz="1800" dirty="0">
                <a:effectLst/>
                <a:latin typeface="Aptos" panose="020B0004020202020204" pitchFamily="34" charset="0"/>
                <a:ea typeface="Times New Roman" panose="02020603050405020304" pitchFamily="18" charset="0"/>
              </a:rPr>
              <a:t> these stressors amplify existing pressures, making species and ecosystems more susceptible.</a:t>
            </a:r>
            <a:endParaRPr lang="en-US" sz="1800" dirty="0">
              <a:effectLst/>
              <a:latin typeface="Times New Roman" panose="02020603050405020304" pitchFamily="18" charset="0"/>
              <a:ea typeface="Times New Roman" panose="02020603050405020304" pitchFamily="18" charset="0"/>
            </a:endParaRPr>
          </a:p>
          <a:p>
            <a:endParaRPr lang="en-US" b="1" i="0" u="none" strike="noStrike" dirty="0">
              <a:solidFill>
                <a:srgbClr val="222222"/>
              </a:solidFill>
              <a:effectLst/>
              <a:latin typeface="Arial" panose="020B0604020202020204" pitchFamily="34" charset="0"/>
            </a:endParaRPr>
          </a:p>
          <a:p>
            <a:endParaRPr lang="en-US" b="1" i="0" u="none" strike="noStrike" dirty="0">
              <a:solidFill>
                <a:srgbClr val="222222"/>
              </a:solidFill>
              <a:effectLst/>
              <a:latin typeface="Arial" panose="020B0604020202020204" pitchFamily="34" charset="0"/>
            </a:endParaRPr>
          </a:p>
          <a:p>
            <a:r>
              <a:rPr lang="en-US" b="1" i="0" u="none" strike="noStrike" dirty="0">
                <a:solidFill>
                  <a:srgbClr val="222222"/>
                </a:solidFill>
                <a:effectLst/>
                <a:latin typeface="Arial" panose="020B0604020202020204" pitchFamily="34" charset="0"/>
              </a:rPr>
              <a:t>Figure 3.</a:t>
            </a:r>
            <a:r>
              <a:rPr lang="en-US" b="0" i="0" u="none" strike="noStrike" dirty="0">
                <a:solidFill>
                  <a:srgbClr val="222222"/>
                </a:solidFill>
                <a:effectLst/>
                <a:latin typeface="Arial" panose="020B0604020202020204" pitchFamily="34" charset="0"/>
              </a:rPr>
              <a:t> Conceptual model of pathways through which changes in temperature and precipitation may impact amphibian populations, using a generalized freshwater ecosystem as an example. Changes in temperature and precipitation affect amphibians via the effects of climate on terrestrial and aquatic habitats, the biological community in which amphibians are embedded and other factors such as disease agents, UV-B radiation and pollution. Factors that influence the availability of water, such as the hydroperiod of aquatic habitats, are likely the most important constraints on the reproductive success and persistence of amphibians (indicated by heavier arrow). Dashed arrows indicate interactions among meteorological variables, and their effects on biological communities and the environments in which they occur. Heavy solid arrows indicate relationships among compartments; light solid arrows indicate relationships within compartments.</a:t>
            </a:r>
          </a:p>
          <a:p>
            <a:endParaRPr lang="en-US" b="0" i="0" u="none" strike="noStrike" dirty="0">
              <a:solidFill>
                <a:srgbClr val="222222"/>
              </a:solidFill>
              <a:effectLst/>
              <a:latin typeface="Arial" panose="020B0604020202020204" pitchFamily="34" charset="0"/>
            </a:endParaRPr>
          </a:p>
          <a:p>
            <a:r>
              <a:rPr lang="en-US" dirty="0"/>
              <a:t>https://</a:t>
            </a:r>
            <a:r>
              <a:rPr lang="en-US" dirty="0" err="1"/>
              <a:t>www.mdpi.com</a:t>
            </a:r>
            <a:r>
              <a:rPr lang="en-US" dirty="0"/>
              <a:t>/1424-2818/2/2/281</a:t>
            </a:r>
          </a:p>
        </p:txBody>
      </p:sp>
      <p:sp>
        <p:nvSpPr>
          <p:cNvPr id="4" name="Slide Number Placeholder 3"/>
          <p:cNvSpPr>
            <a:spLocks noGrp="1"/>
          </p:cNvSpPr>
          <p:nvPr>
            <p:ph type="sldNum" sz="quarter" idx="5"/>
          </p:nvPr>
        </p:nvSpPr>
        <p:spPr/>
        <p:txBody>
          <a:bodyPr/>
          <a:lstStyle/>
          <a:p>
            <a:fld id="{7018CF63-BC7D-6749-BA49-A12C64A34B0F}" type="slidenum">
              <a:rPr lang="en-US" smtClean="0"/>
              <a:t>8</a:t>
            </a:fld>
            <a:endParaRPr lang="en-US"/>
          </a:p>
        </p:txBody>
      </p:sp>
    </p:spTree>
    <p:extLst>
      <p:ext uri="{BB962C8B-B14F-4D97-AF65-F5344CB8AC3E}">
        <p14:creationId xmlns:p14="http://schemas.microsoft.com/office/powerpoint/2010/main" val="6313804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Framing</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If we want to understand extinction and adaptation in the past, we first need to practice recognizing what vulnerability looks like today. We’ll use the same uniformitarian principle we use in geology: present is the key to the past</a:t>
            </a:r>
          </a:p>
          <a:p>
            <a:endParaRPr lang="en-US" dirty="0"/>
          </a:p>
        </p:txBody>
      </p:sp>
      <p:sp>
        <p:nvSpPr>
          <p:cNvPr id="4" name="Slide Number Placeholder 3"/>
          <p:cNvSpPr>
            <a:spLocks noGrp="1"/>
          </p:cNvSpPr>
          <p:nvPr>
            <p:ph type="sldNum" sz="quarter" idx="5"/>
          </p:nvPr>
        </p:nvSpPr>
        <p:spPr/>
        <p:txBody>
          <a:bodyPr/>
          <a:lstStyle/>
          <a:p>
            <a:fld id="{7018CF63-BC7D-6749-BA49-A12C64A34B0F}" type="slidenum">
              <a:rPr lang="en-US" smtClean="0"/>
              <a:t>9</a:t>
            </a:fld>
            <a:endParaRPr lang="en-US"/>
          </a:p>
        </p:txBody>
      </p:sp>
    </p:spTree>
    <p:extLst>
      <p:ext uri="{BB962C8B-B14F-4D97-AF65-F5344CB8AC3E}">
        <p14:creationId xmlns:p14="http://schemas.microsoft.com/office/powerpoint/2010/main" val="9420435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effectLst/>
                <a:latin typeface="Aptos" panose="020B0004020202020204" pitchFamily="34" charset="0"/>
                <a:ea typeface="Times New Roman" panose="02020603050405020304" pitchFamily="18" charset="0"/>
              </a:rPr>
              <a:t>Close with</a:t>
            </a:r>
            <a:r>
              <a:rPr lang="en-US" dirty="0">
                <a:effectLst/>
                <a:latin typeface="Aptos" panose="020B0004020202020204" pitchFamily="34" charset="0"/>
                <a:ea typeface="Times New Roman" panose="02020603050405020304" pitchFamily="18" charset="0"/>
              </a:rPr>
              <a:t>: </a:t>
            </a:r>
            <a:r>
              <a:rPr lang="en-US" i="1" dirty="0">
                <a:effectLst/>
                <a:latin typeface="Aptos" panose="020B0004020202020204" pitchFamily="34" charset="0"/>
                <a:ea typeface="Times New Roman" panose="02020603050405020304" pitchFamily="18" charset="0"/>
              </a:rPr>
              <a:t>“Keep the idea of vulnerability in mind. Next, we’ll see what happens after crisis — how ecosystems rebuild.”</a:t>
            </a:r>
            <a:endParaRPr lang="en-US"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018CF63-BC7D-6749-BA49-A12C64A34B0F}" type="slidenum">
              <a:rPr lang="en-US" smtClean="0"/>
              <a:t>12</a:t>
            </a:fld>
            <a:endParaRPr lang="en-US"/>
          </a:p>
        </p:txBody>
      </p:sp>
    </p:spTree>
    <p:extLst>
      <p:ext uri="{BB962C8B-B14F-4D97-AF65-F5344CB8AC3E}">
        <p14:creationId xmlns:p14="http://schemas.microsoft.com/office/powerpoint/2010/main" val="30814482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B732F-036E-C893-60EB-2E8576E3B8C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FA888AC-1F18-4681-0F53-DA78546ADB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BA2A8BC-D68B-B5CD-79CE-488D5372F4FA}"/>
              </a:ext>
            </a:extLst>
          </p:cNvPr>
          <p:cNvSpPr>
            <a:spLocks noGrp="1"/>
          </p:cNvSpPr>
          <p:nvPr>
            <p:ph type="dt" sz="half" idx="10"/>
          </p:nvPr>
        </p:nvSpPr>
        <p:spPr/>
        <p:txBody>
          <a:bodyPr/>
          <a:lstStyle/>
          <a:p>
            <a:fld id="{CDC85E7E-D90C-8541-8376-40E024DAB082}" type="datetimeFigureOut">
              <a:rPr lang="en-US" smtClean="0"/>
              <a:t>9/29/25</a:t>
            </a:fld>
            <a:endParaRPr lang="en-US"/>
          </a:p>
        </p:txBody>
      </p:sp>
      <p:sp>
        <p:nvSpPr>
          <p:cNvPr id="5" name="Footer Placeholder 4">
            <a:extLst>
              <a:ext uri="{FF2B5EF4-FFF2-40B4-BE49-F238E27FC236}">
                <a16:creationId xmlns:a16="http://schemas.microsoft.com/office/drawing/2014/main" id="{959AE784-86F2-81FA-56B2-50D0456147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AC8914-1611-E5CC-1833-9A1B34EE3D7A}"/>
              </a:ext>
            </a:extLst>
          </p:cNvPr>
          <p:cNvSpPr>
            <a:spLocks noGrp="1"/>
          </p:cNvSpPr>
          <p:nvPr>
            <p:ph type="sldNum" sz="quarter" idx="12"/>
          </p:nvPr>
        </p:nvSpPr>
        <p:spPr/>
        <p:txBody>
          <a:bodyPr/>
          <a:lstStyle/>
          <a:p>
            <a:fld id="{0A2B7EFA-F7D0-DB4E-8439-F8BE126272B0}" type="slidenum">
              <a:rPr lang="en-US" smtClean="0"/>
              <a:t>‹#›</a:t>
            </a:fld>
            <a:endParaRPr lang="en-US"/>
          </a:p>
        </p:txBody>
      </p:sp>
    </p:spTree>
    <p:extLst>
      <p:ext uri="{BB962C8B-B14F-4D97-AF65-F5344CB8AC3E}">
        <p14:creationId xmlns:p14="http://schemas.microsoft.com/office/powerpoint/2010/main" val="17285611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D3DDB-8835-EFFF-EAA9-B5DA5E9DB6A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F58408-AE3A-8709-02AD-77A66E7C363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547C9E-5A3F-1C26-E578-7D724ABE6830}"/>
              </a:ext>
            </a:extLst>
          </p:cNvPr>
          <p:cNvSpPr>
            <a:spLocks noGrp="1"/>
          </p:cNvSpPr>
          <p:nvPr>
            <p:ph type="dt" sz="half" idx="10"/>
          </p:nvPr>
        </p:nvSpPr>
        <p:spPr/>
        <p:txBody>
          <a:bodyPr/>
          <a:lstStyle/>
          <a:p>
            <a:fld id="{CDC85E7E-D90C-8541-8376-40E024DAB082}" type="datetimeFigureOut">
              <a:rPr lang="en-US" smtClean="0"/>
              <a:t>9/29/25</a:t>
            </a:fld>
            <a:endParaRPr lang="en-US"/>
          </a:p>
        </p:txBody>
      </p:sp>
      <p:sp>
        <p:nvSpPr>
          <p:cNvPr id="5" name="Footer Placeholder 4">
            <a:extLst>
              <a:ext uri="{FF2B5EF4-FFF2-40B4-BE49-F238E27FC236}">
                <a16:creationId xmlns:a16="http://schemas.microsoft.com/office/drawing/2014/main" id="{6A47E410-FECA-1682-14EA-C7E67FCF00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A69E0F-1991-1589-DE4D-91F44064B63E}"/>
              </a:ext>
            </a:extLst>
          </p:cNvPr>
          <p:cNvSpPr>
            <a:spLocks noGrp="1"/>
          </p:cNvSpPr>
          <p:nvPr>
            <p:ph type="sldNum" sz="quarter" idx="12"/>
          </p:nvPr>
        </p:nvSpPr>
        <p:spPr/>
        <p:txBody>
          <a:bodyPr/>
          <a:lstStyle/>
          <a:p>
            <a:fld id="{0A2B7EFA-F7D0-DB4E-8439-F8BE126272B0}" type="slidenum">
              <a:rPr lang="en-US" smtClean="0"/>
              <a:t>‹#›</a:t>
            </a:fld>
            <a:endParaRPr lang="en-US"/>
          </a:p>
        </p:txBody>
      </p:sp>
    </p:spTree>
    <p:extLst>
      <p:ext uri="{BB962C8B-B14F-4D97-AF65-F5344CB8AC3E}">
        <p14:creationId xmlns:p14="http://schemas.microsoft.com/office/powerpoint/2010/main" val="15620857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6CD36E-4002-A78C-BB85-344BABDC9BC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8615EC-1FA9-9ABD-F35A-D7554D480E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FF9FF0-79DB-B70C-E196-9839B39FF51A}"/>
              </a:ext>
            </a:extLst>
          </p:cNvPr>
          <p:cNvSpPr>
            <a:spLocks noGrp="1"/>
          </p:cNvSpPr>
          <p:nvPr>
            <p:ph type="dt" sz="half" idx="10"/>
          </p:nvPr>
        </p:nvSpPr>
        <p:spPr/>
        <p:txBody>
          <a:bodyPr/>
          <a:lstStyle/>
          <a:p>
            <a:fld id="{CDC85E7E-D90C-8541-8376-40E024DAB082}" type="datetimeFigureOut">
              <a:rPr lang="en-US" smtClean="0"/>
              <a:t>9/29/25</a:t>
            </a:fld>
            <a:endParaRPr lang="en-US"/>
          </a:p>
        </p:txBody>
      </p:sp>
      <p:sp>
        <p:nvSpPr>
          <p:cNvPr id="5" name="Footer Placeholder 4">
            <a:extLst>
              <a:ext uri="{FF2B5EF4-FFF2-40B4-BE49-F238E27FC236}">
                <a16:creationId xmlns:a16="http://schemas.microsoft.com/office/drawing/2014/main" id="{00587B7F-B0A7-AD5F-0223-1D4729C482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8E0CF0-8115-4ABA-99C0-8E6531C38FAB}"/>
              </a:ext>
            </a:extLst>
          </p:cNvPr>
          <p:cNvSpPr>
            <a:spLocks noGrp="1"/>
          </p:cNvSpPr>
          <p:nvPr>
            <p:ph type="sldNum" sz="quarter" idx="12"/>
          </p:nvPr>
        </p:nvSpPr>
        <p:spPr/>
        <p:txBody>
          <a:bodyPr/>
          <a:lstStyle/>
          <a:p>
            <a:fld id="{0A2B7EFA-F7D0-DB4E-8439-F8BE126272B0}" type="slidenum">
              <a:rPr lang="en-US" smtClean="0"/>
              <a:t>‹#›</a:t>
            </a:fld>
            <a:endParaRPr lang="en-US"/>
          </a:p>
        </p:txBody>
      </p:sp>
    </p:spTree>
    <p:extLst>
      <p:ext uri="{BB962C8B-B14F-4D97-AF65-F5344CB8AC3E}">
        <p14:creationId xmlns:p14="http://schemas.microsoft.com/office/powerpoint/2010/main" val="21573990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EE9E9-C81D-C422-A786-A65711776B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8EDCF1-6682-5CF0-6E66-8777F83DCD4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F9740C-AA58-BDB2-DD3C-95C812AE7A17}"/>
              </a:ext>
            </a:extLst>
          </p:cNvPr>
          <p:cNvSpPr>
            <a:spLocks noGrp="1"/>
          </p:cNvSpPr>
          <p:nvPr>
            <p:ph type="dt" sz="half" idx="10"/>
          </p:nvPr>
        </p:nvSpPr>
        <p:spPr/>
        <p:txBody>
          <a:bodyPr/>
          <a:lstStyle/>
          <a:p>
            <a:fld id="{CDC85E7E-D90C-8541-8376-40E024DAB082}" type="datetimeFigureOut">
              <a:rPr lang="en-US" smtClean="0"/>
              <a:t>9/29/25</a:t>
            </a:fld>
            <a:endParaRPr lang="en-US"/>
          </a:p>
        </p:txBody>
      </p:sp>
      <p:sp>
        <p:nvSpPr>
          <p:cNvPr id="5" name="Footer Placeholder 4">
            <a:extLst>
              <a:ext uri="{FF2B5EF4-FFF2-40B4-BE49-F238E27FC236}">
                <a16:creationId xmlns:a16="http://schemas.microsoft.com/office/drawing/2014/main" id="{E8655A50-C71C-F5F4-8C52-EC79F30FC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4EFAA5-385E-5591-A0D0-B54BBEFFC45D}"/>
              </a:ext>
            </a:extLst>
          </p:cNvPr>
          <p:cNvSpPr>
            <a:spLocks noGrp="1"/>
          </p:cNvSpPr>
          <p:nvPr>
            <p:ph type="sldNum" sz="quarter" idx="12"/>
          </p:nvPr>
        </p:nvSpPr>
        <p:spPr/>
        <p:txBody>
          <a:bodyPr/>
          <a:lstStyle/>
          <a:p>
            <a:fld id="{0A2B7EFA-F7D0-DB4E-8439-F8BE126272B0}" type="slidenum">
              <a:rPr lang="en-US" smtClean="0"/>
              <a:t>‹#›</a:t>
            </a:fld>
            <a:endParaRPr lang="en-US"/>
          </a:p>
        </p:txBody>
      </p:sp>
    </p:spTree>
    <p:extLst>
      <p:ext uri="{BB962C8B-B14F-4D97-AF65-F5344CB8AC3E}">
        <p14:creationId xmlns:p14="http://schemas.microsoft.com/office/powerpoint/2010/main" val="3510825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9C495-5A55-1AF3-591A-3F6D4E1A266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5A7244-B0D8-86EA-0F35-E640292A089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60333E7-3CCC-1704-F097-B96D34AAFAB1}"/>
              </a:ext>
            </a:extLst>
          </p:cNvPr>
          <p:cNvSpPr>
            <a:spLocks noGrp="1"/>
          </p:cNvSpPr>
          <p:nvPr>
            <p:ph type="dt" sz="half" idx="10"/>
          </p:nvPr>
        </p:nvSpPr>
        <p:spPr/>
        <p:txBody>
          <a:bodyPr/>
          <a:lstStyle/>
          <a:p>
            <a:fld id="{CDC85E7E-D90C-8541-8376-40E024DAB082}" type="datetimeFigureOut">
              <a:rPr lang="en-US" smtClean="0"/>
              <a:t>9/29/25</a:t>
            </a:fld>
            <a:endParaRPr lang="en-US"/>
          </a:p>
        </p:txBody>
      </p:sp>
      <p:sp>
        <p:nvSpPr>
          <p:cNvPr id="5" name="Footer Placeholder 4">
            <a:extLst>
              <a:ext uri="{FF2B5EF4-FFF2-40B4-BE49-F238E27FC236}">
                <a16:creationId xmlns:a16="http://schemas.microsoft.com/office/drawing/2014/main" id="{635CC50B-BFAE-4554-D2CC-7792F0342C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F692BA-DD6A-7C9D-78AA-1763503A08A3}"/>
              </a:ext>
            </a:extLst>
          </p:cNvPr>
          <p:cNvSpPr>
            <a:spLocks noGrp="1"/>
          </p:cNvSpPr>
          <p:nvPr>
            <p:ph type="sldNum" sz="quarter" idx="12"/>
          </p:nvPr>
        </p:nvSpPr>
        <p:spPr/>
        <p:txBody>
          <a:bodyPr/>
          <a:lstStyle/>
          <a:p>
            <a:fld id="{0A2B7EFA-F7D0-DB4E-8439-F8BE126272B0}" type="slidenum">
              <a:rPr lang="en-US" smtClean="0"/>
              <a:t>‹#›</a:t>
            </a:fld>
            <a:endParaRPr lang="en-US"/>
          </a:p>
        </p:txBody>
      </p:sp>
    </p:spTree>
    <p:extLst>
      <p:ext uri="{BB962C8B-B14F-4D97-AF65-F5344CB8AC3E}">
        <p14:creationId xmlns:p14="http://schemas.microsoft.com/office/powerpoint/2010/main" val="41688356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FCF26-29EE-8826-5147-F87B1DE92E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D2DFA6-BB48-E83D-C42E-BB64A09D3BC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E535DAD-484E-CDA0-7046-AA4DBF2788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E7283F-57BB-9A22-CA03-92663E8BE1A9}"/>
              </a:ext>
            </a:extLst>
          </p:cNvPr>
          <p:cNvSpPr>
            <a:spLocks noGrp="1"/>
          </p:cNvSpPr>
          <p:nvPr>
            <p:ph type="dt" sz="half" idx="10"/>
          </p:nvPr>
        </p:nvSpPr>
        <p:spPr/>
        <p:txBody>
          <a:bodyPr/>
          <a:lstStyle/>
          <a:p>
            <a:fld id="{CDC85E7E-D90C-8541-8376-40E024DAB082}" type="datetimeFigureOut">
              <a:rPr lang="en-US" smtClean="0"/>
              <a:t>9/29/25</a:t>
            </a:fld>
            <a:endParaRPr lang="en-US"/>
          </a:p>
        </p:txBody>
      </p:sp>
      <p:sp>
        <p:nvSpPr>
          <p:cNvPr id="6" name="Footer Placeholder 5">
            <a:extLst>
              <a:ext uri="{FF2B5EF4-FFF2-40B4-BE49-F238E27FC236}">
                <a16:creationId xmlns:a16="http://schemas.microsoft.com/office/drawing/2014/main" id="{245650F6-17CE-7511-806E-7CCA3045C3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4C395A-A30F-A3EC-9C54-31C167D128E2}"/>
              </a:ext>
            </a:extLst>
          </p:cNvPr>
          <p:cNvSpPr>
            <a:spLocks noGrp="1"/>
          </p:cNvSpPr>
          <p:nvPr>
            <p:ph type="sldNum" sz="quarter" idx="12"/>
          </p:nvPr>
        </p:nvSpPr>
        <p:spPr/>
        <p:txBody>
          <a:bodyPr/>
          <a:lstStyle/>
          <a:p>
            <a:fld id="{0A2B7EFA-F7D0-DB4E-8439-F8BE126272B0}" type="slidenum">
              <a:rPr lang="en-US" smtClean="0"/>
              <a:t>‹#›</a:t>
            </a:fld>
            <a:endParaRPr lang="en-US"/>
          </a:p>
        </p:txBody>
      </p:sp>
    </p:spTree>
    <p:extLst>
      <p:ext uri="{BB962C8B-B14F-4D97-AF65-F5344CB8AC3E}">
        <p14:creationId xmlns:p14="http://schemas.microsoft.com/office/powerpoint/2010/main" val="2721193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BFDFB-CE25-1EC0-DED1-120ADE8D58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C53102-5A0A-82E2-E536-B724B74FBB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9A88563-016E-0203-8B0C-6046A69040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328883-C8D0-E1F0-8381-EF038571D8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C73815A-305B-6175-1793-52D34638BB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5BF115-5370-D0A6-41E3-CD5FA01CDD8E}"/>
              </a:ext>
            </a:extLst>
          </p:cNvPr>
          <p:cNvSpPr>
            <a:spLocks noGrp="1"/>
          </p:cNvSpPr>
          <p:nvPr>
            <p:ph type="dt" sz="half" idx="10"/>
          </p:nvPr>
        </p:nvSpPr>
        <p:spPr/>
        <p:txBody>
          <a:bodyPr/>
          <a:lstStyle/>
          <a:p>
            <a:fld id="{CDC85E7E-D90C-8541-8376-40E024DAB082}" type="datetimeFigureOut">
              <a:rPr lang="en-US" smtClean="0"/>
              <a:t>9/29/25</a:t>
            </a:fld>
            <a:endParaRPr lang="en-US"/>
          </a:p>
        </p:txBody>
      </p:sp>
      <p:sp>
        <p:nvSpPr>
          <p:cNvPr id="8" name="Footer Placeholder 7">
            <a:extLst>
              <a:ext uri="{FF2B5EF4-FFF2-40B4-BE49-F238E27FC236}">
                <a16:creationId xmlns:a16="http://schemas.microsoft.com/office/drawing/2014/main" id="{0797A2CF-8B45-A596-0869-C1CF72F9789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A0F6881-299D-991C-A8BC-E21AE8087540}"/>
              </a:ext>
            </a:extLst>
          </p:cNvPr>
          <p:cNvSpPr>
            <a:spLocks noGrp="1"/>
          </p:cNvSpPr>
          <p:nvPr>
            <p:ph type="sldNum" sz="quarter" idx="12"/>
          </p:nvPr>
        </p:nvSpPr>
        <p:spPr/>
        <p:txBody>
          <a:bodyPr/>
          <a:lstStyle/>
          <a:p>
            <a:fld id="{0A2B7EFA-F7D0-DB4E-8439-F8BE126272B0}" type="slidenum">
              <a:rPr lang="en-US" smtClean="0"/>
              <a:t>‹#›</a:t>
            </a:fld>
            <a:endParaRPr lang="en-US"/>
          </a:p>
        </p:txBody>
      </p:sp>
    </p:spTree>
    <p:extLst>
      <p:ext uri="{BB962C8B-B14F-4D97-AF65-F5344CB8AC3E}">
        <p14:creationId xmlns:p14="http://schemas.microsoft.com/office/powerpoint/2010/main" val="30836098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4D4F2-B6FB-8CD2-969E-3803E93B825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CFB31A-5C6B-570B-981B-7B7DEC6F9866}"/>
              </a:ext>
            </a:extLst>
          </p:cNvPr>
          <p:cNvSpPr>
            <a:spLocks noGrp="1"/>
          </p:cNvSpPr>
          <p:nvPr>
            <p:ph type="dt" sz="half" idx="10"/>
          </p:nvPr>
        </p:nvSpPr>
        <p:spPr/>
        <p:txBody>
          <a:bodyPr/>
          <a:lstStyle/>
          <a:p>
            <a:fld id="{CDC85E7E-D90C-8541-8376-40E024DAB082}" type="datetimeFigureOut">
              <a:rPr lang="en-US" smtClean="0"/>
              <a:t>9/29/25</a:t>
            </a:fld>
            <a:endParaRPr lang="en-US"/>
          </a:p>
        </p:txBody>
      </p:sp>
      <p:sp>
        <p:nvSpPr>
          <p:cNvPr id="4" name="Footer Placeholder 3">
            <a:extLst>
              <a:ext uri="{FF2B5EF4-FFF2-40B4-BE49-F238E27FC236}">
                <a16:creationId xmlns:a16="http://schemas.microsoft.com/office/drawing/2014/main" id="{A86E87FB-F4A9-F3D0-13D2-7D7C318D0C0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7D7DBF3-0736-1F9F-BD17-ACA1AA707D13}"/>
              </a:ext>
            </a:extLst>
          </p:cNvPr>
          <p:cNvSpPr>
            <a:spLocks noGrp="1"/>
          </p:cNvSpPr>
          <p:nvPr>
            <p:ph type="sldNum" sz="quarter" idx="12"/>
          </p:nvPr>
        </p:nvSpPr>
        <p:spPr/>
        <p:txBody>
          <a:bodyPr/>
          <a:lstStyle/>
          <a:p>
            <a:fld id="{0A2B7EFA-F7D0-DB4E-8439-F8BE126272B0}" type="slidenum">
              <a:rPr lang="en-US" smtClean="0"/>
              <a:t>‹#›</a:t>
            </a:fld>
            <a:endParaRPr lang="en-US"/>
          </a:p>
        </p:txBody>
      </p:sp>
    </p:spTree>
    <p:extLst>
      <p:ext uri="{BB962C8B-B14F-4D97-AF65-F5344CB8AC3E}">
        <p14:creationId xmlns:p14="http://schemas.microsoft.com/office/powerpoint/2010/main" val="2978761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114BB0-DA56-D154-497F-FCE97F94868F}"/>
              </a:ext>
            </a:extLst>
          </p:cNvPr>
          <p:cNvSpPr>
            <a:spLocks noGrp="1"/>
          </p:cNvSpPr>
          <p:nvPr>
            <p:ph type="dt" sz="half" idx="10"/>
          </p:nvPr>
        </p:nvSpPr>
        <p:spPr/>
        <p:txBody>
          <a:bodyPr/>
          <a:lstStyle/>
          <a:p>
            <a:fld id="{CDC85E7E-D90C-8541-8376-40E024DAB082}" type="datetimeFigureOut">
              <a:rPr lang="en-US" smtClean="0"/>
              <a:t>9/29/25</a:t>
            </a:fld>
            <a:endParaRPr lang="en-US"/>
          </a:p>
        </p:txBody>
      </p:sp>
      <p:sp>
        <p:nvSpPr>
          <p:cNvPr id="3" name="Footer Placeholder 2">
            <a:extLst>
              <a:ext uri="{FF2B5EF4-FFF2-40B4-BE49-F238E27FC236}">
                <a16:creationId xmlns:a16="http://schemas.microsoft.com/office/drawing/2014/main" id="{ACA63180-5EE6-CE67-C0B1-614EF40320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0434D2B-81E4-FE22-52FA-F2436D70308D}"/>
              </a:ext>
            </a:extLst>
          </p:cNvPr>
          <p:cNvSpPr>
            <a:spLocks noGrp="1"/>
          </p:cNvSpPr>
          <p:nvPr>
            <p:ph type="sldNum" sz="quarter" idx="12"/>
          </p:nvPr>
        </p:nvSpPr>
        <p:spPr/>
        <p:txBody>
          <a:bodyPr/>
          <a:lstStyle/>
          <a:p>
            <a:fld id="{0A2B7EFA-F7D0-DB4E-8439-F8BE126272B0}" type="slidenum">
              <a:rPr lang="en-US" smtClean="0"/>
              <a:t>‹#›</a:t>
            </a:fld>
            <a:endParaRPr lang="en-US"/>
          </a:p>
        </p:txBody>
      </p:sp>
    </p:spTree>
    <p:extLst>
      <p:ext uri="{BB962C8B-B14F-4D97-AF65-F5344CB8AC3E}">
        <p14:creationId xmlns:p14="http://schemas.microsoft.com/office/powerpoint/2010/main" val="3788929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DD4C9-EF98-6E6C-A4A6-0B8DCADDF2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AE1D4A3-5C82-F66F-EAA2-7A453E7106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30DA423-AB93-12E4-B6AA-21DB0BB8C8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EA4DCA-2FA8-C5EC-57C7-2F8A64967E12}"/>
              </a:ext>
            </a:extLst>
          </p:cNvPr>
          <p:cNvSpPr>
            <a:spLocks noGrp="1"/>
          </p:cNvSpPr>
          <p:nvPr>
            <p:ph type="dt" sz="half" idx="10"/>
          </p:nvPr>
        </p:nvSpPr>
        <p:spPr/>
        <p:txBody>
          <a:bodyPr/>
          <a:lstStyle/>
          <a:p>
            <a:fld id="{CDC85E7E-D90C-8541-8376-40E024DAB082}" type="datetimeFigureOut">
              <a:rPr lang="en-US" smtClean="0"/>
              <a:t>9/29/25</a:t>
            </a:fld>
            <a:endParaRPr lang="en-US"/>
          </a:p>
        </p:txBody>
      </p:sp>
      <p:sp>
        <p:nvSpPr>
          <p:cNvPr id="6" name="Footer Placeholder 5">
            <a:extLst>
              <a:ext uri="{FF2B5EF4-FFF2-40B4-BE49-F238E27FC236}">
                <a16:creationId xmlns:a16="http://schemas.microsoft.com/office/drawing/2014/main" id="{C0FEC87E-D00C-42FC-E10A-55CDAFE864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19A1D6-5B0D-551A-3111-62EC9453EEB7}"/>
              </a:ext>
            </a:extLst>
          </p:cNvPr>
          <p:cNvSpPr>
            <a:spLocks noGrp="1"/>
          </p:cNvSpPr>
          <p:nvPr>
            <p:ph type="sldNum" sz="quarter" idx="12"/>
          </p:nvPr>
        </p:nvSpPr>
        <p:spPr/>
        <p:txBody>
          <a:bodyPr/>
          <a:lstStyle/>
          <a:p>
            <a:fld id="{0A2B7EFA-F7D0-DB4E-8439-F8BE126272B0}" type="slidenum">
              <a:rPr lang="en-US" smtClean="0"/>
              <a:t>‹#›</a:t>
            </a:fld>
            <a:endParaRPr lang="en-US"/>
          </a:p>
        </p:txBody>
      </p:sp>
    </p:spTree>
    <p:extLst>
      <p:ext uri="{BB962C8B-B14F-4D97-AF65-F5344CB8AC3E}">
        <p14:creationId xmlns:p14="http://schemas.microsoft.com/office/powerpoint/2010/main" val="3621801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6956C-FE00-F1A7-DA67-F3A4D6E18E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40AD93B-B979-92C3-9584-98E586ED6F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3803A-F74F-28BB-E94F-F4D1A9859E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8F3ADA-5635-50B5-E3F5-37E85B1A82CB}"/>
              </a:ext>
            </a:extLst>
          </p:cNvPr>
          <p:cNvSpPr>
            <a:spLocks noGrp="1"/>
          </p:cNvSpPr>
          <p:nvPr>
            <p:ph type="dt" sz="half" idx="10"/>
          </p:nvPr>
        </p:nvSpPr>
        <p:spPr/>
        <p:txBody>
          <a:bodyPr/>
          <a:lstStyle/>
          <a:p>
            <a:fld id="{CDC85E7E-D90C-8541-8376-40E024DAB082}" type="datetimeFigureOut">
              <a:rPr lang="en-US" smtClean="0"/>
              <a:t>9/29/25</a:t>
            </a:fld>
            <a:endParaRPr lang="en-US"/>
          </a:p>
        </p:txBody>
      </p:sp>
      <p:sp>
        <p:nvSpPr>
          <p:cNvPr id="6" name="Footer Placeholder 5">
            <a:extLst>
              <a:ext uri="{FF2B5EF4-FFF2-40B4-BE49-F238E27FC236}">
                <a16:creationId xmlns:a16="http://schemas.microsoft.com/office/drawing/2014/main" id="{98FD9909-2C59-9BAE-3609-A29D782D87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846ABE-0B5B-4213-6BE6-4627605C4432}"/>
              </a:ext>
            </a:extLst>
          </p:cNvPr>
          <p:cNvSpPr>
            <a:spLocks noGrp="1"/>
          </p:cNvSpPr>
          <p:nvPr>
            <p:ph type="sldNum" sz="quarter" idx="12"/>
          </p:nvPr>
        </p:nvSpPr>
        <p:spPr/>
        <p:txBody>
          <a:bodyPr/>
          <a:lstStyle/>
          <a:p>
            <a:fld id="{0A2B7EFA-F7D0-DB4E-8439-F8BE126272B0}" type="slidenum">
              <a:rPr lang="en-US" smtClean="0"/>
              <a:t>‹#›</a:t>
            </a:fld>
            <a:endParaRPr lang="en-US"/>
          </a:p>
        </p:txBody>
      </p:sp>
    </p:spTree>
    <p:extLst>
      <p:ext uri="{BB962C8B-B14F-4D97-AF65-F5344CB8AC3E}">
        <p14:creationId xmlns:p14="http://schemas.microsoft.com/office/powerpoint/2010/main" val="13257859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05127A-7278-A13F-BC00-DAAC9F1261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5D489B-ADA3-FA6E-5092-4DC8FBBD2B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E96DA6-39F9-301E-9692-A76EA441FD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DC85E7E-D90C-8541-8376-40E024DAB082}" type="datetimeFigureOut">
              <a:rPr lang="en-US" smtClean="0"/>
              <a:t>9/29/25</a:t>
            </a:fld>
            <a:endParaRPr lang="en-US"/>
          </a:p>
        </p:txBody>
      </p:sp>
      <p:sp>
        <p:nvSpPr>
          <p:cNvPr id="5" name="Footer Placeholder 4">
            <a:extLst>
              <a:ext uri="{FF2B5EF4-FFF2-40B4-BE49-F238E27FC236}">
                <a16:creationId xmlns:a16="http://schemas.microsoft.com/office/drawing/2014/main" id="{0B5FC35E-07A8-7C71-530C-01D35768A0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0E68F73-0FDC-6FC7-CA81-6D8A680E99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A2B7EFA-F7D0-DB4E-8439-F8BE126272B0}" type="slidenum">
              <a:rPr lang="en-US" smtClean="0"/>
              <a:t>‹#›</a:t>
            </a:fld>
            <a:endParaRPr lang="en-US"/>
          </a:p>
        </p:txBody>
      </p:sp>
    </p:spTree>
    <p:extLst>
      <p:ext uri="{BB962C8B-B14F-4D97-AF65-F5344CB8AC3E}">
        <p14:creationId xmlns:p14="http://schemas.microsoft.com/office/powerpoint/2010/main" val="31060097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21951-72FC-4CBB-971A-DA0E2EF6AAED}"/>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E753A0FD-DC0A-E66A-EDE0-6970BE39D94E}"/>
              </a:ext>
            </a:extLst>
          </p:cNvPr>
          <p:cNvSpPr>
            <a:spLocks noGrp="1"/>
          </p:cNvSpPr>
          <p:nvPr>
            <p:ph type="subTitle" idx="1"/>
          </p:nvPr>
        </p:nvSpPr>
        <p:spPr/>
        <p:txBody>
          <a:bodyPr/>
          <a:lstStyle/>
          <a:p>
            <a:endParaRPr lang="en-US"/>
          </a:p>
        </p:txBody>
      </p:sp>
      <p:pic>
        <p:nvPicPr>
          <p:cNvPr id="1026" name="Picture 2" descr="Polar Bear photos, facts, and map | National Geographic Kids">
            <a:extLst>
              <a:ext uri="{FF2B5EF4-FFF2-40B4-BE49-F238E27FC236}">
                <a16:creationId xmlns:a16="http://schemas.microsoft.com/office/drawing/2014/main" id="{625AC23F-BC9C-F996-1BE1-23FB5F0CF8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325" y="0"/>
            <a:ext cx="102917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40105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F6E80E-CBE4-D026-D32A-27A18BBC6E70}"/>
              </a:ext>
            </a:extLst>
          </p:cNvPr>
          <p:cNvSpPr>
            <a:spLocks noGrp="1"/>
          </p:cNvSpPr>
          <p:nvPr>
            <p:ph type="title"/>
          </p:nvPr>
        </p:nvSpPr>
        <p:spPr>
          <a:xfrm>
            <a:off x="686834" y="1153572"/>
            <a:ext cx="3200400" cy="4461163"/>
          </a:xfrm>
        </p:spPr>
        <p:txBody>
          <a:bodyPr>
            <a:normAutofit/>
          </a:bodyPr>
          <a:lstStyle/>
          <a:p>
            <a:r>
              <a:rPr lang="en-US">
                <a:solidFill>
                  <a:srgbClr val="FFFFFF"/>
                </a:solidFill>
              </a:rPr>
              <a:t>Key Dimensions of Vulnerability</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A673249F-D621-C92B-DD10-EEB3368E9A0F}"/>
              </a:ext>
            </a:extLst>
          </p:cNvPr>
          <p:cNvSpPr>
            <a:spLocks noGrp="1"/>
          </p:cNvSpPr>
          <p:nvPr>
            <p:ph idx="1"/>
          </p:nvPr>
        </p:nvSpPr>
        <p:spPr>
          <a:xfrm>
            <a:off x="3887234" y="207818"/>
            <a:ext cx="7889130" cy="6497782"/>
          </a:xfrm>
        </p:spPr>
        <p:txBody>
          <a:bodyPr anchor="ctr">
            <a:normAutofit/>
          </a:bodyPr>
          <a:lstStyle/>
          <a:p>
            <a:pPr marL="971550" marR="0" lvl="1" indent="-514350">
              <a:spcBef>
                <a:spcPts val="0"/>
              </a:spcBef>
              <a:spcAft>
                <a:spcPts val="600"/>
              </a:spcAft>
              <a:buFont typeface="+mj-lt"/>
              <a:buAutoNum type="arabicPeriod"/>
            </a:pPr>
            <a:r>
              <a:rPr lang="en-US" sz="3200" b="1" kern="100" dirty="0">
                <a:effectLst/>
                <a:latin typeface="Aptos" panose="020B0004020202020204" pitchFamily="34" charset="0"/>
                <a:ea typeface="Aptos" panose="020B0004020202020204" pitchFamily="34" charset="0"/>
                <a:cs typeface="Times New Roman" panose="02020603050405020304" pitchFamily="18" charset="0"/>
              </a:rPr>
              <a:t>Physiological/Functional Limits</a:t>
            </a:r>
            <a:endParaRPr lang="en-US" sz="3200" kern="100" dirty="0">
              <a:effectLst/>
              <a:latin typeface="Aptos" panose="020B0004020202020204" pitchFamily="34" charset="0"/>
              <a:ea typeface="Aptos" panose="020B0004020202020204" pitchFamily="34" charset="0"/>
              <a:cs typeface="Times New Roman" panose="02020603050405020304" pitchFamily="18" charset="0"/>
            </a:endParaRPr>
          </a:p>
          <a:p>
            <a:pPr lvl="3">
              <a:spcBef>
                <a:spcPts val="0"/>
              </a:spcBef>
              <a:spcAft>
                <a:spcPts val="600"/>
              </a:spcAft>
              <a:buFont typeface="+mj-lt"/>
              <a:buAutoNum type="romanLcPeriod"/>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Temperature tolerance</a:t>
            </a:r>
          </a:p>
          <a:p>
            <a:pPr lvl="3">
              <a:spcBef>
                <a:spcPts val="0"/>
              </a:spcBef>
              <a:spcAft>
                <a:spcPts val="600"/>
              </a:spcAft>
              <a:buFont typeface="+mj-lt"/>
              <a:buAutoNum type="romanLcPeriod"/>
            </a:pPr>
            <a:r>
              <a:rPr lang="en-US" sz="2400" kern="100" dirty="0">
                <a:latin typeface="Aptos" panose="020B0004020202020204" pitchFamily="34" charset="0"/>
                <a:ea typeface="Aptos" panose="020B0004020202020204" pitchFamily="34" charset="0"/>
                <a:cs typeface="Times New Roman" panose="02020603050405020304" pitchFamily="18" charset="0"/>
              </a:rPr>
              <a:t> </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Oxygen limits</a:t>
            </a:r>
          </a:p>
          <a:p>
            <a:pPr lvl="3">
              <a:spcBef>
                <a:spcPts val="0"/>
              </a:spcBef>
              <a:spcAft>
                <a:spcPts val="600"/>
              </a:spcAft>
              <a:buFont typeface="+mj-lt"/>
              <a:buAutoNum type="romanLcPeriod"/>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 Dietary constraints</a:t>
            </a:r>
          </a:p>
          <a:p>
            <a:pPr marL="1371600" lvl="3" indent="0">
              <a:spcBef>
                <a:spcPts val="0"/>
              </a:spcBef>
              <a:spcAft>
                <a:spcPts val="600"/>
              </a:spcAft>
              <a:buNone/>
            </a:pP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971550" marR="0" lvl="1" indent="-514350">
              <a:spcBef>
                <a:spcPts val="0"/>
              </a:spcBef>
              <a:spcAft>
                <a:spcPts val="600"/>
              </a:spcAft>
              <a:buFont typeface="+mj-lt"/>
              <a:buAutoNum type="arabicPeriod"/>
            </a:pPr>
            <a:r>
              <a:rPr lang="en-US" sz="3200" b="1" kern="100" dirty="0">
                <a:effectLst/>
                <a:latin typeface="Aptos" panose="020B0004020202020204" pitchFamily="34" charset="0"/>
                <a:ea typeface="Aptos" panose="020B0004020202020204" pitchFamily="34" charset="0"/>
                <a:cs typeface="Times New Roman" panose="02020603050405020304" pitchFamily="18" charset="0"/>
              </a:rPr>
              <a:t>Habitat &amp; Resource Dependence</a:t>
            </a:r>
            <a:endParaRPr lang="en-US" sz="3200" kern="100" dirty="0">
              <a:effectLst/>
              <a:latin typeface="Aptos" panose="020B0004020202020204" pitchFamily="34" charset="0"/>
              <a:ea typeface="Aptos" panose="020B0004020202020204" pitchFamily="34" charset="0"/>
              <a:cs typeface="Times New Roman" panose="02020603050405020304" pitchFamily="18" charset="0"/>
            </a:endParaRPr>
          </a:p>
          <a:p>
            <a:pPr lvl="3">
              <a:spcBef>
                <a:spcPts val="0"/>
              </a:spcBef>
              <a:spcAft>
                <a:spcPts val="600"/>
              </a:spcAft>
              <a:buFont typeface="+mj-lt"/>
              <a:buAutoNum type="romanLcPeriod"/>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Specialized vs. generalist habitat use</a:t>
            </a:r>
          </a:p>
          <a:p>
            <a:pPr lvl="3">
              <a:spcBef>
                <a:spcPts val="0"/>
              </a:spcBef>
              <a:spcAft>
                <a:spcPts val="600"/>
              </a:spcAft>
              <a:buFont typeface="+mj-lt"/>
              <a:buAutoNum type="romanLcPeriod"/>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 Availability of prey/food plants</a:t>
            </a:r>
          </a:p>
          <a:p>
            <a:pPr lvl="3">
              <a:spcBef>
                <a:spcPts val="0"/>
              </a:spcBef>
              <a:spcAft>
                <a:spcPts val="600"/>
              </a:spcAft>
              <a:buFont typeface="+mj-lt"/>
              <a:buAutoNum type="romanLcPeriod"/>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Dependence on migratory stopovers or breeding grounds</a:t>
            </a:r>
          </a:p>
          <a:p>
            <a:pPr marL="1371600" lvl="3" indent="0">
              <a:spcBef>
                <a:spcPts val="0"/>
              </a:spcBef>
              <a:spcAft>
                <a:spcPts val="600"/>
              </a:spcAft>
              <a:buNone/>
            </a:pP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971550" marR="0" lvl="1" indent="-514350">
              <a:spcBef>
                <a:spcPts val="0"/>
              </a:spcBef>
              <a:spcAft>
                <a:spcPts val="600"/>
              </a:spcAft>
              <a:buFont typeface="+mj-lt"/>
              <a:buAutoNum type="arabicPeriod"/>
            </a:pPr>
            <a:r>
              <a:rPr lang="en-US" sz="3200" b="1" kern="100" dirty="0">
                <a:effectLst/>
                <a:latin typeface="Aptos" panose="020B0004020202020204" pitchFamily="34" charset="0"/>
                <a:ea typeface="Aptos" panose="020B0004020202020204" pitchFamily="34" charset="0"/>
                <a:cs typeface="Times New Roman" panose="02020603050405020304" pitchFamily="18" charset="0"/>
              </a:rPr>
              <a:t>Movement &amp; Adaptation Potential</a:t>
            </a:r>
            <a:endParaRPr lang="en-US" sz="3200" kern="100" dirty="0">
              <a:effectLst/>
              <a:latin typeface="Aptos" panose="020B0004020202020204" pitchFamily="34" charset="0"/>
              <a:ea typeface="Aptos" panose="020B0004020202020204" pitchFamily="34" charset="0"/>
              <a:cs typeface="Times New Roman" panose="02020603050405020304" pitchFamily="18" charset="0"/>
            </a:endParaRPr>
          </a:p>
          <a:p>
            <a:pPr lvl="3">
              <a:spcBef>
                <a:spcPts val="0"/>
              </a:spcBef>
              <a:spcAft>
                <a:spcPts val="600"/>
              </a:spcAft>
              <a:buFont typeface="+mj-lt"/>
              <a:buAutoNum type="romanLcPeriod"/>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Mobility or dispersal ability</a:t>
            </a:r>
          </a:p>
          <a:p>
            <a:pPr lvl="3">
              <a:spcBef>
                <a:spcPts val="0"/>
              </a:spcBef>
              <a:spcAft>
                <a:spcPts val="600"/>
              </a:spcAft>
              <a:buFont typeface="+mj-lt"/>
              <a:buAutoNum type="romanLcPeriod"/>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 Reproductive rate</a:t>
            </a:r>
          </a:p>
          <a:p>
            <a:pPr lvl="3">
              <a:spcBef>
                <a:spcPts val="0"/>
              </a:spcBef>
              <a:spcAft>
                <a:spcPts val="600"/>
              </a:spcAft>
              <a:buFont typeface="+mj-lt"/>
              <a:buAutoNum type="romanLcPeriod"/>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 Genetic diversity/adaptive capacity</a:t>
            </a:r>
          </a:p>
        </p:txBody>
      </p:sp>
    </p:spTree>
    <p:extLst>
      <p:ext uri="{BB962C8B-B14F-4D97-AF65-F5344CB8AC3E}">
        <p14:creationId xmlns:p14="http://schemas.microsoft.com/office/powerpoint/2010/main" val="787980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5E915-B3C2-4AB8-A647-1F17625C4C9C}"/>
              </a:ext>
            </a:extLst>
          </p:cNvPr>
          <p:cNvSpPr>
            <a:spLocks noGrp="1"/>
          </p:cNvSpPr>
          <p:nvPr>
            <p:ph type="title"/>
          </p:nvPr>
        </p:nvSpPr>
        <p:spPr/>
        <p:txBody>
          <a:bodyPr/>
          <a:lstStyle/>
          <a:p>
            <a:r>
              <a:rPr lang="en-US" dirty="0"/>
              <a:t>What Evidence Indicates Vulnerability?</a:t>
            </a:r>
          </a:p>
        </p:txBody>
      </p:sp>
      <p:sp>
        <p:nvSpPr>
          <p:cNvPr id="3" name="Content Placeholder 2">
            <a:extLst>
              <a:ext uri="{FF2B5EF4-FFF2-40B4-BE49-F238E27FC236}">
                <a16:creationId xmlns:a16="http://schemas.microsoft.com/office/drawing/2014/main" id="{F3FDEBC8-BF5E-1889-5A77-5FDC0E1FC087}"/>
              </a:ext>
            </a:extLst>
          </p:cNvPr>
          <p:cNvSpPr>
            <a:spLocks noGrp="1"/>
          </p:cNvSpPr>
          <p:nvPr>
            <p:ph idx="1"/>
          </p:nvPr>
        </p:nvSpPr>
        <p:spPr/>
        <p:txBody>
          <a:bodyPr>
            <a:normAutofit/>
          </a:bodyPr>
          <a:lstStyle/>
          <a:p>
            <a:pPr marL="971550" marR="0" lvl="1" indent="-514350">
              <a:lnSpc>
                <a:spcPct val="150000"/>
              </a:lnSpc>
              <a:spcBef>
                <a:spcPts val="0"/>
              </a:spcBef>
              <a:spcAft>
                <a:spcPts val="0"/>
              </a:spcAft>
              <a:buFont typeface="+mj-lt"/>
              <a:buAutoNum type="alphaUcPeriod"/>
            </a:pPr>
            <a:r>
              <a:rPr lang="en-US" sz="3200" kern="100" dirty="0">
                <a:effectLst/>
                <a:latin typeface="Aptos" panose="020B0004020202020204" pitchFamily="34" charset="0"/>
                <a:ea typeface="Aptos" panose="020B0004020202020204" pitchFamily="34" charset="0"/>
                <a:cs typeface="Times New Roman" panose="02020603050405020304" pitchFamily="18" charset="0"/>
              </a:rPr>
              <a:t>Range contractions or shifts</a:t>
            </a:r>
            <a:endParaRPr lang="en-US" sz="3200" kern="100" dirty="0">
              <a:latin typeface="Aptos" panose="020B0004020202020204" pitchFamily="34" charset="0"/>
              <a:ea typeface="Aptos" panose="020B0004020202020204" pitchFamily="34" charset="0"/>
              <a:cs typeface="Times New Roman" panose="02020603050405020304" pitchFamily="18" charset="0"/>
            </a:endParaRPr>
          </a:p>
          <a:p>
            <a:pPr marL="971550" marR="0" lvl="1" indent="-514350">
              <a:lnSpc>
                <a:spcPct val="150000"/>
              </a:lnSpc>
              <a:spcBef>
                <a:spcPts val="0"/>
              </a:spcBef>
              <a:spcAft>
                <a:spcPts val="0"/>
              </a:spcAft>
              <a:buFont typeface="+mj-lt"/>
              <a:buAutoNum type="alphaUcPeriod"/>
            </a:pPr>
            <a:r>
              <a:rPr lang="en-US" sz="3200" kern="100" dirty="0">
                <a:effectLst/>
                <a:latin typeface="Aptos" panose="020B0004020202020204" pitchFamily="34" charset="0"/>
                <a:ea typeface="Aptos" panose="020B0004020202020204" pitchFamily="34" charset="0"/>
                <a:cs typeface="Times New Roman" panose="02020603050405020304" pitchFamily="18" charset="0"/>
              </a:rPr>
              <a:t>Population crashes or skewed demographics</a:t>
            </a:r>
          </a:p>
          <a:p>
            <a:pPr marL="971550" marR="0" lvl="1" indent="-514350">
              <a:lnSpc>
                <a:spcPct val="150000"/>
              </a:lnSpc>
              <a:spcBef>
                <a:spcPts val="0"/>
              </a:spcBef>
              <a:spcAft>
                <a:spcPts val="0"/>
              </a:spcAft>
              <a:buFont typeface="+mj-lt"/>
              <a:buAutoNum type="alphaUcPeriod"/>
            </a:pPr>
            <a:r>
              <a:rPr lang="en-US" sz="3200" kern="100" dirty="0">
                <a:effectLst/>
                <a:latin typeface="Aptos" panose="020B0004020202020204" pitchFamily="34" charset="0"/>
                <a:ea typeface="Aptos" panose="020B0004020202020204" pitchFamily="34" charset="0"/>
                <a:cs typeface="Times New Roman" panose="02020603050405020304" pitchFamily="18" charset="0"/>
              </a:rPr>
              <a:t>Morphological changes</a:t>
            </a:r>
          </a:p>
          <a:p>
            <a:pPr marL="971550" marR="0" lvl="1" indent="-514350">
              <a:lnSpc>
                <a:spcPct val="150000"/>
              </a:lnSpc>
              <a:spcBef>
                <a:spcPts val="0"/>
              </a:spcBef>
              <a:spcAft>
                <a:spcPts val="0"/>
              </a:spcAft>
              <a:buFont typeface="+mj-lt"/>
              <a:buAutoNum type="alphaUcPeriod"/>
            </a:pPr>
            <a:r>
              <a:rPr lang="en-US" sz="3200" kern="100" dirty="0">
                <a:effectLst/>
                <a:latin typeface="Aptos" panose="020B0004020202020204" pitchFamily="34" charset="0"/>
                <a:ea typeface="Aptos" panose="020B0004020202020204" pitchFamily="34" charset="0"/>
                <a:cs typeface="Times New Roman" panose="02020603050405020304" pitchFamily="18" charset="0"/>
              </a:rPr>
              <a:t>Community reorganization</a:t>
            </a:r>
          </a:p>
          <a:p>
            <a:pPr marL="971550" marR="0" lvl="1" indent="-514350">
              <a:lnSpc>
                <a:spcPct val="150000"/>
              </a:lnSpc>
              <a:spcBef>
                <a:spcPts val="0"/>
              </a:spcBef>
              <a:spcAft>
                <a:spcPts val="0"/>
              </a:spcAft>
              <a:buFont typeface="+mj-lt"/>
              <a:buAutoNum type="alphaUcPeriod"/>
            </a:pPr>
            <a:r>
              <a:rPr lang="en-US" sz="3200" kern="100" dirty="0">
                <a:effectLst/>
                <a:latin typeface="Aptos" panose="020B0004020202020204" pitchFamily="34" charset="0"/>
                <a:ea typeface="Aptos" panose="020B0004020202020204" pitchFamily="34" charset="0"/>
                <a:cs typeface="Times New Roman" panose="02020603050405020304" pitchFamily="18" charset="0"/>
              </a:rPr>
              <a:t>Novel ecosystems</a:t>
            </a:r>
          </a:p>
        </p:txBody>
      </p:sp>
    </p:spTree>
    <p:extLst>
      <p:ext uri="{BB962C8B-B14F-4D97-AF65-F5344CB8AC3E}">
        <p14:creationId xmlns:p14="http://schemas.microsoft.com/office/powerpoint/2010/main" val="3737784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64DB9-B7BF-BAEF-E429-13EBD2AC6EA7}"/>
              </a:ext>
            </a:extLst>
          </p:cNvPr>
          <p:cNvSpPr>
            <a:spLocks noGrp="1"/>
          </p:cNvSpPr>
          <p:nvPr>
            <p:ph type="title"/>
          </p:nvPr>
        </p:nvSpPr>
        <p:spPr/>
        <p:txBody>
          <a:bodyPr/>
          <a:lstStyle/>
          <a:p>
            <a:r>
              <a:rPr lang="en-US" dirty="0"/>
              <a:t>How to think about vulnerability like a geoscientist:</a:t>
            </a:r>
          </a:p>
        </p:txBody>
      </p:sp>
      <p:sp>
        <p:nvSpPr>
          <p:cNvPr id="3" name="Content Placeholder 2">
            <a:extLst>
              <a:ext uri="{FF2B5EF4-FFF2-40B4-BE49-F238E27FC236}">
                <a16:creationId xmlns:a16="http://schemas.microsoft.com/office/drawing/2014/main" id="{4771B153-E133-74D3-939E-94C937AABC43}"/>
              </a:ext>
            </a:extLst>
          </p:cNvPr>
          <p:cNvSpPr>
            <a:spLocks noGrp="1"/>
          </p:cNvSpPr>
          <p:nvPr>
            <p:ph idx="1"/>
          </p:nvPr>
        </p:nvSpPr>
        <p:spPr/>
        <p:txBody>
          <a:bodyPr>
            <a:normAutofit/>
          </a:bodyPr>
          <a:lstStyle/>
          <a:p>
            <a:pPr marL="457200" marR="0" lvl="1" indent="0">
              <a:spcBef>
                <a:spcPts val="0"/>
              </a:spcBef>
              <a:spcAft>
                <a:spcPts val="0"/>
              </a:spcAft>
              <a:buNone/>
            </a:pPr>
            <a:r>
              <a:rPr lang="en-US" kern="100" dirty="0">
                <a:effectLst/>
                <a:latin typeface="Aptos" panose="020B0004020202020204" pitchFamily="34" charset="0"/>
                <a:ea typeface="Aptos" panose="020B0004020202020204" pitchFamily="34" charset="0"/>
                <a:cs typeface="Times New Roman" panose="02020603050405020304" pitchFamily="18" charset="0"/>
              </a:rPr>
              <a:t>These same principles apply when we look at </a:t>
            </a:r>
            <a:r>
              <a:rPr lang="en-US" b="1" kern="100" dirty="0">
                <a:effectLst/>
                <a:latin typeface="Aptos" panose="020B0004020202020204" pitchFamily="34" charset="0"/>
                <a:ea typeface="Aptos" panose="020B0004020202020204" pitchFamily="34" charset="0"/>
                <a:cs typeface="Times New Roman" panose="02020603050405020304" pitchFamily="18" charset="0"/>
              </a:rPr>
              <a:t>fossil evidence </a:t>
            </a:r>
            <a:r>
              <a:rPr lang="en-US" kern="100" dirty="0">
                <a:effectLst/>
                <a:latin typeface="Aptos" panose="020B0004020202020204" pitchFamily="34" charset="0"/>
                <a:ea typeface="Aptos" panose="020B0004020202020204" pitchFamily="34" charset="0"/>
                <a:cs typeface="Times New Roman" panose="02020603050405020304" pitchFamily="18" charset="0"/>
              </a:rPr>
              <a:t>of stress and collapse.</a:t>
            </a:r>
          </a:p>
          <a:p>
            <a:pPr lvl="1">
              <a:spcBef>
                <a:spcPts val="0"/>
              </a:spcBef>
            </a:pPr>
            <a:r>
              <a:rPr lang="en-US" b="1" kern="100" dirty="0">
                <a:effectLst/>
                <a:latin typeface="Aptos" panose="020B0004020202020204" pitchFamily="34" charset="0"/>
                <a:ea typeface="Aptos" panose="020B0004020202020204" pitchFamily="34" charset="0"/>
                <a:cs typeface="Times New Roman" panose="02020603050405020304" pitchFamily="18" charset="0"/>
              </a:rPr>
              <a:t>Use Uniformitarianism</a:t>
            </a:r>
            <a:r>
              <a:rPr lang="en-US" kern="100" dirty="0">
                <a:effectLst/>
                <a:latin typeface="Aptos" panose="020B0004020202020204" pitchFamily="34" charset="0"/>
                <a:ea typeface="Aptos" panose="020B0004020202020204" pitchFamily="34" charset="0"/>
                <a:cs typeface="Times New Roman" panose="02020603050405020304" pitchFamily="18" charset="0"/>
              </a:rPr>
              <a:t>: </a:t>
            </a:r>
            <a:r>
              <a:rPr lang="en-US" i="1" kern="100" dirty="0">
                <a:effectLst/>
                <a:latin typeface="Aptos" panose="020B0004020202020204" pitchFamily="34" charset="0"/>
                <a:ea typeface="Aptos" panose="020B0004020202020204" pitchFamily="34" charset="0"/>
                <a:cs typeface="Times New Roman" panose="02020603050405020304" pitchFamily="18" charset="0"/>
              </a:rPr>
              <a:t>Is this organism’s response to climate change today likely to have been its ancestor’s response in the past?</a:t>
            </a: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a:p>
            <a:pPr lvl="1">
              <a:spcBef>
                <a:spcPts val="0"/>
              </a:spcBef>
            </a:pPr>
            <a:r>
              <a:rPr lang="en-US" b="1" kern="100" dirty="0">
                <a:effectLst/>
                <a:latin typeface="Aptos" panose="020B0004020202020204" pitchFamily="34" charset="0"/>
                <a:ea typeface="Aptos" panose="020B0004020202020204" pitchFamily="34" charset="0"/>
                <a:cs typeface="Times New Roman" panose="02020603050405020304" pitchFamily="18" charset="0"/>
              </a:rPr>
              <a:t>Identify stressors: </a:t>
            </a:r>
            <a:r>
              <a:rPr lang="en-US" i="1" kern="100" dirty="0">
                <a:latin typeface="Aptos" panose="020B0004020202020204" pitchFamily="34" charset="0"/>
                <a:ea typeface="Aptos" panose="020B0004020202020204" pitchFamily="34" charset="0"/>
                <a:cs typeface="Times New Roman" panose="02020603050405020304" pitchFamily="18" charset="0"/>
              </a:rPr>
              <a:t>What specific stressors are affecting this organism today? Were those stressors present during past crises?</a:t>
            </a:r>
          </a:p>
          <a:p>
            <a:pPr lvl="1">
              <a:spcBef>
                <a:spcPts val="0"/>
              </a:spcBef>
            </a:pPr>
            <a:r>
              <a:rPr lang="en-US" b="1" kern="100" dirty="0">
                <a:effectLst/>
                <a:latin typeface="Aptos" panose="020B0004020202020204" pitchFamily="34" charset="0"/>
                <a:ea typeface="Aptos" panose="020B0004020202020204" pitchFamily="34" charset="0"/>
                <a:cs typeface="Times New Roman" panose="02020603050405020304" pitchFamily="18" charset="0"/>
              </a:rPr>
              <a:t>Think About Time</a:t>
            </a:r>
            <a:r>
              <a:rPr lang="en-US" b="1" i="1" kern="100" dirty="0">
                <a:effectLst/>
                <a:latin typeface="Aptos" panose="020B0004020202020204" pitchFamily="34" charset="0"/>
                <a:ea typeface="Aptos" panose="020B0004020202020204" pitchFamily="34" charset="0"/>
                <a:cs typeface="Times New Roman" panose="02020603050405020304" pitchFamily="18" charset="0"/>
              </a:rPr>
              <a:t>: </a:t>
            </a:r>
            <a:r>
              <a:rPr lang="en-US" i="1" kern="100" dirty="0">
                <a:effectLst/>
                <a:latin typeface="Aptos" panose="020B0004020202020204" pitchFamily="34" charset="0"/>
                <a:ea typeface="Aptos" panose="020B0004020202020204" pitchFamily="34" charset="0"/>
                <a:cs typeface="Times New Roman" panose="02020603050405020304" pitchFamily="18" charset="0"/>
              </a:rPr>
              <a:t>What did the organism</a:t>
            </a:r>
            <a:r>
              <a:rPr lang="en-US" i="1" kern="100" dirty="0">
                <a:latin typeface="Aptos" panose="020B0004020202020204" pitchFamily="34" charset="0"/>
                <a:ea typeface="Aptos" panose="020B0004020202020204" pitchFamily="34" charset="0"/>
                <a:cs typeface="Times New Roman" panose="02020603050405020304" pitchFamily="18" charset="0"/>
              </a:rPr>
              <a:t>’s population look like before, during, and after past crises? How do those changes compare to today?</a:t>
            </a:r>
          </a:p>
          <a:p>
            <a:pPr lvl="1">
              <a:spcBef>
                <a:spcPts val="0"/>
              </a:spcBef>
            </a:pPr>
            <a:r>
              <a:rPr lang="en-US" b="1" kern="100" dirty="0">
                <a:effectLst/>
                <a:latin typeface="Aptos" panose="020B0004020202020204" pitchFamily="34" charset="0"/>
                <a:ea typeface="Aptos" panose="020B0004020202020204" pitchFamily="34" charset="0"/>
                <a:cs typeface="Times New Roman" panose="02020603050405020304" pitchFamily="18" charset="0"/>
              </a:rPr>
              <a:t>Consider Resilience: </a:t>
            </a:r>
            <a:r>
              <a:rPr lang="en-US" i="1" kern="100" dirty="0">
                <a:effectLst/>
                <a:latin typeface="Aptos" panose="020B0004020202020204" pitchFamily="34" charset="0"/>
                <a:ea typeface="Aptos" panose="020B0004020202020204" pitchFamily="34" charset="0"/>
                <a:cs typeface="Times New Roman" panose="02020603050405020304" pitchFamily="18" charset="0"/>
              </a:rPr>
              <a:t>What features do today’s successful organisms share? How/why do they confer resilience?</a:t>
            </a:r>
            <a:endParaRPr lang="en-US" b="1"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1078977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5A5298-181D-2D8F-620B-77DE3A63A91E}"/>
              </a:ext>
            </a:extLst>
          </p:cNvPr>
          <p:cNvSpPr>
            <a:spLocks noGrp="1"/>
          </p:cNvSpPr>
          <p:nvPr>
            <p:ph type="title"/>
          </p:nvPr>
        </p:nvSpPr>
        <p:spPr>
          <a:xfrm>
            <a:off x="838201" y="365125"/>
            <a:ext cx="5251316" cy="1807305"/>
          </a:xfrm>
        </p:spPr>
        <p:txBody>
          <a:bodyPr>
            <a:normAutofit/>
          </a:bodyPr>
          <a:lstStyle/>
          <a:p>
            <a:r>
              <a:rPr lang="en-US" dirty="0"/>
              <a:t>What is </a:t>
            </a:r>
            <a:r>
              <a:rPr lang="en-US" b="1" dirty="0"/>
              <a:t>vulnerability</a:t>
            </a:r>
            <a:r>
              <a:rPr lang="en-US" dirty="0"/>
              <a:t>?</a:t>
            </a:r>
          </a:p>
        </p:txBody>
      </p:sp>
      <p:sp>
        <p:nvSpPr>
          <p:cNvPr id="3" name="Content Placeholder 2">
            <a:extLst>
              <a:ext uri="{FF2B5EF4-FFF2-40B4-BE49-F238E27FC236}">
                <a16:creationId xmlns:a16="http://schemas.microsoft.com/office/drawing/2014/main" id="{DAFFDB47-C9AB-B615-96AA-C5B407D12D68}"/>
              </a:ext>
            </a:extLst>
          </p:cNvPr>
          <p:cNvSpPr>
            <a:spLocks noGrp="1"/>
          </p:cNvSpPr>
          <p:nvPr>
            <p:ph idx="1"/>
          </p:nvPr>
        </p:nvSpPr>
        <p:spPr>
          <a:xfrm>
            <a:off x="838200" y="1716833"/>
            <a:ext cx="5251316" cy="4460130"/>
          </a:xfrm>
        </p:spPr>
        <p:txBody>
          <a:bodyPr>
            <a:normAutofit/>
          </a:bodyPr>
          <a:lstStyle/>
          <a:p>
            <a:pPr marL="0" indent="0">
              <a:buNone/>
            </a:pPr>
            <a:r>
              <a:rPr lang="en-US" i="1" dirty="0">
                <a:effectLst/>
                <a:latin typeface="Aptos" panose="020B0004020202020204" pitchFamily="34" charset="0"/>
                <a:ea typeface="Aptos" panose="020B0004020202020204" pitchFamily="34" charset="0"/>
                <a:cs typeface="Times New Roman" panose="02020603050405020304" pitchFamily="18" charset="0"/>
              </a:rPr>
              <a:t>The degree to which a species, population, or ecosystem is likely to be harmed when exposed to a stressor</a:t>
            </a:r>
            <a:r>
              <a:rPr lang="en-US" dirty="0">
                <a:effectLst/>
              </a:rPr>
              <a:t> </a:t>
            </a:r>
          </a:p>
          <a:p>
            <a:endParaRPr lang="en-US" dirty="0">
              <a:effectLst/>
            </a:endParaRPr>
          </a:p>
          <a:p>
            <a:pPr marL="0" indent="0">
              <a:buNone/>
            </a:pPr>
            <a:r>
              <a:rPr lang="en-US" dirty="0"/>
              <a:t>Determined by:</a:t>
            </a:r>
          </a:p>
          <a:p>
            <a:pPr lvl="1"/>
            <a:r>
              <a:rPr lang="en-US" sz="2800" dirty="0"/>
              <a:t>exposure</a:t>
            </a:r>
          </a:p>
          <a:p>
            <a:pPr lvl="1"/>
            <a:r>
              <a:rPr lang="en-US" sz="2800" dirty="0"/>
              <a:t>sensitivity</a:t>
            </a:r>
          </a:p>
          <a:p>
            <a:pPr lvl="1"/>
            <a:r>
              <a:rPr lang="en-US" sz="2800" dirty="0"/>
              <a:t>adaptive capacity</a:t>
            </a:r>
          </a:p>
          <a:p>
            <a:endParaRPr lang="en-US" dirty="0"/>
          </a:p>
        </p:txBody>
      </p:sp>
      <p:pic>
        <p:nvPicPr>
          <p:cNvPr id="6" name="Picture 2" descr="Polar Bear photos, facts, and map | National Geographic Kids">
            <a:extLst>
              <a:ext uri="{FF2B5EF4-FFF2-40B4-BE49-F238E27FC236}">
                <a16:creationId xmlns:a16="http://schemas.microsoft.com/office/drawing/2014/main" id="{B60C5807-AF30-8656-9A75-E424E01E23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6651" r="25312" b="-1"/>
          <a:stretch>
            <a:fillRect/>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9893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79559-FF70-903E-DA41-1B83F498BF8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B8E8437-21BA-BEE9-626D-36EC243E6FE5}"/>
              </a:ext>
            </a:extLst>
          </p:cNvPr>
          <p:cNvSpPr>
            <a:spLocks noGrp="1"/>
          </p:cNvSpPr>
          <p:nvPr>
            <p:ph idx="1"/>
          </p:nvPr>
        </p:nvSpPr>
        <p:spPr/>
        <p:txBody>
          <a:bodyPr/>
          <a:lstStyle/>
          <a:p>
            <a:endParaRPr lang="en-US"/>
          </a:p>
        </p:txBody>
      </p:sp>
      <p:pic>
        <p:nvPicPr>
          <p:cNvPr id="2050" name="Picture 2" descr="Climate change: atmospheric carbon dioxide | NOAA Climate.gov">
            <a:extLst>
              <a:ext uri="{FF2B5EF4-FFF2-40B4-BE49-F238E27FC236}">
                <a16:creationId xmlns:a16="http://schemas.microsoft.com/office/drawing/2014/main" id="{BAFDE7D6-BA5C-4BE9-52F2-4F7A8EA071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613" y="365125"/>
            <a:ext cx="10963692" cy="56586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ea Level | Vital Signs – Climate Change: Vital Signs of the Planet">
            <a:extLst>
              <a:ext uri="{FF2B5EF4-FFF2-40B4-BE49-F238E27FC236}">
                <a16:creationId xmlns:a16="http://schemas.microsoft.com/office/drawing/2014/main" id="{12F54816-6BA8-BBDF-E1FC-DF85B0953B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0526" y="133842"/>
            <a:ext cx="10331366" cy="659731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hart: Tropical Cyclones Intensify Faster | Statista">
            <a:extLst>
              <a:ext uri="{FF2B5EF4-FFF2-40B4-BE49-F238E27FC236}">
                <a16:creationId xmlns:a16="http://schemas.microsoft.com/office/drawing/2014/main" id="{18F6AEA3-A192-63FB-0C75-71AEA59511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0595" y="126843"/>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2621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260DD-5D30-A4A3-C6B0-974571D943E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C67FA61-4DC4-6F0F-E2F5-5272554C04DC}"/>
              </a:ext>
            </a:extLst>
          </p:cNvPr>
          <p:cNvSpPr>
            <a:spLocks noGrp="1"/>
          </p:cNvSpPr>
          <p:nvPr>
            <p:ph idx="1"/>
          </p:nvPr>
        </p:nvSpPr>
        <p:spPr/>
        <p:txBody>
          <a:bodyPr/>
          <a:lstStyle/>
          <a:p>
            <a:endParaRPr lang="en-US"/>
          </a:p>
        </p:txBody>
      </p:sp>
      <p:pic>
        <p:nvPicPr>
          <p:cNvPr id="5122" name="Picture 2">
            <a:extLst>
              <a:ext uri="{FF2B5EF4-FFF2-40B4-BE49-F238E27FC236}">
                <a16:creationId xmlns:a16="http://schemas.microsoft.com/office/drawing/2014/main" id="{DB1A77BE-FC96-5D53-86C1-264E950A01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9638" y="0"/>
            <a:ext cx="78327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51613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6881A-85AD-FFE2-3ECF-55DA5FAA6F5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92A3EA0-218A-7F22-43B4-DC8354884737}"/>
              </a:ext>
            </a:extLst>
          </p:cNvPr>
          <p:cNvSpPr>
            <a:spLocks noGrp="1"/>
          </p:cNvSpPr>
          <p:nvPr>
            <p:ph idx="1"/>
          </p:nvPr>
        </p:nvSpPr>
        <p:spPr/>
        <p:txBody>
          <a:bodyPr/>
          <a:lstStyle/>
          <a:p>
            <a:endParaRPr lang="en-US"/>
          </a:p>
        </p:txBody>
      </p:sp>
      <p:pic>
        <p:nvPicPr>
          <p:cNvPr id="3074" name="Picture 2">
            <a:extLst>
              <a:ext uri="{FF2B5EF4-FFF2-40B4-BE49-F238E27FC236}">
                <a16:creationId xmlns:a16="http://schemas.microsoft.com/office/drawing/2014/main" id="{EB34CAE4-60D4-75DC-830C-B62C80A476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4013"/>
            <a:ext cx="12192000" cy="614838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B6DA5B5-3563-3A96-CE07-8E47EEBD805E}"/>
              </a:ext>
            </a:extLst>
          </p:cNvPr>
          <p:cNvSpPr txBox="1"/>
          <p:nvPr/>
        </p:nvSpPr>
        <p:spPr>
          <a:xfrm>
            <a:off x="10244138" y="6452671"/>
            <a:ext cx="2728913" cy="369332"/>
          </a:xfrm>
          <a:prstGeom prst="rect">
            <a:avLst/>
          </a:prstGeom>
          <a:noFill/>
        </p:spPr>
        <p:txBody>
          <a:bodyPr wrap="square" rtlCol="0">
            <a:spAutoFit/>
          </a:bodyPr>
          <a:lstStyle/>
          <a:p>
            <a:r>
              <a:rPr lang="en-US" dirty="0"/>
              <a:t>Zhang et al., 2020</a:t>
            </a:r>
          </a:p>
        </p:txBody>
      </p:sp>
    </p:spTree>
    <p:extLst>
      <p:ext uri="{BB962C8B-B14F-4D97-AF65-F5344CB8AC3E}">
        <p14:creationId xmlns:p14="http://schemas.microsoft.com/office/powerpoint/2010/main" val="18345078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DD17F-D27D-91F9-083F-ECAF7D19B8D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D2A48E3-E228-AF07-52F4-46CFC1A5AD0A}"/>
              </a:ext>
            </a:extLst>
          </p:cNvPr>
          <p:cNvSpPr>
            <a:spLocks noGrp="1"/>
          </p:cNvSpPr>
          <p:nvPr>
            <p:ph idx="1"/>
          </p:nvPr>
        </p:nvSpPr>
        <p:spPr/>
        <p:txBody>
          <a:bodyPr/>
          <a:lstStyle/>
          <a:p>
            <a:endParaRPr lang="en-US"/>
          </a:p>
        </p:txBody>
      </p:sp>
      <p:pic>
        <p:nvPicPr>
          <p:cNvPr id="4098" name="Picture 2">
            <a:extLst>
              <a:ext uri="{FF2B5EF4-FFF2-40B4-BE49-F238E27FC236}">
                <a16:creationId xmlns:a16="http://schemas.microsoft.com/office/drawing/2014/main" id="{439F69CC-DC34-B2DD-EB46-04108F59E3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546100"/>
            <a:ext cx="7924800" cy="57658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Migratory bird phenology | Nadiah Pardede Kristensen">
            <a:extLst>
              <a:ext uri="{FF2B5EF4-FFF2-40B4-BE49-F238E27FC236}">
                <a16:creationId xmlns:a16="http://schemas.microsoft.com/office/drawing/2014/main" id="{62B4EAA2-0285-D0C2-68AC-7FBA0C2CF5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0"/>
            <a:ext cx="1215548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43771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693AC-C761-B13D-7725-28E9EBD8BA2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8B14BA1-E760-7F43-8AD4-606161372AE0}"/>
              </a:ext>
            </a:extLst>
          </p:cNvPr>
          <p:cNvSpPr>
            <a:spLocks noGrp="1"/>
          </p:cNvSpPr>
          <p:nvPr>
            <p:ph idx="1"/>
          </p:nvPr>
        </p:nvSpPr>
        <p:spPr/>
        <p:txBody>
          <a:bodyPr/>
          <a:lstStyle/>
          <a:p>
            <a:endParaRPr lang="en-US"/>
          </a:p>
        </p:txBody>
      </p:sp>
      <p:pic>
        <p:nvPicPr>
          <p:cNvPr id="6146" name="Picture 2">
            <a:extLst>
              <a:ext uri="{FF2B5EF4-FFF2-40B4-BE49-F238E27FC236}">
                <a16:creationId xmlns:a16="http://schemas.microsoft.com/office/drawing/2014/main" id="{41BB23FF-FDC6-7C58-DD5D-67F1A5F6A5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3" y="0"/>
            <a:ext cx="12171362"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1AE48AD-08F6-99B4-D6F9-B62E1F8DF995}"/>
              </a:ext>
            </a:extLst>
          </p:cNvPr>
          <p:cNvSpPr txBox="1"/>
          <p:nvPr/>
        </p:nvSpPr>
        <p:spPr>
          <a:xfrm>
            <a:off x="628649" y="1732647"/>
            <a:ext cx="1800225" cy="646331"/>
          </a:xfrm>
          <a:prstGeom prst="rect">
            <a:avLst/>
          </a:prstGeom>
          <a:noFill/>
        </p:spPr>
        <p:txBody>
          <a:bodyPr wrap="square" rtlCol="0">
            <a:spAutoFit/>
          </a:bodyPr>
          <a:lstStyle/>
          <a:p>
            <a:r>
              <a:rPr lang="en-US" dirty="0"/>
              <a:t>Amphibian Losses</a:t>
            </a:r>
          </a:p>
        </p:txBody>
      </p:sp>
      <p:sp>
        <p:nvSpPr>
          <p:cNvPr id="5" name="TextBox 4">
            <a:extLst>
              <a:ext uri="{FF2B5EF4-FFF2-40B4-BE49-F238E27FC236}">
                <a16:creationId xmlns:a16="http://schemas.microsoft.com/office/drawing/2014/main" id="{1C062E88-8489-9BC9-E31C-B48DA5469FD7}"/>
              </a:ext>
            </a:extLst>
          </p:cNvPr>
          <p:cNvSpPr txBox="1"/>
          <p:nvPr/>
        </p:nvSpPr>
        <p:spPr>
          <a:xfrm>
            <a:off x="6667499" y="1736725"/>
            <a:ext cx="1800225" cy="646331"/>
          </a:xfrm>
          <a:prstGeom prst="rect">
            <a:avLst/>
          </a:prstGeom>
          <a:noFill/>
        </p:spPr>
        <p:txBody>
          <a:bodyPr wrap="square" rtlCol="0">
            <a:spAutoFit/>
          </a:bodyPr>
          <a:lstStyle/>
          <a:p>
            <a:r>
              <a:rPr lang="en-US" dirty="0"/>
              <a:t>Amphibian Gains</a:t>
            </a:r>
          </a:p>
        </p:txBody>
      </p:sp>
    </p:spTree>
    <p:extLst>
      <p:ext uri="{BB962C8B-B14F-4D97-AF65-F5344CB8AC3E}">
        <p14:creationId xmlns:p14="http://schemas.microsoft.com/office/powerpoint/2010/main" val="18663656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02CF5-CE23-8401-3725-E12D6B65672D}"/>
              </a:ext>
            </a:extLst>
          </p:cNvPr>
          <p:cNvSpPr>
            <a:spLocks noGrp="1"/>
          </p:cNvSpPr>
          <p:nvPr>
            <p:ph type="title"/>
          </p:nvPr>
        </p:nvSpPr>
        <p:spPr/>
        <p:txBody>
          <a:bodyPr/>
          <a:lstStyle/>
          <a:p>
            <a:endParaRPr lang="en-US"/>
          </a:p>
        </p:txBody>
      </p:sp>
      <p:pic>
        <p:nvPicPr>
          <p:cNvPr id="8" name="Content Placeholder 7" descr="A diagram of a diagram&#10;&#10;Description automatically generated">
            <a:extLst>
              <a:ext uri="{FF2B5EF4-FFF2-40B4-BE49-F238E27FC236}">
                <a16:creationId xmlns:a16="http://schemas.microsoft.com/office/drawing/2014/main" id="{546B66BB-2562-DC82-5E70-59D9D1F7D94E}"/>
              </a:ext>
            </a:extLst>
          </p:cNvPr>
          <p:cNvPicPr>
            <a:picLocks noGrp="1" noChangeAspect="1"/>
          </p:cNvPicPr>
          <p:nvPr>
            <p:ph idx="1"/>
          </p:nvPr>
        </p:nvPicPr>
        <p:blipFill>
          <a:blip r:embed="rId3"/>
          <a:stretch>
            <a:fillRect/>
          </a:stretch>
        </p:blipFill>
        <p:spPr>
          <a:xfrm>
            <a:off x="1265787" y="14287"/>
            <a:ext cx="9660425" cy="6543553"/>
          </a:xfrm>
        </p:spPr>
      </p:pic>
      <p:sp>
        <p:nvSpPr>
          <p:cNvPr id="9" name="Oval 8">
            <a:extLst>
              <a:ext uri="{FF2B5EF4-FFF2-40B4-BE49-F238E27FC236}">
                <a16:creationId xmlns:a16="http://schemas.microsoft.com/office/drawing/2014/main" id="{03D99421-75E3-B7F1-CA85-F78D3AF7CD89}"/>
              </a:ext>
            </a:extLst>
          </p:cNvPr>
          <p:cNvSpPr/>
          <p:nvPr/>
        </p:nvSpPr>
        <p:spPr>
          <a:xfrm>
            <a:off x="1671638" y="3871913"/>
            <a:ext cx="3371850" cy="224313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5243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07" name="Rectangle 8206">
            <a:extLst>
              <a:ext uri="{FF2B5EF4-FFF2-40B4-BE49-F238E27FC236}">
                <a16:creationId xmlns:a16="http://schemas.microsoft.com/office/drawing/2014/main" id="{0A597D97-203B-498B-95D3-E90DC961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6" name="Picture 4" descr="5 Surprising Facts About Coral Reefs | Oceans Without Borders">
            <a:extLst>
              <a:ext uri="{FF2B5EF4-FFF2-40B4-BE49-F238E27FC236}">
                <a16:creationId xmlns:a16="http://schemas.microsoft.com/office/drawing/2014/main" id="{F96383C0-2BE0-A2AB-8E88-97CA7F3228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0459" b="3644"/>
          <a:stretch>
            <a:fillRect/>
          </a:stretch>
        </p:blipFill>
        <p:spPr bwMode="auto">
          <a:xfrm>
            <a:off x="4267201" y="10"/>
            <a:ext cx="7924800" cy="338327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Montane ecosystem - Wikipedia">
            <a:extLst>
              <a:ext uri="{FF2B5EF4-FFF2-40B4-BE49-F238E27FC236}">
                <a16:creationId xmlns:a16="http://schemas.microsoft.com/office/drawing/2014/main" id="{0A0F440F-9951-1F98-0D00-434FC1BE02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863" r="2" b="16535"/>
          <a:stretch>
            <a:fillRect/>
          </a:stretch>
        </p:blipFill>
        <p:spPr bwMode="auto">
          <a:xfrm>
            <a:off x="4650916" y="3474720"/>
            <a:ext cx="7555832" cy="3383280"/>
          </a:xfrm>
          <a:prstGeom prst="rect">
            <a:avLst/>
          </a:prstGeom>
          <a:noFill/>
          <a:extLst>
            <a:ext uri="{909E8E84-426E-40DD-AFC4-6F175D3DCCD1}">
              <a14:hiddenFill xmlns:a14="http://schemas.microsoft.com/office/drawing/2010/main">
                <a:solidFill>
                  <a:srgbClr val="FFFFFF"/>
                </a:solidFill>
              </a14:hiddenFill>
            </a:ext>
          </a:extLst>
        </p:spPr>
      </p:pic>
      <p:sp useBgFill="1">
        <p:nvSpPr>
          <p:cNvPr id="8208" name="Freeform: Shape 8202">
            <a:extLst>
              <a:ext uri="{FF2B5EF4-FFF2-40B4-BE49-F238E27FC236}">
                <a16:creationId xmlns:a16="http://schemas.microsoft.com/office/drawing/2014/main" id="{6A6EF10E-DF41-4BD3-8EB4-6F646531D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4272" cy="6858000"/>
          </a:xfrm>
          <a:custGeom>
            <a:avLst/>
            <a:gdLst>
              <a:gd name="connsiteX0" fmla="*/ 0 w 6244272"/>
              <a:gd name="connsiteY0" fmla="*/ 0 h 6858000"/>
              <a:gd name="connsiteX1" fmla="*/ 732568 w 6244272"/>
              <a:gd name="connsiteY1" fmla="*/ 0 h 6858000"/>
              <a:gd name="connsiteX2" fmla="*/ 947849 w 6244272"/>
              <a:gd name="connsiteY2" fmla="*/ 0 h 6858000"/>
              <a:gd name="connsiteX3" fmla="*/ 1823619 w 6244272"/>
              <a:gd name="connsiteY3" fmla="*/ 0 h 6858000"/>
              <a:gd name="connsiteX4" fmla="*/ 5235673 w 6244272"/>
              <a:gd name="connsiteY4" fmla="*/ 0 h 6858000"/>
              <a:gd name="connsiteX5" fmla="*/ 4933297 w 6244272"/>
              <a:gd name="connsiteY5" fmla="*/ 110269 h 6858000"/>
              <a:gd name="connsiteX6" fmla="*/ 4976910 w 6244272"/>
              <a:gd name="connsiteY6" fmla="*/ 135168 h 6858000"/>
              <a:gd name="connsiteX7" fmla="*/ 5238580 w 6244272"/>
              <a:gd name="connsiteY7" fmla="*/ 71141 h 6858000"/>
              <a:gd name="connsiteX8" fmla="*/ 5290914 w 6244272"/>
              <a:gd name="connsiteY8" fmla="*/ 88927 h 6858000"/>
              <a:gd name="connsiteX9" fmla="*/ 5264747 w 6244272"/>
              <a:gd name="connsiteY9" fmla="*/ 163625 h 6858000"/>
              <a:gd name="connsiteX10" fmla="*/ 5151357 w 6244272"/>
              <a:gd name="connsiteY10" fmla="*/ 192082 h 6858000"/>
              <a:gd name="connsiteX11" fmla="*/ 4974002 w 6244272"/>
              <a:gd name="connsiteY11" fmla="*/ 373491 h 6858000"/>
              <a:gd name="connsiteX12" fmla="*/ 5241488 w 6244272"/>
              <a:gd name="connsiteY12" fmla="*/ 352148 h 6858000"/>
              <a:gd name="connsiteX13" fmla="*/ 5288007 w 6244272"/>
              <a:gd name="connsiteY13" fmla="*/ 394834 h 6858000"/>
              <a:gd name="connsiteX14" fmla="*/ 5305452 w 6244272"/>
              <a:gd name="connsiteY14" fmla="*/ 451747 h 6858000"/>
              <a:gd name="connsiteX15" fmla="*/ 5383953 w 6244272"/>
              <a:gd name="connsiteY15" fmla="*/ 359262 h 6858000"/>
              <a:gd name="connsiteX16" fmla="*/ 5450825 w 6244272"/>
              <a:gd name="connsiteY16" fmla="*/ 334364 h 6858000"/>
              <a:gd name="connsiteX17" fmla="*/ 5471177 w 6244272"/>
              <a:gd name="connsiteY17" fmla="*/ 416176 h 6858000"/>
              <a:gd name="connsiteX18" fmla="*/ 5410121 w 6244272"/>
              <a:gd name="connsiteY18" fmla="*/ 505101 h 6858000"/>
              <a:gd name="connsiteX19" fmla="*/ 5247303 w 6244272"/>
              <a:gd name="connsiteY19" fmla="*/ 558458 h 6858000"/>
              <a:gd name="connsiteX20" fmla="*/ 5421750 w 6244272"/>
              <a:gd name="connsiteY20" fmla="*/ 558458 h 6858000"/>
              <a:gd name="connsiteX21" fmla="*/ 5622364 w 6244272"/>
              <a:gd name="connsiteY21" fmla="*/ 522887 h 6858000"/>
              <a:gd name="connsiteX22" fmla="*/ 5834608 w 6244272"/>
              <a:gd name="connsiteY22" fmla="*/ 533558 h 6858000"/>
              <a:gd name="connsiteX23" fmla="*/ 6035223 w 6244272"/>
              <a:gd name="connsiteY23" fmla="*/ 462417 h 6858000"/>
              <a:gd name="connsiteX24" fmla="*/ 6238745 w 6244272"/>
              <a:gd name="connsiteY24" fmla="*/ 465975 h 6858000"/>
              <a:gd name="connsiteX25" fmla="*/ 5337434 w 6244272"/>
              <a:gd name="connsiteY25" fmla="*/ 910606 h 6858000"/>
              <a:gd name="connsiteX26" fmla="*/ 5381046 w 6244272"/>
              <a:gd name="connsiteY26" fmla="*/ 921277 h 6858000"/>
              <a:gd name="connsiteX27" fmla="*/ 5439195 w 6244272"/>
              <a:gd name="connsiteY27" fmla="*/ 949734 h 6858000"/>
              <a:gd name="connsiteX28" fmla="*/ 5395583 w 6244272"/>
              <a:gd name="connsiteY28" fmla="*/ 1006647 h 6858000"/>
              <a:gd name="connsiteX29" fmla="*/ 5160079 w 6244272"/>
              <a:gd name="connsiteY29" fmla="*/ 1113358 h 6858000"/>
              <a:gd name="connsiteX30" fmla="*/ 5101930 w 6244272"/>
              <a:gd name="connsiteY30" fmla="*/ 1220069 h 6858000"/>
              <a:gd name="connsiteX31" fmla="*/ 5174617 w 6244272"/>
              <a:gd name="connsiteY31" fmla="*/ 1209399 h 6858000"/>
              <a:gd name="connsiteX32" fmla="*/ 5238580 w 6244272"/>
              <a:gd name="connsiteY32" fmla="*/ 1230741 h 6858000"/>
              <a:gd name="connsiteX33" fmla="*/ 5212414 w 6244272"/>
              <a:gd name="connsiteY33" fmla="*/ 1365909 h 6858000"/>
              <a:gd name="connsiteX34" fmla="*/ 4878056 w 6244272"/>
              <a:gd name="connsiteY34" fmla="*/ 1540204 h 6858000"/>
              <a:gd name="connsiteX35" fmla="*/ 4848982 w 6244272"/>
              <a:gd name="connsiteY35" fmla="*/ 1597117 h 6858000"/>
              <a:gd name="connsiteX36" fmla="*/ 4889686 w 6244272"/>
              <a:gd name="connsiteY36" fmla="*/ 1636245 h 6858000"/>
              <a:gd name="connsiteX37" fmla="*/ 4997261 w 6244272"/>
              <a:gd name="connsiteY37" fmla="*/ 1657587 h 6858000"/>
              <a:gd name="connsiteX38" fmla="*/ 4846074 w 6244272"/>
              <a:gd name="connsiteY38" fmla="*/ 1849668 h 6858000"/>
              <a:gd name="connsiteX39" fmla="*/ 4790832 w 6244272"/>
              <a:gd name="connsiteY39" fmla="*/ 1903025 h 6858000"/>
              <a:gd name="connsiteX40" fmla="*/ 4694886 w 6244272"/>
              <a:gd name="connsiteY40" fmla="*/ 1984836 h 6858000"/>
              <a:gd name="connsiteX41" fmla="*/ 4694886 w 6244272"/>
              <a:gd name="connsiteY41" fmla="*/ 2013292 h 6858000"/>
              <a:gd name="connsiteX42" fmla="*/ 4822814 w 6244272"/>
              <a:gd name="connsiteY42" fmla="*/ 2102219 h 6858000"/>
              <a:gd name="connsiteX43" fmla="*/ 5055411 w 6244272"/>
              <a:gd name="connsiteY43" fmla="*/ 2077320 h 6858000"/>
              <a:gd name="connsiteX44" fmla="*/ 4712331 w 6244272"/>
              <a:gd name="connsiteY44" fmla="*/ 2208931 h 6858000"/>
              <a:gd name="connsiteX45" fmla="*/ 5822979 w 6244272"/>
              <a:gd name="connsiteY45" fmla="*/ 1892353 h 6858000"/>
              <a:gd name="connsiteX46" fmla="*/ 5753200 w 6244272"/>
              <a:gd name="connsiteY46" fmla="*/ 1974165 h 6858000"/>
              <a:gd name="connsiteX47" fmla="*/ 5363601 w 6244272"/>
              <a:gd name="connsiteY47" fmla="*/ 2191146 h 6858000"/>
              <a:gd name="connsiteX48" fmla="*/ 5253118 w 6244272"/>
              <a:gd name="connsiteY48" fmla="*/ 2326314 h 6858000"/>
              <a:gd name="connsiteX49" fmla="*/ 5136819 w 6244272"/>
              <a:gd name="connsiteY49" fmla="*/ 2401012 h 6858000"/>
              <a:gd name="connsiteX50" fmla="*/ 4974002 w 6244272"/>
              <a:gd name="connsiteY50" fmla="*/ 2401012 h 6858000"/>
              <a:gd name="connsiteX51" fmla="*/ 4857704 w 6244272"/>
              <a:gd name="connsiteY51" fmla="*/ 2518395 h 6858000"/>
              <a:gd name="connsiteX52" fmla="*/ 4976910 w 6244272"/>
              <a:gd name="connsiteY52" fmla="*/ 2543294 h 6858000"/>
              <a:gd name="connsiteX53" fmla="*/ 5116467 w 6244272"/>
              <a:gd name="connsiteY53" fmla="*/ 2525509 h 6858000"/>
              <a:gd name="connsiteX54" fmla="*/ 5273470 w 6244272"/>
              <a:gd name="connsiteY54" fmla="*/ 2564636 h 6858000"/>
              <a:gd name="connsiteX55" fmla="*/ 5418843 w 6244272"/>
              <a:gd name="connsiteY55" fmla="*/ 2532623 h 6858000"/>
              <a:gd name="connsiteX56" fmla="*/ 5593290 w 6244272"/>
              <a:gd name="connsiteY56" fmla="*/ 2553965 h 6858000"/>
              <a:gd name="connsiteX57" fmla="*/ 5648532 w 6244272"/>
              <a:gd name="connsiteY57" fmla="*/ 2692689 h 6858000"/>
              <a:gd name="connsiteX58" fmla="*/ 5665976 w 6244272"/>
              <a:gd name="connsiteY58" fmla="*/ 2703362 h 6858000"/>
              <a:gd name="connsiteX59" fmla="*/ 5988704 w 6244272"/>
              <a:gd name="connsiteY59" fmla="*/ 2923898 h 6858000"/>
              <a:gd name="connsiteX60" fmla="*/ 6078835 w 6244272"/>
              <a:gd name="connsiteY60" fmla="*/ 2941684 h 6858000"/>
              <a:gd name="connsiteX61" fmla="*/ 5546771 w 6244272"/>
              <a:gd name="connsiteY61" fmla="*/ 3329402 h 6858000"/>
              <a:gd name="connsiteX62" fmla="*/ 5904388 w 6244272"/>
              <a:gd name="connsiteY62" fmla="*/ 3229805 h 6858000"/>
              <a:gd name="connsiteX63" fmla="*/ 5953814 w 6244272"/>
              <a:gd name="connsiteY63" fmla="*/ 3393429 h 6858000"/>
              <a:gd name="connsiteX64" fmla="*/ 5785182 w 6244272"/>
              <a:gd name="connsiteY64" fmla="*/ 3539269 h 6858000"/>
              <a:gd name="connsiteX65" fmla="*/ 5724125 w 6244272"/>
              <a:gd name="connsiteY65" fmla="*/ 3827390 h 6858000"/>
              <a:gd name="connsiteX66" fmla="*/ 5753200 w 6244272"/>
              <a:gd name="connsiteY66" fmla="*/ 4090612 h 6858000"/>
              <a:gd name="connsiteX67" fmla="*/ 5825886 w 6244272"/>
              <a:gd name="connsiteY67" fmla="*/ 4172424 h 6858000"/>
              <a:gd name="connsiteX68" fmla="*/ 5930554 w 6244272"/>
              <a:gd name="connsiteY68" fmla="*/ 4321821 h 6858000"/>
              <a:gd name="connsiteX69" fmla="*/ 5994519 w 6244272"/>
              <a:gd name="connsiteY69" fmla="*/ 4414305 h 6858000"/>
              <a:gd name="connsiteX70" fmla="*/ 6218393 w 6244272"/>
              <a:gd name="connsiteY70" fmla="*/ 4378734 h 6858000"/>
              <a:gd name="connsiteX71" fmla="*/ 5918925 w 6244272"/>
              <a:gd name="connsiteY71" fmla="*/ 4613499 h 6858000"/>
              <a:gd name="connsiteX72" fmla="*/ 6160243 w 6244272"/>
              <a:gd name="connsiteY72" fmla="*/ 4585042 h 6858000"/>
              <a:gd name="connsiteX73" fmla="*/ 6238745 w 6244272"/>
              <a:gd name="connsiteY73" fmla="*/ 4602828 h 6858000"/>
              <a:gd name="connsiteX74" fmla="*/ 6195133 w 6244272"/>
              <a:gd name="connsiteY74" fmla="*/ 4677526 h 6858000"/>
              <a:gd name="connsiteX75" fmla="*/ 6017778 w 6244272"/>
              <a:gd name="connsiteY75" fmla="*/ 4805580 h 6858000"/>
              <a:gd name="connsiteX76" fmla="*/ 5651439 w 6244272"/>
              <a:gd name="connsiteY76" fmla="*/ 5154171 h 6858000"/>
              <a:gd name="connsiteX77" fmla="*/ 6006149 w 6244272"/>
              <a:gd name="connsiteY77" fmla="*/ 4994104 h 6858000"/>
              <a:gd name="connsiteX78" fmla="*/ 5633994 w 6244272"/>
              <a:gd name="connsiteY78" fmla="*/ 5353367 h 6858000"/>
              <a:gd name="connsiteX79" fmla="*/ 5552586 w 6244272"/>
              <a:gd name="connsiteY79" fmla="*/ 5474306 h 6858000"/>
              <a:gd name="connsiteX80" fmla="*/ 5383953 w 6244272"/>
              <a:gd name="connsiteY80" fmla="*/ 5769542 h 6858000"/>
              <a:gd name="connsiteX81" fmla="*/ 5392675 w 6244272"/>
              <a:gd name="connsiteY81" fmla="*/ 5801555 h 6858000"/>
              <a:gd name="connsiteX82" fmla="*/ 5584568 w 6244272"/>
              <a:gd name="connsiteY82" fmla="*/ 5755314 h 6858000"/>
              <a:gd name="connsiteX83" fmla="*/ 5334526 w 6244272"/>
              <a:gd name="connsiteY83" fmla="*/ 6004307 h 6858000"/>
              <a:gd name="connsiteX84" fmla="*/ 5075763 w 6244272"/>
              <a:gd name="connsiteY84" fmla="*/ 6196388 h 6858000"/>
              <a:gd name="connsiteX85" fmla="*/ 5258933 w 6244272"/>
              <a:gd name="connsiteY85" fmla="*/ 6167932 h 6858000"/>
              <a:gd name="connsiteX86" fmla="*/ 5511881 w 6244272"/>
              <a:gd name="connsiteY86" fmla="*/ 6057663 h 6858000"/>
              <a:gd name="connsiteX87" fmla="*/ 5599105 w 6244272"/>
              <a:gd name="connsiteY87" fmla="*/ 6100347 h 6858000"/>
              <a:gd name="connsiteX88" fmla="*/ 5360693 w 6244272"/>
              <a:gd name="connsiteY88" fmla="*/ 6281757 h 6858000"/>
              <a:gd name="connsiteX89" fmla="*/ 5224043 w 6244272"/>
              <a:gd name="connsiteY89" fmla="*/ 6367127 h 6858000"/>
              <a:gd name="connsiteX90" fmla="*/ 5168801 w 6244272"/>
              <a:gd name="connsiteY90" fmla="*/ 6431153 h 6858000"/>
              <a:gd name="connsiteX91" fmla="*/ 5011799 w 6244272"/>
              <a:gd name="connsiteY91" fmla="*/ 6658805 h 6858000"/>
              <a:gd name="connsiteX92" fmla="*/ 4651275 w 6244272"/>
              <a:gd name="connsiteY92" fmla="*/ 6858000 h 6858000"/>
              <a:gd name="connsiteX93" fmla="*/ 1823619 w 6244272"/>
              <a:gd name="connsiteY93" fmla="*/ 6858000 h 6858000"/>
              <a:gd name="connsiteX94" fmla="*/ 947849 w 6244272"/>
              <a:gd name="connsiteY94" fmla="*/ 6858000 h 6858000"/>
              <a:gd name="connsiteX95" fmla="*/ 732568 w 6244272"/>
              <a:gd name="connsiteY95" fmla="*/ 6858000 h 6858000"/>
              <a:gd name="connsiteX96" fmla="*/ 0 w 6244272"/>
              <a:gd name="connsiteY9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244272" h="6858000">
                <a:moveTo>
                  <a:pt x="0" y="0"/>
                </a:moveTo>
                <a:lnTo>
                  <a:pt x="732568" y="0"/>
                </a:lnTo>
                <a:lnTo>
                  <a:pt x="947849" y="0"/>
                </a:lnTo>
                <a:lnTo>
                  <a:pt x="1823619" y="0"/>
                </a:lnTo>
                <a:lnTo>
                  <a:pt x="5235673" y="0"/>
                </a:lnTo>
                <a:cubicBezTo>
                  <a:pt x="5133912" y="35571"/>
                  <a:pt x="5035058" y="78255"/>
                  <a:pt x="4933297" y="110269"/>
                </a:cubicBezTo>
                <a:cubicBezTo>
                  <a:pt x="4947835" y="145839"/>
                  <a:pt x="4962372" y="138725"/>
                  <a:pt x="4976910" y="135168"/>
                </a:cubicBezTo>
                <a:cubicBezTo>
                  <a:pt x="5064133" y="120941"/>
                  <a:pt x="5154264" y="110269"/>
                  <a:pt x="5238580" y="71141"/>
                </a:cubicBezTo>
                <a:cubicBezTo>
                  <a:pt x="5258933" y="64027"/>
                  <a:pt x="5282192" y="64027"/>
                  <a:pt x="5290914" y="88927"/>
                </a:cubicBezTo>
                <a:cubicBezTo>
                  <a:pt x="5305452" y="124497"/>
                  <a:pt x="5285100" y="145839"/>
                  <a:pt x="5264747" y="163625"/>
                </a:cubicBezTo>
                <a:cubicBezTo>
                  <a:pt x="5229858" y="195638"/>
                  <a:pt x="5189154" y="188525"/>
                  <a:pt x="5151357" y="192082"/>
                </a:cubicBezTo>
                <a:cubicBezTo>
                  <a:pt x="5046689" y="209867"/>
                  <a:pt x="4997261" y="259665"/>
                  <a:pt x="4974002" y="373491"/>
                </a:cubicBezTo>
                <a:cubicBezTo>
                  <a:pt x="5064133" y="327250"/>
                  <a:pt x="5154264" y="384162"/>
                  <a:pt x="5241488" y="352148"/>
                </a:cubicBezTo>
                <a:cubicBezTo>
                  <a:pt x="5264747" y="345034"/>
                  <a:pt x="5299637" y="355706"/>
                  <a:pt x="5288007" y="394834"/>
                </a:cubicBezTo>
                <a:cubicBezTo>
                  <a:pt x="5276378" y="430405"/>
                  <a:pt x="5238580" y="458860"/>
                  <a:pt x="5305452" y="451747"/>
                </a:cubicBezTo>
                <a:cubicBezTo>
                  <a:pt x="5354879" y="448189"/>
                  <a:pt x="5369416" y="405504"/>
                  <a:pt x="5383953" y="359262"/>
                </a:cubicBezTo>
                <a:cubicBezTo>
                  <a:pt x="5395583" y="334364"/>
                  <a:pt x="5427565" y="320135"/>
                  <a:pt x="5450825" y="334364"/>
                </a:cubicBezTo>
                <a:cubicBezTo>
                  <a:pt x="5479899" y="348592"/>
                  <a:pt x="5471177" y="387720"/>
                  <a:pt x="5471177" y="416176"/>
                </a:cubicBezTo>
                <a:cubicBezTo>
                  <a:pt x="5474085" y="469532"/>
                  <a:pt x="5450825" y="494431"/>
                  <a:pt x="5410121" y="505101"/>
                </a:cubicBezTo>
                <a:cubicBezTo>
                  <a:pt x="5360693" y="519330"/>
                  <a:pt x="5311267" y="537116"/>
                  <a:pt x="5247303" y="558458"/>
                </a:cubicBezTo>
                <a:cubicBezTo>
                  <a:pt x="5317082" y="594028"/>
                  <a:pt x="5369416" y="586915"/>
                  <a:pt x="5421750" y="558458"/>
                </a:cubicBezTo>
                <a:cubicBezTo>
                  <a:pt x="5485714" y="526444"/>
                  <a:pt x="5570030" y="483759"/>
                  <a:pt x="5622364" y="522887"/>
                </a:cubicBezTo>
                <a:cubicBezTo>
                  <a:pt x="5700865" y="579800"/>
                  <a:pt x="5764829" y="544229"/>
                  <a:pt x="5834608" y="533558"/>
                </a:cubicBezTo>
                <a:cubicBezTo>
                  <a:pt x="5979982" y="512216"/>
                  <a:pt x="5889850" y="480203"/>
                  <a:pt x="6035223" y="462417"/>
                </a:cubicBezTo>
                <a:cubicBezTo>
                  <a:pt x="6093372" y="455303"/>
                  <a:pt x="6154429" y="426847"/>
                  <a:pt x="6238745" y="465975"/>
                </a:cubicBezTo>
                <a:cubicBezTo>
                  <a:pt x="5857868" y="672284"/>
                  <a:pt x="5677606" y="658055"/>
                  <a:pt x="5337434" y="910606"/>
                </a:cubicBezTo>
                <a:cubicBezTo>
                  <a:pt x="5351971" y="935506"/>
                  <a:pt x="5366508" y="924835"/>
                  <a:pt x="5381046" y="921277"/>
                </a:cubicBezTo>
                <a:cubicBezTo>
                  <a:pt x="5404305" y="917720"/>
                  <a:pt x="5433380" y="903491"/>
                  <a:pt x="5439195" y="949734"/>
                </a:cubicBezTo>
                <a:cubicBezTo>
                  <a:pt x="5442103" y="985305"/>
                  <a:pt x="5424657" y="1003089"/>
                  <a:pt x="5395583" y="1006647"/>
                </a:cubicBezTo>
                <a:cubicBezTo>
                  <a:pt x="5311267" y="1020875"/>
                  <a:pt x="5235673" y="1070674"/>
                  <a:pt x="5160079" y="1113358"/>
                </a:cubicBezTo>
                <a:cubicBezTo>
                  <a:pt x="5125190" y="1131144"/>
                  <a:pt x="5087393" y="1156043"/>
                  <a:pt x="5101930" y="1220069"/>
                </a:cubicBezTo>
                <a:cubicBezTo>
                  <a:pt x="5131004" y="1237855"/>
                  <a:pt x="5151357" y="1212955"/>
                  <a:pt x="5174617" y="1209399"/>
                </a:cubicBezTo>
                <a:cubicBezTo>
                  <a:pt x="5197876" y="1205842"/>
                  <a:pt x="5253118" y="1220069"/>
                  <a:pt x="5238580" y="1230741"/>
                </a:cubicBezTo>
                <a:cubicBezTo>
                  <a:pt x="5171709" y="1269868"/>
                  <a:pt x="5293822" y="1365909"/>
                  <a:pt x="5212414" y="1365909"/>
                </a:cubicBezTo>
                <a:cubicBezTo>
                  <a:pt x="5078671" y="1365909"/>
                  <a:pt x="5005984" y="1536647"/>
                  <a:pt x="4878056" y="1540204"/>
                </a:cubicBezTo>
                <a:cubicBezTo>
                  <a:pt x="4857704" y="1540204"/>
                  <a:pt x="4848982" y="1572219"/>
                  <a:pt x="4848982" y="1597117"/>
                </a:cubicBezTo>
                <a:cubicBezTo>
                  <a:pt x="4848982" y="1629132"/>
                  <a:pt x="4869333" y="1632688"/>
                  <a:pt x="4889686" y="1636245"/>
                </a:cubicBezTo>
                <a:cubicBezTo>
                  <a:pt x="4921668" y="1639802"/>
                  <a:pt x="4956557" y="1597117"/>
                  <a:pt x="4997261" y="1657587"/>
                </a:cubicBezTo>
                <a:cubicBezTo>
                  <a:pt x="4921668" y="1693158"/>
                  <a:pt x="4843167" y="1728729"/>
                  <a:pt x="4846074" y="1849668"/>
                </a:cubicBezTo>
                <a:cubicBezTo>
                  <a:pt x="4846074" y="1881683"/>
                  <a:pt x="4814092" y="1895910"/>
                  <a:pt x="4790832" y="1903025"/>
                </a:cubicBezTo>
                <a:cubicBezTo>
                  <a:pt x="4750128" y="1917252"/>
                  <a:pt x="4718146" y="1938595"/>
                  <a:pt x="4694886" y="1984836"/>
                </a:cubicBezTo>
                <a:cubicBezTo>
                  <a:pt x="4694886" y="1995507"/>
                  <a:pt x="4694886" y="2002622"/>
                  <a:pt x="4694886" y="2013292"/>
                </a:cubicBezTo>
                <a:cubicBezTo>
                  <a:pt x="4700701" y="2123562"/>
                  <a:pt x="4758850" y="2120004"/>
                  <a:pt x="4822814" y="2102219"/>
                </a:cubicBezTo>
                <a:cubicBezTo>
                  <a:pt x="4898408" y="2080877"/>
                  <a:pt x="4974002" y="2038192"/>
                  <a:pt x="5055411" y="2077320"/>
                </a:cubicBezTo>
                <a:cubicBezTo>
                  <a:pt x="4942020" y="2130676"/>
                  <a:pt x="4817000" y="2134233"/>
                  <a:pt x="4712331" y="2208931"/>
                </a:cubicBezTo>
                <a:cubicBezTo>
                  <a:pt x="5101930" y="2223159"/>
                  <a:pt x="5445010" y="1984836"/>
                  <a:pt x="5822979" y="1892353"/>
                </a:cubicBezTo>
                <a:cubicBezTo>
                  <a:pt x="5811349" y="1952823"/>
                  <a:pt x="5779367" y="1967051"/>
                  <a:pt x="5753200" y="1974165"/>
                </a:cubicBezTo>
                <a:cubicBezTo>
                  <a:pt x="5613642" y="2020407"/>
                  <a:pt x="5491529" y="2112891"/>
                  <a:pt x="5363601" y="2191146"/>
                </a:cubicBezTo>
                <a:cubicBezTo>
                  <a:pt x="5311267" y="2223159"/>
                  <a:pt x="5273470" y="2258731"/>
                  <a:pt x="5253118" y="2326314"/>
                </a:cubicBezTo>
                <a:cubicBezTo>
                  <a:pt x="5235673" y="2390340"/>
                  <a:pt x="5200783" y="2418796"/>
                  <a:pt x="5136819" y="2401012"/>
                </a:cubicBezTo>
                <a:cubicBezTo>
                  <a:pt x="5084485" y="2386784"/>
                  <a:pt x="5029243" y="2393898"/>
                  <a:pt x="4974002" y="2401012"/>
                </a:cubicBezTo>
                <a:cubicBezTo>
                  <a:pt x="4912946" y="2408126"/>
                  <a:pt x="4843167" y="2479267"/>
                  <a:pt x="4857704" y="2518395"/>
                </a:cubicBezTo>
                <a:cubicBezTo>
                  <a:pt x="4886778" y="2582422"/>
                  <a:pt x="4936205" y="2550408"/>
                  <a:pt x="4976910" y="2543294"/>
                </a:cubicBezTo>
                <a:cubicBezTo>
                  <a:pt x="5026336" y="2536181"/>
                  <a:pt x="5116467" y="2518395"/>
                  <a:pt x="5116467" y="2525509"/>
                </a:cubicBezTo>
                <a:cubicBezTo>
                  <a:pt x="5148450" y="2685576"/>
                  <a:pt x="5221136" y="2564636"/>
                  <a:pt x="5273470" y="2564636"/>
                </a:cubicBezTo>
                <a:cubicBezTo>
                  <a:pt x="5322897" y="2564636"/>
                  <a:pt x="5372323" y="2546851"/>
                  <a:pt x="5418843" y="2532623"/>
                </a:cubicBezTo>
                <a:cubicBezTo>
                  <a:pt x="5479899" y="2514837"/>
                  <a:pt x="5535140" y="2546851"/>
                  <a:pt x="5593290" y="2553965"/>
                </a:cubicBezTo>
                <a:cubicBezTo>
                  <a:pt x="5645624" y="2561080"/>
                  <a:pt x="5616550" y="2653563"/>
                  <a:pt x="5648532" y="2692689"/>
                </a:cubicBezTo>
                <a:cubicBezTo>
                  <a:pt x="5654346" y="2703362"/>
                  <a:pt x="5660161" y="2703362"/>
                  <a:pt x="5665976" y="2703362"/>
                </a:cubicBezTo>
                <a:cubicBezTo>
                  <a:pt x="5683421" y="2980812"/>
                  <a:pt x="5988704" y="2913227"/>
                  <a:pt x="5988704" y="2923898"/>
                </a:cubicBezTo>
                <a:cubicBezTo>
                  <a:pt x="6014871" y="2941684"/>
                  <a:pt x="6046853" y="2899000"/>
                  <a:pt x="6078835" y="2941684"/>
                </a:cubicBezTo>
                <a:cubicBezTo>
                  <a:pt x="5942185" y="3137322"/>
                  <a:pt x="5732847" y="3183563"/>
                  <a:pt x="5546771" y="3329402"/>
                </a:cubicBezTo>
                <a:cubicBezTo>
                  <a:pt x="5700865" y="3379202"/>
                  <a:pt x="5790997" y="3208463"/>
                  <a:pt x="5904388" y="3229805"/>
                </a:cubicBezTo>
                <a:cubicBezTo>
                  <a:pt x="5959629" y="3283162"/>
                  <a:pt x="5793904" y="3368530"/>
                  <a:pt x="5953814" y="3393429"/>
                </a:cubicBezTo>
                <a:cubicBezTo>
                  <a:pt x="5884036" y="3439672"/>
                  <a:pt x="5834608" y="3485914"/>
                  <a:pt x="5785182" y="3539269"/>
                </a:cubicBezTo>
                <a:cubicBezTo>
                  <a:pt x="5700865" y="3635309"/>
                  <a:pt x="5683421" y="3699337"/>
                  <a:pt x="5724125" y="3827390"/>
                </a:cubicBezTo>
                <a:cubicBezTo>
                  <a:pt x="5750293" y="3912759"/>
                  <a:pt x="5788089" y="3991015"/>
                  <a:pt x="5753200" y="4090612"/>
                </a:cubicBezTo>
                <a:cubicBezTo>
                  <a:pt x="5729940" y="4158196"/>
                  <a:pt x="5738663" y="4204438"/>
                  <a:pt x="5825886" y="4172424"/>
                </a:cubicBezTo>
                <a:cubicBezTo>
                  <a:pt x="5918925" y="4140411"/>
                  <a:pt x="5953814" y="4200882"/>
                  <a:pt x="5930554" y="4321821"/>
                </a:cubicBezTo>
                <a:cubicBezTo>
                  <a:pt x="5916018" y="4400076"/>
                  <a:pt x="5930554" y="4424975"/>
                  <a:pt x="5994519" y="4414305"/>
                </a:cubicBezTo>
                <a:cubicBezTo>
                  <a:pt x="6064297" y="4403633"/>
                  <a:pt x="6131169" y="4353835"/>
                  <a:pt x="6218393" y="4378734"/>
                </a:cubicBezTo>
                <a:cubicBezTo>
                  <a:pt x="6148614" y="4521016"/>
                  <a:pt x="6000333" y="4478331"/>
                  <a:pt x="5918925" y="4613499"/>
                </a:cubicBezTo>
                <a:cubicBezTo>
                  <a:pt x="6014871" y="4613499"/>
                  <a:pt x="6090465" y="4613499"/>
                  <a:pt x="6160243" y="4585042"/>
                </a:cubicBezTo>
                <a:cubicBezTo>
                  <a:pt x="6189318" y="4574373"/>
                  <a:pt x="6221300" y="4560144"/>
                  <a:pt x="6238745" y="4602828"/>
                </a:cubicBezTo>
                <a:cubicBezTo>
                  <a:pt x="6259098" y="4652628"/>
                  <a:pt x="6218393" y="4670412"/>
                  <a:pt x="6195133" y="4677526"/>
                </a:cubicBezTo>
                <a:cubicBezTo>
                  <a:pt x="6128261" y="4702425"/>
                  <a:pt x="6075928" y="4759339"/>
                  <a:pt x="6017778" y="4805580"/>
                </a:cubicBezTo>
                <a:cubicBezTo>
                  <a:pt x="5892758" y="4905177"/>
                  <a:pt x="5756107" y="4990547"/>
                  <a:pt x="5651439" y="5154171"/>
                </a:cubicBezTo>
                <a:cubicBezTo>
                  <a:pt x="5782275" y="5111487"/>
                  <a:pt x="5881128" y="5011889"/>
                  <a:pt x="6006149" y="4994104"/>
                </a:cubicBezTo>
                <a:cubicBezTo>
                  <a:pt x="5898572" y="5143500"/>
                  <a:pt x="5761922" y="5243097"/>
                  <a:pt x="5633994" y="5353367"/>
                </a:cubicBezTo>
                <a:cubicBezTo>
                  <a:pt x="5596197" y="5385379"/>
                  <a:pt x="5558400" y="5406721"/>
                  <a:pt x="5552586" y="5474306"/>
                </a:cubicBezTo>
                <a:cubicBezTo>
                  <a:pt x="5535140" y="5605917"/>
                  <a:pt x="5488622" y="5712629"/>
                  <a:pt x="5383953" y="5769542"/>
                </a:cubicBezTo>
                <a:cubicBezTo>
                  <a:pt x="5383953" y="5769542"/>
                  <a:pt x="5389768" y="5790884"/>
                  <a:pt x="5392675" y="5801555"/>
                </a:cubicBezTo>
                <a:cubicBezTo>
                  <a:pt x="5456640" y="5805112"/>
                  <a:pt x="5506066" y="5726858"/>
                  <a:pt x="5584568" y="5755314"/>
                </a:cubicBezTo>
                <a:cubicBezTo>
                  <a:pt x="5506066" y="5862025"/>
                  <a:pt x="5442103" y="5954508"/>
                  <a:pt x="5334526" y="6004307"/>
                </a:cubicBezTo>
                <a:cubicBezTo>
                  <a:pt x="5247303" y="6043434"/>
                  <a:pt x="5139727" y="6068335"/>
                  <a:pt x="5075763" y="6196388"/>
                </a:cubicBezTo>
                <a:cubicBezTo>
                  <a:pt x="5148450" y="6221287"/>
                  <a:pt x="5203691" y="6189274"/>
                  <a:pt x="5258933" y="6167932"/>
                </a:cubicBezTo>
                <a:cubicBezTo>
                  <a:pt x="5343249" y="6132361"/>
                  <a:pt x="5427565" y="6093234"/>
                  <a:pt x="5511881" y="6057663"/>
                </a:cubicBezTo>
                <a:cubicBezTo>
                  <a:pt x="5543864" y="6043434"/>
                  <a:pt x="5578753" y="6036320"/>
                  <a:pt x="5599105" y="6100347"/>
                </a:cubicBezTo>
                <a:cubicBezTo>
                  <a:pt x="5491529" y="6114575"/>
                  <a:pt x="5427565" y="6199945"/>
                  <a:pt x="5360693" y="6281757"/>
                </a:cubicBezTo>
                <a:cubicBezTo>
                  <a:pt x="5322897" y="6327999"/>
                  <a:pt x="5290914" y="6388469"/>
                  <a:pt x="5224043" y="6367127"/>
                </a:cubicBezTo>
                <a:cubicBezTo>
                  <a:pt x="5189154" y="6356456"/>
                  <a:pt x="5165894" y="6388469"/>
                  <a:pt x="5168801" y="6431153"/>
                </a:cubicBezTo>
                <a:cubicBezTo>
                  <a:pt x="5183339" y="6580550"/>
                  <a:pt x="5099022" y="6630349"/>
                  <a:pt x="5011799" y="6658805"/>
                </a:cubicBezTo>
                <a:cubicBezTo>
                  <a:pt x="4883871" y="6701489"/>
                  <a:pt x="4770480" y="6786859"/>
                  <a:pt x="4651275" y="6858000"/>
                </a:cubicBezTo>
                <a:lnTo>
                  <a:pt x="1823619" y="6858000"/>
                </a:lnTo>
                <a:lnTo>
                  <a:pt x="947849" y="6858000"/>
                </a:lnTo>
                <a:lnTo>
                  <a:pt x="732568"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5637E01-4010-6F63-6593-427D9393582B}"/>
              </a:ext>
            </a:extLst>
          </p:cNvPr>
          <p:cNvSpPr>
            <a:spLocks noGrp="1"/>
          </p:cNvSpPr>
          <p:nvPr>
            <p:ph type="title"/>
          </p:nvPr>
        </p:nvSpPr>
        <p:spPr>
          <a:xfrm>
            <a:off x="395870" y="1243443"/>
            <a:ext cx="5452532" cy="3877197"/>
          </a:xfrm>
        </p:spPr>
        <p:txBody>
          <a:bodyPr vert="horz" lIns="91440" tIns="45720" rIns="91440" bIns="45720" rtlCol="0" anchor="b">
            <a:normAutofit/>
          </a:bodyPr>
          <a:lstStyle/>
          <a:p>
            <a:r>
              <a:rPr lang="en-US" sz="5400" b="1" kern="1200" dirty="0">
                <a:solidFill>
                  <a:schemeClr val="tx1"/>
                </a:solidFill>
                <a:latin typeface="+mj-lt"/>
                <a:ea typeface="+mj-ea"/>
                <a:cs typeface="+mj-cs"/>
              </a:rPr>
              <a:t>Assessing Organism and Ecosystem Vulnerability</a:t>
            </a:r>
          </a:p>
        </p:txBody>
      </p:sp>
    </p:spTree>
    <p:extLst>
      <p:ext uri="{BB962C8B-B14F-4D97-AF65-F5344CB8AC3E}">
        <p14:creationId xmlns:p14="http://schemas.microsoft.com/office/powerpoint/2010/main" val="32577813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278</TotalTime>
  <Words>817</Words>
  <Application>Microsoft Macintosh PowerPoint</Application>
  <PresentationFormat>Widescreen</PresentationFormat>
  <Paragraphs>68</Paragraphs>
  <Slides>12</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Aptos</vt:lpstr>
      <vt:lpstr>Aptos Display</vt:lpstr>
      <vt:lpstr>Arial</vt:lpstr>
      <vt:lpstr>Times New Roman</vt:lpstr>
      <vt:lpstr>Office Theme</vt:lpstr>
      <vt:lpstr>PowerPoint Presentation</vt:lpstr>
      <vt:lpstr>What is vulnerability?</vt:lpstr>
      <vt:lpstr>PowerPoint Presentation</vt:lpstr>
      <vt:lpstr>PowerPoint Presentation</vt:lpstr>
      <vt:lpstr>PowerPoint Presentation</vt:lpstr>
      <vt:lpstr>PowerPoint Presentation</vt:lpstr>
      <vt:lpstr>PowerPoint Presentation</vt:lpstr>
      <vt:lpstr>PowerPoint Presentation</vt:lpstr>
      <vt:lpstr>Assessing Organism and Ecosystem Vulnerability</vt:lpstr>
      <vt:lpstr>Key Dimensions of Vulnerability</vt:lpstr>
      <vt:lpstr>What Evidence Indicates Vulnerability?</vt:lpstr>
      <vt:lpstr>How to think about vulnerability like a geoscientist: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Arkle, Kelsey</dc:creator>
  <cp:lastModifiedBy>Arkle, Kelsey</cp:lastModifiedBy>
  <cp:revision>5</cp:revision>
  <dcterms:created xsi:type="dcterms:W3CDTF">2025-09-29T14:26:55Z</dcterms:created>
  <dcterms:modified xsi:type="dcterms:W3CDTF">2025-09-29T19:05:13Z</dcterms:modified>
</cp:coreProperties>
</file>