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4.xml" ContentType="application/vnd.openxmlformats-officedocument.presentationml.notesSlide+xml"/>
  <Override PartName="/ppt/notesSlides/notesSlide5.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autoCompressPictures="0">
  <p:sldMasterIdLst>
    <p:sldMasterId id="2147483648" r:id="rId4"/>
  </p:sldMasterIdLst>
  <p:notesMasterIdLst>
    <p:notesMasterId r:id="rId45"/>
  </p:notesMasterIdLst>
  <p:handoutMasterIdLst>
    <p:handoutMasterId r:id="rId46"/>
  </p:handoutMasterIdLst>
  <p:sldIdLst>
    <p:sldId id="4857" r:id="rId5"/>
    <p:sldId id="519" r:id="rId6"/>
    <p:sldId id="4859" r:id="rId7"/>
    <p:sldId id="4884" r:id="rId8"/>
    <p:sldId id="4837" r:id="rId9"/>
    <p:sldId id="4227" r:id="rId10"/>
    <p:sldId id="286" r:id="rId11"/>
    <p:sldId id="291" r:id="rId12"/>
    <p:sldId id="4860" r:id="rId13"/>
    <p:sldId id="4881" r:id="rId14"/>
    <p:sldId id="304" r:id="rId15"/>
    <p:sldId id="4838" r:id="rId16"/>
    <p:sldId id="4861" r:id="rId17"/>
    <p:sldId id="4217" r:id="rId18"/>
    <p:sldId id="4232" r:id="rId19"/>
    <p:sldId id="4867" r:id="rId20"/>
    <p:sldId id="4864" r:id="rId21"/>
    <p:sldId id="4862" r:id="rId22"/>
    <p:sldId id="4849" r:id="rId23"/>
    <p:sldId id="4509" r:id="rId24"/>
    <p:sldId id="4868" r:id="rId25"/>
    <p:sldId id="4865" r:id="rId26"/>
    <p:sldId id="4863" r:id="rId27"/>
    <p:sldId id="4844" r:id="rId28"/>
    <p:sldId id="4869" r:id="rId29"/>
    <p:sldId id="4870" r:id="rId30"/>
    <p:sldId id="4872" r:id="rId31"/>
    <p:sldId id="4874" r:id="rId32"/>
    <p:sldId id="4841" r:id="rId33"/>
    <p:sldId id="4847" r:id="rId34"/>
    <p:sldId id="4843" r:id="rId35"/>
    <p:sldId id="4877" r:id="rId36"/>
    <p:sldId id="4852" r:id="rId37"/>
    <p:sldId id="4878" r:id="rId38"/>
    <p:sldId id="4875" r:id="rId39"/>
    <p:sldId id="4879" r:id="rId40"/>
    <p:sldId id="4876" r:id="rId41"/>
    <p:sldId id="4883" r:id="rId42"/>
    <p:sldId id="4467" r:id="rId43"/>
    <p:sldId id="4880" r:id="rId44"/>
  </p:sldIdLst>
  <p:sldSz cx="12192000" cy="6858000"/>
  <p:notesSz cx="7010400" cy="9296400"/>
  <p:embeddedFontLst>
    <p:embeddedFont>
      <p:font typeface="Exo 2" panose="020B0604020202020204" charset="0"/>
      <p:regular r:id="rId47"/>
      <p:bold r:id="rId48"/>
      <p:italic r:id="rId49"/>
      <p:boldItalic r:id="rId50"/>
    </p:embeddedFont>
    <p:embeddedFont>
      <p:font typeface="Exo 2 Semi Bold" panose="020B0604020202020204" charset="0"/>
      <p:regular r:id="rId51"/>
      <p:bold r:id="rId52"/>
      <p:italic r:id="rId53"/>
      <p:boldItalic r:id="rId54"/>
    </p:embeddedFont>
    <p:embeddedFont>
      <p:font typeface="Fira Sans Extra Condensed" panose="020B0503050000020004" pitchFamily="34" charset="0"/>
      <p:regular r:id="rId55"/>
      <p:bold r:id="rId56"/>
      <p:italic r:id="rId57"/>
      <p:boldItalic r:id="rId58"/>
    </p:embeddedFont>
    <p:embeddedFont>
      <p:font typeface="Garamond" panose="02020404030301010803" pitchFamily="18" charset="0"/>
      <p:regular r:id="rId59"/>
      <p:bold r:id="rId60"/>
      <p:italic r:id="rId61"/>
      <p:boldItalic r:id="rId62"/>
    </p:embeddedFont>
    <p:embeddedFont>
      <p:font typeface="Gill Sans MT" panose="020B0502020104020203" pitchFamily="34" charset="0"/>
      <p:regular r:id="rId63"/>
      <p:bold r:id="rId64"/>
      <p:italic r:id="rId65"/>
      <p:boldItalic r:id="rId66"/>
    </p:embeddedFont>
    <p:embeddedFont>
      <p:font typeface="Open Sans" panose="020B0606030504020204" pitchFamily="34" charset="0"/>
      <p:regular r:id="rId67"/>
      <p:bold r:id="rId68"/>
      <p:italic r:id="rId69"/>
      <p:boldItalic r:id="rId70"/>
    </p:embeddedFont>
  </p:embeddedFontLst>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4AF68C24-C906-7BBB-03A8-2DD8192810F7}" name="Newlun, Cody Jack" initials="NJ" userId="S::cjnewlu@sandia.gov::f0cdda0c-63b5-4b4b-a82c-72860ead3950" providerId="AD"/>
  <p188:author id="{A4E61D4E-7131-C7BB-690C-5758D5D5EF45}" name="Jackson, Nicole D." initials="JD" userId="S::njacks@sandia.gov::4294fe7e-4600-4f40-a416-e1f12f98b17a" providerId="AD"/>
  <p188:author id="{761BD164-6755-FF57-8C6F-7BE25CB952A6}" name="Wulfert, Kailey Paige" initials="WKP" userId="S::kwulfer@sandia.gov::3a24a0d1-09f7-49ce-88e4-07e8ac9e1f9f" providerId="AD"/>
  <p188:author id="{CC852B78-1A79-188B-294B-06938201FC12}" name="Crockett, Joseph Lafayette" initials="CJ" userId="S::jlcrock@sandia.gov::49d29d61-ffeb-4b7e-b7bd-ac9a85a66782" providerId="AD"/>
  <p188:author id="{72852D7A-A7EE-B9DC-2E63-43A1D4B5E1CA}" name="Adams, Ryan" initials="RA" userId="S::radams@sandia.gov::161275c0-c2cf-4bb1-b71a-a35996146290" providerId="AD"/>
  <p188:author id="{B77E34AC-5F4A-556E-3BA7-8685F2F0C996}" name="Gunda, Thushara" initials="GT" userId="S::tgunda@sandia.gov::c8cf36d8-9186-4c1d-817a-5e2d5765233f" providerId="AD"/>
  <p188:author id="{5CB819C0-9138-43CF-EA36-81A9EB9D28FE}" name="Valdez, Raquel Lynn" initials="RV" userId="S::raqvald@sandia.gov::80fed716-3b0b-4dfb-b09c-0d6201921b05" providerId="AD"/>
  <p188:author id="{B4F816D1-22BD-F708-172C-38276904FEDC}" name="Brown, Meredith Guenevere Longshore" initials="BMGL" userId="S::merbrow@sandia.gov::a8f95d09-b266-4a6c-817a-4f33ec1bda60" providerId="AD"/>
  <p188:author id="{E9C8C3F4-FA2A-51F1-BB41-5D0620E1AC75}" name="Skolfield, Kyle" initials="SK" userId="S::jkskolf@sandia.gov::37e9f5d1-5c1f-46cd-a1ab-17923acd8a80"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Microsoft Office User" initials="Office" lastIdx="1" clrIdx="0"/>
  <p:cmAuthor id="2" name="Corro, Janna L" initials="CJL" lastIdx="20" clrIdx="1">
    <p:extLst>
      <p:ext uri="{19B8F6BF-5375-455C-9EA6-DF929625EA0E}">
        <p15:presenceInfo xmlns:p15="http://schemas.microsoft.com/office/powerpoint/2012/main" userId="S::jlcorro@sandia.gov::c1cbdbbd-bc47-4e8b-ad02-337a6e82ee15" providerId="AD"/>
      </p:ext>
    </p:extLst>
  </p:cmAuthor>
  <p:cmAuthor id="3" name="Knight, Jessica" initials="KJ" lastIdx="1" clrIdx="2">
    <p:extLst>
      <p:ext uri="{19B8F6BF-5375-455C-9EA6-DF929625EA0E}">
        <p15:presenceInfo xmlns:p15="http://schemas.microsoft.com/office/powerpoint/2012/main" userId="S::jknigh@sandia.gov::730966d8-477f-424c-b4cf-b349d027b1c9" providerId="AD"/>
      </p:ext>
    </p:extLst>
  </p:cmAuthor>
  <p:cmAuthor id="4" name="Martini, Sydney" initials="MS" lastIdx="1" clrIdx="3">
    <p:extLst>
      <p:ext uri="{19B8F6BF-5375-455C-9EA6-DF929625EA0E}">
        <p15:presenceInfo xmlns:p15="http://schemas.microsoft.com/office/powerpoint/2012/main" userId="S::sydmart@sandia.gov::e3032357-aa4f-4f35-86e8-46869f2d6078" providerId="AD"/>
      </p:ext>
    </p:extLst>
  </p:cmAuthor>
  <p:cmAuthor id="5" name="Thushara Gunda" initials="TG" lastIdx="1" clrIdx="4">
    <p:extLst>
      <p:ext uri="{19B8F6BF-5375-455C-9EA6-DF929625EA0E}">
        <p15:presenceInfo xmlns:p15="http://schemas.microsoft.com/office/powerpoint/2012/main" userId="Thushara Gunda"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browse/>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B8B3C"/>
    <a:srgbClr val="06ABD2"/>
    <a:srgbClr val="0D2B68"/>
    <a:srgbClr val="4D4D4D"/>
    <a:srgbClr val="005376"/>
    <a:srgbClr val="B99594"/>
    <a:srgbClr val="E99C60"/>
    <a:srgbClr val="728AE2"/>
    <a:srgbClr val="0F9574"/>
    <a:srgbClr val="0F957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40773BA5-15E2-CE43-7545-5CA1FA10E7A1}" v="10" dt="2026-08-27T21:05:26.960"/>
    <p1510:client id="{A80C8200-6A3D-4895-A270-9C55B5EE4EA5}" v="3" dt="2026-08-27T20:45:54.975"/>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85BE263C-DBD7-4A20-BB59-AAB30ACAA65A}" styleName="Medium Style 3 - Accent 2">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2"/>
          </a:solidFill>
        </a:fill>
      </a:tcStyle>
    </a:lastCol>
    <a:firstCol>
      <a:tcTxStyle b="on">
        <a:fontRef idx="minor">
          <a:scrgbClr r="0" g="0" b="0"/>
        </a:fontRef>
        <a:schemeClr val="lt1"/>
      </a:tcTxStyle>
      <a:tcStyle>
        <a:tcBdr/>
        <a:fill>
          <a:solidFill>
            <a:schemeClr val="accent2"/>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2"/>
          </a:solidFill>
        </a:fill>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1E171933-4619-4E11-9A3F-F7608DF75F80}" styleName="Medium Style 1 - Accent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a:noFill/>
            </a:ln>
          </a:insideV>
        </a:tcBdr>
        <a:fill>
          <a:solidFill>
            <a:schemeClr val="lt1"/>
          </a:solidFill>
        </a:fill>
      </a:tcStyle>
    </a:wholeTbl>
    <a:band1H>
      <a:tcStyle>
        <a:tcBdr/>
        <a:fill>
          <a:solidFill>
            <a:schemeClr val="accent4">
              <a:tint val="20000"/>
            </a:schemeClr>
          </a:solidFill>
        </a:fill>
      </a:tcStyle>
    </a:band1H>
    <a:band1V>
      <a:tcStyle>
        <a:tcBdr/>
        <a:fill>
          <a:solidFill>
            <a:schemeClr val="accent4">
              <a:tint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solidFill>
            <a:schemeClr val="lt1"/>
          </a:solidFill>
        </a:fill>
      </a:tcStyle>
    </a:lastRow>
    <a:firstRow>
      <a:tcTxStyle b="on">
        <a:fontRef idx="minor">
          <a:scrgbClr r="0" g="0" b="0"/>
        </a:fontRef>
        <a:schemeClr val="lt1"/>
      </a:tcTxStyle>
      <a:tcStyle>
        <a:tcBdr/>
        <a:fill>
          <a:solidFill>
            <a:schemeClr val="accent4"/>
          </a:solidFill>
        </a:fill>
      </a:tcStyle>
    </a:firstRow>
  </a:tblStyle>
  <a:tblStyle styleId="{69CF1AB2-1976-4502-BF36-3FF5EA218861}" styleName="Medium Style 4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8A107856-5554-42FB-B03E-39F5DBC370BA}" styleName="Medium Style 4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solidFill>
            <a:schemeClr val="accent2">
              <a:tint val="20000"/>
            </a:schemeClr>
          </a:solidFill>
        </a:fill>
      </a:tcStyle>
    </a:wholeTbl>
    <a:band1H>
      <a:tcStyle>
        <a:tcBdr/>
        <a:fill>
          <a:solidFill>
            <a:schemeClr val="accent2">
              <a:tint val="40000"/>
            </a:schemeClr>
          </a:solidFill>
        </a:fill>
      </a:tcStyle>
    </a:band1H>
    <a:band1V>
      <a:tcStyle>
        <a:tcBdr/>
        <a:fill>
          <a:solidFill>
            <a:schemeClr val="accent2">
              <a:tint val="40000"/>
            </a:schemeClr>
          </a:solidFill>
        </a:fill>
      </a:tcStyle>
    </a:band1V>
    <a:lastCol>
      <a:tcTxStyle b="on"/>
      <a:tcStyle>
        <a:tcBdr/>
      </a:tcStyle>
    </a:lastCol>
    <a:firstCol>
      <a:tcTxStyle b="on"/>
      <a:tcStyle>
        <a:tcBdr/>
      </a:tcStyle>
    </a:firstCol>
    <a:lastRow>
      <a:tcTxStyle b="on"/>
      <a:tcStyle>
        <a:tcBdr>
          <a:top>
            <a:ln w="25400" cmpd="sng">
              <a:solidFill>
                <a:schemeClr val="accent2"/>
              </a:solidFill>
            </a:ln>
          </a:top>
        </a:tcBdr>
        <a:fill>
          <a:solidFill>
            <a:schemeClr val="accent2">
              <a:tint val="20000"/>
            </a:schemeClr>
          </a:solidFill>
        </a:fill>
      </a:tcStyle>
    </a:lastRow>
    <a:firstRow>
      <a:tcTxStyle b="on"/>
      <a:tcStyle>
        <a:tcBdr/>
        <a:fill>
          <a:solidFill>
            <a:schemeClr val="accent2">
              <a:tint val="20000"/>
            </a:schemeClr>
          </a:solidFill>
        </a:fill>
      </a:tcStyle>
    </a:firstRow>
  </a:tblStyle>
  <a:tblStyle styleId="{BC89EF96-8CEA-46FF-86C4-4CE0E7609802}" styleName="Light Style 3 - Accent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0E3FDE45-AF77-4B5C-9715-49D594BDF05E}" styleName="Light Style 1 - Accent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5721" autoAdjust="0"/>
    <p:restoredTop sz="90315" autoAdjust="0"/>
  </p:normalViewPr>
  <p:slideViewPr>
    <p:cSldViewPr snapToGrid="0">
      <p:cViewPr varScale="1">
        <p:scale>
          <a:sx n="92" d="100"/>
          <a:sy n="92" d="100"/>
        </p:scale>
        <p:origin x="696" y="306"/>
      </p:cViewPr>
      <p:guideLst>
        <p:guide orient="horz" pos="2160"/>
        <p:guide pos="3840"/>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2.xml"/><Relationship Id="rId21" Type="http://schemas.openxmlformats.org/officeDocument/2006/relationships/slide" Target="slides/slide17.xml"/><Relationship Id="rId42" Type="http://schemas.openxmlformats.org/officeDocument/2006/relationships/slide" Target="slides/slide38.xml"/><Relationship Id="rId47" Type="http://schemas.openxmlformats.org/officeDocument/2006/relationships/font" Target="fonts/font1.fntdata"/><Relationship Id="rId63" Type="http://schemas.openxmlformats.org/officeDocument/2006/relationships/font" Target="fonts/font17.fntdata"/><Relationship Id="rId68" Type="http://schemas.openxmlformats.org/officeDocument/2006/relationships/font" Target="fonts/font22.fntdata"/><Relationship Id="rId16" Type="http://schemas.openxmlformats.org/officeDocument/2006/relationships/slide" Target="slides/slide1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notesMaster" Target="notesMasters/notesMaster1.xml"/><Relationship Id="rId53" Type="http://schemas.openxmlformats.org/officeDocument/2006/relationships/font" Target="fonts/font7.fntdata"/><Relationship Id="rId58" Type="http://schemas.openxmlformats.org/officeDocument/2006/relationships/font" Target="fonts/font12.fntdata"/><Relationship Id="rId66" Type="http://schemas.openxmlformats.org/officeDocument/2006/relationships/font" Target="fonts/font20.fntdata"/><Relationship Id="rId74" Type="http://schemas.openxmlformats.org/officeDocument/2006/relationships/theme" Target="theme/theme1.xml"/><Relationship Id="rId5" Type="http://schemas.openxmlformats.org/officeDocument/2006/relationships/slide" Target="slides/slide1.xml"/><Relationship Id="rId61" Type="http://schemas.openxmlformats.org/officeDocument/2006/relationships/font" Target="fonts/font15.fntdata"/><Relationship Id="rId19" Type="http://schemas.openxmlformats.org/officeDocument/2006/relationships/slide" Target="slides/slide1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font" Target="fonts/font2.fntdata"/><Relationship Id="rId56" Type="http://schemas.openxmlformats.org/officeDocument/2006/relationships/font" Target="fonts/font10.fntdata"/><Relationship Id="rId64" Type="http://schemas.openxmlformats.org/officeDocument/2006/relationships/font" Target="fonts/font18.fntdata"/><Relationship Id="rId69" Type="http://schemas.openxmlformats.org/officeDocument/2006/relationships/font" Target="fonts/font23.fntdata"/><Relationship Id="rId77" Type="http://schemas.microsoft.com/office/2015/10/relationships/revisionInfo" Target="revisionInfo.xml"/><Relationship Id="rId8" Type="http://schemas.openxmlformats.org/officeDocument/2006/relationships/slide" Target="slides/slide4.xml"/><Relationship Id="rId51" Type="http://schemas.openxmlformats.org/officeDocument/2006/relationships/font" Target="fonts/font5.fntdata"/><Relationship Id="rId72" Type="http://schemas.openxmlformats.org/officeDocument/2006/relationships/presProps" Target="presProps.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handoutMaster" Target="handoutMasters/handoutMaster1.xml"/><Relationship Id="rId59" Type="http://schemas.openxmlformats.org/officeDocument/2006/relationships/font" Target="fonts/font13.fntdata"/><Relationship Id="rId67" Type="http://schemas.openxmlformats.org/officeDocument/2006/relationships/font" Target="fonts/font21.fntdata"/><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font" Target="fonts/font8.fntdata"/><Relationship Id="rId62" Type="http://schemas.openxmlformats.org/officeDocument/2006/relationships/font" Target="fonts/font16.fntdata"/><Relationship Id="rId70" Type="http://schemas.openxmlformats.org/officeDocument/2006/relationships/font" Target="fonts/font24.fntdata"/><Relationship Id="rId75"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font" Target="fonts/font3.fntdata"/><Relationship Id="rId57" Type="http://schemas.openxmlformats.org/officeDocument/2006/relationships/font" Target="fonts/font11.fntdata"/><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font" Target="fonts/font6.fntdata"/><Relationship Id="rId60" Type="http://schemas.openxmlformats.org/officeDocument/2006/relationships/font" Target="fonts/font14.fntdata"/><Relationship Id="rId65" Type="http://schemas.openxmlformats.org/officeDocument/2006/relationships/font" Target="fonts/font19.fntdata"/><Relationship Id="rId73" Type="http://schemas.openxmlformats.org/officeDocument/2006/relationships/viewProps" Target="viewProps.xml"/><Relationship Id="rId78" Type="http://schemas.microsoft.com/office/2018/10/relationships/authors" Target="authors.xml"/><Relationship Id="rId4" Type="http://schemas.openxmlformats.org/officeDocument/2006/relationships/slideMaster" Target="slideMasters/slideMaster1.xml"/><Relationship Id="rId9" Type="http://schemas.openxmlformats.org/officeDocument/2006/relationships/slide" Target="slides/slide5.xml"/><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slide" Target="slides/slide35.xml"/><Relationship Id="rId34" Type="http://schemas.openxmlformats.org/officeDocument/2006/relationships/slide" Target="slides/slide30.xml"/><Relationship Id="rId50" Type="http://schemas.openxmlformats.org/officeDocument/2006/relationships/font" Target="fonts/font4.fntdata"/><Relationship Id="rId55" Type="http://schemas.openxmlformats.org/officeDocument/2006/relationships/font" Target="fonts/font9.fntdata"/><Relationship Id="rId76" Type="http://schemas.microsoft.com/office/2016/11/relationships/changesInfo" Target="changesInfos/changesInfo1.xml"/><Relationship Id="rId7" Type="http://schemas.openxmlformats.org/officeDocument/2006/relationships/slide" Target="slides/slide3.xml"/><Relationship Id="rId71" Type="http://schemas.openxmlformats.org/officeDocument/2006/relationships/commentAuthors" Target="commentAuthors.xml"/><Relationship Id="rId2" Type="http://schemas.openxmlformats.org/officeDocument/2006/relationships/customXml" Target="../customXml/item2.xml"/><Relationship Id="rId29" Type="http://schemas.openxmlformats.org/officeDocument/2006/relationships/slide" Target="slides/slide25.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Valdez, Raquel Lynn" userId="80fed716-3b0b-4dfb-b09c-0d6201921b05" providerId="ADAL" clId="{D9ECE4BF-8A10-4FF2-8F75-16C14574248B}"/>
    <pc:docChg chg="custSel addSld modSld">
      <pc:chgData name="Valdez, Raquel Lynn" userId="80fed716-3b0b-4dfb-b09c-0d6201921b05" providerId="ADAL" clId="{D9ECE4BF-8A10-4FF2-8F75-16C14574248B}" dt="2026-08-27T20:52:45.722" v="315" actId="20577"/>
      <pc:docMkLst>
        <pc:docMk/>
      </pc:docMkLst>
      <pc:sldChg chg="modSp">
        <pc:chgData name="Valdez, Raquel Lynn" userId="80fed716-3b0b-4dfb-b09c-0d6201921b05" providerId="ADAL" clId="{D9ECE4BF-8A10-4FF2-8F75-16C14574248B}" dt="2026-08-27T20:45:54.975" v="2" actId="1582"/>
        <pc:sldMkLst>
          <pc:docMk/>
          <pc:sldMk cId="688831096" sldId="4859"/>
        </pc:sldMkLst>
        <pc:picChg chg="mod">
          <ac:chgData name="Valdez, Raquel Lynn" userId="80fed716-3b0b-4dfb-b09c-0d6201921b05" providerId="ADAL" clId="{D9ECE4BF-8A10-4FF2-8F75-16C14574248B}" dt="2026-08-27T20:45:54.975" v="2" actId="1582"/>
          <ac:picMkLst>
            <pc:docMk/>
            <pc:sldMk cId="688831096" sldId="4859"/>
            <ac:picMk id="17" creationId="{436A98E1-D48C-959F-615C-F76BC6778218}"/>
          </ac:picMkLst>
        </pc:picChg>
      </pc:sldChg>
      <pc:sldChg chg="modSp new mod">
        <pc:chgData name="Valdez, Raquel Lynn" userId="80fed716-3b0b-4dfb-b09c-0d6201921b05" providerId="ADAL" clId="{D9ECE4BF-8A10-4FF2-8F75-16C14574248B}" dt="2026-08-27T20:52:45.722" v="315" actId="20577"/>
        <pc:sldMkLst>
          <pc:docMk/>
          <pc:sldMk cId="83937964" sldId="4884"/>
        </pc:sldMkLst>
        <pc:spChg chg="mod">
          <ac:chgData name="Valdez, Raquel Lynn" userId="80fed716-3b0b-4dfb-b09c-0d6201921b05" providerId="ADAL" clId="{D9ECE4BF-8A10-4FF2-8F75-16C14574248B}" dt="2026-08-27T20:52:45.722" v="315" actId="20577"/>
          <ac:spMkLst>
            <pc:docMk/>
            <pc:sldMk cId="83937964" sldId="4884"/>
            <ac:spMk id="2" creationId="{8118A02A-33F7-02DE-702C-CA080DB54929}"/>
          </ac:spMkLst>
        </pc:spChg>
        <pc:spChg chg="mod">
          <ac:chgData name="Valdez, Raquel Lynn" userId="80fed716-3b0b-4dfb-b09c-0d6201921b05" providerId="ADAL" clId="{D9ECE4BF-8A10-4FF2-8F75-16C14574248B}" dt="2026-08-27T20:46:06.761" v="10" actId="20577"/>
          <ac:spMkLst>
            <pc:docMk/>
            <pc:sldMk cId="83937964" sldId="4884"/>
            <ac:spMk id="3" creationId="{599964EA-7406-8123-BE3E-5F6497D33747}"/>
          </ac:spMkLst>
        </pc:spChg>
      </pc:sldChg>
    </pc:docChg>
  </pc:docChgLst>
  <pc:docChgLst>
    <pc:chgData name="Valdez, Raquel Lynn" userId="S::raqvald@sandia.gov::80fed716-3b0b-4dfb-b09c-0d6201921b05" providerId="AD" clId="Web-{40773BA5-15E2-CE43-7545-5CA1FA10E7A1}"/>
    <pc:docChg chg="modSld">
      <pc:chgData name="Valdez, Raquel Lynn" userId="S::raqvald@sandia.gov::80fed716-3b0b-4dfb-b09c-0d6201921b05" providerId="AD" clId="Web-{40773BA5-15E2-CE43-7545-5CA1FA10E7A1}" dt="2026-08-27T21:05:13.491" v="6" actId="20577"/>
      <pc:docMkLst>
        <pc:docMk/>
      </pc:docMkLst>
      <pc:sldChg chg="modSp">
        <pc:chgData name="Valdez, Raquel Lynn" userId="S::raqvald@sandia.gov::80fed716-3b0b-4dfb-b09c-0d6201921b05" providerId="AD" clId="Web-{40773BA5-15E2-CE43-7545-5CA1FA10E7A1}" dt="2026-08-27T21:05:13.491" v="6" actId="20577"/>
        <pc:sldMkLst>
          <pc:docMk/>
          <pc:sldMk cId="3124978819" sldId="519"/>
        </pc:sldMkLst>
        <pc:spChg chg="mod">
          <ac:chgData name="Valdez, Raquel Lynn" userId="S::raqvald@sandia.gov::80fed716-3b0b-4dfb-b09c-0d6201921b05" providerId="AD" clId="Web-{40773BA5-15E2-CE43-7545-5CA1FA10E7A1}" dt="2026-08-27T21:05:13.491" v="6" actId="20577"/>
          <ac:spMkLst>
            <pc:docMk/>
            <pc:sldMk cId="3124978819" sldId="519"/>
            <ac:spMk id="8" creationId="{863780E4-940A-BA4A-B02A-29E0408DB3CA}"/>
          </ac:spMkLst>
        </pc:spChg>
      </pc:sldChg>
    </pc:docChg>
  </pc:docChgLst>
</pc:chgInfo>
</file>

<file path=ppt/diagrams/_rels/data1.xml.rels><?xml version="1.0" encoding="UTF-8" standalone="yes"?>
<Relationships xmlns="http://schemas.openxmlformats.org/package/2006/relationships"><Relationship Id="rId1" Type="http://schemas.openxmlformats.org/officeDocument/2006/relationships/image" Target="../media/image8.svg"/></Relationships>
</file>

<file path=ppt/diagrams/_rels/drawing1.xml.rels><?xml version="1.0" encoding="UTF-8" standalone="yes"?>
<Relationships xmlns="http://schemas.openxmlformats.org/package/2006/relationships"><Relationship Id="rId1" Type="http://schemas.openxmlformats.org/officeDocument/2006/relationships/image" Target="../media/image8.svg"/></Relationships>
</file>

<file path=ppt/diagrams/colors1.xml><?xml version="1.0" encoding="utf-8"?>
<dgm:colorsDef xmlns:dgm="http://schemas.openxmlformats.org/drawingml/2006/diagram" xmlns:a="http://schemas.openxmlformats.org/drawingml/2006/main" uniqueId="urn:microsoft.com/office/officeart/2005/8/colors/accent1_2#5">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6_5#1">
  <dgm:title val=""/>
  <dgm:desc val=""/>
  <dgm:catLst>
    <dgm:cat type="accent6" pri="11500"/>
  </dgm:catLst>
  <dgm:styleLbl name="node0">
    <dgm:fillClrLst meth="cycle">
      <a:schemeClr val="accent6">
        <a:alpha val="80000"/>
      </a:schemeClr>
    </dgm:fillClrLst>
    <dgm:linClrLst meth="repeat">
      <a:schemeClr val="lt1"/>
    </dgm:linClrLst>
    <dgm:effectClrLst/>
    <dgm:txLinClrLst/>
    <dgm:txFillClrLst/>
    <dgm:txEffectClrLst/>
  </dgm:styleLbl>
  <dgm:styleLbl name="alignNode1">
    <dgm:fillClrLst>
      <a:schemeClr val="accent6">
        <a:alpha val="90000"/>
      </a:schemeClr>
      <a:schemeClr val="accent6">
        <a:alpha val="50000"/>
      </a:schemeClr>
    </dgm:fillClrLst>
    <dgm:linClrLst>
      <a:schemeClr val="accent6">
        <a:alpha val="90000"/>
      </a:schemeClr>
      <a:schemeClr val="accent6">
        <a:alpha val="50000"/>
      </a:schemeClr>
    </dgm:linClrLst>
    <dgm:effectClrLst/>
    <dgm:txLinClrLst/>
    <dgm:txFillClrLst/>
    <dgm:txEffectClrLst/>
  </dgm:styleLbl>
  <dgm:styleLbl name="node1">
    <dgm:fillClrLst>
      <a:schemeClr val="accent6">
        <a:alpha val="90000"/>
      </a:schemeClr>
      <a:schemeClr val="accent6">
        <a:alpha val="50000"/>
      </a:schemeClr>
    </dgm:fillClrLst>
    <dgm:linClrLst meth="repeat">
      <a:schemeClr val="lt1"/>
    </dgm:linClrLst>
    <dgm:effectClrLst/>
    <dgm:txLinClrLst/>
    <dgm:txFillClrLst/>
    <dgm:txEffectClrLst/>
  </dgm:styleLbl>
  <dgm:styleLbl name="lnNode1">
    <dgm:fillClrLst>
      <a:schemeClr val="accent6">
        <a:shade val="90000"/>
      </a:schemeClr>
      <a:schemeClr val="accent6">
        <a:tint val="50000"/>
        <a:alpha val="50000"/>
      </a:schemeClr>
    </dgm:fillClrLst>
    <dgm:linClrLst meth="repeat">
      <a:schemeClr val="lt1"/>
    </dgm:linClrLst>
    <dgm:effectClrLst/>
    <dgm:txLinClrLst/>
    <dgm:txFillClrLst/>
    <dgm:txEffectClrLst/>
  </dgm:styleLbl>
  <dgm:styleLbl name="vennNode1">
    <dgm:fillClrLst>
      <a:schemeClr val="accent6">
        <a:shade val="80000"/>
        <a:alpha val="50000"/>
      </a:schemeClr>
      <a:schemeClr val="accent6">
        <a:alpha val="80000"/>
      </a:schemeClr>
    </dgm:fillClrLst>
    <dgm:linClrLst meth="repeat">
      <a:schemeClr val="lt1"/>
    </dgm:linClrLst>
    <dgm:effectClrLst/>
    <dgm:txLinClrLst/>
    <dgm:txFillClrLst/>
    <dgm:txEffectClrLst/>
  </dgm:styleLbl>
  <dgm:styleLbl name="node2">
    <dgm:fillClrLst>
      <a:schemeClr val="accent6">
        <a:alpha val="70000"/>
      </a:schemeClr>
    </dgm:fillClrLst>
    <dgm:linClrLst meth="repeat">
      <a:schemeClr val="lt1"/>
    </dgm:linClrLst>
    <dgm:effectClrLst/>
    <dgm:txLinClrLst/>
    <dgm:txFillClrLst/>
    <dgm:txEffectClrLst/>
  </dgm:styleLbl>
  <dgm:styleLbl name="node3">
    <dgm:fillClrLst>
      <a:schemeClr val="accent6">
        <a:alpha val="50000"/>
      </a:schemeClr>
    </dgm:fillClrLst>
    <dgm:linClrLst meth="repeat">
      <a:schemeClr val="lt1"/>
    </dgm:linClrLst>
    <dgm:effectClrLst/>
    <dgm:txLinClrLst/>
    <dgm:txFillClrLst/>
    <dgm:txEffectClrLst/>
  </dgm:styleLbl>
  <dgm:styleLbl name="node4">
    <dgm:fillClrLst>
      <a:schemeClr val="accent6">
        <a:alpha val="30000"/>
      </a:schemeClr>
    </dgm:fillClrLst>
    <dgm:linClrLst meth="repeat">
      <a:schemeClr val="lt1"/>
    </dgm:linClrLst>
    <dgm:effectClrLst/>
    <dgm:txLinClrLst/>
    <dgm:txFillClrLst/>
    <dgm:txEffectClrLst/>
  </dgm:styleLbl>
  <dgm:styleLbl name="fgImgPlace1">
    <dgm:fillClrLst>
      <a:schemeClr val="accent6">
        <a:tint val="50000"/>
        <a:alpha val="90000"/>
      </a:schemeClr>
      <a:schemeClr val="accent6">
        <a:tint val="20000"/>
        <a:alpha val="50000"/>
      </a:schemeClr>
    </dgm:fillClrLst>
    <dgm:linClrLst meth="repeat">
      <a:schemeClr val="lt1"/>
    </dgm:linClrLst>
    <dgm:effectClrLst/>
    <dgm:txLinClrLst/>
    <dgm:txFillClrLst meth="repeat">
      <a:schemeClr val="lt1"/>
    </dgm:txFillClrLst>
    <dgm:txEffectClrLst/>
  </dgm:styleLbl>
  <dgm:styleLbl name="alignImgPlace1">
    <dgm:fillClrLst>
      <a:schemeClr val="accent6">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6">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6">
        <a:shade val="90000"/>
      </a:schemeClr>
      <a:schemeClr val="accent6">
        <a:tint val="50000"/>
      </a:schemeClr>
    </dgm:fillClrLst>
    <dgm:linClrLst>
      <a:schemeClr val="accent6">
        <a:shade val="90000"/>
      </a:schemeClr>
      <a:schemeClr val="accent6">
        <a:tint val="50000"/>
      </a:schemeClr>
    </dgm:linClrLst>
    <dgm:effectClrLst/>
    <dgm:txLinClrLst/>
    <dgm:txFillClrLst/>
    <dgm:txEffectClrLst/>
  </dgm:styleLbl>
  <dgm:styleLbl name="fgSibTrans2D1">
    <dgm:fillClrLst>
      <a:schemeClr val="accent6">
        <a:shade val="90000"/>
      </a:schemeClr>
      <a:schemeClr val="accent6">
        <a:tint val="50000"/>
      </a:schemeClr>
    </dgm:fillClrLst>
    <dgm:linClrLst>
      <a:schemeClr val="accent6">
        <a:shade val="90000"/>
      </a:schemeClr>
      <a:schemeClr val="accent6">
        <a:tint val="50000"/>
      </a:schemeClr>
    </dgm:linClrLst>
    <dgm:effectClrLst/>
    <dgm:txLinClrLst/>
    <dgm:txFillClrLst/>
    <dgm:txEffectClrLst/>
  </dgm:styleLbl>
  <dgm:styleLbl name="bgSibTrans2D1">
    <dgm:fillClrLst>
      <a:schemeClr val="accent6">
        <a:shade val="90000"/>
      </a:schemeClr>
      <a:schemeClr val="accent6">
        <a:tint val="50000"/>
      </a:schemeClr>
    </dgm:fillClrLst>
    <dgm:linClrLst>
      <a:schemeClr val="accent6">
        <a:shade val="90000"/>
      </a:schemeClr>
      <a:schemeClr val="accent6">
        <a:tint val="50000"/>
      </a:schemeClr>
    </dgm:linClrLst>
    <dgm:effectClrLst/>
    <dgm:txLinClrLst/>
    <dgm:txFillClrLst/>
    <dgm:txEffectClrLst/>
  </dgm:styleLbl>
  <dgm:styleLbl name="sibTrans1D1">
    <dgm:fillClrLst>
      <a:schemeClr val="accent6">
        <a:shade val="90000"/>
      </a:schemeClr>
      <a:schemeClr val="accent6">
        <a:tint val="50000"/>
      </a:schemeClr>
    </dgm:fillClrLst>
    <dgm:linClrLst>
      <a:schemeClr val="accent6">
        <a:shade val="90000"/>
      </a:schemeClr>
      <a:schemeClr val="accent6">
        <a:tint val="50000"/>
      </a:schemeClr>
    </dgm:linClrLst>
    <dgm:effectClrLst/>
    <dgm:txLinClrLst/>
    <dgm:txFillClrLst meth="repeat">
      <a:schemeClr val="tx1"/>
    </dgm:txFillClrLst>
    <dgm:txEffectClrLst/>
  </dgm:styleLbl>
  <dgm:styleLbl name="callout">
    <dgm:fillClrLst meth="repeat">
      <a:schemeClr val="accent6"/>
    </dgm:fillClrLst>
    <dgm:linClrLst meth="repeat">
      <a:schemeClr val="accent6"/>
    </dgm:linClrLst>
    <dgm:effectClrLst/>
    <dgm:txLinClrLst/>
    <dgm:txFillClrLst meth="repeat">
      <a:schemeClr val="tx1"/>
    </dgm:txFillClrLst>
    <dgm:txEffectClrLst/>
  </dgm:styleLbl>
  <dgm:styleLbl name="asst0">
    <dgm:fillClrLst meth="repeat">
      <a:schemeClr val="accent6">
        <a:alpha val="90000"/>
      </a:schemeClr>
    </dgm:fillClrLst>
    <dgm:linClrLst meth="repeat">
      <a:schemeClr val="lt1"/>
    </dgm:linClrLst>
    <dgm:effectClrLst/>
    <dgm:txLinClrLst/>
    <dgm:txFillClrLst/>
    <dgm:txEffectClrLst/>
  </dgm:styleLbl>
  <dgm:styleLbl name="asst1">
    <dgm:fillClrLst meth="repeat">
      <a:schemeClr val="accent6">
        <a:alpha val="90000"/>
      </a:schemeClr>
    </dgm:fillClrLst>
    <dgm:linClrLst meth="repeat">
      <a:schemeClr val="lt1"/>
    </dgm:linClrLst>
    <dgm:effectClrLst/>
    <dgm:txLinClrLst/>
    <dgm:txFillClrLst/>
    <dgm:txEffectClrLst/>
  </dgm:styleLbl>
  <dgm:styleLbl name="asst2">
    <dgm:fillClrLst>
      <a:schemeClr val="accent6">
        <a:alpha val="90000"/>
      </a:schemeClr>
    </dgm:fillClrLst>
    <dgm:linClrLst meth="repeat">
      <a:schemeClr val="lt1"/>
    </dgm:linClrLst>
    <dgm:effectClrLst/>
    <dgm:txLinClrLst/>
    <dgm:txFillClrLst/>
    <dgm:txEffectClrLst/>
  </dgm:styleLbl>
  <dgm:styleLbl name="asst3">
    <dgm:fillClrLst>
      <a:schemeClr val="accent6">
        <a:alpha val="70000"/>
      </a:schemeClr>
    </dgm:fillClrLst>
    <dgm:linClrLst meth="repeat">
      <a:schemeClr val="lt1"/>
    </dgm:linClrLst>
    <dgm:effectClrLst/>
    <dgm:txLinClrLst/>
    <dgm:txFillClrLst/>
    <dgm:txEffectClrLst/>
  </dgm:styleLbl>
  <dgm:styleLbl name="asst4">
    <dgm:fillClrLst>
      <a:schemeClr val="accent6">
        <a:alpha val="50000"/>
      </a:schemeClr>
    </dgm:fillClrLst>
    <dgm:linClrLst meth="repeat">
      <a:schemeClr val="lt1"/>
    </dgm:linClrLst>
    <dgm:effectClrLst/>
    <dgm:txLinClrLst/>
    <dgm:txFillClrLst/>
    <dgm:txEffectClrLst/>
  </dgm:styleLbl>
  <dgm:styleLbl name="parChTrans2D1">
    <dgm:fillClrLst meth="repeat">
      <a:schemeClr val="accent6">
        <a:shade val="80000"/>
      </a:schemeClr>
    </dgm:fillClrLst>
    <dgm:linClrLst meth="repeat">
      <a:schemeClr val="accent6">
        <a:shade val="80000"/>
      </a:schemeClr>
    </dgm:linClrLst>
    <dgm:effectClrLst/>
    <dgm:txLinClrLst/>
    <dgm:txFillClrLst/>
    <dgm:txEffectClrLst/>
  </dgm:styleLbl>
  <dgm:styleLbl name="parChTrans2D2">
    <dgm:fillClrLst meth="repeat">
      <a:schemeClr val="accent6">
        <a:tint val="90000"/>
      </a:schemeClr>
    </dgm:fillClrLst>
    <dgm:linClrLst meth="repeat">
      <a:schemeClr val="accent6">
        <a:tint val="90000"/>
      </a:schemeClr>
    </dgm:linClrLst>
    <dgm:effectClrLst/>
    <dgm:txLinClrLst/>
    <dgm:txFillClrLst/>
    <dgm:txEffectClrLst/>
  </dgm:styleLbl>
  <dgm:styleLbl name="parChTrans2D3">
    <dgm:fillClrLst meth="repeat">
      <a:schemeClr val="accent6">
        <a:tint val="70000"/>
      </a:schemeClr>
    </dgm:fillClrLst>
    <dgm:linClrLst meth="repeat">
      <a:schemeClr val="accent6">
        <a:tint val="70000"/>
      </a:schemeClr>
    </dgm:linClrLst>
    <dgm:effectClrLst/>
    <dgm:txLinClrLst/>
    <dgm:txFillClrLst/>
    <dgm:txEffectClrLst/>
  </dgm:styleLbl>
  <dgm:styleLbl name="parChTrans2D4">
    <dgm:fillClrLst meth="repeat">
      <a:schemeClr val="accent6">
        <a:tint val="50000"/>
      </a:schemeClr>
    </dgm:fillClrLst>
    <dgm:linClrLst meth="repeat">
      <a:schemeClr val="accent6">
        <a:tint val="50000"/>
      </a:schemeClr>
    </dgm:linClrLst>
    <dgm:effectClrLst/>
    <dgm:txLinClrLst/>
    <dgm:txFillClrLst meth="repeat">
      <a:schemeClr val="dk1"/>
    </dgm:txFillClrLst>
    <dgm:txEffectClrLst/>
  </dgm:styleLbl>
  <dgm:styleLbl name="parChTrans1D1">
    <dgm:fillClrLst meth="repeat">
      <a:schemeClr val="accent6">
        <a:shade val="80000"/>
      </a:schemeClr>
    </dgm:fillClrLst>
    <dgm:linClrLst meth="repeat">
      <a:schemeClr val="accent6">
        <a:shade val="80000"/>
      </a:schemeClr>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a:tint val="90000"/>
      </a:schemeClr>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6">
        <a:tint val="70000"/>
      </a:schemeClr>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6">
        <a:alpha val="90000"/>
      </a:schemeClr>
      <a:schemeClr val="accent6">
        <a:alpha val="5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6">
        <a:alpha val="90000"/>
      </a:schemeClr>
      <a:schemeClr val="accent6">
        <a:alpha val="5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6">
        <a:alpha val="90000"/>
      </a:schemeClr>
      <a:schemeClr val="accent6">
        <a:alpha val="50000"/>
      </a:schemeClr>
    </dgm:linClrLst>
    <dgm:effectClrLst/>
    <dgm:txLinClrLst/>
    <dgm:txFillClrLst meth="repeat">
      <a:schemeClr val="dk1"/>
    </dgm:txFillClrLst>
    <dgm:txEffectClrLst/>
  </dgm:styleLbl>
  <dgm:styleLbl name="trAlignAcc1">
    <dgm:fillClrLst meth="repeat">
      <a:schemeClr val="lt1">
        <a:alpha val="40000"/>
      </a:schemeClr>
    </dgm:fillClrLst>
    <dgm:linClrLst>
      <a:schemeClr val="accent6">
        <a:alpha val="90000"/>
      </a:schemeClr>
      <a:schemeClr val="accent6">
        <a:alpha val="50000"/>
      </a:schemeClr>
    </dgm:linClrLst>
    <dgm:effectClrLst/>
    <dgm:txLinClrLst/>
    <dgm:txFillClrLst meth="repeat">
      <a:schemeClr val="dk1"/>
    </dgm:txFillClrLst>
    <dgm:txEffectClrLst/>
  </dgm:styleLbl>
  <dgm:styleLbl name="bgAcc1">
    <dgm:fillClrLst meth="repeat">
      <a:schemeClr val="lt1">
        <a:alpha val="90000"/>
      </a:schemeClr>
    </dgm:fillClrLst>
    <dgm:linClrLst>
      <a:schemeClr val="accent6">
        <a:alpha val="90000"/>
      </a:schemeClr>
      <a:schemeClr val="accent6">
        <a:alpha val="50000"/>
      </a:schemeClr>
    </dgm:linClrLst>
    <dgm:effectClrLst/>
    <dgm:txLinClrLst/>
    <dgm:txFillClrLst meth="repeat">
      <a:schemeClr val="dk1"/>
    </dgm:txFillClrLst>
    <dgm:txEffectClrLst/>
  </dgm:styleLbl>
  <dgm:styleLbl name="solidFgAcc1">
    <dgm:fillClrLst meth="repeat">
      <a:schemeClr val="lt1"/>
    </dgm:fillClrLst>
    <dgm:linClrLst>
      <a:schemeClr val="accent6">
        <a:alpha val="90000"/>
      </a:schemeClr>
      <a:schemeClr val="accent6">
        <a:alpha val="5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a:schemeClr val="accent6">
        <a:alpha val="90000"/>
        <a:tint val="40000"/>
      </a:schemeClr>
      <a:schemeClr val="accent6">
        <a:alpha val="5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align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bgAccFollowNode1">
    <dgm:fillClrLst meth="repeat">
      <a:schemeClr val="accent6">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6">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6">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6">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6">
        <a:tint val="50000"/>
      </a:schemeClr>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6">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6">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23878637-80E5-461C-ABDA-C8600106BB0A}" type="doc">
      <dgm:prSet loTypeId="urn:microsoft.com/office/officeart/2008/layout/PictureStrips" loCatId="list" qsTypeId="urn:microsoft.com/office/officeart/2005/8/quickstyle/simple1#7" qsCatId="simple" csTypeId="urn:microsoft.com/office/officeart/2005/8/colors/accent1_2#5" csCatId="accent1" phldr="1"/>
      <dgm:spPr/>
      <dgm:t>
        <a:bodyPr/>
        <a:lstStyle/>
        <a:p>
          <a:endParaRPr lang="en-US"/>
        </a:p>
      </dgm:t>
    </dgm:pt>
    <dgm:pt modelId="{421FC48B-E00A-4951-9E6E-913D36AC9898}">
      <dgm:prSet phldrT="[Text]"/>
      <dgm:spPr>
        <a:solidFill>
          <a:schemeClr val="bg1">
            <a:alpha val="40000"/>
          </a:schemeClr>
        </a:solidFill>
      </dgm:spPr>
      <dgm:t>
        <a:bodyPr/>
        <a:lstStyle/>
        <a:p>
          <a:pPr>
            <a:buFont typeface="Arial" panose="020B0604020202020204" pitchFamily="34" charset="0"/>
            <a:buChar char="•"/>
          </a:pPr>
          <a:r>
            <a:rPr lang="en-US" b="1" dirty="0">
              <a:solidFill>
                <a:srgbClr val="0D2B68"/>
              </a:solidFill>
              <a:latin typeface="Exo 2" panose="00000500000000000000" pitchFamily="2" charset="0"/>
            </a:rPr>
            <a:t>Define key concepts</a:t>
          </a:r>
          <a:r>
            <a:rPr lang="en-US" dirty="0">
              <a:solidFill>
                <a:srgbClr val="0D2B68"/>
              </a:solidFill>
              <a:latin typeface="Exo 2" panose="00000500000000000000" pitchFamily="2" charset="0"/>
            </a:rPr>
            <a:t> related to water security, including water availability, built infrastructure, and social considerations</a:t>
          </a:r>
          <a:endParaRPr lang="en-US" dirty="0">
            <a:solidFill>
              <a:srgbClr val="0D2B68"/>
            </a:solidFill>
          </a:endParaRPr>
        </a:p>
      </dgm:t>
    </dgm:pt>
    <dgm:pt modelId="{7F088A36-D087-4FEB-B9F6-A15F21025C96}" type="parTrans" cxnId="{B82165C7-E78C-48CE-9E69-3145BE2E9F42}">
      <dgm:prSet/>
      <dgm:spPr/>
      <dgm:t>
        <a:bodyPr/>
        <a:lstStyle/>
        <a:p>
          <a:endParaRPr lang="en-US"/>
        </a:p>
      </dgm:t>
    </dgm:pt>
    <dgm:pt modelId="{7DF30AE6-46F4-4642-8EA7-C6A36C327045}" type="sibTrans" cxnId="{B82165C7-E78C-48CE-9E69-3145BE2E9F42}">
      <dgm:prSet/>
      <dgm:spPr/>
      <dgm:t>
        <a:bodyPr/>
        <a:lstStyle/>
        <a:p>
          <a:endParaRPr lang="en-US"/>
        </a:p>
      </dgm:t>
    </dgm:pt>
    <dgm:pt modelId="{8727AD94-0FB6-471E-BBD7-AFEB8B5E1986}">
      <dgm:prSet phldrT="[Text]"/>
      <dgm:spPr>
        <a:solidFill>
          <a:schemeClr val="bg1">
            <a:alpha val="40000"/>
          </a:schemeClr>
        </a:solidFill>
      </dgm:spPr>
      <dgm:t>
        <a:bodyPr/>
        <a:lstStyle/>
        <a:p>
          <a:pPr>
            <a:buFont typeface="Arial" panose="020B0604020202020204" pitchFamily="34" charset="0"/>
            <a:buChar char="•"/>
          </a:pPr>
          <a:r>
            <a:rPr lang="en-US" b="1" dirty="0">
              <a:solidFill>
                <a:srgbClr val="0D2B68"/>
              </a:solidFill>
              <a:latin typeface="Exo 2" panose="00000500000000000000" pitchFamily="2" charset="0"/>
            </a:rPr>
            <a:t>Apply the WXS framework</a:t>
          </a:r>
          <a:r>
            <a:rPr lang="en-US" dirty="0">
              <a:solidFill>
                <a:srgbClr val="0D2B68"/>
              </a:solidFill>
              <a:latin typeface="Exo 2" panose="00000500000000000000" pitchFamily="2" charset="0"/>
            </a:rPr>
            <a:t> to real-world water security examples and a cooperative water security game</a:t>
          </a:r>
          <a:endParaRPr lang="en-US" dirty="0">
            <a:solidFill>
              <a:srgbClr val="0D2B68"/>
            </a:solidFill>
          </a:endParaRPr>
        </a:p>
      </dgm:t>
    </dgm:pt>
    <dgm:pt modelId="{17DDFB93-E6EE-44B4-9559-FE9D09C90334}" type="parTrans" cxnId="{68B9788F-8CD0-4F58-92EC-AEFE3416DBD7}">
      <dgm:prSet/>
      <dgm:spPr/>
      <dgm:t>
        <a:bodyPr/>
        <a:lstStyle/>
        <a:p>
          <a:endParaRPr lang="en-US"/>
        </a:p>
      </dgm:t>
    </dgm:pt>
    <dgm:pt modelId="{E1B6A512-7260-403B-A3D9-3E9349D4ADA4}" type="sibTrans" cxnId="{68B9788F-8CD0-4F58-92EC-AEFE3416DBD7}">
      <dgm:prSet/>
      <dgm:spPr/>
      <dgm:t>
        <a:bodyPr/>
        <a:lstStyle/>
        <a:p>
          <a:endParaRPr lang="en-US"/>
        </a:p>
      </dgm:t>
    </dgm:pt>
    <dgm:pt modelId="{2FD3DC5A-E827-4340-ABB0-CE1F1536513C}">
      <dgm:prSet/>
      <dgm:spPr/>
      <dgm:t>
        <a:bodyPr/>
        <a:lstStyle/>
        <a:p>
          <a:r>
            <a:rPr lang="en-US" b="1" dirty="0">
              <a:solidFill>
                <a:srgbClr val="0D2B68"/>
              </a:solidFill>
              <a:latin typeface="Exo 2" panose="00000500000000000000" pitchFamily="2" charset="0"/>
            </a:rPr>
            <a:t>Recognize system interconnections</a:t>
          </a:r>
          <a:r>
            <a:rPr lang="en-US" dirty="0">
              <a:solidFill>
                <a:srgbClr val="0D2B68"/>
              </a:solidFill>
              <a:latin typeface="Exo 2" panose="00000500000000000000" pitchFamily="2" charset="0"/>
            </a:rPr>
            <a:t> through the three worldviews of the WXS framework</a:t>
          </a:r>
        </a:p>
      </dgm:t>
    </dgm:pt>
    <dgm:pt modelId="{DAA13596-03D1-48C6-8B0D-E9558BB3149E}" type="parTrans" cxnId="{A9F02594-B183-4186-BC68-A2D413169CE4}">
      <dgm:prSet/>
      <dgm:spPr/>
      <dgm:t>
        <a:bodyPr/>
        <a:lstStyle/>
        <a:p>
          <a:endParaRPr lang="en-US"/>
        </a:p>
      </dgm:t>
    </dgm:pt>
    <dgm:pt modelId="{FC4BB256-4D26-4C17-B2B3-B3E005215E25}" type="sibTrans" cxnId="{A9F02594-B183-4186-BC68-A2D413169CE4}">
      <dgm:prSet/>
      <dgm:spPr/>
      <dgm:t>
        <a:bodyPr/>
        <a:lstStyle/>
        <a:p>
          <a:endParaRPr lang="en-US"/>
        </a:p>
      </dgm:t>
    </dgm:pt>
    <dgm:pt modelId="{B45D4210-6F29-4F67-9891-3625BD7C32B8}" type="pres">
      <dgm:prSet presAssocID="{23878637-80E5-461C-ABDA-C8600106BB0A}" presName="Name0" presStyleCnt="0">
        <dgm:presLayoutVars>
          <dgm:dir/>
          <dgm:resizeHandles val="exact"/>
        </dgm:presLayoutVars>
      </dgm:prSet>
      <dgm:spPr/>
    </dgm:pt>
    <dgm:pt modelId="{264BD1E4-66FC-404B-883E-E0F297138155}" type="pres">
      <dgm:prSet presAssocID="{421FC48B-E00A-4951-9E6E-913D36AC9898}" presName="composite" presStyleCnt="0"/>
      <dgm:spPr/>
    </dgm:pt>
    <dgm:pt modelId="{3C101C41-B4FB-469B-AB77-5A355BB42775}" type="pres">
      <dgm:prSet presAssocID="{421FC48B-E00A-4951-9E6E-913D36AC9898}" presName="rect1" presStyleLbl="trAlignAcc1" presStyleIdx="0" presStyleCnt="3" custScaleX="160390">
        <dgm:presLayoutVars>
          <dgm:bulletEnabled val="1"/>
        </dgm:presLayoutVars>
      </dgm:prSet>
      <dgm:spPr/>
    </dgm:pt>
    <dgm:pt modelId="{8B77AE02-6BED-4047-B966-5A434D5BEE12}" type="pres">
      <dgm:prSet presAssocID="{421FC48B-E00A-4951-9E6E-913D36AC9898}" presName="rect2" presStyleLbl="fgImgPlace1" presStyleIdx="0" presStyleCnt="3" custScaleX="94557" custScaleY="63038" custLinFactX="-46402" custLinFactNeighborX="-100000" custLinFactNeighborY="751"/>
      <dgm:spPr>
        <a:ln>
          <a:solidFill>
            <a:schemeClr val="accent1"/>
          </a:solidFill>
        </a:ln>
      </dgm:spPr>
    </dgm:pt>
    <dgm:pt modelId="{5A804F9D-9123-465C-9C42-A503B36CBF9D}" type="pres">
      <dgm:prSet presAssocID="{7DF30AE6-46F4-4642-8EA7-C6A36C327045}" presName="sibTrans" presStyleCnt="0"/>
      <dgm:spPr/>
    </dgm:pt>
    <dgm:pt modelId="{0D20E8F7-0E34-4A44-9488-096A9A4A1F28}" type="pres">
      <dgm:prSet presAssocID="{2FD3DC5A-E827-4340-ABB0-CE1F1536513C}" presName="composite" presStyleCnt="0"/>
      <dgm:spPr/>
    </dgm:pt>
    <dgm:pt modelId="{2C348E58-999A-416B-A08C-6D83759F170E}" type="pres">
      <dgm:prSet presAssocID="{2FD3DC5A-E827-4340-ABB0-CE1F1536513C}" presName="rect1" presStyleLbl="trAlignAcc1" presStyleIdx="1" presStyleCnt="3" custScaleX="160887">
        <dgm:presLayoutVars>
          <dgm:bulletEnabled val="1"/>
        </dgm:presLayoutVars>
      </dgm:prSet>
      <dgm:spPr/>
    </dgm:pt>
    <dgm:pt modelId="{B57C77F7-7055-40AF-92C9-7DCB23520339}" type="pres">
      <dgm:prSet presAssocID="{2FD3DC5A-E827-4340-ABB0-CE1F1536513C}" presName="rect2" presStyleLbl="fgImgPlace1" presStyleIdx="1" presStyleCnt="3" custScaleY="62706" custLinFactX="-48106" custLinFactNeighborX="-100000" custLinFactNeighborY="-1738"/>
      <dgm:spPr>
        <a:blipFill dpi="0" rotWithShape="1">
          <a:blip xmlns:r="http://schemas.openxmlformats.org/officeDocument/2006/relationships">
            <a:extLst>
              <a:ext uri="{96DAC541-7B7A-43D3-8B79-37D633B846F1}">
                <asvg:svgBlip xmlns:asvg="http://schemas.microsoft.com/office/drawing/2016/SVG/main" r:embed="rId1"/>
              </a:ext>
            </a:extLst>
          </a:blip>
          <a:srcRect/>
          <a:stretch>
            <a:fillRect l="3162" t="-1715" r="-3162" b="-26285"/>
          </a:stretch>
        </a:blipFill>
        <a:ln>
          <a:solidFill>
            <a:schemeClr val="accent1"/>
          </a:solidFill>
        </a:ln>
      </dgm:spPr>
    </dgm:pt>
    <dgm:pt modelId="{8D3F55F0-284F-4BD1-9A10-D1216DAFFA47}" type="pres">
      <dgm:prSet presAssocID="{FC4BB256-4D26-4C17-B2B3-B3E005215E25}" presName="sibTrans" presStyleCnt="0"/>
      <dgm:spPr/>
    </dgm:pt>
    <dgm:pt modelId="{67571CFA-8B00-4ACB-AEE1-01084CF129F4}" type="pres">
      <dgm:prSet presAssocID="{8727AD94-0FB6-471E-BBD7-AFEB8B5E1986}" presName="composite" presStyleCnt="0"/>
      <dgm:spPr/>
    </dgm:pt>
    <dgm:pt modelId="{179C7BF8-9D52-4B9B-9D1E-299E09187070}" type="pres">
      <dgm:prSet presAssocID="{8727AD94-0FB6-471E-BBD7-AFEB8B5E1986}" presName="rect1" presStyleLbl="trAlignAcc1" presStyleIdx="2" presStyleCnt="3" custScaleX="160796" custScaleY="105717">
        <dgm:presLayoutVars>
          <dgm:bulletEnabled val="1"/>
        </dgm:presLayoutVars>
      </dgm:prSet>
      <dgm:spPr/>
    </dgm:pt>
    <dgm:pt modelId="{CCE3C019-06B6-4B7F-B9C8-1C62C67ECA93}" type="pres">
      <dgm:prSet presAssocID="{8727AD94-0FB6-471E-BBD7-AFEB8B5E1986}" presName="rect2" presStyleLbl="fgImgPlace1" presStyleIdx="2" presStyleCnt="3" custScaleX="121841" custScaleY="82386" custLinFactX="-53992" custLinFactNeighborX="-100000" custLinFactNeighborY="-8661"/>
      <dgm:spPr>
        <a:solidFill>
          <a:schemeClr val="bg1"/>
        </a:solidFill>
        <a:ln>
          <a:noFill/>
        </a:ln>
      </dgm:spPr>
    </dgm:pt>
  </dgm:ptLst>
  <dgm:cxnLst>
    <dgm:cxn modelId="{BACF6F66-F115-406D-9B05-6C1ABA4124B5}" type="presOf" srcId="{421FC48B-E00A-4951-9E6E-913D36AC9898}" destId="{3C101C41-B4FB-469B-AB77-5A355BB42775}" srcOrd="0" destOrd="0" presId="urn:microsoft.com/office/officeart/2008/layout/PictureStrips"/>
    <dgm:cxn modelId="{68B9788F-8CD0-4F58-92EC-AEFE3416DBD7}" srcId="{23878637-80E5-461C-ABDA-C8600106BB0A}" destId="{8727AD94-0FB6-471E-BBD7-AFEB8B5E1986}" srcOrd="2" destOrd="0" parTransId="{17DDFB93-E6EE-44B4-9559-FE9D09C90334}" sibTransId="{E1B6A512-7260-403B-A3D9-3E9349D4ADA4}"/>
    <dgm:cxn modelId="{A9F02594-B183-4186-BC68-A2D413169CE4}" srcId="{23878637-80E5-461C-ABDA-C8600106BB0A}" destId="{2FD3DC5A-E827-4340-ABB0-CE1F1536513C}" srcOrd="1" destOrd="0" parTransId="{DAA13596-03D1-48C6-8B0D-E9558BB3149E}" sibTransId="{FC4BB256-4D26-4C17-B2B3-B3E005215E25}"/>
    <dgm:cxn modelId="{5132769A-405E-46E7-83F3-A68D359B3578}" type="presOf" srcId="{2FD3DC5A-E827-4340-ABB0-CE1F1536513C}" destId="{2C348E58-999A-416B-A08C-6D83759F170E}" srcOrd="0" destOrd="0" presId="urn:microsoft.com/office/officeart/2008/layout/PictureStrips"/>
    <dgm:cxn modelId="{B82165C7-E78C-48CE-9E69-3145BE2E9F42}" srcId="{23878637-80E5-461C-ABDA-C8600106BB0A}" destId="{421FC48B-E00A-4951-9E6E-913D36AC9898}" srcOrd="0" destOrd="0" parTransId="{7F088A36-D087-4FEB-B9F6-A15F21025C96}" sibTransId="{7DF30AE6-46F4-4642-8EA7-C6A36C327045}"/>
    <dgm:cxn modelId="{AEAFDBD2-11DA-4817-B148-99DF46BC76E2}" type="presOf" srcId="{8727AD94-0FB6-471E-BBD7-AFEB8B5E1986}" destId="{179C7BF8-9D52-4B9B-9D1E-299E09187070}" srcOrd="0" destOrd="0" presId="urn:microsoft.com/office/officeart/2008/layout/PictureStrips"/>
    <dgm:cxn modelId="{8E061ADA-8676-49B7-A8E7-8FE72D3C884A}" type="presOf" srcId="{23878637-80E5-461C-ABDA-C8600106BB0A}" destId="{B45D4210-6F29-4F67-9891-3625BD7C32B8}" srcOrd="0" destOrd="0" presId="urn:microsoft.com/office/officeart/2008/layout/PictureStrips"/>
    <dgm:cxn modelId="{DD42C745-61F6-4206-8E45-1340057D2924}" type="presParOf" srcId="{B45D4210-6F29-4F67-9891-3625BD7C32B8}" destId="{264BD1E4-66FC-404B-883E-E0F297138155}" srcOrd="0" destOrd="0" presId="urn:microsoft.com/office/officeart/2008/layout/PictureStrips"/>
    <dgm:cxn modelId="{8BBC5100-FEF6-4A10-A4A0-426F20B502C5}" type="presParOf" srcId="{264BD1E4-66FC-404B-883E-E0F297138155}" destId="{3C101C41-B4FB-469B-AB77-5A355BB42775}" srcOrd="0" destOrd="0" presId="urn:microsoft.com/office/officeart/2008/layout/PictureStrips"/>
    <dgm:cxn modelId="{FDC0E145-D41E-4D8D-B2C5-C1721EB24D22}" type="presParOf" srcId="{264BD1E4-66FC-404B-883E-E0F297138155}" destId="{8B77AE02-6BED-4047-B966-5A434D5BEE12}" srcOrd="1" destOrd="0" presId="urn:microsoft.com/office/officeart/2008/layout/PictureStrips"/>
    <dgm:cxn modelId="{1F4E636D-5A56-41CB-9F0A-C4134D70943D}" type="presParOf" srcId="{B45D4210-6F29-4F67-9891-3625BD7C32B8}" destId="{5A804F9D-9123-465C-9C42-A503B36CBF9D}" srcOrd="1" destOrd="0" presId="urn:microsoft.com/office/officeart/2008/layout/PictureStrips"/>
    <dgm:cxn modelId="{56E9AA1D-2A13-4474-A4AF-9903CBA39B58}" type="presParOf" srcId="{B45D4210-6F29-4F67-9891-3625BD7C32B8}" destId="{0D20E8F7-0E34-4A44-9488-096A9A4A1F28}" srcOrd="2" destOrd="0" presId="urn:microsoft.com/office/officeart/2008/layout/PictureStrips"/>
    <dgm:cxn modelId="{C5028A8E-07B5-4580-BACA-5840BD6DB947}" type="presParOf" srcId="{0D20E8F7-0E34-4A44-9488-096A9A4A1F28}" destId="{2C348E58-999A-416B-A08C-6D83759F170E}" srcOrd="0" destOrd="0" presId="urn:microsoft.com/office/officeart/2008/layout/PictureStrips"/>
    <dgm:cxn modelId="{35B4633A-0DAB-4880-82A8-8C839A0BB82E}" type="presParOf" srcId="{0D20E8F7-0E34-4A44-9488-096A9A4A1F28}" destId="{B57C77F7-7055-40AF-92C9-7DCB23520339}" srcOrd="1" destOrd="0" presId="urn:microsoft.com/office/officeart/2008/layout/PictureStrips"/>
    <dgm:cxn modelId="{D2F569C7-43DB-4FB8-BB13-062AF2104702}" type="presParOf" srcId="{B45D4210-6F29-4F67-9891-3625BD7C32B8}" destId="{8D3F55F0-284F-4BD1-9A10-D1216DAFFA47}" srcOrd="3" destOrd="0" presId="urn:microsoft.com/office/officeart/2008/layout/PictureStrips"/>
    <dgm:cxn modelId="{D61E6A2B-5BFE-4A16-AD0C-4D41F0EC2F6F}" type="presParOf" srcId="{B45D4210-6F29-4F67-9891-3625BD7C32B8}" destId="{67571CFA-8B00-4ACB-AEE1-01084CF129F4}" srcOrd="4" destOrd="0" presId="urn:microsoft.com/office/officeart/2008/layout/PictureStrips"/>
    <dgm:cxn modelId="{D5603EB1-43BC-4E8F-A47F-14C90C86B532}" type="presParOf" srcId="{67571CFA-8B00-4ACB-AEE1-01084CF129F4}" destId="{179C7BF8-9D52-4B9B-9D1E-299E09187070}" srcOrd="0" destOrd="0" presId="urn:microsoft.com/office/officeart/2008/layout/PictureStrips"/>
    <dgm:cxn modelId="{13C1DDA5-A861-4A16-BA76-EC18BCC186A5}" type="presParOf" srcId="{67571CFA-8B00-4ACB-AEE1-01084CF129F4}" destId="{CCE3C019-06B6-4B7F-B9C8-1C62C67ECA93}" srcOrd="1" destOrd="0" presId="urn:microsoft.com/office/officeart/2008/layout/PictureStrips"/>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536D690F-748E-472A-BEA4-1EBBAAD9E481}" type="doc">
      <dgm:prSet loTypeId="urn:microsoft.com/office/officeart/2005/8/layout/matrix1" loCatId="matrix" qsTypeId="urn:microsoft.com/office/officeart/2005/8/quickstyle/simple2#1" qsCatId="simple" csTypeId="urn:microsoft.com/office/officeart/2005/8/colors/accent6_5#1" csCatId="accent6" phldr="1"/>
      <dgm:spPr/>
      <dgm:t>
        <a:bodyPr/>
        <a:lstStyle/>
        <a:p>
          <a:endParaRPr lang="en-US"/>
        </a:p>
      </dgm:t>
    </dgm:pt>
    <dgm:pt modelId="{7933A413-F33D-427A-8205-C0FF43FE6E8E}">
      <dgm:prSet phldrT="[Text]" phldr="0"/>
      <dgm:spPr/>
      <dgm:t>
        <a:bodyPr/>
        <a:lstStyle/>
        <a:p>
          <a:r>
            <a:rPr lang="en-US"/>
            <a:t>Water Security</a:t>
          </a:r>
        </a:p>
      </dgm:t>
    </dgm:pt>
    <dgm:pt modelId="{35833BC0-8238-48BC-A63F-2DDE0519DF88}" type="parTrans" cxnId="{975051C3-808C-4EB8-82D4-F529A905B923}">
      <dgm:prSet/>
      <dgm:spPr/>
      <dgm:t>
        <a:bodyPr/>
        <a:lstStyle/>
        <a:p>
          <a:endParaRPr lang="en-US"/>
        </a:p>
      </dgm:t>
    </dgm:pt>
    <dgm:pt modelId="{CF7CEECC-ACE0-4364-887E-2A96AFE0635F}" type="sibTrans" cxnId="{975051C3-808C-4EB8-82D4-F529A905B923}">
      <dgm:prSet/>
      <dgm:spPr/>
      <dgm:t>
        <a:bodyPr/>
        <a:lstStyle/>
        <a:p>
          <a:endParaRPr lang="en-US"/>
        </a:p>
      </dgm:t>
    </dgm:pt>
    <dgm:pt modelId="{0A890305-BE31-40E4-9239-E3A1684807FD}">
      <dgm:prSet phldrT="[Text]" phldr="0" custT="1"/>
      <dgm:spPr/>
      <dgm:t>
        <a:bodyPr/>
        <a:lstStyle/>
        <a:p>
          <a:r>
            <a:rPr lang="en-US" sz="2800">
              <a:solidFill>
                <a:srgbClr val="0D2B68"/>
              </a:solidFill>
            </a:rPr>
            <a:t>Availability</a:t>
          </a:r>
          <a:endParaRPr lang="en-US" sz="2000">
            <a:solidFill>
              <a:srgbClr val="0D2B68"/>
            </a:solidFill>
          </a:endParaRPr>
        </a:p>
      </dgm:t>
    </dgm:pt>
    <dgm:pt modelId="{9A461020-07E7-4471-B893-C6FB7039EFFE}" type="parTrans" cxnId="{BE200ED4-DB9D-45A6-B0B9-D1A61E65FB63}">
      <dgm:prSet/>
      <dgm:spPr/>
      <dgm:t>
        <a:bodyPr/>
        <a:lstStyle/>
        <a:p>
          <a:endParaRPr lang="en-US"/>
        </a:p>
      </dgm:t>
    </dgm:pt>
    <dgm:pt modelId="{0BB74DE7-BFC1-48F2-848E-17FF4D2BBB6E}" type="sibTrans" cxnId="{BE200ED4-DB9D-45A6-B0B9-D1A61E65FB63}">
      <dgm:prSet/>
      <dgm:spPr/>
      <dgm:t>
        <a:bodyPr/>
        <a:lstStyle/>
        <a:p>
          <a:endParaRPr lang="en-US"/>
        </a:p>
      </dgm:t>
    </dgm:pt>
    <dgm:pt modelId="{EF6C9352-6ED9-4A47-A3D7-167D1D32EA47}">
      <dgm:prSet phldrT="[Text]" phldr="0" custT="1"/>
      <dgm:spPr/>
      <dgm:t>
        <a:bodyPr/>
        <a:lstStyle/>
        <a:p>
          <a:r>
            <a:rPr lang="en-US" sz="2800">
              <a:solidFill>
                <a:srgbClr val="0D2B68"/>
              </a:solidFill>
            </a:rPr>
            <a:t>Access</a:t>
          </a:r>
          <a:endParaRPr lang="en-US" sz="2000">
            <a:solidFill>
              <a:srgbClr val="0D2B68"/>
            </a:solidFill>
          </a:endParaRPr>
        </a:p>
      </dgm:t>
    </dgm:pt>
    <dgm:pt modelId="{465D47F0-A808-4C40-9453-FDDE4D93B8A9}" type="parTrans" cxnId="{23FC1367-6445-4986-B092-8DE2FDFE4463}">
      <dgm:prSet/>
      <dgm:spPr/>
      <dgm:t>
        <a:bodyPr/>
        <a:lstStyle/>
        <a:p>
          <a:endParaRPr lang="en-US"/>
        </a:p>
      </dgm:t>
    </dgm:pt>
    <dgm:pt modelId="{19924A5F-E9A2-4743-BE21-D2CE594DA8D8}" type="sibTrans" cxnId="{23FC1367-6445-4986-B092-8DE2FDFE4463}">
      <dgm:prSet/>
      <dgm:spPr/>
      <dgm:t>
        <a:bodyPr/>
        <a:lstStyle/>
        <a:p>
          <a:endParaRPr lang="en-US"/>
        </a:p>
      </dgm:t>
    </dgm:pt>
    <dgm:pt modelId="{4AABD84A-02FE-42CD-8289-92769094288A}">
      <dgm:prSet phldrT="[Text]" phldr="0" custT="1"/>
      <dgm:spPr/>
      <dgm:t>
        <a:bodyPr/>
        <a:lstStyle/>
        <a:p>
          <a:r>
            <a:rPr lang="en-US" sz="2800">
              <a:solidFill>
                <a:srgbClr val="0D2B68"/>
              </a:solidFill>
            </a:rPr>
            <a:t>Quality</a:t>
          </a:r>
          <a:endParaRPr lang="en-US" sz="2000">
            <a:solidFill>
              <a:srgbClr val="0D2B68"/>
            </a:solidFill>
          </a:endParaRPr>
        </a:p>
      </dgm:t>
    </dgm:pt>
    <dgm:pt modelId="{A7C0DF84-C013-470A-A451-24E57034E80C}" type="parTrans" cxnId="{2EBF1302-38FA-4B1C-A1BE-50C01EE43A84}">
      <dgm:prSet/>
      <dgm:spPr/>
      <dgm:t>
        <a:bodyPr/>
        <a:lstStyle/>
        <a:p>
          <a:endParaRPr lang="en-US"/>
        </a:p>
      </dgm:t>
    </dgm:pt>
    <dgm:pt modelId="{04B81A25-F688-4B50-972E-270997A180D7}" type="sibTrans" cxnId="{2EBF1302-38FA-4B1C-A1BE-50C01EE43A84}">
      <dgm:prSet/>
      <dgm:spPr/>
      <dgm:t>
        <a:bodyPr/>
        <a:lstStyle/>
        <a:p>
          <a:endParaRPr lang="en-US"/>
        </a:p>
      </dgm:t>
    </dgm:pt>
    <dgm:pt modelId="{9867C1D7-ED42-434B-A821-D2A3CE51E4E0}">
      <dgm:prSet phldrT="[Text]" phldr="0" custT="1"/>
      <dgm:spPr/>
      <dgm:t>
        <a:bodyPr/>
        <a:lstStyle/>
        <a:p>
          <a:r>
            <a:rPr lang="en-US" sz="2800">
              <a:solidFill>
                <a:srgbClr val="0D2B68"/>
              </a:solidFill>
            </a:rPr>
            <a:t>Stability</a:t>
          </a:r>
          <a:endParaRPr lang="en-US" sz="2000">
            <a:solidFill>
              <a:srgbClr val="0D2B68"/>
            </a:solidFill>
          </a:endParaRPr>
        </a:p>
      </dgm:t>
    </dgm:pt>
    <dgm:pt modelId="{9E693C11-1710-4315-8A02-8A8AB1F4EFCA}" type="parTrans" cxnId="{6EEDC80C-7D71-412E-A30D-65EDEE06E3BD}">
      <dgm:prSet/>
      <dgm:spPr/>
      <dgm:t>
        <a:bodyPr/>
        <a:lstStyle/>
        <a:p>
          <a:endParaRPr lang="en-US"/>
        </a:p>
      </dgm:t>
    </dgm:pt>
    <dgm:pt modelId="{C676497E-A458-4326-86DF-45903DDEBF1E}" type="sibTrans" cxnId="{6EEDC80C-7D71-412E-A30D-65EDEE06E3BD}">
      <dgm:prSet/>
      <dgm:spPr/>
      <dgm:t>
        <a:bodyPr/>
        <a:lstStyle/>
        <a:p>
          <a:endParaRPr lang="en-US"/>
        </a:p>
      </dgm:t>
    </dgm:pt>
    <dgm:pt modelId="{565E6B58-AE4C-43B7-8DD5-78E600119813}" type="pres">
      <dgm:prSet presAssocID="{536D690F-748E-472A-BEA4-1EBBAAD9E481}" presName="diagram" presStyleCnt="0">
        <dgm:presLayoutVars>
          <dgm:chMax val="1"/>
          <dgm:dir/>
          <dgm:animLvl val="ctr"/>
          <dgm:resizeHandles val="exact"/>
        </dgm:presLayoutVars>
      </dgm:prSet>
      <dgm:spPr/>
    </dgm:pt>
    <dgm:pt modelId="{4A6F556D-9827-4913-ADBB-536A64297E74}" type="pres">
      <dgm:prSet presAssocID="{536D690F-748E-472A-BEA4-1EBBAAD9E481}" presName="matrix" presStyleCnt="0"/>
      <dgm:spPr/>
    </dgm:pt>
    <dgm:pt modelId="{52D63B24-150F-4DC5-8703-8AC8E9EBDF75}" type="pres">
      <dgm:prSet presAssocID="{536D690F-748E-472A-BEA4-1EBBAAD9E481}" presName="tile1" presStyleLbl="node1" presStyleIdx="0" presStyleCnt="4"/>
      <dgm:spPr/>
    </dgm:pt>
    <dgm:pt modelId="{206A2C38-FC26-47DA-9307-CC6BFAD3DB2A}" type="pres">
      <dgm:prSet presAssocID="{536D690F-748E-472A-BEA4-1EBBAAD9E481}" presName="tile1text" presStyleLbl="node1" presStyleIdx="0" presStyleCnt="4">
        <dgm:presLayoutVars>
          <dgm:chMax val="0"/>
          <dgm:chPref val="0"/>
          <dgm:bulletEnabled val="1"/>
        </dgm:presLayoutVars>
      </dgm:prSet>
      <dgm:spPr/>
    </dgm:pt>
    <dgm:pt modelId="{96C24200-FE33-489C-A815-A8F6C4FAAD4D}" type="pres">
      <dgm:prSet presAssocID="{536D690F-748E-472A-BEA4-1EBBAAD9E481}" presName="tile2" presStyleLbl="node1" presStyleIdx="1" presStyleCnt="4"/>
      <dgm:spPr/>
    </dgm:pt>
    <dgm:pt modelId="{3493E9BD-982F-45D0-AC4E-00AF94019A9B}" type="pres">
      <dgm:prSet presAssocID="{536D690F-748E-472A-BEA4-1EBBAAD9E481}" presName="tile2text" presStyleLbl="node1" presStyleIdx="1" presStyleCnt="4">
        <dgm:presLayoutVars>
          <dgm:chMax val="0"/>
          <dgm:chPref val="0"/>
          <dgm:bulletEnabled val="1"/>
        </dgm:presLayoutVars>
      </dgm:prSet>
      <dgm:spPr/>
    </dgm:pt>
    <dgm:pt modelId="{C9029428-017C-46AC-9D82-3AD84AFCC397}" type="pres">
      <dgm:prSet presAssocID="{536D690F-748E-472A-BEA4-1EBBAAD9E481}" presName="tile3" presStyleLbl="node1" presStyleIdx="2" presStyleCnt="4"/>
      <dgm:spPr/>
    </dgm:pt>
    <dgm:pt modelId="{3556A43F-46DD-4D95-98BE-3F48F3E6ADA4}" type="pres">
      <dgm:prSet presAssocID="{536D690F-748E-472A-BEA4-1EBBAAD9E481}" presName="tile3text" presStyleLbl="node1" presStyleIdx="2" presStyleCnt="4">
        <dgm:presLayoutVars>
          <dgm:chMax val="0"/>
          <dgm:chPref val="0"/>
          <dgm:bulletEnabled val="1"/>
        </dgm:presLayoutVars>
      </dgm:prSet>
      <dgm:spPr/>
    </dgm:pt>
    <dgm:pt modelId="{C8D68CB5-5C7B-479D-8991-4CFBC2E4560F}" type="pres">
      <dgm:prSet presAssocID="{536D690F-748E-472A-BEA4-1EBBAAD9E481}" presName="tile4" presStyleLbl="node1" presStyleIdx="3" presStyleCnt="4"/>
      <dgm:spPr/>
    </dgm:pt>
    <dgm:pt modelId="{9AC2F8DA-4EDC-4112-A9B2-17AFC6307E70}" type="pres">
      <dgm:prSet presAssocID="{536D690F-748E-472A-BEA4-1EBBAAD9E481}" presName="tile4text" presStyleLbl="node1" presStyleIdx="3" presStyleCnt="4">
        <dgm:presLayoutVars>
          <dgm:chMax val="0"/>
          <dgm:chPref val="0"/>
          <dgm:bulletEnabled val="1"/>
        </dgm:presLayoutVars>
      </dgm:prSet>
      <dgm:spPr/>
    </dgm:pt>
    <dgm:pt modelId="{233537B9-9961-4B68-A80E-6521CF06D980}" type="pres">
      <dgm:prSet presAssocID="{536D690F-748E-472A-BEA4-1EBBAAD9E481}" presName="centerTile" presStyleLbl="fgShp" presStyleIdx="0" presStyleCnt="1">
        <dgm:presLayoutVars>
          <dgm:chMax val="0"/>
          <dgm:chPref val="0"/>
        </dgm:presLayoutVars>
      </dgm:prSet>
      <dgm:spPr/>
    </dgm:pt>
  </dgm:ptLst>
  <dgm:cxnLst>
    <dgm:cxn modelId="{2EBF1302-38FA-4B1C-A1BE-50C01EE43A84}" srcId="{7933A413-F33D-427A-8205-C0FF43FE6E8E}" destId="{4AABD84A-02FE-42CD-8289-92769094288A}" srcOrd="2" destOrd="0" parTransId="{A7C0DF84-C013-470A-A451-24E57034E80C}" sibTransId="{04B81A25-F688-4B50-972E-270997A180D7}"/>
    <dgm:cxn modelId="{4C313D02-0A10-4C96-B9B3-D6E773659C81}" type="presOf" srcId="{4AABD84A-02FE-42CD-8289-92769094288A}" destId="{C9029428-017C-46AC-9D82-3AD84AFCC397}" srcOrd="0" destOrd="0" presId="urn:microsoft.com/office/officeart/2005/8/layout/matrix1"/>
    <dgm:cxn modelId="{6EEDC80C-7D71-412E-A30D-65EDEE06E3BD}" srcId="{7933A413-F33D-427A-8205-C0FF43FE6E8E}" destId="{9867C1D7-ED42-434B-A821-D2A3CE51E4E0}" srcOrd="3" destOrd="0" parTransId="{9E693C11-1710-4315-8A02-8A8AB1F4EFCA}" sibTransId="{C676497E-A458-4326-86DF-45903DDEBF1E}"/>
    <dgm:cxn modelId="{ACD2230E-CF45-402D-83BD-F639C3F09468}" type="presOf" srcId="{0A890305-BE31-40E4-9239-E3A1684807FD}" destId="{52D63B24-150F-4DC5-8703-8AC8E9EBDF75}" srcOrd="0" destOrd="0" presId="urn:microsoft.com/office/officeart/2005/8/layout/matrix1"/>
    <dgm:cxn modelId="{0D977C3B-7CA0-40E2-B506-2371103D4450}" type="presOf" srcId="{9867C1D7-ED42-434B-A821-D2A3CE51E4E0}" destId="{C8D68CB5-5C7B-479D-8991-4CFBC2E4560F}" srcOrd="0" destOrd="0" presId="urn:microsoft.com/office/officeart/2005/8/layout/matrix1"/>
    <dgm:cxn modelId="{23FC1367-6445-4986-B092-8DE2FDFE4463}" srcId="{7933A413-F33D-427A-8205-C0FF43FE6E8E}" destId="{EF6C9352-6ED9-4A47-A3D7-167D1D32EA47}" srcOrd="1" destOrd="0" parTransId="{465D47F0-A808-4C40-9453-FDDE4D93B8A9}" sibTransId="{19924A5F-E9A2-4743-BE21-D2CE594DA8D8}"/>
    <dgm:cxn modelId="{51BC006C-D2B0-4132-8BA4-FA9CC0001BDC}" type="presOf" srcId="{EF6C9352-6ED9-4A47-A3D7-167D1D32EA47}" destId="{96C24200-FE33-489C-A815-A8F6C4FAAD4D}" srcOrd="0" destOrd="0" presId="urn:microsoft.com/office/officeart/2005/8/layout/matrix1"/>
    <dgm:cxn modelId="{CA0A7A56-5452-44A7-A6E3-CA79A5AF4A7C}" type="presOf" srcId="{9867C1D7-ED42-434B-A821-D2A3CE51E4E0}" destId="{9AC2F8DA-4EDC-4112-A9B2-17AFC6307E70}" srcOrd="1" destOrd="0" presId="urn:microsoft.com/office/officeart/2005/8/layout/matrix1"/>
    <dgm:cxn modelId="{FCC76B5A-E9C8-44DD-90A8-8E321AF00FB3}" type="presOf" srcId="{536D690F-748E-472A-BEA4-1EBBAAD9E481}" destId="{565E6B58-AE4C-43B7-8DD5-78E600119813}" srcOrd="0" destOrd="0" presId="urn:microsoft.com/office/officeart/2005/8/layout/matrix1"/>
    <dgm:cxn modelId="{15428985-339A-4C54-9408-75B73E8462D3}" type="presOf" srcId="{EF6C9352-6ED9-4A47-A3D7-167D1D32EA47}" destId="{3493E9BD-982F-45D0-AC4E-00AF94019A9B}" srcOrd="1" destOrd="0" presId="urn:microsoft.com/office/officeart/2005/8/layout/matrix1"/>
    <dgm:cxn modelId="{AE8F89B7-0850-4482-8994-477173198B47}" type="presOf" srcId="{0A890305-BE31-40E4-9239-E3A1684807FD}" destId="{206A2C38-FC26-47DA-9307-CC6BFAD3DB2A}" srcOrd="1" destOrd="0" presId="urn:microsoft.com/office/officeart/2005/8/layout/matrix1"/>
    <dgm:cxn modelId="{975051C3-808C-4EB8-82D4-F529A905B923}" srcId="{536D690F-748E-472A-BEA4-1EBBAAD9E481}" destId="{7933A413-F33D-427A-8205-C0FF43FE6E8E}" srcOrd="0" destOrd="0" parTransId="{35833BC0-8238-48BC-A63F-2DDE0519DF88}" sibTransId="{CF7CEECC-ACE0-4364-887E-2A96AFE0635F}"/>
    <dgm:cxn modelId="{BE200ED4-DB9D-45A6-B0B9-D1A61E65FB63}" srcId="{7933A413-F33D-427A-8205-C0FF43FE6E8E}" destId="{0A890305-BE31-40E4-9239-E3A1684807FD}" srcOrd="0" destOrd="0" parTransId="{9A461020-07E7-4471-B893-C6FB7039EFFE}" sibTransId="{0BB74DE7-BFC1-48F2-848E-17FF4D2BBB6E}"/>
    <dgm:cxn modelId="{A92390D4-F7DC-4B1E-B0EC-AE9D9336AD9B}" type="presOf" srcId="{7933A413-F33D-427A-8205-C0FF43FE6E8E}" destId="{233537B9-9961-4B68-A80E-6521CF06D980}" srcOrd="0" destOrd="0" presId="urn:microsoft.com/office/officeart/2005/8/layout/matrix1"/>
    <dgm:cxn modelId="{D5FD06F5-92AA-40A8-956B-6DFB40F7E697}" type="presOf" srcId="{4AABD84A-02FE-42CD-8289-92769094288A}" destId="{3556A43F-46DD-4D95-98BE-3F48F3E6ADA4}" srcOrd="1" destOrd="0" presId="urn:microsoft.com/office/officeart/2005/8/layout/matrix1"/>
    <dgm:cxn modelId="{B5549C00-E987-4BE0-AF5B-225EC064659D}" type="presParOf" srcId="{565E6B58-AE4C-43B7-8DD5-78E600119813}" destId="{4A6F556D-9827-4913-ADBB-536A64297E74}" srcOrd="0" destOrd="0" presId="urn:microsoft.com/office/officeart/2005/8/layout/matrix1"/>
    <dgm:cxn modelId="{25A364E8-D889-4309-8D61-D43CD921327E}" type="presParOf" srcId="{4A6F556D-9827-4913-ADBB-536A64297E74}" destId="{52D63B24-150F-4DC5-8703-8AC8E9EBDF75}" srcOrd="0" destOrd="0" presId="urn:microsoft.com/office/officeart/2005/8/layout/matrix1"/>
    <dgm:cxn modelId="{00013F77-C7F1-4A20-BB0E-E190A22B3D73}" type="presParOf" srcId="{4A6F556D-9827-4913-ADBB-536A64297E74}" destId="{206A2C38-FC26-47DA-9307-CC6BFAD3DB2A}" srcOrd="1" destOrd="0" presId="urn:microsoft.com/office/officeart/2005/8/layout/matrix1"/>
    <dgm:cxn modelId="{5F2A70CF-3A47-42D1-974C-6396AF80DA73}" type="presParOf" srcId="{4A6F556D-9827-4913-ADBB-536A64297E74}" destId="{96C24200-FE33-489C-A815-A8F6C4FAAD4D}" srcOrd="2" destOrd="0" presId="urn:microsoft.com/office/officeart/2005/8/layout/matrix1"/>
    <dgm:cxn modelId="{264CEFAE-DBB0-4216-9C70-261D8BC77957}" type="presParOf" srcId="{4A6F556D-9827-4913-ADBB-536A64297E74}" destId="{3493E9BD-982F-45D0-AC4E-00AF94019A9B}" srcOrd="3" destOrd="0" presId="urn:microsoft.com/office/officeart/2005/8/layout/matrix1"/>
    <dgm:cxn modelId="{8395A38C-6D14-45C1-AF22-C62ED021CABF}" type="presParOf" srcId="{4A6F556D-9827-4913-ADBB-536A64297E74}" destId="{C9029428-017C-46AC-9D82-3AD84AFCC397}" srcOrd="4" destOrd="0" presId="urn:microsoft.com/office/officeart/2005/8/layout/matrix1"/>
    <dgm:cxn modelId="{6D45F0EE-3F9A-47EB-ABC5-3BEB74C7D830}" type="presParOf" srcId="{4A6F556D-9827-4913-ADBB-536A64297E74}" destId="{3556A43F-46DD-4D95-98BE-3F48F3E6ADA4}" srcOrd="5" destOrd="0" presId="urn:microsoft.com/office/officeart/2005/8/layout/matrix1"/>
    <dgm:cxn modelId="{C401A7E7-9446-4101-AE9B-5F3AADD6C6D9}" type="presParOf" srcId="{4A6F556D-9827-4913-ADBB-536A64297E74}" destId="{C8D68CB5-5C7B-479D-8991-4CFBC2E4560F}" srcOrd="6" destOrd="0" presId="urn:microsoft.com/office/officeart/2005/8/layout/matrix1"/>
    <dgm:cxn modelId="{0F436102-538F-4DF7-AD47-6CED545B3EE6}" type="presParOf" srcId="{4A6F556D-9827-4913-ADBB-536A64297E74}" destId="{9AC2F8DA-4EDC-4112-A9B2-17AFC6307E70}" srcOrd="7" destOrd="0" presId="urn:microsoft.com/office/officeart/2005/8/layout/matrix1"/>
    <dgm:cxn modelId="{D3EDDD36-35E5-4B7C-B1BA-75AC486E619D}" type="presParOf" srcId="{565E6B58-AE4C-43B7-8DD5-78E600119813}" destId="{233537B9-9961-4B68-A80E-6521CF06D980}" srcOrd="1" destOrd="0" presId="urn:microsoft.com/office/officeart/2005/8/layout/matrix1"/>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9E477B33-E068-4FEC-BC19-402160620066}" type="doc">
      <dgm:prSet loTypeId="urn:microsoft.com/office/officeart/2005/8/layout/hList1" loCatId="list" qsTypeId="urn:microsoft.com/office/officeart/2005/8/quickstyle/simple1#8" qsCatId="simple" csTypeId="urn:microsoft.com/office/officeart/2005/8/colors/accent1_2#6" csCatId="accent1" phldr="1"/>
      <dgm:spPr/>
      <dgm:t>
        <a:bodyPr/>
        <a:lstStyle/>
        <a:p>
          <a:endParaRPr lang="en-US"/>
        </a:p>
      </dgm:t>
    </dgm:pt>
    <dgm:pt modelId="{EABB1484-ADF1-4F45-8A2C-7D069D0C86B1}">
      <dgm:prSet phldrT="[Text]" phldr="0"/>
      <dgm:spPr/>
      <dgm:t>
        <a:bodyPr/>
        <a:lstStyle/>
        <a:p>
          <a:r>
            <a:rPr lang="en-US" b="1">
              <a:solidFill>
                <a:schemeClr val="bg1"/>
              </a:solidFill>
              <a:latin typeface="Exo 2" panose="00000500000000000000" pitchFamily="2" charset="0"/>
            </a:rPr>
            <a:t>Riparian Doctrine</a:t>
          </a:r>
        </a:p>
      </dgm:t>
    </dgm:pt>
    <dgm:pt modelId="{4BB86C96-6F7A-45E6-83D3-45D2F1BAB8BE}" type="parTrans" cxnId="{BF194D78-90DE-44DD-8EED-3E86BD8EAB5A}">
      <dgm:prSet/>
      <dgm:spPr/>
      <dgm:t>
        <a:bodyPr/>
        <a:lstStyle/>
        <a:p>
          <a:endParaRPr lang="en-US">
            <a:solidFill>
              <a:srgbClr val="0D2B68"/>
            </a:solidFill>
            <a:latin typeface="Exo 2" panose="00000500000000000000" pitchFamily="2" charset="0"/>
          </a:endParaRPr>
        </a:p>
      </dgm:t>
    </dgm:pt>
    <dgm:pt modelId="{7DD00B77-F207-4ED5-BD88-C169D2B68E43}" type="sibTrans" cxnId="{BF194D78-90DE-44DD-8EED-3E86BD8EAB5A}">
      <dgm:prSet/>
      <dgm:spPr/>
      <dgm:t>
        <a:bodyPr/>
        <a:lstStyle/>
        <a:p>
          <a:endParaRPr lang="en-US">
            <a:solidFill>
              <a:srgbClr val="0D2B68"/>
            </a:solidFill>
            <a:latin typeface="Exo 2" panose="00000500000000000000" pitchFamily="2" charset="0"/>
          </a:endParaRPr>
        </a:p>
      </dgm:t>
    </dgm:pt>
    <dgm:pt modelId="{F4EEE354-0868-49C0-B75D-1DBCC578FE79}">
      <dgm:prSet phldrT="[Text]"/>
      <dgm:spPr/>
      <dgm:t>
        <a:bodyPr/>
        <a:lstStyle/>
        <a:p>
          <a:pPr>
            <a:buFont typeface="Arial" panose="020B0604020202020204" pitchFamily="34" charset="0"/>
            <a:buChar char="•"/>
          </a:pPr>
          <a:r>
            <a:rPr lang="en-US" b="0" i="0">
              <a:solidFill>
                <a:srgbClr val="0D2B68"/>
              </a:solidFill>
              <a:latin typeface="Exo 2" panose="00000500000000000000" pitchFamily="2" charset="0"/>
            </a:rPr>
            <a:t>Common in the eastern United States, England, and Wales</a:t>
          </a:r>
          <a:endParaRPr lang="en-US" b="0">
            <a:solidFill>
              <a:srgbClr val="0D2B68"/>
            </a:solidFill>
            <a:latin typeface="Exo 2" panose="00000500000000000000" pitchFamily="2" charset="0"/>
          </a:endParaRPr>
        </a:p>
      </dgm:t>
    </dgm:pt>
    <dgm:pt modelId="{8B44E629-3D39-4174-9130-EDFDB9513872}" type="parTrans" cxnId="{6BCB596B-CF9F-4F4B-80EE-78F24204730D}">
      <dgm:prSet/>
      <dgm:spPr/>
      <dgm:t>
        <a:bodyPr/>
        <a:lstStyle/>
        <a:p>
          <a:endParaRPr lang="en-US">
            <a:solidFill>
              <a:srgbClr val="0D2B68"/>
            </a:solidFill>
            <a:latin typeface="Exo 2" panose="00000500000000000000" pitchFamily="2" charset="0"/>
          </a:endParaRPr>
        </a:p>
      </dgm:t>
    </dgm:pt>
    <dgm:pt modelId="{0BB0E5DE-F3D0-4517-824C-6250A976231C}" type="sibTrans" cxnId="{6BCB596B-CF9F-4F4B-80EE-78F24204730D}">
      <dgm:prSet/>
      <dgm:spPr/>
      <dgm:t>
        <a:bodyPr/>
        <a:lstStyle/>
        <a:p>
          <a:endParaRPr lang="en-US">
            <a:solidFill>
              <a:srgbClr val="0D2B68"/>
            </a:solidFill>
            <a:latin typeface="Exo 2" panose="00000500000000000000" pitchFamily="2" charset="0"/>
          </a:endParaRPr>
        </a:p>
      </dgm:t>
    </dgm:pt>
    <dgm:pt modelId="{A7CEB444-E4B1-4124-B001-AB13465E6F63}">
      <dgm:prSet phldrT="[Text]"/>
      <dgm:spPr/>
      <dgm:t>
        <a:bodyPr/>
        <a:lstStyle/>
        <a:p>
          <a:pPr>
            <a:buNone/>
          </a:pPr>
          <a:r>
            <a:rPr lang="en-US" b="1" i="0">
              <a:solidFill>
                <a:schemeClr val="bg1"/>
              </a:solidFill>
              <a:latin typeface="Exo 2" panose="00000500000000000000" pitchFamily="2" charset="0"/>
            </a:rPr>
            <a:t>Community-based</a:t>
          </a:r>
          <a:endParaRPr lang="en-US" b="1">
            <a:solidFill>
              <a:schemeClr val="bg1"/>
            </a:solidFill>
            <a:latin typeface="Exo 2" panose="00000500000000000000" pitchFamily="2" charset="0"/>
          </a:endParaRPr>
        </a:p>
      </dgm:t>
    </dgm:pt>
    <dgm:pt modelId="{721813CE-C541-4C58-9732-FA11597C0B46}" type="parTrans" cxnId="{DDB5564C-6D6F-4895-88D5-DFF9A30AC4E2}">
      <dgm:prSet/>
      <dgm:spPr/>
      <dgm:t>
        <a:bodyPr/>
        <a:lstStyle/>
        <a:p>
          <a:endParaRPr lang="en-US">
            <a:solidFill>
              <a:srgbClr val="0D2B68"/>
            </a:solidFill>
            <a:latin typeface="Exo 2" panose="00000500000000000000" pitchFamily="2" charset="0"/>
          </a:endParaRPr>
        </a:p>
      </dgm:t>
    </dgm:pt>
    <dgm:pt modelId="{3DA517E5-5554-48E8-8249-CA262958316E}" type="sibTrans" cxnId="{DDB5564C-6D6F-4895-88D5-DFF9A30AC4E2}">
      <dgm:prSet/>
      <dgm:spPr/>
      <dgm:t>
        <a:bodyPr/>
        <a:lstStyle/>
        <a:p>
          <a:endParaRPr lang="en-US">
            <a:solidFill>
              <a:srgbClr val="0D2B68"/>
            </a:solidFill>
            <a:latin typeface="Exo 2" panose="00000500000000000000" pitchFamily="2" charset="0"/>
          </a:endParaRPr>
        </a:p>
      </dgm:t>
    </dgm:pt>
    <dgm:pt modelId="{6048E338-F439-468C-9F9A-3A399F7CB321}">
      <dgm:prSet phldrT="[Text]"/>
      <dgm:spPr/>
      <dgm:t>
        <a:bodyPr/>
        <a:lstStyle/>
        <a:p>
          <a:pPr>
            <a:buFont typeface="Arial" panose="020B0604020202020204" pitchFamily="34" charset="0"/>
            <a:buChar char="•"/>
          </a:pPr>
          <a:r>
            <a:rPr lang="en-US" b="0" i="0" dirty="0">
              <a:solidFill>
                <a:srgbClr val="0D2B68"/>
              </a:solidFill>
              <a:latin typeface="Exo 2" panose="00000500000000000000" pitchFamily="2" charset="0"/>
            </a:rPr>
            <a:t>Some water rights systems are tied to the needs of a community</a:t>
          </a:r>
          <a:endParaRPr lang="en-US" b="0" dirty="0">
            <a:solidFill>
              <a:srgbClr val="0D2B68"/>
            </a:solidFill>
            <a:latin typeface="Exo 2" panose="00000500000000000000" pitchFamily="2" charset="0"/>
          </a:endParaRPr>
        </a:p>
      </dgm:t>
    </dgm:pt>
    <dgm:pt modelId="{86C8B5A8-8B70-450A-8140-33FCCC349F83}" type="parTrans" cxnId="{B3EBD666-AD4E-4A7E-B5CF-2A9A86D37B4B}">
      <dgm:prSet/>
      <dgm:spPr/>
      <dgm:t>
        <a:bodyPr/>
        <a:lstStyle/>
        <a:p>
          <a:endParaRPr lang="en-US">
            <a:solidFill>
              <a:srgbClr val="0D2B68"/>
            </a:solidFill>
            <a:latin typeface="Exo 2" panose="00000500000000000000" pitchFamily="2" charset="0"/>
          </a:endParaRPr>
        </a:p>
      </dgm:t>
    </dgm:pt>
    <dgm:pt modelId="{F9D5866C-12FE-4BFF-94D7-9943A2134436}" type="sibTrans" cxnId="{B3EBD666-AD4E-4A7E-B5CF-2A9A86D37B4B}">
      <dgm:prSet/>
      <dgm:spPr/>
      <dgm:t>
        <a:bodyPr/>
        <a:lstStyle/>
        <a:p>
          <a:endParaRPr lang="en-US">
            <a:solidFill>
              <a:srgbClr val="0D2B68"/>
            </a:solidFill>
            <a:latin typeface="Exo 2" panose="00000500000000000000" pitchFamily="2" charset="0"/>
          </a:endParaRPr>
        </a:p>
      </dgm:t>
    </dgm:pt>
    <dgm:pt modelId="{707934CF-57D0-4DE1-A4EC-1B83A52D7A8C}">
      <dgm:prSet/>
      <dgm:spPr/>
      <dgm:t>
        <a:bodyPr/>
        <a:lstStyle/>
        <a:p>
          <a:pPr>
            <a:buNone/>
          </a:pPr>
          <a:r>
            <a:rPr lang="en-US" b="1" i="0">
              <a:solidFill>
                <a:schemeClr val="bg1"/>
              </a:solidFill>
              <a:latin typeface="Exo 2" panose="00000500000000000000" pitchFamily="2" charset="0"/>
            </a:rPr>
            <a:t>Prior Appropriation Doctrine</a:t>
          </a:r>
        </a:p>
      </dgm:t>
    </dgm:pt>
    <dgm:pt modelId="{CB3203B5-7F04-4BDB-85C1-A38D7DBB2F5E}" type="parTrans" cxnId="{D5E641D8-2B65-4F66-8515-D04AD4502E0C}">
      <dgm:prSet/>
      <dgm:spPr/>
      <dgm:t>
        <a:bodyPr/>
        <a:lstStyle/>
        <a:p>
          <a:endParaRPr lang="en-US">
            <a:solidFill>
              <a:srgbClr val="0D2B68"/>
            </a:solidFill>
            <a:latin typeface="Exo 2" panose="00000500000000000000" pitchFamily="2" charset="0"/>
          </a:endParaRPr>
        </a:p>
      </dgm:t>
    </dgm:pt>
    <dgm:pt modelId="{E1888DD7-EB7A-4AF5-A9F5-7685166995A5}" type="sibTrans" cxnId="{D5E641D8-2B65-4F66-8515-D04AD4502E0C}">
      <dgm:prSet/>
      <dgm:spPr/>
      <dgm:t>
        <a:bodyPr/>
        <a:lstStyle/>
        <a:p>
          <a:endParaRPr lang="en-US">
            <a:solidFill>
              <a:srgbClr val="0D2B68"/>
            </a:solidFill>
            <a:latin typeface="Exo 2" panose="00000500000000000000" pitchFamily="2" charset="0"/>
          </a:endParaRPr>
        </a:p>
      </dgm:t>
    </dgm:pt>
    <dgm:pt modelId="{7B80D566-CF16-41AB-ABDA-F23D1E6D6F61}">
      <dgm:prSet/>
      <dgm:spPr/>
      <dgm:t>
        <a:bodyPr/>
        <a:lstStyle/>
        <a:p>
          <a:pPr>
            <a:buFont typeface="Arial" panose="020B0604020202020204" pitchFamily="34" charset="0"/>
            <a:buChar char="•"/>
          </a:pPr>
          <a:r>
            <a:rPr lang="en-US" b="0" i="0">
              <a:solidFill>
                <a:srgbClr val="0D2B68"/>
              </a:solidFill>
              <a:latin typeface="Exo 2" panose="00000500000000000000" pitchFamily="2" charset="0"/>
            </a:rPr>
            <a:t>Common in the western United States and Chile</a:t>
          </a:r>
          <a:endParaRPr lang="en-US" b="0">
            <a:solidFill>
              <a:srgbClr val="0D2B68"/>
            </a:solidFill>
            <a:latin typeface="Exo 2" panose="00000500000000000000" pitchFamily="2" charset="0"/>
          </a:endParaRPr>
        </a:p>
      </dgm:t>
    </dgm:pt>
    <dgm:pt modelId="{9981657D-0732-416C-BE6A-E404E77B1440}" type="parTrans" cxnId="{68988288-0588-4EA5-8AB6-1B746B033B2D}">
      <dgm:prSet/>
      <dgm:spPr/>
      <dgm:t>
        <a:bodyPr/>
        <a:lstStyle/>
        <a:p>
          <a:endParaRPr lang="en-US">
            <a:solidFill>
              <a:srgbClr val="0D2B68"/>
            </a:solidFill>
            <a:latin typeface="Exo 2" panose="00000500000000000000" pitchFamily="2" charset="0"/>
          </a:endParaRPr>
        </a:p>
      </dgm:t>
    </dgm:pt>
    <dgm:pt modelId="{7B108BB2-0967-4766-9D40-EFA4DD015903}" type="sibTrans" cxnId="{68988288-0588-4EA5-8AB6-1B746B033B2D}">
      <dgm:prSet/>
      <dgm:spPr/>
      <dgm:t>
        <a:bodyPr/>
        <a:lstStyle/>
        <a:p>
          <a:endParaRPr lang="en-US">
            <a:solidFill>
              <a:srgbClr val="0D2B68"/>
            </a:solidFill>
            <a:latin typeface="Exo 2" panose="00000500000000000000" pitchFamily="2" charset="0"/>
          </a:endParaRPr>
        </a:p>
      </dgm:t>
    </dgm:pt>
    <dgm:pt modelId="{3ADCFDC7-92C7-4B96-8DB6-3637FF04A2A9}">
      <dgm:prSet/>
      <dgm:spPr/>
      <dgm:t>
        <a:bodyPr/>
        <a:lstStyle/>
        <a:p>
          <a:pPr>
            <a:buFont typeface="Arial" panose="020B0604020202020204" pitchFamily="34" charset="0"/>
            <a:buChar char="•"/>
          </a:pPr>
          <a:r>
            <a:rPr lang="en-US" b="0" i="0">
              <a:solidFill>
                <a:srgbClr val="0D2B68"/>
              </a:solidFill>
              <a:latin typeface="Exo 2" panose="00000500000000000000" pitchFamily="2" charset="0"/>
            </a:rPr>
            <a:t>Based on the idea: “First in time, first in right”</a:t>
          </a:r>
        </a:p>
      </dgm:t>
    </dgm:pt>
    <dgm:pt modelId="{8B5586DB-CF18-40FA-AB07-1BB2A1CF2097}" type="parTrans" cxnId="{BF1C105E-9FC2-4249-97F6-38066928CD61}">
      <dgm:prSet/>
      <dgm:spPr/>
      <dgm:t>
        <a:bodyPr/>
        <a:lstStyle/>
        <a:p>
          <a:endParaRPr lang="en-US">
            <a:solidFill>
              <a:srgbClr val="0D2B68"/>
            </a:solidFill>
            <a:latin typeface="Exo 2" panose="00000500000000000000" pitchFamily="2" charset="0"/>
          </a:endParaRPr>
        </a:p>
      </dgm:t>
    </dgm:pt>
    <dgm:pt modelId="{29FFCF8A-737E-48AF-AE40-C93987D852A9}" type="sibTrans" cxnId="{BF1C105E-9FC2-4249-97F6-38066928CD61}">
      <dgm:prSet/>
      <dgm:spPr/>
      <dgm:t>
        <a:bodyPr/>
        <a:lstStyle/>
        <a:p>
          <a:endParaRPr lang="en-US">
            <a:solidFill>
              <a:srgbClr val="0D2B68"/>
            </a:solidFill>
            <a:latin typeface="Exo 2" panose="00000500000000000000" pitchFamily="2" charset="0"/>
          </a:endParaRPr>
        </a:p>
      </dgm:t>
    </dgm:pt>
    <dgm:pt modelId="{3C30E985-A886-45F6-B2DE-B9CB014FE60A}">
      <dgm:prSet/>
      <dgm:spPr/>
      <dgm:t>
        <a:bodyPr/>
        <a:lstStyle/>
        <a:p>
          <a:pPr>
            <a:buFont typeface="Arial" panose="020B0604020202020204" pitchFamily="34" charset="0"/>
            <a:buChar char="•"/>
          </a:pPr>
          <a:r>
            <a:rPr lang="en-US" b="0" i="0">
              <a:solidFill>
                <a:srgbClr val="0D2B68"/>
              </a:solidFill>
              <a:latin typeface="Exo 2" panose="00000500000000000000" pitchFamily="2" charset="0"/>
            </a:rPr>
            <a:t>People who claimed water earlier usually have priority during shortages</a:t>
          </a:r>
        </a:p>
      </dgm:t>
    </dgm:pt>
    <dgm:pt modelId="{D3D274B8-08B4-4107-BE95-6A0E24F6958B}" type="parTrans" cxnId="{80150B84-D378-407B-A6BD-5461E21BD6A3}">
      <dgm:prSet/>
      <dgm:spPr/>
      <dgm:t>
        <a:bodyPr/>
        <a:lstStyle/>
        <a:p>
          <a:endParaRPr lang="en-US">
            <a:solidFill>
              <a:srgbClr val="0D2B68"/>
            </a:solidFill>
            <a:latin typeface="Exo 2" panose="00000500000000000000" pitchFamily="2" charset="0"/>
          </a:endParaRPr>
        </a:p>
      </dgm:t>
    </dgm:pt>
    <dgm:pt modelId="{2FCFF526-05DD-42F3-B623-48527572327C}" type="sibTrans" cxnId="{80150B84-D378-407B-A6BD-5461E21BD6A3}">
      <dgm:prSet/>
      <dgm:spPr/>
      <dgm:t>
        <a:bodyPr/>
        <a:lstStyle/>
        <a:p>
          <a:endParaRPr lang="en-US">
            <a:solidFill>
              <a:srgbClr val="0D2B68"/>
            </a:solidFill>
            <a:latin typeface="Exo 2" panose="00000500000000000000" pitchFamily="2" charset="0"/>
          </a:endParaRPr>
        </a:p>
      </dgm:t>
    </dgm:pt>
    <dgm:pt modelId="{77B7B6A3-78AA-4DA7-B19F-BC99926A8434}">
      <dgm:prSet/>
      <dgm:spPr/>
      <dgm:t>
        <a:bodyPr/>
        <a:lstStyle/>
        <a:p>
          <a:pPr>
            <a:buFont typeface="Arial" panose="020B0604020202020204" pitchFamily="34" charset="0"/>
            <a:buChar char="•"/>
          </a:pPr>
          <a:r>
            <a:rPr lang="en-US" b="0" i="0">
              <a:solidFill>
                <a:srgbClr val="0D2B68"/>
              </a:solidFill>
              <a:latin typeface="Exo 2" panose="00000500000000000000" pitchFamily="2" charset="0"/>
            </a:rPr>
            <a:t>Reflects conditions of water scarcity</a:t>
          </a:r>
        </a:p>
      </dgm:t>
    </dgm:pt>
    <dgm:pt modelId="{EE46DD65-6C81-4F56-B0E9-2CD9709B8B92}" type="parTrans" cxnId="{865BA61A-8902-4422-AF52-079BDE344EC2}">
      <dgm:prSet/>
      <dgm:spPr/>
      <dgm:t>
        <a:bodyPr/>
        <a:lstStyle/>
        <a:p>
          <a:endParaRPr lang="en-US">
            <a:solidFill>
              <a:srgbClr val="0D2B68"/>
            </a:solidFill>
            <a:latin typeface="Exo 2" panose="00000500000000000000" pitchFamily="2" charset="0"/>
          </a:endParaRPr>
        </a:p>
      </dgm:t>
    </dgm:pt>
    <dgm:pt modelId="{309C8DF4-A492-45AB-9ADB-B838E161661E}" type="sibTrans" cxnId="{865BA61A-8902-4422-AF52-079BDE344EC2}">
      <dgm:prSet/>
      <dgm:spPr/>
      <dgm:t>
        <a:bodyPr/>
        <a:lstStyle/>
        <a:p>
          <a:endParaRPr lang="en-US">
            <a:solidFill>
              <a:srgbClr val="0D2B68"/>
            </a:solidFill>
            <a:latin typeface="Exo 2" panose="00000500000000000000" pitchFamily="2" charset="0"/>
          </a:endParaRPr>
        </a:p>
      </dgm:t>
    </dgm:pt>
    <dgm:pt modelId="{50522C02-27BD-47EF-AB82-F8CA75411258}">
      <dgm:prSet/>
      <dgm:spPr/>
      <dgm:t>
        <a:bodyPr/>
        <a:lstStyle/>
        <a:p>
          <a:pPr>
            <a:buFont typeface="Arial" panose="020B0604020202020204" pitchFamily="34" charset="0"/>
            <a:buChar char="•"/>
          </a:pPr>
          <a:r>
            <a:rPr lang="en-US" b="0" i="0" dirty="0">
              <a:solidFill>
                <a:srgbClr val="0D2B68"/>
              </a:solidFill>
              <a:latin typeface="Exo 2" panose="00000500000000000000" pitchFamily="2" charset="0"/>
            </a:rPr>
            <a:t>Water rights can sometimes be reduced or lost if they are not used</a:t>
          </a:r>
        </a:p>
      </dgm:t>
    </dgm:pt>
    <dgm:pt modelId="{B8A35E96-50C0-49ED-B171-A38A695E1A26}" type="parTrans" cxnId="{568F884F-8E46-474B-AE79-B59AF2F1C056}">
      <dgm:prSet/>
      <dgm:spPr/>
      <dgm:t>
        <a:bodyPr/>
        <a:lstStyle/>
        <a:p>
          <a:endParaRPr lang="en-US">
            <a:solidFill>
              <a:srgbClr val="0D2B68"/>
            </a:solidFill>
            <a:latin typeface="Exo 2" panose="00000500000000000000" pitchFamily="2" charset="0"/>
          </a:endParaRPr>
        </a:p>
      </dgm:t>
    </dgm:pt>
    <dgm:pt modelId="{B3FF0626-6662-41CA-9349-378C9F2DC094}" type="sibTrans" cxnId="{568F884F-8E46-474B-AE79-B59AF2F1C056}">
      <dgm:prSet/>
      <dgm:spPr/>
      <dgm:t>
        <a:bodyPr/>
        <a:lstStyle/>
        <a:p>
          <a:endParaRPr lang="en-US">
            <a:solidFill>
              <a:srgbClr val="0D2B68"/>
            </a:solidFill>
            <a:latin typeface="Exo 2" panose="00000500000000000000" pitchFamily="2" charset="0"/>
          </a:endParaRPr>
        </a:p>
      </dgm:t>
    </dgm:pt>
    <dgm:pt modelId="{A6557708-8FF6-477D-91A3-AA215E55E71C}">
      <dgm:prSet/>
      <dgm:spPr/>
      <dgm:t>
        <a:bodyPr/>
        <a:lstStyle/>
        <a:p>
          <a:pPr>
            <a:buFont typeface="Arial" panose="020B0604020202020204" pitchFamily="34" charset="0"/>
            <a:buChar char="•"/>
          </a:pPr>
          <a:r>
            <a:rPr lang="en-US" b="0" i="0">
              <a:solidFill>
                <a:srgbClr val="0D2B68"/>
              </a:solidFill>
              <a:latin typeface="Exo 2" panose="00000500000000000000" pitchFamily="2" charset="0"/>
            </a:rPr>
            <a:t>Water use is tied to land next to a water source</a:t>
          </a:r>
        </a:p>
      </dgm:t>
    </dgm:pt>
    <dgm:pt modelId="{6F200EA9-D84C-4611-B5B2-57E233BEDB2B}" type="parTrans" cxnId="{EA32383B-5C39-4CAC-8B5F-AAC690E307C6}">
      <dgm:prSet/>
      <dgm:spPr/>
      <dgm:t>
        <a:bodyPr/>
        <a:lstStyle/>
        <a:p>
          <a:endParaRPr lang="en-US">
            <a:solidFill>
              <a:srgbClr val="0D2B68"/>
            </a:solidFill>
            <a:latin typeface="Exo 2" panose="00000500000000000000" pitchFamily="2" charset="0"/>
          </a:endParaRPr>
        </a:p>
      </dgm:t>
    </dgm:pt>
    <dgm:pt modelId="{38EEE2BF-69F7-4CB5-931C-4878980493FA}" type="sibTrans" cxnId="{EA32383B-5C39-4CAC-8B5F-AAC690E307C6}">
      <dgm:prSet/>
      <dgm:spPr/>
      <dgm:t>
        <a:bodyPr/>
        <a:lstStyle/>
        <a:p>
          <a:endParaRPr lang="en-US">
            <a:solidFill>
              <a:srgbClr val="0D2B68"/>
            </a:solidFill>
            <a:latin typeface="Exo 2" panose="00000500000000000000" pitchFamily="2" charset="0"/>
          </a:endParaRPr>
        </a:p>
      </dgm:t>
    </dgm:pt>
    <dgm:pt modelId="{5BB99F87-4B97-4F68-8519-B21A80CF3239}">
      <dgm:prSet/>
      <dgm:spPr/>
      <dgm:t>
        <a:bodyPr/>
        <a:lstStyle/>
        <a:p>
          <a:pPr>
            <a:buFont typeface="Arial" panose="020B0604020202020204" pitchFamily="34" charset="0"/>
            <a:buChar char="•"/>
          </a:pPr>
          <a:r>
            <a:rPr lang="en-US" b="0" i="0" dirty="0">
              <a:solidFill>
                <a:srgbClr val="0D2B68"/>
              </a:solidFill>
              <a:latin typeface="Exo 2" panose="00000500000000000000" pitchFamily="2" charset="0"/>
            </a:rPr>
            <a:t>Landowners can make reasonable use of the water, as long as it does not unfairly harm others downstream</a:t>
          </a:r>
        </a:p>
      </dgm:t>
    </dgm:pt>
    <dgm:pt modelId="{4F521505-458C-4115-917F-108B993DEA5E}" type="parTrans" cxnId="{FFFF2334-019C-4E74-8A00-0344ECA51A94}">
      <dgm:prSet/>
      <dgm:spPr/>
      <dgm:t>
        <a:bodyPr/>
        <a:lstStyle/>
        <a:p>
          <a:endParaRPr lang="en-US">
            <a:solidFill>
              <a:srgbClr val="0D2B68"/>
            </a:solidFill>
            <a:latin typeface="Exo 2" panose="00000500000000000000" pitchFamily="2" charset="0"/>
          </a:endParaRPr>
        </a:p>
      </dgm:t>
    </dgm:pt>
    <dgm:pt modelId="{6C66A51C-1711-4F52-8056-C371CB352F4D}" type="sibTrans" cxnId="{FFFF2334-019C-4E74-8A00-0344ECA51A94}">
      <dgm:prSet/>
      <dgm:spPr/>
      <dgm:t>
        <a:bodyPr/>
        <a:lstStyle/>
        <a:p>
          <a:endParaRPr lang="en-US">
            <a:solidFill>
              <a:srgbClr val="0D2B68"/>
            </a:solidFill>
            <a:latin typeface="Exo 2" panose="00000500000000000000" pitchFamily="2" charset="0"/>
          </a:endParaRPr>
        </a:p>
      </dgm:t>
    </dgm:pt>
    <dgm:pt modelId="{0DAD11EA-0EB6-4831-8D4E-9A465CE677D8}">
      <dgm:prSet/>
      <dgm:spPr/>
      <dgm:t>
        <a:bodyPr/>
        <a:lstStyle/>
        <a:p>
          <a:pPr>
            <a:buFont typeface="Arial" panose="020B0604020202020204" pitchFamily="34" charset="0"/>
            <a:buChar char="•"/>
          </a:pPr>
          <a:r>
            <a:rPr lang="en-US" b="0" i="0">
              <a:solidFill>
                <a:srgbClr val="0D2B68"/>
              </a:solidFill>
              <a:latin typeface="Exo 2" panose="00000500000000000000" pitchFamily="2" charset="0"/>
            </a:rPr>
            <a:t>Reflects regions with more abundant water</a:t>
          </a:r>
        </a:p>
      </dgm:t>
    </dgm:pt>
    <dgm:pt modelId="{F7D78669-A5F4-4722-AA74-C7B20681148E}" type="parTrans" cxnId="{6A262251-51D9-42C0-B75E-BBD525975C8D}">
      <dgm:prSet/>
      <dgm:spPr/>
      <dgm:t>
        <a:bodyPr/>
        <a:lstStyle/>
        <a:p>
          <a:endParaRPr lang="en-US">
            <a:solidFill>
              <a:srgbClr val="0D2B68"/>
            </a:solidFill>
            <a:latin typeface="Exo 2" panose="00000500000000000000" pitchFamily="2" charset="0"/>
          </a:endParaRPr>
        </a:p>
      </dgm:t>
    </dgm:pt>
    <dgm:pt modelId="{591A1B40-AAC6-4F06-8B4B-165A04054FCE}" type="sibTrans" cxnId="{6A262251-51D9-42C0-B75E-BBD525975C8D}">
      <dgm:prSet/>
      <dgm:spPr/>
      <dgm:t>
        <a:bodyPr/>
        <a:lstStyle/>
        <a:p>
          <a:endParaRPr lang="en-US">
            <a:solidFill>
              <a:srgbClr val="0D2B68"/>
            </a:solidFill>
            <a:latin typeface="Exo 2" panose="00000500000000000000" pitchFamily="2" charset="0"/>
          </a:endParaRPr>
        </a:p>
      </dgm:t>
    </dgm:pt>
    <dgm:pt modelId="{D03F073D-9B88-4CD1-BCD9-6368D57DFEB3}">
      <dgm:prSet/>
      <dgm:spPr/>
      <dgm:t>
        <a:bodyPr/>
        <a:lstStyle/>
        <a:p>
          <a:pPr>
            <a:buFont typeface="Arial" panose="020B0604020202020204" pitchFamily="34" charset="0"/>
            <a:buChar char="•"/>
          </a:pPr>
          <a:r>
            <a:rPr lang="en-US" b="0" i="0" dirty="0">
              <a:solidFill>
                <a:srgbClr val="0D2B68"/>
              </a:solidFill>
              <a:latin typeface="Exo 2" panose="00000500000000000000" pitchFamily="2" charset="0"/>
            </a:rPr>
            <a:t>For example, water rights in Pueblo New Mexico and </a:t>
          </a:r>
          <a:r>
            <a:rPr lang="en-US" dirty="0" err="1">
              <a:solidFill>
                <a:srgbClr val="0D2B68"/>
              </a:solidFill>
              <a:latin typeface="Exo 2" panose="00000500000000000000" pitchFamily="2" charset="0"/>
            </a:rPr>
            <a:t>Kitchenuhmaykoosib</a:t>
          </a:r>
          <a:r>
            <a:rPr lang="en-US" dirty="0">
              <a:solidFill>
                <a:srgbClr val="0D2B68"/>
              </a:solidFill>
              <a:latin typeface="Exo 2" panose="00000500000000000000" pitchFamily="2" charset="0"/>
            </a:rPr>
            <a:t> </a:t>
          </a:r>
          <a:r>
            <a:rPr lang="en-US" dirty="0" err="1">
              <a:solidFill>
                <a:srgbClr val="0D2B68"/>
              </a:solidFill>
              <a:latin typeface="Exo 2" panose="00000500000000000000" pitchFamily="2" charset="0"/>
            </a:rPr>
            <a:t>Inninuwug</a:t>
          </a:r>
          <a:r>
            <a:rPr lang="en-US" dirty="0">
              <a:solidFill>
                <a:srgbClr val="0D2B68"/>
              </a:solidFill>
              <a:latin typeface="Exo 2" panose="00000500000000000000" pitchFamily="2" charset="0"/>
            </a:rPr>
            <a:t> First Nation in Ontario Canada </a:t>
          </a:r>
          <a:r>
            <a:rPr lang="en-US" b="0" i="0" dirty="0">
              <a:solidFill>
                <a:srgbClr val="0D2B68"/>
              </a:solidFill>
              <a:latin typeface="Exo 2" panose="00000500000000000000" pitchFamily="2" charset="0"/>
            </a:rPr>
            <a:t>are both connected to long-standing community use and can expand with the needs of the community</a:t>
          </a:r>
        </a:p>
      </dgm:t>
    </dgm:pt>
    <dgm:pt modelId="{F4A078DE-C23F-4DF0-8613-5F94C1EC6D72}" type="parTrans" cxnId="{F966CCFB-4CE3-4860-B228-B268E5B57B6B}">
      <dgm:prSet/>
      <dgm:spPr/>
      <dgm:t>
        <a:bodyPr/>
        <a:lstStyle/>
        <a:p>
          <a:endParaRPr lang="en-US">
            <a:solidFill>
              <a:srgbClr val="0D2B68"/>
            </a:solidFill>
            <a:latin typeface="Exo 2" panose="00000500000000000000" pitchFamily="2" charset="0"/>
          </a:endParaRPr>
        </a:p>
      </dgm:t>
    </dgm:pt>
    <dgm:pt modelId="{CD7F8866-03D2-40A0-B51C-EA71B6EAA04D}" type="sibTrans" cxnId="{F966CCFB-4CE3-4860-B228-B268E5B57B6B}">
      <dgm:prSet/>
      <dgm:spPr/>
      <dgm:t>
        <a:bodyPr/>
        <a:lstStyle/>
        <a:p>
          <a:endParaRPr lang="en-US">
            <a:solidFill>
              <a:srgbClr val="0D2B68"/>
            </a:solidFill>
            <a:latin typeface="Exo 2" panose="00000500000000000000" pitchFamily="2" charset="0"/>
          </a:endParaRPr>
        </a:p>
      </dgm:t>
    </dgm:pt>
    <dgm:pt modelId="{B870C6FF-5805-4175-8FFC-F2DE34DAA5DD}">
      <dgm:prSet/>
      <dgm:spPr/>
      <dgm:t>
        <a:bodyPr/>
        <a:lstStyle/>
        <a:p>
          <a:pPr>
            <a:buFont typeface="Arial" panose="020B0604020202020204" pitchFamily="34" charset="0"/>
            <a:buChar char="•"/>
          </a:pPr>
          <a:r>
            <a:rPr lang="en-US" b="0" i="0">
              <a:solidFill>
                <a:srgbClr val="0D2B68"/>
              </a:solidFill>
              <a:latin typeface="Exo 2" panose="00000500000000000000" pitchFamily="2" charset="0"/>
            </a:rPr>
            <a:t>These systems may reflect different values and relationships with water than state-based allocation systems</a:t>
          </a:r>
        </a:p>
      </dgm:t>
    </dgm:pt>
    <dgm:pt modelId="{FD69E769-91BF-4DFC-848B-2C7825B69DD9}" type="parTrans" cxnId="{34BA2403-0849-4E64-AF9D-B0989179A694}">
      <dgm:prSet/>
      <dgm:spPr/>
      <dgm:t>
        <a:bodyPr/>
        <a:lstStyle/>
        <a:p>
          <a:endParaRPr lang="en-US">
            <a:solidFill>
              <a:srgbClr val="0D2B68"/>
            </a:solidFill>
            <a:latin typeface="Exo 2" panose="00000500000000000000" pitchFamily="2" charset="0"/>
          </a:endParaRPr>
        </a:p>
      </dgm:t>
    </dgm:pt>
    <dgm:pt modelId="{080C7EC3-B74F-4207-B4DC-910832EE8024}" type="sibTrans" cxnId="{34BA2403-0849-4E64-AF9D-B0989179A694}">
      <dgm:prSet/>
      <dgm:spPr/>
      <dgm:t>
        <a:bodyPr/>
        <a:lstStyle/>
        <a:p>
          <a:endParaRPr lang="en-US">
            <a:solidFill>
              <a:srgbClr val="0D2B68"/>
            </a:solidFill>
            <a:latin typeface="Exo 2" panose="00000500000000000000" pitchFamily="2" charset="0"/>
          </a:endParaRPr>
        </a:p>
      </dgm:t>
    </dgm:pt>
    <dgm:pt modelId="{886EC6C0-799C-4F02-88B6-2A96B286F57A}" type="pres">
      <dgm:prSet presAssocID="{9E477B33-E068-4FEC-BC19-402160620066}" presName="Name0" presStyleCnt="0">
        <dgm:presLayoutVars>
          <dgm:dir/>
          <dgm:animLvl val="lvl"/>
          <dgm:resizeHandles val="exact"/>
        </dgm:presLayoutVars>
      </dgm:prSet>
      <dgm:spPr/>
    </dgm:pt>
    <dgm:pt modelId="{D7520E1E-6A91-444D-B4BA-B1F9B22D07BD}" type="pres">
      <dgm:prSet presAssocID="{707934CF-57D0-4DE1-A4EC-1B83A52D7A8C}" presName="composite" presStyleCnt="0"/>
      <dgm:spPr/>
    </dgm:pt>
    <dgm:pt modelId="{D4EEE4EA-016B-42EB-90AF-2097F67CE097}" type="pres">
      <dgm:prSet presAssocID="{707934CF-57D0-4DE1-A4EC-1B83A52D7A8C}" presName="parTx" presStyleLbl="alignNode1" presStyleIdx="0" presStyleCnt="3">
        <dgm:presLayoutVars>
          <dgm:chMax val="0"/>
          <dgm:chPref val="0"/>
          <dgm:bulletEnabled val="1"/>
        </dgm:presLayoutVars>
      </dgm:prSet>
      <dgm:spPr/>
    </dgm:pt>
    <dgm:pt modelId="{67776651-424B-47DE-B0B7-4FD581C83167}" type="pres">
      <dgm:prSet presAssocID="{707934CF-57D0-4DE1-A4EC-1B83A52D7A8C}" presName="desTx" presStyleLbl="alignAccFollowNode1" presStyleIdx="0" presStyleCnt="3">
        <dgm:presLayoutVars>
          <dgm:bulletEnabled val="1"/>
        </dgm:presLayoutVars>
      </dgm:prSet>
      <dgm:spPr/>
    </dgm:pt>
    <dgm:pt modelId="{ECBBE17F-05F5-41CD-AA71-03B8396FA831}" type="pres">
      <dgm:prSet presAssocID="{E1888DD7-EB7A-4AF5-A9F5-7685166995A5}" presName="space" presStyleCnt="0"/>
      <dgm:spPr/>
    </dgm:pt>
    <dgm:pt modelId="{F3DAA5F3-3636-4A2D-BC6C-092461CDC2DB}" type="pres">
      <dgm:prSet presAssocID="{EABB1484-ADF1-4F45-8A2C-7D069D0C86B1}" presName="composite" presStyleCnt="0"/>
      <dgm:spPr/>
    </dgm:pt>
    <dgm:pt modelId="{2BBE1746-8F91-4BEB-9390-988E8ABDB904}" type="pres">
      <dgm:prSet presAssocID="{EABB1484-ADF1-4F45-8A2C-7D069D0C86B1}" presName="parTx" presStyleLbl="alignNode1" presStyleIdx="1" presStyleCnt="3">
        <dgm:presLayoutVars>
          <dgm:chMax val="0"/>
          <dgm:chPref val="0"/>
          <dgm:bulletEnabled val="1"/>
        </dgm:presLayoutVars>
      </dgm:prSet>
      <dgm:spPr/>
    </dgm:pt>
    <dgm:pt modelId="{E55F56FA-84AE-4248-87A5-6AF3CB63361E}" type="pres">
      <dgm:prSet presAssocID="{EABB1484-ADF1-4F45-8A2C-7D069D0C86B1}" presName="desTx" presStyleLbl="alignAccFollowNode1" presStyleIdx="1" presStyleCnt="3">
        <dgm:presLayoutVars>
          <dgm:bulletEnabled val="1"/>
        </dgm:presLayoutVars>
      </dgm:prSet>
      <dgm:spPr/>
    </dgm:pt>
    <dgm:pt modelId="{30FE9CB7-41FC-4C40-9A61-AA5A426D3DE4}" type="pres">
      <dgm:prSet presAssocID="{7DD00B77-F207-4ED5-BD88-C169D2B68E43}" presName="space" presStyleCnt="0"/>
      <dgm:spPr/>
    </dgm:pt>
    <dgm:pt modelId="{5E324F80-C068-4F28-B5FB-9E8EA69741CC}" type="pres">
      <dgm:prSet presAssocID="{A7CEB444-E4B1-4124-B001-AB13465E6F63}" presName="composite" presStyleCnt="0"/>
      <dgm:spPr/>
    </dgm:pt>
    <dgm:pt modelId="{246ED567-4261-4094-87B6-0DD29D017CB4}" type="pres">
      <dgm:prSet presAssocID="{A7CEB444-E4B1-4124-B001-AB13465E6F63}" presName="parTx" presStyleLbl="alignNode1" presStyleIdx="2" presStyleCnt="3" custScaleX="104081" custScaleY="105833">
        <dgm:presLayoutVars>
          <dgm:chMax val="0"/>
          <dgm:chPref val="0"/>
          <dgm:bulletEnabled val="1"/>
        </dgm:presLayoutVars>
      </dgm:prSet>
      <dgm:spPr/>
    </dgm:pt>
    <dgm:pt modelId="{CC766284-F208-4316-9307-C347E27D3D40}" type="pres">
      <dgm:prSet presAssocID="{A7CEB444-E4B1-4124-B001-AB13465E6F63}" presName="desTx" presStyleLbl="alignAccFollowNode1" presStyleIdx="2" presStyleCnt="3" custScaleX="103080">
        <dgm:presLayoutVars>
          <dgm:bulletEnabled val="1"/>
        </dgm:presLayoutVars>
      </dgm:prSet>
      <dgm:spPr/>
    </dgm:pt>
  </dgm:ptLst>
  <dgm:cxnLst>
    <dgm:cxn modelId="{E5D3B202-EB50-4AC5-A269-38D139240E0B}" type="presOf" srcId="{707934CF-57D0-4DE1-A4EC-1B83A52D7A8C}" destId="{D4EEE4EA-016B-42EB-90AF-2097F67CE097}" srcOrd="0" destOrd="0" presId="urn:microsoft.com/office/officeart/2005/8/layout/hList1"/>
    <dgm:cxn modelId="{34BA2403-0849-4E64-AF9D-B0989179A694}" srcId="{A7CEB444-E4B1-4124-B001-AB13465E6F63}" destId="{B870C6FF-5805-4175-8FFC-F2DE34DAA5DD}" srcOrd="2" destOrd="0" parTransId="{FD69E769-91BF-4DFC-848B-2C7825B69DD9}" sibTransId="{080C7EC3-B74F-4207-B4DC-910832EE8024}"/>
    <dgm:cxn modelId="{88982F13-B642-4D1F-8843-1CB6F20A1E83}" type="presOf" srcId="{7B80D566-CF16-41AB-ABDA-F23D1E6D6F61}" destId="{67776651-424B-47DE-B0B7-4FD581C83167}" srcOrd="0" destOrd="0" presId="urn:microsoft.com/office/officeart/2005/8/layout/hList1"/>
    <dgm:cxn modelId="{64A39D15-BEF4-40ED-B993-67321CDBCFED}" type="presOf" srcId="{D03F073D-9B88-4CD1-BCD9-6368D57DFEB3}" destId="{CC766284-F208-4316-9307-C347E27D3D40}" srcOrd="0" destOrd="1" presId="urn:microsoft.com/office/officeart/2005/8/layout/hList1"/>
    <dgm:cxn modelId="{865BA61A-8902-4422-AF52-079BDE344EC2}" srcId="{707934CF-57D0-4DE1-A4EC-1B83A52D7A8C}" destId="{77B7B6A3-78AA-4DA7-B19F-BC99926A8434}" srcOrd="3" destOrd="0" parTransId="{EE46DD65-6C81-4F56-B0E9-2CD9709B8B92}" sibTransId="{309C8DF4-A492-45AB-9ADB-B838E161661E}"/>
    <dgm:cxn modelId="{4E40D425-791E-4A89-9A8F-635A4F7B4770}" type="presOf" srcId="{A7CEB444-E4B1-4124-B001-AB13465E6F63}" destId="{246ED567-4261-4094-87B6-0DD29D017CB4}" srcOrd="0" destOrd="0" presId="urn:microsoft.com/office/officeart/2005/8/layout/hList1"/>
    <dgm:cxn modelId="{BF6EED2D-F9CE-497D-ACE6-9368548EBBDB}" type="presOf" srcId="{B870C6FF-5805-4175-8FFC-F2DE34DAA5DD}" destId="{CC766284-F208-4316-9307-C347E27D3D40}" srcOrd="0" destOrd="2" presId="urn:microsoft.com/office/officeart/2005/8/layout/hList1"/>
    <dgm:cxn modelId="{A6714F32-1D64-4737-AB10-95B4616372A1}" type="presOf" srcId="{3C30E985-A886-45F6-B2DE-B9CB014FE60A}" destId="{67776651-424B-47DE-B0B7-4FD581C83167}" srcOrd="0" destOrd="2" presId="urn:microsoft.com/office/officeart/2005/8/layout/hList1"/>
    <dgm:cxn modelId="{FFFF2334-019C-4E74-8A00-0344ECA51A94}" srcId="{EABB1484-ADF1-4F45-8A2C-7D069D0C86B1}" destId="{5BB99F87-4B97-4F68-8519-B21A80CF3239}" srcOrd="2" destOrd="0" parTransId="{4F521505-458C-4115-917F-108B993DEA5E}" sibTransId="{6C66A51C-1711-4F52-8056-C371CB352F4D}"/>
    <dgm:cxn modelId="{EA32383B-5C39-4CAC-8B5F-AAC690E307C6}" srcId="{EABB1484-ADF1-4F45-8A2C-7D069D0C86B1}" destId="{A6557708-8FF6-477D-91A3-AA215E55E71C}" srcOrd="1" destOrd="0" parTransId="{6F200EA9-D84C-4611-B5B2-57E233BEDB2B}" sibTransId="{38EEE2BF-69F7-4CB5-931C-4878980493FA}"/>
    <dgm:cxn modelId="{BF1C105E-9FC2-4249-97F6-38066928CD61}" srcId="{707934CF-57D0-4DE1-A4EC-1B83A52D7A8C}" destId="{3ADCFDC7-92C7-4B96-8DB6-3637FF04A2A9}" srcOrd="1" destOrd="0" parTransId="{8B5586DB-CF18-40FA-AB07-1BB2A1CF2097}" sibTransId="{29FFCF8A-737E-48AF-AE40-C93987D852A9}"/>
    <dgm:cxn modelId="{BE9ABA43-35B9-44A3-B9FB-883391310A3C}" type="presOf" srcId="{0DAD11EA-0EB6-4831-8D4E-9A465CE677D8}" destId="{E55F56FA-84AE-4248-87A5-6AF3CB63361E}" srcOrd="0" destOrd="3" presId="urn:microsoft.com/office/officeart/2005/8/layout/hList1"/>
    <dgm:cxn modelId="{B7DA2A45-40A9-471C-8A1B-9CDF367169FC}" type="presOf" srcId="{F4EEE354-0868-49C0-B75D-1DBCC578FE79}" destId="{E55F56FA-84AE-4248-87A5-6AF3CB63361E}" srcOrd="0" destOrd="0" presId="urn:microsoft.com/office/officeart/2005/8/layout/hList1"/>
    <dgm:cxn modelId="{B3EBD666-AD4E-4A7E-B5CF-2A9A86D37B4B}" srcId="{A7CEB444-E4B1-4124-B001-AB13465E6F63}" destId="{6048E338-F439-468C-9F9A-3A399F7CB321}" srcOrd="0" destOrd="0" parTransId="{86C8B5A8-8B70-450A-8140-33FCCC349F83}" sibTransId="{F9D5866C-12FE-4BFF-94D7-9943A2134436}"/>
    <dgm:cxn modelId="{4BFAE446-10C7-4D7A-B62B-F275B1C14517}" type="presOf" srcId="{EABB1484-ADF1-4F45-8A2C-7D069D0C86B1}" destId="{2BBE1746-8F91-4BEB-9390-988E8ABDB904}" srcOrd="0" destOrd="0" presId="urn:microsoft.com/office/officeart/2005/8/layout/hList1"/>
    <dgm:cxn modelId="{6BCB596B-CF9F-4F4B-80EE-78F24204730D}" srcId="{EABB1484-ADF1-4F45-8A2C-7D069D0C86B1}" destId="{F4EEE354-0868-49C0-B75D-1DBCC578FE79}" srcOrd="0" destOrd="0" parTransId="{8B44E629-3D39-4174-9130-EDFDB9513872}" sibTransId="{0BB0E5DE-F3D0-4517-824C-6250A976231C}"/>
    <dgm:cxn modelId="{DDB5564C-6D6F-4895-88D5-DFF9A30AC4E2}" srcId="{9E477B33-E068-4FEC-BC19-402160620066}" destId="{A7CEB444-E4B1-4124-B001-AB13465E6F63}" srcOrd="2" destOrd="0" parTransId="{721813CE-C541-4C58-9732-FA11597C0B46}" sibTransId="{3DA517E5-5554-48E8-8249-CA262958316E}"/>
    <dgm:cxn modelId="{568F884F-8E46-474B-AE79-B59AF2F1C056}" srcId="{707934CF-57D0-4DE1-A4EC-1B83A52D7A8C}" destId="{50522C02-27BD-47EF-AB82-F8CA75411258}" srcOrd="4" destOrd="0" parTransId="{B8A35E96-50C0-49ED-B171-A38A695E1A26}" sibTransId="{B3FF0626-6662-41CA-9349-378C9F2DC094}"/>
    <dgm:cxn modelId="{B2F9DA6F-9C85-4B5F-99DD-CED83C7F000E}" type="presOf" srcId="{6048E338-F439-468C-9F9A-3A399F7CB321}" destId="{CC766284-F208-4316-9307-C347E27D3D40}" srcOrd="0" destOrd="0" presId="urn:microsoft.com/office/officeart/2005/8/layout/hList1"/>
    <dgm:cxn modelId="{6A262251-51D9-42C0-B75E-BBD525975C8D}" srcId="{EABB1484-ADF1-4F45-8A2C-7D069D0C86B1}" destId="{0DAD11EA-0EB6-4831-8D4E-9A465CE677D8}" srcOrd="3" destOrd="0" parTransId="{F7D78669-A5F4-4722-AA74-C7B20681148E}" sibTransId="{591A1B40-AAC6-4F06-8B4B-165A04054FCE}"/>
    <dgm:cxn modelId="{BF194D78-90DE-44DD-8EED-3E86BD8EAB5A}" srcId="{9E477B33-E068-4FEC-BC19-402160620066}" destId="{EABB1484-ADF1-4F45-8A2C-7D069D0C86B1}" srcOrd="1" destOrd="0" parTransId="{4BB86C96-6F7A-45E6-83D3-45D2F1BAB8BE}" sibTransId="{7DD00B77-F207-4ED5-BD88-C169D2B68E43}"/>
    <dgm:cxn modelId="{9A53CB7F-1B97-4D07-88C7-F1937EE8D3F0}" type="presOf" srcId="{A6557708-8FF6-477D-91A3-AA215E55E71C}" destId="{E55F56FA-84AE-4248-87A5-6AF3CB63361E}" srcOrd="0" destOrd="1" presId="urn:microsoft.com/office/officeart/2005/8/layout/hList1"/>
    <dgm:cxn modelId="{80150B84-D378-407B-A6BD-5461E21BD6A3}" srcId="{707934CF-57D0-4DE1-A4EC-1B83A52D7A8C}" destId="{3C30E985-A886-45F6-B2DE-B9CB014FE60A}" srcOrd="2" destOrd="0" parTransId="{D3D274B8-08B4-4107-BE95-6A0E24F6958B}" sibTransId="{2FCFF526-05DD-42F3-B623-48527572327C}"/>
    <dgm:cxn modelId="{68988288-0588-4EA5-8AB6-1B746B033B2D}" srcId="{707934CF-57D0-4DE1-A4EC-1B83A52D7A8C}" destId="{7B80D566-CF16-41AB-ABDA-F23D1E6D6F61}" srcOrd="0" destOrd="0" parTransId="{9981657D-0732-416C-BE6A-E404E77B1440}" sibTransId="{7B108BB2-0967-4766-9D40-EFA4DD015903}"/>
    <dgm:cxn modelId="{D29F4D89-E868-4689-8AA8-820734CC2A61}" type="presOf" srcId="{50522C02-27BD-47EF-AB82-F8CA75411258}" destId="{67776651-424B-47DE-B0B7-4FD581C83167}" srcOrd="0" destOrd="4" presId="urn:microsoft.com/office/officeart/2005/8/layout/hList1"/>
    <dgm:cxn modelId="{FF34068E-0105-48DC-8921-33D8D1CE6A26}" type="presOf" srcId="{9E477B33-E068-4FEC-BC19-402160620066}" destId="{886EC6C0-799C-4F02-88B6-2A96B286F57A}" srcOrd="0" destOrd="0" presId="urn:microsoft.com/office/officeart/2005/8/layout/hList1"/>
    <dgm:cxn modelId="{E65FDCC3-4FB6-40B2-B15B-D7771EDA7A91}" type="presOf" srcId="{5BB99F87-4B97-4F68-8519-B21A80CF3239}" destId="{E55F56FA-84AE-4248-87A5-6AF3CB63361E}" srcOrd="0" destOrd="2" presId="urn:microsoft.com/office/officeart/2005/8/layout/hList1"/>
    <dgm:cxn modelId="{C556D7D2-FA24-4945-A7F8-3A1E8CF413B4}" type="presOf" srcId="{3ADCFDC7-92C7-4B96-8DB6-3637FF04A2A9}" destId="{67776651-424B-47DE-B0B7-4FD581C83167}" srcOrd="0" destOrd="1" presId="urn:microsoft.com/office/officeart/2005/8/layout/hList1"/>
    <dgm:cxn modelId="{D5E641D8-2B65-4F66-8515-D04AD4502E0C}" srcId="{9E477B33-E068-4FEC-BC19-402160620066}" destId="{707934CF-57D0-4DE1-A4EC-1B83A52D7A8C}" srcOrd="0" destOrd="0" parTransId="{CB3203B5-7F04-4BDB-85C1-A38D7DBB2F5E}" sibTransId="{E1888DD7-EB7A-4AF5-A9F5-7685166995A5}"/>
    <dgm:cxn modelId="{06106BF3-934B-48F1-87D4-BB8EE0B73912}" type="presOf" srcId="{77B7B6A3-78AA-4DA7-B19F-BC99926A8434}" destId="{67776651-424B-47DE-B0B7-4FD581C83167}" srcOrd="0" destOrd="3" presId="urn:microsoft.com/office/officeart/2005/8/layout/hList1"/>
    <dgm:cxn modelId="{F966CCFB-4CE3-4860-B228-B268E5B57B6B}" srcId="{A7CEB444-E4B1-4124-B001-AB13465E6F63}" destId="{D03F073D-9B88-4CD1-BCD9-6368D57DFEB3}" srcOrd="1" destOrd="0" parTransId="{F4A078DE-C23F-4DF0-8613-5F94C1EC6D72}" sibTransId="{CD7F8866-03D2-40A0-B51C-EA71B6EAA04D}"/>
    <dgm:cxn modelId="{EE1665D6-3DC6-40EA-8B6B-9D9B15D4349D}" type="presParOf" srcId="{886EC6C0-799C-4F02-88B6-2A96B286F57A}" destId="{D7520E1E-6A91-444D-B4BA-B1F9B22D07BD}" srcOrd="0" destOrd="0" presId="urn:microsoft.com/office/officeart/2005/8/layout/hList1"/>
    <dgm:cxn modelId="{F7508647-3DA6-4339-B361-01E2F929DDDB}" type="presParOf" srcId="{D7520E1E-6A91-444D-B4BA-B1F9B22D07BD}" destId="{D4EEE4EA-016B-42EB-90AF-2097F67CE097}" srcOrd="0" destOrd="0" presId="urn:microsoft.com/office/officeart/2005/8/layout/hList1"/>
    <dgm:cxn modelId="{17890639-9CEE-4165-AD40-8EE0D2E4C006}" type="presParOf" srcId="{D7520E1E-6A91-444D-B4BA-B1F9B22D07BD}" destId="{67776651-424B-47DE-B0B7-4FD581C83167}" srcOrd="1" destOrd="0" presId="urn:microsoft.com/office/officeart/2005/8/layout/hList1"/>
    <dgm:cxn modelId="{3DE8706F-4894-4A75-93E8-23CDDFE2F984}" type="presParOf" srcId="{886EC6C0-799C-4F02-88B6-2A96B286F57A}" destId="{ECBBE17F-05F5-41CD-AA71-03B8396FA831}" srcOrd="1" destOrd="0" presId="urn:microsoft.com/office/officeart/2005/8/layout/hList1"/>
    <dgm:cxn modelId="{48A0A975-E43F-456A-8DE2-E52CEB86D067}" type="presParOf" srcId="{886EC6C0-799C-4F02-88B6-2A96B286F57A}" destId="{F3DAA5F3-3636-4A2D-BC6C-092461CDC2DB}" srcOrd="2" destOrd="0" presId="urn:microsoft.com/office/officeart/2005/8/layout/hList1"/>
    <dgm:cxn modelId="{A10A3517-948C-4C9A-ACAA-37B469C9CEEA}" type="presParOf" srcId="{F3DAA5F3-3636-4A2D-BC6C-092461CDC2DB}" destId="{2BBE1746-8F91-4BEB-9390-988E8ABDB904}" srcOrd="0" destOrd="0" presId="urn:microsoft.com/office/officeart/2005/8/layout/hList1"/>
    <dgm:cxn modelId="{EC98E58A-1FC2-4A27-9828-31F1715AF310}" type="presParOf" srcId="{F3DAA5F3-3636-4A2D-BC6C-092461CDC2DB}" destId="{E55F56FA-84AE-4248-87A5-6AF3CB63361E}" srcOrd="1" destOrd="0" presId="urn:microsoft.com/office/officeart/2005/8/layout/hList1"/>
    <dgm:cxn modelId="{044A119E-E1CD-4C78-991D-CA137286E621}" type="presParOf" srcId="{886EC6C0-799C-4F02-88B6-2A96B286F57A}" destId="{30FE9CB7-41FC-4C40-9A61-AA5A426D3DE4}" srcOrd="3" destOrd="0" presId="urn:microsoft.com/office/officeart/2005/8/layout/hList1"/>
    <dgm:cxn modelId="{147EC657-1A30-406F-8FCD-7147F4D710FF}" type="presParOf" srcId="{886EC6C0-799C-4F02-88B6-2A96B286F57A}" destId="{5E324F80-C068-4F28-B5FB-9E8EA69741CC}" srcOrd="4" destOrd="0" presId="urn:microsoft.com/office/officeart/2005/8/layout/hList1"/>
    <dgm:cxn modelId="{4A44F36F-5319-491E-B6CE-A7CB8A1B4C96}" type="presParOf" srcId="{5E324F80-C068-4F28-B5FB-9E8EA69741CC}" destId="{246ED567-4261-4094-87B6-0DD29D017CB4}" srcOrd="0" destOrd="0" presId="urn:microsoft.com/office/officeart/2005/8/layout/hList1"/>
    <dgm:cxn modelId="{EB682B9D-A4A8-462E-88A3-2A6D6A9F7CD0}" type="presParOf" srcId="{5E324F80-C068-4F28-B5FB-9E8EA69741CC}" destId="{CC766284-F208-4316-9307-C347E27D3D40}" srcOrd="1" destOrd="0" presId="urn:microsoft.com/office/officeart/2005/8/layout/hList1"/>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C101C41-B4FB-469B-AB77-5A355BB42775}">
      <dsp:nvSpPr>
        <dsp:cNvPr id="0" name=""/>
        <dsp:cNvSpPr/>
      </dsp:nvSpPr>
      <dsp:spPr>
        <a:xfrm>
          <a:off x="639176" y="107055"/>
          <a:ext cx="7052847" cy="1374159"/>
        </a:xfrm>
        <a:prstGeom prst="rect">
          <a:avLst/>
        </a:prstGeom>
        <a:solidFill>
          <a:schemeClr val="bg1">
            <a:alpha val="40000"/>
          </a:schemeClr>
        </a:solidFill>
        <a:ln w="12700"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930764" tIns="95250" rIns="95250" bIns="95250" numCol="1" spcCol="1270" anchor="ctr" anchorCtr="0">
          <a:noAutofit/>
        </a:bodyPr>
        <a:lstStyle/>
        <a:p>
          <a:pPr marL="0" lvl="0" indent="0" algn="l" defTabSz="1111250">
            <a:lnSpc>
              <a:spcPct val="90000"/>
            </a:lnSpc>
            <a:spcBef>
              <a:spcPct val="0"/>
            </a:spcBef>
            <a:spcAft>
              <a:spcPct val="35000"/>
            </a:spcAft>
            <a:buFont typeface="Arial" panose="020B0604020202020204" pitchFamily="34" charset="0"/>
            <a:buNone/>
          </a:pPr>
          <a:r>
            <a:rPr lang="en-US" sz="2500" b="1" kern="1200" dirty="0">
              <a:solidFill>
                <a:srgbClr val="0D2B68"/>
              </a:solidFill>
              <a:latin typeface="Exo 2" panose="00000500000000000000" pitchFamily="2" charset="0"/>
            </a:rPr>
            <a:t>Define key concepts</a:t>
          </a:r>
          <a:r>
            <a:rPr lang="en-US" sz="2500" kern="1200" dirty="0">
              <a:solidFill>
                <a:srgbClr val="0D2B68"/>
              </a:solidFill>
              <a:latin typeface="Exo 2" panose="00000500000000000000" pitchFamily="2" charset="0"/>
            </a:rPr>
            <a:t> related to water security, including water availability, built infrastructure, and social considerations</a:t>
          </a:r>
          <a:endParaRPr lang="en-US" sz="2500" kern="1200" dirty="0">
            <a:solidFill>
              <a:srgbClr val="0D2B68"/>
            </a:solidFill>
          </a:endParaRPr>
        </a:p>
      </dsp:txBody>
      <dsp:txXfrm>
        <a:off x="639176" y="107055"/>
        <a:ext cx="7052847" cy="1374159"/>
      </dsp:txXfrm>
    </dsp:sp>
    <dsp:sp modelId="{8B77AE02-6BED-4047-B966-5A434D5BEE12}">
      <dsp:nvSpPr>
        <dsp:cNvPr id="0" name=""/>
        <dsp:cNvSpPr/>
      </dsp:nvSpPr>
      <dsp:spPr>
        <a:xfrm>
          <a:off x="401643" y="186057"/>
          <a:ext cx="909555" cy="909555"/>
        </a:xfrm>
        <a:prstGeom prst="rect">
          <a:avLst/>
        </a:prstGeom>
        <a:solidFill>
          <a:schemeClr val="accent1">
            <a:tint val="50000"/>
            <a:hueOff val="0"/>
            <a:satOff val="0"/>
            <a:lumOff val="0"/>
            <a:alphaOff val="0"/>
          </a:schemeClr>
        </a:solidFill>
        <a:ln w="15875" cap="flat" cmpd="sng" algn="ctr">
          <a:solidFill>
            <a:schemeClr val="accent1"/>
          </a:solidFill>
          <a:prstDash val="solid"/>
        </a:ln>
        <a:effectLst/>
      </dsp:spPr>
      <dsp:style>
        <a:lnRef idx="2">
          <a:scrgbClr r="0" g="0" b="0"/>
        </a:lnRef>
        <a:fillRef idx="1">
          <a:scrgbClr r="0" g="0" b="0"/>
        </a:fillRef>
        <a:effectRef idx="0">
          <a:scrgbClr r="0" g="0" b="0"/>
        </a:effectRef>
        <a:fontRef idx="minor"/>
      </dsp:style>
    </dsp:sp>
    <dsp:sp modelId="{2C348E58-999A-416B-A08C-6D83759F170E}">
      <dsp:nvSpPr>
        <dsp:cNvPr id="0" name=""/>
        <dsp:cNvSpPr/>
      </dsp:nvSpPr>
      <dsp:spPr>
        <a:xfrm>
          <a:off x="628248" y="1638480"/>
          <a:ext cx="7074702" cy="1374159"/>
        </a:xfrm>
        <a:prstGeom prst="rect">
          <a:avLst/>
        </a:prstGeom>
        <a:solidFill>
          <a:schemeClr val="lt1">
            <a:alpha val="40000"/>
            <a:hueOff val="0"/>
            <a:satOff val="0"/>
            <a:lumOff val="0"/>
            <a:alphaOff val="0"/>
          </a:schemeClr>
        </a:solidFill>
        <a:ln w="12700"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930764" tIns="95250" rIns="95250" bIns="95250" numCol="1" spcCol="1270" anchor="ctr" anchorCtr="0">
          <a:noAutofit/>
        </a:bodyPr>
        <a:lstStyle/>
        <a:p>
          <a:pPr marL="0" lvl="0" indent="0" algn="l" defTabSz="1111250">
            <a:lnSpc>
              <a:spcPct val="90000"/>
            </a:lnSpc>
            <a:spcBef>
              <a:spcPct val="0"/>
            </a:spcBef>
            <a:spcAft>
              <a:spcPct val="35000"/>
            </a:spcAft>
            <a:buNone/>
          </a:pPr>
          <a:r>
            <a:rPr lang="en-US" sz="2500" b="1" kern="1200" dirty="0">
              <a:solidFill>
                <a:srgbClr val="0D2B68"/>
              </a:solidFill>
              <a:latin typeface="Exo 2" panose="00000500000000000000" pitchFamily="2" charset="0"/>
            </a:rPr>
            <a:t>Recognize system interconnections</a:t>
          </a:r>
          <a:r>
            <a:rPr lang="en-US" sz="2500" kern="1200" dirty="0">
              <a:solidFill>
                <a:srgbClr val="0D2B68"/>
              </a:solidFill>
              <a:latin typeface="Exo 2" panose="00000500000000000000" pitchFamily="2" charset="0"/>
            </a:rPr>
            <a:t> through the three worldviews of the WXS framework</a:t>
          </a:r>
        </a:p>
      </dsp:txBody>
      <dsp:txXfrm>
        <a:off x="628248" y="1638480"/>
        <a:ext cx="7074702" cy="1374159"/>
      </dsp:txXfrm>
    </dsp:sp>
    <dsp:sp modelId="{B57C77F7-7055-40AF-92C9-7DCB23520339}">
      <dsp:nvSpPr>
        <dsp:cNvPr id="0" name=""/>
        <dsp:cNvSpPr/>
      </dsp:nvSpPr>
      <dsp:spPr>
        <a:xfrm>
          <a:off x="359073" y="1683964"/>
          <a:ext cx="961911" cy="904764"/>
        </a:xfrm>
        <a:prstGeom prst="rect">
          <a:avLst/>
        </a:prstGeom>
        <a:blipFill dpi="0" rotWithShape="1">
          <a:blip xmlns:r="http://schemas.openxmlformats.org/officeDocument/2006/relationships">
            <a:extLst>
              <a:ext uri="{96DAC541-7B7A-43D3-8B79-37D633B846F1}">
                <asvg:svgBlip xmlns:asvg="http://schemas.microsoft.com/office/drawing/2016/SVG/main" r:embed="rId1"/>
              </a:ext>
            </a:extLst>
          </a:blip>
          <a:srcRect/>
          <a:stretch>
            <a:fillRect l="3162" t="-1715" r="-3162" b="-26285"/>
          </a:stretch>
        </a:blipFill>
        <a:ln w="15875" cap="flat" cmpd="sng" algn="ctr">
          <a:solidFill>
            <a:schemeClr val="accent1"/>
          </a:solidFill>
          <a:prstDash val="solid"/>
        </a:ln>
        <a:effectLst/>
      </dsp:spPr>
      <dsp:style>
        <a:lnRef idx="2">
          <a:scrgbClr r="0" g="0" b="0"/>
        </a:lnRef>
        <a:fillRef idx="1">
          <a:scrgbClr r="0" g="0" b="0"/>
        </a:fillRef>
        <a:effectRef idx="0">
          <a:scrgbClr r="0" g="0" b="0"/>
        </a:effectRef>
        <a:fontRef idx="minor"/>
      </dsp:style>
    </dsp:sp>
    <dsp:sp modelId="{179C7BF8-9D52-4B9B-9D1E-299E09187070}">
      <dsp:nvSpPr>
        <dsp:cNvPr id="0" name=""/>
        <dsp:cNvSpPr/>
      </dsp:nvSpPr>
      <dsp:spPr>
        <a:xfrm>
          <a:off x="630249" y="3202041"/>
          <a:ext cx="7070700" cy="1452720"/>
        </a:xfrm>
        <a:prstGeom prst="rect">
          <a:avLst/>
        </a:prstGeom>
        <a:solidFill>
          <a:schemeClr val="bg1">
            <a:alpha val="40000"/>
          </a:schemeClr>
        </a:solidFill>
        <a:ln w="12700"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930764" tIns="95250" rIns="95250" bIns="95250" numCol="1" spcCol="1270" anchor="ctr" anchorCtr="0">
          <a:noAutofit/>
        </a:bodyPr>
        <a:lstStyle/>
        <a:p>
          <a:pPr marL="0" lvl="0" indent="0" algn="l" defTabSz="1111250">
            <a:lnSpc>
              <a:spcPct val="90000"/>
            </a:lnSpc>
            <a:spcBef>
              <a:spcPct val="0"/>
            </a:spcBef>
            <a:spcAft>
              <a:spcPct val="35000"/>
            </a:spcAft>
            <a:buFont typeface="Arial" panose="020B0604020202020204" pitchFamily="34" charset="0"/>
            <a:buNone/>
          </a:pPr>
          <a:r>
            <a:rPr lang="en-US" sz="2500" b="1" kern="1200" dirty="0">
              <a:solidFill>
                <a:srgbClr val="0D2B68"/>
              </a:solidFill>
              <a:latin typeface="Exo 2" panose="00000500000000000000" pitchFamily="2" charset="0"/>
            </a:rPr>
            <a:t>Apply the WXS framework</a:t>
          </a:r>
          <a:r>
            <a:rPr lang="en-US" sz="2500" kern="1200" dirty="0">
              <a:solidFill>
                <a:srgbClr val="0D2B68"/>
              </a:solidFill>
              <a:latin typeface="Exo 2" panose="00000500000000000000" pitchFamily="2" charset="0"/>
            </a:rPr>
            <a:t> to real-world water security examples and a cooperative water security game</a:t>
          </a:r>
          <a:endParaRPr lang="en-US" sz="2500" kern="1200" dirty="0">
            <a:solidFill>
              <a:srgbClr val="0D2B68"/>
            </a:solidFill>
          </a:endParaRPr>
        </a:p>
      </dsp:txBody>
      <dsp:txXfrm>
        <a:off x="630249" y="3202041"/>
        <a:ext cx="7070700" cy="1452720"/>
      </dsp:txXfrm>
    </dsp:sp>
    <dsp:sp modelId="{CCE3C019-06B6-4B7F-B9C8-1C62C67ECA93}">
      <dsp:nvSpPr>
        <dsp:cNvPr id="0" name=""/>
        <dsp:cNvSpPr/>
      </dsp:nvSpPr>
      <dsp:spPr>
        <a:xfrm>
          <a:off x="197409" y="3044938"/>
          <a:ext cx="1172003" cy="1188721"/>
        </a:xfrm>
        <a:prstGeom prst="rect">
          <a:avLst/>
        </a:prstGeom>
        <a:solidFill>
          <a:schemeClr val="bg1"/>
        </a:solidFill>
        <a:ln w="15875" cap="flat" cmpd="sng" algn="ctr">
          <a:noFill/>
          <a:prstDash val="solid"/>
        </a:ln>
        <a:effectLst/>
      </dsp:spPr>
      <dsp:style>
        <a:lnRef idx="2">
          <a:scrgbClr r="0" g="0" b="0"/>
        </a:lnRef>
        <a:fillRef idx="1">
          <a:scrgbClr r="0" g="0" b="0"/>
        </a:fillRef>
        <a:effectRef idx="0">
          <a:scrgbClr r="0" g="0" b="0"/>
        </a:effectRef>
        <a:fontRef idx="minor"/>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2D63B24-150F-4DC5-8703-8AC8E9EBDF75}">
      <dsp:nvSpPr>
        <dsp:cNvPr id="0" name=""/>
        <dsp:cNvSpPr/>
      </dsp:nvSpPr>
      <dsp:spPr>
        <a:xfrm rot="16200000">
          <a:off x="379419" y="-379419"/>
          <a:ext cx="1732290" cy="2491129"/>
        </a:xfrm>
        <a:prstGeom prst="round1Rect">
          <a:avLst/>
        </a:prstGeom>
        <a:solidFill>
          <a:schemeClr val="accent6">
            <a:alpha val="9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199136" tIns="199136" rIns="199136" bIns="199136" numCol="1" spcCol="1270" anchor="ctr" anchorCtr="0">
          <a:noAutofit/>
        </a:bodyPr>
        <a:lstStyle/>
        <a:p>
          <a:pPr marL="0" lvl="0" indent="0" algn="ctr" defTabSz="1244600">
            <a:lnSpc>
              <a:spcPct val="90000"/>
            </a:lnSpc>
            <a:spcBef>
              <a:spcPct val="0"/>
            </a:spcBef>
            <a:spcAft>
              <a:spcPct val="35000"/>
            </a:spcAft>
            <a:buNone/>
          </a:pPr>
          <a:r>
            <a:rPr lang="en-US" sz="2800" kern="1200">
              <a:solidFill>
                <a:srgbClr val="0D2B68"/>
              </a:solidFill>
            </a:rPr>
            <a:t>Availability</a:t>
          </a:r>
          <a:endParaRPr lang="en-US" sz="2000" kern="1200">
            <a:solidFill>
              <a:srgbClr val="0D2B68"/>
            </a:solidFill>
          </a:endParaRPr>
        </a:p>
      </dsp:txBody>
      <dsp:txXfrm rot="5400000">
        <a:off x="-1" y="1"/>
        <a:ext cx="2491129" cy="1299217"/>
      </dsp:txXfrm>
    </dsp:sp>
    <dsp:sp modelId="{96C24200-FE33-489C-A815-A8F6C4FAAD4D}">
      <dsp:nvSpPr>
        <dsp:cNvPr id="0" name=""/>
        <dsp:cNvSpPr/>
      </dsp:nvSpPr>
      <dsp:spPr>
        <a:xfrm>
          <a:off x="2491129" y="0"/>
          <a:ext cx="2491129" cy="1732290"/>
        </a:xfrm>
        <a:prstGeom prst="round1Rect">
          <a:avLst/>
        </a:prstGeom>
        <a:solidFill>
          <a:schemeClr val="accent6">
            <a:alpha val="90000"/>
            <a:hueOff val="0"/>
            <a:satOff val="0"/>
            <a:lumOff val="0"/>
            <a:alphaOff val="-13333"/>
          </a:schemeClr>
        </a:solidFill>
        <a:ln w="25400" cap="flat"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199136" tIns="199136" rIns="199136" bIns="199136" numCol="1" spcCol="1270" anchor="ctr" anchorCtr="0">
          <a:noAutofit/>
        </a:bodyPr>
        <a:lstStyle/>
        <a:p>
          <a:pPr marL="0" lvl="0" indent="0" algn="ctr" defTabSz="1244600">
            <a:lnSpc>
              <a:spcPct val="90000"/>
            </a:lnSpc>
            <a:spcBef>
              <a:spcPct val="0"/>
            </a:spcBef>
            <a:spcAft>
              <a:spcPct val="35000"/>
            </a:spcAft>
            <a:buNone/>
          </a:pPr>
          <a:r>
            <a:rPr lang="en-US" sz="2800" kern="1200">
              <a:solidFill>
                <a:srgbClr val="0D2B68"/>
              </a:solidFill>
            </a:rPr>
            <a:t>Access</a:t>
          </a:r>
          <a:endParaRPr lang="en-US" sz="2000" kern="1200">
            <a:solidFill>
              <a:srgbClr val="0D2B68"/>
            </a:solidFill>
          </a:endParaRPr>
        </a:p>
      </dsp:txBody>
      <dsp:txXfrm>
        <a:off x="2491129" y="0"/>
        <a:ext cx="2491129" cy="1299217"/>
      </dsp:txXfrm>
    </dsp:sp>
    <dsp:sp modelId="{C9029428-017C-46AC-9D82-3AD84AFCC397}">
      <dsp:nvSpPr>
        <dsp:cNvPr id="0" name=""/>
        <dsp:cNvSpPr/>
      </dsp:nvSpPr>
      <dsp:spPr>
        <a:xfrm rot="10800000">
          <a:off x="0" y="1732290"/>
          <a:ext cx="2491129" cy="1732290"/>
        </a:xfrm>
        <a:prstGeom prst="round1Rect">
          <a:avLst/>
        </a:prstGeom>
        <a:solidFill>
          <a:schemeClr val="accent6">
            <a:alpha val="90000"/>
            <a:hueOff val="0"/>
            <a:satOff val="0"/>
            <a:lumOff val="0"/>
            <a:alphaOff val="-26667"/>
          </a:schemeClr>
        </a:solidFill>
        <a:ln w="25400" cap="flat"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199136" tIns="199136" rIns="199136" bIns="199136" numCol="1" spcCol="1270" anchor="ctr" anchorCtr="0">
          <a:noAutofit/>
        </a:bodyPr>
        <a:lstStyle/>
        <a:p>
          <a:pPr marL="0" lvl="0" indent="0" algn="ctr" defTabSz="1244600">
            <a:lnSpc>
              <a:spcPct val="90000"/>
            </a:lnSpc>
            <a:spcBef>
              <a:spcPct val="0"/>
            </a:spcBef>
            <a:spcAft>
              <a:spcPct val="35000"/>
            </a:spcAft>
            <a:buNone/>
          </a:pPr>
          <a:r>
            <a:rPr lang="en-US" sz="2800" kern="1200">
              <a:solidFill>
                <a:srgbClr val="0D2B68"/>
              </a:solidFill>
            </a:rPr>
            <a:t>Quality</a:t>
          </a:r>
          <a:endParaRPr lang="en-US" sz="2000" kern="1200">
            <a:solidFill>
              <a:srgbClr val="0D2B68"/>
            </a:solidFill>
          </a:endParaRPr>
        </a:p>
      </dsp:txBody>
      <dsp:txXfrm rot="10800000">
        <a:off x="0" y="2165363"/>
        <a:ext cx="2491129" cy="1299217"/>
      </dsp:txXfrm>
    </dsp:sp>
    <dsp:sp modelId="{C8D68CB5-5C7B-479D-8991-4CFBC2E4560F}">
      <dsp:nvSpPr>
        <dsp:cNvPr id="0" name=""/>
        <dsp:cNvSpPr/>
      </dsp:nvSpPr>
      <dsp:spPr>
        <a:xfrm rot="5400000">
          <a:off x="2870548" y="1352871"/>
          <a:ext cx="1732290" cy="2491129"/>
        </a:xfrm>
        <a:prstGeom prst="round1Rect">
          <a:avLst/>
        </a:prstGeom>
        <a:solidFill>
          <a:schemeClr val="accent6">
            <a:alpha val="90000"/>
            <a:hueOff val="0"/>
            <a:satOff val="0"/>
            <a:lumOff val="0"/>
            <a:alphaOff val="-40000"/>
          </a:schemeClr>
        </a:solidFill>
        <a:ln w="25400" cap="flat"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199136" tIns="199136" rIns="199136" bIns="199136" numCol="1" spcCol="1270" anchor="ctr" anchorCtr="0">
          <a:noAutofit/>
        </a:bodyPr>
        <a:lstStyle/>
        <a:p>
          <a:pPr marL="0" lvl="0" indent="0" algn="ctr" defTabSz="1244600">
            <a:lnSpc>
              <a:spcPct val="90000"/>
            </a:lnSpc>
            <a:spcBef>
              <a:spcPct val="0"/>
            </a:spcBef>
            <a:spcAft>
              <a:spcPct val="35000"/>
            </a:spcAft>
            <a:buNone/>
          </a:pPr>
          <a:r>
            <a:rPr lang="en-US" sz="2800" kern="1200">
              <a:solidFill>
                <a:srgbClr val="0D2B68"/>
              </a:solidFill>
            </a:rPr>
            <a:t>Stability</a:t>
          </a:r>
          <a:endParaRPr lang="en-US" sz="2000" kern="1200">
            <a:solidFill>
              <a:srgbClr val="0D2B68"/>
            </a:solidFill>
          </a:endParaRPr>
        </a:p>
      </dsp:txBody>
      <dsp:txXfrm rot="-5400000">
        <a:off x="2491128" y="2165363"/>
        <a:ext cx="2491129" cy="1299217"/>
      </dsp:txXfrm>
    </dsp:sp>
    <dsp:sp modelId="{233537B9-9961-4B68-A80E-6521CF06D980}">
      <dsp:nvSpPr>
        <dsp:cNvPr id="0" name=""/>
        <dsp:cNvSpPr/>
      </dsp:nvSpPr>
      <dsp:spPr>
        <a:xfrm>
          <a:off x="1743790" y="1299217"/>
          <a:ext cx="1494677" cy="866145"/>
        </a:xfrm>
        <a:prstGeom prst="roundRect">
          <a:avLst/>
        </a:prstGeom>
        <a:solidFill>
          <a:schemeClr val="accent6">
            <a:tint val="4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kern="1200"/>
            <a:t>Water Security</a:t>
          </a:r>
        </a:p>
      </dsp:txBody>
      <dsp:txXfrm>
        <a:off x="1786072" y="1341499"/>
        <a:ext cx="1410113" cy="781581"/>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4EEE4EA-016B-42EB-90AF-2097F67CE097}">
      <dsp:nvSpPr>
        <dsp:cNvPr id="0" name=""/>
        <dsp:cNvSpPr/>
      </dsp:nvSpPr>
      <dsp:spPr>
        <a:xfrm>
          <a:off x="5732" y="294093"/>
          <a:ext cx="2966191" cy="460800"/>
        </a:xfrm>
        <a:prstGeom prst="rect">
          <a:avLst/>
        </a:prstGeom>
        <a:solidFill>
          <a:schemeClr val="accent1">
            <a:hueOff val="0"/>
            <a:satOff val="0"/>
            <a:lumOff val="0"/>
            <a:alphaOff val="0"/>
          </a:schemeClr>
        </a:solidFill>
        <a:ln w="158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3792" tIns="65024" rIns="113792" bIns="65024" numCol="1" spcCol="1270" anchor="ctr" anchorCtr="0">
          <a:noAutofit/>
        </a:bodyPr>
        <a:lstStyle/>
        <a:p>
          <a:pPr marL="0" lvl="0" indent="0" algn="ctr" defTabSz="711200">
            <a:lnSpc>
              <a:spcPct val="90000"/>
            </a:lnSpc>
            <a:spcBef>
              <a:spcPct val="0"/>
            </a:spcBef>
            <a:spcAft>
              <a:spcPct val="35000"/>
            </a:spcAft>
            <a:buNone/>
          </a:pPr>
          <a:r>
            <a:rPr lang="en-US" sz="1600" b="1" i="0" kern="1200">
              <a:solidFill>
                <a:schemeClr val="bg1"/>
              </a:solidFill>
              <a:latin typeface="Exo 2" panose="00000500000000000000" pitchFamily="2" charset="0"/>
            </a:rPr>
            <a:t>Prior Appropriation Doctrine</a:t>
          </a:r>
        </a:p>
      </dsp:txBody>
      <dsp:txXfrm>
        <a:off x="5732" y="294093"/>
        <a:ext cx="2966191" cy="460800"/>
      </dsp:txXfrm>
    </dsp:sp>
    <dsp:sp modelId="{67776651-424B-47DE-B0B7-4FD581C83167}">
      <dsp:nvSpPr>
        <dsp:cNvPr id="0" name=""/>
        <dsp:cNvSpPr/>
      </dsp:nvSpPr>
      <dsp:spPr>
        <a:xfrm>
          <a:off x="5732" y="754893"/>
          <a:ext cx="2966191" cy="4127602"/>
        </a:xfrm>
        <a:prstGeom prst="rect">
          <a:avLst/>
        </a:prstGeom>
        <a:solidFill>
          <a:schemeClr val="accent1">
            <a:alpha val="90000"/>
            <a:tint val="40000"/>
            <a:hueOff val="0"/>
            <a:satOff val="0"/>
            <a:lumOff val="0"/>
            <a:alphaOff val="0"/>
          </a:schemeClr>
        </a:solidFill>
        <a:ln w="15875"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5344" tIns="85344" rIns="113792" bIns="128016" numCol="1" spcCol="1270" anchor="t" anchorCtr="0">
          <a:noAutofit/>
        </a:bodyPr>
        <a:lstStyle/>
        <a:p>
          <a:pPr marL="171450" lvl="1" indent="-171450" algn="l" defTabSz="711200">
            <a:lnSpc>
              <a:spcPct val="90000"/>
            </a:lnSpc>
            <a:spcBef>
              <a:spcPct val="0"/>
            </a:spcBef>
            <a:spcAft>
              <a:spcPct val="15000"/>
            </a:spcAft>
            <a:buFont typeface="Arial" panose="020B0604020202020204" pitchFamily="34" charset="0"/>
            <a:buChar char="•"/>
          </a:pPr>
          <a:r>
            <a:rPr lang="en-US" sz="1600" b="0" i="0" kern="1200">
              <a:solidFill>
                <a:srgbClr val="0D2B68"/>
              </a:solidFill>
              <a:latin typeface="Exo 2" panose="00000500000000000000" pitchFamily="2" charset="0"/>
            </a:rPr>
            <a:t>Common in the western United States and Chile</a:t>
          </a:r>
          <a:endParaRPr lang="en-US" sz="1600" b="0" kern="1200">
            <a:solidFill>
              <a:srgbClr val="0D2B68"/>
            </a:solidFill>
            <a:latin typeface="Exo 2" panose="00000500000000000000" pitchFamily="2" charset="0"/>
          </a:endParaRPr>
        </a:p>
        <a:p>
          <a:pPr marL="171450" lvl="1" indent="-171450" algn="l" defTabSz="711200">
            <a:lnSpc>
              <a:spcPct val="90000"/>
            </a:lnSpc>
            <a:spcBef>
              <a:spcPct val="0"/>
            </a:spcBef>
            <a:spcAft>
              <a:spcPct val="15000"/>
            </a:spcAft>
            <a:buFont typeface="Arial" panose="020B0604020202020204" pitchFamily="34" charset="0"/>
            <a:buChar char="•"/>
          </a:pPr>
          <a:r>
            <a:rPr lang="en-US" sz="1600" b="0" i="0" kern="1200">
              <a:solidFill>
                <a:srgbClr val="0D2B68"/>
              </a:solidFill>
              <a:latin typeface="Exo 2" panose="00000500000000000000" pitchFamily="2" charset="0"/>
            </a:rPr>
            <a:t>Based on the idea: “First in time, first in right”</a:t>
          </a:r>
        </a:p>
        <a:p>
          <a:pPr marL="171450" lvl="1" indent="-171450" algn="l" defTabSz="711200">
            <a:lnSpc>
              <a:spcPct val="90000"/>
            </a:lnSpc>
            <a:spcBef>
              <a:spcPct val="0"/>
            </a:spcBef>
            <a:spcAft>
              <a:spcPct val="15000"/>
            </a:spcAft>
            <a:buFont typeface="Arial" panose="020B0604020202020204" pitchFamily="34" charset="0"/>
            <a:buChar char="•"/>
          </a:pPr>
          <a:r>
            <a:rPr lang="en-US" sz="1600" b="0" i="0" kern="1200">
              <a:solidFill>
                <a:srgbClr val="0D2B68"/>
              </a:solidFill>
              <a:latin typeface="Exo 2" panose="00000500000000000000" pitchFamily="2" charset="0"/>
            </a:rPr>
            <a:t>People who claimed water earlier usually have priority during shortages</a:t>
          </a:r>
        </a:p>
        <a:p>
          <a:pPr marL="171450" lvl="1" indent="-171450" algn="l" defTabSz="711200">
            <a:lnSpc>
              <a:spcPct val="90000"/>
            </a:lnSpc>
            <a:spcBef>
              <a:spcPct val="0"/>
            </a:spcBef>
            <a:spcAft>
              <a:spcPct val="15000"/>
            </a:spcAft>
            <a:buFont typeface="Arial" panose="020B0604020202020204" pitchFamily="34" charset="0"/>
            <a:buChar char="•"/>
          </a:pPr>
          <a:r>
            <a:rPr lang="en-US" sz="1600" b="0" i="0" kern="1200">
              <a:solidFill>
                <a:srgbClr val="0D2B68"/>
              </a:solidFill>
              <a:latin typeface="Exo 2" panose="00000500000000000000" pitchFamily="2" charset="0"/>
            </a:rPr>
            <a:t>Reflects conditions of water scarcity</a:t>
          </a:r>
        </a:p>
        <a:p>
          <a:pPr marL="171450" lvl="1" indent="-171450" algn="l" defTabSz="711200">
            <a:lnSpc>
              <a:spcPct val="90000"/>
            </a:lnSpc>
            <a:spcBef>
              <a:spcPct val="0"/>
            </a:spcBef>
            <a:spcAft>
              <a:spcPct val="15000"/>
            </a:spcAft>
            <a:buFont typeface="Arial" panose="020B0604020202020204" pitchFamily="34" charset="0"/>
            <a:buChar char="•"/>
          </a:pPr>
          <a:r>
            <a:rPr lang="en-US" sz="1600" b="0" i="0" kern="1200" dirty="0">
              <a:solidFill>
                <a:srgbClr val="0D2B68"/>
              </a:solidFill>
              <a:latin typeface="Exo 2" panose="00000500000000000000" pitchFamily="2" charset="0"/>
            </a:rPr>
            <a:t>Water rights can sometimes be reduced or lost if they are not used</a:t>
          </a:r>
        </a:p>
      </dsp:txBody>
      <dsp:txXfrm>
        <a:off x="5732" y="754893"/>
        <a:ext cx="2966191" cy="4127602"/>
      </dsp:txXfrm>
    </dsp:sp>
    <dsp:sp modelId="{2BBE1746-8F91-4BEB-9390-988E8ABDB904}">
      <dsp:nvSpPr>
        <dsp:cNvPr id="0" name=""/>
        <dsp:cNvSpPr/>
      </dsp:nvSpPr>
      <dsp:spPr>
        <a:xfrm>
          <a:off x="3387190" y="294093"/>
          <a:ext cx="2966191" cy="460800"/>
        </a:xfrm>
        <a:prstGeom prst="rect">
          <a:avLst/>
        </a:prstGeom>
        <a:solidFill>
          <a:schemeClr val="accent1">
            <a:hueOff val="0"/>
            <a:satOff val="0"/>
            <a:lumOff val="0"/>
            <a:alphaOff val="0"/>
          </a:schemeClr>
        </a:solidFill>
        <a:ln w="158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3792" tIns="65024" rIns="113792" bIns="65024" numCol="1" spcCol="1270" anchor="ctr" anchorCtr="0">
          <a:noAutofit/>
        </a:bodyPr>
        <a:lstStyle/>
        <a:p>
          <a:pPr marL="0" lvl="0" indent="0" algn="ctr" defTabSz="711200">
            <a:lnSpc>
              <a:spcPct val="90000"/>
            </a:lnSpc>
            <a:spcBef>
              <a:spcPct val="0"/>
            </a:spcBef>
            <a:spcAft>
              <a:spcPct val="35000"/>
            </a:spcAft>
            <a:buNone/>
          </a:pPr>
          <a:r>
            <a:rPr lang="en-US" sz="1600" b="1" kern="1200">
              <a:solidFill>
                <a:schemeClr val="bg1"/>
              </a:solidFill>
              <a:latin typeface="Exo 2" panose="00000500000000000000" pitchFamily="2" charset="0"/>
            </a:rPr>
            <a:t>Riparian Doctrine</a:t>
          </a:r>
        </a:p>
      </dsp:txBody>
      <dsp:txXfrm>
        <a:off x="3387190" y="294093"/>
        <a:ext cx="2966191" cy="460800"/>
      </dsp:txXfrm>
    </dsp:sp>
    <dsp:sp modelId="{E55F56FA-84AE-4248-87A5-6AF3CB63361E}">
      <dsp:nvSpPr>
        <dsp:cNvPr id="0" name=""/>
        <dsp:cNvSpPr/>
      </dsp:nvSpPr>
      <dsp:spPr>
        <a:xfrm>
          <a:off x="3387190" y="754893"/>
          <a:ext cx="2966191" cy="4127602"/>
        </a:xfrm>
        <a:prstGeom prst="rect">
          <a:avLst/>
        </a:prstGeom>
        <a:solidFill>
          <a:schemeClr val="accent1">
            <a:alpha val="90000"/>
            <a:tint val="40000"/>
            <a:hueOff val="0"/>
            <a:satOff val="0"/>
            <a:lumOff val="0"/>
            <a:alphaOff val="0"/>
          </a:schemeClr>
        </a:solidFill>
        <a:ln w="15875"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5344" tIns="85344" rIns="113792" bIns="128016" numCol="1" spcCol="1270" anchor="t" anchorCtr="0">
          <a:noAutofit/>
        </a:bodyPr>
        <a:lstStyle/>
        <a:p>
          <a:pPr marL="171450" lvl="1" indent="-171450" algn="l" defTabSz="711200">
            <a:lnSpc>
              <a:spcPct val="90000"/>
            </a:lnSpc>
            <a:spcBef>
              <a:spcPct val="0"/>
            </a:spcBef>
            <a:spcAft>
              <a:spcPct val="15000"/>
            </a:spcAft>
            <a:buFont typeface="Arial" panose="020B0604020202020204" pitchFamily="34" charset="0"/>
            <a:buChar char="•"/>
          </a:pPr>
          <a:r>
            <a:rPr lang="en-US" sz="1600" b="0" i="0" kern="1200">
              <a:solidFill>
                <a:srgbClr val="0D2B68"/>
              </a:solidFill>
              <a:latin typeface="Exo 2" panose="00000500000000000000" pitchFamily="2" charset="0"/>
            </a:rPr>
            <a:t>Common in the eastern United States, England, and Wales</a:t>
          </a:r>
          <a:endParaRPr lang="en-US" sz="1600" b="0" kern="1200">
            <a:solidFill>
              <a:srgbClr val="0D2B68"/>
            </a:solidFill>
            <a:latin typeface="Exo 2" panose="00000500000000000000" pitchFamily="2" charset="0"/>
          </a:endParaRPr>
        </a:p>
        <a:p>
          <a:pPr marL="171450" lvl="1" indent="-171450" algn="l" defTabSz="711200">
            <a:lnSpc>
              <a:spcPct val="90000"/>
            </a:lnSpc>
            <a:spcBef>
              <a:spcPct val="0"/>
            </a:spcBef>
            <a:spcAft>
              <a:spcPct val="15000"/>
            </a:spcAft>
            <a:buFont typeface="Arial" panose="020B0604020202020204" pitchFamily="34" charset="0"/>
            <a:buChar char="•"/>
          </a:pPr>
          <a:r>
            <a:rPr lang="en-US" sz="1600" b="0" i="0" kern="1200">
              <a:solidFill>
                <a:srgbClr val="0D2B68"/>
              </a:solidFill>
              <a:latin typeface="Exo 2" panose="00000500000000000000" pitchFamily="2" charset="0"/>
            </a:rPr>
            <a:t>Water use is tied to land next to a water source</a:t>
          </a:r>
        </a:p>
        <a:p>
          <a:pPr marL="171450" lvl="1" indent="-171450" algn="l" defTabSz="711200">
            <a:lnSpc>
              <a:spcPct val="90000"/>
            </a:lnSpc>
            <a:spcBef>
              <a:spcPct val="0"/>
            </a:spcBef>
            <a:spcAft>
              <a:spcPct val="15000"/>
            </a:spcAft>
            <a:buFont typeface="Arial" panose="020B0604020202020204" pitchFamily="34" charset="0"/>
            <a:buChar char="•"/>
          </a:pPr>
          <a:r>
            <a:rPr lang="en-US" sz="1600" b="0" i="0" kern="1200" dirty="0">
              <a:solidFill>
                <a:srgbClr val="0D2B68"/>
              </a:solidFill>
              <a:latin typeface="Exo 2" panose="00000500000000000000" pitchFamily="2" charset="0"/>
            </a:rPr>
            <a:t>Landowners can make reasonable use of the water, as long as it does not unfairly harm others downstream</a:t>
          </a:r>
        </a:p>
        <a:p>
          <a:pPr marL="171450" lvl="1" indent="-171450" algn="l" defTabSz="711200">
            <a:lnSpc>
              <a:spcPct val="90000"/>
            </a:lnSpc>
            <a:spcBef>
              <a:spcPct val="0"/>
            </a:spcBef>
            <a:spcAft>
              <a:spcPct val="15000"/>
            </a:spcAft>
            <a:buFont typeface="Arial" panose="020B0604020202020204" pitchFamily="34" charset="0"/>
            <a:buChar char="•"/>
          </a:pPr>
          <a:r>
            <a:rPr lang="en-US" sz="1600" b="0" i="0" kern="1200">
              <a:solidFill>
                <a:srgbClr val="0D2B68"/>
              </a:solidFill>
              <a:latin typeface="Exo 2" panose="00000500000000000000" pitchFamily="2" charset="0"/>
            </a:rPr>
            <a:t>Reflects regions with more abundant water</a:t>
          </a:r>
        </a:p>
      </dsp:txBody>
      <dsp:txXfrm>
        <a:off x="3387190" y="754893"/>
        <a:ext cx="2966191" cy="4127602"/>
      </dsp:txXfrm>
    </dsp:sp>
    <dsp:sp modelId="{246ED567-4261-4094-87B6-0DD29D017CB4}">
      <dsp:nvSpPr>
        <dsp:cNvPr id="0" name=""/>
        <dsp:cNvSpPr/>
      </dsp:nvSpPr>
      <dsp:spPr>
        <a:xfrm>
          <a:off x="6768648" y="287373"/>
          <a:ext cx="3087241" cy="487678"/>
        </a:xfrm>
        <a:prstGeom prst="rect">
          <a:avLst/>
        </a:prstGeom>
        <a:solidFill>
          <a:schemeClr val="accent1">
            <a:hueOff val="0"/>
            <a:satOff val="0"/>
            <a:lumOff val="0"/>
            <a:alphaOff val="0"/>
          </a:schemeClr>
        </a:solidFill>
        <a:ln w="158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3792" tIns="65024" rIns="113792" bIns="65024" numCol="1" spcCol="1270" anchor="ctr" anchorCtr="0">
          <a:noAutofit/>
        </a:bodyPr>
        <a:lstStyle/>
        <a:p>
          <a:pPr marL="0" lvl="0" indent="0" algn="ctr" defTabSz="711200">
            <a:lnSpc>
              <a:spcPct val="90000"/>
            </a:lnSpc>
            <a:spcBef>
              <a:spcPct val="0"/>
            </a:spcBef>
            <a:spcAft>
              <a:spcPct val="35000"/>
            </a:spcAft>
            <a:buNone/>
          </a:pPr>
          <a:r>
            <a:rPr lang="en-US" sz="1600" b="1" i="0" kern="1200">
              <a:solidFill>
                <a:schemeClr val="bg1"/>
              </a:solidFill>
              <a:latin typeface="Exo 2" panose="00000500000000000000" pitchFamily="2" charset="0"/>
            </a:rPr>
            <a:t>Community-based</a:t>
          </a:r>
          <a:endParaRPr lang="en-US" sz="1600" b="1" kern="1200">
            <a:solidFill>
              <a:schemeClr val="bg1"/>
            </a:solidFill>
            <a:latin typeface="Exo 2" panose="00000500000000000000" pitchFamily="2" charset="0"/>
          </a:endParaRPr>
        </a:p>
      </dsp:txBody>
      <dsp:txXfrm>
        <a:off x="6768648" y="287373"/>
        <a:ext cx="3087241" cy="487678"/>
      </dsp:txXfrm>
    </dsp:sp>
    <dsp:sp modelId="{CC766284-F208-4316-9307-C347E27D3D40}">
      <dsp:nvSpPr>
        <dsp:cNvPr id="0" name=""/>
        <dsp:cNvSpPr/>
      </dsp:nvSpPr>
      <dsp:spPr>
        <a:xfrm>
          <a:off x="6783494" y="761613"/>
          <a:ext cx="3057549" cy="4127602"/>
        </a:xfrm>
        <a:prstGeom prst="rect">
          <a:avLst/>
        </a:prstGeom>
        <a:solidFill>
          <a:schemeClr val="accent1">
            <a:alpha val="90000"/>
            <a:tint val="40000"/>
            <a:hueOff val="0"/>
            <a:satOff val="0"/>
            <a:lumOff val="0"/>
            <a:alphaOff val="0"/>
          </a:schemeClr>
        </a:solidFill>
        <a:ln w="15875"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5344" tIns="85344" rIns="113792" bIns="128016" numCol="1" spcCol="1270" anchor="t" anchorCtr="0">
          <a:noAutofit/>
        </a:bodyPr>
        <a:lstStyle/>
        <a:p>
          <a:pPr marL="171450" lvl="1" indent="-171450" algn="l" defTabSz="711200">
            <a:lnSpc>
              <a:spcPct val="90000"/>
            </a:lnSpc>
            <a:spcBef>
              <a:spcPct val="0"/>
            </a:spcBef>
            <a:spcAft>
              <a:spcPct val="15000"/>
            </a:spcAft>
            <a:buFont typeface="Arial" panose="020B0604020202020204" pitchFamily="34" charset="0"/>
            <a:buChar char="•"/>
          </a:pPr>
          <a:r>
            <a:rPr lang="en-US" sz="1600" b="0" i="0" kern="1200" dirty="0">
              <a:solidFill>
                <a:srgbClr val="0D2B68"/>
              </a:solidFill>
              <a:latin typeface="Exo 2" panose="00000500000000000000" pitchFamily="2" charset="0"/>
            </a:rPr>
            <a:t>Some water rights systems are tied to the needs of a community</a:t>
          </a:r>
          <a:endParaRPr lang="en-US" sz="1600" b="0" kern="1200" dirty="0">
            <a:solidFill>
              <a:srgbClr val="0D2B68"/>
            </a:solidFill>
            <a:latin typeface="Exo 2" panose="00000500000000000000" pitchFamily="2" charset="0"/>
          </a:endParaRPr>
        </a:p>
        <a:p>
          <a:pPr marL="171450" lvl="1" indent="-171450" algn="l" defTabSz="711200">
            <a:lnSpc>
              <a:spcPct val="90000"/>
            </a:lnSpc>
            <a:spcBef>
              <a:spcPct val="0"/>
            </a:spcBef>
            <a:spcAft>
              <a:spcPct val="15000"/>
            </a:spcAft>
            <a:buFont typeface="Arial" panose="020B0604020202020204" pitchFamily="34" charset="0"/>
            <a:buChar char="•"/>
          </a:pPr>
          <a:r>
            <a:rPr lang="en-US" sz="1600" b="0" i="0" kern="1200" dirty="0">
              <a:solidFill>
                <a:srgbClr val="0D2B68"/>
              </a:solidFill>
              <a:latin typeface="Exo 2" panose="00000500000000000000" pitchFamily="2" charset="0"/>
            </a:rPr>
            <a:t>For example, water rights in Pueblo New Mexico and </a:t>
          </a:r>
          <a:r>
            <a:rPr lang="en-US" sz="1600" kern="1200" dirty="0" err="1">
              <a:solidFill>
                <a:srgbClr val="0D2B68"/>
              </a:solidFill>
              <a:latin typeface="Exo 2" panose="00000500000000000000" pitchFamily="2" charset="0"/>
            </a:rPr>
            <a:t>Kitchenuhmaykoosib</a:t>
          </a:r>
          <a:r>
            <a:rPr lang="en-US" sz="1600" kern="1200" dirty="0">
              <a:solidFill>
                <a:srgbClr val="0D2B68"/>
              </a:solidFill>
              <a:latin typeface="Exo 2" panose="00000500000000000000" pitchFamily="2" charset="0"/>
            </a:rPr>
            <a:t> </a:t>
          </a:r>
          <a:r>
            <a:rPr lang="en-US" sz="1600" kern="1200" dirty="0" err="1">
              <a:solidFill>
                <a:srgbClr val="0D2B68"/>
              </a:solidFill>
              <a:latin typeface="Exo 2" panose="00000500000000000000" pitchFamily="2" charset="0"/>
            </a:rPr>
            <a:t>Inninuwug</a:t>
          </a:r>
          <a:r>
            <a:rPr lang="en-US" sz="1600" kern="1200" dirty="0">
              <a:solidFill>
                <a:srgbClr val="0D2B68"/>
              </a:solidFill>
              <a:latin typeface="Exo 2" panose="00000500000000000000" pitchFamily="2" charset="0"/>
            </a:rPr>
            <a:t> First Nation in Ontario Canada </a:t>
          </a:r>
          <a:r>
            <a:rPr lang="en-US" sz="1600" b="0" i="0" kern="1200" dirty="0">
              <a:solidFill>
                <a:srgbClr val="0D2B68"/>
              </a:solidFill>
              <a:latin typeface="Exo 2" panose="00000500000000000000" pitchFamily="2" charset="0"/>
            </a:rPr>
            <a:t>are both connected to long-standing community use and can expand with the needs of the community</a:t>
          </a:r>
        </a:p>
        <a:p>
          <a:pPr marL="171450" lvl="1" indent="-171450" algn="l" defTabSz="711200">
            <a:lnSpc>
              <a:spcPct val="90000"/>
            </a:lnSpc>
            <a:spcBef>
              <a:spcPct val="0"/>
            </a:spcBef>
            <a:spcAft>
              <a:spcPct val="15000"/>
            </a:spcAft>
            <a:buFont typeface="Arial" panose="020B0604020202020204" pitchFamily="34" charset="0"/>
            <a:buChar char="•"/>
          </a:pPr>
          <a:r>
            <a:rPr lang="en-US" sz="1600" b="0" i="0" kern="1200">
              <a:solidFill>
                <a:srgbClr val="0D2B68"/>
              </a:solidFill>
              <a:latin typeface="Exo 2" panose="00000500000000000000" pitchFamily="2" charset="0"/>
            </a:rPr>
            <a:t>These systems may reflect different values and relationships with water than state-based allocation systems</a:t>
          </a:r>
        </a:p>
      </dsp:txBody>
      <dsp:txXfrm>
        <a:off x="6783494" y="761613"/>
        <a:ext cx="3057549" cy="4127602"/>
      </dsp:txXfrm>
    </dsp:sp>
  </dsp:spTree>
</dsp:drawing>
</file>

<file path=ppt/diagrams/layout1.xml><?xml version="1.0" encoding="utf-8"?>
<dgm:layoutDef xmlns:dgm="http://schemas.openxmlformats.org/drawingml/2006/diagram" xmlns:a="http://schemas.openxmlformats.org/drawingml/2006/main" uniqueId="urn:microsoft.com/office/officeart/2008/layout/PictureStrips">
  <dgm:title val=""/>
  <dgm:desc val=""/>
  <dgm:catLst>
    <dgm:cat type="list" pri="12500"/>
    <dgm:cat type="picture" pri="13000"/>
    <dgm:cat type="pictureconvert" pri="13000"/>
  </dgm:catLst>
  <dgm:samp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sampData>
  <dgm:styleData>
    <dgm:dataModel>
      <dgm:ptLst>
        <dgm:pt modelId="0" type="doc"/>
        <dgm:pt modelId="10">
          <dgm:prSet phldr="1"/>
        </dgm:pt>
        <dgm:pt modelId="20">
          <dgm:prSet phldr="1"/>
        </dgm:pt>
      </dgm:ptLst>
      <dgm:cxnLst>
        <dgm:cxn modelId="40" srcId="0" destId="10" srcOrd="0" destOrd="0"/>
        <dgm:cxn modelId="5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40" srcId="0" destId="10" srcOrd="0" destOrd="0"/>
        <dgm:cxn modelId="50" srcId="0" destId="20" srcOrd="1" destOrd="0"/>
        <dgm:cxn modelId="60" srcId="0" destId="30" srcOrd="2" destOrd="0"/>
        <dgm:cxn modelId="70" srcId="0" destId="40" srcOrd="2" destOrd="0"/>
      </dgm:cxnLst>
      <dgm:bg/>
      <dgm:whole/>
    </dgm:dataModel>
  </dgm:clrData>
  <dgm:layoutNode name="Name0">
    <dgm:varLst>
      <dgm:dir/>
      <dgm:resizeHandles val="exact"/>
    </dgm:varLst>
    <dgm:choose name="Name1">
      <dgm:if name="Name2" func="var" arg="dir" op="equ" val="norm">
        <dgm:alg type="snake">
          <dgm:param type="off" val="ctr"/>
        </dgm:alg>
      </dgm:if>
      <dgm:else name="Name3">
        <dgm:alg type="snake">
          <dgm:param type="off" val="ctr"/>
          <dgm:param type="grDir" val="tR"/>
        </dgm:alg>
      </dgm:else>
    </dgm:choose>
    <dgm:shape xmlns:r="http://schemas.openxmlformats.org/officeDocument/2006/relationships" r:blip="">
      <dgm:adjLst/>
    </dgm:shape>
    <dgm:constrLst>
      <dgm:constr type="primFontSz" for="des" ptType="node" op="equ" val="65"/>
      <dgm:constr type="w" for="ch" forName="composite" refType="w"/>
      <dgm:constr type="h" for="ch" forName="composite" refType="h"/>
      <dgm:constr type="sp" refType="h" refFor="ch" refForName="composite" op="equ" fact="0.1"/>
      <dgm:constr type="h" for="ch" forName="sibTrans" refType="h" refFor="ch" refForName="composite" op="equ" fact="0.1"/>
      <dgm:constr type="w" for="ch" forName="sibTrans" refType="h" refFor="ch" refForName="sibTrans" op="equ"/>
    </dgm:constrLst>
    <dgm:forEach name="nodesForEach" axis="ch" ptType="node">
      <dgm:layoutNode name="composite">
        <dgm:alg type="composite">
          <dgm:param type="ar" val="3"/>
        </dgm:alg>
        <dgm:shape xmlns:r="http://schemas.openxmlformats.org/officeDocument/2006/relationships" r:blip="">
          <dgm:adjLst/>
        </dgm:shape>
        <dgm:choose name="Name4">
          <dgm:if name="Name5" func="var" arg="dir" op="equ" val="norm">
            <dgm:constrLst>
              <dgm:constr type="l" for="ch" forName="rect1" refType="w" fact="0.04"/>
              <dgm:constr type="t" for="ch" forName="rect1" refType="h" fact="0.13"/>
              <dgm:constr type="w" for="ch" forName="rect1" refType="w" fact="0.96"/>
              <dgm:constr type="h" for="ch" forName="rect1" refType="h" fact="0.9"/>
              <dgm:constr type="l" for="ch" forName="rect2" refType="w" fact="0"/>
              <dgm:constr type="t" for="ch" forName="rect2" refType="h" fact="0"/>
              <dgm:constr type="w" for="ch" forName="rect2" refType="w" fact="0.21"/>
              <dgm:constr type="h" for="ch" forName="rect2" refType="w" fact="0.315"/>
            </dgm:constrLst>
          </dgm:if>
          <dgm:else name="Name6">
            <dgm:constrLst>
              <dgm:constr type="l" for="ch" forName="rect1" refType="w" fact="0"/>
              <dgm:constr type="t" for="ch" forName="rect1" refType="h" fact="0.13"/>
              <dgm:constr type="w" for="ch" forName="rect1" refType="w" fact="0.96"/>
              <dgm:constr type="h" for="ch" forName="rect1" refType="h" fact="0.9"/>
              <dgm:constr type="l" for="ch" forName="rect2" refType="w" fact="0.79"/>
              <dgm:constr type="t" for="ch" forName="rect2" refType="h" fact="0"/>
              <dgm:constr type="w" for="ch" forName="rect2" refType="w" fact="0.21"/>
              <dgm:constr type="h" for="ch" forName="rect2" refType="w" fact="0.315"/>
            </dgm:constrLst>
          </dgm:else>
        </dgm:choose>
        <dgm:layoutNode name="rect1" styleLbl="trAlignAcc1">
          <dgm:varLst>
            <dgm:bulletEnabled val="1"/>
          </dgm:varLst>
          <dgm:alg type="tx">
            <dgm:param type="parTxLTRAlign" val="l"/>
          </dgm:alg>
          <dgm:shape xmlns:r="http://schemas.openxmlformats.org/officeDocument/2006/relationships" type="rect" r:blip="">
            <dgm:adjLst/>
          </dgm:shape>
          <dgm:presOf axis="desOrSelf" ptType="node"/>
          <dgm:choose name="Name7">
            <dgm:if name="Name8" func="var" arg="dir" op="equ" val="norm">
              <dgm:constrLst>
                <dgm:constr type="lMarg" refType="w" fact="0.6"/>
                <dgm:constr type="rMarg" refType="primFontSz" fact="0.3"/>
                <dgm:constr type="tMarg" refType="primFontSz" fact="0.3"/>
                <dgm:constr type="bMarg" refType="primFontSz" fact="0.3"/>
              </dgm:constrLst>
            </dgm:if>
            <dgm:else name="Name9">
              <dgm:constrLst>
                <dgm:constr type="lMarg" refType="primFontSz" fact="0.3"/>
                <dgm:constr type="rMarg" refType="w" fact="0.6"/>
                <dgm:constr type="tMarg" refType="primFontSz" fact="0.3"/>
                <dgm:constr type="bMarg" refType="primFontSz" fact="0.3"/>
              </dgm:constrLst>
            </dgm:else>
          </dgm:choose>
          <dgm:ruleLst>
            <dgm:rule type="primFontSz" val="5" fact="NaN" max="NaN"/>
          </dgm:ruleLst>
        </dgm:layoutNode>
        <dgm:layoutNode name="rect2" styleLbl="fgImgPlace1">
          <dgm:alg type="sp"/>
          <dgm:shape xmlns:r="http://schemas.openxmlformats.org/officeDocument/2006/relationships" type="rect" r:blip="" blipPhldr="1">
            <dgm:adjLst/>
          </dgm:shape>
          <dgm:presOf/>
        </dgm:layoutNod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matrix1">
  <dgm:title val=""/>
  <dgm:desc val=""/>
  <dgm:catLst>
    <dgm:cat type="matrix" pri="2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3" destOrd="0"/>
      </dgm:cxnLst>
      <dgm:bg/>
      <dgm:whole/>
    </dgm:dataModel>
  </dgm:styleData>
  <dgm:clrData>
    <dgm:dataModel>
      <dgm:ptLst>
        <dgm:pt modelId="0" type="doc"/>
        <dgm:pt modelId="1"/>
        <dgm:pt modelId="11"/>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3" destOrd="0"/>
      </dgm:cxnLst>
      <dgm:bg/>
      <dgm:whole/>
    </dgm:dataModel>
  </dgm:clrData>
  <dgm:layoutNode name="diagram">
    <dgm:varLst>
      <dgm:chMax val="1"/>
      <dgm:dir/>
      <dgm:animLvl val="ctr"/>
      <dgm:resizeHandles val="exact"/>
    </dgm:varLst>
    <dgm:alg type="composite"/>
    <dgm:shape xmlns:r="http://schemas.openxmlformats.org/officeDocument/2006/relationships" r:blip="">
      <dgm:adjLst/>
    </dgm:shape>
    <dgm:presOf/>
    <dgm:constrLst>
      <dgm:constr type="ctrX" for="ch" forName="matrix" refType="w" fact="0.5"/>
      <dgm:constr type="ctrY" for="ch" forName="matrix" refType="h" fact="0.5"/>
      <dgm:constr type="w" for="ch" forName="matrix" refType="w"/>
      <dgm:constr type="h" for="ch" forName="matrix" refType="h"/>
      <dgm:constr type="ctrX" for="ch" forName="centerTile" refType="w" fact="0.5"/>
      <dgm:constr type="ctrY" for="ch" forName="centerTile" refType="h" fact="0.5"/>
      <dgm:constr type="w" for="ch" forName="centerTile" refType="w" fact="0.3"/>
      <dgm:constr type="h" for="ch" forName="centerTile" refType="h" fact="0.25"/>
      <dgm:constr type="primFontSz" for="des" ptType="node" op="equ" val="65"/>
    </dgm:constrLst>
    <dgm:ruleLst/>
    <dgm:choose name="Name0">
      <dgm:if name="Name1" axis="ch" ptType="node" func="cnt" op="gte" val="1">
        <dgm:layoutNode name="matrix">
          <dgm:alg type="composite"/>
          <dgm:shape xmlns:r="http://schemas.openxmlformats.org/officeDocument/2006/relationships" r:blip="">
            <dgm:adjLst/>
          </dgm:shape>
          <dgm:presOf/>
          <dgm:constrLst>
            <dgm:constr type="l" for="ch" forName="tile1"/>
            <dgm:constr type="t" for="ch" forName="tile1"/>
            <dgm:constr type="r" for="ch" forName="tile1" refType="w" fact="0.5"/>
            <dgm:constr type="b" for="ch" forName="tile1" refType="h" fact="0.5"/>
            <dgm:constr type="l" for="ch" forName="tile1text" refType="l" refFor="ch" refForName="tile1"/>
            <dgm:constr type="t" for="ch" forName="tile1text" refType="t" refFor="ch" refForName="tile1"/>
            <dgm:constr type="w" for="ch" forName="tile1text" refType="w" refFor="ch" refForName="tile1"/>
            <dgm:constr type="h" for="ch" forName="tile1text" refType="h" refFor="ch" refForName="tile1" fact="0.75"/>
            <dgm:constr type="r" for="ch" forName="tile2" refType="w"/>
            <dgm:constr type="t" for="ch" forName="tile2"/>
            <dgm:constr type="l" for="ch" forName="tile2" refType="w" fact="0.5"/>
            <dgm:constr type="b" for="ch" forName="tile2" refType="h" fact="0.5"/>
            <dgm:constr type="r" for="ch" forName="tile2text" refType="r" refFor="ch" refForName="tile2"/>
            <dgm:constr type="t" for="ch" forName="tile2text" refType="t" refFor="ch" refForName="tile2"/>
            <dgm:constr type="w" for="ch" forName="tile2text" refType="w" refFor="ch" refForName="tile2"/>
            <dgm:constr type="h" for="ch" forName="tile2text" refType="h" refFor="ch" refForName="tile2" fact="0.75"/>
            <dgm:constr type="l" for="ch" forName="tile3"/>
            <dgm:constr type="b" for="ch" forName="tile3" refType="h"/>
            <dgm:constr type="r" for="ch" forName="tile3" refType="w" fact="0.5"/>
            <dgm:constr type="t" for="ch" forName="tile3" refType="h" fact="0.5"/>
            <dgm:constr type="l" for="ch" forName="tile3text" refType="l" refFor="ch" refForName="tile3"/>
            <dgm:constr type="b" for="ch" forName="tile3text" refType="b" refFor="ch" refForName="tile3"/>
            <dgm:constr type="w" for="ch" forName="tile3text" refType="w" refFor="ch" refForName="tile3"/>
            <dgm:constr type="h" for="ch" forName="tile3text" refType="h" refFor="ch" refForName="tile3" fact="0.75"/>
            <dgm:constr type="r" for="ch" forName="tile4" refType="w"/>
            <dgm:constr type="b" for="ch" forName="tile4" refType="h"/>
            <dgm:constr type="l" for="ch" forName="tile4" refType="w" fact="0.5"/>
            <dgm:constr type="t" for="ch" forName="tile4" refType="h" fact="0.5"/>
            <dgm:constr type="r" for="ch" forName="tile4text" refType="r" refFor="ch" refForName="tile4"/>
            <dgm:constr type="b" for="ch" forName="tile4text" refType="b" refFor="ch" refForName="tile4"/>
            <dgm:constr type="w" for="ch" forName="tile4text" refType="w" refFor="ch" refForName="tile4"/>
            <dgm:constr type="h" for="ch" forName="tile4text" refType="h" refFor="ch" refForName="tile4" fact="0.75"/>
          </dgm:constrLst>
          <dgm:ruleLst/>
          <dgm:layoutNode name="tile1" styleLbl="node1">
            <dgm:alg type="sp"/>
            <dgm:shape xmlns:r="http://schemas.openxmlformats.org/officeDocument/2006/relationships" rot="270" type="round1Rect" r:blip="">
              <dgm:adjLst/>
            </dgm:shape>
            <dgm:choose name="Name2">
              <dgm:if name="Name3" func="var" arg="dir" op="equ" val="norm">
                <dgm:presOf axis="ch ch desOrSelf" ptType="node node node" st="1 1 1" cnt="1 1 0"/>
              </dgm:if>
              <dgm:else name="Name4">
                <dgm:presOf axis="ch ch desOrSelf" ptType="node node node" st="1 2 1" cnt="1 1 0"/>
              </dgm:else>
            </dgm:choose>
            <dgm:constrLst/>
            <dgm:ruleLst/>
          </dgm:layoutNode>
          <dgm:layoutNode name="tile1text" styleLbl="node1">
            <dgm:varLst>
              <dgm:chMax val="0"/>
              <dgm:chPref val="0"/>
              <dgm:bulletEnabled val="1"/>
            </dgm:varLst>
            <dgm:choose name="Name5">
              <dgm:if name="Name6" axis="root des" func="maxDepth" op="gte" val="3">
                <dgm:alg type="tx">
                  <dgm:param type="txAnchorVert" val="t"/>
                  <dgm:param type="parTxLTRAlign" val="l"/>
                  <dgm:param type="parTxRTLAlign" val="r"/>
                </dgm:alg>
              </dgm:if>
              <dgm:else name="Name7">
                <dgm:alg type="tx"/>
              </dgm:else>
            </dgm:choose>
            <dgm:shape xmlns:r="http://schemas.openxmlformats.org/officeDocument/2006/relationships" rot="270" type="rect" r:blip="" hideGeom="1">
              <dgm:adjLst>
                <dgm:adj idx="1" val="0.2"/>
              </dgm:adjLst>
            </dgm:shape>
            <dgm:choose name="Name8">
              <dgm:if name="Name9" func="var" arg="dir" op="equ" val="norm">
                <dgm:presOf axis="ch ch desOrSelf" ptType="node node node" st="1 1 1" cnt="1 1 0"/>
              </dgm:if>
              <dgm:else name="Name10">
                <dgm:presOf axis="ch ch desOrSelf" ptType="node node node" st="1 2 1" cnt="1 1 0"/>
              </dgm:else>
            </dgm:choose>
            <dgm:constrLst/>
            <dgm:ruleLst>
              <dgm:rule type="primFontSz" val="5" fact="NaN" max="NaN"/>
            </dgm:ruleLst>
          </dgm:layoutNode>
          <dgm:layoutNode name="tile2" styleLbl="node1">
            <dgm:alg type="sp"/>
            <dgm:shape xmlns:r="http://schemas.openxmlformats.org/officeDocument/2006/relationships" type="round1Rect" r:blip="">
              <dgm:adjLst/>
            </dgm:shape>
            <dgm:choose name="Name11">
              <dgm:if name="Name12" func="var" arg="dir" op="equ" val="norm">
                <dgm:presOf axis="ch ch desOrSelf" ptType="node node node" st="1 2 1" cnt="1 1 0"/>
              </dgm:if>
              <dgm:else name="Name13">
                <dgm:presOf axis="ch ch desOrSelf" ptType="node node node" st="1 1 1" cnt="1 1 0"/>
              </dgm:else>
            </dgm:choose>
            <dgm:constrLst/>
            <dgm:ruleLst/>
          </dgm:layoutNode>
          <dgm:layoutNode name="tile2text" styleLbl="node1">
            <dgm:varLst>
              <dgm:chMax val="0"/>
              <dgm:chPref val="0"/>
              <dgm:bulletEnabled val="1"/>
            </dgm:varLst>
            <dgm:choose name="Name14">
              <dgm:if name="Name15" axis="root des" func="maxDepth" op="gte" val="3">
                <dgm:alg type="tx">
                  <dgm:param type="txAnchorVert" val="t"/>
                  <dgm:param type="parTxLTRAlign" val="l"/>
                  <dgm:param type="parTxRTLAlign" val="r"/>
                </dgm:alg>
              </dgm:if>
              <dgm:else name="Name16">
                <dgm:alg type="tx"/>
              </dgm:else>
            </dgm:choose>
            <dgm:shape xmlns:r="http://schemas.openxmlformats.org/officeDocument/2006/relationships" type="rect" r:blip="" hideGeom="1">
              <dgm:adjLst/>
            </dgm:shape>
            <dgm:choose name="Name17">
              <dgm:if name="Name18" func="var" arg="dir" op="equ" val="norm">
                <dgm:presOf axis="ch ch desOrSelf" ptType="node node node" st="1 2 1" cnt="1 1 0"/>
              </dgm:if>
              <dgm:else name="Name19">
                <dgm:presOf axis="ch ch desOrSelf" ptType="node node node" st="1 1 1" cnt="1 1 0"/>
              </dgm:else>
            </dgm:choose>
            <dgm:constrLst/>
            <dgm:ruleLst>
              <dgm:rule type="primFontSz" val="5" fact="NaN" max="NaN"/>
            </dgm:ruleLst>
          </dgm:layoutNode>
          <dgm:layoutNode name="tile3" styleLbl="node1">
            <dgm:alg type="sp"/>
            <dgm:shape xmlns:r="http://schemas.openxmlformats.org/officeDocument/2006/relationships" rot="180" type="round1Rect" r:blip="">
              <dgm:adjLst/>
            </dgm:shape>
            <dgm:choose name="Name20">
              <dgm:if name="Name21" func="var" arg="dir" op="equ" val="norm">
                <dgm:presOf axis="ch ch desOrSelf" ptType="node node node" st="1 3 1" cnt="1 1 0"/>
              </dgm:if>
              <dgm:else name="Name22">
                <dgm:presOf axis="ch ch desOrSelf" ptType="node node node" st="1 4 1" cnt="1 1 0"/>
              </dgm:else>
            </dgm:choose>
            <dgm:constrLst/>
            <dgm:ruleLst/>
          </dgm:layoutNode>
          <dgm:layoutNode name="tile3text" styleLbl="node1">
            <dgm:varLst>
              <dgm:chMax val="0"/>
              <dgm:chPref val="0"/>
              <dgm:bulletEnabled val="1"/>
            </dgm:varLst>
            <dgm:choose name="Name23">
              <dgm:if name="Name24" axis="root des" func="maxDepth" op="gte" val="3">
                <dgm:alg type="tx">
                  <dgm:param type="txAnchorVert" val="t"/>
                  <dgm:param type="parTxLTRAlign" val="l"/>
                  <dgm:param type="parTxRTLAlign" val="r"/>
                </dgm:alg>
              </dgm:if>
              <dgm:else name="Name25">
                <dgm:alg type="tx"/>
              </dgm:else>
            </dgm:choose>
            <dgm:shape xmlns:r="http://schemas.openxmlformats.org/officeDocument/2006/relationships" rot="180" type="rect" r:blip="" hideGeom="1">
              <dgm:adjLst/>
            </dgm:shape>
            <dgm:choose name="Name26">
              <dgm:if name="Name27" func="var" arg="dir" op="equ" val="norm">
                <dgm:presOf axis="ch ch desOrSelf" ptType="node node node" st="1 3 1" cnt="1 1 0"/>
              </dgm:if>
              <dgm:else name="Name28">
                <dgm:presOf axis="ch ch desOrSelf" ptType="node node node" st="1 4 1" cnt="1 1 0"/>
              </dgm:else>
            </dgm:choose>
            <dgm:constrLst/>
            <dgm:ruleLst>
              <dgm:rule type="primFontSz" val="5" fact="NaN" max="NaN"/>
            </dgm:ruleLst>
          </dgm:layoutNode>
          <dgm:layoutNode name="tile4" styleLbl="node1">
            <dgm:alg type="sp"/>
            <dgm:shape xmlns:r="http://schemas.openxmlformats.org/officeDocument/2006/relationships" rot="90" type="round1Rect" r:blip="">
              <dgm:adjLst/>
            </dgm:shape>
            <dgm:choose name="Name29">
              <dgm:if name="Name30" func="var" arg="dir" op="equ" val="norm">
                <dgm:presOf axis="ch ch desOrSelf" ptType="node node node" st="1 4 1" cnt="1 1 0"/>
              </dgm:if>
              <dgm:else name="Name31">
                <dgm:presOf axis="ch ch desOrSelf" ptType="node node node" st="1 3 1" cnt="1 1 0"/>
              </dgm:else>
            </dgm:choose>
            <dgm:constrLst/>
            <dgm:ruleLst/>
          </dgm:layoutNode>
          <dgm:layoutNode name="tile4text" styleLbl="node1">
            <dgm:varLst>
              <dgm:chMax val="0"/>
              <dgm:chPref val="0"/>
              <dgm:bulletEnabled val="1"/>
            </dgm:varLst>
            <dgm:choose name="Name32">
              <dgm:if name="Name33" axis="root des" func="maxDepth" op="gte" val="3">
                <dgm:alg type="tx">
                  <dgm:param type="txAnchorVert" val="t"/>
                  <dgm:param type="parTxLTRAlign" val="l"/>
                  <dgm:param type="parTxRTLAlign" val="r"/>
                </dgm:alg>
              </dgm:if>
              <dgm:else name="Name34">
                <dgm:alg type="tx"/>
              </dgm:else>
            </dgm:choose>
            <dgm:shape xmlns:r="http://schemas.openxmlformats.org/officeDocument/2006/relationships" rot="90" type="rect" r:blip="" hideGeom="1">
              <dgm:adjLst/>
            </dgm:shape>
            <dgm:choose name="Name35">
              <dgm:if name="Name36" func="var" arg="dir" op="equ" val="norm">
                <dgm:presOf axis="ch ch desOrSelf" ptType="node node node" st="1 4 1" cnt="1 1 0"/>
              </dgm:if>
              <dgm:else name="Name37">
                <dgm:presOf axis="ch ch desOrSelf" ptType="node node node" st="1 3 1" cnt="1 1 0"/>
              </dgm:else>
            </dgm:choose>
            <dgm:constrLst/>
            <dgm:ruleLst>
              <dgm:rule type="primFontSz" val="5" fact="NaN" max="NaN"/>
            </dgm:ruleLst>
          </dgm:layoutNode>
        </dgm:layoutNode>
        <dgm:layoutNode name="centerTile" styleLbl="fgShp">
          <dgm:varLst>
            <dgm:chMax val="0"/>
            <dgm:chPref val="0"/>
          </dgm:varLst>
          <dgm:alg type="tx"/>
          <dgm:shape xmlns:r="http://schemas.openxmlformats.org/officeDocument/2006/relationships" type="roundRect" r:blip="">
            <dgm:adjLst/>
          </dgm:shape>
          <dgm:presOf axis="ch" ptType="node" cnt="1"/>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38"/>
    </dgm:choose>
  </dgm:layoutNode>
</dgm:layoutDef>
</file>

<file path=ppt/diagrams/layout3.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7">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2#1">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8">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BAB1EBA7-9943-4701-8C5D-842CA940B8F7}"/>
              </a:ext>
            </a:extLst>
          </p:cNvPr>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n-US"/>
          </a:p>
        </p:txBody>
      </p:sp>
      <p:sp>
        <p:nvSpPr>
          <p:cNvPr id="3" name="Date Placeholder 2">
            <a:extLst>
              <a:ext uri="{FF2B5EF4-FFF2-40B4-BE49-F238E27FC236}">
                <a16:creationId xmlns:a16="http://schemas.microsoft.com/office/drawing/2014/main" id="{95070988-F1FC-4986-865A-6B5EB50BFEB2}"/>
              </a:ext>
            </a:extLst>
          </p:cNvPr>
          <p:cNvSpPr>
            <a:spLocks noGrp="1"/>
          </p:cNvSpPr>
          <p:nvPr>
            <p:ph type="dt" sz="quarter" idx="1"/>
          </p:nvPr>
        </p:nvSpPr>
        <p:spPr>
          <a:xfrm>
            <a:off x="3970938" y="0"/>
            <a:ext cx="3037840" cy="466434"/>
          </a:xfrm>
          <a:prstGeom prst="rect">
            <a:avLst/>
          </a:prstGeom>
        </p:spPr>
        <p:txBody>
          <a:bodyPr vert="horz" lIns="93177" tIns="46589" rIns="93177" bIns="46589" rtlCol="0"/>
          <a:lstStyle>
            <a:lvl1pPr algn="r">
              <a:defRPr sz="1200"/>
            </a:lvl1pPr>
          </a:lstStyle>
          <a:p>
            <a:fld id="{0EF2D777-8722-4B3C-8FB4-191BB76F2DD4}" type="datetimeFigureOut">
              <a:rPr lang="en-US" smtClean="0"/>
              <a:t>8/27/2026</a:t>
            </a:fld>
            <a:endParaRPr lang="en-US"/>
          </a:p>
        </p:txBody>
      </p:sp>
      <p:sp>
        <p:nvSpPr>
          <p:cNvPr id="4" name="Footer Placeholder 3">
            <a:extLst>
              <a:ext uri="{FF2B5EF4-FFF2-40B4-BE49-F238E27FC236}">
                <a16:creationId xmlns:a16="http://schemas.microsoft.com/office/drawing/2014/main" id="{A161BFC6-E39C-45F4-B4D0-0B1D7042542D}"/>
              </a:ext>
            </a:extLst>
          </p:cNvPr>
          <p:cNvSpPr>
            <a:spLocks noGrp="1"/>
          </p:cNvSpPr>
          <p:nvPr>
            <p:ph type="ftr" sz="quarter" idx="2"/>
          </p:nvPr>
        </p:nvSpPr>
        <p:spPr>
          <a:xfrm>
            <a:off x="0" y="8829967"/>
            <a:ext cx="3037840" cy="466433"/>
          </a:xfrm>
          <a:prstGeom prst="rect">
            <a:avLst/>
          </a:prstGeom>
        </p:spPr>
        <p:txBody>
          <a:bodyPr vert="horz" lIns="93177" tIns="46589" rIns="93177" bIns="46589"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12F3D476-6BFA-452E-9810-03A6486247C8}"/>
              </a:ext>
            </a:extLst>
          </p:cNvPr>
          <p:cNvSpPr>
            <a:spLocks noGrp="1"/>
          </p:cNvSpPr>
          <p:nvPr>
            <p:ph type="sldNum" sz="quarter" idx="3"/>
          </p:nvPr>
        </p:nvSpPr>
        <p:spPr>
          <a:xfrm>
            <a:off x="3970938" y="8829967"/>
            <a:ext cx="3037840" cy="466433"/>
          </a:xfrm>
          <a:prstGeom prst="rect">
            <a:avLst/>
          </a:prstGeom>
        </p:spPr>
        <p:txBody>
          <a:bodyPr vert="horz" lIns="93177" tIns="46589" rIns="93177" bIns="46589" rtlCol="0" anchor="b"/>
          <a:lstStyle>
            <a:lvl1pPr algn="r">
              <a:defRPr sz="1200"/>
            </a:lvl1pPr>
          </a:lstStyle>
          <a:p>
            <a:fld id="{9953D67E-0CA5-4A10-A103-89805A1A6634}" type="slidenum">
              <a:rPr lang="en-US" smtClean="0"/>
              <a:t>‹#›</a:t>
            </a:fld>
            <a:endParaRPr lang="en-US"/>
          </a:p>
        </p:txBody>
      </p:sp>
    </p:spTree>
    <p:extLst>
      <p:ext uri="{BB962C8B-B14F-4D97-AF65-F5344CB8AC3E}">
        <p14:creationId xmlns:p14="http://schemas.microsoft.com/office/powerpoint/2010/main" val="16065391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idx="1"/>
          </p:nvPr>
        </p:nvSpPr>
        <p:spPr>
          <a:xfrm>
            <a:off x="3970938" y="0"/>
            <a:ext cx="3037840" cy="466434"/>
          </a:xfrm>
          <a:prstGeom prst="rect">
            <a:avLst/>
          </a:prstGeom>
        </p:spPr>
        <p:txBody>
          <a:bodyPr vert="horz" lIns="93177" tIns="46589" rIns="93177" bIns="46589" rtlCol="0"/>
          <a:lstStyle>
            <a:lvl1pPr algn="r">
              <a:defRPr sz="1200"/>
            </a:lvl1pPr>
          </a:lstStyle>
          <a:p>
            <a:fld id="{2F1C89B6-0167-0549-A9D3-815C20C90D38}" type="datetimeFigureOut">
              <a:rPr lang="en-US" smtClean="0"/>
              <a:t>8/27/2026</a:t>
            </a:fld>
            <a:endParaRPr lang="en-US"/>
          </a:p>
        </p:txBody>
      </p:sp>
      <p:sp>
        <p:nvSpPr>
          <p:cNvPr id="4" name="Slide Image Placeholder 3"/>
          <p:cNvSpPr>
            <a:spLocks noGrp="1" noRot="1" noChangeAspect="1"/>
          </p:cNvSpPr>
          <p:nvPr>
            <p:ph type="sldImg" idx="2"/>
          </p:nvPr>
        </p:nvSpPr>
        <p:spPr>
          <a:xfrm>
            <a:off x="717550" y="1162050"/>
            <a:ext cx="5575300" cy="3136900"/>
          </a:xfrm>
          <a:prstGeom prst="rect">
            <a:avLst/>
          </a:prstGeom>
          <a:noFill/>
          <a:ln w="12700">
            <a:solidFill>
              <a:prstClr val="black"/>
            </a:solidFill>
          </a:ln>
        </p:spPr>
        <p:txBody>
          <a:bodyPr vert="horz" lIns="93177" tIns="46589" rIns="93177" bIns="46589" rtlCol="0" anchor="ctr"/>
          <a:lstStyle/>
          <a:p>
            <a:endParaRPr lang="en-US"/>
          </a:p>
        </p:txBody>
      </p:sp>
      <p:sp>
        <p:nvSpPr>
          <p:cNvPr id="5" name="Notes Placeholder 4"/>
          <p:cNvSpPr>
            <a:spLocks noGrp="1"/>
          </p:cNvSpPr>
          <p:nvPr>
            <p:ph type="body" sz="quarter" idx="3"/>
          </p:nvPr>
        </p:nvSpPr>
        <p:spPr>
          <a:xfrm>
            <a:off x="701040" y="4473892"/>
            <a:ext cx="5608320" cy="3660458"/>
          </a:xfrm>
          <a:prstGeom prst="rect">
            <a:avLst/>
          </a:prstGeom>
        </p:spPr>
        <p:txBody>
          <a:bodyPr vert="horz" lIns="93177" tIns="46589" rIns="93177" bIns="46589"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7"/>
            <a:ext cx="3037840" cy="466433"/>
          </a:xfrm>
          <a:prstGeom prst="rect">
            <a:avLst/>
          </a:prstGeom>
        </p:spPr>
        <p:txBody>
          <a:bodyPr vert="horz" lIns="93177" tIns="46589" rIns="93177" bIns="46589" rtlCol="0" anchor="b"/>
          <a:lstStyle>
            <a:lvl1pPr algn="l">
              <a:defRPr sz="1200"/>
            </a:lvl1pPr>
          </a:lstStyle>
          <a:p>
            <a:endParaRPr lang="en-US"/>
          </a:p>
        </p:txBody>
      </p:sp>
      <p:sp>
        <p:nvSpPr>
          <p:cNvPr id="7" name="Slide Number Placeholder 6"/>
          <p:cNvSpPr>
            <a:spLocks noGrp="1"/>
          </p:cNvSpPr>
          <p:nvPr>
            <p:ph type="sldNum" sz="quarter" idx="5"/>
          </p:nvPr>
        </p:nvSpPr>
        <p:spPr>
          <a:xfrm>
            <a:off x="3970938" y="8829967"/>
            <a:ext cx="3037840" cy="466433"/>
          </a:xfrm>
          <a:prstGeom prst="rect">
            <a:avLst/>
          </a:prstGeom>
        </p:spPr>
        <p:txBody>
          <a:bodyPr vert="horz" lIns="93177" tIns="46589" rIns="93177" bIns="46589" rtlCol="0" anchor="b"/>
          <a:lstStyle>
            <a:lvl1pPr algn="r">
              <a:defRPr sz="1200"/>
            </a:lvl1pPr>
          </a:lstStyle>
          <a:p>
            <a:fld id="{A2430F75-B5EC-044F-A636-30352D0A1350}" type="slidenum">
              <a:rPr lang="en-US" smtClean="0"/>
              <a:t>‹#›</a:t>
            </a:fld>
            <a:endParaRPr lang="en-US"/>
          </a:p>
        </p:txBody>
      </p:sp>
    </p:spTree>
    <p:extLst>
      <p:ext uri="{BB962C8B-B14F-4D97-AF65-F5344CB8AC3E}">
        <p14:creationId xmlns:p14="http://schemas.microsoft.com/office/powerpoint/2010/main" val="16028376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r>
              <a:rPr lang="en-US" sz="1200" b="0" i="0" kern="1200" dirty="0">
                <a:solidFill>
                  <a:schemeClr val="tx1"/>
                </a:solidFill>
                <a:effectLst/>
                <a:latin typeface="+mn-lt"/>
                <a:ea typeface="+mn-ea"/>
                <a:cs typeface="+mn-cs"/>
              </a:rPr>
              <a:t>Before we even introduce the title or the framework, we want to start with a very simple question: </a:t>
            </a:r>
            <a:r>
              <a:rPr lang="en-US" sz="1200" b="1" i="0" kern="1200" dirty="0">
                <a:solidFill>
                  <a:schemeClr val="tx1"/>
                </a:solidFill>
                <a:effectLst/>
                <a:latin typeface="+mn-lt"/>
                <a:ea typeface="+mn-ea"/>
                <a:cs typeface="+mn-cs"/>
              </a:rPr>
              <a:t>what comes to mind when you hear the word “water”?</a:t>
            </a:r>
          </a:p>
          <a:p>
            <a:br>
              <a:rPr lang="en-US" sz="1200" b="0" i="0" kern="1200" dirty="0">
                <a:solidFill>
                  <a:schemeClr val="tx1"/>
                </a:solidFill>
                <a:effectLst/>
                <a:latin typeface="+mn-lt"/>
                <a:ea typeface="+mn-ea"/>
                <a:cs typeface="+mn-cs"/>
              </a:rPr>
            </a:br>
            <a:r>
              <a:rPr lang="en-US" sz="1200" b="0" i="0" kern="1200" dirty="0">
                <a:solidFill>
                  <a:schemeClr val="tx1"/>
                </a:solidFill>
                <a:effectLst/>
                <a:latin typeface="+mn-lt"/>
                <a:ea typeface="+mn-ea"/>
                <a:cs typeface="+mn-cs"/>
              </a:rPr>
              <a:t>There is no single right answer here. People may think about drinking water, rivers, drought, swimming, farming, flooding, wildlife, infrastructure, culture, or daily life. That range is exactly the point.</a:t>
            </a:r>
          </a:p>
          <a:p>
            <a:r>
              <a:rPr lang="en-US" sz="1200" b="0" i="0" kern="1200" dirty="0">
                <a:solidFill>
                  <a:schemeClr val="tx1"/>
                </a:solidFill>
                <a:effectLst/>
                <a:latin typeface="+mn-lt"/>
                <a:ea typeface="+mn-ea"/>
                <a:cs typeface="+mn-cs"/>
              </a:rPr>
              <a:t>We ask this question first because we want to capture people’s initial thoughts </a:t>
            </a:r>
            <a:r>
              <a:rPr lang="en-US" sz="1200" b="1" i="0" kern="1200" dirty="0">
                <a:solidFill>
                  <a:schemeClr val="tx1"/>
                </a:solidFill>
                <a:effectLst/>
                <a:latin typeface="+mn-lt"/>
                <a:ea typeface="+mn-ea"/>
                <a:cs typeface="+mn-cs"/>
              </a:rPr>
              <a:t>without shaping their answers too early</a:t>
            </a:r>
            <a:r>
              <a:rPr lang="en-US" sz="1200" b="0" i="0" kern="1200" dirty="0">
                <a:solidFill>
                  <a:schemeClr val="tx1"/>
                </a:solidFill>
                <a:effectLst/>
                <a:latin typeface="+mn-lt"/>
                <a:ea typeface="+mn-ea"/>
                <a:cs typeface="+mn-cs"/>
              </a:rPr>
              <a:t>. Once we introduce terms like water security or systems thinking, people may start answering in ways they think are expected. Starting here helps us see the variety of perspectives people already bring into the room.</a:t>
            </a:r>
          </a:p>
          <a:p>
            <a:endParaRPr lang="en-US" sz="1200" b="0" i="0" kern="1200" dirty="0">
              <a:solidFill>
                <a:schemeClr val="tx1"/>
              </a:solidFill>
              <a:effectLst/>
              <a:latin typeface="+mn-lt"/>
              <a:ea typeface="+mn-ea"/>
              <a:cs typeface="+mn-cs"/>
            </a:endParaRPr>
          </a:p>
          <a:p>
            <a:r>
              <a:rPr lang="en-US" sz="1200" b="0" i="0" kern="1200" dirty="0">
                <a:solidFill>
                  <a:schemeClr val="tx1"/>
                </a:solidFill>
                <a:effectLst/>
                <a:latin typeface="+mn-lt"/>
                <a:ea typeface="+mn-ea"/>
                <a:cs typeface="+mn-cs"/>
              </a:rPr>
              <a:t>As we collect responses, notice how broad they are. Some answers may focus on water as a natural resource, some on human needs, and some on infrastructure or hazards. This helps show, right from the beginning, that water means different things to different people, and that those differences matter when we think about water challenges.</a:t>
            </a:r>
          </a:p>
          <a:p>
            <a:endParaRPr lang="en-US" dirty="0"/>
          </a:p>
          <a:p>
            <a:r>
              <a:rPr lang="en-US" sz="1200" b="0" i="0" kern="1200" dirty="0">
                <a:solidFill>
                  <a:schemeClr val="tx1"/>
                </a:solidFill>
                <a:effectLst/>
                <a:latin typeface="+mn-lt"/>
                <a:ea typeface="+mn-ea"/>
                <a:cs typeface="+mn-cs"/>
              </a:rPr>
              <a:t>Good options for collecting and displaying answers include:</a:t>
            </a:r>
          </a:p>
          <a:p>
            <a:pPr marL="171450" indent="-171450">
              <a:buFont typeface="Arial" panose="020B0604020202020204" pitchFamily="34" charset="0"/>
              <a:buChar char="•"/>
            </a:pPr>
            <a:r>
              <a:rPr lang="en-US" sz="1200" b="0" i="0" kern="1200" dirty="0" err="1">
                <a:solidFill>
                  <a:schemeClr val="tx1"/>
                </a:solidFill>
                <a:effectLst/>
                <a:latin typeface="+mn-lt"/>
                <a:ea typeface="+mn-ea"/>
                <a:cs typeface="+mn-cs"/>
              </a:rPr>
              <a:t>Mentimeter</a:t>
            </a:r>
            <a:endParaRPr lang="en-US" sz="1200" b="0" i="0" kern="1200" dirty="0">
              <a:solidFill>
                <a:schemeClr val="tx1"/>
              </a:solidFill>
              <a:effectLst/>
              <a:latin typeface="+mn-lt"/>
              <a:ea typeface="+mn-ea"/>
              <a:cs typeface="+mn-cs"/>
            </a:endParaRPr>
          </a:p>
          <a:p>
            <a:pPr marL="171450" indent="-171450">
              <a:buFont typeface="Arial" panose="020B0604020202020204" pitchFamily="34" charset="0"/>
              <a:buChar char="•"/>
            </a:pPr>
            <a:r>
              <a:rPr lang="en-US" sz="1200" b="0" i="0" kern="1200" dirty="0">
                <a:solidFill>
                  <a:schemeClr val="tx1"/>
                </a:solidFill>
                <a:effectLst/>
                <a:latin typeface="+mn-lt"/>
                <a:ea typeface="+mn-ea"/>
                <a:cs typeface="+mn-cs"/>
              </a:rPr>
              <a:t>other live polling or word cloud tools</a:t>
            </a:r>
          </a:p>
          <a:p>
            <a:pPr marL="171450" indent="-171450">
              <a:buFont typeface="Arial" panose="020B0604020202020204" pitchFamily="34" charset="0"/>
              <a:buChar char="•"/>
            </a:pPr>
            <a:r>
              <a:rPr lang="en-US" sz="1200" b="0" i="0" kern="1200" dirty="0">
                <a:solidFill>
                  <a:schemeClr val="tx1"/>
                </a:solidFill>
                <a:effectLst/>
                <a:latin typeface="+mn-lt"/>
                <a:ea typeface="+mn-ea"/>
                <a:cs typeface="+mn-cs"/>
              </a:rPr>
              <a:t>a shared online document or </a:t>
            </a:r>
            <a:r>
              <a:rPr lang="en-US" sz="1200" b="0" i="0" kern="1200" dirty="0" err="1">
                <a:solidFill>
                  <a:schemeClr val="tx1"/>
                </a:solidFill>
                <a:effectLst/>
                <a:latin typeface="+mn-lt"/>
                <a:ea typeface="+mn-ea"/>
                <a:cs typeface="+mn-cs"/>
              </a:rPr>
              <a:t>jamboard</a:t>
            </a:r>
            <a:r>
              <a:rPr lang="en-US" sz="1200" b="0" i="0" kern="1200" dirty="0">
                <a:solidFill>
                  <a:schemeClr val="tx1"/>
                </a:solidFill>
                <a:effectLst/>
                <a:latin typeface="+mn-lt"/>
                <a:ea typeface="+mn-ea"/>
                <a:cs typeface="+mn-cs"/>
              </a:rPr>
              <a:t>-style platform</a:t>
            </a:r>
          </a:p>
          <a:p>
            <a:pPr marL="171450" indent="-171450">
              <a:buFont typeface="Arial" panose="020B0604020202020204" pitchFamily="34" charset="0"/>
              <a:buChar char="•"/>
            </a:pPr>
            <a:r>
              <a:rPr lang="en-US" sz="1200" b="0" i="0" kern="1200" dirty="0">
                <a:solidFill>
                  <a:schemeClr val="tx1"/>
                </a:solidFill>
                <a:effectLst/>
                <a:latin typeface="+mn-lt"/>
                <a:ea typeface="+mn-ea"/>
                <a:cs typeface="+mn-cs"/>
              </a:rPr>
              <a:t>a whiteboard or flip chart for in-person groups</a:t>
            </a:r>
          </a:p>
          <a:p>
            <a:endParaRPr lang="en-US" dirty="0"/>
          </a:p>
          <a:p>
            <a:r>
              <a:rPr lang="en-US" dirty="0"/>
              <a:t>Note: we intentionally started with this question before the title slide to not introduce language that could influence answers </a:t>
            </a:r>
          </a:p>
        </p:txBody>
      </p:sp>
      <p:sp>
        <p:nvSpPr>
          <p:cNvPr id="4" name="Slide Number Placeholder 3"/>
          <p:cNvSpPr>
            <a:spLocks noGrp="1"/>
          </p:cNvSpPr>
          <p:nvPr>
            <p:ph type="sldNum" sz="quarter" idx="5"/>
          </p:nvPr>
        </p:nvSpPr>
        <p:spPr/>
        <p:txBody>
          <a:bodyPr/>
          <a:lstStyle/>
          <a:p>
            <a:fld id="{A2430F75-B5EC-044F-A636-30352D0A1350}" type="slidenum">
              <a:rPr lang="en-US" smtClean="0"/>
              <a:t>1</a:t>
            </a:fld>
            <a:endParaRPr lang="en-US"/>
          </a:p>
        </p:txBody>
      </p:sp>
    </p:spTree>
    <p:extLst>
      <p:ext uri="{BB962C8B-B14F-4D97-AF65-F5344CB8AC3E}">
        <p14:creationId xmlns:p14="http://schemas.microsoft.com/office/powerpoint/2010/main" val="55360236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kern="1200">
                <a:solidFill>
                  <a:schemeClr val="tx1"/>
                </a:solidFill>
                <a:effectLst/>
                <a:latin typeface="+mn-lt"/>
                <a:ea typeface="+mn-ea"/>
                <a:cs typeface="+mn-cs"/>
              </a:rPr>
              <a:t>Before we get deeper into this first worldview, let’s pause for another quick question: </a:t>
            </a:r>
            <a:r>
              <a:rPr lang="en-US" sz="1200" b="1" i="0" kern="1200">
                <a:solidFill>
                  <a:schemeClr val="tx1"/>
                </a:solidFill>
                <a:effectLst/>
                <a:latin typeface="+mn-lt"/>
                <a:ea typeface="+mn-ea"/>
                <a:cs typeface="+mn-cs"/>
              </a:rPr>
              <a:t>what words come to mind when you think about water in the environment?</a:t>
            </a:r>
          </a:p>
          <a:p>
            <a:endParaRPr lang="en-US" sz="1200" b="0" i="0" kern="1200">
              <a:solidFill>
                <a:schemeClr val="tx1"/>
              </a:solidFill>
              <a:effectLst/>
              <a:latin typeface="+mn-lt"/>
              <a:ea typeface="+mn-ea"/>
              <a:cs typeface="+mn-cs"/>
            </a:endParaRPr>
          </a:p>
          <a:p>
            <a:r>
              <a:rPr lang="en-US" sz="1200" b="0" i="0" kern="1200">
                <a:solidFill>
                  <a:schemeClr val="tx1"/>
                </a:solidFill>
                <a:effectLst/>
                <a:latin typeface="+mn-lt"/>
                <a:ea typeface="+mn-ea"/>
                <a:cs typeface="+mn-cs"/>
              </a:rPr>
              <a:t>This question is meant to narrow our focus a bit from the opening water question. Now we are thinking specifically about water as part of the </a:t>
            </a:r>
            <a:r>
              <a:rPr lang="en-US" sz="1200" b="1" i="0" kern="1200">
                <a:solidFill>
                  <a:schemeClr val="tx1"/>
                </a:solidFill>
                <a:effectLst/>
                <a:latin typeface="+mn-lt"/>
                <a:ea typeface="+mn-ea"/>
                <a:cs typeface="+mn-cs"/>
              </a:rPr>
              <a:t>natural system</a:t>
            </a:r>
            <a:r>
              <a:rPr lang="en-US" sz="1200" b="0" i="0" kern="1200">
                <a:solidFill>
                  <a:schemeClr val="tx1"/>
                </a:solidFill>
                <a:effectLst/>
                <a:latin typeface="+mn-lt"/>
                <a:ea typeface="+mn-ea"/>
                <a:cs typeface="+mn-cs"/>
              </a:rPr>
              <a:t>—for example, rivers, rainfall, snowpack, groundwater, ecosystems, drought, flooding, or water quality.</a:t>
            </a:r>
          </a:p>
          <a:p>
            <a:endParaRPr lang="en-US"/>
          </a:p>
        </p:txBody>
      </p:sp>
      <p:sp>
        <p:nvSpPr>
          <p:cNvPr id="4" name="Slide Number Placeholder 3"/>
          <p:cNvSpPr>
            <a:spLocks noGrp="1"/>
          </p:cNvSpPr>
          <p:nvPr>
            <p:ph type="sldNum" sz="quarter" idx="5"/>
          </p:nvPr>
        </p:nvSpPr>
        <p:spPr/>
        <p:txBody>
          <a:bodyPr/>
          <a:lstStyle/>
          <a:p>
            <a:fld id="{A2430F75-B5EC-044F-A636-30352D0A1350}" type="slidenum">
              <a:rPr lang="en-US" smtClean="0"/>
              <a:t>13</a:t>
            </a:fld>
            <a:endParaRPr lang="en-US"/>
          </a:p>
        </p:txBody>
      </p:sp>
    </p:spTree>
    <p:extLst>
      <p:ext uri="{BB962C8B-B14F-4D97-AF65-F5344CB8AC3E}">
        <p14:creationId xmlns:p14="http://schemas.microsoft.com/office/powerpoint/2010/main" val="46705899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2258E65-1ECB-0D64-770D-B25F0BC4C19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33A9E88-8EBE-31A3-3428-36454F3268E1}"/>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5B243C60-73AB-17F0-5DA8-3262AA955F27}"/>
              </a:ext>
            </a:extLst>
          </p:cNvPr>
          <p:cNvSpPr>
            <a:spLocks noGrp="1"/>
          </p:cNvSpPr>
          <p:nvPr>
            <p:ph type="body" idx="1"/>
          </p:nvPr>
        </p:nvSpPr>
        <p:spPr/>
        <p:txBody>
          <a:bodyPr/>
          <a:lstStyle/>
          <a:p>
            <a:r>
              <a:rPr lang="en-US" sz="1200" b="0" i="0" kern="1200" dirty="0">
                <a:solidFill>
                  <a:schemeClr val="tx1"/>
                </a:solidFill>
                <a:effectLst/>
                <a:latin typeface="+mn-lt"/>
                <a:ea typeface="+mn-ea"/>
                <a:cs typeface="+mn-cs"/>
              </a:rPr>
              <a:t>Fresh water is a </a:t>
            </a:r>
            <a:r>
              <a:rPr lang="en-US" sz="1200" b="1" i="0" kern="1200" dirty="0">
                <a:solidFill>
                  <a:schemeClr val="tx1"/>
                </a:solidFill>
                <a:effectLst/>
                <a:latin typeface="+mn-lt"/>
                <a:ea typeface="+mn-ea"/>
                <a:cs typeface="+mn-cs"/>
              </a:rPr>
              <a:t>renewable but limited environmental resource</a:t>
            </a:r>
            <a:r>
              <a:rPr lang="en-US" sz="1200" b="0" i="0" kern="1200" dirty="0">
                <a:solidFill>
                  <a:schemeClr val="tx1"/>
                </a:solidFill>
                <a:effectLst/>
                <a:latin typeface="+mn-lt"/>
                <a:ea typeface="+mn-ea"/>
                <a:cs typeface="+mn-cs"/>
              </a:rPr>
              <a:t>. We mainly say this about </a:t>
            </a:r>
            <a:r>
              <a:rPr lang="en-US" sz="1200" b="1" i="0" kern="1200" dirty="0">
                <a:solidFill>
                  <a:schemeClr val="tx1"/>
                </a:solidFill>
                <a:effectLst/>
                <a:latin typeface="+mn-lt"/>
                <a:ea typeface="+mn-ea"/>
                <a:cs typeface="+mn-cs"/>
              </a:rPr>
              <a:t>fresh water</a:t>
            </a:r>
            <a:r>
              <a:rPr lang="en-US" sz="1200" b="0" i="0" kern="1200" dirty="0">
                <a:solidFill>
                  <a:schemeClr val="tx1"/>
                </a:solidFill>
                <a:effectLst/>
                <a:latin typeface="+mn-lt"/>
                <a:ea typeface="+mn-ea"/>
                <a:cs typeface="+mn-cs"/>
              </a:rPr>
              <a:t>, because even though Earth has a lot of water, not all of it is in a form that people can easily use. Much of the planet’s water is salt water, and even fresh water may be frozen, difficult to access, or not available where and when it is needed.</a:t>
            </a:r>
          </a:p>
          <a:p>
            <a:endParaRPr lang="en-US" sz="1200" b="0" i="0" kern="1200" dirty="0">
              <a:solidFill>
                <a:schemeClr val="tx1"/>
              </a:solidFill>
              <a:effectLst/>
              <a:latin typeface="+mn-lt"/>
              <a:ea typeface="+mn-ea"/>
              <a:cs typeface="+mn-cs"/>
            </a:endParaRPr>
          </a:p>
          <a:p>
            <a:r>
              <a:rPr lang="en-US" sz="1200" b="0" i="0" kern="1200" dirty="0">
                <a:solidFill>
                  <a:schemeClr val="tx1"/>
                </a:solidFill>
                <a:effectLst/>
                <a:latin typeface="+mn-lt"/>
                <a:ea typeface="+mn-ea"/>
                <a:cs typeface="+mn-cs"/>
              </a:rPr>
              <a:t>Fresh water availability depends on how water moves through the </a:t>
            </a:r>
            <a:r>
              <a:rPr lang="en-US" sz="1200" b="1" i="0" kern="1200" dirty="0">
                <a:solidFill>
                  <a:schemeClr val="tx1"/>
                </a:solidFill>
                <a:effectLst/>
                <a:latin typeface="+mn-lt"/>
                <a:ea typeface="+mn-ea"/>
                <a:cs typeface="+mn-cs"/>
              </a:rPr>
              <a:t>hydrologic cycle</a:t>
            </a:r>
            <a:r>
              <a:rPr lang="en-US" sz="1200" b="0" i="0" kern="1200" dirty="0">
                <a:solidFill>
                  <a:schemeClr val="tx1"/>
                </a:solidFill>
                <a:effectLst/>
                <a:latin typeface="+mn-lt"/>
                <a:ea typeface="+mn-ea"/>
                <a:cs typeface="+mn-cs"/>
              </a:rPr>
              <a:t>, which connects the atmosphere, land, rivers, soils, and aquifers. Water is constantly moving, being stored, and changing form across this system. That movement helps determine not only how much water is available, but also when it is available and where it is located.</a:t>
            </a:r>
          </a:p>
          <a:p>
            <a:endParaRPr lang="en-US" sz="1200" b="0" i="0" kern="1200" dirty="0">
              <a:solidFill>
                <a:schemeClr val="tx1"/>
              </a:solidFill>
              <a:effectLst/>
              <a:latin typeface="+mn-lt"/>
              <a:ea typeface="+mn-ea"/>
              <a:cs typeface="+mn-cs"/>
            </a:endParaRPr>
          </a:p>
          <a:p>
            <a:r>
              <a:rPr lang="en-US" sz="1200" b="0" i="0" kern="1200" dirty="0">
                <a:solidFill>
                  <a:schemeClr val="tx1"/>
                </a:solidFill>
                <a:effectLst/>
                <a:latin typeface="+mn-lt"/>
                <a:ea typeface="+mn-ea"/>
                <a:cs typeface="+mn-cs"/>
              </a:rPr>
              <a:t>Water quantity and quality are shaped by both </a:t>
            </a:r>
            <a:r>
              <a:rPr lang="en-US" sz="1200" b="1" i="0" kern="1200" dirty="0">
                <a:solidFill>
                  <a:schemeClr val="tx1"/>
                </a:solidFill>
                <a:effectLst/>
                <a:latin typeface="+mn-lt"/>
                <a:ea typeface="+mn-ea"/>
                <a:cs typeface="+mn-cs"/>
              </a:rPr>
              <a:t>natural processes and human activity</a:t>
            </a:r>
            <a:r>
              <a:rPr lang="en-US" sz="1200" b="0" i="0" kern="1200" dirty="0">
                <a:solidFill>
                  <a:schemeClr val="tx1"/>
                </a:solidFill>
                <a:effectLst/>
                <a:latin typeface="+mn-lt"/>
                <a:ea typeface="+mn-ea"/>
                <a:cs typeface="+mn-cs"/>
              </a:rPr>
              <a:t>. It is also important to remember that </a:t>
            </a:r>
            <a:r>
              <a:rPr lang="en-US" sz="1200" b="1" i="0" kern="1200" dirty="0">
                <a:solidFill>
                  <a:schemeClr val="tx1"/>
                </a:solidFill>
                <a:effectLst/>
                <a:latin typeface="+mn-lt"/>
                <a:ea typeface="+mn-ea"/>
                <a:cs typeface="+mn-cs"/>
              </a:rPr>
              <a:t>surface water and groundwater are connected</a:t>
            </a:r>
            <a:r>
              <a:rPr lang="en-US" sz="1200" b="0" i="0" kern="1200" dirty="0">
                <a:solidFill>
                  <a:schemeClr val="tx1"/>
                </a:solidFill>
                <a:effectLst/>
                <a:latin typeface="+mn-lt"/>
                <a:ea typeface="+mn-ea"/>
                <a:cs typeface="+mn-cs"/>
              </a:rPr>
              <a:t>, and those connections matter for long-term supply. Understanding the whole cycle helps us think more sustainably about water management, especially questions of timing, location, amount, and long-term reliability.</a:t>
            </a:r>
          </a:p>
          <a:p>
            <a:endParaRPr lang="en-US" sz="1200" b="0" i="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kern="1200" dirty="0">
                <a:solidFill>
                  <a:schemeClr val="tx1"/>
                </a:solidFill>
                <a:effectLst/>
                <a:latin typeface="+mn-lt"/>
                <a:ea typeface="+mn-ea"/>
                <a:cs typeface="+mn-cs"/>
              </a:rPr>
              <a:t>Note: the U.S. Geological Survey has an updated water cycle figure that contains more atmospheric-land-ocean interactions if more detail is desired </a:t>
            </a:r>
            <a:r>
              <a:rPr lang="en-US" sz="1200" kern="1200" dirty="0">
                <a:solidFill>
                  <a:schemeClr val="tx1"/>
                </a:solidFill>
                <a:effectLst/>
                <a:latin typeface="+mn-lt"/>
                <a:ea typeface="+mn-ea"/>
                <a:cs typeface="+mn-cs"/>
              </a:rPr>
              <a:t>https://water.usgs.gov/edu/activity-watercyclebegin.html</a:t>
            </a:r>
          </a:p>
          <a:p>
            <a:endParaRPr lang="en-US" sz="1200" b="0" i="0" kern="1200" dirty="0">
              <a:solidFill>
                <a:schemeClr val="tx1"/>
              </a:solidFill>
              <a:effectLst/>
              <a:latin typeface="+mn-lt"/>
              <a:ea typeface="+mn-ea"/>
              <a:cs typeface="+mn-cs"/>
            </a:endParaRPr>
          </a:p>
        </p:txBody>
      </p:sp>
      <p:sp>
        <p:nvSpPr>
          <p:cNvPr id="4" name="Slide Number Placeholder 3">
            <a:extLst>
              <a:ext uri="{FF2B5EF4-FFF2-40B4-BE49-F238E27FC236}">
                <a16:creationId xmlns:a16="http://schemas.microsoft.com/office/drawing/2014/main" id="{C5172B42-8A74-7C48-70C0-D0F082204E05}"/>
              </a:ext>
            </a:extLst>
          </p:cNvPr>
          <p:cNvSpPr>
            <a:spLocks noGrp="1"/>
          </p:cNvSpPr>
          <p:nvPr>
            <p:ph type="sldNum" sz="quarter" idx="5"/>
          </p:nvPr>
        </p:nvSpPr>
        <p:spPr/>
        <p:txBody>
          <a:bodyPr/>
          <a:lstStyle/>
          <a:p>
            <a:fld id="{925D985F-9941-3D46-B39E-3F600A636FF8}" type="slidenum">
              <a:rPr lang="en-US" smtClean="0"/>
              <a:t>14</a:t>
            </a:fld>
            <a:endParaRPr lang="en-US"/>
          </a:p>
        </p:txBody>
      </p:sp>
    </p:spTree>
    <p:extLst>
      <p:ext uri="{BB962C8B-B14F-4D97-AF65-F5344CB8AC3E}">
        <p14:creationId xmlns:p14="http://schemas.microsoft.com/office/powerpoint/2010/main" val="105836262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C69F247-C599-8D09-9BE9-847EF9079D3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9FAAE75-55D5-3C64-8BBB-34BEC5F59F58}"/>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C2961DA2-C344-75CF-EC5D-481A47CCEFC8}"/>
              </a:ext>
            </a:extLst>
          </p:cNvPr>
          <p:cNvSpPr>
            <a:spLocks noGrp="1"/>
          </p:cNvSpPr>
          <p:nvPr>
            <p:ph type="body" idx="1"/>
          </p:nvPr>
        </p:nvSpPr>
        <p:spPr/>
        <p:txBody>
          <a:bodyPr/>
          <a:lstStyle/>
          <a:p>
            <a:r>
              <a:rPr lang="en-US" sz="1200" b="0" i="0" kern="1200">
                <a:solidFill>
                  <a:schemeClr val="tx1"/>
                </a:solidFill>
                <a:effectLst/>
                <a:latin typeface="+mn-lt"/>
                <a:ea typeface="+mn-ea"/>
                <a:cs typeface="+mn-cs"/>
              </a:rPr>
              <a:t>Water supply refers to the water available for </a:t>
            </a:r>
            <a:r>
              <a:rPr lang="en-US" sz="1200" b="1" i="0" kern="1200">
                <a:solidFill>
                  <a:schemeClr val="tx1"/>
                </a:solidFill>
                <a:effectLst/>
                <a:latin typeface="+mn-lt"/>
                <a:ea typeface="+mn-ea"/>
                <a:cs typeface="+mn-cs"/>
              </a:rPr>
              <a:t>human and environmental use</a:t>
            </a:r>
            <a:r>
              <a:rPr lang="en-US" sz="1200" b="0" i="0" kern="1200">
                <a:solidFill>
                  <a:schemeClr val="tx1"/>
                </a:solidFill>
                <a:effectLst/>
                <a:latin typeface="+mn-lt"/>
                <a:ea typeface="+mn-ea"/>
                <a:cs typeface="+mn-cs"/>
              </a:rPr>
              <a:t>. That supply can come from a number of sources, including </a:t>
            </a:r>
            <a:r>
              <a:rPr lang="en-US" sz="1200" b="1" i="0" kern="1200">
                <a:solidFill>
                  <a:schemeClr val="tx1"/>
                </a:solidFill>
                <a:effectLst/>
                <a:latin typeface="+mn-lt"/>
                <a:ea typeface="+mn-ea"/>
                <a:cs typeface="+mn-cs"/>
              </a:rPr>
              <a:t>surface water, groundwater, snowpack, reservoirs, and reclaimed water</a:t>
            </a:r>
            <a:r>
              <a:rPr lang="en-US" sz="1200" b="0" i="0" kern="1200">
                <a:solidFill>
                  <a:schemeClr val="tx1"/>
                </a:solidFill>
                <a:effectLst/>
                <a:latin typeface="+mn-lt"/>
                <a:ea typeface="+mn-ea"/>
                <a:cs typeface="+mn-cs"/>
              </a:rPr>
              <a:t>.</a:t>
            </a:r>
          </a:p>
          <a:p>
            <a:endParaRPr lang="en-US" sz="1200" b="0" i="0" kern="1200">
              <a:solidFill>
                <a:schemeClr val="tx1"/>
              </a:solidFill>
              <a:effectLst/>
              <a:latin typeface="+mn-lt"/>
              <a:ea typeface="+mn-ea"/>
              <a:cs typeface="+mn-cs"/>
            </a:endParaRPr>
          </a:p>
          <a:p>
            <a:r>
              <a:rPr lang="en-US" sz="1200" b="0" i="0" kern="1200">
                <a:solidFill>
                  <a:schemeClr val="tx1"/>
                </a:solidFill>
                <a:effectLst/>
                <a:latin typeface="+mn-lt"/>
                <a:ea typeface="+mn-ea"/>
                <a:cs typeface="+mn-cs"/>
              </a:rPr>
              <a:t>One important thing to understand is that water supply is not fixed. The amount of available water changes over time and across locations. It can be affected by climate, drought, infrastructure, water quality, and demand. So when we talk about water supply, we are not just asking how much water exists in total—we are also asking whether that water is available, usable, and reliable when it is needed.</a:t>
            </a:r>
          </a:p>
          <a:p>
            <a:endParaRPr lang="en-US" sz="1200" b="0" i="0" kern="1200">
              <a:solidFill>
                <a:schemeClr val="tx1"/>
              </a:solidFill>
              <a:effectLst/>
              <a:latin typeface="+mn-lt"/>
              <a:ea typeface="+mn-ea"/>
              <a:cs typeface="+mn-cs"/>
            </a:endParaRPr>
          </a:p>
          <a:p>
            <a:r>
              <a:rPr lang="en-US" sz="1200" b="0" i="0" kern="1200">
                <a:solidFill>
                  <a:schemeClr val="tx1"/>
                </a:solidFill>
                <a:effectLst/>
                <a:latin typeface="+mn-lt"/>
                <a:ea typeface="+mn-ea"/>
                <a:cs typeface="+mn-cs"/>
              </a:rPr>
              <a:t>This is a key part of water security: </a:t>
            </a:r>
            <a:r>
              <a:rPr lang="en-US" sz="1200" b="1" i="0" kern="1200">
                <a:solidFill>
                  <a:schemeClr val="tx1"/>
                </a:solidFill>
                <a:effectLst/>
                <a:latin typeface="+mn-lt"/>
                <a:ea typeface="+mn-ea"/>
                <a:cs typeface="+mn-cs"/>
              </a:rPr>
              <a:t>not all water is equally accessible, usable, or dependable</a:t>
            </a:r>
            <a:r>
              <a:rPr lang="en-US" sz="1200" b="0" i="0" kern="1200">
                <a:solidFill>
                  <a:schemeClr val="tx1"/>
                </a:solidFill>
                <a:effectLst/>
                <a:latin typeface="+mn-lt"/>
                <a:ea typeface="+mn-ea"/>
                <a:cs typeface="+mn-cs"/>
              </a:rPr>
              <a:t>. For example, in New Mexico, water supply is especially limited because of the state’s arid climate, variable river flows, and heavy reliance on both snowpack and groundwater. That makes timing, storage, and long-term planning especially important.</a:t>
            </a:r>
          </a:p>
          <a:p>
            <a:endParaRPr lang="en-US"/>
          </a:p>
        </p:txBody>
      </p:sp>
      <p:sp>
        <p:nvSpPr>
          <p:cNvPr id="4" name="Slide Number Placeholder 3">
            <a:extLst>
              <a:ext uri="{FF2B5EF4-FFF2-40B4-BE49-F238E27FC236}">
                <a16:creationId xmlns:a16="http://schemas.microsoft.com/office/drawing/2014/main" id="{E47DFCE8-2986-6562-E944-51D6CFF8BB5B}"/>
              </a:ext>
            </a:extLst>
          </p:cNvPr>
          <p:cNvSpPr>
            <a:spLocks noGrp="1"/>
          </p:cNvSpPr>
          <p:nvPr>
            <p:ph type="sldNum" sz="quarter" idx="5"/>
          </p:nvPr>
        </p:nvSpPr>
        <p:spPr/>
        <p:txBody>
          <a:bodyPr/>
          <a:lstStyle/>
          <a:p>
            <a:fld id="{925D985F-9941-3D46-B39E-3F600A636FF8}" type="slidenum">
              <a:rPr lang="en-US" smtClean="0"/>
              <a:t>15</a:t>
            </a:fld>
            <a:endParaRPr lang="en-US"/>
          </a:p>
        </p:txBody>
      </p:sp>
    </p:spTree>
    <p:extLst>
      <p:ext uri="{BB962C8B-B14F-4D97-AF65-F5344CB8AC3E}">
        <p14:creationId xmlns:p14="http://schemas.microsoft.com/office/powerpoint/2010/main" val="269087029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8AD84F5-9B27-95B2-64D6-DFCB32A9221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5896AC3-7E6D-B78A-8E02-16D3177FF51E}"/>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A83FCF0A-EC9C-EA59-421F-16111206FCB2}"/>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1C706636-8498-B738-DE59-C1EF7F19AA1A}"/>
              </a:ext>
            </a:extLst>
          </p:cNvPr>
          <p:cNvSpPr>
            <a:spLocks noGrp="1"/>
          </p:cNvSpPr>
          <p:nvPr>
            <p:ph type="sldNum" sz="quarter" idx="5"/>
          </p:nvPr>
        </p:nvSpPr>
        <p:spPr/>
        <p:txBody>
          <a:bodyPr/>
          <a:lstStyle/>
          <a:p>
            <a:fld id="{925D985F-9941-3D46-B39E-3F600A636FF8}" type="slidenum">
              <a:rPr lang="en-US" smtClean="0"/>
              <a:t>16</a:t>
            </a:fld>
            <a:endParaRPr lang="en-US"/>
          </a:p>
        </p:txBody>
      </p:sp>
    </p:spTree>
    <p:extLst>
      <p:ext uri="{BB962C8B-B14F-4D97-AF65-F5344CB8AC3E}">
        <p14:creationId xmlns:p14="http://schemas.microsoft.com/office/powerpoint/2010/main" val="349373226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kern="1200">
                <a:solidFill>
                  <a:schemeClr val="tx1"/>
                </a:solidFill>
                <a:effectLst/>
                <a:latin typeface="+mn-lt"/>
                <a:ea typeface="+mn-ea"/>
                <a:cs typeface="+mn-cs"/>
              </a:rPr>
              <a:t>Now we’re shifting from water as part of the natural environment to water as part of the </a:t>
            </a:r>
            <a:r>
              <a:rPr lang="en-US" sz="1200" b="1" i="0" kern="1200">
                <a:solidFill>
                  <a:schemeClr val="tx1"/>
                </a:solidFill>
                <a:effectLst/>
                <a:latin typeface="+mn-lt"/>
                <a:ea typeface="+mn-ea"/>
                <a:cs typeface="+mn-cs"/>
              </a:rPr>
              <a:t>built systems</a:t>
            </a:r>
            <a:r>
              <a:rPr lang="en-US" sz="1200" b="0" i="0" kern="1200">
                <a:solidFill>
                  <a:schemeClr val="tx1"/>
                </a:solidFill>
                <a:effectLst/>
                <a:latin typeface="+mn-lt"/>
                <a:ea typeface="+mn-ea"/>
                <a:cs typeface="+mn-cs"/>
              </a:rPr>
              <a:t> people depend on every day. So here’s our next question: </a:t>
            </a:r>
            <a:r>
              <a:rPr lang="en-US" sz="1200" b="1" i="0" kern="1200">
                <a:solidFill>
                  <a:schemeClr val="tx1"/>
                </a:solidFill>
                <a:effectLst/>
                <a:latin typeface="+mn-lt"/>
                <a:ea typeface="+mn-ea"/>
                <a:cs typeface="+mn-cs"/>
              </a:rPr>
              <a:t>what words come to mind when you think about the systems needed to move, store, or treat water?</a:t>
            </a:r>
          </a:p>
          <a:p>
            <a:endParaRPr lang="en-US" sz="1200" b="0" i="0" kern="1200">
              <a:solidFill>
                <a:schemeClr val="tx1"/>
              </a:solidFill>
              <a:effectLst/>
              <a:latin typeface="+mn-lt"/>
              <a:ea typeface="+mn-ea"/>
              <a:cs typeface="+mn-cs"/>
            </a:endParaRPr>
          </a:p>
          <a:p>
            <a:r>
              <a:rPr lang="en-US" sz="1200" b="0" i="0" kern="1200">
                <a:solidFill>
                  <a:schemeClr val="tx1"/>
                </a:solidFill>
                <a:effectLst/>
                <a:latin typeface="+mn-lt"/>
                <a:ea typeface="+mn-ea"/>
                <a:cs typeface="+mn-cs"/>
              </a:rPr>
              <a:t>You might think of things like pipes, pumps, dams, reservoirs, treatment plants, canals, storage tanks, wells, or wastewater systems. The point here is to start noticing that water does not simply appear where we need it. It depends on infrastructure that collects it, stores it, moves it, treats it, and delivers it.</a:t>
            </a:r>
          </a:p>
          <a:p>
            <a:endParaRPr lang="en-US"/>
          </a:p>
        </p:txBody>
      </p:sp>
      <p:sp>
        <p:nvSpPr>
          <p:cNvPr id="4" name="Slide Number Placeholder 3"/>
          <p:cNvSpPr>
            <a:spLocks noGrp="1"/>
          </p:cNvSpPr>
          <p:nvPr>
            <p:ph type="sldNum" sz="quarter" idx="5"/>
          </p:nvPr>
        </p:nvSpPr>
        <p:spPr/>
        <p:txBody>
          <a:bodyPr/>
          <a:lstStyle/>
          <a:p>
            <a:fld id="{A2430F75-B5EC-044F-A636-30352D0A1350}" type="slidenum">
              <a:rPr lang="en-US" smtClean="0"/>
              <a:t>18</a:t>
            </a:fld>
            <a:endParaRPr lang="en-US"/>
          </a:p>
        </p:txBody>
      </p:sp>
    </p:spTree>
    <p:extLst>
      <p:ext uri="{BB962C8B-B14F-4D97-AF65-F5344CB8AC3E}">
        <p14:creationId xmlns:p14="http://schemas.microsoft.com/office/powerpoint/2010/main" val="249005291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8EB7826-4C00-9CFF-FC97-F8B5B55FD6D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772902F-2F91-7FA4-3A3D-48C504A7432A}"/>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890345B4-5631-0499-2D83-8756525E2EE2}"/>
              </a:ext>
            </a:extLst>
          </p:cNvPr>
          <p:cNvSpPr>
            <a:spLocks noGrp="1"/>
          </p:cNvSpPr>
          <p:nvPr>
            <p:ph type="body" idx="1"/>
          </p:nvPr>
        </p:nvSpPr>
        <p:spPr/>
        <p:txBody>
          <a:bodyPr/>
          <a:lstStyle/>
          <a:p>
            <a:r>
              <a:rPr lang="en-US" sz="1200" b="0" i="0" kern="1200">
                <a:solidFill>
                  <a:schemeClr val="tx1"/>
                </a:solidFill>
                <a:effectLst/>
                <a:latin typeface="+mn-lt"/>
                <a:ea typeface="+mn-ea"/>
                <a:cs typeface="+mn-cs"/>
              </a:rPr>
              <a:t>Water systems are part of a much larger network of </a:t>
            </a:r>
            <a:r>
              <a:rPr lang="en-US" sz="1200" b="1" i="0" kern="1200">
                <a:solidFill>
                  <a:schemeClr val="tx1"/>
                </a:solidFill>
                <a:effectLst/>
                <a:latin typeface="+mn-lt"/>
                <a:ea typeface="+mn-ea"/>
                <a:cs typeface="+mn-cs"/>
              </a:rPr>
              <a:t>critical infrastructure</a:t>
            </a:r>
            <a:r>
              <a:rPr lang="en-US" sz="1200" b="0" i="0" kern="1200">
                <a:solidFill>
                  <a:schemeClr val="tx1"/>
                </a:solidFill>
                <a:effectLst/>
                <a:latin typeface="+mn-lt"/>
                <a:ea typeface="+mn-ea"/>
                <a:cs typeface="+mn-cs"/>
              </a:rPr>
              <a:t>. Critical infrastructure includes the systems and services that communities rely on every day to function, such as energy, transportation, communications, food, and healthcare.</a:t>
            </a:r>
          </a:p>
          <a:p>
            <a:endParaRPr lang="en-US" sz="1200" b="0" i="0" kern="1200">
              <a:solidFill>
                <a:schemeClr val="tx1"/>
              </a:solidFill>
              <a:effectLst/>
              <a:latin typeface="+mn-lt"/>
              <a:ea typeface="+mn-ea"/>
              <a:cs typeface="+mn-cs"/>
            </a:endParaRPr>
          </a:p>
          <a:p>
            <a:r>
              <a:rPr lang="en-US" sz="1200" b="0" i="0" kern="1200">
                <a:solidFill>
                  <a:schemeClr val="tx1"/>
                </a:solidFill>
                <a:effectLst/>
                <a:latin typeface="+mn-lt"/>
                <a:ea typeface="+mn-ea"/>
                <a:cs typeface="+mn-cs"/>
              </a:rPr>
              <a:t>These systems are highly connected, which means a disruption in one area can affect many others. Water is a particularly important example because </a:t>
            </a:r>
            <a:r>
              <a:rPr lang="en-US" sz="1200" b="1" i="0" kern="1200">
                <a:solidFill>
                  <a:schemeClr val="tx1"/>
                </a:solidFill>
                <a:effectLst/>
                <a:latin typeface="+mn-lt"/>
                <a:ea typeface="+mn-ea"/>
                <a:cs typeface="+mn-cs"/>
              </a:rPr>
              <a:t>water and wastewater systems support every other critical infrastructure sector</a:t>
            </a:r>
            <a:r>
              <a:rPr lang="en-US" sz="1200" b="0" i="0" kern="1200">
                <a:solidFill>
                  <a:schemeClr val="tx1"/>
                </a:solidFill>
                <a:effectLst/>
                <a:latin typeface="+mn-lt"/>
                <a:ea typeface="+mn-ea"/>
                <a:cs typeface="+mn-cs"/>
              </a:rPr>
              <a:t> in some way. At the same time, water systems also depend on other infrastructure, such as energy, communications, transportation, and chemical supply chains.</a:t>
            </a:r>
          </a:p>
          <a:p>
            <a:endParaRPr lang="en-US" sz="1200" b="0" i="0" kern="1200">
              <a:solidFill>
                <a:schemeClr val="tx1"/>
              </a:solidFill>
              <a:effectLst/>
              <a:latin typeface="+mn-lt"/>
              <a:ea typeface="+mn-ea"/>
              <a:cs typeface="+mn-cs"/>
            </a:endParaRPr>
          </a:p>
          <a:p>
            <a:r>
              <a:rPr lang="en-US" sz="1200" b="0" i="0" kern="1200">
                <a:solidFill>
                  <a:schemeClr val="tx1"/>
                </a:solidFill>
                <a:effectLst/>
                <a:latin typeface="+mn-lt"/>
                <a:ea typeface="+mn-ea"/>
                <a:cs typeface="+mn-cs"/>
              </a:rPr>
              <a:t>The figure on the right shows the </a:t>
            </a:r>
            <a:r>
              <a:rPr lang="en-US" sz="1200" b="1" i="0" kern="1200">
                <a:solidFill>
                  <a:schemeClr val="tx1"/>
                </a:solidFill>
                <a:effectLst/>
                <a:latin typeface="+mn-lt"/>
                <a:ea typeface="+mn-ea"/>
                <a:cs typeface="+mn-cs"/>
              </a:rPr>
              <a:t>16 critical infrastructure sectors</a:t>
            </a:r>
            <a:r>
              <a:rPr lang="en-US" sz="1200" b="0" i="0" kern="1200">
                <a:solidFill>
                  <a:schemeClr val="tx1"/>
                </a:solidFill>
                <a:effectLst/>
                <a:latin typeface="+mn-lt"/>
                <a:ea typeface="+mn-ea"/>
                <a:cs typeface="+mn-cs"/>
              </a:rPr>
              <a:t> identified by the Department of Homeland Security. It is organized as a matrix, with one sector on each axis. Each red dot represents a connection between sectors. One thing to notice is that the </a:t>
            </a:r>
            <a:r>
              <a:rPr lang="en-US" sz="1200" b="1" i="0" kern="1200">
                <a:solidFill>
                  <a:schemeClr val="tx1"/>
                </a:solidFill>
                <a:effectLst/>
                <a:latin typeface="+mn-lt"/>
                <a:ea typeface="+mn-ea"/>
                <a:cs typeface="+mn-cs"/>
              </a:rPr>
              <a:t>water and wastewater systems sector is connected to all the others</a:t>
            </a:r>
            <a:r>
              <a:rPr lang="en-US" sz="1200" b="0" i="0" kern="1200">
                <a:solidFill>
                  <a:schemeClr val="tx1"/>
                </a:solidFill>
                <a:effectLst/>
                <a:latin typeface="+mn-lt"/>
                <a:ea typeface="+mn-ea"/>
                <a:cs typeface="+mn-cs"/>
              </a:rPr>
              <a:t>, which helps show why water security is also an infrastructure issue, not just an environmental one.</a:t>
            </a:r>
          </a:p>
          <a:p>
            <a:endParaRPr lang="en-US"/>
          </a:p>
        </p:txBody>
      </p:sp>
      <p:sp>
        <p:nvSpPr>
          <p:cNvPr id="4" name="Slide Number Placeholder 3">
            <a:extLst>
              <a:ext uri="{FF2B5EF4-FFF2-40B4-BE49-F238E27FC236}">
                <a16:creationId xmlns:a16="http://schemas.microsoft.com/office/drawing/2014/main" id="{C1BE856A-C069-D643-425D-8E7EB77763FD}"/>
              </a:ext>
            </a:extLst>
          </p:cNvPr>
          <p:cNvSpPr>
            <a:spLocks noGrp="1"/>
          </p:cNvSpPr>
          <p:nvPr>
            <p:ph type="sldNum" sz="quarter" idx="5"/>
          </p:nvPr>
        </p:nvSpPr>
        <p:spPr/>
        <p:txBody>
          <a:bodyPr/>
          <a:lstStyle/>
          <a:p>
            <a:fld id="{925D985F-9941-3D46-B39E-3F600A636FF8}" type="slidenum">
              <a:rPr lang="en-US" smtClean="0"/>
              <a:t>19</a:t>
            </a:fld>
            <a:endParaRPr lang="en-US"/>
          </a:p>
        </p:txBody>
      </p:sp>
    </p:spTree>
    <p:extLst>
      <p:ext uri="{BB962C8B-B14F-4D97-AF65-F5344CB8AC3E}">
        <p14:creationId xmlns:p14="http://schemas.microsoft.com/office/powerpoint/2010/main" val="401166402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A2430F75-B5EC-044F-A636-30352D0A1350}" type="slidenum">
              <a:rPr lang="en-US" smtClean="0"/>
              <a:t>20</a:t>
            </a:fld>
            <a:endParaRPr lang="en-US"/>
          </a:p>
        </p:txBody>
      </p:sp>
    </p:spTree>
    <p:extLst>
      <p:ext uri="{BB962C8B-B14F-4D97-AF65-F5344CB8AC3E}">
        <p14:creationId xmlns:p14="http://schemas.microsoft.com/office/powerpoint/2010/main" val="383089372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kern="1200">
                <a:solidFill>
                  <a:schemeClr val="tx1"/>
                </a:solidFill>
                <a:effectLst/>
                <a:latin typeface="+mn-lt"/>
                <a:ea typeface="+mn-ea"/>
                <a:cs typeface="+mn-cs"/>
              </a:rPr>
              <a:t>Data centers are a useful example of modern critical infrastructure because they support many of the digital services people use every day, often without us thinking much about them. They store, process, and manage information, and they rely on large amounts of electricity to power servers, storage, and cooling equipment.</a:t>
            </a:r>
          </a:p>
          <a:p>
            <a:endParaRPr lang="en-US" sz="1200" b="0" i="0" kern="1200">
              <a:solidFill>
                <a:schemeClr val="tx1"/>
              </a:solidFill>
              <a:effectLst/>
              <a:latin typeface="+mn-lt"/>
              <a:ea typeface="+mn-ea"/>
              <a:cs typeface="+mn-cs"/>
            </a:endParaRPr>
          </a:p>
          <a:p>
            <a:r>
              <a:rPr lang="en-US" sz="1200" b="0" i="0" kern="1200">
                <a:solidFill>
                  <a:schemeClr val="tx1"/>
                </a:solidFill>
                <a:effectLst/>
                <a:latin typeface="+mn-lt"/>
                <a:ea typeface="+mn-ea"/>
                <a:cs typeface="+mn-cs"/>
              </a:rPr>
              <a:t>They also connect directly to water. Water may be used </a:t>
            </a:r>
            <a:r>
              <a:rPr lang="en-US" sz="1200" b="1" i="0" kern="1200">
                <a:solidFill>
                  <a:schemeClr val="tx1"/>
                </a:solidFill>
                <a:effectLst/>
                <a:latin typeface="+mn-lt"/>
                <a:ea typeface="+mn-ea"/>
                <a:cs typeface="+mn-cs"/>
              </a:rPr>
              <a:t>directly</a:t>
            </a:r>
            <a:r>
              <a:rPr lang="en-US" sz="1200" b="0" i="0" kern="1200">
                <a:solidFill>
                  <a:schemeClr val="tx1"/>
                </a:solidFill>
                <a:effectLst/>
                <a:latin typeface="+mn-lt"/>
                <a:ea typeface="+mn-ea"/>
                <a:cs typeface="+mn-cs"/>
              </a:rPr>
              <a:t> for cooling and maintaining facility operations. Water is also used </a:t>
            </a:r>
            <a:r>
              <a:rPr lang="en-US" sz="1200" b="1" i="0" kern="1200">
                <a:solidFill>
                  <a:schemeClr val="tx1"/>
                </a:solidFill>
                <a:effectLst/>
                <a:latin typeface="+mn-lt"/>
                <a:ea typeface="+mn-ea"/>
                <a:cs typeface="+mn-cs"/>
              </a:rPr>
              <a:t>indirectly</a:t>
            </a:r>
            <a:r>
              <a:rPr lang="en-US" sz="1200" b="0" i="0" kern="1200">
                <a:solidFill>
                  <a:schemeClr val="tx1"/>
                </a:solidFill>
                <a:effectLst/>
                <a:latin typeface="+mn-lt"/>
                <a:ea typeface="+mn-ea"/>
                <a:cs typeface="+mn-cs"/>
              </a:rPr>
              <a:t> because the electricity that powers data centers often depends on water somewhere in the energy system.</a:t>
            </a:r>
          </a:p>
          <a:p>
            <a:endParaRPr lang="en-US" sz="1200" b="0" i="0" kern="1200">
              <a:solidFill>
                <a:schemeClr val="tx1"/>
              </a:solidFill>
              <a:effectLst/>
              <a:latin typeface="+mn-lt"/>
              <a:ea typeface="+mn-ea"/>
              <a:cs typeface="+mn-cs"/>
            </a:endParaRPr>
          </a:p>
          <a:p>
            <a:r>
              <a:rPr lang="en-US" sz="1200" b="0" i="0" kern="1200">
                <a:solidFill>
                  <a:schemeClr val="tx1"/>
                </a:solidFill>
                <a:effectLst/>
                <a:latin typeface="+mn-lt"/>
                <a:ea typeface="+mn-ea"/>
                <a:cs typeface="+mn-cs"/>
              </a:rPr>
              <a:t>That is what makes data centers a helpful example for this section: they show how water, energy, and built infrastructure are closely connected. We will come back to data centers later in a discussion activity, where we’ll use the WXS framework to think through some of these connections more fully.</a:t>
            </a:r>
          </a:p>
          <a:p>
            <a:endParaRPr lang="en-US"/>
          </a:p>
        </p:txBody>
      </p:sp>
      <p:sp>
        <p:nvSpPr>
          <p:cNvPr id="4" name="Slide Number Placeholder 3"/>
          <p:cNvSpPr>
            <a:spLocks noGrp="1"/>
          </p:cNvSpPr>
          <p:nvPr>
            <p:ph type="sldNum" sz="quarter" idx="5"/>
          </p:nvPr>
        </p:nvSpPr>
        <p:spPr/>
        <p:txBody>
          <a:bodyPr/>
          <a:lstStyle/>
          <a:p>
            <a:fld id="{A2430F75-B5EC-044F-A636-30352D0A1350}" type="slidenum">
              <a:rPr lang="en-US" smtClean="0"/>
              <a:t>21</a:t>
            </a:fld>
            <a:endParaRPr lang="en-US"/>
          </a:p>
        </p:txBody>
      </p:sp>
    </p:spTree>
    <p:extLst>
      <p:ext uri="{BB962C8B-B14F-4D97-AF65-F5344CB8AC3E}">
        <p14:creationId xmlns:p14="http://schemas.microsoft.com/office/powerpoint/2010/main" val="233799044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kern="1200">
                <a:solidFill>
                  <a:schemeClr val="tx1"/>
                </a:solidFill>
                <a:effectLst/>
                <a:latin typeface="+mn-lt"/>
                <a:ea typeface="+mn-ea"/>
                <a:cs typeface="+mn-cs"/>
              </a:rPr>
              <a:t>Now we’re shifting to the third worldview: </a:t>
            </a:r>
            <a:r>
              <a:rPr lang="en-US" sz="1200" b="1" i="0" kern="1200">
                <a:solidFill>
                  <a:schemeClr val="tx1"/>
                </a:solidFill>
                <a:effectLst/>
                <a:latin typeface="+mn-lt"/>
                <a:ea typeface="+mn-ea"/>
                <a:cs typeface="+mn-cs"/>
              </a:rPr>
              <a:t>Regional Dynamics</a:t>
            </a:r>
            <a:r>
              <a:rPr lang="en-US" sz="1200" b="0" i="0" kern="1200">
                <a:solidFill>
                  <a:schemeClr val="tx1"/>
                </a:solidFill>
                <a:effectLst/>
                <a:latin typeface="+mn-lt"/>
                <a:ea typeface="+mn-ea"/>
                <a:cs typeface="+mn-cs"/>
              </a:rPr>
              <a:t>, or the human side of water security. So here’s our next question: </a:t>
            </a:r>
            <a:r>
              <a:rPr lang="en-US" sz="1200" b="1" i="0" kern="1200">
                <a:solidFill>
                  <a:schemeClr val="tx1"/>
                </a:solidFill>
                <a:effectLst/>
                <a:latin typeface="+mn-lt"/>
                <a:ea typeface="+mn-ea"/>
                <a:cs typeface="+mn-cs"/>
              </a:rPr>
              <a:t>what words come to mind when you think about how water affects people and communities?</a:t>
            </a:r>
          </a:p>
          <a:p>
            <a:endParaRPr lang="en-US" sz="1200" b="0" i="0" kern="1200">
              <a:solidFill>
                <a:schemeClr val="tx1"/>
              </a:solidFill>
              <a:effectLst/>
              <a:latin typeface="+mn-lt"/>
              <a:ea typeface="+mn-ea"/>
              <a:cs typeface="+mn-cs"/>
            </a:endParaRPr>
          </a:p>
          <a:p>
            <a:r>
              <a:rPr lang="en-US" sz="1200" b="0" i="0" kern="1200">
                <a:solidFill>
                  <a:schemeClr val="tx1"/>
                </a:solidFill>
                <a:effectLst/>
                <a:latin typeface="+mn-lt"/>
                <a:ea typeface="+mn-ea"/>
                <a:cs typeface="+mn-cs"/>
              </a:rPr>
              <a:t>People may think of things like health, farming, conflict, access, cost, culture, jobs, fairness, governance, or community well-being. That range is important because water does not affect everyone in the same way, and different groups may experience the same water issue very differently.</a:t>
            </a:r>
          </a:p>
          <a:p>
            <a:endParaRPr lang="en-US"/>
          </a:p>
        </p:txBody>
      </p:sp>
      <p:sp>
        <p:nvSpPr>
          <p:cNvPr id="4" name="Slide Number Placeholder 3"/>
          <p:cNvSpPr>
            <a:spLocks noGrp="1"/>
          </p:cNvSpPr>
          <p:nvPr>
            <p:ph type="sldNum" sz="quarter" idx="5"/>
          </p:nvPr>
        </p:nvSpPr>
        <p:spPr/>
        <p:txBody>
          <a:bodyPr/>
          <a:lstStyle/>
          <a:p>
            <a:fld id="{A2430F75-B5EC-044F-A636-30352D0A1350}" type="slidenum">
              <a:rPr lang="en-US" smtClean="0"/>
              <a:t>23</a:t>
            </a:fld>
            <a:endParaRPr lang="en-US"/>
          </a:p>
        </p:txBody>
      </p:sp>
    </p:spTree>
    <p:extLst>
      <p:ext uri="{BB962C8B-B14F-4D97-AF65-F5344CB8AC3E}">
        <p14:creationId xmlns:p14="http://schemas.microsoft.com/office/powerpoint/2010/main" val="159899785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DB02991-F2AA-45AF-F74F-53B94BD98A4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9B9E91F-3362-C83B-C4AC-5D259BEC5A3C}"/>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957F8833-BD11-8646-E7CC-4A27D18C4481}"/>
              </a:ext>
            </a:extLst>
          </p:cNvPr>
          <p:cNvSpPr>
            <a:spLocks noGrp="1"/>
          </p:cNvSpPr>
          <p:nvPr>
            <p:ph type="body" idx="1"/>
          </p:nvPr>
        </p:nvSpPr>
        <p:spPr/>
        <p:txBody>
          <a:bodyPr/>
          <a:lstStyle/>
          <a:p>
            <a:r>
              <a:rPr lang="en-US" sz="1200" b="0" i="0" kern="1200">
                <a:solidFill>
                  <a:schemeClr val="tx1"/>
                </a:solidFill>
                <a:effectLst/>
                <a:latin typeface="+mn-lt"/>
                <a:ea typeface="+mn-ea"/>
                <a:cs typeface="+mn-cs"/>
              </a:rPr>
              <a:t>This slide introduces the broader idea behind </a:t>
            </a:r>
            <a:r>
              <a:rPr lang="en-US" sz="1200" b="1" i="0" kern="1200">
                <a:solidFill>
                  <a:schemeClr val="tx1"/>
                </a:solidFill>
                <a:effectLst/>
                <a:latin typeface="+mn-lt"/>
                <a:ea typeface="+mn-ea"/>
                <a:cs typeface="+mn-cs"/>
              </a:rPr>
              <a:t>Regional Dynamics</a:t>
            </a:r>
            <a:r>
              <a:rPr lang="en-US" sz="1200" b="0" i="0" kern="1200">
                <a:solidFill>
                  <a:schemeClr val="tx1"/>
                </a:solidFill>
                <a:effectLst/>
                <a:latin typeface="+mn-lt"/>
                <a:ea typeface="+mn-ea"/>
                <a:cs typeface="+mn-cs"/>
              </a:rPr>
              <a:t>. Water is shaped not only by the resource itself or by infrastructure, but also by </a:t>
            </a:r>
            <a:r>
              <a:rPr lang="en-US" sz="1200" b="1" i="0" kern="1200">
                <a:solidFill>
                  <a:schemeClr val="tx1"/>
                </a:solidFill>
                <a:effectLst/>
                <a:latin typeface="+mn-lt"/>
                <a:ea typeface="+mn-ea"/>
                <a:cs typeface="+mn-cs"/>
              </a:rPr>
              <a:t>people, communities, institutions, and governments</a:t>
            </a:r>
            <a:r>
              <a:rPr lang="en-US" sz="1200" b="0" i="0" kern="1200">
                <a:solidFill>
                  <a:schemeClr val="tx1"/>
                </a:solidFill>
                <a:effectLst/>
                <a:latin typeface="+mn-lt"/>
                <a:ea typeface="+mn-ea"/>
                <a:cs typeface="+mn-cs"/>
              </a:rPr>
              <a:t>. These actors influence how water is used and managed across different sectors and at different scales.</a:t>
            </a:r>
          </a:p>
          <a:p>
            <a:endParaRPr lang="en-US" sz="1200" b="0" i="0" kern="1200">
              <a:solidFill>
                <a:schemeClr val="tx1"/>
              </a:solidFill>
              <a:effectLst/>
              <a:latin typeface="+mn-lt"/>
              <a:ea typeface="+mn-ea"/>
              <a:cs typeface="+mn-cs"/>
            </a:endParaRPr>
          </a:p>
          <a:p>
            <a:r>
              <a:rPr lang="en-US" sz="1200" b="0" i="0" kern="1200">
                <a:solidFill>
                  <a:schemeClr val="tx1"/>
                </a:solidFill>
                <a:effectLst/>
                <a:latin typeface="+mn-lt"/>
                <a:ea typeface="+mn-ea"/>
                <a:cs typeface="+mn-cs"/>
              </a:rPr>
              <a:t>Those scales can include the </a:t>
            </a:r>
            <a:r>
              <a:rPr lang="en-US" sz="1200" b="1" i="0" kern="1200">
                <a:solidFill>
                  <a:schemeClr val="tx1"/>
                </a:solidFill>
                <a:effectLst/>
                <a:latin typeface="+mn-lt"/>
                <a:ea typeface="+mn-ea"/>
                <a:cs typeface="+mn-cs"/>
              </a:rPr>
              <a:t>international, national, regional, and local</a:t>
            </a:r>
            <a:r>
              <a:rPr lang="en-US" sz="1200" b="0" i="0" kern="1200">
                <a:solidFill>
                  <a:schemeClr val="tx1"/>
                </a:solidFill>
                <a:effectLst/>
                <a:latin typeface="+mn-lt"/>
                <a:ea typeface="+mn-ea"/>
                <a:cs typeface="+mn-cs"/>
              </a:rPr>
              <a:t> levels. For example, a water issue may involve local utilities or communities, but it may also be shaped by state laws, federal policy, or interstate and international agreements.</a:t>
            </a:r>
          </a:p>
          <a:p>
            <a:endParaRPr lang="en-US" sz="1200" b="0" i="0" kern="1200">
              <a:solidFill>
                <a:schemeClr val="tx1"/>
              </a:solidFill>
              <a:effectLst/>
              <a:latin typeface="+mn-lt"/>
              <a:ea typeface="+mn-ea"/>
              <a:cs typeface="+mn-cs"/>
            </a:endParaRPr>
          </a:p>
          <a:p>
            <a:r>
              <a:rPr lang="en-US" sz="1200" b="0" i="0" kern="1200">
                <a:solidFill>
                  <a:schemeClr val="tx1"/>
                </a:solidFill>
                <a:effectLst/>
                <a:latin typeface="+mn-lt"/>
                <a:ea typeface="+mn-ea"/>
                <a:cs typeface="+mn-cs"/>
              </a:rPr>
              <a:t>The way these interactions play out depends on many factors. These can include existing contracts or agreements, the built infrastructure already in place, social capacity and available resources, market and economic development priorities, and the nature of extreme weather risk. In other words, regional dynamics help explain why the same physical water challenge may look very different in different places.</a:t>
            </a:r>
          </a:p>
          <a:p>
            <a:endParaRPr lang="en-US"/>
          </a:p>
        </p:txBody>
      </p:sp>
      <p:sp>
        <p:nvSpPr>
          <p:cNvPr id="4" name="Slide Number Placeholder 3">
            <a:extLst>
              <a:ext uri="{FF2B5EF4-FFF2-40B4-BE49-F238E27FC236}">
                <a16:creationId xmlns:a16="http://schemas.microsoft.com/office/drawing/2014/main" id="{E0E9F865-3780-2558-3610-A859CE04E0CD}"/>
              </a:ext>
            </a:extLst>
          </p:cNvPr>
          <p:cNvSpPr>
            <a:spLocks noGrp="1"/>
          </p:cNvSpPr>
          <p:nvPr>
            <p:ph type="sldNum" sz="quarter" idx="5"/>
          </p:nvPr>
        </p:nvSpPr>
        <p:spPr/>
        <p:txBody>
          <a:bodyPr/>
          <a:lstStyle/>
          <a:p>
            <a:fld id="{160053EA-6907-8F47-ACA5-08DBFA1C37EA}" type="slidenum">
              <a:rPr lang="en-US" smtClean="0"/>
              <a:t>24</a:t>
            </a:fld>
            <a:endParaRPr lang="en-US"/>
          </a:p>
        </p:txBody>
      </p:sp>
    </p:spTree>
    <p:extLst>
      <p:ext uri="{BB962C8B-B14F-4D97-AF65-F5344CB8AC3E}">
        <p14:creationId xmlns:p14="http://schemas.microsoft.com/office/powerpoint/2010/main" val="390104866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r>
              <a:rPr lang="en-US" sz="1200" b="0" i="0" kern="1200" dirty="0">
                <a:solidFill>
                  <a:schemeClr val="tx1"/>
                </a:solidFill>
                <a:effectLst/>
                <a:latin typeface="+mn-lt"/>
                <a:ea typeface="+mn-ea"/>
                <a:cs typeface="+mn-cs"/>
              </a:rPr>
              <a:t>Welcome, everyone. Today we’ll explore how water connects to the environment, infrastructure, and communities around us. The goal of this session is to introduce </a:t>
            </a:r>
            <a:r>
              <a:rPr lang="en-US" sz="1200" b="1" i="0" kern="1200" dirty="0">
                <a:solidFill>
                  <a:schemeClr val="tx1"/>
                </a:solidFill>
                <a:effectLst/>
                <a:latin typeface="+mn-lt"/>
                <a:ea typeface="+mn-ea"/>
                <a:cs typeface="+mn-cs"/>
              </a:rPr>
              <a:t>water security</a:t>
            </a:r>
            <a:r>
              <a:rPr lang="en-US" sz="1200" b="0" i="0" kern="1200" dirty="0">
                <a:solidFill>
                  <a:schemeClr val="tx1"/>
                </a:solidFill>
                <a:effectLst/>
                <a:latin typeface="+mn-lt"/>
                <a:ea typeface="+mn-ea"/>
                <a:cs typeface="+mn-cs"/>
              </a:rPr>
              <a:t> in a way that is accessible and interactive, especially for people who may be new to water topics. Our intention is to help participants see that water challenges are rarely just about the water itself—they are also shaped by technology, people, institutions, and decision-making.</a:t>
            </a:r>
          </a:p>
          <a:p>
            <a:endParaRPr lang="en-US" sz="1200" b="0" i="0" kern="1200" dirty="0">
              <a:solidFill>
                <a:schemeClr val="tx1"/>
              </a:solidFill>
              <a:effectLst/>
              <a:latin typeface="+mn-lt"/>
              <a:ea typeface="+mn-ea"/>
              <a:cs typeface="+mn-cs"/>
            </a:endParaRPr>
          </a:p>
          <a:p>
            <a:r>
              <a:rPr lang="en-US" sz="1200" b="0" i="0" kern="1200" dirty="0">
                <a:solidFill>
                  <a:schemeClr val="tx1"/>
                </a:solidFill>
                <a:effectLst/>
                <a:latin typeface="+mn-lt"/>
                <a:ea typeface="+mn-ea"/>
                <a:cs typeface="+mn-cs"/>
              </a:rPr>
              <a:t>By the end of the session, we hope you’ll have a broader way to think about water problems, recognize different perspectives, and start seeing why more complete solutions need to consider the whole system.</a:t>
            </a:r>
            <a:endParaRPr lang="en-US" dirty="0"/>
          </a:p>
        </p:txBody>
      </p:sp>
      <p:sp>
        <p:nvSpPr>
          <p:cNvPr id="4" name="Slide Number Placeholder 3"/>
          <p:cNvSpPr>
            <a:spLocks noGrp="1"/>
          </p:cNvSpPr>
          <p:nvPr>
            <p:ph type="sldNum" sz="quarter" idx="10"/>
          </p:nvPr>
        </p:nvSpPr>
        <p:spPr/>
        <p:txBody>
          <a:bodyPr/>
          <a:lstStyle/>
          <a:p>
            <a:fld id="{A2430F75-B5EC-044F-A636-30352D0A1350}" type="slidenum">
              <a:rPr lang="en-US" smtClean="0"/>
              <a:t>2</a:t>
            </a:fld>
            <a:endParaRPr lang="en-US"/>
          </a:p>
        </p:txBody>
      </p:sp>
    </p:spTree>
    <p:extLst>
      <p:ext uri="{BB962C8B-B14F-4D97-AF65-F5344CB8AC3E}">
        <p14:creationId xmlns:p14="http://schemas.microsoft.com/office/powerpoint/2010/main" val="120878885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635A2DF-2183-3EBC-13C7-3CC9485C12E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3C6E9DB-E62C-0ED1-E25A-AB39E3EBC20A}"/>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43C74905-53A1-AFEC-8251-979987EF2486}"/>
              </a:ext>
            </a:extLst>
          </p:cNvPr>
          <p:cNvSpPr>
            <a:spLocks noGrp="1"/>
          </p:cNvSpPr>
          <p:nvPr>
            <p:ph type="body" idx="1"/>
          </p:nvPr>
        </p:nvSpPr>
        <p:spPr/>
        <p:txBody>
          <a:bodyPr/>
          <a:lstStyle/>
          <a:p>
            <a:r>
              <a:rPr lang="en-US" sz="1200" b="0" i="0" kern="1200">
                <a:solidFill>
                  <a:schemeClr val="tx1"/>
                </a:solidFill>
                <a:effectLst/>
                <a:latin typeface="+mn-lt"/>
                <a:ea typeface="+mn-ea"/>
                <a:cs typeface="+mn-cs"/>
              </a:rPr>
              <a:t>Water rights help determine </a:t>
            </a:r>
            <a:r>
              <a:rPr lang="en-US" sz="1200" b="1" i="0" kern="1200">
                <a:solidFill>
                  <a:schemeClr val="tx1"/>
                </a:solidFill>
                <a:effectLst/>
                <a:latin typeface="+mn-lt"/>
                <a:ea typeface="+mn-ea"/>
                <a:cs typeface="+mn-cs"/>
              </a:rPr>
              <a:t>who can use water, when they can use it, and for what purpose</a:t>
            </a:r>
            <a:r>
              <a:rPr lang="en-US" sz="1200" b="0" i="0" kern="1200">
                <a:solidFill>
                  <a:schemeClr val="tx1"/>
                </a:solidFill>
                <a:effectLst/>
                <a:latin typeface="+mn-lt"/>
                <a:ea typeface="+mn-ea"/>
                <a:cs typeface="+mn-cs"/>
              </a:rPr>
              <a:t>. Different regions use different systems for allocating water, which means water rights can look very different depending on where you are.</a:t>
            </a:r>
          </a:p>
          <a:p>
            <a:endParaRPr lang="en-US" sz="1200" b="0" i="0" kern="1200">
              <a:solidFill>
                <a:schemeClr val="tx1"/>
              </a:solidFill>
              <a:effectLst/>
              <a:latin typeface="+mn-lt"/>
              <a:ea typeface="+mn-ea"/>
              <a:cs typeface="+mn-cs"/>
            </a:endParaRPr>
          </a:p>
          <a:p>
            <a:r>
              <a:rPr lang="en-US" sz="1200" b="0" i="0" kern="1200">
                <a:solidFill>
                  <a:schemeClr val="tx1"/>
                </a:solidFill>
                <a:effectLst/>
                <a:latin typeface="+mn-lt"/>
                <a:ea typeface="+mn-ea"/>
                <a:cs typeface="+mn-cs"/>
              </a:rPr>
              <a:t>One of the most important in the western United States is the </a:t>
            </a:r>
            <a:r>
              <a:rPr lang="en-US" sz="1200" b="1" i="0" kern="1200">
                <a:solidFill>
                  <a:schemeClr val="tx1"/>
                </a:solidFill>
                <a:effectLst/>
                <a:latin typeface="+mn-lt"/>
                <a:ea typeface="+mn-ea"/>
                <a:cs typeface="+mn-cs"/>
              </a:rPr>
              <a:t>Prior Appropriation Doctrine</a:t>
            </a:r>
            <a:r>
              <a:rPr lang="en-US" sz="1200" b="0" i="0" kern="1200">
                <a:solidFill>
                  <a:schemeClr val="tx1"/>
                </a:solidFill>
                <a:effectLst/>
                <a:latin typeface="+mn-lt"/>
                <a:ea typeface="+mn-ea"/>
                <a:cs typeface="+mn-cs"/>
              </a:rPr>
              <a:t>. This system is based on the idea </a:t>
            </a:r>
            <a:r>
              <a:rPr lang="en-US" sz="1200" b="1" i="0" kern="1200">
                <a:solidFill>
                  <a:schemeClr val="tx1"/>
                </a:solidFill>
                <a:effectLst/>
                <a:latin typeface="+mn-lt"/>
                <a:ea typeface="+mn-ea"/>
                <a:cs typeface="+mn-cs"/>
              </a:rPr>
              <a:t>“first in time, first in right,”</a:t>
            </a:r>
            <a:r>
              <a:rPr lang="en-US" sz="1200" b="0" i="0" kern="1200">
                <a:solidFill>
                  <a:schemeClr val="tx1"/>
                </a:solidFill>
                <a:effectLst/>
                <a:latin typeface="+mn-lt"/>
                <a:ea typeface="+mn-ea"/>
                <a:cs typeface="+mn-cs"/>
              </a:rPr>
              <a:t> which means people who claimed water earlier usually have priority during shortages. This is where the idea of </a:t>
            </a:r>
            <a:r>
              <a:rPr lang="en-US" sz="1200" b="1" i="0" kern="1200">
                <a:solidFill>
                  <a:schemeClr val="tx1"/>
                </a:solidFill>
                <a:effectLst/>
                <a:latin typeface="+mn-lt"/>
                <a:ea typeface="+mn-ea"/>
                <a:cs typeface="+mn-cs"/>
              </a:rPr>
              <a:t>senior and junior water rights</a:t>
            </a:r>
            <a:r>
              <a:rPr lang="en-US" sz="1200" b="0" i="0" kern="1200">
                <a:solidFill>
                  <a:schemeClr val="tx1"/>
                </a:solidFill>
                <a:effectLst/>
                <a:latin typeface="+mn-lt"/>
                <a:ea typeface="+mn-ea"/>
                <a:cs typeface="+mn-cs"/>
              </a:rPr>
              <a:t> comes in: senior rights are older and usually receive water first, while junior rights are more vulnerable when supplies are low. Prior appropriation reflects conditions of </a:t>
            </a:r>
            <a:r>
              <a:rPr lang="en-US" sz="1200" b="1" i="0" kern="1200">
                <a:solidFill>
                  <a:schemeClr val="tx1"/>
                </a:solidFill>
                <a:effectLst/>
                <a:latin typeface="+mn-lt"/>
                <a:ea typeface="+mn-ea"/>
                <a:cs typeface="+mn-cs"/>
              </a:rPr>
              <a:t>water scarcity</a:t>
            </a:r>
            <a:r>
              <a:rPr lang="en-US" sz="1200" b="0" i="0" kern="1200">
                <a:solidFill>
                  <a:schemeClr val="tx1"/>
                </a:solidFill>
                <a:effectLst/>
                <a:latin typeface="+mn-lt"/>
                <a:ea typeface="+mn-ea"/>
                <a:cs typeface="+mn-cs"/>
              </a:rPr>
              <a:t>, and in some cases rights can be reduced or even lost if they are not used.</a:t>
            </a:r>
          </a:p>
          <a:p>
            <a:endParaRPr lang="en-US" sz="1200" b="0" i="0" kern="1200">
              <a:solidFill>
                <a:schemeClr val="tx1"/>
              </a:solidFill>
              <a:effectLst/>
              <a:latin typeface="+mn-lt"/>
              <a:ea typeface="+mn-ea"/>
              <a:cs typeface="+mn-cs"/>
            </a:endParaRPr>
          </a:p>
          <a:p>
            <a:r>
              <a:rPr lang="en-US" sz="1200" b="0" i="0" kern="1200">
                <a:solidFill>
                  <a:schemeClr val="tx1"/>
                </a:solidFill>
                <a:effectLst/>
                <a:latin typeface="+mn-lt"/>
                <a:ea typeface="+mn-ea"/>
                <a:cs typeface="+mn-cs"/>
              </a:rPr>
              <a:t>A different approach is the </a:t>
            </a:r>
            <a:r>
              <a:rPr lang="en-US" sz="1200" b="1" i="0" kern="1200">
                <a:solidFill>
                  <a:schemeClr val="tx1"/>
                </a:solidFill>
                <a:effectLst/>
                <a:latin typeface="+mn-lt"/>
                <a:ea typeface="+mn-ea"/>
                <a:cs typeface="+mn-cs"/>
              </a:rPr>
              <a:t>Riparian Doctrine</a:t>
            </a:r>
            <a:r>
              <a:rPr lang="en-US" sz="1200" b="0" i="0" kern="1200">
                <a:solidFill>
                  <a:schemeClr val="tx1"/>
                </a:solidFill>
                <a:effectLst/>
                <a:latin typeface="+mn-lt"/>
                <a:ea typeface="+mn-ea"/>
                <a:cs typeface="+mn-cs"/>
              </a:rPr>
              <a:t>, which is more common in the eastern United States, England, and Wales. In this system, water use is tied to </a:t>
            </a:r>
            <a:r>
              <a:rPr lang="en-US" sz="1200" b="1" i="0" kern="1200">
                <a:solidFill>
                  <a:schemeClr val="tx1"/>
                </a:solidFill>
                <a:effectLst/>
                <a:latin typeface="+mn-lt"/>
                <a:ea typeface="+mn-ea"/>
                <a:cs typeface="+mn-cs"/>
              </a:rPr>
              <a:t>land next to a water source</a:t>
            </a:r>
            <a:r>
              <a:rPr lang="en-US" sz="1200" b="0" i="0" kern="1200">
                <a:solidFill>
                  <a:schemeClr val="tx1"/>
                </a:solidFill>
                <a:effectLst/>
                <a:latin typeface="+mn-lt"/>
                <a:ea typeface="+mn-ea"/>
                <a:cs typeface="+mn-cs"/>
              </a:rPr>
              <a:t>. Landowners can make </a:t>
            </a:r>
            <a:r>
              <a:rPr lang="en-US" sz="1200" b="1" i="0" kern="1200">
                <a:solidFill>
                  <a:schemeClr val="tx1"/>
                </a:solidFill>
                <a:effectLst/>
                <a:latin typeface="+mn-lt"/>
                <a:ea typeface="+mn-ea"/>
                <a:cs typeface="+mn-cs"/>
              </a:rPr>
              <a:t>reasonable use</a:t>
            </a:r>
            <a:r>
              <a:rPr lang="en-US" sz="1200" b="0" i="0" kern="1200">
                <a:solidFill>
                  <a:schemeClr val="tx1"/>
                </a:solidFill>
                <a:effectLst/>
                <a:latin typeface="+mn-lt"/>
                <a:ea typeface="+mn-ea"/>
                <a:cs typeface="+mn-cs"/>
              </a:rPr>
              <a:t> of the water as long as they do not unfairly harm others downstream. This system developed in regions where water was generally seen as more abundant.</a:t>
            </a:r>
          </a:p>
          <a:p>
            <a:endParaRPr lang="en-US" sz="1200" b="0" i="0" kern="1200">
              <a:solidFill>
                <a:schemeClr val="tx1"/>
              </a:solidFill>
              <a:effectLst/>
              <a:latin typeface="+mn-lt"/>
              <a:ea typeface="+mn-ea"/>
              <a:cs typeface="+mn-cs"/>
            </a:endParaRPr>
          </a:p>
          <a:p>
            <a:r>
              <a:rPr lang="en-US" sz="1200" b="0" i="0" kern="1200">
                <a:solidFill>
                  <a:schemeClr val="tx1"/>
                </a:solidFill>
                <a:effectLst/>
                <a:latin typeface="+mn-lt"/>
                <a:ea typeface="+mn-ea"/>
                <a:cs typeface="+mn-cs"/>
              </a:rPr>
              <a:t>There are also </a:t>
            </a:r>
            <a:r>
              <a:rPr lang="en-US" sz="1200" b="1" i="0" kern="1200">
                <a:solidFill>
                  <a:schemeClr val="tx1"/>
                </a:solidFill>
                <a:effectLst/>
                <a:latin typeface="+mn-lt"/>
                <a:ea typeface="+mn-ea"/>
                <a:cs typeface="+mn-cs"/>
              </a:rPr>
              <a:t>community-based</a:t>
            </a:r>
            <a:r>
              <a:rPr lang="en-US" sz="1200" b="0" i="0" kern="1200">
                <a:solidFill>
                  <a:schemeClr val="tx1"/>
                </a:solidFill>
                <a:effectLst/>
                <a:latin typeface="+mn-lt"/>
                <a:ea typeface="+mn-ea"/>
                <a:cs typeface="+mn-cs"/>
              </a:rPr>
              <a:t> or culturally grounded water rights systems. For example, </a:t>
            </a:r>
            <a:r>
              <a:rPr lang="en-US" sz="1200" b="1" i="0" kern="1200">
                <a:solidFill>
                  <a:schemeClr val="tx1"/>
                </a:solidFill>
                <a:effectLst/>
                <a:latin typeface="+mn-lt"/>
                <a:ea typeface="+mn-ea"/>
                <a:cs typeface="+mn-cs"/>
              </a:rPr>
              <a:t>Pueblo water rights in New Mexico</a:t>
            </a:r>
            <a:r>
              <a:rPr lang="en-US" sz="1200" b="0" i="0" kern="1200">
                <a:solidFill>
                  <a:schemeClr val="tx1"/>
                </a:solidFill>
                <a:effectLst/>
                <a:latin typeface="+mn-lt"/>
                <a:ea typeface="+mn-ea"/>
                <a:cs typeface="+mn-cs"/>
              </a:rPr>
              <a:t> are connected to long-standing community use and may expand with the needs of the community. These systems can reflect different values and relationships with water than state-based allocation systems.</a:t>
            </a:r>
          </a:p>
          <a:p>
            <a:endParaRPr lang="en-US" sz="1200" b="0" i="0" kern="1200">
              <a:solidFill>
                <a:schemeClr val="tx1"/>
              </a:solidFill>
              <a:effectLst/>
              <a:latin typeface="+mn-lt"/>
              <a:ea typeface="+mn-ea"/>
              <a:cs typeface="+mn-cs"/>
            </a:endParaRPr>
          </a:p>
          <a:p>
            <a:r>
              <a:rPr lang="en-US" sz="1200" b="0" i="0" kern="1200">
                <a:solidFill>
                  <a:schemeClr val="tx1"/>
                </a:solidFill>
                <a:effectLst/>
                <a:latin typeface="+mn-lt"/>
                <a:ea typeface="+mn-ea"/>
                <a:cs typeface="+mn-cs"/>
              </a:rPr>
              <a:t>It is also important to note that </a:t>
            </a:r>
            <a:r>
              <a:rPr lang="en-US" sz="1200" b="1" i="0" kern="1200">
                <a:solidFill>
                  <a:schemeClr val="tx1"/>
                </a:solidFill>
                <a:effectLst/>
                <a:latin typeface="+mn-lt"/>
                <a:ea typeface="+mn-ea"/>
                <a:cs typeface="+mn-cs"/>
              </a:rPr>
              <a:t>surface water and groundwater are not always managed in the same way</a:t>
            </a:r>
            <a:r>
              <a:rPr lang="en-US" sz="1200" b="0" i="0" kern="1200">
                <a:solidFill>
                  <a:schemeClr val="tx1"/>
                </a:solidFill>
                <a:effectLst/>
                <a:latin typeface="+mn-lt"/>
                <a:ea typeface="+mn-ea"/>
                <a:cs typeface="+mn-cs"/>
              </a:rPr>
              <a:t>. In some places, surface water rights are more clearly defined, monitored, or administered than groundwater rights. Groundwater can be harder to measure, track, and regulate, even though it is closely connected to surface water in many systems.</a:t>
            </a:r>
          </a:p>
          <a:p>
            <a:endParaRPr lang="en-US" sz="1200" b="0" i="0" kern="1200">
              <a:solidFill>
                <a:schemeClr val="tx1"/>
              </a:solidFill>
              <a:effectLst/>
              <a:latin typeface="+mn-lt"/>
              <a:ea typeface="+mn-ea"/>
              <a:cs typeface="+mn-cs"/>
            </a:endParaRPr>
          </a:p>
          <a:p>
            <a:r>
              <a:rPr lang="en-US" sz="1200" b="0" i="0" kern="1200">
                <a:solidFill>
                  <a:schemeClr val="tx1"/>
                </a:solidFill>
                <a:effectLst/>
                <a:latin typeface="+mn-lt"/>
                <a:ea typeface="+mn-ea"/>
                <a:cs typeface="+mn-cs"/>
              </a:rPr>
              <a:t>That difference matters because it can shape who has access to water, how shortages are managed, and how well the overall system is understood.</a:t>
            </a:r>
          </a:p>
          <a:p>
            <a:endParaRPr lang="en-US"/>
          </a:p>
        </p:txBody>
      </p:sp>
      <p:sp>
        <p:nvSpPr>
          <p:cNvPr id="4" name="Slide Number Placeholder 3">
            <a:extLst>
              <a:ext uri="{FF2B5EF4-FFF2-40B4-BE49-F238E27FC236}">
                <a16:creationId xmlns:a16="http://schemas.microsoft.com/office/drawing/2014/main" id="{8FBC1013-85B4-B4C3-1646-19D91F09422A}"/>
              </a:ext>
            </a:extLst>
          </p:cNvPr>
          <p:cNvSpPr>
            <a:spLocks noGrp="1"/>
          </p:cNvSpPr>
          <p:nvPr>
            <p:ph type="sldNum" sz="quarter" idx="5"/>
          </p:nvPr>
        </p:nvSpPr>
        <p:spPr/>
        <p:txBody>
          <a:bodyPr/>
          <a:lstStyle/>
          <a:p>
            <a:fld id="{160053EA-6907-8F47-ACA5-08DBFA1C37EA}" type="slidenum">
              <a:rPr lang="en-US" smtClean="0"/>
              <a:t>25</a:t>
            </a:fld>
            <a:endParaRPr lang="en-US"/>
          </a:p>
        </p:txBody>
      </p:sp>
    </p:spTree>
    <p:extLst>
      <p:ext uri="{BB962C8B-B14F-4D97-AF65-F5344CB8AC3E}">
        <p14:creationId xmlns:p14="http://schemas.microsoft.com/office/powerpoint/2010/main" val="295100886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8404718-6BEA-174B-4154-615A9218DF4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443C25E-ACD4-4A0A-FAB9-48149166A5B9}"/>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52A65B94-DC3C-9014-D262-C4CE39771D9E}"/>
              </a:ext>
            </a:extLst>
          </p:cNvPr>
          <p:cNvSpPr>
            <a:spLocks noGrp="1"/>
          </p:cNvSpPr>
          <p:nvPr>
            <p:ph type="body" idx="1"/>
          </p:nvPr>
        </p:nvSpPr>
        <p:spPr/>
        <p:txBody>
          <a:bodyPr/>
          <a:lstStyle/>
          <a:p>
            <a:r>
              <a:rPr lang="en-US" sz="1200" b="0" i="0" kern="1200">
                <a:solidFill>
                  <a:schemeClr val="tx1"/>
                </a:solidFill>
                <a:effectLst/>
                <a:latin typeface="+mn-lt"/>
                <a:ea typeface="+mn-ea"/>
                <a:cs typeface="+mn-cs"/>
              </a:rPr>
              <a:t>Water can play many different roles in conflict and insecurity. It may be part of what people are fighting over, part of what gets damaged during conflict, or part of the larger conditions that increase instability. As of 2026, more than 2,758 water-related conflicts had been catalogued in current databases, which shows just how often water appears in disputes and insecurity.</a:t>
            </a:r>
          </a:p>
          <a:p>
            <a:endParaRPr lang="en-US" sz="1200" b="0" i="0" kern="1200">
              <a:solidFill>
                <a:schemeClr val="tx1"/>
              </a:solidFill>
              <a:effectLst/>
              <a:latin typeface="+mn-lt"/>
              <a:ea typeface="+mn-ea"/>
              <a:cs typeface="+mn-cs"/>
            </a:endParaRPr>
          </a:p>
          <a:p>
            <a:r>
              <a:rPr lang="en-US" sz="1200" b="0" i="0" kern="1200">
                <a:solidFill>
                  <a:schemeClr val="tx1"/>
                </a:solidFill>
                <a:effectLst/>
                <a:latin typeface="+mn-lt"/>
                <a:ea typeface="+mn-ea"/>
                <a:cs typeface="+mn-cs"/>
              </a:rPr>
              <a:t>Water may be </a:t>
            </a:r>
            <a:r>
              <a:rPr lang="en-US" sz="1200" b="1" i="0" kern="1200">
                <a:solidFill>
                  <a:schemeClr val="tx1"/>
                </a:solidFill>
                <a:effectLst/>
                <a:latin typeface="+mn-lt"/>
                <a:ea typeface="+mn-ea"/>
                <a:cs typeface="+mn-cs"/>
              </a:rPr>
              <a:t>intentionally or incidentally impacted</a:t>
            </a:r>
            <a:r>
              <a:rPr lang="en-US" sz="1200" b="0" i="0" kern="1200">
                <a:solidFill>
                  <a:schemeClr val="tx1"/>
                </a:solidFill>
                <a:effectLst/>
                <a:latin typeface="+mn-lt"/>
                <a:ea typeface="+mn-ea"/>
                <a:cs typeface="+mn-cs"/>
              </a:rPr>
              <a:t> during conflict. For example, infrastructure such as dams, pipelines, treatment plants, or irrigation systems may be damaged. Water scarcity or unequal access can also contribute to tensions or violence, especially when people, sectors, or communities are competing over a limited supply.</a:t>
            </a:r>
          </a:p>
          <a:p>
            <a:endParaRPr lang="en-US" sz="1200" b="0" i="0" kern="1200">
              <a:solidFill>
                <a:schemeClr val="tx1"/>
              </a:solidFill>
              <a:effectLst/>
              <a:latin typeface="+mn-lt"/>
              <a:ea typeface="+mn-ea"/>
              <a:cs typeface="+mn-cs"/>
            </a:endParaRPr>
          </a:p>
          <a:p>
            <a:r>
              <a:rPr lang="en-US" sz="1200" b="0" i="0" kern="1200">
                <a:solidFill>
                  <a:schemeClr val="tx1"/>
                </a:solidFill>
                <a:effectLst/>
                <a:latin typeface="+mn-lt"/>
                <a:ea typeface="+mn-ea"/>
                <a:cs typeface="+mn-cs"/>
              </a:rPr>
              <a:t>Water can also serve as a </a:t>
            </a:r>
            <a:r>
              <a:rPr lang="en-US" sz="1200" b="1" i="0" kern="1200">
                <a:solidFill>
                  <a:schemeClr val="tx1"/>
                </a:solidFill>
                <a:effectLst/>
                <a:latin typeface="+mn-lt"/>
                <a:ea typeface="+mn-ea"/>
                <a:cs typeface="+mn-cs"/>
              </a:rPr>
              <a:t>tool or weapon</a:t>
            </a:r>
            <a:r>
              <a:rPr lang="en-US" sz="1200" b="0" i="0" kern="1200">
                <a:solidFill>
                  <a:schemeClr val="tx1"/>
                </a:solidFill>
                <a:effectLst/>
                <a:latin typeface="+mn-lt"/>
                <a:ea typeface="+mn-ea"/>
                <a:cs typeface="+mn-cs"/>
              </a:rPr>
              <a:t> within conflict. That might mean cutting off water access, contaminating water, controlling infrastructure, or using access to water as leverage over another group. Even outside of formal warfare, water can be used strategically in disputes—for example, when upstream control, diversions, or access restrictions put pressure on downstream communities. Long-term water stress can also contribute to migration or displacement when people can no longer support livelihoods, agriculture, or daily life.</a:t>
            </a:r>
          </a:p>
          <a:p>
            <a:endParaRPr lang="en-US"/>
          </a:p>
        </p:txBody>
      </p:sp>
      <p:sp>
        <p:nvSpPr>
          <p:cNvPr id="4" name="Slide Number Placeholder 3">
            <a:extLst>
              <a:ext uri="{FF2B5EF4-FFF2-40B4-BE49-F238E27FC236}">
                <a16:creationId xmlns:a16="http://schemas.microsoft.com/office/drawing/2014/main" id="{B1096F5B-4A80-040F-7381-FC2FE74F81B5}"/>
              </a:ext>
            </a:extLst>
          </p:cNvPr>
          <p:cNvSpPr>
            <a:spLocks noGrp="1"/>
          </p:cNvSpPr>
          <p:nvPr>
            <p:ph type="sldNum" sz="quarter" idx="5"/>
          </p:nvPr>
        </p:nvSpPr>
        <p:spPr/>
        <p:txBody>
          <a:bodyPr/>
          <a:lstStyle/>
          <a:p>
            <a:fld id="{160053EA-6907-8F47-ACA5-08DBFA1C37EA}" type="slidenum">
              <a:rPr lang="en-US" smtClean="0"/>
              <a:t>26</a:t>
            </a:fld>
            <a:endParaRPr lang="en-US"/>
          </a:p>
        </p:txBody>
      </p:sp>
    </p:spTree>
    <p:extLst>
      <p:ext uri="{BB962C8B-B14F-4D97-AF65-F5344CB8AC3E}">
        <p14:creationId xmlns:p14="http://schemas.microsoft.com/office/powerpoint/2010/main" val="196829443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A8BC3EF-4F56-D5EA-BF1F-38D9E023D66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A0E5E33-5BFE-CC17-0FE9-BD5FBD4BE3F2}"/>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10592DD9-0A3E-EB4C-E04A-62CFB3B832DB}"/>
              </a:ext>
            </a:extLst>
          </p:cNvPr>
          <p:cNvSpPr>
            <a:spLocks noGrp="1"/>
          </p:cNvSpPr>
          <p:nvPr>
            <p:ph type="body" idx="1"/>
          </p:nvPr>
        </p:nvSpPr>
        <p:spPr/>
        <p:txBody>
          <a:bodyPr/>
          <a:lstStyle/>
          <a:p>
            <a:r>
              <a:rPr lang="en-US" sz="1200" b="0" i="0" kern="1200">
                <a:solidFill>
                  <a:schemeClr val="tx1"/>
                </a:solidFill>
                <a:effectLst/>
                <a:latin typeface="+mn-lt"/>
                <a:ea typeface="+mn-ea"/>
                <a:cs typeface="+mn-cs"/>
              </a:rPr>
              <a:t>Water markets are one way that people and institutions manage limited water supplies. They allow water rights to be </a:t>
            </a:r>
            <a:r>
              <a:rPr lang="en-US" sz="1200" b="1" i="0" kern="1200">
                <a:solidFill>
                  <a:schemeClr val="tx1"/>
                </a:solidFill>
                <a:effectLst/>
                <a:latin typeface="+mn-lt"/>
                <a:ea typeface="+mn-ea"/>
                <a:cs typeface="+mn-cs"/>
              </a:rPr>
              <a:t>bought, sold, or leased</a:t>
            </a:r>
            <a:r>
              <a:rPr lang="en-US" sz="1200" b="0" i="0" kern="1200">
                <a:solidFill>
                  <a:schemeClr val="tx1"/>
                </a:solidFill>
                <a:effectLst/>
                <a:latin typeface="+mn-lt"/>
                <a:ea typeface="+mn-ea"/>
                <a:cs typeface="+mn-cs"/>
              </a:rPr>
              <a:t> between users. These transactions can be </a:t>
            </a:r>
            <a:r>
              <a:rPr lang="en-US" sz="1200" b="1" i="0" kern="1200">
                <a:solidFill>
                  <a:schemeClr val="tx1"/>
                </a:solidFill>
                <a:effectLst/>
                <a:latin typeface="+mn-lt"/>
                <a:ea typeface="+mn-ea"/>
                <a:cs typeface="+mn-cs"/>
              </a:rPr>
              <a:t>temporary or permanent</a:t>
            </a:r>
            <a:r>
              <a:rPr lang="en-US" sz="1200" b="0" i="0" kern="1200">
                <a:solidFill>
                  <a:schemeClr val="tx1"/>
                </a:solidFill>
                <a:effectLst/>
                <a:latin typeface="+mn-lt"/>
                <a:ea typeface="+mn-ea"/>
                <a:cs typeface="+mn-cs"/>
              </a:rPr>
              <a:t>, and they can range from informal local agreements to more formal systems managed at the state or regional level.</a:t>
            </a:r>
          </a:p>
          <a:p>
            <a:endParaRPr lang="en-US" sz="1200" b="0" i="0" kern="1200">
              <a:solidFill>
                <a:schemeClr val="tx1"/>
              </a:solidFill>
              <a:effectLst/>
              <a:latin typeface="+mn-lt"/>
              <a:ea typeface="+mn-ea"/>
              <a:cs typeface="+mn-cs"/>
            </a:endParaRPr>
          </a:p>
          <a:p>
            <a:r>
              <a:rPr lang="en-US" sz="1200" b="0" i="0" kern="1200">
                <a:solidFill>
                  <a:schemeClr val="tx1"/>
                </a:solidFill>
                <a:effectLst/>
                <a:latin typeface="+mn-lt"/>
                <a:ea typeface="+mn-ea"/>
                <a:cs typeface="+mn-cs"/>
              </a:rPr>
              <a:t>One reason water markets exist is that they can help move water to where it is most needed or most valued. For example, during drought, a temporary lease might allow water to shift from one use to another in response to changing conditions.</a:t>
            </a:r>
          </a:p>
          <a:p>
            <a:endParaRPr lang="en-US" sz="1200" b="0" i="0" kern="1200">
              <a:solidFill>
                <a:schemeClr val="tx1"/>
              </a:solidFill>
              <a:effectLst/>
              <a:latin typeface="+mn-lt"/>
              <a:ea typeface="+mn-ea"/>
              <a:cs typeface="+mn-cs"/>
            </a:endParaRPr>
          </a:p>
          <a:p>
            <a:r>
              <a:rPr lang="en-US" sz="1200" b="0" i="0" kern="1200">
                <a:solidFill>
                  <a:schemeClr val="tx1"/>
                </a:solidFill>
                <a:effectLst/>
                <a:latin typeface="+mn-lt"/>
                <a:ea typeface="+mn-ea"/>
                <a:cs typeface="+mn-cs"/>
              </a:rPr>
              <a:t>At the same time, water markets can raise important concerns. These include questions about </a:t>
            </a:r>
            <a:r>
              <a:rPr lang="en-US" sz="1200" b="1" i="0" kern="1200">
                <a:solidFill>
                  <a:schemeClr val="tx1"/>
                </a:solidFill>
                <a:effectLst/>
                <a:latin typeface="+mn-lt"/>
                <a:ea typeface="+mn-ea"/>
                <a:cs typeface="+mn-cs"/>
              </a:rPr>
              <a:t>equity, affordability, and impacts on communities or ecosystems</a:t>
            </a:r>
            <a:r>
              <a:rPr lang="en-US" sz="1200" b="0" i="0" kern="1200">
                <a:solidFill>
                  <a:schemeClr val="tx1"/>
                </a:solidFill>
                <a:effectLst/>
                <a:latin typeface="+mn-lt"/>
                <a:ea typeface="+mn-ea"/>
                <a:cs typeface="+mn-cs"/>
              </a:rPr>
              <a:t>. If water moves away from one area or use, that can affect local livelihoods, environmental flows, or who is able to afford access. So water markets are a good example of how economic tools can provide flexibility, but also create tradeoffs.</a:t>
            </a:r>
          </a:p>
          <a:p>
            <a:endParaRPr lang="en-US"/>
          </a:p>
        </p:txBody>
      </p:sp>
      <p:sp>
        <p:nvSpPr>
          <p:cNvPr id="4" name="Slide Number Placeholder 3">
            <a:extLst>
              <a:ext uri="{FF2B5EF4-FFF2-40B4-BE49-F238E27FC236}">
                <a16:creationId xmlns:a16="http://schemas.microsoft.com/office/drawing/2014/main" id="{FFF9B18F-4035-6ED6-240A-EA56575A387B}"/>
              </a:ext>
            </a:extLst>
          </p:cNvPr>
          <p:cNvSpPr>
            <a:spLocks noGrp="1"/>
          </p:cNvSpPr>
          <p:nvPr>
            <p:ph type="sldNum" sz="quarter" idx="5"/>
          </p:nvPr>
        </p:nvSpPr>
        <p:spPr/>
        <p:txBody>
          <a:bodyPr/>
          <a:lstStyle/>
          <a:p>
            <a:fld id="{160053EA-6907-8F47-ACA5-08DBFA1C37EA}" type="slidenum">
              <a:rPr lang="en-US" smtClean="0"/>
              <a:t>27</a:t>
            </a:fld>
            <a:endParaRPr lang="en-US"/>
          </a:p>
        </p:txBody>
      </p:sp>
    </p:spTree>
    <p:extLst>
      <p:ext uri="{BB962C8B-B14F-4D97-AF65-F5344CB8AC3E}">
        <p14:creationId xmlns:p14="http://schemas.microsoft.com/office/powerpoint/2010/main" val="377524702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198EF18-11F9-C84D-DDEE-E166DE03E0F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2D52716-6E67-299F-0612-84AB457B0F5D}"/>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9F51032D-2723-DCB3-3926-D3735CEAF9AB}"/>
              </a:ext>
            </a:extLst>
          </p:cNvPr>
          <p:cNvSpPr>
            <a:spLocks noGrp="1"/>
          </p:cNvSpPr>
          <p:nvPr>
            <p:ph type="body" idx="1"/>
          </p:nvPr>
        </p:nvSpPr>
        <p:spPr/>
        <p:txBody>
          <a:bodyPr/>
          <a:lstStyle/>
          <a:p>
            <a:r>
              <a:rPr lang="en-US" sz="1200" b="0" i="0" kern="1200">
                <a:solidFill>
                  <a:schemeClr val="tx1"/>
                </a:solidFill>
                <a:effectLst/>
                <a:latin typeface="+mn-lt"/>
                <a:ea typeface="+mn-ea"/>
                <a:cs typeface="+mn-cs"/>
              </a:rPr>
              <a:t>Now that we’ve walked through the three WXS worldviews, let’s return to the United Nations definition of water security. Earlier, this definition may have felt broad or a little overwhelming. Now we can use the WXS framework to unpack it and see that many of its parts align with the different worldviews we just discussed.</a:t>
            </a:r>
          </a:p>
          <a:p>
            <a:endParaRPr lang="en-US" sz="1200" b="0" i="0" kern="1200">
              <a:solidFill>
                <a:schemeClr val="tx1"/>
              </a:solidFill>
              <a:effectLst/>
              <a:latin typeface="+mn-lt"/>
              <a:ea typeface="+mn-ea"/>
              <a:cs typeface="+mn-cs"/>
            </a:endParaRPr>
          </a:p>
          <a:p>
            <a:r>
              <a:rPr lang="en-US" sz="1200" b="0" i="0" kern="1200">
                <a:solidFill>
                  <a:schemeClr val="tx1"/>
                </a:solidFill>
                <a:effectLst/>
                <a:latin typeface="+mn-lt"/>
                <a:ea typeface="+mn-ea"/>
                <a:cs typeface="+mn-cs"/>
              </a:rPr>
              <a:t>As you look at the highlighted definition, notice that some phrases connect to </a:t>
            </a:r>
            <a:r>
              <a:rPr lang="en-US" sz="1200" b="1" i="0" kern="1200">
                <a:solidFill>
                  <a:schemeClr val="tx1"/>
                </a:solidFill>
                <a:effectLst/>
                <a:latin typeface="+mn-lt"/>
                <a:ea typeface="+mn-ea"/>
                <a:cs typeface="+mn-cs"/>
              </a:rPr>
              <a:t>one worldview</a:t>
            </a:r>
            <a:r>
              <a:rPr lang="en-US" sz="1200" b="0" i="0" kern="1200">
                <a:solidFill>
                  <a:schemeClr val="tx1"/>
                </a:solidFill>
                <a:effectLst/>
                <a:latin typeface="+mn-lt"/>
                <a:ea typeface="+mn-ea"/>
                <a:cs typeface="+mn-cs"/>
              </a:rPr>
              <a:t>, some connect to </a:t>
            </a:r>
            <a:r>
              <a:rPr lang="en-US" sz="1200" b="1" i="0" kern="1200">
                <a:solidFill>
                  <a:schemeClr val="tx1"/>
                </a:solidFill>
                <a:effectLst/>
                <a:latin typeface="+mn-lt"/>
                <a:ea typeface="+mn-ea"/>
                <a:cs typeface="+mn-cs"/>
              </a:rPr>
              <a:t>two</a:t>
            </a:r>
            <a:r>
              <a:rPr lang="en-US" sz="1200" b="0" i="0" kern="1200">
                <a:solidFill>
                  <a:schemeClr val="tx1"/>
                </a:solidFill>
                <a:effectLst/>
                <a:latin typeface="+mn-lt"/>
                <a:ea typeface="+mn-ea"/>
                <a:cs typeface="+mn-cs"/>
              </a:rPr>
              <a:t>, and some connect to </a:t>
            </a:r>
            <a:r>
              <a:rPr lang="en-US" sz="1200" b="1" i="0" kern="1200">
                <a:solidFill>
                  <a:schemeClr val="tx1"/>
                </a:solidFill>
                <a:effectLst/>
                <a:latin typeface="+mn-lt"/>
                <a:ea typeface="+mn-ea"/>
                <a:cs typeface="+mn-cs"/>
              </a:rPr>
              <a:t>all three</a:t>
            </a:r>
            <a:r>
              <a:rPr lang="en-US" sz="1200" b="0" i="0" kern="1200">
                <a:solidFill>
                  <a:schemeClr val="tx1"/>
                </a:solidFill>
                <a:effectLst/>
                <a:latin typeface="+mn-lt"/>
                <a:ea typeface="+mn-ea"/>
                <a:cs typeface="+mn-cs"/>
              </a:rPr>
              <a:t>. That is an important point. The goal is not to force every part of the definition into a single category, but to show how connected these ideas really are. For example, a phrase about water quality may relate to the </a:t>
            </a:r>
            <a:r>
              <a:rPr lang="en-US" sz="1200" b="1" i="0" kern="1200">
                <a:solidFill>
                  <a:schemeClr val="tx1"/>
                </a:solidFill>
                <a:effectLst/>
                <a:latin typeface="+mn-lt"/>
                <a:ea typeface="+mn-ea"/>
                <a:cs typeface="+mn-cs"/>
              </a:rPr>
              <a:t>resource itself</a:t>
            </a:r>
            <a:r>
              <a:rPr lang="en-US" sz="1200" b="0" i="0" kern="1200">
                <a:solidFill>
                  <a:schemeClr val="tx1"/>
                </a:solidFill>
                <a:effectLst/>
                <a:latin typeface="+mn-lt"/>
                <a:ea typeface="+mn-ea"/>
                <a:cs typeface="+mn-cs"/>
              </a:rPr>
              <a:t>, the </a:t>
            </a:r>
            <a:r>
              <a:rPr lang="en-US" sz="1200" b="1" i="0" kern="1200">
                <a:solidFill>
                  <a:schemeClr val="tx1"/>
                </a:solidFill>
                <a:effectLst/>
                <a:latin typeface="+mn-lt"/>
                <a:ea typeface="+mn-ea"/>
                <a:cs typeface="+mn-cs"/>
              </a:rPr>
              <a:t>infrastructure needed to treat or protect it</a:t>
            </a:r>
            <a:r>
              <a:rPr lang="en-US" sz="1200" b="0" i="0" kern="1200">
                <a:solidFill>
                  <a:schemeClr val="tx1"/>
                </a:solidFill>
                <a:effectLst/>
                <a:latin typeface="+mn-lt"/>
                <a:ea typeface="+mn-ea"/>
                <a:cs typeface="+mn-cs"/>
              </a:rPr>
              <a:t>, and the </a:t>
            </a:r>
            <a:r>
              <a:rPr lang="en-US" sz="1200" b="1" i="0" kern="1200">
                <a:solidFill>
                  <a:schemeClr val="tx1"/>
                </a:solidFill>
                <a:effectLst/>
                <a:latin typeface="+mn-lt"/>
                <a:ea typeface="+mn-ea"/>
                <a:cs typeface="+mn-cs"/>
              </a:rPr>
              <a:t>people and communities affected by it</a:t>
            </a:r>
            <a:r>
              <a:rPr lang="en-US" sz="1200" b="0" i="0" kern="1200">
                <a:solidFill>
                  <a:schemeClr val="tx1"/>
                </a:solidFill>
                <a:effectLst/>
                <a:latin typeface="+mn-lt"/>
                <a:ea typeface="+mn-ea"/>
                <a:cs typeface="+mn-cs"/>
              </a:rPr>
              <a:t>.</a:t>
            </a:r>
            <a:endParaRPr lang="en-US"/>
          </a:p>
        </p:txBody>
      </p:sp>
      <p:sp>
        <p:nvSpPr>
          <p:cNvPr id="4" name="Slide Number Placeholder 3">
            <a:extLst>
              <a:ext uri="{FF2B5EF4-FFF2-40B4-BE49-F238E27FC236}">
                <a16:creationId xmlns:a16="http://schemas.microsoft.com/office/drawing/2014/main" id="{F10EC0AF-99F9-7EB7-77B3-B75F0DCEC455}"/>
              </a:ext>
            </a:extLst>
          </p:cNvPr>
          <p:cNvSpPr>
            <a:spLocks noGrp="1"/>
          </p:cNvSpPr>
          <p:nvPr>
            <p:ph type="sldNum" sz="quarter" idx="5"/>
          </p:nvPr>
        </p:nvSpPr>
        <p:spPr/>
        <p:txBody>
          <a:bodyPr/>
          <a:lstStyle/>
          <a:p>
            <a:fld id="{A2430F75-B5EC-044F-A636-30352D0A1350}" type="slidenum">
              <a:rPr lang="en-US" smtClean="0"/>
              <a:t>28</a:t>
            </a:fld>
            <a:endParaRPr lang="en-US"/>
          </a:p>
        </p:txBody>
      </p:sp>
    </p:spTree>
    <p:extLst>
      <p:ext uri="{BB962C8B-B14F-4D97-AF65-F5344CB8AC3E}">
        <p14:creationId xmlns:p14="http://schemas.microsoft.com/office/powerpoint/2010/main" val="327093616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r>
              <a:rPr lang="en-US" sz="1200" b="0" i="0" kern="1200">
                <a:solidFill>
                  <a:schemeClr val="tx1"/>
                </a:solidFill>
                <a:effectLst/>
                <a:latin typeface="+mn-lt"/>
                <a:ea typeface="+mn-ea"/>
                <a:cs typeface="+mn-cs"/>
              </a:rPr>
              <a:t>Now we’re moving from understanding the WXS framework to </a:t>
            </a:r>
            <a:r>
              <a:rPr lang="en-US" sz="1200" b="1" i="0" kern="1200">
                <a:solidFill>
                  <a:schemeClr val="tx1"/>
                </a:solidFill>
                <a:effectLst/>
                <a:latin typeface="+mn-lt"/>
                <a:ea typeface="+mn-ea"/>
                <a:cs typeface="+mn-cs"/>
              </a:rPr>
              <a:t>applying it</a:t>
            </a:r>
            <a:r>
              <a:rPr lang="en-US" sz="1200" b="0" i="0" kern="1200">
                <a:solidFill>
                  <a:schemeClr val="tx1"/>
                </a:solidFill>
                <a:effectLst/>
                <a:latin typeface="+mn-lt"/>
                <a:ea typeface="+mn-ea"/>
                <a:cs typeface="+mn-cs"/>
              </a:rPr>
              <a:t>. For any given water problem, the framework helps us identify the relevant perspectives and worldviews involved. That means asking: what part of the system are we focusing on, and what other dimensions might also matter?</a:t>
            </a:r>
          </a:p>
          <a:p>
            <a:endParaRPr lang="en-US" sz="1200" b="0" i="0" kern="1200">
              <a:solidFill>
                <a:schemeClr val="tx1"/>
              </a:solidFill>
              <a:effectLst/>
              <a:latin typeface="+mn-lt"/>
              <a:ea typeface="+mn-ea"/>
              <a:cs typeface="+mn-cs"/>
            </a:endParaRPr>
          </a:p>
          <a:p>
            <a:r>
              <a:rPr lang="en-US" sz="1200" b="0" i="0" kern="1200">
                <a:solidFill>
                  <a:schemeClr val="tx1"/>
                </a:solidFill>
                <a:effectLst/>
                <a:latin typeface="+mn-lt"/>
                <a:ea typeface="+mn-ea"/>
                <a:cs typeface="+mn-cs"/>
              </a:rPr>
              <a:t>It also helps us understand how those perspectives interact across the system. In many cases, what looks like a simple issue in one area can create effects somewhere else. WXS helps us recognize those connections, along with tradeoffs, tensions, and possible unintended consequences.</a:t>
            </a:r>
          </a:p>
          <a:p>
            <a:endParaRPr lang="en-US" sz="1200" b="0" i="0" kern="1200">
              <a:solidFill>
                <a:schemeClr val="tx1"/>
              </a:solidFill>
              <a:effectLst/>
              <a:latin typeface="+mn-lt"/>
              <a:ea typeface="+mn-ea"/>
              <a:cs typeface="+mn-cs"/>
            </a:endParaRPr>
          </a:p>
          <a:p>
            <a:r>
              <a:rPr lang="en-US" sz="1200" b="0" i="0" kern="1200">
                <a:solidFill>
                  <a:schemeClr val="tx1"/>
                </a:solidFill>
                <a:effectLst/>
                <a:latin typeface="+mn-lt"/>
                <a:ea typeface="+mn-ea"/>
                <a:cs typeface="+mn-cs"/>
              </a:rPr>
              <a:t>Lastly, this is what makes the framework useful for thinking about solutions. Rather than focusing on only one part of a problem, WXS encourages us to develop more complete responses that consider the water resource, the infrastructure, and the people and institutions involved.</a:t>
            </a:r>
          </a:p>
          <a:p>
            <a:endParaRPr lang="en-US"/>
          </a:p>
        </p:txBody>
      </p:sp>
      <p:sp>
        <p:nvSpPr>
          <p:cNvPr id="4" name="Slide Number Placeholder 3"/>
          <p:cNvSpPr>
            <a:spLocks noGrp="1"/>
          </p:cNvSpPr>
          <p:nvPr>
            <p:ph type="sldNum" sz="quarter" idx="5"/>
          </p:nvPr>
        </p:nvSpPr>
        <p:spPr/>
        <p:txBody>
          <a:bodyPr/>
          <a:lstStyle/>
          <a:p>
            <a:fld id="{A2430F75-B5EC-044F-A636-30352D0A1350}" type="slidenum">
              <a:rPr lang="en-US" smtClean="0"/>
              <a:t>30</a:t>
            </a:fld>
            <a:endParaRPr lang="en-US"/>
          </a:p>
        </p:txBody>
      </p:sp>
    </p:spTree>
    <p:extLst>
      <p:ext uri="{BB962C8B-B14F-4D97-AF65-F5344CB8AC3E}">
        <p14:creationId xmlns:p14="http://schemas.microsoft.com/office/powerpoint/2010/main" val="3528570933"/>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r>
              <a:rPr lang="en-US" sz="1200" b="0" i="0" kern="1200">
                <a:solidFill>
                  <a:schemeClr val="tx1"/>
                </a:solidFill>
                <a:effectLst/>
                <a:latin typeface="+mn-lt"/>
                <a:ea typeface="+mn-ea"/>
                <a:cs typeface="+mn-cs"/>
              </a:rPr>
              <a:t>Now we’re going to practice applying the WXS framework to a few example issues relevant to New Mexico: </a:t>
            </a:r>
            <a:r>
              <a:rPr lang="en-US" sz="1200" b="1" i="0" kern="1200">
                <a:solidFill>
                  <a:schemeClr val="tx1"/>
                </a:solidFill>
                <a:effectLst/>
                <a:latin typeface="+mn-lt"/>
                <a:ea typeface="+mn-ea"/>
                <a:cs typeface="+mn-cs"/>
              </a:rPr>
              <a:t>water scarcity</a:t>
            </a:r>
            <a:r>
              <a:rPr lang="en-US" sz="1200" b="0" i="0" kern="1200">
                <a:solidFill>
                  <a:schemeClr val="tx1"/>
                </a:solidFill>
                <a:effectLst/>
                <a:latin typeface="+mn-lt"/>
                <a:ea typeface="+mn-ea"/>
                <a:cs typeface="+mn-cs"/>
              </a:rPr>
              <a:t>, </a:t>
            </a:r>
            <a:r>
              <a:rPr lang="en-US" sz="1200" b="1" i="0" kern="1200">
                <a:solidFill>
                  <a:schemeClr val="tx1"/>
                </a:solidFill>
                <a:effectLst/>
                <a:latin typeface="+mn-lt"/>
                <a:ea typeface="+mn-ea"/>
                <a:cs typeface="+mn-cs"/>
              </a:rPr>
              <a:t>data center growth</a:t>
            </a:r>
            <a:r>
              <a:rPr lang="en-US" sz="1200" b="0" i="0" kern="1200">
                <a:solidFill>
                  <a:schemeClr val="tx1"/>
                </a:solidFill>
                <a:effectLst/>
                <a:latin typeface="+mn-lt"/>
                <a:ea typeface="+mn-ea"/>
                <a:cs typeface="+mn-cs"/>
              </a:rPr>
              <a:t>, and </a:t>
            </a:r>
            <a:r>
              <a:rPr lang="en-US" sz="1200" b="1" i="0" kern="1200">
                <a:solidFill>
                  <a:schemeClr val="tx1"/>
                </a:solidFill>
                <a:effectLst/>
                <a:latin typeface="+mn-lt"/>
                <a:ea typeface="+mn-ea"/>
                <a:cs typeface="+mn-cs"/>
              </a:rPr>
              <a:t>economic development</a:t>
            </a:r>
            <a:r>
              <a:rPr lang="en-US" sz="1200" b="0" i="0" kern="1200">
                <a:solidFill>
                  <a:schemeClr val="tx1"/>
                </a:solidFill>
                <a:effectLst/>
                <a:latin typeface="+mn-lt"/>
                <a:ea typeface="+mn-ea"/>
                <a:cs typeface="+mn-cs"/>
              </a:rPr>
              <a:t>.</a:t>
            </a:r>
          </a:p>
          <a:p>
            <a:endParaRPr lang="en-US" sz="1200" b="0" i="0" kern="1200">
              <a:solidFill>
                <a:schemeClr val="tx1"/>
              </a:solidFill>
              <a:effectLst/>
              <a:latin typeface="+mn-lt"/>
              <a:ea typeface="+mn-ea"/>
              <a:cs typeface="+mn-cs"/>
            </a:endParaRPr>
          </a:p>
          <a:p>
            <a:pPr marL="0" indent="0">
              <a:buFont typeface="+mj-lt"/>
              <a:buNone/>
            </a:pPr>
            <a:r>
              <a:rPr lang="en-US" sz="1200" b="0" i="0" kern="1200">
                <a:solidFill>
                  <a:schemeClr val="tx1"/>
                </a:solidFill>
                <a:effectLst/>
                <a:latin typeface="+mn-lt"/>
                <a:ea typeface="+mn-ea"/>
                <a:cs typeface="+mn-cs"/>
              </a:rPr>
              <a:t>For this activity, the goal is not to come up with one perfect answer. Instead, it is to use the framework to think more broadly about each issue. As you discuss, use these questions to guide your thinking:</a:t>
            </a:r>
          </a:p>
          <a:p>
            <a:pPr marL="0" indent="0">
              <a:buFont typeface="Arial" panose="020B0604020202020204" pitchFamily="34" charset="0"/>
              <a:buNone/>
            </a:pPr>
            <a:br>
              <a:rPr lang="en-US" sz="1200" b="0" i="0" kern="1200">
                <a:solidFill>
                  <a:schemeClr val="tx1"/>
                </a:solidFill>
                <a:effectLst/>
                <a:latin typeface="+mn-lt"/>
                <a:ea typeface="+mn-ea"/>
                <a:cs typeface="+mn-cs"/>
              </a:rPr>
            </a:br>
            <a:r>
              <a:rPr lang="en-US" sz="1200" b="0" i="0" kern="1200">
                <a:solidFill>
                  <a:schemeClr val="tx1"/>
                </a:solidFill>
                <a:effectLst/>
                <a:latin typeface="+mn-lt"/>
                <a:ea typeface="+mn-ea"/>
                <a:cs typeface="+mn-cs"/>
              </a:rPr>
              <a:t>1. What is the environment or water resource challenge?</a:t>
            </a:r>
            <a:br>
              <a:rPr lang="en-US" sz="1200" b="0" i="0" kern="1200">
                <a:solidFill>
                  <a:schemeClr val="tx1"/>
                </a:solidFill>
                <a:effectLst/>
                <a:latin typeface="+mn-lt"/>
                <a:ea typeface="+mn-ea"/>
                <a:cs typeface="+mn-cs"/>
              </a:rPr>
            </a:br>
            <a:r>
              <a:rPr lang="en-US" sz="1200" b="0" i="0" kern="1200">
                <a:solidFill>
                  <a:schemeClr val="tx1"/>
                </a:solidFill>
                <a:effectLst/>
                <a:latin typeface="+mn-lt"/>
                <a:ea typeface="+mn-ea"/>
                <a:cs typeface="+mn-cs"/>
              </a:rPr>
              <a:t>2. What infrastructure is affected or needed?</a:t>
            </a:r>
            <a:br>
              <a:rPr lang="en-US" sz="1200" b="0" i="0" kern="1200">
                <a:solidFill>
                  <a:schemeClr val="tx1"/>
                </a:solidFill>
                <a:effectLst/>
                <a:latin typeface="+mn-lt"/>
                <a:ea typeface="+mn-ea"/>
                <a:cs typeface="+mn-cs"/>
              </a:rPr>
            </a:br>
            <a:r>
              <a:rPr lang="en-US" sz="1200" b="0" i="0" kern="1200">
                <a:solidFill>
                  <a:schemeClr val="tx1"/>
                </a:solidFill>
                <a:effectLst/>
                <a:latin typeface="+mn-lt"/>
                <a:ea typeface="+mn-ea"/>
                <a:cs typeface="+mn-cs"/>
              </a:rPr>
              <a:t>3. What people, institutions, or communities are involved or impacted?</a:t>
            </a:r>
            <a:br>
              <a:rPr lang="en-US" sz="1200" b="0" i="0" kern="1200">
                <a:solidFill>
                  <a:schemeClr val="tx1"/>
                </a:solidFill>
                <a:effectLst/>
                <a:latin typeface="+mn-lt"/>
                <a:ea typeface="+mn-ea"/>
                <a:cs typeface="+mn-cs"/>
              </a:rPr>
            </a:br>
            <a:r>
              <a:rPr lang="en-US" sz="1200" b="0" i="0" kern="1200">
                <a:solidFill>
                  <a:schemeClr val="tx1"/>
                </a:solidFill>
                <a:effectLst/>
                <a:latin typeface="+mn-lt"/>
                <a:ea typeface="+mn-ea"/>
                <a:cs typeface="+mn-cs"/>
              </a:rPr>
              <a:t>4. And what tradeoffs or solutions do you see?</a:t>
            </a:r>
          </a:p>
          <a:p>
            <a:endParaRPr lang="en-US" sz="1200" b="0" i="0" kern="1200">
              <a:solidFill>
                <a:schemeClr val="tx1"/>
              </a:solidFill>
              <a:effectLst/>
              <a:latin typeface="+mn-lt"/>
              <a:ea typeface="+mn-ea"/>
              <a:cs typeface="+mn-cs"/>
            </a:endParaRPr>
          </a:p>
          <a:p>
            <a:r>
              <a:rPr lang="en-US" sz="1200" b="0" i="0" kern="1200">
                <a:solidFill>
                  <a:schemeClr val="tx1"/>
                </a:solidFill>
                <a:effectLst/>
                <a:latin typeface="+mn-lt"/>
                <a:ea typeface="+mn-ea"/>
                <a:cs typeface="+mn-cs"/>
              </a:rPr>
              <a:t>The point of this exercise is to show that water challenges are rarely only about hydrology, only about infrastructure, or only about people and policy. The WXS framework helps us see how those dimensions interact.</a:t>
            </a:r>
          </a:p>
          <a:p>
            <a:endParaRPr lang="en-US" sz="1200" b="0" i="0" kern="1200">
              <a:solidFill>
                <a:schemeClr val="tx1"/>
              </a:solidFill>
              <a:effectLst/>
              <a:latin typeface="+mn-lt"/>
              <a:ea typeface="+mn-ea"/>
              <a:cs typeface="+mn-cs"/>
            </a:endParaRPr>
          </a:p>
          <a:p>
            <a:r>
              <a:rPr lang="en-US" sz="1200" b="0" i="0" kern="1200">
                <a:solidFill>
                  <a:schemeClr val="tx1"/>
                </a:solidFill>
                <a:effectLst/>
                <a:latin typeface="+mn-lt"/>
                <a:ea typeface="+mn-ea"/>
                <a:cs typeface="+mn-cs"/>
              </a:rPr>
              <a:t>Take about </a:t>
            </a:r>
            <a:r>
              <a:rPr lang="en-US" sz="1200" b="1" i="0" kern="1200">
                <a:solidFill>
                  <a:schemeClr val="tx1"/>
                </a:solidFill>
                <a:effectLst/>
                <a:latin typeface="+mn-lt"/>
                <a:ea typeface="+mn-ea"/>
                <a:cs typeface="+mn-cs"/>
              </a:rPr>
              <a:t>10 minutes</a:t>
            </a:r>
            <a:r>
              <a:rPr lang="en-US" sz="1200" b="0" i="0" kern="1200">
                <a:solidFill>
                  <a:schemeClr val="tx1"/>
                </a:solidFill>
                <a:effectLst/>
                <a:latin typeface="+mn-lt"/>
                <a:ea typeface="+mn-ea"/>
                <a:cs typeface="+mn-cs"/>
              </a:rPr>
              <a:t>, or whatever amount of time your facilitator gives you, to talk through one of these issues before we move into the examples. After that, the next several slides will walk through each issue using these same questions and show articles and stories from New Mexico. These examples are meant to make the discussion more concrete, but they can be swapped out for any region or really any water-related issue.</a:t>
            </a:r>
          </a:p>
          <a:p>
            <a:endParaRPr lang="en-US" sz="1200" b="0" i="0" kern="1200">
              <a:solidFill>
                <a:schemeClr val="tx1"/>
              </a:solidFill>
              <a:effectLst/>
              <a:latin typeface="+mn-lt"/>
              <a:ea typeface="+mn-ea"/>
              <a:cs typeface="+mn-cs"/>
            </a:endParaRPr>
          </a:p>
          <a:p>
            <a:r>
              <a:rPr lang="en-US" sz="1200" b="0" i="0" kern="1200">
                <a:solidFill>
                  <a:schemeClr val="tx1"/>
                </a:solidFill>
                <a:effectLst/>
                <a:latin typeface="+mn-lt"/>
                <a:ea typeface="+mn-ea"/>
                <a:cs typeface="+mn-cs"/>
              </a:rPr>
              <a:t>Even if some examples do not explicitly mention water at first (e.g., drought-tolerant trees or a data center building its own energy system) you are encouraged to think a little more broadly and creatively. Ask yourself how water might still be connected through the environment, infrastructure, energy use, community impacts, or long-term resource demands.</a:t>
            </a:r>
          </a:p>
        </p:txBody>
      </p:sp>
      <p:sp>
        <p:nvSpPr>
          <p:cNvPr id="4" name="Slide Number Placeholder 3"/>
          <p:cNvSpPr>
            <a:spLocks noGrp="1"/>
          </p:cNvSpPr>
          <p:nvPr>
            <p:ph type="sldNum" sz="quarter" idx="5"/>
          </p:nvPr>
        </p:nvSpPr>
        <p:spPr/>
        <p:txBody>
          <a:bodyPr/>
          <a:lstStyle/>
          <a:p>
            <a:fld id="{A2430F75-B5EC-044F-A636-30352D0A1350}" type="slidenum">
              <a:rPr lang="en-US" smtClean="0"/>
              <a:t>31</a:t>
            </a:fld>
            <a:endParaRPr lang="en-US"/>
          </a:p>
        </p:txBody>
      </p:sp>
    </p:spTree>
    <p:extLst>
      <p:ext uri="{BB962C8B-B14F-4D97-AF65-F5344CB8AC3E}">
        <p14:creationId xmlns:p14="http://schemas.microsoft.com/office/powerpoint/2010/main" val="3664794232"/>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FA3CB8B-C78F-F2E1-7AC2-1A92A49A072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777E36A-E6F2-E6F9-F638-1B2081DA5A59}"/>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B7559E2F-BAC9-BD75-4914-44F7313A09FE}"/>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24B74E00-969A-887B-C6D2-BBAEFB752D26}"/>
              </a:ext>
            </a:extLst>
          </p:cNvPr>
          <p:cNvSpPr>
            <a:spLocks noGrp="1"/>
          </p:cNvSpPr>
          <p:nvPr>
            <p:ph type="sldNum" sz="quarter" idx="5"/>
          </p:nvPr>
        </p:nvSpPr>
        <p:spPr/>
        <p:txBody>
          <a:bodyPr/>
          <a:lstStyle/>
          <a:p>
            <a:fld id="{A2430F75-B5EC-044F-A636-30352D0A1350}" type="slidenum">
              <a:rPr lang="en-US" smtClean="0"/>
              <a:t>32</a:t>
            </a:fld>
            <a:endParaRPr lang="en-US"/>
          </a:p>
        </p:txBody>
      </p:sp>
    </p:spTree>
    <p:extLst>
      <p:ext uri="{BB962C8B-B14F-4D97-AF65-F5344CB8AC3E}">
        <p14:creationId xmlns:p14="http://schemas.microsoft.com/office/powerpoint/2010/main" val="292126774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A2430F75-B5EC-044F-A636-30352D0A1350}" type="slidenum">
              <a:rPr lang="en-US" smtClean="0"/>
              <a:t>33</a:t>
            </a:fld>
            <a:endParaRPr lang="en-US"/>
          </a:p>
        </p:txBody>
      </p:sp>
    </p:spTree>
    <p:extLst>
      <p:ext uri="{BB962C8B-B14F-4D97-AF65-F5344CB8AC3E}">
        <p14:creationId xmlns:p14="http://schemas.microsoft.com/office/powerpoint/2010/main" val="1839495679"/>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3C6669C-7DAC-695B-18CF-304F3A8E0B5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AAF3E90-8CA5-3052-3947-E9ED27C03C87}"/>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7043CEE0-D18B-6769-74A9-C82E21C06AC6}"/>
              </a:ext>
            </a:extLst>
          </p:cNvPr>
          <p:cNvSpPr>
            <a:spLocks noGrp="1"/>
          </p:cNvSpPr>
          <p:nvPr>
            <p:ph type="body" idx="1"/>
          </p:nvPr>
        </p:nvSpPr>
        <p:spPr/>
        <p:txBody>
          <a:bodyPr/>
          <a:lstStyle/>
          <a:p>
            <a:r>
              <a:rPr lang="en-US" sz="1200" b="0" i="0" kern="1200" dirty="0">
                <a:solidFill>
                  <a:schemeClr val="tx1"/>
                </a:solidFill>
                <a:effectLst/>
                <a:latin typeface="+mn-lt"/>
                <a:ea typeface="+mn-ea"/>
                <a:cs typeface="+mn-cs"/>
              </a:rPr>
              <a:t>Before we close, let’s come back to the main WXS figure. At the beginning, this framework may have looked like a simple set of categories. But after working through the examples, we can now see it more as a way to organize complex water issues and understand how different parts of the system connect</a:t>
            </a:r>
            <a:endParaRPr lang="en-US" dirty="0"/>
          </a:p>
        </p:txBody>
      </p:sp>
      <p:sp>
        <p:nvSpPr>
          <p:cNvPr id="4" name="Slide Number Placeholder 3">
            <a:extLst>
              <a:ext uri="{FF2B5EF4-FFF2-40B4-BE49-F238E27FC236}">
                <a16:creationId xmlns:a16="http://schemas.microsoft.com/office/drawing/2014/main" id="{46449A6B-AB2F-DA86-5232-152FE05D6BE6}"/>
              </a:ext>
            </a:extLst>
          </p:cNvPr>
          <p:cNvSpPr>
            <a:spLocks noGrp="1"/>
          </p:cNvSpPr>
          <p:nvPr>
            <p:ph type="sldNum" sz="quarter" idx="5"/>
          </p:nvPr>
        </p:nvSpPr>
        <p:spPr/>
        <p:txBody>
          <a:bodyPr/>
          <a:lstStyle/>
          <a:p>
            <a:fld id="{A2430F75-B5EC-044F-A636-30352D0A1350}" type="slidenum">
              <a:rPr lang="en-US" smtClean="0"/>
              <a:t>38</a:t>
            </a:fld>
            <a:endParaRPr lang="en-US"/>
          </a:p>
        </p:txBody>
      </p:sp>
    </p:spTree>
    <p:extLst>
      <p:ext uri="{BB962C8B-B14F-4D97-AF65-F5344CB8AC3E}">
        <p14:creationId xmlns:p14="http://schemas.microsoft.com/office/powerpoint/2010/main" val="2387919566"/>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a:solidFill>
                  <a:schemeClr val="tx1"/>
                </a:solidFill>
              </a:rPr>
              <a:t>community priorities  R&amp;D, workforce development, equity, and community priorities</a:t>
            </a:r>
            <a:endParaRPr lang="en-US" sz="1100">
              <a:solidFill>
                <a:schemeClr val="tx1"/>
              </a:solidFill>
              <a:highlight>
                <a:srgbClr val="FFFF00"/>
              </a:highlight>
            </a:endParaRPr>
          </a:p>
          <a:p>
            <a:endParaRPr lang="en-US"/>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A2430F75-B5EC-044F-A636-30352D0A135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39</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71140397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pPr marL="628650" lvl="1" indent="-171450">
              <a:buFont typeface="Arial" panose="020B0604020202020204" pitchFamily="34" charset="0"/>
              <a:buChar char="•"/>
            </a:pPr>
            <a:endParaRPr lang="en-US" sz="1200" b="0" i="0" kern="1200">
              <a:solidFill>
                <a:schemeClr val="tx1"/>
              </a:solidFill>
              <a:effectLst/>
              <a:latin typeface="+mn-lt"/>
              <a:ea typeface="+mn-ea"/>
              <a:cs typeface="+mn-cs"/>
            </a:endParaRPr>
          </a:p>
          <a:p>
            <a:endParaRPr lang="en-US"/>
          </a:p>
        </p:txBody>
      </p:sp>
      <p:sp>
        <p:nvSpPr>
          <p:cNvPr id="4" name="Slide Number Placeholder 3"/>
          <p:cNvSpPr>
            <a:spLocks noGrp="1"/>
          </p:cNvSpPr>
          <p:nvPr>
            <p:ph type="sldNum" sz="quarter" idx="5"/>
          </p:nvPr>
        </p:nvSpPr>
        <p:spPr/>
        <p:txBody>
          <a:bodyPr/>
          <a:lstStyle/>
          <a:p>
            <a:fld id="{7665D4FA-0DAF-447E-A270-4B442056C260}" type="slidenum">
              <a:rPr lang="en-US" smtClean="0"/>
              <a:t>3</a:t>
            </a:fld>
            <a:endParaRPr lang="en-US"/>
          </a:p>
        </p:txBody>
      </p:sp>
    </p:spTree>
    <p:extLst>
      <p:ext uri="{BB962C8B-B14F-4D97-AF65-F5344CB8AC3E}">
        <p14:creationId xmlns:p14="http://schemas.microsoft.com/office/powerpoint/2010/main" val="140950075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r>
              <a:rPr lang="en-US" sz="1200" b="0" i="0" kern="1200">
                <a:solidFill>
                  <a:schemeClr val="tx1"/>
                </a:solidFill>
                <a:effectLst/>
                <a:latin typeface="+mn-lt"/>
                <a:ea typeface="+mn-ea"/>
                <a:cs typeface="+mn-cs"/>
              </a:rPr>
              <a:t>Water shows up in many different kinds of news stories, often in ways we may not expect. These headlines are meant to show that water security is not just about drought. It can also relate to technology, supply chains, governance, infrastructure, trade, and other connected systems.</a:t>
            </a:r>
          </a:p>
          <a:p>
            <a:endParaRPr lang="en-US" sz="1200" b="0" i="0" kern="1200">
              <a:solidFill>
                <a:schemeClr val="tx1"/>
              </a:solidFill>
              <a:effectLst/>
              <a:latin typeface="+mn-lt"/>
              <a:ea typeface="+mn-ea"/>
              <a:cs typeface="+mn-cs"/>
            </a:endParaRPr>
          </a:p>
          <a:p>
            <a:r>
              <a:rPr lang="en-US" sz="1200" b="0" i="0" kern="1200">
                <a:solidFill>
                  <a:schemeClr val="tx1"/>
                </a:solidFill>
                <a:effectLst/>
                <a:latin typeface="+mn-lt"/>
                <a:ea typeface="+mn-ea"/>
                <a:cs typeface="+mn-cs"/>
              </a:rPr>
              <a:t>As you look at these examples, think about what they have in common. Even though the topics are different, they all show that water is connected to broader environmental, social, and infrastructure issues.</a:t>
            </a:r>
            <a:endParaRPr lang="en-US"/>
          </a:p>
          <a:p>
            <a:endParaRPr lang="en-US"/>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kern="1200">
                <a:solidFill>
                  <a:schemeClr val="tx1"/>
                </a:solidFill>
                <a:effectLst/>
                <a:latin typeface="+mn-lt"/>
                <a:ea typeface="+mn-ea"/>
                <a:cs typeface="+mn-cs"/>
              </a:rPr>
              <a:t>Facilitators can swap in headlines that are more relevant to their audience, region, or current events.</a:t>
            </a:r>
          </a:p>
          <a:p>
            <a:endParaRPr lang="en-US"/>
          </a:p>
          <a:p>
            <a:r>
              <a:rPr lang="en-US" sz="1200" b="0" i="0" kern="1200">
                <a:solidFill>
                  <a:schemeClr val="tx1"/>
                </a:solidFill>
                <a:effectLst/>
                <a:latin typeface="+mn-lt"/>
                <a:ea typeface="+mn-ea"/>
                <a:cs typeface="+mn-cs"/>
              </a:rPr>
              <a:t>Note: If you’re not familiar with El Niño, it’s a recurring climate pattern that can change weather and water conditions across regions.</a:t>
            </a:r>
            <a:endParaRPr lang="en-US"/>
          </a:p>
          <a:p>
            <a:endParaRPr lang="en-US"/>
          </a:p>
        </p:txBody>
      </p:sp>
      <p:sp>
        <p:nvSpPr>
          <p:cNvPr id="4" name="Slide Number Placeholder 3"/>
          <p:cNvSpPr>
            <a:spLocks noGrp="1"/>
          </p:cNvSpPr>
          <p:nvPr>
            <p:ph type="sldNum" sz="quarter" idx="5"/>
          </p:nvPr>
        </p:nvSpPr>
        <p:spPr/>
        <p:txBody>
          <a:bodyPr/>
          <a:lstStyle/>
          <a:p>
            <a:fld id="{160053EA-6907-8F47-ACA5-08DBFA1C37EA}" type="slidenum">
              <a:rPr lang="en-US" smtClean="0"/>
              <a:t>6</a:t>
            </a:fld>
            <a:endParaRPr lang="en-US"/>
          </a:p>
        </p:txBody>
      </p:sp>
    </p:spTree>
    <p:extLst>
      <p:ext uri="{BB962C8B-B14F-4D97-AF65-F5344CB8AC3E}">
        <p14:creationId xmlns:p14="http://schemas.microsoft.com/office/powerpoint/2010/main" val="134358167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r>
              <a:rPr lang="en-US" sz="1200" b="0" i="0" kern="1200">
                <a:solidFill>
                  <a:schemeClr val="tx1"/>
                </a:solidFill>
                <a:effectLst/>
                <a:latin typeface="+mn-lt"/>
                <a:ea typeface="+mn-ea"/>
                <a:cs typeface="+mn-cs"/>
              </a:rPr>
              <a:t>The United Nations defines water security as [read or summarize the definition on the slide]. There is a lot packed into that definition, so it helps to pause and break it down.</a:t>
            </a:r>
          </a:p>
          <a:p>
            <a:r>
              <a:rPr lang="en-US" sz="1200" b="0" i="0" kern="1200">
                <a:solidFill>
                  <a:schemeClr val="tx1"/>
                </a:solidFill>
                <a:effectLst/>
                <a:latin typeface="+mn-lt"/>
                <a:ea typeface="+mn-ea"/>
                <a:cs typeface="+mn-cs"/>
              </a:rPr>
              <a:t>At a basic level, water security means that people need water to live, work, and support their communities. That water also has to be </a:t>
            </a:r>
            <a:r>
              <a:rPr lang="en-US" sz="1200" b="1" i="0" kern="1200">
                <a:solidFill>
                  <a:schemeClr val="tx1"/>
                </a:solidFill>
                <a:effectLst/>
                <a:latin typeface="+mn-lt"/>
                <a:ea typeface="+mn-ea"/>
                <a:cs typeface="+mn-cs"/>
              </a:rPr>
              <a:t>usable and safe</a:t>
            </a:r>
            <a:r>
              <a:rPr lang="en-US" sz="1200" b="0" i="0" kern="1200">
                <a:solidFill>
                  <a:schemeClr val="tx1"/>
                </a:solidFill>
                <a:effectLst/>
                <a:latin typeface="+mn-lt"/>
                <a:ea typeface="+mn-ea"/>
                <a:cs typeface="+mn-cs"/>
              </a:rPr>
              <a:t>, not just physically present. There needs to be </a:t>
            </a:r>
            <a:r>
              <a:rPr lang="en-US" sz="1200" b="1" i="0" kern="1200">
                <a:solidFill>
                  <a:schemeClr val="tx1"/>
                </a:solidFill>
                <a:effectLst/>
                <a:latin typeface="+mn-lt"/>
                <a:ea typeface="+mn-ea"/>
                <a:cs typeface="+mn-cs"/>
              </a:rPr>
              <a:t>enough</a:t>
            </a:r>
            <a:r>
              <a:rPr lang="en-US" sz="1200" b="0" i="0" kern="1200">
                <a:solidFill>
                  <a:schemeClr val="tx1"/>
                </a:solidFill>
                <a:effectLst/>
                <a:latin typeface="+mn-lt"/>
                <a:ea typeface="+mn-ea"/>
                <a:cs typeface="+mn-cs"/>
              </a:rPr>
              <a:t> of it, of good enough </a:t>
            </a:r>
            <a:r>
              <a:rPr lang="en-US" sz="1200" b="1" i="0" kern="1200">
                <a:solidFill>
                  <a:schemeClr val="tx1"/>
                </a:solidFill>
                <a:effectLst/>
                <a:latin typeface="+mn-lt"/>
                <a:ea typeface="+mn-ea"/>
                <a:cs typeface="+mn-cs"/>
              </a:rPr>
              <a:t>quality</a:t>
            </a:r>
            <a:r>
              <a:rPr lang="en-US" sz="1200" b="0" i="0" kern="1200">
                <a:solidFill>
                  <a:schemeClr val="tx1"/>
                </a:solidFill>
                <a:effectLst/>
                <a:latin typeface="+mn-lt"/>
                <a:ea typeface="+mn-ea"/>
                <a:cs typeface="+mn-cs"/>
              </a:rPr>
              <a:t>, and people need </a:t>
            </a:r>
            <a:r>
              <a:rPr lang="en-US" sz="1200" b="1" i="0" kern="1200">
                <a:solidFill>
                  <a:schemeClr val="tx1"/>
                </a:solidFill>
                <a:effectLst/>
                <a:latin typeface="+mn-lt"/>
                <a:ea typeface="+mn-ea"/>
                <a:cs typeface="+mn-cs"/>
              </a:rPr>
              <a:t>access</a:t>
            </a:r>
            <a:r>
              <a:rPr lang="en-US" sz="1200" b="0" i="0" kern="1200">
                <a:solidFill>
                  <a:schemeClr val="tx1"/>
                </a:solidFill>
                <a:effectLst/>
                <a:latin typeface="+mn-lt"/>
                <a:ea typeface="+mn-ea"/>
                <a:cs typeface="+mn-cs"/>
              </a:rPr>
              <a:t> to it in a way that is reliable over time, which is where ideas like </a:t>
            </a:r>
            <a:r>
              <a:rPr lang="en-US" sz="1200" b="1" i="0" kern="1200">
                <a:solidFill>
                  <a:schemeClr val="tx1"/>
                </a:solidFill>
                <a:effectLst/>
                <a:latin typeface="+mn-lt"/>
                <a:ea typeface="+mn-ea"/>
                <a:cs typeface="+mn-cs"/>
              </a:rPr>
              <a:t>availability, access, quality, and stability</a:t>
            </a:r>
            <a:r>
              <a:rPr lang="en-US" sz="1200" b="0" i="0" kern="1200">
                <a:solidFill>
                  <a:schemeClr val="tx1"/>
                </a:solidFill>
                <a:effectLst/>
                <a:latin typeface="+mn-lt"/>
                <a:ea typeface="+mn-ea"/>
                <a:cs typeface="+mn-cs"/>
              </a:rPr>
              <a:t> come in.</a:t>
            </a:r>
          </a:p>
          <a:p>
            <a:endParaRPr lang="en-US" sz="1200" b="0" i="0" kern="1200">
              <a:solidFill>
                <a:schemeClr val="tx1"/>
              </a:solidFill>
              <a:effectLst/>
              <a:latin typeface="+mn-lt"/>
              <a:ea typeface="+mn-ea"/>
              <a:cs typeface="+mn-cs"/>
            </a:endParaRPr>
          </a:p>
          <a:p>
            <a:r>
              <a:rPr lang="en-US" sz="1200" b="0" i="0" kern="1200">
                <a:solidFill>
                  <a:schemeClr val="tx1"/>
                </a:solidFill>
                <a:effectLst/>
                <a:latin typeface="+mn-lt"/>
                <a:ea typeface="+mn-ea"/>
                <a:cs typeface="+mn-cs"/>
              </a:rPr>
              <a:t>Point out the four qualities on the slide:</a:t>
            </a:r>
          </a:p>
          <a:p>
            <a:pPr marL="171450" lvl="0" indent="-171450">
              <a:buFont typeface="Arial" panose="020B0604020202020204" pitchFamily="34" charset="0"/>
              <a:buChar char="•"/>
            </a:pPr>
            <a:r>
              <a:rPr lang="en-US" sz="1200" b="1" i="0" kern="1200">
                <a:solidFill>
                  <a:schemeClr val="tx1"/>
                </a:solidFill>
                <a:effectLst/>
                <a:latin typeface="+mn-lt"/>
                <a:ea typeface="+mn-ea"/>
                <a:cs typeface="+mn-cs"/>
              </a:rPr>
              <a:t>availability</a:t>
            </a:r>
            <a:endParaRPr lang="en-US" sz="1200" b="0" i="0" kern="1200">
              <a:solidFill>
                <a:schemeClr val="tx1"/>
              </a:solidFill>
              <a:effectLst/>
              <a:latin typeface="+mn-lt"/>
              <a:ea typeface="+mn-ea"/>
              <a:cs typeface="+mn-cs"/>
            </a:endParaRPr>
          </a:p>
          <a:p>
            <a:pPr marL="171450" lvl="0" indent="-171450">
              <a:buFont typeface="Arial" panose="020B0604020202020204" pitchFamily="34" charset="0"/>
              <a:buChar char="•"/>
            </a:pPr>
            <a:r>
              <a:rPr lang="en-US" sz="1200" b="1" i="0" kern="1200">
                <a:solidFill>
                  <a:schemeClr val="tx1"/>
                </a:solidFill>
                <a:effectLst/>
                <a:latin typeface="+mn-lt"/>
                <a:ea typeface="+mn-ea"/>
                <a:cs typeface="+mn-cs"/>
              </a:rPr>
              <a:t>access</a:t>
            </a:r>
            <a:endParaRPr lang="en-US" sz="1200" b="0" i="0" kern="1200">
              <a:solidFill>
                <a:schemeClr val="tx1"/>
              </a:solidFill>
              <a:effectLst/>
              <a:latin typeface="+mn-lt"/>
              <a:ea typeface="+mn-ea"/>
              <a:cs typeface="+mn-cs"/>
            </a:endParaRPr>
          </a:p>
          <a:p>
            <a:pPr marL="171450" lvl="0" indent="-171450">
              <a:buFont typeface="Arial" panose="020B0604020202020204" pitchFamily="34" charset="0"/>
              <a:buChar char="•"/>
            </a:pPr>
            <a:r>
              <a:rPr lang="en-US" sz="1200" b="1" i="0" kern="1200">
                <a:solidFill>
                  <a:schemeClr val="tx1"/>
                </a:solidFill>
                <a:effectLst/>
                <a:latin typeface="+mn-lt"/>
                <a:ea typeface="+mn-ea"/>
                <a:cs typeface="+mn-cs"/>
              </a:rPr>
              <a:t>quality</a:t>
            </a:r>
            <a:endParaRPr lang="en-US" sz="1200" b="0" i="0" kern="1200">
              <a:solidFill>
                <a:schemeClr val="tx1"/>
              </a:solidFill>
              <a:effectLst/>
              <a:latin typeface="+mn-lt"/>
              <a:ea typeface="+mn-ea"/>
              <a:cs typeface="+mn-cs"/>
            </a:endParaRPr>
          </a:p>
          <a:p>
            <a:pPr marL="171450" lvl="0" indent="-171450">
              <a:buFont typeface="Arial" panose="020B0604020202020204" pitchFamily="34" charset="0"/>
              <a:buChar char="•"/>
            </a:pPr>
            <a:r>
              <a:rPr lang="en-US" sz="1200" b="1" i="0" kern="1200">
                <a:solidFill>
                  <a:schemeClr val="tx1"/>
                </a:solidFill>
                <a:effectLst/>
                <a:latin typeface="+mn-lt"/>
                <a:ea typeface="+mn-ea"/>
                <a:cs typeface="+mn-cs"/>
              </a:rPr>
              <a:t>stability</a:t>
            </a:r>
            <a:endParaRPr lang="en-US" sz="1200" b="0" i="0" kern="1200">
              <a:solidFill>
                <a:schemeClr val="tx1"/>
              </a:solidFill>
              <a:effectLst/>
              <a:latin typeface="+mn-lt"/>
              <a:ea typeface="+mn-ea"/>
              <a:cs typeface="+mn-cs"/>
            </a:endParaRPr>
          </a:p>
          <a:p>
            <a:endParaRPr lang="en-US" sz="1200" b="0" i="0" kern="120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160053EA-6907-8F47-ACA5-08DBFA1C37EA}" type="slidenum">
              <a:rPr lang="en-US" smtClean="0"/>
              <a:t>7</a:t>
            </a:fld>
            <a:endParaRPr lang="en-US"/>
          </a:p>
        </p:txBody>
      </p:sp>
    </p:spTree>
    <p:extLst>
      <p:ext uri="{BB962C8B-B14F-4D97-AF65-F5344CB8AC3E}">
        <p14:creationId xmlns:p14="http://schemas.microsoft.com/office/powerpoint/2010/main" val="308603581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r>
              <a:rPr lang="en-US" sz="1200" b="0" i="0" kern="1200">
                <a:solidFill>
                  <a:schemeClr val="tx1"/>
                </a:solidFill>
                <a:effectLst/>
                <a:latin typeface="+mn-lt"/>
                <a:ea typeface="+mn-ea"/>
                <a:cs typeface="+mn-cs"/>
              </a:rPr>
              <a:t>A major reason people talk about water security is because of </a:t>
            </a:r>
            <a:r>
              <a:rPr lang="en-US" sz="1200" b="1" i="0" kern="1200">
                <a:solidFill>
                  <a:schemeClr val="tx1"/>
                </a:solidFill>
                <a:effectLst/>
                <a:latin typeface="+mn-lt"/>
                <a:ea typeface="+mn-ea"/>
                <a:cs typeface="+mn-cs"/>
              </a:rPr>
              <a:t>water scarcity</a:t>
            </a:r>
            <a:r>
              <a:rPr lang="en-US" sz="1200" b="0" i="0" kern="1200">
                <a:solidFill>
                  <a:schemeClr val="tx1"/>
                </a:solidFill>
                <a:effectLst/>
                <a:latin typeface="+mn-lt"/>
                <a:ea typeface="+mn-ea"/>
                <a:cs typeface="+mn-cs"/>
              </a:rPr>
              <a:t>. Water scarcity occurs when the water available for a given use is less than the amount needed or demanded. In other words, there is not enough water, or not enough usable water, to meet all needs.</a:t>
            </a:r>
          </a:p>
          <a:p>
            <a:endParaRPr lang="en-US" sz="1200" b="0" i="0" kern="1200">
              <a:solidFill>
                <a:schemeClr val="tx1"/>
              </a:solidFill>
              <a:effectLst/>
              <a:latin typeface="+mn-lt"/>
              <a:ea typeface="+mn-ea"/>
              <a:cs typeface="+mn-cs"/>
            </a:endParaRPr>
          </a:p>
          <a:p>
            <a:r>
              <a:rPr lang="en-US" sz="1200" b="0" i="0" kern="1200">
                <a:solidFill>
                  <a:schemeClr val="tx1"/>
                </a:solidFill>
                <a:effectLst/>
                <a:latin typeface="+mn-lt"/>
                <a:ea typeface="+mn-ea"/>
                <a:cs typeface="+mn-cs"/>
              </a:rPr>
              <a:t>There are also different types of scarcity. </a:t>
            </a:r>
            <a:r>
              <a:rPr lang="en-US" sz="1200" b="1" i="0" kern="1200">
                <a:solidFill>
                  <a:schemeClr val="tx1"/>
                </a:solidFill>
                <a:effectLst/>
                <a:latin typeface="+mn-lt"/>
                <a:ea typeface="+mn-ea"/>
                <a:cs typeface="+mn-cs"/>
              </a:rPr>
              <a:t>Physical scarcity</a:t>
            </a:r>
            <a:r>
              <a:rPr lang="en-US" sz="1200" b="0" i="0" kern="1200">
                <a:solidFill>
                  <a:schemeClr val="tx1"/>
                </a:solidFill>
                <a:effectLst/>
                <a:latin typeface="+mn-lt"/>
                <a:ea typeface="+mn-ea"/>
                <a:cs typeface="+mn-cs"/>
              </a:rPr>
              <a:t> means there is not enough water available in the environment. </a:t>
            </a:r>
            <a:r>
              <a:rPr lang="en-US" sz="1200" b="1" i="0" kern="1200">
                <a:solidFill>
                  <a:schemeClr val="tx1"/>
                </a:solidFill>
                <a:effectLst/>
                <a:latin typeface="+mn-lt"/>
                <a:ea typeface="+mn-ea"/>
                <a:cs typeface="+mn-cs"/>
              </a:rPr>
              <a:t>Economic scarcity</a:t>
            </a:r>
            <a:r>
              <a:rPr lang="en-US" sz="1200" b="0" i="0" kern="1200">
                <a:solidFill>
                  <a:schemeClr val="tx1"/>
                </a:solidFill>
                <a:effectLst/>
                <a:latin typeface="+mn-lt"/>
                <a:ea typeface="+mn-ea"/>
                <a:cs typeface="+mn-cs"/>
              </a:rPr>
              <a:t> means water may exist, but people may not have the infrastructure, resources, or institutions needed to access it. Many places experience more than one type at the same time.</a:t>
            </a:r>
          </a:p>
          <a:p>
            <a:endParaRPr lang="en-US" sz="1200" b="0" i="0" kern="1200">
              <a:solidFill>
                <a:schemeClr val="tx1"/>
              </a:solidFill>
              <a:effectLst/>
              <a:latin typeface="+mn-lt"/>
              <a:ea typeface="+mn-ea"/>
              <a:cs typeface="+mn-cs"/>
            </a:endParaRPr>
          </a:p>
          <a:p>
            <a:r>
              <a:rPr lang="en-US" sz="1200" b="0" i="0" kern="1200">
                <a:solidFill>
                  <a:schemeClr val="tx1"/>
                </a:solidFill>
                <a:effectLst/>
                <a:latin typeface="+mn-lt"/>
                <a:ea typeface="+mn-ea"/>
                <a:cs typeface="+mn-cs"/>
              </a:rPr>
              <a:t>This is why scarcity is such an important part of water security. When there is not enough water, it can affect people, communities, infrastructure, ecosystems, and the choices decision-makers have to make. So while water security is broader than scarcity, understanding scarcity is one of the key ways we understand why water security matters.</a:t>
            </a:r>
          </a:p>
          <a:p>
            <a:endParaRPr lang="en-US"/>
          </a:p>
        </p:txBody>
      </p:sp>
      <p:sp>
        <p:nvSpPr>
          <p:cNvPr id="4" name="Slide Number Placeholder 3"/>
          <p:cNvSpPr>
            <a:spLocks noGrp="1"/>
          </p:cNvSpPr>
          <p:nvPr>
            <p:ph type="sldNum" sz="quarter" idx="5"/>
          </p:nvPr>
        </p:nvSpPr>
        <p:spPr/>
        <p:txBody>
          <a:bodyPr/>
          <a:lstStyle/>
          <a:p>
            <a:fld id="{58031706-671F-BE47-B864-5EFADBA22F60}" type="slidenum">
              <a:rPr lang="en-US" smtClean="0"/>
              <a:t>8</a:t>
            </a:fld>
            <a:endParaRPr lang="en-US"/>
          </a:p>
        </p:txBody>
      </p:sp>
    </p:spTree>
    <p:extLst>
      <p:ext uri="{BB962C8B-B14F-4D97-AF65-F5344CB8AC3E}">
        <p14:creationId xmlns:p14="http://schemas.microsoft.com/office/powerpoint/2010/main" val="12869526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r>
              <a:rPr lang="en-US" sz="1200" b="0" i="0" kern="1200" dirty="0">
                <a:solidFill>
                  <a:schemeClr val="tx1"/>
                </a:solidFill>
                <a:effectLst/>
                <a:latin typeface="+mn-lt"/>
                <a:ea typeface="+mn-ea"/>
                <a:cs typeface="+mn-cs"/>
              </a:rPr>
              <a:t>Water security is inherently </a:t>
            </a:r>
            <a:r>
              <a:rPr lang="en-US" sz="1200" b="1" i="0" kern="1200" dirty="0">
                <a:solidFill>
                  <a:schemeClr val="tx1"/>
                </a:solidFill>
                <a:effectLst/>
                <a:latin typeface="+mn-lt"/>
                <a:ea typeface="+mn-ea"/>
                <a:cs typeface="+mn-cs"/>
              </a:rPr>
              <a:t>multifaceted</a:t>
            </a:r>
            <a:r>
              <a:rPr lang="en-US" sz="1200" b="0" i="0" kern="1200" dirty="0">
                <a:solidFill>
                  <a:schemeClr val="tx1"/>
                </a:solidFill>
                <a:effectLst/>
                <a:latin typeface="+mn-lt"/>
                <a:ea typeface="+mn-ea"/>
                <a:cs typeface="+mn-cs"/>
              </a:rPr>
              <a:t> because water touches so many systems at once. It connects environmental processes, social and community needs, infrastructure, economics, governance, and politics. That is part of what makes water security both important and difficult to talk about clearly.</a:t>
            </a:r>
          </a:p>
          <a:p>
            <a:endParaRPr lang="en-US" sz="1200" b="0" i="0" kern="1200" dirty="0">
              <a:solidFill>
                <a:schemeClr val="tx1"/>
              </a:solidFill>
              <a:effectLst/>
              <a:latin typeface="+mn-lt"/>
              <a:ea typeface="+mn-ea"/>
              <a:cs typeface="+mn-cs"/>
            </a:endParaRPr>
          </a:p>
          <a:p>
            <a:r>
              <a:rPr lang="en-US" sz="1200" b="0" i="0" kern="1200" dirty="0">
                <a:solidFill>
                  <a:schemeClr val="tx1"/>
                </a:solidFill>
                <a:effectLst/>
                <a:latin typeface="+mn-lt"/>
                <a:ea typeface="+mn-ea"/>
                <a:cs typeface="+mn-cs"/>
              </a:rPr>
              <a:t>The UN definition is a strong starting point because it captures that breadth. But in practice, once we begin discussing water security, the conversation can quickly expand into many overlapping topics, sectors, and perspectives. The word cloud on this slide helps show that broad and sometimes unstructured problem space.</a:t>
            </a:r>
          </a:p>
          <a:p>
            <a:endParaRPr lang="en-US" sz="1200" b="0" i="0" kern="1200" dirty="0">
              <a:solidFill>
                <a:schemeClr val="tx1"/>
              </a:solidFill>
              <a:effectLst/>
              <a:latin typeface="+mn-lt"/>
              <a:ea typeface="+mn-ea"/>
              <a:cs typeface="+mn-cs"/>
            </a:endParaRPr>
          </a:p>
          <a:p>
            <a:r>
              <a:rPr lang="en-US" sz="1200" b="0" i="0" kern="1200" dirty="0">
                <a:solidFill>
                  <a:schemeClr val="tx1"/>
                </a:solidFill>
                <a:effectLst/>
                <a:latin typeface="+mn-lt"/>
                <a:ea typeface="+mn-ea"/>
                <a:cs typeface="+mn-cs"/>
              </a:rPr>
              <a:t>The WXS framework helps organize that complexity into three worldviews: </a:t>
            </a:r>
            <a:r>
              <a:rPr lang="en-US" sz="1200" b="1" i="0" kern="1200" dirty="0">
                <a:solidFill>
                  <a:schemeClr val="tx1"/>
                </a:solidFill>
                <a:effectLst/>
                <a:latin typeface="+mn-lt"/>
                <a:ea typeface="+mn-ea"/>
                <a:cs typeface="+mn-cs"/>
              </a:rPr>
              <a:t>Environmental Resource</a:t>
            </a:r>
            <a:r>
              <a:rPr lang="en-US" sz="1200" b="0" i="0" kern="1200" dirty="0">
                <a:solidFill>
                  <a:schemeClr val="tx1"/>
                </a:solidFill>
                <a:effectLst/>
                <a:latin typeface="+mn-lt"/>
                <a:ea typeface="+mn-ea"/>
                <a:cs typeface="+mn-cs"/>
              </a:rPr>
              <a:t>, </a:t>
            </a:r>
            <a:r>
              <a:rPr lang="en-US" sz="1200" b="1" i="0" kern="1200" dirty="0">
                <a:solidFill>
                  <a:schemeClr val="tx1"/>
                </a:solidFill>
                <a:effectLst/>
                <a:latin typeface="+mn-lt"/>
                <a:ea typeface="+mn-ea"/>
                <a:cs typeface="+mn-cs"/>
              </a:rPr>
              <a:t>Built Infrastructure</a:t>
            </a:r>
            <a:r>
              <a:rPr lang="en-US" sz="1200" b="0" i="0" kern="1200" dirty="0">
                <a:solidFill>
                  <a:schemeClr val="tx1"/>
                </a:solidFill>
                <a:effectLst/>
                <a:latin typeface="+mn-lt"/>
                <a:ea typeface="+mn-ea"/>
                <a:cs typeface="+mn-cs"/>
              </a:rPr>
              <a:t> or infrastructure resilience, and </a:t>
            </a:r>
            <a:r>
              <a:rPr lang="en-US" sz="1200" b="1" i="0" kern="1200" dirty="0">
                <a:solidFill>
                  <a:schemeClr val="tx1"/>
                </a:solidFill>
                <a:effectLst/>
                <a:latin typeface="+mn-lt"/>
                <a:ea typeface="+mn-ea"/>
                <a:cs typeface="+mn-cs"/>
              </a:rPr>
              <a:t>Regional Dynamics</a:t>
            </a:r>
            <a:r>
              <a:rPr lang="en-US" sz="1200" b="0" i="0" kern="1200" dirty="0">
                <a:solidFill>
                  <a:schemeClr val="tx1"/>
                </a:solidFill>
                <a:effectLst/>
                <a:latin typeface="+mn-lt"/>
                <a:ea typeface="+mn-ea"/>
                <a:cs typeface="+mn-cs"/>
              </a:rPr>
              <a:t>. These worldviews create practical boundaries for discussion and implementation without pretending that the categories are completely separate. They also help people from different disciplines and backgrounds communicate more clearly about water security. That is part of what makes WXS especially useful for teaching and learning materials focused on systems understanding.</a:t>
            </a:r>
          </a:p>
          <a:p>
            <a:endParaRPr lang="en-US" dirty="0"/>
          </a:p>
        </p:txBody>
      </p:sp>
      <p:sp>
        <p:nvSpPr>
          <p:cNvPr id="4" name="Slide Number Placeholder 3"/>
          <p:cNvSpPr>
            <a:spLocks noGrp="1"/>
          </p:cNvSpPr>
          <p:nvPr>
            <p:ph type="sldNum" sz="quarter" idx="5"/>
          </p:nvPr>
        </p:nvSpPr>
        <p:spPr/>
        <p:txBody>
          <a:bodyPr/>
          <a:lstStyle/>
          <a:p>
            <a:fld id="{7665D4FA-0DAF-447E-A270-4B442056C260}" type="slidenum">
              <a:rPr lang="en-US" smtClean="0"/>
              <a:t>9</a:t>
            </a:fld>
            <a:endParaRPr lang="en-US"/>
          </a:p>
        </p:txBody>
      </p:sp>
    </p:spTree>
    <p:extLst>
      <p:ext uri="{BB962C8B-B14F-4D97-AF65-F5344CB8AC3E}">
        <p14:creationId xmlns:p14="http://schemas.microsoft.com/office/powerpoint/2010/main" val="14879755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C138F6B-65DD-41AA-FA5F-83B680C6A31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8036151-DBAF-6E27-AD14-DAFA26FFBAF2}"/>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8973F371-5D4E-9CAA-F039-F2A7AD739C71}"/>
              </a:ext>
            </a:extLst>
          </p:cNvPr>
          <p:cNvSpPr>
            <a:spLocks noGrp="1"/>
          </p:cNvSpPr>
          <p:nvPr>
            <p:ph type="body" idx="1"/>
          </p:nvPr>
        </p:nvSpPr>
        <p:spPr/>
        <p:txBody>
          <a:bodyPr/>
          <a:lstStyle/>
          <a:p>
            <a:r>
              <a:rPr lang="en-US" sz="1200" b="0" i="0" kern="1200" dirty="0">
                <a:solidFill>
                  <a:schemeClr val="tx1"/>
                </a:solidFill>
                <a:effectLst/>
                <a:latin typeface="+mn-lt"/>
                <a:ea typeface="+mn-ea"/>
                <a:cs typeface="+mn-cs"/>
              </a:rPr>
              <a:t>To understand the WXS framework, it helps to first define what we mean by a </a:t>
            </a:r>
            <a:r>
              <a:rPr lang="en-US" sz="1200" b="1" i="0" kern="1200" dirty="0">
                <a:solidFill>
                  <a:schemeClr val="tx1"/>
                </a:solidFill>
                <a:effectLst/>
                <a:latin typeface="+mn-lt"/>
                <a:ea typeface="+mn-ea"/>
                <a:cs typeface="+mn-cs"/>
              </a:rPr>
              <a:t>worldview</a:t>
            </a:r>
            <a:r>
              <a:rPr lang="en-US" sz="1200" b="0" i="0" kern="1200" dirty="0">
                <a:solidFill>
                  <a:schemeClr val="tx1"/>
                </a:solidFill>
                <a:effectLst/>
                <a:latin typeface="+mn-lt"/>
                <a:ea typeface="+mn-ea"/>
                <a:cs typeface="+mn-cs"/>
              </a:rPr>
              <a:t>. A worldview is </a:t>
            </a:r>
            <a:r>
              <a:rPr lang="en-US" sz="1200" b="1" i="0" kern="1200" dirty="0">
                <a:solidFill>
                  <a:schemeClr val="tx1"/>
                </a:solidFill>
                <a:effectLst/>
                <a:latin typeface="+mn-lt"/>
                <a:ea typeface="+mn-ea"/>
                <a:cs typeface="+mn-cs"/>
              </a:rPr>
              <a:t>a particular philosophy of life or conception of the world</a:t>
            </a:r>
            <a:r>
              <a:rPr lang="en-US" sz="1200" b="0" i="0" kern="1200" dirty="0">
                <a:solidFill>
                  <a:schemeClr val="tx1"/>
                </a:solidFill>
                <a:effectLst/>
                <a:latin typeface="+mn-lt"/>
                <a:ea typeface="+mn-ea"/>
                <a:cs typeface="+mn-cs"/>
              </a:rPr>
              <a:t>. In this context, you can think of it as a </a:t>
            </a:r>
            <a:r>
              <a:rPr lang="en-US" sz="1200" b="1" i="0" kern="1200" dirty="0">
                <a:solidFill>
                  <a:schemeClr val="tx1"/>
                </a:solidFill>
                <a:effectLst/>
                <a:latin typeface="+mn-lt"/>
                <a:ea typeface="+mn-ea"/>
                <a:cs typeface="+mn-cs"/>
              </a:rPr>
              <a:t>way of looking at a problem</a:t>
            </a:r>
            <a:r>
              <a:rPr lang="en-US" sz="1200" b="0" i="0" kern="1200" dirty="0">
                <a:solidFill>
                  <a:schemeClr val="tx1"/>
                </a:solidFill>
                <a:effectLst/>
                <a:latin typeface="+mn-lt"/>
                <a:ea typeface="+mn-ea"/>
                <a:cs typeface="+mn-cs"/>
              </a:rPr>
              <a:t>—what you pay attention to first, what questions you ask, and what you see as most important.</a:t>
            </a:r>
          </a:p>
          <a:p>
            <a:endParaRPr lang="en-US" sz="1200" b="0" i="0" kern="1200" dirty="0">
              <a:solidFill>
                <a:schemeClr val="tx1"/>
              </a:solidFill>
              <a:effectLst/>
              <a:latin typeface="+mn-lt"/>
              <a:ea typeface="+mn-ea"/>
              <a:cs typeface="+mn-cs"/>
            </a:endParaRPr>
          </a:p>
          <a:p>
            <a:r>
              <a:rPr lang="en-US" sz="1200" b="0" i="0" kern="1200" dirty="0">
                <a:solidFill>
                  <a:schemeClr val="tx1"/>
                </a:solidFill>
                <a:effectLst/>
                <a:latin typeface="+mn-lt"/>
                <a:ea typeface="+mn-ea"/>
                <a:cs typeface="+mn-cs"/>
              </a:rPr>
              <a:t>The three WXS worldviews help us look at water security from different angles. One worldview asks about the </a:t>
            </a:r>
            <a:r>
              <a:rPr lang="en-US" sz="1200" b="1" i="0" kern="1200" dirty="0">
                <a:solidFill>
                  <a:schemeClr val="tx1"/>
                </a:solidFill>
                <a:effectLst/>
                <a:latin typeface="+mn-lt"/>
                <a:ea typeface="+mn-ea"/>
                <a:cs typeface="+mn-cs"/>
              </a:rPr>
              <a:t>social dynamics</a:t>
            </a:r>
            <a:r>
              <a:rPr lang="en-US" sz="1200" b="0" i="0" kern="1200" dirty="0">
                <a:solidFill>
                  <a:schemeClr val="tx1"/>
                </a:solidFill>
                <a:effectLst/>
                <a:latin typeface="+mn-lt"/>
                <a:ea typeface="+mn-ea"/>
                <a:cs typeface="+mn-cs"/>
              </a:rPr>
              <a:t> shaping the system, such as supply chains, tensions between users, or how communities adapt. Another focuses on the </a:t>
            </a:r>
            <a:r>
              <a:rPr lang="en-US" sz="1200" b="1" i="0" kern="1200" dirty="0">
                <a:solidFill>
                  <a:schemeClr val="tx1"/>
                </a:solidFill>
                <a:effectLst/>
                <a:latin typeface="+mn-lt"/>
                <a:ea typeface="+mn-ea"/>
                <a:cs typeface="+mn-cs"/>
              </a:rPr>
              <a:t>natural system</a:t>
            </a:r>
            <a:r>
              <a:rPr lang="en-US" sz="1200" b="0" i="0" kern="1200" dirty="0">
                <a:solidFill>
                  <a:schemeClr val="tx1"/>
                </a:solidFill>
                <a:effectLst/>
                <a:latin typeface="+mn-lt"/>
                <a:ea typeface="+mn-ea"/>
                <a:cs typeface="+mn-cs"/>
              </a:rPr>
              <a:t>, asking what environmental conditions matter, such as precipitation, changing snow or ice, ecosystems, or migration patterns. A third asks how our </a:t>
            </a:r>
            <a:r>
              <a:rPr lang="en-US" sz="1200" b="1" i="0" kern="1200" dirty="0">
                <a:solidFill>
                  <a:schemeClr val="tx1"/>
                </a:solidFill>
                <a:effectLst/>
                <a:latin typeface="+mn-lt"/>
                <a:ea typeface="+mn-ea"/>
                <a:cs typeface="+mn-cs"/>
              </a:rPr>
              <a:t>built systems</a:t>
            </a:r>
            <a:r>
              <a:rPr lang="en-US" sz="1200" b="0" i="0" kern="1200" dirty="0">
                <a:solidFill>
                  <a:schemeClr val="tx1"/>
                </a:solidFill>
                <a:effectLst/>
                <a:latin typeface="+mn-lt"/>
                <a:ea typeface="+mn-ea"/>
                <a:cs typeface="+mn-cs"/>
              </a:rPr>
              <a:t> are functioning—whether current or planned infrastructure can meet needs and withstand changing conditions, for example for drinking water, energy production, or manufacturing.</a:t>
            </a:r>
          </a:p>
          <a:p>
            <a:endParaRPr lang="en-US" sz="1200" b="0" i="0" kern="1200" dirty="0">
              <a:solidFill>
                <a:schemeClr val="tx1"/>
              </a:solidFill>
              <a:effectLst/>
              <a:latin typeface="+mn-lt"/>
              <a:ea typeface="+mn-ea"/>
              <a:cs typeface="+mn-cs"/>
            </a:endParaRPr>
          </a:p>
          <a:p>
            <a:r>
              <a:rPr lang="en-US" sz="1200" b="0" i="0" kern="1200" dirty="0">
                <a:solidFill>
                  <a:schemeClr val="tx1"/>
                </a:solidFill>
                <a:effectLst/>
                <a:latin typeface="+mn-lt"/>
                <a:ea typeface="+mn-ea"/>
                <a:cs typeface="+mn-cs"/>
              </a:rPr>
              <a:t>The key idea is that each worldview highlights something important, but none tells the whole story on its own. Together, they help us think more completely about water security.</a:t>
            </a:r>
          </a:p>
          <a:p>
            <a:endParaRPr lang="en-US" dirty="0"/>
          </a:p>
        </p:txBody>
      </p:sp>
      <p:sp>
        <p:nvSpPr>
          <p:cNvPr id="4" name="Slide Number Placeholder 3">
            <a:extLst>
              <a:ext uri="{FF2B5EF4-FFF2-40B4-BE49-F238E27FC236}">
                <a16:creationId xmlns:a16="http://schemas.microsoft.com/office/drawing/2014/main" id="{A1CD19CF-A759-3506-DF6F-E8FE02BD2947}"/>
              </a:ext>
            </a:extLst>
          </p:cNvPr>
          <p:cNvSpPr>
            <a:spLocks noGrp="1"/>
          </p:cNvSpPr>
          <p:nvPr>
            <p:ph type="sldNum" sz="quarter" idx="5"/>
          </p:nvPr>
        </p:nvSpPr>
        <p:spPr/>
        <p:txBody>
          <a:bodyPr/>
          <a:lstStyle/>
          <a:p>
            <a:fld id="{A2430F75-B5EC-044F-A636-30352D0A1350}" type="slidenum">
              <a:rPr lang="en-US" smtClean="0"/>
              <a:t>10</a:t>
            </a:fld>
            <a:endParaRPr lang="en-US"/>
          </a:p>
        </p:txBody>
      </p:sp>
    </p:spTree>
    <p:extLst>
      <p:ext uri="{BB962C8B-B14F-4D97-AF65-F5344CB8AC3E}">
        <p14:creationId xmlns:p14="http://schemas.microsoft.com/office/powerpoint/2010/main" val="389413062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r>
              <a:rPr lang="en-US" sz="1200" b="0" i="0" kern="1200">
                <a:solidFill>
                  <a:schemeClr val="tx1"/>
                </a:solidFill>
                <a:effectLst/>
                <a:latin typeface="+mn-lt"/>
                <a:ea typeface="+mn-ea"/>
                <a:cs typeface="+mn-cs"/>
              </a:rPr>
              <a:t>This slide gives a more concrete view of what each worldview focuses on. The </a:t>
            </a:r>
            <a:r>
              <a:rPr lang="en-US" sz="1200" b="1" i="0" kern="1200">
                <a:solidFill>
                  <a:schemeClr val="tx1"/>
                </a:solidFill>
                <a:effectLst/>
                <a:latin typeface="+mn-lt"/>
                <a:ea typeface="+mn-ea"/>
                <a:cs typeface="+mn-cs"/>
              </a:rPr>
              <a:t>Environmental Resource</a:t>
            </a:r>
            <a:r>
              <a:rPr lang="en-US" sz="1200" b="0" i="0" kern="1200">
                <a:solidFill>
                  <a:schemeClr val="tx1"/>
                </a:solidFill>
                <a:effectLst/>
                <a:latin typeface="+mn-lt"/>
                <a:ea typeface="+mn-ea"/>
                <a:cs typeface="+mn-cs"/>
              </a:rPr>
              <a:t> worldview is concerned with the water itself and the natural systems around it, including water availability, weather, and surface and groundwater hydrology.</a:t>
            </a:r>
          </a:p>
          <a:p>
            <a:endParaRPr lang="en-US" sz="1200" b="0" i="0" kern="1200">
              <a:solidFill>
                <a:schemeClr val="tx1"/>
              </a:solidFill>
              <a:effectLst/>
              <a:latin typeface="+mn-lt"/>
              <a:ea typeface="+mn-ea"/>
              <a:cs typeface="+mn-cs"/>
            </a:endParaRPr>
          </a:p>
          <a:p>
            <a:r>
              <a:rPr lang="en-US" sz="1200" b="0" i="0" kern="1200">
                <a:solidFill>
                  <a:schemeClr val="tx1"/>
                </a:solidFill>
                <a:effectLst/>
                <a:latin typeface="+mn-lt"/>
                <a:ea typeface="+mn-ea"/>
                <a:cs typeface="+mn-cs"/>
              </a:rPr>
              <a:t>The </a:t>
            </a:r>
            <a:r>
              <a:rPr lang="en-US" sz="1200" b="1" i="0" kern="1200">
                <a:solidFill>
                  <a:schemeClr val="tx1"/>
                </a:solidFill>
                <a:effectLst/>
                <a:latin typeface="+mn-lt"/>
                <a:ea typeface="+mn-ea"/>
                <a:cs typeface="+mn-cs"/>
              </a:rPr>
              <a:t>Infrastructure Resilience</a:t>
            </a:r>
            <a:r>
              <a:rPr lang="en-US" sz="1200" b="0" i="0" kern="1200">
                <a:solidFill>
                  <a:schemeClr val="tx1"/>
                </a:solidFill>
                <a:effectLst/>
                <a:latin typeface="+mn-lt"/>
                <a:ea typeface="+mn-ea"/>
                <a:cs typeface="+mn-cs"/>
              </a:rPr>
              <a:t> worldview focuses on the systems that help provide and use water, from drinking water, sanitation, and hygiene to the infrastructure that supports sectors like energy, food, and manufacturing. The </a:t>
            </a:r>
            <a:r>
              <a:rPr lang="en-US" sz="1200" b="1" i="0" kern="1200">
                <a:solidFill>
                  <a:schemeClr val="tx1"/>
                </a:solidFill>
                <a:effectLst/>
                <a:latin typeface="+mn-lt"/>
                <a:ea typeface="+mn-ea"/>
                <a:cs typeface="+mn-cs"/>
              </a:rPr>
              <a:t>Regional Dynamics</a:t>
            </a:r>
            <a:r>
              <a:rPr lang="en-US" sz="1200" b="0" i="0" kern="1200">
                <a:solidFill>
                  <a:schemeClr val="tx1"/>
                </a:solidFill>
                <a:effectLst/>
                <a:latin typeface="+mn-lt"/>
                <a:ea typeface="+mn-ea"/>
                <a:cs typeface="+mn-cs"/>
              </a:rPr>
              <a:t> worldview looks at the social side of water security, including tensions around resources, community capabilities, and the ability to adapt to changing conditions.</a:t>
            </a:r>
          </a:p>
          <a:p>
            <a:endParaRPr lang="en-US" sz="1200" b="0" i="0" kern="1200">
              <a:solidFill>
                <a:schemeClr val="tx1"/>
              </a:solidFill>
              <a:effectLst/>
              <a:latin typeface="+mn-lt"/>
              <a:ea typeface="+mn-ea"/>
              <a:cs typeface="+mn-cs"/>
            </a:endParaRPr>
          </a:p>
          <a:p>
            <a:r>
              <a:rPr lang="en-US" sz="1200" b="0" i="0" kern="1200">
                <a:solidFill>
                  <a:schemeClr val="tx1"/>
                </a:solidFill>
                <a:effectLst/>
                <a:latin typeface="+mn-lt"/>
                <a:ea typeface="+mn-ea"/>
                <a:cs typeface="+mn-cs"/>
              </a:rPr>
              <a:t>The Venn diagram is a helpful reminder that these are not isolated categories. Many real-world issues sit in the overlaps. For example, conflict, aid, or system disruptions can involve the water resource, infrastructure, and social dynamics all at once. That overlap is exactly why the framework is useful.</a:t>
            </a:r>
          </a:p>
          <a:p>
            <a:br>
              <a:rPr lang="en-US"/>
            </a:br>
            <a:endParaRPr lang="en-US"/>
          </a:p>
        </p:txBody>
      </p:sp>
      <p:sp>
        <p:nvSpPr>
          <p:cNvPr id="4" name="Slide Number Placeholder 3"/>
          <p:cNvSpPr>
            <a:spLocks noGrp="1"/>
          </p:cNvSpPr>
          <p:nvPr>
            <p:ph type="sldNum" sz="quarter" idx="5"/>
          </p:nvPr>
        </p:nvSpPr>
        <p:spPr/>
        <p:txBody>
          <a:bodyPr/>
          <a:lstStyle/>
          <a:p>
            <a:fld id="{925D985F-9941-3D46-B39E-3F600A636FF8}" type="slidenum">
              <a:rPr lang="en-US" smtClean="0"/>
              <a:t>11</a:t>
            </a:fld>
            <a:endParaRPr lang="en-US"/>
          </a:p>
        </p:txBody>
      </p:sp>
    </p:spTree>
    <p:extLst>
      <p:ext uri="{BB962C8B-B14F-4D97-AF65-F5344CB8AC3E}">
        <p14:creationId xmlns:p14="http://schemas.microsoft.com/office/powerpoint/2010/main" val="314416425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White">
    <p:spTree>
      <p:nvGrpSpPr>
        <p:cNvPr id="1" name=""/>
        <p:cNvGrpSpPr/>
        <p:nvPr/>
      </p:nvGrpSpPr>
      <p:grpSpPr>
        <a:xfrm>
          <a:off x="0" y="0"/>
          <a:ext cx="0" cy="0"/>
          <a:chOff x="0" y="0"/>
          <a:chExt cx="0" cy="0"/>
        </a:xfrm>
      </p:grpSpPr>
    </p:spTree>
    <p:extLst>
      <p:ext uri="{BB962C8B-B14F-4D97-AF65-F5344CB8AC3E}">
        <p14:creationId xmlns:p14="http://schemas.microsoft.com/office/powerpoint/2010/main" val="9723355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Slide Content">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CC0507C6-D0E8-C247-BB47-E9712E93C792}"/>
              </a:ext>
            </a:extLst>
          </p:cNvPr>
          <p:cNvSpPr/>
          <p:nvPr userDrawn="1"/>
        </p:nvSpPr>
        <p:spPr>
          <a:xfrm>
            <a:off x="0" y="0"/>
            <a:ext cx="12192000" cy="813553"/>
          </a:xfrm>
          <a:prstGeom prst="rect">
            <a:avLst/>
          </a:prstGeom>
          <a:solidFill>
            <a:srgbClr val="002060">
              <a:alpha val="94902"/>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latin typeface="Calibri" panose="020F0502020204030204" pitchFamily="34" charset="0"/>
            </a:endParaRPr>
          </a:p>
        </p:txBody>
      </p:sp>
      <p:sp>
        <p:nvSpPr>
          <p:cNvPr id="13" name="Text Placeholder 3">
            <a:extLst>
              <a:ext uri="{FF2B5EF4-FFF2-40B4-BE49-F238E27FC236}">
                <a16:creationId xmlns:a16="http://schemas.microsoft.com/office/drawing/2014/main" id="{9EC9286D-E1AA-314E-9A44-E7E48FEFB35F}"/>
              </a:ext>
            </a:extLst>
          </p:cNvPr>
          <p:cNvSpPr>
            <a:spLocks noGrp="1"/>
          </p:cNvSpPr>
          <p:nvPr>
            <p:ph type="body" sz="quarter" idx="10" hasCustomPrompt="1"/>
          </p:nvPr>
        </p:nvSpPr>
        <p:spPr>
          <a:xfrm>
            <a:off x="280122" y="1109910"/>
            <a:ext cx="11594378" cy="5176590"/>
          </a:xfrm>
          <a:prstGeom prst="rect">
            <a:avLst/>
          </a:prstGeom>
        </p:spPr>
        <p:txBody>
          <a:bodyPr/>
          <a:lstStyle>
            <a:lvl1pPr marL="0" indent="0">
              <a:buNone/>
              <a:defRPr>
                <a:solidFill>
                  <a:srgbClr val="002060"/>
                </a:solidFill>
                <a:latin typeface="Calibri" panose="020F0502020204030204" pitchFamily="34" charset="0"/>
                <a:ea typeface="Calibri" panose="020F0502020204030204" pitchFamily="34" charset="0"/>
                <a:cs typeface="Calibri" panose="020F0502020204030204" pitchFamily="34" charset="0"/>
              </a:defRPr>
            </a:lvl1pPr>
            <a:lvl2pPr marL="384029" indent="-182870">
              <a:buClr>
                <a:srgbClr val="025471"/>
              </a:buClr>
              <a:buFont typeface="Arial" panose="020B0604020202020204" pitchFamily="34" charset="0"/>
              <a:buChar char="•"/>
              <a:defRPr>
                <a:solidFill>
                  <a:srgbClr val="002060"/>
                </a:solidFill>
                <a:latin typeface="Calibri" panose="020F0502020204030204" pitchFamily="34" charset="0"/>
                <a:ea typeface="Calibri" panose="020F0502020204030204" pitchFamily="34" charset="0"/>
                <a:cs typeface="Calibri" panose="020F0502020204030204" pitchFamily="34" charset="0"/>
              </a:defRPr>
            </a:lvl2pPr>
            <a:lvl3pPr marL="566900" indent="-182870">
              <a:buClr>
                <a:srgbClr val="025471"/>
              </a:buClr>
              <a:buFont typeface="Arial" panose="020B0604020202020204" pitchFamily="34" charset="0"/>
              <a:buChar char="•"/>
              <a:defRPr>
                <a:solidFill>
                  <a:srgbClr val="002060"/>
                </a:solidFill>
                <a:latin typeface="Calibri" panose="020F0502020204030204" pitchFamily="34" charset="0"/>
                <a:ea typeface="Calibri" panose="020F0502020204030204" pitchFamily="34" charset="0"/>
                <a:cs typeface="Calibri" panose="020F0502020204030204" pitchFamily="34" charset="0"/>
              </a:defRPr>
            </a:lvl3pPr>
            <a:lvl4pPr>
              <a:buClr>
                <a:schemeClr val="tx1">
                  <a:lumMod val="50000"/>
                  <a:lumOff val="50000"/>
                </a:schemeClr>
              </a:buClr>
              <a:defRPr>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932642" indent="-182870">
              <a:buClr>
                <a:schemeClr val="tx1">
                  <a:lumMod val="50000"/>
                  <a:lumOff val="50000"/>
                </a:schemeClr>
              </a:buClr>
              <a:buFont typeface="Wingdings" panose="05000000000000000000" pitchFamily="2" charset="2"/>
              <a:buChar char="§"/>
              <a:defRPr>
                <a:solidFill>
                  <a:schemeClr val="tx1"/>
                </a:solidFill>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 Master text styles</a:t>
            </a:r>
          </a:p>
          <a:p>
            <a:pPr lvl="1"/>
            <a:r>
              <a:rPr lang="en-US"/>
              <a:t>Second level</a:t>
            </a:r>
          </a:p>
          <a:p>
            <a:pPr lvl="2"/>
            <a:r>
              <a:rPr lang="en-US"/>
              <a:t>Third level</a:t>
            </a:r>
          </a:p>
        </p:txBody>
      </p:sp>
      <p:sp>
        <p:nvSpPr>
          <p:cNvPr id="15" name="Rectangle 14">
            <a:extLst>
              <a:ext uri="{FF2B5EF4-FFF2-40B4-BE49-F238E27FC236}">
                <a16:creationId xmlns:a16="http://schemas.microsoft.com/office/drawing/2014/main" id="{13BDC9BB-FCCF-C145-9512-F676F7D2F98F}"/>
              </a:ext>
            </a:extLst>
          </p:cNvPr>
          <p:cNvSpPr/>
          <p:nvPr userDrawn="1"/>
        </p:nvSpPr>
        <p:spPr>
          <a:xfrm>
            <a:off x="11651056" y="6464072"/>
            <a:ext cx="335348" cy="246221"/>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20438B81-B721-473E-BEE5-FA6EADE78C2C}" type="slidenum">
              <a:rPr kumimoji="0" lang="en-US" sz="1000" b="0" i="0" u="none" strike="noStrike" kern="1200" cap="none" spc="0" normalizeH="0" baseline="0" noProof="0" smtClean="0">
                <a:ln>
                  <a:noFill/>
                </a:ln>
                <a:solidFill>
                  <a:srgbClr val="162A45"/>
                </a:solidFill>
                <a:effectLst/>
                <a:uLnTx/>
                <a:uFillTx/>
                <a:latin typeface="Calibri" panose="020F0502020204030204" pitchFamily="34" charset="0"/>
                <a:ea typeface="Calibri" panose="020F0502020204030204" pitchFamily="34" charset="0"/>
                <a:cs typeface="Calibri" panose="020F0502020204030204" pitchFamily="34" charset="0"/>
              </a:rPr>
              <a:pPr marL="0" marR="0" lvl="0" indent="0" algn="ctr" defTabSz="914400" rtl="0" eaLnBrk="1" fontAlgn="auto" latinLnBrk="0" hangingPunct="1">
                <a:lnSpc>
                  <a:spcPct val="100000"/>
                </a:lnSpc>
                <a:spcBef>
                  <a:spcPts val="0"/>
                </a:spcBef>
                <a:spcAft>
                  <a:spcPts val="0"/>
                </a:spcAft>
                <a:buClrTx/>
                <a:buSzTx/>
                <a:buFontTx/>
                <a:buNone/>
                <a:tabLst/>
                <a:defRPr/>
              </a:pPr>
              <a:t>‹#›</a:t>
            </a:fld>
            <a:endParaRPr kumimoji="0" lang="en-US" sz="1000" b="0" i="0" u="none" strike="noStrike" kern="1200" cap="none" spc="0" normalizeH="0" baseline="0" noProof="0">
              <a:ln>
                <a:noFill/>
              </a:ln>
              <a:solidFill>
                <a:srgbClr val="162A45"/>
              </a:solidFill>
              <a:effectLst/>
              <a:uLnTx/>
              <a:uFillTx/>
              <a:latin typeface="Calibri" panose="020F0502020204030204" pitchFamily="34" charset="0"/>
              <a:ea typeface="Calibri" panose="020F0502020204030204" pitchFamily="34" charset="0"/>
              <a:cs typeface="Calibri" panose="020F0502020204030204" pitchFamily="34" charset="0"/>
            </a:endParaRPr>
          </a:p>
        </p:txBody>
      </p:sp>
      <p:sp>
        <p:nvSpPr>
          <p:cNvPr id="19" name="Title Placeholder 1">
            <a:extLst>
              <a:ext uri="{FF2B5EF4-FFF2-40B4-BE49-F238E27FC236}">
                <a16:creationId xmlns:a16="http://schemas.microsoft.com/office/drawing/2014/main" id="{F00F27B6-83D0-5148-AEF5-DADEE4226867}"/>
              </a:ext>
            </a:extLst>
          </p:cNvPr>
          <p:cNvSpPr>
            <a:spLocks noGrp="1"/>
          </p:cNvSpPr>
          <p:nvPr>
            <p:ph type="title" hasCustomPrompt="1"/>
          </p:nvPr>
        </p:nvSpPr>
        <p:spPr>
          <a:xfrm>
            <a:off x="280122" y="220970"/>
            <a:ext cx="10567172" cy="458587"/>
          </a:xfrm>
          <a:prstGeom prst="rect">
            <a:avLst/>
          </a:prstGeom>
          <a:noFill/>
        </p:spPr>
        <p:txBody>
          <a:bodyPr wrap="square" rtlCol="0">
            <a:normAutofit/>
          </a:bodyPr>
          <a:lstStyle>
            <a:lvl1pPr>
              <a:defRPr lang="en-US" sz="2800" b="0" i="0" spc="300" baseline="0" dirty="0">
                <a:solidFill>
                  <a:schemeClr val="bg1"/>
                </a:solidFill>
                <a:latin typeface="Gill Sans MT" panose="020B0502020104020203" pitchFamily="34" charset="77"/>
                <a:ea typeface="+mn-ea"/>
                <a:cs typeface="Calibri Light" panose="020F0302020204030204" pitchFamily="34" charset="0"/>
              </a:defRPr>
            </a:lvl1pPr>
          </a:lstStyle>
          <a:p>
            <a:pPr marL="0" lvl="0" defTabSz="457200"/>
            <a:r>
              <a:rPr lang="en-US"/>
              <a:t>CLICK TO EDIT MASTER TITLE STYLE</a:t>
            </a:r>
          </a:p>
        </p:txBody>
      </p:sp>
    </p:spTree>
    <p:extLst>
      <p:ext uri="{BB962C8B-B14F-4D97-AF65-F5344CB8AC3E}">
        <p14:creationId xmlns:p14="http://schemas.microsoft.com/office/powerpoint/2010/main" val="40068082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cSld name="Section Slide 1">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33A25A95-582E-4BBB-DEB4-056147D55C28}"/>
              </a:ext>
            </a:extLst>
          </p:cNvPr>
          <p:cNvPicPr>
            <a:picLocks noChangeAspect="1"/>
          </p:cNvPicPr>
          <p:nvPr userDrawn="1"/>
        </p:nvPicPr>
        <p:blipFill rotWithShape="1">
          <a:blip r:embed="rId3" cstate="print">
            <a:extLst>
              <a:ext uri="{28A0092B-C50C-407E-A947-70E740481C1C}">
                <a14:useLocalDpi xmlns:a14="http://schemas.microsoft.com/office/drawing/2010/main"/>
              </a:ext>
            </a:extLst>
          </a:blip>
          <a:srcRect/>
          <a:stretch/>
        </p:blipFill>
        <p:spPr>
          <a:xfrm>
            <a:off x="11298936" y="6483096"/>
            <a:ext cx="893064" cy="374904"/>
          </a:xfrm>
          <a:prstGeom prst="rect">
            <a:avLst/>
          </a:prstGeom>
        </p:spPr>
      </p:pic>
      <p:sp>
        <p:nvSpPr>
          <p:cNvPr id="2" name="Title 1"/>
          <p:cNvSpPr>
            <a:spLocks noGrp="1"/>
          </p:cNvSpPr>
          <p:nvPr>
            <p:ph type="ctrTitle" hasCustomPrompt="1"/>
          </p:nvPr>
        </p:nvSpPr>
        <p:spPr>
          <a:xfrm>
            <a:off x="4161692" y="2031023"/>
            <a:ext cx="3868616" cy="2795954"/>
          </a:xfrm>
        </p:spPr>
        <p:txBody>
          <a:bodyPr anchor="ctr">
            <a:normAutofit/>
          </a:bodyPr>
          <a:lstStyle>
            <a:lvl1pPr algn="ctr">
              <a:defRPr sz="4000">
                <a:solidFill>
                  <a:schemeClr val="bg1"/>
                </a:solidFill>
              </a:defRPr>
            </a:lvl1pPr>
          </a:lstStyle>
          <a:p>
            <a:r>
              <a:rPr lang="en-US"/>
              <a:t>Click to </a:t>
            </a:r>
            <a:br>
              <a:rPr lang="en-US"/>
            </a:br>
            <a:r>
              <a:rPr lang="en-US"/>
              <a:t>edit subtitle</a:t>
            </a:r>
          </a:p>
        </p:txBody>
      </p:sp>
      <p:sp>
        <p:nvSpPr>
          <p:cNvPr id="5" name="Slide Number Placeholder 5">
            <a:extLst>
              <a:ext uri="{FF2B5EF4-FFF2-40B4-BE49-F238E27FC236}">
                <a16:creationId xmlns:a16="http://schemas.microsoft.com/office/drawing/2014/main" id="{0C1BBB78-2337-77EE-6EC0-4C784C5E7159}"/>
              </a:ext>
            </a:extLst>
          </p:cNvPr>
          <p:cNvSpPr>
            <a:spLocks noGrp="1"/>
          </p:cNvSpPr>
          <p:nvPr>
            <p:ph type="sldNum" sz="quarter" idx="4"/>
          </p:nvPr>
        </p:nvSpPr>
        <p:spPr>
          <a:xfrm>
            <a:off x="11706126" y="6638826"/>
            <a:ext cx="485874" cy="219174"/>
          </a:xfrm>
          <a:prstGeom prst="rect">
            <a:avLst/>
          </a:prstGeom>
        </p:spPr>
        <p:txBody>
          <a:bodyPr vert="horz" lIns="91440" tIns="45720" rIns="91440" bIns="45720" rtlCol="0" anchor="ctr"/>
          <a:lstStyle>
            <a:lvl1pPr algn="ctr">
              <a:defRPr sz="1000" b="1" i="0">
                <a:solidFill>
                  <a:schemeClr val="tx2"/>
                </a:solidFill>
                <a:latin typeface="Exo 2 Semi Bold" pitchFamily="2" charset="77"/>
              </a:defRPr>
            </a:lvl1pPr>
          </a:lstStyle>
          <a:p>
            <a:fld id="{6FB6B91F-BB11-E946-B7F6-1372EDB8DEC1}" type="slidenum">
              <a:rPr lang="en-US" smtClean="0"/>
              <a:pPr/>
              <a:t>‹#›</a:t>
            </a:fld>
            <a:endParaRPr lang="en-US"/>
          </a:p>
        </p:txBody>
      </p:sp>
      <p:sp>
        <p:nvSpPr>
          <p:cNvPr id="3" name="Footer Placeholder 4">
            <a:extLst>
              <a:ext uri="{FF2B5EF4-FFF2-40B4-BE49-F238E27FC236}">
                <a16:creationId xmlns:a16="http://schemas.microsoft.com/office/drawing/2014/main" id="{5560EA2B-BE9C-1249-82D6-B7B0949FCFDE}"/>
              </a:ext>
            </a:extLst>
          </p:cNvPr>
          <p:cNvSpPr>
            <a:spLocks noGrp="1"/>
          </p:cNvSpPr>
          <p:nvPr>
            <p:ph type="ftr" sz="quarter" idx="3"/>
          </p:nvPr>
        </p:nvSpPr>
        <p:spPr>
          <a:xfrm>
            <a:off x="1600200" y="0"/>
            <a:ext cx="8991600" cy="219174"/>
          </a:xfrm>
          <a:prstGeom prst="rect">
            <a:avLst/>
          </a:prstGeom>
        </p:spPr>
        <p:txBody>
          <a:bodyPr vert="horz" lIns="0" tIns="0" rIns="0" bIns="0" rtlCol="0" anchor="ctr"/>
          <a:lstStyle>
            <a:lvl1pPr marL="0" marR="0" indent="0" algn="ctr" defTabSz="914400" rtl="0" eaLnBrk="1" fontAlgn="auto" latinLnBrk="0" hangingPunct="1">
              <a:lnSpc>
                <a:spcPct val="100000"/>
              </a:lnSpc>
              <a:spcBef>
                <a:spcPts val="0"/>
              </a:spcBef>
              <a:spcAft>
                <a:spcPts val="0"/>
              </a:spcAft>
              <a:buClrTx/>
              <a:buSzTx/>
              <a:buFontTx/>
              <a:buNone/>
              <a:tabLst/>
              <a:defRPr sz="900" b="0" i="0">
                <a:solidFill>
                  <a:schemeClr val="tx1"/>
                </a:solidFill>
                <a:latin typeface="+mn-lt"/>
                <a:ea typeface="Open Sans SemiBold" panose="020B0606030504020204" pitchFamily="34" charset="0"/>
                <a:cs typeface="Open Sans SemiBold" panose="020B0606030504020204" pitchFamily="34" charset="0"/>
              </a:defRPr>
            </a:lvl1pPr>
          </a:lstStyle>
          <a:p>
            <a:r>
              <a:rPr lang="en-US"/>
              <a:t>CLICK TO EDIT CONTROL MARKING//CATEGORY</a:t>
            </a:r>
          </a:p>
        </p:txBody>
      </p:sp>
    </p:spTree>
    <p:extLst>
      <p:ext uri="{BB962C8B-B14F-4D97-AF65-F5344CB8AC3E}">
        <p14:creationId xmlns:p14="http://schemas.microsoft.com/office/powerpoint/2010/main" val="240371770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ext>
  </p:extLst>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81" r:id="rId1"/>
    <p:sldLayoutId id="2147483677" r:id="rId2"/>
    <p:sldLayoutId id="2147483685" r:id="rId3"/>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ftr="0" dt="0"/>
  <p:txStyles>
    <p:titleStyle>
      <a:lvl1pPr algn="l" defTabSz="914354" rtl="0" eaLnBrk="1" latinLnBrk="0" hangingPunct="1">
        <a:lnSpc>
          <a:spcPct val="85000"/>
        </a:lnSpc>
        <a:spcBef>
          <a:spcPct val="0"/>
        </a:spcBef>
        <a:buNone/>
        <a:defRPr sz="2400" b="0" i="0" kern="1200" spc="100" baseline="0">
          <a:solidFill>
            <a:schemeClr val="tx1"/>
          </a:solidFill>
          <a:latin typeface="Gill Sans MT" charset="0"/>
          <a:ea typeface="Gill Sans MT" charset="0"/>
          <a:cs typeface="Gill Sans MT" charset="0"/>
        </a:defRPr>
      </a:lvl1pPr>
    </p:titleStyle>
    <p:bodyStyle>
      <a:lvl1pPr marL="91436" indent="-91436" algn="l" defTabSz="914354" rtl="0" eaLnBrk="1" latinLnBrk="0" hangingPunct="1">
        <a:lnSpc>
          <a:spcPct val="90000"/>
        </a:lnSpc>
        <a:spcBef>
          <a:spcPts val="1200"/>
        </a:spcBef>
        <a:spcAft>
          <a:spcPts val="200"/>
        </a:spcAft>
        <a:buClr>
          <a:srgbClr val="00B0F0"/>
        </a:buClr>
        <a:buSzPct val="100000"/>
        <a:buFont typeface="Calibri" panose="020F0502020204030204" pitchFamily="34" charset="0"/>
        <a:buChar char=" "/>
        <a:defRPr sz="2000" kern="1200">
          <a:solidFill>
            <a:schemeClr val="tx1"/>
          </a:solidFill>
          <a:latin typeface="Garamond" charset="0"/>
          <a:ea typeface="Garamond" charset="0"/>
          <a:cs typeface="Garamond" charset="0"/>
        </a:defRPr>
      </a:lvl1pPr>
      <a:lvl2pPr marL="384029" indent="-182870" algn="l" defTabSz="914354" rtl="0" eaLnBrk="1" latinLnBrk="0" hangingPunct="1">
        <a:lnSpc>
          <a:spcPct val="90000"/>
        </a:lnSpc>
        <a:spcBef>
          <a:spcPts val="200"/>
        </a:spcBef>
        <a:spcAft>
          <a:spcPts val="400"/>
        </a:spcAft>
        <a:buClr>
          <a:srgbClr val="00B0F0"/>
        </a:buClr>
        <a:buFont typeface="Calibri" pitchFamily="34" charset="0"/>
        <a:buChar char="◦"/>
        <a:defRPr sz="1800" kern="1200">
          <a:solidFill>
            <a:schemeClr val="tx1"/>
          </a:solidFill>
          <a:latin typeface="Garamond" charset="0"/>
          <a:ea typeface="Garamond" charset="0"/>
          <a:cs typeface="Garamond" charset="0"/>
        </a:defRPr>
      </a:lvl2pPr>
      <a:lvl3pPr marL="566900" indent="-182870" algn="l" defTabSz="914354" rtl="0" eaLnBrk="1" latinLnBrk="0" hangingPunct="1">
        <a:lnSpc>
          <a:spcPct val="90000"/>
        </a:lnSpc>
        <a:spcBef>
          <a:spcPts val="200"/>
        </a:spcBef>
        <a:spcAft>
          <a:spcPts val="400"/>
        </a:spcAft>
        <a:buClr>
          <a:srgbClr val="00B0F0"/>
        </a:buClr>
        <a:buFont typeface="Calibri" pitchFamily="34" charset="0"/>
        <a:buChar char="◦"/>
        <a:defRPr sz="1400" kern="1200">
          <a:solidFill>
            <a:schemeClr val="tx1"/>
          </a:solidFill>
          <a:latin typeface="Garamond" charset="0"/>
          <a:ea typeface="Garamond" charset="0"/>
          <a:cs typeface="Garamond" charset="0"/>
        </a:defRPr>
      </a:lvl3pPr>
      <a:lvl4pPr marL="749771" indent="-182870" algn="l" defTabSz="914354" rtl="0" eaLnBrk="1" latinLnBrk="0" hangingPunct="1">
        <a:lnSpc>
          <a:spcPct val="90000"/>
        </a:lnSpc>
        <a:spcBef>
          <a:spcPts val="200"/>
        </a:spcBef>
        <a:spcAft>
          <a:spcPts val="400"/>
        </a:spcAft>
        <a:buClr>
          <a:srgbClr val="00B0F0"/>
        </a:buClr>
        <a:buFont typeface="Calibri" pitchFamily="34" charset="0"/>
        <a:buChar char="◦"/>
        <a:defRPr sz="1400" kern="1200">
          <a:solidFill>
            <a:schemeClr val="tx1"/>
          </a:solidFill>
          <a:latin typeface="Garamond" charset="0"/>
          <a:ea typeface="Garamond" charset="0"/>
          <a:cs typeface="Garamond" charset="0"/>
        </a:defRPr>
      </a:lvl4pPr>
      <a:lvl5pPr marL="932642" indent="-182870" algn="l" defTabSz="914354" rtl="0" eaLnBrk="1" latinLnBrk="0" hangingPunct="1">
        <a:lnSpc>
          <a:spcPct val="90000"/>
        </a:lnSpc>
        <a:spcBef>
          <a:spcPts val="200"/>
        </a:spcBef>
        <a:spcAft>
          <a:spcPts val="400"/>
        </a:spcAft>
        <a:buClr>
          <a:srgbClr val="00B0F0"/>
        </a:buClr>
        <a:buFont typeface="Calibri" pitchFamily="34" charset="0"/>
        <a:buChar char="◦"/>
        <a:defRPr sz="1400" kern="1200">
          <a:solidFill>
            <a:schemeClr val="tx1"/>
          </a:solidFill>
          <a:latin typeface="Garamond" charset="0"/>
          <a:ea typeface="Garamond" charset="0"/>
          <a:cs typeface="Garamond" charset="0"/>
        </a:defRPr>
      </a:lvl5pPr>
      <a:lvl6pPr marL="1099946" indent="-228589" algn="l" defTabSz="914354"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299936" indent="-228589" algn="l" defTabSz="914354"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499925" indent="-228589" algn="l" defTabSz="914354"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699916" indent="-228589" algn="l" defTabSz="914354"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354" rtl="0" eaLnBrk="1" latinLnBrk="0" hangingPunct="1">
        <a:defRPr sz="1800" kern="1200">
          <a:solidFill>
            <a:schemeClr val="tx1"/>
          </a:solidFill>
          <a:latin typeface="+mn-lt"/>
          <a:ea typeface="+mn-ea"/>
          <a:cs typeface="+mn-cs"/>
        </a:defRPr>
      </a:lvl1pPr>
      <a:lvl2pPr marL="457178" algn="l" defTabSz="914354" rtl="0" eaLnBrk="1" latinLnBrk="0" hangingPunct="1">
        <a:defRPr sz="1800" kern="1200">
          <a:solidFill>
            <a:schemeClr val="tx1"/>
          </a:solidFill>
          <a:latin typeface="+mn-lt"/>
          <a:ea typeface="+mn-ea"/>
          <a:cs typeface="+mn-cs"/>
        </a:defRPr>
      </a:lvl2pPr>
      <a:lvl3pPr marL="914354" algn="l" defTabSz="914354" rtl="0" eaLnBrk="1" latinLnBrk="0" hangingPunct="1">
        <a:defRPr sz="1800" kern="1200">
          <a:solidFill>
            <a:schemeClr val="tx1"/>
          </a:solidFill>
          <a:latin typeface="+mn-lt"/>
          <a:ea typeface="+mn-ea"/>
          <a:cs typeface="+mn-cs"/>
        </a:defRPr>
      </a:lvl3pPr>
      <a:lvl4pPr marL="1371532" algn="l" defTabSz="914354" rtl="0" eaLnBrk="1" latinLnBrk="0" hangingPunct="1">
        <a:defRPr sz="1800" kern="1200">
          <a:solidFill>
            <a:schemeClr val="tx1"/>
          </a:solidFill>
          <a:latin typeface="+mn-lt"/>
          <a:ea typeface="+mn-ea"/>
          <a:cs typeface="+mn-cs"/>
        </a:defRPr>
      </a:lvl4pPr>
      <a:lvl5pPr marL="1828709" algn="l" defTabSz="914354" rtl="0" eaLnBrk="1" latinLnBrk="0" hangingPunct="1">
        <a:defRPr sz="1800" kern="1200">
          <a:solidFill>
            <a:schemeClr val="tx1"/>
          </a:solidFill>
          <a:latin typeface="+mn-lt"/>
          <a:ea typeface="+mn-ea"/>
          <a:cs typeface="+mn-cs"/>
        </a:defRPr>
      </a:lvl5pPr>
      <a:lvl6pPr marL="2285886" algn="l" defTabSz="914354" rtl="0" eaLnBrk="1" latinLnBrk="0" hangingPunct="1">
        <a:defRPr sz="1800" kern="1200">
          <a:solidFill>
            <a:schemeClr val="tx1"/>
          </a:solidFill>
          <a:latin typeface="+mn-lt"/>
          <a:ea typeface="+mn-ea"/>
          <a:cs typeface="+mn-cs"/>
        </a:defRPr>
      </a:lvl6pPr>
      <a:lvl7pPr marL="2743062" algn="l" defTabSz="914354" rtl="0" eaLnBrk="1" latinLnBrk="0" hangingPunct="1">
        <a:defRPr sz="1800" kern="1200">
          <a:solidFill>
            <a:schemeClr val="tx1"/>
          </a:solidFill>
          <a:latin typeface="+mn-lt"/>
          <a:ea typeface="+mn-ea"/>
          <a:cs typeface="+mn-cs"/>
        </a:defRPr>
      </a:lvl7pPr>
      <a:lvl8pPr marL="3200240" algn="l" defTabSz="914354" rtl="0" eaLnBrk="1" latinLnBrk="0" hangingPunct="1">
        <a:defRPr sz="1800" kern="1200">
          <a:solidFill>
            <a:schemeClr val="tx1"/>
          </a:solidFill>
          <a:latin typeface="+mn-lt"/>
          <a:ea typeface="+mn-ea"/>
          <a:cs typeface="+mn-cs"/>
        </a:defRPr>
      </a:lvl8pPr>
      <a:lvl9pPr marL="3657418" algn="l" defTabSz="914354"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9.xml"/><Relationship Id="rId1" Type="http://schemas.openxmlformats.org/officeDocument/2006/relationships/slideLayout" Target="../slideLayouts/slideLayout2.xml"/><Relationship Id="rId5" Type="http://schemas.openxmlformats.org/officeDocument/2006/relationships/image" Target="../media/image9.png"/><Relationship Id="rId4" Type="http://schemas.openxmlformats.org/officeDocument/2006/relationships/image" Target="../media/image19.png"/></Relationships>
</file>

<file path=ppt/slides/_rels/slide1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11.xml"/><Relationship Id="rId1" Type="http://schemas.openxmlformats.org/officeDocument/2006/relationships/slideLayout" Target="../slideLayouts/slideLayout2.xml"/><Relationship Id="rId5" Type="http://schemas.openxmlformats.org/officeDocument/2006/relationships/image" Target="../media/image18.png"/><Relationship Id="rId4" Type="http://schemas.openxmlformats.org/officeDocument/2006/relationships/hyperlink" Target="https://www.sciencedirect.com/science/chapter/referencework/abs/pii/B9780080454054003530" TargetMode="External"/></Relationships>
</file>

<file path=ppt/slides/_rels/slide15.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2.xml"/><Relationship Id="rId1" Type="http://schemas.openxmlformats.org/officeDocument/2006/relationships/slideLayout" Target="../slideLayouts/slideLayout2.xml"/><Relationship Id="rId5" Type="http://schemas.openxmlformats.org/officeDocument/2006/relationships/hyperlink" Target="https://nm.pbslearningmedia.org/resource/buac17-35-sci-ess-waterdistribute/saltwater-and-freshwater-distribution-on-earth/" TargetMode="External"/><Relationship Id="rId4" Type="http://schemas.openxmlformats.org/officeDocument/2006/relationships/image" Target="../media/image18.png"/></Relationships>
</file>

<file path=ppt/slides/_rels/slide1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3.xml"/><Relationship Id="rId1" Type="http://schemas.openxmlformats.org/officeDocument/2006/relationships/slideLayout" Target="../slideLayouts/slideLayout2.xml"/><Relationship Id="rId5" Type="http://schemas.openxmlformats.org/officeDocument/2006/relationships/image" Target="../media/image22.png"/><Relationship Id="rId4" Type="http://schemas.openxmlformats.org/officeDocument/2006/relationships/hyperlink" Target="https://science.nasa.gov/earth/earth-observatory/drought-expands-across-the-us-153526/" TargetMode="External"/></Relationships>
</file>

<file path=ppt/slides/_rels/slide17.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5.xml"/><Relationship Id="rId1" Type="http://schemas.openxmlformats.org/officeDocument/2006/relationships/slideLayout" Target="../slideLayouts/slideLayout2.xml"/><Relationship Id="rId5" Type="http://schemas.openxmlformats.org/officeDocument/2006/relationships/image" Target="../media/image18.png"/><Relationship Id="rId4" Type="http://schemas.openxmlformats.org/officeDocument/2006/relationships/hyperlink" Target="https://www.cisa.gov/sites/default/files/publications/DIS_DHS_Methodology_Report_ISD%2520EAD%2520Signed_with%2520alt-text_0.pdf"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7" Type="http://schemas.openxmlformats.org/officeDocument/2006/relationships/image" Target="../media/image7.svg"/><Relationship Id="rId2" Type="http://schemas.openxmlformats.org/officeDocument/2006/relationships/notesSlide" Target="../notesSlides/notesSlide2.xml"/><Relationship Id="rId1" Type="http://schemas.openxmlformats.org/officeDocument/2006/relationships/slideLayout" Target="../slideLayouts/slideLayout1.xml"/><Relationship Id="rId6" Type="http://schemas.openxmlformats.org/officeDocument/2006/relationships/image" Target="../media/image6.svg"/><Relationship Id="rId5" Type="http://schemas.openxmlformats.org/officeDocument/2006/relationships/image" Target="../media/image5.png"/><Relationship Id="rId4" Type="http://schemas.openxmlformats.org/officeDocument/2006/relationships/image" Target="../media/image4.svg"/></Relationships>
</file>

<file path=ppt/slides/_rels/slide20.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6.xml"/><Relationship Id="rId1" Type="http://schemas.openxmlformats.org/officeDocument/2006/relationships/slideLayout" Target="../slideLayouts/slideLayout2.xml"/><Relationship Id="rId4" Type="http://schemas.openxmlformats.org/officeDocument/2006/relationships/image" Target="../media/image24.png"/></Relationships>
</file>

<file path=ppt/slides/_rels/slide21.xml.rels><?xml version="1.0" encoding="UTF-8" standalone="yes"?>
<Relationships xmlns="http://schemas.openxmlformats.org/package/2006/relationships"><Relationship Id="rId3" Type="http://schemas.openxmlformats.org/officeDocument/2006/relationships/image" Target="../media/image18.png"/><Relationship Id="rId7" Type="http://schemas.openxmlformats.org/officeDocument/2006/relationships/hyperlink" Target="https://www.sciencedirect.com/science/article/pii/S0921344925001892" TargetMode="External"/><Relationship Id="rId2" Type="http://schemas.openxmlformats.org/officeDocument/2006/relationships/notesSlide" Target="../notesSlides/notesSlide17.xml"/><Relationship Id="rId1" Type="http://schemas.openxmlformats.org/officeDocument/2006/relationships/slideLayout" Target="../slideLayouts/slideLayout2.xml"/><Relationship Id="rId6" Type="http://schemas.openxmlformats.org/officeDocument/2006/relationships/image" Target="../media/image26.jpeg"/><Relationship Id="rId5" Type="http://schemas.openxmlformats.org/officeDocument/2006/relationships/hyperlink" Target="https://www.electricchoice.com/datacenters/" TargetMode="External"/><Relationship Id="rId4" Type="http://schemas.openxmlformats.org/officeDocument/2006/relationships/image" Target="../media/image25.png"/></Relationships>
</file>

<file path=ppt/slides/_rels/slide2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9.xml"/><Relationship Id="rId1" Type="http://schemas.openxmlformats.org/officeDocument/2006/relationships/slideLayout" Target="../slideLayouts/slideLayout2.xml"/><Relationship Id="rId5" Type="http://schemas.openxmlformats.org/officeDocument/2006/relationships/hyperlink" Target="https://extension.okstate.edu/fact-sheets/whose-water-is-it-anyway" TargetMode="External"/><Relationship Id="rId4" Type="http://schemas.openxmlformats.org/officeDocument/2006/relationships/image" Target="../media/image27.jpeg"/></Relationships>
</file>

<file path=ppt/slides/_rels/slide25.xml.rels><?xml version="1.0" encoding="UTF-8" standalone="yes"?>
<Relationships xmlns="http://schemas.openxmlformats.org/package/2006/relationships"><Relationship Id="rId8" Type="http://schemas.microsoft.com/office/2007/relationships/diagramDrawing" Target="../diagrams/drawing3.xml"/><Relationship Id="rId3" Type="http://schemas.openxmlformats.org/officeDocument/2006/relationships/image" Target="../media/image18.png"/><Relationship Id="rId7" Type="http://schemas.openxmlformats.org/officeDocument/2006/relationships/diagramColors" Target="../diagrams/colors3.xml"/><Relationship Id="rId2" Type="http://schemas.openxmlformats.org/officeDocument/2006/relationships/notesSlide" Target="../notesSlides/notesSlide20.xml"/><Relationship Id="rId1" Type="http://schemas.openxmlformats.org/officeDocument/2006/relationships/slideLayout" Target="../slideLayouts/slideLayout2.xml"/><Relationship Id="rId6" Type="http://schemas.openxmlformats.org/officeDocument/2006/relationships/diagramQuickStyle" Target="../diagrams/quickStyle3.xml"/><Relationship Id="rId5" Type="http://schemas.openxmlformats.org/officeDocument/2006/relationships/diagramLayout" Target="../diagrams/layout3.xml"/><Relationship Id="rId4" Type="http://schemas.openxmlformats.org/officeDocument/2006/relationships/diagramData" Target="../diagrams/data3.xml"/></Relationships>
</file>

<file path=ppt/slides/_rels/slide2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21.xml"/><Relationship Id="rId1" Type="http://schemas.openxmlformats.org/officeDocument/2006/relationships/slideLayout" Target="../slideLayouts/slideLayout2.xml"/><Relationship Id="rId5" Type="http://schemas.openxmlformats.org/officeDocument/2006/relationships/image" Target="../media/image28.png"/><Relationship Id="rId4" Type="http://schemas.openxmlformats.org/officeDocument/2006/relationships/hyperlink" Target="https://worldwater.org/conflict/map/" TargetMode="External"/></Relationships>
</file>

<file path=ppt/slides/_rels/slide27.xml.rels><?xml version="1.0" encoding="UTF-8" standalone="yes"?>
<Relationships xmlns="http://schemas.openxmlformats.org/package/2006/relationships"><Relationship Id="rId8" Type="http://schemas.openxmlformats.org/officeDocument/2006/relationships/hyperlink" Target="https://manhattan.institute/article/the-data-center-water-panic-has-a-better-answer-water-markets" TargetMode="External"/><Relationship Id="rId3" Type="http://schemas.openxmlformats.org/officeDocument/2006/relationships/image" Target="../media/image18.png"/><Relationship Id="rId7" Type="http://schemas.openxmlformats.org/officeDocument/2006/relationships/hyperlink" Target="https://www.ppic.org/blog/water-markets-help-farmers-facing-scarcity-in-australia/" TargetMode="External"/><Relationship Id="rId2" Type="http://schemas.openxmlformats.org/officeDocument/2006/relationships/notesSlide" Target="../notesSlides/notesSlide22.xml"/><Relationship Id="rId1" Type="http://schemas.openxmlformats.org/officeDocument/2006/relationships/slideLayout" Target="../slideLayouts/slideLayout2.xml"/><Relationship Id="rId6" Type="http://schemas.openxmlformats.org/officeDocument/2006/relationships/hyperlink" Target="https://calmatters.org/environment/water/2021/02/water-markets-in-california-can-reduce-the-costs-of-drought/" TargetMode="External"/><Relationship Id="rId5" Type="http://schemas.openxmlformats.org/officeDocument/2006/relationships/image" Target="../media/image30.png"/><Relationship Id="rId4" Type="http://schemas.openxmlformats.org/officeDocument/2006/relationships/image" Target="../media/image29.png"/><Relationship Id="rId9" Type="http://schemas.openxmlformats.org/officeDocument/2006/relationships/image" Target="../media/image31.png"/></Relationships>
</file>

<file path=ppt/slides/_rels/slide28.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8" Type="http://schemas.openxmlformats.org/officeDocument/2006/relationships/image" Target="../media/image8.svg"/><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10" Type="http://schemas.openxmlformats.org/officeDocument/2006/relationships/image" Target="../media/image10.svg"/><Relationship Id="rId4" Type="http://schemas.openxmlformats.org/officeDocument/2006/relationships/diagramLayout" Target="../diagrams/layout1.xml"/><Relationship Id="rId9" Type="http://schemas.openxmlformats.org/officeDocument/2006/relationships/image" Target="../media/image9.png"/></Relationships>
</file>

<file path=ppt/slides/_rels/slide30.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8" Type="http://schemas.openxmlformats.org/officeDocument/2006/relationships/hyperlink" Target="https://reader.abqjournal.com/after-major-wildfires-new-mexico-foresters-aim-to-produce-5-million-climate-adapted-tree-seedlings-annually/content.html" TargetMode="External"/><Relationship Id="rId3" Type="http://schemas.openxmlformats.org/officeDocument/2006/relationships/image" Target="../media/image32.png"/><Relationship Id="rId7" Type="http://schemas.openxmlformats.org/officeDocument/2006/relationships/image" Target="../media/image34.png"/><Relationship Id="rId2" Type="http://schemas.openxmlformats.org/officeDocument/2006/relationships/notesSlide" Target="../notesSlides/notesSlide26.xml"/><Relationship Id="rId1" Type="http://schemas.openxmlformats.org/officeDocument/2006/relationships/slideLayout" Target="../slideLayouts/slideLayout2.xml"/><Relationship Id="rId6" Type="http://schemas.openxmlformats.org/officeDocument/2006/relationships/hyperlink" Target="https://www.businesswire.com/news/home/20260128042023/en/New-Mexico-Expands-State-Funded-Satellite-Leak-Detection-Program-Following-Breakthrough-Success-in-Truth-or-Consequences" TargetMode="External"/><Relationship Id="rId5" Type="http://schemas.openxmlformats.org/officeDocument/2006/relationships/image" Target="../media/image33.png"/><Relationship Id="rId4" Type="http://schemas.openxmlformats.org/officeDocument/2006/relationships/hyperlink" Target="https://sourcenm.com/2026/01/14/report-says-new-mexico-faces-looming-groundwater-crisis-from-climate-change-overuse/" TargetMode="Externa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hyperlink" Target="https://sourcenm.com/2026/07/22/new-mexico-county-adopts-data-center-moratorium-as-residents-protest-spaceport-proposal/" TargetMode="External"/><Relationship Id="rId7" Type="http://schemas.openxmlformats.org/officeDocument/2006/relationships/hyperlink" Target="https://www.autonocion.com/us/power-plant-new-mexico-openai/" TargetMode="External"/><Relationship Id="rId2" Type="http://schemas.openxmlformats.org/officeDocument/2006/relationships/image" Target="../media/image35.png"/><Relationship Id="rId1" Type="http://schemas.openxmlformats.org/officeDocument/2006/relationships/slideLayout" Target="../slideLayouts/slideLayout2.xml"/><Relationship Id="rId6" Type="http://schemas.openxmlformats.org/officeDocument/2006/relationships/image" Target="../media/image37.png"/><Relationship Id="rId5" Type="http://schemas.openxmlformats.org/officeDocument/2006/relationships/hyperlink" Target="https://www.hartenergy.com/technology-and-innovation/water-management/he-tetra-produced-water-data-centers/" TargetMode="External"/><Relationship Id="rId4" Type="http://schemas.openxmlformats.org/officeDocument/2006/relationships/image" Target="../media/image36.png"/></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hyperlink" Target="https://losalamosreporter.com/2025/08/15/lanl-energized-watershed-project-could-boost-new-mexico-economy-increase-water-security/" TargetMode="External"/><Relationship Id="rId7" Type="http://schemas.openxmlformats.org/officeDocument/2006/relationships/hyperlink" Target="https://www.ksfr.org/news/2026-06-25/can-questas-water-survive-hydrogen-energy-production" TargetMode="External"/><Relationship Id="rId2" Type="http://schemas.openxmlformats.org/officeDocument/2006/relationships/image" Target="../media/image38.png"/><Relationship Id="rId1" Type="http://schemas.openxmlformats.org/officeDocument/2006/relationships/slideLayout" Target="../slideLayouts/slideLayout2.xml"/><Relationship Id="rId6" Type="http://schemas.openxmlformats.org/officeDocument/2006/relationships/image" Target="../media/image40.png"/><Relationship Id="rId5" Type="http://schemas.openxmlformats.org/officeDocument/2006/relationships/hyperlink" Target="https://www.santafenewmexican.com/news/local_news/edgewood-officials-pump-brakes-on-housing-development-over-water-concerns/article_187d3ef1-60dc-4d74-a9e4-645880143a97.html" TargetMode="External"/><Relationship Id="rId4" Type="http://schemas.openxmlformats.org/officeDocument/2006/relationships/image" Target="../media/image39.png"/></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hyperlink" Target="mailto:tgunda@sandia.gov" TargetMode="Externa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8" Type="http://schemas.openxmlformats.org/officeDocument/2006/relationships/hyperlink" Target="https://www.wsj.com/pro/sustainable-business/epa-wants-companies-to-reuse-water-to-cool-data-centers-1893b6ad" TargetMode="External"/><Relationship Id="rId3" Type="http://schemas.openxmlformats.org/officeDocument/2006/relationships/image" Target="../media/image11.png"/><Relationship Id="rId7" Type="http://schemas.openxmlformats.org/officeDocument/2006/relationships/hyperlink" Target="https://orfme.org/expert-speak/impacts-of-an-impending-super-el-nino-on-global-supply-chains/" TargetMode="External"/><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hyperlink" Target="https://www.nytimes.com/2026/04/17/climate/san-diego-water-sales-western-states.html" TargetMode="External"/><Relationship Id="rId5" Type="http://schemas.openxmlformats.org/officeDocument/2006/relationships/image" Target="../media/image13.png"/><Relationship Id="rId4" Type="http://schemas.openxmlformats.org/officeDocument/2006/relationships/image" Target="../media/image12.png"/></Relationships>
</file>

<file path=ppt/slides/_rels/slide7.xml.rels><?xml version="1.0" encoding="UTF-8" standalone="yes"?>
<Relationships xmlns="http://schemas.openxmlformats.org/package/2006/relationships"><Relationship Id="rId8" Type="http://schemas.microsoft.com/office/2007/relationships/diagramDrawing" Target="../diagrams/drawing2.xml"/><Relationship Id="rId3" Type="http://schemas.openxmlformats.org/officeDocument/2006/relationships/hyperlink" Target="https://www.unwater.org/publications/what-water-security-infographic" TargetMode="External"/><Relationship Id="rId7" Type="http://schemas.openxmlformats.org/officeDocument/2006/relationships/diagramColors" Target="../diagrams/colors2.xml"/><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diagramQuickStyle" Target="../diagrams/quickStyle2.xml"/><Relationship Id="rId5" Type="http://schemas.openxmlformats.org/officeDocument/2006/relationships/diagramLayout" Target="../diagrams/layout2.xml"/><Relationship Id="rId4" Type="http://schemas.openxmlformats.org/officeDocument/2006/relationships/diagramData" Target="../diagrams/data2.xml"/></Relationships>
</file>

<file path=ppt/slides/_rels/slide8.xml.rels><?xml version="1.0" encoding="UTF-8" standalone="yes"?>
<Relationships xmlns="http://schemas.openxmlformats.org/package/2006/relationships"><Relationship Id="rId3" Type="http://schemas.openxmlformats.org/officeDocument/2006/relationships/hyperlink" Target="https://wwfeu.awsassets.panda.org/img/original/waterscarcitymap.jpg" TargetMode="External"/><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image" Target="../media/image15.jpg"/><Relationship Id="rId5" Type="http://schemas.openxmlformats.org/officeDocument/2006/relationships/image" Target="../media/image14.jpeg"/><Relationship Id="rId4" Type="http://schemas.openxmlformats.org/officeDocument/2006/relationships/hyperlink" Target="https://www.researchgate.net/publication/339776792_Modeling_the_Impacts_of_Climate_Change_on_the_Aquifers_in_Morocco" TargetMode="External"/></Relationships>
</file>

<file path=ppt/slides/_rels/slide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16.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8F972309-92C5-5CC4-5C63-7FDC1B39F2D5}"/>
              </a:ext>
            </a:extLst>
          </p:cNvPr>
          <p:cNvSpPr>
            <a:spLocks noGrp="1"/>
          </p:cNvSpPr>
          <p:nvPr>
            <p:ph type="body" sz="quarter" idx="10"/>
          </p:nvPr>
        </p:nvSpPr>
        <p:spPr/>
        <p:txBody>
          <a:bodyPr anchor="t"/>
          <a:lstStyle/>
          <a:p>
            <a:pPr algn="ctr"/>
            <a:r>
              <a:rPr lang="en-US" sz="5400" dirty="0">
                <a:latin typeface="Exo 2" panose="00000500000000000000" pitchFamily="2" charset="0"/>
              </a:rPr>
              <a:t>Q1: What are some things that you think of when we mention the word “water”? </a:t>
            </a:r>
          </a:p>
        </p:txBody>
      </p:sp>
    </p:spTree>
    <p:extLst>
      <p:ext uri="{BB962C8B-B14F-4D97-AF65-F5344CB8AC3E}">
        <p14:creationId xmlns:p14="http://schemas.microsoft.com/office/powerpoint/2010/main" val="5111316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825C6FF-933F-9D06-38D3-DBE49555F884}"/>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B6063A55-20A3-5190-017D-469FBDE82D8E}"/>
              </a:ext>
            </a:extLst>
          </p:cNvPr>
          <p:cNvSpPr>
            <a:spLocks noGrp="1"/>
          </p:cNvSpPr>
          <p:nvPr>
            <p:ph type="title"/>
          </p:nvPr>
        </p:nvSpPr>
        <p:spPr>
          <a:xfrm>
            <a:off x="308697" y="203915"/>
            <a:ext cx="10567172" cy="458587"/>
          </a:xfrm>
        </p:spPr>
        <p:txBody>
          <a:bodyPr/>
          <a:lstStyle/>
          <a:p>
            <a:r>
              <a:rPr lang="en-US"/>
              <a:t>WXS: Three Worldviews</a:t>
            </a:r>
          </a:p>
        </p:txBody>
      </p:sp>
      <p:pic>
        <p:nvPicPr>
          <p:cNvPr id="4" name="Picture 3">
            <a:extLst>
              <a:ext uri="{FF2B5EF4-FFF2-40B4-BE49-F238E27FC236}">
                <a16:creationId xmlns:a16="http://schemas.microsoft.com/office/drawing/2014/main" id="{5C9E5BAC-20B0-99E5-1397-D2EF357E078C}"/>
              </a:ext>
            </a:extLst>
          </p:cNvPr>
          <p:cNvPicPr>
            <a:picLocks noChangeAspect="1"/>
          </p:cNvPicPr>
          <p:nvPr/>
        </p:nvPicPr>
        <p:blipFill rotWithShape="1">
          <a:blip r:embed="rId3">
            <a:extLst>
              <a:ext uri="{28A0092B-C50C-407E-A947-70E740481C1C}">
                <a14:useLocalDpi xmlns:a14="http://schemas.microsoft.com/office/drawing/2010/main" val="0"/>
              </a:ext>
            </a:extLst>
          </a:blip>
          <a:srcRect r="12432" b="8289"/>
          <a:stretch/>
        </p:blipFill>
        <p:spPr>
          <a:xfrm>
            <a:off x="3470716" y="1079420"/>
            <a:ext cx="4917596" cy="4810567"/>
          </a:xfrm>
          <a:prstGeom prst="rect">
            <a:avLst/>
          </a:prstGeom>
        </p:spPr>
      </p:pic>
      <p:sp>
        <p:nvSpPr>
          <p:cNvPr id="5" name="TextBox 13">
            <a:extLst>
              <a:ext uri="{FF2B5EF4-FFF2-40B4-BE49-F238E27FC236}">
                <a16:creationId xmlns:a16="http://schemas.microsoft.com/office/drawing/2014/main" id="{A4202014-923D-9D45-4E5F-FED84D1605DB}"/>
              </a:ext>
            </a:extLst>
          </p:cNvPr>
          <p:cNvSpPr txBox="1"/>
          <p:nvPr/>
        </p:nvSpPr>
        <p:spPr>
          <a:xfrm>
            <a:off x="8388312" y="1019164"/>
            <a:ext cx="3461794" cy="1631216"/>
          </a:xfrm>
          <a:prstGeom prst="rect">
            <a:avLst/>
          </a:prstGeom>
          <a:noFill/>
        </p:spPr>
        <p:txBody>
          <a:bodyPr wrap="squar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2000">
                <a:solidFill>
                  <a:srgbClr val="00ADD0"/>
                </a:solidFill>
                <a:latin typeface="Exo 2" panose="00000500000000000000" pitchFamily="2" charset="0"/>
              </a:rPr>
              <a:t>What aspects of the natural system are relevant (precipitation patterns, changing ice floes, animal migration, …)? </a:t>
            </a:r>
          </a:p>
        </p:txBody>
      </p:sp>
      <p:sp>
        <p:nvSpPr>
          <p:cNvPr id="6" name="TextBox 15">
            <a:extLst>
              <a:ext uri="{FF2B5EF4-FFF2-40B4-BE49-F238E27FC236}">
                <a16:creationId xmlns:a16="http://schemas.microsoft.com/office/drawing/2014/main" id="{3745BEAE-509F-2FFD-B1F4-06F1593B7DF9}"/>
              </a:ext>
            </a:extLst>
          </p:cNvPr>
          <p:cNvSpPr txBox="1"/>
          <p:nvPr/>
        </p:nvSpPr>
        <p:spPr>
          <a:xfrm>
            <a:off x="8757929" y="3560739"/>
            <a:ext cx="3165513" cy="2246769"/>
          </a:xfrm>
          <a:prstGeom prst="rect">
            <a:avLst/>
          </a:prstGeom>
          <a:noFill/>
        </p:spPr>
        <p:txBody>
          <a:bodyPr wrap="squar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2000" dirty="0">
                <a:solidFill>
                  <a:srgbClr val="29907F"/>
                </a:solidFill>
                <a:latin typeface="Exo 2" panose="00000500000000000000" pitchFamily="2" charset="0"/>
              </a:rPr>
              <a:t>How are the current and planned systems able to meet needs or withstand changing system states (drinking water, energy production, manufacturing, …)?</a:t>
            </a:r>
            <a:endParaRPr lang="en-US" sz="2000" dirty="0">
              <a:solidFill>
                <a:srgbClr val="00ADD0"/>
              </a:solidFill>
              <a:latin typeface="Exo 2" panose="00000500000000000000" pitchFamily="2" charset="0"/>
            </a:endParaRPr>
          </a:p>
        </p:txBody>
      </p:sp>
      <p:sp>
        <p:nvSpPr>
          <p:cNvPr id="7" name="TextBox 17">
            <a:extLst>
              <a:ext uri="{FF2B5EF4-FFF2-40B4-BE49-F238E27FC236}">
                <a16:creationId xmlns:a16="http://schemas.microsoft.com/office/drawing/2014/main" id="{1E64BC3E-F1D9-B488-A423-FFBB145D6976}"/>
              </a:ext>
            </a:extLst>
          </p:cNvPr>
          <p:cNvSpPr txBox="1"/>
          <p:nvPr/>
        </p:nvSpPr>
        <p:spPr>
          <a:xfrm>
            <a:off x="361563" y="3176085"/>
            <a:ext cx="2987831" cy="2246769"/>
          </a:xfrm>
          <a:prstGeom prst="rect">
            <a:avLst/>
          </a:prstGeom>
          <a:noFill/>
        </p:spPr>
        <p:txBody>
          <a:bodyPr wrap="squar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2000" dirty="0">
                <a:solidFill>
                  <a:srgbClr val="355F79"/>
                </a:solidFill>
                <a:latin typeface="Exo 2" panose="00000500000000000000" pitchFamily="2" charset="0"/>
              </a:rPr>
              <a:t>How are social dynamics influencing system states (supply chains, tensions between users, adaptation behaviors, …)?</a:t>
            </a:r>
            <a:endParaRPr lang="en-US" sz="2000" dirty="0">
              <a:solidFill>
                <a:srgbClr val="29907F"/>
              </a:solidFill>
              <a:latin typeface="Exo 2" panose="00000500000000000000" pitchFamily="2" charset="0"/>
            </a:endParaRPr>
          </a:p>
        </p:txBody>
      </p:sp>
      <p:grpSp>
        <p:nvGrpSpPr>
          <p:cNvPr id="8" name="Group 7">
            <a:extLst>
              <a:ext uri="{FF2B5EF4-FFF2-40B4-BE49-F238E27FC236}">
                <a16:creationId xmlns:a16="http://schemas.microsoft.com/office/drawing/2014/main" id="{543CD35B-639A-7213-83B7-E6AA3C81DC3B}"/>
              </a:ext>
            </a:extLst>
          </p:cNvPr>
          <p:cNvGrpSpPr/>
          <p:nvPr/>
        </p:nvGrpSpPr>
        <p:grpSpPr>
          <a:xfrm>
            <a:off x="7155503" y="1500595"/>
            <a:ext cx="914400" cy="125842"/>
            <a:chOff x="6360159" y="2690953"/>
            <a:chExt cx="914400" cy="125842"/>
          </a:xfrm>
        </p:grpSpPr>
        <p:cxnSp>
          <p:nvCxnSpPr>
            <p:cNvPr id="9" name="Straight Connector 8">
              <a:extLst>
                <a:ext uri="{FF2B5EF4-FFF2-40B4-BE49-F238E27FC236}">
                  <a16:creationId xmlns:a16="http://schemas.microsoft.com/office/drawing/2014/main" id="{8CBD8323-DF03-5045-5C17-8D6D14FFFD8D}"/>
                </a:ext>
              </a:extLst>
            </p:cNvPr>
            <p:cNvCxnSpPr>
              <a:cxnSpLocks/>
            </p:cNvCxnSpPr>
            <p:nvPr/>
          </p:nvCxnSpPr>
          <p:spPr>
            <a:xfrm>
              <a:off x="6360159" y="2753874"/>
              <a:ext cx="914400" cy="0"/>
            </a:xfrm>
            <a:prstGeom prst="line">
              <a:avLst/>
            </a:prstGeom>
            <a:noFill/>
            <a:ln w="12700" cap="flat" cmpd="sng" algn="ctr">
              <a:solidFill>
                <a:srgbClr val="00ADD0"/>
              </a:solidFill>
              <a:prstDash val="solid"/>
            </a:ln>
            <a:effectLst/>
          </p:spPr>
        </p:cxnSp>
        <p:sp>
          <p:nvSpPr>
            <p:cNvPr id="10" name="Oval 9">
              <a:extLst>
                <a:ext uri="{FF2B5EF4-FFF2-40B4-BE49-F238E27FC236}">
                  <a16:creationId xmlns:a16="http://schemas.microsoft.com/office/drawing/2014/main" id="{E1579875-BEE5-2860-7A75-510F3A9127F9}"/>
                </a:ext>
              </a:extLst>
            </p:cNvPr>
            <p:cNvSpPr/>
            <p:nvPr/>
          </p:nvSpPr>
          <p:spPr>
            <a:xfrm>
              <a:off x="6360159" y="2690953"/>
              <a:ext cx="128016" cy="125842"/>
            </a:xfrm>
            <a:prstGeom prst="ellipse">
              <a:avLst/>
            </a:prstGeom>
            <a:solidFill>
              <a:srgbClr val="0AB3E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latin typeface="Calibri" panose="020F0502020204030204" pitchFamily="34" charset="0"/>
              </a:endParaRPr>
            </a:p>
          </p:txBody>
        </p:sp>
      </p:grpSp>
      <p:grpSp>
        <p:nvGrpSpPr>
          <p:cNvPr id="11" name="Group 10">
            <a:extLst>
              <a:ext uri="{FF2B5EF4-FFF2-40B4-BE49-F238E27FC236}">
                <a16:creationId xmlns:a16="http://schemas.microsoft.com/office/drawing/2014/main" id="{593328D0-75A1-093E-162E-21666661DEED}"/>
              </a:ext>
            </a:extLst>
          </p:cNvPr>
          <p:cNvGrpSpPr/>
          <p:nvPr/>
        </p:nvGrpSpPr>
        <p:grpSpPr>
          <a:xfrm>
            <a:off x="7706073" y="5201418"/>
            <a:ext cx="975360" cy="125842"/>
            <a:chOff x="7183119" y="4613904"/>
            <a:chExt cx="975360" cy="125842"/>
          </a:xfrm>
        </p:grpSpPr>
        <p:cxnSp>
          <p:nvCxnSpPr>
            <p:cNvPr id="12" name="Straight Connector 11">
              <a:extLst>
                <a:ext uri="{FF2B5EF4-FFF2-40B4-BE49-F238E27FC236}">
                  <a16:creationId xmlns:a16="http://schemas.microsoft.com/office/drawing/2014/main" id="{821D765E-742C-B438-7FE5-7099B24B8D6F}"/>
                </a:ext>
              </a:extLst>
            </p:cNvPr>
            <p:cNvCxnSpPr>
              <a:cxnSpLocks/>
            </p:cNvCxnSpPr>
            <p:nvPr/>
          </p:nvCxnSpPr>
          <p:spPr>
            <a:xfrm>
              <a:off x="7244079" y="4672001"/>
              <a:ext cx="914400" cy="0"/>
            </a:xfrm>
            <a:prstGeom prst="line">
              <a:avLst/>
            </a:prstGeom>
            <a:noFill/>
            <a:ln w="12700" cap="flat" cmpd="sng" algn="ctr">
              <a:solidFill>
                <a:srgbClr val="29907F"/>
              </a:solidFill>
              <a:prstDash val="solid"/>
            </a:ln>
            <a:effectLst/>
          </p:spPr>
        </p:cxnSp>
        <p:sp>
          <p:nvSpPr>
            <p:cNvPr id="13" name="Oval 12">
              <a:extLst>
                <a:ext uri="{FF2B5EF4-FFF2-40B4-BE49-F238E27FC236}">
                  <a16:creationId xmlns:a16="http://schemas.microsoft.com/office/drawing/2014/main" id="{2ACD54EB-8F04-6A90-0D9E-1E1570D33BA6}"/>
                </a:ext>
              </a:extLst>
            </p:cNvPr>
            <p:cNvSpPr/>
            <p:nvPr/>
          </p:nvSpPr>
          <p:spPr>
            <a:xfrm>
              <a:off x="7183119" y="4613904"/>
              <a:ext cx="128016" cy="125842"/>
            </a:xfrm>
            <a:prstGeom prst="ellipse">
              <a:avLst/>
            </a:prstGeom>
            <a:solidFill>
              <a:srgbClr val="2990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latin typeface="Calibri" panose="020F0502020204030204" pitchFamily="34" charset="0"/>
              </a:endParaRPr>
            </a:p>
          </p:txBody>
        </p:sp>
      </p:grpSp>
      <p:grpSp>
        <p:nvGrpSpPr>
          <p:cNvPr id="14" name="Group 13">
            <a:extLst>
              <a:ext uri="{FF2B5EF4-FFF2-40B4-BE49-F238E27FC236}">
                <a16:creationId xmlns:a16="http://schemas.microsoft.com/office/drawing/2014/main" id="{D286058E-39F4-5DEC-3B87-777D3163769F}"/>
              </a:ext>
            </a:extLst>
          </p:cNvPr>
          <p:cNvGrpSpPr/>
          <p:nvPr/>
        </p:nvGrpSpPr>
        <p:grpSpPr>
          <a:xfrm>
            <a:off x="2575498" y="4558282"/>
            <a:ext cx="978408" cy="125842"/>
            <a:chOff x="2613806" y="4447935"/>
            <a:chExt cx="978408" cy="125842"/>
          </a:xfrm>
        </p:grpSpPr>
        <p:cxnSp>
          <p:nvCxnSpPr>
            <p:cNvPr id="15" name="Straight Connector 14">
              <a:extLst>
                <a:ext uri="{FF2B5EF4-FFF2-40B4-BE49-F238E27FC236}">
                  <a16:creationId xmlns:a16="http://schemas.microsoft.com/office/drawing/2014/main" id="{708D1B69-BEE0-400B-F2F9-8D2668B28DD2}"/>
                </a:ext>
              </a:extLst>
            </p:cNvPr>
            <p:cNvCxnSpPr>
              <a:cxnSpLocks/>
            </p:cNvCxnSpPr>
            <p:nvPr/>
          </p:nvCxnSpPr>
          <p:spPr>
            <a:xfrm>
              <a:off x="2613806" y="4510856"/>
              <a:ext cx="914400" cy="0"/>
            </a:xfrm>
            <a:prstGeom prst="line">
              <a:avLst/>
            </a:prstGeom>
            <a:noFill/>
            <a:ln w="12700" cap="flat" cmpd="sng" algn="ctr">
              <a:solidFill>
                <a:srgbClr val="355F79"/>
              </a:solidFill>
              <a:prstDash val="solid"/>
            </a:ln>
            <a:effectLst/>
          </p:spPr>
        </p:cxnSp>
        <p:sp>
          <p:nvSpPr>
            <p:cNvPr id="16" name="Oval 15">
              <a:extLst>
                <a:ext uri="{FF2B5EF4-FFF2-40B4-BE49-F238E27FC236}">
                  <a16:creationId xmlns:a16="http://schemas.microsoft.com/office/drawing/2014/main" id="{426E3AF9-9746-E251-09AA-7086548146C9}"/>
                </a:ext>
              </a:extLst>
            </p:cNvPr>
            <p:cNvSpPr/>
            <p:nvPr/>
          </p:nvSpPr>
          <p:spPr>
            <a:xfrm>
              <a:off x="3464198" y="4447935"/>
              <a:ext cx="128016" cy="125842"/>
            </a:xfrm>
            <a:prstGeom prst="ellipse">
              <a:avLst/>
            </a:prstGeom>
            <a:solidFill>
              <a:srgbClr val="355F7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latin typeface="Calibri" panose="020F0502020204030204" pitchFamily="34" charset="0"/>
              </a:endParaRPr>
            </a:p>
          </p:txBody>
        </p:sp>
      </p:grpSp>
      <p:sp>
        <p:nvSpPr>
          <p:cNvPr id="17" name="TextBox 16">
            <a:extLst>
              <a:ext uri="{FF2B5EF4-FFF2-40B4-BE49-F238E27FC236}">
                <a16:creationId xmlns:a16="http://schemas.microsoft.com/office/drawing/2014/main" id="{7555A21B-3E17-142C-5F83-29FEC483C9FB}"/>
              </a:ext>
            </a:extLst>
          </p:cNvPr>
          <p:cNvSpPr txBox="1"/>
          <p:nvPr/>
        </p:nvSpPr>
        <p:spPr>
          <a:xfrm>
            <a:off x="787360" y="6161584"/>
            <a:ext cx="10863939" cy="646331"/>
          </a:xfrm>
          <a:prstGeom prst="rect">
            <a:avLst/>
          </a:prstGeom>
          <a:noFill/>
        </p:spPr>
        <p:txBody>
          <a:bodyPr wrap="square">
            <a:spAutoFit/>
          </a:bodyPr>
          <a:lstStyle/>
          <a:p>
            <a:r>
              <a:rPr lang="en-US" sz="1800" b="1" i="0" kern="1200" dirty="0">
                <a:solidFill>
                  <a:schemeClr val="tx1"/>
                </a:solidFill>
                <a:effectLst/>
                <a:latin typeface="+mn-lt"/>
                <a:ea typeface="+mn-ea"/>
                <a:cs typeface="+mn-cs"/>
              </a:rPr>
              <a:t>The key idea is that each worldview highlights something important, but none tells the whole story on its own. Together, they help us think more completely about water security.</a:t>
            </a:r>
          </a:p>
        </p:txBody>
      </p:sp>
    </p:spTree>
    <p:extLst>
      <p:ext uri="{BB962C8B-B14F-4D97-AF65-F5344CB8AC3E}">
        <p14:creationId xmlns:p14="http://schemas.microsoft.com/office/powerpoint/2010/main" val="187005150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8"/>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11"/>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6"/>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4"/>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7"/>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P spid="7" grpId="0"/>
      <p:bldP spid="17"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335B8E-A4B9-D640-11AC-FE2F3ADC1CE6}"/>
              </a:ext>
            </a:extLst>
          </p:cNvPr>
          <p:cNvSpPr>
            <a:spLocks noGrp="1"/>
          </p:cNvSpPr>
          <p:nvPr>
            <p:ph type="title"/>
          </p:nvPr>
        </p:nvSpPr>
        <p:spPr/>
        <p:txBody>
          <a:bodyPr/>
          <a:lstStyle/>
          <a:p>
            <a:r>
              <a:rPr lang="en-US"/>
              <a:t>WXS: Example Components</a:t>
            </a:r>
          </a:p>
        </p:txBody>
      </p:sp>
      <p:pic>
        <p:nvPicPr>
          <p:cNvPr id="4" name="Picture 3">
            <a:extLst>
              <a:ext uri="{FF2B5EF4-FFF2-40B4-BE49-F238E27FC236}">
                <a16:creationId xmlns:a16="http://schemas.microsoft.com/office/drawing/2014/main" id="{68D4C9DD-49BC-55DF-3169-7DE25C755AE3}"/>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34644" t="14855" r="51354" b="70958"/>
          <a:stretch>
            <a:fillRect/>
          </a:stretch>
        </p:blipFill>
        <p:spPr bwMode="auto">
          <a:xfrm>
            <a:off x="1111143" y="5072276"/>
            <a:ext cx="460828" cy="457200"/>
          </a:xfrm>
          <a:custGeom>
            <a:avLst/>
            <a:gdLst>
              <a:gd name="csX0" fmla="*/ 230414 w 460828"/>
              <a:gd name="csY0" fmla="*/ 0 h 457200"/>
              <a:gd name="csX1" fmla="*/ 460828 w 460828"/>
              <a:gd name="csY1" fmla="*/ 228600 h 457200"/>
              <a:gd name="csX2" fmla="*/ 230414 w 460828"/>
              <a:gd name="csY2" fmla="*/ 457200 h 457200"/>
              <a:gd name="csX3" fmla="*/ 0 w 460828"/>
              <a:gd name="csY3" fmla="*/ 228600 h 457200"/>
              <a:gd name="csX4" fmla="*/ 230414 w 460828"/>
              <a:gd name="csY4" fmla="*/ 0 h 457200"/>
            </a:gdLst>
            <a:ahLst/>
            <a:cxnLst>
              <a:cxn ang="0">
                <a:pos x="csX0" y="csY0"/>
              </a:cxn>
              <a:cxn ang="0">
                <a:pos x="csX1" y="csY1"/>
              </a:cxn>
              <a:cxn ang="0">
                <a:pos x="csX2" y="csY2"/>
              </a:cxn>
              <a:cxn ang="0">
                <a:pos x="csX3" y="csY3"/>
              </a:cxn>
              <a:cxn ang="0">
                <a:pos x="csX4" y="csY4"/>
              </a:cxn>
            </a:cxnLst>
            <a:rect l="l" t="t" r="r" b="b"/>
            <a:pathLst>
              <a:path w="460828" h="457200">
                <a:moveTo>
                  <a:pt x="230414" y="0"/>
                </a:moveTo>
                <a:cubicBezTo>
                  <a:pt x="357668" y="0"/>
                  <a:pt x="460828" y="102348"/>
                  <a:pt x="460828" y="228600"/>
                </a:cubicBezTo>
                <a:cubicBezTo>
                  <a:pt x="460828" y="354852"/>
                  <a:pt x="357668" y="457200"/>
                  <a:pt x="230414" y="457200"/>
                </a:cubicBezTo>
                <a:cubicBezTo>
                  <a:pt x="103160" y="457200"/>
                  <a:pt x="0" y="354852"/>
                  <a:pt x="0" y="228600"/>
                </a:cubicBezTo>
                <a:cubicBezTo>
                  <a:pt x="0" y="102348"/>
                  <a:pt x="103160" y="0"/>
                  <a:pt x="230414" y="0"/>
                </a:cubicBezTo>
                <a:close/>
              </a:path>
            </a:pathLst>
          </a:custGeom>
          <a:noFill/>
          <a:extLst>
            <a:ext uri="{909E8E84-426E-40DD-AFC4-6F175D3DCCD1}">
              <a14:hiddenFill xmlns:a14="http://schemas.microsoft.com/office/drawing/2010/main">
                <a:solidFill>
                  <a:srgbClr val="FFFFFF"/>
                </a:solidFill>
              </a14:hiddenFill>
            </a:ext>
          </a:extLst>
        </p:spPr>
      </p:pic>
      <p:pic>
        <p:nvPicPr>
          <p:cNvPr id="6" name="Picture 5">
            <a:extLst>
              <a:ext uri="{FF2B5EF4-FFF2-40B4-BE49-F238E27FC236}">
                <a16:creationId xmlns:a16="http://schemas.microsoft.com/office/drawing/2014/main" id="{2F0DFE45-6031-51F9-BC6B-0B0D49913CAE}"/>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22439" t="60891" r="63669" b="25040"/>
          <a:stretch>
            <a:fillRect/>
          </a:stretch>
        </p:blipFill>
        <p:spPr bwMode="auto">
          <a:xfrm>
            <a:off x="1114771" y="6206758"/>
            <a:ext cx="457200" cy="453422"/>
          </a:xfrm>
          <a:custGeom>
            <a:avLst/>
            <a:gdLst>
              <a:gd name="csX0" fmla="*/ 228600 w 457200"/>
              <a:gd name="csY0" fmla="*/ 0 h 453422"/>
              <a:gd name="csX1" fmla="*/ 457200 w 457200"/>
              <a:gd name="csY1" fmla="*/ 226711 h 453422"/>
              <a:gd name="csX2" fmla="*/ 228600 w 457200"/>
              <a:gd name="csY2" fmla="*/ 453422 h 453422"/>
              <a:gd name="csX3" fmla="*/ 0 w 457200"/>
              <a:gd name="csY3" fmla="*/ 226711 h 453422"/>
              <a:gd name="csX4" fmla="*/ 228600 w 457200"/>
              <a:gd name="csY4" fmla="*/ 0 h 453422"/>
            </a:gdLst>
            <a:ahLst/>
            <a:cxnLst>
              <a:cxn ang="0">
                <a:pos x="csX0" y="csY0"/>
              </a:cxn>
              <a:cxn ang="0">
                <a:pos x="csX1" y="csY1"/>
              </a:cxn>
              <a:cxn ang="0">
                <a:pos x="csX2" y="csY2"/>
              </a:cxn>
              <a:cxn ang="0">
                <a:pos x="csX3" y="csY3"/>
              </a:cxn>
              <a:cxn ang="0">
                <a:pos x="csX4" y="csY4"/>
              </a:cxn>
            </a:cxnLst>
            <a:rect l="l" t="t" r="r" b="b"/>
            <a:pathLst>
              <a:path w="457200" h="453422">
                <a:moveTo>
                  <a:pt x="228600" y="0"/>
                </a:moveTo>
                <a:cubicBezTo>
                  <a:pt x="354852" y="0"/>
                  <a:pt x="457200" y="101502"/>
                  <a:pt x="457200" y="226711"/>
                </a:cubicBezTo>
                <a:cubicBezTo>
                  <a:pt x="457200" y="351920"/>
                  <a:pt x="354852" y="453422"/>
                  <a:pt x="228600" y="453422"/>
                </a:cubicBezTo>
                <a:cubicBezTo>
                  <a:pt x="102348" y="453422"/>
                  <a:pt x="0" y="351920"/>
                  <a:pt x="0" y="226711"/>
                </a:cubicBezTo>
                <a:cubicBezTo>
                  <a:pt x="0" y="101502"/>
                  <a:pt x="102348" y="0"/>
                  <a:pt x="228600" y="0"/>
                </a:cubicBezTo>
                <a:close/>
              </a:path>
            </a:pathLst>
          </a:custGeom>
          <a:noFill/>
          <a:extLst>
            <a:ext uri="{909E8E84-426E-40DD-AFC4-6F175D3DCCD1}">
              <a14:hiddenFill xmlns:a14="http://schemas.microsoft.com/office/drawing/2010/main">
                <a:solidFill>
                  <a:srgbClr val="FFFFFF"/>
                </a:solidFill>
              </a14:hiddenFill>
            </a:ext>
          </a:extLst>
        </p:spPr>
      </p:pic>
      <p:pic>
        <p:nvPicPr>
          <p:cNvPr id="7" name="Picture 6">
            <a:extLst>
              <a:ext uri="{FF2B5EF4-FFF2-40B4-BE49-F238E27FC236}">
                <a16:creationId xmlns:a16="http://schemas.microsoft.com/office/drawing/2014/main" id="{CA125649-B843-ABA3-0532-D2D789130417}"/>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68510" t="49520" r="17597" b="36404"/>
          <a:stretch>
            <a:fillRect/>
          </a:stretch>
        </p:blipFill>
        <p:spPr bwMode="auto">
          <a:xfrm>
            <a:off x="1114771" y="5651390"/>
            <a:ext cx="457200" cy="453600"/>
          </a:xfrm>
          <a:custGeom>
            <a:avLst/>
            <a:gdLst>
              <a:gd name="csX0" fmla="*/ 228600 w 457200"/>
              <a:gd name="csY0" fmla="*/ 0 h 453600"/>
              <a:gd name="csX1" fmla="*/ 457200 w 457200"/>
              <a:gd name="csY1" fmla="*/ 226800 h 453600"/>
              <a:gd name="csX2" fmla="*/ 228600 w 457200"/>
              <a:gd name="csY2" fmla="*/ 453600 h 453600"/>
              <a:gd name="csX3" fmla="*/ 0 w 457200"/>
              <a:gd name="csY3" fmla="*/ 226800 h 453600"/>
              <a:gd name="csX4" fmla="*/ 228600 w 457200"/>
              <a:gd name="csY4" fmla="*/ 0 h 453600"/>
            </a:gdLst>
            <a:ahLst/>
            <a:cxnLst>
              <a:cxn ang="0">
                <a:pos x="csX0" y="csY0"/>
              </a:cxn>
              <a:cxn ang="0">
                <a:pos x="csX1" y="csY1"/>
              </a:cxn>
              <a:cxn ang="0">
                <a:pos x="csX2" y="csY2"/>
              </a:cxn>
              <a:cxn ang="0">
                <a:pos x="csX3" y="csY3"/>
              </a:cxn>
              <a:cxn ang="0">
                <a:pos x="csX4" y="csY4"/>
              </a:cxn>
            </a:cxnLst>
            <a:rect l="l" t="t" r="r" b="b"/>
            <a:pathLst>
              <a:path w="457200" h="453600">
                <a:moveTo>
                  <a:pt x="228600" y="0"/>
                </a:moveTo>
                <a:cubicBezTo>
                  <a:pt x="354852" y="0"/>
                  <a:pt x="457200" y="101542"/>
                  <a:pt x="457200" y="226800"/>
                </a:cubicBezTo>
                <a:cubicBezTo>
                  <a:pt x="457200" y="352058"/>
                  <a:pt x="354852" y="453600"/>
                  <a:pt x="228600" y="453600"/>
                </a:cubicBezTo>
                <a:cubicBezTo>
                  <a:pt x="102348" y="453600"/>
                  <a:pt x="0" y="352058"/>
                  <a:pt x="0" y="226800"/>
                </a:cubicBezTo>
                <a:cubicBezTo>
                  <a:pt x="0" y="101542"/>
                  <a:pt x="102348" y="0"/>
                  <a:pt x="228600" y="0"/>
                </a:cubicBezTo>
                <a:close/>
              </a:path>
            </a:pathLst>
          </a:custGeom>
          <a:noFill/>
          <a:extLst>
            <a:ext uri="{909E8E84-426E-40DD-AFC4-6F175D3DCCD1}">
              <a14:hiddenFill xmlns:a14="http://schemas.microsoft.com/office/drawing/2010/main">
                <a:solidFill>
                  <a:srgbClr val="FFFFFF"/>
                </a:solidFill>
              </a14:hiddenFill>
            </a:ext>
          </a:extLst>
        </p:spPr>
      </p:pic>
      <p:graphicFrame>
        <p:nvGraphicFramePr>
          <p:cNvPr id="5" name="Table 4">
            <a:extLst>
              <a:ext uri="{FF2B5EF4-FFF2-40B4-BE49-F238E27FC236}">
                <a16:creationId xmlns:a16="http://schemas.microsoft.com/office/drawing/2014/main" id="{E63CCC15-9C26-6A39-021F-CA99ADA51175}"/>
              </a:ext>
            </a:extLst>
          </p:cNvPr>
          <p:cNvGraphicFramePr>
            <a:graphicFrameLocks noGrp="1"/>
          </p:cNvGraphicFramePr>
          <p:nvPr>
            <p:extLst>
              <p:ext uri="{D42A27DB-BD31-4B8C-83A1-F6EECF244321}">
                <p14:modId xmlns:p14="http://schemas.microsoft.com/office/powerpoint/2010/main" val="665388367"/>
              </p:ext>
            </p:extLst>
          </p:nvPr>
        </p:nvGraphicFramePr>
        <p:xfrm>
          <a:off x="1571971" y="4667338"/>
          <a:ext cx="9505258" cy="2103120"/>
        </p:xfrm>
        <a:graphic>
          <a:graphicData uri="http://schemas.openxmlformats.org/drawingml/2006/table">
            <a:tbl>
              <a:tblPr firstRow="1" bandRow="1">
                <a:tableStyleId>{93296810-A885-4BE3-A3E7-6D5BEEA58F35}</a:tableStyleId>
              </a:tblPr>
              <a:tblGrid>
                <a:gridCol w="2664362">
                  <a:extLst>
                    <a:ext uri="{9D8B030D-6E8A-4147-A177-3AD203B41FA5}">
                      <a16:colId xmlns:a16="http://schemas.microsoft.com/office/drawing/2014/main" val="110192383"/>
                    </a:ext>
                  </a:extLst>
                </a:gridCol>
                <a:gridCol w="6840896">
                  <a:extLst>
                    <a:ext uri="{9D8B030D-6E8A-4147-A177-3AD203B41FA5}">
                      <a16:colId xmlns:a16="http://schemas.microsoft.com/office/drawing/2014/main" val="145895966"/>
                    </a:ext>
                  </a:extLst>
                </a:gridCol>
              </a:tblGrid>
              <a:tr h="335487">
                <a:tc>
                  <a:txBody>
                    <a:bodyPr/>
                    <a:lstStyle/>
                    <a:p>
                      <a:r>
                        <a:rPr lang="en-US">
                          <a:solidFill>
                            <a:schemeClr val="bg2"/>
                          </a:solidFill>
                          <a:latin typeface="Exo 2" panose="00000500000000000000" pitchFamily="2" charset="0"/>
                        </a:rPr>
                        <a:t>Worldview</a:t>
                      </a:r>
                    </a:p>
                  </a:txBody>
                  <a:tcPr/>
                </a:tc>
                <a:tc>
                  <a:txBody>
                    <a:bodyPr/>
                    <a:lstStyle/>
                    <a:p>
                      <a:r>
                        <a:rPr lang="en-US">
                          <a:solidFill>
                            <a:schemeClr val="bg2"/>
                          </a:solidFill>
                          <a:latin typeface="Exo 2" panose="00000500000000000000" pitchFamily="2" charset="0"/>
                        </a:rPr>
                        <a:t>Water-Related Priorities</a:t>
                      </a:r>
                    </a:p>
                  </a:txBody>
                  <a:tcPr/>
                </a:tc>
                <a:extLst>
                  <a:ext uri="{0D108BD9-81ED-4DB2-BD59-A6C34878D82A}">
                    <a16:rowId xmlns:a16="http://schemas.microsoft.com/office/drawing/2014/main" val="3459009431"/>
                  </a:ext>
                </a:extLst>
              </a:tr>
              <a:tr h="554697">
                <a:tc>
                  <a:txBody>
                    <a:bodyPr/>
                    <a:lstStyle/>
                    <a:p>
                      <a:r>
                        <a:rPr lang="en-US" sz="1600">
                          <a:solidFill>
                            <a:srgbClr val="0D2B68"/>
                          </a:solidFill>
                          <a:latin typeface="Exo 2" panose="00000500000000000000" pitchFamily="2" charset="0"/>
                        </a:rPr>
                        <a:t>Environmental Resource</a:t>
                      </a:r>
                    </a:p>
                  </a:txBody>
                  <a:tcPr/>
                </a:tc>
                <a:tc>
                  <a:txBody>
                    <a:bodyPr/>
                    <a:lstStyle/>
                    <a:p>
                      <a:r>
                        <a:rPr lang="en-US" sz="1600">
                          <a:solidFill>
                            <a:srgbClr val="0D2B68"/>
                          </a:solidFill>
                          <a:latin typeface="Exo 2" panose="00000500000000000000" pitchFamily="2" charset="0"/>
                        </a:rPr>
                        <a:t>Understanding touchpoints to water availability, the surrounding environment, weather, and surface and groundwater hydrology </a:t>
                      </a:r>
                    </a:p>
                  </a:txBody>
                  <a:tcPr/>
                </a:tc>
                <a:extLst>
                  <a:ext uri="{0D108BD9-81ED-4DB2-BD59-A6C34878D82A}">
                    <a16:rowId xmlns:a16="http://schemas.microsoft.com/office/drawing/2014/main" val="4054636675"/>
                  </a:ext>
                </a:extLst>
              </a:tr>
              <a:tr h="554697">
                <a:tc>
                  <a:txBody>
                    <a:bodyPr/>
                    <a:lstStyle/>
                    <a:p>
                      <a:r>
                        <a:rPr lang="en-US" sz="1600">
                          <a:solidFill>
                            <a:srgbClr val="0D2B68"/>
                          </a:solidFill>
                          <a:latin typeface="Exo 2" panose="00000500000000000000" pitchFamily="2" charset="0"/>
                        </a:rPr>
                        <a:t>Infrastructure Resilience</a:t>
                      </a:r>
                    </a:p>
                  </a:txBody>
                  <a:tcPr/>
                </a:tc>
                <a:tc>
                  <a:txBody>
                    <a:bodyPr/>
                    <a:lstStyle/>
                    <a:p>
                      <a:r>
                        <a:rPr lang="en-US" sz="1600">
                          <a:solidFill>
                            <a:srgbClr val="0D2B68"/>
                          </a:solidFill>
                          <a:latin typeface="Exo 2" panose="00000500000000000000" pitchFamily="2" charset="0"/>
                        </a:rPr>
                        <a:t>Provisioning of water for drinking, sanitation, and hygiene to supporting critical infrastructure (e.g., energy, food, manufacturing) </a:t>
                      </a:r>
                    </a:p>
                  </a:txBody>
                  <a:tcPr/>
                </a:tc>
                <a:extLst>
                  <a:ext uri="{0D108BD9-81ED-4DB2-BD59-A6C34878D82A}">
                    <a16:rowId xmlns:a16="http://schemas.microsoft.com/office/drawing/2014/main" val="694483663"/>
                  </a:ext>
                </a:extLst>
              </a:tr>
              <a:tr h="321371">
                <a:tc>
                  <a:txBody>
                    <a:bodyPr/>
                    <a:lstStyle/>
                    <a:p>
                      <a:r>
                        <a:rPr lang="en-US" sz="1600">
                          <a:solidFill>
                            <a:srgbClr val="0D2B68"/>
                          </a:solidFill>
                          <a:latin typeface="Exo 2" panose="00000500000000000000" pitchFamily="2" charset="0"/>
                        </a:rPr>
                        <a:t>Regional Dynamics</a:t>
                      </a:r>
                    </a:p>
                  </a:txBody>
                  <a:tcPr/>
                </a:tc>
                <a:tc>
                  <a:txBody>
                    <a:bodyPr/>
                    <a:lstStyle/>
                    <a:p>
                      <a:r>
                        <a:rPr lang="en-US" sz="1600">
                          <a:solidFill>
                            <a:srgbClr val="0D2B68"/>
                          </a:solidFill>
                          <a:latin typeface="Exo 2" panose="00000500000000000000" pitchFamily="2" charset="0"/>
                        </a:rPr>
                        <a:t>Influencing tensions between physical resources and associated broader social capabilities and adaptive capacity </a:t>
                      </a:r>
                    </a:p>
                  </a:txBody>
                  <a:tcPr/>
                </a:tc>
                <a:extLst>
                  <a:ext uri="{0D108BD9-81ED-4DB2-BD59-A6C34878D82A}">
                    <a16:rowId xmlns:a16="http://schemas.microsoft.com/office/drawing/2014/main" val="1633648684"/>
                  </a:ext>
                </a:extLst>
              </a:tr>
            </a:tbl>
          </a:graphicData>
        </a:graphic>
      </p:graphicFrame>
      <p:pic>
        <p:nvPicPr>
          <p:cNvPr id="10" name="Picture 9">
            <a:extLst>
              <a:ext uri="{FF2B5EF4-FFF2-40B4-BE49-F238E27FC236}">
                <a16:creationId xmlns:a16="http://schemas.microsoft.com/office/drawing/2014/main" id="{C90663D2-CFF6-4547-4540-30BCE7DA91D1}"/>
              </a:ext>
            </a:extLst>
          </p:cNvPr>
          <p:cNvPicPr>
            <a:picLocks noChangeAspect="1"/>
          </p:cNvPicPr>
          <p:nvPr/>
        </p:nvPicPr>
        <p:blipFill>
          <a:blip r:embed="rId4"/>
          <a:stretch>
            <a:fillRect/>
          </a:stretch>
        </p:blipFill>
        <p:spPr>
          <a:xfrm>
            <a:off x="4219574" y="1118843"/>
            <a:ext cx="6915197" cy="3416035"/>
          </a:xfrm>
          <a:prstGeom prst="rect">
            <a:avLst/>
          </a:prstGeom>
        </p:spPr>
      </p:pic>
      <p:sp>
        <p:nvSpPr>
          <p:cNvPr id="13" name="Rectangle 12">
            <a:extLst>
              <a:ext uri="{FF2B5EF4-FFF2-40B4-BE49-F238E27FC236}">
                <a16:creationId xmlns:a16="http://schemas.microsoft.com/office/drawing/2014/main" id="{357075AF-DF81-3197-6BF0-6B45023C4C59}"/>
              </a:ext>
            </a:extLst>
          </p:cNvPr>
          <p:cNvSpPr/>
          <p:nvPr/>
        </p:nvSpPr>
        <p:spPr>
          <a:xfrm>
            <a:off x="10740914" y="4283781"/>
            <a:ext cx="483997" cy="25109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a:extLst>
              <a:ext uri="{FF2B5EF4-FFF2-40B4-BE49-F238E27FC236}">
                <a16:creationId xmlns:a16="http://schemas.microsoft.com/office/drawing/2014/main" id="{96BF5675-FB64-7B61-8BC6-F1C333AD591F}"/>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91358" y="1428465"/>
            <a:ext cx="3002206" cy="2937344"/>
          </a:xfrm>
          <a:prstGeom prst="rect">
            <a:avLst/>
          </a:prstGeom>
          <a:noFill/>
          <a:extLst>
            <a:ext uri="{909E8E84-426E-40DD-AFC4-6F175D3DCCD1}">
              <a14:hiddenFill xmlns:a14="http://schemas.microsoft.com/office/drawing/2010/main">
                <a:solidFill>
                  <a:srgbClr val="FFFFFF"/>
                </a:solidFill>
              </a14:hiddenFill>
            </a:ext>
          </a:extLst>
        </p:spPr>
      </p:pic>
      <p:sp>
        <p:nvSpPr>
          <p:cNvPr id="9" name="Oval 8">
            <a:extLst>
              <a:ext uri="{FF2B5EF4-FFF2-40B4-BE49-F238E27FC236}">
                <a16:creationId xmlns:a16="http://schemas.microsoft.com/office/drawing/2014/main" id="{96297A80-F8E8-D774-9054-060320DADE25}"/>
              </a:ext>
            </a:extLst>
          </p:cNvPr>
          <p:cNvSpPr/>
          <p:nvPr/>
        </p:nvSpPr>
        <p:spPr>
          <a:xfrm>
            <a:off x="4131733" y="1118843"/>
            <a:ext cx="1106311" cy="1071819"/>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319927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DC11497-75FA-942D-B301-0B009A96F440}"/>
            </a:ext>
          </a:extLst>
        </p:cNvPr>
        <p:cNvGrpSpPr/>
        <p:nvPr/>
      </p:nvGrpSpPr>
      <p:grpSpPr>
        <a:xfrm>
          <a:off x="0" y="0"/>
          <a:ext cx="0" cy="0"/>
          <a:chOff x="0" y="0"/>
          <a:chExt cx="0" cy="0"/>
        </a:xfrm>
      </p:grpSpPr>
      <p:sp>
        <p:nvSpPr>
          <p:cNvPr id="6" name="Parallelogram 5">
            <a:extLst>
              <a:ext uri="{FF2B5EF4-FFF2-40B4-BE49-F238E27FC236}">
                <a16:creationId xmlns:a16="http://schemas.microsoft.com/office/drawing/2014/main" id="{22E969F1-7734-4A8C-AC7D-D9E936CE4ECF}"/>
              </a:ext>
            </a:extLst>
          </p:cNvPr>
          <p:cNvSpPr/>
          <p:nvPr/>
        </p:nvSpPr>
        <p:spPr>
          <a:xfrm rot="3219954">
            <a:off x="4372868" y="590073"/>
            <a:ext cx="5234926" cy="5891910"/>
          </a:xfrm>
          <a:prstGeom prst="parallelogram">
            <a:avLst>
              <a:gd name="adj" fmla="val 82254"/>
            </a:avLst>
          </a:prstGeom>
          <a:gradFill>
            <a:gsLst>
              <a:gs pos="100000">
                <a:srgbClr val="00BAE1">
                  <a:alpha val="63000"/>
                </a:srgbClr>
              </a:gs>
              <a:gs pos="41000">
                <a:srgbClr val="00BAE1"/>
              </a:gs>
            </a:gsLst>
            <a:lin ang="6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latin typeface="Calibri" panose="020F0502020204030204" pitchFamily="34" charset="0"/>
            </a:endParaRPr>
          </a:p>
        </p:txBody>
      </p:sp>
      <p:sp>
        <p:nvSpPr>
          <p:cNvPr id="5" name="Text Placeholder 4">
            <a:extLst>
              <a:ext uri="{FF2B5EF4-FFF2-40B4-BE49-F238E27FC236}">
                <a16:creationId xmlns:a16="http://schemas.microsoft.com/office/drawing/2014/main" id="{95651E5B-3119-DC6A-4934-90F3664360B3}"/>
              </a:ext>
            </a:extLst>
          </p:cNvPr>
          <p:cNvSpPr>
            <a:spLocks noGrp="1"/>
          </p:cNvSpPr>
          <p:nvPr>
            <p:ph type="body" sz="quarter" idx="4294967295"/>
          </p:nvPr>
        </p:nvSpPr>
        <p:spPr>
          <a:xfrm>
            <a:off x="4381500" y="3264195"/>
            <a:ext cx="6388099" cy="448045"/>
          </a:xfrm>
          <a:prstGeom prst="rect">
            <a:avLst/>
          </a:prstGeom>
        </p:spPr>
        <p:txBody>
          <a:bodyPr/>
          <a:lstStyle/>
          <a:p>
            <a:r>
              <a:rPr lang="en-US" sz="4000">
                <a:solidFill>
                  <a:schemeClr val="bg1"/>
                </a:solidFill>
                <a:latin typeface="Exo 2" panose="00000500000000000000" pitchFamily="2" charset="0"/>
              </a:rPr>
              <a:t>Environmental Resource</a:t>
            </a:r>
          </a:p>
        </p:txBody>
      </p:sp>
      <p:pic>
        <p:nvPicPr>
          <p:cNvPr id="7" name="Picture 6">
            <a:extLst>
              <a:ext uri="{FF2B5EF4-FFF2-40B4-BE49-F238E27FC236}">
                <a16:creationId xmlns:a16="http://schemas.microsoft.com/office/drawing/2014/main" id="{58BF2C6C-BBA4-685C-5909-F4EBF56F1AFC}"/>
              </a:ext>
            </a:extLst>
          </p:cNvPr>
          <p:cNvPicPr>
            <a:picLocks noChangeAspect="1"/>
          </p:cNvPicPr>
          <p:nvPr/>
        </p:nvPicPr>
        <p:blipFill rotWithShape="1">
          <a:blip r:embed="rId2">
            <a:extLst>
              <a:ext uri="{28A0092B-C50C-407E-A947-70E740481C1C}">
                <a14:useLocalDpi xmlns:a14="http://schemas.microsoft.com/office/drawing/2010/main" val="0"/>
              </a:ext>
            </a:extLst>
          </a:blip>
          <a:srcRect t="1" b="20253"/>
          <a:stretch/>
        </p:blipFill>
        <p:spPr>
          <a:xfrm rot="5400000">
            <a:off x="-1496598" y="1495523"/>
            <a:ext cx="6857206" cy="3866159"/>
          </a:xfrm>
          <a:prstGeom prst="rect">
            <a:avLst/>
          </a:prstGeom>
        </p:spPr>
      </p:pic>
      <p:sp>
        <p:nvSpPr>
          <p:cNvPr id="10" name="Parallelogram 9">
            <a:extLst>
              <a:ext uri="{FF2B5EF4-FFF2-40B4-BE49-F238E27FC236}">
                <a16:creationId xmlns:a16="http://schemas.microsoft.com/office/drawing/2014/main" id="{8955AF68-2245-02DB-667C-D21B2D1D831A}"/>
              </a:ext>
            </a:extLst>
          </p:cNvPr>
          <p:cNvSpPr/>
          <p:nvPr/>
        </p:nvSpPr>
        <p:spPr>
          <a:xfrm rot="3260894">
            <a:off x="8103043" y="2530935"/>
            <a:ext cx="2844800" cy="3209005"/>
          </a:xfrm>
          <a:prstGeom prst="parallelogram">
            <a:avLst>
              <a:gd name="adj" fmla="val 80135"/>
            </a:avLst>
          </a:prstGeom>
          <a:gradFill>
            <a:gsLst>
              <a:gs pos="94000">
                <a:srgbClr val="92D050">
                  <a:alpha val="0"/>
                </a:srgbClr>
              </a:gs>
              <a:gs pos="18000">
                <a:srgbClr val="92D050"/>
              </a:gs>
            </a:gsLst>
            <a:lin ang="6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latin typeface="Calibri" panose="020F0502020204030204" pitchFamily="34" charset="0"/>
            </a:endParaRPr>
          </a:p>
        </p:txBody>
      </p:sp>
    </p:spTree>
    <p:extLst>
      <p:ext uri="{BB962C8B-B14F-4D97-AF65-F5344CB8AC3E}">
        <p14:creationId xmlns:p14="http://schemas.microsoft.com/office/powerpoint/2010/main" val="31769603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0791B22B-3431-C6C6-DE43-7B4CC3AF9646}"/>
              </a:ext>
            </a:extLst>
          </p:cNvPr>
          <p:cNvSpPr>
            <a:spLocks noGrp="1"/>
          </p:cNvSpPr>
          <p:nvPr>
            <p:ph type="body" sz="quarter" idx="10"/>
          </p:nvPr>
        </p:nvSpPr>
        <p:spPr/>
        <p:txBody>
          <a:bodyPr/>
          <a:lstStyle/>
          <a:p>
            <a:pPr algn="ctr"/>
            <a:r>
              <a:rPr lang="en-US" sz="5400" dirty="0">
                <a:latin typeface="Exo 2" panose="00000500000000000000" pitchFamily="2" charset="0"/>
              </a:rPr>
              <a:t>Q2: What words come to mind when you think about water in the environment?</a:t>
            </a:r>
          </a:p>
        </p:txBody>
      </p:sp>
      <p:sp>
        <p:nvSpPr>
          <p:cNvPr id="3" name="Title 2">
            <a:extLst>
              <a:ext uri="{FF2B5EF4-FFF2-40B4-BE49-F238E27FC236}">
                <a16:creationId xmlns:a16="http://schemas.microsoft.com/office/drawing/2014/main" id="{7F7D613D-6FA4-8D61-B27C-9B5AB71268A6}"/>
              </a:ext>
            </a:extLst>
          </p:cNvPr>
          <p:cNvSpPr>
            <a:spLocks noGrp="1"/>
          </p:cNvSpPr>
          <p:nvPr>
            <p:ph type="title"/>
          </p:nvPr>
        </p:nvSpPr>
        <p:spPr/>
        <p:txBody>
          <a:bodyPr/>
          <a:lstStyle/>
          <a:p>
            <a:r>
              <a:rPr lang="en-US"/>
              <a:t>    Environmental Resource</a:t>
            </a:r>
          </a:p>
        </p:txBody>
      </p:sp>
      <p:pic>
        <p:nvPicPr>
          <p:cNvPr id="6" name="Picture 5">
            <a:extLst>
              <a:ext uri="{FF2B5EF4-FFF2-40B4-BE49-F238E27FC236}">
                <a16:creationId xmlns:a16="http://schemas.microsoft.com/office/drawing/2014/main" id="{80403F1A-A4D8-E524-C8A3-FB4E1DB71135}"/>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34644" t="14855" r="51354" b="70958"/>
          <a:stretch>
            <a:fillRect/>
          </a:stretch>
        </p:blipFill>
        <p:spPr bwMode="auto">
          <a:xfrm>
            <a:off x="280122" y="208934"/>
            <a:ext cx="460828" cy="457200"/>
          </a:xfrm>
          <a:custGeom>
            <a:avLst/>
            <a:gdLst>
              <a:gd name="csX0" fmla="*/ 230414 w 460828"/>
              <a:gd name="csY0" fmla="*/ 0 h 457200"/>
              <a:gd name="csX1" fmla="*/ 460828 w 460828"/>
              <a:gd name="csY1" fmla="*/ 228600 h 457200"/>
              <a:gd name="csX2" fmla="*/ 230414 w 460828"/>
              <a:gd name="csY2" fmla="*/ 457200 h 457200"/>
              <a:gd name="csX3" fmla="*/ 0 w 460828"/>
              <a:gd name="csY3" fmla="*/ 228600 h 457200"/>
              <a:gd name="csX4" fmla="*/ 230414 w 460828"/>
              <a:gd name="csY4" fmla="*/ 0 h 457200"/>
            </a:gdLst>
            <a:ahLst/>
            <a:cxnLst>
              <a:cxn ang="0">
                <a:pos x="csX0" y="csY0"/>
              </a:cxn>
              <a:cxn ang="0">
                <a:pos x="csX1" y="csY1"/>
              </a:cxn>
              <a:cxn ang="0">
                <a:pos x="csX2" y="csY2"/>
              </a:cxn>
              <a:cxn ang="0">
                <a:pos x="csX3" y="csY3"/>
              </a:cxn>
              <a:cxn ang="0">
                <a:pos x="csX4" y="csY4"/>
              </a:cxn>
            </a:cxnLst>
            <a:rect l="l" t="t" r="r" b="b"/>
            <a:pathLst>
              <a:path w="460828" h="457200">
                <a:moveTo>
                  <a:pt x="230414" y="0"/>
                </a:moveTo>
                <a:cubicBezTo>
                  <a:pt x="357668" y="0"/>
                  <a:pt x="460828" y="102348"/>
                  <a:pt x="460828" y="228600"/>
                </a:cubicBezTo>
                <a:cubicBezTo>
                  <a:pt x="460828" y="354852"/>
                  <a:pt x="357668" y="457200"/>
                  <a:pt x="230414" y="457200"/>
                </a:cubicBezTo>
                <a:cubicBezTo>
                  <a:pt x="103160" y="457200"/>
                  <a:pt x="0" y="354852"/>
                  <a:pt x="0" y="228600"/>
                </a:cubicBezTo>
                <a:cubicBezTo>
                  <a:pt x="0" y="102348"/>
                  <a:pt x="103160" y="0"/>
                  <a:pt x="230414" y="0"/>
                </a:cubicBezTo>
                <a:close/>
              </a:path>
            </a:pathLst>
          </a:cu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049474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EC4F213-12F8-F5FD-96F0-11BACCBB9F97}"/>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E2868707-2567-C99C-F432-DB0DB225D900}"/>
              </a:ext>
            </a:extLst>
          </p:cNvPr>
          <p:cNvSpPr>
            <a:spLocks noGrp="1"/>
          </p:cNvSpPr>
          <p:nvPr>
            <p:ph type="body" sz="quarter" idx="10"/>
          </p:nvPr>
        </p:nvSpPr>
        <p:spPr>
          <a:xfrm>
            <a:off x="280122" y="1109910"/>
            <a:ext cx="5815878" cy="5176590"/>
          </a:xfrm>
        </p:spPr>
        <p:txBody>
          <a:bodyPr/>
          <a:lstStyle/>
          <a:p>
            <a:pPr marL="342900" indent="-342900">
              <a:buFont typeface="Arial" panose="020B0604020202020204" pitchFamily="34" charset="0"/>
              <a:buChar char="•"/>
            </a:pPr>
            <a:r>
              <a:rPr lang="en-US" sz="2200" dirty="0">
                <a:latin typeface="Exo 2" panose="00000500000000000000" pitchFamily="2" charset="0"/>
              </a:rPr>
              <a:t>Fresh water is a renewable but limited environmental resource</a:t>
            </a:r>
          </a:p>
          <a:p>
            <a:pPr marL="342900" indent="-342900">
              <a:buFont typeface="Arial" panose="020B0604020202020204" pitchFamily="34" charset="0"/>
              <a:buChar char="•"/>
            </a:pPr>
            <a:r>
              <a:rPr lang="en-US" sz="2200" dirty="0">
                <a:latin typeface="Exo 2" panose="00000500000000000000" pitchFamily="2" charset="0"/>
              </a:rPr>
              <a:t>Its availability depends on how it moves through the hydrologic cycle (connects the atmosphere, land, rivers, soils, and aquifers) </a:t>
            </a:r>
          </a:p>
          <a:p>
            <a:pPr marL="342900" indent="-342900">
              <a:buFont typeface="Arial" panose="020B0604020202020204" pitchFamily="34" charset="0"/>
              <a:buChar char="•"/>
            </a:pPr>
            <a:r>
              <a:rPr lang="en-US" sz="2200" dirty="0">
                <a:latin typeface="Exo 2" panose="00000500000000000000" pitchFamily="2" charset="0"/>
              </a:rPr>
              <a:t>Water quantity and quality are shaped by natural processes and human activity</a:t>
            </a:r>
          </a:p>
          <a:p>
            <a:pPr marL="342900" indent="-342900">
              <a:buFont typeface="Arial" panose="020B0604020202020204" pitchFamily="34" charset="0"/>
              <a:buChar char="•"/>
            </a:pPr>
            <a:r>
              <a:rPr lang="en-US" sz="2200" dirty="0">
                <a:latin typeface="Exo 2" panose="00000500000000000000" pitchFamily="2" charset="0"/>
              </a:rPr>
              <a:t>Surface water and groundwater connections matter for long-term supply</a:t>
            </a:r>
          </a:p>
          <a:p>
            <a:pPr marL="342900" indent="-342900">
              <a:buFont typeface="Arial" panose="020B0604020202020204" pitchFamily="34" charset="0"/>
              <a:buChar char="•"/>
            </a:pPr>
            <a:r>
              <a:rPr lang="en-US" sz="2200" dirty="0">
                <a:latin typeface="Exo 2" panose="00000500000000000000" pitchFamily="2" charset="0"/>
              </a:rPr>
              <a:t>Understanding the </a:t>
            </a:r>
            <a:r>
              <a:rPr lang="en-US" sz="2200" u="sng" dirty="0">
                <a:latin typeface="Exo 2" panose="00000500000000000000" pitchFamily="2" charset="0"/>
              </a:rPr>
              <a:t>whole cycle </a:t>
            </a:r>
            <a:r>
              <a:rPr lang="en-US" sz="2200" dirty="0">
                <a:latin typeface="Exo 2" panose="00000500000000000000" pitchFamily="2" charset="0"/>
              </a:rPr>
              <a:t>is key to managing water sustainably, including timing, location, and amount </a:t>
            </a:r>
          </a:p>
          <a:p>
            <a:pPr lvl="2"/>
            <a:endParaRPr lang="en-US" dirty="0"/>
          </a:p>
        </p:txBody>
      </p:sp>
      <p:sp>
        <p:nvSpPr>
          <p:cNvPr id="2" name="Title 1">
            <a:extLst>
              <a:ext uri="{FF2B5EF4-FFF2-40B4-BE49-F238E27FC236}">
                <a16:creationId xmlns:a16="http://schemas.microsoft.com/office/drawing/2014/main" id="{D047D7F5-78C4-26B4-D417-AE5737A043E6}"/>
              </a:ext>
            </a:extLst>
          </p:cNvPr>
          <p:cNvSpPr>
            <a:spLocks noGrp="1"/>
          </p:cNvSpPr>
          <p:nvPr>
            <p:ph type="title"/>
          </p:nvPr>
        </p:nvSpPr>
        <p:spPr/>
        <p:txBody>
          <a:bodyPr/>
          <a:lstStyle/>
          <a:p>
            <a:r>
              <a:rPr lang="en-US"/>
              <a:t>    Hydrologic Cycle</a:t>
            </a:r>
          </a:p>
        </p:txBody>
      </p:sp>
      <p:pic>
        <p:nvPicPr>
          <p:cNvPr id="1026" name="Picture 2">
            <a:extLst>
              <a:ext uri="{FF2B5EF4-FFF2-40B4-BE49-F238E27FC236}">
                <a16:creationId xmlns:a16="http://schemas.microsoft.com/office/drawing/2014/main" id="{ACCBD5E2-E788-B886-11E7-291A3844908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358705" y="882401"/>
            <a:ext cx="5553173" cy="5380982"/>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E41FF813-6014-4FFC-170F-31E2C43DD76E}"/>
              </a:ext>
            </a:extLst>
          </p:cNvPr>
          <p:cNvSpPr txBox="1"/>
          <p:nvPr/>
        </p:nvSpPr>
        <p:spPr>
          <a:xfrm>
            <a:off x="7589178" y="6329253"/>
            <a:ext cx="3852809" cy="276999"/>
          </a:xfrm>
          <a:prstGeom prst="rect">
            <a:avLst/>
          </a:prstGeom>
          <a:noFill/>
        </p:spPr>
        <p:txBody>
          <a:bodyPr wrap="square" rtlCol="0">
            <a:spAutoFit/>
          </a:bodyPr>
          <a:lstStyle/>
          <a:p>
            <a:pPr algn="r"/>
            <a:r>
              <a:rPr lang="en-US" sz="1200">
                <a:latin typeface="Exo 2" panose="00000500000000000000" pitchFamily="2" charset="0"/>
                <a:hlinkClick r:id="rId4"/>
              </a:rPr>
              <a:t>Wilzbach &amp; Cummins, 2008</a:t>
            </a:r>
            <a:endParaRPr lang="en-US" sz="1200">
              <a:latin typeface="Exo 2" panose="00000500000000000000" pitchFamily="2" charset="0"/>
            </a:endParaRPr>
          </a:p>
        </p:txBody>
      </p:sp>
      <p:pic>
        <p:nvPicPr>
          <p:cNvPr id="5" name="Picture 4">
            <a:extLst>
              <a:ext uri="{FF2B5EF4-FFF2-40B4-BE49-F238E27FC236}">
                <a16:creationId xmlns:a16="http://schemas.microsoft.com/office/drawing/2014/main" id="{E036A348-1E20-BD57-255C-E3F50B6FDE04}"/>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l="34644" t="14855" r="51354" b="70958"/>
          <a:stretch>
            <a:fillRect/>
          </a:stretch>
        </p:blipFill>
        <p:spPr bwMode="auto">
          <a:xfrm>
            <a:off x="280122" y="208934"/>
            <a:ext cx="460828" cy="457200"/>
          </a:xfrm>
          <a:custGeom>
            <a:avLst/>
            <a:gdLst>
              <a:gd name="csX0" fmla="*/ 230414 w 460828"/>
              <a:gd name="csY0" fmla="*/ 0 h 457200"/>
              <a:gd name="csX1" fmla="*/ 460828 w 460828"/>
              <a:gd name="csY1" fmla="*/ 228600 h 457200"/>
              <a:gd name="csX2" fmla="*/ 230414 w 460828"/>
              <a:gd name="csY2" fmla="*/ 457200 h 457200"/>
              <a:gd name="csX3" fmla="*/ 0 w 460828"/>
              <a:gd name="csY3" fmla="*/ 228600 h 457200"/>
              <a:gd name="csX4" fmla="*/ 230414 w 460828"/>
              <a:gd name="csY4" fmla="*/ 0 h 457200"/>
            </a:gdLst>
            <a:ahLst/>
            <a:cxnLst>
              <a:cxn ang="0">
                <a:pos x="csX0" y="csY0"/>
              </a:cxn>
              <a:cxn ang="0">
                <a:pos x="csX1" y="csY1"/>
              </a:cxn>
              <a:cxn ang="0">
                <a:pos x="csX2" y="csY2"/>
              </a:cxn>
              <a:cxn ang="0">
                <a:pos x="csX3" y="csY3"/>
              </a:cxn>
              <a:cxn ang="0">
                <a:pos x="csX4" y="csY4"/>
              </a:cxn>
            </a:cxnLst>
            <a:rect l="l" t="t" r="r" b="b"/>
            <a:pathLst>
              <a:path w="460828" h="457200">
                <a:moveTo>
                  <a:pt x="230414" y="0"/>
                </a:moveTo>
                <a:cubicBezTo>
                  <a:pt x="357668" y="0"/>
                  <a:pt x="460828" y="102348"/>
                  <a:pt x="460828" y="228600"/>
                </a:cubicBezTo>
                <a:cubicBezTo>
                  <a:pt x="460828" y="354852"/>
                  <a:pt x="357668" y="457200"/>
                  <a:pt x="230414" y="457200"/>
                </a:cubicBezTo>
                <a:cubicBezTo>
                  <a:pt x="103160" y="457200"/>
                  <a:pt x="0" y="354852"/>
                  <a:pt x="0" y="228600"/>
                </a:cubicBezTo>
                <a:cubicBezTo>
                  <a:pt x="0" y="102348"/>
                  <a:pt x="103160" y="0"/>
                  <a:pt x="230414" y="0"/>
                </a:cubicBezTo>
                <a:close/>
              </a:path>
            </a:pathLst>
          </a:cu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604703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B6E7F6D-A4A8-3679-4BAC-1589E68058CC}"/>
            </a:ext>
          </a:extLst>
        </p:cNvPr>
        <p:cNvGrpSpPr/>
        <p:nvPr/>
      </p:nvGrpSpPr>
      <p:grpSpPr>
        <a:xfrm>
          <a:off x="0" y="0"/>
          <a:ext cx="0" cy="0"/>
          <a:chOff x="0" y="0"/>
          <a:chExt cx="0" cy="0"/>
        </a:xfrm>
      </p:grpSpPr>
      <p:pic>
        <p:nvPicPr>
          <p:cNvPr id="7" name="Picture 2" descr="Salt Water and Freshwater Distribution on Earth | PBS LearningMedia">
            <a:extLst>
              <a:ext uri="{FF2B5EF4-FFF2-40B4-BE49-F238E27FC236}">
                <a16:creationId xmlns:a16="http://schemas.microsoft.com/office/drawing/2014/main" id="{B75D9E6C-3461-1EA1-45F1-81A1989FC48C}"/>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25884" t="3200" r="25178"/>
          <a:stretch>
            <a:fillRect/>
          </a:stretch>
        </p:blipFill>
        <p:spPr bwMode="auto">
          <a:xfrm>
            <a:off x="6933658" y="1381289"/>
            <a:ext cx="4504630" cy="5010815"/>
          </a:xfrm>
          <a:prstGeom prst="rect">
            <a:avLst/>
          </a:prstGeom>
          <a:noFill/>
          <a:extLst>
            <a:ext uri="{909E8E84-426E-40DD-AFC4-6F175D3DCCD1}">
              <a14:hiddenFill xmlns:a14="http://schemas.microsoft.com/office/drawing/2010/main">
                <a:solidFill>
                  <a:srgbClr val="FFFFFF"/>
                </a:solidFill>
              </a14:hiddenFill>
            </a:ext>
          </a:extLst>
        </p:spPr>
      </p:pic>
      <p:sp>
        <p:nvSpPr>
          <p:cNvPr id="3" name="Content Placeholder 2">
            <a:extLst>
              <a:ext uri="{FF2B5EF4-FFF2-40B4-BE49-F238E27FC236}">
                <a16:creationId xmlns:a16="http://schemas.microsoft.com/office/drawing/2014/main" id="{4886960E-0AF6-F398-BD72-A0376CA2293D}"/>
              </a:ext>
            </a:extLst>
          </p:cNvPr>
          <p:cNvSpPr>
            <a:spLocks noGrp="1"/>
          </p:cNvSpPr>
          <p:nvPr>
            <p:ph type="body" sz="quarter" idx="10"/>
          </p:nvPr>
        </p:nvSpPr>
        <p:spPr>
          <a:xfrm>
            <a:off x="280122" y="974978"/>
            <a:ext cx="5966566" cy="5662051"/>
          </a:xfrm>
        </p:spPr>
        <p:txBody>
          <a:bodyPr>
            <a:normAutofit fontScale="85000" lnSpcReduction="10000"/>
          </a:bodyPr>
          <a:lstStyle/>
          <a:p>
            <a:pPr marL="342900" indent="-342900">
              <a:lnSpc>
                <a:spcPct val="110000"/>
              </a:lnSpc>
              <a:buFont typeface="Arial" panose="020B0604020202020204" pitchFamily="34" charset="0"/>
              <a:buChar char="•"/>
            </a:pPr>
            <a:r>
              <a:rPr lang="en-US" sz="2400">
                <a:latin typeface="Exo 2" panose="00000500000000000000" pitchFamily="2" charset="0"/>
              </a:rPr>
              <a:t>Water supply refers to the water available for human and environmental use</a:t>
            </a:r>
          </a:p>
          <a:p>
            <a:pPr marL="342900" indent="-342900">
              <a:lnSpc>
                <a:spcPct val="110000"/>
              </a:lnSpc>
              <a:buFont typeface="Arial" panose="020B0604020202020204" pitchFamily="34" charset="0"/>
              <a:buChar char="•"/>
            </a:pPr>
            <a:r>
              <a:rPr lang="en-US" sz="2400">
                <a:latin typeface="Exo 2" panose="00000500000000000000" pitchFamily="2" charset="0"/>
              </a:rPr>
              <a:t>Water supply can come from surface water, groundwater, snowpack, reservoirs, and reclaimed water</a:t>
            </a:r>
          </a:p>
          <a:p>
            <a:pPr marL="342900" indent="-342900">
              <a:lnSpc>
                <a:spcPct val="110000"/>
              </a:lnSpc>
              <a:buFont typeface="Arial" panose="020B0604020202020204" pitchFamily="34" charset="0"/>
              <a:buChar char="•"/>
            </a:pPr>
            <a:r>
              <a:rPr lang="en-US" sz="2400">
                <a:latin typeface="Exo 2" panose="00000500000000000000" pitchFamily="2" charset="0"/>
              </a:rPr>
              <a:t>The amount of available water changes over time and across locations</a:t>
            </a:r>
          </a:p>
          <a:p>
            <a:pPr marL="342900" indent="-342900">
              <a:lnSpc>
                <a:spcPct val="110000"/>
              </a:lnSpc>
              <a:buFont typeface="Arial" panose="020B0604020202020204" pitchFamily="34" charset="0"/>
              <a:buChar char="•"/>
            </a:pPr>
            <a:r>
              <a:rPr lang="en-US" sz="2400">
                <a:latin typeface="Exo 2" panose="00000500000000000000" pitchFamily="2" charset="0"/>
              </a:rPr>
              <a:t>Water supply is affected by climate, drought, infrastructure, water quality, and demand</a:t>
            </a:r>
          </a:p>
          <a:p>
            <a:pPr marL="342900" indent="-342900">
              <a:lnSpc>
                <a:spcPct val="110000"/>
              </a:lnSpc>
              <a:buFont typeface="Arial" panose="020B0604020202020204" pitchFamily="34" charset="0"/>
              <a:buChar char="•"/>
            </a:pPr>
            <a:r>
              <a:rPr lang="en-US" sz="2400">
                <a:latin typeface="Exo 2" panose="00000500000000000000" pitchFamily="2" charset="0"/>
              </a:rPr>
              <a:t>Not all water is equally accessible, usable, or reliable, which is a key part of water security </a:t>
            </a:r>
          </a:p>
          <a:p>
            <a:pPr marL="342900" indent="-342900">
              <a:lnSpc>
                <a:spcPct val="110000"/>
              </a:lnSpc>
              <a:buFont typeface="Arial" panose="020B0604020202020204" pitchFamily="34" charset="0"/>
              <a:buChar char="•"/>
            </a:pPr>
            <a:r>
              <a:rPr lang="en-US" sz="2400">
                <a:latin typeface="Exo 2" panose="00000500000000000000" pitchFamily="2" charset="0"/>
              </a:rPr>
              <a:t>For example, in New Mexico, water supply is especially limited because of the state’s arid climate, variable river flows, and heavy reliance on both snowpack and groundwater</a:t>
            </a:r>
          </a:p>
        </p:txBody>
      </p:sp>
      <p:sp>
        <p:nvSpPr>
          <p:cNvPr id="2" name="Title 1">
            <a:extLst>
              <a:ext uri="{FF2B5EF4-FFF2-40B4-BE49-F238E27FC236}">
                <a16:creationId xmlns:a16="http://schemas.microsoft.com/office/drawing/2014/main" id="{D0EA1319-23CB-0DF6-CB9C-2712A92A86ED}"/>
              </a:ext>
            </a:extLst>
          </p:cNvPr>
          <p:cNvSpPr>
            <a:spLocks noGrp="1"/>
          </p:cNvSpPr>
          <p:nvPr>
            <p:ph type="title"/>
          </p:nvPr>
        </p:nvSpPr>
        <p:spPr/>
        <p:txBody>
          <a:bodyPr/>
          <a:lstStyle/>
          <a:p>
            <a:r>
              <a:rPr lang="en-US"/>
              <a:t>    Water Supply</a:t>
            </a:r>
          </a:p>
        </p:txBody>
      </p:sp>
      <p:pic>
        <p:nvPicPr>
          <p:cNvPr id="9" name="Picture 8">
            <a:extLst>
              <a:ext uri="{FF2B5EF4-FFF2-40B4-BE49-F238E27FC236}">
                <a16:creationId xmlns:a16="http://schemas.microsoft.com/office/drawing/2014/main" id="{4F21C0F6-71D5-0242-43D4-770F49A3ABCE}"/>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34644" t="14855" r="51354" b="70958"/>
          <a:stretch>
            <a:fillRect/>
          </a:stretch>
        </p:blipFill>
        <p:spPr bwMode="auto">
          <a:xfrm>
            <a:off x="280122" y="220970"/>
            <a:ext cx="460828" cy="457200"/>
          </a:xfrm>
          <a:custGeom>
            <a:avLst/>
            <a:gdLst>
              <a:gd name="csX0" fmla="*/ 230414 w 460828"/>
              <a:gd name="csY0" fmla="*/ 0 h 457200"/>
              <a:gd name="csX1" fmla="*/ 460828 w 460828"/>
              <a:gd name="csY1" fmla="*/ 228600 h 457200"/>
              <a:gd name="csX2" fmla="*/ 230414 w 460828"/>
              <a:gd name="csY2" fmla="*/ 457200 h 457200"/>
              <a:gd name="csX3" fmla="*/ 0 w 460828"/>
              <a:gd name="csY3" fmla="*/ 228600 h 457200"/>
              <a:gd name="csX4" fmla="*/ 230414 w 460828"/>
              <a:gd name="csY4" fmla="*/ 0 h 457200"/>
            </a:gdLst>
            <a:ahLst/>
            <a:cxnLst>
              <a:cxn ang="0">
                <a:pos x="csX0" y="csY0"/>
              </a:cxn>
              <a:cxn ang="0">
                <a:pos x="csX1" y="csY1"/>
              </a:cxn>
              <a:cxn ang="0">
                <a:pos x="csX2" y="csY2"/>
              </a:cxn>
              <a:cxn ang="0">
                <a:pos x="csX3" y="csY3"/>
              </a:cxn>
              <a:cxn ang="0">
                <a:pos x="csX4" y="csY4"/>
              </a:cxn>
            </a:cxnLst>
            <a:rect l="l" t="t" r="r" b="b"/>
            <a:pathLst>
              <a:path w="460828" h="457200">
                <a:moveTo>
                  <a:pt x="230414" y="0"/>
                </a:moveTo>
                <a:cubicBezTo>
                  <a:pt x="357668" y="0"/>
                  <a:pt x="460828" y="102348"/>
                  <a:pt x="460828" y="228600"/>
                </a:cubicBezTo>
                <a:cubicBezTo>
                  <a:pt x="460828" y="354852"/>
                  <a:pt x="357668" y="457200"/>
                  <a:pt x="230414" y="457200"/>
                </a:cubicBezTo>
                <a:cubicBezTo>
                  <a:pt x="103160" y="457200"/>
                  <a:pt x="0" y="354852"/>
                  <a:pt x="0" y="228600"/>
                </a:cubicBezTo>
                <a:cubicBezTo>
                  <a:pt x="0" y="102348"/>
                  <a:pt x="103160" y="0"/>
                  <a:pt x="230414" y="0"/>
                </a:cubicBezTo>
                <a:close/>
              </a:path>
            </a:pathLst>
          </a:cu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E2C47517-7E96-3FE2-C07C-8898526CFB7A}"/>
              </a:ext>
            </a:extLst>
          </p:cNvPr>
          <p:cNvSpPr txBox="1"/>
          <p:nvPr/>
        </p:nvSpPr>
        <p:spPr>
          <a:xfrm>
            <a:off x="10494359" y="6290328"/>
            <a:ext cx="1061620" cy="276999"/>
          </a:xfrm>
          <a:prstGeom prst="rect">
            <a:avLst/>
          </a:prstGeom>
          <a:noFill/>
        </p:spPr>
        <p:txBody>
          <a:bodyPr wrap="square" rtlCol="0">
            <a:spAutoFit/>
          </a:bodyPr>
          <a:lstStyle/>
          <a:p>
            <a:pPr algn="r"/>
            <a:r>
              <a:rPr lang="en-US" sz="1200">
                <a:latin typeface="Exo 2" panose="00000500000000000000" pitchFamily="2" charset="0"/>
                <a:hlinkClick r:id="rId5"/>
              </a:rPr>
              <a:t>PBS</a:t>
            </a:r>
            <a:endParaRPr lang="en-US" sz="1200">
              <a:latin typeface="Exo 2" panose="00000500000000000000" pitchFamily="2" charset="0"/>
            </a:endParaRPr>
          </a:p>
        </p:txBody>
      </p:sp>
      <p:sp>
        <p:nvSpPr>
          <p:cNvPr id="8" name="TextBox 7">
            <a:extLst>
              <a:ext uri="{FF2B5EF4-FFF2-40B4-BE49-F238E27FC236}">
                <a16:creationId xmlns:a16="http://schemas.microsoft.com/office/drawing/2014/main" id="{E0F97E55-7542-3DF9-CE57-059C58A4955A}"/>
              </a:ext>
            </a:extLst>
          </p:cNvPr>
          <p:cNvSpPr txBox="1"/>
          <p:nvPr/>
        </p:nvSpPr>
        <p:spPr>
          <a:xfrm>
            <a:off x="6869151" y="956087"/>
            <a:ext cx="4633644" cy="307777"/>
          </a:xfrm>
          <a:prstGeom prst="rect">
            <a:avLst/>
          </a:prstGeom>
          <a:noFill/>
        </p:spPr>
        <p:txBody>
          <a:bodyPr wrap="square" rtlCol="0">
            <a:spAutoFit/>
          </a:bodyPr>
          <a:lstStyle/>
          <a:p>
            <a:pPr algn="ctr"/>
            <a:r>
              <a:rPr lang="en-US" sz="1400" dirty="0">
                <a:solidFill>
                  <a:srgbClr val="0D2B68"/>
                </a:solidFill>
              </a:rPr>
              <a:t>Seawater and Freshwater Distribution on Earth</a:t>
            </a:r>
          </a:p>
        </p:txBody>
      </p:sp>
    </p:spTree>
    <p:extLst>
      <p:ext uri="{BB962C8B-B14F-4D97-AF65-F5344CB8AC3E}">
        <p14:creationId xmlns:p14="http://schemas.microsoft.com/office/powerpoint/2010/main" val="32640359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18DADB9-996D-C9A3-EDCE-898BF871020B}"/>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A2AF03EE-660B-3F70-6224-BD582A3D9B8B}"/>
              </a:ext>
            </a:extLst>
          </p:cNvPr>
          <p:cNvSpPr>
            <a:spLocks noGrp="1"/>
          </p:cNvSpPr>
          <p:nvPr>
            <p:ph type="body" sz="quarter" idx="10"/>
          </p:nvPr>
        </p:nvSpPr>
        <p:spPr>
          <a:xfrm>
            <a:off x="280122" y="974979"/>
            <a:ext cx="5685780" cy="5176590"/>
          </a:xfrm>
        </p:spPr>
        <p:txBody>
          <a:bodyPr>
            <a:normAutofit fontScale="92500"/>
          </a:bodyPr>
          <a:lstStyle/>
          <a:p>
            <a:pPr marL="342900" indent="-342900">
              <a:lnSpc>
                <a:spcPct val="100000"/>
              </a:lnSpc>
              <a:buFont typeface="Arial" panose="020B0604020202020204" pitchFamily="34" charset="0"/>
              <a:buChar char="•"/>
            </a:pPr>
            <a:r>
              <a:rPr lang="en-US" sz="2200">
                <a:latin typeface="Exo 2" panose="00000500000000000000" pitchFamily="2" charset="0"/>
              </a:rPr>
              <a:t>Weather patterns affect when, where, and how much water is available</a:t>
            </a:r>
          </a:p>
          <a:p>
            <a:pPr marL="726929" lvl="1" indent="-342900">
              <a:lnSpc>
                <a:spcPct val="100000"/>
              </a:lnSpc>
              <a:buClr>
                <a:srgbClr val="00B0F0"/>
              </a:buClr>
            </a:pPr>
            <a:r>
              <a:rPr lang="en-US" sz="2000">
                <a:latin typeface="Exo 2" panose="00000500000000000000" pitchFamily="2" charset="0"/>
              </a:rPr>
              <a:t>Changes in temperature and precipitation can alter the timing and amount of runoff</a:t>
            </a:r>
          </a:p>
          <a:p>
            <a:pPr marL="726929" lvl="1" indent="-342900">
              <a:lnSpc>
                <a:spcPct val="100000"/>
              </a:lnSpc>
              <a:buClr>
                <a:srgbClr val="00B0F0"/>
              </a:buClr>
            </a:pPr>
            <a:r>
              <a:rPr lang="en-US" sz="2000">
                <a:latin typeface="Exo 2" panose="00000500000000000000" pitchFamily="2" charset="0"/>
              </a:rPr>
              <a:t>Warmer temperatures can reduce snowpack, increase evaporation, and dry soils faster</a:t>
            </a:r>
          </a:p>
          <a:p>
            <a:pPr marL="342900" indent="-342900">
              <a:lnSpc>
                <a:spcPct val="100000"/>
              </a:lnSpc>
              <a:buFont typeface="Arial" panose="020B0604020202020204" pitchFamily="34" charset="0"/>
              <a:buChar char="•"/>
            </a:pPr>
            <a:r>
              <a:rPr lang="en-US" sz="2200">
                <a:latin typeface="Exo 2" panose="00000500000000000000" pitchFamily="2" charset="0"/>
              </a:rPr>
              <a:t>Extreme weather events—both acute and chronic—can stress water systems (e.g.,  floods, heat, drought, hurricanes)</a:t>
            </a:r>
          </a:p>
          <a:p>
            <a:pPr marL="342900" indent="-342900">
              <a:lnSpc>
                <a:spcPct val="100000"/>
              </a:lnSpc>
              <a:buFont typeface="Arial" panose="020B0604020202020204" pitchFamily="34" charset="0"/>
              <a:buChar char="•"/>
            </a:pPr>
            <a:r>
              <a:rPr lang="en-US" sz="2200">
                <a:latin typeface="Exo 2" panose="00000500000000000000" pitchFamily="2" charset="0"/>
              </a:rPr>
              <a:t>These changes can make water supply less predictable. For example, when surface water becomes less reliable, communities often rely more on groundwater, which can contribute to long-term depletion.</a:t>
            </a:r>
          </a:p>
          <a:p>
            <a:pPr marL="342900" indent="-342900">
              <a:buFont typeface="Arial" panose="020B0604020202020204" pitchFamily="34" charset="0"/>
              <a:buChar char="•"/>
            </a:pPr>
            <a:endParaRPr lang="en-US" sz="2200"/>
          </a:p>
          <a:p>
            <a:pPr marL="342900" indent="-342900">
              <a:buFont typeface="Arial" panose="020B0604020202020204" pitchFamily="34" charset="0"/>
              <a:buChar char="•"/>
            </a:pPr>
            <a:endParaRPr lang="en-US" sz="2200"/>
          </a:p>
        </p:txBody>
      </p:sp>
      <p:sp>
        <p:nvSpPr>
          <p:cNvPr id="2" name="Title 1">
            <a:extLst>
              <a:ext uri="{FF2B5EF4-FFF2-40B4-BE49-F238E27FC236}">
                <a16:creationId xmlns:a16="http://schemas.microsoft.com/office/drawing/2014/main" id="{7D811683-A914-BC27-C7C9-051164E6D591}"/>
              </a:ext>
            </a:extLst>
          </p:cNvPr>
          <p:cNvSpPr>
            <a:spLocks noGrp="1"/>
          </p:cNvSpPr>
          <p:nvPr>
            <p:ph type="title"/>
          </p:nvPr>
        </p:nvSpPr>
        <p:spPr/>
        <p:txBody>
          <a:bodyPr/>
          <a:lstStyle/>
          <a:p>
            <a:r>
              <a:rPr lang="en-US"/>
              <a:t>    Changing Weather Patterns</a:t>
            </a:r>
          </a:p>
        </p:txBody>
      </p:sp>
      <p:pic>
        <p:nvPicPr>
          <p:cNvPr id="9" name="Picture 8">
            <a:extLst>
              <a:ext uri="{FF2B5EF4-FFF2-40B4-BE49-F238E27FC236}">
                <a16:creationId xmlns:a16="http://schemas.microsoft.com/office/drawing/2014/main" id="{78180BE1-2536-D0EC-530A-D9D3301DEE3F}"/>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34644" t="14855" r="51354" b="70958"/>
          <a:stretch>
            <a:fillRect/>
          </a:stretch>
        </p:blipFill>
        <p:spPr bwMode="auto">
          <a:xfrm>
            <a:off x="280122" y="220970"/>
            <a:ext cx="460828" cy="457200"/>
          </a:xfrm>
          <a:custGeom>
            <a:avLst/>
            <a:gdLst>
              <a:gd name="csX0" fmla="*/ 230414 w 460828"/>
              <a:gd name="csY0" fmla="*/ 0 h 457200"/>
              <a:gd name="csX1" fmla="*/ 460828 w 460828"/>
              <a:gd name="csY1" fmla="*/ 228600 h 457200"/>
              <a:gd name="csX2" fmla="*/ 230414 w 460828"/>
              <a:gd name="csY2" fmla="*/ 457200 h 457200"/>
              <a:gd name="csX3" fmla="*/ 0 w 460828"/>
              <a:gd name="csY3" fmla="*/ 228600 h 457200"/>
              <a:gd name="csX4" fmla="*/ 230414 w 460828"/>
              <a:gd name="csY4" fmla="*/ 0 h 457200"/>
            </a:gdLst>
            <a:ahLst/>
            <a:cxnLst>
              <a:cxn ang="0">
                <a:pos x="csX0" y="csY0"/>
              </a:cxn>
              <a:cxn ang="0">
                <a:pos x="csX1" y="csY1"/>
              </a:cxn>
              <a:cxn ang="0">
                <a:pos x="csX2" y="csY2"/>
              </a:cxn>
              <a:cxn ang="0">
                <a:pos x="csX3" y="csY3"/>
              </a:cxn>
              <a:cxn ang="0">
                <a:pos x="csX4" y="csY4"/>
              </a:cxn>
            </a:cxnLst>
            <a:rect l="l" t="t" r="r" b="b"/>
            <a:pathLst>
              <a:path w="460828" h="457200">
                <a:moveTo>
                  <a:pt x="230414" y="0"/>
                </a:moveTo>
                <a:cubicBezTo>
                  <a:pt x="357668" y="0"/>
                  <a:pt x="460828" y="102348"/>
                  <a:pt x="460828" y="228600"/>
                </a:cubicBezTo>
                <a:cubicBezTo>
                  <a:pt x="460828" y="354852"/>
                  <a:pt x="357668" y="457200"/>
                  <a:pt x="230414" y="457200"/>
                </a:cubicBezTo>
                <a:cubicBezTo>
                  <a:pt x="103160" y="457200"/>
                  <a:pt x="0" y="354852"/>
                  <a:pt x="0" y="228600"/>
                </a:cubicBezTo>
                <a:cubicBezTo>
                  <a:pt x="0" y="102348"/>
                  <a:pt x="103160" y="0"/>
                  <a:pt x="230414" y="0"/>
                </a:cubicBezTo>
                <a:close/>
              </a:path>
            </a:pathLst>
          </a:custGeom>
          <a:noFill/>
          <a:extLst>
            <a:ext uri="{909E8E84-426E-40DD-AFC4-6F175D3DCCD1}">
              <a14:hiddenFill xmlns:a14="http://schemas.microsoft.com/office/drawing/2010/main">
                <a:solidFill>
                  <a:srgbClr val="FFFFFF"/>
                </a:solidFill>
              </a14:hiddenFill>
            </a:ext>
          </a:extLst>
        </p:spPr>
      </p:pic>
      <p:sp>
        <p:nvSpPr>
          <p:cNvPr id="8" name="Rectangle: Rounded Corners 7">
            <a:extLst>
              <a:ext uri="{FF2B5EF4-FFF2-40B4-BE49-F238E27FC236}">
                <a16:creationId xmlns:a16="http://schemas.microsoft.com/office/drawing/2014/main" id="{37CA30EB-BDAC-F1BD-7306-0D69617BFB32}"/>
              </a:ext>
            </a:extLst>
          </p:cNvPr>
          <p:cNvSpPr/>
          <p:nvPr/>
        </p:nvSpPr>
        <p:spPr>
          <a:xfrm>
            <a:off x="6369723" y="968651"/>
            <a:ext cx="5542155" cy="5662051"/>
          </a:xfrm>
          <a:prstGeom prst="roundRect">
            <a:avLst/>
          </a:prstGeom>
          <a:ln w="12700">
            <a:solidFill>
              <a:srgbClr val="0D2B68"/>
            </a:solidFill>
          </a:ln>
        </p:spPr>
        <p:style>
          <a:lnRef idx="2">
            <a:schemeClr val="dk1"/>
          </a:lnRef>
          <a:fillRef idx="1">
            <a:schemeClr val="lt1"/>
          </a:fillRef>
          <a:effectRef idx="0">
            <a:schemeClr val="dk1"/>
          </a:effectRef>
          <a:fontRef idx="minor">
            <a:schemeClr val="dk1"/>
          </a:fontRef>
        </p:style>
        <p:txBody>
          <a:bodyPr rtlCol="0" anchor="b"/>
          <a:lstStyle/>
          <a:p>
            <a:endParaRPr lang="en-US" sz="1600" b="1">
              <a:solidFill>
                <a:srgbClr val="0D2B68"/>
              </a:solidFill>
              <a:latin typeface="Exo 2" panose="00000500000000000000" pitchFamily="2" charset="0"/>
            </a:endParaRPr>
          </a:p>
          <a:p>
            <a:endParaRPr lang="en-US" sz="1600" b="1">
              <a:solidFill>
                <a:srgbClr val="0D2B68"/>
              </a:solidFill>
              <a:latin typeface="Exo 2" panose="00000500000000000000" pitchFamily="2" charset="0"/>
            </a:endParaRPr>
          </a:p>
          <a:p>
            <a:endParaRPr lang="en-US" sz="1600" b="1">
              <a:solidFill>
                <a:srgbClr val="0D2B68"/>
              </a:solidFill>
              <a:latin typeface="Exo 2" panose="00000500000000000000" pitchFamily="2" charset="0"/>
            </a:endParaRPr>
          </a:p>
          <a:p>
            <a:endParaRPr lang="en-US" sz="1600" b="1">
              <a:solidFill>
                <a:srgbClr val="0D2B68"/>
              </a:solidFill>
              <a:latin typeface="Exo 2" panose="00000500000000000000" pitchFamily="2" charset="0"/>
            </a:endParaRPr>
          </a:p>
          <a:p>
            <a:endParaRPr lang="en-US" sz="1600" b="1">
              <a:solidFill>
                <a:srgbClr val="0D2B68"/>
              </a:solidFill>
              <a:latin typeface="Exo 2" panose="00000500000000000000" pitchFamily="2" charset="0"/>
            </a:endParaRPr>
          </a:p>
          <a:p>
            <a:r>
              <a:rPr lang="en-US" sz="1600" b="1">
                <a:solidFill>
                  <a:srgbClr val="0D2B68"/>
                </a:solidFill>
                <a:latin typeface="Exo 2" panose="00000500000000000000" pitchFamily="2" charset="0"/>
              </a:rPr>
              <a:t>In October 2024, unusually dry and drought conditions affected more than 78% of the U.S. population—the highest level in the 25-year history of the U.S. Drought Monitor.</a:t>
            </a:r>
          </a:p>
          <a:p>
            <a:pPr algn="r"/>
            <a:r>
              <a:rPr lang="en-US" sz="1600" b="1">
                <a:solidFill>
                  <a:schemeClr val="accent6">
                    <a:lumMod val="75000"/>
                  </a:schemeClr>
                </a:solidFill>
                <a:latin typeface="Exo 2" panose="00000500000000000000" pitchFamily="2" charset="0"/>
              </a:rPr>
              <a:t> </a:t>
            </a:r>
            <a:r>
              <a:rPr lang="en-US" sz="1200">
                <a:solidFill>
                  <a:schemeClr val="accent6">
                    <a:lumMod val="75000"/>
                  </a:schemeClr>
                </a:solidFill>
                <a:latin typeface="Exo 2" panose="00000500000000000000" pitchFamily="2" charset="0"/>
                <a:hlinkClick r:id="rId4">
                  <a:extLst>
                    <a:ext uri="{A12FA001-AC4F-418D-AE19-62706E023703}">
                      <ahyp:hlinkClr xmlns:ahyp="http://schemas.microsoft.com/office/drawing/2018/hyperlinkcolor" val="tx"/>
                    </a:ext>
                  </a:extLst>
                </a:hlinkClick>
              </a:rPr>
              <a:t>NASA, 2024</a:t>
            </a:r>
            <a:endParaRPr lang="en-US" sz="1400">
              <a:solidFill>
                <a:schemeClr val="accent6">
                  <a:lumMod val="75000"/>
                </a:schemeClr>
              </a:solidFill>
              <a:latin typeface="Exo 2" panose="00000500000000000000" pitchFamily="2" charset="0"/>
            </a:endParaRPr>
          </a:p>
        </p:txBody>
      </p:sp>
      <p:pic>
        <p:nvPicPr>
          <p:cNvPr id="11" name="Picture 10">
            <a:extLst>
              <a:ext uri="{FF2B5EF4-FFF2-40B4-BE49-F238E27FC236}">
                <a16:creationId xmlns:a16="http://schemas.microsoft.com/office/drawing/2014/main" id="{8537C26C-096B-EAAE-BDF0-804EFDE2DBC9}"/>
              </a:ext>
            </a:extLst>
          </p:cNvPr>
          <p:cNvPicPr>
            <a:picLocks noChangeAspect="1"/>
          </p:cNvPicPr>
          <p:nvPr/>
        </p:nvPicPr>
        <p:blipFill>
          <a:blip r:embed="rId5"/>
          <a:srcRect l="5783" t="3035" r="1668"/>
          <a:stretch>
            <a:fillRect/>
          </a:stretch>
        </p:blipFill>
        <p:spPr>
          <a:xfrm>
            <a:off x="6666705" y="1276063"/>
            <a:ext cx="4944090" cy="3769111"/>
          </a:xfrm>
          <a:prstGeom prst="rect">
            <a:avLst/>
          </a:prstGeom>
        </p:spPr>
      </p:pic>
    </p:spTree>
    <p:extLst>
      <p:ext uri="{BB962C8B-B14F-4D97-AF65-F5344CB8AC3E}">
        <p14:creationId xmlns:p14="http://schemas.microsoft.com/office/powerpoint/2010/main" val="37335481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B9653E4-E2D2-C4E6-DA20-6168890F9C92}"/>
            </a:ext>
          </a:extLst>
        </p:cNvPr>
        <p:cNvGrpSpPr/>
        <p:nvPr/>
      </p:nvGrpSpPr>
      <p:grpSpPr>
        <a:xfrm>
          <a:off x="0" y="0"/>
          <a:ext cx="0" cy="0"/>
          <a:chOff x="0" y="0"/>
          <a:chExt cx="0" cy="0"/>
        </a:xfrm>
      </p:grpSpPr>
      <p:sp>
        <p:nvSpPr>
          <p:cNvPr id="6" name="Parallelogram 5">
            <a:extLst>
              <a:ext uri="{FF2B5EF4-FFF2-40B4-BE49-F238E27FC236}">
                <a16:creationId xmlns:a16="http://schemas.microsoft.com/office/drawing/2014/main" id="{3FE75E6B-0D14-828A-FFBE-CB1E8153459C}"/>
              </a:ext>
            </a:extLst>
          </p:cNvPr>
          <p:cNvSpPr/>
          <p:nvPr/>
        </p:nvSpPr>
        <p:spPr>
          <a:xfrm rot="3219954">
            <a:off x="4372868" y="590073"/>
            <a:ext cx="5234926" cy="5891910"/>
          </a:xfrm>
          <a:prstGeom prst="parallelogram">
            <a:avLst>
              <a:gd name="adj" fmla="val 82254"/>
            </a:avLst>
          </a:prstGeom>
          <a:gradFill>
            <a:gsLst>
              <a:gs pos="100000">
                <a:srgbClr val="00BAE1">
                  <a:alpha val="63000"/>
                </a:srgbClr>
              </a:gs>
              <a:gs pos="41000">
                <a:srgbClr val="00BAE1"/>
              </a:gs>
            </a:gsLst>
            <a:lin ang="6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latin typeface="Calibri" panose="020F0502020204030204" pitchFamily="34" charset="0"/>
            </a:endParaRPr>
          </a:p>
        </p:txBody>
      </p:sp>
      <p:sp>
        <p:nvSpPr>
          <p:cNvPr id="5" name="Text Placeholder 4">
            <a:extLst>
              <a:ext uri="{FF2B5EF4-FFF2-40B4-BE49-F238E27FC236}">
                <a16:creationId xmlns:a16="http://schemas.microsoft.com/office/drawing/2014/main" id="{3CD60D8B-7232-A1A6-2F09-27205B5353B0}"/>
              </a:ext>
            </a:extLst>
          </p:cNvPr>
          <p:cNvSpPr>
            <a:spLocks noGrp="1"/>
          </p:cNvSpPr>
          <p:nvPr>
            <p:ph type="body" sz="quarter" idx="4294967295"/>
          </p:nvPr>
        </p:nvSpPr>
        <p:spPr>
          <a:xfrm>
            <a:off x="4381500" y="3264195"/>
            <a:ext cx="6388099" cy="448045"/>
          </a:xfrm>
          <a:prstGeom prst="rect">
            <a:avLst/>
          </a:prstGeom>
        </p:spPr>
        <p:txBody>
          <a:bodyPr/>
          <a:lstStyle/>
          <a:p>
            <a:r>
              <a:rPr lang="en-US" sz="4000">
                <a:solidFill>
                  <a:schemeClr val="bg1"/>
                </a:solidFill>
                <a:latin typeface="Exo 2" panose="00000500000000000000" pitchFamily="2" charset="0"/>
              </a:rPr>
              <a:t>Built Infrastructure </a:t>
            </a:r>
          </a:p>
        </p:txBody>
      </p:sp>
      <p:pic>
        <p:nvPicPr>
          <p:cNvPr id="7" name="Picture 6">
            <a:extLst>
              <a:ext uri="{FF2B5EF4-FFF2-40B4-BE49-F238E27FC236}">
                <a16:creationId xmlns:a16="http://schemas.microsoft.com/office/drawing/2014/main" id="{428ED475-B614-295D-BB73-E8868BA2CC9D}"/>
              </a:ext>
            </a:extLst>
          </p:cNvPr>
          <p:cNvPicPr>
            <a:picLocks noChangeAspect="1"/>
          </p:cNvPicPr>
          <p:nvPr/>
        </p:nvPicPr>
        <p:blipFill rotWithShape="1">
          <a:blip r:embed="rId2">
            <a:extLst>
              <a:ext uri="{28A0092B-C50C-407E-A947-70E740481C1C}">
                <a14:useLocalDpi xmlns:a14="http://schemas.microsoft.com/office/drawing/2010/main" val="0"/>
              </a:ext>
            </a:extLst>
          </a:blip>
          <a:srcRect t="1" b="20253"/>
          <a:stretch/>
        </p:blipFill>
        <p:spPr>
          <a:xfrm rot="5400000">
            <a:off x="-1496598" y="1495523"/>
            <a:ext cx="6857206" cy="3866159"/>
          </a:xfrm>
          <a:prstGeom prst="rect">
            <a:avLst/>
          </a:prstGeom>
        </p:spPr>
      </p:pic>
      <p:sp>
        <p:nvSpPr>
          <p:cNvPr id="10" name="Parallelogram 9">
            <a:extLst>
              <a:ext uri="{FF2B5EF4-FFF2-40B4-BE49-F238E27FC236}">
                <a16:creationId xmlns:a16="http://schemas.microsoft.com/office/drawing/2014/main" id="{08CE92B5-630E-991B-7B16-BFCB0840CD65}"/>
              </a:ext>
            </a:extLst>
          </p:cNvPr>
          <p:cNvSpPr/>
          <p:nvPr/>
        </p:nvSpPr>
        <p:spPr>
          <a:xfrm rot="3260894">
            <a:off x="8103043" y="2530935"/>
            <a:ext cx="2844800" cy="3209005"/>
          </a:xfrm>
          <a:prstGeom prst="parallelogram">
            <a:avLst>
              <a:gd name="adj" fmla="val 80135"/>
            </a:avLst>
          </a:prstGeom>
          <a:gradFill>
            <a:gsLst>
              <a:gs pos="94000">
                <a:srgbClr val="92D050">
                  <a:alpha val="0"/>
                </a:srgbClr>
              </a:gs>
              <a:gs pos="18000">
                <a:srgbClr val="92D050"/>
              </a:gs>
            </a:gsLst>
            <a:lin ang="6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latin typeface="Calibri" panose="020F0502020204030204" pitchFamily="34" charset="0"/>
            </a:endParaRPr>
          </a:p>
        </p:txBody>
      </p:sp>
    </p:spTree>
    <p:extLst>
      <p:ext uri="{BB962C8B-B14F-4D97-AF65-F5344CB8AC3E}">
        <p14:creationId xmlns:p14="http://schemas.microsoft.com/office/powerpoint/2010/main" val="15494038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F20B2A-E739-4BFB-8A4C-2E5318189405}"/>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AC5E2418-D17D-39DE-CE14-455FECCCA756}"/>
              </a:ext>
            </a:extLst>
          </p:cNvPr>
          <p:cNvSpPr>
            <a:spLocks noGrp="1"/>
          </p:cNvSpPr>
          <p:nvPr>
            <p:ph type="body" sz="quarter" idx="10"/>
          </p:nvPr>
        </p:nvSpPr>
        <p:spPr>
          <a:xfrm>
            <a:off x="408619" y="1109116"/>
            <a:ext cx="11374761" cy="5176590"/>
          </a:xfrm>
        </p:spPr>
        <p:txBody>
          <a:bodyPr/>
          <a:lstStyle/>
          <a:p>
            <a:pPr algn="ctr"/>
            <a:r>
              <a:rPr lang="en-US" sz="5400" dirty="0">
                <a:latin typeface="Exo 2" panose="00000500000000000000" pitchFamily="2" charset="0"/>
              </a:rPr>
              <a:t>Q3: What words come to mind when you think about the systems needed to move, store, or treat water?</a:t>
            </a:r>
          </a:p>
        </p:txBody>
      </p:sp>
      <p:sp>
        <p:nvSpPr>
          <p:cNvPr id="3" name="Title 2">
            <a:extLst>
              <a:ext uri="{FF2B5EF4-FFF2-40B4-BE49-F238E27FC236}">
                <a16:creationId xmlns:a16="http://schemas.microsoft.com/office/drawing/2014/main" id="{BEB7A5C5-4FFA-F99E-D445-FAC03254E2FD}"/>
              </a:ext>
            </a:extLst>
          </p:cNvPr>
          <p:cNvSpPr>
            <a:spLocks noGrp="1"/>
          </p:cNvSpPr>
          <p:nvPr>
            <p:ph type="title"/>
          </p:nvPr>
        </p:nvSpPr>
        <p:spPr/>
        <p:txBody>
          <a:bodyPr/>
          <a:lstStyle/>
          <a:p>
            <a:r>
              <a:rPr lang="en-US"/>
              <a:t>    Built Infrastructure</a:t>
            </a:r>
          </a:p>
        </p:txBody>
      </p:sp>
      <p:pic>
        <p:nvPicPr>
          <p:cNvPr id="6" name="Picture 5">
            <a:extLst>
              <a:ext uri="{FF2B5EF4-FFF2-40B4-BE49-F238E27FC236}">
                <a16:creationId xmlns:a16="http://schemas.microsoft.com/office/drawing/2014/main" id="{52159C91-61E5-F3C9-A0CB-141262824B68}"/>
              </a:ext>
            </a:extLst>
          </p:cNvPr>
          <p:cNvPicPr>
            <a:picLocks noChangeAspect="1" noChangeArrowheads="1"/>
          </p:cNvPicPr>
          <p:nvPr/>
        </p:nvPicPr>
        <p:blipFill rotWithShape="1">
          <a:blip r:embed="rId3">
            <a:alphaModFix/>
            <a:extLst>
              <a:ext uri="{28A0092B-C50C-407E-A947-70E740481C1C}">
                <a14:useLocalDpi xmlns:a14="http://schemas.microsoft.com/office/drawing/2010/main" val="0"/>
              </a:ext>
            </a:extLst>
          </a:blip>
          <a:srcRect l="68510" t="49520" r="17597" b="36404"/>
          <a:stretch>
            <a:fillRect/>
          </a:stretch>
        </p:blipFill>
        <p:spPr bwMode="auto">
          <a:xfrm>
            <a:off x="280122" y="220970"/>
            <a:ext cx="457200" cy="453600"/>
          </a:xfrm>
          <a:custGeom>
            <a:avLst/>
            <a:gdLst>
              <a:gd name="csX0" fmla="*/ 228600 w 457200"/>
              <a:gd name="csY0" fmla="*/ 0 h 453600"/>
              <a:gd name="csX1" fmla="*/ 457200 w 457200"/>
              <a:gd name="csY1" fmla="*/ 226800 h 453600"/>
              <a:gd name="csX2" fmla="*/ 228600 w 457200"/>
              <a:gd name="csY2" fmla="*/ 453600 h 453600"/>
              <a:gd name="csX3" fmla="*/ 0 w 457200"/>
              <a:gd name="csY3" fmla="*/ 226800 h 453600"/>
              <a:gd name="csX4" fmla="*/ 228600 w 457200"/>
              <a:gd name="csY4" fmla="*/ 0 h 453600"/>
            </a:gdLst>
            <a:ahLst/>
            <a:cxnLst>
              <a:cxn ang="0">
                <a:pos x="csX0" y="csY0"/>
              </a:cxn>
              <a:cxn ang="0">
                <a:pos x="csX1" y="csY1"/>
              </a:cxn>
              <a:cxn ang="0">
                <a:pos x="csX2" y="csY2"/>
              </a:cxn>
              <a:cxn ang="0">
                <a:pos x="csX3" y="csY3"/>
              </a:cxn>
              <a:cxn ang="0">
                <a:pos x="csX4" y="csY4"/>
              </a:cxn>
            </a:cxnLst>
            <a:rect l="l" t="t" r="r" b="b"/>
            <a:pathLst>
              <a:path w="457200" h="453600">
                <a:moveTo>
                  <a:pt x="228600" y="0"/>
                </a:moveTo>
                <a:cubicBezTo>
                  <a:pt x="354852" y="0"/>
                  <a:pt x="457200" y="101542"/>
                  <a:pt x="457200" y="226800"/>
                </a:cubicBezTo>
                <a:cubicBezTo>
                  <a:pt x="457200" y="352058"/>
                  <a:pt x="354852" y="453600"/>
                  <a:pt x="228600" y="453600"/>
                </a:cubicBezTo>
                <a:cubicBezTo>
                  <a:pt x="102348" y="453600"/>
                  <a:pt x="0" y="352058"/>
                  <a:pt x="0" y="226800"/>
                </a:cubicBezTo>
                <a:cubicBezTo>
                  <a:pt x="0" y="101542"/>
                  <a:pt x="102348" y="0"/>
                  <a:pt x="228600" y="0"/>
                </a:cubicBezTo>
                <a:close/>
              </a:path>
            </a:pathLst>
          </a:cu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864211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5C9A55F-B191-9834-A819-6D9D5194E7F4}"/>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603B3C2E-0436-487C-7163-E5B7C9F3939B}"/>
              </a:ext>
            </a:extLst>
          </p:cNvPr>
          <p:cNvSpPr>
            <a:spLocks noGrp="1"/>
          </p:cNvSpPr>
          <p:nvPr>
            <p:ph type="body" sz="quarter" idx="10"/>
          </p:nvPr>
        </p:nvSpPr>
        <p:spPr>
          <a:xfrm>
            <a:off x="280122" y="985999"/>
            <a:ext cx="4167867" cy="5176590"/>
          </a:xfrm>
        </p:spPr>
        <p:txBody>
          <a:bodyPr/>
          <a:lstStyle/>
          <a:p>
            <a:pPr marL="342900" indent="-342900">
              <a:buFont typeface="Arial" panose="020B0604020202020204" pitchFamily="34" charset="0"/>
              <a:buChar char="•"/>
            </a:pPr>
            <a:r>
              <a:rPr lang="en-US">
                <a:latin typeface="Exo 2" panose="00000500000000000000" pitchFamily="2" charset="0"/>
              </a:rPr>
              <a:t>Water systems are part of a larger network of critical infrastructure</a:t>
            </a:r>
          </a:p>
          <a:p>
            <a:pPr marL="342900" indent="-342900">
              <a:buFont typeface="Arial" panose="020B0604020202020204" pitchFamily="34" charset="0"/>
              <a:buChar char="•"/>
            </a:pPr>
            <a:r>
              <a:rPr lang="en-US">
                <a:latin typeface="Exo 2" panose="00000500000000000000" pitchFamily="2" charset="0"/>
              </a:rPr>
              <a:t>Critical infrastructure includes the systems and services that communities rely on every day</a:t>
            </a:r>
          </a:p>
          <a:p>
            <a:pPr marL="342900" indent="-342900">
              <a:buFont typeface="Arial" panose="020B0604020202020204" pitchFamily="34" charset="0"/>
              <a:buChar char="•"/>
            </a:pPr>
            <a:r>
              <a:rPr lang="en-US">
                <a:latin typeface="Exo 2" panose="00000500000000000000" pitchFamily="2" charset="0"/>
              </a:rPr>
              <a:t>These systems are connected, so a disruption in one area can affect many others</a:t>
            </a:r>
          </a:p>
          <a:p>
            <a:pPr marL="342900" indent="-342900">
              <a:buFont typeface="Arial" panose="020B0604020202020204" pitchFamily="34" charset="0"/>
              <a:buChar char="•"/>
            </a:pPr>
            <a:r>
              <a:rPr lang="en-US">
                <a:latin typeface="Exo 2" panose="00000500000000000000" pitchFamily="2" charset="0"/>
              </a:rPr>
              <a:t>Water </a:t>
            </a:r>
            <a:r>
              <a:rPr lang="en-US" b="1">
                <a:latin typeface="Exo 2" panose="00000500000000000000" pitchFamily="2" charset="0"/>
              </a:rPr>
              <a:t>supports </a:t>
            </a:r>
            <a:r>
              <a:rPr lang="en-US">
                <a:latin typeface="Exo 2" panose="00000500000000000000" pitchFamily="2" charset="0"/>
              </a:rPr>
              <a:t>every critical infrastructure</a:t>
            </a:r>
          </a:p>
          <a:p>
            <a:pPr marL="342900" indent="-342900">
              <a:buFont typeface="Arial" panose="020B0604020202020204" pitchFamily="34" charset="0"/>
              <a:buChar char="•"/>
            </a:pPr>
            <a:r>
              <a:rPr lang="en-US">
                <a:latin typeface="Exo 2" panose="00000500000000000000" pitchFamily="2" charset="0"/>
              </a:rPr>
              <a:t>Water also </a:t>
            </a:r>
            <a:r>
              <a:rPr lang="en-US" b="1">
                <a:latin typeface="Exo 2" panose="00000500000000000000" pitchFamily="2" charset="0"/>
              </a:rPr>
              <a:t>depends </a:t>
            </a:r>
            <a:r>
              <a:rPr lang="en-US">
                <a:latin typeface="Exo 2" panose="00000500000000000000" pitchFamily="2" charset="0"/>
              </a:rPr>
              <a:t>on other infrastructure </a:t>
            </a:r>
          </a:p>
          <a:p>
            <a:pPr marL="342900" indent="-342900">
              <a:buFont typeface="Arial" panose="020B0604020202020204" pitchFamily="34" charset="0"/>
              <a:buChar char="•"/>
            </a:pPr>
            <a:r>
              <a:rPr lang="en-US">
                <a:latin typeface="Exo 2" panose="00000500000000000000" pitchFamily="2" charset="0"/>
              </a:rPr>
              <a:t>Understanding these connections helps us see why water security is also an infrastructure issue</a:t>
            </a:r>
          </a:p>
          <a:p>
            <a:pPr marL="342900" indent="-342900">
              <a:buFont typeface="Arial" panose="020B0604020202020204" pitchFamily="34" charset="0"/>
              <a:buChar char="•"/>
            </a:pPr>
            <a:endParaRPr lang="en-US">
              <a:latin typeface="Exo 2" panose="00000500000000000000" pitchFamily="2" charset="0"/>
            </a:endParaRPr>
          </a:p>
        </p:txBody>
      </p:sp>
      <p:sp>
        <p:nvSpPr>
          <p:cNvPr id="2" name="Title 1">
            <a:extLst>
              <a:ext uri="{FF2B5EF4-FFF2-40B4-BE49-F238E27FC236}">
                <a16:creationId xmlns:a16="http://schemas.microsoft.com/office/drawing/2014/main" id="{55D25725-3E52-6381-6AAA-80077BFBAE81}"/>
              </a:ext>
            </a:extLst>
          </p:cNvPr>
          <p:cNvSpPr>
            <a:spLocks noGrp="1"/>
          </p:cNvSpPr>
          <p:nvPr>
            <p:ph type="title"/>
          </p:nvPr>
        </p:nvSpPr>
        <p:spPr/>
        <p:txBody>
          <a:bodyPr/>
          <a:lstStyle/>
          <a:p>
            <a:r>
              <a:rPr lang="en-US"/>
              <a:t>    Water &amp; Critical Infrastructure</a:t>
            </a:r>
          </a:p>
        </p:txBody>
      </p:sp>
      <p:pic>
        <p:nvPicPr>
          <p:cNvPr id="6" name="Picture 2">
            <a:extLst>
              <a:ext uri="{FF2B5EF4-FFF2-40B4-BE49-F238E27FC236}">
                <a16:creationId xmlns:a16="http://schemas.microsoft.com/office/drawing/2014/main" id="{F22C5E19-4676-CDAD-2B77-6D59C41BB236}"/>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3998" r="5646"/>
          <a:stretch>
            <a:fillRect/>
          </a:stretch>
        </p:blipFill>
        <p:spPr bwMode="auto">
          <a:xfrm>
            <a:off x="4447989" y="812623"/>
            <a:ext cx="7736440" cy="4945078"/>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a:extLst>
              <a:ext uri="{FF2B5EF4-FFF2-40B4-BE49-F238E27FC236}">
                <a16:creationId xmlns:a16="http://schemas.microsoft.com/office/drawing/2014/main" id="{7116176E-8088-0852-4B75-A29F0611BE8B}"/>
              </a:ext>
            </a:extLst>
          </p:cNvPr>
          <p:cNvSpPr txBox="1"/>
          <p:nvPr/>
        </p:nvSpPr>
        <p:spPr>
          <a:xfrm>
            <a:off x="10943179" y="5809417"/>
            <a:ext cx="1217000" cy="276999"/>
          </a:xfrm>
          <a:prstGeom prst="rect">
            <a:avLst/>
          </a:prstGeom>
          <a:noFill/>
        </p:spPr>
        <p:txBody>
          <a:bodyPr wrap="none" rtlCol="0">
            <a:spAutoFit/>
          </a:bodyPr>
          <a:lstStyle/>
          <a:p>
            <a:r>
              <a:rPr lang="en-US" sz="1200">
                <a:latin typeface="Exo 2" panose="00000500000000000000" pitchFamily="2" charset="0"/>
                <a:hlinkClick r:id="rId4"/>
              </a:rPr>
              <a:t>DHS CISA, 2021</a:t>
            </a:r>
            <a:endParaRPr lang="en-US" sz="1200">
              <a:latin typeface="Exo 2" panose="00000500000000000000" pitchFamily="2" charset="0"/>
            </a:endParaRPr>
          </a:p>
        </p:txBody>
      </p:sp>
      <p:pic>
        <p:nvPicPr>
          <p:cNvPr id="5" name="Picture 4">
            <a:extLst>
              <a:ext uri="{FF2B5EF4-FFF2-40B4-BE49-F238E27FC236}">
                <a16:creationId xmlns:a16="http://schemas.microsoft.com/office/drawing/2014/main" id="{FDF4365B-DE5F-4F59-7372-B587E9AD1712}"/>
              </a:ext>
            </a:extLst>
          </p:cNvPr>
          <p:cNvPicPr>
            <a:picLocks noChangeAspect="1" noChangeArrowheads="1"/>
          </p:cNvPicPr>
          <p:nvPr/>
        </p:nvPicPr>
        <p:blipFill rotWithShape="1">
          <a:blip r:embed="rId5">
            <a:alphaModFix/>
            <a:extLst>
              <a:ext uri="{28A0092B-C50C-407E-A947-70E740481C1C}">
                <a14:useLocalDpi xmlns:a14="http://schemas.microsoft.com/office/drawing/2010/main" val="0"/>
              </a:ext>
            </a:extLst>
          </a:blip>
          <a:srcRect l="68510" t="49520" r="17597" b="36404"/>
          <a:stretch>
            <a:fillRect/>
          </a:stretch>
        </p:blipFill>
        <p:spPr bwMode="auto">
          <a:xfrm>
            <a:off x="280122" y="218911"/>
            <a:ext cx="457200" cy="453600"/>
          </a:xfrm>
          <a:custGeom>
            <a:avLst/>
            <a:gdLst>
              <a:gd name="csX0" fmla="*/ 228600 w 457200"/>
              <a:gd name="csY0" fmla="*/ 0 h 453600"/>
              <a:gd name="csX1" fmla="*/ 457200 w 457200"/>
              <a:gd name="csY1" fmla="*/ 226800 h 453600"/>
              <a:gd name="csX2" fmla="*/ 228600 w 457200"/>
              <a:gd name="csY2" fmla="*/ 453600 h 453600"/>
              <a:gd name="csX3" fmla="*/ 0 w 457200"/>
              <a:gd name="csY3" fmla="*/ 226800 h 453600"/>
              <a:gd name="csX4" fmla="*/ 228600 w 457200"/>
              <a:gd name="csY4" fmla="*/ 0 h 453600"/>
            </a:gdLst>
            <a:ahLst/>
            <a:cxnLst>
              <a:cxn ang="0">
                <a:pos x="csX0" y="csY0"/>
              </a:cxn>
              <a:cxn ang="0">
                <a:pos x="csX1" y="csY1"/>
              </a:cxn>
              <a:cxn ang="0">
                <a:pos x="csX2" y="csY2"/>
              </a:cxn>
              <a:cxn ang="0">
                <a:pos x="csX3" y="csY3"/>
              </a:cxn>
              <a:cxn ang="0">
                <a:pos x="csX4" y="csY4"/>
              </a:cxn>
            </a:cxnLst>
            <a:rect l="l" t="t" r="r" b="b"/>
            <a:pathLst>
              <a:path w="457200" h="453600">
                <a:moveTo>
                  <a:pt x="228600" y="0"/>
                </a:moveTo>
                <a:cubicBezTo>
                  <a:pt x="354852" y="0"/>
                  <a:pt x="457200" y="101542"/>
                  <a:pt x="457200" y="226800"/>
                </a:cubicBezTo>
                <a:cubicBezTo>
                  <a:pt x="457200" y="352058"/>
                  <a:pt x="354852" y="453600"/>
                  <a:pt x="228600" y="453600"/>
                </a:cubicBezTo>
                <a:cubicBezTo>
                  <a:pt x="102348" y="453600"/>
                  <a:pt x="0" y="352058"/>
                  <a:pt x="0" y="226800"/>
                </a:cubicBezTo>
                <a:cubicBezTo>
                  <a:pt x="0" y="101542"/>
                  <a:pt x="102348" y="0"/>
                  <a:pt x="228600" y="0"/>
                </a:cubicBezTo>
                <a:close/>
              </a:path>
            </a:pathLst>
          </a:custGeom>
          <a:noFill/>
          <a:extLst>
            <a:ext uri="{909E8E84-426E-40DD-AFC4-6F175D3DCCD1}">
              <a14:hiddenFill xmlns:a14="http://schemas.microsoft.com/office/drawing/2010/main">
                <a:solidFill>
                  <a:srgbClr val="FFFFFF"/>
                </a:solidFill>
              </a14:hiddenFill>
            </a:ext>
          </a:extLst>
        </p:spPr>
      </p:pic>
      <p:sp>
        <p:nvSpPr>
          <p:cNvPr id="4" name="Rectangle 3">
            <a:extLst>
              <a:ext uri="{FF2B5EF4-FFF2-40B4-BE49-F238E27FC236}">
                <a16:creationId xmlns:a16="http://schemas.microsoft.com/office/drawing/2014/main" id="{66A4E64E-2914-8BF3-7100-92BC1AB38DA2}"/>
              </a:ext>
            </a:extLst>
          </p:cNvPr>
          <p:cNvSpPr/>
          <p:nvPr/>
        </p:nvSpPr>
        <p:spPr>
          <a:xfrm>
            <a:off x="11661169" y="1100299"/>
            <a:ext cx="431514" cy="4651968"/>
          </a:xfrm>
          <a:prstGeom prst="rect">
            <a:avLst/>
          </a:prstGeom>
          <a:noFill/>
          <a:ln w="38100">
            <a:solidFill>
              <a:srgbClr val="0D2B6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4862412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Picture 15">
            <a:extLst>
              <a:ext uri="{FF2B5EF4-FFF2-40B4-BE49-F238E27FC236}">
                <a16:creationId xmlns:a16="http://schemas.microsoft.com/office/drawing/2014/main" id="{AC6DAC62-4C3B-4061-6D07-C3E752C2AB9A}"/>
              </a:ext>
            </a:extLst>
          </p:cNvPr>
          <p:cNvPicPr>
            <a:picLocks noChangeAspect="1"/>
          </p:cNvPicPr>
          <p:nvPr/>
        </p:nvPicPr>
        <p:blipFill rotWithShape="1">
          <a:blip r:embed="rId3">
            <a:extLst>
              <a:ext uri="{28A0092B-C50C-407E-A947-70E740481C1C}">
                <a14:useLocalDpi xmlns:a14="http://schemas.microsoft.com/office/drawing/2010/main" val="0"/>
              </a:ext>
            </a:extLst>
          </a:blip>
          <a:srcRect t="1" b="20253"/>
          <a:stretch/>
        </p:blipFill>
        <p:spPr>
          <a:xfrm rot="5400000">
            <a:off x="-1496598" y="1495523"/>
            <a:ext cx="6857206" cy="3866159"/>
          </a:xfrm>
          <a:prstGeom prst="rect">
            <a:avLst/>
          </a:prstGeom>
        </p:spPr>
      </p:pic>
      <p:sp>
        <p:nvSpPr>
          <p:cNvPr id="21" name="Parallelogram 20">
            <a:extLst>
              <a:ext uri="{FF2B5EF4-FFF2-40B4-BE49-F238E27FC236}">
                <a16:creationId xmlns:a16="http://schemas.microsoft.com/office/drawing/2014/main" id="{7D414D18-5755-E04A-9F18-78B613D26CC3}"/>
              </a:ext>
            </a:extLst>
          </p:cNvPr>
          <p:cNvSpPr/>
          <p:nvPr/>
        </p:nvSpPr>
        <p:spPr>
          <a:xfrm rot="3219954">
            <a:off x="4372868" y="590073"/>
            <a:ext cx="5234926" cy="5891910"/>
          </a:xfrm>
          <a:prstGeom prst="parallelogram">
            <a:avLst>
              <a:gd name="adj" fmla="val 82254"/>
            </a:avLst>
          </a:prstGeom>
          <a:gradFill>
            <a:gsLst>
              <a:gs pos="100000">
                <a:srgbClr val="00BAE1">
                  <a:alpha val="63000"/>
                </a:srgbClr>
              </a:gs>
              <a:gs pos="41000">
                <a:srgbClr val="00BAE1"/>
              </a:gs>
            </a:gsLst>
            <a:lin ang="6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latin typeface="Calibri" panose="020F0502020204030204" pitchFamily="34" charset="0"/>
            </a:endParaRPr>
          </a:p>
        </p:txBody>
      </p:sp>
      <p:sp>
        <p:nvSpPr>
          <p:cNvPr id="22" name="Parallelogram 21">
            <a:extLst>
              <a:ext uri="{FF2B5EF4-FFF2-40B4-BE49-F238E27FC236}">
                <a16:creationId xmlns:a16="http://schemas.microsoft.com/office/drawing/2014/main" id="{6C4FF89B-43F0-C143-898E-62998B3A9D07}"/>
              </a:ext>
            </a:extLst>
          </p:cNvPr>
          <p:cNvSpPr/>
          <p:nvPr/>
        </p:nvSpPr>
        <p:spPr>
          <a:xfrm rot="3260894">
            <a:off x="5352591" y="3987595"/>
            <a:ext cx="2844800" cy="3209005"/>
          </a:xfrm>
          <a:prstGeom prst="parallelogram">
            <a:avLst>
              <a:gd name="adj" fmla="val 80135"/>
            </a:avLst>
          </a:prstGeom>
          <a:gradFill>
            <a:gsLst>
              <a:gs pos="94000">
                <a:srgbClr val="92D050">
                  <a:alpha val="0"/>
                </a:srgbClr>
              </a:gs>
              <a:gs pos="18000">
                <a:srgbClr val="92D050"/>
              </a:gs>
            </a:gsLst>
            <a:lin ang="6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latin typeface="Calibri" panose="020F0502020204030204" pitchFamily="34" charset="0"/>
            </a:endParaRPr>
          </a:p>
        </p:txBody>
      </p:sp>
      <p:sp>
        <p:nvSpPr>
          <p:cNvPr id="8" name="TextBox 7">
            <a:extLst>
              <a:ext uri="{FF2B5EF4-FFF2-40B4-BE49-F238E27FC236}">
                <a16:creationId xmlns:a16="http://schemas.microsoft.com/office/drawing/2014/main" id="{863780E4-940A-BA4A-B02A-29E0408DB3CA}"/>
              </a:ext>
            </a:extLst>
          </p:cNvPr>
          <p:cNvSpPr txBox="1"/>
          <p:nvPr/>
        </p:nvSpPr>
        <p:spPr>
          <a:xfrm>
            <a:off x="-48606" y="6271611"/>
            <a:ext cx="4994245" cy="584775"/>
          </a:xfrm>
          <a:prstGeom prst="rect">
            <a:avLst/>
          </a:prstGeom>
          <a:noFill/>
        </p:spPr>
        <p:txBody>
          <a:bodyPr wrap="square" lIns="91440" tIns="45720" rIns="91440" bIns="45720" rtlCol="0" anchor="t">
            <a:spAutoFit/>
          </a:bodyPr>
          <a:lstStyle/>
          <a:p>
            <a:pPr>
              <a:spcBef>
                <a:spcPts val="600"/>
              </a:spcBef>
            </a:pPr>
            <a:r>
              <a:rPr lang="en-US" sz="800" dirty="0">
                <a:latin typeface="Calibri"/>
                <a:ea typeface="Calibri"/>
                <a:cs typeface="Calibri"/>
              </a:rPr>
              <a:t>Sandia National Laboratories is a </a:t>
            </a:r>
            <a:r>
              <a:rPr lang="en-US" sz="800" dirty="0" err="1">
                <a:latin typeface="Calibri"/>
                <a:ea typeface="Calibri"/>
                <a:cs typeface="Calibri"/>
              </a:rPr>
              <a:t>multimission</a:t>
            </a:r>
            <a:r>
              <a:rPr lang="en-US" sz="800" dirty="0">
                <a:latin typeface="Calibri"/>
                <a:ea typeface="Calibri"/>
                <a:cs typeface="Calibri"/>
              </a:rPr>
              <a:t> laboratory managed and operated by National Technology and Engineering Solutions of Sandia, LLC., a wholly owned subsidiary of Honeywell International, Inc., for the U.S. Department of Energy’s National Nuclear Security Administration under contract DE-NA0003525. </a:t>
            </a:r>
            <a:r>
              <a:rPr lang="en-US" sz="800" b="1" dirty="0">
                <a:ea typeface="+mn-lt"/>
                <a:cs typeface="+mn-lt"/>
              </a:rPr>
              <a:t>SAND2026-25756PE</a:t>
            </a:r>
            <a:endParaRPr lang="en-US" sz="800" b="1" dirty="0">
              <a:highlight>
                <a:srgbClr val="FFFF00"/>
              </a:highlight>
              <a:latin typeface="Calibri" panose="020F0502020204030204" pitchFamily="34" charset="0"/>
              <a:ea typeface="Calibri" panose="020F0502020204030204" pitchFamily="34" charset="0"/>
              <a:cs typeface="Calibri" panose="020F0502020204030204" pitchFamily="34" charset="0"/>
            </a:endParaRPr>
          </a:p>
        </p:txBody>
      </p:sp>
      <p:grpSp>
        <p:nvGrpSpPr>
          <p:cNvPr id="9" name="Group 8">
            <a:extLst>
              <a:ext uri="{FF2B5EF4-FFF2-40B4-BE49-F238E27FC236}">
                <a16:creationId xmlns:a16="http://schemas.microsoft.com/office/drawing/2014/main" id="{1E94C591-FD4E-2F43-88BF-1A4039179FFE}"/>
              </a:ext>
            </a:extLst>
          </p:cNvPr>
          <p:cNvGrpSpPr/>
          <p:nvPr/>
        </p:nvGrpSpPr>
        <p:grpSpPr>
          <a:xfrm>
            <a:off x="88535" y="6027393"/>
            <a:ext cx="1188568" cy="161968"/>
            <a:chOff x="704850" y="5922489"/>
            <a:chExt cx="1977917" cy="269534"/>
          </a:xfrm>
        </p:grpSpPr>
        <p:pic>
          <p:nvPicPr>
            <p:cNvPr id="10" name="Graphic 9">
              <a:extLst>
                <a:ext uri="{FF2B5EF4-FFF2-40B4-BE49-F238E27FC236}">
                  <a16:creationId xmlns:a16="http://schemas.microsoft.com/office/drawing/2014/main" id="{77F64A17-A125-024E-8B29-AB96BD3EB6B1}"/>
                </a:ext>
              </a:extLst>
            </p:cNvPr>
            <p:cNvPicPr>
              <a:picLocks noChangeAspect="1"/>
            </p:cNvPicPr>
            <p:nvPr userDrawn="1"/>
          </p:nvPicPr>
          <p:blipFill>
            <a:blip cstate="print">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1869759" y="5958284"/>
              <a:ext cx="813008" cy="233739"/>
            </a:xfrm>
            <a:prstGeom prst="rect">
              <a:avLst/>
            </a:prstGeom>
          </p:spPr>
        </p:pic>
        <p:pic>
          <p:nvPicPr>
            <p:cNvPr id="11" name="Picture 2">
              <a:extLst>
                <a:ext uri="{FF2B5EF4-FFF2-40B4-BE49-F238E27FC236}">
                  <a16:creationId xmlns:a16="http://schemas.microsoft.com/office/drawing/2014/main" id="{F2A1EDF1-D652-B946-B82D-AFD8C332FA1B}"/>
                </a:ext>
              </a:extLst>
            </p:cNvPr>
            <p:cNvPicPr>
              <a:picLocks noChangeAspect="1" noChangeArrowheads="1"/>
            </p:cNvPicPr>
            <p:nvPr userDrawn="1"/>
          </p:nvPicPr>
          <p:blipFill>
            <a:blip r:embed="rId5" cstate="print">
              <a:extLst>
                <a:ext uri="{28A0092B-C50C-407E-A947-70E740481C1C}">
                  <a14:useLocalDpi xmlns:a14="http://schemas.microsoft.com/office/drawing/2010/main"/>
                </a:ext>
              </a:extLst>
            </a:blip>
            <a:srcRect/>
            <a:stretch>
              <a:fillRect/>
            </a:stretch>
          </p:blipFill>
          <p:spPr bwMode="auto">
            <a:xfrm>
              <a:off x="704850" y="5922489"/>
              <a:ext cx="1071563" cy="269534"/>
            </a:xfrm>
            <a:prstGeom prst="rect">
              <a:avLst/>
            </a:prstGeom>
            <a:noFill/>
            <a:extLst>
              <a:ext uri="{909E8E84-426E-40DD-AFC4-6F175D3DCCD1}">
                <a14:hiddenFill xmlns:a14="http://schemas.microsoft.com/office/drawing/2010/main">
                  <a:solidFill>
                    <a:srgbClr val="FFFFFF"/>
                  </a:solidFill>
                </a14:hiddenFill>
              </a:ext>
            </a:extLst>
          </p:spPr>
        </p:pic>
      </p:grpSp>
      <p:sp>
        <p:nvSpPr>
          <p:cNvPr id="3" name="TextBox 2">
            <a:extLst>
              <a:ext uri="{FF2B5EF4-FFF2-40B4-BE49-F238E27FC236}">
                <a16:creationId xmlns:a16="http://schemas.microsoft.com/office/drawing/2014/main" id="{12EA1CD8-C306-4CC0-9610-47E66B70A06F}"/>
              </a:ext>
            </a:extLst>
          </p:cNvPr>
          <p:cNvSpPr txBox="1"/>
          <p:nvPr/>
        </p:nvSpPr>
        <p:spPr>
          <a:xfrm>
            <a:off x="3352972" y="2290574"/>
            <a:ext cx="6032371" cy="942822"/>
          </a:xfrm>
          <a:prstGeom prst="rect">
            <a:avLst/>
          </a:prstGeom>
          <a:noFill/>
        </p:spPr>
        <p:txBody>
          <a:bodyPr wrap="square" lIns="91440" tIns="45720" rIns="91440" bIns="45720" rtlCol="0" anchor="t">
            <a:spAutoFit/>
          </a:bodyPr>
          <a:lstStyle/>
          <a:p>
            <a:pPr marL="0" marR="0" lvl="0" indent="0" algn="l" defTabSz="457200" rtl="0" eaLnBrk="1" fontAlgn="auto" latinLnBrk="0" hangingPunct="1">
              <a:spcBef>
                <a:spcPts val="0"/>
              </a:spcBef>
              <a:spcAft>
                <a:spcPts val="0"/>
              </a:spcAft>
              <a:buClrTx/>
              <a:buSzTx/>
              <a:buFontTx/>
              <a:buNone/>
              <a:tabLst/>
              <a:defRPr/>
            </a:pPr>
            <a:r>
              <a:rPr lang="en-US" i="1" spc="300">
                <a:solidFill>
                  <a:srgbClr val="009DBC"/>
                </a:solidFill>
                <a:latin typeface="Exo 2"/>
                <a:cs typeface="Calibri Light"/>
              </a:rPr>
              <a:t>Understanding Water Security Through Three Worldviews</a:t>
            </a:r>
          </a:p>
          <a:p>
            <a:pPr>
              <a:lnSpc>
                <a:spcPts val="2640"/>
              </a:lnSpc>
              <a:spcAft>
                <a:spcPts val="1200"/>
              </a:spcAft>
            </a:pPr>
            <a:endParaRPr lang="en-US" i="1" spc="300">
              <a:solidFill>
                <a:srgbClr val="009DBC"/>
              </a:solidFill>
              <a:latin typeface="Exo 2" pitchFamily="2" charset="77"/>
              <a:cs typeface="Calibri Light" panose="020F0302020204030204" pitchFamily="34" charset="0"/>
            </a:endParaRPr>
          </a:p>
        </p:txBody>
      </p:sp>
      <p:sp>
        <p:nvSpPr>
          <p:cNvPr id="23" name="TextBox 22">
            <a:extLst>
              <a:ext uri="{FF2B5EF4-FFF2-40B4-BE49-F238E27FC236}">
                <a16:creationId xmlns:a16="http://schemas.microsoft.com/office/drawing/2014/main" id="{770B73B1-FB30-6248-818E-8946695424F9}"/>
              </a:ext>
            </a:extLst>
          </p:cNvPr>
          <p:cNvSpPr txBox="1"/>
          <p:nvPr/>
        </p:nvSpPr>
        <p:spPr>
          <a:xfrm>
            <a:off x="4021326" y="4098014"/>
            <a:ext cx="4994245" cy="738664"/>
          </a:xfrm>
          <a:prstGeom prst="rect">
            <a:avLst/>
          </a:prstGeom>
          <a:noFill/>
        </p:spPr>
        <p:txBody>
          <a:bodyPr wrap="square" lIns="91440" tIns="45720" rIns="91440" bIns="45720" rtlCol="0" anchor="t">
            <a:spAutoFit/>
          </a:bodyPr>
          <a:lstStyle/>
          <a:p>
            <a:pPr>
              <a:spcAft>
                <a:spcPts val="1200"/>
              </a:spcAft>
            </a:pPr>
            <a:endParaRPr lang="en-US" sz="1600">
              <a:solidFill>
                <a:schemeClr val="tx1">
                  <a:lumMod val="50000"/>
                  <a:lumOff val="50000"/>
                </a:schemeClr>
              </a:solidFill>
              <a:latin typeface="Exo 2"/>
              <a:cs typeface="Calibri Light"/>
            </a:endParaRPr>
          </a:p>
          <a:p>
            <a:pPr>
              <a:spcAft>
                <a:spcPts val="1200"/>
              </a:spcAft>
            </a:pPr>
            <a:r>
              <a:rPr lang="en-US" sz="1600">
                <a:solidFill>
                  <a:schemeClr val="tx1">
                    <a:lumMod val="50000"/>
                    <a:lumOff val="50000"/>
                  </a:schemeClr>
                </a:solidFill>
                <a:latin typeface="Exo 2"/>
                <a:cs typeface="Calibri Light"/>
              </a:rPr>
              <a:t>2026</a:t>
            </a:r>
          </a:p>
        </p:txBody>
      </p:sp>
      <p:grpSp>
        <p:nvGrpSpPr>
          <p:cNvPr id="39" name="Group 38">
            <a:extLst>
              <a:ext uri="{FF2B5EF4-FFF2-40B4-BE49-F238E27FC236}">
                <a16:creationId xmlns:a16="http://schemas.microsoft.com/office/drawing/2014/main" id="{39C887CA-BA63-8C46-B214-6AF9D6718B22}"/>
              </a:ext>
            </a:extLst>
          </p:cNvPr>
          <p:cNvGrpSpPr/>
          <p:nvPr/>
        </p:nvGrpSpPr>
        <p:grpSpPr>
          <a:xfrm>
            <a:off x="11141725" y="0"/>
            <a:ext cx="676199" cy="1163782"/>
            <a:chOff x="10652063" y="0"/>
            <a:chExt cx="1133535" cy="1950887"/>
          </a:xfrm>
        </p:grpSpPr>
        <p:sp>
          <p:nvSpPr>
            <p:cNvPr id="37" name="Rectangle 36">
              <a:extLst>
                <a:ext uri="{FF2B5EF4-FFF2-40B4-BE49-F238E27FC236}">
                  <a16:creationId xmlns:a16="http://schemas.microsoft.com/office/drawing/2014/main" id="{454060F7-9F13-F740-9D7A-81E5B7988E12}"/>
                </a:ext>
              </a:extLst>
            </p:cNvPr>
            <p:cNvSpPr/>
            <p:nvPr/>
          </p:nvSpPr>
          <p:spPr>
            <a:xfrm>
              <a:off x="10652063" y="0"/>
              <a:ext cx="1133535" cy="1950887"/>
            </a:xfrm>
            <a:prstGeom prst="rect">
              <a:avLst/>
            </a:prstGeom>
            <a:gradFill flip="none" rotWithShape="1">
              <a:gsLst>
                <a:gs pos="14000">
                  <a:srgbClr val="00ABD4"/>
                </a:gs>
                <a:gs pos="100000">
                  <a:srgbClr val="00ABD4">
                    <a:alpha val="0"/>
                  </a:srgbClr>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alibri" panose="020F0502020204030204" pitchFamily="34" charset="0"/>
              </a:endParaRPr>
            </a:p>
          </p:txBody>
        </p:sp>
        <p:pic>
          <p:nvPicPr>
            <p:cNvPr id="38" name="Graphic 37">
              <a:extLst>
                <a:ext uri="{FF2B5EF4-FFF2-40B4-BE49-F238E27FC236}">
                  <a16:creationId xmlns:a16="http://schemas.microsoft.com/office/drawing/2014/main" id="{A484513D-1D1F-2445-9FB5-104ECC2A9708}"/>
                </a:ext>
              </a:extLst>
            </p:cNvPr>
            <p:cNvPicPr>
              <a:picLocks noChangeAspect="1"/>
            </p:cNvPicPr>
            <p:nvPr/>
          </p:nvPicPr>
          <p:blipFill rotWithShape="1">
            <a:blip>
              <a:extLst>
                <a:ext uri="{28A0092B-C50C-407E-A947-70E740481C1C}">
                  <a14:useLocalDpi xmlns:a14="http://schemas.microsoft.com/office/drawing/2010/main" val="0"/>
                </a:ext>
                <a:ext uri="{96DAC541-7B7A-43D3-8B79-37D633B846F1}">
                  <asvg:svgBlip xmlns:asvg="http://schemas.microsoft.com/office/drawing/2016/SVG/main" r:embed="rId6"/>
                </a:ext>
              </a:extLst>
            </a:blip>
            <a:srcRect r="59217"/>
            <a:stretch/>
          </p:blipFill>
          <p:spPr>
            <a:xfrm>
              <a:off x="10786664" y="411723"/>
              <a:ext cx="844584" cy="907470"/>
            </a:xfrm>
            <a:prstGeom prst="rect">
              <a:avLst/>
            </a:prstGeom>
          </p:spPr>
        </p:pic>
      </p:grpSp>
      <p:sp>
        <p:nvSpPr>
          <p:cNvPr id="40" name="Parallelogram 39">
            <a:extLst>
              <a:ext uri="{FF2B5EF4-FFF2-40B4-BE49-F238E27FC236}">
                <a16:creationId xmlns:a16="http://schemas.microsoft.com/office/drawing/2014/main" id="{2F63753B-6BD2-FF47-AC23-FF63589C92C2}"/>
              </a:ext>
            </a:extLst>
          </p:cNvPr>
          <p:cNvSpPr/>
          <p:nvPr/>
        </p:nvSpPr>
        <p:spPr>
          <a:xfrm>
            <a:off x="396654" y="1213471"/>
            <a:ext cx="982961" cy="58118"/>
          </a:xfrm>
          <a:prstGeom prst="parallelogram">
            <a:avLst>
              <a:gd name="adj" fmla="val 80135"/>
            </a:avLst>
          </a:prstGeom>
          <a:gradFill>
            <a:gsLst>
              <a:gs pos="100000">
                <a:srgbClr val="92D050">
                  <a:alpha val="28000"/>
                </a:srgbClr>
              </a:gs>
              <a:gs pos="53000">
                <a:srgbClr val="92D050"/>
              </a:gs>
            </a:gsLst>
            <a:lin ang="6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latin typeface="Calibri" panose="020F0502020204030204" pitchFamily="34" charset="0"/>
            </a:endParaRPr>
          </a:p>
        </p:txBody>
      </p:sp>
      <p:pic>
        <p:nvPicPr>
          <p:cNvPr id="18" name="Graphic 17">
            <a:extLst>
              <a:ext uri="{FF2B5EF4-FFF2-40B4-BE49-F238E27FC236}">
                <a16:creationId xmlns:a16="http://schemas.microsoft.com/office/drawing/2014/main" id="{26054BE5-C991-074A-93A4-11ED4D309067}"/>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1073" y="5595437"/>
            <a:ext cx="2172781" cy="330140"/>
          </a:xfrm>
          <a:prstGeom prst="rect">
            <a:avLst/>
          </a:prstGeom>
        </p:spPr>
      </p:pic>
      <p:sp>
        <p:nvSpPr>
          <p:cNvPr id="4" name="TextBox 3">
            <a:extLst>
              <a:ext uri="{FF2B5EF4-FFF2-40B4-BE49-F238E27FC236}">
                <a16:creationId xmlns:a16="http://schemas.microsoft.com/office/drawing/2014/main" id="{0BB95FED-E163-41A2-AED7-3336EDB84FAC}"/>
              </a:ext>
            </a:extLst>
          </p:cNvPr>
          <p:cNvSpPr txBox="1"/>
          <p:nvPr/>
        </p:nvSpPr>
        <p:spPr>
          <a:xfrm>
            <a:off x="3284214" y="974956"/>
            <a:ext cx="6197574" cy="1118255"/>
          </a:xfrm>
          <a:prstGeom prst="rect">
            <a:avLst/>
          </a:prstGeom>
          <a:noFill/>
        </p:spPr>
        <p:txBody>
          <a:bodyPr wrap="square" lIns="91440" tIns="45720" rIns="91440" bIns="45720" rtlCol="0" anchor="t">
            <a:spAutoFit/>
          </a:bodyPr>
          <a:lstStyle/>
          <a:p>
            <a:pPr>
              <a:lnSpc>
                <a:spcPts val="4000"/>
              </a:lnSpc>
            </a:pPr>
            <a:r>
              <a:rPr lang="en-US" sz="3600" b="1" spc="200">
                <a:solidFill>
                  <a:srgbClr val="002060"/>
                </a:solidFill>
                <a:latin typeface="Exo 2"/>
                <a:cs typeface="Calibri Light"/>
              </a:rPr>
              <a:t>How Water Connects Everything</a:t>
            </a:r>
          </a:p>
        </p:txBody>
      </p:sp>
      <p:sp>
        <p:nvSpPr>
          <p:cNvPr id="17" name="Parallelogram 16">
            <a:extLst>
              <a:ext uri="{FF2B5EF4-FFF2-40B4-BE49-F238E27FC236}">
                <a16:creationId xmlns:a16="http://schemas.microsoft.com/office/drawing/2014/main" id="{8AB94D8B-79A1-5021-DCC7-0779D40E8842}"/>
              </a:ext>
            </a:extLst>
          </p:cNvPr>
          <p:cNvSpPr/>
          <p:nvPr/>
        </p:nvSpPr>
        <p:spPr>
          <a:xfrm rot="3617227">
            <a:off x="9719325" y="7524627"/>
            <a:ext cx="2844800" cy="3209005"/>
          </a:xfrm>
          <a:prstGeom prst="parallelogram">
            <a:avLst>
              <a:gd name="adj" fmla="val 80135"/>
            </a:avLst>
          </a:prstGeom>
          <a:gradFill>
            <a:gsLst>
              <a:gs pos="94000">
                <a:srgbClr val="92D050">
                  <a:alpha val="0"/>
                </a:srgbClr>
              </a:gs>
              <a:gs pos="18000">
                <a:srgbClr val="92D050"/>
              </a:gs>
            </a:gsLst>
            <a:lin ang="6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latin typeface="Calibri" panose="020F0502020204030204" pitchFamily="34" charset="0"/>
            </a:endParaRPr>
          </a:p>
        </p:txBody>
      </p:sp>
      <p:sp>
        <p:nvSpPr>
          <p:cNvPr id="19" name="Parallelogram 18">
            <a:extLst>
              <a:ext uri="{FF2B5EF4-FFF2-40B4-BE49-F238E27FC236}">
                <a16:creationId xmlns:a16="http://schemas.microsoft.com/office/drawing/2014/main" id="{B21047A5-2CA5-2DF5-11B3-9DCDCDA685CF}"/>
              </a:ext>
            </a:extLst>
          </p:cNvPr>
          <p:cNvSpPr/>
          <p:nvPr/>
        </p:nvSpPr>
        <p:spPr>
          <a:xfrm>
            <a:off x="7307916" y="9187527"/>
            <a:ext cx="5234926" cy="5891910"/>
          </a:xfrm>
          <a:prstGeom prst="parallelogram">
            <a:avLst>
              <a:gd name="adj" fmla="val 82254"/>
            </a:avLst>
          </a:prstGeom>
          <a:gradFill>
            <a:gsLst>
              <a:gs pos="100000">
                <a:srgbClr val="00BAE1">
                  <a:alpha val="63000"/>
                </a:srgbClr>
              </a:gs>
              <a:gs pos="41000">
                <a:srgbClr val="00BAE1"/>
              </a:gs>
            </a:gsLst>
            <a:lin ang="6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latin typeface="Calibri" panose="020F0502020204030204" pitchFamily="34" charset="0"/>
            </a:endParaRPr>
          </a:p>
        </p:txBody>
      </p:sp>
    </p:spTree>
    <p:extLst>
      <p:ext uri="{BB962C8B-B14F-4D97-AF65-F5344CB8AC3E}">
        <p14:creationId xmlns:p14="http://schemas.microsoft.com/office/powerpoint/2010/main" val="31249788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5B25D0CC-62BE-D275-672E-31F359A9F356}"/>
              </a:ext>
            </a:extLst>
          </p:cNvPr>
          <p:cNvSpPr>
            <a:spLocks noGrp="1"/>
          </p:cNvSpPr>
          <p:nvPr>
            <p:ph type="body" sz="quarter" idx="10"/>
          </p:nvPr>
        </p:nvSpPr>
        <p:spPr>
          <a:xfrm>
            <a:off x="298811" y="1053295"/>
            <a:ext cx="4371160" cy="5176590"/>
          </a:xfrm>
        </p:spPr>
        <p:txBody>
          <a:bodyPr/>
          <a:lstStyle/>
          <a:p>
            <a:pPr marL="285750" indent="-285750">
              <a:buFont typeface="Arial" panose="020B0604020202020204" pitchFamily="34" charset="0"/>
              <a:buChar char="•"/>
            </a:pPr>
            <a:r>
              <a:rPr lang="en-US" sz="2200" dirty="0">
                <a:latin typeface="Exo 2" panose="00000500000000000000" pitchFamily="2" charset="0"/>
              </a:rPr>
              <a:t>Water and energy are deeply interconnected</a:t>
            </a:r>
          </a:p>
          <a:p>
            <a:pPr marL="285750" indent="-285750">
              <a:buFont typeface="Arial" panose="020B0604020202020204" pitchFamily="34" charset="0"/>
              <a:buChar char="•"/>
            </a:pPr>
            <a:r>
              <a:rPr lang="en-US" sz="2200" dirty="0">
                <a:latin typeface="Exo 2" panose="00000500000000000000" pitchFamily="2" charset="0"/>
              </a:rPr>
              <a:t>Water systems rely on energy for collection, pumping, distribution, and treatment</a:t>
            </a:r>
          </a:p>
          <a:p>
            <a:pPr marL="285750" indent="-285750">
              <a:buFont typeface="Arial" panose="020B0604020202020204" pitchFamily="34" charset="0"/>
              <a:buChar char="•"/>
            </a:pPr>
            <a:r>
              <a:rPr lang="en-US" sz="2200" dirty="0">
                <a:latin typeface="Exo 2" panose="00000500000000000000" pitchFamily="2" charset="0"/>
              </a:rPr>
              <a:t>Energy systems rely on water for power generation, cooling, and some fuel production</a:t>
            </a:r>
          </a:p>
          <a:p>
            <a:pPr marL="285750" indent="-285750">
              <a:buFont typeface="Arial" panose="020B0604020202020204" pitchFamily="34" charset="0"/>
              <a:buChar char="•"/>
            </a:pPr>
            <a:r>
              <a:rPr lang="en-US" sz="2200" dirty="0">
                <a:latin typeface="Exo 2" panose="00000500000000000000" pitchFamily="2" charset="0"/>
              </a:rPr>
              <a:t>These interdependencies are influenced by local resource conditions, infrastructure, governance, and market dynamics</a:t>
            </a:r>
          </a:p>
          <a:p>
            <a:endParaRPr lang="en-US" sz="2200" dirty="0">
              <a:latin typeface="Exo 2" panose="00000500000000000000" pitchFamily="2" charset="0"/>
            </a:endParaRPr>
          </a:p>
        </p:txBody>
      </p:sp>
      <p:sp>
        <p:nvSpPr>
          <p:cNvPr id="3" name="Title 2">
            <a:extLst>
              <a:ext uri="{FF2B5EF4-FFF2-40B4-BE49-F238E27FC236}">
                <a16:creationId xmlns:a16="http://schemas.microsoft.com/office/drawing/2014/main" id="{57740024-8D1F-5519-D9F1-A116125D2296}"/>
              </a:ext>
            </a:extLst>
          </p:cNvPr>
          <p:cNvSpPr>
            <a:spLocks noGrp="1"/>
          </p:cNvSpPr>
          <p:nvPr>
            <p:ph type="title"/>
          </p:nvPr>
        </p:nvSpPr>
        <p:spPr/>
        <p:txBody>
          <a:bodyPr/>
          <a:lstStyle/>
          <a:p>
            <a:r>
              <a:rPr lang="en-US"/>
              <a:t>    Energy-Water Nexus</a:t>
            </a:r>
          </a:p>
        </p:txBody>
      </p:sp>
      <p:pic>
        <p:nvPicPr>
          <p:cNvPr id="12" name="Picture 11">
            <a:extLst>
              <a:ext uri="{FF2B5EF4-FFF2-40B4-BE49-F238E27FC236}">
                <a16:creationId xmlns:a16="http://schemas.microsoft.com/office/drawing/2014/main" id="{EECC66AC-AE01-B732-EFE5-7C5CC9AD6EE0}"/>
              </a:ext>
            </a:extLst>
          </p:cNvPr>
          <p:cNvPicPr>
            <a:picLocks noChangeAspect="1" noChangeArrowheads="1"/>
          </p:cNvPicPr>
          <p:nvPr/>
        </p:nvPicPr>
        <p:blipFill rotWithShape="1">
          <a:blip r:embed="rId3">
            <a:alphaModFix/>
            <a:extLst>
              <a:ext uri="{28A0092B-C50C-407E-A947-70E740481C1C}">
                <a14:useLocalDpi xmlns:a14="http://schemas.microsoft.com/office/drawing/2010/main" val="0"/>
              </a:ext>
            </a:extLst>
          </a:blip>
          <a:srcRect l="68510" t="49520" r="17597" b="36404"/>
          <a:stretch>
            <a:fillRect/>
          </a:stretch>
        </p:blipFill>
        <p:spPr bwMode="auto">
          <a:xfrm>
            <a:off x="280122" y="225957"/>
            <a:ext cx="457200" cy="453600"/>
          </a:xfrm>
          <a:custGeom>
            <a:avLst/>
            <a:gdLst>
              <a:gd name="csX0" fmla="*/ 228600 w 457200"/>
              <a:gd name="csY0" fmla="*/ 0 h 453600"/>
              <a:gd name="csX1" fmla="*/ 457200 w 457200"/>
              <a:gd name="csY1" fmla="*/ 226800 h 453600"/>
              <a:gd name="csX2" fmla="*/ 228600 w 457200"/>
              <a:gd name="csY2" fmla="*/ 453600 h 453600"/>
              <a:gd name="csX3" fmla="*/ 0 w 457200"/>
              <a:gd name="csY3" fmla="*/ 226800 h 453600"/>
              <a:gd name="csX4" fmla="*/ 228600 w 457200"/>
              <a:gd name="csY4" fmla="*/ 0 h 453600"/>
            </a:gdLst>
            <a:ahLst/>
            <a:cxnLst>
              <a:cxn ang="0">
                <a:pos x="csX0" y="csY0"/>
              </a:cxn>
              <a:cxn ang="0">
                <a:pos x="csX1" y="csY1"/>
              </a:cxn>
              <a:cxn ang="0">
                <a:pos x="csX2" y="csY2"/>
              </a:cxn>
              <a:cxn ang="0">
                <a:pos x="csX3" y="csY3"/>
              </a:cxn>
              <a:cxn ang="0">
                <a:pos x="csX4" y="csY4"/>
              </a:cxn>
            </a:cxnLst>
            <a:rect l="l" t="t" r="r" b="b"/>
            <a:pathLst>
              <a:path w="457200" h="453600">
                <a:moveTo>
                  <a:pt x="228600" y="0"/>
                </a:moveTo>
                <a:cubicBezTo>
                  <a:pt x="354852" y="0"/>
                  <a:pt x="457200" y="101542"/>
                  <a:pt x="457200" y="226800"/>
                </a:cubicBezTo>
                <a:cubicBezTo>
                  <a:pt x="457200" y="352058"/>
                  <a:pt x="354852" y="453600"/>
                  <a:pt x="228600" y="453600"/>
                </a:cubicBezTo>
                <a:cubicBezTo>
                  <a:pt x="102348" y="453600"/>
                  <a:pt x="0" y="352058"/>
                  <a:pt x="0" y="226800"/>
                </a:cubicBezTo>
                <a:cubicBezTo>
                  <a:pt x="0" y="101542"/>
                  <a:pt x="102348" y="0"/>
                  <a:pt x="228600" y="0"/>
                </a:cubicBezTo>
                <a:close/>
              </a:path>
            </a:pathLst>
          </a:custGeom>
          <a:noFill/>
          <a:extLst>
            <a:ext uri="{909E8E84-426E-40DD-AFC4-6F175D3DCCD1}">
              <a14:hiddenFill xmlns:a14="http://schemas.microsoft.com/office/drawing/2010/main">
                <a:solidFill>
                  <a:srgbClr val="FFFFFF"/>
                </a:solidFill>
              </a14:hiddenFill>
            </a:ext>
          </a:extLst>
        </p:spPr>
      </p:pic>
      <p:pic>
        <p:nvPicPr>
          <p:cNvPr id="9" name="Picture 8">
            <a:extLst>
              <a:ext uri="{FF2B5EF4-FFF2-40B4-BE49-F238E27FC236}">
                <a16:creationId xmlns:a16="http://schemas.microsoft.com/office/drawing/2014/main" id="{1048C9A8-3696-658E-CDE3-5681F808815E}"/>
              </a:ext>
            </a:extLst>
          </p:cNvPr>
          <p:cNvPicPr>
            <a:picLocks noChangeAspect="1"/>
          </p:cNvPicPr>
          <p:nvPr/>
        </p:nvPicPr>
        <p:blipFill>
          <a:blip r:embed="rId4"/>
          <a:stretch>
            <a:fillRect/>
          </a:stretch>
        </p:blipFill>
        <p:spPr>
          <a:xfrm>
            <a:off x="4876800" y="883230"/>
            <a:ext cx="7225229" cy="5126639"/>
          </a:xfrm>
          <a:prstGeom prst="rect">
            <a:avLst/>
          </a:prstGeom>
        </p:spPr>
      </p:pic>
    </p:spTree>
    <p:extLst>
      <p:ext uri="{BB962C8B-B14F-4D97-AF65-F5344CB8AC3E}">
        <p14:creationId xmlns:p14="http://schemas.microsoft.com/office/powerpoint/2010/main" val="32743806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8B538F9-7CBA-A762-2C1D-16DDF690D95C}"/>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4111E6B7-2B65-6FF3-BDF9-E295C016CD30}"/>
              </a:ext>
            </a:extLst>
          </p:cNvPr>
          <p:cNvSpPr>
            <a:spLocks noGrp="1"/>
          </p:cNvSpPr>
          <p:nvPr>
            <p:ph type="body" sz="quarter" idx="10"/>
          </p:nvPr>
        </p:nvSpPr>
        <p:spPr>
          <a:xfrm>
            <a:off x="298810" y="1015195"/>
            <a:ext cx="5492390" cy="5176590"/>
          </a:xfrm>
        </p:spPr>
        <p:txBody>
          <a:bodyPr/>
          <a:lstStyle/>
          <a:p>
            <a:pPr marL="342900" indent="-342900">
              <a:buFont typeface="Arial" panose="020B0604020202020204" pitchFamily="34" charset="0"/>
              <a:buChar char="•"/>
            </a:pPr>
            <a:r>
              <a:rPr lang="en-US" sz="2200">
                <a:latin typeface="Exo 2" panose="00000500000000000000" pitchFamily="2" charset="0"/>
              </a:rPr>
              <a:t>Data centers are part of modern critical infrastructure and support many digital services people use every day</a:t>
            </a:r>
          </a:p>
          <a:p>
            <a:pPr marL="342900" indent="-342900">
              <a:buFont typeface="Arial" panose="020B0604020202020204" pitchFamily="34" charset="0"/>
              <a:buChar char="•"/>
            </a:pPr>
            <a:r>
              <a:rPr lang="en-US" sz="2200">
                <a:latin typeface="Exo 2" panose="00000500000000000000" pitchFamily="2" charset="0"/>
              </a:rPr>
              <a:t>They rely on large amounts of electricity to power servers, storage, and cooling equipment</a:t>
            </a:r>
          </a:p>
          <a:p>
            <a:pPr marL="342900" indent="-342900">
              <a:buFont typeface="Arial" panose="020B0604020202020204" pitchFamily="34" charset="0"/>
              <a:buChar char="•"/>
            </a:pPr>
            <a:r>
              <a:rPr lang="en-US" sz="2200">
                <a:latin typeface="Exo 2" panose="00000500000000000000" pitchFamily="2" charset="0"/>
              </a:rPr>
              <a:t>Water may be used directly for cooling and maintaining facility operations</a:t>
            </a:r>
          </a:p>
          <a:p>
            <a:pPr marL="342900" indent="-342900">
              <a:buFont typeface="Arial" panose="020B0604020202020204" pitchFamily="34" charset="0"/>
              <a:buChar char="•"/>
            </a:pPr>
            <a:r>
              <a:rPr lang="en-US" sz="2200">
                <a:latin typeface="Exo 2" panose="00000500000000000000" pitchFamily="2" charset="0"/>
              </a:rPr>
              <a:t>Water is also used indirectly through the energy systems that supply electricity to data centers</a:t>
            </a:r>
          </a:p>
          <a:p>
            <a:pPr marL="342900" indent="-342900">
              <a:buFont typeface="Arial" panose="020B0604020202020204" pitchFamily="34" charset="0"/>
              <a:buChar char="•"/>
            </a:pPr>
            <a:r>
              <a:rPr lang="en-US" sz="2200">
                <a:latin typeface="Exo 2" panose="00000500000000000000" pitchFamily="2" charset="0"/>
              </a:rPr>
              <a:t>Because of these direct and indirect demands, data centers highlight the interconnected nature of water, energy, and built infrastructure</a:t>
            </a:r>
          </a:p>
          <a:p>
            <a:pPr marL="342900" indent="-342900">
              <a:buFont typeface="Arial" panose="020B0604020202020204" pitchFamily="34" charset="0"/>
              <a:buChar char="•"/>
            </a:pPr>
            <a:endParaRPr lang="en-US" sz="2200">
              <a:latin typeface="Exo 2" panose="00000500000000000000" pitchFamily="2" charset="0"/>
            </a:endParaRPr>
          </a:p>
        </p:txBody>
      </p:sp>
      <p:sp>
        <p:nvSpPr>
          <p:cNvPr id="3" name="Title 2">
            <a:extLst>
              <a:ext uri="{FF2B5EF4-FFF2-40B4-BE49-F238E27FC236}">
                <a16:creationId xmlns:a16="http://schemas.microsoft.com/office/drawing/2014/main" id="{307A3AD4-87BA-E900-FFEE-BBD08E54023C}"/>
              </a:ext>
            </a:extLst>
          </p:cNvPr>
          <p:cNvSpPr>
            <a:spLocks noGrp="1"/>
          </p:cNvSpPr>
          <p:nvPr>
            <p:ph type="title"/>
          </p:nvPr>
        </p:nvSpPr>
        <p:spPr/>
        <p:txBody>
          <a:bodyPr/>
          <a:lstStyle/>
          <a:p>
            <a:r>
              <a:rPr lang="en-US"/>
              <a:t>    Example: Data Centers</a:t>
            </a:r>
          </a:p>
        </p:txBody>
      </p:sp>
      <p:pic>
        <p:nvPicPr>
          <p:cNvPr id="12" name="Picture 11">
            <a:extLst>
              <a:ext uri="{FF2B5EF4-FFF2-40B4-BE49-F238E27FC236}">
                <a16:creationId xmlns:a16="http://schemas.microsoft.com/office/drawing/2014/main" id="{17F5A408-0944-2927-68E9-D9F1202C9074}"/>
              </a:ext>
            </a:extLst>
          </p:cNvPr>
          <p:cNvPicPr>
            <a:picLocks noChangeAspect="1" noChangeArrowheads="1"/>
          </p:cNvPicPr>
          <p:nvPr/>
        </p:nvPicPr>
        <p:blipFill rotWithShape="1">
          <a:blip r:embed="rId3">
            <a:alphaModFix/>
            <a:extLst>
              <a:ext uri="{28A0092B-C50C-407E-A947-70E740481C1C}">
                <a14:useLocalDpi xmlns:a14="http://schemas.microsoft.com/office/drawing/2010/main" val="0"/>
              </a:ext>
            </a:extLst>
          </a:blip>
          <a:srcRect l="68510" t="49520" r="17597" b="36404"/>
          <a:stretch>
            <a:fillRect/>
          </a:stretch>
        </p:blipFill>
        <p:spPr bwMode="auto">
          <a:xfrm>
            <a:off x="298810" y="174515"/>
            <a:ext cx="457200" cy="453600"/>
          </a:xfrm>
          <a:custGeom>
            <a:avLst/>
            <a:gdLst>
              <a:gd name="csX0" fmla="*/ 228600 w 457200"/>
              <a:gd name="csY0" fmla="*/ 0 h 453600"/>
              <a:gd name="csX1" fmla="*/ 457200 w 457200"/>
              <a:gd name="csY1" fmla="*/ 226800 h 453600"/>
              <a:gd name="csX2" fmla="*/ 228600 w 457200"/>
              <a:gd name="csY2" fmla="*/ 453600 h 453600"/>
              <a:gd name="csX3" fmla="*/ 0 w 457200"/>
              <a:gd name="csY3" fmla="*/ 226800 h 453600"/>
              <a:gd name="csX4" fmla="*/ 228600 w 457200"/>
              <a:gd name="csY4" fmla="*/ 0 h 453600"/>
            </a:gdLst>
            <a:ahLst/>
            <a:cxnLst>
              <a:cxn ang="0">
                <a:pos x="csX0" y="csY0"/>
              </a:cxn>
              <a:cxn ang="0">
                <a:pos x="csX1" y="csY1"/>
              </a:cxn>
              <a:cxn ang="0">
                <a:pos x="csX2" y="csY2"/>
              </a:cxn>
              <a:cxn ang="0">
                <a:pos x="csX3" y="csY3"/>
              </a:cxn>
              <a:cxn ang="0">
                <a:pos x="csX4" y="csY4"/>
              </a:cxn>
            </a:cxnLst>
            <a:rect l="l" t="t" r="r" b="b"/>
            <a:pathLst>
              <a:path w="457200" h="453600">
                <a:moveTo>
                  <a:pt x="228600" y="0"/>
                </a:moveTo>
                <a:cubicBezTo>
                  <a:pt x="354852" y="0"/>
                  <a:pt x="457200" y="101542"/>
                  <a:pt x="457200" y="226800"/>
                </a:cubicBezTo>
                <a:cubicBezTo>
                  <a:pt x="457200" y="352058"/>
                  <a:pt x="354852" y="453600"/>
                  <a:pt x="228600" y="453600"/>
                </a:cubicBezTo>
                <a:cubicBezTo>
                  <a:pt x="102348" y="453600"/>
                  <a:pt x="0" y="352058"/>
                  <a:pt x="0" y="226800"/>
                </a:cubicBezTo>
                <a:cubicBezTo>
                  <a:pt x="0" y="101542"/>
                  <a:pt x="102348" y="0"/>
                  <a:pt x="228600" y="0"/>
                </a:cubicBezTo>
                <a:close/>
              </a:path>
            </a:pathLst>
          </a:custGeom>
          <a:noFill/>
          <a:extLst>
            <a:ext uri="{909E8E84-426E-40DD-AFC4-6F175D3DCCD1}">
              <a14:hiddenFill xmlns:a14="http://schemas.microsoft.com/office/drawing/2010/main">
                <a:solidFill>
                  <a:srgbClr val="FFFFFF"/>
                </a:solidFill>
              </a14:hiddenFill>
            </a:ext>
          </a:extLst>
        </p:spPr>
      </p:pic>
      <p:pic>
        <p:nvPicPr>
          <p:cNvPr id="3074" name="Picture 2" descr="U.S. Data Center Power Map by State (2026)">
            <a:extLst>
              <a:ext uri="{FF2B5EF4-FFF2-40B4-BE49-F238E27FC236}">
                <a16:creationId xmlns:a16="http://schemas.microsoft.com/office/drawing/2014/main" id="{D168914C-BB86-A2FD-0DE6-51030706F0A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493700" y="879076"/>
            <a:ext cx="5012928" cy="3341952"/>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0691D3AC-70AF-4C96-EBF5-3BC74527367D}"/>
              </a:ext>
            </a:extLst>
          </p:cNvPr>
          <p:cNvSpPr txBox="1"/>
          <p:nvPr/>
        </p:nvSpPr>
        <p:spPr>
          <a:xfrm>
            <a:off x="10222786" y="4067139"/>
            <a:ext cx="1890017" cy="276999"/>
          </a:xfrm>
          <a:prstGeom prst="rect">
            <a:avLst/>
          </a:prstGeom>
          <a:noFill/>
        </p:spPr>
        <p:txBody>
          <a:bodyPr wrap="square" rtlCol="0">
            <a:spAutoFit/>
          </a:bodyPr>
          <a:lstStyle/>
          <a:p>
            <a:r>
              <a:rPr lang="en-US" sz="1200">
                <a:latin typeface="Exo 2" panose="00000500000000000000" pitchFamily="2" charset="0"/>
                <a:hlinkClick r:id="rId5"/>
              </a:rPr>
              <a:t>Electric Choice, 2026</a:t>
            </a:r>
            <a:endParaRPr lang="en-US" sz="1200">
              <a:latin typeface="Exo 2" panose="00000500000000000000" pitchFamily="2" charset="0"/>
            </a:endParaRPr>
          </a:p>
        </p:txBody>
      </p:sp>
      <p:pic>
        <p:nvPicPr>
          <p:cNvPr id="5" name="Picture 4">
            <a:extLst>
              <a:ext uri="{FF2B5EF4-FFF2-40B4-BE49-F238E27FC236}">
                <a16:creationId xmlns:a16="http://schemas.microsoft.com/office/drawing/2014/main" id="{88683ED1-7252-C79F-9F6C-A25F68C8D6AA}"/>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493700" y="4374916"/>
            <a:ext cx="5411056" cy="2107353"/>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id="{2D179054-16DE-EA63-8B0E-5CB657613F93}"/>
              </a:ext>
            </a:extLst>
          </p:cNvPr>
          <p:cNvSpPr txBox="1"/>
          <p:nvPr/>
        </p:nvSpPr>
        <p:spPr>
          <a:xfrm>
            <a:off x="6493700" y="6550223"/>
            <a:ext cx="3143892" cy="276999"/>
          </a:xfrm>
          <a:prstGeom prst="rect">
            <a:avLst/>
          </a:prstGeom>
          <a:noFill/>
        </p:spPr>
        <p:txBody>
          <a:bodyPr wrap="square" rtlCol="0">
            <a:spAutoFit/>
          </a:bodyPr>
          <a:lstStyle/>
          <a:p>
            <a:r>
              <a:rPr lang="en-US" sz="1200">
                <a:latin typeface="Exo 2" panose="00000500000000000000" pitchFamily="2" charset="0"/>
                <a:hlinkClick r:id="rId7"/>
              </a:rPr>
              <a:t>Lei et al., 2025</a:t>
            </a:r>
            <a:endParaRPr lang="en-US" sz="1200">
              <a:latin typeface="Exo 2" panose="00000500000000000000" pitchFamily="2" charset="0"/>
            </a:endParaRPr>
          </a:p>
        </p:txBody>
      </p:sp>
    </p:spTree>
    <p:extLst>
      <p:ext uri="{BB962C8B-B14F-4D97-AF65-F5344CB8AC3E}">
        <p14:creationId xmlns:p14="http://schemas.microsoft.com/office/powerpoint/2010/main" val="19238234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E304FE4-6881-631F-409B-71BEC2EE7199}"/>
            </a:ext>
          </a:extLst>
        </p:cNvPr>
        <p:cNvGrpSpPr/>
        <p:nvPr/>
      </p:nvGrpSpPr>
      <p:grpSpPr>
        <a:xfrm>
          <a:off x="0" y="0"/>
          <a:ext cx="0" cy="0"/>
          <a:chOff x="0" y="0"/>
          <a:chExt cx="0" cy="0"/>
        </a:xfrm>
      </p:grpSpPr>
      <p:sp>
        <p:nvSpPr>
          <p:cNvPr id="6" name="Parallelogram 5">
            <a:extLst>
              <a:ext uri="{FF2B5EF4-FFF2-40B4-BE49-F238E27FC236}">
                <a16:creationId xmlns:a16="http://schemas.microsoft.com/office/drawing/2014/main" id="{CA90DF73-8506-E2E4-23C9-12120DD457B0}"/>
              </a:ext>
            </a:extLst>
          </p:cNvPr>
          <p:cNvSpPr/>
          <p:nvPr/>
        </p:nvSpPr>
        <p:spPr>
          <a:xfrm rot="3219954">
            <a:off x="4372868" y="590073"/>
            <a:ext cx="5234926" cy="5891910"/>
          </a:xfrm>
          <a:prstGeom prst="parallelogram">
            <a:avLst>
              <a:gd name="adj" fmla="val 82254"/>
            </a:avLst>
          </a:prstGeom>
          <a:gradFill>
            <a:gsLst>
              <a:gs pos="100000">
                <a:srgbClr val="00BAE1">
                  <a:alpha val="63000"/>
                </a:srgbClr>
              </a:gs>
              <a:gs pos="41000">
                <a:srgbClr val="00BAE1"/>
              </a:gs>
            </a:gsLst>
            <a:lin ang="6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latin typeface="Calibri" panose="020F0502020204030204" pitchFamily="34" charset="0"/>
            </a:endParaRPr>
          </a:p>
        </p:txBody>
      </p:sp>
      <p:sp>
        <p:nvSpPr>
          <p:cNvPr id="5" name="Text Placeholder 4">
            <a:extLst>
              <a:ext uri="{FF2B5EF4-FFF2-40B4-BE49-F238E27FC236}">
                <a16:creationId xmlns:a16="http://schemas.microsoft.com/office/drawing/2014/main" id="{CE3A73FE-2E80-DE55-6312-A2E9D73018E2}"/>
              </a:ext>
            </a:extLst>
          </p:cNvPr>
          <p:cNvSpPr>
            <a:spLocks noGrp="1"/>
          </p:cNvSpPr>
          <p:nvPr>
            <p:ph type="body" sz="quarter" idx="4294967295"/>
          </p:nvPr>
        </p:nvSpPr>
        <p:spPr>
          <a:xfrm>
            <a:off x="4381500" y="3264195"/>
            <a:ext cx="6388099" cy="448045"/>
          </a:xfrm>
          <a:prstGeom prst="rect">
            <a:avLst/>
          </a:prstGeom>
        </p:spPr>
        <p:txBody>
          <a:bodyPr/>
          <a:lstStyle/>
          <a:p>
            <a:pPr marL="0" indent="0">
              <a:buNone/>
            </a:pPr>
            <a:r>
              <a:rPr lang="en-US" sz="4000">
                <a:solidFill>
                  <a:schemeClr val="bg1"/>
                </a:solidFill>
                <a:latin typeface="Exo 2" panose="00000500000000000000" pitchFamily="2" charset="0"/>
              </a:rPr>
              <a:t>Regional Dynamics</a:t>
            </a:r>
          </a:p>
        </p:txBody>
      </p:sp>
      <p:pic>
        <p:nvPicPr>
          <p:cNvPr id="7" name="Picture 6">
            <a:extLst>
              <a:ext uri="{FF2B5EF4-FFF2-40B4-BE49-F238E27FC236}">
                <a16:creationId xmlns:a16="http://schemas.microsoft.com/office/drawing/2014/main" id="{AE96E4B1-CF77-7F8C-AB7D-CB9FA2BD516E}"/>
              </a:ext>
            </a:extLst>
          </p:cNvPr>
          <p:cNvPicPr>
            <a:picLocks noChangeAspect="1"/>
          </p:cNvPicPr>
          <p:nvPr/>
        </p:nvPicPr>
        <p:blipFill rotWithShape="1">
          <a:blip r:embed="rId2">
            <a:extLst>
              <a:ext uri="{28A0092B-C50C-407E-A947-70E740481C1C}">
                <a14:useLocalDpi xmlns:a14="http://schemas.microsoft.com/office/drawing/2010/main" val="0"/>
              </a:ext>
            </a:extLst>
          </a:blip>
          <a:srcRect t="1" b="20253"/>
          <a:stretch/>
        </p:blipFill>
        <p:spPr>
          <a:xfrm rot="5400000">
            <a:off x="-1496598" y="1495523"/>
            <a:ext cx="6857206" cy="3866159"/>
          </a:xfrm>
          <a:prstGeom prst="rect">
            <a:avLst/>
          </a:prstGeom>
        </p:spPr>
      </p:pic>
      <p:sp>
        <p:nvSpPr>
          <p:cNvPr id="10" name="Parallelogram 9">
            <a:extLst>
              <a:ext uri="{FF2B5EF4-FFF2-40B4-BE49-F238E27FC236}">
                <a16:creationId xmlns:a16="http://schemas.microsoft.com/office/drawing/2014/main" id="{A1E7F405-E40D-80CE-C775-173504D192BA}"/>
              </a:ext>
            </a:extLst>
          </p:cNvPr>
          <p:cNvSpPr/>
          <p:nvPr/>
        </p:nvSpPr>
        <p:spPr>
          <a:xfrm rot="3260894">
            <a:off x="8103043" y="2530935"/>
            <a:ext cx="2844800" cy="3209005"/>
          </a:xfrm>
          <a:prstGeom prst="parallelogram">
            <a:avLst>
              <a:gd name="adj" fmla="val 80135"/>
            </a:avLst>
          </a:prstGeom>
          <a:gradFill>
            <a:gsLst>
              <a:gs pos="94000">
                <a:srgbClr val="92D050">
                  <a:alpha val="0"/>
                </a:srgbClr>
              </a:gs>
              <a:gs pos="18000">
                <a:srgbClr val="92D050"/>
              </a:gs>
            </a:gsLst>
            <a:lin ang="6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latin typeface="Calibri" panose="020F0502020204030204" pitchFamily="34" charset="0"/>
            </a:endParaRPr>
          </a:p>
        </p:txBody>
      </p:sp>
    </p:spTree>
    <p:extLst>
      <p:ext uri="{BB962C8B-B14F-4D97-AF65-F5344CB8AC3E}">
        <p14:creationId xmlns:p14="http://schemas.microsoft.com/office/powerpoint/2010/main" val="36967844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C5CF1E2-BEEE-1E39-9388-FD2D3CEBD91B}"/>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7A147823-F615-B25A-DF0A-0C8024DBA3C3}"/>
              </a:ext>
            </a:extLst>
          </p:cNvPr>
          <p:cNvSpPr>
            <a:spLocks noGrp="1"/>
          </p:cNvSpPr>
          <p:nvPr>
            <p:ph type="body" sz="quarter" idx="10"/>
          </p:nvPr>
        </p:nvSpPr>
        <p:spPr>
          <a:xfrm>
            <a:off x="280122" y="1043235"/>
            <a:ext cx="11594378" cy="5176590"/>
          </a:xfrm>
        </p:spPr>
        <p:txBody>
          <a:bodyPr/>
          <a:lstStyle/>
          <a:p>
            <a:pPr algn="ctr"/>
            <a:r>
              <a:rPr lang="en-US" sz="5400" dirty="0">
                <a:latin typeface="Exo 2" panose="00000500000000000000" pitchFamily="2" charset="0"/>
              </a:rPr>
              <a:t>Q4: What words come to mind when you think about how water affects people and communities?</a:t>
            </a:r>
          </a:p>
        </p:txBody>
      </p:sp>
      <p:sp>
        <p:nvSpPr>
          <p:cNvPr id="3" name="Title 2">
            <a:extLst>
              <a:ext uri="{FF2B5EF4-FFF2-40B4-BE49-F238E27FC236}">
                <a16:creationId xmlns:a16="http://schemas.microsoft.com/office/drawing/2014/main" id="{23DE4E0E-A4C7-7E9C-EBB1-C35B5E3FB50D}"/>
              </a:ext>
            </a:extLst>
          </p:cNvPr>
          <p:cNvSpPr>
            <a:spLocks noGrp="1"/>
          </p:cNvSpPr>
          <p:nvPr>
            <p:ph type="title"/>
          </p:nvPr>
        </p:nvSpPr>
        <p:spPr/>
        <p:txBody>
          <a:bodyPr/>
          <a:lstStyle/>
          <a:p>
            <a:r>
              <a:rPr lang="en-US"/>
              <a:t>    Regional Dynamics</a:t>
            </a:r>
          </a:p>
        </p:txBody>
      </p:sp>
      <p:pic>
        <p:nvPicPr>
          <p:cNvPr id="6" name="Picture 5">
            <a:extLst>
              <a:ext uri="{FF2B5EF4-FFF2-40B4-BE49-F238E27FC236}">
                <a16:creationId xmlns:a16="http://schemas.microsoft.com/office/drawing/2014/main" id="{11DB31CE-8088-8D2B-F8C2-ECF3BAF05439}"/>
              </a:ext>
            </a:extLst>
          </p:cNvPr>
          <p:cNvPicPr>
            <a:picLocks noChangeAspect="1" noChangeArrowheads="1"/>
          </p:cNvPicPr>
          <p:nvPr/>
        </p:nvPicPr>
        <p:blipFill rotWithShape="1">
          <a:blip r:embed="rId3">
            <a:alphaModFix/>
            <a:extLst>
              <a:ext uri="{28A0092B-C50C-407E-A947-70E740481C1C}">
                <a14:useLocalDpi xmlns:a14="http://schemas.microsoft.com/office/drawing/2010/main" val="0"/>
              </a:ext>
            </a:extLst>
          </a:blip>
          <a:srcRect l="22439" t="60891" r="63669" b="25040"/>
          <a:stretch>
            <a:fillRect/>
          </a:stretch>
        </p:blipFill>
        <p:spPr bwMode="auto">
          <a:xfrm>
            <a:off x="280122" y="214601"/>
            <a:ext cx="457200" cy="453422"/>
          </a:xfrm>
          <a:custGeom>
            <a:avLst/>
            <a:gdLst>
              <a:gd name="csX0" fmla="*/ 228600 w 457200"/>
              <a:gd name="csY0" fmla="*/ 0 h 453422"/>
              <a:gd name="csX1" fmla="*/ 457200 w 457200"/>
              <a:gd name="csY1" fmla="*/ 226711 h 453422"/>
              <a:gd name="csX2" fmla="*/ 228600 w 457200"/>
              <a:gd name="csY2" fmla="*/ 453422 h 453422"/>
              <a:gd name="csX3" fmla="*/ 0 w 457200"/>
              <a:gd name="csY3" fmla="*/ 226711 h 453422"/>
              <a:gd name="csX4" fmla="*/ 228600 w 457200"/>
              <a:gd name="csY4" fmla="*/ 0 h 453422"/>
            </a:gdLst>
            <a:ahLst/>
            <a:cxnLst>
              <a:cxn ang="0">
                <a:pos x="csX0" y="csY0"/>
              </a:cxn>
              <a:cxn ang="0">
                <a:pos x="csX1" y="csY1"/>
              </a:cxn>
              <a:cxn ang="0">
                <a:pos x="csX2" y="csY2"/>
              </a:cxn>
              <a:cxn ang="0">
                <a:pos x="csX3" y="csY3"/>
              </a:cxn>
              <a:cxn ang="0">
                <a:pos x="csX4" y="csY4"/>
              </a:cxn>
            </a:cxnLst>
            <a:rect l="l" t="t" r="r" b="b"/>
            <a:pathLst>
              <a:path w="457200" h="453422">
                <a:moveTo>
                  <a:pt x="228600" y="0"/>
                </a:moveTo>
                <a:cubicBezTo>
                  <a:pt x="354852" y="0"/>
                  <a:pt x="457200" y="101502"/>
                  <a:pt x="457200" y="226711"/>
                </a:cubicBezTo>
                <a:cubicBezTo>
                  <a:pt x="457200" y="351920"/>
                  <a:pt x="354852" y="453422"/>
                  <a:pt x="228600" y="453422"/>
                </a:cubicBezTo>
                <a:cubicBezTo>
                  <a:pt x="102348" y="453422"/>
                  <a:pt x="0" y="351920"/>
                  <a:pt x="0" y="226711"/>
                </a:cubicBezTo>
                <a:cubicBezTo>
                  <a:pt x="0" y="101502"/>
                  <a:pt x="102348" y="0"/>
                  <a:pt x="228600" y="0"/>
                </a:cubicBezTo>
                <a:close/>
              </a:path>
            </a:pathLst>
          </a:cu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086832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F53B2AD-6E9A-0CC2-ACE8-12F3779FAE3F}"/>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B38861C0-566A-6C72-3125-D7F1DD40AD20}"/>
              </a:ext>
            </a:extLst>
          </p:cNvPr>
          <p:cNvSpPr>
            <a:spLocks noGrp="1"/>
          </p:cNvSpPr>
          <p:nvPr>
            <p:ph type="body" sz="quarter" idx="10"/>
          </p:nvPr>
        </p:nvSpPr>
        <p:spPr>
          <a:xfrm>
            <a:off x="304473" y="971409"/>
            <a:ext cx="5791527" cy="5886591"/>
          </a:xfrm>
        </p:spPr>
        <p:txBody>
          <a:bodyPr/>
          <a:lstStyle/>
          <a:p>
            <a:pPr marL="342900" indent="-342900">
              <a:buFont typeface="Arial" panose="020B0604020202020204" pitchFamily="34" charset="0"/>
              <a:buChar char="•"/>
            </a:pPr>
            <a:r>
              <a:rPr lang="en-US">
                <a:latin typeface="Exo 2" panose="00000500000000000000" pitchFamily="2" charset="0"/>
              </a:rPr>
              <a:t>People, communities, institutions, and governments all influence how water is used and managed across sectors and scales</a:t>
            </a:r>
          </a:p>
          <a:p>
            <a:pPr marL="342900" indent="-342900">
              <a:buFont typeface="Arial" panose="020B0604020202020204" pitchFamily="34" charset="0"/>
              <a:buChar char="•"/>
            </a:pPr>
            <a:r>
              <a:rPr lang="en-US">
                <a:latin typeface="Exo 2" panose="00000500000000000000" pitchFamily="2" charset="0"/>
              </a:rPr>
              <a:t>Numerous scales are of interest, including:</a:t>
            </a:r>
          </a:p>
          <a:p>
            <a:pPr marL="726929" lvl="1" indent="-342900">
              <a:buClr>
                <a:srgbClr val="00B0F0"/>
              </a:buClr>
            </a:pPr>
            <a:r>
              <a:rPr lang="en-US" sz="2000">
                <a:latin typeface="Exo 2" panose="00000500000000000000" pitchFamily="2" charset="0"/>
              </a:rPr>
              <a:t>International</a:t>
            </a:r>
          </a:p>
          <a:p>
            <a:pPr marL="726929" lvl="1" indent="-342900">
              <a:buClr>
                <a:srgbClr val="00B0F0"/>
              </a:buClr>
            </a:pPr>
            <a:r>
              <a:rPr lang="en-US" sz="2000">
                <a:latin typeface="Exo 2" panose="00000500000000000000" pitchFamily="2" charset="0"/>
              </a:rPr>
              <a:t>National</a:t>
            </a:r>
          </a:p>
          <a:p>
            <a:pPr marL="726929" lvl="1" indent="-342900">
              <a:buClr>
                <a:srgbClr val="00B0F0"/>
              </a:buClr>
            </a:pPr>
            <a:r>
              <a:rPr lang="en-US" sz="2000">
                <a:latin typeface="Exo 2" panose="00000500000000000000" pitchFamily="2" charset="0"/>
              </a:rPr>
              <a:t>Regional</a:t>
            </a:r>
          </a:p>
          <a:p>
            <a:pPr marL="726929" lvl="1" indent="-342900">
              <a:buClr>
                <a:srgbClr val="00B0F0"/>
              </a:buClr>
            </a:pPr>
            <a:r>
              <a:rPr lang="en-US" sz="2000">
                <a:latin typeface="Exo 2" panose="00000500000000000000" pitchFamily="2" charset="0"/>
              </a:rPr>
              <a:t>Local</a:t>
            </a:r>
          </a:p>
          <a:p>
            <a:pPr marL="342900" indent="-342900">
              <a:buFont typeface="Arial" panose="020B0604020202020204" pitchFamily="34" charset="0"/>
              <a:buChar char="•"/>
            </a:pPr>
            <a:r>
              <a:rPr lang="en-US">
                <a:latin typeface="Exo 2" panose="00000500000000000000" pitchFamily="2" charset="0"/>
              </a:rPr>
              <a:t>Nature of interactions are driven by various factors, including:</a:t>
            </a:r>
          </a:p>
          <a:p>
            <a:pPr marL="726929" lvl="1" indent="-342900">
              <a:buClr>
                <a:srgbClr val="00B0F0"/>
              </a:buClr>
            </a:pPr>
            <a:r>
              <a:rPr lang="en-US" sz="2000">
                <a:latin typeface="Exo 2" panose="00000500000000000000" pitchFamily="2" charset="0"/>
              </a:rPr>
              <a:t>Existing contracts/agreements</a:t>
            </a:r>
          </a:p>
          <a:p>
            <a:pPr marL="726929" lvl="1" indent="-342900">
              <a:buClr>
                <a:srgbClr val="00B0F0"/>
              </a:buClr>
            </a:pPr>
            <a:r>
              <a:rPr lang="en-US" sz="2000">
                <a:latin typeface="Exo 2" panose="00000500000000000000" pitchFamily="2" charset="0"/>
              </a:rPr>
              <a:t>Built infrastructure</a:t>
            </a:r>
          </a:p>
          <a:p>
            <a:pPr marL="726929" lvl="1" indent="-342900">
              <a:buClr>
                <a:srgbClr val="00B0F0"/>
              </a:buClr>
            </a:pPr>
            <a:r>
              <a:rPr lang="en-US" sz="2000">
                <a:latin typeface="Exo 2" panose="00000500000000000000" pitchFamily="2" charset="0"/>
              </a:rPr>
              <a:t>Social capacity and resources</a:t>
            </a:r>
          </a:p>
          <a:p>
            <a:pPr marL="726929" lvl="1" indent="-342900">
              <a:buClr>
                <a:srgbClr val="00B0F0"/>
              </a:buClr>
            </a:pPr>
            <a:r>
              <a:rPr lang="en-US" sz="2000">
                <a:latin typeface="Exo 2" panose="00000500000000000000" pitchFamily="2" charset="0"/>
              </a:rPr>
              <a:t>Market and economic development priorities</a:t>
            </a:r>
          </a:p>
          <a:p>
            <a:pPr marL="726929" lvl="1" indent="-342900">
              <a:buClr>
                <a:srgbClr val="00B0F0"/>
              </a:buClr>
            </a:pPr>
            <a:r>
              <a:rPr lang="en-US" sz="2000">
                <a:latin typeface="Exo 2" panose="00000500000000000000" pitchFamily="2" charset="0"/>
              </a:rPr>
              <a:t>Nature of extreme weather risk</a:t>
            </a:r>
          </a:p>
          <a:p>
            <a:endParaRPr lang="en-US"/>
          </a:p>
        </p:txBody>
      </p:sp>
      <p:sp>
        <p:nvSpPr>
          <p:cNvPr id="2" name="Title 1">
            <a:extLst>
              <a:ext uri="{FF2B5EF4-FFF2-40B4-BE49-F238E27FC236}">
                <a16:creationId xmlns:a16="http://schemas.microsoft.com/office/drawing/2014/main" id="{B57FF74C-B1DE-C869-97BA-C4F340808053}"/>
              </a:ext>
            </a:extLst>
          </p:cNvPr>
          <p:cNvSpPr>
            <a:spLocks noGrp="1"/>
          </p:cNvSpPr>
          <p:nvPr>
            <p:ph type="title"/>
          </p:nvPr>
        </p:nvSpPr>
        <p:spPr/>
        <p:txBody>
          <a:bodyPr/>
          <a:lstStyle/>
          <a:p>
            <a:r>
              <a:rPr lang="en-US"/>
              <a:t>    Regional Dynamics</a:t>
            </a:r>
          </a:p>
        </p:txBody>
      </p:sp>
      <p:sp>
        <p:nvSpPr>
          <p:cNvPr id="11" name="Text Placeholder 1">
            <a:extLst>
              <a:ext uri="{FF2B5EF4-FFF2-40B4-BE49-F238E27FC236}">
                <a16:creationId xmlns:a16="http://schemas.microsoft.com/office/drawing/2014/main" id="{FDC75BC8-9757-4C6E-491B-77A61FEA0685}"/>
              </a:ext>
            </a:extLst>
          </p:cNvPr>
          <p:cNvSpPr txBox="1">
            <a:spLocks/>
          </p:cNvSpPr>
          <p:nvPr/>
        </p:nvSpPr>
        <p:spPr>
          <a:xfrm>
            <a:off x="449455" y="1336836"/>
            <a:ext cx="5409478" cy="5300194"/>
          </a:xfr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342900" indent="-342900"/>
            <a:endParaRPr lang="en-US"/>
          </a:p>
        </p:txBody>
      </p:sp>
      <p:pic>
        <p:nvPicPr>
          <p:cNvPr id="5" name="Picture 4">
            <a:extLst>
              <a:ext uri="{FF2B5EF4-FFF2-40B4-BE49-F238E27FC236}">
                <a16:creationId xmlns:a16="http://schemas.microsoft.com/office/drawing/2014/main" id="{19DCFB14-7FF7-07A9-9DFF-71EDB1B96457}"/>
              </a:ext>
            </a:extLst>
          </p:cNvPr>
          <p:cNvPicPr>
            <a:picLocks noChangeAspect="1" noChangeArrowheads="1"/>
          </p:cNvPicPr>
          <p:nvPr/>
        </p:nvPicPr>
        <p:blipFill rotWithShape="1">
          <a:blip r:embed="rId3">
            <a:alphaModFix/>
            <a:extLst>
              <a:ext uri="{28A0092B-C50C-407E-A947-70E740481C1C}">
                <a14:useLocalDpi xmlns:a14="http://schemas.microsoft.com/office/drawing/2010/main" val="0"/>
              </a:ext>
            </a:extLst>
          </a:blip>
          <a:srcRect l="22439" t="60891" r="63669" b="25040"/>
          <a:stretch>
            <a:fillRect/>
          </a:stretch>
        </p:blipFill>
        <p:spPr bwMode="auto">
          <a:xfrm>
            <a:off x="304474" y="220970"/>
            <a:ext cx="457200" cy="453422"/>
          </a:xfrm>
          <a:custGeom>
            <a:avLst/>
            <a:gdLst>
              <a:gd name="csX0" fmla="*/ 228600 w 457200"/>
              <a:gd name="csY0" fmla="*/ 0 h 453422"/>
              <a:gd name="csX1" fmla="*/ 457200 w 457200"/>
              <a:gd name="csY1" fmla="*/ 226711 h 453422"/>
              <a:gd name="csX2" fmla="*/ 228600 w 457200"/>
              <a:gd name="csY2" fmla="*/ 453422 h 453422"/>
              <a:gd name="csX3" fmla="*/ 0 w 457200"/>
              <a:gd name="csY3" fmla="*/ 226711 h 453422"/>
              <a:gd name="csX4" fmla="*/ 228600 w 457200"/>
              <a:gd name="csY4" fmla="*/ 0 h 453422"/>
            </a:gdLst>
            <a:ahLst/>
            <a:cxnLst>
              <a:cxn ang="0">
                <a:pos x="csX0" y="csY0"/>
              </a:cxn>
              <a:cxn ang="0">
                <a:pos x="csX1" y="csY1"/>
              </a:cxn>
              <a:cxn ang="0">
                <a:pos x="csX2" y="csY2"/>
              </a:cxn>
              <a:cxn ang="0">
                <a:pos x="csX3" y="csY3"/>
              </a:cxn>
              <a:cxn ang="0">
                <a:pos x="csX4" y="csY4"/>
              </a:cxn>
            </a:cxnLst>
            <a:rect l="l" t="t" r="r" b="b"/>
            <a:pathLst>
              <a:path w="457200" h="453422">
                <a:moveTo>
                  <a:pt x="228600" y="0"/>
                </a:moveTo>
                <a:cubicBezTo>
                  <a:pt x="354852" y="0"/>
                  <a:pt x="457200" y="101502"/>
                  <a:pt x="457200" y="226711"/>
                </a:cubicBezTo>
                <a:cubicBezTo>
                  <a:pt x="457200" y="351920"/>
                  <a:pt x="354852" y="453422"/>
                  <a:pt x="228600" y="453422"/>
                </a:cubicBezTo>
                <a:cubicBezTo>
                  <a:pt x="102348" y="453422"/>
                  <a:pt x="0" y="351920"/>
                  <a:pt x="0" y="226711"/>
                </a:cubicBezTo>
                <a:cubicBezTo>
                  <a:pt x="0" y="101502"/>
                  <a:pt x="102348" y="0"/>
                  <a:pt x="228600" y="0"/>
                </a:cubicBezTo>
                <a:close/>
              </a:path>
            </a:pathLst>
          </a:custGeom>
          <a:noFill/>
          <a:extLst>
            <a:ext uri="{909E8E84-426E-40DD-AFC4-6F175D3DCCD1}">
              <a14:hiddenFill xmlns:a14="http://schemas.microsoft.com/office/drawing/2010/main">
                <a:solidFill>
                  <a:srgbClr val="FFFFFF"/>
                </a:solidFill>
              </a14:hiddenFill>
            </a:ext>
          </a:extLst>
        </p:spPr>
      </p:pic>
      <p:pic>
        <p:nvPicPr>
          <p:cNvPr id="3076" name="Picture 4" descr="A map of the U.S. showing the different systems (Riparian, Prior Appropriation, Hyrbrid, Statutory) of water rights.">
            <a:extLst>
              <a:ext uri="{FF2B5EF4-FFF2-40B4-BE49-F238E27FC236}">
                <a16:creationId xmlns:a16="http://schemas.microsoft.com/office/drawing/2014/main" id="{6D4EEB0A-A888-D113-6532-BEEA0BD6920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240982" y="1819275"/>
            <a:ext cx="5790378" cy="3219450"/>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a:extLst>
              <a:ext uri="{FF2B5EF4-FFF2-40B4-BE49-F238E27FC236}">
                <a16:creationId xmlns:a16="http://schemas.microsoft.com/office/drawing/2014/main" id="{6CD10940-4245-1B06-E08A-7D0E8B372562}"/>
              </a:ext>
            </a:extLst>
          </p:cNvPr>
          <p:cNvSpPr txBox="1"/>
          <p:nvPr/>
        </p:nvSpPr>
        <p:spPr>
          <a:xfrm>
            <a:off x="6483458" y="1172944"/>
            <a:ext cx="5305425" cy="523220"/>
          </a:xfrm>
          <a:prstGeom prst="rect">
            <a:avLst/>
          </a:prstGeom>
          <a:noFill/>
        </p:spPr>
        <p:txBody>
          <a:bodyPr wrap="square">
            <a:spAutoFit/>
          </a:bodyPr>
          <a:lstStyle/>
          <a:p>
            <a:pPr algn="ctr"/>
            <a:r>
              <a:rPr lang="en-US" sz="1400" b="0" i="0">
                <a:solidFill>
                  <a:srgbClr val="0D2B68"/>
                </a:solidFill>
                <a:effectLst/>
                <a:latin typeface="Exo 2" panose="00000500000000000000" pitchFamily="2" charset="0"/>
              </a:rPr>
              <a:t>In the United States, legal systems for water rights are managed by the states </a:t>
            </a:r>
            <a:endParaRPr lang="en-US" sz="1400">
              <a:solidFill>
                <a:srgbClr val="0D2B68"/>
              </a:solidFill>
              <a:latin typeface="Exo 2" panose="00000500000000000000" pitchFamily="2" charset="0"/>
            </a:endParaRPr>
          </a:p>
        </p:txBody>
      </p:sp>
      <p:sp>
        <p:nvSpPr>
          <p:cNvPr id="9" name="TextBox 8">
            <a:extLst>
              <a:ext uri="{FF2B5EF4-FFF2-40B4-BE49-F238E27FC236}">
                <a16:creationId xmlns:a16="http://schemas.microsoft.com/office/drawing/2014/main" id="{7ACFF9B5-5212-28F1-25B4-DD55FAE1CCCA}"/>
              </a:ext>
            </a:extLst>
          </p:cNvPr>
          <p:cNvSpPr txBox="1"/>
          <p:nvPr/>
        </p:nvSpPr>
        <p:spPr>
          <a:xfrm>
            <a:off x="10316860" y="5023336"/>
            <a:ext cx="1714500" cy="276999"/>
          </a:xfrm>
          <a:prstGeom prst="rect">
            <a:avLst/>
          </a:prstGeom>
          <a:noFill/>
        </p:spPr>
        <p:txBody>
          <a:bodyPr wrap="square">
            <a:spAutoFit/>
          </a:bodyPr>
          <a:lstStyle/>
          <a:p>
            <a:r>
              <a:rPr lang="en-US" sz="1200" b="0" i="0">
                <a:solidFill>
                  <a:srgbClr val="000000"/>
                </a:solidFill>
                <a:effectLst/>
                <a:latin typeface="Exo 2" panose="00000500000000000000" pitchFamily="2" charset="0"/>
                <a:hlinkClick r:id="rId5"/>
              </a:rPr>
              <a:t>Smolen et al., 2017</a:t>
            </a:r>
            <a:endParaRPr lang="en-US" sz="1200">
              <a:latin typeface="Exo 2" panose="00000500000000000000" pitchFamily="2" charset="0"/>
            </a:endParaRPr>
          </a:p>
        </p:txBody>
      </p:sp>
    </p:spTree>
    <p:extLst>
      <p:ext uri="{BB962C8B-B14F-4D97-AF65-F5344CB8AC3E}">
        <p14:creationId xmlns:p14="http://schemas.microsoft.com/office/powerpoint/2010/main" val="41878993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837B97A-C2C3-E9A1-9A6E-95ACD6B8FDB3}"/>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B1A55D84-9F43-49BA-8D7B-38E2C6EFC0F3}"/>
              </a:ext>
            </a:extLst>
          </p:cNvPr>
          <p:cNvSpPr>
            <a:spLocks noGrp="1"/>
          </p:cNvSpPr>
          <p:nvPr>
            <p:ph type="body" sz="quarter" idx="10"/>
          </p:nvPr>
        </p:nvSpPr>
        <p:spPr>
          <a:xfrm>
            <a:off x="380229" y="992985"/>
            <a:ext cx="11685467" cy="5176590"/>
          </a:xfrm>
        </p:spPr>
        <p:txBody>
          <a:bodyPr/>
          <a:lstStyle/>
          <a:p>
            <a:pPr marL="342900" indent="-342900">
              <a:buFont typeface="Arial" panose="020B0604020202020204" pitchFamily="34" charset="0"/>
              <a:buChar char="•"/>
            </a:pPr>
            <a:r>
              <a:rPr lang="en-US" sz="2100" dirty="0">
                <a:latin typeface="Exo 2" panose="00000500000000000000" pitchFamily="2" charset="0"/>
              </a:rPr>
              <a:t>Water rights help determine who can use water, when they can use it, and for what purpose</a:t>
            </a:r>
          </a:p>
          <a:p>
            <a:pPr marL="342900" indent="-342900">
              <a:buFont typeface="Arial" panose="020B0604020202020204" pitchFamily="34" charset="0"/>
              <a:buChar char="•"/>
            </a:pPr>
            <a:r>
              <a:rPr lang="en-US" sz="2100" dirty="0">
                <a:latin typeface="Exo 2" panose="00000500000000000000" pitchFamily="2" charset="0"/>
              </a:rPr>
              <a:t>Different regions use different systems for allocating water</a:t>
            </a:r>
          </a:p>
          <a:p>
            <a:endParaRPr lang="en-US" dirty="0"/>
          </a:p>
        </p:txBody>
      </p:sp>
      <p:sp>
        <p:nvSpPr>
          <p:cNvPr id="2" name="Title 1">
            <a:extLst>
              <a:ext uri="{FF2B5EF4-FFF2-40B4-BE49-F238E27FC236}">
                <a16:creationId xmlns:a16="http://schemas.microsoft.com/office/drawing/2014/main" id="{77E1AAE7-9C58-E45B-5DFC-25B7C4CE068D}"/>
              </a:ext>
            </a:extLst>
          </p:cNvPr>
          <p:cNvSpPr>
            <a:spLocks noGrp="1"/>
          </p:cNvSpPr>
          <p:nvPr>
            <p:ph type="title"/>
          </p:nvPr>
        </p:nvSpPr>
        <p:spPr/>
        <p:txBody>
          <a:bodyPr/>
          <a:lstStyle/>
          <a:p>
            <a:r>
              <a:rPr lang="en-US"/>
              <a:t>    Water Rights</a:t>
            </a:r>
          </a:p>
        </p:txBody>
      </p:sp>
      <p:sp>
        <p:nvSpPr>
          <p:cNvPr id="11" name="Text Placeholder 1">
            <a:extLst>
              <a:ext uri="{FF2B5EF4-FFF2-40B4-BE49-F238E27FC236}">
                <a16:creationId xmlns:a16="http://schemas.microsoft.com/office/drawing/2014/main" id="{0010C77B-BA2A-1E7C-DB62-105A7C5D1593}"/>
              </a:ext>
            </a:extLst>
          </p:cNvPr>
          <p:cNvSpPr txBox="1">
            <a:spLocks/>
          </p:cNvSpPr>
          <p:nvPr/>
        </p:nvSpPr>
        <p:spPr>
          <a:xfrm>
            <a:off x="449455" y="1336836"/>
            <a:ext cx="5409478" cy="5300194"/>
          </a:xfr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342900" indent="-342900"/>
            <a:endParaRPr lang="en-US"/>
          </a:p>
        </p:txBody>
      </p:sp>
      <p:pic>
        <p:nvPicPr>
          <p:cNvPr id="5" name="Picture 4">
            <a:extLst>
              <a:ext uri="{FF2B5EF4-FFF2-40B4-BE49-F238E27FC236}">
                <a16:creationId xmlns:a16="http://schemas.microsoft.com/office/drawing/2014/main" id="{0CE1CDA5-8D6F-C49D-80B3-0DB12B587217}"/>
              </a:ext>
            </a:extLst>
          </p:cNvPr>
          <p:cNvPicPr>
            <a:picLocks noChangeAspect="1" noChangeArrowheads="1"/>
          </p:cNvPicPr>
          <p:nvPr/>
        </p:nvPicPr>
        <p:blipFill rotWithShape="1">
          <a:blip r:embed="rId3">
            <a:alphaModFix/>
            <a:extLst>
              <a:ext uri="{28A0092B-C50C-407E-A947-70E740481C1C}">
                <a14:useLocalDpi xmlns:a14="http://schemas.microsoft.com/office/drawing/2010/main" val="0"/>
              </a:ext>
            </a:extLst>
          </a:blip>
          <a:srcRect l="22439" t="60891" r="63669" b="25040"/>
          <a:stretch>
            <a:fillRect/>
          </a:stretch>
        </p:blipFill>
        <p:spPr bwMode="auto">
          <a:xfrm>
            <a:off x="280122" y="201858"/>
            <a:ext cx="457200" cy="453422"/>
          </a:xfrm>
          <a:custGeom>
            <a:avLst/>
            <a:gdLst>
              <a:gd name="csX0" fmla="*/ 228600 w 457200"/>
              <a:gd name="csY0" fmla="*/ 0 h 453422"/>
              <a:gd name="csX1" fmla="*/ 457200 w 457200"/>
              <a:gd name="csY1" fmla="*/ 226711 h 453422"/>
              <a:gd name="csX2" fmla="*/ 228600 w 457200"/>
              <a:gd name="csY2" fmla="*/ 453422 h 453422"/>
              <a:gd name="csX3" fmla="*/ 0 w 457200"/>
              <a:gd name="csY3" fmla="*/ 226711 h 453422"/>
              <a:gd name="csX4" fmla="*/ 228600 w 457200"/>
              <a:gd name="csY4" fmla="*/ 0 h 453422"/>
            </a:gdLst>
            <a:ahLst/>
            <a:cxnLst>
              <a:cxn ang="0">
                <a:pos x="csX0" y="csY0"/>
              </a:cxn>
              <a:cxn ang="0">
                <a:pos x="csX1" y="csY1"/>
              </a:cxn>
              <a:cxn ang="0">
                <a:pos x="csX2" y="csY2"/>
              </a:cxn>
              <a:cxn ang="0">
                <a:pos x="csX3" y="csY3"/>
              </a:cxn>
              <a:cxn ang="0">
                <a:pos x="csX4" y="csY4"/>
              </a:cxn>
            </a:cxnLst>
            <a:rect l="l" t="t" r="r" b="b"/>
            <a:pathLst>
              <a:path w="457200" h="453422">
                <a:moveTo>
                  <a:pt x="228600" y="0"/>
                </a:moveTo>
                <a:cubicBezTo>
                  <a:pt x="354852" y="0"/>
                  <a:pt x="457200" y="101502"/>
                  <a:pt x="457200" y="226711"/>
                </a:cubicBezTo>
                <a:cubicBezTo>
                  <a:pt x="457200" y="351920"/>
                  <a:pt x="354852" y="453422"/>
                  <a:pt x="228600" y="453422"/>
                </a:cubicBezTo>
                <a:cubicBezTo>
                  <a:pt x="102348" y="453422"/>
                  <a:pt x="0" y="351920"/>
                  <a:pt x="0" y="226711"/>
                </a:cubicBezTo>
                <a:cubicBezTo>
                  <a:pt x="0" y="101502"/>
                  <a:pt x="102348" y="0"/>
                  <a:pt x="228600" y="0"/>
                </a:cubicBezTo>
                <a:close/>
              </a:path>
            </a:pathLst>
          </a:custGeom>
          <a:noFill/>
          <a:extLst>
            <a:ext uri="{909E8E84-426E-40DD-AFC4-6F175D3DCCD1}">
              <a14:hiddenFill xmlns:a14="http://schemas.microsoft.com/office/drawing/2010/main">
                <a:solidFill>
                  <a:srgbClr val="FFFFFF"/>
                </a:solidFill>
              </a14:hiddenFill>
            </a:ext>
          </a:extLst>
        </p:spPr>
      </p:pic>
      <p:graphicFrame>
        <p:nvGraphicFramePr>
          <p:cNvPr id="6" name="Diagram 5">
            <a:extLst>
              <a:ext uri="{FF2B5EF4-FFF2-40B4-BE49-F238E27FC236}">
                <a16:creationId xmlns:a16="http://schemas.microsoft.com/office/drawing/2014/main" id="{ECA5F35E-CBF1-4BF2-DAA8-C59134B05A43}"/>
              </a:ext>
            </a:extLst>
          </p:cNvPr>
          <p:cNvGraphicFramePr/>
          <p:nvPr>
            <p:extLst>
              <p:ext uri="{D42A27DB-BD31-4B8C-83A1-F6EECF244321}">
                <p14:modId xmlns:p14="http://schemas.microsoft.com/office/powerpoint/2010/main" val="1393682114"/>
              </p:ext>
            </p:extLst>
          </p:nvPr>
        </p:nvGraphicFramePr>
        <p:xfrm>
          <a:off x="1292150" y="1681410"/>
          <a:ext cx="9861623" cy="5176590"/>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35962045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1BA9852-7613-4D42-F65E-F7E6C528C222}"/>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F5B91A63-200F-740C-54BB-62D00B808917}"/>
              </a:ext>
            </a:extLst>
          </p:cNvPr>
          <p:cNvSpPr>
            <a:spLocks noGrp="1"/>
          </p:cNvSpPr>
          <p:nvPr>
            <p:ph type="body" sz="quarter" idx="10"/>
          </p:nvPr>
        </p:nvSpPr>
        <p:spPr>
          <a:xfrm>
            <a:off x="280122" y="1010855"/>
            <a:ext cx="4946799" cy="5597938"/>
          </a:xfrm>
        </p:spPr>
        <p:txBody>
          <a:bodyPr/>
          <a:lstStyle/>
          <a:p>
            <a:pPr marL="342900" indent="-342900">
              <a:buFont typeface="Arial" panose="020B0604020202020204" pitchFamily="34" charset="0"/>
              <a:buChar char="•"/>
            </a:pPr>
            <a:r>
              <a:rPr lang="en-US" sz="2200" dirty="0">
                <a:latin typeface="Exo 2" panose="00000500000000000000" pitchFamily="2" charset="0"/>
              </a:rPr>
              <a:t>Water can play many different roles in conflict and insecurity</a:t>
            </a:r>
          </a:p>
          <a:p>
            <a:pPr marL="342900" indent="-342900">
              <a:buFont typeface="Arial" panose="020B0604020202020204" pitchFamily="34" charset="0"/>
              <a:buChar char="•"/>
            </a:pPr>
            <a:r>
              <a:rPr lang="en-US" sz="2200" dirty="0">
                <a:latin typeface="Exo 2" panose="00000500000000000000" pitchFamily="2" charset="0"/>
              </a:rPr>
              <a:t>As of 2026, over 2,758 water-related conflicts have been catalogued in current databases</a:t>
            </a:r>
          </a:p>
          <a:p>
            <a:pPr marL="726929" lvl="1" indent="-342900">
              <a:buClr>
                <a:srgbClr val="00B0F0"/>
              </a:buClr>
            </a:pPr>
            <a:r>
              <a:rPr lang="en-US" sz="2200" dirty="0">
                <a:solidFill>
                  <a:srgbClr val="0D2B68"/>
                </a:solidFill>
                <a:latin typeface="Exo 2" panose="00000500000000000000" pitchFamily="2" charset="0"/>
              </a:rPr>
              <a:t>Water may be intentionally or incidentally impacted during conflict</a:t>
            </a:r>
          </a:p>
          <a:p>
            <a:pPr marL="726929" lvl="1" indent="-342900">
              <a:buClr>
                <a:srgbClr val="00B0F0"/>
              </a:buClr>
            </a:pPr>
            <a:r>
              <a:rPr lang="en-US" sz="2200" dirty="0">
                <a:solidFill>
                  <a:srgbClr val="0D2B68"/>
                </a:solidFill>
                <a:latin typeface="Exo 2" panose="00000500000000000000" pitchFamily="2" charset="0"/>
              </a:rPr>
              <a:t>Water scarcity or access may be part of the root cause of dispute or violence</a:t>
            </a:r>
          </a:p>
          <a:p>
            <a:pPr marL="726929" lvl="1" indent="-342900">
              <a:buClr>
                <a:srgbClr val="00B0F0"/>
              </a:buClr>
            </a:pPr>
            <a:r>
              <a:rPr lang="en-US" sz="2200" dirty="0">
                <a:solidFill>
                  <a:srgbClr val="0D2B68"/>
                </a:solidFill>
                <a:latin typeface="Exo 2" panose="00000500000000000000" pitchFamily="2" charset="0"/>
              </a:rPr>
              <a:t>Water can also serve as a tool or weapon within conflict</a:t>
            </a:r>
          </a:p>
          <a:p>
            <a:pPr marL="342900" indent="-342900">
              <a:buFont typeface="Arial" panose="020B0604020202020204" pitchFamily="34" charset="0"/>
              <a:buChar char="•"/>
            </a:pPr>
            <a:r>
              <a:rPr lang="en-US" sz="2200" dirty="0">
                <a:latin typeface="Exo 2" panose="00000500000000000000" pitchFamily="2" charset="0"/>
              </a:rPr>
              <a:t>In some cases, long-term water stress can also contribute to migration and displacement</a:t>
            </a:r>
          </a:p>
          <a:p>
            <a:pPr marL="342900" indent="-342900">
              <a:buFont typeface="Arial" panose="020B0604020202020204" pitchFamily="34" charset="0"/>
              <a:buChar char="•"/>
            </a:pPr>
            <a:endParaRPr lang="en-US" dirty="0"/>
          </a:p>
        </p:txBody>
      </p:sp>
      <p:sp>
        <p:nvSpPr>
          <p:cNvPr id="2" name="Title 1">
            <a:extLst>
              <a:ext uri="{FF2B5EF4-FFF2-40B4-BE49-F238E27FC236}">
                <a16:creationId xmlns:a16="http://schemas.microsoft.com/office/drawing/2014/main" id="{D7719C18-946F-7DCC-CFE0-840A21F4C96A}"/>
              </a:ext>
            </a:extLst>
          </p:cNvPr>
          <p:cNvSpPr>
            <a:spLocks noGrp="1"/>
          </p:cNvSpPr>
          <p:nvPr>
            <p:ph type="title"/>
          </p:nvPr>
        </p:nvSpPr>
        <p:spPr/>
        <p:txBody>
          <a:bodyPr/>
          <a:lstStyle/>
          <a:p>
            <a:r>
              <a:rPr lang="en-US"/>
              <a:t>    Water Conflicts</a:t>
            </a:r>
          </a:p>
        </p:txBody>
      </p:sp>
      <p:sp>
        <p:nvSpPr>
          <p:cNvPr id="11" name="Text Placeholder 1">
            <a:extLst>
              <a:ext uri="{FF2B5EF4-FFF2-40B4-BE49-F238E27FC236}">
                <a16:creationId xmlns:a16="http://schemas.microsoft.com/office/drawing/2014/main" id="{AD68158B-8C1D-1419-5815-ECDF8D2C2014}"/>
              </a:ext>
            </a:extLst>
          </p:cNvPr>
          <p:cNvSpPr txBox="1">
            <a:spLocks/>
          </p:cNvSpPr>
          <p:nvPr/>
        </p:nvSpPr>
        <p:spPr>
          <a:xfrm>
            <a:off x="449455" y="1336836"/>
            <a:ext cx="5409478" cy="5300194"/>
          </a:xfr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342900" indent="-342900"/>
            <a:endParaRPr lang="en-US"/>
          </a:p>
        </p:txBody>
      </p:sp>
      <p:pic>
        <p:nvPicPr>
          <p:cNvPr id="5" name="Picture 4">
            <a:extLst>
              <a:ext uri="{FF2B5EF4-FFF2-40B4-BE49-F238E27FC236}">
                <a16:creationId xmlns:a16="http://schemas.microsoft.com/office/drawing/2014/main" id="{879ABABA-1384-45FC-DAC5-40C97E819675}"/>
              </a:ext>
            </a:extLst>
          </p:cNvPr>
          <p:cNvPicPr>
            <a:picLocks noChangeAspect="1" noChangeArrowheads="1"/>
          </p:cNvPicPr>
          <p:nvPr/>
        </p:nvPicPr>
        <p:blipFill rotWithShape="1">
          <a:blip r:embed="rId3">
            <a:alphaModFix/>
            <a:extLst>
              <a:ext uri="{28A0092B-C50C-407E-A947-70E740481C1C}">
                <a14:useLocalDpi xmlns:a14="http://schemas.microsoft.com/office/drawing/2010/main" val="0"/>
              </a:ext>
            </a:extLst>
          </a:blip>
          <a:srcRect l="22439" t="60891" r="63669" b="25040"/>
          <a:stretch>
            <a:fillRect/>
          </a:stretch>
        </p:blipFill>
        <p:spPr bwMode="auto">
          <a:xfrm>
            <a:off x="280122" y="220970"/>
            <a:ext cx="457200" cy="453422"/>
          </a:xfrm>
          <a:custGeom>
            <a:avLst/>
            <a:gdLst>
              <a:gd name="csX0" fmla="*/ 228600 w 457200"/>
              <a:gd name="csY0" fmla="*/ 0 h 453422"/>
              <a:gd name="csX1" fmla="*/ 457200 w 457200"/>
              <a:gd name="csY1" fmla="*/ 226711 h 453422"/>
              <a:gd name="csX2" fmla="*/ 228600 w 457200"/>
              <a:gd name="csY2" fmla="*/ 453422 h 453422"/>
              <a:gd name="csX3" fmla="*/ 0 w 457200"/>
              <a:gd name="csY3" fmla="*/ 226711 h 453422"/>
              <a:gd name="csX4" fmla="*/ 228600 w 457200"/>
              <a:gd name="csY4" fmla="*/ 0 h 453422"/>
            </a:gdLst>
            <a:ahLst/>
            <a:cxnLst>
              <a:cxn ang="0">
                <a:pos x="csX0" y="csY0"/>
              </a:cxn>
              <a:cxn ang="0">
                <a:pos x="csX1" y="csY1"/>
              </a:cxn>
              <a:cxn ang="0">
                <a:pos x="csX2" y="csY2"/>
              </a:cxn>
              <a:cxn ang="0">
                <a:pos x="csX3" y="csY3"/>
              </a:cxn>
              <a:cxn ang="0">
                <a:pos x="csX4" y="csY4"/>
              </a:cxn>
            </a:cxnLst>
            <a:rect l="l" t="t" r="r" b="b"/>
            <a:pathLst>
              <a:path w="457200" h="453422">
                <a:moveTo>
                  <a:pt x="228600" y="0"/>
                </a:moveTo>
                <a:cubicBezTo>
                  <a:pt x="354852" y="0"/>
                  <a:pt x="457200" y="101502"/>
                  <a:pt x="457200" y="226711"/>
                </a:cubicBezTo>
                <a:cubicBezTo>
                  <a:pt x="457200" y="351920"/>
                  <a:pt x="354852" y="453422"/>
                  <a:pt x="228600" y="453422"/>
                </a:cubicBezTo>
                <a:cubicBezTo>
                  <a:pt x="102348" y="453422"/>
                  <a:pt x="0" y="351920"/>
                  <a:pt x="0" y="226711"/>
                </a:cubicBezTo>
                <a:cubicBezTo>
                  <a:pt x="0" y="101502"/>
                  <a:pt x="102348" y="0"/>
                  <a:pt x="228600" y="0"/>
                </a:cubicBezTo>
                <a:close/>
              </a:path>
            </a:pathLst>
          </a:custGeom>
          <a:noFill/>
          <a:extLst>
            <a:ext uri="{909E8E84-426E-40DD-AFC4-6F175D3DCCD1}">
              <a14:hiddenFill xmlns:a14="http://schemas.microsoft.com/office/drawing/2010/main">
                <a:solidFill>
                  <a:srgbClr val="FFFFFF"/>
                </a:solidFill>
              </a14:hiddenFill>
            </a:ext>
          </a:extLst>
        </p:spPr>
      </p:pic>
      <p:sp>
        <p:nvSpPr>
          <p:cNvPr id="8" name="TextBox 7">
            <a:extLst>
              <a:ext uri="{FF2B5EF4-FFF2-40B4-BE49-F238E27FC236}">
                <a16:creationId xmlns:a16="http://schemas.microsoft.com/office/drawing/2014/main" id="{88A682A0-34DD-A5B7-5D2A-EF3A4AC1096D}"/>
              </a:ext>
            </a:extLst>
          </p:cNvPr>
          <p:cNvSpPr txBox="1"/>
          <p:nvPr/>
        </p:nvSpPr>
        <p:spPr>
          <a:xfrm>
            <a:off x="9706921" y="6046194"/>
            <a:ext cx="2280745" cy="307777"/>
          </a:xfrm>
          <a:prstGeom prst="rect">
            <a:avLst/>
          </a:prstGeom>
          <a:noFill/>
        </p:spPr>
        <p:txBody>
          <a:bodyPr wrap="square">
            <a:spAutoFit/>
          </a:bodyPr>
          <a:lstStyle/>
          <a:p>
            <a:pPr algn="r"/>
            <a:r>
              <a:rPr lang="en-US" sz="1400">
                <a:latin typeface="Calibri" panose="020F0502020204030204" pitchFamily="34" charset="0"/>
                <a:hlinkClick r:id="rId4"/>
              </a:rPr>
              <a:t>Pacific Institute, 2026</a:t>
            </a:r>
            <a:endParaRPr lang="en-US" sz="1400"/>
          </a:p>
        </p:txBody>
      </p:sp>
      <p:sp>
        <p:nvSpPr>
          <p:cNvPr id="6" name="TextBox 5">
            <a:extLst>
              <a:ext uri="{FF2B5EF4-FFF2-40B4-BE49-F238E27FC236}">
                <a16:creationId xmlns:a16="http://schemas.microsoft.com/office/drawing/2014/main" id="{9D183179-15BD-E660-22F6-B8B4BD34C4B5}"/>
              </a:ext>
            </a:extLst>
          </p:cNvPr>
          <p:cNvSpPr txBox="1"/>
          <p:nvPr/>
        </p:nvSpPr>
        <p:spPr>
          <a:xfrm>
            <a:off x="5180354" y="1336836"/>
            <a:ext cx="4400550" cy="369332"/>
          </a:xfrm>
          <a:prstGeom prst="rect">
            <a:avLst/>
          </a:prstGeom>
          <a:noFill/>
        </p:spPr>
        <p:txBody>
          <a:bodyPr wrap="square" rtlCol="0">
            <a:spAutoFit/>
          </a:bodyPr>
          <a:lstStyle/>
          <a:p>
            <a:r>
              <a:rPr lang="en-US">
                <a:solidFill>
                  <a:srgbClr val="0D2B68"/>
                </a:solidFill>
                <a:latin typeface="Exo 2" panose="00000500000000000000" pitchFamily="2" charset="0"/>
              </a:rPr>
              <a:t>Water conflicts, 3000 BC – 2026 AD</a:t>
            </a:r>
          </a:p>
        </p:txBody>
      </p:sp>
      <p:pic>
        <p:nvPicPr>
          <p:cNvPr id="9" name="Picture 8">
            <a:extLst>
              <a:ext uri="{FF2B5EF4-FFF2-40B4-BE49-F238E27FC236}">
                <a16:creationId xmlns:a16="http://schemas.microsoft.com/office/drawing/2014/main" id="{4DE2F33F-91CE-DF5F-10CF-AEFF29417C41}"/>
              </a:ext>
            </a:extLst>
          </p:cNvPr>
          <p:cNvPicPr>
            <a:picLocks noChangeAspect="1"/>
          </p:cNvPicPr>
          <p:nvPr/>
        </p:nvPicPr>
        <p:blipFill>
          <a:blip r:embed="rId5"/>
          <a:stretch>
            <a:fillRect/>
          </a:stretch>
        </p:blipFill>
        <p:spPr>
          <a:xfrm>
            <a:off x="5300175" y="1706168"/>
            <a:ext cx="6665720" cy="4340026"/>
          </a:xfrm>
          <a:prstGeom prst="rect">
            <a:avLst/>
          </a:prstGeom>
        </p:spPr>
      </p:pic>
    </p:spTree>
    <p:extLst>
      <p:ext uri="{BB962C8B-B14F-4D97-AF65-F5344CB8AC3E}">
        <p14:creationId xmlns:p14="http://schemas.microsoft.com/office/powerpoint/2010/main" val="35393251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B9CAC65-D1F4-292F-7220-A7B83056CCBC}"/>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5174AE36-0EF6-FFC7-1C46-2F7C4BC58EDD}"/>
              </a:ext>
            </a:extLst>
          </p:cNvPr>
          <p:cNvSpPr>
            <a:spLocks noGrp="1"/>
          </p:cNvSpPr>
          <p:nvPr>
            <p:ph type="body" sz="quarter" idx="10"/>
          </p:nvPr>
        </p:nvSpPr>
        <p:spPr>
          <a:xfrm>
            <a:off x="280122" y="1010855"/>
            <a:ext cx="4600103" cy="5597938"/>
          </a:xfrm>
        </p:spPr>
        <p:txBody>
          <a:bodyPr/>
          <a:lstStyle/>
          <a:p>
            <a:pPr marL="342900" indent="-342900">
              <a:buFont typeface="Arial" panose="020B0604020202020204" pitchFamily="34" charset="0"/>
              <a:buChar char="•"/>
            </a:pPr>
            <a:r>
              <a:rPr lang="en-US" sz="2200" dirty="0">
                <a:latin typeface="Exo 2" panose="00000500000000000000" pitchFamily="2" charset="0"/>
              </a:rPr>
              <a:t>Water markets allow water rights to be bought, sold, or leased</a:t>
            </a:r>
          </a:p>
          <a:p>
            <a:pPr marL="342900" indent="-342900">
              <a:buFont typeface="Arial" panose="020B0604020202020204" pitchFamily="34" charset="0"/>
              <a:buChar char="•"/>
            </a:pPr>
            <a:r>
              <a:rPr lang="en-US" sz="2200" dirty="0">
                <a:latin typeface="Exo 2" panose="00000500000000000000" pitchFamily="2" charset="0"/>
              </a:rPr>
              <a:t>Water market transactions can be temporary or permanent and can range from informal local agreements to more formal state- or regionally managed systems</a:t>
            </a:r>
          </a:p>
          <a:p>
            <a:pPr marL="342900" indent="-342900">
              <a:buFont typeface="Arial" panose="020B0604020202020204" pitchFamily="34" charset="0"/>
              <a:buChar char="•"/>
            </a:pPr>
            <a:r>
              <a:rPr lang="en-US" sz="2200" dirty="0">
                <a:latin typeface="Exo 2" panose="00000500000000000000" pitchFamily="2" charset="0"/>
              </a:rPr>
              <a:t>They can help move water to where it is most needed or most valued</a:t>
            </a:r>
          </a:p>
          <a:p>
            <a:pPr marL="342900" indent="-342900">
              <a:buFont typeface="Arial" panose="020B0604020202020204" pitchFamily="34" charset="0"/>
              <a:buChar char="•"/>
            </a:pPr>
            <a:r>
              <a:rPr lang="en-US" sz="2200" dirty="0">
                <a:latin typeface="Exo 2" panose="00000500000000000000" pitchFamily="2" charset="0"/>
              </a:rPr>
              <a:t>But they can also raise concerns about equity, affordability, and impacts on communities or ecosystems</a:t>
            </a:r>
          </a:p>
        </p:txBody>
      </p:sp>
      <p:sp>
        <p:nvSpPr>
          <p:cNvPr id="2" name="Title 1">
            <a:extLst>
              <a:ext uri="{FF2B5EF4-FFF2-40B4-BE49-F238E27FC236}">
                <a16:creationId xmlns:a16="http://schemas.microsoft.com/office/drawing/2014/main" id="{54CFA0A2-8A95-9163-0827-8113ADEE0F46}"/>
              </a:ext>
            </a:extLst>
          </p:cNvPr>
          <p:cNvSpPr>
            <a:spLocks noGrp="1"/>
          </p:cNvSpPr>
          <p:nvPr>
            <p:ph type="title"/>
          </p:nvPr>
        </p:nvSpPr>
        <p:spPr/>
        <p:txBody>
          <a:bodyPr/>
          <a:lstStyle/>
          <a:p>
            <a:r>
              <a:rPr lang="en-US"/>
              <a:t>    Water Markets</a:t>
            </a:r>
          </a:p>
        </p:txBody>
      </p:sp>
      <p:sp>
        <p:nvSpPr>
          <p:cNvPr id="11" name="Text Placeholder 1">
            <a:extLst>
              <a:ext uri="{FF2B5EF4-FFF2-40B4-BE49-F238E27FC236}">
                <a16:creationId xmlns:a16="http://schemas.microsoft.com/office/drawing/2014/main" id="{DD05ADB9-B4BF-73FD-B392-F0740851AC95}"/>
              </a:ext>
            </a:extLst>
          </p:cNvPr>
          <p:cNvSpPr txBox="1">
            <a:spLocks/>
          </p:cNvSpPr>
          <p:nvPr/>
        </p:nvSpPr>
        <p:spPr>
          <a:xfrm>
            <a:off x="449455" y="1336836"/>
            <a:ext cx="5409478" cy="5300194"/>
          </a:xfr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342900" indent="-342900"/>
            <a:endParaRPr lang="en-US"/>
          </a:p>
        </p:txBody>
      </p:sp>
      <p:pic>
        <p:nvPicPr>
          <p:cNvPr id="5" name="Picture 4">
            <a:extLst>
              <a:ext uri="{FF2B5EF4-FFF2-40B4-BE49-F238E27FC236}">
                <a16:creationId xmlns:a16="http://schemas.microsoft.com/office/drawing/2014/main" id="{98B9B0E8-E6F7-F0F2-EDA6-942FFFDE78B3}"/>
              </a:ext>
            </a:extLst>
          </p:cNvPr>
          <p:cNvPicPr>
            <a:picLocks noChangeAspect="1" noChangeArrowheads="1"/>
          </p:cNvPicPr>
          <p:nvPr/>
        </p:nvPicPr>
        <p:blipFill rotWithShape="1">
          <a:blip r:embed="rId3">
            <a:alphaModFix/>
            <a:extLst>
              <a:ext uri="{28A0092B-C50C-407E-A947-70E740481C1C}">
                <a14:useLocalDpi xmlns:a14="http://schemas.microsoft.com/office/drawing/2010/main" val="0"/>
              </a:ext>
            </a:extLst>
          </a:blip>
          <a:srcRect l="22439" t="60891" r="63669" b="25040"/>
          <a:stretch>
            <a:fillRect/>
          </a:stretch>
        </p:blipFill>
        <p:spPr bwMode="auto">
          <a:xfrm>
            <a:off x="280122" y="191334"/>
            <a:ext cx="457200" cy="453422"/>
          </a:xfrm>
          <a:custGeom>
            <a:avLst/>
            <a:gdLst>
              <a:gd name="csX0" fmla="*/ 228600 w 457200"/>
              <a:gd name="csY0" fmla="*/ 0 h 453422"/>
              <a:gd name="csX1" fmla="*/ 457200 w 457200"/>
              <a:gd name="csY1" fmla="*/ 226711 h 453422"/>
              <a:gd name="csX2" fmla="*/ 228600 w 457200"/>
              <a:gd name="csY2" fmla="*/ 453422 h 453422"/>
              <a:gd name="csX3" fmla="*/ 0 w 457200"/>
              <a:gd name="csY3" fmla="*/ 226711 h 453422"/>
              <a:gd name="csX4" fmla="*/ 228600 w 457200"/>
              <a:gd name="csY4" fmla="*/ 0 h 453422"/>
            </a:gdLst>
            <a:ahLst/>
            <a:cxnLst>
              <a:cxn ang="0">
                <a:pos x="csX0" y="csY0"/>
              </a:cxn>
              <a:cxn ang="0">
                <a:pos x="csX1" y="csY1"/>
              </a:cxn>
              <a:cxn ang="0">
                <a:pos x="csX2" y="csY2"/>
              </a:cxn>
              <a:cxn ang="0">
                <a:pos x="csX3" y="csY3"/>
              </a:cxn>
              <a:cxn ang="0">
                <a:pos x="csX4" y="csY4"/>
              </a:cxn>
            </a:cxnLst>
            <a:rect l="l" t="t" r="r" b="b"/>
            <a:pathLst>
              <a:path w="457200" h="453422">
                <a:moveTo>
                  <a:pt x="228600" y="0"/>
                </a:moveTo>
                <a:cubicBezTo>
                  <a:pt x="354852" y="0"/>
                  <a:pt x="457200" y="101502"/>
                  <a:pt x="457200" y="226711"/>
                </a:cubicBezTo>
                <a:cubicBezTo>
                  <a:pt x="457200" y="351920"/>
                  <a:pt x="354852" y="453422"/>
                  <a:pt x="228600" y="453422"/>
                </a:cubicBezTo>
                <a:cubicBezTo>
                  <a:pt x="102348" y="453422"/>
                  <a:pt x="0" y="351920"/>
                  <a:pt x="0" y="226711"/>
                </a:cubicBezTo>
                <a:cubicBezTo>
                  <a:pt x="0" y="101502"/>
                  <a:pt x="102348" y="0"/>
                  <a:pt x="228600" y="0"/>
                </a:cubicBezTo>
                <a:close/>
              </a:path>
            </a:pathLst>
          </a:custGeom>
          <a:noFill/>
          <a:extLst>
            <a:ext uri="{909E8E84-426E-40DD-AFC4-6F175D3DCCD1}">
              <a14:hiddenFill xmlns:a14="http://schemas.microsoft.com/office/drawing/2010/main">
                <a:solidFill>
                  <a:srgbClr val="FFFFFF"/>
                </a:solidFill>
              </a14:hiddenFill>
            </a:ext>
          </a:extLst>
        </p:spPr>
      </p:pic>
      <p:pic>
        <p:nvPicPr>
          <p:cNvPr id="7" name="Picture 6">
            <a:extLst>
              <a:ext uri="{FF2B5EF4-FFF2-40B4-BE49-F238E27FC236}">
                <a16:creationId xmlns:a16="http://schemas.microsoft.com/office/drawing/2014/main" id="{F3BB948B-591B-748D-8184-E17E839DB757}"/>
              </a:ext>
            </a:extLst>
          </p:cNvPr>
          <p:cNvPicPr>
            <a:picLocks noChangeAspect="1"/>
          </p:cNvPicPr>
          <p:nvPr/>
        </p:nvPicPr>
        <p:blipFill>
          <a:blip r:embed="rId4"/>
          <a:stretch>
            <a:fillRect/>
          </a:stretch>
        </p:blipFill>
        <p:spPr>
          <a:xfrm>
            <a:off x="5459002" y="1005538"/>
            <a:ext cx="4281488" cy="2085975"/>
          </a:xfrm>
          <a:prstGeom prst="rect">
            <a:avLst/>
          </a:prstGeom>
          <a:ln w="12700" cap="sq">
            <a:solidFill>
              <a:srgbClr val="000000"/>
            </a:solidFill>
            <a:prstDash val="solid"/>
            <a:miter lim="800000"/>
          </a:ln>
          <a:effectLst>
            <a:outerShdw blurRad="50800" dist="38100" dir="2700000" algn="tl" rotWithShape="0">
              <a:srgbClr val="000000">
                <a:alpha val="43000"/>
              </a:srgbClr>
            </a:outerShdw>
          </a:effectLst>
        </p:spPr>
      </p:pic>
      <p:pic>
        <p:nvPicPr>
          <p:cNvPr id="10" name="Picture 9">
            <a:extLst>
              <a:ext uri="{FF2B5EF4-FFF2-40B4-BE49-F238E27FC236}">
                <a16:creationId xmlns:a16="http://schemas.microsoft.com/office/drawing/2014/main" id="{6BEF6209-7C0D-8020-311F-CF64983E8EF8}"/>
              </a:ext>
            </a:extLst>
          </p:cNvPr>
          <p:cNvPicPr>
            <a:picLocks noChangeAspect="1"/>
          </p:cNvPicPr>
          <p:nvPr/>
        </p:nvPicPr>
        <p:blipFill>
          <a:blip r:embed="rId5"/>
          <a:stretch>
            <a:fillRect/>
          </a:stretch>
        </p:blipFill>
        <p:spPr>
          <a:xfrm>
            <a:off x="8542350" y="2376059"/>
            <a:ext cx="3553833" cy="3286688"/>
          </a:xfrm>
          <a:prstGeom prst="rect">
            <a:avLst/>
          </a:prstGeom>
          <a:ln w="12700" cap="sq">
            <a:solidFill>
              <a:srgbClr val="000000"/>
            </a:solidFill>
            <a:prstDash val="solid"/>
            <a:miter lim="800000"/>
          </a:ln>
          <a:effectLst>
            <a:outerShdw blurRad="50800" dist="38100" dir="2700000" algn="tl" rotWithShape="0">
              <a:srgbClr val="000000">
                <a:alpha val="43000"/>
              </a:srgbClr>
            </a:outerShdw>
          </a:effectLst>
        </p:spPr>
      </p:pic>
      <p:sp>
        <p:nvSpPr>
          <p:cNvPr id="12" name="TextBox 11">
            <a:extLst>
              <a:ext uri="{FF2B5EF4-FFF2-40B4-BE49-F238E27FC236}">
                <a16:creationId xmlns:a16="http://schemas.microsoft.com/office/drawing/2014/main" id="{9694CEE7-9955-4762-4878-4792790176B3}"/>
              </a:ext>
            </a:extLst>
          </p:cNvPr>
          <p:cNvSpPr txBox="1"/>
          <p:nvPr/>
        </p:nvSpPr>
        <p:spPr>
          <a:xfrm>
            <a:off x="9907787" y="5694287"/>
            <a:ext cx="2188396" cy="276999"/>
          </a:xfrm>
          <a:prstGeom prst="rect">
            <a:avLst/>
          </a:prstGeom>
          <a:noFill/>
        </p:spPr>
        <p:txBody>
          <a:bodyPr wrap="square" rtlCol="0">
            <a:spAutoFit/>
          </a:bodyPr>
          <a:lstStyle/>
          <a:p>
            <a:pPr algn="r"/>
            <a:r>
              <a:rPr lang="en-US" sz="1200">
                <a:hlinkClick r:id="rId6"/>
              </a:rPr>
              <a:t>Cal Matters, 2021</a:t>
            </a:r>
            <a:endParaRPr lang="en-US" sz="1200"/>
          </a:p>
        </p:txBody>
      </p:sp>
      <p:sp>
        <p:nvSpPr>
          <p:cNvPr id="13" name="TextBox 12">
            <a:hlinkClick r:id="rId7"/>
            <a:extLst>
              <a:ext uri="{FF2B5EF4-FFF2-40B4-BE49-F238E27FC236}">
                <a16:creationId xmlns:a16="http://schemas.microsoft.com/office/drawing/2014/main" id="{803AD9A4-FF61-3328-8516-25E9AFFE48C8}"/>
              </a:ext>
            </a:extLst>
          </p:cNvPr>
          <p:cNvSpPr txBox="1"/>
          <p:nvPr/>
        </p:nvSpPr>
        <p:spPr>
          <a:xfrm>
            <a:off x="5411815" y="3097944"/>
            <a:ext cx="1479478" cy="276999"/>
          </a:xfrm>
          <a:prstGeom prst="rect">
            <a:avLst/>
          </a:prstGeom>
          <a:noFill/>
        </p:spPr>
        <p:txBody>
          <a:bodyPr wrap="square" rtlCol="0">
            <a:spAutoFit/>
          </a:bodyPr>
          <a:lstStyle/>
          <a:p>
            <a:r>
              <a:rPr lang="en-US" sz="1200">
                <a:hlinkClick r:id="rId7"/>
              </a:rPr>
              <a:t>PPIC, 2025</a:t>
            </a:r>
            <a:endParaRPr lang="en-US" sz="1200"/>
          </a:p>
        </p:txBody>
      </p:sp>
      <p:sp>
        <p:nvSpPr>
          <p:cNvPr id="16" name="TextBox 15">
            <a:extLst>
              <a:ext uri="{FF2B5EF4-FFF2-40B4-BE49-F238E27FC236}">
                <a16:creationId xmlns:a16="http://schemas.microsoft.com/office/drawing/2014/main" id="{01E54E8E-1E70-C8EE-D1FD-D8EA961D2305}"/>
              </a:ext>
            </a:extLst>
          </p:cNvPr>
          <p:cNvSpPr txBox="1"/>
          <p:nvPr/>
        </p:nvSpPr>
        <p:spPr>
          <a:xfrm>
            <a:off x="5370719" y="6309655"/>
            <a:ext cx="2326334" cy="276999"/>
          </a:xfrm>
          <a:prstGeom prst="rect">
            <a:avLst/>
          </a:prstGeom>
          <a:noFill/>
        </p:spPr>
        <p:txBody>
          <a:bodyPr wrap="square" rtlCol="0">
            <a:spAutoFit/>
          </a:bodyPr>
          <a:lstStyle/>
          <a:p>
            <a:r>
              <a:rPr lang="en-US" sz="1200">
                <a:hlinkClick r:id="rId8"/>
              </a:rPr>
              <a:t>Regan, 2026</a:t>
            </a:r>
            <a:endParaRPr lang="en-US" sz="1200"/>
          </a:p>
        </p:txBody>
      </p:sp>
      <p:pic>
        <p:nvPicPr>
          <p:cNvPr id="18" name="Picture 17">
            <a:extLst>
              <a:ext uri="{FF2B5EF4-FFF2-40B4-BE49-F238E27FC236}">
                <a16:creationId xmlns:a16="http://schemas.microsoft.com/office/drawing/2014/main" id="{BC1182E3-2048-A55C-0A81-102BCD6B2F4D}"/>
              </a:ext>
            </a:extLst>
          </p:cNvPr>
          <p:cNvPicPr>
            <a:picLocks noChangeAspect="1"/>
          </p:cNvPicPr>
          <p:nvPr/>
        </p:nvPicPr>
        <p:blipFill>
          <a:blip r:embed="rId9"/>
          <a:stretch>
            <a:fillRect/>
          </a:stretch>
        </p:blipFill>
        <p:spPr>
          <a:xfrm>
            <a:off x="5459002" y="3925387"/>
            <a:ext cx="3553834" cy="2292796"/>
          </a:xfrm>
          <a:prstGeom prst="rect">
            <a:avLst/>
          </a:prstGeom>
          <a:ln w="127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41473295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DDC5078-5ADA-B2CB-CE41-E226EA99D3D2}"/>
            </a:ext>
          </a:extLst>
        </p:cNvPr>
        <p:cNvGrpSpPr/>
        <p:nvPr/>
      </p:nvGrpSpPr>
      <p:grpSpPr>
        <a:xfrm>
          <a:off x="0" y="0"/>
          <a:ext cx="0" cy="0"/>
          <a:chOff x="0" y="0"/>
          <a:chExt cx="0" cy="0"/>
        </a:xfrm>
      </p:grpSpPr>
      <p:sp>
        <p:nvSpPr>
          <p:cNvPr id="5" name="Content Placeholder 2">
            <a:extLst>
              <a:ext uri="{FF2B5EF4-FFF2-40B4-BE49-F238E27FC236}">
                <a16:creationId xmlns:a16="http://schemas.microsoft.com/office/drawing/2014/main" id="{F2DBAE02-5538-06F9-47BD-F33579A6A0AA}"/>
              </a:ext>
            </a:extLst>
          </p:cNvPr>
          <p:cNvSpPr>
            <a:spLocks noGrp="1"/>
          </p:cNvSpPr>
          <p:nvPr>
            <p:ph type="body" sz="quarter" idx="10"/>
          </p:nvPr>
        </p:nvSpPr>
        <p:spPr>
          <a:xfrm>
            <a:off x="316333" y="931583"/>
            <a:ext cx="11594378" cy="5176590"/>
          </a:xfrm>
        </p:spPr>
        <p:txBody>
          <a:bodyPr vert="horz" lIns="91440" tIns="45720" rIns="91440" bIns="45720" rtlCol="0" anchor="t">
            <a:normAutofit/>
          </a:bodyPr>
          <a:lstStyle/>
          <a:p>
            <a:pPr>
              <a:lnSpc>
                <a:spcPct val="200000"/>
              </a:lnSpc>
            </a:pPr>
            <a:r>
              <a:rPr lang="en-US" i="1" dirty="0"/>
              <a:t>“The capacity of a population to safeguard sustainable access to adequate quantities of acceptable quality water for sustaining livelihoods, human  well-being, and socio-economic development, for ensuring protection against water-borne pollution and water-related disasters, and for preserving ecosystems in a climate of peace and political stability.”</a:t>
            </a:r>
          </a:p>
          <a:p>
            <a:pPr algn="r"/>
            <a:r>
              <a:rPr lang="en-US" i="1" dirty="0"/>
              <a:t>Working definition, United Nations, 201</a:t>
            </a:r>
            <a:endParaRPr lang="en-US" dirty="0"/>
          </a:p>
        </p:txBody>
      </p:sp>
      <p:sp>
        <p:nvSpPr>
          <p:cNvPr id="2" name="Title 1">
            <a:extLst>
              <a:ext uri="{FF2B5EF4-FFF2-40B4-BE49-F238E27FC236}">
                <a16:creationId xmlns:a16="http://schemas.microsoft.com/office/drawing/2014/main" id="{8708740E-8E92-2271-CC76-EE3411B906E9}"/>
              </a:ext>
            </a:extLst>
          </p:cNvPr>
          <p:cNvSpPr>
            <a:spLocks noGrp="1"/>
          </p:cNvSpPr>
          <p:nvPr>
            <p:ph type="title"/>
          </p:nvPr>
        </p:nvSpPr>
        <p:spPr/>
        <p:txBody>
          <a:bodyPr/>
          <a:lstStyle/>
          <a:p>
            <a:r>
              <a:rPr lang="en-US" dirty="0"/>
              <a:t>WXS: Water Security</a:t>
            </a:r>
          </a:p>
        </p:txBody>
      </p:sp>
      <p:sp>
        <p:nvSpPr>
          <p:cNvPr id="14" name="Slide Number Placeholder 3">
            <a:extLst>
              <a:ext uri="{FF2B5EF4-FFF2-40B4-BE49-F238E27FC236}">
                <a16:creationId xmlns:a16="http://schemas.microsoft.com/office/drawing/2014/main" id="{22C559B5-ECAB-275A-90EB-0102188D825B}"/>
              </a:ext>
            </a:extLst>
          </p:cNvPr>
          <p:cNvSpPr>
            <a:spLocks noGrp="1"/>
          </p:cNvSpPr>
          <p:nvPr>
            <p:ph type="sldNum" sz="quarter" idx="4294967295"/>
          </p:nvPr>
        </p:nvSpPr>
        <p:spPr>
          <a:xfrm>
            <a:off x="11706225" y="6638925"/>
            <a:ext cx="485775" cy="219075"/>
          </a:xfrm>
          <a:prstGeom prst="rect">
            <a:avLst/>
          </a:prstGeom>
        </p:spPr>
        <p:txBody>
          <a:bodyPr/>
          <a:lstStyle/>
          <a:p>
            <a:fld id="{6FB6B91F-BB11-E946-B7F6-1372EDB8DEC1}" type="slidenum">
              <a:rPr lang="en-US" smtClean="0"/>
              <a:pPr/>
              <a:t>28</a:t>
            </a:fld>
            <a:endParaRPr lang="en-US"/>
          </a:p>
        </p:txBody>
      </p:sp>
      <p:pic>
        <p:nvPicPr>
          <p:cNvPr id="13" name="Picture 12">
            <a:extLst>
              <a:ext uri="{FF2B5EF4-FFF2-40B4-BE49-F238E27FC236}">
                <a16:creationId xmlns:a16="http://schemas.microsoft.com/office/drawing/2014/main" id="{A603791F-F965-C529-442F-A3A95E3F041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80122" y="3601262"/>
            <a:ext cx="3291112" cy="3222677"/>
          </a:xfrm>
          <a:prstGeom prst="rect">
            <a:avLst/>
          </a:prstGeom>
          <a:noFill/>
          <a:extLst>
            <a:ext uri="{909E8E84-426E-40DD-AFC4-6F175D3DCCD1}">
              <a14:hiddenFill xmlns:a14="http://schemas.microsoft.com/office/drawing/2010/main">
                <a:solidFill>
                  <a:srgbClr val="FFFFFF"/>
                </a:solidFill>
              </a14:hiddenFill>
            </a:ext>
          </a:extLst>
        </p:spPr>
      </p:pic>
      <p:cxnSp>
        <p:nvCxnSpPr>
          <p:cNvPr id="9" name="Straight Connector 8">
            <a:extLst>
              <a:ext uri="{FF2B5EF4-FFF2-40B4-BE49-F238E27FC236}">
                <a16:creationId xmlns:a16="http://schemas.microsoft.com/office/drawing/2014/main" id="{99AA1280-4234-980C-24E5-7B1AEB80167C}"/>
              </a:ext>
            </a:extLst>
          </p:cNvPr>
          <p:cNvCxnSpPr/>
          <p:nvPr/>
        </p:nvCxnSpPr>
        <p:spPr>
          <a:xfrm>
            <a:off x="3513762" y="1610795"/>
            <a:ext cx="3200400" cy="0"/>
          </a:xfrm>
          <a:prstGeom prst="line">
            <a:avLst/>
          </a:prstGeom>
          <a:ln w="38100">
            <a:solidFill>
              <a:srgbClr val="0D2B68"/>
            </a:solidFill>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8A46AC38-383E-D2A3-F248-171EE490CA00}"/>
              </a:ext>
            </a:extLst>
          </p:cNvPr>
          <p:cNvCxnSpPr/>
          <p:nvPr/>
        </p:nvCxnSpPr>
        <p:spPr>
          <a:xfrm>
            <a:off x="504477" y="1516615"/>
            <a:ext cx="2926080" cy="0"/>
          </a:xfrm>
          <a:prstGeom prst="line">
            <a:avLst/>
          </a:prstGeom>
          <a:ln w="38100">
            <a:solidFill>
              <a:srgbClr val="0D2B68"/>
            </a:solidFill>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A05E7C2F-2FE0-D7D0-F9A4-B411A13567FF}"/>
              </a:ext>
            </a:extLst>
          </p:cNvPr>
          <p:cNvCxnSpPr/>
          <p:nvPr/>
        </p:nvCxnSpPr>
        <p:spPr>
          <a:xfrm>
            <a:off x="3513762" y="1516615"/>
            <a:ext cx="3200400" cy="0"/>
          </a:xfrm>
          <a:prstGeom prst="line">
            <a:avLst/>
          </a:prstGeom>
          <a:ln w="38100">
            <a:solidFill>
              <a:srgbClr val="0B8B3C"/>
            </a:solidFill>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3415AD08-9061-8A1C-47C0-4AEE2F8FB5C3}"/>
              </a:ext>
            </a:extLst>
          </p:cNvPr>
          <p:cNvCxnSpPr>
            <a:cxnSpLocks/>
          </p:cNvCxnSpPr>
          <p:nvPr/>
        </p:nvCxnSpPr>
        <p:spPr>
          <a:xfrm>
            <a:off x="6787802" y="1504752"/>
            <a:ext cx="2342549" cy="0"/>
          </a:xfrm>
          <a:prstGeom prst="line">
            <a:avLst/>
          </a:prstGeom>
          <a:ln w="38100">
            <a:solidFill>
              <a:schemeClr val="accent6">
                <a:lumMod val="60000"/>
                <a:lumOff val="40000"/>
              </a:schemeClr>
            </a:solidFill>
          </a:ln>
        </p:spPr>
        <p:style>
          <a:lnRef idx="1">
            <a:schemeClr val="accent6"/>
          </a:lnRef>
          <a:fillRef idx="0">
            <a:schemeClr val="accent6"/>
          </a:fillRef>
          <a:effectRef idx="0">
            <a:schemeClr val="accent6"/>
          </a:effectRef>
          <a:fontRef idx="minor">
            <a:schemeClr val="tx1"/>
          </a:fontRef>
        </p:style>
      </p:cxnSp>
      <p:cxnSp>
        <p:nvCxnSpPr>
          <p:cNvPr id="18" name="Straight Connector 17">
            <a:extLst>
              <a:ext uri="{FF2B5EF4-FFF2-40B4-BE49-F238E27FC236}">
                <a16:creationId xmlns:a16="http://schemas.microsoft.com/office/drawing/2014/main" id="{2683F596-63EC-1A9D-31F7-341B969B38EF}"/>
              </a:ext>
            </a:extLst>
          </p:cNvPr>
          <p:cNvCxnSpPr>
            <a:cxnSpLocks/>
          </p:cNvCxnSpPr>
          <p:nvPr/>
        </p:nvCxnSpPr>
        <p:spPr>
          <a:xfrm>
            <a:off x="9200517" y="1506341"/>
            <a:ext cx="2103120" cy="0"/>
          </a:xfrm>
          <a:prstGeom prst="line">
            <a:avLst/>
          </a:prstGeom>
          <a:ln w="38100">
            <a:solidFill>
              <a:schemeClr val="accent6">
                <a:lumMod val="60000"/>
                <a:lumOff val="40000"/>
              </a:schemeClr>
            </a:solidFill>
          </a:ln>
        </p:spPr>
        <p:style>
          <a:lnRef idx="1">
            <a:schemeClr val="accent6"/>
          </a:lnRef>
          <a:fillRef idx="0">
            <a:schemeClr val="accent6"/>
          </a:fillRef>
          <a:effectRef idx="0">
            <a:schemeClr val="accent6"/>
          </a:effectRef>
          <a:fontRef idx="minor">
            <a:schemeClr val="tx1"/>
          </a:fontRef>
        </p:style>
      </p:cxnSp>
      <p:cxnSp>
        <p:nvCxnSpPr>
          <p:cNvPr id="19" name="Straight Connector 18">
            <a:extLst>
              <a:ext uri="{FF2B5EF4-FFF2-40B4-BE49-F238E27FC236}">
                <a16:creationId xmlns:a16="http://schemas.microsoft.com/office/drawing/2014/main" id="{D6C4C2E9-43B2-DCB6-5D52-C6D13EA3031E}"/>
              </a:ext>
            </a:extLst>
          </p:cNvPr>
          <p:cNvCxnSpPr>
            <a:cxnSpLocks/>
          </p:cNvCxnSpPr>
          <p:nvPr/>
        </p:nvCxnSpPr>
        <p:spPr>
          <a:xfrm>
            <a:off x="9209081" y="1597097"/>
            <a:ext cx="2103120" cy="0"/>
          </a:xfrm>
          <a:prstGeom prst="line">
            <a:avLst/>
          </a:prstGeom>
          <a:ln w="38100">
            <a:solidFill>
              <a:srgbClr val="0B8B3C"/>
            </a:solidFill>
          </a:ln>
        </p:spPr>
        <p:style>
          <a:lnRef idx="1">
            <a:schemeClr val="accent6"/>
          </a:lnRef>
          <a:fillRef idx="0">
            <a:schemeClr val="accent6"/>
          </a:fillRef>
          <a:effectRef idx="0">
            <a:schemeClr val="accent6"/>
          </a:effectRef>
          <a:fontRef idx="minor">
            <a:schemeClr val="tx1"/>
          </a:fontRef>
        </p:style>
      </p:cxnSp>
      <p:cxnSp>
        <p:nvCxnSpPr>
          <p:cNvPr id="20" name="Straight Connector 19">
            <a:extLst>
              <a:ext uri="{FF2B5EF4-FFF2-40B4-BE49-F238E27FC236}">
                <a16:creationId xmlns:a16="http://schemas.microsoft.com/office/drawing/2014/main" id="{2E2FCD7C-F70C-0E2C-A32D-1E0BF7D9517F}"/>
              </a:ext>
            </a:extLst>
          </p:cNvPr>
          <p:cNvCxnSpPr/>
          <p:nvPr/>
        </p:nvCxnSpPr>
        <p:spPr>
          <a:xfrm>
            <a:off x="410296" y="2110804"/>
            <a:ext cx="8778240" cy="0"/>
          </a:xfrm>
          <a:prstGeom prst="line">
            <a:avLst/>
          </a:prstGeom>
          <a:ln w="38100">
            <a:solidFill>
              <a:srgbClr val="0D2B68"/>
            </a:solidFill>
          </a:ln>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id="{A6EF313F-3B10-1648-E904-46F1D200E3DE}"/>
              </a:ext>
            </a:extLst>
          </p:cNvPr>
          <p:cNvCxnSpPr>
            <a:cxnSpLocks/>
          </p:cNvCxnSpPr>
          <p:nvPr/>
        </p:nvCxnSpPr>
        <p:spPr>
          <a:xfrm>
            <a:off x="9318660" y="2110804"/>
            <a:ext cx="2367017" cy="0"/>
          </a:xfrm>
          <a:prstGeom prst="line">
            <a:avLst/>
          </a:prstGeom>
          <a:ln w="38100">
            <a:solidFill>
              <a:schemeClr val="accent6">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B94DFFE1-2859-65C5-AE8C-8250B96C6BEE}"/>
              </a:ext>
            </a:extLst>
          </p:cNvPr>
          <p:cNvCxnSpPr>
            <a:cxnSpLocks/>
          </p:cNvCxnSpPr>
          <p:nvPr/>
        </p:nvCxnSpPr>
        <p:spPr>
          <a:xfrm>
            <a:off x="400022" y="2725541"/>
            <a:ext cx="5943600" cy="0"/>
          </a:xfrm>
          <a:prstGeom prst="line">
            <a:avLst/>
          </a:prstGeom>
          <a:ln w="38100">
            <a:solidFill>
              <a:schemeClr val="accent6">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26" name="Straight Connector 25">
            <a:extLst>
              <a:ext uri="{FF2B5EF4-FFF2-40B4-BE49-F238E27FC236}">
                <a16:creationId xmlns:a16="http://schemas.microsoft.com/office/drawing/2014/main" id="{88E126AA-1214-C020-C0FE-2899B3597B35}"/>
              </a:ext>
            </a:extLst>
          </p:cNvPr>
          <p:cNvCxnSpPr>
            <a:cxnSpLocks/>
          </p:cNvCxnSpPr>
          <p:nvPr/>
        </p:nvCxnSpPr>
        <p:spPr>
          <a:xfrm>
            <a:off x="9318659" y="2211840"/>
            <a:ext cx="2368296" cy="0"/>
          </a:xfrm>
          <a:prstGeom prst="line">
            <a:avLst/>
          </a:prstGeom>
          <a:ln w="38100">
            <a:solidFill>
              <a:srgbClr val="0B8B3C"/>
            </a:solidFill>
          </a:ln>
        </p:spPr>
        <p:style>
          <a:lnRef idx="1">
            <a:schemeClr val="accent6"/>
          </a:lnRef>
          <a:fillRef idx="0">
            <a:schemeClr val="accent6"/>
          </a:fillRef>
          <a:effectRef idx="0">
            <a:schemeClr val="accent6"/>
          </a:effectRef>
          <a:fontRef idx="minor">
            <a:schemeClr val="tx1"/>
          </a:fontRef>
        </p:style>
      </p:cxnSp>
      <p:cxnSp>
        <p:nvCxnSpPr>
          <p:cNvPr id="27" name="Straight Connector 26">
            <a:extLst>
              <a:ext uri="{FF2B5EF4-FFF2-40B4-BE49-F238E27FC236}">
                <a16:creationId xmlns:a16="http://schemas.microsoft.com/office/drawing/2014/main" id="{286F046F-069D-5D34-2A3F-5D2B55D49CDB}"/>
              </a:ext>
            </a:extLst>
          </p:cNvPr>
          <p:cNvCxnSpPr>
            <a:cxnSpLocks/>
          </p:cNvCxnSpPr>
          <p:nvPr/>
        </p:nvCxnSpPr>
        <p:spPr>
          <a:xfrm>
            <a:off x="408586" y="2826571"/>
            <a:ext cx="5943600" cy="0"/>
          </a:xfrm>
          <a:prstGeom prst="line">
            <a:avLst/>
          </a:prstGeom>
          <a:ln w="38100">
            <a:solidFill>
              <a:srgbClr val="0B8B3C"/>
            </a:solidFill>
          </a:ln>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id="{5FD95F7E-B8EA-AC30-081D-0C9BD848E6ED}"/>
              </a:ext>
            </a:extLst>
          </p:cNvPr>
          <p:cNvCxnSpPr>
            <a:cxnSpLocks/>
          </p:cNvCxnSpPr>
          <p:nvPr/>
        </p:nvCxnSpPr>
        <p:spPr>
          <a:xfrm>
            <a:off x="9316949" y="2323144"/>
            <a:ext cx="2368296" cy="0"/>
          </a:xfrm>
          <a:prstGeom prst="line">
            <a:avLst/>
          </a:prstGeom>
          <a:ln w="38100">
            <a:solidFill>
              <a:schemeClr val="tx2"/>
            </a:solidFill>
          </a:ln>
        </p:spPr>
        <p:style>
          <a:lnRef idx="1">
            <a:schemeClr val="accent6"/>
          </a:lnRef>
          <a:fillRef idx="0">
            <a:schemeClr val="accent6"/>
          </a:fillRef>
          <a:effectRef idx="0">
            <a:schemeClr val="accent6"/>
          </a:effectRef>
          <a:fontRef idx="minor">
            <a:schemeClr val="tx1"/>
          </a:fontRef>
        </p:style>
      </p:cxnSp>
      <p:cxnSp>
        <p:nvCxnSpPr>
          <p:cNvPr id="29" name="Straight Connector 28">
            <a:extLst>
              <a:ext uri="{FF2B5EF4-FFF2-40B4-BE49-F238E27FC236}">
                <a16:creationId xmlns:a16="http://schemas.microsoft.com/office/drawing/2014/main" id="{9A8ECBE1-F6E3-7CDB-B9CF-5B538B2DE572}"/>
              </a:ext>
            </a:extLst>
          </p:cNvPr>
          <p:cNvCxnSpPr>
            <a:cxnSpLocks/>
          </p:cNvCxnSpPr>
          <p:nvPr/>
        </p:nvCxnSpPr>
        <p:spPr>
          <a:xfrm>
            <a:off x="406876" y="2927601"/>
            <a:ext cx="5943600"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cxnSp>
        <p:nvCxnSpPr>
          <p:cNvPr id="30" name="Straight Connector 29">
            <a:extLst>
              <a:ext uri="{FF2B5EF4-FFF2-40B4-BE49-F238E27FC236}">
                <a16:creationId xmlns:a16="http://schemas.microsoft.com/office/drawing/2014/main" id="{0207BEB3-6EAC-D82C-0748-AC64C18895D5}"/>
              </a:ext>
            </a:extLst>
          </p:cNvPr>
          <p:cNvCxnSpPr>
            <a:cxnSpLocks/>
          </p:cNvCxnSpPr>
          <p:nvPr/>
        </p:nvCxnSpPr>
        <p:spPr>
          <a:xfrm>
            <a:off x="6488139" y="2725541"/>
            <a:ext cx="3066827" cy="0"/>
          </a:xfrm>
          <a:prstGeom prst="line">
            <a:avLst/>
          </a:prstGeom>
          <a:ln w="38100">
            <a:solidFill>
              <a:schemeClr val="accent6">
                <a:lumMod val="60000"/>
                <a:lumOff val="40000"/>
              </a:schemeClr>
            </a:solidFill>
          </a:ln>
        </p:spPr>
        <p:style>
          <a:lnRef idx="1">
            <a:schemeClr val="accent6"/>
          </a:lnRef>
          <a:fillRef idx="0">
            <a:schemeClr val="accent6"/>
          </a:fillRef>
          <a:effectRef idx="0">
            <a:schemeClr val="accent6"/>
          </a:effectRef>
          <a:fontRef idx="minor">
            <a:schemeClr val="tx1"/>
          </a:fontRef>
        </p:style>
      </p:cxnSp>
      <p:cxnSp>
        <p:nvCxnSpPr>
          <p:cNvPr id="32" name="Straight Connector 31">
            <a:extLst>
              <a:ext uri="{FF2B5EF4-FFF2-40B4-BE49-F238E27FC236}">
                <a16:creationId xmlns:a16="http://schemas.microsoft.com/office/drawing/2014/main" id="{AEA54643-C8C5-008E-2B7A-966A872BE61F}"/>
              </a:ext>
            </a:extLst>
          </p:cNvPr>
          <p:cNvCxnSpPr>
            <a:cxnSpLocks/>
          </p:cNvCxnSpPr>
          <p:nvPr/>
        </p:nvCxnSpPr>
        <p:spPr>
          <a:xfrm>
            <a:off x="9616610" y="2725541"/>
            <a:ext cx="2103120" cy="0"/>
          </a:xfrm>
          <a:prstGeom prst="line">
            <a:avLst/>
          </a:prstGeom>
          <a:ln w="38100">
            <a:solidFill>
              <a:srgbClr val="0D2B68"/>
            </a:solidFill>
          </a:ln>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A26DFF81-3EA0-B866-ECEB-624B2303A7BB}"/>
              </a:ext>
            </a:extLst>
          </p:cNvPr>
          <p:cNvCxnSpPr>
            <a:cxnSpLocks/>
          </p:cNvCxnSpPr>
          <p:nvPr/>
        </p:nvCxnSpPr>
        <p:spPr>
          <a:xfrm>
            <a:off x="406876" y="3330003"/>
            <a:ext cx="2103120" cy="0"/>
          </a:xfrm>
          <a:prstGeom prst="line">
            <a:avLst/>
          </a:prstGeom>
          <a:ln w="38100">
            <a:solidFill>
              <a:srgbClr val="0D2B68"/>
            </a:solidFill>
          </a:ln>
        </p:spPr>
        <p:style>
          <a:lnRef idx="1">
            <a:schemeClr val="accent1"/>
          </a:lnRef>
          <a:fillRef idx="0">
            <a:schemeClr val="accent1"/>
          </a:fillRef>
          <a:effectRef idx="0">
            <a:schemeClr val="accent1"/>
          </a:effectRef>
          <a:fontRef idx="minor">
            <a:schemeClr val="tx1"/>
          </a:fontRef>
        </p:style>
      </p:cxnSp>
      <p:cxnSp>
        <p:nvCxnSpPr>
          <p:cNvPr id="3" name="Straight Connector 2">
            <a:extLst>
              <a:ext uri="{FF2B5EF4-FFF2-40B4-BE49-F238E27FC236}">
                <a16:creationId xmlns:a16="http://schemas.microsoft.com/office/drawing/2014/main" id="{FA04CFD3-CF6A-7200-C042-B19CD62A5ED9}"/>
              </a:ext>
            </a:extLst>
          </p:cNvPr>
          <p:cNvCxnSpPr>
            <a:cxnSpLocks/>
          </p:cNvCxnSpPr>
          <p:nvPr/>
        </p:nvCxnSpPr>
        <p:spPr>
          <a:xfrm>
            <a:off x="3847006" y="5549757"/>
            <a:ext cx="2743200" cy="0"/>
          </a:xfrm>
          <a:prstGeom prst="line">
            <a:avLst/>
          </a:prstGeom>
          <a:ln w="38100">
            <a:solidFill>
              <a:srgbClr val="0D2B68"/>
            </a:solidFill>
          </a:ln>
        </p:spPr>
        <p:style>
          <a:lnRef idx="1">
            <a:schemeClr val="accent1"/>
          </a:lnRef>
          <a:fillRef idx="0">
            <a:schemeClr val="accent1"/>
          </a:fillRef>
          <a:effectRef idx="0">
            <a:schemeClr val="accent1"/>
          </a:effectRef>
          <a:fontRef idx="minor">
            <a:schemeClr val="tx1"/>
          </a:fontRef>
        </p:style>
      </p:cxnSp>
      <p:cxnSp>
        <p:nvCxnSpPr>
          <p:cNvPr id="4" name="Straight Connector 3">
            <a:extLst>
              <a:ext uri="{FF2B5EF4-FFF2-40B4-BE49-F238E27FC236}">
                <a16:creationId xmlns:a16="http://schemas.microsoft.com/office/drawing/2014/main" id="{EB66FC73-0DA9-F7FA-869E-DC797B1CF04B}"/>
              </a:ext>
            </a:extLst>
          </p:cNvPr>
          <p:cNvCxnSpPr>
            <a:cxnSpLocks/>
          </p:cNvCxnSpPr>
          <p:nvPr/>
        </p:nvCxnSpPr>
        <p:spPr>
          <a:xfrm>
            <a:off x="3836732" y="5034338"/>
            <a:ext cx="2743200" cy="0"/>
          </a:xfrm>
          <a:prstGeom prst="line">
            <a:avLst/>
          </a:prstGeom>
          <a:ln w="38100">
            <a:solidFill>
              <a:srgbClr val="0B8B3C"/>
            </a:solidFill>
          </a:ln>
        </p:spPr>
        <p:style>
          <a:lnRef idx="1">
            <a:schemeClr val="accent1"/>
          </a:lnRef>
          <a:fillRef idx="0">
            <a:schemeClr val="accent1"/>
          </a:fillRef>
          <a:effectRef idx="0">
            <a:schemeClr val="accent1"/>
          </a:effectRef>
          <a:fontRef idx="minor">
            <a:schemeClr val="tx1"/>
          </a:fontRef>
        </p:style>
      </p:cxnSp>
      <p:cxnSp>
        <p:nvCxnSpPr>
          <p:cNvPr id="7" name="Straight Connector 6">
            <a:extLst>
              <a:ext uri="{FF2B5EF4-FFF2-40B4-BE49-F238E27FC236}">
                <a16:creationId xmlns:a16="http://schemas.microsoft.com/office/drawing/2014/main" id="{E49F18D4-A598-06A3-FCEA-D326963D02D2}"/>
              </a:ext>
            </a:extLst>
          </p:cNvPr>
          <p:cNvCxnSpPr>
            <a:cxnSpLocks/>
          </p:cNvCxnSpPr>
          <p:nvPr/>
        </p:nvCxnSpPr>
        <p:spPr>
          <a:xfrm>
            <a:off x="3836732" y="4554876"/>
            <a:ext cx="2743200" cy="0"/>
          </a:xfrm>
          <a:prstGeom prst="line">
            <a:avLst/>
          </a:prstGeom>
          <a:ln w="38100">
            <a:solidFill>
              <a:schemeClr val="accent6">
                <a:lumMod val="60000"/>
                <a:lumOff val="40000"/>
              </a:schemeClr>
            </a:solidFill>
          </a:ln>
        </p:spPr>
        <p:style>
          <a:lnRef idx="1">
            <a:schemeClr val="accent6"/>
          </a:lnRef>
          <a:fillRef idx="0">
            <a:schemeClr val="accent6"/>
          </a:fillRef>
          <a:effectRef idx="0">
            <a:schemeClr val="accent6"/>
          </a:effectRef>
          <a:fontRef idx="minor">
            <a:schemeClr val="tx1"/>
          </a:fontRef>
        </p:style>
      </p:cxnSp>
      <p:sp>
        <p:nvSpPr>
          <p:cNvPr id="8" name="TextBox 7">
            <a:extLst>
              <a:ext uri="{FF2B5EF4-FFF2-40B4-BE49-F238E27FC236}">
                <a16:creationId xmlns:a16="http://schemas.microsoft.com/office/drawing/2014/main" id="{0D4581B4-C5A4-A32A-4415-EAA474A3B81F}"/>
              </a:ext>
            </a:extLst>
          </p:cNvPr>
          <p:cNvSpPr txBox="1"/>
          <p:nvPr/>
        </p:nvSpPr>
        <p:spPr>
          <a:xfrm>
            <a:off x="3763092" y="4161034"/>
            <a:ext cx="2951070" cy="369332"/>
          </a:xfrm>
          <a:prstGeom prst="rect">
            <a:avLst/>
          </a:prstGeom>
          <a:noFill/>
        </p:spPr>
        <p:txBody>
          <a:bodyPr wrap="square" rtlCol="0">
            <a:spAutoFit/>
          </a:bodyPr>
          <a:lstStyle/>
          <a:p>
            <a:r>
              <a:rPr lang="en-US">
                <a:latin typeface="Exo 2" panose="00000500000000000000" pitchFamily="2" charset="0"/>
              </a:rPr>
              <a:t>Environmental Resource</a:t>
            </a:r>
          </a:p>
        </p:txBody>
      </p:sp>
      <p:sp>
        <p:nvSpPr>
          <p:cNvPr id="12" name="TextBox 11">
            <a:extLst>
              <a:ext uri="{FF2B5EF4-FFF2-40B4-BE49-F238E27FC236}">
                <a16:creationId xmlns:a16="http://schemas.microsoft.com/office/drawing/2014/main" id="{6F20AEDE-4E1D-CA23-56FB-4BFE8713222F}"/>
              </a:ext>
            </a:extLst>
          </p:cNvPr>
          <p:cNvSpPr txBox="1"/>
          <p:nvPr/>
        </p:nvSpPr>
        <p:spPr>
          <a:xfrm>
            <a:off x="3763092" y="4664532"/>
            <a:ext cx="2951070" cy="369332"/>
          </a:xfrm>
          <a:prstGeom prst="rect">
            <a:avLst/>
          </a:prstGeom>
          <a:noFill/>
        </p:spPr>
        <p:txBody>
          <a:bodyPr wrap="square" rtlCol="0">
            <a:spAutoFit/>
          </a:bodyPr>
          <a:lstStyle/>
          <a:p>
            <a:r>
              <a:rPr lang="en-US">
                <a:latin typeface="Exo 2" panose="00000500000000000000" pitchFamily="2" charset="0"/>
              </a:rPr>
              <a:t>Infrastructure Resilience</a:t>
            </a:r>
          </a:p>
        </p:txBody>
      </p:sp>
      <p:sp>
        <p:nvSpPr>
          <p:cNvPr id="15" name="TextBox 14">
            <a:extLst>
              <a:ext uri="{FF2B5EF4-FFF2-40B4-BE49-F238E27FC236}">
                <a16:creationId xmlns:a16="http://schemas.microsoft.com/office/drawing/2014/main" id="{334D4C28-04AC-EDE5-3A38-30447A9DF018}"/>
              </a:ext>
            </a:extLst>
          </p:cNvPr>
          <p:cNvSpPr txBox="1"/>
          <p:nvPr/>
        </p:nvSpPr>
        <p:spPr>
          <a:xfrm>
            <a:off x="3763092" y="5180425"/>
            <a:ext cx="2951070" cy="369332"/>
          </a:xfrm>
          <a:prstGeom prst="rect">
            <a:avLst/>
          </a:prstGeom>
          <a:noFill/>
        </p:spPr>
        <p:txBody>
          <a:bodyPr wrap="square" rtlCol="0">
            <a:spAutoFit/>
          </a:bodyPr>
          <a:lstStyle/>
          <a:p>
            <a:r>
              <a:rPr lang="en-US">
                <a:latin typeface="Exo 2" panose="00000500000000000000" pitchFamily="2" charset="0"/>
              </a:rPr>
              <a:t>Regional Dynamics</a:t>
            </a:r>
          </a:p>
        </p:txBody>
      </p:sp>
    </p:spTree>
    <p:extLst>
      <p:ext uri="{BB962C8B-B14F-4D97-AF65-F5344CB8AC3E}">
        <p14:creationId xmlns:p14="http://schemas.microsoft.com/office/powerpoint/2010/main" val="17853454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6"/>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8"/>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24"/>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21"/>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0"/>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9"/>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11"/>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27"/>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26"/>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10"/>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28"/>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9"/>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20"/>
                                        </p:tgtEl>
                                        <p:attrNameLst>
                                          <p:attrName>style.visibility</p:attrName>
                                        </p:attrNameLst>
                                      </p:cBhvr>
                                      <p:to>
                                        <p:strVal val="visible"/>
                                      </p:to>
                                    </p:set>
                                  </p:childTnLst>
                                </p:cTn>
                              </p:par>
                              <p:par>
                                <p:cTn id="35" presetID="1" presetClass="entr" presetSubtype="0" fill="hold" nodeType="withEffect">
                                  <p:stCondLst>
                                    <p:cond delay="0"/>
                                  </p:stCondLst>
                                  <p:childTnLst>
                                    <p:set>
                                      <p:cBhvr>
                                        <p:cTn id="36" dur="1" fill="hold">
                                          <p:stCondLst>
                                            <p:cond delay="0"/>
                                          </p:stCondLst>
                                        </p:cTn>
                                        <p:tgtEl>
                                          <p:spTgt spid="29"/>
                                        </p:tgtEl>
                                        <p:attrNameLst>
                                          <p:attrName>style.visibility</p:attrName>
                                        </p:attrNameLst>
                                      </p:cBhvr>
                                      <p:to>
                                        <p:strVal val="visible"/>
                                      </p:to>
                                    </p:set>
                                  </p:childTnLst>
                                </p:cTn>
                              </p:par>
                              <p:par>
                                <p:cTn id="37" presetID="1" presetClass="entr" presetSubtype="0" fill="hold" nodeType="withEffect">
                                  <p:stCondLst>
                                    <p:cond delay="0"/>
                                  </p:stCondLst>
                                  <p:childTnLst>
                                    <p:set>
                                      <p:cBhvr>
                                        <p:cTn id="38" dur="1" fill="hold">
                                          <p:stCondLst>
                                            <p:cond delay="0"/>
                                          </p:stCondLst>
                                        </p:cTn>
                                        <p:tgtEl>
                                          <p:spTgt spid="32"/>
                                        </p:tgtEl>
                                        <p:attrNameLst>
                                          <p:attrName>style.visibility</p:attrName>
                                        </p:attrNameLst>
                                      </p:cBhvr>
                                      <p:to>
                                        <p:strVal val="visible"/>
                                      </p:to>
                                    </p:set>
                                  </p:childTnLst>
                                </p:cTn>
                              </p:par>
                              <p:par>
                                <p:cTn id="39" presetID="1" presetClass="entr" presetSubtype="0" fill="hold" nodeType="withEffect">
                                  <p:stCondLst>
                                    <p:cond delay="0"/>
                                  </p:stCondLst>
                                  <p:childTnLst>
                                    <p:set>
                                      <p:cBhvr>
                                        <p:cTn id="40" dur="1" fill="hold">
                                          <p:stCondLst>
                                            <p:cond delay="0"/>
                                          </p:stCondLst>
                                        </p:cTn>
                                        <p:tgtEl>
                                          <p:spTgt spid="3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2011EE8-687D-F966-38CA-78ACF4991416}"/>
            </a:ext>
          </a:extLst>
        </p:cNvPr>
        <p:cNvGrpSpPr/>
        <p:nvPr/>
      </p:nvGrpSpPr>
      <p:grpSpPr>
        <a:xfrm>
          <a:off x="0" y="0"/>
          <a:ext cx="0" cy="0"/>
          <a:chOff x="0" y="0"/>
          <a:chExt cx="0" cy="0"/>
        </a:xfrm>
      </p:grpSpPr>
      <p:sp>
        <p:nvSpPr>
          <p:cNvPr id="6" name="Parallelogram 5">
            <a:extLst>
              <a:ext uri="{FF2B5EF4-FFF2-40B4-BE49-F238E27FC236}">
                <a16:creationId xmlns:a16="http://schemas.microsoft.com/office/drawing/2014/main" id="{D63014D6-1202-A084-5319-61FCCD42C78E}"/>
              </a:ext>
            </a:extLst>
          </p:cNvPr>
          <p:cNvSpPr/>
          <p:nvPr/>
        </p:nvSpPr>
        <p:spPr>
          <a:xfrm rot="3219954">
            <a:off x="4372868" y="590073"/>
            <a:ext cx="5234926" cy="5891910"/>
          </a:xfrm>
          <a:prstGeom prst="parallelogram">
            <a:avLst>
              <a:gd name="adj" fmla="val 82254"/>
            </a:avLst>
          </a:prstGeom>
          <a:gradFill>
            <a:gsLst>
              <a:gs pos="100000">
                <a:srgbClr val="00BAE1">
                  <a:alpha val="63000"/>
                </a:srgbClr>
              </a:gs>
              <a:gs pos="41000">
                <a:srgbClr val="00BAE1"/>
              </a:gs>
            </a:gsLst>
            <a:lin ang="6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latin typeface="Calibri" panose="020F0502020204030204" pitchFamily="34" charset="0"/>
            </a:endParaRPr>
          </a:p>
        </p:txBody>
      </p:sp>
      <p:sp>
        <p:nvSpPr>
          <p:cNvPr id="5" name="Text Placeholder 4">
            <a:extLst>
              <a:ext uri="{FF2B5EF4-FFF2-40B4-BE49-F238E27FC236}">
                <a16:creationId xmlns:a16="http://schemas.microsoft.com/office/drawing/2014/main" id="{2A668850-243D-ADB3-D770-0A4A0527B4B8}"/>
              </a:ext>
            </a:extLst>
          </p:cNvPr>
          <p:cNvSpPr>
            <a:spLocks noGrp="1"/>
          </p:cNvSpPr>
          <p:nvPr>
            <p:ph type="body" sz="quarter" idx="4294967295"/>
          </p:nvPr>
        </p:nvSpPr>
        <p:spPr>
          <a:xfrm>
            <a:off x="3802349" y="3312005"/>
            <a:ext cx="7112000" cy="448045"/>
          </a:xfrm>
          <a:prstGeom prst="rect">
            <a:avLst/>
          </a:prstGeom>
        </p:spPr>
        <p:txBody>
          <a:bodyPr/>
          <a:lstStyle/>
          <a:p>
            <a:r>
              <a:rPr lang="en-US" sz="4000">
                <a:solidFill>
                  <a:schemeClr val="bg1"/>
                </a:solidFill>
                <a:latin typeface="Exo 2" panose="00000500000000000000" pitchFamily="2" charset="0"/>
              </a:rPr>
              <a:t>Interactive Learning Activity</a:t>
            </a:r>
          </a:p>
        </p:txBody>
      </p:sp>
      <p:pic>
        <p:nvPicPr>
          <p:cNvPr id="7" name="Picture 6">
            <a:extLst>
              <a:ext uri="{FF2B5EF4-FFF2-40B4-BE49-F238E27FC236}">
                <a16:creationId xmlns:a16="http://schemas.microsoft.com/office/drawing/2014/main" id="{FF1D4FCE-677D-536D-ACCB-9A2818708570}"/>
              </a:ext>
            </a:extLst>
          </p:cNvPr>
          <p:cNvPicPr>
            <a:picLocks noChangeAspect="1"/>
          </p:cNvPicPr>
          <p:nvPr/>
        </p:nvPicPr>
        <p:blipFill rotWithShape="1">
          <a:blip r:embed="rId2">
            <a:extLst>
              <a:ext uri="{28A0092B-C50C-407E-A947-70E740481C1C}">
                <a14:useLocalDpi xmlns:a14="http://schemas.microsoft.com/office/drawing/2010/main" val="0"/>
              </a:ext>
            </a:extLst>
          </a:blip>
          <a:srcRect t="1" b="20253"/>
          <a:stretch/>
        </p:blipFill>
        <p:spPr>
          <a:xfrm rot="5400000">
            <a:off x="-1496598" y="1495523"/>
            <a:ext cx="6857206" cy="3866159"/>
          </a:xfrm>
          <a:prstGeom prst="rect">
            <a:avLst/>
          </a:prstGeom>
        </p:spPr>
      </p:pic>
      <p:sp>
        <p:nvSpPr>
          <p:cNvPr id="10" name="Parallelogram 9">
            <a:extLst>
              <a:ext uri="{FF2B5EF4-FFF2-40B4-BE49-F238E27FC236}">
                <a16:creationId xmlns:a16="http://schemas.microsoft.com/office/drawing/2014/main" id="{4B9C2208-F824-CFE5-1CCD-FDF0E2ADB78B}"/>
              </a:ext>
            </a:extLst>
          </p:cNvPr>
          <p:cNvSpPr/>
          <p:nvPr/>
        </p:nvSpPr>
        <p:spPr>
          <a:xfrm rot="3260894">
            <a:off x="8103043" y="2530935"/>
            <a:ext cx="2844800" cy="3209005"/>
          </a:xfrm>
          <a:prstGeom prst="parallelogram">
            <a:avLst>
              <a:gd name="adj" fmla="val 80135"/>
            </a:avLst>
          </a:prstGeom>
          <a:gradFill>
            <a:gsLst>
              <a:gs pos="94000">
                <a:srgbClr val="92D050">
                  <a:alpha val="0"/>
                </a:srgbClr>
              </a:gs>
              <a:gs pos="18000">
                <a:srgbClr val="92D050"/>
              </a:gs>
            </a:gsLst>
            <a:lin ang="6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latin typeface="Calibri" panose="020F0502020204030204" pitchFamily="34" charset="0"/>
            </a:endParaRPr>
          </a:p>
        </p:txBody>
      </p:sp>
    </p:spTree>
    <p:extLst>
      <p:ext uri="{BB962C8B-B14F-4D97-AF65-F5344CB8AC3E}">
        <p14:creationId xmlns:p14="http://schemas.microsoft.com/office/powerpoint/2010/main" val="16181203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0F349BBE-71BB-552B-3C26-E3A52812AF2E}"/>
              </a:ext>
            </a:extLst>
          </p:cNvPr>
          <p:cNvSpPr>
            <a:spLocks noGrp="1"/>
          </p:cNvSpPr>
          <p:nvPr>
            <p:ph type="body" sz="quarter" idx="10"/>
          </p:nvPr>
        </p:nvSpPr>
        <p:spPr>
          <a:xfrm>
            <a:off x="280122" y="1164239"/>
            <a:ext cx="11508755" cy="458587"/>
          </a:xfrm>
        </p:spPr>
        <p:txBody>
          <a:bodyPr>
            <a:normAutofit/>
          </a:bodyPr>
          <a:lstStyle/>
          <a:p>
            <a:r>
              <a:rPr lang="en-US">
                <a:latin typeface="Exo 2" panose="00000500000000000000" pitchFamily="2" charset="0"/>
              </a:rPr>
              <a:t>After reviewing the course content and associated activities, participants will be able to:</a:t>
            </a:r>
          </a:p>
        </p:txBody>
      </p:sp>
      <p:sp>
        <p:nvSpPr>
          <p:cNvPr id="3" name="Title 2">
            <a:extLst>
              <a:ext uri="{FF2B5EF4-FFF2-40B4-BE49-F238E27FC236}">
                <a16:creationId xmlns:a16="http://schemas.microsoft.com/office/drawing/2014/main" id="{F4579DBF-AFA5-845E-ECC3-FE359EB27849}"/>
              </a:ext>
            </a:extLst>
          </p:cNvPr>
          <p:cNvSpPr>
            <a:spLocks noGrp="1"/>
          </p:cNvSpPr>
          <p:nvPr>
            <p:ph type="title"/>
          </p:nvPr>
        </p:nvSpPr>
        <p:spPr/>
        <p:txBody>
          <a:bodyPr>
            <a:normAutofit/>
          </a:bodyPr>
          <a:lstStyle/>
          <a:p>
            <a:r>
              <a:rPr lang="en-US">
                <a:latin typeface="Gill Sans MT" panose="020B0502020104020203" pitchFamily="34" charset="0"/>
              </a:rPr>
              <a:t>Learning Objectives </a:t>
            </a:r>
          </a:p>
        </p:txBody>
      </p:sp>
      <p:grpSp>
        <p:nvGrpSpPr>
          <p:cNvPr id="19" name="Group 18">
            <a:extLst>
              <a:ext uri="{FF2B5EF4-FFF2-40B4-BE49-F238E27FC236}">
                <a16:creationId xmlns:a16="http://schemas.microsoft.com/office/drawing/2014/main" id="{2C62BA2F-78FF-C66E-7E32-8306F09EAE67}"/>
              </a:ext>
            </a:extLst>
          </p:cNvPr>
          <p:cNvGrpSpPr/>
          <p:nvPr/>
        </p:nvGrpSpPr>
        <p:grpSpPr>
          <a:xfrm>
            <a:off x="1678040" y="1786112"/>
            <a:ext cx="8331200" cy="4761817"/>
            <a:chOff x="1678040" y="1786112"/>
            <a:chExt cx="8331200" cy="4761817"/>
          </a:xfrm>
        </p:grpSpPr>
        <p:graphicFrame>
          <p:nvGraphicFramePr>
            <p:cNvPr id="4" name="Diagram 3">
              <a:extLst>
                <a:ext uri="{FF2B5EF4-FFF2-40B4-BE49-F238E27FC236}">
                  <a16:creationId xmlns:a16="http://schemas.microsoft.com/office/drawing/2014/main" id="{2D817467-B9CB-AD75-2544-488B21443582}"/>
                </a:ext>
              </a:extLst>
            </p:cNvPr>
            <p:cNvGraphicFramePr/>
            <p:nvPr>
              <p:extLst>
                <p:ext uri="{D42A27DB-BD31-4B8C-83A1-F6EECF244321}">
                  <p14:modId xmlns:p14="http://schemas.microsoft.com/office/powerpoint/2010/main" val="4008067491"/>
                </p:ext>
              </p:extLst>
            </p:nvPr>
          </p:nvGraphicFramePr>
          <p:xfrm>
            <a:off x="1678040" y="1786112"/>
            <a:ext cx="8331200" cy="476181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Rectangle 4">
              <a:extLst>
                <a:ext uri="{FF2B5EF4-FFF2-40B4-BE49-F238E27FC236}">
                  <a16:creationId xmlns:a16="http://schemas.microsoft.com/office/drawing/2014/main" id="{FF257836-057E-60CE-7BC9-9A442A0680A0}"/>
                </a:ext>
              </a:extLst>
            </p:cNvPr>
            <p:cNvSpPr/>
            <p:nvPr/>
          </p:nvSpPr>
          <p:spPr>
            <a:xfrm>
              <a:off x="1855122" y="1809586"/>
              <a:ext cx="1151711" cy="1097280"/>
            </a:xfrm>
            <a:prstGeom prst="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12" name="Group 11">
              <a:extLst>
                <a:ext uri="{FF2B5EF4-FFF2-40B4-BE49-F238E27FC236}">
                  <a16:creationId xmlns:a16="http://schemas.microsoft.com/office/drawing/2014/main" id="{97A47D7F-2FD7-D6DA-CB3B-18C0ACB1B739}"/>
                </a:ext>
              </a:extLst>
            </p:cNvPr>
            <p:cNvGrpSpPr/>
            <p:nvPr/>
          </p:nvGrpSpPr>
          <p:grpSpPr>
            <a:xfrm>
              <a:off x="1861458" y="3370315"/>
              <a:ext cx="1151711" cy="1107064"/>
              <a:chOff x="430441" y="3237316"/>
              <a:chExt cx="1097280" cy="1107064"/>
            </a:xfrm>
          </p:grpSpPr>
          <p:sp>
            <p:nvSpPr>
              <p:cNvPr id="9" name="Rectangle 8">
                <a:extLst>
                  <a:ext uri="{FF2B5EF4-FFF2-40B4-BE49-F238E27FC236}">
                    <a16:creationId xmlns:a16="http://schemas.microsoft.com/office/drawing/2014/main" id="{EA26EE1C-BC1C-45E0-05D9-78C1C9066C73}"/>
                  </a:ext>
                </a:extLst>
              </p:cNvPr>
              <p:cNvSpPr/>
              <p:nvPr/>
            </p:nvSpPr>
            <p:spPr>
              <a:xfrm>
                <a:off x="430441" y="3237316"/>
                <a:ext cx="1097280" cy="1107064"/>
              </a:xfrm>
              <a:prstGeom prst="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ectangle 10">
                <a:extLst>
                  <a:ext uri="{FF2B5EF4-FFF2-40B4-BE49-F238E27FC236}">
                    <a16:creationId xmlns:a16="http://schemas.microsoft.com/office/drawing/2014/main" id="{21BC5DF4-1834-5947-DAA1-D284DAB7D6E5}"/>
                  </a:ext>
                </a:extLst>
              </p:cNvPr>
              <p:cNvSpPr/>
              <p:nvPr/>
            </p:nvSpPr>
            <p:spPr>
              <a:xfrm>
                <a:off x="495562" y="3320142"/>
                <a:ext cx="967037" cy="941413"/>
              </a:xfrm>
              <a:prstGeom prst="rect">
                <a:avLst/>
              </a:prstGeom>
              <a:blipFill dpi="0" rotWithShape="1">
                <a:blip>
                  <a:extLst>
                    <a:ext uri="{96DAC541-7B7A-43D3-8B79-37D633B846F1}">
                      <asvg:svgBlip xmlns:asvg="http://schemas.microsoft.com/office/drawing/2016/SVG/main" r:embed="rId8"/>
                    </a:ext>
                  </a:extLst>
                </a:blip>
                <a:srcRect/>
                <a:stretch>
                  <a:fillRect l="3162" t="-1715" r="-3162" b="-26285"/>
                </a:stretch>
              </a:blipFill>
              <a:ln>
                <a:noFill/>
              </a:ln>
            </p:spPr>
            <p:style>
              <a:lnRef idx="2">
                <a:scrgbClr r="0" g="0" b="0"/>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endParaRPr lang="en-US"/>
              </a:p>
            </p:txBody>
          </p:sp>
        </p:grpSp>
        <p:pic>
          <p:nvPicPr>
            <p:cNvPr id="17" name="Picture 2">
              <a:extLst>
                <a:ext uri="{FF2B5EF4-FFF2-40B4-BE49-F238E27FC236}">
                  <a16:creationId xmlns:a16="http://schemas.microsoft.com/office/drawing/2014/main" id="{436A98E1-D48C-959F-615C-F76BC6778218}"/>
                </a:ext>
              </a:extLst>
            </p:cNvPr>
            <p:cNvPicPr>
              <a:picLocks noChangeAspect="1" noChangeArrowheads="1"/>
            </p:cNvPicPr>
            <p:nvPr/>
          </p:nvPicPr>
          <p:blipFill rotWithShape="1">
            <a:blip r:embed="rId9">
              <a:extLst>
                <a:ext uri="{28A0092B-C50C-407E-A947-70E740481C1C}">
                  <a14:useLocalDpi xmlns:a14="http://schemas.microsoft.com/office/drawing/2010/main" val="0"/>
                </a:ext>
              </a:extLst>
            </a:blip>
            <a:srcRect l="-2052" t="-2453" r="-3089"/>
            <a:stretch>
              <a:fillRect/>
            </a:stretch>
          </p:blipFill>
          <p:spPr bwMode="auto">
            <a:xfrm>
              <a:off x="1861458" y="4886277"/>
              <a:ext cx="1150925" cy="1097280"/>
            </a:xfrm>
            <a:prstGeom prst="rect">
              <a:avLst/>
            </a:prstGeom>
            <a:noFill/>
            <a:ln w="19050">
              <a:solidFill>
                <a:schemeClr val="bg2">
                  <a:lumMod val="10000"/>
                </a:schemeClr>
              </a:solidFill>
            </a:ln>
            <a:extLst>
              <a:ext uri="{909E8E84-426E-40DD-AFC4-6F175D3DCCD1}">
                <a14:hiddenFill xmlns:a14="http://schemas.microsoft.com/office/drawing/2010/main">
                  <a:solidFill>
                    <a:srgbClr val="FFFFFF"/>
                  </a:solidFill>
                </a14:hiddenFill>
              </a:ext>
            </a:extLst>
          </p:spPr>
        </p:pic>
        <p:sp>
          <p:nvSpPr>
            <p:cNvPr id="18" name="Rectangle 17">
              <a:extLst>
                <a:ext uri="{FF2B5EF4-FFF2-40B4-BE49-F238E27FC236}">
                  <a16:creationId xmlns:a16="http://schemas.microsoft.com/office/drawing/2014/main" id="{468B12E2-38BE-B3DD-2A9C-E30575D76CD5}"/>
                </a:ext>
              </a:extLst>
            </p:cNvPr>
            <p:cNvSpPr/>
            <p:nvPr/>
          </p:nvSpPr>
          <p:spPr>
            <a:xfrm>
              <a:off x="1986819" y="1847661"/>
              <a:ext cx="890102" cy="941866"/>
            </a:xfrm>
            <a:prstGeom prst="rect">
              <a:avLst/>
            </a:prstGeom>
            <a:blipFill dpi="0" rotWithShape="1">
              <a:blip>
                <a:extLst>
                  <a:ext uri="{96DAC541-7B7A-43D3-8B79-37D633B846F1}">
                    <asvg:svgBlip xmlns:asvg="http://schemas.microsoft.com/office/drawing/2016/SVG/main" r:embed="rId10"/>
                  </a:ext>
                </a:extLst>
              </a:blip>
              <a:srcRect/>
              <a:stretch>
                <a:fillRect l="-1564" t="13350" r="167" b="-13350"/>
              </a:stretch>
            </a:blipFill>
            <a:ln>
              <a:noFill/>
            </a:ln>
          </p:spPr>
          <p:style>
            <a:lnRef idx="2">
              <a:scrgbClr r="0" g="0" b="0"/>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endParaRPr lang="en-US"/>
            </a:p>
          </p:txBody>
        </p:sp>
      </p:grpSp>
    </p:spTree>
    <p:extLst>
      <p:ext uri="{BB962C8B-B14F-4D97-AF65-F5344CB8AC3E}">
        <p14:creationId xmlns:p14="http://schemas.microsoft.com/office/powerpoint/2010/main" val="6888310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36C0C7C0-6F2C-74AF-DBE8-DAB6EF911382}"/>
              </a:ext>
            </a:extLst>
          </p:cNvPr>
          <p:cNvSpPr>
            <a:spLocks noGrp="1"/>
          </p:cNvSpPr>
          <p:nvPr>
            <p:ph type="body" sz="quarter" idx="10"/>
          </p:nvPr>
        </p:nvSpPr>
        <p:spPr>
          <a:xfrm>
            <a:off x="280122" y="1109910"/>
            <a:ext cx="11594378" cy="518504"/>
          </a:xfrm>
        </p:spPr>
        <p:txBody>
          <a:bodyPr/>
          <a:lstStyle/>
          <a:p>
            <a:r>
              <a:rPr lang="en-US">
                <a:latin typeface="Exo 2" panose="00000500000000000000" pitchFamily="2" charset="0"/>
              </a:rPr>
              <a:t>For any given problem, the WXS framework helps us to:</a:t>
            </a:r>
          </a:p>
        </p:txBody>
      </p:sp>
      <p:sp>
        <p:nvSpPr>
          <p:cNvPr id="3" name="Title 2">
            <a:extLst>
              <a:ext uri="{FF2B5EF4-FFF2-40B4-BE49-F238E27FC236}">
                <a16:creationId xmlns:a16="http://schemas.microsoft.com/office/drawing/2014/main" id="{72CB61E9-1FD4-AB5F-000A-74A402382EF0}"/>
              </a:ext>
            </a:extLst>
          </p:cNvPr>
          <p:cNvSpPr>
            <a:spLocks noGrp="1"/>
          </p:cNvSpPr>
          <p:nvPr>
            <p:ph type="title"/>
          </p:nvPr>
        </p:nvSpPr>
        <p:spPr/>
        <p:txBody>
          <a:bodyPr>
            <a:normAutofit fontScale="90000"/>
          </a:bodyPr>
          <a:lstStyle/>
          <a:p>
            <a:r>
              <a:rPr lang="en-US"/>
              <a:t>WXS Framework Application: Identify Issues and Solutions</a:t>
            </a:r>
          </a:p>
        </p:txBody>
      </p:sp>
      <p:grpSp>
        <p:nvGrpSpPr>
          <p:cNvPr id="42" name="Group 41">
            <a:extLst>
              <a:ext uri="{FF2B5EF4-FFF2-40B4-BE49-F238E27FC236}">
                <a16:creationId xmlns:a16="http://schemas.microsoft.com/office/drawing/2014/main" id="{26903261-953E-BFB0-074E-093353E237CA}"/>
              </a:ext>
            </a:extLst>
          </p:cNvPr>
          <p:cNvGrpSpPr/>
          <p:nvPr/>
        </p:nvGrpSpPr>
        <p:grpSpPr>
          <a:xfrm>
            <a:off x="1128584" y="2403378"/>
            <a:ext cx="9934831" cy="3344712"/>
            <a:chOff x="2009818" y="2684389"/>
            <a:chExt cx="8042225" cy="2632675"/>
          </a:xfrm>
        </p:grpSpPr>
        <p:sp>
          <p:nvSpPr>
            <p:cNvPr id="5" name="Google Shape;99;p17">
              <a:extLst>
                <a:ext uri="{FF2B5EF4-FFF2-40B4-BE49-F238E27FC236}">
                  <a16:creationId xmlns:a16="http://schemas.microsoft.com/office/drawing/2014/main" id="{BE52E089-4015-9127-B974-DFB22DDF3197}"/>
                </a:ext>
              </a:extLst>
            </p:cNvPr>
            <p:cNvSpPr/>
            <p:nvPr/>
          </p:nvSpPr>
          <p:spPr>
            <a:xfrm>
              <a:off x="2235105" y="2684389"/>
              <a:ext cx="3119512" cy="1146075"/>
            </a:xfrm>
            <a:custGeom>
              <a:avLst/>
              <a:gdLst/>
              <a:ahLst/>
              <a:cxnLst/>
              <a:rect l="l" t="t" r="r" b="b"/>
              <a:pathLst>
                <a:path w="108307" h="45843" extrusionOk="0">
                  <a:moveTo>
                    <a:pt x="22921" y="0"/>
                  </a:moveTo>
                  <a:cubicBezTo>
                    <a:pt x="10298" y="0"/>
                    <a:pt x="0" y="10224"/>
                    <a:pt x="0" y="22921"/>
                  </a:cubicBezTo>
                  <a:cubicBezTo>
                    <a:pt x="0" y="35519"/>
                    <a:pt x="10298" y="45842"/>
                    <a:pt x="22921" y="45842"/>
                  </a:cubicBezTo>
                  <a:lnTo>
                    <a:pt x="108306" y="45842"/>
                  </a:lnTo>
                  <a:lnTo>
                    <a:pt x="108306" y="0"/>
                  </a:lnTo>
                  <a:close/>
                </a:path>
              </a:pathLst>
            </a:custGeom>
            <a:solidFill>
              <a:srgbClr val="EFEF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Exo 2" panose="00000500000000000000" pitchFamily="2" charset="0"/>
              </a:endParaRPr>
            </a:p>
          </p:txBody>
        </p:sp>
        <p:sp>
          <p:nvSpPr>
            <p:cNvPr id="6" name="Google Shape;100;p17">
              <a:extLst>
                <a:ext uri="{FF2B5EF4-FFF2-40B4-BE49-F238E27FC236}">
                  <a16:creationId xmlns:a16="http://schemas.microsoft.com/office/drawing/2014/main" id="{BB2F43E6-C175-F685-3618-7ADD8FEABD92}"/>
                </a:ext>
              </a:extLst>
            </p:cNvPr>
            <p:cNvSpPr/>
            <p:nvPr/>
          </p:nvSpPr>
          <p:spPr>
            <a:xfrm>
              <a:off x="6658755" y="2684389"/>
              <a:ext cx="3178190" cy="1146075"/>
            </a:xfrm>
            <a:custGeom>
              <a:avLst/>
              <a:gdLst/>
              <a:ahLst/>
              <a:cxnLst/>
              <a:rect l="l" t="t" r="r" b="b"/>
              <a:pathLst>
                <a:path w="108332" h="45843" extrusionOk="0">
                  <a:moveTo>
                    <a:pt x="0" y="0"/>
                  </a:moveTo>
                  <a:lnTo>
                    <a:pt x="0" y="45842"/>
                  </a:lnTo>
                  <a:lnTo>
                    <a:pt x="85410" y="45842"/>
                  </a:lnTo>
                  <a:cubicBezTo>
                    <a:pt x="98008" y="45842"/>
                    <a:pt x="108331" y="35519"/>
                    <a:pt x="108331" y="22921"/>
                  </a:cubicBezTo>
                  <a:cubicBezTo>
                    <a:pt x="108331" y="10224"/>
                    <a:pt x="98008" y="0"/>
                    <a:pt x="85410" y="0"/>
                  </a:cubicBezTo>
                  <a:close/>
                </a:path>
              </a:pathLst>
            </a:custGeom>
            <a:solidFill>
              <a:srgbClr val="EFEF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Exo 2" panose="00000500000000000000" pitchFamily="2" charset="0"/>
              </a:endParaRPr>
            </a:p>
          </p:txBody>
        </p:sp>
        <p:sp>
          <p:nvSpPr>
            <p:cNvPr id="7" name="Google Shape;101;p17">
              <a:extLst>
                <a:ext uri="{FF2B5EF4-FFF2-40B4-BE49-F238E27FC236}">
                  <a16:creationId xmlns:a16="http://schemas.microsoft.com/office/drawing/2014/main" id="{46B60E6B-ECA3-FF98-0580-8C062C529DCC}"/>
                </a:ext>
              </a:extLst>
            </p:cNvPr>
            <p:cNvSpPr/>
            <p:nvPr/>
          </p:nvSpPr>
          <p:spPr>
            <a:xfrm>
              <a:off x="2235202" y="4171614"/>
              <a:ext cx="3119512" cy="1145450"/>
            </a:xfrm>
            <a:custGeom>
              <a:avLst/>
              <a:gdLst/>
              <a:ahLst/>
              <a:cxnLst/>
              <a:rect l="l" t="t" r="r" b="b"/>
              <a:pathLst>
                <a:path w="108307" h="45818" extrusionOk="0">
                  <a:moveTo>
                    <a:pt x="22921" y="1"/>
                  </a:moveTo>
                  <a:cubicBezTo>
                    <a:pt x="10298" y="1"/>
                    <a:pt x="0" y="10199"/>
                    <a:pt x="0" y="22896"/>
                  </a:cubicBezTo>
                  <a:cubicBezTo>
                    <a:pt x="0" y="35494"/>
                    <a:pt x="10298" y="45817"/>
                    <a:pt x="22921" y="45817"/>
                  </a:cubicBezTo>
                  <a:lnTo>
                    <a:pt x="108306" y="45817"/>
                  </a:lnTo>
                  <a:lnTo>
                    <a:pt x="108306" y="1"/>
                  </a:lnTo>
                  <a:close/>
                </a:path>
              </a:pathLst>
            </a:custGeom>
            <a:solidFill>
              <a:srgbClr val="EFEF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Exo 2" panose="00000500000000000000" pitchFamily="2" charset="0"/>
              </a:endParaRPr>
            </a:p>
          </p:txBody>
        </p:sp>
        <p:sp>
          <p:nvSpPr>
            <p:cNvPr id="8" name="Google Shape;102;p17">
              <a:extLst>
                <a:ext uri="{FF2B5EF4-FFF2-40B4-BE49-F238E27FC236}">
                  <a16:creationId xmlns:a16="http://schemas.microsoft.com/office/drawing/2014/main" id="{68FDB68A-7813-8C4C-3E82-10C013A55E50}"/>
                </a:ext>
              </a:extLst>
            </p:cNvPr>
            <p:cNvSpPr/>
            <p:nvPr/>
          </p:nvSpPr>
          <p:spPr>
            <a:xfrm>
              <a:off x="6658755" y="4171614"/>
              <a:ext cx="3121045" cy="1145450"/>
            </a:xfrm>
            <a:custGeom>
              <a:avLst/>
              <a:gdLst/>
              <a:ahLst/>
              <a:cxnLst/>
              <a:rect l="l" t="t" r="r" b="b"/>
              <a:pathLst>
                <a:path w="108332" h="45818" extrusionOk="0">
                  <a:moveTo>
                    <a:pt x="0" y="1"/>
                  </a:moveTo>
                  <a:lnTo>
                    <a:pt x="0" y="45817"/>
                  </a:lnTo>
                  <a:lnTo>
                    <a:pt x="85410" y="45817"/>
                  </a:lnTo>
                  <a:cubicBezTo>
                    <a:pt x="98008" y="45817"/>
                    <a:pt x="108331" y="35494"/>
                    <a:pt x="108331" y="22896"/>
                  </a:cubicBezTo>
                  <a:cubicBezTo>
                    <a:pt x="108331" y="10199"/>
                    <a:pt x="98008" y="1"/>
                    <a:pt x="85410" y="1"/>
                  </a:cubicBezTo>
                  <a:close/>
                </a:path>
              </a:pathLst>
            </a:custGeom>
            <a:solidFill>
              <a:srgbClr val="EFEF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Exo 2" panose="00000500000000000000" pitchFamily="2" charset="0"/>
              </a:endParaRPr>
            </a:p>
          </p:txBody>
        </p:sp>
        <p:sp>
          <p:nvSpPr>
            <p:cNvPr id="14" name="Google Shape;109;p17">
              <a:extLst>
                <a:ext uri="{FF2B5EF4-FFF2-40B4-BE49-F238E27FC236}">
                  <a16:creationId xmlns:a16="http://schemas.microsoft.com/office/drawing/2014/main" id="{171B0781-D6CD-A2C4-F7C6-D7E849E73D86}"/>
                </a:ext>
              </a:extLst>
            </p:cNvPr>
            <p:cNvSpPr/>
            <p:nvPr/>
          </p:nvSpPr>
          <p:spPr>
            <a:xfrm>
              <a:off x="2009818" y="2902489"/>
              <a:ext cx="669300" cy="669275"/>
            </a:xfrm>
            <a:custGeom>
              <a:avLst/>
              <a:gdLst/>
              <a:ahLst/>
              <a:cxnLst/>
              <a:rect l="l" t="t" r="r" b="b"/>
              <a:pathLst>
                <a:path w="26772" h="26771" extrusionOk="0">
                  <a:moveTo>
                    <a:pt x="13349" y="1"/>
                  </a:moveTo>
                  <a:cubicBezTo>
                    <a:pt x="5950" y="1"/>
                    <a:pt x="1" y="6050"/>
                    <a:pt x="1" y="13448"/>
                  </a:cubicBezTo>
                  <a:cubicBezTo>
                    <a:pt x="1" y="20847"/>
                    <a:pt x="5950" y="26771"/>
                    <a:pt x="13349" y="26771"/>
                  </a:cubicBezTo>
                  <a:cubicBezTo>
                    <a:pt x="20722" y="26771"/>
                    <a:pt x="26771" y="20847"/>
                    <a:pt x="26771" y="13448"/>
                  </a:cubicBezTo>
                  <a:cubicBezTo>
                    <a:pt x="26771" y="6050"/>
                    <a:pt x="20722" y="1"/>
                    <a:pt x="1334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Exo 2" panose="00000500000000000000" pitchFamily="2" charset="0"/>
              </a:endParaRPr>
            </a:p>
          </p:txBody>
        </p:sp>
        <p:sp>
          <p:nvSpPr>
            <p:cNvPr id="15" name="Google Shape;110;p17">
              <a:extLst>
                <a:ext uri="{FF2B5EF4-FFF2-40B4-BE49-F238E27FC236}">
                  <a16:creationId xmlns:a16="http://schemas.microsoft.com/office/drawing/2014/main" id="{01854E8A-F1FB-A994-FF54-588E66451BF6}"/>
                </a:ext>
              </a:extLst>
            </p:cNvPr>
            <p:cNvSpPr/>
            <p:nvPr/>
          </p:nvSpPr>
          <p:spPr>
            <a:xfrm>
              <a:off x="9380243" y="2937659"/>
              <a:ext cx="671800" cy="669275"/>
            </a:xfrm>
            <a:custGeom>
              <a:avLst/>
              <a:gdLst/>
              <a:ahLst/>
              <a:cxnLst/>
              <a:rect l="l" t="t" r="r" b="b"/>
              <a:pathLst>
                <a:path w="26872" h="26771" extrusionOk="0">
                  <a:moveTo>
                    <a:pt x="13424" y="1"/>
                  </a:moveTo>
                  <a:cubicBezTo>
                    <a:pt x="6050" y="1"/>
                    <a:pt x="1" y="6050"/>
                    <a:pt x="1" y="13448"/>
                  </a:cubicBezTo>
                  <a:cubicBezTo>
                    <a:pt x="1" y="20847"/>
                    <a:pt x="6050" y="26771"/>
                    <a:pt x="13424" y="26771"/>
                  </a:cubicBezTo>
                  <a:cubicBezTo>
                    <a:pt x="20822" y="26771"/>
                    <a:pt x="26871" y="20847"/>
                    <a:pt x="26871" y="13448"/>
                  </a:cubicBezTo>
                  <a:cubicBezTo>
                    <a:pt x="26871" y="6050"/>
                    <a:pt x="20822" y="1"/>
                    <a:pt x="13424"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Exo 2" panose="00000500000000000000" pitchFamily="2" charset="0"/>
              </a:endParaRPr>
            </a:p>
          </p:txBody>
        </p:sp>
        <p:sp>
          <p:nvSpPr>
            <p:cNvPr id="16" name="Google Shape;111;p17">
              <a:extLst>
                <a:ext uri="{FF2B5EF4-FFF2-40B4-BE49-F238E27FC236}">
                  <a16:creationId xmlns:a16="http://schemas.microsoft.com/office/drawing/2014/main" id="{479096A4-0D12-A1BC-F2B4-E68F3A5680D8}"/>
                </a:ext>
              </a:extLst>
            </p:cNvPr>
            <p:cNvSpPr txBox="1"/>
            <p:nvPr/>
          </p:nvSpPr>
          <p:spPr>
            <a:xfrm>
              <a:off x="6360605" y="3063071"/>
              <a:ext cx="536100" cy="4026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2000">
                  <a:solidFill>
                    <a:srgbClr val="FFFFFF"/>
                  </a:solidFill>
                  <a:latin typeface="Exo 2" panose="00000500000000000000" pitchFamily="2" charset="0"/>
                  <a:ea typeface="Fira Sans Extra Condensed Medium"/>
                  <a:cs typeface="Fira Sans Extra Condensed Medium"/>
                  <a:sym typeface="Fira Sans Extra Condensed Medium"/>
                </a:rPr>
                <a:t>02</a:t>
              </a:r>
              <a:endParaRPr sz="2000">
                <a:solidFill>
                  <a:srgbClr val="FFFFFF"/>
                </a:solidFill>
                <a:latin typeface="Exo 2" panose="00000500000000000000" pitchFamily="2" charset="0"/>
                <a:ea typeface="Fira Sans Extra Condensed Medium"/>
                <a:cs typeface="Fira Sans Extra Condensed Medium"/>
                <a:sym typeface="Fira Sans Extra Condensed Medium"/>
              </a:endParaRPr>
            </a:p>
          </p:txBody>
        </p:sp>
        <p:sp>
          <p:nvSpPr>
            <p:cNvPr id="17" name="Google Shape;112;p17">
              <a:extLst>
                <a:ext uri="{FF2B5EF4-FFF2-40B4-BE49-F238E27FC236}">
                  <a16:creationId xmlns:a16="http://schemas.microsoft.com/office/drawing/2014/main" id="{51C383AB-3CAD-6ED4-E895-7A8B34B9A8F0}"/>
                </a:ext>
              </a:extLst>
            </p:cNvPr>
            <p:cNvSpPr/>
            <p:nvPr/>
          </p:nvSpPr>
          <p:spPr>
            <a:xfrm>
              <a:off x="2009818" y="4407808"/>
              <a:ext cx="669300" cy="669275"/>
            </a:xfrm>
            <a:custGeom>
              <a:avLst/>
              <a:gdLst/>
              <a:ahLst/>
              <a:cxnLst/>
              <a:rect l="l" t="t" r="r" b="b"/>
              <a:pathLst>
                <a:path w="26772" h="26771" extrusionOk="0">
                  <a:moveTo>
                    <a:pt x="13349" y="1"/>
                  </a:moveTo>
                  <a:cubicBezTo>
                    <a:pt x="5950" y="1"/>
                    <a:pt x="1" y="6025"/>
                    <a:pt x="1" y="13423"/>
                  </a:cubicBezTo>
                  <a:cubicBezTo>
                    <a:pt x="1" y="20822"/>
                    <a:pt x="5950" y="26771"/>
                    <a:pt x="13349" y="26771"/>
                  </a:cubicBezTo>
                  <a:cubicBezTo>
                    <a:pt x="20722" y="26771"/>
                    <a:pt x="26771" y="20822"/>
                    <a:pt x="26771" y="13423"/>
                  </a:cubicBezTo>
                  <a:cubicBezTo>
                    <a:pt x="26771" y="6025"/>
                    <a:pt x="20722" y="1"/>
                    <a:pt x="13349"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Exo 2" panose="00000500000000000000" pitchFamily="2" charset="0"/>
              </a:endParaRPr>
            </a:p>
          </p:txBody>
        </p:sp>
        <p:sp>
          <p:nvSpPr>
            <p:cNvPr id="18" name="Google Shape;113;p17">
              <a:extLst>
                <a:ext uri="{FF2B5EF4-FFF2-40B4-BE49-F238E27FC236}">
                  <a16:creationId xmlns:a16="http://schemas.microsoft.com/office/drawing/2014/main" id="{4A467C73-1C1D-C658-5A61-5D22813EE220}"/>
                </a:ext>
              </a:extLst>
            </p:cNvPr>
            <p:cNvSpPr/>
            <p:nvPr/>
          </p:nvSpPr>
          <p:spPr>
            <a:xfrm>
              <a:off x="9380243" y="4409696"/>
              <a:ext cx="671800" cy="669275"/>
            </a:xfrm>
            <a:custGeom>
              <a:avLst/>
              <a:gdLst/>
              <a:ahLst/>
              <a:cxnLst/>
              <a:rect l="l" t="t" r="r" b="b"/>
              <a:pathLst>
                <a:path w="26872" h="26771" extrusionOk="0">
                  <a:moveTo>
                    <a:pt x="13424" y="1"/>
                  </a:moveTo>
                  <a:cubicBezTo>
                    <a:pt x="6050" y="1"/>
                    <a:pt x="1" y="6025"/>
                    <a:pt x="1" y="13423"/>
                  </a:cubicBezTo>
                  <a:cubicBezTo>
                    <a:pt x="1" y="20822"/>
                    <a:pt x="6050" y="26771"/>
                    <a:pt x="13424" y="26771"/>
                  </a:cubicBezTo>
                  <a:cubicBezTo>
                    <a:pt x="20822" y="26771"/>
                    <a:pt x="26871" y="20822"/>
                    <a:pt x="26871" y="13423"/>
                  </a:cubicBezTo>
                  <a:cubicBezTo>
                    <a:pt x="26871" y="6025"/>
                    <a:pt x="20822" y="1"/>
                    <a:pt x="13424"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Exo 2" panose="00000500000000000000" pitchFamily="2" charset="0"/>
              </a:endParaRPr>
            </a:p>
          </p:txBody>
        </p:sp>
        <p:sp>
          <p:nvSpPr>
            <p:cNvPr id="19" name="Google Shape;114;p17">
              <a:extLst>
                <a:ext uri="{FF2B5EF4-FFF2-40B4-BE49-F238E27FC236}">
                  <a16:creationId xmlns:a16="http://schemas.microsoft.com/office/drawing/2014/main" id="{119FD195-7A68-F3A0-4C5A-81D1CE457844}"/>
                </a:ext>
              </a:extLst>
            </p:cNvPr>
            <p:cNvSpPr txBox="1"/>
            <p:nvPr/>
          </p:nvSpPr>
          <p:spPr>
            <a:xfrm>
              <a:off x="6360605" y="4543126"/>
              <a:ext cx="536100" cy="4017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2000">
                  <a:solidFill>
                    <a:srgbClr val="FFFFFF"/>
                  </a:solidFill>
                  <a:latin typeface="Exo 2" panose="00000500000000000000" pitchFamily="2" charset="0"/>
                  <a:ea typeface="Fira Sans Extra Condensed Medium"/>
                  <a:cs typeface="Fira Sans Extra Condensed Medium"/>
                  <a:sym typeface="Fira Sans Extra Condensed Medium"/>
                </a:rPr>
                <a:t>04</a:t>
              </a:r>
              <a:endParaRPr sz="2000">
                <a:solidFill>
                  <a:srgbClr val="FFFFFF"/>
                </a:solidFill>
                <a:latin typeface="Exo 2" panose="00000500000000000000" pitchFamily="2" charset="0"/>
                <a:ea typeface="Fira Sans Extra Condensed Medium"/>
                <a:cs typeface="Fira Sans Extra Condensed Medium"/>
                <a:sym typeface="Fira Sans Extra Condensed Medium"/>
              </a:endParaRPr>
            </a:p>
          </p:txBody>
        </p:sp>
        <p:sp>
          <p:nvSpPr>
            <p:cNvPr id="21" name="Google Shape;116;p17">
              <a:extLst>
                <a:ext uri="{FF2B5EF4-FFF2-40B4-BE49-F238E27FC236}">
                  <a16:creationId xmlns:a16="http://schemas.microsoft.com/office/drawing/2014/main" id="{A31C1408-9623-D0F5-E485-254B995027E4}"/>
                </a:ext>
              </a:extLst>
            </p:cNvPr>
            <p:cNvSpPr txBox="1"/>
            <p:nvPr/>
          </p:nvSpPr>
          <p:spPr>
            <a:xfrm>
              <a:off x="7565994" y="4288912"/>
              <a:ext cx="1761000" cy="669300"/>
            </a:xfrm>
            <a:prstGeom prst="rect">
              <a:avLst/>
            </a:prstGeom>
            <a:noFill/>
            <a:ln>
              <a:noFill/>
            </a:ln>
          </p:spPr>
          <p:txBody>
            <a:bodyPr spcFirstLastPara="1" wrap="square" lIns="91425" tIns="91425" rIns="91425" bIns="91425" anchor="t" anchorCtr="0">
              <a:noAutofit/>
            </a:bodyPr>
            <a:lstStyle/>
            <a:p>
              <a:pPr lvl="0" algn="r"/>
              <a:r>
                <a:rPr lang="en-US" sz="1600" b="1">
                  <a:latin typeface="Exo 2" panose="00000500000000000000" pitchFamily="2" charset="0"/>
                </a:rPr>
                <a:t>Develop</a:t>
              </a:r>
              <a:r>
                <a:rPr lang="en-US" sz="1600">
                  <a:latin typeface="Exo 2" panose="00000500000000000000" pitchFamily="2" charset="0"/>
                </a:rPr>
                <a:t> more comprehensive, all-encompassing solutions</a:t>
              </a:r>
              <a:endParaRPr sz="1600">
                <a:solidFill>
                  <a:srgbClr val="000000"/>
                </a:solidFill>
                <a:latin typeface="Exo 2" panose="00000500000000000000" pitchFamily="2" charset="0"/>
                <a:ea typeface="Roboto"/>
                <a:cs typeface="Roboto"/>
                <a:sym typeface="Roboto"/>
              </a:endParaRPr>
            </a:p>
          </p:txBody>
        </p:sp>
        <p:sp>
          <p:nvSpPr>
            <p:cNvPr id="23" name="Google Shape;118;p17">
              <a:extLst>
                <a:ext uri="{FF2B5EF4-FFF2-40B4-BE49-F238E27FC236}">
                  <a16:creationId xmlns:a16="http://schemas.microsoft.com/office/drawing/2014/main" id="{389355EC-F634-9218-3B69-23D236939F97}"/>
                </a:ext>
              </a:extLst>
            </p:cNvPr>
            <p:cNvSpPr txBox="1"/>
            <p:nvPr/>
          </p:nvSpPr>
          <p:spPr>
            <a:xfrm>
              <a:off x="7558359" y="2859077"/>
              <a:ext cx="1761000" cy="669300"/>
            </a:xfrm>
            <a:prstGeom prst="rect">
              <a:avLst/>
            </a:prstGeom>
            <a:noFill/>
            <a:ln>
              <a:noFill/>
            </a:ln>
          </p:spPr>
          <p:txBody>
            <a:bodyPr spcFirstLastPara="1" wrap="square" lIns="91425" tIns="91425" rIns="91425" bIns="91425" anchor="t" anchorCtr="0">
              <a:noAutofit/>
            </a:bodyPr>
            <a:lstStyle/>
            <a:p>
              <a:pPr algn="r"/>
              <a:r>
                <a:rPr lang="en-US" sz="1600" b="1">
                  <a:latin typeface="Exo 2" panose="00000500000000000000" pitchFamily="2" charset="0"/>
                </a:rPr>
                <a:t>Recognize</a:t>
              </a:r>
              <a:r>
                <a:rPr lang="en-US" sz="1600">
                  <a:latin typeface="Exo 2" panose="00000500000000000000" pitchFamily="2" charset="0"/>
                </a:rPr>
                <a:t> tradeoffs, tensions, and unintended consequences, </a:t>
              </a:r>
            </a:p>
            <a:p>
              <a:pPr marL="0" lvl="0" indent="0" algn="r" rtl="0">
                <a:spcBef>
                  <a:spcPts val="0"/>
                </a:spcBef>
                <a:spcAft>
                  <a:spcPts val="0"/>
                </a:spcAft>
                <a:buNone/>
              </a:pPr>
              <a:endParaRPr sz="1600">
                <a:solidFill>
                  <a:srgbClr val="000000"/>
                </a:solidFill>
                <a:latin typeface="Exo 2" panose="00000500000000000000" pitchFamily="2" charset="0"/>
                <a:ea typeface="Roboto"/>
                <a:cs typeface="Roboto"/>
                <a:sym typeface="Roboto"/>
              </a:endParaRPr>
            </a:p>
          </p:txBody>
        </p:sp>
        <p:sp>
          <p:nvSpPr>
            <p:cNvPr id="24" name="Google Shape;119;p17">
              <a:extLst>
                <a:ext uri="{FF2B5EF4-FFF2-40B4-BE49-F238E27FC236}">
                  <a16:creationId xmlns:a16="http://schemas.microsoft.com/office/drawing/2014/main" id="{1D7FED17-572C-B134-33A2-E23E09A12C50}"/>
                </a:ext>
              </a:extLst>
            </p:cNvPr>
            <p:cNvSpPr txBox="1"/>
            <p:nvPr/>
          </p:nvSpPr>
          <p:spPr>
            <a:xfrm>
              <a:off x="2770634" y="2859077"/>
              <a:ext cx="1761000" cy="669300"/>
            </a:xfrm>
            <a:prstGeom prst="rect">
              <a:avLst/>
            </a:prstGeom>
            <a:noFill/>
            <a:ln>
              <a:noFill/>
            </a:ln>
          </p:spPr>
          <p:txBody>
            <a:bodyPr spcFirstLastPara="1" wrap="square" lIns="91425" tIns="91425" rIns="91425" bIns="91425" anchor="t" anchorCtr="0">
              <a:noAutofit/>
            </a:bodyPr>
            <a:lstStyle/>
            <a:p>
              <a:r>
                <a:rPr lang="en-US" sz="1600" b="1">
                  <a:latin typeface="Exo 2" panose="00000500000000000000" pitchFamily="2" charset="0"/>
                </a:rPr>
                <a:t>Identify</a:t>
              </a:r>
              <a:r>
                <a:rPr lang="en-US" sz="1600">
                  <a:latin typeface="Exo 2" panose="00000500000000000000" pitchFamily="2" charset="0"/>
                </a:rPr>
                <a:t> the relevant perspectives and worldviews</a:t>
              </a:r>
            </a:p>
          </p:txBody>
        </p:sp>
        <p:sp>
          <p:nvSpPr>
            <p:cNvPr id="27" name="Google Shape;122;p17">
              <a:extLst>
                <a:ext uri="{FF2B5EF4-FFF2-40B4-BE49-F238E27FC236}">
                  <a16:creationId xmlns:a16="http://schemas.microsoft.com/office/drawing/2014/main" id="{905E10A2-44D6-1F2D-E313-8681C7196A22}"/>
                </a:ext>
              </a:extLst>
            </p:cNvPr>
            <p:cNvSpPr txBox="1"/>
            <p:nvPr/>
          </p:nvSpPr>
          <p:spPr>
            <a:xfrm>
              <a:off x="2830904" y="4318090"/>
              <a:ext cx="1761000" cy="669300"/>
            </a:xfrm>
            <a:prstGeom prst="rect">
              <a:avLst/>
            </a:prstGeom>
            <a:noFill/>
            <a:ln>
              <a:noFill/>
            </a:ln>
          </p:spPr>
          <p:txBody>
            <a:bodyPr spcFirstLastPara="1" wrap="square" lIns="91425" tIns="91425" rIns="91425" bIns="91425" anchor="t" anchorCtr="0">
              <a:noAutofit/>
            </a:bodyPr>
            <a:lstStyle/>
            <a:p>
              <a:r>
                <a:rPr lang="en-US" sz="1600" b="1">
                  <a:latin typeface="Exo 2" panose="00000500000000000000" pitchFamily="2" charset="0"/>
                </a:rPr>
                <a:t>Understand</a:t>
              </a:r>
              <a:r>
                <a:rPr lang="en-US" sz="1600">
                  <a:latin typeface="Exo 2" panose="00000500000000000000" pitchFamily="2" charset="0"/>
                </a:rPr>
                <a:t> how those perspectives interact across the system </a:t>
              </a:r>
            </a:p>
          </p:txBody>
        </p:sp>
        <p:sp>
          <p:nvSpPr>
            <p:cNvPr id="28" name="Google Shape;123;p17">
              <a:extLst>
                <a:ext uri="{FF2B5EF4-FFF2-40B4-BE49-F238E27FC236}">
                  <a16:creationId xmlns:a16="http://schemas.microsoft.com/office/drawing/2014/main" id="{6E6C2673-A871-C304-A536-099AF8C33F9F}"/>
                </a:ext>
              </a:extLst>
            </p:cNvPr>
            <p:cNvSpPr txBox="1"/>
            <p:nvPr/>
          </p:nvSpPr>
          <p:spPr>
            <a:xfrm>
              <a:off x="5116705" y="3043694"/>
              <a:ext cx="536100" cy="4026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2000">
                  <a:solidFill>
                    <a:srgbClr val="FFFFFF"/>
                  </a:solidFill>
                  <a:latin typeface="Exo 2" panose="00000500000000000000" pitchFamily="2" charset="0"/>
                  <a:ea typeface="Fira Sans Extra Condensed Medium"/>
                  <a:cs typeface="Fira Sans Extra Condensed Medium"/>
                  <a:sym typeface="Fira Sans Extra Condensed Medium"/>
                </a:rPr>
                <a:t>01</a:t>
              </a:r>
              <a:endParaRPr sz="2000">
                <a:solidFill>
                  <a:srgbClr val="FFFFFF"/>
                </a:solidFill>
                <a:latin typeface="Exo 2" panose="00000500000000000000" pitchFamily="2" charset="0"/>
                <a:ea typeface="Fira Sans Extra Condensed Medium"/>
                <a:cs typeface="Fira Sans Extra Condensed Medium"/>
                <a:sym typeface="Fira Sans Extra Condensed Medium"/>
              </a:endParaRPr>
            </a:p>
          </p:txBody>
        </p:sp>
        <p:sp>
          <p:nvSpPr>
            <p:cNvPr id="29" name="Google Shape;124;p17">
              <a:extLst>
                <a:ext uri="{FF2B5EF4-FFF2-40B4-BE49-F238E27FC236}">
                  <a16:creationId xmlns:a16="http://schemas.microsoft.com/office/drawing/2014/main" id="{8F04C2C2-8A69-DA1A-E5D4-EE8EB17E31AF}"/>
                </a:ext>
              </a:extLst>
            </p:cNvPr>
            <p:cNvSpPr txBox="1"/>
            <p:nvPr/>
          </p:nvSpPr>
          <p:spPr>
            <a:xfrm>
              <a:off x="5116705" y="4542089"/>
              <a:ext cx="536100" cy="4017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2000">
                  <a:solidFill>
                    <a:srgbClr val="FFFFFF"/>
                  </a:solidFill>
                  <a:latin typeface="Exo 2" panose="00000500000000000000" pitchFamily="2" charset="0"/>
                  <a:ea typeface="Fira Sans Extra Condensed Medium"/>
                  <a:cs typeface="Fira Sans Extra Condensed Medium"/>
                  <a:sym typeface="Fira Sans Extra Condensed Medium"/>
                </a:rPr>
                <a:t>03</a:t>
              </a:r>
              <a:endParaRPr sz="2000">
                <a:solidFill>
                  <a:srgbClr val="FFFFFF"/>
                </a:solidFill>
                <a:latin typeface="Exo 2" panose="00000500000000000000" pitchFamily="2" charset="0"/>
                <a:ea typeface="Fira Sans Extra Condensed Medium"/>
                <a:cs typeface="Fira Sans Extra Condensed Medium"/>
                <a:sym typeface="Fira Sans Extra Condensed Medium"/>
              </a:endParaRPr>
            </a:p>
          </p:txBody>
        </p:sp>
        <p:grpSp>
          <p:nvGrpSpPr>
            <p:cNvPr id="35" name="Google Shape;130;p17">
              <a:extLst>
                <a:ext uri="{FF2B5EF4-FFF2-40B4-BE49-F238E27FC236}">
                  <a16:creationId xmlns:a16="http://schemas.microsoft.com/office/drawing/2014/main" id="{B92F90DD-61A7-4C08-7691-3F257F7A2929}"/>
                </a:ext>
              </a:extLst>
            </p:cNvPr>
            <p:cNvGrpSpPr/>
            <p:nvPr/>
          </p:nvGrpSpPr>
          <p:grpSpPr>
            <a:xfrm>
              <a:off x="5842443" y="3784032"/>
              <a:ext cx="328426" cy="365750"/>
              <a:chOff x="-20930075" y="4066100"/>
              <a:chExt cx="269400" cy="303250"/>
            </a:xfrm>
          </p:grpSpPr>
          <p:sp>
            <p:nvSpPr>
              <p:cNvPr id="36" name="Google Shape;131;p17">
                <a:extLst>
                  <a:ext uri="{FF2B5EF4-FFF2-40B4-BE49-F238E27FC236}">
                    <a16:creationId xmlns:a16="http://schemas.microsoft.com/office/drawing/2014/main" id="{BED1A703-91CA-22E1-04D2-D489D4114534}"/>
                  </a:ext>
                </a:extLst>
              </p:cNvPr>
              <p:cNvSpPr/>
              <p:nvPr/>
            </p:nvSpPr>
            <p:spPr>
              <a:xfrm>
                <a:off x="-20865475" y="4066100"/>
                <a:ext cx="141775" cy="144150"/>
              </a:xfrm>
              <a:custGeom>
                <a:avLst/>
                <a:gdLst/>
                <a:ahLst/>
                <a:cxnLst/>
                <a:rect l="l" t="t" r="r" b="b"/>
                <a:pathLst>
                  <a:path w="5671" h="5766" extrusionOk="0">
                    <a:moveTo>
                      <a:pt x="2836" y="2174"/>
                    </a:moveTo>
                    <a:cubicBezTo>
                      <a:pt x="3245" y="2174"/>
                      <a:pt x="3560" y="2489"/>
                      <a:pt x="3560" y="2867"/>
                    </a:cubicBezTo>
                    <a:cubicBezTo>
                      <a:pt x="3560" y="3277"/>
                      <a:pt x="3245" y="3592"/>
                      <a:pt x="2836" y="3592"/>
                    </a:cubicBezTo>
                    <a:cubicBezTo>
                      <a:pt x="2457" y="3592"/>
                      <a:pt x="2142" y="3277"/>
                      <a:pt x="2142" y="2867"/>
                    </a:cubicBezTo>
                    <a:cubicBezTo>
                      <a:pt x="2142" y="2489"/>
                      <a:pt x="2457" y="2174"/>
                      <a:pt x="2836" y="2174"/>
                    </a:cubicBezTo>
                    <a:close/>
                    <a:moveTo>
                      <a:pt x="2836" y="0"/>
                    </a:moveTo>
                    <a:cubicBezTo>
                      <a:pt x="2457" y="0"/>
                      <a:pt x="2111" y="252"/>
                      <a:pt x="1890" y="599"/>
                    </a:cubicBezTo>
                    <a:cubicBezTo>
                      <a:pt x="1791" y="563"/>
                      <a:pt x="1685" y="545"/>
                      <a:pt x="1577" y="545"/>
                    </a:cubicBezTo>
                    <a:cubicBezTo>
                      <a:pt x="1307" y="545"/>
                      <a:pt x="1031" y="657"/>
                      <a:pt x="851" y="882"/>
                    </a:cubicBezTo>
                    <a:cubicBezTo>
                      <a:pt x="630" y="1071"/>
                      <a:pt x="536" y="1355"/>
                      <a:pt x="536" y="1607"/>
                    </a:cubicBezTo>
                    <a:cubicBezTo>
                      <a:pt x="536" y="1733"/>
                      <a:pt x="536" y="1827"/>
                      <a:pt x="567" y="1922"/>
                    </a:cubicBezTo>
                    <a:cubicBezTo>
                      <a:pt x="189" y="2142"/>
                      <a:pt x="0" y="2489"/>
                      <a:pt x="0" y="2867"/>
                    </a:cubicBezTo>
                    <a:cubicBezTo>
                      <a:pt x="0" y="3308"/>
                      <a:pt x="189" y="3655"/>
                      <a:pt x="567" y="3812"/>
                    </a:cubicBezTo>
                    <a:cubicBezTo>
                      <a:pt x="536" y="3938"/>
                      <a:pt x="536" y="4033"/>
                      <a:pt x="536" y="4127"/>
                    </a:cubicBezTo>
                    <a:cubicBezTo>
                      <a:pt x="536" y="4411"/>
                      <a:pt x="630" y="4694"/>
                      <a:pt x="851" y="4883"/>
                    </a:cubicBezTo>
                    <a:cubicBezTo>
                      <a:pt x="1036" y="5092"/>
                      <a:pt x="1325" y="5216"/>
                      <a:pt x="1603" y="5216"/>
                    </a:cubicBezTo>
                    <a:cubicBezTo>
                      <a:pt x="1702" y="5216"/>
                      <a:pt x="1799" y="5200"/>
                      <a:pt x="1890" y="5167"/>
                    </a:cubicBezTo>
                    <a:cubicBezTo>
                      <a:pt x="2111" y="5513"/>
                      <a:pt x="2457" y="5766"/>
                      <a:pt x="2836" y="5766"/>
                    </a:cubicBezTo>
                    <a:cubicBezTo>
                      <a:pt x="3245" y="5766"/>
                      <a:pt x="3592" y="5513"/>
                      <a:pt x="3781" y="5167"/>
                    </a:cubicBezTo>
                    <a:cubicBezTo>
                      <a:pt x="3889" y="5203"/>
                      <a:pt x="3999" y="5221"/>
                      <a:pt x="4109" y="5221"/>
                    </a:cubicBezTo>
                    <a:cubicBezTo>
                      <a:pt x="4382" y="5221"/>
                      <a:pt x="4649" y="5108"/>
                      <a:pt x="4852" y="4883"/>
                    </a:cubicBezTo>
                    <a:cubicBezTo>
                      <a:pt x="5041" y="4694"/>
                      <a:pt x="5167" y="4411"/>
                      <a:pt x="5167" y="4127"/>
                    </a:cubicBezTo>
                    <a:cubicBezTo>
                      <a:pt x="5167" y="4033"/>
                      <a:pt x="5167" y="3938"/>
                      <a:pt x="5135" y="3812"/>
                    </a:cubicBezTo>
                    <a:cubicBezTo>
                      <a:pt x="5482" y="3623"/>
                      <a:pt x="5671" y="3277"/>
                      <a:pt x="5671" y="2867"/>
                    </a:cubicBezTo>
                    <a:cubicBezTo>
                      <a:pt x="5671" y="2489"/>
                      <a:pt x="5450" y="2142"/>
                      <a:pt x="5135" y="1922"/>
                    </a:cubicBezTo>
                    <a:cubicBezTo>
                      <a:pt x="5167" y="1827"/>
                      <a:pt x="5167" y="1733"/>
                      <a:pt x="5167" y="1607"/>
                    </a:cubicBezTo>
                    <a:cubicBezTo>
                      <a:pt x="5167" y="1355"/>
                      <a:pt x="5041" y="1071"/>
                      <a:pt x="4852" y="882"/>
                    </a:cubicBezTo>
                    <a:cubicBezTo>
                      <a:pt x="4643" y="673"/>
                      <a:pt x="4348" y="550"/>
                      <a:pt x="4069" y="550"/>
                    </a:cubicBezTo>
                    <a:cubicBezTo>
                      <a:pt x="3969" y="550"/>
                      <a:pt x="3872" y="566"/>
                      <a:pt x="3781" y="599"/>
                    </a:cubicBezTo>
                    <a:cubicBezTo>
                      <a:pt x="3592" y="252"/>
                      <a:pt x="3245" y="0"/>
                      <a:pt x="283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Exo 2" panose="00000500000000000000" pitchFamily="2" charset="0"/>
                </a:endParaRPr>
              </a:p>
            </p:txBody>
          </p:sp>
          <p:sp>
            <p:nvSpPr>
              <p:cNvPr id="37" name="Google Shape;132;p17">
                <a:extLst>
                  <a:ext uri="{FF2B5EF4-FFF2-40B4-BE49-F238E27FC236}">
                    <a16:creationId xmlns:a16="http://schemas.microsoft.com/office/drawing/2014/main" id="{07171796-1BAF-9DBE-FC20-D8422B94D732}"/>
                  </a:ext>
                </a:extLst>
              </p:cNvPr>
              <p:cNvSpPr/>
              <p:nvPr/>
            </p:nvSpPr>
            <p:spPr>
              <a:xfrm>
                <a:off x="-20930075" y="4191325"/>
                <a:ext cx="269400" cy="178025"/>
              </a:xfrm>
              <a:custGeom>
                <a:avLst/>
                <a:gdLst/>
                <a:ahLst/>
                <a:cxnLst/>
                <a:rect l="l" t="t" r="r" b="b"/>
                <a:pathLst>
                  <a:path w="10776" h="7121" extrusionOk="0">
                    <a:moveTo>
                      <a:pt x="379" y="0"/>
                    </a:moveTo>
                    <a:cubicBezTo>
                      <a:pt x="253" y="0"/>
                      <a:pt x="190" y="32"/>
                      <a:pt x="95" y="95"/>
                    </a:cubicBezTo>
                    <a:cubicBezTo>
                      <a:pt x="32" y="189"/>
                      <a:pt x="1" y="252"/>
                      <a:pt x="1" y="378"/>
                    </a:cubicBezTo>
                    <a:cubicBezTo>
                      <a:pt x="1" y="473"/>
                      <a:pt x="190" y="2710"/>
                      <a:pt x="1103" y="3655"/>
                    </a:cubicBezTo>
                    <a:cubicBezTo>
                      <a:pt x="1513" y="4096"/>
                      <a:pt x="1922" y="4285"/>
                      <a:pt x="2364" y="4285"/>
                    </a:cubicBezTo>
                    <a:cubicBezTo>
                      <a:pt x="2679" y="4285"/>
                      <a:pt x="3025" y="4159"/>
                      <a:pt x="3340" y="3907"/>
                    </a:cubicBezTo>
                    <a:lnTo>
                      <a:pt x="4947" y="5514"/>
                    </a:lnTo>
                    <a:lnTo>
                      <a:pt x="4947" y="6427"/>
                    </a:lnTo>
                    <a:lnTo>
                      <a:pt x="2458" y="6427"/>
                    </a:lnTo>
                    <a:cubicBezTo>
                      <a:pt x="2269" y="6427"/>
                      <a:pt x="2112" y="6585"/>
                      <a:pt x="2112" y="6774"/>
                    </a:cubicBezTo>
                    <a:cubicBezTo>
                      <a:pt x="2112" y="6963"/>
                      <a:pt x="2269" y="7120"/>
                      <a:pt x="2458" y="7120"/>
                    </a:cubicBezTo>
                    <a:lnTo>
                      <a:pt x="8192" y="7120"/>
                    </a:lnTo>
                    <a:cubicBezTo>
                      <a:pt x="8381" y="7120"/>
                      <a:pt x="8539" y="6963"/>
                      <a:pt x="8539" y="6774"/>
                    </a:cubicBezTo>
                    <a:cubicBezTo>
                      <a:pt x="8539" y="6585"/>
                      <a:pt x="8381" y="6427"/>
                      <a:pt x="8192" y="6427"/>
                    </a:cubicBezTo>
                    <a:lnTo>
                      <a:pt x="5672" y="6427"/>
                    </a:lnTo>
                    <a:lnTo>
                      <a:pt x="5672" y="6207"/>
                    </a:lnTo>
                    <a:lnTo>
                      <a:pt x="7278" y="4600"/>
                    </a:lnTo>
                    <a:cubicBezTo>
                      <a:pt x="7751" y="4884"/>
                      <a:pt x="8066" y="5010"/>
                      <a:pt x="8413" y="5010"/>
                    </a:cubicBezTo>
                    <a:cubicBezTo>
                      <a:pt x="8854" y="5010"/>
                      <a:pt x="9232" y="4789"/>
                      <a:pt x="9673" y="4380"/>
                    </a:cubicBezTo>
                    <a:cubicBezTo>
                      <a:pt x="10586" y="3466"/>
                      <a:pt x="10775" y="1229"/>
                      <a:pt x="10775" y="1103"/>
                    </a:cubicBezTo>
                    <a:cubicBezTo>
                      <a:pt x="10775" y="977"/>
                      <a:pt x="10744" y="883"/>
                      <a:pt x="10649" y="820"/>
                    </a:cubicBezTo>
                    <a:cubicBezTo>
                      <a:pt x="10586" y="757"/>
                      <a:pt x="10492" y="693"/>
                      <a:pt x="10397" y="693"/>
                    </a:cubicBezTo>
                    <a:cubicBezTo>
                      <a:pt x="10303" y="693"/>
                      <a:pt x="8066" y="883"/>
                      <a:pt x="7121" y="1796"/>
                    </a:cubicBezTo>
                    <a:cubicBezTo>
                      <a:pt x="6365" y="2552"/>
                      <a:pt x="6302" y="3308"/>
                      <a:pt x="6869" y="4033"/>
                    </a:cubicBezTo>
                    <a:lnTo>
                      <a:pt x="5735" y="5167"/>
                    </a:lnTo>
                    <a:lnTo>
                      <a:pt x="5735" y="1324"/>
                    </a:lnTo>
                    <a:cubicBezTo>
                      <a:pt x="5609" y="1387"/>
                      <a:pt x="5514" y="1387"/>
                      <a:pt x="5388" y="1387"/>
                    </a:cubicBezTo>
                    <a:cubicBezTo>
                      <a:pt x="5262" y="1387"/>
                      <a:pt x="5136" y="1387"/>
                      <a:pt x="5041" y="1324"/>
                    </a:cubicBezTo>
                    <a:lnTo>
                      <a:pt x="5041" y="4443"/>
                    </a:lnTo>
                    <a:lnTo>
                      <a:pt x="3876" y="3340"/>
                    </a:lnTo>
                    <a:cubicBezTo>
                      <a:pt x="4474" y="2584"/>
                      <a:pt x="4411" y="1828"/>
                      <a:pt x="3655" y="1103"/>
                    </a:cubicBezTo>
                    <a:cubicBezTo>
                      <a:pt x="2742" y="189"/>
                      <a:pt x="505" y="0"/>
                      <a:pt x="379"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Exo 2" panose="00000500000000000000" pitchFamily="2" charset="0"/>
                </a:endParaRPr>
              </a:p>
            </p:txBody>
          </p:sp>
        </p:grpSp>
      </p:grpSp>
      <p:pic>
        <p:nvPicPr>
          <p:cNvPr id="43" name="Picture 42">
            <a:extLst>
              <a:ext uri="{FF2B5EF4-FFF2-40B4-BE49-F238E27FC236}">
                <a16:creationId xmlns:a16="http://schemas.microsoft.com/office/drawing/2014/main" id="{FDEA0F8B-87F7-6D12-FF62-12A96423228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907198" y="1849026"/>
            <a:ext cx="4377604" cy="4286577"/>
          </a:xfrm>
          <a:prstGeom prst="rect">
            <a:avLst/>
          </a:prstGeom>
          <a:noFill/>
          <a:extLst>
            <a:ext uri="{909E8E84-426E-40DD-AFC4-6F175D3DCCD1}">
              <a14:hiddenFill xmlns:a14="http://schemas.microsoft.com/office/drawing/2010/main">
                <a:solidFill>
                  <a:srgbClr val="FFFFFF"/>
                </a:solidFill>
              </a14:hiddenFill>
            </a:ext>
          </a:extLst>
        </p:spPr>
      </p:pic>
      <p:sp>
        <p:nvSpPr>
          <p:cNvPr id="47" name="Freeform: Shape 46">
            <a:extLst>
              <a:ext uri="{FF2B5EF4-FFF2-40B4-BE49-F238E27FC236}">
                <a16:creationId xmlns:a16="http://schemas.microsoft.com/office/drawing/2014/main" id="{7F4E1572-5284-2792-40FF-48AF084FF02D}"/>
              </a:ext>
            </a:extLst>
          </p:cNvPr>
          <p:cNvSpPr/>
          <p:nvPr/>
        </p:nvSpPr>
        <p:spPr>
          <a:xfrm>
            <a:off x="1330187" y="2868512"/>
            <a:ext cx="602685" cy="494186"/>
          </a:xfrm>
          <a:custGeom>
            <a:avLst/>
            <a:gdLst>
              <a:gd name="csX0" fmla="*/ 60535 w 794436"/>
              <a:gd name="csY0" fmla="*/ 349077 h 532982"/>
              <a:gd name="csX1" fmla="*/ 21989 w 794436"/>
              <a:gd name="csY1" fmla="*/ 117762 h 532982"/>
              <a:gd name="csX2" fmla="*/ 434021 w 794436"/>
              <a:gd name="csY2" fmla="*/ 204789 h 532982"/>
              <a:gd name="csX3" fmla="*/ 436849 w 794436"/>
              <a:gd name="csY3" fmla="*/ 232806 h 532982"/>
              <a:gd name="csX4" fmla="*/ 447118 w 794436"/>
              <a:gd name="csY4" fmla="*/ 327349 h 532982"/>
              <a:gd name="csX5" fmla="*/ 441834 w 794436"/>
              <a:gd name="csY5" fmla="*/ 329545 h 532982"/>
              <a:gd name="csX6" fmla="*/ 439900 w 794436"/>
              <a:gd name="csY6" fmla="*/ 334940 h 532982"/>
              <a:gd name="csX7" fmla="*/ 439118 w 794436"/>
              <a:gd name="csY7" fmla="*/ 360873 h 532982"/>
              <a:gd name="csX8" fmla="*/ 432681 w 794436"/>
              <a:gd name="csY8" fmla="*/ 367273 h 532982"/>
              <a:gd name="csX9" fmla="*/ 421519 w 794436"/>
              <a:gd name="csY9" fmla="*/ 399568 h 532982"/>
              <a:gd name="csX10" fmla="*/ 418505 w 794436"/>
              <a:gd name="csY10" fmla="*/ 411996 h 532982"/>
              <a:gd name="csX11" fmla="*/ 315550 w 794436"/>
              <a:gd name="csY11" fmla="*/ 453482 h 532982"/>
              <a:gd name="csX12" fmla="*/ 311308 w 794436"/>
              <a:gd name="csY12" fmla="*/ 455082 h 532982"/>
              <a:gd name="csX13" fmla="*/ 292816 w 794436"/>
              <a:gd name="csY13" fmla="*/ 526855 h 532982"/>
              <a:gd name="csX14" fmla="*/ 291477 w 794436"/>
              <a:gd name="csY14" fmla="*/ 531022 h 532982"/>
              <a:gd name="csX15" fmla="*/ 287496 w 794436"/>
              <a:gd name="csY15" fmla="*/ 532845 h 532982"/>
              <a:gd name="csX16" fmla="*/ 69392 w 794436"/>
              <a:gd name="csY16" fmla="*/ 523618 h 532982"/>
              <a:gd name="csX17" fmla="*/ 65560 w 794436"/>
              <a:gd name="csY17" fmla="*/ 521497 h 532982"/>
              <a:gd name="csX18" fmla="*/ 65485 w 794436"/>
              <a:gd name="csY18" fmla="*/ 517106 h 532982"/>
              <a:gd name="csX19" fmla="*/ 65932 w 794436"/>
              <a:gd name="csY19" fmla="*/ 359725 h 532982"/>
              <a:gd name="csX20" fmla="*/ 60537 w 794436"/>
              <a:gd name="csY20" fmla="*/ 349083 h 532982"/>
              <a:gd name="csX21" fmla="*/ 465014 w 794436"/>
              <a:gd name="csY21" fmla="*/ 228195 h 532982"/>
              <a:gd name="csX22" fmla="*/ 688966 w 794436"/>
              <a:gd name="csY22" fmla="*/ 357487 h 532982"/>
              <a:gd name="csX23" fmla="*/ 702323 w 794436"/>
              <a:gd name="csY23" fmla="*/ 353916 h 532982"/>
              <a:gd name="csX24" fmla="*/ 698751 w 794436"/>
              <a:gd name="csY24" fmla="*/ 340559 h 532982"/>
              <a:gd name="csX25" fmla="*/ 505832 w 794436"/>
              <a:gd name="csY25" fmla="*/ 229164 h 532982"/>
              <a:gd name="csX26" fmla="*/ 666452 w 794436"/>
              <a:gd name="csY26" fmla="*/ 229164 h 532982"/>
              <a:gd name="csX27" fmla="*/ 676274 w 794436"/>
              <a:gd name="csY27" fmla="*/ 219342 h 532982"/>
              <a:gd name="csX28" fmla="*/ 666452 w 794436"/>
              <a:gd name="csY28" fmla="*/ 209519 h 532982"/>
              <a:gd name="csX29" fmla="*/ 505870 w 794436"/>
              <a:gd name="csY29" fmla="*/ 209557 h 532982"/>
              <a:gd name="csX30" fmla="*/ 698789 w 794436"/>
              <a:gd name="csY30" fmla="*/ 98162 h 532982"/>
              <a:gd name="csX31" fmla="*/ 702361 w 794436"/>
              <a:gd name="csY31" fmla="*/ 84805 h 532982"/>
              <a:gd name="csX32" fmla="*/ 689004 w 794436"/>
              <a:gd name="csY32" fmla="*/ 81233 h 532982"/>
              <a:gd name="csX33" fmla="*/ 465053 w 794436"/>
              <a:gd name="csY33" fmla="*/ 210525 h 532982"/>
              <a:gd name="csX34" fmla="*/ 459509 w 794436"/>
              <a:gd name="csY34" fmla="*/ 219343 h 532982"/>
              <a:gd name="csX35" fmla="*/ 465015 w 794436"/>
              <a:gd name="csY35" fmla="*/ 228199 h 532982"/>
              <a:gd name="csX36" fmla="*/ 225137 w 794436"/>
              <a:gd name="csY36" fmla="*/ 207248 h 532982"/>
              <a:gd name="csX37" fmla="*/ 225137 w 794436"/>
              <a:gd name="csY37" fmla="*/ 298703 h 532982"/>
              <a:gd name="csX38" fmla="*/ 303904 w 794436"/>
              <a:gd name="csY38" fmla="*/ 238018 h 532982"/>
              <a:gd name="csX39" fmla="*/ 303904 w 794436"/>
              <a:gd name="csY39" fmla="*/ 146563 h 532982"/>
              <a:gd name="csX40" fmla="*/ 221900 w 794436"/>
              <a:gd name="csY40" fmla="*/ 325901 h 532982"/>
              <a:gd name="csX41" fmla="*/ 319083 w 794436"/>
              <a:gd name="csY41" fmla="*/ 251040 h 532982"/>
              <a:gd name="csX42" fmla="*/ 323548 w 794436"/>
              <a:gd name="csY42" fmla="*/ 242817 h 532982"/>
              <a:gd name="csX43" fmla="*/ 323511 w 794436"/>
              <a:gd name="csY43" fmla="*/ 126660 h 532982"/>
              <a:gd name="csX44" fmla="*/ 319046 w 794436"/>
              <a:gd name="csY44" fmla="*/ 118437 h 532982"/>
              <a:gd name="csX45" fmla="*/ 221377 w 794436"/>
              <a:gd name="csY45" fmla="*/ 43205 h 532982"/>
              <a:gd name="csX46" fmla="*/ 209285 w 794436"/>
              <a:gd name="csY46" fmla="*/ 43093 h 532982"/>
              <a:gd name="csX47" fmla="*/ 111501 w 794436"/>
              <a:gd name="csY47" fmla="*/ 118438 h 532982"/>
              <a:gd name="csX48" fmla="*/ 107036 w 794436"/>
              <a:gd name="csY48" fmla="*/ 126660 h 532982"/>
              <a:gd name="csX49" fmla="*/ 107036 w 794436"/>
              <a:gd name="csY49" fmla="*/ 242818 h 532982"/>
              <a:gd name="csX50" fmla="*/ 111501 w 794436"/>
              <a:gd name="csY50" fmla="*/ 251041 h 532982"/>
              <a:gd name="csX51" fmla="*/ 208685 w 794436"/>
              <a:gd name="csY51" fmla="*/ 325901 h 532982"/>
              <a:gd name="csX52" fmla="*/ 215270 w 794436"/>
              <a:gd name="csY52" fmla="*/ 328431 h 532982"/>
              <a:gd name="csX53" fmla="*/ 221893 w 794436"/>
              <a:gd name="csY53" fmla="*/ 325901 h 532982"/>
              <a:gd name="csX54" fmla="*/ 205528 w 794436"/>
              <a:gd name="csY54" fmla="*/ 298702 h 532982"/>
              <a:gd name="csX55" fmla="*/ 205528 w 794436"/>
              <a:gd name="csY55" fmla="*/ 207247 h 532982"/>
              <a:gd name="csX56" fmla="*/ 126761 w 794436"/>
              <a:gd name="csY56" fmla="*/ 146562 h 532982"/>
              <a:gd name="csX57" fmla="*/ 126761 w 794436"/>
              <a:gd name="csY57" fmla="*/ 238017 h 532982"/>
              <a:gd name="csX58" fmla="*/ 258548 w 794436"/>
              <a:gd name="csY58" fmla="*/ 96486 h 532982"/>
              <a:gd name="csX59" fmla="*/ 215313 w 794436"/>
              <a:gd name="csY59" fmla="*/ 63186 h 532982"/>
              <a:gd name="csX60" fmla="*/ 132937 w 794436"/>
              <a:gd name="csY60" fmla="*/ 126661 h 532982"/>
              <a:gd name="csX61" fmla="*/ 215313 w 794436"/>
              <a:gd name="csY61" fmla="*/ 190137 h 532982"/>
              <a:gd name="csX62" fmla="*/ 297689 w 794436"/>
              <a:gd name="csY62" fmla="*/ 126661 h 532982"/>
              <a:gd name="csX63" fmla="*/ 784614 w 794436"/>
              <a:gd name="csY63" fmla="*/ 209558 h 532982"/>
              <a:gd name="csX64" fmla="*/ 794436 w 794436"/>
              <a:gd name="csY64" fmla="*/ 219380 h 532982"/>
              <a:gd name="csX65" fmla="*/ 784614 w 794436"/>
              <a:gd name="csY65" fmla="*/ 229202 h 532982"/>
              <a:gd name="csX66" fmla="*/ 721437 w 794436"/>
              <a:gd name="csY66" fmla="*/ 229202 h 532982"/>
              <a:gd name="csX67" fmla="*/ 711614 w 794436"/>
              <a:gd name="csY67" fmla="*/ 219380 h 532982"/>
              <a:gd name="csX68" fmla="*/ 721437 w 794436"/>
              <a:gd name="csY68" fmla="*/ 209558 h 532982"/>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 ang="0">
                <a:pos x="csX42" y="csY42"/>
              </a:cxn>
              <a:cxn ang="0">
                <a:pos x="csX43" y="csY43"/>
              </a:cxn>
              <a:cxn ang="0">
                <a:pos x="csX44" y="csY44"/>
              </a:cxn>
              <a:cxn ang="0">
                <a:pos x="csX45" y="csY45"/>
              </a:cxn>
              <a:cxn ang="0">
                <a:pos x="csX46" y="csY46"/>
              </a:cxn>
              <a:cxn ang="0">
                <a:pos x="csX47" y="csY47"/>
              </a:cxn>
              <a:cxn ang="0">
                <a:pos x="csX48" y="csY48"/>
              </a:cxn>
              <a:cxn ang="0">
                <a:pos x="csX49" y="csY49"/>
              </a:cxn>
              <a:cxn ang="0">
                <a:pos x="csX50" y="csY50"/>
              </a:cxn>
              <a:cxn ang="0">
                <a:pos x="csX51" y="csY51"/>
              </a:cxn>
              <a:cxn ang="0">
                <a:pos x="csX52" y="csY52"/>
              </a:cxn>
              <a:cxn ang="0">
                <a:pos x="csX53" y="csY53"/>
              </a:cxn>
              <a:cxn ang="0">
                <a:pos x="csX54" y="csY54"/>
              </a:cxn>
              <a:cxn ang="0">
                <a:pos x="csX55" y="csY55"/>
              </a:cxn>
              <a:cxn ang="0">
                <a:pos x="csX56" y="csY56"/>
              </a:cxn>
              <a:cxn ang="0">
                <a:pos x="csX57" y="csY57"/>
              </a:cxn>
              <a:cxn ang="0">
                <a:pos x="csX58" y="csY58"/>
              </a:cxn>
              <a:cxn ang="0">
                <a:pos x="csX59" y="csY59"/>
              </a:cxn>
              <a:cxn ang="0">
                <a:pos x="csX60" y="csY60"/>
              </a:cxn>
              <a:cxn ang="0">
                <a:pos x="csX61" y="csY61"/>
              </a:cxn>
              <a:cxn ang="0">
                <a:pos x="csX62" y="csY62"/>
              </a:cxn>
              <a:cxn ang="0">
                <a:pos x="csX63" y="csY63"/>
              </a:cxn>
              <a:cxn ang="0">
                <a:pos x="csX64" y="csY64"/>
              </a:cxn>
              <a:cxn ang="0">
                <a:pos x="csX65" y="csY65"/>
              </a:cxn>
              <a:cxn ang="0">
                <a:pos x="csX66" y="csY66"/>
              </a:cxn>
              <a:cxn ang="0">
                <a:pos x="csX67" y="csY67"/>
              </a:cxn>
              <a:cxn ang="0">
                <a:pos x="csX68" y="csY68"/>
              </a:cxn>
            </a:cxnLst>
            <a:rect l="l" t="t" r="r" b="b"/>
            <a:pathLst>
              <a:path w="794436" h="532982">
                <a:moveTo>
                  <a:pt x="60535" y="349077"/>
                </a:moveTo>
                <a:cubicBezTo>
                  <a:pt x="-6549" y="276597"/>
                  <a:pt x="-15516" y="201401"/>
                  <a:pt x="21989" y="117762"/>
                </a:cubicBezTo>
                <a:cubicBezTo>
                  <a:pt x="110095" y="-78615"/>
                  <a:pt x="463415" y="-15588"/>
                  <a:pt x="434021" y="204789"/>
                </a:cubicBezTo>
                <a:cubicBezTo>
                  <a:pt x="432086" y="219374"/>
                  <a:pt x="428403" y="220565"/>
                  <a:pt x="436849" y="232806"/>
                </a:cubicBezTo>
                <a:cubicBezTo>
                  <a:pt x="461257" y="268115"/>
                  <a:pt x="511411" y="328542"/>
                  <a:pt x="447118" y="327349"/>
                </a:cubicBezTo>
                <a:cubicBezTo>
                  <a:pt x="445034" y="327312"/>
                  <a:pt x="443248" y="328056"/>
                  <a:pt x="441834" y="329545"/>
                </a:cubicBezTo>
                <a:cubicBezTo>
                  <a:pt x="440420" y="331033"/>
                  <a:pt x="439639" y="332893"/>
                  <a:pt x="439900" y="334940"/>
                </a:cubicBezTo>
                <a:cubicBezTo>
                  <a:pt x="440420" y="339070"/>
                  <a:pt x="440458" y="347999"/>
                  <a:pt x="439118" y="360873"/>
                </a:cubicBezTo>
                <a:cubicBezTo>
                  <a:pt x="438746" y="364296"/>
                  <a:pt x="436104" y="366938"/>
                  <a:pt x="432681" y="367273"/>
                </a:cubicBezTo>
                <a:cubicBezTo>
                  <a:pt x="374415" y="373301"/>
                  <a:pt x="452550" y="362622"/>
                  <a:pt x="421519" y="399568"/>
                </a:cubicBezTo>
                <a:cubicBezTo>
                  <a:pt x="416422" y="405633"/>
                  <a:pt x="417798" y="404108"/>
                  <a:pt x="418505" y="411996"/>
                </a:cubicBezTo>
                <a:cubicBezTo>
                  <a:pt x="424235" y="478522"/>
                  <a:pt x="398339" y="448757"/>
                  <a:pt x="315550" y="453482"/>
                </a:cubicBezTo>
                <a:cubicBezTo>
                  <a:pt x="313950" y="453594"/>
                  <a:pt x="312573" y="454077"/>
                  <a:pt x="311308" y="455082"/>
                </a:cubicBezTo>
                <a:cubicBezTo>
                  <a:pt x="295383" y="467472"/>
                  <a:pt x="290844" y="507618"/>
                  <a:pt x="292816" y="526855"/>
                </a:cubicBezTo>
                <a:cubicBezTo>
                  <a:pt x="292965" y="528417"/>
                  <a:pt x="292519" y="529831"/>
                  <a:pt x="291477" y="531022"/>
                </a:cubicBezTo>
                <a:cubicBezTo>
                  <a:pt x="290435" y="532212"/>
                  <a:pt x="289058" y="532845"/>
                  <a:pt x="287496" y="532845"/>
                </a:cubicBezTo>
                <a:cubicBezTo>
                  <a:pt x="206980" y="534408"/>
                  <a:pt x="149907" y="522092"/>
                  <a:pt x="69392" y="523618"/>
                </a:cubicBezTo>
                <a:cubicBezTo>
                  <a:pt x="67792" y="523655"/>
                  <a:pt x="66378" y="522873"/>
                  <a:pt x="65560" y="521497"/>
                </a:cubicBezTo>
                <a:cubicBezTo>
                  <a:pt x="64741" y="520120"/>
                  <a:pt x="64704" y="518520"/>
                  <a:pt x="65485" y="517106"/>
                </a:cubicBezTo>
                <a:cubicBezTo>
                  <a:pt x="92684" y="468588"/>
                  <a:pt x="77056" y="422452"/>
                  <a:pt x="65932" y="359725"/>
                </a:cubicBezTo>
                <a:cubicBezTo>
                  <a:pt x="65113" y="355632"/>
                  <a:pt x="63439" y="352209"/>
                  <a:pt x="60537" y="349083"/>
                </a:cubicBezTo>
                <a:close/>
                <a:moveTo>
                  <a:pt x="465014" y="228195"/>
                </a:moveTo>
                <a:lnTo>
                  <a:pt x="688966" y="357487"/>
                </a:lnTo>
                <a:cubicBezTo>
                  <a:pt x="693654" y="360204"/>
                  <a:pt x="699645" y="358604"/>
                  <a:pt x="702323" y="353916"/>
                </a:cubicBezTo>
                <a:cubicBezTo>
                  <a:pt x="705039" y="349227"/>
                  <a:pt x="703439" y="343237"/>
                  <a:pt x="698751" y="340559"/>
                </a:cubicBezTo>
                <a:lnTo>
                  <a:pt x="505832" y="229164"/>
                </a:lnTo>
                <a:lnTo>
                  <a:pt x="666452" y="229164"/>
                </a:lnTo>
                <a:cubicBezTo>
                  <a:pt x="671884" y="229164"/>
                  <a:pt x="676274" y="224773"/>
                  <a:pt x="676274" y="219342"/>
                </a:cubicBezTo>
                <a:cubicBezTo>
                  <a:pt x="676274" y="213909"/>
                  <a:pt x="671884" y="209519"/>
                  <a:pt x="666452" y="209519"/>
                </a:cubicBezTo>
                <a:lnTo>
                  <a:pt x="505870" y="209557"/>
                </a:lnTo>
                <a:lnTo>
                  <a:pt x="698789" y="98162"/>
                </a:lnTo>
                <a:cubicBezTo>
                  <a:pt x="703477" y="95446"/>
                  <a:pt x="705040" y="89455"/>
                  <a:pt x="702361" y="84805"/>
                </a:cubicBezTo>
                <a:cubicBezTo>
                  <a:pt x="699645" y="80117"/>
                  <a:pt x="693655" y="78517"/>
                  <a:pt x="689004" y="81233"/>
                </a:cubicBezTo>
                <a:lnTo>
                  <a:pt x="465053" y="210525"/>
                </a:lnTo>
                <a:cubicBezTo>
                  <a:pt x="461778" y="212125"/>
                  <a:pt x="459509" y="215474"/>
                  <a:pt x="459509" y="219343"/>
                </a:cubicBezTo>
                <a:cubicBezTo>
                  <a:pt x="459509" y="223250"/>
                  <a:pt x="461741" y="226636"/>
                  <a:pt x="465015" y="228199"/>
                </a:cubicBezTo>
                <a:close/>
                <a:moveTo>
                  <a:pt x="225137" y="207248"/>
                </a:moveTo>
                <a:lnTo>
                  <a:pt x="225137" y="298703"/>
                </a:lnTo>
                <a:lnTo>
                  <a:pt x="303904" y="238018"/>
                </a:lnTo>
                <a:lnTo>
                  <a:pt x="303904" y="146563"/>
                </a:lnTo>
                <a:close/>
                <a:moveTo>
                  <a:pt x="221900" y="325901"/>
                </a:moveTo>
                <a:lnTo>
                  <a:pt x="319083" y="251040"/>
                </a:lnTo>
                <a:cubicBezTo>
                  <a:pt x="321762" y="249291"/>
                  <a:pt x="323548" y="246277"/>
                  <a:pt x="323548" y="242817"/>
                </a:cubicBezTo>
                <a:lnTo>
                  <a:pt x="323511" y="126660"/>
                </a:lnTo>
                <a:cubicBezTo>
                  <a:pt x="323511" y="123237"/>
                  <a:pt x="321725" y="120186"/>
                  <a:pt x="319046" y="118437"/>
                </a:cubicBezTo>
                <a:lnTo>
                  <a:pt x="221377" y="43205"/>
                </a:lnTo>
                <a:cubicBezTo>
                  <a:pt x="217954" y="40451"/>
                  <a:pt x="212931" y="40303"/>
                  <a:pt x="209285" y="43093"/>
                </a:cubicBezTo>
                <a:lnTo>
                  <a:pt x="111501" y="118438"/>
                </a:lnTo>
                <a:cubicBezTo>
                  <a:pt x="108822" y="120186"/>
                  <a:pt x="107036" y="123200"/>
                  <a:pt x="107036" y="126660"/>
                </a:cubicBezTo>
                <a:lnTo>
                  <a:pt x="107036" y="242818"/>
                </a:lnTo>
                <a:cubicBezTo>
                  <a:pt x="107036" y="246278"/>
                  <a:pt x="108822" y="249292"/>
                  <a:pt x="111501" y="251041"/>
                </a:cubicBezTo>
                <a:lnTo>
                  <a:pt x="208685" y="325901"/>
                </a:lnTo>
                <a:cubicBezTo>
                  <a:pt x="210434" y="327464"/>
                  <a:pt x="212740" y="328431"/>
                  <a:pt x="215270" y="328431"/>
                </a:cubicBezTo>
                <a:cubicBezTo>
                  <a:pt x="217838" y="328394"/>
                  <a:pt x="220145" y="327464"/>
                  <a:pt x="221893" y="325901"/>
                </a:cubicBezTo>
                <a:close/>
                <a:moveTo>
                  <a:pt x="205528" y="298702"/>
                </a:moveTo>
                <a:lnTo>
                  <a:pt x="205528" y="207247"/>
                </a:lnTo>
                <a:lnTo>
                  <a:pt x="126761" y="146562"/>
                </a:lnTo>
                <a:lnTo>
                  <a:pt x="126761" y="238017"/>
                </a:lnTo>
                <a:close/>
                <a:moveTo>
                  <a:pt x="258548" y="96486"/>
                </a:moveTo>
                <a:lnTo>
                  <a:pt x="215313" y="63186"/>
                </a:lnTo>
                <a:lnTo>
                  <a:pt x="132937" y="126661"/>
                </a:lnTo>
                <a:lnTo>
                  <a:pt x="215313" y="190137"/>
                </a:lnTo>
                <a:lnTo>
                  <a:pt x="297689" y="126661"/>
                </a:lnTo>
                <a:close/>
                <a:moveTo>
                  <a:pt x="784614" y="209558"/>
                </a:moveTo>
                <a:cubicBezTo>
                  <a:pt x="790046" y="209558"/>
                  <a:pt x="794436" y="213948"/>
                  <a:pt x="794436" y="219380"/>
                </a:cubicBezTo>
                <a:cubicBezTo>
                  <a:pt x="794436" y="224811"/>
                  <a:pt x="790046" y="229202"/>
                  <a:pt x="784614" y="229202"/>
                </a:cubicBezTo>
                <a:lnTo>
                  <a:pt x="721437" y="229202"/>
                </a:lnTo>
                <a:cubicBezTo>
                  <a:pt x="716004" y="229202"/>
                  <a:pt x="711614" y="224811"/>
                  <a:pt x="711614" y="219380"/>
                </a:cubicBezTo>
                <a:cubicBezTo>
                  <a:pt x="711614" y="213948"/>
                  <a:pt x="716005" y="209558"/>
                  <a:pt x="721437" y="209558"/>
                </a:cubicBezTo>
                <a:close/>
              </a:path>
            </a:pathLst>
          </a:custGeom>
          <a:solidFill>
            <a:schemeClr val="bg1"/>
          </a:solidFill>
          <a:ln w="9525" cap="flat">
            <a:noFill/>
            <a:prstDash val="solid"/>
            <a:miter/>
          </a:ln>
        </p:spPr>
        <p:txBody>
          <a:bodyPr/>
          <a:lstStyle/>
          <a:p>
            <a:endParaRPr lang="en-US">
              <a:latin typeface="Exo 2" panose="00000500000000000000" pitchFamily="2" charset="0"/>
            </a:endParaRPr>
          </a:p>
        </p:txBody>
      </p:sp>
      <p:grpSp>
        <p:nvGrpSpPr>
          <p:cNvPr id="72" name="Group 71">
            <a:extLst>
              <a:ext uri="{FF2B5EF4-FFF2-40B4-BE49-F238E27FC236}">
                <a16:creationId xmlns:a16="http://schemas.microsoft.com/office/drawing/2014/main" id="{9F215EBC-B3FB-DED6-3C90-F4700E10B7D5}"/>
              </a:ext>
            </a:extLst>
          </p:cNvPr>
          <p:cNvGrpSpPr/>
          <p:nvPr/>
        </p:nvGrpSpPr>
        <p:grpSpPr>
          <a:xfrm>
            <a:off x="1234044" y="4716235"/>
            <a:ext cx="603647" cy="603647"/>
            <a:chOff x="356318" y="1973037"/>
            <a:chExt cx="603647" cy="603647"/>
          </a:xfrm>
        </p:grpSpPr>
        <p:sp>
          <p:nvSpPr>
            <p:cNvPr id="53" name="Freeform: Shape 52">
              <a:extLst>
                <a:ext uri="{FF2B5EF4-FFF2-40B4-BE49-F238E27FC236}">
                  <a16:creationId xmlns:a16="http://schemas.microsoft.com/office/drawing/2014/main" id="{04E238C9-25BD-5DCB-FD64-24E60C8F1E37}"/>
                </a:ext>
              </a:extLst>
            </p:cNvPr>
            <p:cNvSpPr/>
            <p:nvPr/>
          </p:nvSpPr>
          <p:spPr>
            <a:xfrm>
              <a:off x="589671" y="2206399"/>
              <a:ext cx="136931" cy="136931"/>
            </a:xfrm>
            <a:custGeom>
              <a:avLst/>
              <a:gdLst>
                <a:gd name="csX0" fmla="*/ 68466 w 136931"/>
                <a:gd name="csY0" fmla="*/ 0 h 136931"/>
                <a:gd name="csX1" fmla="*/ 0 w 136931"/>
                <a:gd name="csY1" fmla="*/ 68466 h 136931"/>
                <a:gd name="csX2" fmla="*/ 68466 w 136931"/>
                <a:gd name="csY2" fmla="*/ 136931 h 136931"/>
                <a:gd name="csX3" fmla="*/ 136931 w 136931"/>
                <a:gd name="csY3" fmla="*/ 68466 h 136931"/>
                <a:gd name="csX4" fmla="*/ 68466 w 136931"/>
                <a:gd name="csY4" fmla="*/ 0 h 136931"/>
                <a:gd name="csX5" fmla="*/ 68466 w 136931"/>
                <a:gd name="csY5" fmla="*/ 108347 h 136931"/>
                <a:gd name="csX6" fmla="*/ 28575 w 136931"/>
                <a:gd name="csY6" fmla="*/ 68456 h 136931"/>
                <a:gd name="csX7" fmla="*/ 68466 w 136931"/>
                <a:gd name="csY7" fmla="*/ 28565 h 136931"/>
                <a:gd name="csX8" fmla="*/ 108356 w 136931"/>
                <a:gd name="csY8" fmla="*/ 68456 h 136931"/>
                <a:gd name="csX9" fmla="*/ 68466 w 136931"/>
                <a:gd name="csY9" fmla="*/ 108347 h 136931"/>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Lst>
              <a:rect l="l" t="t" r="r" b="b"/>
              <a:pathLst>
                <a:path w="136931" h="136931">
                  <a:moveTo>
                    <a:pt x="68466" y="0"/>
                  </a:moveTo>
                  <a:cubicBezTo>
                    <a:pt x="30718" y="0"/>
                    <a:pt x="0" y="30709"/>
                    <a:pt x="0" y="68466"/>
                  </a:cubicBezTo>
                  <a:cubicBezTo>
                    <a:pt x="0" y="106213"/>
                    <a:pt x="30709" y="136931"/>
                    <a:pt x="68466" y="136931"/>
                  </a:cubicBezTo>
                  <a:cubicBezTo>
                    <a:pt x="106213" y="136931"/>
                    <a:pt x="136931" y="106213"/>
                    <a:pt x="136931" y="68466"/>
                  </a:cubicBezTo>
                  <a:cubicBezTo>
                    <a:pt x="136931" y="30709"/>
                    <a:pt x="106213" y="0"/>
                    <a:pt x="68466" y="0"/>
                  </a:cubicBezTo>
                  <a:close/>
                  <a:moveTo>
                    <a:pt x="68466" y="108347"/>
                  </a:moveTo>
                  <a:cubicBezTo>
                    <a:pt x="46472" y="108347"/>
                    <a:pt x="28575" y="90449"/>
                    <a:pt x="28575" y="68456"/>
                  </a:cubicBezTo>
                  <a:cubicBezTo>
                    <a:pt x="28575" y="46463"/>
                    <a:pt x="46463" y="28565"/>
                    <a:pt x="68466" y="28565"/>
                  </a:cubicBezTo>
                  <a:cubicBezTo>
                    <a:pt x="90459" y="28565"/>
                    <a:pt x="108356" y="46453"/>
                    <a:pt x="108356" y="68456"/>
                  </a:cubicBezTo>
                  <a:cubicBezTo>
                    <a:pt x="108356" y="90449"/>
                    <a:pt x="90459" y="108347"/>
                    <a:pt x="68466" y="108347"/>
                  </a:cubicBezTo>
                  <a:close/>
                </a:path>
              </a:pathLst>
            </a:custGeom>
            <a:solidFill>
              <a:schemeClr val="bg1"/>
            </a:solidFill>
            <a:ln w="9525" cap="flat">
              <a:noFill/>
              <a:prstDash val="solid"/>
              <a:miter/>
            </a:ln>
          </p:spPr>
          <p:txBody>
            <a:bodyPr/>
            <a:lstStyle/>
            <a:p>
              <a:endParaRPr lang="en-US">
                <a:latin typeface="Exo 2" panose="00000500000000000000" pitchFamily="2" charset="0"/>
              </a:endParaRPr>
            </a:p>
          </p:txBody>
        </p:sp>
        <p:sp>
          <p:nvSpPr>
            <p:cNvPr id="54" name="Freeform: Shape 53">
              <a:extLst>
                <a:ext uri="{FF2B5EF4-FFF2-40B4-BE49-F238E27FC236}">
                  <a16:creationId xmlns:a16="http://schemas.microsoft.com/office/drawing/2014/main" id="{E7C6D3EA-9C36-EFD2-0D97-9303F07F0597}"/>
                </a:ext>
              </a:extLst>
            </p:cNvPr>
            <p:cNvSpPr/>
            <p:nvPr/>
          </p:nvSpPr>
          <p:spPr>
            <a:xfrm>
              <a:off x="605130" y="2081384"/>
              <a:ext cx="105996" cy="95250"/>
            </a:xfrm>
            <a:custGeom>
              <a:avLst/>
              <a:gdLst>
                <a:gd name="csX0" fmla="*/ 14316 w 105996"/>
                <a:gd name="csY0" fmla="*/ 61913 h 95250"/>
                <a:gd name="csX1" fmla="*/ 23641 w 105996"/>
                <a:gd name="csY1" fmla="*/ 58445 h 95250"/>
                <a:gd name="csX2" fmla="*/ 38719 w 105996"/>
                <a:gd name="csY2" fmla="*/ 45453 h 95250"/>
                <a:gd name="csX3" fmla="*/ 38719 w 105996"/>
                <a:gd name="csY3" fmla="*/ 80963 h 95250"/>
                <a:gd name="csX4" fmla="*/ 53007 w 105996"/>
                <a:gd name="csY4" fmla="*/ 95250 h 95250"/>
                <a:gd name="csX5" fmla="*/ 67294 w 105996"/>
                <a:gd name="csY5" fmla="*/ 80963 h 95250"/>
                <a:gd name="csX6" fmla="*/ 67294 w 105996"/>
                <a:gd name="csY6" fmla="*/ 45453 h 95250"/>
                <a:gd name="csX7" fmla="*/ 82372 w 105996"/>
                <a:gd name="csY7" fmla="*/ 58445 h 95250"/>
                <a:gd name="csX8" fmla="*/ 91697 w 105996"/>
                <a:gd name="csY8" fmla="*/ 61913 h 95250"/>
                <a:gd name="csX9" fmla="*/ 102537 w 105996"/>
                <a:gd name="csY9" fmla="*/ 56950 h 95250"/>
                <a:gd name="csX10" fmla="*/ 101041 w 105996"/>
                <a:gd name="csY10" fmla="*/ 36805 h 95250"/>
                <a:gd name="csX11" fmla="*/ 62341 w 105996"/>
                <a:gd name="csY11" fmla="*/ 3467 h 95250"/>
                <a:gd name="csX12" fmla="*/ 62046 w 105996"/>
                <a:gd name="csY12" fmla="*/ 3258 h 95250"/>
                <a:gd name="csX13" fmla="*/ 61351 w 105996"/>
                <a:gd name="csY13" fmla="*/ 2724 h 95250"/>
                <a:gd name="csX14" fmla="*/ 60436 w 105996"/>
                <a:gd name="csY14" fmla="*/ 2134 h 95250"/>
                <a:gd name="csX15" fmla="*/ 59646 w 105996"/>
                <a:gd name="csY15" fmla="*/ 1667 h 95250"/>
                <a:gd name="csX16" fmla="*/ 58941 w 105996"/>
                <a:gd name="csY16" fmla="*/ 1324 h 95250"/>
                <a:gd name="csX17" fmla="*/ 57969 w 105996"/>
                <a:gd name="csY17" fmla="*/ 933 h 95250"/>
                <a:gd name="csX18" fmla="*/ 57055 w 105996"/>
                <a:gd name="csY18" fmla="*/ 610 h 95250"/>
                <a:gd name="csX19" fmla="*/ 56312 w 105996"/>
                <a:gd name="csY19" fmla="*/ 419 h 95250"/>
                <a:gd name="csX20" fmla="*/ 55321 w 105996"/>
                <a:gd name="csY20" fmla="*/ 229 h 95250"/>
                <a:gd name="csX21" fmla="*/ 54369 w 105996"/>
                <a:gd name="csY21" fmla="*/ 86 h 95250"/>
                <a:gd name="csX22" fmla="*/ 53492 w 105996"/>
                <a:gd name="csY22" fmla="*/ 48 h 95250"/>
                <a:gd name="csX23" fmla="*/ 53007 w 105996"/>
                <a:gd name="csY23" fmla="*/ 0 h 95250"/>
                <a:gd name="csX24" fmla="*/ 52521 w 105996"/>
                <a:gd name="csY24" fmla="*/ 48 h 95250"/>
                <a:gd name="csX25" fmla="*/ 51645 w 105996"/>
                <a:gd name="csY25" fmla="*/ 86 h 95250"/>
                <a:gd name="csX26" fmla="*/ 50683 w 105996"/>
                <a:gd name="csY26" fmla="*/ 229 h 95250"/>
                <a:gd name="csX27" fmla="*/ 49692 w 105996"/>
                <a:gd name="csY27" fmla="*/ 419 h 95250"/>
                <a:gd name="csX28" fmla="*/ 48939 w 105996"/>
                <a:gd name="csY28" fmla="*/ 610 h 95250"/>
                <a:gd name="csX29" fmla="*/ 48025 w 105996"/>
                <a:gd name="csY29" fmla="*/ 943 h 95250"/>
                <a:gd name="csX30" fmla="*/ 47063 w 105996"/>
                <a:gd name="csY30" fmla="*/ 1324 h 95250"/>
                <a:gd name="csX31" fmla="*/ 46349 w 105996"/>
                <a:gd name="csY31" fmla="*/ 1676 h 95250"/>
                <a:gd name="csX32" fmla="*/ 45558 w 105996"/>
                <a:gd name="csY32" fmla="*/ 2143 h 95250"/>
                <a:gd name="csX33" fmla="*/ 44653 w 105996"/>
                <a:gd name="csY33" fmla="*/ 2734 h 95250"/>
                <a:gd name="csX34" fmla="*/ 43967 w 105996"/>
                <a:gd name="csY34" fmla="*/ 3267 h 95250"/>
                <a:gd name="csX35" fmla="*/ 43663 w 105996"/>
                <a:gd name="csY35" fmla="*/ 3477 h 95250"/>
                <a:gd name="csX36" fmla="*/ 4963 w 105996"/>
                <a:gd name="csY36" fmla="*/ 36814 h 95250"/>
                <a:gd name="csX37" fmla="*/ 3467 w 105996"/>
                <a:gd name="csY37" fmla="*/ 56959 h 95250"/>
                <a:gd name="csX38" fmla="*/ 14316 w 105996"/>
                <a:gd name="csY38" fmla="*/ 61913 h 9525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Lst>
              <a:rect l="l" t="t" r="r" b="b"/>
              <a:pathLst>
                <a:path w="105996" h="95250">
                  <a:moveTo>
                    <a:pt x="14316" y="61913"/>
                  </a:moveTo>
                  <a:cubicBezTo>
                    <a:pt x="17621" y="61913"/>
                    <a:pt x="20936" y="60770"/>
                    <a:pt x="23641" y="58445"/>
                  </a:cubicBezTo>
                  <a:lnTo>
                    <a:pt x="38719" y="45453"/>
                  </a:lnTo>
                  <a:lnTo>
                    <a:pt x="38719" y="80963"/>
                  </a:lnTo>
                  <a:cubicBezTo>
                    <a:pt x="38719" y="88859"/>
                    <a:pt x="45110" y="95250"/>
                    <a:pt x="53007" y="95250"/>
                  </a:cubicBezTo>
                  <a:cubicBezTo>
                    <a:pt x="60903" y="95250"/>
                    <a:pt x="67294" y="88859"/>
                    <a:pt x="67294" y="80963"/>
                  </a:cubicBezTo>
                  <a:lnTo>
                    <a:pt x="67294" y="45453"/>
                  </a:lnTo>
                  <a:lnTo>
                    <a:pt x="82372" y="58445"/>
                  </a:lnTo>
                  <a:cubicBezTo>
                    <a:pt x="85077" y="60770"/>
                    <a:pt x="88392" y="61913"/>
                    <a:pt x="91697" y="61913"/>
                  </a:cubicBezTo>
                  <a:cubicBezTo>
                    <a:pt x="95717" y="61913"/>
                    <a:pt x="99708" y="60227"/>
                    <a:pt x="102537" y="56950"/>
                  </a:cubicBezTo>
                  <a:cubicBezTo>
                    <a:pt x="107680" y="50978"/>
                    <a:pt x="107013" y="41948"/>
                    <a:pt x="101041" y="36805"/>
                  </a:cubicBezTo>
                  <a:lnTo>
                    <a:pt x="62341" y="3467"/>
                  </a:lnTo>
                  <a:cubicBezTo>
                    <a:pt x="62246" y="3391"/>
                    <a:pt x="62141" y="3334"/>
                    <a:pt x="62046" y="3258"/>
                  </a:cubicBezTo>
                  <a:cubicBezTo>
                    <a:pt x="61817" y="3067"/>
                    <a:pt x="61589" y="2896"/>
                    <a:pt x="61351" y="2724"/>
                  </a:cubicBezTo>
                  <a:cubicBezTo>
                    <a:pt x="61055" y="2515"/>
                    <a:pt x="60750" y="2324"/>
                    <a:pt x="60436" y="2134"/>
                  </a:cubicBezTo>
                  <a:cubicBezTo>
                    <a:pt x="60179" y="1972"/>
                    <a:pt x="59922" y="1810"/>
                    <a:pt x="59646" y="1667"/>
                  </a:cubicBezTo>
                  <a:cubicBezTo>
                    <a:pt x="59417" y="1543"/>
                    <a:pt x="59179" y="1438"/>
                    <a:pt x="58941" y="1324"/>
                  </a:cubicBezTo>
                  <a:cubicBezTo>
                    <a:pt x="58626" y="1181"/>
                    <a:pt x="58303" y="1057"/>
                    <a:pt x="57969" y="933"/>
                  </a:cubicBezTo>
                  <a:cubicBezTo>
                    <a:pt x="57664" y="819"/>
                    <a:pt x="57369" y="695"/>
                    <a:pt x="57055" y="610"/>
                  </a:cubicBezTo>
                  <a:cubicBezTo>
                    <a:pt x="56807" y="533"/>
                    <a:pt x="56559" y="476"/>
                    <a:pt x="56312" y="419"/>
                  </a:cubicBezTo>
                  <a:cubicBezTo>
                    <a:pt x="55988" y="343"/>
                    <a:pt x="55655" y="286"/>
                    <a:pt x="55321" y="229"/>
                  </a:cubicBezTo>
                  <a:cubicBezTo>
                    <a:pt x="54997" y="181"/>
                    <a:pt x="54693" y="114"/>
                    <a:pt x="54369" y="86"/>
                  </a:cubicBezTo>
                  <a:cubicBezTo>
                    <a:pt x="54073" y="57"/>
                    <a:pt x="53788" y="57"/>
                    <a:pt x="53492" y="48"/>
                  </a:cubicBezTo>
                  <a:cubicBezTo>
                    <a:pt x="53331" y="48"/>
                    <a:pt x="53178" y="0"/>
                    <a:pt x="53007" y="0"/>
                  </a:cubicBezTo>
                  <a:cubicBezTo>
                    <a:pt x="52835" y="0"/>
                    <a:pt x="52683" y="38"/>
                    <a:pt x="52521" y="48"/>
                  </a:cubicBezTo>
                  <a:cubicBezTo>
                    <a:pt x="52226" y="57"/>
                    <a:pt x="51930" y="57"/>
                    <a:pt x="51645" y="86"/>
                  </a:cubicBezTo>
                  <a:cubicBezTo>
                    <a:pt x="51321" y="114"/>
                    <a:pt x="51006" y="181"/>
                    <a:pt x="50683" y="229"/>
                  </a:cubicBezTo>
                  <a:cubicBezTo>
                    <a:pt x="50349" y="286"/>
                    <a:pt x="50025" y="343"/>
                    <a:pt x="49692" y="419"/>
                  </a:cubicBezTo>
                  <a:cubicBezTo>
                    <a:pt x="49444" y="486"/>
                    <a:pt x="49187" y="543"/>
                    <a:pt x="48939" y="610"/>
                  </a:cubicBezTo>
                  <a:cubicBezTo>
                    <a:pt x="48625" y="705"/>
                    <a:pt x="48330" y="819"/>
                    <a:pt x="48025" y="943"/>
                  </a:cubicBezTo>
                  <a:cubicBezTo>
                    <a:pt x="47701" y="1067"/>
                    <a:pt x="47377" y="1181"/>
                    <a:pt x="47063" y="1324"/>
                  </a:cubicBezTo>
                  <a:cubicBezTo>
                    <a:pt x="46825" y="1438"/>
                    <a:pt x="46587" y="1543"/>
                    <a:pt x="46349" y="1676"/>
                  </a:cubicBezTo>
                  <a:cubicBezTo>
                    <a:pt x="46082" y="1819"/>
                    <a:pt x="45825" y="1981"/>
                    <a:pt x="45558" y="2143"/>
                  </a:cubicBezTo>
                  <a:cubicBezTo>
                    <a:pt x="45253" y="2334"/>
                    <a:pt x="44948" y="2524"/>
                    <a:pt x="44653" y="2734"/>
                  </a:cubicBezTo>
                  <a:cubicBezTo>
                    <a:pt x="44415" y="2905"/>
                    <a:pt x="44186" y="3077"/>
                    <a:pt x="43967" y="3267"/>
                  </a:cubicBezTo>
                  <a:cubicBezTo>
                    <a:pt x="43872" y="3343"/>
                    <a:pt x="43758" y="3400"/>
                    <a:pt x="43663" y="3477"/>
                  </a:cubicBezTo>
                  <a:lnTo>
                    <a:pt x="4963" y="36814"/>
                  </a:lnTo>
                  <a:cubicBezTo>
                    <a:pt x="-1019" y="41967"/>
                    <a:pt x="-1686" y="50987"/>
                    <a:pt x="3467" y="56959"/>
                  </a:cubicBezTo>
                  <a:cubicBezTo>
                    <a:pt x="6315" y="60227"/>
                    <a:pt x="10306" y="61913"/>
                    <a:pt x="14316" y="61913"/>
                  </a:cubicBezTo>
                  <a:close/>
                </a:path>
              </a:pathLst>
            </a:custGeom>
            <a:solidFill>
              <a:schemeClr val="bg1"/>
            </a:solidFill>
            <a:ln w="9525" cap="flat">
              <a:noFill/>
              <a:prstDash val="solid"/>
              <a:miter/>
            </a:ln>
          </p:spPr>
          <p:txBody>
            <a:bodyPr/>
            <a:lstStyle/>
            <a:p>
              <a:endParaRPr lang="en-US">
                <a:latin typeface="Exo 2" panose="00000500000000000000" pitchFamily="2" charset="0"/>
              </a:endParaRPr>
            </a:p>
          </p:txBody>
        </p:sp>
        <p:sp>
          <p:nvSpPr>
            <p:cNvPr id="55" name="Freeform: Shape 54">
              <a:extLst>
                <a:ext uri="{FF2B5EF4-FFF2-40B4-BE49-F238E27FC236}">
                  <a16:creationId xmlns:a16="http://schemas.microsoft.com/office/drawing/2014/main" id="{75036E3F-FC74-A532-147C-20BCB399D803}"/>
                </a:ext>
              </a:extLst>
            </p:cNvPr>
            <p:cNvSpPr/>
            <p:nvPr/>
          </p:nvSpPr>
          <p:spPr>
            <a:xfrm>
              <a:off x="610512" y="1973037"/>
              <a:ext cx="95250" cy="95249"/>
            </a:xfrm>
            <a:custGeom>
              <a:avLst/>
              <a:gdLst>
                <a:gd name="csX0" fmla="*/ 47625 w 95250"/>
                <a:gd name="csY0" fmla="*/ 95250 h 95249"/>
                <a:gd name="csX1" fmla="*/ 95250 w 95250"/>
                <a:gd name="csY1" fmla="*/ 47625 h 95249"/>
                <a:gd name="csX2" fmla="*/ 47625 w 95250"/>
                <a:gd name="csY2" fmla="*/ 0 h 95249"/>
                <a:gd name="csX3" fmla="*/ 0 w 95250"/>
                <a:gd name="csY3" fmla="*/ 47625 h 95249"/>
                <a:gd name="csX4" fmla="*/ 47625 w 95250"/>
                <a:gd name="csY4" fmla="*/ 95250 h 95249"/>
                <a:gd name="csX5" fmla="*/ 47625 w 95250"/>
                <a:gd name="csY5" fmla="*/ 28575 h 95249"/>
                <a:gd name="csX6" fmla="*/ 66675 w 95250"/>
                <a:gd name="csY6" fmla="*/ 47625 h 95249"/>
                <a:gd name="csX7" fmla="*/ 47625 w 95250"/>
                <a:gd name="csY7" fmla="*/ 66675 h 95249"/>
                <a:gd name="csX8" fmla="*/ 28575 w 95250"/>
                <a:gd name="csY8" fmla="*/ 47625 h 95249"/>
                <a:gd name="csX9" fmla="*/ 47625 w 95250"/>
                <a:gd name="csY9" fmla="*/ 28575 h 95249"/>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Lst>
              <a:rect l="l" t="t" r="r" b="b"/>
              <a:pathLst>
                <a:path w="95250" h="95249">
                  <a:moveTo>
                    <a:pt x="47625" y="95250"/>
                  </a:moveTo>
                  <a:cubicBezTo>
                    <a:pt x="73885" y="95250"/>
                    <a:pt x="95250" y="73885"/>
                    <a:pt x="95250" y="47625"/>
                  </a:cubicBezTo>
                  <a:cubicBezTo>
                    <a:pt x="95250" y="21365"/>
                    <a:pt x="73885" y="0"/>
                    <a:pt x="47625" y="0"/>
                  </a:cubicBezTo>
                  <a:cubicBezTo>
                    <a:pt x="21365" y="0"/>
                    <a:pt x="0" y="21365"/>
                    <a:pt x="0" y="47625"/>
                  </a:cubicBezTo>
                  <a:cubicBezTo>
                    <a:pt x="0" y="73885"/>
                    <a:pt x="21365" y="95250"/>
                    <a:pt x="47625" y="95250"/>
                  </a:cubicBezTo>
                  <a:close/>
                  <a:moveTo>
                    <a:pt x="47625" y="28575"/>
                  </a:moveTo>
                  <a:cubicBezTo>
                    <a:pt x="58131" y="28575"/>
                    <a:pt x="66675" y="37119"/>
                    <a:pt x="66675" y="47625"/>
                  </a:cubicBezTo>
                  <a:cubicBezTo>
                    <a:pt x="66675" y="58131"/>
                    <a:pt x="58131" y="66675"/>
                    <a:pt x="47625" y="66675"/>
                  </a:cubicBezTo>
                  <a:cubicBezTo>
                    <a:pt x="37119" y="66675"/>
                    <a:pt x="28575" y="58131"/>
                    <a:pt x="28575" y="47625"/>
                  </a:cubicBezTo>
                  <a:cubicBezTo>
                    <a:pt x="28575" y="37119"/>
                    <a:pt x="37119" y="28575"/>
                    <a:pt x="47625" y="28575"/>
                  </a:cubicBezTo>
                  <a:close/>
                </a:path>
              </a:pathLst>
            </a:custGeom>
            <a:solidFill>
              <a:schemeClr val="bg1"/>
            </a:solidFill>
            <a:ln w="9525" cap="flat">
              <a:noFill/>
              <a:prstDash val="solid"/>
              <a:miter/>
            </a:ln>
          </p:spPr>
          <p:txBody>
            <a:bodyPr/>
            <a:lstStyle/>
            <a:p>
              <a:endParaRPr lang="en-US">
                <a:latin typeface="Exo 2" panose="00000500000000000000" pitchFamily="2" charset="0"/>
              </a:endParaRPr>
            </a:p>
          </p:txBody>
        </p:sp>
        <p:sp>
          <p:nvSpPr>
            <p:cNvPr id="56" name="Freeform: Shape 55">
              <a:extLst>
                <a:ext uri="{FF2B5EF4-FFF2-40B4-BE49-F238E27FC236}">
                  <a16:creationId xmlns:a16="http://schemas.microsoft.com/office/drawing/2014/main" id="{063A020D-BBA2-95DC-7AFB-BFDB6CCB4A9A}"/>
                </a:ext>
              </a:extLst>
            </p:cNvPr>
            <p:cNvSpPr/>
            <p:nvPr/>
          </p:nvSpPr>
          <p:spPr>
            <a:xfrm>
              <a:off x="605158" y="2373077"/>
              <a:ext cx="105930" cy="95259"/>
            </a:xfrm>
            <a:custGeom>
              <a:avLst/>
              <a:gdLst>
                <a:gd name="csX0" fmla="*/ 82344 w 105930"/>
                <a:gd name="csY0" fmla="*/ 36805 h 95259"/>
                <a:gd name="csX1" fmla="*/ 67266 w 105930"/>
                <a:gd name="csY1" fmla="*/ 49797 h 95259"/>
                <a:gd name="csX2" fmla="*/ 67266 w 105930"/>
                <a:gd name="csY2" fmla="*/ 14288 h 95259"/>
                <a:gd name="csX3" fmla="*/ 52978 w 105930"/>
                <a:gd name="csY3" fmla="*/ 0 h 95259"/>
                <a:gd name="csX4" fmla="*/ 38691 w 105930"/>
                <a:gd name="csY4" fmla="*/ 14288 h 95259"/>
                <a:gd name="csX5" fmla="*/ 38691 w 105930"/>
                <a:gd name="csY5" fmla="*/ 49797 h 95259"/>
                <a:gd name="csX6" fmla="*/ 23612 w 105930"/>
                <a:gd name="csY6" fmla="*/ 36805 h 95259"/>
                <a:gd name="csX7" fmla="*/ 3467 w 105930"/>
                <a:gd name="csY7" fmla="*/ 38300 h 95259"/>
                <a:gd name="csX8" fmla="*/ 4963 w 105930"/>
                <a:gd name="csY8" fmla="*/ 58455 h 95259"/>
                <a:gd name="csX9" fmla="*/ 43663 w 105930"/>
                <a:gd name="csY9" fmla="*/ 91792 h 95259"/>
                <a:gd name="csX10" fmla="*/ 43967 w 105930"/>
                <a:gd name="csY10" fmla="*/ 91973 h 95259"/>
                <a:gd name="csX11" fmla="*/ 44748 w 105930"/>
                <a:gd name="csY11" fmla="*/ 92612 h 95259"/>
                <a:gd name="csX12" fmla="*/ 46387 w 105930"/>
                <a:gd name="csY12" fmla="*/ 93574 h 95259"/>
                <a:gd name="csX13" fmla="*/ 47273 w 105930"/>
                <a:gd name="csY13" fmla="*/ 94059 h 95259"/>
                <a:gd name="csX14" fmla="*/ 47882 w 105930"/>
                <a:gd name="csY14" fmla="*/ 94278 h 95259"/>
                <a:gd name="csX15" fmla="*/ 48520 w 105930"/>
                <a:gd name="csY15" fmla="*/ 94478 h 95259"/>
                <a:gd name="csX16" fmla="*/ 49473 w 105930"/>
                <a:gd name="csY16" fmla="*/ 94774 h 95259"/>
                <a:gd name="csX17" fmla="*/ 50044 w 105930"/>
                <a:gd name="csY17" fmla="*/ 94955 h 95259"/>
                <a:gd name="csX18" fmla="*/ 52978 w 105930"/>
                <a:gd name="csY18" fmla="*/ 95260 h 95259"/>
                <a:gd name="csX19" fmla="*/ 52978 w 105930"/>
                <a:gd name="csY19" fmla="*/ 95260 h 95259"/>
                <a:gd name="csX20" fmla="*/ 52978 w 105930"/>
                <a:gd name="csY20" fmla="*/ 95260 h 95259"/>
                <a:gd name="csX21" fmla="*/ 52978 w 105930"/>
                <a:gd name="csY21" fmla="*/ 95260 h 95259"/>
                <a:gd name="csX22" fmla="*/ 52978 w 105930"/>
                <a:gd name="csY22" fmla="*/ 95260 h 95259"/>
                <a:gd name="csX23" fmla="*/ 52978 w 105930"/>
                <a:gd name="csY23" fmla="*/ 95260 h 95259"/>
                <a:gd name="csX24" fmla="*/ 52978 w 105930"/>
                <a:gd name="csY24" fmla="*/ 95260 h 95259"/>
                <a:gd name="csX25" fmla="*/ 55912 w 105930"/>
                <a:gd name="csY25" fmla="*/ 94955 h 95259"/>
                <a:gd name="csX26" fmla="*/ 56483 w 105930"/>
                <a:gd name="csY26" fmla="*/ 94774 h 95259"/>
                <a:gd name="csX27" fmla="*/ 57436 w 105930"/>
                <a:gd name="csY27" fmla="*/ 94478 h 95259"/>
                <a:gd name="csX28" fmla="*/ 58064 w 105930"/>
                <a:gd name="csY28" fmla="*/ 94278 h 95259"/>
                <a:gd name="csX29" fmla="*/ 58674 w 105930"/>
                <a:gd name="csY29" fmla="*/ 94059 h 95259"/>
                <a:gd name="csX30" fmla="*/ 59569 w 105930"/>
                <a:gd name="csY30" fmla="*/ 93564 h 95259"/>
                <a:gd name="csX31" fmla="*/ 61189 w 105930"/>
                <a:gd name="csY31" fmla="*/ 92612 h 95259"/>
                <a:gd name="csX32" fmla="*/ 61979 w 105930"/>
                <a:gd name="csY32" fmla="*/ 91973 h 95259"/>
                <a:gd name="csX33" fmla="*/ 62274 w 105930"/>
                <a:gd name="csY33" fmla="*/ 91792 h 95259"/>
                <a:gd name="csX34" fmla="*/ 100975 w 105930"/>
                <a:gd name="csY34" fmla="*/ 58455 h 95259"/>
                <a:gd name="csX35" fmla="*/ 102470 w 105930"/>
                <a:gd name="csY35" fmla="*/ 38300 h 95259"/>
                <a:gd name="csX36" fmla="*/ 82344 w 105930"/>
                <a:gd name="csY36" fmla="*/ 36805 h 95259"/>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Lst>
              <a:rect l="l" t="t" r="r" b="b"/>
              <a:pathLst>
                <a:path w="105930" h="95259">
                  <a:moveTo>
                    <a:pt x="82344" y="36805"/>
                  </a:moveTo>
                  <a:lnTo>
                    <a:pt x="67266" y="49797"/>
                  </a:lnTo>
                  <a:lnTo>
                    <a:pt x="67266" y="14288"/>
                  </a:lnTo>
                  <a:cubicBezTo>
                    <a:pt x="67266" y="6401"/>
                    <a:pt x="60874" y="0"/>
                    <a:pt x="52978" y="0"/>
                  </a:cubicBezTo>
                  <a:cubicBezTo>
                    <a:pt x="45082" y="0"/>
                    <a:pt x="38691" y="6401"/>
                    <a:pt x="38691" y="14288"/>
                  </a:cubicBezTo>
                  <a:lnTo>
                    <a:pt x="38691" y="49797"/>
                  </a:lnTo>
                  <a:lnTo>
                    <a:pt x="23612" y="36805"/>
                  </a:lnTo>
                  <a:cubicBezTo>
                    <a:pt x="17631" y="31652"/>
                    <a:pt x="8611" y="32328"/>
                    <a:pt x="3467" y="38300"/>
                  </a:cubicBezTo>
                  <a:cubicBezTo>
                    <a:pt x="-1686" y="44282"/>
                    <a:pt x="-1019" y="53302"/>
                    <a:pt x="4963" y="58455"/>
                  </a:cubicBezTo>
                  <a:lnTo>
                    <a:pt x="43663" y="91792"/>
                  </a:lnTo>
                  <a:cubicBezTo>
                    <a:pt x="43758" y="91878"/>
                    <a:pt x="43872" y="91897"/>
                    <a:pt x="43967" y="91973"/>
                  </a:cubicBezTo>
                  <a:cubicBezTo>
                    <a:pt x="44225" y="92183"/>
                    <a:pt x="44472" y="92421"/>
                    <a:pt x="44748" y="92612"/>
                  </a:cubicBezTo>
                  <a:cubicBezTo>
                    <a:pt x="45263" y="92974"/>
                    <a:pt x="45825" y="93269"/>
                    <a:pt x="46387" y="93574"/>
                  </a:cubicBezTo>
                  <a:cubicBezTo>
                    <a:pt x="46682" y="93736"/>
                    <a:pt x="46968" y="93917"/>
                    <a:pt x="47273" y="94059"/>
                  </a:cubicBezTo>
                  <a:cubicBezTo>
                    <a:pt x="47473" y="94145"/>
                    <a:pt x="47682" y="94202"/>
                    <a:pt x="47882" y="94278"/>
                  </a:cubicBezTo>
                  <a:cubicBezTo>
                    <a:pt x="48092" y="94355"/>
                    <a:pt x="48301" y="94402"/>
                    <a:pt x="48520" y="94478"/>
                  </a:cubicBezTo>
                  <a:cubicBezTo>
                    <a:pt x="48835" y="94583"/>
                    <a:pt x="49149" y="94688"/>
                    <a:pt x="49473" y="94774"/>
                  </a:cubicBezTo>
                  <a:cubicBezTo>
                    <a:pt x="49663" y="94821"/>
                    <a:pt x="49844" y="94907"/>
                    <a:pt x="50044" y="94955"/>
                  </a:cubicBezTo>
                  <a:cubicBezTo>
                    <a:pt x="50997" y="95155"/>
                    <a:pt x="51968" y="95260"/>
                    <a:pt x="52978" y="95260"/>
                  </a:cubicBezTo>
                  <a:cubicBezTo>
                    <a:pt x="52978" y="95260"/>
                    <a:pt x="52978" y="95260"/>
                    <a:pt x="52978" y="95260"/>
                  </a:cubicBezTo>
                  <a:cubicBezTo>
                    <a:pt x="52978" y="95260"/>
                    <a:pt x="52978" y="95260"/>
                    <a:pt x="52978" y="95260"/>
                  </a:cubicBezTo>
                  <a:lnTo>
                    <a:pt x="52978" y="95260"/>
                  </a:lnTo>
                  <a:lnTo>
                    <a:pt x="52978" y="95260"/>
                  </a:lnTo>
                  <a:cubicBezTo>
                    <a:pt x="52978" y="95260"/>
                    <a:pt x="52978" y="95260"/>
                    <a:pt x="52978" y="95260"/>
                  </a:cubicBezTo>
                  <a:cubicBezTo>
                    <a:pt x="52978" y="95260"/>
                    <a:pt x="52978" y="95260"/>
                    <a:pt x="52978" y="95260"/>
                  </a:cubicBezTo>
                  <a:cubicBezTo>
                    <a:pt x="53988" y="95260"/>
                    <a:pt x="54959" y="95145"/>
                    <a:pt x="55912" y="94955"/>
                  </a:cubicBezTo>
                  <a:cubicBezTo>
                    <a:pt x="56112" y="94907"/>
                    <a:pt x="56293" y="94821"/>
                    <a:pt x="56483" y="94774"/>
                  </a:cubicBezTo>
                  <a:cubicBezTo>
                    <a:pt x="56807" y="94688"/>
                    <a:pt x="57121" y="94574"/>
                    <a:pt x="57436" y="94478"/>
                  </a:cubicBezTo>
                  <a:cubicBezTo>
                    <a:pt x="57645" y="94402"/>
                    <a:pt x="57855" y="94355"/>
                    <a:pt x="58064" y="94278"/>
                  </a:cubicBezTo>
                  <a:cubicBezTo>
                    <a:pt x="58264" y="94193"/>
                    <a:pt x="58474" y="94136"/>
                    <a:pt x="58674" y="94059"/>
                  </a:cubicBezTo>
                  <a:cubicBezTo>
                    <a:pt x="58988" y="93917"/>
                    <a:pt x="59274" y="93726"/>
                    <a:pt x="59569" y="93564"/>
                  </a:cubicBezTo>
                  <a:cubicBezTo>
                    <a:pt x="60131" y="93269"/>
                    <a:pt x="60684" y="92974"/>
                    <a:pt x="61189" y="92612"/>
                  </a:cubicBezTo>
                  <a:cubicBezTo>
                    <a:pt x="61465" y="92412"/>
                    <a:pt x="61722" y="92183"/>
                    <a:pt x="61979" y="91973"/>
                  </a:cubicBezTo>
                  <a:cubicBezTo>
                    <a:pt x="62074" y="91897"/>
                    <a:pt x="62189" y="91869"/>
                    <a:pt x="62274" y="91792"/>
                  </a:cubicBezTo>
                  <a:lnTo>
                    <a:pt x="100975" y="58455"/>
                  </a:lnTo>
                  <a:cubicBezTo>
                    <a:pt x="106947" y="53302"/>
                    <a:pt x="107613" y="44282"/>
                    <a:pt x="102470" y="38300"/>
                  </a:cubicBezTo>
                  <a:cubicBezTo>
                    <a:pt x="97346" y="32337"/>
                    <a:pt x="88335" y="31642"/>
                    <a:pt x="82344" y="36805"/>
                  </a:cubicBezTo>
                  <a:close/>
                </a:path>
              </a:pathLst>
            </a:custGeom>
            <a:solidFill>
              <a:schemeClr val="bg1"/>
            </a:solidFill>
            <a:ln w="9525" cap="flat">
              <a:noFill/>
              <a:prstDash val="solid"/>
              <a:miter/>
            </a:ln>
          </p:spPr>
          <p:txBody>
            <a:bodyPr/>
            <a:lstStyle/>
            <a:p>
              <a:endParaRPr lang="en-US">
                <a:latin typeface="Exo 2" panose="00000500000000000000" pitchFamily="2" charset="0"/>
              </a:endParaRPr>
            </a:p>
          </p:txBody>
        </p:sp>
        <p:sp>
          <p:nvSpPr>
            <p:cNvPr id="57" name="Freeform: Shape 56">
              <a:extLst>
                <a:ext uri="{FF2B5EF4-FFF2-40B4-BE49-F238E27FC236}">
                  <a16:creationId xmlns:a16="http://schemas.microsoft.com/office/drawing/2014/main" id="{9A5FEDD3-EDE5-E58F-8CF0-D179C23CA438}"/>
                </a:ext>
              </a:extLst>
            </p:cNvPr>
            <p:cNvSpPr/>
            <p:nvPr/>
          </p:nvSpPr>
          <p:spPr>
            <a:xfrm>
              <a:off x="610512" y="2481434"/>
              <a:ext cx="95250" cy="95250"/>
            </a:xfrm>
            <a:custGeom>
              <a:avLst/>
              <a:gdLst>
                <a:gd name="csX0" fmla="*/ 47625 w 95250"/>
                <a:gd name="csY0" fmla="*/ 0 h 95250"/>
                <a:gd name="csX1" fmla="*/ 0 w 95250"/>
                <a:gd name="csY1" fmla="*/ 47625 h 95250"/>
                <a:gd name="csX2" fmla="*/ 47625 w 95250"/>
                <a:gd name="csY2" fmla="*/ 95250 h 95250"/>
                <a:gd name="csX3" fmla="*/ 95250 w 95250"/>
                <a:gd name="csY3" fmla="*/ 47625 h 95250"/>
                <a:gd name="csX4" fmla="*/ 47625 w 95250"/>
                <a:gd name="csY4" fmla="*/ 0 h 95250"/>
                <a:gd name="csX5" fmla="*/ 47625 w 95250"/>
                <a:gd name="csY5" fmla="*/ 66675 h 95250"/>
                <a:gd name="csX6" fmla="*/ 28575 w 95250"/>
                <a:gd name="csY6" fmla="*/ 47625 h 95250"/>
                <a:gd name="csX7" fmla="*/ 47625 w 95250"/>
                <a:gd name="csY7" fmla="*/ 28575 h 95250"/>
                <a:gd name="csX8" fmla="*/ 66675 w 95250"/>
                <a:gd name="csY8" fmla="*/ 47625 h 95250"/>
                <a:gd name="csX9" fmla="*/ 47625 w 95250"/>
                <a:gd name="csY9" fmla="*/ 66675 h 9525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Lst>
              <a:rect l="l" t="t" r="r" b="b"/>
              <a:pathLst>
                <a:path w="95250" h="95250">
                  <a:moveTo>
                    <a:pt x="47625" y="0"/>
                  </a:moveTo>
                  <a:cubicBezTo>
                    <a:pt x="21365" y="0"/>
                    <a:pt x="0" y="21365"/>
                    <a:pt x="0" y="47625"/>
                  </a:cubicBezTo>
                  <a:cubicBezTo>
                    <a:pt x="0" y="73885"/>
                    <a:pt x="21365" y="95250"/>
                    <a:pt x="47625" y="95250"/>
                  </a:cubicBezTo>
                  <a:cubicBezTo>
                    <a:pt x="73885" y="95250"/>
                    <a:pt x="95250" y="73885"/>
                    <a:pt x="95250" y="47625"/>
                  </a:cubicBezTo>
                  <a:cubicBezTo>
                    <a:pt x="95250" y="21365"/>
                    <a:pt x="73885" y="0"/>
                    <a:pt x="47625" y="0"/>
                  </a:cubicBezTo>
                  <a:close/>
                  <a:moveTo>
                    <a:pt x="47625" y="66675"/>
                  </a:moveTo>
                  <a:cubicBezTo>
                    <a:pt x="37119" y="66675"/>
                    <a:pt x="28575" y="58131"/>
                    <a:pt x="28575" y="47625"/>
                  </a:cubicBezTo>
                  <a:cubicBezTo>
                    <a:pt x="28575" y="37119"/>
                    <a:pt x="37119" y="28575"/>
                    <a:pt x="47625" y="28575"/>
                  </a:cubicBezTo>
                  <a:cubicBezTo>
                    <a:pt x="58131" y="28575"/>
                    <a:pt x="66675" y="37119"/>
                    <a:pt x="66675" y="47625"/>
                  </a:cubicBezTo>
                  <a:cubicBezTo>
                    <a:pt x="66675" y="58131"/>
                    <a:pt x="58131" y="66675"/>
                    <a:pt x="47625" y="66675"/>
                  </a:cubicBezTo>
                  <a:close/>
                </a:path>
              </a:pathLst>
            </a:custGeom>
            <a:solidFill>
              <a:schemeClr val="bg1"/>
            </a:solidFill>
            <a:ln w="9525" cap="flat">
              <a:noFill/>
              <a:prstDash val="solid"/>
              <a:miter/>
            </a:ln>
          </p:spPr>
          <p:txBody>
            <a:bodyPr/>
            <a:lstStyle/>
            <a:p>
              <a:endParaRPr lang="en-US">
                <a:latin typeface="Exo 2" panose="00000500000000000000" pitchFamily="2" charset="0"/>
              </a:endParaRPr>
            </a:p>
          </p:txBody>
        </p:sp>
        <p:sp>
          <p:nvSpPr>
            <p:cNvPr id="58" name="Freeform: Shape 57">
              <a:extLst>
                <a:ext uri="{FF2B5EF4-FFF2-40B4-BE49-F238E27FC236}">
                  <a16:creationId xmlns:a16="http://schemas.microsoft.com/office/drawing/2014/main" id="{12838215-4AD5-E7AE-3E93-75F04A2D91D5}"/>
                </a:ext>
              </a:extLst>
            </p:cNvPr>
            <p:cNvSpPr/>
            <p:nvPr/>
          </p:nvSpPr>
          <p:spPr>
            <a:xfrm>
              <a:off x="513365" y="2130101"/>
              <a:ext cx="83317" cy="83289"/>
            </a:xfrm>
            <a:custGeom>
              <a:avLst/>
              <a:gdLst>
                <a:gd name="csX0" fmla="*/ 15880 w 83317"/>
                <a:gd name="csY0" fmla="*/ 4003 h 83289"/>
                <a:gd name="csX1" fmla="*/ 13051 w 83317"/>
                <a:gd name="csY1" fmla="*/ 4746 h 83289"/>
                <a:gd name="csX2" fmla="*/ 12431 w 83317"/>
                <a:gd name="csY2" fmla="*/ 4994 h 83289"/>
                <a:gd name="csX3" fmla="*/ 8802 w 83317"/>
                <a:gd name="csY3" fmla="*/ 7242 h 83289"/>
                <a:gd name="csX4" fmla="*/ 8555 w 83317"/>
                <a:gd name="csY4" fmla="*/ 7480 h 83289"/>
                <a:gd name="csX5" fmla="*/ 8260 w 83317"/>
                <a:gd name="csY5" fmla="*/ 7766 h 83289"/>
                <a:gd name="csX6" fmla="*/ 7974 w 83317"/>
                <a:gd name="csY6" fmla="*/ 7956 h 83289"/>
                <a:gd name="csX7" fmla="*/ 7821 w 83317"/>
                <a:gd name="csY7" fmla="*/ 8185 h 83289"/>
                <a:gd name="csX8" fmla="*/ 6983 w 83317"/>
                <a:gd name="csY8" fmla="*/ 9118 h 83289"/>
                <a:gd name="csX9" fmla="*/ 6478 w 83317"/>
                <a:gd name="csY9" fmla="*/ 9833 h 83289"/>
                <a:gd name="csX10" fmla="*/ 5507 w 83317"/>
                <a:gd name="csY10" fmla="*/ 11328 h 83289"/>
                <a:gd name="csX11" fmla="*/ 5031 w 83317"/>
                <a:gd name="csY11" fmla="*/ 12395 h 83289"/>
                <a:gd name="csX12" fmla="*/ 4792 w 83317"/>
                <a:gd name="csY12" fmla="*/ 12938 h 83289"/>
                <a:gd name="csX13" fmla="*/ 4459 w 83317"/>
                <a:gd name="csY13" fmla="*/ 13852 h 83289"/>
                <a:gd name="csX14" fmla="*/ 4164 w 83317"/>
                <a:gd name="csY14" fmla="*/ 15119 h 83289"/>
                <a:gd name="csX15" fmla="*/ 3897 w 83317"/>
                <a:gd name="csY15" fmla="*/ 16634 h 83289"/>
                <a:gd name="csX16" fmla="*/ 3830 w 83317"/>
                <a:gd name="csY16" fmla="*/ 17015 h 83289"/>
                <a:gd name="csX17" fmla="*/ 39 w 83317"/>
                <a:gd name="csY17" fmla="*/ 67945 h 83289"/>
                <a:gd name="csX18" fmla="*/ 13232 w 83317"/>
                <a:gd name="csY18" fmla="*/ 83251 h 83289"/>
                <a:gd name="csX19" fmla="*/ 14308 w 83317"/>
                <a:gd name="csY19" fmla="*/ 83290 h 83289"/>
                <a:gd name="csX20" fmla="*/ 28548 w 83317"/>
                <a:gd name="csY20" fmla="*/ 70059 h 83289"/>
                <a:gd name="csX21" fmla="*/ 30024 w 83317"/>
                <a:gd name="csY21" fmla="*/ 50209 h 83289"/>
                <a:gd name="csX22" fmla="*/ 55132 w 83317"/>
                <a:gd name="csY22" fmla="*/ 75317 h 83289"/>
                <a:gd name="csX23" fmla="*/ 65238 w 83317"/>
                <a:gd name="csY23" fmla="*/ 79499 h 83289"/>
                <a:gd name="csX24" fmla="*/ 75344 w 83317"/>
                <a:gd name="csY24" fmla="*/ 75317 h 83289"/>
                <a:gd name="csX25" fmla="*/ 75344 w 83317"/>
                <a:gd name="csY25" fmla="*/ 55115 h 83289"/>
                <a:gd name="csX26" fmla="*/ 50236 w 83317"/>
                <a:gd name="csY26" fmla="*/ 30007 h 83289"/>
                <a:gd name="csX27" fmla="*/ 70086 w 83317"/>
                <a:gd name="csY27" fmla="*/ 28530 h 83289"/>
                <a:gd name="csX28" fmla="*/ 83278 w 83317"/>
                <a:gd name="csY28" fmla="*/ 13224 h 83289"/>
                <a:gd name="csX29" fmla="*/ 67972 w 83317"/>
                <a:gd name="csY29" fmla="*/ 32 h 83289"/>
                <a:gd name="csX30" fmla="*/ 17042 w 83317"/>
                <a:gd name="csY30" fmla="*/ 3822 h 83289"/>
                <a:gd name="csX31" fmla="*/ 16422 w 83317"/>
                <a:gd name="csY31" fmla="*/ 3937 h 83289"/>
                <a:gd name="csX32" fmla="*/ 15880 w 83317"/>
                <a:gd name="csY32" fmla="*/ 4003 h 83289"/>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Lst>
              <a:rect l="l" t="t" r="r" b="b"/>
              <a:pathLst>
                <a:path w="83317" h="83289">
                  <a:moveTo>
                    <a:pt x="15880" y="4003"/>
                  </a:moveTo>
                  <a:cubicBezTo>
                    <a:pt x="14898" y="4156"/>
                    <a:pt x="13955" y="4403"/>
                    <a:pt x="13051" y="4746"/>
                  </a:cubicBezTo>
                  <a:cubicBezTo>
                    <a:pt x="12841" y="4823"/>
                    <a:pt x="12641" y="4899"/>
                    <a:pt x="12431" y="4994"/>
                  </a:cubicBezTo>
                  <a:cubicBezTo>
                    <a:pt x="11098" y="5575"/>
                    <a:pt x="9879" y="6318"/>
                    <a:pt x="8802" y="7242"/>
                  </a:cubicBezTo>
                  <a:cubicBezTo>
                    <a:pt x="8717" y="7318"/>
                    <a:pt x="8641" y="7404"/>
                    <a:pt x="8555" y="7480"/>
                  </a:cubicBezTo>
                  <a:cubicBezTo>
                    <a:pt x="8450" y="7575"/>
                    <a:pt x="8355" y="7671"/>
                    <a:pt x="8260" y="7766"/>
                  </a:cubicBezTo>
                  <a:cubicBezTo>
                    <a:pt x="8174" y="7842"/>
                    <a:pt x="8059" y="7871"/>
                    <a:pt x="7974" y="7956"/>
                  </a:cubicBezTo>
                  <a:cubicBezTo>
                    <a:pt x="7907" y="8023"/>
                    <a:pt x="7888" y="8118"/>
                    <a:pt x="7821" y="8185"/>
                  </a:cubicBezTo>
                  <a:cubicBezTo>
                    <a:pt x="7536" y="8490"/>
                    <a:pt x="7240" y="8785"/>
                    <a:pt x="6983" y="9118"/>
                  </a:cubicBezTo>
                  <a:cubicBezTo>
                    <a:pt x="6802" y="9347"/>
                    <a:pt x="6650" y="9595"/>
                    <a:pt x="6478" y="9833"/>
                  </a:cubicBezTo>
                  <a:cubicBezTo>
                    <a:pt x="6135" y="10319"/>
                    <a:pt x="5793" y="10804"/>
                    <a:pt x="5507" y="11328"/>
                  </a:cubicBezTo>
                  <a:cubicBezTo>
                    <a:pt x="5316" y="11671"/>
                    <a:pt x="5183" y="12033"/>
                    <a:pt x="5031" y="12395"/>
                  </a:cubicBezTo>
                  <a:cubicBezTo>
                    <a:pt x="4945" y="12585"/>
                    <a:pt x="4859" y="12747"/>
                    <a:pt x="4792" y="12938"/>
                  </a:cubicBezTo>
                  <a:cubicBezTo>
                    <a:pt x="4669" y="13243"/>
                    <a:pt x="4554" y="13538"/>
                    <a:pt x="4459" y="13852"/>
                  </a:cubicBezTo>
                  <a:cubicBezTo>
                    <a:pt x="4326" y="14262"/>
                    <a:pt x="4259" y="14690"/>
                    <a:pt x="4164" y="15119"/>
                  </a:cubicBezTo>
                  <a:cubicBezTo>
                    <a:pt x="4059" y="15624"/>
                    <a:pt x="3954" y="16110"/>
                    <a:pt x="3897" y="16634"/>
                  </a:cubicBezTo>
                  <a:cubicBezTo>
                    <a:pt x="3888" y="16767"/>
                    <a:pt x="3840" y="16881"/>
                    <a:pt x="3830" y="17015"/>
                  </a:cubicBezTo>
                  <a:lnTo>
                    <a:pt x="39" y="67945"/>
                  </a:lnTo>
                  <a:cubicBezTo>
                    <a:pt x="-542" y="75812"/>
                    <a:pt x="5364" y="82670"/>
                    <a:pt x="13232" y="83251"/>
                  </a:cubicBezTo>
                  <a:cubicBezTo>
                    <a:pt x="13594" y="83271"/>
                    <a:pt x="13955" y="83290"/>
                    <a:pt x="14308" y="83290"/>
                  </a:cubicBezTo>
                  <a:cubicBezTo>
                    <a:pt x="21718" y="83290"/>
                    <a:pt x="27986" y="77565"/>
                    <a:pt x="28548" y="70059"/>
                  </a:cubicBezTo>
                  <a:lnTo>
                    <a:pt x="30024" y="50209"/>
                  </a:lnTo>
                  <a:lnTo>
                    <a:pt x="55132" y="75317"/>
                  </a:lnTo>
                  <a:cubicBezTo>
                    <a:pt x="57923" y="78108"/>
                    <a:pt x="61580" y="79499"/>
                    <a:pt x="65238" y="79499"/>
                  </a:cubicBezTo>
                  <a:cubicBezTo>
                    <a:pt x="68896" y="79499"/>
                    <a:pt x="72553" y="78108"/>
                    <a:pt x="75344" y="75317"/>
                  </a:cubicBezTo>
                  <a:cubicBezTo>
                    <a:pt x="80926" y="69745"/>
                    <a:pt x="80926" y="60687"/>
                    <a:pt x="75344" y="55115"/>
                  </a:cubicBezTo>
                  <a:lnTo>
                    <a:pt x="50236" y="30007"/>
                  </a:lnTo>
                  <a:lnTo>
                    <a:pt x="70086" y="28530"/>
                  </a:lnTo>
                  <a:cubicBezTo>
                    <a:pt x="77954" y="27940"/>
                    <a:pt x="83859" y="21091"/>
                    <a:pt x="83278" y="13224"/>
                  </a:cubicBezTo>
                  <a:cubicBezTo>
                    <a:pt x="82688" y="5356"/>
                    <a:pt x="75830" y="-483"/>
                    <a:pt x="67972" y="32"/>
                  </a:cubicBezTo>
                  <a:lnTo>
                    <a:pt x="17042" y="3822"/>
                  </a:lnTo>
                  <a:cubicBezTo>
                    <a:pt x="16832" y="3832"/>
                    <a:pt x="16632" y="3908"/>
                    <a:pt x="16422" y="3937"/>
                  </a:cubicBezTo>
                  <a:cubicBezTo>
                    <a:pt x="16213" y="3927"/>
                    <a:pt x="16051" y="3975"/>
                    <a:pt x="15880" y="4003"/>
                  </a:cubicBezTo>
                  <a:close/>
                </a:path>
              </a:pathLst>
            </a:custGeom>
            <a:solidFill>
              <a:schemeClr val="bg1"/>
            </a:solidFill>
            <a:ln w="9525" cap="flat">
              <a:noFill/>
              <a:prstDash val="solid"/>
              <a:miter/>
            </a:ln>
          </p:spPr>
          <p:txBody>
            <a:bodyPr/>
            <a:lstStyle/>
            <a:p>
              <a:endParaRPr lang="en-US">
                <a:latin typeface="Exo 2" panose="00000500000000000000" pitchFamily="2" charset="0"/>
              </a:endParaRPr>
            </a:p>
          </p:txBody>
        </p:sp>
        <p:sp>
          <p:nvSpPr>
            <p:cNvPr id="59" name="Freeform: Shape 58">
              <a:extLst>
                <a:ext uri="{FF2B5EF4-FFF2-40B4-BE49-F238E27FC236}">
                  <a16:creationId xmlns:a16="http://schemas.microsoft.com/office/drawing/2014/main" id="{57CB56ED-18E3-1100-D83D-EF2D1C551304}"/>
                </a:ext>
              </a:extLst>
            </p:cNvPr>
            <p:cNvSpPr/>
            <p:nvPr/>
          </p:nvSpPr>
          <p:spPr>
            <a:xfrm>
              <a:off x="430780" y="2047475"/>
              <a:ext cx="95211" cy="95259"/>
            </a:xfrm>
            <a:custGeom>
              <a:avLst/>
              <a:gdLst>
                <a:gd name="csX0" fmla="*/ 47611 w 95211"/>
                <a:gd name="csY0" fmla="*/ 95260 h 95259"/>
                <a:gd name="csX1" fmla="*/ 81282 w 95211"/>
                <a:gd name="csY1" fmla="*/ 81305 h 95259"/>
                <a:gd name="csX2" fmla="*/ 81282 w 95211"/>
                <a:gd name="csY2" fmla="*/ 13954 h 95259"/>
                <a:gd name="csX3" fmla="*/ 47611 w 95211"/>
                <a:gd name="csY3" fmla="*/ 0 h 95259"/>
                <a:gd name="csX4" fmla="*/ 13930 w 95211"/>
                <a:gd name="csY4" fmla="*/ 13954 h 95259"/>
                <a:gd name="csX5" fmla="*/ 13930 w 95211"/>
                <a:gd name="csY5" fmla="*/ 81305 h 95259"/>
                <a:gd name="csX6" fmla="*/ 47611 w 95211"/>
                <a:gd name="csY6" fmla="*/ 95260 h 95259"/>
                <a:gd name="csX7" fmla="*/ 34142 w 95211"/>
                <a:gd name="csY7" fmla="*/ 34166 h 95259"/>
                <a:gd name="csX8" fmla="*/ 47620 w 95211"/>
                <a:gd name="csY8" fmla="*/ 28585 h 95259"/>
                <a:gd name="csX9" fmla="*/ 61089 w 95211"/>
                <a:gd name="csY9" fmla="*/ 34166 h 95259"/>
                <a:gd name="csX10" fmla="*/ 61089 w 95211"/>
                <a:gd name="csY10" fmla="*/ 61112 h 95259"/>
                <a:gd name="csX11" fmla="*/ 34142 w 95211"/>
                <a:gd name="csY11" fmla="*/ 61112 h 95259"/>
                <a:gd name="csX12" fmla="*/ 34142 w 95211"/>
                <a:gd name="csY12" fmla="*/ 34166 h 95259"/>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Lst>
              <a:rect l="l" t="t" r="r" b="b"/>
              <a:pathLst>
                <a:path w="95211" h="95259">
                  <a:moveTo>
                    <a:pt x="47611" y="95260"/>
                  </a:moveTo>
                  <a:cubicBezTo>
                    <a:pt x="60327" y="95260"/>
                    <a:pt x="72290" y="90297"/>
                    <a:pt x="81282" y="81305"/>
                  </a:cubicBezTo>
                  <a:cubicBezTo>
                    <a:pt x="99855" y="62741"/>
                    <a:pt x="99855" y="32518"/>
                    <a:pt x="81282" y="13954"/>
                  </a:cubicBezTo>
                  <a:cubicBezTo>
                    <a:pt x="72290" y="4953"/>
                    <a:pt x="60327" y="0"/>
                    <a:pt x="47611" y="0"/>
                  </a:cubicBezTo>
                  <a:cubicBezTo>
                    <a:pt x="34895" y="0"/>
                    <a:pt x="22931" y="4953"/>
                    <a:pt x="13930" y="13954"/>
                  </a:cubicBezTo>
                  <a:cubicBezTo>
                    <a:pt x="-4643" y="32518"/>
                    <a:pt x="-4643" y="62741"/>
                    <a:pt x="13930" y="81305"/>
                  </a:cubicBezTo>
                  <a:cubicBezTo>
                    <a:pt x="22931" y="90307"/>
                    <a:pt x="34885" y="95260"/>
                    <a:pt x="47611" y="95260"/>
                  </a:cubicBezTo>
                  <a:close/>
                  <a:moveTo>
                    <a:pt x="34142" y="34166"/>
                  </a:moveTo>
                  <a:cubicBezTo>
                    <a:pt x="37743" y="30566"/>
                    <a:pt x="42524" y="28585"/>
                    <a:pt x="47620" y="28585"/>
                  </a:cubicBezTo>
                  <a:cubicBezTo>
                    <a:pt x="52707" y="28585"/>
                    <a:pt x="57488" y="30566"/>
                    <a:pt x="61089" y="34166"/>
                  </a:cubicBezTo>
                  <a:cubicBezTo>
                    <a:pt x="68518" y="41596"/>
                    <a:pt x="68518" y="53683"/>
                    <a:pt x="61089" y="61112"/>
                  </a:cubicBezTo>
                  <a:cubicBezTo>
                    <a:pt x="53878" y="68304"/>
                    <a:pt x="41334" y="68304"/>
                    <a:pt x="34142" y="61112"/>
                  </a:cubicBezTo>
                  <a:cubicBezTo>
                    <a:pt x="26713" y="53683"/>
                    <a:pt x="26713" y="41596"/>
                    <a:pt x="34142" y="34166"/>
                  </a:cubicBezTo>
                  <a:close/>
                </a:path>
              </a:pathLst>
            </a:custGeom>
            <a:solidFill>
              <a:schemeClr val="bg1"/>
            </a:solidFill>
            <a:ln w="9525" cap="flat">
              <a:noFill/>
              <a:prstDash val="solid"/>
              <a:miter/>
            </a:ln>
          </p:spPr>
          <p:txBody>
            <a:bodyPr/>
            <a:lstStyle/>
            <a:p>
              <a:endParaRPr lang="en-US">
                <a:latin typeface="Exo 2" panose="00000500000000000000" pitchFamily="2" charset="0"/>
              </a:endParaRPr>
            </a:p>
          </p:txBody>
        </p:sp>
        <p:sp>
          <p:nvSpPr>
            <p:cNvPr id="60" name="Freeform: Shape 59">
              <a:extLst>
                <a:ext uri="{FF2B5EF4-FFF2-40B4-BE49-F238E27FC236}">
                  <a16:creationId xmlns:a16="http://schemas.microsoft.com/office/drawing/2014/main" id="{3AB72CAA-3650-6D61-F457-698B2E85F906}"/>
                </a:ext>
              </a:extLst>
            </p:cNvPr>
            <p:cNvSpPr/>
            <p:nvPr/>
          </p:nvSpPr>
          <p:spPr>
            <a:xfrm>
              <a:off x="719610" y="2336321"/>
              <a:ext cx="83300" cy="83304"/>
            </a:xfrm>
            <a:custGeom>
              <a:avLst/>
              <a:gdLst>
                <a:gd name="csX0" fmla="*/ 70563 w 83300"/>
                <a:gd name="csY0" fmla="*/ 78485 h 83304"/>
                <a:gd name="csX1" fmla="*/ 70867 w 83300"/>
                <a:gd name="csY1" fmla="*/ 78304 h 83304"/>
                <a:gd name="csX2" fmla="*/ 74668 w 83300"/>
                <a:gd name="csY2" fmla="*/ 75885 h 83304"/>
                <a:gd name="csX3" fmla="*/ 75106 w 83300"/>
                <a:gd name="csY3" fmla="*/ 75485 h 83304"/>
                <a:gd name="csX4" fmla="*/ 75325 w 83300"/>
                <a:gd name="csY4" fmla="*/ 75332 h 83304"/>
                <a:gd name="csX5" fmla="*/ 75477 w 83300"/>
                <a:gd name="csY5" fmla="*/ 75113 h 83304"/>
                <a:gd name="csX6" fmla="*/ 77897 w 83300"/>
                <a:gd name="csY6" fmla="*/ 71742 h 83304"/>
                <a:gd name="csX7" fmla="*/ 78154 w 83300"/>
                <a:gd name="csY7" fmla="*/ 71151 h 83304"/>
                <a:gd name="csX8" fmla="*/ 78278 w 83300"/>
                <a:gd name="csY8" fmla="*/ 70884 h 83304"/>
                <a:gd name="csX9" fmla="*/ 78506 w 83300"/>
                <a:gd name="csY9" fmla="*/ 70360 h 83304"/>
                <a:gd name="csX10" fmla="*/ 79411 w 83300"/>
                <a:gd name="csY10" fmla="*/ 66512 h 83304"/>
                <a:gd name="csX11" fmla="*/ 79478 w 83300"/>
                <a:gd name="csY11" fmla="*/ 66293 h 83304"/>
                <a:gd name="csX12" fmla="*/ 83259 w 83300"/>
                <a:gd name="csY12" fmla="*/ 15354 h 83304"/>
                <a:gd name="csX13" fmla="*/ 70067 w 83300"/>
                <a:gd name="csY13" fmla="*/ 47 h 83304"/>
                <a:gd name="csX14" fmla="*/ 54761 w 83300"/>
                <a:gd name="csY14" fmla="*/ 13239 h 83304"/>
                <a:gd name="csX15" fmla="*/ 53284 w 83300"/>
                <a:gd name="csY15" fmla="*/ 33089 h 83304"/>
                <a:gd name="csX16" fmla="*/ 28176 w 83300"/>
                <a:gd name="csY16" fmla="*/ 7981 h 83304"/>
                <a:gd name="csX17" fmla="*/ 7974 w 83300"/>
                <a:gd name="csY17" fmla="*/ 7981 h 83304"/>
                <a:gd name="csX18" fmla="*/ 7974 w 83300"/>
                <a:gd name="csY18" fmla="*/ 28184 h 83304"/>
                <a:gd name="csX19" fmla="*/ 33082 w 83300"/>
                <a:gd name="csY19" fmla="*/ 53292 h 83304"/>
                <a:gd name="csX20" fmla="*/ 13232 w 83300"/>
                <a:gd name="csY20" fmla="*/ 54768 h 83304"/>
                <a:gd name="csX21" fmla="*/ 39 w 83300"/>
                <a:gd name="csY21" fmla="*/ 70075 h 83304"/>
                <a:gd name="csX22" fmla="*/ 14270 w 83300"/>
                <a:gd name="csY22" fmla="*/ 83305 h 83304"/>
                <a:gd name="csX23" fmla="*/ 15346 w 83300"/>
                <a:gd name="csY23" fmla="*/ 83267 h 83304"/>
                <a:gd name="csX24" fmla="*/ 66286 w 83300"/>
                <a:gd name="csY24" fmla="*/ 79485 h 83304"/>
                <a:gd name="csX25" fmla="*/ 70153 w 83300"/>
                <a:gd name="csY25" fmla="*/ 78581 h 83304"/>
                <a:gd name="csX26" fmla="*/ 70563 w 83300"/>
                <a:gd name="csY26" fmla="*/ 78485 h 83304"/>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Lst>
              <a:rect l="l" t="t" r="r" b="b"/>
              <a:pathLst>
                <a:path w="83300" h="83304">
                  <a:moveTo>
                    <a:pt x="70563" y="78485"/>
                  </a:moveTo>
                  <a:cubicBezTo>
                    <a:pt x="70677" y="78447"/>
                    <a:pt x="70763" y="78352"/>
                    <a:pt x="70867" y="78304"/>
                  </a:cubicBezTo>
                  <a:cubicBezTo>
                    <a:pt x="72268" y="77695"/>
                    <a:pt x="73544" y="76885"/>
                    <a:pt x="74668" y="75885"/>
                  </a:cubicBezTo>
                  <a:cubicBezTo>
                    <a:pt x="74820" y="75752"/>
                    <a:pt x="74963" y="75628"/>
                    <a:pt x="75106" y="75485"/>
                  </a:cubicBezTo>
                  <a:cubicBezTo>
                    <a:pt x="75173" y="75418"/>
                    <a:pt x="75268" y="75399"/>
                    <a:pt x="75325" y="75332"/>
                  </a:cubicBezTo>
                  <a:cubicBezTo>
                    <a:pt x="75382" y="75266"/>
                    <a:pt x="75411" y="75171"/>
                    <a:pt x="75477" y="75113"/>
                  </a:cubicBezTo>
                  <a:cubicBezTo>
                    <a:pt x="76449" y="74113"/>
                    <a:pt x="77259" y="72989"/>
                    <a:pt x="77897" y="71742"/>
                  </a:cubicBezTo>
                  <a:cubicBezTo>
                    <a:pt x="77992" y="71551"/>
                    <a:pt x="78068" y="71361"/>
                    <a:pt x="78154" y="71151"/>
                  </a:cubicBezTo>
                  <a:cubicBezTo>
                    <a:pt x="78202" y="71065"/>
                    <a:pt x="78240" y="70970"/>
                    <a:pt x="78278" y="70884"/>
                  </a:cubicBezTo>
                  <a:cubicBezTo>
                    <a:pt x="78364" y="70703"/>
                    <a:pt x="78449" y="70551"/>
                    <a:pt x="78506" y="70360"/>
                  </a:cubicBezTo>
                  <a:cubicBezTo>
                    <a:pt x="78983" y="69141"/>
                    <a:pt x="79287" y="67855"/>
                    <a:pt x="79411" y="66512"/>
                  </a:cubicBezTo>
                  <a:cubicBezTo>
                    <a:pt x="79421" y="66436"/>
                    <a:pt x="79468" y="66369"/>
                    <a:pt x="79478" y="66293"/>
                  </a:cubicBezTo>
                  <a:lnTo>
                    <a:pt x="83259" y="15354"/>
                  </a:lnTo>
                  <a:cubicBezTo>
                    <a:pt x="83850" y="7486"/>
                    <a:pt x="77935" y="628"/>
                    <a:pt x="70067" y="47"/>
                  </a:cubicBezTo>
                  <a:cubicBezTo>
                    <a:pt x="62219" y="-591"/>
                    <a:pt x="55342" y="5362"/>
                    <a:pt x="54761" y="13239"/>
                  </a:cubicBezTo>
                  <a:lnTo>
                    <a:pt x="53284" y="33089"/>
                  </a:lnTo>
                  <a:lnTo>
                    <a:pt x="28176" y="7981"/>
                  </a:lnTo>
                  <a:cubicBezTo>
                    <a:pt x="22595" y="2400"/>
                    <a:pt x="13555" y="2400"/>
                    <a:pt x="7974" y="7981"/>
                  </a:cubicBezTo>
                  <a:cubicBezTo>
                    <a:pt x="2392" y="13563"/>
                    <a:pt x="2392" y="22602"/>
                    <a:pt x="7974" y="28184"/>
                  </a:cubicBezTo>
                  <a:lnTo>
                    <a:pt x="33082" y="53292"/>
                  </a:lnTo>
                  <a:lnTo>
                    <a:pt x="13232" y="54768"/>
                  </a:lnTo>
                  <a:cubicBezTo>
                    <a:pt x="5364" y="55359"/>
                    <a:pt x="-542" y="62207"/>
                    <a:pt x="39" y="70075"/>
                  </a:cubicBezTo>
                  <a:cubicBezTo>
                    <a:pt x="601" y="77580"/>
                    <a:pt x="6869" y="83305"/>
                    <a:pt x="14270" y="83305"/>
                  </a:cubicBezTo>
                  <a:cubicBezTo>
                    <a:pt x="14632" y="83305"/>
                    <a:pt x="14984" y="83295"/>
                    <a:pt x="15346" y="83267"/>
                  </a:cubicBezTo>
                  <a:lnTo>
                    <a:pt x="66286" y="79485"/>
                  </a:lnTo>
                  <a:cubicBezTo>
                    <a:pt x="67657" y="79381"/>
                    <a:pt x="68924" y="79028"/>
                    <a:pt x="70153" y="78581"/>
                  </a:cubicBezTo>
                  <a:cubicBezTo>
                    <a:pt x="70296" y="78542"/>
                    <a:pt x="70439" y="78542"/>
                    <a:pt x="70563" y="78485"/>
                  </a:cubicBezTo>
                  <a:close/>
                </a:path>
              </a:pathLst>
            </a:custGeom>
            <a:solidFill>
              <a:schemeClr val="bg1"/>
            </a:solidFill>
            <a:ln w="9525" cap="flat">
              <a:noFill/>
              <a:prstDash val="solid"/>
              <a:miter/>
            </a:ln>
          </p:spPr>
          <p:txBody>
            <a:bodyPr/>
            <a:lstStyle/>
            <a:p>
              <a:endParaRPr lang="en-US">
                <a:latin typeface="Exo 2" panose="00000500000000000000" pitchFamily="2" charset="0"/>
              </a:endParaRPr>
            </a:p>
          </p:txBody>
        </p:sp>
        <p:sp>
          <p:nvSpPr>
            <p:cNvPr id="61" name="Freeform: Shape 60">
              <a:extLst>
                <a:ext uri="{FF2B5EF4-FFF2-40B4-BE49-F238E27FC236}">
                  <a16:creationId xmlns:a16="http://schemas.microsoft.com/office/drawing/2014/main" id="{D0B53B96-A239-74F0-8DC2-46E5C674E23B}"/>
                </a:ext>
              </a:extLst>
            </p:cNvPr>
            <p:cNvSpPr/>
            <p:nvPr/>
          </p:nvSpPr>
          <p:spPr>
            <a:xfrm>
              <a:off x="790248" y="2406967"/>
              <a:ext cx="95229" cy="95259"/>
            </a:xfrm>
            <a:custGeom>
              <a:avLst/>
              <a:gdLst>
                <a:gd name="csX0" fmla="*/ 47635 w 95229"/>
                <a:gd name="csY0" fmla="*/ 0 h 95259"/>
                <a:gd name="csX1" fmla="*/ 13964 w 95229"/>
                <a:gd name="csY1" fmla="*/ 13954 h 95259"/>
                <a:gd name="csX2" fmla="*/ 0 w 95229"/>
                <a:gd name="csY2" fmla="*/ 47635 h 95259"/>
                <a:gd name="csX3" fmla="*/ 13964 w 95229"/>
                <a:gd name="csY3" fmla="*/ 81305 h 95259"/>
                <a:gd name="csX4" fmla="*/ 47635 w 95229"/>
                <a:gd name="csY4" fmla="*/ 95260 h 95259"/>
                <a:gd name="csX5" fmla="*/ 81305 w 95229"/>
                <a:gd name="csY5" fmla="*/ 81305 h 95259"/>
                <a:gd name="csX6" fmla="*/ 81315 w 95229"/>
                <a:gd name="csY6" fmla="*/ 13964 h 95259"/>
                <a:gd name="csX7" fmla="*/ 47635 w 95229"/>
                <a:gd name="csY7" fmla="*/ 0 h 95259"/>
                <a:gd name="csX8" fmla="*/ 61103 w 95229"/>
                <a:gd name="csY8" fmla="*/ 61103 h 95259"/>
                <a:gd name="csX9" fmla="*/ 34166 w 95229"/>
                <a:gd name="csY9" fmla="*/ 61093 h 95259"/>
                <a:gd name="csX10" fmla="*/ 28575 w 95229"/>
                <a:gd name="csY10" fmla="*/ 47635 h 95259"/>
                <a:gd name="csX11" fmla="*/ 34176 w 95229"/>
                <a:gd name="csY11" fmla="*/ 34166 h 95259"/>
                <a:gd name="csX12" fmla="*/ 47635 w 95229"/>
                <a:gd name="csY12" fmla="*/ 28575 h 95259"/>
                <a:gd name="csX13" fmla="*/ 61103 w 95229"/>
                <a:gd name="csY13" fmla="*/ 34166 h 95259"/>
                <a:gd name="csX14" fmla="*/ 61103 w 95229"/>
                <a:gd name="csY14" fmla="*/ 61103 h 95259"/>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Lst>
              <a:rect l="l" t="t" r="r" b="b"/>
              <a:pathLst>
                <a:path w="95229" h="95259">
                  <a:moveTo>
                    <a:pt x="47635" y="0"/>
                  </a:moveTo>
                  <a:cubicBezTo>
                    <a:pt x="34919" y="0"/>
                    <a:pt x="22955" y="4963"/>
                    <a:pt x="13964" y="13954"/>
                  </a:cubicBezTo>
                  <a:cubicBezTo>
                    <a:pt x="4963" y="22955"/>
                    <a:pt x="0" y="34919"/>
                    <a:pt x="0" y="47635"/>
                  </a:cubicBezTo>
                  <a:cubicBezTo>
                    <a:pt x="0" y="60350"/>
                    <a:pt x="4963" y="72314"/>
                    <a:pt x="13964" y="81305"/>
                  </a:cubicBezTo>
                  <a:cubicBezTo>
                    <a:pt x="22955" y="90297"/>
                    <a:pt x="34919" y="95260"/>
                    <a:pt x="47635" y="95260"/>
                  </a:cubicBezTo>
                  <a:cubicBezTo>
                    <a:pt x="60350" y="95260"/>
                    <a:pt x="72314" y="90297"/>
                    <a:pt x="81305" y="81305"/>
                  </a:cubicBezTo>
                  <a:cubicBezTo>
                    <a:pt x="99870" y="62741"/>
                    <a:pt x="99870" y="32528"/>
                    <a:pt x="81315" y="13964"/>
                  </a:cubicBezTo>
                  <a:cubicBezTo>
                    <a:pt x="72314" y="4963"/>
                    <a:pt x="60350" y="0"/>
                    <a:pt x="47635" y="0"/>
                  </a:cubicBezTo>
                  <a:close/>
                  <a:moveTo>
                    <a:pt x="61103" y="61103"/>
                  </a:moveTo>
                  <a:cubicBezTo>
                    <a:pt x="53902" y="68304"/>
                    <a:pt x="41367" y="68313"/>
                    <a:pt x="34166" y="61093"/>
                  </a:cubicBezTo>
                  <a:cubicBezTo>
                    <a:pt x="30566" y="57502"/>
                    <a:pt x="28575" y="52711"/>
                    <a:pt x="28575" y="47635"/>
                  </a:cubicBezTo>
                  <a:cubicBezTo>
                    <a:pt x="28575" y="42558"/>
                    <a:pt x="30566" y="37767"/>
                    <a:pt x="34176" y="34166"/>
                  </a:cubicBezTo>
                  <a:cubicBezTo>
                    <a:pt x="37767" y="30566"/>
                    <a:pt x="42558" y="28575"/>
                    <a:pt x="47635" y="28575"/>
                  </a:cubicBezTo>
                  <a:cubicBezTo>
                    <a:pt x="52711" y="28575"/>
                    <a:pt x="57502" y="30566"/>
                    <a:pt x="61103" y="34166"/>
                  </a:cubicBezTo>
                  <a:cubicBezTo>
                    <a:pt x="68523" y="41586"/>
                    <a:pt x="68523" y="53683"/>
                    <a:pt x="61103" y="61103"/>
                  </a:cubicBezTo>
                  <a:close/>
                </a:path>
              </a:pathLst>
            </a:custGeom>
            <a:solidFill>
              <a:schemeClr val="bg1"/>
            </a:solidFill>
            <a:ln w="9525" cap="flat">
              <a:noFill/>
              <a:prstDash val="solid"/>
              <a:miter/>
            </a:ln>
          </p:spPr>
          <p:txBody>
            <a:bodyPr/>
            <a:lstStyle/>
            <a:p>
              <a:endParaRPr lang="en-US">
                <a:latin typeface="Exo 2" panose="00000500000000000000" pitchFamily="2" charset="0"/>
              </a:endParaRPr>
            </a:p>
          </p:txBody>
        </p:sp>
        <p:sp>
          <p:nvSpPr>
            <p:cNvPr id="62" name="Freeform: Shape 61">
              <a:extLst>
                <a:ext uri="{FF2B5EF4-FFF2-40B4-BE49-F238E27FC236}">
                  <a16:creationId xmlns:a16="http://schemas.microsoft.com/office/drawing/2014/main" id="{6E9596ED-25B7-EF01-EFF8-997A63321C31}"/>
                </a:ext>
              </a:extLst>
            </p:cNvPr>
            <p:cNvSpPr/>
            <p:nvPr/>
          </p:nvSpPr>
          <p:spPr>
            <a:xfrm>
              <a:off x="719651" y="2130102"/>
              <a:ext cx="83276" cy="83269"/>
            </a:xfrm>
            <a:custGeom>
              <a:avLst/>
              <a:gdLst>
                <a:gd name="csX0" fmla="*/ 13200 w 83276"/>
                <a:gd name="csY0" fmla="*/ 28510 h 83269"/>
                <a:gd name="csX1" fmla="*/ 33050 w 83276"/>
                <a:gd name="csY1" fmla="*/ 29987 h 83269"/>
                <a:gd name="csX2" fmla="*/ 7942 w 83276"/>
                <a:gd name="csY2" fmla="*/ 55095 h 83269"/>
                <a:gd name="csX3" fmla="*/ 7942 w 83276"/>
                <a:gd name="csY3" fmla="*/ 75297 h 83269"/>
                <a:gd name="csX4" fmla="*/ 18048 w 83276"/>
                <a:gd name="csY4" fmla="*/ 79479 h 83269"/>
                <a:gd name="csX5" fmla="*/ 28154 w 83276"/>
                <a:gd name="csY5" fmla="*/ 75297 h 83269"/>
                <a:gd name="csX6" fmla="*/ 53262 w 83276"/>
                <a:gd name="csY6" fmla="*/ 50189 h 83269"/>
                <a:gd name="csX7" fmla="*/ 54738 w 83276"/>
                <a:gd name="csY7" fmla="*/ 70039 h 83269"/>
                <a:gd name="csX8" fmla="*/ 68969 w 83276"/>
                <a:gd name="csY8" fmla="*/ 83269 h 83269"/>
                <a:gd name="csX9" fmla="*/ 70045 w 83276"/>
                <a:gd name="csY9" fmla="*/ 83231 h 83269"/>
                <a:gd name="csX10" fmla="*/ 83237 w 83276"/>
                <a:gd name="csY10" fmla="*/ 67925 h 83269"/>
                <a:gd name="csX11" fmla="*/ 79456 w 83276"/>
                <a:gd name="csY11" fmla="*/ 16995 h 83269"/>
                <a:gd name="csX12" fmla="*/ 79389 w 83276"/>
                <a:gd name="csY12" fmla="*/ 16623 h 83269"/>
                <a:gd name="csX13" fmla="*/ 79122 w 83276"/>
                <a:gd name="csY13" fmla="*/ 15080 h 83269"/>
                <a:gd name="csX14" fmla="*/ 78837 w 83276"/>
                <a:gd name="csY14" fmla="*/ 13851 h 83269"/>
                <a:gd name="csX15" fmla="*/ 78494 w 83276"/>
                <a:gd name="csY15" fmla="*/ 12918 h 83269"/>
                <a:gd name="csX16" fmla="*/ 78265 w 83276"/>
                <a:gd name="csY16" fmla="*/ 12403 h 83269"/>
                <a:gd name="csX17" fmla="*/ 78227 w 83276"/>
                <a:gd name="csY17" fmla="*/ 12318 h 83269"/>
                <a:gd name="csX18" fmla="*/ 77798 w 83276"/>
                <a:gd name="csY18" fmla="*/ 11365 h 83269"/>
                <a:gd name="csX19" fmla="*/ 76627 w 83276"/>
                <a:gd name="csY19" fmla="*/ 9565 h 83269"/>
                <a:gd name="csX20" fmla="*/ 76360 w 83276"/>
                <a:gd name="csY20" fmla="*/ 9194 h 83269"/>
                <a:gd name="csX21" fmla="*/ 75465 w 83276"/>
                <a:gd name="csY21" fmla="*/ 8184 h 83269"/>
                <a:gd name="csX22" fmla="*/ 75312 w 83276"/>
                <a:gd name="csY22" fmla="*/ 7965 h 83269"/>
                <a:gd name="csX23" fmla="*/ 75036 w 83276"/>
                <a:gd name="csY23" fmla="*/ 7784 h 83269"/>
                <a:gd name="csX24" fmla="*/ 70855 w 83276"/>
                <a:gd name="csY24" fmla="*/ 5003 h 83269"/>
                <a:gd name="csX25" fmla="*/ 70236 w 83276"/>
                <a:gd name="csY25" fmla="*/ 4755 h 83269"/>
                <a:gd name="csX26" fmla="*/ 67235 w 83276"/>
                <a:gd name="csY26" fmla="*/ 3983 h 83269"/>
                <a:gd name="csX27" fmla="*/ 66949 w 83276"/>
                <a:gd name="csY27" fmla="*/ 3936 h 83269"/>
                <a:gd name="csX28" fmla="*/ 66292 w 83276"/>
                <a:gd name="csY28" fmla="*/ 3821 h 83269"/>
                <a:gd name="csX29" fmla="*/ 15352 w 83276"/>
                <a:gd name="csY29" fmla="*/ 30 h 83269"/>
                <a:gd name="csX30" fmla="*/ 46 w 83276"/>
                <a:gd name="csY30" fmla="*/ 13223 h 83269"/>
                <a:gd name="csX31" fmla="*/ 13200 w 83276"/>
                <a:gd name="csY31" fmla="*/ 28510 h 83269"/>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Lst>
              <a:rect l="l" t="t" r="r" b="b"/>
              <a:pathLst>
                <a:path w="83276" h="83269">
                  <a:moveTo>
                    <a:pt x="13200" y="28510"/>
                  </a:moveTo>
                  <a:lnTo>
                    <a:pt x="33050" y="29987"/>
                  </a:lnTo>
                  <a:lnTo>
                    <a:pt x="7942" y="55095"/>
                  </a:lnTo>
                  <a:cubicBezTo>
                    <a:pt x="2360" y="60667"/>
                    <a:pt x="2360" y="69715"/>
                    <a:pt x="7942" y="75297"/>
                  </a:cubicBezTo>
                  <a:cubicBezTo>
                    <a:pt x="10733" y="78088"/>
                    <a:pt x="14390" y="79479"/>
                    <a:pt x="18048" y="79479"/>
                  </a:cubicBezTo>
                  <a:cubicBezTo>
                    <a:pt x="21706" y="79479"/>
                    <a:pt x="25363" y="78088"/>
                    <a:pt x="28154" y="75297"/>
                  </a:cubicBezTo>
                  <a:lnTo>
                    <a:pt x="53262" y="50189"/>
                  </a:lnTo>
                  <a:lnTo>
                    <a:pt x="54738" y="70039"/>
                  </a:lnTo>
                  <a:cubicBezTo>
                    <a:pt x="55300" y="77545"/>
                    <a:pt x="61568" y="83269"/>
                    <a:pt x="68969" y="83269"/>
                  </a:cubicBezTo>
                  <a:cubicBezTo>
                    <a:pt x="69331" y="83269"/>
                    <a:pt x="69683" y="83260"/>
                    <a:pt x="70045" y="83231"/>
                  </a:cubicBezTo>
                  <a:cubicBezTo>
                    <a:pt x="77913" y="82641"/>
                    <a:pt x="83818" y="75792"/>
                    <a:pt x="83237" y="67925"/>
                  </a:cubicBezTo>
                  <a:lnTo>
                    <a:pt x="79456" y="16995"/>
                  </a:lnTo>
                  <a:cubicBezTo>
                    <a:pt x="79446" y="16871"/>
                    <a:pt x="79399" y="16756"/>
                    <a:pt x="79389" y="16623"/>
                  </a:cubicBezTo>
                  <a:cubicBezTo>
                    <a:pt x="79332" y="16099"/>
                    <a:pt x="79218" y="15594"/>
                    <a:pt x="79122" y="15080"/>
                  </a:cubicBezTo>
                  <a:cubicBezTo>
                    <a:pt x="79027" y="14670"/>
                    <a:pt x="78951" y="14251"/>
                    <a:pt x="78837" y="13851"/>
                  </a:cubicBezTo>
                  <a:cubicBezTo>
                    <a:pt x="78732" y="13527"/>
                    <a:pt x="78618" y="13232"/>
                    <a:pt x="78494" y="12918"/>
                  </a:cubicBezTo>
                  <a:cubicBezTo>
                    <a:pt x="78427" y="12737"/>
                    <a:pt x="78341" y="12575"/>
                    <a:pt x="78265" y="12403"/>
                  </a:cubicBezTo>
                  <a:cubicBezTo>
                    <a:pt x="78256" y="12375"/>
                    <a:pt x="78246" y="12346"/>
                    <a:pt x="78227" y="12318"/>
                  </a:cubicBezTo>
                  <a:cubicBezTo>
                    <a:pt x="78084" y="11994"/>
                    <a:pt x="77970" y="11670"/>
                    <a:pt x="77798" y="11365"/>
                  </a:cubicBezTo>
                  <a:cubicBezTo>
                    <a:pt x="77455" y="10727"/>
                    <a:pt x="77055" y="10137"/>
                    <a:pt x="76627" y="9565"/>
                  </a:cubicBezTo>
                  <a:cubicBezTo>
                    <a:pt x="76532" y="9441"/>
                    <a:pt x="76455" y="9308"/>
                    <a:pt x="76360" y="9194"/>
                  </a:cubicBezTo>
                  <a:cubicBezTo>
                    <a:pt x="76084" y="8841"/>
                    <a:pt x="75779" y="8508"/>
                    <a:pt x="75465" y="8184"/>
                  </a:cubicBezTo>
                  <a:cubicBezTo>
                    <a:pt x="75398" y="8117"/>
                    <a:pt x="75379" y="8022"/>
                    <a:pt x="75312" y="7965"/>
                  </a:cubicBezTo>
                  <a:cubicBezTo>
                    <a:pt x="75227" y="7889"/>
                    <a:pt x="75112" y="7860"/>
                    <a:pt x="75036" y="7784"/>
                  </a:cubicBezTo>
                  <a:cubicBezTo>
                    <a:pt x="73826" y="6622"/>
                    <a:pt x="72426" y="5679"/>
                    <a:pt x="70855" y="5003"/>
                  </a:cubicBezTo>
                  <a:cubicBezTo>
                    <a:pt x="70655" y="4907"/>
                    <a:pt x="70445" y="4831"/>
                    <a:pt x="70236" y="4755"/>
                  </a:cubicBezTo>
                  <a:cubicBezTo>
                    <a:pt x="69274" y="4393"/>
                    <a:pt x="68283" y="4136"/>
                    <a:pt x="67235" y="3983"/>
                  </a:cubicBezTo>
                  <a:cubicBezTo>
                    <a:pt x="67140" y="3974"/>
                    <a:pt x="67045" y="3945"/>
                    <a:pt x="66949" y="3936"/>
                  </a:cubicBezTo>
                  <a:cubicBezTo>
                    <a:pt x="66730" y="3907"/>
                    <a:pt x="66521" y="3840"/>
                    <a:pt x="66292" y="3821"/>
                  </a:cubicBezTo>
                  <a:lnTo>
                    <a:pt x="15352" y="30"/>
                  </a:lnTo>
                  <a:cubicBezTo>
                    <a:pt x="7561" y="-474"/>
                    <a:pt x="627" y="5345"/>
                    <a:pt x="46" y="13223"/>
                  </a:cubicBezTo>
                  <a:cubicBezTo>
                    <a:pt x="-583" y="21071"/>
                    <a:pt x="5332" y="27920"/>
                    <a:pt x="13200" y="28510"/>
                  </a:cubicBezTo>
                  <a:close/>
                </a:path>
              </a:pathLst>
            </a:custGeom>
            <a:solidFill>
              <a:schemeClr val="bg1"/>
            </a:solidFill>
            <a:ln w="9525" cap="flat">
              <a:noFill/>
              <a:prstDash val="solid"/>
              <a:miter/>
            </a:ln>
          </p:spPr>
          <p:txBody>
            <a:bodyPr/>
            <a:lstStyle/>
            <a:p>
              <a:endParaRPr lang="en-US">
                <a:latin typeface="Exo 2" panose="00000500000000000000" pitchFamily="2" charset="0"/>
              </a:endParaRPr>
            </a:p>
          </p:txBody>
        </p:sp>
        <p:sp>
          <p:nvSpPr>
            <p:cNvPr id="63" name="Freeform: Shape 62">
              <a:extLst>
                <a:ext uri="{FF2B5EF4-FFF2-40B4-BE49-F238E27FC236}">
                  <a16:creationId xmlns:a16="http://schemas.microsoft.com/office/drawing/2014/main" id="{F52EFEC6-F5A4-F696-F52D-93CBB7CADD95}"/>
                </a:ext>
              </a:extLst>
            </p:cNvPr>
            <p:cNvSpPr/>
            <p:nvPr/>
          </p:nvSpPr>
          <p:spPr>
            <a:xfrm>
              <a:off x="790258" y="2047475"/>
              <a:ext cx="95219" cy="95259"/>
            </a:xfrm>
            <a:custGeom>
              <a:avLst/>
              <a:gdLst>
                <a:gd name="csX0" fmla="*/ 47625 w 95219"/>
                <a:gd name="csY0" fmla="*/ 95260 h 95259"/>
                <a:gd name="csX1" fmla="*/ 81296 w 95219"/>
                <a:gd name="csY1" fmla="*/ 81305 h 95259"/>
                <a:gd name="csX2" fmla="*/ 81296 w 95219"/>
                <a:gd name="csY2" fmla="*/ 13954 h 95259"/>
                <a:gd name="csX3" fmla="*/ 47625 w 95219"/>
                <a:gd name="csY3" fmla="*/ 0 h 95259"/>
                <a:gd name="csX4" fmla="*/ 13954 w 95219"/>
                <a:gd name="csY4" fmla="*/ 13945 h 95259"/>
                <a:gd name="csX5" fmla="*/ 0 w 95219"/>
                <a:gd name="csY5" fmla="*/ 47625 h 95259"/>
                <a:gd name="csX6" fmla="*/ 13954 w 95219"/>
                <a:gd name="csY6" fmla="*/ 81305 h 95259"/>
                <a:gd name="csX7" fmla="*/ 47625 w 95219"/>
                <a:gd name="csY7" fmla="*/ 95260 h 95259"/>
                <a:gd name="csX8" fmla="*/ 34166 w 95219"/>
                <a:gd name="csY8" fmla="*/ 34157 h 95259"/>
                <a:gd name="csX9" fmla="*/ 47625 w 95219"/>
                <a:gd name="csY9" fmla="*/ 28585 h 95259"/>
                <a:gd name="csX10" fmla="*/ 61093 w 95219"/>
                <a:gd name="csY10" fmla="*/ 34166 h 95259"/>
                <a:gd name="csX11" fmla="*/ 61093 w 95219"/>
                <a:gd name="csY11" fmla="*/ 61103 h 95259"/>
                <a:gd name="csX12" fmla="*/ 34157 w 95219"/>
                <a:gd name="csY12" fmla="*/ 61103 h 95259"/>
                <a:gd name="csX13" fmla="*/ 28575 w 95219"/>
                <a:gd name="csY13" fmla="*/ 47635 h 95259"/>
                <a:gd name="csX14" fmla="*/ 34166 w 95219"/>
                <a:gd name="csY14" fmla="*/ 34157 h 95259"/>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Lst>
              <a:rect l="l" t="t" r="r" b="b"/>
              <a:pathLst>
                <a:path w="95219" h="95259">
                  <a:moveTo>
                    <a:pt x="47625" y="95260"/>
                  </a:moveTo>
                  <a:cubicBezTo>
                    <a:pt x="60341" y="95260"/>
                    <a:pt x="72304" y="90307"/>
                    <a:pt x="81296" y="81305"/>
                  </a:cubicBezTo>
                  <a:cubicBezTo>
                    <a:pt x="99860" y="62741"/>
                    <a:pt x="99860" y="32518"/>
                    <a:pt x="81296" y="13954"/>
                  </a:cubicBezTo>
                  <a:cubicBezTo>
                    <a:pt x="72304" y="4953"/>
                    <a:pt x="60341" y="0"/>
                    <a:pt x="47625" y="0"/>
                  </a:cubicBezTo>
                  <a:cubicBezTo>
                    <a:pt x="34900" y="0"/>
                    <a:pt x="22936" y="4963"/>
                    <a:pt x="13954" y="13945"/>
                  </a:cubicBezTo>
                  <a:cubicBezTo>
                    <a:pt x="4963" y="22936"/>
                    <a:pt x="0" y="34900"/>
                    <a:pt x="0" y="47625"/>
                  </a:cubicBezTo>
                  <a:cubicBezTo>
                    <a:pt x="-10" y="60350"/>
                    <a:pt x="4953" y="72314"/>
                    <a:pt x="13954" y="81305"/>
                  </a:cubicBezTo>
                  <a:cubicBezTo>
                    <a:pt x="22946" y="90307"/>
                    <a:pt x="34909" y="95260"/>
                    <a:pt x="47625" y="95260"/>
                  </a:cubicBezTo>
                  <a:close/>
                  <a:moveTo>
                    <a:pt x="34166" y="34157"/>
                  </a:moveTo>
                  <a:cubicBezTo>
                    <a:pt x="37757" y="30566"/>
                    <a:pt x="42539" y="28585"/>
                    <a:pt x="47625" y="28585"/>
                  </a:cubicBezTo>
                  <a:cubicBezTo>
                    <a:pt x="52711" y="28585"/>
                    <a:pt x="57493" y="30566"/>
                    <a:pt x="61093" y="34166"/>
                  </a:cubicBezTo>
                  <a:cubicBezTo>
                    <a:pt x="68513" y="41596"/>
                    <a:pt x="68513" y="53683"/>
                    <a:pt x="61093" y="61103"/>
                  </a:cubicBezTo>
                  <a:cubicBezTo>
                    <a:pt x="53892" y="68304"/>
                    <a:pt x="41358" y="68313"/>
                    <a:pt x="34157" y="61103"/>
                  </a:cubicBezTo>
                  <a:cubicBezTo>
                    <a:pt x="30556" y="57502"/>
                    <a:pt x="28575" y="52721"/>
                    <a:pt x="28575" y="47635"/>
                  </a:cubicBezTo>
                  <a:cubicBezTo>
                    <a:pt x="28575" y="42548"/>
                    <a:pt x="30556" y="37767"/>
                    <a:pt x="34166" y="34157"/>
                  </a:cubicBezTo>
                  <a:close/>
                </a:path>
              </a:pathLst>
            </a:custGeom>
            <a:solidFill>
              <a:schemeClr val="bg1"/>
            </a:solidFill>
            <a:ln w="9525" cap="flat">
              <a:noFill/>
              <a:prstDash val="solid"/>
              <a:miter/>
            </a:ln>
          </p:spPr>
          <p:txBody>
            <a:bodyPr/>
            <a:lstStyle/>
            <a:p>
              <a:endParaRPr lang="en-US">
                <a:latin typeface="Exo 2" panose="00000500000000000000" pitchFamily="2" charset="0"/>
              </a:endParaRPr>
            </a:p>
          </p:txBody>
        </p:sp>
        <p:sp>
          <p:nvSpPr>
            <p:cNvPr id="64" name="Freeform: Shape 63">
              <a:extLst>
                <a:ext uri="{FF2B5EF4-FFF2-40B4-BE49-F238E27FC236}">
                  <a16:creationId xmlns:a16="http://schemas.microsoft.com/office/drawing/2014/main" id="{F7A481A7-780B-5568-5358-D4221CA7F131}"/>
                </a:ext>
              </a:extLst>
            </p:cNvPr>
            <p:cNvSpPr/>
            <p:nvPr/>
          </p:nvSpPr>
          <p:spPr>
            <a:xfrm>
              <a:off x="513355" y="2336327"/>
              <a:ext cx="83298" cy="83318"/>
            </a:xfrm>
            <a:custGeom>
              <a:avLst/>
              <a:gdLst>
                <a:gd name="csX0" fmla="*/ 70067 w 83298"/>
                <a:gd name="csY0" fmla="*/ 54772 h 83318"/>
                <a:gd name="csX1" fmla="*/ 50217 w 83298"/>
                <a:gd name="csY1" fmla="*/ 53295 h 83318"/>
                <a:gd name="csX2" fmla="*/ 75325 w 83298"/>
                <a:gd name="csY2" fmla="*/ 28188 h 83318"/>
                <a:gd name="csX3" fmla="*/ 75325 w 83298"/>
                <a:gd name="csY3" fmla="*/ 7985 h 83318"/>
                <a:gd name="csX4" fmla="*/ 55123 w 83298"/>
                <a:gd name="csY4" fmla="*/ 7985 h 83318"/>
                <a:gd name="csX5" fmla="*/ 30015 w 83298"/>
                <a:gd name="csY5" fmla="*/ 33093 h 83318"/>
                <a:gd name="csX6" fmla="*/ 28538 w 83298"/>
                <a:gd name="csY6" fmla="*/ 13243 h 83318"/>
                <a:gd name="csX7" fmla="*/ 13232 w 83298"/>
                <a:gd name="csY7" fmla="*/ 51 h 83318"/>
                <a:gd name="csX8" fmla="*/ 39 w 83298"/>
                <a:gd name="csY8" fmla="*/ 15357 h 83318"/>
                <a:gd name="csX9" fmla="*/ 3830 w 83298"/>
                <a:gd name="csY9" fmla="*/ 66297 h 83318"/>
                <a:gd name="csX10" fmla="*/ 3888 w 83298"/>
                <a:gd name="csY10" fmla="*/ 66526 h 83318"/>
                <a:gd name="csX11" fmla="*/ 4792 w 83298"/>
                <a:gd name="csY11" fmla="*/ 70364 h 83318"/>
                <a:gd name="csX12" fmla="*/ 5031 w 83298"/>
                <a:gd name="csY12" fmla="*/ 70898 h 83318"/>
                <a:gd name="csX13" fmla="*/ 5145 w 83298"/>
                <a:gd name="csY13" fmla="*/ 71155 h 83318"/>
                <a:gd name="csX14" fmla="*/ 5412 w 83298"/>
                <a:gd name="csY14" fmla="*/ 71745 h 83318"/>
                <a:gd name="csX15" fmla="*/ 7821 w 83298"/>
                <a:gd name="csY15" fmla="*/ 75117 h 83318"/>
                <a:gd name="csX16" fmla="*/ 7974 w 83298"/>
                <a:gd name="csY16" fmla="*/ 75336 h 83318"/>
                <a:gd name="csX17" fmla="*/ 8193 w 83298"/>
                <a:gd name="csY17" fmla="*/ 75489 h 83318"/>
                <a:gd name="csX18" fmla="*/ 8631 w 83298"/>
                <a:gd name="csY18" fmla="*/ 75889 h 83318"/>
                <a:gd name="csX19" fmla="*/ 12431 w 83298"/>
                <a:gd name="csY19" fmla="*/ 78308 h 83318"/>
                <a:gd name="csX20" fmla="*/ 12746 w 83298"/>
                <a:gd name="csY20" fmla="*/ 78499 h 83318"/>
                <a:gd name="csX21" fmla="*/ 13136 w 83298"/>
                <a:gd name="csY21" fmla="*/ 78594 h 83318"/>
                <a:gd name="csX22" fmla="*/ 17013 w 83298"/>
                <a:gd name="csY22" fmla="*/ 79499 h 83318"/>
                <a:gd name="csX23" fmla="*/ 67943 w 83298"/>
                <a:gd name="csY23" fmla="*/ 83280 h 83318"/>
                <a:gd name="csX24" fmla="*/ 69019 w 83298"/>
                <a:gd name="csY24" fmla="*/ 83318 h 83318"/>
                <a:gd name="csX25" fmla="*/ 83259 w 83298"/>
                <a:gd name="csY25" fmla="*/ 70088 h 83318"/>
                <a:gd name="csX26" fmla="*/ 70067 w 83298"/>
                <a:gd name="csY26" fmla="*/ 54772 h 8331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Lst>
              <a:rect l="l" t="t" r="r" b="b"/>
              <a:pathLst>
                <a:path w="83298" h="83318">
                  <a:moveTo>
                    <a:pt x="70067" y="54772"/>
                  </a:moveTo>
                  <a:lnTo>
                    <a:pt x="50217" y="53295"/>
                  </a:lnTo>
                  <a:lnTo>
                    <a:pt x="75325" y="28188"/>
                  </a:lnTo>
                  <a:cubicBezTo>
                    <a:pt x="80907" y="22606"/>
                    <a:pt x="80907" y="13567"/>
                    <a:pt x="75325" y="7985"/>
                  </a:cubicBezTo>
                  <a:cubicBezTo>
                    <a:pt x="69743" y="2403"/>
                    <a:pt x="60695" y="2403"/>
                    <a:pt x="55123" y="7985"/>
                  </a:cubicBezTo>
                  <a:lnTo>
                    <a:pt x="30015" y="33093"/>
                  </a:lnTo>
                  <a:lnTo>
                    <a:pt x="28538" y="13243"/>
                  </a:lnTo>
                  <a:cubicBezTo>
                    <a:pt x="27948" y="5375"/>
                    <a:pt x="21175" y="-616"/>
                    <a:pt x="13232" y="51"/>
                  </a:cubicBezTo>
                  <a:cubicBezTo>
                    <a:pt x="5364" y="641"/>
                    <a:pt x="-542" y="7490"/>
                    <a:pt x="39" y="15357"/>
                  </a:cubicBezTo>
                  <a:lnTo>
                    <a:pt x="3830" y="66297"/>
                  </a:lnTo>
                  <a:cubicBezTo>
                    <a:pt x="3830" y="66383"/>
                    <a:pt x="3888" y="66449"/>
                    <a:pt x="3888" y="66526"/>
                  </a:cubicBezTo>
                  <a:cubicBezTo>
                    <a:pt x="4011" y="67869"/>
                    <a:pt x="4316" y="69145"/>
                    <a:pt x="4792" y="70364"/>
                  </a:cubicBezTo>
                  <a:cubicBezTo>
                    <a:pt x="4859" y="70555"/>
                    <a:pt x="4954" y="70717"/>
                    <a:pt x="5031" y="70898"/>
                  </a:cubicBezTo>
                  <a:cubicBezTo>
                    <a:pt x="5069" y="70993"/>
                    <a:pt x="5107" y="71079"/>
                    <a:pt x="5145" y="71155"/>
                  </a:cubicBezTo>
                  <a:cubicBezTo>
                    <a:pt x="5231" y="71355"/>
                    <a:pt x="5307" y="71555"/>
                    <a:pt x="5412" y="71745"/>
                  </a:cubicBezTo>
                  <a:cubicBezTo>
                    <a:pt x="6050" y="72993"/>
                    <a:pt x="6859" y="74108"/>
                    <a:pt x="7821" y="75117"/>
                  </a:cubicBezTo>
                  <a:cubicBezTo>
                    <a:pt x="7888" y="75184"/>
                    <a:pt x="7907" y="75279"/>
                    <a:pt x="7974" y="75336"/>
                  </a:cubicBezTo>
                  <a:cubicBezTo>
                    <a:pt x="8040" y="75403"/>
                    <a:pt x="8136" y="75422"/>
                    <a:pt x="8193" y="75489"/>
                  </a:cubicBezTo>
                  <a:cubicBezTo>
                    <a:pt x="8336" y="75632"/>
                    <a:pt x="8479" y="75755"/>
                    <a:pt x="8631" y="75889"/>
                  </a:cubicBezTo>
                  <a:cubicBezTo>
                    <a:pt x="9755" y="76879"/>
                    <a:pt x="11022" y="77689"/>
                    <a:pt x="12431" y="78308"/>
                  </a:cubicBezTo>
                  <a:cubicBezTo>
                    <a:pt x="12546" y="78356"/>
                    <a:pt x="12631" y="78451"/>
                    <a:pt x="12746" y="78499"/>
                  </a:cubicBezTo>
                  <a:cubicBezTo>
                    <a:pt x="12870" y="78546"/>
                    <a:pt x="13012" y="78546"/>
                    <a:pt x="13136" y="78594"/>
                  </a:cubicBezTo>
                  <a:cubicBezTo>
                    <a:pt x="14365" y="79042"/>
                    <a:pt x="15641" y="79394"/>
                    <a:pt x="17013" y="79499"/>
                  </a:cubicBezTo>
                  <a:lnTo>
                    <a:pt x="67943" y="83280"/>
                  </a:lnTo>
                  <a:cubicBezTo>
                    <a:pt x="68305" y="83309"/>
                    <a:pt x="68667" y="83318"/>
                    <a:pt x="69019" y="83318"/>
                  </a:cubicBezTo>
                  <a:cubicBezTo>
                    <a:pt x="76430" y="83318"/>
                    <a:pt x="82697" y="77594"/>
                    <a:pt x="83259" y="70088"/>
                  </a:cubicBezTo>
                  <a:cubicBezTo>
                    <a:pt x="83840" y="62211"/>
                    <a:pt x="77935" y="55362"/>
                    <a:pt x="70067" y="54772"/>
                  </a:cubicBezTo>
                  <a:close/>
                </a:path>
              </a:pathLst>
            </a:custGeom>
            <a:solidFill>
              <a:schemeClr val="bg1"/>
            </a:solidFill>
            <a:ln w="9525" cap="flat">
              <a:noFill/>
              <a:prstDash val="solid"/>
              <a:miter/>
            </a:ln>
          </p:spPr>
          <p:txBody>
            <a:bodyPr/>
            <a:lstStyle/>
            <a:p>
              <a:endParaRPr lang="en-US">
                <a:latin typeface="Exo 2" panose="00000500000000000000" pitchFamily="2" charset="0"/>
              </a:endParaRPr>
            </a:p>
          </p:txBody>
        </p:sp>
        <p:sp>
          <p:nvSpPr>
            <p:cNvPr id="65" name="Freeform: Shape 64">
              <a:extLst>
                <a:ext uri="{FF2B5EF4-FFF2-40B4-BE49-F238E27FC236}">
                  <a16:creationId xmlns:a16="http://schemas.microsoft.com/office/drawing/2014/main" id="{CE8E7AAA-DACE-2340-AB5B-ABB27E02DED4}"/>
                </a:ext>
              </a:extLst>
            </p:cNvPr>
            <p:cNvSpPr/>
            <p:nvPr/>
          </p:nvSpPr>
          <p:spPr>
            <a:xfrm>
              <a:off x="430780" y="2406967"/>
              <a:ext cx="95211" cy="95259"/>
            </a:xfrm>
            <a:custGeom>
              <a:avLst/>
              <a:gdLst>
                <a:gd name="csX0" fmla="*/ 47611 w 95211"/>
                <a:gd name="csY0" fmla="*/ 0 h 95259"/>
                <a:gd name="csX1" fmla="*/ 13930 w 95211"/>
                <a:gd name="csY1" fmla="*/ 13964 h 95259"/>
                <a:gd name="csX2" fmla="*/ 13930 w 95211"/>
                <a:gd name="csY2" fmla="*/ 81305 h 95259"/>
                <a:gd name="csX3" fmla="*/ 47611 w 95211"/>
                <a:gd name="csY3" fmla="*/ 95260 h 95259"/>
                <a:gd name="csX4" fmla="*/ 81282 w 95211"/>
                <a:gd name="csY4" fmla="*/ 81305 h 95259"/>
                <a:gd name="csX5" fmla="*/ 81282 w 95211"/>
                <a:gd name="csY5" fmla="*/ 13964 h 95259"/>
                <a:gd name="csX6" fmla="*/ 47611 w 95211"/>
                <a:gd name="csY6" fmla="*/ 0 h 95259"/>
                <a:gd name="csX7" fmla="*/ 61079 w 95211"/>
                <a:gd name="csY7" fmla="*/ 61103 h 95259"/>
                <a:gd name="csX8" fmla="*/ 34133 w 95211"/>
                <a:gd name="csY8" fmla="*/ 61103 h 95259"/>
                <a:gd name="csX9" fmla="*/ 34133 w 95211"/>
                <a:gd name="csY9" fmla="*/ 34166 h 95259"/>
                <a:gd name="csX10" fmla="*/ 47601 w 95211"/>
                <a:gd name="csY10" fmla="*/ 28575 h 95259"/>
                <a:gd name="csX11" fmla="*/ 61070 w 95211"/>
                <a:gd name="csY11" fmla="*/ 34166 h 95259"/>
                <a:gd name="csX12" fmla="*/ 61079 w 95211"/>
                <a:gd name="csY12" fmla="*/ 61103 h 95259"/>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Lst>
              <a:rect l="l" t="t" r="r" b="b"/>
              <a:pathLst>
                <a:path w="95211" h="95259">
                  <a:moveTo>
                    <a:pt x="47611" y="0"/>
                  </a:moveTo>
                  <a:cubicBezTo>
                    <a:pt x="34885" y="0"/>
                    <a:pt x="22931" y="4963"/>
                    <a:pt x="13930" y="13964"/>
                  </a:cubicBezTo>
                  <a:cubicBezTo>
                    <a:pt x="-4643" y="32528"/>
                    <a:pt x="-4643" y="62741"/>
                    <a:pt x="13930" y="81305"/>
                  </a:cubicBezTo>
                  <a:cubicBezTo>
                    <a:pt x="22922" y="90297"/>
                    <a:pt x="34885" y="95260"/>
                    <a:pt x="47611" y="95260"/>
                  </a:cubicBezTo>
                  <a:cubicBezTo>
                    <a:pt x="60327" y="95260"/>
                    <a:pt x="72290" y="90297"/>
                    <a:pt x="81282" y="81305"/>
                  </a:cubicBezTo>
                  <a:cubicBezTo>
                    <a:pt x="99855" y="62741"/>
                    <a:pt x="99855" y="32528"/>
                    <a:pt x="81282" y="13964"/>
                  </a:cubicBezTo>
                  <a:cubicBezTo>
                    <a:pt x="72290" y="4963"/>
                    <a:pt x="60336" y="0"/>
                    <a:pt x="47611" y="0"/>
                  </a:cubicBezTo>
                  <a:close/>
                  <a:moveTo>
                    <a:pt x="61079" y="61103"/>
                  </a:moveTo>
                  <a:cubicBezTo>
                    <a:pt x="53869" y="68304"/>
                    <a:pt x="41324" y="68304"/>
                    <a:pt x="34133" y="61103"/>
                  </a:cubicBezTo>
                  <a:cubicBezTo>
                    <a:pt x="26713" y="53683"/>
                    <a:pt x="26713" y="41586"/>
                    <a:pt x="34133" y="34166"/>
                  </a:cubicBezTo>
                  <a:cubicBezTo>
                    <a:pt x="37733" y="30566"/>
                    <a:pt x="42515" y="28575"/>
                    <a:pt x="47601" y="28575"/>
                  </a:cubicBezTo>
                  <a:cubicBezTo>
                    <a:pt x="52688" y="28575"/>
                    <a:pt x="57469" y="30566"/>
                    <a:pt x="61070" y="34166"/>
                  </a:cubicBezTo>
                  <a:cubicBezTo>
                    <a:pt x="68509" y="41586"/>
                    <a:pt x="68509" y="53683"/>
                    <a:pt x="61079" y="61103"/>
                  </a:cubicBezTo>
                  <a:close/>
                </a:path>
              </a:pathLst>
            </a:custGeom>
            <a:solidFill>
              <a:schemeClr val="bg1"/>
            </a:solidFill>
            <a:ln w="9525" cap="flat">
              <a:noFill/>
              <a:prstDash val="solid"/>
              <a:miter/>
            </a:ln>
          </p:spPr>
          <p:txBody>
            <a:bodyPr/>
            <a:lstStyle/>
            <a:p>
              <a:endParaRPr lang="en-US">
                <a:latin typeface="Exo 2" panose="00000500000000000000" pitchFamily="2" charset="0"/>
              </a:endParaRPr>
            </a:p>
          </p:txBody>
        </p:sp>
        <p:sp>
          <p:nvSpPr>
            <p:cNvPr id="66" name="Freeform: Shape 65">
              <a:extLst>
                <a:ext uri="{FF2B5EF4-FFF2-40B4-BE49-F238E27FC236}">
                  <a16:creationId xmlns:a16="http://schemas.microsoft.com/office/drawing/2014/main" id="{29BF71F3-D495-8768-C281-37A462031347}"/>
                </a:ext>
              </a:extLst>
            </p:cNvPr>
            <p:cNvSpPr/>
            <p:nvPr/>
          </p:nvSpPr>
          <p:spPr>
            <a:xfrm>
              <a:off x="756358" y="2221867"/>
              <a:ext cx="95278" cy="105966"/>
            </a:xfrm>
            <a:custGeom>
              <a:avLst/>
              <a:gdLst>
                <a:gd name="csX0" fmla="*/ 95202 w 95278"/>
                <a:gd name="csY0" fmla="*/ 52474 h 105966"/>
                <a:gd name="csX1" fmla="*/ 95164 w 95278"/>
                <a:gd name="csY1" fmla="*/ 51636 h 105966"/>
                <a:gd name="csX2" fmla="*/ 95021 w 95278"/>
                <a:gd name="csY2" fmla="*/ 50702 h 105966"/>
                <a:gd name="csX3" fmla="*/ 94821 w 95278"/>
                <a:gd name="csY3" fmla="*/ 49664 h 105966"/>
                <a:gd name="csX4" fmla="*/ 94631 w 95278"/>
                <a:gd name="csY4" fmla="*/ 48940 h 105966"/>
                <a:gd name="csX5" fmla="*/ 94307 w 95278"/>
                <a:gd name="csY5" fmla="*/ 48035 h 105966"/>
                <a:gd name="csX6" fmla="*/ 93917 w 95278"/>
                <a:gd name="csY6" fmla="*/ 47045 h 105966"/>
                <a:gd name="csX7" fmla="*/ 93583 w 95278"/>
                <a:gd name="csY7" fmla="*/ 46349 h 105966"/>
                <a:gd name="csX8" fmla="*/ 93107 w 95278"/>
                <a:gd name="csY8" fmla="*/ 45549 h 105966"/>
                <a:gd name="csX9" fmla="*/ 92516 w 95278"/>
                <a:gd name="csY9" fmla="*/ 44663 h 105966"/>
                <a:gd name="csX10" fmla="*/ 91992 w 95278"/>
                <a:gd name="csY10" fmla="*/ 43978 h 105966"/>
                <a:gd name="csX11" fmla="*/ 91783 w 95278"/>
                <a:gd name="csY11" fmla="*/ 43663 h 105966"/>
                <a:gd name="csX12" fmla="*/ 58445 w 95278"/>
                <a:gd name="csY12" fmla="*/ 4963 h 105966"/>
                <a:gd name="csX13" fmla="*/ 38291 w 95278"/>
                <a:gd name="csY13" fmla="*/ 3468 h 105966"/>
                <a:gd name="csX14" fmla="*/ 36795 w 95278"/>
                <a:gd name="csY14" fmla="*/ 23613 h 105966"/>
                <a:gd name="csX15" fmla="*/ 49797 w 95278"/>
                <a:gd name="csY15" fmla="*/ 38701 h 105966"/>
                <a:gd name="csX16" fmla="*/ 14288 w 95278"/>
                <a:gd name="csY16" fmla="*/ 38701 h 105966"/>
                <a:gd name="csX17" fmla="*/ 0 w 95278"/>
                <a:gd name="csY17" fmla="*/ 52988 h 105966"/>
                <a:gd name="csX18" fmla="*/ 14288 w 95278"/>
                <a:gd name="csY18" fmla="*/ 67276 h 105966"/>
                <a:gd name="csX19" fmla="*/ 49797 w 95278"/>
                <a:gd name="csY19" fmla="*/ 67276 h 105966"/>
                <a:gd name="csX20" fmla="*/ 36805 w 95278"/>
                <a:gd name="csY20" fmla="*/ 82354 h 105966"/>
                <a:gd name="csX21" fmla="*/ 38300 w 95278"/>
                <a:gd name="csY21" fmla="*/ 102509 h 105966"/>
                <a:gd name="csX22" fmla="*/ 47625 w 95278"/>
                <a:gd name="csY22" fmla="*/ 105966 h 105966"/>
                <a:gd name="csX23" fmla="*/ 58464 w 95278"/>
                <a:gd name="csY23" fmla="*/ 101004 h 105966"/>
                <a:gd name="csX24" fmla="*/ 91802 w 95278"/>
                <a:gd name="csY24" fmla="*/ 62304 h 105966"/>
                <a:gd name="csX25" fmla="*/ 92002 w 95278"/>
                <a:gd name="csY25" fmla="*/ 62008 h 105966"/>
                <a:gd name="csX26" fmla="*/ 92545 w 95278"/>
                <a:gd name="csY26" fmla="*/ 61304 h 105966"/>
                <a:gd name="csX27" fmla="*/ 93126 w 95278"/>
                <a:gd name="csY27" fmla="*/ 60427 h 105966"/>
                <a:gd name="csX28" fmla="*/ 93602 w 95278"/>
                <a:gd name="csY28" fmla="*/ 59627 h 105966"/>
                <a:gd name="csX29" fmla="*/ 93936 w 95278"/>
                <a:gd name="csY29" fmla="*/ 58922 h 105966"/>
                <a:gd name="csX30" fmla="*/ 94326 w 95278"/>
                <a:gd name="csY30" fmla="*/ 57941 h 105966"/>
                <a:gd name="csX31" fmla="*/ 94650 w 95278"/>
                <a:gd name="csY31" fmla="*/ 57036 h 105966"/>
                <a:gd name="csX32" fmla="*/ 94840 w 95278"/>
                <a:gd name="csY32" fmla="*/ 56312 h 105966"/>
                <a:gd name="csX33" fmla="*/ 95040 w 95278"/>
                <a:gd name="csY33" fmla="*/ 55274 h 105966"/>
                <a:gd name="csX34" fmla="*/ 95183 w 95278"/>
                <a:gd name="csY34" fmla="*/ 54341 h 105966"/>
                <a:gd name="csX35" fmla="*/ 95221 w 95278"/>
                <a:gd name="csY35" fmla="*/ 53503 h 105966"/>
                <a:gd name="csX36" fmla="*/ 95279 w 95278"/>
                <a:gd name="csY36" fmla="*/ 52988 h 105966"/>
                <a:gd name="csX37" fmla="*/ 95202 w 95278"/>
                <a:gd name="csY37" fmla="*/ 52474 h 105966"/>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Lst>
              <a:rect l="l" t="t" r="r" b="b"/>
              <a:pathLst>
                <a:path w="95278" h="105966">
                  <a:moveTo>
                    <a:pt x="95202" y="52474"/>
                  </a:moveTo>
                  <a:cubicBezTo>
                    <a:pt x="95193" y="52188"/>
                    <a:pt x="95193" y="51912"/>
                    <a:pt x="95164" y="51636"/>
                  </a:cubicBezTo>
                  <a:cubicBezTo>
                    <a:pt x="95136" y="51321"/>
                    <a:pt x="95079" y="51017"/>
                    <a:pt x="95021" y="50702"/>
                  </a:cubicBezTo>
                  <a:cubicBezTo>
                    <a:pt x="94964" y="50350"/>
                    <a:pt x="94907" y="50007"/>
                    <a:pt x="94821" y="49664"/>
                  </a:cubicBezTo>
                  <a:cubicBezTo>
                    <a:pt x="94764" y="49426"/>
                    <a:pt x="94707" y="49188"/>
                    <a:pt x="94631" y="48940"/>
                  </a:cubicBezTo>
                  <a:cubicBezTo>
                    <a:pt x="94536" y="48635"/>
                    <a:pt x="94431" y="48340"/>
                    <a:pt x="94307" y="48035"/>
                  </a:cubicBezTo>
                  <a:cubicBezTo>
                    <a:pt x="94183" y="47702"/>
                    <a:pt x="94069" y="47378"/>
                    <a:pt x="93917" y="47045"/>
                  </a:cubicBezTo>
                  <a:cubicBezTo>
                    <a:pt x="93812" y="46816"/>
                    <a:pt x="93707" y="46578"/>
                    <a:pt x="93583" y="46349"/>
                  </a:cubicBezTo>
                  <a:cubicBezTo>
                    <a:pt x="93431" y="46073"/>
                    <a:pt x="93269" y="45806"/>
                    <a:pt x="93107" y="45549"/>
                  </a:cubicBezTo>
                  <a:cubicBezTo>
                    <a:pt x="92916" y="45244"/>
                    <a:pt x="92735" y="44949"/>
                    <a:pt x="92516" y="44663"/>
                  </a:cubicBezTo>
                  <a:cubicBezTo>
                    <a:pt x="92345" y="44435"/>
                    <a:pt x="92183" y="44206"/>
                    <a:pt x="91992" y="43978"/>
                  </a:cubicBezTo>
                  <a:cubicBezTo>
                    <a:pt x="91916" y="43873"/>
                    <a:pt x="91859" y="43768"/>
                    <a:pt x="91783" y="43663"/>
                  </a:cubicBezTo>
                  <a:lnTo>
                    <a:pt x="58445" y="4963"/>
                  </a:lnTo>
                  <a:cubicBezTo>
                    <a:pt x="53283" y="-1009"/>
                    <a:pt x="44282" y="-1695"/>
                    <a:pt x="38291" y="3468"/>
                  </a:cubicBezTo>
                  <a:cubicBezTo>
                    <a:pt x="32318" y="8621"/>
                    <a:pt x="31652" y="17641"/>
                    <a:pt x="36795" y="23613"/>
                  </a:cubicBezTo>
                  <a:lnTo>
                    <a:pt x="49797" y="38701"/>
                  </a:lnTo>
                  <a:lnTo>
                    <a:pt x="14288" y="38701"/>
                  </a:lnTo>
                  <a:cubicBezTo>
                    <a:pt x="6401" y="38701"/>
                    <a:pt x="0" y="45092"/>
                    <a:pt x="0" y="52988"/>
                  </a:cubicBezTo>
                  <a:cubicBezTo>
                    <a:pt x="0" y="60884"/>
                    <a:pt x="6401" y="67276"/>
                    <a:pt x="14288" y="67276"/>
                  </a:cubicBezTo>
                  <a:lnTo>
                    <a:pt x="49797" y="67276"/>
                  </a:lnTo>
                  <a:lnTo>
                    <a:pt x="36805" y="82354"/>
                  </a:lnTo>
                  <a:cubicBezTo>
                    <a:pt x="31661" y="88336"/>
                    <a:pt x="32328" y="97356"/>
                    <a:pt x="38300" y="102509"/>
                  </a:cubicBezTo>
                  <a:cubicBezTo>
                    <a:pt x="41005" y="104833"/>
                    <a:pt x="44320" y="105966"/>
                    <a:pt x="47625" y="105966"/>
                  </a:cubicBezTo>
                  <a:cubicBezTo>
                    <a:pt x="51645" y="105966"/>
                    <a:pt x="55636" y="104280"/>
                    <a:pt x="58464" y="101004"/>
                  </a:cubicBezTo>
                  <a:lnTo>
                    <a:pt x="91802" y="62304"/>
                  </a:lnTo>
                  <a:cubicBezTo>
                    <a:pt x="91888" y="62208"/>
                    <a:pt x="91935" y="62104"/>
                    <a:pt x="92002" y="62008"/>
                  </a:cubicBezTo>
                  <a:cubicBezTo>
                    <a:pt x="92202" y="61780"/>
                    <a:pt x="92373" y="61542"/>
                    <a:pt x="92545" y="61304"/>
                  </a:cubicBezTo>
                  <a:cubicBezTo>
                    <a:pt x="92745" y="61018"/>
                    <a:pt x="92935" y="60723"/>
                    <a:pt x="93126" y="60427"/>
                  </a:cubicBezTo>
                  <a:cubicBezTo>
                    <a:pt x="93288" y="60161"/>
                    <a:pt x="93450" y="59903"/>
                    <a:pt x="93602" y="59627"/>
                  </a:cubicBezTo>
                  <a:cubicBezTo>
                    <a:pt x="93726" y="59399"/>
                    <a:pt x="93831" y="59160"/>
                    <a:pt x="93936" y="58922"/>
                  </a:cubicBezTo>
                  <a:cubicBezTo>
                    <a:pt x="94088" y="58599"/>
                    <a:pt x="94202" y="58275"/>
                    <a:pt x="94326" y="57941"/>
                  </a:cubicBezTo>
                  <a:cubicBezTo>
                    <a:pt x="94450" y="57636"/>
                    <a:pt x="94555" y="57341"/>
                    <a:pt x="94650" y="57036"/>
                  </a:cubicBezTo>
                  <a:cubicBezTo>
                    <a:pt x="94726" y="56798"/>
                    <a:pt x="94783" y="56560"/>
                    <a:pt x="94840" y="56312"/>
                  </a:cubicBezTo>
                  <a:cubicBezTo>
                    <a:pt x="94926" y="55970"/>
                    <a:pt x="94983" y="55627"/>
                    <a:pt x="95040" y="55274"/>
                  </a:cubicBezTo>
                  <a:cubicBezTo>
                    <a:pt x="95098" y="54960"/>
                    <a:pt x="95155" y="54655"/>
                    <a:pt x="95183" y="54341"/>
                  </a:cubicBezTo>
                  <a:cubicBezTo>
                    <a:pt x="95212" y="54065"/>
                    <a:pt x="95212" y="53779"/>
                    <a:pt x="95221" y="53503"/>
                  </a:cubicBezTo>
                  <a:cubicBezTo>
                    <a:pt x="95231" y="53331"/>
                    <a:pt x="95279" y="53160"/>
                    <a:pt x="95279" y="52988"/>
                  </a:cubicBezTo>
                  <a:cubicBezTo>
                    <a:pt x="95279" y="52817"/>
                    <a:pt x="95212" y="52645"/>
                    <a:pt x="95202" y="52474"/>
                  </a:cubicBezTo>
                  <a:close/>
                </a:path>
              </a:pathLst>
            </a:custGeom>
            <a:solidFill>
              <a:schemeClr val="bg1"/>
            </a:solidFill>
            <a:ln w="9525" cap="flat">
              <a:noFill/>
              <a:prstDash val="solid"/>
              <a:miter/>
            </a:ln>
          </p:spPr>
          <p:txBody>
            <a:bodyPr/>
            <a:lstStyle/>
            <a:p>
              <a:endParaRPr lang="en-US">
                <a:latin typeface="Exo 2" panose="00000500000000000000" pitchFamily="2" charset="0"/>
              </a:endParaRPr>
            </a:p>
          </p:txBody>
        </p:sp>
        <p:sp>
          <p:nvSpPr>
            <p:cNvPr id="67" name="Freeform: Shape 66">
              <a:extLst>
                <a:ext uri="{FF2B5EF4-FFF2-40B4-BE49-F238E27FC236}">
                  <a16:creationId xmlns:a16="http://schemas.microsoft.com/office/drawing/2014/main" id="{B2072209-08ED-AEDA-AB85-A11AD69ACA25}"/>
                </a:ext>
              </a:extLst>
            </p:cNvPr>
            <p:cNvSpPr/>
            <p:nvPr/>
          </p:nvSpPr>
          <p:spPr>
            <a:xfrm>
              <a:off x="864715" y="2227231"/>
              <a:ext cx="95250" cy="95250"/>
            </a:xfrm>
            <a:custGeom>
              <a:avLst/>
              <a:gdLst>
                <a:gd name="csX0" fmla="*/ 47625 w 95250"/>
                <a:gd name="csY0" fmla="*/ 0 h 95250"/>
                <a:gd name="csX1" fmla="*/ 0 w 95250"/>
                <a:gd name="csY1" fmla="*/ 47625 h 95250"/>
                <a:gd name="csX2" fmla="*/ 47625 w 95250"/>
                <a:gd name="csY2" fmla="*/ 95250 h 95250"/>
                <a:gd name="csX3" fmla="*/ 95250 w 95250"/>
                <a:gd name="csY3" fmla="*/ 47625 h 95250"/>
                <a:gd name="csX4" fmla="*/ 47625 w 95250"/>
                <a:gd name="csY4" fmla="*/ 0 h 95250"/>
                <a:gd name="csX5" fmla="*/ 47625 w 95250"/>
                <a:gd name="csY5" fmla="*/ 66675 h 95250"/>
                <a:gd name="csX6" fmla="*/ 28575 w 95250"/>
                <a:gd name="csY6" fmla="*/ 47625 h 95250"/>
                <a:gd name="csX7" fmla="*/ 47625 w 95250"/>
                <a:gd name="csY7" fmla="*/ 28575 h 95250"/>
                <a:gd name="csX8" fmla="*/ 66675 w 95250"/>
                <a:gd name="csY8" fmla="*/ 47625 h 95250"/>
                <a:gd name="csX9" fmla="*/ 47625 w 95250"/>
                <a:gd name="csY9" fmla="*/ 66675 h 9525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Lst>
              <a:rect l="l" t="t" r="r" b="b"/>
              <a:pathLst>
                <a:path w="95250" h="95250">
                  <a:moveTo>
                    <a:pt x="47625" y="0"/>
                  </a:moveTo>
                  <a:cubicBezTo>
                    <a:pt x="21365" y="0"/>
                    <a:pt x="0" y="21365"/>
                    <a:pt x="0" y="47625"/>
                  </a:cubicBezTo>
                  <a:cubicBezTo>
                    <a:pt x="0" y="73885"/>
                    <a:pt x="21365" y="95250"/>
                    <a:pt x="47625" y="95250"/>
                  </a:cubicBezTo>
                  <a:cubicBezTo>
                    <a:pt x="73885" y="95250"/>
                    <a:pt x="95250" y="73885"/>
                    <a:pt x="95250" y="47625"/>
                  </a:cubicBezTo>
                  <a:cubicBezTo>
                    <a:pt x="95250" y="21365"/>
                    <a:pt x="73876" y="0"/>
                    <a:pt x="47625" y="0"/>
                  </a:cubicBezTo>
                  <a:close/>
                  <a:moveTo>
                    <a:pt x="47625" y="66675"/>
                  </a:moveTo>
                  <a:cubicBezTo>
                    <a:pt x="37119" y="66675"/>
                    <a:pt x="28575" y="58131"/>
                    <a:pt x="28575" y="47625"/>
                  </a:cubicBezTo>
                  <a:cubicBezTo>
                    <a:pt x="28575" y="37119"/>
                    <a:pt x="37119" y="28575"/>
                    <a:pt x="47625" y="28575"/>
                  </a:cubicBezTo>
                  <a:cubicBezTo>
                    <a:pt x="58131" y="28575"/>
                    <a:pt x="66675" y="37119"/>
                    <a:pt x="66675" y="47625"/>
                  </a:cubicBezTo>
                  <a:cubicBezTo>
                    <a:pt x="66675" y="58131"/>
                    <a:pt x="58122" y="66675"/>
                    <a:pt x="47625" y="66675"/>
                  </a:cubicBezTo>
                  <a:close/>
                </a:path>
              </a:pathLst>
            </a:custGeom>
            <a:solidFill>
              <a:schemeClr val="bg1"/>
            </a:solidFill>
            <a:ln w="9525" cap="flat">
              <a:noFill/>
              <a:prstDash val="solid"/>
              <a:miter/>
            </a:ln>
          </p:spPr>
          <p:txBody>
            <a:bodyPr/>
            <a:lstStyle/>
            <a:p>
              <a:endParaRPr lang="en-US">
                <a:latin typeface="Exo 2" panose="00000500000000000000" pitchFamily="2" charset="0"/>
              </a:endParaRPr>
            </a:p>
          </p:txBody>
        </p:sp>
        <p:sp>
          <p:nvSpPr>
            <p:cNvPr id="68" name="Freeform: Shape 67">
              <a:extLst>
                <a:ext uri="{FF2B5EF4-FFF2-40B4-BE49-F238E27FC236}">
                  <a16:creationId xmlns:a16="http://schemas.microsoft.com/office/drawing/2014/main" id="{4007D71E-AC61-9771-D497-912ECD1E05D9}"/>
                </a:ext>
              </a:extLst>
            </p:cNvPr>
            <p:cNvSpPr/>
            <p:nvPr/>
          </p:nvSpPr>
          <p:spPr>
            <a:xfrm>
              <a:off x="464655" y="2221870"/>
              <a:ext cx="95259" cy="105991"/>
            </a:xfrm>
            <a:custGeom>
              <a:avLst/>
              <a:gdLst>
                <a:gd name="csX0" fmla="*/ 95260 w 95259"/>
                <a:gd name="csY0" fmla="*/ 52985 h 105991"/>
                <a:gd name="csX1" fmla="*/ 80972 w 95259"/>
                <a:gd name="csY1" fmla="*/ 38698 h 105991"/>
                <a:gd name="csX2" fmla="*/ 45463 w 95259"/>
                <a:gd name="csY2" fmla="*/ 38698 h 105991"/>
                <a:gd name="csX3" fmla="*/ 58455 w 95259"/>
                <a:gd name="csY3" fmla="*/ 23620 h 105991"/>
                <a:gd name="csX4" fmla="*/ 56959 w 95259"/>
                <a:gd name="csY4" fmla="*/ 3474 h 105991"/>
                <a:gd name="csX5" fmla="*/ 36814 w 95259"/>
                <a:gd name="csY5" fmla="*/ 4970 h 105991"/>
                <a:gd name="csX6" fmla="*/ 3477 w 95259"/>
                <a:gd name="csY6" fmla="*/ 43670 h 105991"/>
                <a:gd name="csX7" fmla="*/ 3267 w 95259"/>
                <a:gd name="csY7" fmla="*/ 43974 h 105991"/>
                <a:gd name="csX8" fmla="*/ 2743 w 95259"/>
                <a:gd name="csY8" fmla="*/ 44651 h 105991"/>
                <a:gd name="csX9" fmla="*/ 2143 w 95259"/>
                <a:gd name="csY9" fmla="*/ 45575 h 105991"/>
                <a:gd name="csX10" fmla="*/ 1686 w 95259"/>
                <a:gd name="csY10" fmla="*/ 46356 h 105991"/>
                <a:gd name="csX11" fmla="*/ 1343 w 95259"/>
                <a:gd name="csY11" fmla="*/ 47061 h 105991"/>
                <a:gd name="csX12" fmla="*/ 943 w 95259"/>
                <a:gd name="csY12" fmla="*/ 48051 h 105991"/>
                <a:gd name="csX13" fmla="*/ 619 w 95259"/>
                <a:gd name="csY13" fmla="*/ 48947 h 105991"/>
                <a:gd name="csX14" fmla="*/ 429 w 95259"/>
                <a:gd name="csY14" fmla="*/ 49689 h 105991"/>
                <a:gd name="csX15" fmla="*/ 229 w 95259"/>
                <a:gd name="csY15" fmla="*/ 50699 h 105991"/>
                <a:gd name="csX16" fmla="*/ 86 w 95259"/>
                <a:gd name="csY16" fmla="*/ 51642 h 105991"/>
                <a:gd name="csX17" fmla="*/ 48 w 95259"/>
                <a:gd name="csY17" fmla="*/ 52499 h 105991"/>
                <a:gd name="csX18" fmla="*/ 0 w 95259"/>
                <a:gd name="csY18" fmla="*/ 53004 h 105991"/>
                <a:gd name="csX19" fmla="*/ 48 w 95259"/>
                <a:gd name="csY19" fmla="*/ 53509 h 105991"/>
                <a:gd name="csX20" fmla="*/ 86 w 95259"/>
                <a:gd name="csY20" fmla="*/ 54366 h 105991"/>
                <a:gd name="csX21" fmla="*/ 229 w 95259"/>
                <a:gd name="csY21" fmla="*/ 55309 h 105991"/>
                <a:gd name="csX22" fmla="*/ 419 w 95259"/>
                <a:gd name="csY22" fmla="*/ 56319 h 105991"/>
                <a:gd name="csX23" fmla="*/ 610 w 95259"/>
                <a:gd name="csY23" fmla="*/ 57062 h 105991"/>
                <a:gd name="csX24" fmla="*/ 933 w 95259"/>
                <a:gd name="csY24" fmla="*/ 57957 h 105991"/>
                <a:gd name="csX25" fmla="*/ 1324 w 95259"/>
                <a:gd name="csY25" fmla="*/ 58938 h 105991"/>
                <a:gd name="csX26" fmla="*/ 1676 w 95259"/>
                <a:gd name="csY26" fmla="*/ 59653 h 105991"/>
                <a:gd name="csX27" fmla="*/ 2134 w 95259"/>
                <a:gd name="csY27" fmla="*/ 60424 h 105991"/>
                <a:gd name="csX28" fmla="*/ 2734 w 95259"/>
                <a:gd name="csY28" fmla="*/ 61339 h 105991"/>
                <a:gd name="csX29" fmla="*/ 3267 w 95259"/>
                <a:gd name="csY29" fmla="*/ 62034 h 105991"/>
                <a:gd name="csX30" fmla="*/ 3467 w 95259"/>
                <a:gd name="csY30" fmla="*/ 62329 h 105991"/>
                <a:gd name="csX31" fmla="*/ 36805 w 95259"/>
                <a:gd name="csY31" fmla="*/ 101029 h 105991"/>
                <a:gd name="csX32" fmla="*/ 47635 w 95259"/>
                <a:gd name="csY32" fmla="*/ 105992 h 105991"/>
                <a:gd name="csX33" fmla="*/ 56959 w 95259"/>
                <a:gd name="csY33" fmla="*/ 102534 h 105991"/>
                <a:gd name="csX34" fmla="*/ 58455 w 95259"/>
                <a:gd name="csY34" fmla="*/ 82379 h 105991"/>
                <a:gd name="csX35" fmla="*/ 45463 w 95259"/>
                <a:gd name="csY35" fmla="*/ 67273 h 105991"/>
                <a:gd name="csX36" fmla="*/ 80972 w 95259"/>
                <a:gd name="csY36" fmla="*/ 67273 h 105991"/>
                <a:gd name="csX37" fmla="*/ 95260 w 95259"/>
                <a:gd name="csY37" fmla="*/ 52985 h 105991"/>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Lst>
              <a:rect l="l" t="t" r="r" b="b"/>
              <a:pathLst>
                <a:path w="95259" h="105991">
                  <a:moveTo>
                    <a:pt x="95260" y="52985"/>
                  </a:moveTo>
                  <a:cubicBezTo>
                    <a:pt x="95260" y="45089"/>
                    <a:pt x="88868" y="38698"/>
                    <a:pt x="80972" y="38698"/>
                  </a:cubicBezTo>
                  <a:lnTo>
                    <a:pt x="45463" y="38698"/>
                  </a:lnTo>
                  <a:lnTo>
                    <a:pt x="58455" y="23620"/>
                  </a:lnTo>
                  <a:cubicBezTo>
                    <a:pt x="63608" y="17647"/>
                    <a:pt x="62941" y="8618"/>
                    <a:pt x="56959" y="3474"/>
                  </a:cubicBezTo>
                  <a:cubicBezTo>
                    <a:pt x="50987" y="-1688"/>
                    <a:pt x="41958" y="-1022"/>
                    <a:pt x="36814" y="4970"/>
                  </a:cubicBezTo>
                  <a:lnTo>
                    <a:pt x="3477" y="43670"/>
                  </a:lnTo>
                  <a:cubicBezTo>
                    <a:pt x="3391" y="43765"/>
                    <a:pt x="3343" y="43870"/>
                    <a:pt x="3267" y="43974"/>
                  </a:cubicBezTo>
                  <a:cubicBezTo>
                    <a:pt x="3086" y="44194"/>
                    <a:pt x="2915" y="44422"/>
                    <a:pt x="2743" y="44651"/>
                  </a:cubicBezTo>
                  <a:cubicBezTo>
                    <a:pt x="2534" y="44946"/>
                    <a:pt x="2343" y="45260"/>
                    <a:pt x="2143" y="45575"/>
                  </a:cubicBezTo>
                  <a:cubicBezTo>
                    <a:pt x="1981" y="45832"/>
                    <a:pt x="1819" y="46089"/>
                    <a:pt x="1686" y="46356"/>
                  </a:cubicBezTo>
                  <a:cubicBezTo>
                    <a:pt x="1562" y="46584"/>
                    <a:pt x="1457" y="46822"/>
                    <a:pt x="1343" y="47061"/>
                  </a:cubicBezTo>
                  <a:cubicBezTo>
                    <a:pt x="1191" y="47384"/>
                    <a:pt x="1076" y="47708"/>
                    <a:pt x="943" y="48051"/>
                  </a:cubicBezTo>
                  <a:cubicBezTo>
                    <a:pt x="829" y="48346"/>
                    <a:pt x="714" y="48651"/>
                    <a:pt x="619" y="48947"/>
                  </a:cubicBezTo>
                  <a:cubicBezTo>
                    <a:pt x="543" y="49194"/>
                    <a:pt x="486" y="49442"/>
                    <a:pt x="429" y="49689"/>
                  </a:cubicBezTo>
                  <a:cubicBezTo>
                    <a:pt x="343" y="50023"/>
                    <a:pt x="286" y="50366"/>
                    <a:pt x="229" y="50699"/>
                  </a:cubicBezTo>
                  <a:cubicBezTo>
                    <a:pt x="181" y="51013"/>
                    <a:pt x="114" y="51318"/>
                    <a:pt x="86" y="51642"/>
                  </a:cubicBezTo>
                  <a:cubicBezTo>
                    <a:pt x="57" y="51928"/>
                    <a:pt x="57" y="52214"/>
                    <a:pt x="48" y="52499"/>
                  </a:cubicBezTo>
                  <a:cubicBezTo>
                    <a:pt x="48" y="52671"/>
                    <a:pt x="0" y="52833"/>
                    <a:pt x="0" y="53004"/>
                  </a:cubicBezTo>
                  <a:cubicBezTo>
                    <a:pt x="0" y="53176"/>
                    <a:pt x="48" y="53338"/>
                    <a:pt x="48" y="53509"/>
                  </a:cubicBezTo>
                  <a:cubicBezTo>
                    <a:pt x="57" y="53795"/>
                    <a:pt x="57" y="54081"/>
                    <a:pt x="86" y="54366"/>
                  </a:cubicBezTo>
                  <a:cubicBezTo>
                    <a:pt x="114" y="54681"/>
                    <a:pt x="181" y="54985"/>
                    <a:pt x="229" y="55309"/>
                  </a:cubicBezTo>
                  <a:cubicBezTo>
                    <a:pt x="286" y="55652"/>
                    <a:pt x="343" y="55986"/>
                    <a:pt x="419" y="56319"/>
                  </a:cubicBezTo>
                  <a:cubicBezTo>
                    <a:pt x="476" y="56567"/>
                    <a:pt x="533" y="56814"/>
                    <a:pt x="610" y="57062"/>
                  </a:cubicBezTo>
                  <a:cubicBezTo>
                    <a:pt x="695" y="57367"/>
                    <a:pt x="819" y="57662"/>
                    <a:pt x="933" y="57957"/>
                  </a:cubicBezTo>
                  <a:cubicBezTo>
                    <a:pt x="1057" y="58291"/>
                    <a:pt x="1181" y="58624"/>
                    <a:pt x="1324" y="58938"/>
                  </a:cubicBezTo>
                  <a:cubicBezTo>
                    <a:pt x="1438" y="59176"/>
                    <a:pt x="1543" y="59424"/>
                    <a:pt x="1676" y="59653"/>
                  </a:cubicBezTo>
                  <a:cubicBezTo>
                    <a:pt x="1819" y="59919"/>
                    <a:pt x="1981" y="60167"/>
                    <a:pt x="2134" y="60424"/>
                  </a:cubicBezTo>
                  <a:cubicBezTo>
                    <a:pt x="2324" y="60738"/>
                    <a:pt x="2515" y="61043"/>
                    <a:pt x="2734" y="61339"/>
                  </a:cubicBezTo>
                  <a:cubicBezTo>
                    <a:pt x="2905" y="61577"/>
                    <a:pt x="3086" y="61805"/>
                    <a:pt x="3267" y="62034"/>
                  </a:cubicBezTo>
                  <a:cubicBezTo>
                    <a:pt x="3343" y="62129"/>
                    <a:pt x="3391" y="62234"/>
                    <a:pt x="3467" y="62329"/>
                  </a:cubicBezTo>
                  <a:lnTo>
                    <a:pt x="36805" y="101029"/>
                  </a:lnTo>
                  <a:cubicBezTo>
                    <a:pt x="39624" y="104306"/>
                    <a:pt x="43615" y="105992"/>
                    <a:pt x="47635" y="105992"/>
                  </a:cubicBezTo>
                  <a:cubicBezTo>
                    <a:pt x="50940" y="105992"/>
                    <a:pt x="54254" y="104858"/>
                    <a:pt x="56959" y="102534"/>
                  </a:cubicBezTo>
                  <a:cubicBezTo>
                    <a:pt x="62941" y="97381"/>
                    <a:pt x="63608" y="88361"/>
                    <a:pt x="58455" y="82379"/>
                  </a:cubicBezTo>
                  <a:lnTo>
                    <a:pt x="45463" y="67273"/>
                  </a:lnTo>
                  <a:lnTo>
                    <a:pt x="80972" y="67273"/>
                  </a:lnTo>
                  <a:cubicBezTo>
                    <a:pt x="88859" y="67273"/>
                    <a:pt x="95260" y="60881"/>
                    <a:pt x="95260" y="52985"/>
                  </a:cubicBezTo>
                  <a:close/>
                </a:path>
              </a:pathLst>
            </a:custGeom>
            <a:solidFill>
              <a:schemeClr val="bg1"/>
            </a:solidFill>
            <a:ln w="9525" cap="flat">
              <a:noFill/>
              <a:prstDash val="solid"/>
              <a:miter/>
            </a:ln>
          </p:spPr>
          <p:txBody>
            <a:bodyPr/>
            <a:lstStyle/>
            <a:p>
              <a:endParaRPr lang="en-US">
                <a:latin typeface="Exo 2" panose="00000500000000000000" pitchFamily="2" charset="0"/>
              </a:endParaRPr>
            </a:p>
          </p:txBody>
        </p:sp>
        <p:sp>
          <p:nvSpPr>
            <p:cNvPr id="69" name="Freeform: Shape 68">
              <a:extLst>
                <a:ext uri="{FF2B5EF4-FFF2-40B4-BE49-F238E27FC236}">
                  <a16:creationId xmlns:a16="http://schemas.microsoft.com/office/drawing/2014/main" id="{1F1F2888-9D03-F3EC-86D9-A1DEFBBBA3D1}"/>
                </a:ext>
              </a:extLst>
            </p:cNvPr>
            <p:cNvSpPr/>
            <p:nvPr/>
          </p:nvSpPr>
          <p:spPr>
            <a:xfrm>
              <a:off x="356318" y="2227231"/>
              <a:ext cx="95249" cy="95250"/>
            </a:xfrm>
            <a:custGeom>
              <a:avLst/>
              <a:gdLst>
                <a:gd name="csX0" fmla="*/ 95250 w 95249"/>
                <a:gd name="csY0" fmla="*/ 47625 h 95250"/>
                <a:gd name="csX1" fmla="*/ 47625 w 95249"/>
                <a:gd name="csY1" fmla="*/ 0 h 95250"/>
                <a:gd name="csX2" fmla="*/ 0 w 95249"/>
                <a:gd name="csY2" fmla="*/ 47625 h 95250"/>
                <a:gd name="csX3" fmla="*/ 47625 w 95249"/>
                <a:gd name="csY3" fmla="*/ 95250 h 95250"/>
                <a:gd name="csX4" fmla="*/ 95250 w 95249"/>
                <a:gd name="csY4" fmla="*/ 47625 h 95250"/>
                <a:gd name="csX5" fmla="*/ 47625 w 95249"/>
                <a:gd name="csY5" fmla="*/ 66675 h 95250"/>
                <a:gd name="csX6" fmla="*/ 28575 w 95249"/>
                <a:gd name="csY6" fmla="*/ 47625 h 95250"/>
                <a:gd name="csX7" fmla="*/ 47625 w 95249"/>
                <a:gd name="csY7" fmla="*/ 28575 h 95250"/>
                <a:gd name="csX8" fmla="*/ 66675 w 95249"/>
                <a:gd name="csY8" fmla="*/ 47625 h 95250"/>
                <a:gd name="csX9" fmla="*/ 47625 w 95249"/>
                <a:gd name="csY9" fmla="*/ 66675 h 9525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Lst>
              <a:rect l="l" t="t" r="r" b="b"/>
              <a:pathLst>
                <a:path w="95249" h="95250">
                  <a:moveTo>
                    <a:pt x="95250" y="47625"/>
                  </a:moveTo>
                  <a:cubicBezTo>
                    <a:pt x="95250" y="21365"/>
                    <a:pt x="73885" y="0"/>
                    <a:pt x="47625" y="0"/>
                  </a:cubicBezTo>
                  <a:cubicBezTo>
                    <a:pt x="21365" y="0"/>
                    <a:pt x="0" y="21365"/>
                    <a:pt x="0" y="47625"/>
                  </a:cubicBezTo>
                  <a:cubicBezTo>
                    <a:pt x="0" y="73885"/>
                    <a:pt x="21365" y="95250"/>
                    <a:pt x="47625" y="95250"/>
                  </a:cubicBezTo>
                  <a:cubicBezTo>
                    <a:pt x="73885" y="95250"/>
                    <a:pt x="95250" y="73885"/>
                    <a:pt x="95250" y="47625"/>
                  </a:cubicBezTo>
                  <a:close/>
                  <a:moveTo>
                    <a:pt x="47625" y="66675"/>
                  </a:moveTo>
                  <a:cubicBezTo>
                    <a:pt x="37119" y="66675"/>
                    <a:pt x="28575" y="58131"/>
                    <a:pt x="28575" y="47625"/>
                  </a:cubicBezTo>
                  <a:cubicBezTo>
                    <a:pt x="28575" y="37119"/>
                    <a:pt x="37119" y="28575"/>
                    <a:pt x="47625" y="28575"/>
                  </a:cubicBezTo>
                  <a:cubicBezTo>
                    <a:pt x="58131" y="28575"/>
                    <a:pt x="66675" y="37119"/>
                    <a:pt x="66675" y="47625"/>
                  </a:cubicBezTo>
                  <a:cubicBezTo>
                    <a:pt x="66675" y="58131"/>
                    <a:pt x="58131" y="66675"/>
                    <a:pt x="47625" y="66675"/>
                  </a:cubicBezTo>
                  <a:close/>
                </a:path>
              </a:pathLst>
            </a:custGeom>
            <a:solidFill>
              <a:schemeClr val="bg1"/>
            </a:solidFill>
            <a:ln w="9525" cap="flat">
              <a:noFill/>
              <a:prstDash val="solid"/>
              <a:miter/>
            </a:ln>
          </p:spPr>
          <p:txBody>
            <a:bodyPr/>
            <a:lstStyle/>
            <a:p>
              <a:endParaRPr lang="en-US">
                <a:latin typeface="Exo 2" panose="00000500000000000000" pitchFamily="2" charset="0"/>
              </a:endParaRPr>
            </a:p>
          </p:txBody>
        </p:sp>
      </p:grpSp>
      <p:grpSp>
        <p:nvGrpSpPr>
          <p:cNvPr id="80" name="Group 79">
            <a:extLst>
              <a:ext uri="{FF2B5EF4-FFF2-40B4-BE49-F238E27FC236}">
                <a16:creationId xmlns:a16="http://schemas.microsoft.com/office/drawing/2014/main" id="{9CAAB55C-6ECE-D86E-A81F-D91BCF678DD2}"/>
              </a:ext>
            </a:extLst>
          </p:cNvPr>
          <p:cNvGrpSpPr/>
          <p:nvPr/>
        </p:nvGrpSpPr>
        <p:grpSpPr>
          <a:xfrm>
            <a:off x="10446494" y="2892840"/>
            <a:ext cx="426415" cy="527455"/>
            <a:chOff x="8045274" y="1090827"/>
            <a:chExt cx="990456" cy="991006"/>
          </a:xfrm>
        </p:grpSpPr>
        <p:sp>
          <p:nvSpPr>
            <p:cNvPr id="76" name="Freeform: Shape 75">
              <a:extLst>
                <a:ext uri="{FF2B5EF4-FFF2-40B4-BE49-F238E27FC236}">
                  <a16:creationId xmlns:a16="http://schemas.microsoft.com/office/drawing/2014/main" id="{1699FB91-3919-BECA-2510-D8D5041BE55D}"/>
                </a:ext>
              </a:extLst>
            </p:cNvPr>
            <p:cNvSpPr/>
            <p:nvPr/>
          </p:nvSpPr>
          <p:spPr>
            <a:xfrm>
              <a:off x="8045274" y="1594678"/>
              <a:ext cx="990147" cy="487155"/>
            </a:xfrm>
            <a:custGeom>
              <a:avLst/>
              <a:gdLst>
                <a:gd name="csX0" fmla="*/ 264247 w 990147"/>
                <a:gd name="csY0" fmla="*/ 121944 h 487155"/>
                <a:gd name="csX1" fmla="*/ 264247 w 990147"/>
                <a:gd name="csY1" fmla="*/ 22407 h 487155"/>
                <a:gd name="csX2" fmla="*/ 226528 w 990147"/>
                <a:gd name="csY2" fmla="*/ 6596 h 487155"/>
                <a:gd name="csX3" fmla="*/ 6501 w 990147"/>
                <a:gd name="csY3" fmla="*/ 227766 h 487155"/>
                <a:gd name="csX4" fmla="*/ 6501 w 990147"/>
                <a:gd name="csY4" fmla="*/ 259389 h 487155"/>
                <a:gd name="csX5" fmla="*/ 226528 w 990147"/>
                <a:gd name="csY5" fmla="*/ 480560 h 487155"/>
                <a:gd name="csX6" fmla="*/ 264247 w 990147"/>
                <a:gd name="csY6" fmla="*/ 464748 h 487155"/>
                <a:gd name="csX7" fmla="*/ 264247 w 990147"/>
                <a:gd name="csY7" fmla="*/ 365212 h 487155"/>
                <a:gd name="csX8" fmla="*/ 278535 w 990147"/>
                <a:gd name="csY8" fmla="*/ 350925 h 487155"/>
                <a:gd name="csX9" fmla="*/ 762786 w 990147"/>
                <a:gd name="csY9" fmla="*/ 350925 h 487155"/>
                <a:gd name="csX10" fmla="*/ 990148 w 990147"/>
                <a:gd name="csY10" fmla="*/ 136136 h 487155"/>
                <a:gd name="csX11" fmla="*/ 278535 w 990147"/>
                <a:gd name="csY11" fmla="*/ 136136 h 487155"/>
                <a:gd name="csX12" fmla="*/ 264247 w 990147"/>
                <a:gd name="csY12" fmla="*/ 121848 h 487155"/>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Lst>
              <a:rect l="l" t="t" r="r" b="b"/>
              <a:pathLst>
                <a:path w="990147" h="487155">
                  <a:moveTo>
                    <a:pt x="264247" y="121944"/>
                  </a:moveTo>
                  <a:lnTo>
                    <a:pt x="264247" y="22407"/>
                  </a:lnTo>
                  <a:cubicBezTo>
                    <a:pt x="264247" y="2500"/>
                    <a:pt x="240530" y="-7501"/>
                    <a:pt x="226528" y="6596"/>
                  </a:cubicBezTo>
                  <a:lnTo>
                    <a:pt x="6501" y="227766"/>
                  </a:lnTo>
                  <a:cubicBezTo>
                    <a:pt x="-2167" y="236529"/>
                    <a:pt x="-2167" y="250626"/>
                    <a:pt x="6501" y="259389"/>
                  </a:cubicBezTo>
                  <a:lnTo>
                    <a:pt x="226528" y="480560"/>
                  </a:lnTo>
                  <a:cubicBezTo>
                    <a:pt x="240530" y="494657"/>
                    <a:pt x="264247" y="484656"/>
                    <a:pt x="264247" y="464748"/>
                  </a:cubicBezTo>
                  <a:lnTo>
                    <a:pt x="264247" y="365212"/>
                  </a:lnTo>
                  <a:cubicBezTo>
                    <a:pt x="264247" y="357306"/>
                    <a:pt x="270629" y="350925"/>
                    <a:pt x="278535" y="350925"/>
                  </a:cubicBezTo>
                  <a:lnTo>
                    <a:pt x="762786" y="350925"/>
                  </a:lnTo>
                  <a:cubicBezTo>
                    <a:pt x="883563" y="350925"/>
                    <a:pt x="982718" y="255865"/>
                    <a:pt x="990148" y="136136"/>
                  </a:cubicBezTo>
                  <a:lnTo>
                    <a:pt x="278535" y="136136"/>
                  </a:lnTo>
                  <a:cubicBezTo>
                    <a:pt x="270629" y="136136"/>
                    <a:pt x="264247" y="129754"/>
                    <a:pt x="264247" y="121848"/>
                  </a:cubicBezTo>
                  <a:close/>
                </a:path>
              </a:pathLst>
            </a:custGeom>
            <a:solidFill>
              <a:schemeClr val="bg1"/>
            </a:solidFill>
            <a:ln w="9525" cap="flat">
              <a:noFill/>
              <a:prstDash val="solid"/>
              <a:miter/>
            </a:ln>
          </p:spPr>
          <p:txBody>
            <a:bodyPr/>
            <a:lstStyle/>
            <a:p>
              <a:endParaRPr lang="en-US">
                <a:latin typeface="Exo 2" panose="00000500000000000000" pitchFamily="2" charset="0"/>
              </a:endParaRPr>
            </a:p>
          </p:txBody>
        </p:sp>
        <p:sp>
          <p:nvSpPr>
            <p:cNvPr id="77" name="Freeform: Shape 76">
              <a:extLst>
                <a:ext uri="{FF2B5EF4-FFF2-40B4-BE49-F238E27FC236}">
                  <a16:creationId xmlns:a16="http://schemas.microsoft.com/office/drawing/2014/main" id="{51A63315-7664-3E95-C58F-15DD3C8EDE3D}"/>
                </a:ext>
              </a:extLst>
            </p:cNvPr>
            <p:cNvSpPr/>
            <p:nvPr/>
          </p:nvSpPr>
          <p:spPr>
            <a:xfrm>
              <a:off x="8045583" y="1090827"/>
              <a:ext cx="990147" cy="487206"/>
            </a:xfrm>
            <a:custGeom>
              <a:avLst/>
              <a:gdLst>
                <a:gd name="csX0" fmla="*/ 763715 w 990147"/>
                <a:gd name="csY0" fmla="*/ 6574 h 487206"/>
                <a:gd name="csX1" fmla="*/ 725996 w 990147"/>
                <a:gd name="csY1" fmla="*/ 22385 h 487206"/>
                <a:gd name="csX2" fmla="*/ 725996 w 990147"/>
                <a:gd name="csY2" fmla="*/ 121922 h 487206"/>
                <a:gd name="csX3" fmla="*/ 711708 w 990147"/>
                <a:gd name="csY3" fmla="*/ 136209 h 487206"/>
                <a:gd name="csX4" fmla="*/ 227362 w 990147"/>
                <a:gd name="csY4" fmla="*/ 136209 h 487206"/>
                <a:gd name="csX5" fmla="*/ 0 w 990147"/>
                <a:gd name="csY5" fmla="*/ 350998 h 487206"/>
                <a:gd name="csX6" fmla="*/ 711613 w 990147"/>
                <a:gd name="csY6" fmla="*/ 350998 h 487206"/>
                <a:gd name="csX7" fmla="*/ 725900 w 990147"/>
                <a:gd name="csY7" fmla="*/ 365285 h 487206"/>
                <a:gd name="csX8" fmla="*/ 725900 w 990147"/>
                <a:gd name="csY8" fmla="*/ 464822 h 487206"/>
                <a:gd name="csX9" fmla="*/ 763619 w 990147"/>
                <a:gd name="csY9" fmla="*/ 480633 h 487206"/>
                <a:gd name="csX10" fmla="*/ 983647 w 990147"/>
                <a:gd name="csY10" fmla="*/ 259463 h 487206"/>
                <a:gd name="csX11" fmla="*/ 983647 w 990147"/>
                <a:gd name="csY11" fmla="*/ 227840 h 487206"/>
                <a:gd name="csX12" fmla="*/ 763619 w 990147"/>
                <a:gd name="csY12" fmla="*/ 6669 h 487206"/>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Lst>
              <a:rect l="l" t="t" r="r" b="b"/>
              <a:pathLst>
                <a:path w="990147" h="487206">
                  <a:moveTo>
                    <a:pt x="763715" y="6574"/>
                  </a:moveTo>
                  <a:cubicBezTo>
                    <a:pt x="749808" y="-7428"/>
                    <a:pt x="725996" y="2383"/>
                    <a:pt x="725996" y="22385"/>
                  </a:cubicBezTo>
                  <a:lnTo>
                    <a:pt x="725996" y="121922"/>
                  </a:lnTo>
                  <a:cubicBezTo>
                    <a:pt x="725996" y="129827"/>
                    <a:pt x="719614" y="136209"/>
                    <a:pt x="711708" y="136209"/>
                  </a:cubicBezTo>
                  <a:lnTo>
                    <a:pt x="227362" y="136209"/>
                  </a:lnTo>
                  <a:cubicBezTo>
                    <a:pt x="106585" y="136209"/>
                    <a:pt x="7429" y="231268"/>
                    <a:pt x="0" y="350998"/>
                  </a:cubicBezTo>
                  <a:lnTo>
                    <a:pt x="711613" y="350998"/>
                  </a:lnTo>
                  <a:cubicBezTo>
                    <a:pt x="719519" y="350998"/>
                    <a:pt x="725900" y="357380"/>
                    <a:pt x="725900" y="365285"/>
                  </a:cubicBezTo>
                  <a:lnTo>
                    <a:pt x="725900" y="464822"/>
                  </a:lnTo>
                  <a:cubicBezTo>
                    <a:pt x="725900" y="484824"/>
                    <a:pt x="749713" y="494635"/>
                    <a:pt x="763619" y="480633"/>
                  </a:cubicBezTo>
                  <a:lnTo>
                    <a:pt x="983647" y="259463"/>
                  </a:lnTo>
                  <a:cubicBezTo>
                    <a:pt x="992315" y="250700"/>
                    <a:pt x="992315" y="236603"/>
                    <a:pt x="983647" y="227840"/>
                  </a:cubicBezTo>
                  <a:lnTo>
                    <a:pt x="763619" y="6669"/>
                  </a:lnTo>
                  <a:close/>
                </a:path>
              </a:pathLst>
            </a:custGeom>
            <a:solidFill>
              <a:schemeClr val="bg1"/>
            </a:solidFill>
            <a:ln w="9525" cap="flat">
              <a:noFill/>
              <a:prstDash val="solid"/>
              <a:miter/>
            </a:ln>
          </p:spPr>
          <p:txBody>
            <a:bodyPr/>
            <a:lstStyle/>
            <a:p>
              <a:endParaRPr lang="en-US">
                <a:latin typeface="Exo 2" panose="00000500000000000000" pitchFamily="2" charset="0"/>
              </a:endParaRPr>
            </a:p>
          </p:txBody>
        </p:sp>
      </p:grpSp>
      <p:sp>
        <p:nvSpPr>
          <p:cNvPr id="84" name="Freeform: Shape 83">
            <a:extLst>
              <a:ext uri="{FF2B5EF4-FFF2-40B4-BE49-F238E27FC236}">
                <a16:creationId xmlns:a16="http://schemas.microsoft.com/office/drawing/2014/main" id="{0DC2B61F-E755-924C-BF50-70E61CA2DF3C}"/>
              </a:ext>
            </a:extLst>
          </p:cNvPr>
          <p:cNvSpPr/>
          <p:nvPr/>
        </p:nvSpPr>
        <p:spPr>
          <a:xfrm>
            <a:off x="10376465" y="4744323"/>
            <a:ext cx="569134" cy="518504"/>
          </a:xfrm>
          <a:custGeom>
            <a:avLst/>
            <a:gdLst>
              <a:gd name="csX0" fmla="*/ 420185 w 840283"/>
              <a:gd name="csY0" fmla="*/ 0 h 896433"/>
              <a:gd name="csX1" fmla="*/ 410251 w 840283"/>
              <a:gd name="csY1" fmla="*/ 4093 h 896433"/>
              <a:gd name="csX2" fmla="*/ 406158 w 840283"/>
              <a:gd name="csY2" fmla="*/ 14065 h 896433"/>
              <a:gd name="csX3" fmla="*/ 406158 w 840283"/>
              <a:gd name="csY3" fmla="*/ 80962 h 896433"/>
              <a:gd name="csX4" fmla="*/ 410251 w 840283"/>
              <a:gd name="csY4" fmla="*/ 90934 h 896433"/>
              <a:gd name="csX5" fmla="*/ 420185 w 840283"/>
              <a:gd name="csY5" fmla="*/ 95027 h 896433"/>
              <a:gd name="csX6" fmla="*/ 430083 w 840283"/>
              <a:gd name="csY6" fmla="*/ 90897 h 896433"/>
              <a:gd name="csX7" fmla="*/ 434138 w 840283"/>
              <a:gd name="csY7" fmla="*/ 80962 h 896433"/>
              <a:gd name="csX8" fmla="*/ 434138 w 840283"/>
              <a:gd name="csY8" fmla="*/ 14065 h 896433"/>
              <a:gd name="csX9" fmla="*/ 430083 w 840283"/>
              <a:gd name="csY9" fmla="*/ 4130 h 896433"/>
              <a:gd name="csX10" fmla="*/ 420185 w 840283"/>
              <a:gd name="csY10" fmla="*/ 0 h 896433"/>
              <a:gd name="csX11" fmla="*/ 132988 w 840283"/>
              <a:gd name="csY11" fmla="*/ 118986 h 896433"/>
              <a:gd name="csX12" fmla="*/ 123053 w 840283"/>
              <a:gd name="csY12" fmla="*/ 123153 h 896433"/>
              <a:gd name="csX13" fmla="*/ 123053 w 840283"/>
              <a:gd name="csY13" fmla="*/ 142873 h 896433"/>
              <a:gd name="csX14" fmla="*/ 170418 w 840283"/>
              <a:gd name="csY14" fmla="*/ 190238 h 896433"/>
              <a:gd name="csX15" fmla="*/ 180353 w 840283"/>
              <a:gd name="csY15" fmla="*/ 194368 h 896433"/>
              <a:gd name="csX16" fmla="*/ 190287 w 840283"/>
              <a:gd name="csY16" fmla="*/ 190238 h 896433"/>
              <a:gd name="csX17" fmla="*/ 194380 w 840283"/>
              <a:gd name="csY17" fmla="*/ 180341 h 896433"/>
              <a:gd name="csX18" fmla="*/ 190287 w 840283"/>
              <a:gd name="csY18" fmla="*/ 170406 h 896433"/>
              <a:gd name="csX19" fmla="*/ 142922 w 840283"/>
              <a:gd name="csY19" fmla="*/ 123153 h 896433"/>
              <a:gd name="csX20" fmla="*/ 132988 w 840283"/>
              <a:gd name="csY20" fmla="*/ 118986 h 896433"/>
              <a:gd name="csX21" fmla="*/ 706497 w 840283"/>
              <a:gd name="csY21" fmla="*/ 119024 h 896433"/>
              <a:gd name="csX22" fmla="*/ 706497 w 840283"/>
              <a:gd name="csY22" fmla="*/ 119061 h 896433"/>
              <a:gd name="csX23" fmla="*/ 697419 w 840283"/>
              <a:gd name="csY23" fmla="*/ 123154 h 896433"/>
              <a:gd name="csX24" fmla="*/ 650166 w 840283"/>
              <a:gd name="csY24" fmla="*/ 170406 h 896433"/>
              <a:gd name="csX25" fmla="*/ 646036 w 840283"/>
              <a:gd name="csY25" fmla="*/ 180341 h 896433"/>
              <a:gd name="csX26" fmla="*/ 650166 w 840283"/>
              <a:gd name="csY26" fmla="*/ 190275 h 896433"/>
              <a:gd name="csX27" fmla="*/ 669923 w 840283"/>
              <a:gd name="csY27" fmla="*/ 190275 h 896433"/>
              <a:gd name="csX28" fmla="*/ 717288 w 840283"/>
              <a:gd name="csY28" fmla="*/ 142910 h 896433"/>
              <a:gd name="csX29" fmla="*/ 717288 w 840283"/>
              <a:gd name="csY29" fmla="*/ 142873 h 896433"/>
              <a:gd name="csX30" fmla="*/ 717288 w 840283"/>
              <a:gd name="csY30" fmla="*/ 123153 h 896433"/>
              <a:gd name="csX31" fmla="*/ 706498 w 840283"/>
              <a:gd name="csY31" fmla="*/ 119061 h 896433"/>
              <a:gd name="csX32" fmla="*/ 420185 w 840283"/>
              <a:gd name="csY32" fmla="*/ 119693 h 896433"/>
              <a:gd name="csX33" fmla="*/ 119519 w 840283"/>
              <a:gd name="csY33" fmla="*/ 420255 h 896433"/>
              <a:gd name="csX34" fmla="*/ 203086 w 840283"/>
              <a:gd name="csY34" fmla="*/ 627985 h 896433"/>
              <a:gd name="csX35" fmla="*/ 288588 w 840283"/>
              <a:gd name="csY35" fmla="*/ 791434 h 896433"/>
              <a:gd name="csX36" fmla="*/ 288588 w 840283"/>
              <a:gd name="csY36" fmla="*/ 847097 h 896433"/>
              <a:gd name="csX37" fmla="*/ 337999 w 840283"/>
              <a:gd name="csY37" fmla="*/ 896433 h 896433"/>
              <a:gd name="csX38" fmla="*/ 502420 w 840283"/>
              <a:gd name="csY38" fmla="*/ 896433 h 896433"/>
              <a:gd name="csX39" fmla="*/ 551756 w 840283"/>
              <a:gd name="csY39" fmla="*/ 847097 h 896433"/>
              <a:gd name="csX40" fmla="*/ 551756 w 840283"/>
              <a:gd name="csY40" fmla="*/ 791434 h 896433"/>
              <a:gd name="csX41" fmla="*/ 637258 w 840283"/>
              <a:gd name="csY41" fmla="*/ 627985 h 896433"/>
              <a:gd name="csX42" fmla="*/ 720825 w 840283"/>
              <a:gd name="csY42" fmla="*/ 420255 h 896433"/>
              <a:gd name="csX43" fmla="*/ 420264 w 840283"/>
              <a:gd name="csY43" fmla="*/ 119693 h 896433"/>
              <a:gd name="csX44" fmla="*/ 406121 w 840283"/>
              <a:gd name="csY44" fmla="*/ 148045 h 896433"/>
              <a:gd name="csX45" fmla="*/ 406121 w 840283"/>
              <a:gd name="csY45" fmla="*/ 213567 h 896433"/>
              <a:gd name="csX46" fmla="*/ 398977 w 840283"/>
              <a:gd name="csY46" fmla="*/ 212004 h 896433"/>
              <a:gd name="csX47" fmla="*/ 399014 w 840283"/>
              <a:gd name="csY47" fmla="*/ 212079 h 896433"/>
              <a:gd name="csX48" fmla="*/ 398903 w 840283"/>
              <a:gd name="csY48" fmla="*/ 212079 h 896433"/>
              <a:gd name="csX49" fmla="*/ 334051 w 840283"/>
              <a:gd name="csY49" fmla="*/ 277042 h 896433"/>
              <a:gd name="csX50" fmla="*/ 398903 w 840283"/>
              <a:gd name="csY50" fmla="*/ 341857 h 896433"/>
              <a:gd name="csX51" fmla="*/ 398903 w 840283"/>
              <a:gd name="csY51" fmla="*/ 341820 h 896433"/>
              <a:gd name="csX52" fmla="*/ 399014 w 840283"/>
              <a:gd name="csY52" fmla="*/ 341820 h 896433"/>
              <a:gd name="csX53" fmla="*/ 406158 w 840283"/>
              <a:gd name="csY53" fmla="*/ 340294 h 896433"/>
              <a:gd name="csX54" fmla="*/ 406158 w 840283"/>
              <a:gd name="csY54" fmla="*/ 406374 h 896433"/>
              <a:gd name="csX55" fmla="*/ 323111 w 840283"/>
              <a:gd name="csY55" fmla="*/ 406374 h 896433"/>
              <a:gd name="csX56" fmla="*/ 311354 w 840283"/>
              <a:gd name="csY56" fmla="*/ 412810 h 896433"/>
              <a:gd name="csX57" fmla="*/ 310386 w 840283"/>
              <a:gd name="csY57" fmla="*/ 426205 h 896433"/>
              <a:gd name="csX58" fmla="*/ 313810 w 840283"/>
              <a:gd name="csY58" fmla="*/ 441646 h 896433"/>
              <a:gd name="csX59" fmla="*/ 276900 w 840283"/>
              <a:gd name="csY59" fmla="*/ 478443 h 896433"/>
              <a:gd name="csX60" fmla="*/ 240065 w 840283"/>
              <a:gd name="csY60" fmla="*/ 441646 h 896433"/>
              <a:gd name="csX61" fmla="*/ 243488 w 840283"/>
              <a:gd name="csY61" fmla="*/ 426205 h 896433"/>
              <a:gd name="csX62" fmla="*/ 242558 w 840283"/>
              <a:gd name="csY62" fmla="*/ 412810 h 896433"/>
              <a:gd name="csX63" fmla="*/ 230763 w 840283"/>
              <a:gd name="csY63" fmla="*/ 406374 h 896433"/>
              <a:gd name="csX64" fmla="*/ 147903 w 840283"/>
              <a:gd name="csY64" fmla="*/ 406374 h 896433"/>
              <a:gd name="csX65" fmla="*/ 406117 w 840283"/>
              <a:gd name="csY65" fmla="*/ 148122 h 896433"/>
              <a:gd name="csX66" fmla="*/ 434138 w 840283"/>
              <a:gd name="csY66" fmla="*/ 148045 h 896433"/>
              <a:gd name="csX67" fmla="*/ 692389 w 840283"/>
              <a:gd name="csY67" fmla="*/ 406297 h 896433"/>
              <a:gd name="csX68" fmla="*/ 626868 w 840283"/>
              <a:gd name="csY68" fmla="*/ 406297 h 896433"/>
              <a:gd name="csX69" fmla="*/ 628430 w 840283"/>
              <a:gd name="csY69" fmla="*/ 399041 h 896433"/>
              <a:gd name="csX70" fmla="*/ 563504 w 840283"/>
              <a:gd name="csY70" fmla="*/ 334189 h 896433"/>
              <a:gd name="csX71" fmla="*/ 563467 w 840283"/>
              <a:gd name="csY71" fmla="*/ 334189 h 896433"/>
              <a:gd name="csX72" fmla="*/ 498652 w 840283"/>
              <a:gd name="csY72" fmla="*/ 399041 h 896433"/>
              <a:gd name="csX73" fmla="*/ 500215 w 840283"/>
              <a:gd name="csY73" fmla="*/ 406297 h 896433"/>
              <a:gd name="csX74" fmla="*/ 434135 w 840283"/>
              <a:gd name="csY74" fmla="*/ 406371 h 896433"/>
              <a:gd name="csX75" fmla="*/ 434135 w 840283"/>
              <a:gd name="csY75" fmla="*/ 323102 h 896433"/>
              <a:gd name="csX76" fmla="*/ 427698 w 840283"/>
              <a:gd name="csY76" fmla="*/ 311344 h 896433"/>
              <a:gd name="csX77" fmla="*/ 414304 w 840283"/>
              <a:gd name="csY77" fmla="*/ 310377 h 896433"/>
              <a:gd name="csX78" fmla="*/ 398900 w 840283"/>
              <a:gd name="csY78" fmla="*/ 313800 h 896433"/>
              <a:gd name="csX79" fmla="*/ 362065 w 840283"/>
              <a:gd name="csY79" fmla="*/ 276965 h 896433"/>
              <a:gd name="csX80" fmla="*/ 398900 w 840283"/>
              <a:gd name="csY80" fmla="*/ 240055 h 896433"/>
              <a:gd name="csX81" fmla="*/ 414304 w 840283"/>
              <a:gd name="csY81" fmla="*/ 243478 h 896433"/>
              <a:gd name="csX82" fmla="*/ 414304 w 840283"/>
              <a:gd name="csY82" fmla="*/ 243516 h 896433"/>
              <a:gd name="csX83" fmla="*/ 427698 w 840283"/>
              <a:gd name="csY83" fmla="*/ 242548 h 896433"/>
              <a:gd name="csX84" fmla="*/ 434135 w 840283"/>
              <a:gd name="csY84" fmla="*/ 230791 h 896433"/>
              <a:gd name="csX85" fmla="*/ 563506 w 840283"/>
              <a:gd name="csY85" fmla="*/ 362244 h 896433"/>
              <a:gd name="csX86" fmla="*/ 600416 w 840283"/>
              <a:gd name="csY86" fmla="*/ 399041 h 896433"/>
              <a:gd name="csX87" fmla="*/ 596993 w 840283"/>
              <a:gd name="csY87" fmla="*/ 414445 h 896433"/>
              <a:gd name="csX88" fmla="*/ 597030 w 840283"/>
              <a:gd name="csY88" fmla="*/ 414520 h 896433"/>
              <a:gd name="csX89" fmla="*/ 597960 w 840283"/>
              <a:gd name="csY89" fmla="*/ 427914 h 896433"/>
              <a:gd name="csX90" fmla="*/ 609718 w 840283"/>
              <a:gd name="csY90" fmla="*/ 434388 h 896433"/>
              <a:gd name="csX91" fmla="*/ 692355 w 840283"/>
              <a:gd name="csY91" fmla="*/ 434388 h 896433"/>
              <a:gd name="csX92" fmla="*/ 617048 w 840283"/>
              <a:gd name="csY92" fmla="*/ 608705 h 896433"/>
              <a:gd name="csX93" fmla="*/ 546541 w 840283"/>
              <a:gd name="csY93" fmla="*/ 705888 h 896433"/>
              <a:gd name="csX94" fmla="*/ 434137 w 840283"/>
              <a:gd name="csY94" fmla="*/ 705888 h 896433"/>
              <a:gd name="csX95" fmla="*/ 434137 w 840283"/>
              <a:gd name="csY95" fmla="*/ 626898 h 896433"/>
              <a:gd name="csX96" fmla="*/ 441392 w 840283"/>
              <a:gd name="csY96" fmla="*/ 628460 h 896433"/>
              <a:gd name="csX97" fmla="*/ 506244 w 840283"/>
              <a:gd name="csY97" fmla="*/ 563608 h 896433"/>
              <a:gd name="csX98" fmla="*/ 441392 w 840283"/>
              <a:gd name="csY98" fmla="*/ 498682 h 896433"/>
              <a:gd name="csX99" fmla="*/ 434137 w 840283"/>
              <a:gd name="csY99" fmla="*/ 500245 h 896433"/>
              <a:gd name="csX100" fmla="*/ 434137 w 840283"/>
              <a:gd name="csY100" fmla="*/ 434351 h 896433"/>
              <a:gd name="csX101" fmla="*/ 517406 w 840283"/>
              <a:gd name="csY101" fmla="*/ 434351 h 896433"/>
              <a:gd name="csX102" fmla="*/ 529201 w 840283"/>
              <a:gd name="csY102" fmla="*/ 427914 h 896433"/>
              <a:gd name="csX103" fmla="*/ 530131 w 840283"/>
              <a:gd name="csY103" fmla="*/ 414520 h 896433"/>
              <a:gd name="csX104" fmla="*/ 526708 w 840283"/>
              <a:gd name="csY104" fmla="*/ 399116 h 896433"/>
              <a:gd name="csX105" fmla="*/ 563543 w 840283"/>
              <a:gd name="csY105" fmla="*/ 362318 h 896433"/>
              <a:gd name="csX106" fmla="*/ 14028 w 840283"/>
              <a:gd name="csY106" fmla="*/ 406074 h 896433"/>
              <a:gd name="csX107" fmla="*/ 14065 w 840283"/>
              <a:gd name="csY107" fmla="*/ 406148 h 896433"/>
              <a:gd name="csX108" fmla="*/ 4093 w 840283"/>
              <a:gd name="csY108" fmla="*/ 410241 h 896433"/>
              <a:gd name="csX109" fmla="*/ 1 w 840283"/>
              <a:gd name="csY109" fmla="*/ 420213 h 896433"/>
              <a:gd name="csX110" fmla="*/ 4131 w 840283"/>
              <a:gd name="csY110" fmla="*/ 430073 h 896433"/>
              <a:gd name="csX111" fmla="*/ 14065 w 840283"/>
              <a:gd name="csY111" fmla="*/ 434166 h 896433"/>
              <a:gd name="csX112" fmla="*/ 80963 w 840283"/>
              <a:gd name="csY112" fmla="*/ 434166 h 896433"/>
              <a:gd name="csX113" fmla="*/ 90898 w 840283"/>
              <a:gd name="csY113" fmla="*/ 430073 h 896433"/>
              <a:gd name="csX114" fmla="*/ 95028 w 840283"/>
              <a:gd name="csY114" fmla="*/ 420213 h 896433"/>
              <a:gd name="csX115" fmla="*/ 90935 w 840283"/>
              <a:gd name="csY115" fmla="*/ 410241 h 896433"/>
              <a:gd name="csX116" fmla="*/ 80963 w 840283"/>
              <a:gd name="csY116" fmla="*/ 406148 h 896433"/>
              <a:gd name="csX117" fmla="*/ 759321 w 840283"/>
              <a:gd name="csY117" fmla="*/ 406074 h 896433"/>
              <a:gd name="csX118" fmla="*/ 759358 w 840283"/>
              <a:gd name="csY118" fmla="*/ 406148 h 896433"/>
              <a:gd name="csX119" fmla="*/ 745406 w 840283"/>
              <a:gd name="csY119" fmla="*/ 420213 h 896433"/>
              <a:gd name="csX120" fmla="*/ 759358 w 840283"/>
              <a:gd name="csY120" fmla="*/ 434165 h 896433"/>
              <a:gd name="csX121" fmla="*/ 826369 w 840283"/>
              <a:gd name="csY121" fmla="*/ 434165 h 896433"/>
              <a:gd name="csX122" fmla="*/ 826331 w 840283"/>
              <a:gd name="csY122" fmla="*/ 434165 h 896433"/>
              <a:gd name="csX123" fmla="*/ 840284 w 840283"/>
              <a:gd name="csY123" fmla="*/ 420213 h 896433"/>
              <a:gd name="csX124" fmla="*/ 826331 w 840283"/>
              <a:gd name="csY124" fmla="*/ 406148 h 896433"/>
              <a:gd name="csX125" fmla="*/ 147902 w 840283"/>
              <a:gd name="csY125" fmla="*/ 434313 h 896433"/>
              <a:gd name="csX126" fmla="*/ 213572 w 840283"/>
              <a:gd name="csY126" fmla="*/ 434313 h 896433"/>
              <a:gd name="csX127" fmla="*/ 212009 w 840283"/>
              <a:gd name="csY127" fmla="*/ 441457 h 896433"/>
              <a:gd name="csX128" fmla="*/ 212084 w 840283"/>
              <a:gd name="csY128" fmla="*/ 441494 h 896433"/>
              <a:gd name="csX129" fmla="*/ 212084 w 840283"/>
              <a:gd name="csY129" fmla="*/ 441606 h 896433"/>
              <a:gd name="csX130" fmla="*/ 276936 w 840283"/>
              <a:gd name="csY130" fmla="*/ 506421 h 896433"/>
              <a:gd name="csX131" fmla="*/ 341862 w 840283"/>
              <a:gd name="csY131" fmla="*/ 441606 h 896433"/>
              <a:gd name="csX132" fmla="*/ 341825 w 840283"/>
              <a:gd name="csY132" fmla="*/ 441606 h 896433"/>
              <a:gd name="csX133" fmla="*/ 341825 w 840283"/>
              <a:gd name="csY133" fmla="*/ 441569 h 896433"/>
              <a:gd name="csX134" fmla="*/ 341825 w 840283"/>
              <a:gd name="csY134" fmla="*/ 441532 h 896433"/>
              <a:gd name="csX135" fmla="*/ 341825 w 840283"/>
              <a:gd name="csY135" fmla="*/ 441494 h 896433"/>
              <a:gd name="csX136" fmla="*/ 340299 w 840283"/>
              <a:gd name="csY136" fmla="*/ 434351 h 896433"/>
              <a:gd name="csX137" fmla="*/ 406156 w 840283"/>
              <a:gd name="csY137" fmla="*/ 434351 h 896433"/>
              <a:gd name="csX138" fmla="*/ 406156 w 840283"/>
              <a:gd name="csY138" fmla="*/ 517397 h 896433"/>
              <a:gd name="csX139" fmla="*/ 412593 w 840283"/>
              <a:gd name="csY139" fmla="*/ 529192 h 896433"/>
              <a:gd name="csX140" fmla="*/ 425987 w 840283"/>
              <a:gd name="csY140" fmla="*/ 530122 h 896433"/>
              <a:gd name="csX141" fmla="*/ 441391 w 840283"/>
              <a:gd name="csY141" fmla="*/ 526699 h 896433"/>
              <a:gd name="csX142" fmla="*/ 478226 w 840283"/>
              <a:gd name="csY142" fmla="*/ 563609 h 896433"/>
              <a:gd name="csX143" fmla="*/ 441391 w 840283"/>
              <a:gd name="csY143" fmla="*/ 600444 h 896433"/>
              <a:gd name="csX144" fmla="*/ 425987 w 840283"/>
              <a:gd name="csY144" fmla="*/ 597021 h 896433"/>
              <a:gd name="csX145" fmla="*/ 412593 w 840283"/>
              <a:gd name="csY145" fmla="*/ 597951 h 896433"/>
              <a:gd name="csX146" fmla="*/ 406156 w 840283"/>
              <a:gd name="csY146" fmla="*/ 609746 h 896433"/>
              <a:gd name="csX147" fmla="*/ 406156 w 840283"/>
              <a:gd name="csY147" fmla="*/ 705891 h 896433"/>
              <a:gd name="csX148" fmla="*/ 293866 w 840283"/>
              <a:gd name="csY148" fmla="*/ 705891 h 896433"/>
              <a:gd name="csX149" fmla="*/ 223322 w 840283"/>
              <a:gd name="csY149" fmla="*/ 608707 h 896433"/>
              <a:gd name="csX150" fmla="*/ 147940 w 840283"/>
              <a:gd name="csY150" fmla="*/ 434390 h 896433"/>
              <a:gd name="csX151" fmla="*/ 179453 w 840283"/>
              <a:gd name="csY151" fmla="*/ 646026 h 896433"/>
              <a:gd name="csX152" fmla="*/ 179491 w 840283"/>
              <a:gd name="csY152" fmla="*/ 646063 h 896433"/>
              <a:gd name="csX153" fmla="*/ 170412 w 840283"/>
              <a:gd name="csY153" fmla="*/ 650156 h 896433"/>
              <a:gd name="csX154" fmla="*/ 123047 w 840283"/>
              <a:gd name="csY154" fmla="*/ 697408 h 896433"/>
              <a:gd name="csX155" fmla="*/ 118917 w 840283"/>
              <a:gd name="csY155" fmla="*/ 707343 h 896433"/>
              <a:gd name="csX156" fmla="*/ 123047 w 840283"/>
              <a:gd name="csY156" fmla="*/ 717277 h 896433"/>
              <a:gd name="csX157" fmla="*/ 132982 w 840283"/>
              <a:gd name="csY157" fmla="*/ 721407 h 896433"/>
              <a:gd name="csX158" fmla="*/ 142916 w 840283"/>
              <a:gd name="csY158" fmla="*/ 717277 h 896433"/>
              <a:gd name="csX159" fmla="*/ 190281 w 840283"/>
              <a:gd name="csY159" fmla="*/ 669912 h 896433"/>
              <a:gd name="csX160" fmla="*/ 190281 w 840283"/>
              <a:gd name="csY160" fmla="*/ 650156 h 896433"/>
              <a:gd name="csX161" fmla="*/ 179491 w 840283"/>
              <a:gd name="csY161" fmla="*/ 646063 h 896433"/>
              <a:gd name="csX162" fmla="*/ 659161 w 840283"/>
              <a:gd name="csY162" fmla="*/ 646063 h 896433"/>
              <a:gd name="csX163" fmla="*/ 659198 w 840283"/>
              <a:gd name="csY163" fmla="*/ 646137 h 896433"/>
              <a:gd name="csX164" fmla="*/ 650157 w 840283"/>
              <a:gd name="csY164" fmla="*/ 650156 h 896433"/>
              <a:gd name="csX165" fmla="*/ 650157 w 840283"/>
              <a:gd name="csY165" fmla="*/ 669912 h 896433"/>
              <a:gd name="csX166" fmla="*/ 697409 w 840283"/>
              <a:gd name="csY166" fmla="*/ 717277 h 896433"/>
              <a:gd name="csX167" fmla="*/ 707344 w 840283"/>
              <a:gd name="csY167" fmla="*/ 721407 h 896433"/>
              <a:gd name="csX168" fmla="*/ 717279 w 840283"/>
              <a:gd name="csY168" fmla="*/ 717277 h 896433"/>
              <a:gd name="csX169" fmla="*/ 721409 w 840283"/>
              <a:gd name="csY169" fmla="*/ 707343 h 896433"/>
              <a:gd name="csX170" fmla="*/ 717279 w 840283"/>
              <a:gd name="csY170" fmla="*/ 697408 h 896433"/>
              <a:gd name="csX171" fmla="*/ 669914 w 840283"/>
              <a:gd name="csY171" fmla="*/ 650156 h 896433"/>
              <a:gd name="csX172" fmla="*/ 659198 w 840283"/>
              <a:gd name="csY172" fmla="*/ 646137 h 896433"/>
              <a:gd name="csX173" fmla="*/ 305803 w 840283"/>
              <a:gd name="csY173" fmla="*/ 733834 h 896433"/>
              <a:gd name="csX174" fmla="*/ 534517 w 840283"/>
              <a:gd name="csY174" fmla="*/ 733834 h 896433"/>
              <a:gd name="csX175" fmla="*/ 523876 w 840283"/>
              <a:gd name="csY175" fmla="*/ 787115 h 896433"/>
              <a:gd name="csX176" fmla="*/ 316516 w 840283"/>
              <a:gd name="csY176" fmla="*/ 787189 h 896433"/>
              <a:gd name="csX177" fmla="*/ 305838 w 840283"/>
              <a:gd name="csY177" fmla="*/ 733908 h 896433"/>
              <a:gd name="csX178" fmla="*/ 316555 w 840283"/>
              <a:gd name="csY178" fmla="*/ 815094 h 896433"/>
              <a:gd name="csX179" fmla="*/ 523762 w 840283"/>
              <a:gd name="csY179" fmla="*/ 815094 h 896433"/>
              <a:gd name="csX180" fmla="*/ 523762 w 840283"/>
              <a:gd name="csY180" fmla="*/ 847055 h 896433"/>
              <a:gd name="csX181" fmla="*/ 502368 w 840283"/>
              <a:gd name="csY181" fmla="*/ 868337 h 896433"/>
              <a:gd name="csX182" fmla="*/ 337986 w 840283"/>
              <a:gd name="csY182" fmla="*/ 868412 h 896433"/>
              <a:gd name="csX183" fmla="*/ 316592 w 840283"/>
              <a:gd name="csY183" fmla="*/ 847129 h 896433"/>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 ang="0">
                <a:pos x="csX42" y="csY42"/>
              </a:cxn>
              <a:cxn ang="0">
                <a:pos x="csX43" y="csY43"/>
              </a:cxn>
              <a:cxn ang="0">
                <a:pos x="csX44" y="csY44"/>
              </a:cxn>
              <a:cxn ang="0">
                <a:pos x="csX45" y="csY45"/>
              </a:cxn>
              <a:cxn ang="0">
                <a:pos x="csX46" y="csY46"/>
              </a:cxn>
              <a:cxn ang="0">
                <a:pos x="csX47" y="csY47"/>
              </a:cxn>
              <a:cxn ang="0">
                <a:pos x="csX48" y="csY48"/>
              </a:cxn>
              <a:cxn ang="0">
                <a:pos x="csX49" y="csY49"/>
              </a:cxn>
              <a:cxn ang="0">
                <a:pos x="csX50" y="csY50"/>
              </a:cxn>
              <a:cxn ang="0">
                <a:pos x="csX51" y="csY51"/>
              </a:cxn>
              <a:cxn ang="0">
                <a:pos x="csX52" y="csY52"/>
              </a:cxn>
              <a:cxn ang="0">
                <a:pos x="csX53" y="csY53"/>
              </a:cxn>
              <a:cxn ang="0">
                <a:pos x="csX54" y="csY54"/>
              </a:cxn>
              <a:cxn ang="0">
                <a:pos x="csX55" y="csY55"/>
              </a:cxn>
              <a:cxn ang="0">
                <a:pos x="csX56" y="csY56"/>
              </a:cxn>
              <a:cxn ang="0">
                <a:pos x="csX57" y="csY57"/>
              </a:cxn>
              <a:cxn ang="0">
                <a:pos x="csX58" y="csY58"/>
              </a:cxn>
              <a:cxn ang="0">
                <a:pos x="csX59" y="csY59"/>
              </a:cxn>
              <a:cxn ang="0">
                <a:pos x="csX60" y="csY60"/>
              </a:cxn>
              <a:cxn ang="0">
                <a:pos x="csX61" y="csY61"/>
              </a:cxn>
              <a:cxn ang="0">
                <a:pos x="csX62" y="csY62"/>
              </a:cxn>
              <a:cxn ang="0">
                <a:pos x="csX63" y="csY63"/>
              </a:cxn>
              <a:cxn ang="0">
                <a:pos x="csX64" y="csY64"/>
              </a:cxn>
              <a:cxn ang="0">
                <a:pos x="csX65" y="csY65"/>
              </a:cxn>
              <a:cxn ang="0">
                <a:pos x="csX66" y="csY66"/>
              </a:cxn>
              <a:cxn ang="0">
                <a:pos x="csX67" y="csY67"/>
              </a:cxn>
              <a:cxn ang="0">
                <a:pos x="csX68" y="csY68"/>
              </a:cxn>
              <a:cxn ang="0">
                <a:pos x="csX69" y="csY69"/>
              </a:cxn>
              <a:cxn ang="0">
                <a:pos x="csX70" y="csY70"/>
              </a:cxn>
              <a:cxn ang="0">
                <a:pos x="csX71" y="csY71"/>
              </a:cxn>
              <a:cxn ang="0">
                <a:pos x="csX72" y="csY72"/>
              </a:cxn>
              <a:cxn ang="0">
                <a:pos x="csX73" y="csY73"/>
              </a:cxn>
              <a:cxn ang="0">
                <a:pos x="csX74" y="csY74"/>
              </a:cxn>
              <a:cxn ang="0">
                <a:pos x="csX75" y="csY75"/>
              </a:cxn>
              <a:cxn ang="0">
                <a:pos x="csX76" y="csY76"/>
              </a:cxn>
              <a:cxn ang="0">
                <a:pos x="csX77" y="csY77"/>
              </a:cxn>
              <a:cxn ang="0">
                <a:pos x="csX78" y="csY78"/>
              </a:cxn>
              <a:cxn ang="0">
                <a:pos x="csX79" y="csY79"/>
              </a:cxn>
              <a:cxn ang="0">
                <a:pos x="csX80" y="csY80"/>
              </a:cxn>
              <a:cxn ang="0">
                <a:pos x="csX81" y="csY81"/>
              </a:cxn>
              <a:cxn ang="0">
                <a:pos x="csX82" y="csY82"/>
              </a:cxn>
              <a:cxn ang="0">
                <a:pos x="csX83" y="csY83"/>
              </a:cxn>
              <a:cxn ang="0">
                <a:pos x="csX84" y="csY84"/>
              </a:cxn>
              <a:cxn ang="0">
                <a:pos x="csX85" y="csY85"/>
              </a:cxn>
              <a:cxn ang="0">
                <a:pos x="csX86" y="csY86"/>
              </a:cxn>
              <a:cxn ang="0">
                <a:pos x="csX87" y="csY87"/>
              </a:cxn>
              <a:cxn ang="0">
                <a:pos x="csX88" y="csY88"/>
              </a:cxn>
              <a:cxn ang="0">
                <a:pos x="csX89" y="csY89"/>
              </a:cxn>
              <a:cxn ang="0">
                <a:pos x="csX90" y="csY90"/>
              </a:cxn>
              <a:cxn ang="0">
                <a:pos x="csX91" y="csY91"/>
              </a:cxn>
              <a:cxn ang="0">
                <a:pos x="csX92" y="csY92"/>
              </a:cxn>
              <a:cxn ang="0">
                <a:pos x="csX93" y="csY93"/>
              </a:cxn>
              <a:cxn ang="0">
                <a:pos x="csX94" y="csY94"/>
              </a:cxn>
              <a:cxn ang="0">
                <a:pos x="csX95" y="csY95"/>
              </a:cxn>
              <a:cxn ang="0">
                <a:pos x="csX96" y="csY96"/>
              </a:cxn>
              <a:cxn ang="0">
                <a:pos x="csX97" y="csY97"/>
              </a:cxn>
              <a:cxn ang="0">
                <a:pos x="csX98" y="csY98"/>
              </a:cxn>
              <a:cxn ang="0">
                <a:pos x="csX99" y="csY99"/>
              </a:cxn>
              <a:cxn ang="0">
                <a:pos x="csX100" y="csY100"/>
              </a:cxn>
              <a:cxn ang="0">
                <a:pos x="csX101" y="csY101"/>
              </a:cxn>
              <a:cxn ang="0">
                <a:pos x="csX102" y="csY102"/>
              </a:cxn>
              <a:cxn ang="0">
                <a:pos x="csX103" y="csY103"/>
              </a:cxn>
              <a:cxn ang="0">
                <a:pos x="csX104" y="csY104"/>
              </a:cxn>
              <a:cxn ang="0">
                <a:pos x="csX105" y="csY105"/>
              </a:cxn>
              <a:cxn ang="0">
                <a:pos x="csX106" y="csY106"/>
              </a:cxn>
              <a:cxn ang="0">
                <a:pos x="csX107" y="csY107"/>
              </a:cxn>
              <a:cxn ang="0">
                <a:pos x="csX108" y="csY108"/>
              </a:cxn>
              <a:cxn ang="0">
                <a:pos x="csX109" y="csY109"/>
              </a:cxn>
              <a:cxn ang="0">
                <a:pos x="csX110" y="csY110"/>
              </a:cxn>
              <a:cxn ang="0">
                <a:pos x="csX111" y="csY111"/>
              </a:cxn>
              <a:cxn ang="0">
                <a:pos x="csX112" y="csY112"/>
              </a:cxn>
              <a:cxn ang="0">
                <a:pos x="csX113" y="csY113"/>
              </a:cxn>
              <a:cxn ang="0">
                <a:pos x="csX114" y="csY114"/>
              </a:cxn>
              <a:cxn ang="0">
                <a:pos x="csX115" y="csY115"/>
              </a:cxn>
              <a:cxn ang="0">
                <a:pos x="csX116" y="csY116"/>
              </a:cxn>
              <a:cxn ang="0">
                <a:pos x="csX117" y="csY117"/>
              </a:cxn>
              <a:cxn ang="0">
                <a:pos x="csX118" y="csY118"/>
              </a:cxn>
              <a:cxn ang="0">
                <a:pos x="csX119" y="csY119"/>
              </a:cxn>
              <a:cxn ang="0">
                <a:pos x="csX120" y="csY120"/>
              </a:cxn>
              <a:cxn ang="0">
                <a:pos x="csX121" y="csY121"/>
              </a:cxn>
              <a:cxn ang="0">
                <a:pos x="csX122" y="csY122"/>
              </a:cxn>
              <a:cxn ang="0">
                <a:pos x="csX123" y="csY123"/>
              </a:cxn>
              <a:cxn ang="0">
                <a:pos x="csX124" y="csY124"/>
              </a:cxn>
              <a:cxn ang="0">
                <a:pos x="csX125" y="csY125"/>
              </a:cxn>
              <a:cxn ang="0">
                <a:pos x="csX126" y="csY126"/>
              </a:cxn>
              <a:cxn ang="0">
                <a:pos x="csX127" y="csY127"/>
              </a:cxn>
              <a:cxn ang="0">
                <a:pos x="csX128" y="csY128"/>
              </a:cxn>
              <a:cxn ang="0">
                <a:pos x="csX129" y="csY129"/>
              </a:cxn>
              <a:cxn ang="0">
                <a:pos x="csX130" y="csY130"/>
              </a:cxn>
              <a:cxn ang="0">
                <a:pos x="csX131" y="csY131"/>
              </a:cxn>
              <a:cxn ang="0">
                <a:pos x="csX132" y="csY132"/>
              </a:cxn>
              <a:cxn ang="0">
                <a:pos x="csX133" y="csY133"/>
              </a:cxn>
              <a:cxn ang="0">
                <a:pos x="csX134" y="csY134"/>
              </a:cxn>
              <a:cxn ang="0">
                <a:pos x="csX135" y="csY135"/>
              </a:cxn>
              <a:cxn ang="0">
                <a:pos x="csX136" y="csY136"/>
              </a:cxn>
              <a:cxn ang="0">
                <a:pos x="csX137" y="csY137"/>
              </a:cxn>
              <a:cxn ang="0">
                <a:pos x="csX138" y="csY138"/>
              </a:cxn>
              <a:cxn ang="0">
                <a:pos x="csX139" y="csY139"/>
              </a:cxn>
              <a:cxn ang="0">
                <a:pos x="csX140" y="csY140"/>
              </a:cxn>
              <a:cxn ang="0">
                <a:pos x="csX141" y="csY141"/>
              </a:cxn>
              <a:cxn ang="0">
                <a:pos x="csX142" y="csY142"/>
              </a:cxn>
              <a:cxn ang="0">
                <a:pos x="csX143" y="csY143"/>
              </a:cxn>
              <a:cxn ang="0">
                <a:pos x="csX144" y="csY144"/>
              </a:cxn>
              <a:cxn ang="0">
                <a:pos x="csX145" y="csY145"/>
              </a:cxn>
              <a:cxn ang="0">
                <a:pos x="csX146" y="csY146"/>
              </a:cxn>
              <a:cxn ang="0">
                <a:pos x="csX147" y="csY147"/>
              </a:cxn>
              <a:cxn ang="0">
                <a:pos x="csX148" y="csY148"/>
              </a:cxn>
              <a:cxn ang="0">
                <a:pos x="csX149" y="csY149"/>
              </a:cxn>
              <a:cxn ang="0">
                <a:pos x="csX150" y="csY150"/>
              </a:cxn>
              <a:cxn ang="0">
                <a:pos x="csX151" y="csY151"/>
              </a:cxn>
              <a:cxn ang="0">
                <a:pos x="csX152" y="csY152"/>
              </a:cxn>
              <a:cxn ang="0">
                <a:pos x="csX153" y="csY153"/>
              </a:cxn>
              <a:cxn ang="0">
                <a:pos x="csX154" y="csY154"/>
              </a:cxn>
              <a:cxn ang="0">
                <a:pos x="csX155" y="csY155"/>
              </a:cxn>
              <a:cxn ang="0">
                <a:pos x="csX156" y="csY156"/>
              </a:cxn>
              <a:cxn ang="0">
                <a:pos x="csX157" y="csY157"/>
              </a:cxn>
              <a:cxn ang="0">
                <a:pos x="csX158" y="csY158"/>
              </a:cxn>
              <a:cxn ang="0">
                <a:pos x="csX159" y="csY159"/>
              </a:cxn>
              <a:cxn ang="0">
                <a:pos x="csX160" y="csY160"/>
              </a:cxn>
              <a:cxn ang="0">
                <a:pos x="csX161" y="csY161"/>
              </a:cxn>
              <a:cxn ang="0">
                <a:pos x="csX162" y="csY162"/>
              </a:cxn>
              <a:cxn ang="0">
                <a:pos x="csX163" y="csY163"/>
              </a:cxn>
              <a:cxn ang="0">
                <a:pos x="csX164" y="csY164"/>
              </a:cxn>
              <a:cxn ang="0">
                <a:pos x="csX165" y="csY165"/>
              </a:cxn>
              <a:cxn ang="0">
                <a:pos x="csX166" y="csY166"/>
              </a:cxn>
              <a:cxn ang="0">
                <a:pos x="csX167" y="csY167"/>
              </a:cxn>
              <a:cxn ang="0">
                <a:pos x="csX168" y="csY168"/>
              </a:cxn>
              <a:cxn ang="0">
                <a:pos x="csX169" y="csY169"/>
              </a:cxn>
              <a:cxn ang="0">
                <a:pos x="csX170" y="csY170"/>
              </a:cxn>
              <a:cxn ang="0">
                <a:pos x="csX171" y="csY171"/>
              </a:cxn>
              <a:cxn ang="0">
                <a:pos x="csX172" y="csY172"/>
              </a:cxn>
              <a:cxn ang="0">
                <a:pos x="csX173" y="csY173"/>
              </a:cxn>
              <a:cxn ang="0">
                <a:pos x="csX174" y="csY174"/>
              </a:cxn>
              <a:cxn ang="0">
                <a:pos x="csX175" y="csY175"/>
              </a:cxn>
              <a:cxn ang="0">
                <a:pos x="csX176" y="csY176"/>
              </a:cxn>
              <a:cxn ang="0">
                <a:pos x="csX177" y="csY177"/>
              </a:cxn>
              <a:cxn ang="0">
                <a:pos x="csX178" y="csY178"/>
              </a:cxn>
              <a:cxn ang="0">
                <a:pos x="csX179" y="csY179"/>
              </a:cxn>
              <a:cxn ang="0">
                <a:pos x="csX180" y="csY180"/>
              </a:cxn>
              <a:cxn ang="0">
                <a:pos x="csX181" y="csY181"/>
              </a:cxn>
              <a:cxn ang="0">
                <a:pos x="csX182" y="csY182"/>
              </a:cxn>
              <a:cxn ang="0">
                <a:pos x="csX183" y="csY183"/>
              </a:cxn>
            </a:cxnLst>
            <a:rect l="l" t="t" r="r" b="b"/>
            <a:pathLst>
              <a:path w="840283" h="896433">
                <a:moveTo>
                  <a:pt x="420185" y="0"/>
                </a:moveTo>
                <a:cubicBezTo>
                  <a:pt x="416465" y="0"/>
                  <a:pt x="412893" y="1451"/>
                  <a:pt x="410251" y="4093"/>
                </a:cubicBezTo>
                <a:cubicBezTo>
                  <a:pt x="407609" y="6734"/>
                  <a:pt x="406121" y="10344"/>
                  <a:pt x="406158" y="14065"/>
                </a:cubicBezTo>
                <a:lnTo>
                  <a:pt x="406158" y="80962"/>
                </a:lnTo>
                <a:cubicBezTo>
                  <a:pt x="406121" y="84720"/>
                  <a:pt x="407609" y="88292"/>
                  <a:pt x="410251" y="90934"/>
                </a:cubicBezTo>
                <a:cubicBezTo>
                  <a:pt x="412893" y="93576"/>
                  <a:pt x="416464" y="95064"/>
                  <a:pt x="420185" y="95027"/>
                </a:cubicBezTo>
                <a:cubicBezTo>
                  <a:pt x="423906" y="95027"/>
                  <a:pt x="427478" y="93539"/>
                  <a:pt x="430083" y="90897"/>
                </a:cubicBezTo>
                <a:cubicBezTo>
                  <a:pt x="432725" y="88255"/>
                  <a:pt x="434176" y="84683"/>
                  <a:pt x="434138" y="80962"/>
                </a:cubicBezTo>
                <a:lnTo>
                  <a:pt x="434138" y="14065"/>
                </a:lnTo>
                <a:cubicBezTo>
                  <a:pt x="434176" y="10344"/>
                  <a:pt x="432725" y="6772"/>
                  <a:pt x="430083" y="4130"/>
                </a:cubicBezTo>
                <a:cubicBezTo>
                  <a:pt x="427478" y="1488"/>
                  <a:pt x="423906" y="0"/>
                  <a:pt x="420185" y="0"/>
                </a:cubicBezTo>
                <a:close/>
                <a:moveTo>
                  <a:pt x="132988" y="118986"/>
                </a:moveTo>
                <a:cubicBezTo>
                  <a:pt x="129267" y="119024"/>
                  <a:pt x="125658" y="120512"/>
                  <a:pt x="123053" y="123153"/>
                </a:cubicBezTo>
                <a:cubicBezTo>
                  <a:pt x="117621" y="128623"/>
                  <a:pt x="117621" y="137441"/>
                  <a:pt x="123053" y="142873"/>
                </a:cubicBezTo>
                <a:lnTo>
                  <a:pt x="170418" y="190238"/>
                </a:lnTo>
                <a:cubicBezTo>
                  <a:pt x="173023" y="192880"/>
                  <a:pt x="176594" y="194368"/>
                  <a:pt x="180353" y="194368"/>
                </a:cubicBezTo>
                <a:cubicBezTo>
                  <a:pt x="184073" y="194368"/>
                  <a:pt x="187645" y="192880"/>
                  <a:pt x="190287" y="190238"/>
                </a:cubicBezTo>
                <a:cubicBezTo>
                  <a:pt x="192892" y="187634"/>
                  <a:pt x="194380" y="184062"/>
                  <a:pt x="194380" y="180341"/>
                </a:cubicBezTo>
                <a:cubicBezTo>
                  <a:pt x="194380" y="176620"/>
                  <a:pt x="192892" y="173048"/>
                  <a:pt x="190287" y="170406"/>
                </a:cubicBezTo>
                <a:lnTo>
                  <a:pt x="142922" y="123153"/>
                </a:lnTo>
                <a:cubicBezTo>
                  <a:pt x="140281" y="120512"/>
                  <a:pt x="136709" y="119024"/>
                  <a:pt x="132988" y="118986"/>
                </a:cubicBezTo>
                <a:close/>
                <a:moveTo>
                  <a:pt x="706497" y="119024"/>
                </a:moveTo>
                <a:lnTo>
                  <a:pt x="706497" y="119061"/>
                </a:lnTo>
                <a:cubicBezTo>
                  <a:pt x="703074" y="119247"/>
                  <a:pt x="699837" y="120735"/>
                  <a:pt x="697419" y="123154"/>
                </a:cubicBezTo>
                <a:lnTo>
                  <a:pt x="650166" y="170406"/>
                </a:lnTo>
                <a:cubicBezTo>
                  <a:pt x="647525" y="173048"/>
                  <a:pt x="646036" y="176620"/>
                  <a:pt x="646036" y="180341"/>
                </a:cubicBezTo>
                <a:cubicBezTo>
                  <a:pt x="646036" y="184062"/>
                  <a:pt x="647525" y="187633"/>
                  <a:pt x="650166" y="190275"/>
                </a:cubicBezTo>
                <a:cubicBezTo>
                  <a:pt x="655636" y="195707"/>
                  <a:pt x="664454" y="195707"/>
                  <a:pt x="669923" y="190275"/>
                </a:cubicBezTo>
                <a:lnTo>
                  <a:pt x="717288" y="142910"/>
                </a:lnTo>
                <a:lnTo>
                  <a:pt x="717288" y="142873"/>
                </a:lnTo>
                <a:cubicBezTo>
                  <a:pt x="722683" y="137404"/>
                  <a:pt x="722683" y="128623"/>
                  <a:pt x="717288" y="123153"/>
                </a:cubicBezTo>
                <a:cubicBezTo>
                  <a:pt x="714460" y="120289"/>
                  <a:pt x="710516" y="118800"/>
                  <a:pt x="706498" y="119061"/>
                </a:cubicBezTo>
                <a:close/>
                <a:moveTo>
                  <a:pt x="420185" y="119693"/>
                </a:moveTo>
                <a:cubicBezTo>
                  <a:pt x="254317" y="119693"/>
                  <a:pt x="119519" y="254424"/>
                  <a:pt x="119519" y="420255"/>
                </a:cubicBezTo>
                <a:cubicBezTo>
                  <a:pt x="119556" y="499096"/>
                  <a:pt x="150476" y="573064"/>
                  <a:pt x="203086" y="627985"/>
                </a:cubicBezTo>
                <a:cubicBezTo>
                  <a:pt x="243456" y="670141"/>
                  <a:pt x="288588" y="737971"/>
                  <a:pt x="288588" y="791434"/>
                </a:cubicBezTo>
                <a:lnTo>
                  <a:pt x="288588" y="847097"/>
                </a:lnTo>
                <a:cubicBezTo>
                  <a:pt x="288588" y="874221"/>
                  <a:pt x="310875" y="896433"/>
                  <a:pt x="337999" y="896433"/>
                </a:cubicBezTo>
                <a:lnTo>
                  <a:pt x="502420" y="896433"/>
                </a:lnTo>
                <a:cubicBezTo>
                  <a:pt x="529544" y="896433"/>
                  <a:pt x="551756" y="874221"/>
                  <a:pt x="551756" y="847097"/>
                </a:cubicBezTo>
                <a:lnTo>
                  <a:pt x="551756" y="791434"/>
                </a:lnTo>
                <a:cubicBezTo>
                  <a:pt x="551756" y="737931"/>
                  <a:pt x="596851" y="670143"/>
                  <a:pt x="637258" y="627985"/>
                </a:cubicBezTo>
                <a:cubicBezTo>
                  <a:pt x="689832" y="573068"/>
                  <a:pt x="720751" y="499103"/>
                  <a:pt x="720825" y="420255"/>
                </a:cubicBezTo>
                <a:cubicBezTo>
                  <a:pt x="720825" y="254424"/>
                  <a:pt x="586094" y="119693"/>
                  <a:pt x="420264" y="119693"/>
                </a:cubicBezTo>
                <a:close/>
                <a:moveTo>
                  <a:pt x="406121" y="148045"/>
                </a:moveTo>
                <a:lnTo>
                  <a:pt x="406121" y="213567"/>
                </a:lnTo>
                <a:cubicBezTo>
                  <a:pt x="403665" y="213306"/>
                  <a:pt x="401470" y="212004"/>
                  <a:pt x="398977" y="212004"/>
                </a:cubicBezTo>
                <a:lnTo>
                  <a:pt x="399014" y="212079"/>
                </a:lnTo>
                <a:lnTo>
                  <a:pt x="398903" y="212079"/>
                </a:lnTo>
                <a:cubicBezTo>
                  <a:pt x="363221" y="212079"/>
                  <a:pt x="334051" y="241360"/>
                  <a:pt x="334051" y="277042"/>
                </a:cubicBezTo>
                <a:cubicBezTo>
                  <a:pt x="334051" y="312686"/>
                  <a:pt x="363221" y="341857"/>
                  <a:pt x="398903" y="341857"/>
                </a:cubicBezTo>
                <a:lnTo>
                  <a:pt x="398903" y="341820"/>
                </a:lnTo>
                <a:lnTo>
                  <a:pt x="399014" y="341820"/>
                </a:lnTo>
                <a:cubicBezTo>
                  <a:pt x="401470" y="341820"/>
                  <a:pt x="403702" y="340555"/>
                  <a:pt x="406158" y="340294"/>
                </a:cubicBezTo>
                <a:lnTo>
                  <a:pt x="406158" y="406374"/>
                </a:lnTo>
                <a:lnTo>
                  <a:pt x="323111" y="406374"/>
                </a:lnTo>
                <a:cubicBezTo>
                  <a:pt x="318349" y="406374"/>
                  <a:pt x="313921" y="408792"/>
                  <a:pt x="311354" y="412810"/>
                </a:cubicBezTo>
                <a:cubicBezTo>
                  <a:pt x="308749" y="416829"/>
                  <a:pt x="308414" y="421852"/>
                  <a:pt x="310386" y="426205"/>
                </a:cubicBezTo>
                <a:cubicBezTo>
                  <a:pt x="312619" y="431041"/>
                  <a:pt x="313810" y="436325"/>
                  <a:pt x="313810" y="441646"/>
                </a:cubicBezTo>
                <a:cubicBezTo>
                  <a:pt x="313810" y="462183"/>
                  <a:pt x="297438" y="478443"/>
                  <a:pt x="276900" y="478443"/>
                </a:cubicBezTo>
                <a:cubicBezTo>
                  <a:pt x="256399" y="478443"/>
                  <a:pt x="240065" y="462147"/>
                  <a:pt x="240065" y="441646"/>
                </a:cubicBezTo>
                <a:cubicBezTo>
                  <a:pt x="240065" y="436325"/>
                  <a:pt x="241256" y="431041"/>
                  <a:pt x="243488" y="426205"/>
                </a:cubicBezTo>
                <a:cubicBezTo>
                  <a:pt x="245497" y="421851"/>
                  <a:pt x="245125" y="416828"/>
                  <a:pt x="242558" y="412810"/>
                </a:cubicBezTo>
                <a:cubicBezTo>
                  <a:pt x="239991" y="408793"/>
                  <a:pt x="235563" y="406374"/>
                  <a:pt x="230763" y="406374"/>
                </a:cubicBezTo>
                <a:lnTo>
                  <a:pt x="147903" y="406374"/>
                </a:lnTo>
                <a:cubicBezTo>
                  <a:pt x="154935" y="266852"/>
                  <a:pt x="266594" y="155190"/>
                  <a:pt x="406117" y="148122"/>
                </a:cubicBezTo>
                <a:close/>
                <a:moveTo>
                  <a:pt x="434138" y="148045"/>
                </a:moveTo>
                <a:cubicBezTo>
                  <a:pt x="573736" y="155077"/>
                  <a:pt x="685360" y="266736"/>
                  <a:pt x="692389" y="406297"/>
                </a:cubicBezTo>
                <a:lnTo>
                  <a:pt x="626868" y="406297"/>
                </a:lnTo>
                <a:cubicBezTo>
                  <a:pt x="627128" y="403841"/>
                  <a:pt x="628430" y="401534"/>
                  <a:pt x="628430" y="399041"/>
                </a:cubicBezTo>
                <a:cubicBezTo>
                  <a:pt x="628430" y="363397"/>
                  <a:pt x="599148" y="334189"/>
                  <a:pt x="563504" y="334189"/>
                </a:cubicBezTo>
                <a:lnTo>
                  <a:pt x="563467" y="334189"/>
                </a:lnTo>
                <a:cubicBezTo>
                  <a:pt x="527822" y="334227"/>
                  <a:pt x="498652" y="363397"/>
                  <a:pt x="498652" y="399041"/>
                </a:cubicBezTo>
                <a:cubicBezTo>
                  <a:pt x="498652" y="401534"/>
                  <a:pt x="499917" y="403804"/>
                  <a:pt x="500215" y="406297"/>
                </a:cubicBezTo>
                <a:lnTo>
                  <a:pt x="434135" y="406371"/>
                </a:lnTo>
                <a:lnTo>
                  <a:pt x="434135" y="323102"/>
                </a:lnTo>
                <a:cubicBezTo>
                  <a:pt x="434135" y="318339"/>
                  <a:pt x="431716" y="313912"/>
                  <a:pt x="427698" y="311344"/>
                </a:cubicBezTo>
                <a:cubicBezTo>
                  <a:pt x="423680" y="308777"/>
                  <a:pt x="418657" y="308405"/>
                  <a:pt x="414304" y="310377"/>
                </a:cubicBezTo>
                <a:cubicBezTo>
                  <a:pt x="409467" y="312609"/>
                  <a:pt x="404221" y="313800"/>
                  <a:pt x="398900" y="313800"/>
                </a:cubicBezTo>
                <a:cubicBezTo>
                  <a:pt x="378400" y="313800"/>
                  <a:pt x="362065" y="297503"/>
                  <a:pt x="362065" y="276965"/>
                </a:cubicBezTo>
                <a:cubicBezTo>
                  <a:pt x="362065" y="256426"/>
                  <a:pt x="378361" y="240055"/>
                  <a:pt x="398900" y="240055"/>
                </a:cubicBezTo>
                <a:cubicBezTo>
                  <a:pt x="404221" y="240055"/>
                  <a:pt x="409467" y="241246"/>
                  <a:pt x="414304" y="243478"/>
                </a:cubicBezTo>
                <a:lnTo>
                  <a:pt x="414304" y="243516"/>
                </a:lnTo>
                <a:cubicBezTo>
                  <a:pt x="418657" y="245488"/>
                  <a:pt x="423680" y="245115"/>
                  <a:pt x="427698" y="242548"/>
                </a:cubicBezTo>
                <a:cubicBezTo>
                  <a:pt x="431716" y="239981"/>
                  <a:pt x="434135" y="235553"/>
                  <a:pt x="434135" y="230791"/>
                </a:cubicBezTo>
                <a:close/>
                <a:moveTo>
                  <a:pt x="563506" y="362244"/>
                </a:moveTo>
                <a:cubicBezTo>
                  <a:pt x="584044" y="362244"/>
                  <a:pt x="600416" y="378503"/>
                  <a:pt x="600416" y="399041"/>
                </a:cubicBezTo>
                <a:cubicBezTo>
                  <a:pt x="600416" y="404362"/>
                  <a:pt x="599225" y="409609"/>
                  <a:pt x="596993" y="414445"/>
                </a:cubicBezTo>
                <a:lnTo>
                  <a:pt x="597030" y="414520"/>
                </a:lnTo>
                <a:cubicBezTo>
                  <a:pt x="595020" y="418836"/>
                  <a:pt x="595355" y="423896"/>
                  <a:pt x="597960" y="427914"/>
                </a:cubicBezTo>
                <a:cubicBezTo>
                  <a:pt x="600527" y="431932"/>
                  <a:pt x="604955" y="434388"/>
                  <a:pt x="609718" y="434388"/>
                </a:cubicBezTo>
                <a:lnTo>
                  <a:pt x="692355" y="434388"/>
                </a:lnTo>
                <a:cubicBezTo>
                  <a:pt x="688894" y="500616"/>
                  <a:pt x="661584" y="562194"/>
                  <a:pt x="617048" y="608705"/>
                </a:cubicBezTo>
                <a:cubicBezTo>
                  <a:pt x="592193" y="634639"/>
                  <a:pt x="565107" y="668683"/>
                  <a:pt x="546541" y="705888"/>
                </a:cubicBezTo>
                <a:lnTo>
                  <a:pt x="434137" y="705888"/>
                </a:lnTo>
                <a:lnTo>
                  <a:pt x="434137" y="626898"/>
                </a:lnTo>
                <a:cubicBezTo>
                  <a:pt x="436592" y="627158"/>
                  <a:pt x="438899" y="628460"/>
                  <a:pt x="441392" y="628460"/>
                </a:cubicBezTo>
                <a:cubicBezTo>
                  <a:pt x="477036" y="628460"/>
                  <a:pt x="506207" y="599290"/>
                  <a:pt x="506244" y="563608"/>
                </a:cubicBezTo>
                <a:cubicBezTo>
                  <a:pt x="506244" y="527927"/>
                  <a:pt x="477074" y="498682"/>
                  <a:pt x="441392" y="498682"/>
                </a:cubicBezTo>
                <a:cubicBezTo>
                  <a:pt x="438899" y="498682"/>
                  <a:pt x="436629" y="499947"/>
                  <a:pt x="434137" y="500245"/>
                </a:cubicBezTo>
                <a:lnTo>
                  <a:pt x="434137" y="434351"/>
                </a:lnTo>
                <a:lnTo>
                  <a:pt x="517406" y="434351"/>
                </a:lnTo>
                <a:cubicBezTo>
                  <a:pt x="522168" y="434351"/>
                  <a:pt x="526633" y="431932"/>
                  <a:pt x="529201" y="427914"/>
                </a:cubicBezTo>
                <a:cubicBezTo>
                  <a:pt x="531768" y="423896"/>
                  <a:pt x="532103" y="418836"/>
                  <a:pt x="530131" y="414520"/>
                </a:cubicBezTo>
                <a:cubicBezTo>
                  <a:pt x="527899" y="409683"/>
                  <a:pt x="526708" y="404437"/>
                  <a:pt x="526708" y="399116"/>
                </a:cubicBezTo>
                <a:cubicBezTo>
                  <a:pt x="526708" y="378616"/>
                  <a:pt x="543004" y="362318"/>
                  <a:pt x="563543" y="362318"/>
                </a:cubicBezTo>
                <a:close/>
                <a:moveTo>
                  <a:pt x="14028" y="406074"/>
                </a:moveTo>
                <a:lnTo>
                  <a:pt x="14065" y="406148"/>
                </a:lnTo>
                <a:cubicBezTo>
                  <a:pt x="10307" y="406111"/>
                  <a:pt x="6735" y="407599"/>
                  <a:pt x="4093" y="410241"/>
                </a:cubicBezTo>
                <a:cubicBezTo>
                  <a:pt x="1452" y="412883"/>
                  <a:pt x="-36" y="416455"/>
                  <a:pt x="1" y="420213"/>
                </a:cubicBezTo>
                <a:cubicBezTo>
                  <a:pt x="1" y="423933"/>
                  <a:pt x="1489" y="427468"/>
                  <a:pt x="4131" y="430073"/>
                </a:cubicBezTo>
                <a:cubicBezTo>
                  <a:pt x="6772" y="432715"/>
                  <a:pt x="10344" y="434166"/>
                  <a:pt x="14065" y="434166"/>
                </a:cubicBezTo>
                <a:lnTo>
                  <a:pt x="80963" y="434166"/>
                </a:lnTo>
                <a:cubicBezTo>
                  <a:pt x="84684" y="434166"/>
                  <a:pt x="88256" y="432715"/>
                  <a:pt x="90898" y="430073"/>
                </a:cubicBezTo>
                <a:cubicBezTo>
                  <a:pt x="93539" y="427468"/>
                  <a:pt x="95028" y="423934"/>
                  <a:pt x="95028" y="420213"/>
                </a:cubicBezTo>
                <a:cubicBezTo>
                  <a:pt x="95028" y="416455"/>
                  <a:pt x="93577" y="412883"/>
                  <a:pt x="90935" y="410241"/>
                </a:cubicBezTo>
                <a:cubicBezTo>
                  <a:pt x="88293" y="407599"/>
                  <a:pt x="84684" y="406111"/>
                  <a:pt x="80963" y="406148"/>
                </a:cubicBezTo>
                <a:close/>
                <a:moveTo>
                  <a:pt x="759321" y="406074"/>
                </a:moveTo>
                <a:lnTo>
                  <a:pt x="759358" y="406148"/>
                </a:lnTo>
                <a:cubicBezTo>
                  <a:pt x="751619" y="406185"/>
                  <a:pt x="745368" y="412473"/>
                  <a:pt x="745406" y="420213"/>
                </a:cubicBezTo>
                <a:cubicBezTo>
                  <a:pt x="745406" y="427877"/>
                  <a:pt x="751657" y="434128"/>
                  <a:pt x="759358" y="434165"/>
                </a:cubicBezTo>
                <a:lnTo>
                  <a:pt x="826369" y="434165"/>
                </a:lnTo>
                <a:lnTo>
                  <a:pt x="826331" y="434165"/>
                </a:lnTo>
                <a:cubicBezTo>
                  <a:pt x="834033" y="434128"/>
                  <a:pt x="840246" y="427877"/>
                  <a:pt x="840284" y="420213"/>
                </a:cubicBezTo>
                <a:cubicBezTo>
                  <a:pt x="840321" y="412474"/>
                  <a:pt x="834070" y="406185"/>
                  <a:pt x="826331" y="406148"/>
                </a:cubicBezTo>
                <a:close/>
                <a:moveTo>
                  <a:pt x="147902" y="434313"/>
                </a:moveTo>
                <a:lnTo>
                  <a:pt x="213572" y="434313"/>
                </a:lnTo>
                <a:cubicBezTo>
                  <a:pt x="213274" y="436769"/>
                  <a:pt x="212009" y="438964"/>
                  <a:pt x="212009" y="441457"/>
                </a:cubicBezTo>
                <a:lnTo>
                  <a:pt x="212084" y="441494"/>
                </a:lnTo>
                <a:lnTo>
                  <a:pt x="212084" y="441606"/>
                </a:lnTo>
                <a:cubicBezTo>
                  <a:pt x="212084" y="477251"/>
                  <a:pt x="241254" y="506421"/>
                  <a:pt x="276936" y="506421"/>
                </a:cubicBezTo>
                <a:cubicBezTo>
                  <a:pt x="312617" y="506421"/>
                  <a:pt x="341862" y="477288"/>
                  <a:pt x="341862" y="441606"/>
                </a:cubicBezTo>
                <a:lnTo>
                  <a:pt x="341825" y="441606"/>
                </a:lnTo>
                <a:lnTo>
                  <a:pt x="341825" y="441569"/>
                </a:lnTo>
                <a:lnTo>
                  <a:pt x="341825" y="441532"/>
                </a:lnTo>
                <a:lnTo>
                  <a:pt x="341825" y="441494"/>
                </a:lnTo>
                <a:cubicBezTo>
                  <a:pt x="341825" y="439039"/>
                  <a:pt x="340560" y="436806"/>
                  <a:pt x="340299" y="434351"/>
                </a:cubicBezTo>
                <a:lnTo>
                  <a:pt x="406156" y="434351"/>
                </a:lnTo>
                <a:lnTo>
                  <a:pt x="406156" y="517397"/>
                </a:lnTo>
                <a:cubicBezTo>
                  <a:pt x="406156" y="522160"/>
                  <a:pt x="408574" y="526625"/>
                  <a:pt x="412593" y="529192"/>
                </a:cubicBezTo>
                <a:cubicBezTo>
                  <a:pt x="416611" y="531760"/>
                  <a:pt x="421671" y="532094"/>
                  <a:pt x="425987" y="530122"/>
                </a:cubicBezTo>
                <a:cubicBezTo>
                  <a:pt x="430787" y="527890"/>
                  <a:pt x="436070" y="526699"/>
                  <a:pt x="441391" y="526699"/>
                </a:cubicBezTo>
                <a:cubicBezTo>
                  <a:pt x="461928" y="526699"/>
                  <a:pt x="478226" y="543071"/>
                  <a:pt x="478226" y="563609"/>
                </a:cubicBezTo>
                <a:cubicBezTo>
                  <a:pt x="478226" y="584109"/>
                  <a:pt x="461929" y="600444"/>
                  <a:pt x="441391" y="600444"/>
                </a:cubicBezTo>
                <a:cubicBezTo>
                  <a:pt x="436070" y="600444"/>
                  <a:pt x="430786" y="599253"/>
                  <a:pt x="425987" y="597021"/>
                </a:cubicBezTo>
                <a:cubicBezTo>
                  <a:pt x="421671" y="595011"/>
                  <a:pt x="416611" y="595346"/>
                  <a:pt x="412593" y="597951"/>
                </a:cubicBezTo>
                <a:cubicBezTo>
                  <a:pt x="408574" y="600518"/>
                  <a:pt x="406156" y="604946"/>
                  <a:pt x="406156" y="609746"/>
                </a:cubicBezTo>
                <a:lnTo>
                  <a:pt x="406156" y="705891"/>
                </a:lnTo>
                <a:lnTo>
                  <a:pt x="293866" y="705891"/>
                </a:lnTo>
                <a:cubicBezTo>
                  <a:pt x="275300" y="668684"/>
                  <a:pt x="248175" y="634639"/>
                  <a:pt x="223322" y="608707"/>
                </a:cubicBezTo>
                <a:cubicBezTo>
                  <a:pt x="178785" y="562199"/>
                  <a:pt x="151400" y="500618"/>
                  <a:pt x="147940" y="434390"/>
                </a:cubicBezTo>
                <a:close/>
                <a:moveTo>
                  <a:pt x="179453" y="646026"/>
                </a:moveTo>
                <a:lnTo>
                  <a:pt x="179491" y="646063"/>
                </a:lnTo>
                <a:cubicBezTo>
                  <a:pt x="176068" y="646286"/>
                  <a:pt x="172831" y="647737"/>
                  <a:pt x="170412" y="650156"/>
                </a:cubicBezTo>
                <a:lnTo>
                  <a:pt x="123047" y="697408"/>
                </a:lnTo>
                <a:cubicBezTo>
                  <a:pt x="120406" y="700050"/>
                  <a:pt x="118917" y="703622"/>
                  <a:pt x="118917" y="707343"/>
                </a:cubicBezTo>
                <a:cubicBezTo>
                  <a:pt x="118917" y="711064"/>
                  <a:pt x="120406" y="714635"/>
                  <a:pt x="123047" y="717277"/>
                </a:cubicBezTo>
                <a:cubicBezTo>
                  <a:pt x="125689" y="719919"/>
                  <a:pt x="129261" y="721407"/>
                  <a:pt x="132982" y="721407"/>
                </a:cubicBezTo>
                <a:cubicBezTo>
                  <a:pt x="136703" y="721407"/>
                  <a:pt x="140274" y="719919"/>
                  <a:pt x="142916" y="717277"/>
                </a:cubicBezTo>
                <a:lnTo>
                  <a:pt x="190281" y="669912"/>
                </a:lnTo>
                <a:cubicBezTo>
                  <a:pt x="195714" y="664443"/>
                  <a:pt x="195714" y="655625"/>
                  <a:pt x="190281" y="650156"/>
                </a:cubicBezTo>
                <a:cubicBezTo>
                  <a:pt x="187416" y="647328"/>
                  <a:pt x="183510" y="645840"/>
                  <a:pt x="179491" y="646063"/>
                </a:cubicBezTo>
                <a:close/>
                <a:moveTo>
                  <a:pt x="659161" y="646063"/>
                </a:moveTo>
                <a:lnTo>
                  <a:pt x="659198" y="646137"/>
                </a:lnTo>
                <a:cubicBezTo>
                  <a:pt x="655775" y="646323"/>
                  <a:pt x="652575" y="647775"/>
                  <a:pt x="650157" y="650156"/>
                </a:cubicBezTo>
                <a:cubicBezTo>
                  <a:pt x="644725" y="655625"/>
                  <a:pt x="644725" y="664443"/>
                  <a:pt x="650157" y="669912"/>
                </a:cubicBezTo>
                <a:lnTo>
                  <a:pt x="697409" y="717277"/>
                </a:lnTo>
                <a:cubicBezTo>
                  <a:pt x="700051" y="719919"/>
                  <a:pt x="703623" y="721407"/>
                  <a:pt x="707344" y="721407"/>
                </a:cubicBezTo>
                <a:cubicBezTo>
                  <a:pt x="711065" y="721407"/>
                  <a:pt x="714637" y="719919"/>
                  <a:pt x="717279" y="717277"/>
                </a:cubicBezTo>
                <a:cubicBezTo>
                  <a:pt x="719920" y="714636"/>
                  <a:pt x="721409" y="711064"/>
                  <a:pt x="721409" y="707343"/>
                </a:cubicBezTo>
                <a:cubicBezTo>
                  <a:pt x="721409" y="703622"/>
                  <a:pt x="719920" y="700050"/>
                  <a:pt x="717279" y="697408"/>
                </a:cubicBezTo>
                <a:lnTo>
                  <a:pt x="669914" y="650156"/>
                </a:lnTo>
                <a:cubicBezTo>
                  <a:pt x="667086" y="647365"/>
                  <a:pt x="663179" y="645877"/>
                  <a:pt x="659198" y="646137"/>
                </a:cubicBezTo>
                <a:close/>
                <a:moveTo>
                  <a:pt x="305803" y="733834"/>
                </a:moveTo>
                <a:lnTo>
                  <a:pt x="534517" y="733834"/>
                </a:lnTo>
                <a:cubicBezTo>
                  <a:pt x="528303" y="751358"/>
                  <a:pt x="524434" y="769255"/>
                  <a:pt x="523876" y="787115"/>
                </a:cubicBezTo>
                <a:lnTo>
                  <a:pt x="316516" y="787189"/>
                </a:lnTo>
                <a:cubicBezTo>
                  <a:pt x="315958" y="769330"/>
                  <a:pt x="312089" y="751433"/>
                  <a:pt x="305838" y="733908"/>
                </a:cubicBezTo>
                <a:close/>
                <a:moveTo>
                  <a:pt x="316555" y="815094"/>
                </a:moveTo>
                <a:lnTo>
                  <a:pt x="523762" y="815094"/>
                </a:lnTo>
                <a:lnTo>
                  <a:pt x="523762" y="847055"/>
                </a:lnTo>
                <a:cubicBezTo>
                  <a:pt x="523762" y="859035"/>
                  <a:pt x="514349" y="868337"/>
                  <a:pt x="502368" y="868337"/>
                </a:cubicBezTo>
                <a:lnTo>
                  <a:pt x="337986" y="868412"/>
                </a:lnTo>
                <a:cubicBezTo>
                  <a:pt x="326005" y="868412"/>
                  <a:pt x="316592" y="859110"/>
                  <a:pt x="316592" y="847129"/>
                </a:cubicBezTo>
                <a:close/>
              </a:path>
            </a:pathLst>
          </a:custGeom>
          <a:solidFill>
            <a:schemeClr val="bg1"/>
          </a:solidFill>
          <a:ln w="9525" cap="flat">
            <a:noFill/>
            <a:prstDash val="solid"/>
            <a:miter/>
          </a:ln>
        </p:spPr>
        <p:txBody>
          <a:bodyPr/>
          <a:lstStyle/>
          <a:p>
            <a:endParaRPr lang="en-US">
              <a:latin typeface="Exo 2" panose="00000500000000000000" pitchFamily="2" charset="0"/>
            </a:endParaRPr>
          </a:p>
        </p:txBody>
      </p:sp>
    </p:spTree>
    <p:extLst>
      <p:ext uri="{BB962C8B-B14F-4D97-AF65-F5344CB8AC3E}">
        <p14:creationId xmlns:p14="http://schemas.microsoft.com/office/powerpoint/2010/main" val="12686824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2BB9EE32-B872-BD2A-6757-CF8701063C0F}"/>
              </a:ext>
            </a:extLst>
          </p:cNvPr>
          <p:cNvSpPr>
            <a:spLocks noGrp="1"/>
          </p:cNvSpPr>
          <p:nvPr>
            <p:ph type="body" sz="quarter" idx="10"/>
          </p:nvPr>
        </p:nvSpPr>
        <p:spPr>
          <a:xfrm>
            <a:off x="280122" y="1109910"/>
            <a:ext cx="11594378" cy="5527120"/>
          </a:xfrm>
        </p:spPr>
        <p:txBody>
          <a:bodyPr/>
          <a:lstStyle/>
          <a:p>
            <a:r>
              <a:rPr lang="en-US">
                <a:latin typeface="Exo 2" panose="00000500000000000000" pitchFamily="2" charset="0"/>
              </a:rPr>
              <a:t>Choose one issue and identify how it touches all three WXS dimensions:</a:t>
            </a:r>
          </a:p>
          <a:p>
            <a:endParaRPr lang="en-US" b="1">
              <a:latin typeface="Exo 2" panose="00000500000000000000" pitchFamily="2" charset="0"/>
            </a:endParaRPr>
          </a:p>
          <a:p>
            <a:endParaRPr lang="en-US" b="1"/>
          </a:p>
          <a:p>
            <a:endParaRPr lang="en-US" b="1"/>
          </a:p>
          <a:p>
            <a:endParaRPr lang="en-US" b="1"/>
          </a:p>
          <a:p>
            <a:endParaRPr lang="en-US"/>
          </a:p>
          <a:p>
            <a:endParaRPr lang="en-US">
              <a:latin typeface="Exo 2" panose="00000500000000000000" pitchFamily="2" charset="0"/>
            </a:endParaRPr>
          </a:p>
          <a:p>
            <a:r>
              <a:rPr lang="en-US">
                <a:solidFill>
                  <a:srgbClr val="0D2B68"/>
                </a:solidFill>
                <a:latin typeface="Exo 2" panose="00000500000000000000" pitchFamily="2" charset="0"/>
              </a:rPr>
              <a:t>Reflect on:</a:t>
            </a:r>
          </a:p>
          <a:p>
            <a:pPr marL="457200" indent="-457200">
              <a:buFont typeface="+mj-lt"/>
              <a:buAutoNum type="arabicPeriod"/>
            </a:pPr>
            <a:r>
              <a:rPr lang="en-US">
                <a:solidFill>
                  <a:srgbClr val="0D2B68"/>
                </a:solidFill>
                <a:latin typeface="Exo 2" panose="00000500000000000000" pitchFamily="2" charset="0"/>
              </a:rPr>
              <a:t>What is the environment/water resource challenge?</a:t>
            </a:r>
          </a:p>
          <a:p>
            <a:pPr marL="457200" indent="-457200">
              <a:buFont typeface="+mj-lt"/>
              <a:buAutoNum type="arabicPeriod"/>
            </a:pPr>
            <a:r>
              <a:rPr lang="en-US">
                <a:solidFill>
                  <a:srgbClr val="0D2B68"/>
                </a:solidFill>
                <a:latin typeface="Exo 2" panose="00000500000000000000" pitchFamily="2" charset="0"/>
              </a:rPr>
              <a:t>What infrastructure is affected or needed?</a:t>
            </a:r>
          </a:p>
          <a:p>
            <a:pPr marL="457200" indent="-457200">
              <a:buFont typeface="+mj-lt"/>
              <a:buAutoNum type="arabicPeriod"/>
            </a:pPr>
            <a:r>
              <a:rPr lang="en-US">
                <a:solidFill>
                  <a:srgbClr val="0D2B68"/>
                </a:solidFill>
                <a:latin typeface="Exo 2" panose="00000500000000000000" pitchFamily="2" charset="0"/>
              </a:rPr>
              <a:t>What people, institutions, or communities are involved or impacted?</a:t>
            </a:r>
          </a:p>
          <a:p>
            <a:pPr marL="457200" indent="-457200">
              <a:buFont typeface="+mj-lt"/>
              <a:buAutoNum type="arabicPeriod"/>
            </a:pPr>
            <a:r>
              <a:rPr lang="en-US">
                <a:solidFill>
                  <a:srgbClr val="0D2B68"/>
                </a:solidFill>
                <a:latin typeface="Exo 2" panose="00000500000000000000" pitchFamily="2" charset="0"/>
              </a:rPr>
              <a:t>What tradeoffs or solutions do you see?</a:t>
            </a:r>
          </a:p>
          <a:p>
            <a:endParaRPr lang="en-US"/>
          </a:p>
          <a:p>
            <a:endParaRPr lang="en-US"/>
          </a:p>
        </p:txBody>
      </p:sp>
      <p:sp>
        <p:nvSpPr>
          <p:cNvPr id="3" name="Title 2">
            <a:extLst>
              <a:ext uri="{FF2B5EF4-FFF2-40B4-BE49-F238E27FC236}">
                <a16:creationId xmlns:a16="http://schemas.microsoft.com/office/drawing/2014/main" id="{0635FCDA-FC17-2F73-DEC7-1C8F998B396D}"/>
              </a:ext>
            </a:extLst>
          </p:cNvPr>
          <p:cNvSpPr>
            <a:spLocks noGrp="1"/>
          </p:cNvSpPr>
          <p:nvPr>
            <p:ph type="title"/>
          </p:nvPr>
        </p:nvSpPr>
        <p:spPr/>
        <p:txBody>
          <a:bodyPr>
            <a:normAutofit fontScale="90000"/>
          </a:bodyPr>
          <a:lstStyle/>
          <a:p>
            <a:r>
              <a:rPr lang="en-US" b="1"/>
              <a:t>WXS Framework Application: New Mexico Issues</a:t>
            </a:r>
            <a:br>
              <a:rPr lang="en-US" b="1"/>
            </a:br>
            <a:endParaRPr lang="en-US"/>
          </a:p>
        </p:txBody>
      </p:sp>
      <p:sp>
        <p:nvSpPr>
          <p:cNvPr id="34" name="Google Shape;1100;p40">
            <a:extLst>
              <a:ext uri="{FF2B5EF4-FFF2-40B4-BE49-F238E27FC236}">
                <a16:creationId xmlns:a16="http://schemas.microsoft.com/office/drawing/2014/main" id="{4802AF76-E1FD-7B87-5863-6A98B681C5FA}"/>
              </a:ext>
            </a:extLst>
          </p:cNvPr>
          <p:cNvSpPr/>
          <p:nvPr/>
        </p:nvSpPr>
        <p:spPr>
          <a:xfrm>
            <a:off x="5292657" y="1658134"/>
            <a:ext cx="1371600" cy="13716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sz="1800" b="1">
              <a:solidFill>
                <a:srgbClr val="FFFFFF"/>
              </a:solidFill>
              <a:latin typeface="Fira Sans Extra Condensed"/>
              <a:ea typeface="Fira Sans Extra Condensed"/>
              <a:cs typeface="Fira Sans Extra Condensed"/>
              <a:sym typeface="Fira Sans Extra Condensed"/>
            </a:endParaRPr>
          </a:p>
        </p:txBody>
      </p:sp>
      <p:grpSp>
        <p:nvGrpSpPr>
          <p:cNvPr id="36" name="Google Shape;1102;p40">
            <a:extLst>
              <a:ext uri="{FF2B5EF4-FFF2-40B4-BE49-F238E27FC236}">
                <a16:creationId xmlns:a16="http://schemas.microsoft.com/office/drawing/2014/main" id="{8988D23B-80ED-DB92-C277-D7439401FF98}"/>
              </a:ext>
            </a:extLst>
          </p:cNvPr>
          <p:cNvGrpSpPr/>
          <p:nvPr/>
        </p:nvGrpSpPr>
        <p:grpSpPr>
          <a:xfrm>
            <a:off x="1072824" y="3262612"/>
            <a:ext cx="9241739" cy="362216"/>
            <a:chOff x="550936" y="4246295"/>
            <a:chExt cx="4778902" cy="282541"/>
          </a:xfrm>
        </p:grpSpPr>
        <p:sp>
          <p:nvSpPr>
            <p:cNvPr id="37" name="Google Shape;1103;p40">
              <a:extLst>
                <a:ext uri="{FF2B5EF4-FFF2-40B4-BE49-F238E27FC236}">
                  <a16:creationId xmlns:a16="http://schemas.microsoft.com/office/drawing/2014/main" id="{B9ED67BA-C41D-BAE7-1DF5-FDF74CC1073B}"/>
                </a:ext>
              </a:extLst>
            </p:cNvPr>
            <p:cNvSpPr txBox="1"/>
            <p:nvPr/>
          </p:nvSpPr>
          <p:spPr>
            <a:xfrm>
              <a:off x="550936" y="4246295"/>
              <a:ext cx="1513914" cy="282541"/>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2000" b="1">
                  <a:solidFill>
                    <a:schemeClr val="dk1"/>
                  </a:solidFill>
                  <a:latin typeface="Exo 2" panose="00000500000000000000" pitchFamily="2" charset="0"/>
                  <a:ea typeface="Calibri" panose="020F0502020204030204" pitchFamily="34" charset="0"/>
                  <a:cs typeface="Calibri" panose="020F0502020204030204" pitchFamily="34" charset="0"/>
                  <a:sym typeface="Roboto"/>
                </a:rPr>
                <a:t>Water Scarcity</a:t>
              </a:r>
              <a:endParaRPr sz="2000" b="1">
                <a:solidFill>
                  <a:schemeClr val="dk1"/>
                </a:solidFill>
                <a:latin typeface="Exo 2" panose="00000500000000000000" pitchFamily="2" charset="0"/>
                <a:ea typeface="Calibri" panose="020F0502020204030204" pitchFamily="34" charset="0"/>
                <a:cs typeface="Calibri" panose="020F0502020204030204" pitchFamily="34" charset="0"/>
                <a:sym typeface="Roboto"/>
              </a:endParaRPr>
            </a:p>
          </p:txBody>
        </p:sp>
        <p:sp>
          <p:nvSpPr>
            <p:cNvPr id="39" name="Google Shape;1105;p40">
              <a:extLst>
                <a:ext uri="{FF2B5EF4-FFF2-40B4-BE49-F238E27FC236}">
                  <a16:creationId xmlns:a16="http://schemas.microsoft.com/office/drawing/2014/main" id="{69FCCF59-181E-3A9C-B765-6D9047E424EC}"/>
                </a:ext>
              </a:extLst>
            </p:cNvPr>
            <p:cNvSpPr txBox="1"/>
            <p:nvPr/>
          </p:nvSpPr>
          <p:spPr>
            <a:xfrm>
              <a:off x="2494688" y="4278936"/>
              <a:ext cx="1185900" cy="2499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2000" b="1">
                  <a:solidFill>
                    <a:schemeClr val="dk1"/>
                  </a:solidFill>
                  <a:latin typeface="Exo 2" panose="00000500000000000000" pitchFamily="2" charset="0"/>
                  <a:ea typeface="Calibri" panose="020F0502020204030204" pitchFamily="34" charset="0"/>
                  <a:cs typeface="Calibri" panose="020F0502020204030204" pitchFamily="34" charset="0"/>
                  <a:sym typeface="Roboto"/>
                </a:rPr>
                <a:t>Data Center Growth</a:t>
              </a:r>
              <a:endParaRPr sz="2000" b="1">
                <a:solidFill>
                  <a:schemeClr val="dk1"/>
                </a:solidFill>
                <a:latin typeface="Exo 2" panose="00000500000000000000" pitchFamily="2" charset="0"/>
                <a:ea typeface="Calibri" panose="020F0502020204030204" pitchFamily="34" charset="0"/>
                <a:cs typeface="Calibri" panose="020F0502020204030204" pitchFamily="34" charset="0"/>
                <a:sym typeface="Roboto"/>
              </a:endParaRPr>
            </a:p>
          </p:txBody>
        </p:sp>
        <p:sp>
          <p:nvSpPr>
            <p:cNvPr id="40" name="Google Shape;1106;p40">
              <a:extLst>
                <a:ext uri="{FF2B5EF4-FFF2-40B4-BE49-F238E27FC236}">
                  <a16:creationId xmlns:a16="http://schemas.microsoft.com/office/drawing/2014/main" id="{6235E46F-300D-4E52-EF68-44D260C2166D}"/>
                </a:ext>
              </a:extLst>
            </p:cNvPr>
            <p:cNvSpPr txBox="1"/>
            <p:nvPr/>
          </p:nvSpPr>
          <p:spPr>
            <a:xfrm>
              <a:off x="4143938" y="4278936"/>
              <a:ext cx="1185900" cy="2499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2000" b="1">
                  <a:solidFill>
                    <a:schemeClr val="dk1"/>
                  </a:solidFill>
                  <a:latin typeface="Exo 2" panose="00000500000000000000" pitchFamily="2" charset="0"/>
                  <a:ea typeface="Calibri" panose="020F0502020204030204" pitchFamily="34" charset="0"/>
                  <a:cs typeface="Calibri" panose="020F0502020204030204" pitchFamily="34" charset="0"/>
                  <a:sym typeface="Roboto"/>
                </a:rPr>
                <a:t>Economic Development </a:t>
              </a:r>
              <a:endParaRPr sz="2000" b="1">
                <a:solidFill>
                  <a:schemeClr val="dk1"/>
                </a:solidFill>
                <a:latin typeface="Exo 2" panose="00000500000000000000" pitchFamily="2" charset="0"/>
                <a:ea typeface="Calibri" panose="020F0502020204030204" pitchFamily="34" charset="0"/>
                <a:cs typeface="Calibri" panose="020F0502020204030204" pitchFamily="34" charset="0"/>
                <a:sym typeface="Roboto"/>
              </a:endParaRPr>
            </a:p>
          </p:txBody>
        </p:sp>
      </p:grpSp>
      <p:sp>
        <p:nvSpPr>
          <p:cNvPr id="72" name="Google Shape;1098;p40">
            <a:extLst>
              <a:ext uri="{FF2B5EF4-FFF2-40B4-BE49-F238E27FC236}">
                <a16:creationId xmlns:a16="http://schemas.microsoft.com/office/drawing/2014/main" id="{92D6328E-4D0B-4336-5066-E421FC0E6B65}"/>
              </a:ext>
            </a:extLst>
          </p:cNvPr>
          <p:cNvSpPr/>
          <p:nvPr/>
        </p:nvSpPr>
        <p:spPr>
          <a:xfrm>
            <a:off x="1849450" y="1621381"/>
            <a:ext cx="1371600" cy="1371600"/>
          </a:xfrm>
          <a:prstGeom prst="ellipse">
            <a:avLst/>
          </a:prstGeom>
          <a:solidFill>
            <a:srgbClr val="728AE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sz="1800" b="1">
              <a:solidFill>
                <a:srgbClr val="FFFFFF"/>
              </a:solidFill>
              <a:latin typeface="Fira Sans Extra Condensed"/>
              <a:ea typeface="Fira Sans Extra Condensed"/>
              <a:cs typeface="Fira Sans Extra Condensed"/>
              <a:sym typeface="Fira Sans Extra Condensed"/>
            </a:endParaRPr>
          </a:p>
        </p:txBody>
      </p:sp>
      <p:sp>
        <p:nvSpPr>
          <p:cNvPr id="73" name="Google Shape;1099;p40">
            <a:extLst>
              <a:ext uri="{FF2B5EF4-FFF2-40B4-BE49-F238E27FC236}">
                <a16:creationId xmlns:a16="http://schemas.microsoft.com/office/drawing/2014/main" id="{8CFF51C9-C6D1-A0C2-B68F-01221FF7221F}"/>
              </a:ext>
            </a:extLst>
          </p:cNvPr>
          <p:cNvSpPr/>
          <p:nvPr/>
        </p:nvSpPr>
        <p:spPr>
          <a:xfrm>
            <a:off x="8511601" y="1621381"/>
            <a:ext cx="1371600" cy="1371600"/>
          </a:xfrm>
          <a:prstGeom prst="ellipse">
            <a:avLst/>
          </a:prstGeom>
          <a:solidFill>
            <a:srgbClr val="B99594"/>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sz="1800" b="1">
              <a:solidFill>
                <a:srgbClr val="FFFFFF"/>
              </a:solidFill>
              <a:latin typeface="Fira Sans Extra Condensed"/>
              <a:ea typeface="Fira Sans Extra Condensed"/>
              <a:cs typeface="Fira Sans Extra Condensed"/>
              <a:sym typeface="Fira Sans Extra Condensed"/>
            </a:endParaRPr>
          </a:p>
        </p:txBody>
      </p:sp>
      <p:sp>
        <p:nvSpPr>
          <p:cNvPr id="74" name="Google Shape;1100;p40">
            <a:extLst>
              <a:ext uri="{FF2B5EF4-FFF2-40B4-BE49-F238E27FC236}">
                <a16:creationId xmlns:a16="http://schemas.microsoft.com/office/drawing/2014/main" id="{69F36E58-BBF3-9B13-3CF9-3359EAD7EE95}"/>
              </a:ext>
            </a:extLst>
          </p:cNvPr>
          <p:cNvSpPr/>
          <p:nvPr/>
        </p:nvSpPr>
        <p:spPr>
          <a:xfrm>
            <a:off x="5279210" y="1621381"/>
            <a:ext cx="1371600" cy="1371600"/>
          </a:xfrm>
          <a:prstGeom prst="ellipse">
            <a:avLst/>
          </a:prstGeom>
          <a:solidFill>
            <a:srgbClr val="E99C60"/>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sz="1800" b="1">
              <a:solidFill>
                <a:srgbClr val="FFFFFF"/>
              </a:solidFill>
              <a:latin typeface="Fira Sans Extra Condensed"/>
              <a:ea typeface="Fira Sans Extra Condensed"/>
              <a:cs typeface="Fira Sans Extra Condensed"/>
              <a:sym typeface="Fira Sans Extra Condensed"/>
            </a:endParaRPr>
          </a:p>
        </p:txBody>
      </p:sp>
      <p:sp>
        <p:nvSpPr>
          <p:cNvPr id="78" name="Freeform: Shape 77">
            <a:extLst>
              <a:ext uri="{FF2B5EF4-FFF2-40B4-BE49-F238E27FC236}">
                <a16:creationId xmlns:a16="http://schemas.microsoft.com/office/drawing/2014/main" id="{FCE7115D-BB22-A85F-A13D-FC06329B4B8F}"/>
              </a:ext>
            </a:extLst>
          </p:cNvPr>
          <p:cNvSpPr/>
          <p:nvPr/>
        </p:nvSpPr>
        <p:spPr>
          <a:xfrm>
            <a:off x="2035342" y="1777072"/>
            <a:ext cx="999815" cy="1060217"/>
          </a:xfrm>
          <a:custGeom>
            <a:avLst/>
            <a:gdLst>
              <a:gd name="csX0" fmla="*/ 82938 w 747078"/>
              <a:gd name="csY0" fmla="*/ 115396 h 724616"/>
              <a:gd name="csX1" fmla="*/ 109206 w 747078"/>
              <a:gd name="csY1" fmla="*/ 86300 h 724616"/>
              <a:gd name="csX2" fmla="*/ 114675 w 747078"/>
              <a:gd name="csY2" fmla="*/ 86300 h 724616"/>
              <a:gd name="csX3" fmla="*/ 114675 w 747078"/>
              <a:gd name="csY3" fmla="*/ 91770 h 724616"/>
              <a:gd name="csX4" fmla="*/ 88965 w 747078"/>
              <a:gd name="csY4" fmla="*/ 120270 h 724616"/>
              <a:gd name="csX5" fmla="*/ 85952 w 747078"/>
              <a:gd name="csY5" fmla="*/ 121684 h 724616"/>
              <a:gd name="csX6" fmla="*/ 83496 w 747078"/>
              <a:gd name="csY6" fmla="*/ 120828 h 724616"/>
              <a:gd name="csX7" fmla="*/ 82938 w 747078"/>
              <a:gd name="csY7" fmla="*/ 115396 h 724616"/>
              <a:gd name="csX8" fmla="*/ 41898 w 747078"/>
              <a:gd name="csY8" fmla="*/ 186238 h 724616"/>
              <a:gd name="csX9" fmla="*/ 43647 w 747078"/>
              <a:gd name="csY9" fmla="*/ 186685 h 724616"/>
              <a:gd name="csX10" fmla="*/ 47107 w 747078"/>
              <a:gd name="csY10" fmla="*/ 184564 h 724616"/>
              <a:gd name="csX11" fmla="*/ 66343 w 747078"/>
              <a:gd name="csY11" fmla="*/ 151338 h 724616"/>
              <a:gd name="csX12" fmla="*/ 65190 w 747078"/>
              <a:gd name="csY12" fmla="*/ 145980 h 724616"/>
              <a:gd name="csX13" fmla="*/ 59795 w 747078"/>
              <a:gd name="csY13" fmla="*/ 147133 h 724616"/>
              <a:gd name="csX14" fmla="*/ 40149 w 747078"/>
              <a:gd name="csY14" fmla="*/ 181066 h 724616"/>
              <a:gd name="csX15" fmla="*/ 41898 w 747078"/>
              <a:gd name="csY15" fmla="*/ 186238 h 724616"/>
              <a:gd name="csX16" fmla="*/ 140796 w 747078"/>
              <a:gd name="csY16" fmla="*/ 66985 h 724616"/>
              <a:gd name="csX17" fmla="*/ 143215 w 747078"/>
              <a:gd name="csY17" fmla="*/ 66130 h 724616"/>
              <a:gd name="csX18" fmla="*/ 174283 w 747078"/>
              <a:gd name="csY18" fmla="*/ 43582 h 724616"/>
              <a:gd name="csX19" fmla="*/ 175436 w 747078"/>
              <a:gd name="csY19" fmla="*/ 38224 h 724616"/>
              <a:gd name="csX20" fmla="*/ 170078 w 747078"/>
              <a:gd name="csY20" fmla="*/ 37071 h 724616"/>
              <a:gd name="csX21" fmla="*/ 138378 w 747078"/>
              <a:gd name="csY21" fmla="*/ 60102 h 724616"/>
              <a:gd name="csX22" fmla="*/ 137820 w 747078"/>
              <a:gd name="csY22" fmla="*/ 65572 h 724616"/>
              <a:gd name="csX23" fmla="*/ 140796 w 747078"/>
              <a:gd name="csY23" fmla="*/ 66986 h 724616"/>
              <a:gd name="csX24" fmla="*/ 29287 w 747078"/>
              <a:gd name="csY24" fmla="*/ 214547 h 724616"/>
              <a:gd name="csX25" fmla="*/ 24264 w 747078"/>
              <a:gd name="csY25" fmla="*/ 216779 h 724616"/>
              <a:gd name="csX26" fmla="*/ 12172 w 747078"/>
              <a:gd name="csY26" fmla="*/ 254061 h 724616"/>
              <a:gd name="csX27" fmla="*/ 14926 w 747078"/>
              <a:gd name="csY27" fmla="*/ 258823 h 724616"/>
              <a:gd name="csX28" fmla="*/ 15930 w 747078"/>
              <a:gd name="csY28" fmla="*/ 258972 h 724616"/>
              <a:gd name="csX29" fmla="*/ 19651 w 747078"/>
              <a:gd name="csY29" fmla="*/ 256107 h 724616"/>
              <a:gd name="csX30" fmla="*/ 31520 w 747078"/>
              <a:gd name="csY30" fmla="*/ 219607 h 724616"/>
              <a:gd name="csX31" fmla="*/ 29287 w 747078"/>
              <a:gd name="csY31" fmla="*/ 214547 h 724616"/>
              <a:gd name="csX32" fmla="*/ 3689 w 747078"/>
              <a:gd name="csY32" fmla="*/ 335505 h 724616"/>
              <a:gd name="csX33" fmla="*/ 3875 w 747078"/>
              <a:gd name="csY33" fmla="*/ 335505 h 724616"/>
              <a:gd name="csX34" fmla="*/ 7744 w 747078"/>
              <a:gd name="csY34" fmla="*/ 331821 h 724616"/>
              <a:gd name="csX35" fmla="*/ 11688 w 747078"/>
              <a:gd name="csY35" fmla="*/ 293647 h 724616"/>
              <a:gd name="csX36" fmla="*/ 8451 w 747078"/>
              <a:gd name="csY36" fmla="*/ 289219 h 724616"/>
              <a:gd name="csX37" fmla="*/ 4024 w 747078"/>
              <a:gd name="csY37" fmla="*/ 292456 h 724616"/>
              <a:gd name="csX38" fmla="*/ 5 w 747078"/>
              <a:gd name="csY38" fmla="*/ 331450 h 724616"/>
              <a:gd name="csX39" fmla="*/ 3689 w 747078"/>
              <a:gd name="csY39" fmla="*/ 335505 h 724616"/>
              <a:gd name="csX40" fmla="*/ 7782 w 747078"/>
              <a:gd name="csY40" fmla="*/ 370218 h 724616"/>
              <a:gd name="csX41" fmla="*/ 3726 w 747078"/>
              <a:gd name="csY41" fmla="*/ 366535 h 724616"/>
              <a:gd name="csX42" fmla="*/ 43 w 747078"/>
              <a:gd name="csY42" fmla="*/ 370590 h 724616"/>
              <a:gd name="csX43" fmla="*/ 4098 w 747078"/>
              <a:gd name="csY43" fmla="*/ 409584 h 724616"/>
              <a:gd name="csX44" fmla="*/ 7930 w 747078"/>
              <a:gd name="csY44" fmla="*/ 412858 h 724616"/>
              <a:gd name="csX45" fmla="*/ 8563 w 747078"/>
              <a:gd name="csY45" fmla="*/ 412821 h 724616"/>
              <a:gd name="csX46" fmla="*/ 11800 w 747078"/>
              <a:gd name="csY46" fmla="*/ 408393 h 724616"/>
              <a:gd name="csX47" fmla="*/ 7781 w 747078"/>
              <a:gd name="csY47" fmla="*/ 370219 h 724616"/>
              <a:gd name="csX48" fmla="*/ 324335 w 747078"/>
              <a:gd name="csY48" fmla="*/ 713566 h 724616"/>
              <a:gd name="csX49" fmla="*/ 284598 w 747078"/>
              <a:gd name="csY49" fmla="*/ 705976 h 724616"/>
              <a:gd name="csX50" fmla="*/ 279910 w 747078"/>
              <a:gd name="csY50" fmla="*/ 708804 h 724616"/>
              <a:gd name="csX51" fmla="*/ 282738 w 747078"/>
              <a:gd name="csY51" fmla="*/ 713492 h 724616"/>
              <a:gd name="csX52" fmla="*/ 323293 w 747078"/>
              <a:gd name="csY52" fmla="*/ 721194 h 724616"/>
              <a:gd name="csX53" fmla="*/ 323814 w 747078"/>
              <a:gd name="csY53" fmla="*/ 721231 h 724616"/>
              <a:gd name="csX54" fmla="*/ 327646 w 747078"/>
              <a:gd name="csY54" fmla="*/ 717882 h 724616"/>
              <a:gd name="csX55" fmla="*/ 324335 w 747078"/>
              <a:gd name="csY55" fmla="*/ 713566 h 724616"/>
              <a:gd name="csX56" fmla="*/ 405075 w 747078"/>
              <a:gd name="csY56" fmla="*/ 715464 h 724616"/>
              <a:gd name="csX57" fmla="*/ 364668 w 747078"/>
              <a:gd name="csY57" fmla="*/ 716729 h 724616"/>
              <a:gd name="csX58" fmla="*/ 360687 w 747078"/>
              <a:gd name="csY58" fmla="*/ 720524 h 724616"/>
              <a:gd name="csX59" fmla="*/ 364482 w 747078"/>
              <a:gd name="csY59" fmla="*/ 724505 h 724616"/>
              <a:gd name="csX60" fmla="*/ 373300 w 747078"/>
              <a:gd name="csY60" fmla="*/ 724617 h 724616"/>
              <a:gd name="csX61" fmla="*/ 405744 w 747078"/>
              <a:gd name="csY61" fmla="*/ 723240 h 724616"/>
              <a:gd name="csX62" fmla="*/ 409279 w 747078"/>
              <a:gd name="csY62" fmla="*/ 719036 h 724616"/>
              <a:gd name="csX63" fmla="*/ 405074 w 747078"/>
              <a:gd name="csY63" fmla="*/ 715464 h 724616"/>
              <a:gd name="csX64" fmla="*/ 484252 w 747078"/>
              <a:gd name="csY64" fmla="*/ 699688 h 724616"/>
              <a:gd name="csX65" fmla="*/ 445110 w 747078"/>
              <a:gd name="csY65" fmla="*/ 709772 h 724616"/>
              <a:gd name="csX66" fmla="*/ 442059 w 747078"/>
              <a:gd name="csY66" fmla="*/ 714348 h 724616"/>
              <a:gd name="csX67" fmla="*/ 445854 w 747078"/>
              <a:gd name="csY67" fmla="*/ 717473 h 724616"/>
              <a:gd name="csX68" fmla="*/ 446598 w 747078"/>
              <a:gd name="csY68" fmla="*/ 717399 h 724616"/>
              <a:gd name="csX69" fmla="*/ 486595 w 747078"/>
              <a:gd name="csY69" fmla="*/ 707130 h 724616"/>
              <a:gd name="csX70" fmla="*/ 489125 w 747078"/>
              <a:gd name="csY70" fmla="*/ 702256 h 724616"/>
              <a:gd name="csX71" fmla="*/ 484251 w 747078"/>
              <a:gd name="csY71" fmla="*/ 699689 h 724616"/>
              <a:gd name="csX72" fmla="*/ 662283 w 747078"/>
              <a:gd name="csY72" fmla="*/ 126141 h 724616"/>
              <a:gd name="csX73" fmla="*/ 665372 w 747078"/>
              <a:gd name="csY73" fmla="*/ 127629 h 724616"/>
              <a:gd name="csX74" fmla="*/ 667753 w 747078"/>
              <a:gd name="csY74" fmla="*/ 126810 h 724616"/>
              <a:gd name="csX75" fmla="*/ 668423 w 747078"/>
              <a:gd name="csY75" fmla="*/ 121341 h 724616"/>
              <a:gd name="csX76" fmla="*/ 641671 w 747078"/>
              <a:gd name="csY76" fmla="*/ 90570 h 724616"/>
              <a:gd name="csX77" fmla="*/ 636201 w 747078"/>
              <a:gd name="csY77" fmla="*/ 90459 h 724616"/>
              <a:gd name="csX78" fmla="*/ 636090 w 747078"/>
              <a:gd name="csY78" fmla="*/ 95928 h 724616"/>
              <a:gd name="csX79" fmla="*/ 662283 w 747078"/>
              <a:gd name="csY79" fmla="*/ 126140 h 724616"/>
              <a:gd name="csX80" fmla="*/ 725609 w 747078"/>
              <a:gd name="csY80" fmla="*/ 463830 h 724616"/>
              <a:gd name="csX81" fmla="*/ 720698 w 747078"/>
              <a:gd name="csY81" fmla="*/ 466286 h 724616"/>
              <a:gd name="csX82" fmla="*/ 706038 w 747078"/>
              <a:gd name="csY82" fmla="*/ 503418 h 724616"/>
              <a:gd name="csX83" fmla="*/ 707936 w 747078"/>
              <a:gd name="csY83" fmla="*/ 508553 h 724616"/>
              <a:gd name="csX84" fmla="*/ 709573 w 747078"/>
              <a:gd name="csY84" fmla="*/ 508925 h 724616"/>
              <a:gd name="csX85" fmla="*/ 713108 w 747078"/>
              <a:gd name="csY85" fmla="*/ 506655 h 724616"/>
              <a:gd name="csX86" fmla="*/ 728065 w 747078"/>
              <a:gd name="csY86" fmla="*/ 468741 h 724616"/>
              <a:gd name="csX87" fmla="*/ 725609 w 747078"/>
              <a:gd name="csY87" fmla="*/ 463830 h 724616"/>
              <a:gd name="csX88" fmla="*/ 709276 w 747078"/>
              <a:gd name="csY88" fmla="*/ 195825 h 724616"/>
              <a:gd name="csX89" fmla="*/ 711099 w 747078"/>
              <a:gd name="csY89" fmla="*/ 190654 h 724616"/>
              <a:gd name="csX90" fmla="*/ 691640 w 747078"/>
              <a:gd name="csY90" fmla="*/ 154861 h 724616"/>
              <a:gd name="csX91" fmla="*/ 686319 w 747078"/>
              <a:gd name="csY91" fmla="*/ 153596 h 724616"/>
              <a:gd name="csX92" fmla="*/ 685054 w 747078"/>
              <a:gd name="csY92" fmla="*/ 158916 h 724616"/>
              <a:gd name="csX93" fmla="*/ 704104 w 747078"/>
              <a:gd name="csY93" fmla="*/ 193965 h 724616"/>
              <a:gd name="csX94" fmla="*/ 707601 w 747078"/>
              <a:gd name="csY94" fmla="*/ 196198 h 724616"/>
              <a:gd name="csX95" fmla="*/ 709276 w 747078"/>
              <a:gd name="csY95" fmla="*/ 195826 h 724616"/>
              <a:gd name="csX96" fmla="*/ 733982 w 747078"/>
              <a:gd name="csY96" fmla="*/ 272285 h 724616"/>
              <a:gd name="csX97" fmla="*/ 734838 w 747078"/>
              <a:gd name="csY97" fmla="*/ 272174 h 724616"/>
              <a:gd name="csX98" fmla="*/ 737777 w 747078"/>
              <a:gd name="csY98" fmla="*/ 267523 h 724616"/>
              <a:gd name="csX99" fmla="*/ 726578 w 747078"/>
              <a:gd name="csY99" fmla="*/ 228344 h 724616"/>
              <a:gd name="csX100" fmla="*/ 721666 w 747078"/>
              <a:gd name="csY100" fmla="*/ 225925 h 724616"/>
              <a:gd name="csX101" fmla="*/ 719248 w 747078"/>
              <a:gd name="csY101" fmla="*/ 230837 h 724616"/>
              <a:gd name="csX102" fmla="*/ 730223 w 747078"/>
              <a:gd name="csY102" fmla="*/ 269197 h 724616"/>
              <a:gd name="csX103" fmla="*/ 733981 w 747078"/>
              <a:gd name="csY103" fmla="*/ 272285 h 724616"/>
              <a:gd name="csX104" fmla="*/ 574733 w 747078"/>
              <a:gd name="csY104" fmla="*/ 45171 h 724616"/>
              <a:gd name="csX105" fmla="*/ 606769 w 747078"/>
              <a:gd name="csY105" fmla="*/ 68947 h 724616"/>
              <a:gd name="csX106" fmla="*/ 609262 w 747078"/>
              <a:gd name="csY106" fmla="*/ 69840 h 724616"/>
              <a:gd name="csX107" fmla="*/ 612276 w 747078"/>
              <a:gd name="csY107" fmla="*/ 68426 h 724616"/>
              <a:gd name="csX108" fmla="*/ 611792 w 747078"/>
              <a:gd name="csY108" fmla="*/ 62956 h 724616"/>
              <a:gd name="csX109" fmla="*/ 579050 w 747078"/>
              <a:gd name="csY109" fmla="*/ 38660 h 724616"/>
              <a:gd name="csX110" fmla="*/ 573655 w 747078"/>
              <a:gd name="csY110" fmla="*/ 39739 h 724616"/>
              <a:gd name="csX111" fmla="*/ 574734 w 747078"/>
              <a:gd name="csY111" fmla="*/ 45171 h 724616"/>
              <a:gd name="csX112" fmla="*/ 740306 w 747078"/>
              <a:gd name="csY112" fmla="*/ 304318 h 724616"/>
              <a:gd name="csX113" fmla="*/ 736883 w 747078"/>
              <a:gd name="csY113" fmla="*/ 308597 h 724616"/>
              <a:gd name="csX114" fmla="*/ 739302 w 747078"/>
              <a:gd name="csY114" fmla="*/ 348446 h 724616"/>
              <a:gd name="csX115" fmla="*/ 743171 w 747078"/>
              <a:gd name="csY115" fmla="*/ 352315 h 724616"/>
              <a:gd name="csX116" fmla="*/ 743209 w 747078"/>
              <a:gd name="csY116" fmla="*/ 352315 h 724616"/>
              <a:gd name="csX117" fmla="*/ 747078 w 747078"/>
              <a:gd name="csY117" fmla="*/ 348408 h 724616"/>
              <a:gd name="csX118" fmla="*/ 744623 w 747078"/>
              <a:gd name="csY118" fmla="*/ 307741 h 724616"/>
              <a:gd name="csX119" fmla="*/ 740307 w 747078"/>
              <a:gd name="csY119" fmla="*/ 304318 h 724616"/>
              <a:gd name="csX120" fmla="*/ 741646 w 747078"/>
              <a:gd name="csY120" fmla="*/ 384871 h 724616"/>
              <a:gd name="csX121" fmla="*/ 737367 w 747078"/>
              <a:gd name="csY121" fmla="*/ 388331 h 724616"/>
              <a:gd name="csX122" fmla="*/ 731154 w 747078"/>
              <a:gd name="csY122" fmla="*/ 427770 h 724616"/>
              <a:gd name="csX123" fmla="*/ 734130 w 747078"/>
              <a:gd name="csY123" fmla="*/ 432384 h 724616"/>
              <a:gd name="csX124" fmla="*/ 734949 w 747078"/>
              <a:gd name="csY124" fmla="*/ 432496 h 724616"/>
              <a:gd name="csX125" fmla="*/ 738744 w 747078"/>
              <a:gd name="csY125" fmla="*/ 429408 h 724616"/>
              <a:gd name="csX126" fmla="*/ 745069 w 747078"/>
              <a:gd name="csY126" fmla="*/ 389149 h 724616"/>
              <a:gd name="csX127" fmla="*/ 741646 w 747078"/>
              <a:gd name="csY127" fmla="*/ 384870 h 724616"/>
              <a:gd name="csX128" fmla="*/ 255871 w 747078"/>
              <a:gd name="csY128" fmla="*/ 127658 h 724616"/>
              <a:gd name="csX129" fmla="*/ 255871 w 747078"/>
              <a:gd name="csY129" fmla="*/ 71140 h 724616"/>
              <a:gd name="csX130" fmla="*/ 255871 w 747078"/>
              <a:gd name="csY130" fmla="*/ 71103 h 724616"/>
              <a:gd name="csX131" fmla="*/ 238234 w 747078"/>
              <a:gd name="csY131" fmla="*/ 53429 h 724616"/>
              <a:gd name="csX132" fmla="*/ 220635 w 747078"/>
              <a:gd name="csY132" fmla="*/ 69875 h 724616"/>
              <a:gd name="csX133" fmla="*/ 232541 w 747078"/>
              <a:gd name="csY133" fmla="*/ 93651 h 724616"/>
              <a:gd name="csX134" fmla="*/ 218402 w 747078"/>
              <a:gd name="csY134" fmla="*/ 119026 h 724616"/>
              <a:gd name="csX135" fmla="*/ 216356 w 747078"/>
              <a:gd name="csY135" fmla="*/ 119622 h 724616"/>
              <a:gd name="csX136" fmla="*/ 214310 w 747078"/>
              <a:gd name="csY136" fmla="*/ 119026 h 724616"/>
              <a:gd name="csX137" fmla="*/ 200171 w 747078"/>
              <a:gd name="csY137" fmla="*/ 93651 h 724616"/>
              <a:gd name="csX138" fmla="*/ 212895 w 747078"/>
              <a:gd name="csY138" fmla="*/ 69280 h 724616"/>
              <a:gd name="csX139" fmla="*/ 238234 w 747078"/>
              <a:gd name="csY139" fmla="*/ 45653 h 724616"/>
              <a:gd name="csX140" fmla="*/ 255907 w 747078"/>
              <a:gd name="csY140" fmla="*/ 52834 h 724616"/>
              <a:gd name="csX141" fmla="*/ 255907 w 747078"/>
              <a:gd name="csY141" fmla="*/ 36165 h 724616"/>
              <a:gd name="csX142" fmla="*/ 292073 w 747078"/>
              <a:gd name="csY142" fmla="*/ 0 h 724616"/>
              <a:gd name="csX143" fmla="*/ 328089 w 747078"/>
              <a:gd name="csY143" fmla="*/ 33859 h 724616"/>
              <a:gd name="csX144" fmla="*/ 343530 w 747078"/>
              <a:gd name="csY144" fmla="*/ 63997 h 724616"/>
              <a:gd name="csX145" fmla="*/ 339288 w 747078"/>
              <a:gd name="csY145" fmla="*/ 81223 h 724616"/>
              <a:gd name="csX146" fmla="*/ 325894 w 747078"/>
              <a:gd name="csY146" fmla="*/ 95585 h 724616"/>
              <a:gd name="csX147" fmla="*/ 323848 w 747078"/>
              <a:gd name="csY147" fmla="*/ 96181 h 724616"/>
              <a:gd name="csX148" fmla="*/ 321801 w 747078"/>
              <a:gd name="csY148" fmla="*/ 95585 h 724616"/>
              <a:gd name="csX149" fmla="*/ 311533 w 747078"/>
              <a:gd name="csY149" fmla="*/ 86172 h 724616"/>
              <a:gd name="csX150" fmla="*/ 304165 w 747078"/>
              <a:gd name="csY150" fmla="*/ 63997 h 724616"/>
              <a:gd name="csX151" fmla="*/ 320313 w 747078"/>
              <a:gd name="csY151" fmla="*/ 33376 h 724616"/>
              <a:gd name="csX152" fmla="*/ 292073 w 747078"/>
              <a:gd name="csY152" fmla="*/ 7740 h 724616"/>
              <a:gd name="csX153" fmla="*/ 263684 w 747078"/>
              <a:gd name="csY153" fmla="*/ 36129 h 724616"/>
              <a:gd name="csX154" fmla="*/ 263684 w 747078"/>
              <a:gd name="csY154" fmla="*/ 127548 h 724616"/>
              <a:gd name="csX155" fmla="*/ 287981 w 747078"/>
              <a:gd name="csY155" fmla="*/ 127548 h 724616"/>
              <a:gd name="csX156" fmla="*/ 291850 w 747078"/>
              <a:gd name="csY156" fmla="*/ 130933 h 724616"/>
              <a:gd name="csX157" fmla="*/ 294938 w 747078"/>
              <a:gd name="csY157" fmla="*/ 154634 h 724616"/>
              <a:gd name="csX158" fmla="*/ 331848 w 747078"/>
              <a:gd name="csY158" fmla="*/ 203302 h 724616"/>
              <a:gd name="csX159" fmla="*/ 332629 w 747078"/>
              <a:gd name="csY159" fmla="*/ 205720 h 724616"/>
              <a:gd name="csX160" fmla="*/ 332071 w 747078"/>
              <a:gd name="csY160" fmla="*/ 230909 h 724616"/>
              <a:gd name="csX161" fmla="*/ 350563 w 747078"/>
              <a:gd name="csY161" fmla="*/ 201440 h 724616"/>
              <a:gd name="csX162" fmla="*/ 322099 w 747078"/>
              <a:gd name="csY162" fmla="*/ 158318 h 724616"/>
              <a:gd name="csX163" fmla="*/ 321653 w 747078"/>
              <a:gd name="csY163" fmla="*/ 154969 h 724616"/>
              <a:gd name="csX164" fmla="*/ 329876 w 747078"/>
              <a:gd name="csY164" fmla="*/ 130226 h 724616"/>
              <a:gd name="csX165" fmla="*/ 333559 w 747078"/>
              <a:gd name="csY165" fmla="*/ 127585 h 724616"/>
              <a:gd name="csX166" fmla="*/ 372477 w 747078"/>
              <a:gd name="csY166" fmla="*/ 127585 h 724616"/>
              <a:gd name="csX167" fmla="*/ 375454 w 747078"/>
              <a:gd name="csY167" fmla="*/ 128961 h 724616"/>
              <a:gd name="csX168" fmla="*/ 376310 w 747078"/>
              <a:gd name="csY168" fmla="*/ 132124 h 724616"/>
              <a:gd name="csX169" fmla="*/ 372924 w 747078"/>
              <a:gd name="csY169" fmla="*/ 151843 h 724616"/>
              <a:gd name="csX170" fmla="*/ 399266 w 747078"/>
              <a:gd name="csY170" fmla="*/ 188046 h 724616"/>
              <a:gd name="csX171" fmla="*/ 399973 w 747078"/>
              <a:gd name="csY171" fmla="*/ 190688 h 724616"/>
              <a:gd name="csX172" fmla="*/ 398671 w 747078"/>
              <a:gd name="csY172" fmla="*/ 204566 h 724616"/>
              <a:gd name="csX173" fmla="*/ 416977 w 747078"/>
              <a:gd name="csY173" fmla="*/ 180716 h 724616"/>
              <a:gd name="csX174" fmla="*/ 397964 w 747078"/>
              <a:gd name="csY174" fmla="*/ 150578 h 724616"/>
              <a:gd name="csX175" fmla="*/ 397666 w 747078"/>
              <a:gd name="csY175" fmla="*/ 146969 h 724616"/>
              <a:gd name="csX176" fmla="*/ 405033 w 747078"/>
              <a:gd name="csY176" fmla="*/ 129890 h 724616"/>
              <a:gd name="csX177" fmla="*/ 408605 w 747078"/>
              <a:gd name="csY177" fmla="*/ 127546 h 724616"/>
              <a:gd name="csX178" fmla="*/ 457979 w 747078"/>
              <a:gd name="csY178" fmla="*/ 127546 h 724616"/>
              <a:gd name="csX179" fmla="*/ 457979 w 747078"/>
              <a:gd name="csY179" fmla="*/ 81298 h 724616"/>
              <a:gd name="csX180" fmla="*/ 457979 w 747078"/>
              <a:gd name="csY180" fmla="*/ 81261 h 724616"/>
              <a:gd name="csX181" fmla="*/ 443989 w 747078"/>
              <a:gd name="csY181" fmla="*/ 67270 h 724616"/>
              <a:gd name="csX182" fmla="*/ 430074 w 747078"/>
              <a:gd name="csY182" fmla="*/ 79920 h 724616"/>
              <a:gd name="csX183" fmla="*/ 435989 w 747078"/>
              <a:gd name="csY183" fmla="*/ 86432 h 724616"/>
              <a:gd name="csX184" fmla="*/ 439933 w 747078"/>
              <a:gd name="csY184" fmla="*/ 99975 h 724616"/>
              <a:gd name="csX185" fmla="*/ 427879 w 747078"/>
              <a:gd name="csY185" fmla="*/ 121592 h 724616"/>
              <a:gd name="csX186" fmla="*/ 425832 w 747078"/>
              <a:gd name="csY186" fmla="*/ 122187 h 724616"/>
              <a:gd name="csX187" fmla="*/ 423786 w 747078"/>
              <a:gd name="csY187" fmla="*/ 121592 h 724616"/>
              <a:gd name="csX188" fmla="*/ 411731 w 747078"/>
              <a:gd name="csY188" fmla="*/ 99975 h 724616"/>
              <a:gd name="csX189" fmla="*/ 418391 w 747078"/>
              <a:gd name="csY189" fmla="*/ 82897 h 724616"/>
              <a:gd name="csX190" fmla="*/ 422335 w 747078"/>
              <a:gd name="csY190" fmla="*/ 79399 h 724616"/>
              <a:gd name="csX191" fmla="*/ 443989 w 747078"/>
              <a:gd name="csY191" fmla="*/ 59456 h 724616"/>
              <a:gd name="csX192" fmla="*/ 457979 w 747078"/>
              <a:gd name="csY192" fmla="*/ 64590 h 724616"/>
              <a:gd name="csX193" fmla="*/ 457979 w 747078"/>
              <a:gd name="csY193" fmla="*/ 52238 h 724616"/>
              <a:gd name="csX194" fmla="*/ 488639 w 747078"/>
              <a:gd name="csY194" fmla="*/ 21578 h 724616"/>
              <a:gd name="csX195" fmla="*/ 519222 w 747078"/>
              <a:gd name="csY195" fmla="*/ 50079 h 724616"/>
              <a:gd name="csX196" fmla="*/ 532059 w 747078"/>
              <a:gd name="csY196" fmla="*/ 75379 h 724616"/>
              <a:gd name="csX197" fmla="*/ 517102 w 747078"/>
              <a:gd name="csY197" fmla="*/ 102206 h 724616"/>
              <a:gd name="csX198" fmla="*/ 515056 w 747078"/>
              <a:gd name="csY198" fmla="*/ 102801 h 724616"/>
              <a:gd name="csX199" fmla="*/ 513009 w 747078"/>
              <a:gd name="csY199" fmla="*/ 102206 h 724616"/>
              <a:gd name="csX200" fmla="*/ 498052 w 747078"/>
              <a:gd name="csY200" fmla="*/ 75379 h 724616"/>
              <a:gd name="csX201" fmla="*/ 511409 w 747078"/>
              <a:gd name="csY201" fmla="*/ 49707 h 724616"/>
              <a:gd name="csX202" fmla="*/ 488639 w 747078"/>
              <a:gd name="csY202" fmla="*/ 29355 h 724616"/>
              <a:gd name="csX203" fmla="*/ 465720 w 747078"/>
              <a:gd name="csY203" fmla="*/ 52274 h 724616"/>
              <a:gd name="csX204" fmla="*/ 465720 w 747078"/>
              <a:gd name="csY204" fmla="*/ 127618 h 724616"/>
              <a:gd name="csX205" fmla="*/ 504266 w 747078"/>
              <a:gd name="csY205" fmla="*/ 127618 h 724616"/>
              <a:gd name="csX206" fmla="*/ 515800 w 747078"/>
              <a:gd name="csY206" fmla="*/ 139152 h 724616"/>
              <a:gd name="csX207" fmla="*/ 515800 w 747078"/>
              <a:gd name="csY207" fmla="*/ 259853 h 724616"/>
              <a:gd name="csX208" fmla="*/ 499131 w 747078"/>
              <a:gd name="csY208" fmla="*/ 276522 h 724616"/>
              <a:gd name="csX209" fmla="*/ 312832 w 747078"/>
              <a:gd name="csY209" fmla="*/ 276522 h 724616"/>
              <a:gd name="csX210" fmla="*/ 312274 w 747078"/>
              <a:gd name="csY210" fmla="*/ 276596 h 724616"/>
              <a:gd name="csX211" fmla="*/ 311716 w 747078"/>
              <a:gd name="csY211" fmla="*/ 276522 h 724616"/>
              <a:gd name="csX212" fmla="*/ 236744 w 747078"/>
              <a:gd name="csY212" fmla="*/ 276522 h 724616"/>
              <a:gd name="csX213" fmla="*/ 220075 w 747078"/>
              <a:gd name="csY213" fmla="*/ 259853 h 724616"/>
              <a:gd name="csX214" fmla="*/ 220075 w 747078"/>
              <a:gd name="csY214" fmla="*/ 237528 h 724616"/>
              <a:gd name="csX215" fmla="*/ 220075 w 747078"/>
              <a:gd name="csY215" fmla="*/ 237491 h 724616"/>
              <a:gd name="csX216" fmla="*/ 220075 w 747078"/>
              <a:gd name="csY216" fmla="*/ 139117 h 724616"/>
              <a:gd name="csX217" fmla="*/ 226102 w 747078"/>
              <a:gd name="csY217" fmla="*/ 129034 h 724616"/>
              <a:gd name="csX218" fmla="*/ 226214 w 747078"/>
              <a:gd name="csY218" fmla="*/ 128922 h 724616"/>
              <a:gd name="csX219" fmla="*/ 226958 w 747078"/>
              <a:gd name="csY219" fmla="*/ 128550 h 724616"/>
              <a:gd name="csX220" fmla="*/ 231609 w 747078"/>
              <a:gd name="csY220" fmla="*/ 127545 h 724616"/>
              <a:gd name="csX221" fmla="*/ 524285 w 747078"/>
              <a:gd name="csY221" fmla="*/ 75456 h 724616"/>
              <a:gd name="csX222" fmla="*/ 515058 w 747078"/>
              <a:gd name="csY222" fmla="*/ 56666 h 724616"/>
              <a:gd name="csX223" fmla="*/ 505831 w 747078"/>
              <a:gd name="csY223" fmla="*/ 75456 h 724616"/>
              <a:gd name="csX224" fmla="*/ 515058 w 747078"/>
              <a:gd name="csY224" fmla="*/ 94246 h 724616"/>
              <a:gd name="csX225" fmla="*/ 524285 w 747078"/>
              <a:gd name="csY225" fmla="*/ 75456 h 724616"/>
              <a:gd name="csX226" fmla="*/ 425797 w 747078"/>
              <a:gd name="csY226" fmla="*/ 113593 h 724616"/>
              <a:gd name="csX227" fmla="*/ 432122 w 747078"/>
              <a:gd name="csY227" fmla="*/ 100050 h 724616"/>
              <a:gd name="csX228" fmla="*/ 425797 w 747078"/>
              <a:gd name="csY228" fmla="*/ 86506 h 724616"/>
              <a:gd name="csX229" fmla="*/ 419472 w 747078"/>
              <a:gd name="csY229" fmla="*/ 100050 h 724616"/>
              <a:gd name="csX230" fmla="*/ 425797 w 747078"/>
              <a:gd name="csY230" fmla="*/ 113593 h 724616"/>
              <a:gd name="csX231" fmla="*/ 335719 w 747078"/>
              <a:gd name="csY231" fmla="*/ 64071 h 724616"/>
              <a:gd name="csX232" fmla="*/ 323813 w 747078"/>
              <a:gd name="csY232" fmla="*/ 40444 h 724616"/>
              <a:gd name="csX233" fmla="*/ 311907 w 747078"/>
              <a:gd name="csY233" fmla="*/ 64071 h 724616"/>
              <a:gd name="csX234" fmla="*/ 323813 w 747078"/>
              <a:gd name="csY234" fmla="*/ 87698 h 724616"/>
              <a:gd name="csX235" fmla="*/ 335719 w 747078"/>
              <a:gd name="csY235" fmla="*/ 64071 h 724616"/>
              <a:gd name="csX236" fmla="*/ 216323 w 747078"/>
              <a:gd name="csY236" fmla="*/ 111026 h 724616"/>
              <a:gd name="csX237" fmla="*/ 224769 w 747078"/>
              <a:gd name="csY237" fmla="*/ 93688 h 724616"/>
              <a:gd name="csX238" fmla="*/ 216323 w 747078"/>
              <a:gd name="csY238" fmla="*/ 76350 h 724616"/>
              <a:gd name="csX239" fmla="*/ 207877 w 747078"/>
              <a:gd name="csY239" fmla="*/ 93688 h 724616"/>
              <a:gd name="csX240" fmla="*/ 216323 w 747078"/>
              <a:gd name="csY240" fmla="*/ 111026 h 724616"/>
              <a:gd name="csX241" fmla="*/ 411176 w 747078"/>
              <a:gd name="csY241" fmla="*/ 135434 h 724616"/>
              <a:gd name="csX242" fmla="*/ 405595 w 747078"/>
              <a:gd name="csY242" fmla="*/ 148271 h 724616"/>
              <a:gd name="csX243" fmla="*/ 424980 w 747078"/>
              <a:gd name="csY243" fmla="*/ 178930 h 724616"/>
              <a:gd name="csX244" fmla="*/ 425018 w 747078"/>
              <a:gd name="csY244" fmla="*/ 178967 h 724616"/>
              <a:gd name="csX245" fmla="*/ 425390 w 747078"/>
              <a:gd name="csY245" fmla="*/ 179749 h 724616"/>
              <a:gd name="csX246" fmla="*/ 437928 w 747078"/>
              <a:gd name="csY246" fmla="*/ 216137 h 724616"/>
              <a:gd name="csX247" fmla="*/ 475098 w 747078"/>
              <a:gd name="csY247" fmla="*/ 180641 h 724616"/>
              <a:gd name="csX248" fmla="*/ 475098 w 747078"/>
              <a:gd name="csY248" fmla="*/ 135434 h 724616"/>
              <a:gd name="csX249" fmla="*/ 461927 w 747078"/>
              <a:gd name="csY249" fmla="*/ 135434 h 724616"/>
              <a:gd name="csX250" fmla="*/ 461889 w 747078"/>
              <a:gd name="csY250" fmla="*/ 135434 h 724616"/>
              <a:gd name="csX251" fmla="*/ 461852 w 747078"/>
              <a:gd name="csY251" fmla="*/ 135434 h 724616"/>
              <a:gd name="csX252" fmla="*/ 504305 w 747078"/>
              <a:gd name="csY252" fmla="*/ 135434 h 724616"/>
              <a:gd name="csX253" fmla="*/ 482836 w 747078"/>
              <a:gd name="csY253" fmla="*/ 135434 h 724616"/>
              <a:gd name="csX254" fmla="*/ 482836 w 747078"/>
              <a:gd name="csY254" fmla="*/ 182315 h 724616"/>
              <a:gd name="csX255" fmla="*/ 481646 w 747078"/>
              <a:gd name="csY255" fmla="*/ 185143 h 724616"/>
              <a:gd name="csX256" fmla="*/ 440681 w 747078"/>
              <a:gd name="csY256" fmla="*/ 224211 h 724616"/>
              <a:gd name="csX257" fmla="*/ 456047 w 747078"/>
              <a:gd name="csY257" fmla="*/ 268859 h 724616"/>
              <a:gd name="csX258" fmla="*/ 499170 w 747078"/>
              <a:gd name="csY258" fmla="*/ 268859 h 724616"/>
              <a:gd name="csX259" fmla="*/ 508062 w 747078"/>
              <a:gd name="csY259" fmla="*/ 259967 h 724616"/>
              <a:gd name="csX260" fmla="*/ 508062 w 747078"/>
              <a:gd name="csY260" fmla="*/ 139266 h 724616"/>
              <a:gd name="csX261" fmla="*/ 504305 w 747078"/>
              <a:gd name="csY261" fmla="*/ 135434 h 724616"/>
              <a:gd name="csX262" fmla="*/ 236748 w 747078"/>
              <a:gd name="csY262" fmla="*/ 268860 h 724616"/>
              <a:gd name="csX263" fmla="*/ 310045 w 747078"/>
              <a:gd name="csY263" fmla="*/ 268860 h 724616"/>
              <a:gd name="csX264" fmla="*/ 323960 w 747078"/>
              <a:gd name="csY264" fmla="*/ 243820 h 724616"/>
              <a:gd name="csX265" fmla="*/ 324779 w 747078"/>
              <a:gd name="csY265" fmla="*/ 207022 h 724616"/>
              <a:gd name="csX266" fmla="*/ 289767 w 747078"/>
              <a:gd name="csY266" fmla="*/ 160885 h 724616"/>
              <a:gd name="csX267" fmla="*/ 255686 w 747078"/>
              <a:gd name="csY267" fmla="*/ 172828 h 724616"/>
              <a:gd name="csX268" fmla="*/ 227854 w 747078"/>
              <a:gd name="csY268" fmla="*/ 238424 h 724616"/>
              <a:gd name="csX269" fmla="*/ 227854 w 747078"/>
              <a:gd name="csY269" fmla="*/ 259967 h 724616"/>
              <a:gd name="csX270" fmla="*/ 236747 w 747078"/>
              <a:gd name="csY270" fmla="*/ 268859 h 724616"/>
              <a:gd name="csX271" fmla="*/ 227818 w 747078"/>
              <a:gd name="csY271" fmla="*/ 139235 h 724616"/>
              <a:gd name="csX272" fmla="*/ 227818 w 747078"/>
              <a:gd name="csY272" fmla="*/ 218560 h 724616"/>
              <a:gd name="csX273" fmla="*/ 248356 w 747078"/>
              <a:gd name="csY273" fmla="*/ 170154 h 724616"/>
              <a:gd name="csX274" fmla="*/ 227855 w 747078"/>
              <a:gd name="csY274" fmla="*/ 138714 h 724616"/>
              <a:gd name="csX275" fmla="*/ 227818 w 747078"/>
              <a:gd name="csY275" fmla="*/ 139234 h 724616"/>
              <a:gd name="csX276" fmla="*/ 389152 w 747078"/>
              <a:gd name="csY276" fmla="*/ 268860 h 724616"/>
              <a:gd name="csX277" fmla="*/ 447828 w 747078"/>
              <a:gd name="csY277" fmla="*/ 268860 h 724616"/>
              <a:gd name="csX278" fmla="*/ 420370 w 747078"/>
              <a:gd name="csY278" fmla="*/ 189126 h 724616"/>
              <a:gd name="csX279" fmla="*/ 397190 w 747078"/>
              <a:gd name="csY279" fmla="*/ 219301 h 724616"/>
              <a:gd name="csX280" fmla="*/ 336355 w 747078"/>
              <a:gd name="csY280" fmla="*/ 135434 h 724616"/>
              <a:gd name="csX281" fmla="*/ 329584 w 747078"/>
              <a:gd name="csY281" fmla="*/ 155712 h 724616"/>
              <a:gd name="csX282" fmla="*/ 358382 w 747078"/>
              <a:gd name="csY282" fmla="*/ 199355 h 724616"/>
              <a:gd name="csX283" fmla="*/ 358419 w 747078"/>
              <a:gd name="csY283" fmla="*/ 203560 h 724616"/>
              <a:gd name="csX284" fmla="*/ 331146 w 747078"/>
              <a:gd name="csY284" fmla="*/ 247055 h 724616"/>
              <a:gd name="csX285" fmla="*/ 330997 w 747078"/>
              <a:gd name="csY285" fmla="*/ 247241 h 724616"/>
              <a:gd name="csX286" fmla="*/ 318979 w 747078"/>
              <a:gd name="csY286" fmla="*/ 268821 h 724616"/>
              <a:gd name="csX287" fmla="*/ 381338 w 747078"/>
              <a:gd name="csY287" fmla="*/ 268821 h 724616"/>
              <a:gd name="csX288" fmla="*/ 389747 w 747078"/>
              <a:gd name="csY288" fmla="*/ 217177 h 724616"/>
              <a:gd name="csX289" fmla="*/ 392166 w 747078"/>
              <a:gd name="csY289" fmla="*/ 191467 h 724616"/>
              <a:gd name="csX290" fmla="*/ 365675 w 747078"/>
              <a:gd name="csY290" fmla="*/ 155153 h 724616"/>
              <a:gd name="csX291" fmla="*/ 364968 w 747078"/>
              <a:gd name="csY291" fmla="*/ 152214 h 724616"/>
              <a:gd name="csX292" fmla="*/ 367833 w 747078"/>
              <a:gd name="csY292" fmla="*/ 135434 h 724616"/>
              <a:gd name="csX293" fmla="*/ 286907 w 747078"/>
              <a:gd name="csY293" fmla="*/ 153666 h 724616"/>
              <a:gd name="csX294" fmla="*/ 284526 w 747078"/>
              <a:gd name="csY294" fmla="*/ 135434 h 724616"/>
              <a:gd name="csX295" fmla="*/ 260602 w 747078"/>
              <a:gd name="csY295" fmla="*/ 135434 h 724616"/>
              <a:gd name="csX296" fmla="*/ 259709 w 747078"/>
              <a:gd name="csY296" fmla="*/ 135546 h 724616"/>
              <a:gd name="csX297" fmla="*/ 258816 w 747078"/>
              <a:gd name="csY297" fmla="*/ 135434 h 724616"/>
              <a:gd name="csX298" fmla="*/ 234966 w 747078"/>
              <a:gd name="csY298" fmla="*/ 135434 h 724616"/>
              <a:gd name="csX299" fmla="*/ 254314 w 747078"/>
              <a:gd name="csY299" fmla="*/ 165051 h 724616"/>
              <a:gd name="csX300" fmla="*/ 666117 w 747078"/>
              <a:gd name="csY300" fmla="*/ 538866 h 724616"/>
              <a:gd name="csX301" fmla="*/ 662321 w 747078"/>
              <a:gd name="csY301" fmla="*/ 535853 h 724616"/>
              <a:gd name="csX302" fmla="*/ 620798 w 747078"/>
              <a:gd name="csY302" fmla="*/ 535853 h 724616"/>
              <a:gd name="csX303" fmla="*/ 616929 w 747078"/>
              <a:gd name="csY303" fmla="*/ 539722 h 724616"/>
              <a:gd name="csX304" fmla="*/ 620798 w 747078"/>
              <a:gd name="csY304" fmla="*/ 543592 h 724616"/>
              <a:gd name="csX305" fmla="*/ 659233 w 747078"/>
              <a:gd name="csY305" fmla="*/ 543592 h 724616"/>
              <a:gd name="csX306" fmla="*/ 685167 w 747078"/>
              <a:gd name="csY306" fmla="*/ 657673 h 724616"/>
              <a:gd name="csX307" fmla="*/ 615367 w 747078"/>
              <a:gd name="csY307" fmla="*/ 657673 h 724616"/>
              <a:gd name="csX308" fmla="*/ 600075 w 747078"/>
              <a:gd name="csY308" fmla="*/ 620912 h 724616"/>
              <a:gd name="csX309" fmla="*/ 619646 w 747078"/>
              <a:gd name="csY309" fmla="*/ 600634 h 724616"/>
              <a:gd name="csX310" fmla="*/ 644797 w 747078"/>
              <a:gd name="csY310" fmla="*/ 605471 h 724616"/>
              <a:gd name="csX311" fmla="*/ 645541 w 747078"/>
              <a:gd name="csY311" fmla="*/ 605545 h 724616"/>
              <a:gd name="csX312" fmla="*/ 649337 w 747078"/>
              <a:gd name="csY312" fmla="*/ 602420 h 724616"/>
              <a:gd name="csX313" fmla="*/ 646248 w 747078"/>
              <a:gd name="csY313" fmla="*/ 597881 h 724616"/>
              <a:gd name="csX314" fmla="*/ 626045 w 747078"/>
              <a:gd name="csY314" fmla="*/ 594011 h 724616"/>
              <a:gd name="csX315" fmla="*/ 645430 w 747078"/>
              <a:gd name="csY315" fmla="*/ 573919 h 724616"/>
              <a:gd name="csX316" fmla="*/ 645319 w 747078"/>
              <a:gd name="csY316" fmla="*/ 568450 h 724616"/>
              <a:gd name="csX317" fmla="*/ 639849 w 747078"/>
              <a:gd name="csY317" fmla="*/ 568561 h 724616"/>
              <a:gd name="csX318" fmla="*/ 593787 w 747078"/>
              <a:gd name="csY318" fmla="*/ 616335 h 724616"/>
              <a:gd name="csX319" fmla="*/ 557957 w 747078"/>
              <a:gd name="csY319" fmla="*/ 617972 h 724616"/>
              <a:gd name="csX320" fmla="*/ 554273 w 747078"/>
              <a:gd name="csY320" fmla="*/ 622028 h 724616"/>
              <a:gd name="csX321" fmla="*/ 558143 w 747078"/>
              <a:gd name="csY321" fmla="*/ 625711 h 724616"/>
              <a:gd name="csX322" fmla="*/ 558329 w 747078"/>
              <a:gd name="csY322" fmla="*/ 625711 h 724616"/>
              <a:gd name="csX323" fmla="*/ 592969 w 747078"/>
              <a:gd name="csY323" fmla="*/ 624111 h 724616"/>
              <a:gd name="csX324" fmla="*/ 606959 w 747078"/>
              <a:gd name="csY324" fmla="*/ 657746 h 724616"/>
              <a:gd name="csX325" fmla="*/ 416907 w 747078"/>
              <a:gd name="csY325" fmla="*/ 657746 h 724616"/>
              <a:gd name="csX326" fmla="*/ 461704 w 747078"/>
              <a:gd name="csY326" fmla="*/ 632631 h 724616"/>
              <a:gd name="csX327" fmla="*/ 494446 w 747078"/>
              <a:gd name="csY327" fmla="*/ 643050 h 724616"/>
              <a:gd name="csX328" fmla="*/ 495636 w 747078"/>
              <a:gd name="csY328" fmla="*/ 643236 h 724616"/>
              <a:gd name="csX329" fmla="*/ 499320 w 747078"/>
              <a:gd name="csY329" fmla="*/ 640520 h 724616"/>
              <a:gd name="csX330" fmla="*/ 496790 w 747078"/>
              <a:gd name="csY330" fmla="*/ 635646 h 724616"/>
              <a:gd name="csX331" fmla="*/ 470969 w 747078"/>
              <a:gd name="csY331" fmla="*/ 627423 h 724616"/>
              <a:gd name="csX332" fmla="*/ 475954 w 747078"/>
              <a:gd name="csY332" fmla="*/ 624632 h 724616"/>
              <a:gd name="csX333" fmla="*/ 477443 w 747078"/>
              <a:gd name="csY333" fmla="*/ 619386 h 724616"/>
              <a:gd name="csX334" fmla="*/ 467806 w 747078"/>
              <a:gd name="csY334" fmla="*/ 602011 h 724616"/>
              <a:gd name="csX335" fmla="*/ 480754 w 747078"/>
              <a:gd name="csY335" fmla="*/ 596355 h 724616"/>
              <a:gd name="csX336" fmla="*/ 482764 w 747078"/>
              <a:gd name="csY336" fmla="*/ 591221 h 724616"/>
              <a:gd name="csX337" fmla="*/ 477629 w 747078"/>
              <a:gd name="csY337" fmla="*/ 589211 h 724616"/>
              <a:gd name="csX338" fmla="*/ 463974 w 747078"/>
              <a:gd name="csY338" fmla="*/ 595165 h 724616"/>
              <a:gd name="csX339" fmla="*/ 453221 w 747078"/>
              <a:gd name="csY339" fmla="*/ 575817 h 724616"/>
              <a:gd name="csX340" fmla="*/ 447938 w 747078"/>
              <a:gd name="csY340" fmla="*/ 574292 h 724616"/>
              <a:gd name="csX341" fmla="*/ 446412 w 747078"/>
              <a:gd name="csY341" fmla="*/ 579575 h 724616"/>
              <a:gd name="csX342" fmla="*/ 468662 w 747078"/>
              <a:gd name="csY342" fmla="*/ 619759 h 724616"/>
              <a:gd name="csX343" fmla="*/ 442841 w 747078"/>
              <a:gd name="csY343" fmla="*/ 634195 h 724616"/>
              <a:gd name="csX344" fmla="*/ 436180 w 747078"/>
              <a:gd name="csY344" fmla="*/ 615592 h 724616"/>
              <a:gd name="csX345" fmla="*/ 431232 w 747078"/>
              <a:gd name="csY345" fmla="*/ 613248 h 724616"/>
              <a:gd name="csX346" fmla="*/ 428888 w 747078"/>
              <a:gd name="csY346" fmla="*/ 618197 h 724616"/>
              <a:gd name="csX347" fmla="*/ 435994 w 747078"/>
              <a:gd name="csY347" fmla="*/ 637991 h 724616"/>
              <a:gd name="csX348" fmla="*/ 407605 w 747078"/>
              <a:gd name="csY348" fmla="*/ 653915 h 724616"/>
              <a:gd name="csX349" fmla="*/ 432683 w 747078"/>
              <a:gd name="csY349" fmla="*/ 543635 h 724616"/>
              <a:gd name="csX350" fmla="*/ 471118 w 747078"/>
              <a:gd name="csY350" fmla="*/ 543635 h 724616"/>
              <a:gd name="csX351" fmla="*/ 474987 w 747078"/>
              <a:gd name="csY351" fmla="*/ 539765 h 724616"/>
              <a:gd name="csX352" fmla="*/ 471118 w 747078"/>
              <a:gd name="csY352" fmla="*/ 535896 h 724616"/>
              <a:gd name="csX353" fmla="*/ 429595 w 747078"/>
              <a:gd name="csY353" fmla="*/ 535896 h 724616"/>
              <a:gd name="csX354" fmla="*/ 425799 w 747078"/>
              <a:gd name="csY354" fmla="*/ 538910 h 724616"/>
              <a:gd name="csX355" fmla="*/ 407308 w 747078"/>
              <a:gd name="csY355" fmla="*/ 620282 h 724616"/>
              <a:gd name="csX356" fmla="*/ 398304 w 747078"/>
              <a:gd name="csY356" fmla="*/ 660689 h 724616"/>
              <a:gd name="csX357" fmla="*/ 398266 w 747078"/>
              <a:gd name="csY357" fmla="*/ 660875 h 724616"/>
              <a:gd name="csX358" fmla="*/ 398229 w 747078"/>
              <a:gd name="csY358" fmla="*/ 661396 h 724616"/>
              <a:gd name="csX359" fmla="*/ 398229 w 747078"/>
              <a:gd name="csY359" fmla="*/ 661693 h 724616"/>
              <a:gd name="csX360" fmla="*/ 398266 w 747078"/>
              <a:gd name="csY360" fmla="*/ 662177 h 724616"/>
              <a:gd name="csX361" fmla="*/ 398341 w 747078"/>
              <a:gd name="csY361" fmla="*/ 662475 h 724616"/>
              <a:gd name="csX362" fmla="*/ 398490 w 747078"/>
              <a:gd name="csY362" fmla="*/ 662958 h 724616"/>
              <a:gd name="csX363" fmla="*/ 398638 w 747078"/>
              <a:gd name="csY363" fmla="*/ 663256 h 724616"/>
              <a:gd name="csX364" fmla="*/ 398676 w 747078"/>
              <a:gd name="csY364" fmla="*/ 663368 h 724616"/>
              <a:gd name="csX365" fmla="*/ 398824 w 747078"/>
              <a:gd name="csY365" fmla="*/ 663554 h 724616"/>
              <a:gd name="csX366" fmla="*/ 399048 w 747078"/>
              <a:gd name="csY366" fmla="*/ 663889 h 724616"/>
              <a:gd name="csX367" fmla="*/ 399196 w 747078"/>
              <a:gd name="csY367" fmla="*/ 664037 h 724616"/>
              <a:gd name="csX368" fmla="*/ 399457 w 747078"/>
              <a:gd name="csY368" fmla="*/ 664298 h 724616"/>
              <a:gd name="csX369" fmla="*/ 399941 w 747078"/>
              <a:gd name="csY369" fmla="*/ 664670 h 724616"/>
              <a:gd name="csX370" fmla="*/ 400238 w 747078"/>
              <a:gd name="csY370" fmla="*/ 664856 h 724616"/>
              <a:gd name="csX371" fmla="*/ 400834 w 747078"/>
              <a:gd name="csY371" fmla="*/ 665079 h 724616"/>
              <a:gd name="csX372" fmla="*/ 401131 w 747078"/>
              <a:gd name="csY372" fmla="*/ 665191 h 724616"/>
              <a:gd name="csX373" fmla="*/ 402061 w 747078"/>
              <a:gd name="csY373" fmla="*/ 665302 h 724616"/>
              <a:gd name="csX374" fmla="*/ 402099 w 747078"/>
              <a:gd name="csY374" fmla="*/ 665302 h 724616"/>
              <a:gd name="csX375" fmla="*/ 612801 w 747078"/>
              <a:gd name="csY375" fmla="*/ 665302 h 724616"/>
              <a:gd name="csX376" fmla="*/ 612838 w 747078"/>
              <a:gd name="csY376" fmla="*/ 665302 h 724616"/>
              <a:gd name="csX377" fmla="*/ 690080 w 747078"/>
              <a:gd name="csY377" fmla="*/ 665302 h 724616"/>
              <a:gd name="csX378" fmla="*/ 693094 w 747078"/>
              <a:gd name="csY378" fmla="*/ 663851 h 724616"/>
              <a:gd name="csX379" fmla="*/ 693838 w 747078"/>
              <a:gd name="csY379" fmla="*/ 660577 h 724616"/>
              <a:gd name="csX380" fmla="*/ 641783 w 747078"/>
              <a:gd name="csY380" fmla="*/ 391896 h 724616"/>
              <a:gd name="csX381" fmla="*/ 644090 w 747078"/>
              <a:gd name="csY381" fmla="*/ 413178 h 724616"/>
              <a:gd name="csX382" fmla="*/ 601786 w 747078"/>
              <a:gd name="csY382" fmla="*/ 539718 h 724616"/>
              <a:gd name="csX383" fmla="*/ 597283 w 747078"/>
              <a:gd name="csY383" fmla="*/ 546564 h 724616"/>
              <a:gd name="csX384" fmla="*/ 546049 w 747078"/>
              <a:gd name="csY384" fmla="*/ 604495 h 724616"/>
              <a:gd name="csX385" fmla="*/ 494815 w 747078"/>
              <a:gd name="csY385" fmla="*/ 546564 h 724616"/>
              <a:gd name="csX386" fmla="*/ 490313 w 747078"/>
              <a:gd name="csY386" fmla="*/ 539718 h 724616"/>
              <a:gd name="csX387" fmla="*/ 448009 w 747078"/>
              <a:gd name="csY387" fmla="*/ 413178 h 724616"/>
              <a:gd name="csX388" fmla="*/ 546050 w 747078"/>
              <a:gd name="csY388" fmla="*/ 314318 h 724616"/>
              <a:gd name="csX389" fmla="*/ 641786 w 747078"/>
              <a:gd name="csY389" fmla="*/ 391895 h 724616"/>
              <a:gd name="csX390" fmla="*/ 636314 w 747078"/>
              <a:gd name="csY390" fmla="*/ 413178 h 724616"/>
              <a:gd name="csX391" fmla="*/ 546049 w 747078"/>
              <a:gd name="csY391" fmla="*/ 322058 h 724616"/>
              <a:gd name="csX392" fmla="*/ 455784 w 747078"/>
              <a:gd name="csY392" fmla="*/ 413178 h 724616"/>
              <a:gd name="csX393" fmla="*/ 546049 w 747078"/>
              <a:gd name="csY393" fmla="*/ 595830 h 724616"/>
              <a:gd name="csX394" fmla="*/ 636314 w 747078"/>
              <a:gd name="csY394" fmla="*/ 413178 h 724616"/>
              <a:gd name="csX395" fmla="*/ 489533 w 747078"/>
              <a:gd name="csY395" fmla="*/ 446367 h 724616"/>
              <a:gd name="csX396" fmla="*/ 515876 w 747078"/>
              <a:gd name="csY396" fmla="*/ 378539 h 724616"/>
              <a:gd name="csX397" fmla="*/ 546051 w 747078"/>
              <a:gd name="csY397" fmla="*/ 345238 h 724616"/>
              <a:gd name="csX398" fmla="*/ 576226 w 747078"/>
              <a:gd name="csY398" fmla="*/ 378539 h 724616"/>
              <a:gd name="csX399" fmla="*/ 602568 w 747078"/>
              <a:gd name="csY399" fmla="*/ 446367 h 724616"/>
              <a:gd name="csX400" fmla="*/ 546051 w 747078"/>
              <a:gd name="csY400" fmla="*/ 502549 h 724616"/>
              <a:gd name="csX401" fmla="*/ 489533 w 747078"/>
              <a:gd name="csY401" fmla="*/ 446367 h 724616"/>
              <a:gd name="csX402" fmla="*/ 546051 w 747078"/>
              <a:gd name="csY402" fmla="*/ 354168 h 724616"/>
              <a:gd name="csX403" fmla="*/ 497272 w 747078"/>
              <a:gd name="csY403" fmla="*/ 446330 h 724616"/>
              <a:gd name="csX404" fmla="*/ 546051 w 747078"/>
              <a:gd name="csY404" fmla="*/ 494736 h 724616"/>
              <a:gd name="csX405" fmla="*/ 594829 w 747078"/>
              <a:gd name="csY405" fmla="*/ 446330 h 724616"/>
              <a:gd name="csX406" fmla="*/ 546051 w 747078"/>
              <a:gd name="csY406" fmla="*/ 354168 h 724616"/>
              <a:gd name="csX407" fmla="*/ 518331 w 747078"/>
              <a:gd name="csY407" fmla="*/ 446516 h 724616"/>
              <a:gd name="csX408" fmla="*/ 514462 w 747078"/>
              <a:gd name="csY408" fmla="*/ 442646 h 724616"/>
              <a:gd name="csX409" fmla="*/ 510592 w 747078"/>
              <a:gd name="csY409" fmla="*/ 446516 h 724616"/>
              <a:gd name="csX410" fmla="*/ 546088 w 747078"/>
              <a:gd name="csY410" fmla="*/ 481491 h 724616"/>
              <a:gd name="csX411" fmla="*/ 549958 w 747078"/>
              <a:gd name="csY411" fmla="*/ 477621 h 724616"/>
              <a:gd name="csX412" fmla="*/ 546088 w 747078"/>
              <a:gd name="csY412" fmla="*/ 473752 h 724616"/>
              <a:gd name="csX413" fmla="*/ 518331 w 747078"/>
              <a:gd name="csY413" fmla="*/ 446516 h 724616"/>
              <a:gd name="csX414" fmla="*/ 364626 w 747078"/>
              <a:gd name="csY414" fmla="*/ 535440 h 724616"/>
              <a:gd name="csX415" fmla="*/ 330656 w 747078"/>
              <a:gd name="csY415" fmla="*/ 619007 h 724616"/>
              <a:gd name="csX416" fmla="*/ 195077 w 747078"/>
              <a:gd name="csY416" fmla="*/ 686166 h 724616"/>
              <a:gd name="csX417" fmla="*/ 174837 w 747078"/>
              <a:gd name="csY417" fmla="*/ 684975 h 724616"/>
              <a:gd name="csX418" fmla="*/ 60832 w 747078"/>
              <a:gd name="csY418" fmla="*/ 621017 h 724616"/>
              <a:gd name="csX419" fmla="*/ 25299 w 747078"/>
              <a:gd name="csY419" fmla="*/ 495220 h 724616"/>
              <a:gd name="csX420" fmla="*/ 89258 w 747078"/>
              <a:gd name="csY420" fmla="*/ 381215 h 724616"/>
              <a:gd name="csX421" fmla="*/ 102503 w 747078"/>
              <a:gd name="csY421" fmla="*/ 371765 h 724616"/>
              <a:gd name="csX422" fmla="*/ 215050 w 747078"/>
              <a:gd name="csY422" fmla="*/ 345682 h 724616"/>
              <a:gd name="csX423" fmla="*/ 364622 w 747078"/>
              <a:gd name="csY423" fmla="*/ 535439 h 724616"/>
              <a:gd name="csX424" fmla="*/ 214160 w 747078"/>
              <a:gd name="csY424" fmla="*/ 353389 h 724616"/>
              <a:gd name="csX425" fmla="*/ 194700 w 747078"/>
              <a:gd name="csY425" fmla="*/ 352236 h 724616"/>
              <a:gd name="csX426" fmla="*/ 94059 w 747078"/>
              <a:gd name="csY426" fmla="*/ 387322 h 724616"/>
              <a:gd name="csX427" fmla="*/ 33002 w 747078"/>
              <a:gd name="csY427" fmla="*/ 496154 h 724616"/>
              <a:gd name="csX428" fmla="*/ 66898 w 747078"/>
              <a:gd name="csY428" fmla="*/ 616255 h 724616"/>
              <a:gd name="csX429" fmla="*/ 175730 w 747078"/>
              <a:gd name="csY429" fmla="*/ 677312 h 724616"/>
              <a:gd name="csX430" fmla="*/ 356896 w 747078"/>
              <a:gd name="csY430" fmla="*/ 534552 h 724616"/>
              <a:gd name="csX431" fmla="*/ 214173 w 747078"/>
              <a:gd name="csY431" fmla="*/ 353386 h 724616"/>
              <a:gd name="csX432" fmla="*/ 309373 w 747078"/>
              <a:gd name="csY432" fmla="*/ 451096 h 724616"/>
              <a:gd name="csX433" fmla="*/ 325335 w 747078"/>
              <a:gd name="csY433" fmla="*/ 530831 h 724616"/>
              <a:gd name="csX434" fmla="*/ 276147 w 747078"/>
              <a:gd name="csY434" fmla="*/ 618453 h 724616"/>
              <a:gd name="csX435" fmla="*/ 195110 w 747078"/>
              <a:gd name="csY435" fmla="*/ 646693 h 724616"/>
              <a:gd name="csX436" fmla="*/ 179446 w 747078"/>
              <a:gd name="csY436" fmla="*/ 645763 h 724616"/>
              <a:gd name="csX437" fmla="*/ 105664 w 747078"/>
              <a:gd name="csY437" fmla="*/ 611607 h 724616"/>
              <a:gd name="csX438" fmla="*/ 104437 w 747078"/>
              <a:gd name="csY438" fmla="*/ 608594 h 724616"/>
              <a:gd name="csX439" fmla="*/ 105925 w 747078"/>
              <a:gd name="csY439" fmla="*/ 605729 h 724616"/>
              <a:gd name="csX440" fmla="*/ 135095 w 747078"/>
              <a:gd name="csY440" fmla="*/ 582734 h 724616"/>
              <a:gd name="csX441" fmla="*/ 124454 w 747078"/>
              <a:gd name="csY441" fmla="*/ 550699 h 724616"/>
              <a:gd name="csX442" fmla="*/ 86279 w 747078"/>
              <a:gd name="csY442" fmla="*/ 580762 h 724616"/>
              <a:gd name="csX443" fmla="*/ 83861 w 747078"/>
              <a:gd name="csY443" fmla="*/ 581580 h 724616"/>
              <a:gd name="csX444" fmla="*/ 83117 w 747078"/>
              <a:gd name="csY444" fmla="*/ 581506 h 724616"/>
              <a:gd name="csX445" fmla="*/ 80512 w 747078"/>
              <a:gd name="csY445" fmla="*/ 579608 h 724616"/>
              <a:gd name="csX446" fmla="*/ 64550 w 747078"/>
              <a:gd name="csY446" fmla="*/ 499874 h 724616"/>
              <a:gd name="csX447" fmla="*/ 113738 w 747078"/>
              <a:gd name="csY447" fmla="*/ 412251 h 724616"/>
              <a:gd name="csX448" fmla="*/ 210436 w 747078"/>
              <a:gd name="csY448" fmla="*/ 384941 h 724616"/>
              <a:gd name="csX449" fmla="*/ 284218 w 747078"/>
              <a:gd name="csY449" fmla="*/ 419097 h 724616"/>
              <a:gd name="csX450" fmla="*/ 285446 w 747078"/>
              <a:gd name="csY450" fmla="*/ 422111 h 724616"/>
              <a:gd name="csX451" fmla="*/ 283957 w 747078"/>
              <a:gd name="csY451" fmla="*/ 424975 h 724616"/>
              <a:gd name="csX452" fmla="*/ 234509 w 747078"/>
              <a:gd name="csY452" fmla="*/ 463931 h 724616"/>
              <a:gd name="csX453" fmla="*/ 249094 w 747078"/>
              <a:gd name="csY453" fmla="*/ 492878 h 724616"/>
              <a:gd name="csX454" fmla="*/ 303603 w 747078"/>
              <a:gd name="csY454" fmla="*/ 449904 h 724616"/>
              <a:gd name="csX455" fmla="*/ 306728 w 747078"/>
              <a:gd name="csY455" fmla="*/ 449160 h 724616"/>
              <a:gd name="csX456" fmla="*/ 309370 w 747078"/>
              <a:gd name="csY456" fmla="*/ 451095 h 724616"/>
              <a:gd name="csX457" fmla="*/ 304796 w 747078"/>
              <a:gd name="csY457" fmla="*/ 458910 h 724616"/>
              <a:gd name="csX458" fmla="*/ 252409 w 747078"/>
              <a:gd name="csY458" fmla="*/ 500209 h 724616"/>
              <a:gd name="csX459" fmla="*/ 265691 w 747078"/>
              <a:gd name="csY459" fmla="*/ 545081 h 724616"/>
              <a:gd name="csX460" fmla="*/ 194961 w 747078"/>
              <a:gd name="csY460" fmla="*/ 615811 h 724616"/>
              <a:gd name="csX461" fmla="*/ 139634 w 747078"/>
              <a:gd name="csY461" fmla="*/ 589059 h 724616"/>
              <a:gd name="csX462" fmla="*/ 114408 w 747078"/>
              <a:gd name="csY462" fmla="*/ 608928 h 724616"/>
              <a:gd name="csX463" fmla="*/ 180450 w 747078"/>
              <a:gd name="csY463" fmla="*/ 638061 h 724616"/>
              <a:gd name="csX464" fmla="*/ 271422 w 747078"/>
              <a:gd name="csY464" fmla="*/ 612351 h 724616"/>
              <a:gd name="csX465" fmla="*/ 317707 w 747078"/>
              <a:gd name="csY465" fmla="*/ 529901 h 724616"/>
              <a:gd name="csX466" fmla="*/ 304796 w 747078"/>
              <a:gd name="csY466" fmla="*/ 458910 h 724616"/>
              <a:gd name="csX467" fmla="*/ 131965 w 747078"/>
              <a:gd name="csY467" fmla="*/ 545044 h 724616"/>
              <a:gd name="csX468" fmla="*/ 194920 w 747078"/>
              <a:gd name="csY468" fmla="*/ 607999 h 724616"/>
              <a:gd name="csX469" fmla="*/ 257874 w 747078"/>
              <a:gd name="csY469" fmla="*/ 545044 h 724616"/>
              <a:gd name="csX470" fmla="*/ 194920 w 747078"/>
              <a:gd name="csY470" fmla="*/ 411475 h 724616"/>
              <a:gd name="csX471" fmla="*/ 131965 w 747078"/>
              <a:gd name="csY471" fmla="*/ 545044 h 724616"/>
              <a:gd name="csX472" fmla="*/ 124486 w 747078"/>
              <a:gd name="csY472" fmla="*/ 540766 h 724616"/>
              <a:gd name="csX473" fmla="*/ 191682 w 747078"/>
              <a:gd name="csY473" fmla="*/ 402091 h 724616"/>
              <a:gd name="csX474" fmla="*/ 198194 w 747078"/>
              <a:gd name="csY474" fmla="*/ 402091 h 724616"/>
              <a:gd name="csX475" fmla="*/ 230750 w 747078"/>
              <a:gd name="csY475" fmla="*/ 457008 h 724616"/>
              <a:gd name="csX476" fmla="*/ 275510 w 747078"/>
              <a:gd name="csY476" fmla="*/ 421736 h 724616"/>
              <a:gd name="csX477" fmla="*/ 209467 w 747078"/>
              <a:gd name="csY477" fmla="*/ 392603 h 724616"/>
              <a:gd name="csX478" fmla="*/ 194733 w 747078"/>
              <a:gd name="csY478" fmla="*/ 391710 h 724616"/>
              <a:gd name="csX479" fmla="*/ 118496 w 747078"/>
              <a:gd name="csY479" fmla="*/ 418276 h 724616"/>
              <a:gd name="csX480" fmla="*/ 72210 w 747078"/>
              <a:gd name="csY480" fmla="*/ 500727 h 724616"/>
              <a:gd name="csX481" fmla="*/ 85084 w 747078"/>
              <a:gd name="csY481" fmla="*/ 571718 h 724616"/>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 ang="0">
                <a:pos x="csX42" y="csY42"/>
              </a:cxn>
              <a:cxn ang="0">
                <a:pos x="csX43" y="csY43"/>
              </a:cxn>
              <a:cxn ang="0">
                <a:pos x="csX44" y="csY44"/>
              </a:cxn>
              <a:cxn ang="0">
                <a:pos x="csX45" y="csY45"/>
              </a:cxn>
              <a:cxn ang="0">
                <a:pos x="csX46" y="csY46"/>
              </a:cxn>
              <a:cxn ang="0">
                <a:pos x="csX47" y="csY47"/>
              </a:cxn>
              <a:cxn ang="0">
                <a:pos x="csX48" y="csY48"/>
              </a:cxn>
              <a:cxn ang="0">
                <a:pos x="csX49" y="csY49"/>
              </a:cxn>
              <a:cxn ang="0">
                <a:pos x="csX50" y="csY50"/>
              </a:cxn>
              <a:cxn ang="0">
                <a:pos x="csX51" y="csY51"/>
              </a:cxn>
              <a:cxn ang="0">
                <a:pos x="csX52" y="csY52"/>
              </a:cxn>
              <a:cxn ang="0">
                <a:pos x="csX53" y="csY53"/>
              </a:cxn>
              <a:cxn ang="0">
                <a:pos x="csX54" y="csY54"/>
              </a:cxn>
              <a:cxn ang="0">
                <a:pos x="csX55" y="csY55"/>
              </a:cxn>
              <a:cxn ang="0">
                <a:pos x="csX56" y="csY56"/>
              </a:cxn>
              <a:cxn ang="0">
                <a:pos x="csX57" y="csY57"/>
              </a:cxn>
              <a:cxn ang="0">
                <a:pos x="csX58" y="csY58"/>
              </a:cxn>
              <a:cxn ang="0">
                <a:pos x="csX59" y="csY59"/>
              </a:cxn>
              <a:cxn ang="0">
                <a:pos x="csX60" y="csY60"/>
              </a:cxn>
              <a:cxn ang="0">
                <a:pos x="csX61" y="csY61"/>
              </a:cxn>
              <a:cxn ang="0">
                <a:pos x="csX62" y="csY62"/>
              </a:cxn>
              <a:cxn ang="0">
                <a:pos x="csX63" y="csY63"/>
              </a:cxn>
              <a:cxn ang="0">
                <a:pos x="csX64" y="csY64"/>
              </a:cxn>
              <a:cxn ang="0">
                <a:pos x="csX65" y="csY65"/>
              </a:cxn>
              <a:cxn ang="0">
                <a:pos x="csX66" y="csY66"/>
              </a:cxn>
              <a:cxn ang="0">
                <a:pos x="csX67" y="csY67"/>
              </a:cxn>
              <a:cxn ang="0">
                <a:pos x="csX68" y="csY68"/>
              </a:cxn>
              <a:cxn ang="0">
                <a:pos x="csX69" y="csY69"/>
              </a:cxn>
              <a:cxn ang="0">
                <a:pos x="csX70" y="csY70"/>
              </a:cxn>
              <a:cxn ang="0">
                <a:pos x="csX71" y="csY71"/>
              </a:cxn>
              <a:cxn ang="0">
                <a:pos x="csX72" y="csY72"/>
              </a:cxn>
              <a:cxn ang="0">
                <a:pos x="csX73" y="csY73"/>
              </a:cxn>
              <a:cxn ang="0">
                <a:pos x="csX74" y="csY74"/>
              </a:cxn>
              <a:cxn ang="0">
                <a:pos x="csX75" y="csY75"/>
              </a:cxn>
              <a:cxn ang="0">
                <a:pos x="csX76" y="csY76"/>
              </a:cxn>
              <a:cxn ang="0">
                <a:pos x="csX77" y="csY77"/>
              </a:cxn>
              <a:cxn ang="0">
                <a:pos x="csX78" y="csY78"/>
              </a:cxn>
              <a:cxn ang="0">
                <a:pos x="csX79" y="csY79"/>
              </a:cxn>
              <a:cxn ang="0">
                <a:pos x="csX80" y="csY80"/>
              </a:cxn>
              <a:cxn ang="0">
                <a:pos x="csX81" y="csY81"/>
              </a:cxn>
              <a:cxn ang="0">
                <a:pos x="csX82" y="csY82"/>
              </a:cxn>
              <a:cxn ang="0">
                <a:pos x="csX83" y="csY83"/>
              </a:cxn>
              <a:cxn ang="0">
                <a:pos x="csX84" y="csY84"/>
              </a:cxn>
              <a:cxn ang="0">
                <a:pos x="csX85" y="csY85"/>
              </a:cxn>
              <a:cxn ang="0">
                <a:pos x="csX86" y="csY86"/>
              </a:cxn>
              <a:cxn ang="0">
                <a:pos x="csX87" y="csY87"/>
              </a:cxn>
              <a:cxn ang="0">
                <a:pos x="csX88" y="csY88"/>
              </a:cxn>
              <a:cxn ang="0">
                <a:pos x="csX89" y="csY89"/>
              </a:cxn>
              <a:cxn ang="0">
                <a:pos x="csX90" y="csY90"/>
              </a:cxn>
              <a:cxn ang="0">
                <a:pos x="csX91" y="csY91"/>
              </a:cxn>
              <a:cxn ang="0">
                <a:pos x="csX92" y="csY92"/>
              </a:cxn>
              <a:cxn ang="0">
                <a:pos x="csX93" y="csY93"/>
              </a:cxn>
              <a:cxn ang="0">
                <a:pos x="csX94" y="csY94"/>
              </a:cxn>
              <a:cxn ang="0">
                <a:pos x="csX95" y="csY95"/>
              </a:cxn>
              <a:cxn ang="0">
                <a:pos x="csX96" y="csY96"/>
              </a:cxn>
              <a:cxn ang="0">
                <a:pos x="csX97" y="csY97"/>
              </a:cxn>
              <a:cxn ang="0">
                <a:pos x="csX98" y="csY98"/>
              </a:cxn>
              <a:cxn ang="0">
                <a:pos x="csX99" y="csY99"/>
              </a:cxn>
              <a:cxn ang="0">
                <a:pos x="csX100" y="csY100"/>
              </a:cxn>
              <a:cxn ang="0">
                <a:pos x="csX101" y="csY101"/>
              </a:cxn>
              <a:cxn ang="0">
                <a:pos x="csX102" y="csY102"/>
              </a:cxn>
              <a:cxn ang="0">
                <a:pos x="csX103" y="csY103"/>
              </a:cxn>
              <a:cxn ang="0">
                <a:pos x="csX104" y="csY104"/>
              </a:cxn>
              <a:cxn ang="0">
                <a:pos x="csX105" y="csY105"/>
              </a:cxn>
              <a:cxn ang="0">
                <a:pos x="csX106" y="csY106"/>
              </a:cxn>
              <a:cxn ang="0">
                <a:pos x="csX107" y="csY107"/>
              </a:cxn>
              <a:cxn ang="0">
                <a:pos x="csX108" y="csY108"/>
              </a:cxn>
              <a:cxn ang="0">
                <a:pos x="csX109" y="csY109"/>
              </a:cxn>
              <a:cxn ang="0">
                <a:pos x="csX110" y="csY110"/>
              </a:cxn>
              <a:cxn ang="0">
                <a:pos x="csX111" y="csY111"/>
              </a:cxn>
              <a:cxn ang="0">
                <a:pos x="csX112" y="csY112"/>
              </a:cxn>
              <a:cxn ang="0">
                <a:pos x="csX113" y="csY113"/>
              </a:cxn>
              <a:cxn ang="0">
                <a:pos x="csX114" y="csY114"/>
              </a:cxn>
              <a:cxn ang="0">
                <a:pos x="csX115" y="csY115"/>
              </a:cxn>
              <a:cxn ang="0">
                <a:pos x="csX116" y="csY116"/>
              </a:cxn>
              <a:cxn ang="0">
                <a:pos x="csX117" y="csY117"/>
              </a:cxn>
              <a:cxn ang="0">
                <a:pos x="csX118" y="csY118"/>
              </a:cxn>
              <a:cxn ang="0">
                <a:pos x="csX119" y="csY119"/>
              </a:cxn>
              <a:cxn ang="0">
                <a:pos x="csX120" y="csY120"/>
              </a:cxn>
              <a:cxn ang="0">
                <a:pos x="csX121" y="csY121"/>
              </a:cxn>
              <a:cxn ang="0">
                <a:pos x="csX122" y="csY122"/>
              </a:cxn>
              <a:cxn ang="0">
                <a:pos x="csX123" y="csY123"/>
              </a:cxn>
              <a:cxn ang="0">
                <a:pos x="csX124" y="csY124"/>
              </a:cxn>
              <a:cxn ang="0">
                <a:pos x="csX125" y="csY125"/>
              </a:cxn>
              <a:cxn ang="0">
                <a:pos x="csX126" y="csY126"/>
              </a:cxn>
              <a:cxn ang="0">
                <a:pos x="csX127" y="csY127"/>
              </a:cxn>
              <a:cxn ang="0">
                <a:pos x="csX128" y="csY128"/>
              </a:cxn>
              <a:cxn ang="0">
                <a:pos x="csX129" y="csY129"/>
              </a:cxn>
              <a:cxn ang="0">
                <a:pos x="csX130" y="csY130"/>
              </a:cxn>
              <a:cxn ang="0">
                <a:pos x="csX131" y="csY131"/>
              </a:cxn>
              <a:cxn ang="0">
                <a:pos x="csX132" y="csY132"/>
              </a:cxn>
              <a:cxn ang="0">
                <a:pos x="csX133" y="csY133"/>
              </a:cxn>
              <a:cxn ang="0">
                <a:pos x="csX134" y="csY134"/>
              </a:cxn>
              <a:cxn ang="0">
                <a:pos x="csX135" y="csY135"/>
              </a:cxn>
              <a:cxn ang="0">
                <a:pos x="csX136" y="csY136"/>
              </a:cxn>
              <a:cxn ang="0">
                <a:pos x="csX137" y="csY137"/>
              </a:cxn>
              <a:cxn ang="0">
                <a:pos x="csX138" y="csY138"/>
              </a:cxn>
              <a:cxn ang="0">
                <a:pos x="csX139" y="csY139"/>
              </a:cxn>
              <a:cxn ang="0">
                <a:pos x="csX140" y="csY140"/>
              </a:cxn>
              <a:cxn ang="0">
                <a:pos x="csX141" y="csY141"/>
              </a:cxn>
              <a:cxn ang="0">
                <a:pos x="csX142" y="csY142"/>
              </a:cxn>
              <a:cxn ang="0">
                <a:pos x="csX143" y="csY143"/>
              </a:cxn>
              <a:cxn ang="0">
                <a:pos x="csX144" y="csY144"/>
              </a:cxn>
              <a:cxn ang="0">
                <a:pos x="csX145" y="csY145"/>
              </a:cxn>
              <a:cxn ang="0">
                <a:pos x="csX146" y="csY146"/>
              </a:cxn>
              <a:cxn ang="0">
                <a:pos x="csX147" y="csY147"/>
              </a:cxn>
              <a:cxn ang="0">
                <a:pos x="csX148" y="csY148"/>
              </a:cxn>
              <a:cxn ang="0">
                <a:pos x="csX149" y="csY149"/>
              </a:cxn>
              <a:cxn ang="0">
                <a:pos x="csX150" y="csY150"/>
              </a:cxn>
              <a:cxn ang="0">
                <a:pos x="csX151" y="csY151"/>
              </a:cxn>
              <a:cxn ang="0">
                <a:pos x="csX152" y="csY152"/>
              </a:cxn>
              <a:cxn ang="0">
                <a:pos x="csX153" y="csY153"/>
              </a:cxn>
              <a:cxn ang="0">
                <a:pos x="csX154" y="csY154"/>
              </a:cxn>
              <a:cxn ang="0">
                <a:pos x="csX155" y="csY155"/>
              </a:cxn>
              <a:cxn ang="0">
                <a:pos x="csX156" y="csY156"/>
              </a:cxn>
              <a:cxn ang="0">
                <a:pos x="csX157" y="csY157"/>
              </a:cxn>
              <a:cxn ang="0">
                <a:pos x="csX158" y="csY158"/>
              </a:cxn>
              <a:cxn ang="0">
                <a:pos x="csX159" y="csY159"/>
              </a:cxn>
              <a:cxn ang="0">
                <a:pos x="csX160" y="csY160"/>
              </a:cxn>
              <a:cxn ang="0">
                <a:pos x="csX161" y="csY161"/>
              </a:cxn>
              <a:cxn ang="0">
                <a:pos x="csX162" y="csY162"/>
              </a:cxn>
              <a:cxn ang="0">
                <a:pos x="csX163" y="csY163"/>
              </a:cxn>
              <a:cxn ang="0">
                <a:pos x="csX164" y="csY164"/>
              </a:cxn>
              <a:cxn ang="0">
                <a:pos x="csX165" y="csY165"/>
              </a:cxn>
              <a:cxn ang="0">
                <a:pos x="csX166" y="csY166"/>
              </a:cxn>
              <a:cxn ang="0">
                <a:pos x="csX167" y="csY167"/>
              </a:cxn>
              <a:cxn ang="0">
                <a:pos x="csX168" y="csY168"/>
              </a:cxn>
              <a:cxn ang="0">
                <a:pos x="csX169" y="csY169"/>
              </a:cxn>
              <a:cxn ang="0">
                <a:pos x="csX170" y="csY170"/>
              </a:cxn>
              <a:cxn ang="0">
                <a:pos x="csX171" y="csY171"/>
              </a:cxn>
              <a:cxn ang="0">
                <a:pos x="csX172" y="csY172"/>
              </a:cxn>
              <a:cxn ang="0">
                <a:pos x="csX173" y="csY173"/>
              </a:cxn>
              <a:cxn ang="0">
                <a:pos x="csX174" y="csY174"/>
              </a:cxn>
              <a:cxn ang="0">
                <a:pos x="csX175" y="csY175"/>
              </a:cxn>
              <a:cxn ang="0">
                <a:pos x="csX176" y="csY176"/>
              </a:cxn>
              <a:cxn ang="0">
                <a:pos x="csX177" y="csY177"/>
              </a:cxn>
              <a:cxn ang="0">
                <a:pos x="csX178" y="csY178"/>
              </a:cxn>
              <a:cxn ang="0">
                <a:pos x="csX179" y="csY179"/>
              </a:cxn>
              <a:cxn ang="0">
                <a:pos x="csX180" y="csY180"/>
              </a:cxn>
              <a:cxn ang="0">
                <a:pos x="csX181" y="csY181"/>
              </a:cxn>
              <a:cxn ang="0">
                <a:pos x="csX182" y="csY182"/>
              </a:cxn>
              <a:cxn ang="0">
                <a:pos x="csX183" y="csY183"/>
              </a:cxn>
              <a:cxn ang="0">
                <a:pos x="csX184" y="csY184"/>
              </a:cxn>
              <a:cxn ang="0">
                <a:pos x="csX185" y="csY185"/>
              </a:cxn>
              <a:cxn ang="0">
                <a:pos x="csX186" y="csY186"/>
              </a:cxn>
              <a:cxn ang="0">
                <a:pos x="csX187" y="csY187"/>
              </a:cxn>
              <a:cxn ang="0">
                <a:pos x="csX188" y="csY188"/>
              </a:cxn>
              <a:cxn ang="0">
                <a:pos x="csX189" y="csY189"/>
              </a:cxn>
              <a:cxn ang="0">
                <a:pos x="csX190" y="csY190"/>
              </a:cxn>
              <a:cxn ang="0">
                <a:pos x="csX191" y="csY191"/>
              </a:cxn>
              <a:cxn ang="0">
                <a:pos x="csX192" y="csY192"/>
              </a:cxn>
              <a:cxn ang="0">
                <a:pos x="csX193" y="csY193"/>
              </a:cxn>
              <a:cxn ang="0">
                <a:pos x="csX194" y="csY194"/>
              </a:cxn>
              <a:cxn ang="0">
                <a:pos x="csX195" y="csY195"/>
              </a:cxn>
              <a:cxn ang="0">
                <a:pos x="csX196" y="csY196"/>
              </a:cxn>
              <a:cxn ang="0">
                <a:pos x="csX197" y="csY197"/>
              </a:cxn>
              <a:cxn ang="0">
                <a:pos x="csX198" y="csY198"/>
              </a:cxn>
              <a:cxn ang="0">
                <a:pos x="csX199" y="csY199"/>
              </a:cxn>
              <a:cxn ang="0">
                <a:pos x="csX200" y="csY200"/>
              </a:cxn>
              <a:cxn ang="0">
                <a:pos x="csX201" y="csY201"/>
              </a:cxn>
              <a:cxn ang="0">
                <a:pos x="csX202" y="csY202"/>
              </a:cxn>
              <a:cxn ang="0">
                <a:pos x="csX203" y="csY203"/>
              </a:cxn>
              <a:cxn ang="0">
                <a:pos x="csX204" y="csY204"/>
              </a:cxn>
              <a:cxn ang="0">
                <a:pos x="csX205" y="csY205"/>
              </a:cxn>
              <a:cxn ang="0">
                <a:pos x="csX206" y="csY206"/>
              </a:cxn>
              <a:cxn ang="0">
                <a:pos x="csX207" y="csY207"/>
              </a:cxn>
              <a:cxn ang="0">
                <a:pos x="csX208" y="csY208"/>
              </a:cxn>
              <a:cxn ang="0">
                <a:pos x="csX209" y="csY209"/>
              </a:cxn>
              <a:cxn ang="0">
                <a:pos x="csX210" y="csY210"/>
              </a:cxn>
              <a:cxn ang="0">
                <a:pos x="csX211" y="csY211"/>
              </a:cxn>
              <a:cxn ang="0">
                <a:pos x="csX212" y="csY212"/>
              </a:cxn>
              <a:cxn ang="0">
                <a:pos x="csX213" y="csY213"/>
              </a:cxn>
              <a:cxn ang="0">
                <a:pos x="csX214" y="csY214"/>
              </a:cxn>
              <a:cxn ang="0">
                <a:pos x="csX215" y="csY215"/>
              </a:cxn>
              <a:cxn ang="0">
                <a:pos x="csX216" y="csY216"/>
              </a:cxn>
              <a:cxn ang="0">
                <a:pos x="csX217" y="csY217"/>
              </a:cxn>
              <a:cxn ang="0">
                <a:pos x="csX218" y="csY218"/>
              </a:cxn>
              <a:cxn ang="0">
                <a:pos x="csX219" y="csY219"/>
              </a:cxn>
              <a:cxn ang="0">
                <a:pos x="csX220" y="csY220"/>
              </a:cxn>
              <a:cxn ang="0">
                <a:pos x="csX221" y="csY221"/>
              </a:cxn>
              <a:cxn ang="0">
                <a:pos x="csX222" y="csY222"/>
              </a:cxn>
              <a:cxn ang="0">
                <a:pos x="csX223" y="csY223"/>
              </a:cxn>
              <a:cxn ang="0">
                <a:pos x="csX224" y="csY224"/>
              </a:cxn>
              <a:cxn ang="0">
                <a:pos x="csX225" y="csY225"/>
              </a:cxn>
              <a:cxn ang="0">
                <a:pos x="csX226" y="csY226"/>
              </a:cxn>
              <a:cxn ang="0">
                <a:pos x="csX227" y="csY227"/>
              </a:cxn>
              <a:cxn ang="0">
                <a:pos x="csX228" y="csY228"/>
              </a:cxn>
              <a:cxn ang="0">
                <a:pos x="csX229" y="csY229"/>
              </a:cxn>
              <a:cxn ang="0">
                <a:pos x="csX230" y="csY230"/>
              </a:cxn>
              <a:cxn ang="0">
                <a:pos x="csX231" y="csY231"/>
              </a:cxn>
              <a:cxn ang="0">
                <a:pos x="csX232" y="csY232"/>
              </a:cxn>
              <a:cxn ang="0">
                <a:pos x="csX233" y="csY233"/>
              </a:cxn>
              <a:cxn ang="0">
                <a:pos x="csX234" y="csY234"/>
              </a:cxn>
              <a:cxn ang="0">
                <a:pos x="csX235" y="csY235"/>
              </a:cxn>
              <a:cxn ang="0">
                <a:pos x="csX236" y="csY236"/>
              </a:cxn>
              <a:cxn ang="0">
                <a:pos x="csX237" y="csY237"/>
              </a:cxn>
              <a:cxn ang="0">
                <a:pos x="csX238" y="csY238"/>
              </a:cxn>
              <a:cxn ang="0">
                <a:pos x="csX239" y="csY239"/>
              </a:cxn>
              <a:cxn ang="0">
                <a:pos x="csX240" y="csY240"/>
              </a:cxn>
              <a:cxn ang="0">
                <a:pos x="csX241" y="csY241"/>
              </a:cxn>
              <a:cxn ang="0">
                <a:pos x="csX242" y="csY242"/>
              </a:cxn>
              <a:cxn ang="0">
                <a:pos x="csX243" y="csY243"/>
              </a:cxn>
              <a:cxn ang="0">
                <a:pos x="csX244" y="csY244"/>
              </a:cxn>
              <a:cxn ang="0">
                <a:pos x="csX245" y="csY245"/>
              </a:cxn>
              <a:cxn ang="0">
                <a:pos x="csX246" y="csY246"/>
              </a:cxn>
              <a:cxn ang="0">
                <a:pos x="csX247" y="csY247"/>
              </a:cxn>
              <a:cxn ang="0">
                <a:pos x="csX248" y="csY248"/>
              </a:cxn>
              <a:cxn ang="0">
                <a:pos x="csX249" y="csY249"/>
              </a:cxn>
              <a:cxn ang="0">
                <a:pos x="csX250" y="csY250"/>
              </a:cxn>
              <a:cxn ang="0">
                <a:pos x="csX251" y="csY251"/>
              </a:cxn>
              <a:cxn ang="0">
                <a:pos x="csX252" y="csY252"/>
              </a:cxn>
              <a:cxn ang="0">
                <a:pos x="csX253" y="csY253"/>
              </a:cxn>
              <a:cxn ang="0">
                <a:pos x="csX254" y="csY254"/>
              </a:cxn>
              <a:cxn ang="0">
                <a:pos x="csX255" y="csY255"/>
              </a:cxn>
              <a:cxn ang="0">
                <a:pos x="csX256" y="csY256"/>
              </a:cxn>
              <a:cxn ang="0">
                <a:pos x="csX257" y="csY257"/>
              </a:cxn>
              <a:cxn ang="0">
                <a:pos x="csX258" y="csY258"/>
              </a:cxn>
              <a:cxn ang="0">
                <a:pos x="csX259" y="csY259"/>
              </a:cxn>
              <a:cxn ang="0">
                <a:pos x="csX260" y="csY260"/>
              </a:cxn>
              <a:cxn ang="0">
                <a:pos x="csX261" y="csY261"/>
              </a:cxn>
              <a:cxn ang="0">
                <a:pos x="csX262" y="csY262"/>
              </a:cxn>
              <a:cxn ang="0">
                <a:pos x="csX263" y="csY263"/>
              </a:cxn>
              <a:cxn ang="0">
                <a:pos x="csX264" y="csY264"/>
              </a:cxn>
              <a:cxn ang="0">
                <a:pos x="csX265" y="csY265"/>
              </a:cxn>
              <a:cxn ang="0">
                <a:pos x="csX266" y="csY266"/>
              </a:cxn>
              <a:cxn ang="0">
                <a:pos x="csX267" y="csY267"/>
              </a:cxn>
              <a:cxn ang="0">
                <a:pos x="csX268" y="csY268"/>
              </a:cxn>
              <a:cxn ang="0">
                <a:pos x="csX269" y="csY269"/>
              </a:cxn>
              <a:cxn ang="0">
                <a:pos x="csX270" y="csY270"/>
              </a:cxn>
              <a:cxn ang="0">
                <a:pos x="csX271" y="csY271"/>
              </a:cxn>
              <a:cxn ang="0">
                <a:pos x="csX272" y="csY272"/>
              </a:cxn>
              <a:cxn ang="0">
                <a:pos x="csX273" y="csY273"/>
              </a:cxn>
              <a:cxn ang="0">
                <a:pos x="csX274" y="csY274"/>
              </a:cxn>
              <a:cxn ang="0">
                <a:pos x="csX275" y="csY275"/>
              </a:cxn>
              <a:cxn ang="0">
                <a:pos x="csX276" y="csY276"/>
              </a:cxn>
              <a:cxn ang="0">
                <a:pos x="csX277" y="csY277"/>
              </a:cxn>
              <a:cxn ang="0">
                <a:pos x="csX278" y="csY278"/>
              </a:cxn>
              <a:cxn ang="0">
                <a:pos x="csX279" y="csY279"/>
              </a:cxn>
              <a:cxn ang="0">
                <a:pos x="csX280" y="csY280"/>
              </a:cxn>
              <a:cxn ang="0">
                <a:pos x="csX281" y="csY281"/>
              </a:cxn>
              <a:cxn ang="0">
                <a:pos x="csX282" y="csY282"/>
              </a:cxn>
              <a:cxn ang="0">
                <a:pos x="csX283" y="csY283"/>
              </a:cxn>
              <a:cxn ang="0">
                <a:pos x="csX284" y="csY284"/>
              </a:cxn>
              <a:cxn ang="0">
                <a:pos x="csX285" y="csY285"/>
              </a:cxn>
              <a:cxn ang="0">
                <a:pos x="csX286" y="csY286"/>
              </a:cxn>
              <a:cxn ang="0">
                <a:pos x="csX287" y="csY287"/>
              </a:cxn>
              <a:cxn ang="0">
                <a:pos x="csX288" y="csY288"/>
              </a:cxn>
              <a:cxn ang="0">
                <a:pos x="csX289" y="csY289"/>
              </a:cxn>
              <a:cxn ang="0">
                <a:pos x="csX290" y="csY290"/>
              </a:cxn>
              <a:cxn ang="0">
                <a:pos x="csX291" y="csY291"/>
              </a:cxn>
              <a:cxn ang="0">
                <a:pos x="csX292" y="csY292"/>
              </a:cxn>
              <a:cxn ang="0">
                <a:pos x="csX293" y="csY293"/>
              </a:cxn>
              <a:cxn ang="0">
                <a:pos x="csX294" y="csY294"/>
              </a:cxn>
              <a:cxn ang="0">
                <a:pos x="csX295" y="csY295"/>
              </a:cxn>
              <a:cxn ang="0">
                <a:pos x="csX296" y="csY296"/>
              </a:cxn>
              <a:cxn ang="0">
                <a:pos x="csX297" y="csY297"/>
              </a:cxn>
              <a:cxn ang="0">
                <a:pos x="csX298" y="csY298"/>
              </a:cxn>
              <a:cxn ang="0">
                <a:pos x="csX299" y="csY299"/>
              </a:cxn>
              <a:cxn ang="0">
                <a:pos x="csX300" y="csY300"/>
              </a:cxn>
              <a:cxn ang="0">
                <a:pos x="csX301" y="csY301"/>
              </a:cxn>
              <a:cxn ang="0">
                <a:pos x="csX302" y="csY302"/>
              </a:cxn>
              <a:cxn ang="0">
                <a:pos x="csX303" y="csY303"/>
              </a:cxn>
              <a:cxn ang="0">
                <a:pos x="csX304" y="csY304"/>
              </a:cxn>
              <a:cxn ang="0">
                <a:pos x="csX305" y="csY305"/>
              </a:cxn>
              <a:cxn ang="0">
                <a:pos x="csX306" y="csY306"/>
              </a:cxn>
              <a:cxn ang="0">
                <a:pos x="csX307" y="csY307"/>
              </a:cxn>
              <a:cxn ang="0">
                <a:pos x="csX308" y="csY308"/>
              </a:cxn>
              <a:cxn ang="0">
                <a:pos x="csX309" y="csY309"/>
              </a:cxn>
              <a:cxn ang="0">
                <a:pos x="csX310" y="csY310"/>
              </a:cxn>
              <a:cxn ang="0">
                <a:pos x="csX311" y="csY311"/>
              </a:cxn>
              <a:cxn ang="0">
                <a:pos x="csX312" y="csY312"/>
              </a:cxn>
              <a:cxn ang="0">
                <a:pos x="csX313" y="csY313"/>
              </a:cxn>
              <a:cxn ang="0">
                <a:pos x="csX314" y="csY314"/>
              </a:cxn>
              <a:cxn ang="0">
                <a:pos x="csX315" y="csY315"/>
              </a:cxn>
              <a:cxn ang="0">
                <a:pos x="csX316" y="csY316"/>
              </a:cxn>
              <a:cxn ang="0">
                <a:pos x="csX317" y="csY317"/>
              </a:cxn>
              <a:cxn ang="0">
                <a:pos x="csX318" y="csY318"/>
              </a:cxn>
              <a:cxn ang="0">
                <a:pos x="csX319" y="csY319"/>
              </a:cxn>
              <a:cxn ang="0">
                <a:pos x="csX320" y="csY320"/>
              </a:cxn>
              <a:cxn ang="0">
                <a:pos x="csX321" y="csY321"/>
              </a:cxn>
              <a:cxn ang="0">
                <a:pos x="csX322" y="csY322"/>
              </a:cxn>
              <a:cxn ang="0">
                <a:pos x="csX323" y="csY323"/>
              </a:cxn>
              <a:cxn ang="0">
                <a:pos x="csX324" y="csY324"/>
              </a:cxn>
              <a:cxn ang="0">
                <a:pos x="csX325" y="csY325"/>
              </a:cxn>
              <a:cxn ang="0">
                <a:pos x="csX326" y="csY326"/>
              </a:cxn>
              <a:cxn ang="0">
                <a:pos x="csX327" y="csY327"/>
              </a:cxn>
              <a:cxn ang="0">
                <a:pos x="csX328" y="csY328"/>
              </a:cxn>
              <a:cxn ang="0">
                <a:pos x="csX329" y="csY329"/>
              </a:cxn>
              <a:cxn ang="0">
                <a:pos x="csX330" y="csY330"/>
              </a:cxn>
              <a:cxn ang="0">
                <a:pos x="csX331" y="csY331"/>
              </a:cxn>
              <a:cxn ang="0">
                <a:pos x="csX332" y="csY332"/>
              </a:cxn>
              <a:cxn ang="0">
                <a:pos x="csX333" y="csY333"/>
              </a:cxn>
              <a:cxn ang="0">
                <a:pos x="csX334" y="csY334"/>
              </a:cxn>
              <a:cxn ang="0">
                <a:pos x="csX335" y="csY335"/>
              </a:cxn>
              <a:cxn ang="0">
                <a:pos x="csX336" y="csY336"/>
              </a:cxn>
              <a:cxn ang="0">
                <a:pos x="csX337" y="csY337"/>
              </a:cxn>
              <a:cxn ang="0">
                <a:pos x="csX338" y="csY338"/>
              </a:cxn>
              <a:cxn ang="0">
                <a:pos x="csX339" y="csY339"/>
              </a:cxn>
              <a:cxn ang="0">
                <a:pos x="csX340" y="csY340"/>
              </a:cxn>
              <a:cxn ang="0">
                <a:pos x="csX341" y="csY341"/>
              </a:cxn>
              <a:cxn ang="0">
                <a:pos x="csX342" y="csY342"/>
              </a:cxn>
              <a:cxn ang="0">
                <a:pos x="csX343" y="csY343"/>
              </a:cxn>
              <a:cxn ang="0">
                <a:pos x="csX344" y="csY344"/>
              </a:cxn>
              <a:cxn ang="0">
                <a:pos x="csX345" y="csY345"/>
              </a:cxn>
              <a:cxn ang="0">
                <a:pos x="csX346" y="csY346"/>
              </a:cxn>
              <a:cxn ang="0">
                <a:pos x="csX347" y="csY347"/>
              </a:cxn>
              <a:cxn ang="0">
                <a:pos x="csX348" y="csY348"/>
              </a:cxn>
              <a:cxn ang="0">
                <a:pos x="csX349" y="csY349"/>
              </a:cxn>
              <a:cxn ang="0">
                <a:pos x="csX350" y="csY350"/>
              </a:cxn>
              <a:cxn ang="0">
                <a:pos x="csX351" y="csY351"/>
              </a:cxn>
              <a:cxn ang="0">
                <a:pos x="csX352" y="csY352"/>
              </a:cxn>
              <a:cxn ang="0">
                <a:pos x="csX353" y="csY353"/>
              </a:cxn>
              <a:cxn ang="0">
                <a:pos x="csX354" y="csY354"/>
              </a:cxn>
              <a:cxn ang="0">
                <a:pos x="csX355" y="csY355"/>
              </a:cxn>
              <a:cxn ang="0">
                <a:pos x="csX356" y="csY356"/>
              </a:cxn>
              <a:cxn ang="0">
                <a:pos x="csX357" y="csY357"/>
              </a:cxn>
              <a:cxn ang="0">
                <a:pos x="csX358" y="csY358"/>
              </a:cxn>
              <a:cxn ang="0">
                <a:pos x="csX359" y="csY359"/>
              </a:cxn>
              <a:cxn ang="0">
                <a:pos x="csX360" y="csY360"/>
              </a:cxn>
              <a:cxn ang="0">
                <a:pos x="csX361" y="csY361"/>
              </a:cxn>
              <a:cxn ang="0">
                <a:pos x="csX362" y="csY362"/>
              </a:cxn>
              <a:cxn ang="0">
                <a:pos x="csX363" y="csY363"/>
              </a:cxn>
              <a:cxn ang="0">
                <a:pos x="csX364" y="csY364"/>
              </a:cxn>
              <a:cxn ang="0">
                <a:pos x="csX365" y="csY365"/>
              </a:cxn>
              <a:cxn ang="0">
                <a:pos x="csX366" y="csY366"/>
              </a:cxn>
              <a:cxn ang="0">
                <a:pos x="csX367" y="csY367"/>
              </a:cxn>
              <a:cxn ang="0">
                <a:pos x="csX368" y="csY368"/>
              </a:cxn>
              <a:cxn ang="0">
                <a:pos x="csX369" y="csY369"/>
              </a:cxn>
              <a:cxn ang="0">
                <a:pos x="csX370" y="csY370"/>
              </a:cxn>
              <a:cxn ang="0">
                <a:pos x="csX371" y="csY371"/>
              </a:cxn>
              <a:cxn ang="0">
                <a:pos x="csX372" y="csY372"/>
              </a:cxn>
              <a:cxn ang="0">
                <a:pos x="csX373" y="csY373"/>
              </a:cxn>
              <a:cxn ang="0">
                <a:pos x="csX374" y="csY374"/>
              </a:cxn>
              <a:cxn ang="0">
                <a:pos x="csX375" y="csY375"/>
              </a:cxn>
              <a:cxn ang="0">
                <a:pos x="csX376" y="csY376"/>
              </a:cxn>
              <a:cxn ang="0">
                <a:pos x="csX377" y="csY377"/>
              </a:cxn>
              <a:cxn ang="0">
                <a:pos x="csX378" y="csY378"/>
              </a:cxn>
              <a:cxn ang="0">
                <a:pos x="csX379" y="csY379"/>
              </a:cxn>
              <a:cxn ang="0">
                <a:pos x="csX380" y="csY380"/>
              </a:cxn>
              <a:cxn ang="0">
                <a:pos x="csX381" y="csY381"/>
              </a:cxn>
              <a:cxn ang="0">
                <a:pos x="csX382" y="csY382"/>
              </a:cxn>
              <a:cxn ang="0">
                <a:pos x="csX383" y="csY383"/>
              </a:cxn>
              <a:cxn ang="0">
                <a:pos x="csX384" y="csY384"/>
              </a:cxn>
              <a:cxn ang="0">
                <a:pos x="csX385" y="csY385"/>
              </a:cxn>
              <a:cxn ang="0">
                <a:pos x="csX386" y="csY386"/>
              </a:cxn>
              <a:cxn ang="0">
                <a:pos x="csX387" y="csY387"/>
              </a:cxn>
              <a:cxn ang="0">
                <a:pos x="csX388" y="csY388"/>
              </a:cxn>
              <a:cxn ang="0">
                <a:pos x="csX389" y="csY389"/>
              </a:cxn>
              <a:cxn ang="0">
                <a:pos x="csX390" y="csY390"/>
              </a:cxn>
              <a:cxn ang="0">
                <a:pos x="csX391" y="csY391"/>
              </a:cxn>
              <a:cxn ang="0">
                <a:pos x="csX392" y="csY392"/>
              </a:cxn>
              <a:cxn ang="0">
                <a:pos x="csX393" y="csY393"/>
              </a:cxn>
              <a:cxn ang="0">
                <a:pos x="csX394" y="csY394"/>
              </a:cxn>
              <a:cxn ang="0">
                <a:pos x="csX395" y="csY395"/>
              </a:cxn>
              <a:cxn ang="0">
                <a:pos x="csX396" y="csY396"/>
              </a:cxn>
              <a:cxn ang="0">
                <a:pos x="csX397" y="csY397"/>
              </a:cxn>
              <a:cxn ang="0">
                <a:pos x="csX398" y="csY398"/>
              </a:cxn>
              <a:cxn ang="0">
                <a:pos x="csX399" y="csY399"/>
              </a:cxn>
              <a:cxn ang="0">
                <a:pos x="csX400" y="csY400"/>
              </a:cxn>
              <a:cxn ang="0">
                <a:pos x="csX401" y="csY401"/>
              </a:cxn>
              <a:cxn ang="0">
                <a:pos x="csX402" y="csY402"/>
              </a:cxn>
              <a:cxn ang="0">
                <a:pos x="csX403" y="csY403"/>
              </a:cxn>
              <a:cxn ang="0">
                <a:pos x="csX404" y="csY404"/>
              </a:cxn>
              <a:cxn ang="0">
                <a:pos x="csX405" y="csY405"/>
              </a:cxn>
              <a:cxn ang="0">
                <a:pos x="csX406" y="csY406"/>
              </a:cxn>
              <a:cxn ang="0">
                <a:pos x="csX407" y="csY407"/>
              </a:cxn>
              <a:cxn ang="0">
                <a:pos x="csX408" y="csY408"/>
              </a:cxn>
              <a:cxn ang="0">
                <a:pos x="csX409" y="csY409"/>
              </a:cxn>
              <a:cxn ang="0">
                <a:pos x="csX410" y="csY410"/>
              </a:cxn>
              <a:cxn ang="0">
                <a:pos x="csX411" y="csY411"/>
              </a:cxn>
              <a:cxn ang="0">
                <a:pos x="csX412" y="csY412"/>
              </a:cxn>
              <a:cxn ang="0">
                <a:pos x="csX413" y="csY413"/>
              </a:cxn>
              <a:cxn ang="0">
                <a:pos x="csX414" y="csY414"/>
              </a:cxn>
              <a:cxn ang="0">
                <a:pos x="csX415" y="csY415"/>
              </a:cxn>
              <a:cxn ang="0">
                <a:pos x="csX416" y="csY416"/>
              </a:cxn>
              <a:cxn ang="0">
                <a:pos x="csX417" y="csY417"/>
              </a:cxn>
              <a:cxn ang="0">
                <a:pos x="csX418" y="csY418"/>
              </a:cxn>
              <a:cxn ang="0">
                <a:pos x="csX419" y="csY419"/>
              </a:cxn>
              <a:cxn ang="0">
                <a:pos x="csX420" y="csY420"/>
              </a:cxn>
              <a:cxn ang="0">
                <a:pos x="csX421" y="csY421"/>
              </a:cxn>
              <a:cxn ang="0">
                <a:pos x="csX422" y="csY422"/>
              </a:cxn>
              <a:cxn ang="0">
                <a:pos x="csX423" y="csY423"/>
              </a:cxn>
              <a:cxn ang="0">
                <a:pos x="csX424" y="csY424"/>
              </a:cxn>
              <a:cxn ang="0">
                <a:pos x="csX425" y="csY425"/>
              </a:cxn>
              <a:cxn ang="0">
                <a:pos x="csX426" y="csY426"/>
              </a:cxn>
              <a:cxn ang="0">
                <a:pos x="csX427" y="csY427"/>
              </a:cxn>
              <a:cxn ang="0">
                <a:pos x="csX428" y="csY428"/>
              </a:cxn>
              <a:cxn ang="0">
                <a:pos x="csX429" y="csY429"/>
              </a:cxn>
              <a:cxn ang="0">
                <a:pos x="csX430" y="csY430"/>
              </a:cxn>
              <a:cxn ang="0">
                <a:pos x="csX431" y="csY431"/>
              </a:cxn>
              <a:cxn ang="0">
                <a:pos x="csX432" y="csY432"/>
              </a:cxn>
              <a:cxn ang="0">
                <a:pos x="csX433" y="csY433"/>
              </a:cxn>
              <a:cxn ang="0">
                <a:pos x="csX434" y="csY434"/>
              </a:cxn>
              <a:cxn ang="0">
                <a:pos x="csX435" y="csY435"/>
              </a:cxn>
              <a:cxn ang="0">
                <a:pos x="csX436" y="csY436"/>
              </a:cxn>
              <a:cxn ang="0">
                <a:pos x="csX437" y="csY437"/>
              </a:cxn>
              <a:cxn ang="0">
                <a:pos x="csX438" y="csY438"/>
              </a:cxn>
              <a:cxn ang="0">
                <a:pos x="csX439" y="csY439"/>
              </a:cxn>
              <a:cxn ang="0">
                <a:pos x="csX440" y="csY440"/>
              </a:cxn>
              <a:cxn ang="0">
                <a:pos x="csX441" y="csY441"/>
              </a:cxn>
              <a:cxn ang="0">
                <a:pos x="csX442" y="csY442"/>
              </a:cxn>
              <a:cxn ang="0">
                <a:pos x="csX443" y="csY443"/>
              </a:cxn>
              <a:cxn ang="0">
                <a:pos x="csX444" y="csY444"/>
              </a:cxn>
              <a:cxn ang="0">
                <a:pos x="csX445" y="csY445"/>
              </a:cxn>
              <a:cxn ang="0">
                <a:pos x="csX446" y="csY446"/>
              </a:cxn>
              <a:cxn ang="0">
                <a:pos x="csX447" y="csY447"/>
              </a:cxn>
              <a:cxn ang="0">
                <a:pos x="csX448" y="csY448"/>
              </a:cxn>
              <a:cxn ang="0">
                <a:pos x="csX449" y="csY449"/>
              </a:cxn>
              <a:cxn ang="0">
                <a:pos x="csX450" y="csY450"/>
              </a:cxn>
              <a:cxn ang="0">
                <a:pos x="csX451" y="csY451"/>
              </a:cxn>
              <a:cxn ang="0">
                <a:pos x="csX452" y="csY452"/>
              </a:cxn>
              <a:cxn ang="0">
                <a:pos x="csX453" y="csY453"/>
              </a:cxn>
              <a:cxn ang="0">
                <a:pos x="csX454" y="csY454"/>
              </a:cxn>
              <a:cxn ang="0">
                <a:pos x="csX455" y="csY455"/>
              </a:cxn>
              <a:cxn ang="0">
                <a:pos x="csX456" y="csY456"/>
              </a:cxn>
              <a:cxn ang="0">
                <a:pos x="csX457" y="csY457"/>
              </a:cxn>
              <a:cxn ang="0">
                <a:pos x="csX458" y="csY458"/>
              </a:cxn>
              <a:cxn ang="0">
                <a:pos x="csX459" y="csY459"/>
              </a:cxn>
              <a:cxn ang="0">
                <a:pos x="csX460" y="csY460"/>
              </a:cxn>
              <a:cxn ang="0">
                <a:pos x="csX461" y="csY461"/>
              </a:cxn>
              <a:cxn ang="0">
                <a:pos x="csX462" y="csY462"/>
              </a:cxn>
              <a:cxn ang="0">
                <a:pos x="csX463" y="csY463"/>
              </a:cxn>
              <a:cxn ang="0">
                <a:pos x="csX464" y="csY464"/>
              </a:cxn>
              <a:cxn ang="0">
                <a:pos x="csX465" y="csY465"/>
              </a:cxn>
              <a:cxn ang="0">
                <a:pos x="csX466" y="csY466"/>
              </a:cxn>
              <a:cxn ang="0">
                <a:pos x="csX467" y="csY467"/>
              </a:cxn>
              <a:cxn ang="0">
                <a:pos x="csX468" y="csY468"/>
              </a:cxn>
              <a:cxn ang="0">
                <a:pos x="csX469" y="csY469"/>
              </a:cxn>
              <a:cxn ang="0">
                <a:pos x="csX470" y="csY470"/>
              </a:cxn>
              <a:cxn ang="0">
                <a:pos x="csX471" y="csY471"/>
              </a:cxn>
              <a:cxn ang="0">
                <a:pos x="csX472" y="csY472"/>
              </a:cxn>
              <a:cxn ang="0">
                <a:pos x="csX473" y="csY473"/>
              </a:cxn>
              <a:cxn ang="0">
                <a:pos x="csX474" y="csY474"/>
              </a:cxn>
              <a:cxn ang="0">
                <a:pos x="csX475" y="csY475"/>
              </a:cxn>
              <a:cxn ang="0">
                <a:pos x="csX476" y="csY476"/>
              </a:cxn>
              <a:cxn ang="0">
                <a:pos x="csX477" y="csY477"/>
              </a:cxn>
              <a:cxn ang="0">
                <a:pos x="csX478" y="csY478"/>
              </a:cxn>
              <a:cxn ang="0">
                <a:pos x="csX479" y="csY479"/>
              </a:cxn>
              <a:cxn ang="0">
                <a:pos x="csX480" y="csY480"/>
              </a:cxn>
              <a:cxn ang="0">
                <a:pos x="csX481" y="csY481"/>
              </a:cxn>
            </a:cxnLst>
            <a:rect l="l" t="t" r="r" b="b"/>
            <a:pathLst>
              <a:path w="747078" h="724616">
                <a:moveTo>
                  <a:pt x="82938" y="115396"/>
                </a:moveTo>
                <a:cubicBezTo>
                  <a:pt x="91123" y="105313"/>
                  <a:pt x="99979" y="95491"/>
                  <a:pt x="109206" y="86300"/>
                </a:cubicBezTo>
                <a:cubicBezTo>
                  <a:pt x="110731" y="84775"/>
                  <a:pt x="113187" y="84775"/>
                  <a:pt x="114675" y="86300"/>
                </a:cubicBezTo>
                <a:cubicBezTo>
                  <a:pt x="116201" y="87826"/>
                  <a:pt x="116164" y="90281"/>
                  <a:pt x="114675" y="91770"/>
                </a:cubicBezTo>
                <a:cubicBezTo>
                  <a:pt x="105634" y="100774"/>
                  <a:pt x="97002" y="110373"/>
                  <a:pt x="88965" y="120270"/>
                </a:cubicBezTo>
                <a:cubicBezTo>
                  <a:pt x="88221" y="121238"/>
                  <a:pt x="87068" y="121684"/>
                  <a:pt x="85952" y="121684"/>
                </a:cubicBezTo>
                <a:cubicBezTo>
                  <a:pt x="85096" y="121684"/>
                  <a:pt x="84240" y="121386"/>
                  <a:pt x="83496" y="120828"/>
                </a:cubicBezTo>
                <a:cubicBezTo>
                  <a:pt x="81859" y="119489"/>
                  <a:pt x="81598" y="117033"/>
                  <a:pt x="82938" y="115396"/>
                </a:cubicBezTo>
                <a:close/>
                <a:moveTo>
                  <a:pt x="41898" y="186238"/>
                </a:moveTo>
                <a:cubicBezTo>
                  <a:pt x="42456" y="186536"/>
                  <a:pt x="43052" y="186685"/>
                  <a:pt x="43647" y="186685"/>
                </a:cubicBezTo>
                <a:cubicBezTo>
                  <a:pt x="45061" y="186685"/>
                  <a:pt x="46400" y="185941"/>
                  <a:pt x="47107" y="184564"/>
                </a:cubicBezTo>
                <a:cubicBezTo>
                  <a:pt x="52912" y="173216"/>
                  <a:pt x="59386" y="162054"/>
                  <a:pt x="66343" y="151338"/>
                </a:cubicBezTo>
                <a:cubicBezTo>
                  <a:pt x="67496" y="149552"/>
                  <a:pt x="67013" y="147133"/>
                  <a:pt x="65190" y="145980"/>
                </a:cubicBezTo>
                <a:cubicBezTo>
                  <a:pt x="63404" y="144827"/>
                  <a:pt x="60985" y="145310"/>
                  <a:pt x="59795" y="147133"/>
                </a:cubicBezTo>
                <a:cubicBezTo>
                  <a:pt x="52688" y="158072"/>
                  <a:pt x="46065" y="169458"/>
                  <a:pt x="40149" y="181066"/>
                </a:cubicBezTo>
                <a:cubicBezTo>
                  <a:pt x="39256" y="182927"/>
                  <a:pt x="40000" y="185233"/>
                  <a:pt x="41898" y="186238"/>
                </a:cubicBezTo>
                <a:close/>
                <a:moveTo>
                  <a:pt x="140796" y="66985"/>
                </a:moveTo>
                <a:cubicBezTo>
                  <a:pt x="141652" y="66985"/>
                  <a:pt x="142508" y="66688"/>
                  <a:pt x="143215" y="66130"/>
                </a:cubicBezTo>
                <a:cubicBezTo>
                  <a:pt x="153112" y="58093"/>
                  <a:pt x="163567" y="50503"/>
                  <a:pt x="174283" y="43582"/>
                </a:cubicBezTo>
                <a:cubicBezTo>
                  <a:pt x="176069" y="42429"/>
                  <a:pt x="176589" y="40010"/>
                  <a:pt x="175436" y="38224"/>
                </a:cubicBezTo>
                <a:cubicBezTo>
                  <a:pt x="174282" y="36438"/>
                  <a:pt x="171864" y="35917"/>
                  <a:pt x="170078" y="37071"/>
                </a:cubicBezTo>
                <a:cubicBezTo>
                  <a:pt x="159177" y="44140"/>
                  <a:pt x="148498" y="51916"/>
                  <a:pt x="138378" y="60102"/>
                </a:cubicBezTo>
                <a:cubicBezTo>
                  <a:pt x="136704" y="61442"/>
                  <a:pt x="136443" y="63897"/>
                  <a:pt x="137820" y="65572"/>
                </a:cubicBezTo>
                <a:cubicBezTo>
                  <a:pt x="138527" y="66502"/>
                  <a:pt x="139643" y="66986"/>
                  <a:pt x="140796" y="66986"/>
                </a:cubicBezTo>
                <a:close/>
                <a:moveTo>
                  <a:pt x="29287" y="214547"/>
                </a:moveTo>
                <a:cubicBezTo>
                  <a:pt x="27278" y="213802"/>
                  <a:pt x="25046" y="214770"/>
                  <a:pt x="24264" y="216779"/>
                </a:cubicBezTo>
                <a:cubicBezTo>
                  <a:pt x="19613" y="228945"/>
                  <a:pt x="15521" y="241485"/>
                  <a:pt x="12172" y="254061"/>
                </a:cubicBezTo>
                <a:cubicBezTo>
                  <a:pt x="11614" y="256144"/>
                  <a:pt x="12842" y="258265"/>
                  <a:pt x="14926" y="258823"/>
                </a:cubicBezTo>
                <a:cubicBezTo>
                  <a:pt x="15260" y="258935"/>
                  <a:pt x="15595" y="258972"/>
                  <a:pt x="15930" y="258972"/>
                </a:cubicBezTo>
                <a:cubicBezTo>
                  <a:pt x="17642" y="258972"/>
                  <a:pt x="19204" y="257819"/>
                  <a:pt x="19651" y="256107"/>
                </a:cubicBezTo>
                <a:cubicBezTo>
                  <a:pt x="22925" y="243791"/>
                  <a:pt x="26943" y="231514"/>
                  <a:pt x="31520" y="219607"/>
                </a:cubicBezTo>
                <a:cubicBezTo>
                  <a:pt x="32264" y="217561"/>
                  <a:pt x="31260" y="215329"/>
                  <a:pt x="29287" y="214547"/>
                </a:cubicBezTo>
                <a:close/>
                <a:moveTo>
                  <a:pt x="3689" y="335505"/>
                </a:moveTo>
                <a:lnTo>
                  <a:pt x="3875" y="335505"/>
                </a:lnTo>
                <a:cubicBezTo>
                  <a:pt x="5921" y="335505"/>
                  <a:pt x="7633" y="333867"/>
                  <a:pt x="7744" y="331821"/>
                </a:cubicBezTo>
                <a:cubicBezTo>
                  <a:pt x="8377" y="319059"/>
                  <a:pt x="9716" y="306223"/>
                  <a:pt x="11688" y="293647"/>
                </a:cubicBezTo>
                <a:cubicBezTo>
                  <a:pt x="12023" y="291526"/>
                  <a:pt x="10572" y="289554"/>
                  <a:pt x="8451" y="289219"/>
                </a:cubicBezTo>
                <a:cubicBezTo>
                  <a:pt x="6330" y="288884"/>
                  <a:pt x="4358" y="290335"/>
                  <a:pt x="4024" y="292456"/>
                </a:cubicBezTo>
                <a:cubicBezTo>
                  <a:pt x="2014" y="305293"/>
                  <a:pt x="675" y="318427"/>
                  <a:pt x="5" y="331450"/>
                </a:cubicBezTo>
                <a:cubicBezTo>
                  <a:pt x="-106" y="333570"/>
                  <a:pt x="1568" y="335394"/>
                  <a:pt x="3689" y="335505"/>
                </a:cubicBezTo>
                <a:close/>
                <a:moveTo>
                  <a:pt x="7782" y="370218"/>
                </a:moveTo>
                <a:cubicBezTo>
                  <a:pt x="7670" y="368060"/>
                  <a:pt x="5847" y="366461"/>
                  <a:pt x="3726" y="366535"/>
                </a:cubicBezTo>
                <a:cubicBezTo>
                  <a:pt x="1568" y="366647"/>
                  <a:pt x="-69" y="368470"/>
                  <a:pt x="43" y="370590"/>
                </a:cubicBezTo>
                <a:cubicBezTo>
                  <a:pt x="749" y="383613"/>
                  <a:pt x="2089" y="396747"/>
                  <a:pt x="4098" y="409584"/>
                </a:cubicBezTo>
                <a:cubicBezTo>
                  <a:pt x="4396" y="411482"/>
                  <a:pt x="6033" y="412858"/>
                  <a:pt x="7930" y="412858"/>
                </a:cubicBezTo>
                <a:cubicBezTo>
                  <a:pt x="8116" y="412858"/>
                  <a:pt x="8340" y="412821"/>
                  <a:pt x="8563" y="412821"/>
                </a:cubicBezTo>
                <a:cubicBezTo>
                  <a:pt x="10684" y="412486"/>
                  <a:pt x="12135" y="410477"/>
                  <a:pt x="11800" y="408393"/>
                </a:cubicBezTo>
                <a:cubicBezTo>
                  <a:pt x="9791" y="395817"/>
                  <a:pt x="8451" y="382981"/>
                  <a:pt x="7781" y="370219"/>
                </a:cubicBezTo>
                <a:close/>
                <a:moveTo>
                  <a:pt x="324335" y="713566"/>
                </a:moveTo>
                <a:cubicBezTo>
                  <a:pt x="311016" y="711780"/>
                  <a:pt x="297658" y="709250"/>
                  <a:pt x="284598" y="705976"/>
                </a:cubicBezTo>
                <a:cubicBezTo>
                  <a:pt x="282514" y="705455"/>
                  <a:pt x="280394" y="706720"/>
                  <a:pt x="279910" y="708804"/>
                </a:cubicBezTo>
                <a:cubicBezTo>
                  <a:pt x="279389" y="710887"/>
                  <a:pt x="280654" y="713008"/>
                  <a:pt x="282738" y="713492"/>
                </a:cubicBezTo>
                <a:cubicBezTo>
                  <a:pt x="296020" y="716803"/>
                  <a:pt x="309675" y="719408"/>
                  <a:pt x="323293" y="721194"/>
                </a:cubicBezTo>
                <a:cubicBezTo>
                  <a:pt x="323442" y="721231"/>
                  <a:pt x="323665" y="721231"/>
                  <a:pt x="323814" y="721231"/>
                </a:cubicBezTo>
                <a:cubicBezTo>
                  <a:pt x="325712" y="721231"/>
                  <a:pt x="327386" y="719817"/>
                  <a:pt x="327646" y="717882"/>
                </a:cubicBezTo>
                <a:cubicBezTo>
                  <a:pt x="327981" y="715799"/>
                  <a:pt x="326456" y="713864"/>
                  <a:pt x="324335" y="713566"/>
                </a:cubicBezTo>
                <a:close/>
                <a:moveTo>
                  <a:pt x="405075" y="715464"/>
                </a:moveTo>
                <a:cubicBezTo>
                  <a:pt x="391718" y="716617"/>
                  <a:pt x="378063" y="717026"/>
                  <a:pt x="364668" y="716729"/>
                </a:cubicBezTo>
                <a:cubicBezTo>
                  <a:pt x="362547" y="716692"/>
                  <a:pt x="360724" y="718366"/>
                  <a:pt x="360687" y="720524"/>
                </a:cubicBezTo>
                <a:cubicBezTo>
                  <a:pt x="360650" y="722682"/>
                  <a:pt x="362324" y="724468"/>
                  <a:pt x="364482" y="724505"/>
                </a:cubicBezTo>
                <a:cubicBezTo>
                  <a:pt x="367421" y="724579"/>
                  <a:pt x="370324" y="724617"/>
                  <a:pt x="373300" y="724617"/>
                </a:cubicBezTo>
                <a:cubicBezTo>
                  <a:pt x="384127" y="724617"/>
                  <a:pt x="395029" y="724133"/>
                  <a:pt x="405744" y="723240"/>
                </a:cubicBezTo>
                <a:cubicBezTo>
                  <a:pt x="407902" y="723054"/>
                  <a:pt x="409465" y="721156"/>
                  <a:pt x="409279" y="719036"/>
                </a:cubicBezTo>
                <a:cubicBezTo>
                  <a:pt x="409093" y="716840"/>
                  <a:pt x="407195" y="715240"/>
                  <a:pt x="405074" y="715464"/>
                </a:cubicBezTo>
                <a:close/>
                <a:moveTo>
                  <a:pt x="484252" y="699688"/>
                </a:moveTo>
                <a:cubicBezTo>
                  <a:pt x="471452" y="703744"/>
                  <a:pt x="458281" y="707130"/>
                  <a:pt x="445110" y="709772"/>
                </a:cubicBezTo>
                <a:cubicBezTo>
                  <a:pt x="443026" y="710218"/>
                  <a:pt x="441649" y="712227"/>
                  <a:pt x="442059" y="714348"/>
                </a:cubicBezTo>
                <a:cubicBezTo>
                  <a:pt x="442431" y="716208"/>
                  <a:pt x="444068" y="717473"/>
                  <a:pt x="445854" y="717473"/>
                </a:cubicBezTo>
                <a:cubicBezTo>
                  <a:pt x="446114" y="717473"/>
                  <a:pt x="446337" y="717436"/>
                  <a:pt x="446598" y="717399"/>
                </a:cubicBezTo>
                <a:cubicBezTo>
                  <a:pt x="460067" y="714720"/>
                  <a:pt x="473498" y="711260"/>
                  <a:pt x="486595" y="707130"/>
                </a:cubicBezTo>
                <a:cubicBezTo>
                  <a:pt x="488642" y="706498"/>
                  <a:pt x="489758" y="704302"/>
                  <a:pt x="489125" y="702256"/>
                </a:cubicBezTo>
                <a:cubicBezTo>
                  <a:pt x="488456" y="700172"/>
                  <a:pt x="486260" y="699056"/>
                  <a:pt x="484251" y="699689"/>
                </a:cubicBezTo>
                <a:close/>
                <a:moveTo>
                  <a:pt x="662283" y="126141"/>
                </a:moveTo>
                <a:cubicBezTo>
                  <a:pt x="663028" y="127108"/>
                  <a:pt x="664181" y="127629"/>
                  <a:pt x="665372" y="127629"/>
                </a:cubicBezTo>
                <a:cubicBezTo>
                  <a:pt x="666190" y="127629"/>
                  <a:pt x="667046" y="127368"/>
                  <a:pt x="667753" y="126810"/>
                </a:cubicBezTo>
                <a:cubicBezTo>
                  <a:pt x="669427" y="125508"/>
                  <a:pt x="669762" y="123052"/>
                  <a:pt x="668423" y="121341"/>
                </a:cubicBezTo>
                <a:cubicBezTo>
                  <a:pt x="660125" y="110662"/>
                  <a:pt x="651121" y="100319"/>
                  <a:pt x="641671" y="90570"/>
                </a:cubicBezTo>
                <a:cubicBezTo>
                  <a:pt x="640182" y="89008"/>
                  <a:pt x="637727" y="89008"/>
                  <a:pt x="636201" y="90459"/>
                </a:cubicBezTo>
                <a:cubicBezTo>
                  <a:pt x="634676" y="91947"/>
                  <a:pt x="634639" y="94403"/>
                  <a:pt x="636090" y="95928"/>
                </a:cubicBezTo>
                <a:cubicBezTo>
                  <a:pt x="645317" y="105602"/>
                  <a:pt x="654135" y="115722"/>
                  <a:pt x="662283" y="126140"/>
                </a:cubicBezTo>
                <a:close/>
                <a:moveTo>
                  <a:pt x="725609" y="463830"/>
                </a:moveTo>
                <a:cubicBezTo>
                  <a:pt x="723600" y="463161"/>
                  <a:pt x="721368" y="464277"/>
                  <a:pt x="720698" y="466286"/>
                </a:cubicBezTo>
                <a:cubicBezTo>
                  <a:pt x="716531" y="478862"/>
                  <a:pt x="711620" y="491363"/>
                  <a:pt x="706038" y="503418"/>
                </a:cubicBezTo>
                <a:cubicBezTo>
                  <a:pt x="705145" y="505353"/>
                  <a:pt x="706001" y="507697"/>
                  <a:pt x="707936" y="508553"/>
                </a:cubicBezTo>
                <a:cubicBezTo>
                  <a:pt x="708457" y="508776"/>
                  <a:pt x="709015" y="508925"/>
                  <a:pt x="709573" y="508925"/>
                </a:cubicBezTo>
                <a:cubicBezTo>
                  <a:pt x="711061" y="508925"/>
                  <a:pt x="712438" y="508106"/>
                  <a:pt x="713108" y="506655"/>
                </a:cubicBezTo>
                <a:cubicBezTo>
                  <a:pt x="718763" y="494339"/>
                  <a:pt x="723786" y="481578"/>
                  <a:pt x="728065" y="468741"/>
                </a:cubicBezTo>
                <a:cubicBezTo>
                  <a:pt x="728772" y="466657"/>
                  <a:pt x="727618" y="464499"/>
                  <a:pt x="725609" y="463830"/>
                </a:cubicBezTo>
                <a:close/>
                <a:moveTo>
                  <a:pt x="709276" y="195825"/>
                </a:moveTo>
                <a:cubicBezTo>
                  <a:pt x="711211" y="194895"/>
                  <a:pt x="712029" y="192588"/>
                  <a:pt x="711099" y="190654"/>
                </a:cubicBezTo>
                <a:cubicBezTo>
                  <a:pt x="705295" y="178450"/>
                  <a:pt x="698746" y="166394"/>
                  <a:pt x="691640" y="154861"/>
                </a:cubicBezTo>
                <a:cubicBezTo>
                  <a:pt x="690523" y="153037"/>
                  <a:pt x="688105" y="152479"/>
                  <a:pt x="686319" y="153596"/>
                </a:cubicBezTo>
                <a:cubicBezTo>
                  <a:pt x="684496" y="154712"/>
                  <a:pt x="683938" y="157130"/>
                  <a:pt x="685054" y="158916"/>
                </a:cubicBezTo>
                <a:cubicBezTo>
                  <a:pt x="692049" y="170190"/>
                  <a:pt x="698448" y="182022"/>
                  <a:pt x="704104" y="193965"/>
                </a:cubicBezTo>
                <a:cubicBezTo>
                  <a:pt x="704774" y="195379"/>
                  <a:pt x="706150" y="196198"/>
                  <a:pt x="707601" y="196198"/>
                </a:cubicBezTo>
                <a:cubicBezTo>
                  <a:pt x="708197" y="196198"/>
                  <a:pt x="708718" y="196086"/>
                  <a:pt x="709276" y="195826"/>
                </a:cubicBezTo>
                <a:close/>
                <a:moveTo>
                  <a:pt x="733982" y="272285"/>
                </a:moveTo>
                <a:cubicBezTo>
                  <a:pt x="734280" y="272285"/>
                  <a:pt x="734540" y="272248"/>
                  <a:pt x="734838" y="272174"/>
                </a:cubicBezTo>
                <a:cubicBezTo>
                  <a:pt x="736921" y="271690"/>
                  <a:pt x="738261" y="269644"/>
                  <a:pt x="737777" y="267523"/>
                </a:cubicBezTo>
                <a:cubicBezTo>
                  <a:pt x="734763" y="254315"/>
                  <a:pt x="731005" y="241143"/>
                  <a:pt x="726578" y="228344"/>
                </a:cubicBezTo>
                <a:cubicBezTo>
                  <a:pt x="725871" y="226335"/>
                  <a:pt x="723675" y="225256"/>
                  <a:pt x="721666" y="225925"/>
                </a:cubicBezTo>
                <a:cubicBezTo>
                  <a:pt x="719657" y="226632"/>
                  <a:pt x="718578" y="228827"/>
                  <a:pt x="719248" y="230837"/>
                </a:cubicBezTo>
                <a:cubicBezTo>
                  <a:pt x="723564" y="243375"/>
                  <a:pt x="727284" y="256286"/>
                  <a:pt x="730223" y="269197"/>
                </a:cubicBezTo>
                <a:cubicBezTo>
                  <a:pt x="730595" y="271094"/>
                  <a:pt x="732195" y="272285"/>
                  <a:pt x="733981" y="272285"/>
                </a:cubicBezTo>
                <a:close/>
                <a:moveTo>
                  <a:pt x="574733" y="45171"/>
                </a:moveTo>
                <a:cubicBezTo>
                  <a:pt x="585784" y="52464"/>
                  <a:pt x="596574" y="60501"/>
                  <a:pt x="606769" y="68947"/>
                </a:cubicBezTo>
                <a:cubicBezTo>
                  <a:pt x="607476" y="69542"/>
                  <a:pt x="608369" y="69840"/>
                  <a:pt x="609262" y="69840"/>
                </a:cubicBezTo>
                <a:cubicBezTo>
                  <a:pt x="610378" y="69840"/>
                  <a:pt x="611494" y="69356"/>
                  <a:pt x="612276" y="68426"/>
                </a:cubicBezTo>
                <a:cubicBezTo>
                  <a:pt x="613615" y="66789"/>
                  <a:pt x="613429" y="64333"/>
                  <a:pt x="611792" y="62956"/>
                </a:cubicBezTo>
                <a:cubicBezTo>
                  <a:pt x="601373" y="54324"/>
                  <a:pt x="590323" y="46139"/>
                  <a:pt x="579050" y="38660"/>
                </a:cubicBezTo>
                <a:cubicBezTo>
                  <a:pt x="577264" y="37469"/>
                  <a:pt x="574845" y="37953"/>
                  <a:pt x="573655" y="39739"/>
                </a:cubicBezTo>
                <a:cubicBezTo>
                  <a:pt x="572464" y="41562"/>
                  <a:pt x="572948" y="43981"/>
                  <a:pt x="574734" y="45171"/>
                </a:cubicBezTo>
                <a:close/>
                <a:moveTo>
                  <a:pt x="740306" y="304318"/>
                </a:moveTo>
                <a:cubicBezTo>
                  <a:pt x="738186" y="304541"/>
                  <a:pt x="736623" y="306476"/>
                  <a:pt x="736883" y="308597"/>
                </a:cubicBezTo>
                <a:cubicBezTo>
                  <a:pt x="738372" y="321731"/>
                  <a:pt x="739190" y="335126"/>
                  <a:pt x="739302" y="348446"/>
                </a:cubicBezTo>
                <a:cubicBezTo>
                  <a:pt x="739339" y="350604"/>
                  <a:pt x="741051" y="352315"/>
                  <a:pt x="743171" y="352315"/>
                </a:cubicBezTo>
                <a:lnTo>
                  <a:pt x="743209" y="352315"/>
                </a:lnTo>
                <a:cubicBezTo>
                  <a:pt x="745367" y="352278"/>
                  <a:pt x="747078" y="350566"/>
                  <a:pt x="747078" y="348408"/>
                </a:cubicBezTo>
                <a:cubicBezTo>
                  <a:pt x="746967" y="334828"/>
                  <a:pt x="746185" y="321135"/>
                  <a:pt x="744623" y="307741"/>
                </a:cubicBezTo>
                <a:cubicBezTo>
                  <a:pt x="744362" y="305621"/>
                  <a:pt x="742465" y="304095"/>
                  <a:pt x="740307" y="304318"/>
                </a:cubicBezTo>
                <a:close/>
                <a:moveTo>
                  <a:pt x="741646" y="384871"/>
                </a:moveTo>
                <a:cubicBezTo>
                  <a:pt x="739525" y="384648"/>
                  <a:pt x="737628" y="386210"/>
                  <a:pt x="737367" y="388331"/>
                </a:cubicBezTo>
                <a:cubicBezTo>
                  <a:pt x="736028" y="401539"/>
                  <a:pt x="733944" y="414822"/>
                  <a:pt x="731154" y="427770"/>
                </a:cubicBezTo>
                <a:cubicBezTo>
                  <a:pt x="730707" y="429854"/>
                  <a:pt x="732047" y="431938"/>
                  <a:pt x="734130" y="432384"/>
                </a:cubicBezTo>
                <a:cubicBezTo>
                  <a:pt x="734428" y="432421"/>
                  <a:pt x="734688" y="432496"/>
                  <a:pt x="734949" y="432496"/>
                </a:cubicBezTo>
                <a:cubicBezTo>
                  <a:pt x="736735" y="432496"/>
                  <a:pt x="738372" y="431268"/>
                  <a:pt x="738744" y="429408"/>
                </a:cubicBezTo>
                <a:cubicBezTo>
                  <a:pt x="741572" y="416199"/>
                  <a:pt x="743692" y="402656"/>
                  <a:pt x="745069" y="389149"/>
                </a:cubicBezTo>
                <a:cubicBezTo>
                  <a:pt x="745329" y="386991"/>
                  <a:pt x="743767" y="385094"/>
                  <a:pt x="741646" y="384870"/>
                </a:cubicBezTo>
                <a:close/>
                <a:moveTo>
                  <a:pt x="255871" y="127658"/>
                </a:moveTo>
                <a:lnTo>
                  <a:pt x="255871" y="71140"/>
                </a:lnTo>
                <a:lnTo>
                  <a:pt x="255871" y="71103"/>
                </a:lnTo>
                <a:cubicBezTo>
                  <a:pt x="255871" y="61355"/>
                  <a:pt x="247946" y="53429"/>
                  <a:pt x="238234" y="53429"/>
                </a:cubicBezTo>
                <a:cubicBezTo>
                  <a:pt x="228896" y="53429"/>
                  <a:pt x="221269" y="60722"/>
                  <a:pt x="220635" y="69875"/>
                </a:cubicBezTo>
                <a:cubicBezTo>
                  <a:pt x="228114" y="75531"/>
                  <a:pt x="232541" y="84200"/>
                  <a:pt x="232541" y="93651"/>
                </a:cubicBezTo>
                <a:cubicBezTo>
                  <a:pt x="232541" y="104031"/>
                  <a:pt x="227258" y="113519"/>
                  <a:pt x="218402" y="119026"/>
                </a:cubicBezTo>
                <a:cubicBezTo>
                  <a:pt x="217770" y="119398"/>
                  <a:pt x="217063" y="119622"/>
                  <a:pt x="216356" y="119622"/>
                </a:cubicBezTo>
                <a:cubicBezTo>
                  <a:pt x="215649" y="119622"/>
                  <a:pt x="214942" y="119435"/>
                  <a:pt x="214310" y="119026"/>
                </a:cubicBezTo>
                <a:cubicBezTo>
                  <a:pt x="205454" y="113520"/>
                  <a:pt x="200171" y="104032"/>
                  <a:pt x="200171" y="93651"/>
                </a:cubicBezTo>
                <a:cubicBezTo>
                  <a:pt x="200171" y="83828"/>
                  <a:pt x="204933" y="74898"/>
                  <a:pt x="212895" y="69280"/>
                </a:cubicBezTo>
                <a:cubicBezTo>
                  <a:pt x="213825" y="56109"/>
                  <a:pt x="224839" y="45653"/>
                  <a:pt x="238234" y="45653"/>
                </a:cubicBezTo>
                <a:cubicBezTo>
                  <a:pt x="245080" y="45653"/>
                  <a:pt x="251293" y="48407"/>
                  <a:pt x="255907" y="52834"/>
                </a:cubicBezTo>
                <a:lnTo>
                  <a:pt x="255907" y="36165"/>
                </a:lnTo>
                <a:cubicBezTo>
                  <a:pt x="255907" y="16222"/>
                  <a:pt x="272129" y="0"/>
                  <a:pt x="292073" y="0"/>
                </a:cubicBezTo>
                <a:cubicBezTo>
                  <a:pt x="311234" y="0"/>
                  <a:pt x="326898" y="14994"/>
                  <a:pt x="328089" y="33859"/>
                </a:cubicBezTo>
                <a:cubicBezTo>
                  <a:pt x="337800" y="40853"/>
                  <a:pt x="343530" y="51941"/>
                  <a:pt x="343530" y="63997"/>
                </a:cubicBezTo>
                <a:cubicBezTo>
                  <a:pt x="343530" y="70136"/>
                  <a:pt x="342041" y="76014"/>
                  <a:pt x="339288" y="81223"/>
                </a:cubicBezTo>
                <a:cubicBezTo>
                  <a:pt x="336274" y="87028"/>
                  <a:pt x="331698" y="91976"/>
                  <a:pt x="325894" y="95585"/>
                </a:cubicBezTo>
                <a:cubicBezTo>
                  <a:pt x="325262" y="95957"/>
                  <a:pt x="324555" y="96181"/>
                  <a:pt x="323848" y="96181"/>
                </a:cubicBezTo>
                <a:cubicBezTo>
                  <a:pt x="323141" y="96181"/>
                  <a:pt x="322434" y="95995"/>
                  <a:pt x="321801" y="95585"/>
                </a:cubicBezTo>
                <a:cubicBezTo>
                  <a:pt x="317746" y="93055"/>
                  <a:pt x="314286" y="89855"/>
                  <a:pt x="311533" y="86172"/>
                </a:cubicBezTo>
                <a:cubicBezTo>
                  <a:pt x="306807" y="79847"/>
                  <a:pt x="304165" y="72144"/>
                  <a:pt x="304165" y="63997"/>
                </a:cubicBezTo>
                <a:cubicBezTo>
                  <a:pt x="304165" y="51644"/>
                  <a:pt x="310156" y="40333"/>
                  <a:pt x="320313" y="33376"/>
                </a:cubicBezTo>
                <a:cubicBezTo>
                  <a:pt x="318899" y="19014"/>
                  <a:pt x="306770" y="7740"/>
                  <a:pt x="292073" y="7740"/>
                </a:cubicBezTo>
                <a:cubicBezTo>
                  <a:pt x="276447" y="7740"/>
                  <a:pt x="263684" y="20465"/>
                  <a:pt x="263684" y="36129"/>
                </a:cubicBezTo>
                <a:lnTo>
                  <a:pt x="263684" y="127548"/>
                </a:lnTo>
                <a:lnTo>
                  <a:pt x="287981" y="127548"/>
                </a:lnTo>
                <a:cubicBezTo>
                  <a:pt x="289915" y="127548"/>
                  <a:pt x="291590" y="128999"/>
                  <a:pt x="291850" y="130933"/>
                </a:cubicBezTo>
                <a:lnTo>
                  <a:pt x="294938" y="154634"/>
                </a:lnTo>
                <a:lnTo>
                  <a:pt x="331848" y="203302"/>
                </a:lnTo>
                <a:cubicBezTo>
                  <a:pt x="332369" y="204008"/>
                  <a:pt x="332666" y="204864"/>
                  <a:pt x="332629" y="205720"/>
                </a:cubicBezTo>
                <a:lnTo>
                  <a:pt x="332071" y="230909"/>
                </a:lnTo>
                <a:lnTo>
                  <a:pt x="350563" y="201440"/>
                </a:lnTo>
                <a:lnTo>
                  <a:pt x="322099" y="158318"/>
                </a:lnTo>
                <a:cubicBezTo>
                  <a:pt x="321430" y="157313"/>
                  <a:pt x="321281" y="156085"/>
                  <a:pt x="321653" y="154969"/>
                </a:cubicBezTo>
                <a:lnTo>
                  <a:pt x="329876" y="130226"/>
                </a:lnTo>
                <a:cubicBezTo>
                  <a:pt x="330396" y="128626"/>
                  <a:pt x="331885" y="127585"/>
                  <a:pt x="333559" y="127585"/>
                </a:cubicBezTo>
                <a:lnTo>
                  <a:pt x="372477" y="127585"/>
                </a:lnTo>
                <a:cubicBezTo>
                  <a:pt x="373631" y="127585"/>
                  <a:pt x="374710" y="128068"/>
                  <a:pt x="375454" y="128961"/>
                </a:cubicBezTo>
                <a:cubicBezTo>
                  <a:pt x="376198" y="129854"/>
                  <a:pt x="376496" y="130970"/>
                  <a:pt x="376310" y="132124"/>
                </a:cubicBezTo>
                <a:lnTo>
                  <a:pt x="372924" y="151843"/>
                </a:lnTo>
                <a:lnTo>
                  <a:pt x="399266" y="188046"/>
                </a:lnTo>
                <a:cubicBezTo>
                  <a:pt x="399824" y="188790"/>
                  <a:pt x="400085" y="189758"/>
                  <a:pt x="399973" y="190688"/>
                </a:cubicBezTo>
                <a:lnTo>
                  <a:pt x="398671" y="204566"/>
                </a:lnTo>
                <a:lnTo>
                  <a:pt x="416977" y="180716"/>
                </a:lnTo>
                <a:lnTo>
                  <a:pt x="397964" y="150578"/>
                </a:lnTo>
                <a:cubicBezTo>
                  <a:pt x="397257" y="149499"/>
                  <a:pt x="397183" y="148159"/>
                  <a:pt x="397666" y="146969"/>
                </a:cubicBezTo>
                <a:lnTo>
                  <a:pt x="405033" y="129890"/>
                </a:lnTo>
                <a:cubicBezTo>
                  <a:pt x="405666" y="128477"/>
                  <a:pt x="407042" y="127546"/>
                  <a:pt x="408605" y="127546"/>
                </a:cubicBezTo>
                <a:lnTo>
                  <a:pt x="457979" y="127546"/>
                </a:lnTo>
                <a:lnTo>
                  <a:pt x="457979" y="81298"/>
                </a:lnTo>
                <a:lnTo>
                  <a:pt x="457979" y="81261"/>
                </a:lnTo>
                <a:cubicBezTo>
                  <a:pt x="457979" y="73559"/>
                  <a:pt x="451691" y="67270"/>
                  <a:pt x="443989" y="67270"/>
                </a:cubicBezTo>
                <a:cubicBezTo>
                  <a:pt x="436696" y="67270"/>
                  <a:pt x="430743" y="72851"/>
                  <a:pt x="430074" y="79920"/>
                </a:cubicBezTo>
                <a:cubicBezTo>
                  <a:pt x="432455" y="81744"/>
                  <a:pt x="434427" y="83976"/>
                  <a:pt x="435989" y="86432"/>
                </a:cubicBezTo>
                <a:cubicBezTo>
                  <a:pt x="438519" y="90450"/>
                  <a:pt x="439933" y="95064"/>
                  <a:pt x="439933" y="99975"/>
                </a:cubicBezTo>
                <a:cubicBezTo>
                  <a:pt x="439933" y="108793"/>
                  <a:pt x="435431" y="116904"/>
                  <a:pt x="427879" y="121592"/>
                </a:cubicBezTo>
                <a:cubicBezTo>
                  <a:pt x="427246" y="121964"/>
                  <a:pt x="426539" y="122187"/>
                  <a:pt x="425832" y="122187"/>
                </a:cubicBezTo>
                <a:cubicBezTo>
                  <a:pt x="425125" y="122187"/>
                  <a:pt x="424418" y="122001"/>
                  <a:pt x="423786" y="121592"/>
                </a:cubicBezTo>
                <a:cubicBezTo>
                  <a:pt x="416233" y="116904"/>
                  <a:pt x="411731" y="108831"/>
                  <a:pt x="411731" y="99975"/>
                </a:cubicBezTo>
                <a:cubicBezTo>
                  <a:pt x="411731" y="93538"/>
                  <a:pt x="414150" y="87511"/>
                  <a:pt x="418391" y="82897"/>
                </a:cubicBezTo>
                <a:cubicBezTo>
                  <a:pt x="419544" y="81595"/>
                  <a:pt x="420884" y="80441"/>
                  <a:pt x="422335" y="79399"/>
                </a:cubicBezTo>
                <a:cubicBezTo>
                  <a:pt x="423302" y="68237"/>
                  <a:pt x="432604" y="59456"/>
                  <a:pt x="443989" y="59456"/>
                </a:cubicBezTo>
                <a:cubicBezTo>
                  <a:pt x="449310" y="59456"/>
                  <a:pt x="454221" y="61391"/>
                  <a:pt x="457979" y="64590"/>
                </a:cubicBezTo>
                <a:lnTo>
                  <a:pt x="457979" y="52238"/>
                </a:lnTo>
                <a:cubicBezTo>
                  <a:pt x="457979" y="35346"/>
                  <a:pt x="471746" y="21578"/>
                  <a:pt x="488639" y="21578"/>
                </a:cubicBezTo>
                <a:cubicBezTo>
                  <a:pt x="504823" y="21578"/>
                  <a:pt x="518069" y="34191"/>
                  <a:pt x="519222" y="50079"/>
                </a:cubicBezTo>
                <a:cubicBezTo>
                  <a:pt x="527259" y="56032"/>
                  <a:pt x="532059" y="65260"/>
                  <a:pt x="532059" y="75379"/>
                </a:cubicBezTo>
                <a:cubicBezTo>
                  <a:pt x="532059" y="86355"/>
                  <a:pt x="526478" y="96364"/>
                  <a:pt x="517102" y="102206"/>
                </a:cubicBezTo>
                <a:cubicBezTo>
                  <a:pt x="516470" y="102578"/>
                  <a:pt x="515763" y="102801"/>
                  <a:pt x="515056" y="102801"/>
                </a:cubicBezTo>
                <a:cubicBezTo>
                  <a:pt x="514349" y="102801"/>
                  <a:pt x="513642" y="102615"/>
                  <a:pt x="513009" y="102206"/>
                </a:cubicBezTo>
                <a:cubicBezTo>
                  <a:pt x="503633" y="96401"/>
                  <a:pt x="498052" y="86355"/>
                  <a:pt x="498052" y="75379"/>
                </a:cubicBezTo>
                <a:cubicBezTo>
                  <a:pt x="498052" y="65073"/>
                  <a:pt x="503038" y="55623"/>
                  <a:pt x="511409" y="49707"/>
                </a:cubicBezTo>
                <a:cubicBezTo>
                  <a:pt x="510107" y="38284"/>
                  <a:pt x="500396" y="29355"/>
                  <a:pt x="488639" y="29355"/>
                </a:cubicBezTo>
                <a:cubicBezTo>
                  <a:pt x="475989" y="29355"/>
                  <a:pt x="465720" y="39624"/>
                  <a:pt x="465720" y="52274"/>
                </a:cubicBezTo>
                <a:lnTo>
                  <a:pt x="465720" y="127618"/>
                </a:lnTo>
                <a:lnTo>
                  <a:pt x="504266" y="127618"/>
                </a:lnTo>
                <a:cubicBezTo>
                  <a:pt x="510666" y="127618"/>
                  <a:pt x="515800" y="132827"/>
                  <a:pt x="515800" y="139152"/>
                </a:cubicBezTo>
                <a:lnTo>
                  <a:pt x="515800" y="259853"/>
                </a:lnTo>
                <a:cubicBezTo>
                  <a:pt x="515800" y="269043"/>
                  <a:pt x="508322" y="276522"/>
                  <a:pt x="499131" y="276522"/>
                </a:cubicBezTo>
                <a:lnTo>
                  <a:pt x="312832" y="276522"/>
                </a:lnTo>
                <a:cubicBezTo>
                  <a:pt x="312646" y="276559"/>
                  <a:pt x="312460" y="276596"/>
                  <a:pt x="312274" y="276596"/>
                </a:cubicBezTo>
                <a:cubicBezTo>
                  <a:pt x="312088" y="276596"/>
                  <a:pt x="311902" y="276559"/>
                  <a:pt x="311716" y="276522"/>
                </a:cubicBezTo>
                <a:lnTo>
                  <a:pt x="236744" y="276522"/>
                </a:lnTo>
                <a:cubicBezTo>
                  <a:pt x="227553" y="276522"/>
                  <a:pt x="220075" y="269043"/>
                  <a:pt x="220075" y="259853"/>
                </a:cubicBezTo>
                <a:lnTo>
                  <a:pt x="220075" y="237528"/>
                </a:lnTo>
                <a:lnTo>
                  <a:pt x="220075" y="237491"/>
                </a:lnTo>
                <a:lnTo>
                  <a:pt x="220075" y="139117"/>
                </a:lnTo>
                <a:cubicBezTo>
                  <a:pt x="220075" y="134764"/>
                  <a:pt x="222530" y="131006"/>
                  <a:pt x="226102" y="129034"/>
                </a:cubicBezTo>
                <a:lnTo>
                  <a:pt x="226214" y="128922"/>
                </a:lnTo>
                <a:cubicBezTo>
                  <a:pt x="226437" y="128773"/>
                  <a:pt x="226698" y="128624"/>
                  <a:pt x="226958" y="128550"/>
                </a:cubicBezTo>
                <a:cubicBezTo>
                  <a:pt x="228372" y="127918"/>
                  <a:pt x="229972" y="127545"/>
                  <a:pt x="231609" y="127545"/>
                </a:cubicBezTo>
                <a:close/>
                <a:moveTo>
                  <a:pt x="524285" y="75456"/>
                </a:moveTo>
                <a:cubicBezTo>
                  <a:pt x="524285" y="68015"/>
                  <a:pt x="520862" y="61169"/>
                  <a:pt x="515058" y="56666"/>
                </a:cubicBezTo>
                <a:cubicBezTo>
                  <a:pt x="509217" y="61168"/>
                  <a:pt x="505831" y="68014"/>
                  <a:pt x="505831" y="75456"/>
                </a:cubicBezTo>
                <a:cubicBezTo>
                  <a:pt x="505831" y="82898"/>
                  <a:pt x="509254" y="89744"/>
                  <a:pt x="515058" y="94246"/>
                </a:cubicBezTo>
                <a:cubicBezTo>
                  <a:pt x="520863" y="89744"/>
                  <a:pt x="524285" y="82898"/>
                  <a:pt x="524285" y="75456"/>
                </a:cubicBezTo>
                <a:close/>
                <a:moveTo>
                  <a:pt x="425797" y="113593"/>
                </a:moveTo>
                <a:cubicBezTo>
                  <a:pt x="429815" y="110245"/>
                  <a:pt x="432122" y="105370"/>
                  <a:pt x="432122" y="100050"/>
                </a:cubicBezTo>
                <a:cubicBezTo>
                  <a:pt x="432122" y="94766"/>
                  <a:pt x="429778" y="89855"/>
                  <a:pt x="425797" y="86506"/>
                </a:cubicBezTo>
                <a:cubicBezTo>
                  <a:pt x="421779" y="89855"/>
                  <a:pt x="419472" y="94729"/>
                  <a:pt x="419472" y="100050"/>
                </a:cubicBezTo>
                <a:cubicBezTo>
                  <a:pt x="419472" y="105333"/>
                  <a:pt x="421816" y="110244"/>
                  <a:pt x="425797" y="113593"/>
                </a:cubicBezTo>
                <a:close/>
                <a:moveTo>
                  <a:pt x="335719" y="64071"/>
                </a:moveTo>
                <a:cubicBezTo>
                  <a:pt x="335719" y="54657"/>
                  <a:pt x="331329" y="45989"/>
                  <a:pt x="323813" y="40444"/>
                </a:cubicBezTo>
                <a:cubicBezTo>
                  <a:pt x="316297" y="45988"/>
                  <a:pt x="311907" y="54657"/>
                  <a:pt x="311907" y="64071"/>
                </a:cubicBezTo>
                <a:cubicBezTo>
                  <a:pt x="311907" y="73484"/>
                  <a:pt x="316297" y="82153"/>
                  <a:pt x="323813" y="87698"/>
                </a:cubicBezTo>
                <a:cubicBezTo>
                  <a:pt x="331329" y="82154"/>
                  <a:pt x="335719" y="73484"/>
                  <a:pt x="335719" y="64071"/>
                </a:cubicBezTo>
                <a:close/>
                <a:moveTo>
                  <a:pt x="216323" y="111026"/>
                </a:moveTo>
                <a:cubicBezTo>
                  <a:pt x="221644" y="106859"/>
                  <a:pt x="224769" y="100533"/>
                  <a:pt x="224769" y="93688"/>
                </a:cubicBezTo>
                <a:cubicBezTo>
                  <a:pt x="224769" y="86842"/>
                  <a:pt x="221644" y="80554"/>
                  <a:pt x="216323" y="76350"/>
                </a:cubicBezTo>
                <a:cubicBezTo>
                  <a:pt x="211003" y="80554"/>
                  <a:pt x="207877" y="86842"/>
                  <a:pt x="207877" y="93688"/>
                </a:cubicBezTo>
                <a:cubicBezTo>
                  <a:pt x="207914" y="100534"/>
                  <a:pt x="211002" y="106859"/>
                  <a:pt x="216323" y="111026"/>
                </a:cubicBezTo>
                <a:close/>
                <a:moveTo>
                  <a:pt x="411176" y="135434"/>
                </a:moveTo>
                <a:lnTo>
                  <a:pt x="405595" y="148271"/>
                </a:lnTo>
                <a:lnTo>
                  <a:pt x="424980" y="178930"/>
                </a:lnTo>
                <a:cubicBezTo>
                  <a:pt x="424980" y="178930"/>
                  <a:pt x="424980" y="178967"/>
                  <a:pt x="425018" y="178967"/>
                </a:cubicBezTo>
                <a:cubicBezTo>
                  <a:pt x="425166" y="179190"/>
                  <a:pt x="425315" y="179451"/>
                  <a:pt x="425390" y="179749"/>
                </a:cubicBezTo>
                <a:lnTo>
                  <a:pt x="437928" y="216137"/>
                </a:lnTo>
                <a:lnTo>
                  <a:pt x="475098" y="180641"/>
                </a:lnTo>
                <a:lnTo>
                  <a:pt x="475098" y="135434"/>
                </a:lnTo>
                <a:lnTo>
                  <a:pt x="461927" y="135434"/>
                </a:lnTo>
                <a:lnTo>
                  <a:pt x="461889" y="135434"/>
                </a:lnTo>
                <a:lnTo>
                  <a:pt x="461852" y="135434"/>
                </a:lnTo>
                <a:close/>
                <a:moveTo>
                  <a:pt x="504305" y="135434"/>
                </a:moveTo>
                <a:lnTo>
                  <a:pt x="482836" y="135434"/>
                </a:lnTo>
                <a:lnTo>
                  <a:pt x="482836" y="182315"/>
                </a:lnTo>
                <a:cubicBezTo>
                  <a:pt x="482836" y="183394"/>
                  <a:pt x="482390" y="184399"/>
                  <a:pt x="481646" y="185143"/>
                </a:cubicBezTo>
                <a:lnTo>
                  <a:pt x="440681" y="224211"/>
                </a:lnTo>
                <a:lnTo>
                  <a:pt x="456047" y="268859"/>
                </a:lnTo>
                <a:lnTo>
                  <a:pt x="499170" y="268859"/>
                </a:lnTo>
                <a:cubicBezTo>
                  <a:pt x="504081" y="268859"/>
                  <a:pt x="508062" y="264841"/>
                  <a:pt x="508062" y="259967"/>
                </a:cubicBezTo>
                <a:lnTo>
                  <a:pt x="508062" y="139266"/>
                </a:lnTo>
                <a:cubicBezTo>
                  <a:pt x="508100" y="137145"/>
                  <a:pt x="506388" y="135434"/>
                  <a:pt x="504305" y="135434"/>
                </a:cubicBezTo>
                <a:close/>
                <a:moveTo>
                  <a:pt x="236748" y="268860"/>
                </a:moveTo>
                <a:lnTo>
                  <a:pt x="310045" y="268860"/>
                </a:lnTo>
                <a:lnTo>
                  <a:pt x="323960" y="243820"/>
                </a:lnTo>
                <a:lnTo>
                  <a:pt x="324779" y="207022"/>
                </a:lnTo>
                <a:lnTo>
                  <a:pt x="289767" y="160885"/>
                </a:lnTo>
                <a:lnTo>
                  <a:pt x="255686" y="172828"/>
                </a:lnTo>
                <a:lnTo>
                  <a:pt x="227854" y="238424"/>
                </a:lnTo>
                <a:lnTo>
                  <a:pt x="227854" y="259967"/>
                </a:lnTo>
                <a:cubicBezTo>
                  <a:pt x="227817" y="264841"/>
                  <a:pt x="231836" y="268859"/>
                  <a:pt x="236747" y="268859"/>
                </a:cubicBezTo>
                <a:close/>
                <a:moveTo>
                  <a:pt x="227818" y="139235"/>
                </a:moveTo>
                <a:lnTo>
                  <a:pt x="227818" y="218560"/>
                </a:lnTo>
                <a:lnTo>
                  <a:pt x="248356" y="170154"/>
                </a:lnTo>
                <a:lnTo>
                  <a:pt x="227855" y="138714"/>
                </a:lnTo>
                <a:cubicBezTo>
                  <a:pt x="227855" y="138862"/>
                  <a:pt x="227818" y="139048"/>
                  <a:pt x="227818" y="139234"/>
                </a:cubicBezTo>
                <a:close/>
                <a:moveTo>
                  <a:pt x="389152" y="268860"/>
                </a:moveTo>
                <a:lnTo>
                  <a:pt x="447828" y="268860"/>
                </a:lnTo>
                <a:lnTo>
                  <a:pt x="420370" y="189126"/>
                </a:lnTo>
                <a:lnTo>
                  <a:pt x="397190" y="219301"/>
                </a:lnTo>
                <a:close/>
                <a:moveTo>
                  <a:pt x="336355" y="135434"/>
                </a:moveTo>
                <a:lnTo>
                  <a:pt x="329584" y="155712"/>
                </a:lnTo>
                <a:lnTo>
                  <a:pt x="358382" y="199355"/>
                </a:lnTo>
                <a:cubicBezTo>
                  <a:pt x="359200" y="200620"/>
                  <a:pt x="359237" y="202258"/>
                  <a:pt x="358419" y="203560"/>
                </a:cubicBezTo>
                <a:lnTo>
                  <a:pt x="331146" y="247055"/>
                </a:lnTo>
                <a:cubicBezTo>
                  <a:pt x="331109" y="247129"/>
                  <a:pt x="331034" y="247166"/>
                  <a:pt x="330997" y="247241"/>
                </a:cubicBezTo>
                <a:lnTo>
                  <a:pt x="318979" y="268821"/>
                </a:lnTo>
                <a:lnTo>
                  <a:pt x="381338" y="268821"/>
                </a:lnTo>
                <a:lnTo>
                  <a:pt x="389747" y="217177"/>
                </a:lnTo>
                <a:lnTo>
                  <a:pt x="392166" y="191467"/>
                </a:lnTo>
                <a:lnTo>
                  <a:pt x="365675" y="155153"/>
                </a:lnTo>
                <a:cubicBezTo>
                  <a:pt x="365042" y="154297"/>
                  <a:pt x="364819" y="153256"/>
                  <a:pt x="364968" y="152214"/>
                </a:cubicBezTo>
                <a:lnTo>
                  <a:pt x="367833" y="135434"/>
                </a:lnTo>
                <a:close/>
                <a:moveTo>
                  <a:pt x="286907" y="153666"/>
                </a:moveTo>
                <a:lnTo>
                  <a:pt x="284526" y="135434"/>
                </a:lnTo>
                <a:lnTo>
                  <a:pt x="260602" y="135434"/>
                </a:lnTo>
                <a:cubicBezTo>
                  <a:pt x="260304" y="135508"/>
                  <a:pt x="260044" y="135546"/>
                  <a:pt x="259709" y="135546"/>
                </a:cubicBezTo>
                <a:cubicBezTo>
                  <a:pt x="259411" y="135546"/>
                  <a:pt x="259114" y="135508"/>
                  <a:pt x="258816" y="135434"/>
                </a:cubicBezTo>
                <a:lnTo>
                  <a:pt x="234966" y="135434"/>
                </a:lnTo>
                <a:lnTo>
                  <a:pt x="254314" y="165051"/>
                </a:lnTo>
                <a:close/>
                <a:moveTo>
                  <a:pt x="666117" y="538866"/>
                </a:moveTo>
                <a:cubicBezTo>
                  <a:pt x="665707" y="537118"/>
                  <a:pt x="664145" y="535853"/>
                  <a:pt x="662321" y="535853"/>
                </a:cubicBezTo>
                <a:lnTo>
                  <a:pt x="620798" y="535853"/>
                </a:lnTo>
                <a:cubicBezTo>
                  <a:pt x="618640" y="535853"/>
                  <a:pt x="616929" y="537601"/>
                  <a:pt x="616929" y="539722"/>
                </a:cubicBezTo>
                <a:cubicBezTo>
                  <a:pt x="616929" y="541880"/>
                  <a:pt x="618677" y="543592"/>
                  <a:pt x="620798" y="543592"/>
                </a:cubicBezTo>
                <a:lnTo>
                  <a:pt x="659233" y="543592"/>
                </a:lnTo>
                <a:lnTo>
                  <a:pt x="685167" y="657673"/>
                </a:lnTo>
                <a:lnTo>
                  <a:pt x="615367" y="657673"/>
                </a:lnTo>
                <a:lnTo>
                  <a:pt x="600075" y="620912"/>
                </a:lnTo>
                <a:lnTo>
                  <a:pt x="619646" y="600634"/>
                </a:lnTo>
                <a:lnTo>
                  <a:pt x="644797" y="605471"/>
                </a:lnTo>
                <a:cubicBezTo>
                  <a:pt x="645021" y="605508"/>
                  <a:pt x="645281" y="605545"/>
                  <a:pt x="645541" y="605545"/>
                </a:cubicBezTo>
                <a:cubicBezTo>
                  <a:pt x="647365" y="605545"/>
                  <a:pt x="649002" y="604243"/>
                  <a:pt x="649337" y="602420"/>
                </a:cubicBezTo>
                <a:cubicBezTo>
                  <a:pt x="649746" y="600336"/>
                  <a:pt x="648369" y="598290"/>
                  <a:pt x="646248" y="597881"/>
                </a:cubicBezTo>
                <a:lnTo>
                  <a:pt x="626045" y="594011"/>
                </a:lnTo>
                <a:lnTo>
                  <a:pt x="645430" y="573919"/>
                </a:lnTo>
                <a:cubicBezTo>
                  <a:pt x="646918" y="572357"/>
                  <a:pt x="646881" y="569901"/>
                  <a:pt x="645319" y="568450"/>
                </a:cubicBezTo>
                <a:cubicBezTo>
                  <a:pt x="643756" y="566961"/>
                  <a:pt x="641300" y="566999"/>
                  <a:pt x="639849" y="568561"/>
                </a:cubicBezTo>
                <a:lnTo>
                  <a:pt x="593787" y="616335"/>
                </a:lnTo>
                <a:lnTo>
                  <a:pt x="557957" y="617972"/>
                </a:lnTo>
                <a:cubicBezTo>
                  <a:pt x="555799" y="618084"/>
                  <a:pt x="554162" y="619870"/>
                  <a:pt x="554273" y="622028"/>
                </a:cubicBezTo>
                <a:cubicBezTo>
                  <a:pt x="554385" y="624111"/>
                  <a:pt x="556097" y="625711"/>
                  <a:pt x="558143" y="625711"/>
                </a:cubicBezTo>
                <a:lnTo>
                  <a:pt x="558329" y="625711"/>
                </a:lnTo>
                <a:lnTo>
                  <a:pt x="592969" y="624111"/>
                </a:lnTo>
                <a:lnTo>
                  <a:pt x="606959" y="657746"/>
                </a:lnTo>
                <a:lnTo>
                  <a:pt x="416907" y="657746"/>
                </a:lnTo>
                <a:lnTo>
                  <a:pt x="461704" y="632631"/>
                </a:lnTo>
                <a:lnTo>
                  <a:pt x="494446" y="643050"/>
                </a:lnTo>
                <a:cubicBezTo>
                  <a:pt x="494818" y="643161"/>
                  <a:pt x="495227" y="643236"/>
                  <a:pt x="495636" y="643236"/>
                </a:cubicBezTo>
                <a:cubicBezTo>
                  <a:pt x="497274" y="643236"/>
                  <a:pt x="498799" y="642194"/>
                  <a:pt x="499320" y="640520"/>
                </a:cubicBezTo>
                <a:cubicBezTo>
                  <a:pt x="499952" y="638473"/>
                  <a:pt x="498836" y="636315"/>
                  <a:pt x="496790" y="635646"/>
                </a:cubicBezTo>
                <a:lnTo>
                  <a:pt x="470969" y="627423"/>
                </a:lnTo>
                <a:lnTo>
                  <a:pt x="475954" y="624632"/>
                </a:lnTo>
                <a:cubicBezTo>
                  <a:pt x="477815" y="623591"/>
                  <a:pt x="478484" y="621209"/>
                  <a:pt x="477443" y="619386"/>
                </a:cubicBezTo>
                <a:lnTo>
                  <a:pt x="467806" y="602011"/>
                </a:lnTo>
                <a:lnTo>
                  <a:pt x="480754" y="596355"/>
                </a:lnTo>
                <a:cubicBezTo>
                  <a:pt x="482689" y="595499"/>
                  <a:pt x="483619" y="593230"/>
                  <a:pt x="482764" y="591221"/>
                </a:cubicBezTo>
                <a:cubicBezTo>
                  <a:pt x="481908" y="589286"/>
                  <a:pt x="479638" y="588356"/>
                  <a:pt x="477629" y="589211"/>
                </a:cubicBezTo>
                <a:lnTo>
                  <a:pt x="463974" y="595165"/>
                </a:lnTo>
                <a:lnTo>
                  <a:pt x="453221" y="575817"/>
                </a:lnTo>
                <a:cubicBezTo>
                  <a:pt x="452179" y="573920"/>
                  <a:pt x="449798" y="573287"/>
                  <a:pt x="447938" y="574292"/>
                </a:cubicBezTo>
                <a:cubicBezTo>
                  <a:pt x="446040" y="575334"/>
                  <a:pt x="445408" y="577715"/>
                  <a:pt x="446412" y="579575"/>
                </a:cubicBezTo>
                <a:lnTo>
                  <a:pt x="468662" y="619759"/>
                </a:lnTo>
                <a:lnTo>
                  <a:pt x="442841" y="634195"/>
                </a:lnTo>
                <a:lnTo>
                  <a:pt x="436180" y="615592"/>
                </a:lnTo>
                <a:cubicBezTo>
                  <a:pt x="435473" y="613583"/>
                  <a:pt x="433241" y="612504"/>
                  <a:pt x="431232" y="613248"/>
                </a:cubicBezTo>
                <a:cubicBezTo>
                  <a:pt x="429223" y="613955"/>
                  <a:pt x="428144" y="616187"/>
                  <a:pt x="428888" y="618197"/>
                </a:cubicBezTo>
                <a:lnTo>
                  <a:pt x="435994" y="637991"/>
                </a:lnTo>
                <a:lnTo>
                  <a:pt x="407605" y="653915"/>
                </a:lnTo>
                <a:lnTo>
                  <a:pt x="432683" y="543635"/>
                </a:lnTo>
                <a:lnTo>
                  <a:pt x="471118" y="543635"/>
                </a:lnTo>
                <a:cubicBezTo>
                  <a:pt x="473276" y="543635"/>
                  <a:pt x="474987" y="541886"/>
                  <a:pt x="474987" y="539765"/>
                </a:cubicBezTo>
                <a:cubicBezTo>
                  <a:pt x="474987" y="537607"/>
                  <a:pt x="473239" y="535896"/>
                  <a:pt x="471118" y="535896"/>
                </a:cubicBezTo>
                <a:lnTo>
                  <a:pt x="429595" y="535896"/>
                </a:lnTo>
                <a:cubicBezTo>
                  <a:pt x="427771" y="535896"/>
                  <a:pt x="426209" y="537161"/>
                  <a:pt x="425799" y="538910"/>
                </a:cubicBezTo>
                <a:lnTo>
                  <a:pt x="407308" y="620282"/>
                </a:lnTo>
                <a:lnTo>
                  <a:pt x="398304" y="660689"/>
                </a:lnTo>
                <a:cubicBezTo>
                  <a:pt x="398266" y="660763"/>
                  <a:pt x="398304" y="660838"/>
                  <a:pt x="398266" y="660875"/>
                </a:cubicBezTo>
                <a:cubicBezTo>
                  <a:pt x="398229" y="661024"/>
                  <a:pt x="398229" y="661247"/>
                  <a:pt x="398229" y="661396"/>
                </a:cubicBezTo>
                <a:lnTo>
                  <a:pt x="398229" y="661693"/>
                </a:lnTo>
                <a:cubicBezTo>
                  <a:pt x="398229" y="661842"/>
                  <a:pt x="398266" y="662028"/>
                  <a:pt x="398266" y="662177"/>
                </a:cubicBezTo>
                <a:cubicBezTo>
                  <a:pt x="398304" y="662289"/>
                  <a:pt x="398304" y="662400"/>
                  <a:pt x="398341" y="662475"/>
                </a:cubicBezTo>
                <a:cubicBezTo>
                  <a:pt x="398378" y="662623"/>
                  <a:pt x="398452" y="662772"/>
                  <a:pt x="398490" y="662958"/>
                </a:cubicBezTo>
                <a:cubicBezTo>
                  <a:pt x="398527" y="663070"/>
                  <a:pt x="398564" y="663182"/>
                  <a:pt x="398638" y="663256"/>
                </a:cubicBezTo>
                <a:cubicBezTo>
                  <a:pt x="398676" y="663293"/>
                  <a:pt x="398676" y="663330"/>
                  <a:pt x="398676" y="663368"/>
                </a:cubicBezTo>
                <a:cubicBezTo>
                  <a:pt x="398713" y="663442"/>
                  <a:pt x="398787" y="663479"/>
                  <a:pt x="398824" y="663554"/>
                </a:cubicBezTo>
                <a:cubicBezTo>
                  <a:pt x="398899" y="663665"/>
                  <a:pt x="398936" y="663777"/>
                  <a:pt x="399048" y="663889"/>
                </a:cubicBezTo>
                <a:cubicBezTo>
                  <a:pt x="399085" y="663963"/>
                  <a:pt x="399159" y="664000"/>
                  <a:pt x="399196" y="664037"/>
                </a:cubicBezTo>
                <a:cubicBezTo>
                  <a:pt x="399308" y="664149"/>
                  <a:pt x="399345" y="664223"/>
                  <a:pt x="399457" y="664298"/>
                </a:cubicBezTo>
                <a:cubicBezTo>
                  <a:pt x="399606" y="664447"/>
                  <a:pt x="399755" y="664521"/>
                  <a:pt x="399941" y="664670"/>
                </a:cubicBezTo>
                <a:cubicBezTo>
                  <a:pt x="400052" y="664744"/>
                  <a:pt x="400127" y="664819"/>
                  <a:pt x="400238" y="664856"/>
                </a:cubicBezTo>
                <a:cubicBezTo>
                  <a:pt x="400424" y="664968"/>
                  <a:pt x="400610" y="665005"/>
                  <a:pt x="400834" y="665079"/>
                </a:cubicBezTo>
                <a:cubicBezTo>
                  <a:pt x="400945" y="665116"/>
                  <a:pt x="401020" y="665154"/>
                  <a:pt x="401131" y="665191"/>
                </a:cubicBezTo>
                <a:cubicBezTo>
                  <a:pt x="401429" y="665265"/>
                  <a:pt x="401764" y="665302"/>
                  <a:pt x="402061" y="665302"/>
                </a:cubicBezTo>
                <a:lnTo>
                  <a:pt x="402099" y="665302"/>
                </a:lnTo>
                <a:lnTo>
                  <a:pt x="612801" y="665302"/>
                </a:lnTo>
                <a:lnTo>
                  <a:pt x="612838" y="665302"/>
                </a:lnTo>
                <a:lnTo>
                  <a:pt x="690080" y="665302"/>
                </a:lnTo>
                <a:cubicBezTo>
                  <a:pt x="691271" y="665302"/>
                  <a:pt x="692350" y="664744"/>
                  <a:pt x="693094" y="663851"/>
                </a:cubicBezTo>
                <a:cubicBezTo>
                  <a:pt x="693838" y="662921"/>
                  <a:pt x="694099" y="661730"/>
                  <a:pt x="693838" y="660577"/>
                </a:cubicBezTo>
                <a:close/>
                <a:moveTo>
                  <a:pt x="641783" y="391896"/>
                </a:moveTo>
                <a:cubicBezTo>
                  <a:pt x="643271" y="398742"/>
                  <a:pt x="644090" y="405886"/>
                  <a:pt x="644090" y="413178"/>
                </a:cubicBezTo>
                <a:cubicBezTo>
                  <a:pt x="644090" y="462478"/>
                  <a:pt x="622063" y="508131"/>
                  <a:pt x="601786" y="539718"/>
                </a:cubicBezTo>
                <a:cubicBezTo>
                  <a:pt x="600260" y="542062"/>
                  <a:pt x="598772" y="544369"/>
                  <a:pt x="597283" y="546564"/>
                </a:cubicBezTo>
                <a:cubicBezTo>
                  <a:pt x="577861" y="575288"/>
                  <a:pt x="551109" y="604495"/>
                  <a:pt x="546049" y="604495"/>
                </a:cubicBezTo>
                <a:cubicBezTo>
                  <a:pt x="540990" y="604495"/>
                  <a:pt x="514275" y="575288"/>
                  <a:pt x="494815" y="546564"/>
                </a:cubicBezTo>
                <a:cubicBezTo>
                  <a:pt x="493327" y="544369"/>
                  <a:pt x="491802" y="542062"/>
                  <a:pt x="490313" y="539718"/>
                </a:cubicBezTo>
                <a:cubicBezTo>
                  <a:pt x="470036" y="508129"/>
                  <a:pt x="448009" y="462476"/>
                  <a:pt x="448009" y="413178"/>
                </a:cubicBezTo>
                <a:cubicBezTo>
                  <a:pt x="448009" y="358670"/>
                  <a:pt x="491988" y="314318"/>
                  <a:pt x="546050" y="314318"/>
                </a:cubicBezTo>
                <a:cubicBezTo>
                  <a:pt x="592857" y="314318"/>
                  <a:pt x="632072" y="347582"/>
                  <a:pt x="641786" y="391895"/>
                </a:cubicBezTo>
                <a:close/>
                <a:moveTo>
                  <a:pt x="636314" y="413178"/>
                </a:moveTo>
                <a:cubicBezTo>
                  <a:pt x="636314" y="362949"/>
                  <a:pt x="595832" y="322058"/>
                  <a:pt x="546049" y="322058"/>
                </a:cubicBezTo>
                <a:cubicBezTo>
                  <a:pt x="496266" y="322058"/>
                  <a:pt x="455784" y="362912"/>
                  <a:pt x="455784" y="413178"/>
                </a:cubicBezTo>
                <a:cubicBezTo>
                  <a:pt x="455784" y="503443"/>
                  <a:pt x="531761" y="583733"/>
                  <a:pt x="546049" y="595830"/>
                </a:cubicBezTo>
                <a:cubicBezTo>
                  <a:pt x="560336" y="583738"/>
                  <a:pt x="636314" y="503445"/>
                  <a:pt x="636314" y="413178"/>
                </a:cubicBezTo>
                <a:close/>
                <a:moveTo>
                  <a:pt x="489533" y="446367"/>
                </a:moveTo>
                <a:cubicBezTo>
                  <a:pt x="489533" y="421699"/>
                  <a:pt x="503858" y="395877"/>
                  <a:pt x="515876" y="378539"/>
                </a:cubicBezTo>
                <a:cubicBezTo>
                  <a:pt x="522238" y="369386"/>
                  <a:pt x="541176" y="345238"/>
                  <a:pt x="546051" y="345238"/>
                </a:cubicBezTo>
                <a:cubicBezTo>
                  <a:pt x="550926" y="345238"/>
                  <a:pt x="569863" y="369348"/>
                  <a:pt x="576226" y="378539"/>
                </a:cubicBezTo>
                <a:cubicBezTo>
                  <a:pt x="588244" y="395840"/>
                  <a:pt x="602568" y="421698"/>
                  <a:pt x="602568" y="446367"/>
                </a:cubicBezTo>
                <a:cubicBezTo>
                  <a:pt x="602568" y="477361"/>
                  <a:pt x="577193" y="502549"/>
                  <a:pt x="546051" y="502549"/>
                </a:cubicBezTo>
                <a:cubicBezTo>
                  <a:pt x="514909" y="502512"/>
                  <a:pt x="489533" y="477323"/>
                  <a:pt x="489533" y="446367"/>
                </a:cubicBezTo>
                <a:close/>
                <a:moveTo>
                  <a:pt x="546051" y="354168"/>
                </a:moveTo>
                <a:cubicBezTo>
                  <a:pt x="536526" y="363544"/>
                  <a:pt x="497272" y="407895"/>
                  <a:pt x="497272" y="446330"/>
                </a:cubicBezTo>
                <a:cubicBezTo>
                  <a:pt x="497272" y="473008"/>
                  <a:pt x="519150" y="494736"/>
                  <a:pt x="546051" y="494736"/>
                </a:cubicBezTo>
                <a:cubicBezTo>
                  <a:pt x="572951" y="494736"/>
                  <a:pt x="594829" y="473008"/>
                  <a:pt x="594829" y="446330"/>
                </a:cubicBezTo>
                <a:cubicBezTo>
                  <a:pt x="594829" y="407933"/>
                  <a:pt x="555576" y="363544"/>
                  <a:pt x="546051" y="354168"/>
                </a:cubicBezTo>
                <a:close/>
                <a:moveTo>
                  <a:pt x="518331" y="446516"/>
                </a:moveTo>
                <a:cubicBezTo>
                  <a:pt x="518331" y="444358"/>
                  <a:pt x="516583" y="442646"/>
                  <a:pt x="514462" y="442646"/>
                </a:cubicBezTo>
                <a:cubicBezTo>
                  <a:pt x="512304" y="442646"/>
                  <a:pt x="510592" y="444395"/>
                  <a:pt x="510592" y="446516"/>
                </a:cubicBezTo>
                <a:cubicBezTo>
                  <a:pt x="510592" y="465789"/>
                  <a:pt x="526517" y="481491"/>
                  <a:pt x="546088" y="481491"/>
                </a:cubicBezTo>
                <a:cubicBezTo>
                  <a:pt x="548246" y="481491"/>
                  <a:pt x="549958" y="479742"/>
                  <a:pt x="549958" y="477621"/>
                </a:cubicBezTo>
                <a:cubicBezTo>
                  <a:pt x="549958" y="475463"/>
                  <a:pt x="548209" y="473752"/>
                  <a:pt x="546088" y="473752"/>
                </a:cubicBezTo>
                <a:cubicBezTo>
                  <a:pt x="530796" y="473714"/>
                  <a:pt x="518331" y="461510"/>
                  <a:pt x="518331" y="446516"/>
                </a:cubicBezTo>
                <a:close/>
                <a:moveTo>
                  <a:pt x="364626" y="535440"/>
                </a:moveTo>
                <a:cubicBezTo>
                  <a:pt x="360906" y="566955"/>
                  <a:pt x="348701" y="595455"/>
                  <a:pt x="330656" y="619007"/>
                </a:cubicBezTo>
                <a:cubicBezTo>
                  <a:pt x="299068" y="660232"/>
                  <a:pt x="249397" y="686166"/>
                  <a:pt x="195077" y="686166"/>
                </a:cubicBezTo>
                <a:cubicBezTo>
                  <a:pt x="188380" y="686166"/>
                  <a:pt x="181645" y="685794"/>
                  <a:pt x="174837" y="684975"/>
                </a:cubicBezTo>
                <a:cubicBezTo>
                  <a:pt x="129593" y="679617"/>
                  <a:pt x="89112" y="656884"/>
                  <a:pt x="60832" y="621017"/>
                </a:cubicBezTo>
                <a:cubicBezTo>
                  <a:pt x="32552" y="585149"/>
                  <a:pt x="19941" y="540464"/>
                  <a:pt x="25299" y="495220"/>
                </a:cubicBezTo>
                <a:cubicBezTo>
                  <a:pt x="30657" y="449976"/>
                  <a:pt x="53390" y="409495"/>
                  <a:pt x="89258" y="381215"/>
                </a:cubicBezTo>
                <a:cubicBezTo>
                  <a:pt x="93536" y="377829"/>
                  <a:pt x="97964" y="374704"/>
                  <a:pt x="102503" y="371765"/>
                </a:cubicBezTo>
                <a:cubicBezTo>
                  <a:pt x="135841" y="350185"/>
                  <a:pt x="175243" y="340957"/>
                  <a:pt x="215050" y="345682"/>
                </a:cubicBezTo>
                <a:cubicBezTo>
                  <a:pt x="308626" y="356808"/>
                  <a:pt x="375709" y="441932"/>
                  <a:pt x="364622" y="535439"/>
                </a:cubicBezTo>
                <a:close/>
                <a:moveTo>
                  <a:pt x="214160" y="353389"/>
                </a:moveTo>
                <a:cubicBezTo>
                  <a:pt x="207649" y="352645"/>
                  <a:pt x="201174" y="352236"/>
                  <a:pt x="194700" y="352236"/>
                </a:cubicBezTo>
                <a:cubicBezTo>
                  <a:pt x="158312" y="352236"/>
                  <a:pt x="123151" y="364365"/>
                  <a:pt x="94059" y="387322"/>
                </a:cubicBezTo>
                <a:cubicBezTo>
                  <a:pt x="59791" y="414334"/>
                  <a:pt x="38137" y="452955"/>
                  <a:pt x="33002" y="496154"/>
                </a:cubicBezTo>
                <a:cubicBezTo>
                  <a:pt x="27867" y="539352"/>
                  <a:pt x="39922" y="581991"/>
                  <a:pt x="66898" y="616255"/>
                </a:cubicBezTo>
                <a:cubicBezTo>
                  <a:pt x="93910" y="650523"/>
                  <a:pt x="132531" y="672177"/>
                  <a:pt x="175730" y="677312"/>
                </a:cubicBezTo>
                <a:cubicBezTo>
                  <a:pt x="265027" y="687917"/>
                  <a:pt x="346285" y="623883"/>
                  <a:pt x="356896" y="534552"/>
                </a:cubicBezTo>
                <a:cubicBezTo>
                  <a:pt x="367500" y="445255"/>
                  <a:pt x="303466" y="363997"/>
                  <a:pt x="214173" y="353386"/>
                </a:cubicBezTo>
                <a:close/>
                <a:moveTo>
                  <a:pt x="309373" y="451096"/>
                </a:moveTo>
                <a:cubicBezTo>
                  <a:pt x="323102" y="475467"/>
                  <a:pt x="328646" y="503037"/>
                  <a:pt x="325335" y="530831"/>
                </a:cubicBezTo>
                <a:cubicBezTo>
                  <a:pt x="321205" y="565619"/>
                  <a:pt x="303755" y="596762"/>
                  <a:pt x="276147" y="618453"/>
                </a:cubicBezTo>
                <a:cubicBezTo>
                  <a:pt x="252707" y="636908"/>
                  <a:pt x="224392" y="646693"/>
                  <a:pt x="195110" y="646693"/>
                </a:cubicBezTo>
                <a:cubicBezTo>
                  <a:pt x="189901" y="646693"/>
                  <a:pt x="184691" y="646396"/>
                  <a:pt x="179446" y="645763"/>
                </a:cubicBezTo>
                <a:cubicBezTo>
                  <a:pt x="151689" y="642489"/>
                  <a:pt x="126165" y="630657"/>
                  <a:pt x="105664" y="611607"/>
                </a:cubicBezTo>
                <a:cubicBezTo>
                  <a:pt x="104846" y="610863"/>
                  <a:pt x="104362" y="609747"/>
                  <a:pt x="104437" y="608594"/>
                </a:cubicBezTo>
                <a:cubicBezTo>
                  <a:pt x="104474" y="607440"/>
                  <a:pt x="105032" y="606398"/>
                  <a:pt x="105925" y="605729"/>
                </a:cubicBezTo>
                <a:lnTo>
                  <a:pt x="135095" y="582734"/>
                </a:lnTo>
                <a:cubicBezTo>
                  <a:pt x="129142" y="573321"/>
                  <a:pt x="125347" y="562382"/>
                  <a:pt x="124454" y="550699"/>
                </a:cubicBezTo>
                <a:lnTo>
                  <a:pt x="86279" y="580762"/>
                </a:lnTo>
                <a:cubicBezTo>
                  <a:pt x="85573" y="581320"/>
                  <a:pt x="84717" y="581580"/>
                  <a:pt x="83861" y="581580"/>
                </a:cubicBezTo>
                <a:cubicBezTo>
                  <a:pt x="83601" y="581580"/>
                  <a:pt x="83377" y="581543"/>
                  <a:pt x="83117" y="581506"/>
                </a:cubicBezTo>
                <a:cubicBezTo>
                  <a:pt x="82001" y="581283"/>
                  <a:pt x="81033" y="580613"/>
                  <a:pt x="80512" y="579608"/>
                </a:cubicBezTo>
                <a:cubicBezTo>
                  <a:pt x="66783" y="555238"/>
                  <a:pt x="61239" y="527667"/>
                  <a:pt x="64550" y="499874"/>
                </a:cubicBezTo>
                <a:cubicBezTo>
                  <a:pt x="68680" y="465085"/>
                  <a:pt x="86130" y="433942"/>
                  <a:pt x="113738" y="412251"/>
                </a:cubicBezTo>
                <a:cubicBezTo>
                  <a:pt x="141309" y="390523"/>
                  <a:pt x="175688" y="380811"/>
                  <a:pt x="210436" y="384941"/>
                </a:cubicBezTo>
                <a:cubicBezTo>
                  <a:pt x="238193" y="388215"/>
                  <a:pt x="263717" y="400047"/>
                  <a:pt x="284218" y="419097"/>
                </a:cubicBezTo>
                <a:cubicBezTo>
                  <a:pt x="285036" y="419841"/>
                  <a:pt x="285520" y="420957"/>
                  <a:pt x="285446" y="422111"/>
                </a:cubicBezTo>
                <a:cubicBezTo>
                  <a:pt x="285408" y="423264"/>
                  <a:pt x="284850" y="424306"/>
                  <a:pt x="283957" y="424975"/>
                </a:cubicBezTo>
                <a:lnTo>
                  <a:pt x="234509" y="463931"/>
                </a:lnTo>
                <a:cubicBezTo>
                  <a:pt x="239607" y="473419"/>
                  <a:pt x="244630" y="483278"/>
                  <a:pt x="249094" y="492878"/>
                </a:cubicBezTo>
                <a:lnTo>
                  <a:pt x="303603" y="449904"/>
                </a:lnTo>
                <a:cubicBezTo>
                  <a:pt x="304496" y="449197"/>
                  <a:pt x="305649" y="448937"/>
                  <a:pt x="306728" y="449160"/>
                </a:cubicBezTo>
                <a:cubicBezTo>
                  <a:pt x="307881" y="449383"/>
                  <a:pt x="308849" y="450090"/>
                  <a:pt x="309370" y="451095"/>
                </a:cubicBezTo>
                <a:close/>
                <a:moveTo>
                  <a:pt x="304796" y="458910"/>
                </a:moveTo>
                <a:lnTo>
                  <a:pt x="252409" y="500209"/>
                </a:lnTo>
                <a:cubicBezTo>
                  <a:pt x="260222" y="517920"/>
                  <a:pt x="265691" y="534179"/>
                  <a:pt x="265691" y="545081"/>
                </a:cubicBezTo>
                <a:cubicBezTo>
                  <a:pt x="265691" y="584074"/>
                  <a:pt x="233991" y="615811"/>
                  <a:pt x="194961" y="615811"/>
                </a:cubicBezTo>
                <a:cubicBezTo>
                  <a:pt x="172562" y="615811"/>
                  <a:pt x="152582" y="605356"/>
                  <a:pt x="139634" y="589059"/>
                </a:cubicBezTo>
                <a:lnTo>
                  <a:pt x="114408" y="608928"/>
                </a:lnTo>
                <a:cubicBezTo>
                  <a:pt x="133085" y="625075"/>
                  <a:pt x="155819" y="635121"/>
                  <a:pt x="180450" y="638061"/>
                </a:cubicBezTo>
                <a:cubicBezTo>
                  <a:pt x="213155" y="641930"/>
                  <a:pt x="245488" y="632815"/>
                  <a:pt x="271422" y="612351"/>
                </a:cubicBezTo>
                <a:cubicBezTo>
                  <a:pt x="297392" y="591887"/>
                  <a:pt x="313800" y="562605"/>
                  <a:pt x="317707" y="529901"/>
                </a:cubicBezTo>
                <a:cubicBezTo>
                  <a:pt x="320572" y="505307"/>
                  <a:pt x="316145" y="480825"/>
                  <a:pt x="304796" y="458910"/>
                </a:cubicBezTo>
                <a:close/>
                <a:moveTo>
                  <a:pt x="131965" y="545044"/>
                </a:moveTo>
                <a:cubicBezTo>
                  <a:pt x="131965" y="579758"/>
                  <a:pt x="160205" y="607999"/>
                  <a:pt x="194920" y="607999"/>
                </a:cubicBezTo>
                <a:cubicBezTo>
                  <a:pt x="229634" y="607999"/>
                  <a:pt x="257874" y="579759"/>
                  <a:pt x="257874" y="545044"/>
                </a:cubicBezTo>
                <a:cubicBezTo>
                  <a:pt x="257874" y="514274"/>
                  <a:pt x="208240" y="432830"/>
                  <a:pt x="194920" y="411475"/>
                </a:cubicBezTo>
                <a:cubicBezTo>
                  <a:pt x="181600" y="432832"/>
                  <a:pt x="131965" y="514279"/>
                  <a:pt x="131965" y="545044"/>
                </a:cubicBezTo>
                <a:close/>
                <a:moveTo>
                  <a:pt x="124486" y="540766"/>
                </a:moveTo>
                <a:cubicBezTo>
                  <a:pt x="128802" y="500321"/>
                  <a:pt x="189040" y="406225"/>
                  <a:pt x="191682" y="402091"/>
                </a:cubicBezTo>
                <a:cubicBezTo>
                  <a:pt x="193096" y="399859"/>
                  <a:pt x="196780" y="399859"/>
                  <a:pt x="198194" y="402091"/>
                </a:cubicBezTo>
                <a:cubicBezTo>
                  <a:pt x="199496" y="404137"/>
                  <a:pt x="214974" y="428248"/>
                  <a:pt x="230750" y="457008"/>
                </a:cubicBezTo>
                <a:lnTo>
                  <a:pt x="275510" y="421736"/>
                </a:lnTo>
                <a:cubicBezTo>
                  <a:pt x="256832" y="405589"/>
                  <a:pt x="234098" y="395543"/>
                  <a:pt x="209467" y="392603"/>
                </a:cubicBezTo>
                <a:cubicBezTo>
                  <a:pt x="204556" y="392008"/>
                  <a:pt x="199607" y="391710"/>
                  <a:pt x="194733" y="391710"/>
                </a:cubicBezTo>
                <a:cubicBezTo>
                  <a:pt x="167163" y="391710"/>
                  <a:pt x="140523" y="400900"/>
                  <a:pt x="118496" y="418276"/>
                </a:cubicBezTo>
                <a:cubicBezTo>
                  <a:pt x="92525" y="438740"/>
                  <a:pt x="76117" y="468023"/>
                  <a:pt x="72210" y="500727"/>
                </a:cubicBezTo>
                <a:cubicBezTo>
                  <a:pt x="69271" y="525357"/>
                  <a:pt x="73736" y="549765"/>
                  <a:pt x="85084" y="571718"/>
                </a:cubicBezTo>
                <a:close/>
              </a:path>
            </a:pathLst>
          </a:custGeom>
          <a:solidFill>
            <a:schemeClr val="bg1"/>
          </a:solidFill>
          <a:ln w="6350" cap="flat">
            <a:solidFill>
              <a:schemeClr val="bg1"/>
            </a:solidFill>
            <a:prstDash val="solid"/>
            <a:miter/>
          </a:ln>
        </p:spPr>
        <p:txBody>
          <a:bodyPr/>
          <a:lstStyle/>
          <a:p>
            <a:endParaRPr lang="en-US"/>
          </a:p>
        </p:txBody>
      </p:sp>
      <p:sp>
        <p:nvSpPr>
          <p:cNvPr id="84" name="Freeform: Shape 83">
            <a:extLst>
              <a:ext uri="{FF2B5EF4-FFF2-40B4-BE49-F238E27FC236}">
                <a16:creationId xmlns:a16="http://schemas.microsoft.com/office/drawing/2014/main" id="{58850D79-5F5E-82DF-80A2-A3A03929BA48}"/>
              </a:ext>
            </a:extLst>
          </p:cNvPr>
          <p:cNvSpPr/>
          <p:nvPr/>
        </p:nvSpPr>
        <p:spPr>
          <a:xfrm>
            <a:off x="5508318" y="1849272"/>
            <a:ext cx="913384" cy="813763"/>
          </a:xfrm>
          <a:custGeom>
            <a:avLst/>
            <a:gdLst>
              <a:gd name="csX0" fmla="*/ 629542 w 780939"/>
              <a:gd name="csY0" fmla="*/ 227571 h 599417"/>
              <a:gd name="csX1" fmla="*/ 628947 w 780939"/>
              <a:gd name="csY1" fmla="*/ 227087 h 599417"/>
              <a:gd name="csX2" fmla="*/ 628947 w 780939"/>
              <a:gd name="csY2" fmla="*/ 227050 h 599417"/>
              <a:gd name="csX3" fmla="*/ 630509 w 780939"/>
              <a:gd name="csY3" fmla="*/ 130352 h 599417"/>
              <a:gd name="csX4" fmla="*/ 544524 w 780939"/>
              <a:gd name="csY4" fmla="*/ 86076 h 599417"/>
              <a:gd name="csX5" fmla="*/ 423271 w 780939"/>
              <a:gd name="csY5" fmla="*/ 54 h 599417"/>
              <a:gd name="csX6" fmla="*/ 297284 w 780939"/>
              <a:gd name="csY6" fmla="*/ 79044 h 599417"/>
              <a:gd name="csX7" fmla="*/ 193919 w 780939"/>
              <a:gd name="csY7" fmla="*/ 73835 h 599417"/>
              <a:gd name="csX8" fmla="*/ 153177 w 780939"/>
              <a:gd name="csY8" fmla="*/ 168974 h 599417"/>
              <a:gd name="csX9" fmla="*/ 101832 w 780939"/>
              <a:gd name="csY9" fmla="*/ 230254 h 599417"/>
              <a:gd name="csX10" fmla="*/ 0 w 780939"/>
              <a:gd name="csY10" fmla="*/ 279628 h 599417"/>
              <a:gd name="csX11" fmla="*/ 0 w 780939"/>
              <a:gd name="csY11" fmla="*/ 504465 h 599417"/>
              <a:gd name="csX12" fmla="*/ 153181 w 780939"/>
              <a:gd name="csY12" fmla="*/ 556518 h 599417"/>
              <a:gd name="csX13" fmla="*/ 195076 w 780939"/>
              <a:gd name="csY13" fmla="*/ 554769 h 599417"/>
              <a:gd name="csX14" fmla="*/ 195076 w 780939"/>
              <a:gd name="csY14" fmla="*/ 575716 h 599417"/>
              <a:gd name="csX15" fmla="*/ 218777 w 780939"/>
              <a:gd name="csY15" fmla="*/ 599417 h 599417"/>
              <a:gd name="csX16" fmla="*/ 562163 w 780939"/>
              <a:gd name="csY16" fmla="*/ 599417 h 599417"/>
              <a:gd name="csX17" fmla="*/ 585864 w 780939"/>
              <a:gd name="csY17" fmla="*/ 575716 h 599417"/>
              <a:gd name="csX18" fmla="*/ 585864 w 780939"/>
              <a:gd name="csY18" fmla="*/ 554769 h 599417"/>
              <a:gd name="csX19" fmla="*/ 627758 w 780939"/>
              <a:gd name="csY19" fmla="*/ 556518 h 599417"/>
              <a:gd name="csX20" fmla="*/ 780940 w 780939"/>
              <a:gd name="csY20" fmla="*/ 504465 h 599417"/>
              <a:gd name="csX21" fmla="*/ 780940 w 780939"/>
              <a:gd name="csY21" fmla="*/ 279628 h 599417"/>
              <a:gd name="csX22" fmla="*/ 629540 w 780939"/>
              <a:gd name="csY22" fmla="*/ 227576 h 599417"/>
              <a:gd name="csX23" fmla="*/ 284927 w 780939"/>
              <a:gd name="csY23" fmla="*/ 534009 h 599417"/>
              <a:gd name="csX24" fmla="*/ 280463 w 780939"/>
              <a:gd name="csY24" fmla="*/ 540557 h 599417"/>
              <a:gd name="csX25" fmla="*/ 272724 w 780939"/>
              <a:gd name="csY25" fmla="*/ 538660 h 599417"/>
              <a:gd name="csX26" fmla="*/ 284816 w 780939"/>
              <a:gd name="csY26" fmla="*/ 532930 h 599417"/>
              <a:gd name="csX27" fmla="*/ 284927 w 780939"/>
              <a:gd name="csY27" fmla="*/ 534009 h 599417"/>
              <a:gd name="csX28" fmla="*/ 564124 w 780939"/>
              <a:gd name="csY28" fmla="*/ 231742 h 599417"/>
              <a:gd name="csX29" fmla="*/ 496110 w 780939"/>
              <a:gd name="csY29" fmla="*/ 251202 h 599417"/>
              <a:gd name="csX30" fmla="*/ 284769 w 780939"/>
              <a:gd name="csY30" fmla="*/ 251202 h 599417"/>
              <a:gd name="csX31" fmla="*/ 216755 w 780939"/>
              <a:gd name="csY31" fmla="*/ 231742 h 599417"/>
              <a:gd name="csX32" fmla="*/ 216755 w 780939"/>
              <a:gd name="csY32" fmla="*/ 165737 h 599417"/>
              <a:gd name="csX33" fmla="*/ 218764 w 780939"/>
              <a:gd name="csY33" fmla="*/ 163765 h 599417"/>
              <a:gd name="csX34" fmla="*/ 562150 w 780939"/>
              <a:gd name="csY34" fmla="*/ 163765 h 599417"/>
              <a:gd name="csX35" fmla="*/ 562113 w 780939"/>
              <a:gd name="csY35" fmla="*/ 163765 h 599417"/>
              <a:gd name="csX36" fmla="*/ 564122 w 780939"/>
              <a:gd name="csY36" fmla="*/ 165737 h 599417"/>
              <a:gd name="csX37" fmla="*/ 474530 w 780939"/>
              <a:gd name="csY37" fmla="*/ 377780 h 599417"/>
              <a:gd name="csX38" fmla="*/ 444058 w 780939"/>
              <a:gd name="csY38" fmla="*/ 377780 h 599417"/>
              <a:gd name="csX39" fmla="*/ 444058 w 780939"/>
              <a:gd name="csY39" fmla="*/ 363752 h 599417"/>
              <a:gd name="csX40" fmla="*/ 474530 w 780939"/>
              <a:gd name="csY40" fmla="*/ 363752 h 599417"/>
              <a:gd name="csX41" fmla="*/ 474530 w 780939"/>
              <a:gd name="csY41" fmla="*/ 305375 h 599417"/>
              <a:gd name="csX42" fmla="*/ 306357 w 780939"/>
              <a:gd name="csY42" fmla="*/ 305412 h 599417"/>
              <a:gd name="csX43" fmla="*/ 306357 w 780939"/>
              <a:gd name="csY43" fmla="*/ 279665 h 599417"/>
              <a:gd name="csX44" fmla="*/ 305389 w 780939"/>
              <a:gd name="csY44" fmla="*/ 272930 h 599417"/>
              <a:gd name="csX45" fmla="*/ 475534 w 780939"/>
              <a:gd name="csY45" fmla="*/ 272930 h 599417"/>
              <a:gd name="csX46" fmla="*/ 474567 w 780939"/>
              <a:gd name="csY46" fmla="*/ 279665 h 599417"/>
              <a:gd name="csX47" fmla="*/ 306357 w 780939"/>
              <a:gd name="csY47" fmla="*/ 327029 h 599417"/>
              <a:gd name="csX48" fmla="*/ 474530 w 780939"/>
              <a:gd name="csY48" fmla="*/ 327029 h 599417"/>
              <a:gd name="csX49" fmla="*/ 474530 w 780939"/>
              <a:gd name="csY49" fmla="*/ 342060 h 599417"/>
              <a:gd name="csX50" fmla="*/ 433194 w 780939"/>
              <a:gd name="csY50" fmla="*/ 342060 h 599417"/>
              <a:gd name="csX51" fmla="*/ 425529 w 780939"/>
              <a:gd name="csY51" fmla="*/ 345223 h 599417"/>
              <a:gd name="csX52" fmla="*/ 422366 w 780939"/>
              <a:gd name="csY52" fmla="*/ 352887 h 599417"/>
              <a:gd name="csX53" fmla="*/ 422366 w 780939"/>
              <a:gd name="csY53" fmla="*/ 388606 h 599417"/>
              <a:gd name="csX54" fmla="*/ 433193 w 780939"/>
              <a:gd name="csY54" fmla="*/ 399433 h 599417"/>
              <a:gd name="csX55" fmla="*/ 474530 w 780939"/>
              <a:gd name="csY55" fmla="*/ 399433 h 599417"/>
              <a:gd name="csX56" fmla="*/ 474530 w 780939"/>
              <a:gd name="csY56" fmla="*/ 414427 h 599417"/>
              <a:gd name="csX57" fmla="*/ 306357 w 780939"/>
              <a:gd name="csY57" fmla="*/ 414465 h 599417"/>
              <a:gd name="csX58" fmla="*/ 284703 w 780939"/>
              <a:gd name="csY58" fmla="*/ 354562 h 599417"/>
              <a:gd name="csX59" fmla="*/ 248426 w 780939"/>
              <a:gd name="csY59" fmla="*/ 374393 h 599417"/>
              <a:gd name="csX60" fmla="*/ 153250 w 780939"/>
              <a:gd name="csY60" fmla="*/ 384178 h 599417"/>
              <a:gd name="csX61" fmla="*/ 58037 w 780939"/>
              <a:gd name="csY61" fmla="*/ 374430 h 599417"/>
              <a:gd name="csX62" fmla="*/ 21760 w 780939"/>
              <a:gd name="csY62" fmla="*/ 354599 h 599417"/>
              <a:gd name="csX63" fmla="*/ 21723 w 780939"/>
              <a:gd name="csY63" fmla="*/ 308127 h 599417"/>
              <a:gd name="csX64" fmla="*/ 153178 w 780939"/>
              <a:gd name="csY64" fmla="*/ 331680 h 599417"/>
              <a:gd name="csX65" fmla="*/ 284632 w 780939"/>
              <a:gd name="csY65" fmla="*/ 308127 h 599417"/>
              <a:gd name="csX66" fmla="*/ 21727 w 780939"/>
              <a:gd name="csY66" fmla="*/ 384030 h 599417"/>
              <a:gd name="csX67" fmla="*/ 52683 w 780939"/>
              <a:gd name="csY67" fmla="*/ 395452 h 599417"/>
              <a:gd name="csX68" fmla="*/ 153220 w 780939"/>
              <a:gd name="csY68" fmla="*/ 405945 h 599417"/>
              <a:gd name="csX69" fmla="*/ 284674 w 780939"/>
              <a:gd name="csY69" fmla="*/ 384030 h 599417"/>
              <a:gd name="csX70" fmla="*/ 284674 w 780939"/>
              <a:gd name="csY70" fmla="*/ 429609 h 599417"/>
              <a:gd name="csX71" fmla="*/ 248397 w 780939"/>
              <a:gd name="csY71" fmla="*/ 449440 h 599417"/>
              <a:gd name="csX72" fmla="*/ 248360 w 780939"/>
              <a:gd name="csY72" fmla="*/ 449440 h 599417"/>
              <a:gd name="csX73" fmla="*/ 153184 w 780939"/>
              <a:gd name="csY73" fmla="*/ 459225 h 599417"/>
              <a:gd name="csX74" fmla="*/ 58046 w 780939"/>
              <a:gd name="csY74" fmla="*/ 449365 h 599417"/>
              <a:gd name="csX75" fmla="*/ 21769 w 780939"/>
              <a:gd name="csY75" fmla="*/ 429534 h 599417"/>
              <a:gd name="csX76" fmla="*/ 306363 w 780939"/>
              <a:gd name="csY76" fmla="*/ 436158 h 599417"/>
              <a:gd name="csX77" fmla="*/ 474536 w 780939"/>
              <a:gd name="csY77" fmla="*/ 436158 h 599417"/>
              <a:gd name="csX78" fmla="*/ 474536 w 780939"/>
              <a:gd name="csY78" fmla="*/ 468602 h 599417"/>
              <a:gd name="csX79" fmla="*/ 306363 w 780939"/>
              <a:gd name="csY79" fmla="*/ 468602 h 599417"/>
              <a:gd name="csX80" fmla="*/ 487185 w 780939"/>
              <a:gd name="csY80" fmla="*/ 527017 h 599417"/>
              <a:gd name="csX81" fmla="*/ 514384 w 780939"/>
              <a:gd name="csY81" fmla="*/ 541008 h 599417"/>
              <a:gd name="csX82" fmla="*/ 444063 w 780939"/>
              <a:gd name="csY82" fmla="*/ 541008 h 599417"/>
              <a:gd name="csX83" fmla="*/ 444063 w 780939"/>
              <a:gd name="csY83" fmla="*/ 527017 h 599417"/>
              <a:gd name="csX84" fmla="*/ 496226 w 780939"/>
              <a:gd name="csY84" fmla="*/ 384028 h 599417"/>
              <a:gd name="csX85" fmla="*/ 527183 w 780939"/>
              <a:gd name="csY85" fmla="*/ 395451 h 599417"/>
              <a:gd name="csX86" fmla="*/ 627681 w 780939"/>
              <a:gd name="csY86" fmla="*/ 405943 h 599417"/>
              <a:gd name="csX87" fmla="*/ 759135 w 780939"/>
              <a:gd name="csY87" fmla="*/ 384028 h 599417"/>
              <a:gd name="csX88" fmla="*/ 759135 w 780939"/>
              <a:gd name="csY88" fmla="*/ 429607 h 599417"/>
              <a:gd name="csX89" fmla="*/ 722859 w 780939"/>
              <a:gd name="csY89" fmla="*/ 449438 h 599417"/>
              <a:gd name="csX90" fmla="*/ 627683 w 780939"/>
              <a:gd name="csY90" fmla="*/ 459223 h 599417"/>
              <a:gd name="csX91" fmla="*/ 532470 w 780939"/>
              <a:gd name="csY91" fmla="*/ 449438 h 599417"/>
              <a:gd name="csX92" fmla="*/ 496193 w 780939"/>
              <a:gd name="csY92" fmla="*/ 429607 h 599417"/>
              <a:gd name="csX93" fmla="*/ 759164 w 780939"/>
              <a:gd name="csY93" fmla="*/ 354560 h 599417"/>
              <a:gd name="csX94" fmla="*/ 722887 w 780939"/>
              <a:gd name="csY94" fmla="*/ 374391 h 599417"/>
              <a:gd name="csX95" fmla="*/ 627711 w 780939"/>
              <a:gd name="csY95" fmla="*/ 384176 h 599417"/>
              <a:gd name="csX96" fmla="*/ 532499 w 780939"/>
              <a:gd name="csY96" fmla="*/ 374391 h 599417"/>
              <a:gd name="csX97" fmla="*/ 496222 w 780939"/>
              <a:gd name="csY97" fmla="*/ 354560 h 599417"/>
              <a:gd name="csX98" fmla="*/ 496222 w 780939"/>
              <a:gd name="csY98" fmla="*/ 308125 h 599417"/>
              <a:gd name="csX99" fmla="*/ 627676 w 780939"/>
              <a:gd name="csY99" fmla="*/ 331678 h 599417"/>
              <a:gd name="csX100" fmla="*/ 759131 w 780939"/>
              <a:gd name="csY100" fmla="*/ 308125 h 599417"/>
              <a:gd name="csX101" fmla="*/ 759164 w 780939"/>
              <a:gd name="csY101" fmla="*/ 279625 h 599417"/>
              <a:gd name="csX102" fmla="*/ 725306 w 780939"/>
              <a:gd name="csY102" fmla="*/ 298339 h 599417"/>
              <a:gd name="csX103" fmla="*/ 627674 w 780939"/>
              <a:gd name="csY103" fmla="*/ 309986 h 599417"/>
              <a:gd name="csX104" fmla="*/ 530081 w 780939"/>
              <a:gd name="csY104" fmla="*/ 298339 h 599417"/>
              <a:gd name="csX105" fmla="*/ 496223 w 780939"/>
              <a:gd name="csY105" fmla="*/ 279625 h 599417"/>
              <a:gd name="csX106" fmla="*/ 530081 w 780939"/>
              <a:gd name="csY106" fmla="*/ 260872 h 599417"/>
              <a:gd name="csX107" fmla="*/ 575920 w 780939"/>
              <a:gd name="csY107" fmla="*/ 252128 h 599417"/>
              <a:gd name="csX108" fmla="*/ 576329 w 780939"/>
              <a:gd name="csY108" fmla="*/ 252128 h 599417"/>
              <a:gd name="csX109" fmla="*/ 627675 w 780939"/>
              <a:gd name="csY109" fmla="*/ 249263 h 599417"/>
              <a:gd name="csX110" fmla="*/ 725306 w 780939"/>
              <a:gd name="csY110" fmla="*/ 260909 h 599417"/>
              <a:gd name="csX111" fmla="*/ 759165 w 780939"/>
              <a:gd name="csY111" fmla="*/ 279624 h 599417"/>
              <a:gd name="csX112" fmla="*/ 169728 w 780939"/>
              <a:gd name="csY112" fmla="*/ 185342 h 599417"/>
              <a:gd name="csX113" fmla="*/ 169766 w 780939"/>
              <a:gd name="csY113" fmla="*/ 185305 h 599417"/>
              <a:gd name="csX114" fmla="*/ 176277 w 780939"/>
              <a:gd name="csY114" fmla="*/ 171836 h 599417"/>
              <a:gd name="csX115" fmla="*/ 207828 w 780939"/>
              <a:gd name="csY115" fmla="*/ 90799 h 599417"/>
              <a:gd name="csX116" fmla="*/ 293553 w 780939"/>
              <a:gd name="csY116" fmla="*/ 105161 h 599417"/>
              <a:gd name="csX117" fmla="*/ 304009 w 780939"/>
              <a:gd name="csY117" fmla="*/ 108584 h 599417"/>
              <a:gd name="csX118" fmla="*/ 312083 w 780939"/>
              <a:gd name="csY118" fmla="*/ 101143 h 599417"/>
              <a:gd name="csX119" fmla="*/ 419430 w 780939"/>
              <a:gd name="csY119" fmla="*/ 21668 h 599417"/>
              <a:gd name="csX120" fmla="*/ 526738 w 780939"/>
              <a:gd name="csY120" fmla="*/ 101143 h 599417"/>
              <a:gd name="csX121" fmla="*/ 539129 w 780939"/>
              <a:gd name="csY121" fmla="*/ 108658 h 599417"/>
              <a:gd name="csX122" fmla="*/ 612501 w 780939"/>
              <a:gd name="csY122" fmla="*/ 142443 h 599417"/>
              <a:gd name="csX123" fmla="*/ 605096 w 780939"/>
              <a:gd name="csY123" fmla="*/ 222884 h 599417"/>
              <a:gd name="csX124" fmla="*/ 602641 w 780939"/>
              <a:gd name="csY124" fmla="*/ 228205 h 599417"/>
              <a:gd name="csX125" fmla="*/ 585861 w 780939"/>
              <a:gd name="csY125" fmla="*/ 229358 h 599417"/>
              <a:gd name="csX126" fmla="*/ 585861 w 780939"/>
              <a:gd name="csY126" fmla="*/ 165734 h 599417"/>
              <a:gd name="csX127" fmla="*/ 562159 w 780939"/>
              <a:gd name="csY127" fmla="*/ 142070 h 599417"/>
              <a:gd name="csX128" fmla="*/ 218774 w 780939"/>
              <a:gd name="csY128" fmla="*/ 142070 h 599417"/>
              <a:gd name="csX129" fmla="*/ 195073 w 780939"/>
              <a:gd name="csY129" fmla="*/ 165734 h 599417"/>
              <a:gd name="csX130" fmla="*/ 195073 w 780939"/>
              <a:gd name="csY130" fmla="*/ 229321 h 599417"/>
              <a:gd name="csX131" fmla="*/ 153178 w 780939"/>
              <a:gd name="csY131" fmla="*/ 227535 h 599417"/>
              <a:gd name="csX132" fmla="*/ 125235 w 780939"/>
              <a:gd name="csY132" fmla="*/ 228316 h 599417"/>
              <a:gd name="csX133" fmla="*/ 125235 w 780939"/>
              <a:gd name="csY133" fmla="*/ 228353 h 599417"/>
              <a:gd name="csX134" fmla="*/ 169772 w 780939"/>
              <a:gd name="csY134" fmla="*/ 185305 h 599417"/>
              <a:gd name="csX135" fmla="*/ 55581 w 780939"/>
              <a:gd name="csY135" fmla="*/ 260873 h 599417"/>
              <a:gd name="csX136" fmla="*/ 111615 w 780939"/>
              <a:gd name="csY136" fmla="*/ 251088 h 599417"/>
              <a:gd name="csX137" fmla="*/ 112061 w 780939"/>
              <a:gd name="csY137" fmla="*/ 251088 h 599417"/>
              <a:gd name="csX138" fmla="*/ 153175 w 780939"/>
              <a:gd name="csY138" fmla="*/ 249302 h 599417"/>
              <a:gd name="csX139" fmla="*/ 153212 w 780939"/>
              <a:gd name="csY139" fmla="*/ 249339 h 599417"/>
              <a:gd name="csX140" fmla="*/ 204557 w 780939"/>
              <a:gd name="csY140" fmla="*/ 252167 h 599417"/>
              <a:gd name="csX141" fmla="*/ 204967 w 780939"/>
              <a:gd name="csY141" fmla="*/ 252167 h 599417"/>
              <a:gd name="csX142" fmla="*/ 250806 w 780939"/>
              <a:gd name="csY142" fmla="*/ 260948 h 599417"/>
              <a:gd name="csX143" fmla="*/ 284664 w 780939"/>
              <a:gd name="csY143" fmla="*/ 279701 h 599417"/>
              <a:gd name="csX144" fmla="*/ 250806 w 780939"/>
              <a:gd name="csY144" fmla="*/ 298415 h 599417"/>
              <a:gd name="csX145" fmla="*/ 153213 w 780939"/>
              <a:gd name="csY145" fmla="*/ 310061 h 599417"/>
              <a:gd name="csX146" fmla="*/ 55581 w 780939"/>
              <a:gd name="csY146" fmla="*/ 298341 h 599417"/>
              <a:gd name="csX147" fmla="*/ 21723 w 780939"/>
              <a:gd name="csY147" fmla="*/ 279626 h 599417"/>
              <a:gd name="csX148" fmla="*/ 55581 w 780939"/>
              <a:gd name="csY148" fmla="*/ 260873 h 599417"/>
              <a:gd name="csX149" fmla="*/ 55581 w 780939"/>
              <a:gd name="csY149" fmla="*/ 523220 h 599417"/>
              <a:gd name="csX150" fmla="*/ 21722 w 780939"/>
              <a:gd name="csY150" fmla="*/ 504467 h 599417"/>
              <a:gd name="csX151" fmla="*/ 21722 w 780939"/>
              <a:gd name="csY151" fmla="*/ 459000 h 599417"/>
              <a:gd name="csX152" fmla="*/ 52679 w 780939"/>
              <a:gd name="csY152" fmla="*/ 470423 h 599417"/>
              <a:gd name="csX153" fmla="*/ 153215 w 780939"/>
              <a:gd name="csY153" fmla="*/ 480878 h 599417"/>
              <a:gd name="csX154" fmla="*/ 284670 w 780939"/>
              <a:gd name="csY154" fmla="*/ 458963 h 599417"/>
              <a:gd name="csX155" fmla="*/ 284632 w 780939"/>
              <a:gd name="csY155" fmla="*/ 504467 h 599417"/>
              <a:gd name="csX156" fmla="*/ 250774 w 780939"/>
              <a:gd name="csY156" fmla="*/ 523220 h 599417"/>
              <a:gd name="csX157" fmla="*/ 204935 w 780939"/>
              <a:gd name="csY157" fmla="*/ 531964 h 599417"/>
              <a:gd name="csX158" fmla="*/ 204525 w 780939"/>
              <a:gd name="csY158" fmla="*/ 531964 h 599417"/>
              <a:gd name="csX159" fmla="*/ 204563 w 780939"/>
              <a:gd name="csY159" fmla="*/ 531964 h 599417"/>
              <a:gd name="csX160" fmla="*/ 153180 w 780939"/>
              <a:gd name="csY160" fmla="*/ 534828 h 599417"/>
              <a:gd name="csX161" fmla="*/ 55587 w 780939"/>
              <a:gd name="csY161" fmla="*/ 523219 h 599417"/>
              <a:gd name="csX162" fmla="*/ 564130 w 780939"/>
              <a:gd name="csY162" fmla="*/ 575719 h 599417"/>
              <a:gd name="csX163" fmla="*/ 562121 w 780939"/>
              <a:gd name="csY163" fmla="*/ 577728 h 599417"/>
              <a:gd name="csX164" fmla="*/ 218773 w 780939"/>
              <a:gd name="csY164" fmla="*/ 577728 h 599417"/>
              <a:gd name="csX165" fmla="*/ 216764 w 780939"/>
              <a:gd name="csY165" fmla="*/ 575719 h 599417"/>
              <a:gd name="csX166" fmla="*/ 216764 w 780939"/>
              <a:gd name="csY166" fmla="*/ 552353 h 599417"/>
              <a:gd name="csX167" fmla="*/ 251665 w 780939"/>
              <a:gd name="csY167" fmla="*/ 545544 h 599417"/>
              <a:gd name="csX168" fmla="*/ 268631 w 780939"/>
              <a:gd name="csY168" fmla="*/ 561171 h 599417"/>
              <a:gd name="csX169" fmla="*/ 291588 w 780939"/>
              <a:gd name="csY169" fmla="*/ 559273 h 599417"/>
              <a:gd name="csX170" fmla="*/ 305764 w 780939"/>
              <a:gd name="csY170" fmla="*/ 541079 h 599417"/>
              <a:gd name="csX171" fmla="*/ 301969 w 780939"/>
              <a:gd name="csY171" fmla="*/ 518345 h 599417"/>
              <a:gd name="csX172" fmla="*/ 306359 w 780939"/>
              <a:gd name="csY172" fmla="*/ 504505 h 599417"/>
              <a:gd name="csX173" fmla="*/ 306359 w 780939"/>
              <a:gd name="csY173" fmla="*/ 490291 h 599417"/>
              <a:gd name="csX174" fmla="*/ 474532 w 780939"/>
              <a:gd name="csY174" fmla="*/ 490291 h 599417"/>
              <a:gd name="csX175" fmla="*/ 474532 w 780939"/>
              <a:gd name="csY175" fmla="*/ 504467 h 599417"/>
              <a:gd name="csX176" fmla="*/ 474532 w 780939"/>
              <a:gd name="csY176" fmla="*/ 505286 h 599417"/>
              <a:gd name="csX177" fmla="*/ 433196 w 780939"/>
              <a:gd name="csY177" fmla="*/ 505286 h 599417"/>
              <a:gd name="csX178" fmla="*/ 422369 w 780939"/>
              <a:gd name="csY178" fmla="*/ 516113 h 599417"/>
              <a:gd name="csX179" fmla="*/ 422369 w 780939"/>
              <a:gd name="csY179" fmla="*/ 551832 h 599417"/>
              <a:gd name="csX180" fmla="*/ 433196 w 780939"/>
              <a:gd name="csY180" fmla="*/ 562659 h 599417"/>
              <a:gd name="csX181" fmla="*/ 525246 w 780939"/>
              <a:gd name="csY181" fmla="*/ 562659 h 599417"/>
              <a:gd name="csX182" fmla="*/ 532911 w 780939"/>
              <a:gd name="csY182" fmla="*/ 559496 h 599417"/>
              <a:gd name="csX183" fmla="*/ 536074 w 780939"/>
              <a:gd name="csY183" fmla="*/ 551832 h 599417"/>
              <a:gd name="csX184" fmla="*/ 536074 w 780939"/>
              <a:gd name="csY184" fmla="*/ 547218 h 599417"/>
              <a:gd name="csX185" fmla="*/ 564128 w 780939"/>
              <a:gd name="csY185" fmla="*/ 552352 h 599417"/>
              <a:gd name="csX186" fmla="*/ 725312 w 780939"/>
              <a:gd name="csY186" fmla="*/ 523220 h 599417"/>
              <a:gd name="csX187" fmla="*/ 627681 w 780939"/>
              <a:gd name="csY187" fmla="*/ 534866 h 599417"/>
              <a:gd name="csX188" fmla="*/ 576336 w 780939"/>
              <a:gd name="csY188" fmla="*/ 532001 h 599417"/>
              <a:gd name="csX189" fmla="*/ 575926 w 780939"/>
              <a:gd name="csY189" fmla="*/ 532001 h 599417"/>
              <a:gd name="csX190" fmla="*/ 530087 w 780939"/>
              <a:gd name="csY190" fmla="*/ 523257 h 599417"/>
              <a:gd name="csX191" fmla="*/ 496229 w 780939"/>
              <a:gd name="csY191" fmla="*/ 504505 h 599417"/>
              <a:gd name="csX192" fmla="*/ 496229 w 780939"/>
              <a:gd name="csY192" fmla="*/ 459001 h 599417"/>
              <a:gd name="csX193" fmla="*/ 527185 w 780939"/>
              <a:gd name="csY193" fmla="*/ 470423 h 599417"/>
              <a:gd name="csX194" fmla="*/ 627683 w 780939"/>
              <a:gd name="csY194" fmla="*/ 480879 h 599417"/>
              <a:gd name="csX195" fmla="*/ 759138 w 780939"/>
              <a:gd name="csY195" fmla="*/ 458964 h 599417"/>
              <a:gd name="csX196" fmla="*/ 759138 w 780939"/>
              <a:gd name="csY196" fmla="*/ 504467 h 599417"/>
              <a:gd name="csX197" fmla="*/ 725316 w 780939"/>
              <a:gd name="csY197" fmla="*/ 523220 h 599417"/>
              <a:gd name="csX198" fmla="*/ 627271 w 780939"/>
              <a:gd name="csY198" fmla="*/ 347979 h 599417"/>
              <a:gd name="csX199" fmla="*/ 638136 w 780939"/>
              <a:gd name="csY199" fmla="*/ 358843 h 599417"/>
              <a:gd name="csX200" fmla="*/ 627271 w 780939"/>
              <a:gd name="csY200" fmla="*/ 369670 h 599417"/>
              <a:gd name="csX201" fmla="*/ 523316 w 780939"/>
              <a:gd name="csY201" fmla="*/ 356946 h 599417"/>
              <a:gd name="csX202" fmla="*/ 516655 w 780939"/>
              <a:gd name="csY202" fmla="*/ 351774 h 599417"/>
              <a:gd name="csX203" fmla="*/ 515725 w 780939"/>
              <a:gd name="csY203" fmla="*/ 343402 h 599417"/>
              <a:gd name="csX204" fmla="*/ 521046 w 780939"/>
              <a:gd name="csY204" fmla="*/ 336891 h 599417"/>
              <a:gd name="csX205" fmla="*/ 529455 w 780939"/>
              <a:gd name="csY205" fmla="*/ 336147 h 599417"/>
              <a:gd name="csX206" fmla="*/ 627276 w 780939"/>
              <a:gd name="csY206" fmla="*/ 347942 h 599417"/>
              <a:gd name="csX207" fmla="*/ 515943 w 780939"/>
              <a:gd name="csY207" fmla="*/ 418263 h 599417"/>
              <a:gd name="csX208" fmla="*/ 529413 w 780939"/>
              <a:gd name="csY208" fmla="*/ 410933 h 599417"/>
              <a:gd name="csX209" fmla="*/ 627263 w 780939"/>
              <a:gd name="csY209" fmla="*/ 422765 h 599417"/>
              <a:gd name="csX210" fmla="*/ 637793 w 780939"/>
              <a:gd name="csY210" fmla="*/ 433592 h 599417"/>
              <a:gd name="csX211" fmla="*/ 627263 w 780939"/>
              <a:gd name="csY211" fmla="*/ 444456 h 599417"/>
              <a:gd name="csX212" fmla="*/ 523307 w 780939"/>
              <a:gd name="csY212" fmla="*/ 431732 h 599417"/>
              <a:gd name="csX213" fmla="*/ 516833 w 780939"/>
              <a:gd name="csY213" fmla="*/ 426523 h 599417"/>
              <a:gd name="csX214" fmla="*/ 515940 w 780939"/>
              <a:gd name="csY214" fmla="*/ 418263 h 599417"/>
              <a:gd name="csX215" fmla="*/ 638092 w 780939"/>
              <a:gd name="csY215" fmla="*/ 507783 h 599417"/>
              <a:gd name="csX216" fmla="*/ 627228 w 780939"/>
              <a:gd name="csY216" fmla="*/ 518610 h 599417"/>
              <a:gd name="csX217" fmla="*/ 523310 w 780939"/>
              <a:gd name="csY217" fmla="*/ 505885 h 599417"/>
              <a:gd name="csX218" fmla="*/ 515943 w 780939"/>
              <a:gd name="csY218" fmla="*/ 492453 h 599417"/>
              <a:gd name="csX219" fmla="*/ 529412 w 780939"/>
              <a:gd name="csY219" fmla="*/ 485086 h 599417"/>
              <a:gd name="csX220" fmla="*/ 627262 w 780939"/>
              <a:gd name="csY220" fmla="*/ 496955 h 599417"/>
              <a:gd name="csX221" fmla="*/ 638090 w 780939"/>
              <a:gd name="csY221" fmla="*/ 507782 h 599417"/>
              <a:gd name="csX222" fmla="*/ 152764 w 780939"/>
              <a:gd name="csY222" fmla="*/ 347944 h 599417"/>
              <a:gd name="csX223" fmla="*/ 163629 w 780939"/>
              <a:gd name="csY223" fmla="*/ 358808 h 599417"/>
              <a:gd name="csX224" fmla="*/ 152764 w 780939"/>
              <a:gd name="csY224" fmla="*/ 369635 h 599417"/>
              <a:gd name="csX225" fmla="*/ 48809 w 780939"/>
              <a:gd name="csY225" fmla="*/ 356910 h 599417"/>
              <a:gd name="csX226" fmla="*/ 41702 w 780939"/>
              <a:gd name="csY226" fmla="*/ 343516 h 599417"/>
              <a:gd name="csX227" fmla="*/ 54910 w 780939"/>
              <a:gd name="csY227" fmla="*/ 336112 h 599417"/>
              <a:gd name="csX228" fmla="*/ 152761 w 780939"/>
              <a:gd name="csY228" fmla="*/ 347944 h 599417"/>
              <a:gd name="csX229" fmla="*/ 41436 w 780939"/>
              <a:gd name="csY229" fmla="*/ 418265 h 599417"/>
              <a:gd name="csX230" fmla="*/ 46645 w 780939"/>
              <a:gd name="csY230" fmla="*/ 411828 h 599417"/>
              <a:gd name="csX231" fmla="*/ 54905 w 780939"/>
              <a:gd name="csY231" fmla="*/ 410935 h 599417"/>
              <a:gd name="csX232" fmla="*/ 152756 w 780939"/>
              <a:gd name="csY232" fmla="*/ 422767 h 599417"/>
              <a:gd name="csX233" fmla="*/ 163285 w 780939"/>
              <a:gd name="csY233" fmla="*/ 433594 h 599417"/>
              <a:gd name="csX234" fmla="*/ 152756 w 780939"/>
              <a:gd name="csY234" fmla="*/ 444458 h 599417"/>
              <a:gd name="csX235" fmla="*/ 48800 w 780939"/>
              <a:gd name="csY235" fmla="*/ 431734 h 599417"/>
              <a:gd name="csX236" fmla="*/ 42326 w 780939"/>
              <a:gd name="csY236" fmla="*/ 426525 h 599417"/>
              <a:gd name="csX237" fmla="*/ 41433 w 780939"/>
              <a:gd name="csY237" fmla="*/ 418265 h 599417"/>
              <a:gd name="csX238" fmla="*/ 163585 w 780939"/>
              <a:gd name="csY238" fmla="*/ 507785 h 599417"/>
              <a:gd name="csX239" fmla="*/ 163585 w 780939"/>
              <a:gd name="csY239" fmla="*/ 507822 h 599417"/>
              <a:gd name="csX240" fmla="*/ 152758 w 780939"/>
              <a:gd name="csY240" fmla="*/ 518649 h 599417"/>
              <a:gd name="csX241" fmla="*/ 48802 w 780939"/>
              <a:gd name="csY241" fmla="*/ 505887 h 599417"/>
              <a:gd name="csX242" fmla="*/ 41435 w 780939"/>
              <a:gd name="csY242" fmla="*/ 492455 h 599417"/>
              <a:gd name="csX243" fmla="*/ 54904 w 780939"/>
              <a:gd name="csY243" fmla="*/ 485088 h 599417"/>
              <a:gd name="csX244" fmla="*/ 152755 w 780939"/>
              <a:gd name="csY244" fmla="*/ 496957 h 599417"/>
              <a:gd name="csX245" fmla="*/ 160419 w 780939"/>
              <a:gd name="csY245" fmla="*/ 500120 h 599417"/>
              <a:gd name="csX246" fmla="*/ 163582 w 780939"/>
              <a:gd name="csY246" fmla="*/ 507784 h 599417"/>
              <a:gd name="csX247" fmla="*/ 277885 w 780939"/>
              <a:gd name="csY247" fmla="*/ 178801 h 599417"/>
              <a:gd name="csX248" fmla="*/ 251394 w 780939"/>
              <a:gd name="csY248" fmla="*/ 196549 h 599417"/>
              <a:gd name="csX249" fmla="*/ 257645 w 780939"/>
              <a:gd name="csY249" fmla="*/ 227802 h 599417"/>
              <a:gd name="csX250" fmla="*/ 288936 w 780939"/>
              <a:gd name="csY250" fmla="*/ 234016 h 599417"/>
              <a:gd name="csX251" fmla="*/ 306610 w 780939"/>
              <a:gd name="csY251" fmla="*/ 207486 h 599417"/>
              <a:gd name="csX252" fmla="*/ 277923 w 780939"/>
              <a:gd name="csY252" fmla="*/ 178800 h 599417"/>
              <a:gd name="csX253" fmla="*/ 277885 w 780939"/>
              <a:gd name="csY253" fmla="*/ 214482 h 599417"/>
              <a:gd name="csX254" fmla="*/ 277885 w 780939"/>
              <a:gd name="csY254" fmla="*/ 214519 h 599417"/>
              <a:gd name="csX255" fmla="*/ 271411 w 780939"/>
              <a:gd name="csY255" fmla="*/ 210166 h 599417"/>
              <a:gd name="csX256" fmla="*/ 272936 w 780939"/>
              <a:gd name="csY256" fmla="*/ 202539 h 599417"/>
              <a:gd name="csX257" fmla="*/ 280564 w 780939"/>
              <a:gd name="csY257" fmla="*/ 201013 h 599417"/>
              <a:gd name="csX258" fmla="*/ 284917 w 780939"/>
              <a:gd name="csY258" fmla="*/ 207487 h 599417"/>
              <a:gd name="csX259" fmla="*/ 277922 w 780939"/>
              <a:gd name="csY259" fmla="*/ 214482 h 599417"/>
              <a:gd name="csX260" fmla="*/ 348876 w 780939"/>
              <a:gd name="csY260" fmla="*/ 178801 h 599417"/>
              <a:gd name="csX261" fmla="*/ 348913 w 780939"/>
              <a:gd name="csY261" fmla="*/ 178801 h 599417"/>
              <a:gd name="csX262" fmla="*/ 322384 w 780939"/>
              <a:gd name="csY262" fmla="*/ 196511 h 599417"/>
              <a:gd name="csX263" fmla="*/ 328597 w 780939"/>
              <a:gd name="csY263" fmla="*/ 227803 h 599417"/>
              <a:gd name="csX264" fmla="*/ 359889 w 780939"/>
              <a:gd name="csY264" fmla="*/ 234016 h 599417"/>
              <a:gd name="csX265" fmla="*/ 377600 w 780939"/>
              <a:gd name="csY265" fmla="*/ 207487 h 599417"/>
              <a:gd name="csX266" fmla="*/ 348913 w 780939"/>
              <a:gd name="csY266" fmla="*/ 178801 h 599417"/>
              <a:gd name="csX267" fmla="*/ 348876 w 780939"/>
              <a:gd name="csY267" fmla="*/ 214482 h 599417"/>
              <a:gd name="csX268" fmla="*/ 348913 w 780939"/>
              <a:gd name="csY268" fmla="*/ 214519 h 599417"/>
              <a:gd name="csX269" fmla="*/ 342439 w 780939"/>
              <a:gd name="csY269" fmla="*/ 210166 h 599417"/>
              <a:gd name="csX270" fmla="*/ 343927 w 780939"/>
              <a:gd name="csY270" fmla="*/ 202539 h 599417"/>
              <a:gd name="csX271" fmla="*/ 351592 w 780939"/>
              <a:gd name="csY271" fmla="*/ 201013 h 599417"/>
              <a:gd name="csX272" fmla="*/ 355908 w 780939"/>
              <a:gd name="csY272" fmla="*/ 207487 h 599417"/>
              <a:gd name="csX273" fmla="*/ 348913 w 780939"/>
              <a:gd name="csY273" fmla="*/ 214482 h 599417"/>
              <a:gd name="csX274" fmla="*/ 525202 w 780939"/>
              <a:gd name="csY274" fmla="*/ 178801 h 599417"/>
              <a:gd name="csX275" fmla="*/ 433189 w 780939"/>
              <a:gd name="csY275" fmla="*/ 178801 h 599417"/>
              <a:gd name="csX276" fmla="*/ 425524 w 780939"/>
              <a:gd name="csY276" fmla="*/ 181963 h 599417"/>
              <a:gd name="csX277" fmla="*/ 422362 w 780939"/>
              <a:gd name="csY277" fmla="*/ 189628 h 599417"/>
              <a:gd name="csX278" fmla="*/ 422362 w 780939"/>
              <a:gd name="csY278" fmla="*/ 225347 h 599417"/>
              <a:gd name="csX279" fmla="*/ 433189 w 780939"/>
              <a:gd name="csY279" fmla="*/ 236211 h 599417"/>
              <a:gd name="csX280" fmla="*/ 525239 w 780939"/>
              <a:gd name="csY280" fmla="*/ 236211 h 599417"/>
              <a:gd name="csX281" fmla="*/ 532904 w 780939"/>
              <a:gd name="csY281" fmla="*/ 233011 h 599417"/>
              <a:gd name="csX282" fmla="*/ 536067 w 780939"/>
              <a:gd name="csY282" fmla="*/ 225346 h 599417"/>
              <a:gd name="csX283" fmla="*/ 536067 w 780939"/>
              <a:gd name="csY283" fmla="*/ 189628 h 599417"/>
              <a:gd name="csX284" fmla="*/ 532904 w 780939"/>
              <a:gd name="csY284" fmla="*/ 181963 h 599417"/>
              <a:gd name="csX285" fmla="*/ 525239 w 780939"/>
              <a:gd name="csY285" fmla="*/ 178800 h 599417"/>
              <a:gd name="csX286" fmla="*/ 514338 w 780939"/>
              <a:gd name="csY286" fmla="*/ 214482 h 599417"/>
              <a:gd name="csX287" fmla="*/ 444054 w 780939"/>
              <a:gd name="csY287" fmla="*/ 214519 h 599417"/>
              <a:gd name="csX288" fmla="*/ 444054 w 780939"/>
              <a:gd name="csY288" fmla="*/ 200492 h 599417"/>
              <a:gd name="csX289" fmla="*/ 514412 w 780939"/>
              <a:gd name="csY289" fmla="*/ 200492 h 599417"/>
              <a:gd name="csX290" fmla="*/ 348918 w 780939"/>
              <a:gd name="csY290" fmla="*/ 342031 h 599417"/>
              <a:gd name="csX291" fmla="*/ 322388 w 780939"/>
              <a:gd name="csY291" fmla="*/ 359779 h 599417"/>
              <a:gd name="csX292" fmla="*/ 328639 w 780939"/>
              <a:gd name="csY292" fmla="*/ 391033 h 599417"/>
              <a:gd name="csX293" fmla="*/ 359893 w 780939"/>
              <a:gd name="csY293" fmla="*/ 397246 h 599417"/>
              <a:gd name="csX294" fmla="*/ 377604 w 780939"/>
              <a:gd name="csY294" fmla="*/ 370755 h 599417"/>
              <a:gd name="csX295" fmla="*/ 348917 w 780939"/>
              <a:gd name="csY295" fmla="*/ 342032 h 599417"/>
              <a:gd name="csX296" fmla="*/ 348918 w 780939"/>
              <a:gd name="csY296" fmla="*/ 377750 h 599417"/>
              <a:gd name="csX297" fmla="*/ 342443 w 780939"/>
              <a:gd name="csY297" fmla="*/ 373434 h 599417"/>
              <a:gd name="csX298" fmla="*/ 343969 w 780939"/>
              <a:gd name="csY298" fmla="*/ 365807 h 599417"/>
              <a:gd name="csX299" fmla="*/ 351596 w 780939"/>
              <a:gd name="csY299" fmla="*/ 364281 h 599417"/>
              <a:gd name="csX300" fmla="*/ 355950 w 780939"/>
              <a:gd name="csY300" fmla="*/ 370755 h 599417"/>
              <a:gd name="csX301" fmla="*/ 353903 w 780939"/>
              <a:gd name="csY301" fmla="*/ 375741 h 599417"/>
              <a:gd name="csX302" fmla="*/ 348918 w 780939"/>
              <a:gd name="csY302" fmla="*/ 377787 h 599417"/>
              <a:gd name="csX303" fmla="*/ 348918 w 780939"/>
              <a:gd name="csY303" fmla="*/ 505299 h 599417"/>
              <a:gd name="csX304" fmla="*/ 348918 w 780939"/>
              <a:gd name="csY304" fmla="*/ 505337 h 599417"/>
              <a:gd name="csX305" fmla="*/ 322388 w 780939"/>
              <a:gd name="csY305" fmla="*/ 523047 h 599417"/>
              <a:gd name="csX306" fmla="*/ 328639 w 780939"/>
              <a:gd name="csY306" fmla="*/ 554301 h 599417"/>
              <a:gd name="csX307" fmla="*/ 359893 w 780939"/>
              <a:gd name="csY307" fmla="*/ 560514 h 599417"/>
              <a:gd name="csX308" fmla="*/ 377604 w 780939"/>
              <a:gd name="csY308" fmla="*/ 534024 h 599417"/>
              <a:gd name="csX309" fmla="*/ 348917 w 780939"/>
              <a:gd name="csY309" fmla="*/ 505337 h 599417"/>
              <a:gd name="csX310" fmla="*/ 348918 w 780939"/>
              <a:gd name="csY310" fmla="*/ 541018 h 599417"/>
              <a:gd name="csX311" fmla="*/ 342443 w 780939"/>
              <a:gd name="csY311" fmla="*/ 536702 h 599417"/>
              <a:gd name="csX312" fmla="*/ 343969 w 780939"/>
              <a:gd name="csY312" fmla="*/ 529075 h 599417"/>
              <a:gd name="csX313" fmla="*/ 351596 w 780939"/>
              <a:gd name="csY313" fmla="*/ 527549 h 599417"/>
              <a:gd name="csX314" fmla="*/ 355950 w 780939"/>
              <a:gd name="csY314" fmla="*/ 534023 h 599417"/>
              <a:gd name="csX315" fmla="*/ 348918 w 780939"/>
              <a:gd name="csY315" fmla="*/ 541018 h 599417"/>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 ang="0">
                <a:pos x="csX42" y="csY42"/>
              </a:cxn>
              <a:cxn ang="0">
                <a:pos x="csX43" y="csY43"/>
              </a:cxn>
              <a:cxn ang="0">
                <a:pos x="csX44" y="csY44"/>
              </a:cxn>
              <a:cxn ang="0">
                <a:pos x="csX45" y="csY45"/>
              </a:cxn>
              <a:cxn ang="0">
                <a:pos x="csX46" y="csY46"/>
              </a:cxn>
              <a:cxn ang="0">
                <a:pos x="csX47" y="csY47"/>
              </a:cxn>
              <a:cxn ang="0">
                <a:pos x="csX48" y="csY48"/>
              </a:cxn>
              <a:cxn ang="0">
                <a:pos x="csX49" y="csY49"/>
              </a:cxn>
              <a:cxn ang="0">
                <a:pos x="csX50" y="csY50"/>
              </a:cxn>
              <a:cxn ang="0">
                <a:pos x="csX51" y="csY51"/>
              </a:cxn>
              <a:cxn ang="0">
                <a:pos x="csX52" y="csY52"/>
              </a:cxn>
              <a:cxn ang="0">
                <a:pos x="csX53" y="csY53"/>
              </a:cxn>
              <a:cxn ang="0">
                <a:pos x="csX54" y="csY54"/>
              </a:cxn>
              <a:cxn ang="0">
                <a:pos x="csX55" y="csY55"/>
              </a:cxn>
              <a:cxn ang="0">
                <a:pos x="csX56" y="csY56"/>
              </a:cxn>
              <a:cxn ang="0">
                <a:pos x="csX57" y="csY57"/>
              </a:cxn>
              <a:cxn ang="0">
                <a:pos x="csX58" y="csY58"/>
              </a:cxn>
              <a:cxn ang="0">
                <a:pos x="csX59" y="csY59"/>
              </a:cxn>
              <a:cxn ang="0">
                <a:pos x="csX60" y="csY60"/>
              </a:cxn>
              <a:cxn ang="0">
                <a:pos x="csX61" y="csY61"/>
              </a:cxn>
              <a:cxn ang="0">
                <a:pos x="csX62" y="csY62"/>
              </a:cxn>
              <a:cxn ang="0">
                <a:pos x="csX63" y="csY63"/>
              </a:cxn>
              <a:cxn ang="0">
                <a:pos x="csX64" y="csY64"/>
              </a:cxn>
              <a:cxn ang="0">
                <a:pos x="csX65" y="csY65"/>
              </a:cxn>
              <a:cxn ang="0">
                <a:pos x="csX66" y="csY66"/>
              </a:cxn>
              <a:cxn ang="0">
                <a:pos x="csX67" y="csY67"/>
              </a:cxn>
              <a:cxn ang="0">
                <a:pos x="csX68" y="csY68"/>
              </a:cxn>
              <a:cxn ang="0">
                <a:pos x="csX69" y="csY69"/>
              </a:cxn>
              <a:cxn ang="0">
                <a:pos x="csX70" y="csY70"/>
              </a:cxn>
              <a:cxn ang="0">
                <a:pos x="csX71" y="csY71"/>
              </a:cxn>
              <a:cxn ang="0">
                <a:pos x="csX72" y="csY72"/>
              </a:cxn>
              <a:cxn ang="0">
                <a:pos x="csX73" y="csY73"/>
              </a:cxn>
              <a:cxn ang="0">
                <a:pos x="csX74" y="csY74"/>
              </a:cxn>
              <a:cxn ang="0">
                <a:pos x="csX75" y="csY75"/>
              </a:cxn>
              <a:cxn ang="0">
                <a:pos x="csX76" y="csY76"/>
              </a:cxn>
              <a:cxn ang="0">
                <a:pos x="csX77" y="csY77"/>
              </a:cxn>
              <a:cxn ang="0">
                <a:pos x="csX78" y="csY78"/>
              </a:cxn>
              <a:cxn ang="0">
                <a:pos x="csX79" y="csY79"/>
              </a:cxn>
              <a:cxn ang="0">
                <a:pos x="csX80" y="csY80"/>
              </a:cxn>
              <a:cxn ang="0">
                <a:pos x="csX81" y="csY81"/>
              </a:cxn>
              <a:cxn ang="0">
                <a:pos x="csX82" y="csY82"/>
              </a:cxn>
              <a:cxn ang="0">
                <a:pos x="csX83" y="csY83"/>
              </a:cxn>
              <a:cxn ang="0">
                <a:pos x="csX84" y="csY84"/>
              </a:cxn>
              <a:cxn ang="0">
                <a:pos x="csX85" y="csY85"/>
              </a:cxn>
              <a:cxn ang="0">
                <a:pos x="csX86" y="csY86"/>
              </a:cxn>
              <a:cxn ang="0">
                <a:pos x="csX87" y="csY87"/>
              </a:cxn>
              <a:cxn ang="0">
                <a:pos x="csX88" y="csY88"/>
              </a:cxn>
              <a:cxn ang="0">
                <a:pos x="csX89" y="csY89"/>
              </a:cxn>
              <a:cxn ang="0">
                <a:pos x="csX90" y="csY90"/>
              </a:cxn>
              <a:cxn ang="0">
                <a:pos x="csX91" y="csY91"/>
              </a:cxn>
              <a:cxn ang="0">
                <a:pos x="csX92" y="csY92"/>
              </a:cxn>
              <a:cxn ang="0">
                <a:pos x="csX93" y="csY93"/>
              </a:cxn>
              <a:cxn ang="0">
                <a:pos x="csX94" y="csY94"/>
              </a:cxn>
              <a:cxn ang="0">
                <a:pos x="csX95" y="csY95"/>
              </a:cxn>
              <a:cxn ang="0">
                <a:pos x="csX96" y="csY96"/>
              </a:cxn>
              <a:cxn ang="0">
                <a:pos x="csX97" y="csY97"/>
              </a:cxn>
              <a:cxn ang="0">
                <a:pos x="csX98" y="csY98"/>
              </a:cxn>
              <a:cxn ang="0">
                <a:pos x="csX99" y="csY99"/>
              </a:cxn>
              <a:cxn ang="0">
                <a:pos x="csX100" y="csY100"/>
              </a:cxn>
              <a:cxn ang="0">
                <a:pos x="csX101" y="csY101"/>
              </a:cxn>
              <a:cxn ang="0">
                <a:pos x="csX102" y="csY102"/>
              </a:cxn>
              <a:cxn ang="0">
                <a:pos x="csX103" y="csY103"/>
              </a:cxn>
              <a:cxn ang="0">
                <a:pos x="csX104" y="csY104"/>
              </a:cxn>
              <a:cxn ang="0">
                <a:pos x="csX105" y="csY105"/>
              </a:cxn>
              <a:cxn ang="0">
                <a:pos x="csX106" y="csY106"/>
              </a:cxn>
              <a:cxn ang="0">
                <a:pos x="csX107" y="csY107"/>
              </a:cxn>
              <a:cxn ang="0">
                <a:pos x="csX108" y="csY108"/>
              </a:cxn>
              <a:cxn ang="0">
                <a:pos x="csX109" y="csY109"/>
              </a:cxn>
              <a:cxn ang="0">
                <a:pos x="csX110" y="csY110"/>
              </a:cxn>
              <a:cxn ang="0">
                <a:pos x="csX111" y="csY111"/>
              </a:cxn>
              <a:cxn ang="0">
                <a:pos x="csX112" y="csY112"/>
              </a:cxn>
              <a:cxn ang="0">
                <a:pos x="csX113" y="csY113"/>
              </a:cxn>
              <a:cxn ang="0">
                <a:pos x="csX114" y="csY114"/>
              </a:cxn>
              <a:cxn ang="0">
                <a:pos x="csX115" y="csY115"/>
              </a:cxn>
              <a:cxn ang="0">
                <a:pos x="csX116" y="csY116"/>
              </a:cxn>
              <a:cxn ang="0">
                <a:pos x="csX117" y="csY117"/>
              </a:cxn>
              <a:cxn ang="0">
                <a:pos x="csX118" y="csY118"/>
              </a:cxn>
              <a:cxn ang="0">
                <a:pos x="csX119" y="csY119"/>
              </a:cxn>
              <a:cxn ang="0">
                <a:pos x="csX120" y="csY120"/>
              </a:cxn>
              <a:cxn ang="0">
                <a:pos x="csX121" y="csY121"/>
              </a:cxn>
              <a:cxn ang="0">
                <a:pos x="csX122" y="csY122"/>
              </a:cxn>
              <a:cxn ang="0">
                <a:pos x="csX123" y="csY123"/>
              </a:cxn>
              <a:cxn ang="0">
                <a:pos x="csX124" y="csY124"/>
              </a:cxn>
              <a:cxn ang="0">
                <a:pos x="csX125" y="csY125"/>
              </a:cxn>
              <a:cxn ang="0">
                <a:pos x="csX126" y="csY126"/>
              </a:cxn>
              <a:cxn ang="0">
                <a:pos x="csX127" y="csY127"/>
              </a:cxn>
              <a:cxn ang="0">
                <a:pos x="csX128" y="csY128"/>
              </a:cxn>
              <a:cxn ang="0">
                <a:pos x="csX129" y="csY129"/>
              </a:cxn>
              <a:cxn ang="0">
                <a:pos x="csX130" y="csY130"/>
              </a:cxn>
              <a:cxn ang="0">
                <a:pos x="csX131" y="csY131"/>
              </a:cxn>
              <a:cxn ang="0">
                <a:pos x="csX132" y="csY132"/>
              </a:cxn>
              <a:cxn ang="0">
                <a:pos x="csX133" y="csY133"/>
              </a:cxn>
              <a:cxn ang="0">
                <a:pos x="csX134" y="csY134"/>
              </a:cxn>
              <a:cxn ang="0">
                <a:pos x="csX135" y="csY135"/>
              </a:cxn>
              <a:cxn ang="0">
                <a:pos x="csX136" y="csY136"/>
              </a:cxn>
              <a:cxn ang="0">
                <a:pos x="csX137" y="csY137"/>
              </a:cxn>
              <a:cxn ang="0">
                <a:pos x="csX138" y="csY138"/>
              </a:cxn>
              <a:cxn ang="0">
                <a:pos x="csX139" y="csY139"/>
              </a:cxn>
              <a:cxn ang="0">
                <a:pos x="csX140" y="csY140"/>
              </a:cxn>
              <a:cxn ang="0">
                <a:pos x="csX141" y="csY141"/>
              </a:cxn>
              <a:cxn ang="0">
                <a:pos x="csX142" y="csY142"/>
              </a:cxn>
              <a:cxn ang="0">
                <a:pos x="csX143" y="csY143"/>
              </a:cxn>
              <a:cxn ang="0">
                <a:pos x="csX144" y="csY144"/>
              </a:cxn>
              <a:cxn ang="0">
                <a:pos x="csX145" y="csY145"/>
              </a:cxn>
              <a:cxn ang="0">
                <a:pos x="csX146" y="csY146"/>
              </a:cxn>
              <a:cxn ang="0">
                <a:pos x="csX147" y="csY147"/>
              </a:cxn>
              <a:cxn ang="0">
                <a:pos x="csX148" y="csY148"/>
              </a:cxn>
              <a:cxn ang="0">
                <a:pos x="csX149" y="csY149"/>
              </a:cxn>
              <a:cxn ang="0">
                <a:pos x="csX150" y="csY150"/>
              </a:cxn>
              <a:cxn ang="0">
                <a:pos x="csX151" y="csY151"/>
              </a:cxn>
              <a:cxn ang="0">
                <a:pos x="csX152" y="csY152"/>
              </a:cxn>
              <a:cxn ang="0">
                <a:pos x="csX153" y="csY153"/>
              </a:cxn>
              <a:cxn ang="0">
                <a:pos x="csX154" y="csY154"/>
              </a:cxn>
              <a:cxn ang="0">
                <a:pos x="csX155" y="csY155"/>
              </a:cxn>
              <a:cxn ang="0">
                <a:pos x="csX156" y="csY156"/>
              </a:cxn>
              <a:cxn ang="0">
                <a:pos x="csX157" y="csY157"/>
              </a:cxn>
              <a:cxn ang="0">
                <a:pos x="csX158" y="csY158"/>
              </a:cxn>
              <a:cxn ang="0">
                <a:pos x="csX159" y="csY159"/>
              </a:cxn>
              <a:cxn ang="0">
                <a:pos x="csX160" y="csY160"/>
              </a:cxn>
              <a:cxn ang="0">
                <a:pos x="csX161" y="csY161"/>
              </a:cxn>
              <a:cxn ang="0">
                <a:pos x="csX162" y="csY162"/>
              </a:cxn>
              <a:cxn ang="0">
                <a:pos x="csX163" y="csY163"/>
              </a:cxn>
              <a:cxn ang="0">
                <a:pos x="csX164" y="csY164"/>
              </a:cxn>
              <a:cxn ang="0">
                <a:pos x="csX165" y="csY165"/>
              </a:cxn>
              <a:cxn ang="0">
                <a:pos x="csX166" y="csY166"/>
              </a:cxn>
              <a:cxn ang="0">
                <a:pos x="csX167" y="csY167"/>
              </a:cxn>
              <a:cxn ang="0">
                <a:pos x="csX168" y="csY168"/>
              </a:cxn>
              <a:cxn ang="0">
                <a:pos x="csX169" y="csY169"/>
              </a:cxn>
              <a:cxn ang="0">
                <a:pos x="csX170" y="csY170"/>
              </a:cxn>
              <a:cxn ang="0">
                <a:pos x="csX171" y="csY171"/>
              </a:cxn>
              <a:cxn ang="0">
                <a:pos x="csX172" y="csY172"/>
              </a:cxn>
              <a:cxn ang="0">
                <a:pos x="csX173" y="csY173"/>
              </a:cxn>
              <a:cxn ang="0">
                <a:pos x="csX174" y="csY174"/>
              </a:cxn>
              <a:cxn ang="0">
                <a:pos x="csX175" y="csY175"/>
              </a:cxn>
              <a:cxn ang="0">
                <a:pos x="csX176" y="csY176"/>
              </a:cxn>
              <a:cxn ang="0">
                <a:pos x="csX177" y="csY177"/>
              </a:cxn>
              <a:cxn ang="0">
                <a:pos x="csX178" y="csY178"/>
              </a:cxn>
              <a:cxn ang="0">
                <a:pos x="csX179" y="csY179"/>
              </a:cxn>
              <a:cxn ang="0">
                <a:pos x="csX180" y="csY180"/>
              </a:cxn>
              <a:cxn ang="0">
                <a:pos x="csX181" y="csY181"/>
              </a:cxn>
              <a:cxn ang="0">
                <a:pos x="csX182" y="csY182"/>
              </a:cxn>
              <a:cxn ang="0">
                <a:pos x="csX183" y="csY183"/>
              </a:cxn>
              <a:cxn ang="0">
                <a:pos x="csX184" y="csY184"/>
              </a:cxn>
              <a:cxn ang="0">
                <a:pos x="csX185" y="csY185"/>
              </a:cxn>
              <a:cxn ang="0">
                <a:pos x="csX186" y="csY186"/>
              </a:cxn>
              <a:cxn ang="0">
                <a:pos x="csX187" y="csY187"/>
              </a:cxn>
              <a:cxn ang="0">
                <a:pos x="csX188" y="csY188"/>
              </a:cxn>
              <a:cxn ang="0">
                <a:pos x="csX189" y="csY189"/>
              </a:cxn>
              <a:cxn ang="0">
                <a:pos x="csX190" y="csY190"/>
              </a:cxn>
              <a:cxn ang="0">
                <a:pos x="csX191" y="csY191"/>
              </a:cxn>
              <a:cxn ang="0">
                <a:pos x="csX192" y="csY192"/>
              </a:cxn>
              <a:cxn ang="0">
                <a:pos x="csX193" y="csY193"/>
              </a:cxn>
              <a:cxn ang="0">
                <a:pos x="csX194" y="csY194"/>
              </a:cxn>
              <a:cxn ang="0">
                <a:pos x="csX195" y="csY195"/>
              </a:cxn>
              <a:cxn ang="0">
                <a:pos x="csX196" y="csY196"/>
              </a:cxn>
              <a:cxn ang="0">
                <a:pos x="csX197" y="csY197"/>
              </a:cxn>
              <a:cxn ang="0">
                <a:pos x="csX198" y="csY198"/>
              </a:cxn>
              <a:cxn ang="0">
                <a:pos x="csX199" y="csY199"/>
              </a:cxn>
              <a:cxn ang="0">
                <a:pos x="csX200" y="csY200"/>
              </a:cxn>
              <a:cxn ang="0">
                <a:pos x="csX201" y="csY201"/>
              </a:cxn>
              <a:cxn ang="0">
                <a:pos x="csX202" y="csY202"/>
              </a:cxn>
              <a:cxn ang="0">
                <a:pos x="csX203" y="csY203"/>
              </a:cxn>
              <a:cxn ang="0">
                <a:pos x="csX204" y="csY204"/>
              </a:cxn>
              <a:cxn ang="0">
                <a:pos x="csX205" y="csY205"/>
              </a:cxn>
              <a:cxn ang="0">
                <a:pos x="csX206" y="csY206"/>
              </a:cxn>
              <a:cxn ang="0">
                <a:pos x="csX207" y="csY207"/>
              </a:cxn>
              <a:cxn ang="0">
                <a:pos x="csX208" y="csY208"/>
              </a:cxn>
              <a:cxn ang="0">
                <a:pos x="csX209" y="csY209"/>
              </a:cxn>
              <a:cxn ang="0">
                <a:pos x="csX210" y="csY210"/>
              </a:cxn>
              <a:cxn ang="0">
                <a:pos x="csX211" y="csY211"/>
              </a:cxn>
              <a:cxn ang="0">
                <a:pos x="csX212" y="csY212"/>
              </a:cxn>
              <a:cxn ang="0">
                <a:pos x="csX213" y="csY213"/>
              </a:cxn>
              <a:cxn ang="0">
                <a:pos x="csX214" y="csY214"/>
              </a:cxn>
              <a:cxn ang="0">
                <a:pos x="csX215" y="csY215"/>
              </a:cxn>
              <a:cxn ang="0">
                <a:pos x="csX216" y="csY216"/>
              </a:cxn>
              <a:cxn ang="0">
                <a:pos x="csX217" y="csY217"/>
              </a:cxn>
              <a:cxn ang="0">
                <a:pos x="csX218" y="csY218"/>
              </a:cxn>
              <a:cxn ang="0">
                <a:pos x="csX219" y="csY219"/>
              </a:cxn>
              <a:cxn ang="0">
                <a:pos x="csX220" y="csY220"/>
              </a:cxn>
              <a:cxn ang="0">
                <a:pos x="csX221" y="csY221"/>
              </a:cxn>
              <a:cxn ang="0">
                <a:pos x="csX222" y="csY222"/>
              </a:cxn>
              <a:cxn ang="0">
                <a:pos x="csX223" y="csY223"/>
              </a:cxn>
              <a:cxn ang="0">
                <a:pos x="csX224" y="csY224"/>
              </a:cxn>
              <a:cxn ang="0">
                <a:pos x="csX225" y="csY225"/>
              </a:cxn>
              <a:cxn ang="0">
                <a:pos x="csX226" y="csY226"/>
              </a:cxn>
              <a:cxn ang="0">
                <a:pos x="csX227" y="csY227"/>
              </a:cxn>
              <a:cxn ang="0">
                <a:pos x="csX228" y="csY228"/>
              </a:cxn>
              <a:cxn ang="0">
                <a:pos x="csX229" y="csY229"/>
              </a:cxn>
              <a:cxn ang="0">
                <a:pos x="csX230" y="csY230"/>
              </a:cxn>
              <a:cxn ang="0">
                <a:pos x="csX231" y="csY231"/>
              </a:cxn>
              <a:cxn ang="0">
                <a:pos x="csX232" y="csY232"/>
              </a:cxn>
              <a:cxn ang="0">
                <a:pos x="csX233" y="csY233"/>
              </a:cxn>
              <a:cxn ang="0">
                <a:pos x="csX234" y="csY234"/>
              </a:cxn>
              <a:cxn ang="0">
                <a:pos x="csX235" y="csY235"/>
              </a:cxn>
              <a:cxn ang="0">
                <a:pos x="csX236" y="csY236"/>
              </a:cxn>
              <a:cxn ang="0">
                <a:pos x="csX237" y="csY237"/>
              </a:cxn>
              <a:cxn ang="0">
                <a:pos x="csX238" y="csY238"/>
              </a:cxn>
              <a:cxn ang="0">
                <a:pos x="csX239" y="csY239"/>
              </a:cxn>
              <a:cxn ang="0">
                <a:pos x="csX240" y="csY240"/>
              </a:cxn>
              <a:cxn ang="0">
                <a:pos x="csX241" y="csY241"/>
              </a:cxn>
              <a:cxn ang="0">
                <a:pos x="csX242" y="csY242"/>
              </a:cxn>
              <a:cxn ang="0">
                <a:pos x="csX243" y="csY243"/>
              </a:cxn>
              <a:cxn ang="0">
                <a:pos x="csX244" y="csY244"/>
              </a:cxn>
              <a:cxn ang="0">
                <a:pos x="csX245" y="csY245"/>
              </a:cxn>
              <a:cxn ang="0">
                <a:pos x="csX246" y="csY246"/>
              </a:cxn>
              <a:cxn ang="0">
                <a:pos x="csX247" y="csY247"/>
              </a:cxn>
              <a:cxn ang="0">
                <a:pos x="csX248" y="csY248"/>
              </a:cxn>
              <a:cxn ang="0">
                <a:pos x="csX249" y="csY249"/>
              </a:cxn>
              <a:cxn ang="0">
                <a:pos x="csX250" y="csY250"/>
              </a:cxn>
              <a:cxn ang="0">
                <a:pos x="csX251" y="csY251"/>
              </a:cxn>
              <a:cxn ang="0">
                <a:pos x="csX252" y="csY252"/>
              </a:cxn>
              <a:cxn ang="0">
                <a:pos x="csX253" y="csY253"/>
              </a:cxn>
              <a:cxn ang="0">
                <a:pos x="csX254" y="csY254"/>
              </a:cxn>
              <a:cxn ang="0">
                <a:pos x="csX255" y="csY255"/>
              </a:cxn>
              <a:cxn ang="0">
                <a:pos x="csX256" y="csY256"/>
              </a:cxn>
              <a:cxn ang="0">
                <a:pos x="csX257" y="csY257"/>
              </a:cxn>
              <a:cxn ang="0">
                <a:pos x="csX258" y="csY258"/>
              </a:cxn>
              <a:cxn ang="0">
                <a:pos x="csX259" y="csY259"/>
              </a:cxn>
              <a:cxn ang="0">
                <a:pos x="csX260" y="csY260"/>
              </a:cxn>
              <a:cxn ang="0">
                <a:pos x="csX261" y="csY261"/>
              </a:cxn>
              <a:cxn ang="0">
                <a:pos x="csX262" y="csY262"/>
              </a:cxn>
              <a:cxn ang="0">
                <a:pos x="csX263" y="csY263"/>
              </a:cxn>
              <a:cxn ang="0">
                <a:pos x="csX264" y="csY264"/>
              </a:cxn>
              <a:cxn ang="0">
                <a:pos x="csX265" y="csY265"/>
              </a:cxn>
              <a:cxn ang="0">
                <a:pos x="csX266" y="csY266"/>
              </a:cxn>
              <a:cxn ang="0">
                <a:pos x="csX267" y="csY267"/>
              </a:cxn>
              <a:cxn ang="0">
                <a:pos x="csX268" y="csY268"/>
              </a:cxn>
              <a:cxn ang="0">
                <a:pos x="csX269" y="csY269"/>
              </a:cxn>
              <a:cxn ang="0">
                <a:pos x="csX270" y="csY270"/>
              </a:cxn>
              <a:cxn ang="0">
                <a:pos x="csX271" y="csY271"/>
              </a:cxn>
              <a:cxn ang="0">
                <a:pos x="csX272" y="csY272"/>
              </a:cxn>
              <a:cxn ang="0">
                <a:pos x="csX273" y="csY273"/>
              </a:cxn>
              <a:cxn ang="0">
                <a:pos x="csX274" y="csY274"/>
              </a:cxn>
              <a:cxn ang="0">
                <a:pos x="csX275" y="csY275"/>
              </a:cxn>
              <a:cxn ang="0">
                <a:pos x="csX276" y="csY276"/>
              </a:cxn>
              <a:cxn ang="0">
                <a:pos x="csX277" y="csY277"/>
              </a:cxn>
              <a:cxn ang="0">
                <a:pos x="csX278" y="csY278"/>
              </a:cxn>
              <a:cxn ang="0">
                <a:pos x="csX279" y="csY279"/>
              </a:cxn>
              <a:cxn ang="0">
                <a:pos x="csX280" y="csY280"/>
              </a:cxn>
              <a:cxn ang="0">
                <a:pos x="csX281" y="csY281"/>
              </a:cxn>
              <a:cxn ang="0">
                <a:pos x="csX282" y="csY282"/>
              </a:cxn>
              <a:cxn ang="0">
                <a:pos x="csX283" y="csY283"/>
              </a:cxn>
              <a:cxn ang="0">
                <a:pos x="csX284" y="csY284"/>
              </a:cxn>
              <a:cxn ang="0">
                <a:pos x="csX285" y="csY285"/>
              </a:cxn>
              <a:cxn ang="0">
                <a:pos x="csX286" y="csY286"/>
              </a:cxn>
              <a:cxn ang="0">
                <a:pos x="csX287" y="csY287"/>
              </a:cxn>
              <a:cxn ang="0">
                <a:pos x="csX288" y="csY288"/>
              </a:cxn>
              <a:cxn ang="0">
                <a:pos x="csX289" y="csY289"/>
              </a:cxn>
              <a:cxn ang="0">
                <a:pos x="csX290" y="csY290"/>
              </a:cxn>
              <a:cxn ang="0">
                <a:pos x="csX291" y="csY291"/>
              </a:cxn>
              <a:cxn ang="0">
                <a:pos x="csX292" y="csY292"/>
              </a:cxn>
              <a:cxn ang="0">
                <a:pos x="csX293" y="csY293"/>
              </a:cxn>
              <a:cxn ang="0">
                <a:pos x="csX294" y="csY294"/>
              </a:cxn>
              <a:cxn ang="0">
                <a:pos x="csX295" y="csY295"/>
              </a:cxn>
              <a:cxn ang="0">
                <a:pos x="csX296" y="csY296"/>
              </a:cxn>
              <a:cxn ang="0">
                <a:pos x="csX297" y="csY297"/>
              </a:cxn>
              <a:cxn ang="0">
                <a:pos x="csX298" y="csY298"/>
              </a:cxn>
              <a:cxn ang="0">
                <a:pos x="csX299" y="csY299"/>
              </a:cxn>
              <a:cxn ang="0">
                <a:pos x="csX300" y="csY300"/>
              </a:cxn>
              <a:cxn ang="0">
                <a:pos x="csX301" y="csY301"/>
              </a:cxn>
              <a:cxn ang="0">
                <a:pos x="csX302" y="csY302"/>
              </a:cxn>
              <a:cxn ang="0">
                <a:pos x="csX303" y="csY303"/>
              </a:cxn>
              <a:cxn ang="0">
                <a:pos x="csX304" y="csY304"/>
              </a:cxn>
              <a:cxn ang="0">
                <a:pos x="csX305" y="csY305"/>
              </a:cxn>
              <a:cxn ang="0">
                <a:pos x="csX306" y="csY306"/>
              </a:cxn>
              <a:cxn ang="0">
                <a:pos x="csX307" y="csY307"/>
              </a:cxn>
              <a:cxn ang="0">
                <a:pos x="csX308" y="csY308"/>
              </a:cxn>
              <a:cxn ang="0">
                <a:pos x="csX309" y="csY309"/>
              </a:cxn>
              <a:cxn ang="0">
                <a:pos x="csX310" y="csY310"/>
              </a:cxn>
              <a:cxn ang="0">
                <a:pos x="csX311" y="csY311"/>
              </a:cxn>
              <a:cxn ang="0">
                <a:pos x="csX312" y="csY312"/>
              </a:cxn>
              <a:cxn ang="0">
                <a:pos x="csX313" y="csY313"/>
              </a:cxn>
              <a:cxn ang="0">
                <a:pos x="csX314" y="csY314"/>
              </a:cxn>
              <a:cxn ang="0">
                <a:pos x="csX315" y="csY315"/>
              </a:cxn>
            </a:cxnLst>
            <a:rect l="l" t="t" r="r" b="b"/>
            <a:pathLst>
              <a:path w="780939" h="599417">
                <a:moveTo>
                  <a:pt x="629542" y="227571"/>
                </a:moveTo>
                <a:cubicBezTo>
                  <a:pt x="629319" y="227422"/>
                  <a:pt x="629170" y="227236"/>
                  <a:pt x="628947" y="227087"/>
                </a:cubicBezTo>
                <a:lnTo>
                  <a:pt x="628947" y="227050"/>
                </a:lnTo>
                <a:cubicBezTo>
                  <a:pt x="647811" y="197768"/>
                  <a:pt x="648406" y="160263"/>
                  <a:pt x="630509" y="130352"/>
                </a:cubicBezTo>
                <a:cubicBezTo>
                  <a:pt x="612613" y="100475"/>
                  <a:pt x="579275" y="83285"/>
                  <a:pt x="544524" y="86076"/>
                </a:cubicBezTo>
                <a:cubicBezTo>
                  <a:pt x="525214" y="35549"/>
                  <a:pt x="477365" y="1616"/>
                  <a:pt x="423271" y="54"/>
                </a:cubicBezTo>
                <a:cubicBezTo>
                  <a:pt x="369172" y="-1472"/>
                  <a:pt x="319468" y="29671"/>
                  <a:pt x="297284" y="79044"/>
                </a:cubicBezTo>
                <a:cubicBezTo>
                  <a:pt x="267295" y="55864"/>
                  <a:pt x="226069" y="53781"/>
                  <a:pt x="193919" y="73835"/>
                </a:cubicBezTo>
                <a:cubicBezTo>
                  <a:pt x="161772" y="93927"/>
                  <a:pt x="145512" y="131841"/>
                  <a:pt x="153177" y="168974"/>
                </a:cubicBezTo>
                <a:cubicBezTo>
                  <a:pt x="128174" y="181253"/>
                  <a:pt x="109571" y="203502"/>
                  <a:pt x="101832" y="230254"/>
                </a:cubicBezTo>
                <a:cubicBezTo>
                  <a:pt x="46766" y="236207"/>
                  <a:pt x="0" y="252169"/>
                  <a:pt x="0" y="279628"/>
                </a:cubicBezTo>
                <a:lnTo>
                  <a:pt x="0" y="504465"/>
                </a:lnTo>
                <a:cubicBezTo>
                  <a:pt x="0" y="540258"/>
                  <a:pt x="79399" y="556518"/>
                  <a:pt x="153181" y="556518"/>
                </a:cubicBezTo>
                <a:cubicBezTo>
                  <a:pt x="167133" y="556518"/>
                  <a:pt x="181272" y="555922"/>
                  <a:pt x="195076" y="554769"/>
                </a:cubicBezTo>
                <a:lnTo>
                  <a:pt x="195076" y="575716"/>
                </a:lnTo>
                <a:cubicBezTo>
                  <a:pt x="195113" y="588813"/>
                  <a:pt x="205717" y="599380"/>
                  <a:pt x="218777" y="599417"/>
                </a:cubicBezTo>
                <a:lnTo>
                  <a:pt x="562163" y="599417"/>
                </a:lnTo>
                <a:cubicBezTo>
                  <a:pt x="575222" y="599380"/>
                  <a:pt x="585827" y="588813"/>
                  <a:pt x="585864" y="575716"/>
                </a:cubicBezTo>
                <a:lnTo>
                  <a:pt x="585864" y="554769"/>
                </a:lnTo>
                <a:cubicBezTo>
                  <a:pt x="599630" y="555960"/>
                  <a:pt x="613806" y="556518"/>
                  <a:pt x="627758" y="556518"/>
                </a:cubicBezTo>
                <a:cubicBezTo>
                  <a:pt x="701540" y="556518"/>
                  <a:pt x="780940" y="540221"/>
                  <a:pt x="780940" y="504465"/>
                </a:cubicBezTo>
                <a:lnTo>
                  <a:pt x="780940" y="279628"/>
                </a:lnTo>
                <a:cubicBezTo>
                  <a:pt x="780865" y="244132"/>
                  <a:pt x="702768" y="227836"/>
                  <a:pt x="629540" y="227576"/>
                </a:cubicBezTo>
                <a:close/>
                <a:moveTo>
                  <a:pt x="284927" y="534009"/>
                </a:moveTo>
                <a:cubicBezTo>
                  <a:pt x="284965" y="536911"/>
                  <a:pt x="283179" y="539516"/>
                  <a:pt x="280463" y="540557"/>
                </a:cubicBezTo>
                <a:cubicBezTo>
                  <a:pt x="277746" y="541599"/>
                  <a:pt x="274658" y="540818"/>
                  <a:pt x="272724" y="538660"/>
                </a:cubicBezTo>
                <a:cubicBezTo>
                  <a:pt x="276891" y="537023"/>
                  <a:pt x="280909" y="535088"/>
                  <a:pt x="284816" y="532930"/>
                </a:cubicBezTo>
                <a:cubicBezTo>
                  <a:pt x="284890" y="533302"/>
                  <a:pt x="284927" y="533637"/>
                  <a:pt x="284927" y="534009"/>
                </a:cubicBezTo>
                <a:close/>
                <a:moveTo>
                  <a:pt x="564124" y="231742"/>
                </a:moveTo>
                <a:cubicBezTo>
                  <a:pt x="540498" y="234198"/>
                  <a:pt x="517467" y="240784"/>
                  <a:pt x="496110" y="251202"/>
                </a:cubicBezTo>
                <a:lnTo>
                  <a:pt x="284769" y="251202"/>
                </a:lnTo>
                <a:cubicBezTo>
                  <a:pt x="263412" y="240784"/>
                  <a:pt x="240381" y="234198"/>
                  <a:pt x="216755" y="231742"/>
                </a:cubicBezTo>
                <a:lnTo>
                  <a:pt x="216755" y="165737"/>
                </a:lnTo>
                <a:cubicBezTo>
                  <a:pt x="216755" y="164658"/>
                  <a:pt x="217648" y="163765"/>
                  <a:pt x="218764" y="163765"/>
                </a:cubicBezTo>
                <a:lnTo>
                  <a:pt x="562150" y="163765"/>
                </a:lnTo>
                <a:lnTo>
                  <a:pt x="562113" y="163765"/>
                </a:lnTo>
                <a:cubicBezTo>
                  <a:pt x="563229" y="163765"/>
                  <a:pt x="564122" y="164658"/>
                  <a:pt x="564122" y="165737"/>
                </a:cubicBezTo>
                <a:close/>
                <a:moveTo>
                  <a:pt x="474530" y="377780"/>
                </a:moveTo>
                <a:lnTo>
                  <a:pt x="444058" y="377780"/>
                </a:lnTo>
                <a:lnTo>
                  <a:pt x="444058" y="363752"/>
                </a:lnTo>
                <a:lnTo>
                  <a:pt x="474530" y="363752"/>
                </a:lnTo>
                <a:close/>
                <a:moveTo>
                  <a:pt x="474530" y="305375"/>
                </a:moveTo>
                <a:lnTo>
                  <a:pt x="306357" y="305412"/>
                </a:lnTo>
                <a:lnTo>
                  <a:pt x="306357" y="279665"/>
                </a:lnTo>
                <a:cubicBezTo>
                  <a:pt x="306357" y="277395"/>
                  <a:pt x="306059" y="275125"/>
                  <a:pt x="305389" y="272930"/>
                </a:cubicBezTo>
                <a:lnTo>
                  <a:pt x="475534" y="272930"/>
                </a:lnTo>
                <a:cubicBezTo>
                  <a:pt x="474865" y="275125"/>
                  <a:pt x="474567" y="277395"/>
                  <a:pt x="474567" y="279665"/>
                </a:cubicBezTo>
                <a:close/>
                <a:moveTo>
                  <a:pt x="306357" y="327029"/>
                </a:moveTo>
                <a:lnTo>
                  <a:pt x="474530" y="327029"/>
                </a:lnTo>
                <a:lnTo>
                  <a:pt x="474530" y="342060"/>
                </a:lnTo>
                <a:lnTo>
                  <a:pt x="433194" y="342060"/>
                </a:lnTo>
                <a:cubicBezTo>
                  <a:pt x="430329" y="342060"/>
                  <a:pt x="427575" y="343176"/>
                  <a:pt x="425529" y="345223"/>
                </a:cubicBezTo>
                <a:cubicBezTo>
                  <a:pt x="423482" y="347269"/>
                  <a:pt x="422366" y="350022"/>
                  <a:pt x="422366" y="352887"/>
                </a:cubicBezTo>
                <a:lnTo>
                  <a:pt x="422366" y="388606"/>
                </a:lnTo>
                <a:cubicBezTo>
                  <a:pt x="422366" y="394596"/>
                  <a:pt x="427203" y="399433"/>
                  <a:pt x="433193" y="399433"/>
                </a:cubicBezTo>
                <a:lnTo>
                  <a:pt x="474530" y="399433"/>
                </a:lnTo>
                <a:lnTo>
                  <a:pt x="474530" y="414427"/>
                </a:lnTo>
                <a:lnTo>
                  <a:pt x="306357" y="414465"/>
                </a:lnTo>
                <a:close/>
                <a:moveTo>
                  <a:pt x="284703" y="354562"/>
                </a:moveTo>
                <a:cubicBezTo>
                  <a:pt x="284703" y="358506"/>
                  <a:pt x="277075" y="367137"/>
                  <a:pt x="248426" y="374393"/>
                </a:cubicBezTo>
                <a:cubicBezTo>
                  <a:pt x="217172" y="381313"/>
                  <a:pt x="185248" y="384587"/>
                  <a:pt x="153250" y="384178"/>
                </a:cubicBezTo>
                <a:cubicBezTo>
                  <a:pt x="121215" y="384624"/>
                  <a:pt x="89292" y="381313"/>
                  <a:pt x="58037" y="374430"/>
                </a:cubicBezTo>
                <a:cubicBezTo>
                  <a:pt x="29388" y="367174"/>
                  <a:pt x="21760" y="358542"/>
                  <a:pt x="21760" y="354599"/>
                </a:cubicBezTo>
                <a:lnTo>
                  <a:pt x="21723" y="308127"/>
                </a:lnTo>
                <a:cubicBezTo>
                  <a:pt x="50372" y="324164"/>
                  <a:pt x="103095" y="331680"/>
                  <a:pt x="153178" y="331680"/>
                </a:cubicBezTo>
                <a:cubicBezTo>
                  <a:pt x="203258" y="331680"/>
                  <a:pt x="256057" y="324164"/>
                  <a:pt x="284632" y="308127"/>
                </a:cubicBezTo>
                <a:close/>
                <a:moveTo>
                  <a:pt x="21727" y="384030"/>
                </a:moveTo>
                <a:cubicBezTo>
                  <a:pt x="31512" y="389090"/>
                  <a:pt x="41930" y="392960"/>
                  <a:pt x="52683" y="395452"/>
                </a:cubicBezTo>
                <a:cubicBezTo>
                  <a:pt x="85648" y="402894"/>
                  <a:pt x="119395" y="406391"/>
                  <a:pt x="153220" y="405945"/>
                </a:cubicBezTo>
                <a:cubicBezTo>
                  <a:pt x="172158" y="405945"/>
                  <a:pt x="247130" y="404569"/>
                  <a:pt x="284674" y="384030"/>
                </a:cubicBezTo>
                <a:lnTo>
                  <a:pt x="284674" y="429609"/>
                </a:lnTo>
                <a:cubicBezTo>
                  <a:pt x="284674" y="433553"/>
                  <a:pt x="277047" y="442185"/>
                  <a:pt x="248397" y="449440"/>
                </a:cubicBezTo>
                <a:lnTo>
                  <a:pt x="248360" y="449440"/>
                </a:lnTo>
                <a:cubicBezTo>
                  <a:pt x="217107" y="456361"/>
                  <a:pt x="185183" y="459672"/>
                  <a:pt x="153184" y="459225"/>
                </a:cubicBezTo>
                <a:cubicBezTo>
                  <a:pt x="121186" y="459634"/>
                  <a:pt x="89263" y="456323"/>
                  <a:pt x="58046" y="449365"/>
                </a:cubicBezTo>
                <a:cubicBezTo>
                  <a:pt x="29396" y="442110"/>
                  <a:pt x="21769" y="433514"/>
                  <a:pt x="21769" y="429534"/>
                </a:cubicBezTo>
                <a:close/>
                <a:moveTo>
                  <a:pt x="306363" y="436158"/>
                </a:moveTo>
                <a:lnTo>
                  <a:pt x="474536" y="436158"/>
                </a:lnTo>
                <a:lnTo>
                  <a:pt x="474536" y="468602"/>
                </a:lnTo>
                <a:lnTo>
                  <a:pt x="306363" y="468602"/>
                </a:lnTo>
                <a:close/>
                <a:moveTo>
                  <a:pt x="487185" y="527017"/>
                </a:moveTo>
                <a:cubicBezTo>
                  <a:pt x="495408" y="533119"/>
                  <a:pt x="504598" y="537845"/>
                  <a:pt x="514384" y="541008"/>
                </a:cubicBezTo>
                <a:lnTo>
                  <a:pt x="444063" y="541008"/>
                </a:lnTo>
                <a:lnTo>
                  <a:pt x="444063" y="527017"/>
                </a:lnTo>
                <a:close/>
                <a:moveTo>
                  <a:pt x="496226" y="384028"/>
                </a:moveTo>
                <a:cubicBezTo>
                  <a:pt x="506049" y="389126"/>
                  <a:pt x="516430" y="392958"/>
                  <a:pt x="527183" y="395451"/>
                </a:cubicBezTo>
                <a:cubicBezTo>
                  <a:pt x="560185" y="402892"/>
                  <a:pt x="593895" y="406389"/>
                  <a:pt x="627681" y="405943"/>
                </a:cubicBezTo>
                <a:cubicBezTo>
                  <a:pt x="646620" y="405943"/>
                  <a:pt x="721592" y="404567"/>
                  <a:pt x="759135" y="384028"/>
                </a:cubicBezTo>
                <a:lnTo>
                  <a:pt x="759135" y="429607"/>
                </a:lnTo>
                <a:cubicBezTo>
                  <a:pt x="759135" y="433551"/>
                  <a:pt x="751508" y="442183"/>
                  <a:pt x="722859" y="449438"/>
                </a:cubicBezTo>
                <a:cubicBezTo>
                  <a:pt x="691605" y="456359"/>
                  <a:pt x="659681" y="459670"/>
                  <a:pt x="627683" y="459223"/>
                </a:cubicBezTo>
                <a:cubicBezTo>
                  <a:pt x="595685" y="459670"/>
                  <a:pt x="563724" y="456358"/>
                  <a:pt x="532470" y="449438"/>
                </a:cubicBezTo>
                <a:cubicBezTo>
                  <a:pt x="503821" y="442183"/>
                  <a:pt x="496193" y="433588"/>
                  <a:pt x="496193" y="429607"/>
                </a:cubicBezTo>
                <a:close/>
                <a:moveTo>
                  <a:pt x="759164" y="354560"/>
                </a:moveTo>
                <a:cubicBezTo>
                  <a:pt x="759164" y="358504"/>
                  <a:pt x="751537" y="367136"/>
                  <a:pt x="722887" y="374391"/>
                </a:cubicBezTo>
                <a:cubicBezTo>
                  <a:pt x="691634" y="381311"/>
                  <a:pt x="659710" y="384585"/>
                  <a:pt x="627711" y="384176"/>
                </a:cubicBezTo>
                <a:cubicBezTo>
                  <a:pt x="595713" y="384585"/>
                  <a:pt x="563753" y="381311"/>
                  <a:pt x="532499" y="374391"/>
                </a:cubicBezTo>
                <a:cubicBezTo>
                  <a:pt x="503849" y="367135"/>
                  <a:pt x="496222" y="358503"/>
                  <a:pt x="496222" y="354560"/>
                </a:cubicBezTo>
                <a:lnTo>
                  <a:pt x="496222" y="308125"/>
                </a:lnTo>
                <a:cubicBezTo>
                  <a:pt x="524871" y="324162"/>
                  <a:pt x="577557" y="331678"/>
                  <a:pt x="627676" y="331678"/>
                </a:cubicBezTo>
                <a:cubicBezTo>
                  <a:pt x="677757" y="331678"/>
                  <a:pt x="730556" y="324162"/>
                  <a:pt x="759131" y="308125"/>
                </a:cubicBezTo>
                <a:close/>
                <a:moveTo>
                  <a:pt x="759164" y="279625"/>
                </a:moveTo>
                <a:cubicBezTo>
                  <a:pt x="759164" y="281522"/>
                  <a:pt x="753434" y="290192"/>
                  <a:pt x="725306" y="298339"/>
                </a:cubicBezTo>
                <a:cubicBezTo>
                  <a:pt x="693456" y="306599"/>
                  <a:pt x="660602" y="310506"/>
                  <a:pt x="627674" y="309986"/>
                </a:cubicBezTo>
                <a:cubicBezTo>
                  <a:pt x="594784" y="310506"/>
                  <a:pt x="561930" y="306600"/>
                  <a:pt x="530081" y="298339"/>
                </a:cubicBezTo>
                <a:cubicBezTo>
                  <a:pt x="501953" y="290191"/>
                  <a:pt x="496223" y="281485"/>
                  <a:pt x="496223" y="279625"/>
                </a:cubicBezTo>
                <a:cubicBezTo>
                  <a:pt x="496223" y="277727"/>
                  <a:pt x="501952" y="269020"/>
                  <a:pt x="530081" y="260872"/>
                </a:cubicBezTo>
                <a:cubicBezTo>
                  <a:pt x="545075" y="256705"/>
                  <a:pt x="560405" y="253802"/>
                  <a:pt x="575920" y="252128"/>
                </a:cubicBezTo>
                <a:lnTo>
                  <a:pt x="576329" y="252128"/>
                </a:lnTo>
                <a:cubicBezTo>
                  <a:pt x="593371" y="250193"/>
                  <a:pt x="610522" y="249226"/>
                  <a:pt x="627675" y="249263"/>
                </a:cubicBezTo>
                <a:cubicBezTo>
                  <a:pt x="660603" y="248742"/>
                  <a:pt x="693456" y="252649"/>
                  <a:pt x="725306" y="260909"/>
                </a:cubicBezTo>
                <a:cubicBezTo>
                  <a:pt x="753435" y="269021"/>
                  <a:pt x="759165" y="277764"/>
                  <a:pt x="759165" y="279624"/>
                </a:cubicBezTo>
                <a:close/>
                <a:moveTo>
                  <a:pt x="169728" y="185342"/>
                </a:moveTo>
                <a:lnTo>
                  <a:pt x="169766" y="185305"/>
                </a:lnTo>
                <a:cubicBezTo>
                  <a:pt x="175198" y="183296"/>
                  <a:pt x="178063" y="177343"/>
                  <a:pt x="176277" y="171836"/>
                </a:cubicBezTo>
                <a:cubicBezTo>
                  <a:pt x="166268" y="140768"/>
                  <a:pt x="179439" y="106947"/>
                  <a:pt x="207828" y="90799"/>
                </a:cubicBezTo>
                <a:cubicBezTo>
                  <a:pt x="236181" y="74651"/>
                  <a:pt x="272011" y="80679"/>
                  <a:pt x="293553" y="105161"/>
                </a:cubicBezTo>
                <a:cubicBezTo>
                  <a:pt x="296158" y="108100"/>
                  <a:pt x="300176" y="109440"/>
                  <a:pt x="304009" y="108584"/>
                </a:cubicBezTo>
                <a:cubicBezTo>
                  <a:pt x="307841" y="107765"/>
                  <a:pt x="310929" y="104900"/>
                  <a:pt x="312083" y="101143"/>
                </a:cubicBezTo>
                <a:cubicBezTo>
                  <a:pt x="326482" y="53927"/>
                  <a:pt x="370051" y="21668"/>
                  <a:pt x="419430" y="21668"/>
                </a:cubicBezTo>
                <a:cubicBezTo>
                  <a:pt x="468766" y="21668"/>
                  <a:pt x="512336" y="53926"/>
                  <a:pt x="526738" y="101143"/>
                </a:cubicBezTo>
                <a:cubicBezTo>
                  <a:pt x="528376" y="106426"/>
                  <a:pt x="533696" y="109663"/>
                  <a:pt x="539129" y="108658"/>
                </a:cubicBezTo>
                <a:cubicBezTo>
                  <a:pt x="568299" y="103226"/>
                  <a:pt x="597692" y="116769"/>
                  <a:pt x="612501" y="142443"/>
                </a:cubicBezTo>
                <a:cubicBezTo>
                  <a:pt x="627309" y="168115"/>
                  <a:pt x="624370" y="200336"/>
                  <a:pt x="605096" y="222884"/>
                </a:cubicBezTo>
                <a:cubicBezTo>
                  <a:pt x="603794" y="224410"/>
                  <a:pt x="602938" y="226233"/>
                  <a:pt x="602641" y="228205"/>
                </a:cubicBezTo>
                <a:cubicBezTo>
                  <a:pt x="597023" y="228502"/>
                  <a:pt x="591441" y="228874"/>
                  <a:pt x="585861" y="229358"/>
                </a:cubicBezTo>
                <a:lnTo>
                  <a:pt x="585861" y="165734"/>
                </a:lnTo>
                <a:cubicBezTo>
                  <a:pt x="585823" y="152674"/>
                  <a:pt x="575256" y="142070"/>
                  <a:pt x="562159" y="142070"/>
                </a:cubicBezTo>
                <a:lnTo>
                  <a:pt x="218774" y="142070"/>
                </a:lnTo>
                <a:cubicBezTo>
                  <a:pt x="205677" y="142070"/>
                  <a:pt x="195073" y="152674"/>
                  <a:pt x="195073" y="165734"/>
                </a:cubicBezTo>
                <a:lnTo>
                  <a:pt x="195073" y="229321"/>
                </a:lnTo>
                <a:cubicBezTo>
                  <a:pt x="181306" y="228130"/>
                  <a:pt x="167130" y="227535"/>
                  <a:pt x="153178" y="227535"/>
                </a:cubicBezTo>
                <a:cubicBezTo>
                  <a:pt x="143913" y="227535"/>
                  <a:pt x="134537" y="227795"/>
                  <a:pt x="125235" y="228316"/>
                </a:cubicBezTo>
                <a:lnTo>
                  <a:pt x="125235" y="228353"/>
                </a:lnTo>
                <a:cubicBezTo>
                  <a:pt x="133495" y="208448"/>
                  <a:pt x="149606" y="192895"/>
                  <a:pt x="169772" y="185305"/>
                </a:cubicBezTo>
                <a:close/>
                <a:moveTo>
                  <a:pt x="55581" y="260873"/>
                </a:moveTo>
                <a:cubicBezTo>
                  <a:pt x="73924" y="255887"/>
                  <a:pt x="92676" y="252613"/>
                  <a:pt x="111615" y="251088"/>
                </a:cubicBezTo>
                <a:lnTo>
                  <a:pt x="112061" y="251088"/>
                </a:lnTo>
                <a:cubicBezTo>
                  <a:pt x="125195" y="249934"/>
                  <a:pt x="138999" y="249302"/>
                  <a:pt x="153175" y="249302"/>
                </a:cubicBezTo>
                <a:lnTo>
                  <a:pt x="153212" y="249339"/>
                </a:lnTo>
                <a:cubicBezTo>
                  <a:pt x="170365" y="249302"/>
                  <a:pt x="187517" y="250269"/>
                  <a:pt x="204557" y="252167"/>
                </a:cubicBezTo>
                <a:lnTo>
                  <a:pt x="204967" y="252167"/>
                </a:lnTo>
                <a:cubicBezTo>
                  <a:pt x="220482" y="253841"/>
                  <a:pt x="235812" y="256781"/>
                  <a:pt x="250806" y="260948"/>
                </a:cubicBezTo>
                <a:cubicBezTo>
                  <a:pt x="278934" y="269096"/>
                  <a:pt x="284664" y="277802"/>
                  <a:pt x="284664" y="279701"/>
                </a:cubicBezTo>
                <a:cubicBezTo>
                  <a:pt x="284664" y="281598"/>
                  <a:pt x="278934" y="290268"/>
                  <a:pt x="250806" y="298415"/>
                </a:cubicBezTo>
                <a:cubicBezTo>
                  <a:pt x="218956" y="306638"/>
                  <a:pt x="186102" y="310582"/>
                  <a:pt x="153213" y="310061"/>
                </a:cubicBezTo>
                <a:cubicBezTo>
                  <a:pt x="120285" y="310545"/>
                  <a:pt x="87431" y="306601"/>
                  <a:pt x="55581" y="298341"/>
                </a:cubicBezTo>
                <a:cubicBezTo>
                  <a:pt x="27490" y="290193"/>
                  <a:pt x="21723" y="281486"/>
                  <a:pt x="21723" y="279626"/>
                </a:cubicBezTo>
                <a:cubicBezTo>
                  <a:pt x="21723" y="277729"/>
                  <a:pt x="27453" y="269022"/>
                  <a:pt x="55581" y="260873"/>
                </a:cubicBezTo>
                <a:close/>
                <a:moveTo>
                  <a:pt x="55581" y="523220"/>
                </a:moveTo>
                <a:cubicBezTo>
                  <a:pt x="27490" y="515072"/>
                  <a:pt x="21722" y="506365"/>
                  <a:pt x="21722" y="504467"/>
                </a:cubicBezTo>
                <a:lnTo>
                  <a:pt x="21722" y="459000"/>
                </a:lnTo>
                <a:cubicBezTo>
                  <a:pt x="31507" y="464061"/>
                  <a:pt x="41926" y="467893"/>
                  <a:pt x="52679" y="470423"/>
                </a:cubicBezTo>
                <a:cubicBezTo>
                  <a:pt x="85644" y="477827"/>
                  <a:pt x="119391" y="481361"/>
                  <a:pt x="153215" y="480878"/>
                </a:cubicBezTo>
                <a:cubicBezTo>
                  <a:pt x="172154" y="480878"/>
                  <a:pt x="247126" y="479502"/>
                  <a:pt x="284670" y="458963"/>
                </a:cubicBezTo>
                <a:lnTo>
                  <a:pt x="284632" y="504467"/>
                </a:lnTo>
                <a:cubicBezTo>
                  <a:pt x="284632" y="506365"/>
                  <a:pt x="278902" y="515071"/>
                  <a:pt x="250774" y="523220"/>
                </a:cubicBezTo>
                <a:cubicBezTo>
                  <a:pt x="235780" y="527350"/>
                  <a:pt x="220450" y="530289"/>
                  <a:pt x="204935" y="531964"/>
                </a:cubicBezTo>
                <a:lnTo>
                  <a:pt x="204525" y="531964"/>
                </a:lnTo>
                <a:lnTo>
                  <a:pt x="204563" y="531964"/>
                </a:lnTo>
                <a:cubicBezTo>
                  <a:pt x="187484" y="533898"/>
                  <a:pt x="170332" y="534866"/>
                  <a:pt x="153180" y="534828"/>
                </a:cubicBezTo>
                <a:cubicBezTo>
                  <a:pt x="120252" y="535349"/>
                  <a:pt x="87436" y="531443"/>
                  <a:pt x="55587" y="523219"/>
                </a:cubicBezTo>
                <a:close/>
                <a:moveTo>
                  <a:pt x="564130" y="575719"/>
                </a:moveTo>
                <a:cubicBezTo>
                  <a:pt x="564130" y="576835"/>
                  <a:pt x="563237" y="577691"/>
                  <a:pt x="562121" y="577728"/>
                </a:cubicBezTo>
                <a:lnTo>
                  <a:pt x="218773" y="577728"/>
                </a:lnTo>
                <a:cubicBezTo>
                  <a:pt x="217657" y="577691"/>
                  <a:pt x="216764" y="576835"/>
                  <a:pt x="216764" y="575719"/>
                </a:cubicBezTo>
                <a:lnTo>
                  <a:pt x="216764" y="552353"/>
                </a:lnTo>
                <a:cubicBezTo>
                  <a:pt x="228522" y="550790"/>
                  <a:pt x="240167" y="548521"/>
                  <a:pt x="251665" y="545544"/>
                </a:cubicBezTo>
                <a:cubicBezTo>
                  <a:pt x="254902" y="552911"/>
                  <a:pt x="261041" y="558567"/>
                  <a:pt x="268631" y="561171"/>
                </a:cubicBezTo>
                <a:cubicBezTo>
                  <a:pt x="276221" y="563775"/>
                  <a:pt x="284555" y="563068"/>
                  <a:pt x="291588" y="559273"/>
                </a:cubicBezTo>
                <a:cubicBezTo>
                  <a:pt x="298657" y="555441"/>
                  <a:pt x="303791" y="548855"/>
                  <a:pt x="305764" y="541079"/>
                </a:cubicBezTo>
                <a:cubicBezTo>
                  <a:pt x="307736" y="533302"/>
                  <a:pt x="306322" y="525042"/>
                  <a:pt x="301969" y="518345"/>
                </a:cubicBezTo>
                <a:cubicBezTo>
                  <a:pt x="304796" y="514290"/>
                  <a:pt x="306322" y="509453"/>
                  <a:pt x="306359" y="504505"/>
                </a:cubicBezTo>
                <a:lnTo>
                  <a:pt x="306359" y="490291"/>
                </a:lnTo>
                <a:lnTo>
                  <a:pt x="474532" y="490291"/>
                </a:lnTo>
                <a:lnTo>
                  <a:pt x="474532" y="504467"/>
                </a:lnTo>
                <a:lnTo>
                  <a:pt x="474532" y="505286"/>
                </a:lnTo>
                <a:lnTo>
                  <a:pt x="433196" y="505286"/>
                </a:lnTo>
                <a:cubicBezTo>
                  <a:pt x="427205" y="505286"/>
                  <a:pt x="422369" y="510123"/>
                  <a:pt x="422369" y="516113"/>
                </a:cubicBezTo>
                <a:lnTo>
                  <a:pt x="422369" y="551832"/>
                </a:lnTo>
                <a:cubicBezTo>
                  <a:pt x="422369" y="557822"/>
                  <a:pt x="427206" y="562659"/>
                  <a:pt x="433196" y="562659"/>
                </a:cubicBezTo>
                <a:lnTo>
                  <a:pt x="525246" y="562659"/>
                </a:lnTo>
                <a:cubicBezTo>
                  <a:pt x="528111" y="562659"/>
                  <a:pt x="530865" y="561543"/>
                  <a:pt x="532911" y="559496"/>
                </a:cubicBezTo>
                <a:cubicBezTo>
                  <a:pt x="534920" y="557450"/>
                  <a:pt x="536074" y="554697"/>
                  <a:pt x="536074" y="551832"/>
                </a:cubicBezTo>
                <a:lnTo>
                  <a:pt x="536074" y="547218"/>
                </a:lnTo>
                <a:cubicBezTo>
                  <a:pt x="544892" y="549264"/>
                  <a:pt x="554306" y="550976"/>
                  <a:pt x="564128" y="552352"/>
                </a:cubicBezTo>
                <a:close/>
                <a:moveTo>
                  <a:pt x="725312" y="523220"/>
                </a:moveTo>
                <a:cubicBezTo>
                  <a:pt x="693463" y="531480"/>
                  <a:pt x="660609" y="535386"/>
                  <a:pt x="627681" y="534866"/>
                </a:cubicBezTo>
                <a:cubicBezTo>
                  <a:pt x="610528" y="534903"/>
                  <a:pt x="593376" y="533936"/>
                  <a:pt x="576336" y="532001"/>
                </a:cubicBezTo>
                <a:lnTo>
                  <a:pt x="575926" y="532001"/>
                </a:lnTo>
                <a:cubicBezTo>
                  <a:pt x="560411" y="530327"/>
                  <a:pt x="545119" y="527387"/>
                  <a:pt x="530087" y="523257"/>
                </a:cubicBezTo>
                <a:cubicBezTo>
                  <a:pt x="501959" y="515109"/>
                  <a:pt x="496229" y="506403"/>
                  <a:pt x="496229" y="504505"/>
                </a:cubicBezTo>
                <a:lnTo>
                  <a:pt x="496229" y="459001"/>
                </a:lnTo>
                <a:cubicBezTo>
                  <a:pt x="506051" y="464061"/>
                  <a:pt x="516432" y="467893"/>
                  <a:pt x="527185" y="470423"/>
                </a:cubicBezTo>
                <a:cubicBezTo>
                  <a:pt x="560187" y="477827"/>
                  <a:pt x="593897" y="481362"/>
                  <a:pt x="627683" y="480879"/>
                </a:cubicBezTo>
                <a:cubicBezTo>
                  <a:pt x="646622" y="480879"/>
                  <a:pt x="721594" y="479502"/>
                  <a:pt x="759138" y="458964"/>
                </a:cubicBezTo>
                <a:lnTo>
                  <a:pt x="759138" y="504467"/>
                </a:lnTo>
                <a:cubicBezTo>
                  <a:pt x="759175" y="506365"/>
                  <a:pt x="753445" y="515072"/>
                  <a:pt x="725316" y="523220"/>
                </a:cubicBezTo>
                <a:close/>
                <a:moveTo>
                  <a:pt x="627271" y="347979"/>
                </a:moveTo>
                <a:cubicBezTo>
                  <a:pt x="633262" y="347979"/>
                  <a:pt x="638136" y="352816"/>
                  <a:pt x="638136" y="358843"/>
                </a:cubicBezTo>
                <a:cubicBezTo>
                  <a:pt x="638136" y="364833"/>
                  <a:pt x="633261" y="369670"/>
                  <a:pt x="627271" y="369670"/>
                </a:cubicBezTo>
                <a:cubicBezTo>
                  <a:pt x="592222" y="370154"/>
                  <a:pt x="557247" y="365875"/>
                  <a:pt x="523316" y="356946"/>
                </a:cubicBezTo>
                <a:cubicBezTo>
                  <a:pt x="520488" y="356202"/>
                  <a:pt x="518106" y="354341"/>
                  <a:pt x="516655" y="351774"/>
                </a:cubicBezTo>
                <a:cubicBezTo>
                  <a:pt x="515242" y="349244"/>
                  <a:pt x="514907" y="346230"/>
                  <a:pt x="515725" y="343402"/>
                </a:cubicBezTo>
                <a:cubicBezTo>
                  <a:pt x="516544" y="340612"/>
                  <a:pt x="518479" y="338268"/>
                  <a:pt x="521046" y="336891"/>
                </a:cubicBezTo>
                <a:cubicBezTo>
                  <a:pt x="523613" y="335514"/>
                  <a:pt x="526664" y="335254"/>
                  <a:pt x="529455" y="336147"/>
                </a:cubicBezTo>
                <a:cubicBezTo>
                  <a:pt x="561379" y="344481"/>
                  <a:pt x="594269" y="348463"/>
                  <a:pt x="627276" y="347942"/>
                </a:cubicBezTo>
                <a:close/>
                <a:moveTo>
                  <a:pt x="515943" y="418263"/>
                </a:moveTo>
                <a:cubicBezTo>
                  <a:pt x="517655" y="412533"/>
                  <a:pt x="523682" y="409222"/>
                  <a:pt x="529413" y="410933"/>
                </a:cubicBezTo>
                <a:cubicBezTo>
                  <a:pt x="561336" y="419268"/>
                  <a:pt x="594264" y="423286"/>
                  <a:pt x="627263" y="422765"/>
                </a:cubicBezTo>
                <a:cubicBezTo>
                  <a:pt x="633142" y="422951"/>
                  <a:pt x="637793" y="427751"/>
                  <a:pt x="637793" y="433592"/>
                </a:cubicBezTo>
                <a:cubicBezTo>
                  <a:pt x="637793" y="439471"/>
                  <a:pt x="633142" y="444271"/>
                  <a:pt x="627263" y="444456"/>
                </a:cubicBezTo>
                <a:cubicBezTo>
                  <a:pt x="592214" y="444940"/>
                  <a:pt x="557239" y="440661"/>
                  <a:pt x="523307" y="431732"/>
                </a:cubicBezTo>
                <a:cubicBezTo>
                  <a:pt x="520554" y="430913"/>
                  <a:pt x="518210" y="429053"/>
                  <a:pt x="516833" y="426523"/>
                </a:cubicBezTo>
                <a:cubicBezTo>
                  <a:pt x="515456" y="423993"/>
                  <a:pt x="515121" y="421016"/>
                  <a:pt x="515940" y="418263"/>
                </a:cubicBezTo>
                <a:close/>
                <a:moveTo>
                  <a:pt x="638092" y="507783"/>
                </a:moveTo>
                <a:cubicBezTo>
                  <a:pt x="638092" y="513773"/>
                  <a:pt x="633218" y="518610"/>
                  <a:pt x="627228" y="518610"/>
                </a:cubicBezTo>
                <a:cubicBezTo>
                  <a:pt x="592178" y="519131"/>
                  <a:pt x="557204" y="514852"/>
                  <a:pt x="523310" y="505885"/>
                </a:cubicBezTo>
                <a:cubicBezTo>
                  <a:pt x="517543" y="504211"/>
                  <a:pt x="514268" y="498184"/>
                  <a:pt x="515943" y="492453"/>
                </a:cubicBezTo>
                <a:cubicBezTo>
                  <a:pt x="517654" y="486686"/>
                  <a:pt x="523682" y="483412"/>
                  <a:pt x="529412" y="485086"/>
                </a:cubicBezTo>
                <a:cubicBezTo>
                  <a:pt x="561336" y="493458"/>
                  <a:pt x="594264" y="497439"/>
                  <a:pt x="627262" y="496955"/>
                </a:cubicBezTo>
                <a:cubicBezTo>
                  <a:pt x="633253" y="496955"/>
                  <a:pt x="638090" y="501792"/>
                  <a:pt x="638090" y="507782"/>
                </a:cubicBezTo>
                <a:close/>
                <a:moveTo>
                  <a:pt x="152764" y="347944"/>
                </a:moveTo>
                <a:cubicBezTo>
                  <a:pt x="158755" y="347944"/>
                  <a:pt x="163629" y="352818"/>
                  <a:pt x="163629" y="358808"/>
                </a:cubicBezTo>
                <a:cubicBezTo>
                  <a:pt x="163629" y="364798"/>
                  <a:pt x="158755" y="369635"/>
                  <a:pt x="152764" y="369635"/>
                </a:cubicBezTo>
                <a:cubicBezTo>
                  <a:pt x="117715" y="370156"/>
                  <a:pt x="82740" y="365877"/>
                  <a:pt x="48809" y="356910"/>
                </a:cubicBezTo>
                <a:cubicBezTo>
                  <a:pt x="43190" y="355125"/>
                  <a:pt x="40028" y="349171"/>
                  <a:pt x="41702" y="343516"/>
                </a:cubicBezTo>
                <a:cubicBezTo>
                  <a:pt x="43376" y="337861"/>
                  <a:pt x="49218" y="334587"/>
                  <a:pt x="54910" y="336112"/>
                </a:cubicBezTo>
                <a:cubicBezTo>
                  <a:pt x="86872" y="344484"/>
                  <a:pt x="119762" y="348465"/>
                  <a:pt x="152761" y="347944"/>
                </a:cubicBezTo>
                <a:close/>
                <a:moveTo>
                  <a:pt x="41436" y="418265"/>
                </a:moveTo>
                <a:cubicBezTo>
                  <a:pt x="42255" y="415512"/>
                  <a:pt x="44115" y="413205"/>
                  <a:pt x="46645" y="411828"/>
                </a:cubicBezTo>
                <a:cubicBezTo>
                  <a:pt x="49175" y="410451"/>
                  <a:pt x="52152" y="410116"/>
                  <a:pt x="54905" y="410935"/>
                </a:cubicBezTo>
                <a:cubicBezTo>
                  <a:pt x="86829" y="419269"/>
                  <a:pt x="119757" y="423288"/>
                  <a:pt x="152756" y="422767"/>
                </a:cubicBezTo>
                <a:cubicBezTo>
                  <a:pt x="158634" y="422953"/>
                  <a:pt x="163285" y="427753"/>
                  <a:pt x="163285" y="433594"/>
                </a:cubicBezTo>
                <a:cubicBezTo>
                  <a:pt x="163285" y="439473"/>
                  <a:pt x="158635" y="444273"/>
                  <a:pt x="152756" y="444458"/>
                </a:cubicBezTo>
                <a:cubicBezTo>
                  <a:pt x="117706" y="444942"/>
                  <a:pt x="82732" y="440663"/>
                  <a:pt x="48800" y="431734"/>
                </a:cubicBezTo>
                <a:cubicBezTo>
                  <a:pt x="46046" y="430915"/>
                  <a:pt x="43702" y="429055"/>
                  <a:pt x="42326" y="426525"/>
                </a:cubicBezTo>
                <a:cubicBezTo>
                  <a:pt x="40949" y="423995"/>
                  <a:pt x="40614" y="421018"/>
                  <a:pt x="41433" y="418265"/>
                </a:cubicBezTo>
                <a:close/>
                <a:moveTo>
                  <a:pt x="163585" y="507785"/>
                </a:moveTo>
                <a:lnTo>
                  <a:pt x="163585" y="507822"/>
                </a:lnTo>
                <a:cubicBezTo>
                  <a:pt x="163585" y="513775"/>
                  <a:pt x="158748" y="518649"/>
                  <a:pt x="152758" y="518649"/>
                </a:cubicBezTo>
                <a:cubicBezTo>
                  <a:pt x="117671" y="519133"/>
                  <a:pt x="82697" y="514854"/>
                  <a:pt x="48802" y="505887"/>
                </a:cubicBezTo>
                <a:cubicBezTo>
                  <a:pt x="43035" y="504213"/>
                  <a:pt x="39761" y="498185"/>
                  <a:pt x="41435" y="492455"/>
                </a:cubicBezTo>
                <a:cubicBezTo>
                  <a:pt x="43146" y="486688"/>
                  <a:pt x="49137" y="483414"/>
                  <a:pt x="54904" y="485088"/>
                </a:cubicBezTo>
                <a:cubicBezTo>
                  <a:pt x="86828" y="493460"/>
                  <a:pt x="119756" y="497441"/>
                  <a:pt x="152755" y="496957"/>
                </a:cubicBezTo>
                <a:cubicBezTo>
                  <a:pt x="155657" y="496957"/>
                  <a:pt x="158410" y="498073"/>
                  <a:pt x="160419" y="500120"/>
                </a:cubicBezTo>
                <a:cubicBezTo>
                  <a:pt x="162466" y="502166"/>
                  <a:pt x="163582" y="504920"/>
                  <a:pt x="163582" y="507784"/>
                </a:cubicBezTo>
                <a:close/>
                <a:moveTo>
                  <a:pt x="277885" y="178801"/>
                </a:moveTo>
                <a:cubicBezTo>
                  <a:pt x="266276" y="178801"/>
                  <a:pt x="255821" y="185796"/>
                  <a:pt x="251394" y="196549"/>
                </a:cubicBezTo>
                <a:cubicBezTo>
                  <a:pt x="246966" y="207264"/>
                  <a:pt x="249422" y="219617"/>
                  <a:pt x="257645" y="227802"/>
                </a:cubicBezTo>
                <a:cubicBezTo>
                  <a:pt x="265867" y="236025"/>
                  <a:pt x="278221" y="238443"/>
                  <a:pt x="288936" y="234016"/>
                </a:cubicBezTo>
                <a:cubicBezTo>
                  <a:pt x="299652" y="229551"/>
                  <a:pt x="306647" y="219096"/>
                  <a:pt x="306610" y="207486"/>
                </a:cubicBezTo>
                <a:cubicBezTo>
                  <a:pt x="306610" y="191636"/>
                  <a:pt x="293773" y="178800"/>
                  <a:pt x="277923" y="178800"/>
                </a:cubicBezTo>
                <a:close/>
                <a:moveTo>
                  <a:pt x="277885" y="214482"/>
                </a:moveTo>
                <a:lnTo>
                  <a:pt x="277885" y="214519"/>
                </a:lnTo>
                <a:cubicBezTo>
                  <a:pt x="275057" y="214519"/>
                  <a:pt x="272490" y="212808"/>
                  <a:pt x="271411" y="210166"/>
                </a:cubicBezTo>
                <a:cubicBezTo>
                  <a:pt x="270332" y="207562"/>
                  <a:pt x="270927" y="204548"/>
                  <a:pt x="272936" y="202539"/>
                </a:cubicBezTo>
                <a:cubicBezTo>
                  <a:pt x="274946" y="200530"/>
                  <a:pt x="277959" y="199934"/>
                  <a:pt x="280564" y="201013"/>
                </a:cubicBezTo>
                <a:cubicBezTo>
                  <a:pt x="283205" y="202092"/>
                  <a:pt x="284917" y="204660"/>
                  <a:pt x="284917" y="207487"/>
                </a:cubicBezTo>
                <a:cubicBezTo>
                  <a:pt x="284880" y="211357"/>
                  <a:pt x="281754" y="214482"/>
                  <a:pt x="277922" y="214482"/>
                </a:cubicBezTo>
                <a:close/>
                <a:moveTo>
                  <a:pt x="348876" y="178801"/>
                </a:moveTo>
                <a:lnTo>
                  <a:pt x="348913" y="178801"/>
                </a:lnTo>
                <a:cubicBezTo>
                  <a:pt x="337304" y="178801"/>
                  <a:pt x="326812" y="185796"/>
                  <a:pt x="322384" y="196511"/>
                </a:cubicBezTo>
                <a:cubicBezTo>
                  <a:pt x="317956" y="207264"/>
                  <a:pt x="320412" y="219580"/>
                  <a:pt x="328597" y="227803"/>
                </a:cubicBezTo>
                <a:cubicBezTo>
                  <a:pt x="336820" y="236026"/>
                  <a:pt x="349173" y="238444"/>
                  <a:pt x="359889" y="234016"/>
                </a:cubicBezTo>
                <a:cubicBezTo>
                  <a:pt x="370604" y="229589"/>
                  <a:pt x="377600" y="219097"/>
                  <a:pt x="377600" y="207487"/>
                </a:cubicBezTo>
                <a:cubicBezTo>
                  <a:pt x="377600" y="191637"/>
                  <a:pt x="364763" y="178801"/>
                  <a:pt x="348913" y="178801"/>
                </a:cubicBezTo>
                <a:close/>
                <a:moveTo>
                  <a:pt x="348876" y="214482"/>
                </a:moveTo>
                <a:lnTo>
                  <a:pt x="348913" y="214519"/>
                </a:lnTo>
                <a:cubicBezTo>
                  <a:pt x="346048" y="214519"/>
                  <a:pt x="343518" y="212808"/>
                  <a:pt x="342439" y="210166"/>
                </a:cubicBezTo>
                <a:cubicBezTo>
                  <a:pt x="341323" y="207562"/>
                  <a:pt x="341918" y="204548"/>
                  <a:pt x="343927" y="202539"/>
                </a:cubicBezTo>
                <a:cubicBezTo>
                  <a:pt x="345936" y="200530"/>
                  <a:pt x="348950" y="199934"/>
                  <a:pt x="351592" y="201013"/>
                </a:cubicBezTo>
                <a:cubicBezTo>
                  <a:pt x="354196" y="202092"/>
                  <a:pt x="355908" y="204660"/>
                  <a:pt x="355908" y="207487"/>
                </a:cubicBezTo>
                <a:cubicBezTo>
                  <a:pt x="355908" y="211357"/>
                  <a:pt x="352782" y="214482"/>
                  <a:pt x="348913" y="214482"/>
                </a:cubicBezTo>
                <a:close/>
                <a:moveTo>
                  <a:pt x="525202" y="178801"/>
                </a:moveTo>
                <a:lnTo>
                  <a:pt x="433189" y="178801"/>
                </a:lnTo>
                <a:cubicBezTo>
                  <a:pt x="430324" y="178801"/>
                  <a:pt x="427571" y="179954"/>
                  <a:pt x="425524" y="181963"/>
                </a:cubicBezTo>
                <a:cubicBezTo>
                  <a:pt x="423478" y="184010"/>
                  <a:pt x="422362" y="186763"/>
                  <a:pt x="422362" y="189628"/>
                </a:cubicBezTo>
                <a:lnTo>
                  <a:pt x="422362" y="225347"/>
                </a:lnTo>
                <a:cubicBezTo>
                  <a:pt x="422362" y="231337"/>
                  <a:pt x="427199" y="236211"/>
                  <a:pt x="433189" y="236211"/>
                </a:cubicBezTo>
                <a:lnTo>
                  <a:pt x="525239" y="236211"/>
                </a:lnTo>
                <a:cubicBezTo>
                  <a:pt x="528104" y="236211"/>
                  <a:pt x="530858" y="235057"/>
                  <a:pt x="532904" y="233011"/>
                </a:cubicBezTo>
                <a:cubicBezTo>
                  <a:pt x="534913" y="231002"/>
                  <a:pt x="536067" y="228211"/>
                  <a:pt x="536067" y="225346"/>
                </a:cubicBezTo>
                <a:lnTo>
                  <a:pt x="536067" y="189628"/>
                </a:lnTo>
                <a:cubicBezTo>
                  <a:pt x="536067" y="186763"/>
                  <a:pt x="534913" y="183972"/>
                  <a:pt x="532904" y="181963"/>
                </a:cubicBezTo>
                <a:cubicBezTo>
                  <a:pt x="530858" y="179917"/>
                  <a:pt x="528104" y="178800"/>
                  <a:pt x="525239" y="178800"/>
                </a:cubicBezTo>
                <a:close/>
                <a:moveTo>
                  <a:pt x="514338" y="214482"/>
                </a:moveTo>
                <a:lnTo>
                  <a:pt x="444054" y="214519"/>
                </a:lnTo>
                <a:lnTo>
                  <a:pt x="444054" y="200492"/>
                </a:lnTo>
                <a:lnTo>
                  <a:pt x="514412" y="200492"/>
                </a:lnTo>
                <a:close/>
                <a:moveTo>
                  <a:pt x="348918" y="342031"/>
                </a:moveTo>
                <a:cubicBezTo>
                  <a:pt x="337308" y="342031"/>
                  <a:pt x="326854" y="349026"/>
                  <a:pt x="322388" y="359779"/>
                </a:cubicBezTo>
                <a:cubicBezTo>
                  <a:pt x="317961" y="370495"/>
                  <a:pt x="320417" y="382848"/>
                  <a:pt x="328639" y="391033"/>
                </a:cubicBezTo>
                <a:cubicBezTo>
                  <a:pt x="336825" y="399256"/>
                  <a:pt x="349177" y="401711"/>
                  <a:pt x="359893" y="397246"/>
                </a:cubicBezTo>
                <a:cubicBezTo>
                  <a:pt x="370608" y="392819"/>
                  <a:pt x="377604" y="382364"/>
                  <a:pt x="377604" y="370755"/>
                </a:cubicBezTo>
                <a:cubicBezTo>
                  <a:pt x="377604" y="354905"/>
                  <a:pt x="364767" y="342069"/>
                  <a:pt x="348917" y="342032"/>
                </a:cubicBezTo>
                <a:close/>
                <a:moveTo>
                  <a:pt x="348918" y="377750"/>
                </a:moveTo>
                <a:cubicBezTo>
                  <a:pt x="346090" y="377750"/>
                  <a:pt x="343522" y="376039"/>
                  <a:pt x="342443" y="373434"/>
                </a:cubicBezTo>
                <a:cubicBezTo>
                  <a:pt x="341364" y="370793"/>
                  <a:pt x="341960" y="367779"/>
                  <a:pt x="343969" y="365807"/>
                </a:cubicBezTo>
                <a:cubicBezTo>
                  <a:pt x="345978" y="363798"/>
                  <a:pt x="348992" y="363202"/>
                  <a:pt x="351596" y="364281"/>
                </a:cubicBezTo>
                <a:cubicBezTo>
                  <a:pt x="354238" y="365360"/>
                  <a:pt x="355950" y="367928"/>
                  <a:pt x="355950" y="370755"/>
                </a:cubicBezTo>
                <a:cubicBezTo>
                  <a:pt x="355950" y="372616"/>
                  <a:pt x="355205" y="374402"/>
                  <a:pt x="353903" y="375741"/>
                </a:cubicBezTo>
                <a:cubicBezTo>
                  <a:pt x="352564" y="377043"/>
                  <a:pt x="350778" y="377787"/>
                  <a:pt x="348918" y="377787"/>
                </a:cubicBezTo>
                <a:close/>
                <a:moveTo>
                  <a:pt x="348918" y="505299"/>
                </a:moveTo>
                <a:lnTo>
                  <a:pt x="348918" y="505337"/>
                </a:lnTo>
                <a:cubicBezTo>
                  <a:pt x="337308" y="505337"/>
                  <a:pt x="326854" y="512294"/>
                  <a:pt x="322388" y="523047"/>
                </a:cubicBezTo>
                <a:cubicBezTo>
                  <a:pt x="317961" y="533763"/>
                  <a:pt x="320417" y="546116"/>
                  <a:pt x="328639" y="554301"/>
                </a:cubicBezTo>
                <a:cubicBezTo>
                  <a:pt x="336825" y="562524"/>
                  <a:pt x="349177" y="564979"/>
                  <a:pt x="359893" y="560514"/>
                </a:cubicBezTo>
                <a:cubicBezTo>
                  <a:pt x="370645" y="556087"/>
                  <a:pt x="377641" y="545632"/>
                  <a:pt x="377604" y="534024"/>
                </a:cubicBezTo>
                <a:cubicBezTo>
                  <a:pt x="377604" y="518173"/>
                  <a:pt x="364767" y="505337"/>
                  <a:pt x="348917" y="505337"/>
                </a:cubicBezTo>
                <a:close/>
                <a:moveTo>
                  <a:pt x="348918" y="541018"/>
                </a:moveTo>
                <a:cubicBezTo>
                  <a:pt x="346090" y="541018"/>
                  <a:pt x="343522" y="539307"/>
                  <a:pt x="342443" y="536702"/>
                </a:cubicBezTo>
                <a:cubicBezTo>
                  <a:pt x="341364" y="534098"/>
                  <a:pt x="341960" y="531084"/>
                  <a:pt x="343969" y="529075"/>
                </a:cubicBezTo>
                <a:cubicBezTo>
                  <a:pt x="345978" y="527066"/>
                  <a:pt x="348992" y="526470"/>
                  <a:pt x="351596" y="527549"/>
                </a:cubicBezTo>
                <a:cubicBezTo>
                  <a:pt x="354238" y="528628"/>
                  <a:pt x="355950" y="531196"/>
                  <a:pt x="355950" y="534023"/>
                </a:cubicBezTo>
                <a:cubicBezTo>
                  <a:pt x="355912" y="537893"/>
                  <a:pt x="352787" y="541018"/>
                  <a:pt x="348918" y="541018"/>
                </a:cubicBezTo>
                <a:close/>
              </a:path>
            </a:pathLst>
          </a:custGeom>
          <a:solidFill>
            <a:schemeClr val="bg1"/>
          </a:solidFill>
          <a:ln w="9525" cap="flat">
            <a:noFill/>
            <a:prstDash val="solid"/>
            <a:miter/>
          </a:ln>
        </p:spPr>
        <p:txBody>
          <a:bodyPr/>
          <a:lstStyle/>
          <a:p>
            <a:endParaRPr lang="en-US"/>
          </a:p>
        </p:txBody>
      </p:sp>
      <p:sp>
        <p:nvSpPr>
          <p:cNvPr id="90" name="Freeform: Shape 89">
            <a:extLst>
              <a:ext uri="{FF2B5EF4-FFF2-40B4-BE49-F238E27FC236}">
                <a16:creationId xmlns:a16="http://schemas.microsoft.com/office/drawing/2014/main" id="{2BD80A73-3203-224B-A49E-97E924A26E9A}"/>
              </a:ext>
            </a:extLst>
          </p:cNvPr>
          <p:cNvSpPr/>
          <p:nvPr/>
        </p:nvSpPr>
        <p:spPr>
          <a:xfrm>
            <a:off x="8767377" y="1848210"/>
            <a:ext cx="947287" cy="959600"/>
          </a:xfrm>
          <a:custGeom>
            <a:avLst/>
            <a:gdLst>
              <a:gd name="csX0" fmla="*/ 82635 w 858047"/>
              <a:gd name="csY0" fmla="*/ 354432 h 804344"/>
              <a:gd name="csX1" fmla="*/ 141050 w 858047"/>
              <a:gd name="csY1" fmla="*/ 354432 h 804344"/>
              <a:gd name="csX2" fmla="*/ 153663 w 858047"/>
              <a:gd name="csY2" fmla="*/ 341819 h 804344"/>
              <a:gd name="csX3" fmla="*/ 153663 w 858047"/>
              <a:gd name="csY3" fmla="*/ 283404 h 804344"/>
              <a:gd name="csX4" fmla="*/ 141050 w 858047"/>
              <a:gd name="csY4" fmla="*/ 270791 h 804344"/>
              <a:gd name="csX5" fmla="*/ 82635 w 858047"/>
              <a:gd name="csY5" fmla="*/ 270791 h 804344"/>
              <a:gd name="csX6" fmla="*/ 70022 w 858047"/>
              <a:gd name="csY6" fmla="*/ 283404 h 804344"/>
              <a:gd name="csX7" fmla="*/ 70022 w 858047"/>
              <a:gd name="csY7" fmla="*/ 341819 h 804344"/>
              <a:gd name="csX8" fmla="*/ 82635 w 858047"/>
              <a:gd name="csY8" fmla="*/ 354432 h 804344"/>
              <a:gd name="csX9" fmla="*/ 95248 w 858047"/>
              <a:gd name="csY9" fmla="*/ 296054 h 804344"/>
              <a:gd name="csX10" fmla="*/ 128400 w 858047"/>
              <a:gd name="csY10" fmla="*/ 296054 h 804344"/>
              <a:gd name="csX11" fmla="*/ 128400 w 858047"/>
              <a:gd name="csY11" fmla="*/ 329206 h 804344"/>
              <a:gd name="csX12" fmla="*/ 95248 w 858047"/>
              <a:gd name="csY12" fmla="*/ 329206 h 804344"/>
              <a:gd name="csX13" fmla="*/ 82635 w 858047"/>
              <a:gd name="csY13" fmla="*/ 472562 h 804344"/>
              <a:gd name="csX14" fmla="*/ 141050 w 858047"/>
              <a:gd name="csY14" fmla="*/ 472562 h 804344"/>
              <a:gd name="csX15" fmla="*/ 153663 w 858047"/>
              <a:gd name="csY15" fmla="*/ 459949 h 804344"/>
              <a:gd name="csX16" fmla="*/ 153663 w 858047"/>
              <a:gd name="csY16" fmla="*/ 401534 h 804344"/>
              <a:gd name="csX17" fmla="*/ 141050 w 858047"/>
              <a:gd name="csY17" fmla="*/ 388921 h 804344"/>
              <a:gd name="csX18" fmla="*/ 82635 w 858047"/>
              <a:gd name="csY18" fmla="*/ 388921 h 804344"/>
              <a:gd name="csX19" fmla="*/ 70022 w 858047"/>
              <a:gd name="csY19" fmla="*/ 401534 h 804344"/>
              <a:gd name="csX20" fmla="*/ 70022 w 858047"/>
              <a:gd name="csY20" fmla="*/ 459949 h 804344"/>
              <a:gd name="csX21" fmla="*/ 82635 w 858047"/>
              <a:gd name="csY21" fmla="*/ 472562 h 804344"/>
              <a:gd name="csX22" fmla="*/ 95248 w 858047"/>
              <a:gd name="csY22" fmla="*/ 414184 h 804344"/>
              <a:gd name="csX23" fmla="*/ 128400 w 858047"/>
              <a:gd name="csY23" fmla="*/ 414184 h 804344"/>
              <a:gd name="csX24" fmla="*/ 128400 w 858047"/>
              <a:gd name="csY24" fmla="*/ 447336 h 804344"/>
              <a:gd name="csX25" fmla="*/ 95248 w 858047"/>
              <a:gd name="csY25" fmla="*/ 447336 h 804344"/>
              <a:gd name="csX26" fmla="*/ 326487 w 858047"/>
              <a:gd name="csY26" fmla="*/ 87991 h 804344"/>
              <a:gd name="csX27" fmla="*/ 268072 w 858047"/>
              <a:gd name="csY27" fmla="*/ 87991 h 804344"/>
              <a:gd name="csX28" fmla="*/ 255459 w 858047"/>
              <a:gd name="csY28" fmla="*/ 100604 h 804344"/>
              <a:gd name="csX29" fmla="*/ 255459 w 858047"/>
              <a:gd name="csY29" fmla="*/ 159019 h 804344"/>
              <a:gd name="csX30" fmla="*/ 268072 w 858047"/>
              <a:gd name="csY30" fmla="*/ 171632 h 804344"/>
              <a:gd name="csX31" fmla="*/ 326487 w 858047"/>
              <a:gd name="csY31" fmla="*/ 171632 h 804344"/>
              <a:gd name="csX32" fmla="*/ 339100 w 858047"/>
              <a:gd name="csY32" fmla="*/ 159019 h 804344"/>
              <a:gd name="csX33" fmla="*/ 339100 w 858047"/>
              <a:gd name="csY33" fmla="*/ 100604 h 804344"/>
              <a:gd name="csX34" fmla="*/ 326487 w 858047"/>
              <a:gd name="csY34" fmla="*/ 87991 h 804344"/>
              <a:gd name="csX35" fmla="*/ 313874 w 858047"/>
              <a:gd name="csY35" fmla="*/ 146369 h 804344"/>
              <a:gd name="csX36" fmla="*/ 280722 w 858047"/>
              <a:gd name="csY36" fmla="*/ 146369 h 804344"/>
              <a:gd name="csX37" fmla="*/ 280722 w 858047"/>
              <a:gd name="csY37" fmla="*/ 113217 h 804344"/>
              <a:gd name="csX38" fmla="*/ 313874 w 858047"/>
              <a:gd name="csY38" fmla="*/ 113217 h 804344"/>
              <a:gd name="csX39" fmla="*/ 326487 w 858047"/>
              <a:gd name="csY39" fmla="*/ 191501 h 804344"/>
              <a:gd name="csX40" fmla="*/ 268072 w 858047"/>
              <a:gd name="csY40" fmla="*/ 191501 h 804344"/>
              <a:gd name="csX41" fmla="*/ 255459 w 858047"/>
              <a:gd name="csY41" fmla="*/ 204114 h 804344"/>
              <a:gd name="csX42" fmla="*/ 255459 w 858047"/>
              <a:gd name="csY42" fmla="*/ 262529 h 804344"/>
              <a:gd name="csX43" fmla="*/ 268072 w 858047"/>
              <a:gd name="csY43" fmla="*/ 275142 h 804344"/>
              <a:gd name="csX44" fmla="*/ 326487 w 858047"/>
              <a:gd name="csY44" fmla="*/ 275142 h 804344"/>
              <a:gd name="csX45" fmla="*/ 339100 w 858047"/>
              <a:gd name="csY45" fmla="*/ 262529 h 804344"/>
              <a:gd name="csX46" fmla="*/ 339100 w 858047"/>
              <a:gd name="csY46" fmla="*/ 204114 h 804344"/>
              <a:gd name="csX47" fmla="*/ 326487 w 858047"/>
              <a:gd name="csY47" fmla="*/ 191501 h 804344"/>
              <a:gd name="csX48" fmla="*/ 313874 w 858047"/>
              <a:gd name="csY48" fmla="*/ 249916 h 804344"/>
              <a:gd name="csX49" fmla="*/ 280722 w 858047"/>
              <a:gd name="csY49" fmla="*/ 249916 h 804344"/>
              <a:gd name="csX50" fmla="*/ 280722 w 858047"/>
              <a:gd name="csY50" fmla="*/ 216764 h 804344"/>
              <a:gd name="csX51" fmla="*/ 313874 w 858047"/>
              <a:gd name="csY51" fmla="*/ 216764 h 804344"/>
              <a:gd name="csX52" fmla="*/ 377609 w 858047"/>
              <a:gd name="csY52" fmla="*/ 171632 h 804344"/>
              <a:gd name="csX53" fmla="*/ 436024 w 858047"/>
              <a:gd name="csY53" fmla="*/ 171632 h 804344"/>
              <a:gd name="csX54" fmla="*/ 448637 w 858047"/>
              <a:gd name="csY54" fmla="*/ 159019 h 804344"/>
              <a:gd name="csX55" fmla="*/ 448637 w 858047"/>
              <a:gd name="csY55" fmla="*/ 100604 h 804344"/>
              <a:gd name="csX56" fmla="*/ 436024 w 858047"/>
              <a:gd name="csY56" fmla="*/ 87991 h 804344"/>
              <a:gd name="csX57" fmla="*/ 377609 w 858047"/>
              <a:gd name="csY57" fmla="*/ 87991 h 804344"/>
              <a:gd name="csX58" fmla="*/ 364996 w 858047"/>
              <a:gd name="csY58" fmla="*/ 100604 h 804344"/>
              <a:gd name="csX59" fmla="*/ 364996 w 858047"/>
              <a:gd name="csY59" fmla="*/ 159019 h 804344"/>
              <a:gd name="csX60" fmla="*/ 377609 w 858047"/>
              <a:gd name="csY60" fmla="*/ 171632 h 804344"/>
              <a:gd name="csX61" fmla="*/ 390222 w 858047"/>
              <a:gd name="csY61" fmla="*/ 113217 h 804344"/>
              <a:gd name="csX62" fmla="*/ 423374 w 858047"/>
              <a:gd name="csY62" fmla="*/ 113217 h 804344"/>
              <a:gd name="csX63" fmla="*/ 423374 w 858047"/>
              <a:gd name="csY63" fmla="*/ 146369 h 804344"/>
              <a:gd name="csX64" fmla="*/ 390222 w 858047"/>
              <a:gd name="csY64" fmla="*/ 146369 h 804344"/>
              <a:gd name="csX65" fmla="*/ 448637 w 858047"/>
              <a:gd name="csY65" fmla="*/ 262531 h 804344"/>
              <a:gd name="csX66" fmla="*/ 448637 w 858047"/>
              <a:gd name="csY66" fmla="*/ 204116 h 804344"/>
              <a:gd name="csX67" fmla="*/ 436024 w 858047"/>
              <a:gd name="csY67" fmla="*/ 191503 h 804344"/>
              <a:gd name="csX68" fmla="*/ 377609 w 858047"/>
              <a:gd name="csY68" fmla="*/ 191503 h 804344"/>
              <a:gd name="csX69" fmla="*/ 364996 w 858047"/>
              <a:gd name="csY69" fmla="*/ 204116 h 804344"/>
              <a:gd name="csX70" fmla="*/ 364996 w 858047"/>
              <a:gd name="csY70" fmla="*/ 262531 h 804344"/>
              <a:gd name="csX71" fmla="*/ 377609 w 858047"/>
              <a:gd name="csY71" fmla="*/ 275144 h 804344"/>
              <a:gd name="csX72" fmla="*/ 436024 w 858047"/>
              <a:gd name="csY72" fmla="*/ 275144 h 804344"/>
              <a:gd name="csX73" fmla="*/ 448637 w 858047"/>
              <a:gd name="csY73" fmla="*/ 262531 h 804344"/>
              <a:gd name="csX74" fmla="*/ 423374 w 858047"/>
              <a:gd name="csY74" fmla="*/ 249918 h 804344"/>
              <a:gd name="csX75" fmla="*/ 390222 w 858047"/>
              <a:gd name="csY75" fmla="*/ 249918 h 804344"/>
              <a:gd name="csX76" fmla="*/ 390222 w 858047"/>
              <a:gd name="csY76" fmla="*/ 216766 h 804344"/>
              <a:gd name="csX77" fmla="*/ 423374 w 858047"/>
              <a:gd name="csY77" fmla="*/ 216766 h 804344"/>
              <a:gd name="csX78" fmla="*/ 852523 w 858047"/>
              <a:gd name="csY78" fmla="*/ 279051 h 804344"/>
              <a:gd name="csX79" fmla="*/ 836673 w 858047"/>
              <a:gd name="csY79" fmla="*/ 273582 h 804344"/>
              <a:gd name="csX80" fmla="*/ 759059 w 858047"/>
              <a:gd name="csY80" fmla="*/ 283293 h 804344"/>
              <a:gd name="csX81" fmla="*/ 743432 w 858047"/>
              <a:gd name="csY81" fmla="*/ 295943 h 804344"/>
              <a:gd name="csX82" fmla="*/ 747934 w 858047"/>
              <a:gd name="csY82" fmla="*/ 315625 h 804344"/>
              <a:gd name="csX83" fmla="*/ 759320 w 858047"/>
              <a:gd name="csY83" fmla="*/ 327048 h 804344"/>
              <a:gd name="csX84" fmla="*/ 689891 w 858047"/>
              <a:gd name="csY84" fmla="*/ 397146 h 804344"/>
              <a:gd name="csX85" fmla="*/ 689891 w 858047"/>
              <a:gd name="csY85" fmla="*/ 220971 h 804344"/>
              <a:gd name="csX86" fmla="*/ 704141 w 858047"/>
              <a:gd name="csY86" fmla="*/ 203447 h 804344"/>
              <a:gd name="csX87" fmla="*/ 704141 w 858047"/>
              <a:gd name="csY87" fmla="*/ 171078 h 804344"/>
              <a:gd name="csX88" fmla="*/ 686282 w 858047"/>
              <a:gd name="csY88" fmla="*/ 153181 h 804344"/>
              <a:gd name="csX89" fmla="*/ 520004 w 858047"/>
              <a:gd name="csY89" fmla="*/ 153181 h 804344"/>
              <a:gd name="csX90" fmla="*/ 520004 w 858047"/>
              <a:gd name="csY90" fmla="*/ 67493 h 804344"/>
              <a:gd name="csX91" fmla="*/ 533212 w 858047"/>
              <a:gd name="csY91" fmla="*/ 50266 h 804344"/>
              <a:gd name="csX92" fmla="*/ 533212 w 858047"/>
              <a:gd name="csY92" fmla="*/ 17897 h 804344"/>
              <a:gd name="csX93" fmla="*/ 515353 w 858047"/>
              <a:gd name="csY93" fmla="*/ 0 h 804344"/>
              <a:gd name="csX94" fmla="*/ 188788 w 858047"/>
              <a:gd name="csY94" fmla="*/ 112 h 804344"/>
              <a:gd name="csX95" fmla="*/ 170929 w 858047"/>
              <a:gd name="csY95" fmla="*/ 18008 h 804344"/>
              <a:gd name="csX96" fmla="*/ 170929 w 858047"/>
              <a:gd name="csY96" fmla="*/ 50378 h 804344"/>
              <a:gd name="csX97" fmla="*/ 184137 w 858047"/>
              <a:gd name="csY97" fmla="*/ 67605 h 804344"/>
              <a:gd name="csX98" fmla="*/ 184137 w 858047"/>
              <a:gd name="csY98" fmla="*/ 153293 h 804344"/>
              <a:gd name="csX99" fmla="*/ 17859 w 858047"/>
              <a:gd name="csY99" fmla="*/ 153255 h 804344"/>
              <a:gd name="csX100" fmla="*/ 0 w 858047"/>
              <a:gd name="csY100" fmla="*/ 171152 h 804344"/>
              <a:gd name="csX101" fmla="*/ 0 w 858047"/>
              <a:gd name="csY101" fmla="*/ 203522 h 804344"/>
              <a:gd name="csX102" fmla="*/ 14250 w 858047"/>
              <a:gd name="csY102" fmla="*/ 221046 h 804344"/>
              <a:gd name="csX103" fmla="*/ 14250 w 858047"/>
              <a:gd name="csY103" fmla="*/ 522388 h 804344"/>
              <a:gd name="csX104" fmla="*/ 0 w 858047"/>
              <a:gd name="csY104" fmla="*/ 539912 h 804344"/>
              <a:gd name="csX105" fmla="*/ 0 w 858047"/>
              <a:gd name="csY105" fmla="*/ 572282 h 804344"/>
              <a:gd name="csX106" fmla="*/ 17859 w 858047"/>
              <a:gd name="csY106" fmla="*/ 590142 h 804344"/>
              <a:gd name="csX107" fmla="*/ 257546 w 858047"/>
              <a:gd name="csY107" fmla="*/ 590142 h 804344"/>
              <a:gd name="csX108" fmla="*/ 228228 w 858047"/>
              <a:gd name="csY108" fmla="*/ 639441 h 804344"/>
              <a:gd name="csX109" fmla="*/ 239464 w 858047"/>
              <a:gd name="csY109" fmla="*/ 683197 h 804344"/>
              <a:gd name="csX110" fmla="*/ 255649 w 858047"/>
              <a:gd name="csY110" fmla="*/ 687662 h 804344"/>
              <a:gd name="csX111" fmla="*/ 263649 w 858047"/>
              <a:gd name="csY111" fmla="*/ 686657 h 804344"/>
              <a:gd name="csX112" fmla="*/ 283182 w 858047"/>
              <a:gd name="csY112" fmla="*/ 671997 h 804344"/>
              <a:gd name="csX113" fmla="*/ 331812 w 858047"/>
              <a:gd name="csY113" fmla="*/ 590179 h 804344"/>
              <a:gd name="csX114" fmla="*/ 527932 w 858047"/>
              <a:gd name="csY114" fmla="*/ 590179 h 804344"/>
              <a:gd name="csX115" fmla="*/ 512826 w 858047"/>
              <a:gd name="csY115" fmla="*/ 655478 h 804344"/>
              <a:gd name="csX116" fmla="*/ 661693 w 858047"/>
              <a:gd name="csY116" fmla="*/ 804344 h 804344"/>
              <a:gd name="csX117" fmla="*/ 810559 w 858047"/>
              <a:gd name="csY117" fmla="*/ 655478 h 804344"/>
              <a:gd name="csX118" fmla="*/ 689820 w 858047"/>
              <a:gd name="csY118" fmla="*/ 509288 h 804344"/>
              <a:gd name="csX119" fmla="*/ 689820 w 858047"/>
              <a:gd name="csY119" fmla="*/ 483764 h 804344"/>
              <a:gd name="csX120" fmla="*/ 701242 w 858047"/>
              <a:gd name="csY120" fmla="*/ 476434 h 804344"/>
              <a:gd name="csX121" fmla="*/ 804265 w 858047"/>
              <a:gd name="csY121" fmla="*/ 372402 h 804344"/>
              <a:gd name="csX122" fmla="*/ 815316 w 858047"/>
              <a:gd name="csY122" fmla="*/ 383528 h 804344"/>
              <a:gd name="csX123" fmla="*/ 834961 w 858047"/>
              <a:gd name="csY123" fmla="*/ 388141 h 804344"/>
              <a:gd name="csX124" fmla="*/ 847723 w 858047"/>
              <a:gd name="csY124" fmla="*/ 372589 h 804344"/>
              <a:gd name="csX125" fmla="*/ 857880 w 858047"/>
              <a:gd name="csY125" fmla="*/ 295050 h 804344"/>
              <a:gd name="csX126" fmla="*/ 852485 w 858047"/>
              <a:gd name="csY126" fmla="*/ 279162 h 804344"/>
              <a:gd name="csX127" fmla="*/ 575708 w 858047"/>
              <a:gd name="csY127" fmla="*/ 329206 h 804344"/>
              <a:gd name="csX128" fmla="*/ 575708 w 858047"/>
              <a:gd name="csY128" fmla="*/ 296054 h 804344"/>
              <a:gd name="csX129" fmla="*/ 608859 w 858047"/>
              <a:gd name="csY129" fmla="*/ 296054 h 804344"/>
              <a:gd name="csX130" fmla="*/ 608859 w 858047"/>
              <a:gd name="csY130" fmla="*/ 329206 h 804344"/>
              <a:gd name="csX131" fmla="*/ 621510 w 858047"/>
              <a:gd name="csY131" fmla="*/ 354432 h 804344"/>
              <a:gd name="csX132" fmla="*/ 634123 w 858047"/>
              <a:gd name="csY132" fmla="*/ 341819 h 804344"/>
              <a:gd name="csX133" fmla="*/ 634123 w 858047"/>
              <a:gd name="csY133" fmla="*/ 283404 h 804344"/>
              <a:gd name="csX134" fmla="*/ 621510 w 858047"/>
              <a:gd name="csY134" fmla="*/ 270791 h 804344"/>
              <a:gd name="csX135" fmla="*/ 563095 w 858047"/>
              <a:gd name="csY135" fmla="*/ 270791 h 804344"/>
              <a:gd name="csX136" fmla="*/ 550482 w 858047"/>
              <a:gd name="csY136" fmla="*/ 283404 h 804344"/>
              <a:gd name="csX137" fmla="*/ 550482 w 858047"/>
              <a:gd name="csY137" fmla="*/ 328537 h 804344"/>
              <a:gd name="csX138" fmla="*/ 536901 w 858047"/>
              <a:gd name="csY138" fmla="*/ 338247 h 804344"/>
              <a:gd name="csX139" fmla="*/ 531841 w 858047"/>
              <a:gd name="csY139" fmla="*/ 347028 h 804344"/>
              <a:gd name="csX140" fmla="*/ 520009 w 858047"/>
              <a:gd name="csY140" fmla="*/ 375194 h 804344"/>
              <a:gd name="csX141" fmla="*/ 520009 w 858047"/>
              <a:gd name="csY141" fmla="*/ 221346 h 804344"/>
              <a:gd name="csX142" fmla="*/ 664674 w 858047"/>
              <a:gd name="csY142" fmla="*/ 221346 h 804344"/>
              <a:gd name="csX143" fmla="*/ 664674 w 858047"/>
              <a:gd name="csY143" fmla="*/ 401244 h 804344"/>
              <a:gd name="csX144" fmla="*/ 607302 w 858047"/>
              <a:gd name="csY144" fmla="*/ 354438 h 804344"/>
              <a:gd name="csX145" fmla="*/ 298031 w 858047"/>
              <a:gd name="csY145" fmla="*/ 522015 h 804344"/>
              <a:gd name="csX146" fmla="*/ 289659 w 858047"/>
              <a:gd name="csY146" fmla="*/ 522015 h 804344"/>
              <a:gd name="csX147" fmla="*/ 289659 w 858047"/>
              <a:gd name="csY147" fmla="*/ 364110 h 804344"/>
              <a:gd name="csX148" fmla="*/ 339406 w 858047"/>
              <a:gd name="csY148" fmla="*/ 364110 h 804344"/>
              <a:gd name="csX149" fmla="*/ 339406 w 858047"/>
              <a:gd name="csY149" fmla="*/ 453295 h 804344"/>
              <a:gd name="csX150" fmla="*/ 336429 w 858047"/>
              <a:gd name="csY150" fmla="*/ 457388 h 804344"/>
              <a:gd name="csX151" fmla="*/ 335908 w 858047"/>
              <a:gd name="csY151" fmla="*/ 458281 h 804344"/>
              <a:gd name="csX152" fmla="*/ 297994 w 858047"/>
              <a:gd name="csY152" fmla="*/ 522016 h 804344"/>
              <a:gd name="csX153" fmla="*/ 364669 w 858047"/>
              <a:gd name="csY153" fmla="*/ 364071 h 804344"/>
              <a:gd name="csX154" fmla="*/ 414415 w 858047"/>
              <a:gd name="csY154" fmla="*/ 364071 h 804344"/>
              <a:gd name="csX155" fmla="*/ 414415 w 858047"/>
              <a:gd name="csY155" fmla="*/ 467027 h 804344"/>
              <a:gd name="csX156" fmla="*/ 380296 w 858047"/>
              <a:gd name="csY156" fmla="*/ 446489 h 804344"/>
              <a:gd name="csX157" fmla="*/ 364633 w 858047"/>
              <a:gd name="csY157" fmla="*/ 441950 h 804344"/>
              <a:gd name="csX158" fmla="*/ 364633 w 858047"/>
              <a:gd name="csY158" fmla="*/ 364076 h 804344"/>
              <a:gd name="csX159" fmla="*/ 427065 w 858047"/>
              <a:gd name="csY159" fmla="*/ 338845 h 804344"/>
              <a:gd name="csX160" fmla="*/ 277085 w 858047"/>
              <a:gd name="csY160" fmla="*/ 338845 h 804344"/>
              <a:gd name="csX161" fmla="*/ 264472 w 858047"/>
              <a:gd name="csY161" fmla="*/ 351458 h 804344"/>
              <a:gd name="csX162" fmla="*/ 264472 w 858047"/>
              <a:gd name="csY162" fmla="*/ 522013 h 804344"/>
              <a:gd name="csX163" fmla="*/ 209406 w 858047"/>
              <a:gd name="csY163" fmla="*/ 522013 h 804344"/>
              <a:gd name="csX164" fmla="*/ 209406 w 858047"/>
              <a:gd name="csY164" fmla="*/ 68233 h 804344"/>
              <a:gd name="csX165" fmla="*/ 494746 w 858047"/>
              <a:gd name="csY165" fmla="*/ 68233 h 804344"/>
              <a:gd name="csX166" fmla="*/ 494746 w 858047"/>
              <a:gd name="csY166" fmla="*/ 435202 h 804344"/>
              <a:gd name="csX167" fmla="*/ 467808 w 858047"/>
              <a:gd name="csY167" fmla="*/ 499199 h 804344"/>
              <a:gd name="csX168" fmla="*/ 439680 w 858047"/>
              <a:gd name="csY168" fmla="*/ 482233 h 804344"/>
              <a:gd name="csX169" fmla="*/ 439680 w 858047"/>
              <a:gd name="csY169" fmla="*/ 351455 h 804344"/>
              <a:gd name="csX170" fmla="*/ 427067 w 858047"/>
              <a:gd name="csY170" fmla="*/ 338842 h 804344"/>
              <a:gd name="csX171" fmla="*/ 184140 w 858047"/>
              <a:gd name="csY171" fmla="*/ 221383 h 804344"/>
              <a:gd name="csX172" fmla="*/ 184140 w 858047"/>
              <a:gd name="csY172" fmla="*/ 522011 h 804344"/>
              <a:gd name="csX173" fmla="*/ 39474 w 858047"/>
              <a:gd name="csY173" fmla="*/ 522011 h 804344"/>
              <a:gd name="csX174" fmla="*/ 39474 w 858047"/>
              <a:gd name="csY174" fmla="*/ 221383 h 804344"/>
              <a:gd name="csX175" fmla="*/ 678878 w 858047"/>
              <a:gd name="csY175" fmla="*/ 178521 h 804344"/>
              <a:gd name="csX176" fmla="*/ 678878 w 858047"/>
              <a:gd name="csY176" fmla="*/ 196157 h 804344"/>
              <a:gd name="csX177" fmla="*/ 519963 w 858047"/>
              <a:gd name="csY177" fmla="*/ 196157 h 804344"/>
              <a:gd name="csX178" fmla="*/ 519963 w 858047"/>
              <a:gd name="csY178" fmla="*/ 178521 h 804344"/>
              <a:gd name="csX179" fmla="*/ 196189 w 858047"/>
              <a:gd name="csY179" fmla="*/ 25378 h 804344"/>
              <a:gd name="csX180" fmla="*/ 507942 w 858047"/>
              <a:gd name="csY180" fmla="*/ 25378 h 804344"/>
              <a:gd name="csX181" fmla="*/ 507942 w 858047"/>
              <a:gd name="csY181" fmla="*/ 43014 h 804344"/>
              <a:gd name="csX182" fmla="*/ 196189 w 858047"/>
              <a:gd name="csY182" fmla="*/ 43014 h 804344"/>
              <a:gd name="csX183" fmla="*/ 25224 w 858047"/>
              <a:gd name="csY183" fmla="*/ 178521 h 804344"/>
              <a:gd name="csX184" fmla="*/ 184140 w 858047"/>
              <a:gd name="csY184" fmla="*/ 178521 h 804344"/>
              <a:gd name="csX185" fmla="*/ 184140 w 858047"/>
              <a:gd name="csY185" fmla="*/ 196157 h 804344"/>
              <a:gd name="csX186" fmla="*/ 25224 w 858047"/>
              <a:gd name="csY186" fmla="*/ 196157 h 804344"/>
              <a:gd name="csX187" fmla="*/ 25224 w 858047"/>
              <a:gd name="csY187" fmla="*/ 564874 h 804344"/>
              <a:gd name="csX188" fmla="*/ 25224 w 858047"/>
              <a:gd name="csY188" fmla="*/ 547237 h 804344"/>
              <a:gd name="csX189" fmla="*/ 283028 w 858047"/>
              <a:gd name="csY189" fmla="*/ 547237 h 804344"/>
              <a:gd name="csX190" fmla="*/ 272535 w 858047"/>
              <a:gd name="csY190" fmla="*/ 564874 h 804344"/>
              <a:gd name="csX191" fmla="*/ 357333 w 858047"/>
              <a:gd name="csY191" fmla="*/ 547237 h 804344"/>
              <a:gd name="csX192" fmla="*/ 423748 w 858047"/>
              <a:gd name="csY192" fmla="*/ 547237 h 804344"/>
              <a:gd name="csX193" fmla="*/ 453029 w 858047"/>
              <a:gd name="csY193" fmla="*/ 564874 h 804344"/>
              <a:gd name="csX194" fmla="*/ 346845 w 858047"/>
              <a:gd name="csY194" fmla="*/ 564874 h 804344"/>
              <a:gd name="csX195" fmla="*/ 372364 w 858047"/>
              <a:gd name="csY195" fmla="*/ 522011 h 804344"/>
              <a:gd name="csX196" fmla="*/ 374857 w 858047"/>
              <a:gd name="csY196" fmla="*/ 517807 h 804344"/>
              <a:gd name="csX197" fmla="*/ 381852 w 858047"/>
              <a:gd name="csY197" fmla="*/ 522011 h 804344"/>
              <a:gd name="csX198" fmla="*/ 372327 w 858047"/>
              <a:gd name="csY198" fmla="*/ 522011 h 804344"/>
              <a:gd name="csX199" fmla="*/ 508210 w 858047"/>
              <a:gd name="csY199" fmla="*/ 564874 h 804344"/>
              <a:gd name="csX200" fmla="*/ 512265 w 858047"/>
              <a:gd name="csY200" fmla="*/ 557916 h 804344"/>
              <a:gd name="csX201" fmla="*/ 516767 w 858047"/>
              <a:gd name="csY201" fmla="*/ 547237 h 804344"/>
              <a:gd name="csX202" fmla="*/ 559555 w 858047"/>
              <a:gd name="csY202" fmla="*/ 547237 h 804344"/>
              <a:gd name="csX203" fmla="*/ 543631 w 858047"/>
              <a:gd name="csY203" fmla="*/ 564874 h 804344"/>
              <a:gd name="csX204" fmla="*/ 785368 w 858047"/>
              <a:gd name="csY204" fmla="*/ 655436 h 804344"/>
              <a:gd name="csX205" fmla="*/ 661734 w 858047"/>
              <a:gd name="csY205" fmla="*/ 779070 h 804344"/>
              <a:gd name="csX206" fmla="*/ 538099 w 858047"/>
              <a:gd name="csY206" fmla="*/ 655436 h 804344"/>
              <a:gd name="csX207" fmla="*/ 661734 w 858047"/>
              <a:gd name="csY207" fmla="*/ 531801 h 804344"/>
              <a:gd name="csX208" fmla="*/ 785368 w 858047"/>
              <a:gd name="csY208" fmla="*/ 655436 h 804344"/>
              <a:gd name="csX209" fmla="*/ 661734 w 858047"/>
              <a:gd name="csY209" fmla="*/ 506569 h 804344"/>
              <a:gd name="csX210" fmla="*/ 595765 w 858047"/>
              <a:gd name="csY210" fmla="*/ 522010 h 804344"/>
              <a:gd name="csX211" fmla="*/ 527416 w 858047"/>
              <a:gd name="csY211" fmla="*/ 522010 h 804344"/>
              <a:gd name="csX212" fmla="*/ 554242 w 858047"/>
              <a:gd name="csY212" fmla="*/ 458237 h 804344"/>
              <a:gd name="csX213" fmla="*/ 563097 w 858047"/>
              <a:gd name="csY213" fmla="*/ 461884 h 804344"/>
              <a:gd name="csX214" fmla="*/ 621512 w 858047"/>
              <a:gd name="csY214" fmla="*/ 461884 h 804344"/>
              <a:gd name="csX215" fmla="*/ 631670 w 858047"/>
              <a:gd name="csY215" fmla="*/ 456749 h 804344"/>
              <a:gd name="csX216" fmla="*/ 658012 w 858047"/>
              <a:gd name="csY216" fmla="*/ 478255 h 804344"/>
              <a:gd name="csX217" fmla="*/ 664635 w 858047"/>
              <a:gd name="csY217" fmla="*/ 482534 h 804344"/>
              <a:gd name="csX218" fmla="*/ 664635 w 858047"/>
              <a:gd name="csY218" fmla="*/ 506606 h 804344"/>
              <a:gd name="csX219" fmla="*/ 661733 w 858047"/>
              <a:gd name="csY219" fmla="*/ 506569 h 804344"/>
              <a:gd name="csX220" fmla="*/ 575711 w 858047"/>
              <a:gd name="csY220" fmla="*/ 411100 h 804344"/>
              <a:gd name="csX221" fmla="*/ 607003 w 858047"/>
              <a:gd name="csY221" fmla="*/ 436624 h 804344"/>
              <a:gd name="csX222" fmla="*/ 575711 w 858047"/>
              <a:gd name="csY222" fmla="*/ 436624 h 804344"/>
              <a:gd name="csX223" fmla="*/ 824362 w 858047"/>
              <a:gd name="csY223" fmla="*/ 356741 h 804344"/>
              <a:gd name="csX224" fmla="*/ 813236 w 858047"/>
              <a:gd name="csY224" fmla="*/ 345541 h 804344"/>
              <a:gd name="csX225" fmla="*/ 804307 w 858047"/>
              <a:gd name="csY225" fmla="*/ 341821 h 804344"/>
              <a:gd name="csX226" fmla="*/ 795340 w 858047"/>
              <a:gd name="csY226" fmla="*/ 345579 h 804344"/>
              <a:gd name="csX227" fmla="*/ 683383 w 858047"/>
              <a:gd name="csY227" fmla="*/ 458612 h 804344"/>
              <a:gd name="csX228" fmla="*/ 674304 w 858047"/>
              <a:gd name="csY228" fmla="*/ 458984 h 804344"/>
              <a:gd name="csX229" fmla="*/ 674044 w 858047"/>
              <a:gd name="csY229" fmla="*/ 458761 h 804344"/>
              <a:gd name="csX230" fmla="*/ 577384 w 858047"/>
              <a:gd name="csY230" fmla="*/ 379882 h 804344"/>
              <a:gd name="csX231" fmla="*/ 566371 w 858047"/>
              <a:gd name="csY231" fmla="*/ 377427 h 804344"/>
              <a:gd name="csX232" fmla="*/ 557777 w 858047"/>
              <a:gd name="csY232" fmla="*/ 384794 h 804344"/>
              <a:gd name="csX233" fmla="*/ 489018 w 858047"/>
              <a:gd name="csY233" fmla="*/ 548166 h 804344"/>
              <a:gd name="csX234" fmla="*/ 480311 w 858047"/>
              <a:gd name="csY234" fmla="*/ 551701 h 804344"/>
              <a:gd name="csX235" fmla="*/ 479418 w 858047"/>
              <a:gd name="csY235" fmla="*/ 551255 h 804344"/>
              <a:gd name="csX236" fmla="*/ 478451 w 858047"/>
              <a:gd name="csY236" fmla="*/ 550734 h 804344"/>
              <a:gd name="csX237" fmla="*/ 376991 w 858047"/>
              <a:gd name="csY237" fmla="*/ 489639 h 804344"/>
              <a:gd name="csX238" fmla="*/ 367391 w 858047"/>
              <a:gd name="csY238" fmla="*/ 488226 h 804344"/>
              <a:gd name="csX239" fmla="*/ 359615 w 858047"/>
              <a:gd name="csY239" fmla="*/ 494030 h 804344"/>
              <a:gd name="csX240" fmla="*/ 261460 w 858047"/>
              <a:gd name="csY240" fmla="*/ 659117 h 804344"/>
              <a:gd name="csX241" fmla="*/ 257367 w 858047"/>
              <a:gd name="csY241" fmla="*/ 662205 h 804344"/>
              <a:gd name="csX242" fmla="*/ 252307 w 858047"/>
              <a:gd name="csY242" fmla="*/ 661498 h 804344"/>
              <a:gd name="csX243" fmla="*/ 249219 w 858047"/>
              <a:gd name="csY243" fmla="*/ 657406 h 804344"/>
              <a:gd name="csX244" fmla="*/ 249926 w 858047"/>
              <a:gd name="csY244" fmla="*/ 652346 h 804344"/>
              <a:gd name="csX245" fmla="*/ 357710 w 858047"/>
              <a:gd name="csY245" fmla="*/ 471075 h 804344"/>
              <a:gd name="csX246" fmla="*/ 357897 w 858047"/>
              <a:gd name="csY246" fmla="*/ 470740 h 804344"/>
              <a:gd name="csX247" fmla="*/ 358045 w 858047"/>
              <a:gd name="csY247" fmla="*/ 470443 h 804344"/>
              <a:gd name="csX248" fmla="*/ 363812 w 858047"/>
              <a:gd name="csY248" fmla="*/ 467206 h 804344"/>
              <a:gd name="csX249" fmla="*/ 367273 w 858047"/>
              <a:gd name="csY249" fmla="*/ 468173 h 804344"/>
              <a:gd name="csX250" fmla="*/ 467247 w 858047"/>
              <a:gd name="csY250" fmla="*/ 528374 h 804344"/>
              <a:gd name="csX251" fmla="*/ 477666 w 858047"/>
              <a:gd name="csY251" fmla="*/ 529565 h 804344"/>
              <a:gd name="csX252" fmla="*/ 485367 w 858047"/>
              <a:gd name="csY252" fmla="*/ 522458 h 804344"/>
              <a:gd name="csX253" fmla="*/ 555130 w 858047"/>
              <a:gd name="csY253" fmla="*/ 356666 h 804344"/>
              <a:gd name="csX254" fmla="*/ 555354 w 858047"/>
              <a:gd name="csY254" fmla="*/ 356145 h 804344"/>
              <a:gd name="csX255" fmla="*/ 556433 w 858047"/>
              <a:gd name="csY255" fmla="*/ 354247 h 804344"/>
              <a:gd name="csX256" fmla="*/ 565809 w 858047"/>
              <a:gd name="csY256" fmla="*/ 353280 h 804344"/>
              <a:gd name="csX257" fmla="*/ 669241 w 858047"/>
              <a:gd name="csY257" fmla="*/ 437703 h 804344"/>
              <a:gd name="csX258" fmla="*/ 686170 w 858047"/>
              <a:gd name="csY258" fmla="*/ 436810 h 804344"/>
              <a:gd name="csX259" fmla="*/ 785992 w 858047"/>
              <a:gd name="csY259" fmla="*/ 336016 h 804344"/>
              <a:gd name="csX260" fmla="*/ 785954 w 858047"/>
              <a:gd name="csY260" fmla="*/ 318231 h 804344"/>
              <a:gd name="csX261" fmla="*/ 774643 w 858047"/>
              <a:gd name="csY261" fmla="*/ 306846 h 804344"/>
              <a:gd name="csX262" fmla="*/ 831756 w 858047"/>
              <a:gd name="csY262" fmla="*/ 299665 h 804344"/>
              <a:gd name="csX263" fmla="*/ 824278 w 858047"/>
              <a:gd name="csY263" fmla="*/ 356741 h 804344"/>
              <a:gd name="csX264" fmla="*/ 550775 w 858047"/>
              <a:gd name="csY264" fmla="*/ 655436 h 804344"/>
              <a:gd name="csX265" fmla="*/ 661722 w 858047"/>
              <a:gd name="csY265" fmla="*/ 766383 h 804344"/>
              <a:gd name="csX266" fmla="*/ 772669 w 858047"/>
              <a:gd name="csY266" fmla="*/ 655436 h 804344"/>
              <a:gd name="csX267" fmla="*/ 661722 w 858047"/>
              <a:gd name="csY267" fmla="*/ 544488 h 804344"/>
              <a:gd name="csX268" fmla="*/ 550775 w 858047"/>
              <a:gd name="csY268" fmla="*/ 655436 h 804344"/>
              <a:gd name="csX269" fmla="*/ 747447 w 858047"/>
              <a:gd name="csY269" fmla="*/ 655436 h 804344"/>
              <a:gd name="csX270" fmla="*/ 661722 w 858047"/>
              <a:gd name="csY270" fmla="*/ 741161 h 804344"/>
              <a:gd name="csX271" fmla="*/ 575997 w 858047"/>
              <a:gd name="csY271" fmla="*/ 655436 h 804344"/>
              <a:gd name="csX272" fmla="*/ 661722 w 858047"/>
              <a:gd name="csY272" fmla="*/ 569711 h 804344"/>
              <a:gd name="csX273" fmla="*/ 747447 w 858047"/>
              <a:gd name="csY273" fmla="*/ 655436 h 804344"/>
              <a:gd name="csX274" fmla="*/ 649111 w 858047"/>
              <a:gd name="csY274" fmla="*/ 586044 h 804344"/>
              <a:gd name="csX275" fmla="*/ 649111 w 858047"/>
              <a:gd name="csY275" fmla="*/ 590100 h 804344"/>
              <a:gd name="csX276" fmla="*/ 621727 w 858047"/>
              <a:gd name="csY276" fmla="*/ 628051 h 804344"/>
              <a:gd name="csX277" fmla="*/ 633596 w 858047"/>
              <a:gd name="csY277" fmla="*/ 656514 h 804344"/>
              <a:gd name="csX278" fmla="*/ 649111 w 858047"/>
              <a:gd name="csY278" fmla="*/ 666077 h 804344"/>
              <a:gd name="csX279" fmla="*/ 649111 w 858047"/>
              <a:gd name="csY279" fmla="*/ 690447 h 804344"/>
              <a:gd name="csX280" fmla="*/ 646953 w 858047"/>
              <a:gd name="csY280" fmla="*/ 682969 h 804344"/>
              <a:gd name="csX281" fmla="*/ 634489 w 858047"/>
              <a:gd name="csY281" fmla="*/ 670207 h 804344"/>
              <a:gd name="csX282" fmla="*/ 621727 w 858047"/>
              <a:gd name="csY282" fmla="*/ 682671 h 804344"/>
              <a:gd name="csX283" fmla="*/ 633261 w 858047"/>
              <a:gd name="csY283" fmla="*/ 710874 h 804344"/>
              <a:gd name="csX284" fmla="*/ 649111 w 858047"/>
              <a:gd name="csY284" fmla="*/ 720771 h 804344"/>
              <a:gd name="csX285" fmla="*/ 649111 w 858047"/>
              <a:gd name="csY285" fmla="*/ 724827 h 804344"/>
              <a:gd name="csX286" fmla="*/ 661724 w 858047"/>
              <a:gd name="csY286" fmla="*/ 737440 h 804344"/>
              <a:gd name="csX287" fmla="*/ 674337 w 858047"/>
              <a:gd name="csY287" fmla="*/ 724827 h 804344"/>
              <a:gd name="csX288" fmla="*/ 674337 w 858047"/>
              <a:gd name="csY288" fmla="*/ 720771 h 804344"/>
              <a:gd name="csX289" fmla="*/ 701722 w 858047"/>
              <a:gd name="csY289" fmla="*/ 682820 h 804344"/>
              <a:gd name="csX290" fmla="*/ 689853 w 858047"/>
              <a:gd name="csY290" fmla="*/ 654357 h 804344"/>
              <a:gd name="csX291" fmla="*/ 674337 w 858047"/>
              <a:gd name="csY291" fmla="*/ 644794 h 804344"/>
              <a:gd name="csX292" fmla="*/ 674337 w 858047"/>
              <a:gd name="csY292" fmla="*/ 620424 h 804344"/>
              <a:gd name="csX293" fmla="*/ 676495 w 858047"/>
              <a:gd name="csY293" fmla="*/ 627902 h 804344"/>
              <a:gd name="csX294" fmla="*/ 688960 w 858047"/>
              <a:gd name="csY294" fmla="*/ 640664 h 804344"/>
              <a:gd name="csX295" fmla="*/ 689109 w 858047"/>
              <a:gd name="csY295" fmla="*/ 640664 h 804344"/>
              <a:gd name="csX296" fmla="*/ 701722 w 858047"/>
              <a:gd name="csY296" fmla="*/ 628200 h 804344"/>
              <a:gd name="csX297" fmla="*/ 690188 w 858047"/>
              <a:gd name="csY297" fmla="*/ 600034 h 804344"/>
              <a:gd name="csX298" fmla="*/ 674337 w 858047"/>
              <a:gd name="csY298" fmla="*/ 590137 h 804344"/>
              <a:gd name="csX299" fmla="*/ 674337 w 858047"/>
              <a:gd name="csY299" fmla="*/ 586081 h 804344"/>
              <a:gd name="csX300" fmla="*/ 661724 w 858047"/>
              <a:gd name="csY300" fmla="*/ 573468 h 804344"/>
              <a:gd name="csX301" fmla="*/ 649111 w 858047"/>
              <a:gd name="csY301" fmla="*/ 586081 h 804344"/>
              <a:gd name="csX302" fmla="*/ 646953 w 858047"/>
              <a:gd name="csY302" fmla="*/ 628051 h 804344"/>
              <a:gd name="csX303" fmla="*/ 649111 w 858047"/>
              <a:gd name="csY303" fmla="*/ 620424 h 804344"/>
              <a:gd name="csX304" fmla="*/ 649111 w 858047"/>
              <a:gd name="csY304" fmla="*/ 635679 h 804344"/>
              <a:gd name="csX305" fmla="*/ 646953 w 858047"/>
              <a:gd name="csY305" fmla="*/ 628014 h 804344"/>
              <a:gd name="csX306" fmla="*/ 676496 w 858047"/>
              <a:gd name="csY306" fmla="*/ 682820 h 804344"/>
              <a:gd name="csX307" fmla="*/ 674338 w 858047"/>
              <a:gd name="csY307" fmla="*/ 690447 h 804344"/>
              <a:gd name="csX308" fmla="*/ 674338 w 858047"/>
              <a:gd name="csY308" fmla="*/ 675192 h 804344"/>
              <a:gd name="csX309" fmla="*/ 676496 w 858047"/>
              <a:gd name="csY309" fmla="*/ 682819 h 804344"/>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 ang="0">
                <a:pos x="csX42" y="csY42"/>
              </a:cxn>
              <a:cxn ang="0">
                <a:pos x="csX43" y="csY43"/>
              </a:cxn>
              <a:cxn ang="0">
                <a:pos x="csX44" y="csY44"/>
              </a:cxn>
              <a:cxn ang="0">
                <a:pos x="csX45" y="csY45"/>
              </a:cxn>
              <a:cxn ang="0">
                <a:pos x="csX46" y="csY46"/>
              </a:cxn>
              <a:cxn ang="0">
                <a:pos x="csX47" y="csY47"/>
              </a:cxn>
              <a:cxn ang="0">
                <a:pos x="csX48" y="csY48"/>
              </a:cxn>
              <a:cxn ang="0">
                <a:pos x="csX49" y="csY49"/>
              </a:cxn>
              <a:cxn ang="0">
                <a:pos x="csX50" y="csY50"/>
              </a:cxn>
              <a:cxn ang="0">
                <a:pos x="csX51" y="csY51"/>
              </a:cxn>
              <a:cxn ang="0">
                <a:pos x="csX52" y="csY52"/>
              </a:cxn>
              <a:cxn ang="0">
                <a:pos x="csX53" y="csY53"/>
              </a:cxn>
              <a:cxn ang="0">
                <a:pos x="csX54" y="csY54"/>
              </a:cxn>
              <a:cxn ang="0">
                <a:pos x="csX55" y="csY55"/>
              </a:cxn>
              <a:cxn ang="0">
                <a:pos x="csX56" y="csY56"/>
              </a:cxn>
              <a:cxn ang="0">
                <a:pos x="csX57" y="csY57"/>
              </a:cxn>
              <a:cxn ang="0">
                <a:pos x="csX58" y="csY58"/>
              </a:cxn>
              <a:cxn ang="0">
                <a:pos x="csX59" y="csY59"/>
              </a:cxn>
              <a:cxn ang="0">
                <a:pos x="csX60" y="csY60"/>
              </a:cxn>
              <a:cxn ang="0">
                <a:pos x="csX61" y="csY61"/>
              </a:cxn>
              <a:cxn ang="0">
                <a:pos x="csX62" y="csY62"/>
              </a:cxn>
              <a:cxn ang="0">
                <a:pos x="csX63" y="csY63"/>
              </a:cxn>
              <a:cxn ang="0">
                <a:pos x="csX64" y="csY64"/>
              </a:cxn>
              <a:cxn ang="0">
                <a:pos x="csX65" y="csY65"/>
              </a:cxn>
              <a:cxn ang="0">
                <a:pos x="csX66" y="csY66"/>
              </a:cxn>
              <a:cxn ang="0">
                <a:pos x="csX67" y="csY67"/>
              </a:cxn>
              <a:cxn ang="0">
                <a:pos x="csX68" y="csY68"/>
              </a:cxn>
              <a:cxn ang="0">
                <a:pos x="csX69" y="csY69"/>
              </a:cxn>
              <a:cxn ang="0">
                <a:pos x="csX70" y="csY70"/>
              </a:cxn>
              <a:cxn ang="0">
                <a:pos x="csX71" y="csY71"/>
              </a:cxn>
              <a:cxn ang="0">
                <a:pos x="csX72" y="csY72"/>
              </a:cxn>
              <a:cxn ang="0">
                <a:pos x="csX73" y="csY73"/>
              </a:cxn>
              <a:cxn ang="0">
                <a:pos x="csX74" y="csY74"/>
              </a:cxn>
              <a:cxn ang="0">
                <a:pos x="csX75" y="csY75"/>
              </a:cxn>
              <a:cxn ang="0">
                <a:pos x="csX76" y="csY76"/>
              </a:cxn>
              <a:cxn ang="0">
                <a:pos x="csX77" y="csY77"/>
              </a:cxn>
              <a:cxn ang="0">
                <a:pos x="csX78" y="csY78"/>
              </a:cxn>
              <a:cxn ang="0">
                <a:pos x="csX79" y="csY79"/>
              </a:cxn>
              <a:cxn ang="0">
                <a:pos x="csX80" y="csY80"/>
              </a:cxn>
              <a:cxn ang="0">
                <a:pos x="csX81" y="csY81"/>
              </a:cxn>
              <a:cxn ang="0">
                <a:pos x="csX82" y="csY82"/>
              </a:cxn>
              <a:cxn ang="0">
                <a:pos x="csX83" y="csY83"/>
              </a:cxn>
              <a:cxn ang="0">
                <a:pos x="csX84" y="csY84"/>
              </a:cxn>
              <a:cxn ang="0">
                <a:pos x="csX85" y="csY85"/>
              </a:cxn>
              <a:cxn ang="0">
                <a:pos x="csX86" y="csY86"/>
              </a:cxn>
              <a:cxn ang="0">
                <a:pos x="csX87" y="csY87"/>
              </a:cxn>
              <a:cxn ang="0">
                <a:pos x="csX88" y="csY88"/>
              </a:cxn>
              <a:cxn ang="0">
                <a:pos x="csX89" y="csY89"/>
              </a:cxn>
              <a:cxn ang="0">
                <a:pos x="csX90" y="csY90"/>
              </a:cxn>
              <a:cxn ang="0">
                <a:pos x="csX91" y="csY91"/>
              </a:cxn>
              <a:cxn ang="0">
                <a:pos x="csX92" y="csY92"/>
              </a:cxn>
              <a:cxn ang="0">
                <a:pos x="csX93" y="csY93"/>
              </a:cxn>
              <a:cxn ang="0">
                <a:pos x="csX94" y="csY94"/>
              </a:cxn>
              <a:cxn ang="0">
                <a:pos x="csX95" y="csY95"/>
              </a:cxn>
              <a:cxn ang="0">
                <a:pos x="csX96" y="csY96"/>
              </a:cxn>
              <a:cxn ang="0">
                <a:pos x="csX97" y="csY97"/>
              </a:cxn>
              <a:cxn ang="0">
                <a:pos x="csX98" y="csY98"/>
              </a:cxn>
              <a:cxn ang="0">
                <a:pos x="csX99" y="csY99"/>
              </a:cxn>
              <a:cxn ang="0">
                <a:pos x="csX100" y="csY100"/>
              </a:cxn>
              <a:cxn ang="0">
                <a:pos x="csX101" y="csY101"/>
              </a:cxn>
              <a:cxn ang="0">
                <a:pos x="csX102" y="csY102"/>
              </a:cxn>
              <a:cxn ang="0">
                <a:pos x="csX103" y="csY103"/>
              </a:cxn>
              <a:cxn ang="0">
                <a:pos x="csX104" y="csY104"/>
              </a:cxn>
              <a:cxn ang="0">
                <a:pos x="csX105" y="csY105"/>
              </a:cxn>
              <a:cxn ang="0">
                <a:pos x="csX106" y="csY106"/>
              </a:cxn>
              <a:cxn ang="0">
                <a:pos x="csX107" y="csY107"/>
              </a:cxn>
              <a:cxn ang="0">
                <a:pos x="csX108" y="csY108"/>
              </a:cxn>
              <a:cxn ang="0">
                <a:pos x="csX109" y="csY109"/>
              </a:cxn>
              <a:cxn ang="0">
                <a:pos x="csX110" y="csY110"/>
              </a:cxn>
              <a:cxn ang="0">
                <a:pos x="csX111" y="csY111"/>
              </a:cxn>
              <a:cxn ang="0">
                <a:pos x="csX112" y="csY112"/>
              </a:cxn>
              <a:cxn ang="0">
                <a:pos x="csX113" y="csY113"/>
              </a:cxn>
              <a:cxn ang="0">
                <a:pos x="csX114" y="csY114"/>
              </a:cxn>
              <a:cxn ang="0">
                <a:pos x="csX115" y="csY115"/>
              </a:cxn>
              <a:cxn ang="0">
                <a:pos x="csX116" y="csY116"/>
              </a:cxn>
              <a:cxn ang="0">
                <a:pos x="csX117" y="csY117"/>
              </a:cxn>
              <a:cxn ang="0">
                <a:pos x="csX118" y="csY118"/>
              </a:cxn>
              <a:cxn ang="0">
                <a:pos x="csX119" y="csY119"/>
              </a:cxn>
              <a:cxn ang="0">
                <a:pos x="csX120" y="csY120"/>
              </a:cxn>
              <a:cxn ang="0">
                <a:pos x="csX121" y="csY121"/>
              </a:cxn>
              <a:cxn ang="0">
                <a:pos x="csX122" y="csY122"/>
              </a:cxn>
              <a:cxn ang="0">
                <a:pos x="csX123" y="csY123"/>
              </a:cxn>
              <a:cxn ang="0">
                <a:pos x="csX124" y="csY124"/>
              </a:cxn>
              <a:cxn ang="0">
                <a:pos x="csX125" y="csY125"/>
              </a:cxn>
              <a:cxn ang="0">
                <a:pos x="csX126" y="csY126"/>
              </a:cxn>
              <a:cxn ang="0">
                <a:pos x="csX127" y="csY127"/>
              </a:cxn>
              <a:cxn ang="0">
                <a:pos x="csX128" y="csY128"/>
              </a:cxn>
              <a:cxn ang="0">
                <a:pos x="csX129" y="csY129"/>
              </a:cxn>
              <a:cxn ang="0">
                <a:pos x="csX130" y="csY130"/>
              </a:cxn>
              <a:cxn ang="0">
                <a:pos x="csX131" y="csY131"/>
              </a:cxn>
              <a:cxn ang="0">
                <a:pos x="csX132" y="csY132"/>
              </a:cxn>
              <a:cxn ang="0">
                <a:pos x="csX133" y="csY133"/>
              </a:cxn>
              <a:cxn ang="0">
                <a:pos x="csX134" y="csY134"/>
              </a:cxn>
              <a:cxn ang="0">
                <a:pos x="csX135" y="csY135"/>
              </a:cxn>
              <a:cxn ang="0">
                <a:pos x="csX136" y="csY136"/>
              </a:cxn>
              <a:cxn ang="0">
                <a:pos x="csX137" y="csY137"/>
              </a:cxn>
              <a:cxn ang="0">
                <a:pos x="csX138" y="csY138"/>
              </a:cxn>
              <a:cxn ang="0">
                <a:pos x="csX139" y="csY139"/>
              </a:cxn>
              <a:cxn ang="0">
                <a:pos x="csX140" y="csY140"/>
              </a:cxn>
              <a:cxn ang="0">
                <a:pos x="csX141" y="csY141"/>
              </a:cxn>
              <a:cxn ang="0">
                <a:pos x="csX142" y="csY142"/>
              </a:cxn>
              <a:cxn ang="0">
                <a:pos x="csX143" y="csY143"/>
              </a:cxn>
              <a:cxn ang="0">
                <a:pos x="csX144" y="csY144"/>
              </a:cxn>
              <a:cxn ang="0">
                <a:pos x="csX145" y="csY145"/>
              </a:cxn>
              <a:cxn ang="0">
                <a:pos x="csX146" y="csY146"/>
              </a:cxn>
              <a:cxn ang="0">
                <a:pos x="csX147" y="csY147"/>
              </a:cxn>
              <a:cxn ang="0">
                <a:pos x="csX148" y="csY148"/>
              </a:cxn>
              <a:cxn ang="0">
                <a:pos x="csX149" y="csY149"/>
              </a:cxn>
              <a:cxn ang="0">
                <a:pos x="csX150" y="csY150"/>
              </a:cxn>
              <a:cxn ang="0">
                <a:pos x="csX151" y="csY151"/>
              </a:cxn>
              <a:cxn ang="0">
                <a:pos x="csX152" y="csY152"/>
              </a:cxn>
              <a:cxn ang="0">
                <a:pos x="csX153" y="csY153"/>
              </a:cxn>
              <a:cxn ang="0">
                <a:pos x="csX154" y="csY154"/>
              </a:cxn>
              <a:cxn ang="0">
                <a:pos x="csX155" y="csY155"/>
              </a:cxn>
              <a:cxn ang="0">
                <a:pos x="csX156" y="csY156"/>
              </a:cxn>
              <a:cxn ang="0">
                <a:pos x="csX157" y="csY157"/>
              </a:cxn>
              <a:cxn ang="0">
                <a:pos x="csX158" y="csY158"/>
              </a:cxn>
              <a:cxn ang="0">
                <a:pos x="csX159" y="csY159"/>
              </a:cxn>
              <a:cxn ang="0">
                <a:pos x="csX160" y="csY160"/>
              </a:cxn>
              <a:cxn ang="0">
                <a:pos x="csX161" y="csY161"/>
              </a:cxn>
              <a:cxn ang="0">
                <a:pos x="csX162" y="csY162"/>
              </a:cxn>
              <a:cxn ang="0">
                <a:pos x="csX163" y="csY163"/>
              </a:cxn>
              <a:cxn ang="0">
                <a:pos x="csX164" y="csY164"/>
              </a:cxn>
              <a:cxn ang="0">
                <a:pos x="csX165" y="csY165"/>
              </a:cxn>
              <a:cxn ang="0">
                <a:pos x="csX166" y="csY166"/>
              </a:cxn>
              <a:cxn ang="0">
                <a:pos x="csX167" y="csY167"/>
              </a:cxn>
              <a:cxn ang="0">
                <a:pos x="csX168" y="csY168"/>
              </a:cxn>
              <a:cxn ang="0">
                <a:pos x="csX169" y="csY169"/>
              </a:cxn>
              <a:cxn ang="0">
                <a:pos x="csX170" y="csY170"/>
              </a:cxn>
              <a:cxn ang="0">
                <a:pos x="csX171" y="csY171"/>
              </a:cxn>
              <a:cxn ang="0">
                <a:pos x="csX172" y="csY172"/>
              </a:cxn>
              <a:cxn ang="0">
                <a:pos x="csX173" y="csY173"/>
              </a:cxn>
              <a:cxn ang="0">
                <a:pos x="csX174" y="csY174"/>
              </a:cxn>
              <a:cxn ang="0">
                <a:pos x="csX175" y="csY175"/>
              </a:cxn>
              <a:cxn ang="0">
                <a:pos x="csX176" y="csY176"/>
              </a:cxn>
              <a:cxn ang="0">
                <a:pos x="csX177" y="csY177"/>
              </a:cxn>
              <a:cxn ang="0">
                <a:pos x="csX178" y="csY178"/>
              </a:cxn>
              <a:cxn ang="0">
                <a:pos x="csX179" y="csY179"/>
              </a:cxn>
              <a:cxn ang="0">
                <a:pos x="csX180" y="csY180"/>
              </a:cxn>
              <a:cxn ang="0">
                <a:pos x="csX181" y="csY181"/>
              </a:cxn>
              <a:cxn ang="0">
                <a:pos x="csX182" y="csY182"/>
              </a:cxn>
              <a:cxn ang="0">
                <a:pos x="csX183" y="csY183"/>
              </a:cxn>
              <a:cxn ang="0">
                <a:pos x="csX184" y="csY184"/>
              </a:cxn>
              <a:cxn ang="0">
                <a:pos x="csX185" y="csY185"/>
              </a:cxn>
              <a:cxn ang="0">
                <a:pos x="csX186" y="csY186"/>
              </a:cxn>
              <a:cxn ang="0">
                <a:pos x="csX187" y="csY187"/>
              </a:cxn>
              <a:cxn ang="0">
                <a:pos x="csX188" y="csY188"/>
              </a:cxn>
              <a:cxn ang="0">
                <a:pos x="csX189" y="csY189"/>
              </a:cxn>
              <a:cxn ang="0">
                <a:pos x="csX190" y="csY190"/>
              </a:cxn>
              <a:cxn ang="0">
                <a:pos x="csX191" y="csY191"/>
              </a:cxn>
              <a:cxn ang="0">
                <a:pos x="csX192" y="csY192"/>
              </a:cxn>
              <a:cxn ang="0">
                <a:pos x="csX193" y="csY193"/>
              </a:cxn>
              <a:cxn ang="0">
                <a:pos x="csX194" y="csY194"/>
              </a:cxn>
              <a:cxn ang="0">
                <a:pos x="csX195" y="csY195"/>
              </a:cxn>
              <a:cxn ang="0">
                <a:pos x="csX196" y="csY196"/>
              </a:cxn>
              <a:cxn ang="0">
                <a:pos x="csX197" y="csY197"/>
              </a:cxn>
              <a:cxn ang="0">
                <a:pos x="csX198" y="csY198"/>
              </a:cxn>
              <a:cxn ang="0">
                <a:pos x="csX199" y="csY199"/>
              </a:cxn>
              <a:cxn ang="0">
                <a:pos x="csX200" y="csY200"/>
              </a:cxn>
              <a:cxn ang="0">
                <a:pos x="csX201" y="csY201"/>
              </a:cxn>
              <a:cxn ang="0">
                <a:pos x="csX202" y="csY202"/>
              </a:cxn>
              <a:cxn ang="0">
                <a:pos x="csX203" y="csY203"/>
              </a:cxn>
              <a:cxn ang="0">
                <a:pos x="csX204" y="csY204"/>
              </a:cxn>
              <a:cxn ang="0">
                <a:pos x="csX205" y="csY205"/>
              </a:cxn>
              <a:cxn ang="0">
                <a:pos x="csX206" y="csY206"/>
              </a:cxn>
              <a:cxn ang="0">
                <a:pos x="csX207" y="csY207"/>
              </a:cxn>
              <a:cxn ang="0">
                <a:pos x="csX208" y="csY208"/>
              </a:cxn>
              <a:cxn ang="0">
                <a:pos x="csX209" y="csY209"/>
              </a:cxn>
              <a:cxn ang="0">
                <a:pos x="csX210" y="csY210"/>
              </a:cxn>
              <a:cxn ang="0">
                <a:pos x="csX211" y="csY211"/>
              </a:cxn>
              <a:cxn ang="0">
                <a:pos x="csX212" y="csY212"/>
              </a:cxn>
              <a:cxn ang="0">
                <a:pos x="csX213" y="csY213"/>
              </a:cxn>
              <a:cxn ang="0">
                <a:pos x="csX214" y="csY214"/>
              </a:cxn>
              <a:cxn ang="0">
                <a:pos x="csX215" y="csY215"/>
              </a:cxn>
              <a:cxn ang="0">
                <a:pos x="csX216" y="csY216"/>
              </a:cxn>
              <a:cxn ang="0">
                <a:pos x="csX217" y="csY217"/>
              </a:cxn>
              <a:cxn ang="0">
                <a:pos x="csX218" y="csY218"/>
              </a:cxn>
              <a:cxn ang="0">
                <a:pos x="csX219" y="csY219"/>
              </a:cxn>
              <a:cxn ang="0">
                <a:pos x="csX220" y="csY220"/>
              </a:cxn>
              <a:cxn ang="0">
                <a:pos x="csX221" y="csY221"/>
              </a:cxn>
              <a:cxn ang="0">
                <a:pos x="csX222" y="csY222"/>
              </a:cxn>
              <a:cxn ang="0">
                <a:pos x="csX223" y="csY223"/>
              </a:cxn>
              <a:cxn ang="0">
                <a:pos x="csX224" y="csY224"/>
              </a:cxn>
              <a:cxn ang="0">
                <a:pos x="csX225" y="csY225"/>
              </a:cxn>
              <a:cxn ang="0">
                <a:pos x="csX226" y="csY226"/>
              </a:cxn>
              <a:cxn ang="0">
                <a:pos x="csX227" y="csY227"/>
              </a:cxn>
              <a:cxn ang="0">
                <a:pos x="csX228" y="csY228"/>
              </a:cxn>
              <a:cxn ang="0">
                <a:pos x="csX229" y="csY229"/>
              </a:cxn>
              <a:cxn ang="0">
                <a:pos x="csX230" y="csY230"/>
              </a:cxn>
              <a:cxn ang="0">
                <a:pos x="csX231" y="csY231"/>
              </a:cxn>
              <a:cxn ang="0">
                <a:pos x="csX232" y="csY232"/>
              </a:cxn>
              <a:cxn ang="0">
                <a:pos x="csX233" y="csY233"/>
              </a:cxn>
              <a:cxn ang="0">
                <a:pos x="csX234" y="csY234"/>
              </a:cxn>
              <a:cxn ang="0">
                <a:pos x="csX235" y="csY235"/>
              </a:cxn>
              <a:cxn ang="0">
                <a:pos x="csX236" y="csY236"/>
              </a:cxn>
              <a:cxn ang="0">
                <a:pos x="csX237" y="csY237"/>
              </a:cxn>
              <a:cxn ang="0">
                <a:pos x="csX238" y="csY238"/>
              </a:cxn>
              <a:cxn ang="0">
                <a:pos x="csX239" y="csY239"/>
              </a:cxn>
              <a:cxn ang="0">
                <a:pos x="csX240" y="csY240"/>
              </a:cxn>
              <a:cxn ang="0">
                <a:pos x="csX241" y="csY241"/>
              </a:cxn>
              <a:cxn ang="0">
                <a:pos x="csX242" y="csY242"/>
              </a:cxn>
              <a:cxn ang="0">
                <a:pos x="csX243" y="csY243"/>
              </a:cxn>
              <a:cxn ang="0">
                <a:pos x="csX244" y="csY244"/>
              </a:cxn>
              <a:cxn ang="0">
                <a:pos x="csX245" y="csY245"/>
              </a:cxn>
              <a:cxn ang="0">
                <a:pos x="csX246" y="csY246"/>
              </a:cxn>
              <a:cxn ang="0">
                <a:pos x="csX247" y="csY247"/>
              </a:cxn>
              <a:cxn ang="0">
                <a:pos x="csX248" y="csY248"/>
              </a:cxn>
              <a:cxn ang="0">
                <a:pos x="csX249" y="csY249"/>
              </a:cxn>
              <a:cxn ang="0">
                <a:pos x="csX250" y="csY250"/>
              </a:cxn>
              <a:cxn ang="0">
                <a:pos x="csX251" y="csY251"/>
              </a:cxn>
              <a:cxn ang="0">
                <a:pos x="csX252" y="csY252"/>
              </a:cxn>
              <a:cxn ang="0">
                <a:pos x="csX253" y="csY253"/>
              </a:cxn>
              <a:cxn ang="0">
                <a:pos x="csX254" y="csY254"/>
              </a:cxn>
              <a:cxn ang="0">
                <a:pos x="csX255" y="csY255"/>
              </a:cxn>
              <a:cxn ang="0">
                <a:pos x="csX256" y="csY256"/>
              </a:cxn>
              <a:cxn ang="0">
                <a:pos x="csX257" y="csY257"/>
              </a:cxn>
              <a:cxn ang="0">
                <a:pos x="csX258" y="csY258"/>
              </a:cxn>
              <a:cxn ang="0">
                <a:pos x="csX259" y="csY259"/>
              </a:cxn>
              <a:cxn ang="0">
                <a:pos x="csX260" y="csY260"/>
              </a:cxn>
              <a:cxn ang="0">
                <a:pos x="csX261" y="csY261"/>
              </a:cxn>
              <a:cxn ang="0">
                <a:pos x="csX262" y="csY262"/>
              </a:cxn>
              <a:cxn ang="0">
                <a:pos x="csX263" y="csY263"/>
              </a:cxn>
              <a:cxn ang="0">
                <a:pos x="csX264" y="csY264"/>
              </a:cxn>
              <a:cxn ang="0">
                <a:pos x="csX265" y="csY265"/>
              </a:cxn>
              <a:cxn ang="0">
                <a:pos x="csX266" y="csY266"/>
              </a:cxn>
              <a:cxn ang="0">
                <a:pos x="csX267" y="csY267"/>
              </a:cxn>
              <a:cxn ang="0">
                <a:pos x="csX268" y="csY268"/>
              </a:cxn>
              <a:cxn ang="0">
                <a:pos x="csX269" y="csY269"/>
              </a:cxn>
              <a:cxn ang="0">
                <a:pos x="csX270" y="csY270"/>
              </a:cxn>
              <a:cxn ang="0">
                <a:pos x="csX271" y="csY271"/>
              </a:cxn>
              <a:cxn ang="0">
                <a:pos x="csX272" y="csY272"/>
              </a:cxn>
              <a:cxn ang="0">
                <a:pos x="csX273" y="csY273"/>
              </a:cxn>
              <a:cxn ang="0">
                <a:pos x="csX274" y="csY274"/>
              </a:cxn>
              <a:cxn ang="0">
                <a:pos x="csX275" y="csY275"/>
              </a:cxn>
              <a:cxn ang="0">
                <a:pos x="csX276" y="csY276"/>
              </a:cxn>
              <a:cxn ang="0">
                <a:pos x="csX277" y="csY277"/>
              </a:cxn>
              <a:cxn ang="0">
                <a:pos x="csX278" y="csY278"/>
              </a:cxn>
              <a:cxn ang="0">
                <a:pos x="csX279" y="csY279"/>
              </a:cxn>
              <a:cxn ang="0">
                <a:pos x="csX280" y="csY280"/>
              </a:cxn>
              <a:cxn ang="0">
                <a:pos x="csX281" y="csY281"/>
              </a:cxn>
              <a:cxn ang="0">
                <a:pos x="csX282" y="csY282"/>
              </a:cxn>
              <a:cxn ang="0">
                <a:pos x="csX283" y="csY283"/>
              </a:cxn>
              <a:cxn ang="0">
                <a:pos x="csX284" y="csY284"/>
              </a:cxn>
              <a:cxn ang="0">
                <a:pos x="csX285" y="csY285"/>
              </a:cxn>
              <a:cxn ang="0">
                <a:pos x="csX286" y="csY286"/>
              </a:cxn>
              <a:cxn ang="0">
                <a:pos x="csX287" y="csY287"/>
              </a:cxn>
              <a:cxn ang="0">
                <a:pos x="csX288" y="csY288"/>
              </a:cxn>
              <a:cxn ang="0">
                <a:pos x="csX289" y="csY289"/>
              </a:cxn>
              <a:cxn ang="0">
                <a:pos x="csX290" y="csY290"/>
              </a:cxn>
              <a:cxn ang="0">
                <a:pos x="csX291" y="csY291"/>
              </a:cxn>
              <a:cxn ang="0">
                <a:pos x="csX292" y="csY292"/>
              </a:cxn>
              <a:cxn ang="0">
                <a:pos x="csX293" y="csY293"/>
              </a:cxn>
              <a:cxn ang="0">
                <a:pos x="csX294" y="csY294"/>
              </a:cxn>
              <a:cxn ang="0">
                <a:pos x="csX295" y="csY295"/>
              </a:cxn>
              <a:cxn ang="0">
                <a:pos x="csX296" y="csY296"/>
              </a:cxn>
              <a:cxn ang="0">
                <a:pos x="csX297" y="csY297"/>
              </a:cxn>
              <a:cxn ang="0">
                <a:pos x="csX298" y="csY298"/>
              </a:cxn>
              <a:cxn ang="0">
                <a:pos x="csX299" y="csY299"/>
              </a:cxn>
              <a:cxn ang="0">
                <a:pos x="csX300" y="csY300"/>
              </a:cxn>
              <a:cxn ang="0">
                <a:pos x="csX301" y="csY301"/>
              </a:cxn>
              <a:cxn ang="0">
                <a:pos x="csX302" y="csY302"/>
              </a:cxn>
              <a:cxn ang="0">
                <a:pos x="csX303" y="csY303"/>
              </a:cxn>
              <a:cxn ang="0">
                <a:pos x="csX304" y="csY304"/>
              </a:cxn>
              <a:cxn ang="0">
                <a:pos x="csX305" y="csY305"/>
              </a:cxn>
              <a:cxn ang="0">
                <a:pos x="csX306" y="csY306"/>
              </a:cxn>
              <a:cxn ang="0">
                <a:pos x="csX307" y="csY307"/>
              </a:cxn>
              <a:cxn ang="0">
                <a:pos x="csX308" y="csY308"/>
              </a:cxn>
              <a:cxn ang="0">
                <a:pos x="csX309" y="csY309"/>
              </a:cxn>
            </a:cxnLst>
            <a:rect l="l" t="t" r="r" b="b"/>
            <a:pathLst>
              <a:path w="858047" h="804344">
                <a:moveTo>
                  <a:pt x="82635" y="354432"/>
                </a:moveTo>
                <a:lnTo>
                  <a:pt x="141050" y="354432"/>
                </a:lnTo>
                <a:cubicBezTo>
                  <a:pt x="148008" y="354432"/>
                  <a:pt x="153663" y="348777"/>
                  <a:pt x="153663" y="341819"/>
                </a:cubicBezTo>
                <a:lnTo>
                  <a:pt x="153663" y="283404"/>
                </a:lnTo>
                <a:cubicBezTo>
                  <a:pt x="153663" y="276446"/>
                  <a:pt x="148008" y="270791"/>
                  <a:pt x="141050" y="270791"/>
                </a:cubicBezTo>
                <a:lnTo>
                  <a:pt x="82635" y="270791"/>
                </a:lnTo>
                <a:cubicBezTo>
                  <a:pt x="75678" y="270791"/>
                  <a:pt x="70022" y="276447"/>
                  <a:pt x="70022" y="283404"/>
                </a:cubicBezTo>
                <a:lnTo>
                  <a:pt x="70022" y="341819"/>
                </a:lnTo>
                <a:cubicBezTo>
                  <a:pt x="70022" y="348777"/>
                  <a:pt x="75678" y="354432"/>
                  <a:pt x="82635" y="354432"/>
                </a:cubicBezTo>
                <a:close/>
                <a:moveTo>
                  <a:pt x="95248" y="296054"/>
                </a:moveTo>
                <a:lnTo>
                  <a:pt x="128400" y="296054"/>
                </a:lnTo>
                <a:lnTo>
                  <a:pt x="128400" y="329206"/>
                </a:lnTo>
                <a:lnTo>
                  <a:pt x="95248" y="329206"/>
                </a:lnTo>
                <a:close/>
                <a:moveTo>
                  <a:pt x="82635" y="472562"/>
                </a:moveTo>
                <a:lnTo>
                  <a:pt x="141050" y="472562"/>
                </a:lnTo>
                <a:cubicBezTo>
                  <a:pt x="148008" y="472562"/>
                  <a:pt x="153663" y="466907"/>
                  <a:pt x="153663" y="459949"/>
                </a:cubicBezTo>
                <a:lnTo>
                  <a:pt x="153663" y="401534"/>
                </a:lnTo>
                <a:cubicBezTo>
                  <a:pt x="153663" y="394576"/>
                  <a:pt x="148008" y="388921"/>
                  <a:pt x="141050" y="388921"/>
                </a:cubicBezTo>
                <a:lnTo>
                  <a:pt x="82635" y="388921"/>
                </a:lnTo>
                <a:cubicBezTo>
                  <a:pt x="75678" y="388921"/>
                  <a:pt x="70022" y="394577"/>
                  <a:pt x="70022" y="401534"/>
                </a:cubicBezTo>
                <a:lnTo>
                  <a:pt x="70022" y="459949"/>
                </a:lnTo>
                <a:cubicBezTo>
                  <a:pt x="70022" y="466907"/>
                  <a:pt x="75678" y="472562"/>
                  <a:pt x="82635" y="472562"/>
                </a:cubicBezTo>
                <a:close/>
                <a:moveTo>
                  <a:pt x="95248" y="414184"/>
                </a:moveTo>
                <a:lnTo>
                  <a:pt x="128400" y="414184"/>
                </a:lnTo>
                <a:lnTo>
                  <a:pt x="128400" y="447336"/>
                </a:lnTo>
                <a:lnTo>
                  <a:pt x="95248" y="447336"/>
                </a:lnTo>
                <a:close/>
                <a:moveTo>
                  <a:pt x="326487" y="87991"/>
                </a:moveTo>
                <a:lnTo>
                  <a:pt x="268072" y="87991"/>
                </a:lnTo>
                <a:cubicBezTo>
                  <a:pt x="261114" y="87991"/>
                  <a:pt x="255459" y="93647"/>
                  <a:pt x="255459" y="100604"/>
                </a:cubicBezTo>
                <a:lnTo>
                  <a:pt x="255459" y="159019"/>
                </a:lnTo>
                <a:cubicBezTo>
                  <a:pt x="255459" y="165977"/>
                  <a:pt x="261114" y="171632"/>
                  <a:pt x="268072" y="171632"/>
                </a:cubicBezTo>
                <a:lnTo>
                  <a:pt x="326487" y="171632"/>
                </a:lnTo>
                <a:cubicBezTo>
                  <a:pt x="333445" y="171632"/>
                  <a:pt x="339100" y="165977"/>
                  <a:pt x="339100" y="159019"/>
                </a:cubicBezTo>
                <a:lnTo>
                  <a:pt x="339100" y="100604"/>
                </a:lnTo>
                <a:cubicBezTo>
                  <a:pt x="339100" y="93646"/>
                  <a:pt x="333444" y="87991"/>
                  <a:pt x="326487" y="87991"/>
                </a:cubicBezTo>
                <a:close/>
                <a:moveTo>
                  <a:pt x="313874" y="146369"/>
                </a:moveTo>
                <a:lnTo>
                  <a:pt x="280722" y="146369"/>
                </a:lnTo>
                <a:lnTo>
                  <a:pt x="280722" y="113217"/>
                </a:lnTo>
                <a:lnTo>
                  <a:pt x="313874" y="113217"/>
                </a:lnTo>
                <a:close/>
                <a:moveTo>
                  <a:pt x="326487" y="191501"/>
                </a:moveTo>
                <a:lnTo>
                  <a:pt x="268072" y="191501"/>
                </a:lnTo>
                <a:cubicBezTo>
                  <a:pt x="261114" y="191501"/>
                  <a:pt x="255459" y="197157"/>
                  <a:pt x="255459" y="204114"/>
                </a:cubicBezTo>
                <a:lnTo>
                  <a:pt x="255459" y="262529"/>
                </a:lnTo>
                <a:cubicBezTo>
                  <a:pt x="255459" y="269487"/>
                  <a:pt x="261114" y="275142"/>
                  <a:pt x="268072" y="275142"/>
                </a:cubicBezTo>
                <a:lnTo>
                  <a:pt x="326487" y="275142"/>
                </a:lnTo>
                <a:cubicBezTo>
                  <a:pt x="333445" y="275142"/>
                  <a:pt x="339100" y="269487"/>
                  <a:pt x="339100" y="262529"/>
                </a:cubicBezTo>
                <a:lnTo>
                  <a:pt x="339100" y="204114"/>
                </a:lnTo>
                <a:cubicBezTo>
                  <a:pt x="339100" y="197157"/>
                  <a:pt x="333444" y="191501"/>
                  <a:pt x="326487" y="191501"/>
                </a:cubicBezTo>
                <a:close/>
                <a:moveTo>
                  <a:pt x="313874" y="249916"/>
                </a:moveTo>
                <a:lnTo>
                  <a:pt x="280722" y="249916"/>
                </a:lnTo>
                <a:lnTo>
                  <a:pt x="280722" y="216764"/>
                </a:lnTo>
                <a:lnTo>
                  <a:pt x="313874" y="216764"/>
                </a:lnTo>
                <a:close/>
                <a:moveTo>
                  <a:pt x="377609" y="171632"/>
                </a:moveTo>
                <a:lnTo>
                  <a:pt x="436024" y="171632"/>
                </a:lnTo>
                <a:cubicBezTo>
                  <a:pt x="442982" y="171632"/>
                  <a:pt x="448637" y="165977"/>
                  <a:pt x="448637" y="159019"/>
                </a:cubicBezTo>
                <a:lnTo>
                  <a:pt x="448637" y="100604"/>
                </a:lnTo>
                <a:cubicBezTo>
                  <a:pt x="448637" y="93646"/>
                  <a:pt x="442982" y="87991"/>
                  <a:pt x="436024" y="87991"/>
                </a:cubicBezTo>
                <a:lnTo>
                  <a:pt x="377609" y="87991"/>
                </a:lnTo>
                <a:cubicBezTo>
                  <a:pt x="370652" y="87991"/>
                  <a:pt x="364996" y="93647"/>
                  <a:pt x="364996" y="100604"/>
                </a:cubicBezTo>
                <a:lnTo>
                  <a:pt x="364996" y="159019"/>
                </a:lnTo>
                <a:cubicBezTo>
                  <a:pt x="364996" y="165977"/>
                  <a:pt x="370652" y="171632"/>
                  <a:pt x="377609" y="171632"/>
                </a:cubicBezTo>
                <a:close/>
                <a:moveTo>
                  <a:pt x="390222" y="113217"/>
                </a:moveTo>
                <a:lnTo>
                  <a:pt x="423374" y="113217"/>
                </a:lnTo>
                <a:lnTo>
                  <a:pt x="423374" y="146369"/>
                </a:lnTo>
                <a:lnTo>
                  <a:pt x="390222" y="146369"/>
                </a:lnTo>
                <a:close/>
                <a:moveTo>
                  <a:pt x="448637" y="262531"/>
                </a:moveTo>
                <a:lnTo>
                  <a:pt x="448637" y="204116"/>
                </a:lnTo>
                <a:cubicBezTo>
                  <a:pt x="448637" y="197158"/>
                  <a:pt x="442982" y="191503"/>
                  <a:pt x="436024" y="191503"/>
                </a:cubicBezTo>
                <a:lnTo>
                  <a:pt x="377609" y="191503"/>
                </a:lnTo>
                <a:cubicBezTo>
                  <a:pt x="370652" y="191503"/>
                  <a:pt x="364996" y="197159"/>
                  <a:pt x="364996" y="204116"/>
                </a:cubicBezTo>
                <a:lnTo>
                  <a:pt x="364996" y="262531"/>
                </a:lnTo>
                <a:cubicBezTo>
                  <a:pt x="364996" y="269489"/>
                  <a:pt x="370652" y="275144"/>
                  <a:pt x="377609" y="275144"/>
                </a:cubicBezTo>
                <a:lnTo>
                  <a:pt x="436024" y="275144"/>
                </a:lnTo>
                <a:cubicBezTo>
                  <a:pt x="442982" y="275144"/>
                  <a:pt x="448637" y="269489"/>
                  <a:pt x="448637" y="262531"/>
                </a:cubicBezTo>
                <a:close/>
                <a:moveTo>
                  <a:pt x="423374" y="249918"/>
                </a:moveTo>
                <a:lnTo>
                  <a:pt x="390222" y="249918"/>
                </a:lnTo>
                <a:lnTo>
                  <a:pt x="390222" y="216766"/>
                </a:lnTo>
                <a:lnTo>
                  <a:pt x="423374" y="216766"/>
                </a:lnTo>
                <a:close/>
                <a:moveTo>
                  <a:pt x="852523" y="279051"/>
                </a:moveTo>
                <a:cubicBezTo>
                  <a:pt x="848319" y="274847"/>
                  <a:pt x="842551" y="272838"/>
                  <a:pt x="836673" y="273582"/>
                </a:cubicBezTo>
                <a:lnTo>
                  <a:pt x="759059" y="283293"/>
                </a:lnTo>
                <a:cubicBezTo>
                  <a:pt x="751804" y="284186"/>
                  <a:pt x="745814" y="289060"/>
                  <a:pt x="743432" y="295943"/>
                </a:cubicBezTo>
                <a:cubicBezTo>
                  <a:pt x="741051" y="302863"/>
                  <a:pt x="742763" y="310416"/>
                  <a:pt x="747934" y="315625"/>
                </a:cubicBezTo>
                <a:lnTo>
                  <a:pt x="759320" y="327048"/>
                </a:lnTo>
                <a:lnTo>
                  <a:pt x="689891" y="397146"/>
                </a:lnTo>
                <a:lnTo>
                  <a:pt x="689891" y="220971"/>
                </a:lnTo>
                <a:cubicBezTo>
                  <a:pt x="698039" y="219297"/>
                  <a:pt x="704141" y="212079"/>
                  <a:pt x="704141" y="203447"/>
                </a:cubicBezTo>
                <a:lnTo>
                  <a:pt x="704141" y="171078"/>
                </a:lnTo>
                <a:cubicBezTo>
                  <a:pt x="704141" y="161217"/>
                  <a:pt x="696105" y="153181"/>
                  <a:pt x="686282" y="153181"/>
                </a:cubicBezTo>
                <a:lnTo>
                  <a:pt x="520004" y="153181"/>
                </a:lnTo>
                <a:lnTo>
                  <a:pt x="520004" y="67493"/>
                </a:lnTo>
                <a:cubicBezTo>
                  <a:pt x="527594" y="65447"/>
                  <a:pt x="533212" y="58489"/>
                  <a:pt x="533212" y="50266"/>
                </a:cubicBezTo>
                <a:lnTo>
                  <a:pt x="533212" y="17897"/>
                </a:lnTo>
                <a:cubicBezTo>
                  <a:pt x="533212" y="8036"/>
                  <a:pt x="525176" y="0"/>
                  <a:pt x="515353" y="0"/>
                </a:cubicBezTo>
                <a:lnTo>
                  <a:pt x="188788" y="112"/>
                </a:lnTo>
                <a:cubicBezTo>
                  <a:pt x="178928" y="112"/>
                  <a:pt x="170929" y="8148"/>
                  <a:pt x="170929" y="18008"/>
                </a:cubicBezTo>
                <a:lnTo>
                  <a:pt x="170929" y="50378"/>
                </a:lnTo>
                <a:cubicBezTo>
                  <a:pt x="170929" y="58601"/>
                  <a:pt x="176547" y="65559"/>
                  <a:pt x="184137" y="67605"/>
                </a:cubicBezTo>
                <a:lnTo>
                  <a:pt x="184137" y="153293"/>
                </a:lnTo>
                <a:lnTo>
                  <a:pt x="17859" y="153255"/>
                </a:lnTo>
                <a:cubicBezTo>
                  <a:pt x="7999" y="153255"/>
                  <a:pt x="0" y="161292"/>
                  <a:pt x="0" y="171152"/>
                </a:cubicBezTo>
                <a:lnTo>
                  <a:pt x="0" y="203522"/>
                </a:lnTo>
                <a:cubicBezTo>
                  <a:pt x="0" y="212154"/>
                  <a:pt x="6139" y="219335"/>
                  <a:pt x="14250" y="221046"/>
                </a:cubicBezTo>
                <a:lnTo>
                  <a:pt x="14250" y="522388"/>
                </a:lnTo>
                <a:cubicBezTo>
                  <a:pt x="6102" y="524063"/>
                  <a:pt x="0" y="531281"/>
                  <a:pt x="0" y="539912"/>
                </a:cubicBezTo>
                <a:lnTo>
                  <a:pt x="0" y="572282"/>
                </a:lnTo>
                <a:cubicBezTo>
                  <a:pt x="0" y="582142"/>
                  <a:pt x="8037" y="590142"/>
                  <a:pt x="17859" y="590142"/>
                </a:cubicBezTo>
                <a:lnTo>
                  <a:pt x="257546" y="590142"/>
                </a:lnTo>
                <a:lnTo>
                  <a:pt x="228228" y="639441"/>
                </a:lnTo>
                <a:cubicBezTo>
                  <a:pt x="219261" y="654622"/>
                  <a:pt x="224321" y="674229"/>
                  <a:pt x="239464" y="683197"/>
                </a:cubicBezTo>
                <a:cubicBezTo>
                  <a:pt x="244450" y="686136"/>
                  <a:pt x="249994" y="687662"/>
                  <a:pt x="255649" y="687662"/>
                </a:cubicBezTo>
                <a:cubicBezTo>
                  <a:pt x="258328" y="687662"/>
                  <a:pt x="261007" y="687327"/>
                  <a:pt x="263649" y="686657"/>
                </a:cubicBezTo>
                <a:cubicBezTo>
                  <a:pt x="271909" y="684536"/>
                  <a:pt x="278867" y="679327"/>
                  <a:pt x="283182" y="671997"/>
                </a:cubicBezTo>
                <a:lnTo>
                  <a:pt x="331812" y="590179"/>
                </a:lnTo>
                <a:lnTo>
                  <a:pt x="527932" y="590179"/>
                </a:lnTo>
                <a:cubicBezTo>
                  <a:pt x="518258" y="609899"/>
                  <a:pt x="512826" y="632074"/>
                  <a:pt x="512826" y="655478"/>
                </a:cubicBezTo>
                <a:cubicBezTo>
                  <a:pt x="512826" y="737557"/>
                  <a:pt x="579613" y="804344"/>
                  <a:pt x="661693" y="804344"/>
                </a:cubicBezTo>
                <a:cubicBezTo>
                  <a:pt x="743771" y="804344"/>
                  <a:pt x="810559" y="737558"/>
                  <a:pt x="810559" y="655478"/>
                </a:cubicBezTo>
                <a:cubicBezTo>
                  <a:pt x="810559" y="582999"/>
                  <a:pt x="758507" y="522461"/>
                  <a:pt x="689820" y="509288"/>
                </a:cubicBezTo>
                <a:lnTo>
                  <a:pt x="689820" y="483764"/>
                </a:lnTo>
                <a:cubicBezTo>
                  <a:pt x="693987" y="482202"/>
                  <a:pt x="697931" y="479783"/>
                  <a:pt x="701242" y="476434"/>
                </a:cubicBezTo>
                <a:lnTo>
                  <a:pt x="804265" y="372402"/>
                </a:lnTo>
                <a:lnTo>
                  <a:pt x="815316" y="383528"/>
                </a:lnTo>
                <a:cubicBezTo>
                  <a:pt x="820487" y="388737"/>
                  <a:pt x="828003" y="390485"/>
                  <a:pt x="834961" y="388141"/>
                </a:cubicBezTo>
                <a:cubicBezTo>
                  <a:pt x="841881" y="385797"/>
                  <a:pt x="846756" y="379844"/>
                  <a:pt x="847723" y="372589"/>
                </a:cubicBezTo>
                <a:lnTo>
                  <a:pt x="857880" y="295050"/>
                </a:lnTo>
                <a:cubicBezTo>
                  <a:pt x="858661" y="289171"/>
                  <a:pt x="856689" y="283366"/>
                  <a:pt x="852485" y="279162"/>
                </a:cubicBezTo>
                <a:close/>
                <a:moveTo>
                  <a:pt x="575708" y="329206"/>
                </a:moveTo>
                <a:lnTo>
                  <a:pt x="575708" y="296054"/>
                </a:lnTo>
                <a:lnTo>
                  <a:pt x="608859" y="296054"/>
                </a:lnTo>
                <a:lnTo>
                  <a:pt x="608859" y="329206"/>
                </a:lnTo>
                <a:close/>
                <a:moveTo>
                  <a:pt x="621510" y="354432"/>
                </a:moveTo>
                <a:cubicBezTo>
                  <a:pt x="628467" y="354432"/>
                  <a:pt x="634123" y="348777"/>
                  <a:pt x="634123" y="341819"/>
                </a:cubicBezTo>
                <a:lnTo>
                  <a:pt x="634123" y="283404"/>
                </a:lnTo>
                <a:cubicBezTo>
                  <a:pt x="634123" y="276446"/>
                  <a:pt x="628467" y="270791"/>
                  <a:pt x="621510" y="270791"/>
                </a:cubicBezTo>
                <a:lnTo>
                  <a:pt x="563095" y="270791"/>
                </a:lnTo>
                <a:cubicBezTo>
                  <a:pt x="556137" y="270791"/>
                  <a:pt x="550482" y="276447"/>
                  <a:pt x="550482" y="283404"/>
                </a:cubicBezTo>
                <a:lnTo>
                  <a:pt x="550482" y="328537"/>
                </a:lnTo>
                <a:cubicBezTo>
                  <a:pt x="545347" y="330434"/>
                  <a:pt x="540621" y="333671"/>
                  <a:pt x="536901" y="338247"/>
                </a:cubicBezTo>
                <a:cubicBezTo>
                  <a:pt x="534743" y="340889"/>
                  <a:pt x="533031" y="343865"/>
                  <a:pt x="531841" y="347028"/>
                </a:cubicBezTo>
                <a:lnTo>
                  <a:pt x="520009" y="375194"/>
                </a:lnTo>
                <a:lnTo>
                  <a:pt x="520009" y="221346"/>
                </a:lnTo>
                <a:lnTo>
                  <a:pt x="664674" y="221346"/>
                </a:lnTo>
                <a:lnTo>
                  <a:pt x="664674" y="401244"/>
                </a:lnTo>
                <a:lnTo>
                  <a:pt x="607302" y="354438"/>
                </a:lnTo>
                <a:close/>
                <a:moveTo>
                  <a:pt x="298031" y="522015"/>
                </a:moveTo>
                <a:lnTo>
                  <a:pt x="289659" y="522015"/>
                </a:lnTo>
                <a:lnTo>
                  <a:pt x="289659" y="364110"/>
                </a:lnTo>
                <a:lnTo>
                  <a:pt x="339406" y="364110"/>
                </a:lnTo>
                <a:lnTo>
                  <a:pt x="339406" y="453295"/>
                </a:lnTo>
                <a:cubicBezTo>
                  <a:pt x="338327" y="454560"/>
                  <a:pt x="337322" y="455899"/>
                  <a:pt x="336429" y="457388"/>
                </a:cubicBezTo>
                <a:cubicBezTo>
                  <a:pt x="336243" y="457685"/>
                  <a:pt x="336094" y="457983"/>
                  <a:pt x="335908" y="458281"/>
                </a:cubicBezTo>
                <a:lnTo>
                  <a:pt x="297994" y="522016"/>
                </a:lnTo>
                <a:close/>
                <a:moveTo>
                  <a:pt x="364669" y="364071"/>
                </a:moveTo>
                <a:lnTo>
                  <a:pt x="414415" y="364071"/>
                </a:lnTo>
                <a:lnTo>
                  <a:pt x="414415" y="467027"/>
                </a:lnTo>
                <a:lnTo>
                  <a:pt x="380296" y="446489"/>
                </a:lnTo>
                <a:cubicBezTo>
                  <a:pt x="375385" y="443550"/>
                  <a:pt x="369990" y="442062"/>
                  <a:pt x="364633" y="441950"/>
                </a:cubicBezTo>
                <a:lnTo>
                  <a:pt x="364633" y="364076"/>
                </a:lnTo>
                <a:close/>
                <a:moveTo>
                  <a:pt x="427065" y="338845"/>
                </a:moveTo>
                <a:lnTo>
                  <a:pt x="277085" y="338845"/>
                </a:lnTo>
                <a:cubicBezTo>
                  <a:pt x="270127" y="338845"/>
                  <a:pt x="264472" y="344501"/>
                  <a:pt x="264472" y="351458"/>
                </a:cubicBezTo>
                <a:lnTo>
                  <a:pt x="264472" y="522013"/>
                </a:lnTo>
                <a:lnTo>
                  <a:pt x="209406" y="522013"/>
                </a:lnTo>
                <a:lnTo>
                  <a:pt x="209406" y="68233"/>
                </a:lnTo>
                <a:lnTo>
                  <a:pt x="494746" y="68233"/>
                </a:lnTo>
                <a:lnTo>
                  <a:pt x="494746" y="435202"/>
                </a:lnTo>
                <a:lnTo>
                  <a:pt x="467808" y="499199"/>
                </a:lnTo>
                <a:lnTo>
                  <a:pt x="439680" y="482233"/>
                </a:lnTo>
                <a:lnTo>
                  <a:pt x="439680" y="351455"/>
                </a:lnTo>
                <a:cubicBezTo>
                  <a:pt x="439680" y="344497"/>
                  <a:pt x="434025" y="338842"/>
                  <a:pt x="427067" y="338842"/>
                </a:cubicBezTo>
                <a:close/>
                <a:moveTo>
                  <a:pt x="184140" y="221383"/>
                </a:moveTo>
                <a:lnTo>
                  <a:pt x="184140" y="522011"/>
                </a:lnTo>
                <a:lnTo>
                  <a:pt x="39474" y="522011"/>
                </a:lnTo>
                <a:lnTo>
                  <a:pt x="39474" y="221383"/>
                </a:lnTo>
                <a:close/>
                <a:moveTo>
                  <a:pt x="678878" y="178521"/>
                </a:moveTo>
                <a:lnTo>
                  <a:pt x="678878" y="196157"/>
                </a:lnTo>
                <a:lnTo>
                  <a:pt x="519963" y="196157"/>
                </a:lnTo>
                <a:lnTo>
                  <a:pt x="519963" y="178521"/>
                </a:lnTo>
                <a:close/>
                <a:moveTo>
                  <a:pt x="196189" y="25378"/>
                </a:moveTo>
                <a:lnTo>
                  <a:pt x="507942" y="25378"/>
                </a:lnTo>
                <a:lnTo>
                  <a:pt x="507942" y="43014"/>
                </a:lnTo>
                <a:lnTo>
                  <a:pt x="196189" y="43014"/>
                </a:lnTo>
                <a:close/>
                <a:moveTo>
                  <a:pt x="25224" y="178521"/>
                </a:moveTo>
                <a:lnTo>
                  <a:pt x="184140" y="178521"/>
                </a:lnTo>
                <a:lnTo>
                  <a:pt x="184140" y="196157"/>
                </a:lnTo>
                <a:lnTo>
                  <a:pt x="25224" y="196157"/>
                </a:lnTo>
                <a:close/>
                <a:moveTo>
                  <a:pt x="25224" y="564874"/>
                </a:moveTo>
                <a:lnTo>
                  <a:pt x="25224" y="547237"/>
                </a:lnTo>
                <a:lnTo>
                  <a:pt x="283028" y="547237"/>
                </a:lnTo>
                <a:lnTo>
                  <a:pt x="272535" y="564874"/>
                </a:lnTo>
                <a:close/>
                <a:moveTo>
                  <a:pt x="357333" y="547237"/>
                </a:moveTo>
                <a:lnTo>
                  <a:pt x="423748" y="547237"/>
                </a:lnTo>
                <a:lnTo>
                  <a:pt x="453029" y="564874"/>
                </a:lnTo>
                <a:lnTo>
                  <a:pt x="346845" y="564874"/>
                </a:lnTo>
                <a:close/>
                <a:moveTo>
                  <a:pt x="372364" y="522011"/>
                </a:moveTo>
                <a:lnTo>
                  <a:pt x="374857" y="517807"/>
                </a:lnTo>
                <a:lnTo>
                  <a:pt x="381852" y="522011"/>
                </a:lnTo>
                <a:lnTo>
                  <a:pt x="372327" y="522011"/>
                </a:lnTo>
                <a:close/>
                <a:moveTo>
                  <a:pt x="508210" y="564874"/>
                </a:moveTo>
                <a:cubicBezTo>
                  <a:pt x="509810" y="562790"/>
                  <a:pt x="511186" y="560483"/>
                  <a:pt x="512265" y="557916"/>
                </a:cubicBezTo>
                <a:lnTo>
                  <a:pt x="516767" y="547237"/>
                </a:lnTo>
                <a:lnTo>
                  <a:pt x="559555" y="547237"/>
                </a:lnTo>
                <a:cubicBezTo>
                  <a:pt x="553788" y="552670"/>
                  <a:pt x="548467" y="558586"/>
                  <a:pt x="543631" y="564874"/>
                </a:cubicBezTo>
                <a:close/>
                <a:moveTo>
                  <a:pt x="785368" y="655436"/>
                </a:moveTo>
                <a:cubicBezTo>
                  <a:pt x="785368" y="723598"/>
                  <a:pt x="729893" y="779070"/>
                  <a:pt x="661734" y="779070"/>
                </a:cubicBezTo>
                <a:cubicBezTo>
                  <a:pt x="593575" y="779070"/>
                  <a:pt x="538099" y="723594"/>
                  <a:pt x="538099" y="655436"/>
                </a:cubicBezTo>
                <a:cubicBezTo>
                  <a:pt x="538099" y="587277"/>
                  <a:pt x="593575" y="531801"/>
                  <a:pt x="661734" y="531801"/>
                </a:cubicBezTo>
                <a:cubicBezTo>
                  <a:pt x="729893" y="531801"/>
                  <a:pt x="785368" y="587277"/>
                  <a:pt x="785368" y="655436"/>
                </a:cubicBezTo>
                <a:close/>
                <a:moveTo>
                  <a:pt x="661734" y="506569"/>
                </a:moveTo>
                <a:cubicBezTo>
                  <a:pt x="638070" y="506569"/>
                  <a:pt x="615672" y="512150"/>
                  <a:pt x="595765" y="522010"/>
                </a:cubicBezTo>
                <a:lnTo>
                  <a:pt x="527416" y="522010"/>
                </a:lnTo>
                <a:lnTo>
                  <a:pt x="554242" y="458237"/>
                </a:lnTo>
                <a:cubicBezTo>
                  <a:pt x="556512" y="460470"/>
                  <a:pt x="559637" y="461884"/>
                  <a:pt x="563097" y="461884"/>
                </a:cubicBezTo>
                <a:lnTo>
                  <a:pt x="621512" y="461884"/>
                </a:lnTo>
                <a:cubicBezTo>
                  <a:pt x="625679" y="461884"/>
                  <a:pt x="629363" y="459837"/>
                  <a:pt x="631670" y="456749"/>
                </a:cubicBezTo>
                <a:lnTo>
                  <a:pt x="658012" y="478255"/>
                </a:lnTo>
                <a:cubicBezTo>
                  <a:pt x="660058" y="480003"/>
                  <a:pt x="662291" y="481417"/>
                  <a:pt x="664635" y="482534"/>
                </a:cubicBezTo>
                <a:lnTo>
                  <a:pt x="664635" y="506606"/>
                </a:lnTo>
                <a:cubicBezTo>
                  <a:pt x="663668" y="506569"/>
                  <a:pt x="662700" y="506569"/>
                  <a:pt x="661733" y="506569"/>
                </a:cubicBezTo>
                <a:close/>
                <a:moveTo>
                  <a:pt x="575711" y="411100"/>
                </a:moveTo>
                <a:lnTo>
                  <a:pt x="607003" y="436624"/>
                </a:lnTo>
                <a:lnTo>
                  <a:pt x="575711" y="436624"/>
                </a:lnTo>
                <a:close/>
                <a:moveTo>
                  <a:pt x="824362" y="356741"/>
                </a:moveTo>
                <a:lnTo>
                  <a:pt x="813236" y="345541"/>
                </a:lnTo>
                <a:cubicBezTo>
                  <a:pt x="810855" y="343160"/>
                  <a:pt x="807655" y="341821"/>
                  <a:pt x="804307" y="341821"/>
                </a:cubicBezTo>
                <a:cubicBezTo>
                  <a:pt x="800958" y="341821"/>
                  <a:pt x="797721" y="343160"/>
                  <a:pt x="795340" y="345579"/>
                </a:cubicBezTo>
                <a:lnTo>
                  <a:pt x="683383" y="458612"/>
                </a:lnTo>
                <a:cubicBezTo>
                  <a:pt x="680927" y="461068"/>
                  <a:pt x="676946" y="461254"/>
                  <a:pt x="674304" y="458984"/>
                </a:cubicBezTo>
                <a:cubicBezTo>
                  <a:pt x="674230" y="458910"/>
                  <a:pt x="674156" y="458835"/>
                  <a:pt x="674044" y="458761"/>
                </a:cubicBezTo>
                <a:lnTo>
                  <a:pt x="577384" y="379882"/>
                </a:lnTo>
                <a:cubicBezTo>
                  <a:pt x="574296" y="377352"/>
                  <a:pt x="570203" y="376459"/>
                  <a:pt x="566371" y="377427"/>
                </a:cubicBezTo>
                <a:cubicBezTo>
                  <a:pt x="562502" y="378394"/>
                  <a:pt x="559339" y="381110"/>
                  <a:pt x="557777" y="384794"/>
                </a:cubicBezTo>
                <a:lnTo>
                  <a:pt x="489018" y="548166"/>
                </a:lnTo>
                <a:cubicBezTo>
                  <a:pt x="487604" y="551552"/>
                  <a:pt x="483697" y="553152"/>
                  <a:pt x="480311" y="551701"/>
                </a:cubicBezTo>
                <a:cubicBezTo>
                  <a:pt x="480013" y="551590"/>
                  <a:pt x="479716" y="551441"/>
                  <a:pt x="479418" y="551255"/>
                </a:cubicBezTo>
                <a:cubicBezTo>
                  <a:pt x="479121" y="551069"/>
                  <a:pt x="478786" y="550883"/>
                  <a:pt x="478451" y="550734"/>
                </a:cubicBezTo>
                <a:lnTo>
                  <a:pt x="376991" y="489639"/>
                </a:lnTo>
                <a:cubicBezTo>
                  <a:pt x="374126" y="487891"/>
                  <a:pt x="370665" y="487407"/>
                  <a:pt x="367391" y="488226"/>
                </a:cubicBezTo>
                <a:cubicBezTo>
                  <a:pt x="364117" y="489044"/>
                  <a:pt x="361326" y="491128"/>
                  <a:pt x="359615" y="494030"/>
                </a:cubicBezTo>
                <a:lnTo>
                  <a:pt x="261460" y="659117"/>
                </a:lnTo>
                <a:cubicBezTo>
                  <a:pt x="260530" y="660643"/>
                  <a:pt x="259116" y="661759"/>
                  <a:pt x="257367" y="662205"/>
                </a:cubicBezTo>
                <a:cubicBezTo>
                  <a:pt x="255618" y="662652"/>
                  <a:pt x="253832" y="662391"/>
                  <a:pt x="252307" y="661498"/>
                </a:cubicBezTo>
                <a:cubicBezTo>
                  <a:pt x="250781" y="660568"/>
                  <a:pt x="249665" y="659154"/>
                  <a:pt x="249219" y="657406"/>
                </a:cubicBezTo>
                <a:cubicBezTo>
                  <a:pt x="248772" y="655657"/>
                  <a:pt x="249033" y="653871"/>
                  <a:pt x="249926" y="652346"/>
                </a:cubicBezTo>
                <a:lnTo>
                  <a:pt x="357710" y="471075"/>
                </a:lnTo>
                <a:cubicBezTo>
                  <a:pt x="357785" y="470964"/>
                  <a:pt x="357859" y="470852"/>
                  <a:pt x="357897" y="470740"/>
                </a:cubicBezTo>
                <a:lnTo>
                  <a:pt x="358045" y="470443"/>
                </a:lnTo>
                <a:cubicBezTo>
                  <a:pt x="359310" y="468359"/>
                  <a:pt x="361543" y="467206"/>
                  <a:pt x="363812" y="467206"/>
                </a:cubicBezTo>
                <a:cubicBezTo>
                  <a:pt x="365003" y="467206"/>
                  <a:pt x="366194" y="467503"/>
                  <a:pt x="367273" y="468173"/>
                </a:cubicBezTo>
                <a:lnTo>
                  <a:pt x="467247" y="528374"/>
                </a:lnTo>
                <a:cubicBezTo>
                  <a:pt x="470372" y="530272"/>
                  <a:pt x="474205" y="530681"/>
                  <a:pt x="477666" y="529565"/>
                </a:cubicBezTo>
                <a:cubicBezTo>
                  <a:pt x="481163" y="528448"/>
                  <a:pt x="483954" y="525844"/>
                  <a:pt x="485367" y="522458"/>
                </a:cubicBezTo>
                <a:lnTo>
                  <a:pt x="555130" y="356666"/>
                </a:lnTo>
                <a:cubicBezTo>
                  <a:pt x="555205" y="356480"/>
                  <a:pt x="555279" y="356331"/>
                  <a:pt x="555354" y="356145"/>
                </a:cubicBezTo>
                <a:cubicBezTo>
                  <a:pt x="555614" y="355475"/>
                  <a:pt x="555986" y="354806"/>
                  <a:pt x="556433" y="354247"/>
                </a:cubicBezTo>
                <a:cubicBezTo>
                  <a:pt x="558739" y="351383"/>
                  <a:pt x="562981" y="350973"/>
                  <a:pt x="565809" y="353280"/>
                </a:cubicBezTo>
                <a:lnTo>
                  <a:pt x="669241" y="437703"/>
                </a:lnTo>
                <a:cubicBezTo>
                  <a:pt x="674264" y="441833"/>
                  <a:pt x="681631" y="441424"/>
                  <a:pt x="686170" y="436810"/>
                </a:cubicBezTo>
                <a:lnTo>
                  <a:pt x="785992" y="336016"/>
                </a:lnTo>
                <a:cubicBezTo>
                  <a:pt x="790866" y="331105"/>
                  <a:pt x="790866" y="323142"/>
                  <a:pt x="785954" y="318231"/>
                </a:cubicBezTo>
                <a:lnTo>
                  <a:pt x="774643" y="306846"/>
                </a:lnTo>
                <a:lnTo>
                  <a:pt x="831756" y="299665"/>
                </a:lnTo>
                <a:lnTo>
                  <a:pt x="824278" y="356741"/>
                </a:lnTo>
                <a:close/>
                <a:moveTo>
                  <a:pt x="550775" y="655436"/>
                </a:moveTo>
                <a:cubicBezTo>
                  <a:pt x="550775" y="716641"/>
                  <a:pt x="600558" y="766383"/>
                  <a:pt x="661722" y="766383"/>
                </a:cubicBezTo>
                <a:cubicBezTo>
                  <a:pt x="722928" y="766383"/>
                  <a:pt x="772669" y="716599"/>
                  <a:pt x="772669" y="655436"/>
                </a:cubicBezTo>
                <a:cubicBezTo>
                  <a:pt x="772669" y="594230"/>
                  <a:pt x="722886" y="544488"/>
                  <a:pt x="661722" y="544488"/>
                </a:cubicBezTo>
                <a:cubicBezTo>
                  <a:pt x="600516" y="544488"/>
                  <a:pt x="550775" y="594272"/>
                  <a:pt x="550775" y="655436"/>
                </a:cubicBezTo>
                <a:close/>
                <a:moveTo>
                  <a:pt x="747447" y="655436"/>
                </a:moveTo>
                <a:cubicBezTo>
                  <a:pt x="747447" y="702725"/>
                  <a:pt x="708975" y="741161"/>
                  <a:pt x="661722" y="741161"/>
                </a:cubicBezTo>
                <a:cubicBezTo>
                  <a:pt x="614432" y="741161"/>
                  <a:pt x="575997" y="702688"/>
                  <a:pt x="575997" y="655436"/>
                </a:cubicBezTo>
                <a:cubicBezTo>
                  <a:pt x="575997" y="608146"/>
                  <a:pt x="614470" y="569711"/>
                  <a:pt x="661722" y="569711"/>
                </a:cubicBezTo>
                <a:cubicBezTo>
                  <a:pt x="709012" y="569711"/>
                  <a:pt x="747447" y="608183"/>
                  <a:pt x="747447" y="655436"/>
                </a:cubicBezTo>
                <a:close/>
                <a:moveTo>
                  <a:pt x="649111" y="586044"/>
                </a:moveTo>
                <a:lnTo>
                  <a:pt x="649111" y="590100"/>
                </a:lnTo>
                <a:cubicBezTo>
                  <a:pt x="633223" y="595383"/>
                  <a:pt x="621727" y="610414"/>
                  <a:pt x="621727" y="628051"/>
                </a:cubicBezTo>
                <a:cubicBezTo>
                  <a:pt x="621727" y="638804"/>
                  <a:pt x="625931" y="648924"/>
                  <a:pt x="633596" y="656514"/>
                </a:cubicBezTo>
                <a:cubicBezTo>
                  <a:pt x="638061" y="660942"/>
                  <a:pt x="643344" y="664142"/>
                  <a:pt x="649111" y="666077"/>
                </a:cubicBezTo>
                <a:lnTo>
                  <a:pt x="649111" y="690447"/>
                </a:lnTo>
                <a:cubicBezTo>
                  <a:pt x="647697" y="688178"/>
                  <a:pt x="646953" y="685610"/>
                  <a:pt x="646953" y="682969"/>
                </a:cubicBezTo>
                <a:cubicBezTo>
                  <a:pt x="647027" y="676011"/>
                  <a:pt x="641446" y="670281"/>
                  <a:pt x="634489" y="670207"/>
                </a:cubicBezTo>
                <a:cubicBezTo>
                  <a:pt x="627457" y="670133"/>
                  <a:pt x="621801" y="675714"/>
                  <a:pt x="621727" y="682671"/>
                </a:cubicBezTo>
                <a:cubicBezTo>
                  <a:pt x="621615" y="693201"/>
                  <a:pt x="625708" y="703209"/>
                  <a:pt x="633261" y="710874"/>
                </a:cubicBezTo>
                <a:cubicBezTo>
                  <a:pt x="637800" y="715451"/>
                  <a:pt x="643233" y="718836"/>
                  <a:pt x="649111" y="720771"/>
                </a:cubicBezTo>
                <a:lnTo>
                  <a:pt x="649111" y="724827"/>
                </a:lnTo>
                <a:cubicBezTo>
                  <a:pt x="649111" y="731785"/>
                  <a:pt x="654767" y="737440"/>
                  <a:pt x="661724" y="737440"/>
                </a:cubicBezTo>
                <a:cubicBezTo>
                  <a:pt x="668682" y="737440"/>
                  <a:pt x="674337" y="731785"/>
                  <a:pt x="674337" y="724827"/>
                </a:cubicBezTo>
                <a:lnTo>
                  <a:pt x="674337" y="720771"/>
                </a:lnTo>
                <a:cubicBezTo>
                  <a:pt x="690225" y="715488"/>
                  <a:pt x="701722" y="700457"/>
                  <a:pt x="701722" y="682820"/>
                </a:cubicBezTo>
                <a:cubicBezTo>
                  <a:pt x="701722" y="672067"/>
                  <a:pt x="697517" y="661947"/>
                  <a:pt x="689853" y="654357"/>
                </a:cubicBezTo>
                <a:cubicBezTo>
                  <a:pt x="685388" y="649929"/>
                  <a:pt x="680105" y="646729"/>
                  <a:pt x="674337" y="644794"/>
                </a:cubicBezTo>
                <a:lnTo>
                  <a:pt x="674337" y="620424"/>
                </a:lnTo>
                <a:cubicBezTo>
                  <a:pt x="675751" y="622693"/>
                  <a:pt x="676495" y="625261"/>
                  <a:pt x="676495" y="627902"/>
                </a:cubicBezTo>
                <a:cubicBezTo>
                  <a:pt x="676421" y="634860"/>
                  <a:pt x="682002" y="640590"/>
                  <a:pt x="688960" y="640664"/>
                </a:cubicBezTo>
                <a:lnTo>
                  <a:pt x="689109" y="640664"/>
                </a:lnTo>
                <a:cubicBezTo>
                  <a:pt x="695992" y="640664"/>
                  <a:pt x="701647" y="635120"/>
                  <a:pt x="701722" y="628200"/>
                </a:cubicBezTo>
                <a:cubicBezTo>
                  <a:pt x="701833" y="617670"/>
                  <a:pt x="697778" y="607662"/>
                  <a:pt x="690188" y="600034"/>
                </a:cubicBezTo>
                <a:cubicBezTo>
                  <a:pt x="685649" y="595458"/>
                  <a:pt x="680216" y="592072"/>
                  <a:pt x="674337" y="590137"/>
                </a:cubicBezTo>
                <a:lnTo>
                  <a:pt x="674337" y="586081"/>
                </a:lnTo>
                <a:cubicBezTo>
                  <a:pt x="674337" y="579123"/>
                  <a:pt x="668682" y="573468"/>
                  <a:pt x="661724" y="573468"/>
                </a:cubicBezTo>
                <a:cubicBezTo>
                  <a:pt x="654767" y="573468"/>
                  <a:pt x="649111" y="579124"/>
                  <a:pt x="649111" y="586081"/>
                </a:cubicBezTo>
                <a:close/>
                <a:moveTo>
                  <a:pt x="646953" y="628051"/>
                </a:moveTo>
                <a:cubicBezTo>
                  <a:pt x="646953" y="625261"/>
                  <a:pt x="647734" y="622656"/>
                  <a:pt x="649111" y="620424"/>
                </a:cubicBezTo>
                <a:lnTo>
                  <a:pt x="649111" y="635679"/>
                </a:lnTo>
                <a:cubicBezTo>
                  <a:pt x="647734" y="633409"/>
                  <a:pt x="646953" y="630768"/>
                  <a:pt x="646953" y="628014"/>
                </a:cubicBezTo>
                <a:close/>
                <a:moveTo>
                  <a:pt x="676496" y="682820"/>
                </a:moveTo>
                <a:cubicBezTo>
                  <a:pt x="676496" y="685610"/>
                  <a:pt x="675714" y="688215"/>
                  <a:pt x="674338" y="690447"/>
                </a:cubicBezTo>
                <a:lnTo>
                  <a:pt x="674338" y="675192"/>
                </a:lnTo>
                <a:cubicBezTo>
                  <a:pt x="675715" y="677462"/>
                  <a:pt x="676496" y="680103"/>
                  <a:pt x="676496" y="682819"/>
                </a:cubicBezTo>
                <a:close/>
              </a:path>
            </a:pathLst>
          </a:custGeom>
          <a:solidFill>
            <a:schemeClr val="bg1"/>
          </a:solidFill>
          <a:ln w="9525" cap="flat">
            <a:noFill/>
            <a:prstDash val="solid"/>
            <a:miter/>
          </a:ln>
        </p:spPr>
        <p:txBody>
          <a:bodyPr/>
          <a:lstStyle/>
          <a:p>
            <a:endParaRPr lang="en-US"/>
          </a:p>
        </p:txBody>
      </p:sp>
      <p:pic>
        <p:nvPicPr>
          <p:cNvPr id="4" name="Picture 3">
            <a:extLst>
              <a:ext uri="{FF2B5EF4-FFF2-40B4-BE49-F238E27FC236}">
                <a16:creationId xmlns:a16="http://schemas.microsoft.com/office/drawing/2014/main" id="{888CC8E4-CA14-E6A8-D3CD-69C145436E3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939198" y="4164468"/>
            <a:ext cx="2750730" cy="269353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945317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BC34962-B7C3-ECD2-3581-862432712B94}"/>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2972EAF3-EEC1-FF25-46D6-36B5B1910E0E}"/>
              </a:ext>
            </a:extLst>
          </p:cNvPr>
          <p:cNvSpPr>
            <a:spLocks noGrp="1"/>
          </p:cNvSpPr>
          <p:nvPr>
            <p:ph type="title"/>
          </p:nvPr>
        </p:nvSpPr>
        <p:spPr/>
        <p:txBody>
          <a:bodyPr/>
          <a:lstStyle/>
          <a:p>
            <a:r>
              <a:rPr lang="en-US"/>
              <a:t>WXS Example: Water Scarcity</a:t>
            </a:r>
          </a:p>
        </p:txBody>
      </p:sp>
      <p:sp>
        <p:nvSpPr>
          <p:cNvPr id="55" name="TextBox 54">
            <a:extLst>
              <a:ext uri="{FF2B5EF4-FFF2-40B4-BE49-F238E27FC236}">
                <a16:creationId xmlns:a16="http://schemas.microsoft.com/office/drawing/2014/main" id="{637B6BB2-8394-E967-3A5B-FF866A05AC41}"/>
              </a:ext>
            </a:extLst>
          </p:cNvPr>
          <p:cNvSpPr txBox="1"/>
          <p:nvPr/>
        </p:nvSpPr>
        <p:spPr>
          <a:xfrm>
            <a:off x="892405" y="6501010"/>
            <a:ext cx="10667744" cy="338554"/>
          </a:xfrm>
          <a:prstGeom prst="rect">
            <a:avLst/>
          </a:prstGeom>
          <a:noFill/>
        </p:spPr>
        <p:txBody>
          <a:bodyPr wrap="square">
            <a:spAutoFit/>
          </a:bodyPr>
          <a:lstStyle/>
          <a:p>
            <a:r>
              <a:rPr lang="en-US" sz="1600" b="1" i="0">
                <a:solidFill>
                  <a:srgbClr val="323940"/>
                </a:solidFill>
                <a:effectLst/>
                <a:latin typeface="Exo 2" panose="00000500000000000000" pitchFamily="2" charset="0"/>
              </a:rPr>
              <a:t>Regional examples to support discussion — not an exhaustive list</a:t>
            </a:r>
            <a:endParaRPr lang="en-US" sz="1600">
              <a:latin typeface="Exo 2" panose="00000500000000000000" pitchFamily="2" charset="0"/>
            </a:endParaRPr>
          </a:p>
        </p:txBody>
      </p:sp>
      <p:pic>
        <p:nvPicPr>
          <p:cNvPr id="8" name="Picture 7">
            <a:extLst>
              <a:ext uri="{FF2B5EF4-FFF2-40B4-BE49-F238E27FC236}">
                <a16:creationId xmlns:a16="http://schemas.microsoft.com/office/drawing/2014/main" id="{42CBE85E-035F-FCE0-59BB-6C47877D58F5}"/>
              </a:ext>
            </a:extLst>
          </p:cNvPr>
          <p:cNvPicPr>
            <a:picLocks noChangeAspect="1"/>
          </p:cNvPicPr>
          <p:nvPr/>
        </p:nvPicPr>
        <p:blipFill>
          <a:blip r:embed="rId3"/>
          <a:stretch>
            <a:fillRect/>
          </a:stretch>
        </p:blipFill>
        <p:spPr>
          <a:xfrm>
            <a:off x="466725" y="913483"/>
            <a:ext cx="4964034" cy="4695826"/>
          </a:xfrm>
          <a:prstGeom prst="rect">
            <a:avLst/>
          </a:prstGeom>
          <a:ln w="12700" cap="sq">
            <a:solidFill>
              <a:srgbClr val="000000"/>
            </a:solidFill>
            <a:prstDash val="solid"/>
            <a:miter lim="800000"/>
          </a:ln>
          <a:effectLst>
            <a:outerShdw blurRad="50800" dist="38100" dir="2700000" algn="tl" rotWithShape="0">
              <a:srgbClr val="000000">
                <a:alpha val="43000"/>
              </a:srgbClr>
            </a:outerShdw>
          </a:effectLst>
        </p:spPr>
      </p:pic>
      <p:sp>
        <p:nvSpPr>
          <p:cNvPr id="11" name="TextBox 10">
            <a:extLst>
              <a:ext uri="{FF2B5EF4-FFF2-40B4-BE49-F238E27FC236}">
                <a16:creationId xmlns:a16="http://schemas.microsoft.com/office/drawing/2014/main" id="{07677FD8-6164-51BF-C8BA-EEF0D792C610}"/>
              </a:ext>
            </a:extLst>
          </p:cNvPr>
          <p:cNvSpPr txBox="1"/>
          <p:nvPr/>
        </p:nvSpPr>
        <p:spPr>
          <a:xfrm>
            <a:off x="416155" y="5638379"/>
            <a:ext cx="1943100" cy="276999"/>
          </a:xfrm>
          <a:prstGeom prst="rect">
            <a:avLst/>
          </a:prstGeom>
          <a:noFill/>
        </p:spPr>
        <p:txBody>
          <a:bodyPr wrap="square" rtlCol="0">
            <a:spAutoFit/>
          </a:bodyPr>
          <a:lstStyle/>
          <a:p>
            <a:r>
              <a:rPr lang="en-US" sz="1200">
                <a:hlinkClick r:id="rId4"/>
              </a:rPr>
              <a:t>Prokop, 2026</a:t>
            </a:r>
            <a:endParaRPr lang="en-US" sz="1200"/>
          </a:p>
        </p:txBody>
      </p:sp>
      <p:pic>
        <p:nvPicPr>
          <p:cNvPr id="15" name="Picture 14">
            <a:extLst>
              <a:ext uri="{FF2B5EF4-FFF2-40B4-BE49-F238E27FC236}">
                <a16:creationId xmlns:a16="http://schemas.microsoft.com/office/drawing/2014/main" id="{614F77AF-502E-40F2-489B-C28C90465C28}"/>
              </a:ext>
            </a:extLst>
          </p:cNvPr>
          <p:cNvPicPr>
            <a:picLocks noChangeAspect="1"/>
          </p:cNvPicPr>
          <p:nvPr/>
        </p:nvPicPr>
        <p:blipFill>
          <a:blip r:embed="rId5"/>
          <a:stretch>
            <a:fillRect/>
          </a:stretch>
        </p:blipFill>
        <p:spPr>
          <a:xfrm>
            <a:off x="3531905" y="1054886"/>
            <a:ext cx="4899589" cy="4721992"/>
          </a:xfrm>
          <a:prstGeom prst="rect">
            <a:avLst/>
          </a:prstGeom>
          <a:ln w="12700" cap="sq">
            <a:solidFill>
              <a:srgbClr val="000000"/>
            </a:solidFill>
            <a:prstDash val="solid"/>
            <a:miter lim="800000"/>
          </a:ln>
          <a:effectLst>
            <a:outerShdw blurRad="50800" dist="38100" dir="2700000" algn="tl" rotWithShape="0">
              <a:srgbClr val="000000">
                <a:alpha val="43000"/>
              </a:srgbClr>
            </a:outerShdw>
          </a:effectLst>
        </p:spPr>
      </p:pic>
      <p:sp>
        <p:nvSpPr>
          <p:cNvPr id="17" name="TextBox 16">
            <a:extLst>
              <a:ext uri="{FF2B5EF4-FFF2-40B4-BE49-F238E27FC236}">
                <a16:creationId xmlns:a16="http://schemas.microsoft.com/office/drawing/2014/main" id="{40B164C1-9FB5-46CF-AA66-ECDB90753BAF}"/>
              </a:ext>
            </a:extLst>
          </p:cNvPr>
          <p:cNvSpPr txBox="1"/>
          <p:nvPr/>
        </p:nvSpPr>
        <p:spPr>
          <a:xfrm>
            <a:off x="3620608" y="5895123"/>
            <a:ext cx="1943100" cy="276999"/>
          </a:xfrm>
          <a:prstGeom prst="rect">
            <a:avLst/>
          </a:prstGeom>
          <a:noFill/>
        </p:spPr>
        <p:txBody>
          <a:bodyPr wrap="square" rtlCol="0">
            <a:spAutoFit/>
          </a:bodyPr>
          <a:lstStyle/>
          <a:p>
            <a:r>
              <a:rPr lang="en-US" sz="1200">
                <a:hlinkClick r:id="rId6"/>
              </a:rPr>
              <a:t>Asterra, 2026</a:t>
            </a:r>
            <a:endParaRPr lang="en-US" sz="1200"/>
          </a:p>
        </p:txBody>
      </p:sp>
      <p:pic>
        <p:nvPicPr>
          <p:cNvPr id="20" name="Picture 19">
            <a:extLst>
              <a:ext uri="{FF2B5EF4-FFF2-40B4-BE49-F238E27FC236}">
                <a16:creationId xmlns:a16="http://schemas.microsoft.com/office/drawing/2014/main" id="{69AB3A41-9B87-4EA5-DCE0-97225E6E6688}"/>
              </a:ext>
            </a:extLst>
          </p:cNvPr>
          <p:cNvPicPr>
            <a:picLocks noChangeAspect="1"/>
          </p:cNvPicPr>
          <p:nvPr/>
        </p:nvPicPr>
        <p:blipFill>
          <a:blip r:embed="rId7"/>
          <a:srcRect b="1749"/>
          <a:stretch>
            <a:fillRect/>
          </a:stretch>
        </p:blipFill>
        <p:spPr>
          <a:xfrm>
            <a:off x="6825061" y="1125326"/>
            <a:ext cx="4849018" cy="5082868"/>
          </a:xfrm>
          <a:prstGeom prst="rect">
            <a:avLst/>
          </a:prstGeom>
          <a:ln w="12700" cap="sq">
            <a:solidFill>
              <a:srgbClr val="000000"/>
            </a:solidFill>
            <a:prstDash val="solid"/>
            <a:miter lim="800000"/>
          </a:ln>
          <a:effectLst>
            <a:outerShdw blurRad="50800" dist="38100" dir="2700000" algn="tl" rotWithShape="0">
              <a:srgbClr val="000000">
                <a:alpha val="43000"/>
              </a:srgbClr>
            </a:outerShdw>
          </a:effectLst>
        </p:spPr>
      </p:pic>
      <p:sp>
        <p:nvSpPr>
          <p:cNvPr id="21" name="TextBox 20">
            <a:hlinkClick r:id="rId8"/>
            <a:extLst>
              <a:ext uri="{FF2B5EF4-FFF2-40B4-BE49-F238E27FC236}">
                <a16:creationId xmlns:a16="http://schemas.microsoft.com/office/drawing/2014/main" id="{C679B462-81C7-E4E7-3125-36424473931D}"/>
              </a:ext>
            </a:extLst>
          </p:cNvPr>
          <p:cNvSpPr txBox="1"/>
          <p:nvPr/>
        </p:nvSpPr>
        <p:spPr>
          <a:xfrm>
            <a:off x="6825061" y="6224011"/>
            <a:ext cx="1943100" cy="276999"/>
          </a:xfrm>
          <a:prstGeom prst="rect">
            <a:avLst/>
          </a:prstGeom>
          <a:noFill/>
        </p:spPr>
        <p:txBody>
          <a:bodyPr wrap="square" rtlCol="0">
            <a:spAutoFit/>
          </a:bodyPr>
          <a:lstStyle/>
          <a:p>
            <a:r>
              <a:rPr lang="en-US" sz="1200">
                <a:hlinkClick r:id="rId8"/>
              </a:rPr>
              <a:t>Miller, 2026</a:t>
            </a:r>
            <a:endParaRPr lang="en-US" sz="1200"/>
          </a:p>
        </p:txBody>
      </p:sp>
    </p:spTree>
    <p:extLst>
      <p:ext uri="{BB962C8B-B14F-4D97-AF65-F5344CB8AC3E}">
        <p14:creationId xmlns:p14="http://schemas.microsoft.com/office/powerpoint/2010/main" val="41774892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5"/>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7"/>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21"/>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2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P spid="21" grpId="0"/>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26E53142-C9B0-CD29-8BB4-31E522121D88}"/>
              </a:ext>
            </a:extLst>
          </p:cNvPr>
          <p:cNvSpPr>
            <a:spLocks noGrp="1"/>
          </p:cNvSpPr>
          <p:nvPr>
            <p:ph type="title"/>
          </p:nvPr>
        </p:nvSpPr>
        <p:spPr/>
        <p:txBody>
          <a:bodyPr/>
          <a:lstStyle/>
          <a:p>
            <a:r>
              <a:rPr lang="en-US"/>
              <a:t>WXS Example: Water Scarcity</a:t>
            </a:r>
          </a:p>
        </p:txBody>
      </p:sp>
      <p:sp>
        <p:nvSpPr>
          <p:cNvPr id="4" name="Google Shape;1088;p45">
            <a:extLst>
              <a:ext uri="{FF2B5EF4-FFF2-40B4-BE49-F238E27FC236}">
                <a16:creationId xmlns:a16="http://schemas.microsoft.com/office/drawing/2014/main" id="{509E8CC3-70AA-E5A9-FE12-68568BAB15D2}"/>
              </a:ext>
            </a:extLst>
          </p:cNvPr>
          <p:cNvSpPr/>
          <p:nvPr/>
        </p:nvSpPr>
        <p:spPr>
          <a:xfrm>
            <a:off x="892405" y="1123912"/>
            <a:ext cx="5092483" cy="2501803"/>
          </a:xfrm>
          <a:prstGeom prst="roundRect">
            <a:avLst>
              <a:gd name="adj" fmla="val 16667"/>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Exo 2" panose="00000500000000000000" pitchFamily="2" charset="0"/>
            </a:endParaRPr>
          </a:p>
        </p:txBody>
      </p:sp>
      <p:grpSp>
        <p:nvGrpSpPr>
          <p:cNvPr id="5" name="Google Shape;1090;p45">
            <a:extLst>
              <a:ext uri="{FF2B5EF4-FFF2-40B4-BE49-F238E27FC236}">
                <a16:creationId xmlns:a16="http://schemas.microsoft.com/office/drawing/2014/main" id="{FB560166-27FE-6E02-2E33-ADAA21347418}"/>
              </a:ext>
            </a:extLst>
          </p:cNvPr>
          <p:cNvGrpSpPr/>
          <p:nvPr/>
        </p:nvGrpSpPr>
        <p:grpSpPr>
          <a:xfrm>
            <a:off x="1049903" y="1219128"/>
            <a:ext cx="4807971" cy="2267512"/>
            <a:chOff x="1727532" y="1340545"/>
            <a:chExt cx="2945689" cy="1540344"/>
          </a:xfrm>
        </p:grpSpPr>
        <p:sp>
          <p:nvSpPr>
            <p:cNvPr id="7" name="Google Shape;1094;p45">
              <a:extLst>
                <a:ext uri="{FF2B5EF4-FFF2-40B4-BE49-F238E27FC236}">
                  <a16:creationId xmlns:a16="http://schemas.microsoft.com/office/drawing/2014/main" id="{7DD72981-B015-5E2A-1D97-27C83210BF78}"/>
                </a:ext>
              </a:extLst>
            </p:cNvPr>
            <p:cNvSpPr txBox="1"/>
            <p:nvPr/>
          </p:nvSpPr>
          <p:spPr>
            <a:xfrm>
              <a:off x="1762379" y="1340545"/>
              <a:ext cx="1885080" cy="2097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b="1">
                  <a:solidFill>
                    <a:srgbClr val="00B0F0"/>
                  </a:solidFill>
                  <a:latin typeface="Exo 2" panose="00000500000000000000" pitchFamily="2" charset="0"/>
                  <a:ea typeface="Fira Sans Extra Condensed"/>
                  <a:cs typeface="Fira Sans Extra Condensed"/>
                  <a:sym typeface="Fira Sans Extra Condensed"/>
                </a:rPr>
                <a:t>Environmental Resource</a:t>
              </a:r>
              <a:endParaRPr b="1">
                <a:solidFill>
                  <a:srgbClr val="00B0F0"/>
                </a:solidFill>
                <a:latin typeface="Exo 2" panose="00000500000000000000" pitchFamily="2" charset="0"/>
                <a:ea typeface="Fira Sans Extra Condensed"/>
                <a:cs typeface="Fira Sans Extra Condensed"/>
                <a:sym typeface="Fira Sans Extra Condensed"/>
              </a:endParaRPr>
            </a:p>
          </p:txBody>
        </p:sp>
        <p:cxnSp>
          <p:nvCxnSpPr>
            <p:cNvPr id="9" name="Google Shape;1096;p45">
              <a:extLst>
                <a:ext uri="{FF2B5EF4-FFF2-40B4-BE49-F238E27FC236}">
                  <a16:creationId xmlns:a16="http://schemas.microsoft.com/office/drawing/2014/main" id="{D74FF168-C256-EB0E-0316-1726D34A7E5A}"/>
                </a:ext>
              </a:extLst>
            </p:cNvPr>
            <p:cNvCxnSpPr>
              <a:cxnSpLocks/>
            </p:cNvCxnSpPr>
            <p:nvPr/>
          </p:nvCxnSpPr>
          <p:spPr>
            <a:xfrm>
              <a:off x="1816167" y="1541945"/>
              <a:ext cx="1614059" cy="0"/>
            </a:xfrm>
            <a:prstGeom prst="straightConnector1">
              <a:avLst/>
            </a:prstGeom>
            <a:noFill/>
            <a:ln w="28575" cap="flat" cmpd="sng">
              <a:solidFill>
                <a:srgbClr val="00B0F0"/>
              </a:solidFill>
              <a:prstDash val="solid"/>
              <a:round/>
              <a:headEnd type="none" w="med" len="med"/>
              <a:tailEnd type="none" w="med" len="med"/>
            </a:ln>
          </p:spPr>
        </p:cxnSp>
        <p:sp>
          <p:nvSpPr>
            <p:cNvPr id="10" name="Google Shape;1097;p45">
              <a:extLst>
                <a:ext uri="{FF2B5EF4-FFF2-40B4-BE49-F238E27FC236}">
                  <a16:creationId xmlns:a16="http://schemas.microsoft.com/office/drawing/2014/main" id="{ED06BFBB-7C82-3E88-A68F-EF296BDAC817}"/>
                </a:ext>
              </a:extLst>
            </p:cNvPr>
            <p:cNvSpPr txBox="1"/>
            <p:nvPr/>
          </p:nvSpPr>
          <p:spPr>
            <a:xfrm>
              <a:off x="1727532" y="1571053"/>
              <a:ext cx="2945689" cy="1309836"/>
            </a:xfrm>
            <a:prstGeom prst="rect">
              <a:avLst/>
            </a:prstGeom>
            <a:noFill/>
            <a:ln>
              <a:noFill/>
            </a:ln>
          </p:spPr>
          <p:txBody>
            <a:bodyPr spcFirstLastPara="1" wrap="square" lIns="91425" tIns="91425" rIns="91425" bIns="91425" anchor="ctr" anchorCtr="0">
              <a:noAutofit/>
            </a:bodyPr>
            <a:lstStyle/>
            <a:p>
              <a:pPr marL="285750" indent="-285750">
                <a:buFont typeface="Arial" panose="020B0604020202020204" pitchFamily="34" charset="0"/>
                <a:buChar char="•"/>
              </a:pPr>
              <a:r>
                <a:rPr lang="en-US" sz="1400">
                  <a:latin typeface="Exo 2" panose="00000500000000000000" pitchFamily="2" charset="0"/>
                </a:rPr>
                <a:t>Lower snowpack in the Upper Rio Grande can reduce runoff and shift peak flows earlier in the year</a:t>
              </a:r>
            </a:p>
            <a:p>
              <a:pPr marL="285750" indent="-285750">
                <a:buFont typeface="Arial" panose="020B0604020202020204" pitchFamily="34" charset="0"/>
                <a:buChar char="•"/>
              </a:pPr>
              <a:r>
                <a:rPr lang="en-US" sz="1400">
                  <a:latin typeface="Exo 2" panose="00000500000000000000" pitchFamily="2" charset="0"/>
                </a:rPr>
                <a:t>Extended drought and warming temperatures can reduce streamflow, dry soils, and increase evaporation from reservoirs and fields</a:t>
              </a:r>
            </a:p>
            <a:p>
              <a:pPr marL="285750" indent="-285750">
                <a:buFont typeface="Arial" panose="020B0604020202020204" pitchFamily="34" charset="0"/>
                <a:buChar char="•"/>
              </a:pPr>
              <a:r>
                <a:rPr lang="en-US" sz="1400">
                  <a:latin typeface="Exo 2" panose="00000500000000000000" pitchFamily="2" charset="0"/>
                </a:rPr>
                <a:t>When surface water deliveries are reduced, many users turn more heavily to groundwater, increasing stress on aquifers</a:t>
              </a:r>
            </a:p>
          </p:txBody>
        </p:sp>
      </p:grpSp>
      <p:grpSp>
        <p:nvGrpSpPr>
          <p:cNvPr id="59" name="Group 58">
            <a:extLst>
              <a:ext uri="{FF2B5EF4-FFF2-40B4-BE49-F238E27FC236}">
                <a16:creationId xmlns:a16="http://schemas.microsoft.com/office/drawing/2014/main" id="{80D8771B-B850-B97D-64E5-93A3286CAF54}"/>
              </a:ext>
            </a:extLst>
          </p:cNvPr>
          <p:cNvGrpSpPr/>
          <p:nvPr/>
        </p:nvGrpSpPr>
        <p:grpSpPr>
          <a:xfrm>
            <a:off x="6207112" y="3851863"/>
            <a:ext cx="5092483" cy="2501803"/>
            <a:chOff x="6207112" y="3851863"/>
            <a:chExt cx="5092483" cy="2501803"/>
          </a:xfrm>
        </p:grpSpPr>
        <p:sp>
          <p:nvSpPr>
            <p:cNvPr id="31" name="Google Shape;1116;p45">
              <a:extLst>
                <a:ext uri="{FF2B5EF4-FFF2-40B4-BE49-F238E27FC236}">
                  <a16:creationId xmlns:a16="http://schemas.microsoft.com/office/drawing/2014/main" id="{6D38328B-E391-961B-0B3F-03921307EC2E}"/>
                </a:ext>
              </a:extLst>
            </p:cNvPr>
            <p:cNvSpPr/>
            <p:nvPr/>
          </p:nvSpPr>
          <p:spPr>
            <a:xfrm>
              <a:off x="6207112" y="3851863"/>
              <a:ext cx="5092483" cy="2501803"/>
            </a:xfrm>
            <a:prstGeom prst="roundRect">
              <a:avLst>
                <a:gd name="adj" fmla="val 16667"/>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Exo 2" panose="00000500000000000000" pitchFamily="2" charset="0"/>
              </a:endParaRPr>
            </a:p>
          </p:txBody>
        </p:sp>
        <p:grpSp>
          <p:nvGrpSpPr>
            <p:cNvPr id="32" name="Google Shape;1117;p45">
              <a:extLst>
                <a:ext uri="{FF2B5EF4-FFF2-40B4-BE49-F238E27FC236}">
                  <a16:creationId xmlns:a16="http://schemas.microsoft.com/office/drawing/2014/main" id="{F0A05C54-84F2-AEAD-B18C-C19BB0A010FB}"/>
                </a:ext>
              </a:extLst>
            </p:cNvPr>
            <p:cNvGrpSpPr/>
            <p:nvPr/>
          </p:nvGrpSpPr>
          <p:grpSpPr>
            <a:xfrm>
              <a:off x="6428180" y="3988287"/>
              <a:ext cx="4713917" cy="2236881"/>
              <a:chOff x="1766479" y="1368538"/>
              <a:chExt cx="2888065" cy="1519536"/>
            </a:xfrm>
          </p:grpSpPr>
          <p:sp>
            <p:nvSpPr>
              <p:cNvPr id="34" name="Google Shape;1121;p45">
                <a:extLst>
                  <a:ext uri="{FF2B5EF4-FFF2-40B4-BE49-F238E27FC236}">
                    <a16:creationId xmlns:a16="http://schemas.microsoft.com/office/drawing/2014/main" id="{7340F6FB-C815-0CCE-73F7-31C38993167A}"/>
                  </a:ext>
                </a:extLst>
              </p:cNvPr>
              <p:cNvSpPr txBox="1"/>
              <p:nvPr/>
            </p:nvSpPr>
            <p:spPr>
              <a:xfrm>
                <a:off x="1766479" y="1368538"/>
                <a:ext cx="1593867" cy="2097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b="1">
                    <a:solidFill>
                      <a:schemeClr val="accent5"/>
                    </a:solidFill>
                    <a:latin typeface="Exo 2" panose="00000500000000000000" pitchFamily="2" charset="0"/>
                    <a:ea typeface="Fira Sans Extra Condensed"/>
                    <a:cs typeface="Fira Sans Extra Condensed"/>
                    <a:sym typeface="Fira Sans Extra Condensed"/>
                  </a:rPr>
                  <a:t>Tradeoffs / Solutions</a:t>
                </a:r>
                <a:endParaRPr b="1">
                  <a:solidFill>
                    <a:schemeClr val="accent5"/>
                  </a:solidFill>
                  <a:latin typeface="Exo 2" panose="00000500000000000000" pitchFamily="2" charset="0"/>
                  <a:ea typeface="Fira Sans Extra Condensed"/>
                  <a:cs typeface="Fira Sans Extra Condensed"/>
                  <a:sym typeface="Fira Sans Extra Condensed"/>
                </a:endParaRPr>
              </a:p>
            </p:txBody>
          </p:sp>
          <p:cxnSp>
            <p:nvCxnSpPr>
              <p:cNvPr id="36" name="Google Shape;1123;p45">
                <a:extLst>
                  <a:ext uri="{FF2B5EF4-FFF2-40B4-BE49-F238E27FC236}">
                    <a16:creationId xmlns:a16="http://schemas.microsoft.com/office/drawing/2014/main" id="{D812825F-8F92-C925-0A22-A67C77396948}"/>
                  </a:ext>
                </a:extLst>
              </p:cNvPr>
              <p:cNvCxnSpPr>
                <a:cxnSpLocks/>
              </p:cNvCxnSpPr>
              <p:nvPr/>
            </p:nvCxnSpPr>
            <p:spPr>
              <a:xfrm>
                <a:off x="1831523" y="1591247"/>
                <a:ext cx="1394602" cy="0"/>
              </a:xfrm>
              <a:prstGeom prst="straightConnector1">
                <a:avLst/>
              </a:prstGeom>
              <a:noFill/>
              <a:ln w="28575" cap="flat" cmpd="sng">
                <a:solidFill>
                  <a:schemeClr val="accent5"/>
                </a:solidFill>
                <a:prstDash val="solid"/>
                <a:round/>
                <a:headEnd type="none" w="med" len="med"/>
                <a:tailEnd type="none" w="med" len="med"/>
              </a:ln>
            </p:spPr>
          </p:cxnSp>
          <p:sp>
            <p:nvSpPr>
              <p:cNvPr id="37" name="Google Shape;1124;p45">
                <a:extLst>
                  <a:ext uri="{FF2B5EF4-FFF2-40B4-BE49-F238E27FC236}">
                    <a16:creationId xmlns:a16="http://schemas.microsoft.com/office/drawing/2014/main" id="{B020610A-CFA5-AC47-E3ED-E7CB6C843700}"/>
                  </a:ext>
                </a:extLst>
              </p:cNvPr>
              <p:cNvSpPr txBox="1"/>
              <p:nvPr/>
            </p:nvSpPr>
            <p:spPr>
              <a:xfrm>
                <a:off x="1766479" y="1670912"/>
                <a:ext cx="2888065" cy="1217162"/>
              </a:xfrm>
              <a:prstGeom prst="rect">
                <a:avLst/>
              </a:prstGeom>
              <a:noFill/>
              <a:ln>
                <a:noFill/>
              </a:ln>
            </p:spPr>
            <p:txBody>
              <a:bodyPr spcFirstLastPara="1" wrap="square" lIns="91425" tIns="91425" rIns="91425" bIns="91425" anchor="ctr" anchorCtr="0">
                <a:noAutofit/>
              </a:bodyPr>
              <a:lstStyle/>
              <a:p>
                <a:pPr marL="285750" indent="-285750">
                  <a:buFont typeface="Arial" panose="020B0604020202020204" pitchFamily="34" charset="0"/>
                  <a:buChar char="•"/>
                </a:pPr>
                <a:r>
                  <a:rPr lang="en-US" sz="1350">
                    <a:latin typeface="Exo 2" panose="00000500000000000000" pitchFamily="2" charset="0"/>
                  </a:rPr>
                  <a:t>Increased groundwater pumping can help in the short term, but may reduce long-term aquifer sustainability</a:t>
                </a:r>
              </a:p>
              <a:p>
                <a:pPr marL="285750" indent="-285750">
                  <a:buFont typeface="Arial" panose="020B0604020202020204" pitchFamily="34" charset="0"/>
                  <a:buChar char="•"/>
                </a:pPr>
                <a:r>
                  <a:rPr lang="en-US" sz="1350">
                    <a:latin typeface="Exo 2" panose="00000500000000000000" pitchFamily="2" charset="0"/>
                  </a:rPr>
                  <a:t>Conservation and reuse can stretch supply, but they require investment, planning, and public acceptance</a:t>
                </a:r>
              </a:p>
              <a:p>
                <a:pPr marL="285750" indent="-285750">
                  <a:buFont typeface="Arial" panose="020B0604020202020204" pitchFamily="34" charset="0"/>
                  <a:buChar char="•"/>
                </a:pPr>
                <a:r>
                  <a:rPr lang="en-US" sz="1350">
                    <a:latin typeface="Exo 2" panose="00000500000000000000" pitchFamily="2" charset="0"/>
                  </a:rPr>
                  <a:t>Decisions about how to allocate scarce water may create tension among agricultural production, municipal growth, ecosystem health, and legal requirements</a:t>
                </a:r>
              </a:p>
            </p:txBody>
          </p:sp>
        </p:grpSp>
      </p:grpSp>
      <p:grpSp>
        <p:nvGrpSpPr>
          <p:cNvPr id="56" name="Group 55">
            <a:extLst>
              <a:ext uri="{FF2B5EF4-FFF2-40B4-BE49-F238E27FC236}">
                <a16:creationId xmlns:a16="http://schemas.microsoft.com/office/drawing/2014/main" id="{099BF1B0-1FE0-3CE0-E350-525ECA0C9876}"/>
              </a:ext>
            </a:extLst>
          </p:cNvPr>
          <p:cNvGrpSpPr/>
          <p:nvPr/>
        </p:nvGrpSpPr>
        <p:grpSpPr>
          <a:xfrm>
            <a:off x="6207112" y="1123912"/>
            <a:ext cx="5092483" cy="2501803"/>
            <a:chOff x="6207112" y="1123912"/>
            <a:chExt cx="5092483" cy="2501803"/>
          </a:xfrm>
        </p:grpSpPr>
        <p:sp>
          <p:nvSpPr>
            <p:cNvPr id="22" name="Google Shape;1107;p45">
              <a:extLst>
                <a:ext uri="{FF2B5EF4-FFF2-40B4-BE49-F238E27FC236}">
                  <a16:creationId xmlns:a16="http://schemas.microsoft.com/office/drawing/2014/main" id="{FAA1C4BC-451F-C6C9-379B-E8D99435991F}"/>
                </a:ext>
              </a:extLst>
            </p:cNvPr>
            <p:cNvSpPr/>
            <p:nvPr/>
          </p:nvSpPr>
          <p:spPr>
            <a:xfrm>
              <a:off x="6207112" y="1123912"/>
              <a:ext cx="5092483" cy="2501803"/>
            </a:xfrm>
            <a:prstGeom prst="roundRect">
              <a:avLst>
                <a:gd name="adj" fmla="val 16667"/>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Exo 2" panose="00000500000000000000" pitchFamily="2" charset="0"/>
              </a:endParaRPr>
            </a:p>
          </p:txBody>
        </p:sp>
        <p:grpSp>
          <p:nvGrpSpPr>
            <p:cNvPr id="23" name="Google Shape;1108;p45">
              <a:extLst>
                <a:ext uri="{FF2B5EF4-FFF2-40B4-BE49-F238E27FC236}">
                  <a16:creationId xmlns:a16="http://schemas.microsoft.com/office/drawing/2014/main" id="{10AD268B-913B-20C3-F62B-5CAFEA7B3F1F}"/>
                </a:ext>
              </a:extLst>
            </p:cNvPr>
            <p:cNvGrpSpPr/>
            <p:nvPr/>
          </p:nvGrpSpPr>
          <p:grpSpPr>
            <a:xfrm>
              <a:off x="6477193" y="1214550"/>
              <a:ext cx="2333430" cy="315330"/>
              <a:chOff x="1796508" y="1337435"/>
              <a:chExt cx="1429618" cy="214207"/>
            </a:xfrm>
          </p:grpSpPr>
          <p:sp>
            <p:nvSpPr>
              <p:cNvPr id="25" name="Google Shape;1112;p45">
                <a:extLst>
                  <a:ext uri="{FF2B5EF4-FFF2-40B4-BE49-F238E27FC236}">
                    <a16:creationId xmlns:a16="http://schemas.microsoft.com/office/drawing/2014/main" id="{BFD71AC5-EF8C-CFB9-90F5-AB8703B6221F}"/>
                  </a:ext>
                </a:extLst>
              </p:cNvPr>
              <p:cNvSpPr txBox="1"/>
              <p:nvPr/>
            </p:nvSpPr>
            <p:spPr>
              <a:xfrm>
                <a:off x="1796508" y="1337435"/>
                <a:ext cx="1429618" cy="2097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b="1">
                    <a:solidFill>
                      <a:srgbClr val="0B8B3C"/>
                    </a:solidFill>
                    <a:latin typeface="Exo 2" panose="00000500000000000000" pitchFamily="2" charset="0"/>
                    <a:ea typeface="Fira Sans Extra Condensed"/>
                    <a:cs typeface="Fira Sans Extra Condensed"/>
                    <a:sym typeface="Fira Sans Extra Condensed"/>
                  </a:rPr>
                  <a:t>Built Infrastructure </a:t>
                </a:r>
                <a:endParaRPr b="1">
                  <a:solidFill>
                    <a:srgbClr val="0B8B3C"/>
                  </a:solidFill>
                  <a:latin typeface="Exo 2" panose="00000500000000000000" pitchFamily="2" charset="0"/>
                  <a:ea typeface="Fira Sans Extra Condensed"/>
                  <a:cs typeface="Fira Sans Extra Condensed"/>
                  <a:sym typeface="Fira Sans Extra Condensed"/>
                </a:endParaRPr>
              </a:p>
            </p:txBody>
          </p:sp>
          <p:cxnSp>
            <p:nvCxnSpPr>
              <p:cNvPr id="27" name="Google Shape;1114;p45">
                <a:extLst>
                  <a:ext uri="{FF2B5EF4-FFF2-40B4-BE49-F238E27FC236}">
                    <a16:creationId xmlns:a16="http://schemas.microsoft.com/office/drawing/2014/main" id="{0404E5D0-AC28-2A73-EEE3-4E149FE531D9}"/>
                  </a:ext>
                </a:extLst>
              </p:cNvPr>
              <p:cNvCxnSpPr>
                <a:cxnSpLocks/>
              </p:cNvCxnSpPr>
              <p:nvPr/>
            </p:nvCxnSpPr>
            <p:spPr>
              <a:xfrm flipV="1">
                <a:off x="1851816" y="1547135"/>
                <a:ext cx="1284008" cy="4507"/>
              </a:xfrm>
              <a:prstGeom prst="straightConnector1">
                <a:avLst/>
              </a:prstGeom>
              <a:noFill/>
              <a:ln w="28575" cap="flat" cmpd="sng">
                <a:solidFill>
                  <a:srgbClr val="0B8B3C"/>
                </a:solidFill>
                <a:prstDash val="solid"/>
                <a:round/>
                <a:headEnd type="none" w="med" len="med"/>
                <a:tailEnd type="none" w="med" len="med"/>
              </a:ln>
            </p:spPr>
          </p:cxnSp>
        </p:grpSp>
        <p:sp>
          <p:nvSpPr>
            <p:cNvPr id="48" name="Google Shape;1097;p45">
              <a:extLst>
                <a:ext uri="{FF2B5EF4-FFF2-40B4-BE49-F238E27FC236}">
                  <a16:creationId xmlns:a16="http://schemas.microsoft.com/office/drawing/2014/main" id="{E3F0F0E3-06D1-57F3-807E-0EA99502CD00}"/>
                </a:ext>
              </a:extLst>
            </p:cNvPr>
            <p:cNvSpPr txBox="1"/>
            <p:nvPr/>
          </p:nvSpPr>
          <p:spPr>
            <a:xfrm>
              <a:off x="6567468" y="1587494"/>
              <a:ext cx="4574629" cy="1928186"/>
            </a:xfrm>
            <a:prstGeom prst="rect">
              <a:avLst/>
            </a:prstGeom>
            <a:noFill/>
            <a:ln>
              <a:noFill/>
            </a:ln>
          </p:spPr>
          <p:txBody>
            <a:bodyPr spcFirstLastPara="1" wrap="square" lIns="91425" tIns="91425" rIns="91425" bIns="91425" anchor="ctr" anchorCtr="0">
              <a:noAutofit/>
            </a:bodyPr>
            <a:lstStyle/>
            <a:p>
              <a:pPr marL="285750" indent="-285750">
                <a:buFont typeface="Arial" panose="020B0604020202020204" pitchFamily="34" charset="0"/>
                <a:buChar char="•"/>
              </a:pPr>
              <a:r>
                <a:rPr lang="en-US" sz="1400">
                  <a:latin typeface="Exo 2" panose="00000500000000000000" pitchFamily="2" charset="0"/>
                </a:rPr>
                <a:t>Reservoir operations (e.g., Elephant Butte and Caballo) can be affected by changing inflows and storage conditions</a:t>
              </a:r>
            </a:p>
            <a:p>
              <a:pPr marL="285750" indent="-285750">
                <a:buFont typeface="Arial" panose="020B0604020202020204" pitchFamily="34" charset="0"/>
                <a:buChar char="•"/>
              </a:pPr>
              <a:r>
                <a:rPr lang="en-US" sz="1400">
                  <a:latin typeface="Exo 2" panose="00000500000000000000" pitchFamily="2" charset="0"/>
                </a:rPr>
                <a:t>Irrigation systems, acequias, municipal wells, and treatment systems may all face added pressure during shortage</a:t>
              </a:r>
            </a:p>
            <a:p>
              <a:pPr marL="285750" indent="-285750">
                <a:buFont typeface="Arial" panose="020B0604020202020204" pitchFamily="34" charset="0"/>
                <a:buChar char="•"/>
              </a:pPr>
              <a:r>
                <a:rPr lang="en-US" sz="1400">
                  <a:latin typeface="Exo 2" panose="00000500000000000000" pitchFamily="2" charset="0"/>
                </a:rPr>
                <a:t>Communities may look to reuse systems, aquifer storage, leak reduction, or updated delivery infrastructure to improve reliability</a:t>
              </a:r>
            </a:p>
          </p:txBody>
        </p:sp>
      </p:grpSp>
      <p:grpSp>
        <p:nvGrpSpPr>
          <p:cNvPr id="57" name="Group 56">
            <a:extLst>
              <a:ext uri="{FF2B5EF4-FFF2-40B4-BE49-F238E27FC236}">
                <a16:creationId xmlns:a16="http://schemas.microsoft.com/office/drawing/2014/main" id="{AB0F99E7-6551-55F4-DC3E-E0AC33462D0A}"/>
              </a:ext>
            </a:extLst>
          </p:cNvPr>
          <p:cNvGrpSpPr/>
          <p:nvPr/>
        </p:nvGrpSpPr>
        <p:grpSpPr>
          <a:xfrm>
            <a:off x="892405" y="3851863"/>
            <a:ext cx="5092483" cy="2566051"/>
            <a:chOff x="892405" y="3851863"/>
            <a:chExt cx="5092483" cy="2566051"/>
          </a:xfrm>
        </p:grpSpPr>
        <p:sp>
          <p:nvSpPr>
            <p:cNvPr id="13" name="Google Shape;1098;p45">
              <a:extLst>
                <a:ext uri="{FF2B5EF4-FFF2-40B4-BE49-F238E27FC236}">
                  <a16:creationId xmlns:a16="http://schemas.microsoft.com/office/drawing/2014/main" id="{8A2E3CF2-9742-BAE6-D8BD-6FD3FE92EFEE}"/>
                </a:ext>
              </a:extLst>
            </p:cNvPr>
            <p:cNvSpPr/>
            <p:nvPr/>
          </p:nvSpPr>
          <p:spPr>
            <a:xfrm>
              <a:off x="892405" y="3851863"/>
              <a:ext cx="5092483" cy="2501803"/>
            </a:xfrm>
            <a:prstGeom prst="roundRect">
              <a:avLst>
                <a:gd name="adj" fmla="val 16667"/>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Exo 2" panose="00000500000000000000" pitchFamily="2" charset="0"/>
              </a:endParaRPr>
            </a:p>
          </p:txBody>
        </p:sp>
        <p:grpSp>
          <p:nvGrpSpPr>
            <p:cNvPr id="14" name="Google Shape;1099;p45">
              <a:extLst>
                <a:ext uri="{FF2B5EF4-FFF2-40B4-BE49-F238E27FC236}">
                  <a16:creationId xmlns:a16="http://schemas.microsoft.com/office/drawing/2014/main" id="{3DD8F74F-0C06-F368-4CB2-F320427A307B}"/>
                </a:ext>
              </a:extLst>
            </p:cNvPr>
            <p:cNvGrpSpPr/>
            <p:nvPr/>
          </p:nvGrpSpPr>
          <p:grpSpPr>
            <a:xfrm>
              <a:off x="1106781" y="3988289"/>
              <a:ext cx="3273094" cy="327845"/>
              <a:chOff x="1762379" y="1368539"/>
              <a:chExt cx="2005319" cy="222708"/>
            </a:xfrm>
          </p:grpSpPr>
          <p:sp>
            <p:nvSpPr>
              <p:cNvPr id="16" name="Google Shape;1103;p45">
                <a:extLst>
                  <a:ext uri="{FF2B5EF4-FFF2-40B4-BE49-F238E27FC236}">
                    <a16:creationId xmlns:a16="http://schemas.microsoft.com/office/drawing/2014/main" id="{3F1E4B55-62CD-E644-113C-26B50D75F586}"/>
                  </a:ext>
                </a:extLst>
              </p:cNvPr>
              <p:cNvSpPr txBox="1"/>
              <p:nvPr/>
            </p:nvSpPr>
            <p:spPr>
              <a:xfrm>
                <a:off x="1762379" y="1368539"/>
                <a:ext cx="2005319" cy="2097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b="1">
                    <a:solidFill>
                      <a:srgbClr val="0D2B68"/>
                    </a:solidFill>
                    <a:latin typeface="Exo 2" panose="00000500000000000000" pitchFamily="2" charset="0"/>
                    <a:ea typeface="Fira Sans Extra Condensed"/>
                    <a:cs typeface="Fira Sans Extra Condensed"/>
                    <a:sym typeface="Fira Sans Extra Condensed"/>
                  </a:rPr>
                  <a:t>Regional Dynamics</a:t>
                </a:r>
                <a:endParaRPr b="1">
                  <a:solidFill>
                    <a:srgbClr val="0D2B68"/>
                  </a:solidFill>
                  <a:latin typeface="Exo 2" panose="00000500000000000000" pitchFamily="2" charset="0"/>
                  <a:ea typeface="Fira Sans Extra Condensed"/>
                  <a:cs typeface="Fira Sans Extra Condensed"/>
                  <a:sym typeface="Fira Sans Extra Condensed"/>
                </a:endParaRPr>
              </a:p>
            </p:txBody>
          </p:sp>
          <p:cxnSp>
            <p:nvCxnSpPr>
              <p:cNvPr id="18" name="Google Shape;1105;p45">
                <a:extLst>
                  <a:ext uri="{FF2B5EF4-FFF2-40B4-BE49-F238E27FC236}">
                    <a16:creationId xmlns:a16="http://schemas.microsoft.com/office/drawing/2014/main" id="{CFB358D2-BCB7-E338-674A-26E51A21E3B5}"/>
                  </a:ext>
                </a:extLst>
              </p:cNvPr>
              <p:cNvCxnSpPr>
                <a:cxnSpLocks/>
              </p:cNvCxnSpPr>
              <p:nvPr/>
            </p:nvCxnSpPr>
            <p:spPr>
              <a:xfrm>
                <a:off x="1816167" y="1591247"/>
                <a:ext cx="1263919" cy="0"/>
              </a:xfrm>
              <a:prstGeom prst="straightConnector1">
                <a:avLst/>
              </a:prstGeom>
              <a:noFill/>
              <a:ln w="28575" cap="flat" cmpd="sng">
                <a:solidFill>
                  <a:srgbClr val="0D2B68"/>
                </a:solidFill>
                <a:prstDash val="solid"/>
                <a:round/>
                <a:headEnd type="none" w="med" len="med"/>
                <a:tailEnd type="none" w="med" len="med"/>
              </a:ln>
            </p:spPr>
          </p:cxnSp>
        </p:grpSp>
        <p:sp>
          <p:nvSpPr>
            <p:cNvPr id="50" name="Google Shape;1097;p45">
              <a:extLst>
                <a:ext uri="{FF2B5EF4-FFF2-40B4-BE49-F238E27FC236}">
                  <a16:creationId xmlns:a16="http://schemas.microsoft.com/office/drawing/2014/main" id="{D2F90926-7AF2-F1AD-8EF3-D4347FE266C9}"/>
                </a:ext>
              </a:extLst>
            </p:cNvPr>
            <p:cNvSpPr txBox="1"/>
            <p:nvPr/>
          </p:nvSpPr>
          <p:spPr>
            <a:xfrm>
              <a:off x="1106780" y="4489728"/>
              <a:ext cx="4807970" cy="1928186"/>
            </a:xfrm>
            <a:prstGeom prst="rect">
              <a:avLst/>
            </a:prstGeom>
            <a:noFill/>
            <a:ln>
              <a:noFill/>
            </a:ln>
          </p:spPr>
          <p:txBody>
            <a:bodyPr spcFirstLastPara="1" wrap="square" lIns="91425" tIns="91425" rIns="91425" bIns="91425" anchor="ctr" anchorCtr="0">
              <a:noAutofit/>
            </a:bodyPr>
            <a:lstStyle/>
            <a:p>
              <a:pPr marL="285750" indent="-285750">
                <a:buFont typeface="Arial" panose="020B0604020202020204" pitchFamily="34" charset="0"/>
                <a:buChar char="•"/>
              </a:pPr>
              <a:r>
                <a:rPr lang="en-US" sz="1400">
                  <a:latin typeface="Exo 2" panose="00000500000000000000" pitchFamily="2" charset="0"/>
                </a:rPr>
                <a:t>Farmers, cities, tribes, acequia communities, utilities, etc., and downstream users may all be affected</a:t>
              </a:r>
            </a:p>
            <a:p>
              <a:pPr marL="285750" indent="-285750">
                <a:buFont typeface="Arial" panose="020B0604020202020204" pitchFamily="34" charset="0"/>
                <a:buChar char="•"/>
              </a:pPr>
              <a:r>
                <a:rPr lang="en-US" sz="1400">
                  <a:latin typeface="Exo 2" panose="00000500000000000000" pitchFamily="2" charset="0"/>
                </a:rPr>
                <a:t>State agencies, interstate agreements, and local governance systems can also shape how scarcity is managed</a:t>
              </a:r>
            </a:p>
            <a:p>
              <a:pPr marL="285750" indent="-285750">
                <a:buFont typeface="Arial" panose="020B0604020202020204" pitchFamily="34" charset="0"/>
                <a:buChar char="•"/>
              </a:pPr>
              <a:r>
                <a:rPr lang="en-US" sz="1400">
                  <a:latin typeface="Exo 2" panose="00000500000000000000" pitchFamily="2" charset="0"/>
                </a:rPr>
                <a:t>Communities with fewer financial or technical resources may face greater difficulty adapting to shortages</a:t>
              </a:r>
            </a:p>
            <a:p>
              <a:endParaRPr lang="en-US" sz="1400">
                <a:latin typeface="Exo 2" panose="00000500000000000000" pitchFamily="2" charset="0"/>
              </a:endParaRPr>
            </a:p>
          </p:txBody>
        </p:sp>
      </p:grpSp>
      <p:sp>
        <p:nvSpPr>
          <p:cNvPr id="55" name="TextBox 54">
            <a:extLst>
              <a:ext uri="{FF2B5EF4-FFF2-40B4-BE49-F238E27FC236}">
                <a16:creationId xmlns:a16="http://schemas.microsoft.com/office/drawing/2014/main" id="{F390279B-C680-EAB8-509D-543D843F6830}"/>
              </a:ext>
            </a:extLst>
          </p:cNvPr>
          <p:cNvSpPr txBox="1"/>
          <p:nvPr/>
        </p:nvSpPr>
        <p:spPr>
          <a:xfrm>
            <a:off x="892405" y="6501010"/>
            <a:ext cx="10667744" cy="338554"/>
          </a:xfrm>
          <a:prstGeom prst="rect">
            <a:avLst/>
          </a:prstGeom>
          <a:noFill/>
        </p:spPr>
        <p:txBody>
          <a:bodyPr wrap="square">
            <a:spAutoFit/>
          </a:bodyPr>
          <a:lstStyle/>
          <a:p>
            <a:r>
              <a:rPr lang="en-US" sz="1600" b="1" i="0">
                <a:solidFill>
                  <a:srgbClr val="323940"/>
                </a:solidFill>
                <a:effectLst/>
                <a:latin typeface="Exo 2" panose="00000500000000000000" pitchFamily="2" charset="0"/>
              </a:rPr>
              <a:t>Regional examples to support discussion — not an exhaustive list</a:t>
            </a:r>
            <a:endParaRPr lang="en-US" sz="1600">
              <a:latin typeface="Exo 2" panose="00000500000000000000" pitchFamily="2" charset="0"/>
            </a:endParaRPr>
          </a:p>
        </p:txBody>
      </p:sp>
    </p:spTree>
    <p:extLst>
      <p:ext uri="{BB962C8B-B14F-4D97-AF65-F5344CB8AC3E}">
        <p14:creationId xmlns:p14="http://schemas.microsoft.com/office/powerpoint/2010/main" val="33856486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5DA1783-5F37-B79F-F135-3E1A51BF7990}"/>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E98DFBBB-9214-8313-74B2-4F0D80E6E45A}"/>
              </a:ext>
            </a:extLst>
          </p:cNvPr>
          <p:cNvSpPr>
            <a:spLocks noGrp="1"/>
          </p:cNvSpPr>
          <p:nvPr>
            <p:ph type="title"/>
          </p:nvPr>
        </p:nvSpPr>
        <p:spPr/>
        <p:txBody>
          <a:bodyPr/>
          <a:lstStyle/>
          <a:p>
            <a:r>
              <a:rPr lang="en-US"/>
              <a:t>WXS Example: Data Center Growth </a:t>
            </a:r>
          </a:p>
        </p:txBody>
      </p:sp>
      <p:sp>
        <p:nvSpPr>
          <p:cNvPr id="19" name="TextBox 18">
            <a:extLst>
              <a:ext uri="{FF2B5EF4-FFF2-40B4-BE49-F238E27FC236}">
                <a16:creationId xmlns:a16="http://schemas.microsoft.com/office/drawing/2014/main" id="{13F5D127-B6C9-BE6C-0C23-967082378970}"/>
              </a:ext>
            </a:extLst>
          </p:cNvPr>
          <p:cNvSpPr txBox="1"/>
          <p:nvPr/>
        </p:nvSpPr>
        <p:spPr>
          <a:xfrm>
            <a:off x="879876" y="6501009"/>
            <a:ext cx="10667744" cy="338554"/>
          </a:xfrm>
          <a:prstGeom prst="rect">
            <a:avLst/>
          </a:prstGeom>
          <a:noFill/>
        </p:spPr>
        <p:txBody>
          <a:bodyPr wrap="square">
            <a:spAutoFit/>
          </a:bodyPr>
          <a:lstStyle/>
          <a:p>
            <a:r>
              <a:rPr lang="en-US" sz="1600" b="1" i="0">
                <a:solidFill>
                  <a:srgbClr val="323940"/>
                </a:solidFill>
                <a:effectLst/>
                <a:latin typeface="Exo 2" panose="00000500000000000000" pitchFamily="2" charset="0"/>
              </a:rPr>
              <a:t>Regional examples to support discussion — not an exhaustive list</a:t>
            </a:r>
            <a:endParaRPr lang="en-US" sz="1600">
              <a:latin typeface="Exo 2" panose="00000500000000000000" pitchFamily="2" charset="0"/>
            </a:endParaRPr>
          </a:p>
        </p:txBody>
      </p:sp>
      <p:pic>
        <p:nvPicPr>
          <p:cNvPr id="11" name="Picture 10">
            <a:extLst>
              <a:ext uri="{FF2B5EF4-FFF2-40B4-BE49-F238E27FC236}">
                <a16:creationId xmlns:a16="http://schemas.microsoft.com/office/drawing/2014/main" id="{ED39A2B8-6F45-BAEA-1FB1-209CE5874633}"/>
              </a:ext>
            </a:extLst>
          </p:cNvPr>
          <p:cNvPicPr>
            <a:picLocks noChangeAspect="1"/>
          </p:cNvPicPr>
          <p:nvPr/>
        </p:nvPicPr>
        <p:blipFill>
          <a:blip r:embed="rId2"/>
          <a:stretch>
            <a:fillRect/>
          </a:stretch>
        </p:blipFill>
        <p:spPr>
          <a:xfrm>
            <a:off x="371009" y="1000945"/>
            <a:ext cx="4829280" cy="4856110"/>
          </a:xfrm>
          <a:prstGeom prst="rect">
            <a:avLst/>
          </a:prstGeom>
          <a:ln w="12700" cap="sq">
            <a:solidFill>
              <a:srgbClr val="000000"/>
            </a:solidFill>
            <a:prstDash val="solid"/>
            <a:miter lim="800000"/>
          </a:ln>
          <a:effectLst>
            <a:outerShdw blurRad="50800" dist="38100" dir="2700000" algn="tl" rotWithShape="0">
              <a:srgbClr val="000000">
                <a:alpha val="43000"/>
              </a:srgbClr>
            </a:outerShdw>
          </a:effectLst>
        </p:spPr>
      </p:pic>
      <p:sp>
        <p:nvSpPr>
          <p:cNvPr id="12" name="TextBox 11">
            <a:extLst>
              <a:ext uri="{FF2B5EF4-FFF2-40B4-BE49-F238E27FC236}">
                <a16:creationId xmlns:a16="http://schemas.microsoft.com/office/drawing/2014/main" id="{A44F34F6-1020-6970-D0E9-9CF4908EBEC2}"/>
              </a:ext>
            </a:extLst>
          </p:cNvPr>
          <p:cNvSpPr txBox="1"/>
          <p:nvPr/>
        </p:nvSpPr>
        <p:spPr>
          <a:xfrm>
            <a:off x="280122" y="5902033"/>
            <a:ext cx="1943100" cy="276999"/>
          </a:xfrm>
          <a:prstGeom prst="rect">
            <a:avLst/>
          </a:prstGeom>
          <a:noFill/>
        </p:spPr>
        <p:txBody>
          <a:bodyPr wrap="square" rtlCol="0">
            <a:spAutoFit/>
          </a:bodyPr>
          <a:lstStyle/>
          <a:p>
            <a:r>
              <a:rPr lang="en-US" sz="1200">
                <a:hlinkClick r:id="rId3"/>
              </a:rPr>
              <a:t>Bowling, 2026</a:t>
            </a:r>
            <a:endParaRPr lang="en-US" sz="1200"/>
          </a:p>
        </p:txBody>
      </p:sp>
      <p:pic>
        <p:nvPicPr>
          <p:cNvPr id="17" name="Picture 16">
            <a:extLst>
              <a:ext uri="{FF2B5EF4-FFF2-40B4-BE49-F238E27FC236}">
                <a16:creationId xmlns:a16="http://schemas.microsoft.com/office/drawing/2014/main" id="{602602E8-C13F-A122-FD79-E952177423BA}"/>
              </a:ext>
            </a:extLst>
          </p:cNvPr>
          <p:cNvPicPr>
            <a:picLocks noChangeAspect="1"/>
          </p:cNvPicPr>
          <p:nvPr/>
        </p:nvPicPr>
        <p:blipFill>
          <a:blip r:embed="rId4"/>
          <a:stretch>
            <a:fillRect/>
          </a:stretch>
        </p:blipFill>
        <p:spPr>
          <a:xfrm>
            <a:off x="3331223" y="1155894"/>
            <a:ext cx="5529553" cy="4884638"/>
          </a:xfrm>
          <a:prstGeom prst="rect">
            <a:avLst/>
          </a:prstGeom>
          <a:ln w="12700" cap="sq">
            <a:solidFill>
              <a:srgbClr val="000000"/>
            </a:solidFill>
            <a:prstDash val="solid"/>
            <a:miter lim="800000"/>
          </a:ln>
          <a:effectLst>
            <a:outerShdw blurRad="50800" dist="38100" dir="2700000" algn="tl" rotWithShape="0">
              <a:srgbClr val="000000">
                <a:alpha val="43000"/>
              </a:srgbClr>
            </a:outerShdw>
          </a:effectLst>
        </p:spPr>
      </p:pic>
      <p:sp>
        <p:nvSpPr>
          <p:cNvPr id="20" name="TextBox 19">
            <a:hlinkClick r:id="rId5"/>
            <a:extLst>
              <a:ext uri="{FF2B5EF4-FFF2-40B4-BE49-F238E27FC236}">
                <a16:creationId xmlns:a16="http://schemas.microsoft.com/office/drawing/2014/main" id="{8B20CA05-D9FF-2B3B-5BB1-0B7EAF78D9F8}"/>
              </a:ext>
            </a:extLst>
          </p:cNvPr>
          <p:cNvSpPr txBox="1"/>
          <p:nvPr/>
        </p:nvSpPr>
        <p:spPr>
          <a:xfrm>
            <a:off x="3257189" y="6075121"/>
            <a:ext cx="1943100" cy="276999"/>
          </a:xfrm>
          <a:prstGeom prst="rect">
            <a:avLst/>
          </a:prstGeom>
          <a:noFill/>
        </p:spPr>
        <p:txBody>
          <a:bodyPr wrap="square" rtlCol="0">
            <a:spAutoFit/>
          </a:bodyPr>
          <a:lstStyle/>
          <a:p>
            <a:r>
              <a:rPr lang="en-US" sz="1200">
                <a:hlinkClick r:id="rId5"/>
              </a:rPr>
              <a:t>Addison, 2026</a:t>
            </a:r>
            <a:endParaRPr lang="en-US" sz="1200"/>
          </a:p>
        </p:txBody>
      </p:sp>
      <p:pic>
        <p:nvPicPr>
          <p:cNvPr id="24" name="Picture 23">
            <a:extLst>
              <a:ext uri="{FF2B5EF4-FFF2-40B4-BE49-F238E27FC236}">
                <a16:creationId xmlns:a16="http://schemas.microsoft.com/office/drawing/2014/main" id="{76DD40B7-C8B0-1182-7D29-47ED22B24B76}"/>
              </a:ext>
            </a:extLst>
          </p:cNvPr>
          <p:cNvPicPr>
            <a:picLocks noChangeAspect="1"/>
          </p:cNvPicPr>
          <p:nvPr/>
        </p:nvPicPr>
        <p:blipFill>
          <a:blip r:embed="rId6"/>
          <a:stretch>
            <a:fillRect/>
          </a:stretch>
        </p:blipFill>
        <p:spPr>
          <a:xfrm>
            <a:off x="6213748" y="1331670"/>
            <a:ext cx="5495217" cy="4884637"/>
          </a:xfrm>
          <a:prstGeom prst="rect">
            <a:avLst/>
          </a:prstGeom>
          <a:ln w="12700" cap="sq">
            <a:solidFill>
              <a:srgbClr val="000000"/>
            </a:solidFill>
            <a:prstDash val="solid"/>
            <a:miter lim="800000"/>
          </a:ln>
          <a:effectLst>
            <a:outerShdw blurRad="50800" dist="38100" dir="2700000" algn="tl" rotWithShape="0">
              <a:srgbClr val="000000">
                <a:alpha val="43000"/>
              </a:srgbClr>
            </a:outerShdw>
          </a:effectLst>
        </p:spPr>
      </p:pic>
      <p:sp>
        <p:nvSpPr>
          <p:cNvPr id="26" name="TextBox 25">
            <a:hlinkClick r:id="rId5"/>
            <a:extLst>
              <a:ext uri="{FF2B5EF4-FFF2-40B4-BE49-F238E27FC236}">
                <a16:creationId xmlns:a16="http://schemas.microsoft.com/office/drawing/2014/main" id="{6C0BC7A7-585D-C6F0-3ECF-1F67D0160665}"/>
              </a:ext>
            </a:extLst>
          </p:cNvPr>
          <p:cNvSpPr txBox="1"/>
          <p:nvPr/>
        </p:nvSpPr>
        <p:spPr>
          <a:xfrm>
            <a:off x="6143624" y="6270770"/>
            <a:ext cx="1943100" cy="276999"/>
          </a:xfrm>
          <a:prstGeom prst="rect">
            <a:avLst/>
          </a:prstGeom>
          <a:noFill/>
        </p:spPr>
        <p:txBody>
          <a:bodyPr wrap="square" rtlCol="0">
            <a:spAutoFit/>
          </a:bodyPr>
          <a:lstStyle/>
          <a:p>
            <a:r>
              <a:rPr lang="en-US" sz="1200">
                <a:hlinkClick r:id="rId7"/>
              </a:rPr>
              <a:t>Reyes, 2026</a:t>
            </a:r>
            <a:endParaRPr lang="en-US" sz="1200"/>
          </a:p>
        </p:txBody>
      </p:sp>
    </p:spTree>
    <p:extLst>
      <p:ext uri="{BB962C8B-B14F-4D97-AF65-F5344CB8AC3E}">
        <p14:creationId xmlns:p14="http://schemas.microsoft.com/office/powerpoint/2010/main" val="28699686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0"/>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7"/>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26"/>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2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p:bldP spid="26" grpId="0"/>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06C5B16-E513-87BE-9647-7E8AE50B5F39}"/>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69237292-895F-BBD3-3911-2F3AC8720738}"/>
              </a:ext>
            </a:extLst>
          </p:cNvPr>
          <p:cNvSpPr>
            <a:spLocks noGrp="1"/>
          </p:cNvSpPr>
          <p:nvPr>
            <p:ph type="title"/>
          </p:nvPr>
        </p:nvSpPr>
        <p:spPr/>
        <p:txBody>
          <a:bodyPr/>
          <a:lstStyle/>
          <a:p>
            <a:r>
              <a:rPr lang="en-US"/>
              <a:t>WXS Example: Data Center Growth </a:t>
            </a:r>
          </a:p>
        </p:txBody>
      </p:sp>
      <p:sp>
        <p:nvSpPr>
          <p:cNvPr id="4" name="Google Shape;1088;p45">
            <a:extLst>
              <a:ext uri="{FF2B5EF4-FFF2-40B4-BE49-F238E27FC236}">
                <a16:creationId xmlns:a16="http://schemas.microsoft.com/office/drawing/2014/main" id="{990B2CA1-F519-BD23-F569-19FFD0B1469F}"/>
              </a:ext>
            </a:extLst>
          </p:cNvPr>
          <p:cNvSpPr/>
          <p:nvPr/>
        </p:nvSpPr>
        <p:spPr>
          <a:xfrm>
            <a:off x="892405" y="1123912"/>
            <a:ext cx="5092483" cy="2501803"/>
          </a:xfrm>
          <a:prstGeom prst="roundRect">
            <a:avLst>
              <a:gd name="adj" fmla="val 16667"/>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Exo 2" panose="00000500000000000000" pitchFamily="2" charset="0"/>
            </a:endParaRPr>
          </a:p>
        </p:txBody>
      </p:sp>
      <p:grpSp>
        <p:nvGrpSpPr>
          <p:cNvPr id="5" name="Google Shape;1090;p45">
            <a:extLst>
              <a:ext uri="{FF2B5EF4-FFF2-40B4-BE49-F238E27FC236}">
                <a16:creationId xmlns:a16="http://schemas.microsoft.com/office/drawing/2014/main" id="{0B21A666-29C5-E250-3A5F-1985F8B22D3F}"/>
              </a:ext>
            </a:extLst>
          </p:cNvPr>
          <p:cNvGrpSpPr/>
          <p:nvPr/>
        </p:nvGrpSpPr>
        <p:grpSpPr>
          <a:xfrm>
            <a:off x="1106781" y="1219128"/>
            <a:ext cx="4662422" cy="2238938"/>
            <a:chOff x="1762379" y="1340545"/>
            <a:chExt cx="2856516" cy="1520933"/>
          </a:xfrm>
        </p:grpSpPr>
        <p:sp>
          <p:nvSpPr>
            <p:cNvPr id="7" name="Google Shape;1094;p45">
              <a:extLst>
                <a:ext uri="{FF2B5EF4-FFF2-40B4-BE49-F238E27FC236}">
                  <a16:creationId xmlns:a16="http://schemas.microsoft.com/office/drawing/2014/main" id="{6DFF2B0C-4926-1AB6-7072-46EC041C3F0F}"/>
                </a:ext>
              </a:extLst>
            </p:cNvPr>
            <p:cNvSpPr txBox="1"/>
            <p:nvPr/>
          </p:nvSpPr>
          <p:spPr>
            <a:xfrm>
              <a:off x="1762379" y="1340545"/>
              <a:ext cx="1885080" cy="2097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b="1">
                  <a:solidFill>
                    <a:srgbClr val="00B0F0"/>
                  </a:solidFill>
                  <a:latin typeface="Exo 2" panose="00000500000000000000" pitchFamily="2" charset="0"/>
                  <a:ea typeface="Fira Sans Extra Condensed"/>
                  <a:cs typeface="Fira Sans Extra Condensed"/>
                  <a:sym typeface="Fira Sans Extra Condensed"/>
                </a:rPr>
                <a:t>Environmental Resource</a:t>
              </a:r>
              <a:endParaRPr b="1">
                <a:solidFill>
                  <a:srgbClr val="00B0F0"/>
                </a:solidFill>
                <a:latin typeface="Exo 2" panose="00000500000000000000" pitchFamily="2" charset="0"/>
                <a:ea typeface="Fira Sans Extra Condensed"/>
                <a:cs typeface="Fira Sans Extra Condensed"/>
                <a:sym typeface="Fira Sans Extra Condensed"/>
              </a:endParaRPr>
            </a:p>
          </p:txBody>
        </p:sp>
        <p:cxnSp>
          <p:nvCxnSpPr>
            <p:cNvPr id="9" name="Google Shape;1096;p45">
              <a:extLst>
                <a:ext uri="{FF2B5EF4-FFF2-40B4-BE49-F238E27FC236}">
                  <a16:creationId xmlns:a16="http://schemas.microsoft.com/office/drawing/2014/main" id="{94DEBD2B-BBCC-3692-C860-0433B8242FDE}"/>
                </a:ext>
              </a:extLst>
            </p:cNvPr>
            <p:cNvCxnSpPr>
              <a:cxnSpLocks/>
            </p:cNvCxnSpPr>
            <p:nvPr/>
          </p:nvCxnSpPr>
          <p:spPr>
            <a:xfrm flipV="1">
              <a:off x="1816167" y="1547135"/>
              <a:ext cx="1631566" cy="10149"/>
            </a:xfrm>
            <a:prstGeom prst="straightConnector1">
              <a:avLst/>
            </a:prstGeom>
            <a:noFill/>
            <a:ln w="28575" cap="flat" cmpd="sng">
              <a:solidFill>
                <a:srgbClr val="00B0F0"/>
              </a:solidFill>
              <a:prstDash val="solid"/>
              <a:round/>
              <a:headEnd type="none" w="med" len="med"/>
              <a:tailEnd type="none" w="med" len="med"/>
            </a:ln>
          </p:spPr>
        </p:cxnSp>
        <p:sp>
          <p:nvSpPr>
            <p:cNvPr id="10" name="Google Shape;1097;p45">
              <a:extLst>
                <a:ext uri="{FF2B5EF4-FFF2-40B4-BE49-F238E27FC236}">
                  <a16:creationId xmlns:a16="http://schemas.microsoft.com/office/drawing/2014/main" id="{0AE193A7-D4F6-EE27-AFCF-4F2A8FBE2BA5}"/>
                </a:ext>
              </a:extLst>
            </p:cNvPr>
            <p:cNvSpPr txBox="1"/>
            <p:nvPr/>
          </p:nvSpPr>
          <p:spPr>
            <a:xfrm>
              <a:off x="1816167" y="1551642"/>
              <a:ext cx="2802728" cy="1309836"/>
            </a:xfrm>
            <a:prstGeom prst="rect">
              <a:avLst/>
            </a:prstGeom>
            <a:noFill/>
            <a:ln>
              <a:noFill/>
            </a:ln>
          </p:spPr>
          <p:txBody>
            <a:bodyPr spcFirstLastPara="1" wrap="square" lIns="91425" tIns="91425" rIns="91425" bIns="91425" anchor="ctr" anchorCtr="0">
              <a:noAutofit/>
            </a:bodyPr>
            <a:lstStyle/>
            <a:p>
              <a:pPr marL="285750" indent="-285750">
                <a:buFont typeface="Arial" panose="020B0604020202020204" pitchFamily="34" charset="0"/>
                <a:buChar char="•"/>
              </a:pPr>
              <a:endParaRPr lang="en-US" sz="1600">
                <a:latin typeface="Exo 2" panose="00000500000000000000" pitchFamily="2" charset="0"/>
              </a:endParaRPr>
            </a:p>
          </p:txBody>
        </p:sp>
      </p:grpSp>
      <p:sp>
        <p:nvSpPr>
          <p:cNvPr id="31" name="Google Shape;1116;p45">
            <a:extLst>
              <a:ext uri="{FF2B5EF4-FFF2-40B4-BE49-F238E27FC236}">
                <a16:creationId xmlns:a16="http://schemas.microsoft.com/office/drawing/2014/main" id="{267B01DA-5227-6A51-B9F9-E4F06BBF2A3B}"/>
              </a:ext>
            </a:extLst>
          </p:cNvPr>
          <p:cNvSpPr/>
          <p:nvPr/>
        </p:nvSpPr>
        <p:spPr>
          <a:xfrm>
            <a:off x="6207112" y="3851863"/>
            <a:ext cx="5092483" cy="2501803"/>
          </a:xfrm>
          <a:prstGeom prst="roundRect">
            <a:avLst>
              <a:gd name="adj" fmla="val 16667"/>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Exo 2" panose="00000500000000000000" pitchFamily="2" charset="0"/>
            </a:endParaRPr>
          </a:p>
        </p:txBody>
      </p:sp>
      <p:grpSp>
        <p:nvGrpSpPr>
          <p:cNvPr id="32" name="Google Shape;1117;p45">
            <a:extLst>
              <a:ext uri="{FF2B5EF4-FFF2-40B4-BE49-F238E27FC236}">
                <a16:creationId xmlns:a16="http://schemas.microsoft.com/office/drawing/2014/main" id="{F10813E1-D5F9-E513-9195-3A55914E1DF5}"/>
              </a:ext>
            </a:extLst>
          </p:cNvPr>
          <p:cNvGrpSpPr/>
          <p:nvPr/>
        </p:nvGrpSpPr>
        <p:grpSpPr>
          <a:xfrm>
            <a:off x="6428180" y="3988287"/>
            <a:ext cx="4569245" cy="2236881"/>
            <a:chOff x="1766479" y="1368538"/>
            <a:chExt cx="2799429" cy="1519536"/>
          </a:xfrm>
        </p:grpSpPr>
        <p:sp>
          <p:nvSpPr>
            <p:cNvPr id="34" name="Google Shape;1121;p45">
              <a:extLst>
                <a:ext uri="{FF2B5EF4-FFF2-40B4-BE49-F238E27FC236}">
                  <a16:creationId xmlns:a16="http://schemas.microsoft.com/office/drawing/2014/main" id="{821BB06D-9D02-64AD-2DEA-2697B5325D79}"/>
                </a:ext>
              </a:extLst>
            </p:cNvPr>
            <p:cNvSpPr txBox="1"/>
            <p:nvPr/>
          </p:nvSpPr>
          <p:spPr>
            <a:xfrm>
              <a:off x="1766479" y="1368538"/>
              <a:ext cx="1601648" cy="2097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b="1">
                  <a:solidFill>
                    <a:schemeClr val="accent5"/>
                  </a:solidFill>
                  <a:latin typeface="Exo 2" panose="00000500000000000000" pitchFamily="2" charset="0"/>
                  <a:ea typeface="Fira Sans Extra Condensed"/>
                  <a:cs typeface="Fira Sans Extra Condensed"/>
                  <a:sym typeface="Fira Sans Extra Condensed"/>
                </a:rPr>
                <a:t>Tradeoffs / Solutions</a:t>
              </a:r>
              <a:endParaRPr b="1">
                <a:solidFill>
                  <a:schemeClr val="accent5"/>
                </a:solidFill>
                <a:latin typeface="Exo 2" panose="00000500000000000000" pitchFamily="2" charset="0"/>
                <a:ea typeface="Fira Sans Extra Condensed"/>
                <a:cs typeface="Fira Sans Extra Condensed"/>
                <a:sym typeface="Fira Sans Extra Condensed"/>
              </a:endParaRPr>
            </a:p>
          </p:txBody>
        </p:sp>
        <p:cxnSp>
          <p:nvCxnSpPr>
            <p:cNvPr id="36" name="Google Shape;1123;p45">
              <a:extLst>
                <a:ext uri="{FF2B5EF4-FFF2-40B4-BE49-F238E27FC236}">
                  <a16:creationId xmlns:a16="http://schemas.microsoft.com/office/drawing/2014/main" id="{B442AB91-88A0-E23A-4BEA-06EDD45E6D84}"/>
                </a:ext>
              </a:extLst>
            </p:cNvPr>
            <p:cNvCxnSpPr>
              <a:cxnSpLocks/>
            </p:cNvCxnSpPr>
            <p:nvPr/>
          </p:nvCxnSpPr>
          <p:spPr>
            <a:xfrm flipV="1">
              <a:off x="1819853" y="1578234"/>
              <a:ext cx="1454904" cy="6541"/>
            </a:xfrm>
            <a:prstGeom prst="straightConnector1">
              <a:avLst/>
            </a:prstGeom>
            <a:noFill/>
            <a:ln w="28575" cap="flat" cmpd="sng">
              <a:solidFill>
                <a:schemeClr val="accent5"/>
              </a:solidFill>
              <a:prstDash val="solid"/>
              <a:round/>
              <a:headEnd type="none" w="med" len="med"/>
              <a:tailEnd type="none" w="med" len="med"/>
            </a:ln>
          </p:spPr>
        </p:cxnSp>
        <p:sp>
          <p:nvSpPr>
            <p:cNvPr id="37" name="Google Shape;1124;p45">
              <a:extLst>
                <a:ext uri="{FF2B5EF4-FFF2-40B4-BE49-F238E27FC236}">
                  <a16:creationId xmlns:a16="http://schemas.microsoft.com/office/drawing/2014/main" id="{C43C7762-58FD-D1DA-F3A1-62E944FD8161}"/>
                </a:ext>
              </a:extLst>
            </p:cNvPr>
            <p:cNvSpPr txBox="1"/>
            <p:nvPr/>
          </p:nvSpPr>
          <p:spPr>
            <a:xfrm>
              <a:off x="1766479" y="1670912"/>
              <a:ext cx="2799429" cy="1217162"/>
            </a:xfrm>
            <a:prstGeom prst="rect">
              <a:avLst/>
            </a:prstGeom>
            <a:noFill/>
            <a:ln>
              <a:noFill/>
            </a:ln>
          </p:spPr>
          <p:txBody>
            <a:bodyPr spcFirstLastPara="1" wrap="square" lIns="91425" tIns="91425" rIns="91425" bIns="91425" anchor="ctr" anchorCtr="0">
              <a:noAutofit/>
            </a:bodyPr>
            <a:lstStyle/>
            <a:p>
              <a:pPr marL="285750" indent="-285750">
                <a:buFont typeface="Arial" panose="020B0604020202020204" pitchFamily="34" charset="0"/>
                <a:buChar char="•"/>
              </a:pPr>
              <a:r>
                <a:rPr lang="en-US" sz="1400">
                  <a:latin typeface="Exo 2" panose="00000500000000000000" pitchFamily="2" charset="0"/>
                </a:rPr>
                <a:t>Data centers may bring jobs, tax revenue, and economic expansion, but they can also increase pressure on water and power systems</a:t>
              </a:r>
            </a:p>
            <a:p>
              <a:pPr marL="285750" indent="-285750">
                <a:buFont typeface="Arial" panose="020B0604020202020204" pitchFamily="34" charset="0"/>
                <a:buChar char="•"/>
              </a:pPr>
              <a:r>
                <a:rPr lang="en-US" sz="1400">
                  <a:latin typeface="Exo 2" panose="00000500000000000000" pitchFamily="2" charset="0"/>
                </a:rPr>
                <a:t>Using reclaimed water or more efficient cooling can reduce some impacts, but may require additional infrastructure or cost</a:t>
              </a:r>
            </a:p>
            <a:p>
              <a:pPr marL="285750" indent="-285750">
                <a:buFont typeface="Arial" panose="020B0604020202020204" pitchFamily="34" charset="0"/>
                <a:buChar char="•"/>
              </a:pPr>
              <a:r>
                <a:rPr lang="en-US" sz="1400">
                  <a:latin typeface="Exo 2" panose="00000500000000000000" pitchFamily="2" charset="0"/>
                </a:rPr>
                <a:t>What kinds of growth are compatible with long-term water constraints?</a:t>
              </a:r>
            </a:p>
          </p:txBody>
        </p:sp>
      </p:grpSp>
      <p:grpSp>
        <p:nvGrpSpPr>
          <p:cNvPr id="20" name="Group 19">
            <a:extLst>
              <a:ext uri="{FF2B5EF4-FFF2-40B4-BE49-F238E27FC236}">
                <a16:creationId xmlns:a16="http://schemas.microsoft.com/office/drawing/2014/main" id="{E2BCE63A-A81E-4D80-95AA-022CBECECD89}"/>
              </a:ext>
            </a:extLst>
          </p:cNvPr>
          <p:cNvGrpSpPr/>
          <p:nvPr/>
        </p:nvGrpSpPr>
        <p:grpSpPr>
          <a:xfrm>
            <a:off x="6207112" y="1123912"/>
            <a:ext cx="5092483" cy="2501803"/>
            <a:chOff x="6207112" y="1123912"/>
            <a:chExt cx="5092483" cy="2501803"/>
          </a:xfrm>
        </p:grpSpPr>
        <p:sp>
          <p:nvSpPr>
            <p:cNvPr id="22" name="Google Shape;1107;p45">
              <a:extLst>
                <a:ext uri="{FF2B5EF4-FFF2-40B4-BE49-F238E27FC236}">
                  <a16:creationId xmlns:a16="http://schemas.microsoft.com/office/drawing/2014/main" id="{2BCADE97-8202-39FD-8BBD-F7D2A7EADBD0}"/>
                </a:ext>
              </a:extLst>
            </p:cNvPr>
            <p:cNvSpPr/>
            <p:nvPr/>
          </p:nvSpPr>
          <p:spPr>
            <a:xfrm>
              <a:off x="6207112" y="1123912"/>
              <a:ext cx="5092483" cy="2501803"/>
            </a:xfrm>
            <a:prstGeom prst="roundRect">
              <a:avLst>
                <a:gd name="adj" fmla="val 16667"/>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Exo 2" panose="00000500000000000000" pitchFamily="2" charset="0"/>
              </a:endParaRPr>
            </a:p>
          </p:txBody>
        </p:sp>
        <p:grpSp>
          <p:nvGrpSpPr>
            <p:cNvPr id="23" name="Google Shape;1108;p45">
              <a:extLst>
                <a:ext uri="{FF2B5EF4-FFF2-40B4-BE49-F238E27FC236}">
                  <a16:creationId xmlns:a16="http://schemas.microsoft.com/office/drawing/2014/main" id="{5F8683A9-11D6-4932-8CB9-C95157C4393F}"/>
                </a:ext>
              </a:extLst>
            </p:cNvPr>
            <p:cNvGrpSpPr/>
            <p:nvPr/>
          </p:nvGrpSpPr>
          <p:grpSpPr>
            <a:xfrm>
              <a:off x="6477195" y="1214550"/>
              <a:ext cx="2352482" cy="315330"/>
              <a:chOff x="1796508" y="1337435"/>
              <a:chExt cx="1441290" cy="214207"/>
            </a:xfrm>
          </p:grpSpPr>
          <p:sp>
            <p:nvSpPr>
              <p:cNvPr id="25" name="Google Shape;1112;p45">
                <a:extLst>
                  <a:ext uri="{FF2B5EF4-FFF2-40B4-BE49-F238E27FC236}">
                    <a16:creationId xmlns:a16="http://schemas.microsoft.com/office/drawing/2014/main" id="{C9AF3673-7194-96F7-8DD2-6BA77B5D9012}"/>
                  </a:ext>
                </a:extLst>
              </p:cNvPr>
              <p:cNvSpPr txBox="1"/>
              <p:nvPr/>
            </p:nvSpPr>
            <p:spPr>
              <a:xfrm>
                <a:off x="1796508" y="1337435"/>
                <a:ext cx="1441290" cy="2097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b="1">
                    <a:solidFill>
                      <a:srgbClr val="0B8B3C"/>
                    </a:solidFill>
                    <a:latin typeface="Exo 2" panose="00000500000000000000" pitchFamily="2" charset="0"/>
                    <a:ea typeface="Fira Sans Extra Condensed"/>
                    <a:cs typeface="Fira Sans Extra Condensed"/>
                    <a:sym typeface="Fira Sans Extra Condensed"/>
                  </a:rPr>
                  <a:t>Built Infrastructure </a:t>
                </a:r>
                <a:endParaRPr b="1">
                  <a:solidFill>
                    <a:srgbClr val="0B8B3C"/>
                  </a:solidFill>
                  <a:latin typeface="Exo 2" panose="00000500000000000000" pitchFamily="2" charset="0"/>
                  <a:ea typeface="Fira Sans Extra Condensed"/>
                  <a:cs typeface="Fira Sans Extra Condensed"/>
                  <a:sym typeface="Fira Sans Extra Condensed"/>
                </a:endParaRPr>
              </a:p>
            </p:txBody>
          </p:sp>
          <p:cxnSp>
            <p:nvCxnSpPr>
              <p:cNvPr id="27" name="Google Shape;1114;p45">
                <a:extLst>
                  <a:ext uri="{FF2B5EF4-FFF2-40B4-BE49-F238E27FC236}">
                    <a16:creationId xmlns:a16="http://schemas.microsoft.com/office/drawing/2014/main" id="{22C06A17-CED5-75AB-706D-311688E159D5}"/>
                  </a:ext>
                </a:extLst>
              </p:cNvPr>
              <p:cNvCxnSpPr>
                <a:cxnSpLocks/>
              </p:cNvCxnSpPr>
              <p:nvPr/>
            </p:nvCxnSpPr>
            <p:spPr>
              <a:xfrm flipV="1">
                <a:off x="1851816" y="1547135"/>
                <a:ext cx="1333460" cy="4507"/>
              </a:xfrm>
              <a:prstGeom prst="straightConnector1">
                <a:avLst/>
              </a:prstGeom>
              <a:noFill/>
              <a:ln w="28575" cap="flat" cmpd="sng">
                <a:solidFill>
                  <a:srgbClr val="0B8B3C"/>
                </a:solidFill>
                <a:prstDash val="solid"/>
                <a:round/>
                <a:headEnd type="none" w="med" len="med"/>
                <a:tailEnd type="none" w="med" len="med"/>
              </a:ln>
            </p:spPr>
          </p:cxnSp>
        </p:grpSp>
        <p:sp>
          <p:nvSpPr>
            <p:cNvPr id="48" name="Google Shape;1097;p45">
              <a:extLst>
                <a:ext uri="{FF2B5EF4-FFF2-40B4-BE49-F238E27FC236}">
                  <a16:creationId xmlns:a16="http://schemas.microsoft.com/office/drawing/2014/main" id="{F5EDFCC9-6A64-9980-AC08-34A551B879C0}"/>
                </a:ext>
              </a:extLst>
            </p:cNvPr>
            <p:cNvSpPr txBox="1"/>
            <p:nvPr/>
          </p:nvSpPr>
          <p:spPr>
            <a:xfrm>
              <a:off x="6428180" y="1587494"/>
              <a:ext cx="4713917" cy="1928186"/>
            </a:xfrm>
            <a:prstGeom prst="rect">
              <a:avLst/>
            </a:prstGeom>
            <a:noFill/>
            <a:ln>
              <a:noFill/>
            </a:ln>
          </p:spPr>
          <p:txBody>
            <a:bodyPr spcFirstLastPara="1" wrap="square" lIns="91425" tIns="91425" rIns="91425" bIns="91425" anchor="ctr" anchorCtr="0">
              <a:noAutofit/>
            </a:bodyPr>
            <a:lstStyle/>
            <a:p>
              <a:pPr marL="285750" indent="-285750">
                <a:buFont typeface="Arial" panose="020B0604020202020204" pitchFamily="34" charset="0"/>
                <a:buChar char="•"/>
              </a:pPr>
              <a:r>
                <a:rPr lang="en-US" sz="1400">
                  <a:latin typeface="Exo 2" panose="00000500000000000000" pitchFamily="2" charset="0"/>
                </a:rPr>
                <a:t>New facilities may require reliable power, cooling systems, water service, and wastewater capacity</a:t>
              </a:r>
            </a:p>
            <a:p>
              <a:pPr marL="285750" indent="-285750">
                <a:buFont typeface="Arial" panose="020B0604020202020204" pitchFamily="34" charset="0"/>
                <a:buChar char="•"/>
              </a:pPr>
              <a:r>
                <a:rPr lang="en-US" sz="1400">
                  <a:latin typeface="Exo 2" panose="00000500000000000000" pitchFamily="2" charset="0"/>
                </a:rPr>
                <a:t>Existing utility systems may need upgrades to support large, continuous loads</a:t>
              </a:r>
            </a:p>
            <a:p>
              <a:pPr marL="285750" indent="-285750">
                <a:buFont typeface="Arial" panose="020B0604020202020204" pitchFamily="34" charset="0"/>
                <a:buChar char="•"/>
              </a:pPr>
              <a:r>
                <a:rPr lang="en-US" sz="1400">
                  <a:latin typeface="Exo 2" panose="00000500000000000000" pitchFamily="2" charset="0"/>
                </a:rPr>
                <a:t>Some proposed solutions may include water-efficient cooling technologies or use of reclaimed water rather than potable supply</a:t>
              </a:r>
            </a:p>
          </p:txBody>
        </p:sp>
      </p:grpSp>
      <p:grpSp>
        <p:nvGrpSpPr>
          <p:cNvPr id="21" name="Group 20">
            <a:extLst>
              <a:ext uri="{FF2B5EF4-FFF2-40B4-BE49-F238E27FC236}">
                <a16:creationId xmlns:a16="http://schemas.microsoft.com/office/drawing/2014/main" id="{FE6EAF51-3578-7DFE-8211-464362EC9E06}"/>
              </a:ext>
            </a:extLst>
          </p:cNvPr>
          <p:cNvGrpSpPr/>
          <p:nvPr/>
        </p:nvGrpSpPr>
        <p:grpSpPr>
          <a:xfrm>
            <a:off x="892405" y="3851863"/>
            <a:ext cx="5092483" cy="2501803"/>
            <a:chOff x="892405" y="3851863"/>
            <a:chExt cx="5092483" cy="2501803"/>
          </a:xfrm>
        </p:grpSpPr>
        <p:sp>
          <p:nvSpPr>
            <p:cNvPr id="13" name="Google Shape;1098;p45">
              <a:extLst>
                <a:ext uri="{FF2B5EF4-FFF2-40B4-BE49-F238E27FC236}">
                  <a16:creationId xmlns:a16="http://schemas.microsoft.com/office/drawing/2014/main" id="{503D4E49-0738-1A07-5DD4-A8CEF06AD610}"/>
                </a:ext>
              </a:extLst>
            </p:cNvPr>
            <p:cNvSpPr/>
            <p:nvPr/>
          </p:nvSpPr>
          <p:spPr>
            <a:xfrm>
              <a:off x="892405" y="3851863"/>
              <a:ext cx="5092483" cy="2501803"/>
            </a:xfrm>
            <a:prstGeom prst="roundRect">
              <a:avLst>
                <a:gd name="adj" fmla="val 16667"/>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Exo 2" panose="00000500000000000000" pitchFamily="2" charset="0"/>
              </a:endParaRPr>
            </a:p>
          </p:txBody>
        </p:sp>
        <p:grpSp>
          <p:nvGrpSpPr>
            <p:cNvPr id="14" name="Google Shape;1099;p45">
              <a:extLst>
                <a:ext uri="{FF2B5EF4-FFF2-40B4-BE49-F238E27FC236}">
                  <a16:creationId xmlns:a16="http://schemas.microsoft.com/office/drawing/2014/main" id="{35FCBE97-A9AB-C44E-D6BF-7712DE0F836E}"/>
                </a:ext>
              </a:extLst>
            </p:cNvPr>
            <p:cNvGrpSpPr/>
            <p:nvPr/>
          </p:nvGrpSpPr>
          <p:grpSpPr>
            <a:xfrm>
              <a:off x="1106781" y="3988282"/>
              <a:ext cx="3273094" cy="324664"/>
              <a:chOff x="1762379" y="1368539"/>
              <a:chExt cx="2005319" cy="220548"/>
            </a:xfrm>
          </p:grpSpPr>
          <p:sp>
            <p:nvSpPr>
              <p:cNvPr id="16" name="Google Shape;1103;p45">
                <a:extLst>
                  <a:ext uri="{FF2B5EF4-FFF2-40B4-BE49-F238E27FC236}">
                    <a16:creationId xmlns:a16="http://schemas.microsoft.com/office/drawing/2014/main" id="{EF5ACECA-F9E3-D442-6C5B-5086C4DF8B48}"/>
                  </a:ext>
                </a:extLst>
              </p:cNvPr>
              <p:cNvSpPr txBox="1"/>
              <p:nvPr/>
            </p:nvSpPr>
            <p:spPr>
              <a:xfrm>
                <a:off x="1762379" y="1368539"/>
                <a:ext cx="2005319" cy="2097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b="1">
                    <a:solidFill>
                      <a:srgbClr val="0D2B68"/>
                    </a:solidFill>
                    <a:latin typeface="Exo 2" panose="00000500000000000000" pitchFamily="2" charset="0"/>
                    <a:ea typeface="Fira Sans Extra Condensed"/>
                    <a:cs typeface="Fira Sans Extra Condensed"/>
                    <a:sym typeface="Fira Sans Extra Condensed"/>
                  </a:rPr>
                  <a:t>Regional Dynamics</a:t>
                </a:r>
                <a:endParaRPr b="1">
                  <a:solidFill>
                    <a:srgbClr val="0D2B68"/>
                  </a:solidFill>
                  <a:latin typeface="Exo 2" panose="00000500000000000000" pitchFamily="2" charset="0"/>
                  <a:ea typeface="Fira Sans Extra Condensed"/>
                  <a:cs typeface="Fira Sans Extra Condensed"/>
                  <a:sym typeface="Fira Sans Extra Condensed"/>
                </a:endParaRPr>
              </a:p>
            </p:txBody>
          </p:sp>
          <p:cxnSp>
            <p:nvCxnSpPr>
              <p:cNvPr id="18" name="Google Shape;1105;p45">
                <a:extLst>
                  <a:ext uri="{FF2B5EF4-FFF2-40B4-BE49-F238E27FC236}">
                    <a16:creationId xmlns:a16="http://schemas.microsoft.com/office/drawing/2014/main" id="{3E157055-ACED-CD39-8478-56ED603A6E66}"/>
                  </a:ext>
                </a:extLst>
              </p:cNvPr>
              <p:cNvCxnSpPr>
                <a:cxnSpLocks/>
              </p:cNvCxnSpPr>
              <p:nvPr/>
            </p:nvCxnSpPr>
            <p:spPr>
              <a:xfrm>
                <a:off x="1816167" y="1589087"/>
                <a:ext cx="1267809" cy="0"/>
              </a:xfrm>
              <a:prstGeom prst="straightConnector1">
                <a:avLst/>
              </a:prstGeom>
              <a:noFill/>
              <a:ln w="28575" cap="flat" cmpd="sng">
                <a:solidFill>
                  <a:srgbClr val="0D2B68"/>
                </a:solidFill>
                <a:prstDash val="solid"/>
                <a:round/>
                <a:headEnd type="none" w="med" len="med"/>
                <a:tailEnd type="none" w="med" len="med"/>
              </a:ln>
            </p:spPr>
          </p:cxnSp>
        </p:grpSp>
        <p:sp>
          <p:nvSpPr>
            <p:cNvPr id="50" name="Google Shape;1097;p45">
              <a:extLst>
                <a:ext uri="{FF2B5EF4-FFF2-40B4-BE49-F238E27FC236}">
                  <a16:creationId xmlns:a16="http://schemas.microsoft.com/office/drawing/2014/main" id="{8C32B120-EE10-48B9-2109-92EAF54F7FFE}"/>
                </a:ext>
              </a:extLst>
            </p:cNvPr>
            <p:cNvSpPr txBox="1"/>
            <p:nvPr/>
          </p:nvSpPr>
          <p:spPr>
            <a:xfrm>
              <a:off x="1194574" y="4296982"/>
              <a:ext cx="4574629" cy="1928186"/>
            </a:xfrm>
            <a:prstGeom prst="rect">
              <a:avLst/>
            </a:prstGeom>
            <a:noFill/>
            <a:ln>
              <a:noFill/>
            </a:ln>
          </p:spPr>
          <p:txBody>
            <a:bodyPr spcFirstLastPara="1" wrap="square" lIns="91425" tIns="91425" rIns="91425" bIns="91425" anchor="ctr" anchorCtr="0">
              <a:noAutofit/>
            </a:bodyPr>
            <a:lstStyle/>
            <a:p>
              <a:pPr marL="285750" indent="-285750">
                <a:buFont typeface="Arial" panose="020B0604020202020204" pitchFamily="34" charset="0"/>
                <a:buChar char="•"/>
              </a:pPr>
              <a:r>
                <a:rPr lang="en-US" sz="1400">
                  <a:latin typeface="Exo 2" panose="00000500000000000000" pitchFamily="2" charset="0"/>
                </a:rPr>
                <a:t>Local governments, utilities, developers, economic development groups, and nearby communities may all be involved</a:t>
              </a:r>
            </a:p>
            <a:p>
              <a:pPr marL="285750" indent="-285750">
                <a:buFont typeface="Arial" panose="020B0604020202020204" pitchFamily="34" charset="0"/>
                <a:buChar char="•"/>
              </a:pPr>
              <a:r>
                <a:rPr lang="en-US" sz="1400">
                  <a:latin typeface="Exo 2" panose="00000500000000000000" pitchFamily="2" charset="0"/>
                </a:rPr>
                <a:t>Residents may ask whether the water and energy use is justified by the local economic benefits</a:t>
              </a:r>
            </a:p>
            <a:p>
              <a:pPr marL="285750" indent="-285750">
                <a:buFont typeface="Arial" panose="020B0604020202020204" pitchFamily="34" charset="0"/>
                <a:buChar char="•"/>
              </a:pPr>
              <a:r>
                <a:rPr lang="en-US" sz="1400">
                  <a:latin typeface="Exo 2" panose="00000500000000000000" pitchFamily="2" charset="0"/>
                </a:rPr>
                <a:t>Regulators and planners may need to consider cumulative impacts if multiple projects are proposed in the same region</a:t>
              </a:r>
            </a:p>
          </p:txBody>
        </p:sp>
      </p:grpSp>
      <p:sp>
        <p:nvSpPr>
          <p:cNvPr id="8" name="Google Shape;1097;p45">
            <a:extLst>
              <a:ext uri="{FF2B5EF4-FFF2-40B4-BE49-F238E27FC236}">
                <a16:creationId xmlns:a16="http://schemas.microsoft.com/office/drawing/2014/main" id="{28551FDC-0672-F586-7037-0981E881F1FF}"/>
              </a:ext>
            </a:extLst>
          </p:cNvPr>
          <p:cNvSpPr txBox="1"/>
          <p:nvPr/>
        </p:nvSpPr>
        <p:spPr>
          <a:xfrm>
            <a:off x="1151331" y="1594128"/>
            <a:ext cx="4574629" cy="1928186"/>
          </a:xfrm>
          <a:prstGeom prst="rect">
            <a:avLst/>
          </a:prstGeom>
          <a:noFill/>
          <a:ln>
            <a:noFill/>
          </a:ln>
        </p:spPr>
        <p:txBody>
          <a:bodyPr spcFirstLastPara="1" wrap="square" lIns="91425" tIns="91425" rIns="91425" bIns="91425" anchor="ctr" anchorCtr="0">
            <a:noAutofit/>
          </a:bodyPr>
          <a:lstStyle/>
          <a:p>
            <a:pPr marL="285750" indent="-285750">
              <a:buFont typeface="Arial" panose="020B0604020202020204" pitchFamily="34" charset="0"/>
              <a:buChar char="•"/>
            </a:pPr>
            <a:r>
              <a:rPr lang="en-US" sz="1400">
                <a:latin typeface="Exo 2" panose="00000500000000000000" pitchFamily="2" charset="0"/>
              </a:rPr>
              <a:t>Data centers can increase local water demand through cooling, especially in arid regions where water is already limited</a:t>
            </a:r>
          </a:p>
          <a:p>
            <a:pPr marL="285750" indent="-285750">
              <a:buFont typeface="Arial" panose="020B0604020202020204" pitchFamily="34" charset="0"/>
              <a:buChar char="•"/>
            </a:pPr>
            <a:r>
              <a:rPr lang="en-US" sz="1400">
                <a:latin typeface="Exo 2" panose="00000500000000000000" pitchFamily="2" charset="0"/>
              </a:rPr>
              <a:t>Fouling of treatment membranes can occur</a:t>
            </a:r>
          </a:p>
          <a:p>
            <a:pPr marL="285750" indent="-285750">
              <a:buFont typeface="Arial" panose="020B0604020202020204" pitchFamily="34" charset="0"/>
              <a:buChar char="•"/>
            </a:pPr>
            <a:r>
              <a:rPr lang="en-US" sz="1400">
                <a:latin typeface="Exo 2" panose="00000500000000000000" pitchFamily="2" charset="0"/>
              </a:rPr>
              <a:t>Their electricity use also creates indirect water demand if the power supply depends on water-intensive generation</a:t>
            </a:r>
          </a:p>
          <a:p>
            <a:pPr marL="285750" indent="-285750">
              <a:buFont typeface="Arial" panose="020B0604020202020204" pitchFamily="34" charset="0"/>
              <a:buChar char="•"/>
            </a:pPr>
            <a:r>
              <a:rPr lang="en-US" sz="1400">
                <a:latin typeface="Exo 2" panose="00000500000000000000" pitchFamily="2" charset="0"/>
              </a:rPr>
              <a:t>In New Mexico, the key question is often whether new demand fits with already stressed supplies</a:t>
            </a:r>
          </a:p>
        </p:txBody>
      </p:sp>
      <p:sp>
        <p:nvSpPr>
          <p:cNvPr id="19" name="TextBox 18">
            <a:extLst>
              <a:ext uri="{FF2B5EF4-FFF2-40B4-BE49-F238E27FC236}">
                <a16:creationId xmlns:a16="http://schemas.microsoft.com/office/drawing/2014/main" id="{476CF193-905E-00E1-B150-8FFB7CAD89E1}"/>
              </a:ext>
            </a:extLst>
          </p:cNvPr>
          <p:cNvSpPr txBox="1"/>
          <p:nvPr/>
        </p:nvSpPr>
        <p:spPr>
          <a:xfrm>
            <a:off x="892405" y="6501010"/>
            <a:ext cx="10667744" cy="338554"/>
          </a:xfrm>
          <a:prstGeom prst="rect">
            <a:avLst/>
          </a:prstGeom>
          <a:noFill/>
        </p:spPr>
        <p:txBody>
          <a:bodyPr wrap="square">
            <a:spAutoFit/>
          </a:bodyPr>
          <a:lstStyle/>
          <a:p>
            <a:r>
              <a:rPr lang="en-US" sz="1600" b="1" i="0">
                <a:solidFill>
                  <a:srgbClr val="323940"/>
                </a:solidFill>
                <a:effectLst/>
                <a:latin typeface="Exo 2" panose="00000500000000000000" pitchFamily="2" charset="0"/>
              </a:rPr>
              <a:t>Regional examples to support discussion — not an exhaustive list</a:t>
            </a:r>
            <a:endParaRPr lang="en-US" sz="1600">
              <a:latin typeface="Exo 2" panose="00000500000000000000" pitchFamily="2" charset="0"/>
            </a:endParaRPr>
          </a:p>
        </p:txBody>
      </p:sp>
    </p:spTree>
    <p:extLst>
      <p:ext uri="{BB962C8B-B14F-4D97-AF65-F5344CB8AC3E}">
        <p14:creationId xmlns:p14="http://schemas.microsoft.com/office/powerpoint/2010/main" val="6908941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1"/>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1"/>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 grpId="0" animBg="1"/>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3DBAA50-5BFF-7E66-6F3F-2B7565EB3C23}"/>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9921447E-57B1-2D98-C506-C86DE6F25EF9}"/>
              </a:ext>
            </a:extLst>
          </p:cNvPr>
          <p:cNvSpPr>
            <a:spLocks noGrp="1"/>
          </p:cNvSpPr>
          <p:nvPr>
            <p:ph type="title"/>
          </p:nvPr>
        </p:nvSpPr>
        <p:spPr/>
        <p:txBody>
          <a:bodyPr/>
          <a:lstStyle/>
          <a:p>
            <a:r>
              <a:rPr lang="en-US"/>
              <a:t>WXS Example: Economic Development </a:t>
            </a:r>
          </a:p>
        </p:txBody>
      </p:sp>
      <p:sp>
        <p:nvSpPr>
          <p:cNvPr id="11" name="TextBox 10">
            <a:extLst>
              <a:ext uri="{FF2B5EF4-FFF2-40B4-BE49-F238E27FC236}">
                <a16:creationId xmlns:a16="http://schemas.microsoft.com/office/drawing/2014/main" id="{D7F628C6-EA45-13F4-87EC-B02D9763A943}"/>
              </a:ext>
            </a:extLst>
          </p:cNvPr>
          <p:cNvSpPr txBox="1"/>
          <p:nvPr/>
        </p:nvSpPr>
        <p:spPr>
          <a:xfrm>
            <a:off x="892405" y="6501010"/>
            <a:ext cx="10667744" cy="338554"/>
          </a:xfrm>
          <a:prstGeom prst="rect">
            <a:avLst/>
          </a:prstGeom>
          <a:noFill/>
        </p:spPr>
        <p:txBody>
          <a:bodyPr wrap="square">
            <a:spAutoFit/>
          </a:bodyPr>
          <a:lstStyle/>
          <a:p>
            <a:r>
              <a:rPr lang="en-US" sz="1600" b="1" i="0">
                <a:solidFill>
                  <a:srgbClr val="323940"/>
                </a:solidFill>
                <a:effectLst/>
                <a:latin typeface="Open Sans" panose="020B0606030504020204" pitchFamily="34" charset="0"/>
              </a:rPr>
              <a:t>Regional examples to support discussion — not an exhaustive list</a:t>
            </a:r>
            <a:endParaRPr lang="en-US" sz="1600"/>
          </a:p>
        </p:txBody>
      </p:sp>
      <p:pic>
        <p:nvPicPr>
          <p:cNvPr id="8" name="Picture 7">
            <a:extLst>
              <a:ext uri="{FF2B5EF4-FFF2-40B4-BE49-F238E27FC236}">
                <a16:creationId xmlns:a16="http://schemas.microsoft.com/office/drawing/2014/main" id="{523AED67-85DF-53F1-35AD-9C0DF0096C18}"/>
              </a:ext>
            </a:extLst>
          </p:cNvPr>
          <p:cNvPicPr>
            <a:picLocks noChangeAspect="1"/>
          </p:cNvPicPr>
          <p:nvPr/>
        </p:nvPicPr>
        <p:blipFill>
          <a:blip r:embed="rId2"/>
          <a:stretch>
            <a:fillRect/>
          </a:stretch>
        </p:blipFill>
        <p:spPr>
          <a:xfrm>
            <a:off x="892406" y="1016053"/>
            <a:ext cx="4193944" cy="4736018"/>
          </a:xfrm>
          <a:prstGeom prst="rect">
            <a:avLst/>
          </a:prstGeom>
          <a:ln w="12700" cap="sq">
            <a:solidFill>
              <a:srgbClr val="000000"/>
            </a:solidFill>
            <a:prstDash val="solid"/>
            <a:miter lim="800000"/>
          </a:ln>
          <a:effectLst>
            <a:outerShdw blurRad="50800" dist="38100" dir="2700000" algn="tl" rotWithShape="0">
              <a:srgbClr val="000000">
                <a:alpha val="43000"/>
              </a:srgbClr>
            </a:outerShdw>
          </a:effectLst>
        </p:spPr>
      </p:pic>
      <p:sp>
        <p:nvSpPr>
          <p:cNvPr id="12" name="TextBox 11">
            <a:extLst>
              <a:ext uri="{FF2B5EF4-FFF2-40B4-BE49-F238E27FC236}">
                <a16:creationId xmlns:a16="http://schemas.microsoft.com/office/drawing/2014/main" id="{202CC9D4-A6AD-9DA4-9ECD-4181F1C58A8B}"/>
              </a:ext>
            </a:extLst>
          </p:cNvPr>
          <p:cNvSpPr txBox="1"/>
          <p:nvPr/>
        </p:nvSpPr>
        <p:spPr>
          <a:xfrm>
            <a:off x="882880" y="5834260"/>
            <a:ext cx="3250970" cy="276999"/>
          </a:xfrm>
          <a:prstGeom prst="rect">
            <a:avLst/>
          </a:prstGeom>
          <a:noFill/>
        </p:spPr>
        <p:txBody>
          <a:bodyPr wrap="square" rtlCol="0">
            <a:spAutoFit/>
          </a:bodyPr>
          <a:lstStyle/>
          <a:p>
            <a:r>
              <a:rPr lang="en-US" sz="1200">
                <a:hlinkClick r:id="rId3"/>
              </a:rPr>
              <a:t>Los Alamos Reporter, 2025</a:t>
            </a:r>
            <a:endParaRPr lang="en-US" sz="1200"/>
          </a:p>
        </p:txBody>
      </p:sp>
      <p:pic>
        <p:nvPicPr>
          <p:cNvPr id="17" name="Picture 16">
            <a:extLst>
              <a:ext uri="{FF2B5EF4-FFF2-40B4-BE49-F238E27FC236}">
                <a16:creationId xmlns:a16="http://schemas.microsoft.com/office/drawing/2014/main" id="{55A11BF1-5515-7CC3-D75E-39BD06B1DAFA}"/>
              </a:ext>
            </a:extLst>
          </p:cNvPr>
          <p:cNvPicPr>
            <a:picLocks noChangeAspect="1"/>
          </p:cNvPicPr>
          <p:nvPr/>
        </p:nvPicPr>
        <p:blipFill>
          <a:blip r:embed="rId4"/>
          <a:stretch>
            <a:fillRect/>
          </a:stretch>
        </p:blipFill>
        <p:spPr>
          <a:xfrm>
            <a:off x="3764289" y="1213794"/>
            <a:ext cx="4751062" cy="4745317"/>
          </a:xfrm>
          <a:prstGeom prst="rect">
            <a:avLst/>
          </a:prstGeom>
          <a:ln w="12700" cap="sq">
            <a:solidFill>
              <a:srgbClr val="000000"/>
            </a:solidFill>
            <a:prstDash val="solid"/>
            <a:miter lim="800000"/>
          </a:ln>
          <a:effectLst>
            <a:outerShdw blurRad="50800" dist="38100" dir="2700000" algn="tl" rotWithShape="0">
              <a:srgbClr val="000000">
                <a:alpha val="43000"/>
              </a:srgbClr>
            </a:outerShdw>
          </a:effectLst>
        </p:spPr>
      </p:pic>
      <p:sp>
        <p:nvSpPr>
          <p:cNvPr id="19" name="TextBox 18">
            <a:extLst>
              <a:ext uri="{FF2B5EF4-FFF2-40B4-BE49-F238E27FC236}">
                <a16:creationId xmlns:a16="http://schemas.microsoft.com/office/drawing/2014/main" id="{F983EB28-EF71-1E2B-9056-CCF81EF33E06}"/>
              </a:ext>
            </a:extLst>
          </p:cNvPr>
          <p:cNvSpPr txBox="1"/>
          <p:nvPr/>
        </p:nvSpPr>
        <p:spPr>
          <a:xfrm>
            <a:off x="3764288" y="6034642"/>
            <a:ext cx="1560187" cy="276999"/>
          </a:xfrm>
          <a:prstGeom prst="rect">
            <a:avLst/>
          </a:prstGeom>
          <a:noFill/>
        </p:spPr>
        <p:txBody>
          <a:bodyPr wrap="square" rtlCol="0">
            <a:spAutoFit/>
          </a:bodyPr>
          <a:lstStyle/>
          <a:p>
            <a:r>
              <a:rPr lang="en-US" sz="1200">
                <a:hlinkClick r:id="rId5"/>
              </a:rPr>
              <a:t>Dodd, 2026</a:t>
            </a:r>
            <a:endParaRPr lang="en-US" sz="1200"/>
          </a:p>
        </p:txBody>
      </p:sp>
      <p:pic>
        <p:nvPicPr>
          <p:cNvPr id="21" name="Picture 20">
            <a:extLst>
              <a:ext uri="{FF2B5EF4-FFF2-40B4-BE49-F238E27FC236}">
                <a16:creationId xmlns:a16="http://schemas.microsoft.com/office/drawing/2014/main" id="{FC84C478-ADD8-69A5-F041-0231C6C2AC63}"/>
              </a:ext>
            </a:extLst>
          </p:cNvPr>
          <p:cNvPicPr>
            <a:picLocks noChangeAspect="1"/>
          </p:cNvPicPr>
          <p:nvPr/>
        </p:nvPicPr>
        <p:blipFill>
          <a:blip r:embed="rId6"/>
          <a:stretch>
            <a:fillRect/>
          </a:stretch>
        </p:blipFill>
        <p:spPr>
          <a:xfrm>
            <a:off x="7105652" y="1342993"/>
            <a:ext cx="4451522" cy="4887067"/>
          </a:xfrm>
          <a:prstGeom prst="rect">
            <a:avLst/>
          </a:prstGeom>
          <a:ln w="12700" cap="sq">
            <a:solidFill>
              <a:srgbClr val="000000"/>
            </a:solidFill>
            <a:prstDash val="solid"/>
            <a:miter lim="800000"/>
          </a:ln>
          <a:effectLst>
            <a:outerShdw blurRad="50800" dist="38100" dir="2700000" algn="tl" rotWithShape="0">
              <a:srgbClr val="000000">
                <a:alpha val="43000"/>
              </a:srgbClr>
            </a:outerShdw>
          </a:effectLst>
        </p:spPr>
      </p:pic>
      <p:sp>
        <p:nvSpPr>
          <p:cNvPr id="24" name="TextBox 23">
            <a:extLst>
              <a:ext uri="{FF2B5EF4-FFF2-40B4-BE49-F238E27FC236}">
                <a16:creationId xmlns:a16="http://schemas.microsoft.com/office/drawing/2014/main" id="{DA438A76-81BC-FD7A-16CD-4C31F65D94D3}"/>
              </a:ext>
            </a:extLst>
          </p:cNvPr>
          <p:cNvSpPr txBox="1"/>
          <p:nvPr/>
        </p:nvSpPr>
        <p:spPr>
          <a:xfrm>
            <a:off x="7105652" y="6260571"/>
            <a:ext cx="1560187" cy="276999"/>
          </a:xfrm>
          <a:prstGeom prst="rect">
            <a:avLst/>
          </a:prstGeom>
          <a:noFill/>
        </p:spPr>
        <p:txBody>
          <a:bodyPr wrap="square" rtlCol="0">
            <a:spAutoFit/>
          </a:bodyPr>
          <a:lstStyle/>
          <a:p>
            <a:r>
              <a:rPr lang="en-US" sz="1200">
                <a:hlinkClick r:id="rId7"/>
              </a:rPr>
              <a:t>Davis, 2026</a:t>
            </a:r>
            <a:endParaRPr lang="en-US" sz="1200"/>
          </a:p>
        </p:txBody>
      </p:sp>
    </p:spTree>
    <p:extLst>
      <p:ext uri="{BB962C8B-B14F-4D97-AF65-F5344CB8AC3E}">
        <p14:creationId xmlns:p14="http://schemas.microsoft.com/office/powerpoint/2010/main" val="7236288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7"/>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9"/>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21"/>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2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p:bldP spid="24" grpId="0"/>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150493A-12E4-B5CE-950F-81B8D98CA387}"/>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CC293827-CC6E-01F1-B8DA-A27E143BDD57}"/>
              </a:ext>
            </a:extLst>
          </p:cNvPr>
          <p:cNvSpPr>
            <a:spLocks noGrp="1"/>
          </p:cNvSpPr>
          <p:nvPr>
            <p:ph type="title"/>
          </p:nvPr>
        </p:nvSpPr>
        <p:spPr/>
        <p:txBody>
          <a:bodyPr/>
          <a:lstStyle/>
          <a:p>
            <a:r>
              <a:rPr lang="en-US"/>
              <a:t>WXS Example: Economic Development </a:t>
            </a:r>
          </a:p>
        </p:txBody>
      </p:sp>
      <p:sp>
        <p:nvSpPr>
          <p:cNvPr id="4" name="Google Shape;1088;p45">
            <a:extLst>
              <a:ext uri="{FF2B5EF4-FFF2-40B4-BE49-F238E27FC236}">
                <a16:creationId xmlns:a16="http://schemas.microsoft.com/office/drawing/2014/main" id="{B0DDD895-FB63-BBD9-0571-0D391328A7CA}"/>
              </a:ext>
            </a:extLst>
          </p:cNvPr>
          <p:cNvSpPr/>
          <p:nvPr/>
        </p:nvSpPr>
        <p:spPr>
          <a:xfrm>
            <a:off x="892405" y="1123912"/>
            <a:ext cx="5092483" cy="2501803"/>
          </a:xfrm>
          <a:prstGeom prst="roundRect">
            <a:avLst>
              <a:gd name="adj" fmla="val 16667"/>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5" name="Google Shape;1090;p45">
            <a:extLst>
              <a:ext uri="{FF2B5EF4-FFF2-40B4-BE49-F238E27FC236}">
                <a16:creationId xmlns:a16="http://schemas.microsoft.com/office/drawing/2014/main" id="{C52AEE50-665F-CA89-12BA-6D9248E35F6B}"/>
              </a:ext>
            </a:extLst>
          </p:cNvPr>
          <p:cNvGrpSpPr/>
          <p:nvPr/>
        </p:nvGrpSpPr>
        <p:grpSpPr>
          <a:xfrm>
            <a:off x="1049901" y="1219128"/>
            <a:ext cx="4836546" cy="2238938"/>
            <a:chOff x="1727531" y="1340545"/>
            <a:chExt cx="2963196" cy="1520933"/>
          </a:xfrm>
        </p:grpSpPr>
        <p:sp>
          <p:nvSpPr>
            <p:cNvPr id="7" name="Google Shape;1094;p45">
              <a:extLst>
                <a:ext uri="{FF2B5EF4-FFF2-40B4-BE49-F238E27FC236}">
                  <a16:creationId xmlns:a16="http://schemas.microsoft.com/office/drawing/2014/main" id="{BA922377-680B-42EE-3E19-9755BDDE7B58}"/>
                </a:ext>
              </a:extLst>
            </p:cNvPr>
            <p:cNvSpPr txBox="1"/>
            <p:nvPr/>
          </p:nvSpPr>
          <p:spPr>
            <a:xfrm>
              <a:off x="1762379" y="1340545"/>
              <a:ext cx="1885080" cy="2097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b="1">
                  <a:solidFill>
                    <a:srgbClr val="00B0F0"/>
                  </a:solidFill>
                  <a:latin typeface="Fira Sans Extra Condensed"/>
                  <a:ea typeface="Fira Sans Extra Condensed"/>
                  <a:cs typeface="Fira Sans Extra Condensed"/>
                  <a:sym typeface="Fira Sans Extra Condensed"/>
                </a:rPr>
                <a:t>Environmental Resource</a:t>
              </a:r>
              <a:endParaRPr b="1">
                <a:solidFill>
                  <a:srgbClr val="00B0F0"/>
                </a:solidFill>
                <a:latin typeface="Fira Sans Extra Condensed"/>
                <a:ea typeface="Fira Sans Extra Condensed"/>
                <a:cs typeface="Fira Sans Extra Condensed"/>
                <a:sym typeface="Fira Sans Extra Condensed"/>
              </a:endParaRPr>
            </a:p>
          </p:txBody>
        </p:sp>
        <p:cxnSp>
          <p:nvCxnSpPr>
            <p:cNvPr id="9" name="Google Shape;1096;p45">
              <a:extLst>
                <a:ext uri="{FF2B5EF4-FFF2-40B4-BE49-F238E27FC236}">
                  <a16:creationId xmlns:a16="http://schemas.microsoft.com/office/drawing/2014/main" id="{C49856EE-ABA0-C94F-7A73-8D78B3D7A537}"/>
                </a:ext>
              </a:extLst>
            </p:cNvPr>
            <p:cNvCxnSpPr>
              <a:cxnSpLocks/>
            </p:cNvCxnSpPr>
            <p:nvPr/>
          </p:nvCxnSpPr>
          <p:spPr>
            <a:xfrm>
              <a:off x="1816167" y="1541945"/>
              <a:ext cx="1322276" cy="0"/>
            </a:xfrm>
            <a:prstGeom prst="straightConnector1">
              <a:avLst/>
            </a:prstGeom>
            <a:noFill/>
            <a:ln w="28575" cap="flat" cmpd="sng">
              <a:solidFill>
                <a:srgbClr val="00B0F0"/>
              </a:solidFill>
              <a:prstDash val="solid"/>
              <a:round/>
              <a:headEnd type="none" w="med" len="med"/>
              <a:tailEnd type="none" w="med" len="med"/>
            </a:ln>
          </p:spPr>
        </p:cxnSp>
        <p:sp>
          <p:nvSpPr>
            <p:cNvPr id="10" name="Google Shape;1097;p45">
              <a:extLst>
                <a:ext uri="{FF2B5EF4-FFF2-40B4-BE49-F238E27FC236}">
                  <a16:creationId xmlns:a16="http://schemas.microsoft.com/office/drawing/2014/main" id="{C199487C-09C8-FE90-CFF9-0DF2A29B9CDC}"/>
                </a:ext>
              </a:extLst>
            </p:cNvPr>
            <p:cNvSpPr txBox="1"/>
            <p:nvPr/>
          </p:nvSpPr>
          <p:spPr>
            <a:xfrm>
              <a:off x="1727531" y="1551642"/>
              <a:ext cx="2963196" cy="1309836"/>
            </a:xfrm>
            <a:prstGeom prst="rect">
              <a:avLst/>
            </a:prstGeom>
            <a:noFill/>
            <a:ln>
              <a:noFill/>
            </a:ln>
          </p:spPr>
          <p:txBody>
            <a:bodyPr spcFirstLastPara="1" wrap="square" lIns="91425" tIns="91425" rIns="91425" bIns="91425" anchor="ctr" anchorCtr="0">
              <a:noAutofit/>
            </a:bodyPr>
            <a:lstStyle/>
            <a:p>
              <a:pPr marL="285750" indent="-285750">
                <a:buFont typeface="Arial" panose="020B0604020202020204" pitchFamily="34" charset="0"/>
                <a:buChar char="•"/>
              </a:pPr>
              <a:r>
                <a:rPr lang="en-US" sz="1600"/>
                <a:t>In the Rio Grande Basin, development decisions are shaped by drought, variable river flows, and long-term supply uncertainty</a:t>
              </a:r>
            </a:p>
            <a:p>
              <a:pPr marL="285750" indent="-285750">
                <a:buFont typeface="Arial" panose="020B0604020202020204" pitchFamily="34" charset="0"/>
                <a:buChar char="•"/>
              </a:pPr>
              <a:r>
                <a:rPr lang="en-US" sz="1600"/>
                <a:t>Growth in one area may increase pressure on resources already needed for agriculture, ecosystems, or existing communities</a:t>
              </a:r>
            </a:p>
          </p:txBody>
        </p:sp>
      </p:grpSp>
      <p:grpSp>
        <p:nvGrpSpPr>
          <p:cNvPr id="17" name="Group 16">
            <a:extLst>
              <a:ext uri="{FF2B5EF4-FFF2-40B4-BE49-F238E27FC236}">
                <a16:creationId xmlns:a16="http://schemas.microsoft.com/office/drawing/2014/main" id="{793008AB-FCA3-1434-3159-A0C7C7FFE1F2}"/>
              </a:ext>
            </a:extLst>
          </p:cNvPr>
          <p:cNvGrpSpPr/>
          <p:nvPr/>
        </p:nvGrpSpPr>
        <p:grpSpPr>
          <a:xfrm>
            <a:off x="6207112" y="3851863"/>
            <a:ext cx="5092483" cy="2501803"/>
            <a:chOff x="6207112" y="3851863"/>
            <a:chExt cx="5092483" cy="2501803"/>
          </a:xfrm>
        </p:grpSpPr>
        <p:sp>
          <p:nvSpPr>
            <p:cNvPr id="31" name="Google Shape;1116;p45">
              <a:extLst>
                <a:ext uri="{FF2B5EF4-FFF2-40B4-BE49-F238E27FC236}">
                  <a16:creationId xmlns:a16="http://schemas.microsoft.com/office/drawing/2014/main" id="{4A5BE4B0-BDC7-401C-1A15-E92807A79F21}"/>
                </a:ext>
              </a:extLst>
            </p:cNvPr>
            <p:cNvSpPr/>
            <p:nvPr/>
          </p:nvSpPr>
          <p:spPr>
            <a:xfrm>
              <a:off x="6207112" y="3851863"/>
              <a:ext cx="5092483" cy="2501803"/>
            </a:xfrm>
            <a:prstGeom prst="roundRect">
              <a:avLst>
                <a:gd name="adj" fmla="val 16667"/>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2" name="Google Shape;1117;p45">
              <a:extLst>
                <a:ext uri="{FF2B5EF4-FFF2-40B4-BE49-F238E27FC236}">
                  <a16:creationId xmlns:a16="http://schemas.microsoft.com/office/drawing/2014/main" id="{E5232557-8D5B-DE18-F1DE-98A5E88114AB}"/>
                </a:ext>
              </a:extLst>
            </p:cNvPr>
            <p:cNvGrpSpPr/>
            <p:nvPr/>
          </p:nvGrpSpPr>
          <p:grpSpPr>
            <a:xfrm>
              <a:off x="6324600" y="3988287"/>
              <a:ext cx="4895851" cy="2247801"/>
              <a:chOff x="1703019" y="1368538"/>
              <a:chExt cx="2999530" cy="1526954"/>
            </a:xfrm>
          </p:grpSpPr>
          <p:sp>
            <p:nvSpPr>
              <p:cNvPr id="34" name="Google Shape;1121;p45">
                <a:extLst>
                  <a:ext uri="{FF2B5EF4-FFF2-40B4-BE49-F238E27FC236}">
                    <a16:creationId xmlns:a16="http://schemas.microsoft.com/office/drawing/2014/main" id="{98450FFA-6F15-B32D-3580-33C2CBF19016}"/>
                  </a:ext>
                </a:extLst>
              </p:cNvPr>
              <p:cNvSpPr txBox="1"/>
              <p:nvPr/>
            </p:nvSpPr>
            <p:spPr>
              <a:xfrm>
                <a:off x="1766479" y="1368538"/>
                <a:ext cx="1369344" cy="2097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b="1">
                    <a:solidFill>
                      <a:schemeClr val="accent5"/>
                    </a:solidFill>
                    <a:latin typeface="Fira Sans Extra Condensed"/>
                    <a:ea typeface="Fira Sans Extra Condensed"/>
                    <a:cs typeface="Fira Sans Extra Condensed"/>
                    <a:sym typeface="Fira Sans Extra Condensed"/>
                  </a:rPr>
                  <a:t>Tradeoffs / Solutions</a:t>
                </a:r>
                <a:endParaRPr b="1">
                  <a:solidFill>
                    <a:schemeClr val="accent5"/>
                  </a:solidFill>
                  <a:latin typeface="Fira Sans Extra Condensed"/>
                  <a:ea typeface="Fira Sans Extra Condensed"/>
                  <a:cs typeface="Fira Sans Extra Condensed"/>
                  <a:sym typeface="Fira Sans Extra Condensed"/>
                </a:endParaRPr>
              </a:p>
            </p:txBody>
          </p:sp>
          <p:cxnSp>
            <p:nvCxnSpPr>
              <p:cNvPr id="36" name="Google Shape;1123;p45">
                <a:extLst>
                  <a:ext uri="{FF2B5EF4-FFF2-40B4-BE49-F238E27FC236}">
                    <a16:creationId xmlns:a16="http://schemas.microsoft.com/office/drawing/2014/main" id="{583A0B34-A299-DEEB-159F-331A9A674AE9}"/>
                  </a:ext>
                </a:extLst>
              </p:cNvPr>
              <p:cNvCxnSpPr>
                <a:cxnSpLocks/>
              </p:cNvCxnSpPr>
              <p:nvPr/>
            </p:nvCxnSpPr>
            <p:spPr>
              <a:xfrm>
                <a:off x="1831523" y="1571836"/>
                <a:ext cx="1149506" cy="6402"/>
              </a:xfrm>
              <a:prstGeom prst="straightConnector1">
                <a:avLst/>
              </a:prstGeom>
              <a:noFill/>
              <a:ln w="28575" cap="flat" cmpd="sng">
                <a:solidFill>
                  <a:schemeClr val="accent5"/>
                </a:solidFill>
                <a:prstDash val="solid"/>
                <a:round/>
                <a:headEnd type="none" w="med" len="med"/>
                <a:tailEnd type="none" w="med" len="med"/>
              </a:ln>
            </p:spPr>
          </p:cxnSp>
          <p:sp>
            <p:nvSpPr>
              <p:cNvPr id="37" name="Google Shape;1124;p45">
                <a:extLst>
                  <a:ext uri="{FF2B5EF4-FFF2-40B4-BE49-F238E27FC236}">
                    <a16:creationId xmlns:a16="http://schemas.microsoft.com/office/drawing/2014/main" id="{FB9E4EFE-2AE1-9AE4-97BE-2655987F29A4}"/>
                  </a:ext>
                </a:extLst>
              </p:cNvPr>
              <p:cNvSpPr txBox="1"/>
              <p:nvPr/>
            </p:nvSpPr>
            <p:spPr>
              <a:xfrm>
                <a:off x="1703019" y="1678330"/>
                <a:ext cx="2999530" cy="1217162"/>
              </a:xfrm>
              <a:prstGeom prst="rect">
                <a:avLst/>
              </a:prstGeom>
              <a:noFill/>
              <a:ln>
                <a:noFill/>
              </a:ln>
            </p:spPr>
            <p:txBody>
              <a:bodyPr spcFirstLastPara="1" wrap="square" lIns="91425" tIns="91425" rIns="91425" bIns="91425" anchor="ctr" anchorCtr="0">
                <a:noAutofit/>
              </a:bodyPr>
              <a:lstStyle/>
              <a:p>
                <a:pPr marL="285750" indent="-285750">
                  <a:buFont typeface="Arial" panose="020B0604020202020204" pitchFamily="34" charset="0"/>
                  <a:buChar char="•"/>
                </a:pPr>
                <a:r>
                  <a:rPr lang="en-US" sz="1400"/>
                  <a:t>Economic development can support jobs and services, but it may also increase demand on limited resources</a:t>
                </a:r>
              </a:p>
              <a:p>
                <a:pPr marL="285750" indent="-285750">
                  <a:buFont typeface="Arial" panose="020B0604020202020204" pitchFamily="34" charset="0"/>
                  <a:buChar char="•"/>
                </a:pPr>
                <a:r>
                  <a:rPr lang="en-US" sz="1400"/>
                  <a:t>Better land use planning, water-efficient design, reuse, and early coordination between planners and utilities can help reduce conflicts</a:t>
                </a:r>
              </a:p>
              <a:p>
                <a:pPr marL="285750" indent="-285750">
                  <a:buFont typeface="Arial" panose="020B0604020202020204" pitchFamily="34" charset="0"/>
                  <a:buChar char="•"/>
                </a:pPr>
                <a:r>
                  <a:rPr lang="en-US" sz="1400"/>
                  <a:t>Can desired growth match water realities and infrastructure capacity?</a:t>
                </a:r>
              </a:p>
            </p:txBody>
          </p:sp>
        </p:grpSp>
      </p:grpSp>
      <p:grpSp>
        <p:nvGrpSpPr>
          <p:cNvPr id="12" name="Group 11">
            <a:extLst>
              <a:ext uri="{FF2B5EF4-FFF2-40B4-BE49-F238E27FC236}">
                <a16:creationId xmlns:a16="http://schemas.microsoft.com/office/drawing/2014/main" id="{A912A2BE-2206-241A-1B6C-7D10F031E761}"/>
              </a:ext>
            </a:extLst>
          </p:cNvPr>
          <p:cNvGrpSpPr/>
          <p:nvPr/>
        </p:nvGrpSpPr>
        <p:grpSpPr>
          <a:xfrm>
            <a:off x="6207112" y="1123912"/>
            <a:ext cx="5092483" cy="2501803"/>
            <a:chOff x="6207112" y="1123912"/>
            <a:chExt cx="5092483" cy="2501803"/>
          </a:xfrm>
        </p:grpSpPr>
        <p:sp>
          <p:nvSpPr>
            <p:cNvPr id="22" name="Google Shape;1107;p45">
              <a:extLst>
                <a:ext uri="{FF2B5EF4-FFF2-40B4-BE49-F238E27FC236}">
                  <a16:creationId xmlns:a16="http://schemas.microsoft.com/office/drawing/2014/main" id="{88623C26-3F9C-DD70-F330-0E576147F71A}"/>
                </a:ext>
              </a:extLst>
            </p:cNvPr>
            <p:cNvSpPr/>
            <p:nvPr/>
          </p:nvSpPr>
          <p:spPr>
            <a:xfrm>
              <a:off x="6207112" y="1123912"/>
              <a:ext cx="5092483" cy="2501803"/>
            </a:xfrm>
            <a:prstGeom prst="roundRect">
              <a:avLst>
                <a:gd name="adj" fmla="val 16667"/>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3" name="Google Shape;1108;p45">
              <a:extLst>
                <a:ext uri="{FF2B5EF4-FFF2-40B4-BE49-F238E27FC236}">
                  <a16:creationId xmlns:a16="http://schemas.microsoft.com/office/drawing/2014/main" id="{0ECE21CC-B5C9-6C5C-8772-585E2E57F5E8}"/>
                </a:ext>
              </a:extLst>
            </p:cNvPr>
            <p:cNvGrpSpPr/>
            <p:nvPr/>
          </p:nvGrpSpPr>
          <p:grpSpPr>
            <a:xfrm>
              <a:off x="6477194" y="1214550"/>
              <a:ext cx="2179427" cy="315330"/>
              <a:chOff x="1796508" y="1337435"/>
              <a:chExt cx="1335265" cy="214207"/>
            </a:xfrm>
          </p:grpSpPr>
          <p:sp>
            <p:nvSpPr>
              <p:cNvPr id="25" name="Google Shape;1112;p45">
                <a:extLst>
                  <a:ext uri="{FF2B5EF4-FFF2-40B4-BE49-F238E27FC236}">
                    <a16:creationId xmlns:a16="http://schemas.microsoft.com/office/drawing/2014/main" id="{7C4DFA12-83A9-814E-16C9-2D27DF763C40}"/>
                  </a:ext>
                </a:extLst>
              </p:cNvPr>
              <p:cNvSpPr txBox="1"/>
              <p:nvPr/>
            </p:nvSpPr>
            <p:spPr>
              <a:xfrm>
                <a:off x="1796508" y="1337435"/>
                <a:ext cx="1335265" cy="2097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b="1">
                    <a:solidFill>
                      <a:srgbClr val="0B8B3C"/>
                    </a:solidFill>
                    <a:latin typeface="Fira Sans Extra Condensed"/>
                    <a:ea typeface="Fira Sans Extra Condensed"/>
                    <a:cs typeface="Fira Sans Extra Condensed"/>
                    <a:sym typeface="Fira Sans Extra Condensed"/>
                  </a:rPr>
                  <a:t>Built Infrastructure </a:t>
                </a:r>
                <a:endParaRPr b="1">
                  <a:solidFill>
                    <a:srgbClr val="0B8B3C"/>
                  </a:solidFill>
                  <a:latin typeface="Fira Sans Extra Condensed"/>
                  <a:ea typeface="Fira Sans Extra Condensed"/>
                  <a:cs typeface="Fira Sans Extra Condensed"/>
                  <a:sym typeface="Fira Sans Extra Condensed"/>
                </a:endParaRPr>
              </a:p>
            </p:txBody>
          </p:sp>
          <p:cxnSp>
            <p:nvCxnSpPr>
              <p:cNvPr id="27" name="Google Shape;1114;p45">
                <a:extLst>
                  <a:ext uri="{FF2B5EF4-FFF2-40B4-BE49-F238E27FC236}">
                    <a16:creationId xmlns:a16="http://schemas.microsoft.com/office/drawing/2014/main" id="{AE88153D-FE9B-257E-D459-0A922D8508C4}"/>
                  </a:ext>
                </a:extLst>
              </p:cNvPr>
              <p:cNvCxnSpPr>
                <a:cxnSpLocks/>
              </p:cNvCxnSpPr>
              <p:nvPr/>
            </p:nvCxnSpPr>
            <p:spPr>
              <a:xfrm>
                <a:off x="1851816" y="1551642"/>
                <a:ext cx="1058764" cy="0"/>
              </a:xfrm>
              <a:prstGeom prst="straightConnector1">
                <a:avLst/>
              </a:prstGeom>
              <a:noFill/>
              <a:ln w="28575" cap="flat" cmpd="sng">
                <a:solidFill>
                  <a:srgbClr val="0B8B3C"/>
                </a:solidFill>
                <a:prstDash val="solid"/>
                <a:round/>
                <a:headEnd type="none" w="med" len="med"/>
                <a:tailEnd type="none" w="med" len="med"/>
              </a:ln>
            </p:spPr>
          </p:cxnSp>
        </p:grpSp>
        <p:sp>
          <p:nvSpPr>
            <p:cNvPr id="48" name="Google Shape;1097;p45">
              <a:extLst>
                <a:ext uri="{FF2B5EF4-FFF2-40B4-BE49-F238E27FC236}">
                  <a16:creationId xmlns:a16="http://schemas.microsoft.com/office/drawing/2014/main" id="{E66CA204-E463-6A24-E287-F8BD966A48B2}"/>
                </a:ext>
              </a:extLst>
            </p:cNvPr>
            <p:cNvSpPr txBox="1"/>
            <p:nvPr/>
          </p:nvSpPr>
          <p:spPr>
            <a:xfrm>
              <a:off x="6324600" y="1587494"/>
              <a:ext cx="4817497" cy="1928186"/>
            </a:xfrm>
            <a:prstGeom prst="rect">
              <a:avLst/>
            </a:prstGeom>
            <a:noFill/>
            <a:ln>
              <a:noFill/>
            </a:ln>
          </p:spPr>
          <p:txBody>
            <a:bodyPr spcFirstLastPara="1" wrap="square" lIns="91425" tIns="91425" rIns="91425" bIns="91425" anchor="ctr" anchorCtr="0">
              <a:noAutofit/>
            </a:bodyPr>
            <a:lstStyle/>
            <a:p>
              <a:pPr marL="285750" indent="-285750">
                <a:buFont typeface="Arial" panose="020B0604020202020204" pitchFamily="34" charset="0"/>
                <a:buChar char="•"/>
              </a:pPr>
              <a:r>
                <a:rPr lang="en-US" sz="1350"/>
                <a:t>Economic development may require expanded drinking water treatment, wastewater systems, stormwater management, and energy infrastructure</a:t>
              </a:r>
            </a:p>
            <a:p>
              <a:pPr marL="285750" indent="-285750">
                <a:buFont typeface="Arial" panose="020B0604020202020204" pitchFamily="34" charset="0"/>
                <a:buChar char="•"/>
              </a:pPr>
              <a:r>
                <a:rPr lang="en-US" sz="1350"/>
                <a:t>New housing, industrial sites, and commercial growth can strain systems that were built for smaller populations or different land use patterns</a:t>
              </a:r>
            </a:p>
            <a:p>
              <a:pPr marL="285750" indent="-285750">
                <a:buFont typeface="Arial" panose="020B0604020202020204" pitchFamily="34" charset="0"/>
                <a:buChar char="•"/>
              </a:pPr>
              <a:r>
                <a:rPr lang="en-US" sz="1350"/>
                <a:t>Long-term planning may need to consider not only new infrastructure, but also maintenance of existing systems</a:t>
              </a:r>
            </a:p>
          </p:txBody>
        </p:sp>
      </p:grpSp>
      <p:grpSp>
        <p:nvGrpSpPr>
          <p:cNvPr id="15" name="Group 14">
            <a:extLst>
              <a:ext uri="{FF2B5EF4-FFF2-40B4-BE49-F238E27FC236}">
                <a16:creationId xmlns:a16="http://schemas.microsoft.com/office/drawing/2014/main" id="{27B30347-10C0-5070-79E9-43C702805E64}"/>
              </a:ext>
            </a:extLst>
          </p:cNvPr>
          <p:cNvGrpSpPr/>
          <p:nvPr/>
        </p:nvGrpSpPr>
        <p:grpSpPr>
          <a:xfrm>
            <a:off x="892405" y="3851863"/>
            <a:ext cx="5092483" cy="2501803"/>
            <a:chOff x="892405" y="3851863"/>
            <a:chExt cx="5092483" cy="2501803"/>
          </a:xfrm>
        </p:grpSpPr>
        <p:sp>
          <p:nvSpPr>
            <p:cNvPr id="13" name="Google Shape;1098;p45">
              <a:extLst>
                <a:ext uri="{FF2B5EF4-FFF2-40B4-BE49-F238E27FC236}">
                  <a16:creationId xmlns:a16="http://schemas.microsoft.com/office/drawing/2014/main" id="{9A18117A-7BD5-717F-A6F3-6F4EE8FB1C0B}"/>
                </a:ext>
              </a:extLst>
            </p:cNvPr>
            <p:cNvSpPr/>
            <p:nvPr/>
          </p:nvSpPr>
          <p:spPr>
            <a:xfrm>
              <a:off x="892405" y="3851863"/>
              <a:ext cx="5092483" cy="2501803"/>
            </a:xfrm>
            <a:prstGeom prst="roundRect">
              <a:avLst>
                <a:gd name="adj" fmla="val 16667"/>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4" name="Google Shape;1099;p45">
              <a:extLst>
                <a:ext uri="{FF2B5EF4-FFF2-40B4-BE49-F238E27FC236}">
                  <a16:creationId xmlns:a16="http://schemas.microsoft.com/office/drawing/2014/main" id="{189F5245-5C70-88F5-2445-B0E44C65BA08}"/>
                </a:ext>
              </a:extLst>
            </p:cNvPr>
            <p:cNvGrpSpPr/>
            <p:nvPr/>
          </p:nvGrpSpPr>
          <p:grpSpPr>
            <a:xfrm>
              <a:off x="1106781" y="3988288"/>
              <a:ext cx="3273094" cy="308696"/>
              <a:chOff x="1762379" y="1368539"/>
              <a:chExt cx="2005319" cy="209700"/>
            </a:xfrm>
          </p:grpSpPr>
          <p:sp>
            <p:nvSpPr>
              <p:cNvPr id="16" name="Google Shape;1103;p45">
                <a:extLst>
                  <a:ext uri="{FF2B5EF4-FFF2-40B4-BE49-F238E27FC236}">
                    <a16:creationId xmlns:a16="http://schemas.microsoft.com/office/drawing/2014/main" id="{82871B16-72D2-CC38-F5A7-79AD08CF1C6B}"/>
                  </a:ext>
                </a:extLst>
              </p:cNvPr>
              <p:cNvSpPr txBox="1"/>
              <p:nvPr/>
            </p:nvSpPr>
            <p:spPr>
              <a:xfrm>
                <a:off x="1762379" y="1368539"/>
                <a:ext cx="2005319" cy="2097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b="1">
                    <a:solidFill>
                      <a:srgbClr val="0D2B68"/>
                    </a:solidFill>
                    <a:latin typeface="Fira Sans Extra Condensed"/>
                    <a:ea typeface="Fira Sans Extra Condensed"/>
                    <a:cs typeface="Fira Sans Extra Condensed"/>
                    <a:sym typeface="Fira Sans Extra Condensed"/>
                  </a:rPr>
                  <a:t>Regional Dynamics</a:t>
                </a:r>
                <a:endParaRPr b="1">
                  <a:solidFill>
                    <a:srgbClr val="0D2B68"/>
                  </a:solidFill>
                  <a:latin typeface="Fira Sans Extra Condensed"/>
                  <a:ea typeface="Fira Sans Extra Condensed"/>
                  <a:cs typeface="Fira Sans Extra Condensed"/>
                  <a:sym typeface="Fira Sans Extra Condensed"/>
                </a:endParaRPr>
              </a:p>
            </p:txBody>
          </p:sp>
          <p:cxnSp>
            <p:nvCxnSpPr>
              <p:cNvPr id="18" name="Google Shape;1105;p45">
                <a:extLst>
                  <a:ext uri="{FF2B5EF4-FFF2-40B4-BE49-F238E27FC236}">
                    <a16:creationId xmlns:a16="http://schemas.microsoft.com/office/drawing/2014/main" id="{60B702F9-8567-263E-0B4E-AFFC90C8CEDB}"/>
                  </a:ext>
                </a:extLst>
              </p:cNvPr>
              <p:cNvCxnSpPr>
                <a:cxnSpLocks/>
              </p:cNvCxnSpPr>
              <p:nvPr/>
            </p:nvCxnSpPr>
            <p:spPr>
              <a:xfrm>
                <a:off x="1816167" y="1571836"/>
                <a:ext cx="1047999" cy="0"/>
              </a:xfrm>
              <a:prstGeom prst="straightConnector1">
                <a:avLst/>
              </a:prstGeom>
              <a:noFill/>
              <a:ln w="28575" cap="flat" cmpd="sng">
                <a:solidFill>
                  <a:srgbClr val="0D2B68"/>
                </a:solidFill>
                <a:prstDash val="solid"/>
                <a:round/>
                <a:headEnd type="none" w="med" len="med"/>
                <a:tailEnd type="none" w="med" len="med"/>
              </a:ln>
            </p:spPr>
          </p:cxnSp>
        </p:grpSp>
        <p:sp>
          <p:nvSpPr>
            <p:cNvPr id="50" name="Google Shape;1097;p45">
              <a:extLst>
                <a:ext uri="{FF2B5EF4-FFF2-40B4-BE49-F238E27FC236}">
                  <a16:creationId xmlns:a16="http://schemas.microsoft.com/office/drawing/2014/main" id="{33D37312-D0A1-427C-93D4-1D28CC2F2EE8}"/>
                </a:ext>
              </a:extLst>
            </p:cNvPr>
            <p:cNvSpPr txBox="1"/>
            <p:nvPr/>
          </p:nvSpPr>
          <p:spPr>
            <a:xfrm>
              <a:off x="1049901" y="4335183"/>
              <a:ext cx="4836546" cy="1928186"/>
            </a:xfrm>
            <a:prstGeom prst="rect">
              <a:avLst/>
            </a:prstGeom>
            <a:noFill/>
            <a:ln>
              <a:noFill/>
            </a:ln>
          </p:spPr>
          <p:txBody>
            <a:bodyPr spcFirstLastPara="1" wrap="square" lIns="91425" tIns="91425" rIns="91425" bIns="91425" anchor="ctr" anchorCtr="0">
              <a:noAutofit/>
            </a:bodyPr>
            <a:lstStyle/>
            <a:p>
              <a:pPr marL="285750" indent="-285750">
                <a:buFont typeface="Arial" panose="020B0604020202020204" pitchFamily="34" charset="0"/>
                <a:buChar char="•"/>
              </a:pPr>
              <a:r>
                <a:rPr lang="en-US" sz="1400" dirty="0"/>
                <a:t>City/local governments, utilities, tribal governments, businesses, developers, and residents all have a stake in growth decisions</a:t>
              </a:r>
            </a:p>
            <a:p>
              <a:pPr marL="285750" indent="-285750">
                <a:buFont typeface="Arial" panose="020B0604020202020204" pitchFamily="34" charset="0"/>
                <a:buChar char="•"/>
              </a:pPr>
              <a:r>
                <a:rPr lang="en-US" sz="1400" dirty="0"/>
                <a:t>Some communities may prioritize jobs and tax base, while others may emphasize affordability, environmental protection, or cultural water uses</a:t>
              </a:r>
            </a:p>
            <a:p>
              <a:pPr marL="285750" indent="-285750">
                <a:buFont typeface="Arial" panose="020B0604020202020204" pitchFamily="34" charset="0"/>
                <a:buChar char="•"/>
              </a:pPr>
              <a:r>
                <a:rPr lang="en-US" sz="1400" dirty="0"/>
                <a:t>The effects of development are not always shared equally, especially where water access, cost, or infrastructure quality already vary</a:t>
              </a:r>
              <a:endParaRPr lang="en-US" sz="1400" dirty="0">
                <a:ea typeface="Open Sans"/>
                <a:cs typeface="Open Sans"/>
              </a:endParaRPr>
            </a:p>
          </p:txBody>
        </p:sp>
      </p:grpSp>
      <p:sp>
        <p:nvSpPr>
          <p:cNvPr id="11" name="TextBox 10">
            <a:extLst>
              <a:ext uri="{FF2B5EF4-FFF2-40B4-BE49-F238E27FC236}">
                <a16:creationId xmlns:a16="http://schemas.microsoft.com/office/drawing/2014/main" id="{08F8BDC6-78E0-5C77-3C9A-B8C8B8F2829E}"/>
              </a:ext>
            </a:extLst>
          </p:cNvPr>
          <p:cNvSpPr txBox="1"/>
          <p:nvPr/>
        </p:nvSpPr>
        <p:spPr>
          <a:xfrm>
            <a:off x="892405" y="6501010"/>
            <a:ext cx="10667744" cy="338554"/>
          </a:xfrm>
          <a:prstGeom prst="rect">
            <a:avLst/>
          </a:prstGeom>
          <a:noFill/>
        </p:spPr>
        <p:txBody>
          <a:bodyPr wrap="square">
            <a:spAutoFit/>
          </a:bodyPr>
          <a:lstStyle/>
          <a:p>
            <a:r>
              <a:rPr lang="en-US" sz="1600" b="1" i="0">
                <a:solidFill>
                  <a:srgbClr val="323940"/>
                </a:solidFill>
                <a:effectLst/>
                <a:latin typeface="Open Sans" panose="020B0606030504020204" pitchFamily="34" charset="0"/>
              </a:rPr>
              <a:t>Regional examples to support discussion — not an exhaustive list</a:t>
            </a:r>
            <a:endParaRPr lang="en-US" sz="1600"/>
          </a:p>
        </p:txBody>
      </p:sp>
    </p:spTree>
    <p:extLst>
      <p:ext uri="{BB962C8B-B14F-4D97-AF65-F5344CB8AC3E}">
        <p14:creationId xmlns:p14="http://schemas.microsoft.com/office/powerpoint/2010/main" val="40906430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1CFBE9A-B9CD-F747-0AF5-CD37858B7919}"/>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1BBEC337-05F4-8457-DD37-23E1F4C63B43}"/>
              </a:ext>
            </a:extLst>
          </p:cNvPr>
          <p:cNvSpPr>
            <a:spLocks noGrp="1"/>
          </p:cNvSpPr>
          <p:nvPr>
            <p:ph type="title"/>
          </p:nvPr>
        </p:nvSpPr>
        <p:spPr>
          <a:xfrm>
            <a:off x="308697" y="203915"/>
            <a:ext cx="10567172" cy="458587"/>
          </a:xfrm>
        </p:spPr>
        <p:txBody>
          <a:bodyPr/>
          <a:lstStyle/>
          <a:p>
            <a:r>
              <a:rPr lang="en-US"/>
              <a:t>WXS: Three Worldviews</a:t>
            </a:r>
          </a:p>
        </p:txBody>
      </p:sp>
      <p:pic>
        <p:nvPicPr>
          <p:cNvPr id="4" name="Picture 3">
            <a:extLst>
              <a:ext uri="{FF2B5EF4-FFF2-40B4-BE49-F238E27FC236}">
                <a16:creationId xmlns:a16="http://schemas.microsoft.com/office/drawing/2014/main" id="{9BB15872-883E-7119-D414-26434540F4C7}"/>
              </a:ext>
            </a:extLst>
          </p:cNvPr>
          <p:cNvPicPr>
            <a:picLocks noChangeAspect="1"/>
          </p:cNvPicPr>
          <p:nvPr/>
        </p:nvPicPr>
        <p:blipFill rotWithShape="1">
          <a:blip r:embed="rId3">
            <a:extLst>
              <a:ext uri="{28A0092B-C50C-407E-A947-70E740481C1C}">
                <a14:useLocalDpi xmlns:a14="http://schemas.microsoft.com/office/drawing/2010/main" val="0"/>
              </a:ext>
            </a:extLst>
          </a:blip>
          <a:srcRect r="12432" b="8289"/>
          <a:stretch/>
        </p:blipFill>
        <p:spPr>
          <a:xfrm>
            <a:off x="3470716" y="1079420"/>
            <a:ext cx="4917596" cy="4810567"/>
          </a:xfrm>
          <a:prstGeom prst="rect">
            <a:avLst/>
          </a:prstGeom>
        </p:spPr>
      </p:pic>
      <p:sp>
        <p:nvSpPr>
          <p:cNvPr id="5" name="TextBox 13">
            <a:extLst>
              <a:ext uri="{FF2B5EF4-FFF2-40B4-BE49-F238E27FC236}">
                <a16:creationId xmlns:a16="http://schemas.microsoft.com/office/drawing/2014/main" id="{C5778D67-052F-09F8-DA0B-59753BCD23BE}"/>
              </a:ext>
            </a:extLst>
          </p:cNvPr>
          <p:cNvSpPr txBox="1"/>
          <p:nvPr/>
        </p:nvSpPr>
        <p:spPr>
          <a:xfrm>
            <a:off x="8388312" y="1019164"/>
            <a:ext cx="3461794" cy="1631216"/>
          </a:xfrm>
          <a:prstGeom prst="rect">
            <a:avLst/>
          </a:prstGeom>
          <a:noFill/>
        </p:spPr>
        <p:txBody>
          <a:bodyPr wrap="squar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2000">
                <a:solidFill>
                  <a:srgbClr val="00ADD0"/>
                </a:solidFill>
                <a:latin typeface="Exo 2" panose="00000500000000000000" pitchFamily="2" charset="0"/>
              </a:rPr>
              <a:t>What aspects of the natural system are relevant (precipitation patterns, changing ice floes, animal migration, …)? </a:t>
            </a:r>
          </a:p>
        </p:txBody>
      </p:sp>
      <p:sp>
        <p:nvSpPr>
          <p:cNvPr id="6" name="TextBox 15">
            <a:extLst>
              <a:ext uri="{FF2B5EF4-FFF2-40B4-BE49-F238E27FC236}">
                <a16:creationId xmlns:a16="http://schemas.microsoft.com/office/drawing/2014/main" id="{6CA9E0E2-9355-0D67-F918-0B49AEE5E323}"/>
              </a:ext>
            </a:extLst>
          </p:cNvPr>
          <p:cNvSpPr txBox="1"/>
          <p:nvPr/>
        </p:nvSpPr>
        <p:spPr>
          <a:xfrm>
            <a:off x="8757929" y="3560739"/>
            <a:ext cx="3165513" cy="2246769"/>
          </a:xfrm>
          <a:prstGeom prst="rect">
            <a:avLst/>
          </a:prstGeom>
          <a:noFill/>
        </p:spPr>
        <p:txBody>
          <a:bodyPr wrap="squar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2000" dirty="0">
                <a:solidFill>
                  <a:srgbClr val="29907F"/>
                </a:solidFill>
                <a:latin typeface="Exo 2" panose="00000500000000000000" pitchFamily="2" charset="0"/>
              </a:rPr>
              <a:t>How are the current and planned systems able to meet needs or withstand changing system states (drinking water, energy production, manufacturing, …)?</a:t>
            </a:r>
            <a:endParaRPr lang="en-US" sz="2000" dirty="0">
              <a:solidFill>
                <a:srgbClr val="00ADD0"/>
              </a:solidFill>
              <a:latin typeface="Exo 2" panose="00000500000000000000" pitchFamily="2" charset="0"/>
            </a:endParaRPr>
          </a:p>
        </p:txBody>
      </p:sp>
      <p:sp>
        <p:nvSpPr>
          <p:cNvPr id="7" name="TextBox 17">
            <a:extLst>
              <a:ext uri="{FF2B5EF4-FFF2-40B4-BE49-F238E27FC236}">
                <a16:creationId xmlns:a16="http://schemas.microsoft.com/office/drawing/2014/main" id="{7D5F6857-F264-9F34-3ABC-EAFAEA0AB5D1}"/>
              </a:ext>
            </a:extLst>
          </p:cNvPr>
          <p:cNvSpPr txBox="1"/>
          <p:nvPr/>
        </p:nvSpPr>
        <p:spPr>
          <a:xfrm>
            <a:off x="361563" y="3176085"/>
            <a:ext cx="2987831" cy="2246769"/>
          </a:xfrm>
          <a:prstGeom prst="rect">
            <a:avLst/>
          </a:prstGeom>
          <a:noFill/>
        </p:spPr>
        <p:txBody>
          <a:bodyPr wrap="squar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2000" dirty="0">
                <a:solidFill>
                  <a:srgbClr val="355F79"/>
                </a:solidFill>
                <a:latin typeface="Exo 2" panose="00000500000000000000" pitchFamily="2" charset="0"/>
              </a:rPr>
              <a:t>How are social dynamics influencing system states (supply chains, tensions between users, adaptation behaviors, …)?</a:t>
            </a:r>
            <a:endParaRPr lang="en-US" sz="2000" dirty="0">
              <a:solidFill>
                <a:srgbClr val="29907F"/>
              </a:solidFill>
              <a:latin typeface="Exo 2" panose="00000500000000000000" pitchFamily="2" charset="0"/>
            </a:endParaRPr>
          </a:p>
        </p:txBody>
      </p:sp>
      <p:grpSp>
        <p:nvGrpSpPr>
          <p:cNvPr id="8" name="Group 7">
            <a:extLst>
              <a:ext uri="{FF2B5EF4-FFF2-40B4-BE49-F238E27FC236}">
                <a16:creationId xmlns:a16="http://schemas.microsoft.com/office/drawing/2014/main" id="{BE2A2376-3181-4391-98FD-718CEBC17C94}"/>
              </a:ext>
            </a:extLst>
          </p:cNvPr>
          <p:cNvGrpSpPr/>
          <p:nvPr/>
        </p:nvGrpSpPr>
        <p:grpSpPr>
          <a:xfrm>
            <a:off x="7155503" y="1500595"/>
            <a:ext cx="914400" cy="125842"/>
            <a:chOff x="6360159" y="2690953"/>
            <a:chExt cx="914400" cy="125842"/>
          </a:xfrm>
        </p:grpSpPr>
        <p:cxnSp>
          <p:nvCxnSpPr>
            <p:cNvPr id="9" name="Straight Connector 8">
              <a:extLst>
                <a:ext uri="{FF2B5EF4-FFF2-40B4-BE49-F238E27FC236}">
                  <a16:creationId xmlns:a16="http://schemas.microsoft.com/office/drawing/2014/main" id="{5AE8C1F9-160E-9DD1-2399-E4DD29589E07}"/>
                </a:ext>
              </a:extLst>
            </p:cNvPr>
            <p:cNvCxnSpPr>
              <a:cxnSpLocks/>
            </p:cNvCxnSpPr>
            <p:nvPr/>
          </p:nvCxnSpPr>
          <p:spPr>
            <a:xfrm>
              <a:off x="6360159" y="2753874"/>
              <a:ext cx="914400" cy="0"/>
            </a:xfrm>
            <a:prstGeom prst="line">
              <a:avLst/>
            </a:prstGeom>
            <a:noFill/>
            <a:ln w="12700" cap="flat" cmpd="sng" algn="ctr">
              <a:solidFill>
                <a:srgbClr val="00ADD0"/>
              </a:solidFill>
              <a:prstDash val="solid"/>
            </a:ln>
            <a:effectLst/>
          </p:spPr>
        </p:cxnSp>
        <p:sp>
          <p:nvSpPr>
            <p:cNvPr id="10" name="Oval 9">
              <a:extLst>
                <a:ext uri="{FF2B5EF4-FFF2-40B4-BE49-F238E27FC236}">
                  <a16:creationId xmlns:a16="http://schemas.microsoft.com/office/drawing/2014/main" id="{BD24E531-BA58-22A1-747B-188397FC3349}"/>
                </a:ext>
              </a:extLst>
            </p:cNvPr>
            <p:cNvSpPr/>
            <p:nvPr/>
          </p:nvSpPr>
          <p:spPr>
            <a:xfrm>
              <a:off x="6360159" y="2690953"/>
              <a:ext cx="128016" cy="125842"/>
            </a:xfrm>
            <a:prstGeom prst="ellipse">
              <a:avLst/>
            </a:prstGeom>
            <a:solidFill>
              <a:srgbClr val="0AB3E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latin typeface="Calibri" panose="020F0502020204030204" pitchFamily="34" charset="0"/>
              </a:endParaRPr>
            </a:p>
          </p:txBody>
        </p:sp>
      </p:grpSp>
      <p:grpSp>
        <p:nvGrpSpPr>
          <p:cNvPr id="11" name="Group 10">
            <a:extLst>
              <a:ext uri="{FF2B5EF4-FFF2-40B4-BE49-F238E27FC236}">
                <a16:creationId xmlns:a16="http://schemas.microsoft.com/office/drawing/2014/main" id="{0F547D16-DF6B-1FDB-BDB0-2ED64A72ECC8}"/>
              </a:ext>
            </a:extLst>
          </p:cNvPr>
          <p:cNvGrpSpPr/>
          <p:nvPr/>
        </p:nvGrpSpPr>
        <p:grpSpPr>
          <a:xfrm>
            <a:off x="7706073" y="5201418"/>
            <a:ext cx="975360" cy="125842"/>
            <a:chOff x="7183119" y="4613904"/>
            <a:chExt cx="975360" cy="125842"/>
          </a:xfrm>
        </p:grpSpPr>
        <p:cxnSp>
          <p:nvCxnSpPr>
            <p:cNvPr id="12" name="Straight Connector 11">
              <a:extLst>
                <a:ext uri="{FF2B5EF4-FFF2-40B4-BE49-F238E27FC236}">
                  <a16:creationId xmlns:a16="http://schemas.microsoft.com/office/drawing/2014/main" id="{47FF6350-C5AF-EDD9-60AB-2049B2714F05}"/>
                </a:ext>
              </a:extLst>
            </p:cNvPr>
            <p:cNvCxnSpPr>
              <a:cxnSpLocks/>
            </p:cNvCxnSpPr>
            <p:nvPr/>
          </p:nvCxnSpPr>
          <p:spPr>
            <a:xfrm>
              <a:off x="7244079" y="4672001"/>
              <a:ext cx="914400" cy="0"/>
            </a:xfrm>
            <a:prstGeom prst="line">
              <a:avLst/>
            </a:prstGeom>
            <a:noFill/>
            <a:ln w="12700" cap="flat" cmpd="sng" algn="ctr">
              <a:solidFill>
                <a:srgbClr val="29907F"/>
              </a:solidFill>
              <a:prstDash val="solid"/>
            </a:ln>
            <a:effectLst/>
          </p:spPr>
        </p:cxnSp>
        <p:sp>
          <p:nvSpPr>
            <p:cNvPr id="13" name="Oval 12">
              <a:extLst>
                <a:ext uri="{FF2B5EF4-FFF2-40B4-BE49-F238E27FC236}">
                  <a16:creationId xmlns:a16="http://schemas.microsoft.com/office/drawing/2014/main" id="{8131F094-6E2C-D5E0-192D-984E8DBB4478}"/>
                </a:ext>
              </a:extLst>
            </p:cNvPr>
            <p:cNvSpPr/>
            <p:nvPr/>
          </p:nvSpPr>
          <p:spPr>
            <a:xfrm>
              <a:off x="7183119" y="4613904"/>
              <a:ext cx="128016" cy="125842"/>
            </a:xfrm>
            <a:prstGeom prst="ellipse">
              <a:avLst/>
            </a:prstGeom>
            <a:solidFill>
              <a:srgbClr val="2990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latin typeface="Calibri" panose="020F0502020204030204" pitchFamily="34" charset="0"/>
              </a:endParaRPr>
            </a:p>
          </p:txBody>
        </p:sp>
      </p:grpSp>
      <p:grpSp>
        <p:nvGrpSpPr>
          <p:cNvPr id="14" name="Group 13">
            <a:extLst>
              <a:ext uri="{FF2B5EF4-FFF2-40B4-BE49-F238E27FC236}">
                <a16:creationId xmlns:a16="http://schemas.microsoft.com/office/drawing/2014/main" id="{00878D2C-70D1-B5EB-6D7F-8DF4D7B9A22C}"/>
              </a:ext>
            </a:extLst>
          </p:cNvPr>
          <p:cNvGrpSpPr/>
          <p:nvPr/>
        </p:nvGrpSpPr>
        <p:grpSpPr>
          <a:xfrm>
            <a:off x="2575498" y="4558282"/>
            <a:ext cx="978408" cy="125842"/>
            <a:chOff x="2613806" y="4447935"/>
            <a:chExt cx="978408" cy="125842"/>
          </a:xfrm>
        </p:grpSpPr>
        <p:cxnSp>
          <p:nvCxnSpPr>
            <p:cNvPr id="15" name="Straight Connector 14">
              <a:extLst>
                <a:ext uri="{FF2B5EF4-FFF2-40B4-BE49-F238E27FC236}">
                  <a16:creationId xmlns:a16="http://schemas.microsoft.com/office/drawing/2014/main" id="{B8FF4DA5-BE1A-E518-032C-A6EF721F6924}"/>
                </a:ext>
              </a:extLst>
            </p:cNvPr>
            <p:cNvCxnSpPr>
              <a:cxnSpLocks/>
            </p:cNvCxnSpPr>
            <p:nvPr/>
          </p:nvCxnSpPr>
          <p:spPr>
            <a:xfrm>
              <a:off x="2613806" y="4510856"/>
              <a:ext cx="914400" cy="0"/>
            </a:xfrm>
            <a:prstGeom prst="line">
              <a:avLst/>
            </a:prstGeom>
            <a:noFill/>
            <a:ln w="12700" cap="flat" cmpd="sng" algn="ctr">
              <a:solidFill>
                <a:srgbClr val="355F79"/>
              </a:solidFill>
              <a:prstDash val="solid"/>
            </a:ln>
            <a:effectLst/>
          </p:spPr>
        </p:cxnSp>
        <p:sp>
          <p:nvSpPr>
            <p:cNvPr id="16" name="Oval 15">
              <a:extLst>
                <a:ext uri="{FF2B5EF4-FFF2-40B4-BE49-F238E27FC236}">
                  <a16:creationId xmlns:a16="http://schemas.microsoft.com/office/drawing/2014/main" id="{C64024E9-93D5-0EB3-064F-1E168D133C62}"/>
                </a:ext>
              </a:extLst>
            </p:cNvPr>
            <p:cNvSpPr/>
            <p:nvPr/>
          </p:nvSpPr>
          <p:spPr>
            <a:xfrm>
              <a:off x="3464198" y="4447935"/>
              <a:ext cx="128016" cy="125842"/>
            </a:xfrm>
            <a:prstGeom prst="ellipse">
              <a:avLst/>
            </a:prstGeom>
            <a:solidFill>
              <a:srgbClr val="355F7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latin typeface="Calibri" panose="020F0502020204030204" pitchFamily="34" charset="0"/>
              </a:endParaRPr>
            </a:p>
          </p:txBody>
        </p:sp>
      </p:grpSp>
      <p:sp>
        <p:nvSpPr>
          <p:cNvPr id="17" name="TextBox 16">
            <a:extLst>
              <a:ext uri="{FF2B5EF4-FFF2-40B4-BE49-F238E27FC236}">
                <a16:creationId xmlns:a16="http://schemas.microsoft.com/office/drawing/2014/main" id="{22EC4478-4FA3-C1C3-CC65-4FAE5A88522D}"/>
              </a:ext>
            </a:extLst>
          </p:cNvPr>
          <p:cNvSpPr txBox="1"/>
          <p:nvPr/>
        </p:nvSpPr>
        <p:spPr>
          <a:xfrm>
            <a:off x="787360" y="6161584"/>
            <a:ext cx="10863939" cy="646331"/>
          </a:xfrm>
          <a:prstGeom prst="rect">
            <a:avLst/>
          </a:prstGeom>
          <a:noFill/>
        </p:spPr>
        <p:txBody>
          <a:bodyPr wrap="square">
            <a:spAutoFit/>
          </a:bodyPr>
          <a:lstStyle/>
          <a:p>
            <a:r>
              <a:rPr lang="en-US" sz="1800" b="1" i="0" kern="1200" dirty="0">
                <a:solidFill>
                  <a:schemeClr val="tx1"/>
                </a:solidFill>
                <a:effectLst/>
                <a:latin typeface="+mn-lt"/>
                <a:ea typeface="+mn-ea"/>
                <a:cs typeface="+mn-cs"/>
              </a:rPr>
              <a:t>The key idea is that each worldview highlights something important, but none tells the whole story on its own. Together, they help us think more completely about water security.</a:t>
            </a:r>
          </a:p>
        </p:txBody>
      </p:sp>
    </p:spTree>
    <p:extLst>
      <p:ext uri="{BB962C8B-B14F-4D97-AF65-F5344CB8AC3E}">
        <p14:creationId xmlns:p14="http://schemas.microsoft.com/office/powerpoint/2010/main" val="29715728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4FD0C096-88F7-DF8D-4F82-CF1D7DDBCEF1}"/>
              </a:ext>
            </a:extLst>
          </p:cNvPr>
          <p:cNvSpPr>
            <a:spLocks noGrp="1"/>
          </p:cNvSpPr>
          <p:nvPr>
            <p:ph type="title"/>
          </p:nvPr>
        </p:nvSpPr>
        <p:spPr>
          <a:xfrm>
            <a:off x="222453" y="168410"/>
            <a:ext cx="10332460" cy="458587"/>
          </a:xfrm>
          <a:noFill/>
        </p:spPr>
        <p:txBody>
          <a:bodyPr wrap="square" rtlCol="0">
            <a:normAutofit fontScale="90000"/>
          </a:bodyPr>
          <a:lstStyle/>
          <a:p>
            <a:pPr lvl="0" defTabSz="457200">
              <a:spcBef>
                <a:spcPts val="0"/>
              </a:spcBef>
              <a:defRPr/>
            </a:pPr>
            <a:r>
              <a:rPr lang="en-US"/>
              <a:t>Understanding Water Security Through Three Worldviews</a:t>
            </a:r>
          </a:p>
        </p:txBody>
      </p:sp>
      <p:sp>
        <p:nvSpPr>
          <p:cNvPr id="30" name="Rectangle 29">
            <a:extLst>
              <a:ext uri="{FF2B5EF4-FFF2-40B4-BE49-F238E27FC236}">
                <a16:creationId xmlns:a16="http://schemas.microsoft.com/office/drawing/2014/main" id="{FF43D6D0-C11A-6CF6-2955-D8CA983C8583}"/>
              </a:ext>
            </a:extLst>
          </p:cNvPr>
          <p:cNvSpPr/>
          <p:nvPr/>
        </p:nvSpPr>
        <p:spPr>
          <a:xfrm>
            <a:off x="0" y="1885949"/>
            <a:ext cx="12192062" cy="4982047"/>
          </a:xfrm>
          <a:prstGeom prst="rect">
            <a:avLst/>
          </a:prstGeom>
          <a:solidFill>
            <a:srgbClr val="DEE3EB">
              <a:alpha val="78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srgbClr val="FFFFFF"/>
              </a:solidFill>
              <a:effectLst/>
              <a:uLnTx/>
              <a:uFillTx/>
              <a:latin typeface="Calibri" panose="020F0502020204030204" pitchFamily="34" charset="0"/>
              <a:ea typeface="+mn-ea"/>
              <a:cs typeface="+mn-cs"/>
            </a:endParaRPr>
          </a:p>
        </p:txBody>
      </p:sp>
      <p:sp>
        <p:nvSpPr>
          <p:cNvPr id="31" name="Snip Diagonal Corner Rectangle 16">
            <a:extLst>
              <a:ext uri="{FF2B5EF4-FFF2-40B4-BE49-F238E27FC236}">
                <a16:creationId xmlns:a16="http://schemas.microsoft.com/office/drawing/2014/main" id="{F43B62A6-8577-EA2A-6FBB-817FF2CA1325}"/>
              </a:ext>
            </a:extLst>
          </p:cNvPr>
          <p:cNvSpPr/>
          <p:nvPr/>
        </p:nvSpPr>
        <p:spPr>
          <a:xfrm rot="10800000" flipV="1">
            <a:off x="252816" y="2054976"/>
            <a:ext cx="4824008" cy="4651240"/>
          </a:xfrm>
          <a:prstGeom prst="snip2DiagRect">
            <a:avLst>
              <a:gd name="adj1" fmla="val 0"/>
              <a:gd name="adj2" fmla="val 0"/>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a:ln>
                  <a:noFill/>
                </a:ln>
                <a:solidFill>
                  <a:srgbClr val="0D2B68"/>
                </a:solidFill>
                <a:effectLst/>
                <a:uLnTx/>
                <a:uFillTx/>
                <a:latin typeface="Exo 2" panose="00000500000000000000" pitchFamily="2" charset="0"/>
              </a:rPr>
              <a:t>Three</a:t>
            </a:r>
            <a:r>
              <a:rPr kumimoji="0" lang="en-US" sz="1400" b="1" i="0" u="none" strike="noStrike" kern="1200" cap="none" spc="0" normalizeH="0" baseline="0" noProof="0">
                <a:ln>
                  <a:noFill/>
                </a:ln>
                <a:solidFill>
                  <a:srgbClr val="0D2B68"/>
                </a:solidFill>
                <a:effectLst/>
                <a:uLnTx/>
                <a:uFillTx/>
                <a:latin typeface="Exo 2" panose="00000500000000000000" pitchFamily="2" charset="0"/>
              </a:rPr>
              <a:t> </a:t>
            </a:r>
            <a:r>
              <a:rPr kumimoji="0" lang="en-US" sz="1600" b="1" i="0" u="none" strike="noStrike" kern="1200" cap="none" spc="0" normalizeH="0" baseline="0" noProof="0">
                <a:ln>
                  <a:noFill/>
                </a:ln>
                <a:solidFill>
                  <a:srgbClr val="0D2B68"/>
                </a:solidFill>
                <a:effectLst/>
                <a:uLnTx/>
                <a:uFillTx/>
                <a:latin typeface="Exo 2" panose="00000500000000000000" pitchFamily="2" charset="0"/>
              </a:rPr>
              <a:t>Worldviews to Advance Understanding</a:t>
            </a:r>
            <a:endParaRPr kumimoji="0" lang="en-US" sz="1400" b="1" i="0" u="none" strike="noStrike" kern="1200" cap="none" spc="0" normalizeH="0" baseline="0" noProof="0">
              <a:ln>
                <a:noFill/>
              </a:ln>
              <a:solidFill>
                <a:srgbClr val="0D2B68"/>
              </a:solidFill>
              <a:effectLst/>
              <a:uLnTx/>
              <a:uFillTx/>
              <a:latin typeface="Exo 2" panose="00000500000000000000" pitchFamily="2" charset="0"/>
            </a:endParaRPr>
          </a:p>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200" b="1" i="0" u="none" strike="noStrike" kern="1200" cap="none" spc="0" normalizeH="0" baseline="0" noProof="0">
              <a:ln>
                <a:noFill/>
              </a:ln>
              <a:solidFill>
                <a:srgbClr val="00ADD0"/>
              </a:solidFill>
              <a:effectLst/>
              <a:uLnTx/>
              <a:uFillTx/>
              <a:latin typeface="Calibri" panose="020F0502020204030204" pitchFamily="34" charset="0"/>
              <a:ea typeface="+mn-ea"/>
              <a:cs typeface="+mn-cs"/>
            </a:endParaRPr>
          </a:p>
        </p:txBody>
      </p:sp>
      <p:sp>
        <p:nvSpPr>
          <p:cNvPr id="35" name="Snip Diagonal Corner Rectangle 16">
            <a:extLst>
              <a:ext uri="{FF2B5EF4-FFF2-40B4-BE49-F238E27FC236}">
                <a16:creationId xmlns:a16="http://schemas.microsoft.com/office/drawing/2014/main" id="{08FD2DEF-4E57-9509-E0BA-B98883964C03}"/>
              </a:ext>
            </a:extLst>
          </p:cNvPr>
          <p:cNvSpPr/>
          <p:nvPr/>
        </p:nvSpPr>
        <p:spPr>
          <a:xfrm rot="10800000" flipV="1">
            <a:off x="5254184" y="2054976"/>
            <a:ext cx="6766366" cy="2364624"/>
          </a:xfrm>
          <a:prstGeom prst="snip2DiagRect">
            <a:avLst>
              <a:gd name="adj1" fmla="val 0"/>
              <a:gd name="adj2" fmla="val 0"/>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spcAft>
                <a:spcPts val="600"/>
              </a:spcAft>
            </a:pPr>
            <a:r>
              <a:rPr lang="en-US" b="1">
                <a:solidFill>
                  <a:srgbClr val="0D2B68"/>
                </a:solidFill>
                <a:latin typeface="Exo 2" panose="00000500000000000000" pitchFamily="2" charset="0"/>
              </a:rPr>
              <a:t>Benefits of a Systems Approach</a:t>
            </a:r>
          </a:p>
          <a:p>
            <a:pPr marL="285750" indent="-285750">
              <a:spcAft>
                <a:spcPts val="600"/>
              </a:spcAft>
              <a:buFont typeface="Arial" panose="020B0604020202020204" pitchFamily="34" charset="0"/>
              <a:buChar char="•"/>
              <a:defRPr/>
            </a:pPr>
            <a:r>
              <a:rPr lang="en-US" sz="1600">
                <a:solidFill>
                  <a:srgbClr val="0D2B68"/>
                </a:solidFill>
                <a:latin typeface="Exo 2" panose="00000500000000000000" pitchFamily="2" charset="0"/>
              </a:rPr>
              <a:t>Connects resources, infrastructure, and community dynamics across scales</a:t>
            </a:r>
          </a:p>
          <a:p>
            <a:pPr marL="285750" indent="-285750">
              <a:spcAft>
                <a:spcPts val="600"/>
              </a:spcAft>
              <a:buFont typeface="Arial" panose="020B0604020202020204" pitchFamily="34" charset="0"/>
              <a:buChar char="•"/>
            </a:pPr>
            <a:r>
              <a:rPr lang="en-US" sz="1600">
                <a:solidFill>
                  <a:srgbClr val="0D2B68"/>
                </a:solidFill>
                <a:latin typeface="Exo 2" panose="00000500000000000000" pitchFamily="2" charset="0"/>
              </a:rPr>
              <a:t>Use multiple perspectives to build a more complete understanding of current system conditions</a:t>
            </a:r>
          </a:p>
          <a:p>
            <a:pPr marL="285750" marR="0" lvl="0" indent="-285750" algn="l" defTabSz="457200" rtl="0" eaLnBrk="1" fontAlgn="auto" latinLnBrk="0" hangingPunct="1">
              <a:lnSpc>
                <a:spcPct val="100000"/>
              </a:lnSpc>
              <a:spcBef>
                <a:spcPts val="0"/>
              </a:spcBef>
              <a:spcAft>
                <a:spcPts val="600"/>
              </a:spcAft>
              <a:buClrTx/>
              <a:buSzTx/>
              <a:buFont typeface="Arial" panose="020B0604020202020204" pitchFamily="34" charset="0"/>
              <a:buChar char="•"/>
              <a:tabLst/>
              <a:defRPr/>
            </a:pPr>
            <a:r>
              <a:rPr lang="en-US" sz="1600">
                <a:solidFill>
                  <a:srgbClr val="0D2B68"/>
                </a:solidFill>
                <a:latin typeface="Exo 2" panose="00000500000000000000" pitchFamily="2" charset="0"/>
              </a:rPr>
              <a:t>Support more thoughtful solutions by recognizing connections, tradeoffs, and unintended consequences</a:t>
            </a:r>
          </a:p>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1600" b="0" i="0" u="none" strike="noStrike" kern="1200" cap="none" spc="0" normalizeH="0" baseline="0" noProof="0">
              <a:ln>
                <a:noFill/>
              </a:ln>
              <a:solidFill>
                <a:srgbClr val="000000"/>
              </a:solidFill>
              <a:effectLst/>
              <a:uLnTx/>
              <a:uFillTx/>
              <a:latin typeface="Calibri" panose="020F0502020204030204" pitchFamily="34" charset="0"/>
              <a:ea typeface="+mn-ea"/>
              <a:cs typeface="+mn-cs"/>
            </a:endParaRPr>
          </a:p>
        </p:txBody>
      </p:sp>
      <p:sp>
        <p:nvSpPr>
          <p:cNvPr id="36" name="Snip Diagonal Corner Rectangle 16">
            <a:extLst>
              <a:ext uri="{FF2B5EF4-FFF2-40B4-BE49-F238E27FC236}">
                <a16:creationId xmlns:a16="http://schemas.microsoft.com/office/drawing/2014/main" id="{357106DA-180E-6130-E68A-EE7731422F14}"/>
              </a:ext>
            </a:extLst>
          </p:cNvPr>
          <p:cNvSpPr/>
          <p:nvPr/>
        </p:nvSpPr>
        <p:spPr>
          <a:xfrm rot="10800000" flipV="1">
            <a:off x="5254181" y="4588627"/>
            <a:ext cx="6766365" cy="2193788"/>
          </a:xfrm>
          <a:prstGeom prst="snip2DiagRect">
            <a:avLst>
              <a:gd name="adj1" fmla="val 0"/>
              <a:gd name="adj2" fmla="val 0"/>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spcAft>
                <a:spcPts val="600"/>
              </a:spcAft>
              <a:defRPr/>
            </a:pPr>
            <a:r>
              <a:rPr lang="en-US" b="1">
                <a:solidFill>
                  <a:srgbClr val="0D2B68"/>
                </a:solidFill>
                <a:latin typeface="Exo 2" panose="00000500000000000000" pitchFamily="2" charset="0"/>
              </a:rPr>
              <a:t>Why Collaboration Matters</a:t>
            </a:r>
          </a:p>
          <a:p>
            <a:pPr marL="285750" indent="-285750">
              <a:spcAft>
                <a:spcPts val="600"/>
              </a:spcAft>
              <a:buFont typeface="Arial" panose="020B0604020202020204" pitchFamily="34" charset="0"/>
              <a:buChar char="•"/>
              <a:defRPr/>
            </a:pPr>
            <a:r>
              <a:rPr lang="en-US" sz="1600">
                <a:solidFill>
                  <a:srgbClr val="0D2B68"/>
                </a:solidFill>
                <a:latin typeface="Exo 2" panose="00000500000000000000" pitchFamily="2" charset="0"/>
              </a:rPr>
              <a:t>Because water supports many critical functions and depends on other systems, water challenges can create ripple effects across sectors</a:t>
            </a:r>
          </a:p>
          <a:p>
            <a:pPr marL="285750" lvl="0" indent="-285750" defTabSz="914400" eaLnBrk="0" fontAlgn="base" hangingPunct="0">
              <a:spcBef>
                <a:spcPct val="0"/>
              </a:spcBef>
              <a:spcAft>
                <a:spcPts val="600"/>
              </a:spcAft>
              <a:buFont typeface="Arial" panose="020B0604020202020204" pitchFamily="34" charset="0"/>
              <a:buChar char="•"/>
            </a:pPr>
            <a:r>
              <a:rPr lang="en-US" altLang="en-US" sz="1600">
                <a:solidFill>
                  <a:srgbClr val="0D2B68"/>
                </a:solidFill>
                <a:latin typeface="Exo 2" panose="00000500000000000000" pitchFamily="2" charset="0"/>
                <a:cs typeface="Open Sans" panose="020B0606030504020204" pitchFamily="34" charset="0"/>
              </a:rPr>
              <a:t>As a result, understanding and addressing water problems often requires people from different disciplines and backgrounds to work together beyond a single issue or perspective</a:t>
            </a:r>
            <a:endParaRPr lang="en-US" sz="1600">
              <a:solidFill>
                <a:srgbClr val="0D2B68"/>
              </a:solidFill>
              <a:latin typeface="Exo 2" panose="00000500000000000000" pitchFamily="2" charset="0"/>
            </a:endParaRPr>
          </a:p>
        </p:txBody>
      </p:sp>
      <p:sp>
        <p:nvSpPr>
          <p:cNvPr id="5" name="Snip Diagonal Corner Rectangle 16">
            <a:extLst>
              <a:ext uri="{FF2B5EF4-FFF2-40B4-BE49-F238E27FC236}">
                <a16:creationId xmlns:a16="http://schemas.microsoft.com/office/drawing/2014/main" id="{299A826C-0819-92D8-5BB0-D4E232C0D5E5}"/>
              </a:ext>
            </a:extLst>
          </p:cNvPr>
          <p:cNvSpPr/>
          <p:nvPr/>
        </p:nvSpPr>
        <p:spPr>
          <a:xfrm rot="10800000" flipV="1">
            <a:off x="222453" y="862663"/>
            <a:ext cx="11715750" cy="861507"/>
          </a:xfrm>
          <a:prstGeom prst="snip2DiagRect">
            <a:avLst>
              <a:gd name="adj1" fmla="val 0"/>
              <a:gd name="adj2" fmla="val 0"/>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lvl="0" algn="ctr">
              <a:defRPr/>
            </a:pPr>
            <a:r>
              <a:rPr lang="en-US" sz="2000" b="1">
                <a:solidFill>
                  <a:srgbClr val="0D2B68"/>
                </a:solidFill>
                <a:latin typeface="Exo 2" panose="00000500000000000000" pitchFamily="2" charset="0"/>
              </a:rPr>
              <a:t>Water security requires more explicit consideration of environmental resources, built infrastructure, and regional dynamics given water’s role in shaping natural processes, human systems, and critical functions across sectors and scales.</a:t>
            </a:r>
          </a:p>
        </p:txBody>
      </p:sp>
      <p:pic>
        <p:nvPicPr>
          <p:cNvPr id="6" name="Picture 5">
            <a:extLst>
              <a:ext uri="{FF2B5EF4-FFF2-40B4-BE49-F238E27FC236}">
                <a16:creationId xmlns:a16="http://schemas.microsoft.com/office/drawing/2014/main" id="{DE606905-0936-C4DB-634D-B35AFC484F46}"/>
              </a:ext>
            </a:extLst>
          </p:cNvPr>
          <p:cNvPicPr>
            <a:picLocks noChangeAspect="1"/>
          </p:cNvPicPr>
          <p:nvPr/>
        </p:nvPicPr>
        <p:blipFill rotWithShape="1">
          <a:blip r:embed="rId3">
            <a:extLst>
              <a:ext uri="{28A0092B-C50C-407E-A947-70E740481C1C}">
                <a14:useLocalDpi xmlns:a14="http://schemas.microsoft.com/office/drawing/2010/main" val="0"/>
              </a:ext>
            </a:extLst>
          </a:blip>
          <a:srcRect r="12432" b="8289"/>
          <a:stretch/>
        </p:blipFill>
        <p:spPr>
          <a:xfrm>
            <a:off x="669318" y="2562224"/>
            <a:ext cx="4119346" cy="4029691"/>
          </a:xfrm>
          <a:prstGeom prst="rect">
            <a:avLst/>
          </a:prstGeom>
        </p:spPr>
      </p:pic>
    </p:spTree>
    <p:extLst>
      <p:ext uri="{BB962C8B-B14F-4D97-AF65-F5344CB8AC3E}">
        <p14:creationId xmlns:p14="http://schemas.microsoft.com/office/powerpoint/2010/main" val="24043766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8118A02A-33F7-02DE-702C-CA080DB54929}"/>
              </a:ext>
            </a:extLst>
          </p:cNvPr>
          <p:cNvSpPr>
            <a:spLocks noGrp="1"/>
          </p:cNvSpPr>
          <p:nvPr>
            <p:ph type="body" sz="quarter" idx="10"/>
          </p:nvPr>
        </p:nvSpPr>
        <p:spPr/>
        <p:txBody>
          <a:bodyPr/>
          <a:lstStyle/>
          <a:p>
            <a:pPr marL="342900" indent="-342900">
              <a:spcAft>
                <a:spcPts val="250"/>
              </a:spcAft>
              <a:buFont typeface="Arial" panose="020B0604020202020204" pitchFamily="34" charset="0"/>
              <a:buChar char="•"/>
            </a:pPr>
            <a:r>
              <a:rPr lang="en-US" dirty="0">
                <a:latin typeface="Exo 2" panose="00000500000000000000" pitchFamily="2" charset="0"/>
              </a:rPr>
              <a:t>Background </a:t>
            </a:r>
          </a:p>
          <a:p>
            <a:pPr marL="342900" indent="-342900">
              <a:spcAft>
                <a:spcPts val="250"/>
              </a:spcAft>
              <a:buFont typeface="Arial" panose="020B0604020202020204" pitchFamily="34" charset="0"/>
              <a:buChar char="•"/>
            </a:pPr>
            <a:r>
              <a:rPr lang="en-US" dirty="0">
                <a:latin typeface="Exo 2" panose="00000500000000000000" pitchFamily="2" charset="0"/>
              </a:rPr>
              <a:t>WXS: Three worldviews framework </a:t>
            </a:r>
          </a:p>
          <a:p>
            <a:pPr marL="726929" lvl="1" indent="-342900">
              <a:spcBef>
                <a:spcPts val="1200"/>
              </a:spcBef>
              <a:spcAft>
                <a:spcPts val="250"/>
              </a:spcAft>
            </a:pPr>
            <a:r>
              <a:rPr lang="en-US" sz="2000" dirty="0">
                <a:latin typeface="Exo 2" panose="00000500000000000000" pitchFamily="2" charset="0"/>
              </a:rPr>
              <a:t>Environmental resource</a:t>
            </a:r>
          </a:p>
          <a:p>
            <a:pPr marL="726929" lvl="1" indent="-342900">
              <a:spcBef>
                <a:spcPts val="1200"/>
              </a:spcBef>
              <a:spcAft>
                <a:spcPts val="250"/>
              </a:spcAft>
            </a:pPr>
            <a:r>
              <a:rPr lang="en-US" sz="2000" dirty="0">
                <a:latin typeface="Exo 2" panose="00000500000000000000" pitchFamily="2" charset="0"/>
              </a:rPr>
              <a:t>Infrastructure resilience </a:t>
            </a:r>
          </a:p>
          <a:p>
            <a:pPr marL="726929" lvl="1" indent="-342900">
              <a:spcBef>
                <a:spcPts val="1200"/>
              </a:spcBef>
              <a:spcAft>
                <a:spcPts val="250"/>
              </a:spcAft>
            </a:pPr>
            <a:r>
              <a:rPr lang="en-US" sz="2000" dirty="0">
                <a:latin typeface="Exo 2" panose="00000500000000000000" pitchFamily="2" charset="0"/>
              </a:rPr>
              <a:t>Regional dynamics </a:t>
            </a:r>
          </a:p>
          <a:p>
            <a:pPr marL="342900" indent="-342900">
              <a:spcAft>
                <a:spcPts val="250"/>
              </a:spcAft>
              <a:buFont typeface="Arial" panose="020B0604020202020204" pitchFamily="34" charset="0"/>
              <a:buChar char="•"/>
            </a:pPr>
            <a:r>
              <a:rPr lang="en-US" dirty="0">
                <a:latin typeface="Exo 2" panose="00000500000000000000" pitchFamily="2" charset="0"/>
              </a:rPr>
              <a:t>Interactive learning activity </a:t>
            </a:r>
          </a:p>
          <a:p>
            <a:pPr marL="726929" lvl="1" indent="-342900">
              <a:spcBef>
                <a:spcPts val="1200"/>
              </a:spcBef>
              <a:spcAft>
                <a:spcPts val="250"/>
              </a:spcAft>
            </a:pPr>
            <a:r>
              <a:rPr lang="en-US" sz="2000" dirty="0">
                <a:latin typeface="Exo 2" panose="00000500000000000000" pitchFamily="2" charset="0"/>
              </a:rPr>
              <a:t>Water scarcity </a:t>
            </a:r>
          </a:p>
          <a:p>
            <a:pPr marL="726929" lvl="1" indent="-342900">
              <a:spcBef>
                <a:spcPts val="1200"/>
              </a:spcBef>
              <a:spcAft>
                <a:spcPts val="250"/>
              </a:spcAft>
            </a:pPr>
            <a:r>
              <a:rPr lang="en-US" sz="2000" dirty="0">
                <a:latin typeface="Exo 2" panose="00000500000000000000" pitchFamily="2" charset="0"/>
              </a:rPr>
              <a:t>Data center growth</a:t>
            </a:r>
          </a:p>
          <a:p>
            <a:pPr marL="726929" lvl="1" indent="-342900">
              <a:spcBef>
                <a:spcPts val="1200"/>
              </a:spcBef>
              <a:spcAft>
                <a:spcPts val="250"/>
              </a:spcAft>
            </a:pPr>
            <a:r>
              <a:rPr lang="en-US" sz="2000" dirty="0">
                <a:latin typeface="Exo 2" panose="00000500000000000000" pitchFamily="2" charset="0"/>
              </a:rPr>
              <a:t>Economic development </a:t>
            </a:r>
          </a:p>
          <a:p>
            <a:pPr marL="342900" indent="-342900">
              <a:spcAft>
                <a:spcPts val="250"/>
              </a:spcAft>
              <a:buFont typeface="Arial" panose="020B0604020202020204" pitchFamily="34" charset="0"/>
              <a:buChar char="•"/>
            </a:pPr>
            <a:r>
              <a:rPr lang="en-US" dirty="0">
                <a:latin typeface="Exo 2" panose="00000500000000000000" pitchFamily="2" charset="0"/>
              </a:rPr>
              <a:t>Concluding thoughts</a:t>
            </a:r>
          </a:p>
        </p:txBody>
      </p:sp>
      <p:sp>
        <p:nvSpPr>
          <p:cNvPr id="3" name="Title 2">
            <a:extLst>
              <a:ext uri="{FF2B5EF4-FFF2-40B4-BE49-F238E27FC236}">
                <a16:creationId xmlns:a16="http://schemas.microsoft.com/office/drawing/2014/main" id="{599964EA-7406-8123-BE3E-5F6497D33747}"/>
              </a:ext>
            </a:extLst>
          </p:cNvPr>
          <p:cNvSpPr>
            <a:spLocks noGrp="1"/>
          </p:cNvSpPr>
          <p:nvPr>
            <p:ph type="title"/>
          </p:nvPr>
        </p:nvSpPr>
        <p:spPr/>
        <p:txBody>
          <a:bodyPr/>
          <a:lstStyle/>
          <a:p>
            <a:r>
              <a:rPr lang="en-US" dirty="0"/>
              <a:t>Outline</a:t>
            </a:r>
          </a:p>
        </p:txBody>
      </p:sp>
    </p:spTree>
    <p:extLst>
      <p:ext uri="{BB962C8B-B14F-4D97-AF65-F5344CB8AC3E}">
        <p14:creationId xmlns:p14="http://schemas.microsoft.com/office/powerpoint/2010/main" val="839379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B79460-F461-9511-5D3B-10BC5951D877}"/>
              </a:ext>
            </a:extLst>
          </p:cNvPr>
          <p:cNvSpPr>
            <a:spLocks noGrp="1"/>
          </p:cNvSpPr>
          <p:nvPr>
            <p:ph type="ctrTitle"/>
          </p:nvPr>
        </p:nvSpPr>
        <p:spPr/>
        <p:txBody>
          <a:bodyPr>
            <a:noAutofit/>
          </a:bodyPr>
          <a:lstStyle/>
          <a:p>
            <a:r>
              <a:rPr lang="en-US" sz="3200"/>
              <a:t>Thank you for your time!</a:t>
            </a:r>
            <a:br>
              <a:rPr lang="en-US" sz="3200"/>
            </a:br>
            <a:br>
              <a:rPr lang="en-US" sz="3200"/>
            </a:br>
            <a:r>
              <a:rPr lang="en-US" sz="2800"/>
              <a:t>Any questions can be sent to </a:t>
            </a:r>
            <a:r>
              <a:rPr lang="en-US" sz="2800">
                <a:solidFill>
                  <a:schemeClr val="accent6">
                    <a:lumMod val="20000"/>
                    <a:lumOff val="80000"/>
                  </a:schemeClr>
                </a:solidFill>
                <a:hlinkClick r:id="rId2">
                  <a:extLst>
                    <a:ext uri="{A12FA001-AC4F-418D-AE19-62706E023703}">
                      <ahyp:hlinkClr xmlns:ahyp="http://schemas.microsoft.com/office/drawing/2018/hyperlinkcolor" val="tx"/>
                    </a:ext>
                  </a:extLst>
                </a:hlinkClick>
              </a:rPr>
              <a:t>tgunda@sandia.gov</a:t>
            </a:r>
            <a:r>
              <a:rPr lang="en-US" sz="2800">
                <a:solidFill>
                  <a:schemeClr val="accent6">
                    <a:lumMod val="20000"/>
                    <a:lumOff val="80000"/>
                  </a:schemeClr>
                </a:solidFill>
              </a:rPr>
              <a:t> </a:t>
            </a:r>
            <a:endParaRPr lang="en-US" sz="3200">
              <a:solidFill>
                <a:schemeClr val="accent6">
                  <a:lumMod val="20000"/>
                  <a:lumOff val="80000"/>
                </a:schemeClr>
              </a:solidFill>
            </a:endParaRPr>
          </a:p>
        </p:txBody>
      </p:sp>
      <p:sp>
        <p:nvSpPr>
          <p:cNvPr id="3" name="Slide Number Placeholder 2">
            <a:extLst>
              <a:ext uri="{FF2B5EF4-FFF2-40B4-BE49-F238E27FC236}">
                <a16:creationId xmlns:a16="http://schemas.microsoft.com/office/drawing/2014/main" id="{1D25EE97-EFE3-5112-CC75-BFEB4CFA9993}"/>
              </a:ext>
            </a:extLst>
          </p:cNvPr>
          <p:cNvSpPr>
            <a:spLocks noGrp="1"/>
          </p:cNvSpPr>
          <p:nvPr>
            <p:ph type="sldNum" sz="quarter" idx="4"/>
          </p:nvPr>
        </p:nvSpPr>
        <p:spPr/>
        <p:txBody>
          <a:bodyPr/>
          <a:lstStyle/>
          <a:p>
            <a:fld id="{6FB6B91F-BB11-E946-B7F6-1372EDB8DEC1}" type="slidenum">
              <a:rPr lang="en-US" smtClean="0"/>
              <a:pPr/>
              <a:t>40</a:t>
            </a:fld>
            <a:endParaRPr lang="en-US"/>
          </a:p>
        </p:txBody>
      </p:sp>
    </p:spTree>
    <p:extLst>
      <p:ext uri="{BB962C8B-B14F-4D97-AF65-F5344CB8AC3E}">
        <p14:creationId xmlns:p14="http://schemas.microsoft.com/office/powerpoint/2010/main" val="13726311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AD7B146-41FD-8A75-DC7D-79B49F6BFD69}"/>
            </a:ext>
          </a:extLst>
        </p:cNvPr>
        <p:cNvGrpSpPr/>
        <p:nvPr/>
      </p:nvGrpSpPr>
      <p:grpSpPr>
        <a:xfrm>
          <a:off x="0" y="0"/>
          <a:ext cx="0" cy="0"/>
          <a:chOff x="0" y="0"/>
          <a:chExt cx="0" cy="0"/>
        </a:xfrm>
      </p:grpSpPr>
      <p:sp>
        <p:nvSpPr>
          <p:cNvPr id="6" name="Parallelogram 5">
            <a:extLst>
              <a:ext uri="{FF2B5EF4-FFF2-40B4-BE49-F238E27FC236}">
                <a16:creationId xmlns:a16="http://schemas.microsoft.com/office/drawing/2014/main" id="{7AC7DD3A-9776-A8B0-0C70-1C665CF36140}"/>
              </a:ext>
            </a:extLst>
          </p:cNvPr>
          <p:cNvSpPr/>
          <p:nvPr/>
        </p:nvSpPr>
        <p:spPr>
          <a:xfrm rot="3219954">
            <a:off x="4372868" y="590073"/>
            <a:ext cx="5234926" cy="5891910"/>
          </a:xfrm>
          <a:prstGeom prst="parallelogram">
            <a:avLst>
              <a:gd name="adj" fmla="val 82254"/>
            </a:avLst>
          </a:prstGeom>
          <a:gradFill>
            <a:gsLst>
              <a:gs pos="100000">
                <a:srgbClr val="00BAE1">
                  <a:alpha val="63000"/>
                </a:srgbClr>
              </a:gs>
              <a:gs pos="41000">
                <a:srgbClr val="00BAE1"/>
              </a:gs>
            </a:gsLst>
            <a:lin ang="6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latin typeface="Calibri" panose="020F0502020204030204" pitchFamily="34" charset="0"/>
            </a:endParaRPr>
          </a:p>
        </p:txBody>
      </p:sp>
      <p:sp>
        <p:nvSpPr>
          <p:cNvPr id="5" name="Text Placeholder 4">
            <a:extLst>
              <a:ext uri="{FF2B5EF4-FFF2-40B4-BE49-F238E27FC236}">
                <a16:creationId xmlns:a16="http://schemas.microsoft.com/office/drawing/2014/main" id="{D7215ECC-A14F-8C8D-00CC-84097ED15E3B}"/>
              </a:ext>
            </a:extLst>
          </p:cNvPr>
          <p:cNvSpPr>
            <a:spLocks noGrp="1"/>
          </p:cNvSpPr>
          <p:nvPr>
            <p:ph type="body" sz="quarter" idx="4294967295"/>
          </p:nvPr>
        </p:nvSpPr>
        <p:spPr>
          <a:xfrm>
            <a:off x="6932473" y="3264195"/>
            <a:ext cx="3866160" cy="448045"/>
          </a:xfrm>
          <a:prstGeom prst="rect">
            <a:avLst/>
          </a:prstGeom>
        </p:spPr>
        <p:txBody>
          <a:bodyPr/>
          <a:lstStyle/>
          <a:p>
            <a:r>
              <a:rPr lang="en-US" sz="4000">
                <a:solidFill>
                  <a:schemeClr val="bg1"/>
                </a:solidFill>
                <a:latin typeface="Exo 2" panose="00000500000000000000" pitchFamily="2" charset="0"/>
              </a:rPr>
              <a:t>Background</a:t>
            </a:r>
          </a:p>
        </p:txBody>
      </p:sp>
      <p:pic>
        <p:nvPicPr>
          <p:cNvPr id="7" name="Picture 6">
            <a:extLst>
              <a:ext uri="{FF2B5EF4-FFF2-40B4-BE49-F238E27FC236}">
                <a16:creationId xmlns:a16="http://schemas.microsoft.com/office/drawing/2014/main" id="{F98562AB-BBD4-4512-35BB-72D873BCEE72}"/>
              </a:ext>
            </a:extLst>
          </p:cNvPr>
          <p:cNvPicPr>
            <a:picLocks noChangeAspect="1"/>
          </p:cNvPicPr>
          <p:nvPr/>
        </p:nvPicPr>
        <p:blipFill rotWithShape="1">
          <a:blip r:embed="rId2">
            <a:extLst>
              <a:ext uri="{28A0092B-C50C-407E-A947-70E740481C1C}">
                <a14:useLocalDpi xmlns:a14="http://schemas.microsoft.com/office/drawing/2010/main" val="0"/>
              </a:ext>
            </a:extLst>
          </a:blip>
          <a:srcRect t="1" b="20253"/>
          <a:stretch/>
        </p:blipFill>
        <p:spPr>
          <a:xfrm rot="5400000">
            <a:off x="-1496598" y="1495523"/>
            <a:ext cx="6857206" cy="3866159"/>
          </a:xfrm>
          <a:prstGeom prst="rect">
            <a:avLst/>
          </a:prstGeom>
        </p:spPr>
      </p:pic>
      <p:sp>
        <p:nvSpPr>
          <p:cNvPr id="10" name="Parallelogram 9">
            <a:extLst>
              <a:ext uri="{FF2B5EF4-FFF2-40B4-BE49-F238E27FC236}">
                <a16:creationId xmlns:a16="http://schemas.microsoft.com/office/drawing/2014/main" id="{674D4765-0BAF-F33B-4499-D0564195A2B3}"/>
              </a:ext>
            </a:extLst>
          </p:cNvPr>
          <p:cNvSpPr/>
          <p:nvPr/>
        </p:nvSpPr>
        <p:spPr>
          <a:xfrm rot="3260894">
            <a:off x="8103043" y="2530935"/>
            <a:ext cx="2844800" cy="3209005"/>
          </a:xfrm>
          <a:prstGeom prst="parallelogram">
            <a:avLst>
              <a:gd name="adj" fmla="val 80135"/>
            </a:avLst>
          </a:prstGeom>
          <a:gradFill>
            <a:gsLst>
              <a:gs pos="94000">
                <a:srgbClr val="92D050">
                  <a:alpha val="0"/>
                </a:srgbClr>
              </a:gs>
              <a:gs pos="18000">
                <a:srgbClr val="92D050"/>
              </a:gs>
            </a:gsLst>
            <a:lin ang="6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latin typeface="Calibri" panose="020F0502020204030204" pitchFamily="34" charset="0"/>
            </a:endParaRPr>
          </a:p>
        </p:txBody>
      </p:sp>
    </p:spTree>
    <p:extLst>
      <p:ext uri="{BB962C8B-B14F-4D97-AF65-F5344CB8AC3E}">
        <p14:creationId xmlns:p14="http://schemas.microsoft.com/office/powerpoint/2010/main" val="11503433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068691-2A36-36F7-E611-8A8DFDC0D554}"/>
              </a:ext>
            </a:extLst>
          </p:cNvPr>
          <p:cNvSpPr>
            <a:spLocks noGrp="1"/>
          </p:cNvSpPr>
          <p:nvPr>
            <p:ph type="title"/>
          </p:nvPr>
        </p:nvSpPr>
        <p:spPr/>
        <p:txBody>
          <a:bodyPr/>
          <a:lstStyle/>
          <a:p>
            <a:r>
              <a:rPr lang="en-US"/>
              <a:t>Water is Everywhere: Recent Headlines</a:t>
            </a:r>
          </a:p>
        </p:txBody>
      </p:sp>
      <p:pic>
        <p:nvPicPr>
          <p:cNvPr id="14" name="Picture 13">
            <a:extLst>
              <a:ext uri="{FF2B5EF4-FFF2-40B4-BE49-F238E27FC236}">
                <a16:creationId xmlns:a16="http://schemas.microsoft.com/office/drawing/2014/main" id="{2DC4CEAA-4345-6E16-315D-F3FF0B1E849E}"/>
              </a:ext>
            </a:extLst>
          </p:cNvPr>
          <p:cNvPicPr>
            <a:picLocks noChangeAspect="1"/>
          </p:cNvPicPr>
          <p:nvPr/>
        </p:nvPicPr>
        <p:blipFill>
          <a:blip r:embed="rId3"/>
          <a:stretch>
            <a:fillRect/>
          </a:stretch>
        </p:blipFill>
        <p:spPr>
          <a:xfrm>
            <a:off x="280122" y="984060"/>
            <a:ext cx="3610942" cy="3959662"/>
          </a:xfrm>
          <a:prstGeom prst="rect">
            <a:avLst/>
          </a:prstGeom>
          <a:ln w="12700" cap="sq">
            <a:solidFill>
              <a:srgbClr val="000000"/>
            </a:solidFill>
            <a:prstDash val="solid"/>
            <a:miter lim="800000"/>
          </a:ln>
          <a:effectLst>
            <a:outerShdw blurRad="50800" dist="38100" dir="2700000" algn="tl" rotWithShape="0">
              <a:srgbClr val="000000">
                <a:alpha val="43000"/>
              </a:srgbClr>
            </a:outerShdw>
          </a:effectLst>
        </p:spPr>
      </p:pic>
      <p:pic>
        <p:nvPicPr>
          <p:cNvPr id="16" name="Picture 15">
            <a:extLst>
              <a:ext uri="{FF2B5EF4-FFF2-40B4-BE49-F238E27FC236}">
                <a16:creationId xmlns:a16="http://schemas.microsoft.com/office/drawing/2014/main" id="{84C254E1-5F1E-2B6F-6DA7-5002835863B5}"/>
              </a:ext>
            </a:extLst>
          </p:cNvPr>
          <p:cNvPicPr>
            <a:picLocks noChangeAspect="1"/>
          </p:cNvPicPr>
          <p:nvPr/>
        </p:nvPicPr>
        <p:blipFill>
          <a:blip r:embed="rId4"/>
          <a:srcRect r="7543"/>
          <a:stretch>
            <a:fillRect/>
          </a:stretch>
        </p:blipFill>
        <p:spPr>
          <a:xfrm>
            <a:off x="3485729" y="1517600"/>
            <a:ext cx="4155957" cy="3822799"/>
          </a:xfrm>
          <a:prstGeom prst="rect">
            <a:avLst/>
          </a:prstGeom>
          <a:ln w="12700" cap="sq">
            <a:solidFill>
              <a:srgbClr val="000000"/>
            </a:solidFill>
            <a:prstDash val="solid"/>
            <a:miter lim="800000"/>
          </a:ln>
          <a:effectLst>
            <a:outerShdw blurRad="50800" dist="38100" dir="2700000" algn="tl" rotWithShape="0">
              <a:srgbClr val="000000">
                <a:alpha val="43000"/>
              </a:srgbClr>
            </a:outerShdw>
          </a:effectLst>
        </p:spPr>
      </p:pic>
      <p:pic>
        <p:nvPicPr>
          <p:cNvPr id="18" name="Picture 17">
            <a:extLst>
              <a:ext uri="{FF2B5EF4-FFF2-40B4-BE49-F238E27FC236}">
                <a16:creationId xmlns:a16="http://schemas.microsoft.com/office/drawing/2014/main" id="{D7C20954-21E2-AA3D-74D2-7069A05CF7EE}"/>
              </a:ext>
            </a:extLst>
          </p:cNvPr>
          <p:cNvPicPr>
            <a:picLocks noChangeAspect="1"/>
          </p:cNvPicPr>
          <p:nvPr/>
        </p:nvPicPr>
        <p:blipFill>
          <a:blip r:embed="rId5"/>
          <a:stretch>
            <a:fillRect/>
          </a:stretch>
        </p:blipFill>
        <p:spPr>
          <a:xfrm>
            <a:off x="7553481" y="1980643"/>
            <a:ext cx="4110485" cy="4197799"/>
          </a:xfrm>
          <a:prstGeom prst="rect">
            <a:avLst/>
          </a:prstGeom>
          <a:ln w="12700" cap="sq">
            <a:solidFill>
              <a:srgbClr val="000000"/>
            </a:solidFill>
            <a:prstDash val="solid"/>
            <a:miter lim="800000"/>
          </a:ln>
          <a:effectLst>
            <a:outerShdw blurRad="50800" dist="38100" dir="2700000" algn="tl" rotWithShape="0">
              <a:srgbClr val="000000">
                <a:alpha val="43000"/>
              </a:srgbClr>
            </a:outerShdw>
          </a:effectLst>
        </p:spPr>
      </p:pic>
      <p:sp>
        <p:nvSpPr>
          <p:cNvPr id="19" name="TextBox 18">
            <a:extLst>
              <a:ext uri="{FF2B5EF4-FFF2-40B4-BE49-F238E27FC236}">
                <a16:creationId xmlns:a16="http://schemas.microsoft.com/office/drawing/2014/main" id="{899984CF-C096-45FC-FDA8-8501E3F0664D}"/>
              </a:ext>
            </a:extLst>
          </p:cNvPr>
          <p:cNvSpPr txBox="1"/>
          <p:nvPr/>
        </p:nvSpPr>
        <p:spPr>
          <a:xfrm>
            <a:off x="7470842" y="6298476"/>
            <a:ext cx="2364775" cy="276999"/>
          </a:xfrm>
          <a:prstGeom prst="rect">
            <a:avLst/>
          </a:prstGeom>
          <a:noFill/>
        </p:spPr>
        <p:txBody>
          <a:bodyPr wrap="square" rtlCol="0">
            <a:spAutoFit/>
          </a:bodyPr>
          <a:lstStyle/>
          <a:p>
            <a:r>
              <a:rPr lang="en-US" sz="1200">
                <a:latin typeface="Exo 2" panose="00000500000000000000" pitchFamily="2" charset="0"/>
                <a:hlinkClick r:id="rId6"/>
              </a:rPr>
              <a:t>Dance, 2026</a:t>
            </a:r>
            <a:endParaRPr lang="en-US" sz="1200">
              <a:latin typeface="Exo 2" panose="00000500000000000000" pitchFamily="2" charset="0"/>
            </a:endParaRPr>
          </a:p>
        </p:txBody>
      </p:sp>
      <p:sp>
        <p:nvSpPr>
          <p:cNvPr id="20" name="TextBox 19">
            <a:hlinkClick r:id="rId7"/>
            <a:extLst>
              <a:ext uri="{FF2B5EF4-FFF2-40B4-BE49-F238E27FC236}">
                <a16:creationId xmlns:a16="http://schemas.microsoft.com/office/drawing/2014/main" id="{E92A9B29-03DC-82B9-3F06-17F3943886FC}"/>
              </a:ext>
            </a:extLst>
          </p:cNvPr>
          <p:cNvSpPr txBox="1"/>
          <p:nvPr/>
        </p:nvSpPr>
        <p:spPr>
          <a:xfrm>
            <a:off x="3560323" y="5515583"/>
            <a:ext cx="1702341" cy="276999"/>
          </a:xfrm>
          <a:prstGeom prst="rect">
            <a:avLst/>
          </a:prstGeom>
          <a:noFill/>
        </p:spPr>
        <p:txBody>
          <a:bodyPr wrap="square" rtlCol="0">
            <a:spAutoFit/>
          </a:bodyPr>
          <a:lstStyle/>
          <a:p>
            <a:r>
              <a:rPr lang="en-US" sz="1200">
                <a:latin typeface="Exo 2" panose="00000500000000000000" pitchFamily="2" charset="0"/>
                <a:hlinkClick r:id="rId7"/>
              </a:rPr>
              <a:t>Mante, 2026 </a:t>
            </a:r>
            <a:endParaRPr lang="en-US" sz="1200">
              <a:latin typeface="Exo 2" panose="00000500000000000000" pitchFamily="2" charset="0"/>
            </a:endParaRPr>
          </a:p>
        </p:txBody>
      </p:sp>
      <p:sp>
        <p:nvSpPr>
          <p:cNvPr id="21" name="TextBox 20">
            <a:extLst>
              <a:ext uri="{FF2B5EF4-FFF2-40B4-BE49-F238E27FC236}">
                <a16:creationId xmlns:a16="http://schemas.microsoft.com/office/drawing/2014/main" id="{BE49EE0B-617A-8B5C-800E-8F577FE5596E}"/>
              </a:ext>
            </a:extLst>
          </p:cNvPr>
          <p:cNvSpPr txBox="1"/>
          <p:nvPr/>
        </p:nvSpPr>
        <p:spPr>
          <a:xfrm>
            <a:off x="175097" y="5032622"/>
            <a:ext cx="2364775" cy="276999"/>
          </a:xfrm>
          <a:prstGeom prst="rect">
            <a:avLst/>
          </a:prstGeom>
          <a:noFill/>
        </p:spPr>
        <p:txBody>
          <a:bodyPr wrap="square" rtlCol="0">
            <a:spAutoFit/>
          </a:bodyPr>
          <a:lstStyle/>
          <a:p>
            <a:r>
              <a:rPr lang="en-US" sz="1200">
                <a:latin typeface="Exo 2" panose="00000500000000000000" pitchFamily="2" charset="0"/>
                <a:hlinkClick r:id="rId8"/>
              </a:rPr>
              <a:t>Hudson, 2026</a:t>
            </a:r>
            <a:endParaRPr lang="en-US" sz="1200">
              <a:latin typeface="Exo 2" panose="00000500000000000000" pitchFamily="2" charset="0"/>
            </a:endParaRPr>
          </a:p>
        </p:txBody>
      </p:sp>
    </p:spTree>
    <p:extLst>
      <p:ext uri="{BB962C8B-B14F-4D97-AF65-F5344CB8AC3E}">
        <p14:creationId xmlns:p14="http://schemas.microsoft.com/office/powerpoint/2010/main" val="17363413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0"/>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6"/>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9"/>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p:bldP spid="20"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ext Placeholder 11">
            <a:extLst>
              <a:ext uri="{FF2B5EF4-FFF2-40B4-BE49-F238E27FC236}">
                <a16:creationId xmlns:a16="http://schemas.microsoft.com/office/drawing/2014/main" id="{5C2A4DE3-0390-541F-F5A9-CB17C5F3C56E}"/>
              </a:ext>
            </a:extLst>
          </p:cNvPr>
          <p:cNvSpPr>
            <a:spLocks noGrp="1"/>
          </p:cNvSpPr>
          <p:nvPr>
            <p:ph type="body" sz="quarter" idx="10"/>
          </p:nvPr>
        </p:nvSpPr>
        <p:spPr>
          <a:xfrm>
            <a:off x="280122" y="969862"/>
            <a:ext cx="11594378" cy="1992105"/>
          </a:xfrm>
        </p:spPr>
        <p:txBody>
          <a:bodyPr/>
          <a:lstStyle/>
          <a:p>
            <a:r>
              <a:rPr lang="en-US" sz="2400" i="1">
                <a:latin typeface="Exo 2" panose="00000500000000000000" pitchFamily="2" charset="0"/>
              </a:rPr>
              <a:t>“The capacity of a population to safeguard sustainable access to adequate quantities of acceptable quality water for sustaining livelihoods, human  well-being, and socio-economic development, for ensuring protection against water-borne pollution and water-related disasters, and for preserving ecosystems in a climate of peace and political stability.”</a:t>
            </a:r>
          </a:p>
          <a:p>
            <a:pPr algn="r">
              <a:spcBef>
                <a:spcPts val="600"/>
              </a:spcBef>
            </a:pPr>
            <a:r>
              <a:rPr lang="en-US" sz="2400" i="1">
                <a:latin typeface="Exo 2" panose="00000500000000000000" pitchFamily="2" charset="0"/>
                <a:hlinkClick r:id="rId3"/>
              </a:rPr>
              <a:t>Working definition, United Nations, 2013</a:t>
            </a:r>
            <a:endParaRPr lang="en-US" sz="2400">
              <a:latin typeface="Exo 2" panose="00000500000000000000" pitchFamily="2" charset="0"/>
            </a:endParaRPr>
          </a:p>
        </p:txBody>
      </p:sp>
      <p:sp>
        <p:nvSpPr>
          <p:cNvPr id="2" name="Title 1">
            <a:extLst>
              <a:ext uri="{FF2B5EF4-FFF2-40B4-BE49-F238E27FC236}">
                <a16:creationId xmlns:a16="http://schemas.microsoft.com/office/drawing/2014/main" id="{1FFF68E1-D009-2F31-FB61-192DB3DECEA6}"/>
              </a:ext>
            </a:extLst>
          </p:cNvPr>
          <p:cNvSpPr>
            <a:spLocks noGrp="1"/>
          </p:cNvSpPr>
          <p:nvPr>
            <p:ph type="title"/>
          </p:nvPr>
        </p:nvSpPr>
        <p:spPr/>
        <p:txBody>
          <a:bodyPr/>
          <a:lstStyle/>
          <a:p>
            <a:r>
              <a:rPr lang="en-US"/>
              <a:t>What is Water Security?</a:t>
            </a:r>
          </a:p>
        </p:txBody>
      </p:sp>
      <p:graphicFrame>
        <p:nvGraphicFramePr>
          <p:cNvPr id="13" name="Diagram 12">
            <a:extLst>
              <a:ext uri="{FF2B5EF4-FFF2-40B4-BE49-F238E27FC236}">
                <a16:creationId xmlns:a16="http://schemas.microsoft.com/office/drawing/2014/main" id="{E6721429-202C-015D-EBDE-4F7C64066A40}"/>
              </a:ext>
            </a:extLst>
          </p:cNvPr>
          <p:cNvGraphicFramePr/>
          <p:nvPr>
            <p:extLst>
              <p:ext uri="{D42A27DB-BD31-4B8C-83A1-F6EECF244321}">
                <p14:modId xmlns:p14="http://schemas.microsoft.com/office/powerpoint/2010/main" val="2030423037"/>
              </p:ext>
            </p:extLst>
          </p:nvPr>
        </p:nvGraphicFramePr>
        <p:xfrm>
          <a:off x="3455686" y="3252272"/>
          <a:ext cx="4982258" cy="3464581"/>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17047900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D39502A3-4199-6EA5-68B8-8098E41CA4BC}"/>
              </a:ext>
            </a:extLst>
          </p:cNvPr>
          <p:cNvSpPr>
            <a:spLocks noGrp="1"/>
          </p:cNvSpPr>
          <p:nvPr>
            <p:ph type="body" sz="quarter" idx="10"/>
          </p:nvPr>
        </p:nvSpPr>
        <p:spPr>
          <a:xfrm>
            <a:off x="280122" y="1118159"/>
            <a:ext cx="5136830" cy="5328939"/>
          </a:xfrm>
        </p:spPr>
        <p:txBody>
          <a:bodyPr/>
          <a:lstStyle/>
          <a:p>
            <a:pPr marL="342900" indent="-342900">
              <a:spcBef>
                <a:spcPts val="600"/>
              </a:spcBef>
              <a:buFont typeface="Arial" panose="020B0604020202020204" pitchFamily="34" charset="0"/>
              <a:buChar char="•"/>
            </a:pPr>
            <a:r>
              <a:rPr lang="en-US" sz="2400" dirty="0">
                <a:latin typeface="Exo 2" panose="00000500000000000000" pitchFamily="2" charset="0"/>
              </a:rPr>
              <a:t>Water scarcity occurs when the water available for a given use is less than the amount needed or demanded</a:t>
            </a:r>
          </a:p>
          <a:p>
            <a:pPr marL="342900" indent="-342900">
              <a:spcBef>
                <a:spcPts val="600"/>
              </a:spcBef>
              <a:buFont typeface="Arial" panose="020B0604020202020204" pitchFamily="34" charset="0"/>
              <a:buChar char="•"/>
            </a:pPr>
            <a:r>
              <a:rPr lang="en-US" sz="2400" dirty="0">
                <a:latin typeface="Exo 2" panose="00000500000000000000" pitchFamily="2" charset="0"/>
              </a:rPr>
              <a:t>There are multiple types of water scarcity (e.g., physical scarcity, economic scarcity) and many places experience more than one type at the same time</a:t>
            </a:r>
          </a:p>
          <a:p>
            <a:pPr marL="342900" indent="-342900">
              <a:spcBef>
                <a:spcPts val="600"/>
              </a:spcBef>
              <a:buFont typeface="Arial" panose="020B0604020202020204" pitchFamily="34" charset="0"/>
              <a:buChar char="•"/>
            </a:pPr>
            <a:r>
              <a:rPr lang="en-US" sz="2400" b="1" dirty="0">
                <a:latin typeface="Exo 2" panose="00000500000000000000" pitchFamily="2" charset="0"/>
              </a:rPr>
              <a:t>Because scarcity affects people, infrastructure, ecosystems, and decision-making, understanding scarcity is a key part of understanding water security</a:t>
            </a:r>
            <a:endParaRPr lang="en-US" sz="2400" dirty="0">
              <a:latin typeface="Exo 2" panose="00000500000000000000" pitchFamily="2" charset="0"/>
            </a:endParaRPr>
          </a:p>
          <a:p>
            <a:pPr marL="342900" indent="-342900">
              <a:spcBef>
                <a:spcPts val="600"/>
              </a:spcBef>
              <a:buFont typeface="Arial" panose="020B0604020202020204" pitchFamily="34" charset="0"/>
              <a:buChar char="•"/>
            </a:pPr>
            <a:endParaRPr lang="en-US" sz="2400" dirty="0">
              <a:latin typeface="Exo 2" panose="00000500000000000000" pitchFamily="2" charset="0"/>
            </a:endParaRPr>
          </a:p>
        </p:txBody>
      </p:sp>
      <p:sp>
        <p:nvSpPr>
          <p:cNvPr id="3" name="Title 1">
            <a:extLst>
              <a:ext uri="{FF2B5EF4-FFF2-40B4-BE49-F238E27FC236}">
                <a16:creationId xmlns:a16="http://schemas.microsoft.com/office/drawing/2014/main" id="{7BCCB850-328B-CF3E-C62C-229FCB6337C5}"/>
              </a:ext>
            </a:extLst>
          </p:cNvPr>
          <p:cNvSpPr>
            <a:spLocks noGrp="1"/>
          </p:cNvSpPr>
          <p:nvPr>
            <p:ph type="title"/>
          </p:nvPr>
        </p:nvSpPr>
        <p:spPr/>
        <p:txBody>
          <a:bodyPr/>
          <a:lstStyle/>
          <a:p>
            <a:r>
              <a:rPr lang="en-US"/>
              <a:t>What is Water Scarcity?</a:t>
            </a:r>
          </a:p>
        </p:txBody>
      </p:sp>
      <p:sp>
        <p:nvSpPr>
          <p:cNvPr id="7" name="TextBox 6">
            <a:hlinkClick r:id="rId3"/>
            <a:extLst>
              <a:ext uri="{FF2B5EF4-FFF2-40B4-BE49-F238E27FC236}">
                <a16:creationId xmlns:a16="http://schemas.microsoft.com/office/drawing/2014/main" id="{320044CB-7A67-2695-61A6-E2C3C310E76D}"/>
              </a:ext>
            </a:extLst>
          </p:cNvPr>
          <p:cNvSpPr txBox="1"/>
          <p:nvPr/>
        </p:nvSpPr>
        <p:spPr>
          <a:xfrm>
            <a:off x="10490455" y="4832902"/>
            <a:ext cx="1619769" cy="276999"/>
          </a:xfrm>
          <a:prstGeom prst="rect">
            <a:avLst/>
          </a:prstGeom>
          <a:noFill/>
        </p:spPr>
        <p:txBody>
          <a:bodyPr wrap="square">
            <a:spAutoFit/>
          </a:bodyPr>
          <a:lstStyle/>
          <a:p>
            <a:r>
              <a:rPr lang="en-US" sz="1200" dirty="0">
                <a:latin typeface="Exo 2" panose="00000500000000000000" pitchFamily="2" charset="0"/>
                <a:hlinkClick r:id="rId4"/>
              </a:rPr>
              <a:t>Larabi et. al., 2017</a:t>
            </a:r>
            <a:endParaRPr lang="en-US" sz="1000" dirty="0">
              <a:latin typeface="Exo 2" panose="00000500000000000000" pitchFamily="2" charset="0"/>
            </a:endParaRPr>
          </a:p>
        </p:txBody>
      </p:sp>
      <p:pic>
        <p:nvPicPr>
          <p:cNvPr id="8" name="Picture 4">
            <a:extLst>
              <a:ext uri="{FF2B5EF4-FFF2-40B4-BE49-F238E27FC236}">
                <a16:creationId xmlns:a16="http://schemas.microsoft.com/office/drawing/2014/main" id="{80C7BA37-FA92-3C87-B55D-E7FC1FC2B81C}"/>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r="6035" b="92477"/>
          <a:stretch>
            <a:fillRect/>
          </a:stretch>
        </p:blipFill>
        <p:spPr bwMode="auto">
          <a:xfrm>
            <a:off x="5935112" y="1810128"/>
            <a:ext cx="6067835" cy="277000"/>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3">
            <a:extLst>
              <a:ext uri="{FF2B5EF4-FFF2-40B4-BE49-F238E27FC236}">
                <a16:creationId xmlns:a16="http://schemas.microsoft.com/office/drawing/2014/main" id="{BD02EB48-6993-04D7-C08A-FD13D038B9E0}"/>
              </a:ext>
            </a:extLst>
          </p:cNvPr>
          <p:cNvPicPr>
            <a:picLocks noChangeAspect="1"/>
          </p:cNvPicPr>
          <p:nvPr/>
        </p:nvPicPr>
        <p:blipFill>
          <a:blip r:embed="rId6"/>
          <a:stretch>
            <a:fillRect/>
          </a:stretch>
        </p:blipFill>
        <p:spPr>
          <a:xfrm>
            <a:off x="5806412" y="2025097"/>
            <a:ext cx="6196535" cy="2807805"/>
          </a:xfrm>
          <a:prstGeom prst="rect">
            <a:avLst/>
          </a:prstGeom>
        </p:spPr>
      </p:pic>
    </p:spTree>
    <p:extLst>
      <p:ext uri="{BB962C8B-B14F-4D97-AF65-F5344CB8AC3E}">
        <p14:creationId xmlns:p14="http://schemas.microsoft.com/office/powerpoint/2010/main" val="3923363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373F4250-8A85-43A9-DF0C-58AEEA152810}"/>
              </a:ext>
            </a:extLst>
          </p:cNvPr>
          <p:cNvSpPr>
            <a:spLocks noGrp="1"/>
          </p:cNvSpPr>
          <p:nvPr>
            <p:ph type="body" sz="quarter" idx="10"/>
          </p:nvPr>
        </p:nvSpPr>
        <p:spPr>
          <a:xfrm>
            <a:off x="309794" y="984478"/>
            <a:ext cx="11670873" cy="2232837"/>
          </a:xfrm>
        </p:spPr>
        <p:txBody>
          <a:bodyPr>
            <a:normAutofit fontScale="92500"/>
          </a:bodyPr>
          <a:lstStyle/>
          <a:p>
            <a:pPr marL="342900" indent="-342900">
              <a:buFont typeface="Arial" panose="020B0604020202020204" pitchFamily="34" charset="0"/>
              <a:buChar char="•"/>
            </a:pPr>
            <a:r>
              <a:rPr lang="en-US" dirty="0">
                <a:latin typeface="Exo 2" panose="00000500000000000000" pitchFamily="2" charset="0"/>
              </a:rPr>
              <a:t>A major challenge is understanding all the different factors that shape water security</a:t>
            </a:r>
          </a:p>
          <a:p>
            <a:pPr marL="342900" indent="-342900">
              <a:buFont typeface="Arial" panose="020B0604020202020204" pitchFamily="34" charset="0"/>
              <a:buChar char="•"/>
            </a:pPr>
            <a:r>
              <a:rPr lang="en-US" dirty="0">
                <a:latin typeface="Exo 2" panose="00000500000000000000" pitchFamily="2" charset="0"/>
              </a:rPr>
              <a:t>Water Intersections with Security (WXS) framework helps us think about water security through a systems lens</a:t>
            </a:r>
          </a:p>
          <a:p>
            <a:pPr marL="342900" indent="-342900">
              <a:buFont typeface="Arial" panose="020B0604020202020204" pitchFamily="34" charset="0"/>
              <a:buChar char="•"/>
            </a:pPr>
            <a:r>
              <a:rPr lang="en-US" dirty="0">
                <a:latin typeface="Exo 2" panose="00000500000000000000" pitchFamily="2" charset="0"/>
              </a:rPr>
              <a:t>The framework uses worldviews to create practical boundaries for discussion and implementation</a:t>
            </a:r>
          </a:p>
          <a:p>
            <a:pPr marL="342900" indent="-342900">
              <a:buFont typeface="Arial" panose="020B0604020202020204" pitchFamily="34" charset="0"/>
              <a:buChar char="•"/>
            </a:pPr>
            <a:r>
              <a:rPr lang="en-US" dirty="0">
                <a:latin typeface="Exo 2" panose="00000500000000000000" pitchFamily="2" charset="0"/>
              </a:rPr>
              <a:t>It also helps people from different fields and backgrounds explore possible solutions about water security using a shared approach </a:t>
            </a:r>
          </a:p>
          <a:p>
            <a:pPr marL="342900" indent="-342900">
              <a:buFont typeface="Arial" panose="020B0604020202020204" pitchFamily="34" charset="0"/>
              <a:buChar char="•"/>
            </a:pPr>
            <a:endParaRPr lang="en-US" sz="2000" dirty="0">
              <a:latin typeface="Exo 2" panose="00000500000000000000" pitchFamily="2" charset="0"/>
            </a:endParaRPr>
          </a:p>
          <a:p>
            <a:pPr marL="342900" indent="-342900">
              <a:buFont typeface="Arial" panose="020B0604020202020204" pitchFamily="34" charset="0"/>
              <a:buChar char="•"/>
            </a:pPr>
            <a:endParaRPr lang="en-US" sz="2000" dirty="0">
              <a:latin typeface="Exo 2" panose="00000500000000000000" pitchFamily="2" charset="0"/>
            </a:endParaRPr>
          </a:p>
        </p:txBody>
      </p:sp>
      <p:sp>
        <p:nvSpPr>
          <p:cNvPr id="3" name="Title 2">
            <a:extLst>
              <a:ext uri="{FF2B5EF4-FFF2-40B4-BE49-F238E27FC236}">
                <a16:creationId xmlns:a16="http://schemas.microsoft.com/office/drawing/2014/main" id="{26E53142-C9B0-CD29-8BB4-31E522121D88}"/>
              </a:ext>
            </a:extLst>
          </p:cNvPr>
          <p:cNvSpPr>
            <a:spLocks noGrp="1"/>
          </p:cNvSpPr>
          <p:nvPr>
            <p:ph type="title"/>
          </p:nvPr>
        </p:nvSpPr>
        <p:spPr>
          <a:xfrm>
            <a:off x="280121" y="220970"/>
            <a:ext cx="11144091" cy="458587"/>
          </a:xfrm>
        </p:spPr>
        <p:txBody>
          <a:bodyPr>
            <a:normAutofit/>
          </a:bodyPr>
          <a:lstStyle/>
          <a:p>
            <a:r>
              <a:rPr lang="en-US"/>
              <a:t>WXS: Water Intersections with Security</a:t>
            </a:r>
            <a:r>
              <a:rPr lang="en-US">
                <a:latin typeface="Exo 2" panose="00000500000000000000" pitchFamily="2" charset="0"/>
              </a:rPr>
              <a:t> Framework </a:t>
            </a:r>
          </a:p>
        </p:txBody>
      </p:sp>
      <p:pic>
        <p:nvPicPr>
          <p:cNvPr id="2050" name="Picture 2">
            <a:extLst>
              <a:ext uri="{FF2B5EF4-FFF2-40B4-BE49-F238E27FC236}">
                <a16:creationId xmlns:a16="http://schemas.microsoft.com/office/drawing/2014/main" id="{C58AB07C-0FF4-151E-C5D2-B32FFE713FC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693943" y="3501032"/>
            <a:ext cx="3002206" cy="2937344"/>
          </a:xfrm>
          <a:prstGeom prst="rect">
            <a:avLst/>
          </a:prstGeom>
          <a:noFill/>
          <a:extLst>
            <a:ext uri="{909E8E84-426E-40DD-AFC4-6F175D3DCCD1}">
              <a14:hiddenFill xmlns:a14="http://schemas.microsoft.com/office/drawing/2010/main">
                <a:solidFill>
                  <a:srgbClr val="FFFFFF"/>
                </a:solidFill>
              </a14:hiddenFill>
            </a:ext>
          </a:extLst>
        </p:spPr>
      </p:pic>
      <p:pic>
        <p:nvPicPr>
          <p:cNvPr id="2054" name="Picture 6">
            <a:extLst>
              <a:ext uri="{FF2B5EF4-FFF2-40B4-BE49-F238E27FC236}">
                <a16:creationId xmlns:a16="http://schemas.microsoft.com/office/drawing/2014/main" id="{173208D3-749D-19BD-7165-83ED5208EDF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407458" y="3663122"/>
            <a:ext cx="3475547" cy="2363683"/>
          </a:xfrm>
          <a:prstGeom prst="rect">
            <a:avLst/>
          </a:prstGeom>
          <a:noFill/>
          <a:extLst>
            <a:ext uri="{909E8E84-426E-40DD-AFC4-6F175D3DCCD1}">
              <a14:hiddenFill xmlns:a14="http://schemas.microsoft.com/office/drawing/2010/main">
                <a:solidFill>
                  <a:srgbClr val="FFFFFF"/>
                </a:solidFill>
              </a14:hiddenFill>
            </a:ext>
          </a:extLst>
        </p:spPr>
      </p:pic>
      <p:sp>
        <p:nvSpPr>
          <p:cNvPr id="4" name="Arrow: Right 3">
            <a:extLst>
              <a:ext uri="{FF2B5EF4-FFF2-40B4-BE49-F238E27FC236}">
                <a16:creationId xmlns:a16="http://schemas.microsoft.com/office/drawing/2014/main" id="{B4BA3C01-139F-61AF-3B7E-F21D1617BDB7}"/>
              </a:ext>
            </a:extLst>
          </p:cNvPr>
          <p:cNvSpPr/>
          <p:nvPr/>
        </p:nvSpPr>
        <p:spPr>
          <a:xfrm>
            <a:off x="3724795" y="4583720"/>
            <a:ext cx="584202" cy="385984"/>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6" name="Rectangle: Rounded Corners 5">
            <a:extLst>
              <a:ext uri="{FF2B5EF4-FFF2-40B4-BE49-F238E27FC236}">
                <a16:creationId xmlns:a16="http://schemas.microsoft.com/office/drawing/2014/main" id="{88AFD68F-DE02-3370-A050-C0D664BA0C5F}"/>
              </a:ext>
            </a:extLst>
          </p:cNvPr>
          <p:cNvSpPr/>
          <p:nvPr/>
        </p:nvSpPr>
        <p:spPr>
          <a:xfrm>
            <a:off x="280122" y="3522236"/>
            <a:ext cx="3265138" cy="3114794"/>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sz="1400" b="1" dirty="0">
                <a:latin typeface="Exo 2" panose="00000500000000000000" pitchFamily="2" charset="0"/>
              </a:rPr>
              <a:t>UN Definition of Water Security:</a:t>
            </a:r>
          </a:p>
          <a:p>
            <a:endParaRPr lang="en-US" sz="1400" dirty="0">
              <a:latin typeface="Exo 2" panose="00000500000000000000" pitchFamily="2" charset="0"/>
            </a:endParaRPr>
          </a:p>
          <a:p>
            <a:r>
              <a:rPr lang="en-US" sz="1400" i="1" dirty="0">
                <a:latin typeface="Exo 2" panose="00000500000000000000" pitchFamily="2" charset="0"/>
              </a:rPr>
              <a:t>“The capacity of a population to safeguard sustainable access to adequate quantities of acceptable quality water for sustaining livelihoods, human  well-being, and socio-economic development, for ensuring protection against  water-borne pollution and water-related disasters, and for preserving ecosystems in a climate of peace and political stability." </a:t>
            </a:r>
          </a:p>
        </p:txBody>
      </p:sp>
      <p:sp>
        <p:nvSpPr>
          <p:cNvPr id="7" name="Arrow: Right 6">
            <a:extLst>
              <a:ext uri="{FF2B5EF4-FFF2-40B4-BE49-F238E27FC236}">
                <a16:creationId xmlns:a16="http://schemas.microsoft.com/office/drawing/2014/main" id="{EC6FE00B-E88B-C486-25D9-5934A5DD6543}"/>
              </a:ext>
            </a:extLst>
          </p:cNvPr>
          <p:cNvSpPr/>
          <p:nvPr/>
        </p:nvSpPr>
        <p:spPr>
          <a:xfrm>
            <a:off x="7971757" y="4651972"/>
            <a:ext cx="584202" cy="385984"/>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8" name="TextBox 7">
            <a:extLst>
              <a:ext uri="{FF2B5EF4-FFF2-40B4-BE49-F238E27FC236}">
                <a16:creationId xmlns:a16="http://schemas.microsoft.com/office/drawing/2014/main" id="{F1072511-201F-FB7C-686E-6ACE54EE614C}"/>
              </a:ext>
            </a:extLst>
          </p:cNvPr>
          <p:cNvSpPr txBox="1"/>
          <p:nvPr/>
        </p:nvSpPr>
        <p:spPr>
          <a:xfrm>
            <a:off x="4534963" y="6072502"/>
            <a:ext cx="3265137" cy="400110"/>
          </a:xfrm>
          <a:prstGeom prst="rect">
            <a:avLst/>
          </a:prstGeom>
          <a:noFill/>
        </p:spPr>
        <p:txBody>
          <a:bodyPr wrap="square">
            <a:spAutoFit/>
          </a:bodyPr>
          <a:lstStyle/>
          <a:p>
            <a:pPr algn="ctr"/>
            <a:r>
              <a:rPr lang="en-US" sz="1000" b="1" i="0" dirty="0">
                <a:solidFill>
                  <a:srgbClr val="0D2B68"/>
                </a:solidFill>
                <a:effectLst/>
                <a:latin typeface="Exo 2" panose="00000500000000000000" pitchFamily="2" charset="0"/>
              </a:rPr>
              <a:t>Word cloud responses to the prompt, “What comes to mind when we say water?”</a:t>
            </a:r>
            <a:endParaRPr lang="en-US" sz="1600" b="1" dirty="0">
              <a:solidFill>
                <a:srgbClr val="0D2B68"/>
              </a:solidFill>
              <a:latin typeface="Exo 2" panose="00000500000000000000" pitchFamily="2" charset="0"/>
            </a:endParaRPr>
          </a:p>
        </p:txBody>
      </p:sp>
    </p:spTree>
    <p:extLst>
      <p:ext uri="{BB962C8B-B14F-4D97-AF65-F5344CB8AC3E}">
        <p14:creationId xmlns:p14="http://schemas.microsoft.com/office/powerpoint/2010/main" val="11721311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Sandia Theme 1">
  <a:themeElements>
    <a:clrScheme name="Sandia 2018">
      <a:dk1>
        <a:srgbClr val="000000"/>
      </a:dk1>
      <a:lt1>
        <a:srgbClr val="FFFFFF"/>
      </a:lt1>
      <a:dk2>
        <a:srgbClr val="005376"/>
      </a:dk2>
      <a:lt2>
        <a:srgbClr val="E7E6E6"/>
      </a:lt2>
      <a:accent1>
        <a:srgbClr val="008E74"/>
      </a:accent1>
      <a:accent2>
        <a:srgbClr val="6CB312"/>
      </a:accent2>
      <a:accent3>
        <a:srgbClr val="FFA033"/>
      </a:accent3>
      <a:accent4>
        <a:srgbClr val="A92C00"/>
      </a:accent4>
      <a:accent5>
        <a:srgbClr val="7D0D7C"/>
      </a:accent5>
      <a:accent6>
        <a:srgbClr val="00ADD0"/>
      </a:accent6>
      <a:hlink>
        <a:srgbClr val="0563C1"/>
      </a:hlink>
      <a:folHlink>
        <a:srgbClr val="954F72"/>
      </a:folHlink>
    </a:clrScheme>
    <a:fontScheme name="Custom 1">
      <a:majorFont>
        <a:latin typeface="Open Sans"/>
        <a:ea typeface=""/>
        <a:cs typeface=""/>
      </a:majorFont>
      <a:minorFont>
        <a:latin typeface="Open Sans"/>
        <a:ea typeface=""/>
        <a:cs typeface=""/>
      </a:minorFont>
    </a:fontScheme>
    <a:fmtScheme name="Retrospect">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3F1AAB62-24C6-49D2-8E01-B56FAC9A3DC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7003B490B3E65C4D9A7DD86DEADD2121" ma:contentTypeVersion="14" ma:contentTypeDescription="Create a new document." ma:contentTypeScope="" ma:versionID="c143d1029ff67b27953029a62260f12e">
  <xsd:schema xmlns:xsd="http://www.w3.org/2001/XMLSchema" xmlns:xs="http://www.w3.org/2001/XMLSchema" xmlns:p="http://schemas.microsoft.com/office/2006/metadata/properties" xmlns:ns2="955e5542-c8c2-4166-bedb-60960081ca4a" xmlns:ns3="913f4f74-c249-4cee-bc45-5bd76847ecad" targetNamespace="http://schemas.microsoft.com/office/2006/metadata/properties" ma:root="true" ma:fieldsID="6a83d20adc9204373686c3f2e607ff5f" ns2:_="" ns3:_="">
    <xsd:import namespace="955e5542-c8c2-4166-bedb-60960081ca4a"/>
    <xsd:import namespace="913f4f74-c249-4cee-bc45-5bd76847ecad"/>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OCR" minOccurs="0"/>
                <xsd:element ref="ns2:MediaServiceGenerationTime" minOccurs="0"/>
                <xsd:element ref="ns2:MediaServiceEventHashCode" minOccurs="0"/>
                <xsd:element ref="ns2:lcf76f155ced4ddcb4097134ff3c332f" minOccurs="0"/>
                <xsd:element ref="ns3:TaxCatchAll" minOccurs="0"/>
                <xsd:element ref="ns2:MediaServiceDateTaken" minOccurs="0"/>
                <xsd:element ref="ns3:SharedWithUsers" minOccurs="0"/>
                <xsd:element ref="ns3:SharedWithDetails"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55e5542-c8c2-4166-bedb-60960081ca4a"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OCR" ma:index="11" nillable="true" ma:displayName="Extracted Text" ma:internalName="MediaServiceOCR" ma:readOnly="true">
      <xsd:simpleType>
        <xsd:restriction base="dms:Note">
          <xsd:maxLength value="255"/>
        </xsd:restriction>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lcf76f155ced4ddcb4097134ff3c332f" ma:index="15" nillable="true" ma:taxonomy="true" ma:internalName="lcf76f155ced4ddcb4097134ff3c332f" ma:taxonomyFieldName="MediaServiceImageTags" ma:displayName="Image Tags" ma:readOnly="false" ma:fieldId="{5cf76f15-5ced-4ddc-b409-7134ff3c332f}" ma:taxonomyMulti="true" ma:sspId="ae9a0c85-7947-4de8-8007-231928f82877" ma:termSetId="09814cd3-568e-fe90-9814-8d621ff8fb84" ma:anchorId="fba54fb3-c3e1-fe81-a776-ca4b69148c4d" ma:open="true" ma:isKeyword="false">
      <xsd:complexType>
        <xsd:sequence>
          <xsd:element ref="pc:Terms" minOccurs="0" maxOccurs="1"/>
        </xsd:sequence>
      </xsd:complexType>
    </xsd:element>
    <xsd:element name="MediaServiceDateTaken" ma:index="17" nillable="true" ma:displayName="MediaServiceDateTaken" ma:internalName="MediaServiceDateTaken" ma:readOnly="true">
      <xsd:simpleType>
        <xsd:restriction base="dms:Text"/>
      </xsd:simpleType>
    </xsd:element>
    <xsd:element name="MediaServiceObjectDetectorVersions" ma:index="20" nillable="true" ma:displayName="MediaServiceObjectDetectorVersions" ma:hidden="true" ma:indexed="true" ma:internalName="MediaServiceObjectDetectorVersions" ma:readOnly="true">
      <xsd:simpleType>
        <xsd:restriction base="dms:Text"/>
      </xsd:simpleType>
    </xsd:element>
    <xsd:element name="MediaServiceSearchProperties" ma:index="21"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913f4f74-c249-4cee-bc45-5bd76847ecad" elementFormDefault="qualified">
    <xsd:import namespace="http://schemas.microsoft.com/office/2006/documentManagement/types"/>
    <xsd:import namespace="http://schemas.microsoft.com/office/infopath/2007/PartnerControls"/>
    <xsd:element name="TaxCatchAll" ma:index="16" nillable="true" ma:displayName="Taxonomy Catch All Column" ma:hidden="true" ma:list="{0baaa0a9-7b25-4853-a8a6-18e8c7242f85}" ma:internalName="TaxCatchAll" ma:showField="CatchAllData" ma:web="913f4f74-c249-4cee-bc45-5bd76847ecad">
      <xsd:complexType>
        <xsd:complexContent>
          <xsd:extension base="dms:MultiChoiceLookup">
            <xsd:sequence>
              <xsd:element name="Value" type="dms:Lookup" maxOccurs="unbounded" minOccurs="0" nillable="true"/>
            </xsd:sequence>
          </xsd:extension>
        </xsd:complexContent>
      </xsd:complexType>
    </xsd:element>
    <xsd:element name="SharedWithUsers" ma:index="1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9"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SharedWithUsers xmlns="913f4f74-c249-4cee-bc45-5bd76847ecad">
      <UserInfo>
        <DisplayName/>
        <AccountId xsi:nil="true"/>
        <AccountType/>
      </UserInfo>
    </SharedWithUsers>
    <TaxCatchAll xmlns="913f4f74-c249-4cee-bc45-5bd76847ecad" xsi:nil="true"/>
    <lcf76f155ced4ddcb4097134ff3c332f xmlns="955e5542-c8c2-4166-bedb-60960081ca4a">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43C91337-4FFB-401E-B157-828DA5794F93}">
  <ds:schemaRefs>
    <ds:schemaRef ds:uri="http://schemas.microsoft.com/sharepoint/v3/contenttype/forms"/>
  </ds:schemaRefs>
</ds:datastoreItem>
</file>

<file path=customXml/itemProps2.xml><?xml version="1.0" encoding="utf-8"?>
<ds:datastoreItem xmlns:ds="http://schemas.openxmlformats.org/officeDocument/2006/customXml" ds:itemID="{8EA27E91-DDBF-4245-B451-CF16A0043059}">
  <ds:schemaRefs>
    <ds:schemaRef ds:uri="913f4f74-c249-4cee-bc45-5bd76847ecad"/>
    <ds:schemaRef ds:uri="955e5542-c8c2-4166-bedb-60960081ca4a"/>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16C67B3C-4F91-469C-9ABA-74153752D67E}">
  <ds:schemaRefs>
    <ds:schemaRef ds:uri="http://schemas.microsoft.com/office/2006/metadata/properties"/>
    <ds:schemaRef ds:uri="http://schemas.openxmlformats.org/package/2006/metadata/core-properties"/>
    <ds:schemaRef ds:uri="http://www.w3.org/XML/1998/namespace"/>
    <ds:schemaRef ds:uri="http://schemas.microsoft.com/office/2006/documentManagement/types"/>
    <ds:schemaRef ds:uri="http://purl.org/dc/elements/1.1/"/>
    <ds:schemaRef ds:uri="http://schemas.microsoft.com/office/infopath/2007/PartnerControls"/>
    <ds:schemaRef ds:uri="http://purl.org/dc/dcmitype/"/>
    <ds:schemaRef ds:uri="913f4f74-c249-4cee-bc45-5bd76847ecad"/>
    <ds:schemaRef ds:uri="955e5542-c8c2-4166-bedb-60960081ca4a"/>
    <ds:schemaRef ds:uri="http://purl.org/dc/terms/"/>
  </ds:schemaRefs>
</ds:datastoreItem>
</file>

<file path=docProps/app.xml><?xml version="1.0" encoding="utf-8"?>
<Properties xmlns="http://schemas.openxmlformats.org/officeDocument/2006/extended-properties" xmlns:vt="http://schemas.openxmlformats.org/officeDocument/2006/docPropsVTypes">
  <Template>Sandia2018_16x9_1</Template>
  <TotalTime>202</TotalTime>
  <Words>7037</Words>
  <Application>Microsoft Office PowerPoint</Application>
  <PresentationFormat>Widescreen</PresentationFormat>
  <Paragraphs>450</Paragraphs>
  <Slides>40</Slides>
  <Notes>29</Notes>
  <HiddenSlides>0</HiddenSlides>
  <MMClips>0</MMClips>
  <ScaleCrop>false</ScaleCrop>
  <HeadingPairs>
    <vt:vector size="4" baseType="variant">
      <vt:variant>
        <vt:lpstr>Theme</vt:lpstr>
      </vt:variant>
      <vt:variant>
        <vt:i4>1</vt:i4>
      </vt:variant>
      <vt:variant>
        <vt:lpstr>Slide Titles</vt:lpstr>
      </vt:variant>
      <vt:variant>
        <vt:i4>40</vt:i4>
      </vt:variant>
    </vt:vector>
  </HeadingPairs>
  <TitlesOfParts>
    <vt:vector size="41" baseType="lpstr">
      <vt:lpstr>Sandia Theme 1</vt:lpstr>
      <vt:lpstr>PowerPoint Presentation</vt:lpstr>
      <vt:lpstr>PowerPoint Presentation</vt:lpstr>
      <vt:lpstr>Learning Objectives </vt:lpstr>
      <vt:lpstr>Outline</vt:lpstr>
      <vt:lpstr>PowerPoint Presentation</vt:lpstr>
      <vt:lpstr>Water is Everywhere: Recent Headlines</vt:lpstr>
      <vt:lpstr>What is Water Security?</vt:lpstr>
      <vt:lpstr>What is Water Scarcity?</vt:lpstr>
      <vt:lpstr>WXS: Water Intersections with Security Framework </vt:lpstr>
      <vt:lpstr>WXS: Three Worldviews</vt:lpstr>
      <vt:lpstr>WXS: Example Components</vt:lpstr>
      <vt:lpstr>PowerPoint Presentation</vt:lpstr>
      <vt:lpstr>    Environmental Resource</vt:lpstr>
      <vt:lpstr>    Hydrologic Cycle</vt:lpstr>
      <vt:lpstr>    Water Supply</vt:lpstr>
      <vt:lpstr>    Changing Weather Patterns</vt:lpstr>
      <vt:lpstr>PowerPoint Presentation</vt:lpstr>
      <vt:lpstr>    Built Infrastructure</vt:lpstr>
      <vt:lpstr>    Water &amp; Critical Infrastructure</vt:lpstr>
      <vt:lpstr>    Energy-Water Nexus</vt:lpstr>
      <vt:lpstr>    Example: Data Centers</vt:lpstr>
      <vt:lpstr>PowerPoint Presentation</vt:lpstr>
      <vt:lpstr>    Regional Dynamics</vt:lpstr>
      <vt:lpstr>    Regional Dynamics</vt:lpstr>
      <vt:lpstr>    Water Rights</vt:lpstr>
      <vt:lpstr>    Water Conflicts</vt:lpstr>
      <vt:lpstr>    Water Markets</vt:lpstr>
      <vt:lpstr>WXS: Water Security</vt:lpstr>
      <vt:lpstr>PowerPoint Presentation</vt:lpstr>
      <vt:lpstr>WXS Framework Application: Identify Issues and Solutions</vt:lpstr>
      <vt:lpstr>WXS Framework Application: New Mexico Issues </vt:lpstr>
      <vt:lpstr>WXS Example: Water Scarcity</vt:lpstr>
      <vt:lpstr>WXS Example: Water Scarcity</vt:lpstr>
      <vt:lpstr>WXS Example: Data Center Growth </vt:lpstr>
      <vt:lpstr>WXS Example: Data Center Growth </vt:lpstr>
      <vt:lpstr>WXS Example: Economic Development </vt:lpstr>
      <vt:lpstr>WXS Example: Economic Development </vt:lpstr>
      <vt:lpstr>WXS: Three Worldviews</vt:lpstr>
      <vt:lpstr>Understanding Water Security Through Three Worldviews</vt:lpstr>
      <vt:lpstr>Thank you for your time!  Any questions can be sent to tgunda@sandia.gov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Microsoft Office User</dc:creator>
  <cp:lastModifiedBy>Valdez, Raquel Lynn</cp:lastModifiedBy>
  <cp:revision>9</cp:revision>
  <cp:lastPrinted>2019-06-18T15:52:03Z</cp:lastPrinted>
  <dcterms:created xsi:type="dcterms:W3CDTF">2017-10-14T01:15:26Z</dcterms:created>
  <dcterms:modified xsi:type="dcterms:W3CDTF">2026-08-27T21:05:27Z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ediaServiceImageTags">
    <vt:lpwstr/>
  </property>
  <property fmtid="{D5CDD505-2E9C-101B-9397-08002B2CF9AE}" pid="3" name="ContentTypeId">
    <vt:lpwstr>0x0101007003B490B3E65C4D9A7DD86DEADD2121</vt:lpwstr>
  </property>
</Properties>
</file>