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98"/>
    <p:restoredTop sz="77138"/>
  </p:normalViewPr>
  <p:slideViewPr>
    <p:cSldViewPr snapToGrid="0">
      <p:cViewPr varScale="1">
        <p:scale>
          <a:sx n="75" d="100"/>
          <a:sy n="75" d="100"/>
        </p:scale>
        <p:origin x="66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FF8A6-A14B-C24E-BF0C-2A385855E6D3}" type="datetimeFigureOut">
              <a:rPr lang="en-US" smtClean="0"/>
              <a:t>10/14/25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2B770-5B1A-A241-AEFD-2B4FA7CD86CB}" type="slidenum">
              <a:rPr lang="en-US" smtClean="0"/>
              <a:t>‹#›</a:t>
            </a:fld>
            <a:endParaRPr lang="en-US"/>
          </a:p>
        </p:txBody>
      </p:sp>
    </p:spTree>
    <p:extLst>
      <p:ext uri="{BB962C8B-B14F-4D97-AF65-F5344CB8AC3E}">
        <p14:creationId xmlns:p14="http://schemas.microsoft.com/office/powerpoint/2010/main" val="410425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ecotones are some of the most productive ecosystems on earth</a:t>
            </a:r>
          </a:p>
        </p:txBody>
      </p:sp>
      <p:sp>
        <p:nvSpPr>
          <p:cNvPr id="4" name="Slide Number Placeholder 3"/>
          <p:cNvSpPr>
            <a:spLocks noGrp="1"/>
          </p:cNvSpPr>
          <p:nvPr>
            <p:ph type="sldNum" sz="quarter" idx="5"/>
          </p:nvPr>
        </p:nvSpPr>
        <p:spPr/>
        <p:txBody>
          <a:bodyPr/>
          <a:lstStyle/>
          <a:p>
            <a:fld id="{5052B770-5B1A-A241-AEFD-2B4FA7CD86CB}" type="slidenum">
              <a:rPr lang="en-US" smtClean="0"/>
              <a:t>2</a:t>
            </a:fld>
            <a:endParaRPr lang="en-US"/>
          </a:p>
        </p:txBody>
      </p:sp>
    </p:spTree>
    <p:extLst>
      <p:ext uri="{BB962C8B-B14F-4D97-AF65-F5344CB8AC3E}">
        <p14:creationId xmlns:p14="http://schemas.microsoft.com/office/powerpoint/2010/main" val="142483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Formation processes:</a:t>
            </a:r>
            <a:endParaRPr lang="en-US" dirty="0"/>
          </a:p>
          <a:p>
            <a:pPr>
              <a:buFont typeface="Arial" panose="020B0604020202020204" pitchFamily="34" charset="0"/>
              <a:buChar char="•"/>
            </a:pPr>
            <a:r>
              <a:rPr lang="en-US" b="1" dirty="0"/>
              <a:t>Drowned river valleys (coastal plain estuaries):</a:t>
            </a:r>
            <a:r>
              <a:rPr lang="en-US" dirty="0"/>
              <a:t> e.g., Chesapeake Bay — formed ~8,000 years ago as sea level rose after the last glacial maximum, flooding the Susquehanna River valley.</a:t>
            </a:r>
          </a:p>
          <a:p>
            <a:pPr>
              <a:buFont typeface="Arial" panose="020B0604020202020204" pitchFamily="34" charset="0"/>
              <a:buChar char="•"/>
            </a:pPr>
            <a:r>
              <a:rPr lang="en-US" b="1" dirty="0"/>
              <a:t>Bar-built estuaries:</a:t>
            </a:r>
            <a:r>
              <a:rPr lang="en-US" dirty="0"/>
              <a:t> e.g., Outer Banks lagoons.</a:t>
            </a:r>
          </a:p>
          <a:p>
            <a:pPr>
              <a:buFont typeface="Arial" panose="020B0604020202020204" pitchFamily="34" charset="0"/>
              <a:buChar char="•"/>
            </a:pPr>
            <a:r>
              <a:rPr lang="en-US" b="1" dirty="0"/>
              <a:t>Tectonic estuaries:</a:t>
            </a:r>
            <a:r>
              <a:rPr lang="en-US" dirty="0"/>
              <a:t> e.g., San Francisco Bay (fault </a:t>
            </a:r>
            <a:r>
              <a:rPr lang="en-US" dirty="0" err="1"/>
              <a:t>downwarping</a:t>
            </a:r>
            <a:r>
              <a:rPr lang="en-US" dirty="0"/>
              <a:t>).</a:t>
            </a:r>
          </a:p>
          <a:p>
            <a:pPr>
              <a:buFont typeface="Arial" panose="020B0604020202020204" pitchFamily="34" charset="0"/>
              <a:buChar char="•"/>
            </a:pPr>
            <a:r>
              <a:rPr lang="en-US" b="1" dirty="0"/>
              <a:t>Fjords:</a:t>
            </a:r>
            <a:r>
              <a:rPr lang="en-US" dirty="0"/>
              <a:t> glacially carved estuaries (e.g., in Norway, Alaska).</a:t>
            </a:r>
          </a:p>
          <a:p>
            <a:endParaRPr lang="en-US" dirty="0"/>
          </a:p>
        </p:txBody>
      </p:sp>
      <p:sp>
        <p:nvSpPr>
          <p:cNvPr id="4" name="Slide Number Placeholder 3"/>
          <p:cNvSpPr>
            <a:spLocks noGrp="1"/>
          </p:cNvSpPr>
          <p:nvPr>
            <p:ph type="sldNum" sz="quarter" idx="5"/>
          </p:nvPr>
        </p:nvSpPr>
        <p:spPr/>
        <p:txBody>
          <a:bodyPr/>
          <a:lstStyle/>
          <a:p>
            <a:fld id="{5052B770-5B1A-A241-AEFD-2B4FA7CD86CB}" type="slidenum">
              <a:rPr lang="en-US" smtClean="0"/>
              <a:t>3</a:t>
            </a:fld>
            <a:endParaRPr lang="en-US"/>
          </a:p>
        </p:txBody>
      </p:sp>
    </p:spTree>
    <p:extLst>
      <p:ext uri="{BB962C8B-B14F-4D97-AF65-F5344CB8AC3E}">
        <p14:creationId xmlns:p14="http://schemas.microsoft.com/office/powerpoint/2010/main" val="3242638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common on active margins (isolated, destroyed quickly)</a:t>
            </a:r>
          </a:p>
        </p:txBody>
      </p:sp>
      <p:sp>
        <p:nvSpPr>
          <p:cNvPr id="4" name="Slide Number Placeholder 3"/>
          <p:cNvSpPr>
            <a:spLocks noGrp="1"/>
          </p:cNvSpPr>
          <p:nvPr>
            <p:ph type="sldNum" sz="quarter" idx="5"/>
          </p:nvPr>
        </p:nvSpPr>
        <p:spPr/>
        <p:txBody>
          <a:bodyPr/>
          <a:lstStyle/>
          <a:p>
            <a:fld id="{5052B770-5B1A-A241-AEFD-2B4FA7CD86CB}" type="slidenum">
              <a:rPr lang="en-US" smtClean="0"/>
              <a:t>4</a:t>
            </a:fld>
            <a:endParaRPr lang="en-US"/>
          </a:p>
        </p:txBody>
      </p:sp>
    </p:spTree>
    <p:extLst>
      <p:ext uri="{BB962C8B-B14F-4D97-AF65-F5344CB8AC3E}">
        <p14:creationId xmlns:p14="http://schemas.microsoft.com/office/powerpoint/2010/main" val="206460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Estuaries are </a:t>
            </a:r>
            <a:r>
              <a:rPr lang="en-US" b="1" dirty="0"/>
              <a:t>highly variable</a:t>
            </a:r>
            <a:r>
              <a:rPr lang="en-US" dirty="0"/>
              <a:t> in salinity, temperature, oxygen, and turbidity — both spatially and temporally.</a:t>
            </a:r>
          </a:p>
          <a:p>
            <a:r>
              <a:rPr lang="en-US" dirty="0"/>
              <a:t>Key features:</a:t>
            </a:r>
          </a:p>
          <a:p>
            <a:pPr>
              <a:buFont typeface="Arial" panose="020B0604020202020204" pitchFamily="34" charset="0"/>
              <a:buChar char="•"/>
            </a:pPr>
            <a:r>
              <a:rPr lang="en-US" b="1" dirty="0"/>
              <a:t>Salinity gradient:</a:t>
            </a:r>
            <a:r>
              <a:rPr lang="en-US" dirty="0"/>
              <a:t> river mouth (fresh) → ocean (salt).</a:t>
            </a:r>
          </a:p>
          <a:p>
            <a:pPr>
              <a:buFont typeface="Arial" panose="020B0604020202020204" pitchFamily="34" charset="0"/>
              <a:buChar char="•"/>
            </a:pPr>
            <a:r>
              <a:rPr lang="en-US" b="1" dirty="0"/>
              <a:t>Stratification:</a:t>
            </a:r>
            <a:r>
              <a:rPr lang="en-US" dirty="0"/>
              <a:t> layering of freshwater over denser seawater (salt wedge).</a:t>
            </a:r>
          </a:p>
          <a:p>
            <a:pPr>
              <a:buFont typeface="Arial" panose="020B0604020202020204" pitchFamily="34" charset="0"/>
              <a:buChar char="•"/>
            </a:pPr>
            <a:r>
              <a:rPr lang="en-US" b="1" dirty="0"/>
              <a:t>Sediment and nutrient trapping:</a:t>
            </a:r>
            <a:r>
              <a:rPr lang="en-US" dirty="0"/>
              <a:t> leads to high productivity.</a:t>
            </a:r>
          </a:p>
          <a:p>
            <a:r>
              <a:rPr lang="en-US" dirty="0"/>
              <a:t>These gradients structure habitat zones (mudflats, seagrass, saltmarsh, open channel).</a:t>
            </a:r>
          </a:p>
          <a:p>
            <a:endParaRPr lang="en-US" dirty="0"/>
          </a:p>
        </p:txBody>
      </p:sp>
      <p:sp>
        <p:nvSpPr>
          <p:cNvPr id="4" name="Slide Number Placeholder 3"/>
          <p:cNvSpPr>
            <a:spLocks noGrp="1"/>
          </p:cNvSpPr>
          <p:nvPr>
            <p:ph type="sldNum" sz="quarter" idx="5"/>
          </p:nvPr>
        </p:nvSpPr>
        <p:spPr/>
        <p:txBody>
          <a:bodyPr/>
          <a:lstStyle/>
          <a:p>
            <a:fld id="{5052B770-5B1A-A241-AEFD-2B4FA7CD86CB}" type="slidenum">
              <a:rPr lang="en-US" smtClean="0"/>
              <a:t>5</a:t>
            </a:fld>
            <a:endParaRPr lang="en-US"/>
          </a:p>
        </p:txBody>
      </p:sp>
    </p:spTree>
    <p:extLst>
      <p:ext uri="{BB962C8B-B14F-4D97-AF65-F5344CB8AC3E}">
        <p14:creationId xmlns:p14="http://schemas.microsoft.com/office/powerpoint/2010/main" val="188210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Taxa represented:</a:t>
            </a:r>
            <a:endParaRPr lang="en-US" dirty="0"/>
          </a:p>
          <a:p>
            <a:pPr marL="742950" lvl="1" indent="-285750">
              <a:buFont typeface="Arial" panose="020B0604020202020204" pitchFamily="34" charset="0"/>
              <a:buChar char="•"/>
            </a:pPr>
            <a:r>
              <a:rPr lang="en-US" b="1" dirty="0"/>
              <a:t>Primary producers:</a:t>
            </a:r>
            <a:r>
              <a:rPr lang="en-US" dirty="0"/>
              <a:t> phytoplankton, seagrasses (</a:t>
            </a:r>
            <a:r>
              <a:rPr lang="en-US" i="1" dirty="0"/>
              <a:t>Zostera</a:t>
            </a:r>
            <a:r>
              <a:rPr lang="en-US" dirty="0"/>
              <a:t>), saltmarsh plants (</a:t>
            </a:r>
            <a:r>
              <a:rPr lang="en-US" i="1" dirty="0"/>
              <a:t>Spartina</a:t>
            </a:r>
            <a:r>
              <a:rPr lang="en-US" dirty="0"/>
              <a:t>, </a:t>
            </a:r>
            <a:r>
              <a:rPr lang="en-US" i="1" dirty="0"/>
              <a:t>Juncus</a:t>
            </a:r>
            <a:r>
              <a:rPr lang="en-US" dirty="0"/>
              <a:t>).</a:t>
            </a:r>
          </a:p>
          <a:p>
            <a:pPr marL="742950" lvl="1" indent="-285750">
              <a:buFont typeface="Arial" panose="020B0604020202020204" pitchFamily="34" charset="0"/>
              <a:buChar char="•"/>
            </a:pPr>
            <a:r>
              <a:rPr lang="en-US" b="1" dirty="0"/>
              <a:t>Invertebrates:</a:t>
            </a:r>
            <a:r>
              <a:rPr lang="en-US" dirty="0"/>
              <a:t> oysters, mussels, crabs, </a:t>
            </a:r>
            <a:r>
              <a:rPr lang="en-US" dirty="0" err="1"/>
              <a:t>polychaetes</a:t>
            </a:r>
            <a:r>
              <a:rPr lang="en-US" dirty="0"/>
              <a:t>, benthic filter feeders.</a:t>
            </a:r>
          </a:p>
          <a:p>
            <a:pPr marL="742950" lvl="1" indent="-285750">
              <a:buFont typeface="Arial" panose="020B0604020202020204" pitchFamily="34" charset="0"/>
              <a:buChar char="•"/>
            </a:pPr>
            <a:r>
              <a:rPr lang="en-US" b="1" dirty="0"/>
              <a:t>Fish:</a:t>
            </a:r>
            <a:r>
              <a:rPr lang="en-US" dirty="0"/>
              <a:t> estuarine residents (killifish, gobies), transients (menhaden, striped bass).</a:t>
            </a:r>
          </a:p>
          <a:p>
            <a:pPr marL="742950" lvl="1" indent="-285750">
              <a:buFont typeface="Arial" panose="020B0604020202020204" pitchFamily="34" charset="0"/>
              <a:buChar char="•"/>
            </a:pPr>
            <a:r>
              <a:rPr lang="en-US" b="1" dirty="0"/>
              <a:t>Reptiles:</a:t>
            </a:r>
            <a:r>
              <a:rPr lang="en-US" dirty="0"/>
              <a:t> terrapins, sea turtles.</a:t>
            </a:r>
          </a:p>
          <a:p>
            <a:pPr marL="742950" lvl="1" indent="-285750">
              <a:buFont typeface="Arial" panose="020B0604020202020204" pitchFamily="34" charset="0"/>
              <a:buChar char="•"/>
            </a:pPr>
            <a:r>
              <a:rPr lang="en-US" b="1" dirty="0"/>
              <a:t>Birds:</a:t>
            </a:r>
            <a:r>
              <a:rPr lang="en-US" dirty="0"/>
              <a:t> shorebirds, ospreys, herons, migratory waterfowl.</a:t>
            </a:r>
          </a:p>
          <a:p>
            <a:pPr marL="742950" lvl="1" indent="-285750">
              <a:buFont typeface="Arial" panose="020B0604020202020204" pitchFamily="34" charset="0"/>
              <a:buChar char="•"/>
            </a:pPr>
            <a:r>
              <a:rPr lang="en-US" b="1" dirty="0"/>
              <a:t>Mammals:</a:t>
            </a:r>
            <a:r>
              <a:rPr lang="en-US" dirty="0"/>
              <a:t> dolphins, whales seasonally, otters.</a:t>
            </a:r>
          </a:p>
          <a:p>
            <a:pPr>
              <a:buFont typeface="Arial" panose="020B0604020202020204" pitchFamily="34" charset="0"/>
              <a:buChar char="•"/>
            </a:pPr>
            <a:r>
              <a:rPr lang="en-US" dirty="0"/>
              <a:t>Emphasize </a:t>
            </a:r>
            <a:r>
              <a:rPr lang="en-US" b="1" dirty="0"/>
              <a:t>trophic connectivity</a:t>
            </a:r>
            <a:r>
              <a:rPr lang="en-US" dirty="0"/>
              <a:t> — energy transfer between benthic and pelagic systems, and between estuary and open ocean.</a:t>
            </a:r>
          </a:p>
          <a:p>
            <a:endParaRPr lang="en-US" dirty="0"/>
          </a:p>
        </p:txBody>
      </p:sp>
      <p:sp>
        <p:nvSpPr>
          <p:cNvPr id="4" name="Slide Number Placeholder 3"/>
          <p:cNvSpPr>
            <a:spLocks noGrp="1"/>
          </p:cNvSpPr>
          <p:nvPr>
            <p:ph type="sldNum" sz="quarter" idx="5"/>
          </p:nvPr>
        </p:nvSpPr>
        <p:spPr/>
        <p:txBody>
          <a:bodyPr/>
          <a:lstStyle/>
          <a:p>
            <a:fld id="{5052B770-5B1A-A241-AEFD-2B4FA7CD86CB}" type="slidenum">
              <a:rPr lang="en-US" smtClean="0"/>
              <a:t>6</a:t>
            </a:fld>
            <a:endParaRPr lang="en-US"/>
          </a:p>
        </p:txBody>
      </p:sp>
    </p:spTree>
    <p:extLst>
      <p:ext uri="{BB962C8B-B14F-4D97-AF65-F5344CB8AC3E}">
        <p14:creationId xmlns:p14="http://schemas.microsoft.com/office/powerpoint/2010/main" val="168951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Ecosystem Services</a:t>
            </a:r>
          </a:p>
          <a:p>
            <a:r>
              <a:rPr lang="en-US" dirty="0"/>
              <a:t>High </a:t>
            </a:r>
            <a:r>
              <a:rPr lang="en-US" b="1" dirty="0"/>
              <a:t>primary and secondary productivity</a:t>
            </a:r>
            <a:r>
              <a:rPr lang="en-US" dirty="0"/>
              <a:t> — estuaries serve as nurseries for many marine species.</a:t>
            </a:r>
          </a:p>
          <a:p>
            <a:r>
              <a:rPr lang="en-US" b="1" dirty="0"/>
              <a:t>Ecosystem services:</a:t>
            </a:r>
            <a:endParaRPr lang="en-US" dirty="0"/>
          </a:p>
          <a:p>
            <a:pPr>
              <a:buFont typeface="Arial" panose="020B0604020202020204" pitchFamily="34" charset="0"/>
              <a:buChar char="•"/>
            </a:pPr>
            <a:r>
              <a:rPr lang="en-US" dirty="0"/>
              <a:t>Nutrient cycling, filtration (e.g., oysters).</a:t>
            </a:r>
          </a:p>
          <a:p>
            <a:pPr>
              <a:buFont typeface="Arial" panose="020B0604020202020204" pitchFamily="34" charset="0"/>
              <a:buChar char="•"/>
            </a:pPr>
            <a:r>
              <a:rPr lang="en-US" dirty="0"/>
              <a:t>Carbon storage in saltmarsh and seagrass.</a:t>
            </a:r>
          </a:p>
          <a:p>
            <a:pPr>
              <a:buFont typeface="Arial" panose="020B0604020202020204" pitchFamily="34" charset="0"/>
              <a:buChar char="•"/>
            </a:pPr>
            <a:r>
              <a:rPr lang="en-US" dirty="0"/>
              <a:t>Coastal protection from storm surge.</a:t>
            </a:r>
          </a:p>
          <a:p>
            <a:pPr>
              <a:buFont typeface="Arial" panose="020B0604020202020204" pitchFamily="34" charset="0"/>
              <a:buChar char="•"/>
            </a:pPr>
            <a:r>
              <a:rPr lang="en-US" dirty="0"/>
              <a:t>Support for fisheries and bird migration.</a:t>
            </a:r>
          </a:p>
          <a:p>
            <a:r>
              <a:rPr lang="en-US" dirty="0"/>
              <a:t>Tie to </a:t>
            </a:r>
            <a:r>
              <a:rPr lang="en-US" b="1" dirty="0"/>
              <a:t>Chesapeake Bay</a:t>
            </a:r>
            <a:r>
              <a:rPr lang="en-US" dirty="0"/>
              <a:t>: historically supported vast oyster reefs that filtered entire bay volumes in days.</a:t>
            </a:r>
          </a:p>
          <a:p>
            <a:endParaRPr lang="en-US" dirty="0"/>
          </a:p>
        </p:txBody>
      </p:sp>
      <p:sp>
        <p:nvSpPr>
          <p:cNvPr id="4" name="Slide Number Placeholder 3"/>
          <p:cNvSpPr>
            <a:spLocks noGrp="1"/>
          </p:cNvSpPr>
          <p:nvPr>
            <p:ph type="sldNum" sz="quarter" idx="5"/>
          </p:nvPr>
        </p:nvSpPr>
        <p:spPr/>
        <p:txBody>
          <a:bodyPr/>
          <a:lstStyle/>
          <a:p>
            <a:fld id="{5052B770-5B1A-A241-AEFD-2B4FA7CD86CB}" type="slidenum">
              <a:rPr lang="en-US" smtClean="0"/>
              <a:t>7</a:t>
            </a:fld>
            <a:endParaRPr lang="en-US"/>
          </a:p>
        </p:txBody>
      </p:sp>
    </p:spTree>
    <p:extLst>
      <p:ext uri="{BB962C8B-B14F-4D97-AF65-F5344CB8AC3E}">
        <p14:creationId xmlns:p14="http://schemas.microsoft.com/office/powerpoint/2010/main" val="3430293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Vulnerabilities and Human Impacts</a:t>
            </a:r>
          </a:p>
          <a:p>
            <a:r>
              <a:rPr lang="en-US" b="1" dirty="0"/>
              <a:t>Natural stressors:</a:t>
            </a:r>
            <a:r>
              <a:rPr lang="en-US" dirty="0"/>
              <a:t> storms, variable salinity, sedimentation.</a:t>
            </a:r>
          </a:p>
          <a:p>
            <a:r>
              <a:rPr lang="en-US" b="1" dirty="0"/>
              <a:t>Anthropogenic threats:</a:t>
            </a:r>
            <a:endParaRPr lang="en-US" dirty="0"/>
          </a:p>
          <a:p>
            <a:pPr>
              <a:buFont typeface="Arial" panose="020B0604020202020204" pitchFamily="34" charset="0"/>
              <a:buChar char="•"/>
            </a:pPr>
            <a:r>
              <a:rPr lang="en-US" dirty="0"/>
              <a:t>Nutrient loading → eutrophication, hypoxia.</a:t>
            </a:r>
          </a:p>
          <a:p>
            <a:pPr>
              <a:buFont typeface="Arial" panose="020B0604020202020204" pitchFamily="34" charset="0"/>
              <a:buChar char="•"/>
            </a:pPr>
            <a:r>
              <a:rPr lang="en-US" dirty="0"/>
              <a:t>Sediment input from deforestation/agriculture.</a:t>
            </a:r>
          </a:p>
          <a:p>
            <a:pPr>
              <a:buFont typeface="Arial" panose="020B0604020202020204" pitchFamily="34" charset="0"/>
              <a:buChar char="•"/>
            </a:pPr>
            <a:r>
              <a:rPr lang="en-US" dirty="0"/>
              <a:t>Overfishing → trophic imbalance.</a:t>
            </a:r>
          </a:p>
          <a:p>
            <a:pPr>
              <a:buFont typeface="Arial" panose="020B0604020202020204" pitchFamily="34" charset="0"/>
              <a:buChar char="•"/>
            </a:pPr>
            <a:r>
              <a:rPr lang="en-US" dirty="0"/>
              <a:t>Coastal development → wetland loss.</a:t>
            </a:r>
          </a:p>
          <a:p>
            <a:pPr>
              <a:buFont typeface="Arial" panose="020B0604020202020204" pitchFamily="34" charset="0"/>
              <a:buChar char="•"/>
            </a:pPr>
            <a:r>
              <a:rPr lang="en-US" dirty="0"/>
              <a:t>Pollution and contaminants (e.g., heavy metals, plastics).</a:t>
            </a:r>
          </a:p>
          <a:p>
            <a:pPr>
              <a:buFont typeface="Arial" panose="020B0604020202020204" pitchFamily="34" charset="0"/>
              <a:buChar char="•"/>
            </a:pPr>
            <a:r>
              <a:rPr lang="en-US" dirty="0"/>
              <a:t>Climate change → sea level rise, warming, altered salinity.</a:t>
            </a:r>
          </a:p>
          <a:p>
            <a:r>
              <a:rPr lang="en-US" b="1" dirty="0"/>
              <a:t>Key idea:</a:t>
            </a:r>
            <a:r>
              <a:rPr lang="en-US" dirty="0"/>
              <a:t> Estuaries are naturally dynamic but vulnerable to cumulative and synergistic human stressors.</a:t>
            </a:r>
          </a:p>
          <a:p>
            <a:endParaRPr lang="en-US" dirty="0"/>
          </a:p>
          <a:p>
            <a:r>
              <a:rPr lang="en-US" dirty="0"/>
              <a:t>Transition: We’re about to trace 10,000 years of change in the Chesapeake Bay. You’ll see how each human action reshapes not just one species, but the entire estuarine network</a:t>
            </a:r>
          </a:p>
        </p:txBody>
      </p:sp>
      <p:sp>
        <p:nvSpPr>
          <p:cNvPr id="4" name="Slide Number Placeholder 3"/>
          <p:cNvSpPr>
            <a:spLocks noGrp="1"/>
          </p:cNvSpPr>
          <p:nvPr>
            <p:ph type="sldNum" sz="quarter" idx="5"/>
          </p:nvPr>
        </p:nvSpPr>
        <p:spPr/>
        <p:txBody>
          <a:bodyPr/>
          <a:lstStyle/>
          <a:p>
            <a:fld id="{5052B770-5B1A-A241-AEFD-2B4FA7CD86CB}" type="slidenum">
              <a:rPr lang="en-US" smtClean="0"/>
              <a:t>8</a:t>
            </a:fld>
            <a:endParaRPr lang="en-US"/>
          </a:p>
        </p:txBody>
      </p:sp>
    </p:spTree>
    <p:extLst>
      <p:ext uri="{BB962C8B-B14F-4D97-AF65-F5344CB8AC3E}">
        <p14:creationId xmlns:p14="http://schemas.microsoft.com/office/powerpoint/2010/main" val="313198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A9098-4F1D-E469-9014-E350289B9C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5B2881-94D9-AD3F-AA02-BD4731525A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9F3BDD-8474-E052-3EB6-CC62E517794A}"/>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5" name="Footer Placeholder 4">
            <a:extLst>
              <a:ext uri="{FF2B5EF4-FFF2-40B4-BE49-F238E27FC236}">
                <a16:creationId xmlns:a16="http://schemas.microsoft.com/office/drawing/2014/main" id="{11A83A7F-821F-DF14-B10E-8F07BBD25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EC42E-5668-E971-B744-00A04005B284}"/>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332090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CF962-0BAE-8AAA-4C72-B7BAF14ADE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44768-BB1F-304B-E46F-1EA847ED0B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354D6-EAF1-E22D-4808-1CA583983F68}"/>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5" name="Footer Placeholder 4">
            <a:extLst>
              <a:ext uri="{FF2B5EF4-FFF2-40B4-BE49-F238E27FC236}">
                <a16:creationId xmlns:a16="http://schemas.microsoft.com/office/drawing/2014/main" id="{2EF19DBB-B7EB-A91B-C4B9-60F847713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3FAD5-4D92-B240-05F7-18483E8B084C}"/>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344714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3BA4D-B656-A9B2-B153-CFF72883DD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561BB7-8466-A4DB-540D-3796449A1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EAFC9-821F-3564-15A0-9FE6D3623BA9}"/>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5" name="Footer Placeholder 4">
            <a:extLst>
              <a:ext uri="{FF2B5EF4-FFF2-40B4-BE49-F238E27FC236}">
                <a16:creationId xmlns:a16="http://schemas.microsoft.com/office/drawing/2014/main" id="{B31877F7-2BF1-48D7-AF6D-FE6642BB5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1B5E9-372E-ECDF-985B-F2FB34461C57}"/>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416587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BFC9-BBEF-EF05-4023-9966C58F2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60FC01-3C5E-DB93-F573-BAA4383C4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0D0F7-EC2F-D086-77EE-9BE4674F32AF}"/>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5" name="Footer Placeholder 4">
            <a:extLst>
              <a:ext uri="{FF2B5EF4-FFF2-40B4-BE49-F238E27FC236}">
                <a16:creationId xmlns:a16="http://schemas.microsoft.com/office/drawing/2014/main" id="{BE54F98B-DA57-AD5B-6957-8685B9287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E36563-984E-C948-7CB4-13C6B8E6270A}"/>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157038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0EA0-6EA8-DDAB-970F-993E237AD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BEE9D6-B691-570A-CF4E-5D57D8694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17FA6-5F5A-7241-2A96-022CB7988212}"/>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5" name="Footer Placeholder 4">
            <a:extLst>
              <a:ext uri="{FF2B5EF4-FFF2-40B4-BE49-F238E27FC236}">
                <a16:creationId xmlns:a16="http://schemas.microsoft.com/office/drawing/2014/main" id="{38424FA7-6E10-EB88-E853-00EE648D6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E4CBD-7C09-107C-5DD2-3A6DCE93D6AF}"/>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1979767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5CC2-84F6-4795-21C2-6DD689DDAE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C42D6-41EA-DEA6-35EC-1B43C1F3D8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B3BA1C-FB9B-1E98-D7FC-FABD7B4A6B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0DFBDD-4CB3-0101-8C87-C26D5E73A36B}"/>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6" name="Footer Placeholder 5">
            <a:extLst>
              <a:ext uri="{FF2B5EF4-FFF2-40B4-BE49-F238E27FC236}">
                <a16:creationId xmlns:a16="http://schemas.microsoft.com/office/drawing/2014/main" id="{B4A73F93-8D6D-4537-5935-00988915B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AA042-7E26-B32E-2BBA-972FE2C9C608}"/>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53563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C99A-6EA1-4AD9-88E7-BE437F89A0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38CE36-8993-DD2E-0452-1E5DFDFC8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FA1C6-4974-14C4-C9A1-87AADF088C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1F20A-7DF2-02E5-C905-684D16B12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B1C62-78A1-580D-E278-221BCE5E6B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422A19-470B-BAC5-1882-9F3CC65F5DED}"/>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8" name="Footer Placeholder 7">
            <a:extLst>
              <a:ext uri="{FF2B5EF4-FFF2-40B4-BE49-F238E27FC236}">
                <a16:creationId xmlns:a16="http://schemas.microsoft.com/office/drawing/2014/main" id="{04355BEB-B805-7738-D2D7-CE175F6373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D94114-B737-0083-A981-2DAD7D0F66B2}"/>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1200757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FDC1-20DE-78F0-4C17-65A7EACBF1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D71971-650B-EB84-1C77-8D7A2431F02F}"/>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4" name="Footer Placeholder 3">
            <a:extLst>
              <a:ext uri="{FF2B5EF4-FFF2-40B4-BE49-F238E27FC236}">
                <a16:creationId xmlns:a16="http://schemas.microsoft.com/office/drawing/2014/main" id="{3ACEA228-7950-629D-53AF-D620CB8569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1E3CE0-9DDA-7FF0-FF98-6CA3F0711B06}"/>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189309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6735F0-C86F-9EE9-1ED2-0C1EB73F918E}"/>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3" name="Footer Placeholder 2">
            <a:extLst>
              <a:ext uri="{FF2B5EF4-FFF2-40B4-BE49-F238E27FC236}">
                <a16:creationId xmlns:a16="http://schemas.microsoft.com/office/drawing/2014/main" id="{00207137-8ACA-B004-3ADE-1E799CE0B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9BF94-72D6-046B-DAC8-74E865279960}"/>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219436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B0BA-8338-A581-4563-4002EC841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6664EA-AD6D-CE3E-BA38-29D3653237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DA470E-B2CC-BB8D-F62B-2A8BED4B6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5EE4E-CA64-D1ED-06B6-3D6884CE2F39}"/>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6" name="Footer Placeholder 5">
            <a:extLst>
              <a:ext uri="{FF2B5EF4-FFF2-40B4-BE49-F238E27FC236}">
                <a16:creationId xmlns:a16="http://schemas.microsoft.com/office/drawing/2014/main" id="{57C3BDB4-F935-6A36-DC2E-F9E009465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4245B-E8FF-EA45-AE5B-D312F6E3B8B2}"/>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92489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FC573-D8F7-B77F-AF64-B4D4872D8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9E909B-51C5-9004-6FED-E14FB8071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3D7FC8-FF55-82F4-50B0-047325126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7EA7D-1487-62E5-50B9-4D9EC73925C6}"/>
              </a:ext>
            </a:extLst>
          </p:cNvPr>
          <p:cNvSpPr>
            <a:spLocks noGrp="1"/>
          </p:cNvSpPr>
          <p:nvPr>
            <p:ph type="dt" sz="half" idx="10"/>
          </p:nvPr>
        </p:nvSpPr>
        <p:spPr/>
        <p:txBody>
          <a:bodyPr/>
          <a:lstStyle/>
          <a:p>
            <a:fld id="{41BA1FF3-6AAE-BA4C-8649-DA52F975817C}" type="datetimeFigureOut">
              <a:rPr lang="en-US" smtClean="0"/>
              <a:t>10/13/25</a:t>
            </a:fld>
            <a:endParaRPr lang="en-US"/>
          </a:p>
        </p:txBody>
      </p:sp>
      <p:sp>
        <p:nvSpPr>
          <p:cNvPr id="6" name="Footer Placeholder 5">
            <a:extLst>
              <a:ext uri="{FF2B5EF4-FFF2-40B4-BE49-F238E27FC236}">
                <a16:creationId xmlns:a16="http://schemas.microsoft.com/office/drawing/2014/main" id="{AF1D9AC0-57CB-FDCD-3815-FA5E17373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20CB9-40F5-220A-831B-8A7D44D2F5DE}"/>
              </a:ext>
            </a:extLst>
          </p:cNvPr>
          <p:cNvSpPr>
            <a:spLocks noGrp="1"/>
          </p:cNvSpPr>
          <p:nvPr>
            <p:ph type="sldNum" sz="quarter" idx="12"/>
          </p:nvPr>
        </p:nvSpPr>
        <p:spPr/>
        <p:txBody>
          <a:bodyPr/>
          <a:lstStyle/>
          <a:p>
            <a:fld id="{739D1064-1C80-D64B-8D4B-E0F0272645EB}" type="slidenum">
              <a:rPr lang="en-US" smtClean="0"/>
              <a:t>‹#›</a:t>
            </a:fld>
            <a:endParaRPr lang="en-US"/>
          </a:p>
        </p:txBody>
      </p:sp>
    </p:spTree>
    <p:extLst>
      <p:ext uri="{BB962C8B-B14F-4D97-AF65-F5344CB8AC3E}">
        <p14:creationId xmlns:p14="http://schemas.microsoft.com/office/powerpoint/2010/main" val="425238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9D60B-58CB-621A-DC12-12CA50B0B8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7CC028-11F7-3A53-5939-3A51F50D66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9C2C9-805E-3BF8-9255-EA0406194C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BA1FF3-6AAE-BA4C-8649-DA52F975817C}" type="datetimeFigureOut">
              <a:rPr lang="en-US" smtClean="0"/>
              <a:t>10/13/25</a:t>
            </a:fld>
            <a:endParaRPr lang="en-US"/>
          </a:p>
        </p:txBody>
      </p:sp>
      <p:sp>
        <p:nvSpPr>
          <p:cNvPr id="5" name="Footer Placeholder 4">
            <a:extLst>
              <a:ext uri="{FF2B5EF4-FFF2-40B4-BE49-F238E27FC236}">
                <a16:creationId xmlns:a16="http://schemas.microsoft.com/office/drawing/2014/main" id="{ABE5A3EA-31DF-802B-3D95-5CDEBA7D8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6BBA02-A2FE-E0B6-794A-533369690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9D1064-1C80-D64B-8D4B-E0F0272645EB}" type="slidenum">
              <a:rPr lang="en-US" smtClean="0"/>
              <a:t>‹#›</a:t>
            </a:fld>
            <a:endParaRPr lang="en-US"/>
          </a:p>
        </p:txBody>
      </p:sp>
    </p:spTree>
    <p:extLst>
      <p:ext uri="{BB962C8B-B14F-4D97-AF65-F5344CB8AC3E}">
        <p14:creationId xmlns:p14="http://schemas.microsoft.com/office/powerpoint/2010/main" val="354800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ight blue glacial flow">
            <a:extLst>
              <a:ext uri="{FF2B5EF4-FFF2-40B4-BE49-F238E27FC236}">
                <a16:creationId xmlns:a16="http://schemas.microsoft.com/office/drawing/2014/main" id="{9CAB04F8-595A-ADCF-33CC-B335B5AF519E}"/>
              </a:ext>
            </a:extLst>
          </p:cNvPr>
          <p:cNvPicPr>
            <a:picLocks noChangeAspect="1"/>
          </p:cNvPicPr>
          <p:nvPr/>
        </p:nvPicPr>
        <p:blipFill>
          <a:blip r:embed="rId2">
            <a:alphaModFix amt="50000"/>
          </a:blip>
          <a:srcRect b="25000"/>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DBAC9523-A1E0-E97F-8348-B5AE2A6E0B27}"/>
              </a:ext>
            </a:extLst>
          </p:cNvPr>
          <p:cNvSpPr>
            <a:spLocks noGrp="1"/>
          </p:cNvSpPr>
          <p:nvPr>
            <p:ph type="ctrTitle"/>
          </p:nvPr>
        </p:nvSpPr>
        <p:spPr>
          <a:xfrm>
            <a:off x="1524000" y="1122362"/>
            <a:ext cx="9144000" cy="2900518"/>
          </a:xfrm>
        </p:spPr>
        <p:txBody>
          <a:bodyPr>
            <a:normAutofit/>
          </a:bodyPr>
          <a:lstStyle/>
          <a:p>
            <a:r>
              <a:rPr lang="en-US">
                <a:solidFill>
                  <a:srgbClr val="FFFFFF"/>
                </a:solidFill>
              </a:rPr>
              <a:t>How to Destroy an Estuary</a:t>
            </a:r>
          </a:p>
        </p:txBody>
      </p:sp>
      <p:sp>
        <p:nvSpPr>
          <p:cNvPr id="3" name="Subtitle 2">
            <a:extLst>
              <a:ext uri="{FF2B5EF4-FFF2-40B4-BE49-F238E27FC236}">
                <a16:creationId xmlns:a16="http://schemas.microsoft.com/office/drawing/2014/main" id="{0F415AA7-632E-D959-A71E-F7E82413F696}"/>
              </a:ext>
            </a:extLst>
          </p:cNvPr>
          <p:cNvSpPr>
            <a:spLocks noGrp="1"/>
          </p:cNvSpPr>
          <p:nvPr>
            <p:ph type="subTitle" idx="1"/>
          </p:nvPr>
        </p:nvSpPr>
        <p:spPr>
          <a:xfrm>
            <a:off x="1524000" y="4159404"/>
            <a:ext cx="9144000" cy="1098395"/>
          </a:xfrm>
        </p:spPr>
        <p:txBody>
          <a:bodyPr>
            <a:normAutofit/>
          </a:bodyPr>
          <a:lstStyle/>
          <a:p>
            <a:r>
              <a:rPr lang="en-US" sz="3600" dirty="0">
                <a:solidFill>
                  <a:srgbClr val="FFFFFF"/>
                </a:solidFill>
              </a:rPr>
              <a:t>A Practical, Evidence-Based Guide</a:t>
            </a:r>
          </a:p>
        </p:txBody>
      </p:sp>
    </p:spTree>
    <p:extLst>
      <p:ext uri="{BB962C8B-B14F-4D97-AF65-F5344CB8AC3E}">
        <p14:creationId xmlns:p14="http://schemas.microsoft.com/office/powerpoint/2010/main" val="296575409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B09EE5-61F3-FD6E-D09B-7D5517D0886F}"/>
              </a:ext>
            </a:extLst>
          </p:cNvPr>
          <p:cNvSpPr>
            <a:spLocks noGrp="1"/>
          </p:cNvSpPr>
          <p:nvPr>
            <p:ph type="title"/>
          </p:nvPr>
        </p:nvSpPr>
        <p:spPr>
          <a:xfrm>
            <a:off x="589560" y="856180"/>
            <a:ext cx="4560584" cy="1128068"/>
          </a:xfrm>
        </p:spPr>
        <p:txBody>
          <a:bodyPr anchor="ctr">
            <a:normAutofit/>
          </a:bodyPr>
          <a:lstStyle/>
          <a:p>
            <a:r>
              <a:rPr lang="en-US" sz="4000"/>
              <a:t>What is an Estuary?</a:t>
            </a:r>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0BA78F-B209-6ADA-C840-1A67EE981AC4}"/>
              </a:ext>
            </a:extLst>
          </p:cNvPr>
          <p:cNvSpPr>
            <a:spLocks noGrp="1"/>
          </p:cNvSpPr>
          <p:nvPr>
            <p:ph idx="1"/>
          </p:nvPr>
        </p:nvSpPr>
        <p:spPr>
          <a:xfrm>
            <a:off x="590719" y="2330505"/>
            <a:ext cx="4559425" cy="3979585"/>
          </a:xfrm>
        </p:spPr>
        <p:txBody>
          <a:bodyPr anchor="ctr">
            <a:normAutofit fontScale="92500" lnSpcReduction="20000"/>
          </a:bodyPr>
          <a:lstStyle/>
          <a:p>
            <a:pPr marL="0" indent="0">
              <a:buNone/>
            </a:pPr>
            <a:r>
              <a:rPr lang="en-US" sz="3200" dirty="0"/>
              <a:t>A semi-enclosed coastal body of water where freshwater from rivers mixes with saltwater from the ocean, forming a dynamic gradient of salinity, sediment, and nutrients.</a:t>
            </a:r>
          </a:p>
          <a:p>
            <a:pPr marL="0" indent="0">
              <a:buNone/>
            </a:pPr>
            <a:endParaRPr lang="en-US" sz="3200" dirty="0"/>
          </a:p>
          <a:p>
            <a:pPr marL="0" indent="0">
              <a:buNone/>
            </a:pPr>
            <a:r>
              <a:rPr lang="en-US" sz="3200" dirty="0"/>
              <a:t>Estuaries are </a:t>
            </a:r>
            <a:r>
              <a:rPr lang="en-US" sz="3200" b="1" dirty="0"/>
              <a:t>ecotones </a:t>
            </a:r>
            <a:r>
              <a:rPr lang="en-US" sz="3200" dirty="0"/>
              <a:t>– boundary ecosystems</a:t>
            </a: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duwa't Estuary Restoration | California Trout">
            <a:extLst>
              <a:ext uri="{FF2B5EF4-FFF2-40B4-BE49-F238E27FC236}">
                <a16:creationId xmlns:a16="http://schemas.microsoft.com/office/drawing/2014/main" id="{E60A85A3-01BE-50BB-54C7-5AD54B17A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58" r="16216" b="2"/>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10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llustration of estuaries types diagram 31744566 Vector Art at Vecteezy">
            <a:extLst>
              <a:ext uri="{FF2B5EF4-FFF2-40B4-BE49-F238E27FC236}">
                <a16:creationId xmlns:a16="http://schemas.microsoft.com/office/drawing/2014/main" id="{8D5B3419-CA65-7FF0-C2FF-899B1AD02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0"/>
            <a:ext cx="8985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910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4CF195-4546-4995-BE5B-4DE0F82CC31D}"/>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kern="1200">
                <a:solidFill>
                  <a:schemeClr val="tx1"/>
                </a:solidFill>
                <a:latin typeface="+mj-lt"/>
                <a:ea typeface="+mj-ea"/>
                <a:cs typeface="+mj-cs"/>
              </a:rPr>
              <a:t>Global Distribution of Estuaries</a:t>
            </a:r>
          </a:p>
        </p:txBody>
      </p:sp>
      <p:sp>
        <p:nvSpPr>
          <p:cNvPr id="3081" name="Rectangle 308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10EF4EA7-8AAC-7990-EAB4-ADC07826E1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5284" y="1484232"/>
            <a:ext cx="8082632" cy="3960489"/>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68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9" name="Rectangle 411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181B2-960A-CAF6-3DAA-AF58BB340C11}"/>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Physical and Chemical Gradients</a:t>
            </a:r>
          </a:p>
        </p:txBody>
      </p:sp>
      <p:grpSp>
        <p:nvGrpSpPr>
          <p:cNvPr id="4121" name="Group 412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122" name="Rectangle 412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3" name="Rectangle 41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4" name="Rectangle 41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26" name="Rectangle 412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8" name="Rectangle 41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2" descr="Salinity Tolerance and Occurrence of Salix nigra Marshall (Black Willow) in  Tidal Wetlands of Chesapeake Bay Tributaries">
            <a:extLst>
              <a:ext uri="{FF2B5EF4-FFF2-40B4-BE49-F238E27FC236}">
                <a16:creationId xmlns:a16="http://schemas.microsoft.com/office/drawing/2014/main" id="{0B144569-DF27-D502-1D93-4D7EEC5D84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2686" y="666728"/>
            <a:ext cx="4495613" cy="546579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A map showing the 4 major salinity zones of the Chesapeake Bay. The tidal fresh water area of the Bay is shown in red, the low salinity (ologohaline) area in yellow, moderate salinity (mesohaline) in light blue, and high salinity(polyhaline) areas shown in dark blue.  ">
            <a:extLst>
              <a:ext uri="{FF2B5EF4-FFF2-40B4-BE49-F238E27FC236}">
                <a16:creationId xmlns:a16="http://schemas.microsoft.com/office/drawing/2014/main" id="{88F5B5B7-86A5-C8EB-B453-092B1599D50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A map showing the 4 major salinity zones of the Chesapeake Bay. The tidal fresh water area of the Bay is shown in red, the low salinity (ologohaline) area in yellow, moderate salinity (mesohaline) in light blue, and high salinity(polyhaline) areas shown in dark blue.  ">
            <a:extLst>
              <a:ext uri="{FF2B5EF4-FFF2-40B4-BE49-F238E27FC236}">
                <a16:creationId xmlns:a16="http://schemas.microsoft.com/office/drawing/2014/main" id="{F2453A0B-0EF4-D1DA-FFC4-075EAD57D20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7620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F4F6C8-1B16-C6EF-8BB7-3FCF908982F3}"/>
              </a:ext>
            </a:extLst>
          </p:cNvPr>
          <p:cNvSpPr>
            <a:spLocks noGrp="1"/>
          </p:cNvSpPr>
          <p:nvPr>
            <p:ph type="title"/>
          </p:nvPr>
        </p:nvSpPr>
        <p:spPr>
          <a:xfrm>
            <a:off x="8379725" y="640081"/>
            <a:ext cx="3206143" cy="5489009"/>
          </a:xfrm>
        </p:spPr>
        <p:txBody>
          <a:bodyPr vert="horz" lIns="91440" tIns="45720" rIns="91440" bIns="45720" rtlCol="0" anchor="ctr">
            <a:normAutofit/>
          </a:bodyPr>
          <a:lstStyle/>
          <a:p>
            <a:r>
              <a:rPr lang="en-US" sz="4000" kern="1200">
                <a:solidFill>
                  <a:schemeClr val="tx1"/>
                </a:solidFill>
                <a:latin typeface="+mj-lt"/>
                <a:ea typeface="+mj-ea"/>
                <a:cs typeface="+mj-cs"/>
              </a:rPr>
              <a:t>Biological Communities and Trophic Interactions</a:t>
            </a:r>
          </a:p>
        </p:txBody>
      </p:sp>
      <p:pic>
        <p:nvPicPr>
          <p:cNvPr id="5122" name="Picture 2" descr="Decomposers In The Chesapeake Bay Store / Directions To The Bay">
            <a:extLst>
              <a:ext uri="{FF2B5EF4-FFF2-40B4-BE49-F238E27FC236}">
                <a16:creationId xmlns:a16="http://schemas.microsoft.com/office/drawing/2014/main" id="{93860C9F-07F3-4FDB-CB53-F75E8E0FEC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4932" y="461234"/>
            <a:ext cx="8234793" cy="584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59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4655-F012-57EC-9B24-744EBD156047}"/>
              </a:ext>
            </a:extLst>
          </p:cNvPr>
          <p:cNvSpPr>
            <a:spLocks noGrp="1"/>
          </p:cNvSpPr>
          <p:nvPr>
            <p:ph type="title"/>
          </p:nvPr>
        </p:nvSpPr>
        <p:spPr/>
        <p:txBody>
          <a:bodyPr/>
          <a:lstStyle/>
          <a:p>
            <a:r>
              <a:rPr lang="en-US" dirty="0"/>
              <a:t>Ecosystem Services</a:t>
            </a:r>
          </a:p>
        </p:txBody>
      </p:sp>
      <p:sp>
        <p:nvSpPr>
          <p:cNvPr id="3" name="Content Placeholder 2">
            <a:extLst>
              <a:ext uri="{FF2B5EF4-FFF2-40B4-BE49-F238E27FC236}">
                <a16:creationId xmlns:a16="http://schemas.microsoft.com/office/drawing/2014/main" id="{091B0D4D-EF7E-EC94-8635-529B4E8E5692}"/>
              </a:ext>
            </a:extLst>
          </p:cNvPr>
          <p:cNvSpPr>
            <a:spLocks noGrp="1"/>
          </p:cNvSpPr>
          <p:nvPr>
            <p:ph idx="1"/>
          </p:nvPr>
        </p:nvSpPr>
        <p:spPr/>
        <p:txBody>
          <a:bodyPr/>
          <a:lstStyle/>
          <a:p>
            <a:endParaRPr lang="en-US"/>
          </a:p>
        </p:txBody>
      </p:sp>
      <p:pic>
        <p:nvPicPr>
          <p:cNvPr id="7170" name="Picture 2" descr="Managing the impact of turbidity, nutrients and sea level rise on coasts  and estuaries - Sustainable Seas National Science Challenge">
            <a:extLst>
              <a:ext uri="{FF2B5EF4-FFF2-40B4-BE49-F238E27FC236}">
                <a16:creationId xmlns:a16="http://schemas.microsoft.com/office/drawing/2014/main" id="{9DA93362-E266-6681-F9D9-F9B48D074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0"/>
            <a:ext cx="10494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58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Reframing environmental limits for estuaries - Sustainable Seas National  Science Challenge">
            <a:extLst>
              <a:ext uri="{FF2B5EF4-FFF2-40B4-BE49-F238E27FC236}">
                <a16:creationId xmlns:a16="http://schemas.microsoft.com/office/drawing/2014/main" id="{EC371EFF-5DF5-E2B9-D08D-92ADB4024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0228"/>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707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845</TotalTime>
  <Words>523</Words>
  <Application>Microsoft Macintosh PowerPoint</Application>
  <PresentationFormat>Widescreen</PresentationFormat>
  <Paragraphs>58</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How to Destroy an Estuary</vt:lpstr>
      <vt:lpstr>What is an Estuary?</vt:lpstr>
      <vt:lpstr>PowerPoint Presentation</vt:lpstr>
      <vt:lpstr>Global Distribution of Estuaries</vt:lpstr>
      <vt:lpstr>Physical and Chemical Gradients</vt:lpstr>
      <vt:lpstr>Biological Communities and Trophic Interactions</vt:lpstr>
      <vt:lpstr>Ecosystem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Arkle, Kelsey</dc:creator>
  <cp:lastModifiedBy>Arkle, Kelsey</cp:lastModifiedBy>
  <cp:revision>4</cp:revision>
  <dcterms:created xsi:type="dcterms:W3CDTF">2025-10-14T03:09:27Z</dcterms:created>
  <dcterms:modified xsi:type="dcterms:W3CDTF">2025-10-14T17:15:15Z</dcterms:modified>
</cp:coreProperties>
</file>