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07B-0672-4804-98AB-08964FA3C98A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037C-CA51-4AD3-AA2A-CC5B0AA3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07B-0672-4804-98AB-08964FA3C98A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037C-CA51-4AD3-AA2A-CC5B0AA3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7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07B-0672-4804-98AB-08964FA3C98A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037C-CA51-4AD3-AA2A-CC5B0AA3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3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07B-0672-4804-98AB-08964FA3C98A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037C-CA51-4AD3-AA2A-CC5B0AA3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1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07B-0672-4804-98AB-08964FA3C98A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037C-CA51-4AD3-AA2A-CC5B0AA3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1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07B-0672-4804-98AB-08964FA3C98A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037C-CA51-4AD3-AA2A-CC5B0AA3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5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07B-0672-4804-98AB-08964FA3C98A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037C-CA51-4AD3-AA2A-CC5B0AA3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4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07B-0672-4804-98AB-08964FA3C98A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037C-CA51-4AD3-AA2A-CC5B0AA3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42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07B-0672-4804-98AB-08964FA3C98A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037C-CA51-4AD3-AA2A-CC5B0AA3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2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07B-0672-4804-98AB-08964FA3C98A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037C-CA51-4AD3-AA2A-CC5B0AA3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6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07B-0672-4804-98AB-08964FA3C98A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037C-CA51-4AD3-AA2A-CC5B0AA3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2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B407B-0672-4804-98AB-08964FA3C98A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A037C-CA51-4AD3-AA2A-CC5B0AA3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7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43976" y="194783"/>
            <a:ext cx="5156352" cy="3924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Example Workspace</a:t>
            </a:r>
          </a:p>
          <a:p>
            <a:pPr algn="ctr"/>
            <a:r>
              <a:rPr lang="en-US" sz="1200" dirty="0" smtClean="0"/>
              <a:t>(introduction)</a:t>
            </a:r>
          </a:p>
          <a:p>
            <a:pPr algn="ctr"/>
            <a:r>
              <a:rPr lang="en-US" sz="1200" dirty="0" smtClean="0"/>
              <a:t>[introduction video that explains workspace and how differs from website]</a:t>
            </a:r>
          </a:p>
          <a:p>
            <a:pPr algn="ctr"/>
            <a:endParaRPr lang="en-US" sz="1200" dirty="0" smtClean="0"/>
          </a:p>
          <a:p>
            <a:pPr marL="342900" indent="-342900">
              <a:buAutoNum type="arabicParenR"/>
            </a:pPr>
            <a:r>
              <a:rPr lang="en-US" sz="1200" dirty="0" smtClean="0"/>
              <a:t>Collaborative uses </a:t>
            </a:r>
          </a:p>
          <a:p>
            <a:pPr lvl="1"/>
            <a:r>
              <a:rPr lang="en-US" sz="900" b="1" dirty="0"/>
              <a:t>Workspaces: Collaborative Uses</a:t>
            </a:r>
            <a:endParaRPr lang="en-US" sz="900" dirty="0"/>
          </a:p>
          <a:p>
            <a:pPr lvl="1"/>
            <a:r>
              <a:rPr lang="en-US" sz="900" dirty="0"/>
              <a:t>File storage and exchange</a:t>
            </a:r>
          </a:p>
          <a:p>
            <a:pPr lvl="1"/>
            <a:r>
              <a:rPr lang="en-US" sz="900" dirty="0"/>
              <a:t>Files embed alongside notes</a:t>
            </a:r>
          </a:p>
          <a:p>
            <a:pPr lvl="1"/>
            <a:r>
              <a:rPr lang="en-US" sz="900" dirty="0"/>
              <a:t>Facilitating Team or Small Group Work</a:t>
            </a:r>
          </a:p>
          <a:p>
            <a:pPr lvl="1"/>
            <a:r>
              <a:rPr lang="en-US" sz="900" dirty="0"/>
              <a:t>Notetaking for regular meeting notes</a:t>
            </a:r>
          </a:p>
          <a:p>
            <a:pPr lvl="1"/>
            <a:r>
              <a:rPr lang="en-US" sz="900" dirty="0"/>
              <a:t>Link to resources within and outside of your workspace</a:t>
            </a:r>
          </a:p>
          <a:p>
            <a:pPr marL="342900" indent="-342900">
              <a:buAutoNum type="arabicParenR"/>
            </a:pPr>
            <a:endParaRPr lang="en-US" sz="900" dirty="0" smtClean="0"/>
          </a:p>
          <a:p>
            <a:pPr marL="342900" indent="-342900">
              <a:buAutoNum type="arabicParenR"/>
            </a:pPr>
            <a:r>
              <a:rPr lang="en-US" sz="1200" dirty="0" smtClean="0"/>
              <a:t>Project Management</a:t>
            </a:r>
          </a:p>
          <a:p>
            <a:pPr lvl="1"/>
            <a:r>
              <a:rPr lang="en-US" sz="900" b="1" dirty="0" smtClean="0"/>
              <a:t>Workspaces</a:t>
            </a:r>
            <a:r>
              <a:rPr lang="en-US" sz="900" b="1" dirty="0"/>
              <a:t>: Project Management and Planning</a:t>
            </a:r>
            <a:endParaRPr lang="en-US" sz="900" dirty="0"/>
          </a:p>
          <a:p>
            <a:pPr lvl="1"/>
            <a:r>
              <a:rPr lang="en-US" sz="900" dirty="0"/>
              <a:t>Workshop and Webinar Planning</a:t>
            </a:r>
          </a:p>
          <a:p>
            <a:pPr lvl="1"/>
            <a:r>
              <a:rPr lang="en-US" sz="900" dirty="0"/>
              <a:t>Project Planning</a:t>
            </a:r>
          </a:p>
          <a:p>
            <a:pPr lvl="1"/>
            <a:r>
              <a:rPr lang="en-US" sz="900" dirty="0"/>
              <a:t>Project Reporting</a:t>
            </a:r>
          </a:p>
          <a:p>
            <a:pPr lvl="1"/>
            <a:r>
              <a:rPr lang="en-US" sz="900" dirty="0"/>
              <a:t>Presentation and Publication Recording and Drafting</a:t>
            </a:r>
          </a:p>
          <a:p>
            <a:pPr lvl="1"/>
            <a:r>
              <a:rPr lang="en-US" sz="900" dirty="0"/>
              <a:t>Evaluation Planning and </a:t>
            </a:r>
            <a:r>
              <a:rPr lang="en-US" sz="900" dirty="0" smtClean="0"/>
              <a:t>Recording</a:t>
            </a:r>
          </a:p>
          <a:p>
            <a:pPr lvl="1"/>
            <a:endParaRPr lang="en-US" sz="900" dirty="0" smtClean="0"/>
          </a:p>
          <a:p>
            <a:pPr marL="342900" indent="-342900">
              <a:buFontTx/>
              <a:buAutoNum type="arabicParenR"/>
            </a:pPr>
            <a:r>
              <a:rPr lang="en-US" sz="1200" dirty="0" smtClean="0"/>
              <a:t>How to use a Workspace</a:t>
            </a:r>
          </a:p>
          <a:p>
            <a:pPr marL="800100" lvl="1" indent="-342900">
              <a:buFontTx/>
              <a:buAutoNum type="arabicParenR"/>
            </a:pPr>
            <a:r>
              <a:rPr lang="en-US" sz="900" dirty="0" smtClean="0"/>
              <a:t>Instructional video (already exists)</a:t>
            </a:r>
          </a:p>
          <a:p>
            <a:pPr marL="800100" lvl="1" indent="-342900">
              <a:buFontTx/>
              <a:buAutoNum type="arabicParenR"/>
            </a:pPr>
            <a:r>
              <a:rPr lang="en-US" sz="900" dirty="0" smtClean="0"/>
              <a:t>Effective use of </a:t>
            </a:r>
            <a:r>
              <a:rPr lang="en-US" sz="900" dirty="0" err="1" smtClean="0"/>
              <a:t>Serckit</a:t>
            </a:r>
            <a:r>
              <a:rPr lang="en-US" sz="900" dirty="0" smtClean="0"/>
              <a:t> tools (already exists)</a:t>
            </a:r>
          </a:p>
          <a:p>
            <a:pPr marL="800100" lvl="1" indent="-342900">
              <a:buFontTx/>
              <a:buAutoNum type="arabicParenR"/>
            </a:pPr>
            <a:r>
              <a:rPr lang="en-US" sz="900" dirty="0" smtClean="0"/>
              <a:t>Workspace use matrix</a:t>
            </a:r>
          </a:p>
          <a:p>
            <a:pPr marL="342900" indent="-342900">
              <a:buAutoNum type="arabicParenR"/>
            </a:pPr>
            <a:endParaRPr lang="en-US" sz="1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13819" y="281353"/>
            <a:ext cx="2856822" cy="17004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Project Management</a:t>
            </a:r>
          </a:p>
          <a:p>
            <a:r>
              <a:rPr lang="en-US" sz="1050" dirty="0" smtClean="0"/>
              <a:t>(more detailed introduction)</a:t>
            </a:r>
          </a:p>
          <a:p>
            <a:endParaRPr lang="en-US" sz="1000" b="1" dirty="0" smtClean="0"/>
          </a:p>
          <a:p>
            <a:r>
              <a:rPr lang="en-US" sz="1000" b="1" dirty="0" smtClean="0"/>
              <a:t>Workspaces: Project Management and Planning</a:t>
            </a:r>
            <a:endParaRPr lang="en-US" sz="1000" dirty="0" smtClean="0"/>
          </a:p>
          <a:p>
            <a:r>
              <a:rPr lang="en-US" sz="1000" dirty="0" smtClean="0"/>
              <a:t>Workshop and Webinar Planning</a:t>
            </a:r>
          </a:p>
          <a:p>
            <a:r>
              <a:rPr lang="en-US" sz="1000" dirty="0" smtClean="0"/>
              <a:t>Project Planning</a:t>
            </a:r>
          </a:p>
          <a:p>
            <a:r>
              <a:rPr lang="en-US" sz="1000" dirty="0" smtClean="0"/>
              <a:t>Project Reporting</a:t>
            </a:r>
          </a:p>
          <a:p>
            <a:r>
              <a:rPr lang="en-US" sz="1000" dirty="0" smtClean="0"/>
              <a:t>Presentation and Publication Recording and Drafting</a:t>
            </a:r>
          </a:p>
          <a:p>
            <a:r>
              <a:rPr lang="en-US" sz="1000" dirty="0" smtClean="0"/>
              <a:t>Evaluation Planning and Recording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89894" y="273658"/>
            <a:ext cx="2814438" cy="1708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Collaborative Uses</a:t>
            </a:r>
          </a:p>
          <a:p>
            <a:r>
              <a:rPr lang="en-US" sz="1100" dirty="0" smtClean="0"/>
              <a:t>(More detailed introduction)</a:t>
            </a:r>
          </a:p>
          <a:p>
            <a:endParaRPr lang="en-US" sz="1000" b="1" dirty="0" smtClean="0"/>
          </a:p>
          <a:p>
            <a:r>
              <a:rPr lang="en-US" sz="1000" b="1" dirty="0" smtClean="0"/>
              <a:t>Workspaces: Collaborative Uses</a:t>
            </a:r>
            <a:endParaRPr lang="en-US" sz="1000" dirty="0" smtClean="0"/>
          </a:p>
          <a:p>
            <a:r>
              <a:rPr lang="en-US" sz="1000" dirty="0" smtClean="0"/>
              <a:t>File storage and exchange</a:t>
            </a:r>
          </a:p>
          <a:p>
            <a:r>
              <a:rPr lang="en-US" sz="1000" dirty="0" smtClean="0"/>
              <a:t>Files embed alongside notes</a:t>
            </a:r>
          </a:p>
          <a:p>
            <a:r>
              <a:rPr lang="en-US" sz="1000" dirty="0" smtClean="0"/>
              <a:t>Facilitating Team or Small Group Work</a:t>
            </a:r>
          </a:p>
          <a:p>
            <a:r>
              <a:rPr lang="en-US" sz="1000" dirty="0" smtClean="0"/>
              <a:t>Notetaking for regular meeting notes</a:t>
            </a:r>
          </a:p>
          <a:p>
            <a:r>
              <a:rPr lang="en-US" sz="1000" dirty="0" smtClean="0"/>
              <a:t>Link to resources within and outside of your workspace</a:t>
            </a:r>
          </a:p>
        </p:txBody>
      </p:sp>
      <p:cxnSp>
        <p:nvCxnSpPr>
          <p:cNvPr id="19" name="Elbow Connector 18"/>
          <p:cNvCxnSpPr>
            <a:endCxn id="11" idx="0"/>
          </p:cNvCxnSpPr>
          <p:nvPr/>
        </p:nvCxnSpPr>
        <p:spPr>
          <a:xfrm flipV="1">
            <a:off x="5386682" y="273658"/>
            <a:ext cx="5110431" cy="840936"/>
          </a:xfrm>
          <a:prstGeom prst="bentConnector4">
            <a:avLst>
              <a:gd name="adj1" fmla="val 66407"/>
              <a:gd name="adj2" fmla="val 12718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4" idx="1"/>
            <a:endCxn id="5" idx="0"/>
          </p:cNvCxnSpPr>
          <p:nvPr/>
        </p:nvCxnSpPr>
        <p:spPr>
          <a:xfrm rot="10800000">
            <a:off x="1742230" y="281353"/>
            <a:ext cx="1801746" cy="1875506"/>
          </a:xfrm>
          <a:prstGeom prst="bentConnector4">
            <a:avLst>
              <a:gd name="adj1" fmla="val 10360"/>
              <a:gd name="adj2" fmla="val 11218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341274" y="4344440"/>
            <a:ext cx="2231894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Workspace Matrix</a:t>
            </a:r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dirty="0"/>
          </a:p>
          <a:p>
            <a:endParaRPr lang="en-US" sz="1200" dirty="0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6750"/>
              </p:ext>
            </p:extLst>
          </p:nvPr>
        </p:nvGraphicFramePr>
        <p:xfrm>
          <a:off x="5391323" y="4733035"/>
          <a:ext cx="2110155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385">
                  <a:extLst>
                    <a:ext uri="{9D8B030D-6E8A-4147-A177-3AD203B41FA5}">
                      <a16:colId xmlns:a16="http://schemas.microsoft.com/office/drawing/2014/main" val="352715147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1983062780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1882196363"/>
                    </a:ext>
                  </a:extLst>
                </a:gridCol>
              </a:tblGrid>
              <a:tr h="1438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Goal/Task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Expl</a:t>
                      </a:r>
                      <a:r>
                        <a:rPr lang="en-US" sz="900" dirty="0" smtClean="0"/>
                        <a:t>.</a:t>
                      </a:r>
                      <a:r>
                        <a:rPr lang="en-US" sz="900" baseline="0" dirty="0" smtClean="0"/>
                        <a:t> How workspace can help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Example/</a:t>
                      </a:r>
                    </a:p>
                    <a:p>
                      <a:r>
                        <a:rPr lang="en-US" sz="900" dirty="0" smtClean="0"/>
                        <a:t>Template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8761"/>
                  </a:ext>
                </a:extLst>
              </a:tr>
              <a:tr h="14380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File</a:t>
                      </a:r>
                      <a:r>
                        <a:rPr lang="en-US" sz="900" baseline="0" dirty="0" smtClean="0"/>
                        <a:t> Sharing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…..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Page that shows</a:t>
                      </a:r>
                      <a:r>
                        <a:rPr lang="en-US" sz="900" baseline="0" dirty="0" smtClean="0"/>
                        <a:t> shared files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133942"/>
                  </a:ext>
                </a:extLst>
              </a:tr>
            </a:tbl>
          </a:graphicData>
        </a:graphic>
      </p:graphicFrame>
      <p:cxnSp>
        <p:nvCxnSpPr>
          <p:cNvPr id="49" name="Elbow Connector 48"/>
          <p:cNvCxnSpPr>
            <a:stCxn id="52" idx="3"/>
            <a:endCxn id="37" idx="0"/>
          </p:cNvCxnSpPr>
          <p:nvPr/>
        </p:nvCxnSpPr>
        <p:spPr>
          <a:xfrm>
            <a:off x="5652582" y="3823618"/>
            <a:ext cx="804639" cy="520822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348615" y="3755674"/>
            <a:ext cx="1303967" cy="1358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28894" y="2388812"/>
            <a:ext cx="1314787" cy="795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756139" y="2609115"/>
            <a:ext cx="1314787" cy="7953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1129474" y="2914052"/>
            <a:ext cx="1314787" cy="7953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413532" y="3146146"/>
            <a:ext cx="1314787" cy="7953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9360427" y="2411600"/>
            <a:ext cx="2199425" cy="1552699"/>
            <a:chOff x="313819" y="2175082"/>
            <a:chExt cx="2199425" cy="1552699"/>
          </a:xfrm>
        </p:grpSpPr>
        <p:sp>
          <p:nvSpPr>
            <p:cNvPr id="68" name="Rectangle 67"/>
            <p:cNvSpPr/>
            <p:nvPr/>
          </p:nvSpPr>
          <p:spPr>
            <a:xfrm>
              <a:off x="313819" y="2175082"/>
              <a:ext cx="1314787" cy="7953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41064" y="2395385"/>
              <a:ext cx="1314787" cy="7953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914399" y="2700322"/>
              <a:ext cx="1314787" cy="7953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198457" y="2932416"/>
              <a:ext cx="1314787" cy="7953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313819" y="2055351"/>
            <a:ext cx="27142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Example/Template Pages of the topics listed</a:t>
            </a:r>
            <a:endParaRPr lang="en-US" sz="1100" dirty="0"/>
          </a:p>
        </p:txBody>
      </p:sp>
      <p:sp>
        <p:nvSpPr>
          <p:cNvPr id="73" name="TextBox 72"/>
          <p:cNvSpPr txBox="1"/>
          <p:nvPr/>
        </p:nvSpPr>
        <p:spPr>
          <a:xfrm>
            <a:off x="9032700" y="2026764"/>
            <a:ext cx="27142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Example/Template Pages of the topics listed</a:t>
            </a:r>
            <a:endParaRPr lang="en-US" sz="1100" dirty="0"/>
          </a:p>
        </p:txBody>
      </p:sp>
      <p:grpSp>
        <p:nvGrpSpPr>
          <p:cNvPr id="91" name="Group 90"/>
          <p:cNvGrpSpPr/>
          <p:nvPr/>
        </p:nvGrpSpPr>
        <p:grpSpPr>
          <a:xfrm>
            <a:off x="59983" y="1060487"/>
            <a:ext cx="486960" cy="1726007"/>
            <a:chOff x="183961" y="1623195"/>
            <a:chExt cx="344933" cy="1163300"/>
          </a:xfrm>
        </p:grpSpPr>
        <p:cxnSp>
          <p:nvCxnSpPr>
            <p:cNvPr id="87" name="Elbow Connector 86"/>
            <p:cNvCxnSpPr>
              <a:endCxn id="62" idx="1"/>
            </p:cNvCxnSpPr>
            <p:nvPr/>
          </p:nvCxnSpPr>
          <p:spPr>
            <a:xfrm rot="16200000" flipH="1">
              <a:off x="-225222" y="2032379"/>
              <a:ext cx="1163300" cy="344932"/>
            </a:xfrm>
            <a:prstGeom prst="bentConnector2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83961" y="1623195"/>
              <a:ext cx="214294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143464" y="1223708"/>
            <a:ext cx="624849" cy="2100754"/>
            <a:chOff x="183961" y="1623194"/>
            <a:chExt cx="344933" cy="1163301"/>
          </a:xfrm>
        </p:grpSpPr>
        <p:cxnSp>
          <p:nvCxnSpPr>
            <p:cNvPr id="94" name="Elbow Connector 93"/>
            <p:cNvCxnSpPr/>
            <p:nvPr/>
          </p:nvCxnSpPr>
          <p:spPr>
            <a:xfrm rot="16200000" flipH="1">
              <a:off x="-225222" y="2032379"/>
              <a:ext cx="1163300" cy="344932"/>
            </a:xfrm>
            <a:prstGeom prst="bentConnector2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V="1">
              <a:off x="183961" y="1623194"/>
              <a:ext cx="120921" cy="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225525" y="1376108"/>
            <a:ext cx="903951" cy="2253291"/>
            <a:chOff x="183961" y="1623194"/>
            <a:chExt cx="499003" cy="1197182"/>
          </a:xfrm>
        </p:grpSpPr>
        <p:cxnSp>
          <p:nvCxnSpPr>
            <p:cNvPr id="98" name="Elbow Connector 97"/>
            <p:cNvCxnSpPr/>
            <p:nvPr/>
          </p:nvCxnSpPr>
          <p:spPr>
            <a:xfrm rot="16200000" flipH="1">
              <a:off x="-165128" y="1972284"/>
              <a:ext cx="1197182" cy="499002"/>
            </a:xfrm>
            <a:prstGeom prst="bentConnector3">
              <a:avLst>
                <a:gd name="adj1" fmla="val 99945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83961" y="1623195"/>
              <a:ext cx="75621" cy="599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Rectangle 103"/>
          <p:cNvSpPr/>
          <p:nvPr/>
        </p:nvSpPr>
        <p:spPr>
          <a:xfrm>
            <a:off x="546943" y="2394244"/>
            <a:ext cx="1215397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/>
              <a:t>Workshop and Webinar Planning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775095" y="2649447"/>
            <a:ext cx="692818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 smtClean="0"/>
              <a:t>Project Planning</a:t>
            </a:r>
            <a:endParaRPr lang="en-US" sz="600" dirty="0"/>
          </a:p>
        </p:txBody>
      </p:sp>
      <p:sp>
        <p:nvSpPr>
          <p:cNvPr id="107" name="Rectangle 106"/>
          <p:cNvSpPr/>
          <p:nvPr/>
        </p:nvSpPr>
        <p:spPr>
          <a:xfrm>
            <a:off x="1143820" y="2941601"/>
            <a:ext cx="73129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 smtClean="0"/>
              <a:t>Project Reporting</a:t>
            </a:r>
            <a:endParaRPr lang="en-US" sz="600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8854014" y="1071765"/>
            <a:ext cx="486960" cy="1726007"/>
            <a:chOff x="183961" y="1623195"/>
            <a:chExt cx="344933" cy="1163300"/>
          </a:xfrm>
        </p:grpSpPr>
        <p:cxnSp>
          <p:nvCxnSpPr>
            <p:cNvPr id="109" name="Elbow Connector 108"/>
            <p:cNvCxnSpPr/>
            <p:nvPr/>
          </p:nvCxnSpPr>
          <p:spPr>
            <a:xfrm rot="16200000" flipH="1">
              <a:off x="-225222" y="2032379"/>
              <a:ext cx="1163300" cy="344932"/>
            </a:xfrm>
            <a:prstGeom prst="bentConnector2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183961" y="1623195"/>
              <a:ext cx="214294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8942906" y="1234986"/>
            <a:ext cx="624849" cy="2100754"/>
            <a:chOff x="183961" y="1623194"/>
            <a:chExt cx="344933" cy="1163301"/>
          </a:xfrm>
        </p:grpSpPr>
        <p:cxnSp>
          <p:nvCxnSpPr>
            <p:cNvPr id="112" name="Elbow Connector 111"/>
            <p:cNvCxnSpPr/>
            <p:nvPr/>
          </p:nvCxnSpPr>
          <p:spPr>
            <a:xfrm rot="16200000" flipH="1">
              <a:off x="-225222" y="2032379"/>
              <a:ext cx="1163300" cy="344932"/>
            </a:xfrm>
            <a:prstGeom prst="bentConnector2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183961" y="1623194"/>
              <a:ext cx="120921" cy="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>
            <a:off x="9030375" y="1387386"/>
            <a:ext cx="903951" cy="2253291"/>
            <a:chOff x="183961" y="1623194"/>
            <a:chExt cx="499003" cy="1197182"/>
          </a:xfrm>
        </p:grpSpPr>
        <p:cxnSp>
          <p:nvCxnSpPr>
            <p:cNvPr id="115" name="Elbow Connector 114"/>
            <p:cNvCxnSpPr/>
            <p:nvPr/>
          </p:nvCxnSpPr>
          <p:spPr>
            <a:xfrm rot="16200000" flipH="1">
              <a:off x="-165128" y="1972284"/>
              <a:ext cx="1197182" cy="499002"/>
            </a:xfrm>
            <a:prstGeom prst="bentConnector3">
              <a:avLst>
                <a:gd name="adj1" fmla="val 99945"/>
              </a:avLst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183961" y="1623195"/>
              <a:ext cx="75621" cy="599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>
            <a:off x="362512" y="3033969"/>
            <a:ext cx="363267" cy="1726007"/>
            <a:chOff x="183961" y="1623195"/>
            <a:chExt cx="344933" cy="1163300"/>
          </a:xfrm>
        </p:grpSpPr>
        <p:cxnSp>
          <p:nvCxnSpPr>
            <p:cNvPr id="118" name="Elbow Connector 117"/>
            <p:cNvCxnSpPr/>
            <p:nvPr/>
          </p:nvCxnSpPr>
          <p:spPr>
            <a:xfrm rot="16200000" flipH="1">
              <a:off x="-225222" y="2032379"/>
              <a:ext cx="1163300" cy="344932"/>
            </a:xfrm>
            <a:prstGeom prst="bentConnector2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183961" y="1623195"/>
              <a:ext cx="175123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Rectangle 120"/>
          <p:cNvSpPr/>
          <p:nvPr/>
        </p:nvSpPr>
        <p:spPr>
          <a:xfrm>
            <a:off x="750729" y="4570193"/>
            <a:ext cx="1314787" cy="795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1013527" y="4882305"/>
            <a:ext cx="1314787" cy="795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1217716" y="5218576"/>
            <a:ext cx="1314787" cy="795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671673" y="4290331"/>
            <a:ext cx="2302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Evolution of a workspace</a:t>
            </a:r>
            <a:endParaRPr lang="en-US" sz="1400" dirty="0"/>
          </a:p>
        </p:txBody>
      </p:sp>
      <p:sp>
        <p:nvSpPr>
          <p:cNvPr id="125" name="TextBox 124"/>
          <p:cNvSpPr txBox="1"/>
          <p:nvPr/>
        </p:nvSpPr>
        <p:spPr>
          <a:xfrm>
            <a:off x="768313" y="4598108"/>
            <a:ext cx="69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Step 1</a:t>
            </a:r>
            <a:endParaRPr lang="en-US" sz="1400" dirty="0"/>
          </a:p>
        </p:txBody>
      </p:sp>
      <p:sp>
        <p:nvSpPr>
          <p:cNvPr id="126" name="TextBox 125"/>
          <p:cNvSpPr txBox="1"/>
          <p:nvPr/>
        </p:nvSpPr>
        <p:spPr>
          <a:xfrm>
            <a:off x="988904" y="4910799"/>
            <a:ext cx="69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Step 3</a:t>
            </a:r>
            <a:endParaRPr lang="en-US" sz="1400" dirty="0"/>
          </a:p>
        </p:txBody>
      </p:sp>
      <p:sp>
        <p:nvSpPr>
          <p:cNvPr id="127" name="TextBox 126"/>
          <p:cNvSpPr txBox="1"/>
          <p:nvPr/>
        </p:nvSpPr>
        <p:spPr>
          <a:xfrm>
            <a:off x="1266995" y="5219893"/>
            <a:ext cx="69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Step 4</a:t>
            </a:r>
            <a:endParaRPr lang="en-US" sz="1400" dirty="0"/>
          </a:p>
        </p:txBody>
      </p:sp>
      <p:sp>
        <p:nvSpPr>
          <p:cNvPr id="128" name="Rectangle 127"/>
          <p:cNvSpPr/>
          <p:nvPr/>
        </p:nvSpPr>
        <p:spPr>
          <a:xfrm>
            <a:off x="2736692" y="5259040"/>
            <a:ext cx="1314787" cy="795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Final Product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0" name="Right Arrow 129"/>
          <p:cNvSpPr/>
          <p:nvPr/>
        </p:nvSpPr>
        <p:spPr>
          <a:xfrm>
            <a:off x="2562706" y="5527670"/>
            <a:ext cx="163164" cy="15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8740666" y="4570193"/>
            <a:ext cx="1314787" cy="795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9003464" y="4882305"/>
            <a:ext cx="1314787" cy="795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9207653" y="5218576"/>
            <a:ext cx="1314787" cy="795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8661609" y="4290331"/>
            <a:ext cx="3452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Evolution of an activity workspace</a:t>
            </a:r>
            <a:endParaRPr lang="en-US" sz="1400" dirty="0"/>
          </a:p>
        </p:txBody>
      </p:sp>
      <p:sp>
        <p:nvSpPr>
          <p:cNvPr id="138" name="TextBox 137"/>
          <p:cNvSpPr txBox="1"/>
          <p:nvPr/>
        </p:nvSpPr>
        <p:spPr>
          <a:xfrm>
            <a:off x="8758250" y="4598108"/>
            <a:ext cx="69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Step 1</a:t>
            </a:r>
            <a:endParaRPr lang="en-US" sz="1400" dirty="0"/>
          </a:p>
        </p:txBody>
      </p:sp>
      <p:sp>
        <p:nvSpPr>
          <p:cNvPr id="139" name="TextBox 138"/>
          <p:cNvSpPr txBox="1"/>
          <p:nvPr/>
        </p:nvSpPr>
        <p:spPr>
          <a:xfrm>
            <a:off x="8978841" y="4910799"/>
            <a:ext cx="69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Step 3</a:t>
            </a:r>
            <a:endParaRPr lang="en-US" sz="1400" dirty="0"/>
          </a:p>
        </p:txBody>
      </p:sp>
      <p:sp>
        <p:nvSpPr>
          <p:cNvPr id="140" name="TextBox 139"/>
          <p:cNvSpPr txBox="1"/>
          <p:nvPr/>
        </p:nvSpPr>
        <p:spPr>
          <a:xfrm>
            <a:off x="9256932" y="5219893"/>
            <a:ext cx="69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Step 4</a:t>
            </a:r>
            <a:endParaRPr lang="en-US" sz="1400" dirty="0"/>
          </a:p>
        </p:txBody>
      </p:sp>
      <p:sp>
        <p:nvSpPr>
          <p:cNvPr id="141" name="Rectangle 140"/>
          <p:cNvSpPr/>
          <p:nvPr/>
        </p:nvSpPr>
        <p:spPr>
          <a:xfrm>
            <a:off x="10726629" y="5259040"/>
            <a:ext cx="1314787" cy="795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Final Product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2" name="Right Arrow 141"/>
          <p:cNvSpPr/>
          <p:nvPr/>
        </p:nvSpPr>
        <p:spPr>
          <a:xfrm>
            <a:off x="10552643" y="5527670"/>
            <a:ext cx="163164" cy="15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9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235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Carleton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Haveles</dc:creator>
  <cp:lastModifiedBy>Andrew Haveles</cp:lastModifiedBy>
  <cp:revision>5</cp:revision>
  <dcterms:created xsi:type="dcterms:W3CDTF">2018-07-10T14:54:03Z</dcterms:created>
  <dcterms:modified xsi:type="dcterms:W3CDTF">2018-07-10T15:27:11Z</dcterms:modified>
</cp:coreProperties>
</file>