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256" r:id="rId2"/>
    <p:sldId id="286" r:id="rId3"/>
    <p:sldId id="271" r:id="rId4"/>
    <p:sldId id="280" r:id="rId5"/>
    <p:sldId id="281" r:id="rId6"/>
    <p:sldId id="257" r:id="rId7"/>
    <p:sldId id="267" r:id="rId8"/>
    <p:sldId id="265" r:id="rId9"/>
    <p:sldId id="279" r:id="rId10"/>
    <p:sldId id="275" r:id="rId11"/>
    <p:sldId id="283" r:id="rId12"/>
    <p:sldId id="284" r:id="rId13"/>
    <p:sldId id="293" r:id="rId14"/>
    <p:sldId id="27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b Bragg" initials="" lastIdx="3"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B7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28" autoAdjust="0"/>
    <p:restoredTop sz="96495" autoAdjust="0"/>
  </p:normalViewPr>
  <p:slideViewPr>
    <p:cSldViewPr>
      <p:cViewPr varScale="1">
        <p:scale>
          <a:sx n="77" d="100"/>
          <a:sy n="77" d="100"/>
        </p:scale>
        <p:origin x="-208" y="-10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printerSettings" Target="printerSettings/printerSettings1.bin"/><Relationship Id="rId18" Type="http://schemas.openxmlformats.org/officeDocument/2006/relationships/commentAuthors" Target="commentAuthors.xml"/><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ED3452-7EC1-7646-83DC-39797FE12A62}" type="doc">
      <dgm:prSet loTypeId="urn:microsoft.com/office/officeart/2005/8/layout/cycle7" loCatId="" qsTypeId="urn:microsoft.com/office/officeart/2005/8/quickstyle/simple4" qsCatId="simple" csTypeId="urn:microsoft.com/office/officeart/2005/8/colors/colorful1" csCatId="colorful" phldr="1"/>
      <dgm:spPr/>
      <dgm:t>
        <a:bodyPr/>
        <a:lstStyle/>
        <a:p>
          <a:endParaRPr lang="en-US"/>
        </a:p>
      </dgm:t>
    </dgm:pt>
    <dgm:pt modelId="{E43AAF0D-CD41-3547-986E-EE3B18AFB88E}">
      <dgm:prSet/>
      <dgm:spPr>
        <a:solidFill>
          <a:srgbClr val="000000"/>
        </a:solidFill>
      </dgm:spPr>
      <dgm:t>
        <a:bodyPr/>
        <a:lstStyle/>
        <a:p>
          <a:pPr rtl="0"/>
          <a:r>
            <a:rPr lang="en-US" b="1" dirty="0" smtClean="0"/>
            <a:t>Change Agents </a:t>
          </a:r>
          <a:r>
            <a:rPr lang="en-US" b="1" dirty="0"/>
            <a:t>learn from research</a:t>
          </a:r>
        </a:p>
      </dgm:t>
    </dgm:pt>
    <dgm:pt modelId="{6B65E505-211F-C04F-85BC-E8426A70C335}" type="parTrans" cxnId="{40548651-02E4-0947-923F-824C55BBD2BF}">
      <dgm:prSet/>
      <dgm:spPr/>
      <dgm:t>
        <a:bodyPr/>
        <a:lstStyle/>
        <a:p>
          <a:endParaRPr lang="en-US"/>
        </a:p>
      </dgm:t>
    </dgm:pt>
    <dgm:pt modelId="{7C90769A-A0C3-704B-9C9C-970F1163891D}" type="sibTrans" cxnId="{40548651-02E4-0947-923F-824C55BBD2BF}">
      <dgm:prSet/>
      <dgm:spPr>
        <a:solidFill>
          <a:srgbClr val="000000"/>
        </a:solidFill>
      </dgm:spPr>
      <dgm:t>
        <a:bodyPr/>
        <a:lstStyle/>
        <a:p>
          <a:endParaRPr lang="en-US"/>
        </a:p>
      </dgm:t>
    </dgm:pt>
    <dgm:pt modelId="{41143C55-F0DF-7740-B90E-A154516F66AA}">
      <dgm:prSet/>
      <dgm:spPr>
        <a:solidFill>
          <a:srgbClr val="000000"/>
        </a:solidFill>
      </dgm:spPr>
      <dgm:t>
        <a:bodyPr/>
        <a:lstStyle/>
        <a:p>
          <a:pPr rtl="0"/>
          <a:r>
            <a:rPr lang="en-US" b="1" dirty="0" smtClean="0"/>
            <a:t>Change Agents make </a:t>
          </a:r>
          <a:r>
            <a:rPr lang="en-US" b="1" dirty="0"/>
            <a:t>changes in their own practice</a:t>
          </a:r>
          <a:endParaRPr lang="en-US" dirty="0"/>
        </a:p>
      </dgm:t>
    </dgm:pt>
    <dgm:pt modelId="{F432C5DD-6181-DA4C-8BD4-866FA3F422B2}" type="parTrans" cxnId="{5A8CED8A-6CFD-714B-922F-E68868E154FF}">
      <dgm:prSet/>
      <dgm:spPr/>
      <dgm:t>
        <a:bodyPr/>
        <a:lstStyle/>
        <a:p>
          <a:endParaRPr lang="en-US"/>
        </a:p>
      </dgm:t>
    </dgm:pt>
    <dgm:pt modelId="{BABEC2E8-C8FE-B947-807E-3ABB1BBFED6E}" type="sibTrans" cxnId="{5A8CED8A-6CFD-714B-922F-E68868E154FF}">
      <dgm:prSet/>
      <dgm:spPr>
        <a:solidFill>
          <a:srgbClr val="000000"/>
        </a:solidFill>
      </dgm:spPr>
      <dgm:t>
        <a:bodyPr/>
        <a:lstStyle/>
        <a:p>
          <a:endParaRPr lang="en-US"/>
        </a:p>
      </dgm:t>
    </dgm:pt>
    <dgm:pt modelId="{3969F841-2EDB-F34A-A04D-09D4F93EDE99}">
      <dgm:prSet/>
      <dgm:spPr>
        <a:solidFill>
          <a:srgbClr val="000000"/>
        </a:solidFill>
      </dgm:spPr>
      <dgm:t>
        <a:bodyPr/>
        <a:lstStyle/>
        <a:p>
          <a:pPr rtl="0"/>
          <a:r>
            <a:rPr lang="en-US" b="1" dirty="0" smtClean="0"/>
            <a:t>Change Agents </a:t>
          </a:r>
          <a:r>
            <a:rPr lang="en-US" b="1" dirty="0"/>
            <a:t>share what they are learning with the geoscience education community</a:t>
          </a:r>
        </a:p>
      </dgm:t>
    </dgm:pt>
    <dgm:pt modelId="{D72BBBE9-EEB7-9D47-9481-37009097BFE5}" type="parTrans" cxnId="{0474EB35-1F75-6E4A-B321-BD110D44E5DE}">
      <dgm:prSet/>
      <dgm:spPr/>
      <dgm:t>
        <a:bodyPr/>
        <a:lstStyle/>
        <a:p>
          <a:endParaRPr lang="en-US"/>
        </a:p>
      </dgm:t>
    </dgm:pt>
    <dgm:pt modelId="{91C995A9-926F-8C46-890B-2A5DB491B282}" type="sibTrans" cxnId="{0474EB35-1F75-6E4A-B321-BD110D44E5DE}">
      <dgm:prSet/>
      <dgm:spPr>
        <a:solidFill>
          <a:srgbClr val="000000"/>
        </a:solidFill>
      </dgm:spPr>
      <dgm:t>
        <a:bodyPr/>
        <a:lstStyle/>
        <a:p>
          <a:endParaRPr lang="en-US"/>
        </a:p>
      </dgm:t>
    </dgm:pt>
    <dgm:pt modelId="{DFE8A1FA-AFA6-F147-A8CD-7CE9E3F94217}" type="pres">
      <dgm:prSet presAssocID="{D2ED3452-7EC1-7646-83DC-39797FE12A62}" presName="Name0" presStyleCnt="0">
        <dgm:presLayoutVars>
          <dgm:dir/>
          <dgm:resizeHandles val="exact"/>
        </dgm:presLayoutVars>
      </dgm:prSet>
      <dgm:spPr/>
      <dgm:t>
        <a:bodyPr/>
        <a:lstStyle/>
        <a:p>
          <a:endParaRPr lang="en-US"/>
        </a:p>
      </dgm:t>
    </dgm:pt>
    <dgm:pt modelId="{4259D2D0-ABF8-D247-AA47-A9E458180576}" type="pres">
      <dgm:prSet presAssocID="{E43AAF0D-CD41-3547-986E-EE3B18AFB88E}" presName="node" presStyleLbl="node1" presStyleIdx="0" presStyleCnt="3" custRadScaleRad="74334" custRadScaleInc="3482">
        <dgm:presLayoutVars>
          <dgm:bulletEnabled val="1"/>
        </dgm:presLayoutVars>
      </dgm:prSet>
      <dgm:spPr/>
      <dgm:t>
        <a:bodyPr/>
        <a:lstStyle/>
        <a:p>
          <a:endParaRPr lang="en-US"/>
        </a:p>
      </dgm:t>
    </dgm:pt>
    <dgm:pt modelId="{C9CEDB83-352E-FF4D-8E56-C2A46BB7643C}" type="pres">
      <dgm:prSet presAssocID="{7C90769A-A0C3-704B-9C9C-970F1163891D}" presName="sibTrans" presStyleLbl="sibTrans2D1" presStyleIdx="0" presStyleCnt="3"/>
      <dgm:spPr/>
      <dgm:t>
        <a:bodyPr/>
        <a:lstStyle/>
        <a:p>
          <a:endParaRPr lang="en-US"/>
        </a:p>
      </dgm:t>
    </dgm:pt>
    <dgm:pt modelId="{7A26EFDB-FB33-DC44-B5CC-EF411CBC7B3E}" type="pres">
      <dgm:prSet presAssocID="{7C90769A-A0C3-704B-9C9C-970F1163891D}" presName="connectorText" presStyleLbl="sibTrans2D1" presStyleIdx="0" presStyleCnt="3"/>
      <dgm:spPr/>
      <dgm:t>
        <a:bodyPr/>
        <a:lstStyle/>
        <a:p>
          <a:endParaRPr lang="en-US"/>
        </a:p>
      </dgm:t>
    </dgm:pt>
    <dgm:pt modelId="{3C2EDDA5-70D0-B84F-A939-5F8E2E48E083}" type="pres">
      <dgm:prSet presAssocID="{41143C55-F0DF-7740-B90E-A154516F66AA}" presName="node" presStyleLbl="node1" presStyleIdx="1" presStyleCnt="3">
        <dgm:presLayoutVars>
          <dgm:bulletEnabled val="1"/>
        </dgm:presLayoutVars>
      </dgm:prSet>
      <dgm:spPr/>
      <dgm:t>
        <a:bodyPr/>
        <a:lstStyle/>
        <a:p>
          <a:endParaRPr lang="en-US"/>
        </a:p>
      </dgm:t>
    </dgm:pt>
    <dgm:pt modelId="{F78765F5-6FD6-9242-9861-889EB332552B}" type="pres">
      <dgm:prSet presAssocID="{BABEC2E8-C8FE-B947-807E-3ABB1BBFED6E}" presName="sibTrans" presStyleLbl="sibTrans2D1" presStyleIdx="1" presStyleCnt="3"/>
      <dgm:spPr/>
      <dgm:t>
        <a:bodyPr/>
        <a:lstStyle/>
        <a:p>
          <a:endParaRPr lang="en-US"/>
        </a:p>
      </dgm:t>
    </dgm:pt>
    <dgm:pt modelId="{CCAFF8DE-2EEE-E84E-8D65-ABC11D5D80FF}" type="pres">
      <dgm:prSet presAssocID="{BABEC2E8-C8FE-B947-807E-3ABB1BBFED6E}" presName="connectorText" presStyleLbl="sibTrans2D1" presStyleIdx="1" presStyleCnt="3"/>
      <dgm:spPr/>
      <dgm:t>
        <a:bodyPr/>
        <a:lstStyle/>
        <a:p>
          <a:endParaRPr lang="en-US"/>
        </a:p>
      </dgm:t>
    </dgm:pt>
    <dgm:pt modelId="{21060E44-559D-4F48-BE6D-489DB918F304}" type="pres">
      <dgm:prSet presAssocID="{3969F841-2EDB-F34A-A04D-09D4F93EDE99}" presName="node" presStyleLbl="node1" presStyleIdx="2" presStyleCnt="3">
        <dgm:presLayoutVars>
          <dgm:bulletEnabled val="1"/>
        </dgm:presLayoutVars>
      </dgm:prSet>
      <dgm:spPr/>
      <dgm:t>
        <a:bodyPr/>
        <a:lstStyle/>
        <a:p>
          <a:endParaRPr lang="en-US"/>
        </a:p>
      </dgm:t>
    </dgm:pt>
    <dgm:pt modelId="{59050B00-84CD-6943-9811-39ECBFC9717B}" type="pres">
      <dgm:prSet presAssocID="{91C995A9-926F-8C46-890B-2A5DB491B282}" presName="sibTrans" presStyleLbl="sibTrans2D1" presStyleIdx="2" presStyleCnt="3"/>
      <dgm:spPr/>
      <dgm:t>
        <a:bodyPr/>
        <a:lstStyle/>
        <a:p>
          <a:endParaRPr lang="en-US"/>
        </a:p>
      </dgm:t>
    </dgm:pt>
    <dgm:pt modelId="{C8D6D445-CC3B-754B-AF67-CB55548D5DC5}" type="pres">
      <dgm:prSet presAssocID="{91C995A9-926F-8C46-890B-2A5DB491B282}" presName="connectorText" presStyleLbl="sibTrans2D1" presStyleIdx="2" presStyleCnt="3"/>
      <dgm:spPr/>
      <dgm:t>
        <a:bodyPr/>
        <a:lstStyle/>
        <a:p>
          <a:endParaRPr lang="en-US"/>
        </a:p>
      </dgm:t>
    </dgm:pt>
  </dgm:ptLst>
  <dgm:cxnLst>
    <dgm:cxn modelId="{BA7E5D0D-AE8E-474F-A0C8-12E08971E949}" type="presOf" srcId="{7C90769A-A0C3-704B-9C9C-970F1163891D}" destId="{7A26EFDB-FB33-DC44-B5CC-EF411CBC7B3E}" srcOrd="1" destOrd="0" presId="urn:microsoft.com/office/officeart/2005/8/layout/cycle7"/>
    <dgm:cxn modelId="{007481E8-97C2-4C86-96BC-024A9D97A579}" type="presOf" srcId="{D2ED3452-7EC1-7646-83DC-39797FE12A62}" destId="{DFE8A1FA-AFA6-F147-A8CD-7CE9E3F94217}" srcOrd="0" destOrd="0" presId="urn:microsoft.com/office/officeart/2005/8/layout/cycle7"/>
    <dgm:cxn modelId="{99A3C5F5-576F-44A7-B28D-DF4A32C0CD22}" type="presOf" srcId="{3969F841-2EDB-F34A-A04D-09D4F93EDE99}" destId="{21060E44-559D-4F48-BE6D-489DB918F304}" srcOrd="0" destOrd="0" presId="urn:microsoft.com/office/officeart/2005/8/layout/cycle7"/>
    <dgm:cxn modelId="{0474EB35-1F75-6E4A-B321-BD110D44E5DE}" srcId="{D2ED3452-7EC1-7646-83DC-39797FE12A62}" destId="{3969F841-2EDB-F34A-A04D-09D4F93EDE99}" srcOrd="2" destOrd="0" parTransId="{D72BBBE9-EEB7-9D47-9481-37009097BFE5}" sibTransId="{91C995A9-926F-8C46-890B-2A5DB491B282}"/>
    <dgm:cxn modelId="{5A8CED8A-6CFD-714B-922F-E68868E154FF}" srcId="{D2ED3452-7EC1-7646-83DC-39797FE12A62}" destId="{41143C55-F0DF-7740-B90E-A154516F66AA}" srcOrd="1" destOrd="0" parTransId="{F432C5DD-6181-DA4C-8BD4-866FA3F422B2}" sibTransId="{BABEC2E8-C8FE-B947-807E-3ABB1BBFED6E}"/>
    <dgm:cxn modelId="{40548651-02E4-0947-923F-824C55BBD2BF}" srcId="{D2ED3452-7EC1-7646-83DC-39797FE12A62}" destId="{E43AAF0D-CD41-3547-986E-EE3B18AFB88E}" srcOrd="0" destOrd="0" parTransId="{6B65E505-211F-C04F-85BC-E8426A70C335}" sibTransId="{7C90769A-A0C3-704B-9C9C-970F1163891D}"/>
    <dgm:cxn modelId="{FD2DB9AE-9F17-46AE-952D-F0592579B4B3}" type="presOf" srcId="{BABEC2E8-C8FE-B947-807E-3ABB1BBFED6E}" destId="{CCAFF8DE-2EEE-E84E-8D65-ABC11D5D80FF}" srcOrd="1" destOrd="0" presId="urn:microsoft.com/office/officeart/2005/8/layout/cycle7"/>
    <dgm:cxn modelId="{AC0D13B7-8023-43E8-8E47-A9A971B284C0}" type="presOf" srcId="{BABEC2E8-C8FE-B947-807E-3ABB1BBFED6E}" destId="{F78765F5-6FD6-9242-9861-889EB332552B}" srcOrd="0" destOrd="0" presId="urn:microsoft.com/office/officeart/2005/8/layout/cycle7"/>
    <dgm:cxn modelId="{0801C910-C515-49B3-8870-018E1B2A636A}" type="presOf" srcId="{E43AAF0D-CD41-3547-986E-EE3B18AFB88E}" destId="{4259D2D0-ABF8-D247-AA47-A9E458180576}" srcOrd="0" destOrd="0" presId="urn:microsoft.com/office/officeart/2005/8/layout/cycle7"/>
    <dgm:cxn modelId="{7FCF2E08-E318-4AA5-98BF-D91FB5E007B2}" type="presOf" srcId="{91C995A9-926F-8C46-890B-2A5DB491B282}" destId="{C8D6D445-CC3B-754B-AF67-CB55548D5DC5}" srcOrd="1" destOrd="0" presId="urn:microsoft.com/office/officeart/2005/8/layout/cycle7"/>
    <dgm:cxn modelId="{7DA3121C-7783-4884-B8D7-DBD547264896}" type="presOf" srcId="{91C995A9-926F-8C46-890B-2A5DB491B282}" destId="{59050B00-84CD-6943-9811-39ECBFC9717B}" srcOrd="0" destOrd="0" presId="urn:microsoft.com/office/officeart/2005/8/layout/cycle7"/>
    <dgm:cxn modelId="{FFFD8B30-B311-48D7-98C4-99E3E659E975}" type="presOf" srcId="{41143C55-F0DF-7740-B90E-A154516F66AA}" destId="{3C2EDDA5-70D0-B84F-A939-5F8E2E48E083}" srcOrd="0" destOrd="0" presId="urn:microsoft.com/office/officeart/2005/8/layout/cycle7"/>
    <dgm:cxn modelId="{8BCAE168-A24C-448E-B6BD-CF9D4E31B4D3}" type="presOf" srcId="{7C90769A-A0C3-704B-9C9C-970F1163891D}" destId="{C9CEDB83-352E-FF4D-8E56-C2A46BB7643C}" srcOrd="0" destOrd="0" presId="urn:microsoft.com/office/officeart/2005/8/layout/cycle7"/>
    <dgm:cxn modelId="{8A2A1929-99A4-4C14-B9C8-3F9EC1B10824}" type="presParOf" srcId="{DFE8A1FA-AFA6-F147-A8CD-7CE9E3F94217}" destId="{4259D2D0-ABF8-D247-AA47-A9E458180576}" srcOrd="0" destOrd="0" presId="urn:microsoft.com/office/officeart/2005/8/layout/cycle7"/>
    <dgm:cxn modelId="{81BDF36A-32A3-4F05-8D90-A4995C6E4149}" type="presParOf" srcId="{DFE8A1FA-AFA6-F147-A8CD-7CE9E3F94217}" destId="{C9CEDB83-352E-FF4D-8E56-C2A46BB7643C}" srcOrd="1" destOrd="0" presId="urn:microsoft.com/office/officeart/2005/8/layout/cycle7"/>
    <dgm:cxn modelId="{7E3D9AFE-7DFA-42AF-8FA5-754510F2E8EB}" type="presParOf" srcId="{C9CEDB83-352E-FF4D-8E56-C2A46BB7643C}" destId="{7A26EFDB-FB33-DC44-B5CC-EF411CBC7B3E}" srcOrd="0" destOrd="0" presId="urn:microsoft.com/office/officeart/2005/8/layout/cycle7"/>
    <dgm:cxn modelId="{374F4164-82B1-4794-A164-54A8763C8238}" type="presParOf" srcId="{DFE8A1FA-AFA6-F147-A8CD-7CE9E3F94217}" destId="{3C2EDDA5-70D0-B84F-A939-5F8E2E48E083}" srcOrd="2" destOrd="0" presId="urn:microsoft.com/office/officeart/2005/8/layout/cycle7"/>
    <dgm:cxn modelId="{2D5ADF19-073E-4E42-9F1B-75E48C8D283A}" type="presParOf" srcId="{DFE8A1FA-AFA6-F147-A8CD-7CE9E3F94217}" destId="{F78765F5-6FD6-9242-9861-889EB332552B}" srcOrd="3" destOrd="0" presId="urn:microsoft.com/office/officeart/2005/8/layout/cycle7"/>
    <dgm:cxn modelId="{94937569-FCC0-4AE9-B89F-67711C79BE04}" type="presParOf" srcId="{F78765F5-6FD6-9242-9861-889EB332552B}" destId="{CCAFF8DE-2EEE-E84E-8D65-ABC11D5D80FF}" srcOrd="0" destOrd="0" presId="urn:microsoft.com/office/officeart/2005/8/layout/cycle7"/>
    <dgm:cxn modelId="{F4B5A04A-0DC5-47A7-8501-B01FE5751840}" type="presParOf" srcId="{DFE8A1FA-AFA6-F147-A8CD-7CE9E3F94217}" destId="{21060E44-559D-4F48-BE6D-489DB918F304}" srcOrd="4" destOrd="0" presId="urn:microsoft.com/office/officeart/2005/8/layout/cycle7"/>
    <dgm:cxn modelId="{4C769901-D5BC-43C3-B864-685C663013BE}" type="presParOf" srcId="{DFE8A1FA-AFA6-F147-A8CD-7CE9E3F94217}" destId="{59050B00-84CD-6943-9811-39ECBFC9717B}" srcOrd="5" destOrd="0" presId="urn:microsoft.com/office/officeart/2005/8/layout/cycle7"/>
    <dgm:cxn modelId="{6DEBEC5D-FFB1-435A-90CA-6654DA303B56}" type="presParOf" srcId="{59050B00-84CD-6943-9811-39ECBFC9717B}" destId="{C8D6D445-CC3B-754B-AF67-CB55548D5DC5}" srcOrd="0" destOrd="0" presId="urn:microsoft.com/office/officeart/2005/8/layout/cycle7"/>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FF6942B-88EC-47E6-991B-ED329F75FB7D}" type="doc">
      <dgm:prSet loTypeId="urn:microsoft.com/office/officeart/2009/3/layout/IncreasingArrowsProcess" loCatId="process" qsTypeId="urn:microsoft.com/office/officeart/2005/8/quickstyle/simple1" qsCatId="simple" csTypeId="urn:microsoft.com/office/officeart/2005/8/colors/accent1_2" csCatId="accent1" phldr="1"/>
      <dgm:spPr/>
      <dgm:t>
        <a:bodyPr/>
        <a:lstStyle/>
        <a:p>
          <a:endParaRPr lang="en-US"/>
        </a:p>
      </dgm:t>
    </dgm:pt>
    <dgm:pt modelId="{10ADAB02-E6CB-448A-9A8B-03F99B7AE43F}">
      <dgm:prSet phldrT="[Text]"/>
      <dgm:spPr>
        <a:solidFill>
          <a:schemeClr val="tx2"/>
        </a:solidFill>
        <a:ln>
          <a:solidFill>
            <a:srgbClr val="1F4E79"/>
          </a:solidFill>
        </a:ln>
      </dgm:spPr>
      <dgm:t>
        <a:bodyPr/>
        <a:lstStyle/>
        <a:p>
          <a:r>
            <a:rPr lang="en-US" b="1" dirty="0"/>
            <a:t>Participation</a:t>
          </a:r>
        </a:p>
      </dgm:t>
    </dgm:pt>
    <dgm:pt modelId="{B2746F94-FE46-420A-B279-417940391F2B}" type="parTrans" cxnId="{10C0849E-F28A-4059-9EF6-E1E5D20DF29D}">
      <dgm:prSet/>
      <dgm:spPr/>
      <dgm:t>
        <a:bodyPr/>
        <a:lstStyle/>
        <a:p>
          <a:endParaRPr lang="en-US"/>
        </a:p>
      </dgm:t>
    </dgm:pt>
    <dgm:pt modelId="{C0DEBF9B-BA76-4FF1-8BED-30F40EF10E29}" type="sibTrans" cxnId="{10C0849E-F28A-4059-9EF6-E1E5D20DF29D}">
      <dgm:prSet/>
      <dgm:spPr/>
      <dgm:t>
        <a:bodyPr/>
        <a:lstStyle/>
        <a:p>
          <a:endParaRPr lang="en-US"/>
        </a:p>
      </dgm:t>
    </dgm:pt>
    <dgm:pt modelId="{29A24EC3-7451-4A9B-A22C-74AF922B35F5}">
      <dgm:prSet phldrT="[Text]"/>
      <dgm:spPr/>
      <dgm:t>
        <a:bodyPr/>
        <a:lstStyle/>
        <a:p>
          <a:r>
            <a:rPr lang="en-US" dirty="0"/>
            <a:t>Geoscience Course Enrollment</a:t>
          </a:r>
        </a:p>
      </dgm:t>
    </dgm:pt>
    <dgm:pt modelId="{364F060C-7AE4-429C-997E-ADC5020C2A5C}" type="parTrans" cxnId="{51684C21-7021-4879-9302-4DC85681B349}">
      <dgm:prSet/>
      <dgm:spPr/>
      <dgm:t>
        <a:bodyPr/>
        <a:lstStyle/>
        <a:p>
          <a:endParaRPr lang="en-US"/>
        </a:p>
      </dgm:t>
    </dgm:pt>
    <dgm:pt modelId="{FDF9AC9B-7C4C-453A-96DE-7A7D59DF642B}" type="sibTrans" cxnId="{51684C21-7021-4879-9302-4DC85681B349}">
      <dgm:prSet/>
      <dgm:spPr/>
      <dgm:t>
        <a:bodyPr/>
        <a:lstStyle/>
        <a:p>
          <a:endParaRPr lang="en-US"/>
        </a:p>
      </dgm:t>
    </dgm:pt>
    <dgm:pt modelId="{DAF827D5-0BB3-4A34-BC90-4031B9ACAF00}">
      <dgm:prSet phldrT="[Text]"/>
      <dgm:spPr/>
      <dgm:t>
        <a:bodyPr/>
        <a:lstStyle/>
        <a:p>
          <a:r>
            <a:rPr lang="en-US" dirty="0"/>
            <a:t>Broadening Participation  in Geoscience Courses</a:t>
          </a:r>
        </a:p>
      </dgm:t>
    </dgm:pt>
    <dgm:pt modelId="{039C2CAC-4DDC-42CA-8EFC-BD9BB12177AF}" type="parTrans" cxnId="{4CA62F68-010A-4BF3-A648-47F0CDB6FB2E}">
      <dgm:prSet/>
      <dgm:spPr/>
      <dgm:t>
        <a:bodyPr/>
        <a:lstStyle/>
        <a:p>
          <a:endParaRPr lang="en-US"/>
        </a:p>
      </dgm:t>
    </dgm:pt>
    <dgm:pt modelId="{BA1ADD73-70CA-4FE6-A7EF-D3F4037EA3D9}" type="sibTrans" cxnId="{4CA62F68-010A-4BF3-A648-47F0CDB6FB2E}">
      <dgm:prSet/>
      <dgm:spPr/>
      <dgm:t>
        <a:bodyPr/>
        <a:lstStyle/>
        <a:p>
          <a:endParaRPr lang="en-US"/>
        </a:p>
      </dgm:t>
    </dgm:pt>
    <dgm:pt modelId="{13908A90-B40B-4B2A-8A74-205CD7C5C65B}">
      <dgm:prSet phldrT="[Text]"/>
      <dgm:spPr>
        <a:solidFill>
          <a:srgbClr val="1F497D"/>
        </a:solidFill>
      </dgm:spPr>
      <dgm:t>
        <a:bodyPr/>
        <a:lstStyle/>
        <a:p>
          <a:r>
            <a:rPr lang="en-US" b="1" dirty="0"/>
            <a:t>Course Success Outcomes</a:t>
          </a:r>
        </a:p>
      </dgm:t>
    </dgm:pt>
    <dgm:pt modelId="{09A8A269-DB70-444F-819A-2059E3A925EE}" type="parTrans" cxnId="{BBED6194-51EC-41B5-8746-F9F210A4CD2F}">
      <dgm:prSet/>
      <dgm:spPr/>
      <dgm:t>
        <a:bodyPr/>
        <a:lstStyle/>
        <a:p>
          <a:endParaRPr lang="en-US"/>
        </a:p>
      </dgm:t>
    </dgm:pt>
    <dgm:pt modelId="{C783B893-754D-496D-97A2-293744B3A0B8}" type="sibTrans" cxnId="{BBED6194-51EC-41B5-8746-F9F210A4CD2F}">
      <dgm:prSet/>
      <dgm:spPr/>
      <dgm:t>
        <a:bodyPr/>
        <a:lstStyle/>
        <a:p>
          <a:endParaRPr lang="en-US"/>
        </a:p>
      </dgm:t>
    </dgm:pt>
    <dgm:pt modelId="{3F553AA6-FFCC-4E35-AA21-F1E6D3048969}">
      <dgm:prSet phldrT="[Text]"/>
      <dgm:spPr/>
      <dgm:t>
        <a:bodyPr/>
        <a:lstStyle/>
        <a:p>
          <a:r>
            <a:rPr lang="en-US" dirty="0"/>
            <a:t>Success in Geoscience  Courses</a:t>
          </a:r>
        </a:p>
      </dgm:t>
    </dgm:pt>
    <dgm:pt modelId="{0F26875D-CF4F-416A-9053-D30D485BFD99}" type="parTrans" cxnId="{8465DF48-F014-4C1C-A434-56F945E1C177}">
      <dgm:prSet/>
      <dgm:spPr/>
      <dgm:t>
        <a:bodyPr/>
        <a:lstStyle/>
        <a:p>
          <a:endParaRPr lang="en-US"/>
        </a:p>
      </dgm:t>
    </dgm:pt>
    <dgm:pt modelId="{FFB161B5-0239-4793-96CA-77C44C424B18}" type="sibTrans" cxnId="{8465DF48-F014-4C1C-A434-56F945E1C177}">
      <dgm:prSet/>
      <dgm:spPr/>
      <dgm:t>
        <a:bodyPr/>
        <a:lstStyle/>
        <a:p>
          <a:endParaRPr lang="en-US"/>
        </a:p>
      </dgm:t>
    </dgm:pt>
    <dgm:pt modelId="{E2B8C750-AB3F-4E7A-9B48-0383E2A63E3E}">
      <dgm:prSet phldrT="[Text]"/>
      <dgm:spPr/>
      <dgm:t>
        <a:bodyPr/>
        <a:lstStyle/>
        <a:p>
          <a:r>
            <a:rPr lang="en-US" dirty="0"/>
            <a:t>Geoscience Course Success by Student Sub-group</a:t>
          </a:r>
        </a:p>
      </dgm:t>
    </dgm:pt>
    <dgm:pt modelId="{9777B45C-5A6A-45AC-8539-4D711F1D1552}" type="parTrans" cxnId="{A4987C73-6FD0-4DED-8CC9-1E2DD98A6C1E}">
      <dgm:prSet/>
      <dgm:spPr/>
      <dgm:t>
        <a:bodyPr/>
        <a:lstStyle/>
        <a:p>
          <a:endParaRPr lang="en-US"/>
        </a:p>
      </dgm:t>
    </dgm:pt>
    <dgm:pt modelId="{8112D4DD-0048-4BBC-896A-8F0236ABAE80}" type="sibTrans" cxnId="{A4987C73-6FD0-4DED-8CC9-1E2DD98A6C1E}">
      <dgm:prSet/>
      <dgm:spPr/>
      <dgm:t>
        <a:bodyPr/>
        <a:lstStyle/>
        <a:p>
          <a:endParaRPr lang="en-US"/>
        </a:p>
      </dgm:t>
    </dgm:pt>
    <dgm:pt modelId="{D29459AF-7543-4444-BEB5-13709204354B}">
      <dgm:prSet phldrT="[Text]"/>
      <dgm:spPr>
        <a:solidFill>
          <a:srgbClr val="1F497D"/>
        </a:solidFill>
      </dgm:spPr>
      <dgm:t>
        <a:bodyPr/>
        <a:lstStyle/>
        <a:p>
          <a:r>
            <a:rPr lang="en-US" b="1" i="1" dirty="0"/>
            <a:t>Pathways Progression Outcomes</a:t>
          </a:r>
        </a:p>
      </dgm:t>
    </dgm:pt>
    <dgm:pt modelId="{84C5FA1B-BE17-44C3-BC78-626E8CC6B6FF}" type="parTrans" cxnId="{5AF6A90F-7E12-4E4A-A184-9BB2369235FC}">
      <dgm:prSet/>
      <dgm:spPr/>
      <dgm:t>
        <a:bodyPr/>
        <a:lstStyle/>
        <a:p>
          <a:endParaRPr lang="en-US"/>
        </a:p>
      </dgm:t>
    </dgm:pt>
    <dgm:pt modelId="{9B45E39C-2B60-41CA-B088-8EB92DA45E56}" type="sibTrans" cxnId="{5AF6A90F-7E12-4E4A-A184-9BB2369235FC}">
      <dgm:prSet/>
      <dgm:spPr/>
      <dgm:t>
        <a:bodyPr/>
        <a:lstStyle/>
        <a:p>
          <a:endParaRPr lang="en-US"/>
        </a:p>
      </dgm:t>
    </dgm:pt>
    <dgm:pt modelId="{9DFE3F96-76D1-4456-9258-D74853AF0D13}">
      <dgm:prSet phldrT="[Text]"/>
      <dgm:spPr/>
      <dgm:t>
        <a:bodyPr/>
        <a:lstStyle/>
        <a:p>
          <a:r>
            <a:rPr lang="en-US" i="1" dirty="0"/>
            <a:t>Enrollment in Multiple Geoscience Courses</a:t>
          </a:r>
        </a:p>
        <a:p>
          <a:r>
            <a:rPr lang="en-US" i="1" dirty="0"/>
            <a:t>Major in Geoscience Program</a:t>
          </a:r>
        </a:p>
      </dgm:t>
    </dgm:pt>
    <dgm:pt modelId="{959DA067-476A-4D41-9C63-77AFE6EA7964}" type="parTrans" cxnId="{999777F0-4DE1-4635-B42D-5DCF76156EC9}">
      <dgm:prSet/>
      <dgm:spPr/>
      <dgm:t>
        <a:bodyPr/>
        <a:lstStyle/>
        <a:p>
          <a:endParaRPr lang="en-US"/>
        </a:p>
      </dgm:t>
    </dgm:pt>
    <dgm:pt modelId="{BD454824-CC02-48EC-BFD0-F2F5E04003CD}" type="sibTrans" cxnId="{999777F0-4DE1-4635-B42D-5DCF76156EC9}">
      <dgm:prSet/>
      <dgm:spPr/>
      <dgm:t>
        <a:bodyPr/>
        <a:lstStyle/>
        <a:p>
          <a:endParaRPr lang="en-US"/>
        </a:p>
      </dgm:t>
    </dgm:pt>
    <dgm:pt modelId="{CE5E5808-8E7A-423D-B0D5-90215744699C}" type="pres">
      <dgm:prSet presAssocID="{FFF6942B-88EC-47E6-991B-ED329F75FB7D}" presName="Name0" presStyleCnt="0">
        <dgm:presLayoutVars>
          <dgm:chMax val="5"/>
          <dgm:chPref val="5"/>
          <dgm:dir/>
          <dgm:animLvl val="lvl"/>
        </dgm:presLayoutVars>
      </dgm:prSet>
      <dgm:spPr/>
      <dgm:t>
        <a:bodyPr/>
        <a:lstStyle/>
        <a:p>
          <a:endParaRPr lang="en-US"/>
        </a:p>
      </dgm:t>
    </dgm:pt>
    <dgm:pt modelId="{FE07EF3D-1D45-4AD1-9793-04B81AA61C7E}" type="pres">
      <dgm:prSet presAssocID="{10ADAB02-E6CB-448A-9A8B-03F99B7AE43F}" presName="parentText1" presStyleLbl="node1" presStyleIdx="0" presStyleCnt="3" custLinFactNeighborY="735">
        <dgm:presLayoutVars>
          <dgm:chMax/>
          <dgm:chPref val="3"/>
          <dgm:bulletEnabled val="1"/>
        </dgm:presLayoutVars>
      </dgm:prSet>
      <dgm:spPr/>
      <dgm:t>
        <a:bodyPr/>
        <a:lstStyle/>
        <a:p>
          <a:endParaRPr lang="en-US"/>
        </a:p>
      </dgm:t>
    </dgm:pt>
    <dgm:pt modelId="{CD044B59-275D-4641-8FFC-E73EF722326D}" type="pres">
      <dgm:prSet presAssocID="{10ADAB02-E6CB-448A-9A8B-03F99B7AE43F}" presName="childText1" presStyleLbl="solidAlignAcc1" presStyleIdx="0" presStyleCnt="3" custLinFactNeighborX="-815" custLinFactNeighborY="761">
        <dgm:presLayoutVars>
          <dgm:chMax val="0"/>
          <dgm:chPref val="0"/>
          <dgm:bulletEnabled val="1"/>
        </dgm:presLayoutVars>
      </dgm:prSet>
      <dgm:spPr/>
      <dgm:t>
        <a:bodyPr/>
        <a:lstStyle/>
        <a:p>
          <a:endParaRPr lang="en-US"/>
        </a:p>
      </dgm:t>
    </dgm:pt>
    <dgm:pt modelId="{DA321432-EB81-43BA-9122-49D64CA16E4C}" type="pres">
      <dgm:prSet presAssocID="{13908A90-B40B-4B2A-8A74-205CD7C5C65B}" presName="parentText2" presStyleLbl="node1" presStyleIdx="1" presStyleCnt="3" custScaleY="114356" custLinFactNeighborX="-2781" custLinFactNeighborY="-1264">
        <dgm:presLayoutVars>
          <dgm:chMax/>
          <dgm:chPref val="3"/>
          <dgm:bulletEnabled val="1"/>
        </dgm:presLayoutVars>
      </dgm:prSet>
      <dgm:spPr/>
      <dgm:t>
        <a:bodyPr/>
        <a:lstStyle/>
        <a:p>
          <a:endParaRPr lang="en-US"/>
        </a:p>
      </dgm:t>
    </dgm:pt>
    <dgm:pt modelId="{1BBBBA33-7A3D-499D-A3DC-4E1AB69D991D}" type="pres">
      <dgm:prSet presAssocID="{13908A90-B40B-4B2A-8A74-205CD7C5C65B}" presName="childText2" presStyleLbl="solidAlignAcc1" presStyleIdx="1" presStyleCnt="3" custLinFactNeighborX="-4048" custLinFactNeighborY="-2056">
        <dgm:presLayoutVars>
          <dgm:chMax val="0"/>
          <dgm:chPref val="0"/>
          <dgm:bulletEnabled val="1"/>
        </dgm:presLayoutVars>
      </dgm:prSet>
      <dgm:spPr/>
      <dgm:t>
        <a:bodyPr/>
        <a:lstStyle/>
        <a:p>
          <a:endParaRPr lang="en-US"/>
        </a:p>
      </dgm:t>
    </dgm:pt>
    <dgm:pt modelId="{1D188169-2255-4118-A83B-A7B9C217B0C7}" type="pres">
      <dgm:prSet presAssocID="{D29459AF-7543-4444-BEB5-13709204354B}" presName="parentText3" presStyleLbl="node1" presStyleIdx="2" presStyleCnt="3" custScaleX="108151" custLinFactNeighborX="151" custLinFactNeighborY="5579">
        <dgm:presLayoutVars>
          <dgm:chMax/>
          <dgm:chPref val="3"/>
          <dgm:bulletEnabled val="1"/>
        </dgm:presLayoutVars>
      </dgm:prSet>
      <dgm:spPr/>
      <dgm:t>
        <a:bodyPr/>
        <a:lstStyle/>
        <a:p>
          <a:endParaRPr lang="en-US"/>
        </a:p>
      </dgm:t>
    </dgm:pt>
    <dgm:pt modelId="{9039243C-998D-40AD-862F-A0B29895B7FC}" type="pres">
      <dgm:prSet presAssocID="{D29459AF-7543-4444-BEB5-13709204354B}" presName="childText3" presStyleLbl="solidAlignAcc1" presStyleIdx="2" presStyleCnt="3" custScaleX="105081" custLinFactNeighborX="-2199" custLinFactNeighborY="-2495">
        <dgm:presLayoutVars>
          <dgm:chMax val="0"/>
          <dgm:chPref val="0"/>
          <dgm:bulletEnabled val="1"/>
        </dgm:presLayoutVars>
      </dgm:prSet>
      <dgm:spPr/>
      <dgm:t>
        <a:bodyPr/>
        <a:lstStyle/>
        <a:p>
          <a:endParaRPr lang="en-US"/>
        </a:p>
      </dgm:t>
    </dgm:pt>
  </dgm:ptLst>
  <dgm:cxnLst>
    <dgm:cxn modelId="{E55E8C67-195A-4C04-B0F0-EA35E114B17A}" type="presOf" srcId="{E2B8C750-AB3F-4E7A-9B48-0383E2A63E3E}" destId="{1BBBBA33-7A3D-499D-A3DC-4E1AB69D991D}" srcOrd="0" destOrd="1" presId="urn:microsoft.com/office/officeart/2009/3/layout/IncreasingArrowsProcess"/>
    <dgm:cxn modelId="{AD8CC945-8C99-4384-90D6-1A7EF09A809A}" type="presOf" srcId="{9DFE3F96-76D1-4456-9258-D74853AF0D13}" destId="{9039243C-998D-40AD-862F-A0B29895B7FC}" srcOrd="0" destOrd="0" presId="urn:microsoft.com/office/officeart/2009/3/layout/IncreasingArrowsProcess"/>
    <dgm:cxn modelId="{8465DF48-F014-4C1C-A434-56F945E1C177}" srcId="{13908A90-B40B-4B2A-8A74-205CD7C5C65B}" destId="{3F553AA6-FFCC-4E35-AA21-F1E6D3048969}" srcOrd="0" destOrd="0" parTransId="{0F26875D-CF4F-416A-9053-D30D485BFD99}" sibTransId="{FFB161B5-0239-4793-96CA-77C44C424B18}"/>
    <dgm:cxn modelId="{BBED6194-51EC-41B5-8746-F9F210A4CD2F}" srcId="{FFF6942B-88EC-47E6-991B-ED329F75FB7D}" destId="{13908A90-B40B-4B2A-8A74-205CD7C5C65B}" srcOrd="1" destOrd="0" parTransId="{09A8A269-DB70-444F-819A-2059E3A925EE}" sibTransId="{C783B893-754D-496D-97A2-293744B3A0B8}"/>
    <dgm:cxn modelId="{4C088F62-279E-48E4-9ABA-CB39B6B8FDFA}" type="presOf" srcId="{29A24EC3-7451-4A9B-A22C-74AF922B35F5}" destId="{CD044B59-275D-4641-8FFC-E73EF722326D}" srcOrd="0" destOrd="0" presId="urn:microsoft.com/office/officeart/2009/3/layout/IncreasingArrowsProcess"/>
    <dgm:cxn modelId="{A1D19A7D-FB57-4420-A161-9DC50471263C}" type="presOf" srcId="{DAF827D5-0BB3-4A34-BC90-4031B9ACAF00}" destId="{CD044B59-275D-4641-8FFC-E73EF722326D}" srcOrd="0" destOrd="1" presId="urn:microsoft.com/office/officeart/2009/3/layout/IncreasingArrowsProcess"/>
    <dgm:cxn modelId="{22102652-E799-4C28-9FA3-593FBC6B3AD7}" type="presOf" srcId="{FFF6942B-88EC-47E6-991B-ED329F75FB7D}" destId="{CE5E5808-8E7A-423D-B0D5-90215744699C}" srcOrd="0" destOrd="0" presId="urn:microsoft.com/office/officeart/2009/3/layout/IncreasingArrowsProcess"/>
    <dgm:cxn modelId="{ABAFCAB8-97B6-4B2D-A948-73E4FED83BB3}" type="presOf" srcId="{D29459AF-7543-4444-BEB5-13709204354B}" destId="{1D188169-2255-4118-A83B-A7B9C217B0C7}" srcOrd="0" destOrd="0" presId="urn:microsoft.com/office/officeart/2009/3/layout/IncreasingArrowsProcess"/>
    <dgm:cxn modelId="{10C0849E-F28A-4059-9EF6-E1E5D20DF29D}" srcId="{FFF6942B-88EC-47E6-991B-ED329F75FB7D}" destId="{10ADAB02-E6CB-448A-9A8B-03F99B7AE43F}" srcOrd="0" destOrd="0" parTransId="{B2746F94-FE46-420A-B279-417940391F2B}" sibTransId="{C0DEBF9B-BA76-4FF1-8BED-30F40EF10E29}"/>
    <dgm:cxn modelId="{4CA62F68-010A-4BF3-A648-47F0CDB6FB2E}" srcId="{10ADAB02-E6CB-448A-9A8B-03F99B7AE43F}" destId="{DAF827D5-0BB3-4A34-BC90-4031B9ACAF00}" srcOrd="1" destOrd="0" parTransId="{039C2CAC-4DDC-42CA-8EFC-BD9BB12177AF}" sibTransId="{BA1ADD73-70CA-4FE6-A7EF-D3F4037EA3D9}"/>
    <dgm:cxn modelId="{A4987C73-6FD0-4DED-8CC9-1E2DD98A6C1E}" srcId="{13908A90-B40B-4B2A-8A74-205CD7C5C65B}" destId="{E2B8C750-AB3F-4E7A-9B48-0383E2A63E3E}" srcOrd="1" destOrd="0" parTransId="{9777B45C-5A6A-45AC-8539-4D711F1D1552}" sibTransId="{8112D4DD-0048-4BBC-896A-8F0236ABAE80}"/>
    <dgm:cxn modelId="{25F062F7-86EB-4F23-8874-5FFDC43C6C0C}" type="presOf" srcId="{13908A90-B40B-4B2A-8A74-205CD7C5C65B}" destId="{DA321432-EB81-43BA-9122-49D64CA16E4C}" srcOrd="0" destOrd="0" presId="urn:microsoft.com/office/officeart/2009/3/layout/IncreasingArrowsProcess"/>
    <dgm:cxn modelId="{5AF6A90F-7E12-4E4A-A184-9BB2369235FC}" srcId="{FFF6942B-88EC-47E6-991B-ED329F75FB7D}" destId="{D29459AF-7543-4444-BEB5-13709204354B}" srcOrd="2" destOrd="0" parTransId="{84C5FA1B-BE17-44C3-BC78-626E8CC6B6FF}" sibTransId="{9B45E39C-2B60-41CA-B088-8EB92DA45E56}"/>
    <dgm:cxn modelId="{999777F0-4DE1-4635-B42D-5DCF76156EC9}" srcId="{D29459AF-7543-4444-BEB5-13709204354B}" destId="{9DFE3F96-76D1-4456-9258-D74853AF0D13}" srcOrd="0" destOrd="0" parTransId="{959DA067-476A-4D41-9C63-77AFE6EA7964}" sibTransId="{BD454824-CC02-48EC-BFD0-F2F5E04003CD}"/>
    <dgm:cxn modelId="{8647FE4D-88C5-47AD-BD8A-BB1A26B55936}" type="presOf" srcId="{10ADAB02-E6CB-448A-9A8B-03F99B7AE43F}" destId="{FE07EF3D-1D45-4AD1-9793-04B81AA61C7E}" srcOrd="0" destOrd="0" presId="urn:microsoft.com/office/officeart/2009/3/layout/IncreasingArrowsProcess"/>
    <dgm:cxn modelId="{51684C21-7021-4879-9302-4DC85681B349}" srcId="{10ADAB02-E6CB-448A-9A8B-03F99B7AE43F}" destId="{29A24EC3-7451-4A9B-A22C-74AF922B35F5}" srcOrd="0" destOrd="0" parTransId="{364F060C-7AE4-429C-997E-ADC5020C2A5C}" sibTransId="{FDF9AC9B-7C4C-453A-96DE-7A7D59DF642B}"/>
    <dgm:cxn modelId="{1F2DAFF4-F5AC-4856-B800-13F45F1C148C}" type="presOf" srcId="{3F553AA6-FFCC-4E35-AA21-F1E6D3048969}" destId="{1BBBBA33-7A3D-499D-A3DC-4E1AB69D991D}" srcOrd="0" destOrd="0" presId="urn:microsoft.com/office/officeart/2009/3/layout/IncreasingArrowsProcess"/>
    <dgm:cxn modelId="{A7D7EF7A-3A4D-4DB7-B34A-2D02F5E9F7FD}" type="presParOf" srcId="{CE5E5808-8E7A-423D-B0D5-90215744699C}" destId="{FE07EF3D-1D45-4AD1-9793-04B81AA61C7E}" srcOrd="0" destOrd="0" presId="urn:microsoft.com/office/officeart/2009/3/layout/IncreasingArrowsProcess"/>
    <dgm:cxn modelId="{4D35917A-72DD-445E-906B-1C434A15E6CF}" type="presParOf" srcId="{CE5E5808-8E7A-423D-B0D5-90215744699C}" destId="{CD044B59-275D-4641-8FFC-E73EF722326D}" srcOrd="1" destOrd="0" presId="urn:microsoft.com/office/officeart/2009/3/layout/IncreasingArrowsProcess"/>
    <dgm:cxn modelId="{28B4A0E7-3604-4CD2-8222-61EBD0915421}" type="presParOf" srcId="{CE5E5808-8E7A-423D-B0D5-90215744699C}" destId="{DA321432-EB81-43BA-9122-49D64CA16E4C}" srcOrd="2" destOrd="0" presId="urn:microsoft.com/office/officeart/2009/3/layout/IncreasingArrowsProcess"/>
    <dgm:cxn modelId="{9A745999-DC59-4E04-96E6-78564BE89910}" type="presParOf" srcId="{CE5E5808-8E7A-423D-B0D5-90215744699C}" destId="{1BBBBA33-7A3D-499D-A3DC-4E1AB69D991D}" srcOrd="3" destOrd="0" presId="urn:microsoft.com/office/officeart/2009/3/layout/IncreasingArrowsProcess"/>
    <dgm:cxn modelId="{CCDCADF7-E994-43EF-A1C7-90E9F618A51D}" type="presParOf" srcId="{CE5E5808-8E7A-423D-B0D5-90215744699C}" destId="{1D188169-2255-4118-A83B-A7B9C217B0C7}" srcOrd="4" destOrd="0" presId="urn:microsoft.com/office/officeart/2009/3/layout/IncreasingArrowsProcess"/>
    <dgm:cxn modelId="{24C49C16-0E29-412A-9560-E409584F95C7}" type="presParOf" srcId="{CE5E5808-8E7A-423D-B0D5-90215744699C}" destId="{9039243C-998D-40AD-862F-A0B29895B7FC}" srcOrd="5" destOrd="0" presId="urn:microsoft.com/office/officeart/2009/3/layout/IncreasingArrowsProcess"/>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59D2D0-ABF8-D247-AA47-A9E458180576}">
      <dsp:nvSpPr>
        <dsp:cNvPr id="0" name=""/>
        <dsp:cNvSpPr/>
      </dsp:nvSpPr>
      <dsp:spPr>
        <a:xfrm>
          <a:off x="3352890" y="533447"/>
          <a:ext cx="2169355" cy="1084677"/>
        </a:xfrm>
        <a:prstGeom prst="roundRect">
          <a:avLst>
            <a:gd name="adj" fmla="val 10000"/>
          </a:avLst>
        </a:prstGeom>
        <a:solidFill>
          <a:srgbClr val="00000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US" sz="1600" b="1" kern="1200" dirty="0" smtClean="0"/>
            <a:t>Change Agents </a:t>
          </a:r>
          <a:r>
            <a:rPr lang="en-US" sz="1600" b="1" kern="1200" dirty="0"/>
            <a:t>learn from research</a:t>
          </a:r>
        </a:p>
      </dsp:txBody>
      <dsp:txXfrm>
        <a:off x="3384659" y="565216"/>
        <a:ext cx="2105817" cy="1021139"/>
      </dsp:txXfrm>
    </dsp:sp>
    <dsp:sp modelId="{C9CEDB83-352E-FF4D-8E56-C2A46BB7643C}">
      <dsp:nvSpPr>
        <dsp:cNvPr id="0" name=""/>
        <dsp:cNvSpPr/>
      </dsp:nvSpPr>
      <dsp:spPr>
        <a:xfrm rot="3358828">
          <a:off x="4739726" y="2171711"/>
          <a:ext cx="1131448" cy="379637"/>
        </a:xfrm>
        <a:prstGeom prst="leftRightArrow">
          <a:avLst>
            <a:gd name="adj1" fmla="val 60000"/>
            <a:gd name="adj2" fmla="val 50000"/>
          </a:avLst>
        </a:prstGeom>
        <a:solidFill>
          <a:srgbClr val="00000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a:off x="4853617" y="2247638"/>
        <a:ext cx="903666" cy="227783"/>
      </dsp:txXfrm>
    </dsp:sp>
    <dsp:sp modelId="{3C2EDDA5-70D0-B84F-A939-5F8E2E48E083}">
      <dsp:nvSpPr>
        <dsp:cNvPr id="0" name=""/>
        <dsp:cNvSpPr/>
      </dsp:nvSpPr>
      <dsp:spPr>
        <a:xfrm>
          <a:off x="5088655" y="3104933"/>
          <a:ext cx="2169355" cy="1084677"/>
        </a:xfrm>
        <a:prstGeom prst="roundRect">
          <a:avLst>
            <a:gd name="adj" fmla="val 10000"/>
          </a:avLst>
        </a:prstGeom>
        <a:solidFill>
          <a:srgbClr val="00000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US" sz="1600" b="1" kern="1200" dirty="0" smtClean="0"/>
            <a:t>Change Agents make </a:t>
          </a:r>
          <a:r>
            <a:rPr lang="en-US" sz="1600" b="1" kern="1200" dirty="0"/>
            <a:t>changes in their own practice</a:t>
          </a:r>
          <a:endParaRPr lang="en-US" sz="1600" kern="1200" dirty="0"/>
        </a:p>
      </dsp:txBody>
      <dsp:txXfrm>
        <a:off x="5120424" y="3136702"/>
        <a:ext cx="2105817" cy="1021139"/>
      </dsp:txXfrm>
    </dsp:sp>
    <dsp:sp modelId="{F78765F5-6FD6-9242-9861-889EB332552B}">
      <dsp:nvSpPr>
        <dsp:cNvPr id="0" name=""/>
        <dsp:cNvSpPr/>
      </dsp:nvSpPr>
      <dsp:spPr>
        <a:xfrm rot="10800000">
          <a:off x="3815775" y="3457454"/>
          <a:ext cx="1131448" cy="379637"/>
        </a:xfrm>
        <a:prstGeom prst="leftRightArrow">
          <a:avLst>
            <a:gd name="adj1" fmla="val 60000"/>
            <a:gd name="adj2" fmla="val 50000"/>
          </a:avLst>
        </a:prstGeom>
        <a:solidFill>
          <a:srgbClr val="00000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rot="10800000">
        <a:off x="3929666" y="3533381"/>
        <a:ext cx="903666" cy="227783"/>
      </dsp:txXfrm>
    </dsp:sp>
    <dsp:sp modelId="{21060E44-559D-4F48-BE6D-489DB918F304}">
      <dsp:nvSpPr>
        <dsp:cNvPr id="0" name=""/>
        <dsp:cNvSpPr/>
      </dsp:nvSpPr>
      <dsp:spPr>
        <a:xfrm>
          <a:off x="1504989" y="3104933"/>
          <a:ext cx="2169355" cy="1084677"/>
        </a:xfrm>
        <a:prstGeom prst="roundRect">
          <a:avLst>
            <a:gd name="adj" fmla="val 10000"/>
          </a:avLst>
        </a:prstGeom>
        <a:solidFill>
          <a:srgbClr val="00000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US" sz="1600" b="1" kern="1200" dirty="0" smtClean="0"/>
            <a:t>Change Agents </a:t>
          </a:r>
          <a:r>
            <a:rPr lang="en-US" sz="1600" b="1" kern="1200" dirty="0"/>
            <a:t>share what they are learning with the geoscience education community</a:t>
          </a:r>
        </a:p>
      </dsp:txBody>
      <dsp:txXfrm>
        <a:off x="1536758" y="3136702"/>
        <a:ext cx="2105817" cy="1021139"/>
      </dsp:txXfrm>
    </dsp:sp>
    <dsp:sp modelId="{59050B00-84CD-6943-9811-39ECBFC9717B}">
      <dsp:nvSpPr>
        <dsp:cNvPr id="0" name=""/>
        <dsp:cNvSpPr/>
      </dsp:nvSpPr>
      <dsp:spPr>
        <a:xfrm rot="18342089">
          <a:off x="2947893" y="2171711"/>
          <a:ext cx="1131448" cy="379637"/>
        </a:xfrm>
        <a:prstGeom prst="leftRightArrow">
          <a:avLst>
            <a:gd name="adj1" fmla="val 60000"/>
            <a:gd name="adj2" fmla="val 50000"/>
          </a:avLst>
        </a:prstGeom>
        <a:solidFill>
          <a:srgbClr val="00000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a:off x="3061784" y="2247638"/>
        <a:ext cx="903666" cy="22778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07EF3D-1D45-4AD1-9793-04B81AA61C7E}">
      <dsp:nvSpPr>
        <dsp:cNvPr id="0" name=""/>
        <dsp:cNvSpPr/>
      </dsp:nvSpPr>
      <dsp:spPr>
        <a:xfrm>
          <a:off x="-86457" y="109066"/>
          <a:ext cx="11049000" cy="1609155"/>
        </a:xfrm>
        <a:prstGeom prst="rightArrow">
          <a:avLst>
            <a:gd name="adj1" fmla="val 50000"/>
            <a:gd name="adj2" fmla="val 50000"/>
          </a:avLst>
        </a:prstGeom>
        <a:solidFill>
          <a:schemeClr val="tx2"/>
        </a:solidFill>
        <a:ln w="25400" cap="flat" cmpd="sng" algn="ctr">
          <a:solidFill>
            <a:srgbClr val="1F4E79"/>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254000" bIns="255453" numCol="1" spcCol="1270" anchor="ctr" anchorCtr="0">
          <a:noAutofit/>
        </a:bodyPr>
        <a:lstStyle/>
        <a:p>
          <a:pPr lvl="0" algn="l" defTabSz="977900">
            <a:lnSpc>
              <a:spcPct val="90000"/>
            </a:lnSpc>
            <a:spcBef>
              <a:spcPct val="0"/>
            </a:spcBef>
            <a:spcAft>
              <a:spcPct val="35000"/>
            </a:spcAft>
          </a:pPr>
          <a:r>
            <a:rPr lang="en-US" sz="2200" b="1" kern="1200" dirty="0"/>
            <a:t>Participation</a:t>
          </a:r>
        </a:p>
      </dsp:txBody>
      <dsp:txXfrm>
        <a:off x="-86457" y="511355"/>
        <a:ext cx="10646711" cy="804577"/>
      </dsp:txXfrm>
    </dsp:sp>
    <dsp:sp modelId="{CD044B59-275D-4641-8FFC-E73EF722326D}">
      <dsp:nvSpPr>
        <dsp:cNvPr id="0" name=""/>
        <dsp:cNvSpPr/>
      </dsp:nvSpPr>
      <dsp:spPr>
        <a:xfrm>
          <a:off x="-86457" y="1361720"/>
          <a:ext cx="3403092" cy="3099825"/>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en-US" sz="2200" kern="1200" dirty="0"/>
            <a:t>Geoscience Course Enrollment</a:t>
          </a:r>
        </a:p>
        <a:p>
          <a:pPr lvl="0" algn="l" defTabSz="977900">
            <a:lnSpc>
              <a:spcPct val="90000"/>
            </a:lnSpc>
            <a:spcBef>
              <a:spcPct val="0"/>
            </a:spcBef>
            <a:spcAft>
              <a:spcPct val="35000"/>
            </a:spcAft>
          </a:pPr>
          <a:r>
            <a:rPr lang="en-US" sz="2200" kern="1200" dirty="0"/>
            <a:t>Broadening Participation  in Geoscience Courses</a:t>
          </a:r>
        </a:p>
      </dsp:txBody>
      <dsp:txXfrm>
        <a:off x="-86457" y="1361720"/>
        <a:ext cx="3403092" cy="3099825"/>
      </dsp:txXfrm>
    </dsp:sp>
    <dsp:sp modelId="{DA321432-EB81-43BA-9122-49D64CA16E4C}">
      <dsp:nvSpPr>
        <dsp:cNvPr id="0" name=""/>
        <dsp:cNvSpPr/>
      </dsp:nvSpPr>
      <dsp:spPr>
        <a:xfrm>
          <a:off x="3104001" y="497779"/>
          <a:ext cx="7645908" cy="1840165"/>
        </a:xfrm>
        <a:prstGeom prst="rightArrow">
          <a:avLst>
            <a:gd name="adj1" fmla="val 50000"/>
            <a:gd name="adj2" fmla="val 50000"/>
          </a:avLst>
        </a:prstGeom>
        <a:solidFill>
          <a:srgbClr val="1F497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254000" bIns="255453" numCol="1" spcCol="1270" anchor="ctr" anchorCtr="0">
          <a:noAutofit/>
        </a:bodyPr>
        <a:lstStyle/>
        <a:p>
          <a:pPr lvl="0" algn="l" defTabSz="977900">
            <a:lnSpc>
              <a:spcPct val="90000"/>
            </a:lnSpc>
            <a:spcBef>
              <a:spcPct val="0"/>
            </a:spcBef>
            <a:spcAft>
              <a:spcPct val="35000"/>
            </a:spcAft>
          </a:pPr>
          <a:r>
            <a:rPr lang="en-US" sz="2200" b="1" kern="1200" dirty="0"/>
            <a:t>Course Success Outcomes</a:t>
          </a:r>
        </a:p>
      </dsp:txBody>
      <dsp:txXfrm>
        <a:off x="3104001" y="957820"/>
        <a:ext cx="7185867" cy="920083"/>
      </dsp:txXfrm>
    </dsp:sp>
    <dsp:sp modelId="{1BBBBA33-7A3D-499D-A3DC-4E1AB69D991D}">
      <dsp:nvSpPr>
        <dsp:cNvPr id="0" name=""/>
        <dsp:cNvSpPr/>
      </dsp:nvSpPr>
      <dsp:spPr>
        <a:xfrm>
          <a:off x="3178876" y="1810783"/>
          <a:ext cx="3403092" cy="3099825"/>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en-US" sz="2200" kern="1200" dirty="0"/>
            <a:t>Success in Geoscience  Courses</a:t>
          </a:r>
        </a:p>
        <a:p>
          <a:pPr lvl="0" algn="l" defTabSz="977900">
            <a:lnSpc>
              <a:spcPct val="90000"/>
            </a:lnSpc>
            <a:spcBef>
              <a:spcPct val="0"/>
            </a:spcBef>
            <a:spcAft>
              <a:spcPct val="35000"/>
            </a:spcAft>
          </a:pPr>
          <a:r>
            <a:rPr lang="en-US" sz="2200" kern="1200" dirty="0"/>
            <a:t>Geoscience Course Success by Student Sub-group</a:t>
          </a:r>
        </a:p>
      </dsp:txBody>
      <dsp:txXfrm>
        <a:off x="3178876" y="1810783"/>
        <a:ext cx="3403092" cy="3099825"/>
      </dsp:txXfrm>
    </dsp:sp>
    <dsp:sp modelId="{1D188169-2255-4118-A83B-A7B9C217B0C7}">
      <dsp:nvSpPr>
        <dsp:cNvPr id="0" name=""/>
        <dsp:cNvSpPr/>
      </dsp:nvSpPr>
      <dsp:spPr>
        <a:xfrm>
          <a:off x="6546810" y="1259784"/>
          <a:ext cx="4588647" cy="1609155"/>
        </a:xfrm>
        <a:prstGeom prst="rightArrow">
          <a:avLst>
            <a:gd name="adj1" fmla="val 50000"/>
            <a:gd name="adj2" fmla="val 50000"/>
          </a:avLst>
        </a:prstGeom>
        <a:solidFill>
          <a:srgbClr val="1F497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254000" bIns="255453" numCol="1" spcCol="1270" anchor="ctr" anchorCtr="0">
          <a:noAutofit/>
        </a:bodyPr>
        <a:lstStyle/>
        <a:p>
          <a:pPr lvl="0" algn="l" defTabSz="977900">
            <a:lnSpc>
              <a:spcPct val="90000"/>
            </a:lnSpc>
            <a:spcBef>
              <a:spcPct val="0"/>
            </a:spcBef>
            <a:spcAft>
              <a:spcPct val="35000"/>
            </a:spcAft>
          </a:pPr>
          <a:r>
            <a:rPr lang="en-US" sz="2200" b="1" i="1" kern="1200" dirty="0"/>
            <a:t>Pathways Progression Outcomes</a:t>
          </a:r>
        </a:p>
      </dsp:txBody>
      <dsp:txXfrm>
        <a:off x="6546810" y="1662073"/>
        <a:ext cx="4186358" cy="804577"/>
      </dsp:txXfrm>
    </dsp:sp>
    <dsp:sp modelId="{9039243C-998D-40AD-862F-A0B29895B7FC}">
      <dsp:nvSpPr>
        <dsp:cNvPr id="0" name=""/>
        <dsp:cNvSpPr/>
      </dsp:nvSpPr>
      <dsp:spPr>
        <a:xfrm>
          <a:off x="6558436" y="2334691"/>
          <a:ext cx="3576003" cy="3054459"/>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en-US" sz="2200" i="1" kern="1200" dirty="0"/>
            <a:t>Enrollment in Multiple Geoscience Courses</a:t>
          </a:r>
        </a:p>
        <a:p>
          <a:pPr lvl="0" algn="l" defTabSz="977900">
            <a:lnSpc>
              <a:spcPct val="90000"/>
            </a:lnSpc>
            <a:spcBef>
              <a:spcPct val="0"/>
            </a:spcBef>
            <a:spcAft>
              <a:spcPct val="35000"/>
            </a:spcAft>
          </a:pPr>
          <a:r>
            <a:rPr lang="en-US" sz="2200" i="1" kern="1200" dirty="0"/>
            <a:t>Major in Geoscience Program</a:t>
          </a:r>
        </a:p>
      </dsp:txBody>
      <dsp:txXfrm>
        <a:off x="6558436" y="2334691"/>
        <a:ext cx="3576003" cy="3054459"/>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306D88-E4FE-8041-B3E6-31FD3B6B5B62}" type="datetimeFigureOut">
              <a:rPr lang="en-US" smtClean="0"/>
              <a:t>3/8/18</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FC0B04-6951-3A4F-938A-38BF23FAACA4}" type="slidenum">
              <a:rPr lang="en-US" smtClean="0"/>
              <a:t>‹#›</a:t>
            </a:fld>
            <a:endParaRPr lang="en-US"/>
          </a:p>
        </p:txBody>
      </p:sp>
    </p:spTree>
    <p:extLst>
      <p:ext uri="{BB962C8B-B14F-4D97-AF65-F5344CB8AC3E}">
        <p14:creationId xmlns:p14="http://schemas.microsoft.com/office/powerpoint/2010/main" val="121034795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FC0B04-6951-3A4F-938A-38BF23FAACA4}" type="slidenum">
              <a:rPr lang="en-US" smtClean="0"/>
              <a:t>3</a:t>
            </a:fld>
            <a:endParaRPr lang="en-US"/>
          </a:p>
        </p:txBody>
      </p:sp>
    </p:spTree>
    <p:extLst>
      <p:ext uri="{BB962C8B-B14F-4D97-AF65-F5344CB8AC3E}">
        <p14:creationId xmlns:p14="http://schemas.microsoft.com/office/powerpoint/2010/main" val="26936361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400" dirty="0">
                <a:solidFill>
                  <a:srgbClr val="FF0000"/>
                </a:solidFill>
              </a:rPr>
              <a:t>Partner with institutional research (IR) staff to collect, disaggregate, and format data </a:t>
            </a:r>
          </a:p>
          <a:p>
            <a:pPr lvl="1"/>
            <a:r>
              <a:rPr lang="en-US" sz="2000" i="1" dirty="0">
                <a:solidFill>
                  <a:srgbClr val="FF0000"/>
                </a:solidFill>
              </a:rPr>
              <a:t>Does not</a:t>
            </a:r>
            <a:r>
              <a:rPr lang="en-US" sz="2000" dirty="0">
                <a:solidFill>
                  <a:srgbClr val="FF0000"/>
                </a:solidFill>
              </a:rPr>
              <a:t> require primary data collection by change agents, unless individuals elect to adopt an optional strategy/</a:t>
            </a:r>
            <a:r>
              <a:rPr lang="en-US" sz="2000" dirty="0" err="1">
                <a:solidFill>
                  <a:srgbClr val="FF0000"/>
                </a:solidFill>
              </a:rPr>
              <a:t>ies</a:t>
            </a:r>
            <a:endParaRPr lang="en-US" sz="2000" dirty="0">
              <a:solidFill>
                <a:srgbClr val="FF0000"/>
              </a:solidFill>
            </a:endParaRPr>
          </a:p>
          <a:p>
            <a:r>
              <a:rPr lang="en-US" sz="2000" i="1" dirty="0"/>
              <a:t>A SAGE 2YC Outcomes Assessment Template has </a:t>
            </a:r>
            <a:r>
              <a:rPr lang="en-US" sz="2000" dirty="0">
                <a:solidFill>
                  <a:srgbClr val="FF0000"/>
                </a:solidFill>
              </a:rPr>
              <a:t>been developed and will be provided for clarity and as one formatting option, however you can work with your IR partners to develop formats the work best for you and them</a:t>
            </a:r>
          </a:p>
          <a:p>
            <a:pPr lvl="1"/>
            <a:r>
              <a:rPr lang="en-US" sz="2400" dirty="0">
                <a:solidFill>
                  <a:srgbClr val="FF0000"/>
                </a:solidFill>
              </a:rPr>
              <a:t>Teams will collect data for all geoscience courses, but will work with IR to “flag” or group courses into “changed” or “unchanged” categories, if applicable. i.e., if there are courses you do not expect to change over the course of this grant, they will be measured but will not be considered as part of the group receiving a specific “treatment” </a:t>
            </a:r>
          </a:p>
          <a:p>
            <a:pPr lvl="1"/>
            <a:r>
              <a:rPr lang="en-US" sz="2400" dirty="0">
                <a:solidFill>
                  <a:srgbClr val="FF0000"/>
                </a:solidFill>
              </a:rPr>
              <a:t>The following are common measures to be collected across all teams, however you may add additional (optional) strategies to measure changes specific to your project</a:t>
            </a:r>
          </a:p>
          <a:p>
            <a:endParaRPr lang="en-US" dirty="0"/>
          </a:p>
        </p:txBody>
      </p:sp>
      <p:sp>
        <p:nvSpPr>
          <p:cNvPr id="4" name="Slide Number Placeholder 3"/>
          <p:cNvSpPr>
            <a:spLocks noGrp="1"/>
          </p:cNvSpPr>
          <p:nvPr>
            <p:ph type="sldNum" sz="quarter" idx="10"/>
          </p:nvPr>
        </p:nvSpPr>
        <p:spPr/>
        <p:txBody>
          <a:bodyPr/>
          <a:lstStyle/>
          <a:p>
            <a:fld id="{50FC0B04-6951-3A4F-938A-38BF23FAACA4}" type="slidenum">
              <a:rPr lang="en-US" smtClean="0"/>
              <a:t>5</a:t>
            </a:fld>
            <a:endParaRPr lang="en-US"/>
          </a:p>
        </p:txBody>
      </p:sp>
    </p:spTree>
    <p:extLst>
      <p:ext uri="{BB962C8B-B14F-4D97-AF65-F5344CB8AC3E}">
        <p14:creationId xmlns:p14="http://schemas.microsoft.com/office/powerpoint/2010/main" val="16361263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FC0B04-6951-3A4F-938A-38BF23FAACA4}" type="slidenum">
              <a:rPr lang="en-US" smtClean="0"/>
              <a:t>7</a:t>
            </a:fld>
            <a:endParaRPr lang="en-US"/>
          </a:p>
        </p:txBody>
      </p:sp>
    </p:spTree>
    <p:extLst>
      <p:ext uri="{BB962C8B-B14F-4D97-AF65-F5344CB8AC3E}">
        <p14:creationId xmlns:p14="http://schemas.microsoft.com/office/powerpoint/2010/main" val="38229807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FC0B04-6951-3A4F-938A-38BF23FAACA4}" type="slidenum">
              <a:rPr lang="en-US" smtClean="0"/>
              <a:t>12</a:t>
            </a:fld>
            <a:endParaRPr lang="en-US"/>
          </a:p>
        </p:txBody>
      </p:sp>
    </p:spTree>
    <p:extLst>
      <p:ext uri="{BB962C8B-B14F-4D97-AF65-F5344CB8AC3E}">
        <p14:creationId xmlns:p14="http://schemas.microsoft.com/office/powerpoint/2010/main" val="1315046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9C1B4C5-BDFE-4BB0-B2C8-D908E05C41D6}" type="datetimeFigureOut">
              <a:rPr lang="en-US" smtClean="0"/>
              <a:t>3/8/18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FCFF85-3D9C-4197-8777-E1D9642DF79C}" type="slidenum">
              <a:rPr lang="en-US" smtClean="0"/>
              <a:t>‹#›</a:t>
            </a:fld>
            <a:endParaRPr lang="en-US"/>
          </a:p>
        </p:txBody>
      </p:sp>
    </p:spTree>
    <p:extLst>
      <p:ext uri="{BB962C8B-B14F-4D97-AF65-F5344CB8AC3E}">
        <p14:creationId xmlns:p14="http://schemas.microsoft.com/office/powerpoint/2010/main" val="1417148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9C1B4C5-BDFE-4BB0-B2C8-D908E05C41D6}" type="datetimeFigureOut">
              <a:rPr lang="en-US" smtClean="0"/>
              <a:t>3/8/18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FCFF85-3D9C-4197-8777-E1D9642DF79C}" type="slidenum">
              <a:rPr lang="en-US" smtClean="0"/>
              <a:t>‹#›</a:t>
            </a:fld>
            <a:endParaRPr lang="en-US"/>
          </a:p>
        </p:txBody>
      </p:sp>
    </p:spTree>
    <p:extLst>
      <p:ext uri="{BB962C8B-B14F-4D97-AF65-F5344CB8AC3E}">
        <p14:creationId xmlns:p14="http://schemas.microsoft.com/office/powerpoint/2010/main" val="4200065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9C1B4C5-BDFE-4BB0-B2C8-D908E05C41D6}" type="datetimeFigureOut">
              <a:rPr lang="en-US" smtClean="0"/>
              <a:t>3/8/18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FCFF85-3D9C-4197-8777-E1D9642DF79C}" type="slidenum">
              <a:rPr lang="en-US" smtClean="0"/>
              <a:t>‹#›</a:t>
            </a:fld>
            <a:endParaRPr lang="en-US"/>
          </a:p>
        </p:txBody>
      </p:sp>
    </p:spTree>
    <p:extLst>
      <p:ext uri="{BB962C8B-B14F-4D97-AF65-F5344CB8AC3E}">
        <p14:creationId xmlns:p14="http://schemas.microsoft.com/office/powerpoint/2010/main" val="1485287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9C1B4C5-BDFE-4BB0-B2C8-D908E05C41D6}" type="datetimeFigureOut">
              <a:rPr lang="en-US" smtClean="0"/>
              <a:t>3/8/18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FCFF85-3D9C-4197-8777-E1D9642DF79C}" type="slidenum">
              <a:rPr lang="en-US" smtClean="0"/>
              <a:t>‹#›</a:t>
            </a:fld>
            <a:endParaRPr lang="en-US"/>
          </a:p>
        </p:txBody>
      </p:sp>
    </p:spTree>
    <p:extLst>
      <p:ext uri="{BB962C8B-B14F-4D97-AF65-F5344CB8AC3E}">
        <p14:creationId xmlns:p14="http://schemas.microsoft.com/office/powerpoint/2010/main" val="342721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C1B4C5-BDFE-4BB0-B2C8-D908E05C41D6}" type="datetimeFigureOut">
              <a:rPr lang="en-US" smtClean="0"/>
              <a:t>3/8/18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FCFF85-3D9C-4197-8777-E1D9642DF79C}" type="slidenum">
              <a:rPr lang="en-US" smtClean="0"/>
              <a:t>‹#›</a:t>
            </a:fld>
            <a:endParaRPr lang="en-US"/>
          </a:p>
        </p:txBody>
      </p:sp>
    </p:spTree>
    <p:extLst>
      <p:ext uri="{BB962C8B-B14F-4D97-AF65-F5344CB8AC3E}">
        <p14:creationId xmlns:p14="http://schemas.microsoft.com/office/powerpoint/2010/main" val="30598927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9C1B4C5-BDFE-4BB0-B2C8-D908E05C41D6}" type="datetimeFigureOut">
              <a:rPr lang="en-US" smtClean="0"/>
              <a:t>3/8/18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FCFF85-3D9C-4197-8777-E1D9642DF79C}" type="slidenum">
              <a:rPr lang="en-US" smtClean="0"/>
              <a:t>‹#›</a:t>
            </a:fld>
            <a:endParaRPr lang="en-US"/>
          </a:p>
        </p:txBody>
      </p:sp>
    </p:spTree>
    <p:extLst>
      <p:ext uri="{BB962C8B-B14F-4D97-AF65-F5344CB8AC3E}">
        <p14:creationId xmlns:p14="http://schemas.microsoft.com/office/powerpoint/2010/main" val="3978546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9C1B4C5-BDFE-4BB0-B2C8-D908E05C41D6}" type="datetimeFigureOut">
              <a:rPr lang="en-US" smtClean="0"/>
              <a:t>3/8/18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FCFF85-3D9C-4197-8777-E1D9642DF79C}" type="slidenum">
              <a:rPr lang="en-US" smtClean="0"/>
              <a:t>‹#›</a:t>
            </a:fld>
            <a:endParaRPr lang="en-US"/>
          </a:p>
        </p:txBody>
      </p:sp>
    </p:spTree>
    <p:extLst>
      <p:ext uri="{BB962C8B-B14F-4D97-AF65-F5344CB8AC3E}">
        <p14:creationId xmlns:p14="http://schemas.microsoft.com/office/powerpoint/2010/main" val="4144492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9C1B4C5-BDFE-4BB0-B2C8-D908E05C41D6}" type="datetimeFigureOut">
              <a:rPr lang="en-US" smtClean="0"/>
              <a:t>3/8/18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FCFF85-3D9C-4197-8777-E1D9642DF79C}" type="slidenum">
              <a:rPr lang="en-US" smtClean="0"/>
              <a:t>‹#›</a:t>
            </a:fld>
            <a:endParaRPr lang="en-US"/>
          </a:p>
        </p:txBody>
      </p:sp>
    </p:spTree>
    <p:extLst>
      <p:ext uri="{BB962C8B-B14F-4D97-AF65-F5344CB8AC3E}">
        <p14:creationId xmlns:p14="http://schemas.microsoft.com/office/powerpoint/2010/main" val="3400153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C1B4C5-BDFE-4BB0-B2C8-D908E05C41D6}" type="datetimeFigureOut">
              <a:rPr lang="en-US" smtClean="0"/>
              <a:t>3/8/18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FCFF85-3D9C-4197-8777-E1D9642DF79C}" type="slidenum">
              <a:rPr lang="en-US" smtClean="0"/>
              <a:t>‹#›</a:t>
            </a:fld>
            <a:endParaRPr lang="en-US"/>
          </a:p>
        </p:txBody>
      </p:sp>
    </p:spTree>
    <p:extLst>
      <p:ext uri="{BB962C8B-B14F-4D97-AF65-F5344CB8AC3E}">
        <p14:creationId xmlns:p14="http://schemas.microsoft.com/office/powerpoint/2010/main" val="1170418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9C1B4C5-BDFE-4BB0-B2C8-D908E05C41D6}" type="datetimeFigureOut">
              <a:rPr lang="en-US" smtClean="0"/>
              <a:t>3/8/18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FCFF85-3D9C-4197-8777-E1D9642DF79C}" type="slidenum">
              <a:rPr lang="en-US" smtClean="0"/>
              <a:t>‹#›</a:t>
            </a:fld>
            <a:endParaRPr lang="en-US"/>
          </a:p>
        </p:txBody>
      </p:sp>
    </p:spTree>
    <p:extLst>
      <p:ext uri="{BB962C8B-B14F-4D97-AF65-F5344CB8AC3E}">
        <p14:creationId xmlns:p14="http://schemas.microsoft.com/office/powerpoint/2010/main" val="3018355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9C1B4C5-BDFE-4BB0-B2C8-D908E05C41D6}" type="datetimeFigureOut">
              <a:rPr lang="en-US" smtClean="0"/>
              <a:t>3/8/18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FCFF85-3D9C-4197-8777-E1D9642DF79C}" type="slidenum">
              <a:rPr lang="en-US" smtClean="0"/>
              <a:t>‹#›</a:t>
            </a:fld>
            <a:endParaRPr lang="en-US"/>
          </a:p>
        </p:txBody>
      </p:sp>
    </p:spTree>
    <p:extLst>
      <p:ext uri="{BB962C8B-B14F-4D97-AF65-F5344CB8AC3E}">
        <p14:creationId xmlns:p14="http://schemas.microsoft.com/office/powerpoint/2010/main" val="3464325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C1B4C5-BDFE-4BB0-B2C8-D908E05C41D6}" type="datetimeFigureOut">
              <a:rPr lang="en-US" smtClean="0"/>
              <a:t>3/8/18</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FCFF85-3D9C-4197-8777-E1D9642DF79C}" type="slidenum">
              <a:rPr lang="en-US" smtClean="0"/>
              <a:t>‹#›</a:t>
            </a:fld>
            <a:endParaRPr lang="en-US"/>
          </a:p>
        </p:txBody>
      </p:sp>
    </p:spTree>
    <p:extLst>
      <p:ext uri="{BB962C8B-B14F-4D97-AF65-F5344CB8AC3E}">
        <p14:creationId xmlns:p14="http://schemas.microsoft.com/office/powerpoint/2010/main" val="24669443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rhmacd@wm.edu" TargetMode="External"/><Relationship Id="rId4" Type="http://schemas.openxmlformats.org/officeDocument/2006/relationships/hyperlink" Target="mailto:Ebaer@highline.edu" TargetMode="External"/><Relationship Id="rId1" Type="http://schemas.openxmlformats.org/officeDocument/2006/relationships/slideLayout" Target="../slideLayouts/slideLayout2.xml"/><Relationship Id="rId2" Type="http://schemas.openxmlformats.org/officeDocument/2006/relationships/hyperlink" Target="mailto:Bragg.Associates.Inc@gmail.com" TargetMode="Externa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057400"/>
            <a:ext cx="11277600" cy="1470025"/>
          </a:xfrm>
        </p:spPr>
        <p:txBody>
          <a:bodyPr>
            <a:normAutofit fontScale="90000"/>
          </a:bodyPr>
          <a:lstStyle/>
          <a:p>
            <a:r>
              <a:rPr lang="en-US" sz="4800" dirty="0" smtClean="0"/>
              <a:t>Course-Level Outcomes Measures of SAGE 2YC</a:t>
            </a:r>
            <a:br>
              <a:rPr lang="en-US" sz="4800" dirty="0" smtClean="0"/>
            </a:br>
            <a:r>
              <a:rPr lang="en-US" sz="3600" dirty="0" smtClean="0"/>
              <a:t>Webinar – March, 2018</a:t>
            </a:r>
            <a:endParaRPr lang="en-US" sz="3600" dirty="0"/>
          </a:p>
        </p:txBody>
      </p:sp>
      <p:sp>
        <p:nvSpPr>
          <p:cNvPr id="3" name="Subtitle 2"/>
          <p:cNvSpPr>
            <a:spLocks noGrp="1"/>
          </p:cNvSpPr>
          <p:nvPr>
            <p:ph type="subTitle" idx="1"/>
          </p:nvPr>
        </p:nvSpPr>
        <p:spPr/>
        <p:txBody>
          <a:bodyPr/>
          <a:lstStyle/>
          <a:p>
            <a:r>
              <a:rPr lang="en-US" dirty="0">
                <a:solidFill>
                  <a:schemeClr val="tx1"/>
                </a:solidFill>
              </a:rPr>
              <a:t>Debra Bragg, Bragg &amp; Associates</a:t>
            </a:r>
          </a:p>
          <a:p>
            <a:r>
              <a:rPr lang="en-US" dirty="0" smtClean="0">
                <a:solidFill>
                  <a:schemeClr val="tx1"/>
                </a:solidFill>
              </a:rPr>
              <a:t>Heather Macdonald, College of William &amp; Mary</a:t>
            </a:r>
            <a:endParaRPr lang="en-US" dirty="0">
              <a:solidFill>
                <a:schemeClr val="tx1"/>
              </a:solidFill>
            </a:endParaRPr>
          </a:p>
        </p:txBody>
      </p:sp>
      <p:pic>
        <p:nvPicPr>
          <p:cNvPr id="4" name="Picture 3"/>
          <p:cNvPicPr>
            <a:picLocks noChangeAspect="1"/>
          </p:cNvPicPr>
          <p:nvPr/>
        </p:nvPicPr>
        <p:blipFill rotWithShape="1">
          <a:blip r:embed="rId2"/>
          <a:srcRect l="1" t="725" r="11153" b="-725"/>
          <a:stretch/>
        </p:blipFill>
        <p:spPr>
          <a:xfrm>
            <a:off x="0" y="0"/>
            <a:ext cx="12192000" cy="1478360"/>
          </a:xfrm>
          <a:prstGeom prst="rect">
            <a:avLst/>
          </a:prstGeom>
          <a:ln>
            <a:solidFill>
              <a:schemeClr val="tx1"/>
            </a:solidFill>
          </a:ln>
        </p:spPr>
      </p:pic>
    </p:spTree>
    <p:extLst>
      <p:ext uri="{BB962C8B-B14F-4D97-AF65-F5344CB8AC3E}">
        <p14:creationId xmlns:p14="http://schemas.microsoft.com/office/powerpoint/2010/main" val="120844639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81000" y="228600"/>
            <a:ext cx="11506200" cy="1049337"/>
          </a:xfrm>
        </p:spPr>
        <p:txBody>
          <a:bodyPr>
            <a:normAutofit fontScale="90000"/>
          </a:bodyPr>
          <a:lstStyle/>
          <a:p>
            <a:r>
              <a:rPr lang="en-US" sz="4000" i="1" dirty="0"/>
              <a:t>Outcomes Measure:  Pathways Progression </a:t>
            </a:r>
            <a:r>
              <a:rPr lang="en-US" sz="4000" dirty="0"/>
              <a:t/>
            </a:r>
            <a:br>
              <a:rPr lang="en-US" sz="4000" dirty="0"/>
            </a:br>
            <a:endParaRPr lang="en-US" sz="4000" dirty="0"/>
          </a:p>
        </p:txBody>
      </p:sp>
      <p:sp>
        <p:nvSpPr>
          <p:cNvPr id="3" name="Content Placeholder 2"/>
          <p:cNvSpPr>
            <a:spLocks noGrp="1"/>
          </p:cNvSpPr>
          <p:nvPr>
            <p:ph idx="4294967295"/>
          </p:nvPr>
        </p:nvSpPr>
        <p:spPr>
          <a:xfrm>
            <a:off x="762000" y="1600200"/>
            <a:ext cx="4495800" cy="4376738"/>
          </a:xfrm>
        </p:spPr>
        <p:txBody>
          <a:bodyPr>
            <a:noAutofit/>
          </a:bodyPr>
          <a:lstStyle/>
          <a:p>
            <a:pPr marL="0" indent="0">
              <a:buNone/>
            </a:pPr>
            <a:r>
              <a:rPr lang="en-US" sz="2200" b="1" dirty="0"/>
              <a:t>Question: </a:t>
            </a:r>
            <a:r>
              <a:rPr lang="en-US" sz="2200" dirty="0"/>
              <a:t> How many students take more than one geoscience course, how many students major in geoscience, and do these numbers change from </a:t>
            </a:r>
            <a:r>
              <a:rPr lang="en-US" sz="2200" dirty="0" smtClean="0"/>
              <a:t>Fall 2017/Winter</a:t>
            </a:r>
            <a:r>
              <a:rPr lang="en-US" sz="2200" dirty="0"/>
              <a:t>-</a:t>
            </a:r>
            <a:r>
              <a:rPr lang="en-US" sz="2200" dirty="0" smtClean="0"/>
              <a:t>Spring 2018 </a:t>
            </a:r>
            <a:r>
              <a:rPr lang="en-US" sz="2200" dirty="0"/>
              <a:t>to the end of the grant?</a:t>
            </a:r>
            <a:endParaRPr lang="en-US" sz="2200" b="1" dirty="0"/>
          </a:p>
          <a:p>
            <a:pPr marL="0" indent="0">
              <a:buNone/>
            </a:pPr>
            <a:endParaRPr lang="en-US" sz="2200" b="1" dirty="0"/>
          </a:p>
          <a:p>
            <a:pPr marL="0" indent="0">
              <a:buNone/>
            </a:pPr>
            <a:r>
              <a:rPr lang="en-US" sz="2200" b="1" dirty="0"/>
              <a:t>Method: </a:t>
            </a:r>
          </a:p>
          <a:p>
            <a:r>
              <a:rPr lang="en-US" sz="2200" dirty="0"/>
              <a:t>Student enrollment in more than one geoscience course. </a:t>
            </a:r>
          </a:p>
          <a:p>
            <a:r>
              <a:rPr lang="en-US" sz="2200" dirty="0"/>
              <a:t>Students with declared major in geoscience.</a:t>
            </a:r>
          </a:p>
          <a:p>
            <a:endParaRPr lang="en-US" sz="2200" b="1" dirty="0"/>
          </a:p>
          <a:p>
            <a:pPr marL="0" indent="0">
              <a:buNone/>
            </a:pPr>
            <a:endParaRPr lang="en-US" sz="2200" b="1" dirty="0"/>
          </a:p>
          <a:p>
            <a:pPr marL="0" indent="0">
              <a:buNone/>
            </a:pPr>
            <a:endParaRPr lang="en-US" sz="2200" dirty="0"/>
          </a:p>
          <a:p>
            <a:endParaRPr lang="en-US" sz="2200" dirty="0"/>
          </a:p>
          <a:p>
            <a:endParaRPr lang="en-US" sz="2200" dirty="0"/>
          </a:p>
          <a:p>
            <a:endParaRPr lang="en-US" sz="2200" dirty="0"/>
          </a:p>
        </p:txBody>
      </p:sp>
      <p:sp>
        <p:nvSpPr>
          <p:cNvPr id="8" name="Equals 7"/>
          <p:cNvSpPr/>
          <p:nvPr/>
        </p:nvSpPr>
        <p:spPr>
          <a:xfrm>
            <a:off x="5562600" y="3962400"/>
            <a:ext cx="1371600" cy="9144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Double Brace 9"/>
          <p:cNvSpPr/>
          <p:nvPr/>
        </p:nvSpPr>
        <p:spPr>
          <a:xfrm>
            <a:off x="7162800" y="1600200"/>
            <a:ext cx="4419600" cy="4648200"/>
          </a:xfrm>
          <a:prstGeom prst="bracePair">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marL="342900" indent="-342900">
              <a:buAutoNum type="alphaLcParenBoth"/>
            </a:pPr>
            <a:endParaRPr lang="en-US" sz="2200" dirty="0"/>
          </a:p>
        </p:txBody>
      </p:sp>
      <p:sp>
        <p:nvSpPr>
          <p:cNvPr id="5" name="TextBox 4"/>
          <p:cNvSpPr txBox="1"/>
          <p:nvPr/>
        </p:nvSpPr>
        <p:spPr>
          <a:xfrm>
            <a:off x="7543800" y="2133600"/>
            <a:ext cx="3733800" cy="4231927"/>
          </a:xfrm>
          <a:prstGeom prst="rect">
            <a:avLst/>
          </a:prstGeom>
          <a:noFill/>
        </p:spPr>
        <p:txBody>
          <a:bodyPr wrap="square" rtlCol="0">
            <a:spAutoFit/>
          </a:bodyPr>
          <a:lstStyle/>
          <a:p>
            <a:pPr marL="274320" indent="-274320">
              <a:spcBef>
                <a:spcPts val="600"/>
              </a:spcBef>
              <a:buAutoNum type="arabicPeriod"/>
            </a:pPr>
            <a:r>
              <a:rPr lang="en-US" sz="2200" dirty="0"/>
              <a:t>By course and by term, count the number of students who enroll at census date who have enrolled in more than one geoscience course.</a:t>
            </a:r>
          </a:p>
          <a:p>
            <a:pPr marL="274320" indent="-274320">
              <a:spcBef>
                <a:spcPts val="600"/>
              </a:spcBef>
              <a:buAutoNum type="arabicPeriod"/>
            </a:pPr>
            <a:r>
              <a:rPr lang="en-US" sz="2200" dirty="0"/>
              <a:t>By course and by term, count the number of students who enroll at census data who are declared geoscience majors.</a:t>
            </a:r>
          </a:p>
          <a:p>
            <a:pPr marL="457200" indent="-457200">
              <a:buAutoNum type="arabicPeriod"/>
            </a:pPr>
            <a:endParaRPr lang="en-US" sz="2200" dirty="0"/>
          </a:p>
        </p:txBody>
      </p:sp>
      <p:sp>
        <p:nvSpPr>
          <p:cNvPr id="4" name="TextBox 3"/>
          <p:cNvSpPr txBox="1"/>
          <p:nvPr/>
        </p:nvSpPr>
        <p:spPr>
          <a:xfrm>
            <a:off x="7620000" y="1676400"/>
            <a:ext cx="1211089" cy="461665"/>
          </a:xfrm>
          <a:prstGeom prst="rect">
            <a:avLst/>
          </a:prstGeom>
          <a:noFill/>
        </p:spPr>
        <p:txBody>
          <a:bodyPr wrap="none" rtlCol="0">
            <a:spAutoFit/>
          </a:bodyPr>
          <a:lstStyle/>
          <a:p>
            <a:r>
              <a:rPr lang="en-US" sz="2400" b="1" dirty="0"/>
              <a:t>Method</a:t>
            </a:r>
          </a:p>
        </p:txBody>
      </p:sp>
      <p:sp>
        <p:nvSpPr>
          <p:cNvPr id="9" name="TextBox 8"/>
          <p:cNvSpPr txBox="1"/>
          <p:nvPr/>
        </p:nvSpPr>
        <p:spPr>
          <a:xfrm>
            <a:off x="5029200" y="765108"/>
            <a:ext cx="1447800" cy="523220"/>
          </a:xfrm>
          <a:prstGeom prst="rect">
            <a:avLst/>
          </a:prstGeom>
          <a:noFill/>
        </p:spPr>
        <p:txBody>
          <a:bodyPr wrap="square" rtlCol="0">
            <a:spAutoFit/>
          </a:bodyPr>
          <a:lstStyle/>
          <a:p>
            <a:r>
              <a:rPr lang="en-US" sz="2800" b="1" i="1" dirty="0" smtClean="0">
                <a:solidFill>
                  <a:srgbClr val="7030A0"/>
                </a:solidFill>
              </a:rPr>
              <a:t>optional</a:t>
            </a:r>
            <a:endParaRPr lang="en-US" sz="2800" b="1" i="1" dirty="0">
              <a:solidFill>
                <a:srgbClr val="7030A0"/>
              </a:solidFill>
            </a:endParaRPr>
          </a:p>
        </p:txBody>
      </p:sp>
    </p:spTree>
    <p:extLst>
      <p:ext uri="{BB962C8B-B14F-4D97-AF65-F5344CB8AC3E}">
        <p14:creationId xmlns:p14="http://schemas.microsoft.com/office/powerpoint/2010/main" val="242559520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219200" y="228600"/>
            <a:ext cx="9601200" cy="1049337"/>
          </a:xfrm>
        </p:spPr>
        <p:txBody>
          <a:bodyPr>
            <a:normAutofit fontScale="90000"/>
          </a:bodyPr>
          <a:lstStyle/>
          <a:p>
            <a:r>
              <a:rPr lang="en-US" sz="4000" i="1" dirty="0"/>
              <a:t>Outcomes Measure:  Pathways Progression by Student Sub</a:t>
            </a:r>
            <a:r>
              <a:rPr lang="en-US" sz="4000" i="1" dirty="0" smtClean="0"/>
              <a:t>-Group </a:t>
            </a:r>
            <a:endParaRPr lang="en-US" sz="4000" i="1" dirty="0"/>
          </a:p>
        </p:txBody>
      </p:sp>
      <p:sp>
        <p:nvSpPr>
          <p:cNvPr id="3" name="Content Placeholder 2"/>
          <p:cNvSpPr>
            <a:spLocks noGrp="1"/>
          </p:cNvSpPr>
          <p:nvPr>
            <p:ph idx="4294967295"/>
          </p:nvPr>
        </p:nvSpPr>
        <p:spPr>
          <a:xfrm>
            <a:off x="762000" y="1600200"/>
            <a:ext cx="4495800" cy="4376738"/>
          </a:xfrm>
        </p:spPr>
        <p:txBody>
          <a:bodyPr>
            <a:noAutofit/>
          </a:bodyPr>
          <a:lstStyle/>
          <a:p>
            <a:pPr marL="0" indent="0">
              <a:buNone/>
            </a:pPr>
            <a:r>
              <a:rPr lang="en-US" sz="2200" b="1" dirty="0"/>
              <a:t>Question: </a:t>
            </a:r>
            <a:r>
              <a:rPr lang="en-US" sz="2200" dirty="0"/>
              <a:t> How many students by sub-group who take more than one geoscience course and major in geoscience? How do these numbers change from </a:t>
            </a:r>
            <a:r>
              <a:rPr lang="en-US" sz="2200" dirty="0" smtClean="0"/>
              <a:t>Fall 2017/Winter</a:t>
            </a:r>
            <a:r>
              <a:rPr lang="en-US" sz="2200" dirty="0"/>
              <a:t>-</a:t>
            </a:r>
            <a:r>
              <a:rPr lang="en-US" sz="2200" dirty="0" smtClean="0"/>
              <a:t>Spring 2018 </a:t>
            </a:r>
            <a:r>
              <a:rPr lang="en-US" sz="2200" dirty="0"/>
              <a:t>to the end of the grant?</a:t>
            </a:r>
          </a:p>
          <a:p>
            <a:pPr marL="0" indent="0">
              <a:buNone/>
            </a:pPr>
            <a:endParaRPr lang="en-US" sz="2200" b="1" dirty="0"/>
          </a:p>
          <a:p>
            <a:pPr marL="0" indent="0">
              <a:buNone/>
            </a:pPr>
            <a:r>
              <a:rPr lang="en-US" sz="2200" b="1" dirty="0"/>
              <a:t>Method: </a:t>
            </a:r>
          </a:p>
          <a:p>
            <a:r>
              <a:rPr lang="en-US" sz="2200" dirty="0"/>
              <a:t>Student sub-group enrollment in more than one geoscience course. </a:t>
            </a:r>
          </a:p>
          <a:p>
            <a:r>
              <a:rPr lang="en-US" sz="2200" dirty="0"/>
              <a:t>Student sub-group with declared major in geoscience.</a:t>
            </a:r>
          </a:p>
          <a:p>
            <a:endParaRPr lang="en-US" sz="2200" b="1" dirty="0"/>
          </a:p>
          <a:p>
            <a:pPr marL="0" indent="0">
              <a:buNone/>
            </a:pPr>
            <a:endParaRPr lang="en-US" sz="2200" b="1" dirty="0"/>
          </a:p>
          <a:p>
            <a:pPr marL="0" indent="0">
              <a:buNone/>
            </a:pPr>
            <a:endParaRPr lang="en-US" sz="2200" dirty="0"/>
          </a:p>
          <a:p>
            <a:endParaRPr lang="en-US" sz="2200" dirty="0"/>
          </a:p>
          <a:p>
            <a:endParaRPr lang="en-US" sz="2200" dirty="0"/>
          </a:p>
          <a:p>
            <a:endParaRPr lang="en-US" sz="2200" dirty="0"/>
          </a:p>
        </p:txBody>
      </p:sp>
      <p:sp>
        <p:nvSpPr>
          <p:cNvPr id="8" name="Equals 7"/>
          <p:cNvSpPr/>
          <p:nvPr/>
        </p:nvSpPr>
        <p:spPr>
          <a:xfrm>
            <a:off x="5562600" y="3962400"/>
            <a:ext cx="1371600" cy="9144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Double Brace 9"/>
          <p:cNvSpPr/>
          <p:nvPr/>
        </p:nvSpPr>
        <p:spPr>
          <a:xfrm>
            <a:off x="7162800" y="1600200"/>
            <a:ext cx="4648200" cy="4648200"/>
          </a:xfrm>
          <a:prstGeom prst="bracePair">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marL="342900" indent="-342900">
              <a:buAutoNum type="alphaLcParenBoth"/>
            </a:pPr>
            <a:endParaRPr lang="en-US" sz="2200" dirty="0"/>
          </a:p>
        </p:txBody>
      </p:sp>
      <p:sp>
        <p:nvSpPr>
          <p:cNvPr id="5" name="TextBox 4"/>
          <p:cNvSpPr txBox="1"/>
          <p:nvPr/>
        </p:nvSpPr>
        <p:spPr>
          <a:xfrm>
            <a:off x="7543800" y="2133600"/>
            <a:ext cx="3886200" cy="4231927"/>
          </a:xfrm>
          <a:prstGeom prst="rect">
            <a:avLst/>
          </a:prstGeom>
          <a:noFill/>
        </p:spPr>
        <p:txBody>
          <a:bodyPr wrap="square" rtlCol="0">
            <a:spAutoFit/>
          </a:bodyPr>
          <a:lstStyle/>
          <a:p>
            <a:pPr marL="274320" indent="-274320">
              <a:spcBef>
                <a:spcPts val="600"/>
              </a:spcBef>
              <a:buAutoNum type="arabicPeriod"/>
            </a:pPr>
            <a:r>
              <a:rPr lang="en-US" sz="2200" dirty="0"/>
              <a:t>By course and by term, count the number of students by sub-group who enroll at census date who have enrolled in more than one geoscience course.</a:t>
            </a:r>
          </a:p>
          <a:p>
            <a:pPr marL="274320" indent="-274320">
              <a:spcBef>
                <a:spcPts val="600"/>
              </a:spcBef>
              <a:buAutoNum type="arabicPeriod"/>
            </a:pPr>
            <a:r>
              <a:rPr lang="en-US" sz="2200" dirty="0"/>
              <a:t>By course and by term, count the number of students by sub-group who enroll at census data who are declared geoscience majors.</a:t>
            </a:r>
          </a:p>
          <a:p>
            <a:pPr marL="457200" indent="-457200">
              <a:buAutoNum type="arabicPeriod"/>
            </a:pPr>
            <a:endParaRPr lang="en-US" sz="2200" dirty="0"/>
          </a:p>
        </p:txBody>
      </p:sp>
      <p:sp>
        <p:nvSpPr>
          <p:cNvPr id="4" name="TextBox 3"/>
          <p:cNvSpPr txBox="1"/>
          <p:nvPr/>
        </p:nvSpPr>
        <p:spPr>
          <a:xfrm>
            <a:off x="7620000" y="1676400"/>
            <a:ext cx="1211089" cy="461665"/>
          </a:xfrm>
          <a:prstGeom prst="rect">
            <a:avLst/>
          </a:prstGeom>
          <a:noFill/>
        </p:spPr>
        <p:txBody>
          <a:bodyPr wrap="none" rtlCol="0">
            <a:spAutoFit/>
          </a:bodyPr>
          <a:lstStyle/>
          <a:p>
            <a:r>
              <a:rPr lang="en-US" sz="2400" b="1" dirty="0"/>
              <a:t>Method</a:t>
            </a:r>
          </a:p>
        </p:txBody>
      </p:sp>
      <p:sp>
        <p:nvSpPr>
          <p:cNvPr id="9" name="TextBox 8"/>
          <p:cNvSpPr txBox="1"/>
          <p:nvPr/>
        </p:nvSpPr>
        <p:spPr>
          <a:xfrm>
            <a:off x="8458200" y="753268"/>
            <a:ext cx="1447800" cy="523220"/>
          </a:xfrm>
          <a:prstGeom prst="rect">
            <a:avLst/>
          </a:prstGeom>
          <a:noFill/>
        </p:spPr>
        <p:txBody>
          <a:bodyPr wrap="square" rtlCol="0">
            <a:spAutoFit/>
          </a:bodyPr>
          <a:lstStyle/>
          <a:p>
            <a:r>
              <a:rPr lang="en-US" sz="2800" b="1" i="1" dirty="0" smtClean="0">
                <a:solidFill>
                  <a:srgbClr val="7030A0"/>
                </a:solidFill>
              </a:rPr>
              <a:t>optional</a:t>
            </a:r>
            <a:endParaRPr lang="en-US" sz="2800" b="1" i="1" dirty="0">
              <a:solidFill>
                <a:srgbClr val="7030A0"/>
              </a:solidFill>
            </a:endParaRPr>
          </a:p>
        </p:txBody>
      </p:sp>
    </p:spTree>
    <p:extLst>
      <p:ext uri="{BB962C8B-B14F-4D97-AF65-F5344CB8AC3E}">
        <p14:creationId xmlns:p14="http://schemas.microsoft.com/office/powerpoint/2010/main" val="156970093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Timeline for </a:t>
            </a:r>
            <a:r>
              <a:rPr lang="en-US" dirty="0" smtClean="0"/>
              <a:t>Course Outcomes Measures Work</a:t>
            </a:r>
            <a:endParaRPr lang="en-US" dirty="0"/>
          </a:p>
        </p:txBody>
      </p:sp>
      <p:sp>
        <p:nvSpPr>
          <p:cNvPr id="3" name="Content Placeholder 2"/>
          <p:cNvSpPr>
            <a:spLocks noGrp="1"/>
          </p:cNvSpPr>
          <p:nvPr>
            <p:ph idx="1"/>
          </p:nvPr>
        </p:nvSpPr>
        <p:spPr>
          <a:xfrm>
            <a:off x="609600" y="1600201"/>
            <a:ext cx="10972800" cy="4800599"/>
          </a:xfrm>
        </p:spPr>
        <p:txBody>
          <a:bodyPr>
            <a:normAutofit fontScale="92500" lnSpcReduction="10000"/>
          </a:bodyPr>
          <a:lstStyle/>
          <a:p>
            <a:pPr>
              <a:lnSpc>
                <a:spcPct val="110000"/>
              </a:lnSpc>
            </a:pPr>
            <a:r>
              <a:rPr lang="en-US" dirty="0" smtClean="0"/>
              <a:t>March 2018:  Distribute outcomes template (from D. Bragg)</a:t>
            </a:r>
          </a:p>
          <a:p>
            <a:pPr>
              <a:lnSpc>
                <a:spcPct val="110000"/>
              </a:lnSpc>
            </a:pPr>
            <a:r>
              <a:rPr lang="en-US" dirty="0" smtClean="0"/>
              <a:t>March – May 2018: Optional Q&amp;A for Change Agents with Debra Bragg, Eric Baer, and/or Heather Macdonald</a:t>
            </a:r>
          </a:p>
          <a:p>
            <a:pPr>
              <a:lnSpc>
                <a:spcPct val="110000"/>
              </a:lnSpc>
            </a:pPr>
            <a:r>
              <a:rPr lang="en-US" dirty="0" smtClean="0"/>
              <a:t>June 1, 2018: </a:t>
            </a:r>
            <a:r>
              <a:rPr lang="en-US" dirty="0"/>
              <a:t> </a:t>
            </a:r>
            <a:r>
              <a:rPr lang="en-US" dirty="0" smtClean="0"/>
              <a:t>Change </a:t>
            </a:r>
            <a:r>
              <a:rPr lang="en-US" dirty="0"/>
              <a:t>agents </a:t>
            </a:r>
            <a:r>
              <a:rPr lang="en-US" dirty="0" smtClean="0"/>
              <a:t>submit first data file using course outcomes measures template</a:t>
            </a:r>
          </a:p>
          <a:p>
            <a:pPr>
              <a:lnSpc>
                <a:spcPct val="110000"/>
              </a:lnSpc>
            </a:pPr>
            <a:r>
              <a:rPr lang="en-US" dirty="0" smtClean="0"/>
              <a:t>June 19: Submit highlights of your data on participation and success for discussion in the Cohort 2 virtual workshop (June 26)</a:t>
            </a:r>
          </a:p>
          <a:p>
            <a:pPr>
              <a:lnSpc>
                <a:spcPct val="110000"/>
              </a:lnSpc>
            </a:pPr>
            <a:r>
              <a:rPr lang="en-US" dirty="0" smtClean="0"/>
              <a:t>July -&gt; Change agents conduct local inquiry, using and expanding on these course outcomes measures</a:t>
            </a:r>
          </a:p>
          <a:p>
            <a:endParaRPr lang="en-US" dirty="0"/>
          </a:p>
        </p:txBody>
      </p:sp>
    </p:spTree>
    <p:extLst>
      <p:ext uri="{BB962C8B-B14F-4D97-AF65-F5344CB8AC3E}">
        <p14:creationId xmlns:p14="http://schemas.microsoft.com/office/powerpoint/2010/main" val="242874110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4">
                    <a:lumMod val="50000"/>
                  </a:schemeClr>
                </a:solidFill>
              </a:rPr>
              <a:t>Questions? </a:t>
            </a:r>
            <a:endParaRPr lang="en-US" dirty="0">
              <a:solidFill>
                <a:schemeClr val="accent4">
                  <a:lumMod val="50000"/>
                </a:schemeClr>
              </a:solidFill>
            </a:endParaRP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7258553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Contacts</a:t>
            </a:r>
          </a:p>
        </p:txBody>
      </p:sp>
      <p:sp>
        <p:nvSpPr>
          <p:cNvPr id="3" name="Content Placeholder 2"/>
          <p:cNvSpPr>
            <a:spLocks noGrp="1"/>
          </p:cNvSpPr>
          <p:nvPr>
            <p:ph idx="1"/>
          </p:nvPr>
        </p:nvSpPr>
        <p:spPr/>
        <p:txBody>
          <a:bodyPr>
            <a:normAutofit/>
          </a:bodyPr>
          <a:lstStyle/>
          <a:p>
            <a:pPr marL="0" indent="0">
              <a:buNone/>
            </a:pPr>
            <a:r>
              <a:rPr lang="en-US" dirty="0" smtClean="0"/>
              <a:t>Debra Bragg:  </a:t>
            </a:r>
            <a:r>
              <a:rPr lang="en-US" dirty="0">
                <a:hlinkClick r:id="rId2"/>
              </a:rPr>
              <a:t>Bragg.Associates.Inc@</a:t>
            </a:r>
            <a:r>
              <a:rPr lang="en-US" dirty="0" smtClean="0">
                <a:hlinkClick r:id="rId2"/>
              </a:rPr>
              <a:t>gmail.com</a:t>
            </a:r>
            <a:endParaRPr lang="en-US" dirty="0" smtClean="0"/>
          </a:p>
          <a:p>
            <a:pPr marL="0" indent="0">
              <a:buNone/>
            </a:pPr>
            <a:r>
              <a:rPr lang="en-US" dirty="0" smtClean="0"/>
              <a:t>Heather Macdonald:  </a:t>
            </a:r>
            <a:r>
              <a:rPr lang="en-US" dirty="0" smtClean="0">
                <a:hlinkClick r:id="rId3"/>
              </a:rPr>
              <a:t>rhmacd@wm.edu</a:t>
            </a:r>
            <a:endParaRPr lang="en-US" dirty="0" smtClean="0"/>
          </a:p>
          <a:p>
            <a:pPr marL="0" indent="0">
              <a:buNone/>
            </a:pPr>
            <a:r>
              <a:rPr lang="en-US" dirty="0" smtClean="0"/>
              <a:t>Eric Baer:  </a:t>
            </a:r>
            <a:r>
              <a:rPr lang="en-US" dirty="0" smtClean="0">
                <a:hlinkClick r:id="rId4"/>
              </a:rPr>
              <a:t>Ebaer@highline.edu</a:t>
            </a:r>
            <a:r>
              <a:rPr lang="en-US" dirty="0" smtClean="0"/>
              <a:t>  </a:t>
            </a:r>
            <a:endParaRPr lang="en-US" dirty="0"/>
          </a:p>
          <a:p>
            <a:pPr marL="0" indent="0">
              <a:buNone/>
            </a:pPr>
            <a:endParaRPr lang="en-US" dirty="0"/>
          </a:p>
        </p:txBody>
      </p:sp>
    </p:spTree>
    <p:extLst>
      <p:ext uri="{BB962C8B-B14F-4D97-AF65-F5344CB8AC3E}">
        <p14:creationId xmlns:p14="http://schemas.microsoft.com/office/powerpoint/2010/main" val="189645768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381000"/>
            <a:ext cx="10972800" cy="1143000"/>
          </a:xfrm>
        </p:spPr>
        <p:txBody>
          <a:bodyPr/>
          <a:lstStyle/>
          <a:p>
            <a:r>
              <a:rPr lang="en-US" dirty="0"/>
              <a:t>SAGE 2YC </a:t>
            </a:r>
            <a:r>
              <a:rPr lang="en-US" dirty="0" smtClean="0"/>
              <a:t>Goals</a:t>
            </a:r>
            <a:endParaRPr lang="en-US" dirty="0"/>
          </a:p>
        </p:txBody>
      </p:sp>
      <p:graphicFrame>
        <p:nvGraphicFramePr>
          <p:cNvPr id="4" name="Diagram 3"/>
          <p:cNvGraphicFramePr/>
          <p:nvPr>
            <p:extLst/>
          </p:nvPr>
        </p:nvGraphicFramePr>
        <p:xfrm>
          <a:off x="4546600" y="1600200"/>
          <a:ext cx="8763000" cy="419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457200" y="1524000"/>
            <a:ext cx="5334000" cy="4809009"/>
          </a:xfrm>
          <a:prstGeom prst="rect">
            <a:avLst/>
          </a:prstGeom>
          <a:noFill/>
          <a:ln>
            <a:solidFill>
              <a:srgbClr val="000000"/>
            </a:solidFill>
          </a:ln>
        </p:spPr>
        <p:txBody>
          <a:bodyPr wrap="square" rtlCol="0">
            <a:spAutoFit/>
          </a:bodyPr>
          <a:lstStyle/>
          <a:p>
            <a:pPr marL="285750" indent="-285750">
              <a:spcBef>
                <a:spcPts val="300"/>
              </a:spcBef>
              <a:buFont typeface="Arial"/>
              <a:buChar char="•"/>
            </a:pPr>
            <a:r>
              <a:rPr lang="en-US" sz="2100" dirty="0">
                <a:solidFill>
                  <a:srgbClr val="7030A0"/>
                </a:solidFill>
              </a:rPr>
              <a:t>Build a </a:t>
            </a:r>
            <a:r>
              <a:rPr lang="en-US" sz="2100" b="1" dirty="0">
                <a:solidFill>
                  <a:srgbClr val="7030A0"/>
                </a:solidFill>
              </a:rPr>
              <a:t>national network </a:t>
            </a:r>
            <a:r>
              <a:rPr lang="en-US" sz="2100" dirty="0">
                <a:solidFill>
                  <a:srgbClr val="7030A0"/>
                </a:solidFill>
              </a:rPr>
              <a:t>of 2YC geoscience faculty and administrators led by 2YC faculty leaders, called Change Agents, who catalyze change at multiple levels</a:t>
            </a:r>
          </a:p>
          <a:p>
            <a:pPr marL="285750" indent="-285750">
              <a:spcBef>
                <a:spcPts val="300"/>
              </a:spcBef>
              <a:buFont typeface="Arial"/>
              <a:buChar char="•"/>
            </a:pPr>
            <a:r>
              <a:rPr lang="en-US" sz="2100" dirty="0">
                <a:solidFill>
                  <a:srgbClr val="00B050"/>
                </a:solidFill>
              </a:rPr>
              <a:t>Implement </a:t>
            </a:r>
            <a:r>
              <a:rPr lang="en-US" sz="2100" b="1" dirty="0">
                <a:solidFill>
                  <a:srgbClr val="00B050"/>
                </a:solidFill>
              </a:rPr>
              <a:t>high-impact, educational practices</a:t>
            </a:r>
            <a:r>
              <a:rPr lang="en-US" sz="2100" i="1" dirty="0">
                <a:solidFill>
                  <a:srgbClr val="00B050"/>
                </a:solidFill>
              </a:rPr>
              <a:t> </a:t>
            </a:r>
            <a:r>
              <a:rPr lang="en-US" sz="2100" dirty="0">
                <a:solidFill>
                  <a:srgbClr val="00B050"/>
                </a:solidFill>
              </a:rPr>
              <a:t>that:</a:t>
            </a:r>
          </a:p>
          <a:p>
            <a:pPr marL="374904" lvl="1" indent="-100584">
              <a:spcBef>
                <a:spcPts val="300"/>
              </a:spcBef>
              <a:buFont typeface="Arial"/>
              <a:buChar char="•"/>
            </a:pPr>
            <a:r>
              <a:rPr lang="en-US" sz="2100" dirty="0">
                <a:solidFill>
                  <a:srgbClr val="00B050"/>
                </a:solidFill>
              </a:rPr>
              <a:t>Support the academic success of all students</a:t>
            </a:r>
          </a:p>
          <a:p>
            <a:pPr marL="374904" lvl="1" indent="-100584">
              <a:spcBef>
                <a:spcPts val="300"/>
              </a:spcBef>
              <a:buFont typeface="Arial"/>
              <a:buChar char="•"/>
            </a:pPr>
            <a:r>
              <a:rPr lang="en-US" sz="2100" dirty="0">
                <a:solidFill>
                  <a:srgbClr val="00B050"/>
                </a:solidFill>
              </a:rPr>
              <a:t>Broaden participation</a:t>
            </a:r>
          </a:p>
          <a:p>
            <a:pPr marL="374904" lvl="1" indent="-100584">
              <a:spcBef>
                <a:spcPts val="300"/>
              </a:spcBef>
              <a:buFont typeface="Arial"/>
              <a:buChar char="•"/>
            </a:pPr>
            <a:r>
              <a:rPr lang="en-US" sz="2100" dirty="0">
                <a:solidFill>
                  <a:srgbClr val="00B050"/>
                </a:solidFill>
              </a:rPr>
              <a:t>Facilitate professional pathways </a:t>
            </a:r>
            <a:r>
              <a:rPr lang="en-US" sz="2100" dirty="0" smtClean="0">
                <a:solidFill>
                  <a:srgbClr val="00B050"/>
                </a:solidFill>
              </a:rPr>
              <a:t>in </a:t>
            </a:r>
            <a:r>
              <a:rPr lang="en-US" sz="2100" dirty="0">
                <a:solidFill>
                  <a:srgbClr val="00B050"/>
                </a:solidFill>
              </a:rPr>
              <a:t>the geosciences</a:t>
            </a:r>
          </a:p>
          <a:p>
            <a:pPr marL="285750" indent="-285750">
              <a:spcBef>
                <a:spcPts val="300"/>
              </a:spcBef>
              <a:buFont typeface="Arial"/>
              <a:buChar char="•"/>
            </a:pPr>
            <a:r>
              <a:rPr lang="en-US" sz="2100" dirty="0"/>
              <a:t>Investigate professional development models that support the </a:t>
            </a:r>
            <a:r>
              <a:rPr lang="en-US" sz="2100" b="1" dirty="0"/>
              <a:t>cycle of innovation </a:t>
            </a:r>
            <a:r>
              <a:rPr lang="en-US" sz="2100" dirty="0"/>
              <a:t>to improve geoscience </a:t>
            </a:r>
            <a:r>
              <a:rPr lang="en-US" sz="2100" dirty="0" smtClean="0"/>
              <a:t>education</a:t>
            </a:r>
            <a:endParaRPr lang="en-US" sz="2100" dirty="0"/>
          </a:p>
        </p:txBody>
      </p:sp>
      <p:sp>
        <p:nvSpPr>
          <p:cNvPr id="10" name="TextBox 9"/>
          <p:cNvSpPr txBox="1"/>
          <p:nvPr/>
        </p:nvSpPr>
        <p:spPr>
          <a:xfrm>
            <a:off x="7467600" y="1371600"/>
            <a:ext cx="3039802" cy="523220"/>
          </a:xfrm>
          <a:prstGeom prst="rect">
            <a:avLst/>
          </a:prstGeom>
          <a:noFill/>
        </p:spPr>
        <p:txBody>
          <a:bodyPr wrap="none" rtlCol="0">
            <a:spAutoFit/>
          </a:bodyPr>
          <a:lstStyle/>
          <a:p>
            <a:r>
              <a:rPr lang="en-US" sz="2800" i="1" dirty="0"/>
              <a:t>Cycle of Innovation</a:t>
            </a:r>
          </a:p>
        </p:txBody>
      </p:sp>
    </p:spTree>
    <p:extLst>
      <p:ext uri="{BB962C8B-B14F-4D97-AF65-F5344CB8AC3E}">
        <p14:creationId xmlns:p14="http://schemas.microsoft.com/office/powerpoint/2010/main" val="324192512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Course Outcomes Measures</a:t>
            </a:r>
            <a:endParaRPr lang="en-US" dirty="0"/>
          </a:p>
        </p:txBody>
      </p:sp>
      <p:sp>
        <p:nvSpPr>
          <p:cNvPr id="3" name="Content Placeholder 2"/>
          <p:cNvSpPr>
            <a:spLocks noGrp="1"/>
          </p:cNvSpPr>
          <p:nvPr>
            <p:ph idx="1"/>
          </p:nvPr>
        </p:nvSpPr>
        <p:spPr>
          <a:xfrm>
            <a:off x="762000" y="1600200"/>
            <a:ext cx="10591800" cy="4525963"/>
          </a:xfrm>
        </p:spPr>
        <p:txBody>
          <a:bodyPr>
            <a:normAutofit/>
          </a:bodyPr>
          <a:lstStyle/>
          <a:p>
            <a:r>
              <a:rPr lang="en-US" dirty="0" smtClean="0"/>
              <a:t>Use course outcomes measures of your geoscience courses and geoscience program(s</a:t>
            </a:r>
            <a:r>
              <a:rPr lang="en-US" dirty="0"/>
              <a:t>) </a:t>
            </a:r>
            <a:r>
              <a:rPr lang="en-US" dirty="0" smtClean="0"/>
              <a:t>according to 3 project strands:</a:t>
            </a:r>
          </a:p>
          <a:p>
            <a:pPr lvl="1"/>
            <a:r>
              <a:rPr lang="en-US" sz="3200" dirty="0" smtClean="0"/>
              <a:t>Academic </a:t>
            </a:r>
            <a:r>
              <a:rPr lang="en-US" sz="3200" dirty="0"/>
              <a:t>success</a:t>
            </a:r>
          </a:p>
          <a:p>
            <a:pPr lvl="1"/>
            <a:r>
              <a:rPr lang="en-US" sz="3200" dirty="0"/>
              <a:t>Broadening participation</a:t>
            </a:r>
          </a:p>
          <a:p>
            <a:pPr lvl="1"/>
            <a:r>
              <a:rPr lang="en-US" sz="3200" dirty="0" smtClean="0"/>
              <a:t>Student pathways </a:t>
            </a:r>
            <a:r>
              <a:rPr lang="en-US" sz="3200" dirty="0"/>
              <a:t>progression – transfer and </a:t>
            </a:r>
            <a:r>
              <a:rPr lang="en-US" sz="3200" dirty="0" smtClean="0"/>
              <a:t>careers</a:t>
            </a:r>
          </a:p>
          <a:p>
            <a:r>
              <a:rPr lang="en-US" dirty="0" smtClean="0"/>
              <a:t>Use course-level outcomes measures to improve your own geoscience courses and programs</a:t>
            </a:r>
            <a:endParaRPr lang="en-US" dirty="0"/>
          </a:p>
          <a:p>
            <a:endParaRPr lang="en-US" dirty="0"/>
          </a:p>
        </p:txBody>
      </p:sp>
    </p:spTree>
    <p:extLst>
      <p:ext uri="{BB962C8B-B14F-4D97-AF65-F5344CB8AC3E}">
        <p14:creationId xmlns:p14="http://schemas.microsoft.com/office/powerpoint/2010/main" val="281997766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947253724"/>
              </p:ext>
            </p:extLst>
          </p:nvPr>
        </p:nvGraphicFramePr>
        <p:xfrm>
          <a:off x="651933" y="1237887"/>
          <a:ext cx="11049000" cy="556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1"/>
          <p:cNvSpPr>
            <a:spLocks noGrp="1"/>
          </p:cNvSpPr>
          <p:nvPr>
            <p:ph type="title" idx="4294967295"/>
          </p:nvPr>
        </p:nvSpPr>
        <p:spPr>
          <a:xfrm>
            <a:off x="128924" y="185085"/>
            <a:ext cx="11582400" cy="1049338"/>
          </a:xfrm>
        </p:spPr>
        <p:txBody>
          <a:bodyPr>
            <a:normAutofit/>
          </a:bodyPr>
          <a:lstStyle/>
          <a:p>
            <a:r>
              <a:rPr lang="en-US" sz="4000" dirty="0"/>
              <a:t>Snapshot of Outcomes Assessment Measures</a:t>
            </a:r>
          </a:p>
        </p:txBody>
      </p:sp>
      <p:sp>
        <p:nvSpPr>
          <p:cNvPr id="2" name="TextBox 1"/>
          <p:cNvSpPr txBox="1"/>
          <p:nvPr/>
        </p:nvSpPr>
        <p:spPr>
          <a:xfrm>
            <a:off x="8305800" y="5029200"/>
            <a:ext cx="1447800" cy="523220"/>
          </a:xfrm>
          <a:prstGeom prst="rect">
            <a:avLst/>
          </a:prstGeom>
          <a:noFill/>
        </p:spPr>
        <p:txBody>
          <a:bodyPr wrap="square" rtlCol="0">
            <a:spAutoFit/>
          </a:bodyPr>
          <a:lstStyle/>
          <a:p>
            <a:r>
              <a:rPr lang="en-US" sz="2800" i="1" dirty="0" smtClean="0">
                <a:solidFill>
                  <a:srgbClr val="7030A0"/>
                </a:solidFill>
              </a:rPr>
              <a:t>optional</a:t>
            </a:r>
            <a:endParaRPr lang="en-US" sz="2800" i="1" dirty="0">
              <a:solidFill>
                <a:srgbClr val="7030A0"/>
              </a:solidFill>
            </a:endParaRPr>
          </a:p>
        </p:txBody>
      </p:sp>
    </p:spTree>
    <p:extLst>
      <p:ext uri="{BB962C8B-B14F-4D97-AF65-F5344CB8AC3E}">
        <p14:creationId xmlns:p14="http://schemas.microsoft.com/office/powerpoint/2010/main" val="180739742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Approach</a:t>
            </a:r>
            <a:endParaRPr lang="en-US" dirty="0"/>
          </a:p>
        </p:txBody>
      </p:sp>
      <p:sp>
        <p:nvSpPr>
          <p:cNvPr id="3" name="Content Placeholder 2"/>
          <p:cNvSpPr>
            <a:spLocks noGrp="1"/>
          </p:cNvSpPr>
          <p:nvPr>
            <p:ph idx="1"/>
          </p:nvPr>
        </p:nvSpPr>
        <p:spPr>
          <a:xfrm>
            <a:off x="609600" y="1600201"/>
            <a:ext cx="10668000" cy="4876799"/>
          </a:xfrm>
        </p:spPr>
        <p:txBody>
          <a:bodyPr>
            <a:normAutofit lnSpcReduction="10000"/>
          </a:bodyPr>
          <a:lstStyle/>
          <a:p>
            <a:pPr>
              <a:spcBef>
                <a:spcPts val="1272"/>
              </a:spcBef>
              <a:spcAft>
                <a:spcPts val="600"/>
              </a:spcAft>
            </a:pPr>
            <a:r>
              <a:rPr lang="en-US" sz="2800" dirty="0">
                <a:solidFill>
                  <a:srgbClr val="000000"/>
                </a:solidFill>
              </a:rPr>
              <a:t>Use</a:t>
            </a:r>
            <a:r>
              <a:rPr lang="en-US" sz="2800" i="1" dirty="0">
                <a:solidFill>
                  <a:srgbClr val="000000"/>
                </a:solidFill>
              </a:rPr>
              <a:t> </a:t>
            </a:r>
            <a:r>
              <a:rPr lang="en-US" sz="2800" i="1" dirty="0" smtClean="0">
                <a:solidFill>
                  <a:srgbClr val="000000"/>
                </a:solidFill>
              </a:rPr>
              <a:t>Course Outcomes Measures Template, </a:t>
            </a:r>
            <a:r>
              <a:rPr lang="en-US" sz="2800" dirty="0">
                <a:solidFill>
                  <a:srgbClr val="000000"/>
                </a:solidFill>
              </a:rPr>
              <a:t>with instructions provided by the SAGE </a:t>
            </a:r>
            <a:r>
              <a:rPr lang="en-US" sz="2800" dirty="0" smtClean="0">
                <a:solidFill>
                  <a:srgbClr val="000000"/>
                </a:solidFill>
              </a:rPr>
              <a:t>evaluator, </a:t>
            </a:r>
            <a:r>
              <a:rPr lang="en-US" sz="2800" dirty="0">
                <a:solidFill>
                  <a:srgbClr val="000000"/>
                </a:solidFill>
              </a:rPr>
              <a:t>Debra </a:t>
            </a:r>
            <a:r>
              <a:rPr lang="en-US" sz="2800" dirty="0" smtClean="0">
                <a:solidFill>
                  <a:srgbClr val="000000"/>
                </a:solidFill>
              </a:rPr>
              <a:t>Bragg</a:t>
            </a:r>
            <a:endParaRPr lang="en-US" sz="2800" dirty="0">
              <a:solidFill>
                <a:srgbClr val="000000"/>
              </a:solidFill>
            </a:endParaRPr>
          </a:p>
          <a:p>
            <a:pPr>
              <a:spcBef>
                <a:spcPts val="1272"/>
              </a:spcBef>
              <a:spcAft>
                <a:spcPts val="600"/>
              </a:spcAft>
            </a:pPr>
            <a:r>
              <a:rPr lang="en-US" sz="2800" dirty="0" smtClean="0">
                <a:solidFill>
                  <a:srgbClr val="000000"/>
                </a:solidFill>
              </a:rPr>
              <a:t>As needed, connect to your college’s institutional </a:t>
            </a:r>
            <a:r>
              <a:rPr lang="en-US" sz="2800" dirty="0">
                <a:solidFill>
                  <a:srgbClr val="000000"/>
                </a:solidFill>
              </a:rPr>
              <a:t>research (IR</a:t>
            </a:r>
            <a:r>
              <a:rPr lang="en-US" sz="2800" dirty="0" smtClean="0">
                <a:solidFill>
                  <a:srgbClr val="000000"/>
                </a:solidFill>
              </a:rPr>
              <a:t>) staff, and </a:t>
            </a:r>
            <a:r>
              <a:rPr lang="en-US" sz="2800" dirty="0">
                <a:solidFill>
                  <a:srgbClr val="000000"/>
                </a:solidFill>
              </a:rPr>
              <a:t>e</a:t>
            </a:r>
            <a:r>
              <a:rPr lang="en-US" sz="2800" dirty="0" smtClean="0">
                <a:solidFill>
                  <a:srgbClr val="000000"/>
                </a:solidFill>
              </a:rPr>
              <a:t>ngage </a:t>
            </a:r>
            <a:r>
              <a:rPr lang="en-US" sz="2800" dirty="0">
                <a:solidFill>
                  <a:srgbClr val="000000"/>
                </a:solidFill>
              </a:rPr>
              <a:t>college administration to help secure </a:t>
            </a:r>
            <a:r>
              <a:rPr lang="en-US" sz="2800" dirty="0" smtClean="0">
                <a:solidFill>
                  <a:srgbClr val="000000"/>
                </a:solidFill>
              </a:rPr>
              <a:t>data</a:t>
            </a:r>
            <a:endParaRPr lang="en-US" sz="2800" dirty="0">
              <a:solidFill>
                <a:srgbClr val="000000"/>
              </a:solidFill>
            </a:endParaRPr>
          </a:p>
          <a:p>
            <a:pPr>
              <a:spcBef>
                <a:spcPts val="1272"/>
              </a:spcBef>
              <a:spcAft>
                <a:spcPts val="600"/>
              </a:spcAft>
            </a:pPr>
            <a:r>
              <a:rPr lang="en-US" sz="2800" dirty="0" smtClean="0">
                <a:solidFill>
                  <a:srgbClr val="000000"/>
                </a:solidFill>
              </a:rPr>
              <a:t>Start </a:t>
            </a:r>
            <a:r>
              <a:rPr lang="en-US" sz="2800" dirty="0">
                <a:solidFill>
                  <a:srgbClr val="000000"/>
                </a:solidFill>
              </a:rPr>
              <a:t>the </a:t>
            </a:r>
            <a:r>
              <a:rPr lang="en-US" sz="2800" dirty="0" smtClean="0">
                <a:solidFill>
                  <a:srgbClr val="000000"/>
                </a:solidFill>
              </a:rPr>
              <a:t>course outcomes measures in Fall 2017/Winter-Spring 2018 </a:t>
            </a:r>
            <a:r>
              <a:rPr lang="en-US" sz="2800" dirty="0">
                <a:solidFill>
                  <a:srgbClr val="000000"/>
                </a:solidFill>
              </a:rPr>
              <a:t>and continue to the </a:t>
            </a:r>
            <a:r>
              <a:rPr lang="en-US" sz="2800" dirty="0" smtClean="0">
                <a:solidFill>
                  <a:srgbClr val="000000"/>
                </a:solidFill>
              </a:rPr>
              <a:t>end of the grant</a:t>
            </a:r>
          </a:p>
          <a:p>
            <a:pPr>
              <a:spcBef>
                <a:spcPts val="1272"/>
              </a:spcBef>
              <a:spcAft>
                <a:spcPts val="600"/>
              </a:spcAft>
            </a:pPr>
            <a:r>
              <a:rPr lang="en-US" sz="2800" dirty="0" smtClean="0">
                <a:solidFill>
                  <a:srgbClr val="000000"/>
                </a:solidFill>
              </a:rPr>
              <a:t>Explore your data and relate to your program action plan as part of the June 2018 workshop </a:t>
            </a:r>
          </a:p>
          <a:p>
            <a:pPr>
              <a:spcBef>
                <a:spcPts val="1272"/>
              </a:spcBef>
              <a:spcAft>
                <a:spcPts val="600"/>
              </a:spcAft>
            </a:pPr>
            <a:r>
              <a:rPr lang="en-US" sz="2800" dirty="0" smtClean="0">
                <a:solidFill>
                  <a:srgbClr val="000000"/>
                </a:solidFill>
              </a:rPr>
              <a:t>Engage in your own local inquiry activities (Eric Baer &amp; Debra Bragg)</a:t>
            </a:r>
            <a:endParaRPr lang="en-US" sz="2800" dirty="0">
              <a:solidFill>
                <a:srgbClr val="000000"/>
              </a:solidFill>
            </a:endParaRPr>
          </a:p>
          <a:p>
            <a:endParaRPr lang="en-US" sz="2800" dirty="0">
              <a:solidFill>
                <a:srgbClr val="000000"/>
              </a:solidFill>
            </a:endParaRPr>
          </a:p>
        </p:txBody>
      </p:sp>
    </p:spTree>
    <p:extLst>
      <p:ext uri="{BB962C8B-B14F-4D97-AF65-F5344CB8AC3E}">
        <p14:creationId xmlns:p14="http://schemas.microsoft.com/office/powerpoint/2010/main" val="46324680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04800" y="228600"/>
            <a:ext cx="11582400" cy="1049338"/>
          </a:xfrm>
        </p:spPr>
        <p:txBody>
          <a:bodyPr>
            <a:normAutofit/>
          </a:bodyPr>
          <a:lstStyle/>
          <a:p>
            <a:r>
              <a:rPr lang="en-US" sz="3600" dirty="0" smtClean="0"/>
              <a:t>Outcomes </a:t>
            </a:r>
            <a:r>
              <a:rPr lang="en-US" sz="3600" dirty="0"/>
              <a:t>Measure:  Geoscience Course Enrollment </a:t>
            </a:r>
          </a:p>
        </p:txBody>
      </p:sp>
      <p:sp>
        <p:nvSpPr>
          <p:cNvPr id="3" name="Content Placeholder 2"/>
          <p:cNvSpPr>
            <a:spLocks noGrp="1"/>
          </p:cNvSpPr>
          <p:nvPr>
            <p:ph idx="4294967295"/>
          </p:nvPr>
        </p:nvSpPr>
        <p:spPr>
          <a:xfrm>
            <a:off x="609600" y="1828800"/>
            <a:ext cx="5105400" cy="3505200"/>
          </a:xfrm>
        </p:spPr>
        <p:txBody>
          <a:bodyPr>
            <a:noAutofit/>
          </a:bodyPr>
          <a:lstStyle/>
          <a:p>
            <a:pPr marL="0" indent="0">
              <a:spcBef>
                <a:spcPts val="1776"/>
              </a:spcBef>
              <a:buNone/>
            </a:pPr>
            <a:r>
              <a:rPr lang="en-US" sz="2200" b="1" dirty="0"/>
              <a:t>Question:  </a:t>
            </a:r>
            <a:r>
              <a:rPr lang="en-US" sz="2200" dirty="0"/>
              <a:t>What is the enrollment in geoscience courses, including courses receiving an “educational change”, and how does course enrollment change </a:t>
            </a:r>
            <a:r>
              <a:rPr lang="en-US" sz="2200" dirty="0" smtClean="0"/>
              <a:t>from Fall 2017/Winter-Spring 2018 </a:t>
            </a:r>
            <a:r>
              <a:rPr lang="en-US" sz="2200" dirty="0"/>
              <a:t>to the end of the grant?</a:t>
            </a:r>
          </a:p>
          <a:p>
            <a:pPr marL="0" indent="0">
              <a:spcBef>
                <a:spcPts val="1776"/>
              </a:spcBef>
              <a:buNone/>
            </a:pPr>
            <a:r>
              <a:rPr lang="en-US" sz="2200" b="1" dirty="0"/>
              <a:t>Measure:  </a:t>
            </a:r>
            <a:r>
              <a:rPr lang="en-US" sz="2200" dirty="0"/>
              <a:t>Term-by-term enrollment at census date in geoscience courses, including geoscience courses identified as having received an “educational change”, from </a:t>
            </a:r>
            <a:r>
              <a:rPr lang="en-US" sz="2200" dirty="0" smtClean="0"/>
              <a:t>Fall 2017/Winter-Spring 2018 </a:t>
            </a:r>
            <a:r>
              <a:rPr lang="en-US" sz="2200" dirty="0"/>
              <a:t>to the end of the grant</a:t>
            </a:r>
            <a:r>
              <a:rPr lang="en-US" sz="2200" dirty="0">
                <a:solidFill>
                  <a:srgbClr val="000000"/>
                </a:solidFill>
              </a:rPr>
              <a:t>. </a:t>
            </a:r>
          </a:p>
        </p:txBody>
      </p:sp>
      <p:sp>
        <p:nvSpPr>
          <p:cNvPr id="7" name="Double Brace 6"/>
          <p:cNvSpPr/>
          <p:nvPr/>
        </p:nvSpPr>
        <p:spPr>
          <a:xfrm>
            <a:off x="7239000" y="1524000"/>
            <a:ext cx="4419600" cy="4572000"/>
          </a:xfrm>
          <a:prstGeom prst="bracePair">
            <a:avLst/>
          </a:prstGeom>
          <a:ln w="28575"/>
        </p:spPr>
        <p:style>
          <a:lnRef idx="1">
            <a:schemeClr val="accent1"/>
          </a:lnRef>
          <a:fillRef idx="0">
            <a:schemeClr val="accent1"/>
          </a:fillRef>
          <a:effectRef idx="0">
            <a:schemeClr val="accent1"/>
          </a:effectRef>
          <a:fontRef idx="minor">
            <a:schemeClr val="tx1"/>
          </a:fontRef>
        </p:style>
        <p:txBody>
          <a:bodyPr rtlCol="0" anchor="ctr"/>
          <a:lstStyle/>
          <a:p>
            <a:r>
              <a:rPr lang="en-US" sz="2200" b="1" dirty="0"/>
              <a:t>Method </a:t>
            </a:r>
          </a:p>
          <a:p>
            <a:pPr marL="274320" indent="-274320">
              <a:spcBef>
                <a:spcPts val="600"/>
              </a:spcBef>
              <a:buFont typeface="+mj-lt"/>
              <a:buAutoNum type="arabicPeriod"/>
            </a:pPr>
            <a:r>
              <a:rPr lang="en-US" sz="2200" dirty="0"/>
              <a:t>List geoscience courses offered by your college</a:t>
            </a:r>
          </a:p>
          <a:p>
            <a:pPr marL="274320" indent="-274320">
              <a:spcBef>
                <a:spcPts val="600"/>
              </a:spcBef>
              <a:buFont typeface="+mj-lt"/>
              <a:buAutoNum type="arabicPeriod"/>
            </a:pPr>
            <a:r>
              <a:rPr lang="en-US" sz="2200" dirty="0"/>
              <a:t>For each term, indicate whether course is offered and whether the course has received an “educational change”</a:t>
            </a:r>
          </a:p>
          <a:p>
            <a:pPr marL="274320" indent="-274320">
              <a:spcBef>
                <a:spcPts val="600"/>
              </a:spcBef>
              <a:buFont typeface="+mj-lt"/>
              <a:buAutoNum type="arabicPeriod"/>
            </a:pPr>
            <a:r>
              <a:rPr lang="en-US" sz="2200" dirty="0"/>
              <a:t>For each geoscience course offered, count the total number of students enrolled in each course at census date.</a:t>
            </a:r>
          </a:p>
          <a:p>
            <a:endParaRPr lang="en-US" sz="2200" dirty="0"/>
          </a:p>
        </p:txBody>
      </p:sp>
      <p:sp>
        <p:nvSpPr>
          <p:cNvPr id="9" name="Equals 8"/>
          <p:cNvSpPr/>
          <p:nvPr/>
        </p:nvSpPr>
        <p:spPr>
          <a:xfrm>
            <a:off x="5715000" y="3352800"/>
            <a:ext cx="1371600" cy="9144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17434288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09600" y="228600"/>
            <a:ext cx="10591800" cy="1049337"/>
          </a:xfrm>
        </p:spPr>
        <p:txBody>
          <a:bodyPr>
            <a:normAutofit fontScale="90000"/>
          </a:bodyPr>
          <a:lstStyle/>
          <a:p>
            <a:r>
              <a:rPr lang="en-US" sz="4000" dirty="0" smtClean="0"/>
              <a:t>Outcomes </a:t>
            </a:r>
            <a:r>
              <a:rPr lang="en-US" sz="4000" dirty="0"/>
              <a:t>Measure:  Broadening Participation in Geoscience Courses</a:t>
            </a:r>
          </a:p>
        </p:txBody>
      </p:sp>
      <p:sp>
        <p:nvSpPr>
          <p:cNvPr id="3" name="Content Placeholder 2"/>
          <p:cNvSpPr>
            <a:spLocks noGrp="1"/>
          </p:cNvSpPr>
          <p:nvPr>
            <p:ph idx="4294967295"/>
          </p:nvPr>
        </p:nvSpPr>
        <p:spPr>
          <a:xfrm>
            <a:off x="685800" y="1752600"/>
            <a:ext cx="4648200" cy="2895600"/>
          </a:xfrm>
        </p:spPr>
        <p:txBody>
          <a:bodyPr>
            <a:noAutofit/>
          </a:bodyPr>
          <a:lstStyle/>
          <a:p>
            <a:pPr marL="0" indent="0">
              <a:buNone/>
            </a:pPr>
            <a:r>
              <a:rPr lang="en-US" sz="2200" b="1" dirty="0"/>
              <a:t>Question: </a:t>
            </a:r>
            <a:r>
              <a:rPr lang="en-US" sz="2200" dirty="0"/>
              <a:t>What is the enrollment of underrepresented student groups in geoscience courses, and does geoscience course enrollment by underrepresented student groups change from </a:t>
            </a:r>
            <a:r>
              <a:rPr lang="en-US" sz="2200" dirty="0" smtClean="0"/>
              <a:t>Fall 2017/Winter</a:t>
            </a:r>
            <a:r>
              <a:rPr lang="en-US" sz="2200" dirty="0"/>
              <a:t>-</a:t>
            </a:r>
            <a:r>
              <a:rPr lang="en-US" sz="2200" dirty="0" smtClean="0"/>
              <a:t>Spring 2018 </a:t>
            </a:r>
            <a:r>
              <a:rPr lang="en-US" sz="2200" dirty="0"/>
              <a:t>to the end of the grant?</a:t>
            </a:r>
          </a:p>
          <a:p>
            <a:pPr marL="0" indent="0">
              <a:buNone/>
            </a:pPr>
            <a:endParaRPr lang="en-US" sz="2200" b="1" dirty="0"/>
          </a:p>
          <a:p>
            <a:pPr marL="0" indent="0">
              <a:buNone/>
            </a:pPr>
            <a:r>
              <a:rPr lang="en-US" sz="2200" b="1" dirty="0"/>
              <a:t>Measure: </a:t>
            </a:r>
            <a:r>
              <a:rPr lang="en-US" sz="2200" dirty="0"/>
              <a:t> Term-by-term geoscience course enrollment by student sub-group</a:t>
            </a:r>
            <a:r>
              <a:rPr lang="en-US" sz="2200" dirty="0">
                <a:solidFill>
                  <a:srgbClr val="000000"/>
                </a:solidFill>
              </a:rPr>
              <a:t> (e.g., gender, race, ethnicity).</a:t>
            </a:r>
          </a:p>
          <a:p>
            <a:pPr marL="0" indent="0">
              <a:spcBef>
                <a:spcPts val="2976"/>
              </a:spcBef>
              <a:buNone/>
            </a:pPr>
            <a:endParaRPr lang="en-US" sz="2200" dirty="0"/>
          </a:p>
          <a:p>
            <a:pPr marL="0" indent="0">
              <a:buNone/>
            </a:pPr>
            <a:endParaRPr lang="en-US" sz="2200" b="1" dirty="0"/>
          </a:p>
          <a:p>
            <a:pPr marL="0" indent="0">
              <a:buNone/>
            </a:pPr>
            <a:endParaRPr lang="en-US" sz="2200" b="1" dirty="0"/>
          </a:p>
          <a:p>
            <a:pPr marL="0" indent="0">
              <a:buNone/>
            </a:pPr>
            <a:endParaRPr lang="en-US" sz="2200" dirty="0"/>
          </a:p>
          <a:p>
            <a:endParaRPr lang="en-US" sz="2200" dirty="0"/>
          </a:p>
          <a:p>
            <a:endParaRPr lang="en-US" sz="2200" dirty="0"/>
          </a:p>
          <a:p>
            <a:endParaRPr lang="en-US" sz="2200" dirty="0"/>
          </a:p>
        </p:txBody>
      </p:sp>
      <p:sp>
        <p:nvSpPr>
          <p:cNvPr id="7" name="Double Brace 6"/>
          <p:cNvSpPr/>
          <p:nvPr/>
        </p:nvSpPr>
        <p:spPr>
          <a:xfrm>
            <a:off x="7162800" y="2209800"/>
            <a:ext cx="4343400" cy="3124200"/>
          </a:xfrm>
          <a:prstGeom prst="bracePair">
            <a:avLst/>
          </a:prstGeom>
          <a:ln w="28575"/>
        </p:spPr>
        <p:style>
          <a:lnRef idx="1">
            <a:schemeClr val="accent1"/>
          </a:lnRef>
          <a:fillRef idx="0">
            <a:schemeClr val="accent1"/>
          </a:fillRef>
          <a:effectRef idx="0">
            <a:schemeClr val="accent1"/>
          </a:effectRef>
          <a:fontRef idx="minor">
            <a:schemeClr val="tx1"/>
          </a:fontRef>
        </p:style>
        <p:txBody>
          <a:bodyPr rtlCol="0" anchor="ctr"/>
          <a:lstStyle/>
          <a:p>
            <a:r>
              <a:rPr lang="en-US" sz="2200" b="1" dirty="0"/>
              <a:t>Method</a:t>
            </a:r>
          </a:p>
          <a:p>
            <a:r>
              <a:rPr lang="en-US" sz="2200" dirty="0"/>
              <a:t>For each course and by term offered, count students affiliated within sub-groups by gender, race, ethnicity, and other demographic variables (according to IPED definitions)  at census date.</a:t>
            </a:r>
          </a:p>
          <a:p>
            <a:endParaRPr lang="en-US" sz="2200" dirty="0"/>
          </a:p>
        </p:txBody>
      </p:sp>
      <p:sp>
        <p:nvSpPr>
          <p:cNvPr id="8" name="Equals 7"/>
          <p:cNvSpPr/>
          <p:nvPr/>
        </p:nvSpPr>
        <p:spPr>
          <a:xfrm>
            <a:off x="5562600" y="3276600"/>
            <a:ext cx="1371600" cy="9144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97153442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04800" y="152400"/>
            <a:ext cx="11277600" cy="1049337"/>
          </a:xfrm>
        </p:spPr>
        <p:txBody>
          <a:bodyPr>
            <a:noAutofit/>
          </a:bodyPr>
          <a:lstStyle/>
          <a:p>
            <a:r>
              <a:rPr lang="en-US" sz="3600" dirty="0"/>
              <a:t>Outcomes Measure:  Success in Geoscience Courses</a:t>
            </a:r>
          </a:p>
        </p:txBody>
      </p:sp>
      <p:sp>
        <p:nvSpPr>
          <p:cNvPr id="3" name="Content Placeholder 2"/>
          <p:cNvSpPr>
            <a:spLocks noGrp="1"/>
          </p:cNvSpPr>
          <p:nvPr>
            <p:ph idx="4294967295"/>
          </p:nvPr>
        </p:nvSpPr>
        <p:spPr>
          <a:xfrm>
            <a:off x="685800" y="1905000"/>
            <a:ext cx="4724400" cy="4351338"/>
          </a:xfrm>
        </p:spPr>
        <p:txBody>
          <a:bodyPr>
            <a:noAutofit/>
          </a:bodyPr>
          <a:lstStyle/>
          <a:p>
            <a:pPr marL="0" indent="0">
              <a:buNone/>
            </a:pPr>
            <a:r>
              <a:rPr lang="en-US" sz="2200" b="1" dirty="0"/>
              <a:t>Question:  </a:t>
            </a:r>
            <a:r>
              <a:rPr lang="en-US" sz="2200" dirty="0"/>
              <a:t>How many students and what percentage of students in geoscience courses succeed, and does course success change from </a:t>
            </a:r>
            <a:r>
              <a:rPr lang="en-US" sz="2200" dirty="0" smtClean="0"/>
              <a:t>Fall 2017/Winter</a:t>
            </a:r>
            <a:r>
              <a:rPr lang="en-US" sz="2200" dirty="0"/>
              <a:t>-</a:t>
            </a:r>
            <a:r>
              <a:rPr lang="en-US" sz="2200" dirty="0" smtClean="0"/>
              <a:t>Spring 2018 </a:t>
            </a:r>
            <a:r>
              <a:rPr lang="en-US" sz="2200" dirty="0"/>
              <a:t>to the end of the grant?</a:t>
            </a:r>
          </a:p>
          <a:p>
            <a:pPr marL="0" indent="0">
              <a:buNone/>
            </a:pPr>
            <a:endParaRPr lang="en-US" sz="2200" b="1" dirty="0"/>
          </a:p>
          <a:p>
            <a:pPr marL="0" indent="0">
              <a:buNone/>
            </a:pPr>
            <a:r>
              <a:rPr lang="en-US" sz="2200" b="1" dirty="0"/>
              <a:t>Measure: </a:t>
            </a:r>
            <a:r>
              <a:rPr lang="en-US" sz="2200" dirty="0"/>
              <a:t> Term-by-term geoscience course completion with a grade of “C” or higher.</a:t>
            </a:r>
          </a:p>
          <a:p>
            <a:pPr marL="0" indent="0">
              <a:buNone/>
            </a:pPr>
            <a:endParaRPr lang="en-US" sz="2200" dirty="0"/>
          </a:p>
          <a:p>
            <a:endParaRPr lang="en-US" sz="2200" dirty="0"/>
          </a:p>
          <a:p>
            <a:endParaRPr lang="en-US" sz="2200" dirty="0"/>
          </a:p>
        </p:txBody>
      </p:sp>
      <p:sp>
        <p:nvSpPr>
          <p:cNvPr id="8" name="Equals 7"/>
          <p:cNvSpPr/>
          <p:nvPr/>
        </p:nvSpPr>
        <p:spPr>
          <a:xfrm>
            <a:off x="5562600" y="3352800"/>
            <a:ext cx="1371600" cy="9144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5" name="Group 4"/>
          <p:cNvGrpSpPr/>
          <p:nvPr/>
        </p:nvGrpSpPr>
        <p:grpSpPr>
          <a:xfrm>
            <a:off x="7010400" y="1600200"/>
            <a:ext cx="4724400" cy="4600058"/>
            <a:chOff x="8534400" y="914400"/>
            <a:chExt cx="4495800" cy="7237015"/>
          </a:xfrm>
        </p:grpSpPr>
        <p:sp>
          <p:nvSpPr>
            <p:cNvPr id="7" name="Double Brace 6"/>
            <p:cNvSpPr/>
            <p:nvPr/>
          </p:nvSpPr>
          <p:spPr>
            <a:xfrm>
              <a:off x="8534400" y="914400"/>
              <a:ext cx="4495800" cy="7237015"/>
            </a:xfrm>
            <a:prstGeom prst="bracePair">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marL="457200" indent="-457200">
                <a:buAutoNum type="alphaLcParenR"/>
              </a:pPr>
              <a:endParaRPr lang="en-US" sz="2200" dirty="0"/>
            </a:p>
            <a:p>
              <a:endParaRPr lang="en-US" sz="2200" dirty="0"/>
            </a:p>
          </p:txBody>
        </p:sp>
        <p:sp>
          <p:nvSpPr>
            <p:cNvPr id="4" name="Rectangle 3"/>
            <p:cNvSpPr/>
            <p:nvPr/>
          </p:nvSpPr>
          <p:spPr>
            <a:xfrm>
              <a:off x="8969477" y="1146474"/>
              <a:ext cx="3417939" cy="6246279"/>
            </a:xfrm>
            <a:prstGeom prst="rect">
              <a:avLst/>
            </a:prstGeom>
          </p:spPr>
          <p:txBody>
            <a:bodyPr wrap="square">
              <a:spAutoFit/>
            </a:bodyPr>
            <a:lstStyle/>
            <a:p>
              <a:r>
                <a:rPr lang="en-US" sz="2200" b="1" dirty="0"/>
                <a:t>Method</a:t>
              </a:r>
            </a:p>
            <a:p>
              <a:pPr marL="274320" indent="-274320">
                <a:spcBef>
                  <a:spcPts val="600"/>
                </a:spcBef>
                <a:buFont typeface="+mj-lt"/>
                <a:buAutoNum type="arabicPeriod"/>
              </a:pPr>
              <a:r>
                <a:rPr lang="en-US" sz="2200" dirty="0"/>
                <a:t>For each course and by term, count the number of students who completed and passed the course with a grade of “C” or higher.</a:t>
              </a:r>
            </a:p>
            <a:p>
              <a:pPr marL="274320" indent="-274320">
                <a:spcBef>
                  <a:spcPts val="600"/>
                </a:spcBef>
                <a:buFont typeface="+mj-lt"/>
                <a:buAutoNum type="arabicPeriod"/>
              </a:pPr>
              <a:r>
                <a:rPr lang="en-US" sz="2200" dirty="0"/>
                <a:t>Compute percentage of students deemed successful (#1) by the total enrollment in same geoscience course.</a:t>
              </a:r>
            </a:p>
          </p:txBody>
        </p:sp>
      </p:grpSp>
    </p:spTree>
    <p:extLst>
      <p:ext uri="{BB962C8B-B14F-4D97-AF65-F5344CB8AC3E}">
        <p14:creationId xmlns:p14="http://schemas.microsoft.com/office/powerpoint/2010/main" val="187733688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04800" y="152400"/>
            <a:ext cx="11125200" cy="1049337"/>
          </a:xfrm>
        </p:spPr>
        <p:txBody>
          <a:bodyPr>
            <a:normAutofit fontScale="90000"/>
          </a:bodyPr>
          <a:lstStyle/>
          <a:p>
            <a:r>
              <a:rPr lang="en-US" sz="4000" dirty="0" smtClean="0"/>
              <a:t>Outcomes </a:t>
            </a:r>
            <a:r>
              <a:rPr lang="en-US" sz="4000" dirty="0"/>
              <a:t>Measure:  Geoscience Course Success by Student Sub-Group</a:t>
            </a:r>
          </a:p>
        </p:txBody>
      </p:sp>
      <p:sp>
        <p:nvSpPr>
          <p:cNvPr id="3" name="Content Placeholder 2"/>
          <p:cNvSpPr>
            <a:spLocks noGrp="1"/>
          </p:cNvSpPr>
          <p:nvPr>
            <p:ph idx="4294967295"/>
          </p:nvPr>
        </p:nvSpPr>
        <p:spPr>
          <a:xfrm>
            <a:off x="685800" y="1676400"/>
            <a:ext cx="4038600" cy="4191000"/>
          </a:xfrm>
        </p:spPr>
        <p:txBody>
          <a:bodyPr>
            <a:noAutofit/>
          </a:bodyPr>
          <a:lstStyle/>
          <a:p>
            <a:pPr marL="0" indent="0">
              <a:buNone/>
            </a:pPr>
            <a:r>
              <a:rPr lang="en-US" sz="2200" b="1" dirty="0"/>
              <a:t>Question: </a:t>
            </a:r>
            <a:r>
              <a:rPr lang="en-US" sz="2200" dirty="0"/>
              <a:t> By sub-group, how many students succeed in geoscience courses, and does the percentage of course enrollee success change </a:t>
            </a:r>
            <a:r>
              <a:rPr lang="en-US" sz="2200" dirty="0" smtClean="0"/>
              <a:t>from Fall 2017/ Winter-Spring </a:t>
            </a:r>
            <a:r>
              <a:rPr lang="en-US" sz="2200" dirty="0"/>
              <a:t>2017 to the end of the grant?</a:t>
            </a:r>
          </a:p>
          <a:p>
            <a:pPr marL="0" indent="0">
              <a:buNone/>
            </a:pPr>
            <a:endParaRPr lang="en-US" sz="2200" b="1" dirty="0"/>
          </a:p>
          <a:p>
            <a:pPr marL="0" indent="0">
              <a:buNone/>
            </a:pPr>
            <a:r>
              <a:rPr lang="en-US" sz="2200" b="1" dirty="0"/>
              <a:t>Measure:  </a:t>
            </a:r>
            <a:r>
              <a:rPr lang="en-US" sz="2200" dirty="0"/>
              <a:t>Term-by-term geoscience course completion with a grade of “C” or higher by student sub-group.</a:t>
            </a:r>
          </a:p>
          <a:p>
            <a:endParaRPr lang="en-US" sz="2200" dirty="0"/>
          </a:p>
          <a:p>
            <a:endParaRPr lang="en-US" sz="2200" dirty="0"/>
          </a:p>
          <a:p>
            <a:endParaRPr lang="en-US" sz="2200" dirty="0"/>
          </a:p>
        </p:txBody>
      </p:sp>
      <p:sp>
        <p:nvSpPr>
          <p:cNvPr id="8" name="Equals 7"/>
          <p:cNvSpPr/>
          <p:nvPr/>
        </p:nvSpPr>
        <p:spPr>
          <a:xfrm>
            <a:off x="4953000" y="3352800"/>
            <a:ext cx="1371600" cy="9144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Double Brace 5"/>
          <p:cNvSpPr/>
          <p:nvPr/>
        </p:nvSpPr>
        <p:spPr>
          <a:xfrm>
            <a:off x="6781800" y="1752600"/>
            <a:ext cx="4724400" cy="4038600"/>
          </a:xfrm>
          <a:prstGeom prst="bracePair">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marL="457200" indent="-457200">
              <a:buAutoNum type="alphaLcParenR"/>
            </a:pPr>
            <a:endParaRPr lang="en-US" sz="2200" dirty="0"/>
          </a:p>
          <a:p>
            <a:endParaRPr lang="en-US" sz="2200" dirty="0"/>
          </a:p>
        </p:txBody>
      </p:sp>
      <p:sp>
        <p:nvSpPr>
          <p:cNvPr id="9" name="Rectangle 8"/>
          <p:cNvSpPr/>
          <p:nvPr/>
        </p:nvSpPr>
        <p:spPr>
          <a:xfrm>
            <a:off x="7239000" y="1752600"/>
            <a:ext cx="3886200" cy="3970317"/>
          </a:xfrm>
          <a:prstGeom prst="rect">
            <a:avLst/>
          </a:prstGeom>
        </p:spPr>
        <p:txBody>
          <a:bodyPr wrap="square">
            <a:spAutoFit/>
          </a:bodyPr>
          <a:lstStyle/>
          <a:p>
            <a:r>
              <a:rPr lang="en-US" sz="2200" b="1" dirty="0"/>
              <a:t>Method</a:t>
            </a:r>
          </a:p>
          <a:p>
            <a:pPr marL="274320" indent="-274320">
              <a:spcBef>
                <a:spcPts val="600"/>
              </a:spcBef>
              <a:buFont typeface="+mj-lt"/>
              <a:buAutoNum type="arabicPeriod"/>
            </a:pPr>
            <a:r>
              <a:rPr lang="en-US" sz="2200" dirty="0"/>
              <a:t>For course and by term, count the number of students within sub-groups who completed and passed the geoscience course with a grade of “C” or higher.</a:t>
            </a:r>
          </a:p>
          <a:p>
            <a:pPr marL="274320" indent="-274320">
              <a:spcBef>
                <a:spcPts val="600"/>
              </a:spcBef>
              <a:buFont typeface="+mj-lt"/>
              <a:buAutoNum type="arabicPeriod"/>
            </a:pPr>
            <a:r>
              <a:rPr lang="en-US" sz="2200" dirty="0"/>
              <a:t>Divide #1 by the total count of students within sub-groups who enrolled in the same geoscience course.</a:t>
            </a:r>
          </a:p>
        </p:txBody>
      </p:sp>
    </p:spTree>
    <p:extLst>
      <p:ext uri="{BB962C8B-B14F-4D97-AF65-F5344CB8AC3E}">
        <p14:creationId xmlns:p14="http://schemas.microsoft.com/office/powerpoint/2010/main" val="206392850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13170</TotalTime>
  <Words>1333</Words>
  <Application>Microsoft Macintosh PowerPoint</Application>
  <PresentationFormat>Custom</PresentationFormat>
  <Paragraphs>119</Paragraphs>
  <Slides>14</Slides>
  <Notes>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Course-Level Outcomes Measures of SAGE 2YC Webinar – March, 2018</vt:lpstr>
      <vt:lpstr>SAGE 2YC Goals</vt:lpstr>
      <vt:lpstr>Goals for Course Outcomes Measures</vt:lpstr>
      <vt:lpstr>Snapshot of Outcomes Assessment Measures</vt:lpstr>
      <vt:lpstr>Our Approach</vt:lpstr>
      <vt:lpstr>Outcomes Measure:  Geoscience Course Enrollment </vt:lpstr>
      <vt:lpstr>Outcomes Measure:  Broadening Participation in Geoscience Courses</vt:lpstr>
      <vt:lpstr>Outcomes Measure:  Success in Geoscience Courses</vt:lpstr>
      <vt:lpstr>Outcomes Measure:  Geoscience Course Success by Student Sub-Group</vt:lpstr>
      <vt:lpstr>Outcomes Measure:  Pathways Progression  </vt:lpstr>
      <vt:lpstr>Outcomes Measure:  Pathways Progression by Student Sub-Group </vt:lpstr>
      <vt:lpstr>Timeline for Course Outcomes Measures Work</vt:lpstr>
      <vt:lpstr>Questions? </vt:lpstr>
      <vt:lpstr>Contacts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Outcomes Assessment</dc:title>
  <dc:creator>Heather McCambly</dc:creator>
  <cp:lastModifiedBy>Deb Bragg</cp:lastModifiedBy>
  <cp:revision>107</cp:revision>
  <cp:lastPrinted>2016-11-13T17:56:23Z</cp:lastPrinted>
  <dcterms:created xsi:type="dcterms:W3CDTF">2016-09-08T20:13:31Z</dcterms:created>
  <dcterms:modified xsi:type="dcterms:W3CDTF">2018-03-08T16:29:44Z</dcterms:modified>
</cp:coreProperties>
</file>