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defTabSz="457200">
              <a:spcBef>
                <a:spcPts val="400"/>
              </a:spcBef>
              <a:defRPr sz="1200"/>
            </a:pPr>
            <a:r>
              <a:t>First step: make sure we all have a similar understanding of the term “metacognition”</a:t>
            </a:r>
          </a:p>
          <a:p>
            <a:pPr defTabSz="914400">
              <a:defRPr sz="1200"/>
            </a:pPr>
            <a:r>
              <a:t>Metacognition in the most general sense is “thinking about thinking”. But we use this term to encompass several different things. (5 bullets) We cannot cover strategies for all of these things today, so let me tell you what we are going to focus on and what we are going to set aside for the time being</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3048000" y="2244725"/>
            <a:ext cx="18288000" cy="4775201"/>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17449800" y="730250"/>
            <a:ext cx="5257800" cy="11623676"/>
          </a:xfrm>
          <a:prstGeom prst="rect">
            <a:avLst/>
          </a:prstGeom>
        </p:spPr>
        <p:txBody>
          <a:bodyPr/>
          <a:lstStyle/>
          <a:p>
            <a:pPr/>
            <a:r>
              <a:t>Title Text</a:t>
            </a:r>
          </a:p>
        </p:txBody>
      </p:sp>
      <p:sp>
        <p:nvSpPr>
          <p:cNvPr id="102" name="Body Level One…"/>
          <p:cNvSpPr txBox="1"/>
          <p:nvPr>
            <p:ph type="body" idx="1"/>
          </p:nvPr>
        </p:nvSpPr>
        <p:spPr>
          <a:xfrm>
            <a:off x="1676400" y="730250"/>
            <a:ext cx="15468600" cy="11623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000000"/>
        </a:solidFill>
      </p:bgPr>
    </p:bg>
    <p:spTree>
      <p:nvGrpSpPr>
        <p:cNvPr id="1" name=""/>
        <p:cNvGrpSpPr/>
        <p:nvPr/>
      </p:nvGrpSpPr>
      <p:grpSpPr>
        <a:xfrm>
          <a:off x="0" y="0"/>
          <a:ext cx="0" cy="0"/>
          <a:chOff x="0" y="0"/>
          <a:chExt cx="0" cy="0"/>
        </a:xfrm>
      </p:grpSpPr>
      <p:sp>
        <p:nvSpPr>
          <p:cNvPr id="110" name="Title Text"/>
          <p:cNvSpPr txBox="1"/>
          <p:nvPr>
            <p:ph type="title"/>
          </p:nvPr>
        </p:nvSpPr>
        <p:spPr>
          <a:xfrm>
            <a:off x="4387453" y="357187"/>
            <a:ext cx="15609094" cy="3036095"/>
          </a:xfrm>
          <a:prstGeom prst="rect">
            <a:avLst/>
          </a:prstGeom>
        </p:spPr>
        <p:txBody>
          <a:bodyPr lIns="71437" tIns="71437" rIns="71437" bIns="71437"/>
          <a:lstStyle>
            <a:lvl1pPr algn="ctr" defTabSz="821531">
              <a:lnSpc>
                <a:spcPct val="100000"/>
              </a:lnSpc>
              <a:defRPr sz="11200">
                <a:solidFill>
                  <a:srgbClr val="FFFFFF"/>
                </a:solidFill>
                <a:latin typeface="Helvetica Light"/>
                <a:ea typeface="Helvetica Light"/>
                <a:cs typeface="Helvetica Light"/>
                <a:sym typeface="Helvetica Light"/>
              </a:defRPr>
            </a:lvl1pPr>
          </a:lstStyle>
          <a:p>
            <a:pPr/>
            <a:r>
              <a:t>Title Text</a:t>
            </a:r>
          </a:p>
        </p:txBody>
      </p:sp>
      <p:sp>
        <p:nvSpPr>
          <p:cNvPr id="111" name="Body Level One…"/>
          <p:cNvSpPr txBox="1"/>
          <p:nvPr>
            <p:ph type="body" idx="1"/>
          </p:nvPr>
        </p:nvSpPr>
        <p:spPr>
          <a:xfrm>
            <a:off x="4387453" y="3643312"/>
            <a:ext cx="15609094" cy="8840392"/>
          </a:xfrm>
          <a:prstGeom prst="rect">
            <a:avLst/>
          </a:prstGeom>
        </p:spPr>
        <p:txBody>
          <a:bodyPr lIns="71437" tIns="71437" rIns="71437" bIns="71437" anchor="ctr"/>
          <a:lstStyle>
            <a:lvl1pPr marL="608263" indent="-608263" defTabSz="821531">
              <a:lnSpc>
                <a:spcPct val="100000"/>
              </a:lnSpc>
              <a:spcBef>
                <a:spcPts val="5900"/>
              </a:spcBef>
              <a:buSzPct val="75000"/>
              <a:buFontTx/>
              <a:buChar char="•"/>
              <a:defRPr sz="5200">
                <a:solidFill>
                  <a:srgbClr val="FFFFFF"/>
                </a:solidFill>
                <a:latin typeface="Helvetica Light"/>
                <a:ea typeface="Helvetica Light"/>
                <a:cs typeface="Helvetica Light"/>
                <a:sym typeface="Helvetica Light"/>
              </a:defRPr>
            </a:lvl1pPr>
            <a:lvl2pPr marL="1052763" indent="-608263" defTabSz="821531">
              <a:lnSpc>
                <a:spcPct val="100000"/>
              </a:lnSpc>
              <a:spcBef>
                <a:spcPts val="5900"/>
              </a:spcBef>
              <a:buSzPct val="75000"/>
              <a:buFontTx/>
              <a:buChar char="•"/>
              <a:defRPr sz="5200">
                <a:solidFill>
                  <a:srgbClr val="FFFFFF"/>
                </a:solidFill>
                <a:latin typeface="Helvetica Light"/>
                <a:ea typeface="Helvetica Light"/>
                <a:cs typeface="Helvetica Light"/>
                <a:sym typeface="Helvetica Light"/>
              </a:defRPr>
            </a:lvl2pPr>
            <a:lvl3pPr marL="1497263" indent="-608263" defTabSz="821531">
              <a:lnSpc>
                <a:spcPct val="100000"/>
              </a:lnSpc>
              <a:spcBef>
                <a:spcPts val="5900"/>
              </a:spcBef>
              <a:buSzPct val="75000"/>
              <a:buFontTx/>
              <a:buChar char="•"/>
              <a:defRPr sz="5200">
                <a:solidFill>
                  <a:srgbClr val="FFFFFF"/>
                </a:solidFill>
                <a:latin typeface="Helvetica Light"/>
                <a:ea typeface="Helvetica Light"/>
                <a:cs typeface="Helvetica Light"/>
                <a:sym typeface="Helvetica Light"/>
              </a:defRPr>
            </a:lvl3pPr>
            <a:lvl4pPr marL="1941763" indent="-608263" defTabSz="821531">
              <a:lnSpc>
                <a:spcPct val="100000"/>
              </a:lnSpc>
              <a:spcBef>
                <a:spcPts val="5900"/>
              </a:spcBef>
              <a:buSzPct val="75000"/>
              <a:buFontTx/>
              <a:buChar char="•"/>
              <a:defRPr sz="5200">
                <a:solidFill>
                  <a:srgbClr val="FFFFFF"/>
                </a:solidFill>
                <a:latin typeface="Helvetica Light"/>
                <a:ea typeface="Helvetica Light"/>
                <a:cs typeface="Helvetica Light"/>
                <a:sym typeface="Helvetica Light"/>
              </a:defRPr>
            </a:lvl4pPr>
            <a:lvl5pPr marL="2386263" indent="-608263" defTabSz="821531">
              <a:lnSpc>
                <a:spcPct val="100000"/>
              </a:lnSpc>
              <a:spcBef>
                <a:spcPts val="5900"/>
              </a:spcBef>
              <a:buSzPct val="75000"/>
              <a:buFontTx/>
              <a:buChar char="•"/>
              <a:defRPr sz="5200">
                <a:solidFill>
                  <a:srgbClr val="FFFFFF"/>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xfrm>
            <a:off x="11935814" y="13019484"/>
            <a:ext cx="494513" cy="511176"/>
          </a:xfrm>
          <a:prstGeom prst="rect">
            <a:avLst/>
          </a:prstGeom>
        </p:spPr>
        <p:txBody>
          <a:bodyPr lIns="71437" tIns="71437" rIns="71437" bIns="71437" anchor="t"/>
          <a:lstStyle>
            <a:lvl1pPr algn="ctr" defTabSz="821531">
              <a:defRPr>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solidFill>
          <a:srgbClr val="000000"/>
        </a:solidFill>
      </p:bgPr>
    </p:bg>
    <p:spTree>
      <p:nvGrpSpPr>
        <p:cNvPr id="1" name=""/>
        <p:cNvGrpSpPr/>
        <p:nvPr/>
      </p:nvGrpSpPr>
      <p:grpSpPr>
        <a:xfrm>
          <a:off x="0" y="0"/>
          <a:ext cx="0" cy="0"/>
          <a:chOff x="0" y="0"/>
          <a:chExt cx="0" cy="0"/>
        </a:xfrm>
      </p:grpSpPr>
      <p:sp>
        <p:nvSpPr>
          <p:cNvPr id="119" name="Title Text"/>
          <p:cNvSpPr txBox="1"/>
          <p:nvPr>
            <p:ph type="title"/>
          </p:nvPr>
        </p:nvSpPr>
        <p:spPr>
          <a:xfrm>
            <a:off x="4833937" y="2303859"/>
            <a:ext cx="14716126" cy="4643438"/>
          </a:xfrm>
          <a:prstGeom prst="rect">
            <a:avLst/>
          </a:prstGeom>
        </p:spPr>
        <p:txBody>
          <a:bodyPr lIns="71437" tIns="71437" rIns="71437" bIns="71437" anchor="b"/>
          <a:lstStyle>
            <a:lvl1pPr algn="ctr" defTabSz="821531">
              <a:lnSpc>
                <a:spcPct val="100000"/>
              </a:lnSpc>
              <a:defRPr sz="11200">
                <a:solidFill>
                  <a:srgbClr val="FFFFFF"/>
                </a:solidFill>
                <a:latin typeface="Helvetica Light"/>
                <a:ea typeface="Helvetica Light"/>
                <a:cs typeface="Helvetica Light"/>
                <a:sym typeface="Helvetica Light"/>
              </a:defRPr>
            </a:lvl1pPr>
          </a:lstStyle>
          <a:p>
            <a:pPr/>
            <a:r>
              <a:t>Title Text</a:t>
            </a:r>
          </a:p>
        </p:txBody>
      </p:sp>
      <p:sp>
        <p:nvSpPr>
          <p:cNvPr id="120" name="Body Level One…"/>
          <p:cNvSpPr txBox="1"/>
          <p:nvPr>
            <p:ph type="body" sz="quarter" idx="1"/>
          </p:nvPr>
        </p:nvSpPr>
        <p:spPr>
          <a:xfrm>
            <a:off x="4833937" y="7072312"/>
            <a:ext cx="14716126" cy="1589485"/>
          </a:xfrm>
          <a:prstGeom prst="rect">
            <a:avLst/>
          </a:prstGeom>
        </p:spPr>
        <p:txBody>
          <a:bodyPr lIns="71437" tIns="71437" rIns="71437" bIns="71437"/>
          <a:lstStyle>
            <a:lvl1pPr marL="0" indent="0" algn="ctr" defTabSz="821531">
              <a:lnSpc>
                <a:spcPct val="100000"/>
              </a:lnSpc>
              <a:spcBef>
                <a:spcPts val="0"/>
              </a:spcBef>
              <a:buSzTx/>
              <a:buFontTx/>
              <a:buNone/>
              <a:defRPr sz="4400">
                <a:solidFill>
                  <a:srgbClr val="FFFFFF"/>
                </a:solidFill>
                <a:latin typeface="Helvetica Light"/>
                <a:ea typeface="Helvetica Light"/>
                <a:cs typeface="Helvetica Light"/>
                <a:sym typeface="Helvetica Light"/>
              </a:defRPr>
            </a:lvl1pPr>
            <a:lvl2pPr marL="0" indent="228600" algn="ctr" defTabSz="821531">
              <a:lnSpc>
                <a:spcPct val="100000"/>
              </a:lnSpc>
              <a:spcBef>
                <a:spcPts val="0"/>
              </a:spcBef>
              <a:buSzTx/>
              <a:buFontTx/>
              <a:buNone/>
              <a:defRPr sz="4400">
                <a:solidFill>
                  <a:srgbClr val="FFFFFF"/>
                </a:solidFill>
                <a:latin typeface="Helvetica Light"/>
                <a:ea typeface="Helvetica Light"/>
                <a:cs typeface="Helvetica Light"/>
                <a:sym typeface="Helvetica Light"/>
              </a:defRPr>
            </a:lvl2pPr>
            <a:lvl3pPr marL="0" indent="457200" algn="ctr" defTabSz="821531">
              <a:lnSpc>
                <a:spcPct val="100000"/>
              </a:lnSpc>
              <a:spcBef>
                <a:spcPts val="0"/>
              </a:spcBef>
              <a:buSzTx/>
              <a:buFontTx/>
              <a:buNone/>
              <a:defRPr sz="4400">
                <a:solidFill>
                  <a:srgbClr val="FFFFFF"/>
                </a:solidFill>
                <a:latin typeface="Helvetica Light"/>
                <a:ea typeface="Helvetica Light"/>
                <a:cs typeface="Helvetica Light"/>
                <a:sym typeface="Helvetica Light"/>
              </a:defRPr>
            </a:lvl3pPr>
            <a:lvl4pPr marL="0" indent="685800" algn="ctr" defTabSz="821531">
              <a:lnSpc>
                <a:spcPct val="100000"/>
              </a:lnSpc>
              <a:spcBef>
                <a:spcPts val="0"/>
              </a:spcBef>
              <a:buSzTx/>
              <a:buFontTx/>
              <a:buNone/>
              <a:defRPr sz="4400">
                <a:solidFill>
                  <a:srgbClr val="FFFFFF"/>
                </a:solidFill>
                <a:latin typeface="Helvetica Light"/>
                <a:ea typeface="Helvetica Light"/>
                <a:cs typeface="Helvetica Light"/>
                <a:sym typeface="Helvetica Light"/>
              </a:defRPr>
            </a:lvl4pPr>
            <a:lvl5pPr marL="0" indent="914400" algn="ctr" defTabSz="821531">
              <a:lnSpc>
                <a:spcPct val="100000"/>
              </a:lnSpc>
              <a:spcBef>
                <a:spcPts val="0"/>
              </a:spcBef>
              <a:buSzTx/>
              <a:buFontTx/>
              <a:buNone/>
              <a:defRPr sz="4400">
                <a:solidFill>
                  <a:srgbClr val="FFFFFF"/>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21" name="Slide Number"/>
          <p:cNvSpPr txBox="1"/>
          <p:nvPr>
            <p:ph type="sldNum" sz="quarter" idx="2"/>
          </p:nvPr>
        </p:nvSpPr>
        <p:spPr>
          <a:xfrm>
            <a:off x="11935814" y="13019484"/>
            <a:ext cx="494513" cy="511176"/>
          </a:xfrm>
          <a:prstGeom prst="rect">
            <a:avLst/>
          </a:prstGeom>
        </p:spPr>
        <p:txBody>
          <a:bodyPr lIns="71437" tIns="71437" rIns="71437" bIns="71437" anchor="t"/>
          <a:lstStyle>
            <a:lvl1pPr algn="ctr" defTabSz="821531">
              <a:defRPr>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000000"/>
        </a:solidFill>
      </p:bgPr>
    </p:bg>
    <p:spTree>
      <p:nvGrpSpPr>
        <p:cNvPr id="1" name=""/>
        <p:cNvGrpSpPr/>
        <p:nvPr/>
      </p:nvGrpSpPr>
      <p:grpSpPr>
        <a:xfrm>
          <a:off x="0" y="0"/>
          <a:ext cx="0" cy="0"/>
          <a:chOff x="0" y="0"/>
          <a:chExt cx="0" cy="0"/>
        </a:xfrm>
      </p:grpSpPr>
      <p:sp>
        <p:nvSpPr>
          <p:cNvPr id="128" name="Slide Number"/>
          <p:cNvSpPr txBox="1"/>
          <p:nvPr>
            <p:ph type="sldNum" sz="quarter" idx="2"/>
          </p:nvPr>
        </p:nvSpPr>
        <p:spPr>
          <a:xfrm>
            <a:off x="11935814" y="13019484"/>
            <a:ext cx="494513" cy="511176"/>
          </a:xfrm>
          <a:prstGeom prst="rect">
            <a:avLst/>
          </a:prstGeom>
        </p:spPr>
        <p:txBody>
          <a:bodyPr lIns="71437" tIns="71437" rIns="71437" bIns="71437" anchor="t"/>
          <a:lstStyle>
            <a:lvl1pPr algn="ctr" defTabSz="821531">
              <a:defRPr>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76"/>
            <a:ext cx="21031200"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5" y="730250"/>
            <a:ext cx="21031201"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76" cy="1647825"/>
          </a:xfrm>
          <a:prstGeom prst="rect">
            <a:avLst/>
          </a:prstGeom>
        </p:spPr>
        <p:txBody>
          <a:bodyPr anchor="b"/>
          <a:lstStyle>
            <a:lvl1pPr marL="0" indent="0">
              <a:buSzTx/>
              <a:buFontTx/>
              <a:buNone/>
              <a:defRPr b="1" sz="4800"/>
            </a:lvl1pPr>
            <a:lvl2pPr marL="0" indent="457200">
              <a:buSzTx/>
              <a:buFontTx/>
              <a:buNone/>
              <a:defRPr b="1" sz="4800"/>
            </a:lvl2pPr>
            <a:lvl3pPr marL="0" indent="914400">
              <a:buSzTx/>
              <a:buFontTx/>
              <a:buNone/>
              <a:defRPr b="1" sz="4800"/>
            </a:lvl3pPr>
            <a:lvl4pPr marL="0" indent="1371600">
              <a:buSzTx/>
              <a:buFontTx/>
              <a:buNone/>
              <a:defRPr b="1" sz="4800"/>
            </a:lvl4pPr>
            <a:lvl5pPr marL="0" indent="182880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12344400" y="3362326"/>
            <a:ext cx="10366376" cy="1647825"/>
          </a:xfrm>
          <a:prstGeom prst="rect">
            <a:avLst/>
          </a:prstGeom>
          <a:ln w="12700"/>
        </p:spPr>
        <p:txBody>
          <a:bodyPr anchor="b"/>
          <a:lstStyle/>
          <a:p>
            <a:pPr marL="0" indent="0">
              <a:buSzTx/>
              <a:buFontTx/>
              <a:buNone/>
              <a:defRPr b="1" sz="48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5" y="914400"/>
            <a:ext cx="7864476"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13"/>
          </p:nvPr>
        </p:nvSpPr>
        <p:spPr>
          <a:xfrm>
            <a:off x="1679575" y="4114800"/>
            <a:ext cx="7864475" cy="7623176"/>
          </a:xfrm>
          <a:prstGeom prst="rect">
            <a:avLst/>
          </a:prstGeom>
          <a:ln w="12700"/>
        </p:spPr>
        <p:txBody>
          <a:bodyPr/>
          <a:lstStyle/>
          <a:p>
            <a:pPr marL="0" indent="0">
              <a:buSzTx/>
              <a:buFontTx/>
              <a:buNone/>
              <a:defRPr sz="32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5" y="914400"/>
            <a:ext cx="7864476" cy="3200400"/>
          </a:xfrm>
          <a:prstGeom prst="rect">
            <a:avLst/>
          </a:prstGeom>
        </p:spPr>
        <p:txBody>
          <a:bodyPr anchor="b"/>
          <a:lstStyle>
            <a:lvl1pPr>
              <a:defRPr sz="6400"/>
            </a:lvl1pPr>
          </a:lstStyle>
          <a:p>
            <a:pPr/>
            <a:r>
              <a:t>Title Text</a:t>
            </a:r>
          </a:p>
        </p:txBody>
      </p:sp>
      <p:sp>
        <p:nvSpPr>
          <p:cNvPr id="83" name="Picture Placeholder 2"/>
          <p:cNvSpPr/>
          <p:nvPr>
            <p:ph type="pic" sz="half" idx="13"/>
          </p:nvPr>
        </p:nvSpPr>
        <p:spPr>
          <a:xfrm>
            <a:off x="10366375" y="1974850"/>
            <a:ext cx="12344401" cy="9747250"/>
          </a:xfrm>
          <a:prstGeom prst="rect">
            <a:avLst/>
          </a:prstGeom>
          <a:ln w="12700"/>
        </p:spPr>
        <p:txBody>
          <a:bodyPr tIns="45719" bIns="45719">
            <a:noAutofit/>
          </a:bodyPr>
          <a:lstStyle/>
          <a:p>
            <a:pPr/>
          </a:p>
        </p:txBody>
      </p:sp>
      <p:sp>
        <p:nvSpPr>
          <p:cNvPr id="84" name="Body Level One…"/>
          <p:cNvSpPr txBox="1"/>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192337" y="12808585"/>
            <a:ext cx="515264" cy="538480"/>
          </a:xfrm>
          <a:prstGeom prst="rect">
            <a:avLst/>
          </a:prstGeom>
          <a:ln w="25400">
            <a:miter lim="400000"/>
          </a:ln>
        </p:spPr>
        <p:txBody>
          <a:bodyPr wrap="none" tIns="91439" bIns="91439" anchor="ctr">
            <a:spAutoFit/>
          </a:bodyPr>
          <a:lstStyle>
            <a:lvl1pPr algn="r">
              <a:defRPr sz="24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 Id="rId3" Type="http://schemas.openxmlformats.org/officeDocument/2006/relationships/image" Target="../media/image3.tif"/><Relationship Id="rId4" Type="http://schemas.openxmlformats.org/officeDocument/2006/relationships/image" Target="../media/image4.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serc.carleton.edu/NAGTWorkshops/affective/motivation.html" TargetMode="External"/><Relationship Id="rId3" Type="http://schemas.openxmlformats.org/officeDocument/2006/relationships/hyperlink" Target="https://serc.carleton.edu/NAGTWorkshops/metacognition/index.html" TargetMode="External"/><Relationship Id="rId4" Type="http://schemas.openxmlformats.org/officeDocument/2006/relationships/hyperlink" Target="https://serc.carleton.edu/sage2yc/studentsuccess/self_regulated/index.html" TargetMode="External"/><Relationship Id="rId5" Type="http://schemas.openxmlformats.org/officeDocument/2006/relationships/hyperlink" Target="https://youtu.be/RH95h36NChI"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le"/>
          <p:cNvSpPr txBox="1"/>
          <p:nvPr>
            <p:ph type="title"/>
          </p:nvPr>
        </p:nvSpPr>
        <p:spPr>
          <a:prstGeom prst="rect">
            <a:avLst/>
          </a:prstGeom>
        </p:spPr>
        <p:txBody>
          <a:bodyPr/>
          <a:lstStyle/>
          <a:p>
            <a:pPr/>
          </a:p>
        </p:txBody>
      </p:sp>
      <p:pic>
        <p:nvPicPr>
          <p:cNvPr id="138" name="pasted-image.tiff" descr="pasted-image.tiff"/>
          <p:cNvPicPr>
            <a:picLocks noChangeAspect="1"/>
          </p:cNvPicPr>
          <p:nvPr/>
        </p:nvPicPr>
        <p:blipFill>
          <a:blip r:embed="rId2">
            <a:extLst/>
          </a:blip>
          <a:srcRect l="13049" t="0" r="13049" b="21207"/>
          <a:stretch>
            <a:fillRect/>
          </a:stretch>
        </p:blipFill>
        <p:spPr>
          <a:xfrm>
            <a:off x="0" y="-122581"/>
            <a:ext cx="24383680" cy="14610671"/>
          </a:xfrm>
          <a:prstGeom prst="rect">
            <a:avLst/>
          </a:prstGeom>
          <a:ln w="12700">
            <a:miter lim="400000"/>
          </a:ln>
        </p:spPr>
      </p:pic>
      <p:sp>
        <p:nvSpPr>
          <p:cNvPr id="139" name="Shape 121"/>
          <p:cNvSpPr txBox="1"/>
          <p:nvPr/>
        </p:nvSpPr>
        <p:spPr>
          <a:xfrm>
            <a:off x="4005790" y="4354811"/>
            <a:ext cx="15424151" cy="26543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lgn="ctr" defTabSz="2600960">
              <a:defRPr b="1" sz="16000">
                <a:solidFill>
                  <a:srgbClr val="FFFFFF"/>
                </a:solidFill>
                <a:latin typeface="Tahoma"/>
                <a:ea typeface="Tahoma"/>
                <a:cs typeface="Tahoma"/>
                <a:sym typeface="Tahoma"/>
              </a:defRPr>
            </a:lvl1pPr>
          </a:lstStyle>
          <a:p>
            <a:pPr/>
            <a:r>
              <a:t>Metacognition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Let’s Reflect"/>
          <p:cNvSpPr txBox="1"/>
          <p:nvPr>
            <p:ph type="title"/>
          </p:nvPr>
        </p:nvSpPr>
        <p:spPr>
          <a:xfrm>
            <a:off x="1646339" y="1163458"/>
            <a:ext cx="21031201" cy="1779860"/>
          </a:xfrm>
          <a:prstGeom prst="rect">
            <a:avLst/>
          </a:prstGeom>
        </p:spPr>
        <p:txBody>
          <a:bodyPr/>
          <a:lstStyle/>
          <a:p>
            <a:pPr/>
            <a:r>
              <a:t>Let’s Reflect</a:t>
            </a:r>
          </a:p>
        </p:txBody>
      </p:sp>
      <p:sp>
        <p:nvSpPr>
          <p:cNvPr id="230" name="What’s the difference, if any, between studying geology and learning geology?"/>
          <p:cNvSpPr txBox="1"/>
          <p:nvPr>
            <p:ph type="body" idx="1"/>
          </p:nvPr>
        </p:nvSpPr>
        <p:spPr>
          <a:xfrm>
            <a:off x="1676400" y="3997690"/>
            <a:ext cx="21031200" cy="8702677"/>
          </a:xfrm>
          <a:prstGeom prst="rect">
            <a:avLst/>
          </a:prstGeom>
        </p:spPr>
        <p:txBody>
          <a:bodyPr/>
          <a:lstStyle>
            <a:lvl1pPr marL="0" indent="0">
              <a:buSzTx/>
              <a:buFontTx/>
              <a:buNone/>
              <a:defRPr sz="6400"/>
            </a:lvl1pPr>
          </a:lstStyle>
          <a:p>
            <a:pPr/>
            <a:r>
              <a:t>What’s the difference, if any, between studying geology and learning geology?</a:t>
            </a:r>
          </a:p>
        </p:txBody>
      </p:sp>
      <p:sp>
        <p:nvSpPr>
          <p:cNvPr id="231" name="Which mode have you been in?…"/>
          <p:cNvSpPr txBox="1"/>
          <p:nvPr/>
        </p:nvSpPr>
        <p:spPr>
          <a:xfrm>
            <a:off x="7660644" y="6926182"/>
            <a:ext cx="10716812" cy="4636164"/>
          </a:xfrm>
          <a:prstGeom prst="rect">
            <a:avLst/>
          </a:prstGeom>
          <a:ln w="254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defTabSz="821531">
              <a:spcBef>
                <a:spcPts val="5900"/>
              </a:spcBef>
              <a:defRPr sz="5200">
                <a:latin typeface="Helvetica Light"/>
                <a:ea typeface="Helvetica Light"/>
                <a:cs typeface="Helvetica Light"/>
                <a:sym typeface="Helvetica Light"/>
              </a:defRPr>
            </a:pPr>
            <a:r>
              <a:t>Which mode have you been in?</a:t>
            </a:r>
          </a:p>
          <a:p>
            <a:pPr defTabSz="821531">
              <a:spcBef>
                <a:spcPts val="5900"/>
              </a:spcBef>
              <a:defRPr sz="5200">
                <a:latin typeface="Helvetica Light"/>
                <a:ea typeface="Helvetica Light"/>
                <a:cs typeface="Helvetica Light"/>
                <a:sym typeface="Helvetica Light"/>
              </a:defRPr>
            </a:pPr>
            <a:r>
              <a:t>A. Study mode</a:t>
            </a:r>
          </a:p>
          <a:p>
            <a:pPr defTabSz="821531">
              <a:spcBef>
                <a:spcPts val="5900"/>
              </a:spcBef>
              <a:defRPr sz="5200">
                <a:latin typeface="Helvetica Light"/>
                <a:ea typeface="Helvetica Light"/>
                <a:cs typeface="Helvetica Light"/>
                <a:sym typeface="Helvetica Light"/>
              </a:defRPr>
            </a:pPr>
            <a:r>
              <a:t>B. Learn mode</a:t>
            </a:r>
          </a:p>
        </p:txBody>
      </p:sp>
      <p:grpSp>
        <p:nvGrpSpPr>
          <p:cNvPr id="234" name="Group"/>
          <p:cNvGrpSpPr/>
          <p:nvPr/>
        </p:nvGrpSpPr>
        <p:grpSpPr>
          <a:xfrm>
            <a:off x="-61629" y="-15230"/>
            <a:ext cx="24447138" cy="995584"/>
            <a:chOff x="0" y="0"/>
            <a:chExt cx="24447137" cy="995583"/>
          </a:xfrm>
        </p:grpSpPr>
        <p:sp>
          <p:nvSpPr>
            <p:cNvPr id="232"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33"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1"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For which task would you work harder:…"/>
          <p:cNvSpPr txBox="1"/>
          <p:nvPr/>
        </p:nvSpPr>
        <p:spPr>
          <a:xfrm>
            <a:off x="1655458" y="1667574"/>
            <a:ext cx="21239541" cy="3377820"/>
          </a:xfrm>
          <a:prstGeom prst="rect">
            <a:avLst/>
          </a:prstGeom>
          <a:ln w="254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spcBef>
                <a:spcPts val="1500"/>
              </a:spcBef>
              <a:defRPr sz="6700">
                <a:latin typeface="Helvetica Light"/>
                <a:ea typeface="Helvetica Light"/>
                <a:cs typeface="Helvetica Light"/>
                <a:sym typeface="Helvetica Light"/>
              </a:defRPr>
            </a:pPr>
            <a:r>
              <a:t>For which task would you work harder:</a:t>
            </a:r>
          </a:p>
          <a:p>
            <a:pPr>
              <a:spcBef>
                <a:spcPts val="1500"/>
              </a:spcBef>
              <a:defRPr sz="6000">
                <a:latin typeface="Helvetica Light"/>
                <a:ea typeface="Helvetica Light"/>
                <a:cs typeface="Helvetica Light"/>
                <a:sym typeface="Helvetica Light"/>
              </a:defRPr>
            </a:pPr>
            <a:r>
              <a:t>	A.  Earn an A on the test</a:t>
            </a:r>
          </a:p>
          <a:p>
            <a:pPr>
              <a:spcBef>
                <a:spcPts val="1500"/>
              </a:spcBef>
              <a:defRPr sz="6000">
                <a:latin typeface="Helvetica Light"/>
                <a:ea typeface="Helvetica Light"/>
                <a:cs typeface="Helvetica Light"/>
                <a:sym typeface="Helvetica Light"/>
              </a:defRPr>
            </a:pPr>
            <a:r>
              <a:t>	B.  Teach the material to the class?</a:t>
            </a:r>
          </a:p>
        </p:txBody>
      </p:sp>
      <p:sp>
        <p:nvSpPr>
          <p:cNvPr id="237" name="Why?"/>
          <p:cNvSpPr txBox="1"/>
          <p:nvPr/>
        </p:nvSpPr>
        <p:spPr>
          <a:xfrm>
            <a:off x="10328751" y="5732614"/>
            <a:ext cx="3726498" cy="1895476"/>
          </a:xfrm>
          <a:prstGeom prst="rect">
            <a:avLst/>
          </a:prstGeom>
          <a:ln w="254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defRPr sz="11500">
                <a:latin typeface="Helvetica Light"/>
                <a:ea typeface="Helvetica Light"/>
                <a:cs typeface="Helvetica Light"/>
                <a:sym typeface="Helvetica Light"/>
              </a:defRPr>
            </a:lvl1pPr>
          </a:lstStyle>
          <a:p>
            <a:pPr/>
            <a:r>
              <a:t>Why?</a:t>
            </a:r>
          </a:p>
        </p:txBody>
      </p:sp>
      <p:sp>
        <p:nvSpPr>
          <p:cNvPr id="238" name="In order to ace geology (and all your other classes!)"/>
          <p:cNvSpPr txBox="1"/>
          <p:nvPr>
            <p:ph type="title"/>
          </p:nvPr>
        </p:nvSpPr>
        <p:spPr>
          <a:xfrm>
            <a:off x="2119066" y="8008008"/>
            <a:ext cx="20085748" cy="2651127"/>
          </a:xfrm>
          <a:prstGeom prst="rect">
            <a:avLst/>
          </a:prstGeom>
        </p:spPr>
        <p:txBody>
          <a:bodyPr/>
          <a:lstStyle/>
          <a:p>
            <a:pPr>
              <a:defRPr sz="6800"/>
            </a:pPr>
            <a:r>
              <a:t>In order to ace </a:t>
            </a:r>
            <a:r>
              <a:t>geology </a:t>
            </a:r>
            <a:r>
              <a:t>(and all your other classes!)</a:t>
            </a:r>
          </a:p>
        </p:txBody>
      </p:sp>
      <p:sp>
        <p:nvSpPr>
          <p:cNvPr id="239" name="Stay in learn mode, not study mode…"/>
          <p:cNvSpPr txBox="1"/>
          <p:nvPr>
            <p:ph type="body" sz="quarter" idx="1"/>
          </p:nvPr>
        </p:nvSpPr>
        <p:spPr>
          <a:xfrm>
            <a:off x="3056336" y="10655408"/>
            <a:ext cx="18211207" cy="2427537"/>
          </a:xfrm>
          <a:prstGeom prst="rect">
            <a:avLst/>
          </a:prstGeom>
        </p:spPr>
        <p:txBody>
          <a:bodyPr/>
          <a:lstStyle/>
          <a:p>
            <a:pPr marL="0" indent="0">
              <a:spcBef>
                <a:spcPts val="0"/>
              </a:spcBef>
              <a:buSzTx/>
              <a:buFontTx/>
              <a:buNone/>
              <a:defRPr sz="4300"/>
            </a:pPr>
            <a:r>
              <a:t>Stay in learn mode, not study mode</a:t>
            </a:r>
          </a:p>
          <a:p>
            <a:pPr marL="0" indent="0">
              <a:spcBef>
                <a:spcPts val="0"/>
              </a:spcBef>
              <a:buSzTx/>
              <a:buFontTx/>
              <a:buNone/>
              <a:defRPr sz="4300"/>
            </a:pPr>
          </a:p>
          <a:p>
            <a:pPr marL="0" indent="0">
              <a:spcBef>
                <a:spcPts val="0"/>
              </a:spcBef>
              <a:buSzTx/>
              <a:buFontTx/>
              <a:buNone/>
              <a:defRPr sz="4300"/>
            </a:pPr>
            <a:r>
              <a:t>Study as if you have to teach the material, not just earn an A on the test</a:t>
            </a:r>
          </a:p>
        </p:txBody>
      </p:sp>
      <p:grpSp>
        <p:nvGrpSpPr>
          <p:cNvPr id="242" name="Group"/>
          <p:cNvGrpSpPr/>
          <p:nvPr/>
        </p:nvGrpSpPr>
        <p:grpSpPr>
          <a:xfrm>
            <a:off x="-61629" y="-15230"/>
            <a:ext cx="24447138" cy="995584"/>
            <a:chOff x="0" y="0"/>
            <a:chExt cx="24447137" cy="995583"/>
          </a:xfrm>
        </p:grpSpPr>
        <p:sp>
          <p:nvSpPr>
            <p:cNvPr id="240"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41"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7"/>
                                        </p:tgtEl>
                                        <p:attrNameLst>
                                          <p:attrName>style.visibility</p:attrName>
                                        </p:attrNameLst>
                                      </p:cBhvr>
                                      <p:to>
                                        <p:strVal val="visible"/>
                                      </p:to>
                                    </p:set>
                                    <p:animEffect filter="wipe(left)" transition="in">
                                      <p:cBhvr>
                                        <p:cTn id="7" dur="5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38"/>
                                        </p:tgtEl>
                                        <p:attrNameLst>
                                          <p:attrName>style.visibility</p:attrName>
                                        </p:attrNameLst>
                                      </p:cBhvr>
                                      <p:to>
                                        <p:strVal val="visible"/>
                                      </p:to>
                                    </p:set>
                                    <p:animEffect filter="dissolve" transition="in">
                                      <p:cBhvr>
                                        <p:cTn id="12" dur="1000"/>
                                        <p:tgtEl>
                                          <p:spTgt spid="238"/>
                                        </p:tgtEl>
                                      </p:cBhvr>
                                    </p:animEffect>
                                  </p:childTnLst>
                                </p:cTn>
                              </p:par>
                            </p:childTnLst>
                          </p:cTn>
                        </p:par>
                        <p:par>
                          <p:cTn id="13" fill="hold">
                            <p:stCondLst>
                              <p:cond delay="1000"/>
                            </p:stCondLst>
                            <p:childTnLst>
                              <p:par>
                                <p:cTn id="14" presetClass="entr" nodeType="afterEffect" presetID="9" grpId="3" fill="hold">
                                  <p:stCondLst>
                                    <p:cond delay="0"/>
                                  </p:stCondLst>
                                  <p:iterate type="el" backwards="0">
                                    <p:tmAbs val="0"/>
                                  </p:iterate>
                                  <p:childTnLst>
                                    <p:set>
                                      <p:cBhvr>
                                        <p:cTn id="15" fill="hold"/>
                                        <p:tgtEl>
                                          <p:spTgt spid="239"/>
                                        </p:tgtEl>
                                        <p:attrNameLst>
                                          <p:attrName>style.visibility</p:attrName>
                                        </p:attrNameLst>
                                      </p:cBhvr>
                                      <p:to>
                                        <p:strVal val="visible"/>
                                      </p:to>
                                    </p:set>
                                    <p:animEffect filter="dissolve" transition="in">
                                      <p:cBhvr>
                                        <p:cTn id="16"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9" grpId="3"/>
      <p:bldP build="whole" bldLvl="1" animBg="1" rev="0" advAuto="0" spid="238" grpId="2"/>
      <p:bldP build="whole" bldLvl="1" animBg="1" rev="0" advAuto="0" spid="237"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4" name="Image" descr="Image"/>
          <p:cNvPicPr>
            <a:picLocks noChangeAspect="1"/>
          </p:cNvPicPr>
          <p:nvPr/>
        </p:nvPicPr>
        <p:blipFill>
          <a:blip r:embed="rId2">
            <a:alphaModFix amt="26091"/>
            <a:extLst/>
          </a:blip>
          <a:srcRect l="0" t="13831" r="2693" b="4019"/>
          <a:stretch>
            <a:fillRect/>
          </a:stretch>
        </p:blipFill>
        <p:spPr>
          <a:xfrm>
            <a:off x="29635" y="10598"/>
            <a:ext cx="24324730" cy="13694804"/>
          </a:xfrm>
          <a:prstGeom prst="rect">
            <a:avLst/>
          </a:prstGeom>
          <a:ln w="12700">
            <a:miter lim="400000"/>
          </a:ln>
        </p:spPr>
      </p:pic>
      <p:sp>
        <p:nvSpPr>
          <p:cNvPr id="245" name="Why is this so important?"/>
          <p:cNvSpPr txBox="1"/>
          <p:nvPr>
            <p:ph type="title"/>
          </p:nvPr>
        </p:nvSpPr>
        <p:spPr>
          <a:xfrm>
            <a:off x="1676400" y="226910"/>
            <a:ext cx="10159593" cy="1591810"/>
          </a:xfrm>
          <a:prstGeom prst="rect">
            <a:avLst/>
          </a:prstGeom>
        </p:spPr>
        <p:txBody>
          <a:bodyPr/>
          <a:lstStyle>
            <a:lvl1pPr>
              <a:defRPr b="1" sz="6000"/>
            </a:lvl1pPr>
          </a:lstStyle>
          <a:p>
            <a:pPr/>
            <a:r>
              <a:t>Why is this so important?  </a:t>
            </a:r>
          </a:p>
        </p:txBody>
      </p:sp>
      <p:sp>
        <p:nvSpPr>
          <p:cNvPr id="246" name="College courses move a lot faster…"/>
          <p:cNvSpPr txBox="1"/>
          <p:nvPr>
            <p:ph type="body" sz="half" idx="1"/>
          </p:nvPr>
        </p:nvSpPr>
        <p:spPr>
          <a:xfrm>
            <a:off x="3436940" y="6016962"/>
            <a:ext cx="19032735" cy="7020828"/>
          </a:xfrm>
          <a:prstGeom prst="rect">
            <a:avLst/>
          </a:prstGeom>
        </p:spPr>
        <p:txBody>
          <a:bodyPr/>
          <a:lstStyle/>
          <a:p>
            <a:pPr marL="457199" indent="-457199">
              <a:defRPr b="1" sz="6500"/>
            </a:pPr>
            <a:r>
              <a:t>College courses move a lot faster</a:t>
            </a:r>
          </a:p>
          <a:p>
            <a:pPr marL="457199" indent="-457199">
              <a:defRPr b="1" sz="6500"/>
            </a:pPr>
            <a:r>
              <a:t>The material is conceptually more difficult and cumulative</a:t>
            </a:r>
          </a:p>
          <a:p>
            <a:pPr marL="457199" indent="-457199">
              <a:defRPr b="1" sz="6500"/>
            </a:pPr>
            <a:r>
              <a:t>The problems and questions are more involved</a:t>
            </a:r>
          </a:p>
          <a:p>
            <a:pPr marL="457199" indent="-457199">
              <a:defRPr b="1" sz="6500"/>
            </a:pPr>
            <a:r>
              <a:t>The tests are less straightforward and require you to </a:t>
            </a:r>
            <a:r>
              <a:t>apply</a:t>
            </a:r>
            <a:r>
              <a:t> several concepts at one time</a:t>
            </a:r>
          </a:p>
        </p:txBody>
      </p:sp>
      <p:sp>
        <p:nvSpPr>
          <p:cNvPr id="247" name="Because College is Harder Than High School"/>
          <p:cNvSpPr txBox="1"/>
          <p:nvPr/>
        </p:nvSpPr>
        <p:spPr>
          <a:xfrm>
            <a:off x="1725222" y="1999243"/>
            <a:ext cx="20318364" cy="1247776"/>
          </a:xfrm>
          <a:prstGeom prst="rect">
            <a:avLst/>
          </a:prstGeom>
          <a:ln w="254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defRPr b="1" sz="7200">
                <a:latin typeface="Tahoma"/>
                <a:ea typeface="Tahoma"/>
                <a:cs typeface="Tahoma"/>
                <a:sym typeface="Tahoma"/>
              </a:defRPr>
            </a:lvl1pPr>
          </a:lstStyle>
          <a:p>
            <a:pPr/>
            <a:r>
              <a:t>Because College is Harder Than High School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6">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24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24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24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2" fill="hold">
                                  <p:stCondLst>
                                    <p:cond delay="0"/>
                                  </p:stCondLst>
                                  <p:iterate type="el" backwards="0">
                                    <p:tmAbs val="0"/>
                                  </p:iterate>
                                  <p:childTnLst>
                                    <p:set>
                                      <p:cBhvr>
                                        <p:cTn id="24" fill="hold"/>
                                        <p:tgtEl>
                                          <p:spTgt spid="24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1"/>
      <p:bldP build="p" bldLvl="5" animBg="1" rev="0" advAuto="0" spid="246"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Consider two different igneous rocks. Both rocks crystallize at the same temperature. Rock A crystallizes intrusively rock B crystallizes extrusively.   Explain how and why Rock A and B will be similar  Explain how and why Rock A and B will differ:"/>
          <p:cNvSpPr txBox="1"/>
          <p:nvPr/>
        </p:nvSpPr>
        <p:spPr>
          <a:xfrm>
            <a:off x="2646662" y="2946192"/>
            <a:ext cx="19927794" cy="6245145"/>
          </a:xfrm>
          <a:prstGeom prst="rect">
            <a:avLst/>
          </a:prstGeom>
          <a:ln w="254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914400">
              <a:tabLst>
                <a:tab pos="914400" algn="l"/>
              </a:tabLst>
              <a:defRPr sz="5900">
                <a:latin typeface="Times New Roman"/>
                <a:ea typeface="Times New Roman"/>
                <a:cs typeface="Times New Roman"/>
                <a:sym typeface="Times New Roman"/>
              </a:defRPr>
            </a:pPr>
            <a:r>
              <a:t>Consider two different igneous rocks. Both rocks crystallize at the same temperature. Rock A crystallizes intrusively rock B crystallizes extrusively. </a:t>
            </a:r>
            <a:br/>
            <a:br/>
            <a:r>
              <a:t>Explain how and why Rock A and B will be similar</a:t>
            </a:r>
            <a:br/>
            <a:br/>
            <a:r>
              <a:t>Explain how and why Rock A and B will differ:</a:t>
            </a:r>
          </a:p>
        </p:txBody>
      </p:sp>
      <p:sp>
        <p:nvSpPr>
          <p:cNvPr id="250" name="Example questions from Exam 1"/>
          <p:cNvSpPr txBox="1"/>
          <p:nvPr/>
        </p:nvSpPr>
        <p:spPr>
          <a:xfrm>
            <a:off x="803734" y="1586843"/>
            <a:ext cx="9930793" cy="904876"/>
          </a:xfrm>
          <a:prstGeom prst="rect">
            <a:avLst/>
          </a:prstGeom>
          <a:ln w="254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defRPr b="1" sz="5000">
                <a:latin typeface="+mn-lt"/>
                <a:ea typeface="+mn-ea"/>
                <a:cs typeface="+mn-cs"/>
                <a:sym typeface="Helvetica"/>
              </a:defRPr>
            </a:lvl1pPr>
          </a:lstStyle>
          <a:p>
            <a:pPr/>
            <a:r>
              <a:t>Example questions from Exam 1</a:t>
            </a:r>
          </a:p>
        </p:txBody>
      </p:sp>
      <p:sp>
        <p:nvSpPr>
          <p:cNvPr id="251" name="In order to answer this question fully you need to:…"/>
          <p:cNvSpPr txBox="1"/>
          <p:nvPr/>
        </p:nvSpPr>
        <p:spPr>
          <a:xfrm>
            <a:off x="3620136" y="9258460"/>
            <a:ext cx="17143728" cy="3965576"/>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defRPr sz="5000">
                <a:latin typeface="Helvetica Light"/>
                <a:ea typeface="Helvetica Light"/>
                <a:cs typeface="Helvetica Light"/>
                <a:sym typeface="Helvetica Light"/>
              </a:defRPr>
            </a:pPr>
            <a:r>
              <a:t>In order to answer this question fully you need to:</a:t>
            </a:r>
          </a:p>
          <a:p>
            <a:pPr lvl="3" marL="1862666" indent="-529166" defTabSz="821531">
              <a:buSzPct val="75000"/>
              <a:buChar char="•"/>
              <a:defRPr sz="5000">
                <a:latin typeface="Helvetica Light"/>
                <a:ea typeface="Helvetica Light"/>
                <a:cs typeface="Helvetica Light"/>
                <a:sym typeface="Helvetica Light"/>
              </a:defRPr>
            </a:pPr>
            <a:r>
              <a:t>Understand the affects of temperature on mineral crystallization (Bowen’s reaction series).</a:t>
            </a:r>
          </a:p>
          <a:p>
            <a:pPr lvl="3" marL="1862666" indent="-529166" defTabSz="821531">
              <a:buSzPct val="75000"/>
              <a:buChar char="•"/>
              <a:defRPr sz="5000">
                <a:latin typeface="Helvetica Light"/>
                <a:ea typeface="Helvetica Light"/>
                <a:cs typeface="Helvetica Light"/>
                <a:sym typeface="Helvetica Light"/>
              </a:defRPr>
            </a:pPr>
            <a:r>
              <a:t>The affect of cooling rate on mineral crystallization.</a:t>
            </a:r>
          </a:p>
          <a:p>
            <a:pPr lvl="3" marL="1862666" indent="-529166" defTabSz="821531">
              <a:buSzPct val="75000"/>
              <a:buChar char="•"/>
              <a:defRPr sz="5000">
                <a:latin typeface="Helvetica Light"/>
                <a:ea typeface="Helvetica Light"/>
                <a:cs typeface="Helvetica Light"/>
                <a:sym typeface="Helvetica Light"/>
              </a:defRPr>
            </a:pPr>
            <a:r>
              <a:t>The differences between igneous environments</a:t>
            </a:r>
          </a:p>
        </p:txBody>
      </p:sp>
      <p:grpSp>
        <p:nvGrpSpPr>
          <p:cNvPr id="254" name="Group"/>
          <p:cNvGrpSpPr/>
          <p:nvPr/>
        </p:nvGrpSpPr>
        <p:grpSpPr>
          <a:xfrm>
            <a:off x="-61629" y="-15230"/>
            <a:ext cx="24447138" cy="995584"/>
            <a:chOff x="0" y="0"/>
            <a:chExt cx="24447137" cy="995583"/>
          </a:xfrm>
        </p:grpSpPr>
        <p:sp>
          <p:nvSpPr>
            <p:cNvPr id="252"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53"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1"/>
                                        </p:tgtEl>
                                        <p:attrNameLst>
                                          <p:attrName>style.visibility</p:attrName>
                                        </p:attrNameLst>
                                      </p:cBhvr>
                                      <p:to>
                                        <p:strVal val="visible"/>
                                      </p:to>
                                    </p:set>
                                    <p:animEffect filter="dissolve" transition="in">
                                      <p:cBhvr>
                                        <p:cTn id="7" dur="1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Using Metacognition to Become an Expert Learner"/>
          <p:cNvSpPr txBox="1"/>
          <p:nvPr>
            <p:ph type="title"/>
          </p:nvPr>
        </p:nvSpPr>
        <p:spPr>
          <a:xfrm>
            <a:off x="6189760" y="1171063"/>
            <a:ext cx="12004480" cy="9232243"/>
          </a:xfrm>
          <a:prstGeom prst="rect">
            <a:avLst/>
          </a:prstGeom>
        </p:spPr>
        <p:txBody>
          <a:bodyPr/>
          <a:lstStyle/>
          <a:p>
            <a:pPr/>
            <a:r>
              <a:t>Using Metacognition to Become an Expert Learner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Metacognition"/>
          <p:cNvSpPr txBox="1"/>
          <p:nvPr>
            <p:ph type="title"/>
          </p:nvPr>
        </p:nvSpPr>
        <p:spPr>
          <a:prstGeom prst="rect">
            <a:avLst/>
          </a:prstGeom>
        </p:spPr>
        <p:txBody>
          <a:bodyPr/>
          <a:lstStyle/>
          <a:p>
            <a:pPr/>
            <a:r>
              <a:t>Metacognition</a:t>
            </a:r>
          </a:p>
        </p:txBody>
      </p:sp>
      <p:sp>
        <p:nvSpPr>
          <p:cNvPr id="259" name="Refers to your ability to:…"/>
          <p:cNvSpPr txBox="1"/>
          <p:nvPr>
            <p:ph type="body" idx="1"/>
          </p:nvPr>
        </p:nvSpPr>
        <p:spPr>
          <a:prstGeom prst="rect">
            <a:avLst/>
          </a:prstGeom>
        </p:spPr>
        <p:txBody>
          <a:bodyPr/>
          <a:lstStyle/>
          <a:p>
            <a:pPr marL="685800" indent="-685800">
              <a:buSzTx/>
              <a:buNone/>
              <a:defRPr b="1" sz="6600"/>
            </a:pPr>
            <a:r>
              <a:t>Refers to your ability to:</a:t>
            </a:r>
          </a:p>
          <a:p>
            <a:pPr marL="608263" indent="-608263">
              <a:defRPr sz="6600"/>
            </a:pPr>
            <a:r>
              <a:t>think about thinking</a:t>
            </a:r>
          </a:p>
          <a:p>
            <a:pPr marL="608263" indent="-608263">
              <a:defRPr sz="6600"/>
            </a:pPr>
            <a:r>
              <a:t>be consciously aware of yourself as a problem solver</a:t>
            </a:r>
          </a:p>
          <a:p>
            <a:pPr marL="608263" indent="-608263">
              <a:defRPr sz="6600"/>
            </a:pPr>
            <a:r>
              <a:t>monitor and control your mental processing (e.g. “Am I understanding this material?”)</a:t>
            </a:r>
          </a:p>
          <a:p>
            <a:pPr marL="608263" indent="-608263">
              <a:defRPr sz="6600"/>
            </a:pPr>
            <a:r>
              <a:t>accurately judge your level of learning</a:t>
            </a:r>
          </a:p>
        </p:txBody>
      </p:sp>
      <p:grpSp>
        <p:nvGrpSpPr>
          <p:cNvPr id="262" name="Group"/>
          <p:cNvGrpSpPr/>
          <p:nvPr/>
        </p:nvGrpSpPr>
        <p:grpSpPr>
          <a:xfrm>
            <a:off x="-61629" y="-15230"/>
            <a:ext cx="24447138" cy="995584"/>
            <a:chOff x="0" y="0"/>
            <a:chExt cx="24447137" cy="995583"/>
          </a:xfrm>
        </p:grpSpPr>
        <p:sp>
          <p:nvSpPr>
            <p:cNvPr id="260"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61"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76" name="Group"/>
          <p:cNvGrpSpPr/>
          <p:nvPr/>
        </p:nvGrpSpPr>
        <p:grpSpPr>
          <a:xfrm>
            <a:off x="4618642" y="1222288"/>
            <a:ext cx="12344401" cy="12506324"/>
            <a:chOff x="954842" y="0"/>
            <a:chExt cx="12344400" cy="12506323"/>
          </a:xfrm>
        </p:grpSpPr>
        <p:sp>
          <p:nvSpPr>
            <p:cNvPr id="264" name="Triangle"/>
            <p:cNvSpPr/>
            <p:nvPr/>
          </p:nvSpPr>
          <p:spPr>
            <a:xfrm>
              <a:off x="954842" y="0"/>
              <a:ext cx="12344401" cy="12506324"/>
            </a:xfrm>
            <a:prstGeom prst="triangle">
              <a:avLst/>
            </a:prstGeom>
            <a:blipFill rotWithShape="1">
              <a:blip r:embed="rId2"/>
              <a:srcRect l="0" t="0" r="0" b="0"/>
              <a:tile tx="0" ty="0" sx="100000" sy="100000" flip="none" algn="tl"/>
            </a:blipFill>
            <a:ln w="12700" cap="flat">
              <a:solidFill>
                <a:srgbClr val="000000"/>
              </a:solidFill>
              <a:prstDash val="solid"/>
              <a:miter lim="800000"/>
            </a:ln>
            <a:effectLst/>
          </p:spPr>
          <p:txBody>
            <a:bodyPr wrap="square" lIns="71437" tIns="71437" rIns="71437" bIns="71437" numCol="1" anchor="ctr">
              <a:noAutofit/>
            </a:bodyPr>
            <a:lstStyle/>
            <a:p>
              <a:pPr algn="ctr" defTabSz="821531">
                <a:defRPr>
                  <a:solidFill>
                    <a:srgbClr val="FFFFFF"/>
                  </a:solidFill>
                  <a:latin typeface="Times New Roman"/>
                  <a:ea typeface="Times New Roman"/>
                  <a:cs typeface="Times New Roman"/>
                  <a:sym typeface="Times New Roman"/>
                </a:defRPr>
              </a:pPr>
            </a:p>
          </p:txBody>
        </p:sp>
        <p:sp>
          <p:nvSpPr>
            <p:cNvPr id="265" name="Line"/>
            <p:cNvSpPr/>
            <p:nvPr/>
          </p:nvSpPr>
          <p:spPr>
            <a:xfrm>
              <a:off x="2990019" y="8270873"/>
              <a:ext cx="8235952" cy="1"/>
            </a:xfrm>
            <a:prstGeom prst="line">
              <a:avLst/>
            </a:prstGeom>
            <a:noFill/>
            <a:ln w="12700" cap="flat">
              <a:solidFill>
                <a:srgbClr val="000000"/>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66" name="Line"/>
            <p:cNvSpPr/>
            <p:nvPr/>
          </p:nvSpPr>
          <p:spPr>
            <a:xfrm>
              <a:off x="1970842" y="10506075"/>
              <a:ext cx="10363202" cy="0"/>
            </a:xfrm>
            <a:prstGeom prst="line">
              <a:avLst/>
            </a:prstGeom>
            <a:noFill/>
            <a:ln w="12700" cap="flat">
              <a:solidFill>
                <a:srgbClr val="000000"/>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67" name="Creating"/>
            <p:cNvSpPr txBox="1"/>
            <p:nvPr/>
          </p:nvSpPr>
          <p:spPr>
            <a:xfrm>
              <a:off x="5578614" y="1693204"/>
              <a:ext cx="3048001" cy="71021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2057" tIns="82057" rIns="82057" bIns="82057" numCol="1" anchor="ctr">
              <a:spAutoFit/>
            </a:bodyPr>
            <a:lstStyle>
              <a:lvl1pPr algn="ctr" defTabSz="1641475">
                <a:spcBef>
                  <a:spcPts val="2600"/>
                </a:spcBef>
                <a:defRPr>
                  <a:solidFill>
                    <a:srgbClr val="FFFFFF"/>
                  </a:solidFill>
                  <a:latin typeface="Kabel Ult BT"/>
                  <a:ea typeface="Kabel Ult BT"/>
                  <a:cs typeface="Kabel Ult BT"/>
                  <a:sym typeface="Kabel Ult BT"/>
                </a:defRPr>
              </a:lvl1pPr>
            </a:lstStyle>
            <a:p>
              <a:pPr/>
              <a:r>
                <a:t>Creating</a:t>
              </a:r>
            </a:p>
          </p:txBody>
        </p:sp>
        <p:sp>
          <p:nvSpPr>
            <p:cNvPr id="268" name="Evaluating"/>
            <p:cNvSpPr txBox="1"/>
            <p:nvPr/>
          </p:nvSpPr>
          <p:spPr>
            <a:xfrm>
              <a:off x="5583994" y="3464801"/>
              <a:ext cx="3048001" cy="71021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2057" tIns="82057" rIns="82057" bIns="82057" numCol="1" anchor="ctr">
              <a:spAutoFit/>
            </a:bodyPr>
            <a:lstStyle>
              <a:lvl1pPr algn="ctr" defTabSz="1641475">
                <a:spcBef>
                  <a:spcPts val="2600"/>
                </a:spcBef>
                <a:defRPr>
                  <a:solidFill>
                    <a:srgbClr val="FFFFFF"/>
                  </a:solidFill>
                  <a:latin typeface="Kabel Ult BT"/>
                  <a:ea typeface="Kabel Ult BT"/>
                  <a:cs typeface="Kabel Ult BT"/>
                  <a:sym typeface="Kabel Ult BT"/>
                </a:defRPr>
              </a:lvl1pPr>
            </a:lstStyle>
            <a:p>
              <a:pPr/>
              <a:r>
                <a:t>Evaluating</a:t>
              </a:r>
            </a:p>
          </p:txBody>
        </p:sp>
        <p:sp>
          <p:nvSpPr>
            <p:cNvPr id="269" name="Analyzing"/>
            <p:cNvSpPr txBox="1"/>
            <p:nvPr/>
          </p:nvSpPr>
          <p:spPr>
            <a:xfrm>
              <a:off x="5583994" y="5234644"/>
              <a:ext cx="3048001" cy="71021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2057" tIns="82057" rIns="82057" bIns="82057" numCol="1" anchor="ctr">
              <a:spAutoFit/>
            </a:bodyPr>
            <a:lstStyle>
              <a:lvl1pPr algn="ctr" defTabSz="1641475">
                <a:spcBef>
                  <a:spcPts val="2600"/>
                </a:spcBef>
                <a:defRPr>
                  <a:solidFill>
                    <a:srgbClr val="FFFFFF"/>
                  </a:solidFill>
                  <a:latin typeface="Kabel Ult BT"/>
                  <a:ea typeface="Kabel Ult BT"/>
                  <a:cs typeface="Kabel Ult BT"/>
                  <a:sym typeface="Kabel Ult BT"/>
                </a:defRPr>
              </a:lvl1pPr>
            </a:lstStyle>
            <a:p>
              <a:pPr/>
              <a:r>
                <a:t>Analyzing</a:t>
              </a:r>
            </a:p>
          </p:txBody>
        </p:sp>
        <p:sp>
          <p:nvSpPr>
            <p:cNvPr id="270" name="Applying"/>
            <p:cNvSpPr txBox="1"/>
            <p:nvPr/>
          </p:nvSpPr>
          <p:spPr>
            <a:xfrm>
              <a:off x="5187117" y="7004487"/>
              <a:ext cx="3879851" cy="71021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2057" tIns="82057" rIns="82057" bIns="82057" numCol="1" anchor="ctr">
              <a:spAutoFit/>
            </a:bodyPr>
            <a:lstStyle>
              <a:lvl1pPr algn="ctr" defTabSz="1641475">
                <a:spcBef>
                  <a:spcPts val="2600"/>
                </a:spcBef>
                <a:defRPr>
                  <a:solidFill>
                    <a:srgbClr val="FFFFFF"/>
                  </a:solidFill>
                  <a:latin typeface="Kabel Ult BT"/>
                  <a:ea typeface="Kabel Ult BT"/>
                  <a:cs typeface="Kabel Ult BT"/>
                  <a:sym typeface="Kabel Ult BT"/>
                </a:defRPr>
              </a:lvl1pPr>
            </a:lstStyle>
            <a:p>
              <a:pPr/>
              <a:r>
                <a:t>Applying</a:t>
              </a:r>
            </a:p>
          </p:txBody>
        </p:sp>
        <p:sp>
          <p:nvSpPr>
            <p:cNvPr id="271" name="Understanding"/>
            <p:cNvSpPr txBox="1"/>
            <p:nvPr/>
          </p:nvSpPr>
          <p:spPr>
            <a:xfrm>
              <a:off x="4683881" y="9252178"/>
              <a:ext cx="4848228" cy="71021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2057" tIns="82057" rIns="82057" bIns="82057" numCol="1" anchor="ctr">
              <a:spAutoFit/>
            </a:bodyPr>
            <a:lstStyle>
              <a:lvl1pPr algn="ctr" defTabSz="1641475">
                <a:spcBef>
                  <a:spcPts val="2600"/>
                </a:spcBef>
                <a:defRPr>
                  <a:solidFill>
                    <a:srgbClr val="FFFFFF"/>
                  </a:solidFill>
                  <a:latin typeface="Kabel Ult BT"/>
                  <a:ea typeface="Kabel Ult BT"/>
                  <a:cs typeface="Kabel Ult BT"/>
                  <a:sym typeface="Kabel Ult BT"/>
                </a:defRPr>
              </a:lvl1pPr>
            </a:lstStyle>
            <a:p>
              <a:pPr/>
              <a:r>
                <a:t>Understanding</a:t>
              </a:r>
            </a:p>
          </p:txBody>
        </p:sp>
        <p:sp>
          <p:nvSpPr>
            <p:cNvPr id="272" name="Remembering"/>
            <p:cNvSpPr txBox="1"/>
            <p:nvPr/>
          </p:nvSpPr>
          <p:spPr>
            <a:xfrm>
              <a:off x="5044242" y="11181304"/>
              <a:ext cx="4165601" cy="71021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2057" tIns="82057" rIns="82057" bIns="82057" numCol="1" anchor="ctr">
              <a:spAutoFit/>
            </a:bodyPr>
            <a:lstStyle>
              <a:lvl1pPr algn="ctr" defTabSz="1641475">
                <a:spcBef>
                  <a:spcPts val="2600"/>
                </a:spcBef>
                <a:defRPr>
                  <a:solidFill>
                    <a:srgbClr val="FFFFFF"/>
                  </a:solidFill>
                  <a:latin typeface="Kabel Ult BT"/>
                  <a:ea typeface="Kabel Ult BT"/>
                  <a:cs typeface="Kabel Ult BT"/>
                  <a:sym typeface="Kabel Ult BT"/>
                </a:defRPr>
              </a:lvl1pPr>
            </a:lstStyle>
            <a:p>
              <a:pPr/>
              <a:r>
                <a:t>Remembering</a:t>
              </a:r>
            </a:p>
          </p:txBody>
        </p:sp>
        <p:sp>
          <p:nvSpPr>
            <p:cNvPr id="273" name="Line"/>
            <p:cNvSpPr/>
            <p:nvPr/>
          </p:nvSpPr>
          <p:spPr>
            <a:xfrm>
              <a:off x="4975364" y="4336995"/>
              <a:ext cx="4257677" cy="9526"/>
            </a:xfrm>
            <a:prstGeom prst="line">
              <a:avLst/>
            </a:prstGeom>
            <a:noFill/>
            <a:ln w="12700" cap="flat">
              <a:solidFill>
                <a:srgbClr val="000000"/>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74" name="Line"/>
            <p:cNvSpPr/>
            <p:nvPr/>
          </p:nvSpPr>
          <p:spPr>
            <a:xfrm>
              <a:off x="4029214" y="6241995"/>
              <a:ext cx="6149977" cy="1"/>
            </a:xfrm>
            <a:prstGeom prst="line">
              <a:avLst/>
            </a:prstGeom>
            <a:noFill/>
            <a:ln w="12700" cap="flat">
              <a:solidFill>
                <a:srgbClr val="000000"/>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75" name="Line"/>
            <p:cNvSpPr/>
            <p:nvPr/>
          </p:nvSpPr>
          <p:spPr>
            <a:xfrm>
              <a:off x="5969139" y="2324045"/>
              <a:ext cx="2270125" cy="1"/>
            </a:xfrm>
            <a:prstGeom prst="line">
              <a:avLst/>
            </a:prstGeom>
            <a:noFill/>
            <a:ln w="12700" cap="flat">
              <a:solidFill>
                <a:srgbClr val="000000"/>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grpSp>
      <p:sp>
        <p:nvSpPr>
          <p:cNvPr id="277" name="Putting elements together to form a coherent or functional whole; reorganizing elements into a new pattern or structure through generating,…"/>
          <p:cNvSpPr txBox="1"/>
          <p:nvPr/>
        </p:nvSpPr>
        <p:spPr>
          <a:xfrm>
            <a:off x="12834945" y="1966172"/>
            <a:ext cx="4794251" cy="2751432"/>
          </a:xfrm>
          <a:prstGeom prst="rect">
            <a:avLst/>
          </a:prstGeom>
          <a:solidFill>
            <a:srgbClr val="FFFFCC"/>
          </a:solidFill>
          <a:ln w="12700">
            <a:solidFill>
              <a:srgbClr val="000000"/>
            </a:solidFill>
            <a:miter/>
          </a:ln>
          <a:extLst>
            <a:ext uri="{C572A759-6A51-4108-AA02-DFA0A04FC94B}">
              <ma14:wrappingTextBoxFlag xmlns:ma14="http://schemas.microsoft.com/office/mac/drawingml/2011/main" val="1"/>
            </a:ext>
          </a:extLst>
        </p:spPr>
        <p:txBody>
          <a:bodyPr lIns="82057" tIns="82057" rIns="82057" bIns="82057" anchor="ctr">
            <a:spAutoFit/>
          </a:bodyPr>
          <a:lstStyle/>
          <a:p>
            <a:pPr algn="ctr" defTabSz="821531">
              <a:defRPr sz="3000">
                <a:latin typeface="Times New Roman"/>
                <a:ea typeface="Times New Roman"/>
                <a:cs typeface="Times New Roman"/>
                <a:sym typeface="Times New Roman"/>
              </a:defRPr>
            </a:pPr>
            <a:r>
              <a:t>Putting elements together to form a coherent or functional whole; reorganizing elements into a new pattern or structure through generating,</a:t>
            </a:r>
          </a:p>
          <a:p>
            <a:pPr algn="ctr" defTabSz="821531">
              <a:defRPr sz="3000">
                <a:latin typeface="Times New Roman"/>
                <a:ea typeface="Times New Roman"/>
                <a:cs typeface="Times New Roman"/>
                <a:sym typeface="Times New Roman"/>
              </a:defRPr>
            </a:pPr>
            <a:r>
              <a:t>planning, or producing.</a:t>
            </a:r>
          </a:p>
        </p:txBody>
      </p:sp>
      <p:sp>
        <p:nvSpPr>
          <p:cNvPr id="278" name="Making judgments based on criteria and standards through checking and critiquing."/>
          <p:cNvSpPr txBox="1"/>
          <p:nvPr/>
        </p:nvSpPr>
        <p:spPr>
          <a:xfrm>
            <a:off x="2229079" y="4128539"/>
            <a:ext cx="4572001" cy="1887832"/>
          </a:xfrm>
          <a:prstGeom prst="rect">
            <a:avLst/>
          </a:prstGeom>
          <a:solidFill>
            <a:srgbClr val="FFFFCC"/>
          </a:solidFill>
          <a:ln w="12700">
            <a:solidFill>
              <a:srgbClr val="000000"/>
            </a:solidFill>
            <a:miter/>
          </a:ln>
          <a:extLst>
            <a:ext uri="{C572A759-6A51-4108-AA02-DFA0A04FC94B}">
              <ma14:wrappingTextBoxFlag xmlns:ma14="http://schemas.microsoft.com/office/mac/drawingml/2011/main" val="1"/>
            </a:ext>
          </a:extLst>
        </p:spPr>
        <p:txBody>
          <a:bodyPr lIns="82057" tIns="82057" rIns="82057" bIns="82057" anchor="ctr">
            <a:spAutoFit/>
          </a:bodyPr>
          <a:lstStyle>
            <a:lvl1pPr algn="ctr" defTabSz="821531">
              <a:defRPr sz="3000">
                <a:latin typeface="Times New Roman"/>
                <a:ea typeface="Times New Roman"/>
                <a:cs typeface="Times New Roman"/>
                <a:sym typeface="Times New Roman"/>
              </a:defRPr>
            </a:lvl1pPr>
          </a:lstStyle>
          <a:p>
            <a:pPr/>
            <a:r>
              <a:t>Making judgments based on criteria and standards through checking and critiquing.</a:t>
            </a:r>
          </a:p>
        </p:txBody>
      </p:sp>
      <p:sp>
        <p:nvSpPr>
          <p:cNvPr id="279" name="Carrying out or using a procedure through executing, or implementing."/>
          <p:cNvSpPr txBox="1"/>
          <p:nvPr/>
        </p:nvSpPr>
        <p:spPr>
          <a:xfrm>
            <a:off x="2160816" y="7904249"/>
            <a:ext cx="4708527" cy="1456032"/>
          </a:xfrm>
          <a:prstGeom prst="rect">
            <a:avLst/>
          </a:prstGeom>
          <a:solidFill>
            <a:srgbClr val="FFFFCC"/>
          </a:solidFill>
          <a:ln w="12700">
            <a:solidFill>
              <a:srgbClr val="000000"/>
            </a:solidFill>
            <a:miter/>
          </a:ln>
          <a:extLst>
            <a:ext uri="{C572A759-6A51-4108-AA02-DFA0A04FC94B}">
              <ma14:wrappingTextBoxFlag xmlns:ma14="http://schemas.microsoft.com/office/mac/drawingml/2011/main" val="1"/>
            </a:ext>
          </a:extLst>
        </p:spPr>
        <p:txBody>
          <a:bodyPr lIns="82057" tIns="82057" rIns="82057" bIns="82057" anchor="ctr">
            <a:spAutoFit/>
          </a:bodyPr>
          <a:lstStyle>
            <a:lvl1pPr algn="ctr" defTabSz="1641475">
              <a:spcBef>
                <a:spcPts val="1600"/>
              </a:spcBef>
              <a:defRPr sz="3000">
                <a:latin typeface="Times New Roman"/>
                <a:ea typeface="Times New Roman"/>
                <a:cs typeface="Times New Roman"/>
                <a:sym typeface="Times New Roman"/>
              </a:defRPr>
            </a:lvl1pPr>
          </a:lstStyle>
          <a:p>
            <a:pPr/>
            <a:r>
              <a:t>Carrying out or using a procedure through executing, or implementing.</a:t>
            </a:r>
          </a:p>
        </p:txBody>
      </p:sp>
      <p:sp>
        <p:nvSpPr>
          <p:cNvPr id="280" name="Constructing meaning from oral, written, and graphic messages through interpreting, exemplifying, classifying, summarizing, inferring, comparing, and explaining."/>
          <p:cNvSpPr txBox="1"/>
          <p:nvPr/>
        </p:nvSpPr>
        <p:spPr>
          <a:xfrm>
            <a:off x="15446114" y="9010607"/>
            <a:ext cx="4267201" cy="3615032"/>
          </a:xfrm>
          <a:prstGeom prst="rect">
            <a:avLst/>
          </a:prstGeom>
          <a:solidFill>
            <a:srgbClr val="FFFFCC"/>
          </a:solidFill>
          <a:ln w="12700">
            <a:solidFill>
              <a:srgbClr val="000000"/>
            </a:solidFill>
            <a:miter/>
          </a:ln>
          <a:extLst>
            <a:ext uri="{C572A759-6A51-4108-AA02-DFA0A04FC94B}">
              <ma14:wrappingTextBoxFlag xmlns:ma14="http://schemas.microsoft.com/office/mac/drawingml/2011/main" val="1"/>
            </a:ext>
          </a:extLst>
        </p:spPr>
        <p:txBody>
          <a:bodyPr lIns="82057" tIns="82057" rIns="82057" bIns="82057" anchor="ctr">
            <a:spAutoFit/>
          </a:bodyPr>
          <a:lstStyle>
            <a:lvl1pPr algn="ctr" defTabSz="821531">
              <a:defRPr sz="3000">
                <a:latin typeface="Times New Roman"/>
                <a:ea typeface="Times New Roman"/>
                <a:cs typeface="Times New Roman"/>
                <a:sym typeface="Times New Roman"/>
              </a:defRPr>
            </a:lvl1pPr>
          </a:lstStyle>
          <a:p>
            <a:pPr/>
            <a:r>
              <a:t>Constructing meaning from oral, written, and graphic messages through interpreting, exemplifying, classifying, summarizing, inferring, comparing, and explaining.</a:t>
            </a:r>
          </a:p>
        </p:txBody>
      </p:sp>
      <p:sp>
        <p:nvSpPr>
          <p:cNvPr id="281" name="Retrieving, recognizing, and recalling relevant knowledge from…"/>
          <p:cNvSpPr txBox="1"/>
          <p:nvPr/>
        </p:nvSpPr>
        <p:spPr>
          <a:xfrm>
            <a:off x="107627" y="11714556"/>
            <a:ext cx="4292601" cy="1887831"/>
          </a:xfrm>
          <a:prstGeom prst="rect">
            <a:avLst/>
          </a:prstGeom>
          <a:solidFill>
            <a:srgbClr val="FFFFCC"/>
          </a:solidFill>
          <a:ln w="12700">
            <a:solidFill>
              <a:srgbClr val="000000"/>
            </a:solidFill>
            <a:miter/>
          </a:ln>
          <a:extLst>
            <a:ext uri="{C572A759-6A51-4108-AA02-DFA0A04FC94B}">
              <ma14:wrappingTextBoxFlag xmlns:ma14="http://schemas.microsoft.com/office/mac/drawingml/2011/main" val="1"/>
            </a:ext>
          </a:extLst>
        </p:spPr>
        <p:txBody>
          <a:bodyPr lIns="82057" tIns="82057" rIns="82057" bIns="82057" anchor="ctr">
            <a:spAutoFit/>
          </a:bodyPr>
          <a:lstStyle/>
          <a:p>
            <a:pPr algn="ctr" defTabSz="821531">
              <a:defRPr sz="3000">
                <a:latin typeface="Times New Roman"/>
                <a:ea typeface="Times New Roman"/>
                <a:cs typeface="Times New Roman"/>
                <a:sym typeface="Times New Roman"/>
              </a:defRPr>
            </a:pPr>
            <a:r>
              <a:t>Retrieving, recognizing, and recalling relevant knowledge from</a:t>
            </a:r>
          </a:p>
          <a:p>
            <a:pPr algn="ctr" defTabSz="821531">
              <a:defRPr sz="3000">
                <a:latin typeface="Times New Roman"/>
                <a:ea typeface="Times New Roman"/>
                <a:cs typeface="Times New Roman"/>
                <a:sym typeface="Times New Roman"/>
              </a:defRPr>
            </a:pPr>
            <a:r>
              <a:t>long-term memory.</a:t>
            </a:r>
          </a:p>
        </p:txBody>
      </p:sp>
      <p:sp>
        <p:nvSpPr>
          <p:cNvPr id="282" name="Arrow"/>
          <p:cNvSpPr/>
          <p:nvPr/>
        </p:nvSpPr>
        <p:spPr>
          <a:xfrm flipH="1" rot="10800000">
            <a:off x="11956136" y="3219650"/>
            <a:ext cx="943697" cy="244477"/>
          </a:xfrm>
          <a:prstGeom prst="rightArrow">
            <a:avLst>
              <a:gd name="adj1" fmla="val 50000"/>
              <a:gd name="adj2" fmla="val 194423"/>
            </a:avLst>
          </a:prstGeom>
          <a:solidFill>
            <a:srgbClr val="CCB374"/>
          </a:solidFill>
          <a:ln w="12700">
            <a:solidFill>
              <a:srgbClr val="000000"/>
            </a:solidFill>
            <a:miter/>
          </a:ln>
        </p:spPr>
        <p:txBody>
          <a:bodyPr lIns="71437" tIns="71437" rIns="71437" bIns="71437" anchor="ctr"/>
          <a:lstStyle/>
          <a:p>
            <a:pPr algn="ctr" defTabSz="821531">
              <a:defRPr>
                <a:solidFill>
                  <a:srgbClr val="FFFFFF"/>
                </a:solidFill>
                <a:latin typeface="Times New Roman"/>
                <a:ea typeface="Times New Roman"/>
                <a:cs typeface="Times New Roman"/>
                <a:sym typeface="Times New Roman"/>
              </a:defRPr>
            </a:pPr>
          </a:p>
        </p:txBody>
      </p:sp>
      <p:sp>
        <p:nvSpPr>
          <p:cNvPr id="283" name="Arrow"/>
          <p:cNvSpPr/>
          <p:nvPr/>
        </p:nvSpPr>
        <p:spPr>
          <a:xfrm>
            <a:off x="7131102" y="4937516"/>
            <a:ext cx="2219325" cy="269877"/>
          </a:xfrm>
          <a:prstGeom prst="leftArrow">
            <a:avLst>
              <a:gd name="adj1" fmla="val 50000"/>
              <a:gd name="adj2" fmla="val 205587"/>
            </a:avLst>
          </a:prstGeom>
          <a:solidFill>
            <a:srgbClr val="CCB374"/>
          </a:solidFill>
          <a:ln w="12700">
            <a:solidFill>
              <a:srgbClr val="000000"/>
            </a:solidFill>
            <a:miter/>
          </a:ln>
        </p:spPr>
        <p:txBody>
          <a:bodyPr lIns="71437" tIns="71437" rIns="71437" bIns="71437" anchor="ctr"/>
          <a:lstStyle/>
          <a:p>
            <a:pPr algn="ctr" defTabSz="821531">
              <a:defRPr>
                <a:solidFill>
                  <a:srgbClr val="FFFFFF"/>
                </a:solidFill>
                <a:latin typeface="Times New Roman"/>
                <a:ea typeface="Times New Roman"/>
                <a:cs typeface="Times New Roman"/>
                <a:sym typeface="Times New Roman"/>
              </a:defRPr>
            </a:pPr>
          </a:p>
        </p:txBody>
      </p:sp>
      <p:sp>
        <p:nvSpPr>
          <p:cNvPr id="284" name="Arrow"/>
          <p:cNvSpPr/>
          <p:nvPr/>
        </p:nvSpPr>
        <p:spPr>
          <a:xfrm>
            <a:off x="7100315" y="8371261"/>
            <a:ext cx="2286001" cy="304801"/>
          </a:xfrm>
          <a:prstGeom prst="leftArrow">
            <a:avLst>
              <a:gd name="adj1" fmla="val 50000"/>
              <a:gd name="adj2" fmla="val 246736"/>
            </a:avLst>
          </a:prstGeom>
          <a:solidFill>
            <a:srgbClr val="CCB374"/>
          </a:solidFill>
          <a:ln w="12700">
            <a:solidFill>
              <a:srgbClr val="000000"/>
            </a:solidFill>
            <a:miter/>
          </a:ln>
        </p:spPr>
        <p:txBody>
          <a:bodyPr lIns="71437" tIns="71437" rIns="71437" bIns="71437" anchor="ctr"/>
          <a:lstStyle/>
          <a:p>
            <a:pPr algn="ctr" defTabSz="821531">
              <a:defRPr>
                <a:solidFill>
                  <a:srgbClr val="FFFFFF"/>
                </a:solidFill>
                <a:latin typeface="Times New Roman"/>
                <a:ea typeface="Times New Roman"/>
                <a:cs typeface="Times New Roman"/>
                <a:sym typeface="Times New Roman"/>
              </a:defRPr>
            </a:pPr>
          </a:p>
        </p:txBody>
      </p:sp>
      <p:sp>
        <p:nvSpPr>
          <p:cNvPr id="285" name="Arrow"/>
          <p:cNvSpPr/>
          <p:nvPr/>
        </p:nvSpPr>
        <p:spPr>
          <a:xfrm>
            <a:off x="12562490" y="10666635"/>
            <a:ext cx="2298412" cy="302976"/>
          </a:xfrm>
          <a:prstGeom prst="rightArrow">
            <a:avLst>
              <a:gd name="adj1" fmla="val 50000"/>
              <a:gd name="adj2" fmla="val 176322"/>
            </a:avLst>
          </a:prstGeom>
          <a:solidFill>
            <a:srgbClr val="CCB374"/>
          </a:solidFill>
          <a:ln w="12700">
            <a:solidFill>
              <a:srgbClr val="000000"/>
            </a:solidFill>
            <a:miter/>
          </a:ln>
        </p:spPr>
        <p:txBody>
          <a:bodyPr lIns="71437" tIns="71437" rIns="71437" bIns="71437" anchor="ctr"/>
          <a:lstStyle/>
          <a:p>
            <a:pPr algn="ctr" defTabSz="821531">
              <a:defRPr>
                <a:solidFill>
                  <a:srgbClr val="FFFFFF"/>
                </a:solidFill>
                <a:latin typeface="Times New Roman"/>
                <a:ea typeface="Times New Roman"/>
                <a:cs typeface="Times New Roman"/>
                <a:sym typeface="Times New Roman"/>
              </a:defRPr>
            </a:pPr>
          </a:p>
        </p:txBody>
      </p:sp>
      <p:sp>
        <p:nvSpPr>
          <p:cNvPr id="286" name="Arrow"/>
          <p:cNvSpPr/>
          <p:nvPr/>
        </p:nvSpPr>
        <p:spPr>
          <a:xfrm>
            <a:off x="4726363" y="12506071"/>
            <a:ext cx="4122576" cy="350306"/>
          </a:xfrm>
          <a:prstGeom prst="leftArrow">
            <a:avLst>
              <a:gd name="adj1" fmla="val 50000"/>
              <a:gd name="adj2" fmla="val 284417"/>
            </a:avLst>
          </a:prstGeom>
          <a:solidFill>
            <a:srgbClr val="CCB374"/>
          </a:solidFill>
          <a:ln w="12700">
            <a:solidFill>
              <a:srgbClr val="000000"/>
            </a:solidFill>
            <a:miter/>
          </a:ln>
        </p:spPr>
        <p:txBody>
          <a:bodyPr lIns="71437" tIns="71437" rIns="71437" bIns="71437" anchor="ctr"/>
          <a:lstStyle/>
          <a:p>
            <a:pPr algn="ctr" defTabSz="821531">
              <a:defRPr>
                <a:solidFill>
                  <a:srgbClr val="FFFFFF"/>
                </a:solidFill>
                <a:latin typeface="Times New Roman"/>
                <a:ea typeface="Times New Roman"/>
                <a:cs typeface="Times New Roman"/>
                <a:sym typeface="Times New Roman"/>
              </a:defRPr>
            </a:pPr>
          </a:p>
        </p:txBody>
      </p:sp>
      <p:sp>
        <p:nvSpPr>
          <p:cNvPr id="287" name="Bloom’s Taxonomy"/>
          <p:cNvSpPr txBox="1"/>
          <p:nvPr/>
        </p:nvSpPr>
        <p:spPr>
          <a:xfrm>
            <a:off x="-577009" y="1626312"/>
            <a:ext cx="6788151" cy="1992917"/>
          </a:xfrm>
          <a:prstGeom prst="rect">
            <a:avLst/>
          </a:prstGeom>
          <a:ln w="25400">
            <a:miter lim="400000"/>
          </a:ln>
          <a:extLst>
            <a:ext uri="{C572A759-6A51-4108-AA02-DFA0A04FC94B}">
              <ma14:wrappingTextBoxFlag xmlns:ma14="http://schemas.microsoft.com/office/mac/drawingml/2011/main" val="1"/>
            </a:ext>
          </a:extLst>
        </p:spPr>
        <p:txBody>
          <a:bodyPr lIns="82057" tIns="82057" rIns="82057" bIns="82057" anchor="ctr">
            <a:spAutoFit/>
          </a:bodyPr>
          <a:lstStyle>
            <a:lvl1pPr algn="ctr" defTabSz="1641475">
              <a:spcBef>
                <a:spcPts val="3800"/>
              </a:spcBef>
              <a:defRPr b="1" sz="6000">
                <a:latin typeface="Kabel Bk BT"/>
                <a:ea typeface="Kabel Bk BT"/>
                <a:cs typeface="Kabel Bk BT"/>
                <a:sym typeface="Kabel Bk BT"/>
              </a:defRPr>
            </a:lvl1pPr>
          </a:lstStyle>
          <a:p>
            <a:pPr/>
            <a:r>
              <a:t>Bloom’s Taxonomy</a:t>
            </a:r>
          </a:p>
        </p:txBody>
      </p:sp>
      <p:sp>
        <p:nvSpPr>
          <p:cNvPr id="288" name="Breaking material into constituent parts, determining how the parts relate to one another and to an overall structure ."/>
          <p:cNvSpPr txBox="1"/>
          <p:nvPr/>
        </p:nvSpPr>
        <p:spPr>
          <a:xfrm>
            <a:off x="14498353" y="5450790"/>
            <a:ext cx="3657601" cy="2751432"/>
          </a:xfrm>
          <a:prstGeom prst="rect">
            <a:avLst/>
          </a:prstGeom>
          <a:solidFill>
            <a:srgbClr val="FFFFCC"/>
          </a:solidFill>
          <a:ln w="12700">
            <a:solidFill>
              <a:srgbClr val="000000"/>
            </a:solidFill>
            <a:miter/>
          </a:ln>
          <a:extLst>
            <a:ext uri="{C572A759-6A51-4108-AA02-DFA0A04FC94B}">
              <ma14:wrappingTextBoxFlag xmlns:ma14="http://schemas.microsoft.com/office/mac/drawingml/2011/main" val="1"/>
            </a:ext>
          </a:extLst>
        </p:spPr>
        <p:txBody>
          <a:bodyPr lIns="82057" tIns="82057" rIns="82057" bIns="82057" anchor="ctr">
            <a:spAutoFit/>
          </a:bodyPr>
          <a:lstStyle>
            <a:lvl1pPr algn="ctr" defTabSz="821531">
              <a:defRPr sz="3000">
                <a:latin typeface="Times New Roman"/>
                <a:ea typeface="Times New Roman"/>
                <a:cs typeface="Times New Roman"/>
                <a:sym typeface="Times New Roman"/>
              </a:defRPr>
            </a:lvl1pPr>
          </a:lstStyle>
          <a:p>
            <a:pPr/>
            <a:r>
              <a:t>Breaking material into constituent parts, determining how the parts relate to one another and to an overall structure .</a:t>
            </a:r>
          </a:p>
        </p:txBody>
      </p:sp>
      <p:sp>
        <p:nvSpPr>
          <p:cNvPr id="289" name="Arrow"/>
          <p:cNvSpPr/>
          <p:nvPr/>
        </p:nvSpPr>
        <p:spPr>
          <a:xfrm>
            <a:off x="12145953" y="6691567"/>
            <a:ext cx="2079627" cy="269877"/>
          </a:xfrm>
          <a:prstGeom prst="rightArrow">
            <a:avLst>
              <a:gd name="adj1" fmla="val 50000"/>
              <a:gd name="adj2" fmla="val 192646"/>
            </a:avLst>
          </a:prstGeom>
          <a:solidFill>
            <a:srgbClr val="CCB374"/>
          </a:solidFill>
          <a:ln w="12700">
            <a:solidFill>
              <a:srgbClr val="000000"/>
            </a:solidFill>
            <a:miter/>
          </a:ln>
        </p:spPr>
        <p:txBody>
          <a:bodyPr lIns="71437" tIns="71437" rIns="71437" bIns="71437" anchor="ctr"/>
          <a:lstStyle/>
          <a:p>
            <a:pPr algn="ctr" defTabSz="821531">
              <a:defRPr>
                <a:solidFill>
                  <a:srgbClr val="FFFFFF"/>
                </a:solidFill>
                <a:latin typeface="Times New Roman"/>
                <a:ea typeface="Times New Roman"/>
                <a:cs typeface="Times New Roman"/>
                <a:sym typeface="Times New Roman"/>
              </a:defRPr>
            </a:pPr>
          </a:p>
        </p:txBody>
      </p:sp>
      <p:grpSp>
        <p:nvGrpSpPr>
          <p:cNvPr id="292" name="Group"/>
          <p:cNvGrpSpPr/>
          <p:nvPr/>
        </p:nvGrpSpPr>
        <p:grpSpPr>
          <a:xfrm>
            <a:off x="-61629" y="-15230"/>
            <a:ext cx="24447138" cy="995584"/>
            <a:chOff x="0" y="0"/>
            <a:chExt cx="24447137" cy="995583"/>
          </a:xfrm>
        </p:grpSpPr>
        <p:sp>
          <p:nvSpPr>
            <p:cNvPr id="290"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91"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
        <p:nvSpPr>
          <p:cNvPr id="293" name="This pyramid depicts the different levels of thinking we use when learning.  Notice how  each level builds on the foundation that precedes it.  It is required that we learn the lower levels before we can effectively use the skills above."/>
          <p:cNvSpPr txBox="1"/>
          <p:nvPr/>
        </p:nvSpPr>
        <p:spPr>
          <a:xfrm>
            <a:off x="18875869" y="1168682"/>
            <a:ext cx="5394638" cy="5264153"/>
          </a:xfrm>
          <a:prstGeom prst="rect">
            <a:avLst/>
          </a:prstGeom>
          <a:ln w="25400">
            <a:miter lim="400000"/>
          </a:ln>
          <a:extLst>
            <a:ext uri="{C572A759-6A51-4108-AA02-DFA0A04FC94B}">
              <ma14:wrappingTextBoxFlag xmlns:ma14="http://schemas.microsoft.com/office/mac/drawingml/2011/main" val="1"/>
            </a:ext>
          </a:extLst>
        </p:spPr>
        <p:txBody>
          <a:bodyPr lIns="92075" tIns="92075" rIns="92075" bIns="92075" anchor="ctr">
            <a:spAutoFit/>
          </a:bodyPr>
          <a:lstStyle>
            <a:lvl1pPr defTabSz="821531">
              <a:spcBef>
                <a:spcPts val="1000"/>
              </a:spcBef>
              <a:defRPr sz="3300">
                <a:latin typeface="Kabel Bk BT"/>
                <a:ea typeface="Kabel Bk BT"/>
                <a:cs typeface="Kabel Bk BT"/>
                <a:sym typeface="Kabel Bk BT"/>
              </a:defRPr>
            </a:lvl1pPr>
          </a:lstStyle>
          <a:p>
            <a:pPr/>
            <a:r>
              <a:t>This pyramid depicts the different levels of thinking we use when learning.  Notice how  each level builds on the foundation that precedes it.  It is required that we learn the lower levels before we can effectively use the skills above.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At what level of Bloom’s did you have to operate to make A’s, B’s, or C’s in high school?"/>
          <p:cNvSpPr txBox="1"/>
          <p:nvPr>
            <p:ph type="title"/>
          </p:nvPr>
        </p:nvSpPr>
        <p:spPr>
          <a:prstGeom prst="rect">
            <a:avLst/>
          </a:prstGeom>
        </p:spPr>
        <p:txBody>
          <a:bodyPr/>
          <a:lstStyle/>
          <a:p>
            <a:pPr>
              <a:defRPr sz="1800"/>
            </a:pPr>
            <a:br/>
            <a:br/>
            <a:r>
              <a:rPr sz="6000"/>
              <a:t>At what level of Bloom’s did you have to operate to make A’s, B’s, or C’s in high school?</a:t>
            </a:r>
          </a:p>
        </p:txBody>
      </p:sp>
      <p:sp>
        <p:nvSpPr>
          <p:cNvPr id="296" name="Remembering…"/>
          <p:cNvSpPr txBox="1"/>
          <p:nvPr>
            <p:ph type="body" idx="1"/>
          </p:nvPr>
        </p:nvSpPr>
        <p:spPr>
          <a:prstGeom prst="rect">
            <a:avLst/>
          </a:prstGeom>
        </p:spPr>
        <p:txBody>
          <a:bodyPr/>
          <a:lstStyle/>
          <a:p>
            <a:pPr marL="900112" indent="-900112">
              <a:buFontTx/>
              <a:buAutoNum type="arabicPeriod" startAt="1"/>
            </a:pPr>
            <a:r>
              <a:t>Remembering</a:t>
            </a:r>
          </a:p>
          <a:p>
            <a:pPr marL="900112" indent="-900112">
              <a:buFontTx/>
              <a:buAutoNum type="arabicPeriod" startAt="1"/>
            </a:pPr>
            <a:r>
              <a:t>Understanding</a:t>
            </a:r>
          </a:p>
          <a:p>
            <a:pPr marL="900112" indent="-900112">
              <a:buFontTx/>
              <a:buAutoNum type="arabicPeriod" startAt="1"/>
            </a:pPr>
            <a:r>
              <a:t>Applying</a:t>
            </a:r>
          </a:p>
          <a:p>
            <a:pPr marL="900112" indent="-900112">
              <a:buFontTx/>
              <a:buAutoNum type="arabicPeriod" startAt="1"/>
            </a:pPr>
            <a:r>
              <a:t>Analyzing</a:t>
            </a:r>
          </a:p>
          <a:p>
            <a:pPr marL="900112" indent="-900112">
              <a:buFontTx/>
              <a:buAutoNum type="arabicPeriod" startAt="1"/>
            </a:pPr>
            <a:r>
              <a:t>Evaluating</a:t>
            </a:r>
          </a:p>
          <a:p>
            <a:pPr marL="900112" indent="-900112">
              <a:buFontTx/>
              <a:buAutoNum type="arabicPeriod" startAt="1"/>
            </a:pPr>
            <a:r>
              <a:t>Creating</a:t>
            </a:r>
          </a:p>
        </p:txBody>
      </p:sp>
      <p:sp>
        <p:nvSpPr>
          <p:cNvPr id="297" name="Rectangle"/>
          <p:cNvSpPr/>
          <p:nvPr/>
        </p:nvSpPr>
        <p:spPr>
          <a:xfrm>
            <a:off x="2608544" y="3804916"/>
            <a:ext cx="6395407" cy="804477"/>
          </a:xfrm>
          <a:prstGeom prst="rect">
            <a:avLst/>
          </a:prstGeom>
          <a:solidFill>
            <a:srgbClr val="FFFFCC">
              <a:alpha val="60180"/>
            </a:srgbClr>
          </a:solidFill>
          <a:ln w="25400">
            <a:solidFill>
              <a:srgbClr val="BABA95">
                <a:alpha val="60180"/>
              </a:srgbClr>
            </a:solidFill>
          </a:ln>
        </p:spPr>
        <p:txBody>
          <a:bodyPr lIns="71437" tIns="71437" rIns="71437" bIns="71437" anchor="ctr"/>
          <a:lstStyle/>
          <a:p>
            <a:pPr algn="ctr" defTabSz="821531">
              <a:defRPr>
                <a:latin typeface="Helvetica Light"/>
                <a:ea typeface="Helvetica Light"/>
                <a:cs typeface="Helvetica Light"/>
                <a:sym typeface="Helvetica Light"/>
              </a:defRPr>
            </a:pPr>
          </a:p>
        </p:txBody>
      </p:sp>
      <p:grpSp>
        <p:nvGrpSpPr>
          <p:cNvPr id="300" name="Group"/>
          <p:cNvGrpSpPr/>
          <p:nvPr/>
        </p:nvGrpSpPr>
        <p:grpSpPr>
          <a:xfrm>
            <a:off x="-61629" y="-15230"/>
            <a:ext cx="24447138" cy="995584"/>
            <a:chOff x="0" y="0"/>
            <a:chExt cx="24447137" cy="995583"/>
          </a:xfrm>
        </p:grpSpPr>
        <p:sp>
          <p:nvSpPr>
            <p:cNvPr id="298"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99"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7"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At what level of Bloom’s do you have to operate to make A’s, B’s, or C’s in college?"/>
          <p:cNvSpPr txBox="1"/>
          <p:nvPr>
            <p:ph type="title"/>
          </p:nvPr>
        </p:nvSpPr>
        <p:spPr>
          <a:prstGeom prst="rect">
            <a:avLst/>
          </a:prstGeom>
        </p:spPr>
        <p:txBody>
          <a:bodyPr/>
          <a:lstStyle/>
          <a:p>
            <a:pPr>
              <a:defRPr sz="1800"/>
            </a:pPr>
            <a:br/>
            <a:br/>
            <a:r>
              <a:rPr sz="6000"/>
              <a:t>At what level of Bloom’s do you have to operate to make A’s, B’s, or C’s in college?</a:t>
            </a:r>
          </a:p>
        </p:txBody>
      </p:sp>
      <p:sp>
        <p:nvSpPr>
          <p:cNvPr id="303" name="Remembering…"/>
          <p:cNvSpPr txBox="1"/>
          <p:nvPr>
            <p:ph type="body" idx="1"/>
          </p:nvPr>
        </p:nvSpPr>
        <p:spPr>
          <a:prstGeom prst="rect">
            <a:avLst/>
          </a:prstGeom>
        </p:spPr>
        <p:txBody>
          <a:bodyPr/>
          <a:lstStyle/>
          <a:p>
            <a:pPr marL="900112" indent="-900112">
              <a:buFontTx/>
              <a:buAutoNum type="arabicPeriod" startAt="1"/>
            </a:pPr>
            <a:r>
              <a:t>Remembering</a:t>
            </a:r>
          </a:p>
          <a:p>
            <a:pPr marL="900112" indent="-900112">
              <a:buFontTx/>
              <a:buAutoNum type="arabicPeriod" startAt="1"/>
            </a:pPr>
            <a:r>
              <a:t>Understanding</a:t>
            </a:r>
          </a:p>
          <a:p>
            <a:pPr marL="900112" indent="-900112">
              <a:buFontTx/>
              <a:buAutoNum type="arabicPeriod" startAt="1"/>
            </a:pPr>
            <a:r>
              <a:t>Applying</a:t>
            </a:r>
          </a:p>
          <a:p>
            <a:pPr marL="900112" indent="-900112">
              <a:buFontTx/>
              <a:buAutoNum type="arabicPeriod" startAt="1"/>
            </a:pPr>
            <a:r>
              <a:t>Analyzing</a:t>
            </a:r>
          </a:p>
          <a:p>
            <a:pPr marL="900112" indent="-900112">
              <a:buFontTx/>
              <a:buAutoNum type="arabicPeriod" startAt="1"/>
            </a:pPr>
            <a:r>
              <a:t>Evaluating</a:t>
            </a:r>
          </a:p>
          <a:p>
            <a:pPr marL="900112" indent="-900112">
              <a:buFontTx/>
              <a:buAutoNum type="arabicPeriod" startAt="1"/>
            </a:pPr>
            <a:r>
              <a:t>Creating</a:t>
            </a:r>
          </a:p>
        </p:txBody>
      </p:sp>
      <p:sp>
        <p:nvSpPr>
          <p:cNvPr id="304" name="Rectangle"/>
          <p:cNvSpPr/>
          <p:nvPr/>
        </p:nvSpPr>
        <p:spPr>
          <a:xfrm>
            <a:off x="2484710" y="3738878"/>
            <a:ext cx="6713264" cy="3946955"/>
          </a:xfrm>
          <a:prstGeom prst="rect">
            <a:avLst/>
          </a:prstGeom>
          <a:solidFill>
            <a:srgbClr val="FFFFCC">
              <a:alpha val="49000"/>
            </a:srgbClr>
          </a:solidFill>
          <a:ln w="25400">
            <a:solidFill>
              <a:srgbClr val="BABA95">
                <a:alpha val="49000"/>
              </a:srgbClr>
            </a:solidFill>
          </a:ln>
        </p:spPr>
        <p:txBody>
          <a:bodyPr lIns="71437" tIns="71437" rIns="71437" bIns="71437" anchor="ctr"/>
          <a:lstStyle/>
          <a:p>
            <a:pPr algn="ctr" defTabSz="821531">
              <a:defRPr>
                <a:solidFill>
                  <a:srgbClr val="FFFFFF"/>
                </a:solidFill>
                <a:latin typeface="Helvetica Light"/>
                <a:ea typeface="Helvetica Light"/>
                <a:cs typeface="Helvetica Light"/>
                <a:sym typeface="Helvetica Light"/>
              </a:defRPr>
            </a:pPr>
          </a:p>
        </p:txBody>
      </p:sp>
      <p:sp>
        <p:nvSpPr>
          <p:cNvPr id="305" name="Rectangle"/>
          <p:cNvSpPr/>
          <p:nvPr/>
        </p:nvSpPr>
        <p:spPr>
          <a:xfrm>
            <a:off x="2484710" y="7714081"/>
            <a:ext cx="6713264" cy="1871248"/>
          </a:xfrm>
          <a:prstGeom prst="rect">
            <a:avLst/>
          </a:prstGeom>
          <a:solidFill>
            <a:srgbClr val="11DBE3">
              <a:alpha val="49000"/>
            </a:srgbClr>
          </a:solidFill>
          <a:ln w="25400">
            <a:solidFill>
              <a:srgbClr val="BABA95">
                <a:alpha val="49000"/>
              </a:srgbClr>
            </a:solidFill>
          </a:ln>
        </p:spPr>
        <p:txBody>
          <a:bodyPr lIns="71437" tIns="71437" rIns="71437" bIns="71437" anchor="ctr"/>
          <a:lstStyle/>
          <a:p>
            <a:pPr algn="ctr" defTabSz="821531">
              <a:defRPr>
                <a:solidFill>
                  <a:srgbClr val="FFFFFF"/>
                </a:solidFill>
                <a:latin typeface="Helvetica Light"/>
                <a:ea typeface="Helvetica Light"/>
                <a:cs typeface="Helvetica Light"/>
                <a:sym typeface="Helvetica Light"/>
              </a:defRPr>
            </a:pPr>
          </a:p>
        </p:txBody>
      </p:sp>
      <p:grpSp>
        <p:nvGrpSpPr>
          <p:cNvPr id="308" name="Group"/>
          <p:cNvGrpSpPr/>
          <p:nvPr/>
        </p:nvGrpSpPr>
        <p:grpSpPr>
          <a:xfrm>
            <a:off x="-61629" y="-15230"/>
            <a:ext cx="24447138" cy="995584"/>
            <a:chOff x="0" y="0"/>
            <a:chExt cx="24447137" cy="995583"/>
          </a:xfrm>
        </p:grpSpPr>
        <p:sp>
          <p:nvSpPr>
            <p:cNvPr id="306"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307"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2"/>
      <p:bldP build="whole" bldLvl="1" animBg="1" rev="0" advAuto="0" spid="304"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0" name="Image" descr="Image"/>
          <p:cNvPicPr>
            <a:picLocks noChangeAspect="1"/>
          </p:cNvPicPr>
          <p:nvPr/>
        </p:nvPicPr>
        <p:blipFill>
          <a:blip r:embed="rId2">
            <a:alphaModFix amt="49234"/>
            <a:extLst/>
          </a:blip>
          <a:srcRect l="0" t="0" r="0" b="17646"/>
          <a:stretch>
            <a:fillRect/>
          </a:stretch>
        </p:blipFill>
        <p:spPr>
          <a:xfrm>
            <a:off x="-533408" y="-81635"/>
            <a:ext cx="25450816" cy="13977416"/>
          </a:xfrm>
          <a:prstGeom prst="rect">
            <a:avLst/>
          </a:prstGeom>
          <a:ln w="12700">
            <a:miter lim="400000"/>
          </a:ln>
        </p:spPr>
      </p:pic>
      <p:sp>
        <p:nvSpPr>
          <p:cNvPr id="311" name="How do you move yourself higher on Bloom’s Taxonomy?  Use the Study Cycle!"/>
          <p:cNvSpPr txBox="1"/>
          <p:nvPr>
            <p:ph type="title"/>
          </p:nvPr>
        </p:nvSpPr>
        <p:spPr>
          <a:xfrm>
            <a:off x="6684031" y="4383137"/>
            <a:ext cx="11806916" cy="8311292"/>
          </a:xfrm>
          <a:prstGeom prst="rect">
            <a:avLst/>
          </a:prstGeom>
        </p:spPr>
        <p:txBody>
          <a:bodyPr/>
          <a:lstStyle/>
          <a:p>
            <a:pPr>
              <a:defRPr sz="7400"/>
            </a:pPr>
            <a:r>
              <a:t>How do you move yourself </a:t>
            </a:r>
            <a:r>
              <a:rPr b="1"/>
              <a:t>higher</a:t>
            </a:r>
            <a:r>
              <a:t> on Bloom’s Taxonomy?</a:t>
            </a:r>
            <a:br/>
            <a:br/>
            <a:r>
              <a:rPr b="1"/>
              <a:t>Use the Study Cycle!</a:t>
            </a:r>
            <a:br>
              <a:rPr b="1">
                <a:solidFill>
                  <a:srgbClr val="FFFFFF"/>
                </a:solidFill>
              </a:rPr>
            </a:b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F. Bartlett, Remembering (1932)…"/>
          <p:cNvSpPr txBox="1"/>
          <p:nvPr>
            <p:ph type="body" sz="half" idx="1"/>
          </p:nvPr>
        </p:nvSpPr>
        <p:spPr>
          <a:xfrm>
            <a:off x="1366855" y="3062837"/>
            <a:ext cx="15144354" cy="7968261"/>
          </a:xfrm>
          <a:prstGeom prst="rect">
            <a:avLst/>
          </a:prstGeom>
        </p:spPr>
        <p:txBody>
          <a:bodyPr/>
          <a:lstStyle/>
          <a:p>
            <a:pPr>
              <a:defRPr sz="3800"/>
            </a:pPr>
            <a:r>
              <a:t>F. Bartlett, Remembering (1932)</a:t>
            </a:r>
          </a:p>
          <a:p>
            <a:pPr lvl="1" marL="914400" indent="-457200">
              <a:defRPr sz="3800"/>
            </a:pPr>
            <a:r>
              <a:t>Demonstrated (re)constructive nature of memory</a:t>
            </a:r>
          </a:p>
          <a:p>
            <a:pPr lvl="1" marL="914400" indent="-457200">
              <a:defRPr sz="3800"/>
            </a:pPr>
            <a:r>
              <a:t>established concept of cognitive schema</a:t>
            </a:r>
            <a:br/>
          </a:p>
          <a:p>
            <a:pPr>
              <a:defRPr sz="3800"/>
            </a:pPr>
            <a:r>
              <a:t>Bartlett’s studies showed how (and when) people incorporate new knowledge into a previously formed cognitive schema—more importantly for us why and when people don’t incorporate new knowledge</a:t>
            </a:r>
            <a:br/>
          </a:p>
          <a:p>
            <a:pPr>
              <a:defRPr sz="3800"/>
            </a:pPr>
            <a:r>
              <a:t>Fast forward ~20 years Benjamin Bloom publishes Taxonomy of Educational Objectives: The Classification of Educational Goals</a:t>
            </a:r>
          </a:p>
          <a:p>
            <a:pPr lvl="1" marL="914400" indent="-457200">
              <a:defRPr sz="3800"/>
            </a:pPr>
            <a:r>
              <a:t>Blooms Taxonomy</a:t>
            </a:r>
          </a:p>
        </p:txBody>
      </p:sp>
      <p:pic>
        <p:nvPicPr>
          <p:cNvPr id="142" name="Image" descr="Image"/>
          <p:cNvPicPr>
            <a:picLocks noChangeAspect="1"/>
          </p:cNvPicPr>
          <p:nvPr/>
        </p:nvPicPr>
        <p:blipFill>
          <a:blip r:embed="rId2">
            <a:extLst/>
          </a:blip>
          <a:stretch>
            <a:fillRect/>
          </a:stretch>
        </p:blipFill>
        <p:spPr>
          <a:xfrm>
            <a:off x="18162508" y="1336110"/>
            <a:ext cx="4958716" cy="5219701"/>
          </a:xfrm>
          <a:prstGeom prst="rect">
            <a:avLst/>
          </a:prstGeom>
          <a:ln w="12700">
            <a:solidFill>
              <a:srgbClr val="000000"/>
            </a:solidFill>
            <a:miter/>
          </a:ln>
        </p:spPr>
      </p:pic>
      <p:pic>
        <p:nvPicPr>
          <p:cNvPr id="143" name="Image" descr="Image"/>
          <p:cNvPicPr>
            <a:picLocks noChangeAspect="1"/>
          </p:cNvPicPr>
          <p:nvPr/>
        </p:nvPicPr>
        <p:blipFill>
          <a:blip r:embed="rId3">
            <a:extLst/>
          </a:blip>
          <a:srcRect l="0" t="0" r="0" b="23111"/>
          <a:stretch>
            <a:fillRect/>
          </a:stretch>
        </p:blipFill>
        <p:spPr>
          <a:xfrm>
            <a:off x="18186400" y="7328096"/>
            <a:ext cx="4910874" cy="5401662"/>
          </a:xfrm>
          <a:prstGeom prst="rect">
            <a:avLst/>
          </a:prstGeom>
          <a:ln w="12700">
            <a:solidFill>
              <a:srgbClr val="000000"/>
            </a:solidFill>
            <a:miter/>
          </a:ln>
        </p:spPr>
      </p:pic>
      <p:sp>
        <p:nvSpPr>
          <p:cNvPr id="144" name="Rectangle 2"/>
          <p:cNvSpPr txBox="1"/>
          <p:nvPr/>
        </p:nvSpPr>
        <p:spPr>
          <a:xfrm>
            <a:off x="1330035" y="863815"/>
            <a:ext cx="16428654" cy="17703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defRPr sz="10800">
                <a:solidFill>
                  <a:srgbClr val="1F4E79"/>
                </a:solidFill>
              </a:defRPr>
            </a:lvl1pPr>
          </a:lstStyle>
          <a:p>
            <a:pPr/>
            <a:r>
              <a:t>The Learning Process</a:t>
            </a:r>
          </a:p>
        </p:txBody>
      </p:sp>
      <p:pic>
        <p:nvPicPr>
          <p:cNvPr id="145" name="Image" descr="Image"/>
          <p:cNvPicPr>
            <a:picLocks noChangeAspect="1"/>
          </p:cNvPicPr>
          <p:nvPr/>
        </p:nvPicPr>
        <p:blipFill>
          <a:blip r:embed="rId4">
            <a:extLst/>
          </a:blip>
          <a:srcRect l="0" t="0" r="0" b="4437"/>
          <a:stretch>
            <a:fillRect/>
          </a:stretch>
        </p:blipFill>
        <p:spPr>
          <a:xfrm>
            <a:off x="6215186" y="9925868"/>
            <a:ext cx="6195504" cy="3330330"/>
          </a:xfrm>
          <a:prstGeom prst="rect">
            <a:avLst/>
          </a:prstGeom>
          <a:ln w="12700">
            <a:miter lim="400000"/>
          </a:ln>
        </p:spPr>
      </p:pic>
      <p:grpSp>
        <p:nvGrpSpPr>
          <p:cNvPr id="148" name="Group"/>
          <p:cNvGrpSpPr/>
          <p:nvPr/>
        </p:nvGrpSpPr>
        <p:grpSpPr>
          <a:xfrm>
            <a:off x="-61629" y="-15230"/>
            <a:ext cx="24447138" cy="995584"/>
            <a:chOff x="0" y="0"/>
            <a:chExt cx="24447137" cy="995583"/>
          </a:xfrm>
        </p:grpSpPr>
        <p:sp>
          <p:nvSpPr>
            <p:cNvPr id="146"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147"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8" name="Group"/>
          <p:cNvGrpSpPr/>
          <p:nvPr/>
        </p:nvGrpSpPr>
        <p:grpSpPr>
          <a:xfrm>
            <a:off x="4654813" y="1205204"/>
            <a:ext cx="10612583" cy="9576955"/>
            <a:chOff x="0" y="0"/>
            <a:chExt cx="10612582" cy="9576953"/>
          </a:xfrm>
        </p:grpSpPr>
        <p:sp>
          <p:nvSpPr>
            <p:cNvPr id="313" name="Rounded Rectangle"/>
            <p:cNvSpPr/>
            <p:nvPr/>
          </p:nvSpPr>
          <p:spPr>
            <a:xfrm>
              <a:off x="34230" y="7654635"/>
              <a:ext cx="10578353" cy="1922319"/>
            </a:xfrm>
            <a:prstGeom prst="roundRect">
              <a:avLst>
                <a:gd name="adj" fmla="val 7500"/>
              </a:avLst>
            </a:prstGeom>
            <a:solidFill>
              <a:srgbClr val="EAB59B"/>
            </a:solidFill>
            <a:ln w="12700" cap="flat">
              <a:noFill/>
              <a:miter lim="400000"/>
            </a:ln>
            <a:effectLst>
              <a:outerShdw sx="100000" sy="100000" kx="0" ky="0" algn="b" rotWithShape="0" blurRad="63500" dist="25400" dir="5400000">
                <a:srgbClr val="000000">
                  <a:alpha val="35000"/>
                </a:srgbClr>
              </a:outerShdw>
            </a:effectLst>
          </p:spPr>
          <p:txBody>
            <a:bodyPr wrap="square" lIns="71437" tIns="71437" rIns="71437" bIns="71437" numCol="1" anchor="ctr">
              <a:noAutofit/>
            </a:bodyPr>
            <a:lstStyle/>
            <a:p>
              <a:pPr algn="ctr" defTabSz="821531">
                <a:defRPr sz="3800">
                  <a:solidFill>
                    <a:srgbClr val="FFFFFF"/>
                  </a:solidFill>
                  <a:latin typeface="Helvetica Light"/>
                  <a:ea typeface="Helvetica Light"/>
                  <a:cs typeface="Helvetica Light"/>
                  <a:sym typeface="Helvetica Light"/>
                </a:defRPr>
              </a:pPr>
            </a:p>
          </p:txBody>
        </p:sp>
        <p:sp>
          <p:nvSpPr>
            <p:cNvPr id="314" name="Group"/>
            <p:cNvSpPr/>
            <p:nvPr/>
          </p:nvSpPr>
          <p:spPr>
            <a:xfrm>
              <a:off x="0" y="0"/>
              <a:ext cx="10578352" cy="1922318"/>
            </a:xfrm>
            <a:prstGeom prst="roundRect">
              <a:avLst>
                <a:gd name="adj" fmla="val 7500"/>
              </a:avLst>
            </a:prstGeom>
            <a:solidFill>
              <a:srgbClr val="CD6633"/>
            </a:solidFill>
            <a:ln w="12700" cap="flat">
              <a:noFill/>
              <a:miter lim="400000"/>
            </a:ln>
            <a:effectLst>
              <a:outerShdw sx="100000" sy="100000" kx="0" ky="0" algn="b" rotWithShape="0" blurRad="63500" dist="25400" dir="5400000">
                <a:srgbClr val="000000">
                  <a:alpha val="35000"/>
                </a:srgbClr>
              </a:outerShdw>
            </a:effectLst>
          </p:spPr>
          <p:txBody>
            <a:bodyPr wrap="square" lIns="71437" tIns="71437" rIns="71437" bIns="71437" numCol="1" anchor="ctr">
              <a:noAutofit/>
            </a:bodyPr>
            <a:lstStyle/>
            <a:p>
              <a:pPr algn="ctr" defTabSz="821531">
                <a:defRPr sz="3800">
                  <a:solidFill>
                    <a:srgbClr val="FFFFFF"/>
                  </a:solidFill>
                  <a:latin typeface="Helvetica Light"/>
                  <a:ea typeface="Helvetica Light"/>
                  <a:cs typeface="Helvetica Light"/>
                  <a:sym typeface="Helvetica Light"/>
                </a:defRPr>
              </a:pPr>
            </a:p>
          </p:txBody>
        </p:sp>
        <p:sp>
          <p:nvSpPr>
            <p:cNvPr id="315" name="Group"/>
            <p:cNvSpPr/>
            <p:nvPr/>
          </p:nvSpPr>
          <p:spPr>
            <a:xfrm>
              <a:off x="0" y="1922317"/>
              <a:ext cx="10578352" cy="1922319"/>
            </a:xfrm>
            <a:prstGeom prst="roundRect">
              <a:avLst>
                <a:gd name="adj" fmla="val 7500"/>
              </a:avLst>
            </a:prstGeom>
            <a:solidFill>
              <a:srgbClr val="D7845B"/>
            </a:solidFill>
            <a:ln w="12700" cap="flat">
              <a:noFill/>
              <a:miter lim="400000"/>
            </a:ln>
            <a:effectLst>
              <a:outerShdw sx="100000" sy="100000" kx="0" ky="0" algn="b" rotWithShape="0" blurRad="63500" dist="25400" dir="5400000">
                <a:srgbClr val="000000">
                  <a:alpha val="35000"/>
                </a:srgbClr>
              </a:outerShdw>
            </a:effectLst>
          </p:spPr>
          <p:txBody>
            <a:bodyPr wrap="square" lIns="71437" tIns="71437" rIns="71437" bIns="71437" numCol="1" anchor="ctr">
              <a:noAutofit/>
            </a:bodyPr>
            <a:lstStyle/>
            <a:p>
              <a:pPr algn="ctr" defTabSz="821531">
                <a:defRPr sz="3800">
                  <a:solidFill>
                    <a:srgbClr val="FFFFFF"/>
                  </a:solidFill>
                  <a:latin typeface="Helvetica Light"/>
                  <a:ea typeface="Helvetica Light"/>
                  <a:cs typeface="Helvetica Light"/>
                  <a:sym typeface="Helvetica Light"/>
                </a:defRPr>
              </a:pPr>
            </a:p>
          </p:txBody>
        </p:sp>
        <p:sp>
          <p:nvSpPr>
            <p:cNvPr id="316" name="Rounded Rectangle"/>
            <p:cNvSpPr/>
            <p:nvPr/>
          </p:nvSpPr>
          <p:spPr>
            <a:xfrm>
              <a:off x="0" y="3844635"/>
              <a:ext cx="10578352" cy="1922319"/>
            </a:xfrm>
            <a:prstGeom prst="roundRect">
              <a:avLst>
                <a:gd name="adj" fmla="val 7500"/>
              </a:avLst>
            </a:prstGeom>
            <a:solidFill>
              <a:srgbClr val="DD9875"/>
            </a:solidFill>
            <a:ln w="12700" cap="flat">
              <a:noFill/>
              <a:miter lim="400000"/>
            </a:ln>
            <a:effectLst>
              <a:outerShdw sx="100000" sy="100000" kx="0" ky="0" algn="b" rotWithShape="0" blurRad="63500" dist="25400" dir="5400000">
                <a:srgbClr val="000000">
                  <a:alpha val="35000"/>
                </a:srgbClr>
              </a:outerShdw>
            </a:effectLst>
          </p:spPr>
          <p:txBody>
            <a:bodyPr wrap="square" lIns="71437" tIns="71437" rIns="71437" bIns="71437" numCol="1" anchor="ctr">
              <a:noAutofit/>
            </a:bodyPr>
            <a:lstStyle/>
            <a:p>
              <a:pPr algn="ctr" defTabSz="821531">
                <a:defRPr sz="3200">
                  <a:solidFill>
                    <a:srgbClr val="FFFFFF"/>
                  </a:solidFill>
                  <a:latin typeface="Helvetica Light"/>
                  <a:ea typeface="Helvetica Light"/>
                  <a:cs typeface="Helvetica Light"/>
                  <a:sym typeface="Helvetica Light"/>
                </a:defRPr>
              </a:pPr>
            </a:p>
          </p:txBody>
        </p:sp>
        <p:sp>
          <p:nvSpPr>
            <p:cNvPr id="317" name="Rounded Rectangle"/>
            <p:cNvSpPr/>
            <p:nvPr/>
          </p:nvSpPr>
          <p:spPr>
            <a:xfrm>
              <a:off x="0" y="5766954"/>
              <a:ext cx="10578352" cy="1922319"/>
            </a:xfrm>
            <a:prstGeom prst="roundRect">
              <a:avLst>
                <a:gd name="adj" fmla="val 7500"/>
              </a:avLst>
            </a:prstGeom>
            <a:solidFill>
              <a:srgbClr val="E5B197"/>
            </a:solidFill>
            <a:ln w="12700" cap="flat">
              <a:noFill/>
              <a:miter lim="400000"/>
            </a:ln>
            <a:effectLst/>
          </p:spPr>
          <p:txBody>
            <a:bodyPr wrap="square" lIns="71437" tIns="71437" rIns="71437" bIns="71437" numCol="1" anchor="ctr">
              <a:noAutofit/>
            </a:bodyPr>
            <a:lstStyle/>
            <a:p>
              <a:pPr algn="ctr" defTabSz="821531">
                <a:defRPr sz="3800">
                  <a:solidFill>
                    <a:srgbClr val="FFFFFF"/>
                  </a:solidFill>
                  <a:latin typeface="Helvetica Light"/>
                  <a:ea typeface="Helvetica Light"/>
                  <a:cs typeface="Helvetica Light"/>
                  <a:sym typeface="Helvetica Light"/>
                </a:defRPr>
              </a:pPr>
            </a:p>
          </p:txBody>
        </p:sp>
      </p:grpSp>
      <p:sp>
        <p:nvSpPr>
          <p:cNvPr id="319" name="Rounded Rectangle"/>
          <p:cNvSpPr/>
          <p:nvPr/>
        </p:nvSpPr>
        <p:spPr>
          <a:xfrm>
            <a:off x="3927254" y="10833100"/>
            <a:ext cx="16529491" cy="2743201"/>
          </a:xfrm>
          <a:prstGeom prst="roundRect">
            <a:avLst>
              <a:gd name="adj" fmla="val 10000"/>
            </a:avLst>
          </a:prstGeom>
          <a:ln w="25400">
            <a:solidFill>
              <a:srgbClr val="BFBFBF"/>
            </a:solidFill>
          </a:ln>
        </p:spPr>
        <p:txBody>
          <a:bodyPr lIns="71437" tIns="71437" rIns="71437" bIns="71437" anchor="ctr"/>
          <a:lstStyle/>
          <a:p>
            <a:pPr algn="ctr" defTabSz="821531">
              <a:defRPr>
                <a:solidFill>
                  <a:srgbClr val="FFFFFF"/>
                </a:solidFill>
                <a:latin typeface="Times New Roman"/>
                <a:ea typeface="Times New Roman"/>
                <a:cs typeface="Times New Roman"/>
                <a:sym typeface="Times New Roman"/>
              </a:defRPr>
            </a:pPr>
          </a:p>
        </p:txBody>
      </p:sp>
      <p:sp>
        <p:nvSpPr>
          <p:cNvPr id="320" name="The Study Cycle"/>
          <p:cNvSpPr txBox="1"/>
          <p:nvPr/>
        </p:nvSpPr>
        <p:spPr>
          <a:xfrm>
            <a:off x="-66693" y="-85296"/>
            <a:ext cx="24384000" cy="1140461"/>
          </a:xfrm>
          <a:prstGeom prst="rect">
            <a:avLst/>
          </a:prstGeom>
          <a:solidFill>
            <a:schemeClr val="accent1">
              <a:lumOff val="20196"/>
            </a:schemeClr>
          </a:solidFill>
          <a:ln w="25400">
            <a:miter lim="400000"/>
          </a:ln>
          <a:extLst>
            <a:ext uri="{C572A759-6A51-4108-AA02-DFA0A04FC94B}">
              <ma14:wrappingTextBoxFlag xmlns:ma14="http://schemas.microsoft.com/office/mac/drawingml/2011/main" val="1"/>
            </a:ext>
          </a:extLst>
        </p:spPr>
        <p:txBody>
          <a:bodyPr lIns="182879" tIns="182879" rIns="182879" bIns="182879" anchor="ctr">
            <a:spAutoFit/>
          </a:bodyPr>
          <a:lstStyle>
            <a:lvl1pPr algn="ctr" defTabSz="821531">
              <a:defRPr b="1" sz="5000">
                <a:solidFill>
                  <a:srgbClr val="FFFFFF"/>
                </a:solidFill>
                <a:latin typeface="Goudy Old Style"/>
                <a:ea typeface="Goudy Old Style"/>
                <a:cs typeface="Goudy Old Style"/>
                <a:sym typeface="Goudy Old Style"/>
              </a:defRPr>
            </a:lvl1pPr>
          </a:lstStyle>
          <a:p>
            <a:pPr/>
            <a:r>
              <a:t>The Study Cycle  </a:t>
            </a:r>
          </a:p>
        </p:txBody>
      </p:sp>
      <p:graphicFrame>
        <p:nvGraphicFramePr>
          <p:cNvPr id="321" name="Table"/>
          <p:cNvGraphicFramePr/>
          <p:nvPr/>
        </p:nvGraphicFramePr>
        <p:xfrm>
          <a:off x="4745717" y="11653522"/>
          <a:ext cx="16315768" cy="195822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50901"/>
                <a:gridCol w="3129320"/>
                <a:gridCol w="2397784"/>
                <a:gridCol w="10125062"/>
              </a:tblGrid>
              <a:tr h="485637">
                <a:tc>
                  <a:txBody>
                    <a:bodyPr/>
                    <a:lstStyle/>
                    <a:p>
                      <a:pPr algn="ctr" defTabSz="914400">
                        <a:lnSpc>
                          <a:spcPct val="115000"/>
                        </a:lnSpc>
                        <a:defRPr sz="1800"/>
                      </a:pPr>
                      <a:r>
                        <a:rPr b="1" sz="2300">
                          <a:latin typeface="Tahoma"/>
                          <a:ea typeface="Tahoma"/>
                          <a:cs typeface="Tahoma"/>
                          <a:sym typeface="Tahoma"/>
                        </a:rPr>
                        <a:t>1</a:t>
                      </a: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algn="ctr" defTabSz="914400">
                        <a:lnSpc>
                          <a:spcPct val="115000"/>
                        </a:lnSpc>
                        <a:defRPr sz="1800"/>
                      </a:pPr>
                      <a:r>
                        <a:rPr b="1" sz="2300">
                          <a:latin typeface="Tahoma"/>
                          <a:ea typeface="Tahoma"/>
                          <a:cs typeface="Tahoma"/>
                          <a:sym typeface="Tahoma"/>
                        </a:rPr>
                        <a:t>Set a Goal</a:t>
                      </a: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algn="ctr" defTabSz="914400">
                        <a:lnSpc>
                          <a:spcPct val="115000"/>
                        </a:lnSpc>
                        <a:defRPr sz="1800"/>
                      </a:pPr>
                      <a:r>
                        <a:rPr sz="2300">
                          <a:latin typeface="Helvetica Light"/>
                          <a:ea typeface="Helvetica Light"/>
                          <a:cs typeface="Helvetica Light"/>
                          <a:sym typeface="Helvetica Light"/>
                        </a:rPr>
                        <a:t>(1-2 min)</a:t>
                      </a: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algn="ctr" defTabSz="914400">
                        <a:defRPr sz="1800"/>
                      </a:pPr>
                      <a:r>
                        <a:rPr b="1" sz="2300">
                          <a:latin typeface="Tahoma"/>
                          <a:ea typeface="Tahoma"/>
                          <a:cs typeface="Tahoma"/>
                          <a:sym typeface="Tahoma"/>
                        </a:rPr>
                        <a:t>Decide what you want to accomplish in your study session </a:t>
                      </a:r>
                    </a:p>
                  </a:txBody>
                  <a:tcPr marL="50800" marR="50800" marT="50800" marB="50800" anchor="ctr" anchorCtr="0" horzOverflow="overflow">
                    <a:lnL w="12700">
                      <a:miter lim="400000"/>
                    </a:lnL>
                    <a:lnR w="12700">
                      <a:miter lim="400000"/>
                    </a:lnR>
                    <a:lnT w="12700">
                      <a:miter lim="400000"/>
                    </a:lnT>
                    <a:lnB w="12700">
                      <a:miter lim="400000"/>
                    </a:lnB>
                    <a:noFill/>
                  </a:tcPr>
                </a:tc>
              </a:tr>
              <a:tr h="515592">
                <a:tc>
                  <a:txBody>
                    <a:bodyPr/>
                    <a:lstStyle/>
                    <a:p>
                      <a:pPr algn="ctr" defTabSz="914400">
                        <a:lnSpc>
                          <a:spcPct val="115000"/>
                        </a:lnSpc>
                        <a:defRPr sz="1800"/>
                      </a:pPr>
                      <a:r>
                        <a:rPr b="1" sz="2300">
                          <a:latin typeface="Tahoma"/>
                          <a:ea typeface="Tahoma"/>
                          <a:cs typeface="Tahoma"/>
                          <a:sym typeface="Tahoma"/>
                        </a:rPr>
                        <a:t>2</a:t>
                      </a: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algn="ctr" defTabSz="914400">
                        <a:lnSpc>
                          <a:spcPct val="115000"/>
                        </a:lnSpc>
                        <a:defRPr sz="1800"/>
                      </a:pPr>
                      <a:r>
                        <a:rPr b="1" sz="2300">
                          <a:latin typeface="Tahoma"/>
                          <a:ea typeface="Tahoma"/>
                          <a:cs typeface="Tahoma"/>
                          <a:sym typeface="Tahoma"/>
                        </a:rPr>
                        <a:t>Study with Focus</a:t>
                      </a: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algn="ctr" defTabSz="914400">
                        <a:lnSpc>
                          <a:spcPct val="115000"/>
                        </a:lnSpc>
                        <a:defRPr sz="1800"/>
                      </a:pPr>
                      <a:r>
                        <a:rPr sz="2300">
                          <a:latin typeface="Helvetica Light"/>
                          <a:ea typeface="Helvetica Light"/>
                          <a:cs typeface="Helvetica Light"/>
                          <a:sym typeface="Helvetica Light"/>
                        </a:rPr>
                        <a:t>(30-50 min)</a:t>
                      </a: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algn="ctr" defTabSz="914400">
                        <a:defRPr b="1" sz="2300">
                          <a:latin typeface="Tahoma"/>
                          <a:ea typeface="Tahoma"/>
                          <a:cs typeface="Tahoma"/>
                          <a:sym typeface="Tahoma"/>
                        </a:defRPr>
                      </a:pPr>
                      <a:r>
                        <a:t>Interact with material</a:t>
                      </a:r>
                      <a:r>
                        <a:rPr b="0"/>
                        <a:t>- organize, concept map, summarize, process, re-read, fill-in notes, reflect, etc.  </a:t>
                      </a:r>
                    </a:p>
                  </a:txBody>
                  <a:tcPr marL="50800" marR="50800" marT="50800" marB="50800" anchor="ctr" anchorCtr="0" horzOverflow="overflow">
                    <a:lnL w="12700">
                      <a:miter lim="400000"/>
                    </a:lnL>
                    <a:lnR w="12700">
                      <a:miter lim="400000"/>
                    </a:lnR>
                    <a:lnT w="12700">
                      <a:miter lim="400000"/>
                    </a:lnT>
                    <a:lnB w="12700">
                      <a:miter lim="400000"/>
                    </a:lnB>
                    <a:noFill/>
                  </a:tcPr>
                </a:tc>
              </a:tr>
              <a:tr h="485637">
                <a:tc>
                  <a:txBody>
                    <a:bodyPr/>
                    <a:lstStyle/>
                    <a:p>
                      <a:pPr algn="ctr" defTabSz="914400">
                        <a:lnSpc>
                          <a:spcPct val="115000"/>
                        </a:lnSpc>
                        <a:defRPr sz="1800"/>
                      </a:pPr>
                      <a:r>
                        <a:rPr b="1" sz="2300">
                          <a:latin typeface="Tahoma"/>
                          <a:ea typeface="Tahoma"/>
                          <a:cs typeface="Tahoma"/>
                          <a:sym typeface="Tahoma"/>
                        </a:rPr>
                        <a:t>3</a:t>
                      </a: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algn="ctr" defTabSz="914400">
                        <a:lnSpc>
                          <a:spcPct val="115000"/>
                        </a:lnSpc>
                        <a:defRPr sz="1800"/>
                      </a:pPr>
                      <a:r>
                        <a:rPr b="1" sz="2300">
                          <a:latin typeface="Tahoma"/>
                          <a:ea typeface="Tahoma"/>
                          <a:cs typeface="Tahoma"/>
                          <a:sym typeface="Tahoma"/>
                        </a:rPr>
                        <a:t>Reward Yourself</a:t>
                      </a: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algn="ctr" defTabSz="914400">
                        <a:lnSpc>
                          <a:spcPct val="115000"/>
                        </a:lnSpc>
                        <a:defRPr sz="1800"/>
                      </a:pPr>
                      <a:r>
                        <a:rPr sz="2300">
                          <a:latin typeface="Helvetica Light"/>
                          <a:ea typeface="Helvetica Light"/>
                          <a:cs typeface="Helvetica Light"/>
                          <a:sym typeface="Helvetica Light"/>
                        </a:rPr>
                        <a:t>(10-15 min) </a:t>
                      </a: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algn="ctr" defTabSz="914400">
                        <a:lnSpc>
                          <a:spcPts val="3400"/>
                        </a:lnSpc>
                        <a:defRPr b="1" sz="2300">
                          <a:latin typeface="Tahoma"/>
                          <a:ea typeface="Tahoma"/>
                          <a:cs typeface="Tahoma"/>
                          <a:sym typeface="Tahoma"/>
                        </a:defRPr>
                      </a:pPr>
                      <a:r>
                        <a:t>Take a break</a:t>
                      </a:r>
                      <a:r>
                        <a:rPr b="0"/>
                        <a:t>– call a friend, play a short game, get a snack</a:t>
                      </a:r>
                    </a:p>
                  </a:txBody>
                  <a:tcPr marL="50800" marR="50800" marT="50800" marB="50800" anchor="ctr" anchorCtr="0" horzOverflow="overflow">
                    <a:lnL w="12700">
                      <a:miter lim="400000"/>
                    </a:lnL>
                    <a:lnR w="12700">
                      <a:miter lim="400000"/>
                    </a:lnR>
                    <a:lnT w="12700">
                      <a:miter lim="400000"/>
                    </a:lnT>
                    <a:lnB w="12700">
                      <a:miter lim="400000"/>
                    </a:lnB>
                    <a:noFill/>
                  </a:tcPr>
                </a:tc>
              </a:tr>
              <a:tr h="458655">
                <a:tc>
                  <a:txBody>
                    <a:bodyPr/>
                    <a:lstStyle/>
                    <a:p>
                      <a:pPr algn="ctr" defTabSz="914400">
                        <a:lnSpc>
                          <a:spcPct val="115000"/>
                        </a:lnSpc>
                        <a:defRPr sz="1800"/>
                      </a:pPr>
                      <a:r>
                        <a:rPr b="1" sz="2300">
                          <a:latin typeface="Tahoma"/>
                          <a:ea typeface="Tahoma"/>
                          <a:cs typeface="Tahoma"/>
                          <a:sym typeface="Tahoma"/>
                        </a:rPr>
                        <a:t>4</a:t>
                      </a: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algn="ctr" defTabSz="914400">
                        <a:lnSpc>
                          <a:spcPct val="115000"/>
                        </a:lnSpc>
                        <a:defRPr sz="1800"/>
                      </a:pPr>
                      <a:r>
                        <a:rPr b="1" sz="2300">
                          <a:latin typeface="Tahoma"/>
                          <a:ea typeface="Tahoma"/>
                          <a:cs typeface="Tahoma"/>
                          <a:sym typeface="Tahoma"/>
                        </a:rPr>
                        <a:t>Review</a:t>
                      </a: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algn="ctr" defTabSz="914400">
                        <a:lnSpc>
                          <a:spcPct val="115000"/>
                        </a:lnSpc>
                        <a:defRPr sz="1800"/>
                      </a:pPr>
                      <a:r>
                        <a:rPr sz="2300">
                          <a:latin typeface="Helvetica Light"/>
                          <a:ea typeface="Helvetica Light"/>
                          <a:cs typeface="Helvetica Light"/>
                          <a:sym typeface="Helvetica Light"/>
                        </a:rPr>
                        <a:t>(5 min)</a:t>
                      </a:r>
                    </a:p>
                  </a:txBody>
                  <a:tcPr marL="50800" marR="50800" marT="50800" marB="50800" anchor="ctr" anchorCtr="0" horzOverflow="overflow">
                    <a:lnL w="12700">
                      <a:miter lim="400000"/>
                    </a:lnL>
                    <a:lnR w="12700">
                      <a:miter lim="400000"/>
                    </a:lnR>
                    <a:lnT w="12700">
                      <a:miter lim="400000"/>
                    </a:lnT>
                    <a:lnB w="12700">
                      <a:miter lim="400000"/>
                    </a:lnB>
                    <a:noFill/>
                  </a:tcPr>
                </a:tc>
                <a:tc>
                  <a:txBody>
                    <a:bodyPr/>
                    <a:lstStyle/>
                    <a:p>
                      <a:pPr algn="ctr" defTabSz="914400">
                        <a:lnSpc>
                          <a:spcPts val="3400"/>
                        </a:lnSpc>
                        <a:defRPr sz="1800"/>
                      </a:pPr>
                      <a:r>
                        <a:rPr b="1" sz="2300">
                          <a:latin typeface="Tahoma"/>
                          <a:ea typeface="Tahoma"/>
                          <a:cs typeface="Tahoma"/>
                          <a:sym typeface="Tahoma"/>
                        </a:rPr>
                        <a:t>Go over what you just studied</a:t>
                      </a:r>
                    </a:p>
                  </a:txBody>
                  <a:tcPr marL="50800" marR="50800" marT="50800" marB="50800" anchor="ctr" anchorCtr="0" horzOverflow="overflow">
                    <a:lnL w="12700">
                      <a:miter lim="400000"/>
                    </a:lnL>
                    <a:lnR w="12700">
                      <a:miter lim="400000"/>
                    </a:lnR>
                    <a:lnT w="12700">
                      <a:miter lim="400000"/>
                    </a:lnT>
                    <a:lnB w="12700">
                      <a:miter lim="400000"/>
                    </a:lnB>
                    <a:noFill/>
                  </a:tcPr>
                </a:tc>
              </a:tr>
            </a:tbl>
          </a:graphicData>
        </a:graphic>
      </p:graphicFrame>
      <p:sp>
        <p:nvSpPr>
          <p:cNvPr id="322" name="*Intense Study Sessions"/>
          <p:cNvSpPr txBox="1"/>
          <p:nvPr/>
        </p:nvSpPr>
        <p:spPr>
          <a:xfrm>
            <a:off x="4002211" y="10749995"/>
            <a:ext cx="8247531" cy="852501"/>
          </a:xfrm>
          <a:prstGeom prst="rect">
            <a:avLst/>
          </a:prstGeom>
          <a:ln w="254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defRPr sz="5000">
                <a:latin typeface="Times New Roman"/>
                <a:ea typeface="Times New Roman"/>
                <a:cs typeface="Times New Roman"/>
                <a:sym typeface="Times New Roman"/>
              </a:defRPr>
            </a:lvl1pPr>
          </a:lstStyle>
          <a:p>
            <a:pPr/>
            <a:r>
              <a:t>*Intense Study Sessions  </a:t>
            </a:r>
          </a:p>
        </p:txBody>
      </p:sp>
      <p:sp>
        <p:nvSpPr>
          <p:cNvPr id="323" name="Attend"/>
          <p:cNvSpPr txBox="1"/>
          <p:nvPr/>
        </p:nvSpPr>
        <p:spPr>
          <a:xfrm>
            <a:off x="6194100" y="3233951"/>
            <a:ext cx="1883842" cy="852500"/>
          </a:xfrm>
          <a:prstGeom prst="rect">
            <a:avLst/>
          </a:prstGeom>
          <a:ln w="254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defRPr sz="5000">
                <a:solidFill>
                  <a:srgbClr val="FFFFFF"/>
                </a:solidFill>
                <a:latin typeface="Times New Roman"/>
                <a:ea typeface="Times New Roman"/>
                <a:cs typeface="Times New Roman"/>
                <a:sym typeface="Times New Roman"/>
              </a:defRPr>
            </a:lvl1pPr>
          </a:lstStyle>
          <a:p>
            <a:pPr/>
            <a:r>
              <a:t>Attend</a:t>
            </a:r>
          </a:p>
        </p:txBody>
      </p:sp>
      <p:sp>
        <p:nvSpPr>
          <p:cNvPr id="324" name="Review"/>
          <p:cNvSpPr txBox="1"/>
          <p:nvPr/>
        </p:nvSpPr>
        <p:spPr>
          <a:xfrm>
            <a:off x="5986869" y="5166481"/>
            <a:ext cx="2095303" cy="852501"/>
          </a:xfrm>
          <a:prstGeom prst="rect">
            <a:avLst/>
          </a:prstGeom>
          <a:ln w="254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defRPr sz="5000">
                <a:solidFill>
                  <a:srgbClr val="FFFFFF"/>
                </a:solidFill>
                <a:latin typeface="Times New Roman"/>
                <a:ea typeface="Times New Roman"/>
                <a:cs typeface="Times New Roman"/>
                <a:sym typeface="Times New Roman"/>
              </a:defRPr>
            </a:lvl1pPr>
          </a:lstStyle>
          <a:p>
            <a:pPr/>
            <a:r>
              <a:t>Review</a:t>
            </a:r>
          </a:p>
        </p:txBody>
      </p:sp>
      <p:sp>
        <p:nvSpPr>
          <p:cNvPr id="325" name="Study"/>
          <p:cNvSpPr txBox="1"/>
          <p:nvPr/>
        </p:nvSpPr>
        <p:spPr>
          <a:xfrm>
            <a:off x="6435363" y="7121196"/>
            <a:ext cx="1637656" cy="852501"/>
          </a:xfrm>
          <a:prstGeom prst="rect">
            <a:avLst/>
          </a:prstGeom>
          <a:ln w="254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defRPr sz="5000">
                <a:solidFill>
                  <a:srgbClr val="FFFFFF"/>
                </a:solidFill>
                <a:latin typeface="Times New Roman"/>
                <a:ea typeface="Times New Roman"/>
                <a:cs typeface="Times New Roman"/>
                <a:sym typeface="Times New Roman"/>
              </a:defRPr>
            </a:lvl1pPr>
          </a:lstStyle>
          <a:p>
            <a:pPr/>
            <a:r>
              <a:t>Study</a:t>
            </a:r>
          </a:p>
        </p:txBody>
      </p:sp>
      <p:sp>
        <p:nvSpPr>
          <p:cNvPr id="326" name="Rounded Rectangle"/>
          <p:cNvSpPr/>
          <p:nvPr/>
        </p:nvSpPr>
        <p:spPr>
          <a:xfrm>
            <a:off x="10440187" y="3575631"/>
            <a:ext cx="10609408" cy="940247"/>
          </a:xfrm>
          <a:prstGeom prst="roundRect">
            <a:avLst>
              <a:gd name="adj" fmla="val 16667"/>
            </a:avLst>
          </a:prstGeom>
          <a:blipFill>
            <a:blip r:embed="rId2"/>
          </a:blipFill>
          <a:ln w="3175">
            <a:solidFill>
              <a:srgbClr val="BFBFBF"/>
            </a:solidFill>
            <a:prstDash val="sysDot"/>
          </a:ln>
        </p:spPr>
        <p:txBody>
          <a:bodyPr lIns="71437" tIns="71437" rIns="71437" bIns="71437" anchor="ctr"/>
          <a:lstStyle/>
          <a:p>
            <a:pPr algn="ctr" defTabSz="821531">
              <a:defRPr>
                <a:solidFill>
                  <a:srgbClr val="FFFFFF"/>
                </a:solidFill>
                <a:latin typeface="Helvetica Light"/>
                <a:ea typeface="Helvetica Light"/>
                <a:cs typeface="Helvetica Light"/>
                <a:sym typeface="Helvetica Light"/>
              </a:defRPr>
            </a:pPr>
          </a:p>
        </p:txBody>
      </p:sp>
      <p:sp>
        <p:nvSpPr>
          <p:cNvPr id="327" name="Attend class – GO TO CLASS! Answer and ask questions and take meaningful notes."/>
          <p:cNvSpPr txBox="1"/>
          <p:nvPr/>
        </p:nvSpPr>
        <p:spPr>
          <a:xfrm>
            <a:off x="10893151" y="3581016"/>
            <a:ext cx="9703479" cy="940570"/>
          </a:xfrm>
          <a:prstGeom prst="rect">
            <a:avLst/>
          </a:prstGeom>
          <a:ln w="254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defRPr b="1" i="1" sz="2800" u="sng">
                <a:solidFill>
                  <a:srgbClr val="FFFFFF"/>
                </a:solidFill>
                <a:latin typeface="Times New Roman"/>
                <a:ea typeface="Times New Roman"/>
                <a:cs typeface="Times New Roman"/>
                <a:sym typeface="Times New Roman"/>
              </a:defRPr>
            </a:pPr>
            <a:r>
              <a:t>Attend</a:t>
            </a:r>
            <a:r>
              <a:rPr b="0"/>
              <a:t> </a:t>
            </a:r>
            <a:r>
              <a:rPr i="0"/>
              <a:t>class </a:t>
            </a:r>
            <a:r>
              <a:rPr b="0" i="0" u="none"/>
              <a:t>– </a:t>
            </a:r>
            <a:r>
              <a:rPr i="0" u="none"/>
              <a:t>GO TO CLASS! </a:t>
            </a:r>
            <a:r>
              <a:rPr b="0" i="0" u="none"/>
              <a:t>Answer and ask questions and take meaningful notes.  </a:t>
            </a:r>
          </a:p>
        </p:txBody>
      </p:sp>
      <p:sp>
        <p:nvSpPr>
          <p:cNvPr id="328" name="Rounded Rectangle"/>
          <p:cNvSpPr/>
          <p:nvPr/>
        </p:nvSpPr>
        <p:spPr>
          <a:xfrm>
            <a:off x="10440187" y="5460003"/>
            <a:ext cx="9897038" cy="864218"/>
          </a:xfrm>
          <a:prstGeom prst="roundRect">
            <a:avLst>
              <a:gd name="adj" fmla="val 16667"/>
            </a:avLst>
          </a:prstGeom>
          <a:blipFill>
            <a:blip r:embed="rId3"/>
          </a:blipFill>
          <a:ln w="3175">
            <a:solidFill>
              <a:srgbClr val="BFBFBF"/>
            </a:solidFill>
            <a:prstDash val="sysDot"/>
          </a:ln>
        </p:spPr>
        <p:txBody>
          <a:bodyPr lIns="71437" tIns="71437" rIns="71437" bIns="71437" anchor="ctr"/>
          <a:lstStyle/>
          <a:p>
            <a:pPr algn="ctr" defTabSz="821531">
              <a:defRPr>
                <a:solidFill>
                  <a:srgbClr val="FFFFFF"/>
                </a:solidFill>
                <a:latin typeface="Helvetica Light"/>
                <a:ea typeface="Helvetica Light"/>
                <a:cs typeface="Helvetica Light"/>
                <a:sym typeface="Helvetica Light"/>
              </a:defRPr>
            </a:pPr>
          </a:p>
        </p:txBody>
      </p:sp>
      <p:sp>
        <p:nvSpPr>
          <p:cNvPr id="329" name="Rounded Rectangle"/>
          <p:cNvSpPr/>
          <p:nvPr/>
        </p:nvSpPr>
        <p:spPr>
          <a:xfrm>
            <a:off x="10440186" y="9063777"/>
            <a:ext cx="9897038" cy="1614228"/>
          </a:xfrm>
          <a:prstGeom prst="roundRect">
            <a:avLst>
              <a:gd name="adj" fmla="val 11802"/>
            </a:avLst>
          </a:prstGeom>
          <a:blipFill>
            <a:blip r:embed="rId4"/>
          </a:blipFill>
          <a:ln w="3175">
            <a:solidFill>
              <a:srgbClr val="BFBFBF"/>
            </a:solidFill>
            <a:prstDash val="sysDot"/>
          </a:ln>
        </p:spPr>
        <p:txBody>
          <a:bodyPr lIns="71437" tIns="71437" rIns="71437" bIns="71437" anchor="ctr"/>
          <a:lstStyle/>
          <a:p>
            <a:pPr algn="ctr" defTabSz="821531">
              <a:defRPr>
                <a:solidFill>
                  <a:srgbClr val="FFFFFF"/>
                </a:solidFill>
                <a:latin typeface="Helvetica Light"/>
                <a:ea typeface="Helvetica Light"/>
                <a:cs typeface="Helvetica Light"/>
                <a:sym typeface="Helvetica Light"/>
              </a:defRPr>
            </a:pPr>
          </a:p>
        </p:txBody>
      </p:sp>
      <p:sp>
        <p:nvSpPr>
          <p:cNvPr id="330" name="Rounded Rectangle"/>
          <p:cNvSpPr/>
          <p:nvPr/>
        </p:nvSpPr>
        <p:spPr>
          <a:xfrm>
            <a:off x="10440186" y="1280248"/>
            <a:ext cx="10609409" cy="1585020"/>
          </a:xfrm>
          <a:prstGeom prst="roundRect">
            <a:avLst>
              <a:gd name="adj" fmla="val 12019"/>
            </a:avLst>
          </a:prstGeom>
          <a:blipFill>
            <a:blip r:embed="rId5"/>
          </a:blipFill>
          <a:ln w="3175">
            <a:solidFill>
              <a:srgbClr val="BFBFBF"/>
            </a:solidFill>
            <a:prstDash val="sysDot"/>
          </a:ln>
        </p:spPr>
        <p:txBody>
          <a:bodyPr lIns="71437" tIns="71437" rIns="71437" bIns="71437" anchor="ctr"/>
          <a:lstStyle/>
          <a:p>
            <a:pPr algn="ctr" defTabSz="821531">
              <a:defRPr>
                <a:solidFill>
                  <a:srgbClr val="FFFFFF"/>
                </a:solidFill>
                <a:latin typeface="Helvetica Light"/>
                <a:ea typeface="Helvetica Light"/>
                <a:cs typeface="Helvetica Light"/>
                <a:sym typeface="Helvetica Light"/>
              </a:defRPr>
            </a:pPr>
          </a:p>
        </p:txBody>
      </p:sp>
      <p:sp>
        <p:nvSpPr>
          <p:cNvPr id="331" name="Preview before class – Skim the chapter, note headings and boldface words, review summaries and chapter objectives, and come up with questions you’d  like the lecture to answer for you."/>
          <p:cNvSpPr txBox="1"/>
          <p:nvPr/>
        </p:nvSpPr>
        <p:spPr>
          <a:xfrm>
            <a:off x="10552400" y="1399273"/>
            <a:ext cx="10131362" cy="1346970"/>
          </a:xfrm>
          <a:prstGeom prst="rect">
            <a:avLst/>
          </a:prstGeom>
          <a:ln w="254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tabLst>
                <a:tab pos="914400" algn="l"/>
                <a:tab pos="1143000" algn="l"/>
              </a:tabLst>
              <a:defRPr b="1" i="1" sz="2800" u="sng">
                <a:solidFill>
                  <a:srgbClr val="FFFFFF"/>
                </a:solidFill>
                <a:latin typeface="Times New Roman"/>
                <a:ea typeface="Times New Roman"/>
                <a:cs typeface="Times New Roman"/>
                <a:sym typeface="Times New Roman"/>
              </a:defRPr>
            </a:pPr>
            <a:r>
              <a:t>Preview</a:t>
            </a:r>
            <a:r>
              <a:rPr i="0"/>
              <a:t> before class</a:t>
            </a:r>
            <a:r>
              <a:rPr i="0" u="none"/>
              <a:t> </a:t>
            </a:r>
            <a:r>
              <a:rPr b="0" i="0" u="none"/>
              <a:t>– Skim the chapter, note headings and boldface words, review summaries and chapter objectives, and come up with questions you’d  like the lecture to answer for you. </a:t>
            </a:r>
          </a:p>
        </p:txBody>
      </p:sp>
      <p:sp>
        <p:nvSpPr>
          <p:cNvPr id="332" name="Review after class – As soon after class as possible, read notes, fill in gaps and note any questions."/>
          <p:cNvSpPr txBox="1"/>
          <p:nvPr/>
        </p:nvSpPr>
        <p:spPr>
          <a:xfrm>
            <a:off x="10687492" y="5468000"/>
            <a:ext cx="9402428" cy="940570"/>
          </a:xfrm>
          <a:prstGeom prst="rect">
            <a:avLst/>
          </a:prstGeom>
          <a:ln w="254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defRPr b="1" i="1" sz="2800" u="sng">
                <a:solidFill>
                  <a:srgbClr val="FFFFFF"/>
                </a:solidFill>
                <a:latin typeface="Times New Roman"/>
                <a:ea typeface="Times New Roman"/>
                <a:cs typeface="Times New Roman"/>
                <a:sym typeface="Times New Roman"/>
              </a:defRPr>
            </a:pPr>
            <a:r>
              <a:t>Review</a:t>
            </a:r>
            <a:r>
              <a:rPr i="0"/>
              <a:t> after class</a:t>
            </a:r>
            <a:r>
              <a:rPr b="0" i="0"/>
              <a:t> </a:t>
            </a:r>
            <a:r>
              <a:rPr b="0" i="0" u="none"/>
              <a:t>– As soon after class as possible, read notes, fill in gaps and note any questions.</a:t>
            </a:r>
          </a:p>
        </p:txBody>
      </p:sp>
      <p:sp>
        <p:nvSpPr>
          <p:cNvPr id="333" name="Assess your Learning – Periodically perform reality checks…"/>
          <p:cNvSpPr txBox="1"/>
          <p:nvPr/>
        </p:nvSpPr>
        <p:spPr>
          <a:xfrm>
            <a:off x="10478279" y="9257572"/>
            <a:ext cx="9861178" cy="1346970"/>
          </a:xfrm>
          <a:prstGeom prst="rect">
            <a:avLst/>
          </a:prstGeom>
          <a:ln w="254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defRPr b="1" i="1" sz="2800" u="sng">
                <a:solidFill>
                  <a:srgbClr val="FFFFFF"/>
                </a:solidFill>
                <a:latin typeface="Times New Roman"/>
                <a:ea typeface="Times New Roman"/>
                <a:cs typeface="Times New Roman"/>
                <a:sym typeface="Times New Roman"/>
              </a:defRPr>
            </a:pPr>
            <a:r>
              <a:t>Assess</a:t>
            </a:r>
            <a:r>
              <a:rPr i="0"/>
              <a:t> your Learning</a:t>
            </a:r>
            <a:r>
              <a:rPr i="0" u="none"/>
              <a:t> </a:t>
            </a:r>
            <a:r>
              <a:rPr b="0" i="0" u="none"/>
              <a:t>– Periodically perform reality checks</a:t>
            </a:r>
          </a:p>
          <a:p>
            <a:pPr marL="331258" indent="-220133" defTabSz="821531">
              <a:buSzPct val="100000"/>
              <a:buFont typeface="Arial"/>
              <a:buChar char="•"/>
              <a:defRPr sz="2800">
                <a:solidFill>
                  <a:srgbClr val="FFFFFF"/>
                </a:solidFill>
                <a:latin typeface="Times New Roman"/>
                <a:ea typeface="Times New Roman"/>
                <a:cs typeface="Times New Roman"/>
                <a:sym typeface="Times New Roman"/>
              </a:defRPr>
            </a:pPr>
            <a:r>
              <a:t>Am I using study methods that are effective?</a:t>
            </a:r>
          </a:p>
          <a:p>
            <a:pPr marL="331258" indent="-220133" defTabSz="821531">
              <a:buSzPct val="100000"/>
              <a:buFont typeface="Arial"/>
              <a:buChar char="•"/>
              <a:defRPr sz="2800">
                <a:solidFill>
                  <a:srgbClr val="FFFFFF"/>
                </a:solidFill>
                <a:latin typeface="Times New Roman"/>
                <a:ea typeface="Times New Roman"/>
                <a:cs typeface="Times New Roman"/>
                <a:sym typeface="Times New Roman"/>
              </a:defRPr>
            </a:pPr>
            <a:r>
              <a:t>Do I understand the material enough to teach it to others?</a:t>
            </a:r>
          </a:p>
        </p:txBody>
      </p:sp>
      <p:sp>
        <p:nvSpPr>
          <p:cNvPr id="334" name="Preview"/>
          <p:cNvSpPr txBox="1"/>
          <p:nvPr/>
        </p:nvSpPr>
        <p:spPr>
          <a:xfrm>
            <a:off x="5848614" y="1292731"/>
            <a:ext cx="2236379" cy="852501"/>
          </a:xfrm>
          <a:prstGeom prst="rect">
            <a:avLst/>
          </a:prstGeom>
          <a:ln w="254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defRPr sz="5000">
                <a:solidFill>
                  <a:srgbClr val="FFFFFF"/>
                </a:solidFill>
                <a:latin typeface="Times New Roman"/>
                <a:ea typeface="Times New Roman"/>
                <a:cs typeface="Times New Roman"/>
                <a:sym typeface="Times New Roman"/>
              </a:defRPr>
            </a:lvl1pPr>
          </a:lstStyle>
          <a:p>
            <a:pPr/>
            <a:r>
              <a:t>Preview</a:t>
            </a:r>
          </a:p>
        </p:txBody>
      </p:sp>
      <p:sp>
        <p:nvSpPr>
          <p:cNvPr id="335" name="Line"/>
          <p:cNvSpPr/>
          <p:nvPr/>
        </p:nvSpPr>
        <p:spPr>
          <a:xfrm>
            <a:off x="-61629" y="980353"/>
            <a:ext cx="24373873" cy="1"/>
          </a:xfrm>
          <a:prstGeom prst="line">
            <a:avLst/>
          </a:prstGeom>
          <a:ln w="139700">
            <a:solidFill>
              <a:schemeClr val="accent1"/>
            </a:solidFill>
          </a:ln>
        </p:spPr>
        <p:txBody>
          <a:bodyPr lIns="71437" tIns="71437" rIns="71437" bIns="71437" anchor="ctr"/>
          <a:lstStyle/>
          <a:p>
            <a:pPr algn="ctr" defTabSz="821531">
              <a:defRPr>
                <a:solidFill>
                  <a:srgbClr val="FFFFFF"/>
                </a:solidFill>
                <a:latin typeface="Helvetica Light"/>
                <a:ea typeface="Helvetica Light"/>
                <a:cs typeface="Helvetica Light"/>
                <a:sym typeface="Helvetica Light"/>
              </a:defRPr>
            </a:pPr>
          </a:p>
        </p:txBody>
      </p:sp>
      <p:sp>
        <p:nvSpPr>
          <p:cNvPr id="336" name="Assess"/>
          <p:cNvSpPr txBox="1"/>
          <p:nvPr/>
        </p:nvSpPr>
        <p:spPr>
          <a:xfrm>
            <a:off x="6193492" y="9083414"/>
            <a:ext cx="1884463" cy="852501"/>
          </a:xfrm>
          <a:prstGeom prst="rect">
            <a:avLst/>
          </a:prstGeom>
          <a:ln w="254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defRPr sz="5000">
                <a:solidFill>
                  <a:srgbClr val="FFFFFF"/>
                </a:solidFill>
                <a:latin typeface="Times New Roman"/>
                <a:ea typeface="Times New Roman"/>
                <a:cs typeface="Times New Roman"/>
                <a:sym typeface="Times New Roman"/>
              </a:defRPr>
            </a:lvl1pPr>
          </a:lstStyle>
          <a:p>
            <a:pPr/>
            <a:r>
              <a:t>Assess</a:t>
            </a:r>
          </a:p>
        </p:txBody>
      </p:sp>
      <p:sp>
        <p:nvSpPr>
          <p:cNvPr id="337" name="Rounded Rectangle"/>
          <p:cNvSpPr/>
          <p:nvPr/>
        </p:nvSpPr>
        <p:spPr>
          <a:xfrm>
            <a:off x="10480512" y="7059227"/>
            <a:ext cx="9856712" cy="1865082"/>
          </a:xfrm>
          <a:prstGeom prst="roundRect">
            <a:avLst>
              <a:gd name="adj" fmla="val 12071"/>
            </a:avLst>
          </a:prstGeom>
          <a:blipFill>
            <a:blip r:embed="rId6"/>
          </a:blipFill>
          <a:ln w="3175">
            <a:solidFill>
              <a:srgbClr val="BFBFBF"/>
            </a:solidFill>
            <a:prstDash val="sysDot"/>
          </a:ln>
        </p:spPr>
        <p:txBody>
          <a:bodyPr lIns="71437" tIns="71437" rIns="71437" bIns="71437" anchor="ctr"/>
          <a:lstStyle/>
          <a:p>
            <a:pPr algn="ctr" defTabSz="821531">
              <a:defRPr>
                <a:solidFill>
                  <a:srgbClr val="FFFFFF"/>
                </a:solidFill>
                <a:latin typeface="Helvetica Light"/>
                <a:ea typeface="Helvetica Light"/>
                <a:cs typeface="Helvetica Light"/>
                <a:sym typeface="Helvetica Light"/>
              </a:defRPr>
            </a:pPr>
          </a:p>
        </p:txBody>
      </p:sp>
      <p:sp>
        <p:nvSpPr>
          <p:cNvPr id="338" name="Study – Repetition is the key.  Ask questions such as ‘why’, ‘how’, and ‘what if’.…"/>
          <p:cNvSpPr txBox="1"/>
          <p:nvPr/>
        </p:nvSpPr>
        <p:spPr>
          <a:xfrm>
            <a:off x="10604139" y="7271229"/>
            <a:ext cx="9609459" cy="1628528"/>
          </a:xfrm>
          <a:prstGeom prst="rect">
            <a:avLst/>
          </a:prstGeom>
          <a:ln w="254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ctr" defTabSz="821531">
              <a:defRPr b="1" i="1" sz="2800" u="sng">
                <a:solidFill>
                  <a:srgbClr val="FFFFFF"/>
                </a:solidFill>
                <a:latin typeface="Times New Roman"/>
                <a:ea typeface="Times New Roman"/>
                <a:cs typeface="Times New Roman"/>
                <a:sym typeface="Times New Roman"/>
              </a:defRPr>
            </a:pPr>
            <a:r>
              <a:t>Study </a:t>
            </a:r>
            <a:r>
              <a:rPr b="0" i="0" u="none"/>
              <a:t>– Repetition is the key.  Ask questions such as ‘why’, ‘how’, and ‘what if’.</a:t>
            </a:r>
            <a:endParaRPr b="0" i="0" u="none"/>
          </a:p>
          <a:p>
            <a:pPr algn="ctr" defTabSz="821531">
              <a:defRPr b="1" i="1" sz="2400" u="sng">
                <a:solidFill>
                  <a:srgbClr val="FFFFFF"/>
                </a:solidFill>
                <a:latin typeface="Times New Roman"/>
                <a:ea typeface="Times New Roman"/>
                <a:cs typeface="Times New Roman"/>
                <a:sym typeface="Times New Roman"/>
              </a:defRPr>
            </a:pPr>
            <a:r>
              <a:t>Intense Study Sessions* - 3-5 short study sessions per day</a:t>
            </a:r>
            <a:r>
              <a:t> </a:t>
            </a:r>
            <a:r>
              <a:t>Weekend Review – Read notes and material from the week to make connections</a:t>
            </a:r>
          </a:p>
        </p:txBody>
      </p:sp>
      <p:sp>
        <p:nvSpPr>
          <p:cNvPr id="339" name="Rectangle"/>
          <p:cNvSpPr/>
          <p:nvPr/>
        </p:nvSpPr>
        <p:spPr>
          <a:xfrm>
            <a:off x="3271520" y="3091647"/>
            <a:ext cx="18476787" cy="10670905"/>
          </a:xfrm>
          <a:prstGeom prst="rect">
            <a:avLst/>
          </a:prstGeom>
          <a:solidFill>
            <a:srgbClr val="FFFFFF"/>
          </a:solidFill>
          <a:ln w="12700">
            <a:miter lim="400000"/>
          </a:ln>
        </p:spPr>
        <p:txBody>
          <a:bodyPr lIns="71437" tIns="71437" rIns="71437" bIns="71437" anchor="ctr"/>
          <a:lstStyle/>
          <a:p>
            <a:pPr algn="ctr" defTabSz="821531">
              <a:defRPr>
                <a:solidFill>
                  <a:srgbClr val="FFFFFF"/>
                </a:solidFill>
                <a:latin typeface="Helvetica Light"/>
                <a:ea typeface="Helvetica Light"/>
                <a:cs typeface="Helvetica Light"/>
                <a:sym typeface="Helvetica Light"/>
              </a:defRPr>
            </a:pPr>
          </a:p>
        </p:txBody>
      </p:sp>
      <p:sp>
        <p:nvSpPr>
          <p:cNvPr id="340" name="The procedure is actually quite simple. First you arrange items into different groups. Of course one pile may be sufficient depending on how much there is to do. If you have to go somewhere else due to lack of facilities that is the next step; otherwise, you are pretty well set. It is important not to overdo things. That is, it is better to do too few things at once the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immediate future, but then, one can never tell. After the procedure is completed one arranges the materials into different groups again. Then they can be put into their appropriate places. Eventually they will be used once more and the whole cycle will then have to be repeated. However, that is a part of life.…"/>
          <p:cNvSpPr txBox="1"/>
          <p:nvPr/>
        </p:nvSpPr>
        <p:spPr>
          <a:xfrm>
            <a:off x="3329339" y="3095312"/>
            <a:ext cx="19871167" cy="9338405"/>
          </a:xfrm>
          <a:prstGeom prst="rect">
            <a:avLst/>
          </a:prstGeom>
          <a:solidFill>
            <a:srgbClr val="FFFFFF"/>
          </a:solidFill>
          <a:ln w="25400">
            <a:miter lim="400000"/>
          </a:ln>
          <a:extLst>
            <a:ext uri="{C572A759-6A51-4108-AA02-DFA0A04FC94B}">
              <ma14:wrappingTextBoxFlag xmlns:ma14="http://schemas.microsoft.com/office/mac/drawingml/2011/main" val="1"/>
            </a:ext>
          </a:extLst>
        </p:spPr>
        <p:txBody>
          <a:bodyPr lIns="64293" tIns="64293" rIns="64293" bIns="64293">
            <a:normAutofit fontScale="100000" lnSpcReduction="0"/>
          </a:bodyPr>
          <a:lstStyle/>
          <a:p>
            <a:pPr defTabSz="642937">
              <a:spcBef>
                <a:spcPts val="1400"/>
              </a:spcBef>
              <a:buClr>
                <a:srgbClr val="90C226"/>
              </a:buClr>
              <a:buFont typeface="Wingdings 3"/>
              <a:defRPr sz="3400">
                <a:solidFill>
                  <a:srgbClr val="404040"/>
                </a:solidFill>
                <a:latin typeface="Trebuchet MS"/>
                <a:ea typeface="Trebuchet MS"/>
                <a:cs typeface="Trebuchet MS"/>
                <a:sym typeface="Trebuchet MS"/>
              </a:defRPr>
            </a:pPr>
          </a:p>
          <a:p>
            <a:pPr defTabSz="642937">
              <a:spcBef>
                <a:spcPts val="1400"/>
              </a:spcBef>
              <a:buClr>
                <a:srgbClr val="90C226"/>
              </a:buClr>
              <a:buFont typeface="Wingdings 3"/>
              <a:defRPr sz="3400">
                <a:solidFill>
                  <a:srgbClr val="404040"/>
                </a:solidFill>
                <a:latin typeface="Trebuchet MS"/>
                <a:ea typeface="Trebuchet MS"/>
                <a:cs typeface="Trebuchet MS"/>
                <a:sym typeface="Trebuchet MS"/>
              </a:defRPr>
            </a:pPr>
          </a:p>
          <a:p>
            <a:pPr defTabSz="642937">
              <a:spcBef>
                <a:spcPts val="1400"/>
              </a:spcBef>
              <a:buClr>
                <a:srgbClr val="90C226"/>
              </a:buClr>
              <a:buFont typeface="Wingdings 3"/>
              <a:defRPr sz="3400">
                <a:solidFill>
                  <a:srgbClr val="404040"/>
                </a:solidFill>
                <a:latin typeface="Trebuchet MS"/>
                <a:ea typeface="Trebuchet MS"/>
                <a:cs typeface="Trebuchet MS"/>
                <a:sym typeface="Trebuchet MS"/>
              </a:defRPr>
            </a:pPr>
          </a:p>
          <a:p>
            <a:pPr defTabSz="642937">
              <a:spcBef>
                <a:spcPts val="1400"/>
              </a:spcBef>
              <a:buClr>
                <a:srgbClr val="90C226"/>
              </a:buClr>
              <a:buFont typeface="Wingdings 3"/>
              <a:defRPr sz="3400">
                <a:solidFill>
                  <a:srgbClr val="404040"/>
                </a:solidFill>
                <a:latin typeface="Trebuchet MS"/>
                <a:ea typeface="Trebuchet MS"/>
                <a:cs typeface="Trebuchet MS"/>
                <a:sym typeface="Trebuchet MS"/>
              </a:defRPr>
            </a:pPr>
            <a:r>
              <a:t>The procedure is actually quite simple. First you arrange items into different groups. Of course one pile may be sufficient depending on how much there is to do. If you have to go somewhere else due to lack of facilities that is the next step; otherwise, you are pretty well set. It is important not to overdo things. That is, it is better to do too few things at once then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immediate future, but then, one can never tell. After the procedure is completed one arranges the materials into different groups again. Then they can be put into their appropriate places. Eventually they will be used once more and the whole cycle will then have to be repeated. However, that is a part of life.</a:t>
            </a:r>
          </a:p>
          <a:p>
            <a:pPr defTabSz="642937">
              <a:spcBef>
                <a:spcPts val="1400"/>
              </a:spcBef>
              <a:buClr>
                <a:srgbClr val="90C226"/>
              </a:buClr>
              <a:buFont typeface="Wingdings 3"/>
              <a:defRPr sz="3400">
                <a:solidFill>
                  <a:srgbClr val="404040"/>
                </a:solidFill>
                <a:latin typeface="Trebuchet MS"/>
                <a:ea typeface="Trebuchet MS"/>
                <a:cs typeface="Trebuchet MS"/>
                <a:sym typeface="Trebuchet MS"/>
              </a:defRPr>
            </a:pPr>
          </a:p>
          <a:p>
            <a:pPr defTabSz="642937">
              <a:spcBef>
                <a:spcPts val="1400"/>
              </a:spcBef>
              <a:buClr>
                <a:srgbClr val="90C226"/>
              </a:buClr>
              <a:buFont typeface="Wingdings 3"/>
              <a:defRPr sz="3400">
                <a:solidFill>
                  <a:srgbClr val="404040"/>
                </a:solidFill>
                <a:latin typeface="Trebuchet MS"/>
                <a:ea typeface="Trebuchet MS"/>
                <a:cs typeface="Trebuchet MS"/>
                <a:sym typeface="Trebuchet MS"/>
              </a:defRPr>
            </a:pPr>
            <a:r>
              <a:t>(Bransford &amp; Johnson, 1972)</a:t>
            </a:r>
          </a:p>
        </p:txBody>
      </p:sp>
      <p:sp>
        <p:nvSpPr>
          <p:cNvPr id="341" name="Doing the Laundry"/>
          <p:cNvSpPr txBox="1"/>
          <p:nvPr/>
        </p:nvSpPr>
        <p:spPr>
          <a:xfrm>
            <a:off x="8988813" y="4057372"/>
            <a:ext cx="6406373" cy="904876"/>
          </a:xfrm>
          <a:prstGeom prst="rect">
            <a:avLst/>
          </a:prstGeom>
          <a:ln w="254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defRPr sz="5000">
                <a:latin typeface="Helvetica Light"/>
                <a:ea typeface="Helvetica Light"/>
                <a:cs typeface="Helvetica Light"/>
                <a:sym typeface="Helvetica Light"/>
              </a:defRPr>
            </a:lvl1pPr>
          </a:lstStyle>
          <a:p>
            <a:pPr/>
            <a:r>
              <a:t>Doing the Laundry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xit" nodeType="clickEffect" presetSubtype="0" presetID="1" grpId="3" fill="hold">
                                  <p:stCondLst>
                                    <p:cond delay="0"/>
                                  </p:stCondLst>
                                  <p:iterate type="el" backwards="0">
                                    <p:tmAbs val="0"/>
                                  </p:iterate>
                                  <p:childTnLst>
                                    <p:set>
                                      <p:cBhvr>
                                        <p:cTn id="14" fill="hold">
                                          <p:stCondLst>
                                            <p:cond delay="0"/>
                                          </p:stCondLst>
                                        </p:cTn>
                                        <p:tgtEl>
                                          <p:spTgt spid="340"/>
                                        </p:tgtEl>
                                        <p:attrNameLst>
                                          <p:attrName>style.visibility</p:attrName>
                                        </p:attrNameLst>
                                      </p:cBhvr>
                                      <p:to>
                                        <p:strVal val="hidden"/>
                                      </p:to>
                                    </p:set>
                                  </p:childTnLst>
                                </p:cTn>
                              </p:par>
                            </p:childTnLst>
                          </p:cTn>
                        </p:par>
                        <p:par>
                          <p:cTn id="15" fill="hold">
                            <p:stCondLst>
                              <p:cond delay="0"/>
                            </p:stCondLst>
                            <p:childTnLst>
                              <p:par>
                                <p:cTn id="16" presetClass="exit" nodeType="afterEffect" presetSubtype="0" presetID="1" grpId="4" fill="hold">
                                  <p:stCondLst>
                                    <p:cond delay="0"/>
                                  </p:stCondLst>
                                  <p:iterate type="el" backwards="0">
                                    <p:tmAbs val="0"/>
                                  </p:iterate>
                                  <p:childTnLst>
                                    <p:set>
                                      <p:cBhvr>
                                        <p:cTn id="17" fill="hold">
                                          <p:stCondLst>
                                            <p:cond delay="0"/>
                                          </p:stCondLst>
                                        </p:cTn>
                                        <p:tgtEl>
                                          <p:spTgt spid="3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Class="path" nodeType="clickEffect" presetSubtype="0" presetID="-1" grpId="5" accel="50000" decel="50000" fill="hold">
                                  <p:stCondLst>
                                    <p:cond delay="0"/>
                                  </p:stCondLst>
                                  <p:childTnLst>
                                    <p:animMotion path="M 0.000000 0.000000 L 0.001056 0.129357" origin="layout" pathEditMode="relative">
                                      <p:cBhvr>
                                        <p:cTn id="21" dur="1000" fill="hold"/>
                                        <p:tgtEl>
                                          <p:spTgt spid="339"/>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Class="path" nodeType="clickEffect" presetSubtype="0" presetID="-1" grpId="6" accel="50000" decel="50000" fill="hold">
                                  <p:stCondLst>
                                    <p:cond delay="0"/>
                                  </p:stCondLst>
                                  <p:childTnLst>
                                    <p:animMotion path="M 0.001056 0.129357 L 0.001007 0.258794" origin="layout" pathEditMode="relative">
                                      <p:cBhvr>
                                        <p:cTn id="25" dur="1000" fill="hold"/>
                                        <p:tgtEl>
                                          <p:spTgt spid="339"/>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Class="path" nodeType="clickEffect" presetSubtype="0" presetID="-1" grpId="7" accel="50000" decel="50000" fill="hold">
                                  <p:stCondLst>
                                    <p:cond delay="0"/>
                                  </p:stCondLst>
                                  <p:childTnLst>
                                    <p:animMotion path="M 0.001007 0.258794 L 0.001774 0.421971" origin="layout" pathEditMode="relative">
                                      <p:cBhvr>
                                        <p:cTn id="29" dur="1000" fill="hold"/>
                                        <p:tgtEl>
                                          <p:spTgt spid="339"/>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Class="exit" nodeType="clickEffect" presetID="9" grpId="8" fill="hold">
                                  <p:stCondLst>
                                    <p:cond delay="0"/>
                                  </p:stCondLst>
                                  <p:iterate type="el" backwards="0">
                                    <p:tmAbs val="0"/>
                                  </p:iterate>
                                  <p:childTnLst>
                                    <p:animEffect filter="dissolve" transition="out">
                                      <p:cBhvr>
                                        <p:cTn id="33" dur="1000" fill="hold"/>
                                        <p:tgtEl>
                                          <p:spTgt spid="339"/>
                                        </p:tgtEl>
                                      </p:cBhvr>
                                    </p:animEffect>
                                    <p:set>
                                      <p:cBhvr>
                                        <p:cTn id="34" fill="hold">
                                          <p:stCondLst>
                                            <p:cond delay="999"/>
                                          </p:stCondLst>
                                        </p:cTn>
                                        <p:tgtEl>
                                          <p:spTgt spid="33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9" grpId="8"/>
      <p:bldP build="whole" bldLvl="1" animBg="1" rev="0" advAuto="0" spid="340" grpId="1"/>
      <p:bldP build="whole" bldLvl="1" animBg="1" rev="0" advAuto="0" spid="341" grpId="2"/>
      <p:bldP build="whole" bldLvl="1" animBg="1" rev="0" advAuto="0" spid="340" grpId="3"/>
      <p:bldP build="whole" bldLvl="1" animBg="1" rev="0" advAuto="0" spid="341" grpId="4"/>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Effective Metacognitive Strategies"/>
          <p:cNvSpPr txBox="1"/>
          <p:nvPr>
            <p:ph type="title"/>
          </p:nvPr>
        </p:nvSpPr>
        <p:spPr>
          <a:xfrm>
            <a:off x="1676400" y="1390362"/>
            <a:ext cx="21031200" cy="2651127"/>
          </a:xfrm>
          <a:prstGeom prst="rect">
            <a:avLst/>
          </a:prstGeom>
        </p:spPr>
        <p:txBody>
          <a:bodyPr/>
          <a:lstStyle/>
          <a:p>
            <a:pPr>
              <a:defRPr b="1" sz="7800"/>
            </a:pPr>
            <a:r>
              <a:t> </a:t>
            </a:r>
            <a:r>
              <a:rPr b="0" sz="7000"/>
              <a:t>Effective Metacognitive Strategies</a:t>
            </a:r>
          </a:p>
        </p:txBody>
      </p:sp>
      <p:sp>
        <p:nvSpPr>
          <p:cNvPr id="344" name="Always solve problems and answer questions without looking at an example or the solution…"/>
          <p:cNvSpPr txBox="1"/>
          <p:nvPr>
            <p:ph type="body" idx="1"/>
          </p:nvPr>
        </p:nvSpPr>
        <p:spPr>
          <a:xfrm>
            <a:off x="1676400" y="4376685"/>
            <a:ext cx="21031200" cy="8702677"/>
          </a:xfrm>
          <a:prstGeom prst="rect">
            <a:avLst/>
          </a:prstGeom>
        </p:spPr>
        <p:txBody>
          <a:bodyPr/>
          <a:lstStyle/>
          <a:p>
            <a:pPr marL="435609" indent="-435609" defTabSz="1280159">
              <a:spcBef>
                <a:spcPts val="900"/>
              </a:spcBef>
              <a:defRPr sz="3920"/>
            </a:pPr>
            <a:r>
              <a:t>Always solve problems and answer questions without looking at an example or the solution</a:t>
            </a:r>
            <a:br/>
          </a:p>
          <a:p>
            <a:pPr marL="435609" indent="-435609" defTabSz="1280159">
              <a:spcBef>
                <a:spcPts val="900"/>
              </a:spcBef>
              <a:defRPr sz="3920"/>
            </a:pPr>
            <a:r>
              <a:t>Memorize everything you’re told to memorize (e.g. polyatomic ions, mineral names, terms)</a:t>
            </a:r>
            <a:br/>
          </a:p>
          <a:p>
            <a:pPr marL="435609" indent="-435609" defTabSz="1280159">
              <a:spcBef>
                <a:spcPts val="900"/>
              </a:spcBef>
              <a:defRPr sz="3920"/>
            </a:pPr>
            <a:r>
              <a:t>Always ask why, how, and what if questions</a:t>
            </a:r>
            <a:br/>
          </a:p>
          <a:p>
            <a:pPr marL="435609" indent="-435609" defTabSz="1280159">
              <a:spcBef>
                <a:spcPts val="900"/>
              </a:spcBef>
              <a:defRPr sz="3920"/>
            </a:pPr>
            <a:r>
              <a:t>Test understanding by giving “mini lectures” on concepts</a:t>
            </a:r>
            <a:br/>
          </a:p>
          <a:p>
            <a:pPr marL="435609" indent="-435609" defTabSz="1280159">
              <a:spcBef>
                <a:spcPts val="900"/>
              </a:spcBef>
              <a:defRPr sz="3920"/>
            </a:pPr>
            <a:r>
              <a:t>Spend time on geology every day</a:t>
            </a:r>
            <a:br/>
          </a:p>
          <a:p>
            <a:pPr marL="435609" indent="-435609" defTabSz="1280159">
              <a:spcBef>
                <a:spcPts val="900"/>
              </a:spcBef>
              <a:defRPr sz="3920"/>
            </a:pPr>
            <a:r>
              <a:t>Use the Study Cycle with Intense Study Sessions</a:t>
            </a:r>
            <a:br/>
          </a:p>
          <a:p>
            <a:pPr marL="435609" indent="-435609" defTabSz="1280159">
              <a:spcBef>
                <a:spcPts val="900"/>
              </a:spcBef>
              <a:defRPr sz="3920"/>
            </a:pPr>
            <a:r>
              <a:t>Aim for 100% mastery, not 60%!</a:t>
            </a:r>
          </a:p>
        </p:txBody>
      </p:sp>
      <p:grpSp>
        <p:nvGrpSpPr>
          <p:cNvPr id="347" name="Group"/>
          <p:cNvGrpSpPr/>
          <p:nvPr/>
        </p:nvGrpSpPr>
        <p:grpSpPr>
          <a:xfrm>
            <a:off x="-61629" y="-15230"/>
            <a:ext cx="24447138" cy="995584"/>
            <a:chOff x="0" y="0"/>
            <a:chExt cx="24447137" cy="995583"/>
          </a:xfrm>
        </p:grpSpPr>
        <p:sp>
          <p:nvSpPr>
            <p:cNvPr id="345"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346"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med" advClick="1" p14:dur="1000">
        <p:circl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44">
                                            <p:bg/>
                                          </p:spTgt>
                                        </p:tgtEl>
                                        <p:attrNameLst>
                                          <p:attrName>style.visibility</p:attrName>
                                        </p:attrNameLst>
                                      </p:cBhvr>
                                      <p:to>
                                        <p:strVal val="visible"/>
                                      </p:to>
                                    </p:set>
                                    <p:animEffect filter="dissolve" transition="in">
                                      <p:cBhvr>
                                        <p:cTn id="7" dur="1000"/>
                                        <p:tgtEl>
                                          <p:spTgt spid="344">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44">
                                            <p:txEl>
                                              <p:pRg st="0" end="0"/>
                                            </p:txEl>
                                          </p:spTgt>
                                        </p:tgtEl>
                                        <p:attrNameLst>
                                          <p:attrName>style.visibility</p:attrName>
                                        </p:attrNameLst>
                                      </p:cBhvr>
                                      <p:to>
                                        <p:strVal val="visible"/>
                                      </p:to>
                                    </p:set>
                                    <p:animEffect filter="dissolve" transition="in">
                                      <p:cBhvr>
                                        <p:cTn id="10" dur="1000"/>
                                        <p:tgtEl>
                                          <p:spTgt spid="3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344">
                                            <p:txEl>
                                              <p:pRg st="1" end="1"/>
                                            </p:txEl>
                                          </p:spTgt>
                                        </p:tgtEl>
                                        <p:attrNameLst>
                                          <p:attrName>style.visibility</p:attrName>
                                        </p:attrNameLst>
                                      </p:cBhvr>
                                      <p:to>
                                        <p:strVal val="visible"/>
                                      </p:to>
                                    </p:set>
                                    <p:animEffect filter="dissolve" transition="in">
                                      <p:cBhvr>
                                        <p:cTn id="15" dur="1000"/>
                                        <p:tgtEl>
                                          <p:spTgt spid="3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344">
                                            <p:txEl>
                                              <p:pRg st="2" end="2"/>
                                            </p:txEl>
                                          </p:spTgt>
                                        </p:tgtEl>
                                        <p:attrNameLst>
                                          <p:attrName>style.visibility</p:attrName>
                                        </p:attrNameLst>
                                      </p:cBhvr>
                                      <p:to>
                                        <p:strVal val="visible"/>
                                      </p:to>
                                    </p:set>
                                    <p:animEffect filter="dissolve" transition="in">
                                      <p:cBhvr>
                                        <p:cTn id="20" dur="1000"/>
                                        <p:tgtEl>
                                          <p:spTgt spid="34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344">
                                            <p:txEl>
                                              <p:pRg st="3" end="3"/>
                                            </p:txEl>
                                          </p:spTgt>
                                        </p:tgtEl>
                                        <p:attrNameLst>
                                          <p:attrName>style.visibility</p:attrName>
                                        </p:attrNameLst>
                                      </p:cBhvr>
                                      <p:to>
                                        <p:strVal val="visible"/>
                                      </p:to>
                                    </p:set>
                                    <p:animEffect filter="dissolve" transition="in">
                                      <p:cBhvr>
                                        <p:cTn id="25" dur="1000"/>
                                        <p:tgtEl>
                                          <p:spTgt spid="34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344">
                                            <p:txEl>
                                              <p:pRg st="4" end="4"/>
                                            </p:txEl>
                                          </p:spTgt>
                                        </p:tgtEl>
                                        <p:attrNameLst>
                                          <p:attrName>style.visibility</p:attrName>
                                        </p:attrNameLst>
                                      </p:cBhvr>
                                      <p:to>
                                        <p:strVal val="visible"/>
                                      </p:to>
                                    </p:set>
                                    <p:animEffect filter="dissolve" transition="in">
                                      <p:cBhvr>
                                        <p:cTn id="30" dur="1000"/>
                                        <p:tgtEl>
                                          <p:spTgt spid="34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1" fill="hold">
                                  <p:stCondLst>
                                    <p:cond delay="0"/>
                                  </p:stCondLst>
                                  <p:iterate type="el" backwards="0">
                                    <p:tmAbs val="0"/>
                                  </p:iterate>
                                  <p:childTnLst>
                                    <p:set>
                                      <p:cBhvr>
                                        <p:cTn id="34" fill="hold"/>
                                        <p:tgtEl>
                                          <p:spTgt spid="344">
                                            <p:txEl>
                                              <p:pRg st="5" end="5"/>
                                            </p:txEl>
                                          </p:spTgt>
                                        </p:tgtEl>
                                        <p:attrNameLst>
                                          <p:attrName>style.visibility</p:attrName>
                                        </p:attrNameLst>
                                      </p:cBhvr>
                                      <p:to>
                                        <p:strVal val="visible"/>
                                      </p:to>
                                    </p:set>
                                    <p:animEffect filter="dissolve" transition="in">
                                      <p:cBhvr>
                                        <p:cTn id="35" dur="1000"/>
                                        <p:tgtEl>
                                          <p:spTgt spid="34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1" fill="hold">
                                  <p:stCondLst>
                                    <p:cond delay="0"/>
                                  </p:stCondLst>
                                  <p:iterate type="el" backwards="0">
                                    <p:tmAbs val="0"/>
                                  </p:iterate>
                                  <p:childTnLst>
                                    <p:set>
                                      <p:cBhvr>
                                        <p:cTn id="39" fill="hold"/>
                                        <p:tgtEl>
                                          <p:spTgt spid="344">
                                            <p:txEl>
                                              <p:pRg st="6" end="6"/>
                                            </p:txEl>
                                          </p:spTgt>
                                        </p:tgtEl>
                                        <p:attrNameLst>
                                          <p:attrName>style.visibility</p:attrName>
                                        </p:attrNameLst>
                                      </p:cBhvr>
                                      <p:to>
                                        <p:strVal val="visible"/>
                                      </p:to>
                                    </p:set>
                                    <p:animEffect filter="dissolve" transition="in">
                                      <p:cBhvr>
                                        <p:cTn id="40" dur="1000"/>
                                        <p:tgtEl>
                                          <p:spTgt spid="344">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4"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Title 1"/>
          <p:cNvSpPr txBox="1"/>
          <p:nvPr>
            <p:ph type="title"/>
          </p:nvPr>
        </p:nvSpPr>
        <p:spPr>
          <a:xfrm>
            <a:off x="1055138" y="1593901"/>
            <a:ext cx="16598197" cy="2635035"/>
          </a:xfrm>
          <a:prstGeom prst="rect">
            <a:avLst/>
          </a:prstGeom>
        </p:spPr>
        <p:txBody>
          <a:bodyPr/>
          <a:lstStyle>
            <a:lvl1pPr defTabSz="1755647">
              <a:defRPr sz="8448">
                <a:solidFill>
                  <a:srgbClr val="1F4E79"/>
                </a:solidFill>
              </a:defRPr>
            </a:lvl1pPr>
          </a:lstStyle>
          <a:p>
            <a:pPr/>
            <a:r>
              <a:t>What can you do to support students’ metacognition? </a:t>
            </a:r>
          </a:p>
        </p:txBody>
      </p:sp>
      <p:sp>
        <p:nvSpPr>
          <p:cNvPr id="350" name="Content Placeholder 2"/>
          <p:cNvSpPr txBox="1"/>
          <p:nvPr>
            <p:ph type="body" sz="half" idx="1"/>
          </p:nvPr>
        </p:nvSpPr>
        <p:spPr>
          <a:xfrm>
            <a:off x="1676400" y="4767673"/>
            <a:ext cx="21031200" cy="3314327"/>
          </a:xfrm>
          <a:prstGeom prst="rect">
            <a:avLst/>
          </a:prstGeom>
        </p:spPr>
        <p:txBody>
          <a:bodyPr/>
          <a:lstStyle/>
          <a:p>
            <a:pPr marL="452627" indent="-452627" defTabSz="1810511">
              <a:spcBef>
                <a:spcPts val="1900"/>
              </a:spcBef>
              <a:defRPr sz="4950"/>
            </a:pPr>
            <a:r>
              <a:t>Provide opportunities for students to self-evaluate their own learning</a:t>
            </a:r>
          </a:p>
          <a:p>
            <a:pPr marL="452627" indent="-452627" defTabSz="1810511">
              <a:spcBef>
                <a:spcPts val="1900"/>
              </a:spcBef>
              <a:defRPr sz="4950"/>
            </a:pPr>
            <a:r>
              <a:t>Establish an environment that fosters learning how to learn (modeling!)</a:t>
            </a:r>
          </a:p>
          <a:p>
            <a:pPr marL="452627" indent="-452627" defTabSz="1810511">
              <a:spcBef>
                <a:spcPts val="1900"/>
              </a:spcBef>
              <a:defRPr sz="4950"/>
            </a:pPr>
            <a:r>
              <a:t>Encourage behaviors that foster learning to learn</a:t>
            </a:r>
          </a:p>
        </p:txBody>
      </p:sp>
      <p:sp>
        <p:nvSpPr>
          <p:cNvPr id="351" name="Content Placeholder 2"/>
          <p:cNvSpPr txBox="1"/>
          <p:nvPr/>
        </p:nvSpPr>
        <p:spPr>
          <a:xfrm>
            <a:off x="9189298" y="7999191"/>
            <a:ext cx="5872017" cy="396240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nSpc>
                <a:spcPct val="90000"/>
              </a:lnSpc>
              <a:spcBef>
                <a:spcPts val="2000"/>
              </a:spcBef>
              <a:defRPr b="1" sz="4800">
                <a:solidFill>
                  <a:srgbClr val="1F4E79"/>
                </a:solidFill>
              </a:defRPr>
            </a:pPr>
            <a:r>
              <a:t>Moderate effort </a:t>
            </a:r>
            <a:r>
              <a:rPr b="0" i="1"/>
              <a:t>(activity/unit-level)</a:t>
            </a:r>
            <a:r>
              <a:t>:</a:t>
            </a:r>
            <a:endParaRPr sz="5600"/>
          </a:p>
          <a:p>
            <a:pPr>
              <a:lnSpc>
                <a:spcPct val="90000"/>
              </a:lnSpc>
              <a:spcBef>
                <a:spcPts val="2000"/>
              </a:spcBef>
              <a:defRPr baseline="31000" sz="4800"/>
            </a:pPr>
            <a:r>
              <a:t>●  </a:t>
            </a:r>
            <a:r>
              <a:rPr baseline="0"/>
              <a:t>Reflective Prompts	</a:t>
            </a:r>
            <a:endParaRPr baseline="31142" sz="5600"/>
          </a:p>
          <a:p>
            <a:pPr>
              <a:lnSpc>
                <a:spcPct val="90000"/>
              </a:lnSpc>
              <a:spcBef>
                <a:spcPts val="2000"/>
              </a:spcBef>
              <a:defRPr baseline="31000" sz="4800"/>
            </a:pPr>
            <a:r>
              <a:t> ●  </a:t>
            </a:r>
            <a:r>
              <a:rPr baseline="0"/>
              <a:t>Exam Wrappers</a:t>
            </a:r>
          </a:p>
        </p:txBody>
      </p:sp>
      <p:sp>
        <p:nvSpPr>
          <p:cNvPr id="352" name="Content Placeholder 2"/>
          <p:cNvSpPr txBox="1"/>
          <p:nvPr/>
        </p:nvSpPr>
        <p:spPr>
          <a:xfrm>
            <a:off x="1665060" y="8004285"/>
            <a:ext cx="6391837" cy="332232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nSpc>
                <a:spcPct val="90000"/>
              </a:lnSpc>
              <a:defRPr b="1" sz="4800">
                <a:solidFill>
                  <a:srgbClr val="1F4E79"/>
                </a:solidFill>
              </a:defRPr>
            </a:pPr>
            <a:r>
              <a:t>Low effort </a:t>
            </a:r>
            <a:endParaRPr sz="5600"/>
          </a:p>
          <a:p>
            <a:pPr>
              <a:lnSpc>
                <a:spcPct val="90000"/>
              </a:lnSpc>
              <a:defRPr i="1" sz="4800">
                <a:solidFill>
                  <a:srgbClr val="1F4E79"/>
                </a:solidFill>
              </a:defRPr>
            </a:pPr>
            <a:r>
              <a:t>(activity-level)</a:t>
            </a:r>
            <a:r>
              <a:rPr b="1" i="0"/>
              <a:t>:</a:t>
            </a:r>
            <a:endParaRPr sz="5600"/>
          </a:p>
          <a:p>
            <a:pPr>
              <a:lnSpc>
                <a:spcPct val="90000"/>
              </a:lnSpc>
              <a:spcBef>
                <a:spcPts val="2000"/>
              </a:spcBef>
              <a:tabLst>
                <a:tab pos="6400800" algn="l"/>
              </a:tabLst>
              <a:defRPr baseline="31000" sz="4800"/>
            </a:pPr>
            <a:r>
              <a:t>● </a:t>
            </a:r>
            <a:r>
              <a:rPr baseline="0"/>
              <a:t>Think-Pair-Share </a:t>
            </a:r>
            <a:endParaRPr baseline="31142" sz="5600"/>
          </a:p>
          <a:p>
            <a:pPr>
              <a:lnSpc>
                <a:spcPct val="90000"/>
              </a:lnSpc>
              <a:spcBef>
                <a:spcPts val="2000"/>
              </a:spcBef>
              <a:tabLst>
                <a:tab pos="6400800" algn="l"/>
              </a:tabLst>
              <a:defRPr baseline="31000" sz="4800"/>
            </a:pPr>
            <a:r>
              <a:t>● </a:t>
            </a:r>
            <a:r>
              <a:rPr baseline="0"/>
              <a:t>Reflective questions</a:t>
            </a:r>
          </a:p>
        </p:txBody>
      </p:sp>
      <p:sp>
        <p:nvSpPr>
          <p:cNvPr id="353" name="Content Placeholder 2"/>
          <p:cNvSpPr txBox="1"/>
          <p:nvPr/>
        </p:nvSpPr>
        <p:spPr>
          <a:xfrm>
            <a:off x="16193716" y="8038417"/>
            <a:ext cx="5775647" cy="2623005"/>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lnSpc>
                <a:spcPct val="90000"/>
              </a:lnSpc>
              <a:spcBef>
                <a:spcPts val="2000"/>
              </a:spcBef>
              <a:defRPr b="1" sz="4800">
                <a:solidFill>
                  <a:srgbClr val="1F4E79"/>
                </a:solidFill>
              </a:defRPr>
            </a:pPr>
            <a:r>
              <a:t>Committed effort </a:t>
            </a:r>
            <a:r>
              <a:rPr b="0" i="1"/>
              <a:t>(course level)</a:t>
            </a:r>
            <a:r>
              <a:t>:</a:t>
            </a:r>
            <a:endParaRPr sz="5600"/>
          </a:p>
          <a:p>
            <a:pPr marL="457200" indent="-457200">
              <a:lnSpc>
                <a:spcPct val="90000"/>
              </a:lnSpc>
              <a:spcBef>
                <a:spcPts val="2000"/>
              </a:spcBef>
              <a:buSzPct val="100000"/>
              <a:buFont typeface="Arial"/>
              <a:buChar char="•"/>
              <a:defRPr sz="4800"/>
            </a:pPr>
            <a:r>
              <a:t>Learning journal</a:t>
            </a:r>
          </a:p>
        </p:txBody>
      </p:sp>
      <p:grpSp>
        <p:nvGrpSpPr>
          <p:cNvPr id="356" name="Group"/>
          <p:cNvGrpSpPr/>
          <p:nvPr/>
        </p:nvGrpSpPr>
        <p:grpSpPr>
          <a:xfrm>
            <a:off x="-61629" y="-15230"/>
            <a:ext cx="24447138" cy="995584"/>
            <a:chOff x="0" y="0"/>
            <a:chExt cx="24447137" cy="995583"/>
          </a:xfrm>
        </p:grpSpPr>
        <p:sp>
          <p:nvSpPr>
            <p:cNvPr id="354"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355"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5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5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351"/>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3" fill="hold">
                                  <p:stCondLst>
                                    <p:cond delay="0"/>
                                  </p:stCondLst>
                                  <p:iterate type="el" backwards="0">
                                    <p:tmAbs val="0"/>
                                  </p:iterate>
                                  <p:childTnLst>
                                    <p:set>
                                      <p:cBhvr>
                                        <p:cTn id="23" fill="hold"/>
                                        <p:tgtEl>
                                          <p:spTgt spid="352"/>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4" fill="hold">
                                  <p:stCondLst>
                                    <p:cond delay="0"/>
                                  </p:stCondLst>
                                  <p:iterate type="el" backwards="0">
                                    <p:tmAbs val="0"/>
                                  </p:iterate>
                                  <p:childTnLst>
                                    <p:set>
                                      <p:cBhvr>
                                        <p:cTn id="26" fill="hold"/>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2" grpId="3"/>
      <p:bldP build="p" bldLvl="1" animBg="1" rev="0" advAuto="0" spid="350" grpId="1"/>
      <p:bldP build="whole" bldLvl="1" animBg="1" rev="0" advAuto="0" spid="353" grpId="4"/>
      <p:bldP build="whole" bldLvl="1" animBg="1" rev="0" advAuto="0" spid="351" grpId="2"/>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Title 1"/>
          <p:cNvSpPr txBox="1"/>
          <p:nvPr>
            <p:ph type="title"/>
          </p:nvPr>
        </p:nvSpPr>
        <p:spPr>
          <a:xfrm>
            <a:off x="1676400" y="1528465"/>
            <a:ext cx="21031200" cy="2651127"/>
          </a:xfrm>
          <a:prstGeom prst="rect">
            <a:avLst/>
          </a:prstGeom>
        </p:spPr>
        <p:txBody>
          <a:bodyPr/>
          <a:lstStyle>
            <a:lvl1pPr defTabSz="1755647">
              <a:defRPr sz="8448">
                <a:solidFill>
                  <a:srgbClr val="1F4E79"/>
                </a:solidFill>
              </a:defRPr>
            </a:lvl1pPr>
          </a:lstStyle>
          <a:p>
            <a:pPr/>
            <a:r>
              <a:t>Creating an environment that fosters learning to learn (intrinsic)</a:t>
            </a:r>
          </a:p>
        </p:txBody>
      </p:sp>
      <p:sp>
        <p:nvSpPr>
          <p:cNvPr id="359" name="Content Placeholder 2"/>
          <p:cNvSpPr txBox="1"/>
          <p:nvPr>
            <p:ph type="body" idx="1"/>
          </p:nvPr>
        </p:nvSpPr>
        <p:spPr>
          <a:xfrm>
            <a:off x="1676398" y="4727702"/>
            <a:ext cx="21820910" cy="8702677"/>
          </a:xfrm>
          <a:prstGeom prst="rect">
            <a:avLst/>
          </a:prstGeom>
        </p:spPr>
        <p:txBody>
          <a:bodyPr/>
          <a:lstStyle/>
          <a:p>
            <a:pPr marL="565150" indent="-565150"/>
            <a:r>
              <a:t>Reward effort over ability </a:t>
            </a:r>
            <a:r>
              <a:rPr i="1" sz="4800"/>
              <a:t>(allow for revisions; participation instead of graded)</a:t>
            </a:r>
            <a:br>
              <a:rPr i="1" sz="4800"/>
            </a:br>
            <a:endParaRPr i="1"/>
          </a:p>
          <a:p>
            <a:pPr marL="565150" indent="-565150"/>
            <a:r>
              <a:t>Encourage self-comparison over social comparison </a:t>
            </a:r>
            <a:r>
              <a:rPr i="1" sz="4800"/>
              <a:t>(exam wrappers)</a:t>
            </a:r>
            <a:br>
              <a:rPr i="1" sz="4800"/>
            </a:br>
            <a:endParaRPr i="1" sz="4800"/>
          </a:p>
          <a:p>
            <a:pPr marL="565150" indent="-565150"/>
            <a:r>
              <a:t>Model and provide graphic organizers and other organizational structures</a:t>
            </a:r>
            <a:br/>
          </a:p>
          <a:p>
            <a:pPr marL="565150" indent="-565150">
              <a:defRPr b="1"/>
            </a:pPr>
            <a:r>
              <a:t>Be explicit</a:t>
            </a:r>
            <a:r>
              <a:rPr b="0"/>
              <a:t>: spend time discussing how these activities help learning</a:t>
            </a:r>
          </a:p>
        </p:txBody>
      </p:sp>
      <p:grpSp>
        <p:nvGrpSpPr>
          <p:cNvPr id="362" name="Group"/>
          <p:cNvGrpSpPr/>
          <p:nvPr/>
        </p:nvGrpSpPr>
        <p:grpSpPr>
          <a:xfrm>
            <a:off x="-61629" y="-15230"/>
            <a:ext cx="24447138" cy="995584"/>
            <a:chOff x="0" y="0"/>
            <a:chExt cx="24447137" cy="995583"/>
          </a:xfrm>
        </p:grpSpPr>
        <p:sp>
          <p:nvSpPr>
            <p:cNvPr id="360"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361"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5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5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5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5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59"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Title 1"/>
          <p:cNvSpPr txBox="1"/>
          <p:nvPr>
            <p:ph type="title"/>
          </p:nvPr>
        </p:nvSpPr>
        <p:spPr>
          <a:xfrm>
            <a:off x="1676400" y="1474205"/>
            <a:ext cx="21031200" cy="2651127"/>
          </a:xfrm>
          <a:prstGeom prst="rect">
            <a:avLst/>
          </a:prstGeom>
        </p:spPr>
        <p:txBody>
          <a:bodyPr/>
          <a:lstStyle>
            <a:lvl1pPr defTabSz="1755647">
              <a:defRPr sz="8448">
                <a:solidFill>
                  <a:srgbClr val="1F4E79"/>
                </a:solidFill>
              </a:defRPr>
            </a:lvl1pPr>
          </a:lstStyle>
          <a:p>
            <a:pPr/>
            <a:r>
              <a:t>Encourage behaviors that foster learning to learn (intrinsic)</a:t>
            </a:r>
          </a:p>
        </p:txBody>
      </p:sp>
      <p:sp>
        <p:nvSpPr>
          <p:cNvPr id="365" name="Content Placeholder 2"/>
          <p:cNvSpPr txBox="1"/>
          <p:nvPr>
            <p:ph type="body" idx="1"/>
          </p:nvPr>
        </p:nvSpPr>
        <p:spPr>
          <a:xfrm>
            <a:off x="1676400" y="4619183"/>
            <a:ext cx="21031200" cy="7217710"/>
          </a:xfrm>
          <a:prstGeom prst="rect">
            <a:avLst/>
          </a:prstGeom>
        </p:spPr>
        <p:txBody>
          <a:bodyPr/>
          <a:lstStyle/>
          <a:p>
            <a:pPr marL="425195" indent="-425195" defTabSz="1700783">
              <a:spcBef>
                <a:spcPts val="1800"/>
              </a:spcBef>
              <a:defRPr sz="5208"/>
            </a:pPr>
            <a:r>
              <a:t>Encourage questioning and help-seeking</a:t>
            </a:r>
          </a:p>
          <a:p>
            <a:pPr lvl="1" marL="850391" indent="-425195" defTabSz="1700783">
              <a:spcBef>
                <a:spcPts val="900"/>
              </a:spcBef>
              <a:defRPr i="1" sz="4464"/>
            </a:pPr>
            <a:r>
              <a:t>Frequent</a:t>
            </a:r>
            <a:r>
              <a:rPr i="0"/>
              <a:t> use of think-pair-share</a:t>
            </a:r>
          </a:p>
          <a:p>
            <a:pPr lvl="1" marL="850391" indent="-425195" defTabSz="1700783">
              <a:spcBef>
                <a:spcPts val="900"/>
              </a:spcBef>
              <a:defRPr i="1" sz="4464"/>
            </a:pPr>
            <a:r>
              <a:t>Frequent</a:t>
            </a:r>
            <a:r>
              <a:rPr i="0"/>
              <a:t> use of reflective questions</a:t>
            </a:r>
            <a:br>
              <a:rPr i="0"/>
            </a:br>
          </a:p>
          <a:p>
            <a:pPr marL="425195" indent="-425195" defTabSz="1700783">
              <a:spcBef>
                <a:spcPts val="1800"/>
              </a:spcBef>
              <a:defRPr sz="5208"/>
            </a:pPr>
            <a:r>
              <a:t>Encourage goal-setting</a:t>
            </a:r>
          </a:p>
          <a:p>
            <a:pPr lvl="1" marL="850391" indent="-425195" defTabSz="1700783">
              <a:spcBef>
                <a:spcPts val="900"/>
              </a:spcBef>
              <a:defRPr sz="4464"/>
            </a:pPr>
            <a:r>
              <a:t>Exam or module wrappers</a:t>
            </a:r>
          </a:p>
          <a:p>
            <a:pPr lvl="1" marL="850391" indent="-425195" defTabSz="1700783">
              <a:spcBef>
                <a:spcPts val="900"/>
              </a:spcBef>
              <a:defRPr sz="4464"/>
            </a:pPr>
            <a:r>
              <a:t>Course journals</a:t>
            </a:r>
            <a:br/>
          </a:p>
          <a:p>
            <a:pPr marL="425195" indent="-425195" defTabSz="1700783">
              <a:spcBef>
                <a:spcPts val="1800"/>
              </a:spcBef>
              <a:defRPr b="1" sz="5208"/>
            </a:pPr>
            <a:r>
              <a:t>Be explicit</a:t>
            </a:r>
            <a:r>
              <a:rPr b="0"/>
              <a:t>: spend time discussing how these activities help learning</a:t>
            </a:r>
          </a:p>
        </p:txBody>
      </p:sp>
      <p:grpSp>
        <p:nvGrpSpPr>
          <p:cNvPr id="368" name="Group"/>
          <p:cNvGrpSpPr/>
          <p:nvPr/>
        </p:nvGrpSpPr>
        <p:grpSpPr>
          <a:xfrm>
            <a:off x="-61629" y="-15230"/>
            <a:ext cx="24447138" cy="995584"/>
            <a:chOff x="0" y="0"/>
            <a:chExt cx="24447137" cy="995583"/>
          </a:xfrm>
        </p:grpSpPr>
        <p:sp>
          <p:nvSpPr>
            <p:cNvPr id="366"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367"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65">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65">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6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65">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365">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36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6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65"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Title 1"/>
          <p:cNvSpPr txBox="1"/>
          <p:nvPr>
            <p:ph type="title"/>
          </p:nvPr>
        </p:nvSpPr>
        <p:spPr>
          <a:xfrm>
            <a:off x="3748227" y="6036870"/>
            <a:ext cx="14842464" cy="2651127"/>
          </a:xfrm>
          <a:prstGeom prst="rect">
            <a:avLst/>
          </a:prstGeom>
        </p:spPr>
        <p:txBody>
          <a:bodyPr/>
          <a:lstStyle>
            <a:lvl1pPr>
              <a:defRPr>
                <a:solidFill>
                  <a:srgbClr val="1F4E79"/>
                </a:solidFill>
              </a:defRPr>
            </a:lvl1pPr>
          </a:lstStyle>
          <a:p>
            <a:pPr/>
            <a:r>
              <a:t>What could you do in your…</a:t>
            </a:r>
          </a:p>
        </p:txBody>
      </p:sp>
      <p:sp>
        <p:nvSpPr>
          <p:cNvPr id="371" name="Content Placeholder 2"/>
          <p:cNvSpPr txBox="1"/>
          <p:nvPr>
            <p:ph type="body" sz="quarter" idx="1"/>
          </p:nvPr>
        </p:nvSpPr>
        <p:spPr>
          <a:xfrm>
            <a:off x="5193106" y="8821959"/>
            <a:ext cx="13318464" cy="3248315"/>
          </a:xfrm>
          <a:prstGeom prst="rect">
            <a:avLst/>
          </a:prstGeom>
        </p:spPr>
        <p:txBody>
          <a:bodyPr/>
          <a:lstStyle/>
          <a:p>
            <a:pPr/>
            <a:r>
              <a:t>Large lecture course?</a:t>
            </a:r>
          </a:p>
          <a:p>
            <a:pPr/>
            <a:r>
              <a:t>Small -moderate sized lecture course?</a:t>
            </a:r>
          </a:p>
          <a:p>
            <a:pPr/>
            <a:r>
              <a:t>Lab section or field course?</a:t>
            </a:r>
          </a:p>
        </p:txBody>
      </p:sp>
      <p:sp>
        <p:nvSpPr>
          <p:cNvPr id="372" name="TextBox 4"/>
          <p:cNvSpPr txBox="1"/>
          <p:nvPr/>
        </p:nvSpPr>
        <p:spPr>
          <a:xfrm>
            <a:off x="1492914" y="1435277"/>
            <a:ext cx="21725633" cy="42214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defRPr sz="8800">
                <a:solidFill>
                  <a:srgbClr val="1F4E79"/>
                </a:solidFill>
                <a:latin typeface="Calibri Light"/>
                <a:ea typeface="Calibri Light"/>
                <a:cs typeface="Calibri Light"/>
                <a:sym typeface="Calibri Light"/>
              </a:defRPr>
            </a:lvl1pPr>
          </a:lstStyle>
          <a:p>
            <a:pPr/>
            <a:r>
              <a:t>What activities have we explored that addressed metacognition and the affect component of learning? </a:t>
            </a:r>
          </a:p>
        </p:txBody>
      </p:sp>
      <p:grpSp>
        <p:nvGrpSpPr>
          <p:cNvPr id="375" name="Group"/>
          <p:cNvGrpSpPr/>
          <p:nvPr/>
        </p:nvGrpSpPr>
        <p:grpSpPr>
          <a:xfrm>
            <a:off x="-61629" y="-15230"/>
            <a:ext cx="24447138" cy="995584"/>
            <a:chOff x="0" y="0"/>
            <a:chExt cx="24447137" cy="995583"/>
          </a:xfrm>
        </p:grpSpPr>
        <p:sp>
          <p:nvSpPr>
            <p:cNvPr id="373"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374"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7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37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37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37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0" grpId="2"/>
      <p:bldP build="p" bldLvl="1" animBg="1" rev="0" advAuto="0" spid="371"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77" name="TextBox 1"/>
          <p:cNvSpPr txBox="1"/>
          <p:nvPr/>
        </p:nvSpPr>
        <p:spPr>
          <a:xfrm>
            <a:off x="699249" y="448236"/>
            <a:ext cx="20278164" cy="83489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sz="5600"/>
            </a:pPr>
            <a:r>
              <a:t>A few extra resources:</a:t>
            </a:r>
          </a:p>
          <a:p>
            <a:pPr>
              <a:defRPr sz="5600"/>
            </a:pPr>
            <a:r>
              <a:t> </a:t>
            </a:r>
          </a:p>
          <a:p>
            <a:pPr marL="914400" indent="-914400">
              <a:buSzPct val="100000"/>
              <a:buFont typeface="Arial"/>
              <a:buChar char="•"/>
              <a:defRPr sz="4800"/>
            </a:pPr>
            <a:r>
              <a:t>Addressing Student Motivation: </a:t>
            </a:r>
            <a:r>
              <a:rPr u="sng">
                <a:solidFill>
                  <a:srgbClr val="0563C1"/>
                </a:solidFill>
                <a:uFill>
                  <a:solidFill>
                    <a:srgbClr val="0563C1"/>
                  </a:solidFill>
                </a:uFill>
                <a:hlinkClick r:id="rId2" invalidUrl="" action="" tgtFrame="" tooltip="" history="1" highlightClick="0" endSnd="0"/>
              </a:rPr>
              <a:t>https://serc.carleton.edu/NAGTWorkshops/affective/motivation.html</a:t>
            </a:r>
            <a:r>
              <a:t> </a:t>
            </a:r>
          </a:p>
          <a:p>
            <a:pPr marL="914400" indent="-914400">
              <a:buSzPct val="100000"/>
              <a:buFont typeface="Arial"/>
              <a:buChar char="•"/>
              <a:defRPr sz="4800"/>
            </a:pPr>
            <a:r>
              <a:t>Role of Metacognition in Learning: </a:t>
            </a:r>
            <a:r>
              <a:rPr u="sng">
                <a:solidFill>
                  <a:srgbClr val="0563C1"/>
                </a:solidFill>
                <a:uFill>
                  <a:solidFill>
                    <a:srgbClr val="0563C1"/>
                  </a:solidFill>
                </a:uFill>
                <a:hlinkClick r:id="rId3" invalidUrl="" action="" tgtFrame="" tooltip="" history="1" highlightClick="0" endSnd="0"/>
              </a:rPr>
              <a:t>https://serc.carleton.edu/NAGTWorkshops/metacognition/index.html</a:t>
            </a:r>
            <a:r>
              <a:t> </a:t>
            </a:r>
          </a:p>
          <a:p>
            <a:pPr marL="914400" indent="-914400">
              <a:buSzPct val="100000"/>
              <a:buFont typeface="Arial"/>
              <a:buChar char="•"/>
              <a:defRPr sz="4800"/>
            </a:pPr>
            <a:r>
              <a:t>Self-Regulated Learning: </a:t>
            </a:r>
            <a:r>
              <a:rPr u="sng">
                <a:solidFill>
                  <a:srgbClr val="0563C1"/>
                </a:solidFill>
                <a:uFill>
                  <a:solidFill>
                    <a:srgbClr val="0563C1"/>
                  </a:solidFill>
                </a:uFill>
                <a:hlinkClick r:id="rId4" invalidUrl="" action="" tgtFrame="" tooltip="" history="1" highlightClick="0" endSnd="0"/>
              </a:rPr>
              <a:t>https://serc.carleton.edu/sage2yc/studentsuccess/self_regulated/index.html</a:t>
            </a:r>
            <a:r>
              <a:t> </a:t>
            </a:r>
          </a:p>
          <a:p>
            <a:pPr marL="914400" indent="-914400">
              <a:buSzPct val="100000"/>
              <a:buFont typeface="Arial"/>
              <a:buChar char="•"/>
              <a:defRPr sz="4800"/>
            </a:pPr>
            <a:r>
              <a:t>For students, “studying tips” video series (Samford University): </a:t>
            </a:r>
            <a:r>
              <a:rPr u="sng">
                <a:solidFill>
                  <a:srgbClr val="0563C1"/>
                </a:solidFill>
                <a:uFill>
                  <a:solidFill>
                    <a:srgbClr val="0563C1"/>
                  </a:solidFill>
                </a:uFill>
                <a:hlinkClick r:id="rId5" invalidUrl="" action="" tgtFrame="" tooltip="" history="1" highlightClick="0" endSnd="0"/>
              </a:rPr>
              <a:t>https://youtu.be/RH95h36NChI</a:t>
            </a:r>
            <a:r>
              <a:t> (1st in series of 5)</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Oval 10"/>
          <p:cNvSpPr/>
          <p:nvPr/>
        </p:nvSpPr>
        <p:spPr>
          <a:xfrm>
            <a:off x="1655740" y="4111764"/>
            <a:ext cx="5556301" cy="2763185"/>
          </a:xfrm>
          <a:prstGeom prst="ellipse">
            <a:avLst/>
          </a:prstGeom>
          <a:solidFill>
            <a:srgbClr val="BDD7EE"/>
          </a:solidFill>
          <a:ln w="25400">
            <a:solidFill>
              <a:srgbClr val="DEEBF7"/>
            </a:solidFill>
            <a:miter/>
          </a:ln>
        </p:spPr>
        <p:txBody>
          <a:bodyPr tIns="91439" bIns="91439" anchor="ctr"/>
          <a:lstStyle/>
          <a:p>
            <a:pPr algn="ctr">
              <a:defRPr>
                <a:solidFill>
                  <a:srgbClr val="FFFFFF"/>
                </a:solidFill>
              </a:defRPr>
            </a:pPr>
          </a:p>
        </p:txBody>
      </p:sp>
      <p:sp>
        <p:nvSpPr>
          <p:cNvPr id="151" name="Oval 1"/>
          <p:cNvSpPr/>
          <p:nvPr/>
        </p:nvSpPr>
        <p:spPr>
          <a:xfrm>
            <a:off x="8383805" y="4195654"/>
            <a:ext cx="6835517" cy="2763185"/>
          </a:xfrm>
          <a:prstGeom prst="ellipse">
            <a:avLst/>
          </a:prstGeom>
          <a:solidFill>
            <a:srgbClr val="BDD7EE"/>
          </a:solidFill>
          <a:ln w="25400">
            <a:solidFill>
              <a:srgbClr val="DEEBF7"/>
            </a:solidFill>
            <a:miter/>
          </a:ln>
        </p:spPr>
        <p:txBody>
          <a:bodyPr tIns="91439" bIns="91439" anchor="ctr"/>
          <a:lstStyle/>
          <a:p>
            <a:pPr algn="ctr">
              <a:defRPr>
                <a:solidFill>
                  <a:srgbClr val="FFFFFF"/>
                </a:solidFill>
              </a:defRPr>
            </a:pPr>
          </a:p>
        </p:txBody>
      </p:sp>
      <p:sp>
        <p:nvSpPr>
          <p:cNvPr id="152" name="Rectangle 3"/>
          <p:cNvSpPr txBox="1"/>
          <p:nvPr/>
        </p:nvSpPr>
        <p:spPr>
          <a:xfrm>
            <a:off x="9060976" y="4482224"/>
            <a:ext cx="5541819" cy="13639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sz="8000">
                <a:solidFill>
                  <a:srgbClr val="1F4E79"/>
                </a:solidFill>
              </a:defRPr>
            </a:lvl1pPr>
          </a:lstStyle>
          <a:p>
            <a:pPr/>
            <a:r>
              <a:t>Cognitive</a:t>
            </a:r>
          </a:p>
        </p:txBody>
      </p:sp>
      <p:sp>
        <p:nvSpPr>
          <p:cNvPr id="153" name="TextBox 5"/>
          <p:cNvSpPr txBox="1"/>
          <p:nvPr/>
        </p:nvSpPr>
        <p:spPr>
          <a:xfrm>
            <a:off x="9741311" y="5774885"/>
            <a:ext cx="3639278" cy="6273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sz="3000"/>
            </a:lvl1pPr>
          </a:lstStyle>
          <a:p>
            <a:pPr/>
            <a:r>
              <a:t>How learning occurs</a:t>
            </a:r>
          </a:p>
        </p:txBody>
      </p:sp>
      <p:sp>
        <p:nvSpPr>
          <p:cNvPr id="154" name="TextBox 6"/>
          <p:cNvSpPr txBox="1"/>
          <p:nvPr/>
        </p:nvSpPr>
        <p:spPr>
          <a:xfrm>
            <a:off x="2538978" y="5690995"/>
            <a:ext cx="3622721" cy="6273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sz="3000"/>
            </a:lvl1pPr>
          </a:lstStyle>
          <a:p>
            <a:pPr/>
            <a:r>
              <a:t>Why learning occurs</a:t>
            </a:r>
          </a:p>
        </p:txBody>
      </p:sp>
      <p:sp>
        <p:nvSpPr>
          <p:cNvPr id="155" name="TextBox 9"/>
          <p:cNvSpPr txBox="1"/>
          <p:nvPr/>
        </p:nvSpPr>
        <p:spPr>
          <a:xfrm>
            <a:off x="2429785" y="9228913"/>
            <a:ext cx="3628791" cy="30022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marL="457200" indent="-317500">
              <a:buSzPct val="100000"/>
              <a:buFont typeface="Helvetica"/>
              <a:buChar char="◦"/>
              <a:defRPr sz="3100">
                <a:latin typeface="+mn-lt"/>
                <a:ea typeface="+mn-ea"/>
                <a:cs typeface="+mn-cs"/>
                <a:sym typeface="Helvetica"/>
              </a:defRPr>
            </a:pPr>
            <a:r>
              <a:t>Characterization</a:t>
            </a:r>
          </a:p>
          <a:p>
            <a:pPr marL="457200" indent="-317500">
              <a:buSzPct val="100000"/>
              <a:buFont typeface="Helvetica"/>
              <a:buChar char="◦"/>
              <a:defRPr sz="3100">
                <a:latin typeface="+mn-lt"/>
                <a:ea typeface="+mn-ea"/>
                <a:cs typeface="+mn-cs"/>
                <a:sym typeface="Helvetica"/>
              </a:defRPr>
            </a:pPr>
            <a:r>
              <a:t>Organization</a:t>
            </a:r>
          </a:p>
          <a:p>
            <a:pPr marL="457200" indent="-317500">
              <a:buSzPct val="100000"/>
              <a:buFont typeface="Helvetica"/>
              <a:buChar char="◦"/>
              <a:defRPr sz="3100">
                <a:latin typeface="+mn-lt"/>
                <a:ea typeface="+mn-ea"/>
                <a:cs typeface="+mn-cs"/>
                <a:sym typeface="Helvetica"/>
              </a:defRPr>
            </a:pPr>
            <a:r>
              <a:t>Valuing</a:t>
            </a:r>
          </a:p>
          <a:p>
            <a:pPr marL="457200" indent="-317500">
              <a:buSzPct val="100000"/>
              <a:buFont typeface="Helvetica"/>
              <a:buChar char="◦"/>
              <a:defRPr sz="3100">
                <a:latin typeface="+mn-lt"/>
                <a:ea typeface="+mn-ea"/>
                <a:cs typeface="+mn-cs"/>
                <a:sym typeface="Helvetica"/>
              </a:defRPr>
            </a:pPr>
            <a:r>
              <a:t>Responding</a:t>
            </a:r>
          </a:p>
          <a:p>
            <a:pPr marL="457200" indent="-317500">
              <a:buSzPct val="100000"/>
              <a:buFont typeface="Helvetica"/>
              <a:buChar char="◦"/>
              <a:defRPr sz="3100">
                <a:latin typeface="+mn-lt"/>
                <a:ea typeface="+mn-ea"/>
                <a:cs typeface="+mn-cs"/>
                <a:sym typeface="Helvetica"/>
              </a:defRPr>
            </a:pPr>
            <a:r>
              <a:t>Receiving </a:t>
            </a:r>
            <a:br/>
            <a:r>
              <a:t>(Krathwohl)</a:t>
            </a:r>
          </a:p>
        </p:txBody>
      </p:sp>
      <p:sp>
        <p:nvSpPr>
          <p:cNvPr id="156" name="Rectangle 11"/>
          <p:cNvSpPr txBox="1"/>
          <p:nvPr/>
        </p:nvSpPr>
        <p:spPr>
          <a:xfrm>
            <a:off x="1967780" y="4398334"/>
            <a:ext cx="4932221" cy="13639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sz="8000">
                <a:solidFill>
                  <a:srgbClr val="1F4E79"/>
                </a:solidFill>
              </a:defRPr>
            </a:lvl1pPr>
          </a:lstStyle>
          <a:p>
            <a:pPr/>
            <a:r>
              <a:t>Affective</a:t>
            </a:r>
          </a:p>
        </p:txBody>
      </p:sp>
      <p:sp>
        <p:nvSpPr>
          <p:cNvPr id="157" name="Oval 1"/>
          <p:cNvSpPr/>
          <p:nvPr/>
        </p:nvSpPr>
        <p:spPr>
          <a:xfrm>
            <a:off x="16608338" y="4195654"/>
            <a:ext cx="6835517" cy="2763185"/>
          </a:xfrm>
          <a:prstGeom prst="ellipse">
            <a:avLst/>
          </a:prstGeom>
          <a:solidFill>
            <a:srgbClr val="BDD7EE"/>
          </a:solidFill>
          <a:ln w="25400">
            <a:solidFill>
              <a:srgbClr val="DEEBF7"/>
            </a:solidFill>
            <a:miter/>
          </a:ln>
        </p:spPr>
        <p:txBody>
          <a:bodyPr tIns="91439" bIns="91439" anchor="ctr"/>
          <a:lstStyle/>
          <a:p>
            <a:pPr algn="ctr">
              <a:defRPr>
                <a:solidFill>
                  <a:srgbClr val="FFFFFF"/>
                </a:solidFill>
              </a:defRPr>
            </a:pPr>
          </a:p>
        </p:txBody>
      </p:sp>
      <p:sp>
        <p:nvSpPr>
          <p:cNvPr id="158" name="Rectangle 3"/>
          <p:cNvSpPr txBox="1"/>
          <p:nvPr/>
        </p:nvSpPr>
        <p:spPr>
          <a:xfrm>
            <a:off x="16378384" y="4482224"/>
            <a:ext cx="7295424" cy="13639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sz="8000">
                <a:solidFill>
                  <a:srgbClr val="1F4E79"/>
                </a:solidFill>
              </a:defRPr>
            </a:lvl1pPr>
          </a:lstStyle>
          <a:p>
            <a:pPr/>
            <a:r>
              <a:t>Psychomotor</a:t>
            </a:r>
          </a:p>
        </p:txBody>
      </p:sp>
      <p:sp>
        <p:nvSpPr>
          <p:cNvPr id="159" name="TextBox 5"/>
          <p:cNvSpPr txBox="1"/>
          <p:nvPr/>
        </p:nvSpPr>
        <p:spPr>
          <a:xfrm>
            <a:off x="17163563" y="5690995"/>
            <a:ext cx="6156095" cy="6273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defRPr sz="3000"/>
            </a:lvl1pPr>
          </a:lstStyle>
          <a:p>
            <a:pPr/>
            <a:r>
              <a:t>How physical development occurs</a:t>
            </a:r>
          </a:p>
        </p:txBody>
      </p:sp>
      <p:sp>
        <p:nvSpPr>
          <p:cNvPr id="160" name="Rectangle 2"/>
          <p:cNvSpPr txBox="1"/>
          <p:nvPr/>
        </p:nvSpPr>
        <p:spPr>
          <a:xfrm>
            <a:off x="1550497" y="1714169"/>
            <a:ext cx="16428654" cy="17703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defRPr sz="10800">
                <a:solidFill>
                  <a:srgbClr val="1F4E79"/>
                </a:solidFill>
              </a:defRPr>
            </a:lvl1pPr>
          </a:lstStyle>
          <a:p>
            <a:pPr/>
            <a:r>
              <a:t>The Learning Process</a:t>
            </a:r>
          </a:p>
        </p:txBody>
      </p:sp>
      <p:sp>
        <p:nvSpPr>
          <p:cNvPr id="161" name="TextBox 9"/>
          <p:cNvSpPr txBox="1"/>
          <p:nvPr/>
        </p:nvSpPr>
        <p:spPr>
          <a:xfrm>
            <a:off x="2304797" y="6926554"/>
            <a:ext cx="4776510" cy="17830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r>
              <a:t>The manner in which we deal with things emotionally.</a:t>
            </a:r>
          </a:p>
        </p:txBody>
      </p:sp>
      <p:sp>
        <p:nvSpPr>
          <p:cNvPr id="162" name="TextBox 9"/>
          <p:cNvSpPr txBox="1"/>
          <p:nvPr/>
        </p:nvSpPr>
        <p:spPr>
          <a:xfrm>
            <a:off x="9768734" y="7183680"/>
            <a:ext cx="4776511" cy="17830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r>
              <a:t>The development of knowledge and intellectual skills</a:t>
            </a:r>
          </a:p>
        </p:txBody>
      </p:sp>
      <p:sp>
        <p:nvSpPr>
          <p:cNvPr id="163" name="Evaluation…"/>
          <p:cNvSpPr txBox="1"/>
          <p:nvPr/>
        </p:nvSpPr>
        <p:spPr>
          <a:xfrm>
            <a:off x="10061127" y="9178902"/>
            <a:ext cx="3541517" cy="34721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marL="457200" indent="-317500" defTabSz="457200">
              <a:buSzPct val="100000"/>
              <a:buFont typeface="Helvetica"/>
              <a:buChar char="◦"/>
              <a:defRPr sz="3100">
                <a:latin typeface="+mn-lt"/>
                <a:ea typeface="+mn-ea"/>
                <a:cs typeface="+mn-cs"/>
                <a:sym typeface="Helvetica"/>
              </a:defRPr>
            </a:pPr>
            <a:r>
              <a:t>Evaluation</a:t>
            </a:r>
          </a:p>
          <a:p>
            <a:pPr marL="457200" indent="-317500" defTabSz="457200">
              <a:buSzPct val="100000"/>
              <a:buFont typeface="Helvetica"/>
              <a:buChar char="◦"/>
              <a:defRPr sz="3100">
                <a:latin typeface="+mn-lt"/>
                <a:ea typeface="+mn-ea"/>
                <a:cs typeface="+mn-cs"/>
                <a:sym typeface="Helvetica"/>
              </a:defRPr>
            </a:pPr>
            <a:r>
              <a:t>Synthesis</a:t>
            </a:r>
          </a:p>
          <a:p>
            <a:pPr marL="457200" indent="-317500" defTabSz="457200">
              <a:buSzPct val="100000"/>
              <a:buFont typeface="Helvetica"/>
              <a:buChar char="◦"/>
              <a:defRPr sz="3100">
                <a:latin typeface="+mn-lt"/>
                <a:ea typeface="+mn-ea"/>
                <a:cs typeface="+mn-cs"/>
                <a:sym typeface="Helvetica"/>
              </a:defRPr>
            </a:pPr>
            <a:r>
              <a:t>Analysis</a:t>
            </a:r>
          </a:p>
          <a:p>
            <a:pPr marL="457200" indent="-317500" defTabSz="457200">
              <a:buSzPct val="100000"/>
              <a:buFont typeface="Helvetica"/>
              <a:buChar char="◦"/>
              <a:defRPr sz="3100">
                <a:latin typeface="+mn-lt"/>
                <a:ea typeface="+mn-ea"/>
                <a:cs typeface="+mn-cs"/>
                <a:sym typeface="Helvetica"/>
              </a:defRPr>
            </a:pPr>
            <a:r>
              <a:t>Application</a:t>
            </a:r>
          </a:p>
          <a:p>
            <a:pPr marL="457200" indent="-317500" defTabSz="457200">
              <a:buSzPct val="100000"/>
              <a:buFont typeface="Helvetica"/>
              <a:buChar char="◦"/>
              <a:defRPr sz="3100">
                <a:latin typeface="+mn-lt"/>
                <a:ea typeface="+mn-ea"/>
                <a:cs typeface="+mn-cs"/>
                <a:sym typeface="Helvetica"/>
              </a:defRPr>
            </a:pPr>
            <a:r>
              <a:t>Comprehension</a:t>
            </a:r>
          </a:p>
          <a:p>
            <a:pPr marL="457200" indent="-317500" defTabSz="457200">
              <a:buSzPct val="100000"/>
              <a:buFont typeface="Helvetica"/>
              <a:buChar char="◦"/>
              <a:defRPr sz="3100">
                <a:latin typeface="+mn-lt"/>
                <a:ea typeface="+mn-ea"/>
                <a:cs typeface="+mn-cs"/>
                <a:sym typeface="Helvetica"/>
              </a:defRPr>
            </a:pPr>
            <a:r>
              <a:t>Knowledge</a:t>
            </a:r>
            <a:br/>
            <a:r>
              <a:t>(Bloom)</a:t>
            </a:r>
          </a:p>
        </p:txBody>
      </p:sp>
      <p:grpSp>
        <p:nvGrpSpPr>
          <p:cNvPr id="167" name="Group"/>
          <p:cNvGrpSpPr/>
          <p:nvPr/>
        </p:nvGrpSpPr>
        <p:grpSpPr>
          <a:xfrm>
            <a:off x="6718713" y="8658894"/>
            <a:ext cx="2774029" cy="4245251"/>
            <a:chOff x="0" y="0"/>
            <a:chExt cx="2774027" cy="4245249"/>
          </a:xfrm>
        </p:grpSpPr>
        <p:sp>
          <p:nvSpPr>
            <p:cNvPr id="164" name="Line"/>
            <p:cNvSpPr/>
            <p:nvPr/>
          </p:nvSpPr>
          <p:spPr>
            <a:xfrm flipV="1">
              <a:off x="1341137" y="676866"/>
              <a:ext cx="1" cy="2788585"/>
            </a:xfrm>
            <a:prstGeom prst="line">
              <a:avLst/>
            </a:prstGeom>
            <a:noFill/>
            <a:ln w="101600" cap="flat">
              <a:solidFill>
                <a:schemeClr val="accent1"/>
              </a:solidFill>
              <a:prstDash val="solid"/>
              <a:miter lim="800000"/>
              <a:tailEnd type="triangle" w="med" len="med"/>
            </a:ln>
            <a:effectLst/>
          </p:spPr>
          <p:txBody>
            <a:bodyPr wrap="square" lIns="91439" tIns="91439" rIns="91439" bIns="91439" numCol="1" anchor="t">
              <a:noAutofit/>
            </a:bodyPr>
            <a:lstStyle/>
            <a:p>
              <a:pPr/>
            </a:p>
          </p:txBody>
        </p:sp>
        <p:sp>
          <p:nvSpPr>
            <p:cNvPr id="165" name="Lower order"/>
            <p:cNvSpPr txBox="1"/>
            <p:nvPr/>
          </p:nvSpPr>
          <p:spPr>
            <a:xfrm>
              <a:off x="0" y="3528969"/>
              <a:ext cx="2682275" cy="71628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a:r>
                <a:t>Lower order</a:t>
              </a:r>
            </a:p>
          </p:txBody>
        </p:sp>
        <p:sp>
          <p:nvSpPr>
            <p:cNvPr id="166" name="Higher order"/>
            <p:cNvSpPr txBox="1"/>
            <p:nvPr/>
          </p:nvSpPr>
          <p:spPr>
            <a:xfrm>
              <a:off x="0" y="0"/>
              <a:ext cx="2774028" cy="71628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a:r>
                <a:t>Higher order</a:t>
              </a:r>
            </a:p>
          </p:txBody>
        </p:sp>
      </p:grpSp>
      <p:sp>
        <p:nvSpPr>
          <p:cNvPr id="172" name="Connection Line"/>
          <p:cNvSpPr/>
          <p:nvPr/>
        </p:nvSpPr>
        <p:spPr>
          <a:xfrm>
            <a:off x="12600352" y="9426568"/>
            <a:ext cx="570680" cy="459902"/>
          </a:xfrm>
          <a:custGeom>
            <a:avLst/>
            <a:gdLst/>
            <a:ahLst/>
            <a:cxnLst>
              <a:cxn ang="0">
                <a:pos x="wd2" y="hd2"/>
              </a:cxn>
              <a:cxn ang="5400000">
                <a:pos x="wd2" y="hd2"/>
              </a:cxn>
              <a:cxn ang="10800000">
                <a:pos x="wd2" y="hd2"/>
              </a:cxn>
              <a:cxn ang="16200000">
                <a:pos x="wd2" y="hd2"/>
              </a:cxn>
            </a:cxnLst>
            <a:rect l="0" t="0" r="r" b="b"/>
            <a:pathLst>
              <a:path w="16220" h="21600" fill="norm" stroke="1" extrusionOk="0">
                <a:moveTo>
                  <a:pt x="0" y="0"/>
                </a:moveTo>
                <a:cubicBezTo>
                  <a:pt x="20869" y="1615"/>
                  <a:pt x="21600" y="8815"/>
                  <a:pt x="2194" y="21600"/>
                </a:cubicBezTo>
              </a:path>
            </a:pathLst>
          </a:custGeom>
          <a:ln w="63500">
            <a:solidFill>
              <a:schemeClr val="accent1"/>
            </a:solidFill>
            <a:miter lim="400000"/>
            <a:headEnd type="triangle"/>
            <a:tailEnd type="triangle"/>
          </a:ln>
        </p:spPr>
        <p:txBody>
          <a:bodyPr/>
          <a:lstStyle/>
          <a:p>
            <a:pPr/>
          </a:p>
        </p:txBody>
      </p:sp>
      <p:grpSp>
        <p:nvGrpSpPr>
          <p:cNvPr id="171" name="Group"/>
          <p:cNvGrpSpPr/>
          <p:nvPr/>
        </p:nvGrpSpPr>
        <p:grpSpPr>
          <a:xfrm>
            <a:off x="-61629" y="-15230"/>
            <a:ext cx="24447138" cy="995584"/>
            <a:chOff x="0" y="0"/>
            <a:chExt cx="24447137" cy="995583"/>
          </a:xfrm>
        </p:grpSpPr>
        <p:sp>
          <p:nvSpPr>
            <p:cNvPr id="169"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170"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3"/>
                                        </p:tgtEl>
                                        <p:attrNameLst>
                                          <p:attrName>style.visibility</p:attrName>
                                        </p:attrNameLst>
                                      </p:cBhvr>
                                      <p:to>
                                        <p:strVal val="visible"/>
                                      </p:to>
                                    </p:set>
                                    <p:animEffect filter="dissolve" transition="in">
                                      <p:cBhvr>
                                        <p:cTn id="7" dur="10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72"/>
                                        </p:tgtEl>
                                        <p:attrNameLst>
                                          <p:attrName>style.visibility</p:attrName>
                                        </p:attrNameLst>
                                      </p:cBhvr>
                                      <p:to>
                                        <p:strVal val="visible"/>
                                      </p:to>
                                    </p:set>
                                    <p:animEffect filter="dissolve" transition="in">
                                      <p:cBhvr>
                                        <p:cTn id="12" dur="10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55"/>
                                        </p:tgtEl>
                                        <p:attrNameLst>
                                          <p:attrName>style.visibility</p:attrName>
                                        </p:attrNameLst>
                                      </p:cBhvr>
                                      <p:to>
                                        <p:strVal val="visible"/>
                                      </p:to>
                                    </p:set>
                                    <p:animEffect filter="dissolve" transition="in">
                                      <p:cBhvr>
                                        <p:cTn id="17" dur="1000"/>
                                        <p:tgtEl>
                                          <p:spTgt spid="15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2" grpId="4" fill="hold">
                                  <p:stCondLst>
                                    <p:cond delay="0"/>
                                  </p:stCondLst>
                                  <p:iterate type="el" backwards="0">
                                    <p:tmAbs val="0"/>
                                  </p:iterate>
                                  <p:childTnLst>
                                    <p:set>
                                      <p:cBhvr>
                                        <p:cTn id="21" fill="hold"/>
                                        <p:tgtEl>
                                          <p:spTgt spid="167"/>
                                        </p:tgtEl>
                                        <p:attrNameLst>
                                          <p:attrName>style.visibility</p:attrName>
                                        </p:attrNameLst>
                                      </p:cBhvr>
                                      <p:to>
                                        <p:strVal val="visible"/>
                                      </p:to>
                                    </p:set>
                                    <p:animEffect filter="wipe(down)" transition="in">
                                      <p:cBhvr>
                                        <p:cTn id="22"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7" grpId="4"/>
      <p:bldP build="whole" bldLvl="1" animBg="1" rev="0" advAuto="0" spid="155" grpId="3"/>
      <p:bldP build="whole" bldLvl="1" animBg="1" rev="0" advAuto="0" spid="172" grpId="2"/>
      <p:bldP build="whole" bldLvl="1" animBg="1" rev="0" advAuto="0" spid="163"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Rectangle 2"/>
          <p:cNvSpPr txBox="1"/>
          <p:nvPr/>
        </p:nvSpPr>
        <p:spPr>
          <a:xfrm>
            <a:off x="1141067" y="1208983"/>
            <a:ext cx="22554079" cy="17703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defRPr sz="10800">
                <a:solidFill>
                  <a:srgbClr val="1F4E79"/>
                </a:solidFill>
              </a:defRPr>
            </a:lvl1pPr>
          </a:lstStyle>
          <a:p>
            <a:pPr/>
            <a:r>
              <a:t>Encouraging Cognitive Development</a:t>
            </a:r>
          </a:p>
        </p:txBody>
      </p:sp>
      <p:sp>
        <p:nvSpPr>
          <p:cNvPr id="175" name="Right Arrow 6"/>
          <p:cNvSpPr/>
          <p:nvPr/>
        </p:nvSpPr>
        <p:spPr>
          <a:xfrm>
            <a:off x="10482633" y="4473109"/>
            <a:ext cx="11144761" cy="1159773"/>
          </a:xfrm>
          <a:prstGeom prst="rightArrow">
            <a:avLst>
              <a:gd name="adj1" fmla="val 50000"/>
              <a:gd name="adj2" fmla="val 50000"/>
            </a:avLst>
          </a:prstGeom>
          <a:gradFill>
            <a:gsLst>
              <a:gs pos="0">
                <a:srgbClr val="00B050"/>
              </a:gs>
              <a:gs pos="75000">
                <a:srgbClr val="FFFF99"/>
              </a:gs>
            </a:gsLst>
            <a:lin ang="10800000"/>
          </a:gradFill>
          <a:ln w="25400">
            <a:solidFill>
              <a:srgbClr val="548235"/>
            </a:solidFill>
            <a:miter/>
          </a:ln>
        </p:spPr>
        <p:txBody>
          <a:bodyPr tIns="91439" bIns="91439" anchor="ctr"/>
          <a:lstStyle/>
          <a:p>
            <a:pPr algn="ctr">
              <a:defRPr>
                <a:solidFill>
                  <a:srgbClr val="FFFFFF"/>
                </a:solidFill>
              </a:defRPr>
            </a:pPr>
          </a:p>
        </p:txBody>
      </p:sp>
      <p:sp>
        <p:nvSpPr>
          <p:cNvPr id="176" name="TextBox 9"/>
          <p:cNvSpPr txBox="1"/>
          <p:nvPr/>
        </p:nvSpPr>
        <p:spPr>
          <a:xfrm>
            <a:off x="9790758" y="3861415"/>
            <a:ext cx="1714620" cy="7797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sz="4000"/>
            </a:lvl1pPr>
          </a:lstStyle>
          <a:p>
            <a:pPr/>
            <a:r>
              <a:t>Novice</a:t>
            </a:r>
          </a:p>
        </p:txBody>
      </p:sp>
      <p:sp>
        <p:nvSpPr>
          <p:cNvPr id="177" name="TextBox 12"/>
          <p:cNvSpPr txBox="1"/>
          <p:nvPr/>
        </p:nvSpPr>
        <p:spPr>
          <a:xfrm>
            <a:off x="19967331" y="3861415"/>
            <a:ext cx="1681134" cy="7797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sz="4000"/>
            </a:lvl1pPr>
          </a:lstStyle>
          <a:p>
            <a:pPr/>
            <a:r>
              <a:t>Expert</a:t>
            </a:r>
          </a:p>
        </p:txBody>
      </p:sp>
      <p:sp>
        <p:nvSpPr>
          <p:cNvPr id="178" name="TextBox 17"/>
          <p:cNvSpPr txBox="1"/>
          <p:nvPr/>
        </p:nvSpPr>
        <p:spPr>
          <a:xfrm>
            <a:off x="8620195" y="5887827"/>
            <a:ext cx="5702581" cy="55168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a:defRPr b="1"/>
            </a:pPr>
            <a:r>
              <a:t>Novice Learner:</a:t>
            </a:r>
          </a:p>
          <a:p>
            <a:pPr algn="ctr"/>
            <a:r>
              <a:t>No plan (or poor plan) for studying, </a:t>
            </a:r>
          </a:p>
          <a:p>
            <a:pPr algn="ctr"/>
            <a:r>
              <a:t>Uses limited methods; </a:t>
            </a:r>
          </a:p>
          <a:p>
            <a:pPr algn="ctr"/>
            <a:r>
              <a:t>Poor recognition of her learning goals; </a:t>
            </a:r>
          </a:p>
          <a:p>
            <a:pPr algn="ctr"/>
            <a:r>
              <a:t>Often disappointed with the results but doesn’t know how to change things</a:t>
            </a:r>
          </a:p>
        </p:txBody>
      </p:sp>
      <p:sp>
        <p:nvSpPr>
          <p:cNvPr id="179" name="TextBox 18"/>
          <p:cNvSpPr txBox="1"/>
          <p:nvPr/>
        </p:nvSpPr>
        <p:spPr>
          <a:xfrm>
            <a:off x="18267605" y="6154527"/>
            <a:ext cx="5080584" cy="49834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a:defRPr b="1"/>
            </a:pPr>
            <a:r>
              <a:t>Expert Learner:</a:t>
            </a:r>
          </a:p>
          <a:p>
            <a:pPr algn="ctr"/>
            <a:r>
              <a:t>Sets goals; plans studying with logistical constraints in mind; </a:t>
            </a:r>
          </a:p>
          <a:p>
            <a:pPr algn="ctr"/>
            <a:r>
              <a:t>Identifies and uses strengths; </a:t>
            </a:r>
          </a:p>
          <a:p>
            <a:pPr algn="ctr"/>
            <a:r>
              <a:t>Makes adjustments as needed; Usually happy with results, or adjusts</a:t>
            </a:r>
          </a:p>
        </p:txBody>
      </p:sp>
      <p:sp>
        <p:nvSpPr>
          <p:cNvPr id="180" name="Rectangle 19"/>
          <p:cNvSpPr txBox="1"/>
          <p:nvPr/>
        </p:nvSpPr>
        <p:spPr>
          <a:xfrm>
            <a:off x="12692419" y="11837844"/>
            <a:ext cx="9396187" cy="15163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defRPr sz="9100">
                <a:solidFill>
                  <a:srgbClr val="548235"/>
                </a:solidFill>
              </a:defRPr>
            </a:lvl1pPr>
          </a:lstStyle>
          <a:p>
            <a:pPr/>
            <a:r>
              <a:t>Metacognition</a:t>
            </a:r>
          </a:p>
        </p:txBody>
      </p:sp>
      <p:grpSp>
        <p:nvGrpSpPr>
          <p:cNvPr id="184" name="Group 16"/>
          <p:cNvGrpSpPr/>
          <p:nvPr/>
        </p:nvGrpSpPr>
        <p:grpSpPr>
          <a:xfrm>
            <a:off x="1717356" y="4650189"/>
            <a:ext cx="4932220" cy="5255737"/>
            <a:chOff x="0" y="0"/>
            <a:chExt cx="4932219" cy="5255736"/>
          </a:xfrm>
        </p:grpSpPr>
        <p:sp>
          <p:nvSpPr>
            <p:cNvPr id="181" name="Rectangle 20"/>
            <p:cNvSpPr txBox="1"/>
            <p:nvPr/>
          </p:nvSpPr>
          <p:spPr>
            <a:xfrm>
              <a:off x="0" y="0"/>
              <a:ext cx="4932220" cy="159258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a:defRPr sz="9600">
                  <a:solidFill>
                    <a:srgbClr val="1F4E79"/>
                  </a:solidFill>
                </a:defRPr>
              </a:lvl1pPr>
            </a:lstStyle>
            <a:p>
              <a:pPr/>
              <a:r>
                <a:t>Affect</a:t>
              </a:r>
            </a:p>
          </p:txBody>
        </p:sp>
        <p:sp>
          <p:nvSpPr>
            <p:cNvPr id="182" name="TextBox 21"/>
            <p:cNvSpPr txBox="1"/>
            <p:nvPr/>
          </p:nvSpPr>
          <p:spPr>
            <a:xfrm>
              <a:off x="378935" y="1292662"/>
              <a:ext cx="4308149" cy="71628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a:r>
                <a:t>Why learning occurs</a:t>
              </a:r>
            </a:p>
          </p:txBody>
        </p:sp>
        <p:sp>
          <p:nvSpPr>
            <p:cNvPr id="183" name="TextBox 22"/>
            <p:cNvSpPr txBox="1"/>
            <p:nvPr/>
          </p:nvSpPr>
          <p:spPr>
            <a:xfrm>
              <a:off x="911837" y="2405856"/>
              <a:ext cx="3796255" cy="284988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marL="571500" indent="-571500">
                <a:buSzPct val="100000"/>
                <a:buChar char="✓"/>
              </a:pPr>
              <a:r>
                <a:t>Motivation</a:t>
              </a:r>
            </a:p>
            <a:p>
              <a:pPr marL="571500" indent="-571500">
                <a:buSzPct val="100000"/>
                <a:buChar char="✓"/>
              </a:pPr>
              <a:r>
                <a:t>Interest</a:t>
              </a:r>
            </a:p>
            <a:p>
              <a:pPr marL="571500" indent="-571500">
                <a:buSzPct val="100000"/>
                <a:buChar char="✓"/>
              </a:pPr>
              <a:r>
                <a:t>Emotion</a:t>
              </a:r>
            </a:p>
            <a:p>
              <a:pPr marL="571500" indent="-571500">
                <a:buSzPct val="100000"/>
                <a:buChar char="✓"/>
              </a:pPr>
              <a:r>
                <a:t>Value </a:t>
              </a:r>
            </a:p>
            <a:p>
              <a:pPr marL="571500" indent="-571500">
                <a:buSzPct val="100000"/>
                <a:buChar char="✓"/>
              </a:pPr>
              <a:r>
                <a:t>Self-regulation</a:t>
              </a:r>
            </a:p>
          </p:txBody>
        </p:sp>
      </p:grpSp>
      <p:grpSp>
        <p:nvGrpSpPr>
          <p:cNvPr id="187" name="Group"/>
          <p:cNvGrpSpPr/>
          <p:nvPr/>
        </p:nvGrpSpPr>
        <p:grpSpPr>
          <a:xfrm>
            <a:off x="-61629" y="-15230"/>
            <a:ext cx="24447138" cy="995584"/>
            <a:chOff x="0" y="0"/>
            <a:chExt cx="24447137" cy="995583"/>
          </a:xfrm>
        </p:grpSpPr>
        <p:sp>
          <p:nvSpPr>
            <p:cNvPr id="185"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186"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2"/>
      <p:bldP build="whole" bldLvl="1" animBg="1" rev="0" advAuto="0" spid="180" grpId="3"/>
      <p:bldP build="whole" bldLvl="1" animBg="1" rev="0" advAuto="0" spid="178"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Content Placeholder 2"/>
          <p:cNvSpPr txBox="1"/>
          <p:nvPr>
            <p:ph type="body" sz="half" idx="1"/>
          </p:nvPr>
        </p:nvSpPr>
        <p:spPr>
          <a:xfrm>
            <a:off x="4062998" y="5668779"/>
            <a:ext cx="14584112" cy="5398987"/>
          </a:xfrm>
          <a:prstGeom prst="rect">
            <a:avLst/>
          </a:prstGeom>
        </p:spPr>
        <p:txBody>
          <a:bodyPr/>
          <a:lstStyle/>
          <a:p>
            <a:pPr marL="804672" indent="-804672" defTabSz="1609344">
              <a:spcBef>
                <a:spcPts val="1700"/>
              </a:spcBef>
              <a:defRPr sz="4928"/>
            </a:pPr>
            <a:r>
              <a:t>Learning about how people learn</a:t>
            </a:r>
          </a:p>
          <a:p>
            <a:pPr marL="804672" indent="-804672" defTabSz="1609344">
              <a:spcBef>
                <a:spcPts val="1700"/>
              </a:spcBef>
              <a:defRPr sz="4928"/>
            </a:pPr>
            <a:r>
              <a:t>Developing an awareness of one’s own learning process</a:t>
            </a:r>
          </a:p>
          <a:p>
            <a:pPr lvl="1" marL="1609344" indent="-804672" defTabSz="1609344">
              <a:spcBef>
                <a:spcPts val="800"/>
              </a:spcBef>
              <a:buFont typeface="Trebuchet MS"/>
              <a:buChar char="⁻"/>
              <a:defRPr sz="4928"/>
            </a:pPr>
            <a:r>
              <a:t>Monitoring and assessing one’s own learning</a:t>
            </a:r>
            <a:endParaRPr sz="4224"/>
          </a:p>
          <a:p>
            <a:pPr lvl="1" marL="1609344" indent="-804672" defTabSz="1609344">
              <a:spcBef>
                <a:spcPts val="800"/>
              </a:spcBef>
              <a:buFont typeface="Trebuchet MS"/>
              <a:buChar char="⁻"/>
              <a:defRPr sz="4928"/>
            </a:pPr>
            <a:r>
              <a:t>Making adjustments to one’s learning process</a:t>
            </a:r>
            <a:endParaRPr sz="4224"/>
          </a:p>
          <a:p>
            <a:pPr lvl="1" marL="1609344" indent="-804672" defTabSz="1609344">
              <a:spcBef>
                <a:spcPts val="800"/>
              </a:spcBef>
              <a:buFont typeface="Trebuchet MS"/>
              <a:buChar char="⁻"/>
              <a:defRPr sz="4928"/>
            </a:pPr>
            <a:r>
              <a:t>Managing one’s motivation and attitudes</a:t>
            </a:r>
          </a:p>
        </p:txBody>
      </p:sp>
      <p:sp>
        <p:nvSpPr>
          <p:cNvPr id="190" name="Rectangle 2"/>
          <p:cNvSpPr txBox="1"/>
          <p:nvPr/>
        </p:nvSpPr>
        <p:spPr>
          <a:xfrm>
            <a:off x="1330035" y="1399223"/>
            <a:ext cx="16428654" cy="33578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sz="10800">
                <a:solidFill>
                  <a:srgbClr val="1F4E79"/>
                </a:solidFill>
              </a:defRPr>
            </a:pPr>
            <a:r>
              <a:t>Metacognition</a:t>
            </a:r>
            <a:br/>
            <a:r>
              <a:t>Thinking about thinking</a:t>
            </a:r>
          </a:p>
        </p:txBody>
      </p:sp>
      <p:grpSp>
        <p:nvGrpSpPr>
          <p:cNvPr id="193" name="Group"/>
          <p:cNvGrpSpPr/>
          <p:nvPr/>
        </p:nvGrpSpPr>
        <p:grpSpPr>
          <a:xfrm>
            <a:off x="-61629" y="-15230"/>
            <a:ext cx="24447138" cy="995584"/>
            <a:chOff x="0" y="0"/>
            <a:chExt cx="24447137" cy="995583"/>
          </a:xfrm>
        </p:grpSpPr>
        <p:sp>
          <p:nvSpPr>
            <p:cNvPr id="191"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192"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9">
                                            <p:txEl>
                                              <p:pRg st="1" end="1"/>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89">
                                            <p:txEl>
                                              <p:pRg st="2" end="2"/>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189">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18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Rectangle 10"/>
          <p:cNvSpPr txBox="1"/>
          <p:nvPr/>
        </p:nvSpPr>
        <p:spPr>
          <a:xfrm>
            <a:off x="1591538" y="4870791"/>
            <a:ext cx="13805545" cy="11861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sz="6800">
                <a:solidFill>
                  <a:srgbClr val="1F4E79"/>
                </a:solidFill>
              </a:defRPr>
            </a:lvl1pPr>
          </a:lstStyle>
          <a:p>
            <a:pPr/>
            <a:r>
              <a:t>Appealing to the Affective Domain</a:t>
            </a:r>
          </a:p>
        </p:txBody>
      </p:sp>
      <p:sp>
        <p:nvSpPr>
          <p:cNvPr id="198" name="TextBox 12"/>
          <p:cNvSpPr txBox="1"/>
          <p:nvPr/>
        </p:nvSpPr>
        <p:spPr>
          <a:xfrm>
            <a:off x="4266846" y="6712920"/>
            <a:ext cx="17975519" cy="56692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marL="555626" indent="-555626">
              <a:buSzPct val="100000"/>
              <a:buChar char="✓"/>
              <a:defRPr b="1" sz="4200"/>
            </a:pPr>
            <a:r>
              <a:t>Motivation-</a:t>
            </a:r>
            <a:r>
              <a:rPr b="0"/>
              <a:t> student believes they can succeed</a:t>
            </a:r>
          </a:p>
          <a:p>
            <a:pPr marL="555626" indent="-555626">
              <a:buSzPct val="100000"/>
              <a:buChar char="✓"/>
              <a:defRPr b="1" sz="4200"/>
            </a:pPr>
            <a:r>
              <a:t>Interest-</a:t>
            </a:r>
            <a:r>
              <a:rPr b="0"/>
              <a:t> a predisposition to engage with material (</a:t>
            </a:r>
            <a:r>
              <a:rPr b="0" i="1"/>
              <a:t>personal</a:t>
            </a:r>
            <a:r>
              <a:rPr b="0"/>
              <a:t> = triggered by personal experience or </a:t>
            </a:r>
            <a:r>
              <a:rPr b="0" i="1"/>
              <a:t>situational</a:t>
            </a:r>
            <a:r>
              <a:rPr b="0"/>
              <a:t> = triggered by novelty/competition)</a:t>
            </a:r>
          </a:p>
          <a:p>
            <a:pPr marL="555626" indent="-555626">
              <a:buSzPct val="100000"/>
              <a:buChar char="✓"/>
              <a:defRPr b="1" sz="4200"/>
            </a:pPr>
            <a:r>
              <a:t>Emotional</a:t>
            </a:r>
            <a:r>
              <a:rPr b="0"/>
              <a:t> </a:t>
            </a:r>
            <a:r>
              <a:t>connection</a:t>
            </a:r>
            <a:r>
              <a:rPr b="0"/>
              <a:t> –material address social goals or values</a:t>
            </a:r>
          </a:p>
          <a:p>
            <a:pPr marL="555626" indent="-555626">
              <a:buSzPct val="100000"/>
              <a:buChar char="✓"/>
              <a:defRPr b="1" sz="4200"/>
            </a:pPr>
            <a:r>
              <a:t>Value</a:t>
            </a:r>
            <a:r>
              <a:rPr b="0"/>
              <a:t> - the topic is related to their own lives and/or interests?</a:t>
            </a:r>
          </a:p>
          <a:p>
            <a:pPr marL="555626" indent="-555626">
              <a:buSzPct val="100000"/>
              <a:buChar char="✓"/>
              <a:defRPr b="1" sz="4200"/>
            </a:pPr>
            <a:r>
              <a:t>Self-regulation</a:t>
            </a:r>
            <a:r>
              <a:rPr b="0"/>
              <a:t> -monitoring and reflecting on one's learning strategies and their effectiveness and adjusting accordingly</a:t>
            </a:r>
          </a:p>
        </p:txBody>
      </p:sp>
      <p:sp>
        <p:nvSpPr>
          <p:cNvPr id="199" name="Rectangle 2"/>
          <p:cNvSpPr txBox="1"/>
          <p:nvPr/>
        </p:nvSpPr>
        <p:spPr>
          <a:xfrm>
            <a:off x="1352871" y="1246632"/>
            <a:ext cx="16428654" cy="33578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sz="10800">
                <a:solidFill>
                  <a:srgbClr val="1F4E79"/>
                </a:solidFill>
              </a:defRPr>
            </a:pPr>
            <a:r>
              <a:t>Metacognition</a:t>
            </a:r>
            <a:br/>
            <a:r>
              <a:t>Thinking about thinking</a:t>
            </a:r>
          </a:p>
        </p:txBody>
      </p:sp>
      <p:grpSp>
        <p:nvGrpSpPr>
          <p:cNvPr id="202" name="Group"/>
          <p:cNvGrpSpPr/>
          <p:nvPr/>
        </p:nvGrpSpPr>
        <p:grpSpPr>
          <a:xfrm>
            <a:off x="-61629" y="-15230"/>
            <a:ext cx="24447138" cy="995584"/>
            <a:chOff x="0" y="0"/>
            <a:chExt cx="24447137" cy="995583"/>
          </a:xfrm>
        </p:grpSpPr>
        <p:sp>
          <p:nvSpPr>
            <p:cNvPr id="200"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01"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Content Placeholder 5"/>
          <p:cNvSpPr txBox="1"/>
          <p:nvPr>
            <p:ph type="body" idx="1"/>
          </p:nvPr>
        </p:nvSpPr>
        <p:spPr>
          <a:xfrm>
            <a:off x="718846" y="3975671"/>
            <a:ext cx="22886188" cy="8889317"/>
          </a:xfrm>
          <a:prstGeom prst="rect">
            <a:avLst/>
          </a:prstGeom>
        </p:spPr>
        <p:txBody>
          <a:bodyPr/>
          <a:lstStyle/>
          <a:p>
            <a:pPr marL="370331" indent="-370331" defTabSz="1481327">
              <a:spcBef>
                <a:spcPts val="1600"/>
              </a:spcBef>
              <a:defRPr sz="4131">
                <a:solidFill>
                  <a:srgbClr val="404040"/>
                </a:solidFill>
              </a:defRPr>
            </a:pPr>
            <a:r>
              <a:t>Students come in to our classes with preconceptions (their cognitive schema), not blank slates</a:t>
            </a:r>
            <a:br/>
          </a:p>
          <a:p>
            <a:pPr marL="370331" indent="-370331" defTabSz="1481327">
              <a:spcBef>
                <a:spcPts val="1600"/>
              </a:spcBef>
              <a:defRPr sz="4131">
                <a:solidFill>
                  <a:srgbClr val="404040"/>
                </a:solidFill>
              </a:defRPr>
            </a:pPr>
            <a:r>
              <a:t>Students must have the opportunity to develop a conceptual framework that facilitates retrieval, modifies preconceptions, and builds on deep knowledge.</a:t>
            </a:r>
            <a:br/>
          </a:p>
          <a:p>
            <a:pPr marL="370331" indent="-370331" defTabSz="1481327">
              <a:spcBef>
                <a:spcPts val="1600"/>
              </a:spcBef>
              <a:defRPr sz="4131">
                <a:solidFill>
                  <a:srgbClr val="FF0000"/>
                </a:solidFill>
              </a:defRPr>
            </a:pPr>
            <a:r>
              <a:rPr b="1">
                <a:solidFill>
                  <a:srgbClr val="000000"/>
                </a:solidFill>
              </a:rPr>
              <a:t>A </a:t>
            </a:r>
            <a:r>
              <a:rPr b="1">
                <a:solidFill>
                  <a:srgbClr val="000000"/>
                </a:solidFill>
              </a:rPr>
              <a:t>metacognitive</a:t>
            </a:r>
            <a:r>
              <a:rPr b="1">
                <a:solidFill>
                  <a:srgbClr val="000000"/>
                </a:solidFill>
              </a:rPr>
              <a:t> approach helps students monitor their own learning and become better learners</a:t>
            </a:r>
            <a:br/>
          </a:p>
          <a:p>
            <a:pPr marL="370331" indent="-370331" defTabSz="1481327">
              <a:spcBef>
                <a:spcPts val="1600"/>
              </a:spcBef>
              <a:defRPr sz="4131">
                <a:solidFill>
                  <a:srgbClr val="404040"/>
                </a:solidFill>
              </a:defRPr>
            </a:pPr>
            <a:r>
              <a:t>Promising practices: </a:t>
            </a:r>
          </a:p>
          <a:p>
            <a:pPr lvl="1" marL="740663" indent="-370331" defTabSz="1481327">
              <a:spcBef>
                <a:spcPts val="800"/>
              </a:spcBef>
              <a:defRPr sz="4131">
                <a:solidFill>
                  <a:srgbClr val="404040"/>
                </a:solidFill>
              </a:defRPr>
            </a:pPr>
            <a:r>
              <a:t>Developing (and using) learning outcomes</a:t>
            </a:r>
          </a:p>
          <a:p>
            <a:pPr lvl="1" marL="740663" indent="-370331" defTabSz="1481327">
              <a:spcBef>
                <a:spcPts val="800"/>
              </a:spcBef>
              <a:defRPr sz="4131">
                <a:solidFill>
                  <a:srgbClr val="404040"/>
                </a:solidFill>
              </a:defRPr>
            </a:pPr>
            <a:r>
              <a:t>Engaging students in activities during class, in groups</a:t>
            </a:r>
          </a:p>
          <a:p>
            <a:pPr lvl="1" marL="740663" indent="-370331" defTabSz="1481327">
              <a:spcBef>
                <a:spcPts val="800"/>
              </a:spcBef>
              <a:defRPr sz="4131">
                <a:solidFill>
                  <a:srgbClr val="404040"/>
                </a:solidFill>
              </a:defRPr>
            </a:pPr>
            <a:r>
              <a:t>Organizing content in scenarios, with context—adjusting cognitive schemas</a:t>
            </a:r>
          </a:p>
          <a:p>
            <a:pPr lvl="1" marL="740663" indent="-370331" defTabSz="1481327">
              <a:spcBef>
                <a:spcPts val="800"/>
              </a:spcBef>
              <a:defRPr sz="4131">
                <a:solidFill>
                  <a:srgbClr val="404040"/>
                </a:solidFill>
              </a:defRPr>
            </a:pPr>
            <a:r>
              <a:t>Getting and giving feedback through formative assessment</a:t>
            </a:r>
          </a:p>
        </p:txBody>
      </p:sp>
      <p:sp>
        <p:nvSpPr>
          <p:cNvPr id="205" name="Rectangle 2"/>
          <p:cNvSpPr txBox="1"/>
          <p:nvPr/>
        </p:nvSpPr>
        <p:spPr>
          <a:xfrm>
            <a:off x="1330035" y="1592822"/>
            <a:ext cx="20975782" cy="17703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defRPr sz="10800">
                <a:solidFill>
                  <a:srgbClr val="1F4E79"/>
                </a:solidFill>
              </a:defRPr>
            </a:lvl1pPr>
          </a:lstStyle>
          <a:p>
            <a:pPr/>
            <a:r>
              <a:t>Applying this to your classrooms</a:t>
            </a:r>
          </a:p>
        </p:txBody>
      </p:sp>
      <p:grpSp>
        <p:nvGrpSpPr>
          <p:cNvPr id="208" name="Group"/>
          <p:cNvGrpSpPr/>
          <p:nvPr/>
        </p:nvGrpSpPr>
        <p:grpSpPr>
          <a:xfrm>
            <a:off x="-61629" y="-15230"/>
            <a:ext cx="24447138" cy="995584"/>
            <a:chOff x="0" y="0"/>
            <a:chExt cx="24447137" cy="995583"/>
          </a:xfrm>
        </p:grpSpPr>
        <p:sp>
          <p:nvSpPr>
            <p:cNvPr id="206"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07"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tudents Who Dramatically Improved"/>
          <p:cNvSpPr txBox="1"/>
          <p:nvPr>
            <p:ph type="title"/>
          </p:nvPr>
        </p:nvSpPr>
        <p:spPr>
          <a:xfrm>
            <a:off x="1676400" y="1360141"/>
            <a:ext cx="21031200" cy="2651127"/>
          </a:xfrm>
          <a:prstGeom prst="rect">
            <a:avLst/>
          </a:prstGeom>
        </p:spPr>
        <p:txBody>
          <a:bodyPr/>
          <a:lstStyle/>
          <a:p>
            <a:pPr/>
            <a:r>
              <a:t>Students Who Dramatically Improved</a:t>
            </a:r>
            <a:br/>
            <a:r>
              <a:rPr i="1" sz="7800">
                <a:solidFill>
                  <a:srgbClr val="FFFFFF"/>
                </a:solidFill>
              </a:rPr>
              <a:t> </a:t>
            </a:r>
          </a:p>
        </p:txBody>
      </p:sp>
      <p:sp>
        <p:nvSpPr>
          <p:cNvPr id="211" name="Exam 1             Exam 2…"/>
          <p:cNvSpPr txBox="1"/>
          <p:nvPr>
            <p:ph type="body" sz="half" idx="1"/>
          </p:nvPr>
        </p:nvSpPr>
        <p:spPr>
          <a:xfrm>
            <a:off x="2263629" y="5427636"/>
            <a:ext cx="10101264" cy="7599328"/>
          </a:xfrm>
          <a:prstGeom prst="rect">
            <a:avLst/>
          </a:prstGeom>
        </p:spPr>
        <p:txBody>
          <a:bodyPr/>
          <a:lstStyle/>
          <a:p>
            <a:pPr lvl="6" marL="3376095" indent="-632895">
              <a:buNone/>
              <a:defRPr b="1" sz="4200"/>
            </a:pPr>
            <a:r>
              <a:t>Exam 1             Exam 2</a:t>
            </a:r>
          </a:p>
          <a:p>
            <a:pPr lvl="6" marL="3376095" indent="-632895">
              <a:buNone/>
              <a:defRPr sz="4200"/>
            </a:pPr>
          </a:p>
          <a:p>
            <a:pPr marL="632895" indent="-632895">
              <a:spcBef>
                <a:spcPts val="1300"/>
              </a:spcBef>
              <a:buNone/>
              <a:defRPr sz="4200"/>
            </a:pPr>
            <a:r>
              <a:t>Student 1       41                     81</a:t>
            </a:r>
          </a:p>
          <a:p>
            <a:pPr marL="685800" indent="-685800">
              <a:spcBef>
                <a:spcPts val="1300"/>
              </a:spcBef>
              <a:buSzTx/>
              <a:buNone/>
              <a:defRPr sz="4200">
                <a:solidFill>
                  <a:srgbClr val="FF3300"/>
                </a:solidFill>
              </a:defRPr>
            </a:pPr>
            <a:r>
              <a:t>				</a:t>
            </a:r>
            <a:endParaRPr u="sng"/>
          </a:p>
          <a:p>
            <a:pPr marL="632895" indent="-632895">
              <a:spcBef>
                <a:spcPts val="1300"/>
              </a:spcBef>
              <a:buNone/>
              <a:defRPr sz="4200"/>
            </a:pPr>
            <a:r>
              <a:t>Student 2       58                     78</a:t>
            </a:r>
          </a:p>
          <a:p>
            <a:pPr marL="685800" indent="-685800">
              <a:spcBef>
                <a:spcPts val="1300"/>
              </a:spcBef>
              <a:buSzTx/>
              <a:buNone/>
              <a:defRPr sz="4200">
                <a:solidFill>
                  <a:srgbClr val="FF3300"/>
                </a:solidFill>
              </a:defRPr>
            </a:pPr>
            <a:r>
              <a:t>	</a:t>
            </a:r>
            <a:r>
              <a:rPr>
                <a:solidFill>
                  <a:srgbClr val="000000"/>
                </a:solidFill>
              </a:rPr>
              <a:t>  </a:t>
            </a:r>
            <a:r>
              <a:t>				</a:t>
            </a:r>
            <a:endParaRPr u="sng"/>
          </a:p>
          <a:p>
            <a:pPr marL="632895" indent="-632895">
              <a:spcBef>
                <a:spcPts val="1300"/>
              </a:spcBef>
              <a:buNone/>
              <a:defRPr sz="4200"/>
            </a:pPr>
            <a:r>
              <a:t>Student 3       62                     91</a:t>
            </a:r>
          </a:p>
          <a:p>
            <a:pPr marL="685800" indent="-685800">
              <a:spcBef>
                <a:spcPts val="1300"/>
              </a:spcBef>
              <a:buSzTx/>
              <a:buNone/>
              <a:defRPr sz="4200">
                <a:solidFill>
                  <a:srgbClr val="FF3300"/>
                </a:solidFill>
              </a:defRPr>
            </a:pPr>
            <a:r>
              <a:t>	</a:t>
            </a:r>
            <a:r>
              <a:rPr>
                <a:solidFill>
                  <a:srgbClr val="000000"/>
                </a:solidFill>
              </a:rPr>
              <a:t>  </a:t>
            </a:r>
            <a:r>
              <a:rPr>
                <a:solidFill>
                  <a:srgbClr val="FF0000"/>
                </a:solidFill>
              </a:rPr>
              <a:t>				</a:t>
            </a:r>
            <a:endParaRPr>
              <a:solidFill>
                <a:srgbClr val="FF0000"/>
              </a:solidFill>
            </a:endParaRPr>
          </a:p>
          <a:p>
            <a:pPr marL="632895" indent="-632895">
              <a:spcBef>
                <a:spcPts val="1300"/>
              </a:spcBef>
              <a:buNone/>
              <a:defRPr sz="4200"/>
            </a:pPr>
            <a:r>
              <a:t>Student 4       48                     83                     </a:t>
            </a:r>
          </a:p>
          <a:p>
            <a:pPr marL="685800" indent="-685800">
              <a:spcBef>
                <a:spcPts val="1300"/>
              </a:spcBef>
              <a:buSzTx/>
              <a:buNone/>
              <a:defRPr sz="4200">
                <a:solidFill>
                  <a:srgbClr val="FF3300"/>
                </a:solidFill>
              </a:defRPr>
            </a:pPr>
            <a:r>
              <a:t>	</a:t>
            </a:r>
            <a:r>
              <a:rPr>
                <a:solidFill>
                  <a:srgbClr val="000000"/>
                </a:solidFill>
              </a:rPr>
              <a:t> </a:t>
            </a:r>
            <a:r>
              <a:rPr>
                <a:solidFill>
                  <a:srgbClr val="FF0000"/>
                </a:solidFill>
              </a:rPr>
              <a:t>			</a:t>
            </a:r>
          </a:p>
        </p:txBody>
      </p:sp>
      <p:pic>
        <p:nvPicPr>
          <p:cNvPr id="212" name="Image" descr="Image"/>
          <p:cNvPicPr>
            <a:picLocks noChangeAspect="1"/>
          </p:cNvPicPr>
          <p:nvPr/>
        </p:nvPicPr>
        <p:blipFill>
          <a:blip r:embed="rId2">
            <a:extLst/>
          </a:blip>
          <a:stretch>
            <a:fillRect/>
          </a:stretch>
        </p:blipFill>
        <p:spPr>
          <a:xfrm>
            <a:off x="13023696" y="5115690"/>
            <a:ext cx="9104280" cy="8223221"/>
          </a:xfrm>
          <a:prstGeom prst="rect">
            <a:avLst/>
          </a:prstGeom>
          <a:ln w="12700">
            <a:miter lim="400000"/>
          </a:ln>
        </p:spPr>
      </p:pic>
      <p:sp>
        <p:nvSpPr>
          <p:cNvPr id="213" name="The first exam is never an indicator of your success. All others are."/>
          <p:cNvSpPr/>
          <p:nvPr/>
        </p:nvSpPr>
        <p:spPr>
          <a:xfrm>
            <a:off x="4539286" y="3921867"/>
            <a:ext cx="15305427" cy="688976"/>
          </a:xfrm>
          <a:prstGeom prst="rect">
            <a:avLst/>
          </a:prstGeom>
          <a:gradFill>
            <a:gsLst>
              <a:gs pos="0">
                <a:srgbClr val="189B1A"/>
              </a:gs>
              <a:gs pos="100000">
                <a:srgbClr val="235D0B"/>
              </a:gs>
            </a:gsLst>
            <a:lin ang="5400000"/>
          </a:gra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defRPr b="1">
                <a:solidFill>
                  <a:srgbClr val="FFFFFF"/>
                </a:solidFill>
                <a:latin typeface="+mn-lt"/>
                <a:ea typeface="+mn-ea"/>
                <a:cs typeface="+mn-cs"/>
                <a:sym typeface="Helvetica"/>
              </a:defRPr>
            </a:lvl1pPr>
          </a:lstStyle>
          <a:p>
            <a:pPr/>
            <a:r>
              <a:t>The first exam is never an indicator of your success. All others are.</a:t>
            </a:r>
          </a:p>
        </p:txBody>
      </p:sp>
      <p:grpSp>
        <p:nvGrpSpPr>
          <p:cNvPr id="216" name="Group"/>
          <p:cNvGrpSpPr/>
          <p:nvPr/>
        </p:nvGrpSpPr>
        <p:grpSpPr>
          <a:xfrm>
            <a:off x="-61629" y="-15230"/>
            <a:ext cx="24447138" cy="995584"/>
            <a:chOff x="0" y="0"/>
            <a:chExt cx="24447137" cy="995583"/>
          </a:xfrm>
        </p:grpSpPr>
        <p:sp>
          <p:nvSpPr>
            <p:cNvPr id="214" name="Line"/>
            <p:cNvSpPr/>
            <p:nvPr/>
          </p:nvSpPr>
          <p:spPr>
            <a:xfrm>
              <a:off x="0" y="995583"/>
              <a:ext cx="24373872" cy="1"/>
            </a:xfrm>
            <a:prstGeom prst="line">
              <a:avLst/>
            </a:prstGeom>
            <a:noFill/>
            <a:ln w="139700" cap="flat">
              <a:solidFill>
                <a:schemeClr val="accent1"/>
              </a:solidFill>
              <a:prstDash val="solid"/>
              <a:round/>
            </a:ln>
            <a:effectLst/>
          </p:spPr>
          <p:txBody>
            <a:bodyPr wrap="square" lIns="71437" tIns="71437" rIns="71437" bIns="71437" numCol="1" anchor="ctr">
              <a:noAutofit/>
            </a:bodyPr>
            <a:lstStyle/>
            <a:p>
              <a:pPr algn="ctr" defTabSz="821531">
                <a:defRPr>
                  <a:solidFill>
                    <a:srgbClr val="FFFFFF"/>
                  </a:solidFill>
                  <a:latin typeface="Helvetica Light"/>
                  <a:ea typeface="Helvetica Light"/>
                  <a:cs typeface="Helvetica Light"/>
                  <a:sym typeface="Helvetica Light"/>
                </a:defRPr>
              </a:pPr>
            </a:p>
          </p:txBody>
        </p:sp>
        <p:sp>
          <p:nvSpPr>
            <p:cNvPr id="215" name="Rectangle"/>
            <p:cNvSpPr/>
            <p:nvPr/>
          </p:nvSpPr>
          <p:spPr>
            <a:xfrm>
              <a:off x="60120" y="0"/>
              <a:ext cx="24387018" cy="980224"/>
            </a:xfrm>
            <a:prstGeom prst="rect">
              <a:avLst/>
            </a:prstGeom>
            <a:solidFill>
              <a:schemeClr val="accent1">
                <a:lumOff val="20196"/>
              </a:schemeClr>
            </a:solidFill>
            <a:ln w="25400" cap="flat">
              <a:solidFill>
                <a:schemeClr val="accent1"/>
              </a:solidFill>
              <a:prstDash val="solid"/>
              <a:miter lim="800000"/>
            </a:ln>
            <a:effectLst/>
          </p:spPr>
          <p:txBody>
            <a:bodyPr wrap="square" lIns="91439" tIns="91439" rIns="91439" bIns="91439" numCol="1" anchor="ctr">
              <a:noAutofit/>
            </a:bodyPr>
            <a:lstStyle/>
            <a:p>
              <a:pP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Image" descr="Image"/>
          <p:cNvPicPr>
            <a:picLocks noChangeAspect="1"/>
          </p:cNvPicPr>
          <p:nvPr/>
        </p:nvPicPr>
        <p:blipFill>
          <a:blip r:embed="rId2">
            <a:extLst/>
          </a:blip>
          <a:stretch>
            <a:fillRect/>
          </a:stretch>
        </p:blipFill>
        <p:spPr>
          <a:xfrm>
            <a:off x="11288128" y="1332360"/>
            <a:ext cx="13090054" cy="9817543"/>
          </a:xfrm>
          <a:prstGeom prst="rect">
            <a:avLst/>
          </a:prstGeom>
          <a:ln w="12700">
            <a:miter lim="400000"/>
          </a:ln>
        </p:spPr>
      </p:pic>
      <p:pic>
        <p:nvPicPr>
          <p:cNvPr id="219" name="Image" descr="Image"/>
          <p:cNvPicPr>
            <a:picLocks noChangeAspect="1"/>
          </p:cNvPicPr>
          <p:nvPr/>
        </p:nvPicPr>
        <p:blipFill>
          <a:blip r:embed="rId3">
            <a:extLst/>
          </a:blip>
          <a:stretch>
            <a:fillRect/>
          </a:stretch>
        </p:blipFill>
        <p:spPr>
          <a:xfrm>
            <a:off x="437307" y="1539885"/>
            <a:ext cx="11308575" cy="9402493"/>
          </a:xfrm>
          <a:prstGeom prst="rect">
            <a:avLst/>
          </a:prstGeom>
          <a:ln w="12700">
            <a:miter lim="400000"/>
          </a:ln>
        </p:spPr>
      </p:pic>
      <p:sp>
        <p:nvSpPr>
          <p:cNvPr id="220" name="Line"/>
          <p:cNvSpPr/>
          <p:nvPr/>
        </p:nvSpPr>
        <p:spPr>
          <a:xfrm flipV="1">
            <a:off x="2112977" y="3529463"/>
            <a:ext cx="1" cy="506225"/>
          </a:xfrm>
          <a:prstGeom prst="line">
            <a:avLst/>
          </a:prstGeom>
          <a:ln w="50800">
            <a:solidFill>
              <a:schemeClr val="accent4">
                <a:lumOff val="25000"/>
              </a:schemeClr>
            </a:solidFill>
            <a:miter/>
            <a:tailEnd type="triangle"/>
          </a:ln>
        </p:spPr>
        <p:txBody>
          <a:bodyPr tIns="91439" bIns="91439"/>
          <a:lstStyle/>
          <a:p>
            <a:pPr/>
          </a:p>
        </p:txBody>
      </p:sp>
      <p:sp>
        <p:nvSpPr>
          <p:cNvPr id="221" name="Line"/>
          <p:cNvSpPr/>
          <p:nvPr/>
        </p:nvSpPr>
        <p:spPr>
          <a:xfrm flipV="1">
            <a:off x="3434826" y="3676969"/>
            <a:ext cx="1" cy="506225"/>
          </a:xfrm>
          <a:prstGeom prst="line">
            <a:avLst/>
          </a:prstGeom>
          <a:ln w="50800">
            <a:solidFill>
              <a:schemeClr val="accent4">
                <a:lumOff val="25000"/>
              </a:schemeClr>
            </a:solidFill>
            <a:miter/>
            <a:tailEnd type="triangle"/>
          </a:ln>
        </p:spPr>
        <p:txBody>
          <a:bodyPr tIns="91439" bIns="91439"/>
          <a:lstStyle/>
          <a:p>
            <a:pPr/>
          </a:p>
        </p:txBody>
      </p:sp>
      <p:sp>
        <p:nvSpPr>
          <p:cNvPr id="222" name="Line"/>
          <p:cNvSpPr/>
          <p:nvPr/>
        </p:nvSpPr>
        <p:spPr>
          <a:xfrm flipV="1">
            <a:off x="4756674" y="4096899"/>
            <a:ext cx="1" cy="312448"/>
          </a:xfrm>
          <a:prstGeom prst="line">
            <a:avLst/>
          </a:prstGeom>
          <a:ln w="50800">
            <a:solidFill>
              <a:schemeClr val="accent4">
                <a:lumOff val="25000"/>
              </a:schemeClr>
            </a:solidFill>
            <a:miter/>
            <a:tailEnd type="triangle"/>
          </a:ln>
        </p:spPr>
        <p:txBody>
          <a:bodyPr tIns="91439" bIns="91439"/>
          <a:lstStyle/>
          <a:p>
            <a:pPr/>
          </a:p>
        </p:txBody>
      </p:sp>
      <p:sp>
        <p:nvSpPr>
          <p:cNvPr id="223" name="Line"/>
          <p:cNvSpPr/>
          <p:nvPr/>
        </p:nvSpPr>
        <p:spPr>
          <a:xfrm flipV="1">
            <a:off x="6040794" y="4598462"/>
            <a:ext cx="1" cy="767944"/>
          </a:xfrm>
          <a:prstGeom prst="line">
            <a:avLst/>
          </a:prstGeom>
          <a:ln w="50800">
            <a:solidFill>
              <a:schemeClr val="accent4">
                <a:lumOff val="25000"/>
              </a:schemeClr>
            </a:solidFill>
            <a:miter/>
            <a:tailEnd type="triangle"/>
          </a:ln>
        </p:spPr>
        <p:txBody>
          <a:bodyPr tIns="91439" bIns="91439"/>
          <a:lstStyle/>
          <a:p>
            <a:pPr/>
          </a:p>
        </p:txBody>
      </p:sp>
      <p:sp>
        <p:nvSpPr>
          <p:cNvPr id="224" name="Line"/>
          <p:cNvSpPr/>
          <p:nvPr/>
        </p:nvSpPr>
        <p:spPr>
          <a:xfrm flipV="1">
            <a:off x="7349305" y="5413654"/>
            <a:ext cx="1" cy="1680355"/>
          </a:xfrm>
          <a:prstGeom prst="line">
            <a:avLst/>
          </a:prstGeom>
          <a:ln w="50800">
            <a:solidFill>
              <a:schemeClr val="accent4">
                <a:lumOff val="25000"/>
              </a:schemeClr>
            </a:solidFill>
            <a:miter/>
            <a:tailEnd type="triangle"/>
          </a:ln>
        </p:spPr>
        <p:txBody>
          <a:bodyPr tIns="91439" bIns="91439"/>
          <a:lstStyle/>
          <a:p>
            <a:pPr/>
          </a:p>
        </p:txBody>
      </p:sp>
      <p:sp>
        <p:nvSpPr>
          <p:cNvPr id="225" name="Line"/>
          <p:cNvSpPr/>
          <p:nvPr/>
        </p:nvSpPr>
        <p:spPr>
          <a:xfrm flipV="1">
            <a:off x="8020308" y="5586135"/>
            <a:ext cx="1" cy="767943"/>
          </a:xfrm>
          <a:prstGeom prst="line">
            <a:avLst/>
          </a:prstGeom>
          <a:ln w="50800">
            <a:solidFill>
              <a:schemeClr val="accent4">
                <a:lumOff val="25000"/>
              </a:schemeClr>
            </a:solidFill>
            <a:miter/>
            <a:tailEnd type="triangle"/>
          </a:ln>
        </p:spPr>
        <p:txBody>
          <a:bodyPr tIns="91439" bIns="91439"/>
          <a:lstStyle/>
          <a:p>
            <a:pPr/>
          </a:p>
        </p:txBody>
      </p:sp>
      <p:sp>
        <p:nvSpPr>
          <p:cNvPr id="226" name="Line"/>
          <p:cNvSpPr/>
          <p:nvPr/>
        </p:nvSpPr>
        <p:spPr>
          <a:xfrm flipV="1">
            <a:off x="9980302" y="6474028"/>
            <a:ext cx="1" cy="767944"/>
          </a:xfrm>
          <a:prstGeom prst="line">
            <a:avLst/>
          </a:prstGeom>
          <a:ln w="50800">
            <a:solidFill>
              <a:schemeClr val="accent4">
                <a:lumOff val="25000"/>
              </a:schemeClr>
            </a:solidFill>
            <a:miter/>
            <a:tailEnd type="triangle"/>
          </a:ln>
        </p:spPr>
        <p:txBody>
          <a:bodyPr tIns="91439" bIns="91439"/>
          <a:lstStyle/>
          <a:p>
            <a:pPr/>
          </a:p>
        </p:txBody>
      </p:sp>
      <p:sp>
        <p:nvSpPr>
          <p:cNvPr id="227" name="Line"/>
          <p:cNvSpPr/>
          <p:nvPr/>
        </p:nvSpPr>
        <p:spPr>
          <a:xfrm flipV="1">
            <a:off x="5379324" y="4348453"/>
            <a:ext cx="1" cy="312448"/>
          </a:xfrm>
          <a:prstGeom prst="line">
            <a:avLst/>
          </a:prstGeom>
          <a:ln w="50800">
            <a:solidFill>
              <a:schemeClr val="accent4">
                <a:lumOff val="25000"/>
              </a:schemeClr>
            </a:solidFill>
            <a:miter/>
            <a:tailEnd type="triangle"/>
          </a:ln>
        </p:spPr>
        <p:txBody>
          <a:bodyPr tIns="91439" bIns="9143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0"/>
                                        </p:tgtEl>
                                        <p:attrNameLst>
                                          <p:attrName>style.visibility</p:attrName>
                                        </p:attrNameLst>
                                      </p:cBhvr>
                                      <p:to>
                                        <p:strVal val="visible"/>
                                      </p:to>
                                    </p:set>
                                    <p:animEffect filter="wipe(left)" transition="in">
                                      <p:cBhvr>
                                        <p:cTn id="7" dur="1000"/>
                                        <p:tgtEl>
                                          <p:spTgt spid="220"/>
                                        </p:tgtEl>
                                      </p:cBhvr>
                                    </p:animEffect>
                                  </p:childTnLst>
                                </p:cTn>
                              </p:par>
                            </p:childTnLst>
                          </p:cTn>
                        </p:par>
                        <p:par>
                          <p:cTn id="8" fill="hold">
                            <p:stCondLst>
                              <p:cond delay="1000"/>
                            </p:stCondLst>
                            <p:childTnLst>
                              <p:par>
                                <p:cTn id="9" presetClass="entr" nodeType="afterEffect" presetSubtype="8" presetID="22" grpId="2" fill="hold">
                                  <p:stCondLst>
                                    <p:cond delay="0"/>
                                  </p:stCondLst>
                                  <p:iterate type="el" backwards="0">
                                    <p:tmAbs val="0"/>
                                  </p:iterate>
                                  <p:childTnLst>
                                    <p:set>
                                      <p:cBhvr>
                                        <p:cTn id="10" fill="hold"/>
                                        <p:tgtEl>
                                          <p:spTgt spid="221"/>
                                        </p:tgtEl>
                                        <p:attrNameLst>
                                          <p:attrName>style.visibility</p:attrName>
                                        </p:attrNameLst>
                                      </p:cBhvr>
                                      <p:to>
                                        <p:strVal val="visible"/>
                                      </p:to>
                                    </p:set>
                                    <p:animEffect filter="wipe(left)" transition="in">
                                      <p:cBhvr>
                                        <p:cTn id="11" dur="1000"/>
                                        <p:tgtEl>
                                          <p:spTgt spid="221"/>
                                        </p:tgtEl>
                                      </p:cBhvr>
                                    </p:animEffect>
                                  </p:childTnLst>
                                </p:cTn>
                              </p:par>
                            </p:childTnLst>
                          </p:cTn>
                        </p:par>
                        <p:par>
                          <p:cTn id="12" fill="hold">
                            <p:stCondLst>
                              <p:cond delay="2000"/>
                            </p:stCondLst>
                            <p:childTnLst>
                              <p:par>
                                <p:cTn id="13" presetClass="entr" nodeType="afterEffect" presetSubtype="8" presetID="22" grpId="3" fill="hold">
                                  <p:stCondLst>
                                    <p:cond delay="0"/>
                                  </p:stCondLst>
                                  <p:iterate type="el" backwards="0">
                                    <p:tmAbs val="0"/>
                                  </p:iterate>
                                  <p:childTnLst>
                                    <p:set>
                                      <p:cBhvr>
                                        <p:cTn id="14" fill="hold"/>
                                        <p:tgtEl>
                                          <p:spTgt spid="222"/>
                                        </p:tgtEl>
                                        <p:attrNameLst>
                                          <p:attrName>style.visibility</p:attrName>
                                        </p:attrNameLst>
                                      </p:cBhvr>
                                      <p:to>
                                        <p:strVal val="visible"/>
                                      </p:to>
                                    </p:set>
                                    <p:animEffect filter="wipe(left)" transition="in">
                                      <p:cBhvr>
                                        <p:cTn id="15" dur="1000"/>
                                        <p:tgtEl>
                                          <p:spTgt spid="222"/>
                                        </p:tgtEl>
                                      </p:cBhvr>
                                    </p:animEffect>
                                  </p:childTnLst>
                                </p:cTn>
                              </p:par>
                            </p:childTnLst>
                          </p:cTn>
                        </p:par>
                        <p:par>
                          <p:cTn id="16" fill="hold">
                            <p:stCondLst>
                              <p:cond delay="3000"/>
                            </p:stCondLst>
                            <p:childTnLst>
                              <p:par>
                                <p:cTn id="17" presetClass="entr" nodeType="afterEffect" presetSubtype="8" presetID="22" grpId="4" fill="hold">
                                  <p:stCondLst>
                                    <p:cond delay="0"/>
                                  </p:stCondLst>
                                  <p:iterate type="el" backwards="0">
                                    <p:tmAbs val="0"/>
                                  </p:iterate>
                                  <p:childTnLst>
                                    <p:set>
                                      <p:cBhvr>
                                        <p:cTn id="18" fill="hold"/>
                                        <p:tgtEl>
                                          <p:spTgt spid="227"/>
                                        </p:tgtEl>
                                        <p:attrNameLst>
                                          <p:attrName>style.visibility</p:attrName>
                                        </p:attrNameLst>
                                      </p:cBhvr>
                                      <p:to>
                                        <p:strVal val="visible"/>
                                      </p:to>
                                    </p:set>
                                    <p:animEffect filter="wipe(left)" transition="in">
                                      <p:cBhvr>
                                        <p:cTn id="19" dur="1000"/>
                                        <p:tgtEl>
                                          <p:spTgt spid="227"/>
                                        </p:tgtEl>
                                      </p:cBhvr>
                                    </p:animEffect>
                                  </p:childTnLst>
                                </p:cTn>
                              </p:par>
                            </p:childTnLst>
                          </p:cTn>
                        </p:par>
                        <p:par>
                          <p:cTn id="20" fill="hold">
                            <p:stCondLst>
                              <p:cond delay="4000"/>
                            </p:stCondLst>
                            <p:childTnLst>
                              <p:par>
                                <p:cTn id="21" presetClass="entr" nodeType="afterEffect" presetSubtype="8" presetID="22" grpId="5" fill="hold">
                                  <p:stCondLst>
                                    <p:cond delay="0"/>
                                  </p:stCondLst>
                                  <p:iterate type="el" backwards="0">
                                    <p:tmAbs val="0"/>
                                  </p:iterate>
                                  <p:childTnLst>
                                    <p:set>
                                      <p:cBhvr>
                                        <p:cTn id="22" fill="hold"/>
                                        <p:tgtEl>
                                          <p:spTgt spid="223"/>
                                        </p:tgtEl>
                                        <p:attrNameLst>
                                          <p:attrName>style.visibility</p:attrName>
                                        </p:attrNameLst>
                                      </p:cBhvr>
                                      <p:to>
                                        <p:strVal val="visible"/>
                                      </p:to>
                                    </p:set>
                                    <p:animEffect filter="wipe(left)" transition="in">
                                      <p:cBhvr>
                                        <p:cTn id="23" dur="1000"/>
                                        <p:tgtEl>
                                          <p:spTgt spid="223"/>
                                        </p:tgtEl>
                                      </p:cBhvr>
                                    </p:animEffect>
                                  </p:childTnLst>
                                </p:cTn>
                              </p:par>
                            </p:childTnLst>
                          </p:cTn>
                        </p:par>
                        <p:par>
                          <p:cTn id="24" fill="hold">
                            <p:stCondLst>
                              <p:cond delay="5000"/>
                            </p:stCondLst>
                            <p:childTnLst>
                              <p:par>
                                <p:cTn id="25" presetClass="entr" nodeType="afterEffect" presetSubtype="8" presetID="22" grpId="6" fill="hold">
                                  <p:stCondLst>
                                    <p:cond delay="0"/>
                                  </p:stCondLst>
                                  <p:iterate type="el" backwards="0">
                                    <p:tmAbs val="0"/>
                                  </p:iterate>
                                  <p:childTnLst>
                                    <p:set>
                                      <p:cBhvr>
                                        <p:cTn id="26" fill="hold"/>
                                        <p:tgtEl>
                                          <p:spTgt spid="224"/>
                                        </p:tgtEl>
                                        <p:attrNameLst>
                                          <p:attrName>style.visibility</p:attrName>
                                        </p:attrNameLst>
                                      </p:cBhvr>
                                      <p:to>
                                        <p:strVal val="visible"/>
                                      </p:to>
                                    </p:set>
                                    <p:animEffect filter="wipe(left)" transition="in">
                                      <p:cBhvr>
                                        <p:cTn id="27" dur="1000"/>
                                        <p:tgtEl>
                                          <p:spTgt spid="224"/>
                                        </p:tgtEl>
                                      </p:cBhvr>
                                    </p:animEffect>
                                  </p:childTnLst>
                                </p:cTn>
                              </p:par>
                            </p:childTnLst>
                          </p:cTn>
                        </p:par>
                        <p:par>
                          <p:cTn id="28" fill="hold">
                            <p:stCondLst>
                              <p:cond delay="6000"/>
                            </p:stCondLst>
                            <p:childTnLst>
                              <p:par>
                                <p:cTn id="29" presetClass="entr" nodeType="afterEffect" presetSubtype="8" presetID="22" grpId="7" fill="hold">
                                  <p:stCondLst>
                                    <p:cond delay="0"/>
                                  </p:stCondLst>
                                  <p:iterate type="el" backwards="0">
                                    <p:tmAbs val="0"/>
                                  </p:iterate>
                                  <p:childTnLst>
                                    <p:set>
                                      <p:cBhvr>
                                        <p:cTn id="30" fill="hold"/>
                                        <p:tgtEl>
                                          <p:spTgt spid="225"/>
                                        </p:tgtEl>
                                        <p:attrNameLst>
                                          <p:attrName>style.visibility</p:attrName>
                                        </p:attrNameLst>
                                      </p:cBhvr>
                                      <p:to>
                                        <p:strVal val="visible"/>
                                      </p:to>
                                    </p:set>
                                    <p:animEffect filter="wipe(left)" transition="in">
                                      <p:cBhvr>
                                        <p:cTn id="31" dur="1000"/>
                                        <p:tgtEl>
                                          <p:spTgt spid="225"/>
                                        </p:tgtEl>
                                      </p:cBhvr>
                                    </p:animEffect>
                                  </p:childTnLst>
                                </p:cTn>
                              </p:par>
                            </p:childTnLst>
                          </p:cTn>
                        </p:par>
                        <p:par>
                          <p:cTn id="32" fill="hold">
                            <p:stCondLst>
                              <p:cond delay="7000"/>
                            </p:stCondLst>
                            <p:childTnLst>
                              <p:par>
                                <p:cTn id="33" presetClass="entr" nodeType="afterEffect" presetSubtype="8" presetID="22" grpId="8" fill="hold">
                                  <p:stCondLst>
                                    <p:cond delay="0"/>
                                  </p:stCondLst>
                                  <p:iterate type="el" backwards="0">
                                    <p:tmAbs val="0"/>
                                  </p:iterate>
                                  <p:childTnLst>
                                    <p:set>
                                      <p:cBhvr>
                                        <p:cTn id="34" fill="hold"/>
                                        <p:tgtEl>
                                          <p:spTgt spid="226"/>
                                        </p:tgtEl>
                                        <p:attrNameLst>
                                          <p:attrName>style.visibility</p:attrName>
                                        </p:attrNameLst>
                                      </p:cBhvr>
                                      <p:to>
                                        <p:strVal val="visible"/>
                                      </p:to>
                                    </p:set>
                                    <p:animEffect filter="wipe(left)" transition="in">
                                      <p:cBhvr>
                                        <p:cTn id="35"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1"/>
      <p:bldP build="whole" bldLvl="1" animBg="1" rev="0" advAuto="0" spid="226" grpId="8"/>
      <p:bldP build="whole" bldLvl="1" animBg="1" rev="0" advAuto="0" spid="227" grpId="4"/>
      <p:bldP build="whole" bldLvl="1" animBg="1" rev="0" advAuto="0" spid="223" grpId="5"/>
      <p:bldP build="whole" bldLvl="1" animBg="1" rev="0" advAuto="0" spid="222" grpId="3"/>
      <p:bldP build="whole" bldLvl="1" animBg="1" rev="0" advAuto="0" spid="221" grpId="2"/>
      <p:bldP build="whole" bldLvl="1" animBg="1" rev="0" advAuto="0" spid="224" grpId="6"/>
      <p:bldP build="whole" bldLvl="1" animBg="1" rev="0" advAuto="0" spid="225" grpId="7"/>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