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6858000" cy="9144000"/>
  <p:embeddedFontLst>
    <p:embeddedFont>
      <p:font typeface="Play"/>
      <p:regular r:id="rId33"/>
      <p:bold r:id="rId34"/>
    </p:embeddedFont>
    <p:embeddedFont>
      <p:font typeface="Robo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i+7+T5sUqnd4r6dF8qaYdM8/Um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4E8F8B-79FD-471C-862B-BB1397C8763B}">
  <a:tblStyle styleId="{D34E8F8B-79FD-471C-862B-BB1397C876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lay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regular.fntdata"/><Relationship Id="rId12" Type="http://schemas.openxmlformats.org/officeDocument/2006/relationships/slide" Target="slides/slide6.xml"/><Relationship Id="rId34" Type="http://schemas.openxmlformats.org/officeDocument/2006/relationships/font" Target="fonts/Play-bold.fntdata"/><Relationship Id="rId15" Type="http://schemas.openxmlformats.org/officeDocument/2006/relationships/slide" Target="slides/slide9.xml"/><Relationship Id="rId37" Type="http://schemas.openxmlformats.org/officeDocument/2006/relationships/font" Target="fonts/Roboto-italic.fntdata"/><Relationship Id="rId14" Type="http://schemas.openxmlformats.org/officeDocument/2006/relationships/slide" Target="slides/slide8.xml"/><Relationship Id="rId36" Type="http://schemas.openxmlformats.org/officeDocument/2006/relationships/font" Target="fonts/Roboto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3d5d0e22b3_1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3d5d0e22b3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33d5d0e22b3_1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3d689a510e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33d689a510e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b4957d258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33b4957d258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33b4957d258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b68fb6dc1_0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33b68fb6dc1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g33b68fb6dc1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d5d0e22b3_0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33d5d0e22b3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g33d5d0e22b3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3d5d0e22b3_0_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33d5d0e22b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33d5d0e22b3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d5d0e22b3_0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33d5d0e22b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33d5d0e22b3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43da231e8d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343da231e8d_0_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43d7a13bd2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g343d7a13bd2_0_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43da231e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g343da231e8d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3dfaea0812_1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https://survey.research.carleton.edu/jfe/form/SV_cHoc3INwVFKURme</a:t>
            </a:r>
            <a:endParaRPr/>
          </a:p>
        </p:txBody>
      </p:sp>
      <p:sp>
        <p:nvSpPr>
          <p:cNvPr id="396" name="Google Shape;396;g33dfaea0812_11_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b68fb6dc1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33b68fb6dc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33b68fb6dc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6c108f644f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g36c108f644f_0_1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c108f644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g36c108f644f_0_1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6c3ecd985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g36c3ecd9855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c3ecd985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36c3ecd9855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F5F5F5">
            <a:alpha val="44705"/>
          </a:srgbClr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7"/>
          <p:cNvSpPr/>
          <p:nvPr/>
        </p:nvSpPr>
        <p:spPr>
          <a:xfrm>
            <a:off x="12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 txBox="1"/>
          <p:nvPr>
            <p:ph type="ctr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27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7"/>
          <p:cNvCxnSpPr/>
          <p:nvPr/>
        </p:nvCxnSpPr>
        <p:spPr>
          <a:xfrm>
            <a:off x="905744" y="434340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c108f644f_0_377"/>
          <p:cNvSpPr txBox="1"/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36c108f644f_0_377"/>
          <p:cNvSpPr txBox="1"/>
          <p:nvPr>
            <p:ph idx="1" type="subTitle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135" name="Google Shape;135;g36c108f644f_0_37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36c108f644f_0_37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36c108f644f_0_37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c108f644f_0_38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36c108f644f_0_383"/>
          <p:cNvSpPr txBox="1"/>
          <p:nvPr>
            <p:ph idx="1" type="body"/>
          </p:nvPr>
        </p:nvSpPr>
        <p:spPr>
          <a:xfrm>
            <a:off x="628650" y="182562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g36c108f644f_0_38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36c108f644f_0_38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36c108f644f_0_38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c108f644f_0_389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36c108f644f_0_38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36c108f644f_0_38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36c108f644f_0_38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c108f644f_0_394"/>
          <p:cNvSpPr txBox="1"/>
          <p:nvPr>
            <p:ph type="title"/>
          </p:nvPr>
        </p:nvSpPr>
        <p:spPr>
          <a:xfrm>
            <a:off x="623887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36c108f644f_0_394"/>
          <p:cNvSpPr txBox="1"/>
          <p:nvPr>
            <p:ph idx="1" type="body"/>
          </p:nvPr>
        </p:nvSpPr>
        <p:spPr>
          <a:xfrm>
            <a:off x="623887" y="4589464"/>
            <a:ext cx="7886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35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52" name="Google Shape;152;g36c108f644f_0_39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36c108f644f_0_39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36c108f644f_0_39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c108f644f_0_400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36c108f644f_0_400"/>
          <p:cNvSpPr txBox="1"/>
          <p:nvPr>
            <p:ph idx="1" type="body"/>
          </p:nvPr>
        </p:nvSpPr>
        <p:spPr>
          <a:xfrm>
            <a:off x="628650" y="1825624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g36c108f644f_0_400"/>
          <p:cNvSpPr txBox="1"/>
          <p:nvPr>
            <p:ph idx="2" type="body"/>
          </p:nvPr>
        </p:nvSpPr>
        <p:spPr>
          <a:xfrm>
            <a:off x="4629150" y="1825624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g36c108f644f_0_40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36c108f644f_0_40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36c108f644f_0_40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c108f644f_0_407"/>
          <p:cNvSpPr txBox="1"/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36c108f644f_0_407"/>
          <p:cNvSpPr txBox="1"/>
          <p:nvPr>
            <p:ph idx="1" type="body"/>
          </p:nvPr>
        </p:nvSpPr>
        <p:spPr>
          <a:xfrm>
            <a:off x="629842" y="1681163"/>
            <a:ext cx="38682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165" name="Google Shape;165;g36c108f644f_0_407"/>
          <p:cNvSpPr txBox="1"/>
          <p:nvPr>
            <p:ph idx="2" type="body"/>
          </p:nvPr>
        </p:nvSpPr>
        <p:spPr>
          <a:xfrm>
            <a:off x="629842" y="2505075"/>
            <a:ext cx="38682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g36c108f644f_0_407"/>
          <p:cNvSpPr txBox="1"/>
          <p:nvPr>
            <p:ph idx="3" type="body"/>
          </p:nvPr>
        </p:nvSpPr>
        <p:spPr>
          <a:xfrm>
            <a:off x="4629150" y="1681163"/>
            <a:ext cx="38874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200"/>
            </a:lvl9pPr>
          </a:lstStyle>
          <a:p/>
        </p:txBody>
      </p:sp>
      <p:sp>
        <p:nvSpPr>
          <p:cNvPr id="167" name="Google Shape;167;g36c108f644f_0_407"/>
          <p:cNvSpPr txBox="1"/>
          <p:nvPr>
            <p:ph idx="4" type="body"/>
          </p:nvPr>
        </p:nvSpPr>
        <p:spPr>
          <a:xfrm>
            <a:off x="4629150" y="2505075"/>
            <a:ext cx="38874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g36c108f644f_0_40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36c108f644f_0_40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36c108f644f_0_40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c108f644f_0_41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36c108f644f_0_41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36c108f644f_0_41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c108f644f_0_420"/>
          <p:cNvSpPr txBox="1"/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36c108f644f_0_420"/>
          <p:cNvSpPr txBox="1"/>
          <p:nvPr>
            <p:ph idx="1" type="body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indent="-4064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indent="-3810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indent="-355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indent="-355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indent="-355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indent="-355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indent="-355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indent="-355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/>
        </p:txBody>
      </p:sp>
      <p:sp>
        <p:nvSpPr>
          <p:cNvPr id="178" name="Google Shape;178;g36c108f644f_0_42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  <p:sp>
        <p:nvSpPr>
          <p:cNvPr id="179" name="Google Shape;179;g36c108f644f_0_42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g36c108f644f_0_42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36c108f644f_0_42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c108f644f_0_427"/>
          <p:cNvSpPr txBox="1"/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36c108f644f_0_427"/>
          <p:cNvSpPr/>
          <p:nvPr>
            <p:ph idx="2" type="pic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g36c108f644f_0_427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  <p:sp>
        <p:nvSpPr>
          <p:cNvPr id="186" name="Google Shape;186;g36c108f644f_0_42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g36c108f644f_0_42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36c108f644f_0_42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6c108f644f_0_434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g36c108f644f_0_434"/>
          <p:cNvSpPr txBox="1"/>
          <p:nvPr>
            <p:ph idx="1" type="body"/>
          </p:nvPr>
        </p:nvSpPr>
        <p:spPr>
          <a:xfrm rot="5400000">
            <a:off x="2396400" y="57874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g36c108f644f_0_43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g36c108f644f_0_43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g36c108f644f_0_43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6c108f644f_0_440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36c108f644f_0_440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g36c108f644f_0_44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g36c108f644f_0_44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g36c108f644f_0_44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bg>
      <p:bgPr>
        <a:solidFill>
          <a:srgbClr val="F5F5F5">
            <a:alpha val="44705"/>
          </a:srgbClr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9"/>
          <p:cNvSpPr/>
          <p:nvPr/>
        </p:nvSpPr>
        <p:spPr>
          <a:xfrm>
            <a:off x="12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9"/>
          <p:cNvSpPr txBox="1"/>
          <p:nvPr>
            <p:ph type="title"/>
          </p:nvPr>
        </p:nvSpPr>
        <p:spPr>
          <a:xfrm rot="5400000">
            <a:off x="4649551" y="2306502"/>
            <a:ext cx="5760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" type="body"/>
          </p:nvPr>
        </p:nvSpPr>
        <p:spPr>
          <a:xfrm rot="5400000">
            <a:off x="648975" y="391901"/>
            <a:ext cx="5760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" type="body"/>
          </p:nvPr>
        </p:nvSpPr>
        <p:spPr>
          <a:xfrm rot="5400000">
            <a:off x="2583210" y="85485"/>
            <a:ext cx="40233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rgbClr val="F5F5F5">
            <a:alpha val="44705"/>
          </a:srgbClr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/>
          <p:nvPr/>
        </p:nvSpPr>
        <p:spPr>
          <a:xfrm>
            <a:off x="2382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/>
          <p:nvPr/>
        </p:nvSpPr>
        <p:spPr>
          <a:xfrm>
            <a:off x="12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0"/>
          <p:cNvSpPr txBox="1"/>
          <p:nvPr>
            <p:ph type="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30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30"/>
          <p:cNvCxnSpPr/>
          <p:nvPr/>
        </p:nvCxnSpPr>
        <p:spPr>
          <a:xfrm>
            <a:off x="905744" y="4343400"/>
            <a:ext cx="74067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rgbClr val="F5F5F5">
            <a:alpha val="44705"/>
          </a:srgbClr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/>
          <p:nvPr/>
        </p:nvSpPr>
        <p:spPr>
          <a:xfrm>
            <a:off x="13" y="0"/>
            <a:ext cx="3038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1"/>
          <p:cNvSpPr/>
          <p:nvPr/>
        </p:nvSpPr>
        <p:spPr>
          <a:xfrm>
            <a:off x="303005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1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3600450" y="731520"/>
            <a:ext cx="48693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342900" y="2926080"/>
            <a:ext cx="24003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349134" y="6459786"/>
            <a:ext cx="196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3600450" y="6459786"/>
            <a:ext cx="348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solidFill>
          <a:srgbClr val="F5F5F5">
            <a:alpha val="44705"/>
          </a:srgbClr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/>
          <p:nvPr/>
        </p:nvSpPr>
        <p:spPr>
          <a:xfrm>
            <a:off x="0" y="4953000"/>
            <a:ext cx="91416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2"/>
          <p:cNvSpPr/>
          <p:nvPr/>
        </p:nvSpPr>
        <p:spPr>
          <a:xfrm>
            <a:off x="12" y="491507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2"/>
          <p:cNvSpPr txBox="1"/>
          <p:nvPr>
            <p:ph type="title"/>
          </p:nvPr>
        </p:nvSpPr>
        <p:spPr>
          <a:xfrm>
            <a:off x="822960" y="5074920"/>
            <a:ext cx="75852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/>
          <p:nvPr>
            <p:ph idx="2" type="pic"/>
          </p:nvPr>
        </p:nvSpPr>
        <p:spPr>
          <a:xfrm>
            <a:off x="12" y="0"/>
            <a:ext cx="9144000" cy="4915200"/>
          </a:xfrm>
          <a:prstGeom prst="rect">
            <a:avLst/>
          </a:prstGeom>
          <a:solidFill>
            <a:srgbClr val="D7D0C0"/>
          </a:solidFill>
          <a:ln>
            <a:noFill/>
          </a:ln>
        </p:spPr>
      </p:sp>
      <p:sp>
        <p:nvSpPr>
          <p:cNvPr id="70" name="Google Shape;70;p32"/>
          <p:cNvSpPr txBox="1"/>
          <p:nvPr>
            <p:ph idx="1" type="body"/>
          </p:nvPr>
        </p:nvSpPr>
        <p:spPr>
          <a:xfrm>
            <a:off x="822960" y="5907024"/>
            <a:ext cx="75894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section dividers">
  <p:cSld name="CUSTOM_1_1_1_1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b734337c2_11_495"/>
          <p:cNvSpPr txBox="1"/>
          <p:nvPr>
            <p:ph idx="1" type="subTitle"/>
          </p:nvPr>
        </p:nvSpPr>
        <p:spPr>
          <a:xfrm rot="-5400000">
            <a:off x="8472325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33b734337c2_11_495"/>
          <p:cNvSpPr txBox="1"/>
          <p:nvPr>
            <p:ph idx="2" type="subTitle"/>
          </p:nvPr>
        </p:nvSpPr>
        <p:spPr>
          <a:xfrm rot="-5400000">
            <a:off x="7925725" y="3301100"/>
            <a:ext cx="2190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33b734337c2_11_495"/>
          <p:cNvSpPr txBox="1"/>
          <p:nvPr>
            <p:ph idx="3" type="subTitle"/>
          </p:nvPr>
        </p:nvSpPr>
        <p:spPr>
          <a:xfrm rot="-5400000">
            <a:off x="8423425" y="525767"/>
            <a:ext cx="1194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33b734337c2_11_495"/>
          <p:cNvSpPr txBox="1"/>
          <p:nvPr>
            <p:ph idx="4" type="subTitle"/>
          </p:nvPr>
        </p:nvSpPr>
        <p:spPr>
          <a:xfrm rot="-5400000">
            <a:off x="8208133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33b734337c2_11_495"/>
          <p:cNvSpPr txBox="1"/>
          <p:nvPr>
            <p:ph idx="5" type="subTitle"/>
          </p:nvPr>
        </p:nvSpPr>
        <p:spPr>
          <a:xfrm rot="-5400000">
            <a:off x="7663754" y="3301100"/>
            <a:ext cx="2190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33b734337c2_11_495"/>
          <p:cNvSpPr txBox="1"/>
          <p:nvPr>
            <p:ph idx="6" type="subTitle"/>
          </p:nvPr>
        </p:nvSpPr>
        <p:spPr>
          <a:xfrm rot="-5400000">
            <a:off x="8159083" y="525767"/>
            <a:ext cx="1194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g33b734337c2_11_495"/>
          <p:cNvSpPr txBox="1"/>
          <p:nvPr>
            <p:ph idx="7" type="subTitle"/>
          </p:nvPr>
        </p:nvSpPr>
        <p:spPr>
          <a:xfrm rot="-5400000">
            <a:off x="882192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33b734337c2_11_495"/>
          <p:cNvSpPr txBox="1"/>
          <p:nvPr>
            <p:ph idx="8" type="subTitle"/>
          </p:nvPr>
        </p:nvSpPr>
        <p:spPr>
          <a:xfrm rot="-5400000">
            <a:off x="833292" y="525767"/>
            <a:ext cx="1194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33b734337c2_11_495"/>
          <p:cNvSpPr txBox="1"/>
          <p:nvPr>
            <p:ph idx="9" type="subTitle"/>
          </p:nvPr>
        </p:nvSpPr>
        <p:spPr>
          <a:xfrm rot="-5400000">
            <a:off x="344846" y="3299300"/>
            <a:ext cx="21903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g33b734337c2_11_495"/>
          <p:cNvSpPr txBox="1"/>
          <p:nvPr>
            <p:ph idx="13" type="subTitle"/>
          </p:nvPr>
        </p:nvSpPr>
        <p:spPr>
          <a:xfrm rot="-5400000">
            <a:off x="-420600" y="481267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g33b734337c2_11_495"/>
          <p:cNvSpPr txBox="1"/>
          <p:nvPr>
            <p:ph idx="14" type="subTitle"/>
          </p:nvPr>
        </p:nvSpPr>
        <p:spPr>
          <a:xfrm rot="-5400000">
            <a:off x="-420600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33b734337c2_11_495"/>
          <p:cNvSpPr txBox="1"/>
          <p:nvPr>
            <p:ph idx="15" type="subTitle"/>
          </p:nvPr>
        </p:nvSpPr>
        <p:spPr>
          <a:xfrm rot="-5400000">
            <a:off x="-160200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g33b734337c2_11_495"/>
          <p:cNvSpPr txBox="1"/>
          <p:nvPr>
            <p:ph idx="16" type="subTitle"/>
          </p:nvPr>
        </p:nvSpPr>
        <p:spPr>
          <a:xfrm rot="-5400000">
            <a:off x="-159900" y="480767"/>
            <a:ext cx="10965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33b734337c2_11_495"/>
          <p:cNvSpPr txBox="1"/>
          <p:nvPr>
            <p:ph idx="17" type="subTitle"/>
          </p:nvPr>
        </p:nvSpPr>
        <p:spPr>
          <a:xfrm rot="-5400000">
            <a:off x="89142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33b734337c2_11_495"/>
          <p:cNvSpPr txBox="1"/>
          <p:nvPr>
            <p:ph idx="18" type="subTitle"/>
          </p:nvPr>
        </p:nvSpPr>
        <p:spPr>
          <a:xfrm rot="-5400000">
            <a:off x="40242" y="533167"/>
            <a:ext cx="1194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33b734337c2_11_495"/>
          <p:cNvSpPr txBox="1"/>
          <p:nvPr>
            <p:ph idx="19" type="subTitle"/>
          </p:nvPr>
        </p:nvSpPr>
        <p:spPr>
          <a:xfrm rot="-5400000">
            <a:off x="376346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33b734337c2_11_495"/>
          <p:cNvSpPr txBox="1"/>
          <p:nvPr>
            <p:ph idx="20" type="subTitle"/>
          </p:nvPr>
        </p:nvSpPr>
        <p:spPr>
          <a:xfrm rot="-5400000">
            <a:off x="-181121" y="3291600"/>
            <a:ext cx="21945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33b734337c2_11_495"/>
          <p:cNvSpPr txBox="1"/>
          <p:nvPr>
            <p:ph idx="21" type="subTitle"/>
          </p:nvPr>
        </p:nvSpPr>
        <p:spPr>
          <a:xfrm rot="-5400000">
            <a:off x="327446" y="525767"/>
            <a:ext cx="1194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33b734337c2_11_495"/>
          <p:cNvSpPr txBox="1"/>
          <p:nvPr>
            <p:ph idx="22" type="subTitle"/>
          </p:nvPr>
        </p:nvSpPr>
        <p:spPr>
          <a:xfrm rot="-5400000">
            <a:off x="-968100" y="3301000"/>
            <a:ext cx="2192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33b734337c2_11_495"/>
          <p:cNvSpPr txBox="1"/>
          <p:nvPr>
            <p:ph idx="23" type="subTitle"/>
          </p:nvPr>
        </p:nvSpPr>
        <p:spPr>
          <a:xfrm rot="-5400000">
            <a:off x="-694875" y="3301100"/>
            <a:ext cx="2190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33b734337c2_11_495"/>
          <p:cNvSpPr txBox="1"/>
          <p:nvPr>
            <p:ph idx="24" type="subTitle"/>
          </p:nvPr>
        </p:nvSpPr>
        <p:spPr>
          <a:xfrm rot="-5400000">
            <a:off x="-445879" y="3301100"/>
            <a:ext cx="2190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33b734337c2_11_495"/>
          <p:cNvSpPr txBox="1"/>
          <p:nvPr>
            <p:ph idx="25" type="subTitle"/>
          </p:nvPr>
        </p:nvSpPr>
        <p:spPr>
          <a:xfrm rot="-5400000">
            <a:off x="623700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33b734337c2_11_495"/>
          <p:cNvSpPr txBox="1"/>
          <p:nvPr>
            <p:ph idx="26" type="subTitle"/>
          </p:nvPr>
        </p:nvSpPr>
        <p:spPr>
          <a:xfrm rot="-5400000">
            <a:off x="574800" y="525767"/>
            <a:ext cx="1194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33b734337c2_11_495"/>
          <p:cNvSpPr txBox="1"/>
          <p:nvPr>
            <p:ph idx="27" type="subTitle"/>
          </p:nvPr>
        </p:nvSpPr>
        <p:spPr>
          <a:xfrm rot="-5400000">
            <a:off x="76438" y="3299300"/>
            <a:ext cx="21903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orient="horz" pos="96">
          <p15:clr>
            <a:srgbClr val="E46962"/>
          </p15:clr>
        </p15:guide>
        <p15:guide id="3" orient="horz" pos="4224">
          <p15:clr>
            <a:srgbClr val="E46962"/>
          </p15:clr>
        </p15:guide>
        <p15:guide id="4" pos="4637">
          <p15:clr>
            <a:srgbClr val="E46962"/>
          </p15:clr>
        </p15:guide>
        <p15:guide id="5" pos="4801">
          <p15:clr>
            <a:srgbClr val="E46962"/>
          </p15:clr>
        </p15:guide>
        <p15:guide id="6" pos="4965">
          <p15:clr>
            <a:srgbClr val="E46962"/>
          </p15:clr>
        </p15:guide>
        <p15:guide id="7" pos="5135">
          <p15:clr>
            <a:srgbClr val="E46962"/>
          </p15:clr>
        </p15:guide>
        <p15:guide id="8" pos="5291">
          <p15:clr>
            <a:srgbClr val="E46962"/>
          </p15:clr>
        </p15:guide>
        <p15:guide id="9" pos="5457">
          <p15:clr>
            <a:srgbClr val="E46962"/>
          </p15:clr>
        </p15:guide>
        <p15:guide id="10" pos="5606">
          <p15:clr>
            <a:srgbClr val="E46962"/>
          </p15:clr>
        </p15:guide>
        <p15:guide id="11" pos="328">
          <p15:clr>
            <a:srgbClr val="E46962"/>
          </p15:clr>
        </p15:guide>
        <p15:guide id="12" pos="492">
          <p15:clr>
            <a:srgbClr val="E46962"/>
          </p15:clr>
        </p15:guide>
        <p15:guide id="13" pos="656">
          <p15:clr>
            <a:srgbClr val="E46962"/>
          </p15:clr>
        </p15:guide>
        <p15:guide id="14" pos="81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ith section binding">
  <p:cSld name="CUSTOM_1_1_1_1_1_1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b734337c2_11_520"/>
          <p:cNvSpPr/>
          <p:nvPr/>
        </p:nvSpPr>
        <p:spPr>
          <a:xfrm>
            <a:off x="1818000" y="-44100"/>
            <a:ext cx="7326300" cy="693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33b734337c2_11_520"/>
          <p:cNvSpPr txBox="1"/>
          <p:nvPr>
            <p:ph type="title"/>
          </p:nvPr>
        </p:nvSpPr>
        <p:spPr>
          <a:xfrm>
            <a:off x="2338150" y="152400"/>
            <a:ext cx="6442800" cy="333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33b734337c2_11_520"/>
          <p:cNvSpPr txBox="1"/>
          <p:nvPr>
            <p:ph idx="1" type="subTitle"/>
          </p:nvPr>
        </p:nvSpPr>
        <p:spPr>
          <a:xfrm rot="-5400000">
            <a:off x="882192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33b734337c2_11_520"/>
          <p:cNvSpPr txBox="1"/>
          <p:nvPr>
            <p:ph idx="2" type="subTitle"/>
          </p:nvPr>
        </p:nvSpPr>
        <p:spPr>
          <a:xfrm rot="-5400000">
            <a:off x="833292" y="525767"/>
            <a:ext cx="1194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33b734337c2_11_520"/>
          <p:cNvSpPr txBox="1"/>
          <p:nvPr>
            <p:ph idx="3" type="subTitle"/>
          </p:nvPr>
        </p:nvSpPr>
        <p:spPr>
          <a:xfrm rot="-5400000">
            <a:off x="344846" y="3299300"/>
            <a:ext cx="21903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33b734337c2_11_520"/>
          <p:cNvSpPr txBox="1"/>
          <p:nvPr>
            <p:ph idx="4" type="subTitle"/>
          </p:nvPr>
        </p:nvSpPr>
        <p:spPr>
          <a:xfrm rot="-5400000">
            <a:off x="-420600" y="481267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33b734337c2_11_520"/>
          <p:cNvSpPr txBox="1"/>
          <p:nvPr>
            <p:ph idx="5" type="subTitle"/>
          </p:nvPr>
        </p:nvSpPr>
        <p:spPr>
          <a:xfrm rot="-5400000">
            <a:off x="-420600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33b734337c2_11_520"/>
          <p:cNvSpPr txBox="1"/>
          <p:nvPr>
            <p:ph idx="6" type="subTitle"/>
          </p:nvPr>
        </p:nvSpPr>
        <p:spPr>
          <a:xfrm rot="-5400000">
            <a:off x="-160200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33b734337c2_11_520"/>
          <p:cNvSpPr txBox="1"/>
          <p:nvPr>
            <p:ph idx="7" type="subTitle"/>
          </p:nvPr>
        </p:nvSpPr>
        <p:spPr>
          <a:xfrm rot="-5400000">
            <a:off x="-159900" y="480767"/>
            <a:ext cx="10965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33b734337c2_11_520"/>
          <p:cNvSpPr txBox="1"/>
          <p:nvPr>
            <p:ph idx="8" type="subTitle"/>
          </p:nvPr>
        </p:nvSpPr>
        <p:spPr>
          <a:xfrm rot="-5400000">
            <a:off x="89142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33b734337c2_11_520"/>
          <p:cNvSpPr txBox="1"/>
          <p:nvPr>
            <p:ph idx="9" type="subTitle"/>
          </p:nvPr>
        </p:nvSpPr>
        <p:spPr>
          <a:xfrm rot="-5400000">
            <a:off x="40242" y="533167"/>
            <a:ext cx="1194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33b734337c2_11_520"/>
          <p:cNvSpPr txBox="1"/>
          <p:nvPr>
            <p:ph idx="13" type="subTitle"/>
          </p:nvPr>
        </p:nvSpPr>
        <p:spPr>
          <a:xfrm rot="-5400000">
            <a:off x="376346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33b734337c2_11_520"/>
          <p:cNvSpPr txBox="1"/>
          <p:nvPr>
            <p:ph idx="14" type="subTitle"/>
          </p:nvPr>
        </p:nvSpPr>
        <p:spPr>
          <a:xfrm rot="-5400000">
            <a:off x="-181121" y="3291600"/>
            <a:ext cx="21945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33b734337c2_11_520"/>
          <p:cNvSpPr txBox="1"/>
          <p:nvPr>
            <p:ph idx="15" type="subTitle"/>
          </p:nvPr>
        </p:nvSpPr>
        <p:spPr>
          <a:xfrm rot="-5400000">
            <a:off x="327446" y="525767"/>
            <a:ext cx="1194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33b734337c2_11_520"/>
          <p:cNvSpPr txBox="1"/>
          <p:nvPr>
            <p:ph idx="16" type="subTitle"/>
          </p:nvPr>
        </p:nvSpPr>
        <p:spPr>
          <a:xfrm rot="-5400000">
            <a:off x="-968100" y="3301000"/>
            <a:ext cx="2192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33b734337c2_11_520"/>
          <p:cNvSpPr txBox="1"/>
          <p:nvPr>
            <p:ph idx="17" type="subTitle"/>
          </p:nvPr>
        </p:nvSpPr>
        <p:spPr>
          <a:xfrm rot="-5400000">
            <a:off x="-694875" y="3301100"/>
            <a:ext cx="2190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33b734337c2_11_520"/>
          <p:cNvSpPr txBox="1"/>
          <p:nvPr>
            <p:ph idx="18" type="subTitle"/>
          </p:nvPr>
        </p:nvSpPr>
        <p:spPr>
          <a:xfrm rot="-5400000">
            <a:off x="-445879" y="3301100"/>
            <a:ext cx="2190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33b734337c2_11_520"/>
          <p:cNvSpPr txBox="1"/>
          <p:nvPr>
            <p:ph idx="19" type="subTitle"/>
          </p:nvPr>
        </p:nvSpPr>
        <p:spPr>
          <a:xfrm rot="-5400000">
            <a:off x="623700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33b734337c2_11_520"/>
          <p:cNvSpPr txBox="1"/>
          <p:nvPr>
            <p:ph idx="20" type="subTitle"/>
          </p:nvPr>
        </p:nvSpPr>
        <p:spPr>
          <a:xfrm rot="-5400000">
            <a:off x="574800" y="525767"/>
            <a:ext cx="1194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33b734337c2_11_520"/>
          <p:cNvSpPr txBox="1"/>
          <p:nvPr>
            <p:ph idx="21" type="subTitle"/>
          </p:nvPr>
        </p:nvSpPr>
        <p:spPr>
          <a:xfrm rot="-5400000">
            <a:off x="76438" y="3299300"/>
            <a:ext cx="21903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g33b734337c2_11_520"/>
          <p:cNvSpPr txBox="1"/>
          <p:nvPr>
            <p:ph idx="22" type="subTitle"/>
          </p:nvPr>
        </p:nvSpPr>
        <p:spPr>
          <a:xfrm rot="-5400000">
            <a:off x="1141500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33b734337c2_11_520"/>
          <p:cNvSpPr txBox="1"/>
          <p:nvPr>
            <p:ph idx="23" type="subTitle"/>
          </p:nvPr>
        </p:nvSpPr>
        <p:spPr>
          <a:xfrm rot="-5400000">
            <a:off x="594900" y="3301100"/>
            <a:ext cx="2190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33b734337c2_11_520"/>
          <p:cNvSpPr txBox="1"/>
          <p:nvPr>
            <p:ph idx="24" type="subTitle"/>
          </p:nvPr>
        </p:nvSpPr>
        <p:spPr>
          <a:xfrm rot="-5400000">
            <a:off x="1092600" y="525767"/>
            <a:ext cx="1194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33b734337c2_11_520"/>
          <p:cNvSpPr txBox="1"/>
          <p:nvPr>
            <p:ph idx="25" type="subTitle"/>
          </p:nvPr>
        </p:nvSpPr>
        <p:spPr>
          <a:xfrm rot="-5400000">
            <a:off x="1413425" y="6127233"/>
            <a:ext cx="10971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33b734337c2_11_520"/>
          <p:cNvSpPr txBox="1"/>
          <p:nvPr>
            <p:ph idx="26" type="subTitle"/>
          </p:nvPr>
        </p:nvSpPr>
        <p:spPr>
          <a:xfrm rot="-5400000">
            <a:off x="866825" y="3301100"/>
            <a:ext cx="2190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33b734337c2_11_520"/>
          <p:cNvSpPr txBox="1"/>
          <p:nvPr>
            <p:ph idx="27" type="subTitle"/>
          </p:nvPr>
        </p:nvSpPr>
        <p:spPr>
          <a:xfrm rot="-5400000">
            <a:off x="1364525" y="525767"/>
            <a:ext cx="1194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150" lIns="91425" spcFirstLastPara="1" rIns="91425" wrap="square" tIns="73150">
            <a:noAutofit/>
          </a:bodyPr>
          <a:lstStyle>
            <a:lvl1pPr lvl="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2">
          <p15:clr>
            <a:srgbClr val="E46962"/>
          </p15:clr>
        </p15:guide>
        <p15:guide id="2" orient="horz" pos="96">
          <p15:clr>
            <a:srgbClr val="E46962"/>
          </p15:clr>
        </p15:guide>
        <p15:guide id="3" orient="horz" pos="4224">
          <p15:clr>
            <a:srgbClr val="E46962"/>
          </p15:clr>
        </p15:guide>
        <p15:guide id="4" pos="4637">
          <p15:clr>
            <a:srgbClr val="E46962"/>
          </p15:clr>
        </p15:guide>
        <p15:guide id="5" pos="4801">
          <p15:clr>
            <a:srgbClr val="E46962"/>
          </p15:clr>
        </p15:guide>
        <p15:guide id="6" pos="4965">
          <p15:clr>
            <a:srgbClr val="E46962"/>
          </p15:clr>
        </p15:guide>
        <p15:guide id="7" pos="5135">
          <p15:clr>
            <a:srgbClr val="E46962"/>
          </p15:clr>
        </p15:guide>
        <p15:guide id="8" pos="5291">
          <p15:clr>
            <a:srgbClr val="E46962"/>
          </p15:clr>
        </p15:guide>
        <p15:guide id="9" pos="5457">
          <p15:clr>
            <a:srgbClr val="E46962"/>
          </p15:clr>
        </p15:guide>
        <p15:guide id="10" pos="5606">
          <p15:clr>
            <a:srgbClr val="E46962"/>
          </p15:clr>
        </p15:guide>
        <p15:guide id="11" pos="328">
          <p15:clr>
            <a:srgbClr val="E46962"/>
          </p15:clr>
        </p15:guide>
        <p15:guide id="12" pos="492">
          <p15:clr>
            <a:srgbClr val="E46962"/>
          </p15:clr>
        </p15:guide>
        <p15:guide id="13" pos="656">
          <p15:clr>
            <a:srgbClr val="E46962"/>
          </p15:clr>
        </p15:guide>
        <p15:guide id="14" pos="812">
          <p15:clr>
            <a:srgbClr val="E46962"/>
          </p15:clr>
        </p15:guide>
        <p15:guide id="15" pos="985">
          <p15:clr>
            <a:srgbClr val="E46962"/>
          </p15:clr>
        </p15:guide>
        <p15:guide id="16" pos="155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>
            <a:alpha val="44705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6"/>
          <p:cNvSpPr/>
          <p:nvPr/>
        </p:nvSpPr>
        <p:spPr>
          <a:xfrm>
            <a:off x="0" y="6334315"/>
            <a:ext cx="9144000" cy="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6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" type="body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822961" y="6459786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7425344" y="6459786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26"/>
          <p:cNvCxnSpPr/>
          <p:nvPr/>
        </p:nvCxnSpPr>
        <p:spPr>
          <a:xfrm>
            <a:off x="895149" y="1737845"/>
            <a:ext cx="74751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c108f644f_0_37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g36c108f644f_0_371"/>
          <p:cNvSpPr txBox="1"/>
          <p:nvPr>
            <p:ph idx="1" type="body"/>
          </p:nvPr>
        </p:nvSpPr>
        <p:spPr>
          <a:xfrm>
            <a:off x="628650" y="182562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g36c108f644f_0_37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g36c108f644f_0_37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g36c108f644f_0_37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hyperlink" Target="https://www.nsf.gov/awardsearch/showAward?AWD_ID=1856040&amp;HistoricalAwards=false" TargetMode="External"/><Relationship Id="rId5" Type="http://schemas.openxmlformats.org/officeDocument/2006/relationships/hyperlink" Target="https://cris.nifa.usda.gov/cgi-bin/starfinder/0?path=fastlink1.txt&amp;id=anon&amp;pass=&amp;search=R=78095&amp;format=WEBLINK" TargetMode="External"/><Relationship Id="rId6" Type="http://schemas.openxmlformats.org/officeDocument/2006/relationships/hyperlink" Target="https://www.aplu.org/projects-and-initiatives/stem-education/stem-education-centers-network/index.html" TargetMode="External"/><Relationship Id="rId7" Type="http://schemas.openxmlformats.org/officeDocument/2006/relationships/image" Target="../media/image2.jp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erc.carleton.edu/nc-few/engage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image" Target="../media/image16.png"/><Relationship Id="rId5" Type="http://schemas.openxmlformats.org/officeDocument/2006/relationships/hyperlink" Target="https://doi.org/10.1007/s13412-024-01000-5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hyperlink" Target="https://www.nature.com/articles/s41599-024-03332-7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stemteachingtools.org/brief/96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"/>
          <p:cNvSpPr txBox="1"/>
          <p:nvPr>
            <p:ph type="ctr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</a:pPr>
            <a:r>
              <a:rPr lang="en-US" sz="4000"/>
              <a:t>National Collaborative for Research on Food, Energy, and Water Education (NC-FEW)</a:t>
            </a:r>
            <a:endParaRPr/>
          </a:p>
        </p:txBody>
      </p:sp>
      <p:sp>
        <p:nvSpPr>
          <p:cNvPr id="206" name="Google Shape;206;p1"/>
          <p:cNvSpPr txBox="1"/>
          <p:nvPr>
            <p:ph idx="1" type="subTitle"/>
          </p:nvPr>
        </p:nvSpPr>
        <p:spPr>
          <a:xfrm>
            <a:off x="822950" y="4379425"/>
            <a:ext cx="82218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58"/>
              <a:buNone/>
            </a:pPr>
            <a:r>
              <a:rPr lang="en-US"/>
              <a:t>Kick-starting collaborations for the next steps of NC-FEW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-US" sz="1900"/>
              <a:t>July 2, 2025 | Virtual Workshop</a:t>
            </a:r>
            <a:endParaRPr sz="1900"/>
          </a:p>
        </p:txBody>
      </p:sp>
      <p:pic>
        <p:nvPicPr>
          <p:cNvPr id="207" name="Google Shape;2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1" y="544474"/>
            <a:ext cx="8645552" cy="19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"/>
          <p:cNvSpPr/>
          <p:nvPr/>
        </p:nvSpPr>
        <p:spPr>
          <a:xfrm>
            <a:off x="822950" y="5242525"/>
            <a:ext cx="53814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material is based upon work supported by the National Science Foundation under </a:t>
            </a:r>
            <a:r>
              <a:rPr b="0" i="0" lang="en-US" sz="1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Grant No. 1856040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1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2242276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(ECR-EHR Core Research), National Institute of Food and Agriculture, U.S. Department of Agriculture, under award #1006539 and #</a:t>
            </a:r>
            <a:r>
              <a:rPr b="0" i="0" lang="en-US" sz="1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2017-06281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 </a:t>
            </a:r>
            <a:r>
              <a:rPr b="0" i="0" lang="en-US" sz="1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Network of STEM Education Centers/APLU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Any opinions, findings, and conclusions or recommendations expressed in this material are those of the author(s) and do not necessarily reflect the views of these funding agencies.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14426" y="5213348"/>
            <a:ext cx="1602767" cy="68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04124" y="5213349"/>
            <a:ext cx="781798" cy="78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/>
          <p:nvPr/>
        </p:nvSpPr>
        <p:spPr>
          <a:xfrm>
            <a:off x="3072000" y="177375"/>
            <a:ext cx="3000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Breakouts </a:t>
            </a:r>
            <a:endParaRPr/>
          </a:p>
        </p:txBody>
      </p:sp>
      <p:graphicFrame>
        <p:nvGraphicFramePr>
          <p:cNvPr id="284" name="Google Shape;284;p16"/>
          <p:cNvGraphicFramePr/>
          <p:nvPr/>
        </p:nvGraphicFramePr>
        <p:xfrm>
          <a:off x="952500" y="93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{D34E8F8B-79FD-471C-862B-BB1397C8763B}</a:tableStyleId>
              </a:tblPr>
              <a:tblGrid>
                <a:gridCol w="3619500"/>
                <a:gridCol w="3619500"/>
              </a:tblGrid>
              <a:tr h="503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Session 1</a:t>
                      </a:r>
                      <a:endParaRPr sz="48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8</a:t>
                      </a: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:45 am - 9:15 am Pacific 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9:45 am - 10:15 am Mountain 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10:45 am - 11:15 am Central 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11:45 am - 12:15 pm Eastern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TOPICS: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AutoNum type="arabicParenBoth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Ways of Knowing</a:t>
                      </a:r>
                      <a:br>
                        <a:rPr lang="en-US" sz="1500">
                          <a:solidFill>
                            <a:schemeClr val="dk1"/>
                          </a:solidFill>
                        </a:rPr>
                      </a:b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AutoNum type="arabicParenBoth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Community Engaged Research &amp; Teaching</a:t>
                      </a:r>
                      <a:br>
                        <a:rPr lang="en-US" sz="1500">
                          <a:solidFill>
                            <a:schemeClr val="dk1"/>
                          </a:solidFill>
                        </a:rPr>
                      </a:b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E9E9E"/>
                        </a:buClr>
                        <a:buSzPts val="1500"/>
                        <a:buAutoNum type="arabicParenBoth"/>
                      </a:pPr>
                      <a:r>
                        <a:rPr lang="en-US" sz="1500">
                          <a:solidFill>
                            <a:srgbClr val="CCCCCC"/>
                          </a:solidFill>
                        </a:rPr>
                        <a:t>Scaling and Sustaining (Beyond Funding period)</a:t>
                      </a:r>
                      <a:endParaRPr sz="1500">
                        <a:solidFill>
                          <a:srgbClr val="9E9E9E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Session 2  </a:t>
                      </a:r>
                      <a:endParaRPr sz="48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9:15 am - 9:45 am Pacific 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10:15 am - 10:45 am Mountain 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11:15 am - 11:45 am Central 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12:15 pm - 12:45 pm Eastern</a:t>
                      </a:r>
                      <a:endParaRPr b="1"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</a:rPr>
                        <a:t>TOPICS: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AutoNum type="arabicParenBoth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Socio-Ecological / Systems Thinking</a:t>
                      </a:r>
                      <a:br>
                        <a:rPr lang="en-US" sz="1500">
                          <a:solidFill>
                            <a:schemeClr val="dk1"/>
                          </a:solidFill>
                        </a:rPr>
                      </a:br>
                      <a:br>
                        <a:rPr lang="en-US" sz="1500">
                          <a:solidFill>
                            <a:schemeClr val="dk1"/>
                          </a:solidFill>
                        </a:rPr>
                      </a:br>
                      <a:r>
                        <a:rPr lang="en-US" sz="1500">
                          <a:solidFill>
                            <a:srgbClr val="CCCCCC"/>
                          </a:solidFill>
                        </a:rPr>
                        <a:t>(2) Developing Student Learning Outcomes</a:t>
                      </a:r>
                      <a:br>
                        <a:rPr lang="en-US" sz="1500">
                          <a:solidFill>
                            <a:schemeClr val="dk1"/>
                          </a:solidFill>
                        </a:rPr>
                      </a:b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23850" lvl="0" marL="4572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AutoNum type="arabicParenBoth"/>
                      </a:pPr>
                      <a:r>
                        <a:rPr lang="en-US" sz="1500">
                          <a:solidFill>
                            <a:schemeClr val="dk1"/>
                          </a:solidFill>
                        </a:rPr>
                        <a:t>Civic Engagement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3d5d0e22b3_1_2"/>
          <p:cNvSpPr txBox="1"/>
          <p:nvPr>
            <p:ph type="title"/>
          </p:nvPr>
        </p:nvSpPr>
        <p:spPr>
          <a:xfrm>
            <a:off x="279049" y="274775"/>
            <a:ext cx="84720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groups are looking for collaborators?</a:t>
            </a:r>
            <a:endParaRPr/>
          </a:p>
        </p:txBody>
      </p:sp>
      <p:sp>
        <p:nvSpPr>
          <p:cNvPr id="291" name="Google Shape;291;g33d5d0e22b3_1_2"/>
          <p:cNvSpPr txBox="1"/>
          <p:nvPr>
            <p:ph idx="1" type="body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3d689a510e_1_0"/>
          <p:cNvSpPr txBox="1"/>
          <p:nvPr/>
        </p:nvSpPr>
        <p:spPr>
          <a:xfrm>
            <a:off x="3072000" y="177375"/>
            <a:ext cx="30000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Breakouts</a:t>
            </a:r>
            <a:endParaRPr sz="4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Share out!  </a:t>
            </a:r>
            <a:endParaRPr/>
          </a:p>
        </p:txBody>
      </p:sp>
      <p:sp>
        <p:nvSpPr>
          <p:cNvPr id="297" name="Google Shape;297;g33d689a510e_1_0"/>
          <p:cNvSpPr txBox="1"/>
          <p:nvPr/>
        </p:nvSpPr>
        <p:spPr>
          <a:xfrm>
            <a:off x="497725" y="1740600"/>
            <a:ext cx="83004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Are you looking for other collaborators or expertise? Raise your hand to tell us more or share in the chat your call for team members.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there some sort of support you need that you aren’t sure how to get? Raise your hand to get called on or ask your question in the chat!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Keep in mind that our listserv will continue and this is a good place to reach out to folks. Join here: </a:t>
            </a: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https://serc.carleton.edu/nc-few/engage.html</a:t>
            </a: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What’s Next for NC FEW</a:t>
            </a:r>
            <a:endParaRPr/>
          </a:p>
        </p:txBody>
      </p:sp>
      <p:pic>
        <p:nvPicPr>
          <p:cNvPr id="303" name="Google Shape;303;p20"/>
          <p:cNvPicPr preferRelativeResize="0"/>
          <p:nvPr/>
        </p:nvPicPr>
        <p:blipFill rotWithShape="1">
          <a:blip r:embed="rId3">
            <a:alphaModFix/>
          </a:blip>
          <a:srcRect b="0" l="0" r="0" t="18580"/>
          <a:stretch/>
        </p:blipFill>
        <p:spPr>
          <a:xfrm>
            <a:off x="152400" y="2042750"/>
            <a:ext cx="8839200" cy="31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0"/>
          <p:cNvSpPr txBox="1"/>
          <p:nvPr/>
        </p:nvSpPr>
        <p:spPr>
          <a:xfrm>
            <a:off x="397950" y="5306000"/>
            <a:ext cx="8502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is your vision for what’s next? How will you make it happen?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Final Steps for NC-FEW Grant</a:t>
            </a:r>
            <a:endParaRPr/>
          </a:p>
        </p:txBody>
      </p:sp>
      <p:sp>
        <p:nvSpPr>
          <p:cNvPr id="310" name="Google Shape;310;p23"/>
          <p:cNvSpPr txBox="1"/>
          <p:nvPr>
            <p:ph idx="1" type="body"/>
          </p:nvPr>
        </p:nvSpPr>
        <p:spPr>
          <a:xfrm>
            <a:off x="822950" y="1845724"/>
            <a:ext cx="7543800" cy="4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Summer Newsletter highlighting this virtual workshop and durable resources</a:t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Final report synthesizing lessons learned and recommendations for next steps</a:t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lang="en-US" sz="3200"/>
              <a:t>Listserv</a:t>
            </a:r>
            <a:r>
              <a:rPr lang="en-US" sz="3200"/>
              <a:t> and website will stay active</a:t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Leadership team is available to help teams find additional collaborators, ideas for funding, etc.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"/>
          <p:cNvSpPr txBox="1"/>
          <p:nvPr>
            <p:ph type="title"/>
          </p:nvPr>
        </p:nvSpPr>
        <p:spPr>
          <a:xfrm>
            <a:off x="800100" y="1856987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Durable Resources from NC-FEW</a:t>
            </a:r>
            <a:endParaRPr/>
          </a:p>
        </p:txBody>
      </p:sp>
      <p:sp>
        <p:nvSpPr>
          <p:cNvPr id="316" name="Google Shape;316;p6"/>
          <p:cNvSpPr/>
          <p:nvPr/>
        </p:nvSpPr>
        <p:spPr>
          <a:xfrm>
            <a:off x="3366000" y="3490575"/>
            <a:ext cx="2412000" cy="2447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3b4957d258_0_6"/>
          <p:cNvSpPr txBox="1"/>
          <p:nvPr>
            <p:ph type="title"/>
          </p:nvPr>
        </p:nvSpPr>
        <p:spPr>
          <a:xfrm>
            <a:off x="161775" y="286600"/>
            <a:ext cx="89397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7500"/>
              <a:buNone/>
            </a:pPr>
            <a:r>
              <a:rPr lang="en-US"/>
              <a:t>Virtual Workshop Series Recordings and Synthesis Documents</a:t>
            </a:r>
            <a:endParaRPr/>
          </a:p>
        </p:txBody>
      </p:sp>
      <p:pic>
        <p:nvPicPr>
          <p:cNvPr id="323" name="Google Shape;323;g33b4957d258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712" y="1845725"/>
            <a:ext cx="7352276" cy="433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33b68fb6dc1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889804"/>
            <a:ext cx="8839201" cy="378743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33b68fb6dc1_0_8"/>
          <p:cNvSpPr txBox="1"/>
          <p:nvPr>
            <p:ph type="title"/>
          </p:nvPr>
        </p:nvSpPr>
        <p:spPr>
          <a:xfrm>
            <a:off x="161775" y="286600"/>
            <a:ext cx="89397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37500"/>
              <a:buNone/>
            </a:pPr>
            <a:r>
              <a:rPr lang="en-US"/>
              <a:t>Virtual Workshop Series Recordings and Synthesis Documents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d5d0e22b3_0_2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Member Profiles</a:t>
            </a:r>
            <a:endParaRPr/>
          </a:p>
        </p:txBody>
      </p:sp>
      <p:pic>
        <p:nvPicPr>
          <p:cNvPr id="337" name="Google Shape;337;g33d5d0e22b3_0_2" title="Screenshot 2025-06-30 at 11.50.30 AM.png"/>
          <p:cNvPicPr preferRelativeResize="0"/>
          <p:nvPr/>
        </p:nvPicPr>
        <p:blipFill rotWithShape="1">
          <a:blip r:embed="rId3">
            <a:alphaModFix/>
          </a:blip>
          <a:srcRect b="0" l="0" r="0" t="35224"/>
          <a:stretch/>
        </p:blipFill>
        <p:spPr>
          <a:xfrm>
            <a:off x="768750" y="1787926"/>
            <a:ext cx="7299999" cy="444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d5d0e22b3_0_25"/>
          <p:cNvSpPr txBox="1"/>
          <p:nvPr>
            <p:ph type="title"/>
          </p:nvPr>
        </p:nvSpPr>
        <p:spPr>
          <a:xfrm>
            <a:off x="0" y="286600"/>
            <a:ext cx="91440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Newsletters (with feature articles)</a:t>
            </a:r>
            <a:endParaRPr/>
          </a:p>
        </p:txBody>
      </p:sp>
      <p:pic>
        <p:nvPicPr>
          <p:cNvPr id="344" name="Google Shape;344;g33d5d0e22b3_0_25" title="NC FEW Newsletter Fall 24_Final_Page_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300" y="1787625"/>
            <a:ext cx="3722369" cy="48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33d5d0e22b3_0_25" title="NC FEW Newsletter Fall 24_Final_Page_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9469" y="1787625"/>
            <a:ext cx="3722369" cy="4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Welcome and Introduction</a:t>
            </a:r>
            <a:endParaRPr/>
          </a:p>
        </p:txBody>
      </p:sp>
      <p:sp>
        <p:nvSpPr>
          <p:cNvPr id="216" name="Google Shape;216;p2"/>
          <p:cNvSpPr txBox="1"/>
          <p:nvPr>
            <p:ph idx="1" type="body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Introduce yourself in the chat!</a:t>
            </a:r>
            <a:endParaRPr sz="2800"/>
          </a:p>
          <a:p>
            <a:pPr indent="-342900" lvl="0" marL="45720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Your name</a:t>
            </a:r>
            <a:endParaRPr sz="2800"/>
          </a:p>
          <a:p>
            <a:pPr indent="-342900" lvl="0" marL="45720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title</a:t>
            </a:r>
            <a:endParaRPr sz="2800"/>
          </a:p>
          <a:p>
            <a:pPr indent="-342900" lvl="0" marL="45720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institutional affiliation</a:t>
            </a:r>
            <a:endParaRPr sz="2800"/>
          </a:p>
          <a:p>
            <a:pPr indent="-342900" lvl="0" marL="45720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your research and practice focus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3d5d0e22b3_0_10"/>
          <p:cNvSpPr txBox="1"/>
          <p:nvPr>
            <p:ph type="title"/>
          </p:nvPr>
        </p:nvSpPr>
        <p:spPr>
          <a:xfrm>
            <a:off x="212849" y="286600"/>
            <a:ext cx="36780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 sz="3620"/>
              <a:t>2025 Conference Proceedings</a:t>
            </a:r>
            <a:endParaRPr sz="3620"/>
          </a:p>
        </p:txBody>
      </p:sp>
      <p:pic>
        <p:nvPicPr>
          <p:cNvPr id="352" name="Google Shape;352;g33d5d0e22b3_0_10" title="Screenshot 2025-06-30 at 12.02.51 PM.png"/>
          <p:cNvPicPr preferRelativeResize="0"/>
          <p:nvPr/>
        </p:nvPicPr>
        <p:blipFill rotWithShape="1">
          <a:blip r:embed="rId3">
            <a:alphaModFix/>
          </a:blip>
          <a:srcRect b="0" l="0" r="0" t="41002"/>
          <a:stretch/>
        </p:blipFill>
        <p:spPr>
          <a:xfrm>
            <a:off x="0" y="2077400"/>
            <a:ext cx="3360251" cy="284109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33d5d0e22b3_0_10"/>
          <p:cNvSpPr txBox="1"/>
          <p:nvPr>
            <p:ph type="title"/>
          </p:nvPr>
        </p:nvSpPr>
        <p:spPr>
          <a:xfrm>
            <a:off x="4588174" y="286600"/>
            <a:ext cx="36780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 sz="3620"/>
              <a:t>2023 Conference Posters</a:t>
            </a:r>
            <a:endParaRPr sz="3620"/>
          </a:p>
        </p:txBody>
      </p:sp>
      <p:pic>
        <p:nvPicPr>
          <p:cNvPr id="354" name="Google Shape;354;g33d5d0e22b3_0_10" title="Screenshot 2025-06-30 at 12.06.0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115" y="1872750"/>
            <a:ext cx="5478963" cy="3927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3da231e8d_0_9"/>
          <p:cNvSpPr txBox="1"/>
          <p:nvPr>
            <p:ph type="title"/>
          </p:nvPr>
        </p:nvSpPr>
        <p:spPr>
          <a:xfrm>
            <a:off x="76625" y="218650"/>
            <a:ext cx="9067500" cy="129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20"/>
              <a:buNone/>
            </a:pPr>
            <a:r>
              <a:rPr lang="en-US" sz="3175">
                <a:solidFill>
                  <a:schemeClr val="dk1"/>
                </a:solidFill>
              </a:rPr>
              <a:t>Understanding the emerging food, energy, and water nexus (FEW-Nexus) systems in science education</a:t>
            </a:r>
            <a:endParaRPr sz="3175"/>
          </a:p>
        </p:txBody>
      </p:sp>
      <p:pic>
        <p:nvPicPr>
          <p:cNvPr id="360" name="Google Shape;360;g343da231e8d_0_9" title="s13412-024-01000-5_Page_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00000">
            <a:off x="554077" y="1720424"/>
            <a:ext cx="3797963" cy="50442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61" name="Google Shape;361;g343da231e8d_0_9" title="QR code for pap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2600" y="3563400"/>
            <a:ext cx="2390850" cy="23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343da231e8d_0_9"/>
          <p:cNvSpPr txBox="1"/>
          <p:nvPr/>
        </p:nvSpPr>
        <p:spPr>
          <a:xfrm>
            <a:off x="4205775" y="1866600"/>
            <a:ext cx="4616100" cy="15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</a:rPr>
              <a:t>Tabassum, S., Dauer, J., Scherer, H. H., Sintov, N., &amp; Wang, H.-H. (2025). Understanding the emerging food, energy, and water nexus (FEW-Nexus) systems in science education. </a:t>
            </a:r>
            <a:r>
              <a:rPr i="1" lang="en-US" sz="1350">
                <a:solidFill>
                  <a:schemeClr val="dk1"/>
                </a:solidFill>
              </a:rPr>
              <a:t>Journal of Environmental Studies and Sciences</a:t>
            </a:r>
            <a:r>
              <a:rPr lang="en-US" sz="1350">
                <a:solidFill>
                  <a:schemeClr val="dk1"/>
                </a:solidFill>
              </a:rPr>
              <a:t>,</a:t>
            </a:r>
            <a:r>
              <a:rPr i="1" lang="en-US" sz="1350">
                <a:solidFill>
                  <a:schemeClr val="dk1"/>
                </a:solidFill>
              </a:rPr>
              <a:t> 15</a:t>
            </a:r>
            <a:r>
              <a:rPr lang="en-US" sz="1350">
                <a:solidFill>
                  <a:schemeClr val="dk1"/>
                </a:solidFill>
              </a:rPr>
              <a:t>, 55-70. </a:t>
            </a:r>
            <a:r>
              <a:rPr lang="en-US" sz="1350" u="sng">
                <a:solidFill>
                  <a:schemeClr val="hlink"/>
                </a:solidFill>
                <a:hlinkClick r:id="rId5"/>
              </a:rPr>
              <a:t>https://doi.org/10.1007/s13412-024-01000-5</a:t>
            </a:r>
            <a:r>
              <a:rPr lang="en-US" sz="1350">
                <a:solidFill>
                  <a:schemeClr val="dk1"/>
                </a:solidFill>
              </a:rPr>
              <a:t>  </a:t>
            </a:r>
            <a:endParaRPr sz="13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Informal/Non Formal Working Group</a:t>
            </a:r>
            <a:endParaRPr/>
          </a:p>
        </p:txBody>
      </p:sp>
      <p:sp>
        <p:nvSpPr>
          <p:cNvPr id="368" name="Google Shape;368;p7"/>
          <p:cNvSpPr txBox="1"/>
          <p:nvPr>
            <p:ph idx="1" type="body"/>
          </p:nvPr>
        </p:nvSpPr>
        <p:spPr>
          <a:xfrm>
            <a:off x="5028400" y="1845725"/>
            <a:ext cx="3986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Broad purview, difficult to put boundary, varied educational opportunities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US" sz="1800"/>
              <a:t>Working group had multiple discussions putting a boundary and understand the applications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Conference presentation and newsletter</a:t>
            </a:r>
            <a:endParaRPr b="1"/>
          </a:p>
          <a:p>
            <a: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Working Manuscript</a:t>
            </a:r>
            <a:r>
              <a:rPr lang="en-US"/>
              <a:t>: Defining FEW Nexus in Informal/Nonformal Education - Applications from Diverse Contexts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69" name="Google Shape;3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38969">
            <a:off x="204526" y="2059575"/>
            <a:ext cx="4560576" cy="43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96661">
            <a:off x="331050" y="1155151"/>
            <a:ext cx="3719248" cy="491489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8"/>
          <p:cNvSpPr txBox="1"/>
          <p:nvPr>
            <p:ph type="title"/>
          </p:nvPr>
        </p:nvSpPr>
        <p:spPr>
          <a:xfrm>
            <a:off x="60500" y="286600"/>
            <a:ext cx="89700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37500"/>
              <a:buNone/>
            </a:pPr>
            <a:r>
              <a:rPr lang="en-US"/>
              <a:t>Postsecondary Working Group</a:t>
            </a:r>
            <a:endParaRPr/>
          </a:p>
        </p:txBody>
      </p:sp>
      <p:sp>
        <p:nvSpPr>
          <p:cNvPr id="376" name="Google Shape;376;p8"/>
          <p:cNvSpPr txBox="1"/>
          <p:nvPr/>
        </p:nvSpPr>
        <p:spPr>
          <a:xfrm>
            <a:off x="4665275" y="1330175"/>
            <a:ext cx="42603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Manuscript</a:t>
            </a:r>
            <a:r>
              <a:rPr b="1" lang="en-US" sz="1900">
                <a:solidFill>
                  <a:schemeClr val="dk1"/>
                </a:solidFill>
              </a:rPr>
              <a:t> Ideas</a:t>
            </a: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FEW Ways of Knowing</a:t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Interdisciplinary Mega Papers Together 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Case Study Collection 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Managing multiple interdisciplinary environmental programs at the same institution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276" y="4777175"/>
            <a:ext cx="1405925" cy="14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8"/>
          <p:cNvSpPr txBox="1"/>
          <p:nvPr/>
        </p:nvSpPr>
        <p:spPr>
          <a:xfrm>
            <a:off x="6071200" y="51499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https://www.nature.com/articles/s41599-024-03332-7</a:t>
            </a:r>
            <a:r>
              <a:rPr lang="en-US"/>
              <a:t> </a:t>
            </a:r>
            <a:endParaRPr/>
          </a:p>
        </p:txBody>
      </p:sp>
      <p:sp>
        <p:nvSpPr>
          <p:cNvPr id="379" name="Google Shape;379;p8"/>
          <p:cNvSpPr/>
          <p:nvPr/>
        </p:nvSpPr>
        <p:spPr>
          <a:xfrm>
            <a:off x="3051875" y="5373750"/>
            <a:ext cx="1613400" cy="67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Get this paper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343d7a13bd2_0_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1950" y="1843200"/>
            <a:ext cx="4044801" cy="451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343d7a13bd2_0_4"/>
          <p:cNvSpPr txBox="1"/>
          <p:nvPr>
            <p:ph type="title"/>
          </p:nvPr>
        </p:nvSpPr>
        <p:spPr>
          <a:xfrm>
            <a:off x="822950" y="218650"/>
            <a:ext cx="7543800" cy="129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37500"/>
              <a:buNone/>
            </a:pPr>
            <a:r>
              <a:rPr lang="en-US"/>
              <a:t>PK12 Working Group: </a:t>
            </a:r>
            <a:r>
              <a:rPr lang="en-US"/>
              <a:t>K12 Practice Brief</a:t>
            </a:r>
            <a:endParaRPr/>
          </a:p>
        </p:txBody>
      </p:sp>
      <p:pic>
        <p:nvPicPr>
          <p:cNvPr id="386" name="Google Shape;386;g343d7a13bd2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500" y="2005100"/>
            <a:ext cx="2652051" cy="265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43da231e8d_0_0"/>
          <p:cNvSpPr txBox="1"/>
          <p:nvPr>
            <p:ph type="title"/>
          </p:nvPr>
        </p:nvSpPr>
        <p:spPr>
          <a:xfrm>
            <a:off x="536375" y="218650"/>
            <a:ext cx="8607600" cy="129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37894"/>
              <a:buNone/>
            </a:pPr>
            <a:r>
              <a:rPr lang="en-US"/>
              <a:t>PK12 Working Group: </a:t>
            </a:r>
            <a:r>
              <a:rPr lang="en-US" sz="4750">
                <a:solidFill>
                  <a:schemeClr val="dk1"/>
                </a:solidFill>
              </a:rPr>
              <a:t>Community Science Data Talks (CSDTs) Project</a:t>
            </a:r>
            <a:endParaRPr sz="4750"/>
          </a:p>
        </p:txBody>
      </p:sp>
      <p:sp>
        <p:nvSpPr>
          <p:cNvPr id="392" name="Google Shape;392;g343da231e8d_0_0"/>
          <p:cNvSpPr txBox="1"/>
          <p:nvPr/>
        </p:nvSpPr>
        <p:spPr>
          <a:xfrm>
            <a:off x="822950" y="1982525"/>
            <a:ext cx="4610700" cy="416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 by Imogen Herrick (KU), Shondricka Burrell (MSU), and Todd Campbell (UConn), with the help of 6 graduate students:  2 (KU), 3 (MSU) &amp; 1 (UConn)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Empirical research on engagement in teaching and learning about local FEW-Nexus challenges using community-centered data stories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CSDTs developed and piloted across 3 regions: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Heat Islands (MSU)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Well Water (UConn)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 Use &amp; Prairie Ecosystems (KU)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g343da231e8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3250" y="1982525"/>
            <a:ext cx="3095951" cy="344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dfaea0812_11_5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End of Project survey</a:t>
            </a:r>
            <a:endParaRPr/>
          </a:p>
        </p:txBody>
      </p:sp>
      <p:pic>
        <p:nvPicPr>
          <p:cNvPr id="399" name="Google Shape;399;g33dfaea0812_1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062" y="1737399"/>
            <a:ext cx="6029725" cy="49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33dfaea0812_11_5"/>
          <p:cNvSpPr txBox="1"/>
          <p:nvPr/>
        </p:nvSpPr>
        <p:spPr>
          <a:xfrm>
            <a:off x="0" y="0"/>
            <a:ext cx="4239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https://tinyurl.com/ncfewsurvey</a:t>
            </a:r>
            <a:endParaRPr sz="2300"/>
          </a:p>
        </p:txBody>
      </p:sp>
      <p:pic>
        <p:nvPicPr>
          <p:cNvPr id="401" name="Google Shape;401;g33dfaea0812_11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4900" y="64450"/>
            <a:ext cx="241935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What is NC FEW?</a:t>
            </a:r>
            <a:endParaRPr/>
          </a:p>
        </p:txBody>
      </p:sp>
      <p:sp>
        <p:nvSpPr>
          <p:cNvPr id="222" name="Google Shape;222;p3"/>
          <p:cNvSpPr txBox="1"/>
          <p:nvPr>
            <p:ph idx="1" type="body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23" name="Google Shape;223;p3"/>
          <p:cNvPicPr preferRelativeResize="0"/>
          <p:nvPr/>
        </p:nvPicPr>
        <p:blipFill rotWithShape="1">
          <a:blip r:embed="rId3">
            <a:alphaModFix/>
          </a:blip>
          <a:srcRect b="0" l="171" r="31104" t="0"/>
          <a:stretch/>
        </p:blipFill>
        <p:spPr>
          <a:xfrm>
            <a:off x="0" y="1846225"/>
            <a:ext cx="9144000" cy="44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"/>
          <p:cNvSpPr/>
          <p:nvPr/>
        </p:nvSpPr>
        <p:spPr>
          <a:xfrm>
            <a:off x="1819350" y="3307900"/>
            <a:ext cx="5162700" cy="1450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Community focused on FEW Nexus education and education research</a:t>
            </a:r>
            <a:endParaRPr b="1"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b68fb6dc1_0_0"/>
          <p:cNvSpPr txBox="1"/>
          <p:nvPr>
            <p:ph type="title"/>
          </p:nvPr>
        </p:nvSpPr>
        <p:spPr>
          <a:xfrm>
            <a:off x="36450" y="192900"/>
            <a:ext cx="90711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720"/>
              <a:t>What are NC-FEW participants looking for?</a:t>
            </a:r>
            <a:endParaRPr sz="3720"/>
          </a:p>
        </p:txBody>
      </p:sp>
      <p:pic>
        <p:nvPicPr>
          <p:cNvPr id="231" name="Google Shape;231;g33b68fb6dc1_0_0"/>
          <p:cNvPicPr preferRelativeResize="0"/>
          <p:nvPr/>
        </p:nvPicPr>
        <p:blipFill rotWithShape="1">
          <a:blip r:embed="rId3">
            <a:alphaModFix/>
          </a:blip>
          <a:srcRect b="0" l="0" r="0" t="18126"/>
          <a:stretch/>
        </p:blipFill>
        <p:spPr>
          <a:xfrm>
            <a:off x="36450" y="1315000"/>
            <a:ext cx="8839200" cy="31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33b68fb6dc1_0_0"/>
          <p:cNvSpPr txBox="1"/>
          <p:nvPr>
            <p:ph idx="1" type="body"/>
          </p:nvPr>
        </p:nvSpPr>
        <p:spPr>
          <a:xfrm>
            <a:off x="288750" y="4708450"/>
            <a:ext cx="8566500" cy="1432500"/>
          </a:xfrm>
          <a:prstGeom prst="rect">
            <a:avLst/>
          </a:prstGeom>
          <a:solidFill>
            <a:srgbClr val="38761D"/>
          </a:solidFill>
          <a:ln cap="flat" cmpd="sng" w="19050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 "/>
            </a:pPr>
            <a:r>
              <a:rPr lang="en-US" sz="2800">
                <a:solidFill>
                  <a:schemeClr val="lt1"/>
                </a:solidFill>
              </a:rPr>
              <a:t>Post in the chat:</a:t>
            </a:r>
            <a:endParaRPr sz="2800">
              <a:solidFill>
                <a:schemeClr val="lt1"/>
              </a:solidFill>
            </a:endParaRPr>
          </a:p>
          <a:p>
            <a:pPr indent="-342900" lvl="0" marL="45720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 "/>
            </a:pPr>
            <a:r>
              <a:rPr lang="en-US" sz="2800">
                <a:solidFill>
                  <a:schemeClr val="lt1"/>
                </a:solidFill>
              </a:rPr>
              <a:t>what type of FEW Education Research collaboration topics are you hoping to connect with people about?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g36c108f644f_0_133"/>
          <p:cNvGrpSpPr/>
          <p:nvPr/>
        </p:nvGrpSpPr>
        <p:grpSpPr>
          <a:xfrm>
            <a:off x="3275349" y="600700"/>
            <a:ext cx="5421699" cy="5535879"/>
            <a:chOff x="1227617" y="267115"/>
            <a:chExt cx="4152013" cy="4152013"/>
          </a:xfrm>
        </p:grpSpPr>
        <p:sp>
          <p:nvSpPr>
            <p:cNvPr id="238" name="Google Shape;238;g36c108f644f_0_133"/>
            <p:cNvSpPr/>
            <p:nvPr/>
          </p:nvSpPr>
          <p:spPr>
            <a:xfrm>
              <a:off x="1227617" y="267115"/>
              <a:ext cx="2029200" cy="20292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12608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g36c108f644f_0_133"/>
            <p:cNvSpPr txBox="1"/>
            <p:nvPr/>
          </p:nvSpPr>
          <p:spPr>
            <a:xfrm>
              <a:off x="1821940" y="861438"/>
              <a:ext cx="1434900" cy="14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Social Dimensions of the FEW  Nexus</a:t>
              </a:r>
              <a:endParaRPr/>
            </a:p>
          </p:txBody>
        </p:sp>
        <p:sp>
          <p:nvSpPr>
            <p:cNvPr id="240" name="Google Shape;240;g36c108f644f_0_133"/>
            <p:cNvSpPr/>
            <p:nvPr/>
          </p:nvSpPr>
          <p:spPr>
            <a:xfrm rot="5400000">
              <a:off x="3350430" y="267115"/>
              <a:ext cx="2029200" cy="20292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12608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g36c108f644f_0_133"/>
            <p:cNvSpPr txBox="1"/>
            <p:nvPr/>
          </p:nvSpPr>
          <p:spPr>
            <a:xfrm>
              <a:off x="3350486" y="861438"/>
              <a:ext cx="1434900" cy="14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Ecological Contexts within the FEW Nexus</a:t>
              </a:r>
              <a:endParaRPr/>
            </a:p>
          </p:txBody>
        </p:sp>
        <p:sp>
          <p:nvSpPr>
            <p:cNvPr id="242" name="Google Shape;242;g36c108f644f_0_133"/>
            <p:cNvSpPr/>
            <p:nvPr/>
          </p:nvSpPr>
          <p:spPr>
            <a:xfrm rot="10800000">
              <a:off x="3350430" y="2389928"/>
              <a:ext cx="2029200" cy="20292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g36c108f644f_0_133"/>
            <p:cNvSpPr txBox="1"/>
            <p:nvPr/>
          </p:nvSpPr>
          <p:spPr>
            <a:xfrm>
              <a:off x="3350486" y="2389984"/>
              <a:ext cx="1434900" cy="14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Social Contexts of Formal and Informal Education Communities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36c108f644f_0_133"/>
            <p:cNvSpPr/>
            <p:nvPr/>
          </p:nvSpPr>
          <p:spPr>
            <a:xfrm rot="-5400000">
              <a:off x="1227617" y="2389928"/>
              <a:ext cx="2029200" cy="20292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g36c108f644f_0_133"/>
            <p:cNvSpPr txBox="1"/>
            <p:nvPr/>
          </p:nvSpPr>
          <p:spPr>
            <a:xfrm>
              <a:off x="1821940" y="2389984"/>
              <a:ext cx="1434900" cy="14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Collective</a:t>
              </a:r>
              <a:endParaRPr/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Beliefs about Education and Education Research</a:t>
              </a:r>
              <a:endParaRPr/>
            </a:p>
          </p:txBody>
        </p:sp>
        <p:sp>
          <p:nvSpPr>
            <p:cNvPr id="246" name="Google Shape;246;g36c108f644f_0_133"/>
            <p:cNvSpPr/>
            <p:nvPr/>
          </p:nvSpPr>
          <p:spPr>
            <a:xfrm>
              <a:off x="2953327" y="1951187"/>
              <a:ext cx="700500" cy="609300"/>
            </a:xfrm>
            <a:custGeom>
              <a:rect b="b" l="l" r="r" t="t"/>
              <a:pathLst>
                <a:path extrusionOk="0" h="120000" w="120000">
                  <a:moveTo>
                    <a:pt x="6661" y="60000"/>
                  </a:moveTo>
                  <a:lnTo>
                    <a:pt x="6661" y="60000"/>
                  </a:lnTo>
                  <a:cubicBezTo>
                    <a:pt x="6661" y="34295"/>
                    <a:pt x="25570" y="12370"/>
                    <a:pt x="51340" y="8197"/>
                  </a:cubicBezTo>
                  <a:cubicBezTo>
                    <a:pt x="77109" y="4023"/>
                    <a:pt x="102159" y="18828"/>
                    <a:pt x="110527" y="43178"/>
                  </a:cubicBezTo>
                  <a:lnTo>
                    <a:pt x="116616" y="43178"/>
                  </a:lnTo>
                  <a:lnTo>
                    <a:pt x="106678" y="60000"/>
                  </a:lnTo>
                  <a:lnTo>
                    <a:pt x="89972" y="43178"/>
                  </a:lnTo>
                  <a:lnTo>
                    <a:pt x="95765" y="43178"/>
                  </a:lnTo>
                  <a:lnTo>
                    <a:pt x="95765" y="43178"/>
                  </a:lnTo>
                  <a:cubicBezTo>
                    <a:pt x="87445" y="27644"/>
                    <a:pt x="68824" y="19503"/>
                    <a:pt x="50776" y="23510"/>
                  </a:cubicBezTo>
                  <a:cubicBezTo>
                    <a:pt x="32728" y="27516"/>
                    <a:pt x="19983" y="42619"/>
                    <a:pt x="19983" y="60000"/>
                  </a:cubicBezTo>
                  <a:close/>
                </a:path>
              </a:pathLst>
            </a:custGeom>
            <a:solidFill>
              <a:srgbClr val="A9B5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g36c108f644f_0_133"/>
            <p:cNvSpPr/>
            <p:nvPr/>
          </p:nvSpPr>
          <p:spPr>
            <a:xfrm rot="10800000">
              <a:off x="2953420" y="2103386"/>
              <a:ext cx="700500" cy="609300"/>
            </a:xfrm>
            <a:custGeom>
              <a:rect b="b" l="l" r="r" t="t"/>
              <a:pathLst>
                <a:path extrusionOk="0" h="120000" w="120000">
                  <a:moveTo>
                    <a:pt x="6661" y="60000"/>
                  </a:moveTo>
                  <a:lnTo>
                    <a:pt x="6661" y="60000"/>
                  </a:lnTo>
                  <a:cubicBezTo>
                    <a:pt x="6661" y="34295"/>
                    <a:pt x="25570" y="12370"/>
                    <a:pt x="51340" y="8197"/>
                  </a:cubicBezTo>
                  <a:cubicBezTo>
                    <a:pt x="77109" y="4023"/>
                    <a:pt x="102159" y="18828"/>
                    <a:pt x="110527" y="43178"/>
                  </a:cubicBezTo>
                  <a:lnTo>
                    <a:pt x="116616" y="43178"/>
                  </a:lnTo>
                  <a:lnTo>
                    <a:pt x="106678" y="60000"/>
                  </a:lnTo>
                  <a:lnTo>
                    <a:pt x="89972" y="43178"/>
                  </a:lnTo>
                  <a:lnTo>
                    <a:pt x="95765" y="43178"/>
                  </a:lnTo>
                  <a:lnTo>
                    <a:pt x="95765" y="43178"/>
                  </a:lnTo>
                  <a:cubicBezTo>
                    <a:pt x="87445" y="27644"/>
                    <a:pt x="68824" y="19503"/>
                    <a:pt x="50776" y="23510"/>
                  </a:cubicBezTo>
                  <a:cubicBezTo>
                    <a:pt x="32728" y="27516"/>
                    <a:pt x="19983" y="42619"/>
                    <a:pt x="19983" y="60000"/>
                  </a:cubicBezTo>
                  <a:close/>
                </a:path>
              </a:pathLst>
            </a:custGeom>
            <a:solidFill>
              <a:srgbClr val="A9B5C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" name="Google Shape;248;g36c108f644f_0_133"/>
          <p:cNvSpPr txBox="1"/>
          <p:nvPr/>
        </p:nvSpPr>
        <p:spPr>
          <a:xfrm>
            <a:off x="4272201" y="6311863"/>
            <a:ext cx="362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Epistemological Dimension</a:t>
            </a:r>
            <a:endParaRPr/>
          </a:p>
        </p:txBody>
      </p:sp>
      <p:sp>
        <p:nvSpPr>
          <p:cNvPr id="249" name="Google Shape;249;g36c108f644f_0_133"/>
          <p:cNvSpPr txBox="1"/>
          <p:nvPr/>
        </p:nvSpPr>
        <p:spPr>
          <a:xfrm>
            <a:off x="4474577" y="141766"/>
            <a:ext cx="311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Ontological Dimension</a:t>
            </a:r>
            <a:endParaRPr/>
          </a:p>
        </p:txBody>
      </p:sp>
      <p:sp>
        <p:nvSpPr>
          <p:cNvPr id="250" name="Google Shape;250;g36c108f644f_0_133"/>
          <p:cNvSpPr txBox="1"/>
          <p:nvPr>
            <p:ph idx="4294967295" type="ctrTitle"/>
          </p:nvPr>
        </p:nvSpPr>
        <p:spPr>
          <a:xfrm>
            <a:off x="421625" y="479700"/>
            <a:ext cx="3223200" cy="234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700"/>
              <a:t>An Integrated Framework for Food-Energy-Water Nexus Education and Educational Research</a:t>
            </a:r>
            <a:endParaRPr/>
          </a:p>
        </p:txBody>
      </p:sp>
      <p:sp>
        <p:nvSpPr>
          <p:cNvPr id="251" name="Google Shape;251;g36c108f644f_0_133"/>
          <p:cNvSpPr txBox="1"/>
          <p:nvPr>
            <p:ph idx="4294967295" type="subTitle"/>
          </p:nvPr>
        </p:nvSpPr>
        <p:spPr>
          <a:xfrm>
            <a:off x="347072" y="4666997"/>
            <a:ext cx="3372300" cy="12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300"/>
              <a:t>Hannah Scherer, Virginia Tech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SzPts val="2000"/>
              <a:buNone/>
            </a:pPr>
            <a:r>
              <a:rPr lang="en-US" sz="2300"/>
              <a:t>Doug Lombardi, University of Maryland College Park</a:t>
            </a: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c108f644f_0_15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Ontological dimension</a:t>
            </a:r>
            <a:endParaRPr/>
          </a:p>
        </p:txBody>
      </p:sp>
      <p:sp>
        <p:nvSpPr>
          <p:cNvPr id="257" name="Google Shape;257;g36c108f644f_0_151"/>
          <p:cNvSpPr txBox="1"/>
          <p:nvPr>
            <p:ph idx="1" type="body"/>
          </p:nvPr>
        </p:nvSpPr>
        <p:spPr>
          <a:xfrm>
            <a:off x="628650" y="3916700"/>
            <a:ext cx="7886700" cy="21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Subcodes</a:t>
            </a:r>
            <a:endParaRPr/>
          </a:p>
          <a:p>
            <a:pPr indent="-250825" lvl="1" marL="6858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b="1" lang="en-US" sz="1700"/>
              <a:t>Scale, Complexity, and Systems (social and ecological dimensions)</a:t>
            </a:r>
            <a:endParaRPr b="1" sz="1700"/>
          </a:p>
          <a:p>
            <a:pPr indent="-25082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-US" sz="1700"/>
              <a:t>Specific systems or issues (ecological)</a:t>
            </a:r>
            <a:endParaRPr b="1" sz="1700"/>
          </a:p>
          <a:p>
            <a:pPr indent="-25082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-US" sz="1700"/>
              <a:t>Power, Inclusion, and Justice (social)</a:t>
            </a:r>
            <a:endParaRPr b="1" sz="1700"/>
          </a:p>
          <a:p>
            <a:pPr indent="-25082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-US" sz="1700"/>
              <a:t>Governance, Policy, and Decision-Making (social)</a:t>
            </a:r>
            <a:endParaRPr b="1" sz="1700"/>
          </a:p>
          <a:p>
            <a:pPr indent="-25082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-US" sz="1700"/>
              <a:t>Equity of Access and Interdependence (social)</a:t>
            </a:r>
            <a:endParaRPr b="1" sz="1700"/>
          </a:p>
          <a:p>
            <a:pPr indent="-25082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en-US" sz="1700"/>
              <a:t>Critical Social Science and Ontological Reframing (social)</a:t>
            </a:r>
            <a:endParaRPr b="1" sz="1700"/>
          </a:p>
        </p:txBody>
      </p:sp>
      <p:sp>
        <p:nvSpPr>
          <p:cNvPr id="258" name="Google Shape;258;g36c108f644f_0_151"/>
          <p:cNvSpPr/>
          <p:nvPr/>
        </p:nvSpPr>
        <p:spPr>
          <a:xfrm>
            <a:off x="1143000" y="1690825"/>
            <a:ext cx="6158100" cy="1408800"/>
          </a:xfrm>
          <a:prstGeom prst="wedgeRoundRectCallout">
            <a:avLst>
              <a:gd fmla="val 55322" name="adj1"/>
              <a:gd fmla="val 9413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dk1"/>
                </a:solidFill>
              </a:rPr>
              <a:t>Thoughts about the socio-ecological systems aspects of the nexus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c3ecd9855_0_4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Epistemological</a:t>
            </a:r>
            <a:r>
              <a:rPr lang="en-US"/>
              <a:t> dimension</a:t>
            </a:r>
            <a:endParaRPr/>
          </a:p>
        </p:txBody>
      </p:sp>
      <p:sp>
        <p:nvSpPr>
          <p:cNvPr id="264" name="Google Shape;264;g36c3ecd9855_0_4"/>
          <p:cNvSpPr txBox="1"/>
          <p:nvPr>
            <p:ph idx="1" type="body"/>
          </p:nvPr>
        </p:nvSpPr>
        <p:spPr>
          <a:xfrm>
            <a:off x="203800" y="2631925"/>
            <a:ext cx="8860500" cy="40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600"/>
              <a:t>Social contexts: constraints, opportunities, affordances, and/or needs for structuring teaching and learning about the FEW-Nexus</a:t>
            </a:r>
            <a:endParaRPr b="1" sz="2600"/>
          </a:p>
          <a:p>
            <a:pPr indent="-257175" lvl="1" marL="6858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Student Diversity in FEW Nexus Education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Expertise and Educator Knowledge of the FEW Nexus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Educator Support is Needed to Implement FEW Nexus Education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Tools for Teaching with the FEW Nexus are Desired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Curricular Structures and Educational Contexts to Implement FEW Nexus Education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Human and Financial Resources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External Connections and Considerations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Community Defining the Concept of FEW for Education</a:t>
            </a:r>
            <a:endParaRPr b="1" sz="1800"/>
          </a:p>
        </p:txBody>
      </p:sp>
      <p:sp>
        <p:nvSpPr>
          <p:cNvPr id="265" name="Google Shape;265;g36c3ecd9855_0_4"/>
          <p:cNvSpPr/>
          <p:nvPr/>
        </p:nvSpPr>
        <p:spPr>
          <a:xfrm>
            <a:off x="1054375" y="1519750"/>
            <a:ext cx="6158100" cy="622800"/>
          </a:xfrm>
          <a:prstGeom prst="wedgeRoundRectCallout">
            <a:avLst>
              <a:gd fmla="val 55322" name="adj1"/>
              <a:gd fmla="val 9413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</a:rPr>
              <a:t>Thoughts about </a:t>
            </a:r>
            <a:r>
              <a:rPr b="1" i="1" lang="en-US" sz="2400">
                <a:solidFill>
                  <a:schemeClr val="dk1"/>
                </a:solidFill>
              </a:rPr>
              <a:t>FEW Nexus education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c3ecd9855_0_10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Epistemological dimension</a:t>
            </a:r>
            <a:endParaRPr/>
          </a:p>
        </p:txBody>
      </p:sp>
      <p:sp>
        <p:nvSpPr>
          <p:cNvPr id="271" name="Google Shape;271;g36c3ecd9855_0_10"/>
          <p:cNvSpPr txBox="1"/>
          <p:nvPr>
            <p:ph idx="1" type="body"/>
          </p:nvPr>
        </p:nvSpPr>
        <p:spPr>
          <a:xfrm>
            <a:off x="203800" y="2631925"/>
            <a:ext cx="8860500" cy="40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600"/>
              <a:t>Collective Beliefs about Education (and Education Research)</a:t>
            </a:r>
            <a:r>
              <a:rPr b="1" lang="en-US" sz="2600"/>
              <a:t>: what education is for and how it should function</a:t>
            </a:r>
            <a:endParaRPr b="1" sz="2600"/>
          </a:p>
          <a:p>
            <a:pPr indent="-257175" lvl="1" marL="6858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Systems Thinking as a Core Educational Aim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Civic and Societal Relevance of Education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Experiential and Place-Based Learning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Inclusive and Equity-Oriented Pedagogy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Interdisciplinary Collaboration and Integration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Student and Instructor Identity and Agency Development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Cognitive and Social Construction of Knowledge about FEW Science and FEW Interdisciplinarity</a:t>
            </a:r>
            <a:endParaRPr b="1" sz="1800"/>
          </a:p>
          <a:p>
            <a:pPr indent="-2571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Relevance of FEW to Curriculum and Student Futures</a:t>
            </a:r>
            <a:endParaRPr b="1" sz="1800"/>
          </a:p>
        </p:txBody>
      </p:sp>
      <p:sp>
        <p:nvSpPr>
          <p:cNvPr id="272" name="Google Shape;272;g36c3ecd9855_0_10"/>
          <p:cNvSpPr/>
          <p:nvPr/>
        </p:nvSpPr>
        <p:spPr>
          <a:xfrm>
            <a:off x="1054375" y="1519750"/>
            <a:ext cx="6158100" cy="622800"/>
          </a:xfrm>
          <a:prstGeom prst="wedgeRoundRectCallout">
            <a:avLst>
              <a:gd fmla="val 55322" name="adj1"/>
              <a:gd fmla="val 9413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</a:rPr>
              <a:t>Thoughts about FEW Nexus education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/>
              <a:t>Breakout Session</a:t>
            </a:r>
            <a:endParaRPr/>
          </a:p>
        </p:txBody>
      </p:sp>
      <p:sp>
        <p:nvSpPr>
          <p:cNvPr id="278" name="Google Shape;278;p14"/>
          <p:cNvSpPr txBox="1"/>
          <p:nvPr>
            <p:ph idx="1" type="body"/>
          </p:nvPr>
        </p:nvSpPr>
        <p:spPr>
          <a:xfrm>
            <a:off x="166650" y="1845725"/>
            <a:ext cx="8749800" cy="4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session, participants will engage in two breakout room discussions with fellow NC-FEW members to think collaboratively about their own next steps in FEW Nexus-related educational work.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Format: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◦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Choose a facilitator to watch the time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◦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i="0" lang="en-US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person share for a few minutes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about the topic and your vision for collaboration on the subject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◦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Decide next steps: Schedule a meeting, look for other collaborators. Identify a funding source or publication target.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