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59" r:id="rId6"/>
    <p:sldId id="261" r:id="rId7"/>
    <p:sldId id="263" r:id="rId8"/>
    <p:sldId id="264" r:id="rId9"/>
    <p:sldId id="260" r:id="rId10"/>
    <p:sldId id="268"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08"/>
    <p:restoredTop sz="94752"/>
  </p:normalViewPr>
  <p:slideViewPr>
    <p:cSldViewPr snapToGrid="0">
      <p:cViewPr varScale="1">
        <p:scale>
          <a:sx n="92" d="100"/>
          <a:sy n="92" d="100"/>
        </p:scale>
        <p:origin x="184"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requests</c:v>
                </c:pt>
              </c:strCache>
            </c:strRef>
          </c:tx>
          <c:spPr>
            <a:solidFill>
              <a:schemeClr val="accent1"/>
            </a:solidFill>
            <a:ln>
              <a:noFill/>
            </a:ln>
            <a:effectLst/>
          </c:spPr>
          <c:invertIfNegative val="0"/>
          <c:cat>
            <c:strRef>
              <c:f>Sheet1!$A$2:$A$6</c:f>
              <c:strCache>
                <c:ptCount val="5"/>
                <c:pt idx="0">
                  <c:v>PhD</c:v>
                </c:pt>
                <c:pt idx="1">
                  <c:v>MS</c:v>
                </c:pt>
                <c:pt idx="2">
                  <c:v>BA/BS - private</c:v>
                </c:pt>
                <c:pt idx="3">
                  <c:v>BA/BS - public</c:v>
                </c:pt>
                <c:pt idx="4">
                  <c:v>2yc</c:v>
                </c:pt>
              </c:strCache>
            </c:strRef>
          </c:cat>
          <c:val>
            <c:numRef>
              <c:f>Sheet1!$B$2:$B$6</c:f>
              <c:numCache>
                <c:formatCode>General</c:formatCode>
                <c:ptCount val="5"/>
                <c:pt idx="0">
                  <c:v>15</c:v>
                </c:pt>
                <c:pt idx="1">
                  <c:v>15</c:v>
                </c:pt>
                <c:pt idx="2">
                  <c:v>12</c:v>
                </c:pt>
                <c:pt idx="3">
                  <c:v>5</c:v>
                </c:pt>
                <c:pt idx="4">
                  <c:v>2</c:v>
                </c:pt>
              </c:numCache>
            </c:numRef>
          </c:val>
          <c:extLst>
            <c:ext xmlns:c16="http://schemas.microsoft.com/office/drawing/2014/chart" uri="{C3380CC4-5D6E-409C-BE32-E72D297353CC}">
              <c16:uniqueId val="{00000000-CAF8-484E-A406-D4F95A1CD095}"/>
            </c:ext>
          </c:extLst>
        </c:ser>
        <c:dLbls>
          <c:showLegendKey val="0"/>
          <c:showVal val="0"/>
          <c:showCatName val="0"/>
          <c:showSerName val="0"/>
          <c:showPercent val="0"/>
          <c:showBubbleSize val="0"/>
        </c:dLbls>
        <c:gapWidth val="219"/>
        <c:overlap val="-27"/>
        <c:axId val="2108586512"/>
        <c:axId val="2108403184"/>
      </c:barChart>
      <c:catAx>
        <c:axId val="21085865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Institution type by highest degree granted</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8403184"/>
        <c:crosses val="autoZero"/>
        <c:auto val="1"/>
        <c:lblAlgn val="ctr"/>
        <c:lblOffset val="100"/>
        <c:noMultiLvlLbl val="0"/>
      </c:catAx>
      <c:valAx>
        <c:axId val="2108403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a:t>
                </a:r>
                <a:r>
                  <a:rPr lang="en-US" baseline="0" dirty="0"/>
                  <a:t> of requests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8586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requests</c:v>
                </c:pt>
              </c:strCache>
            </c:strRef>
          </c:tx>
          <c:spPr>
            <a:solidFill>
              <a:schemeClr val="accent1"/>
            </a:solidFill>
            <a:ln>
              <a:noFill/>
            </a:ln>
            <a:effectLst/>
          </c:spPr>
          <c:invertIfNegative val="0"/>
          <c:cat>
            <c:strRef>
              <c:f>Sheet1!$A$2:$A$7</c:f>
              <c:strCache>
                <c:ptCount val="6"/>
                <c:pt idx="0">
                  <c:v>Two majors exist</c:v>
                </c:pt>
                <c:pt idx="1">
                  <c:v>Questioning/revising core curriculum</c:v>
                </c:pt>
                <c:pt idx="2">
                  <c:v>Top-down reenvisioning</c:v>
                </c:pt>
                <c:pt idx="3">
                  <c:v>Bottom-up new program</c:v>
                </c:pt>
                <c:pt idx="4">
                  <c:v>Competition</c:v>
                </c:pt>
                <c:pt idx="5">
                  <c:v>Internal conflict</c:v>
                </c:pt>
              </c:strCache>
            </c:strRef>
          </c:cat>
          <c:val>
            <c:numRef>
              <c:f>Sheet1!$B$2:$B$7</c:f>
              <c:numCache>
                <c:formatCode>General</c:formatCode>
                <c:ptCount val="6"/>
                <c:pt idx="0">
                  <c:v>14</c:v>
                </c:pt>
                <c:pt idx="1">
                  <c:v>30</c:v>
                </c:pt>
                <c:pt idx="2">
                  <c:v>8</c:v>
                </c:pt>
                <c:pt idx="3">
                  <c:v>16</c:v>
                </c:pt>
                <c:pt idx="4">
                  <c:v>8</c:v>
                </c:pt>
                <c:pt idx="5">
                  <c:v>4</c:v>
                </c:pt>
              </c:numCache>
            </c:numRef>
          </c:val>
          <c:extLst>
            <c:ext xmlns:c16="http://schemas.microsoft.com/office/drawing/2014/chart" uri="{C3380CC4-5D6E-409C-BE32-E72D297353CC}">
              <c16:uniqueId val="{00000000-852B-9345-95DC-1D2CCD296733}"/>
            </c:ext>
          </c:extLst>
        </c:ser>
        <c:dLbls>
          <c:showLegendKey val="0"/>
          <c:showVal val="0"/>
          <c:showCatName val="0"/>
          <c:showSerName val="0"/>
          <c:showPercent val="0"/>
          <c:showBubbleSize val="0"/>
        </c:dLbls>
        <c:gapWidth val="219"/>
        <c:overlap val="-27"/>
        <c:axId val="383410480"/>
        <c:axId val="383412192"/>
      </c:barChart>
      <c:catAx>
        <c:axId val="383410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83412192"/>
        <c:crosses val="autoZero"/>
        <c:auto val="1"/>
        <c:lblAlgn val="ctr"/>
        <c:lblOffset val="100"/>
        <c:noMultiLvlLbl val="0"/>
      </c:catAx>
      <c:valAx>
        <c:axId val="383412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4104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F054-2D86-C6E8-9701-F3DDA08FD1D9}"/>
              </a:ext>
            </a:extLst>
          </p:cNvPr>
          <p:cNvSpPr>
            <a:spLocks noGrp="1"/>
          </p:cNvSpPr>
          <p:nvPr>
            <p:ph type="ctrTitle"/>
          </p:nvPr>
        </p:nvSpPr>
        <p:spPr>
          <a:xfrm>
            <a:off x="1524000" y="2492376"/>
            <a:ext cx="9144000" cy="1760539"/>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9D4E18D6-B9EE-3D25-12D2-541D5F5670A8}"/>
              </a:ext>
            </a:extLst>
          </p:cNvPr>
          <p:cNvSpPr>
            <a:spLocks noGrp="1"/>
          </p:cNvSpPr>
          <p:nvPr>
            <p:ph type="subTitle" idx="1"/>
          </p:nvPr>
        </p:nvSpPr>
        <p:spPr>
          <a:xfrm>
            <a:off x="1524000" y="4365627"/>
            <a:ext cx="9144000" cy="1370011"/>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E83E5D3F-4FEB-4854-0724-8832AB4493BD}"/>
              </a:ext>
            </a:extLst>
          </p:cNvPr>
          <p:cNvPicPr>
            <a:picLocks noChangeAspect="1"/>
          </p:cNvPicPr>
          <p:nvPr userDrawn="1"/>
        </p:nvPicPr>
        <p:blipFill>
          <a:blip r:embed="rId2"/>
          <a:stretch>
            <a:fillRect/>
          </a:stretch>
        </p:blipFill>
        <p:spPr>
          <a:xfrm>
            <a:off x="0" y="0"/>
            <a:ext cx="12192000" cy="2438400"/>
          </a:xfrm>
          <a:prstGeom prst="rect">
            <a:avLst/>
          </a:prstGeom>
        </p:spPr>
      </p:pic>
      <p:pic>
        <p:nvPicPr>
          <p:cNvPr id="13" name="Picture 12" descr="Logo, icon&#10;&#10;Description automatically generated">
            <a:extLst>
              <a:ext uri="{FF2B5EF4-FFF2-40B4-BE49-F238E27FC236}">
                <a16:creationId xmlns:a16="http://schemas.microsoft.com/office/drawing/2014/main" id="{2AEEF7F0-ADBA-EA6D-4A1F-1B273EF1ED3B}"/>
              </a:ext>
            </a:extLst>
          </p:cNvPr>
          <p:cNvPicPr>
            <a:picLocks noChangeAspect="1"/>
          </p:cNvPicPr>
          <p:nvPr userDrawn="1"/>
        </p:nvPicPr>
        <p:blipFill>
          <a:blip r:embed="rId3"/>
          <a:stretch>
            <a:fillRect/>
          </a:stretch>
        </p:blipFill>
        <p:spPr>
          <a:xfrm>
            <a:off x="323850" y="266700"/>
            <a:ext cx="2653031" cy="1899700"/>
          </a:xfrm>
          <a:prstGeom prst="rect">
            <a:avLst/>
          </a:prstGeom>
        </p:spPr>
      </p:pic>
      <p:sp>
        <p:nvSpPr>
          <p:cNvPr id="14" name="TextBox 13">
            <a:extLst>
              <a:ext uri="{FF2B5EF4-FFF2-40B4-BE49-F238E27FC236}">
                <a16:creationId xmlns:a16="http://schemas.microsoft.com/office/drawing/2014/main" id="{EA4C793A-9443-AC8D-A917-C441E8091C23}"/>
              </a:ext>
            </a:extLst>
          </p:cNvPr>
          <p:cNvSpPr txBox="1"/>
          <p:nvPr userDrawn="1"/>
        </p:nvSpPr>
        <p:spPr>
          <a:xfrm>
            <a:off x="6289041" y="106831"/>
            <a:ext cx="5772151" cy="646331"/>
          </a:xfrm>
          <a:prstGeom prst="rect">
            <a:avLst/>
          </a:prstGeom>
          <a:noFill/>
        </p:spPr>
        <p:txBody>
          <a:bodyPr wrap="square" rtlCol="0">
            <a:spAutoFit/>
          </a:bodyPr>
          <a:lstStyle/>
          <a:p>
            <a:pPr algn="r"/>
            <a:r>
              <a:rPr lang="en-US" sz="3600" b="1" i="0" dirty="0">
                <a:solidFill>
                  <a:schemeClr val="bg1"/>
                </a:solidFill>
                <a:latin typeface="Myriad Pro Light" panose="020B0503030403020204" pitchFamily="34" charset="0"/>
                <a:ea typeface="Helvetica Neue Condensed" panose="02000503000000020004" pitchFamily="2" charset="0"/>
                <a:cs typeface="Helvetica Neue Condensed" panose="02000503000000020004" pitchFamily="2" charset="0"/>
              </a:rPr>
              <a:t>Earth education for all</a:t>
            </a:r>
          </a:p>
        </p:txBody>
      </p:sp>
      <p:sp>
        <p:nvSpPr>
          <p:cNvPr id="8" name="TextBox 7">
            <a:extLst>
              <a:ext uri="{FF2B5EF4-FFF2-40B4-BE49-F238E27FC236}">
                <a16:creationId xmlns:a16="http://schemas.microsoft.com/office/drawing/2014/main" id="{AABAF37A-86B5-57A4-F4BB-37D20EB9ADD6}"/>
              </a:ext>
            </a:extLst>
          </p:cNvPr>
          <p:cNvSpPr txBox="1"/>
          <p:nvPr userDrawn="1"/>
        </p:nvSpPr>
        <p:spPr>
          <a:xfrm>
            <a:off x="4480560" y="6488668"/>
            <a:ext cx="3230880" cy="369332"/>
          </a:xfrm>
          <a:prstGeom prst="rect">
            <a:avLst/>
          </a:prstGeom>
          <a:noFill/>
        </p:spPr>
        <p:txBody>
          <a:bodyPr wrap="square" rtlCol="0">
            <a:spAutoFit/>
          </a:bodyPr>
          <a:lstStyle/>
          <a:p>
            <a:pPr algn="ctr"/>
            <a:r>
              <a:rPr lang="en-US" b="0" dirty="0">
                <a:solidFill>
                  <a:schemeClr val="accent1"/>
                </a:solidFill>
              </a:rPr>
              <a:t>Find us online at </a:t>
            </a:r>
            <a:r>
              <a:rPr lang="en-US" b="1" dirty="0" err="1">
                <a:solidFill>
                  <a:schemeClr val="accent1"/>
                </a:solidFill>
              </a:rPr>
              <a:t>nagt.org</a:t>
            </a:r>
            <a:endParaRPr lang="en-US" b="1" dirty="0">
              <a:solidFill>
                <a:schemeClr val="accent1"/>
              </a:solidFill>
            </a:endParaRPr>
          </a:p>
        </p:txBody>
      </p:sp>
    </p:spTree>
    <p:extLst>
      <p:ext uri="{BB962C8B-B14F-4D97-AF65-F5344CB8AC3E}">
        <p14:creationId xmlns:p14="http://schemas.microsoft.com/office/powerpoint/2010/main" val="393308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6CD7E31-E8DB-534A-940B-2ED1DDCEB1AB}"/>
              </a:ext>
            </a:extLst>
          </p:cNvPr>
          <p:cNvSpPr>
            <a:spLocks noGrp="1"/>
          </p:cNvSpPr>
          <p:nvPr>
            <p:ph type="body" orient="vert" idx="1"/>
          </p:nvPr>
        </p:nvSpPr>
        <p:spPr>
          <a:xfrm>
            <a:off x="838200" y="2265011"/>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0C13505D-8FBC-276D-BC0A-A467CAE51351}"/>
              </a:ext>
            </a:extLst>
          </p:cNvPr>
          <p:cNvSpPr>
            <a:spLocks noGrp="1"/>
          </p:cNvSpPr>
          <p:nvPr>
            <p:ph type="title"/>
          </p:nvPr>
        </p:nvSpPr>
        <p:spPr>
          <a:xfrm>
            <a:off x="201798" y="1042018"/>
            <a:ext cx="11792279" cy="1071787"/>
          </a:xfrm>
        </p:spPr>
        <p:txBody>
          <a:bodyPr>
            <a:normAutofit/>
          </a:bodyPr>
          <a:lstStyle>
            <a:lvl1pPr>
              <a:defRPr sz="4000"/>
            </a:lvl1pPr>
          </a:lstStyle>
          <a:p>
            <a:r>
              <a:rPr lang="en-US" dirty="0"/>
              <a:t>Click to edit Master title style</a:t>
            </a:r>
          </a:p>
        </p:txBody>
      </p:sp>
      <p:pic>
        <p:nvPicPr>
          <p:cNvPr id="6" name="Picture 5">
            <a:extLst>
              <a:ext uri="{FF2B5EF4-FFF2-40B4-BE49-F238E27FC236}">
                <a16:creationId xmlns:a16="http://schemas.microsoft.com/office/drawing/2014/main" id="{D2A5E5CB-00F0-5A15-852E-D758C38C9923}"/>
              </a:ext>
            </a:extLst>
          </p:cNvPr>
          <p:cNvPicPr>
            <a:picLocks noChangeAspect="1"/>
          </p:cNvPicPr>
          <p:nvPr userDrawn="1"/>
        </p:nvPicPr>
        <p:blipFill rotWithShape="1">
          <a:blip r:embed="rId2"/>
          <a:srcRect t="30666" b="31835"/>
          <a:stretch/>
        </p:blipFill>
        <p:spPr>
          <a:xfrm>
            <a:off x="0" y="1"/>
            <a:ext cx="12192000" cy="914400"/>
          </a:xfrm>
          <a:prstGeom prst="rect">
            <a:avLst/>
          </a:prstGeom>
        </p:spPr>
      </p:pic>
      <p:pic>
        <p:nvPicPr>
          <p:cNvPr id="8" name="Picture 7" descr="A black and white logo&#10;&#10;Description automatically generated with low confidence">
            <a:extLst>
              <a:ext uri="{FF2B5EF4-FFF2-40B4-BE49-F238E27FC236}">
                <a16:creationId xmlns:a16="http://schemas.microsoft.com/office/drawing/2014/main" id="{5DDB04DB-64F2-B8CF-C7CC-473C6168C193}"/>
              </a:ext>
            </a:extLst>
          </p:cNvPr>
          <p:cNvPicPr>
            <a:picLocks noChangeAspect="1"/>
          </p:cNvPicPr>
          <p:nvPr userDrawn="1"/>
        </p:nvPicPr>
        <p:blipFill>
          <a:blip r:embed="rId3"/>
          <a:stretch>
            <a:fillRect/>
          </a:stretch>
        </p:blipFill>
        <p:spPr>
          <a:xfrm>
            <a:off x="201798" y="173037"/>
            <a:ext cx="2501900" cy="508000"/>
          </a:xfrm>
          <a:prstGeom prst="rect">
            <a:avLst/>
          </a:prstGeom>
        </p:spPr>
      </p:pic>
    </p:spTree>
    <p:extLst>
      <p:ext uri="{BB962C8B-B14F-4D97-AF65-F5344CB8AC3E}">
        <p14:creationId xmlns:p14="http://schemas.microsoft.com/office/powerpoint/2010/main" val="234758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77987-03CD-E7BC-20C7-244A5103A23B}"/>
              </a:ext>
            </a:extLst>
          </p:cNvPr>
          <p:cNvSpPr>
            <a:spLocks noGrp="1"/>
          </p:cNvSpPr>
          <p:nvPr>
            <p:ph type="title" orient="vert"/>
          </p:nvPr>
        </p:nvSpPr>
        <p:spPr>
          <a:xfrm>
            <a:off x="8724901" y="982642"/>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790705-45B7-8C35-8D58-595954BCA9AF}"/>
              </a:ext>
            </a:extLst>
          </p:cNvPr>
          <p:cNvSpPr>
            <a:spLocks noGrp="1"/>
          </p:cNvSpPr>
          <p:nvPr>
            <p:ph type="body" orient="vert" idx="1"/>
          </p:nvPr>
        </p:nvSpPr>
        <p:spPr>
          <a:xfrm>
            <a:off x="838201" y="982642"/>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5349769C-D57C-D568-6344-C9E76B072B2B}"/>
              </a:ext>
            </a:extLst>
          </p:cNvPr>
          <p:cNvPicPr>
            <a:picLocks noChangeAspect="1"/>
          </p:cNvPicPr>
          <p:nvPr userDrawn="1"/>
        </p:nvPicPr>
        <p:blipFill rotWithShape="1">
          <a:blip r:embed="rId2"/>
          <a:srcRect t="30666" b="31835"/>
          <a:stretch/>
        </p:blipFill>
        <p:spPr>
          <a:xfrm>
            <a:off x="0" y="1"/>
            <a:ext cx="12192000" cy="914400"/>
          </a:xfrm>
          <a:prstGeom prst="rect">
            <a:avLst/>
          </a:prstGeom>
        </p:spPr>
      </p:pic>
      <p:pic>
        <p:nvPicPr>
          <p:cNvPr id="8" name="Picture 7" descr="A black and white logo&#10;&#10;Description automatically generated with low confidence">
            <a:extLst>
              <a:ext uri="{FF2B5EF4-FFF2-40B4-BE49-F238E27FC236}">
                <a16:creationId xmlns:a16="http://schemas.microsoft.com/office/drawing/2014/main" id="{B3281070-B074-6599-8689-EF12D91A11A7}"/>
              </a:ext>
            </a:extLst>
          </p:cNvPr>
          <p:cNvPicPr>
            <a:picLocks noChangeAspect="1"/>
          </p:cNvPicPr>
          <p:nvPr userDrawn="1"/>
        </p:nvPicPr>
        <p:blipFill>
          <a:blip r:embed="rId3"/>
          <a:stretch>
            <a:fillRect/>
          </a:stretch>
        </p:blipFill>
        <p:spPr>
          <a:xfrm>
            <a:off x="201798" y="173037"/>
            <a:ext cx="2501900" cy="508000"/>
          </a:xfrm>
          <a:prstGeom prst="rect">
            <a:avLst/>
          </a:prstGeom>
        </p:spPr>
      </p:pic>
    </p:spTree>
    <p:extLst>
      <p:ext uri="{BB962C8B-B14F-4D97-AF65-F5344CB8AC3E}">
        <p14:creationId xmlns:p14="http://schemas.microsoft.com/office/powerpoint/2010/main" val="6605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64ECF-145E-565E-B791-54EC8C242359}"/>
              </a:ext>
            </a:extLst>
          </p:cNvPr>
          <p:cNvSpPr>
            <a:spLocks noGrp="1"/>
          </p:cNvSpPr>
          <p:nvPr>
            <p:ph type="title"/>
          </p:nvPr>
        </p:nvSpPr>
        <p:spPr>
          <a:xfrm>
            <a:off x="201798" y="1042018"/>
            <a:ext cx="11792279" cy="1071787"/>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3AFF6BF-EB7B-08C5-0CE7-4ACBD8284BBF}"/>
              </a:ext>
            </a:extLst>
          </p:cNvPr>
          <p:cNvSpPr>
            <a:spLocks noGrp="1"/>
          </p:cNvSpPr>
          <p:nvPr>
            <p:ph idx="1"/>
          </p:nvPr>
        </p:nvSpPr>
        <p:spPr>
          <a:xfrm>
            <a:off x="201798" y="2241259"/>
            <a:ext cx="1168540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FBBE85F6-D3BC-1086-9265-78CC62747E22}"/>
              </a:ext>
            </a:extLst>
          </p:cNvPr>
          <p:cNvPicPr>
            <a:picLocks noChangeAspect="1"/>
          </p:cNvPicPr>
          <p:nvPr userDrawn="1"/>
        </p:nvPicPr>
        <p:blipFill rotWithShape="1">
          <a:blip r:embed="rId2"/>
          <a:srcRect t="30666" b="31835"/>
          <a:stretch/>
        </p:blipFill>
        <p:spPr>
          <a:xfrm>
            <a:off x="0" y="1"/>
            <a:ext cx="12192000" cy="91440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3B211680-BE66-7186-5808-E7144B433355}"/>
              </a:ext>
            </a:extLst>
          </p:cNvPr>
          <p:cNvPicPr>
            <a:picLocks noChangeAspect="1"/>
          </p:cNvPicPr>
          <p:nvPr userDrawn="1"/>
        </p:nvPicPr>
        <p:blipFill>
          <a:blip r:embed="rId3"/>
          <a:stretch>
            <a:fillRect/>
          </a:stretch>
        </p:blipFill>
        <p:spPr>
          <a:xfrm>
            <a:off x="201798" y="173037"/>
            <a:ext cx="2501900" cy="508000"/>
          </a:xfrm>
          <a:prstGeom prst="rect">
            <a:avLst/>
          </a:prstGeom>
        </p:spPr>
      </p:pic>
    </p:spTree>
    <p:extLst>
      <p:ext uri="{BB962C8B-B14F-4D97-AF65-F5344CB8AC3E}">
        <p14:creationId xmlns:p14="http://schemas.microsoft.com/office/powerpoint/2010/main" val="375077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BC14-D9B6-D4D5-53C5-FEE38B3522E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1DF8F6-E668-0E33-EE1A-123626DB554D}"/>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3D9BC2E-D132-1920-A8DF-5B06EE73BA2A}"/>
              </a:ext>
            </a:extLst>
          </p:cNvPr>
          <p:cNvPicPr>
            <a:picLocks noChangeAspect="1"/>
          </p:cNvPicPr>
          <p:nvPr userDrawn="1"/>
        </p:nvPicPr>
        <p:blipFill rotWithShape="1">
          <a:blip r:embed="rId2"/>
          <a:srcRect t="30666" b="31835"/>
          <a:stretch/>
        </p:blipFill>
        <p:spPr>
          <a:xfrm>
            <a:off x="0" y="1"/>
            <a:ext cx="12192000" cy="914400"/>
          </a:xfrm>
          <a:prstGeom prst="rect">
            <a:avLst/>
          </a:prstGeom>
        </p:spPr>
      </p:pic>
      <p:pic>
        <p:nvPicPr>
          <p:cNvPr id="6" name="Picture 5" descr="A black and white logo&#10;&#10;Description automatically generated with low confidence">
            <a:extLst>
              <a:ext uri="{FF2B5EF4-FFF2-40B4-BE49-F238E27FC236}">
                <a16:creationId xmlns:a16="http://schemas.microsoft.com/office/drawing/2014/main" id="{5EA79E3A-3EDF-559D-4A03-33D26F93EB34}"/>
              </a:ext>
            </a:extLst>
          </p:cNvPr>
          <p:cNvPicPr>
            <a:picLocks noChangeAspect="1"/>
          </p:cNvPicPr>
          <p:nvPr userDrawn="1"/>
        </p:nvPicPr>
        <p:blipFill>
          <a:blip r:embed="rId3"/>
          <a:stretch>
            <a:fillRect/>
          </a:stretch>
        </p:blipFill>
        <p:spPr>
          <a:xfrm>
            <a:off x="201798" y="173037"/>
            <a:ext cx="2501900" cy="508000"/>
          </a:xfrm>
          <a:prstGeom prst="rect">
            <a:avLst/>
          </a:prstGeom>
        </p:spPr>
      </p:pic>
    </p:spTree>
    <p:extLst>
      <p:ext uri="{BB962C8B-B14F-4D97-AF65-F5344CB8AC3E}">
        <p14:creationId xmlns:p14="http://schemas.microsoft.com/office/powerpoint/2010/main" val="350141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4DD77-2A18-6D56-D0AB-B072D25A39E8}"/>
              </a:ext>
            </a:extLst>
          </p:cNvPr>
          <p:cNvSpPr>
            <a:spLocks noGrp="1"/>
          </p:cNvSpPr>
          <p:nvPr>
            <p:ph sz="half" idx="1"/>
          </p:nvPr>
        </p:nvSpPr>
        <p:spPr>
          <a:xfrm>
            <a:off x="838200" y="22650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038FB5-B43A-117A-804F-3C2DFDAEB52A}"/>
              </a:ext>
            </a:extLst>
          </p:cNvPr>
          <p:cNvSpPr>
            <a:spLocks noGrp="1"/>
          </p:cNvSpPr>
          <p:nvPr>
            <p:ph sz="half" idx="2"/>
          </p:nvPr>
        </p:nvSpPr>
        <p:spPr>
          <a:xfrm>
            <a:off x="6172200" y="22650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37691A05-73DE-779A-6361-399364FE955C}"/>
              </a:ext>
            </a:extLst>
          </p:cNvPr>
          <p:cNvSpPr>
            <a:spLocks noGrp="1"/>
          </p:cNvSpPr>
          <p:nvPr>
            <p:ph type="title"/>
          </p:nvPr>
        </p:nvSpPr>
        <p:spPr>
          <a:xfrm>
            <a:off x="201798" y="1042018"/>
            <a:ext cx="11792279" cy="1071787"/>
          </a:xfrm>
        </p:spPr>
        <p:txBody>
          <a:bodyPr>
            <a:normAutofit/>
          </a:bodyPr>
          <a:lstStyle>
            <a:lvl1pPr>
              <a:defRPr sz="4000"/>
            </a:lvl1pPr>
          </a:lstStyle>
          <a:p>
            <a:r>
              <a:rPr lang="en-US"/>
              <a:t>Click to edit Master title style</a:t>
            </a:r>
          </a:p>
        </p:txBody>
      </p:sp>
      <p:pic>
        <p:nvPicPr>
          <p:cNvPr id="10" name="Picture 9">
            <a:extLst>
              <a:ext uri="{FF2B5EF4-FFF2-40B4-BE49-F238E27FC236}">
                <a16:creationId xmlns:a16="http://schemas.microsoft.com/office/drawing/2014/main" id="{8EF536E4-5BE1-2D2E-6ACF-A47562E2B70C}"/>
              </a:ext>
            </a:extLst>
          </p:cNvPr>
          <p:cNvPicPr>
            <a:picLocks noChangeAspect="1"/>
          </p:cNvPicPr>
          <p:nvPr userDrawn="1"/>
        </p:nvPicPr>
        <p:blipFill rotWithShape="1">
          <a:blip r:embed="rId2"/>
          <a:srcRect t="30666" b="31835"/>
          <a:stretch/>
        </p:blipFill>
        <p:spPr>
          <a:xfrm>
            <a:off x="0" y="1"/>
            <a:ext cx="12192000" cy="914400"/>
          </a:xfrm>
          <a:prstGeom prst="rect">
            <a:avLst/>
          </a:prstGeom>
        </p:spPr>
      </p:pic>
      <p:pic>
        <p:nvPicPr>
          <p:cNvPr id="11" name="Picture 10" descr="A black and white logo&#10;&#10;Description automatically generated with low confidence">
            <a:extLst>
              <a:ext uri="{FF2B5EF4-FFF2-40B4-BE49-F238E27FC236}">
                <a16:creationId xmlns:a16="http://schemas.microsoft.com/office/drawing/2014/main" id="{31092225-77A4-3667-487D-C1AB9CB35851}"/>
              </a:ext>
            </a:extLst>
          </p:cNvPr>
          <p:cNvPicPr>
            <a:picLocks noChangeAspect="1"/>
          </p:cNvPicPr>
          <p:nvPr userDrawn="1"/>
        </p:nvPicPr>
        <p:blipFill>
          <a:blip r:embed="rId3"/>
          <a:stretch>
            <a:fillRect/>
          </a:stretch>
        </p:blipFill>
        <p:spPr>
          <a:xfrm>
            <a:off x="201798" y="173037"/>
            <a:ext cx="2501900" cy="508000"/>
          </a:xfrm>
          <a:prstGeom prst="rect">
            <a:avLst/>
          </a:prstGeom>
        </p:spPr>
      </p:pic>
    </p:spTree>
    <p:extLst>
      <p:ext uri="{BB962C8B-B14F-4D97-AF65-F5344CB8AC3E}">
        <p14:creationId xmlns:p14="http://schemas.microsoft.com/office/powerpoint/2010/main" val="167019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1D1822-FC74-8FA7-BF2E-C99FE3D412FA}"/>
              </a:ext>
            </a:extLst>
          </p:cNvPr>
          <p:cNvSpPr>
            <a:spLocks noGrp="1"/>
          </p:cNvSpPr>
          <p:nvPr>
            <p:ph type="body" idx="1"/>
          </p:nvPr>
        </p:nvSpPr>
        <p:spPr>
          <a:xfrm>
            <a:off x="839789" y="2191799"/>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77A2EB-D8CC-B2A2-4B81-A6CD648D1BCA}"/>
              </a:ext>
            </a:extLst>
          </p:cNvPr>
          <p:cNvSpPr>
            <a:spLocks noGrp="1"/>
          </p:cNvSpPr>
          <p:nvPr>
            <p:ph sz="half" idx="2"/>
          </p:nvPr>
        </p:nvSpPr>
        <p:spPr>
          <a:xfrm>
            <a:off x="839789" y="3015711"/>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E68E67-037A-557A-FB7E-E95782F1E5C9}"/>
              </a:ext>
            </a:extLst>
          </p:cNvPr>
          <p:cNvSpPr>
            <a:spLocks noGrp="1"/>
          </p:cNvSpPr>
          <p:nvPr>
            <p:ph type="body" sz="quarter" idx="3"/>
          </p:nvPr>
        </p:nvSpPr>
        <p:spPr>
          <a:xfrm>
            <a:off x="6172201" y="2191799"/>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ED396-44F3-CE50-1F3F-AB9699BF2830}"/>
              </a:ext>
            </a:extLst>
          </p:cNvPr>
          <p:cNvSpPr>
            <a:spLocks noGrp="1"/>
          </p:cNvSpPr>
          <p:nvPr>
            <p:ph sz="quarter" idx="4"/>
          </p:nvPr>
        </p:nvSpPr>
        <p:spPr>
          <a:xfrm>
            <a:off x="6172201" y="3015711"/>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E2FE77DF-10A3-C4FD-CBFB-F71DBCEA2499}"/>
              </a:ext>
            </a:extLst>
          </p:cNvPr>
          <p:cNvSpPr>
            <a:spLocks noGrp="1"/>
          </p:cNvSpPr>
          <p:nvPr>
            <p:ph type="title"/>
          </p:nvPr>
        </p:nvSpPr>
        <p:spPr>
          <a:xfrm>
            <a:off x="201798" y="1042018"/>
            <a:ext cx="11792279" cy="1071787"/>
          </a:xfrm>
        </p:spPr>
        <p:txBody>
          <a:bodyPr>
            <a:normAutofit/>
          </a:bodyPr>
          <a:lstStyle>
            <a:lvl1pPr>
              <a:defRPr sz="4000"/>
            </a:lvl1pPr>
          </a:lstStyle>
          <a:p>
            <a:r>
              <a:rPr lang="en-US"/>
              <a:t>Click to edit Master title style</a:t>
            </a:r>
          </a:p>
        </p:txBody>
      </p:sp>
      <p:pic>
        <p:nvPicPr>
          <p:cNvPr id="9" name="Picture 8">
            <a:extLst>
              <a:ext uri="{FF2B5EF4-FFF2-40B4-BE49-F238E27FC236}">
                <a16:creationId xmlns:a16="http://schemas.microsoft.com/office/drawing/2014/main" id="{50F166D2-3CEB-C0B8-EEDA-CA0D636B8E7A}"/>
              </a:ext>
            </a:extLst>
          </p:cNvPr>
          <p:cNvPicPr>
            <a:picLocks noChangeAspect="1"/>
          </p:cNvPicPr>
          <p:nvPr userDrawn="1"/>
        </p:nvPicPr>
        <p:blipFill rotWithShape="1">
          <a:blip r:embed="rId2"/>
          <a:srcRect t="30666" b="31835"/>
          <a:stretch/>
        </p:blipFill>
        <p:spPr>
          <a:xfrm>
            <a:off x="0" y="1"/>
            <a:ext cx="12192000" cy="914400"/>
          </a:xfrm>
          <a:prstGeom prst="rect">
            <a:avLst/>
          </a:prstGeom>
        </p:spPr>
      </p:pic>
      <p:pic>
        <p:nvPicPr>
          <p:cNvPr id="11" name="Picture 10" descr="A black and white logo&#10;&#10;Description automatically generated with low confidence">
            <a:extLst>
              <a:ext uri="{FF2B5EF4-FFF2-40B4-BE49-F238E27FC236}">
                <a16:creationId xmlns:a16="http://schemas.microsoft.com/office/drawing/2014/main" id="{0194D8F7-A616-05C7-C5E4-F98A326A7675}"/>
              </a:ext>
            </a:extLst>
          </p:cNvPr>
          <p:cNvPicPr>
            <a:picLocks noChangeAspect="1"/>
          </p:cNvPicPr>
          <p:nvPr userDrawn="1"/>
        </p:nvPicPr>
        <p:blipFill>
          <a:blip r:embed="rId3"/>
          <a:stretch>
            <a:fillRect/>
          </a:stretch>
        </p:blipFill>
        <p:spPr>
          <a:xfrm>
            <a:off x="201798" y="173037"/>
            <a:ext cx="2501900" cy="508000"/>
          </a:xfrm>
          <a:prstGeom prst="rect">
            <a:avLst/>
          </a:prstGeom>
        </p:spPr>
      </p:pic>
    </p:spTree>
    <p:extLst>
      <p:ext uri="{BB962C8B-B14F-4D97-AF65-F5344CB8AC3E}">
        <p14:creationId xmlns:p14="http://schemas.microsoft.com/office/powerpoint/2010/main" val="74313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4859FF-8435-9562-36F6-5C6B64D4D2C8}"/>
              </a:ext>
            </a:extLst>
          </p:cNvPr>
          <p:cNvSpPr>
            <a:spLocks noGrp="1"/>
          </p:cNvSpPr>
          <p:nvPr>
            <p:ph type="title"/>
          </p:nvPr>
        </p:nvSpPr>
        <p:spPr>
          <a:xfrm>
            <a:off x="201798" y="1042018"/>
            <a:ext cx="11792279" cy="1071787"/>
          </a:xfrm>
        </p:spPr>
        <p:txBody>
          <a:bodyPr>
            <a:normAutofit/>
          </a:bodyPr>
          <a:lstStyle>
            <a:lvl1pPr>
              <a:defRPr sz="4000"/>
            </a:lvl1pPr>
          </a:lstStyle>
          <a:p>
            <a:r>
              <a:rPr lang="en-US"/>
              <a:t>Click to edit Master title style</a:t>
            </a:r>
          </a:p>
        </p:txBody>
      </p:sp>
      <p:pic>
        <p:nvPicPr>
          <p:cNvPr id="5" name="Picture 4">
            <a:extLst>
              <a:ext uri="{FF2B5EF4-FFF2-40B4-BE49-F238E27FC236}">
                <a16:creationId xmlns:a16="http://schemas.microsoft.com/office/drawing/2014/main" id="{208A0AD4-12CA-F67A-39BE-B9CD6A64C8ED}"/>
              </a:ext>
            </a:extLst>
          </p:cNvPr>
          <p:cNvPicPr>
            <a:picLocks noChangeAspect="1"/>
          </p:cNvPicPr>
          <p:nvPr userDrawn="1"/>
        </p:nvPicPr>
        <p:blipFill rotWithShape="1">
          <a:blip r:embed="rId2"/>
          <a:srcRect t="30666" b="31835"/>
          <a:stretch/>
        </p:blipFill>
        <p:spPr>
          <a:xfrm>
            <a:off x="0" y="1"/>
            <a:ext cx="12192000" cy="914400"/>
          </a:xfrm>
          <a:prstGeom prst="rect">
            <a:avLst/>
          </a:prstGeom>
        </p:spPr>
      </p:pic>
      <p:pic>
        <p:nvPicPr>
          <p:cNvPr id="7" name="Picture 6" descr="A black and white logo&#10;&#10;Description automatically generated with low confidence">
            <a:extLst>
              <a:ext uri="{FF2B5EF4-FFF2-40B4-BE49-F238E27FC236}">
                <a16:creationId xmlns:a16="http://schemas.microsoft.com/office/drawing/2014/main" id="{A419025B-2E1C-38F4-BC4A-4F5781E0E44B}"/>
              </a:ext>
            </a:extLst>
          </p:cNvPr>
          <p:cNvPicPr>
            <a:picLocks noChangeAspect="1"/>
          </p:cNvPicPr>
          <p:nvPr userDrawn="1"/>
        </p:nvPicPr>
        <p:blipFill>
          <a:blip r:embed="rId3"/>
          <a:stretch>
            <a:fillRect/>
          </a:stretch>
        </p:blipFill>
        <p:spPr>
          <a:xfrm>
            <a:off x="201798" y="173037"/>
            <a:ext cx="2501900" cy="508000"/>
          </a:xfrm>
          <a:prstGeom prst="rect">
            <a:avLst/>
          </a:prstGeom>
        </p:spPr>
      </p:pic>
    </p:spTree>
    <p:extLst>
      <p:ext uri="{BB962C8B-B14F-4D97-AF65-F5344CB8AC3E}">
        <p14:creationId xmlns:p14="http://schemas.microsoft.com/office/powerpoint/2010/main" val="362367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89FD6B-05B8-490B-C8EF-6166AF756ACC}"/>
              </a:ext>
            </a:extLst>
          </p:cNvPr>
          <p:cNvPicPr>
            <a:picLocks noChangeAspect="1"/>
          </p:cNvPicPr>
          <p:nvPr userDrawn="1"/>
        </p:nvPicPr>
        <p:blipFill rotWithShape="1">
          <a:blip r:embed="rId2"/>
          <a:srcRect t="30666" b="31835"/>
          <a:stretch/>
        </p:blipFill>
        <p:spPr>
          <a:xfrm>
            <a:off x="0" y="1"/>
            <a:ext cx="12192000" cy="914400"/>
          </a:xfrm>
          <a:prstGeom prst="rect">
            <a:avLst/>
          </a:prstGeom>
        </p:spPr>
      </p:pic>
      <p:pic>
        <p:nvPicPr>
          <p:cNvPr id="6" name="Picture 5" descr="A black and white logo&#10;&#10;Description automatically generated with low confidence">
            <a:extLst>
              <a:ext uri="{FF2B5EF4-FFF2-40B4-BE49-F238E27FC236}">
                <a16:creationId xmlns:a16="http://schemas.microsoft.com/office/drawing/2014/main" id="{4FE1A033-1866-9EFB-89CF-609050290E41}"/>
              </a:ext>
            </a:extLst>
          </p:cNvPr>
          <p:cNvPicPr>
            <a:picLocks noChangeAspect="1"/>
          </p:cNvPicPr>
          <p:nvPr userDrawn="1"/>
        </p:nvPicPr>
        <p:blipFill>
          <a:blip r:embed="rId3"/>
          <a:stretch>
            <a:fillRect/>
          </a:stretch>
        </p:blipFill>
        <p:spPr>
          <a:xfrm>
            <a:off x="201798" y="173037"/>
            <a:ext cx="2501900" cy="508000"/>
          </a:xfrm>
          <a:prstGeom prst="rect">
            <a:avLst/>
          </a:prstGeom>
        </p:spPr>
      </p:pic>
    </p:spTree>
    <p:extLst>
      <p:ext uri="{BB962C8B-B14F-4D97-AF65-F5344CB8AC3E}">
        <p14:creationId xmlns:p14="http://schemas.microsoft.com/office/powerpoint/2010/main" val="18763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1F31-C4BA-90D5-2EF0-97BBEC2BDE88}"/>
              </a:ext>
            </a:extLst>
          </p:cNvPr>
          <p:cNvSpPr>
            <a:spLocks noGrp="1"/>
          </p:cNvSpPr>
          <p:nvPr>
            <p:ph type="title"/>
          </p:nvPr>
        </p:nvSpPr>
        <p:spPr>
          <a:xfrm>
            <a:off x="839788" y="1015339"/>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9C0F96F-0E27-05A3-599A-093963177DCA}"/>
              </a:ext>
            </a:extLst>
          </p:cNvPr>
          <p:cNvSpPr>
            <a:spLocks noGrp="1"/>
          </p:cNvSpPr>
          <p:nvPr>
            <p:ph idx="1"/>
          </p:nvPr>
        </p:nvSpPr>
        <p:spPr>
          <a:xfrm>
            <a:off x="5183188" y="154556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BB0B6A-7EE3-EE6E-66B6-3DE50E5D7373}"/>
              </a:ext>
            </a:extLst>
          </p:cNvPr>
          <p:cNvSpPr>
            <a:spLocks noGrp="1"/>
          </p:cNvSpPr>
          <p:nvPr>
            <p:ph type="body" sz="half" idx="2"/>
          </p:nvPr>
        </p:nvSpPr>
        <p:spPr>
          <a:xfrm>
            <a:off x="839788" y="2615539"/>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pic>
        <p:nvPicPr>
          <p:cNvPr id="7" name="Picture 6">
            <a:extLst>
              <a:ext uri="{FF2B5EF4-FFF2-40B4-BE49-F238E27FC236}">
                <a16:creationId xmlns:a16="http://schemas.microsoft.com/office/drawing/2014/main" id="{9356E0E4-F569-74CD-724A-E47A74FE2133}"/>
              </a:ext>
            </a:extLst>
          </p:cNvPr>
          <p:cNvPicPr>
            <a:picLocks noChangeAspect="1"/>
          </p:cNvPicPr>
          <p:nvPr userDrawn="1"/>
        </p:nvPicPr>
        <p:blipFill rotWithShape="1">
          <a:blip r:embed="rId2"/>
          <a:srcRect t="30666" b="31835"/>
          <a:stretch/>
        </p:blipFill>
        <p:spPr>
          <a:xfrm>
            <a:off x="0" y="1"/>
            <a:ext cx="12192000" cy="91440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EE422FE4-0650-68CD-5E4E-9EE65D7C1DE5}"/>
              </a:ext>
            </a:extLst>
          </p:cNvPr>
          <p:cNvPicPr>
            <a:picLocks noChangeAspect="1"/>
          </p:cNvPicPr>
          <p:nvPr userDrawn="1"/>
        </p:nvPicPr>
        <p:blipFill>
          <a:blip r:embed="rId3"/>
          <a:stretch>
            <a:fillRect/>
          </a:stretch>
        </p:blipFill>
        <p:spPr>
          <a:xfrm>
            <a:off x="201798" y="173037"/>
            <a:ext cx="2501900" cy="508000"/>
          </a:xfrm>
          <a:prstGeom prst="rect">
            <a:avLst/>
          </a:prstGeom>
        </p:spPr>
      </p:pic>
    </p:spTree>
    <p:extLst>
      <p:ext uri="{BB962C8B-B14F-4D97-AF65-F5344CB8AC3E}">
        <p14:creationId xmlns:p14="http://schemas.microsoft.com/office/powerpoint/2010/main" val="416727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34ED-C4E2-1EEF-4E52-EC0C61AFF593}"/>
              </a:ext>
            </a:extLst>
          </p:cNvPr>
          <p:cNvSpPr>
            <a:spLocks noGrp="1"/>
          </p:cNvSpPr>
          <p:nvPr>
            <p:ph type="title"/>
          </p:nvPr>
        </p:nvSpPr>
        <p:spPr>
          <a:xfrm>
            <a:off x="839788" y="1122216"/>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CC44093C-DB0B-9AF3-E485-9D4E6262DBB7}"/>
              </a:ext>
            </a:extLst>
          </p:cNvPr>
          <p:cNvSpPr>
            <a:spLocks noGrp="1"/>
          </p:cNvSpPr>
          <p:nvPr>
            <p:ph type="pic" idx="1"/>
          </p:nvPr>
        </p:nvSpPr>
        <p:spPr>
          <a:xfrm>
            <a:off x="5183188" y="1652443"/>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DC0FDDC9-5521-00E6-A91F-EC24B9C1EFFC}"/>
              </a:ext>
            </a:extLst>
          </p:cNvPr>
          <p:cNvSpPr>
            <a:spLocks noGrp="1"/>
          </p:cNvSpPr>
          <p:nvPr>
            <p:ph type="body" sz="half" idx="2"/>
          </p:nvPr>
        </p:nvSpPr>
        <p:spPr>
          <a:xfrm>
            <a:off x="839788" y="2722416"/>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pic>
        <p:nvPicPr>
          <p:cNvPr id="7" name="Picture 6">
            <a:extLst>
              <a:ext uri="{FF2B5EF4-FFF2-40B4-BE49-F238E27FC236}">
                <a16:creationId xmlns:a16="http://schemas.microsoft.com/office/drawing/2014/main" id="{35D48817-F352-6CE2-52D1-3348D5FC432E}"/>
              </a:ext>
            </a:extLst>
          </p:cNvPr>
          <p:cNvPicPr>
            <a:picLocks noChangeAspect="1"/>
          </p:cNvPicPr>
          <p:nvPr userDrawn="1"/>
        </p:nvPicPr>
        <p:blipFill rotWithShape="1">
          <a:blip r:embed="rId2"/>
          <a:srcRect t="30666" b="31835"/>
          <a:stretch/>
        </p:blipFill>
        <p:spPr>
          <a:xfrm>
            <a:off x="0" y="1"/>
            <a:ext cx="12192000" cy="91440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2A079BDD-2C91-1E94-9537-199B165766CB}"/>
              </a:ext>
            </a:extLst>
          </p:cNvPr>
          <p:cNvPicPr>
            <a:picLocks noChangeAspect="1"/>
          </p:cNvPicPr>
          <p:nvPr userDrawn="1"/>
        </p:nvPicPr>
        <p:blipFill>
          <a:blip r:embed="rId3"/>
          <a:stretch>
            <a:fillRect/>
          </a:stretch>
        </p:blipFill>
        <p:spPr>
          <a:xfrm>
            <a:off x="201798" y="173037"/>
            <a:ext cx="2501900" cy="508000"/>
          </a:xfrm>
          <a:prstGeom prst="rect">
            <a:avLst/>
          </a:prstGeom>
        </p:spPr>
      </p:pic>
    </p:spTree>
    <p:extLst>
      <p:ext uri="{BB962C8B-B14F-4D97-AF65-F5344CB8AC3E}">
        <p14:creationId xmlns:p14="http://schemas.microsoft.com/office/powerpoint/2010/main" val="81417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7320A-D3F3-6F89-577F-2628273C9D3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2F2F52-AC12-83E0-6783-721FA9C80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9525E-B1CC-AEBC-2FC7-15EB8BA7772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D0520-6CF9-9E49-AA9E-B01207AAC2FC}" type="datetimeFigureOut">
              <a:rPr lang="en-US" smtClean="0"/>
              <a:t>10/18/25</a:t>
            </a:fld>
            <a:endParaRPr lang="en-US"/>
          </a:p>
        </p:txBody>
      </p:sp>
      <p:sp>
        <p:nvSpPr>
          <p:cNvPr id="5" name="Footer Placeholder 4">
            <a:extLst>
              <a:ext uri="{FF2B5EF4-FFF2-40B4-BE49-F238E27FC236}">
                <a16:creationId xmlns:a16="http://schemas.microsoft.com/office/drawing/2014/main" id="{F53CB6F4-14CC-D0E9-B1EB-C64DDBA7E1E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BF549C-AF79-E8F5-3A84-62244F4F376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B7690-03FD-A94C-AE5F-74C7079A89E4}" type="slidenum">
              <a:rPr lang="en-US" smtClean="0"/>
              <a:t>‹#›</a:t>
            </a:fld>
            <a:endParaRPr lang="en-US"/>
          </a:p>
        </p:txBody>
      </p:sp>
    </p:spTree>
    <p:extLst>
      <p:ext uri="{BB962C8B-B14F-4D97-AF65-F5344CB8AC3E}">
        <p14:creationId xmlns:p14="http://schemas.microsoft.com/office/powerpoint/2010/main" val="93349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3BBC-F609-340C-1478-26C18814DD26}"/>
              </a:ext>
            </a:extLst>
          </p:cNvPr>
          <p:cNvSpPr>
            <a:spLocks noGrp="1"/>
          </p:cNvSpPr>
          <p:nvPr>
            <p:ph type="ctrTitle"/>
          </p:nvPr>
        </p:nvSpPr>
        <p:spPr>
          <a:xfrm>
            <a:off x="168728" y="3357451"/>
            <a:ext cx="9144000" cy="1760539"/>
          </a:xfrm>
        </p:spPr>
        <p:txBody>
          <a:bodyPr>
            <a:noAutofit/>
          </a:bodyPr>
          <a:lstStyle/>
          <a:p>
            <a:pPr algn="l">
              <a:lnSpc>
                <a:spcPct val="120000"/>
              </a:lnSpc>
            </a:pPr>
            <a:r>
              <a:rPr lang="en-US" sz="3600" b="1" dirty="0"/>
              <a:t>Helping Geoscience Departments Navigate the Relationship Between </a:t>
            </a:r>
            <a:br>
              <a:rPr lang="en-US" sz="3600" b="1" dirty="0"/>
            </a:br>
            <a:r>
              <a:rPr lang="en-US" sz="3600" b="1" dirty="0"/>
              <a:t>“Geological” and “Environmental”:</a:t>
            </a:r>
            <a:br>
              <a:rPr lang="en-US" sz="3600" b="1" dirty="0"/>
            </a:br>
            <a:r>
              <a:rPr lang="en-US" sz="2800" i="1" dirty="0"/>
              <a:t>NAGT’s Traveling Workshop Program </a:t>
            </a:r>
            <a:endParaRPr lang="en-US" sz="3600" i="1" dirty="0"/>
          </a:p>
        </p:txBody>
      </p:sp>
      <p:sp>
        <p:nvSpPr>
          <p:cNvPr id="3" name="Subtitle 2">
            <a:extLst>
              <a:ext uri="{FF2B5EF4-FFF2-40B4-BE49-F238E27FC236}">
                <a16:creationId xmlns:a16="http://schemas.microsoft.com/office/drawing/2014/main" id="{FDC8157B-C8D5-9C3C-5F5C-FC09CED07E65}"/>
              </a:ext>
            </a:extLst>
          </p:cNvPr>
          <p:cNvSpPr>
            <a:spLocks noGrp="1"/>
          </p:cNvSpPr>
          <p:nvPr>
            <p:ph type="subTitle" idx="1"/>
          </p:nvPr>
        </p:nvSpPr>
        <p:spPr>
          <a:xfrm>
            <a:off x="168728" y="5315530"/>
            <a:ext cx="9144000" cy="1171229"/>
          </a:xfrm>
        </p:spPr>
        <p:txBody>
          <a:bodyPr>
            <a:normAutofit fontScale="92500" lnSpcReduction="10000"/>
          </a:bodyPr>
          <a:lstStyle/>
          <a:p>
            <a:pPr algn="l"/>
            <a:r>
              <a:rPr lang="en-US" dirty="0"/>
              <a:t>Anne E. Egger</a:t>
            </a:r>
          </a:p>
          <a:p>
            <a:pPr algn="l"/>
            <a:r>
              <a:rPr lang="en-US" i="1" dirty="0"/>
              <a:t>Geological Sciences, Central Washington University</a:t>
            </a:r>
          </a:p>
          <a:p>
            <a:pPr algn="l"/>
            <a:r>
              <a:rPr lang="en-US" i="1" dirty="0"/>
              <a:t>Executive Director, NAGT</a:t>
            </a:r>
          </a:p>
        </p:txBody>
      </p:sp>
      <p:pic>
        <p:nvPicPr>
          <p:cNvPr id="8" name="Picture 7" descr="A person and person writing on a white board&#10;&#10;AI-generated content may be incorrect.">
            <a:extLst>
              <a:ext uri="{FF2B5EF4-FFF2-40B4-BE49-F238E27FC236}">
                <a16:creationId xmlns:a16="http://schemas.microsoft.com/office/drawing/2014/main" id="{1AA2833C-4BB8-1D5D-CF32-EDD4B0752FD8}"/>
              </a:ext>
            </a:extLst>
          </p:cNvPr>
          <p:cNvPicPr>
            <a:picLocks noChangeAspect="1"/>
          </p:cNvPicPr>
          <p:nvPr/>
        </p:nvPicPr>
        <p:blipFill>
          <a:blip r:embed="rId2"/>
          <a:srcRect l="21255" r="7946"/>
          <a:stretch>
            <a:fillRect/>
          </a:stretch>
        </p:blipFill>
        <p:spPr>
          <a:xfrm rot="10800000">
            <a:off x="8212666" y="1618590"/>
            <a:ext cx="3810606" cy="4020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8628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D8A9-DBF2-EC4F-0CEC-8BE6DE798EAB}"/>
              </a:ext>
            </a:extLst>
          </p:cNvPr>
          <p:cNvSpPr>
            <a:spLocks noGrp="1"/>
          </p:cNvSpPr>
          <p:nvPr>
            <p:ph type="title"/>
          </p:nvPr>
        </p:nvSpPr>
        <p:spPr/>
        <p:txBody>
          <a:bodyPr/>
          <a:lstStyle/>
          <a:p>
            <a:r>
              <a:rPr lang="en-US" dirty="0"/>
              <a:t>Then the workshop happens over two days</a:t>
            </a:r>
          </a:p>
        </p:txBody>
      </p:sp>
      <p:pic>
        <p:nvPicPr>
          <p:cNvPr id="4" name="Picture 3" descr="A group of people sitting at a table&#10;&#10;AI-generated content may be incorrect.">
            <a:extLst>
              <a:ext uri="{FF2B5EF4-FFF2-40B4-BE49-F238E27FC236}">
                <a16:creationId xmlns:a16="http://schemas.microsoft.com/office/drawing/2014/main" id="{EAD186CD-AD71-95D7-DE77-8DF1413B131C}"/>
              </a:ext>
            </a:extLst>
          </p:cNvPr>
          <p:cNvPicPr>
            <a:picLocks noChangeAspect="1"/>
          </p:cNvPicPr>
          <p:nvPr/>
        </p:nvPicPr>
        <p:blipFill>
          <a:blip r:embed="rId2"/>
          <a:srcRect l="5966" t="10888" r="6926" b="13684"/>
          <a:stretch>
            <a:fillRect/>
          </a:stretch>
        </p:blipFill>
        <p:spPr>
          <a:xfrm rot="10800000">
            <a:off x="350195" y="2312307"/>
            <a:ext cx="5745805" cy="3731471"/>
          </a:xfrm>
          <a:prstGeom prst="rect">
            <a:avLst/>
          </a:prstGeom>
          <a:ln>
            <a:noFill/>
          </a:ln>
          <a:effectLst>
            <a:outerShdw blurRad="292100" dist="139700" dir="2700000" algn="tl" rotWithShape="0">
              <a:srgbClr val="333333">
                <a:alpha val="65000"/>
              </a:srgbClr>
            </a:outerShdw>
          </a:effectLst>
        </p:spPr>
      </p:pic>
      <p:pic>
        <p:nvPicPr>
          <p:cNvPr id="6" name="Picture 5" descr="A group of people sitting around a table&#10;&#10;AI-generated content may be incorrect.">
            <a:extLst>
              <a:ext uri="{FF2B5EF4-FFF2-40B4-BE49-F238E27FC236}">
                <a16:creationId xmlns:a16="http://schemas.microsoft.com/office/drawing/2014/main" id="{5B1FFAA5-4325-5B0A-644A-E4D94C600F59}"/>
              </a:ext>
            </a:extLst>
          </p:cNvPr>
          <p:cNvPicPr>
            <a:picLocks noChangeAspect="1"/>
          </p:cNvPicPr>
          <p:nvPr/>
        </p:nvPicPr>
        <p:blipFill>
          <a:blip r:embed="rId3"/>
          <a:stretch>
            <a:fillRect/>
          </a:stretch>
        </p:blipFill>
        <p:spPr>
          <a:xfrm rot="10800000">
            <a:off x="6669797" y="2306675"/>
            <a:ext cx="5003394" cy="37371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96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0FDC-C9B1-1B7A-6091-E210B44638BA}"/>
              </a:ext>
            </a:extLst>
          </p:cNvPr>
          <p:cNvSpPr>
            <a:spLocks noGrp="1"/>
          </p:cNvSpPr>
          <p:nvPr>
            <p:ph type="title"/>
          </p:nvPr>
        </p:nvSpPr>
        <p:spPr>
          <a:xfrm>
            <a:off x="201798" y="0"/>
            <a:ext cx="11792279" cy="1071787"/>
          </a:xfrm>
        </p:spPr>
        <p:txBody>
          <a:bodyPr/>
          <a:lstStyle/>
          <a:p>
            <a:pPr algn="r"/>
            <a:r>
              <a:rPr lang="en-US" i="1" dirty="0">
                <a:solidFill>
                  <a:schemeClr val="bg1"/>
                </a:solidFill>
              </a:rPr>
              <a:t>Evaluation: </a:t>
            </a:r>
            <a:r>
              <a:rPr lang="en-US" b="1" dirty="0">
                <a:solidFill>
                  <a:schemeClr val="bg1"/>
                </a:solidFill>
              </a:rPr>
              <a:t>Reconciling two ideas</a:t>
            </a:r>
          </a:p>
        </p:txBody>
      </p:sp>
      <p:sp>
        <p:nvSpPr>
          <p:cNvPr id="3" name="Content Placeholder 2">
            <a:extLst>
              <a:ext uri="{FF2B5EF4-FFF2-40B4-BE49-F238E27FC236}">
                <a16:creationId xmlns:a16="http://schemas.microsoft.com/office/drawing/2014/main" id="{9CB9EAEB-851A-7104-2951-FCB066D90875}"/>
              </a:ext>
            </a:extLst>
          </p:cNvPr>
          <p:cNvSpPr>
            <a:spLocks noGrp="1"/>
          </p:cNvSpPr>
          <p:nvPr>
            <p:ph idx="1"/>
          </p:nvPr>
        </p:nvSpPr>
        <p:spPr>
          <a:xfrm>
            <a:off x="201798" y="1071786"/>
            <a:ext cx="11685402" cy="5786213"/>
          </a:xfrm>
        </p:spPr>
        <p:txBody>
          <a:bodyPr>
            <a:normAutofit/>
          </a:bodyPr>
          <a:lstStyle/>
          <a:p>
            <a:pPr>
              <a:lnSpc>
                <a:spcPct val="100000"/>
              </a:lnSpc>
            </a:pPr>
            <a:r>
              <a:rPr lang="en-US" sz="2400" dirty="0"/>
              <a:t>This workshop really helped us to </a:t>
            </a:r>
            <a:r>
              <a:rPr lang="en-US" sz="2400" b="1" dirty="0"/>
              <a:t>consider the future direction of our department</a:t>
            </a:r>
            <a:r>
              <a:rPr lang="en-US" sz="2400" dirty="0"/>
              <a:t>. Like many traditional geology departments, we have to consider broadening our curriculum to address current market preference for a systems' science background to geoscience...</a:t>
            </a:r>
          </a:p>
          <a:p>
            <a:pPr>
              <a:lnSpc>
                <a:spcPct val="100000"/>
              </a:lnSpc>
            </a:pPr>
            <a:r>
              <a:rPr lang="en-US" sz="2400" dirty="0"/>
              <a:t>Thinking about how to partner with other departments and resources on campus was particularly useful. This workshop </a:t>
            </a:r>
            <a:r>
              <a:rPr lang="en-US" sz="2400" b="1" dirty="0"/>
              <a:t>helped us articulate how and why we are moving more towards interdisciplinary/ environmental science approach to geosciences</a:t>
            </a:r>
            <a:r>
              <a:rPr lang="en-US" sz="2400" dirty="0"/>
              <a:t>.</a:t>
            </a:r>
          </a:p>
          <a:p>
            <a:pPr>
              <a:lnSpc>
                <a:spcPct val="100000"/>
              </a:lnSpc>
            </a:pPr>
            <a:r>
              <a:rPr lang="en-US" sz="2400" dirty="0"/>
              <a:t>Most of my background is in geoscience and this workshop provided great discussion in sustainability and environmental studies. This </a:t>
            </a:r>
            <a:r>
              <a:rPr lang="en-US" sz="2400" b="1" dirty="0"/>
              <a:t>provided broader context for our department</a:t>
            </a:r>
            <a:r>
              <a:rPr lang="en-US" sz="2400" dirty="0"/>
              <a:t>.</a:t>
            </a:r>
          </a:p>
          <a:p>
            <a:pPr>
              <a:lnSpc>
                <a:spcPct val="100000"/>
              </a:lnSpc>
            </a:pPr>
            <a:r>
              <a:rPr lang="en-US" sz="2400" dirty="0"/>
              <a:t>I am optimistic that we have </a:t>
            </a:r>
            <a:r>
              <a:rPr lang="en-US" sz="2400" b="1" dirty="0"/>
              <a:t>moved past a persistent obstacle </a:t>
            </a:r>
            <a:r>
              <a:rPr lang="en-US" sz="2400" dirty="0"/>
              <a:t>that has hindered the relationship between the departments/programs, and especially, in our ability to better serve our environmentally-minded students.</a:t>
            </a:r>
          </a:p>
        </p:txBody>
      </p:sp>
    </p:spTree>
    <p:extLst>
      <p:ext uri="{BB962C8B-B14F-4D97-AF65-F5344CB8AC3E}">
        <p14:creationId xmlns:p14="http://schemas.microsoft.com/office/powerpoint/2010/main" val="172764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25284-51ED-58A7-A457-F4F71869CF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99345-8BB1-D930-9A42-EF050DCA8C25}"/>
              </a:ext>
            </a:extLst>
          </p:cNvPr>
          <p:cNvSpPr>
            <a:spLocks noGrp="1"/>
          </p:cNvSpPr>
          <p:nvPr>
            <p:ph type="title"/>
          </p:nvPr>
        </p:nvSpPr>
        <p:spPr>
          <a:xfrm>
            <a:off x="201798" y="0"/>
            <a:ext cx="11792279" cy="1071787"/>
          </a:xfrm>
        </p:spPr>
        <p:txBody>
          <a:bodyPr/>
          <a:lstStyle/>
          <a:p>
            <a:pPr algn="r"/>
            <a:r>
              <a:rPr lang="en-US" i="1" dirty="0">
                <a:solidFill>
                  <a:schemeClr val="bg1"/>
                </a:solidFill>
              </a:rPr>
              <a:t>Evaluation: </a:t>
            </a:r>
            <a:r>
              <a:rPr lang="en-US" b="1" dirty="0">
                <a:solidFill>
                  <a:schemeClr val="bg1"/>
                </a:solidFill>
              </a:rPr>
              <a:t>Most valuable</a:t>
            </a:r>
          </a:p>
        </p:txBody>
      </p:sp>
      <p:sp>
        <p:nvSpPr>
          <p:cNvPr id="3" name="Content Placeholder 2">
            <a:extLst>
              <a:ext uri="{FF2B5EF4-FFF2-40B4-BE49-F238E27FC236}">
                <a16:creationId xmlns:a16="http://schemas.microsoft.com/office/drawing/2014/main" id="{436AECE0-8767-509B-5D27-7C16A61FEF77}"/>
              </a:ext>
            </a:extLst>
          </p:cNvPr>
          <p:cNvSpPr>
            <a:spLocks noGrp="1"/>
          </p:cNvSpPr>
          <p:nvPr>
            <p:ph idx="1"/>
          </p:nvPr>
        </p:nvSpPr>
        <p:spPr>
          <a:xfrm>
            <a:off x="201798" y="1071786"/>
            <a:ext cx="11685402" cy="5786213"/>
          </a:xfrm>
        </p:spPr>
        <p:txBody>
          <a:bodyPr>
            <a:normAutofit/>
          </a:bodyPr>
          <a:lstStyle/>
          <a:p>
            <a:pPr>
              <a:lnSpc>
                <a:spcPct val="100000"/>
              </a:lnSpc>
            </a:pPr>
            <a:r>
              <a:rPr lang="en-US" sz="2400" dirty="0"/>
              <a:t>The most valuable aspect was the </a:t>
            </a:r>
            <a:r>
              <a:rPr lang="en-US" sz="2400" b="1" dirty="0"/>
              <a:t>discussion</a:t>
            </a:r>
            <a:r>
              <a:rPr lang="en-US" sz="2400" dirty="0"/>
              <a:t> fostered among department members. </a:t>
            </a:r>
          </a:p>
          <a:p>
            <a:pPr>
              <a:lnSpc>
                <a:spcPct val="100000"/>
              </a:lnSpc>
            </a:pPr>
            <a:r>
              <a:rPr lang="en-US" sz="2400" dirty="0"/>
              <a:t>Without the </a:t>
            </a:r>
            <a:r>
              <a:rPr lang="en-US" sz="2400" b="1" dirty="0"/>
              <a:t>dedicated time and facilitation </a:t>
            </a:r>
            <a:r>
              <a:rPr lang="en-US" sz="2400" dirty="0"/>
              <a:t>(i.e., being forced to sit down for two full days and focus) we never would have been able to think through and agree on the plans and, more importantly, action plan that we managed to come up with in our two-day workshop.</a:t>
            </a:r>
          </a:p>
          <a:p>
            <a:pPr>
              <a:lnSpc>
                <a:spcPct val="100000"/>
              </a:lnSpc>
            </a:pPr>
            <a:r>
              <a:rPr lang="en-US" sz="2400" dirty="0"/>
              <a:t>I think the biggest benefit I saw was that this workshop </a:t>
            </a:r>
            <a:r>
              <a:rPr lang="en-US" sz="2400" b="1" dirty="0"/>
              <a:t>gave everyone a chance to share their voices</a:t>
            </a:r>
            <a:r>
              <a:rPr lang="en-US" sz="2400" dirty="0"/>
              <a:t>. We don't always get that chance when we have faculty meetings.</a:t>
            </a:r>
          </a:p>
          <a:p>
            <a:pPr>
              <a:lnSpc>
                <a:spcPct val="100000"/>
              </a:lnSpc>
            </a:pPr>
            <a:r>
              <a:rPr lang="en-US" sz="2400" dirty="0"/>
              <a:t>Getting </a:t>
            </a:r>
            <a:r>
              <a:rPr lang="en-US" sz="2400" b="1" dirty="0"/>
              <a:t>a fresh perspective from people in other geoscience departments </a:t>
            </a:r>
            <a:r>
              <a:rPr lang="en-US" sz="2400" dirty="0"/>
              <a:t>is invaluable for coming up with creative approaches to solving problems.  Also, we were given useful advice and strategies for how to approach redesigning our curriculum and programs.</a:t>
            </a:r>
          </a:p>
        </p:txBody>
      </p:sp>
    </p:spTree>
    <p:extLst>
      <p:ext uri="{BB962C8B-B14F-4D97-AF65-F5344CB8AC3E}">
        <p14:creationId xmlns:p14="http://schemas.microsoft.com/office/powerpoint/2010/main" val="294010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AB8CCB-1499-0CD8-859F-4BD920522770}"/>
              </a:ext>
            </a:extLst>
          </p:cNvPr>
          <p:cNvSpPr/>
          <p:nvPr/>
        </p:nvSpPr>
        <p:spPr>
          <a:xfrm>
            <a:off x="4629637" y="2113805"/>
            <a:ext cx="2928855" cy="33725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C7C73DAE-C5E7-C2FC-3ED6-E8482F60281D}"/>
              </a:ext>
            </a:extLst>
          </p:cNvPr>
          <p:cNvSpPr/>
          <p:nvPr/>
        </p:nvSpPr>
        <p:spPr>
          <a:xfrm>
            <a:off x="471706" y="2113805"/>
            <a:ext cx="3888023" cy="33725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6136743B-04F6-D6CF-883F-045C47388DA4}"/>
              </a:ext>
            </a:extLst>
          </p:cNvPr>
          <p:cNvSpPr>
            <a:spLocks noGrp="1"/>
          </p:cNvSpPr>
          <p:nvPr>
            <p:ph type="title"/>
          </p:nvPr>
        </p:nvSpPr>
        <p:spPr>
          <a:xfrm>
            <a:off x="471704" y="1042018"/>
            <a:ext cx="11522373" cy="1071787"/>
          </a:xfrm>
        </p:spPr>
        <p:txBody>
          <a:bodyPr/>
          <a:lstStyle/>
          <a:p>
            <a:r>
              <a:rPr lang="en-US" dirty="0"/>
              <a:t>Considering your next steps? </a:t>
            </a:r>
          </a:p>
        </p:txBody>
      </p:sp>
      <p:pic>
        <p:nvPicPr>
          <p:cNvPr id="4" name="Picture 3" descr="A qr code on a white background&#10;&#10;AI-generated content may be incorrect.">
            <a:extLst>
              <a:ext uri="{FF2B5EF4-FFF2-40B4-BE49-F238E27FC236}">
                <a16:creationId xmlns:a16="http://schemas.microsoft.com/office/drawing/2014/main" id="{93FD5075-003F-C189-4F11-7C66E5ECA518}"/>
              </a:ext>
            </a:extLst>
          </p:cNvPr>
          <p:cNvPicPr>
            <a:picLocks noChangeAspect="1"/>
          </p:cNvPicPr>
          <p:nvPr/>
        </p:nvPicPr>
        <p:blipFill>
          <a:blip r:embed="rId2"/>
          <a:stretch>
            <a:fillRect/>
          </a:stretch>
        </p:blipFill>
        <p:spPr>
          <a:xfrm>
            <a:off x="5193792" y="3293440"/>
            <a:ext cx="1905000" cy="1905000"/>
          </a:xfrm>
          <a:prstGeom prst="rect">
            <a:avLst/>
          </a:prstGeom>
        </p:spPr>
      </p:pic>
      <p:sp>
        <p:nvSpPr>
          <p:cNvPr id="5" name="Google Shape;378;p44">
            <a:extLst>
              <a:ext uri="{FF2B5EF4-FFF2-40B4-BE49-F238E27FC236}">
                <a16:creationId xmlns:a16="http://schemas.microsoft.com/office/drawing/2014/main" id="{E3A60AED-04FB-96EC-68E4-0055675B8F42}"/>
              </a:ext>
            </a:extLst>
          </p:cNvPr>
          <p:cNvSpPr txBox="1"/>
          <p:nvPr/>
        </p:nvSpPr>
        <p:spPr>
          <a:xfrm>
            <a:off x="4802124" y="2229851"/>
            <a:ext cx="2587752"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100"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Learn more about the TWP and request a workshop</a:t>
            </a:r>
            <a:endParaRPr sz="21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378;p44">
            <a:extLst>
              <a:ext uri="{FF2B5EF4-FFF2-40B4-BE49-F238E27FC236}">
                <a16:creationId xmlns:a16="http://schemas.microsoft.com/office/drawing/2014/main" id="{9DE32470-CA4B-5977-77E8-C95D46124713}"/>
              </a:ext>
            </a:extLst>
          </p:cNvPr>
          <p:cNvSpPr txBox="1"/>
          <p:nvPr/>
        </p:nvSpPr>
        <p:spPr>
          <a:xfrm>
            <a:off x="471706" y="2229851"/>
            <a:ext cx="3888023"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Come by the </a:t>
            </a:r>
          </a:p>
          <a:p>
            <a:pPr marL="0" lvl="0" indent="0" algn="ctr" rtl="0">
              <a:spcBef>
                <a:spcPts val="0"/>
              </a:spcBef>
              <a:spcAft>
                <a:spcPts val="0"/>
              </a:spcAft>
              <a:buNone/>
            </a:pPr>
            <a:endParaRPr lang="en" sz="24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a:p>
            <a:pPr marL="0" lvl="0" indent="0" algn="ctr" rtl="0">
              <a:spcBef>
                <a:spcPts val="0"/>
              </a:spcBef>
              <a:spcAft>
                <a:spcPts val="0"/>
              </a:spcAft>
              <a:buNone/>
            </a:pPr>
            <a:r>
              <a:rPr lang="en" sz="2400" b="1"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Innovation Spotlight Stage </a:t>
            </a:r>
          </a:p>
          <a:p>
            <a:pPr marL="0" lvl="0" indent="0" algn="ctr" rtl="0">
              <a:spcBef>
                <a:spcPts val="0"/>
              </a:spcBef>
              <a:spcAft>
                <a:spcPts val="0"/>
              </a:spcAft>
              <a:buNone/>
            </a:pPr>
            <a:r>
              <a:rPr lang="en" sz="2400" i="1"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Tuesday 10–10:30 </a:t>
            </a:r>
          </a:p>
          <a:p>
            <a:pPr marL="0" lvl="0" indent="0" algn="ctr" rtl="0">
              <a:spcBef>
                <a:spcPts val="0"/>
              </a:spcBef>
              <a:spcAft>
                <a:spcPts val="0"/>
              </a:spcAft>
              <a:buNone/>
            </a:pPr>
            <a:endParaRPr lang="en" sz="24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a:p>
            <a:pPr marL="0" lvl="0" indent="0" algn="ctr" rtl="0">
              <a:spcBef>
                <a:spcPts val="0"/>
              </a:spcBef>
              <a:spcAft>
                <a:spcPts val="0"/>
              </a:spcAft>
              <a:buNone/>
            </a:pPr>
            <a:r>
              <a:rPr lang="en" sz="2400"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to meet other facilitators and share your current challenges</a:t>
            </a:r>
            <a:endParaRPr sz="24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Rectangle 9">
            <a:extLst>
              <a:ext uri="{FF2B5EF4-FFF2-40B4-BE49-F238E27FC236}">
                <a16:creationId xmlns:a16="http://schemas.microsoft.com/office/drawing/2014/main" id="{132FB3D3-838C-5DA0-0BBA-793CF7F8F24F}"/>
              </a:ext>
            </a:extLst>
          </p:cNvPr>
          <p:cNvSpPr/>
          <p:nvPr/>
        </p:nvSpPr>
        <p:spPr>
          <a:xfrm>
            <a:off x="7832273" y="2109350"/>
            <a:ext cx="3888023" cy="33725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Google Shape;378;p44">
            <a:extLst>
              <a:ext uri="{FF2B5EF4-FFF2-40B4-BE49-F238E27FC236}">
                <a16:creationId xmlns:a16="http://schemas.microsoft.com/office/drawing/2014/main" id="{645116B1-125D-48FA-C5BF-79C43E81C47F}"/>
              </a:ext>
            </a:extLst>
          </p:cNvPr>
          <p:cNvSpPr txBox="1"/>
          <p:nvPr/>
        </p:nvSpPr>
        <p:spPr>
          <a:xfrm>
            <a:off x="7832272" y="2229851"/>
            <a:ext cx="3888023" cy="6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Get in touch</a:t>
            </a:r>
            <a:r>
              <a:rPr lang="en" sz="2400"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a:t>
            </a:r>
          </a:p>
          <a:p>
            <a:pPr marL="0" lvl="0" indent="0" algn="ctr" rtl="0">
              <a:spcBef>
                <a:spcPts val="0"/>
              </a:spcBef>
              <a:spcAft>
                <a:spcPts val="0"/>
              </a:spcAft>
              <a:buNone/>
            </a:pPr>
            <a:endParaRPr lang="en" sz="24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a:p>
            <a:pPr marL="0" lvl="0" indent="0" algn="ctr" rtl="0">
              <a:spcBef>
                <a:spcPts val="0"/>
              </a:spcBef>
              <a:spcAft>
                <a:spcPts val="0"/>
              </a:spcAft>
              <a:buNone/>
            </a:pPr>
            <a:r>
              <a:rPr lang="en" sz="2400"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Anne Egger</a:t>
            </a:r>
          </a:p>
          <a:p>
            <a:pPr marL="0" lvl="0" indent="0" algn="ctr" rtl="0">
              <a:spcBef>
                <a:spcPts val="0"/>
              </a:spcBef>
              <a:spcAft>
                <a:spcPts val="0"/>
              </a:spcAft>
              <a:buNone/>
            </a:pPr>
            <a:r>
              <a:rPr lang="en" sz="2400" i="1" dirty="0" err="1">
                <a:solidFill>
                  <a:schemeClr val="dk1"/>
                </a:solidFill>
                <a:latin typeface="Roboto" panose="02000000000000000000" pitchFamily="2" charset="0"/>
                <a:ea typeface="Roboto" panose="02000000000000000000" pitchFamily="2" charset="0"/>
                <a:cs typeface="Roboto" panose="02000000000000000000" pitchFamily="2" charset="0"/>
                <a:sym typeface="Calibri"/>
              </a:rPr>
              <a:t>exdir@nagt.org</a:t>
            </a:r>
            <a:endParaRPr lang="en" sz="2400" i="1"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a:p>
            <a:pPr marL="0" lvl="0" indent="0" algn="ctr" rtl="0">
              <a:spcBef>
                <a:spcPts val="0"/>
              </a:spcBef>
              <a:spcAft>
                <a:spcPts val="0"/>
              </a:spcAft>
              <a:buNone/>
            </a:pPr>
            <a:endParaRPr lang="en" sz="24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a:p>
            <a:pPr marL="0" lvl="0" indent="0" algn="ctr" rtl="0">
              <a:spcBef>
                <a:spcPts val="0"/>
              </a:spcBef>
              <a:spcAft>
                <a:spcPts val="0"/>
              </a:spcAft>
              <a:buNone/>
            </a:pPr>
            <a:r>
              <a:rPr lang="en" sz="2400"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Stop by the</a:t>
            </a:r>
          </a:p>
          <a:p>
            <a:pPr marL="0" lvl="0" indent="0" algn="ctr" rtl="0">
              <a:spcBef>
                <a:spcPts val="0"/>
              </a:spcBef>
              <a:spcAft>
                <a:spcPts val="0"/>
              </a:spcAft>
              <a:buNone/>
            </a:pPr>
            <a:r>
              <a:rPr lang="en" sz="2400" b="1"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NAGT Booth 716</a:t>
            </a:r>
          </a:p>
          <a:p>
            <a:pPr marL="0" lvl="0" indent="0" algn="ctr" rtl="0">
              <a:spcBef>
                <a:spcPts val="0"/>
              </a:spcBef>
              <a:spcAft>
                <a:spcPts val="0"/>
              </a:spcAft>
              <a:buNone/>
            </a:pPr>
            <a:r>
              <a:rPr lang="en-US" sz="2400" i="1"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I</a:t>
            </a:r>
            <a:r>
              <a:rPr lang="en" sz="2400" i="1" dirty="0">
                <a:solidFill>
                  <a:schemeClr val="dk1"/>
                </a:solidFill>
                <a:latin typeface="Roboto" panose="02000000000000000000" pitchFamily="2" charset="0"/>
                <a:ea typeface="Roboto" panose="02000000000000000000" pitchFamily="2" charset="0"/>
                <a:cs typeface="Roboto" panose="02000000000000000000" pitchFamily="2" charset="0"/>
                <a:sym typeface="Calibri"/>
              </a:rPr>
              <a:t>n the Exhibit Hall</a:t>
            </a:r>
          </a:p>
        </p:txBody>
      </p:sp>
      <p:sp>
        <p:nvSpPr>
          <p:cNvPr id="13" name="Title 1">
            <a:extLst>
              <a:ext uri="{FF2B5EF4-FFF2-40B4-BE49-F238E27FC236}">
                <a16:creationId xmlns:a16="http://schemas.microsoft.com/office/drawing/2014/main" id="{4C668D86-50D1-86BC-D62E-09D32A72596F}"/>
              </a:ext>
            </a:extLst>
          </p:cNvPr>
          <p:cNvSpPr txBox="1">
            <a:spLocks/>
          </p:cNvSpPr>
          <p:nvPr/>
        </p:nvSpPr>
        <p:spPr>
          <a:xfrm>
            <a:off x="197924" y="5650929"/>
            <a:ext cx="11522371" cy="107178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stStyle>
          <a:p>
            <a:pPr algn="r"/>
            <a:r>
              <a:rPr lang="en-US" dirty="0"/>
              <a:t>Thank you!</a:t>
            </a:r>
          </a:p>
        </p:txBody>
      </p:sp>
    </p:spTree>
    <p:extLst>
      <p:ext uri="{BB962C8B-B14F-4D97-AF65-F5344CB8AC3E}">
        <p14:creationId xmlns:p14="http://schemas.microsoft.com/office/powerpoint/2010/main" val="211314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p:bldP spid="7" grpId="0"/>
      <p:bldP spid="10" grpId="0" animBg="1"/>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3CE3-4E73-9CB0-A5B5-9E0298A8AB1B}"/>
              </a:ext>
            </a:extLst>
          </p:cNvPr>
          <p:cNvSpPr>
            <a:spLocks noGrp="1"/>
          </p:cNvSpPr>
          <p:nvPr>
            <p:ph type="title"/>
          </p:nvPr>
        </p:nvSpPr>
        <p:spPr/>
        <p:txBody>
          <a:bodyPr/>
          <a:lstStyle/>
          <a:p>
            <a:r>
              <a:rPr lang="en-US" dirty="0"/>
              <a:t>What is NAGT?</a:t>
            </a:r>
          </a:p>
        </p:txBody>
      </p:sp>
      <p:sp>
        <p:nvSpPr>
          <p:cNvPr id="6" name="TextBox 5">
            <a:extLst>
              <a:ext uri="{FF2B5EF4-FFF2-40B4-BE49-F238E27FC236}">
                <a16:creationId xmlns:a16="http://schemas.microsoft.com/office/drawing/2014/main" id="{8E5FF2AF-F32F-6CDC-F07B-3393DC98D1D0}"/>
              </a:ext>
            </a:extLst>
          </p:cNvPr>
          <p:cNvSpPr txBox="1"/>
          <p:nvPr/>
        </p:nvSpPr>
        <p:spPr>
          <a:xfrm>
            <a:off x="4245429" y="1046986"/>
            <a:ext cx="7946571" cy="5811014"/>
          </a:xfrm>
          <a:prstGeom prst="rect">
            <a:avLst/>
          </a:prstGeom>
          <a:noFill/>
        </p:spPr>
        <p:txBody>
          <a:bodyPr wrap="square">
            <a:spAutoFit/>
          </a:bodyPr>
          <a:lstStyle/>
          <a:p>
            <a:pPr algn="l">
              <a:lnSpc>
                <a:spcPct val="114000"/>
              </a:lnSpc>
            </a:pPr>
            <a:r>
              <a:rPr lang="en-US" sz="3200" b="0" i="0" dirty="0">
                <a:solidFill>
                  <a:srgbClr val="39842A"/>
                </a:solidFill>
                <a:effectLst/>
                <a:highlight>
                  <a:srgbClr val="FFFFFF"/>
                </a:highlight>
                <a:latin typeface="+mj-lt"/>
                <a:cs typeface="Arial" panose="020B0604020202020204" pitchFamily="34" charset="0"/>
              </a:rPr>
              <a:t>Mission</a:t>
            </a:r>
          </a:p>
          <a:p>
            <a:pPr algn="l">
              <a:lnSpc>
                <a:spcPct val="114000"/>
              </a:lnSpc>
            </a:pPr>
            <a:r>
              <a:rPr lang="en-US" sz="2400" b="0" i="0" dirty="0">
                <a:solidFill>
                  <a:srgbClr val="333333"/>
                </a:solidFill>
                <a:effectLst/>
                <a:highlight>
                  <a:srgbClr val="FFFFFF"/>
                </a:highlight>
                <a:latin typeface="Arial" panose="020B0604020202020204" pitchFamily="34" charset="0"/>
                <a:cs typeface="Arial" panose="020B0604020202020204" pitchFamily="34" charset="0"/>
              </a:rPr>
              <a:t>NAGT supports a diverse, inclusive, and thriving community of educators and education researchers to improve teaching and learning about the Earth.</a:t>
            </a:r>
          </a:p>
          <a:p>
            <a:pPr algn="l">
              <a:lnSpc>
                <a:spcPct val="114000"/>
              </a:lnSpc>
            </a:pPr>
            <a:endParaRPr lang="en-US" sz="2400" b="0" i="0" dirty="0">
              <a:solidFill>
                <a:srgbClr val="333333"/>
              </a:solidFill>
              <a:effectLst/>
              <a:highlight>
                <a:srgbClr val="FFFFFF"/>
              </a:highlight>
              <a:latin typeface="Arial" panose="020B0604020202020204" pitchFamily="34" charset="0"/>
              <a:cs typeface="Arial" panose="020B0604020202020204" pitchFamily="34" charset="0"/>
            </a:endParaRPr>
          </a:p>
          <a:p>
            <a:pPr algn="l">
              <a:lnSpc>
                <a:spcPct val="114000"/>
              </a:lnSpc>
            </a:pPr>
            <a:r>
              <a:rPr lang="en-US" sz="3200" b="0" i="0" dirty="0">
                <a:solidFill>
                  <a:srgbClr val="39842A"/>
                </a:solidFill>
                <a:effectLst/>
                <a:highlight>
                  <a:srgbClr val="FFFFFF"/>
                </a:highlight>
                <a:latin typeface="Arial" panose="020B0604020202020204" pitchFamily="34" charset="0"/>
                <a:cs typeface="Arial" panose="020B0604020202020204" pitchFamily="34" charset="0"/>
              </a:rPr>
              <a:t>Goals</a:t>
            </a:r>
          </a:p>
          <a:p>
            <a:pPr marL="285750" indent="-285750" algn="l">
              <a:lnSpc>
                <a:spcPct val="114000"/>
              </a:lnSpc>
              <a:buFont typeface="Arial" panose="020B0604020202020204" pitchFamily="34" charset="0"/>
              <a:buChar char="•"/>
            </a:pPr>
            <a:r>
              <a:rPr lang="en-US" sz="2400" b="0" i="0" dirty="0">
                <a:solidFill>
                  <a:srgbClr val="333333"/>
                </a:solidFill>
                <a:effectLst/>
                <a:highlight>
                  <a:srgbClr val="FFFFFF"/>
                </a:highlight>
                <a:latin typeface="Arial" panose="020B0604020202020204" pitchFamily="34" charset="0"/>
                <a:cs typeface="Arial" panose="020B0604020202020204" pitchFamily="34" charset="0"/>
              </a:rPr>
              <a:t>To promote high-quality Earth education;</a:t>
            </a:r>
          </a:p>
          <a:p>
            <a:pPr marL="285750" indent="-285750" algn="l">
              <a:lnSpc>
                <a:spcPct val="114000"/>
              </a:lnSpc>
              <a:buFont typeface="Arial" panose="020B0604020202020204" pitchFamily="34" charset="0"/>
              <a:buChar char="•"/>
            </a:pPr>
            <a:r>
              <a:rPr lang="en-US" sz="2400" b="0" i="0" dirty="0">
                <a:solidFill>
                  <a:srgbClr val="333333"/>
                </a:solidFill>
                <a:effectLst/>
                <a:highlight>
                  <a:srgbClr val="FFFFFF"/>
                </a:highlight>
                <a:latin typeface="Arial" panose="020B0604020202020204" pitchFamily="34" charset="0"/>
                <a:cs typeface="Arial" panose="020B0604020202020204" pitchFamily="34" charset="0"/>
              </a:rPr>
              <a:t>To foster and disseminate research in geoscience education;</a:t>
            </a:r>
          </a:p>
          <a:p>
            <a:pPr marL="285750" indent="-285750" algn="l">
              <a:lnSpc>
                <a:spcPct val="114000"/>
              </a:lnSpc>
              <a:buFont typeface="Arial" panose="020B0604020202020204" pitchFamily="34" charset="0"/>
              <a:buChar char="•"/>
            </a:pPr>
            <a:r>
              <a:rPr lang="en-US" sz="2400" b="0" i="0" dirty="0">
                <a:solidFill>
                  <a:srgbClr val="333333"/>
                </a:solidFill>
                <a:effectLst/>
                <a:highlight>
                  <a:srgbClr val="FFFFFF"/>
                </a:highlight>
                <a:latin typeface="Arial" panose="020B0604020202020204" pitchFamily="34" charset="0"/>
                <a:cs typeface="Arial" panose="020B0604020202020204" pitchFamily="34" charset="0"/>
              </a:rPr>
              <a:t>To drive change toward an equitable and inclusive system of geoscience education;</a:t>
            </a:r>
          </a:p>
          <a:p>
            <a:pPr marL="285750" indent="-285750" algn="l">
              <a:lnSpc>
                <a:spcPct val="114000"/>
              </a:lnSpc>
              <a:buFont typeface="Arial" panose="020B0604020202020204" pitchFamily="34" charset="0"/>
              <a:buChar char="•"/>
            </a:pPr>
            <a:r>
              <a:rPr lang="en-US" sz="2400" b="0" i="0" dirty="0">
                <a:solidFill>
                  <a:srgbClr val="333333"/>
                </a:solidFill>
                <a:effectLst/>
                <a:highlight>
                  <a:srgbClr val="FFFFFF"/>
                </a:highlight>
                <a:latin typeface="Arial" panose="020B0604020202020204" pitchFamily="34" charset="0"/>
                <a:cs typeface="Arial" panose="020B0604020202020204" pitchFamily="34" charset="0"/>
              </a:rPr>
              <a:t>To support current and future geoscience educators throughout their careers.</a:t>
            </a:r>
          </a:p>
        </p:txBody>
      </p:sp>
      <p:sp>
        <p:nvSpPr>
          <p:cNvPr id="11" name="TextBox 10">
            <a:extLst>
              <a:ext uri="{FF2B5EF4-FFF2-40B4-BE49-F238E27FC236}">
                <a16:creationId xmlns:a16="http://schemas.microsoft.com/office/drawing/2014/main" id="{9E9B2BF5-7089-42A3-0509-1AFE8DC22832}"/>
              </a:ext>
            </a:extLst>
          </p:cNvPr>
          <p:cNvSpPr txBox="1"/>
          <p:nvPr/>
        </p:nvSpPr>
        <p:spPr>
          <a:xfrm>
            <a:off x="201798" y="4338654"/>
            <a:ext cx="3635416" cy="156966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t>The Traveling Workshops are one way that we make progress towards these goals.</a:t>
            </a:r>
          </a:p>
        </p:txBody>
      </p:sp>
      <p:sp>
        <p:nvSpPr>
          <p:cNvPr id="12" name="Title 1">
            <a:extLst>
              <a:ext uri="{FF2B5EF4-FFF2-40B4-BE49-F238E27FC236}">
                <a16:creationId xmlns:a16="http://schemas.microsoft.com/office/drawing/2014/main" id="{854DD839-0DA3-CAAC-910E-454553832352}"/>
              </a:ext>
            </a:extLst>
          </p:cNvPr>
          <p:cNvSpPr txBox="1">
            <a:spLocks/>
          </p:cNvSpPr>
          <p:nvPr/>
        </p:nvSpPr>
        <p:spPr>
          <a:xfrm>
            <a:off x="197923" y="2097238"/>
            <a:ext cx="3639291" cy="15924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We are a </a:t>
            </a:r>
            <a:br>
              <a:rPr lang="en-US" sz="2800" dirty="0"/>
            </a:br>
            <a:r>
              <a:rPr lang="en-US" sz="2800" b="1" dirty="0"/>
              <a:t>member-supported</a:t>
            </a:r>
            <a:r>
              <a:rPr lang="en-US" sz="2800" dirty="0"/>
              <a:t> professional society</a:t>
            </a:r>
          </a:p>
        </p:txBody>
      </p:sp>
      <p:sp>
        <p:nvSpPr>
          <p:cNvPr id="3" name="TextBox 2">
            <a:extLst>
              <a:ext uri="{FF2B5EF4-FFF2-40B4-BE49-F238E27FC236}">
                <a16:creationId xmlns:a16="http://schemas.microsoft.com/office/drawing/2014/main" id="{CB5A164D-9D08-FBD3-DC42-1F83B26CE0E3}"/>
              </a:ext>
            </a:extLst>
          </p:cNvPr>
          <p:cNvSpPr txBox="1"/>
          <p:nvPr/>
        </p:nvSpPr>
        <p:spPr>
          <a:xfrm>
            <a:off x="3203728" y="222021"/>
            <a:ext cx="9014776" cy="584775"/>
          </a:xfrm>
          <a:prstGeom prst="rect">
            <a:avLst/>
          </a:prstGeom>
          <a:noFill/>
        </p:spPr>
        <p:txBody>
          <a:bodyPr wrap="none" rtlCol="0">
            <a:spAutoFit/>
          </a:bodyPr>
          <a:lstStyle/>
          <a:p>
            <a:r>
              <a:rPr lang="en-US" sz="3200" b="1" dirty="0">
                <a:solidFill>
                  <a:schemeClr val="bg1"/>
                </a:solidFill>
              </a:rPr>
              <a:t>National Association of Geoscience Teachers</a:t>
            </a:r>
          </a:p>
        </p:txBody>
      </p:sp>
    </p:spTree>
    <p:extLst>
      <p:ext uri="{BB962C8B-B14F-4D97-AF65-F5344CB8AC3E}">
        <p14:creationId xmlns:p14="http://schemas.microsoft.com/office/powerpoint/2010/main" val="242873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A76BDDC-46A1-C8B7-FBC6-AF9E7E40E956}"/>
              </a:ext>
            </a:extLst>
          </p:cNvPr>
          <p:cNvSpPr>
            <a:spLocks noGrp="1"/>
          </p:cNvSpPr>
          <p:nvPr>
            <p:ph sz="half" idx="2"/>
          </p:nvPr>
        </p:nvSpPr>
        <p:spPr>
          <a:xfrm>
            <a:off x="4359729" y="2229851"/>
            <a:ext cx="7445827" cy="4351338"/>
          </a:xfrm>
        </p:spPr>
        <p:txBody>
          <a:bodyPr>
            <a:normAutofit/>
          </a:bodyPr>
          <a:lstStyle/>
          <a:p>
            <a:pPr marL="0" indent="0">
              <a:buNone/>
            </a:pPr>
            <a:r>
              <a:rPr lang="en-US" sz="2200" dirty="0"/>
              <a:t>An outcome of the NSF-funded Building Strong Geoscience Departments program that began in 2004</a:t>
            </a:r>
          </a:p>
          <a:p>
            <a:pPr marL="0" indent="0">
              <a:buNone/>
            </a:pPr>
            <a:r>
              <a:rPr lang="en-US" sz="2200" dirty="0"/>
              <a:t>NAGT started managing in 2014 and expanded the topics</a:t>
            </a:r>
          </a:p>
          <a:p>
            <a:pPr marL="0" indent="0">
              <a:buNone/>
            </a:pPr>
            <a:r>
              <a:rPr lang="en-US" sz="2200" dirty="0"/>
              <a:t>All workshop types include:</a:t>
            </a:r>
          </a:p>
          <a:p>
            <a:r>
              <a:rPr lang="en-US" sz="2200" b="1" dirty="0"/>
              <a:t>Personalized facilitation</a:t>
            </a:r>
            <a:r>
              <a:rPr lang="en-US" sz="2200" dirty="0"/>
              <a:t> from two experienced leaders who come to you</a:t>
            </a:r>
          </a:p>
          <a:p>
            <a:r>
              <a:rPr lang="en-US" sz="2200" dirty="0"/>
              <a:t>A </a:t>
            </a:r>
            <a:r>
              <a:rPr lang="en-US" sz="2200" b="1" dirty="0"/>
              <a:t>dedicated, private web space</a:t>
            </a:r>
            <a:r>
              <a:rPr lang="en-US" sz="2200" dirty="0"/>
              <a:t> to keep track of resources and work</a:t>
            </a:r>
          </a:p>
          <a:p>
            <a:r>
              <a:rPr lang="en-US" sz="2200" dirty="0"/>
              <a:t>A focus on </a:t>
            </a:r>
            <a:r>
              <a:rPr lang="en-US" sz="2200" b="1" dirty="0"/>
              <a:t>actionable work</a:t>
            </a:r>
            <a:r>
              <a:rPr lang="en-US" sz="2200" dirty="0"/>
              <a:t>, and a collective or individual action plan for moving forward after the workshop.</a:t>
            </a:r>
          </a:p>
          <a:p>
            <a:endParaRPr lang="en-US" sz="2200" dirty="0"/>
          </a:p>
        </p:txBody>
      </p:sp>
      <p:sp>
        <p:nvSpPr>
          <p:cNvPr id="2" name="Title 1">
            <a:extLst>
              <a:ext uri="{FF2B5EF4-FFF2-40B4-BE49-F238E27FC236}">
                <a16:creationId xmlns:a16="http://schemas.microsoft.com/office/drawing/2014/main" id="{94D1C0AB-53FA-3D1B-A4BB-565A230709F6}"/>
              </a:ext>
            </a:extLst>
          </p:cNvPr>
          <p:cNvSpPr>
            <a:spLocks noGrp="1"/>
          </p:cNvSpPr>
          <p:nvPr>
            <p:ph type="title"/>
          </p:nvPr>
        </p:nvSpPr>
        <p:spPr/>
        <p:txBody>
          <a:bodyPr/>
          <a:lstStyle/>
          <a:p>
            <a:r>
              <a:rPr lang="en-US" dirty="0"/>
              <a:t>What is the Traveling Workshops Program? </a:t>
            </a:r>
          </a:p>
        </p:txBody>
      </p:sp>
      <p:pic>
        <p:nvPicPr>
          <p:cNvPr id="5" name="Picture 4">
            <a:extLst>
              <a:ext uri="{FF2B5EF4-FFF2-40B4-BE49-F238E27FC236}">
                <a16:creationId xmlns:a16="http://schemas.microsoft.com/office/drawing/2014/main" id="{6E5B8D57-CFD6-C4BB-8EC4-0AE27663FA24}"/>
              </a:ext>
            </a:extLst>
          </p:cNvPr>
          <p:cNvPicPr>
            <a:picLocks noChangeAspect="1"/>
          </p:cNvPicPr>
          <p:nvPr/>
        </p:nvPicPr>
        <p:blipFill>
          <a:blip r:embed="rId2"/>
          <a:stretch>
            <a:fillRect/>
          </a:stretch>
        </p:blipFill>
        <p:spPr>
          <a:xfrm>
            <a:off x="701994" y="2229851"/>
            <a:ext cx="3166037"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785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united states&#10;&#10;AI-generated content may be incorrect.">
            <a:extLst>
              <a:ext uri="{FF2B5EF4-FFF2-40B4-BE49-F238E27FC236}">
                <a16:creationId xmlns:a16="http://schemas.microsoft.com/office/drawing/2014/main" id="{22B4570E-4941-4207-9406-95301DF26D23}"/>
              </a:ext>
            </a:extLst>
          </p:cNvPr>
          <p:cNvPicPr>
            <a:picLocks noChangeAspect="1"/>
          </p:cNvPicPr>
          <p:nvPr/>
        </p:nvPicPr>
        <p:blipFill>
          <a:blip r:embed="rId2"/>
          <a:stretch>
            <a:fillRect/>
          </a:stretch>
        </p:blipFill>
        <p:spPr>
          <a:xfrm>
            <a:off x="1779181" y="979064"/>
            <a:ext cx="8633638" cy="5878936"/>
          </a:xfrm>
          <a:prstGeom prst="rect">
            <a:avLst/>
          </a:prstGeom>
        </p:spPr>
      </p:pic>
      <p:sp>
        <p:nvSpPr>
          <p:cNvPr id="2" name="TextBox 1">
            <a:extLst>
              <a:ext uri="{FF2B5EF4-FFF2-40B4-BE49-F238E27FC236}">
                <a16:creationId xmlns:a16="http://schemas.microsoft.com/office/drawing/2014/main" id="{061F3E13-6AA8-6917-A7AE-EC84A9AD3067}"/>
              </a:ext>
            </a:extLst>
          </p:cNvPr>
          <p:cNvSpPr txBox="1"/>
          <p:nvPr/>
        </p:nvSpPr>
        <p:spPr>
          <a:xfrm>
            <a:off x="3637469" y="2413337"/>
            <a:ext cx="4917061" cy="10156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000" b="1" dirty="0"/>
              <a:t>Question: </a:t>
            </a:r>
            <a:r>
              <a:rPr lang="en-US" sz="2000" dirty="0"/>
              <a:t>To what extent were these departments wrestling with the concepts of “environmental” and ”geological”? </a:t>
            </a:r>
          </a:p>
        </p:txBody>
      </p:sp>
    </p:spTree>
    <p:extLst>
      <p:ext uri="{BB962C8B-B14F-4D97-AF65-F5344CB8AC3E}">
        <p14:creationId xmlns:p14="http://schemas.microsoft.com/office/powerpoint/2010/main" val="78073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409D3E5-860B-4F70-6918-6098F1079F7C}"/>
              </a:ext>
            </a:extLst>
          </p:cNvPr>
          <p:cNvSpPr>
            <a:spLocks noGrp="1"/>
          </p:cNvSpPr>
          <p:nvPr>
            <p:ph sz="half" idx="1"/>
          </p:nvPr>
        </p:nvSpPr>
        <p:spPr>
          <a:xfrm>
            <a:off x="352063" y="2133327"/>
            <a:ext cx="5181600" cy="4351338"/>
          </a:xfrm>
        </p:spPr>
        <p:txBody>
          <a:bodyPr/>
          <a:lstStyle/>
          <a:p>
            <a:r>
              <a:rPr lang="en-US" dirty="0"/>
              <a:t>Explored requests from 2014 to 2024 </a:t>
            </a:r>
            <a:r>
              <a:rPr lang="en-US" i="1" dirty="0"/>
              <a:t>(n = 109)</a:t>
            </a:r>
          </a:p>
          <a:p>
            <a:r>
              <a:rPr lang="en-US" dirty="0"/>
              <a:t>Looked at responses to the questions:</a:t>
            </a:r>
          </a:p>
          <a:p>
            <a:pPr lvl="1"/>
            <a:r>
              <a:rPr lang="en-US" dirty="0"/>
              <a:t>Why are you interested in hosting a workshop?</a:t>
            </a:r>
          </a:p>
          <a:p>
            <a:pPr lvl="1"/>
            <a:r>
              <a:rPr lang="en-US" dirty="0"/>
              <a:t>What do you hope to learn? </a:t>
            </a:r>
          </a:p>
          <a:p>
            <a:pPr lvl="1"/>
            <a:r>
              <a:rPr lang="en-US" dirty="0"/>
              <a:t>Why now?</a:t>
            </a:r>
          </a:p>
          <a:p>
            <a:r>
              <a:rPr lang="en-US" dirty="0"/>
              <a:t>Allowed for themes to emerge</a:t>
            </a:r>
          </a:p>
        </p:txBody>
      </p:sp>
      <p:pic>
        <p:nvPicPr>
          <p:cNvPr id="3" name="Content Placeholder 2">
            <a:extLst>
              <a:ext uri="{FF2B5EF4-FFF2-40B4-BE49-F238E27FC236}">
                <a16:creationId xmlns:a16="http://schemas.microsoft.com/office/drawing/2014/main" id="{06496275-AA04-687C-D61B-3D0BE2D12A2D}"/>
              </a:ext>
            </a:extLst>
          </p:cNvPr>
          <p:cNvPicPr>
            <a:picLocks noGrp="1" noChangeAspect="1"/>
          </p:cNvPicPr>
          <p:nvPr>
            <p:ph sz="half" idx="2"/>
          </p:nvPr>
        </p:nvPicPr>
        <p:blipFill>
          <a:blip r:embed="rId2"/>
          <a:stretch>
            <a:fillRect/>
          </a:stretch>
        </p:blipFill>
        <p:spPr>
          <a:xfrm>
            <a:off x="5691542" y="1280224"/>
            <a:ext cx="6148395" cy="5027979"/>
          </a:xfrm>
          <a:prstGeom prst="rect">
            <a:avLst/>
          </a:prstGeom>
        </p:spPr>
      </p:pic>
      <p:sp>
        <p:nvSpPr>
          <p:cNvPr id="2" name="Title 1">
            <a:extLst>
              <a:ext uri="{FF2B5EF4-FFF2-40B4-BE49-F238E27FC236}">
                <a16:creationId xmlns:a16="http://schemas.microsoft.com/office/drawing/2014/main" id="{E4CDDBCB-2D4E-E865-BDB7-018F47131B7F}"/>
              </a:ext>
            </a:extLst>
          </p:cNvPr>
          <p:cNvSpPr>
            <a:spLocks noGrp="1"/>
          </p:cNvSpPr>
          <p:nvPr>
            <p:ph type="title"/>
          </p:nvPr>
        </p:nvSpPr>
        <p:spPr/>
        <p:txBody>
          <a:bodyPr/>
          <a:lstStyle/>
          <a:p>
            <a:r>
              <a:rPr lang="en-US" dirty="0"/>
              <a:t>Methods </a:t>
            </a:r>
          </a:p>
        </p:txBody>
      </p:sp>
    </p:spTree>
    <p:extLst>
      <p:ext uri="{BB962C8B-B14F-4D97-AF65-F5344CB8AC3E}">
        <p14:creationId xmlns:p14="http://schemas.microsoft.com/office/powerpoint/2010/main" val="296845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EDE4-6D91-8162-1986-DC25D652C7C8}"/>
              </a:ext>
            </a:extLst>
          </p:cNvPr>
          <p:cNvSpPr>
            <a:spLocks noGrp="1"/>
          </p:cNvSpPr>
          <p:nvPr>
            <p:ph type="title"/>
          </p:nvPr>
        </p:nvSpPr>
        <p:spPr/>
        <p:txBody>
          <a:bodyPr/>
          <a:lstStyle/>
          <a:p>
            <a:r>
              <a:rPr lang="en-US" dirty="0"/>
              <a:t>Types of requests</a:t>
            </a:r>
          </a:p>
        </p:txBody>
      </p:sp>
      <p:sp>
        <p:nvSpPr>
          <p:cNvPr id="3" name="Content Placeholder 2">
            <a:extLst>
              <a:ext uri="{FF2B5EF4-FFF2-40B4-BE49-F238E27FC236}">
                <a16:creationId xmlns:a16="http://schemas.microsoft.com/office/drawing/2014/main" id="{C52A987D-03C5-AC9A-A249-B9D165424F5A}"/>
              </a:ext>
            </a:extLst>
          </p:cNvPr>
          <p:cNvSpPr>
            <a:spLocks noGrp="1"/>
          </p:cNvSpPr>
          <p:nvPr>
            <p:ph idx="1"/>
          </p:nvPr>
        </p:nvSpPr>
        <p:spPr>
          <a:xfrm>
            <a:off x="201797" y="2113804"/>
            <a:ext cx="5234427" cy="4657385"/>
          </a:xfrm>
        </p:spPr>
        <p:txBody>
          <a:bodyPr>
            <a:normAutofit/>
          </a:bodyPr>
          <a:lstStyle/>
          <a:p>
            <a:r>
              <a:rPr lang="en-US" dirty="0"/>
              <a:t>Out of 109 requests, 49 included reference to two “entities” (45%)</a:t>
            </a:r>
          </a:p>
          <a:p>
            <a:pPr lvl="1"/>
            <a:r>
              <a:rPr lang="en-US" dirty="0"/>
              <a:t>Two majors in one department</a:t>
            </a:r>
          </a:p>
          <a:p>
            <a:pPr lvl="1"/>
            <a:r>
              <a:rPr lang="en-US" dirty="0"/>
              <a:t>Two departments</a:t>
            </a:r>
          </a:p>
          <a:p>
            <a:pPr lvl="1"/>
            <a:r>
              <a:rPr lang="en-US" dirty="0"/>
              <a:t>One department and one program or initiative</a:t>
            </a:r>
          </a:p>
          <a:p>
            <a:r>
              <a:rPr lang="en-US" dirty="0"/>
              <a:t>The requests spanned institution types</a:t>
            </a:r>
          </a:p>
          <a:p>
            <a:r>
              <a:rPr lang="en-US" dirty="0"/>
              <a:t>Roughly equally distributed across the ten years</a:t>
            </a:r>
          </a:p>
        </p:txBody>
      </p:sp>
      <p:graphicFrame>
        <p:nvGraphicFramePr>
          <p:cNvPr id="5" name="Chart 4">
            <a:extLst>
              <a:ext uri="{FF2B5EF4-FFF2-40B4-BE49-F238E27FC236}">
                <a16:creationId xmlns:a16="http://schemas.microsoft.com/office/drawing/2014/main" id="{2C3710DB-DC1B-769A-3500-B1D5EDF15C63}"/>
              </a:ext>
            </a:extLst>
          </p:cNvPr>
          <p:cNvGraphicFramePr/>
          <p:nvPr>
            <p:extLst>
              <p:ext uri="{D42A27DB-BD31-4B8C-83A1-F6EECF244321}">
                <p14:modId xmlns:p14="http://schemas.microsoft.com/office/powerpoint/2010/main" val="2510901663"/>
              </p:ext>
            </p:extLst>
          </p:nvPr>
        </p:nvGraphicFramePr>
        <p:xfrm>
          <a:off x="5810490" y="1577911"/>
          <a:ext cx="5809322" cy="5014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041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61851-2A40-6A5D-4175-550543C60155}"/>
              </a:ext>
            </a:extLst>
          </p:cNvPr>
          <p:cNvSpPr>
            <a:spLocks noGrp="1"/>
          </p:cNvSpPr>
          <p:nvPr>
            <p:ph type="title"/>
          </p:nvPr>
        </p:nvSpPr>
        <p:spPr>
          <a:xfrm>
            <a:off x="201798" y="1042018"/>
            <a:ext cx="11792279" cy="691779"/>
          </a:xfrm>
        </p:spPr>
        <p:txBody>
          <a:bodyPr/>
          <a:lstStyle/>
          <a:p>
            <a:r>
              <a:rPr lang="en-US" dirty="0"/>
              <a:t>Themes in requests</a:t>
            </a:r>
          </a:p>
        </p:txBody>
      </p:sp>
      <p:sp>
        <p:nvSpPr>
          <p:cNvPr id="3" name="Content Placeholder 2">
            <a:extLst>
              <a:ext uri="{FF2B5EF4-FFF2-40B4-BE49-F238E27FC236}">
                <a16:creationId xmlns:a16="http://schemas.microsoft.com/office/drawing/2014/main" id="{26E61F9C-5200-0E00-4B65-BF34BCD1F9B6}"/>
              </a:ext>
            </a:extLst>
          </p:cNvPr>
          <p:cNvSpPr>
            <a:spLocks noGrp="1"/>
          </p:cNvSpPr>
          <p:nvPr>
            <p:ph idx="1"/>
          </p:nvPr>
        </p:nvSpPr>
        <p:spPr>
          <a:xfrm>
            <a:off x="374073" y="1828800"/>
            <a:ext cx="10903528" cy="5029199"/>
          </a:xfrm>
        </p:spPr>
        <p:txBody>
          <a:bodyPr>
            <a:normAutofit fontScale="92500" lnSpcReduction="10000"/>
          </a:bodyPr>
          <a:lstStyle/>
          <a:p>
            <a:pPr>
              <a:lnSpc>
                <a:spcPct val="110000"/>
              </a:lnSpc>
            </a:pPr>
            <a:r>
              <a:rPr lang="en-US" sz="2400" b="1" dirty="0"/>
              <a:t>Two majors exist: </a:t>
            </a:r>
            <a:r>
              <a:rPr lang="en-US" sz="2400" dirty="0"/>
              <a:t>They may be in one department or two, or a department and an interdisciplinary program; they are “geological” and “environmental”</a:t>
            </a:r>
          </a:p>
          <a:p>
            <a:pPr>
              <a:lnSpc>
                <a:spcPct val="110000"/>
              </a:lnSpc>
            </a:pPr>
            <a:r>
              <a:rPr lang="en-US" sz="2400" b="1" dirty="0"/>
              <a:t>Questioning or revising core curriculum: </a:t>
            </a:r>
            <a:r>
              <a:rPr lang="en-US" sz="2400" dirty="0"/>
              <a:t>They may be wanting to add more environmental components, or better distinguish between tracks, or…</a:t>
            </a:r>
          </a:p>
          <a:p>
            <a:pPr>
              <a:lnSpc>
                <a:spcPct val="110000"/>
              </a:lnSpc>
            </a:pPr>
            <a:r>
              <a:rPr lang="en-US" sz="2400" b="1" dirty="0"/>
              <a:t>Top-down re-envisioning: </a:t>
            </a:r>
            <a:r>
              <a:rPr lang="en-US" sz="2400" dirty="0"/>
              <a:t>They have been told to revise their major or to align with a new initiative and are responding</a:t>
            </a:r>
          </a:p>
          <a:p>
            <a:pPr>
              <a:lnSpc>
                <a:spcPct val="110000"/>
              </a:lnSpc>
            </a:pPr>
            <a:r>
              <a:rPr lang="en-US" sz="2400" b="1" dirty="0"/>
              <a:t>Bottom-up re-envisioning: </a:t>
            </a:r>
            <a:r>
              <a:rPr lang="en-US" sz="2400" dirty="0"/>
              <a:t>They have collectively decided to revise their major from within the department</a:t>
            </a:r>
          </a:p>
          <a:p>
            <a:pPr>
              <a:lnSpc>
                <a:spcPct val="110000"/>
              </a:lnSpc>
            </a:pPr>
            <a:r>
              <a:rPr lang="en-US" sz="2400" b="1" dirty="0"/>
              <a:t>Competition: </a:t>
            </a:r>
            <a:r>
              <a:rPr lang="en-US" sz="2400" dirty="0"/>
              <a:t>They explicitly mention being in competition with the environmental program (which is a different entity than the requestor)</a:t>
            </a:r>
          </a:p>
          <a:p>
            <a:pPr>
              <a:lnSpc>
                <a:spcPct val="110000"/>
              </a:lnSpc>
            </a:pPr>
            <a:r>
              <a:rPr lang="en-US" sz="2400" b="1" dirty="0"/>
              <a:t>Internal conflict: </a:t>
            </a:r>
            <a:r>
              <a:rPr lang="en-US" sz="2400" dirty="0"/>
              <a:t>They explicitly mention internal conflict within the department (which houses two majors, or two approaches)</a:t>
            </a:r>
          </a:p>
        </p:txBody>
      </p:sp>
    </p:spTree>
    <p:extLst>
      <p:ext uri="{BB962C8B-B14F-4D97-AF65-F5344CB8AC3E}">
        <p14:creationId xmlns:p14="http://schemas.microsoft.com/office/powerpoint/2010/main" val="171152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87B6257-F885-DDBD-EB0E-34B17EE440E7}"/>
              </a:ext>
            </a:extLst>
          </p:cNvPr>
          <p:cNvGraphicFramePr>
            <a:graphicFrameLocks noGrp="1"/>
          </p:cNvGraphicFramePr>
          <p:nvPr>
            <p:ph sz="half" idx="1"/>
            <p:extLst>
              <p:ext uri="{D42A27DB-BD31-4B8C-83A1-F6EECF244321}">
                <p14:modId xmlns:p14="http://schemas.microsoft.com/office/powerpoint/2010/main" val="713858976"/>
              </p:ext>
            </p:extLst>
          </p:nvPr>
        </p:nvGraphicFramePr>
        <p:xfrm>
          <a:off x="562199" y="1817225"/>
          <a:ext cx="8108272" cy="4799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05403704-D5FD-9590-EBE4-0E9F530B2737}"/>
              </a:ext>
            </a:extLst>
          </p:cNvPr>
          <p:cNvSpPr>
            <a:spLocks noGrp="1"/>
          </p:cNvSpPr>
          <p:nvPr>
            <p:ph type="title"/>
          </p:nvPr>
        </p:nvSpPr>
        <p:spPr>
          <a:xfrm>
            <a:off x="201798" y="1042019"/>
            <a:ext cx="11792279" cy="682610"/>
          </a:xfrm>
        </p:spPr>
        <p:txBody>
          <a:bodyPr/>
          <a:lstStyle/>
          <a:p>
            <a:r>
              <a:rPr lang="en-US" dirty="0"/>
              <a:t>Themes in requests</a:t>
            </a:r>
          </a:p>
        </p:txBody>
      </p:sp>
      <p:graphicFrame>
        <p:nvGraphicFramePr>
          <p:cNvPr id="7" name="Content Placeholder 6">
            <a:extLst>
              <a:ext uri="{FF2B5EF4-FFF2-40B4-BE49-F238E27FC236}">
                <a16:creationId xmlns:a16="http://schemas.microsoft.com/office/drawing/2014/main" id="{71BEB64F-3678-CA34-D7B1-F0AF0680FFC2}"/>
              </a:ext>
            </a:extLst>
          </p:cNvPr>
          <p:cNvGraphicFramePr>
            <a:graphicFrameLocks noGrp="1"/>
          </p:cNvGraphicFramePr>
          <p:nvPr>
            <p:ph sz="half" idx="2"/>
            <p:extLst>
              <p:ext uri="{D42A27DB-BD31-4B8C-83A1-F6EECF244321}">
                <p14:modId xmlns:p14="http://schemas.microsoft.com/office/powerpoint/2010/main" val="2662161065"/>
              </p:ext>
            </p:extLst>
          </p:nvPr>
        </p:nvGraphicFramePr>
        <p:xfrm>
          <a:off x="5274129" y="358861"/>
          <a:ext cx="6716074" cy="3429370"/>
        </p:xfrm>
        <a:graphic>
          <a:graphicData uri="http://schemas.openxmlformats.org/drawingml/2006/table">
            <a:tbl>
              <a:tblPr firstRow="1" bandRow="1">
                <a:tableStyleId>{2D5ABB26-0587-4C30-8999-92F81FD0307C}</a:tableStyleId>
              </a:tblPr>
              <a:tblGrid>
                <a:gridCol w="1548924">
                  <a:extLst>
                    <a:ext uri="{9D8B030D-6E8A-4147-A177-3AD203B41FA5}">
                      <a16:colId xmlns:a16="http://schemas.microsoft.com/office/drawing/2014/main" val="121656074"/>
                    </a:ext>
                  </a:extLst>
                </a:gridCol>
                <a:gridCol w="843303">
                  <a:extLst>
                    <a:ext uri="{9D8B030D-6E8A-4147-A177-3AD203B41FA5}">
                      <a16:colId xmlns:a16="http://schemas.microsoft.com/office/drawing/2014/main" val="2971853427"/>
                    </a:ext>
                  </a:extLst>
                </a:gridCol>
                <a:gridCol w="1101458">
                  <a:extLst>
                    <a:ext uri="{9D8B030D-6E8A-4147-A177-3AD203B41FA5}">
                      <a16:colId xmlns:a16="http://schemas.microsoft.com/office/drawing/2014/main" val="695936477"/>
                    </a:ext>
                  </a:extLst>
                </a:gridCol>
                <a:gridCol w="757252">
                  <a:extLst>
                    <a:ext uri="{9D8B030D-6E8A-4147-A177-3AD203B41FA5}">
                      <a16:colId xmlns:a16="http://schemas.microsoft.com/office/drawing/2014/main" val="3427593110"/>
                    </a:ext>
                  </a:extLst>
                </a:gridCol>
                <a:gridCol w="826094">
                  <a:extLst>
                    <a:ext uri="{9D8B030D-6E8A-4147-A177-3AD203B41FA5}">
                      <a16:colId xmlns:a16="http://schemas.microsoft.com/office/drawing/2014/main" val="1752539406"/>
                    </a:ext>
                  </a:extLst>
                </a:gridCol>
                <a:gridCol w="757252">
                  <a:extLst>
                    <a:ext uri="{9D8B030D-6E8A-4147-A177-3AD203B41FA5}">
                      <a16:colId xmlns:a16="http://schemas.microsoft.com/office/drawing/2014/main" val="1677922622"/>
                    </a:ext>
                  </a:extLst>
                </a:gridCol>
                <a:gridCol w="881791">
                  <a:extLst>
                    <a:ext uri="{9D8B030D-6E8A-4147-A177-3AD203B41FA5}">
                      <a16:colId xmlns:a16="http://schemas.microsoft.com/office/drawing/2014/main" val="1920583496"/>
                    </a:ext>
                  </a:extLst>
                </a:gridCol>
              </a:tblGrid>
              <a:tr h="614755">
                <a:tc>
                  <a:txBody>
                    <a:bodyPr/>
                    <a:lstStyle/>
                    <a:p>
                      <a:endParaRPr lang="en-US" dirty="0"/>
                    </a:p>
                  </a:txBody>
                  <a:tcPr>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u="none" strike="noStrike" dirty="0">
                          <a:solidFill>
                            <a:srgbClr val="000000"/>
                          </a:solidFill>
                          <a:effectLst/>
                        </a:rPr>
                        <a:t>Two majors</a:t>
                      </a:r>
                      <a:endParaRPr lang="en-US" sz="1400" b="1" i="0" u="none" strike="noStrike" dirty="0">
                        <a:solidFill>
                          <a:srgbClr val="000000"/>
                        </a:solidFill>
                        <a:effectLst/>
                        <a:latin typeface="Aptos Narrow" panose="020B0004020202020204" pitchFamily="34" charset="0"/>
                      </a:endParaRPr>
                    </a:p>
                  </a:txBody>
                  <a:tcPr anchor="b">
                    <a:solidFill>
                      <a:schemeClr val="accent3">
                        <a:lumMod val="60000"/>
                        <a:lumOff val="4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u="none" strike="noStrike" dirty="0">
                          <a:solidFill>
                            <a:srgbClr val="000000"/>
                          </a:solidFill>
                          <a:effectLst/>
                        </a:rPr>
                        <a:t>Revising curriculum</a:t>
                      </a:r>
                      <a:endParaRPr lang="en-US" sz="1400" b="1" i="0" u="none" strike="noStrike" dirty="0">
                        <a:solidFill>
                          <a:srgbClr val="000000"/>
                        </a:solidFill>
                        <a:effectLst/>
                        <a:latin typeface="Aptos Narrow" panose="020B0004020202020204" pitchFamily="34" charset="0"/>
                      </a:endParaRPr>
                    </a:p>
                  </a:txBody>
                  <a:tcPr anchor="b">
                    <a:solidFill>
                      <a:schemeClr val="accent3">
                        <a:lumMod val="60000"/>
                        <a:lumOff val="4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u="none" strike="noStrike" dirty="0">
                          <a:solidFill>
                            <a:srgbClr val="000000"/>
                          </a:solidFill>
                          <a:effectLst/>
                        </a:rPr>
                        <a:t>Top-down</a:t>
                      </a:r>
                      <a:endParaRPr lang="en-US" sz="1400" b="1" i="0" u="none" strike="noStrike" dirty="0">
                        <a:solidFill>
                          <a:srgbClr val="000000"/>
                        </a:solidFill>
                        <a:effectLst/>
                        <a:latin typeface="Aptos Narrow" panose="020B0004020202020204" pitchFamily="34" charset="0"/>
                      </a:endParaRPr>
                    </a:p>
                  </a:txBody>
                  <a:tcPr anchor="b">
                    <a:solidFill>
                      <a:schemeClr val="accent3">
                        <a:lumMod val="60000"/>
                        <a:lumOff val="4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u="none" strike="noStrike" dirty="0">
                          <a:solidFill>
                            <a:srgbClr val="000000"/>
                          </a:solidFill>
                          <a:effectLst/>
                        </a:rPr>
                        <a:t>Bottom-up</a:t>
                      </a:r>
                      <a:endParaRPr lang="en-US" sz="1400" b="1" i="0" u="none" strike="noStrike" dirty="0">
                        <a:solidFill>
                          <a:srgbClr val="000000"/>
                        </a:solidFill>
                        <a:effectLst/>
                        <a:latin typeface="Aptos Narrow" panose="020B0004020202020204" pitchFamily="34" charset="0"/>
                      </a:endParaRPr>
                    </a:p>
                  </a:txBody>
                  <a:tcPr anchor="b">
                    <a:solidFill>
                      <a:schemeClr val="accent3">
                        <a:lumMod val="60000"/>
                        <a:lumOff val="40000"/>
                      </a:schemeClr>
                    </a:solidFill>
                  </a:tcPr>
                </a:tc>
                <a:tc>
                  <a:txBody>
                    <a:bodyPr/>
                    <a:lstStyle/>
                    <a:p>
                      <a:r>
                        <a:rPr lang="en-US" sz="1400" b="1" dirty="0"/>
                        <a:t>Comp-</a:t>
                      </a:r>
                      <a:r>
                        <a:rPr lang="en-US" sz="1400" b="1" dirty="0" err="1"/>
                        <a:t>etition</a:t>
                      </a:r>
                      <a:endParaRPr lang="en-US" sz="1400" b="1" dirty="0">
                        <a:latin typeface="Aptos Narrow" panose="020B0004020202020204" pitchFamily="34" charset="0"/>
                      </a:endParaRPr>
                    </a:p>
                  </a:txBody>
                  <a:tcPr anchor="b">
                    <a:solidFill>
                      <a:schemeClr val="accent3">
                        <a:lumMod val="60000"/>
                        <a:lumOff val="40000"/>
                      </a:schemeClr>
                    </a:solidFill>
                  </a:tcPr>
                </a:tc>
                <a:tc>
                  <a:txBody>
                    <a:bodyPr/>
                    <a:lstStyle/>
                    <a:p>
                      <a:r>
                        <a:rPr lang="en-US" sz="1400" b="1" dirty="0"/>
                        <a:t>Internal conflict</a:t>
                      </a:r>
                      <a:endParaRPr lang="en-US" sz="1400" b="1" dirty="0">
                        <a:latin typeface="Aptos Narrow" panose="020B0004020202020204" pitchFamily="34" charset="0"/>
                      </a:endParaRPr>
                    </a:p>
                  </a:txBody>
                  <a:tcPr anchor="b">
                    <a:solidFill>
                      <a:schemeClr val="accent3">
                        <a:lumMod val="60000"/>
                        <a:lumOff val="40000"/>
                      </a:schemeClr>
                    </a:solidFill>
                  </a:tcPr>
                </a:tc>
                <a:extLst>
                  <a:ext uri="{0D108BD9-81ED-4DB2-BD59-A6C34878D82A}">
                    <a16:rowId xmlns:a16="http://schemas.microsoft.com/office/drawing/2014/main" val="1028810502"/>
                  </a:ext>
                </a:extLst>
              </a:tr>
              <a:tr h="439972">
                <a:tc>
                  <a:txBody>
                    <a:bodyPr/>
                    <a:lstStyle/>
                    <a:p>
                      <a:pPr algn="l" fontAlgn="b">
                        <a:buNone/>
                      </a:pPr>
                      <a:r>
                        <a:rPr lang="en-US" sz="1400" b="1" u="none" strike="noStrike" dirty="0">
                          <a:solidFill>
                            <a:srgbClr val="000000"/>
                          </a:solidFill>
                          <a:effectLst/>
                        </a:rPr>
                        <a:t>Two majors</a:t>
                      </a:r>
                      <a:endParaRPr lang="en-US" sz="1400" b="1" i="0" u="none" strike="noStrike" dirty="0">
                        <a:solidFill>
                          <a:srgbClr val="000000"/>
                        </a:solidFill>
                        <a:effectLst/>
                        <a:latin typeface="Aptos Narrow" panose="020B0004020202020204" pitchFamily="34" charset="0"/>
                      </a:endParaRPr>
                    </a:p>
                  </a:txBody>
                  <a:tcPr anchor="ctr">
                    <a:solidFill>
                      <a:schemeClr val="accent3">
                        <a:lumMod val="60000"/>
                        <a:lumOff val="40000"/>
                      </a:schemeClr>
                    </a:solidFill>
                  </a:tcPr>
                </a:tc>
                <a:tc>
                  <a:txBody>
                    <a:bodyPr/>
                    <a:lstStyle/>
                    <a:p>
                      <a:pPr algn="r" fontAlgn="b">
                        <a:buNone/>
                      </a:pPr>
                      <a:r>
                        <a:rPr lang="en-US" sz="1800" b="0" u="none" strike="noStrike" dirty="0">
                          <a:solidFill>
                            <a:srgbClr val="000000"/>
                          </a:solidFill>
                          <a:effectLst/>
                        </a:rPr>
                        <a:t>3</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r" fontAlgn="b">
                        <a:buNone/>
                      </a:pPr>
                      <a:r>
                        <a:rPr lang="en-US" sz="1800" b="1" u="none" strike="noStrike" dirty="0">
                          <a:solidFill>
                            <a:srgbClr val="000000"/>
                          </a:solidFill>
                          <a:effectLst/>
                        </a:rPr>
                        <a:t>10</a:t>
                      </a:r>
                      <a:endParaRPr lang="en-US" sz="1800" b="1"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r" fontAlgn="b">
                        <a:buNone/>
                      </a:pPr>
                      <a:r>
                        <a:rPr lang="en-US" sz="1800" b="0" u="none" strike="noStrike">
                          <a:solidFill>
                            <a:srgbClr val="000000"/>
                          </a:solidFill>
                          <a:effectLst/>
                        </a:rPr>
                        <a:t>2</a:t>
                      </a:r>
                      <a:endParaRPr lang="en-US" sz="1800" b="0" i="0" u="none" strike="noStrike">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r" fontAlgn="b">
                        <a:buNone/>
                      </a:pPr>
                      <a:r>
                        <a:rPr lang="en-US" sz="1800" b="0" u="none" strike="noStrike" dirty="0">
                          <a:solidFill>
                            <a:srgbClr val="000000"/>
                          </a:solidFill>
                          <a:effectLst/>
                        </a:rPr>
                        <a:t>1</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1817712959"/>
                  </a:ext>
                </a:extLst>
              </a:tr>
              <a:tr h="614755">
                <a:tc>
                  <a:txBody>
                    <a:bodyPr/>
                    <a:lstStyle/>
                    <a:p>
                      <a:pPr algn="l" fontAlgn="b">
                        <a:buNone/>
                      </a:pPr>
                      <a:r>
                        <a:rPr lang="en-US" sz="1400" b="1" u="none" strike="noStrike" dirty="0">
                          <a:solidFill>
                            <a:srgbClr val="000000"/>
                          </a:solidFill>
                          <a:effectLst/>
                        </a:rPr>
                        <a:t>Revising curriculum</a:t>
                      </a:r>
                      <a:endParaRPr lang="en-US" sz="1400" b="1" i="0" u="none" strike="noStrike" dirty="0">
                        <a:solidFill>
                          <a:srgbClr val="000000"/>
                        </a:solidFill>
                        <a:effectLst/>
                        <a:latin typeface="Aptos Narrow" panose="020B0004020202020204" pitchFamily="34" charset="0"/>
                      </a:endParaRPr>
                    </a:p>
                  </a:txBody>
                  <a:tcPr anchor="ctr">
                    <a:solidFill>
                      <a:schemeClr val="accent3">
                        <a:lumMod val="60000"/>
                        <a:lumOff val="40000"/>
                      </a:schemeClr>
                    </a:solidFill>
                  </a:tcPr>
                </a:tc>
                <a:tc>
                  <a:txBody>
                    <a:bodyPr/>
                    <a:lstStyle/>
                    <a:p>
                      <a:pPr algn="r" fontAlgn="b">
                        <a:buNone/>
                      </a:pPr>
                      <a:r>
                        <a:rPr lang="en-US" sz="1800" b="0" u="none" strike="noStrike" dirty="0">
                          <a:solidFill>
                            <a:srgbClr val="000000"/>
                          </a:solidFill>
                          <a:effectLst/>
                        </a:rPr>
                        <a:t>10</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r" fontAlgn="b">
                        <a:buNone/>
                      </a:pPr>
                      <a:r>
                        <a:rPr lang="en-US" sz="1800" b="0" u="none" strike="noStrike" dirty="0">
                          <a:solidFill>
                            <a:srgbClr val="000000"/>
                          </a:solidFill>
                          <a:effectLst/>
                        </a:rPr>
                        <a:t>5</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r" fontAlgn="b">
                        <a:buNone/>
                      </a:pPr>
                      <a:r>
                        <a:rPr lang="en-US" sz="1800" b="0" u="none" strike="noStrike" dirty="0">
                          <a:solidFill>
                            <a:srgbClr val="000000"/>
                          </a:solidFill>
                          <a:effectLst/>
                        </a:rPr>
                        <a:t>1</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r" fontAlgn="b">
                        <a:buNone/>
                      </a:pPr>
                      <a:r>
                        <a:rPr lang="en-US" sz="1800" b="0" u="none" strike="noStrike" dirty="0">
                          <a:solidFill>
                            <a:srgbClr val="000000"/>
                          </a:solidFill>
                          <a:effectLst/>
                        </a:rPr>
                        <a:t>8</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r" fontAlgn="b">
                        <a:buNone/>
                      </a:pPr>
                      <a:r>
                        <a:rPr lang="en-US" sz="1800" b="0" u="none" strike="noStrike" dirty="0">
                          <a:solidFill>
                            <a:srgbClr val="000000"/>
                          </a:solidFill>
                          <a:effectLst/>
                        </a:rPr>
                        <a:t>4</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r" fontAlgn="b">
                        <a:buNone/>
                      </a:pPr>
                      <a:r>
                        <a:rPr lang="en-US" sz="1800" b="0" u="none" strike="noStrike" dirty="0">
                          <a:solidFill>
                            <a:srgbClr val="000000"/>
                          </a:solidFill>
                          <a:effectLst/>
                        </a:rPr>
                        <a:t>3</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2353389337"/>
                  </a:ext>
                </a:extLst>
              </a:tr>
              <a:tr h="439972">
                <a:tc>
                  <a:txBody>
                    <a:bodyPr/>
                    <a:lstStyle/>
                    <a:p>
                      <a:pPr algn="l" fontAlgn="b">
                        <a:buNone/>
                      </a:pPr>
                      <a:r>
                        <a:rPr lang="en-US" sz="1400" b="1" u="none" strike="noStrike" dirty="0">
                          <a:solidFill>
                            <a:srgbClr val="000000"/>
                          </a:solidFill>
                          <a:effectLst/>
                        </a:rPr>
                        <a:t>Top-down</a:t>
                      </a:r>
                      <a:endParaRPr lang="en-US" sz="1400" b="1" i="0" u="none" strike="noStrike" dirty="0">
                        <a:solidFill>
                          <a:srgbClr val="000000"/>
                        </a:solidFill>
                        <a:effectLst/>
                        <a:latin typeface="Aptos Narrow" panose="020B0004020202020204" pitchFamily="34" charset="0"/>
                      </a:endParaRPr>
                    </a:p>
                  </a:txBody>
                  <a:tcPr anchor="ctr">
                    <a:solidFill>
                      <a:schemeClr val="accent3">
                        <a:lumMod val="60000"/>
                        <a:lumOff val="40000"/>
                      </a:schemeClr>
                    </a:solid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r" fontAlgn="b">
                        <a:buNone/>
                      </a:pPr>
                      <a:r>
                        <a:rPr lang="en-US" sz="1800" b="0" u="none" strike="noStrike" dirty="0">
                          <a:solidFill>
                            <a:srgbClr val="000000"/>
                          </a:solidFill>
                          <a:effectLst/>
                        </a:rPr>
                        <a:t>1</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r" fontAlgn="b">
                        <a:buNone/>
                      </a:pPr>
                      <a:r>
                        <a:rPr lang="en-US" sz="1800" b="1" u="none" strike="noStrike" dirty="0">
                          <a:solidFill>
                            <a:srgbClr val="000000"/>
                          </a:solidFill>
                          <a:effectLst/>
                        </a:rPr>
                        <a:t>6</a:t>
                      </a:r>
                      <a:endParaRPr lang="en-US" sz="1800" b="1"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r" fontAlgn="b">
                        <a:buNone/>
                      </a:pPr>
                      <a:r>
                        <a:rPr lang="en-US" sz="1800" b="0" u="none" strike="noStrike" dirty="0">
                          <a:solidFill>
                            <a:srgbClr val="000000"/>
                          </a:solidFill>
                          <a:effectLst/>
                        </a:rPr>
                        <a:t>1</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r" fontAlgn="b">
                        <a:buNone/>
                      </a:pPr>
                      <a:r>
                        <a:rPr lang="en-US" sz="1800" b="0" u="none" strike="noStrike" dirty="0">
                          <a:solidFill>
                            <a:srgbClr val="000000"/>
                          </a:solidFill>
                          <a:effectLst/>
                        </a:rPr>
                        <a:t>1</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1800030648"/>
                  </a:ext>
                </a:extLst>
              </a:tr>
              <a:tr h="439972">
                <a:tc>
                  <a:txBody>
                    <a:bodyPr/>
                    <a:lstStyle/>
                    <a:p>
                      <a:pPr algn="l" fontAlgn="b">
                        <a:buNone/>
                      </a:pPr>
                      <a:r>
                        <a:rPr lang="en-US" sz="1400" b="1" u="none" strike="noStrike" dirty="0">
                          <a:solidFill>
                            <a:srgbClr val="000000"/>
                          </a:solidFill>
                          <a:effectLst/>
                        </a:rPr>
                        <a:t>Bottom-up</a:t>
                      </a:r>
                      <a:endParaRPr lang="en-US" sz="1400" b="1" i="0" u="none" strike="noStrike" dirty="0">
                        <a:solidFill>
                          <a:srgbClr val="000000"/>
                        </a:solidFill>
                        <a:effectLst/>
                        <a:latin typeface="Aptos Narrow" panose="020B0004020202020204" pitchFamily="34" charset="0"/>
                      </a:endParaRPr>
                    </a:p>
                  </a:txBody>
                  <a:tcPr anchor="ctr">
                    <a:solidFill>
                      <a:schemeClr val="accent3">
                        <a:lumMod val="60000"/>
                        <a:lumOff val="40000"/>
                      </a:schemeClr>
                    </a:solidFill>
                  </a:tcPr>
                </a:tc>
                <a:tc>
                  <a:txBody>
                    <a:bodyPr/>
                    <a:lstStyle/>
                    <a:p>
                      <a:pPr algn="r" fontAlgn="b">
                        <a:buNone/>
                      </a:pPr>
                      <a:r>
                        <a:rPr lang="en-US" sz="1800" b="0" u="none" strike="noStrike" dirty="0">
                          <a:solidFill>
                            <a:srgbClr val="000000"/>
                          </a:solidFill>
                          <a:effectLst/>
                        </a:rPr>
                        <a:t>2</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r" fontAlgn="b">
                        <a:buNone/>
                      </a:pPr>
                      <a:r>
                        <a:rPr lang="en-US" sz="1800" b="1" u="none" strike="noStrike" dirty="0">
                          <a:solidFill>
                            <a:srgbClr val="000000"/>
                          </a:solidFill>
                          <a:effectLst/>
                        </a:rPr>
                        <a:t>8</a:t>
                      </a:r>
                      <a:endParaRPr lang="en-US" sz="1800" b="1"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r" fontAlgn="b">
                        <a:buNone/>
                      </a:pPr>
                      <a:r>
                        <a:rPr lang="en-US" sz="1800" b="0" u="none" strike="noStrike" dirty="0">
                          <a:solidFill>
                            <a:srgbClr val="000000"/>
                          </a:solidFill>
                          <a:effectLst/>
                        </a:rPr>
                        <a:t>1</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r" fontAlgn="b">
                        <a:buNone/>
                      </a:pPr>
                      <a:r>
                        <a:rPr lang="en-US" sz="1800" b="0" u="none" strike="noStrike" dirty="0">
                          <a:solidFill>
                            <a:srgbClr val="000000"/>
                          </a:solidFill>
                          <a:effectLst/>
                        </a:rPr>
                        <a:t>5</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624628924"/>
                  </a:ext>
                </a:extLst>
              </a:tr>
              <a:tr h="439972">
                <a:tc>
                  <a:txBody>
                    <a:bodyPr/>
                    <a:lstStyle/>
                    <a:p>
                      <a:pPr algn="l" fontAlgn="b">
                        <a:buNone/>
                      </a:pPr>
                      <a:r>
                        <a:rPr lang="en-US" sz="1400" b="1" u="none" strike="noStrike" dirty="0">
                          <a:solidFill>
                            <a:srgbClr val="000000"/>
                          </a:solidFill>
                          <a:effectLst/>
                        </a:rPr>
                        <a:t>Competition</a:t>
                      </a:r>
                      <a:endParaRPr lang="en-US" sz="1400" b="1" i="0" u="none" strike="noStrike" dirty="0">
                        <a:solidFill>
                          <a:srgbClr val="000000"/>
                        </a:solidFill>
                        <a:effectLst/>
                        <a:latin typeface="Aptos Narrow" panose="020B0004020202020204" pitchFamily="34" charset="0"/>
                      </a:endParaRPr>
                    </a:p>
                  </a:txBody>
                  <a:tcPr anchor="ctr">
                    <a:solidFill>
                      <a:schemeClr val="accent3">
                        <a:lumMod val="60000"/>
                        <a:lumOff val="40000"/>
                      </a:schemeClr>
                    </a:solidFill>
                  </a:tcPr>
                </a:tc>
                <a:tc>
                  <a:txBody>
                    <a:bodyPr/>
                    <a:lstStyle/>
                    <a:p>
                      <a:pPr algn="r" fontAlgn="b">
                        <a:buNone/>
                      </a:pPr>
                      <a:r>
                        <a:rPr lang="en-US" sz="1800" b="0" u="none" strike="noStrike" dirty="0">
                          <a:solidFill>
                            <a:srgbClr val="000000"/>
                          </a:solidFill>
                          <a:effectLst/>
                        </a:rPr>
                        <a:t>1</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r" fontAlgn="b">
                        <a:buNone/>
                      </a:pPr>
                      <a:r>
                        <a:rPr lang="en-US" sz="1800" b="0" u="none" strike="noStrike" dirty="0">
                          <a:solidFill>
                            <a:srgbClr val="000000"/>
                          </a:solidFill>
                          <a:effectLst/>
                        </a:rPr>
                        <a:t>4</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r" fontAlgn="b">
                        <a:buNone/>
                      </a:pPr>
                      <a:r>
                        <a:rPr lang="en-US" sz="1800" b="0" u="none" strike="noStrike" dirty="0">
                          <a:solidFill>
                            <a:srgbClr val="000000"/>
                          </a:solidFill>
                          <a:effectLst/>
                        </a:rPr>
                        <a:t>2</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tc>
                  <a:txBody>
                    <a:bodyPr/>
                    <a:lstStyle/>
                    <a:p>
                      <a:pPr algn="r" fontAlgn="b">
                        <a:buNone/>
                      </a:pPr>
                      <a:r>
                        <a:rPr lang="en-US" sz="1800" b="0" u="none" strike="noStrike" dirty="0">
                          <a:solidFill>
                            <a:srgbClr val="000000"/>
                          </a:solidFill>
                          <a:effectLst/>
                        </a:rPr>
                        <a:t>1</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20000"/>
                        <a:lumOff val="80000"/>
                      </a:schemeClr>
                    </a:solidFill>
                  </a:tcPr>
                </a:tc>
                <a:extLst>
                  <a:ext uri="{0D108BD9-81ED-4DB2-BD59-A6C34878D82A}">
                    <a16:rowId xmlns:a16="http://schemas.microsoft.com/office/drawing/2014/main" val="3701440606"/>
                  </a:ext>
                </a:extLst>
              </a:tr>
              <a:tr h="439972">
                <a:tc>
                  <a:txBody>
                    <a:bodyPr/>
                    <a:lstStyle/>
                    <a:p>
                      <a:pPr algn="l" fontAlgn="b">
                        <a:buNone/>
                      </a:pPr>
                      <a:r>
                        <a:rPr lang="en-US" sz="1400" b="1" u="none" strike="noStrike" dirty="0">
                          <a:solidFill>
                            <a:srgbClr val="000000"/>
                          </a:solidFill>
                          <a:effectLst/>
                        </a:rPr>
                        <a:t>Internal conflict</a:t>
                      </a:r>
                      <a:endParaRPr lang="en-US" sz="1400" b="1" i="0" u="none" strike="noStrike" dirty="0">
                        <a:solidFill>
                          <a:srgbClr val="000000"/>
                        </a:solidFill>
                        <a:effectLst/>
                        <a:latin typeface="Aptos Narrow" panose="020B0004020202020204" pitchFamily="34" charset="0"/>
                      </a:endParaRPr>
                    </a:p>
                  </a:txBody>
                  <a:tcPr anchor="ctr">
                    <a:solidFill>
                      <a:schemeClr val="accent3">
                        <a:lumMod val="60000"/>
                        <a:lumOff val="40000"/>
                      </a:schemeClr>
                    </a:solid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r" fontAlgn="b">
                        <a:buNone/>
                      </a:pPr>
                      <a:r>
                        <a:rPr lang="en-US" sz="1800" b="1" u="none" strike="noStrike" dirty="0">
                          <a:solidFill>
                            <a:srgbClr val="000000"/>
                          </a:solidFill>
                          <a:effectLst/>
                        </a:rPr>
                        <a:t>3</a:t>
                      </a:r>
                      <a:endParaRPr lang="en-US" sz="1800" b="1"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r" fontAlgn="b">
                        <a:buNone/>
                      </a:pPr>
                      <a:r>
                        <a:rPr lang="en-US" sz="1800" b="0" u="none" strike="noStrike" dirty="0">
                          <a:solidFill>
                            <a:srgbClr val="000000"/>
                          </a:solidFill>
                          <a:effectLst/>
                        </a:rPr>
                        <a:t>1</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r" fontAlgn="b">
                        <a:buNone/>
                      </a:pPr>
                      <a:r>
                        <a:rPr lang="en-US" sz="1800" b="0" u="none" strike="noStrike" dirty="0">
                          <a:solidFill>
                            <a:srgbClr val="000000"/>
                          </a:solidFill>
                          <a:effectLst/>
                        </a:rPr>
                        <a:t>1</a:t>
                      </a: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tc>
                  <a:txBody>
                    <a:bodyPr/>
                    <a:lstStyle/>
                    <a:p>
                      <a:pPr algn="l" fontAlgn="b">
                        <a:buNone/>
                      </a:pPr>
                      <a:endParaRPr lang="en-US" sz="1800" b="0" i="0" u="none" strike="noStrike" dirty="0">
                        <a:solidFill>
                          <a:srgbClr val="000000"/>
                        </a:solidFill>
                        <a:effectLst/>
                        <a:latin typeface="Aptos Narrow" panose="020B00040202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val="961703372"/>
                  </a:ext>
                </a:extLst>
              </a:tr>
            </a:tbl>
          </a:graphicData>
        </a:graphic>
      </p:graphicFrame>
    </p:spTree>
    <p:extLst>
      <p:ext uri="{BB962C8B-B14F-4D97-AF65-F5344CB8AC3E}">
        <p14:creationId xmlns:p14="http://schemas.microsoft.com/office/powerpoint/2010/main" val="55330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1028-B8D1-C69B-88B8-CDF56E827191}"/>
              </a:ext>
            </a:extLst>
          </p:cNvPr>
          <p:cNvSpPr>
            <a:spLocks noGrp="1"/>
          </p:cNvSpPr>
          <p:nvPr>
            <p:ph type="title"/>
          </p:nvPr>
        </p:nvSpPr>
        <p:spPr/>
        <p:txBody>
          <a:bodyPr/>
          <a:lstStyle/>
          <a:p>
            <a:r>
              <a:rPr lang="en-US" dirty="0"/>
              <a:t>How the TWP responds</a:t>
            </a:r>
          </a:p>
        </p:txBody>
      </p:sp>
      <p:sp>
        <p:nvSpPr>
          <p:cNvPr id="3" name="Content Placeholder 2">
            <a:extLst>
              <a:ext uri="{FF2B5EF4-FFF2-40B4-BE49-F238E27FC236}">
                <a16:creationId xmlns:a16="http://schemas.microsoft.com/office/drawing/2014/main" id="{B915D1A2-A400-7131-7DB4-81912A7A034A}"/>
              </a:ext>
            </a:extLst>
          </p:cNvPr>
          <p:cNvSpPr>
            <a:spLocks noGrp="1"/>
          </p:cNvSpPr>
          <p:nvPr>
            <p:ph idx="1"/>
          </p:nvPr>
        </p:nvSpPr>
        <p:spPr>
          <a:xfrm>
            <a:off x="201798" y="2113804"/>
            <a:ext cx="11538445" cy="4744195"/>
          </a:xfrm>
        </p:spPr>
        <p:txBody>
          <a:bodyPr/>
          <a:lstStyle/>
          <a:p>
            <a:pPr>
              <a:lnSpc>
                <a:spcPct val="100000"/>
              </a:lnSpc>
            </a:pPr>
            <a:r>
              <a:rPr lang="en-US" dirty="0"/>
              <a:t>Facilitators have conversations with the local host/chair to:</a:t>
            </a:r>
          </a:p>
          <a:p>
            <a:pPr lvl="1">
              <a:lnSpc>
                <a:spcPct val="100000"/>
              </a:lnSpc>
            </a:pPr>
            <a:r>
              <a:rPr lang="en-US" dirty="0"/>
              <a:t>Learn more about the department needs and interests</a:t>
            </a:r>
          </a:p>
          <a:p>
            <a:pPr lvl="1">
              <a:lnSpc>
                <a:spcPct val="100000"/>
              </a:lnSpc>
            </a:pPr>
            <a:r>
              <a:rPr lang="en-US" dirty="0"/>
              <a:t>Determine who they should meet with to get an outside perspective on the department and its context (usually a dean or associate provost)</a:t>
            </a:r>
          </a:p>
          <a:p>
            <a:pPr lvl="1">
              <a:lnSpc>
                <a:spcPct val="100000"/>
              </a:lnSpc>
            </a:pPr>
            <a:r>
              <a:rPr lang="en-US" dirty="0"/>
              <a:t>Begin to establish the workshop program</a:t>
            </a:r>
          </a:p>
          <a:p>
            <a:pPr>
              <a:lnSpc>
                <a:spcPct val="100000"/>
              </a:lnSpc>
            </a:pPr>
            <a:r>
              <a:rPr lang="en-US" dirty="0"/>
              <a:t>Facilitators develop a workshop program that customizes well-tested sessions, including:</a:t>
            </a:r>
          </a:p>
          <a:p>
            <a:pPr lvl="1">
              <a:lnSpc>
                <a:spcPct val="100000"/>
              </a:lnSpc>
            </a:pPr>
            <a:r>
              <a:rPr lang="en-US" dirty="0"/>
              <a:t>Envisioning your program</a:t>
            </a:r>
          </a:p>
          <a:p>
            <a:pPr lvl="1">
              <a:lnSpc>
                <a:spcPct val="100000"/>
              </a:lnSpc>
            </a:pPr>
            <a:r>
              <a:rPr lang="en-US" dirty="0"/>
              <a:t>Building a thriving and valued program, including a SWOT analysis</a:t>
            </a:r>
          </a:p>
          <a:p>
            <a:pPr lvl="1">
              <a:lnSpc>
                <a:spcPct val="100000"/>
              </a:lnSpc>
            </a:pPr>
            <a:r>
              <a:rPr lang="en-US" dirty="0"/>
              <a:t>The matrix approach to program design</a:t>
            </a:r>
          </a:p>
          <a:p>
            <a:pPr lvl="1">
              <a:lnSpc>
                <a:spcPct val="100000"/>
              </a:lnSpc>
            </a:pPr>
            <a:endParaRPr lang="en-US" dirty="0"/>
          </a:p>
        </p:txBody>
      </p:sp>
    </p:spTree>
    <p:extLst>
      <p:ext uri="{BB962C8B-B14F-4D97-AF65-F5344CB8AC3E}">
        <p14:creationId xmlns:p14="http://schemas.microsoft.com/office/powerpoint/2010/main" val="364472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3">
      <a:dk1>
        <a:srgbClr val="000000"/>
      </a:dk1>
      <a:lt1>
        <a:srgbClr val="FFFFFF"/>
      </a:lt1>
      <a:dk2>
        <a:srgbClr val="455F51"/>
      </a:dk2>
      <a:lt2>
        <a:srgbClr val="E3DED1"/>
      </a:lt2>
      <a:accent1>
        <a:srgbClr val="62AE51"/>
      </a:accent1>
      <a:accent2>
        <a:srgbClr val="715345"/>
      </a:accent2>
      <a:accent3>
        <a:srgbClr val="7D93C8"/>
      </a:accent3>
      <a:accent4>
        <a:srgbClr val="DADDE0"/>
      </a:accent4>
      <a:accent5>
        <a:srgbClr val="4AB5C4"/>
      </a:accent5>
      <a:accent6>
        <a:srgbClr val="0989B1"/>
      </a:accent6>
      <a:hlink>
        <a:srgbClr val="62AE51"/>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1132</TotalTime>
  <Words>945</Words>
  <Application>Microsoft Macintosh PowerPoint</Application>
  <PresentationFormat>Widescreen</PresentationFormat>
  <Paragraphs>122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 Narrow</vt:lpstr>
      <vt:lpstr>Arial</vt:lpstr>
      <vt:lpstr>Myriad Pro Light</vt:lpstr>
      <vt:lpstr>Roboto</vt:lpstr>
      <vt:lpstr>Office Theme</vt:lpstr>
      <vt:lpstr>Helping Geoscience Departments Navigate the Relationship Between  “Geological” and “Environmental”: NAGT’s Traveling Workshop Program </vt:lpstr>
      <vt:lpstr>What is NAGT?</vt:lpstr>
      <vt:lpstr>What is the Traveling Workshops Program? </vt:lpstr>
      <vt:lpstr>PowerPoint Presentation</vt:lpstr>
      <vt:lpstr>Methods </vt:lpstr>
      <vt:lpstr>Types of requests</vt:lpstr>
      <vt:lpstr>Themes in requests</vt:lpstr>
      <vt:lpstr>Themes in requests</vt:lpstr>
      <vt:lpstr>How the TWP responds</vt:lpstr>
      <vt:lpstr>Then the workshop happens over two days</vt:lpstr>
      <vt:lpstr>Evaluation: Reconciling two ideas</vt:lpstr>
      <vt:lpstr>Evaluation: Most valuable</vt:lpstr>
      <vt:lpstr>Considering your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Egger</dc:creator>
  <cp:lastModifiedBy>Anne Egger</cp:lastModifiedBy>
  <cp:revision>31</cp:revision>
  <dcterms:created xsi:type="dcterms:W3CDTF">2023-01-20T17:22:04Z</dcterms:created>
  <dcterms:modified xsi:type="dcterms:W3CDTF">2025-10-19T02:42:14Z</dcterms:modified>
</cp:coreProperties>
</file>