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8" r:id="rId1"/>
    <p:sldMasterId id="2147483679" r:id="rId2"/>
    <p:sldMasterId id="2147483680" r:id="rId3"/>
  </p:sldMasterIdLst>
  <p:notesMasterIdLst>
    <p:notesMasterId r:id="rId45"/>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96"/>
  </p:normalViewPr>
  <p:slideViewPr>
    <p:cSldViewPr snapToGrid="0" snapToObjects="1">
      <p:cViewPr varScale="1">
        <p:scale>
          <a:sx n="93" d="100"/>
          <a:sy n="93" d="100"/>
        </p:scale>
        <p:origin x="784"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55a2b20efd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55a2b20efd_0_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Missy</a:t>
            </a:r>
            <a:endParaRPr/>
          </a:p>
        </p:txBody>
      </p:sp>
      <p:sp>
        <p:nvSpPr>
          <p:cNvPr id="218" name="Google Shape;218;g55a2b20efd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37c48cbe51_4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9" name="Google Shape;319;g37c48cbe51_4_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Missy</a:t>
            </a:r>
            <a:endParaRPr sz="1200" b="0" i="0" u="none" strike="noStrike" cap="none">
              <a:solidFill>
                <a:schemeClr val="dk1"/>
              </a:solidFill>
              <a:latin typeface="Calibri"/>
              <a:ea typeface="Calibri"/>
              <a:cs typeface="Calibri"/>
              <a:sym typeface="Calibri"/>
            </a:endParaRPr>
          </a:p>
        </p:txBody>
      </p:sp>
      <p:sp>
        <p:nvSpPr>
          <p:cNvPr id="320" name="Google Shape;320;g37c48cbe51_4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39fdbf7a79_1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g39fdbf7a79_1_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Missy - recall that in 3-D teaching and learning students employ science and engineering practices and crosscutting concepts to make sense of phenomena (disciplinary core ideas). This evening, we will take a closer look at the role of crosscutting concepts in sense making.</a:t>
            </a:r>
            <a:endParaRPr/>
          </a:p>
          <a:p>
            <a:pPr marL="0" marR="0" lvl="0" indent="0" algn="l" rtl="0">
              <a:lnSpc>
                <a:spcPct val="100000"/>
              </a:lnSpc>
              <a:spcBef>
                <a:spcPts val="0"/>
              </a:spcBef>
              <a:spcAft>
                <a:spcPts val="0"/>
              </a:spcAft>
              <a:buClr>
                <a:srgbClr val="000000"/>
              </a:buClr>
              <a:buSzPts val="1400"/>
              <a:buFont typeface="Arial"/>
              <a:buNone/>
            </a:pPr>
            <a:endParaRPr/>
          </a:p>
        </p:txBody>
      </p:sp>
      <p:sp>
        <p:nvSpPr>
          <p:cNvPr id="328" name="Google Shape;328;g39fdbf7a79_1_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39fdbf7a79_1_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g39fdbf7a79_1_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Missy - “Some important themes pervade science, mathematics, and technology and appear over and over again, whether we are looking at an ancient civilization, the human body, or a comet. They are ideas that transcend disciplinary boundaries and prove fruitful in explanation, in theory, in observation, and in design.” - AAAS, 1989</a:t>
            </a:r>
            <a:endParaRPr sz="1200">
              <a:solidFill>
                <a:schemeClr val="dk1"/>
              </a:solidFill>
              <a:latin typeface="Calibri"/>
              <a:ea typeface="Calibri"/>
              <a:cs typeface="Calibri"/>
              <a:sym typeface="Calibri"/>
            </a:endParaRPr>
          </a:p>
          <a:p>
            <a:pPr marL="0" marR="0" lvl="0" indent="0" algn="l" rtl="0">
              <a:spcBef>
                <a:spcPts val="0"/>
              </a:spcBef>
              <a:spcAft>
                <a:spcPts val="0"/>
              </a:spcAft>
              <a:buNone/>
            </a:pPr>
            <a:endParaRPr sz="1200" u="sng">
              <a:solidFill>
                <a:schemeClr val="dk1"/>
              </a:solidFill>
              <a:latin typeface="Calibri"/>
              <a:ea typeface="Calibri"/>
              <a:cs typeface="Calibri"/>
              <a:sym typeface="Calibri"/>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40" name="Google Shape;340;g39fdbf7a79_1_4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39fdbf7a79_1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 name="Google Shape;348;g39fdbf7a79_1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WHO needs to run this?</a:t>
            </a:r>
            <a:endParaRPr sz="1200" b="0" i="0" u="none" strike="noStrike" cap="none">
              <a:solidFill>
                <a:schemeClr val="dk1"/>
              </a:solidFill>
              <a:latin typeface="Calibri"/>
              <a:ea typeface="Calibri"/>
              <a:cs typeface="Calibri"/>
              <a:sym typeface="Calibri"/>
            </a:endParaRPr>
          </a:p>
        </p:txBody>
      </p:sp>
      <p:sp>
        <p:nvSpPr>
          <p:cNvPr id="349" name="Google Shape;349;g39fdbf7a79_1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39fdbf7a79_1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g39fdbf7a79_1_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Missy (ask teachers to put their grade level next to their responses)</a:t>
            </a:r>
            <a:endParaRPr sz="1200" b="0" i="0" u="none" strike="noStrike" cap="none">
              <a:solidFill>
                <a:schemeClr val="dk1"/>
              </a:solidFill>
              <a:latin typeface="Calibri"/>
              <a:ea typeface="Calibri"/>
              <a:cs typeface="Calibri"/>
              <a:sym typeface="Calibri"/>
            </a:endParaRPr>
          </a:p>
        </p:txBody>
      </p:sp>
      <p:sp>
        <p:nvSpPr>
          <p:cNvPr id="358" name="Google Shape;358;g39fdbf7a79_1_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37c48cbe51_4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6" name="Google Shape;366;g37c48cbe51_4_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Missy</a:t>
            </a:r>
            <a:endParaRPr/>
          </a:p>
          <a:p>
            <a:pPr marL="0" marR="0" lvl="0" indent="0" algn="l" rtl="0">
              <a:lnSpc>
                <a:spcPct val="100000"/>
              </a:lnSpc>
              <a:spcBef>
                <a:spcPts val="0"/>
              </a:spcBef>
              <a:spcAft>
                <a:spcPts val="0"/>
              </a:spcAft>
              <a:buClr>
                <a:srgbClr val="000000"/>
              </a:buClr>
              <a:buSzPts val="1400"/>
              <a:buFont typeface="Arial"/>
              <a:buNone/>
            </a:pPr>
            <a:endParaRPr/>
          </a:p>
        </p:txBody>
      </p:sp>
      <p:sp>
        <p:nvSpPr>
          <p:cNvPr id="367" name="Google Shape;367;g37c48cbe51_4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39fdbf7a79_1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4" name="Google Shape;374;g39fdbf7a79_1_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Donna</a:t>
            </a:r>
            <a:endParaRPr/>
          </a:p>
          <a:p>
            <a:pPr marL="0" marR="0" lvl="0" indent="0" algn="l" rtl="0">
              <a:lnSpc>
                <a:spcPct val="100000"/>
              </a:lnSpc>
              <a:spcBef>
                <a:spcPts val="0"/>
              </a:spcBef>
              <a:spcAft>
                <a:spcPts val="0"/>
              </a:spcAft>
              <a:buClr>
                <a:srgbClr val="000000"/>
              </a:buClr>
              <a:buSzPts val="1400"/>
              <a:buFont typeface="Arial"/>
              <a:buNone/>
            </a:pPr>
            <a:endParaRPr/>
          </a:p>
        </p:txBody>
      </p:sp>
      <p:sp>
        <p:nvSpPr>
          <p:cNvPr id="375" name="Google Shape;375;g39fdbf7a79_1_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a950f061d_0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3" name="Google Shape;383;g3a950f061d_0_2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Donna:   With 3-Dimensional learning, the Cross Cutting Concepts you choose to emphasize are not always explicit in standards. So, the Cross Cutting Concepts that may be appropriate for these MEL activities will be connected by how you frame the tasks and the questions you ask as students work through the activities. However, tonight we want to concentrate on four Cross Cutting Concepts that we feel most closely tied to the MELs we’ve developed.  These are Cause &amp; Effect, Systems &amp; System Models, Energy and Matter and Stability and Change. This doesn’t mean that they are the only ones that could be applied, but for now, we are going to focus on these.</a:t>
            </a:r>
            <a:endParaRPr sz="1200" b="0" i="0" u="none" strike="noStrike" cap="none">
              <a:solidFill>
                <a:schemeClr val="dk1"/>
              </a:solidFill>
              <a:latin typeface="Calibri"/>
              <a:ea typeface="Calibri"/>
              <a:cs typeface="Calibri"/>
              <a:sym typeface="Calibri"/>
            </a:endParaRPr>
          </a:p>
        </p:txBody>
      </p:sp>
      <p:sp>
        <p:nvSpPr>
          <p:cNvPr id="384" name="Google Shape;384;g3a950f061d_0_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39fdbf7a79_1_1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2" name="Google Shape;392;g39fdbf7a79_1_1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Donna:   A major activity of science is investigating and explaining causal relationships and the mechanisms by which they are mediated. Events have causes, sometimes simple, sometimes multifaceted. These mechanisms can be tested across given contexts and used to predict and explain events in new contexts.  It is important that students learn the difference between causality and correlation as they consider cause and effect.  For example, the graph in the slide shows that as global temperatures have risen the past couple of centuries the number of pirates has decreased.  This is a negative correlation in which there is no plausible interaction, therefore, the two variables are not related in terms of cause and effect.</a:t>
            </a:r>
            <a:endParaRPr sz="1200" b="0" i="0" u="none" strike="noStrike" cap="none">
              <a:solidFill>
                <a:schemeClr val="dk1"/>
              </a:solidFill>
              <a:latin typeface="Calibri"/>
              <a:ea typeface="Calibri"/>
              <a:cs typeface="Calibri"/>
              <a:sym typeface="Calibri"/>
            </a:endParaRPr>
          </a:p>
        </p:txBody>
      </p:sp>
      <p:sp>
        <p:nvSpPr>
          <p:cNvPr id="393" name="Google Shape;393;g39fdbf7a79_1_1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3a950f061d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g3a950f061d_0_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Donna:  When students engage in scientific argumentation, it is often centered about identifying the causes of an effect.  Deducing the cause of an effect can be difficult, so multiple hypotheses may coexist. Having students evaluate connections between evidence and alternative explanatory models of a phenomenon is one of the major activities we ask students to engage in as they construct baMEL diagrams.</a:t>
            </a:r>
            <a:endParaRPr sz="1200" b="0" i="0" u="none" strike="noStrike" cap="none">
              <a:solidFill>
                <a:schemeClr val="dk1"/>
              </a:solidFill>
              <a:latin typeface="Calibri"/>
              <a:ea typeface="Calibri"/>
              <a:cs typeface="Calibri"/>
              <a:sym typeface="Calibri"/>
            </a:endParaRPr>
          </a:p>
        </p:txBody>
      </p:sp>
      <p:sp>
        <p:nvSpPr>
          <p:cNvPr id="402" name="Google Shape;402;g3a950f061d_0_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Donna:  Welcome back!  This is our second and final webinar before our workshop next month. Tonight we are going to focus on Cross Cutting Concepts as a part of 3-Dimensional Learning in the standards, and have an introduction to MEL Diagrams.</a:t>
            </a:r>
            <a:endParaRPr sz="1200" b="0" i="0" u="none" strike="noStrike" cap="none">
              <a:solidFill>
                <a:schemeClr val="dk1"/>
              </a:solidFill>
              <a:latin typeface="Calibri"/>
              <a:ea typeface="Calibri"/>
              <a:cs typeface="Calibri"/>
              <a:sym typeface="Calibri"/>
            </a:endParaRPr>
          </a:p>
        </p:txBody>
      </p:sp>
      <p:sp>
        <p:nvSpPr>
          <p:cNvPr id="232" name="Google Shape;232;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3a950f061d_0_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1" name="Google Shape;411;g3a950f061d_0_4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Donna:  Systems and Systems Models is also an important Cross Cutting Concept we feel can easily be connected to MEL diagrams. Whether it’s Water in Earth’s Systems, Energy in the Atmosphere, or applying Steno’s Laws to understand stratigraphy in sedimentary rock layers, Systems and Systems Models is an appropriate Cross Cutting Concept to emphasize.  It should be noted that the emphasis of Systems and System Models as a Cross Cutting concept is different than developing and using models as a science and engineering practice.  As a Science and Engineering practice students construct and use models as part of an investigation.  As a Cross Cutting Concept system models become conceptual tools that form the basis of Explanations, Evidence, and Representations.  Defining the system under study—specifying its boundaries and making explicit a model of that system—provides a tool for understanding and testing ideas that are applicable for constructing explanations and making prediction.</a:t>
            </a:r>
            <a:endParaRPr sz="1200" b="0" i="0" u="none" strike="noStrike" cap="none">
              <a:solidFill>
                <a:schemeClr val="dk1"/>
              </a:solidFill>
              <a:latin typeface="Calibri"/>
              <a:ea typeface="Calibri"/>
              <a:cs typeface="Calibri"/>
              <a:sym typeface="Calibri"/>
            </a:endParaRPr>
          </a:p>
        </p:txBody>
      </p:sp>
      <p:sp>
        <p:nvSpPr>
          <p:cNvPr id="412" name="Google Shape;412;g3a950f061d_0_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3a950f061d_0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g3a950f061d_0_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Donna:  There are two types of system models we ask students to work with when emphasizing systems and system models as a Cross Cutting Concept.  First, are Descriptive Models.  These are models which define systems in terms of their boundaries and conditions.  They are impacted by both inputs and outputs and when these systems are understood, explanations and predictions can be made.  However, explanations are limited by both the assumptions and approximations about the model.  Descriptive models of systems are important in MEL activities as students must understand system dynamics in order to make judgements about the plausibility of different explanatory models.</a:t>
            </a:r>
            <a:endParaRPr sz="1200" b="0" i="0" u="none" strike="noStrike" cap="none">
              <a:solidFill>
                <a:schemeClr val="dk1"/>
              </a:solidFill>
              <a:latin typeface="Calibri"/>
              <a:ea typeface="Calibri"/>
              <a:cs typeface="Calibri"/>
              <a:sym typeface="Calibri"/>
            </a:endParaRPr>
          </a:p>
        </p:txBody>
      </p:sp>
      <p:sp>
        <p:nvSpPr>
          <p:cNvPr id="421" name="Google Shape;421;g3a950f061d_0_5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3aa387153d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9" name="Google Shape;429;g3aa387153d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Donna:  The second type of model is an explanatory model. Explanatory models are the basis of all MEL activities as students link evidence to alternative models that are presented to explain phenomenon.  These are the modeling concepts students will work with in every MEL activity as students are asked to evaluate  the plausibility of alternative explanatory models. </a:t>
            </a:r>
            <a:endParaRPr sz="1200" b="0" i="0" u="none" strike="noStrike" cap="none">
              <a:solidFill>
                <a:schemeClr val="dk1"/>
              </a:solidFill>
              <a:latin typeface="Calibri"/>
              <a:ea typeface="Calibri"/>
              <a:cs typeface="Calibri"/>
              <a:sym typeface="Calibri"/>
            </a:endParaRPr>
          </a:p>
        </p:txBody>
      </p:sp>
      <p:sp>
        <p:nvSpPr>
          <p:cNvPr id="430" name="Google Shape;430;g3aa387153d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3a950f061d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8" name="Google Shape;438;g3a950f061d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Donna:  Energy and Matter are essential concepts in all disciplines of science and engineering, often in connection with systems.  Tracking fluxes of energy and matter into, out of, and within systems helps students understand the systems’ potential and limitations.  </a:t>
            </a:r>
            <a:endParaRPr/>
          </a:p>
        </p:txBody>
      </p:sp>
      <p:sp>
        <p:nvSpPr>
          <p:cNvPr id="439" name="Google Shape;439;g3a950f061d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39fdbf7a79_1_1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7" name="Google Shape;447;g39fdbf7a79_1_1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Donna:  Basic understandings of conservation of energy and matter must be considered as students evaluate the plausibility of alternative models.  Whether we are asking students to evaluate alternative explanatory models of climate change, freshwater resources, extreme weather or the formation of the moon, the laws of nature and conservation of mass and energy not only apply, but are fundamental to making plausibility judgements.</a:t>
            </a:r>
            <a:endParaRPr/>
          </a:p>
          <a:p>
            <a:pPr marL="0" marR="0" lvl="0" indent="0" algn="l" rtl="0">
              <a:lnSpc>
                <a:spcPct val="100000"/>
              </a:lnSpc>
              <a:spcBef>
                <a:spcPts val="0"/>
              </a:spcBef>
              <a:spcAft>
                <a:spcPts val="0"/>
              </a:spcAft>
              <a:buClr>
                <a:srgbClr val="000000"/>
              </a:buClr>
              <a:buSzPts val="1400"/>
              <a:buFont typeface="Arial"/>
              <a:buNone/>
            </a:pPr>
            <a:endParaRPr/>
          </a:p>
        </p:txBody>
      </p:sp>
      <p:sp>
        <p:nvSpPr>
          <p:cNvPr id="448" name="Google Shape;448;g39fdbf7a79_1_16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3a950f061d_0_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6" name="Google Shape;456;g3a950f061d_0_3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Donna:  The fourth Cross Cutting Concept we feel is most appropriate to MEL activities is Stability and Change.  Much of science deals with constructing explanations of how things change and how they remain stable.  Conditions of stability and determinants of rates of change or evolution of a system are critical elements to examine.  Stability indicates a condition in which some aspects of a system are unchanging, at least at the scale of observation. It doesn’t mean things don’t change - but that small disturbances will fade away as systems return to their stable condition.  Other systems which include cyclic change - such as planetary orbits - can also be seen as stable, even though they are not static.  Time is also a consideration as stability can exist on a small time scale, but on a large time scale, seem to be changing.  Systems with steady inflows and outflows, with constant conditions, is said to be in dynamic equilibrium</a:t>
            </a:r>
            <a:endParaRPr/>
          </a:p>
        </p:txBody>
      </p:sp>
      <p:sp>
        <p:nvSpPr>
          <p:cNvPr id="457" name="Google Shape;457;g3a950f061d_0_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39fdbf7a79_1_1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5" name="Google Shape;465;g39fdbf7a79_1_1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Donna:   Change is much more complex.  When studying a system’s patterns of change over time, it is also important to examine what is unchanging.  Small changes in conditions, in or with a single component of a system, can lead to runaway changes in the system, especially if regulating mechanisms are lacking.   Students must be able to examine explanations of change in a systems by modeling rates of change and conditions, whether those systems are stable or gradually changing, and account for any sudden changes.</a:t>
            </a:r>
            <a:endParaRPr/>
          </a:p>
          <a:p>
            <a:pPr marL="0" marR="0" lvl="0" indent="0" algn="l" rtl="0">
              <a:lnSpc>
                <a:spcPct val="100000"/>
              </a:lnSpc>
              <a:spcBef>
                <a:spcPts val="0"/>
              </a:spcBef>
              <a:spcAft>
                <a:spcPts val="0"/>
              </a:spcAft>
              <a:buClr>
                <a:srgbClr val="000000"/>
              </a:buClr>
              <a:buSzPts val="1400"/>
              <a:buFont typeface="Arial"/>
              <a:buNone/>
            </a:pPr>
            <a:endParaRPr/>
          </a:p>
        </p:txBody>
      </p:sp>
      <p:sp>
        <p:nvSpPr>
          <p:cNvPr id="466" name="Google Shape;466;g39fdbf7a79_1_17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3a950f061d_0_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4" name="Google Shape;474;g3a950f061d_0_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Donna:  Understanding the feedback mechanisms that regulate the system’s stability, or drive its instability, provides insights into how the system may operate under various conditions. Understanding that negative feedback can stabilize a system while positive feedback can destabilize a system is important to helping students make plausibility judgements when presented with  alternative models.  </a:t>
            </a:r>
            <a:endParaRPr/>
          </a:p>
          <a:p>
            <a:pPr marL="0" marR="0" lvl="0" indent="0" algn="l" rtl="0">
              <a:lnSpc>
                <a:spcPct val="100000"/>
              </a:lnSpc>
              <a:spcBef>
                <a:spcPts val="0"/>
              </a:spcBef>
              <a:spcAft>
                <a:spcPts val="0"/>
              </a:spcAft>
              <a:buClr>
                <a:srgbClr val="000000"/>
              </a:buClr>
              <a:buSzPts val="1400"/>
              <a:buFont typeface="Arial"/>
              <a:buNone/>
            </a:pPr>
            <a:endParaRPr/>
          </a:p>
        </p:txBody>
      </p:sp>
      <p:sp>
        <p:nvSpPr>
          <p:cNvPr id="475" name="Google Shape;475;g3a950f061d_0_7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39fdbf7a79_1_1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3" name="Google Shape;483;g39fdbf7a79_1_1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Donna:  Sometimes Cross Cutting Concepts are explicit in standards, but other times they are not.  For example, in the NGSS standard shown here, it is clear that the intent is for students to examine patterns, even though as an instructor you will probably want to also have students explore stability and change and systems and system models while students explore patterns of local weather conditions.  So, more than one Cross Cutting Concept may apply as you integrate the three dimensions of learning.  In many standards, connections to specific Cross Cutting Concepts are less obvious.  The key to understanding how to integrate Cross Cutting Concepts into instruction is in how you frame the task and the questions you ask. If you want students to evaluate a concept, such as climate change, with a focus on Stability and Change as a Cross Cutting Concept, then you frame the task with an emphasis on Stability and Change, and ask questions that relate to Stability and Change. And you look for how these concepts are addressed in student responses.</a:t>
            </a:r>
            <a:endParaRPr/>
          </a:p>
          <a:p>
            <a:pPr marL="0" marR="0" lvl="0" indent="0" algn="l" rtl="0">
              <a:lnSpc>
                <a:spcPct val="100000"/>
              </a:lnSpc>
              <a:spcBef>
                <a:spcPts val="0"/>
              </a:spcBef>
              <a:spcAft>
                <a:spcPts val="0"/>
              </a:spcAft>
              <a:buClr>
                <a:srgbClr val="000000"/>
              </a:buClr>
              <a:buSzPts val="1400"/>
              <a:buFont typeface="Arial"/>
              <a:buNone/>
            </a:pPr>
            <a:endParaRPr/>
          </a:p>
        </p:txBody>
      </p:sp>
      <p:sp>
        <p:nvSpPr>
          <p:cNvPr id="484" name="Google Shape;484;g39fdbf7a79_1_1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37c48cbe51_4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2" name="Google Shape;492;g37c48cbe51_4_1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Missy takes over here</a:t>
            </a:r>
            <a:endParaRPr/>
          </a:p>
          <a:p>
            <a:pPr marL="0" marR="0" lvl="0" indent="0" algn="l" rtl="0">
              <a:lnSpc>
                <a:spcPct val="100000"/>
              </a:lnSpc>
              <a:spcBef>
                <a:spcPts val="0"/>
              </a:spcBef>
              <a:spcAft>
                <a:spcPts val="0"/>
              </a:spcAft>
              <a:buClr>
                <a:srgbClr val="000000"/>
              </a:buClr>
              <a:buSzPts val="1400"/>
              <a:buFont typeface="Arial"/>
              <a:buNone/>
            </a:pPr>
            <a:endParaRPr/>
          </a:p>
        </p:txBody>
      </p:sp>
      <p:sp>
        <p:nvSpPr>
          <p:cNvPr id="493" name="Google Shape;493;g37c48cbe51_4_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5a5179ac86_0_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400"/>
              <a:buFont typeface="Arial"/>
              <a:buNone/>
            </a:pPr>
            <a:r>
              <a:rPr lang="en-US" sz="1200">
                <a:solidFill>
                  <a:schemeClr val="dk1"/>
                </a:solidFill>
                <a:latin typeface="Calibri"/>
                <a:ea typeface="Calibri"/>
                <a:cs typeface="Calibri"/>
                <a:sym typeface="Calibri"/>
              </a:rPr>
              <a:t>Donna:  Again, these are some of the people you will meet at the workshop next month. Doug and Janelle are our Principal Investigators on the project. Ananya, Archie and Tim are also key investigators.</a:t>
            </a:r>
            <a:endParaRPr/>
          </a:p>
        </p:txBody>
      </p:sp>
      <p:sp>
        <p:nvSpPr>
          <p:cNvPr id="238" name="Google Shape;238;g5a5179ac86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Missy - carefully look at the student’s responses in the explanatory task. Which elements of which crosscutting concepts is the student applying?</a:t>
            </a:r>
            <a:endParaRPr/>
          </a:p>
          <a:p>
            <a:pPr marL="0" marR="0" lvl="0" indent="0" algn="l" rtl="0">
              <a:lnSpc>
                <a:spcPct val="100000"/>
              </a:lnSpc>
              <a:spcBef>
                <a:spcPts val="0"/>
              </a:spcBef>
              <a:spcAft>
                <a:spcPts val="0"/>
              </a:spcAft>
              <a:buClr>
                <a:srgbClr val="000000"/>
              </a:buClr>
              <a:buSzPts val="1400"/>
              <a:buFont typeface="Arial"/>
              <a:buNone/>
            </a:pPr>
            <a:endParaRPr/>
          </a:p>
        </p:txBody>
      </p:sp>
      <p:sp>
        <p:nvSpPr>
          <p:cNvPr id="500" name="Google Shape;50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37c48cbe51_4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0" name="Google Shape;510;g37c48cbe51_4_2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Missy:  You’ve seen an introduction to MEL diagrams in the article we asked you to read last week.  We’ll be working extensively with MEL diagrams at our workshop next month, so don’t worry if you don’t feel like an expert yet.  Doug, our project lead, has been working with MELs the longest, and we’ve asked him to talk us through a brief overview of these activities at this time.</a:t>
            </a:r>
            <a:endParaRPr sz="1200" b="0" i="0" u="none" strike="noStrike" cap="none">
              <a:solidFill>
                <a:schemeClr val="dk1"/>
              </a:solidFill>
              <a:latin typeface="Calibri"/>
              <a:ea typeface="Calibri"/>
              <a:cs typeface="Calibri"/>
              <a:sym typeface="Calibri"/>
            </a:endParaRPr>
          </a:p>
        </p:txBody>
      </p:sp>
      <p:sp>
        <p:nvSpPr>
          <p:cNvPr id="511" name="Google Shape;511;g37c48cbe51_4_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39fdbf7a79_1_2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8" name="Google Shape;518;g39fdbf7a79_1_2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Doug - add as many as you need - you’ll have about 10 minutes for your part.  Remember this is just an overview</a:t>
            </a:r>
            <a:endParaRPr/>
          </a:p>
          <a:p>
            <a:pPr marL="0" marR="0" lvl="0" indent="0" algn="l" rtl="0">
              <a:lnSpc>
                <a:spcPct val="100000"/>
              </a:lnSpc>
              <a:spcBef>
                <a:spcPts val="0"/>
              </a:spcBef>
              <a:spcAft>
                <a:spcPts val="0"/>
              </a:spcAft>
              <a:buClr>
                <a:srgbClr val="000000"/>
              </a:buClr>
              <a:buSzPts val="1400"/>
              <a:buFont typeface="Arial"/>
              <a:buNone/>
            </a:pPr>
            <a:endParaRPr/>
          </a:p>
        </p:txBody>
      </p:sp>
      <p:sp>
        <p:nvSpPr>
          <p:cNvPr id="519" name="Google Shape;519;g39fdbf7a79_1_2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32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3b24c53ddf_0_2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7" name="Google Shape;527;g3b24c53ddf_0_2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Doug - add as many as you need - you’ll have about 10 minutes for your part.  Remember this is just an overview</a:t>
            </a:r>
            <a:endParaRPr/>
          </a:p>
          <a:p>
            <a:pPr marL="0" marR="0" lvl="0" indent="0" algn="l" rtl="0">
              <a:lnSpc>
                <a:spcPct val="100000"/>
              </a:lnSpc>
              <a:spcBef>
                <a:spcPts val="0"/>
              </a:spcBef>
              <a:spcAft>
                <a:spcPts val="0"/>
              </a:spcAft>
              <a:buClr>
                <a:srgbClr val="000000"/>
              </a:buClr>
              <a:buSzPts val="1400"/>
              <a:buFont typeface="Arial"/>
              <a:buNone/>
            </a:pPr>
            <a:endParaRPr/>
          </a:p>
        </p:txBody>
      </p:sp>
      <p:sp>
        <p:nvSpPr>
          <p:cNvPr id="528" name="Google Shape;528;g3b24c53ddf_0_2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33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3b24c53ddf_0_39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Doug</a:t>
            </a:r>
            <a:endParaRPr/>
          </a:p>
        </p:txBody>
      </p:sp>
      <p:sp>
        <p:nvSpPr>
          <p:cNvPr id="534" name="Google Shape;534;g3b24c53ddf_0_3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3b24c53ddf_0_47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Doug</a:t>
            </a:r>
            <a:endParaRPr/>
          </a:p>
        </p:txBody>
      </p:sp>
      <p:sp>
        <p:nvSpPr>
          <p:cNvPr id="542" name="Google Shape;542;g3b24c53ddf_0_4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3b24c53ddf_0_48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Doug</a:t>
            </a:r>
            <a:endParaRPr/>
          </a:p>
        </p:txBody>
      </p:sp>
      <p:sp>
        <p:nvSpPr>
          <p:cNvPr id="550" name="Google Shape;550;g3b24c53ddf_0_4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3b24c53ddf_0_49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Doug</a:t>
            </a:r>
            <a:endParaRPr/>
          </a:p>
        </p:txBody>
      </p:sp>
      <p:sp>
        <p:nvSpPr>
          <p:cNvPr id="558" name="Google Shape;558;g3b24c53ddf_0_4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37c48cbe51_4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6" name="Google Shape;566;g37c48cbe51_4_2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Missy</a:t>
            </a:r>
            <a:endParaRPr sz="1200" b="0" i="0" u="none" strike="noStrike" cap="none">
              <a:solidFill>
                <a:schemeClr val="dk1"/>
              </a:solidFill>
              <a:latin typeface="Calibri"/>
              <a:ea typeface="Calibri"/>
              <a:cs typeface="Calibri"/>
              <a:sym typeface="Calibri"/>
            </a:endParaRPr>
          </a:p>
        </p:txBody>
      </p:sp>
      <p:sp>
        <p:nvSpPr>
          <p:cNvPr id="567" name="Google Shape;567;g37c48cbe51_4_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39fdbf7a79_1_2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4" name="Google Shape;574;g39fdbf7a79_1_20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Missy &amp; Donna</a:t>
            </a:r>
            <a:endParaRPr/>
          </a:p>
          <a:p>
            <a:pPr marL="0" marR="0" lvl="0" indent="0" algn="l" rtl="0">
              <a:lnSpc>
                <a:spcPct val="100000"/>
              </a:lnSpc>
              <a:spcBef>
                <a:spcPts val="0"/>
              </a:spcBef>
              <a:spcAft>
                <a:spcPts val="0"/>
              </a:spcAft>
              <a:buClr>
                <a:srgbClr val="000000"/>
              </a:buClr>
              <a:buSzPts val="1400"/>
              <a:buFont typeface="Arial"/>
              <a:buNone/>
            </a:pPr>
            <a:endParaRPr/>
          </a:p>
          <a:p>
            <a:pPr marL="0" marR="0" lvl="0" indent="0" algn="l" rtl="0">
              <a:lnSpc>
                <a:spcPct val="100000"/>
              </a:lnSpc>
              <a:spcBef>
                <a:spcPts val="0"/>
              </a:spcBef>
              <a:spcAft>
                <a:spcPts val="0"/>
              </a:spcAft>
              <a:buClr>
                <a:srgbClr val="000000"/>
              </a:buClr>
              <a:buSzPts val="1400"/>
              <a:buFont typeface="Arial"/>
              <a:buNone/>
            </a:pPr>
            <a:endParaRPr/>
          </a:p>
        </p:txBody>
      </p:sp>
      <p:sp>
        <p:nvSpPr>
          <p:cNvPr id="575" name="Google Shape;575;g39fdbf7a79_1_20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4: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Donna:  Missy will be leading the workshop in New Jersey and I will be leading the Georgia workshop.</a:t>
            </a:r>
            <a:endParaRPr sz="1200" b="0" i="0" u="none" strike="noStrike" cap="none">
              <a:solidFill>
                <a:schemeClr val="dk1"/>
              </a:solidFill>
              <a:latin typeface="Calibri"/>
              <a:ea typeface="Calibri"/>
              <a:cs typeface="Calibri"/>
              <a:sym typeface="Calibri"/>
            </a:endParaRPr>
          </a:p>
        </p:txBody>
      </p:sp>
      <p:sp>
        <p:nvSpPr>
          <p:cNvPr id="255" name="Google Shape;25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1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Missy</a:t>
            </a:r>
            <a:endParaRPr sz="1200" b="0" i="0" u="none" strike="noStrike" cap="none">
              <a:solidFill>
                <a:schemeClr val="dk1"/>
              </a:solidFill>
              <a:latin typeface="Calibri"/>
              <a:ea typeface="Calibri"/>
              <a:cs typeface="Calibri"/>
              <a:sym typeface="Calibri"/>
            </a:endParaRPr>
          </a:p>
        </p:txBody>
      </p:sp>
      <p:sp>
        <p:nvSpPr>
          <p:cNvPr id="585" name="Google Shape;58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2" name="Google Shape;592;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593" name="Google Shape;593;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41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Donna:  Christopher and Kristy are our master teachers for this project.</a:t>
            </a:r>
            <a:endParaRPr sz="1200" b="0" i="0" u="none" strike="noStrike" cap="none">
              <a:solidFill>
                <a:schemeClr val="dk1"/>
              </a:solidFill>
              <a:latin typeface="Calibri"/>
              <a:ea typeface="Calibri"/>
              <a:cs typeface="Calibri"/>
              <a:sym typeface="Calibri"/>
            </a:endParaRPr>
          </a:p>
        </p:txBody>
      </p:sp>
      <p:sp>
        <p:nvSpPr>
          <p:cNvPr id="267" name="Google Shape;26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Donna: You’ll also be meeting Carla and Sanlyn at the workshop.</a:t>
            </a:r>
            <a:endParaRPr/>
          </a:p>
          <a:p>
            <a:pPr marL="0" marR="0" lvl="0" indent="0" algn="l" rtl="0">
              <a:lnSpc>
                <a:spcPct val="100000"/>
              </a:lnSpc>
              <a:spcBef>
                <a:spcPts val="0"/>
              </a:spcBef>
              <a:spcAft>
                <a:spcPts val="0"/>
              </a:spcAft>
              <a:buClr>
                <a:srgbClr val="000000"/>
              </a:buClr>
              <a:buSzPts val="1400"/>
              <a:buFont typeface="Arial"/>
              <a:buNone/>
            </a:pPr>
            <a:endParaRPr/>
          </a:p>
        </p:txBody>
      </p:sp>
      <p:sp>
        <p:nvSpPr>
          <p:cNvPr id="279" name="Google Shape;27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3b1d5153e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g3b1d5153ec_0_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Doug - Janelle</a:t>
            </a:r>
            <a:endParaRPr/>
          </a:p>
          <a:p>
            <a:pPr marL="0" marR="0" lvl="0" indent="0" algn="l" rtl="0">
              <a:lnSpc>
                <a:spcPct val="100000"/>
              </a:lnSpc>
              <a:spcBef>
                <a:spcPts val="0"/>
              </a:spcBef>
              <a:spcAft>
                <a:spcPts val="0"/>
              </a:spcAft>
              <a:buClr>
                <a:srgbClr val="000000"/>
              </a:buClr>
              <a:buSzPts val="1400"/>
              <a:buFont typeface="Arial"/>
              <a:buNone/>
            </a:pPr>
            <a:endParaRPr/>
          </a:p>
        </p:txBody>
      </p:sp>
      <p:sp>
        <p:nvSpPr>
          <p:cNvPr id="292" name="Google Shape;292;g3b1d5153ec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2" name="Google Shape;302;p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Missy</a:t>
            </a:r>
            <a:endParaRPr/>
          </a:p>
          <a:p>
            <a:pPr marL="0" marR="0" lvl="0" indent="0" algn="l" rtl="0">
              <a:lnSpc>
                <a:spcPct val="100000"/>
              </a:lnSpc>
              <a:spcBef>
                <a:spcPts val="0"/>
              </a:spcBef>
              <a:spcAft>
                <a:spcPts val="0"/>
              </a:spcAft>
              <a:buClr>
                <a:srgbClr val="000000"/>
              </a:buClr>
              <a:buSzPts val="1400"/>
              <a:buFont typeface="Arial"/>
              <a:buNone/>
            </a:pPr>
            <a:endParaRPr/>
          </a:p>
        </p:txBody>
      </p:sp>
      <p:sp>
        <p:nvSpPr>
          <p:cNvPr id="303" name="Google Shape;303;p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0" name="Google Shape;310;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Missy - Q&amp;A; Understand what MEL diagrams are, and where the workshop is going</a:t>
            </a:r>
            <a:endParaRPr/>
          </a:p>
          <a:p>
            <a:pPr marL="0" lvl="0" indent="0" algn="l" rtl="0">
              <a:spcBef>
                <a:spcPts val="0"/>
              </a:spcBef>
              <a:spcAft>
                <a:spcPts val="0"/>
              </a:spcAft>
              <a:buClr>
                <a:schemeClr val="dk1"/>
              </a:buClr>
              <a:buSzPts val="1100"/>
              <a:buFont typeface="Arial"/>
              <a:buNone/>
            </a:pPr>
            <a:r>
              <a:rPr lang="en-US" sz="1100" b="1">
                <a:latin typeface="Arial"/>
                <a:ea typeface="Arial"/>
                <a:cs typeface="Arial"/>
                <a:sym typeface="Arial"/>
              </a:rPr>
              <a:t>Developing and Using Models</a:t>
            </a:r>
            <a:endParaRPr sz="1100" b="1">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sz="1100">
                <a:latin typeface="Arial"/>
                <a:ea typeface="Arial"/>
                <a:cs typeface="Arial"/>
                <a:sym typeface="Arial"/>
              </a:rPr>
              <a:t>·       Evaluate merits and limitations of two different models of the same proposed tool, process, mechanism, or system in order to select or revise a model that best fits the evidence or design criteria. </a:t>
            </a:r>
            <a:endParaRPr sz="110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sz="1100">
                <a:latin typeface="Arial"/>
                <a:ea typeface="Arial"/>
                <a:cs typeface="Arial"/>
                <a:sym typeface="Arial"/>
              </a:rPr>
              <a:t> </a:t>
            </a:r>
            <a:endParaRPr sz="110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sz="1100" b="1">
                <a:latin typeface="Arial"/>
                <a:ea typeface="Arial"/>
                <a:cs typeface="Arial"/>
                <a:sym typeface="Arial"/>
              </a:rPr>
              <a:t>Analyzing and Interpreting Data</a:t>
            </a:r>
            <a:endParaRPr sz="1100" b="1">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sz="1100">
                <a:latin typeface="Arial"/>
                <a:ea typeface="Arial"/>
                <a:cs typeface="Arial"/>
                <a:sym typeface="Arial"/>
              </a:rPr>
              <a:t>·       Consider limitations of data analysis when analyzing and interpreting data.</a:t>
            </a:r>
            <a:endParaRPr sz="110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sz="1100">
                <a:latin typeface="Arial"/>
                <a:ea typeface="Arial"/>
                <a:cs typeface="Arial"/>
                <a:sym typeface="Arial"/>
              </a:rPr>
              <a:t>·       Compare and contrast various types of datasets to examine consistency of measurements and observations</a:t>
            </a:r>
            <a:endParaRPr sz="110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sz="1100">
                <a:latin typeface="Arial"/>
                <a:ea typeface="Arial"/>
                <a:cs typeface="Arial"/>
                <a:sym typeface="Arial"/>
              </a:rPr>
              <a:t>·       Evaluate the impact of new data on a working explanation and/or model of a proposed process or system.</a:t>
            </a:r>
            <a:endParaRPr sz="110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sz="1100">
                <a:latin typeface="Arial"/>
                <a:ea typeface="Arial"/>
                <a:cs typeface="Arial"/>
                <a:sym typeface="Arial"/>
              </a:rPr>
              <a:t> </a:t>
            </a:r>
            <a:endParaRPr sz="110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sz="1100" b="1">
                <a:latin typeface="Arial"/>
                <a:ea typeface="Arial"/>
                <a:cs typeface="Arial"/>
                <a:sym typeface="Arial"/>
              </a:rPr>
              <a:t>Constructing Explanations and Designing Solutions</a:t>
            </a:r>
            <a:endParaRPr sz="1100" b="1">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sz="1100">
                <a:latin typeface="Arial"/>
                <a:ea typeface="Arial"/>
                <a:cs typeface="Arial"/>
                <a:sym typeface="Arial"/>
              </a:rPr>
              <a:t>·       Construct and revise an explanation based on valid and reliable evidence obtained from a variety of sources and the assumption that theories and laws that describe the natural world operate today as they did in the past and will continue to do so in the future.</a:t>
            </a:r>
            <a:endParaRPr sz="110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sz="1100">
                <a:latin typeface="Arial"/>
                <a:ea typeface="Arial"/>
                <a:cs typeface="Arial"/>
                <a:sym typeface="Arial"/>
              </a:rPr>
              <a:t>·       Apply scientific reasoning, theory, and/or models to link evidence to the claims to assess the extent to which the reasoning and data support the explanation or conclusion.</a:t>
            </a:r>
            <a:endParaRPr sz="110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sz="1100">
                <a:latin typeface="Arial"/>
                <a:ea typeface="Arial"/>
                <a:cs typeface="Arial"/>
                <a:sym typeface="Arial"/>
              </a:rPr>
              <a:t> </a:t>
            </a:r>
            <a:endParaRPr sz="110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sz="1100" b="1">
                <a:latin typeface="Arial"/>
                <a:ea typeface="Arial"/>
                <a:cs typeface="Arial"/>
                <a:sym typeface="Arial"/>
              </a:rPr>
              <a:t>Engaging in Argument from Evidence</a:t>
            </a:r>
            <a:endParaRPr sz="1100" b="1">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sz="1100">
                <a:latin typeface="Arial"/>
                <a:ea typeface="Arial"/>
                <a:cs typeface="Arial"/>
                <a:sym typeface="Arial"/>
              </a:rPr>
              <a:t>·       Compare and evaluate competing arguments or design solutions in light of currently accepted explanations, new evidence, limitations, constraints, and ethical issues. </a:t>
            </a:r>
            <a:endParaRPr sz="110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sz="1100">
                <a:latin typeface="Arial"/>
                <a:ea typeface="Arial"/>
                <a:cs typeface="Arial"/>
                <a:sym typeface="Arial"/>
              </a:rPr>
              <a:t>·       Evaluate the claims, evidence, and/or reasoning behind currently accepted explanations or solutions to determine the merits of arguments.   </a:t>
            </a:r>
            <a:endParaRPr sz="1100">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a:p>
          <a:p>
            <a:pPr marL="0" lvl="0" indent="0" algn="l" rtl="0">
              <a:spcBef>
                <a:spcPts val="0"/>
              </a:spcBef>
              <a:spcAft>
                <a:spcPts val="0"/>
              </a:spcAft>
              <a:buClr>
                <a:schemeClr val="dk1"/>
              </a:buClr>
              <a:buSzPts val="1400"/>
              <a:buFont typeface="Arial"/>
              <a:buNone/>
            </a:pPr>
            <a:endParaRPr/>
          </a:p>
          <a:p>
            <a:pPr marL="0" marR="0" lvl="0" indent="0" algn="l" rtl="0">
              <a:lnSpc>
                <a:spcPct val="100000"/>
              </a:lnSpc>
              <a:spcBef>
                <a:spcPts val="0"/>
              </a:spcBef>
              <a:spcAft>
                <a:spcPts val="0"/>
              </a:spcAft>
              <a:buClr>
                <a:srgbClr val="000000"/>
              </a:buClr>
              <a:buSzPts val="1400"/>
              <a:buFont typeface="Arial"/>
              <a:buNone/>
            </a:pPr>
            <a:endParaRPr/>
          </a:p>
          <a:p>
            <a:pPr marL="0" marR="0" lvl="0" indent="0" algn="l" rtl="0">
              <a:lnSpc>
                <a:spcPct val="100000"/>
              </a:lnSpc>
              <a:spcBef>
                <a:spcPts val="0"/>
              </a:spcBef>
              <a:spcAft>
                <a:spcPts val="0"/>
              </a:spcAft>
              <a:buClr>
                <a:srgbClr val="000000"/>
              </a:buClr>
              <a:buSzPts val="1400"/>
              <a:buFont typeface="Arial"/>
              <a:buNone/>
            </a:pPr>
            <a:endParaRPr/>
          </a:p>
        </p:txBody>
      </p:sp>
      <p:sp>
        <p:nvSpPr>
          <p:cNvPr id="311" name="Google Shape;311;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7" name="Google Shape;17;p2"/>
          <p:cNvSpPr txBox="1">
            <a:spLocks noGrp="1"/>
          </p:cNvSpPr>
          <p:nvPr>
            <p:ph type="body" idx="1"/>
          </p:nvPr>
        </p:nvSpPr>
        <p:spPr>
          <a:xfrm>
            <a:off x="838200" y="1825625"/>
            <a:ext cx="10515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 name="Google Shape;18;p2"/>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9" name="Google Shape;19;p2"/>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0" name="Google Shape;2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7"/>
        <p:cNvGrpSpPr/>
        <p:nvPr/>
      </p:nvGrpSpPr>
      <p:grpSpPr>
        <a:xfrm>
          <a:off x="0" y="0"/>
          <a:ext cx="0" cy="0"/>
          <a:chOff x="0" y="0"/>
          <a:chExt cx="0" cy="0"/>
        </a:xfrm>
      </p:grpSpPr>
      <p:sp>
        <p:nvSpPr>
          <p:cNvPr id="78" name="Google Shape;78;p12"/>
          <p:cNvSpPr txBox="1">
            <a:spLocks noGrp="1"/>
          </p:cNvSpPr>
          <p:nvPr>
            <p:ph type="ctrTitle"/>
          </p:nvPr>
        </p:nvSpPr>
        <p:spPr>
          <a:xfrm>
            <a:off x="1524000" y="1122363"/>
            <a:ext cx="9144000" cy="2387700"/>
          </a:xfrm>
          <a:prstGeom prst="rect">
            <a:avLst/>
          </a:prstGeom>
          <a:noFill/>
          <a:ln>
            <a:noFill/>
          </a:ln>
        </p:spPr>
        <p:txBody>
          <a:bodyPr spcFirstLastPara="1" wrap="square" lIns="91425" tIns="91425" rIns="91425" bIns="91425" anchor="b" anchorCtr="0"/>
          <a:lstStyle>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79" name="Google Shape;79;p12"/>
          <p:cNvSpPr txBox="1">
            <a:spLocks noGrp="1"/>
          </p:cNvSpPr>
          <p:nvPr>
            <p:ph type="subTitle" idx="1"/>
          </p:nvPr>
        </p:nvSpPr>
        <p:spPr>
          <a:xfrm>
            <a:off x="1524000" y="3602038"/>
            <a:ext cx="9144000" cy="1655700"/>
          </a:xfrm>
          <a:prstGeom prst="rect">
            <a:avLst/>
          </a:prstGeom>
          <a:noFill/>
          <a:ln>
            <a:noFill/>
          </a:ln>
        </p:spPr>
        <p:txBody>
          <a:bodyPr spcFirstLastPara="1" wrap="square" lIns="91425" tIns="91425" rIns="91425" bIns="91425" anchor="t" anchorCtr="0"/>
          <a:lstStyle>
            <a:lvl1pPr marR="0" lvl="0" algn="ctr" rtl="0">
              <a:lnSpc>
                <a:spcPct val="90000"/>
              </a:lnSpc>
              <a:spcBef>
                <a:spcPts val="11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80" name="Google Shape;80;p12"/>
          <p:cNvSpPr txBox="1">
            <a:spLocks noGrp="1"/>
          </p:cNvSpPr>
          <p:nvPr>
            <p:ph type="dt" idx="10"/>
          </p:nvPr>
        </p:nvSpPr>
        <p:spPr>
          <a:xfrm>
            <a:off x="838200" y="6356350"/>
            <a:ext cx="27432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5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81" name="Google Shape;81;p12"/>
          <p:cNvSpPr txBox="1">
            <a:spLocks noGrp="1"/>
          </p:cNvSpPr>
          <p:nvPr>
            <p:ph type="ftr" idx="11"/>
          </p:nvPr>
        </p:nvSpPr>
        <p:spPr>
          <a:xfrm>
            <a:off x="4038600" y="6356350"/>
            <a:ext cx="41148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5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82" name="Google Shape;82;p1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3"/>
        <p:cNvGrpSpPr/>
        <p:nvPr/>
      </p:nvGrpSpPr>
      <p:grpSpPr>
        <a:xfrm>
          <a:off x="0" y="0"/>
          <a:ext cx="0" cy="0"/>
          <a:chOff x="0" y="0"/>
          <a:chExt cx="0" cy="0"/>
        </a:xfrm>
      </p:grpSpPr>
      <p:sp>
        <p:nvSpPr>
          <p:cNvPr id="84" name="Google Shape;84;p13"/>
          <p:cNvSpPr txBox="1">
            <a:spLocks noGrp="1"/>
          </p:cNvSpPr>
          <p:nvPr>
            <p:ph type="title"/>
          </p:nvPr>
        </p:nvSpPr>
        <p:spPr>
          <a:xfrm>
            <a:off x="839788" y="457200"/>
            <a:ext cx="3932100" cy="1600500"/>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85" name="Google Shape;85;p13"/>
          <p:cNvSpPr txBox="1">
            <a:spLocks noGrp="1"/>
          </p:cNvSpPr>
          <p:nvPr>
            <p:ph type="body" idx="1"/>
          </p:nvPr>
        </p:nvSpPr>
        <p:spPr>
          <a:xfrm>
            <a:off x="5183188" y="987425"/>
            <a:ext cx="6172500" cy="4873500"/>
          </a:xfrm>
          <a:prstGeom prst="rect">
            <a:avLst/>
          </a:prstGeom>
          <a:noFill/>
          <a:ln>
            <a:noFill/>
          </a:ln>
        </p:spPr>
        <p:txBody>
          <a:bodyPr spcFirstLastPara="1" wrap="square" lIns="91425" tIns="91425" rIns="91425" bIns="91425" anchor="t" anchorCtr="0"/>
          <a:lstStyle>
            <a:lvl1pPr marL="457200" marR="0" lvl="0" indent="-431800" algn="l" rtl="0">
              <a:lnSpc>
                <a:spcPct val="90000"/>
              </a:lnSpc>
              <a:spcBef>
                <a:spcPts val="11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6" name="Google Shape;86;p13"/>
          <p:cNvSpPr txBox="1">
            <a:spLocks noGrp="1"/>
          </p:cNvSpPr>
          <p:nvPr>
            <p:ph type="body" idx="2"/>
          </p:nvPr>
        </p:nvSpPr>
        <p:spPr>
          <a:xfrm>
            <a:off x="839788" y="2057400"/>
            <a:ext cx="3932100" cy="381150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1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100"/>
              <a:buFont typeface="Arial"/>
              <a:buNone/>
              <a:defRPr sz="11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100"/>
              <a:buFont typeface="Arial"/>
              <a:buNone/>
              <a:defRPr sz="11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100"/>
              <a:buFont typeface="Arial"/>
              <a:buNone/>
              <a:defRPr sz="11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100"/>
              <a:buFont typeface="Arial"/>
              <a:buNone/>
              <a:defRPr sz="11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100"/>
              <a:buFont typeface="Arial"/>
              <a:buNone/>
              <a:defRPr sz="11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100"/>
              <a:buFont typeface="Arial"/>
              <a:buNone/>
              <a:defRPr sz="1100" b="0" i="0" u="none" strike="noStrike" cap="none">
                <a:solidFill>
                  <a:schemeClr val="dk1"/>
                </a:solidFill>
                <a:latin typeface="Calibri"/>
                <a:ea typeface="Calibri"/>
                <a:cs typeface="Calibri"/>
                <a:sym typeface="Calibri"/>
              </a:defRPr>
            </a:lvl9pPr>
          </a:lstStyle>
          <a:p>
            <a:endParaRPr/>
          </a:p>
        </p:txBody>
      </p:sp>
      <p:sp>
        <p:nvSpPr>
          <p:cNvPr id="87" name="Google Shape;87;p13"/>
          <p:cNvSpPr txBox="1">
            <a:spLocks noGrp="1"/>
          </p:cNvSpPr>
          <p:nvPr>
            <p:ph type="dt" idx="10"/>
          </p:nvPr>
        </p:nvSpPr>
        <p:spPr>
          <a:xfrm>
            <a:off x="838200" y="6356350"/>
            <a:ext cx="27432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5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88" name="Google Shape;88;p13"/>
          <p:cNvSpPr txBox="1">
            <a:spLocks noGrp="1"/>
          </p:cNvSpPr>
          <p:nvPr>
            <p:ph type="ftr" idx="11"/>
          </p:nvPr>
        </p:nvSpPr>
        <p:spPr>
          <a:xfrm>
            <a:off x="4038600" y="6356350"/>
            <a:ext cx="41148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5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89" name="Google Shape;89;p1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0"/>
        <p:cNvGrpSpPr/>
        <p:nvPr/>
      </p:nvGrpSpPr>
      <p:grpSpPr>
        <a:xfrm>
          <a:off x="0" y="0"/>
          <a:ext cx="0" cy="0"/>
          <a:chOff x="0" y="0"/>
          <a:chExt cx="0" cy="0"/>
        </a:xfrm>
      </p:grpSpPr>
      <p:sp>
        <p:nvSpPr>
          <p:cNvPr id="91" name="Google Shape;91;p14"/>
          <p:cNvSpPr txBox="1">
            <a:spLocks noGrp="1"/>
          </p:cNvSpPr>
          <p:nvPr>
            <p:ph type="title"/>
          </p:nvPr>
        </p:nvSpPr>
        <p:spPr>
          <a:xfrm>
            <a:off x="838200" y="365125"/>
            <a:ext cx="10515600" cy="13257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92" name="Google Shape;92;p14"/>
          <p:cNvSpPr txBox="1">
            <a:spLocks noGrp="1"/>
          </p:cNvSpPr>
          <p:nvPr>
            <p:ph type="body" idx="1"/>
          </p:nvPr>
        </p:nvSpPr>
        <p:spPr>
          <a:xfrm>
            <a:off x="838200" y="1825625"/>
            <a:ext cx="5181600" cy="43512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1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93" name="Google Shape;93;p14"/>
          <p:cNvSpPr txBox="1">
            <a:spLocks noGrp="1"/>
          </p:cNvSpPr>
          <p:nvPr>
            <p:ph type="body" idx="2"/>
          </p:nvPr>
        </p:nvSpPr>
        <p:spPr>
          <a:xfrm>
            <a:off x="6172200" y="1825625"/>
            <a:ext cx="5181600" cy="43512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1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94" name="Google Shape;94;p14"/>
          <p:cNvSpPr txBox="1">
            <a:spLocks noGrp="1"/>
          </p:cNvSpPr>
          <p:nvPr>
            <p:ph type="dt" idx="10"/>
          </p:nvPr>
        </p:nvSpPr>
        <p:spPr>
          <a:xfrm>
            <a:off x="838200" y="6356350"/>
            <a:ext cx="27432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5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95" name="Google Shape;95;p14"/>
          <p:cNvSpPr txBox="1">
            <a:spLocks noGrp="1"/>
          </p:cNvSpPr>
          <p:nvPr>
            <p:ph type="ftr" idx="11"/>
          </p:nvPr>
        </p:nvSpPr>
        <p:spPr>
          <a:xfrm>
            <a:off x="4038600" y="6356350"/>
            <a:ext cx="41148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5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96" name="Google Shape;96;p1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97"/>
        <p:cNvGrpSpPr/>
        <p:nvPr/>
      </p:nvGrpSpPr>
      <p:grpSpPr>
        <a:xfrm>
          <a:off x="0" y="0"/>
          <a:ext cx="0" cy="0"/>
          <a:chOff x="0" y="0"/>
          <a:chExt cx="0" cy="0"/>
        </a:xfrm>
      </p:grpSpPr>
      <p:sp>
        <p:nvSpPr>
          <p:cNvPr id="98" name="Google Shape;98;p15"/>
          <p:cNvSpPr txBox="1">
            <a:spLocks noGrp="1"/>
          </p:cNvSpPr>
          <p:nvPr>
            <p:ph type="title"/>
          </p:nvPr>
        </p:nvSpPr>
        <p:spPr>
          <a:xfrm>
            <a:off x="839788" y="365125"/>
            <a:ext cx="10515600" cy="13257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99" name="Google Shape;99;p15"/>
          <p:cNvSpPr txBox="1">
            <a:spLocks noGrp="1"/>
          </p:cNvSpPr>
          <p:nvPr>
            <p:ph type="body" idx="1"/>
          </p:nvPr>
        </p:nvSpPr>
        <p:spPr>
          <a:xfrm>
            <a:off x="839788" y="1681163"/>
            <a:ext cx="5157900" cy="824100"/>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1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900"/>
              <a:buFont typeface="Arial"/>
              <a:buNone/>
              <a:defRPr sz="19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00" name="Google Shape;100;p15"/>
          <p:cNvSpPr txBox="1">
            <a:spLocks noGrp="1"/>
          </p:cNvSpPr>
          <p:nvPr>
            <p:ph type="body" idx="2"/>
          </p:nvPr>
        </p:nvSpPr>
        <p:spPr>
          <a:xfrm>
            <a:off x="839788" y="2505075"/>
            <a:ext cx="5157900" cy="36843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1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101" name="Google Shape;101;p15"/>
          <p:cNvSpPr txBox="1">
            <a:spLocks noGrp="1"/>
          </p:cNvSpPr>
          <p:nvPr>
            <p:ph type="body" idx="3"/>
          </p:nvPr>
        </p:nvSpPr>
        <p:spPr>
          <a:xfrm>
            <a:off x="6172200" y="1681163"/>
            <a:ext cx="5183100" cy="824100"/>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1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900"/>
              <a:buFont typeface="Arial"/>
              <a:buNone/>
              <a:defRPr sz="19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02" name="Google Shape;102;p15"/>
          <p:cNvSpPr txBox="1">
            <a:spLocks noGrp="1"/>
          </p:cNvSpPr>
          <p:nvPr>
            <p:ph type="body" idx="4"/>
          </p:nvPr>
        </p:nvSpPr>
        <p:spPr>
          <a:xfrm>
            <a:off x="6172200" y="2505075"/>
            <a:ext cx="5183100" cy="36843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1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103" name="Google Shape;103;p15"/>
          <p:cNvSpPr txBox="1">
            <a:spLocks noGrp="1"/>
          </p:cNvSpPr>
          <p:nvPr>
            <p:ph type="dt" idx="10"/>
          </p:nvPr>
        </p:nvSpPr>
        <p:spPr>
          <a:xfrm>
            <a:off x="838200" y="6356350"/>
            <a:ext cx="27432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5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104" name="Google Shape;104;p15"/>
          <p:cNvSpPr txBox="1">
            <a:spLocks noGrp="1"/>
          </p:cNvSpPr>
          <p:nvPr>
            <p:ph type="ftr" idx="11"/>
          </p:nvPr>
        </p:nvSpPr>
        <p:spPr>
          <a:xfrm>
            <a:off x="4038600" y="6356350"/>
            <a:ext cx="41148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5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105" name="Google Shape;105;p1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6"/>
        <p:cNvGrpSpPr/>
        <p:nvPr/>
      </p:nvGrpSpPr>
      <p:grpSpPr>
        <a:xfrm>
          <a:off x="0" y="0"/>
          <a:ext cx="0" cy="0"/>
          <a:chOff x="0" y="0"/>
          <a:chExt cx="0" cy="0"/>
        </a:xfrm>
      </p:grpSpPr>
      <p:sp>
        <p:nvSpPr>
          <p:cNvPr id="107" name="Google Shape;107;p16"/>
          <p:cNvSpPr txBox="1">
            <a:spLocks noGrp="1"/>
          </p:cNvSpPr>
          <p:nvPr>
            <p:ph type="title"/>
          </p:nvPr>
        </p:nvSpPr>
        <p:spPr>
          <a:xfrm>
            <a:off x="831850" y="1709738"/>
            <a:ext cx="10515600" cy="2852700"/>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108" name="Google Shape;108;p16"/>
          <p:cNvSpPr txBox="1">
            <a:spLocks noGrp="1"/>
          </p:cNvSpPr>
          <p:nvPr>
            <p:ph type="body" idx="1"/>
          </p:nvPr>
        </p:nvSpPr>
        <p:spPr>
          <a:xfrm>
            <a:off x="831850" y="4589463"/>
            <a:ext cx="10515600" cy="150030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1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900"/>
              <a:buFont typeface="Arial"/>
              <a:buNone/>
              <a:defRPr sz="19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109" name="Google Shape;109;p16"/>
          <p:cNvSpPr txBox="1">
            <a:spLocks noGrp="1"/>
          </p:cNvSpPr>
          <p:nvPr>
            <p:ph type="dt" idx="10"/>
          </p:nvPr>
        </p:nvSpPr>
        <p:spPr>
          <a:xfrm>
            <a:off x="838200" y="6356350"/>
            <a:ext cx="27432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5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110" name="Google Shape;110;p16"/>
          <p:cNvSpPr txBox="1">
            <a:spLocks noGrp="1"/>
          </p:cNvSpPr>
          <p:nvPr>
            <p:ph type="ftr" idx="11"/>
          </p:nvPr>
        </p:nvSpPr>
        <p:spPr>
          <a:xfrm>
            <a:off x="4038600" y="6356350"/>
            <a:ext cx="41148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5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111" name="Google Shape;111;p1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2"/>
        <p:cNvGrpSpPr/>
        <p:nvPr/>
      </p:nvGrpSpPr>
      <p:grpSpPr>
        <a:xfrm>
          <a:off x="0" y="0"/>
          <a:ext cx="0" cy="0"/>
          <a:chOff x="0" y="0"/>
          <a:chExt cx="0" cy="0"/>
        </a:xfrm>
      </p:grpSpPr>
      <p:sp>
        <p:nvSpPr>
          <p:cNvPr id="113" name="Google Shape;113;p17"/>
          <p:cNvSpPr txBox="1">
            <a:spLocks noGrp="1"/>
          </p:cNvSpPr>
          <p:nvPr>
            <p:ph type="title"/>
          </p:nvPr>
        </p:nvSpPr>
        <p:spPr>
          <a:xfrm>
            <a:off x="838200" y="365125"/>
            <a:ext cx="10515600" cy="13257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114" name="Google Shape;114;p17"/>
          <p:cNvSpPr txBox="1">
            <a:spLocks noGrp="1"/>
          </p:cNvSpPr>
          <p:nvPr>
            <p:ph type="dt" idx="10"/>
          </p:nvPr>
        </p:nvSpPr>
        <p:spPr>
          <a:xfrm>
            <a:off x="838200" y="6356350"/>
            <a:ext cx="27432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5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115" name="Google Shape;115;p17"/>
          <p:cNvSpPr txBox="1">
            <a:spLocks noGrp="1"/>
          </p:cNvSpPr>
          <p:nvPr>
            <p:ph type="ftr" idx="11"/>
          </p:nvPr>
        </p:nvSpPr>
        <p:spPr>
          <a:xfrm>
            <a:off x="4038600" y="6356350"/>
            <a:ext cx="41148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5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116" name="Google Shape;116;p1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7"/>
        <p:cNvGrpSpPr/>
        <p:nvPr/>
      </p:nvGrpSpPr>
      <p:grpSpPr>
        <a:xfrm>
          <a:off x="0" y="0"/>
          <a:ext cx="0" cy="0"/>
          <a:chOff x="0" y="0"/>
          <a:chExt cx="0" cy="0"/>
        </a:xfrm>
      </p:grpSpPr>
      <p:sp>
        <p:nvSpPr>
          <p:cNvPr id="118" name="Google Shape;118;p18"/>
          <p:cNvSpPr txBox="1">
            <a:spLocks noGrp="1"/>
          </p:cNvSpPr>
          <p:nvPr>
            <p:ph type="dt" idx="10"/>
          </p:nvPr>
        </p:nvSpPr>
        <p:spPr>
          <a:xfrm>
            <a:off x="838200" y="6356350"/>
            <a:ext cx="27432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5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119" name="Google Shape;119;p18"/>
          <p:cNvSpPr txBox="1">
            <a:spLocks noGrp="1"/>
          </p:cNvSpPr>
          <p:nvPr>
            <p:ph type="ftr" idx="11"/>
          </p:nvPr>
        </p:nvSpPr>
        <p:spPr>
          <a:xfrm>
            <a:off x="4038600" y="6356350"/>
            <a:ext cx="41148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5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120" name="Google Shape;120;p1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21"/>
        <p:cNvGrpSpPr/>
        <p:nvPr/>
      </p:nvGrpSpPr>
      <p:grpSpPr>
        <a:xfrm>
          <a:off x="0" y="0"/>
          <a:ext cx="0" cy="0"/>
          <a:chOff x="0" y="0"/>
          <a:chExt cx="0" cy="0"/>
        </a:xfrm>
      </p:grpSpPr>
      <p:sp>
        <p:nvSpPr>
          <p:cNvPr id="122" name="Google Shape;122;p19"/>
          <p:cNvSpPr txBox="1">
            <a:spLocks noGrp="1"/>
          </p:cNvSpPr>
          <p:nvPr>
            <p:ph type="title"/>
          </p:nvPr>
        </p:nvSpPr>
        <p:spPr>
          <a:xfrm>
            <a:off x="839788" y="457200"/>
            <a:ext cx="3932100" cy="1600500"/>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123" name="Google Shape;123;p19"/>
          <p:cNvSpPr>
            <a:spLocks noGrp="1"/>
          </p:cNvSpPr>
          <p:nvPr>
            <p:ph type="pic" idx="2"/>
          </p:nvPr>
        </p:nvSpPr>
        <p:spPr>
          <a:xfrm>
            <a:off x="5183188" y="987425"/>
            <a:ext cx="6172500" cy="4873500"/>
          </a:xfrm>
          <a:prstGeom prst="rect">
            <a:avLst/>
          </a:prstGeom>
          <a:noFill/>
          <a:ln>
            <a:noFill/>
          </a:ln>
        </p:spPr>
        <p:txBody>
          <a:bodyPr spcFirstLastPara="1" wrap="square" lIns="91425" tIns="91425" rIns="91425" bIns="91425" anchor="t" anchorCtr="0"/>
          <a:lstStyle>
            <a:lvl1pPr marR="0" lvl="0" algn="l" rtl="0">
              <a:lnSpc>
                <a:spcPct val="90000"/>
              </a:lnSpc>
              <a:spcBef>
                <a:spcPts val="11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24" name="Google Shape;124;p19"/>
          <p:cNvSpPr txBox="1">
            <a:spLocks noGrp="1"/>
          </p:cNvSpPr>
          <p:nvPr>
            <p:ph type="body" idx="1"/>
          </p:nvPr>
        </p:nvSpPr>
        <p:spPr>
          <a:xfrm>
            <a:off x="839788" y="2057400"/>
            <a:ext cx="3932100" cy="381150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1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100"/>
              <a:buFont typeface="Arial"/>
              <a:buNone/>
              <a:defRPr sz="11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100"/>
              <a:buFont typeface="Arial"/>
              <a:buNone/>
              <a:defRPr sz="11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100"/>
              <a:buFont typeface="Arial"/>
              <a:buNone/>
              <a:defRPr sz="11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100"/>
              <a:buFont typeface="Arial"/>
              <a:buNone/>
              <a:defRPr sz="11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100"/>
              <a:buFont typeface="Arial"/>
              <a:buNone/>
              <a:defRPr sz="11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100"/>
              <a:buFont typeface="Arial"/>
              <a:buNone/>
              <a:defRPr sz="1100" b="0" i="0" u="none" strike="noStrike" cap="none">
                <a:solidFill>
                  <a:schemeClr val="dk1"/>
                </a:solidFill>
                <a:latin typeface="Calibri"/>
                <a:ea typeface="Calibri"/>
                <a:cs typeface="Calibri"/>
                <a:sym typeface="Calibri"/>
              </a:defRPr>
            </a:lvl9pPr>
          </a:lstStyle>
          <a:p>
            <a:endParaRPr/>
          </a:p>
        </p:txBody>
      </p:sp>
      <p:sp>
        <p:nvSpPr>
          <p:cNvPr id="125" name="Google Shape;125;p19"/>
          <p:cNvSpPr txBox="1">
            <a:spLocks noGrp="1"/>
          </p:cNvSpPr>
          <p:nvPr>
            <p:ph type="dt" idx="10"/>
          </p:nvPr>
        </p:nvSpPr>
        <p:spPr>
          <a:xfrm>
            <a:off x="838200" y="6356350"/>
            <a:ext cx="27432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5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126" name="Google Shape;126;p19"/>
          <p:cNvSpPr txBox="1">
            <a:spLocks noGrp="1"/>
          </p:cNvSpPr>
          <p:nvPr>
            <p:ph type="ftr" idx="11"/>
          </p:nvPr>
        </p:nvSpPr>
        <p:spPr>
          <a:xfrm>
            <a:off x="4038600" y="6356350"/>
            <a:ext cx="41148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5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127" name="Google Shape;127;p1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8"/>
        <p:cNvGrpSpPr/>
        <p:nvPr/>
      </p:nvGrpSpPr>
      <p:grpSpPr>
        <a:xfrm>
          <a:off x="0" y="0"/>
          <a:ext cx="0" cy="0"/>
          <a:chOff x="0" y="0"/>
          <a:chExt cx="0" cy="0"/>
        </a:xfrm>
      </p:grpSpPr>
      <p:sp>
        <p:nvSpPr>
          <p:cNvPr id="129" name="Google Shape;129;p20"/>
          <p:cNvSpPr txBox="1">
            <a:spLocks noGrp="1"/>
          </p:cNvSpPr>
          <p:nvPr>
            <p:ph type="title"/>
          </p:nvPr>
        </p:nvSpPr>
        <p:spPr>
          <a:xfrm>
            <a:off x="838200" y="365125"/>
            <a:ext cx="10515600" cy="13257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130" name="Google Shape;130;p20"/>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1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131" name="Google Shape;131;p20"/>
          <p:cNvSpPr txBox="1">
            <a:spLocks noGrp="1"/>
          </p:cNvSpPr>
          <p:nvPr>
            <p:ph type="dt" idx="10"/>
          </p:nvPr>
        </p:nvSpPr>
        <p:spPr>
          <a:xfrm>
            <a:off x="838200" y="6356350"/>
            <a:ext cx="27432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5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132" name="Google Shape;132;p20"/>
          <p:cNvSpPr txBox="1">
            <a:spLocks noGrp="1"/>
          </p:cNvSpPr>
          <p:nvPr>
            <p:ph type="ftr" idx="11"/>
          </p:nvPr>
        </p:nvSpPr>
        <p:spPr>
          <a:xfrm>
            <a:off x="4038600" y="6356350"/>
            <a:ext cx="41148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5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133" name="Google Shape;133;p2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4"/>
        <p:cNvGrpSpPr/>
        <p:nvPr/>
      </p:nvGrpSpPr>
      <p:grpSpPr>
        <a:xfrm>
          <a:off x="0" y="0"/>
          <a:ext cx="0" cy="0"/>
          <a:chOff x="0" y="0"/>
          <a:chExt cx="0" cy="0"/>
        </a:xfrm>
      </p:grpSpPr>
      <p:sp>
        <p:nvSpPr>
          <p:cNvPr id="135" name="Google Shape;135;p21"/>
          <p:cNvSpPr txBox="1">
            <a:spLocks noGrp="1"/>
          </p:cNvSpPr>
          <p:nvPr>
            <p:ph type="title"/>
          </p:nvPr>
        </p:nvSpPr>
        <p:spPr>
          <a:xfrm rot="5400000">
            <a:off x="7133400" y="1956625"/>
            <a:ext cx="5811900" cy="26289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136" name="Google Shape;136;p21"/>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1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137" name="Google Shape;137;p21"/>
          <p:cNvSpPr txBox="1">
            <a:spLocks noGrp="1"/>
          </p:cNvSpPr>
          <p:nvPr>
            <p:ph type="dt" idx="10"/>
          </p:nvPr>
        </p:nvSpPr>
        <p:spPr>
          <a:xfrm>
            <a:off x="838200" y="6356350"/>
            <a:ext cx="27432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5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138" name="Google Shape;138;p21"/>
          <p:cNvSpPr txBox="1">
            <a:spLocks noGrp="1"/>
          </p:cNvSpPr>
          <p:nvPr>
            <p:ph type="ftr" idx="11"/>
          </p:nvPr>
        </p:nvSpPr>
        <p:spPr>
          <a:xfrm>
            <a:off x="4038600" y="6356350"/>
            <a:ext cx="41148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5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139" name="Google Shape;139;p2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
        <p:cNvGrpSpPr/>
        <p:nvPr/>
      </p:nvGrpSpPr>
      <p:grpSpPr>
        <a:xfrm>
          <a:off x="0" y="0"/>
          <a:ext cx="0" cy="0"/>
          <a:chOff x="0" y="0"/>
          <a:chExt cx="0" cy="0"/>
        </a:xfrm>
      </p:grpSpPr>
      <p:sp>
        <p:nvSpPr>
          <p:cNvPr id="22" name="Google Shape;22;p3"/>
          <p:cNvSpPr txBox="1">
            <a:spLocks noGrp="1"/>
          </p:cNvSpPr>
          <p:nvPr>
            <p:ph type="ctrTitle"/>
          </p:nvPr>
        </p:nvSpPr>
        <p:spPr>
          <a:xfrm>
            <a:off x="1524000" y="1122363"/>
            <a:ext cx="9144000" cy="2387600"/>
          </a:xfrm>
          <a:prstGeom prst="rect">
            <a:avLst/>
          </a:prstGeom>
          <a:noFill/>
          <a:ln>
            <a:noFill/>
          </a:ln>
        </p:spPr>
        <p:txBody>
          <a:bodyPr spcFirstLastPara="1" wrap="square" lIns="91425" tIns="91425" rIns="91425" bIns="91425" anchor="b" anchorCtr="0"/>
          <a:lstStyle>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3" name="Google Shape;23;p3"/>
          <p:cNvSpPr txBox="1">
            <a:spLocks noGrp="1"/>
          </p:cNvSpPr>
          <p:nvPr>
            <p:ph type="subTitle" idx="1"/>
          </p:nvPr>
        </p:nvSpPr>
        <p:spPr>
          <a:xfrm>
            <a:off x="1524000" y="3602038"/>
            <a:ext cx="9144000" cy="1655762"/>
          </a:xfrm>
          <a:prstGeom prst="rect">
            <a:avLst/>
          </a:prstGeom>
          <a:noFill/>
          <a:ln>
            <a:noFill/>
          </a:ln>
        </p:spPr>
        <p:txBody>
          <a:bodyPr spcFirstLastPara="1" wrap="square" lIns="91425" tIns="91425" rIns="91425" bIns="91425" anchor="t" anchorCtr="0"/>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24" name="Google Shape;24;p3"/>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5" name="Google Shape;25;p3"/>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6" name="Google Shape;2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6"/>
        <p:cNvGrpSpPr/>
        <p:nvPr/>
      </p:nvGrpSpPr>
      <p:grpSpPr>
        <a:xfrm>
          <a:off x="0" y="0"/>
          <a:ext cx="0" cy="0"/>
          <a:chOff x="0" y="0"/>
          <a:chExt cx="0" cy="0"/>
        </a:xfrm>
      </p:grpSpPr>
      <p:sp>
        <p:nvSpPr>
          <p:cNvPr id="147" name="Google Shape;147;p23"/>
          <p:cNvSpPr txBox="1">
            <a:spLocks noGrp="1"/>
          </p:cNvSpPr>
          <p:nvPr>
            <p:ph type="ctrTitle"/>
          </p:nvPr>
        </p:nvSpPr>
        <p:spPr>
          <a:xfrm>
            <a:off x="1524000" y="1122363"/>
            <a:ext cx="9144000" cy="2387700"/>
          </a:xfrm>
          <a:prstGeom prst="rect">
            <a:avLst/>
          </a:prstGeom>
          <a:noFill/>
          <a:ln>
            <a:noFill/>
          </a:ln>
        </p:spPr>
        <p:txBody>
          <a:bodyPr spcFirstLastPara="1" wrap="square" lIns="91425" tIns="91425" rIns="91425" bIns="91425" anchor="b" anchorCtr="0"/>
          <a:lstStyle>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48" name="Google Shape;148;p23"/>
          <p:cNvSpPr txBox="1">
            <a:spLocks noGrp="1"/>
          </p:cNvSpPr>
          <p:nvPr>
            <p:ph type="subTitle" idx="1"/>
          </p:nvPr>
        </p:nvSpPr>
        <p:spPr>
          <a:xfrm>
            <a:off x="1524000" y="3602038"/>
            <a:ext cx="9144000" cy="1655700"/>
          </a:xfrm>
          <a:prstGeom prst="rect">
            <a:avLst/>
          </a:prstGeom>
          <a:noFill/>
          <a:ln>
            <a:noFill/>
          </a:ln>
        </p:spPr>
        <p:txBody>
          <a:bodyPr spcFirstLastPara="1" wrap="square" lIns="91425" tIns="91425" rIns="91425" bIns="91425" anchor="t" anchorCtr="0"/>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49" name="Google Shape;149;p23"/>
          <p:cNvSpPr txBox="1">
            <a:spLocks noGrp="1"/>
          </p:cNvSpPr>
          <p:nvPr>
            <p:ph type="dt" idx="10"/>
          </p:nvPr>
        </p:nvSpPr>
        <p:spPr>
          <a:xfrm>
            <a:off x="838200" y="6356350"/>
            <a:ext cx="27432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0" name="Google Shape;150;p23"/>
          <p:cNvSpPr txBox="1">
            <a:spLocks noGrp="1"/>
          </p:cNvSpPr>
          <p:nvPr>
            <p:ph type="ftr" idx="11"/>
          </p:nvPr>
        </p:nvSpPr>
        <p:spPr>
          <a:xfrm>
            <a:off x="4038600" y="6356350"/>
            <a:ext cx="4114800" cy="3651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1" name="Google Shape;151;p2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52"/>
        <p:cNvGrpSpPr/>
        <p:nvPr/>
      </p:nvGrpSpPr>
      <p:grpSpPr>
        <a:xfrm>
          <a:off x="0" y="0"/>
          <a:ext cx="0" cy="0"/>
          <a:chOff x="0" y="0"/>
          <a:chExt cx="0" cy="0"/>
        </a:xfrm>
      </p:grpSpPr>
      <p:sp>
        <p:nvSpPr>
          <p:cNvPr id="153" name="Google Shape;153;p24"/>
          <p:cNvSpPr txBox="1">
            <a:spLocks noGrp="1"/>
          </p:cNvSpPr>
          <p:nvPr>
            <p:ph type="title"/>
          </p:nvPr>
        </p:nvSpPr>
        <p:spPr>
          <a:xfrm>
            <a:off x="839788" y="457200"/>
            <a:ext cx="3932100" cy="1600200"/>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54" name="Google Shape;154;p24"/>
          <p:cNvSpPr txBox="1">
            <a:spLocks noGrp="1"/>
          </p:cNvSpPr>
          <p:nvPr>
            <p:ph type="body" idx="1"/>
          </p:nvPr>
        </p:nvSpPr>
        <p:spPr>
          <a:xfrm>
            <a:off x="5183188" y="987425"/>
            <a:ext cx="6172200" cy="4873500"/>
          </a:xfrm>
          <a:prstGeom prst="rect">
            <a:avLst/>
          </a:prstGeom>
          <a:noFill/>
          <a:ln>
            <a:noFill/>
          </a:ln>
        </p:spPr>
        <p:txBody>
          <a:bodyPr spcFirstLastPara="1" wrap="square" lIns="91425" tIns="91425" rIns="91425" bIns="91425" anchor="t" anchorCtr="0"/>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5" name="Google Shape;155;p24"/>
          <p:cNvSpPr txBox="1">
            <a:spLocks noGrp="1"/>
          </p:cNvSpPr>
          <p:nvPr>
            <p:ph type="body" idx="2"/>
          </p:nvPr>
        </p:nvSpPr>
        <p:spPr>
          <a:xfrm>
            <a:off x="839788" y="2057400"/>
            <a:ext cx="3932100" cy="381150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156" name="Google Shape;156;p24"/>
          <p:cNvSpPr txBox="1">
            <a:spLocks noGrp="1"/>
          </p:cNvSpPr>
          <p:nvPr>
            <p:ph type="dt" idx="10"/>
          </p:nvPr>
        </p:nvSpPr>
        <p:spPr>
          <a:xfrm>
            <a:off x="838200" y="6356350"/>
            <a:ext cx="27432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7" name="Google Shape;157;p24"/>
          <p:cNvSpPr txBox="1">
            <a:spLocks noGrp="1"/>
          </p:cNvSpPr>
          <p:nvPr>
            <p:ph type="ftr" idx="11"/>
          </p:nvPr>
        </p:nvSpPr>
        <p:spPr>
          <a:xfrm>
            <a:off x="4038600" y="6356350"/>
            <a:ext cx="4114800" cy="3651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8" name="Google Shape;158;p2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9"/>
        <p:cNvGrpSpPr/>
        <p:nvPr/>
      </p:nvGrpSpPr>
      <p:grpSpPr>
        <a:xfrm>
          <a:off x="0" y="0"/>
          <a:ext cx="0" cy="0"/>
          <a:chOff x="0" y="0"/>
          <a:chExt cx="0" cy="0"/>
        </a:xfrm>
      </p:grpSpPr>
      <p:sp>
        <p:nvSpPr>
          <p:cNvPr id="160" name="Google Shape;160;p25"/>
          <p:cNvSpPr txBox="1">
            <a:spLocks noGrp="1"/>
          </p:cNvSpPr>
          <p:nvPr>
            <p:ph type="title"/>
          </p:nvPr>
        </p:nvSpPr>
        <p:spPr>
          <a:xfrm>
            <a:off x="838200" y="365125"/>
            <a:ext cx="10515600" cy="13257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61" name="Google Shape;161;p25"/>
          <p:cNvSpPr txBox="1">
            <a:spLocks noGrp="1"/>
          </p:cNvSpPr>
          <p:nvPr>
            <p:ph type="body" idx="1"/>
          </p:nvPr>
        </p:nvSpPr>
        <p:spPr>
          <a:xfrm>
            <a:off x="838200" y="1825625"/>
            <a:ext cx="10515600" cy="43512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2" name="Google Shape;162;p25"/>
          <p:cNvSpPr txBox="1">
            <a:spLocks noGrp="1"/>
          </p:cNvSpPr>
          <p:nvPr>
            <p:ph type="dt" idx="10"/>
          </p:nvPr>
        </p:nvSpPr>
        <p:spPr>
          <a:xfrm>
            <a:off x="838200" y="6356350"/>
            <a:ext cx="27432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3" name="Google Shape;163;p25"/>
          <p:cNvSpPr txBox="1">
            <a:spLocks noGrp="1"/>
          </p:cNvSpPr>
          <p:nvPr>
            <p:ph type="ftr" idx="11"/>
          </p:nvPr>
        </p:nvSpPr>
        <p:spPr>
          <a:xfrm>
            <a:off x="4038600" y="6356350"/>
            <a:ext cx="4114800" cy="3651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4" name="Google Shape;164;p2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65"/>
        <p:cNvGrpSpPr/>
        <p:nvPr/>
      </p:nvGrpSpPr>
      <p:grpSpPr>
        <a:xfrm>
          <a:off x="0" y="0"/>
          <a:ext cx="0" cy="0"/>
          <a:chOff x="0" y="0"/>
          <a:chExt cx="0" cy="0"/>
        </a:xfrm>
      </p:grpSpPr>
      <p:sp>
        <p:nvSpPr>
          <p:cNvPr id="166" name="Google Shape;166;p26"/>
          <p:cNvSpPr txBox="1">
            <a:spLocks noGrp="1"/>
          </p:cNvSpPr>
          <p:nvPr>
            <p:ph type="title"/>
          </p:nvPr>
        </p:nvSpPr>
        <p:spPr>
          <a:xfrm>
            <a:off x="838200" y="365125"/>
            <a:ext cx="10515600" cy="13257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67" name="Google Shape;167;p26"/>
          <p:cNvSpPr txBox="1">
            <a:spLocks noGrp="1"/>
          </p:cNvSpPr>
          <p:nvPr>
            <p:ph type="body" idx="1"/>
          </p:nvPr>
        </p:nvSpPr>
        <p:spPr>
          <a:xfrm>
            <a:off x="838200" y="1825625"/>
            <a:ext cx="5181600" cy="43512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8" name="Google Shape;168;p26"/>
          <p:cNvSpPr txBox="1">
            <a:spLocks noGrp="1"/>
          </p:cNvSpPr>
          <p:nvPr>
            <p:ph type="body" idx="2"/>
          </p:nvPr>
        </p:nvSpPr>
        <p:spPr>
          <a:xfrm>
            <a:off x="6172200" y="1825625"/>
            <a:ext cx="5181600" cy="43512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9" name="Google Shape;169;p26"/>
          <p:cNvSpPr txBox="1">
            <a:spLocks noGrp="1"/>
          </p:cNvSpPr>
          <p:nvPr>
            <p:ph type="dt" idx="10"/>
          </p:nvPr>
        </p:nvSpPr>
        <p:spPr>
          <a:xfrm>
            <a:off x="838200" y="6356350"/>
            <a:ext cx="27432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0" name="Google Shape;170;p26"/>
          <p:cNvSpPr txBox="1">
            <a:spLocks noGrp="1"/>
          </p:cNvSpPr>
          <p:nvPr>
            <p:ph type="ftr" idx="11"/>
          </p:nvPr>
        </p:nvSpPr>
        <p:spPr>
          <a:xfrm>
            <a:off x="4038600" y="6356350"/>
            <a:ext cx="4114800" cy="3651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1" name="Google Shape;171;p2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72"/>
        <p:cNvGrpSpPr/>
        <p:nvPr/>
      </p:nvGrpSpPr>
      <p:grpSpPr>
        <a:xfrm>
          <a:off x="0" y="0"/>
          <a:ext cx="0" cy="0"/>
          <a:chOff x="0" y="0"/>
          <a:chExt cx="0" cy="0"/>
        </a:xfrm>
      </p:grpSpPr>
      <p:sp>
        <p:nvSpPr>
          <p:cNvPr id="173" name="Google Shape;173;p27"/>
          <p:cNvSpPr txBox="1">
            <a:spLocks noGrp="1"/>
          </p:cNvSpPr>
          <p:nvPr>
            <p:ph type="title"/>
          </p:nvPr>
        </p:nvSpPr>
        <p:spPr>
          <a:xfrm>
            <a:off x="839788" y="365125"/>
            <a:ext cx="10515600" cy="13257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74" name="Google Shape;174;p27"/>
          <p:cNvSpPr txBox="1">
            <a:spLocks noGrp="1"/>
          </p:cNvSpPr>
          <p:nvPr>
            <p:ph type="body" idx="1"/>
          </p:nvPr>
        </p:nvSpPr>
        <p:spPr>
          <a:xfrm>
            <a:off x="839788" y="1681163"/>
            <a:ext cx="5157900" cy="823800"/>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75" name="Google Shape;175;p27"/>
          <p:cNvSpPr txBox="1">
            <a:spLocks noGrp="1"/>
          </p:cNvSpPr>
          <p:nvPr>
            <p:ph type="body" idx="2"/>
          </p:nvPr>
        </p:nvSpPr>
        <p:spPr>
          <a:xfrm>
            <a:off x="839788" y="2505075"/>
            <a:ext cx="5157900" cy="36846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6" name="Google Shape;176;p27"/>
          <p:cNvSpPr txBox="1">
            <a:spLocks noGrp="1"/>
          </p:cNvSpPr>
          <p:nvPr>
            <p:ph type="body" idx="3"/>
          </p:nvPr>
        </p:nvSpPr>
        <p:spPr>
          <a:xfrm>
            <a:off x="6172200" y="1681163"/>
            <a:ext cx="5183100" cy="823800"/>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77" name="Google Shape;177;p27"/>
          <p:cNvSpPr txBox="1">
            <a:spLocks noGrp="1"/>
          </p:cNvSpPr>
          <p:nvPr>
            <p:ph type="body" idx="4"/>
          </p:nvPr>
        </p:nvSpPr>
        <p:spPr>
          <a:xfrm>
            <a:off x="6172200" y="2505075"/>
            <a:ext cx="5183100" cy="36846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8" name="Google Shape;178;p27"/>
          <p:cNvSpPr txBox="1">
            <a:spLocks noGrp="1"/>
          </p:cNvSpPr>
          <p:nvPr>
            <p:ph type="dt" idx="10"/>
          </p:nvPr>
        </p:nvSpPr>
        <p:spPr>
          <a:xfrm>
            <a:off x="838200" y="6356350"/>
            <a:ext cx="27432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9" name="Google Shape;179;p27"/>
          <p:cNvSpPr txBox="1">
            <a:spLocks noGrp="1"/>
          </p:cNvSpPr>
          <p:nvPr>
            <p:ph type="ftr" idx="11"/>
          </p:nvPr>
        </p:nvSpPr>
        <p:spPr>
          <a:xfrm>
            <a:off x="4038600" y="6356350"/>
            <a:ext cx="4114800" cy="3651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80" name="Google Shape;180;p2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1"/>
        <p:cNvGrpSpPr/>
        <p:nvPr/>
      </p:nvGrpSpPr>
      <p:grpSpPr>
        <a:xfrm>
          <a:off x="0" y="0"/>
          <a:ext cx="0" cy="0"/>
          <a:chOff x="0" y="0"/>
          <a:chExt cx="0" cy="0"/>
        </a:xfrm>
      </p:grpSpPr>
      <p:sp>
        <p:nvSpPr>
          <p:cNvPr id="182" name="Google Shape;182;p28"/>
          <p:cNvSpPr txBox="1">
            <a:spLocks noGrp="1"/>
          </p:cNvSpPr>
          <p:nvPr>
            <p:ph type="title"/>
          </p:nvPr>
        </p:nvSpPr>
        <p:spPr>
          <a:xfrm>
            <a:off x="831850" y="1709738"/>
            <a:ext cx="10515600" cy="2852700"/>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83" name="Google Shape;183;p28"/>
          <p:cNvSpPr txBox="1">
            <a:spLocks noGrp="1"/>
          </p:cNvSpPr>
          <p:nvPr>
            <p:ph type="body" idx="1"/>
          </p:nvPr>
        </p:nvSpPr>
        <p:spPr>
          <a:xfrm>
            <a:off x="831850" y="4589463"/>
            <a:ext cx="10515600" cy="150030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184" name="Google Shape;184;p28"/>
          <p:cNvSpPr txBox="1">
            <a:spLocks noGrp="1"/>
          </p:cNvSpPr>
          <p:nvPr>
            <p:ph type="dt" idx="10"/>
          </p:nvPr>
        </p:nvSpPr>
        <p:spPr>
          <a:xfrm>
            <a:off x="838200" y="6356350"/>
            <a:ext cx="27432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85" name="Google Shape;185;p28"/>
          <p:cNvSpPr txBox="1">
            <a:spLocks noGrp="1"/>
          </p:cNvSpPr>
          <p:nvPr>
            <p:ph type="ftr" idx="11"/>
          </p:nvPr>
        </p:nvSpPr>
        <p:spPr>
          <a:xfrm>
            <a:off x="4038600" y="6356350"/>
            <a:ext cx="4114800" cy="3651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86" name="Google Shape;186;p2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7"/>
        <p:cNvGrpSpPr/>
        <p:nvPr/>
      </p:nvGrpSpPr>
      <p:grpSpPr>
        <a:xfrm>
          <a:off x="0" y="0"/>
          <a:ext cx="0" cy="0"/>
          <a:chOff x="0" y="0"/>
          <a:chExt cx="0" cy="0"/>
        </a:xfrm>
      </p:grpSpPr>
      <p:sp>
        <p:nvSpPr>
          <p:cNvPr id="188" name="Google Shape;188;p29"/>
          <p:cNvSpPr txBox="1">
            <a:spLocks noGrp="1"/>
          </p:cNvSpPr>
          <p:nvPr>
            <p:ph type="title"/>
          </p:nvPr>
        </p:nvSpPr>
        <p:spPr>
          <a:xfrm>
            <a:off x="838200" y="365125"/>
            <a:ext cx="10515600" cy="13257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89" name="Google Shape;189;p29"/>
          <p:cNvSpPr txBox="1">
            <a:spLocks noGrp="1"/>
          </p:cNvSpPr>
          <p:nvPr>
            <p:ph type="dt" idx="10"/>
          </p:nvPr>
        </p:nvSpPr>
        <p:spPr>
          <a:xfrm>
            <a:off x="838200" y="6356350"/>
            <a:ext cx="27432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0" name="Google Shape;190;p29"/>
          <p:cNvSpPr txBox="1">
            <a:spLocks noGrp="1"/>
          </p:cNvSpPr>
          <p:nvPr>
            <p:ph type="ftr" idx="11"/>
          </p:nvPr>
        </p:nvSpPr>
        <p:spPr>
          <a:xfrm>
            <a:off x="4038600" y="6356350"/>
            <a:ext cx="4114800" cy="3651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1" name="Google Shape;191;p2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2"/>
        <p:cNvGrpSpPr/>
        <p:nvPr/>
      </p:nvGrpSpPr>
      <p:grpSpPr>
        <a:xfrm>
          <a:off x="0" y="0"/>
          <a:ext cx="0" cy="0"/>
          <a:chOff x="0" y="0"/>
          <a:chExt cx="0" cy="0"/>
        </a:xfrm>
      </p:grpSpPr>
      <p:sp>
        <p:nvSpPr>
          <p:cNvPr id="193" name="Google Shape;193;p30"/>
          <p:cNvSpPr txBox="1">
            <a:spLocks noGrp="1"/>
          </p:cNvSpPr>
          <p:nvPr>
            <p:ph type="dt" idx="10"/>
          </p:nvPr>
        </p:nvSpPr>
        <p:spPr>
          <a:xfrm>
            <a:off x="838200" y="6356350"/>
            <a:ext cx="27432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4" name="Google Shape;194;p30"/>
          <p:cNvSpPr txBox="1">
            <a:spLocks noGrp="1"/>
          </p:cNvSpPr>
          <p:nvPr>
            <p:ph type="ftr" idx="11"/>
          </p:nvPr>
        </p:nvSpPr>
        <p:spPr>
          <a:xfrm>
            <a:off x="4038600" y="6356350"/>
            <a:ext cx="4114800" cy="3651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5" name="Google Shape;195;p3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96"/>
        <p:cNvGrpSpPr/>
        <p:nvPr/>
      </p:nvGrpSpPr>
      <p:grpSpPr>
        <a:xfrm>
          <a:off x="0" y="0"/>
          <a:ext cx="0" cy="0"/>
          <a:chOff x="0" y="0"/>
          <a:chExt cx="0" cy="0"/>
        </a:xfrm>
      </p:grpSpPr>
      <p:sp>
        <p:nvSpPr>
          <p:cNvPr id="197" name="Google Shape;197;p31"/>
          <p:cNvSpPr txBox="1">
            <a:spLocks noGrp="1"/>
          </p:cNvSpPr>
          <p:nvPr>
            <p:ph type="title"/>
          </p:nvPr>
        </p:nvSpPr>
        <p:spPr>
          <a:xfrm>
            <a:off x="839788" y="457200"/>
            <a:ext cx="3932100" cy="1600200"/>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98" name="Google Shape;198;p31"/>
          <p:cNvSpPr>
            <a:spLocks noGrp="1"/>
          </p:cNvSpPr>
          <p:nvPr>
            <p:ph type="pic" idx="2"/>
          </p:nvPr>
        </p:nvSpPr>
        <p:spPr>
          <a:xfrm>
            <a:off x="5183188" y="987425"/>
            <a:ext cx="6172200" cy="4873500"/>
          </a:xfrm>
          <a:prstGeom prst="rect">
            <a:avLst/>
          </a:prstGeom>
          <a:noFill/>
          <a:ln>
            <a:noFill/>
          </a:ln>
        </p:spPr>
        <p:txBody>
          <a:bodyPr spcFirstLastPara="1" wrap="square" lIns="91425" tIns="91425" rIns="91425" bIns="91425"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99" name="Google Shape;199;p31"/>
          <p:cNvSpPr txBox="1">
            <a:spLocks noGrp="1"/>
          </p:cNvSpPr>
          <p:nvPr>
            <p:ph type="body" idx="1"/>
          </p:nvPr>
        </p:nvSpPr>
        <p:spPr>
          <a:xfrm>
            <a:off x="839788" y="2057400"/>
            <a:ext cx="3932100" cy="381150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200" name="Google Shape;200;p31"/>
          <p:cNvSpPr txBox="1">
            <a:spLocks noGrp="1"/>
          </p:cNvSpPr>
          <p:nvPr>
            <p:ph type="dt" idx="10"/>
          </p:nvPr>
        </p:nvSpPr>
        <p:spPr>
          <a:xfrm>
            <a:off x="838200" y="6356350"/>
            <a:ext cx="27432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01" name="Google Shape;201;p31"/>
          <p:cNvSpPr txBox="1">
            <a:spLocks noGrp="1"/>
          </p:cNvSpPr>
          <p:nvPr>
            <p:ph type="ftr" idx="11"/>
          </p:nvPr>
        </p:nvSpPr>
        <p:spPr>
          <a:xfrm>
            <a:off x="4038600" y="6356350"/>
            <a:ext cx="4114800" cy="3651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02" name="Google Shape;202;p3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03"/>
        <p:cNvGrpSpPr/>
        <p:nvPr/>
      </p:nvGrpSpPr>
      <p:grpSpPr>
        <a:xfrm>
          <a:off x="0" y="0"/>
          <a:ext cx="0" cy="0"/>
          <a:chOff x="0" y="0"/>
          <a:chExt cx="0" cy="0"/>
        </a:xfrm>
      </p:grpSpPr>
      <p:sp>
        <p:nvSpPr>
          <p:cNvPr id="204" name="Google Shape;204;p32"/>
          <p:cNvSpPr txBox="1">
            <a:spLocks noGrp="1"/>
          </p:cNvSpPr>
          <p:nvPr>
            <p:ph type="title"/>
          </p:nvPr>
        </p:nvSpPr>
        <p:spPr>
          <a:xfrm>
            <a:off x="838200" y="365125"/>
            <a:ext cx="10515600" cy="13257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205" name="Google Shape;205;p32"/>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6" name="Google Shape;206;p32"/>
          <p:cNvSpPr txBox="1">
            <a:spLocks noGrp="1"/>
          </p:cNvSpPr>
          <p:nvPr>
            <p:ph type="dt" idx="10"/>
          </p:nvPr>
        </p:nvSpPr>
        <p:spPr>
          <a:xfrm>
            <a:off x="838200" y="6356350"/>
            <a:ext cx="27432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07" name="Google Shape;207;p32"/>
          <p:cNvSpPr txBox="1">
            <a:spLocks noGrp="1"/>
          </p:cNvSpPr>
          <p:nvPr>
            <p:ph type="ftr" idx="11"/>
          </p:nvPr>
        </p:nvSpPr>
        <p:spPr>
          <a:xfrm>
            <a:off x="4038600" y="6356350"/>
            <a:ext cx="4114800" cy="3651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08" name="Google Shape;208;p3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839788" y="365125"/>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9" name="Google Shape;29;p4"/>
          <p:cNvSpPr txBox="1">
            <a:spLocks noGrp="1"/>
          </p:cNvSpPr>
          <p:nvPr>
            <p:ph type="body" idx="1"/>
          </p:nvPr>
        </p:nvSpPr>
        <p:spPr>
          <a:xfrm>
            <a:off x="839788" y="1681163"/>
            <a:ext cx="5157787" cy="823912"/>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0" name="Google Shape;30;p4"/>
          <p:cNvSpPr txBox="1">
            <a:spLocks noGrp="1"/>
          </p:cNvSpPr>
          <p:nvPr>
            <p:ph type="body" idx="2"/>
          </p:nvPr>
        </p:nvSpPr>
        <p:spPr>
          <a:xfrm>
            <a:off x="839788" y="2505075"/>
            <a:ext cx="5157787" cy="368458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 name="Google Shape;31;p4"/>
          <p:cNvSpPr txBox="1">
            <a:spLocks noGrp="1"/>
          </p:cNvSpPr>
          <p:nvPr>
            <p:ph type="body" idx="3"/>
          </p:nvPr>
        </p:nvSpPr>
        <p:spPr>
          <a:xfrm>
            <a:off x="6172200" y="1681163"/>
            <a:ext cx="5183188" cy="823912"/>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2" name="Google Shape;32;p4"/>
          <p:cNvSpPr txBox="1">
            <a:spLocks noGrp="1"/>
          </p:cNvSpPr>
          <p:nvPr>
            <p:ph type="body" idx="4"/>
          </p:nvPr>
        </p:nvSpPr>
        <p:spPr>
          <a:xfrm>
            <a:off x="6172200" y="2505075"/>
            <a:ext cx="5183188" cy="368458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 name="Google Shape;33;p4"/>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4" name="Google Shape;34;p4"/>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5" name="Google Shape;35;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09"/>
        <p:cNvGrpSpPr/>
        <p:nvPr/>
      </p:nvGrpSpPr>
      <p:grpSpPr>
        <a:xfrm>
          <a:off x="0" y="0"/>
          <a:ext cx="0" cy="0"/>
          <a:chOff x="0" y="0"/>
          <a:chExt cx="0" cy="0"/>
        </a:xfrm>
      </p:grpSpPr>
      <p:sp>
        <p:nvSpPr>
          <p:cNvPr id="210" name="Google Shape;210;p33"/>
          <p:cNvSpPr txBox="1">
            <a:spLocks noGrp="1"/>
          </p:cNvSpPr>
          <p:nvPr>
            <p:ph type="title"/>
          </p:nvPr>
        </p:nvSpPr>
        <p:spPr>
          <a:xfrm rot="5400000">
            <a:off x="7133400" y="1956625"/>
            <a:ext cx="5811900" cy="26289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211" name="Google Shape;211;p33"/>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2" name="Google Shape;212;p33"/>
          <p:cNvSpPr txBox="1">
            <a:spLocks noGrp="1"/>
          </p:cNvSpPr>
          <p:nvPr>
            <p:ph type="dt" idx="10"/>
          </p:nvPr>
        </p:nvSpPr>
        <p:spPr>
          <a:xfrm>
            <a:off x="838200" y="6356350"/>
            <a:ext cx="27432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13" name="Google Shape;213;p33"/>
          <p:cNvSpPr txBox="1">
            <a:spLocks noGrp="1"/>
          </p:cNvSpPr>
          <p:nvPr>
            <p:ph type="ftr" idx="11"/>
          </p:nvPr>
        </p:nvSpPr>
        <p:spPr>
          <a:xfrm>
            <a:off x="4038600" y="6356350"/>
            <a:ext cx="4114800" cy="3651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14" name="Google Shape;214;p3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5"/>
          <p:cNvSpPr txBox="1">
            <a:spLocks noGrp="1"/>
          </p:cNvSpPr>
          <p:nvPr>
            <p:ph type="title"/>
          </p:nvPr>
        </p:nvSpPr>
        <p:spPr>
          <a:xfrm>
            <a:off x="831850" y="1709738"/>
            <a:ext cx="10515600" cy="2852737"/>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8" name="Google Shape;38;p5"/>
          <p:cNvSpPr txBox="1">
            <a:spLocks noGrp="1"/>
          </p:cNvSpPr>
          <p:nvPr>
            <p:ph type="body" idx="1"/>
          </p:nvPr>
        </p:nvSpPr>
        <p:spPr>
          <a:xfrm>
            <a:off x="831850" y="4589463"/>
            <a:ext cx="10515600" cy="1500187"/>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39" name="Google Shape;39;p5"/>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0" name="Google Shape;40;p5"/>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1" name="Google Shape;41;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2"/>
        <p:cNvGrpSpPr/>
        <p:nvPr/>
      </p:nvGrpSpPr>
      <p:grpSpPr>
        <a:xfrm>
          <a:off x="0" y="0"/>
          <a:ext cx="0" cy="0"/>
          <a:chOff x="0" y="0"/>
          <a:chExt cx="0" cy="0"/>
        </a:xfrm>
      </p:grpSpPr>
      <p:sp>
        <p:nvSpPr>
          <p:cNvPr id="43" name="Google Shape;43;p6"/>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4" name="Google Shape;44;p6"/>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5" name="Google Shape;45;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6"/>
        <p:cNvGrpSpPr/>
        <p:nvPr/>
      </p:nvGrpSpPr>
      <p:grpSpPr>
        <a:xfrm>
          <a:off x="0" y="0"/>
          <a:ext cx="0" cy="0"/>
          <a:chOff x="0" y="0"/>
          <a:chExt cx="0" cy="0"/>
        </a:xfrm>
      </p:grpSpPr>
      <p:sp>
        <p:nvSpPr>
          <p:cNvPr id="47" name="Google Shape;47;p7"/>
          <p:cNvSpPr txBox="1">
            <a:spLocks noGrp="1"/>
          </p:cNvSpPr>
          <p:nvPr>
            <p:ph type="title"/>
          </p:nvPr>
        </p:nvSpPr>
        <p:spPr>
          <a:xfrm>
            <a:off x="839788" y="457200"/>
            <a:ext cx="3932237" cy="1600200"/>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8" name="Google Shape;48;p7"/>
          <p:cNvSpPr>
            <a:spLocks noGrp="1"/>
          </p:cNvSpPr>
          <p:nvPr>
            <p:ph type="pic" idx="2"/>
          </p:nvPr>
        </p:nvSpPr>
        <p:spPr>
          <a:xfrm>
            <a:off x="5183188" y="987425"/>
            <a:ext cx="6172200" cy="4873625"/>
          </a:xfrm>
          <a:prstGeom prst="rect">
            <a:avLst/>
          </a:prstGeom>
          <a:noFill/>
          <a:ln>
            <a:noFill/>
          </a:ln>
        </p:spPr>
        <p:txBody>
          <a:bodyPr spcFirstLastPara="1" wrap="square" lIns="91425" tIns="91425" rIns="91425" bIns="91425"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9" name="Google Shape;49;p7"/>
          <p:cNvSpPr txBox="1">
            <a:spLocks noGrp="1"/>
          </p:cNvSpPr>
          <p:nvPr>
            <p:ph type="body" idx="1"/>
          </p:nvPr>
        </p:nvSpPr>
        <p:spPr>
          <a:xfrm>
            <a:off x="839788" y="2057400"/>
            <a:ext cx="3932237" cy="381158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50" name="Google Shape;50;p7"/>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1" name="Google Shape;51;p7"/>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2" name="Google Shape;52;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5" name="Google Shape;55;p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 name="Google Shape;56;p8"/>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7" name="Google Shape;57;p8"/>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8" name="Google Shape;58;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9"/>
        <p:cNvGrpSpPr/>
        <p:nvPr/>
      </p:nvGrpSpPr>
      <p:grpSpPr>
        <a:xfrm>
          <a:off x="0" y="0"/>
          <a:ext cx="0" cy="0"/>
          <a:chOff x="0" y="0"/>
          <a:chExt cx="0" cy="0"/>
        </a:xfrm>
      </p:grpSpPr>
      <p:sp>
        <p:nvSpPr>
          <p:cNvPr id="60" name="Google Shape;60;p9"/>
          <p:cNvSpPr txBox="1">
            <a:spLocks noGrp="1"/>
          </p:cNvSpPr>
          <p:nvPr>
            <p:ph type="title"/>
          </p:nvPr>
        </p:nvSpPr>
        <p:spPr>
          <a:xfrm rot="5400000">
            <a:off x="7133431" y="1956594"/>
            <a:ext cx="5811838" cy="26289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1" name="Google Shape;61;p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2" name="Google Shape;62;p9"/>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3" name="Google Shape;63;p9"/>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4" name="Google Shape;6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1"/>
        <p:cNvGrpSpPr/>
        <p:nvPr/>
      </p:nvGrpSpPr>
      <p:grpSpPr>
        <a:xfrm>
          <a:off x="0" y="0"/>
          <a:ext cx="0" cy="0"/>
          <a:chOff x="0" y="0"/>
          <a:chExt cx="0" cy="0"/>
        </a:xfrm>
      </p:grpSpPr>
      <p:sp>
        <p:nvSpPr>
          <p:cNvPr id="72" name="Google Shape;72;p11"/>
          <p:cNvSpPr txBox="1">
            <a:spLocks noGrp="1"/>
          </p:cNvSpPr>
          <p:nvPr>
            <p:ph type="title"/>
          </p:nvPr>
        </p:nvSpPr>
        <p:spPr>
          <a:xfrm>
            <a:off x="838200" y="365125"/>
            <a:ext cx="10515600" cy="13257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73" name="Google Shape;73;p11"/>
          <p:cNvSpPr txBox="1">
            <a:spLocks noGrp="1"/>
          </p:cNvSpPr>
          <p:nvPr>
            <p:ph type="body" idx="1"/>
          </p:nvPr>
        </p:nvSpPr>
        <p:spPr>
          <a:xfrm>
            <a:off x="838200" y="1825625"/>
            <a:ext cx="10515600" cy="43512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1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74" name="Google Shape;74;p11"/>
          <p:cNvSpPr txBox="1">
            <a:spLocks noGrp="1"/>
          </p:cNvSpPr>
          <p:nvPr>
            <p:ph type="dt" idx="10"/>
          </p:nvPr>
        </p:nvSpPr>
        <p:spPr>
          <a:xfrm>
            <a:off x="838200" y="6356350"/>
            <a:ext cx="27432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5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75" name="Google Shape;75;p11"/>
          <p:cNvSpPr txBox="1">
            <a:spLocks noGrp="1"/>
          </p:cNvSpPr>
          <p:nvPr>
            <p:ph type="ftr" idx="11"/>
          </p:nvPr>
        </p:nvSpPr>
        <p:spPr>
          <a:xfrm>
            <a:off x="4038600" y="6356350"/>
            <a:ext cx="41148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5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76" name="Google Shape;76;p1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38200" y="365125"/>
            <a:ext cx="10515600" cy="13257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67" name="Google Shape;67;p10"/>
          <p:cNvSpPr txBox="1">
            <a:spLocks noGrp="1"/>
          </p:cNvSpPr>
          <p:nvPr>
            <p:ph type="body" idx="1"/>
          </p:nvPr>
        </p:nvSpPr>
        <p:spPr>
          <a:xfrm>
            <a:off x="838200" y="1825625"/>
            <a:ext cx="10515600" cy="43512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1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dt" idx="10"/>
          </p:nvPr>
        </p:nvSpPr>
        <p:spPr>
          <a:xfrm>
            <a:off x="838200" y="6356350"/>
            <a:ext cx="27432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5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69" name="Google Shape;69;p10"/>
          <p:cNvSpPr txBox="1">
            <a:spLocks noGrp="1"/>
          </p:cNvSpPr>
          <p:nvPr>
            <p:ph type="ftr" idx="11"/>
          </p:nvPr>
        </p:nvSpPr>
        <p:spPr>
          <a:xfrm>
            <a:off x="4038600" y="6356350"/>
            <a:ext cx="41148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5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70" name="Google Shape;70;p1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0"/>
        <p:cNvGrpSpPr/>
        <p:nvPr/>
      </p:nvGrpSpPr>
      <p:grpSpPr>
        <a:xfrm>
          <a:off x="0" y="0"/>
          <a:ext cx="0" cy="0"/>
          <a:chOff x="0" y="0"/>
          <a:chExt cx="0" cy="0"/>
        </a:xfrm>
      </p:grpSpPr>
      <p:sp>
        <p:nvSpPr>
          <p:cNvPr id="141" name="Google Shape;141;p22"/>
          <p:cNvSpPr txBox="1">
            <a:spLocks noGrp="1"/>
          </p:cNvSpPr>
          <p:nvPr>
            <p:ph type="title"/>
          </p:nvPr>
        </p:nvSpPr>
        <p:spPr>
          <a:xfrm>
            <a:off x="838200" y="365125"/>
            <a:ext cx="10515600" cy="13257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42" name="Google Shape;142;p22"/>
          <p:cNvSpPr txBox="1">
            <a:spLocks noGrp="1"/>
          </p:cNvSpPr>
          <p:nvPr>
            <p:ph type="body" idx="1"/>
          </p:nvPr>
        </p:nvSpPr>
        <p:spPr>
          <a:xfrm>
            <a:off x="838200" y="1825625"/>
            <a:ext cx="10515600" cy="43512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3" name="Google Shape;143;p22"/>
          <p:cNvSpPr txBox="1">
            <a:spLocks noGrp="1"/>
          </p:cNvSpPr>
          <p:nvPr>
            <p:ph type="dt" idx="10"/>
          </p:nvPr>
        </p:nvSpPr>
        <p:spPr>
          <a:xfrm>
            <a:off x="838200" y="6356350"/>
            <a:ext cx="27432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4" name="Google Shape;144;p22"/>
          <p:cNvSpPr txBox="1">
            <a:spLocks noGrp="1"/>
          </p:cNvSpPr>
          <p:nvPr>
            <p:ph type="ftr" idx="11"/>
          </p:nvPr>
        </p:nvSpPr>
        <p:spPr>
          <a:xfrm>
            <a:off x="4038600" y="6356350"/>
            <a:ext cx="4114800" cy="3651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5" name="Google Shape;145;p2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22.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hyperlink" Target="https://www.teachingchannel.org/videos/crosscutting-concepts-achieve"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jp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0.xml"/><Relationship Id="rId1" Type="http://schemas.openxmlformats.org/officeDocument/2006/relationships/slideLayout" Target="../slideLayouts/slideLayout9.xml"/><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4.xml"/><Relationship Id="rId1" Type="http://schemas.openxmlformats.org/officeDocument/2006/relationships/slideLayout" Target="../slideLayouts/slideLayout23.xml"/><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23.xml"/><Relationship Id="rId4" Type="http://schemas.openxmlformats.org/officeDocument/2006/relationships/image" Target="../media/image1.jpg"/></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23.xml"/><Relationship Id="rId4" Type="http://schemas.openxmlformats.org/officeDocument/2006/relationships/image" Target="../media/image1.jpg"/></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23.xml"/><Relationship Id="rId4" Type="http://schemas.openxmlformats.org/officeDocument/2006/relationships/image" Target="../media/image1.jpg"/></Relationships>
</file>

<file path=ppt/slides/_rels/slide3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jpg"/></Relationships>
</file>

<file path=ppt/slides/_rels/slide40.xml.rels><?xml version="1.0" encoding="UTF-8" standalone="yes"?>
<Relationships xmlns="http://schemas.openxmlformats.org/package/2006/relationships"><Relationship Id="rId3" Type="http://schemas.openxmlformats.org/officeDocument/2006/relationships/hyperlink" Target="mailto:MEL2institutes@gmail.com" TargetMode="External"/><Relationship Id="rId7" Type="http://schemas.openxmlformats.org/officeDocument/2006/relationships/image" Target="../media/image1.jp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hyperlink" Target="https://serc.carleton.edu/mel/prof_dev/webinar_2.html" TargetMode="External"/><Relationship Id="rId5" Type="http://schemas.openxmlformats.org/officeDocument/2006/relationships/hyperlink" Target="https://serc.carleton.edu/mel/index.html" TargetMode="External"/><Relationship Id="rId4" Type="http://schemas.openxmlformats.org/officeDocument/2006/relationships/hyperlink" Target="https://www.surveymonkey.com/r/19_MEL_2" TargetMode="External"/></Relationships>
</file>

<file path=ppt/slides/_rels/slide4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jpg"/><Relationship Id="rId7"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1.jp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0" name="Google Shape;220;p34"/>
          <p:cNvPicPr preferRelativeResize="0"/>
          <p:nvPr/>
        </p:nvPicPr>
        <p:blipFill rotWithShape="1">
          <a:blip r:embed="rId3">
            <a:alphaModFix/>
          </a:blip>
          <a:srcRect/>
          <a:stretch/>
        </p:blipFill>
        <p:spPr>
          <a:xfrm>
            <a:off x="9524075" y="5461710"/>
            <a:ext cx="2126169" cy="943565"/>
          </a:xfrm>
          <a:prstGeom prst="rect">
            <a:avLst/>
          </a:prstGeom>
          <a:noFill/>
          <a:ln>
            <a:noFill/>
          </a:ln>
        </p:spPr>
      </p:pic>
      <p:sp>
        <p:nvSpPr>
          <p:cNvPr id="221" name="Google Shape;221;p34"/>
          <p:cNvSpPr txBox="1">
            <a:spLocks noGrp="1"/>
          </p:cNvSpPr>
          <p:nvPr>
            <p:ph type="title"/>
          </p:nvPr>
        </p:nvSpPr>
        <p:spPr>
          <a:xfrm>
            <a:off x="781038" y="245150"/>
            <a:ext cx="10515600" cy="1325700"/>
          </a:xfrm>
          <a:prstGeom prst="rect">
            <a:avLst/>
          </a:prstGeom>
          <a:solidFill>
            <a:srgbClr val="74B4E2"/>
          </a:solid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a:latin typeface="Trebuchet MS"/>
                <a:ea typeface="Trebuchet MS"/>
                <a:cs typeface="Trebuchet MS"/>
                <a:sym typeface="Trebuchet MS"/>
              </a:rPr>
              <a:t>Webinar Participation</a:t>
            </a:r>
            <a:endParaRPr sz="4400" i="0" u="none" strike="noStrike" cap="none">
              <a:solidFill>
                <a:schemeClr val="dk1"/>
              </a:solidFill>
              <a:latin typeface="Trebuchet MS"/>
              <a:ea typeface="Trebuchet MS"/>
              <a:cs typeface="Trebuchet MS"/>
              <a:sym typeface="Trebuchet MS"/>
            </a:endParaRPr>
          </a:p>
        </p:txBody>
      </p:sp>
      <p:pic>
        <p:nvPicPr>
          <p:cNvPr id="222" name="Google Shape;222;p34"/>
          <p:cNvPicPr preferRelativeResize="0"/>
          <p:nvPr/>
        </p:nvPicPr>
        <p:blipFill>
          <a:blip r:embed="rId4">
            <a:alphaModFix/>
          </a:blip>
          <a:stretch>
            <a:fillRect/>
          </a:stretch>
        </p:blipFill>
        <p:spPr>
          <a:xfrm>
            <a:off x="152413" y="2742450"/>
            <a:ext cx="11572875" cy="485775"/>
          </a:xfrm>
          <a:prstGeom prst="rect">
            <a:avLst/>
          </a:prstGeom>
          <a:noFill/>
          <a:ln>
            <a:noFill/>
          </a:ln>
        </p:spPr>
      </p:pic>
      <p:sp>
        <p:nvSpPr>
          <p:cNvPr id="223" name="Google Shape;223;p34"/>
          <p:cNvSpPr txBox="1"/>
          <p:nvPr/>
        </p:nvSpPr>
        <p:spPr>
          <a:xfrm>
            <a:off x="1357975" y="4399825"/>
            <a:ext cx="1669500" cy="1219800"/>
          </a:xfrm>
          <a:prstGeom prst="rect">
            <a:avLst/>
          </a:prstGeom>
          <a:noFill/>
          <a:ln w="38100" cap="flat" cmpd="sng">
            <a:solidFill>
              <a:srgbClr val="0B5394"/>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Trebuchet MS"/>
                <a:ea typeface="Trebuchet MS"/>
                <a:cs typeface="Trebuchet MS"/>
                <a:sym typeface="Trebuchet MS"/>
              </a:rPr>
              <a:t>Please leave your </a:t>
            </a:r>
            <a:r>
              <a:rPr lang="en-US" b="1">
                <a:latin typeface="Trebuchet MS"/>
                <a:ea typeface="Trebuchet MS"/>
                <a:cs typeface="Trebuchet MS"/>
                <a:sym typeface="Trebuchet MS"/>
              </a:rPr>
              <a:t>audio muted</a:t>
            </a:r>
            <a:r>
              <a:rPr lang="en-US">
                <a:latin typeface="Trebuchet MS"/>
                <a:ea typeface="Trebuchet MS"/>
                <a:cs typeface="Trebuchet MS"/>
                <a:sym typeface="Trebuchet MS"/>
              </a:rPr>
              <a:t> and </a:t>
            </a:r>
            <a:r>
              <a:rPr lang="en-US" b="1">
                <a:latin typeface="Trebuchet MS"/>
                <a:ea typeface="Trebuchet MS"/>
                <a:cs typeface="Trebuchet MS"/>
                <a:sym typeface="Trebuchet MS"/>
              </a:rPr>
              <a:t>video off </a:t>
            </a:r>
            <a:r>
              <a:rPr lang="en-US">
                <a:latin typeface="Trebuchet MS"/>
                <a:ea typeface="Trebuchet MS"/>
                <a:cs typeface="Trebuchet MS"/>
                <a:sym typeface="Trebuchet MS"/>
              </a:rPr>
              <a:t>(both indicated by a red slash) </a:t>
            </a:r>
            <a:endParaRPr>
              <a:latin typeface="Trebuchet MS"/>
              <a:ea typeface="Trebuchet MS"/>
              <a:cs typeface="Trebuchet MS"/>
              <a:sym typeface="Trebuchet MS"/>
            </a:endParaRPr>
          </a:p>
        </p:txBody>
      </p:sp>
      <p:sp>
        <p:nvSpPr>
          <p:cNvPr id="224" name="Google Shape;224;p34"/>
          <p:cNvSpPr txBox="1"/>
          <p:nvPr/>
        </p:nvSpPr>
        <p:spPr>
          <a:xfrm>
            <a:off x="5673075" y="4565375"/>
            <a:ext cx="3049200" cy="762000"/>
          </a:xfrm>
          <a:prstGeom prst="rect">
            <a:avLst/>
          </a:prstGeom>
          <a:noFill/>
          <a:ln w="38100" cap="flat" cmpd="sng">
            <a:solidFill>
              <a:srgbClr val="0B5394"/>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Trebuchet MS"/>
                <a:ea typeface="Trebuchet MS"/>
                <a:cs typeface="Trebuchet MS"/>
                <a:sym typeface="Trebuchet MS"/>
              </a:rPr>
              <a:t>Click to open the Chat. This will allow you to participate in a discussion with all attendees. </a:t>
            </a:r>
            <a:endParaRPr>
              <a:latin typeface="Trebuchet MS"/>
              <a:ea typeface="Trebuchet MS"/>
              <a:cs typeface="Trebuchet MS"/>
              <a:sym typeface="Trebuchet MS"/>
            </a:endParaRPr>
          </a:p>
        </p:txBody>
      </p:sp>
      <p:cxnSp>
        <p:nvCxnSpPr>
          <p:cNvPr id="225" name="Google Shape;225;p34"/>
          <p:cNvCxnSpPr/>
          <p:nvPr/>
        </p:nvCxnSpPr>
        <p:spPr>
          <a:xfrm rot="10800000">
            <a:off x="536438" y="3202475"/>
            <a:ext cx="1010100" cy="1151400"/>
          </a:xfrm>
          <a:prstGeom prst="straightConnector1">
            <a:avLst/>
          </a:prstGeom>
          <a:noFill/>
          <a:ln w="38100" cap="flat" cmpd="sng">
            <a:solidFill>
              <a:srgbClr val="0B5394"/>
            </a:solidFill>
            <a:prstDash val="solid"/>
            <a:round/>
            <a:headEnd type="none" w="med" len="med"/>
            <a:tailEnd type="triangle" w="med" len="med"/>
          </a:ln>
        </p:spPr>
      </p:cxnSp>
      <p:cxnSp>
        <p:nvCxnSpPr>
          <p:cNvPr id="226" name="Google Shape;226;p34"/>
          <p:cNvCxnSpPr>
            <a:stCxn id="224" idx="0"/>
          </p:cNvCxnSpPr>
          <p:nvPr/>
        </p:nvCxnSpPr>
        <p:spPr>
          <a:xfrm rot="10800000" flipH="1">
            <a:off x="7197675" y="3236075"/>
            <a:ext cx="79500" cy="1329300"/>
          </a:xfrm>
          <a:prstGeom prst="straightConnector1">
            <a:avLst/>
          </a:prstGeom>
          <a:noFill/>
          <a:ln w="38100" cap="flat" cmpd="sng">
            <a:solidFill>
              <a:srgbClr val="0B5394"/>
            </a:solidFill>
            <a:prstDash val="solid"/>
            <a:round/>
            <a:headEnd type="none" w="med" len="med"/>
            <a:tailEnd type="triangle" w="med" len="med"/>
          </a:ln>
        </p:spPr>
      </p:cxnSp>
      <p:sp>
        <p:nvSpPr>
          <p:cNvPr id="227" name="Google Shape;227;p34"/>
          <p:cNvSpPr txBox="1"/>
          <p:nvPr/>
        </p:nvSpPr>
        <p:spPr>
          <a:xfrm>
            <a:off x="846050" y="1861125"/>
            <a:ext cx="10185600" cy="589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latin typeface="Trebuchet MS"/>
                <a:ea typeface="Trebuchet MS"/>
                <a:cs typeface="Trebuchet MS"/>
                <a:sym typeface="Trebuchet MS"/>
              </a:rPr>
              <a:t>As you enter, please review the Zoom controls below. Leave your audio and video off, unless prompted by a host.  </a:t>
            </a:r>
            <a:endParaRPr>
              <a:latin typeface="Trebuchet MS"/>
              <a:ea typeface="Trebuchet MS"/>
              <a:cs typeface="Trebuchet MS"/>
              <a:sym typeface="Trebuchet MS"/>
            </a:endParaRPr>
          </a:p>
          <a:p>
            <a:pPr marL="0" lvl="0" indent="0" algn="ctr" rtl="0">
              <a:spcBef>
                <a:spcPts val="0"/>
              </a:spcBef>
              <a:spcAft>
                <a:spcPts val="0"/>
              </a:spcAft>
              <a:buNone/>
            </a:pPr>
            <a:r>
              <a:rPr lang="en-US" u="sng">
                <a:latin typeface="Trebuchet MS"/>
                <a:ea typeface="Trebuchet MS"/>
                <a:cs typeface="Trebuchet MS"/>
                <a:sym typeface="Trebuchet MS"/>
              </a:rPr>
              <a:t>Chat:</a:t>
            </a:r>
            <a:r>
              <a:rPr lang="en-US">
                <a:latin typeface="Trebuchet MS"/>
                <a:ea typeface="Trebuchet MS"/>
                <a:cs typeface="Trebuchet MS"/>
                <a:sym typeface="Trebuchet MS"/>
              </a:rPr>
              <a:t> brief questions about technical issues. </a:t>
            </a:r>
            <a:r>
              <a:rPr lang="en-US" u="sng">
                <a:latin typeface="Trebuchet MS"/>
                <a:ea typeface="Trebuchet MS"/>
                <a:cs typeface="Trebuchet MS"/>
                <a:sym typeface="Trebuchet MS"/>
              </a:rPr>
              <a:t>Q &amp; A:</a:t>
            </a:r>
            <a:r>
              <a:rPr lang="en-US">
                <a:latin typeface="Trebuchet MS"/>
                <a:ea typeface="Trebuchet MS"/>
                <a:cs typeface="Trebuchet MS"/>
                <a:sym typeface="Trebuchet MS"/>
              </a:rPr>
              <a:t> used to hold a discussion among all participants. </a:t>
            </a:r>
            <a:endParaRPr>
              <a:latin typeface="Trebuchet MS"/>
              <a:ea typeface="Trebuchet MS"/>
              <a:cs typeface="Trebuchet MS"/>
              <a:sym typeface="Trebuchet MS"/>
            </a:endParaRPr>
          </a:p>
        </p:txBody>
      </p:sp>
      <p:cxnSp>
        <p:nvCxnSpPr>
          <p:cNvPr id="228" name="Google Shape;228;p34"/>
          <p:cNvCxnSpPr/>
          <p:nvPr/>
        </p:nvCxnSpPr>
        <p:spPr>
          <a:xfrm rot="10800000">
            <a:off x="1357975" y="3116988"/>
            <a:ext cx="483600" cy="1251300"/>
          </a:xfrm>
          <a:prstGeom prst="straightConnector1">
            <a:avLst/>
          </a:prstGeom>
          <a:noFill/>
          <a:ln w="38100" cap="flat" cmpd="sng">
            <a:solidFill>
              <a:srgbClr val="0B5394"/>
            </a:solidFill>
            <a:prstDash val="solid"/>
            <a:round/>
            <a:headEnd type="none" w="med" len="med"/>
            <a:tailEnd type="triangle" w="med" len="med"/>
          </a:ln>
        </p:spPr>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43"/>
          <p:cNvSpPr txBox="1">
            <a:spLocks noGrp="1"/>
          </p:cNvSpPr>
          <p:nvPr>
            <p:ph type="body" idx="1"/>
          </p:nvPr>
        </p:nvSpPr>
        <p:spPr>
          <a:xfrm>
            <a:off x="838200" y="1825625"/>
            <a:ext cx="10515600" cy="4351200"/>
          </a:xfrm>
          <a:prstGeom prst="rect">
            <a:avLst/>
          </a:prstGeom>
          <a:noFill/>
          <a:ln>
            <a:noFill/>
          </a:ln>
        </p:spPr>
        <p:txBody>
          <a:bodyPr spcFirstLastPara="1" wrap="square" lIns="91425" tIns="91425" rIns="91425" bIns="91425" anchor="t" anchorCtr="0">
            <a:noAutofit/>
          </a:bodyPr>
          <a:lstStyle/>
          <a:p>
            <a:pPr marL="457200" marR="0" lvl="0" indent="-406400" algn="l" rtl="0">
              <a:lnSpc>
                <a:spcPct val="90000"/>
              </a:lnSpc>
              <a:spcBef>
                <a:spcPts val="0"/>
              </a:spcBef>
              <a:spcAft>
                <a:spcPts val="0"/>
              </a:spcAft>
              <a:buClr>
                <a:srgbClr val="B7B7B7"/>
              </a:buClr>
              <a:buSzPts val="2800"/>
              <a:buFont typeface="Trebuchet MS"/>
              <a:buChar char="•"/>
            </a:pPr>
            <a:r>
              <a:rPr lang="en-US">
                <a:solidFill>
                  <a:srgbClr val="B7B7B7"/>
                </a:solidFill>
                <a:latin typeface="Trebuchet MS"/>
                <a:ea typeface="Trebuchet MS"/>
                <a:cs typeface="Trebuchet MS"/>
                <a:sym typeface="Trebuchet MS"/>
              </a:rPr>
              <a:t>Review S&amp;EP in MEL Diagrams</a:t>
            </a:r>
            <a:endParaRPr>
              <a:solidFill>
                <a:srgbClr val="B7B7B7"/>
              </a:solidFill>
              <a:latin typeface="Trebuchet MS"/>
              <a:ea typeface="Trebuchet MS"/>
              <a:cs typeface="Trebuchet MS"/>
              <a:sym typeface="Trebuchet MS"/>
            </a:endParaRPr>
          </a:p>
          <a:p>
            <a:pPr marL="457200" marR="0" lvl="0" indent="-406400" algn="l" rtl="0">
              <a:lnSpc>
                <a:spcPct val="90000"/>
              </a:lnSpc>
              <a:spcBef>
                <a:spcPts val="0"/>
              </a:spcBef>
              <a:spcAft>
                <a:spcPts val="0"/>
              </a:spcAft>
              <a:buClr>
                <a:srgbClr val="000000"/>
              </a:buClr>
              <a:buSzPts val="2800"/>
              <a:buFont typeface="Trebuchet MS"/>
              <a:buChar char="•"/>
            </a:pPr>
            <a:r>
              <a:rPr lang="en-US">
                <a:solidFill>
                  <a:srgbClr val="000000"/>
                </a:solidFill>
                <a:latin typeface="Trebuchet MS"/>
                <a:ea typeface="Trebuchet MS"/>
                <a:cs typeface="Trebuchet MS"/>
                <a:sym typeface="Trebuchet MS"/>
              </a:rPr>
              <a:t>Introduction to Crosscutting Concepts</a:t>
            </a:r>
            <a:endParaRPr>
              <a:solidFill>
                <a:srgbClr val="000000"/>
              </a:solidFill>
              <a:latin typeface="Trebuchet MS"/>
              <a:ea typeface="Trebuchet MS"/>
              <a:cs typeface="Trebuchet MS"/>
              <a:sym typeface="Trebuchet MS"/>
            </a:endParaRPr>
          </a:p>
          <a:p>
            <a:pPr marL="457200" marR="0" lvl="0" indent="-406400" algn="l" rtl="0">
              <a:lnSpc>
                <a:spcPct val="90000"/>
              </a:lnSpc>
              <a:spcBef>
                <a:spcPts val="0"/>
              </a:spcBef>
              <a:spcAft>
                <a:spcPts val="0"/>
              </a:spcAft>
              <a:buClr>
                <a:srgbClr val="B7B7B7"/>
              </a:buClr>
              <a:buSzPts val="2800"/>
              <a:buFont typeface="Trebuchet MS"/>
              <a:buChar char="•"/>
            </a:pPr>
            <a:r>
              <a:rPr lang="en-US">
                <a:solidFill>
                  <a:srgbClr val="B7B7B7"/>
                </a:solidFill>
                <a:latin typeface="Trebuchet MS"/>
                <a:ea typeface="Trebuchet MS"/>
                <a:cs typeface="Trebuchet MS"/>
                <a:sym typeface="Trebuchet MS"/>
              </a:rPr>
              <a:t>Crosscutting concepts and the MEL Project</a:t>
            </a:r>
            <a:endParaRPr>
              <a:solidFill>
                <a:srgbClr val="B7B7B7"/>
              </a:solidFill>
              <a:latin typeface="Trebuchet MS"/>
              <a:ea typeface="Trebuchet MS"/>
              <a:cs typeface="Trebuchet MS"/>
              <a:sym typeface="Trebuchet MS"/>
            </a:endParaRPr>
          </a:p>
          <a:p>
            <a:pPr marL="457200" marR="0" lvl="0" indent="-406400" algn="l" rtl="0">
              <a:lnSpc>
                <a:spcPct val="90000"/>
              </a:lnSpc>
              <a:spcBef>
                <a:spcPts val="0"/>
              </a:spcBef>
              <a:spcAft>
                <a:spcPts val="0"/>
              </a:spcAft>
              <a:buClr>
                <a:srgbClr val="B7B7B7"/>
              </a:buClr>
              <a:buSzPts val="2800"/>
              <a:buFont typeface="Trebuchet MS"/>
              <a:buChar char="•"/>
            </a:pPr>
            <a:r>
              <a:rPr lang="en-US">
                <a:solidFill>
                  <a:srgbClr val="B7B7B7"/>
                </a:solidFill>
                <a:latin typeface="Trebuchet MS"/>
                <a:ea typeface="Trebuchet MS"/>
                <a:cs typeface="Trebuchet MS"/>
                <a:sym typeface="Trebuchet MS"/>
              </a:rPr>
              <a:t>Evidence of Crosscutting Concepts - Student Explanatory Task</a:t>
            </a:r>
            <a:endParaRPr>
              <a:solidFill>
                <a:srgbClr val="B7B7B7"/>
              </a:solidFill>
              <a:latin typeface="Trebuchet MS"/>
              <a:ea typeface="Trebuchet MS"/>
              <a:cs typeface="Trebuchet MS"/>
              <a:sym typeface="Trebuchet MS"/>
            </a:endParaRPr>
          </a:p>
          <a:p>
            <a:pPr marL="457200" marR="0" lvl="0" indent="-406400" algn="l" rtl="0">
              <a:lnSpc>
                <a:spcPct val="90000"/>
              </a:lnSpc>
              <a:spcBef>
                <a:spcPts val="0"/>
              </a:spcBef>
              <a:spcAft>
                <a:spcPts val="0"/>
              </a:spcAft>
              <a:buClr>
                <a:srgbClr val="B7B7B7"/>
              </a:buClr>
              <a:buSzPts val="2800"/>
              <a:buFont typeface="Trebuchet MS"/>
              <a:buChar char="•"/>
            </a:pPr>
            <a:r>
              <a:rPr lang="en-US">
                <a:solidFill>
                  <a:srgbClr val="B7B7B7"/>
                </a:solidFill>
                <a:latin typeface="Trebuchet MS"/>
                <a:ea typeface="Trebuchet MS"/>
                <a:cs typeface="Trebuchet MS"/>
                <a:sym typeface="Trebuchet MS"/>
              </a:rPr>
              <a:t>What is a MEL Diagram?</a:t>
            </a:r>
            <a:endParaRPr>
              <a:solidFill>
                <a:srgbClr val="B7B7B7"/>
              </a:solidFill>
              <a:latin typeface="Trebuchet MS"/>
              <a:ea typeface="Trebuchet MS"/>
              <a:cs typeface="Trebuchet MS"/>
              <a:sym typeface="Trebuchet MS"/>
            </a:endParaRPr>
          </a:p>
          <a:p>
            <a:pPr marL="457200" marR="0" lvl="0" indent="-406400" algn="l" rtl="0">
              <a:lnSpc>
                <a:spcPct val="90000"/>
              </a:lnSpc>
              <a:spcBef>
                <a:spcPts val="0"/>
              </a:spcBef>
              <a:spcAft>
                <a:spcPts val="0"/>
              </a:spcAft>
              <a:buClr>
                <a:srgbClr val="B7B7B7"/>
              </a:buClr>
              <a:buSzPts val="2800"/>
              <a:buFont typeface="Trebuchet MS"/>
              <a:buChar char="•"/>
            </a:pPr>
            <a:r>
              <a:rPr lang="en-US">
                <a:solidFill>
                  <a:srgbClr val="B7B7B7"/>
                </a:solidFill>
                <a:latin typeface="Trebuchet MS"/>
                <a:ea typeface="Trebuchet MS"/>
                <a:cs typeface="Trebuchet MS"/>
                <a:sym typeface="Trebuchet MS"/>
              </a:rPr>
              <a:t>Next Steps</a:t>
            </a:r>
            <a:endParaRPr>
              <a:solidFill>
                <a:srgbClr val="B7B7B7"/>
              </a:solidFill>
              <a:latin typeface="Trebuchet MS"/>
              <a:ea typeface="Trebuchet MS"/>
              <a:cs typeface="Trebuchet MS"/>
              <a:sym typeface="Trebuchet MS"/>
            </a:endParaRPr>
          </a:p>
        </p:txBody>
      </p:sp>
      <p:sp>
        <p:nvSpPr>
          <p:cNvPr id="323" name="Google Shape;323;p43"/>
          <p:cNvSpPr txBox="1">
            <a:spLocks noGrp="1"/>
          </p:cNvSpPr>
          <p:nvPr>
            <p:ph type="title"/>
          </p:nvPr>
        </p:nvSpPr>
        <p:spPr>
          <a:xfrm>
            <a:off x="838188" y="445100"/>
            <a:ext cx="10515600" cy="1325700"/>
          </a:xfrm>
          <a:prstGeom prst="rect">
            <a:avLst/>
          </a:prstGeom>
          <a:solidFill>
            <a:srgbClr val="74B4E2"/>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100"/>
              <a:buFont typeface="Arial"/>
              <a:buNone/>
            </a:pPr>
            <a:r>
              <a:rPr lang="en-US" sz="4400" b="0" i="0" u="none" strike="noStrike" cap="none">
                <a:solidFill>
                  <a:schemeClr val="dk1"/>
                </a:solidFill>
                <a:latin typeface="Calibri"/>
                <a:ea typeface="Calibri"/>
                <a:cs typeface="Calibri"/>
                <a:sym typeface="Calibri"/>
              </a:rPr>
              <a:t>Webinar Outline</a:t>
            </a:r>
            <a:endParaRPr sz="4400" b="0" i="0" u="none" strike="noStrike" cap="none">
              <a:solidFill>
                <a:schemeClr val="dk1"/>
              </a:solidFill>
              <a:latin typeface="Trebuchet MS"/>
              <a:ea typeface="Trebuchet MS"/>
              <a:cs typeface="Trebuchet MS"/>
              <a:sym typeface="Trebuchet MS"/>
            </a:endParaRPr>
          </a:p>
        </p:txBody>
      </p:sp>
      <p:pic>
        <p:nvPicPr>
          <p:cNvPr id="324" name="Google Shape;324;p43"/>
          <p:cNvPicPr preferRelativeResize="0"/>
          <p:nvPr/>
        </p:nvPicPr>
        <p:blipFill rotWithShape="1">
          <a:blip r:embed="rId3">
            <a:alphaModFix/>
          </a:blip>
          <a:srcRect/>
          <a:stretch/>
        </p:blipFill>
        <p:spPr>
          <a:xfrm>
            <a:off x="0" y="5914435"/>
            <a:ext cx="2126169" cy="94356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44"/>
          <p:cNvSpPr txBox="1">
            <a:spLocks noGrp="1"/>
          </p:cNvSpPr>
          <p:nvPr>
            <p:ph type="title"/>
          </p:nvPr>
        </p:nvSpPr>
        <p:spPr>
          <a:xfrm>
            <a:off x="556025" y="341950"/>
            <a:ext cx="10696500" cy="1325700"/>
          </a:xfrm>
          <a:prstGeom prst="rect">
            <a:avLst/>
          </a:prstGeom>
          <a:solidFill>
            <a:srgbClr val="74B4E2"/>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200"/>
              <a:buFont typeface="Trebuchet MS"/>
              <a:buNone/>
            </a:pPr>
            <a:r>
              <a:rPr lang="en-US"/>
              <a:t>Review of 3-Dimensional Learning:</a:t>
            </a:r>
            <a:endParaRPr/>
          </a:p>
          <a:p>
            <a:pPr marL="0" marR="0" lvl="0" indent="0" algn="l" rtl="0">
              <a:lnSpc>
                <a:spcPct val="90000"/>
              </a:lnSpc>
              <a:spcBef>
                <a:spcPts val="0"/>
              </a:spcBef>
              <a:spcAft>
                <a:spcPts val="0"/>
              </a:spcAft>
              <a:buClr>
                <a:schemeClr val="dk1"/>
              </a:buClr>
              <a:buSzPts val="3200"/>
              <a:buFont typeface="Trebuchet MS"/>
              <a:buNone/>
            </a:pPr>
            <a:r>
              <a:rPr lang="en-US"/>
              <a:t>The Basis of NGSS and GSES </a:t>
            </a:r>
            <a:endParaRPr sz="4400" b="0" i="0" u="none" strike="noStrike" cap="none">
              <a:solidFill>
                <a:schemeClr val="dk1"/>
              </a:solidFill>
              <a:latin typeface="Calibri"/>
              <a:ea typeface="Calibri"/>
              <a:cs typeface="Calibri"/>
              <a:sym typeface="Calibri"/>
            </a:endParaRPr>
          </a:p>
        </p:txBody>
      </p:sp>
      <p:sp>
        <p:nvSpPr>
          <p:cNvPr id="331" name="Google Shape;331;p44"/>
          <p:cNvSpPr txBox="1">
            <a:spLocks noGrp="1"/>
          </p:cNvSpPr>
          <p:nvPr>
            <p:ph type="body" idx="1"/>
          </p:nvPr>
        </p:nvSpPr>
        <p:spPr>
          <a:xfrm>
            <a:off x="6116600" y="1825625"/>
            <a:ext cx="5237400" cy="4657200"/>
          </a:xfrm>
          <a:prstGeom prst="rect">
            <a:avLst/>
          </a:prstGeom>
          <a:noFill/>
          <a:ln w="9525" cap="flat" cmpd="sng">
            <a:solidFill>
              <a:srgbClr val="0058C3"/>
            </a:solidFill>
            <a:prstDash val="solid"/>
            <a:round/>
            <a:headEnd type="none" w="sm" len="sm"/>
            <a:tailEnd type="none" w="sm" len="sm"/>
          </a:ln>
        </p:spPr>
        <p:txBody>
          <a:bodyPr spcFirstLastPara="1" wrap="square" lIns="91425" tIns="45700" rIns="91425" bIns="45700" anchor="t" anchorCtr="0">
            <a:noAutofit/>
          </a:bodyPr>
          <a:lstStyle/>
          <a:p>
            <a:pPr marL="457200" lvl="0" indent="-419100" algn="l" rtl="0">
              <a:spcBef>
                <a:spcPts val="0"/>
              </a:spcBef>
              <a:spcAft>
                <a:spcPts val="0"/>
              </a:spcAft>
              <a:buSzPts val="3000"/>
              <a:buFont typeface="Trebuchet MS"/>
              <a:buChar char="•"/>
            </a:pPr>
            <a:r>
              <a:rPr lang="en-US" sz="3000" b="1">
                <a:latin typeface="Trebuchet MS"/>
                <a:ea typeface="Trebuchet MS"/>
                <a:cs typeface="Trebuchet MS"/>
                <a:sym typeface="Trebuchet MS"/>
              </a:rPr>
              <a:t>Core concepts (DCIs): </a:t>
            </a:r>
            <a:r>
              <a:rPr lang="en-US" sz="3000">
                <a:latin typeface="Trebuchet MS"/>
                <a:ea typeface="Trebuchet MS"/>
                <a:cs typeface="Trebuchet MS"/>
                <a:sym typeface="Trebuchet MS"/>
              </a:rPr>
              <a:t> content students learn</a:t>
            </a:r>
            <a:endParaRPr sz="3000">
              <a:latin typeface="Trebuchet MS"/>
              <a:ea typeface="Trebuchet MS"/>
              <a:cs typeface="Trebuchet MS"/>
              <a:sym typeface="Trebuchet MS"/>
            </a:endParaRPr>
          </a:p>
          <a:p>
            <a:pPr marL="457200" lvl="0" indent="-419100" algn="l" rtl="0">
              <a:spcBef>
                <a:spcPts val="0"/>
              </a:spcBef>
              <a:spcAft>
                <a:spcPts val="0"/>
              </a:spcAft>
              <a:buSzPts val="3000"/>
              <a:buFont typeface="Trebuchet MS"/>
              <a:buChar char="•"/>
            </a:pPr>
            <a:r>
              <a:rPr lang="en-US" sz="3000" b="1">
                <a:latin typeface="Trebuchet MS"/>
                <a:ea typeface="Trebuchet MS"/>
                <a:cs typeface="Trebuchet MS"/>
                <a:sym typeface="Trebuchet MS"/>
              </a:rPr>
              <a:t>Crosscutting concepts:</a:t>
            </a:r>
            <a:r>
              <a:rPr lang="en-US" sz="3000">
                <a:latin typeface="Trebuchet MS"/>
                <a:ea typeface="Trebuchet MS"/>
                <a:cs typeface="Trebuchet MS"/>
                <a:sym typeface="Trebuchet MS"/>
              </a:rPr>
              <a:t>  Concepts that link domains of science; Conceptual tools that help students organize learning</a:t>
            </a:r>
            <a:endParaRPr sz="3000">
              <a:latin typeface="Trebuchet MS"/>
              <a:ea typeface="Trebuchet MS"/>
              <a:cs typeface="Trebuchet MS"/>
              <a:sym typeface="Trebuchet MS"/>
            </a:endParaRPr>
          </a:p>
          <a:p>
            <a:pPr marL="457200" lvl="0" indent="-419100" algn="l" rtl="0">
              <a:spcBef>
                <a:spcPts val="0"/>
              </a:spcBef>
              <a:spcAft>
                <a:spcPts val="0"/>
              </a:spcAft>
              <a:buSzPts val="3000"/>
              <a:buFont typeface="Trebuchet MS"/>
              <a:buChar char="•"/>
            </a:pPr>
            <a:r>
              <a:rPr lang="en-US" sz="3000" b="1">
                <a:latin typeface="Trebuchet MS"/>
                <a:ea typeface="Trebuchet MS"/>
                <a:cs typeface="Trebuchet MS"/>
                <a:sym typeface="Trebuchet MS"/>
              </a:rPr>
              <a:t>Scientific &amp; engineering practices:</a:t>
            </a:r>
            <a:r>
              <a:rPr lang="en-US" sz="3000">
                <a:latin typeface="Trebuchet MS"/>
                <a:ea typeface="Trebuchet MS"/>
                <a:cs typeface="Trebuchet MS"/>
                <a:sym typeface="Trebuchet MS"/>
              </a:rPr>
              <a:t> How students engage in learning</a:t>
            </a:r>
            <a:endParaRPr sz="3200">
              <a:latin typeface="Trebuchet MS"/>
              <a:ea typeface="Trebuchet MS"/>
              <a:cs typeface="Trebuchet MS"/>
              <a:sym typeface="Trebuchet MS"/>
            </a:endParaRPr>
          </a:p>
        </p:txBody>
      </p:sp>
      <p:pic>
        <p:nvPicPr>
          <p:cNvPr id="332" name="Google Shape;332;p44"/>
          <p:cNvPicPr preferRelativeResize="0"/>
          <p:nvPr/>
        </p:nvPicPr>
        <p:blipFill>
          <a:blip r:embed="rId3">
            <a:alphaModFix/>
          </a:blip>
          <a:stretch>
            <a:fillRect/>
          </a:stretch>
        </p:blipFill>
        <p:spPr>
          <a:xfrm>
            <a:off x="3786425" y="3621796"/>
            <a:ext cx="1992375" cy="2412325"/>
          </a:xfrm>
          <a:prstGeom prst="rect">
            <a:avLst/>
          </a:prstGeom>
          <a:noFill/>
          <a:ln>
            <a:noFill/>
          </a:ln>
        </p:spPr>
      </p:pic>
      <p:pic>
        <p:nvPicPr>
          <p:cNvPr id="333" name="Google Shape;333;p44"/>
          <p:cNvPicPr preferRelativeResize="0"/>
          <p:nvPr/>
        </p:nvPicPr>
        <p:blipFill>
          <a:blip r:embed="rId4">
            <a:alphaModFix/>
          </a:blip>
          <a:stretch>
            <a:fillRect/>
          </a:stretch>
        </p:blipFill>
        <p:spPr>
          <a:xfrm>
            <a:off x="3173270" y="2002113"/>
            <a:ext cx="2455875" cy="1443206"/>
          </a:xfrm>
          <a:prstGeom prst="rect">
            <a:avLst/>
          </a:prstGeom>
          <a:noFill/>
          <a:ln>
            <a:noFill/>
          </a:ln>
        </p:spPr>
      </p:pic>
      <p:pic>
        <p:nvPicPr>
          <p:cNvPr id="334" name="Google Shape;334;p44"/>
          <p:cNvPicPr preferRelativeResize="0"/>
          <p:nvPr/>
        </p:nvPicPr>
        <p:blipFill>
          <a:blip r:embed="rId5">
            <a:alphaModFix/>
          </a:blip>
          <a:stretch>
            <a:fillRect/>
          </a:stretch>
        </p:blipFill>
        <p:spPr>
          <a:xfrm>
            <a:off x="1572275" y="1825625"/>
            <a:ext cx="1494841" cy="1560925"/>
          </a:xfrm>
          <a:prstGeom prst="rect">
            <a:avLst/>
          </a:prstGeom>
          <a:noFill/>
          <a:ln>
            <a:noFill/>
          </a:ln>
        </p:spPr>
      </p:pic>
      <p:pic>
        <p:nvPicPr>
          <p:cNvPr id="335" name="Google Shape;335;p44"/>
          <p:cNvPicPr preferRelativeResize="0"/>
          <p:nvPr/>
        </p:nvPicPr>
        <p:blipFill>
          <a:blip r:embed="rId6">
            <a:alphaModFix/>
          </a:blip>
          <a:stretch>
            <a:fillRect/>
          </a:stretch>
        </p:blipFill>
        <p:spPr>
          <a:xfrm>
            <a:off x="1466550" y="3621800"/>
            <a:ext cx="2095600" cy="2058450"/>
          </a:xfrm>
          <a:prstGeom prst="rect">
            <a:avLst/>
          </a:prstGeom>
          <a:noFill/>
          <a:ln>
            <a:noFill/>
          </a:ln>
        </p:spPr>
      </p:pic>
      <p:pic>
        <p:nvPicPr>
          <p:cNvPr id="336" name="Google Shape;336;p44"/>
          <p:cNvPicPr preferRelativeResize="0"/>
          <p:nvPr/>
        </p:nvPicPr>
        <p:blipFill rotWithShape="1">
          <a:blip r:embed="rId7">
            <a:alphaModFix/>
          </a:blip>
          <a:srcRect/>
          <a:stretch/>
        </p:blipFill>
        <p:spPr>
          <a:xfrm>
            <a:off x="0" y="5797950"/>
            <a:ext cx="2388626" cy="10600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45"/>
          <p:cNvSpPr txBox="1">
            <a:spLocks noGrp="1"/>
          </p:cNvSpPr>
          <p:nvPr>
            <p:ph type="title"/>
          </p:nvPr>
        </p:nvSpPr>
        <p:spPr>
          <a:xfrm>
            <a:off x="488850" y="226250"/>
            <a:ext cx="10836900" cy="1325700"/>
          </a:xfrm>
          <a:prstGeom prst="rect">
            <a:avLst/>
          </a:prstGeom>
          <a:solidFill>
            <a:srgbClr val="74B4E2"/>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200"/>
              <a:buFont typeface="Trebuchet MS"/>
              <a:buNone/>
            </a:pPr>
            <a:r>
              <a:rPr lang="en-US">
                <a:latin typeface="Trebuchet MS"/>
                <a:ea typeface="Trebuchet MS"/>
                <a:cs typeface="Trebuchet MS"/>
                <a:sym typeface="Trebuchet MS"/>
              </a:rPr>
              <a:t>Today’s Focus:  </a:t>
            </a:r>
            <a:endParaRPr>
              <a:latin typeface="Trebuchet MS"/>
              <a:ea typeface="Trebuchet MS"/>
              <a:cs typeface="Trebuchet MS"/>
              <a:sym typeface="Trebuchet MS"/>
            </a:endParaRPr>
          </a:p>
          <a:p>
            <a:pPr marL="0" marR="0" lvl="0" indent="0" algn="l" rtl="0">
              <a:lnSpc>
                <a:spcPct val="90000"/>
              </a:lnSpc>
              <a:spcBef>
                <a:spcPts val="0"/>
              </a:spcBef>
              <a:spcAft>
                <a:spcPts val="0"/>
              </a:spcAft>
              <a:buClr>
                <a:schemeClr val="dk1"/>
              </a:buClr>
              <a:buSzPts val="3200"/>
              <a:buFont typeface="Trebuchet MS"/>
              <a:buNone/>
            </a:pPr>
            <a:r>
              <a:rPr lang="en-US">
                <a:latin typeface="Trebuchet MS"/>
                <a:ea typeface="Trebuchet MS"/>
                <a:cs typeface="Trebuchet MS"/>
                <a:sym typeface="Trebuchet MS"/>
              </a:rPr>
              <a:t>Crosscutting Concepts</a:t>
            </a:r>
            <a:endParaRPr/>
          </a:p>
        </p:txBody>
      </p:sp>
      <p:pic>
        <p:nvPicPr>
          <p:cNvPr id="343" name="Google Shape;343;p45"/>
          <p:cNvPicPr preferRelativeResize="0"/>
          <p:nvPr/>
        </p:nvPicPr>
        <p:blipFill rotWithShape="1">
          <a:blip r:embed="rId3">
            <a:alphaModFix/>
          </a:blip>
          <a:srcRect/>
          <a:stretch/>
        </p:blipFill>
        <p:spPr>
          <a:xfrm>
            <a:off x="-1" y="5909750"/>
            <a:ext cx="2136701" cy="948250"/>
          </a:xfrm>
          <a:prstGeom prst="rect">
            <a:avLst/>
          </a:prstGeom>
          <a:noFill/>
          <a:ln>
            <a:noFill/>
          </a:ln>
        </p:spPr>
      </p:pic>
      <p:pic>
        <p:nvPicPr>
          <p:cNvPr id="344" name="Google Shape;344;p45"/>
          <p:cNvPicPr preferRelativeResize="0"/>
          <p:nvPr/>
        </p:nvPicPr>
        <p:blipFill rotWithShape="1">
          <a:blip r:embed="rId4">
            <a:alphaModFix/>
          </a:blip>
          <a:srcRect t="8700"/>
          <a:stretch/>
        </p:blipFill>
        <p:spPr>
          <a:xfrm>
            <a:off x="4124075" y="1690825"/>
            <a:ext cx="7472682" cy="4983925"/>
          </a:xfrm>
          <a:prstGeom prst="rect">
            <a:avLst/>
          </a:prstGeom>
          <a:noFill/>
          <a:ln>
            <a:noFill/>
          </a:ln>
        </p:spPr>
      </p:pic>
      <p:pic>
        <p:nvPicPr>
          <p:cNvPr id="345" name="Google Shape;345;p45"/>
          <p:cNvPicPr preferRelativeResize="0"/>
          <p:nvPr/>
        </p:nvPicPr>
        <p:blipFill>
          <a:blip r:embed="rId5">
            <a:alphaModFix/>
          </a:blip>
          <a:stretch>
            <a:fillRect/>
          </a:stretch>
        </p:blipFill>
        <p:spPr>
          <a:xfrm>
            <a:off x="916950" y="1853050"/>
            <a:ext cx="2783050" cy="360765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46"/>
          <p:cNvSpPr txBox="1">
            <a:spLocks noGrp="1"/>
          </p:cNvSpPr>
          <p:nvPr>
            <p:ph type="title"/>
          </p:nvPr>
        </p:nvSpPr>
        <p:spPr>
          <a:xfrm>
            <a:off x="657150" y="365125"/>
            <a:ext cx="10696500" cy="1325700"/>
          </a:xfrm>
          <a:prstGeom prst="rect">
            <a:avLst/>
          </a:prstGeom>
          <a:solidFill>
            <a:srgbClr val="74B4E2"/>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200"/>
              <a:buFont typeface="Trebuchet MS"/>
              <a:buNone/>
            </a:pPr>
            <a:r>
              <a:rPr lang="en-US"/>
              <a:t>3-Dimensional Instruction:  </a:t>
            </a:r>
            <a:endParaRPr/>
          </a:p>
          <a:p>
            <a:pPr marL="0" marR="0" lvl="0" indent="0" algn="l" rtl="0">
              <a:lnSpc>
                <a:spcPct val="90000"/>
              </a:lnSpc>
              <a:spcBef>
                <a:spcPts val="0"/>
              </a:spcBef>
              <a:spcAft>
                <a:spcPts val="0"/>
              </a:spcAft>
              <a:buClr>
                <a:schemeClr val="dk1"/>
              </a:buClr>
              <a:buSzPts val="3200"/>
              <a:buFont typeface="Trebuchet MS"/>
              <a:buNone/>
            </a:pPr>
            <a:r>
              <a:rPr lang="en-US"/>
              <a:t>Crosscutting Concepts</a:t>
            </a:r>
            <a:endParaRPr sz="4400" b="0" i="0" u="none" strike="noStrike" cap="none">
              <a:solidFill>
                <a:schemeClr val="dk1"/>
              </a:solidFill>
              <a:latin typeface="Calibri"/>
              <a:ea typeface="Calibri"/>
              <a:cs typeface="Calibri"/>
              <a:sym typeface="Calibri"/>
            </a:endParaRPr>
          </a:p>
        </p:txBody>
      </p:sp>
      <p:pic>
        <p:nvPicPr>
          <p:cNvPr id="352" name="Google Shape;352;p46"/>
          <p:cNvPicPr preferRelativeResize="0"/>
          <p:nvPr/>
        </p:nvPicPr>
        <p:blipFill rotWithShape="1">
          <a:blip r:embed="rId3">
            <a:alphaModFix/>
          </a:blip>
          <a:srcRect/>
          <a:stretch/>
        </p:blipFill>
        <p:spPr>
          <a:xfrm>
            <a:off x="-1" y="5846500"/>
            <a:ext cx="2279251" cy="1011500"/>
          </a:xfrm>
          <a:prstGeom prst="rect">
            <a:avLst/>
          </a:prstGeom>
          <a:noFill/>
          <a:ln>
            <a:noFill/>
          </a:ln>
        </p:spPr>
      </p:pic>
      <p:pic>
        <p:nvPicPr>
          <p:cNvPr id="353" name="Google Shape;353;p46">
            <a:hlinkClick r:id="rId4"/>
          </p:cNvPr>
          <p:cNvPicPr preferRelativeResize="0"/>
          <p:nvPr/>
        </p:nvPicPr>
        <p:blipFill>
          <a:blip r:embed="rId5">
            <a:alphaModFix/>
          </a:blip>
          <a:stretch>
            <a:fillRect/>
          </a:stretch>
        </p:blipFill>
        <p:spPr>
          <a:xfrm>
            <a:off x="2828950" y="2410725"/>
            <a:ext cx="6831651" cy="4446601"/>
          </a:xfrm>
          <a:prstGeom prst="rect">
            <a:avLst/>
          </a:prstGeom>
          <a:noFill/>
          <a:ln>
            <a:noFill/>
          </a:ln>
        </p:spPr>
      </p:pic>
      <p:sp>
        <p:nvSpPr>
          <p:cNvPr id="354" name="Google Shape;354;p46"/>
          <p:cNvSpPr txBox="1"/>
          <p:nvPr/>
        </p:nvSpPr>
        <p:spPr>
          <a:xfrm>
            <a:off x="339450" y="1864125"/>
            <a:ext cx="11014200" cy="5466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latin typeface="Trebuchet MS"/>
                <a:ea typeface="Trebuchet MS"/>
                <a:cs typeface="Trebuchet MS"/>
                <a:sym typeface="Trebuchet MS"/>
              </a:rPr>
              <a:t>Link: </a:t>
            </a:r>
            <a:r>
              <a:rPr lang="en-US" sz="2400" u="sng">
                <a:solidFill>
                  <a:schemeClr val="hlink"/>
                </a:solidFill>
                <a:latin typeface="Trebuchet MS"/>
                <a:ea typeface="Trebuchet MS"/>
                <a:cs typeface="Trebuchet MS"/>
                <a:sym typeface="Trebuchet MS"/>
                <a:hlinkClick r:id="rId4"/>
              </a:rPr>
              <a:t>https://www.teachingchannel.org/videos/crosscutting-concepts-achieve</a:t>
            </a:r>
            <a:r>
              <a:rPr lang="en-US" sz="2400">
                <a:latin typeface="Trebuchet MS"/>
                <a:ea typeface="Trebuchet MS"/>
                <a:cs typeface="Trebuchet MS"/>
                <a:sym typeface="Trebuchet MS"/>
              </a:rPr>
              <a:t> </a:t>
            </a:r>
            <a:endParaRPr sz="2400">
              <a:latin typeface="Trebuchet MS"/>
              <a:ea typeface="Trebuchet MS"/>
              <a:cs typeface="Trebuchet MS"/>
              <a:sym typeface="Trebuchet M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47"/>
          <p:cNvSpPr txBox="1">
            <a:spLocks noGrp="1"/>
          </p:cNvSpPr>
          <p:nvPr>
            <p:ph type="title"/>
          </p:nvPr>
        </p:nvSpPr>
        <p:spPr>
          <a:xfrm>
            <a:off x="657150" y="365125"/>
            <a:ext cx="10696500" cy="1325700"/>
          </a:xfrm>
          <a:prstGeom prst="rect">
            <a:avLst/>
          </a:prstGeom>
          <a:solidFill>
            <a:srgbClr val="74B4E2"/>
          </a:solid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4400"/>
              <a:buFont typeface="Calibri"/>
              <a:buNone/>
            </a:pPr>
            <a:r>
              <a:rPr lang="en-US">
                <a:latin typeface="Trebuchet MS"/>
                <a:ea typeface="Trebuchet MS"/>
                <a:cs typeface="Trebuchet MS"/>
                <a:sym typeface="Trebuchet MS"/>
              </a:rPr>
              <a:t>Let’s Debrief… (</a:t>
            </a:r>
            <a:r>
              <a:rPr lang="en-US" i="1">
                <a:latin typeface="Trebuchet MS"/>
                <a:ea typeface="Trebuchet MS"/>
                <a:cs typeface="Trebuchet MS"/>
                <a:sym typeface="Trebuchet MS"/>
              </a:rPr>
              <a:t>please use the chat box</a:t>
            </a:r>
            <a:r>
              <a:rPr lang="en-US">
                <a:latin typeface="Trebuchet MS"/>
                <a:ea typeface="Trebuchet MS"/>
                <a:cs typeface="Trebuchet MS"/>
                <a:sym typeface="Trebuchet MS"/>
              </a:rPr>
              <a:t>)</a:t>
            </a:r>
            <a:endParaRPr sz="4400" b="0" i="0" u="none" strike="noStrike" cap="none">
              <a:solidFill>
                <a:schemeClr val="dk1"/>
              </a:solidFill>
              <a:latin typeface="Calibri"/>
              <a:ea typeface="Calibri"/>
              <a:cs typeface="Calibri"/>
              <a:sym typeface="Calibri"/>
            </a:endParaRPr>
          </a:p>
        </p:txBody>
      </p:sp>
      <p:sp>
        <p:nvSpPr>
          <p:cNvPr id="361" name="Google Shape;361;p47"/>
          <p:cNvSpPr txBox="1">
            <a:spLocks noGrp="1"/>
          </p:cNvSpPr>
          <p:nvPr>
            <p:ph type="body" idx="1"/>
          </p:nvPr>
        </p:nvSpPr>
        <p:spPr>
          <a:xfrm>
            <a:off x="4424850" y="1943950"/>
            <a:ext cx="6928800" cy="4332900"/>
          </a:xfrm>
          <a:prstGeom prst="rect">
            <a:avLst/>
          </a:prstGeom>
          <a:noFill/>
          <a:ln>
            <a:noFill/>
          </a:ln>
        </p:spPr>
        <p:txBody>
          <a:bodyPr spcFirstLastPara="1" wrap="square" lIns="228600" tIns="45700" rIns="91425" bIns="45700" anchor="t" anchorCtr="0">
            <a:noAutofit/>
          </a:bodyPr>
          <a:lstStyle/>
          <a:p>
            <a:pPr marL="457200" lvl="0" indent="-419100" algn="l" rtl="0">
              <a:lnSpc>
                <a:spcPct val="115000"/>
              </a:lnSpc>
              <a:spcBef>
                <a:spcPts val="0"/>
              </a:spcBef>
              <a:spcAft>
                <a:spcPts val="0"/>
              </a:spcAft>
              <a:buClr>
                <a:srgbClr val="34312C"/>
              </a:buClr>
              <a:buSzPts val="3000"/>
              <a:buFont typeface="Trebuchet MS"/>
              <a:buAutoNum type="arabicPeriod"/>
            </a:pPr>
            <a:r>
              <a:rPr lang="en-US" sz="3000">
                <a:solidFill>
                  <a:srgbClr val="34312C"/>
                </a:solidFill>
                <a:latin typeface="Trebuchet MS"/>
                <a:ea typeface="Trebuchet MS"/>
                <a:cs typeface="Trebuchet MS"/>
                <a:sym typeface="Trebuchet MS"/>
              </a:rPr>
              <a:t>How do students benefit from understanding the Crosscutting Concepts?</a:t>
            </a:r>
            <a:endParaRPr sz="3000">
              <a:solidFill>
                <a:srgbClr val="34312C"/>
              </a:solidFill>
              <a:latin typeface="Trebuchet MS"/>
              <a:ea typeface="Trebuchet MS"/>
              <a:cs typeface="Trebuchet MS"/>
              <a:sym typeface="Trebuchet MS"/>
            </a:endParaRPr>
          </a:p>
          <a:p>
            <a:pPr marL="457200" lvl="0" indent="-419100" algn="l" rtl="0">
              <a:lnSpc>
                <a:spcPct val="115000"/>
              </a:lnSpc>
              <a:spcBef>
                <a:spcPts val="0"/>
              </a:spcBef>
              <a:spcAft>
                <a:spcPts val="0"/>
              </a:spcAft>
              <a:buClr>
                <a:srgbClr val="34312C"/>
              </a:buClr>
              <a:buSzPts val="3000"/>
              <a:buFont typeface="Trebuchet MS"/>
              <a:buAutoNum type="arabicPeriod"/>
            </a:pPr>
            <a:r>
              <a:rPr lang="en-US" sz="3000">
                <a:solidFill>
                  <a:srgbClr val="34312C"/>
                </a:solidFill>
                <a:latin typeface="Trebuchet MS"/>
                <a:ea typeface="Trebuchet MS"/>
                <a:cs typeface="Trebuchet MS"/>
                <a:sym typeface="Trebuchet MS"/>
              </a:rPr>
              <a:t>How do the NGSS use Crosscutting Concepts in a new way?</a:t>
            </a:r>
            <a:endParaRPr sz="3000">
              <a:solidFill>
                <a:srgbClr val="34312C"/>
              </a:solidFill>
              <a:latin typeface="Trebuchet MS"/>
              <a:ea typeface="Trebuchet MS"/>
              <a:cs typeface="Trebuchet MS"/>
              <a:sym typeface="Trebuchet MS"/>
            </a:endParaRPr>
          </a:p>
          <a:p>
            <a:pPr marL="457200" lvl="0" indent="-419100" algn="l" rtl="0">
              <a:lnSpc>
                <a:spcPct val="115000"/>
              </a:lnSpc>
              <a:spcBef>
                <a:spcPts val="0"/>
              </a:spcBef>
              <a:spcAft>
                <a:spcPts val="0"/>
              </a:spcAft>
              <a:buClr>
                <a:srgbClr val="34312C"/>
              </a:buClr>
              <a:buSzPts val="3000"/>
              <a:buFont typeface="Trebuchet MS"/>
              <a:buAutoNum type="arabicPeriod"/>
            </a:pPr>
            <a:r>
              <a:rPr lang="en-US" sz="3000">
                <a:solidFill>
                  <a:srgbClr val="34312C"/>
                </a:solidFill>
                <a:latin typeface="Trebuchet MS"/>
                <a:ea typeface="Trebuchet MS"/>
                <a:cs typeface="Trebuchet MS"/>
                <a:sym typeface="Trebuchet MS"/>
              </a:rPr>
              <a:t>How did the task prompt participants to use the Crosscutting Concepts?</a:t>
            </a:r>
            <a:endParaRPr sz="3000">
              <a:latin typeface="Trebuchet MS"/>
              <a:ea typeface="Trebuchet MS"/>
              <a:cs typeface="Trebuchet MS"/>
              <a:sym typeface="Trebuchet MS"/>
            </a:endParaRPr>
          </a:p>
        </p:txBody>
      </p:sp>
      <p:pic>
        <p:nvPicPr>
          <p:cNvPr id="362" name="Google Shape;362;p47"/>
          <p:cNvPicPr preferRelativeResize="0"/>
          <p:nvPr/>
        </p:nvPicPr>
        <p:blipFill>
          <a:blip r:embed="rId3">
            <a:alphaModFix/>
          </a:blip>
          <a:stretch>
            <a:fillRect/>
          </a:stretch>
        </p:blipFill>
        <p:spPr>
          <a:xfrm>
            <a:off x="777950" y="1860122"/>
            <a:ext cx="3269250" cy="3776700"/>
          </a:xfrm>
          <a:prstGeom prst="rect">
            <a:avLst/>
          </a:prstGeom>
          <a:noFill/>
          <a:ln>
            <a:noFill/>
          </a:ln>
        </p:spPr>
      </p:pic>
      <p:pic>
        <p:nvPicPr>
          <p:cNvPr id="363" name="Google Shape;363;p47"/>
          <p:cNvPicPr preferRelativeResize="0"/>
          <p:nvPr/>
        </p:nvPicPr>
        <p:blipFill rotWithShape="1">
          <a:blip r:embed="rId4">
            <a:alphaModFix/>
          </a:blip>
          <a:srcRect/>
          <a:stretch/>
        </p:blipFill>
        <p:spPr>
          <a:xfrm>
            <a:off x="-1" y="5896000"/>
            <a:ext cx="2167717" cy="962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48"/>
          <p:cNvSpPr txBox="1">
            <a:spLocks noGrp="1"/>
          </p:cNvSpPr>
          <p:nvPr>
            <p:ph type="body" idx="1"/>
          </p:nvPr>
        </p:nvSpPr>
        <p:spPr>
          <a:xfrm>
            <a:off x="838200" y="1825625"/>
            <a:ext cx="10515600" cy="4351200"/>
          </a:xfrm>
          <a:prstGeom prst="rect">
            <a:avLst/>
          </a:prstGeom>
          <a:noFill/>
          <a:ln>
            <a:noFill/>
          </a:ln>
        </p:spPr>
        <p:txBody>
          <a:bodyPr spcFirstLastPara="1" wrap="square" lIns="91425" tIns="91425" rIns="91425" bIns="91425" anchor="t" anchorCtr="0">
            <a:noAutofit/>
          </a:bodyPr>
          <a:lstStyle/>
          <a:p>
            <a:pPr marL="457200" marR="0" lvl="0" indent="-406400" algn="l" rtl="0">
              <a:lnSpc>
                <a:spcPct val="90000"/>
              </a:lnSpc>
              <a:spcBef>
                <a:spcPts val="0"/>
              </a:spcBef>
              <a:spcAft>
                <a:spcPts val="0"/>
              </a:spcAft>
              <a:buClr>
                <a:srgbClr val="B7B7B7"/>
              </a:buClr>
              <a:buSzPts val="2800"/>
              <a:buFont typeface="Trebuchet MS"/>
              <a:buChar char="•"/>
            </a:pPr>
            <a:r>
              <a:rPr lang="en-US">
                <a:solidFill>
                  <a:srgbClr val="B7B7B7"/>
                </a:solidFill>
                <a:latin typeface="Trebuchet MS"/>
                <a:ea typeface="Trebuchet MS"/>
                <a:cs typeface="Trebuchet MS"/>
                <a:sym typeface="Trebuchet MS"/>
              </a:rPr>
              <a:t>Review S&amp;EP in MEL Diagrams</a:t>
            </a:r>
            <a:endParaRPr>
              <a:solidFill>
                <a:srgbClr val="B7B7B7"/>
              </a:solidFill>
              <a:latin typeface="Trebuchet MS"/>
              <a:ea typeface="Trebuchet MS"/>
              <a:cs typeface="Trebuchet MS"/>
              <a:sym typeface="Trebuchet MS"/>
            </a:endParaRPr>
          </a:p>
          <a:p>
            <a:pPr marL="457200" marR="0" lvl="0" indent="-406400" algn="l" rtl="0">
              <a:lnSpc>
                <a:spcPct val="90000"/>
              </a:lnSpc>
              <a:spcBef>
                <a:spcPts val="0"/>
              </a:spcBef>
              <a:spcAft>
                <a:spcPts val="0"/>
              </a:spcAft>
              <a:buClr>
                <a:srgbClr val="B7B7B7"/>
              </a:buClr>
              <a:buSzPts val="2800"/>
              <a:buFont typeface="Trebuchet MS"/>
              <a:buChar char="•"/>
            </a:pPr>
            <a:r>
              <a:rPr lang="en-US">
                <a:solidFill>
                  <a:srgbClr val="B7B7B7"/>
                </a:solidFill>
                <a:latin typeface="Trebuchet MS"/>
                <a:ea typeface="Trebuchet MS"/>
                <a:cs typeface="Trebuchet MS"/>
                <a:sym typeface="Trebuchet MS"/>
              </a:rPr>
              <a:t>Introduction to Crosscutting Concepts</a:t>
            </a:r>
            <a:endParaRPr>
              <a:solidFill>
                <a:srgbClr val="B7B7B7"/>
              </a:solidFill>
              <a:latin typeface="Trebuchet MS"/>
              <a:ea typeface="Trebuchet MS"/>
              <a:cs typeface="Trebuchet MS"/>
              <a:sym typeface="Trebuchet MS"/>
            </a:endParaRPr>
          </a:p>
          <a:p>
            <a:pPr marL="457200" marR="0" lvl="0" indent="-406400" algn="l" rtl="0">
              <a:lnSpc>
                <a:spcPct val="90000"/>
              </a:lnSpc>
              <a:spcBef>
                <a:spcPts val="0"/>
              </a:spcBef>
              <a:spcAft>
                <a:spcPts val="0"/>
              </a:spcAft>
              <a:buClr>
                <a:srgbClr val="000000"/>
              </a:buClr>
              <a:buSzPts val="2800"/>
              <a:buFont typeface="Trebuchet MS"/>
              <a:buChar char="•"/>
            </a:pPr>
            <a:r>
              <a:rPr lang="en-US">
                <a:solidFill>
                  <a:srgbClr val="000000"/>
                </a:solidFill>
                <a:latin typeface="Trebuchet MS"/>
                <a:ea typeface="Trebuchet MS"/>
                <a:cs typeface="Trebuchet MS"/>
                <a:sym typeface="Trebuchet MS"/>
              </a:rPr>
              <a:t>Crosscutting Concepts and the MEL Project</a:t>
            </a:r>
            <a:endParaRPr>
              <a:solidFill>
                <a:srgbClr val="000000"/>
              </a:solidFill>
              <a:latin typeface="Trebuchet MS"/>
              <a:ea typeface="Trebuchet MS"/>
              <a:cs typeface="Trebuchet MS"/>
              <a:sym typeface="Trebuchet MS"/>
            </a:endParaRPr>
          </a:p>
          <a:p>
            <a:pPr marL="457200" marR="0" lvl="0" indent="-406400" algn="l" rtl="0">
              <a:lnSpc>
                <a:spcPct val="90000"/>
              </a:lnSpc>
              <a:spcBef>
                <a:spcPts val="0"/>
              </a:spcBef>
              <a:spcAft>
                <a:spcPts val="0"/>
              </a:spcAft>
              <a:buClr>
                <a:srgbClr val="B7B7B7"/>
              </a:buClr>
              <a:buSzPts val="2800"/>
              <a:buFont typeface="Trebuchet MS"/>
              <a:buChar char="•"/>
            </a:pPr>
            <a:r>
              <a:rPr lang="en-US">
                <a:solidFill>
                  <a:srgbClr val="B7B7B7"/>
                </a:solidFill>
                <a:latin typeface="Trebuchet MS"/>
                <a:ea typeface="Trebuchet MS"/>
                <a:cs typeface="Trebuchet MS"/>
                <a:sym typeface="Trebuchet MS"/>
              </a:rPr>
              <a:t>Evidence of Crosscutting Concepts - Student Explanatory Task</a:t>
            </a:r>
            <a:endParaRPr>
              <a:solidFill>
                <a:srgbClr val="B7B7B7"/>
              </a:solidFill>
              <a:latin typeface="Trebuchet MS"/>
              <a:ea typeface="Trebuchet MS"/>
              <a:cs typeface="Trebuchet MS"/>
              <a:sym typeface="Trebuchet MS"/>
            </a:endParaRPr>
          </a:p>
          <a:p>
            <a:pPr marL="457200" marR="0" lvl="0" indent="-406400" algn="l" rtl="0">
              <a:lnSpc>
                <a:spcPct val="90000"/>
              </a:lnSpc>
              <a:spcBef>
                <a:spcPts val="0"/>
              </a:spcBef>
              <a:spcAft>
                <a:spcPts val="0"/>
              </a:spcAft>
              <a:buClr>
                <a:srgbClr val="B7B7B7"/>
              </a:buClr>
              <a:buSzPts val="2800"/>
              <a:buFont typeface="Trebuchet MS"/>
              <a:buChar char="•"/>
            </a:pPr>
            <a:r>
              <a:rPr lang="en-US">
                <a:solidFill>
                  <a:srgbClr val="B7B7B7"/>
                </a:solidFill>
                <a:latin typeface="Trebuchet MS"/>
                <a:ea typeface="Trebuchet MS"/>
                <a:cs typeface="Trebuchet MS"/>
                <a:sym typeface="Trebuchet MS"/>
              </a:rPr>
              <a:t>What is a MEL Diagram?</a:t>
            </a:r>
            <a:endParaRPr>
              <a:solidFill>
                <a:srgbClr val="B7B7B7"/>
              </a:solidFill>
              <a:latin typeface="Trebuchet MS"/>
              <a:ea typeface="Trebuchet MS"/>
              <a:cs typeface="Trebuchet MS"/>
              <a:sym typeface="Trebuchet MS"/>
            </a:endParaRPr>
          </a:p>
          <a:p>
            <a:pPr marL="457200" marR="0" lvl="0" indent="-406400" algn="l" rtl="0">
              <a:lnSpc>
                <a:spcPct val="90000"/>
              </a:lnSpc>
              <a:spcBef>
                <a:spcPts val="0"/>
              </a:spcBef>
              <a:spcAft>
                <a:spcPts val="0"/>
              </a:spcAft>
              <a:buClr>
                <a:srgbClr val="B7B7B7"/>
              </a:buClr>
              <a:buSzPts val="2800"/>
              <a:buFont typeface="Trebuchet MS"/>
              <a:buChar char="•"/>
            </a:pPr>
            <a:r>
              <a:rPr lang="en-US">
                <a:solidFill>
                  <a:srgbClr val="B7B7B7"/>
                </a:solidFill>
                <a:latin typeface="Trebuchet MS"/>
                <a:ea typeface="Trebuchet MS"/>
                <a:cs typeface="Trebuchet MS"/>
                <a:sym typeface="Trebuchet MS"/>
              </a:rPr>
              <a:t>Next Steps</a:t>
            </a:r>
            <a:endParaRPr>
              <a:solidFill>
                <a:srgbClr val="B7B7B7"/>
              </a:solidFill>
              <a:latin typeface="Trebuchet MS"/>
              <a:ea typeface="Trebuchet MS"/>
              <a:cs typeface="Trebuchet MS"/>
              <a:sym typeface="Trebuchet MS"/>
            </a:endParaRPr>
          </a:p>
        </p:txBody>
      </p:sp>
      <p:sp>
        <p:nvSpPr>
          <p:cNvPr id="370" name="Google Shape;370;p48"/>
          <p:cNvSpPr txBox="1">
            <a:spLocks noGrp="1"/>
          </p:cNvSpPr>
          <p:nvPr>
            <p:ph type="title"/>
          </p:nvPr>
        </p:nvSpPr>
        <p:spPr>
          <a:xfrm>
            <a:off x="838188" y="445100"/>
            <a:ext cx="10515600" cy="1325700"/>
          </a:xfrm>
          <a:prstGeom prst="rect">
            <a:avLst/>
          </a:prstGeom>
          <a:solidFill>
            <a:srgbClr val="74B4E2"/>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100"/>
              <a:buFont typeface="Arial"/>
              <a:buNone/>
            </a:pPr>
            <a:r>
              <a:rPr lang="en-US" sz="4400" b="0" i="0" u="none" strike="noStrike" cap="none">
                <a:solidFill>
                  <a:schemeClr val="dk1"/>
                </a:solidFill>
                <a:latin typeface="Calibri"/>
                <a:ea typeface="Calibri"/>
                <a:cs typeface="Calibri"/>
                <a:sym typeface="Calibri"/>
              </a:rPr>
              <a:t>Webinar Outline</a:t>
            </a:r>
            <a:endParaRPr sz="4400" b="0" i="0" u="none" strike="noStrike" cap="none">
              <a:solidFill>
                <a:schemeClr val="dk1"/>
              </a:solidFill>
              <a:latin typeface="Trebuchet MS"/>
              <a:ea typeface="Trebuchet MS"/>
              <a:cs typeface="Trebuchet MS"/>
              <a:sym typeface="Trebuchet MS"/>
            </a:endParaRPr>
          </a:p>
        </p:txBody>
      </p:sp>
      <p:pic>
        <p:nvPicPr>
          <p:cNvPr id="371" name="Google Shape;371;p48"/>
          <p:cNvPicPr preferRelativeResize="0"/>
          <p:nvPr/>
        </p:nvPicPr>
        <p:blipFill rotWithShape="1">
          <a:blip r:embed="rId3">
            <a:alphaModFix/>
          </a:blip>
          <a:srcRect/>
          <a:stretch/>
        </p:blipFill>
        <p:spPr>
          <a:xfrm>
            <a:off x="0" y="5914435"/>
            <a:ext cx="2126169" cy="94356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49"/>
          <p:cNvSpPr txBox="1">
            <a:spLocks noGrp="1"/>
          </p:cNvSpPr>
          <p:nvPr>
            <p:ph type="title"/>
          </p:nvPr>
        </p:nvSpPr>
        <p:spPr>
          <a:xfrm>
            <a:off x="839825" y="457200"/>
            <a:ext cx="10929900" cy="1345500"/>
          </a:xfrm>
          <a:prstGeom prst="rect">
            <a:avLst/>
          </a:prstGeom>
          <a:solidFill>
            <a:srgbClr val="74B4E2"/>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200"/>
              <a:buFont typeface="Trebuchet MS"/>
              <a:buNone/>
            </a:pPr>
            <a:r>
              <a:rPr lang="en-US" sz="4000" b="1">
                <a:latin typeface="Trebuchet MS"/>
                <a:ea typeface="Trebuchet MS"/>
                <a:cs typeface="Trebuchet MS"/>
                <a:sym typeface="Trebuchet MS"/>
              </a:rPr>
              <a:t>Crosscutting Concepts Supported by MELs</a:t>
            </a:r>
            <a:endParaRPr sz="4000" b="1" i="0" u="none" strike="noStrike" cap="none">
              <a:solidFill>
                <a:schemeClr val="dk1"/>
              </a:solidFill>
              <a:latin typeface="Trebuchet MS"/>
              <a:ea typeface="Trebuchet MS"/>
              <a:cs typeface="Trebuchet MS"/>
              <a:sym typeface="Trebuchet MS"/>
            </a:endParaRPr>
          </a:p>
        </p:txBody>
      </p:sp>
      <p:sp>
        <p:nvSpPr>
          <p:cNvPr id="378" name="Google Shape;378;p49"/>
          <p:cNvSpPr txBox="1">
            <a:spLocks noGrp="1"/>
          </p:cNvSpPr>
          <p:nvPr>
            <p:ph type="body" idx="1"/>
          </p:nvPr>
        </p:nvSpPr>
        <p:spPr>
          <a:xfrm>
            <a:off x="839825" y="1930100"/>
            <a:ext cx="6087600" cy="3463500"/>
          </a:xfrm>
          <a:prstGeom prst="rect">
            <a:avLst/>
          </a:prstGeom>
          <a:solidFill>
            <a:srgbClr val="CFE2F3"/>
          </a:solidFill>
          <a:ln>
            <a:noFill/>
          </a:ln>
        </p:spPr>
        <p:txBody>
          <a:bodyPr spcFirstLastPara="1" wrap="square" lIns="228600" tIns="45700" rIns="91425" bIns="45700" anchor="t" anchorCtr="0">
            <a:noAutofit/>
          </a:bodyPr>
          <a:lstStyle/>
          <a:p>
            <a:pPr marL="457200" marR="0" lvl="0" indent="-431800" algn="l" rtl="0">
              <a:lnSpc>
                <a:spcPct val="90000"/>
              </a:lnSpc>
              <a:spcBef>
                <a:spcPts val="0"/>
              </a:spcBef>
              <a:spcAft>
                <a:spcPts val="0"/>
              </a:spcAft>
              <a:buSzPts val="3200"/>
              <a:buFont typeface="Trebuchet MS"/>
              <a:buAutoNum type="arabicPeriod"/>
            </a:pPr>
            <a:r>
              <a:rPr lang="en-US" sz="3200">
                <a:latin typeface="Trebuchet MS"/>
                <a:ea typeface="Trebuchet MS"/>
                <a:cs typeface="Trebuchet MS"/>
                <a:sym typeface="Trebuchet MS"/>
              </a:rPr>
              <a:t>Patterns</a:t>
            </a:r>
            <a:endParaRPr sz="3200">
              <a:latin typeface="Trebuchet MS"/>
              <a:ea typeface="Trebuchet MS"/>
              <a:cs typeface="Trebuchet MS"/>
              <a:sym typeface="Trebuchet MS"/>
            </a:endParaRPr>
          </a:p>
          <a:p>
            <a:pPr marL="457200" marR="0" lvl="0" indent="-431800" algn="l" rtl="0">
              <a:lnSpc>
                <a:spcPct val="90000"/>
              </a:lnSpc>
              <a:spcBef>
                <a:spcPts val="0"/>
              </a:spcBef>
              <a:spcAft>
                <a:spcPts val="0"/>
              </a:spcAft>
              <a:buSzPts val="3200"/>
              <a:buFont typeface="Trebuchet MS"/>
              <a:buAutoNum type="arabicPeriod"/>
            </a:pPr>
            <a:r>
              <a:rPr lang="en-US" sz="3200">
                <a:latin typeface="Trebuchet MS"/>
                <a:ea typeface="Trebuchet MS"/>
                <a:cs typeface="Trebuchet MS"/>
                <a:sym typeface="Trebuchet MS"/>
              </a:rPr>
              <a:t>Cause &amp; Effect</a:t>
            </a:r>
            <a:endParaRPr sz="3200">
              <a:latin typeface="Trebuchet MS"/>
              <a:ea typeface="Trebuchet MS"/>
              <a:cs typeface="Trebuchet MS"/>
              <a:sym typeface="Trebuchet MS"/>
            </a:endParaRPr>
          </a:p>
          <a:p>
            <a:pPr marL="457200" marR="0" lvl="0" indent="-431800" algn="l" rtl="0">
              <a:lnSpc>
                <a:spcPct val="90000"/>
              </a:lnSpc>
              <a:spcBef>
                <a:spcPts val="0"/>
              </a:spcBef>
              <a:spcAft>
                <a:spcPts val="0"/>
              </a:spcAft>
              <a:buSzPts val="3200"/>
              <a:buFont typeface="Trebuchet MS"/>
              <a:buAutoNum type="arabicPeriod"/>
            </a:pPr>
            <a:r>
              <a:rPr lang="en-US" sz="3200">
                <a:latin typeface="Trebuchet MS"/>
                <a:ea typeface="Trebuchet MS"/>
                <a:cs typeface="Trebuchet MS"/>
                <a:sym typeface="Trebuchet MS"/>
              </a:rPr>
              <a:t>Scale Proportion &amp; Quantity</a:t>
            </a:r>
            <a:endParaRPr sz="3200">
              <a:latin typeface="Trebuchet MS"/>
              <a:ea typeface="Trebuchet MS"/>
              <a:cs typeface="Trebuchet MS"/>
              <a:sym typeface="Trebuchet MS"/>
            </a:endParaRPr>
          </a:p>
          <a:p>
            <a:pPr marL="457200" marR="0" lvl="0" indent="-431800" algn="l" rtl="0">
              <a:lnSpc>
                <a:spcPct val="90000"/>
              </a:lnSpc>
              <a:spcBef>
                <a:spcPts val="0"/>
              </a:spcBef>
              <a:spcAft>
                <a:spcPts val="0"/>
              </a:spcAft>
              <a:buSzPts val="3200"/>
              <a:buFont typeface="Trebuchet MS"/>
              <a:buAutoNum type="arabicPeriod"/>
            </a:pPr>
            <a:r>
              <a:rPr lang="en-US" sz="3200">
                <a:latin typeface="Trebuchet MS"/>
                <a:ea typeface="Trebuchet MS"/>
                <a:cs typeface="Trebuchet MS"/>
                <a:sym typeface="Trebuchet MS"/>
              </a:rPr>
              <a:t>Systems &amp; System Models</a:t>
            </a:r>
            <a:endParaRPr sz="3200">
              <a:latin typeface="Trebuchet MS"/>
              <a:ea typeface="Trebuchet MS"/>
              <a:cs typeface="Trebuchet MS"/>
              <a:sym typeface="Trebuchet MS"/>
            </a:endParaRPr>
          </a:p>
          <a:p>
            <a:pPr marL="457200" marR="0" lvl="0" indent="-431800" algn="l" rtl="0">
              <a:lnSpc>
                <a:spcPct val="90000"/>
              </a:lnSpc>
              <a:spcBef>
                <a:spcPts val="0"/>
              </a:spcBef>
              <a:spcAft>
                <a:spcPts val="0"/>
              </a:spcAft>
              <a:buSzPts val="3200"/>
              <a:buFont typeface="Trebuchet MS"/>
              <a:buAutoNum type="arabicPeriod"/>
            </a:pPr>
            <a:r>
              <a:rPr lang="en-US" sz="3200">
                <a:latin typeface="Trebuchet MS"/>
                <a:ea typeface="Trebuchet MS"/>
                <a:cs typeface="Trebuchet MS"/>
                <a:sym typeface="Trebuchet MS"/>
              </a:rPr>
              <a:t>Energy &amp; Matter</a:t>
            </a:r>
            <a:endParaRPr sz="3200">
              <a:latin typeface="Trebuchet MS"/>
              <a:ea typeface="Trebuchet MS"/>
              <a:cs typeface="Trebuchet MS"/>
              <a:sym typeface="Trebuchet MS"/>
            </a:endParaRPr>
          </a:p>
          <a:p>
            <a:pPr marL="457200" marR="0" lvl="0" indent="-431800" algn="l" rtl="0">
              <a:lnSpc>
                <a:spcPct val="90000"/>
              </a:lnSpc>
              <a:spcBef>
                <a:spcPts val="0"/>
              </a:spcBef>
              <a:spcAft>
                <a:spcPts val="0"/>
              </a:spcAft>
              <a:buSzPts val="3200"/>
              <a:buFont typeface="Trebuchet MS"/>
              <a:buAutoNum type="arabicPeriod"/>
            </a:pPr>
            <a:r>
              <a:rPr lang="en-US" sz="3200">
                <a:latin typeface="Trebuchet MS"/>
                <a:ea typeface="Trebuchet MS"/>
                <a:cs typeface="Trebuchet MS"/>
                <a:sym typeface="Trebuchet MS"/>
              </a:rPr>
              <a:t>Structure &amp; Function</a:t>
            </a:r>
            <a:endParaRPr sz="3200">
              <a:latin typeface="Trebuchet MS"/>
              <a:ea typeface="Trebuchet MS"/>
              <a:cs typeface="Trebuchet MS"/>
              <a:sym typeface="Trebuchet MS"/>
            </a:endParaRPr>
          </a:p>
          <a:p>
            <a:pPr marL="457200" marR="0" lvl="0" indent="-431800" algn="l" rtl="0">
              <a:lnSpc>
                <a:spcPct val="90000"/>
              </a:lnSpc>
              <a:spcBef>
                <a:spcPts val="0"/>
              </a:spcBef>
              <a:spcAft>
                <a:spcPts val="0"/>
              </a:spcAft>
              <a:buSzPts val="3200"/>
              <a:buFont typeface="Trebuchet MS"/>
              <a:buAutoNum type="arabicPeriod"/>
            </a:pPr>
            <a:r>
              <a:rPr lang="en-US" sz="3200">
                <a:latin typeface="Trebuchet MS"/>
                <a:ea typeface="Trebuchet MS"/>
                <a:cs typeface="Trebuchet MS"/>
                <a:sym typeface="Trebuchet MS"/>
              </a:rPr>
              <a:t>Stability &amp; Change</a:t>
            </a:r>
            <a:endParaRPr sz="3200">
              <a:latin typeface="Trebuchet MS"/>
              <a:ea typeface="Trebuchet MS"/>
              <a:cs typeface="Trebuchet MS"/>
              <a:sym typeface="Trebuchet MS"/>
            </a:endParaRPr>
          </a:p>
        </p:txBody>
      </p:sp>
      <p:pic>
        <p:nvPicPr>
          <p:cNvPr id="379" name="Google Shape;379;p49"/>
          <p:cNvPicPr preferRelativeResize="0"/>
          <p:nvPr/>
        </p:nvPicPr>
        <p:blipFill rotWithShape="1">
          <a:blip r:embed="rId3">
            <a:alphaModFix/>
          </a:blip>
          <a:srcRect/>
          <a:stretch/>
        </p:blipFill>
        <p:spPr>
          <a:xfrm>
            <a:off x="0" y="5860075"/>
            <a:ext cx="2248675" cy="997925"/>
          </a:xfrm>
          <a:prstGeom prst="rect">
            <a:avLst/>
          </a:prstGeom>
          <a:noFill/>
          <a:ln>
            <a:noFill/>
          </a:ln>
        </p:spPr>
      </p:pic>
      <p:sp>
        <p:nvSpPr>
          <p:cNvPr id="380" name="Google Shape;380;p49"/>
          <p:cNvSpPr>
            <a:spLocks noGrp="1"/>
          </p:cNvSpPr>
          <p:nvPr>
            <p:ph type="pic" idx="2"/>
          </p:nvPr>
        </p:nvSpPr>
        <p:spPr>
          <a:xfrm>
            <a:off x="7251875" y="1930100"/>
            <a:ext cx="4150200" cy="44094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en-US">
                <a:latin typeface="Trebuchet MS"/>
                <a:ea typeface="Trebuchet MS"/>
                <a:cs typeface="Trebuchet MS"/>
                <a:sym typeface="Trebuchet MS"/>
              </a:rPr>
              <a:t>Use the Chat Box to address the question:</a:t>
            </a:r>
            <a:endParaRPr>
              <a:latin typeface="Trebuchet MS"/>
              <a:ea typeface="Trebuchet MS"/>
              <a:cs typeface="Trebuchet MS"/>
              <a:sym typeface="Trebuchet MS"/>
            </a:endParaRPr>
          </a:p>
          <a:p>
            <a:pPr marL="0" lvl="0" indent="0" algn="l" rtl="0">
              <a:spcBef>
                <a:spcPts val="1000"/>
              </a:spcBef>
              <a:spcAft>
                <a:spcPts val="0"/>
              </a:spcAft>
              <a:buNone/>
            </a:pPr>
            <a:r>
              <a:rPr lang="en-US" i="1">
                <a:latin typeface="Trebuchet MS"/>
                <a:ea typeface="Trebuchet MS"/>
                <a:cs typeface="Trebuchet MS"/>
                <a:sym typeface="Trebuchet MS"/>
              </a:rPr>
              <a:t>Based on what we’ve seen so far, which Crosscutting Concepts are best supported by using MEL diagrams?</a:t>
            </a:r>
            <a:endParaRPr i="1">
              <a:latin typeface="Trebuchet MS"/>
              <a:ea typeface="Trebuchet MS"/>
              <a:cs typeface="Trebuchet MS"/>
              <a:sym typeface="Trebuchet M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50"/>
          <p:cNvSpPr txBox="1">
            <a:spLocks noGrp="1"/>
          </p:cNvSpPr>
          <p:nvPr>
            <p:ph type="body" idx="1"/>
          </p:nvPr>
        </p:nvSpPr>
        <p:spPr>
          <a:xfrm>
            <a:off x="949925" y="2219575"/>
            <a:ext cx="10404000" cy="3957300"/>
          </a:xfrm>
          <a:prstGeom prst="rect">
            <a:avLst/>
          </a:prstGeom>
          <a:noFill/>
          <a:ln>
            <a:noFill/>
          </a:ln>
        </p:spPr>
        <p:txBody>
          <a:bodyPr spcFirstLastPara="1" wrap="square" lIns="91425" tIns="91425" rIns="91425" bIns="91425" anchor="t" anchorCtr="0">
            <a:noAutofit/>
          </a:bodyPr>
          <a:lstStyle/>
          <a:p>
            <a:pPr marL="457200" marR="0" lvl="0" indent="-419100" algn="l" rtl="0">
              <a:lnSpc>
                <a:spcPct val="90000"/>
              </a:lnSpc>
              <a:spcBef>
                <a:spcPts val="0"/>
              </a:spcBef>
              <a:spcAft>
                <a:spcPts val="0"/>
              </a:spcAft>
              <a:buClr>
                <a:srgbClr val="000000"/>
              </a:buClr>
              <a:buSzPts val="3000"/>
              <a:buFont typeface="Trebuchet MS"/>
              <a:buChar char="•"/>
            </a:pPr>
            <a:r>
              <a:rPr lang="en-US" sz="3000">
                <a:solidFill>
                  <a:srgbClr val="000000"/>
                </a:solidFill>
                <a:latin typeface="Trebuchet MS"/>
                <a:ea typeface="Trebuchet MS"/>
                <a:cs typeface="Trebuchet MS"/>
                <a:sym typeface="Trebuchet MS"/>
              </a:rPr>
              <a:t>Cause and Effect</a:t>
            </a:r>
            <a:endParaRPr sz="3000">
              <a:solidFill>
                <a:srgbClr val="000000"/>
              </a:solidFill>
              <a:latin typeface="Trebuchet MS"/>
              <a:ea typeface="Trebuchet MS"/>
              <a:cs typeface="Trebuchet MS"/>
              <a:sym typeface="Trebuchet MS"/>
            </a:endParaRPr>
          </a:p>
          <a:p>
            <a:pPr marL="457200" marR="0" lvl="0" indent="-419100" algn="l" rtl="0">
              <a:lnSpc>
                <a:spcPct val="90000"/>
              </a:lnSpc>
              <a:spcBef>
                <a:spcPts val="0"/>
              </a:spcBef>
              <a:spcAft>
                <a:spcPts val="0"/>
              </a:spcAft>
              <a:buClr>
                <a:srgbClr val="B7B7B7"/>
              </a:buClr>
              <a:buSzPts val="3000"/>
              <a:buFont typeface="Trebuchet MS"/>
              <a:buChar char="•"/>
            </a:pPr>
            <a:r>
              <a:rPr lang="en-US" sz="3000">
                <a:solidFill>
                  <a:srgbClr val="B7B7B7"/>
                </a:solidFill>
                <a:latin typeface="Trebuchet MS"/>
                <a:ea typeface="Trebuchet MS"/>
                <a:cs typeface="Trebuchet MS"/>
                <a:sym typeface="Trebuchet MS"/>
              </a:rPr>
              <a:t>Systems &amp; System Models</a:t>
            </a:r>
            <a:endParaRPr sz="3000">
              <a:solidFill>
                <a:srgbClr val="B7B7B7"/>
              </a:solidFill>
              <a:latin typeface="Trebuchet MS"/>
              <a:ea typeface="Trebuchet MS"/>
              <a:cs typeface="Trebuchet MS"/>
              <a:sym typeface="Trebuchet MS"/>
            </a:endParaRPr>
          </a:p>
          <a:p>
            <a:pPr marL="457200" marR="0" lvl="0" indent="-419100" algn="l" rtl="0">
              <a:lnSpc>
                <a:spcPct val="90000"/>
              </a:lnSpc>
              <a:spcBef>
                <a:spcPts val="0"/>
              </a:spcBef>
              <a:spcAft>
                <a:spcPts val="0"/>
              </a:spcAft>
              <a:buClr>
                <a:srgbClr val="B7B7B7"/>
              </a:buClr>
              <a:buSzPts val="3000"/>
              <a:buFont typeface="Trebuchet MS"/>
              <a:buChar char="•"/>
            </a:pPr>
            <a:r>
              <a:rPr lang="en-US" sz="3000">
                <a:solidFill>
                  <a:srgbClr val="B7B7B7"/>
                </a:solidFill>
                <a:latin typeface="Trebuchet MS"/>
                <a:ea typeface="Trebuchet MS"/>
                <a:cs typeface="Trebuchet MS"/>
                <a:sym typeface="Trebuchet MS"/>
              </a:rPr>
              <a:t>Energy and Matter</a:t>
            </a:r>
            <a:endParaRPr sz="3000">
              <a:solidFill>
                <a:srgbClr val="B7B7B7"/>
              </a:solidFill>
              <a:latin typeface="Trebuchet MS"/>
              <a:ea typeface="Trebuchet MS"/>
              <a:cs typeface="Trebuchet MS"/>
              <a:sym typeface="Trebuchet MS"/>
            </a:endParaRPr>
          </a:p>
          <a:p>
            <a:pPr marL="457200" marR="0" lvl="0" indent="-419100" algn="l" rtl="0">
              <a:lnSpc>
                <a:spcPct val="90000"/>
              </a:lnSpc>
              <a:spcBef>
                <a:spcPts val="0"/>
              </a:spcBef>
              <a:spcAft>
                <a:spcPts val="0"/>
              </a:spcAft>
              <a:buClr>
                <a:srgbClr val="B7B7B7"/>
              </a:buClr>
              <a:buSzPts val="3000"/>
              <a:buFont typeface="Trebuchet MS"/>
              <a:buChar char="•"/>
            </a:pPr>
            <a:r>
              <a:rPr lang="en-US" sz="3000">
                <a:solidFill>
                  <a:srgbClr val="B7B7B7"/>
                </a:solidFill>
                <a:latin typeface="Trebuchet MS"/>
                <a:ea typeface="Trebuchet MS"/>
                <a:cs typeface="Trebuchet MS"/>
                <a:sym typeface="Trebuchet MS"/>
              </a:rPr>
              <a:t>Stability and Change</a:t>
            </a:r>
            <a:endParaRPr sz="3000">
              <a:solidFill>
                <a:srgbClr val="B7B7B7"/>
              </a:solidFill>
              <a:latin typeface="Trebuchet MS"/>
              <a:ea typeface="Trebuchet MS"/>
              <a:cs typeface="Trebuchet MS"/>
              <a:sym typeface="Trebuchet MS"/>
            </a:endParaRPr>
          </a:p>
        </p:txBody>
      </p:sp>
      <p:sp>
        <p:nvSpPr>
          <p:cNvPr id="387" name="Google Shape;387;p50"/>
          <p:cNvSpPr txBox="1">
            <a:spLocks noGrp="1"/>
          </p:cNvSpPr>
          <p:nvPr>
            <p:ph type="title"/>
          </p:nvPr>
        </p:nvSpPr>
        <p:spPr>
          <a:xfrm>
            <a:off x="838188" y="499925"/>
            <a:ext cx="10515600" cy="1325700"/>
          </a:xfrm>
          <a:prstGeom prst="rect">
            <a:avLst/>
          </a:prstGeom>
          <a:solidFill>
            <a:srgbClr val="74B4E2"/>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100"/>
              <a:buFont typeface="Arial"/>
              <a:buNone/>
            </a:pPr>
            <a:r>
              <a:rPr lang="en-US"/>
              <a:t>Crosscutting Concepts with MEL Activities</a:t>
            </a:r>
            <a:endParaRPr sz="4400" b="0" i="0" u="none" strike="noStrike" cap="none">
              <a:solidFill>
                <a:schemeClr val="dk1"/>
              </a:solidFill>
              <a:latin typeface="Trebuchet MS"/>
              <a:ea typeface="Trebuchet MS"/>
              <a:cs typeface="Trebuchet MS"/>
              <a:sym typeface="Trebuchet MS"/>
            </a:endParaRPr>
          </a:p>
        </p:txBody>
      </p:sp>
      <p:pic>
        <p:nvPicPr>
          <p:cNvPr id="388" name="Google Shape;388;p50"/>
          <p:cNvPicPr preferRelativeResize="0"/>
          <p:nvPr/>
        </p:nvPicPr>
        <p:blipFill rotWithShape="1">
          <a:blip r:embed="rId3">
            <a:alphaModFix/>
          </a:blip>
          <a:srcRect/>
          <a:stretch/>
        </p:blipFill>
        <p:spPr>
          <a:xfrm>
            <a:off x="0" y="5914435"/>
            <a:ext cx="2126169" cy="943565"/>
          </a:xfrm>
          <a:prstGeom prst="rect">
            <a:avLst/>
          </a:prstGeom>
          <a:noFill/>
          <a:ln>
            <a:noFill/>
          </a:ln>
        </p:spPr>
      </p:pic>
      <p:pic>
        <p:nvPicPr>
          <p:cNvPr id="389" name="Google Shape;389;p50"/>
          <p:cNvPicPr preferRelativeResize="0"/>
          <p:nvPr/>
        </p:nvPicPr>
        <p:blipFill>
          <a:blip r:embed="rId4">
            <a:alphaModFix/>
          </a:blip>
          <a:stretch>
            <a:fillRect/>
          </a:stretch>
        </p:blipFill>
        <p:spPr>
          <a:xfrm>
            <a:off x="7277725" y="2003688"/>
            <a:ext cx="3464675" cy="46207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51"/>
          <p:cNvSpPr txBox="1">
            <a:spLocks noGrp="1"/>
          </p:cNvSpPr>
          <p:nvPr>
            <p:ph type="title"/>
          </p:nvPr>
        </p:nvSpPr>
        <p:spPr>
          <a:xfrm>
            <a:off x="657150" y="365125"/>
            <a:ext cx="10696500" cy="1325700"/>
          </a:xfrm>
          <a:prstGeom prst="rect">
            <a:avLst/>
          </a:prstGeom>
          <a:solidFill>
            <a:srgbClr val="74B4E2"/>
          </a:solid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4400"/>
              <a:buFont typeface="Calibri"/>
              <a:buNone/>
            </a:pPr>
            <a:r>
              <a:rPr lang="en-US">
                <a:latin typeface="Trebuchet MS"/>
                <a:ea typeface="Trebuchet MS"/>
                <a:cs typeface="Trebuchet MS"/>
                <a:sym typeface="Trebuchet MS"/>
              </a:rPr>
              <a:t>Focus:  Cause &amp; Effect </a:t>
            </a:r>
            <a:endParaRPr sz="4400" b="0" i="0" u="none" strike="noStrike" cap="none">
              <a:solidFill>
                <a:schemeClr val="dk1"/>
              </a:solidFill>
              <a:latin typeface="Calibri"/>
              <a:ea typeface="Calibri"/>
              <a:cs typeface="Calibri"/>
              <a:sym typeface="Calibri"/>
            </a:endParaRPr>
          </a:p>
        </p:txBody>
      </p:sp>
      <p:sp>
        <p:nvSpPr>
          <p:cNvPr id="396" name="Google Shape;396;p51"/>
          <p:cNvSpPr txBox="1">
            <a:spLocks noGrp="1"/>
          </p:cNvSpPr>
          <p:nvPr>
            <p:ph type="body" idx="1"/>
          </p:nvPr>
        </p:nvSpPr>
        <p:spPr>
          <a:xfrm>
            <a:off x="4523750" y="1987875"/>
            <a:ext cx="6969900" cy="43875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2600">
                <a:latin typeface="Trebuchet MS"/>
                <a:ea typeface="Trebuchet MS"/>
                <a:cs typeface="Trebuchet MS"/>
                <a:sym typeface="Trebuchet MS"/>
              </a:rPr>
              <a:t>Empirical evidence is required to differentiate between cause and correlation and to make claims about specific causes and effects.</a:t>
            </a:r>
            <a:endParaRPr sz="2600">
              <a:latin typeface="Trebuchet MS"/>
              <a:ea typeface="Trebuchet MS"/>
              <a:cs typeface="Trebuchet MS"/>
              <a:sym typeface="Trebuchet MS"/>
            </a:endParaRPr>
          </a:p>
          <a:p>
            <a:pPr marL="0" lvl="0" indent="0" algn="l" rtl="0">
              <a:lnSpc>
                <a:spcPct val="115000"/>
              </a:lnSpc>
              <a:spcBef>
                <a:spcPts val="800"/>
              </a:spcBef>
              <a:spcAft>
                <a:spcPts val="0"/>
              </a:spcAft>
              <a:buNone/>
            </a:pPr>
            <a:r>
              <a:rPr lang="en-US" sz="2600">
                <a:latin typeface="Trebuchet MS"/>
                <a:ea typeface="Trebuchet MS"/>
                <a:cs typeface="Trebuchet MS"/>
                <a:sym typeface="Trebuchet MS"/>
              </a:rPr>
              <a:t>Criteria for causality:</a:t>
            </a:r>
            <a:endParaRPr sz="2600">
              <a:latin typeface="Trebuchet MS"/>
              <a:ea typeface="Trebuchet MS"/>
              <a:cs typeface="Trebuchet MS"/>
              <a:sym typeface="Trebuchet MS"/>
            </a:endParaRPr>
          </a:p>
          <a:p>
            <a:pPr marL="457200" lvl="0" indent="-393700" algn="l" rtl="0">
              <a:lnSpc>
                <a:spcPct val="115000"/>
              </a:lnSpc>
              <a:spcBef>
                <a:spcPts val="800"/>
              </a:spcBef>
              <a:spcAft>
                <a:spcPts val="0"/>
              </a:spcAft>
              <a:buSzPts val="2600"/>
              <a:buFont typeface="Trebuchet MS"/>
              <a:buChar char="•"/>
            </a:pPr>
            <a:r>
              <a:rPr lang="en-US" sz="2600">
                <a:latin typeface="Trebuchet MS"/>
                <a:ea typeface="Trebuchet MS"/>
                <a:cs typeface="Trebuchet MS"/>
                <a:sym typeface="Trebuchet MS"/>
              </a:rPr>
              <a:t>Cause precedes effect</a:t>
            </a:r>
            <a:endParaRPr sz="2600">
              <a:latin typeface="Trebuchet MS"/>
              <a:ea typeface="Trebuchet MS"/>
              <a:cs typeface="Trebuchet MS"/>
              <a:sym typeface="Trebuchet MS"/>
            </a:endParaRPr>
          </a:p>
          <a:p>
            <a:pPr marL="457200" lvl="0" indent="-393700" algn="l" rtl="0">
              <a:lnSpc>
                <a:spcPct val="115000"/>
              </a:lnSpc>
              <a:spcBef>
                <a:spcPts val="0"/>
              </a:spcBef>
              <a:spcAft>
                <a:spcPts val="0"/>
              </a:spcAft>
              <a:buSzPts val="2600"/>
              <a:buFont typeface="Trebuchet MS"/>
              <a:buChar char="•"/>
            </a:pPr>
            <a:r>
              <a:rPr lang="en-US" sz="2600">
                <a:latin typeface="Trebuchet MS"/>
                <a:ea typeface="Trebuchet MS"/>
                <a:cs typeface="Trebuchet MS"/>
                <a:sym typeface="Trebuchet MS"/>
              </a:rPr>
              <a:t>Cause &amp; effect are empirically correlated</a:t>
            </a:r>
            <a:endParaRPr sz="2600">
              <a:latin typeface="Trebuchet MS"/>
              <a:ea typeface="Trebuchet MS"/>
              <a:cs typeface="Trebuchet MS"/>
              <a:sym typeface="Trebuchet MS"/>
            </a:endParaRPr>
          </a:p>
          <a:p>
            <a:pPr marL="457200" lvl="0" indent="-393700" algn="l" rtl="0">
              <a:lnSpc>
                <a:spcPct val="115000"/>
              </a:lnSpc>
              <a:spcBef>
                <a:spcPts val="0"/>
              </a:spcBef>
              <a:spcAft>
                <a:spcPts val="0"/>
              </a:spcAft>
              <a:buSzPts val="2600"/>
              <a:buFont typeface="Trebuchet MS"/>
              <a:buChar char="•"/>
            </a:pPr>
            <a:r>
              <a:rPr lang="en-US" sz="2600">
                <a:latin typeface="Trebuchet MS"/>
                <a:ea typeface="Trebuchet MS"/>
                <a:cs typeface="Trebuchet MS"/>
                <a:sym typeface="Trebuchet MS"/>
              </a:rPr>
              <a:t>Cause and effect have a plausible interaction</a:t>
            </a:r>
            <a:endParaRPr sz="2600">
              <a:latin typeface="Trebuchet MS"/>
              <a:ea typeface="Trebuchet MS"/>
              <a:cs typeface="Trebuchet MS"/>
              <a:sym typeface="Trebuchet MS"/>
            </a:endParaRPr>
          </a:p>
        </p:txBody>
      </p:sp>
      <p:pic>
        <p:nvPicPr>
          <p:cNvPr id="397" name="Google Shape;397;p51"/>
          <p:cNvPicPr preferRelativeResize="0"/>
          <p:nvPr/>
        </p:nvPicPr>
        <p:blipFill rotWithShape="1">
          <a:blip r:embed="rId3">
            <a:alphaModFix/>
          </a:blip>
          <a:srcRect/>
          <a:stretch/>
        </p:blipFill>
        <p:spPr>
          <a:xfrm>
            <a:off x="-1" y="5896000"/>
            <a:ext cx="2167717" cy="962000"/>
          </a:xfrm>
          <a:prstGeom prst="rect">
            <a:avLst/>
          </a:prstGeom>
          <a:noFill/>
          <a:ln>
            <a:noFill/>
          </a:ln>
        </p:spPr>
      </p:pic>
      <p:pic>
        <p:nvPicPr>
          <p:cNvPr id="398" name="Google Shape;398;p51"/>
          <p:cNvPicPr preferRelativeResize="0"/>
          <p:nvPr/>
        </p:nvPicPr>
        <p:blipFill>
          <a:blip r:embed="rId4">
            <a:alphaModFix/>
          </a:blip>
          <a:stretch>
            <a:fillRect/>
          </a:stretch>
        </p:blipFill>
        <p:spPr>
          <a:xfrm>
            <a:off x="370400" y="2252126"/>
            <a:ext cx="3962200" cy="332309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52"/>
          <p:cNvSpPr txBox="1">
            <a:spLocks noGrp="1"/>
          </p:cNvSpPr>
          <p:nvPr>
            <p:ph type="title"/>
          </p:nvPr>
        </p:nvSpPr>
        <p:spPr>
          <a:xfrm>
            <a:off x="657150" y="365125"/>
            <a:ext cx="10696500" cy="1325700"/>
          </a:xfrm>
          <a:prstGeom prst="rect">
            <a:avLst/>
          </a:prstGeom>
          <a:solidFill>
            <a:srgbClr val="74B4E2"/>
          </a:solid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4400"/>
              <a:buFont typeface="Calibri"/>
              <a:buNone/>
            </a:pPr>
            <a:r>
              <a:rPr lang="en-US">
                <a:latin typeface="Trebuchet MS"/>
                <a:ea typeface="Trebuchet MS"/>
                <a:cs typeface="Trebuchet MS"/>
                <a:sym typeface="Trebuchet MS"/>
              </a:rPr>
              <a:t>Focus:  Cause &amp; Effect </a:t>
            </a:r>
            <a:endParaRPr sz="4400" b="0" i="0" u="none" strike="noStrike" cap="none">
              <a:solidFill>
                <a:schemeClr val="dk1"/>
              </a:solidFill>
              <a:latin typeface="Calibri"/>
              <a:ea typeface="Calibri"/>
              <a:cs typeface="Calibri"/>
              <a:sym typeface="Calibri"/>
            </a:endParaRPr>
          </a:p>
        </p:txBody>
      </p:sp>
      <p:sp>
        <p:nvSpPr>
          <p:cNvPr id="405" name="Google Shape;405;p52"/>
          <p:cNvSpPr txBox="1">
            <a:spLocks noGrp="1"/>
          </p:cNvSpPr>
          <p:nvPr>
            <p:ph type="body" idx="1"/>
          </p:nvPr>
        </p:nvSpPr>
        <p:spPr>
          <a:xfrm>
            <a:off x="3892375" y="1828800"/>
            <a:ext cx="7627800" cy="4591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2600">
                <a:solidFill>
                  <a:srgbClr val="000000"/>
                </a:solidFill>
                <a:latin typeface="Trebuchet MS"/>
                <a:ea typeface="Trebuchet MS"/>
                <a:cs typeface="Trebuchet MS"/>
                <a:sym typeface="Trebuchet MS"/>
              </a:rPr>
              <a:t>Cause and effect relationships explain and predict behaviors in complex natural and designed systems.</a:t>
            </a:r>
            <a:endParaRPr sz="2600">
              <a:solidFill>
                <a:srgbClr val="000000"/>
              </a:solidFill>
              <a:latin typeface="Trebuchet MS"/>
              <a:ea typeface="Trebuchet MS"/>
              <a:cs typeface="Trebuchet MS"/>
              <a:sym typeface="Trebuchet MS"/>
            </a:endParaRPr>
          </a:p>
          <a:p>
            <a:pPr marL="457200" lvl="0" indent="-393700" algn="l" rtl="0">
              <a:lnSpc>
                <a:spcPct val="100000"/>
              </a:lnSpc>
              <a:spcBef>
                <a:spcPts val="800"/>
              </a:spcBef>
              <a:spcAft>
                <a:spcPts val="0"/>
              </a:spcAft>
              <a:buClr>
                <a:srgbClr val="000000"/>
              </a:buClr>
              <a:buSzPts val="2600"/>
              <a:buChar char="•"/>
            </a:pPr>
            <a:r>
              <a:rPr lang="en-US" sz="2600">
                <a:solidFill>
                  <a:srgbClr val="000000"/>
                </a:solidFill>
                <a:latin typeface="Trebuchet MS"/>
                <a:ea typeface="Trebuchet MS"/>
                <a:cs typeface="Trebuchet MS"/>
                <a:sym typeface="Trebuchet MS"/>
              </a:rPr>
              <a:t>Phenomena may have more than one </a:t>
            </a:r>
            <a:r>
              <a:rPr lang="en-US" sz="2600" b="1">
                <a:solidFill>
                  <a:srgbClr val="000000"/>
                </a:solidFill>
                <a:latin typeface="Trebuchet MS"/>
                <a:ea typeface="Trebuchet MS"/>
                <a:cs typeface="Trebuchet MS"/>
                <a:sym typeface="Trebuchet MS"/>
              </a:rPr>
              <a:t>cause</a:t>
            </a:r>
            <a:r>
              <a:rPr lang="en-US" sz="2600">
                <a:solidFill>
                  <a:srgbClr val="000000"/>
                </a:solidFill>
                <a:latin typeface="Trebuchet MS"/>
                <a:ea typeface="Trebuchet MS"/>
                <a:cs typeface="Trebuchet MS"/>
                <a:sym typeface="Trebuchet MS"/>
              </a:rPr>
              <a:t> </a:t>
            </a:r>
            <a:endParaRPr sz="2600">
              <a:solidFill>
                <a:srgbClr val="000000"/>
              </a:solidFill>
              <a:latin typeface="Trebuchet MS"/>
              <a:ea typeface="Trebuchet MS"/>
              <a:cs typeface="Trebuchet MS"/>
              <a:sym typeface="Trebuchet MS"/>
            </a:endParaRPr>
          </a:p>
          <a:p>
            <a:pPr marL="457200" lvl="0" indent="-393700" algn="l" rtl="0">
              <a:lnSpc>
                <a:spcPct val="100000"/>
              </a:lnSpc>
              <a:spcBef>
                <a:spcPts val="0"/>
              </a:spcBef>
              <a:spcAft>
                <a:spcPts val="0"/>
              </a:spcAft>
              <a:buClr>
                <a:srgbClr val="000000"/>
              </a:buClr>
              <a:buSzPts val="2600"/>
              <a:buChar char="•"/>
            </a:pPr>
            <a:r>
              <a:rPr lang="en-US" sz="2600">
                <a:solidFill>
                  <a:srgbClr val="000000"/>
                </a:solidFill>
                <a:latin typeface="Trebuchet MS"/>
                <a:ea typeface="Trebuchet MS"/>
                <a:cs typeface="Trebuchet MS"/>
                <a:sym typeface="Trebuchet MS"/>
              </a:rPr>
              <a:t>Some </a:t>
            </a:r>
            <a:r>
              <a:rPr lang="en-US" sz="2600" b="1">
                <a:solidFill>
                  <a:srgbClr val="000000"/>
                </a:solidFill>
                <a:latin typeface="Trebuchet MS"/>
                <a:ea typeface="Trebuchet MS"/>
                <a:cs typeface="Trebuchet MS"/>
                <a:sym typeface="Trebuchet MS"/>
              </a:rPr>
              <a:t>cause and effect</a:t>
            </a:r>
            <a:r>
              <a:rPr lang="en-US" sz="2600">
                <a:solidFill>
                  <a:srgbClr val="000000"/>
                </a:solidFill>
                <a:latin typeface="Trebuchet MS"/>
                <a:ea typeface="Trebuchet MS"/>
                <a:cs typeface="Trebuchet MS"/>
                <a:sym typeface="Trebuchet MS"/>
              </a:rPr>
              <a:t> relationships can only be described using probability.</a:t>
            </a:r>
            <a:endParaRPr sz="2600">
              <a:solidFill>
                <a:srgbClr val="000000"/>
              </a:solidFill>
              <a:latin typeface="Trebuchet MS"/>
              <a:ea typeface="Trebuchet MS"/>
              <a:cs typeface="Trebuchet MS"/>
              <a:sym typeface="Trebuchet MS"/>
            </a:endParaRPr>
          </a:p>
          <a:p>
            <a:pPr marL="457200" lvl="0" indent="-393700" algn="l" rtl="0">
              <a:lnSpc>
                <a:spcPct val="100000"/>
              </a:lnSpc>
              <a:spcBef>
                <a:spcPts val="0"/>
              </a:spcBef>
              <a:spcAft>
                <a:spcPts val="0"/>
              </a:spcAft>
              <a:buClr>
                <a:srgbClr val="000000"/>
              </a:buClr>
              <a:buSzPts val="2600"/>
              <a:buFont typeface="Trebuchet MS"/>
              <a:buChar char="•"/>
            </a:pPr>
            <a:r>
              <a:rPr lang="en-US" sz="2600">
                <a:solidFill>
                  <a:srgbClr val="000000"/>
                </a:solidFill>
                <a:latin typeface="Trebuchet MS"/>
                <a:ea typeface="Trebuchet MS"/>
                <a:cs typeface="Trebuchet MS"/>
                <a:sym typeface="Trebuchet MS"/>
              </a:rPr>
              <a:t>Changes in systems may have various causes that may not have equal effects</a:t>
            </a:r>
            <a:endParaRPr sz="2600">
              <a:solidFill>
                <a:srgbClr val="000000"/>
              </a:solidFill>
              <a:latin typeface="Trebuchet MS"/>
              <a:ea typeface="Trebuchet MS"/>
              <a:cs typeface="Trebuchet MS"/>
              <a:sym typeface="Trebuchet MS"/>
            </a:endParaRPr>
          </a:p>
          <a:p>
            <a:pPr marL="457200" lvl="0" indent="-393700" algn="l" rtl="0">
              <a:lnSpc>
                <a:spcPct val="100000"/>
              </a:lnSpc>
              <a:spcBef>
                <a:spcPts val="800"/>
              </a:spcBef>
              <a:spcAft>
                <a:spcPts val="800"/>
              </a:spcAft>
              <a:buClr>
                <a:srgbClr val="000000"/>
              </a:buClr>
              <a:buSzPts val="2600"/>
              <a:buFont typeface="Trebuchet MS"/>
              <a:buChar char="•"/>
            </a:pPr>
            <a:r>
              <a:rPr lang="en-US" sz="2600">
                <a:solidFill>
                  <a:srgbClr val="000000"/>
                </a:solidFill>
                <a:latin typeface="Trebuchet MS"/>
                <a:ea typeface="Trebuchet MS"/>
                <a:cs typeface="Trebuchet MS"/>
                <a:sym typeface="Trebuchet MS"/>
              </a:rPr>
              <a:t>Deducing the cause of an effect is often difficult, so multiple hypotheses may coexist. </a:t>
            </a:r>
            <a:endParaRPr sz="2600">
              <a:solidFill>
                <a:srgbClr val="000000"/>
              </a:solidFill>
              <a:latin typeface="Trebuchet MS"/>
              <a:ea typeface="Trebuchet MS"/>
              <a:cs typeface="Trebuchet MS"/>
              <a:sym typeface="Trebuchet MS"/>
            </a:endParaRPr>
          </a:p>
        </p:txBody>
      </p:sp>
      <p:pic>
        <p:nvPicPr>
          <p:cNvPr id="406" name="Google Shape;406;p52"/>
          <p:cNvPicPr preferRelativeResize="0"/>
          <p:nvPr/>
        </p:nvPicPr>
        <p:blipFill rotWithShape="1">
          <a:blip r:embed="rId3">
            <a:alphaModFix/>
          </a:blip>
          <a:srcRect/>
          <a:stretch/>
        </p:blipFill>
        <p:spPr>
          <a:xfrm>
            <a:off x="-1" y="5896000"/>
            <a:ext cx="2167717" cy="962000"/>
          </a:xfrm>
          <a:prstGeom prst="rect">
            <a:avLst/>
          </a:prstGeom>
          <a:noFill/>
          <a:ln>
            <a:noFill/>
          </a:ln>
        </p:spPr>
      </p:pic>
      <p:sp>
        <p:nvSpPr>
          <p:cNvPr id="407" name="Google Shape;407;p52"/>
          <p:cNvSpPr txBox="1"/>
          <p:nvPr/>
        </p:nvSpPr>
        <p:spPr>
          <a:xfrm>
            <a:off x="6579975" y="2729300"/>
            <a:ext cx="9786600" cy="114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408" name="Google Shape;408;p52"/>
          <p:cNvPicPr preferRelativeResize="0"/>
          <p:nvPr/>
        </p:nvPicPr>
        <p:blipFill>
          <a:blip r:embed="rId4">
            <a:alphaModFix/>
          </a:blip>
          <a:stretch>
            <a:fillRect/>
          </a:stretch>
        </p:blipFill>
        <p:spPr>
          <a:xfrm>
            <a:off x="304800" y="1987875"/>
            <a:ext cx="3587575" cy="340892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35"/>
          <p:cNvSpPr txBox="1">
            <a:spLocks noGrp="1"/>
          </p:cNvSpPr>
          <p:nvPr>
            <p:ph type="subTitle" idx="1"/>
          </p:nvPr>
        </p:nvSpPr>
        <p:spPr>
          <a:xfrm>
            <a:off x="636375" y="4260775"/>
            <a:ext cx="10561800" cy="1911300"/>
          </a:xfrm>
          <a:prstGeom prst="rect">
            <a:avLst/>
          </a:prstGeom>
          <a:solidFill>
            <a:srgbClr val="74B4E2"/>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3000" b="1" i="0" u="none" strike="noStrike" cap="none">
                <a:solidFill>
                  <a:schemeClr val="dk1"/>
                </a:solidFill>
                <a:latin typeface="Trebuchet MS"/>
                <a:ea typeface="Trebuchet MS"/>
                <a:cs typeface="Trebuchet MS"/>
                <a:sym typeface="Trebuchet MS"/>
              </a:rPr>
              <a:t>Engaging Students in Scientific Practices:</a:t>
            </a:r>
            <a:r>
              <a:rPr lang="en-US" sz="3000" b="0" i="0" u="none" strike="noStrike" cap="none">
                <a:solidFill>
                  <a:schemeClr val="dk1"/>
                </a:solidFill>
                <a:latin typeface="Trebuchet MS"/>
                <a:ea typeface="Trebuchet MS"/>
                <a:cs typeface="Trebuchet MS"/>
                <a:sym typeface="Trebuchet MS"/>
              </a:rPr>
              <a:t> </a:t>
            </a:r>
            <a:endParaRPr sz="3000" b="0" i="0" u="none" strike="noStrike" cap="none">
              <a:solidFill>
                <a:schemeClr val="dk1"/>
              </a:solidFill>
              <a:latin typeface="Trebuchet MS"/>
              <a:ea typeface="Trebuchet MS"/>
              <a:cs typeface="Trebuchet MS"/>
              <a:sym typeface="Trebuchet MS"/>
            </a:endParaRPr>
          </a:p>
          <a:p>
            <a:pPr marL="0" marR="0" lvl="0" indent="0" algn="ctr" rtl="0">
              <a:lnSpc>
                <a:spcPct val="100000"/>
              </a:lnSpc>
              <a:spcBef>
                <a:spcPts val="0"/>
              </a:spcBef>
              <a:spcAft>
                <a:spcPts val="0"/>
              </a:spcAft>
              <a:buClr>
                <a:schemeClr val="dk1"/>
              </a:buClr>
              <a:buSzPts val="1100"/>
              <a:buFont typeface="Arial"/>
              <a:buNone/>
            </a:pPr>
            <a:r>
              <a:rPr lang="en-US" sz="3000" b="0" i="0" u="none" strike="noStrike" cap="none">
                <a:solidFill>
                  <a:schemeClr val="dk1"/>
                </a:solidFill>
                <a:latin typeface="Trebuchet MS"/>
                <a:ea typeface="Trebuchet MS"/>
                <a:cs typeface="Trebuchet MS"/>
                <a:sym typeface="Trebuchet MS"/>
              </a:rPr>
              <a:t>Evaluating Evidence and Explanation in Secondary Earth and Space Science</a:t>
            </a:r>
            <a:endParaRPr sz="3000" b="0" i="0" u="none" strike="noStrike" cap="none">
              <a:solidFill>
                <a:schemeClr val="dk1"/>
              </a:solidFill>
              <a:latin typeface="Trebuchet MS"/>
              <a:ea typeface="Trebuchet MS"/>
              <a:cs typeface="Trebuchet MS"/>
              <a:sym typeface="Trebuchet MS"/>
            </a:endParaRPr>
          </a:p>
          <a:p>
            <a:pPr marL="0" marR="0" lvl="0" indent="0" algn="ctr" rtl="0">
              <a:lnSpc>
                <a:spcPct val="100000"/>
              </a:lnSpc>
              <a:spcBef>
                <a:spcPts val="0"/>
              </a:spcBef>
              <a:spcAft>
                <a:spcPts val="0"/>
              </a:spcAft>
              <a:buClr>
                <a:schemeClr val="dk1"/>
              </a:buClr>
              <a:buSzPts val="1100"/>
              <a:buFont typeface="Arial"/>
              <a:buNone/>
            </a:pPr>
            <a:r>
              <a:rPr lang="en-US" sz="2400" b="0" i="1" u="none" strike="noStrike" cap="none">
                <a:solidFill>
                  <a:schemeClr val="dk1"/>
                </a:solidFill>
                <a:latin typeface="Trebuchet MS"/>
                <a:ea typeface="Trebuchet MS"/>
                <a:cs typeface="Trebuchet MS"/>
                <a:sym typeface="Trebuchet MS"/>
              </a:rPr>
              <a:t>Webinar </a:t>
            </a:r>
            <a:r>
              <a:rPr lang="en-US" i="1">
                <a:latin typeface="Trebuchet MS"/>
                <a:ea typeface="Trebuchet MS"/>
                <a:cs typeface="Trebuchet MS"/>
                <a:sym typeface="Trebuchet MS"/>
              </a:rPr>
              <a:t>2</a:t>
            </a:r>
            <a:r>
              <a:rPr lang="en-US" sz="2400" b="0" i="1" u="none" strike="noStrike" cap="none">
                <a:solidFill>
                  <a:schemeClr val="dk1"/>
                </a:solidFill>
                <a:latin typeface="Trebuchet MS"/>
                <a:ea typeface="Trebuchet MS"/>
                <a:cs typeface="Trebuchet MS"/>
                <a:sym typeface="Trebuchet MS"/>
              </a:rPr>
              <a:t>: Introduction to MEL Diagrams - </a:t>
            </a:r>
            <a:r>
              <a:rPr lang="en-US" i="1">
                <a:latin typeface="Trebuchet MS"/>
                <a:ea typeface="Trebuchet MS"/>
                <a:cs typeface="Trebuchet MS"/>
                <a:sym typeface="Trebuchet MS"/>
              </a:rPr>
              <a:t>Crosscutting Concepts</a:t>
            </a:r>
            <a:endParaRPr sz="2400" b="0" i="1" u="none" strike="noStrike" cap="none">
              <a:solidFill>
                <a:schemeClr val="dk1"/>
              </a:solidFill>
              <a:latin typeface="Trebuchet MS"/>
              <a:ea typeface="Trebuchet MS"/>
              <a:cs typeface="Trebuchet MS"/>
              <a:sym typeface="Trebuchet MS"/>
            </a:endParaRPr>
          </a:p>
        </p:txBody>
      </p:sp>
      <p:pic>
        <p:nvPicPr>
          <p:cNvPr id="235" name="Google Shape;235;p35"/>
          <p:cNvPicPr preferRelativeResize="0"/>
          <p:nvPr/>
        </p:nvPicPr>
        <p:blipFill rotWithShape="1">
          <a:blip r:embed="rId3">
            <a:alphaModFix/>
          </a:blip>
          <a:srcRect/>
          <a:stretch/>
        </p:blipFill>
        <p:spPr>
          <a:xfrm>
            <a:off x="1523989" y="578787"/>
            <a:ext cx="6165272" cy="273606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53"/>
          <p:cNvSpPr txBox="1">
            <a:spLocks noGrp="1"/>
          </p:cNvSpPr>
          <p:nvPr>
            <p:ph type="body" idx="1"/>
          </p:nvPr>
        </p:nvSpPr>
        <p:spPr>
          <a:xfrm>
            <a:off x="894000" y="2126900"/>
            <a:ext cx="10404000" cy="3957300"/>
          </a:xfrm>
          <a:prstGeom prst="rect">
            <a:avLst/>
          </a:prstGeom>
          <a:noFill/>
          <a:ln>
            <a:noFill/>
          </a:ln>
        </p:spPr>
        <p:txBody>
          <a:bodyPr spcFirstLastPara="1" wrap="square" lIns="91425" tIns="91425" rIns="91425" bIns="91425" anchor="t" anchorCtr="0">
            <a:noAutofit/>
          </a:bodyPr>
          <a:lstStyle/>
          <a:p>
            <a:pPr marL="457200" marR="0" lvl="0" indent="-419100" algn="l" rtl="0">
              <a:lnSpc>
                <a:spcPct val="90000"/>
              </a:lnSpc>
              <a:spcBef>
                <a:spcPts val="0"/>
              </a:spcBef>
              <a:spcAft>
                <a:spcPts val="0"/>
              </a:spcAft>
              <a:buClr>
                <a:srgbClr val="B7B7B7"/>
              </a:buClr>
              <a:buSzPts val="3000"/>
              <a:buFont typeface="Trebuchet MS"/>
              <a:buChar char="•"/>
            </a:pPr>
            <a:r>
              <a:rPr lang="en-US" sz="3000">
                <a:solidFill>
                  <a:srgbClr val="B7B7B7"/>
                </a:solidFill>
                <a:latin typeface="Trebuchet MS"/>
                <a:ea typeface="Trebuchet MS"/>
                <a:cs typeface="Trebuchet MS"/>
                <a:sym typeface="Trebuchet MS"/>
              </a:rPr>
              <a:t>Cause and Effect</a:t>
            </a:r>
            <a:endParaRPr sz="3000">
              <a:solidFill>
                <a:srgbClr val="B7B7B7"/>
              </a:solidFill>
              <a:latin typeface="Trebuchet MS"/>
              <a:ea typeface="Trebuchet MS"/>
              <a:cs typeface="Trebuchet MS"/>
              <a:sym typeface="Trebuchet MS"/>
            </a:endParaRPr>
          </a:p>
          <a:p>
            <a:pPr marL="457200" marR="0" lvl="0" indent="-419100" algn="l" rtl="0">
              <a:lnSpc>
                <a:spcPct val="90000"/>
              </a:lnSpc>
              <a:spcBef>
                <a:spcPts val="0"/>
              </a:spcBef>
              <a:spcAft>
                <a:spcPts val="0"/>
              </a:spcAft>
              <a:buClr>
                <a:srgbClr val="000000"/>
              </a:buClr>
              <a:buSzPts val="3000"/>
              <a:buFont typeface="Trebuchet MS"/>
              <a:buChar char="•"/>
            </a:pPr>
            <a:r>
              <a:rPr lang="en-US" sz="3000">
                <a:solidFill>
                  <a:srgbClr val="000000"/>
                </a:solidFill>
                <a:latin typeface="Trebuchet MS"/>
                <a:ea typeface="Trebuchet MS"/>
                <a:cs typeface="Trebuchet MS"/>
                <a:sym typeface="Trebuchet MS"/>
              </a:rPr>
              <a:t>Systems &amp; System Models</a:t>
            </a:r>
            <a:endParaRPr sz="3000">
              <a:solidFill>
                <a:srgbClr val="000000"/>
              </a:solidFill>
              <a:latin typeface="Trebuchet MS"/>
              <a:ea typeface="Trebuchet MS"/>
              <a:cs typeface="Trebuchet MS"/>
              <a:sym typeface="Trebuchet MS"/>
            </a:endParaRPr>
          </a:p>
          <a:p>
            <a:pPr marL="457200" marR="0" lvl="0" indent="-419100" algn="l" rtl="0">
              <a:lnSpc>
                <a:spcPct val="90000"/>
              </a:lnSpc>
              <a:spcBef>
                <a:spcPts val="0"/>
              </a:spcBef>
              <a:spcAft>
                <a:spcPts val="0"/>
              </a:spcAft>
              <a:buClr>
                <a:srgbClr val="B7B7B7"/>
              </a:buClr>
              <a:buSzPts val="3000"/>
              <a:buFont typeface="Trebuchet MS"/>
              <a:buChar char="•"/>
            </a:pPr>
            <a:r>
              <a:rPr lang="en-US" sz="3000">
                <a:solidFill>
                  <a:srgbClr val="B7B7B7"/>
                </a:solidFill>
                <a:latin typeface="Trebuchet MS"/>
                <a:ea typeface="Trebuchet MS"/>
                <a:cs typeface="Trebuchet MS"/>
                <a:sym typeface="Trebuchet MS"/>
              </a:rPr>
              <a:t>Energy and Matter</a:t>
            </a:r>
            <a:endParaRPr sz="3000">
              <a:solidFill>
                <a:srgbClr val="B7B7B7"/>
              </a:solidFill>
              <a:latin typeface="Trebuchet MS"/>
              <a:ea typeface="Trebuchet MS"/>
              <a:cs typeface="Trebuchet MS"/>
              <a:sym typeface="Trebuchet MS"/>
            </a:endParaRPr>
          </a:p>
          <a:p>
            <a:pPr marL="457200" marR="0" lvl="0" indent="-419100" algn="l" rtl="0">
              <a:lnSpc>
                <a:spcPct val="90000"/>
              </a:lnSpc>
              <a:spcBef>
                <a:spcPts val="0"/>
              </a:spcBef>
              <a:spcAft>
                <a:spcPts val="0"/>
              </a:spcAft>
              <a:buClr>
                <a:srgbClr val="B7B7B7"/>
              </a:buClr>
              <a:buSzPts val="3000"/>
              <a:buFont typeface="Trebuchet MS"/>
              <a:buChar char="•"/>
            </a:pPr>
            <a:r>
              <a:rPr lang="en-US" sz="3000">
                <a:solidFill>
                  <a:srgbClr val="B7B7B7"/>
                </a:solidFill>
                <a:latin typeface="Trebuchet MS"/>
                <a:ea typeface="Trebuchet MS"/>
                <a:cs typeface="Trebuchet MS"/>
                <a:sym typeface="Trebuchet MS"/>
              </a:rPr>
              <a:t>Stability and Change</a:t>
            </a:r>
            <a:endParaRPr sz="3000">
              <a:solidFill>
                <a:srgbClr val="B7B7B7"/>
              </a:solidFill>
              <a:latin typeface="Trebuchet MS"/>
              <a:ea typeface="Trebuchet MS"/>
              <a:cs typeface="Trebuchet MS"/>
              <a:sym typeface="Trebuchet MS"/>
            </a:endParaRPr>
          </a:p>
        </p:txBody>
      </p:sp>
      <p:sp>
        <p:nvSpPr>
          <p:cNvPr id="415" name="Google Shape;415;p53"/>
          <p:cNvSpPr txBox="1">
            <a:spLocks noGrp="1"/>
          </p:cNvSpPr>
          <p:nvPr>
            <p:ph type="title"/>
          </p:nvPr>
        </p:nvSpPr>
        <p:spPr>
          <a:xfrm>
            <a:off x="838188" y="499925"/>
            <a:ext cx="10515600" cy="1325700"/>
          </a:xfrm>
          <a:prstGeom prst="rect">
            <a:avLst/>
          </a:prstGeom>
          <a:solidFill>
            <a:srgbClr val="74B4E2"/>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100"/>
              <a:buFont typeface="Arial"/>
              <a:buNone/>
            </a:pPr>
            <a:r>
              <a:rPr lang="en-US" sz="4000">
                <a:latin typeface="Trebuchet MS"/>
                <a:ea typeface="Trebuchet MS"/>
                <a:cs typeface="Trebuchet MS"/>
                <a:sym typeface="Trebuchet MS"/>
              </a:rPr>
              <a:t>Crosscutting Concepts with MEL Activities</a:t>
            </a:r>
            <a:endParaRPr sz="4000" i="0" u="none" strike="noStrike" cap="none">
              <a:solidFill>
                <a:schemeClr val="dk1"/>
              </a:solidFill>
              <a:latin typeface="Trebuchet MS"/>
              <a:ea typeface="Trebuchet MS"/>
              <a:cs typeface="Trebuchet MS"/>
              <a:sym typeface="Trebuchet MS"/>
            </a:endParaRPr>
          </a:p>
        </p:txBody>
      </p:sp>
      <p:pic>
        <p:nvPicPr>
          <p:cNvPr id="416" name="Google Shape;416;p53"/>
          <p:cNvPicPr preferRelativeResize="0"/>
          <p:nvPr/>
        </p:nvPicPr>
        <p:blipFill rotWithShape="1">
          <a:blip r:embed="rId3">
            <a:alphaModFix/>
          </a:blip>
          <a:srcRect/>
          <a:stretch/>
        </p:blipFill>
        <p:spPr>
          <a:xfrm>
            <a:off x="0" y="5914435"/>
            <a:ext cx="2126169" cy="943565"/>
          </a:xfrm>
          <a:prstGeom prst="rect">
            <a:avLst/>
          </a:prstGeom>
          <a:noFill/>
          <a:ln>
            <a:noFill/>
          </a:ln>
        </p:spPr>
      </p:pic>
      <p:pic>
        <p:nvPicPr>
          <p:cNvPr id="417" name="Google Shape;417;p53"/>
          <p:cNvPicPr preferRelativeResize="0"/>
          <p:nvPr/>
        </p:nvPicPr>
        <p:blipFill>
          <a:blip r:embed="rId4">
            <a:alphaModFix/>
          </a:blip>
          <a:stretch>
            <a:fillRect/>
          </a:stretch>
        </p:blipFill>
        <p:spPr>
          <a:xfrm>
            <a:off x="5965400" y="2311225"/>
            <a:ext cx="5722925" cy="35886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54"/>
          <p:cNvSpPr txBox="1">
            <a:spLocks noGrp="1"/>
          </p:cNvSpPr>
          <p:nvPr>
            <p:ph type="title"/>
          </p:nvPr>
        </p:nvSpPr>
        <p:spPr>
          <a:xfrm>
            <a:off x="657150" y="365125"/>
            <a:ext cx="10696500" cy="1325700"/>
          </a:xfrm>
          <a:prstGeom prst="rect">
            <a:avLst/>
          </a:prstGeom>
          <a:solidFill>
            <a:srgbClr val="74B4E2"/>
          </a:solid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4400"/>
              <a:buFont typeface="Calibri"/>
              <a:buNone/>
            </a:pPr>
            <a:r>
              <a:rPr lang="en-US">
                <a:latin typeface="Trebuchet MS"/>
                <a:ea typeface="Trebuchet MS"/>
                <a:cs typeface="Trebuchet MS"/>
                <a:sym typeface="Trebuchet MS"/>
              </a:rPr>
              <a:t>Focus: Systems &amp; System Models</a:t>
            </a:r>
            <a:endParaRPr sz="4400" b="0" i="0" u="none" strike="noStrike" cap="none">
              <a:solidFill>
                <a:schemeClr val="dk1"/>
              </a:solidFill>
              <a:latin typeface="Calibri"/>
              <a:ea typeface="Calibri"/>
              <a:cs typeface="Calibri"/>
              <a:sym typeface="Calibri"/>
            </a:endParaRPr>
          </a:p>
        </p:txBody>
      </p:sp>
      <p:sp>
        <p:nvSpPr>
          <p:cNvPr id="424" name="Google Shape;424;p54"/>
          <p:cNvSpPr txBox="1">
            <a:spLocks noGrp="1"/>
          </p:cNvSpPr>
          <p:nvPr>
            <p:ph type="body" idx="1"/>
          </p:nvPr>
        </p:nvSpPr>
        <p:spPr>
          <a:xfrm>
            <a:off x="6232875" y="1987875"/>
            <a:ext cx="5448600" cy="44952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2600">
                <a:latin typeface="Trebuchet MS"/>
                <a:ea typeface="Trebuchet MS"/>
                <a:cs typeface="Trebuchet MS"/>
                <a:sym typeface="Trebuchet MS"/>
              </a:rPr>
              <a:t>Descriptive models represent systems and interactions</a:t>
            </a:r>
            <a:endParaRPr sz="2600">
              <a:latin typeface="Trebuchet MS"/>
              <a:ea typeface="Trebuchet MS"/>
              <a:cs typeface="Trebuchet MS"/>
              <a:sym typeface="Trebuchet MS"/>
            </a:endParaRPr>
          </a:p>
          <a:p>
            <a:pPr marL="457200" lvl="0" indent="-393700" algn="l" rtl="0">
              <a:lnSpc>
                <a:spcPct val="115000"/>
              </a:lnSpc>
              <a:spcBef>
                <a:spcPts val="800"/>
              </a:spcBef>
              <a:spcAft>
                <a:spcPts val="0"/>
              </a:spcAft>
              <a:buSzPts val="2600"/>
              <a:buFont typeface="Trebuchet MS"/>
              <a:buChar char="•"/>
            </a:pPr>
            <a:r>
              <a:rPr lang="en-US" sz="2600">
                <a:latin typeface="Trebuchet MS"/>
                <a:ea typeface="Trebuchet MS"/>
                <a:cs typeface="Trebuchet MS"/>
                <a:sym typeface="Trebuchet MS"/>
              </a:rPr>
              <a:t>Assumptions and approximations about models limit their ability to predict</a:t>
            </a:r>
            <a:endParaRPr sz="2600">
              <a:latin typeface="Trebuchet MS"/>
              <a:ea typeface="Trebuchet MS"/>
              <a:cs typeface="Trebuchet MS"/>
              <a:sym typeface="Trebuchet MS"/>
            </a:endParaRPr>
          </a:p>
          <a:p>
            <a:pPr marL="457200" lvl="0" indent="-393700" algn="l" rtl="0">
              <a:lnSpc>
                <a:spcPct val="115000"/>
              </a:lnSpc>
              <a:spcBef>
                <a:spcPts val="0"/>
              </a:spcBef>
              <a:spcAft>
                <a:spcPts val="0"/>
              </a:spcAft>
              <a:buSzPts val="2600"/>
              <a:buFont typeface="Trebuchet MS"/>
              <a:buChar char="•"/>
            </a:pPr>
            <a:r>
              <a:rPr lang="en-US" sz="2600">
                <a:latin typeface="Trebuchet MS"/>
                <a:ea typeface="Trebuchet MS"/>
                <a:cs typeface="Trebuchet MS"/>
                <a:sym typeface="Trebuchet MS"/>
              </a:rPr>
              <a:t>Defines systems in terms of: </a:t>
            </a:r>
            <a:endParaRPr sz="2600">
              <a:latin typeface="Trebuchet MS"/>
              <a:ea typeface="Trebuchet MS"/>
              <a:cs typeface="Trebuchet MS"/>
              <a:sym typeface="Trebuchet MS"/>
            </a:endParaRPr>
          </a:p>
          <a:p>
            <a:pPr marL="914400" lvl="0" indent="-393700" algn="l" rtl="0">
              <a:lnSpc>
                <a:spcPct val="115000"/>
              </a:lnSpc>
              <a:spcBef>
                <a:spcPts val="0"/>
              </a:spcBef>
              <a:spcAft>
                <a:spcPts val="0"/>
              </a:spcAft>
              <a:buSzPts val="2600"/>
              <a:buFont typeface="Trebuchet MS"/>
              <a:buChar char="•"/>
            </a:pPr>
            <a:r>
              <a:rPr lang="en-US" sz="2600">
                <a:latin typeface="Trebuchet MS"/>
                <a:ea typeface="Trebuchet MS"/>
                <a:cs typeface="Trebuchet MS"/>
                <a:sym typeface="Trebuchet MS"/>
              </a:rPr>
              <a:t>Boundaries and conditions</a:t>
            </a:r>
            <a:endParaRPr sz="2600">
              <a:latin typeface="Trebuchet MS"/>
              <a:ea typeface="Trebuchet MS"/>
              <a:cs typeface="Trebuchet MS"/>
              <a:sym typeface="Trebuchet MS"/>
            </a:endParaRPr>
          </a:p>
          <a:p>
            <a:pPr marL="914400" lvl="0" indent="-393700" algn="l" rtl="0">
              <a:lnSpc>
                <a:spcPct val="115000"/>
              </a:lnSpc>
              <a:spcBef>
                <a:spcPts val="0"/>
              </a:spcBef>
              <a:spcAft>
                <a:spcPts val="0"/>
              </a:spcAft>
              <a:buSzPts val="2600"/>
              <a:buFont typeface="Trebuchet MS"/>
              <a:buChar char="•"/>
            </a:pPr>
            <a:r>
              <a:rPr lang="en-US" sz="2600">
                <a:latin typeface="Trebuchet MS"/>
                <a:ea typeface="Trebuchet MS"/>
                <a:cs typeface="Trebuchet MS"/>
                <a:sym typeface="Trebuchet MS"/>
              </a:rPr>
              <a:t>Inputs and outputs</a:t>
            </a:r>
            <a:endParaRPr sz="2600">
              <a:latin typeface="Trebuchet MS"/>
              <a:ea typeface="Trebuchet MS"/>
              <a:cs typeface="Trebuchet MS"/>
              <a:sym typeface="Trebuchet MS"/>
            </a:endParaRPr>
          </a:p>
          <a:p>
            <a:pPr marL="0" lvl="0" indent="0" algn="l" rtl="0">
              <a:lnSpc>
                <a:spcPct val="115000"/>
              </a:lnSpc>
              <a:spcBef>
                <a:spcPts val="800"/>
              </a:spcBef>
              <a:spcAft>
                <a:spcPts val="800"/>
              </a:spcAft>
              <a:buNone/>
            </a:pPr>
            <a:endParaRPr sz="2600">
              <a:latin typeface="Trebuchet MS"/>
              <a:ea typeface="Trebuchet MS"/>
              <a:cs typeface="Trebuchet MS"/>
              <a:sym typeface="Trebuchet MS"/>
            </a:endParaRPr>
          </a:p>
        </p:txBody>
      </p:sp>
      <p:pic>
        <p:nvPicPr>
          <p:cNvPr id="425" name="Google Shape;425;p54"/>
          <p:cNvPicPr preferRelativeResize="0"/>
          <p:nvPr/>
        </p:nvPicPr>
        <p:blipFill rotWithShape="1">
          <a:blip r:embed="rId3">
            <a:alphaModFix/>
          </a:blip>
          <a:srcRect/>
          <a:stretch/>
        </p:blipFill>
        <p:spPr>
          <a:xfrm>
            <a:off x="-1" y="5896000"/>
            <a:ext cx="2167717" cy="962000"/>
          </a:xfrm>
          <a:prstGeom prst="rect">
            <a:avLst/>
          </a:prstGeom>
          <a:noFill/>
          <a:ln>
            <a:noFill/>
          </a:ln>
        </p:spPr>
      </p:pic>
      <p:pic>
        <p:nvPicPr>
          <p:cNvPr id="426" name="Google Shape;426;p54"/>
          <p:cNvPicPr preferRelativeResize="0"/>
          <p:nvPr/>
        </p:nvPicPr>
        <p:blipFill>
          <a:blip r:embed="rId4">
            <a:alphaModFix/>
          </a:blip>
          <a:stretch>
            <a:fillRect/>
          </a:stretch>
        </p:blipFill>
        <p:spPr>
          <a:xfrm>
            <a:off x="451425" y="1987875"/>
            <a:ext cx="5781444" cy="354114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55"/>
          <p:cNvSpPr txBox="1">
            <a:spLocks noGrp="1"/>
          </p:cNvSpPr>
          <p:nvPr>
            <p:ph type="title"/>
          </p:nvPr>
        </p:nvSpPr>
        <p:spPr>
          <a:xfrm>
            <a:off x="657150" y="365125"/>
            <a:ext cx="10696500" cy="1325700"/>
          </a:xfrm>
          <a:prstGeom prst="rect">
            <a:avLst/>
          </a:prstGeom>
          <a:solidFill>
            <a:srgbClr val="74B4E2"/>
          </a:solid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4400"/>
              <a:buFont typeface="Calibri"/>
              <a:buNone/>
            </a:pPr>
            <a:r>
              <a:rPr lang="en-US">
                <a:latin typeface="Trebuchet MS"/>
                <a:ea typeface="Trebuchet MS"/>
                <a:cs typeface="Trebuchet MS"/>
                <a:sym typeface="Trebuchet MS"/>
              </a:rPr>
              <a:t>Focus: Systems &amp; System Models</a:t>
            </a:r>
            <a:endParaRPr sz="4400" b="0" i="0" u="none" strike="noStrike" cap="none">
              <a:solidFill>
                <a:schemeClr val="dk1"/>
              </a:solidFill>
              <a:latin typeface="Calibri"/>
              <a:ea typeface="Calibri"/>
              <a:cs typeface="Calibri"/>
              <a:sym typeface="Calibri"/>
            </a:endParaRPr>
          </a:p>
        </p:txBody>
      </p:sp>
      <p:sp>
        <p:nvSpPr>
          <p:cNvPr id="433" name="Google Shape;433;p55"/>
          <p:cNvSpPr txBox="1">
            <a:spLocks noGrp="1"/>
          </p:cNvSpPr>
          <p:nvPr>
            <p:ph type="body" idx="1"/>
          </p:nvPr>
        </p:nvSpPr>
        <p:spPr>
          <a:xfrm>
            <a:off x="657150" y="1987200"/>
            <a:ext cx="7276200" cy="43881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2600">
                <a:latin typeface="Trebuchet MS"/>
                <a:ea typeface="Trebuchet MS"/>
                <a:cs typeface="Trebuchet MS"/>
                <a:sym typeface="Trebuchet MS"/>
              </a:rPr>
              <a:t>Explanatory models:</a:t>
            </a:r>
            <a:endParaRPr sz="2600">
              <a:latin typeface="Trebuchet MS"/>
              <a:ea typeface="Trebuchet MS"/>
              <a:cs typeface="Trebuchet MS"/>
              <a:sym typeface="Trebuchet MS"/>
            </a:endParaRPr>
          </a:p>
          <a:p>
            <a:pPr marL="457200" lvl="0" indent="-393700" algn="l" rtl="0">
              <a:lnSpc>
                <a:spcPct val="115000"/>
              </a:lnSpc>
              <a:spcBef>
                <a:spcPts val="800"/>
              </a:spcBef>
              <a:spcAft>
                <a:spcPts val="0"/>
              </a:spcAft>
              <a:buSzPts val="2600"/>
              <a:buFont typeface="Trebuchet MS"/>
              <a:buChar char="•"/>
            </a:pPr>
            <a:r>
              <a:rPr lang="en-US" sz="2600">
                <a:latin typeface="Trebuchet MS"/>
                <a:ea typeface="Trebuchet MS"/>
                <a:cs typeface="Trebuchet MS"/>
                <a:sym typeface="Trebuchet MS"/>
              </a:rPr>
              <a:t>Use evidence to predict or explain phenomenon</a:t>
            </a:r>
            <a:endParaRPr sz="2600">
              <a:latin typeface="Trebuchet MS"/>
              <a:ea typeface="Trebuchet MS"/>
              <a:cs typeface="Trebuchet MS"/>
              <a:sym typeface="Trebuchet MS"/>
            </a:endParaRPr>
          </a:p>
          <a:p>
            <a:pPr marL="457200" lvl="0" indent="-393700" algn="l" rtl="0">
              <a:lnSpc>
                <a:spcPct val="115000"/>
              </a:lnSpc>
              <a:spcBef>
                <a:spcPts val="0"/>
              </a:spcBef>
              <a:spcAft>
                <a:spcPts val="0"/>
              </a:spcAft>
              <a:buSzPts val="2600"/>
              <a:buFont typeface="Trebuchet MS"/>
              <a:buChar char="•"/>
            </a:pPr>
            <a:r>
              <a:rPr lang="en-US" sz="2600">
                <a:latin typeface="Trebuchet MS"/>
                <a:ea typeface="Trebuchet MS"/>
                <a:cs typeface="Trebuchet MS"/>
                <a:sym typeface="Trebuchet MS"/>
              </a:rPr>
              <a:t>Explain how and why a phenomenon occurs</a:t>
            </a:r>
            <a:endParaRPr sz="2600">
              <a:latin typeface="Trebuchet MS"/>
              <a:ea typeface="Trebuchet MS"/>
              <a:cs typeface="Trebuchet MS"/>
              <a:sym typeface="Trebuchet MS"/>
            </a:endParaRPr>
          </a:p>
          <a:p>
            <a:pPr marL="457200" lvl="0" indent="-393700" algn="l" rtl="0">
              <a:lnSpc>
                <a:spcPct val="115000"/>
              </a:lnSpc>
              <a:spcBef>
                <a:spcPts val="0"/>
              </a:spcBef>
              <a:spcAft>
                <a:spcPts val="0"/>
              </a:spcAft>
              <a:buSzPts val="2600"/>
              <a:buFont typeface="Trebuchet MS"/>
              <a:buChar char="•"/>
            </a:pPr>
            <a:r>
              <a:rPr lang="en-US" sz="2600">
                <a:latin typeface="Trebuchet MS"/>
                <a:ea typeface="Trebuchet MS"/>
                <a:cs typeface="Trebuchet MS"/>
                <a:sym typeface="Trebuchet MS"/>
              </a:rPr>
              <a:t>Claims in scientific argumentation include explanatory models, with an emphasis on evidence to support the claim.</a:t>
            </a:r>
            <a:endParaRPr sz="2600">
              <a:latin typeface="Trebuchet MS"/>
              <a:ea typeface="Trebuchet MS"/>
              <a:cs typeface="Trebuchet MS"/>
              <a:sym typeface="Trebuchet MS"/>
            </a:endParaRPr>
          </a:p>
        </p:txBody>
      </p:sp>
      <p:pic>
        <p:nvPicPr>
          <p:cNvPr id="434" name="Google Shape;434;p55"/>
          <p:cNvPicPr preferRelativeResize="0"/>
          <p:nvPr/>
        </p:nvPicPr>
        <p:blipFill rotWithShape="1">
          <a:blip r:embed="rId3">
            <a:alphaModFix/>
          </a:blip>
          <a:srcRect/>
          <a:stretch/>
        </p:blipFill>
        <p:spPr>
          <a:xfrm>
            <a:off x="29724" y="5876250"/>
            <a:ext cx="2167717" cy="962000"/>
          </a:xfrm>
          <a:prstGeom prst="rect">
            <a:avLst/>
          </a:prstGeom>
          <a:noFill/>
          <a:ln>
            <a:noFill/>
          </a:ln>
        </p:spPr>
      </p:pic>
      <p:pic>
        <p:nvPicPr>
          <p:cNvPr id="435" name="Google Shape;435;p55"/>
          <p:cNvPicPr preferRelativeResize="0"/>
          <p:nvPr/>
        </p:nvPicPr>
        <p:blipFill>
          <a:blip r:embed="rId4">
            <a:alphaModFix/>
          </a:blip>
          <a:stretch>
            <a:fillRect/>
          </a:stretch>
        </p:blipFill>
        <p:spPr>
          <a:xfrm>
            <a:off x="7813801" y="1752862"/>
            <a:ext cx="3755250" cy="48567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56"/>
          <p:cNvSpPr txBox="1">
            <a:spLocks noGrp="1"/>
          </p:cNvSpPr>
          <p:nvPr>
            <p:ph type="body" idx="1"/>
          </p:nvPr>
        </p:nvSpPr>
        <p:spPr>
          <a:xfrm>
            <a:off x="949925" y="2219575"/>
            <a:ext cx="10404000" cy="3957300"/>
          </a:xfrm>
          <a:prstGeom prst="rect">
            <a:avLst/>
          </a:prstGeom>
          <a:noFill/>
          <a:ln>
            <a:noFill/>
          </a:ln>
        </p:spPr>
        <p:txBody>
          <a:bodyPr spcFirstLastPara="1" wrap="square" lIns="91425" tIns="91425" rIns="91425" bIns="91425" anchor="t" anchorCtr="0">
            <a:noAutofit/>
          </a:bodyPr>
          <a:lstStyle/>
          <a:p>
            <a:pPr marL="457200" marR="0" lvl="0" indent="-419100" algn="l" rtl="0">
              <a:lnSpc>
                <a:spcPct val="90000"/>
              </a:lnSpc>
              <a:spcBef>
                <a:spcPts val="0"/>
              </a:spcBef>
              <a:spcAft>
                <a:spcPts val="0"/>
              </a:spcAft>
              <a:buClr>
                <a:srgbClr val="B7B7B7"/>
              </a:buClr>
              <a:buSzPts val="3000"/>
              <a:buFont typeface="Trebuchet MS"/>
              <a:buChar char="•"/>
            </a:pPr>
            <a:r>
              <a:rPr lang="en-US" sz="3000">
                <a:solidFill>
                  <a:srgbClr val="B7B7B7"/>
                </a:solidFill>
                <a:latin typeface="Trebuchet MS"/>
                <a:ea typeface="Trebuchet MS"/>
                <a:cs typeface="Trebuchet MS"/>
                <a:sym typeface="Trebuchet MS"/>
              </a:rPr>
              <a:t>Cause and Effect</a:t>
            </a:r>
            <a:endParaRPr sz="3000">
              <a:solidFill>
                <a:srgbClr val="B7B7B7"/>
              </a:solidFill>
              <a:latin typeface="Trebuchet MS"/>
              <a:ea typeface="Trebuchet MS"/>
              <a:cs typeface="Trebuchet MS"/>
              <a:sym typeface="Trebuchet MS"/>
            </a:endParaRPr>
          </a:p>
          <a:p>
            <a:pPr marL="457200" marR="0" lvl="0" indent="-419100" algn="l" rtl="0">
              <a:lnSpc>
                <a:spcPct val="90000"/>
              </a:lnSpc>
              <a:spcBef>
                <a:spcPts val="0"/>
              </a:spcBef>
              <a:spcAft>
                <a:spcPts val="0"/>
              </a:spcAft>
              <a:buClr>
                <a:srgbClr val="B7B7B7"/>
              </a:buClr>
              <a:buSzPts val="3000"/>
              <a:buFont typeface="Trebuchet MS"/>
              <a:buChar char="•"/>
            </a:pPr>
            <a:r>
              <a:rPr lang="en-US" sz="3000">
                <a:solidFill>
                  <a:srgbClr val="B7B7B7"/>
                </a:solidFill>
                <a:latin typeface="Trebuchet MS"/>
                <a:ea typeface="Trebuchet MS"/>
                <a:cs typeface="Trebuchet MS"/>
                <a:sym typeface="Trebuchet MS"/>
              </a:rPr>
              <a:t>Systems &amp; System Models</a:t>
            </a:r>
            <a:endParaRPr sz="3000">
              <a:solidFill>
                <a:srgbClr val="B7B7B7"/>
              </a:solidFill>
              <a:latin typeface="Trebuchet MS"/>
              <a:ea typeface="Trebuchet MS"/>
              <a:cs typeface="Trebuchet MS"/>
              <a:sym typeface="Trebuchet MS"/>
            </a:endParaRPr>
          </a:p>
          <a:p>
            <a:pPr marL="457200" marR="0" lvl="0" indent="-419100" algn="l" rtl="0">
              <a:lnSpc>
                <a:spcPct val="90000"/>
              </a:lnSpc>
              <a:spcBef>
                <a:spcPts val="0"/>
              </a:spcBef>
              <a:spcAft>
                <a:spcPts val="0"/>
              </a:spcAft>
              <a:buClr>
                <a:srgbClr val="000000"/>
              </a:buClr>
              <a:buSzPts val="3000"/>
              <a:buFont typeface="Trebuchet MS"/>
              <a:buChar char="•"/>
            </a:pPr>
            <a:r>
              <a:rPr lang="en-US" sz="3000">
                <a:solidFill>
                  <a:srgbClr val="000000"/>
                </a:solidFill>
                <a:latin typeface="Trebuchet MS"/>
                <a:ea typeface="Trebuchet MS"/>
                <a:cs typeface="Trebuchet MS"/>
                <a:sym typeface="Trebuchet MS"/>
              </a:rPr>
              <a:t>Energy and Matter</a:t>
            </a:r>
            <a:endParaRPr sz="3000">
              <a:solidFill>
                <a:srgbClr val="000000"/>
              </a:solidFill>
              <a:latin typeface="Trebuchet MS"/>
              <a:ea typeface="Trebuchet MS"/>
              <a:cs typeface="Trebuchet MS"/>
              <a:sym typeface="Trebuchet MS"/>
            </a:endParaRPr>
          </a:p>
          <a:p>
            <a:pPr marL="457200" marR="0" lvl="0" indent="-419100" algn="l" rtl="0">
              <a:lnSpc>
                <a:spcPct val="90000"/>
              </a:lnSpc>
              <a:spcBef>
                <a:spcPts val="0"/>
              </a:spcBef>
              <a:spcAft>
                <a:spcPts val="0"/>
              </a:spcAft>
              <a:buClr>
                <a:srgbClr val="B7B7B7"/>
              </a:buClr>
              <a:buSzPts val="3000"/>
              <a:buFont typeface="Trebuchet MS"/>
              <a:buChar char="•"/>
            </a:pPr>
            <a:r>
              <a:rPr lang="en-US" sz="3000">
                <a:solidFill>
                  <a:srgbClr val="B7B7B7"/>
                </a:solidFill>
                <a:latin typeface="Trebuchet MS"/>
                <a:ea typeface="Trebuchet MS"/>
                <a:cs typeface="Trebuchet MS"/>
                <a:sym typeface="Trebuchet MS"/>
              </a:rPr>
              <a:t>Stability and Change</a:t>
            </a:r>
            <a:endParaRPr sz="3000">
              <a:solidFill>
                <a:srgbClr val="B7B7B7"/>
              </a:solidFill>
              <a:latin typeface="Trebuchet MS"/>
              <a:ea typeface="Trebuchet MS"/>
              <a:cs typeface="Trebuchet MS"/>
              <a:sym typeface="Trebuchet MS"/>
            </a:endParaRPr>
          </a:p>
        </p:txBody>
      </p:sp>
      <p:sp>
        <p:nvSpPr>
          <p:cNvPr id="442" name="Google Shape;442;p56"/>
          <p:cNvSpPr txBox="1">
            <a:spLocks noGrp="1"/>
          </p:cNvSpPr>
          <p:nvPr>
            <p:ph type="title"/>
          </p:nvPr>
        </p:nvSpPr>
        <p:spPr>
          <a:xfrm>
            <a:off x="838188" y="499925"/>
            <a:ext cx="10515600" cy="1325700"/>
          </a:xfrm>
          <a:prstGeom prst="rect">
            <a:avLst/>
          </a:prstGeom>
          <a:solidFill>
            <a:srgbClr val="74B4E2"/>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100"/>
              <a:buFont typeface="Arial"/>
              <a:buNone/>
            </a:pPr>
            <a:r>
              <a:rPr lang="en-US"/>
              <a:t>Crosscutting Concepts with MEL Activities</a:t>
            </a:r>
            <a:endParaRPr sz="4400" b="0" i="0" u="none" strike="noStrike" cap="none">
              <a:solidFill>
                <a:schemeClr val="dk1"/>
              </a:solidFill>
              <a:latin typeface="Trebuchet MS"/>
              <a:ea typeface="Trebuchet MS"/>
              <a:cs typeface="Trebuchet MS"/>
              <a:sym typeface="Trebuchet MS"/>
            </a:endParaRPr>
          </a:p>
        </p:txBody>
      </p:sp>
      <p:pic>
        <p:nvPicPr>
          <p:cNvPr id="443" name="Google Shape;443;p56"/>
          <p:cNvPicPr preferRelativeResize="0"/>
          <p:nvPr/>
        </p:nvPicPr>
        <p:blipFill rotWithShape="1">
          <a:blip r:embed="rId3">
            <a:alphaModFix/>
          </a:blip>
          <a:srcRect/>
          <a:stretch/>
        </p:blipFill>
        <p:spPr>
          <a:xfrm>
            <a:off x="0" y="5914435"/>
            <a:ext cx="2126169" cy="943565"/>
          </a:xfrm>
          <a:prstGeom prst="rect">
            <a:avLst/>
          </a:prstGeom>
          <a:noFill/>
          <a:ln>
            <a:noFill/>
          </a:ln>
        </p:spPr>
      </p:pic>
      <p:pic>
        <p:nvPicPr>
          <p:cNvPr id="444" name="Google Shape;444;p56"/>
          <p:cNvPicPr preferRelativeResize="0"/>
          <p:nvPr/>
        </p:nvPicPr>
        <p:blipFill>
          <a:blip r:embed="rId4">
            <a:alphaModFix/>
          </a:blip>
          <a:stretch>
            <a:fillRect/>
          </a:stretch>
        </p:blipFill>
        <p:spPr>
          <a:xfrm>
            <a:off x="6139325" y="2219563"/>
            <a:ext cx="4913267" cy="35141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57"/>
          <p:cNvSpPr txBox="1">
            <a:spLocks noGrp="1"/>
          </p:cNvSpPr>
          <p:nvPr>
            <p:ph type="title"/>
          </p:nvPr>
        </p:nvSpPr>
        <p:spPr>
          <a:xfrm>
            <a:off x="657150" y="365125"/>
            <a:ext cx="10696500" cy="1325700"/>
          </a:xfrm>
          <a:prstGeom prst="rect">
            <a:avLst/>
          </a:prstGeom>
          <a:solidFill>
            <a:srgbClr val="74B4E2"/>
          </a:solid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4400"/>
              <a:buFont typeface="Calibri"/>
              <a:buNone/>
            </a:pPr>
            <a:r>
              <a:rPr lang="en-US">
                <a:latin typeface="Trebuchet MS"/>
                <a:ea typeface="Trebuchet MS"/>
                <a:cs typeface="Trebuchet MS"/>
                <a:sym typeface="Trebuchet MS"/>
              </a:rPr>
              <a:t>Focus: Energy &amp; Matter</a:t>
            </a:r>
            <a:endParaRPr sz="4400" b="0" i="0" u="none" strike="noStrike" cap="none">
              <a:solidFill>
                <a:schemeClr val="dk1"/>
              </a:solidFill>
              <a:latin typeface="Calibri"/>
              <a:ea typeface="Calibri"/>
              <a:cs typeface="Calibri"/>
              <a:sym typeface="Calibri"/>
            </a:endParaRPr>
          </a:p>
        </p:txBody>
      </p:sp>
      <p:sp>
        <p:nvSpPr>
          <p:cNvPr id="451" name="Google Shape;451;p57"/>
          <p:cNvSpPr txBox="1">
            <a:spLocks noGrp="1"/>
          </p:cNvSpPr>
          <p:nvPr>
            <p:ph type="body" idx="1"/>
          </p:nvPr>
        </p:nvSpPr>
        <p:spPr>
          <a:xfrm>
            <a:off x="3859400" y="1872050"/>
            <a:ext cx="7494900" cy="46110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2600">
                <a:latin typeface="Trebuchet MS"/>
                <a:ea typeface="Trebuchet MS"/>
                <a:cs typeface="Trebuchet MS"/>
                <a:sym typeface="Trebuchet MS"/>
              </a:rPr>
              <a:t>Energy is not created or destroyed, it only moves from one place and form to another</a:t>
            </a:r>
            <a:endParaRPr sz="2600">
              <a:latin typeface="Trebuchet MS"/>
              <a:ea typeface="Trebuchet MS"/>
              <a:cs typeface="Trebuchet MS"/>
              <a:sym typeface="Trebuchet MS"/>
            </a:endParaRPr>
          </a:p>
          <a:p>
            <a:pPr marL="457200" lvl="0" indent="-393700" algn="l" rtl="0">
              <a:lnSpc>
                <a:spcPct val="115000"/>
              </a:lnSpc>
              <a:spcBef>
                <a:spcPts val="800"/>
              </a:spcBef>
              <a:spcAft>
                <a:spcPts val="0"/>
              </a:spcAft>
              <a:buSzPts val="2600"/>
              <a:buFont typeface="Trebuchet MS"/>
              <a:buChar char="•"/>
            </a:pPr>
            <a:r>
              <a:rPr lang="en-US" sz="2600">
                <a:latin typeface="Trebuchet MS"/>
                <a:ea typeface="Trebuchet MS"/>
                <a:cs typeface="Trebuchet MS"/>
                <a:sym typeface="Trebuchet MS"/>
              </a:rPr>
              <a:t>Changes of energy and matter in a system are described in terms of flows into and out of that system</a:t>
            </a:r>
            <a:endParaRPr sz="2600">
              <a:latin typeface="Trebuchet MS"/>
              <a:ea typeface="Trebuchet MS"/>
              <a:cs typeface="Trebuchet MS"/>
              <a:sym typeface="Trebuchet MS"/>
            </a:endParaRPr>
          </a:p>
          <a:p>
            <a:pPr marL="457200" lvl="0" indent="-393700" algn="l" rtl="0">
              <a:lnSpc>
                <a:spcPct val="115000"/>
              </a:lnSpc>
              <a:spcBef>
                <a:spcPts val="800"/>
              </a:spcBef>
              <a:spcAft>
                <a:spcPts val="0"/>
              </a:spcAft>
              <a:buSzPts val="2600"/>
              <a:buFont typeface="Trebuchet MS"/>
              <a:buChar char="•"/>
            </a:pPr>
            <a:r>
              <a:rPr lang="en-US" sz="2600">
                <a:latin typeface="Trebuchet MS"/>
                <a:ea typeface="Trebuchet MS"/>
                <a:cs typeface="Trebuchet MS"/>
                <a:sym typeface="Trebuchet MS"/>
              </a:rPr>
              <a:t>Understanding changes in energy and matter can help develop explanations to explain phenomenon.</a:t>
            </a:r>
            <a:endParaRPr sz="2600">
              <a:latin typeface="Trebuchet MS"/>
              <a:ea typeface="Trebuchet MS"/>
              <a:cs typeface="Trebuchet MS"/>
              <a:sym typeface="Trebuchet MS"/>
            </a:endParaRPr>
          </a:p>
          <a:p>
            <a:pPr marL="0" lvl="0" indent="0" algn="l" rtl="0">
              <a:lnSpc>
                <a:spcPct val="115000"/>
              </a:lnSpc>
              <a:spcBef>
                <a:spcPts val="800"/>
              </a:spcBef>
              <a:spcAft>
                <a:spcPts val="800"/>
              </a:spcAft>
              <a:buNone/>
            </a:pPr>
            <a:endParaRPr sz="2600">
              <a:latin typeface="Trebuchet MS"/>
              <a:ea typeface="Trebuchet MS"/>
              <a:cs typeface="Trebuchet MS"/>
              <a:sym typeface="Trebuchet MS"/>
            </a:endParaRPr>
          </a:p>
        </p:txBody>
      </p:sp>
      <p:pic>
        <p:nvPicPr>
          <p:cNvPr id="452" name="Google Shape;452;p57"/>
          <p:cNvPicPr preferRelativeResize="0"/>
          <p:nvPr/>
        </p:nvPicPr>
        <p:blipFill rotWithShape="1">
          <a:blip r:embed="rId3">
            <a:alphaModFix/>
          </a:blip>
          <a:srcRect/>
          <a:stretch/>
        </p:blipFill>
        <p:spPr>
          <a:xfrm>
            <a:off x="-1" y="5896000"/>
            <a:ext cx="2167717" cy="962000"/>
          </a:xfrm>
          <a:prstGeom prst="rect">
            <a:avLst/>
          </a:prstGeom>
          <a:noFill/>
          <a:ln>
            <a:noFill/>
          </a:ln>
        </p:spPr>
      </p:pic>
      <p:pic>
        <p:nvPicPr>
          <p:cNvPr id="453" name="Google Shape;453;p57"/>
          <p:cNvPicPr preferRelativeResize="0"/>
          <p:nvPr/>
        </p:nvPicPr>
        <p:blipFill>
          <a:blip r:embed="rId4">
            <a:alphaModFix/>
          </a:blip>
          <a:stretch>
            <a:fillRect/>
          </a:stretch>
        </p:blipFill>
        <p:spPr>
          <a:xfrm>
            <a:off x="657150" y="1843225"/>
            <a:ext cx="2671545" cy="352542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58"/>
          <p:cNvSpPr txBox="1">
            <a:spLocks noGrp="1"/>
          </p:cNvSpPr>
          <p:nvPr>
            <p:ph type="body" idx="1"/>
          </p:nvPr>
        </p:nvSpPr>
        <p:spPr>
          <a:xfrm>
            <a:off x="949925" y="2219575"/>
            <a:ext cx="10404000" cy="3957300"/>
          </a:xfrm>
          <a:prstGeom prst="rect">
            <a:avLst/>
          </a:prstGeom>
          <a:noFill/>
          <a:ln>
            <a:noFill/>
          </a:ln>
        </p:spPr>
        <p:txBody>
          <a:bodyPr spcFirstLastPara="1" wrap="square" lIns="91425" tIns="91425" rIns="91425" bIns="91425" anchor="t" anchorCtr="0">
            <a:noAutofit/>
          </a:bodyPr>
          <a:lstStyle/>
          <a:p>
            <a:pPr marL="457200" marR="0" lvl="0" indent="-419100" algn="l" rtl="0">
              <a:lnSpc>
                <a:spcPct val="90000"/>
              </a:lnSpc>
              <a:spcBef>
                <a:spcPts val="0"/>
              </a:spcBef>
              <a:spcAft>
                <a:spcPts val="0"/>
              </a:spcAft>
              <a:buClr>
                <a:srgbClr val="B7B7B7"/>
              </a:buClr>
              <a:buSzPts val="3000"/>
              <a:buFont typeface="Trebuchet MS"/>
              <a:buChar char="•"/>
            </a:pPr>
            <a:r>
              <a:rPr lang="en-US" sz="3000">
                <a:solidFill>
                  <a:srgbClr val="B7B7B7"/>
                </a:solidFill>
                <a:latin typeface="Trebuchet MS"/>
                <a:ea typeface="Trebuchet MS"/>
                <a:cs typeface="Trebuchet MS"/>
                <a:sym typeface="Trebuchet MS"/>
              </a:rPr>
              <a:t>Cause and Effect</a:t>
            </a:r>
            <a:endParaRPr sz="3000">
              <a:solidFill>
                <a:srgbClr val="B7B7B7"/>
              </a:solidFill>
              <a:latin typeface="Trebuchet MS"/>
              <a:ea typeface="Trebuchet MS"/>
              <a:cs typeface="Trebuchet MS"/>
              <a:sym typeface="Trebuchet MS"/>
            </a:endParaRPr>
          </a:p>
          <a:p>
            <a:pPr marL="457200" marR="0" lvl="0" indent="-419100" algn="l" rtl="0">
              <a:lnSpc>
                <a:spcPct val="90000"/>
              </a:lnSpc>
              <a:spcBef>
                <a:spcPts val="0"/>
              </a:spcBef>
              <a:spcAft>
                <a:spcPts val="0"/>
              </a:spcAft>
              <a:buClr>
                <a:srgbClr val="B7B7B7"/>
              </a:buClr>
              <a:buSzPts val="3000"/>
              <a:buFont typeface="Trebuchet MS"/>
              <a:buChar char="•"/>
            </a:pPr>
            <a:r>
              <a:rPr lang="en-US" sz="3000">
                <a:solidFill>
                  <a:srgbClr val="B7B7B7"/>
                </a:solidFill>
                <a:latin typeface="Trebuchet MS"/>
                <a:ea typeface="Trebuchet MS"/>
                <a:cs typeface="Trebuchet MS"/>
                <a:sym typeface="Trebuchet MS"/>
              </a:rPr>
              <a:t>Systems &amp; System Models</a:t>
            </a:r>
            <a:endParaRPr sz="3000">
              <a:solidFill>
                <a:srgbClr val="B7B7B7"/>
              </a:solidFill>
              <a:latin typeface="Trebuchet MS"/>
              <a:ea typeface="Trebuchet MS"/>
              <a:cs typeface="Trebuchet MS"/>
              <a:sym typeface="Trebuchet MS"/>
            </a:endParaRPr>
          </a:p>
          <a:p>
            <a:pPr marL="457200" marR="0" lvl="0" indent="-419100" algn="l" rtl="0">
              <a:lnSpc>
                <a:spcPct val="90000"/>
              </a:lnSpc>
              <a:spcBef>
                <a:spcPts val="0"/>
              </a:spcBef>
              <a:spcAft>
                <a:spcPts val="0"/>
              </a:spcAft>
              <a:buClr>
                <a:srgbClr val="B7B7B7"/>
              </a:buClr>
              <a:buSzPts val="3000"/>
              <a:buFont typeface="Trebuchet MS"/>
              <a:buChar char="•"/>
            </a:pPr>
            <a:r>
              <a:rPr lang="en-US" sz="3000">
                <a:solidFill>
                  <a:srgbClr val="B7B7B7"/>
                </a:solidFill>
                <a:latin typeface="Trebuchet MS"/>
                <a:ea typeface="Trebuchet MS"/>
                <a:cs typeface="Trebuchet MS"/>
                <a:sym typeface="Trebuchet MS"/>
              </a:rPr>
              <a:t>Energy and Matter</a:t>
            </a:r>
            <a:endParaRPr sz="3000">
              <a:solidFill>
                <a:srgbClr val="B7B7B7"/>
              </a:solidFill>
              <a:latin typeface="Trebuchet MS"/>
              <a:ea typeface="Trebuchet MS"/>
              <a:cs typeface="Trebuchet MS"/>
              <a:sym typeface="Trebuchet MS"/>
            </a:endParaRPr>
          </a:p>
          <a:p>
            <a:pPr marL="457200" marR="0" lvl="0" indent="-419100" algn="l" rtl="0">
              <a:lnSpc>
                <a:spcPct val="90000"/>
              </a:lnSpc>
              <a:spcBef>
                <a:spcPts val="0"/>
              </a:spcBef>
              <a:spcAft>
                <a:spcPts val="0"/>
              </a:spcAft>
              <a:buClr>
                <a:srgbClr val="000000"/>
              </a:buClr>
              <a:buSzPts val="3000"/>
              <a:buFont typeface="Trebuchet MS"/>
              <a:buChar char="•"/>
            </a:pPr>
            <a:r>
              <a:rPr lang="en-US" sz="3000">
                <a:solidFill>
                  <a:srgbClr val="000000"/>
                </a:solidFill>
                <a:latin typeface="Trebuchet MS"/>
                <a:ea typeface="Trebuchet MS"/>
                <a:cs typeface="Trebuchet MS"/>
                <a:sym typeface="Trebuchet MS"/>
              </a:rPr>
              <a:t>Stability and Change</a:t>
            </a:r>
            <a:endParaRPr sz="3000">
              <a:solidFill>
                <a:srgbClr val="000000"/>
              </a:solidFill>
              <a:latin typeface="Trebuchet MS"/>
              <a:ea typeface="Trebuchet MS"/>
              <a:cs typeface="Trebuchet MS"/>
              <a:sym typeface="Trebuchet MS"/>
            </a:endParaRPr>
          </a:p>
        </p:txBody>
      </p:sp>
      <p:sp>
        <p:nvSpPr>
          <p:cNvPr id="460" name="Google Shape;460;p58"/>
          <p:cNvSpPr txBox="1">
            <a:spLocks noGrp="1"/>
          </p:cNvSpPr>
          <p:nvPr>
            <p:ph type="title"/>
          </p:nvPr>
        </p:nvSpPr>
        <p:spPr>
          <a:xfrm>
            <a:off x="838188" y="499925"/>
            <a:ext cx="10515600" cy="1325700"/>
          </a:xfrm>
          <a:prstGeom prst="rect">
            <a:avLst/>
          </a:prstGeom>
          <a:solidFill>
            <a:srgbClr val="74B4E2"/>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100"/>
              <a:buFont typeface="Arial"/>
              <a:buNone/>
            </a:pPr>
            <a:r>
              <a:rPr lang="en-US"/>
              <a:t>Crosscutting Concepts with MEL Activities</a:t>
            </a:r>
            <a:endParaRPr sz="4400" b="0" i="0" u="none" strike="noStrike" cap="none">
              <a:solidFill>
                <a:schemeClr val="dk1"/>
              </a:solidFill>
              <a:latin typeface="Trebuchet MS"/>
              <a:ea typeface="Trebuchet MS"/>
              <a:cs typeface="Trebuchet MS"/>
              <a:sym typeface="Trebuchet MS"/>
            </a:endParaRPr>
          </a:p>
        </p:txBody>
      </p:sp>
      <p:pic>
        <p:nvPicPr>
          <p:cNvPr id="461" name="Google Shape;461;p58"/>
          <p:cNvPicPr preferRelativeResize="0"/>
          <p:nvPr/>
        </p:nvPicPr>
        <p:blipFill rotWithShape="1">
          <a:blip r:embed="rId3">
            <a:alphaModFix/>
          </a:blip>
          <a:srcRect/>
          <a:stretch/>
        </p:blipFill>
        <p:spPr>
          <a:xfrm>
            <a:off x="0" y="5914435"/>
            <a:ext cx="2126169" cy="943565"/>
          </a:xfrm>
          <a:prstGeom prst="rect">
            <a:avLst/>
          </a:prstGeom>
          <a:noFill/>
          <a:ln>
            <a:noFill/>
          </a:ln>
        </p:spPr>
      </p:pic>
      <p:pic>
        <p:nvPicPr>
          <p:cNvPr id="462" name="Google Shape;462;p58"/>
          <p:cNvPicPr preferRelativeResize="0"/>
          <p:nvPr/>
        </p:nvPicPr>
        <p:blipFill>
          <a:blip r:embed="rId4">
            <a:alphaModFix/>
          </a:blip>
          <a:stretch>
            <a:fillRect/>
          </a:stretch>
        </p:blipFill>
        <p:spPr>
          <a:xfrm>
            <a:off x="6526950" y="2219575"/>
            <a:ext cx="4101450" cy="37976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59"/>
          <p:cNvSpPr txBox="1">
            <a:spLocks noGrp="1"/>
          </p:cNvSpPr>
          <p:nvPr>
            <p:ph type="title"/>
          </p:nvPr>
        </p:nvSpPr>
        <p:spPr>
          <a:xfrm>
            <a:off x="657150" y="365125"/>
            <a:ext cx="10696500" cy="1325700"/>
          </a:xfrm>
          <a:prstGeom prst="rect">
            <a:avLst/>
          </a:prstGeom>
          <a:solidFill>
            <a:srgbClr val="74B4E2"/>
          </a:solid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4400"/>
              <a:buFont typeface="Calibri"/>
              <a:buNone/>
            </a:pPr>
            <a:r>
              <a:rPr lang="en-US">
                <a:latin typeface="Trebuchet MS"/>
                <a:ea typeface="Trebuchet MS"/>
                <a:cs typeface="Trebuchet MS"/>
                <a:sym typeface="Trebuchet MS"/>
              </a:rPr>
              <a:t>Focus: Stability &amp; Change</a:t>
            </a:r>
            <a:endParaRPr sz="4400" b="0" i="0" u="none" strike="noStrike" cap="none">
              <a:solidFill>
                <a:schemeClr val="dk1"/>
              </a:solidFill>
              <a:latin typeface="Calibri"/>
              <a:ea typeface="Calibri"/>
              <a:cs typeface="Calibri"/>
              <a:sym typeface="Calibri"/>
            </a:endParaRPr>
          </a:p>
        </p:txBody>
      </p:sp>
      <p:sp>
        <p:nvSpPr>
          <p:cNvPr id="469" name="Google Shape;469;p59"/>
          <p:cNvSpPr txBox="1">
            <a:spLocks noGrp="1"/>
          </p:cNvSpPr>
          <p:nvPr>
            <p:ph type="body" idx="1"/>
          </p:nvPr>
        </p:nvSpPr>
        <p:spPr>
          <a:xfrm>
            <a:off x="5444700" y="1872050"/>
            <a:ext cx="5909400" cy="46110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2600">
                <a:latin typeface="Trebuchet MS"/>
                <a:ea typeface="Trebuchet MS"/>
                <a:cs typeface="Trebuchet MS"/>
                <a:sym typeface="Trebuchet MS"/>
              </a:rPr>
              <a:t>Changes in one part of a system can cause large changes in another part</a:t>
            </a:r>
            <a:endParaRPr sz="2600">
              <a:latin typeface="Trebuchet MS"/>
              <a:ea typeface="Trebuchet MS"/>
              <a:cs typeface="Trebuchet MS"/>
              <a:sym typeface="Trebuchet MS"/>
            </a:endParaRPr>
          </a:p>
          <a:p>
            <a:pPr marL="457200" lvl="0" indent="-393700" algn="l" rtl="0">
              <a:lnSpc>
                <a:spcPct val="115000"/>
              </a:lnSpc>
              <a:spcBef>
                <a:spcPts val="800"/>
              </a:spcBef>
              <a:spcAft>
                <a:spcPts val="0"/>
              </a:spcAft>
              <a:buSzPts val="2600"/>
              <a:buFont typeface="Trebuchet MS"/>
              <a:buChar char="•"/>
            </a:pPr>
            <a:r>
              <a:rPr lang="en-US" sz="2600">
                <a:latin typeface="Trebuchet MS"/>
                <a:ea typeface="Trebuchet MS"/>
                <a:cs typeface="Trebuchet MS"/>
                <a:sym typeface="Trebuchet MS"/>
              </a:rPr>
              <a:t>Systems in dynamic equilibrium are stable</a:t>
            </a:r>
            <a:endParaRPr sz="2600">
              <a:latin typeface="Trebuchet MS"/>
              <a:ea typeface="Trebuchet MS"/>
              <a:cs typeface="Trebuchet MS"/>
              <a:sym typeface="Trebuchet MS"/>
            </a:endParaRPr>
          </a:p>
          <a:p>
            <a:pPr marL="457200" lvl="0" indent="-393700" algn="l" rtl="0">
              <a:lnSpc>
                <a:spcPct val="115000"/>
              </a:lnSpc>
              <a:spcBef>
                <a:spcPts val="0"/>
              </a:spcBef>
              <a:spcAft>
                <a:spcPts val="0"/>
              </a:spcAft>
              <a:buSzPts val="2600"/>
              <a:buFont typeface="Trebuchet MS"/>
              <a:buChar char="•"/>
            </a:pPr>
            <a:r>
              <a:rPr lang="en-US" sz="2600">
                <a:latin typeface="Trebuchet MS"/>
                <a:ea typeface="Trebuchet MS"/>
                <a:cs typeface="Trebuchet MS"/>
                <a:sym typeface="Trebuchet MS"/>
              </a:rPr>
              <a:t>Stability can be disturbed by sudden events or gradual changes</a:t>
            </a:r>
            <a:endParaRPr sz="2600">
              <a:latin typeface="Trebuchet MS"/>
              <a:ea typeface="Trebuchet MS"/>
              <a:cs typeface="Trebuchet MS"/>
              <a:sym typeface="Trebuchet MS"/>
            </a:endParaRPr>
          </a:p>
          <a:p>
            <a:pPr marL="457200" lvl="0" indent="-393700" algn="l" rtl="0">
              <a:lnSpc>
                <a:spcPct val="115000"/>
              </a:lnSpc>
              <a:spcBef>
                <a:spcPts val="0"/>
              </a:spcBef>
              <a:spcAft>
                <a:spcPts val="0"/>
              </a:spcAft>
              <a:buSzPts val="2600"/>
              <a:buFont typeface="Trebuchet MS"/>
              <a:buChar char="•"/>
            </a:pPr>
            <a:r>
              <a:rPr lang="en-US" sz="2600">
                <a:latin typeface="Trebuchet MS"/>
                <a:ea typeface="Trebuchet MS"/>
                <a:cs typeface="Trebuchet MS"/>
                <a:sym typeface="Trebuchet MS"/>
              </a:rPr>
              <a:t>Some changes are irreversible</a:t>
            </a:r>
            <a:endParaRPr sz="2600">
              <a:latin typeface="Trebuchet MS"/>
              <a:ea typeface="Trebuchet MS"/>
              <a:cs typeface="Trebuchet MS"/>
              <a:sym typeface="Trebuchet MS"/>
            </a:endParaRPr>
          </a:p>
          <a:p>
            <a:pPr marL="0" lvl="0" indent="0" algn="l" rtl="0">
              <a:lnSpc>
                <a:spcPct val="115000"/>
              </a:lnSpc>
              <a:spcBef>
                <a:spcPts val="800"/>
              </a:spcBef>
              <a:spcAft>
                <a:spcPts val="800"/>
              </a:spcAft>
              <a:buNone/>
            </a:pPr>
            <a:endParaRPr sz="2600">
              <a:latin typeface="Trebuchet MS"/>
              <a:ea typeface="Trebuchet MS"/>
              <a:cs typeface="Trebuchet MS"/>
              <a:sym typeface="Trebuchet MS"/>
            </a:endParaRPr>
          </a:p>
        </p:txBody>
      </p:sp>
      <p:pic>
        <p:nvPicPr>
          <p:cNvPr id="470" name="Google Shape;470;p59"/>
          <p:cNvPicPr preferRelativeResize="0"/>
          <p:nvPr/>
        </p:nvPicPr>
        <p:blipFill rotWithShape="1">
          <a:blip r:embed="rId3">
            <a:alphaModFix/>
          </a:blip>
          <a:srcRect/>
          <a:stretch/>
        </p:blipFill>
        <p:spPr>
          <a:xfrm>
            <a:off x="-1" y="5896000"/>
            <a:ext cx="2167717" cy="962000"/>
          </a:xfrm>
          <a:prstGeom prst="rect">
            <a:avLst/>
          </a:prstGeom>
          <a:noFill/>
          <a:ln>
            <a:noFill/>
          </a:ln>
        </p:spPr>
      </p:pic>
      <p:pic>
        <p:nvPicPr>
          <p:cNvPr id="471" name="Google Shape;471;p59"/>
          <p:cNvPicPr preferRelativeResize="0"/>
          <p:nvPr/>
        </p:nvPicPr>
        <p:blipFill>
          <a:blip r:embed="rId4">
            <a:alphaModFix/>
          </a:blip>
          <a:stretch>
            <a:fillRect/>
          </a:stretch>
        </p:blipFill>
        <p:spPr>
          <a:xfrm>
            <a:off x="239575" y="1777825"/>
            <a:ext cx="5071925" cy="394130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60"/>
          <p:cNvSpPr txBox="1">
            <a:spLocks noGrp="1"/>
          </p:cNvSpPr>
          <p:nvPr>
            <p:ph type="title"/>
          </p:nvPr>
        </p:nvSpPr>
        <p:spPr>
          <a:xfrm>
            <a:off x="657150" y="365125"/>
            <a:ext cx="10696500" cy="1325700"/>
          </a:xfrm>
          <a:prstGeom prst="rect">
            <a:avLst/>
          </a:prstGeom>
          <a:solidFill>
            <a:srgbClr val="74B4E2"/>
          </a:solid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4400"/>
              <a:buFont typeface="Calibri"/>
              <a:buNone/>
            </a:pPr>
            <a:r>
              <a:rPr lang="en-US">
                <a:latin typeface="Trebuchet MS"/>
                <a:ea typeface="Trebuchet MS"/>
                <a:cs typeface="Trebuchet MS"/>
                <a:sym typeface="Trebuchet MS"/>
              </a:rPr>
              <a:t>Focus: Stability &amp; Change</a:t>
            </a:r>
            <a:endParaRPr sz="4400" i="0" u="none" strike="noStrike" cap="none">
              <a:solidFill>
                <a:schemeClr val="dk1"/>
              </a:solidFill>
              <a:latin typeface="Trebuchet MS"/>
              <a:ea typeface="Trebuchet MS"/>
              <a:cs typeface="Trebuchet MS"/>
              <a:sym typeface="Trebuchet MS"/>
            </a:endParaRPr>
          </a:p>
        </p:txBody>
      </p:sp>
      <p:sp>
        <p:nvSpPr>
          <p:cNvPr id="478" name="Google Shape;478;p60"/>
          <p:cNvSpPr txBox="1">
            <a:spLocks noGrp="1"/>
          </p:cNvSpPr>
          <p:nvPr>
            <p:ph type="body" idx="1"/>
          </p:nvPr>
        </p:nvSpPr>
        <p:spPr>
          <a:xfrm>
            <a:off x="5444700" y="1872050"/>
            <a:ext cx="5909400" cy="46110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2600">
                <a:latin typeface="Trebuchet MS"/>
                <a:ea typeface="Trebuchet MS"/>
                <a:cs typeface="Trebuchet MS"/>
                <a:sym typeface="Trebuchet MS"/>
              </a:rPr>
              <a:t>Changes over time occur at different scales</a:t>
            </a:r>
            <a:endParaRPr sz="2600">
              <a:latin typeface="Trebuchet MS"/>
              <a:ea typeface="Trebuchet MS"/>
              <a:cs typeface="Trebuchet MS"/>
              <a:sym typeface="Trebuchet MS"/>
            </a:endParaRPr>
          </a:p>
          <a:p>
            <a:pPr marL="457200" lvl="0" indent="-393700" algn="l" rtl="0">
              <a:lnSpc>
                <a:spcPct val="115000"/>
              </a:lnSpc>
              <a:spcBef>
                <a:spcPts val="800"/>
              </a:spcBef>
              <a:spcAft>
                <a:spcPts val="0"/>
              </a:spcAft>
              <a:buSzPts val="2600"/>
              <a:buFont typeface="Trebuchet MS"/>
              <a:buChar char="•"/>
            </a:pPr>
            <a:r>
              <a:rPr lang="en-US" sz="2600">
                <a:latin typeface="Trebuchet MS"/>
                <a:ea typeface="Trebuchet MS"/>
                <a:cs typeface="Trebuchet MS"/>
                <a:sym typeface="Trebuchet MS"/>
              </a:rPr>
              <a:t>Negative feedback can stabilize a system - inputs and outputs are in opposite directions</a:t>
            </a:r>
            <a:endParaRPr sz="2600">
              <a:latin typeface="Trebuchet MS"/>
              <a:ea typeface="Trebuchet MS"/>
              <a:cs typeface="Trebuchet MS"/>
              <a:sym typeface="Trebuchet MS"/>
            </a:endParaRPr>
          </a:p>
          <a:p>
            <a:pPr marL="457200" lvl="0" indent="-393700" algn="l" rtl="0">
              <a:lnSpc>
                <a:spcPct val="115000"/>
              </a:lnSpc>
              <a:spcBef>
                <a:spcPts val="0"/>
              </a:spcBef>
              <a:spcAft>
                <a:spcPts val="0"/>
              </a:spcAft>
              <a:buSzPts val="2600"/>
              <a:buFont typeface="Trebuchet MS"/>
              <a:buChar char="•"/>
            </a:pPr>
            <a:r>
              <a:rPr lang="en-US" sz="2600">
                <a:latin typeface="Trebuchet MS"/>
                <a:ea typeface="Trebuchet MS"/>
                <a:cs typeface="Trebuchet MS"/>
                <a:sym typeface="Trebuchet MS"/>
              </a:rPr>
              <a:t>Positive feedback can destabilize a system - inputs and outputs are in same direction</a:t>
            </a:r>
            <a:endParaRPr sz="2600">
              <a:latin typeface="Trebuchet MS"/>
              <a:ea typeface="Trebuchet MS"/>
              <a:cs typeface="Trebuchet MS"/>
              <a:sym typeface="Trebuchet MS"/>
            </a:endParaRPr>
          </a:p>
          <a:p>
            <a:pPr marL="0" lvl="0" indent="0" algn="l" rtl="0">
              <a:lnSpc>
                <a:spcPct val="115000"/>
              </a:lnSpc>
              <a:spcBef>
                <a:spcPts val="800"/>
              </a:spcBef>
              <a:spcAft>
                <a:spcPts val="800"/>
              </a:spcAft>
              <a:buNone/>
            </a:pPr>
            <a:endParaRPr sz="2600">
              <a:latin typeface="Trebuchet MS"/>
              <a:ea typeface="Trebuchet MS"/>
              <a:cs typeface="Trebuchet MS"/>
              <a:sym typeface="Trebuchet MS"/>
            </a:endParaRPr>
          </a:p>
        </p:txBody>
      </p:sp>
      <p:pic>
        <p:nvPicPr>
          <p:cNvPr id="479" name="Google Shape;479;p60"/>
          <p:cNvPicPr preferRelativeResize="0"/>
          <p:nvPr/>
        </p:nvPicPr>
        <p:blipFill rotWithShape="1">
          <a:blip r:embed="rId3">
            <a:alphaModFix/>
          </a:blip>
          <a:srcRect/>
          <a:stretch/>
        </p:blipFill>
        <p:spPr>
          <a:xfrm>
            <a:off x="-1" y="5896000"/>
            <a:ext cx="2167717" cy="962000"/>
          </a:xfrm>
          <a:prstGeom prst="rect">
            <a:avLst/>
          </a:prstGeom>
          <a:noFill/>
          <a:ln>
            <a:noFill/>
          </a:ln>
        </p:spPr>
      </p:pic>
      <p:pic>
        <p:nvPicPr>
          <p:cNvPr id="480" name="Google Shape;480;p60"/>
          <p:cNvPicPr preferRelativeResize="0"/>
          <p:nvPr/>
        </p:nvPicPr>
        <p:blipFill>
          <a:blip r:embed="rId4">
            <a:alphaModFix/>
          </a:blip>
          <a:stretch>
            <a:fillRect/>
          </a:stretch>
        </p:blipFill>
        <p:spPr>
          <a:xfrm>
            <a:off x="1061625" y="1953013"/>
            <a:ext cx="3648075" cy="35909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61"/>
          <p:cNvSpPr txBox="1">
            <a:spLocks noGrp="1"/>
          </p:cNvSpPr>
          <p:nvPr>
            <p:ph type="title"/>
          </p:nvPr>
        </p:nvSpPr>
        <p:spPr>
          <a:xfrm>
            <a:off x="657150" y="365125"/>
            <a:ext cx="10696500" cy="1325700"/>
          </a:xfrm>
          <a:prstGeom prst="rect">
            <a:avLst/>
          </a:prstGeom>
          <a:solidFill>
            <a:srgbClr val="74B4E2"/>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200"/>
              <a:buFont typeface="Trebuchet MS"/>
              <a:buNone/>
            </a:pPr>
            <a:r>
              <a:rPr lang="en-US"/>
              <a:t>How to Embed Crosscutting Concepts into MEL Instruction?</a:t>
            </a:r>
            <a:endParaRPr sz="4400" b="0" i="0" u="none" strike="noStrike" cap="none">
              <a:solidFill>
                <a:schemeClr val="dk1"/>
              </a:solidFill>
              <a:latin typeface="Calibri"/>
              <a:ea typeface="Calibri"/>
              <a:cs typeface="Calibri"/>
              <a:sym typeface="Calibri"/>
            </a:endParaRPr>
          </a:p>
        </p:txBody>
      </p:sp>
      <p:sp>
        <p:nvSpPr>
          <p:cNvPr id="487" name="Google Shape;487;p61"/>
          <p:cNvSpPr txBox="1">
            <a:spLocks noGrp="1"/>
          </p:cNvSpPr>
          <p:nvPr>
            <p:ph type="body" idx="1"/>
          </p:nvPr>
        </p:nvSpPr>
        <p:spPr>
          <a:xfrm>
            <a:off x="657375" y="1817150"/>
            <a:ext cx="3358200" cy="4644600"/>
          </a:xfrm>
          <a:prstGeom prst="rect">
            <a:avLst/>
          </a:prstGeom>
          <a:noFill/>
          <a:ln>
            <a:noFill/>
          </a:ln>
        </p:spPr>
        <p:txBody>
          <a:bodyPr spcFirstLastPara="1" wrap="square" lIns="91425" tIns="45700" rIns="91425" bIns="45700" anchor="t" anchorCtr="0">
            <a:noAutofit/>
          </a:bodyPr>
          <a:lstStyle/>
          <a:p>
            <a:pPr marL="457200" marR="0" lvl="0" indent="-368300" algn="l" rtl="0">
              <a:lnSpc>
                <a:spcPct val="90000"/>
              </a:lnSpc>
              <a:spcBef>
                <a:spcPts val="0"/>
              </a:spcBef>
              <a:spcAft>
                <a:spcPts val="0"/>
              </a:spcAft>
              <a:buSzPts val="2200"/>
              <a:buFont typeface="Trebuchet MS"/>
              <a:buChar char="•"/>
            </a:pPr>
            <a:r>
              <a:rPr lang="en-US" sz="2200">
                <a:latin typeface="Trebuchet MS"/>
                <a:ea typeface="Trebuchet MS"/>
                <a:cs typeface="Trebuchet MS"/>
                <a:sym typeface="Trebuchet MS"/>
              </a:rPr>
              <a:t>Crosscutting Concepts are often not explicit</a:t>
            </a:r>
            <a:endParaRPr sz="2200">
              <a:latin typeface="Trebuchet MS"/>
              <a:ea typeface="Trebuchet MS"/>
              <a:cs typeface="Trebuchet MS"/>
              <a:sym typeface="Trebuchet MS"/>
            </a:endParaRPr>
          </a:p>
          <a:p>
            <a:pPr marL="457200" marR="0" lvl="0" indent="-368300" algn="l" rtl="0">
              <a:lnSpc>
                <a:spcPct val="90000"/>
              </a:lnSpc>
              <a:spcBef>
                <a:spcPts val="0"/>
              </a:spcBef>
              <a:spcAft>
                <a:spcPts val="0"/>
              </a:spcAft>
              <a:buSzPts val="2200"/>
              <a:buFont typeface="Trebuchet MS"/>
              <a:buChar char="•"/>
            </a:pPr>
            <a:r>
              <a:rPr lang="en-US" sz="2200">
                <a:latin typeface="Trebuchet MS"/>
                <a:ea typeface="Trebuchet MS"/>
                <a:cs typeface="Trebuchet MS"/>
                <a:sym typeface="Trebuchet MS"/>
              </a:rPr>
              <a:t>Determine which concepts best connect practices and content</a:t>
            </a:r>
            <a:endParaRPr sz="2200">
              <a:latin typeface="Trebuchet MS"/>
              <a:ea typeface="Trebuchet MS"/>
              <a:cs typeface="Trebuchet MS"/>
              <a:sym typeface="Trebuchet MS"/>
            </a:endParaRPr>
          </a:p>
          <a:p>
            <a:pPr marL="457200" marR="0" lvl="0" indent="-368300" algn="l" rtl="0">
              <a:lnSpc>
                <a:spcPct val="90000"/>
              </a:lnSpc>
              <a:spcBef>
                <a:spcPts val="0"/>
              </a:spcBef>
              <a:spcAft>
                <a:spcPts val="0"/>
              </a:spcAft>
              <a:buSzPts val="2200"/>
              <a:buFont typeface="Trebuchet MS"/>
              <a:buChar char="•"/>
            </a:pPr>
            <a:r>
              <a:rPr lang="en-US" sz="2200">
                <a:latin typeface="Trebuchet MS"/>
                <a:ea typeface="Trebuchet MS"/>
                <a:cs typeface="Trebuchet MS"/>
                <a:sym typeface="Trebuchet MS"/>
              </a:rPr>
              <a:t>Frame the task and questions to make explicit connections with Crosscutting Concepts</a:t>
            </a:r>
            <a:endParaRPr sz="2200">
              <a:latin typeface="Trebuchet MS"/>
              <a:ea typeface="Trebuchet MS"/>
              <a:cs typeface="Trebuchet MS"/>
              <a:sym typeface="Trebuchet MS"/>
            </a:endParaRPr>
          </a:p>
        </p:txBody>
      </p:sp>
      <p:pic>
        <p:nvPicPr>
          <p:cNvPr id="488" name="Google Shape;488;p61"/>
          <p:cNvPicPr preferRelativeResize="0"/>
          <p:nvPr/>
        </p:nvPicPr>
        <p:blipFill rotWithShape="1">
          <a:blip r:embed="rId3">
            <a:alphaModFix/>
          </a:blip>
          <a:srcRect/>
          <a:stretch/>
        </p:blipFill>
        <p:spPr>
          <a:xfrm>
            <a:off x="9946424" y="5861425"/>
            <a:ext cx="2245576" cy="996550"/>
          </a:xfrm>
          <a:prstGeom prst="rect">
            <a:avLst/>
          </a:prstGeom>
          <a:noFill/>
          <a:ln>
            <a:noFill/>
          </a:ln>
        </p:spPr>
      </p:pic>
      <p:pic>
        <p:nvPicPr>
          <p:cNvPr id="489" name="Google Shape;489;p61"/>
          <p:cNvPicPr preferRelativeResize="0"/>
          <p:nvPr/>
        </p:nvPicPr>
        <p:blipFill>
          <a:blip r:embed="rId4">
            <a:alphaModFix/>
          </a:blip>
          <a:stretch>
            <a:fillRect/>
          </a:stretch>
        </p:blipFill>
        <p:spPr>
          <a:xfrm>
            <a:off x="4195621" y="1836650"/>
            <a:ext cx="7158028" cy="3640437"/>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62"/>
          <p:cNvSpPr txBox="1">
            <a:spLocks noGrp="1"/>
          </p:cNvSpPr>
          <p:nvPr>
            <p:ph type="body" idx="1"/>
          </p:nvPr>
        </p:nvSpPr>
        <p:spPr>
          <a:xfrm>
            <a:off x="838200" y="1825625"/>
            <a:ext cx="10515600" cy="4351200"/>
          </a:xfrm>
          <a:prstGeom prst="rect">
            <a:avLst/>
          </a:prstGeom>
          <a:noFill/>
          <a:ln>
            <a:noFill/>
          </a:ln>
        </p:spPr>
        <p:txBody>
          <a:bodyPr spcFirstLastPara="1" wrap="square" lIns="91425" tIns="91425" rIns="91425" bIns="91425" anchor="t" anchorCtr="0">
            <a:noAutofit/>
          </a:bodyPr>
          <a:lstStyle/>
          <a:p>
            <a:pPr marL="457200" marR="0" lvl="0" indent="-393700" algn="l" rtl="0">
              <a:lnSpc>
                <a:spcPct val="90000"/>
              </a:lnSpc>
              <a:spcBef>
                <a:spcPts val="0"/>
              </a:spcBef>
              <a:spcAft>
                <a:spcPts val="0"/>
              </a:spcAft>
              <a:buClr>
                <a:srgbClr val="B7B7B7"/>
              </a:buClr>
              <a:buSzPts val="2600"/>
              <a:buFont typeface="Trebuchet MS"/>
              <a:buChar char="•"/>
            </a:pPr>
            <a:r>
              <a:rPr lang="en-US" sz="2600">
                <a:solidFill>
                  <a:srgbClr val="B7B7B7"/>
                </a:solidFill>
                <a:latin typeface="Trebuchet MS"/>
                <a:ea typeface="Trebuchet MS"/>
                <a:cs typeface="Trebuchet MS"/>
                <a:sym typeface="Trebuchet MS"/>
              </a:rPr>
              <a:t>Review S&amp;EP in MEL Diagrams</a:t>
            </a:r>
            <a:endParaRPr sz="2600">
              <a:solidFill>
                <a:srgbClr val="B7B7B7"/>
              </a:solidFill>
              <a:latin typeface="Trebuchet MS"/>
              <a:ea typeface="Trebuchet MS"/>
              <a:cs typeface="Trebuchet MS"/>
              <a:sym typeface="Trebuchet MS"/>
            </a:endParaRPr>
          </a:p>
          <a:p>
            <a:pPr marL="457200" marR="0" lvl="0" indent="-393700" algn="l" rtl="0">
              <a:lnSpc>
                <a:spcPct val="90000"/>
              </a:lnSpc>
              <a:spcBef>
                <a:spcPts val="0"/>
              </a:spcBef>
              <a:spcAft>
                <a:spcPts val="0"/>
              </a:spcAft>
              <a:buClr>
                <a:srgbClr val="B7B7B7"/>
              </a:buClr>
              <a:buSzPts val="2600"/>
              <a:buFont typeface="Trebuchet MS"/>
              <a:buChar char="•"/>
            </a:pPr>
            <a:r>
              <a:rPr lang="en-US" sz="2600">
                <a:solidFill>
                  <a:srgbClr val="B7B7B7"/>
                </a:solidFill>
                <a:latin typeface="Trebuchet MS"/>
                <a:ea typeface="Trebuchet MS"/>
                <a:cs typeface="Trebuchet MS"/>
                <a:sym typeface="Trebuchet MS"/>
              </a:rPr>
              <a:t>Introduction to Crosscutting Concepts</a:t>
            </a:r>
            <a:endParaRPr sz="2600">
              <a:solidFill>
                <a:srgbClr val="B7B7B7"/>
              </a:solidFill>
              <a:latin typeface="Trebuchet MS"/>
              <a:ea typeface="Trebuchet MS"/>
              <a:cs typeface="Trebuchet MS"/>
              <a:sym typeface="Trebuchet MS"/>
            </a:endParaRPr>
          </a:p>
          <a:p>
            <a:pPr marL="457200" marR="0" lvl="0" indent="-393700" algn="l" rtl="0">
              <a:lnSpc>
                <a:spcPct val="90000"/>
              </a:lnSpc>
              <a:spcBef>
                <a:spcPts val="0"/>
              </a:spcBef>
              <a:spcAft>
                <a:spcPts val="0"/>
              </a:spcAft>
              <a:buClr>
                <a:srgbClr val="B7B7B7"/>
              </a:buClr>
              <a:buSzPts val="2600"/>
              <a:buFont typeface="Trebuchet MS"/>
              <a:buChar char="•"/>
            </a:pPr>
            <a:r>
              <a:rPr lang="en-US" sz="2600">
                <a:solidFill>
                  <a:srgbClr val="B7B7B7"/>
                </a:solidFill>
                <a:latin typeface="Trebuchet MS"/>
                <a:ea typeface="Trebuchet MS"/>
                <a:cs typeface="Trebuchet MS"/>
                <a:sym typeface="Trebuchet MS"/>
              </a:rPr>
              <a:t>Crosscutting Concepts and the MEL Project</a:t>
            </a:r>
            <a:endParaRPr sz="2600">
              <a:solidFill>
                <a:srgbClr val="B7B7B7"/>
              </a:solidFill>
              <a:latin typeface="Trebuchet MS"/>
              <a:ea typeface="Trebuchet MS"/>
              <a:cs typeface="Trebuchet MS"/>
              <a:sym typeface="Trebuchet MS"/>
            </a:endParaRPr>
          </a:p>
          <a:p>
            <a:pPr marL="457200" marR="0" lvl="0" indent="-393700" algn="l" rtl="0">
              <a:lnSpc>
                <a:spcPct val="90000"/>
              </a:lnSpc>
              <a:spcBef>
                <a:spcPts val="0"/>
              </a:spcBef>
              <a:spcAft>
                <a:spcPts val="0"/>
              </a:spcAft>
              <a:buClr>
                <a:srgbClr val="000000"/>
              </a:buClr>
              <a:buSzPts val="2600"/>
              <a:buFont typeface="Trebuchet MS"/>
              <a:buChar char="•"/>
            </a:pPr>
            <a:r>
              <a:rPr lang="en-US" sz="2600">
                <a:solidFill>
                  <a:srgbClr val="000000"/>
                </a:solidFill>
                <a:latin typeface="Trebuchet MS"/>
                <a:ea typeface="Trebuchet MS"/>
                <a:cs typeface="Trebuchet MS"/>
                <a:sym typeface="Trebuchet MS"/>
              </a:rPr>
              <a:t>Evidence of Crosscutting Concepts - Student Explanation Task</a:t>
            </a:r>
            <a:endParaRPr sz="2600">
              <a:solidFill>
                <a:srgbClr val="000000"/>
              </a:solidFill>
              <a:latin typeface="Trebuchet MS"/>
              <a:ea typeface="Trebuchet MS"/>
              <a:cs typeface="Trebuchet MS"/>
              <a:sym typeface="Trebuchet MS"/>
            </a:endParaRPr>
          </a:p>
          <a:p>
            <a:pPr marL="457200" marR="0" lvl="0" indent="-393700" algn="l" rtl="0">
              <a:lnSpc>
                <a:spcPct val="90000"/>
              </a:lnSpc>
              <a:spcBef>
                <a:spcPts val="0"/>
              </a:spcBef>
              <a:spcAft>
                <a:spcPts val="0"/>
              </a:spcAft>
              <a:buClr>
                <a:srgbClr val="B7B7B7"/>
              </a:buClr>
              <a:buSzPts val="2600"/>
              <a:buFont typeface="Trebuchet MS"/>
              <a:buChar char="•"/>
            </a:pPr>
            <a:r>
              <a:rPr lang="en-US" sz="2600">
                <a:solidFill>
                  <a:srgbClr val="B7B7B7"/>
                </a:solidFill>
                <a:latin typeface="Trebuchet MS"/>
                <a:ea typeface="Trebuchet MS"/>
                <a:cs typeface="Trebuchet MS"/>
                <a:sym typeface="Trebuchet MS"/>
              </a:rPr>
              <a:t>What is a MEL Diagram?</a:t>
            </a:r>
            <a:endParaRPr sz="2600">
              <a:solidFill>
                <a:srgbClr val="B7B7B7"/>
              </a:solidFill>
              <a:latin typeface="Trebuchet MS"/>
              <a:ea typeface="Trebuchet MS"/>
              <a:cs typeface="Trebuchet MS"/>
              <a:sym typeface="Trebuchet MS"/>
            </a:endParaRPr>
          </a:p>
          <a:p>
            <a:pPr marL="457200" marR="0" lvl="0" indent="-393700" algn="l" rtl="0">
              <a:lnSpc>
                <a:spcPct val="90000"/>
              </a:lnSpc>
              <a:spcBef>
                <a:spcPts val="0"/>
              </a:spcBef>
              <a:spcAft>
                <a:spcPts val="0"/>
              </a:spcAft>
              <a:buClr>
                <a:srgbClr val="B7B7B7"/>
              </a:buClr>
              <a:buSzPts val="2600"/>
              <a:buFont typeface="Trebuchet MS"/>
              <a:buChar char="•"/>
            </a:pPr>
            <a:r>
              <a:rPr lang="en-US" sz="2600">
                <a:solidFill>
                  <a:srgbClr val="B7B7B7"/>
                </a:solidFill>
                <a:latin typeface="Trebuchet MS"/>
                <a:ea typeface="Trebuchet MS"/>
                <a:cs typeface="Trebuchet MS"/>
                <a:sym typeface="Trebuchet MS"/>
              </a:rPr>
              <a:t>Next Steps</a:t>
            </a:r>
            <a:endParaRPr sz="2600">
              <a:solidFill>
                <a:srgbClr val="B7B7B7"/>
              </a:solidFill>
              <a:latin typeface="Trebuchet MS"/>
              <a:ea typeface="Trebuchet MS"/>
              <a:cs typeface="Trebuchet MS"/>
              <a:sym typeface="Trebuchet MS"/>
            </a:endParaRPr>
          </a:p>
        </p:txBody>
      </p:sp>
      <p:sp>
        <p:nvSpPr>
          <p:cNvPr id="496" name="Google Shape;496;p62"/>
          <p:cNvSpPr txBox="1">
            <a:spLocks noGrp="1"/>
          </p:cNvSpPr>
          <p:nvPr>
            <p:ph type="title"/>
          </p:nvPr>
        </p:nvSpPr>
        <p:spPr>
          <a:xfrm>
            <a:off x="838188" y="445100"/>
            <a:ext cx="10515600" cy="1325700"/>
          </a:xfrm>
          <a:prstGeom prst="rect">
            <a:avLst/>
          </a:prstGeom>
          <a:solidFill>
            <a:srgbClr val="74B4E2"/>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100"/>
              <a:buFont typeface="Arial"/>
              <a:buNone/>
            </a:pPr>
            <a:r>
              <a:rPr lang="en-US" sz="4400" i="0" u="none" strike="noStrike" cap="none">
                <a:solidFill>
                  <a:schemeClr val="dk1"/>
                </a:solidFill>
                <a:latin typeface="Trebuchet MS"/>
                <a:ea typeface="Trebuchet MS"/>
                <a:cs typeface="Trebuchet MS"/>
                <a:sym typeface="Trebuchet MS"/>
              </a:rPr>
              <a:t>Webinar Outline</a:t>
            </a:r>
            <a:endParaRPr sz="4400" i="0" u="none" strike="noStrike" cap="none">
              <a:solidFill>
                <a:schemeClr val="dk1"/>
              </a:solidFill>
              <a:latin typeface="Trebuchet MS"/>
              <a:ea typeface="Trebuchet MS"/>
              <a:cs typeface="Trebuchet MS"/>
              <a:sym typeface="Trebuchet MS"/>
            </a:endParaRPr>
          </a:p>
        </p:txBody>
      </p:sp>
      <p:pic>
        <p:nvPicPr>
          <p:cNvPr id="497" name="Google Shape;497;p62"/>
          <p:cNvPicPr preferRelativeResize="0"/>
          <p:nvPr/>
        </p:nvPicPr>
        <p:blipFill rotWithShape="1">
          <a:blip r:embed="rId3">
            <a:alphaModFix/>
          </a:blip>
          <a:srcRect/>
          <a:stretch/>
        </p:blipFill>
        <p:spPr>
          <a:xfrm>
            <a:off x="0" y="5914435"/>
            <a:ext cx="2126169" cy="94356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6"/>
          <p:cNvSpPr txBox="1">
            <a:spLocks noGrp="1"/>
          </p:cNvSpPr>
          <p:nvPr>
            <p:ph type="title"/>
          </p:nvPr>
        </p:nvSpPr>
        <p:spPr>
          <a:xfrm>
            <a:off x="839788" y="365125"/>
            <a:ext cx="10515600" cy="1325700"/>
          </a:xfrm>
          <a:prstGeom prst="rect">
            <a:avLst/>
          </a:prstGeom>
          <a:solidFill>
            <a:srgbClr val="74B4E2"/>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a:latin typeface="Trebuchet MS"/>
                <a:ea typeface="Trebuchet MS"/>
                <a:cs typeface="Trebuchet MS"/>
                <a:sym typeface="Trebuchet MS"/>
              </a:rPr>
              <a:t>SLRG Investigators</a:t>
            </a:r>
            <a:endParaRPr sz="4400" b="0" i="0" u="none" strike="noStrike" cap="none">
              <a:solidFill>
                <a:schemeClr val="dk1"/>
              </a:solidFill>
              <a:latin typeface="Trebuchet MS"/>
              <a:ea typeface="Trebuchet MS"/>
              <a:cs typeface="Trebuchet MS"/>
              <a:sym typeface="Trebuchet MS"/>
            </a:endParaRPr>
          </a:p>
        </p:txBody>
      </p:sp>
      <p:sp>
        <p:nvSpPr>
          <p:cNvPr id="241" name="Google Shape;241;p36"/>
          <p:cNvSpPr txBox="1">
            <a:spLocks noGrp="1"/>
          </p:cNvSpPr>
          <p:nvPr>
            <p:ph type="body" idx="2"/>
          </p:nvPr>
        </p:nvSpPr>
        <p:spPr>
          <a:xfrm>
            <a:off x="839800" y="1970800"/>
            <a:ext cx="10515600" cy="25749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1800">
                <a:latin typeface="Trebuchet MS"/>
                <a:ea typeface="Trebuchet MS"/>
                <a:cs typeface="Trebuchet MS"/>
                <a:sym typeface="Trebuchet MS"/>
              </a:rPr>
              <a:t>The Science Learning Research Group (SLRG) at Temple University conducts classroom-based research in the learning and teaching of Earth and space science.</a:t>
            </a:r>
            <a:endParaRPr sz="1800">
              <a:latin typeface="Trebuchet MS"/>
              <a:ea typeface="Trebuchet MS"/>
              <a:cs typeface="Trebuchet MS"/>
              <a:sym typeface="Trebuchet MS"/>
            </a:endParaRPr>
          </a:p>
          <a:p>
            <a:pPr marL="457200" marR="0" lvl="0" indent="-342900" algn="l" rtl="0">
              <a:lnSpc>
                <a:spcPct val="90000"/>
              </a:lnSpc>
              <a:spcBef>
                <a:spcPts val="0"/>
              </a:spcBef>
              <a:spcAft>
                <a:spcPts val="0"/>
              </a:spcAft>
              <a:buSzPts val="1800"/>
              <a:buFont typeface="Trebuchet MS"/>
              <a:buChar char="•"/>
            </a:pPr>
            <a:r>
              <a:rPr lang="en-US" sz="1800">
                <a:latin typeface="Trebuchet MS"/>
                <a:ea typeface="Trebuchet MS"/>
                <a:cs typeface="Trebuchet MS"/>
                <a:sym typeface="Trebuchet MS"/>
              </a:rPr>
              <a:t>30+ combined years educational research</a:t>
            </a:r>
            <a:endParaRPr sz="1800">
              <a:latin typeface="Trebuchet MS"/>
              <a:ea typeface="Trebuchet MS"/>
              <a:cs typeface="Trebuchet MS"/>
              <a:sym typeface="Trebuchet MS"/>
            </a:endParaRPr>
          </a:p>
          <a:p>
            <a:pPr marL="457200" marR="0" lvl="0" indent="-342900" algn="l" rtl="0">
              <a:lnSpc>
                <a:spcPct val="90000"/>
              </a:lnSpc>
              <a:spcBef>
                <a:spcPts val="0"/>
              </a:spcBef>
              <a:spcAft>
                <a:spcPts val="0"/>
              </a:spcAft>
              <a:buSzPts val="1800"/>
              <a:buFont typeface="Trebuchet MS"/>
              <a:buChar char="•"/>
            </a:pPr>
            <a:r>
              <a:rPr lang="en-US" sz="1800">
                <a:latin typeface="Trebuchet MS"/>
                <a:ea typeface="Trebuchet MS"/>
                <a:cs typeface="Trebuchet MS"/>
                <a:sym typeface="Trebuchet MS"/>
              </a:rPr>
              <a:t>20+ combined years university faculty</a:t>
            </a:r>
            <a:endParaRPr sz="1800">
              <a:latin typeface="Trebuchet MS"/>
              <a:ea typeface="Trebuchet MS"/>
              <a:cs typeface="Trebuchet MS"/>
              <a:sym typeface="Trebuchet MS"/>
            </a:endParaRPr>
          </a:p>
          <a:p>
            <a:pPr marL="457200" marR="0" lvl="0" indent="-342900" algn="l" rtl="0">
              <a:lnSpc>
                <a:spcPct val="90000"/>
              </a:lnSpc>
              <a:spcBef>
                <a:spcPts val="0"/>
              </a:spcBef>
              <a:spcAft>
                <a:spcPts val="0"/>
              </a:spcAft>
              <a:buSzPts val="1800"/>
              <a:buFont typeface="Trebuchet MS"/>
              <a:buChar char="•"/>
            </a:pPr>
            <a:r>
              <a:rPr lang="en-US" sz="1800">
                <a:latin typeface="Trebuchet MS"/>
                <a:ea typeface="Trebuchet MS"/>
                <a:cs typeface="Trebuchet MS"/>
                <a:sym typeface="Trebuchet MS"/>
              </a:rPr>
              <a:t>50+ combined years classroom teaching &amp; PD</a:t>
            </a:r>
            <a:endParaRPr sz="1800">
              <a:latin typeface="Trebuchet MS"/>
              <a:ea typeface="Trebuchet MS"/>
              <a:cs typeface="Trebuchet MS"/>
              <a:sym typeface="Trebuchet MS"/>
            </a:endParaRPr>
          </a:p>
        </p:txBody>
      </p:sp>
      <p:pic>
        <p:nvPicPr>
          <p:cNvPr id="242" name="Google Shape;242;p36"/>
          <p:cNvPicPr preferRelativeResize="0"/>
          <p:nvPr/>
        </p:nvPicPr>
        <p:blipFill rotWithShape="1">
          <a:blip r:embed="rId3">
            <a:alphaModFix/>
          </a:blip>
          <a:srcRect/>
          <a:stretch/>
        </p:blipFill>
        <p:spPr>
          <a:xfrm>
            <a:off x="0" y="5914435"/>
            <a:ext cx="2126169" cy="943565"/>
          </a:xfrm>
          <a:prstGeom prst="rect">
            <a:avLst/>
          </a:prstGeom>
          <a:noFill/>
          <a:ln>
            <a:noFill/>
          </a:ln>
        </p:spPr>
      </p:pic>
      <p:pic>
        <p:nvPicPr>
          <p:cNvPr id="243" name="Google Shape;243;p36"/>
          <p:cNvPicPr preferRelativeResize="0"/>
          <p:nvPr/>
        </p:nvPicPr>
        <p:blipFill>
          <a:blip r:embed="rId4">
            <a:alphaModFix/>
          </a:blip>
          <a:stretch>
            <a:fillRect/>
          </a:stretch>
        </p:blipFill>
        <p:spPr>
          <a:xfrm>
            <a:off x="1453375" y="3630800"/>
            <a:ext cx="1688401" cy="1562098"/>
          </a:xfrm>
          <a:prstGeom prst="rect">
            <a:avLst/>
          </a:prstGeom>
          <a:noFill/>
          <a:ln>
            <a:noFill/>
          </a:ln>
        </p:spPr>
      </p:pic>
      <p:pic>
        <p:nvPicPr>
          <p:cNvPr id="244" name="Google Shape;244;p36"/>
          <p:cNvPicPr preferRelativeResize="0"/>
          <p:nvPr/>
        </p:nvPicPr>
        <p:blipFill rotWithShape="1">
          <a:blip r:embed="rId5">
            <a:alphaModFix/>
          </a:blip>
          <a:srcRect l="16831" t="13845" r="13066" b="23046"/>
          <a:stretch/>
        </p:blipFill>
        <p:spPr>
          <a:xfrm>
            <a:off x="3374500" y="3630800"/>
            <a:ext cx="1532877" cy="1562100"/>
          </a:xfrm>
          <a:prstGeom prst="rect">
            <a:avLst/>
          </a:prstGeom>
          <a:noFill/>
          <a:ln>
            <a:noFill/>
          </a:ln>
        </p:spPr>
      </p:pic>
      <p:pic>
        <p:nvPicPr>
          <p:cNvPr id="245" name="Google Shape;245;p36"/>
          <p:cNvPicPr preferRelativeResize="0"/>
          <p:nvPr/>
        </p:nvPicPr>
        <p:blipFill>
          <a:blip r:embed="rId6">
            <a:alphaModFix/>
          </a:blip>
          <a:stretch>
            <a:fillRect/>
          </a:stretch>
        </p:blipFill>
        <p:spPr>
          <a:xfrm>
            <a:off x="5116825" y="3551250"/>
            <a:ext cx="1597253" cy="1641650"/>
          </a:xfrm>
          <a:prstGeom prst="rect">
            <a:avLst/>
          </a:prstGeom>
          <a:noFill/>
          <a:ln>
            <a:noFill/>
          </a:ln>
        </p:spPr>
      </p:pic>
      <p:sp>
        <p:nvSpPr>
          <p:cNvPr id="246" name="Google Shape;246;p36"/>
          <p:cNvSpPr txBox="1"/>
          <p:nvPr/>
        </p:nvSpPr>
        <p:spPr>
          <a:xfrm>
            <a:off x="1453375" y="5343075"/>
            <a:ext cx="1688400" cy="421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a:latin typeface="Trebuchet MS"/>
                <a:ea typeface="Trebuchet MS"/>
                <a:cs typeface="Trebuchet MS"/>
                <a:sym typeface="Trebuchet MS"/>
              </a:rPr>
              <a:t>Doug Lombardi</a:t>
            </a:r>
            <a:endParaRPr sz="1600">
              <a:latin typeface="Trebuchet MS"/>
              <a:ea typeface="Trebuchet MS"/>
              <a:cs typeface="Trebuchet MS"/>
              <a:sym typeface="Trebuchet MS"/>
            </a:endParaRPr>
          </a:p>
        </p:txBody>
      </p:sp>
      <p:sp>
        <p:nvSpPr>
          <p:cNvPr id="247" name="Google Shape;247;p36"/>
          <p:cNvSpPr txBox="1"/>
          <p:nvPr/>
        </p:nvSpPr>
        <p:spPr>
          <a:xfrm>
            <a:off x="3374500" y="5343075"/>
            <a:ext cx="1533000" cy="421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a:latin typeface="Trebuchet MS"/>
                <a:ea typeface="Trebuchet MS"/>
                <a:cs typeface="Trebuchet MS"/>
                <a:sym typeface="Trebuchet MS"/>
              </a:rPr>
              <a:t>Janelle Bailey</a:t>
            </a:r>
            <a:endParaRPr sz="1600">
              <a:latin typeface="Trebuchet MS"/>
              <a:ea typeface="Trebuchet MS"/>
              <a:cs typeface="Trebuchet MS"/>
              <a:sym typeface="Trebuchet MS"/>
            </a:endParaRPr>
          </a:p>
        </p:txBody>
      </p:sp>
      <p:sp>
        <p:nvSpPr>
          <p:cNvPr id="248" name="Google Shape;248;p36"/>
          <p:cNvSpPr txBox="1"/>
          <p:nvPr/>
        </p:nvSpPr>
        <p:spPr>
          <a:xfrm>
            <a:off x="5116825" y="5343075"/>
            <a:ext cx="1688400" cy="421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a:latin typeface="Trebuchet MS"/>
                <a:ea typeface="Trebuchet MS"/>
                <a:cs typeface="Trebuchet MS"/>
                <a:sym typeface="Trebuchet MS"/>
              </a:rPr>
              <a:t>Ananya Matewos</a:t>
            </a:r>
            <a:endParaRPr sz="1600">
              <a:latin typeface="Trebuchet MS"/>
              <a:ea typeface="Trebuchet MS"/>
              <a:cs typeface="Trebuchet MS"/>
              <a:sym typeface="Trebuchet MS"/>
            </a:endParaRPr>
          </a:p>
        </p:txBody>
      </p:sp>
      <p:sp>
        <p:nvSpPr>
          <p:cNvPr id="249" name="Google Shape;249;p36"/>
          <p:cNvSpPr txBox="1"/>
          <p:nvPr/>
        </p:nvSpPr>
        <p:spPr>
          <a:xfrm>
            <a:off x="6985200" y="5343075"/>
            <a:ext cx="1688400" cy="421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a:latin typeface="Trebuchet MS"/>
                <a:ea typeface="Trebuchet MS"/>
                <a:cs typeface="Trebuchet MS"/>
                <a:sym typeface="Trebuchet MS"/>
              </a:rPr>
              <a:t>Tim Klavon</a:t>
            </a:r>
            <a:endParaRPr sz="1600">
              <a:latin typeface="Trebuchet MS"/>
              <a:ea typeface="Trebuchet MS"/>
              <a:cs typeface="Trebuchet MS"/>
              <a:sym typeface="Trebuchet MS"/>
            </a:endParaRPr>
          </a:p>
        </p:txBody>
      </p:sp>
      <p:pic>
        <p:nvPicPr>
          <p:cNvPr id="250" name="Google Shape;250;p36"/>
          <p:cNvPicPr preferRelativeResize="0"/>
          <p:nvPr/>
        </p:nvPicPr>
        <p:blipFill rotWithShape="1">
          <a:blip r:embed="rId7">
            <a:alphaModFix/>
          </a:blip>
          <a:srcRect l="26618" t="8216" r="15591" b="17824"/>
          <a:stretch/>
        </p:blipFill>
        <p:spPr>
          <a:xfrm>
            <a:off x="7014550" y="3551250"/>
            <a:ext cx="1710243" cy="1641650"/>
          </a:xfrm>
          <a:prstGeom prst="rect">
            <a:avLst/>
          </a:prstGeom>
          <a:noFill/>
          <a:ln>
            <a:noFill/>
          </a:ln>
        </p:spPr>
      </p:pic>
      <p:pic>
        <p:nvPicPr>
          <p:cNvPr id="251" name="Google Shape;251;p36"/>
          <p:cNvPicPr preferRelativeResize="0"/>
          <p:nvPr/>
        </p:nvPicPr>
        <p:blipFill rotWithShape="1">
          <a:blip r:embed="rId8">
            <a:alphaModFix/>
          </a:blip>
          <a:srcRect l="-2759" t="25955" r="34280" b="5775"/>
          <a:stretch/>
        </p:blipFill>
        <p:spPr>
          <a:xfrm>
            <a:off x="8985000" y="3551250"/>
            <a:ext cx="1802922" cy="1641650"/>
          </a:xfrm>
          <a:prstGeom prst="rect">
            <a:avLst/>
          </a:prstGeom>
          <a:noFill/>
          <a:ln>
            <a:noFill/>
          </a:ln>
        </p:spPr>
      </p:pic>
      <p:sp>
        <p:nvSpPr>
          <p:cNvPr id="252" name="Google Shape;252;p36"/>
          <p:cNvSpPr txBox="1"/>
          <p:nvPr/>
        </p:nvSpPr>
        <p:spPr>
          <a:xfrm>
            <a:off x="9042263" y="5343075"/>
            <a:ext cx="1688400" cy="421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a:latin typeface="Trebuchet MS"/>
                <a:ea typeface="Trebuchet MS"/>
                <a:cs typeface="Trebuchet MS"/>
                <a:sym typeface="Trebuchet MS"/>
              </a:rPr>
              <a:t>Archie Dobaria</a:t>
            </a:r>
            <a:endParaRPr sz="1600">
              <a:latin typeface="Trebuchet MS"/>
              <a:ea typeface="Trebuchet MS"/>
              <a:cs typeface="Trebuchet MS"/>
              <a:sym typeface="Trebuchet M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63"/>
          <p:cNvSpPr txBox="1">
            <a:spLocks noGrp="1"/>
          </p:cNvSpPr>
          <p:nvPr>
            <p:ph type="title"/>
          </p:nvPr>
        </p:nvSpPr>
        <p:spPr>
          <a:xfrm>
            <a:off x="838200" y="365125"/>
            <a:ext cx="10515600" cy="1325700"/>
          </a:xfrm>
          <a:prstGeom prst="rect">
            <a:avLst/>
          </a:prstGeom>
          <a:solidFill>
            <a:srgbClr val="74B4E2"/>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a:latin typeface="Trebuchet MS"/>
                <a:ea typeface="Trebuchet MS"/>
                <a:cs typeface="Trebuchet MS"/>
                <a:sym typeface="Trebuchet MS"/>
              </a:rPr>
              <a:t>MEL Explanation Task &amp; CCC</a:t>
            </a:r>
            <a:endParaRPr sz="4400" b="0" i="0" u="none" strike="noStrike" cap="none">
              <a:solidFill>
                <a:schemeClr val="dk1"/>
              </a:solidFill>
              <a:latin typeface="Trebuchet MS"/>
              <a:ea typeface="Trebuchet MS"/>
              <a:cs typeface="Trebuchet MS"/>
              <a:sym typeface="Trebuchet MS"/>
            </a:endParaRPr>
          </a:p>
        </p:txBody>
      </p:sp>
      <p:pic>
        <p:nvPicPr>
          <p:cNvPr id="503" name="Google Shape;503;p63"/>
          <p:cNvPicPr preferRelativeResize="0"/>
          <p:nvPr/>
        </p:nvPicPr>
        <p:blipFill rotWithShape="1">
          <a:blip r:embed="rId3">
            <a:alphaModFix/>
          </a:blip>
          <a:srcRect/>
          <a:stretch/>
        </p:blipFill>
        <p:spPr>
          <a:xfrm>
            <a:off x="0" y="6013375"/>
            <a:ext cx="1903199" cy="844625"/>
          </a:xfrm>
          <a:prstGeom prst="rect">
            <a:avLst/>
          </a:prstGeom>
          <a:noFill/>
          <a:ln>
            <a:noFill/>
          </a:ln>
        </p:spPr>
      </p:pic>
      <p:pic>
        <p:nvPicPr>
          <p:cNvPr id="504" name="Google Shape;504;p63"/>
          <p:cNvPicPr preferRelativeResize="0"/>
          <p:nvPr/>
        </p:nvPicPr>
        <p:blipFill>
          <a:blip r:embed="rId4">
            <a:alphaModFix/>
          </a:blip>
          <a:stretch>
            <a:fillRect/>
          </a:stretch>
        </p:blipFill>
        <p:spPr>
          <a:xfrm>
            <a:off x="2112900" y="1634850"/>
            <a:ext cx="6463704" cy="5167175"/>
          </a:xfrm>
          <a:prstGeom prst="rect">
            <a:avLst/>
          </a:prstGeom>
          <a:noFill/>
          <a:ln>
            <a:noFill/>
          </a:ln>
        </p:spPr>
      </p:pic>
      <p:sp>
        <p:nvSpPr>
          <p:cNvPr id="505" name="Google Shape;505;p63"/>
          <p:cNvSpPr/>
          <p:nvPr/>
        </p:nvSpPr>
        <p:spPr>
          <a:xfrm>
            <a:off x="9470550" y="2547400"/>
            <a:ext cx="1492800" cy="765000"/>
          </a:xfrm>
          <a:prstGeom prst="wedgeRectCallout">
            <a:avLst>
              <a:gd name="adj1" fmla="val -110003"/>
              <a:gd name="adj2" fmla="val 67072"/>
            </a:avLst>
          </a:prstGeom>
          <a:solidFill>
            <a:schemeClr val="lt2"/>
          </a:solidFill>
          <a:ln w="9525" cap="flat" cmpd="sng">
            <a:solidFill>
              <a:schemeClr val="dk2"/>
            </a:solidFill>
            <a:prstDash val="solid"/>
            <a:round/>
            <a:headEnd type="none" w="sm" len="sm"/>
            <a:tailEnd type="none" w="sm" len="sm"/>
          </a:ln>
        </p:spPr>
        <p:txBody>
          <a:bodyPr spcFirstLastPara="1" wrap="square" lIns="285750" tIns="91425" rIns="91425" bIns="91425" anchor="ctr" anchorCtr="0">
            <a:noAutofit/>
          </a:bodyPr>
          <a:lstStyle/>
          <a:p>
            <a:pPr marL="0" lvl="0" indent="0" algn="ctr" rtl="0">
              <a:spcBef>
                <a:spcPts val="0"/>
              </a:spcBef>
              <a:spcAft>
                <a:spcPts val="0"/>
              </a:spcAft>
              <a:buNone/>
            </a:pPr>
            <a:r>
              <a:rPr lang="en-US"/>
              <a:t>Cause &amp; Effect </a:t>
            </a:r>
            <a:endParaRPr/>
          </a:p>
        </p:txBody>
      </p:sp>
      <p:sp>
        <p:nvSpPr>
          <p:cNvPr id="506" name="Google Shape;506;p63"/>
          <p:cNvSpPr/>
          <p:nvPr/>
        </p:nvSpPr>
        <p:spPr>
          <a:xfrm>
            <a:off x="9461250" y="3655825"/>
            <a:ext cx="1502100" cy="765000"/>
          </a:xfrm>
          <a:prstGeom prst="wedgeRectCallout">
            <a:avLst>
              <a:gd name="adj1" fmla="val -109633"/>
              <a:gd name="adj2" fmla="val 3317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a:t>Energy &amp; Matter</a:t>
            </a:r>
            <a:endParaRPr/>
          </a:p>
        </p:txBody>
      </p:sp>
      <p:sp>
        <p:nvSpPr>
          <p:cNvPr id="507" name="Google Shape;507;p63"/>
          <p:cNvSpPr/>
          <p:nvPr/>
        </p:nvSpPr>
        <p:spPr>
          <a:xfrm>
            <a:off x="9470550" y="4926550"/>
            <a:ext cx="1558200" cy="942300"/>
          </a:xfrm>
          <a:prstGeom prst="wedgeRectCallout">
            <a:avLst>
              <a:gd name="adj1" fmla="val -105112"/>
              <a:gd name="adj2" fmla="val -36135"/>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a:t>Cause &amp; Effect and Systems &amp; System Models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5"/>
                                        </p:tgtEl>
                                        <p:attrNameLst>
                                          <p:attrName>style.visibility</p:attrName>
                                        </p:attrNameLst>
                                      </p:cBhvr>
                                      <p:to>
                                        <p:strVal val="visible"/>
                                      </p:to>
                                    </p:set>
                                    <p:animEffect transition="in" filter="fade">
                                      <p:cBhvr>
                                        <p:cTn id="7" dur="1000"/>
                                        <p:tgtEl>
                                          <p:spTgt spid="50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06"/>
                                        </p:tgtEl>
                                        <p:attrNameLst>
                                          <p:attrName>style.visibility</p:attrName>
                                        </p:attrNameLst>
                                      </p:cBhvr>
                                      <p:to>
                                        <p:strVal val="visible"/>
                                      </p:to>
                                    </p:set>
                                    <p:animEffect transition="in" filter="fade">
                                      <p:cBhvr>
                                        <p:cTn id="12" dur="1000"/>
                                        <p:tgtEl>
                                          <p:spTgt spid="50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07"/>
                                        </p:tgtEl>
                                        <p:attrNameLst>
                                          <p:attrName>style.visibility</p:attrName>
                                        </p:attrNameLst>
                                      </p:cBhvr>
                                      <p:to>
                                        <p:strVal val="visible"/>
                                      </p:to>
                                    </p:set>
                                    <p:animEffect transition="in" filter="fade">
                                      <p:cBhvr>
                                        <p:cTn id="17" dur="1000"/>
                                        <p:tgtEl>
                                          <p:spTgt spid="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64"/>
          <p:cNvSpPr txBox="1">
            <a:spLocks noGrp="1"/>
          </p:cNvSpPr>
          <p:nvPr>
            <p:ph type="body" idx="1"/>
          </p:nvPr>
        </p:nvSpPr>
        <p:spPr>
          <a:xfrm>
            <a:off x="838200" y="1825625"/>
            <a:ext cx="10515600" cy="4351200"/>
          </a:xfrm>
          <a:prstGeom prst="rect">
            <a:avLst/>
          </a:prstGeom>
          <a:noFill/>
          <a:ln>
            <a:noFill/>
          </a:ln>
        </p:spPr>
        <p:txBody>
          <a:bodyPr spcFirstLastPara="1" wrap="square" lIns="91425" tIns="91425" rIns="91425" bIns="91425" anchor="t" anchorCtr="0">
            <a:noAutofit/>
          </a:bodyPr>
          <a:lstStyle/>
          <a:p>
            <a:pPr marL="457200" marR="0" lvl="0" indent="-406400" algn="l" rtl="0">
              <a:lnSpc>
                <a:spcPct val="90000"/>
              </a:lnSpc>
              <a:spcBef>
                <a:spcPts val="0"/>
              </a:spcBef>
              <a:spcAft>
                <a:spcPts val="0"/>
              </a:spcAft>
              <a:buClr>
                <a:srgbClr val="B7B7B7"/>
              </a:buClr>
              <a:buSzPts val="2800"/>
              <a:buFont typeface="Arial"/>
              <a:buChar char="•"/>
            </a:pPr>
            <a:r>
              <a:rPr lang="en-US">
                <a:solidFill>
                  <a:srgbClr val="B7B7B7"/>
                </a:solidFill>
              </a:rPr>
              <a:t>Review S&amp;EP in MEL Diagrams</a:t>
            </a:r>
            <a:endParaRPr>
              <a:solidFill>
                <a:srgbClr val="B7B7B7"/>
              </a:solidFill>
            </a:endParaRPr>
          </a:p>
          <a:p>
            <a:pPr marL="457200" marR="0" lvl="0" indent="-406400" algn="l" rtl="0">
              <a:lnSpc>
                <a:spcPct val="90000"/>
              </a:lnSpc>
              <a:spcBef>
                <a:spcPts val="0"/>
              </a:spcBef>
              <a:spcAft>
                <a:spcPts val="0"/>
              </a:spcAft>
              <a:buClr>
                <a:srgbClr val="B7B7B7"/>
              </a:buClr>
              <a:buSzPts val="2800"/>
              <a:buFont typeface="Arial"/>
              <a:buChar char="•"/>
            </a:pPr>
            <a:r>
              <a:rPr lang="en-US">
                <a:solidFill>
                  <a:srgbClr val="B7B7B7"/>
                </a:solidFill>
              </a:rPr>
              <a:t>Introduction to Crosscutting Concepts</a:t>
            </a:r>
            <a:endParaRPr>
              <a:solidFill>
                <a:srgbClr val="B7B7B7"/>
              </a:solidFill>
            </a:endParaRPr>
          </a:p>
          <a:p>
            <a:pPr marL="457200" marR="0" lvl="0" indent="-406400" algn="l" rtl="0">
              <a:lnSpc>
                <a:spcPct val="90000"/>
              </a:lnSpc>
              <a:spcBef>
                <a:spcPts val="0"/>
              </a:spcBef>
              <a:spcAft>
                <a:spcPts val="0"/>
              </a:spcAft>
              <a:buClr>
                <a:srgbClr val="B7B7B7"/>
              </a:buClr>
              <a:buSzPts val="2800"/>
              <a:buFont typeface="Arial"/>
              <a:buChar char="•"/>
            </a:pPr>
            <a:r>
              <a:rPr lang="en-US">
                <a:solidFill>
                  <a:srgbClr val="B7B7B7"/>
                </a:solidFill>
              </a:rPr>
              <a:t>Crosscutting Concepts and the MEL Project</a:t>
            </a:r>
            <a:endParaRPr>
              <a:solidFill>
                <a:srgbClr val="B7B7B7"/>
              </a:solidFill>
            </a:endParaRPr>
          </a:p>
          <a:p>
            <a:pPr marL="457200" marR="0" lvl="0" indent="-406400" algn="l" rtl="0">
              <a:lnSpc>
                <a:spcPct val="90000"/>
              </a:lnSpc>
              <a:spcBef>
                <a:spcPts val="0"/>
              </a:spcBef>
              <a:spcAft>
                <a:spcPts val="0"/>
              </a:spcAft>
              <a:buClr>
                <a:srgbClr val="B7B7B7"/>
              </a:buClr>
              <a:buSzPts val="2800"/>
              <a:buFont typeface="Arial"/>
              <a:buChar char="•"/>
            </a:pPr>
            <a:r>
              <a:rPr lang="en-US">
                <a:solidFill>
                  <a:srgbClr val="B7B7B7"/>
                </a:solidFill>
              </a:rPr>
              <a:t>Evidence of Crosscutting Concepts - Student Explanatory Task</a:t>
            </a:r>
            <a:endParaRPr>
              <a:solidFill>
                <a:srgbClr val="B7B7B7"/>
              </a:solidFill>
            </a:endParaRPr>
          </a:p>
          <a:p>
            <a:pPr marL="457200" marR="0" lvl="0" indent="-406400" algn="l" rtl="0">
              <a:lnSpc>
                <a:spcPct val="90000"/>
              </a:lnSpc>
              <a:spcBef>
                <a:spcPts val="0"/>
              </a:spcBef>
              <a:spcAft>
                <a:spcPts val="0"/>
              </a:spcAft>
              <a:buClr>
                <a:srgbClr val="000000"/>
              </a:buClr>
              <a:buSzPts val="2800"/>
              <a:buFont typeface="Arial"/>
              <a:buChar char="•"/>
            </a:pPr>
            <a:r>
              <a:rPr lang="en-US">
                <a:solidFill>
                  <a:srgbClr val="000000"/>
                </a:solidFill>
              </a:rPr>
              <a:t>What is a MEL Diagram?</a:t>
            </a:r>
            <a:endParaRPr>
              <a:solidFill>
                <a:srgbClr val="000000"/>
              </a:solidFill>
            </a:endParaRPr>
          </a:p>
          <a:p>
            <a:pPr marL="457200" marR="0" lvl="0" indent="-406400" algn="l" rtl="0">
              <a:lnSpc>
                <a:spcPct val="90000"/>
              </a:lnSpc>
              <a:spcBef>
                <a:spcPts val="0"/>
              </a:spcBef>
              <a:spcAft>
                <a:spcPts val="0"/>
              </a:spcAft>
              <a:buClr>
                <a:srgbClr val="B7B7B7"/>
              </a:buClr>
              <a:buSzPts val="2800"/>
              <a:buFont typeface="Arial"/>
              <a:buChar char="•"/>
            </a:pPr>
            <a:r>
              <a:rPr lang="en-US">
                <a:solidFill>
                  <a:srgbClr val="B7B7B7"/>
                </a:solidFill>
              </a:rPr>
              <a:t>Next Steps</a:t>
            </a:r>
            <a:endParaRPr>
              <a:solidFill>
                <a:srgbClr val="B7B7B7"/>
              </a:solidFill>
            </a:endParaRPr>
          </a:p>
        </p:txBody>
      </p:sp>
      <p:sp>
        <p:nvSpPr>
          <p:cNvPr id="514" name="Google Shape;514;p64"/>
          <p:cNvSpPr txBox="1">
            <a:spLocks noGrp="1"/>
          </p:cNvSpPr>
          <p:nvPr>
            <p:ph type="title"/>
          </p:nvPr>
        </p:nvSpPr>
        <p:spPr>
          <a:xfrm>
            <a:off x="838188" y="445100"/>
            <a:ext cx="10515600" cy="1325700"/>
          </a:xfrm>
          <a:prstGeom prst="rect">
            <a:avLst/>
          </a:prstGeom>
          <a:solidFill>
            <a:srgbClr val="74B4E2"/>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100"/>
              <a:buFont typeface="Arial"/>
              <a:buNone/>
            </a:pPr>
            <a:r>
              <a:rPr lang="en-US" sz="4400" i="0" u="none" strike="noStrike" cap="none">
                <a:solidFill>
                  <a:schemeClr val="dk1"/>
                </a:solidFill>
                <a:latin typeface="Trebuchet MS"/>
                <a:ea typeface="Trebuchet MS"/>
                <a:cs typeface="Trebuchet MS"/>
                <a:sym typeface="Trebuchet MS"/>
              </a:rPr>
              <a:t>Webinar Outline</a:t>
            </a:r>
            <a:endParaRPr sz="4400" i="0" u="none" strike="noStrike" cap="none">
              <a:solidFill>
                <a:schemeClr val="dk1"/>
              </a:solidFill>
              <a:latin typeface="Trebuchet MS"/>
              <a:ea typeface="Trebuchet MS"/>
              <a:cs typeface="Trebuchet MS"/>
              <a:sym typeface="Trebuchet MS"/>
            </a:endParaRPr>
          </a:p>
        </p:txBody>
      </p:sp>
      <p:pic>
        <p:nvPicPr>
          <p:cNvPr id="515" name="Google Shape;515;p64"/>
          <p:cNvPicPr preferRelativeResize="0"/>
          <p:nvPr/>
        </p:nvPicPr>
        <p:blipFill rotWithShape="1">
          <a:blip r:embed="rId3">
            <a:alphaModFix/>
          </a:blip>
          <a:srcRect/>
          <a:stretch/>
        </p:blipFill>
        <p:spPr>
          <a:xfrm>
            <a:off x="0" y="5914435"/>
            <a:ext cx="2126169" cy="94356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pic>
        <p:nvPicPr>
          <p:cNvPr id="521" name="Google Shape;521;p65"/>
          <p:cNvPicPr preferRelativeResize="0"/>
          <p:nvPr/>
        </p:nvPicPr>
        <p:blipFill rotWithShape="1">
          <a:blip r:embed="rId3">
            <a:alphaModFix/>
          </a:blip>
          <a:srcRect/>
          <a:stretch/>
        </p:blipFill>
        <p:spPr>
          <a:xfrm>
            <a:off x="0" y="5815800"/>
            <a:ext cx="2348436" cy="1042200"/>
          </a:xfrm>
          <a:prstGeom prst="rect">
            <a:avLst/>
          </a:prstGeom>
          <a:noFill/>
          <a:ln>
            <a:noFill/>
          </a:ln>
        </p:spPr>
      </p:pic>
      <p:pic>
        <p:nvPicPr>
          <p:cNvPr id="522" name="Google Shape;522;p65"/>
          <p:cNvPicPr preferRelativeResize="0"/>
          <p:nvPr/>
        </p:nvPicPr>
        <p:blipFill>
          <a:blip r:embed="rId4">
            <a:alphaModFix/>
          </a:blip>
          <a:stretch>
            <a:fillRect/>
          </a:stretch>
        </p:blipFill>
        <p:spPr>
          <a:xfrm>
            <a:off x="3498625" y="1410425"/>
            <a:ext cx="7315909" cy="5345625"/>
          </a:xfrm>
          <a:prstGeom prst="rect">
            <a:avLst/>
          </a:prstGeom>
          <a:noFill/>
          <a:ln>
            <a:noFill/>
          </a:ln>
        </p:spPr>
      </p:pic>
      <p:sp>
        <p:nvSpPr>
          <p:cNvPr id="523" name="Google Shape;523;p65"/>
          <p:cNvSpPr txBox="1"/>
          <p:nvPr/>
        </p:nvSpPr>
        <p:spPr>
          <a:xfrm>
            <a:off x="838200" y="224750"/>
            <a:ext cx="10515600" cy="1042200"/>
          </a:xfrm>
          <a:prstGeom prst="rect">
            <a:avLst/>
          </a:prstGeom>
          <a:solidFill>
            <a:srgbClr val="74B4E2"/>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sz="2800">
                <a:latin typeface="Trebuchet MS"/>
                <a:ea typeface="Trebuchet MS"/>
                <a:cs typeface="Trebuchet MS"/>
                <a:sym typeface="Trebuchet MS"/>
              </a:rPr>
              <a:t>The MEL: a scaffold to help students evaluate the connections between lines of evidence &amp; alternative explanations</a:t>
            </a:r>
            <a:endParaRPr sz="2800">
              <a:solidFill>
                <a:srgbClr val="000000"/>
              </a:solidFill>
              <a:latin typeface="Trebuchet MS"/>
              <a:ea typeface="Trebuchet MS"/>
              <a:cs typeface="Trebuchet MS"/>
              <a:sym typeface="Trebuchet MS"/>
            </a:endParaRPr>
          </a:p>
        </p:txBody>
      </p:sp>
      <p:sp>
        <p:nvSpPr>
          <p:cNvPr id="524" name="Google Shape;524;p65"/>
          <p:cNvSpPr txBox="1"/>
          <p:nvPr/>
        </p:nvSpPr>
        <p:spPr>
          <a:xfrm>
            <a:off x="838200" y="2120000"/>
            <a:ext cx="2500800" cy="29469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latin typeface="Trebuchet MS"/>
                <a:ea typeface="Trebuchet MS"/>
                <a:cs typeface="Trebuchet MS"/>
                <a:sym typeface="Trebuchet MS"/>
              </a:rPr>
              <a:t>The MEL diagram structure was developed by Rutgers Univ. researchers: Clark Chinn, Ravit Golan Duncan, Rick Duschl (now at PSU) &amp; others</a:t>
            </a:r>
            <a:endParaRPr sz="18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66"/>
          <p:cNvSpPr txBox="1"/>
          <p:nvPr/>
        </p:nvSpPr>
        <p:spPr>
          <a:xfrm>
            <a:off x="838200" y="224750"/>
            <a:ext cx="10515600" cy="1042200"/>
          </a:xfrm>
          <a:prstGeom prst="rect">
            <a:avLst/>
          </a:prstGeom>
          <a:solidFill>
            <a:srgbClr val="74B4E2"/>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sz="2800">
                <a:latin typeface="Trebuchet MS"/>
                <a:ea typeface="Trebuchet MS"/>
                <a:cs typeface="Trebuchet MS"/>
                <a:sym typeface="Trebuchet MS"/>
              </a:rPr>
              <a:t>Our team has expanded the MEL into a suite of instructional activities for Earth &amp; space science</a:t>
            </a:r>
            <a:endParaRPr sz="2800">
              <a:solidFill>
                <a:srgbClr val="000000"/>
              </a:solidFill>
              <a:latin typeface="Trebuchet MS"/>
              <a:ea typeface="Trebuchet MS"/>
              <a:cs typeface="Trebuchet MS"/>
              <a:sym typeface="Trebuchet MS"/>
            </a:endParaRPr>
          </a:p>
        </p:txBody>
      </p:sp>
      <p:pic>
        <p:nvPicPr>
          <p:cNvPr id="531" name="Google Shape;531;p66"/>
          <p:cNvPicPr preferRelativeResize="0"/>
          <p:nvPr/>
        </p:nvPicPr>
        <p:blipFill>
          <a:blip r:embed="rId3">
            <a:alphaModFix/>
          </a:blip>
          <a:stretch>
            <a:fillRect/>
          </a:stretch>
        </p:blipFill>
        <p:spPr>
          <a:xfrm>
            <a:off x="195263" y="1724150"/>
            <a:ext cx="11801475" cy="46101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67"/>
          <p:cNvSpPr txBox="1">
            <a:spLocks noGrp="1"/>
          </p:cNvSpPr>
          <p:nvPr>
            <p:ph type="title"/>
          </p:nvPr>
        </p:nvSpPr>
        <p:spPr>
          <a:xfrm>
            <a:off x="838200" y="365125"/>
            <a:ext cx="10515600" cy="678300"/>
          </a:xfrm>
          <a:prstGeom prst="rect">
            <a:avLst/>
          </a:prstGeom>
          <a:solidFill>
            <a:srgbClr val="74B4E2"/>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3000">
                <a:latin typeface="Trebuchet MS"/>
                <a:ea typeface="Trebuchet MS"/>
                <a:cs typeface="Trebuchet MS"/>
                <a:sym typeface="Trebuchet MS"/>
              </a:rPr>
              <a:t>The Plausibility Ranking Task </a:t>
            </a:r>
            <a:endParaRPr sz="3000" b="0" i="0" u="none" strike="noStrike" cap="none">
              <a:solidFill>
                <a:schemeClr val="dk1"/>
              </a:solidFill>
              <a:latin typeface="Trebuchet MS"/>
              <a:ea typeface="Trebuchet MS"/>
              <a:cs typeface="Trebuchet MS"/>
              <a:sym typeface="Trebuchet MS"/>
            </a:endParaRPr>
          </a:p>
        </p:txBody>
      </p:sp>
      <p:pic>
        <p:nvPicPr>
          <p:cNvPr id="537" name="Google Shape;537;p67"/>
          <p:cNvPicPr preferRelativeResize="0"/>
          <p:nvPr/>
        </p:nvPicPr>
        <p:blipFill rotWithShape="1">
          <a:blip r:embed="rId3">
            <a:alphaModFix/>
          </a:blip>
          <a:srcRect/>
          <a:stretch/>
        </p:blipFill>
        <p:spPr>
          <a:xfrm>
            <a:off x="0" y="6013375"/>
            <a:ext cx="1903200" cy="844625"/>
          </a:xfrm>
          <a:prstGeom prst="rect">
            <a:avLst/>
          </a:prstGeom>
          <a:noFill/>
          <a:ln>
            <a:noFill/>
          </a:ln>
        </p:spPr>
      </p:pic>
      <p:pic>
        <p:nvPicPr>
          <p:cNvPr id="538" name="Google Shape;538;p67"/>
          <p:cNvPicPr preferRelativeResize="0"/>
          <p:nvPr/>
        </p:nvPicPr>
        <p:blipFill rotWithShape="1">
          <a:blip r:embed="rId4">
            <a:alphaModFix/>
          </a:blip>
          <a:srcRect l="10620" t="13569" r="8617" b="3132"/>
          <a:stretch/>
        </p:blipFill>
        <p:spPr>
          <a:xfrm>
            <a:off x="2876200" y="1226350"/>
            <a:ext cx="6247751" cy="5302701"/>
          </a:xfrm>
          <a:prstGeom prst="rect">
            <a:avLst/>
          </a:prstGeom>
          <a:no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pic>
      <p:sp>
        <p:nvSpPr>
          <p:cNvPr id="539" name="Google Shape;539;p67"/>
          <p:cNvSpPr txBox="1"/>
          <p:nvPr/>
        </p:nvSpPr>
        <p:spPr>
          <a:xfrm>
            <a:off x="838200" y="2748300"/>
            <a:ext cx="10515600" cy="9330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latin typeface="Trebuchet MS"/>
                <a:ea typeface="Trebuchet MS"/>
                <a:cs typeface="Trebuchet MS"/>
                <a:sym typeface="Trebuchet MS"/>
              </a:rPr>
              <a:t>This task is usually done once a school year, just before students do their first MEL</a:t>
            </a:r>
            <a:endParaRPr sz="24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pic>
        <p:nvPicPr>
          <p:cNvPr id="544" name="Google Shape;544;p68"/>
          <p:cNvPicPr preferRelativeResize="0"/>
          <p:nvPr/>
        </p:nvPicPr>
        <p:blipFill rotWithShape="1">
          <a:blip r:embed="rId3">
            <a:alphaModFix/>
          </a:blip>
          <a:srcRect l="29868" t="5485" r="28945" b="7444"/>
          <a:stretch/>
        </p:blipFill>
        <p:spPr>
          <a:xfrm>
            <a:off x="3731800" y="1150300"/>
            <a:ext cx="4728398" cy="5623001"/>
          </a:xfrm>
          <a:prstGeom prst="rect">
            <a:avLst/>
          </a:prstGeom>
          <a:noFill/>
          <a:ln w="9525" cap="flat" cmpd="sng">
            <a:solidFill>
              <a:srgbClr val="000000"/>
            </a:solidFill>
            <a:prstDash val="solid"/>
            <a:round/>
            <a:headEnd type="none" w="sm" len="sm"/>
            <a:tailEnd type="none" w="sm" len="sm"/>
          </a:ln>
        </p:spPr>
      </p:pic>
      <p:sp>
        <p:nvSpPr>
          <p:cNvPr id="545" name="Google Shape;545;p68"/>
          <p:cNvSpPr txBox="1">
            <a:spLocks noGrp="1"/>
          </p:cNvSpPr>
          <p:nvPr>
            <p:ph type="title"/>
          </p:nvPr>
        </p:nvSpPr>
        <p:spPr>
          <a:xfrm>
            <a:off x="838200" y="365125"/>
            <a:ext cx="10515600" cy="678300"/>
          </a:xfrm>
          <a:prstGeom prst="rect">
            <a:avLst/>
          </a:prstGeom>
          <a:solidFill>
            <a:srgbClr val="74B4E2"/>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3000">
                <a:latin typeface="Trebuchet MS"/>
                <a:ea typeface="Trebuchet MS"/>
                <a:cs typeface="Trebuchet MS"/>
                <a:sym typeface="Trebuchet MS"/>
              </a:rPr>
              <a:t>Model Plausibility Ratings </a:t>
            </a:r>
            <a:endParaRPr sz="3000" b="0" i="0" u="none" strike="noStrike" cap="none">
              <a:solidFill>
                <a:schemeClr val="dk1"/>
              </a:solidFill>
              <a:latin typeface="Trebuchet MS"/>
              <a:ea typeface="Trebuchet MS"/>
              <a:cs typeface="Trebuchet MS"/>
              <a:sym typeface="Trebuchet MS"/>
            </a:endParaRPr>
          </a:p>
        </p:txBody>
      </p:sp>
      <p:pic>
        <p:nvPicPr>
          <p:cNvPr id="546" name="Google Shape;546;p68"/>
          <p:cNvPicPr preferRelativeResize="0"/>
          <p:nvPr/>
        </p:nvPicPr>
        <p:blipFill rotWithShape="1">
          <a:blip r:embed="rId4">
            <a:alphaModFix/>
          </a:blip>
          <a:srcRect/>
          <a:stretch/>
        </p:blipFill>
        <p:spPr>
          <a:xfrm>
            <a:off x="0" y="6013375"/>
            <a:ext cx="1903200" cy="844625"/>
          </a:xfrm>
          <a:prstGeom prst="rect">
            <a:avLst/>
          </a:prstGeom>
          <a:noFill/>
          <a:ln>
            <a:noFill/>
          </a:ln>
        </p:spPr>
      </p:pic>
      <p:sp>
        <p:nvSpPr>
          <p:cNvPr id="547" name="Google Shape;547;p68"/>
          <p:cNvSpPr txBox="1"/>
          <p:nvPr/>
        </p:nvSpPr>
        <p:spPr>
          <a:xfrm>
            <a:off x="838200" y="2748300"/>
            <a:ext cx="10515600" cy="9330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latin typeface="Trebuchet MS"/>
                <a:ea typeface="Trebuchet MS"/>
                <a:cs typeface="Trebuchet MS"/>
                <a:sym typeface="Trebuchet MS"/>
              </a:rPr>
              <a:t>At the start of each MEL activity, students are introduced to 2 or 3 alternative explanatory models about a phenomenon</a:t>
            </a:r>
            <a:endParaRPr sz="24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pic>
        <p:nvPicPr>
          <p:cNvPr id="552" name="Google Shape;552;p69"/>
          <p:cNvPicPr preferRelativeResize="0"/>
          <p:nvPr/>
        </p:nvPicPr>
        <p:blipFill>
          <a:blip r:embed="rId3">
            <a:alphaModFix/>
          </a:blip>
          <a:stretch>
            <a:fillRect/>
          </a:stretch>
        </p:blipFill>
        <p:spPr>
          <a:xfrm>
            <a:off x="838200" y="1129225"/>
            <a:ext cx="10515602" cy="3842489"/>
          </a:xfrm>
          <a:prstGeom prst="rect">
            <a:avLst/>
          </a:prstGeom>
          <a:noFill/>
          <a:ln>
            <a:noFill/>
          </a:ln>
        </p:spPr>
      </p:pic>
      <p:sp>
        <p:nvSpPr>
          <p:cNvPr id="553" name="Google Shape;553;p69"/>
          <p:cNvSpPr txBox="1">
            <a:spLocks noGrp="1"/>
          </p:cNvSpPr>
          <p:nvPr>
            <p:ph type="title"/>
          </p:nvPr>
        </p:nvSpPr>
        <p:spPr>
          <a:xfrm>
            <a:off x="838200" y="365125"/>
            <a:ext cx="10515600" cy="678300"/>
          </a:xfrm>
          <a:prstGeom prst="rect">
            <a:avLst/>
          </a:prstGeom>
          <a:solidFill>
            <a:srgbClr val="74B4E2"/>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3000">
                <a:latin typeface="Trebuchet MS"/>
                <a:ea typeface="Trebuchet MS"/>
                <a:cs typeface="Trebuchet MS"/>
                <a:sym typeface="Trebuchet MS"/>
              </a:rPr>
              <a:t>Build-a-MEL </a:t>
            </a:r>
            <a:endParaRPr sz="3000" b="0" i="0" u="none" strike="noStrike" cap="none">
              <a:solidFill>
                <a:schemeClr val="dk1"/>
              </a:solidFill>
              <a:latin typeface="Trebuchet MS"/>
              <a:ea typeface="Trebuchet MS"/>
              <a:cs typeface="Trebuchet MS"/>
              <a:sym typeface="Trebuchet MS"/>
            </a:endParaRPr>
          </a:p>
        </p:txBody>
      </p:sp>
      <p:pic>
        <p:nvPicPr>
          <p:cNvPr id="554" name="Google Shape;554;p69"/>
          <p:cNvPicPr preferRelativeResize="0"/>
          <p:nvPr/>
        </p:nvPicPr>
        <p:blipFill rotWithShape="1">
          <a:blip r:embed="rId4">
            <a:alphaModFix/>
          </a:blip>
          <a:srcRect/>
          <a:stretch/>
        </p:blipFill>
        <p:spPr>
          <a:xfrm>
            <a:off x="0" y="6013375"/>
            <a:ext cx="1903200" cy="844625"/>
          </a:xfrm>
          <a:prstGeom prst="rect">
            <a:avLst/>
          </a:prstGeom>
          <a:noFill/>
          <a:ln>
            <a:noFill/>
          </a:ln>
        </p:spPr>
      </p:pic>
      <p:sp>
        <p:nvSpPr>
          <p:cNvPr id="555" name="Google Shape;555;p69"/>
          <p:cNvSpPr txBox="1"/>
          <p:nvPr/>
        </p:nvSpPr>
        <p:spPr>
          <a:xfrm>
            <a:off x="838200" y="4971725"/>
            <a:ext cx="10515600" cy="933000"/>
          </a:xfrm>
          <a:prstGeom prst="rect">
            <a:avLst/>
          </a:prstGeom>
          <a:solidFill>
            <a:schemeClr val="l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a:latin typeface="Trebuchet MS"/>
                <a:ea typeface="Trebuchet MS"/>
                <a:cs typeface="Trebuchet MS"/>
                <a:sym typeface="Trebuchet MS"/>
              </a:rPr>
              <a:t>The four build-A-MELs (baMELs) are new and now accompany our other four pre-constructed MELs</a:t>
            </a:r>
            <a:endParaRPr sz="24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pic>
        <p:nvPicPr>
          <p:cNvPr id="560" name="Google Shape;560;p70"/>
          <p:cNvPicPr preferRelativeResize="0"/>
          <p:nvPr/>
        </p:nvPicPr>
        <p:blipFill>
          <a:blip r:embed="rId3">
            <a:alphaModFix/>
          </a:blip>
          <a:stretch>
            <a:fillRect/>
          </a:stretch>
        </p:blipFill>
        <p:spPr>
          <a:xfrm>
            <a:off x="838200" y="1131050"/>
            <a:ext cx="10515601" cy="4962176"/>
          </a:xfrm>
          <a:prstGeom prst="rect">
            <a:avLst/>
          </a:prstGeom>
          <a:noFill/>
          <a:ln>
            <a:noFill/>
          </a:ln>
        </p:spPr>
      </p:pic>
      <p:sp>
        <p:nvSpPr>
          <p:cNvPr id="561" name="Google Shape;561;p70"/>
          <p:cNvSpPr txBox="1">
            <a:spLocks noGrp="1"/>
          </p:cNvSpPr>
          <p:nvPr>
            <p:ph type="title"/>
          </p:nvPr>
        </p:nvSpPr>
        <p:spPr>
          <a:xfrm>
            <a:off x="838200" y="365125"/>
            <a:ext cx="10515600" cy="678300"/>
          </a:xfrm>
          <a:prstGeom prst="rect">
            <a:avLst/>
          </a:prstGeom>
          <a:solidFill>
            <a:srgbClr val="74B4E2"/>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3000">
                <a:latin typeface="Trebuchet MS"/>
                <a:ea typeface="Trebuchet MS"/>
                <a:cs typeface="Trebuchet MS"/>
                <a:sym typeface="Trebuchet MS"/>
              </a:rPr>
              <a:t>Evidence Texts </a:t>
            </a:r>
            <a:endParaRPr sz="3000" b="0" i="0" u="none" strike="noStrike" cap="none">
              <a:solidFill>
                <a:schemeClr val="dk1"/>
              </a:solidFill>
              <a:latin typeface="Trebuchet MS"/>
              <a:ea typeface="Trebuchet MS"/>
              <a:cs typeface="Trebuchet MS"/>
              <a:sym typeface="Trebuchet MS"/>
            </a:endParaRPr>
          </a:p>
        </p:txBody>
      </p:sp>
      <p:pic>
        <p:nvPicPr>
          <p:cNvPr id="562" name="Google Shape;562;p70"/>
          <p:cNvPicPr preferRelativeResize="0"/>
          <p:nvPr/>
        </p:nvPicPr>
        <p:blipFill rotWithShape="1">
          <a:blip r:embed="rId4">
            <a:alphaModFix/>
          </a:blip>
          <a:srcRect/>
          <a:stretch/>
        </p:blipFill>
        <p:spPr>
          <a:xfrm>
            <a:off x="0" y="6013375"/>
            <a:ext cx="1903200" cy="844625"/>
          </a:xfrm>
          <a:prstGeom prst="rect">
            <a:avLst/>
          </a:prstGeom>
          <a:noFill/>
          <a:ln>
            <a:noFill/>
          </a:ln>
        </p:spPr>
      </p:pic>
      <p:sp>
        <p:nvSpPr>
          <p:cNvPr id="563" name="Google Shape;563;p70"/>
          <p:cNvSpPr txBox="1"/>
          <p:nvPr/>
        </p:nvSpPr>
        <p:spPr>
          <a:xfrm>
            <a:off x="838200" y="3321650"/>
            <a:ext cx="10515600" cy="9330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latin typeface="Trebuchet MS"/>
                <a:ea typeface="Trebuchet MS"/>
                <a:cs typeface="Trebuchet MS"/>
                <a:sym typeface="Trebuchet MS"/>
              </a:rPr>
              <a:t>These are examples of figures associated with the evidence texts, which are elaborative sources about each line of evidence</a:t>
            </a:r>
            <a:br>
              <a:rPr lang="en-US" sz="2400">
                <a:latin typeface="Trebuchet MS"/>
                <a:ea typeface="Trebuchet MS"/>
                <a:cs typeface="Trebuchet MS"/>
                <a:sym typeface="Trebuchet MS"/>
              </a:rPr>
            </a:br>
            <a:endParaRPr sz="24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71"/>
          <p:cNvSpPr txBox="1">
            <a:spLocks noGrp="1"/>
          </p:cNvSpPr>
          <p:nvPr>
            <p:ph type="body" idx="1"/>
          </p:nvPr>
        </p:nvSpPr>
        <p:spPr>
          <a:xfrm>
            <a:off x="838200" y="1825625"/>
            <a:ext cx="10515600" cy="4351200"/>
          </a:xfrm>
          <a:prstGeom prst="rect">
            <a:avLst/>
          </a:prstGeom>
          <a:noFill/>
          <a:ln>
            <a:noFill/>
          </a:ln>
        </p:spPr>
        <p:txBody>
          <a:bodyPr spcFirstLastPara="1" wrap="square" lIns="91425" tIns="91425" rIns="91425" bIns="91425" anchor="t" anchorCtr="0">
            <a:noAutofit/>
          </a:bodyPr>
          <a:lstStyle/>
          <a:p>
            <a:pPr marL="457200" marR="0" lvl="0" indent="-406400" algn="l" rtl="0">
              <a:lnSpc>
                <a:spcPct val="90000"/>
              </a:lnSpc>
              <a:spcBef>
                <a:spcPts val="0"/>
              </a:spcBef>
              <a:spcAft>
                <a:spcPts val="0"/>
              </a:spcAft>
              <a:buClr>
                <a:srgbClr val="B7B7B7"/>
              </a:buClr>
              <a:buSzPts val="2800"/>
              <a:buFont typeface="Arial"/>
              <a:buChar char="•"/>
            </a:pPr>
            <a:r>
              <a:rPr lang="en-US">
                <a:solidFill>
                  <a:srgbClr val="B7B7B7"/>
                </a:solidFill>
              </a:rPr>
              <a:t>Review S&amp;EP in MEL Diagrams</a:t>
            </a:r>
            <a:endParaRPr>
              <a:solidFill>
                <a:srgbClr val="B7B7B7"/>
              </a:solidFill>
            </a:endParaRPr>
          </a:p>
          <a:p>
            <a:pPr marL="457200" marR="0" lvl="0" indent="-406400" algn="l" rtl="0">
              <a:lnSpc>
                <a:spcPct val="90000"/>
              </a:lnSpc>
              <a:spcBef>
                <a:spcPts val="0"/>
              </a:spcBef>
              <a:spcAft>
                <a:spcPts val="0"/>
              </a:spcAft>
              <a:buClr>
                <a:srgbClr val="B7B7B7"/>
              </a:buClr>
              <a:buSzPts val="2800"/>
              <a:buFont typeface="Arial"/>
              <a:buChar char="•"/>
            </a:pPr>
            <a:r>
              <a:rPr lang="en-US">
                <a:solidFill>
                  <a:srgbClr val="B7B7B7"/>
                </a:solidFill>
              </a:rPr>
              <a:t>Introduction to Crosscutting Concepts</a:t>
            </a:r>
            <a:endParaRPr>
              <a:solidFill>
                <a:srgbClr val="B7B7B7"/>
              </a:solidFill>
            </a:endParaRPr>
          </a:p>
          <a:p>
            <a:pPr marL="457200" marR="0" lvl="0" indent="-406400" algn="l" rtl="0">
              <a:lnSpc>
                <a:spcPct val="90000"/>
              </a:lnSpc>
              <a:spcBef>
                <a:spcPts val="0"/>
              </a:spcBef>
              <a:spcAft>
                <a:spcPts val="0"/>
              </a:spcAft>
              <a:buClr>
                <a:srgbClr val="B7B7B7"/>
              </a:buClr>
              <a:buSzPts val="2800"/>
              <a:buFont typeface="Arial"/>
              <a:buChar char="•"/>
            </a:pPr>
            <a:r>
              <a:rPr lang="en-US">
                <a:solidFill>
                  <a:srgbClr val="B7B7B7"/>
                </a:solidFill>
              </a:rPr>
              <a:t>Crosscutting Concepts and the MEL Project</a:t>
            </a:r>
            <a:endParaRPr>
              <a:solidFill>
                <a:srgbClr val="B7B7B7"/>
              </a:solidFill>
            </a:endParaRPr>
          </a:p>
          <a:p>
            <a:pPr marL="457200" marR="0" lvl="0" indent="-406400" algn="l" rtl="0">
              <a:lnSpc>
                <a:spcPct val="90000"/>
              </a:lnSpc>
              <a:spcBef>
                <a:spcPts val="0"/>
              </a:spcBef>
              <a:spcAft>
                <a:spcPts val="0"/>
              </a:spcAft>
              <a:buClr>
                <a:srgbClr val="B7B7B7"/>
              </a:buClr>
              <a:buSzPts val="2800"/>
              <a:buFont typeface="Arial"/>
              <a:buChar char="•"/>
            </a:pPr>
            <a:r>
              <a:rPr lang="en-US">
                <a:solidFill>
                  <a:srgbClr val="B7B7B7"/>
                </a:solidFill>
              </a:rPr>
              <a:t>Evidence of Crosscutting Concepts - Student Explanatory Task</a:t>
            </a:r>
            <a:endParaRPr>
              <a:solidFill>
                <a:srgbClr val="B7B7B7"/>
              </a:solidFill>
            </a:endParaRPr>
          </a:p>
          <a:p>
            <a:pPr marL="457200" marR="0" lvl="0" indent="-406400" algn="l" rtl="0">
              <a:lnSpc>
                <a:spcPct val="90000"/>
              </a:lnSpc>
              <a:spcBef>
                <a:spcPts val="0"/>
              </a:spcBef>
              <a:spcAft>
                <a:spcPts val="0"/>
              </a:spcAft>
              <a:buClr>
                <a:srgbClr val="B7B7B7"/>
              </a:buClr>
              <a:buSzPts val="2800"/>
              <a:buFont typeface="Arial"/>
              <a:buChar char="•"/>
            </a:pPr>
            <a:r>
              <a:rPr lang="en-US">
                <a:solidFill>
                  <a:srgbClr val="B7B7B7"/>
                </a:solidFill>
              </a:rPr>
              <a:t>What is a MEL Diagram?</a:t>
            </a:r>
            <a:endParaRPr>
              <a:solidFill>
                <a:srgbClr val="B7B7B7"/>
              </a:solidFill>
            </a:endParaRPr>
          </a:p>
          <a:p>
            <a:pPr marL="457200" marR="0" lvl="0" indent="-406400" algn="l" rtl="0">
              <a:lnSpc>
                <a:spcPct val="90000"/>
              </a:lnSpc>
              <a:spcBef>
                <a:spcPts val="0"/>
              </a:spcBef>
              <a:spcAft>
                <a:spcPts val="0"/>
              </a:spcAft>
              <a:buClr>
                <a:srgbClr val="000000"/>
              </a:buClr>
              <a:buSzPts val="2800"/>
              <a:buFont typeface="Arial"/>
              <a:buChar char="•"/>
            </a:pPr>
            <a:r>
              <a:rPr lang="en-US">
                <a:solidFill>
                  <a:srgbClr val="000000"/>
                </a:solidFill>
              </a:rPr>
              <a:t>Next Steps</a:t>
            </a:r>
            <a:endParaRPr>
              <a:solidFill>
                <a:srgbClr val="000000"/>
              </a:solidFill>
            </a:endParaRPr>
          </a:p>
        </p:txBody>
      </p:sp>
      <p:sp>
        <p:nvSpPr>
          <p:cNvPr id="570" name="Google Shape;570;p71"/>
          <p:cNvSpPr txBox="1">
            <a:spLocks noGrp="1"/>
          </p:cNvSpPr>
          <p:nvPr>
            <p:ph type="title"/>
          </p:nvPr>
        </p:nvSpPr>
        <p:spPr>
          <a:xfrm>
            <a:off x="838188" y="445100"/>
            <a:ext cx="10515600" cy="1325700"/>
          </a:xfrm>
          <a:prstGeom prst="rect">
            <a:avLst/>
          </a:prstGeom>
          <a:solidFill>
            <a:srgbClr val="74B4E2"/>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100"/>
              <a:buFont typeface="Arial"/>
              <a:buNone/>
            </a:pPr>
            <a:r>
              <a:rPr lang="en-US" sz="4400" b="0" i="0" u="none" strike="noStrike" cap="none">
                <a:solidFill>
                  <a:schemeClr val="dk1"/>
                </a:solidFill>
                <a:latin typeface="Calibri"/>
                <a:ea typeface="Calibri"/>
                <a:cs typeface="Calibri"/>
                <a:sym typeface="Calibri"/>
              </a:rPr>
              <a:t>Webinar Outline</a:t>
            </a:r>
            <a:endParaRPr sz="4400" b="0" i="0" u="none" strike="noStrike" cap="none">
              <a:solidFill>
                <a:schemeClr val="dk1"/>
              </a:solidFill>
              <a:latin typeface="Trebuchet MS"/>
              <a:ea typeface="Trebuchet MS"/>
              <a:cs typeface="Trebuchet MS"/>
              <a:sym typeface="Trebuchet MS"/>
            </a:endParaRPr>
          </a:p>
        </p:txBody>
      </p:sp>
      <p:pic>
        <p:nvPicPr>
          <p:cNvPr id="571" name="Google Shape;571;p71"/>
          <p:cNvPicPr preferRelativeResize="0"/>
          <p:nvPr/>
        </p:nvPicPr>
        <p:blipFill rotWithShape="1">
          <a:blip r:embed="rId3">
            <a:alphaModFix/>
          </a:blip>
          <a:srcRect/>
          <a:stretch/>
        </p:blipFill>
        <p:spPr>
          <a:xfrm>
            <a:off x="0" y="5914435"/>
            <a:ext cx="2126169" cy="94356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p72"/>
          <p:cNvSpPr txBox="1">
            <a:spLocks noGrp="1"/>
          </p:cNvSpPr>
          <p:nvPr>
            <p:ph type="body" idx="1"/>
          </p:nvPr>
        </p:nvSpPr>
        <p:spPr>
          <a:xfrm>
            <a:off x="838200" y="1825625"/>
            <a:ext cx="10515600" cy="43512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None/>
            </a:pPr>
            <a:r>
              <a:rPr lang="en-US">
                <a:solidFill>
                  <a:srgbClr val="000000"/>
                </a:solidFill>
              </a:rPr>
              <a:t>About the Institute:</a:t>
            </a:r>
            <a:endParaRPr>
              <a:solidFill>
                <a:srgbClr val="000000"/>
              </a:solidFill>
            </a:endParaRPr>
          </a:p>
          <a:p>
            <a:pPr marL="457200" marR="0" lvl="0" indent="-406400" algn="l" rtl="0">
              <a:lnSpc>
                <a:spcPct val="90000"/>
              </a:lnSpc>
              <a:spcBef>
                <a:spcPts val="0"/>
              </a:spcBef>
              <a:spcAft>
                <a:spcPts val="0"/>
              </a:spcAft>
              <a:buClr>
                <a:srgbClr val="000000"/>
              </a:buClr>
              <a:buSzPts val="2800"/>
              <a:buChar char="•"/>
            </a:pPr>
            <a:r>
              <a:rPr lang="en-US">
                <a:solidFill>
                  <a:srgbClr val="000000"/>
                </a:solidFill>
              </a:rPr>
              <a:t>Lunch and snacks will be provided</a:t>
            </a:r>
            <a:endParaRPr>
              <a:solidFill>
                <a:srgbClr val="000000"/>
              </a:solidFill>
            </a:endParaRPr>
          </a:p>
          <a:p>
            <a:pPr marL="457200" marR="0" lvl="0" indent="-406400" algn="l" rtl="0">
              <a:lnSpc>
                <a:spcPct val="90000"/>
              </a:lnSpc>
              <a:spcBef>
                <a:spcPts val="0"/>
              </a:spcBef>
              <a:spcAft>
                <a:spcPts val="0"/>
              </a:spcAft>
              <a:buClr>
                <a:srgbClr val="000000"/>
              </a:buClr>
              <a:buSzPts val="2800"/>
              <a:buChar char="•"/>
            </a:pPr>
            <a:r>
              <a:rPr lang="en-US">
                <a:solidFill>
                  <a:srgbClr val="000000"/>
                </a:solidFill>
              </a:rPr>
              <a:t>Bring a laptop</a:t>
            </a:r>
            <a:endParaRPr>
              <a:solidFill>
                <a:srgbClr val="000000"/>
              </a:solidFill>
            </a:endParaRPr>
          </a:p>
          <a:p>
            <a:pPr marL="457200" marR="0" lvl="0" indent="-406400" algn="l" rtl="0">
              <a:lnSpc>
                <a:spcPct val="90000"/>
              </a:lnSpc>
              <a:spcBef>
                <a:spcPts val="0"/>
              </a:spcBef>
              <a:spcAft>
                <a:spcPts val="0"/>
              </a:spcAft>
              <a:buClr>
                <a:srgbClr val="000000"/>
              </a:buClr>
              <a:buSzPts val="2800"/>
              <a:buChar char="•"/>
            </a:pPr>
            <a:r>
              <a:rPr lang="en-US">
                <a:solidFill>
                  <a:srgbClr val="000000"/>
                </a:solidFill>
              </a:rPr>
              <a:t>Dress comfortably!</a:t>
            </a:r>
            <a:endParaRPr>
              <a:solidFill>
                <a:srgbClr val="000000"/>
              </a:solidFill>
            </a:endParaRPr>
          </a:p>
          <a:p>
            <a:pPr marL="0" marR="0" lvl="0" indent="0" algn="l" rtl="0">
              <a:lnSpc>
                <a:spcPct val="90000"/>
              </a:lnSpc>
              <a:spcBef>
                <a:spcPts val="0"/>
              </a:spcBef>
              <a:spcAft>
                <a:spcPts val="0"/>
              </a:spcAft>
              <a:buNone/>
            </a:pPr>
            <a:endParaRPr>
              <a:solidFill>
                <a:srgbClr val="000000"/>
              </a:solidFill>
            </a:endParaRPr>
          </a:p>
          <a:p>
            <a:pPr marL="0" marR="0" lvl="0" indent="0" algn="l" rtl="0">
              <a:lnSpc>
                <a:spcPct val="90000"/>
              </a:lnSpc>
              <a:spcBef>
                <a:spcPts val="0"/>
              </a:spcBef>
              <a:spcAft>
                <a:spcPts val="0"/>
              </a:spcAft>
              <a:buNone/>
            </a:pPr>
            <a:r>
              <a:rPr lang="en-US">
                <a:solidFill>
                  <a:srgbClr val="000000"/>
                </a:solidFill>
              </a:rPr>
              <a:t>Georgia Teachers:</a:t>
            </a:r>
            <a:endParaRPr>
              <a:solidFill>
                <a:srgbClr val="000000"/>
              </a:solidFill>
            </a:endParaRPr>
          </a:p>
          <a:p>
            <a:pPr marL="457200" lvl="0" indent="-406400" algn="l" rtl="0">
              <a:spcBef>
                <a:spcPts val="0"/>
              </a:spcBef>
              <a:spcAft>
                <a:spcPts val="0"/>
              </a:spcAft>
              <a:buSzPts val="2800"/>
              <a:buChar char="•"/>
            </a:pPr>
            <a:r>
              <a:rPr lang="en-US"/>
              <a:t>Complete forms for stipend (from UNG) - </a:t>
            </a:r>
            <a:endParaRPr/>
          </a:p>
          <a:p>
            <a:pPr marL="457200" lvl="0" indent="0" algn="l" rtl="0">
              <a:spcBef>
                <a:spcPts val="0"/>
              </a:spcBef>
              <a:spcAft>
                <a:spcPts val="0"/>
              </a:spcAft>
              <a:buNone/>
            </a:pPr>
            <a:r>
              <a:rPr lang="en-US"/>
              <a:t>Will be sent the week before the workshop</a:t>
            </a:r>
            <a:endParaRPr/>
          </a:p>
          <a:p>
            <a:pPr marL="457200" lvl="0" indent="-406400" algn="l" rtl="0">
              <a:spcBef>
                <a:spcPts val="0"/>
              </a:spcBef>
              <a:spcAft>
                <a:spcPts val="0"/>
              </a:spcAft>
              <a:buSzPts val="2800"/>
              <a:buChar char="•"/>
            </a:pPr>
            <a:r>
              <a:rPr lang="en-US"/>
              <a:t>Bring to the Institute!</a:t>
            </a:r>
            <a:endParaRPr/>
          </a:p>
        </p:txBody>
      </p:sp>
      <p:sp>
        <p:nvSpPr>
          <p:cNvPr id="578" name="Google Shape;578;p72"/>
          <p:cNvSpPr txBox="1">
            <a:spLocks noGrp="1"/>
          </p:cNvSpPr>
          <p:nvPr>
            <p:ph type="title"/>
          </p:nvPr>
        </p:nvSpPr>
        <p:spPr>
          <a:xfrm>
            <a:off x="838188" y="445100"/>
            <a:ext cx="10515600" cy="1325700"/>
          </a:xfrm>
          <a:prstGeom prst="rect">
            <a:avLst/>
          </a:prstGeom>
          <a:solidFill>
            <a:srgbClr val="74B4E2"/>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100"/>
              <a:buFont typeface="Arial"/>
              <a:buNone/>
            </a:pPr>
            <a:r>
              <a:rPr lang="en-US"/>
              <a:t>Next Step: See you at the Institute!</a:t>
            </a:r>
            <a:endParaRPr sz="4400" b="0" i="0" u="none" strike="noStrike" cap="none">
              <a:solidFill>
                <a:schemeClr val="dk1"/>
              </a:solidFill>
              <a:latin typeface="Trebuchet MS"/>
              <a:ea typeface="Trebuchet MS"/>
              <a:cs typeface="Trebuchet MS"/>
              <a:sym typeface="Trebuchet MS"/>
            </a:endParaRPr>
          </a:p>
        </p:txBody>
      </p:sp>
      <p:pic>
        <p:nvPicPr>
          <p:cNvPr id="579" name="Google Shape;579;p72"/>
          <p:cNvPicPr preferRelativeResize="0"/>
          <p:nvPr/>
        </p:nvPicPr>
        <p:blipFill rotWithShape="1">
          <a:blip r:embed="rId3">
            <a:alphaModFix/>
          </a:blip>
          <a:srcRect/>
          <a:stretch/>
        </p:blipFill>
        <p:spPr>
          <a:xfrm>
            <a:off x="0" y="5914435"/>
            <a:ext cx="2126169" cy="943565"/>
          </a:xfrm>
          <a:prstGeom prst="rect">
            <a:avLst/>
          </a:prstGeom>
          <a:noFill/>
          <a:ln>
            <a:noFill/>
          </a:ln>
        </p:spPr>
      </p:pic>
      <p:pic>
        <p:nvPicPr>
          <p:cNvPr id="580" name="Google Shape;580;p72"/>
          <p:cNvPicPr preferRelativeResize="0"/>
          <p:nvPr/>
        </p:nvPicPr>
        <p:blipFill>
          <a:blip r:embed="rId4">
            <a:alphaModFix/>
          </a:blip>
          <a:stretch>
            <a:fillRect/>
          </a:stretch>
        </p:blipFill>
        <p:spPr>
          <a:xfrm>
            <a:off x="8625325" y="2172122"/>
            <a:ext cx="3179150" cy="1809550"/>
          </a:xfrm>
          <a:prstGeom prst="rect">
            <a:avLst/>
          </a:prstGeom>
          <a:noFill/>
          <a:ln>
            <a:noFill/>
          </a:ln>
        </p:spPr>
      </p:pic>
      <p:pic>
        <p:nvPicPr>
          <p:cNvPr id="581" name="Google Shape;581;p72"/>
          <p:cNvPicPr preferRelativeResize="0"/>
          <p:nvPr/>
        </p:nvPicPr>
        <p:blipFill>
          <a:blip r:embed="rId5">
            <a:alphaModFix/>
          </a:blip>
          <a:stretch>
            <a:fillRect/>
          </a:stretch>
        </p:blipFill>
        <p:spPr>
          <a:xfrm>
            <a:off x="8288065" y="3824275"/>
            <a:ext cx="2881175" cy="2158100"/>
          </a:xfrm>
          <a:prstGeom prst="rect">
            <a:avLst/>
          </a:prstGeom>
          <a:noFill/>
          <a:ln>
            <a:noFill/>
          </a:ln>
        </p:spPr>
      </p:pic>
      <p:sp>
        <p:nvSpPr>
          <p:cNvPr id="582" name="Google Shape;582;p72"/>
          <p:cNvSpPr txBox="1"/>
          <p:nvPr/>
        </p:nvSpPr>
        <p:spPr>
          <a:xfrm>
            <a:off x="3923650" y="5684275"/>
            <a:ext cx="5550000" cy="94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i="1">
                <a:latin typeface="Calibri"/>
                <a:ea typeface="Calibri"/>
                <a:cs typeface="Calibri"/>
                <a:sym typeface="Calibri"/>
              </a:rPr>
              <a:t>June 10-12, Forsyth County District Office</a:t>
            </a:r>
            <a:endParaRPr sz="2400" i="1">
              <a:latin typeface="Calibri"/>
              <a:ea typeface="Calibri"/>
              <a:cs typeface="Calibri"/>
              <a:sym typeface="Calibri"/>
            </a:endParaRPr>
          </a:p>
          <a:p>
            <a:pPr marL="0" lvl="0" indent="0" algn="l" rtl="0">
              <a:spcBef>
                <a:spcPts val="0"/>
              </a:spcBef>
              <a:spcAft>
                <a:spcPts val="0"/>
              </a:spcAft>
              <a:buNone/>
            </a:pPr>
            <a:r>
              <a:rPr lang="en-US" sz="2400" i="1">
                <a:latin typeface="Calibri"/>
                <a:ea typeface="Calibri"/>
                <a:cs typeface="Calibri"/>
                <a:sym typeface="Calibri"/>
              </a:rPr>
              <a:t>June 25-27, Palmyra Cove NJ</a:t>
            </a:r>
            <a:endParaRPr sz="2400" i="1">
              <a:latin typeface="Calibri"/>
              <a:ea typeface="Calibri"/>
              <a:cs typeface="Calibri"/>
              <a:sym typeface="Calibri"/>
            </a:endParaRPr>
          </a:p>
          <a:p>
            <a:pPr marL="0" lvl="0" indent="0" algn="l" rtl="0">
              <a:spcBef>
                <a:spcPts val="0"/>
              </a:spcBef>
              <a:spcAft>
                <a:spcPts val="0"/>
              </a:spcAft>
              <a:buNone/>
            </a:pPr>
            <a:endParaRPr sz="2400">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37"/>
          <p:cNvSpPr txBox="1">
            <a:spLocks noGrp="1"/>
          </p:cNvSpPr>
          <p:nvPr>
            <p:ph type="title"/>
          </p:nvPr>
        </p:nvSpPr>
        <p:spPr>
          <a:xfrm>
            <a:off x="839788" y="365125"/>
            <a:ext cx="10515600" cy="1325563"/>
          </a:xfrm>
          <a:prstGeom prst="rect">
            <a:avLst/>
          </a:prstGeom>
          <a:solidFill>
            <a:srgbClr val="74B4E2"/>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4400" b="0" i="0" u="none" strike="noStrike" cap="none">
                <a:solidFill>
                  <a:schemeClr val="dk1"/>
                </a:solidFill>
                <a:latin typeface="Trebuchet MS"/>
                <a:ea typeface="Trebuchet MS"/>
                <a:cs typeface="Trebuchet MS"/>
                <a:sym typeface="Trebuchet MS"/>
              </a:rPr>
              <a:t>Project Investigators</a:t>
            </a:r>
            <a:endParaRPr sz="4400" b="0" i="0" u="none" strike="noStrike" cap="none">
              <a:solidFill>
                <a:schemeClr val="dk1"/>
              </a:solidFill>
              <a:latin typeface="Trebuchet MS"/>
              <a:ea typeface="Trebuchet MS"/>
              <a:cs typeface="Trebuchet MS"/>
              <a:sym typeface="Trebuchet MS"/>
            </a:endParaRPr>
          </a:p>
        </p:txBody>
      </p:sp>
      <p:sp>
        <p:nvSpPr>
          <p:cNvPr id="258" name="Google Shape;258;p37"/>
          <p:cNvSpPr txBox="1">
            <a:spLocks noGrp="1"/>
          </p:cNvSpPr>
          <p:nvPr>
            <p:ph type="body" idx="1"/>
          </p:nvPr>
        </p:nvSpPr>
        <p:spPr>
          <a:xfrm>
            <a:off x="839788" y="1759316"/>
            <a:ext cx="5157787" cy="823912"/>
          </a:xfrm>
          <a:prstGeom prst="rect">
            <a:avLst/>
          </a:prstGeom>
          <a:solidFill>
            <a:srgbClr val="74B4E2"/>
          </a:solid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2400"/>
              <a:buFont typeface="Arial"/>
              <a:buNone/>
            </a:pPr>
            <a:r>
              <a:rPr lang="en-US" sz="2400" b="1" i="0" u="none" strike="noStrike" cap="none">
                <a:solidFill>
                  <a:schemeClr val="dk1"/>
                </a:solidFill>
                <a:latin typeface="Trebuchet MS"/>
                <a:ea typeface="Trebuchet MS"/>
                <a:cs typeface="Trebuchet MS"/>
                <a:sym typeface="Trebuchet MS"/>
              </a:rPr>
              <a:t>Missy Holzer (NJ)</a:t>
            </a:r>
            <a:endParaRPr sz="2400" b="1" i="0" u="none" strike="noStrike" cap="none">
              <a:solidFill>
                <a:schemeClr val="dk1"/>
              </a:solidFill>
              <a:latin typeface="Trebuchet MS"/>
              <a:ea typeface="Trebuchet MS"/>
              <a:cs typeface="Trebuchet MS"/>
              <a:sym typeface="Trebuchet MS"/>
            </a:endParaRPr>
          </a:p>
        </p:txBody>
      </p:sp>
      <p:sp>
        <p:nvSpPr>
          <p:cNvPr id="259" name="Google Shape;259;p37"/>
          <p:cNvSpPr txBox="1">
            <a:spLocks noGrp="1"/>
          </p:cNvSpPr>
          <p:nvPr>
            <p:ph type="body" idx="2"/>
          </p:nvPr>
        </p:nvSpPr>
        <p:spPr>
          <a:xfrm>
            <a:off x="839788" y="2651857"/>
            <a:ext cx="5157787" cy="3684588"/>
          </a:xfrm>
          <a:prstGeom prst="rect">
            <a:avLst/>
          </a:prstGeom>
          <a:noFill/>
          <a:ln>
            <a:noFill/>
          </a:ln>
        </p:spPr>
        <p:txBody>
          <a:bodyPr spcFirstLastPara="1" wrap="square" lIns="91425" tIns="45700" rIns="91425" bIns="45700" anchor="t" anchorCtr="0">
            <a:noAutofit/>
          </a:bodyPr>
          <a:lstStyle/>
          <a:p>
            <a:pPr marL="457200" marR="0" lvl="0" indent="-342900" algn="l" rtl="0">
              <a:lnSpc>
                <a:spcPct val="90000"/>
              </a:lnSpc>
              <a:spcBef>
                <a:spcPts val="0"/>
              </a:spcBef>
              <a:spcAft>
                <a:spcPts val="0"/>
              </a:spcAft>
              <a:buClr>
                <a:schemeClr val="dk1"/>
              </a:buClr>
              <a:buSzPts val="1800"/>
              <a:buFont typeface="Trebuchet MS"/>
              <a:buChar char="•"/>
            </a:pPr>
            <a:r>
              <a:rPr lang="en-US" sz="1800" b="0" i="0" u="none" strike="noStrike" cap="none">
                <a:solidFill>
                  <a:schemeClr val="dk1"/>
                </a:solidFill>
                <a:latin typeface="Trebuchet MS"/>
                <a:ea typeface="Trebuchet MS"/>
                <a:cs typeface="Trebuchet MS"/>
                <a:sym typeface="Trebuchet MS"/>
              </a:rPr>
              <a:t>30+ years 9-12 Classroom</a:t>
            </a:r>
            <a:endParaRPr sz="1800" b="0" i="0" u="none" strike="noStrike" cap="none">
              <a:solidFill>
                <a:schemeClr val="dk1"/>
              </a:solidFill>
              <a:latin typeface="Trebuchet MS"/>
              <a:ea typeface="Trebuchet MS"/>
              <a:cs typeface="Trebuchet MS"/>
              <a:sym typeface="Trebuchet MS"/>
            </a:endParaRPr>
          </a:p>
          <a:p>
            <a:pPr marL="457200" marR="0" lvl="0" indent="-342900" algn="l" rtl="0">
              <a:lnSpc>
                <a:spcPct val="90000"/>
              </a:lnSpc>
              <a:spcBef>
                <a:spcPts val="0"/>
              </a:spcBef>
              <a:spcAft>
                <a:spcPts val="0"/>
              </a:spcAft>
              <a:buClr>
                <a:schemeClr val="dk1"/>
              </a:buClr>
              <a:buSzPts val="1800"/>
              <a:buFont typeface="Trebuchet MS"/>
              <a:buChar char="•"/>
            </a:pPr>
            <a:r>
              <a:rPr lang="en-US" sz="1800" b="0" i="0" u="none" strike="noStrike" cap="none">
                <a:solidFill>
                  <a:schemeClr val="dk1"/>
                </a:solidFill>
                <a:latin typeface="Trebuchet MS"/>
                <a:ea typeface="Trebuchet MS"/>
                <a:cs typeface="Trebuchet MS"/>
                <a:sym typeface="Trebuchet MS"/>
              </a:rPr>
              <a:t>PhD Science Education</a:t>
            </a:r>
            <a:endParaRPr sz="1800" b="0" i="0" u="none" strike="noStrike" cap="none">
              <a:solidFill>
                <a:schemeClr val="dk1"/>
              </a:solidFill>
              <a:latin typeface="Trebuchet MS"/>
              <a:ea typeface="Trebuchet MS"/>
              <a:cs typeface="Trebuchet MS"/>
              <a:sym typeface="Trebuchet MS"/>
            </a:endParaRPr>
          </a:p>
          <a:p>
            <a:pPr marL="457200" marR="0" lvl="0" indent="-342900" algn="l" rtl="0">
              <a:lnSpc>
                <a:spcPct val="90000"/>
              </a:lnSpc>
              <a:spcBef>
                <a:spcPts val="0"/>
              </a:spcBef>
              <a:spcAft>
                <a:spcPts val="0"/>
              </a:spcAft>
              <a:buClr>
                <a:schemeClr val="dk1"/>
              </a:buClr>
              <a:buSzPts val="1800"/>
              <a:buFont typeface="Trebuchet MS"/>
              <a:buChar char="•"/>
            </a:pPr>
            <a:r>
              <a:rPr lang="en-US" sz="1800" b="0" i="0" u="none" strike="noStrike" cap="none">
                <a:solidFill>
                  <a:schemeClr val="dk1"/>
                </a:solidFill>
                <a:latin typeface="Trebuchet MS"/>
                <a:ea typeface="Trebuchet MS"/>
                <a:cs typeface="Trebuchet MS"/>
                <a:sym typeface="Trebuchet MS"/>
              </a:rPr>
              <a:t>20+ years PD provider</a:t>
            </a:r>
            <a:endParaRPr sz="1800" b="0" i="0" u="none" strike="noStrike" cap="none">
              <a:solidFill>
                <a:schemeClr val="dk1"/>
              </a:solidFill>
              <a:latin typeface="Trebuchet MS"/>
              <a:ea typeface="Trebuchet MS"/>
              <a:cs typeface="Trebuchet MS"/>
              <a:sym typeface="Trebuchet MS"/>
            </a:endParaRPr>
          </a:p>
          <a:p>
            <a:pPr marL="457200" marR="0" lvl="0" indent="-342900" algn="l" rtl="0">
              <a:lnSpc>
                <a:spcPct val="90000"/>
              </a:lnSpc>
              <a:spcBef>
                <a:spcPts val="0"/>
              </a:spcBef>
              <a:spcAft>
                <a:spcPts val="0"/>
              </a:spcAft>
              <a:buClr>
                <a:schemeClr val="dk1"/>
              </a:buClr>
              <a:buSzPts val="1800"/>
              <a:buFont typeface="Trebuchet MS"/>
              <a:buChar char="•"/>
            </a:pPr>
            <a:r>
              <a:rPr lang="en-US" sz="1800" b="0" i="0" u="none" strike="noStrike" cap="none">
                <a:solidFill>
                  <a:schemeClr val="dk1"/>
                </a:solidFill>
                <a:latin typeface="Trebuchet MS"/>
                <a:ea typeface="Trebuchet MS"/>
                <a:cs typeface="Trebuchet MS"/>
                <a:sym typeface="Trebuchet MS"/>
              </a:rPr>
              <a:t>NESTA President (2012-2014)</a:t>
            </a:r>
            <a:endParaRPr sz="1800" b="0" i="0" u="none" strike="noStrike" cap="none">
              <a:solidFill>
                <a:schemeClr val="dk1"/>
              </a:solidFill>
              <a:latin typeface="Trebuchet MS"/>
              <a:ea typeface="Trebuchet MS"/>
              <a:cs typeface="Trebuchet MS"/>
              <a:sym typeface="Trebuchet MS"/>
            </a:endParaRPr>
          </a:p>
          <a:p>
            <a:pPr marL="457200" marR="0" lvl="0" indent="-342900" algn="l" rtl="0">
              <a:lnSpc>
                <a:spcPct val="90000"/>
              </a:lnSpc>
              <a:spcBef>
                <a:spcPts val="0"/>
              </a:spcBef>
              <a:spcAft>
                <a:spcPts val="0"/>
              </a:spcAft>
              <a:buClr>
                <a:schemeClr val="dk1"/>
              </a:buClr>
              <a:buSzPts val="1800"/>
              <a:buFont typeface="Trebuchet MS"/>
              <a:buChar char="•"/>
            </a:pPr>
            <a:r>
              <a:rPr lang="en-US" sz="1800" b="0" i="0" u="none" strike="noStrike" cap="none">
                <a:solidFill>
                  <a:schemeClr val="dk1"/>
                </a:solidFill>
                <a:latin typeface="Trebuchet MS"/>
                <a:ea typeface="Trebuchet MS"/>
                <a:cs typeface="Trebuchet MS"/>
                <a:sym typeface="Trebuchet MS"/>
              </a:rPr>
              <a:t>NJESTA Board</a:t>
            </a:r>
            <a:endParaRPr sz="1800" b="0" i="0" u="none" strike="noStrike" cap="none">
              <a:solidFill>
                <a:schemeClr val="dk1"/>
              </a:solidFill>
              <a:latin typeface="Trebuchet MS"/>
              <a:ea typeface="Trebuchet MS"/>
              <a:cs typeface="Trebuchet MS"/>
              <a:sym typeface="Trebuchet MS"/>
            </a:endParaRPr>
          </a:p>
          <a:p>
            <a:pPr marL="457200" marR="0" lvl="0" indent="-342900" algn="l" rtl="0">
              <a:lnSpc>
                <a:spcPct val="90000"/>
              </a:lnSpc>
              <a:spcBef>
                <a:spcPts val="0"/>
              </a:spcBef>
              <a:spcAft>
                <a:spcPts val="0"/>
              </a:spcAft>
              <a:buClr>
                <a:schemeClr val="dk1"/>
              </a:buClr>
              <a:buSzPts val="1800"/>
              <a:buFont typeface="Trebuchet MS"/>
              <a:buChar char="•"/>
            </a:pPr>
            <a:r>
              <a:rPr lang="en-US" sz="1800" b="0" i="0" u="none" strike="noStrike" cap="none">
                <a:solidFill>
                  <a:schemeClr val="dk1"/>
                </a:solidFill>
                <a:latin typeface="Trebuchet MS"/>
                <a:ea typeface="Trebuchet MS"/>
                <a:cs typeface="Trebuchet MS"/>
                <a:sym typeface="Trebuchet MS"/>
              </a:rPr>
              <a:t>Adjunct Prof - Rutgers, Rider, AMNH</a:t>
            </a:r>
            <a:endParaRPr sz="1800" b="0" i="0" u="none" strike="noStrike" cap="none">
              <a:solidFill>
                <a:schemeClr val="dk1"/>
              </a:solidFill>
              <a:latin typeface="Trebuchet MS"/>
              <a:ea typeface="Trebuchet MS"/>
              <a:cs typeface="Trebuchet MS"/>
              <a:sym typeface="Trebuchet MS"/>
            </a:endParaRPr>
          </a:p>
          <a:p>
            <a:pPr marL="457200" marR="0" lvl="0" indent="-342900" algn="l" rtl="0">
              <a:lnSpc>
                <a:spcPct val="90000"/>
              </a:lnSpc>
              <a:spcBef>
                <a:spcPts val="0"/>
              </a:spcBef>
              <a:spcAft>
                <a:spcPts val="0"/>
              </a:spcAft>
              <a:buClr>
                <a:schemeClr val="dk1"/>
              </a:buClr>
              <a:buSzPts val="1800"/>
              <a:buFont typeface="Trebuchet MS"/>
              <a:buChar char="•"/>
            </a:pPr>
            <a:r>
              <a:rPr lang="en-US" sz="1800" b="0" i="0" u="none" strike="noStrike" cap="none">
                <a:solidFill>
                  <a:schemeClr val="dk1"/>
                </a:solidFill>
                <a:latin typeface="Trebuchet MS"/>
                <a:ea typeface="Trebuchet MS"/>
                <a:cs typeface="Trebuchet MS"/>
                <a:sym typeface="Trebuchet MS"/>
              </a:rPr>
              <a:t>MEL 1 Project Team Member</a:t>
            </a:r>
            <a:endParaRPr sz="1800" b="0" i="0" u="none" strike="noStrike" cap="none">
              <a:solidFill>
                <a:schemeClr val="dk1"/>
              </a:solidFill>
              <a:latin typeface="Trebuchet MS"/>
              <a:ea typeface="Trebuchet MS"/>
              <a:cs typeface="Trebuchet MS"/>
              <a:sym typeface="Trebuchet MS"/>
            </a:endParaRPr>
          </a:p>
        </p:txBody>
      </p:sp>
      <p:sp>
        <p:nvSpPr>
          <p:cNvPr id="260" name="Google Shape;260;p37"/>
          <p:cNvSpPr txBox="1">
            <a:spLocks noGrp="1"/>
          </p:cNvSpPr>
          <p:nvPr>
            <p:ph type="body" idx="3"/>
          </p:nvPr>
        </p:nvSpPr>
        <p:spPr>
          <a:xfrm>
            <a:off x="6172200" y="1759316"/>
            <a:ext cx="5183188" cy="823912"/>
          </a:xfrm>
          <a:prstGeom prst="rect">
            <a:avLst/>
          </a:prstGeom>
          <a:solidFill>
            <a:srgbClr val="74B4E2"/>
          </a:solid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2400"/>
              <a:buFont typeface="Arial"/>
              <a:buNone/>
            </a:pPr>
            <a:r>
              <a:rPr lang="en-US" sz="2400" b="1" i="0" u="none" strike="noStrike" cap="none">
                <a:solidFill>
                  <a:schemeClr val="dk1"/>
                </a:solidFill>
                <a:latin typeface="Trebuchet MS"/>
                <a:ea typeface="Trebuchet MS"/>
                <a:cs typeface="Trebuchet MS"/>
                <a:sym typeface="Trebuchet MS"/>
              </a:rPr>
              <a:t>Donna Governor (GA)</a:t>
            </a:r>
            <a:endParaRPr sz="2400" b="1" i="0" u="none" strike="noStrike" cap="none">
              <a:solidFill>
                <a:schemeClr val="dk1"/>
              </a:solidFill>
              <a:latin typeface="Trebuchet MS"/>
              <a:ea typeface="Trebuchet MS"/>
              <a:cs typeface="Trebuchet MS"/>
              <a:sym typeface="Trebuchet MS"/>
            </a:endParaRPr>
          </a:p>
        </p:txBody>
      </p:sp>
      <p:sp>
        <p:nvSpPr>
          <p:cNvPr id="261" name="Google Shape;261;p37"/>
          <p:cNvSpPr txBox="1">
            <a:spLocks noGrp="1"/>
          </p:cNvSpPr>
          <p:nvPr>
            <p:ph type="body" idx="4"/>
          </p:nvPr>
        </p:nvSpPr>
        <p:spPr>
          <a:xfrm>
            <a:off x="6172200" y="2651857"/>
            <a:ext cx="5183188" cy="3684588"/>
          </a:xfrm>
          <a:prstGeom prst="rect">
            <a:avLst/>
          </a:prstGeom>
          <a:noFill/>
          <a:ln>
            <a:noFill/>
          </a:ln>
        </p:spPr>
        <p:txBody>
          <a:bodyPr spcFirstLastPara="1" wrap="square" lIns="91425" tIns="45700" rIns="91425" bIns="45700" anchor="t" anchorCtr="0">
            <a:noAutofit/>
          </a:bodyPr>
          <a:lstStyle/>
          <a:p>
            <a:pPr marL="457200" marR="0" lvl="0" indent="-342900" algn="l" rtl="0">
              <a:lnSpc>
                <a:spcPct val="90000"/>
              </a:lnSpc>
              <a:spcBef>
                <a:spcPts val="0"/>
              </a:spcBef>
              <a:spcAft>
                <a:spcPts val="0"/>
              </a:spcAft>
              <a:buClr>
                <a:schemeClr val="dk1"/>
              </a:buClr>
              <a:buSzPts val="1800"/>
              <a:buFont typeface="Trebuchet MS"/>
              <a:buChar char="•"/>
            </a:pPr>
            <a:r>
              <a:rPr lang="en-US" sz="1800" b="0" i="0" u="none" strike="noStrike" cap="none">
                <a:solidFill>
                  <a:schemeClr val="dk1"/>
                </a:solidFill>
                <a:latin typeface="Trebuchet MS"/>
                <a:ea typeface="Trebuchet MS"/>
                <a:cs typeface="Trebuchet MS"/>
                <a:sym typeface="Trebuchet MS"/>
              </a:rPr>
              <a:t>32 years K-12 Classroom</a:t>
            </a:r>
            <a:endParaRPr sz="1800" b="0" i="0" u="none" strike="noStrike" cap="none">
              <a:solidFill>
                <a:schemeClr val="dk1"/>
              </a:solidFill>
              <a:latin typeface="Trebuchet MS"/>
              <a:ea typeface="Trebuchet MS"/>
              <a:cs typeface="Trebuchet MS"/>
              <a:sym typeface="Trebuchet MS"/>
            </a:endParaRPr>
          </a:p>
          <a:p>
            <a:pPr marL="457200" marR="0" lvl="0" indent="-342900" algn="l" rtl="0">
              <a:lnSpc>
                <a:spcPct val="90000"/>
              </a:lnSpc>
              <a:spcBef>
                <a:spcPts val="0"/>
              </a:spcBef>
              <a:spcAft>
                <a:spcPts val="0"/>
              </a:spcAft>
              <a:buClr>
                <a:schemeClr val="dk1"/>
              </a:buClr>
              <a:buSzPts val="1800"/>
              <a:buFont typeface="Trebuchet MS"/>
              <a:buChar char="•"/>
            </a:pPr>
            <a:r>
              <a:rPr lang="en-US" sz="1800" b="0" i="0" u="none" strike="noStrike" cap="none">
                <a:solidFill>
                  <a:schemeClr val="dk1"/>
                </a:solidFill>
                <a:latin typeface="Trebuchet MS"/>
                <a:ea typeface="Trebuchet MS"/>
                <a:cs typeface="Trebuchet MS"/>
                <a:sym typeface="Trebuchet MS"/>
              </a:rPr>
              <a:t>Currently University of North Georgia - Asst. Professor of Science Education</a:t>
            </a:r>
            <a:endParaRPr sz="1800" b="0" i="0" u="none" strike="noStrike" cap="none">
              <a:solidFill>
                <a:schemeClr val="dk1"/>
              </a:solidFill>
              <a:latin typeface="Trebuchet MS"/>
              <a:ea typeface="Trebuchet MS"/>
              <a:cs typeface="Trebuchet MS"/>
              <a:sym typeface="Trebuchet MS"/>
            </a:endParaRPr>
          </a:p>
          <a:p>
            <a:pPr marL="457200" marR="0" lvl="0" indent="-342900" algn="l" rtl="0">
              <a:lnSpc>
                <a:spcPct val="90000"/>
              </a:lnSpc>
              <a:spcBef>
                <a:spcPts val="0"/>
              </a:spcBef>
              <a:spcAft>
                <a:spcPts val="0"/>
              </a:spcAft>
              <a:buClr>
                <a:schemeClr val="dk1"/>
              </a:buClr>
              <a:buSzPts val="1800"/>
              <a:buFont typeface="Trebuchet MS"/>
              <a:buChar char="•"/>
            </a:pPr>
            <a:r>
              <a:rPr lang="en-US" sz="1800" b="0" i="0" u="none" strike="noStrike" cap="none">
                <a:solidFill>
                  <a:schemeClr val="dk1"/>
                </a:solidFill>
                <a:latin typeface="Trebuchet MS"/>
                <a:ea typeface="Trebuchet MS"/>
                <a:cs typeface="Trebuchet MS"/>
                <a:sym typeface="Trebuchet MS"/>
              </a:rPr>
              <a:t>2007 PAEMST Awardee</a:t>
            </a:r>
            <a:endParaRPr sz="1800" b="0" i="0" u="none" strike="noStrike" cap="none">
              <a:solidFill>
                <a:schemeClr val="dk1"/>
              </a:solidFill>
              <a:latin typeface="Trebuchet MS"/>
              <a:ea typeface="Trebuchet MS"/>
              <a:cs typeface="Trebuchet MS"/>
              <a:sym typeface="Trebuchet MS"/>
            </a:endParaRPr>
          </a:p>
          <a:p>
            <a:pPr marL="457200" marR="0" lvl="0" indent="-342900" algn="l" rtl="0">
              <a:lnSpc>
                <a:spcPct val="90000"/>
              </a:lnSpc>
              <a:spcBef>
                <a:spcPts val="0"/>
              </a:spcBef>
              <a:spcAft>
                <a:spcPts val="0"/>
              </a:spcAft>
              <a:buClr>
                <a:schemeClr val="dk1"/>
              </a:buClr>
              <a:buSzPts val="1800"/>
              <a:buFont typeface="Trebuchet MS"/>
              <a:buChar char="•"/>
            </a:pPr>
            <a:r>
              <a:rPr lang="en-US" sz="1800" b="0" i="0" u="none" strike="noStrike" cap="none">
                <a:solidFill>
                  <a:schemeClr val="dk1"/>
                </a:solidFill>
                <a:latin typeface="Trebuchet MS"/>
                <a:ea typeface="Trebuchet MS"/>
                <a:cs typeface="Trebuchet MS"/>
                <a:sym typeface="Trebuchet MS"/>
              </a:rPr>
              <a:t>Past President GSTA</a:t>
            </a:r>
            <a:endParaRPr sz="1800" b="0" i="0" u="none" strike="noStrike" cap="none">
              <a:solidFill>
                <a:schemeClr val="dk1"/>
              </a:solidFill>
              <a:latin typeface="Trebuchet MS"/>
              <a:ea typeface="Trebuchet MS"/>
              <a:cs typeface="Trebuchet MS"/>
              <a:sym typeface="Trebuchet MS"/>
            </a:endParaRPr>
          </a:p>
          <a:p>
            <a:pPr marL="457200" marR="0" lvl="0" indent="-342900" algn="l" rtl="0">
              <a:lnSpc>
                <a:spcPct val="90000"/>
              </a:lnSpc>
              <a:spcBef>
                <a:spcPts val="0"/>
              </a:spcBef>
              <a:spcAft>
                <a:spcPts val="0"/>
              </a:spcAft>
              <a:buClr>
                <a:schemeClr val="dk1"/>
              </a:buClr>
              <a:buSzPts val="1800"/>
              <a:buFont typeface="Trebuchet MS"/>
              <a:buChar char="•"/>
            </a:pPr>
            <a:r>
              <a:rPr lang="en-US" sz="1800" b="0" i="0" u="none" strike="noStrike" cap="none">
                <a:solidFill>
                  <a:schemeClr val="dk1"/>
                </a:solidFill>
                <a:latin typeface="Trebuchet MS"/>
                <a:ea typeface="Trebuchet MS"/>
                <a:cs typeface="Trebuchet MS"/>
                <a:sym typeface="Trebuchet MS"/>
              </a:rPr>
              <a:t>NSTA District Director</a:t>
            </a:r>
            <a:endParaRPr sz="1800" b="0" i="0" u="none" strike="noStrike" cap="none">
              <a:solidFill>
                <a:schemeClr val="dk1"/>
              </a:solidFill>
              <a:latin typeface="Trebuchet MS"/>
              <a:ea typeface="Trebuchet MS"/>
              <a:cs typeface="Trebuchet MS"/>
              <a:sym typeface="Trebuchet MS"/>
            </a:endParaRPr>
          </a:p>
          <a:p>
            <a:pPr marL="457200" marR="0" lvl="0" indent="-342900" algn="l" rtl="0">
              <a:lnSpc>
                <a:spcPct val="90000"/>
              </a:lnSpc>
              <a:spcBef>
                <a:spcPts val="0"/>
              </a:spcBef>
              <a:spcAft>
                <a:spcPts val="0"/>
              </a:spcAft>
              <a:buClr>
                <a:schemeClr val="dk1"/>
              </a:buClr>
              <a:buSzPts val="1800"/>
              <a:buFont typeface="Trebuchet MS"/>
              <a:buChar char="•"/>
            </a:pPr>
            <a:r>
              <a:rPr lang="en-US" sz="1800" b="0" i="0" u="none" strike="noStrike" cap="none">
                <a:solidFill>
                  <a:schemeClr val="dk1"/>
                </a:solidFill>
                <a:latin typeface="Trebuchet MS"/>
                <a:ea typeface="Trebuchet MS"/>
                <a:cs typeface="Trebuchet MS"/>
                <a:sym typeface="Trebuchet MS"/>
              </a:rPr>
              <a:t>Author NSTA Press book:  “Big Data, Small Devices”</a:t>
            </a:r>
            <a:endParaRPr sz="1800" b="0" i="0" u="none" strike="noStrike" cap="none">
              <a:solidFill>
                <a:schemeClr val="dk1"/>
              </a:solidFill>
              <a:latin typeface="Trebuchet MS"/>
              <a:ea typeface="Trebuchet MS"/>
              <a:cs typeface="Trebuchet MS"/>
              <a:sym typeface="Trebuchet MS"/>
            </a:endParaRPr>
          </a:p>
        </p:txBody>
      </p:sp>
      <p:pic>
        <p:nvPicPr>
          <p:cNvPr id="262" name="Google Shape;262;p37"/>
          <p:cNvPicPr preferRelativeResize="0"/>
          <p:nvPr/>
        </p:nvPicPr>
        <p:blipFill rotWithShape="1">
          <a:blip r:embed="rId3">
            <a:alphaModFix/>
          </a:blip>
          <a:srcRect/>
          <a:stretch/>
        </p:blipFill>
        <p:spPr>
          <a:xfrm>
            <a:off x="0" y="5914435"/>
            <a:ext cx="2126168" cy="943565"/>
          </a:xfrm>
          <a:prstGeom prst="rect">
            <a:avLst/>
          </a:prstGeom>
          <a:noFill/>
          <a:ln>
            <a:noFill/>
          </a:ln>
        </p:spPr>
      </p:pic>
      <p:pic>
        <p:nvPicPr>
          <p:cNvPr id="263" name="Google Shape;263;p37"/>
          <p:cNvPicPr preferRelativeResize="0"/>
          <p:nvPr/>
        </p:nvPicPr>
        <p:blipFill rotWithShape="1">
          <a:blip r:embed="rId4">
            <a:alphaModFix/>
          </a:blip>
          <a:srcRect/>
          <a:stretch/>
        </p:blipFill>
        <p:spPr>
          <a:xfrm>
            <a:off x="3883503" y="4696949"/>
            <a:ext cx="1854125" cy="1390572"/>
          </a:xfrm>
          <a:prstGeom prst="rect">
            <a:avLst/>
          </a:prstGeom>
          <a:noFill/>
          <a:ln>
            <a:noFill/>
          </a:ln>
        </p:spPr>
      </p:pic>
      <p:pic>
        <p:nvPicPr>
          <p:cNvPr id="264" name="Google Shape;264;p37"/>
          <p:cNvPicPr preferRelativeResize="0"/>
          <p:nvPr/>
        </p:nvPicPr>
        <p:blipFill rotWithShape="1">
          <a:blip r:embed="rId5">
            <a:alphaModFix/>
          </a:blip>
          <a:srcRect/>
          <a:stretch/>
        </p:blipFill>
        <p:spPr>
          <a:xfrm>
            <a:off x="9070875" y="4696950"/>
            <a:ext cx="1968725" cy="14801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73"/>
          <p:cNvSpPr txBox="1">
            <a:spLocks noGrp="1"/>
          </p:cNvSpPr>
          <p:nvPr>
            <p:ph type="title"/>
          </p:nvPr>
        </p:nvSpPr>
        <p:spPr>
          <a:xfrm>
            <a:off x="838200" y="365125"/>
            <a:ext cx="10515600" cy="1325700"/>
          </a:xfrm>
          <a:prstGeom prst="rect">
            <a:avLst/>
          </a:prstGeom>
          <a:solidFill>
            <a:srgbClr val="74B4E2"/>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4400" b="0" i="0" u="none" strike="noStrike" cap="none">
                <a:solidFill>
                  <a:schemeClr val="dk1"/>
                </a:solidFill>
                <a:latin typeface="Trebuchet MS"/>
                <a:ea typeface="Trebuchet MS"/>
                <a:cs typeface="Trebuchet MS"/>
                <a:sym typeface="Trebuchet MS"/>
              </a:rPr>
              <a:t>Questions?</a:t>
            </a:r>
            <a:endParaRPr sz="4400" b="0" i="0" u="none" strike="noStrike" cap="none">
              <a:solidFill>
                <a:schemeClr val="dk1"/>
              </a:solidFill>
              <a:latin typeface="Trebuchet MS"/>
              <a:ea typeface="Trebuchet MS"/>
              <a:cs typeface="Trebuchet MS"/>
              <a:sym typeface="Trebuchet MS"/>
            </a:endParaRPr>
          </a:p>
        </p:txBody>
      </p:sp>
      <p:sp>
        <p:nvSpPr>
          <p:cNvPr id="588" name="Google Shape;588;p73"/>
          <p:cNvSpPr txBox="1">
            <a:spLocks noGrp="1"/>
          </p:cNvSpPr>
          <p:nvPr>
            <p:ph type="body" idx="1"/>
          </p:nvPr>
        </p:nvSpPr>
        <p:spPr>
          <a:xfrm>
            <a:off x="838200" y="1797650"/>
            <a:ext cx="10515600" cy="4076400"/>
          </a:xfrm>
          <a:prstGeom prst="rect">
            <a:avLst/>
          </a:prstGeom>
          <a:noFill/>
          <a:ln>
            <a:noFill/>
          </a:ln>
        </p:spPr>
        <p:txBody>
          <a:bodyPr spcFirstLastPara="1" wrap="square" lIns="91425" tIns="45700" rIns="91425" bIns="45700" anchor="t" anchorCtr="0">
            <a:noAutofit/>
          </a:bodyPr>
          <a:lstStyle/>
          <a:p>
            <a:pPr marL="457200" marR="0" lvl="0" indent="-368300" algn="l" rtl="0">
              <a:lnSpc>
                <a:spcPct val="115000"/>
              </a:lnSpc>
              <a:spcBef>
                <a:spcPts val="0"/>
              </a:spcBef>
              <a:spcAft>
                <a:spcPts val="0"/>
              </a:spcAft>
              <a:buClr>
                <a:srgbClr val="34312C"/>
              </a:buClr>
              <a:buSzPts val="2200"/>
              <a:buFont typeface="Trebuchet MS"/>
              <a:buChar char="•"/>
            </a:pPr>
            <a:r>
              <a:rPr lang="en-US" sz="2200" i="0" u="none" strike="noStrike" cap="none">
                <a:solidFill>
                  <a:srgbClr val="34312C"/>
                </a:solidFill>
                <a:latin typeface="Trebuchet MS"/>
                <a:ea typeface="Trebuchet MS"/>
                <a:cs typeface="Trebuchet MS"/>
                <a:sym typeface="Trebuchet MS"/>
              </a:rPr>
              <a:t>For general questions, use the </a:t>
            </a:r>
            <a:r>
              <a:rPr lang="en-US" sz="2200">
                <a:solidFill>
                  <a:srgbClr val="34312C"/>
                </a:solidFill>
                <a:latin typeface="Trebuchet MS"/>
                <a:ea typeface="Trebuchet MS"/>
                <a:cs typeface="Trebuchet MS"/>
                <a:sym typeface="Trebuchet MS"/>
              </a:rPr>
              <a:t>Chat Box</a:t>
            </a:r>
            <a:r>
              <a:rPr lang="en-US" sz="2200" i="0" u="none" strike="noStrike" cap="none">
                <a:solidFill>
                  <a:srgbClr val="34312C"/>
                </a:solidFill>
                <a:latin typeface="Trebuchet MS"/>
                <a:ea typeface="Trebuchet MS"/>
                <a:cs typeface="Trebuchet MS"/>
                <a:sym typeface="Trebuchet MS"/>
              </a:rPr>
              <a:t> </a:t>
            </a:r>
            <a:endParaRPr sz="2200" i="0" u="none" strike="noStrike" cap="none">
              <a:solidFill>
                <a:srgbClr val="34312C"/>
              </a:solidFill>
              <a:latin typeface="Trebuchet MS"/>
              <a:ea typeface="Trebuchet MS"/>
              <a:cs typeface="Trebuchet MS"/>
              <a:sym typeface="Trebuchet MS"/>
            </a:endParaRPr>
          </a:p>
          <a:p>
            <a:pPr marL="457200" marR="0" lvl="0" indent="-368300" algn="l" rtl="0">
              <a:lnSpc>
                <a:spcPct val="115000"/>
              </a:lnSpc>
              <a:spcBef>
                <a:spcPts val="0"/>
              </a:spcBef>
              <a:spcAft>
                <a:spcPts val="0"/>
              </a:spcAft>
              <a:buSzPts val="2200"/>
              <a:buFont typeface="Trebuchet MS"/>
              <a:buChar char="•"/>
            </a:pPr>
            <a:r>
              <a:rPr lang="en-US" sz="2200" i="0" u="none" strike="noStrike" cap="none">
                <a:solidFill>
                  <a:srgbClr val="34312C"/>
                </a:solidFill>
                <a:latin typeface="Trebuchet MS"/>
                <a:ea typeface="Trebuchet MS"/>
                <a:cs typeface="Trebuchet MS"/>
                <a:sym typeface="Trebuchet MS"/>
              </a:rPr>
              <a:t>For specific questions, email us at </a:t>
            </a:r>
            <a:r>
              <a:rPr lang="en-US" sz="2200" i="0" u="sng" strike="noStrike" cap="none">
                <a:solidFill>
                  <a:schemeClr val="hlink"/>
                </a:solidFill>
                <a:latin typeface="Trebuchet MS"/>
                <a:ea typeface="Trebuchet MS"/>
                <a:cs typeface="Trebuchet MS"/>
                <a:sym typeface="Trebuchet MS"/>
                <a:hlinkClick r:id="rId3"/>
              </a:rPr>
              <a:t>MEL2institutes@gmail.com</a:t>
            </a:r>
            <a:endParaRPr sz="2200">
              <a:solidFill>
                <a:srgbClr val="34312C"/>
              </a:solidFill>
              <a:latin typeface="Trebuchet MS"/>
              <a:ea typeface="Trebuchet MS"/>
              <a:cs typeface="Trebuchet MS"/>
              <a:sym typeface="Trebuchet MS"/>
            </a:endParaRPr>
          </a:p>
          <a:p>
            <a:pPr marL="457200" lvl="0" indent="-368300" algn="l" rtl="0">
              <a:lnSpc>
                <a:spcPct val="115000"/>
              </a:lnSpc>
              <a:spcBef>
                <a:spcPts val="0"/>
              </a:spcBef>
              <a:spcAft>
                <a:spcPts val="0"/>
              </a:spcAft>
              <a:buClr>
                <a:srgbClr val="34312C"/>
              </a:buClr>
              <a:buSzPts val="2200"/>
              <a:buFont typeface="Trebuchet MS"/>
              <a:buChar char="•"/>
            </a:pPr>
            <a:r>
              <a:rPr lang="en-US" sz="2200">
                <a:solidFill>
                  <a:srgbClr val="34312C"/>
                </a:solidFill>
                <a:latin typeface="Trebuchet MS"/>
                <a:ea typeface="Trebuchet MS"/>
                <a:cs typeface="Trebuchet MS"/>
                <a:sym typeface="Trebuchet MS"/>
              </a:rPr>
              <a:t>Evaluation: </a:t>
            </a:r>
            <a:r>
              <a:rPr lang="en-US" sz="2200" u="sng">
                <a:solidFill>
                  <a:schemeClr val="hlink"/>
                </a:solidFill>
                <a:latin typeface="Trebuchet MS"/>
                <a:ea typeface="Trebuchet MS"/>
                <a:cs typeface="Trebuchet MS"/>
                <a:sym typeface="Trebuchet MS"/>
                <a:hlinkClick r:id="rId4"/>
              </a:rPr>
              <a:t>https://www.surveymonkey.com/r/19_MEL_2</a:t>
            </a:r>
            <a:r>
              <a:rPr lang="en-US" sz="2200">
                <a:solidFill>
                  <a:srgbClr val="34312C"/>
                </a:solidFill>
                <a:latin typeface="Trebuchet MS"/>
                <a:ea typeface="Trebuchet MS"/>
                <a:cs typeface="Trebuchet MS"/>
                <a:sym typeface="Trebuchet MS"/>
              </a:rPr>
              <a:t> </a:t>
            </a:r>
            <a:endParaRPr sz="2200">
              <a:solidFill>
                <a:srgbClr val="34312C"/>
              </a:solidFill>
              <a:latin typeface="Trebuchet MS"/>
              <a:ea typeface="Trebuchet MS"/>
              <a:cs typeface="Trebuchet MS"/>
              <a:sym typeface="Trebuchet MS"/>
            </a:endParaRPr>
          </a:p>
          <a:p>
            <a:pPr marL="0" lvl="0" indent="457200" algn="l" rtl="0">
              <a:lnSpc>
                <a:spcPct val="115000"/>
              </a:lnSpc>
              <a:spcBef>
                <a:spcPts val="800"/>
              </a:spcBef>
              <a:spcAft>
                <a:spcPts val="0"/>
              </a:spcAft>
              <a:buClr>
                <a:schemeClr val="dk1"/>
              </a:buClr>
              <a:buSzPts val="1100"/>
              <a:buFont typeface="Arial"/>
              <a:buNone/>
            </a:pPr>
            <a:r>
              <a:rPr lang="en-US" sz="2200">
                <a:solidFill>
                  <a:srgbClr val="34312C"/>
                </a:solidFill>
                <a:latin typeface="Trebuchet MS"/>
                <a:ea typeface="Trebuchet MS"/>
                <a:cs typeface="Trebuchet MS"/>
                <a:sym typeface="Trebuchet MS"/>
              </a:rPr>
              <a:t>Please complete by Wednesday, May 22, 9 pm EDT</a:t>
            </a:r>
            <a:endParaRPr sz="2200">
              <a:solidFill>
                <a:srgbClr val="34312C"/>
              </a:solidFill>
              <a:latin typeface="Trebuchet MS"/>
              <a:ea typeface="Trebuchet MS"/>
              <a:cs typeface="Trebuchet MS"/>
              <a:sym typeface="Trebuchet MS"/>
            </a:endParaRPr>
          </a:p>
          <a:p>
            <a:pPr marL="457200" marR="0" lvl="0" indent="-368300" algn="l" rtl="0">
              <a:lnSpc>
                <a:spcPct val="115000"/>
              </a:lnSpc>
              <a:spcBef>
                <a:spcPts val="800"/>
              </a:spcBef>
              <a:spcAft>
                <a:spcPts val="0"/>
              </a:spcAft>
              <a:buSzPts val="2200"/>
              <a:buChar char="•"/>
            </a:pPr>
            <a:r>
              <a:rPr lang="en-US" sz="2200">
                <a:solidFill>
                  <a:srgbClr val="34312C"/>
                </a:solidFill>
                <a:latin typeface="Trebuchet MS"/>
                <a:ea typeface="Trebuchet MS"/>
                <a:cs typeface="Trebuchet MS"/>
                <a:sym typeface="Trebuchet MS"/>
              </a:rPr>
              <a:t>MEL2 Project website: </a:t>
            </a:r>
            <a:r>
              <a:rPr lang="en-US" sz="2200" u="sng">
                <a:solidFill>
                  <a:schemeClr val="hlink"/>
                </a:solidFill>
                <a:latin typeface="Trebuchet MS"/>
                <a:ea typeface="Trebuchet MS"/>
                <a:cs typeface="Trebuchet MS"/>
                <a:sym typeface="Trebuchet MS"/>
                <a:hlinkClick r:id="rId5"/>
              </a:rPr>
              <a:t>https://serc.carleton.edu/mel/index.html</a:t>
            </a:r>
            <a:endParaRPr sz="2200">
              <a:latin typeface="Trebuchet MS"/>
              <a:ea typeface="Trebuchet MS"/>
              <a:cs typeface="Trebuchet MS"/>
              <a:sym typeface="Trebuchet MS"/>
            </a:endParaRPr>
          </a:p>
          <a:p>
            <a:pPr marL="457200" lvl="0" indent="-368300" algn="l" rtl="0">
              <a:lnSpc>
                <a:spcPct val="115000"/>
              </a:lnSpc>
              <a:spcBef>
                <a:spcPts val="0"/>
              </a:spcBef>
              <a:spcAft>
                <a:spcPts val="0"/>
              </a:spcAft>
              <a:buSzPts val="2200"/>
              <a:buFont typeface="Trebuchet MS"/>
              <a:buChar char="•"/>
            </a:pPr>
            <a:r>
              <a:rPr lang="en-US" sz="2200">
                <a:solidFill>
                  <a:srgbClr val="34312C"/>
                </a:solidFill>
                <a:latin typeface="Trebuchet MS"/>
                <a:ea typeface="Trebuchet MS"/>
                <a:cs typeface="Trebuchet MS"/>
                <a:sym typeface="Trebuchet MS"/>
              </a:rPr>
              <a:t>Webinar 2 page on the project website: </a:t>
            </a:r>
            <a:r>
              <a:rPr lang="en-US" sz="2200" u="sng">
                <a:solidFill>
                  <a:schemeClr val="hlink"/>
                </a:solidFill>
                <a:latin typeface="Trebuchet MS"/>
                <a:ea typeface="Trebuchet MS"/>
                <a:cs typeface="Trebuchet MS"/>
                <a:sym typeface="Trebuchet MS"/>
                <a:hlinkClick r:id="rId6"/>
              </a:rPr>
              <a:t>https://serc.carleton.edu/mel/prof_dev/webinar_2.html</a:t>
            </a:r>
            <a:r>
              <a:rPr lang="en-US" sz="2200">
                <a:solidFill>
                  <a:srgbClr val="34312C"/>
                </a:solidFill>
                <a:latin typeface="Trebuchet MS"/>
                <a:ea typeface="Trebuchet MS"/>
                <a:cs typeface="Trebuchet MS"/>
                <a:sym typeface="Trebuchet MS"/>
              </a:rPr>
              <a:t> </a:t>
            </a:r>
            <a:endParaRPr sz="2200">
              <a:solidFill>
                <a:srgbClr val="34312C"/>
              </a:solidFill>
              <a:latin typeface="Trebuchet MS"/>
              <a:ea typeface="Trebuchet MS"/>
              <a:cs typeface="Trebuchet MS"/>
              <a:sym typeface="Trebuchet MS"/>
            </a:endParaRPr>
          </a:p>
          <a:p>
            <a:pPr marL="457200" lvl="0" indent="-368300" algn="l" rtl="0">
              <a:lnSpc>
                <a:spcPct val="115000"/>
              </a:lnSpc>
              <a:spcBef>
                <a:spcPts val="0"/>
              </a:spcBef>
              <a:spcAft>
                <a:spcPts val="0"/>
              </a:spcAft>
              <a:buClr>
                <a:srgbClr val="34312C"/>
              </a:buClr>
              <a:buSzPts val="2200"/>
              <a:buFont typeface="Trebuchet MS"/>
              <a:buChar char="•"/>
            </a:pPr>
            <a:r>
              <a:rPr lang="en-US" sz="2200">
                <a:solidFill>
                  <a:srgbClr val="34312C"/>
                </a:solidFill>
                <a:latin typeface="Trebuchet MS"/>
                <a:ea typeface="Trebuchet MS"/>
                <a:cs typeface="Trebuchet MS"/>
                <a:sym typeface="Trebuchet MS"/>
              </a:rPr>
              <a:t>Summer Institute page on the project website: </a:t>
            </a:r>
            <a:endParaRPr sz="2200">
              <a:solidFill>
                <a:srgbClr val="34312C"/>
              </a:solidFill>
              <a:latin typeface="Trebuchet MS"/>
              <a:ea typeface="Trebuchet MS"/>
              <a:cs typeface="Trebuchet MS"/>
              <a:sym typeface="Trebuchet MS"/>
            </a:endParaRPr>
          </a:p>
          <a:p>
            <a:pPr marL="457200" marR="0" lvl="0" indent="-368300" algn="l" rtl="0">
              <a:lnSpc>
                <a:spcPct val="115000"/>
              </a:lnSpc>
              <a:spcBef>
                <a:spcPts val="0"/>
              </a:spcBef>
              <a:spcAft>
                <a:spcPts val="0"/>
              </a:spcAft>
              <a:buClr>
                <a:srgbClr val="34312C"/>
              </a:buClr>
              <a:buSzPts val="2200"/>
              <a:buFont typeface="Trebuchet MS"/>
              <a:buChar char="•"/>
            </a:pPr>
            <a:r>
              <a:rPr lang="en-US" sz="2200" i="0" u="none" strike="noStrike" cap="none">
                <a:solidFill>
                  <a:srgbClr val="34312C"/>
                </a:solidFill>
                <a:latin typeface="Trebuchet MS"/>
                <a:ea typeface="Trebuchet MS"/>
                <a:cs typeface="Trebuchet MS"/>
                <a:sym typeface="Trebuchet MS"/>
              </a:rPr>
              <a:t>Thank you - See you </a:t>
            </a:r>
            <a:r>
              <a:rPr lang="en-US" sz="2200">
                <a:solidFill>
                  <a:srgbClr val="34312C"/>
                </a:solidFill>
                <a:latin typeface="Trebuchet MS"/>
                <a:ea typeface="Trebuchet MS"/>
                <a:cs typeface="Trebuchet MS"/>
                <a:sym typeface="Trebuchet MS"/>
              </a:rPr>
              <a:t>on the first day of the summer institute!  Please remember to bring your laptop</a:t>
            </a:r>
            <a:endParaRPr sz="2200">
              <a:solidFill>
                <a:srgbClr val="34312C"/>
              </a:solidFill>
              <a:latin typeface="Trebuchet MS"/>
              <a:ea typeface="Trebuchet MS"/>
              <a:cs typeface="Trebuchet MS"/>
              <a:sym typeface="Trebuchet MS"/>
            </a:endParaRPr>
          </a:p>
          <a:p>
            <a:pPr marL="0" marR="0" lvl="0" indent="457200" algn="l" rtl="0">
              <a:lnSpc>
                <a:spcPct val="115000"/>
              </a:lnSpc>
              <a:spcBef>
                <a:spcPts val="800"/>
              </a:spcBef>
              <a:spcAft>
                <a:spcPts val="0"/>
              </a:spcAft>
              <a:buClr>
                <a:schemeClr val="dk1"/>
              </a:buClr>
              <a:buSzPts val="2800"/>
              <a:buFont typeface="Arial"/>
              <a:buNone/>
            </a:pPr>
            <a:endParaRPr sz="2400">
              <a:solidFill>
                <a:srgbClr val="34312C"/>
              </a:solidFill>
              <a:latin typeface="Trebuchet MS"/>
              <a:ea typeface="Trebuchet MS"/>
              <a:cs typeface="Trebuchet MS"/>
              <a:sym typeface="Trebuchet MS"/>
            </a:endParaRPr>
          </a:p>
          <a:p>
            <a:pPr marL="0" marR="0" lvl="0" indent="0" algn="l" rtl="0">
              <a:lnSpc>
                <a:spcPct val="115000"/>
              </a:lnSpc>
              <a:spcBef>
                <a:spcPts val="800"/>
              </a:spcBef>
              <a:spcAft>
                <a:spcPts val="0"/>
              </a:spcAft>
              <a:buClr>
                <a:schemeClr val="dk1"/>
              </a:buClr>
              <a:buSzPts val="2800"/>
              <a:buFont typeface="Arial"/>
              <a:buNone/>
            </a:pPr>
            <a:endParaRPr sz="2400">
              <a:solidFill>
                <a:srgbClr val="34312C"/>
              </a:solidFill>
              <a:latin typeface="Trebuchet MS"/>
              <a:ea typeface="Trebuchet MS"/>
              <a:cs typeface="Trebuchet MS"/>
              <a:sym typeface="Trebuchet MS"/>
            </a:endParaRPr>
          </a:p>
          <a:p>
            <a:pPr marL="0" marR="0" lvl="0" indent="0" algn="l" rtl="0">
              <a:lnSpc>
                <a:spcPct val="115000"/>
              </a:lnSpc>
              <a:spcBef>
                <a:spcPts val="800"/>
              </a:spcBef>
              <a:spcAft>
                <a:spcPts val="800"/>
              </a:spcAft>
              <a:buClr>
                <a:schemeClr val="dk1"/>
              </a:buClr>
              <a:buSzPts val="2800"/>
              <a:buFont typeface="Arial"/>
              <a:buNone/>
            </a:pPr>
            <a:endParaRPr sz="2400" b="0" i="0" u="none" strike="noStrike" cap="none">
              <a:solidFill>
                <a:srgbClr val="34312C"/>
              </a:solidFill>
              <a:latin typeface="Trebuchet MS"/>
              <a:ea typeface="Trebuchet MS"/>
              <a:cs typeface="Trebuchet MS"/>
              <a:sym typeface="Trebuchet MS"/>
            </a:endParaRPr>
          </a:p>
        </p:txBody>
      </p:sp>
      <p:pic>
        <p:nvPicPr>
          <p:cNvPr id="589" name="Google Shape;589;p73"/>
          <p:cNvPicPr preferRelativeResize="0"/>
          <p:nvPr/>
        </p:nvPicPr>
        <p:blipFill rotWithShape="1">
          <a:blip r:embed="rId7">
            <a:alphaModFix/>
          </a:blip>
          <a:srcRect/>
          <a:stretch/>
        </p:blipFill>
        <p:spPr>
          <a:xfrm>
            <a:off x="0" y="6013375"/>
            <a:ext cx="1903200" cy="84462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74"/>
          <p:cNvSpPr txBox="1">
            <a:spLocks noGrp="1"/>
          </p:cNvSpPr>
          <p:nvPr>
            <p:ph type="title"/>
          </p:nvPr>
        </p:nvSpPr>
        <p:spPr>
          <a:xfrm>
            <a:off x="838200" y="365125"/>
            <a:ext cx="10515600" cy="1325563"/>
          </a:xfrm>
          <a:prstGeom prst="rect">
            <a:avLst/>
          </a:prstGeom>
          <a:solidFill>
            <a:srgbClr val="74B4E2"/>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400"/>
              <a:buFont typeface="Trebuchet MS"/>
              <a:buNone/>
            </a:pPr>
            <a:r>
              <a:rPr lang="en-US" sz="4400" b="1" i="0" u="none" strike="noStrike" cap="none">
                <a:solidFill>
                  <a:schemeClr val="dk1"/>
                </a:solidFill>
                <a:latin typeface="Trebuchet MS"/>
                <a:ea typeface="Trebuchet MS"/>
                <a:cs typeface="Trebuchet MS"/>
                <a:sym typeface="Trebuchet MS"/>
              </a:rPr>
              <a:t>ACKNOWLEDGEMENTS</a:t>
            </a:r>
            <a:endParaRPr sz="4400" b="0" i="0" u="none" strike="noStrike" cap="none">
              <a:solidFill>
                <a:schemeClr val="dk1"/>
              </a:solidFill>
              <a:latin typeface="Calibri"/>
              <a:ea typeface="Calibri"/>
              <a:cs typeface="Calibri"/>
              <a:sym typeface="Calibri"/>
            </a:endParaRPr>
          </a:p>
        </p:txBody>
      </p:sp>
      <p:pic>
        <p:nvPicPr>
          <p:cNvPr id="596" name="Google Shape;596;p74"/>
          <p:cNvPicPr preferRelativeResize="0"/>
          <p:nvPr/>
        </p:nvPicPr>
        <p:blipFill rotWithShape="1">
          <a:blip r:embed="rId3">
            <a:alphaModFix/>
          </a:blip>
          <a:srcRect/>
          <a:stretch/>
        </p:blipFill>
        <p:spPr>
          <a:xfrm>
            <a:off x="4428950" y="1932512"/>
            <a:ext cx="3334100" cy="1479628"/>
          </a:xfrm>
          <a:prstGeom prst="rect">
            <a:avLst/>
          </a:prstGeom>
          <a:noFill/>
          <a:ln>
            <a:noFill/>
          </a:ln>
        </p:spPr>
      </p:pic>
      <p:pic>
        <p:nvPicPr>
          <p:cNvPr id="597" name="Google Shape;597;p74"/>
          <p:cNvPicPr preferRelativeResize="0"/>
          <p:nvPr/>
        </p:nvPicPr>
        <p:blipFill rotWithShape="1">
          <a:blip r:embed="rId4">
            <a:alphaModFix/>
          </a:blip>
          <a:srcRect l="16259" t="14332" r="15050" b="17935"/>
          <a:stretch/>
        </p:blipFill>
        <p:spPr>
          <a:xfrm>
            <a:off x="2548665" y="3607435"/>
            <a:ext cx="1344397" cy="1325575"/>
          </a:xfrm>
          <a:prstGeom prst="rect">
            <a:avLst/>
          </a:prstGeom>
          <a:noFill/>
          <a:ln>
            <a:noFill/>
          </a:ln>
        </p:spPr>
      </p:pic>
      <p:pic>
        <p:nvPicPr>
          <p:cNvPr id="598" name="Google Shape;598;p74"/>
          <p:cNvPicPr preferRelativeResize="0"/>
          <p:nvPr/>
        </p:nvPicPr>
        <p:blipFill rotWithShape="1">
          <a:blip r:embed="rId5">
            <a:alphaModFix/>
          </a:blip>
          <a:srcRect/>
          <a:stretch/>
        </p:blipFill>
        <p:spPr>
          <a:xfrm>
            <a:off x="8819900" y="5279525"/>
            <a:ext cx="1171351" cy="1171351"/>
          </a:xfrm>
          <a:prstGeom prst="rect">
            <a:avLst/>
          </a:prstGeom>
          <a:noFill/>
          <a:ln>
            <a:noFill/>
          </a:ln>
        </p:spPr>
      </p:pic>
      <p:pic>
        <p:nvPicPr>
          <p:cNvPr id="599" name="Google Shape;599;p74"/>
          <p:cNvPicPr preferRelativeResize="0"/>
          <p:nvPr/>
        </p:nvPicPr>
        <p:blipFill rotWithShape="1">
          <a:blip r:embed="rId6">
            <a:alphaModFix/>
          </a:blip>
          <a:srcRect l="13855" r="11533"/>
          <a:stretch/>
        </p:blipFill>
        <p:spPr>
          <a:xfrm>
            <a:off x="8217438" y="3730250"/>
            <a:ext cx="1171350" cy="1020577"/>
          </a:xfrm>
          <a:prstGeom prst="rect">
            <a:avLst/>
          </a:prstGeom>
          <a:noFill/>
          <a:ln>
            <a:noFill/>
          </a:ln>
        </p:spPr>
      </p:pic>
      <p:pic>
        <p:nvPicPr>
          <p:cNvPr id="600" name="Google Shape;600;p74"/>
          <p:cNvPicPr preferRelativeResize="0"/>
          <p:nvPr/>
        </p:nvPicPr>
        <p:blipFill rotWithShape="1">
          <a:blip r:embed="rId7">
            <a:alphaModFix/>
          </a:blip>
          <a:srcRect/>
          <a:stretch/>
        </p:blipFill>
        <p:spPr>
          <a:xfrm>
            <a:off x="7222611" y="3692761"/>
            <a:ext cx="977265" cy="1154950"/>
          </a:xfrm>
          <a:prstGeom prst="rect">
            <a:avLst/>
          </a:prstGeom>
          <a:noFill/>
          <a:ln>
            <a:noFill/>
          </a:ln>
        </p:spPr>
      </p:pic>
      <p:pic>
        <p:nvPicPr>
          <p:cNvPr id="601" name="Google Shape;601;p74"/>
          <p:cNvPicPr preferRelativeResize="0"/>
          <p:nvPr/>
        </p:nvPicPr>
        <p:blipFill rotWithShape="1">
          <a:blip r:embed="rId8">
            <a:alphaModFix/>
          </a:blip>
          <a:srcRect/>
          <a:stretch/>
        </p:blipFill>
        <p:spPr>
          <a:xfrm>
            <a:off x="5973238" y="3577738"/>
            <a:ext cx="1325575" cy="1325575"/>
          </a:xfrm>
          <a:prstGeom prst="rect">
            <a:avLst/>
          </a:prstGeom>
          <a:noFill/>
          <a:ln>
            <a:noFill/>
          </a:ln>
        </p:spPr>
      </p:pic>
      <p:pic>
        <p:nvPicPr>
          <p:cNvPr id="602" name="Google Shape;602;p74"/>
          <p:cNvPicPr preferRelativeResize="0"/>
          <p:nvPr/>
        </p:nvPicPr>
        <p:blipFill rotWithShape="1">
          <a:blip r:embed="rId9">
            <a:alphaModFix/>
          </a:blip>
          <a:srcRect/>
          <a:stretch/>
        </p:blipFill>
        <p:spPr>
          <a:xfrm>
            <a:off x="4949412" y="3751901"/>
            <a:ext cx="1023825" cy="1023825"/>
          </a:xfrm>
          <a:prstGeom prst="rect">
            <a:avLst/>
          </a:prstGeom>
          <a:noFill/>
          <a:ln>
            <a:noFill/>
          </a:ln>
        </p:spPr>
      </p:pic>
      <p:pic>
        <p:nvPicPr>
          <p:cNvPr id="603" name="Google Shape;603;p74"/>
          <p:cNvPicPr preferRelativeResize="0"/>
          <p:nvPr/>
        </p:nvPicPr>
        <p:blipFill rotWithShape="1">
          <a:blip r:embed="rId10">
            <a:alphaModFix/>
          </a:blip>
          <a:srcRect/>
          <a:stretch/>
        </p:blipFill>
        <p:spPr>
          <a:xfrm>
            <a:off x="3821638" y="3781587"/>
            <a:ext cx="1023825" cy="977275"/>
          </a:xfrm>
          <a:prstGeom prst="rect">
            <a:avLst/>
          </a:prstGeom>
          <a:noFill/>
          <a:ln>
            <a:noFill/>
          </a:ln>
        </p:spPr>
      </p:pic>
      <p:sp>
        <p:nvSpPr>
          <p:cNvPr id="604" name="Google Shape;604;p74"/>
          <p:cNvSpPr txBox="1"/>
          <p:nvPr/>
        </p:nvSpPr>
        <p:spPr>
          <a:xfrm>
            <a:off x="1875325" y="5412200"/>
            <a:ext cx="7032300" cy="906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Trebuchet MS"/>
                <a:ea typeface="Trebuchet MS"/>
                <a:cs typeface="Trebuchet MS"/>
                <a:sym typeface="Trebuchet MS"/>
              </a:rPr>
              <a:t>The material in this Webinar is based upon work supported by the NSF under Grant No. DRL-1316057 and Grant No. DRL-1721041. Any opinions, findings, conclusions, or recommendations expressed are those of the authors and do not necessarily reflect the NSF’s views.</a:t>
            </a:r>
            <a:endParaRPr sz="2400" b="0" i="0" u="none" strike="noStrike" cap="none">
              <a:solidFill>
                <a:srgbClr val="000000"/>
              </a:solidFill>
              <a:latin typeface="Trebuchet MS"/>
              <a:ea typeface="Trebuchet MS"/>
              <a:cs typeface="Trebuchet MS"/>
              <a:sym typeface="Trebuchet M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8"/>
          <p:cNvSpPr txBox="1">
            <a:spLocks noGrp="1"/>
          </p:cNvSpPr>
          <p:nvPr>
            <p:ph type="title"/>
          </p:nvPr>
        </p:nvSpPr>
        <p:spPr>
          <a:xfrm>
            <a:off x="839788" y="365125"/>
            <a:ext cx="10515600" cy="1325700"/>
          </a:xfrm>
          <a:prstGeom prst="rect">
            <a:avLst/>
          </a:prstGeom>
          <a:solidFill>
            <a:srgbClr val="74B4E2"/>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4400" b="0" i="0" u="none" strike="noStrike" cap="none">
                <a:solidFill>
                  <a:schemeClr val="dk1"/>
                </a:solidFill>
                <a:latin typeface="Trebuchet MS"/>
                <a:ea typeface="Trebuchet MS"/>
                <a:cs typeface="Trebuchet MS"/>
                <a:sym typeface="Trebuchet MS"/>
              </a:rPr>
              <a:t>Master Teachers</a:t>
            </a:r>
            <a:endParaRPr sz="4400" b="0" i="0" u="none" strike="noStrike" cap="none">
              <a:solidFill>
                <a:schemeClr val="dk1"/>
              </a:solidFill>
              <a:latin typeface="Trebuchet MS"/>
              <a:ea typeface="Trebuchet MS"/>
              <a:cs typeface="Trebuchet MS"/>
              <a:sym typeface="Trebuchet MS"/>
            </a:endParaRPr>
          </a:p>
        </p:txBody>
      </p:sp>
      <p:sp>
        <p:nvSpPr>
          <p:cNvPr id="270" name="Google Shape;270;p38"/>
          <p:cNvSpPr txBox="1">
            <a:spLocks noGrp="1"/>
          </p:cNvSpPr>
          <p:nvPr>
            <p:ph type="body" idx="1"/>
          </p:nvPr>
        </p:nvSpPr>
        <p:spPr>
          <a:xfrm>
            <a:off x="839788" y="1759316"/>
            <a:ext cx="5157900" cy="823800"/>
          </a:xfrm>
          <a:prstGeom prst="rect">
            <a:avLst/>
          </a:prstGeom>
          <a:solidFill>
            <a:srgbClr val="74B4E2"/>
          </a:solid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2400"/>
              <a:buFont typeface="Arial"/>
              <a:buNone/>
            </a:pPr>
            <a:r>
              <a:rPr lang="en-US" sz="2400" b="1" i="0" u="none" strike="noStrike" cap="none">
                <a:solidFill>
                  <a:schemeClr val="dk1"/>
                </a:solidFill>
                <a:latin typeface="Trebuchet MS"/>
                <a:ea typeface="Trebuchet MS"/>
                <a:cs typeface="Trebuchet MS"/>
                <a:sym typeface="Trebuchet MS"/>
              </a:rPr>
              <a:t>Christopher Roemmele (NJ)</a:t>
            </a:r>
            <a:endParaRPr sz="2400" b="1" i="0" u="none" strike="noStrike" cap="none">
              <a:solidFill>
                <a:schemeClr val="dk1"/>
              </a:solidFill>
              <a:latin typeface="Trebuchet MS"/>
              <a:ea typeface="Trebuchet MS"/>
              <a:cs typeface="Trebuchet MS"/>
              <a:sym typeface="Trebuchet MS"/>
            </a:endParaRPr>
          </a:p>
        </p:txBody>
      </p:sp>
      <p:sp>
        <p:nvSpPr>
          <p:cNvPr id="271" name="Google Shape;271;p38"/>
          <p:cNvSpPr txBox="1">
            <a:spLocks noGrp="1"/>
          </p:cNvSpPr>
          <p:nvPr>
            <p:ph type="body" idx="2"/>
          </p:nvPr>
        </p:nvSpPr>
        <p:spPr>
          <a:xfrm>
            <a:off x="839788" y="2651857"/>
            <a:ext cx="5157900" cy="3684600"/>
          </a:xfrm>
          <a:prstGeom prst="rect">
            <a:avLst/>
          </a:prstGeom>
          <a:noFill/>
          <a:ln>
            <a:noFill/>
          </a:ln>
        </p:spPr>
        <p:txBody>
          <a:bodyPr spcFirstLastPara="1" wrap="square" lIns="91425" tIns="45700" rIns="91425" bIns="45700" anchor="t" anchorCtr="0">
            <a:noAutofit/>
          </a:bodyPr>
          <a:lstStyle/>
          <a:p>
            <a:pPr marL="457200" marR="0" lvl="0" indent="-342900" algn="l" rtl="0">
              <a:lnSpc>
                <a:spcPct val="90000"/>
              </a:lnSpc>
              <a:spcBef>
                <a:spcPts val="0"/>
              </a:spcBef>
              <a:spcAft>
                <a:spcPts val="0"/>
              </a:spcAft>
              <a:buClr>
                <a:schemeClr val="dk1"/>
              </a:buClr>
              <a:buSzPts val="1800"/>
              <a:buFont typeface="Trebuchet MS"/>
              <a:buChar char="•"/>
            </a:pPr>
            <a:r>
              <a:rPr lang="en-US" sz="1800" b="0" i="0" u="none" strike="noStrike" cap="none">
                <a:solidFill>
                  <a:schemeClr val="dk1"/>
                </a:solidFill>
                <a:latin typeface="Trebuchet MS"/>
                <a:ea typeface="Trebuchet MS"/>
                <a:cs typeface="Trebuchet MS"/>
                <a:sym typeface="Trebuchet MS"/>
              </a:rPr>
              <a:t>Assistant Professor at West Chester University, teaching Science Methods for Educators, Introductory Geology</a:t>
            </a:r>
            <a:endParaRPr sz="1800" b="0" i="0" u="none" strike="noStrike" cap="none">
              <a:solidFill>
                <a:schemeClr val="dk1"/>
              </a:solidFill>
              <a:latin typeface="Trebuchet MS"/>
              <a:ea typeface="Trebuchet MS"/>
              <a:cs typeface="Trebuchet MS"/>
              <a:sym typeface="Trebuchet MS"/>
            </a:endParaRPr>
          </a:p>
          <a:p>
            <a:pPr marL="457200" marR="0" lvl="0" indent="-342900" algn="l" rtl="0">
              <a:lnSpc>
                <a:spcPct val="90000"/>
              </a:lnSpc>
              <a:spcBef>
                <a:spcPts val="0"/>
              </a:spcBef>
              <a:spcAft>
                <a:spcPts val="0"/>
              </a:spcAft>
              <a:buClr>
                <a:schemeClr val="dk1"/>
              </a:buClr>
              <a:buSzPts val="1800"/>
              <a:buFont typeface="Trebuchet MS"/>
              <a:buChar char="•"/>
            </a:pPr>
            <a:r>
              <a:rPr lang="en-US" sz="1800" b="0" i="0" u="none" strike="noStrike" cap="none">
                <a:solidFill>
                  <a:schemeClr val="dk1"/>
                </a:solidFill>
                <a:latin typeface="Trebuchet MS"/>
                <a:ea typeface="Trebuchet MS"/>
                <a:cs typeface="Trebuchet MS"/>
                <a:sym typeface="Trebuchet MS"/>
              </a:rPr>
              <a:t>PhD in Earth Science Education</a:t>
            </a:r>
            <a:endParaRPr sz="1800" b="0" i="0" u="none" strike="noStrike" cap="none">
              <a:solidFill>
                <a:schemeClr val="dk1"/>
              </a:solidFill>
              <a:latin typeface="Trebuchet MS"/>
              <a:ea typeface="Trebuchet MS"/>
              <a:cs typeface="Trebuchet MS"/>
              <a:sym typeface="Trebuchet MS"/>
            </a:endParaRPr>
          </a:p>
          <a:p>
            <a:pPr marL="457200" marR="0" lvl="0" indent="-342900" algn="l" rtl="0">
              <a:lnSpc>
                <a:spcPct val="90000"/>
              </a:lnSpc>
              <a:spcBef>
                <a:spcPts val="0"/>
              </a:spcBef>
              <a:spcAft>
                <a:spcPts val="0"/>
              </a:spcAft>
              <a:buClr>
                <a:schemeClr val="dk1"/>
              </a:buClr>
              <a:buSzPts val="1800"/>
              <a:buFont typeface="Trebuchet MS"/>
              <a:buChar char="•"/>
            </a:pPr>
            <a:r>
              <a:rPr lang="en-US" sz="1800" b="0" i="0" u="none" strike="noStrike" cap="none">
                <a:solidFill>
                  <a:schemeClr val="dk1"/>
                </a:solidFill>
                <a:latin typeface="Trebuchet MS"/>
                <a:ea typeface="Trebuchet MS"/>
                <a:cs typeface="Trebuchet MS"/>
                <a:sym typeface="Trebuchet MS"/>
              </a:rPr>
              <a:t>15 years high school science teacher in NJ</a:t>
            </a:r>
            <a:endParaRPr sz="1800" b="0" i="0" u="none" strike="noStrike" cap="none">
              <a:solidFill>
                <a:schemeClr val="dk1"/>
              </a:solidFill>
              <a:latin typeface="Trebuchet MS"/>
              <a:ea typeface="Trebuchet MS"/>
              <a:cs typeface="Trebuchet MS"/>
              <a:sym typeface="Trebuchet MS"/>
            </a:endParaRPr>
          </a:p>
          <a:p>
            <a:pPr marL="457200" marR="0" lvl="0" indent="-342900" algn="l" rtl="0">
              <a:lnSpc>
                <a:spcPct val="90000"/>
              </a:lnSpc>
              <a:spcBef>
                <a:spcPts val="0"/>
              </a:spcBef>
              <a:spcAft>
                <a:spcPts val="0"/>
              </a:spcAft>
              <a:buClr>
                <a:schemeClr val="dk1"/>
              </a:buClr>
              <a:buSzPts val="1800"/>
              <a:buFont typeface="Trebuchet MS"/>
              <a:buChar char="•"/>
            </a:pPr>
            <a:r>
              <a:rPr lang="en-US" sz="1800" b="0" i="0" u="none" strike="noStrike" cap="none">
                <a:solidFill>
                  <a:schemeClr val="dk1"/>
                </a:solidFill>
                <a:latin typeface="Trebuchet MS"/>
                <a:ea typeface="Trebuchet MS"/>
                <a:cs typeface="Trebuchet MS"/>
                <a:sym typeface="Trebuchet MS"/>
              </a:rPr>
              <a:t>Former NJESTA President </a:t>
            </a:r>
            <a:endParaRPr sz="1800" b="0" i="0" u="none" strike="noStrike" cap="none">
              <a:solidFill>
                <a:schemeClr val="dk1"/>
              </a:solidFill>
              <a:latin typeface="Trebuchet MS"/>
              <a:ea typeface="Trebuchet MS"/>
              <a:cs typeface="Trebuchet MS"/>
              <a:sym typeface="Trebuchet MS"/>
            </a:endParaRPr>
          </a:p>
          <a:p>
            <a:pPr marL="457200" marR="0" lvl="0" indent="-342900" algn="l" rtl="0">
              <a:lnSpc>
                <a:spcPct val="90000"/>
              </a:lnSpc>
              <a:spcBef>
                <a:spcPts val="0"/>
              </a:spcBef>
              <a:spcAft>
                <a:spcPts val="0"/>
              </a:spcAft>
              <a:buClr>
                <a:schemeClr val="dk1"/>
              </a:buClr>
              <a:buSzPts val="1800"/>
              <a:buFont typeface="Trebuchet MS"/>
              <a:buChar char="•"/>
            </a:pPr>
            <a:r>
              <a:rPr lang="en-US" sz="1800" b="0" i="0" u="none" strike="noStrike" cap="none">
                <a:solidFill>
                  <a:schemeClr val="dk1"/>
                </a:solidFill>
                <a:latin typeface="Trebuchet MS"/>
                <a:ea typeface="Trebuchet MS"/>
                <a:cs typeface="Trebuchet MS"/>
                <a:sym typeface="Trebuchet MS"/>
              </a:rPr>
              <a:t>Published in The Science Teacher, Science Scope, The Earth Scientist, Science in School</a:t>
            </a:r>
            <a:endParaRPr sz="1800" b="0" i="0" u="none" strike="noStrike" cap="none">
              <a:solidFill>
                <a:schemeClr val="dk1"/>
              </a:solidFill>
              <a:latin typeface="Trebuchet MS"/>
              <a:ea typeface="Trebuchet MS"/>
              <a:cs typeface="Trebuchet MS"/>
              <a:sym typeface="Trebuchet MS"/>
            </a:endParaRPr>
          </a:p>
        </p:txBody>
      </p:sp>
      <p:sp>
        <p:nvSpPr>
          <p:cNvPr id="272" name="Google Shape;272;p38"/>
          <p:cNvSpPr txBox="1">
            <a:spLocks noGrp="1"/>
          </p:cNvSpPr>
          <p:nvPr>
            <p:ph type="body" idx="3"/>
          </p:nvPr>
        </p:nvSpPr>
        <p:spPr>
          <a:xfrm>
            <a:off x="6172200" y="1759316"/>
            <a:ext cx="5183100" cy="823800"/>
          </a:xfrm>
          <a:prstGeom prst="rect">
            <a:avLst/>
          </a:prstGeom>
          <a:solidFill>
            <a:srgbClr val="74B4E2"/>
          </a:solid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2400"/>
              <a:buFont typeface="Arial"/>
              <a:buNone/>
            </a:pPr>
            <a:r>
              <a:rPr lang="en-US" sz="2400" b="1" i="0" u="none" strike="noStrike" cap="none">
                <a:solidFill>
                  <a:schemeClr val="dk1"/>
                </a:solidFill>
                <a:latin typeface="Trebuchet MS"/>
                <a:ea typeface="Trebuchet MS"/>
                <a:cs typeface="Trebuchet MS"/>
                <a:sym typeface="Trebuchet MS"/>
              </a:rPr>
              <a:t>Kristina Strickland (GA)</a:t>
            </a:r>
            <a:endParaRPr sz="2400" b="1" i="0" u="none" strike="noStrike" cap="none">
              <a:solidFill>
                <a:schemeClr val="dk1"/>
              </a:solidFill>
              <a:latin typeface="Trebuchet MS"/>
              <a:ea typeface="Trebuchet MS"/>
              <a:cs typeface="Trebuchet MS"/>
              <a:sym typeface="Trebuchet MS"/>
            </a:endParaRPr>
          </a:p>
        </p:txBody>
      </p:sp>
      <p:sp>
        <p:nvSpPr>
          <p:cNvPr id="273" name="Google Shape;273;p38"/>
          <p:cNvSpPr txBox="1">
            <a:spLocks noGrp="1"/>
          </p:cNvSpPr>
          <p:nvPr>
            <p:ph type="body" idx="4"/>
          </p:nvPr>
        </p:nvSpPr>
        <p:spPr>
          <a:xfrm>
            <a:off x="6172200" y="2651632"/>
            <a:ext cx="5183100" cy="3684600"/>
          </a:xfrm>
          <a:prstGeom prst="rect">
            <a:avLst/>
          </a:prstGeom>
          <a:noFill/>
          <a:ln>
            <a:noFill/>
          </a:ln>
        </p:spPr>
        <p:txBody>
          <a:bodyPr spcFirstLastPara="1" wrap="square" lIns="91425" tIns="45700" rIns="91425" bIns="45700" anchor="t" anchorCtr="0">
            <a:noAutofit/>
          </a:bodyPr>
          <a:lstStyle/>
          <a:p>
            <a:pPr marL="457200" marR="0" lvl="0" indent="-342900" algn="l" rtl="0">
              <a:lnSpc>
                <a:spcPct val="90000"/>
              </a:lnSpc>
              <a:spcBef>
                <a:spcPts val="0"/>
              </a:spcBef>
              <a:spcAft>
                <a:spcPts val="0"/>
              </a:spcAft>
              <a:buClr>
                <a:schemeClr val="dk1"/>
              </a:buClr>
              <a:buSzPts val="1800"/>
              <a:buFont typeface="Trebuchet MS"/>
              <a:buChar char="•"/>
            </a:pPr>
            <a:r>
              <a:rPr lang="en-US" sz="1800" b="0" i="0" u="none" strike="noStrike" cap="none">
                <a:solidFill>
                  <a:schemeClr val="dk1"/>
                </a:solidFill>
                <a:latin typeface="Trebuchet MS"/>
                <a:ea typeface="Trebuchet MS"/>
                <a:cs typeface="Trebuchet MS"/>
                <a:sym typeface="Trebuchet MS"/>
              </a:rPr>
              <a:t>Earth Science Teacher @ North Forsyth High School</a:t>
            </a:r>
            <a:endParaRPr sz="1800" b="0" i="0" u="none" strike="noStrike" cap="none">
              <a:solidFill>
                <a:schemeClr val="dk1"/>
              </a:solidFill>
              <a:latin typeface="Trebuchet MS"/>
              <a:ea typeface="Trebuchet MS"/>
              <a:cs typeface="Trebuchet MS"/>
              <a:sym typeface="Trebuchet MS"/>
            </a:endParaRPr>
          </a:p>
          <a:p>
            <a:pPr marL="457200" marR="0" lvl="0" indent="-342900" algn="l" rtl="0">
              <a:lnSpc>
                <a:spcPct val="90000"/>
              </a:lnSpc>
              <a:spcBef>
                <a:spcPts val="0"/>
              </a:spcBef>
              <a:spcAft>
                <a:spcPts val="0"/>
              </a:spcAft>
              <a:buClr>
                <a:schemeClr val="dk1"/>
              </a:buClr>
              <a:buSzPts val="1800"/>
              <a:buFont typeface="Trebuchet MS"/>
              <a:buChar char="•"/>
            </a:pPr>
            <a:r>
              <a:rPr lang="en-US" sz="1800" b="0" i="0" u="none" strike="noStrike" cap="none">
                <a:solidFill>
                  <a:schemeClr val="dk1"/>
                </a:solidFill>
                <a:latin typeface="Trebuchet MS"/>
                <a:ea typeface="Trebuchet MS"/>
                <a:cs typeface="Trebuchet MS"/>
                <a:sym typeface="Trebuchet MS"/>
              </a:rPr>
              <a:t>17 years middle &amp; high school</a:t>
            </a:r>
            <a:endParaRPr sz="1800" b="0" i="0" u="none" strike="noStrike" cap="none">
              <a:solidFill>
                <a:schemeClr val="dk1"/>
              </a:solidFill>
              <a:latin typeface="Trebuchet MS"/>
              <a:ea typeface="Trebuchet MS"/>
              <a:cs typeface="Trebuchet MS"/>
              <a:sym typeface="Trebuchet MS"/>
            </a:endParaRPr>
          </a:p>
          <a:p>
            <a:pPr marL="457200" marR="0" lvl="0" indent="-342900" algn="l" rtl="0">
              <a:lnSpc>
                <a:spcPct val="90000"/>
              </a:lnSpc>
              <a:spcBef>
                <a:spcPts val="0"/>
              </a:spcBef>
              <a:spcAft>
                <a:spcPts val="0"/>
              </a:spcAft>
              <a:buClr>
                <a:schemeClr val="dk1"/>
              </a:buClr>
              <a:buSzPts val="1800"/>
              <a:buFont typeface="Trebuchet MS"/>
              <a:buChar char="•"/>
            </a:pPr>
            <a:r>
              <a:rPr lang="en-US" sz="1800" b="0" i="0" u="none" strike="noStrike" cap="none">
                <a:solidFill>
                  <a:schemeClr val="dk1"/>
                </a:solidFill>
                <a:latin typeface="Trebuchet MS"/>
                <a:ea typeface="Trebuchet MS"/>
                <a:cs typeface="Trebuchet MS"/>
                <a:sym typeface="Trebuchet MS"/>
              </a:rPr>
              <a:t>Ed.S. Curriculum &amp; Instruction</a:t>
            </a:r>
            <a:endParaRPr sz="1800" b="0" i="0" u="none" strike="noStrike" cap="none">
              <a:solidFill>
                <a:schemeClr val="dk1"/>
              </a:solidFill>
              <a:latin typeface="Trebuchet MS"/>
              <a:ea typeface="Trebuchet MS"/>
              <a:cs typeface="Trebuchet MS"/>
              <a:sym typeface="Trebuchet MS"/>
            </a:endParaRPr>
          </a:p>
          <a:p>
            <a:pPr marL="457200" marR="0" lvl="0" indent="-342900" algn="l" rtl="0">
              <a:lnSpc>
                <a:spcPct val="90000"/>
              </a:lnSpc>
              <a:spcBef>
                <a:spcPts val="0"/>
              </a:spcBef>
              <a:spcAft>
                <a:spcPts val="0"/>
              </a:spcAft>
              <a:buClr>
                <a:schemeClr val="dk1"/>
              </a:buClr>
              <a:buSzPts val="1800"/>
              <a:buFont typeface="Trebuchet MS"/>
              <a:buChar char="•"/>
            </a:pPr>
            <a:r>
              <a:rPr lang="en-US" sz="1800" b="0" i="0" u="none" strike="noStrike" cap="none">
                <a:solidFill>
                  <a:schemeClr val="dk1"/>
                </a:solidFill>
                <a:latin typeface="Trebuchet MS"/>
                <a:ea typeface="Trebuchet MS"/>
                <a:cs typeface="Trebuchet MS"/>
                <a:sym typeface="Trebuchet MS"/>
              </a:rPr>
              <a:t>Facilitator for Ceismc Program @ Georgia Tech</a:t>
            </a:r>
            <a:endParaRPr sz="1800" b="0" i="0" u="none" strike="noStrike" cap="none">
              <a:solidFill>
                <a:schemeClr val="dk1"/>
              </a:solidFill>
              <a:latin typeface="Trebuchet MS"/>
              <a:ea typeface="Trebuchet MS"/>
              <a:cs typeface="Trebuchet MS"/>
              <a:sym typeface="Trebuchet MS"/>
            </a:endParaRPr>
          </a:p>
        </p:txBody>
      </p:sp>
      <p:pic>
        <p:nvPicPr>
          <p:cNvPr id="274" name="Google Shape;274;p38"/>
          <p:cNvPicPr preferRelativeResize="0"/>
          <p:nvPr/>
        </p:nvPicPr>
        <p:blipFill rotWithShape="1">
          <a:blip r:embed="rId3">
            <a:alphaModFix/>
          </a:blip>
          <a:srcRect/>
          <a:stretch/>
        </p:blipFill>
        <p:spPr>
          <a:xfrm>
            <a:off x="0" y="5914435"/>
            <a:ext cx="2126169" cy="943565"/>
          </a:xfrm>
          <a:prstGeom prst="rect">
            <a:avLst/>
          </a:prstGeom>
          <a:noFill/>
          <a:ln>
            <a:noFill/>
          </a:ln>
        </p:spPr>
      </p:pic>
      <p:pic>
        <p:nvPicPr>
          <p:cNvPr id="275" name="Google Shape;275;p38"/>
          <p:cNvPicPr preferRelativeResize="0"/>
          <p:nvPr/>
        </p:nvPicPr>
        <p:blipFill rotWithShape="1">
          <a:blip r:embed="rId4">
            <a:alphaModFix/>
          </a:blip>
          <a:srcRect/>
          <a:stretch/>
        </p:blipFill>
        <p:spPr>
          <a:xfrm>
            <a:off x="9553325" y="4499900"/>
            <a:ext cx="1984800" cy="1984800"/>
          </a:xfrm>
          <a:prstGeom prst="rect">
            <a:avLst/>
          </a:prstGeom>
          <a:noFill/>
          <a:ln>
            <a:noFill/>
          </a:ln>
        </p:spPr>
      </p:pic>
      <p:pic>
        <p:nvPicPr>
          <p:cNvPr id="276" name="Google Shape;276;p38"/>
          <p:cNvPicPr preferRelativeResize="0"/>
          <p:nvPr/>
        </p:nvPicPr>
        <p:blipFill rotWithShape="1">
          <a:blip r:embed="rId5">
            <a:alphaModFix/>
          </a:blip>
          <a:srcRect/>
          <a:stretch/>
        </p:blipFill>
        <p:spPr>
          <a:xfrm>
            <a:off x="4031750" y="4945575"/>
            <a:ext cx="1752600" cy="17335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39"/>
          <p:cNvSpPr txBox="1">
            <a:spLocks noGrp="1"/>
          </p:cNvSpPr>
          <p:nvPr>
            <p:ph type="title"/>
          </p:nvPr>
        </p:nvSpPr>
        <p:spPr>
          <a:xfrm>
            <a:off x="839788" y="365125"/>
            <a:ext cx="10515600" cy="1325700"/>
          </a:xfrm>
          <a:prstGeom prst="rect">
            <a:avLst/>
          </a:prstGeom>
          <a:solidFill>
            <a:srgbClr val="74B4E2"/>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4400" b="0" i="0" u="none" strike="noStrike" cap="none">
                <a:solidFill>
                  <a:schemeClr val="dk1"/>
                </a:solidFill>
                <a:latin typeface="Trebuchet MS"/>
                <a:ea typeface="Trebuchet MS"/>
                <a:cs typeface="Trebuchet MS"/>
                <a:sym typeface="Trebuchet MS"/>
              </a:rPr>
              <a:t>Project Investigators</a:t>
            </a:r>
            <a:endParaRPr sz="4400" b="0" i="0" u="none" strike="noStrike" cap="none">
              <a:solidFill>
                <a:schemeClr val="dk1"/>
              </a:solidFill>
              <a:latin typeface="Trebuchet MS"/>
              <a:ea typeface="Trebuchet MS"/>
              <a:cs typeface="Trebuchet MS"/>
              <a:sym typeface="Trebuchet MS"/>
            </a:endParaRPr>
          </a:p>
        </p:txBody>
      </p:sp>
      <p:sp>
        <p:nvSpPr>
          <p:cNvPr id="282" name="Google Shape;282;p39"/>
          <p:cNvSpPr txBox="1">
            <a:spLocks noGrp="1"/>
          </p:cNvSpPr>
          <p:nvPr>
            <p:ph type="body" idx="1"/>
          </p:nvPr>
        </p:nvSpPr>
        <p:spPr>
          <a:xfrm>
            <a:off x="839788" y="1759316"/>
            <a:ext cx="5157900" cy="823800"/>
          </a:xfrm>
          <a:prstGeom prst="rect">
            <a:avLst/>
          </a:prstGeom>
          <a:solidFill>
            <a:srgbClr val="74B4E2"/>
          </a:solid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2400"/>
              <a:buFont typeface="Arial"/>
              <a:buNone/>
            </a:pPr>
            <a:r>
              <a:rPr lang="en-US" sz="2400" b="1" i="0" u="none" strike="noStrike" cap="none">
                <a:solidFill>
                  <a:schemeClr val="dk1"/>
                </a:solidFill>
                <a:latin typeface="Trebuchet MS"/>
                <a:ea typeface="Trebuchet MS"/>
                <a:cs typeface="Trebuchet MS"/>
                <a:sym typeface="Trebuchet MS"/>
              </a:rPr>
              <a:t>Carla McAuliffe</a:t>
            </a:r>
            <a:endParaRPr sz="2400" b="1" i="0" u="none" strike="noStrike" cap="none">
              <a:solidFill>
                <a:schemeClr val="dk1"/>
              </a:solidFill>
              <a:latin typeface="Trebuchet MS"/>
              <a:ea typeface="Trebuchet MS"/>
              <a:cs typeface="Trebuchet MS"/>
              <a:sym typeface="Trebuchet MS"/>
            </a:endParaRPr>
          </a:p>
        </p:txBody>
      </p:sp>
      <p:sp>
        <p:nvSpPr>
          <p:cNvPr id="283" name="Google Shape;283;p39"/>
          <p:cNvSpPr txBox="1">
            <a:spLocks noGrp="1"/>
          </p:cNvSpPr>
          <p:nvPr>
            <p:ph type="body" idx="2"/>
          </p:nvPr>
        </p:nvSpPr>
        <p:spPr>
          <a:xfrm>
            <a:off x="839788" y="2651857"/>
            <a:ext cx="5157900" cy="3684600"/>
          </a:xfrm>
          <a:prstGeom prst="rect">
            <a:avLst/>
          </a:prstGeom>
          <a:noFill/>
          <a:ln>
            <a:noFill/>
          </a:ln>
        </p:spPr>
        <p:txBody>
          <a:bodyPr spcFirstLastPara="1" wrap="square" lIns="91425" tIns="45700" rIns="91425" bIns="45700" anchor="t" anchorCtr="0">
            <a:noAutofit/>
          </a:bodyPr>
          <a:lstStyle/>
          <a:p>
            <a:pPr marL="457200" marR="0" lvl="0" indent="-342900" algn="l" rtl="0">
              <a:lnSpc>
                <a:spcPct val="90000"/>
              </a:lnSpc>
              <a:spcBef>
                <a:spcPts val="0"/>
              </a:spcBef>
              <a:spcAft>
                <a:spcPts val="0"/>
              </a:spcAft>
              <a:buClr>
                <a:schemeClr val="dk1"/>
              </a:buClr>
              <a:buSzPts val="1800"/>
              <a:buFont typeface="Trebuchet MS"/>
              <a:buChar char="•"/>
            </a:pPr>
            <a:r>
              <a:rPr lang="en-US" sz="1800" b="0" i="0" u="none" strike="noStrike" cap="none">
                <a:solidFill>
                  <a:schemeClr val="dk1"/>
                </a:solidFill>
                <a:latin typeface="Trebuchet MS"/>
                <a:ea typeface="Trebuchet MS"/>
                <a:cs typeface="Trebuchet MS"/>
                <a:sym typeface="Trebuchet MS"/>
              </a:rPr>
              <a:t>TERC, Senior Researcher &amp; Curriculum Developer</a:t>
            </a:r>
            <a:endParaRPr sz="1800" b="0" i="0" u="none" strike="noStrike" cap="none">
              <a:solidFill>
                <a:schemeClr val="dk1"/>
              </a:solidFill>
              <a:latin typeface="Trebuchet MS"/>
              <a:ea typeface="Trebuchet MS"/>
              <a:cs typeface="Trebuchet MS"/>
              <a:sym typeface="Trebuchet MS"/>
            </a:endParaRPr>
          </a:p>
          <a:p>
            <a:pPr marL="457200" marR="0" lvl="0" indent="-342900" algn="l" rtl="0">
              <a:lnSpc>
                <a:spcPct val="90000"/>
              </a:lnSpc>
              <a:spcBef>
                <a:spcPts val="0"/>
              </a:spcBef>
              <a:spcAft>
                <a:spcPts val="0"/>
              </a:spcAft>
              <a:buClr>
                <a:schemeClr val="dk1"/>
              </a:buClr>
              <a:buSzPts val="1800"/>
              <a:buFont typeface="Trebuchet MS"/>
              <a:buChar char="•"/>
            </a:pPr>
            <a:r>
              <a:rPr lang="en-US" sz="1800" b="0" i="0" u="none" strike="noStrike" cap="none">
                <a:solidFill>
                  <a:schemeClr val="dk1"/>
                </a:solidFill>
                <a:latin typeface="Trebuchet MS"/>
                <a:ea typeface="Trebuchet MS"/>
                <a:cs typeface="Trebuchet MS"/>
                <a:sym typeface="Trebuchet MS"/>
              </a:rPr>
              <a:t>PhD Learning &amp; Instructional Technology</a:t>
            </a:r>
            <a:endParaRPr sz="1800" b="0" i="0" u="none" strike="noStrike" cap="none">
              <a:solidFill>
                <a:schemeClr val="dk1"/>
              </a:solidFill>
              <a:latin typeface="Trebuchet MS"/>
              <a:ea typeface="Trebuchet MS"/>
              <a:cs typeface="Trebuchet MS"/>
              <a:sym typeface="Trebuchet MS"/>
            </a:endParaRPr>
          </a:p>
          <a:p>
            <a:pPr marL="457200" marR="0" lvl="0" indent="-342900" algn="l" rtl="0">
              <a:lnSpc>
                <a:spcPct val="90000"/>
              </a:lnSpc>
              <a:spcBef>
                <a:spcPts val="0"/>
              </a:spcBef>
              <a:spcAft>
                <a:spcPts val="0"/>
              </a:spcAft>
              <a:buClr>
                <a:schemeClr val="dk1"/>
              </a:buClr>
              <a:buSzPts val="1800"/>
              <a:buFont typeface="Trebuchet MS"/>
              <a:buChar char="•"/>
            </a:pPr>
            <a:r>
              <a:rPr lang="en-US" sz="1800" b="0" i="0" u="none" strike="noStrike" cap="none">
                <a:solidFill>
                  <a:schemeClr val="dk1"/>
                </a:solidFill>
                <a:latin typeface="Trebuchet MS"/>
                <a:ea typeface="Trebuchet MS"/>
                <a:cs typeface="Trebuchet MS"/>
                <a:sym typeface="Trebuchet MS"/>
              </a:rPr>
              <a:t>NESTA Executive Director</a:t>
            </a:r>
            <a:endParaRPr sz="1800" b="0" i="0" u="none" strike="noStrike" cap="none">
              <a:solidFill>
                <a:schemeClr val="dk1"/>
              </a:solidFill>
              <a:latin typeface="Trebuchet MS"/>
              <a:ea typeface="Trebuchet MS"/>
              <a:cs typeface="Trebuchet MS"/>
              <a:sym typeface="Trebuchet MS"/>
            </a:endParaRPr>
          </a:p>
          <a:p>
            <a:pPr marL="457200" marR="0" lvl="0" indent="-342900" algn="l" rtl="0">
              <a:lnSpc>
                <a:spcPct val="90000"/>
              </a:lnSpc>
              <a:spcBef>
                <a:spcPts val="0"/>
              </a:spcBef>
              <a:spcAft>
                <a:spcPts val="0"/>
              </a:spcAft>
              <a:buClr>
                <a:schemeClr val="dk1"/>
              </a:buClr>
              <a:buSzPts val="1800"/>
              <a:buFont typeface="Trebuchet MS"/>
              <a:buChar char="•"/>
            </a:pPr>
            <a:r>
              <a:rPr lang="en-US" sz="1800" b="0" i="0" u="none" strike="noStrike" cap="none">
                <a:solidFill>
                  <a:schemeClr val="dk1"/>
                </a:solidFill>
                <a:latin typeface="Trebuchet MS"/>
                <a:ea typeface="Trebuchet MS"/>
                <a:cs typeface="Trebuchet MS"/>
                <a:sym typeface="Trebuchet MS"/>
              </a:rPr>
              <a:t>10+ years Middle &amp; High School Classroom</a:t>
            </a:r>
            <a:endParaRPr sz="1800" b="0" i="0" u="none" strike="noStrike" cap="none">
              <a:solidFill>
                <a:schemeClr val="dk1"/>
              </a:solidFill>
              <a:latin typeface="Trebuchet MS"/>
              <a:ea typeface="Trebuchet MS"/>
              <a:cs typeface="Trebuchet MS"/>
              <a:sym typeface="Trebuchet MS"/>
            </a:endParaRPr>
          </a:p>
          <a:p>
            <a:pPr marL="457200" marR="0" lvl="0" indent="-342900" algn="l" rtl="0">
              <a:lnSpc>
                <a:spcPct val="90000"/>
              </a:lnSpc>
              <a:spcBef>
                <a:spcPts val="0"/>
              </a:spcBef>
              <a:spcAft>
                <a:spcPts val="0"/>
              </a:spcAft>
              <a:buClr>
                <a:schemeClr val="dk1"/>
              </a:buClr>
              <a:buSzPts val="1800"/>
              <a:buFont typeface="Trebuchet MS"/>
              <a:buChar char="•"/>
            </a:pPr>
            <a:r>
              <a:rPr lang="en-US" sz="1800" b="0" i="0" u="none" strike="noStrike" cap="none">
                <a:solidFill>
                  <a:schemeClr val="dk1"/>
                </a:solidFill>
                <a:latin typeface="Trebuchet MS"/>
                <a:ea typeface="Trebuchet MS"/>
                <a:cs typeface="Trebuchet MS"/>
                <a:sym typeface="Trebuchet MS"/>
              </a:rPr>
              <a:t>25+ years PD provider</a:t>
            </a:r>
            <a:endParaRPr sz="1800" b="0" i="0" u="none" strike="noStrike" cap="none">
              <a:solidFill>
                <a:schemeClr val="dk1"/>
              </a:solidFill>
              <a:latin typeface="Trebuchet MS"/>
              <a:ea typeface="Trebuchet MS"/>
              <a:cs typeface="Trebuchet MS"/>
              <a:sym typeface="Trebuchet MS"/>
            </a:endParaRPr>
          </a:p>
        </p:txBody>
      </p:sp>
      <p:sp>
        <p:nvSpPr>
          <p:cNvPr id="284" name="Google Shape;284;p39"/>
          <p:cNvSpPr txBox="1">
            <a:spLocks noGrp="1"/>
          </p:cNvSpPr>
          <p:nvPr>
            <p:ph type="body" idx="3"/>
          </p:nvPr>
        </p:nvSpPr>
        <p:spPr>
          <a:xfrm>
            <a:off x="6172200" y="1759316"/>
            <a:ext cx="5183100" cy="823800"/>
          </a:xfrm>
          <a:prstGeom prst="rect">
            <a:avLst/>
          </a:prstGeom>
          <a:solidFill>
            <a:srgbClr val="74B4E2"/>
          </a:solid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2400"/>
              <a:buFont typeface="Arial"/>
              <a:buNone/>
            </a:pPr>
            <a:r>
              <a:rPr lang="en-US" sz="2400" b="1" i="0" u="none" strike="noStrike" cap="none">
                <a:solidFill>
                  <a:schemeClr val="dk1"/>
                </a:solidFill>
                <a:latin typeface="Trebuchet MS"/>
                <a:ea typeface="Trebuchet MS"/>
                <a:cs typeface="Trebuchet MS"/>
                <a:sym typeface="Trebuchet MS"/>
              </a:rPr>
              <a:t>Sanlyn Buxner</a:t>
            </a:r>
            <a:endParaRPr sz="2400" b="1" i="0" u="none" strike="noStrike" cap="none">
              <a:solidFill>
                <a:schemeClr val="dk1"/>
              </a:solidFill>
              <a:latin typeface="Trebuchet MS"/>
              <a:ea typeface="Trebuchet MS"/>
              <a:cs typeface="Trebuchet MS"/>
              <a:sym typeface="Trebuchet MS"/>
            </a:endParaRPr>
          </a:p>
        </p:txBody>
      </p:sp>
      <p:sp>
        <p:nvSpPr>
          <p:cNvPr id="285" name="Google Shape;285;p39"/>
          <p:cNvSpPr txBox="1">
            <a:spLocks noGrp="1"/>
          </p:cNvSpPr>
          <p:nvPr>
            <p:ph type="body" idx="4"/>
          </p:nvPr>
        </p:nvSpPr>
        <p:spPr>
          <a:xfrm>
            <a:off x="6172200" y="2651857"/>
            <a:ext cx="5183100" cy="3684600"/>
          </a:xfrm>
          <a:prstGeom prst="rect">
            <a:avLst/>
          </a:prstGeom>
          <a:noFill/>
          <a:ln>
            <a:noFill/>
          </a:ln>
        </p:spPr>
        <p:txBody>
          <a:bodyPr spcFirstLastPara="1" wrap="square" lIns="91425" tIns="45700" rIns="91425" bIns="45700" anchor="t" anchorCtr="0">
            <a:noAutofit/>
          </a:bodyPr>
          <a:lstStyle/>
          <a:p>
            <a:pPr marL="457200" marR="0" lvl="0" indent="-342900" algn="l" rtl="0">
              <a:lnSpc>
                <a:spcPct val="90000"/>
              </a:lnSpc>
              <a:spcBef>
                <a:spcPts val="0"/>
              </a:spcBef>
              <a:spcAft>
                <a:spcPts val="0"/>
              </a:spcAft>
              <a:buClr>
                <a:schemeClr val="dk1"/>
              </a:buClr>
              <a:buSzPts val="1800"/>
              <a:buFont typeface="Trebuchet MS"/>
              <a:buChar char="•"/>
            </a:pPr>
            <a:r>
              <a:rPr lang="en-US" sz="1800" b="0" i="0" u="none" strike="noStrike" cap="none">
                <a:solidFill>
                  <a:schemeClr val="dk1"/>
                </a:solidFill>
                <a:latin typeface="Trebuchet MS"/>
                <a:ea typeface="Trebuchet MS"/>
                <a:cs typeface="Trebuchet MS"/>
                <a:sym typeface="Trebuchet MS"/>
              </a:rPr>
              <a:t>Project Evaluator</a:t>
            </a:r>
            <a:endParaRPr sz="1800" b="0" i="0" u="none" strike="noStrike" cap="none">
              <a:solidFill>
                <a:schemeClr val="dk1"/>
              </a:solidFill>
              <a:latin typeface="Trebuchet MS"/>
              <a:ea typeface="Trebuchet MS"/>
              <a:cs typeface="Trebuchet MS"/>
              <a:sym typeface="Trebuchet MS"/>
            </a:endParaRPr>
          </a:p>
          <a:p>
            <a:pPr marL="457200" marR="0" lvl="0" indent="-342900" algn="l" rtl="0">
              <a:lnSpc>
                <a:spcPct val="90000"/>
              </a:lnSpc>
              <a:spcBef>
                <a:spcPts val="0"/>
              </a:spcBef>
              <a:spcAft>
                <a:spcPts val="0"/>
              </a:spcAft>
              <a:buClr>
                <a:schemeClr val="dk1"/>
              </a:buClr>
              <a:buSzPts val="1800"/>
              <a:buFont typeface="Trebuchet MS"/>
              <a:buChar char="•"/>
            </a:pPr>
            <a:r>
              <a:rPr lang="en-US" sz="1800" b="0" i="0" u="none" strike="noStrike" cap="none">
                <a:solidFill>
                  <a:schemeClr val="dk1"/>
                </a:solidFill>
                <a:latin typeface="Trebuchet MS"/>
                <a:ea typeface="Trebuchet MS"/>
                <a:cs typeface="Trebuchet MS"/>
                <a:sym typeface="Trebuchet MS"/>
              </a:rPr>
              <a:t>Research Scientist, Planetary Science Institute</a:t>
            </a:r>
            <a:endParaRPr sz="1800" b="0" i="0" u="none" strike="noStrike" cap="none">
              <a:solidFill>
                <a:schemeClr val="dk1"/>
              </a:solidFill>
              <a:latin typeface="Trebuchet MS"/>
              <a:ea typeface="Trebuchet MS"/>
              <a:cs typeface="Trebuchet MS"/>
              <a:sym typeface="Trebuchet MS"/>
            </a:endParaRPr>
          </a:p>
          <a:p>
            <a:pPr marL="457200" marR="0" lvl="0" indent="-342900" algn="l" rtl="0">
              <a:lnSpc>
                <a:spcPct val="90000"/>
              </a:lnSpc>
              <a:spcBef>
                <a:spcPts val="0"/>
              </a:spcBef>
              <a:spcAft>
                <a:spcPts val="0"/>
              </a:spcAft>
              <a:buClr>
                <a:schemeClr val="dk1"/>
              </a:buClr>
              <a:buSzPts val="1800"/>
              <a:buFont typeface="Trebuchet MS"/>
              <a:buChar char="•"/>
            </a:pPr>
            <a:r>
              <a:rPr lang="en-US" sz="1800" b="0" i="0" u="none" strike="noStrike" cap="none">
                <a:solidFill>
                  <a:schemeClr val="dk1"/>
                </a:solidFill>
                <a:latin typeface="Trebuchet MS"/>
                <a:ea typeface="Trebuchet MS"/>
                <a:cs typeface="Trebuchet MS"/>
                <a:sym typeface="Trebuchet MS"/>
              </a:rPr>
              <a:t>PhD Science Education</a:t>
            </a:r>
            <a:endParaRPr sz="1800" b="0" i="0" u="none" strike="noStrike" cap="none">
              <a:solidFill>
                <a:schemeClr val="dk1"/>
              </a:solidFill>
              <a:latin typeface="Trebuchet MS"/>
              <a:ea typeface="Trebuchet MS"/>
              <a:cs typeface="Trebuchet MS"/>
              <a:sym typeface="Trebuchet MS"/>
            </a:endParaRPr>
          </a:p>
          <a:p>
            <a:pPr marL="457200" marR="0" lvl="0" indent="-342900" algn="l" rtl="0">
              <a:lnSpc>
                <a:spcPct val="90000"/>
              </a:lnSpc>
              <a:spcBef>
                <a:spcPts val="0"/>
              </a:spcBef>
              <a:spcAft>
                <a:spcPts val="0"/>
              </a:spcAft>
              <a:buClr>
                <a:schemeClr val="dk1"/>
              </a:buClr>
              <a:buSzPts val="1800"/>
              <a:buFont typeface="Trebuchet MS"/>
              <a:buChar char="•"/>
            </a:pPr>
            <a:r>
              <a:rPr lang="en-US" sz="1800" b="0" i="0" u="none" strike="noStrike" cap="none">
                <a:solidFill>
                  <a:schemeClr val="dk1"/>
                </a:solidFill>
                <a:latin typeface="Trebuchet MS"/>
                <a:ea typeface="Trebuchet MS"/>
                <a:cs typeface="Trebuchet MS"/>
                <a:sym typeface="Trebuchet MS"/>
              </a:rPr>
              <a:t>20+ years PD provider</a:t>
            </a:r>
            <a:endParaRPr sz="1800" b="0" i="0" u="none" strike="noStrike" cap="none">
              <a:solidFill>
                <a:schemeClr val="dk1"/>
              </a:solidFill>
              <a:latin typeface="Trebuchet MS"/>
              <a:ea typeface="Trebuchet MS"/>
              <a:cs typeface="Trebuchet MS"/>
              <a:sym typeface="Trebuchet MS"/>
            </a:endParaRPr>
          </a:p>
          <a:p>
            <a:pPr marL="457200" marR="0" lvl="0" indent="-342900" algn="l" rtl="0">
              <a:lnSpc>
                <a:spcPct val="90000"/>
              </a:lnSpc>
              <a:spcBef>
                <a:spcPts val="0"/>
              </a:spcBef>
              <a:spcAft>
                <a:spcPts val="0"/>
              </a:spcAft>
              <a:buClr>
                <a:schemeClr val="dk1"/>
              </a:buClr>
              <a:buSzPts val="1800"/>
              <a:buFont typeface="Trebuchet MS"/>
              <a:buChar char="•"/>
            </a:pPr>
            <a:r>
              <a:rPr lang="en-US" sz="1800" b="0" i="0" u="none" strike="noStrike" cap="none">
                <a:solidFill>
                  <a:schemeClr val="dk1"/>
                </a:solidFill>
                <a:latin typeface="Trebuchet MS"/>
                <a:ea typeface="Trebuchet MS"/>
                <a:cs typeface="Trebuchet MS"/>
                <a:sym typeface="Trebuchet MS"/>
              </a:rPr>
              <a:t>Adjunct Prof - University of Arizona</a:t>
            </a:r>
            <a:endParaRPr sz="1800" b="0" i="0" u="none" strike="noStrike" cap="none">
              <a:solidFill>
                <a:schemeClr val="dk1"/>
              </a:solidFill>
              <a:latin typeface="Trebuchet MS"/>
              <a:ea typeface="Trebuchet MS"/>
              <a:cs typeface="Trebuchet MS"/>
              <a:sym typeface="Trebuchet MS"/>
            </a:endParaRPr>
          </a:p>
        </p:txBody>
      </p:sp>
      <p:pic>
        <p:nvPicPr>
          <p:cNvPr id="286" name="Google Shape;286;p39"/>
          <p:cNvPicPr preferRelativeResize="0"/>
          <p:nvPr/>
        </p:nvPicPr>
        <p:blipFill rotWithShape="1">
          <a:blip r:embed="rId3">
            <a:alphaModFix/>
          </a:blip>
          <a:srcRect/>
          <a:stretch/>
        </p:blipFill>
        <p:spPr>
          <a:xfrm>
            <a:off x="0" y="5914435"/>
            <a:ext cx="2126169" cy="943565"/>
          </a:xfrm>
          <a:prstGeom prst="rect">
            <a:avLst/>
          </a:prstGeom>
          <a:noFill/>
          <a:ln>
            <a:noFill/>
          </a:ln>
        </p:spPr>
      </p:pic>
      <p:pic>
        <p:nvPicPr>
          <p:cNvPr id="287" name="Google Shape;287;p39"/>
          <p:cNvPicPr preferRelativeResize="0"/>
          <p:nvPr/>
        </p:nvPicPr>
        <p:blipFill rotWithShape="1">
          <a:blip r:embed="rId4">
            <a:alphaModFix/>
          </a:blip>
          <a:srcRect t="12079" b="28438"/>
          <a:stretch/>
        </p:blipFill>
        <p:spPr>
          <a:xfrm>
            <a:off x="9561900" y="4665450"/>
            <a:ext cx="1793499" cy="1606776"/>
          </a:xfrm>
          <a:prstGeom prst="rect">
            <a:avLst/>
          </a:prstGeom>
          <a:noFill/>
          <a:ln>
            <a:noFill/>
          </a:ln>
        </p:spPr>
      </p:pic>
      <p:pic>
        <p:nvPicPr>
          <p:cNvPr id="288" name="Google Shape;288;p39"/>
          <p:cNvPicPr preferRelativeResize="0"/>
          <p:nvPr/>
        </p:nvPicPr>
        <p:blipFill rotWithShape="1">
          <a:blip r:embed="rId5">
            <a:alphaModFix/>
          </a:blip>
          <a:srcRect t="8925"/>
          <a:stretch/>
        </p:blipFill>
        <p:spPr>
          <a:xfrm>
            <a:off x="4355175" y="4634862"/>
            <a:ext cx="1642525" cy="16679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40"/>
          <p:cNvSpPr txBox="1">
            <a:spLocks noGrp="1"/>
          </p:cNvSpPr>
          <p:nvPr>
            <p:ph type="title"/>
          </p:nvPr>
        </p:nvSpPr>
        <p:spPr>
          <a:xfrm>
            <a:off x="838188" y="445100"/>
            <a:ext cx="10515600" cy="1325700"/>
          </a:xfrm>
          <a:prstGeom prst="rect">
            <a:avLst/>
          </a:prstGeom>
          <a:solidFill>
            <a:srgbClr val="74B4E2"/>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100"/>
              <a:buFont typeface="Arial"/>
              <a:buNone/>
            </a:pPr>
            <a:r>
              <a:rPr lang="en-US"/>
              <a:t>Feedback from First Webinar</a:t>
            </a:r>
            <a:endParaRPr sz="4400" b="0" i="0" u="none" strike="noStrike" cap="none">
              <a:solidFill>
                <a:schemeClr val="dk1"/>
              </a:solidFill>
              <a:latin typeface="Trebuchet MS"/>
              <a:ea typeface="Trebuchet MS"/>
              <a:cs typeface="Trebuchet MS"/>
              <a:sym typeface="Trebuchet MS"/>
            </a:endParaRPr>
          </a:p>
        </p:txBody>
      </p:sp>
      <p:pic>
        <p:nvPicPr>
          <p:cNvPr id="295" name="Google Shape;295;p40"/>
          <p:cNvPicPr preferRelativeResize="0"/>
          <p:nvPr/>
        </p:nvPicPr>
        <p:blipFill rotWithShape="1">
          <a:blip r:embed="rId3">
            <a:alphaModFix/>
          </a:blip>
          <a:srcRect/>
          <a:stretch/>
        </p:blipFill>
        <p:spPr>
          <a:xfrm>
            <a:off x="0" y="5914435"/>
            <a:ext cx="2126169" cy="943565"/>
          </a:xfrm>
          <a:prstGeom prst="rect">
            <a:avLst/>
          </a:prstGeom>
          <a:noFill/>
          <a:ln>
            <a:noFill/>
          </a:ln>
        </p:spPr>
      </p:pic>
      <p:pic>
        <p:nvPicPr>
          <p:cNvPr id="296" name="Google Shape;296;p40"/>
          <p:cNvPicPr preferRelativeResize="0"/>
          <p:nvPr/>
        </p:nvPicPr>
        <p:blipFill rotWithShape="1">
          <a:blip r:embed="rId4">
            <a:alphaModFix/>
          </a:blip>
          <a:srcRect l="11316"/>
          <a:stretch/>
        </p:blipFill>
        <p:spPr>
          <a:xfrm>
            <a:off x="1775075" y="1932925"/>
            <a:ext cx="3691351" cy="3121750"/>
          </a:xfrm>
          <a:prstGeom prst="rect">
            <a:avLst/>
          </a:prstGeom>
          <a:noFill/>
          <a:ln>
            <a:noFill/>
          </a:ln>
        </p:spPr>
      </p:pic>
      <p:pic>
        <p:nvPicPr>
          <p:cNvPr id="297" name="Google Shape;297;p40"/>
          <p:cNvPicPr preferRelativeResize="0"/>
          <p:nvPr/>
        </p:nvPicPr>
        <p:blipFill rotWithShape="1">
          <a:blip r:embed="rId5">
            <a:alphaModFix/>
          </a:blip>
          <a:srcRect l="19862" r="10025"/>
          <a:stretch/>
        </p:blipFill>
        <p:spPr>
          <a:xfrm>
            <a:off x="6771800" y="1932925"/>
            <a:ext cx="3891000" cy="3121750"/>
          </a:xfrm>
          <a:prstGeom prst="rect">
            <a:avLst/>
          </a:prstGeom>
          <a:noFill/>
          <a:ln>
            <a:noFill/>
          </a:ln>
        </p:spPr>
      </p:pic>
      <p:sp>
        <p:nvSpPr>
          <p:cNvPr id="298" name="Google Shape;298;p40"/>
          <p:cNvSpPr txBox="1"/>
          <p:nvPr/>
        </p:nvSpPr>
        <p:spPr>
          <a:xfrm>
            <a:off x="1775075" y="5054675"/>
            <a:ext cx="3789900" cy="1325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a:latin typeface="Trebuchet MS"/>
                <a:ea typeface="Trebuchet MS"/>
                <a:cs typeface="Trebuchet MS"/>
                <a:sym typeface="Trebuchet MS"/>
              </a:rPr>
              <a:t>Lots of excitement &amp; interest about the summer institute!</a:t>
            </a:r>
            <a:endParaRPr sz="2400"/>
          </a:p>
        </p:txBody>
      </p:sp>
      <p:sp>
        <p:nvSpPr>
          <p:cNvPr id="299" name="Google Shape;299;p40"/>
          <p:cNvSpPr txBox="1"/>
          <p:nvPr/>
        </p:nvSpPr>
        <p:spPr>
          <a:xfrm>
            <a:off x="6822350" y="5054675"/>
            <a:ext cx="3789900" cy="1325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a:latin typeface="Trebuchet MS"/>
                <a:ea typeface="Trebuchet MS"/>
                <a:cs typeface="Trebuchet MS"/>
                <a:sym typeface="Trebuchet MS"/>
              </a:rPr>
              <a:t>Some confusion about the role of plausibility judgments in learning</a:t>
            </a:r>
            <a:endParaRPr sz="24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41"/>
          <p:cNvSpPr txBox="1">
            <a:spLocks noGrp="1"/>
          </p:cNvSpPr>
          <p:nvPr>
            <p:ph type="body" idx="1"/>
          </p:nvPr>
        </p:nvSpPr>
        <p:spPr>
          <a:xfrm>
            <a:off x="838200" y="1825625"/>
            <a:ext cx="10515600" cy="4351200"/>
          </a:xfrm>
          <a:prstGeom prst="rect">
            <a:avLst/>
          </a:prstGeom>
          <a:noFill/>
          <a:ln>
            <a:noFill/>
          </a:ln>
        </p:spPr>
        <p:txBody>
          <a:bodyPr spcFirstLastPara="1" wrap="square" lIns="91425" tIns="91425" rIns="91425" bIns="91425" anchor="t" anchorCtr="0">
            <a:noAutofit/>
          </a:bodyPr>
          <a:lstStyle/>
          <a:p>
            <a:pPr marL="457200" marR="0" lvl="0" indent="-393700" algn="l" rtl="0">
              <a:lnSpc>
                <a:spcPct val="90000"/>
              </a:lnSpc>
              <a:spcBef>
                <a:spcPts val="0"/>
              </a:spcBef>
              <a:spcAft>
                <a:spcPts val="0"/>
              </a:spcAft>
              <a:buClr>
                <a:srgbClr val="000000"/>
              </a:buClr>
              <a:buSzPts val="2600"/>
              <a:buFont typeface="Trebuchet MS"/>
              <a:buChar char="•"/>
            </a:pPr>
            <a:r>
              <a:rPr lang="en-US" sz="2600">
                <a:solidFill>
                  <a:srgbClr val="000000"/>
                </a:solidFill>
                <a:latin typeface="Trebuchet MS"/>
                <a:ea typeface="Trebuchet MS"/>
                <a:cs typeface="Trebuchet MS"/>
                <a:sym typeface="Trebuchet MS"/>
              </a:rPr>
              <a:t>Review S&amp;EP in MEL Diagrams</a:t>
            </a:r>
            <a:endParaRPr sz="2600">
              <a:solidFill>
                <a:srgbClr val="000000"/>
              </a:solidFill>
              <a:latin typeface="Trebuchet MS"/>
              <a:ea typeface="Trebuchet MS"/>
              <a:cs typeface="Trebuchet MS"/>
              <a:sym typeface="Trebuchet MS"/>
            </a:endParaRPr>
          </a:p>
          <a:p>
            <a:pPr marL="457200" marR="0" lvl="0" indent="-393700" algn="l" rtl="0">
              <a:lnSpc>
                <a:spcPct val="90000"/>
              </a:lnSpc>
              <a:spcBef>
                <a:spcPts val="0"/>
              </a:spcBef>
              <a:spcAft>
                <a:spcPts val="0"/>
              </a:spcAft>
              <a:buClr>
                <a:srgbClr val="B7B7B7"/>
              </a:buClr>
              <a:buSzPts val="2600"/>
              <a:buFont typeface="Trebuchet MS"/>
              <a:buChar char="•"/>
            </a:pPr>
            <a:r>
              <a:rPr lang="en-US" sz="2600">
                <a:solidFill>
                  <a:srgbClr val="B7B7B7"/>
                </a:solidFill>
                <a:latin typeface="Trebuchet MS"/>
                <a:ea typeface="Trebuchet MS"/>
                <a:cs typeface="Trebuchet MS"/>
                <a:sym typeface="Trebuchet MS"/>
              </a:rPr>
              <a:t>Introduction to Crosscutting Concepts</a:t>
            </a:r>
            <a:endParaRPr sz="2600">
              <a:solidFill>
                <a:srgbClr val="B7B7B7"/>
              </a:solidFill>
              <a:latin typeface="Trebuchet MS"/>
              <a:ea typeface="Trebuchet MS"/>
              <a:cs typeface="Trebuchet MS"/>
              <a:sym typeface="Trebuchet MS"/>
            </a:endParaRPr>
          </a:p>
          <a:p>
            <a:pPr marL="457200" marR="0" lvl="0" indent="-393700" algn="l" rtl="0">
              <a:lnSpc>
                <a:spcPct val="90000"/>
              </a:lnSpc>
              <a:spcBef>
                <a:spcPts val="0"/>
              </a:spcBef>
              <a:spcAft>
                <a:spcPts val="0"/>
              </a:spcAft>
              <a:buClr>
                <a:srgbClr val="B7B7B7"/>
              </a:buClr>
              <a:buSzPts val="2600"/>
              <a:buFont typeface="Trebuchet MS"/>
              <a:buChar char="•"/>
            </a:pPr>
            <a:r>
              <a:rPr lang="en-US" sz="2600">
                <a:solidFill>
                  <a:srgbClr val="B7B7B7"/>
                </a:solidFill>
                <a:latin typeface="Trebuchet MS"/>
                <a:ea typeface="Trebuchet MS"/>
                <a:cs typeface="Trebuchet MS"/>
                <a:sym typeface="Trebuchet MS"/>
              </a:rPr>
              <a:t>Crosscutting Concepts and the MEL Project</a:t>
            </a:r>
            <a:endParaRPr sz="2600">
              <a:solidFill>
                <a:srgbClr val="B7B7B7"/>
              </a:solidFill>
              <a:latin typeface="Trebuchet MS"/>
              <a:ea typeface="Trebuchet MS"/>
              <a:cs typeface="Trebuchet MS"/>
              <a:sym typeface="Trebuchet MS"/>
            </a:endParaRPr>
          </a:p>
          <a:p>
            <a:pPr marL="457200" marR="0" lvl="0" indent="-393700" algn="l" rtl="0">
              <a:lnSpc>
                <a:spcPct val="90000"/>
              </a:lnSpc>
              <a:spcBef>
                <a:spcPts val="0"/>
              </a:spcBef>
              <a:spcAft>
                <a:spcPts val="0"/>
              </a:spcAft>
              <a:buClr>
                <a:srgbClr val="B7B7B7"/>
              </a:buClr>
              <a:buSzPts val="2600"/>
              <a:buFont typeface="Trebuchet MS"/>
              <a:buChar char="•"/>
            </a:pPr>
            <a:r>
              <a:rPr lang="en-US" sz="2600">
                <a:solidFill>
                  <a:srgbClr val="B7B7B7"/>
                </a:solidFill>
                <a:latin typeface="Trebuchet MS"/>
                <a:ea typeface="Trebuchet MS"/>
                <a:cs typeface="Trebuchet MS"/>
                <a:sym typeface="Trebuchet MS"/>
              </a:rPr>
              <a:t>Evidence of Crosscutting Concepts - Student Explanatory Task</a:t>
            </a:r>
            <a:endParaRPr sz="2600">
              <a:solidFill>
                <a:srgbClr val="B7B7B7"/>
              </a:solidFill>
              <a:latin typeface="Trebuchet MS"/>
              <a:ea typeface="Trebuchet MS"/>
              <a:cs typeface="Trebuchet MS"/>
              <a:sym typeface="Trebuchet MS"/>
            </a:endParaRPr>
          </a:p>
          <a:p>
            <a:pPr marL="457200" marR="0" lvl="0" indent="-393700" algn="l" rtl="0">
              <a:lnSpc>
                <a:spcPct val="90000"/>
              </a:lnSpc>
              <a:spcBef>
                <a:spcPts val="0"/>
              </a:spcBef>
              <a:spcAft>
                <a:spcPts val="0"/>
              </a:spcAft>
              <a:buClr>
                <a:srgbClr val="B7B7B7"/>
              </a:buClr>
              <a:buSzPts val="2600"/>
              <a:buFont typeface="Trebuchet MS"/>
              <a:buChar char="•"/>
            </a:pPr>
            <a:r>
              <a:rPr lang="en-US" sz="2600">
                <a:solidFill>
                  <a:srgbClr val="B7B7B7"/>
                </a:solidFill>
                <a:latin typeface="Trebuchet MS"/>
                <a:ea typeface="Trebuchet MS"/>
                <a:cs typeface="Trebuchet MS"/>
                <a:sym typeface="Trebuchet MS"/>
              </a:rPr>
              <a:t>What is a MEL Diagram?</a:t>
            </a:r>
            <a:endParaRPr sz="2600">
              <a:solidFill>
                <a:srgbClr val="B7B7B7"/>
              </a:solidFill>
              <a:latin typeface="Trebuchet MS"/>
              <a:ea typeface="Trebuchet MS"/>
              <a:cs typeface="Trebuchet MS"/>
              <a:sym typeface="Trebuchet MS"/>
            </a:endParaRPr>
          </a:p>
          <a:p>
            <a:pPr marL="457200" marR="0" lvl="0" indent="-393700" algn="l" rtl="0">
              <a:lnSpc>
                <a:spcPct val="90000"/>
              </a:lnSpc>
              <a:spcBef>
                <a:spcPts val="0"/>
              </a:spcBef>
              <a:spcAft>
                <a:spcPts val="0"/>
              </a:spcAft>
              <a:buClr>
                <a:srgbClr val="B7B7B7"/>
              </a:buClr>
              <a:buSzPts val="2600"/>
              <a:buFont typeface="Trebuchet MS"/>
              <a:buChar char="•"/>
            </a:pPr>
            <a:r>
              <a:rPr lang="en-US" sz="2600">
                <a:solidFill>
                  <a:srgbClr val="B7B7B7"/>
                </a:solidFill>
                <a:latin typeface="Trebuchet MS"/>
                <a:ea typeface="Trebuchet MS"/>
                <a:cs typeface="Trebuchet MS"/>
                <a:sym typeface="Trebuchet MS"/>
              </a:rPr>
              <a:t>Next Steps</a:t>
            </a:r>
            <a:endParaRPr sz="2600">
              <a:solidFill>
                <a:srgbClr val="B7B7B7"/>
              </a:solidFill>
              <a:latin typeface="Trebuchet MS"/>
              <a:ea typeface="Trebuchet MS"/>
              <a:cs typeface="Trebuchet MS"/>
              <a:sym typeface="Trebuchet MS"/>
            </a:endParaRPr>
          </a:p>
        </p:txBody>
      </p:sp>
      <p:sp>
        <p:nvSpPr>
          <p:cNvPr id="306" name="Google Shape;306;p41"/>
          <p:cNvSpPr txBox="1">
            <a:spLocks noGrp="1"/>
          </p:cNvSpPr>
          <p:nvPr>
            <p:ph type="title"/>
          </p:nvPr>
        </p:nvSpPr>
        <p:spPr>
          <a:xfrm>
            <a:off x="838188" y="445100"/>
            <a:ext cx="10515600" cy="1325700"/>
          </a:xfrm>
          <a:prstGeom prst="rect">
            <a:avLst/>
          </a:prstGeom>
          <a:solidFill>
            <a:srgbClr val="74B4E2"/>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100"/>
              <a:buFont typeface="Arial"/>
              <a:buNone/>
            </a:pPr>
            <a:r>
              <a:rPr lang="en-US" sz="4400" b="0" i="0" u="none" strike="noStrike" cap="none">
                <a:solidFill>
                  <a:schemeClr val="dk1"/>
                </a:solidFill>
                <a:latin typeface="Calibri"/>
                <a:ea typeface="Calibri"/>
                <a:cs typeface="Calibri"/>
                <a:sym typeface="Calibri"/>
              </a:rPr>
              <a:t>Webinar Outline</a:t>
            </a:r>
            <a:endParaRPr sz="4400" b="0" i="0" u="none" strike="noStrike" cap="none">
              <a:solidFill>
                <a:schemeClr val="dk1"/>
              </a:solidFill>
              <a:latin typeface="Trebuchet MS"/>
              <a:ea typeface="Trebuchet MS"/>
              <a:cs typeface="Trebuchet MS"/>
              <a:sym typeface="Trebuchet MS"/>
            </a:endParaRPr>
          </a:p>
        </p:txBody>
      </p:sp>
      <p:pic>
        <p:nvPicPr>
          <p:cNvPr id="307" name="Google Shape;307;p41"/>
          <p:cNvPicPr preferRelativeResize="0"/>
          <p:nvPr/>
        </p:nvPicPr>
        <p:blipFill rotWithShape="1">
          <a:blip r:embed="rId3">
            <a:alphaModFix/>
          </a:blip>
          <a:srcRect/>
          <a:stretch/>
        </p:blipFill>
        <p:spPr>
          <a:xfrm>
            <a:off x="0" y="5914435"/>
            <a:ext cx="2126169" cy="94356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42"/>
          <p:cNvSpPr txBox="1">
            <a:spLocks noGrp="1"/>
          </p:cNvSpPr>
          <p:nvPr>
            <p:ph type="title"/>
          </p:nvPr>
        </p:nvSpPr>
        <p:spPr>
          <a:xfrm>
            <a:off x="657150" y="365125"/>
            <a:ext cx="10696500" cy="1325700"/>
          </a:xfrm>
          <a:prstGeom prst="rect">
            <a:avLst/>
          </a:prstGeom>
          <a:solidFill>
            <a:srgbClr val="74B4E2"/>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200"/>
              <a:buFont typeface="Trebuchet MS"/>
              <a:buNone/>
            </a:pPr>
            <a:r>
              <a:rPr lang="en-US"/>
              <a:t>Revising the Scientific &amp; Engineering Practices</a:t>
            </a:r>
            <a:endParaRPr/>
          </a:p>
          <a:p>
            <a:pPr marL="0" marR="0" lvl="0" indent="0" algn="l" rtl="0">
              <a:lnSpc>
                <a:spcPct val="90000"/>
              </a:lnSpc>
              <a:spcBef>
                <a:spcPts val="0"/>
              </a:spcBef>
              <a:spcAft>
                <a:spcPts val="0"/>
              </a:spcAft>
              <a:buClr>
                <a:schemeClr val="dk1"/>
              </a:buClr>
              <a:buSzPts val="3200"/>
              <a:buFont typeface="Trebuchet MS"/>
              <a:buNone/>
            </a:pPr>
            <a:r>
              <a:rPr lang="en-US"/>
              <a:t>Article Discussion:  What’s the Alternative?</a:t>
            </a:r>
            <a:endParaRPr sz="4400" b="0" i="0" u="none" strike="noStrike" cap="none">
              <a:solidFill>
                <a:schemeClr val="dk1"/>
              </a:solidFill>
              <a:latin typeface="Calibri"/>
              <a:ea typeface="Calibri"/>
              <a:cs typeface="Calibri"/>
              <a:sym typeface="Calibri"/>
            </a:endParaRPr>
          </a:p>
        </p:txBody>
      </p:sp>
      <p:sp>
        <p:nvSpPr>
          <p:cNvPr id="314" name="Google Shape;314;p42"/>
          <p:cNvSpPr txBox="1">
            <a:spLocks noGrp="1"/>
          </p:cNvSpPr>
          <p:nvPr>
            <p:ph type="body" idx="1"/>
          </p:nvPr>
        </p:nvSpPr>
        <p:spPr>
          <a:xfrm>
            <a:off x="6116250" y="1788300"/>
            <a:ext cx="5237400" cy="4657200"/>
          </a:xfrm>
          <a:prstGeom prst="rect">
            <a:avLst/>
          </a:prstGeom>
          <a:noFill/>
          <a:ln>
            <a:noFill/>
          </a:ln>
        </p:spPr>
        <p:txBody>
          <a:bodyPr spcFirstLastPara="1" wrap="square" lIns="171450" tIns="45700" rIns="91425" bIns="45700" anchor="t" anchorCtr="0">
            <a:noAutofit/>
          </a:bodyPr>
          <a:lstStyle/>
          <a:p>
            <a:pPr marL="0" marR="0" lvl="0" indent="0" algn="l" rtl="0">
              <a:lnSpc>
                <a:spcPct val="90000"/>
              </a:lnSpc>
              <a:spcBef>
                <a:spcPts val="0"/>
              </a:spcBef>
              <a:spcAft>
                <a:spcPts val="0"/>
              </a:spcAft>
              <a:buClr>
                <a:schemeClr val="dk1"/>
              </a:buClr>
              <a:buSzPts val="3200"/>
              <a:buFont typeface="Arial"/>
              <a:buNone/>
            </a:pPr>
            <a:r>
              <a:rPr lang="en-US" sz="3200">
                <a:latin typeface="Trebuchet MS"/>
                <a:ea typeface="Trebuchet MS"/>
                <a:cs typeface="Trebuchet MS"/>
                <a:sym typeface="Trebuchet MS"/>
              </a:rPr>
              <a:t>Use Chat Box to contribute to the discussion:</a:t>
            </a:r>
            <a:endParaRPr sz="3200">
              <a:latin typeface="Trebuchet MS"/>
              <a:ea typeface="Trebuchet MS"/>
              <a:cs typeface="Trebuchet MS"/>
              <a:sym typeface="Trebuchet MS"/>
            </a:endParaRPr>
          </a:p>
          <a:p>
            <a:pPr marL="457200" marR="0" lvl="0" indent="-431800" algn="l" rtl="0">
              <a:lnSpc>
                <a:spcPct val="90000"/>
              </a:lnSpc>
              <a:spcBef>
                <a:spcPts val="0"/>
              </a:spcBef>
              <a:spcAft>
                <a:spcPts val="0"/>
              </a:spcAft>
              <a:buSzPts val="3200"/>
              <a:buFont typeface="Trebuchet MS"/>
              <a:buAutoNum type="arabicPeriod"/>
            </a:pPr>
            <a:r>
              <a:rPr lang="en-US" sz="3200">
                <a:latin typeface="Trebuchet MS"/>
                <a:ea typeface="Trebuchet MS"/>
                <a:cs typeface="Trebuchet MS"/>
                <a:sym typeface="Trebuchet MS"/>
              </a:rPr>
              <a:t>What specific Scientific &amp; Engineering practices are evident in the use of MEL diagrams?</a:t>
            </a:r>
            <a:endParaRPr sz="3200">
              <a:latin typeface="Trebuchet MS"/>
              <a:ea typeface="Trebuchet MS"/>
              <a:cs typeface="Trebuchet MS"/>
              <a:sym typeface="Trebuchet MS"/>
            </a:endParaRPr>
          </a:p>
          <a:p>
            <a:pPr marL="457200" marR="0" lvl="0" indent="-431800" algn="l" rtl="0">
              <a:lnSpc>
                <a:spcPct val="90000"/>
              </a:lnSpc>
              <a:spcBef>
                <a:spcPts val="0"/>
              </a:spcBef>
              <a:spcAft>
                <a:spcPts val="0"/>
              </a:spcAft>
              <a:buSzPts val="3200"/>
              <a:buFont typeface="Trebuchet MS"/>
              <a:buAutoNum type="arabicPeriod"/>
            </a:pPr>
            <a:r>
              <a:rPr lang="en-US" sz="3200">
                <a:latin typeface="Trebuchet MS"/>
                <a:ea typeface="Trebuchet MS"/>
                <a:cs typeface="Trebuchet MS"/>
                <a:sym typeface="Trebuchet MS"/>
              </a:rPr>
              <a:t>What makes a good model for use in a MEL diagram?</a:t>
            </a:r>
            <a:endParaRPr sz="3200">
              <a:latin typeface="Trebuchet MS"/>
              <a:ea typeface="Trebuchet MS"/>
              <a:cs typeface="Trebuchet MS"/>
              <a:sym typeface="Trebuchet MS"/>
            </a:endParaRPr>
          </a:p>
        </p:txBody>
      </p:sp>
      <p:pic>
        <p:nvPicPr>
          <p:cNvPr id="315" name="Google Shape;315;p42"/>
          <p:cNvPicPr preferRelativeResize="0"/>
          <p:nvPr/>
        </p:nvPicPr>
        <p:blipFill rotWithShape="1">
          <a:blip r:embed="rId3">
            <a:alphaModFix/>
          </a:blip>
          <a:srcRect/>
          <a:stretch/>
        </p:blipFill>
        <p:spPr>
          <a:xfrm>
            <a:off x="-1" y="5839375"/>
            <a:ext cx="2295324" cy="1018625"/>
          </a:xfrm>
          <a:prstGeom prst="rect">
            <a:avLst/>
          </a:prstGeom>
          <a:noFill/>
          <a:ln>
            <a:noFill/>
          </a:ln>
        </p:spPr>
      </p:pic>
      <p:pic>
        <p:nvPicPr>
          <p:cNvPr id="316" name="Google Shape;316;p42"/>
          <p:cNvPicPr preferRelativeResize="0"/>
          <p:nvPr/>
        </p:nvPicPr>
        <p:blipFill>
          <a:blip r:embed="rId4">
            <a:alphaModFix/>
          </a:blip>
          <a:stretch>
            <a:fillRect/>
          </a:stretch>
        </p:blipFill>
        <p:spPr>
          <a:xfrm>
            <a:off x="842450" y="1887025"/>
            <a:ext cx="4979361" cy="34377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4">
                                            <p:txEl>
                                              <p:pRg st="0" end="0"/>
                                            </p:txEl>
                                          </p:spTgt>
                                        </p:tgtEl>
                                        <p:attrNameLst>
                                          <p:attrName>style.visibility</p:attrName>
                                        </p:attrNameLst>
                                      </p:cBhvr>
                                      <p:to>
                                        <p:strVal val="visible"/>
                                      </p:to>
                                    </p:set>
                                    <p:animEffect transition="in" filter="fade">
                                      <p:cBhvr>
                                        <p:cTn id="7" dur="1000"/>
                                        <p:tgtEl>
                                          <p:spTgt spid="3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4">
                                            <p:txEl>
                                              <p:pRg st="1" end="1"/>
                                            </p:txEl>
                                          </p:spTgt>
                                        </p:tgtEl>
                                        <p:attrNameLst>
                                          <p:attrName>style.visibility</p:attrName>
                                        </p:attrNameLst>
                                      </p:cBhvr>
                                      <p:to>
                                        <p:strVal val="visible"/>
                                      </p:to>
                                    </p:set>
                                    <p:animEffect transition="in" filter="fade">
                                      <p:cBhvr>
                                        <p:cTn id="12" dur="1000"/>
                                        <p:tgtEl>
                                          <p:spTgt spid="3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4">
                                            <p:txEl>
                                              <p:pRg st="2" end="2"/>
                                            </p:txEl>
                                          </p:spTgt>
                                        </p:tgtEl>
                                        <p:attrNameLst>
                                          <p:attrName>style.visibility</p:attrName>
                                        </p:attrNameLst>
                                      </p:cBhvr>
                                      <p:to>
                                        <p:strVal val="visible"/>
                                      </p:to>
                                    </p:set>
                                    <p:animEffect transition="in" filter="fade">
                                      <p:cBhvr>
                                        <p:cTn id="17" dur="1000"/>
                                        <p:tgtEl>
                                          <p:spTgt spid="3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3683</Words>
  <Application>Microsoft Macintosh PowerPoint</Application>
  <PresentationFormat>Widescreen</PresentationFormat>
  <Paragraphs>320</Paragraphs>
  <Slides>41</Slides>
  <Notes>41</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41</vt:i4>
      </vt:variant>
    </vt:vector>
  </HeadingPairs>
  <TitlesOfParts>
    <vt:vector size="47" baseType="lpstr">
      <vt:lpstr>Arial</vt:lpstr>
      <vt:lpstr>Calibri</vt:lpstr>
      <vt:lpstr>Trebuchet MS</vt:lpstr>
      <vt:lpstr>Office Theme</vt:lpstr>
      <vt:lpstr>Office Theme</vt:lpstr>
      <vt:lpstr>Office Theme</vt:lpstr>
      <vt:lpstr>Webinar Participation</vt:lpstr>
      <vt:lpstr>PowerPoint Presentation</vt:lpstr>
      <vt:lpstr>SLRG Investigators</vt:lpstr>
      <vt:lpstr>Project Investigators</vt:lpstr>
      <vt:lpstr>Master Teachers</vt:lpstr>
      <vt:lpstr>Project Investigators</vt:lpstr>
      <vt:lpstr>Feedback from First Webinar</vt:lpstr>
      <vt:lpstr>Webinar Outline</vt:lpstr>
      <vt:lpstr>Revising the Scientific &amp; Engineering Practices Article Discussion:  What’s the Alternative?</vt:lpstr>
      <vt:lpstr>Webinar Outline</vt:lpstr>
      <vt:lpstr>Review of 3-Dimensional Learning: The Basis of NGSS and GSES </vt:lpstr>
      <vt:lpstr>Today’s Focus:   Crosscutting Concepts</vt:lpstr>
      <vt:lpstr>3-Dimensional Instruction:   Crosscutting Concepts</vt:lpstr>
      <vt:lpstr>Let’s Debrief… (please use the chat box)</vt:lpstr>
      <vt:lpstr>Webinar Outline</vt:lpstr>
      <vt:lpstr>Crosscutting Concepts Supported by MELs</vt:lpstr>
      <vt:lpstr>Crosscutting Concepts with MEL Activities</vt:lpstr>
      <vt:lpstr>Focus:  Cause &amp; Effect </vt:lpstr>
      <vt:lpstr>Focus:  Cause &amp; Effect </vt:lpstr>
      <vt:lpstr>Crosscutting Concepts with MEL Activities</vt:lpstr>
      <vt:lpstr>Focus: Systems &amp; System Models</vt:lpstr>
      <vt:lpstr>Focus: Systems &amp; System Models</vt:lpstr>
      <vt:lpstr>Crosscutting Concepts with MEL Activities</vt:lpstr>
      <vt:lpstr>Focus: Energy &amp; Matter</vt:lpstr>
      <vt:lpstr>Crosscutting Concepts with MEL Activities</vt:lpstr>
      <vt:lpstr>Focus: Stability &amp; Change</vt:lpstr>
      <vt:lpstr>Focus: Stability &amp; Change</vt:lpstr>
      <vt:lpstr>How to Embed Crosscutting Concepts into MEL Instruction?</vt:lpstr>
      <vt:lpstr>Webinar Outline</vt:lpstr>
      <vt:lpstr>MEL Explanation Task &amp; CCC</vt:lpstr>
      <vt:lpstr>Webinar Outline</vt:lpstr>
      <vt:lpstr>PowerPoint Presentation</vt:lpstr>
      <vt:lpstr>PowerPoint Presentation</vt:lpstr>
      <vt:lpstr>The Plausibility Ranking Task </vt:lpstr>
      <vt:lpstr>Model Plausibility Ratings </vt:lpstr>
      <vt:lpstr>Build-a-MEL </vt:lpstr>
      <vt:lpstr>Evidence Texts </vt:lpstr>
      <vt:lpstr>Webinar Outline</vt:lpstr>
      <vt:lpstr>Next Step: See you at the Institute!</vt:lpstr>
      <vt:lpstr>Questions?</vt:lpstr>
      <vt:lpstr>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Webinar Participation</dc:title>
  <cp:lastModifiedBy>Carla McAuliffe</cp:lastModifiedBy>
  <cp:revision>1</cp:revision>
  <dcterms:modified xsi:type="dcterms:W3CDTF">2019-05-22T13:45:31Z</dcterms:modified>
</cp:coreProperties>
</file>