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57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0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mirage\data\workforce\WORKFORCE%20PROGRAM%20Files%20May%202011%20-\Surveys\National%20Exit%20Survey\Year%203\data\ExitSurvey2013_JobinGe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mirage\data\workforce\WORKFORCE%20PROGRAM%20Files%20May%202011%20-\Surveys\National%20Exit%20Survey\Year%203\data\ExitSurvey2013_JobinGeo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mirage\data\workforce\WORKFORCE%20PROGRAM%20Files%20May%202011%20-\Surveys\National%20Exit%20Survey\Year%203\data\ExitSurvey2013_DegreeInf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Starting Salaries for Graduates that have Accepted a Position within the Geosciences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Sheet1!$AE$442</c:f>
              <c:strCache>
                <c:ptCount val="1"/>
                <c:pt idx="0">
                  <c:v>BA/BS</c:v>
                </c:pt>
              </c:strCache>
            </c:strRef>
          </c:tx>
          <c:cat>
            <c:strRef>
              <c:f>Sheet1!$AF$441:$AP$441</c:f>
              <c:strCache>
                <c:ptCount val="11"/>
                <c:pt idx="0">
                  <c:v>Less than 30K</c:v>
                </c:pt>
                <c:pt idx="1">
                  <c:v>30-40K</c:v>
                </c:pt>
                <c:pt idx="2">
                  <c:v>40-50K</c:v>
                </c:pt>
                <c:pt idx="3">
                  <c:v>50-60K</c:v>
                </c:pt>
                <c:pt idx="4">
                  <c:v>60-70K</c:v>
                </c:pt>
                <c:pt idx="5">
                  <c:v>70-80K</c:v>
                </c:pt>
                <c:pt idx="6">
                  <c:v>80-90K</c:v>
                </c:pt>
                <c:pt idx="7">
                  <c:v>90-100K</c:v>
                </c:pt>
                <c:pt idx="8">
                  <c:v>100-110K</c:v>
                </c:pt>
                <c:pt idx="9">
                  <c:v>110-120K</c:v>
                </c:pt>
                <c:pt idx="10">
                  <c:v>More than 120K</c:v>
                </c:pt>
              </c:strCache>
            </c:strRef>
          </c:cat>
          <c:val>
            <c:numRef>
              <c:f>Sheet1!$AF$442:$AP$442</c:f>
              <c:numCache>
                <c:formatCode>0%</c:formatCode>
                <c:ptCount val="11"/>
                <c:pt idx="0">
                  <c:v>0.16</c:v>
                </c:pt>
                <c:pt idx="1">
                  <c:v>0.22</c:v>
                </c:pt>
                <c:pt idx="2">
                  <c:v>0.18</c:v>
                </c:pt>
                <c:pt idx="3">
                  <c:v>0.16</c:v>
                </c:pt>
                <c:pt idx="4">
                  <c:v>0.06</c:v>
                </c:pt>
                <c:pt idx="5">
                  <c:v>0.08</c:v>
                </c:pt>
                <c:pt idx="6">
                  <c:v>0</c:v>
                </c:pt>
                <c:pt idx="7">
                  <c:v>0</c:v>
                </c:pt>
                <c:pt idx="8">
                  <c:v>0.04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Sheet1!$AE$443</c:f>
              <c:strCache>
                <c:ptCount val="1"/>
                <c:pt idx="0">
                  <c:v>MA/MS</c:v>
                </c:pt>
              </c:strCache>
            </c:strRef>
          </c:tx>
          <c:cat>
            <c:strRef>
              <c:f>Sheet1!$AF$441:$AP$441</c:f>
              <c:strCache>
                <c:ptCount val="11"/>
                <c:pt idx="0">
                  <c:v>Less than 30K</c:v>
                </c:pt>
                <c:pt idx="1">
                  <c:v>30-40K</c:v>
                </c:pt>
                <c:pt idx="2">
                  <c:v>40-50K</c:v>
                </c:pt>
                <c:pt idx="3">
                  <c:v>50-60K</c:v>
                </c:pt>
                <c:pt idx="4">
                  <c:v>60-70K</c:v>
                </c:pt>
                <c:pt idx="5">
                  <c:v>70-80K</c:v>
                </c:pt>
                <c:pt idx="6">
                  <c:v>80-90K</c:v>
                </c:pt>
                <c:pt idx="7">
                  <c:v>90-100K</c:v>
                </c:pt>
                <c:pt idx="8">
                  <c:v>100-110K</c:v>
                </c:pt>
                <c:pt idx="9">
                  <c:v>110-120K</c:v>
                </c:pt>
                <c:pt idx="10">
                  <c:v>More than 120K</c:v>
                </c:pt>
              </c:strCache>
            </c:strRef>
          </c:cat>
          <c:val>
            <c:numRef>
              <c:f>Sheet1!$AF$443:$AP$443</c:f>
              <c:numCache>
                <c:formatCode>0%</c:formatCode>
                <c:ptCount val="11"/>
                <c:pt idx="0">
                  <c:v>0</c:v>
                </c:pt>
                <c:pt idx="1">
                  <c:v>0.1111111111111111</c:v>
                </c:pt>
                <c:pt idx="2">
                  <c:v>3.7037037037037035E-2</c:v>
                </c:pt>
                <c:pt idx="3">
                  <c:v>3.7037037037037035E-2</c:v>
                </c:pt>
                <c:pt idx="4">
                  <c:v>3.7037037037037035E-2</c:v>
                </c:pt>
                <c:pt idx="5">
                  <c:v>3.7037037037037035E-2</c:v>
                </c:pt>
                <c:pt idx="6">
                  <c:v>3.7037037037037035E-2</c:v>
                </c:pt>
                <c:pt idx="7">
                  <c:v>0.14814814814814814</c:v>
                </c:pt>
                <c:pt idx="8">
                  <c:v>0.40740740740740738</c:v>
                </c:pt>
                <c:pt idx="9">
                  <c:v>3.7037037037037035E-2</c:v>
                </c:pt>
                <c:pt idx="10">
                  <c:v>3.7037037037037035E-2</c:v>
                </c:pt>
              </c:numCache>
            </c:numRef>
          </c:val>
        </c:ser>
        <c:ser>
          <c:idx val="2"/>
          <c:order val="2"/>
          <c:tx>
            <c:strRef>
              <c:f>Sheet1!$AE$444</c:f>
              <c:strCache>
                <c:ptCount val="1"/>
                <c:pt idx="0">
                  <c:v>PhD</c:v>
                </c:pt>
              </c:strCache>
            </c:strRef>
          </c:tx>
          <c:cat>
            <c:strRef>
              <c:f>Sheet1!$AF$441:$AP$441</c:f>
              <c:strCache>
                <c:ptCount val="11"/>
                <c:pt idx="0">
                  <c:v>Less than 30K</c:v>
                </c:pt>
                <c:pt idx="1">
                  <c:v>30-40K</c:v>
                </c:pt>
                <c:pt idx="2">
                  <c:v>40-50K</c:v>
                </c:pt>
                <c:pt idx="3">
                  <c:v>50-60K</c:v>
                </c:pt>
                <c:pt idx="4">
                  <c:v>60-70K</c:v>
                </c:pt>
                <c:pt idx="5">
                  <c:v>70-80K</c:v>
                </c:pt>
                <c:pt idx="6">
                  <c:v>80-90K</c:v>
                </c:pt>
                <c:pt idx="7">
                  <c:v>90-100K</c:v>
                </c:pt>
                <c:pt idx="8">
                  <c:v>100-110K</c:v>
                </c:pt>
                <c:pt idx="9">
                  <c:v>110-120K</c:v>
                </c:pt>
                <c:pt idx="10">
                  <c:v>More than 120K</c:v>
                </c:pt>
              </c:strCache>
            </c:strRef>
          </c:cat>
          <c:val>
            <c:numRef>
              <c:f>Sheet1!$AF$444:$AP$444</c:f>
              <c:numCache>
                <c:formatCode>0%</c:formatCode>
                <c:ptCount val="11"/>
                <c:pt idx="0">
                  <c:v>7.1428571428571425E-2</c:v>
                </c:pt>
                <c:pt idx="1">
                  <c:v>7.1428571428571425E-2</c:v>
                </c:pt>
                <c:pt idx="2">
                  <c:v>7.1428571428571425E-2</c:v>
                </c:pt>
                <c:pt idx="3">
                  <c:v>0.2857142857142857</c:v>
                </c:pt>
                <c:pt idx="4">
                  <c:v>7.1428571428571425E-2</c:v>
                </c:pt>
                <c:pt idx="5">
                  <c:v>7.1428571428571425E-2</c:v>
                </c:pt>
                <c:pt idx="6">
                  <c:v>7.1428571428571425E-2</c:v>
                </c:pt>
                <c:pt idx="7">
                  <c:v>0</c:v>
                </c:pt>
                <c:pt idx="8">
                  <c:v>0</c:v>
                </c:pt>
                <c:pt idx="9">
                  <c:v>0.14285714285714285</c:v>
                </c:pt>
                <c:pt idx="10">
                  <c:v>7.1428571428571425E-2</c:v>
                </c:pt>
              </c:numCache>
            </c:numRef>
          </c:val>
        </c:ser>
        <c:axId val="53963776"/>
        <c:axId val="53973760"/>
      </c:barChart>
      <c:catAx>
        <c:axId val="53963776"/>
        <c:scaling>
          <c:orientation val="minMax"/>
        </c:scaling>
        <c:axPos val="b"/>
        <c:tickLblPos val="nextTo"/>
        <c:crossAx val="53973760"/>
        <c:crosses val="autoZero"/>
        <c:auto val="1"/>
        <c:lblAlgn val="ctr"/>
        <c:lblOffset val="100"/>
      </c:catAx>
      <c:valAx>
        <c:axId val="5397376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Graduating Students that have Accepted </a:t>
                </a:r>
              </a:p>
              <a:p>
                <a:pPr>
                  <a:defRPr/>
                </a:pPr>
                <a:r>
                  <a:rPr lang="en-US"/>
                  <a:t>a Job in the Geosciences</a:t>
                </a:r>
              </a:p>
            </c:rich>
          </c:tx>
          <c:layout>
            <c:manualLayout>
              <c:xMode val="edge"/>
              <c:yMode val="edge"/>
              <c:x val="1.1858398538903414E-2"/>
              <c:y val="0.25701233575882027"/>
            </c:manualLayout>
          </c:layout>
        </c:title>
        <c:numFmt formatCode="0%" sourceLinked="1"/>
        <c:tickLblPos val="nextTo"/>
        <c:crossAx val="53963776"/>
        <c:crosses val="autoZero"/>
        <c:crossBetween val="between"/>
      </c:valAx>
    </c:plotArea>
    <c:legend>
      <c:legendPos val="b"/>
      <c:layout/>
    </c:legend>
    <c:plotVisOnly val="1"/>
  </c:chart>
  <c:spPr>
    <a:ln>
      <a:noFill/>
    </a:ln>
  </c:spPr>
  <c:txPr>
    <a:bodyPr/>
    <a:lstStyle/>
    <a:p>
      <a:pPr>
        <a:defRPr>
          <a:latin typeface="Myriad Pro" pitchFamily="34" charset="0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Sources where Geoscience Jobs were Found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25761751222130774"/>
          <c:y val="8.4771844990589276E-2"/>
          <c:w val="0.71840251801274646"/>
          <c:h val="0.76074590152985533"/>
        </c:manualLayout>
      </c:layout>
      <c:barChart>
        <c:barDir val="bar"/>
        <c:grouping val="clustered"/>
        <c:ser>
          <c:idx val="0"/>
          <c:order val="0"/>
          <c:tx>
            <c:strRef>
              <c:f>Sheet1!$AI$462</c:f>
              <c:strCache>
                <c:ptCount val="1"/>
                <c:pt idx="0">
                  <c:v>BA/BS</c:v>
                </c:pt>
              </c:strCache>
            </c:strRef>
          </c:tx>
          <c:cat>
            <c:strRef>
              <c:f>Sheet1!$AJ$461:$AR$461</c:f>
              <c:strCache>
                <c:ptCount val="9"/>
                <c:pt idx="0">
                  <c:v>On-Campus Recruiting Event/Job Fair</c:v>
                </c:pt>
                <c:pt idx="1">
                  <c:v>College/University Career Center</c:v>
                </c:pt>
                <c:pt idx="2">
                  <c:v>Internet Job Board</c:v>
                </c:pt>
                <c:pt idx="3">
                  <c:v>Professional Society</c:v>
                </c:pt>
                <c:pt idx="4">
                  <c:v>Networking at a Conference</c:v>
                </c:pt>
                <c:pt idx="5">
                  <c:v>Faculty Referral</c:v>
                </c:pt>
                <c:pt idx="6">
                  <c:v>Student Organization</c:v>
                </c:pt>
                <c:pt idx="7">
                  <c:v>Through Personal Contacts</c:v>
                </c:pt>
                <c:pt idx="8">
                  <c:v>Other</c:v>
                </c:pt>
              </c:strCache>
            </c:strRef>
          </c:cat>
          <c:val>
            <c:numRef>
              <c:f>Sheet1!$AJ$462:$AR$462</c:f>
              <c:numCache>
                <c:formatCode>0%</c:formatCode>
                <c:ptCount val="9"/>
                <c:pt idx="0">
                  <c:v>0.14000000000000001</c:v>
                </c:pt>
                <c:pt idx="1">
                  <c:v>0.06</c:v>
                </c:pt>
                <c:pt idx="2">
                  <c:v>0.1</c:v>
                </c:pt>
                <c:pt idx="3">
                  <c:v>0.08</c:v>
                </c:pt>
                <c:pt idx="4">
                  <c:v>0.12</c:v>
                </c:pt>
                <c:pt idx="5">
                  <c:v>0.26</c:v>
                </c:pt>
                <c:pt idx="6">
                  <c:v>0.02</c:v>
                </c:pt>
                <c:pt idx="7">
                  <c:v>0.46</c:v>
                </c:pt>
                <c:pt idx="8">
                  <c:v>0.06</c:v>
                </c:pt>
              </c:numCache>
            </c:numRef>
          </c:val>
        </c:ser>
        <c:ser>
          <c:idx val="1"/>
          <c:order val="1"/>
          <c:tx>
            <c:strRef>
              <c:f>Sheet1!$AI$463</c:f>
              <c:strCache>
                <c:ptCount val="1"/>
                <c:pt idx="0">
                  <c:v>MA/MS</c:v>
                </c:pt>
              </c:strCache>
            </c:strRef>
          </c:tx>
          <c:cat>
            <c:strRef>
              <c:f>Sheet1!$AJ$461:$AR$461</c:f>
              <c:strCache>
                <c:ptCount val="9"/>
                <c:pt idx="0">
                  <c:v>On-Campus Recruiting Event/Job Fair</c:v>
                </c:pt>
                <c:pt idx="1">
                  <c:v>College/University Career Center</c:v>
                </c:pt>
                <c:pt idx="2">
                  <c:v>Internet Job Board</c:v>
                </c:pt>
                <c:pt idx="3">
                  <c:v>Professional Society</c:v>
                </c:pt>
                <c:pt idx="4">
                  <c:v>Networking at a Conference</c:v>
                </c:pt>
                <c:pt idx="5">
                  <c:v>Faculty Referral</c:v>
                </c:pt>
                <c:pt idx="6">
                  <c:v>Student Organization</c:v>
                </c:pt>
                <c:pt idx="7">
                  <c:v>Through Personal Contacts</c:v>
                </c:pt>
                <c:pt idx="8">
                  <c:v>Other</c:v>
                </c:pt>
              </c:strCache>
            </c:strRef>
          </c:cat>
          <c:val>
            <c:numRef>
              <c:f>Sheet1!$AJ$463:$AR$463</c:f>
              <c:numCache>
                <c:formatCode>0%</c:formatCode>
                <c:ptCount val="9"/>
                <c:pt idx="0">
                  <c:v>0.48148148148148145</c:v>
                </c:pt>
                <c:pt idx="1">
                  <c:v>0.22222222222222221</c:v>
                </c:pt>
                <c:pt idx="2">
                  <c:v>3.7037037037037035E-2</c:v>
                </c:pt>
                <c:pt idx="3">
                  <c:v>0.1111111111111111</c:v>
                </c:pt>
                <c:pt idx="4">
                  <c:v>0.1111111111111111</c:v>
                </c:pt>
                <c:pt idx="5">
                  <c:v>0.22222222222222221</c:v>
                </c:pt>
                <c:pt idx="6">
                  <c:v>3.7037037037037035E-2</c:v>
                </c:pt>
                <c:pt idx="7">
                  <c:v>0.14814814814814814</c:v>
                </c:pt>
                <c:pt idx="8">
                  <c:v>3.7037037037037035E-2</c:v>
                </c:pt>
              </c:numCache>
            </c:numRef>
          </c:val>
        </c:ser>
        <c:ser>
          <c:idx val="2"/>
          <c:order val="2"/>
          <c:tx>
            <c:strRef>
              <c:f>Sheet1!$AI$464</c:f>
              <c:strCache>
                <c:ptCount val="1"/>
                <c:pt idx="0">
                  <c:v>PhD</c:v>
                </c:pt>
              </c:strCache>
            </c:strRef>
          </c:tx>
          <c:cat>
            <c:strRef>
              <c:f>Sheet1!$AJ$461:$AR$461</c:f>
              <c:strCache>
                <c:ptCount val="9"/>
                <c:pt idx="0">
                  <c:v>On-Campus Recruiting Event/Job Fair</c:v>
                </c:pt>
                <c:pt idx="1">
                  <c:v>College/University Career Center</c:v>
                </c:pt>
                <c:pt idx="2">
                  <c:v>Internet Job Board</c:v>
                </c:pt>
                <c:pt idx="3">
                  <c:v>Professional Society</c:v>
                </c:pt>
                <c:pt idx="4">
                  <c:v>Networking at a Conference</c:v>
                </c:pt>
                <c:pt idx="5">
                  <c:v>Faculty Referral</c:v>
                </c:pt>
                <c:pt idx="6">
                  <c:v>Student Organization</c:v>
                </c:pt>
                <c:pt idx="7">
                  <c:v>Through Personal Contacts</c:v>
                </c:pt>
                <c:pt idx="8">
                  <c:v>Other</c:v>
                </c:pt>
              </c:strCache>
            </c:strRef>
          </c:cat>
          <c:val>
            <c:numRef>
              <c:f>Sheet1!$AJ$464:$AR$464</c:f>
              <c:numCache>
                <c:formatCode>0%</c:formatCode>
                <c:ptCount val="9"/>
                <c:pt idx="0">
                  <c:v>0.14285714285714285</c:v>
                </c:pt>
                <c:pt idx="1">
                  <c:v>0</c:v>
                </c:pt>
                <c:pt idx="2">
                  <c:v>7.1428571428571425E-2</c:v>
                </c:pt>
                <c:pt idx="3">
                  <c:v>0.21428571428571427</c:v>
                </c:pt>
                <c:pt idx="4">
                  <c:v>0.21428571428571427</c:v>
                </c:pt>
                <c:pt idx="5">
                  <c:v>0.35714285714285715</c:v>
                </c:pt>
                <c:pt idx="6">
                  <c:v>0</c:v>
                </c:pt>
                <c:pt idx="7">
                  <c:v>0.42857142857142855</c:v>
                </c:pt>
                <c:pt idx="8">
                  <c:v>0</c:v>
                </c:pt>
              </c:numCache>
            </c:numRef>
          </c:val>
        </c:ser>
        <c:axId val="52085888"/>
        <c:axId val="53962624"/>
      </c:barChart>
      <c:catAx>
        <c:axId val="52085888"/>
        <c:scaling>
          <c:orientation val="minMax"/>
        </c:scaling>
        <c:axPos val="l"/>
        <c:tickLblPos val="nextTo"/>
        <c:crossAx val="53962624"/>
        <c:crosses val="autoZero"/>
        <c:auto val="1"/>
        <c:lblAlgn val="ctr"/>
        <c:lblOffset val="100"/>
      </c:catAx>
      <c:valAx>
        <c:axId val="53962624"/>
        <c:scaling>
          <c:orientation val="minMax"/>
          <c:max val="0.5"/>
        </c:scaling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% of Graduates with a Job in the Geosciences</a:t>
                </a:r>
              </a:p>
            </c:rich>
          </c:tx>
          <c:layout/>
        </c:title>
        <c:numFmt formatCode="0%" sourceLinked="1"/>
        <c:tickLblPos val="nextTo"/>
        <c:crossAx val="52085888"/>
        <c:crosses val="autoZero"/>
        <c:crossBetween val="between"/>
      </c:valAx>
    </c:plotArea>
    <c:legend>
      <c:legendPos val="b"/>
      <c:layout/>
    </c:legend>
    <c:plotVisOnly val="1"/>
  </c:chart>
  <c:spPr>
    <a:ln>
      <a:noFill/>
    </a:ln>
  </c:spPr>
  <c:txPr>
    <a:bodyPr/>
    <a:lstStyle/>
    <a:p>
      <a:pPr>
        <a:defRPr>
          <a:ln>
            <a:noFill/>
          </a:ln>
          <a:latin typeface="Myriad Pro" pitchFamily="34" charset="0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The Point When Students Decided to Major in the Geosciences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25450217735481973"/>
          <c:y val="8.477184499058954E-2"/>
          <c:w val="0.7213933963528586"/>
          <c:h val="0.7731718689074778"/>
        </c:manualLayout>
      </c:layout>
      <c:barChart>
        <c:barDir val="bar"/>
        <c:grouping val="clustered"/>
        <c:ser>
          <c:idx val="0"/>
          <c:order val="0"/>
          <c:tx>
            <c:strRef>
              <c:f>'Degree Info'!$V$433</c:f>
              <c:strCache>
                <c:ptCount val="1"/>
                <c:pt idx="0">
                  <c:v>BA/BS</c:v>
                </c:pt>
              </c:strCache>
            </c:strRef>
          </c:tx>
          <c:cat>
            <c:strRef>
              <c:f>'Degree Info'!$AD$432:$AJ$432</c:f>
              <c:strCache>
                <c:ptCount val="7"/>
                <c:pt idx="0">
                  <c:v>Before Beginning College</c:v>
                </c:pt>
                <c:pt idx="1">
                  <c:v>After Transferring from Community College</c:v>
                </c:pt>
                <c:pt idx="2">
                  <c:v>Undergraduate-1st year</c:v>
                </c:pt>
                <c:pt idx="3">
                  <c:v>Undergraduate-2nd year</c:v>
                </c:pt>
                <c:pt idx="4">
                  <c:v>Undergraduate-3rd year</c:v>
                </c:pt>
                <c:pt idx="5">
                  <c:v>After Undergraduate Degree</c:v>
                </c:pt>
                <c:pt idx="6">
                  <c:v>Other</c:v>
                </c:pt>
              </c:strCache>
            </c:strRef>
          </c:cat>
          <c:val>
            <c:numRef>
              <c:f>'Degree Info'!$AD$433:$AJ$433</c:f>
              <c:numCache>
                <c:formatCode>0%</c:formatCode>
                <c:ptCount val="7"/>
                <c:pt idx="0">
                  <c:v>0.23008849557522124</c:v>
                </c:pt>
                <c:pt idx="1">
                  <c:v>5.3097345132743362E-2</c:v>
                </c:pt>
                <c:pt idx="2">
                  <c:v>0.25073746312684364</c:v>
                </c:pt>
                <c:pt idx="3">
                  <c:v>0.31563421828908556</c:v>
                </c:pt>
                <c:pt idx="4">
                  <c:v>0.12389380530973451</c:v>
                </c:pt>
                <c:pt idx="5">
                  <c:v>8.8495575221238937E-3</c:v>
                </c:pt>
                <c:pt idx="6">
                  <c:v>8.8495575221238937E-3</c:v>
                </c:pt>
              </c:numCache>
            </c:numRef>
          </c:val>
        </c:ser>
        <c:ser>
          <c:idx val="1"/>
          <c:order val="1"/>
          <c:tx>
            <c:strRef>
              <c:f>'Degree Info'!$V$434</c:f>
              <c:strCache>
                <c:ptCount val="1"/>
                <c:pt idx="0">
                  <c:v>MA/MS</c:v>
                </c:pt>
              </c:strCache>
            </c:strRef>
          </c:tx>
          <c:cat>
            <c:strRef>
              <c:f>'Degree Info'!$AD$432:$AJ$432</c:f>
              <c:strCache>
                <c:ptCount val="7"/>
                <c:pt idx="0">
                  <c:v>Before Beginning College</c:v>
                </c:pt>
                <c:pt idx="1">
                  <c:v>After Transferring from Community College</c:v>
                </c:pt>
                <c:pt idx="2">
                  <c:v>Undergraduate-1st year</c:v>
                </c:pt>
                <c:pt idx="3">
                  <c:v>Undergraduate-2nd year</c:v>
                </c:pt>
                <c:pt idx="4">
                  <c:v>Undergraduate-3rd year</c:v>
                </c:pt>
                <c:pt idx="5">
                  <c:v>After Undergraduate Degree</c:v>
                </c:pt>
                <c:pt idx="6">
                  <c:v>Other</c:v>
                </c:pt>
              </c:strCache>
            </c:strRef>
          </c:cat>
          <c:val>
            <c:numRef>
              <c:f>'Degree Info'!$AD$434:$AJ$434</c:f>
              <c:numCache>
                <c:formatCode>0%</c:formatCode>
                <c:ptCount val="7"/>
                <c:pt idx="0">
                  <c:v>0.26984126984126983</c:v>
                </c:pt>
                <c:pt idx="1">
                  <c:v>1.5873015873015872E-2</c:v>
                </c:pt>
                <c:pt idx="2">
                  <c:v>0.15873015873015872</c:v>
                </c:pt>
                <c:pt idx="3">
                  <c:v>0.26984126984126983</c:v>
                </c:pt>
                <c:pt idx="4">
                  <c:v>0.15873015873015872</c:v>
                </c:pt>
                <c:pt idx="5">
                  <c:v>0.1111111111111111</c:v>
                </c:pt>
                <c:pt idx="6">
                  <c:v>0</c:v>
                </c:pt>
              </c:numCache>
            </c:numRef>
          </c:val>
        </c:ser>
        <c:ser>
          <c:idx val="2"/>
          <c:order val="2"/>
          <c:tx>
            <c:strRef>
              <c:f>'Degree Info'!$V$435</c:f>
              <c:strCache>
                <c:ptCount val="1"/>
                <c:pt idx="0">
                  <c:v>PhD</c:v>
                </c:pt>
              </c:strCache>
            </c:strRef>
          </c:tx>
          <c:cat>
            <c:strRef>
              <c:f>'Degree Info'!$AD$432:$AJ$432</c:f>
              <c:strCache>
                <c:ptCount val="7"/>
                <c:pt idx="0">
                  <c:v>Before Beginning College</c:v>
                </c:pt>
                <c:pt idx="1">
                  <c:v>After Transferring from Community College</c:v>
                </c:pt>
                <c:pt idx="2">
                  <c:v>Undergraduate-1st year</c:v>
                </c:pt>
                <c:pt idx="3">
                  <c:v>Undergraduate-2nd year</c:v>
                </c:pt>
                <c:pt idx="4">
                  <c:v>Undergraduate-3rd year</c:v>
                </c:pt>
                <c:pt idx="5">
                  <c:v>After Undergraduate Degree</c:v>
                </c:pt>
                <c:pt idx="6">
                  <c:v>Other</c:v>
                </c:pt>
              </c:strCache>
            </c:strRef>
          </c:cat>
          <c:val>
            <c:numRef>
              <c:f>'Degree Info'!$AD$435:$AJ$435</c:f>
              <c:numCache>
                <c:formatCode>0%</c:formatCode>
                <c:ptCount val="7"/>
                <c:pt idx="0">
                  <c:v>0.19230769230769232</c:v>
                </c:pt>
                <c:pt idx="1">
                  <c:v>0</c:v>
                </c:pt>
                <c:pt idx="2">
                  <c:v>0.23076923076923078</c:v>
                </c:pt>
                <c:pt idx="3">
                  <c:v>0.19230769230769232</c:v>
                </c:pt>
                <c:pt idx="4">
                  <c:v>0.23076923076923078</c:v>
                </c:pt>
                <c:pt idx="5">
                  <c:v>7.6923076923076927E-2</c:v>
                </c:pt>
                <c:pt idx="6">
                  <c:v>7.6923076923076927E-2</c:v>
                </c:pt>
              </c:numCache>
            </c:numRef>
          </c:val>
        </c:ser>
        <c:axId val="54719232"/>
        <c:axId val="54721920"/>
      </c:barChart>
      <c:catAx>
        <c:axId val="54719232"/>
        <c:scaling>
          <c:orientation val="minMax"/>
        </c:scaling>
        <c:axPos val="l"/>
        <c:tickLblPos val="nextTo"/>
        <c:txPr>
          <a:bodyPr/>
          <a:lstStyle/>
          <a:p>
            <a:pPr>
              <a:defRPr sz="1050" b="1"/>
            </a:pPr>
            <a:endParaRPr lang="en-US"/>
          </a:p>
        </c:txPr>
        <c:crossAx val="54721920"/>
        <c:crosses val="autoZero"/>
        <c:auto val="1"/>
        <c:lblAlgn val="ctr"/>
        <c:lblOffset val="100"/>
      </c:catAx>
      <c:valAx>
        <c:axId val="54721920"/>
        <c:scaling>
          <c:orientation val="minMax"/>
        </c:scaling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% of Graduating Students</a:t>
                </a:r>
              </a:p>
            </c:rich>
          </c:tx>
          <c:layout/>
        </c:title>
        <c:numFmt formatCode="0%" sourceLinked="1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54719232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100"/>
          </a:pPr>
          <a:endParaRPr lang="en-US"/>
        </a:p>
      </c:txPr>
    </c:legend>
    <c:plotVisOnly val="1"/>
  </c:chart>
  <c:spPr>
    <a:ln>
      <a:noFill/>
    </a:ln>
  </c:sp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C969A-DAE1-4106-88B2-A238C1FE54D2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8FB6D5B-3E03-45C4-8183-2921E504E4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C969A-DAE1-4106-88B2-A238C1FE54D2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8FB6D5B-3E03-45C4-8183-2921E504E4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C969A-DAE1-4106-88B2-A238C1FE54D2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8FB6D5B-3E03-45C4-8183-2921E504E4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3A3C969A-DAE1-4106-88B2-A238C1FE54D2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6D5B-3E03-45C4-8183-2921E504E4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C969A-DAE1-4106-88B2-A238C1FE54D2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8FB6D5B-3E03-45C4-8183-2921E504E4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C969A-DAE1-4106-88B2-A238C1FE54D2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8FB6D5B-3E03-45C4-8183-2921E504E4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C969A-DAE1-4106-88B2-A238C1FE54D2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8FB6D5B-3E03-45C4-8183-2921E504E4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8FB6D5B-3E03-45C4-8183-2921E504E4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C969A-DAE1-4106-88B2-A238C1FE54D2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8FB6D5B-3E03-45C4-8183-2921E504E4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A3C969A-DAE1-4106-88B2-A238C1FE54D2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C969A-DAE1-4106-88B2-A238C1FE54D2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6D5B-3E03-45C4-8183-2921E504E4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8FB6D5B-3E03-45C4-8183-2921E504E4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C969A-DAE1-4106-88B2-A238C1FE54D2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A3C969A-DAE1-4106-88B2-A238C1FE54D2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8FB6D5B-3E03-45C4-8183-2921E504E4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iweb.org/workforce/currents.html" TargetMode="External"/><Relationship Id="rId2" Type="http://schemas.openxmlformats.org/officeDocument/2006/relationships/hyperlink" Target="http://www.agiweb.org/workforce/pow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Carolyn Wilson</a:t>
            </a:r>
          </a:p>
          <a:p>
            <a:r>
              <a:rPr lang="en-US" dirty="0" smtClean="0"/>
              <a:t>American Geosciences Institute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Immediate Trajectories of Graduating Geoscience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Students</a:t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Spring 2013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95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Entry into the Geoscience Workforce 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Undergraduate Students</a:t>
            </a:r>
          </a:p>
          <a:p>
            <a:pPr lvl="1"/>
            <a:r>
              <a:rPr lang="en-US" sz="2400" dirty="0" smtClean="0"/>
              <a:t>38% planning to pursue a graduate degree</a:t>
            </a:r>
          </a:p>
          <a:p>
            <a:pPr lvl="1"/>
            <a:r>
              <a:rPr lang="en-US" sz="2400" dirty="0" smtClean="0"/>
              <a:t>43% </a:t>
            </a:r>
            <a:r>
              <a:rPr lang="en-US" sz="2400" dirty="0" smtClean="0"/>
              <a:t>seeking a job in the geosciences</a:t>
            </a:r>
          </a:p>
          <a:p>
            <a:pPr lvl="1"/>
            <a:r>
              <a:rPr lang="en-US" sz="2400" dirty="0" smtClean="0"/>
              <a:t>15% </a:t>
            </a:r>
            <a:r>
              <a:rPr lang="en-US" sz="2400" dirty="0" smtClean="0"/>
              <a:t>accepted a job in the geosciences</a:t>
            </a:r>
          </a:p>
          <a:p>
            <a:pPr lvl="2"/>
            <a:r>
              <a:rPr lang="en-US" sz="2400" dirty="0" smtClean="0"/>
              <a:t>Top 3 industries undergraduates found jobs</a:t>
            </a:r>
          </a:p>
          <a:p>
            <a:pPr lvl="3"/>
            <a:r>
              <a:rPr lang="en-US" sz="2400" dirty="0" smtClean="0"/>
              <a:t>36% </a:t>
            </a:r>
            <a:r>
              <a:rPr lang="en-US" sz="2400" dirty="0" smtClean="0"/>
              <a:t>Oil and Gas</a:t>
            </a:r>
          </a:p>
          <a:p>
            <a:pPr lvl="3"/>
            <a:r>
              <a:rPr lang="en-US" sz="2400" dirty="0" smtClean="0"/>
              <a:t>21</a:t>
            </a:r>
            <a:r>
              <a:rPr lang="en-US" sz="2400" dirty="0" smtClean="0"/>
              <a:t>% </a:t>
            </a:r>
            <a:r>
              <a:rPr lang="en-US" sz="2400" dirty="0" smtClean="0"/>
              <a:t>Environmental</a:t>
            </a:r>
          </a:p>
          <a:p>
            <a:pPr lvl="3"/>
            <a:r>
              <a:rPr lang="en-US" sz="2400" dirty="0" smtClean="0"/>
              <a:t>11% </a:t>
            </a:r>
            <a:r>
              <a:rPr lang="en-US" sz="2400" dirty="0" smtClean="0"/>
              <a:t>Mining</a:t>
            </a:r>
          </a:p>
          <a:p>
            <a:pPr lvl="2"/>
            <a:r>
              <a:rPr lang="en-US" sz="2400" dirty="0" smtClean="0"/>
              <a:t>26% </a:t>
            </a:r>
            <a:r>
              <a:rPr lang="en-US" sz="2400" dirty="0" smtClean="0"/>
              <a:t>of undergraduates interned at the company that hired them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95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Entry into the Geoscience Workforce 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Graduate Students</a:t>
            </a:r>
          </a:p>
          <a:p>
            <a:pPr lvl="1"/>
            <a:r>
              <a:rPr lang="en-US" sz="2400" dirty="0" smtClean="0"/>
              <a:t>17% planning to get another graduate degree</a:t>
            </a:r>
          </a:p>
          <a:p>
            <a:pPr lvl="1"/>
            <a:r>
              <a:rPr lang="en-US" sz="2400" dirty="0" smtClean="0"/>
              <a:t>36% </a:t>
            </a:r>
            <a:r>
              <a:rPr lang="en-US" sz="2400" dirty="0" smtClean="0"/>
              <a:t>seeking a job in the geosciences</a:t>
            </a:r>
          </a:p>
          <a:p>
            <a:pPr lvl="1"/>
            <a:r>
              <a:rPr lang="en-US" sz="2400" dirty="0" smtClean="0"/>
              <a:t>46% </a:t>
            </a:r>
            <a:r>
              <a:rPr lang="en-US" sz="2400" dirty="0" smtClean="0"/>
              <a:t>accepted a job in the geosciences</a:t>
            </a:r>
          </a:p>
          <a:p>
            <a:pPr lvl="2"/>
            <a:r>
              <a:rPr lang="en-US" sz="2400" dirty="0" smtClean="0"/>
              <a:t>Top 3 industries graduates found jobs:</a:t>
            </a:r>
          </a:p>
          <a:p>
            <a:pPr lvl="3"/>
            <a:r>
              <a:rPr lang="en-US" sz="2400" dirty="0" smtClean="0"/>
              <a:t>56% Oil and Gas</a:t>
            </a:r>
          </a:p>
          <a:p>
            <a:pPr lvl="3"/>
            <a:r>
              <a:rPr lang="en-US" sz="2400" dirty="0" smtClean="0"/>
              <a:t>15% 4-Year Universities</a:t>
            </a:r>
          </a:p>
          <a:p>
            <a:pPr lvl="3"/>
            <a:r>
              <a:rPr lang="en-US" sz="2400" dirty="0" smtClean="0"/>
              <a:t>12% Federal Government</a:t>
            </a:r>
          </a:p>
          <a:p>
            <a:pPr lvl="2"/>
            <a:r>
              <a:rPr lang="en-US" sz="2400" dirty="0" smtClean="0"/>
              <a:t>37% of </a:t>
            </a:r>
            <a:r>
              <a:rPr lang="en-US" sz="2400" dirty="0" smtClean="0"/>
              <a:t>graduates with a geoscience job </a:t>
            </a:r>
            <a:r>
              <a:rPr lang="en-US" sz="2400" dirty="0" smtClean="0"/>
              <a:t>interned at the company that hired them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28600" y="304800"/>
            <a:ext cx="8534400" cy="758952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Entry into the Geoscience Workforce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09600" y="1371600"/>
          <a:ext cx="7916246" cy="4973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534400" cy="75895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Entry into the Geoscience Workforce 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85800" y="1447800"/>
          <a:ext cx="7763847" cy="4973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Decision Points for Majoring in the Geosciences 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most cited reasons provided by the graduates for majoring in the geosciences are:</a:t>
            </a:r>
          </a:p>
          <a:p>
            <a:pPr lvl="1"/>
            <a:r>
              <a:rPr lang="en-US" dirty="0" smtClean="0"/>
              <a:t>The enjoyment of outdoor or field experiences</a:t>
            </a:r>
          </a:p>
          <a:p>
            <a:pPr lvl="1"/>
            <a:r>
              <a:rPr lang="en-US" dirty="0" smtClean="0"/>
              <a:t>The introductory undergraduate course</a:t>
            </a:r>
          </a:p>
          <a:p>
            <a:pPr lvl="1"/>
            <a:r>
              <a:rPr lang="en-US" dirty="0" smtClean="0"/>
              <a:t>A lifelong interest in the subject matter</a:t>
            </a:r>
          </a:p>
          <a:p>
            <a:pPr lvl="1"/>
            <a:r>
              <a:rPr lang="en-US" dirty="0" smtClean="0"/>
              <a:t>The career opportunities available in the geosciences</a:t>
            </a:r>
          </a:p>
          <a:p>
            <a:pPr lvl="1"/>
            <a:r>
              <a:rPr lang="en-US" dirty="0" smtClean="0"/>
              <a:t>The influence of department faculty and/or students</a:t>
            </a:r>
          </a:p>
          <a:p>
            <a:pPr lvl="1"/>
            <a:r>
              <a:rPr lang="en-US" dirty="0" smtClean="0"/>
              <a:t>A desire to better understand earth processes and engage in research to reach that understanding</a:t>
            </a:r>
          </a:p>
          <a:p>
            <a:pPr lvl="1"/>
            <a:r>
              <a:rPr lang="en-US" dirty="0" smtClean="0"/>
              <a:t>A desire to make an impact on society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Decision Points for Majoring in the Geosciences 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85800" y="1447800"/>
          <a:ext cx="7306647" cy="504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Other Projects at AGI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AGI’s National Geoscience Student Exit Survey</a:t>
            </a:r>
          </a:p>
          <a:p>
            <a:r>
              <a:rPr lang="en-US" dirty="0" smtClean="0"/>
              <a:t>Preparing Our Workforce (POW) Short Course</a:t>
            </a:r>
          </a:p>
          <a:p>
            <a:pPr lvl="1"/>
            <a:r>
              <a:rPr lang="en-US" dirty="0" smtClean="0">
                <a:hlinkClick r:id="rId2"/>
              </a:rPr>
              <a:t>www.agiweb.org/workforce/pow.html</a:t>
            </a:r>
            <a:endParaRPr lang="en-US" dirty="0" smtClean="0"/>
          </a:p>
          <a:p>
            <a:r>
              <a:rPr lang="en-US" dirty="0" smtClean="0"/>
              <a:t>National Survey of the Geoscience Workforce</a:t>
            </a:r>
          </a:p>
          <a:p>
            <a:r>
              <a:rPr lang="en-US" dirty="0" smtClean="0"/>
              <a:t>Terminal Master’s Skills Assessment project</a:t>
            </a:r>
          </a:p>
          <a:p>
            <a:r>
              <a:rPr lang="en-US" dirty="0" smtClean="0"/>
              <a:t>Currents</a:t>
            </a:r>
          </a:p>
          <a:p>
            <a:pPr lvl="1"/>
            <a:r>
              <a:rPr lang="en-US" dirty="0" smtClean="0">
                <a:hlinkClick r:id="rId3"/>
              </a:rPr>
              <a:t>www.agiweb.org/workforce/currents.html</a:t>
            </a:r>
            <a:endParaRPr lang="en-US" dirty="0" smtClean="0"/>
          </a:p>
          <a:p>
            <a:r>
              <a:rPr lang="en-US" dirty="0" smtClean="0"/>
              <a:t>Status of the Geoscience Workforce Report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88</TotalTime>
  <Words>321</Words>
  <Application>Microsoft Office PowerPoint</Application>
  <PresentationFormat>On-screen Show (4:3)</PresentationFormat>
  <Paragraphs>51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Civic</vt:lpstr>
      <vt:lpstr>Immediate Trajectories of Graduating Geoscience Students Spring 2013</vt:lpstr>
      <vt:lpstr>Entry into the Geoscience Workforce </vt:lpstr>
      <vt:lpstr>Entry into the Geoscience Workforce </vt:lpstr>
      <vt:lpstr>Slide 4</vt:lpstr>
      <vt:lpstr>Entry into the Geoscience Workforce </vt:lpstr>
      <vt:lpstr>Decision Points for Majoring in the Geosciences </vt:lpstr>
      <vt:lpstr>Decision Points for Majoring in the Geosciences </vt:lpstr>
      <vt:lpstr>Other Projects at AGI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Immediate Trajectories of Graduating Geoscience Students</dc:title>
  <dc:creator>Carolyn Wilson</dc:creator>
  <cp:lastModifiedBy>Carolyn Wilson</cp:lastModifiedBy>
  <cp:revision>12</cp:revision>
  <dcterms:created xsi:type="dcterms:W3CDTF">2013-06-27T02:05:47Z</dcterms:created>
  <dcterms:modified xsi:type="dcterms:W3CDTF">2013-12-03T15:14:13Z</dcterms:modified>
</cp:coreProperties>
</file>