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97" r:id="rId2"/>
    <p:sldId id="325" r:id="rId3"/>
    <p:sldId id="304" r:id="rId4"/>
    <p:sldId id="326" r:id="rId5"/>
    <p:sldId id="316" r:id="rId6"/>
    <p:sldId id="305" r:id="rId7"/>
    <p:sldId id="317" r:id="rId8"/>
    <p:sldId id="318" r:id="rId9"/>
    <p:sldId id="306" r:id="rId10"/>
    <p:sldId id="319" r:id="rId11"/>
    <p:sldId id="321" r:id="rId12"/>
    <p:sldId id="320" r:id="rId13"/>
    <p:sldId id="323" r:id="rId14"/>
    <p:sldId id="324" r:id="rId15"/>
    <p:sldId id="322" r:id="rId16"/>
    <p:sldId id="315"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AA4"/>
    <a:srgbClr val="A75CB5"/>
    <a:srgbClr val="FFFFFF"/>
    <a:srgbClr val="8F8F8F"/>
    <a:srgbClr val="991515"/>
    <a:srgbClr val="9C515E"/>
    <a:srgbClr val="115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78636" autoAdjust="0"/>
  </p:normalViewPr>
  <p:slideViewPr>
    <p:cSldViewPr snapToGrid="0" snapToObjects="1">
      <p:cViewPr varScale="1">
        <p:scale>
          <a:sx n="78" d="100"/>
          <a:sy n="78" d="100"/>
        </p:scale>
        <p:origin x="1256" y="52"/>
      </p:cViewPr>
      <p:guideLst>
        <p:guide orient="horz" pos="2136"/>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D977CB04-6C3F-4512-8822-3531BD362923}" type="datetime1">
              <a:rPr lang="en-US"/>
              <a:pPr/>
              <a:t>6/17/2026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DDCA2AD-8987-4644-B290-E1E5A3491727}" type="slidenum">
              <a:rPr lang="en-US"/>
              <a:pPr/>
              <a:t>‹#›</a:t>
            </a:fld>
            <a:endParaRPr lang="en-US"/>
          </a:p>
        </p:txBody>
      </p:sp>
    </p:spTree>
    <p:extLst>
      <p:ext uri="{BB962C8B-B14F-4D97-AF65-F5344CB8AC3E}">
        <p14:creationId xmlns:p14="http://schemas.microsoft.com/office/powerpoint/2010/main" val="22089108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#4</a:t>
            </a:r>
            <a:r>
              <a:rPr lang="en-US" baseline="0" dirty="0"/>
              <a:t> is optional, depending on time available. This works well in longer (60–75 minute) class periods, but for a 50-minute class period, it is recommended that instructors omit this goal, along with slides 5–8.</a:t>
            </a:r>
            <a:endParaRPr lang="en-US" dirty="0"/>
          </a:p>
        </p:txBody>
      </p:sp>
      <p:sp>
        <p:nvSpPr>
          <p:cNvPr id="4" name="Slide Number Placeholder 3"/>
          <p:cNvSpPr>
            <a:spLocks noGrp="1"/>
          </p:cNvSpPr>
          <p:nvPr>
            <p:ph type="sldNum" sz="quarter" idx="10"/>
          </p:nvPr>
        </p:nvSpPr>
        <p:spPr/>
        <p:txBody>
          <a:bodyPr/>
          <a:lstStyle/>
          <a:p>
            <a:fld id="{FDDCA2AD-8987-4644-B290-E1E5A3491727}" type="slidenum">
              <a:rPr lang="en-US" smtClean="0"/>
              <a:pPr/>
              <a:t>2</a:t>
            </a:fld>
            <a:endParaRPr lang="en-US"/>
          </a:p>
        </p:txBody>
      </p:sp>
    </p:spTree>
    <p:extLst>
      <p:ext uri="{BB962C8B-B14F-4D97-AF65-F5344CB8AC3E}">
        <p14:creationId xmlns:p14="http://schemas.microsoft.com/office/powerpoint/2010/main" val="1283932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charset="-128"/>
                <a:cs typeface="ＭＳ Ｐゴシック" charset="-128"/>
              </a:rPr>
              <a:t>Use a think-pair-share strategy to have students evaluate criteria for deciding on conservation priorities. Ask students to think alone for a minute or two to come up with their top five criteria from the list on the slide that they think should be the most important for deciding which species or habitats to protect. Next, ask students to form a group of 3-4 and share ideas. Have them choose their top three priorities as a group and write a short justification for each. Finally, have each group share one or two (depending on class size/number of groups) of their top priorities and justification with the class.</a:t>
            </a:r>
            <a:endParaRPr lang="en-US" dirty="0"/>
          </a:p>
        </p:txBody>
      </p:sp>
      <p:sp>
        <p:nvSpPr>
          <p:cNvPr id="4" name="Slide Number Placeholder 3"/>
          <p:cNvSpPr>
            <a:spLocks noGrp="1"/>
          </p:cNvSpPr>
          <p:nvPr>
            <p:ph type="sldNum" sz="quarter" idx="10"/>
          </p:nvPr>
        </p:nvSpPr>
        <p:spPr/>
        <p:txBody>
          <a:bodyPr/>
          <a:lstStyle/>
          <a:p>
            <a:fld id="{FDDCA2AD-8987-4644-B290-E1E5A3491727}" type="slidenum">
              <a:rPr lang="en-US" smtClean="0"/>
              <a:pPr/>
              <a:t>13</a:t>
            </a:fld>
            <a:endParaRPr lang="en-US"/>
          </a:p>
        </p:txBody>
      </p:sp>
    </p:spTree>
    <p:extLst>
      <p:ext uri="{BB962C8B-B14F-4D97-AF65-F5344CB8AC3E}">
        <p14:creationId xmlns:p14="http://schemas.microsoft.com/office/powerpoint/2010/main" val="3815691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charset="-128"/>
                <a:cs typeface="ＭＳ Ｐゴシック" charset="-128"/>
              </a:rPr>
              <a:t>Use a think-pair-share strategy to have students evaluate criteria for deciding on conservation priorities. Ask students to think alone for a minute or two to come up with their top five criteria from the list on the slide that they think should be the most important for deciding which species or habitats to protect. Next, ask students to form a group of 3-4 and share ideas. Have them choose their top three priorities as a group and write a short justification for each. Finally, have each group share one or two (depending on class size/number of groups) of their top priorities and justification with the class.</a:t>
            </a:r>
            <a:endParaRPr lang="en-US" dirty="0"/>
          </a:p>
        </p:txBody>
      </p:sp>
      <p:sp>
        <p:nvSpPr>
          <p:cNvPr id="4" name="Slide Number Placeholder 3"/>
          <p:cNvSpPr>
            <a:spLocks noGrp="1"/>
          </p:cNvSpPr>
          <p:nvPr>
            <p:ph type="sldNum" sz="quarter" idx="10"/>
          </p:nvPr>
        </p:nvSpPr>
        <p:spPr/>
        <p:txBody>
          <a:bodyPr/>
          <a:lstStyle/>
          <a:p>
            <a:fld id="{FDDCA2AD-8987-4644-B290-E1E5A3491727}" type="slidenum">
              <a:rPr lang="en-US" smtClean="0"/>
              <a:pPr/>
              <a:t>14</a:t>
            </a:fld>
            <a:endParaRPr lang="en-US"/>
          </a:p>
        </p:txBody>
      </p:sp>
    </p:spTree>
    <p:extLst>
      <p:ext uri="{BB962C8B-B14F-4D97-AF65-F5344CB8AC3E}">
        <p14:creationId xmlns:p14="http://schemas.microsoft.com/office/powerpoint/2010/main" val="2694551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Conservation World does not exist.</a:t>
            </a:r>
            <a:r>
              <a:rPr lang="en-US" baseline="0" dirty="0"/>
              <a:t> It is a name used to stand in for any large conservation organization such as World Wildlife Fund, Conservation International, The Nature Conservancy, Natural Resources Defense Council, The Ocean Conservancy, Sierra Club, etc. We did not want to endorse one organization over any others, but you could substitute the name of an actual organization if you choose. </a:t>
            </a:r>
            <a:endParaRPr lang="en-US" dirty="0"/>
          </a:p>
        </p:txBody>
      </p:sp>
      <p:sp>
        <p:nvSpPr>
          <p:cNvPr id="4" name="Slide Number Placeholder 3"/>
          <p:cNvSpPr>
            <a:spLocks noGrp="1"/>
          </p:cNvSpPr>
          <p:nvPr>
            <p:ph type="sldNum" sz="quarter" idx="10"/>
          </p:nvPr>
        </p:nvSpPr>
        <p:spPr/>
        <p:txBody>
          <a:bodyPr/>
          <a:lstStyle/>
          <a:p>
            <a:fld id="{FDDCA2AD-8987-4644-B290-E1E5A3491727}" type="slidenum">
              <a:rPr lang="en-US" smtClean="0"/>
              <a:pPr/>
              <a:t>15</a:t>
            </a:fld>
            <a:endParaRPr lang="en-US"/>
          </a:p>
        </p:txBody>
      </p:sp>
    </p:spTree>
    <p:extLst>
      <p:ext uri="{BB962C8B-B14F-4D97-AF65-F5344CB8AC3E}">
        <p14:creationId xmlns:p14="http://schemas.microsoft.com/office/powerpoint/2010/main" val="106253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CA2AD-8987-4644-B290-E1E5A3491727}" type="slidenum">
              <a:rPr lang="en-US" smtClean="0"/>
              <a:pPr/>
              <a:t>16</a:t>
            </a:fld>
            <a:endParaRPr lang="en-US"/>
          </a:p>
        </p:txBody>
      </p:sp>
    </p:spTree>
    <p:extLst>
      <p:ext uri="{BB962C8B-B14F-4D97-AF65-F5344CB8AC3E}">
        <p14:creationId xmlns:p14="http://schemas.microsoft.com/office/powerpoint/2010/main" val="176491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CA2AD-8987-4644-B290-E1E5A3491727}" type="slidenum">
              <a:rPr lang="en-US" smtClean="0"/>
              <a:pPr/>
              <a:t>3</a:t>
            </a:fld>
            <a:endParaRPr lang="en-US"/>
          </a:p>
        </p:txBody>
      </p:sp>
    </p:spTree>
    <p:extLst>
      <p:ext uri="{BB962C8B-B14F-4D97-AF65-F5344CB8AC3E}">
        <p14:creationId xmlns:p14="http://schemas.microsoft.com/office/powerpoint/2010/main" val="164820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Pose the question “Why should we conserve biodiversity?” to the class as a </a:t>
            </a:r>
            <a:r>
              <a:rPr lang="en-US" baseline="0" dirty="0"/>
              <a:t>think-pair-share opportunity. Give students a minute or two to answer the question on their own, then another minute to discuss their answers with a partner, then ask students to share answers with the class. Give students the chance to provide multiple answers before clicking to bring up the bulleted points and covering the topic/answers. </a:t>
            </a:r>
            <a:endParaRPr lang="en-US" dirty="0"/>
          </a:p>
          <a:p>
            <a:endParaRPr lang="en-US" dirty="0"/>
          </a:p>
        </p:txBody>
      </p:sp>
      <p:sp>
        <p:nvSpPr>
          <p:cNvPr id="4" name="Slide Number Placeholder 3"/>
          <p:cNvSpPr>
            <a:spLocks noGrp="1"/>
          </p:cNvSpPr>
          <p:nvPr>
            <p:ph type="sldNum" sz="quarter" idx="10"/>
          </p:nvPr>
        </p:nvSpPr>
        <p:spPr/>
        <p:txBody>
          <a:bodyPr/>
          <a:lstStyle/>
          <a:p>
            <a:fld id="{FDDCA2AD-8987-4644-B290-E1E5A3491727}" type="slidenum">
              <a:rPr lang="en-US" smtClean="0"/>
              <a:pPr/>
              <a:t>4</a:t>
            </a:fld>
            <a:endParaRPr lang="en-US"/>
          </a:p>
        </p:txBody>
      </p:sp>
    </p:spTree>
    <p:extLst>
      <p:ext uri="{BB962C8B-B14F-4D97-AF65-F5344CB8AC3E}">
        <p14:creationId xmlns:p14="http://schemas.microsoft.com/office/powerpoint/2010/main" val="164102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fo</a:t>
            </a:r>
            <a:r>
              <a:rPr lang="en-US" baseline="0" dirty="0"/>
              <a:t>r Learning Goal 4. Omit if not using Learning Goal 4. Omitting this goal and slides 5–8 is recommended for 50-minute class periods.</a:t>
            </a:r>
            <a:endParaRPr lang="en-US" dirty="0"/>
          </a:p>
        </p:txBody>
      </p:sp>
      <p:sp>
        <p:nvSpPr>
          <p:cNvPr id="4" name="Slide Number Placeholder 3"/>
          <p:cNvSpPr>
            <a:spLocks noGrp="1"/>
          </p:cNvSpPr>
          <p:nvPr>
            <p:ph type="sldNum" sz="quarter" idx="10"/>
          </p:nvPr>
        </p:nvSpPr>
        <p:spPr/>
        <p:txBody>
          <a:bodyPr/>
          <a:lstStyle/>
          <a:p>
            <a:fld id="{FDDCA2AD-8987-4644-B290-E1E5A3491727}" type="slidenum">
              <a:rPr lang="en-US" smtClean="0"/>
              <a:pPr/>
              <a:t>5</a:t>
            </a:fld>
            <a:endParaRPr lang="en-US"/>
          </a:p>
        </p:txBody>
      </p:sp>
    </p:spTree>
    <p:extLst>
      <p:ext uri="{BB962C8B-B14F-4D97-AF65-F5344CB8AC3E}">
        <p14:creationId xmlns:p14="http://schemas.microsoft.com/office/powerpoint/2010/main" val="2535295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fo</a:t>
            </a:r>
            <a:r>
              <a:rPr lang="en-US" baseline="0" dirty="0"/>
              <a:t>r Learning Goal 4. Omit if not using Learning Goal 4. Omitting this goal and slides 5–8 is recommended for 50-minute class periods.</a:t>
            </a:r>
            <a:endParaRPr lang="en-US" dirty="0"/>
          </a:p>
          <a:p>
            <a:endParaRPr lang="en-US" dirty="0"/>
          </a:p>
          <a:p>
            <a:r>
              <a:rPr lang="en-US" dirty="0"/>
              <a:t>Image source: http://commons.wikimedia.org/wiki/File%3ASix_bean_varieties_at_a_gene_bank.jpg. This photo is used under a Creative Commons license.</a:t>
            </a:r>
            <a:r>
              <a:rPr lang="en-US" baseline="0" dirty="0"/>
              <a: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DDCA2AD-8987-4644-B290-E1E5A3491727}" type="slidenum">
              <a:rPr lang="en-US" smtClean="0"/>
              <a:pPr/>
              <a:t>6</a:t>
            </a:fld>
            <a:endParaRPr lang="en-US"/>
          </a:p>
        </p:txBody>
      </p:sp>
    </p:spTree>
    <p:extLst>
      <p:ext uri="{BB962C8B-B14F-4D97-AF65-F5344CB8AC3E}">
        <p14:creationId xmlns:p14="http://schemas.microsoft.com/office/powerpoint/2010/main" val="915887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fo</a:t>
            </a:r>
            <a:r>
              <a:rPr lang="en-US" baseline="0" dirty="0"/>
              <a:t>r Learning Goal 4. Omit if not using Learning Goal 4. Omitting this goal and slides 5–8 is recommended for 50-minute class periods.</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Image source: http://commons.wikimedia.org/wiki/File%3ATakhi_Hustai.jpg. This photo is used under a Creative</a:t>
            </a:r>
            <a:r>
              <a:rPr lang="en-US" baseline="0" dirty="0"/>
              <a:t> </a:t>
            </a:r>
            <a:r>
              <a:rPr lang="en-US" dirty="0"/>
              <a:t>Commons license.</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FDDCA2AD-8987-4644-B290-E1E5A3491727}" type="slidenum">
              <a:rPr lang="en-US" smtClean="0"/>
              <a:pPr/>
              <a:t>7</a:t>
            </a:fld>
            <a:endParaRPr lang="en-US"/>
          </a:p>
        </p:txBody>
      </p:sp>
    </p:spTree>
    <p:extLst>
      <p:ext uri="{BB962C8B-B14F-4D97-AF65-F5344CB8AC3E}">
        <p14:creationId xmlns:p14="http://schemas.microsoft.com/office/powerpoint/2010/main" val="1967231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fo</a:t>
            </a:r>
            <a:r>
              <a:rPr lang="en-US" baseline="0" dirty="0"/>
              <a:t>r Learning Goal 4. Omit if not using Learning Goal 4. Omitting this goal and slides 5–8 is recommended for 50-minute class periods.</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Image source: hhttp://commons.wikimedia.org/wiki/File%3ABison%2C_Fort_Niobrara_National_Wildlife_Refuge_(6450002667).jpg. This photo is used under a Creative Commons license.</a:t>
            </a:r>
            <a:r>
              <a:rPr lang="en-US" baseline="0" dirty="0"/>
              <a:t> </a:t>
            </a:r>
            <a:endParaRPr lang="en-US" dirty="0"/>
          </a:p>
        </p:txBody>
      </p:sp>
      <p:sp>
        <p:nvSpPr>
          <p:cNvPr id="4" name="Slide Number Placeholder 3"/>
          <p:cNvSpPr>
            <a:spLocks noGrp="1"/>
          </p:cNvSpPr>
          <p:nvPr>
            <p:ph type="sldNum" sz="quarter" idx="10"/>
          </p:nvPr>
        </p:nvSpPr>
        <p:spPr/>
        <p:txBody>
          <a:bodyPr/>
          <a:lstStyle/>
          <a:p>
            <a:fld id="{FDDCA2AD-8987-4644-B290-E1E5A3491727}" type="slidenum">
              <a:rPr lang="en-US" smtClean="0"/>
              <a:pPr/>
              <a:t>8</a:t>
            </a:fld>
            <a:endParaRPr lang="en-US"/>
          </a:p>
        </p:txBody>
      </p:sp>
    </p:spTree>
    <p:extLst>
      <p:ext uri="{BB962C8B-B14F-4D97-AF65-F5344CB8AC3E}">
        <p14:creationId xmlns:p14="http://schemas.microsoft.com/office/powerpoint/2010/main" val="369804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DCA2AD-8987-4644-B290-E1E5A3491727}" type="slidenum">
              <a:rPr lang="en-US" smtClean="0"/>
              <a:pPr/>
              <a:t>10</a:t>
            </a:fld>
            <a:endParaRPr lang="en-US"/>
          </a:p>
        </p:txBody>
      </p:sp>
    </p:spTree>
    <p:extLst>
      <p:ext uri="{BB962C8B-B14F-4D97-AF65-F5344CB8AC3E}">
        <p14:creationId xmlns:p14="http://schemas.microsoft.com/office/powerpoint/2010/main" val="765400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a:t>
            </a:r>
            <a:r>
              <a:rPr lang="en-US" baseline="0" dirty="0"/>
              <a:t> Union for Conservation of Nature (IUCN) categories are generally considered the global standard and listed in last bullet point. More information can be found here: https://portals.iucn.org/library/efiles/documents/RL-2001-001-2nd.pdf </a:t>
            </a:r>
            <a:endParaRPr lang="en-US" dirty="0"/>
          </a:p>
        </p:txBody>
      </p:sp>
      <p:sp>
        <p:nvSpPr>
          <p:cNvPr id="4" name="Slide Number Placeholder 3"/>
          <p:cNvSpPr>
            <a:spLocks noGrp="1"/>
          </p:cNvSpPr>
          <p:nvPr>
            <p:ph type="sldNum" sz="quarter" idx="10"/>
          </p:nvPr>
        </p:nvSpPr>
        <p:spPr/>
        <p:txBody>
          <a:bodyPr/>
          <a:lstStyle/>
          <a:p>
            <a:fld id="{FDDCA2AD-8987-4644-B290-E1E5A3491727}" type="slidenum">
              <a:rPr lang="en-US" smtClean="0"/>
              <a:pPr/>
              <a:t>11</a:t>
            </a:fld>
            <a:endParaRPr lang="en-US"/>
          </a:p>
        </p:txBody>
      </p:sp>
    </p:spTree>
    <p:extLst>
      <p:ext uri="{BB962C8B-B14F-4D97-AF65-F5344CB8AC3E}">
        <p14:creationId xmlns:p14="http://schemas.microsoft.com/office/powerpoint/2010/main" val="4104065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descr="InTeGrate Chrome PPT-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63040"/>
          </a:xfrm>
          <a:prstGeom prst="rect">
            <a:avLst/>
          </a:prstGeom>
        </p:spPr>
      </p:pic>
      <p:pic>
        <p:nvPicPr>
          <p:cNvPr id="9" name="Picture 8"/>
          <p:cNvPicPr>
            <a:picLocks noChangeAspect="1"/>
          </p:cNvPicPr>
          <p:nvPr userDrawn="1"/>
        </p:nvPicPr>
        <p:blipFill>
          <a:blip r:embed="rId3"/>
          <a:stretch>
            <a:fillRect/>
          </a:stretch>
        </p:blipFill>
        <p:spPr>
          <a:xfrm>
            <a:off x="198242" y="6139342"/>
            <a:ext cx="723669" cy="723669"/>
          </a:xfrm>
          <a:prstGeom prst="rect">
            <a:avLst/>
          </a:prstGeom>
        </p:spPr>
      </p:pic>
      <p:sp>
        <p:nvSpPr>
          <p:cNvPr id="10" name="Rectangle 9"/>
          <p:cNvSpPr/>
          <p:nvPr userDrawn="1"/>
        </p:nvSpPr>
        <p:spPr>
          <a:xfrm>
            <a:off x="981811" y="6294868"/>
            <a:ext cx="7625641" cy="461665"/>
          </a:xfrm>
          <a:prstGeom prst="rect">
            <a:avLst/>
          </a:prstGeom>
        </p:spPr>
        <p:txBody>
          <a:bodyPr wrap="square">
            <a:spAutoFit/>
          </a:bodyPr>
          <a:lstStyle/>
          <a:p>
            <a:pPr>
              <a:defRPr/>
            </a:pPr>
            <a:r>
              <a:rPr lang="en-US" sz="1200" dirty="0"/>
              <a:t>This work is supported by a National Science Foundation (NSF) collaboration between the </a:t>
            </a:r>
          </a:p>
          <a:p>
            <a:pPr>
              <a:defRPr/>
            </a:pPr>
            <a:r>
              <a:rPr lang="en-US" sz="1200" dirty="0"/>
              <a:t>Directorates for Education and Human Resources (EHR) and </a:t>
            </a:r>
            <a:r>
              <a:rPr lang="en-US" sz="1200" dirty="0" err="1"/>
              <a:t>Geociences</a:t>
            </a:r>
            <a:r>
              <a:rPr lang="en-US" sz="1200" dirty="0"/>
              <a:t> (GEO) under grant DUE - 1125331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A1C6DF49-1AE7-4B8F-B3D2-23488D8D2F7E}" type="datetime1">
              <a:rPr lang="en-US"/>
              <a:pPr/>
              <a:t>6/17/2026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B83CA16-59AB-4DBB-AD3E-239D48D4151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9FD6B3BB-3FE5-4A38-803E-D34B8F7C0840}" type="datetime1">
              <a:rPr lang="en-US"/>
              <a:pPr/>
              <a:t>6/17/2026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401D2A60-32E9-473E-B501-F99106701D9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0209485D-5B04-48EA-9AE6-117FC8758D86}" type="datetime1">
              <a:rPr lang="en-US"/>
              <a:pPr/>
              <a:t>6/17/2026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09ADA4BF-367F-492D-AFCA-C24DDB280AF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066C1723-2882-4974-8BC4-DAB64BF488DB}" type="datetime1">
              <a:rPr lang="en-US"/>
              <a:pPr/>
              <a:t>6/17/2026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C7F8586B-06CB-4FE9-903D-8DC017D749B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73300"/>
            <a:ext cx="4038600" cy="3852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273300"/>
            <a:ext cx="4038600" cy="3852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34A6739C-993A-40DC-BA96-5200ACBEAA4B}" type="datetime1">
              <a:rPr lang="en-US"/>
              <a:pPr/>
              <a:t>6/17/2026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9DC77DD9-1FE4-47F1-A58B-A2588157F4D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0702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346783"/>
            <a:ext cx="4040188" cy="37793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1072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346783"/>
            <a:ext cx="4041775" cy="37793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48E29EB2-950D-4DB5-92FC-34270906BC9F}" type="datetime1">
              <a:rPr lang="en-US"/>
              <a:pPr/>
              <a:t>6/17/2026</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C2416733-B812-4925-B9FC-436DF744ED2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4CF7D432-2D1D-4F5F-8E59-701B68D8A48F}" type="datetime1">
              <a:rPr lang="en-US"/>
              <a:pPr/>
              <a:t>6/17/2026</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C216BE25-DC61-4559-9ED3-3EFD354FF16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B61A20D9-CB30-4906-A8E8-06423B7D3800}" type="datetime1">
              <a:rPr lang="en-US"/>
              <a:pPr/>
              <a:t>6/17/2026</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985B9F-16D3-4E4A-A847-EE1DE64DFD2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13042"/>
            <a:ext cx="3008313" cy="832853"/>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245895"/>
            <a:ext cx="3008313" cy="38802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91915F55-D7A6-4FF2-BB99-68B3F6E8863F}" type="datetime1">
              <a:rPr lang="en-US"/>
              <a:pPr/>
              <a:t>6/17/2026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8199BF8D-F214-44D3-A845-E9C76F04E2A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69999"/>
            <a:ext cx="5486400" cy="3457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D54F69C-9302-49A0-B12C-F4BD542E0885}" type="datetime1">
              <a:rPr lang="en-US"/>
              <a:pPr/>
              <a:t>6/17/2026</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058134DA-BC14-4633-83C1-C0B71DFB94B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43935"/>
            <a:ext cx="8229600" cy="6731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953760"/>
            <a:ext cx="8229600" cy="44166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InTeGrate Chrome PPT-04.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7384"/>
            <a:ext cx="9144001" cy="9541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rgbClr val="115486"/>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rgbClr val="115486"/>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rgbClr val="115486"/>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rgbClr val="115486"/>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rgbClr val="115486"/>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viro.doe.gov.my/lib/digital/1385455130-3-s2.0-B0122268652001152-main.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Biodiversity Conservation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3099"/>
            <a:ext cx="8229600" cy="673100"/>
          </a:xfrm>
        </p:spPr>
        <p:txBody>
          <a:bodyPr/>
          <a:lstStyle/>
          <a:p>
            <a:r>
              <a:rPr lang="en-US" dirty="0"/>
              <a:t>Setting Priorities</a:t>
            </a:r>
          </a:p>
        </p:txBody>
      </p:sp>
      <p:sp>
        <p:nvSpPr>
          <p:cNvPr id="3" name="Content Placeholder 2"/>
          <p:cNvSpPr>
            <a:spLocks noGrp="1"/>
          </p:cNvSpPr>
          <p:nvPr>
            <p:ph idx="1"/>
          </p:nvPr>
        </p:nvSpPr>
        <p:spPr>
          <a:xfrm>
            <a:off x="85205" y="1400070"/>
            <a:ext cx="8973589" cy="4416624"/>
          </a:xfrm>
        </p:spPr>
        <p:txBody>
          <a:bodyPr/>
          <a:lstStyle/>
          <a:p>
            <a:pPr lvl="0"/>
            <a:r>
              <a:rPr lang="en-US" dirty="0"/>
              <a:t>Iconic or ambassador species (flagship species)</a:t>
            </a:r>
          </a:p>
          <a:p>
            <a:pPr lvl="1"/>
            <a:r>
              <a:rPr lang="en-US" dirty="0"/>
              <a:t>Examples: Giant pandas, tigers, whales</a:t>
            </a:r>
          </a:p>
          <a:p>
            <a:pPr lvl="0"/>
            <a:r>
              <a:rPr lang="en-US" dirty="0"/>
              <a:t>Large, land-demanding species (umbrella species)</a:t>
            </a:r>
          </a:p>
          <a:p>
            <a:pPr lvl="1"/>
            <a:r>
              <a:rPr lang="en-US" dirty="0"/>
              <a:t>Often large carnivores or migratory species</a:t>
            </a:r>
          </a:p>
          <a:p>
            <a:pPr lvl="0"/>
            <a:r>
              <a:rPr lang="en-US" dirty="0"/>
              <a:t>Ecologically important species (keystone species and ecosystem engineers)</a:t>
            </a:r>
          </a:p>
          <a:p>
            <a:pPr lvl="1"/>
            <a:r>
              <a:rPr lang="en-US" dirty="0"/>
              <a:t>Examples: Wolves, beavers, elephants</a:t>
            </a:r>
          </a:p>
          <a:p>
            <a:pPr lvl="0"/>
            <a:r>
              <a:rPr lang="en-US" dirty="0"/>
              <a:t>Economic value/ecosystem goods or services</a:t>
            </a:r>
          </a:p>
          <a:p>
            <a:pPr lvl="1"/>
            <a:r>
              <a:rPr lang="en-US" dirty="0"/>
              <a:t>Examples: honey bees, wetlands that filter water</a:t>
            </a:r>
          </a:p>
          <a:p>
            <a:pPr marL="457200" lvl="1" indent="0">
              <a:buNone/>
            </a:pPr>
            <a:endParaRPr lang="en-US" dirty="0"/>
          </a:p>
        </p:txBody>
      </p:sp>
    </p:spTree>
    <p:extLst>
      <p:ext uri="{BB962C8B-B14F-4D97-AF65-F5344CB8AC3E}">
        <p14:creationId xmlns:p14="http://schemas.microsoft.com/office/powerpoint/2010/main" val="2967863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6720"/>
            <a:ext cx="8229600" cy="673100"/>
          </a:xfrm>
        </p:spPr>
        <p:txBody>
          <a:bodyPr/>
          <a:lstStyle/>
          <a:p>
            <a:r>
              <a:rPr lang="en-US" dirty="0"/>
              <a:t>Setting Priorities</a:t>
            </a:r>
          </a:p>
        </p:txBody>
      </p:sp>
      <p:sp>
        <p:nvSpPr>
          <p:cNvPr id="3" name="Content Placeholder 2"/>
          <p:cNvSpPr>
            <a:spLocks noGrp="1"/>
          </p:cNvSpPr>
          <p:nvPr>
            <p:ph idx="1"/>
          </p:nvPr>
        </p:nvSpPr>
        <p:spPr>
          <a:xfrm>
            <a:off x="170410" y="1279480"/>
            <a:ext cx="8973589" cy="4416624"/>
          </a:xfrm>
        </p:spPr>
        <p:txBody>
          <a:bodyPr/>
          <a:lstStyle/>
          <a:p>
            <a:r>
              <a:rPr lang="en-US" dirty="0"/>
              <a:t>Biodiversity</a:t>
            </a:r>
          </a:p>
          <a:p>
            <a:pPr lvl="1"/>
            <a:r>
              <a:rPr lang="en-US" dirty="0"/>
              <a:t>How many species are in the region?</a:t>
            </a:r>
          </a:p>
          <a:p>
            <a:r>
              <a:rPr lang="en-US" dirty="0"/>
              <a:t>Endemism or distinctiveness</a:t>
            </a:r>
          </a:p>
          <a:p>
            <a:pPr lvl="1"/>
            <a:r>
              <a:rPr lang="en-US" dirty="0"/>
              <a:t>Are there rare or endemic species in the area? Is it a unique habitat? Is it in country with few other reserves?</a:t>
            </a:r>
          </a:p>
          <a:p>
            <a:r>
              <a:rPr lang="en-US" dirty="0"/>
              <a:t>Extinction risk</a:t>
            </a:r>
          </a:p>
          <a:p>
            <a:pPr lvl="1"/>
            <a:r>
              <a:rPr lang="en-US" dirty="0"/>
              <a:t>How threatened is the species or habitat? </a:t>
            </a:r>
          </a:p>
          <a:p>
            <a:pPr lvl="1"/>
            <a:r>
              <a:rPr lang="en-US" dirty="0"/>
              <a:t>(Least Concern, Near Threatened, Vulnerable, Endangered, Critically Endangered, Extinct in Wild)</a:t>
            </a:r>
          </a:p>
        </p:txBody>
      </p:sp>
    </p:spTree>
    <p:extLst>
      <p:ext uri="{BB962C8B-B14F-4D97-AF65-F5344CB8AC3E}">
        <p14:creationId xmlns:p14="http://schemas.microsoft.com/office/powerpoint/2010/main" val="30422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5979"/>
            <a:ext cx="8229600" cy="673100"/>
          </a:xfrm>
        </p:spPr>
        <p:txBody>
          <a:bodyPr/>
          <a:lstStyle/>
          <a:p>
            <a:r>
              <a:rPr lang="en-US" dirty="0"/>
              <a:t>Setting Priorities</a:t>
            </a:r>
          </a:p>
        </p:txBody>
      </p:sp>
      <p:sp>
        <p:nvSpPr>
          <p:cNvPr id="3" name="Content Placeholder 2"/>
          <p:cNvSpPr>
            <a:spLocks noGrp="1"/>
          </p:cNvSpPr>
          <p:nvPr>
            <p:ph idx="1"/>
          </p:nvPr>
        </p:nvSpPr>
        <p:spPr>
          <a:xfrm>
            <a:off x="303414" y="1795211"/>
            <a:ext cx="8973589" cy="4416624"/>
          </a:xfrm>
        </p:spPr>
        <p:txBody>
          <a:bodyPr/>
          <a:lstStyle/>
          <a:p>
            <a:pPr lvl="0"/>
            <a:r>
              <a:rPr lang="en-US" dirty="0"/>
              <a:t>Likelihood intervention will be successful</a:t>
            </a:r>
          </a:p>
          <a:p>
            <a:pPr lvl="0"/>
            <a:r>
              <a:rPr lang="en-US" dirty="0"/>
              <a:t>Relative cost of conserving the particular species or habitat</a:t>
            </a:r>
          </a:p>
          <a:p>
            <a:pPr lvl="0"/>
            <a:r>
              <a:rPr lang="en-US" dirty="0"/>
              <a:t>Cultural/aesthetic/recreational value</a:t>
            </a:r>
          </a:p>
          <a:p>
            <a:pPr lvl="0"/>
            <a:r>
              <a:rPr lang="en-US" dirty="0"/>
              <a:t>Expected future changes to threats</a:t>
            </a:r>
          </a:p>
          <a:p>
            <a:pPr lvl="1"/>
            <a:r>
              <a:rPr lang="en-US" dirty="0"/>
              <a:t>Will the proposed area still support the species of concern if climate changes or human impacts in surrounding areas increase?</a:t>
            </a:r>
          </a:p>
          <a:p>
            <a:endParaRPr lang="en-US" dirty="0"/>
          </a:p>
        </p:txBody>
      </p:sp>
    </p:spTree>
    <p:extLst>
      <p:ext uri="{BB962C8B-B14F-4D97-AF65-F5344CB8AC3E}">
        <p14:creationId xmlns:p14="http://schemas.microsoft.com/office/powerpoint/2010/main" val="1969536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Criteria</a:t>
            </a:r>
          </a:p>
        </p:txBody>
      </p:sp>
      <p:sp>
        <p:nvSpPr>
          <p:cNvPr id="3" name="Content Placeholder 2"/>
          <p:cNvSpPr>
            <a:spLocks noGrp="1"/>
          </p:cNvSpPr>
          <p:nvPr>
            <p:ph idx="1"/>
          </p:nvPr>
        </p:nvSpPr>
        <p:spPr/>
        <p:txBody>
          <a:bodyPr/>
          <a:lstStyle/>
          <a:p>
            <a:pPr marL="0" indent="0">
              <a:buNone/>
            </a:pPr>
            <a:r>
              <a:rPr lang="en-US" dirty="0"/>
              <a:t>Think about the criteria for 1-2 minutes. </a:t>
            </a:r>
          </a:p>
          <a:p>
            <a:pPr marL="0" indent="0">
              <a:buNone/>
            </a:pPr>
            <a:endParaRPr lang="en-US" dirty="0"/>
          </a:p>
          <a:p>
            <a:pPr marL="0" indent="0">
              <a:buNone/>
            </a:pPr>
            <a:r>
              <a:rPr lang="en-US" b="1" dirty="0"/>
              <a:t>Write down the five criteria</a:t>
            </a:r>
            <a:r>
              <a:rPr lang="en-US" dirty="0"/>
              <a:t> you think are most important for deciding which species or habitats to conserve. </a:t>
            </a:r>
          </a:p>
        </p:txBody>
      </p:sp>
    </p:spTree>
    <p:extLst>
      <p:ext uri="{BB962C8B-B14F-4D97-AF65-F5344CB8AC3E}">
        <p14:creationId xmlns:p14="http://schemas.microsoft.com/office/powerpoint/2010/main" val="1703842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Criteria</a:t>
            </a:r>
          </a:p>
        </p:txBody>
      </p:sp>
      <p:sp>
        <p:nvSpPr>
          <p:cNvPr id="3" name="Content Placeholder 2"/>
          <p:cNvSpPr>
            <a:spLocks noGrp="1"/>
          </p:cNvSpPr>
          <p:nvPr>
            <p:ph idx="1"/>
          </p:nvPr>
        </p:nvSpPr>
        <p:spPr/>
        <p:txBody>
          <a:bodyPr/>
          <a:lstStyle/>
          <a:p>
            <a:pPr marL="0" indent="0">
              <a:buNone/>
            </a:pPr>
            <a:r>
              <a:rPr lang="en-US" dirty="0"/>
              <a:t>Form groups of 3-4 and share ideas. </a:t>
            </a:r>
          </a:p>
          <a:p>
            <a:pPr marL="0" indent="0">
              <a:buNone/>
            </a:pPr>
            <a:endParaRPr lang="en-US" dirty="0"/>
          </a:p>
          <a:p>
            <a:pPr marL="0" indent="0">
              <a:buNone/>
            </a:pPr>
            <a:r>
              <a:rPr lang="en-US" dirty="0"/>
              <a:t>As a group, choose your top three priorities and write a short justification for each. Be prepared to share these with the class in ~5 minutes.</a:t>
            </a:r>
          </a:p>
        </p:txBody>
      </p:sp>
    </p:spTree>
    <p:extLst>
      <p:ext uri="{BB962C8B-B14F-4D97-AF65-F5344CB8AC3E}">
        <p14:creationId xmlns:p14="http://schemas.microsoft.com/office/powerpoint/2010/main" val="1391875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Criteria</a:t>
            </a:r>
          </a:p>
        </p:txBody>
      </p:sp>
      <p:sp>
        <p:nvSpPr>
          <p:cNvPr id="3" name="Content Placeholder 2"/>
          <p:cNvSpPr>
            <a:spLocks noGrp="1"/>
          </p:cNvSpPr>
          <p:nvPr>
            <p:ph idx="1"/>
          </p:nvPr>
        </p:nvSpPr>
        <p:spPr>
          <a:xfrm>
            <a:off x="166255" y="1708249"/>
            <a:ext cx="8844741" cy="4416624"/>
          </a:xfrm>
        </p:spPr>
        <p:txBody>
          <a:bodyPr/>
          <a:lstStyle/>
          <a:p>
            <a:pPr marL="0" indent="0">
              <a:buNone/>
            </a:pPr>
            <a:r>
              <a:rPr lang="en-US" sz="2800" dirty="0"/>
              <a:t>You are members of Conservation World, a large international organization that funds conservation projects. </a:t>
            </a:r>
          </a:p>
          <a:p>
            <a:pPr marL="0" indent="0">
              <a:buNone/>
            </a:pPr>
            <a:endParaRPr lang="en-US" sz="2800" dirty="0"/>
          </a:p>
          <a:p>
            <a:pPr marL="0" indent="0">
              <a:buNone/>
            </a:pPr>
            <a:r>
              <a:rPr lang="en-US" sz="2800" dirty="0"/>
              <a:t>Your task is to evaluate the potential projects in your packet. Resources are limited, so you must choose one that you will recommend to the board of directors for funding. You must include a justification for your recommendation.</a:t>
            </a:r>
          </a:p>
          <a:p>
            <a:pPr marL="0" indent="0">
              <a:buNone/>
            </a:pPr>
            <a:endParaRPr lang="en-US" sz="2800" dirty="0"/>
          </a:p>
          <a:p>
            <a:pPr marL="0" indent="0">
              <a:buNone/>
            </a:pPr>
            <a:r>
              <a:rPr lang="en-US" sz="2800" dirty="0"/>
              <a:t>You will make your recommendation to the Board (class) </a:t>
            </a:r>
            <a:r>
              <a:rPr lang="en-US" sz="2800"/>
              <a:t>in 15 minutes</a:t>
            </a:r>
            <a:r>
              <a:rPr lang="en-US" sz="2800" dirty="0"/>
              <a:t>.  </a:t>
            </a:r>
          </a:p>
        </p:txBody>
      </p:sp>
    </p:spTree>
    <p:extLst>
      <p:ext uri="{BB962C8B-B14F-4D97-AF65-F5344CB8AC3E}">
        <p14:creationId xmlns:p14="http://schemas.microsoft.com/office/powerpoint/2010/main" val="77699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91440" y="1658372"/>
            <a:ext cx="8961120" cy="4416624"/>
          </a:xfrm>
        </p:spPr>
        <p:txBody>
          <a:bodyPr/>
          <a:lstStyle/>
          <a:p>
            <a:r>
              <a:rPr lang="en-US" sz="2200" dirty="0" err="1"/>
              <a:t>Maxted</a:t>
            </a:r>
            <a:r>
              <a:rPr lang="en-US" sz="2200" dirty="0"/>
              <a:t>, N. 2001. Ex situ, in situ conservation. </a:t>
            </a:r>
            <a:r>
              <a:rPr lang="en-US" sz="2200" i="1" dirty="0"/>
              <a:t>Encyclopedia of Biodiversity</a:t>
            </a:r>
            <a:r>
              <a:rPr lang="en-US" sz="2200" dirty="0"/>
              <a:t>, Volume 2. </a:t>
            </a:r>
            <a:r>
              <a:rPr lang="en-US" sz="2200" dirty="0">
                <a:hlinkClick r:id="rId3"/>
              </a:rPr>
              <a:t>https://enviro.doe.gov.my/lib/digital/1385455130-3-s2.0-B0122268652001152-main.pdf</a:t>
            </a:r>
            <a:r>
              <a:rPr lang="en-US" sz="2200" dirty="0"/>
              <a:t> </a:t>
            </a:r>
          </a:p>
          <a:p>
            <a:r>
              <a:rPr lang="en-US" sz="2200" dirty="0"/>
              <a:t>Slide 4. Creative Commons Image by Neil Palmer (CIAT) (NP_Genebank2011_1) [CC BY-SA 2.0   (http://creativecommons.org/licenses/by-sa/2.0)], via Wikimedia Commons</a:t>
            </a:r>
          </a:p>
          <a:p>
            <a:r>
              <a:rPr lang="en-US" sz="2200" dirty="0"/>
              <a:t>Slide 5. Creative Commons Image by </a:t>
            </a:r>
            <a:r>
              <a:rPr lang="en-US" sz="2200" dirty="0" err="1"/>
              <a:t>Chinneeb</a:t>
            </a:r>
            <a:r>
              <a:rPr lang="en-US" sz="2200" dirty="0"/>
              <a:t> (Own work) [CC BY-SA 3.0 (http://creativecommons.org/licenses/by-sa/3.0) or GFDL (http://www.gnu.org/copyleft/fdl.html)], via Wikimedia Commons</a:t>
            </a:r>
          </a:p>
          <a:p>
            <a:r>
              <a:rPr lang="en-US" sz="2200" dirty="0"/>
              <a:t>Slide 6. Creative Commons Image by U.S. Fish and Wildlife Service Headquarters [CC BY 2.0 (http://creativecommons.org/licenses/by/2.0)], via Wikimedia Commons</a:t>
            </a:r>
          </a:p>
          <a:p>
            <a:endParaRPr lang="en-US" sz="2200" dirty="0"/>
          </a:p>
          <a:p>
            <a:endParaRPr lang="en-US" sz="2200" dirty="0"/>
          </a:p>
          <a:p>
            <a:endParaRPr lang="en-US" sz="2200" dirty="0"/>
          </a:p>
        </p:txBody>
      </p:sp>
    </p:spTree>
    <p:extLst>
      <p:ext uri="{BB962C8B-B14F-4D97-AF65-F5344CB8AC3E}">
        <p14:creationId xmlns:p14="http://schemas.microsoft.com/office/powerpoint/2010/main" val="2030694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09AB0-7D38-44FC-BA20-3EEDE9FABA56}"/>
              </a:ext>
            </a:extLst>
          </p:cNvPr>
          <p:cNvSpPr txBox="1">
            <a:spLocks noGrp="1"/>
          </p:cNvSpPr>
          <p:nvPr>
            <p:ph type="title" idx="4294967295"/>
          </p:nvPr>
        </p:nvSpPr>
        <p:spPr>
          <a:xfrm>
            <a:off x="58189" y="743467"/>
            <a:ext cx="8737600"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ＭＳ Ｐゴシック" charset="-128"/>
                <a:cs typeface="+mn-cs"/>
              </a:rPr>
              <a:t>In this activity, you will explore the current “Sixth Extinction” and biodiversity conservation.</a:t>
            </a:r>
          </a:p>
        </p:txBody>
      </p:sp>
      <p:sp>
        <p:nvSpPr>
          <p:cNvPr id="3" name="Content Placeholder 2"/>
          <p:cNvSpPr>
            <a:spLocks noGrp="1"/>
          </p:cNvSpPr>
          <p:nvPr>
            <p:ph idx="1"/>
          </p:nvPr>
        </p:nvSpPr>
        <p:spPr>
          <a:xfrm>
            <a:off x="58189" y="1921933"/>
            <a:ext cx="9027622" cy="4662678"/>
          </a:xfrm>
        </p:spPr>
        <p:txBody>
          <a:bodyPr/>
          <a:lstStyle/>
          <a:p>
            <a:pPr marL="0" indent="0">
              <a:buNone/>
            </a:pPr>
            <a:r>
              <a:rPr lang="en-US" sz="2800" dirty="0"/>
              <a:t>By the end, you should be able to:</a:t>
            </a:r>
          </a:p>
          <a:p>
            <a:pPr marL="514350" indent="-514350">
              <a:buAutoNum type="arabicPeriod"/>
            </a:pPr>
            <a:r>
              <a:rPr lang="en-US" sz="2800" dirty="0"/>
              <a:t>Explain the impacts of humans on biological diversity.</a:t>
            </a:r>
          </a:p>
          <a:p>
            <a:pPr marL="514350" indent="-514350">
              <a:buAutoNum type="arabicPeriod"/>
            </a:pPr>
            <a:r>
              <a:rPr lang="en-US" sz="2800" dirty="0"/>
              <a:t>Compare and contrast the causes and rates of the sixth extinction with previous mass extinctions from the fossil record.</a:t>
            </a:r>
          </a:p>
          <a:p>
            <a:pPr marL="514350" indent="-514350">
              <a:buFont typeface="Arial" charset="0"/>
              <a:buAutoNum type="arabicPeriod"/>
            </a:pPr>
            <a:r>
              <a:rPr lang="en-US" sz="2800" dirty="0"/>
              <a:t>Evaluate criteria for setting species conservation priorities.</a:t>
            </a:r>
          </a:p>
          <a:p>
            <a:pPr marL="514350" indent="-514350">
              <a:buAutoNum type="arabicPeriod"/>
            </a:pPr>
            <a:r>
              <a:rPr lang="en-US" sz="2800" dirty="0"/>
              <a:t>Distinguish between ex situ and in situ conservation approaches. </a:t>
            </a:r>
          </a:p>
        </p:txBody>
      </p:sp>
    </p:spTree>
    <p:extLst>
      <p:ext uri="{BB962C8B-B14F-4D97-AF65-F5344CB8AC3E}">
        <p14:creationId xmlns:p14="http://schemas.microsoft.com/office/powerpoint/2010/main" val="58099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89" y="739725"/>
            <a:ext cx="8570422" cy="673100"/>
          </a:xfrm>
        </p:spPr>
        <p:txBody>
          <a:bodyPr/>
          <a:lstStyle/>
          <a:p>
            <a:r>
              <a:rPr lang="en-US" dirty="0"/>
              <a:t>What is Biodiversity Conservation?</a:t>
            </a:r>
          </a:p>
        </p:txBody>
      </p:sp>
      <p:sp>
        <p:nvSpPr>
          <p:cNvPr id="3" name="Content Placeholder 2"/>
          <p:cNvSpPr>
            <a:spLocks noGrp="1"/>
          </p:cNvSpPr>
          <p:nvPr>
            <p:ph idx="1"/>
          </p:nvPr>
        </p:nvSpPr>
        <p:spPr>
          <a:xfrm>
            <a:off x="457199" y="1953760"/>
            <a:ext cx="8400011" cy="4416624"/>
          </a:xfrm>
        </p:spPr>
        <p:txBody>
          <a:bodyPr/>
          <a:lstStyle/>
          <a:p>
            <a:pPr marL="0" indent="0">
              <a:buNone/>
            </a:pPr>
            <a:r>
              <a:rPr lang="en-US" dirty="0"/>
              <a:t>Maintaining the diversity of species, habitats, and the interrelationships between organisms and the environment to keep ecosystems healthy and functioning. </a:t>
            </a:r>
          </a:p>
          <a:p>
            <a:pPr marL="0" indent="0">
              <a:buNone/>
            </a:pPr>
            <a:endParaRPr lang="en-US" dirty="0"/>
          </a:p>
        </p:txBody>
      </p:sp>
    </p:spTree>
    <p:extLst>
      <p:ext uri="{BB962C8B-B14F-4D97-AF65-F5344CB8AC3E}">
        <p14:creationId xmlns:p14="http://schemas.microsoft.com/office/powerpoint/2010/main" val="964618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6825"/>
            <a:ext cx="9144000" cy="673100"/>
          </a:xfrm>
        </p:spPr>
        <p:txBody>
          <a:bodyPr/>
          <a:lstStyle/>
          <a:p>
            <a:r>
              <a:rPr lang="en-US" dirty="0"/>
              <a:t>Why Should We Conserve Biodiversity?</a:t>
            </a:r>
          </a:p>
        </p:txBody>
      </p:sp>
      <p:sp>
        <p:nvSpPr>
          <p:cNvPr id="3" name="Content Placeholder 2"/>
          <p:cNvSpPr>
            <a:spLocks noGrp="1"/>
          </p:cNvSpPr>
          <p:nvPr>
            <p:ph idx="1"/>
          </p:nvPr>
        </p:nvSpPr>
        <p:spPr>
          <a:xfrm>
            <a:off x="139148" y="1904383"/>
            <a:ext cx="8865704" cy="4416624"/>
          </a:xfrm>
        </p:spPr>
        <p:txBody>
          <a:bodyPr/>
          <a:lstStyle/>
          <a:p>
            <a:r>
              <a:rPr lang="en-US" dirty="0"/>
              <a:t>Biological Resources</a:t>
            </a:r>
          </a:p>
          <a:p>
            <a:pPr lvl="1"/>
            <a:r>
              <a:rPr lang="en-US" dirty="0"/>
              <a:t>Food, fibers, medicine, wood products, etc.</a:t>
            </a:r>
          </a:p>
          <a:p>
            <a:pPr marL="457200" lvl="1" indent="0">
              <a:buNone/>
            </a:pPr>
            <a:endParaRPr lang="en-US" dirty="0"/>
          </a:p>
          <a:p>
            <a:r>
              <a:rPr lang="en-US" dirty="0"/>
              <a:t>Ecosystem Services</a:t>
            </a:r>
          </a:p>
          <a:p>
            <a:pPr lvl="1"/>
            <a:r>
              <a:rPr lang="en-US" dirty="0"/>
              <a:t>Decomposition of waste, pollination, water purification, flood control, increased soil fertility, etc.</a:t>
            </a:r>
          </a:p>
          <a:p>
            <a:pPr marL="457200" lvl="1" indent="0">
              <a:buNone/>
            </a:pPr>
            <a:endParaRPr lang="en-US" dirty="0"/>
          </a:p>
          <a:p>
            <a:r>
              <a:rPr lang="en-US" dirty="0"/>
              <a:t>Social &amp; Spiritual Benefits</a:t>
            </a:r>
          </a:p>
          <a:p>
            <a:pPr lvl="1"/>
            <a:r>
              <a:rPr lang="en-US" dirty="0"/>
              <a:t>Cultural and aesthetic value, recreation &amp; tourism, etc. </a:t>
            </a:r>
          </a:p>
        </p:txBody>
      </p:sp>
    </p:spTree>
    <p:extLst>
      <p:ext uri="{BB962C8B-B14F-4D97-AF65-F5344CB8AC3E}">
        <p14:creationId xmlns:p14="http://schemas.microsoft.com/office/powerpoint/2010/main" val="91470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89" y="739725"/>
            <a:ext cx="8570422" cy="673100"/>
          </a:xfrm>
        </p:spPr>
        <p:txBody>
          <a:bodyPr/>
          <a:lstStyle/>
          <a:p>
            <a:r>
              <a:rPr lang="en-US" dirty="0"/>
              <a:t>How: Ex Situ or In Situ Conservation?</a:t>
            </a:r>
          </a:p>
        </p:txBody>
      </p:sp>
      <p:sp>
        <p:nvSpPr>
          <p:cNvPr id="3" name="Content Placeholder 2"/>
          <p:cNvSpPr>
            <a:spLocks noGrp="1"/>
          </p:cNvSpPr>
          <p:nvPr>
            <p:ph idx="1"/>
          </p:nvPr>
        </p:nvSpPr>
        <p:spPr>
          <a:xfrm>
            <a:off x="457199" y="1953760"/>
            <a:ext cx="8400011" cy="4416624"/>
          </a:xfrm>
        </p:spPr>
        <p:txBody>
          <a:bodyPr/>
          <a:lstStyle/>
          <a:p>
            <a:pPr marL="0" indent="0">
              <a:buNone/>
            </a:pPr>
            <a:r>
              <a:rPr lang="en-US" dirty="0"/>
              <a:t>Ex situ: Conservation of the components of biological diversity “off-site,” or outside their natural surroundings.</a:t>
            </a:r>
          </a:p>
          <a:p>
            <a:pPr marL="0" indent="0">
              <a:buNone/>
            </a:pPr>
            <a:endParaRPr lang="en-US" dirty="0"/>
          </a:p>
          <a:p>
            <a:pPr marL="0" indent="0">
              <a:buNone/>
            </a:pPr>
            <a:r>
              <a:rPr lang="en-US" dirty="0"/>
              <a:t>In situ: Conservation of species, habitats, or ecosystems “on-site,” or in their natural surroundings</a:t>
            </a:r>
          </a:p>
        </p:txBody>
      </p:sp>
    </p:spTree>
    <p:extLst>
      <p:ext uri="{BB962C8B-B14F-4D97-AF65-F5344CB8AC3E}">
        <p14:creationId xmlns:p14="http://schemas.microsoft.com/office/powerpoint/2010/main" val="3571280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 situ conservation</a:t>
            </a:r>
          </a:p>
        </p:txBody>
      </p:sp>
      <p:sp>
        <p:nvSpPr>
          <p:cNvPr id="4" name="Content Placeholder 2"/>
          <p:cNvSpPr txBox="1">
            <a:spLocks/>
          </p:cNvSpPr>
          <p:nvPr/>
        </p:nvSpPr>
        <p:spPr bwMode="auto">
          <a:xfrm>
            <a:off x="-1" y="1453995"/>
            <a:ext cx="8944495" cy="27522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pPr>
            <a:r>
              <a:rPr lang="en-US" dirty="0"/>
              <a:t>Zoos, botanical gardens, aquaria</a:t>
            </a:r>
          </a:p>
          <a:p>
            <a:pPr lvl="1">
              <a:buFont typeface="Arial" panose="020B0604020202020204" pitchFamily="34" charset="0"/>
              <a:buChar char="•"/>
            </a:pPr>
            <a:r>
              <a:rPr lang="en-US" dirty="0"/>
              <a:t>Storage of tissues, seeds, pollen, semen, ovules, embryos, microbial cultures, DNA</a:t>
            </a:r>
          </a:p>
          <a:p>
            <a:pPr lvl="1">
              <a:buFont typeface="Arial" panose="020B0604020202020204" pitchFamily="34" charset="0"/>
              <a:buChar char="•"/>
            </a:pPr>
            <a:r>
              <a:rPr lang="en-US" dirty="0"/>
              <a:t>Field gene banks or livestock parks, if materials cannot be dried or frozen</a:t>
            </a:r>
          </a:p>
          <a:p>
            <a:pPr marL="457200" lvl="1" indent="0">
              <a:buNone/>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buFont typeface="Arial" charset="0"/>
              <a:buNone/>
            </a:pPr>
            <a:endParaRPr lang="en-US" dirty="0"/>
          </a:p>
        </p:txBody>
      </p:sp>
      <p:sp>
        <p:nvSpPr>
          <p:cNvPr id="3" name="TextBox 2"/>
          <p:cNvSpPr txBox="1"/>
          <p:nvPr/>
        </p:nvSpPr>
        <p:spPr>
          <a:xfrm>
            <a:off x="232756" y="5661276"/>
            <a:ext cx="3906982" cy="1015663"/>
          </a:xfrm>
          <a:prstGeom prst="rect">
            <a:avLst/>
          </a:prstGeom>
          <a:noFill/>
        </p:spPr>
        <p:txBody>
          <a:bodyPr wrap="square" rtlCol="0">
            <a:spAutoFit/>
          </a:bodyPr>
          <a:lstStyle/>
          <a:p>
            <a:r>
              <a:rPr lang="en-US" sz="2000" dirty="0">
                <a:latin typeface="+mn-lt"/>
              </a:rPr>
              <a:t>Beans at the CIAT gene bank in Colombia. Photo by Neil Palmer (CIAT)</a:t>
            </a:r>
          </a:p>
        </p:txBody>
      </p:sp>
      <p:pic>
        <p:nvPicPr>
          <p:cNvPr id="1034" name="Picture 10" descr="Image of six bean varieties at a gene b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370" y="3640975"/>
            <a:ext cx="4837630" cy="3217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00117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610932"/>
            <a:ext cx="8229600" cy="673100"/>
          </a:xfrm>
        </p:spPr>
        <p:txBody>
          <a:bodyPr/>
          <a:lstStyle/>
          <a:p>
            <a:r>
              <a:rPr lang="en-US" dirty="0"/>
              <a:t>Ex situ conservation</a:t>
            </a:r>
          </a:p>
        </p:txBody>
      </p:sp>
      <p:sp>
        <p:nvSpPr>
          <p:cNvPr id="3" name="Content Placeholder 2"/>
          <p:cNvSpPr>
            <a:spLocks noGrp="1"/>
          </p:cNvSpPr>
          <p:nvPr>
            <p:ph idx="1"/>
          </p:nvPr>
        </p:nvSpPr>
        <p:spPr>
          <a:xfrm>
            <a:off x="340822" y="1380947"/>
            <a:ext cx="8553796" cy="3011011"/>
          </a:xfrm>
        </p:spPr>
        <p:txBody>
          <a:bodyPr/>
          <a:lstStyle/>
          <a:p>
            <a:pPr marL="0" indent="0">
              <a:buNone/>
            </a:pPr>
            <a:r>
              <a:rPr lang="en-US" sz="2800" dirty="0"/>
              <a:t>Provides “insurance policy” and can play important role in recovery programs.</a:t>
            </a:r>
          </a:p>
          <a:p>
            <a:pPr marL="0" indent="0">
              <a:buNone/>
            </a:pPr>
            <a:endParaRPr lang="en-US" sz="2000" dirty="0"/>
          </a:p>
          <a:p>
            <a:pPr marL="0" indent="0">
              <a:buNone/>
            </a:pPr>
            <a:r>
              <a:rPr lang="en-US" sz="2800" dirty="0"/>
              <a:t>Example: </a:t>
            </a:r>
            <a:r>
              <a:rPr lang="en-US" sz="2800" dirty="0" err="1"/>
              <a:t>Przewalski’s</a:t>
            </a:r>
            <a:r>
              <a:rPr lang="en-US" sz="2800" dirty="0"/>
              <a:t> horse, native to the steppes of Asia, went extinct in the wild ~1966.</a:t>
            </a:r>
          </a:p>
          <a:p>
            <a:pPr marL="0" indent="0">
              <a:buNone/>
            </a:pPr>
            <a:endParaRPr lang="en-US" sz="2800" dirty="0"/>
          </a:p>
        </p:txBody>
      </p:sp>
      <p:sp>
        <p:nvSpPr>
          <p:cNvPr id="4" name="TextBox 3"/>
          <p:cNvSpPr txBox="1"/>
          <p:nvPr/>
        </p:nvSpPr>
        <p:spPr>
          <a:xfrm>
            <a:off x="340822" y="3969240"/>
            <a:ext cx="6492240" cy="2246769"/>
          </a:xfrm>
          <a:prstGeom prst="rect">
            <a:avLst/>
          </a:prstGeom>
          <a:noFill/>
        </p:spPr>
        <p:txBody>
          <a:bodyPr wrap="square" rtlCol="0">
            <a:spAutoFit/>
          </a:bodyPr>
          <a:lstStyle/>
          <a:p>
            <a:pPr marL="0" indent="0">
              <a:buNone/>
            </a:pPr>
            <a:r>
              <a:rPr lang="en-US" sz="2800" dirty="0">
                <a:latin typeface="+mn-lt"/>
              </a:rPr>
              <a:t>Captive breeding of 13 individuals in zoos allowed the population to rebound to &gt;1,500 individuals and successful reintroduction in Mongolia.   </a:t>
            </a:r>
          </a:p>
          <a:p>
            <a:endParaRPr lang="en-US" sz="2800" dirty="0"/>
          </a:p>
        </p:txBody>
      </p:sp>
      <p:pic>
        <p:nvPicPr>
          <p:cNvPr id="2050" name="Picture 2" descr="Image of a horse, Takhi Hust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204058"/>
            <a:ext cx="2743200" cy="365394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descr="Image of a horse on a rocky landscape">
            <a:extLst>
              <a:ext uri="{C183D7F6-B498-43B3-948B-1728B52AA6E4}">
                <adec:decorative xmlns:adec="http://schemas.microsoft.com/office/drawing/2017/decorative" val="0"/>
              </a:ext>
            </a:extLst>
          </p:cNvPr>
          <p:cNvSpPr txBox="1"/>
          <p:nvPr/>
        </p:nvSpPr>
        <p:spPr>
          <a:xfrm>
            <a:off x="502920" y="6152285"/>
            <a:ext cx="5472081" cy="707886"/>
          </a:xfrm>
          <a:prstGeom prst="rect">
            <a:avLst/>
          </a:prstGeom>
          <a:noFill/>
        </p:spPr>
        <p:txBody>
          <a:bodyPr wrap="square" rtlCol="0">
            <a:spAutoFit/>
          </a:bodyPr>
          <a:lstStyle/>
          <a:p>
            <a:r>
              <a:rPr lang="en-US" sz="2000" dirty="0">
                <a:latin typeface="+mn-lt"/>
              </a:rPr>
              <a:t>Photo of </a:t>
            </a:r>
            <a:r>
              <a:rPr lang="en-US" sz="2000" dirty="0" err="1">
                <a:latin typeface="+mn-lt"/>
              </a:rPr>
              <a:t>Przewalski’s</a:t>
            </a:r>
            <a:r>
              <a:rPr lang="en-US" sz="2000" dirty="0">
                <a:latin typeface="+mn-lt"/>
              </a:rPr>
              <a:t> horse at </a:t>
            </a:r>
            <a:r>
              <a:rPr lang="en-US" sz="2000" dirty="0" err="1">
                <a:latin typeface="+mn-lt"/>
              </a:rPr>
              <a:t>Hustai</a:t>
            </a:r>
            <a:r>
              <a:rPr lang="en-US" sz="2000" dirty="0">
                <a:latin typeface="+mn-lt"/>
              </a:rPr>
              <a:t> National Park, Mongolia by </a:t>
            </a:r>
            <a:r>
              <a:rPr lang="en-US" sz="2000" dirty="0" err="1">
                <a:latin typeface="+mn-lt"/>
              </a:rPr>
              <a:t>Chinneeb</a:t>
            </a:r>
            <a:r>
              <a:rPr lang="en-US" sz="2000" dirty="0">
                <a:latin typeface="+mn-lt"/>
              </a:rPr>
              <a:t>. </a:t>
            </a:r>
          </a:p>
        </p:txBody>
      </p:sp>
    </p:spTree>
    <p:extLst>
      <p:ext uri="{BB962C8B-B14F-4D97-AF65-F5344CB8AC3E}">
        <p14:creationId xmlns:p14="http://schemas.microsoft.com/office/powerpoint/2010/main" val="3565315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situ conservation</a:t>
            </a:r>
          </a:p>
        </p:txBody>
      </p:sp>
      <p:sp>
        <p:nvSpPr>
          <p:cNvPr id="4" name="Content Placeholder 2"/>
          <p:cNvSpPr txBox="1">
            <a:spLocks/>
          </p:cNvSpPr>
          <p:nvPr/>
        </p:nvSpPr>
        <p:spPr bwMode="auto">
          <a:xfrm>
            <a:off x="0" y="1620249"/>
            <a:ext cx="8944495" cy="27522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buFont typeface="Arial" panose="020B0604020202020204" pitchFamily="34" charset="0"/>
              <a:buChar char="•"/>
            </a:pPr>
            <a:r>
              <a:rPr lang="en-US" dirty="0"/>
              <a:t>Nature reserves</a:t>
            </a:r>
          </a:p>
          <a:p>
            <a:pPr lvl="1">
              <a:buFont typeface="Arial" panose="020B0604020202020204" pitchFamily="34" charset="0"/>
              <a:buChar char="•"/>
            </a:pPr>
            <a:r>
              <a:rPr lang="en-US" dirty="0"/>
              <a:t>National parks</a:t>
            </a:r>
          </a:p>
          <a:p>
            <a:pPr lvl="1">
              <a:buFont typeface="Arial" panose="020B0604020202020204" pitchFamily="34" charset="0"/>
              <a:buChar char="•"/>
            </a:pPr>
            <a:r>
              <a:rPr lang="en-US" dirty="0"/>
              <a:t>Wildlife refuges</a:t>
            </a:r>
          </a:p>
          <a:p>
            <a:pPr lvl="1">
              <a:buFont typeface="Arial" panose="020B0604020202020204" pitchFamily="34" charset="0"/>
              <a:buChar char="•"/>
            </a:pPr>
            <a:r>
              <a:rPr lang="en-US" dirty="0"/>
              <a:t>Habitat management</a:t>
            </a:r>
          </a:p>
          <a:p>
            <a:pPr lvl="1">
              <a:buFont typeface="Arial" panose="020B0604020202020204" pitchFamily="34" charset="0"/>
              <a:buChar char="•"/>
            </a:pPr>
            <a:r>
              <a:rPr lang="en-US" dirty="0"/>
              <a:t>Habitat restoration</a:t>
            </a:r>
          </a:p>
          <a:p>
            <a:pPr lvl="1">
              <a:buFont typeface="Arial" panose="020B0604020202020204" pitchFamily="34" charset="0"/>
              <a:buChar char="•"/>
            </a:pPr>
            <a:endParaRPr lang="en-US" dirty="0"/>
          </a:p>
          <a:p>
            <a:pPr marL="457200" lvl="1" indent="0">
              <a:buNone/>
            </a:pPr>
            <a:endParaRPr lang="en-US" dirty="0"/>
          </a:p>
          <a:p>
            <a:pPr lvl="1">
              <a:buFont typeface="Arial" panose="020B0604020202020204" pitchFamily="34" charset="0"/>
              <a:buChar char="•"/>
            </a:pPr>
            <a:endParaRPr lang="en-US" dirty="0"/>
          </a:p>
          <a:p>
            <a:pPr marL="457200" lvl="1" indent="0">
              <a:buNone/>
            </a:pPr>
            <a:endParaRPr lang="en-US" dirty="0"/>
          </a:p>
          <a:p>
            <a:pPr marL="457200" lvl="1" indent="0">
              <a:buFont typeface="Arial" charset="0"/>
              <a:buNone/>
            </a:pPr>
            <a:endParaRPr lang="en-US" dirty="0"/>
          </a:p>
        </p:txBody>
      </p:sp>
      <p:pic>
        <p:nvPicPr>
          <p:cNvPr id="3074" name="Picture 2" descr="Image of Bison in a grassy field at Fort Niobrara National Wildlife Refu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633" y="3281383"/>
            <a:ext cx="4766367" cy="35747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57200" y="5087086"/>
            <a:ext cx="3981796" cy="1631216"/>
          </a:xfrm>
          <a:prstGeom prst="rect">
            <a:avLst/>
          </a:prstGeom>
          <a:noFill/>
        </p:spPr>
        <p:txBody>
          <a:bodyPr wrap="square" rtlCol="0">
            <a:spAutoFit/>
          </a:bodyPr>
          <a:lstStyle/>
          <a:p>
            <a:r>
              <a:rPr lang="en-US" sz="2000" dirty="0">
                <a:latin typeface="+mn-lt"/>
              </a:rPr>
              <a:t>Bison at Fort Niobrara National Wildlife Refuge, Nebraska, USA.</a:t>
            </a:r>
          </a:p>
          <a:p>
            <a:endParaRPr lang="en-US" sz="2000" dirty="0">
              <a:latin typeface="+mn-lt"/>
            </a:endParaRPr>
          </a:p>
          <a:p>
            <a:r>
              <a:rPr lang="en-US" sz="2000" dirty="0">
                <a:latin typeface="+mn-lt"/>
              </a:rPr>
              <a:t>Photo by Ben Edwards, U.S. Fish and Wildlife Service Headquarters</a:t>
            </a:r>
          </a:p>
        </p:txBody>
      </p:sp>
    </p:spTree>
    <p:extLst>
      <p:ext uri="{BB962C8B-B14F-4D97-AF65-F5344CB8AC3E}">
        <p14:creationId xmlns:p14="http://schemas.microsoft.com/office/powerpoint/2010/main" val="1433356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6815"/>
            <a:ext cx="8229600" cy="673100"/>
          </a:xfrm>
        </p:spPr>
        <p:txBody>
          <a:bodyPr/>
          <a:lstStyle/>
          <a:p>
            <a:r>
              <a:rPr lang="en-US" dirty="0"/>
              <a:t>Setting Priorities for </a:t>
            </a:r>
            <a:br>
              <a:rPr lang="en-US" dirty="0"/>
            </a:br>
            <a:r>
              <a:rPr lang="en-US" dirty="0"/>
              <a:t>Biodiversity Conservation </a:t>
            </a:r>
          </a:p>
        </p:txBody>
      </p:sp>
      <p:sp>
        <p:nvSpPr>
          <p:cNvPr id="3" name="Content Placeholder 2"/>
          <p:cNvSpPr>
            <a:spLocks noGrp="1"/>
          </p:cNvSpPr>
          <p:nvPr>
            <p:ph idx="1"/>
          </p:nvPr>
        </p:nvSpPr>
        <p:spPr>
          <a:xfrm>
            <a:off x="340822" y="2129692"/>
            <a:ext cx="8487294" cy="4416624"/>
          </a:xfrm>
        </p:spPr>
        <p:txBody>
          <a:bodyPr/>
          <a:lstStyle/>
          <a:p>
            <a:pPr marL="0" indent="0">
              <a:buNone/>
            </a:pPr>
            <a:r>
              <a:rPr lang="en-US" dirty="0"/>
              <a:t>It is impossible to actively conserve all species because of limited time and money. </a:t>
            </a:r>
          </a:p>
          <a:p>
            <a:pPr marL="0" indent="0">
              <a:buNone/>
            </a:pPr>
            <a:endParaRPr lang="en-US" sz="1400" dirty="0"/>
          </a:p>
          <a:p>
            <a:pPr marL="0" indent="0">
              <a:buNone/>
            </a:pPr>
            <a:r>
              <a:rPr lang="en-US" dirty="0"/>
              <a:t>As a result, humans must make decisions about how to target conservation efforts so limited resources can have the greatest impact.</a:t>
            </a:r>
          </a:p>
          <a:p>
            <a:pPr marL="0" indent="0">
              <a:buNone/>
            </a:pPr>
            <a:endParaRPr lang="en-US" dirty="0"/>
          </a:p>
          <a:p>
            <a:pPr marL="0" indent="0">
              <a:buNone/>
            </a:pPr>
            <a:r>
              <a:rPr lang="en-US" dirty="0"/>
              <a:t>So, how do we decide?</a:t>
            </a:r>
          </a:p>
        </p:txBody>
      </p:sp>
    </p:spTree>
    <p:extLst>
      <p:ext uri="{BB962C8B-B14F-4D97-AF65-F5344CB8AC3E}">
        <p14:creationId xmlns:p14="http://schemas.microsoft.com/office/powerpoint/2010/main" val="221638413"/>
      </p:ext>
    </p:extLst>
  </p:cSld>
  <p:clrMapOvr>
    <a:masterClrMapping/>
  </p:clrMapOvr>
</p:sld>
</file>

<file path=ppt/theme/theme1.xml><?xml version="1.0" encoding="utf-8"?>
<a:theme xmlns:a="http://schemas.openxmlformats.org/drawingml/2006/main" name="InTeGr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9090</TotalTime>
  <Words>1621</Words>
  <Application>Microsoft Office PowerPoint</Application>
  <PresentationFormat>On-screen Show (4:3)</PresentationFormat>
  <Paragraphs>125</Paragraphs>
  <Slides>16</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InTeGrate</vt:lpstr>
      <vt:lpstr>Biodiversity Conservation</vt:lpstr>
      <vt:lpstr>In this activity, you will explore the current “Sixth Extinction” and biodiversity conservation.</vt:lpstr>
      <vt:lpstr>What is Biodiversity Conservation?</vt:lpstr>
      <vt:lpstr>Why Should We Conserve Biodiversity?</vt:lpstr>
      <vt:lpstr>How: Ex Situ or In Situ Conservation?</vt:lpstr>
      <vt:lpstr>Ex situ conservation</vt:lpstr>
      <vt:lpstr>Ex situ conservation</vt:lpstr>
      <vt:lpstr>In situ conservation</vt:lpstr>
      <vt:lpstr>Setting Priorities for  Biodiversity Conservation </vt:lpstr>
      <vt:lpstr>Setting Priorities</vt:lpstr>
      <vt:lpstr>Setting Priorities</vt:lpstr>
      <vt:lpstr>Setting Priorities</vt:lpstr>
      <vt:lpstr>Evaluating Criteria</vt:lpstr>
      <vt:lpstr>Evaluating Criteria</vt:lpstr>
      <vt:lpstr>Applying Criteria</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Conserving Biodiversity Class Presentation - InTeGRATE-ing Geoscience Learning in Undergraduate Education</dc:title>
  <dc:creator>Carleton User</dc:creator>
  <cp:lastModifiedBy>Kerry Vachta</cp:lastModifiedBy>
  <cp:revision>273</cp:revision>
  <dcterms:created xsi:type="dcterms:W3CDTF">2013-04-25T14:27:47Z</dcterms:created>
  <dcterms:modified xsi:type="dcterms:W3CDTF">2026-06-17T19:20:32Z</dcterms:modified>
</cp:coreProperties>
</file>