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2" d="100"/>
          <a:sy n="162" d="100"/>
        </p:scale>
        <p:origin x="-120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76591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overview of the InTeGrate project and our materials development team from 3 different institutions.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team followed the InTeGrate module development process; in this talk we will highlight key components of the process that were significant to our experience and that informed the final version of the module.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This might be the last slide, but 12 &amp; 13 can be shown if there is time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#s of students, #s of faculty, #s of courses (STARS)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81% say at least 75% of majors interact with professionals in field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242" y="6139342"/>
            <a:ext cx="723669" cy="72366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/>
          <p:nvPr/>
        </p:nvSpPr>
        <p:spPr>
          <a:xfrm>
            <a:off x="981811" y="6294867"/>
            <a:ext cx="762564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work is supported by a National Science Foundation (NSF) collaboration between the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Directorates for Education and Human Resources (EHR) and Geosciences (GEO) under grant DUE - 1125331</a:t>
            </a:r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 r="59155"/>
          <a:stretch/>
        </p:blipFill>
        <p:spPr>
          <a:xfrm>
            <a:off x="0" y="-1019"/>
            <a:ext cx="9144000" cy="1596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743935"/>
            <a:ext cx="8229600" cy="67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 rot="5400000">
            <a:off x="2363687" y="47271"/>
            <a:ext cx="4416624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743935"/>
            <a:ext cx="8229600" cy="67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953759"/>
            <a:ext cx="8229600" cy="4416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743935"/>
            <a:ext cx="8229600" cy="67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743935"/>
            <a:ext cx="8229600" cy="67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2273300"/>
            <a:ext cx="4038599" cy="3852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648200" y="2273300"/>
            <a:ext cx="4038599" cy="3852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743935"/>
            <a:ext cx="8229600" cy="67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707021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346783"/>
            <a:ext cx="4040187" cy="3779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710727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346783"/>
            <a:ext cx="4041774" cy="3779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1413041"/>
            <a:ext cx="3008313" cy="8328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575050" y="1435100"/>
            <a:ext cx="5111750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2245894"/>
            <a:ext cx="3008313" cy="38802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pic" idx="2"/>
          </p:nvPr>
        </p:nvSpPr>
        <p:spPr>
          <a:xfrm>
            <a:off x="1792288" y="1269999"/>
            <a:ext cx="5486399" cy="345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743935"/>
            <a:ext cx="8229600" cy="67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953759"/>
            <a:ext cx="8229600" cy="4416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388" y="-7826"/>
            <a:ext cx="9144000" cy="59237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cu.org/sites/default/files/files/LEAP/LEAPChallengeBrochure.pdf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aacu.org/press/press-releases/employers-more-interested-critical-thinking-and-problem-solving-college-majo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228600" y="2133600"/>
            <a:ext cx="8672286" cy="1470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115486"/>
                </a:solidFill>
                <a:latin typeface="Calibri"/>
                <a:ea typeface="Calibri"/>
                <a:cs typeface="Calibri"/>
                <a:sym typeface="Calibri"/>
              </a:rPr>
              <a:t>InTeGrating Grand Challenges into Your Course  &amp; Supporting Strategic Growth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0" y="3886200"/>
            <a:ext cx="8902095" cy="7704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Sarah Fortner, Amber Burgett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8271" y="5353269"/>
            <a:ext cx="2286000" cy="68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743935"/>
            <a:ext cx="8229600" cy="673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Wittenberg’s Capacity for Growth: Strength in Engaged </a:t>
            </a:r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</a:t>
            </a:r>
            <a:r>
              <a:rPr lang="en-US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(Engaged Learning Audit)</a:t>
            </a:r>
            <a:endParaRPr lang="en-US"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68750" y="1783800"/>
            <a:ext cx="4327199" cy="4342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133350" rtl="0">
              <a:spcBef>
                <a:spcPts val="64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1600" b="1" dirty="0"/>
              <a:t>Current Projects on Public Health/Sustainability</a:t>
            </a:r>
            <a:r>
              <a:rPr lang="en-US" sz="1600" dirty="0"/>
              <a:t>:</a:t>
            </a:r>
          </a:p>
          <a:p>
            <a:pPr marL="457200" lvl="0" indent="-342900" rtl="0">
              <a:spcBef>
                <a:spcPts val="640"/>
              </a:spcBef>
              <a:buSzPct val="100000"/>
            </a:pPr>
            <a:r>
              <a:rPr lang="en-US" sz="1600" dirty="0"/>
              <a:t>Economics- “Early Plagues and Public Health Care Initiatives”</a:t>
            </a:r>
          </a:p>
          <a:p>
            <a:pPr marL="457200" lvl="0" indent="-342900" rtl="0">
              <a:spcBef>
                <a:spcPts val="640"/>
              </a:spcBef>
              <a:buSzPct val="100000"/>
            </a:pPr>
            <a:r>
              <a:rPr lang="en-US" sz="1600" dirty="0"/>
              <a:t>Communication- “</a:t>
            </a:r>
            <a:r>
              <a:rPr lang="en-US" sz="1600" dirty="0">
                <a:solidFill>
                  <a:srgbClr val="000000"/>
                </a:solidFill>
              </a:rPr>
              <a:t>Sustainability Loan Fund Grant for lighting in campus buildings”</a:t>
            </a:r>
          </a:p>
          <a:p>
            <a:pPr marL="457200" lvl="0" indent="-342900" rtl="0">
              <a:spcBef>
                <a:spcPts val="640"/>
              </a:spcBef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</a:rPr>
              <a:t>Languages- “researching indigenous medicine”</a:t>
            </a:r>
          </a:p>
          <a:p>
            <a:pPr marL="457200" lvl="0" indent="-342900" rtl="0">
              <a:spcBef>
                <a:spcPts val="640"/>
              </a:spcBef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</a:rPr>
              <a:t>Psychology- “Hagen Center’s Mental Health First Aide for Youth Training”</a:t>
            </a:r>
          </a:p>
          <a:p>
            <a:pPr marL="457200" lvl="0" indent="-342900" rtl="0">
              <a:spcBef>
                <a:spcPts val="640"/>
              </a:spcBef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</a:rPr>
              <a:t>Exercise Science- “Wittenberg Employee Wellness program”</a:t>
            </a:r>
          </a:p>
          <a:p>
            <a:pPr marL="457200" lvl="0" indent="-342900">
              <a:spcBef>
                <a:spcPts val="640"/>
              </a:spcBef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</a:rPr>
              <a:t>Environmental Science-”Soil lead evaluation &amp; collaboration” with Clark County Combined Health, SPN, HUD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2"/>
          </p:nvPr>
        </p:nvSpPr>
        <p:spPr>
          <a:xfrm>
            <a:off x="4468200" y="1783700"/>
            <a:ext cx="4414800" cy="4342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b="1" dirty="0"/>
              <a:t>Current Projects with Stakeholders</a:t>
            </a:r>
            <a:r>
              <a:rPr lang="en-US" sz="1600" b="1" dirty="0" smtClean="0"/>
              <a:t>:</a:t>
            </a:r>
          </a:p>
          <a:p>
            <a:pPr lvl="0" rtl="0">
              <a:spcBef>
                <a:spcPts val="0"/>
              </a:spcBef>
              <a:buNone/>
            </a:pPr>
            <a:endParaRPr lang="en-US" sz="1600" dirty="0"/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600" dirty="0"/>
              <a:t>Economics- “Springfield housing price projects”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600" dirty="0"/>
              <a:t>Communication- “Work with Hagen Center...service learning”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600" dirty="0"/>
              <a:t>History- “</a:t>
            </a:r>
            <a:r>
              <a:rPr lang="en-US" sz="1600" dirty="0" err="1"/>
              <a:t>Wescott</a:t>
            </a:r>
            <a:r>
              <a:rPr lang="en-US" sz="1600" dirty="0"/>
              <a:t> House, Heritage Center”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600" dirty="0"/>
              <a:t>Political Science- </a:t>
            </a:r>
            <a:r>
              <a:rPr lang="en-US" sz="1600" dirty="0">
                <a:solidFill>
                  <a:srgbClr val="000000"/>
                </a:solidFill>
              </a:rPr>
              <a:t>“Springfield City School District”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</a:rPr>
              <a:t>Art- “Clark County Juvenile Detention Center”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</a:rPr>
              <a:t>HFS- “YMCA, NTPRD, and the Chiller”</a:t>
            </a:r>
          </a:p>
          <a:p>
            <a:pPr marL="457200" lvl="0" indent="-3429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</a:rPr>
              <a:t>Women’s Studies- “On-the-Rise Farms, </a:t>
            </a:r>
            <a:r>
              <a:rPr lang="en-US" sz="1600" dirty="0" err="1">
                <a:solidFill>
                  <a:srgbClr val="000000"/>
                </a:solidFill>
              </a:rPr>
              <a:t>Oesterlen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Restavek</a:t>
            </a:r>
            <a:r>
              <a:rPr lang="en-US" sz="1600" dirty="0">
                <a:solidFill>
                  <a:srgbClr val="000000"/>
                </a:solidFill>
              </a:rPr>
              <a:t> Foundation”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86000" y="956985"/>
            <a:ext cx="8229600" cy="673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dirty="0"/>
              <a:t>Upcoming Workshop: Sat Feb. 20th</a:t>
            </a:r>
          </a:p>
          <a:p>
            <a:pPr lvl="0">
              <a:spcBef>
                <a:spcPts val="0"/>
              </a:spcBef>
              <a:buNone/>
            </a:pPr>
            <a:r>
              <a:rPr lang="en-US" sz="3600" dirty="0"/>
              <a:t>9:00-1:00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403425" y="1799850"/>
            <a:ext cx="7745399" cy="38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 dirty="0"/>
              <a:t>Build course-based projects that address grand challenges in sustainability/public health (</a:t>
            </a:r>
            <a:r>
              <a:rPr lang="en-US" sz="1800" b="1" dirty="0"/>
              <a:t>6 contact hour</a:t>
            </a:r>
            <a:r>
              <a:rPr lang="en-US" sz="1800" dirty="0"/>
              <a:t>)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 dirty="0"/>
              <a:t>Collaborate with stakeholders 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 dirty="0"/>
              <a:t>Community Development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 dirty="0" err="1"/>
              <a:t>Stormwater</a:t>
            </a:r>
            <a:endParaRPr lang="en-US" sz="1800" dirty="0"/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 dirty="0"/>
              <a:t>Agribusiness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 dirty="0"/>
              <a:t>Risk Management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 dirty="0"/>
              <a:t>Health Department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 dirty="0"/>
              <a:t>Local Food Movement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 dirty="0"/>
              <a:t>Parks &amp; Recreation</a:t>
            </a:r>
          </a:p>
          <a:p>
            <a:pPr marL="457200" lvl="0" indent="0"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325" y="2354348"/>
            <a:ext cx="2472273" cy="184695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3325" y="4618850"/>
            <a:ext cx="2632898" cy="1966948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86000" y="956975"/>
            <a:ext cx="2938499" cy="6731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rgbClr val="000000"/>
                </a:solidFill>
              </a:rPr>
              <a:t>Approach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517575" y="1685800"/>
            <a:ext cx="8198100" cy="38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 b="1">
                <a:solidFill>
                  <a:schemeClr val="dk1"/>
                </a:solidFill>
              </a:rPr>
              <a:t>Collective Discussions</a:t>
            </a:r>
            <a:r>
              <a:rPr lang="en-US" sz="1800">
                <a:solidFill>
                  <a:schemeClr val="dk1"/>
                </a:solidFill>
              </a:rPr>
              <a:t> with Stakeholders on Key Local Issues &amp; Opportunities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Build class projects using backward design using </a:t>
            </a:r>
            <a:r>
              <a:rPr lang="en-US" sz="1800" b="1"/>
              <a:t>InTeGrate + VALUE Rubric for Inquiry &amp; Analysis  </a:t>
            </a:r>
            <a:r>
              <a:rPr lang="en-US" sz="1800" i="1"/>
              <a:t>(Interdisciplinary, authentic community-based research)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800"/>
              <a:t>Collect data that will inform the Hagen Center, &amp; a national audience interested in service learning &amp; student success (</a:t>
            </a:r>
            <a:r>
              <a:rPr lang="en-US" sz="1800" b="1"/>
              <a:t>literature gap: </a:t>
            </a:r>
            <a:r>
              <a:rPr lang="en-US" sz="1800"/>
              <a:t>program-wide collaborative efforts)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800" b="1"/>
              <a:t>Share products/case</a:t>
            </a:r>
            <a:r>
              <a:rPr lang="en-US" sz="1800"/>
              <a:t> studies of our students in action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800"/>
              <a:t>Support the development of </a:t>
            </a:r>
            <a:r>
              <a:rPr lang="en-US" sz="1800" b="1"/>
              <a:t>signature work: (LEAP Challenge)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http://www.aacu.org/sites/default/files/files/LEAP/LEAPChallengeBrochure.pdf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87" name="Shape 187"/>
          <p:cNvSpPr/>
          <p:nvPr/>
        </p:nvSpPr>
        <p:spPr>
          <a:xfrm>
            <a:off x="5618550" y="-53125"/>
            <a:ext cx="3411900" cy="1378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9050" y="0"/>
            <a:ext cx="3150890" cy="132537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2968000" y="579550"/>
            <a:ext cx="5057999" cy="59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540737" y="640860"/>
            <a:ext cx="8229600" cy="673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/>
              <a:t>Why should you participate?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556500" y="1264300"/>
            <a:ext cx="8198100" cy="38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You have interest in building capacity for new programs/curricular connections at Wittenberg in Sustainability &amp; Public Health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You are interested in rigorous approaches to service learning aligned with the Liberal Arts Community (AAC&amp;U)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800"/>
              <a:t>You would like to explore the intersection between your class &amp; stakeholder interests; identifying areas of collective momentum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800"/>
              <a:t>You are interested in assisting a National Sustainability effort &amp; being part of data that moves curriculum forward &amp; improves visibility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6525" y="4597250"/>
            <a:ext cx="3187550" cy="2133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743935"/>
            <a:ext cx="8229600" cy="673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Regional Context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313250" y="1550684"/>
            <a:ext cx="8229600" cy="441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Agribusiness employs 1 out of 7 jobs Ohioans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8 out of 10  Ohio employers (hubs) in the health sector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Municipal decision making centers  on infrastructure.  Safe water, green designs to improve stream quality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River corridors, lakes are a major source of revenue 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Economic activities across sectors are disrupted by climate change  (increased flood frequency/drought)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Local 2Y &amp; high schools are building capacity in health &amp; applied environmental sectors (Pathway Options)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175" y="4509825"/>
            <a:ext cx="2545524" cy="19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5602325" y="6489175"/>
            <a:ext cx="5057999" cy="59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i="1"/>
              <a:t>Global Impact STEM Academy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232600" y="969109"/>
            <a:ext cx="8229600" cy="441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b="1"/>
              <a:t>A National Survey of Business and Nonprofit Leaders: Key Findings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 b="1"/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1800"/>
              <a:t>Nearly all employers surveyed </a:t>
            </a:r>
            <a:r>
              <a:rPr lang="en-US" sz="1800" b="1"/>
              <a:t>(93 percent</a:t>
            </a:r>
            <a:r>
              <a:rPr lang="en-US" sz="1800"/>
              <a:t>) say that “a demonstrated capacity to </a:t>
            </a:r>
            <a:r>
              <a:rPr lang="en-US" sz="1800" b="1"/>
              <a:t>think critically, communicate clearly, and solve complex problems </a:t>
            </a:r>
            <a:r>
              <a:rPr lang="en-US" sz="1800"/>
              <a:t>is </a:t>
            </a:r>
            <a:r>
              <a:rPr lang="en-US" sz="1800" b="1" u="sng"/>
              <a:t>more important</a:t>
            </a:r>
            <a:r>
              <a:rPr lang="en-US" sz="1800" b="1"/>
              <a:t> than [a candidate’s] undergraduate major.</a:t>
            </a:r>
            <a:r>
              <a:rPr lang="en-US" sz="1800"/>
              <a:t>”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1800" b="1"/>
              <a:t>More than 75 percent </a:t>
            </a:r>
            <a:r>
              <a:rPr lang="en-US" sz="1800"/>
              <a:t>of those surveyed say they want more emphasis on five key areas including: </a:t>
            </a:r>
            <a:r>
              <a:rPr lang="en-US" sz="1800" b="1"/>
              <a:t>critical thinking, complex problem solving, written and oral communication, and applied knowledge in real-world settings</a:t>
            </a:r>
            <a:r>
              <a:rPr lang="en-US" sz="1800"/>
              <a:t>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1800" b="1"/>
              <a:t>80 percent of employers</a:t>
            </a:r>
            <a:r>
              <a:rPr lang="en-US" sz="1800"/>
              <a:t> agree that, regardless of their major, </a:t>
            </a:r>
            <a:r>
              <a:rPr lang="en-US" sz="1800" b="1"/>
              <a:t>every college student should acquire broad knowledge in the liberal arts and sciences</a:t>
            </a:r>
            <a:r>
              <a:rPr lang="en-US" sz="1800"/>
              <a:t>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Opportunity: Projects that address grand challenges from multiple perspectives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https://www.aacu.org/press/press-releases/employers-more-interested-critical-thinking-and-problem-solving-college-major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914400"/>
            <a:ext cx="4284600" cy="5712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Shape 94"/>
          <p:cNvGrpSpPr/>
          <p:nvPr/>
        </p:nvGrpSpPr>
        <p:grpSpPr>
          <a:xfrm>
            <a:off x="557885" y="3286580"/>
            <a:ext cx="3420431" cy="3195785"/>
            <a:chOff x="0" y="244203"/>
            <a:chExt cx="2855117" cy="2694818"/>
          </a:xfrm>
        </p:grpSpPr>
        <p:sp>
          <p:nvSpPr>
            <p:cNvPr id="95" name="Shape 95"/>
            <p:cNvSpPr/>
            <p:nvPr/>
          </p:nvSpPr>
          <p:spPr>
            <a:xfrm>
              <a:off x="598358" y="244203"/>
              <a:ext cx="1658399" cy="1658399"/>
            </a:xfrm>
            <a:prstGeom prst="ellipse">
              <a:avLst/>
            </a:prstGeom>
            <a:solidFill>
              <a:schemeClr val="accent1">
                <a:alpha val="498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 txBox="1"/>
            <p:nvPr/>
          </p:nvSpPr>
          <p:spPr>
            <a:xfrm>
              <a:off x="819461" y="534400"/>
              <a:ext cx="1216200" cy="746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Mission</a:t>
              </a:r>
            </a:p>
          </p:txBody>
        </p:sp>
        <p:sp>
          <p:nvSpPr>
            <p:cNvPr id="97" name="Shape 97"/>
            <p:cNvSpPr/>
            <p:nvPr/>
          </p:nvSpPr>
          <p:spPr>
            <a:xfrm>
              <a:off x="1196717" y="1280621"/>
              <a:ext cx="1658399" cy="1658399"/>
            </a:xfrm>
            <a:prstGeom prst="ellipse">
              <a:avLst/>
            </a:prstGeom>
            <a:solidFill>
              <a:schemeClr val="accent1">
                <a:alpha val="498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 txBox="1"/>
            <p:nvPr/>
          </p:nvSpPr>
          <p:spPr>
            <a:xfrm>
              <a:off x="1703872" y="1709008"/>
              <a:ext cx="995099" cy="9119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Critical Thinking</a:t>
              </a:r>
            </a:p>
          </p:txBody>
        </p:sp>
        <p:sp>
          <p:nvSpPr>
            <p:cNvPr id="99" name="Shape 99"/>
            <p:cNvSpPr/>
            <p:nvPr/>
          </p:nvSpPr>
          <p:spPr>
            <a:xfrm>
              <a:off x="0" y="1280621"/>
              <a:ext cx="1658399" cy="1658399"/>
            </a:xfrm>
            <a:prstGeom prst="ellipse">
              <a:avLst/>
            </a:prstGeom>
            <a:solidFill>
              <a:schemeClr val="accent1">
                <a:alpha val="498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 txBox="1"/>
            <p:nvPr/>
          </p:nvSpPr>
          <p:spPr>
            <a:xfrm>
              <a:off x="156153" y="1709008"/>
              <a:ext cx="995099" cy="9119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Societal Relevance</a:t>
              </a:r>
            </a:p>
          </p:txBody>
        </p:sp>
      </p:grpSp>
      <p:sp>
        <p:nvSpPr>
          <p:cNvPr id="101" name="Shape 101"/>
          <p:cNvSpPr txBox="1"/>
          <p:nvPr/>
        </p:nvSpPr>
        <p:spPr>
          <a:xfrm>
            <a:off x="457200" y="609600"/>
            <a:ext cx="3853500" cy="313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grand challenges humanity faces into the future? 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skills &amp; habits needed to face these challenges?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Opportunity: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the needs of our students &amp; the communities they serve to grow strategically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l="7777" r="16000" b="18048"/>
          <a:stretch/>
        </p:blipFill>
        <p:spPr>
          <a:xfrm>
            <a:off x="4813300" y="993775"/>
            <a:ext cx="3797299" cy="306704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203200" y="2016125"/>
            <a:ext cx="4610100" cy="40878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these challenges will require a savvy public, a new kind of workforce, and a broader understanding of the </a:t>
            </a:r>
            <a:r>
              <a:rPr lang="en-US" sz="2000"/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arth by all who engage these issues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Approach: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Integrate learning about Earth with an understanding of the issues we face,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 capacity for teaching higher order, interdisciplinary problem solving skills,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up new venues for learning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9600" y="3160713"/>
            <a:ext cx="3454399" cy="300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4813300" y="4438650"/>
            <a:ext cx="547687" cy="223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USGS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5710237" y="6642100"/>
            <a:ext cx="3433761" cy="138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Barefoot Photographers of Tilonia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304800" y="1081930"/>
            <a:ext cx="4114800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Interdisciplinary Teaching for a Sustainable Future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Shape 117"/>
          <p:cNvGrpSpPr/>
          <p:nvPr/>
        </p:nvGrpSpPr>
        <p:grpSpPr>
          <a:xfrm>
            <a:off x="458205" y="2199998"/>
            <a:ext cx="8227590" cy="4276997"/>
            <a:chOff x="1005" y="0"/>
            <a:chExt cx="8227590" cy="4276997"/>
          </a:xfrm>
        </p:grpSpPr>
        <p:sp>
          <p:nvSpPr>
            <p:cNvPr id="118" name="Shape 118"/>
            <p:cNvSpPr/>
            <p:nvPr/>
          </p:nvSpPr>
          <p:spPr>
            <a:xfrm rot="-5400000">
              <a:off x="-831524" y="832531"/>
              <a:ext cx="4276997" cy="2611933"/>
            </a:xfrm>
            <a:prstGeom prst="flowChartManualOperation">
              <a:avLst/>
            </a:prstGeom>
            <a:gradFill>
              <a:gsLst>
                <a:gs pos="0">
                  <a:srgbClr val="A27B47"/>
                </a:gs>
                <a:gs pos="34000">
                  <a:srgbClr val="9F7A4B"/>
                </a:gs>
                <a:gs pos="70000">
                  <a:srgbClr val="B18A54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19" name="Shape 119"/>
            <p:cNvSpPr txBox="1"/>
            <p:nvPr/>
          </p:nvSpPr>
          <p:spPr>
            <a:xfrm>
              <a:off x="1005" y="855398"/>
              <a:ext cx="2611931" cy="2566199"/>
            </a:xfrm>
            <a:prstGeom prst="rect">
              <a:avLst/>
            </a:prstGeom>
            <a:noFill/>
            <a:ln>
              <a:noFill/>
            </a:ln>
          </p:spPr>
          <p:txBody>
            <a:bodyPr lIns="165100" tIns="0" rIns="1651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collaboration between faculty &amp; experts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supports shared vision &amp; innovation</a:t>
              </a:r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1976301" y="832531"/>
              <a:ext cx="4276997" cy="2611933"/>
            </a:xfrm>
            <a:prstGeom prst="flowChartManualOperation">
              <a:avLst/>
            </a:prstGeom>
            <a:gradFill>
              <a:gsLst>
                <a:gs pos="0">
                  <a:srgbClr val="654F43"/>
                </a:gs>
                <a:gs pos="34000">
                  <a:srgbClr val="644F44"/>
                </a:gs>
                <a:gs pos="70000">
                  <a:srgbClr val="71594B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21" name="Shape 121"/>
            <p:cNvSpPr txBox="1"/>
            <p:nvPr/>
          </p:nvSpPr>
          <p:spPr>
            <a:xfrm>
              <a:off x="2808833" y="855398"/>
              <a:ext cx="2611931" cy="2566199"/>
            </a:xfrm>
            <a:prstGeom prst="rect">
              <a:avLst/>
            </a:prstGeom>
            <a:noFill/>
            <a:ln>
              <a:noFill/>
            </a:ln>
          </p:spPr>
          <p:txBody>
            <a:bodyPr lIns="165100" tIns="0" rIns="1651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learning goals aligned with assessments</a:t>
              </a:r>
              <a:r>
                <a:rPr lang="en-US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 </a:t>
              </a:r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4784130" y="832531"/>
              <a:ext cx="4276997" cy="2611933"/>
            </a:xfrm>
            <a:prstGeom prst="flowChartManualOperation">
              <a:avLst/>
            </a:prstGeom>
            <a:gradFill>
              <a:gsLst>
                <a:gs pos="0">
                  <a:srgbClr val="384B60"/>
                </a:gs>
                <a:gs pos="34000">
                  <a:srgbClr val="394B5F"/>
                </a:gs>
                <a:gs pos="70000">
                  <a:srgbClr val="41546B"/>
                </a:gs>
                <a:gs pos="100000">
                  <a:srgbClr val="4B5A6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23" name="Shape 123"/>
            <p:cNvSpPr txBox="1"/>
            <p:nvPr/>
          </p:nvSpPr>
          <p:spPr>
            <a:xfrm>
              <a:off x="5547462" y="855398"/>
              <a:ext cx="2611799" cy="2566200"/>
            </a:xfrm>
            <a:prstGeom prst="rect">
              <a:avLst/>
            </a:prstGeom>
            <a:noFill/>
            <a:ln>
              <a:noFill/>
            </a:ln>
          </p:spPr>
          <p:txBody>
            <a:bodyPr lIns="165100" tIns="0" rIns="1651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builds habits central to addressing challenges: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interdisciplinary, authentic data, systems thinking, </a:t>
              </a:r>
              <a:r>
                <a:rPr lang="en-US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scaffolding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 </a:t>
              </a:r>
            </a:p>
          </p:txBody>
        </p:sp>
      </p:grpSp>
      <p:sp>
        <p:nvSpPr>
          <p:cNvPr id="124" name="Shape 124"/>
          <p:cNvSpPr txBox="1"/>
          <p:nvPr/>
        </p:nvSpPr>
        <p:spPr>
          <a:xfrm>
            <a:off x="236800" y="1110616"/>
            <a:ext cx="8736652" cy="8921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4830"/>
              </a:buClr>
              <a:buSzPct val="25000"/>
              <a:buFont typeface="Calibri"/>
              <a:buNone/>
            </a:pPr>
            <a:r>
              <a:rPr lang="en-US" sz="3000" b="1" i="1" u="none" strike="noStrike" cap="none">
                <a:solidFill>
                  <a:srgbClr val="5A483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Curricular Approach Supports Faculty &amp; Students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370120" y="1348025"/>
            <a:ext cx="3426298" cy="341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Building Models for Infusing Key Ideas from InTeGrate into the Curriculum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16 Efforts, Single &amp; Cross-Institutional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Goals Fit Participant Interests:  Liberal Arts, General Education, TA training, Diverse Students, Online/Hybrid Models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9998" y="1305899"/>
            <a:ext cx="4404598" cy="4735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280550" y="1122225"/>
            <a:ext cx="5985300" cy="6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53319" y="435602"/>
            <a:ext cx="8736599" cy="892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Wittenberg’s Implementation Program: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8819" y="1348012"/>
            <a:ext cx="3401100" cy="16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6223" y="3570514"/>
            <a:ext cx="3943797" cy="2931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370112" y="1348015"/>
            <a:ext cx="4216500" cy="341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2014-2016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STEAM Effort to Build Capacity for a Theme or Program Across Disciplines (Module Implementation Underway)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First Year Seminar Programming (Underway)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Interdisciplinary </a:t>
            </a:r>
            <a:r>
              <a:rPr lang="en-US" sz="2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Projects that Address Grand Challenges</a:t>
            </a:r>
            <a:r>
              <a:rPr lang="en-US" sz="2000" b="1" i="1">
                <a:rtl val="0"/>
              </a:rPr>
              <a:t>:  Mission-aligned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rtl val="0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236800" y="-10497"/>
            <a:ext cx="8736652" cy="8921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</a:pPr>
            <a:endParaRPr sz="4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</a:pPr>
            <a:endParaRPr sz="4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</a:pPr>
            <a:endParaRPr sz="4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0" y="1168250"/>
            <a:ext cx="5971199" cy="59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in the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faculty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(10 Wittenberg Faculty Participants, 4 SOCHE to date),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programs,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sustainability courses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</a:rPr>
              <a:t>Three faculty materials authors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</a:rPr>
              <a:t>FYE students </a:t>
            </a:r>
            <a:r>
              <a:rPr lang="en-US" sz="1800">
                <a:solidFill>
                  <a:schemeClr val="dk1"/>
                </a:solidFill>
              </a:rPr>
              <a:t>are introduced to personal role in sustainability (~900 students as of 2016)</a:t>
            </a: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in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programing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curricular exchanges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gains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positive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attitudinal shifts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documented acr</a:t>
            </a:r>
            <a:r>
              <a:rPr lang="en-US" sz="1800">
                <a:solidFill>
                  <a:schemeClr val="dk1"/>
                </a:solidFill>
              </a:rPr>
              <a:t>oss InTeGrate effort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Visibility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sustainability has grown in institutional &amp; local media: 20+ local articles featuring Wittenberg &amp; sustainability topics since 2014, 3 national stories featuring Wittenberg’s InTeGrate Effort</a:t>
            </a: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</a:rPr>
              <a:t>National Recognition</a:t>
            </a:r>
            <a:r>
              <a:rPr lang="en-US" sz="1800">
                <a:solidFill>
                  <a:schemeClr val="dk1"/>
                </a:solidFill>
              </a:rPr>
              <a:t> (Princeton Review, STARs, GSA, AGU, National Academies)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l="34284"/>
          <a:stretch/>
        </p:blipFill>
        <p:spPr>
          <a:xfrm>
            <a:off x="6299275" y="1556400"/>
            <a:ext cx="2484000" cy="281009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53319" y="435602"/>
            <a:ext cx="8736599" cy="892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Wittenberg’s Implementation Program: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743935"/>
            <a:ext cx="8229600" cy="673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Wittenberg Expands the Disciplines Involved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400" y="1776200"/>
            <a:ext cx="619125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743935"/>
            <a:ext cx="8229600" cy="673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Wittenberg’s Capacity for Growth: Strength in Engaged Learning  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725824"/>
            <a:ext cx="8229600" cy="267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sz="2000" dirty="0"/>
              <a:t>66% of departments indicate that all of their majors interact with professionals in the field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sz="2000" dirty="0"/>
              <a:t>71% of departments have majors working on collaborative projects</a:t>
            </a:r>
          </a:p>
          <a:p>
            <a:pPr marL="457200" lvl="0" indent="-228600" rtl="0">
              <a:spcBef>
                <a:spcPts val="0"/>
              </a:spcBef>
            </a:pPr>
            <a:endParaRPr lang="en-US" sz="2000" dirty="0" smtClean="0"/>
          </a:p>
          <a:p>
            <a:pPr marL="457200" lvl="0" indent="-228600" rtl="0">
              <a:spcBef>
                <a:spcPts val="0"/>
              </a:spcBef>
            </a:pPr>
            <a:r>
              <a:rPr lang="en-US" sz="2000" dirty="0" smtClean="0"/>
              <a:t>Interdisciplinary </a:t>
            </a:r>
            <a:r>
              <a:rPr lang="en-US" sz="2000" dirty="0"/>
              <a:t>projects in: 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-US" sz="2000" dirty="0"/>
              <a:t>Economics				</a:t>
            </a:r>
            <a:r>
              <a:rPr lang="en-US" sz="2000" dirty="0" smtClean="0"/>
              <a:t>-</a:t>
            </a:r>
            <a:r>
              <a:rPr lang="en-US" sz="2000" dirty="0"/>
              <a:t>Art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-US" sz="2000" dirty="0"/>
              <a:t>Communication				-History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-US" sz="2000" dirty="0"/>
              <a:t>Political Science				-</a:t>
            </a:r>
            <a:r>
              <a:rPr lang="en-US" sz="2000" dirty="0" smtClean="0"/>
              <a:t>Biology</a:t>
            </a:r>
            <a:r>
              <a:rPr lang="en-US" sz="2000" dirty="0"/>
              <a:t>		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-US" sz="2000" dirty="0"/>
              <a:t>Business					</a:t>
            </a:r>
            <a:r>
              <a:rPr lang="en-US" sz="2000" dirty="0" smtClean="0"/>
              <a:t>-Languages</a:t>
            </a:r>
            <a:r>
              <a:rPr lang="en-US" sz="2000" dirty="0"/>
              <a:t>	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-US" sz="2000" dirty="0"/>
              <a:t>HFS					</a:t>
            </a:r>
            <a:r>
              <a:rPr lang="en-US" sz="2000" dirty="0" smtClean="0"/>
              <a:t>-</a:t>
            </a:r>
            <a:r>
              <a:rPr lang="en-US" sz="2000" dirty="0"/>
              <a:t>Urban Studies</a:t>
            </a:r>
          </a:p>
          <a:p>
            <a:pPr marL="914400" lvl="1" indent="-381000">
              <a:spcBef>
                <a:spcPts val="0"/>
              </a:spcBef>
              <a:buSzPct val="100000"/>
            </a:pPr>
            <a:r>
              <a:rPr lang="en-US" sz="2000" dirty="0"/>
              <a:t>Geology/ESCI				</a:t>
            </a:r>
            <a:r>
              <a:rPr lang="en-US" sz="2000" dirty="0" smtClean="0"/>
              <a:t>-</a:t>
            </a:r>
            <a:r>
              <a:rPr lang="en-US" sz="2000" dirty="0"/>
              <a:t>Psychology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InTeGr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1172</Words>
  <Application>Microsoft Macintosh PowerPoint</Application>
  <PresentationFormat>On-screen Show (4:3)</PresentationFormat>
  <Paragraphs>161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InTeGrate</vt:lpstr>
      <vt:lpstr>InTeGrating Grand Challenges into Your Course  &amp; Supporting Strategic Growth </vt:lpstr>
      <vt:lpstr>PowerPoint Presentation</vt:lpstr>
      <vt:lpstr>PowerPoint Presentation</vt:lpstr>
      <vt:lpstr>PowerPoint Presentation</vt:lpstr>
      <vt:lpstr>PowerPoint Presentation</vt:lpstr>
      <vt:lpstr>Wittenberg’s Implementation Program:</vt:lpstr>
      <vt:lpstr>Wittenberg’s Implementation Program:</vt:lpstr>
      <vt:lpstr>Wittenberg Expands the Disciplines Involved</vt:lpstr>
      <vt:lpstr>Wittenberg’s Capacity for Growth: Strength in Engaged Learning  </vt:lpstr>
      <vt:lpstr>Wittenberg’s Capacity for Growth: Strength in Engaged Learning (Engaged Learning Audit)</vt:lpstr>
      <vt:lpstr>Upcoming Workshop: Sat Feb. 20th 9:00-1:00</vt:lpstr>
      <vt:lpstr>Approach</vt:lpstr>
      <vt:lpstr>Why should you participate?</vt:lpstr>
      <vt:lpstr>Regional Context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Grand Challenges into Your Course  &amp; Supporting Strategic Growth </dc:title>
  <cp:lastModifiedBy>Sarah</cp:lastModifiedBy>
  <cp:revision>3</cp:revision>
  <dcterms:modified xsi:type="dcterms:W3CDTF">2016-01-28T00:32:30Z</dcterms:modified>
</cp:coreProperties>
</file>