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47" autoAdjust="0"/>
  </p:normalViewPr>
  <p:slideViewPr>
    <p:cSldViewPr>
      <p:cViewPr varScale="1">
        <p:scale>
          <a:sx n="81" d="100"/>
          <a:sy n="81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Delisi\My%20Documents\Integrate\Student%20Surveys\integrate-stu-data-2013-05-13-13-55-56%20JD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JDelisi\My%20Documents\Integrate\Student%20Surveys\integrate-stu-data-2013-05-13-13-55-56%20J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9.1849518810148675E-2"/>
          <c:y val="1.9942874787710358E-2"/>
          <c:w val="0.72936565824008837"/>
          <c:h val="0.61230662343677633"/>
        </c:manualLayout>
      </c:layout>
      <c:barChart>
        <c:barDir val="col"/>
        <c:grouping val="clustered"/>
        <c:ser>
          <c:idx val="0"/>
          <c:order val="0"/>
          <c:tx>
            <c:strRef>
              <c:f>'analysis results'!$V$36</c:f>
              <c:strCache>
                <c:ptCount val="1"/>
                <c:pt idx="0">
                  <c:v>Pre Test</c:v>
                </c:pt>
              </c:strCache>
            </c:strRef>
          </c:tx>
          <c:cat>
            <c:strRef>
              <c:f>'analysis results'!$W$32:$AD$32</c:f>
              <c:strCache>
                <c:ptCount val="8"/>
                <c:pt idx="0">
                  <c:v>Education</c:v>
                </c:pt>
                <c:pt idx="1">
                  <c:v>Humanities and Soc Sci</c:v>
                </c:pt>
                <c:pt idx="2">
                  <c:v>Business</c:v>
                </c:pt>
                <c:pt idx="3">
                  <c:v>Geosciences</c:v>
                </c:pt>
                <c:pt idx="4">
                  <c:v>Biology</c:v>
                </c:pt>
                <c:pt idx="5">
                  <c:v>Environmental Studies</c:v>
                </c:pt>
                <c:pt idx="6">
                  <c:v>Chem/Physics</c:v>
                </c:pt>
                <c:pt idx="7">
                  <c:v>Engineering</c:v>
                </c:pt>
              </c:strCache>
            </c:strRef>
          </c:cat>
          <c:val>
            <c:numRef>
              <c:f>'analysis results'!$W$36:$AD$36</c:f>
              <c:numCache>
                <c:formatCode>0%</c:formatCode>
                <c:ptCount val="8"/>
                <c:pt idx="0">
                  <c:v>0.18131868131868131</c:v>
                </c:pt>
                <c:pt idx="1">
                  <c:v>0.18131868131868131</c:v>
                </c:pt>
                <c:pt idx="2">
                  <c:v>0.13186813186813187</c:v>
                </c:pt>
                <c:pt idx="3">
                  <c:v>4.9450549450549448E-2</c:v>
                </c:pt>
                <c:pt idx="4">
                  <c:v>4.3956043956043959E-2</c:v>
                </c:pt>
                <c:pt idx="5">
                  <c:v>3.2967032967032968E-2</c:v>
                </c:pt>
                <c:pt idx="6">
                  <c:v>1.6483516483516484E-2</c:v>
                </c:pt>
                <c:pt idx="7">
                  <c:v>1.6483516483516484E-2</c:v>
                </c:pt>
              </c:numCache>
            </c:numRef>
          </c:val>
        </c:ser>
        <c:ser>
          <c:idx val="1"/>
          <c:order val="1"/>
          <c:tx>
            <c:strRef>
              <c:f>'analysis results'!$V$39</c:f>
              <c:strCache>
                <c:ptCount val="1"/>
                <c:pt idx="0">
                  <c:v>Post Test</c:v>
                </c:pt>
              </c:strCache>
            </c:strRef>
          </c:tx>
          <c:cat>
            <c:strRef>
              <c:f>'analysis results'!$W$32:$AD$32</c:f>
              <c:strCache>
                <c:ptCount val="8"/>
                <c:pt idx="0">
                  <c:v>Education</c:v>
                </c:pt>
                <c:pt idx="1">
                  <c:v>Humanities and Soc Sci</c:v>
                </c:pt>
                <c:pt idx="2">
                  <c:v>Business</c:v>
                </c:pt>
                <c:pt idx="3">
                  <c:v>Geosciences</c:v>
                </c:pt>
                <c:pt idx="4">
                  <c:v>Biology</c:v>
                </c:pt>
                <c:pt idx="5">
                  <c:v>Environmental Studies</c:v>
                </c:pt>
                <c:pt idx="6">
                  <c:v>Chem/Physics</c:v>
                </c:pt>
                <c:pt idx="7">
                  <c:v>Engineering</c:v>
                </c:pt>
              </c:strCache>
            </c:strRef>
          </c:cat>
          <c:val>
            <c:numRef>
              <c:f>'analysis results'!$W$39:$AD$39</c:f>
              <c:numCache>
                <c:formatCode>0%</c:formatCode>
                <c:ptCount val="8"/>
                <c:pt idx="0">
                  <c:v>0.17582417582417584</c:v>
                </c:pt>
                <c:pt idx="1">
                  <c:v>0.17032967032967034</c:v>
                </c:pt>
                <c:pt idx="2">
                  <c:v>0.18681318681318682</c:v>
                </c:pt>
                <c:pt idx="3">
                  <c:v>2.7472527472527472E-2</c:v>
                </c:pt>
                <c:pt idx="4">
                  <c:v>2.7472527472527472E-2</c:v>
                </c:pt>
                <c:pt idx="5">
                  <c:v>3.2967032967032968E-2</c:v>
                </c:pt>
                <c:pt idx="6">
                  <c:v>1.6483516483516484E-2</c:v>
                </c:pt>
                <c:pt idx="7">
                  <c:v>1.6483516483516484E-2</c:v>
                </c:pt>
              </c:numCache>
            </c:numRef>
          </c:val>
        </c:ser>
        <c:axId val="47321856"/>
        <c:axId val="47323392"/>
      </c:barChart>
      <c:catAx>
        <c:axId val="47321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323392"/>
        <c:crosses val="autoZero"/>
        <c:auto val="1"/>
        <c:lblAlgn val="ctr"/>
        <c:lblOffset val="100"/>
      </c:catAx>
      <c:valAx>
        <c:axId val="47323392"/>
        <c:scaling>
          <c:orientation val="minMax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7321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445869669517115"/>
          <c:y val="0.37145540630950541"/>
          <c:w val="0.14478861513278582"/>
          <c:h val="0.2113375533940610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'analysis results'!$BN$8</c:f>
              <c:strCache>
                <c:ptCount val="1"/>
                <c:pt idx="0">
                  <c:v>Pre test</c:v>
                </c:pt>
              </c:strCache>
            </c:strRef>
          </c:tx>
          <c:cat>
            <c:strRef>
              <c:f>'analysis results'!$BO$1:$BU$1</c:f>
              <c:strCache>
                <c:ptCount val="7"/>
                <c:pt idx="0">
                  <c:v>Global climate change</c:v>
                </c:pt>
                <c:pt idx="1">
                  <c:v>Population growth</c:v>
                </c:pt>
                <c:pt idx="2">
                  <c:v>Meteor impact</c:v>
                </c:pt>
                <c:pt idx="3">
                  <c:v>Loss biodiversity</c:v>
                </c:pt>
                <c:pt idx="4">
                  <c:v>Energy limitations</c:v>
                </c:pt>
                <c:pt idx="5">
                  <c:v>Water limitations</c:v>
                </c:pt>
                <c:pt idx="6">
                  <c:v>Mineral limitations</c:v>
                </c:pt>
              </c:strCache>
            </c:strRef>
          </c:cat>
          <c:val>
            <c:numRef>
              <c:f>'analysis results'!$BO$8:$BU$8</c:f>
              <c:numCache>
                <c:formatCode>0.000</c:formatCode>
                <c:ptCount val="7"/>
                <c:pt idx="0">
                  <c:v>1.4670329670329669</c:v>
                </c:pt>
                <c:pt idx="1">
                  <c:v>1.4888888888888889</c:v>
                </c:pt>
                <c:pt idx="2">
                  <c:v>0.574585635359116</c:v>
                </c:pt>
                <c:pt idx="3">
                  <c:v>1.2762430939226519</c:v>
                </c:pt>
                <c:pt idx="4">
                  <c:v>1.6243093922651934</c:v>
                </c:pt>
                <c:pt idx="5">
                  <c:v>1.5359116022099448</c:v>
                </c:pt>
                <c:pt idx="6">
                  <c:v>1.3204419889502763</c:v>
                </c:pt>
              </c:numCache>
            </c:numRef>
          </c:val>
        </c:ser>
        <c:ser>
          <c:idx val="1"/>
          <c:order val="1"/>
          <c:tx>
            <c:strRef>
              <c:f>'analysis results'!$BN$9</c:f>
              <c:strCache>
                <c:ptCount val="1"/>
                <c:pt idx="0">
                  <c:v>Post test</c:v>
                </c:pt>
              </c:strCache>
            </c:strRef>
          </c:tx>
          <c:cat>
            <c:strRef>
              <c:f>'analysis results'!$BO$1:$BU$1</c:f>
              <c:strCache>
                <c:ptCount val="7"/>
                <c:pt idx="0">
                  <c:v>Global climate change</c:v>
                </c:pt>
                <c:pt idx="1">
                  <c:v>Population growth</c:v>
                </c:pt>
                <c:pt idx="2">
                  <c:v>Meteor impact</c:v>
                </c:pt>
                <c:pt idx="3">
                  <c:v>Loss biodiversity</c:v>
                </c:pt>
                <c:pt idx="4">
                  <c:v>Energy limitations</c:v>
                </c:pt>
                <c:pt idx="5">
                  <c:v>Water limitations</c:v>
                </c:pt>
                <c:pt idx="6">
                  <c:v>Mineral limitations</c:v>
                </c:pt>
              </c:strCache>
            </c:strRef>
          </c:cat>
          <c:val>
            <c:numRef>
              <c:f>'analysis results'!$BO$9:$BU$9</c:f>
              <c:numCache>
                <c:formatCode>0.000</c:formatCode>
                <c:ptCount val="7"/>
                <c:pt idx="0">
                  <c:v>1.6132596685082874</c:v>
                </c:pt>
                <c:pt idx="1">
                  <c:v>1.5611111111111111</c:v>
                </c:pt>
                <c:pt idx="2">
                  <c:v>0.58791208791208793</c:v>
                </c:pt>
                <c:pt idx="3">
                  <c:v>1.3722222222222222</c:v>
                </c:pt>
                <c:pt idx="4">
                  <c:v>1.651685393258427</c:v>
                </c:pt>
                <c:pt idx="5">
                  <c:v>1.5384615384615385</c:v>
                </c:pt>
                <c:pt idx="6">
                  <c:v>1.3204419889502763</c:v>
                </c:pt>
              </c:numCache>
            </c:numRef>
          </c:val>
        </c:ser>
        <c:axId val="74461952"/>
        <c:axId val="74463488"/>
      </c:barChart>
      <c:catAx>
        <c:axId val="744619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4463488"/>
        <c:crosses val="autoZero"/>
        <c:auto val="1"/>
        <c:lblAlgn val="ctr"/>
        <c:lblOffset val="100"/>
      </c:catAx>
      <c:valAx>
        <c:axId val="74463488"/>
        <c:scaling>
          <c:orientation val="minMax"/>
        </c:scaling>
        <c:axPos val="l"/>
        <c:majorGridlines/>
        <c:numFmt formatCode="0.0" sourceLinked="0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46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05463205988141"/>
          <c:y val="0.35431354608952831"/>
          <c:w val="0.10865121026538349"/>
          <c:h val="0.12862279254160938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0.87963</cdr:x>
      <cdr:y>0.65661</cdr:y>
    </cdr:from>
    <cdr:to>
      <cdr:x>0.99074</cdr:x>
      <cdr:y>0.85865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39000" y="29718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 smtClean="0"/>
            <a:t>0=Not a problem</a:t>
          </a:r>
        </a:p>
        <a:p xmlns:a="http://schemas.openxmlformats.org/drawingml/2006/main">
          <a:r>
            <a:rPr lang="en-US" sz="1400" dirty="0" smtClean="0"/>
            <a:t>1=Somewhat</a:t>
          </a:r>
        </a:p>
        <a:p xmlns:a="http://schemas.openxmlformats.org/drawingml/2006/main">
          <a:r>
            <a:rPr lang="en-US" sz="1400" dirty="0" smtClean="0"/>
            <a:t>2=Major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1143-30E0-40E0-808F-B14B3866FE08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8071A-1DF2-46CE-AAC8-9E2E87C8D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atched pre-post sample, </a:t>
            </a:r>
            <a:r>
              <a:rPr lang="en-US" dirty="0" smtClean="0"/>
              <a:t>N=182</a:t>
            </a:r>
            <a:endParaRPr lang="en-US" dirty="0" smtClean="0"/>
          </a:p>
          <a:p>
            <a:r>
              <a:rPr lang="en-US" dirty="0" smtClean="0"/>
              <a:t>62% female, 38% male;</a:t>
            </a:r>
          </a:p>
          <a:p>
            <a:r>
              <a:rPr lang="en-US" dirty="0" smtClean="0"/>
              <a:t>13% Hispanic; 83% not Hispanic</a:t>
            </a:r>
          </a:p>
          <a:p>
            <a:r>
              <a:rPr lang="en-US" dirty="0" smtClean="0"/>
              <a:t>80% white, 7% Asian, 3% black</a:t>
            </a:r>
          </a:p>
          <a:p>
            <a:r>
              <a:rPr lang="en-US" dirty="0" smtClean="0"/>
              <a:t>17% freshman; 38% second year; 27% third year; 17% fourth year</a:t>
            </a:r>
          </a:p>
          <a:p>
            <a:r>
              <a:rPr lang="en-US" dirty="0" smtClean="0"/>
              <a:t>Average age = 20.78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Declared </a:t>
            </a:r>
            <a:r>
              <a:rPr lang="en-US" dirty="0" smtClean="0"/>
              <a:t>Majors, pre and post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Had declared major: 73% pre; 87% post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685800" y="2209800"/>
          <a:ext cx="7239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</a:t>
            </a:r>
            <a:r>
              <a:rPr lang="en-US" sz="3600" dirty="0" smtClean="0"/>
              <a:t>hange </a:t>
            </a:r>
            <a:r>
              <a:rPr lang="en-US" sz="3600" dirty="0" smtClean="0"/>
              <a:t>in Environmental Sciences career interest </a:t>
            </a:r>
            <a:r>
              <a:rPr lang="en-US" sz="3600" dirty="0" smtClean="0"/>
              <a:t>(</a:t>
            </a:r>
            <a:r>
              <a:rPr lang="en-US" sz="3600" dirty="0" smtClean="0"/>
              <a:t>post test)</a:t>
            </a:r>
            <a:endParaRPr lang="en-US" sz="3600" dirty="0"/>
          </a:p>
        </p:txBody>
      </p:sp>
      <p:pic>
        <p:nvPicPr>
          <p:cNvPr id="8" name="Content Placeholder 7" descr="UpDownInterestSolidCirc.jpg"/>
          <p:cNvPicPr>
            <a:picLocks noGrp="1"/>
          </p:cNvPicPr>
          <p:nvPr>
            <p:ph idx="1"/>
          </p:nvPr>
        </p:nvPicPr>
        <p:blipFill>
          <a:blip r:embed="rId2" cstate="print"/>
          <a:srcRect l="7870" t="14067" r="6944" b="12576"/>
          <a:stretch>
            <a:fillRect/>
          </a:stretch>
        </p:blipFill>
        <p:spPr>
          <a:xfrm>
            <a:off x="1295400" y="2057400"/>
            <a:ext cx="6445987" cy="37193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2600" y="1524000"/>
            <a:ext cx="1447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A= </a:t>
            </a:r>
            <a:r>
              <a:rPr lang="en-US" sz="3200" b="1" dirty="0" smtClean="0"/>
              <a:t>25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57800" y="1600200"/>
            <a:ext cx="1430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B= </a:t>
            </a:r>
            <a:r>
              <a:rPr lang="en-US" sz="3200" b="1" dirty="0" smtClean="0"/>
              <a:t>40</a:t>
            </a:r>
            <a:r>
              <a:rPr lang="en-US" sz="3200" b="1" dirty="0" smtClean="0"/>
              <a:t>%</a:t>
            </a:r>
            <a:endParaRPr lang="en-US" sz="32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5715000"/>
            <a:ext cx="1208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C= </a:t>
            </a:r>
            <a:r>
              <a:rPr lang="en-US" sz="3200" b="1" dirty="0" smtClean="0"/>
              <a:t>3%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57150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D= </a:t>
            </a:r>
            <a:r>
              <a:rPr lang="en-US" sz="3200" b="1" dirty="0" smtClean="0"/>
              <a:t>32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 about global </a:t>
            </a:r>
            <a:r>
              <a:rPr lang="en-US" dirty="0" smtClean="0"/>
              <a:t>issues, pre and post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</a:t>
            </a:r>
            <a:r>
              <a:rPr lang="en-US" dirty="0" smtClean="0"/>
              <a:t>hange </a:t>
            </a:r>
            <a:r>
              <a:rPr lang="en-US" dirty="0" smtClean="0"/>
              <a:t>in motivation to make sustainable </a:t>
            </a:r>
            <a:r>
              <a:rPr lang="en-US" dirty="0" smtClean="0"/>
              <a:t>choices (Post test)</a:t>
            </a:r>
            <a:endParaRPr lang="en-US" dirty="0"/>
          </a:p>
        </p:txBody>
      </p:sp>
      <p:pic>
        <p:nvPicPr>
          <p:cNvPr id="4" name="Content Placeholder 3" descr="UpDownMotivation.jpg"/>
          <p:cNvPicPr>
            <a:picLocks noGrp="1"/>
          </p:cNvPicPr>
          <p:nvPr>
            <p:ph idx="1"/>
          </p:nvPr>
        </p:nvPicPr>
        <p:blipFill>
          <a:blip r:embed="rId2" cstate="print"/>
          <a:srcRect l="4903" t="13827" r="5540" b="13086"/>
          <a:stretch>
            <a:fillRect/>
          </a:stretch>
        </p:blipFill>
        <p:spPr>
          <a:xfrm>
            <a:off x="990600" y="2133600"/>
            <a:ext cx="6824243" cy="41769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1524000"/>
            <a:ext cx="1447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A= </a:t>
            </a:r>
            <a:r>
              <a:rPr lang="en-US" sz="3200" b="1" dirty="0" smtClean="0"/>
              <a:t>35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105400" y="1524000"/>
            <a:ext cx="15231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 = </a:t>
            </a:r>
            <a:r>
              <a:rPr lang="en-US" sz="3200" b="1" dirty="0" smtClean="0"/>
              <a:t>23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4038600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 = </a:t>
            </a:r>
            <a:r>
              <a:rPr lang="en-US" sz="3200" b="1" dirty="0" smtClean="0"/>
              <a:t>1%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4038600"/>
            <a:ext cx="14574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D= </a:t>
            </a:r>
            <a:r>
              <a:rPr lang="en-US" sz="3200" b="1" dirty="0" smtClean="0"/>
              <a:t>42</a:t>
            </a:r>
            <a:r>
              <a:rPr lang="en-US" sz="3200" b="1" dirty="0" smtClean="0"/>
              <a:t>%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Can you envision using what you have learned in this course to help society overcome problems of environmental degradation, natural resource limitations, or other environmental issues?</a:t>
            </a:r>
          </a:p>
          <a:p>
            <a:r>
              <a:rPr lang="en-US" dirty="0" smtClean="0"/>
              <a:t>YES: 79%</a:t>
            </a:r>
          </a:p>
          <a:p>
            <a:r>
              <a:rPr lang="en-US" dirty="0" smtClean="0"/>
              <a:t>NO: 20%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178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sample</vt:lpstr>
      <vt:lpstr>Declared Majors, pre and post</vt:lpstr>
      <vt:lpstr>Change in Environmental Sciences career interest (post test)</vt:lpstr>
      <vt:lpstr>Concern about global issues, pre and post</vt:lpstr>
      <vt:lpstr>Change in motivation to make sustainable choices (Post test)</vt:lpstr>
      <vt:lpstr>Post test</vt:lpstr>
    </vt:vector>
  </TitlesOfParts>
  <Company>EDC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Declared Majors (n=24)</dc:title>
  <dc:creator>Jackie DeLisi</dc:creator>
  <cp:lastModifiedBy>Jackie DeLisi</cp:lastModifiedBy>
  <cp:revision>18</cp:revision>
  <dcterms:created xsi:type="dcterms:W3CDTF">2013-03-05T20:27:48Z</dcterms:created>
  <dcterms:modified xsi:type="dcterms:W3CDTF">2013-05-23T03:31:24Z</dcterms:modified>
</cp:coreProperties>
</file>