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2" r:id="rId2"/>
    <p:sldId id="348" r:id="rId3"/>
    <p:sldId id="350" r:id="rId4"/>
    <p:sldId id="356" r:id="rId5"/>
    <p:sldId id="351" r:id="rId6"/>
    <p:sldId id="358" r:id="rId7"/>
    <p:sldId id="352" r:id="rId8"/>
    <p:sldId id="353" r:id="rId9"/>
    <p:sldId id="357" r:id="rId10"/>
    <p:sldId id="354" r:id="rId11"/>
    <p:sldId id="355" r:id="rId12"/>
    <p:sldId id="349" r:id="rId13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3300"/>
    <a:srgbClr val="009900"/>
    <a:srgbClr val="000099"/>
    <a:srgbClr val="66CCFF"/>
    <a:srgbClr val="17375E"/>
    <a:srgbClr val="996600"/>
    <a:srgbClr val="006666"/>
    <a:srgbClr val="FF00FF"/>
    <a:srgbClr val="5A06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5E222-183D-45B8-BBEE-F535BED8267E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9500B-C99C-4E7C-BC23-2298F3EE50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2788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38A7A-7640-4FA6-85CF-C92E0EADCE13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D1FFE-8206-48EE-97D9-41A5815145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556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B0D9-0875-43B0-B474-B4D018791269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BCF9-0BB5-42A7-BC7C-39A5ED064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B0D9-0875-43B0-B474-B4D018791269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BCF9-0BB5-42A7-BC7C-39A5ED064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B0D9-0875-43B0-B474-B4D018791269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BCF9-0BB5-42A7-BC7C-39A5ED064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B0D9-0875-43B0-B474-B4D018791269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BCF9-0BB5-42A7-BC7C-39A5ED064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B0D9-0875-43B0-B474-B4D018791269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BCF9-0BB5-42A7-BC7C-39A5ED064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B0D9-0875-43B0-B474-B4D018791269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BCF9-0BB5-42A7-BC7C-39A5ED064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B0D9-0875-43B0-B474-B4D018791269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BCF9-0BB5-42A7-BC7C-39A5ED064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B0D9-0875-43B0-B474-B4D018791269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BCF9-0BB5-42A7-BC7C-39A5ED064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B0D9-0875-43B0-B474-B4D018791269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BCF9-0BB5-42A7-BC7C-39A5ED064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B0D9-0875-43B0-B474-B4D018791269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BCF9-0BB5-42A7-BC7C-39A5ED064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B0D9-0875-43B0-B474-B4D018791269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BCF9-0BB5-42A7-BC7C-39A5ED064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7B0D9-0875-43B0-B474-B4D018791269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6BCF9-0BB5-42A7-BC7C-39A5ED064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erc.carleton.edu/integrate/info_team_members/currdev/copyright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5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Assessment and evaluation results overview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44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David Steer, The University of Akron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Ellen Iverson, Science Education Resource Center</a:t>
            </a:r>
            <a:endParaRPr lang="en-US" dirty="0" smtClean="0">
              <a:solidFill>
                <a:srgbClr val="0070C0"/>
              </a:solidFill>
            </a:endParaRPr>
          </a:p>
        </p:txBody>
      </p:sp>
      <p:pic>
        <p:nvPicPr>
          <p:cNvPr id="4" name="Picture 3" descr="banner.jpg"/>
          <p:cNvPicPr>
            <a:picLocks noChangeAspect="1"/>
          </p:cNvPicPr>
          <p:nvPr/>
        </p:nvPicPr>
        <p:blipFill>
          <a:blip r:embed="rId2" cstate="print"/>
          <a:srcRect r="60206"/>
          <a:stretch>
            <a:fillRect/>
          </a:stretch>
        </p:blipFill>
        <p:spPr bwMode="auto">
          <a:xfrm>
            <a:off x="0" y="0"/>
            <a:ext cx="893158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0137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Your Assessments</a:t>
            </a:r>
            <a:endParaRPr lang="en-US" sz="3600" dirty="0"/>
          </a:p>
        </p:txBody>
      </p:sp>
      <p:pic>
        <p:nvPicPr>
          <p:cNvPr id="4" name="Picture 3" descr="banner.jpg"/>
          <p:cNvPicPr>
            <a:picLocks noChangeAspect="1"/>
          </p:cNvPicPr>
          <p:nvPr/>
        </p:nvPicPr>
        <p:blipFill>
          <a:blip r:embed="rId2" cstate="print"/>
          <a:srcRect r="60206"/>
          <a:stretch>
            <a:fillRect/>
          </a:stretch>
        </p:blipFill>
        <p:spPr bwMode="auto">
          <a:xfrm>
            <a:off x="0" y="0"/>
            <a:ext cx="893158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M_Exampl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32396"/>
            <a:ext cx="4038600" cy="2825604"/>
          </a:xfrm>
          <a:prstGeom prst="rect">
            <a:avLst/>
          </a:prstGeom>
        </p:spPr>
      </p:pic>
      <p:sp>
        <p:nvSpPr>
          <p:cNvPr id="3074" name="AutoShape 2" descr="https://serc.carleton.edu/admin/assess/file_download.php?file_id=602"/>
          <p:cNvSpPr>
            <a:spLocks noChangeAspect="1" noChangeArrowheads="1"/>
          </p:cNvSpPr>
          <p:nvPr/>
        </p:nvSpPr>
        <p:spPr bwMode="auto">
          <a:xfrm>
            <a:off x="920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https://serc.carleton.edu/admin/assess/file_download.php?file_id=602"/>
          <p:cNvSpPr>
            <a:spLocks noChangeAspect="1" noChangeArrowheads="1"/>
          </p:cNvSpPr>
          <p:nvPr/>
        </p:nvSpPr>
        <p:spPr bwMode="auto">
          <a:xfrm>
            <a:off x="920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https://serc.carleton.edu/admin/assess/file_download.php?file_id=602"/>
          <p:cNvSpPr>
            <a:spLocks noChangeAspect="1" noChangeArrowheads="1"/>
          </p:cNvSpPr>
          <p:nvPr/>
        </p:nvSpPr>
        <p:spPr bwMode="auto">
          <a:xfrm>
            <a:off x="920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572000"/>
            <a:ext cx="521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286000"/>
            <a:ext cx="4281487" cy="208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133600"/>
            <a:ext cx="3505200" cy="174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6257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Attitude Survey</a:t>
            </a:r>
            <a:endParaRPr lang="en-US" sz="3600" dirty="0"/>
          </a:p>
        </p:txBody>
      </p:sp>
      <p:pic>
        <p:nvPicPr>
          <p:cNvPr id="4" name="Picture 3" descr="banner.jpg"/>
          <p:cNvPicPr>
            <a:picLocks noChangeAspect="1"/>
          </p:cNvPicPr>
          <p:nvPr/>
        </p:nvPicPr>
        <p:blipFill>
          <a:blip r:embed="rId2" cstate="print"/>
          <a:srcRect r="60206"/>
          <a:stretch>
            <a:fillRect/>
          </a:stretch>
        </p:blipFill>
        <p:spPr bwMode="auto">
          <a:xfrm>
            <a:off x="0" y="0"/>
            <a:ext cx="893158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6257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Goals of this session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332037"/>
            <a:ext cx="8839200" cy="40687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Develop a plan to document the level of student learning related to the module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Review analyses of data you supplied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How do the assessments need to be revised?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List other relevant artifacts you would be able to supply (e.g. exam questions, student work)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Discuss efficient use of time in these data collection efforts</a:t>
            </a:r>
          </a:p>
        </p:txBody>
      </p:sp>
      <p:pic>
        <p:nvPicPr>
          <p:cNvPr id="4" name="Picture 3" descr="banner.jpg"/>
          <p:cNvPicPr>
            <a:picLocks noChangeAspect="1"/>
          </p:cNvPicPr>
          <p:nvPr/>
        </p:nvPicPr>
        <p:blipFill>
          <a:blip r:embed="rId2" cstate="print"/>
          <a:srcRect r="60206"/>
          <a:stretch>
            <a:fillRect/>
          </a:stretch>
        </p:blipFill>
        <p:spPr bwMode="auto">
          <a:xfrm>
            <a:off x="0" y="0"/>
            <a:ext cx="893158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6257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Road check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332037"/>
            <a:ext cx="8839200" cy="40687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Copyright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C00000"/>
                </a:solidFill>
                <a:hlinkClick r:id="rId2"/>
              </a:rPr>
              <a:t>http</a:t>
            </a:r>
            <a:r>
              <a:rPr lang="en-US" sz="2000" dirty="0" smtClean="0">
                <a:solidFill>
                  <a:srgbClr val="C00000"/>
                </a:solidFill>
                <a:hlinkClick r:id="rId2"/>
              </a:rPr>
              <a:t>://</a:t>
            </a:r>
            <a:r>
              <a:rPr lang="en-US" sz="2000" dirty="0" smtClean="0">
                <a:solidFill>
                  <a:srgbClr val="C00000"/>
                </a:solidFill>
                <a:hlinkClick r:id="rId2"/>
              </a:rPr>
              <a:t>serc.carleton.edu/integrate/info_team_members/currdev/copyright.html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endParaRPr lang="en-US" sz="2000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663300"/>
                </a:solidFill>
              </a:rPr>
              <a:t>Illustrations</a:t>
            </a:r>
            <a:endParaRPr lang="en-US" dirty="0" smtClean="0">
              <a:solidFill>
                <a:srgbClr val="663300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Updating of Materials  in the future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Links; data; relevancy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663300"/>
                </a:solidFill>
              </a:rPr>
              <a:t>Structure of the final module</a:t>
            </a:r>
          </a:p>
        </p:txBody>
      </p:sp>
      <p:pic>
        <p:nvPicPr>
          <p:cNvPr id="4" name="Picture 3" descr="banner.jpg"/>
          <p:cNvPicPr>
            <a:picLocks noChangeAspect="1"/>
          </p:cNvPicPr>
          <p:nvPr/>
        </p:nvPicPr>
        <p:blipFill>
          <a:blip r:embed="rId3" cstate="print"/>
          <a:srcRect r="60206"/>
          <a:stretch>
            <a:fillRect/>
          </a:stretch>
        </p:blipFill>
        <p:spPr bwMode="auto">
          <a:xfrm>
            <a:off x="0" y="0"/>
            <a:ext cx="893158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6257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Increasing the credibility of our work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Journal of </a:t>
            </a:r>
            <a:r>
              <a:rPr lang="en-US" dirty="0" err="1" smtClean="0">
                <a:solidFill>
                  <a:srgbClr val="0000FF"/>
                </a:solidFill>
              </a:rPr>
              <a:t>Geoscience</a:t>
            </a:r>
            <a:r>
              <a:rPr lang="en-US" dirty="0" smtClean="0">
                <a:solidFill>
                  <a:srgbClr val="0000FF"/>
                </a:solidFill>
              </a:rPr>
              <a:t> Education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Curriculum and Instruction Track</a:t>
            </a:r>
          </a:p>
        </p:txBody>
      </p:sp>
      <p:pic>
        <p:nvPicPr>
          <p:cNvPr id="4" name="Picture 3" descr="banner.jpg"/>
          <p:cNvPicPr>
            <a:picLocks noChangeAspect="1"/>
          </p:cNvPicPr>
          <p:nvPr/>
        </p:nvPicPr>
        <p:blipFill>
          <a:blip r:embed="rId2" cstate="print"/>
          <a:srcRect r="60206"/>
          <a:stretch>
            <a:fillRect/>
          </a:stretch>
        </p:blipFill>
        <p:spPr bwMode="auto">
          <a:xfrm>
            <a:off x="0" y="0"/>
            <a:ext cx="893158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3505200"/>
            <a:ext cx="7924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 description of how the authors' experiences support (or reject) the effectiveness of the described tool for the target population and setting is included. This should be accompanied by </a:t>
            </a:r>
            <a:r>
              <a:rPr lang="en-US" sz="2600" dirty="0" smtClean="0">
                <a:solidFill>
                  <a:srgbClr val="FF0000"/>
                </a:solidFill>
              </a:rPr>
              <a:t>evidence of effectiveness </a:t>
            </a:r>
            <a:r>
              <a:rPr lang="en-US" sz="2600" dirty="0" smtClean="0"/>
              <a:t>(such as examples of student work). For example, see Chapter 8 of Wiggins and </a:t>
            </a:r>
            <a:r>
              <a:rPr lang="en-US" sz="2600" dirty="0" err="1" smtClean="0"/>
              <a:t>McTighe</a:t>
            </a:r>
            <a:r>
              <a:rPr lang="en-US" sz="2600" dirty="0" smtClean="0"/>
              <a:t> (2005) for a discussion related to </a:t>
            </a:r>
            <a:r>
              <a:rPr lang="en-US" sz="2600" dirty="0" smtClean="0">
                <a:solidFill>
                  <a:srgbClr val="FF0000"/>
                </a:solidFill>
              </a:rPr>
              <a:t>evidence of validity in instructional design</a:t>
            </a:r>
            <a:r>
              <a:rPr lang="en-US" sz="2600" dirty="0" smtClean="0"/>
              <a:t>.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336257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we need to show</a:t>
            </a:r>
            <a:endParaRPr lang="en-US" sz="3600" dirty="0"/>
          </a:p>
        </p:txBody>
      </p:sp>
      <p:pic>
        <p:nvPicPr>
          <p:cNvPr id="4" name="Picture 3" descr="banner.jpg"/>
          <p:cNvPicPr>
            <a:picLocks noChangeAspect="1"/>
          </p:cNvPicPr>
          <p:nvPr/>
        </p:nvPicPr>
        <p:blipFill>
          <a:blip r:embed="rId2" cstate="print"/>
          <a:srcRect r="60206"/>
          <a:stretch>
            <a:fillRect/>
          </a:stretch>
        </p:blipFill>
        <p:spPr bwMode="auto">
          <a:xfrm>
            <a:off x="0" y="0"/>
            <a:ext cx="893158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2591812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Increase </a:t>
            </a:r>
            <a:r>
              <a:rPr lang="en-US" sz="3200" dirty="0" smtClean="0">
                <a:solidFill>
                  <a:srgbClr val="C00000"/>
                </a:solidFill>
              </a:rPr>
              <a:t>student </a:t>
            </a:r>
            <a:r>
              <a:rPr lang="en-US" sz="3200" dirty="0" err="1" smtClean="0">
                <a:solidFill>
                  <a:srgbClr val="C00000"/>
                </a:solidFill>
              </a:rPr>
              <a:t>geoscience</a:t>
            </a:r>
            <a:r>
              <a:rPr lang="en-US" sz="3200" dirty="0" smtClean="0">
                <a:solidFill>
                  <a:srgbClr val="C00000"/>
                </a:solidFill>
              </a:rPr>
              <a:t> literacy</a:t>
            </a:r>
          </a:p>
          <a:p>
            <a:endParaRPr lang="en-US" sz="3200" dirty="0" smtClean="0"/>
          </a:p>
          <a:p>
            <a:r>
              <a:rPr lang="en-US" sz="3200" dirty="0" smtClean="0">
                <a:solidFill>
                  <a:srgbClr val="0000FF"/>
                </a:solidFill>
              </a:rPr>
              <a:t>Better ability to engage in the process </a:t>
            </a:r>
            <a:r>
              <a:rPr lang="en-US" sz="3200" dirty="0" smtClean="0">
                <a:solidFill>
                  <a:srgbClr val="0000FF"/>
                </a:solidFill>
              </a:rPr>
              <a:t>of science</a:t>
            </a:r>
          </a:p>
          <a:p>
            <a:endParaRPr lang="en-US" sz="3200" dirty="0" smtClean="0"/>
          </a:p>
          <a:p>
            <a:r>
              <a:rPr lang="en-US" sz="3200" dirty="0" smtClean="0">
                <a:solidFill>
                  <a:srgbClr val="C00000"/>
                </a:solidFill>
              </a:rPr>
              <a:t>Improved capacity to solve </a:t>
            </a:r>
            <a:r>
              <a:rPr lang="en-US" sz="3200" dirty="0" smtClean="0">
                <a:solidFill>
                  <a:srgbClr val="C00000"/>
                </a:solidFill>
              </a:rPr>
              <a:t>interdisciplinary </a:t>
            </a:r>
            <a:r>
              <a:rPr lang="en-US" sz="3200" dirty="0" smtClean="0">
                <a:solidFill>
                  <a:srgbClr val="C00000"/>
                </a:solidFill>
              </a:rPr>
              <a:t>problems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57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we have (for some Teams)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332037"/>
            <a:ext cx="8839200" cy="4068763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Geoscience</a:t>
            </a:r>
            <a:r>
              <a:rPr lang="en-US" dirty="0" smtClean="0">
                <a:solidFill>
                  <a:srgbClr val="0000FF"/>
                </a:solidFill>
              </a:rPr>
              <a:t> Literacy Exam questions (Pre/Post)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Geoscience</a:t>
            </a:r>
            <a:r>
              <a:rPr lang="en-US" dirty="0" smtClean="0">
                <a:solidFill>
                  <a:srgbClr val="0000FF"/>
                </a:solidFill>
              </a:rPr>
              <a:t> Literacy Exam Essays (Post)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 variety of assessments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Attitude survey (Pre/Post)</a:t>
            </a:r>
          </a:p>
        </p:txBody>
      </p:sp>
      <p:pic>
        <p:nvPicPr>
          <p:cNvPr id="4" name="Picture 3" descr="banner.jpg"/>
          <p:cNvPicPr>
            <a:picLocks noChangeAspect="1"/>
          </p:cNvPicPr>
          <p:nvPr/>
        </p:nvPicPr>
        <p:blipFill>
          <a:blip r:embed="rId2" cstate="print"/>
          <a:srcRect r="60206"/>
          <a:stretch>
            <a:fillRect/>
          </a:stretch>
        </p:blipFill>
        <p:spPr bwMode="auto">
          <a:xfrm>
            <a:off x="0" y="0"/>
            <a:ext cx="893158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6257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Geoscience</a:t>
            </a:r>
            <a:r>
              <a:rPr lang="en-US" sz="3600" dirty="0" smtClean="0"/>
              <a:t> Literacy Exam MC</a:t>
            </a:r>
            <a:endParaRPr lang="en-US" sz="3600" dirty="0"/>
          </a:p>
        </p:txBody>
      </p:sp>
      <p:pic>
        <p:nvPicPr>
          <p:cNvPr id="4" name="Picture 3" descr="banner.jpg"/>
          <p:cNvPicPr>
            <a:picLocks noChangeAspect="1"/>
          </p:cNvPicPr>
          <p:nvPr/>
        </p:nvPicPr>
        <p:blipFill>
          <a:blip r:embed="rId2" cstate="print"/>
          <a:srcRect r="60206"/>
          <a:stretch>
            <a:fillRect/>
          </a:stretch>
        </p:blipFill>
        <p:spPr bwMode="auto">
          <a:xfrm>
            <a:off x="0" y="0"/>
            <a:ext cx="893158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GLEprepost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362200"/>
            <a:ext cx="7391400" cy="400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257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Geoscience</a:t>
            </a:r>
            <a:r>
              <a:rPr lang="en-US" sz="3600" dirty="0" smtClean="0"/>
              <a:t> Literacy Exam MC Control</a:t>
            </a:r>
            <a:endParaRPr lang="en-US" sz="3600" dirty="0"/>
          </a:p>
        </p:txBody>
      </p:sp>
      <p:pic>
        <p:nvPicPr>
          <p:cNvPr id="4" name="Picture 3" descr="banner.jpg"/>
          <p:cNvPicPr>
            <a:picLocks noChangeAspect="1"/>
          </p:cNvPicPr>
          <p:nvPr/>
        </p:nvPicPr>
        <p:blipFill>
          <a:blip r:embed="rId2" cstate="print"/>
          <a:srcRect r="60206"/>
          <a:stretch>
            <a:fillRect/>
          </a:stretch>
        </p:blipFill>
        <p:spPr bwMode="auto">
          <a:xfrm>
            <a:off x="0" y="0"/>
            <a:ext cx="893158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ontrol gle pre post respons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362200"/>
            <a:ext cx="6781800" cy="41593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6257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Geoscience</a:t>
            </a:r>
            <a:r>
              <a:rPr lang="en-US" sz="3600" dirty="0" smtClean="0"/>
              <a:t> Literacy Exam Essay</a:t>
            </a:r>
            <a:endParaRPr lang="en-US" sz="3600" dirty="0"/>
          </a:p>
        </p:txBody>
      </p:sp>
      <p:pic>
        <p:nvPicPr>
          <p:cNvPr id="4" name="Picture 3" descr="banner.jpg"/>
          <p:cNvPicPr>
            <a:picLocks noChangeAspect="1"/>
          </p:cNvPicPr>
          <p:nvPr/>
        </p:nvPicPr>
        <p:blipFill>
          <a:blip r:embed="rId2" cstate="print"/>
          <a:srcRect r="60206"/>
          <a:stretch>
            <a:fillRect/>
          </a:stretch>
        </p:blipFill>
        <p:spPr bwMode="auto">
          <a:xfrm>
            <a:off x="0" y="0"/>
            <a:ext cx="893158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2514600"/>
            <a:ext cx="358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Civilizations use natural resources as their economies grow, yet many natural resources are non-renewable or limited. Describe three actions humans could take to deal with this reality and why they do or do not take such actions today.</a:t>
            </a:r>
            <a:endParaRPr lang="en-US" sz="2400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1020" y="2590800"/>
            <a:ext cx="479298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257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Geoscience</a:t>
            </a:r>
            <a:r>
              <a:rPr lang="en-US" sz="3600" dirty="0" smtClean="0"/>
              <a:t> Literacy Exam Essay</a:t>
            </a:r>
            <a:endParaRPr lang="en-US" sz="3600" dirty="0"/>
          </a:p>
        </p:txBody>
      </p:sp>
      <p:pic>
        <p:nvPicPr>
          <p:cNvPr id="4" name="Picture 3" descr="banner.jpg"/>
          <p:cNvPicPr>
            <a:picLocks noChangeAspect="1"/>
          </p:cNvPicPr>
          <p:nvPr/>
        </p:nvPicPr>
        <p:blipFill>
          <a:blip r:embed="rId2" cstate="print"/>
          <a:srcRect r="60206"/>
          <a:stretch>
            <a:fillRect/>
          </a:stretch>
        </p:blipFill>
        <p:spPr bwMode="auto">
          <a:xfrm>
            <a:off x="0" y="0"/>
            <a:ext cx="893158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2514600"/>
            <a:ext cx="373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Modern civilization developed over the last 10,000 years during an unusually stable climate period.   Describe three ways that a rapidly warming climate might affect agricultural, economic and transportation systems in the future. </a:t>
            </a:r>
            <a:endParaRPr lang="en-US" sz="2400" dirty="0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43400" y="2560320"/>
            <a:ext cx="479298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257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0.0.2212"/>
  <p:tag name="PPTVERSION" val="12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4383</TotalTime>
  <Words>339</Words>
  <Application>Microsoft Office PowerPoint</Application>
  <PresentationFormat>On-screen Show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Assessment and evaluation results overview  </vt:lpstr>
      <vt:lpstr>Road check</vt:lpstr>
      <vt:lpstr>Increasing the credibility of our work</vt:lpstr>
      <vt:lpstr>What we need to show</vt:lpstr>
      <vt:lpstr>What we have (for some Teams)</vt:lpstr>
      <vt:lpstr>Geoscience Literacy Exam MC</vt:lpstr>
      <vt:lpstr>Geoscience Literacy Exam MC Control</vt:lpstr>
      <vt:lpstr>Geoscience Literacy Exam Essay</vt:lpstr>
      <vt:lpstr>Geoscience Literacy Exam Essay</vt:lpstr>
      <vt:lpstr>Your Assessments</vt:lpstr>
      <vt:lpstr>Attitude Survey</vt:lpstr>
      <vt:lpstr>Goals of this session</vt:lpstr>
    </vt:vector>
  </TitlesOfParts>
  <Company>The University of Akron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Authentic Assessment and the Earth System Literacy Documents</dc:title>
  <dc:creator>Steer</dc:creator>
  <cp:lastModifiedBy>steer</cp:lastModifiedBy>
  <cp:revision>145</cp:revision>
  <cp:lastPrinted>2013-05-10T20:02:23Z</cp:lastPrinted>
  <dcterms:created xsi:type="dcterms:W3CDTF">2011-10-11T16:39:14Z</dcterms:created>
  <dcterms:modified xsi:type="dcterms:W3CDTF">2013-05-23T13:30:05Z</dcterms:modified>
</cp:coreProperties>
</file>