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4a" ContentType="audio/mp4"/>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61" r:id="rId2"/>
    <p:sldId id="270" r:id="rId3"/>
    <p:sldId id="282" r:id="rId4"/>
    <p:sldId id="289" r:id="rId5"/>
    <p:sldId id="290" r:id="rId6"/>
    <p:sldId id="284" r:id="rId7"/>
    <p:sldId id="285" r:id="rId8"/>
    <p:sldId id="312" r:id="rId9"/>
    <p:sldId id="291" r:id="rId10"/>
    <p:sldId id="293" r:id="rId11"/>
    <p:sldId id="295" r:id="rId12"/>
    <p:sldId id="300" r:id="rId13"/>
    <p:sldId id="292" r:id="rId14"/>
    <p:sldId id="296" r:id="rId15"/>
    <p:sldId id="297" r:id="rId16"/>
    <p:sldId id="298" r:id="rId17"/>
    <p:sldId id="299" r:id="rId18"/>
    <p:sldId id="286" r:id="rId19"/>
    <p:sldId id="301" r:id="rId20"/>
    <p:sldId id="287" r:id="rId21"/>
    <p:sldId id="302" r:id="rId22"/>
    <p:sldId id="311" r:id="rId2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69E8733-DE8B-4EE4-B7B3-7424DB085E5B}">
          <p14:sldIdLst>
            <p14:sldId id="261"/>
            <p14:sldId id="270"/>
            <p14:sldId id="282"/>
            <p14:sldId id="289"/>
            <p14:sldId id="290"/>
            <p14:sldId id="284"/>
            <p14:sldId id="285"/>
            <p14:sldId id="312"/>
            <p14:sldId id="291"/>
            <p14:sldId id="293"/>
            <p14:sldId id="295"/>
            <p14:sldId id="300"/>
            <p14:sldId id="292"/>
            <p14:sldId id="296"/>
            <p14:sldId id="297"/>
            <p14:sldId id="298"/>
            <p14:sldId id="299"/>
          </p14:sldIdLst>
        </p14:section>
        <p14:section name="Untitled Section" id="{AF4EA707-5DFB-4A26-B220-68854141121F}">
          <p14:sldIdLst>
            <p14:sldId id="286"/>
            <p14:sldId id="301"/>
            <p14:sldId id="287"/>
            <p14:sldId id="302"/>
            <p14:sldId id="31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808000"/>
    <a:srgbClr val="0000F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70822" autoAdjust="0"/>
  </p:normalViewPr>
  <p:slideViewPr>
    <p:cSldViewPr snapToGrid="0">
      <p:cViewPr varScale="1">
        <p:scale>
          <a:sx n="88" d="100"/>
          <a:sy n="88" d="100"/>
        </p:scale>
        <p:origin x="2048" y="17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26CA77-09BA-468B-90EB-BFC1FC513466}" type="datetimeFigureOut">
              <a:rPr lang="zh-CN" altLang="en-US" smtClean="0"/>
              <a:t>2026/8/7</a:t>
            </a:fld>
            <a:endParaRPr lang="zh-CN"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CFD86E-ADE7-4C43-96D5-95D2463A5C48}" type="slidenum">
              <a:rPr lang="zh-CN" altLang="en-US" smtClean="0"/>
              <a:t>‹#›</a:t>
            </a:fld>
            <a:endParaRPr lang="zh-CN" altLang="en-US"/>
          </a:p>
        </p:txBody>
      </p:sp>
    </p:spTree>
    <p:extLst>
      <p:ext uri="{BB962C8B-B14F-4D97-AF65-F5344CB8AC3E}">
        <p14:creationId xmlns:p14="http://schemas.microsoft.com/office/powerpoint/2010/main" val="3694465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CFD86E-ADE7-4C43-96D5-95D2463A5C48}" type="slidenum">
              <a:rPr lang="zh-CN" altLang="en-US" smtClean="0"/>
              <a:t>1</a:t>
            </a:fld>
            <a:endParaRPr lang="zh-CN" altLang="en-US"/>
          </a:p>
        </p:txBody>
      </p:sp>
    </p:spTree>
    <p:extLst>
      <p:ext uri="{BB962C8B-B14F-4D97-AF65-F5344CB8AC3E}">
        <p14:creationId xmlns:p14="http://schemas.microsoft.com/office/powerpoint/2010/main" val="2276849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06CFD86E-ADE7-4C43-96D5-95D2463A5C48}" type="slidenum">
              <a:rPr lang="zh-CN" altLang="en-US" smtClean="0"/>
              <a:t>12</a:t>
            </a:fld>
            <a:endParaRPr lang="zh-CN" altLang="en-US"/>
          </a:p>
        </p:txBody>
      </p:sp>
    </p:spTree>
    <p:extLst>
      <p:ext uri="{BB962C8B-B14F-4D97-AF65-F5344CB8AC3E}">
        <p14:creationId xmlns:p14="http://schemas.microsoft.com/office/powerpoint/2010/main" val="4125535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CFD86E-ADE7-4C43-96D5-95D2463A5C48}" type="slidenum">
              <a:rPr lang="zh-CN" altLang="en-US" smtClean="0"/>
              <a:t>15</a:t>
            </a:fld>
            <a:endParaRPr lang="zh-CN" altLang="en-US"/>
          </a:p>
        </p:txBody>
      </p:sp>
    </p:spTree>
    <p:extLst>
      <p:ext uri="{BB962C8B-B14F-4D97-AF65-F5344CB8AC3E}">
        <p14:creationId xmlns:p14="http://schemas.microsoft.com/office/powerpoint/2010/main" val="2296286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Correct errors are </a:t>
            </a:r>
            <a:r>
              <a:rPr lang="en-US" dirty="0" err="1"/>
              <a:t>a_wgt</a:t>
            </a:r>
            <a:r>
              <a:rPr lang="en-US" dirty="0"/>
              <a:t>=0.001 and </a:t>
            </a:r>
            <a:r>
              <a:rPr lang="en-US" dirty="0" err="1"/>
              <a:t>b_wgt</a:t>
            </a:r>
            <a:r>
              <a:rPr lang="en-US" dirty="0"/>
              <a:t> = 0.005. Overestimated errors: </a:t>
            </a:r>
            <a:r>
              <a:rPr lang="en-US" dirty="0" err="1"/>
              <a:t>a_wgt</a:t>
            </a:r>
            <a:r>
              <a:rPr lang="en-US" dirty="0"/>
              <a:t> = 0.01 and </a:t>
            </a:r>
            <a:r>
              <a:rPr lang="en-US" dirty="0" err="1"/>
              <a:t>b_wgt</a:t>
            </a:r>
            <a:r>
              <a:rPr lang="en-US" dirty="0"/>
              <a:t> = 0.005. Underestimated errors: </a:t>
            </a:r>
            <a:r>
              <a:rPr lang="en-US" dirty="0" err="1"/>
              <a:t>a_wgt</a:t>
            </a:r>
            <a:r>
              <a:rPr lang="en-US" dirty="0"/>
              <a:t> = 0.0001 and </a:t>
            </a:r>
            <a:r>
              <a:rPr lang="en-US" dirty="0" err="1"/>
              <a:t>b_wgt</a:t>
            </a:r>
            <a:r>
              <a:rPr lang="en-US" dirty="0"/>
              <a:t>=0.005</a:t>
            </a:r>
          </a:p>
        </p:txBody>
      </p:sp>
      <p:sp>
        <p:nvSpPr>
          <p:cNvPr id="4" name="Slide Number Placeholder 3"/>
          <p:cNvSpPr>
            <a:spLocks noGrp="1"/>
          </p:cNvSpPr>
          <p:nvPr>
            <p:ph type="sldNum" sz="quarter" idx="5"/>
          </p:nvPr>
        </p:nvSpPr>
        <p:spPr/>
        <p:txBody>
          <a:bodyPr/>
          <a:lstStyle/>
          <a:p>
            <a:fld id="{06CFD86E-ADE7-4C43-96D5-95D2463A5C48}" type="slidenum">
              <a:rPr lang="zh-CN" altLang="en-US" smtClean="0"/>
              <a:t>18</a:t>
            </a:fld>
            <a:endParaRPr lang="zh-CN" altLang="en-US"/>
          </a:p>
        </p:txBody>
      </p:sp>
    </p:spTree>
    <p:extLst>
      <p:ext uri="{BB962C8B-B14F-4D97-AF65-F5344CB8AC3E}">
        <p14:creationId xmlns:p14="http://schemas.microsoft.com/office/powerpoint/2010/main" val="30861408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let’s consider the model constraint. This can actually take many forms depending on the geophysicist’s expectation of the likely variations in model structure in the subsurface. By far the most commonly used model constraint is the smoothness constraint introduced in this unit. However, even this smoothness constraint can be adjusted to result in changes in the predicted inversion result. For example, the constraint can be set to favor stronger horizontal smoothing, or conversely to favor strong vertical smoothing. In this case, the changes to the model constraint result in subtle but important changes to the resolved model structure. We might use a horizontal constraint to image sedimentary layers deposited in a valley but we might use a vertical constraint to map walls of a buried structure.</a:t>
            </a:r>
          </a:p>
          <a:p>
            <a:endParaRPr lang="en-US" dirty="0"/>
          </a:p>
        </p:txBody>
      </p:sp>
      <p:sp>
        <p:nvSpPr>
          <p:cNvPr id="4" name="Slide Number Placeholder 3"/>
          <p:cNvSpPr>
            <a:spLocks noGrp="1"/>
          </p:cNvSpPr>
          <p:nvPr>
            <p:ph type="sldNum" sz="quarter" idx="5"/>
          </p:nvPr>
        </p:nvSpPr>
        <p:spPr/>
        <p:txBody>
          <a:bodyPr/>
          <a:lstStyle/>
          <a:p>
            <a:fld id="{06CFD86E-ADE7-4C43-96D5-95D2463A5C48}" type="slidenum">
              <a:rPr lang="zh-CN" altLang="en-US" smtClean="0"/>
              <a:t>20</a:t>
            </a:fld>
            <a:endParaRPr lang="zh-CN" altLang="en-US"/>
          </a:p>
        </p:txBody>
      </p:sp>
    </p:spTree>
    <p:extLst>
      <p:ext uri="{BB962C8B-B14F-4D97-AF65-F5344CB8AC3E}">
        <p14:creationId xmlns:p14="http://schemas.microsoft.com/office/powerpoint/2010/main" val="2950770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CFD86E-ADE7-4C43-96D5-95D2463A5C48}" type="slidenum">
              <a:rPr lang="zh-CN" altLang="en-US" smtClean="0"/>
              <a:t>2</a:t>
            </a:fld>
            <a:endParaRPr lang="zh-CN" altLang="en-US"/>
          </a:p>
        </p:txBody>
      </p:sp>
    </p:spTree>
    <p:extLst>
      <p:ext uri="{BB962C8B-B14F-4D97-AF65-F5344CB8AC3E}">
        <p14:creationId xmlns:p14="http://schemas.microsoft.com/office/powerpoint/2010/main" val="3430719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CFD86E-ADE7-4C43-96D5-95D2463A5C48}" type="slidenum">
              <a:rPr lang="zh-CN" altLang="en-US" smtClean="0"/>
              <a:t>3</a:t>
            </a:fld>
            <a:endParaRPr lang="zh-CN" altLang="en-US"/>
          </a:p>
        </p:txBody>
      </p:sp>
    </p:spTree>
    <p:extLst>
      <p:ext uri="{BB962C8B-B14F-4D97-AF65-F5344CB8AC3E}">
        <p14:creationId xmlns:p14="http://schemas.microsoft.com/office/powerpoint/2010/main" val="1945305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CFD86E-ADE7-4C43-96D5-95D2463A5C48}" type="slidenum">
              <a:rPr lang="zh-CN" altLang="en-US" smtClean="0"/>
              <a:t>6</a:t>
            </a:fld>
            <a:endParaRPr lang="zh-CN" altLang="en-US"/>
          </a:p>
        </p:txBody>
      </p:sp>
    </p:spTree>
    <p:extLst>
      <p:ext uri="{BB962C8B-B14F-4D97-AF65-F5344CB8AC3E}">
        <p14:creationId xmlns:p14="http://schemas.microsoft.com/office/powerpoint/2010/main" val="1813501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CFD86E-ADE7-4C43-96D5-95D2463A5C48}" type="slidenum">
              <a:rPr lang="zh-CN" altLang="en-US" smtClean="0"/>
              <a:t>7</a:t>
            </a:fld>
            <a:endParaRPr lang="zh-CN" altLang="en-US"/>
          </a:p>
        </p:txBody>
      </p:sp>
    </p:spTree>
    <p:extLst>
      <p:ext uri="{BB962C8B-B14F-4D97-AF65-F5344CB8AC3E}">
        <p14:creationId xmlns:p14="http://schemas.microsoft.com/office/powerpoint/2010/main" val="1159958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what do these images really mean? Unit 2 covers the relationships between the electrical conductivity of soils and the physical and chemical properties of soils. Using Archie’s Laws, we learned that electrical conductivity increases with the salinity of the pore fluids, the porosity of the soil and the water content if the soil is not saturated. We also learned that fine grained materials such as clays also increase electrical conductivity. The changes in conductivity observed with electrical imaging result from changes in such factors. At Harrier Meadow we know that the soils are saturated beneath the top 20 cm so the changes in conductivity in this image most likely represent changes in salinity and/or changes in soil type. Distinguishing between such effects is best done using some direct sampling at a few locations – indeed, the interpretation of geophysical datasets is always improved with some direct observations. We will use some direct measurements to explore the significance of these conductivity images further in Unit 5.</a:t>
            </a:r>
          </a:p>
        </p:txBody>
      </p:sp>
      <p:sp>
        <p:nvSpPr>
          <p:cNvPr id="4" name="Slide Number Placeholder 3"/>
          <p:cNvSpPr>
            <a:spLocks noGrp="1"/>
          </p:cNvSpPr>
          <p:nvPr>
            <p:ph type="sldNum" sz="quarter" idx="5"/>
          </p:nvPr>
        </p:nvSpPr>
        <p:spPr/>
        <p:txBody>
          <a:bodyPr/>
          <a:lstStyle/>
          <a:p>
            <a:fld id="{06CFD86E-ADE7-4C43-96D5-95D2463A5C48}" type="slidenum">
              <a:rPr lang="zh-CN" altLang="en-US" smtClean="0"/>
              <a:t>8</a:t>
            </a:fld>
            <a:endParaRPr lang="zh-CN" altLang="en-US"/>
          </a:p>
        </p:txBody>
      </p:sp>
    </p:spTree>
    <p:extLst>
      <p:ext uri="{BB962C8B-B14F-4D97-AF65-F5344CB8AC3E}">
        <p14:creationId xmlns:p14="http://schemas.microsoft.com/office/powerpoint/2010/main" val="1399500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06CFD86E-ADE7-4C43-96D5-95D2463A5C48}" type="slidenum">
              <a:rPr lang="zh-CN" altLang="en-US" smtClean="0"/>
              <a:t>9</a:t>
            </a:fld>
            <a:endParaRPr lang="zh-CN" altLang="en-US"/>
          </a:p>
        </p:txBody>
      </p:sp>
    </p:spTree>
    <p:extLst>
      <p:ext uri="{BB962C8B-B14F-4D97-AF65-F5344CB8AC3E}">
        <p14:creationId xmlns:p14="http://schemas.microsoft.com/office/powerpoint/2010/main" val="4171648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06CFD86E-ADE7-4C43-96D5-95D2463A5C48}" type="slidenum">
              <a:rPr lang="zh-CN" altLang="en-US" smtClean="0"/>
              <a:t>10</a:t>
            </a:fld>
            <a:endParaRPr lang="zh-CN" altLang="en-US"/>
          </a:p>
        </p:txBody>
      </p:sp>
    </p:spTree>
    <p:extLst>
      <p:ext uri="{BB962C8B-B14F-4D97-AF65-F5344CB8AC3E}">
        <p14:creationId xmlns:p14="http://schemas.microsoft.com/office/powerpoint/2010/main" val="1750415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06CFD86E-ADE7-4C43-96D5-95D2463A5C48}" type="slidenum">
              <a:rPr lang="zh-CN" altLang="en-US" smtClean="0"/>
              <a:t>11</a:t>
            </a:fld>
            <a:endParaRPr lang="zh-CN" altLang="en-US"/>
          </a:p>
        </p:txBody>
      </p:sp>
    </p:spTree>
    <p:extLst>
      <p:ext uri="{BB962C8B-B14F-4D97-AF65-F5344CB8AC3E}">
        <p14:creationId xmlns:p14="http://schemas.microsoft.com/office/powerpoint/2010/main" val="23662208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27370" y="371475"/>
            <a:ext cx="3449564" cy="11633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9" name="Rectangle 3"/>
          <p:cNvSpPr>
            <a:spLocks noGrp="1" noChangeArrowheads="1"/>
          </p:cNvSpPr>
          <p:nvPr>
            <p:ph type="subTitle" idx="1"/>
          </p:nvPr>
        </p:nvSpPr>
        <p:spPr>
          <a:xfrm>
            <a:off x="1828800" y="3886200"/>
            <a:ext cx="8534400" cy="1752600"/>
          </a:xfrm>
        </p:spPr>
        <p:txBody>
          <a:bodyPr/>
          <a:lstStyle>
            <a:lvl1pPr marL="0" indent="0" algn="ctr">
              <a:buFontTx/>
              <a:buNone/>
              <a:defRPr>
                <a:solidFill>
                  <a:schemeClr val="tx1"/>
                </a:solidFill>
              </a:defRPr>
            </a:lvl1pPr>
          </a:lstStyle>
          <a:p>
            <a:r>
              <a:rPr lang="en-US" altLang="zh-CN"/>
              <a:t>Click to edit Master subtitle style</a:t>
            </a:r>
            <a:endParaRPr lang="en-US" dirty="0"/>
          </a:p>
        </p:txBody>
      </p:sp>
      <p:sp>
        <p:nvSpPr>
          <p:cNvPr id="4098" name="Rectangle 2"/>
          <p:cNvSpPr>
            <a:spLocks noGrp="1" noChangeArrowheads="1"/>
          </p:cNvSpPr>
          <p:nvPr>
            <p:ph type="ctrTitle"/>
          </p:nvPr>
        </p:nvSpPr>
        <p:spPr>
          <a:xfrm>
            <a:off x="914400" y="2130426"/>
            <a:ext cx="10363200" cy="1470025"/>
          </a:xfrm>
        </p:spPr>
        <p:txBody>
          <a:bodyPr/>
          <a:lstStyle>
            <a:lvl1pPr algn="ctr">
              <a:defRPr>
                <a:solidFill>
                  <a:schemeClr val="tx1"/>
                </a:solidFill>
              </a:defRPr>
            </a:lvl1pPr>
          </a:lstStyle>
          <a:p>
            <a:r>
              <a:rPr lang="en-US" altLang="zh-CN"/>
              <a:t>Click to edit Master title style</a:t>
            </a:r>
            <a:endParaRPr lang="en-US" dirty="0"/>
          </a:p>
        </p:txBody>
      </p:sp>
    </p:spTree>
    <p:extLst>
      <p:ext uri="{BB962C8B-B14F-4D97-AF65-F5344CB8AC3E}">
        <p14:creationId xmlns:p14="http://schemas.microsoft.com/office/powerpoint/2010/main" val="3821508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0DC16BE6-4C52-3148-9055-C92C4CEA5CA5}" type="slidenum">
              <a:rPr lang="en-US"/>
              <a:pPr>
                <a:defRPr/>
              </a:pPr>
              <a:t>‹#›</a:t>
            </a:fld>
            <a:endParaRPr lang="en-US"/>
          </a:p>
        </p:txBody>
      </p:sp>
    </p:spTree>
    <p:extLst>
      <p:ext uri="{BB962C8B-B14F-4D97-AF65-F5344CB8AC3E}">
        <p14:creationId xmlns:p14="http://schemas.microsoft.com/office/powerpoint/2010/main" val="116566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1"/>
            <a:ext cx="2743200" cy="5448300"/>
          </a:xfrm>
        </p:spPr>
        <p:txBody>
          <a:bodyPr vert="eaVert"/>
          <a:lstStyle/>
          <a:p>
            <a:r>
              <a:rPr lang="en-US" altLang="zh-CN"/>
              <a:t>Click to edit Master title style</a:t>
            </a:r>
            <a:endParaRPr lang="en-US"/>
          </a:p>
        </p:txBody>
      </p:sp>
      <p:sp>
        <p:nvSpPr>
          <p:cNvPr id="3" name="Vertical Text Placeholder 2"/>
          <p:cNvSpPr>
            <a:spLocks noGrp="1"/>
          </p:cNvSpPr>
          <p:nvPr>
            <p:ph type="body" orient="vert" idx="1"/>
          </p:nvPr>
        </p:nvSpPr>
        <p:spPr>
          <a:xfrm>
            <a:off x="609600" y="609601"/>
            <a:ext cx="8026400" cy="5448300"/>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FF8FFF65-4BAA-854F-9940-1ECCFF72F3B7}" type="slidenum">
              <a:rPr lang="en-US"/>
              <a:pPr>
                <a:defRPr/>
              </a:pPr>
              <a:t>‹#›</a:t>
            </a:fld>
            <a:endParaRPr lang="en-US"/>
          </a:p>
        </p:txBody>
      </p:sp>
    </p:spTree>
    <p:extLst>
      <p:ext uri="{BB962C8B-B14F-4D97-AF65-F5344CB8AC3E}">
        <p14:creationId xmlns:p14="http://schemas.microsoft.com/office/powerpoint/2010/main" val="1063518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Content Placeholder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6195EE99-6EBD-5C44-BBE9-586BD7F99AA0}" type="slidenum">
              <a:rPr lang="en-US"/>
              <a:pPr>
                <a:defRPr/>
              </a:pPr>
              <a:t>‹#›</a:t>
            </a:fld>
            <a:endParaRPr lang="en-US"/>
          </a:p>
        </p:txBody>
      </p:sp>
    </p:spTree>
    <p:extLst>
      <p:ext uri="{BB962C8B-B14F-4D97-AF65-F5344CB8AC3E}">
        <p14:creationId xmlns:p14="http://schemas.microsoft.com/office/powerpoint/2010/main" val="553851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ltLang="zh-CN"/>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ltLang="zh-CN"/>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BCC178D3-8EA7-D243-8788-BD22F37DA10B}" type="slidenum">
              <a:rPr lang="en-US"/>
              <a:pPr>
                <a:defRPr/>
              </a:pPr>
              <a:t>‹#›</a:t>
            </a:fld>
            <a:endParaRPr lang="en-US"/>
          </a:p>
        </p:txBody>
      </p:sp>
    </p:spTree>
    <p:extLst>
      <p:ext uri="{BB962C8B-B14F-4D97-AF65-F5344CB8AC3E}">
        <p14:creationId xmlns:p14="http://schemas.microsoft.com/office/powerpoint/2010/main" val="109486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Content Placeholder 2"/>
          <p:cNvSpPr>
            <a:spLocks noGrp="1"/>
          </p:cNvSpPr>
          <p:nvPr>
            <p:ph sz="half" idx="1"/>
          </p:nvPr>
        </p:nvSpPr>
        <p:spPr>
          <a:xfrm>
            <a:off x="609600" y="1524001"/>
            <a:ext cx="5384800" cy="45339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Content Placeholder 3"/>
          <p:cNvSpPr>
            <a:spLocks noGrp="1"/>
          </p:cNvSpPr>
          <p:nvPr>
            <p:ph sz="half" idx="2"/>
          </p:nvPr>
        </p:nvSpPr>
        <p:spPr>
          <a:xfrm>
            <a:off x="6197600" y="1524001"/>
            <a:ext cx="5384800" cy="45339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AF3888C8-DE63-6A4B-89F3-1CA87CF50B4F}" type="slidenum">
              <a:rPr lang="en-US"/>
              <a:pPr>
                <a:defRPr/>
              </a:pPr>
              <a:t>‹#›</a:t>
            </a:fld>
            <a:endParaRPr lang="en-US"/>
          </a:p>
        </p:txBody>
      </p:sp>
    </p:spTree>
    <p:extLst>
      <p:ext uri="{BB962C8B-B14F-4D97-AF65-F5344CB8AC3E}">
        <p14:creationId xmlns:p14="http://schemas.microsoft.com/office/powerpoint/2010/main" val="1766600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ltLang="zh-CN"/>
              <a:t>Click to edit Master title style</a:t>
            </a:r>
            <a:endParaRPr lang="en-US"/>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ltLang="zh-CN"/>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ltLang="zh-CN"/>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5241ACB6-45CB-9D4A-A96D-32557430BA3D}" type="slidenum">
              <a:rPr lang="en-US"/>
              <a:pPr>
                <a:defRPr/>
              </a:pPr>
              <a:t>‹#›</a:t>
            </a:fld>
            <a:endParaRPr lang="en-US"/>
          </a:p>
        </p:txBody>
      </p:sp>
    </p:spTree>
    <p:extLst>
      <p:ext uri="{BB962C8B-B14F-4D97-AF65-F5344CB8AC3E}">
        <p14:creationId xmlns:p14="http://schemas.microsoft.com/office/powerpoint/2010/main" val="2344514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03FAD794-CB22-B44E-8308-0AE2F0A9592F}" type="slidenum">
              <a:rPr lang="en-US"/>
              <a:pPr>
                <a:defRPr/>
              </a:pPr>
              <a:t>‹#›</a:t>
            </a:fld>
            <a:endParaRPr lang="en-US"/>
          </a:p>
        </p:txBody>
      </p:sp>
    </p:spTree>
    <p:extLst>
      <p:ext uri="{BB962C8B-B14F-4D97-AF65-F5344CB8AC3E}">
        <p14:creationId xmlns:p14="http://schemas.microsoft.com/office/powerpoint/2010/main" val="2913934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6E8BC21C-0162-AE46-B9F7-BF3E9C17864E}" type="slidenum">
              <a:rPr lang="en-US"/>
              <a:pPr>
                <a:defRPr/>
              </a:pPr>
              <a:t>‹#›</a:t>
            </a:fld>
            <a:endParaRPr lang="en-US"/>
          </a:p>
        </p:txBody>
      </p:sp>
    </p:spTree>
    <p:extLst>
      <p:ext uri="{BB962C8B-B14F-4D97-AF65-F5344CB8AC3E}">
        <p14:creationId xmlns:p14="http://schemas.microsoft.com/office/powerpoint/2010/main" val="2771843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ltLang="zh-CN"/>
              <a:t>Click to edit Master title style</a:t>
            </a:r>
            <a:endParaRPr lang="en-US"/>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ltLang="zh-CN"/>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181CB8A0-2537-2A4E-9B72-75DA6825B383}" type="slidenum">
              <a:rPr lang="en-US"/>
              <a:pPr>
                <a:defRPr/>
              </a:pPr>
              <a:t>‹#›</a:t>
            </a:fld>
            <a:endParaRPr lang="en-US"/>
          </a:p>
        </p:txBody>
      </p:sp>
    </p:spTree>
    <p:extLst>
      <p:ext uri="{BB962C8B-B14F-4D97-AF65-F5344CB8AC3E}">
        <p14:creationId xmlns:p14="http://schemas.microsoft.com/office/powerpoint/2010/main" val="1885223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ltLang="zh-CN"/>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r>
              <a:rPr lang="en-US" altLang="zh-CN" noProof="0"/>
              <a:t>Click icon to add picture</a:t>
            </a:r>
            <a:endParaRPr lang="en-US"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ltLang="zh-CN"/>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E357A2F6-0ABB-5240-B4BA-F99CE53A94F1}" type="slidenum">
              <a:rPr lang="en-US"/>
              <a:pPr>
                <a:defRPr/>
              </a:pPr>
              <a:t>‹#›</a:t>
            </a:fld>
            <a:endParaRPr lang="en-US"/>
          </a:p>
        </p:txBody>
      </p:sp>
    </p:spTree>
    <p:extLst>
      <p:ext uri="{BB962C8B-B14F-4D97-AF65-F5344CB8AC3E}">
        <p14:creationId xmlns:p14="http://schemas.microsoft.com/office/powerpoint/2010/main" val="3701339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7" name="Picture 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bwMode="auto">
          <a:xfrm>
            <a:off x="571378" y="86184"/>
            <a:ext cx="1461693" cy="5184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609600" y="609601"/>
            <a:ext cx="10972800" cy="8080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endParaRPr lang="en-US"/>
          </a:p>
        </p:txBody>
      </p:sp>
      <p:sp>
        <p:nvSpPr>
          <p:cNvPr id="1029" name="Rectangle 3"/>
          <p:cNvSpPr>
            <a:spLocks noGrp="1" noChangeArrowheads="1"/>
          </p:cNvSpPr>
          <p:nvPr>
            <p:ph type="body" idx="1"/>
          </p:nvPr>
        </p:nvSpPr>
        <p:spPr bwMode="auto">
          <a:xfrm>
            <a:off x="609600" y="1524001"/>
            <a:ext cx="10972800" cy="4533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867">
                <a:solidFill>
                  <a:srgbClr val="5F5F5F"/>
                </a:solidFill>
                <a:cs typeface="Geneva" charset="0"/>
              </a:defRPr>
            </a:lvl1pPr>
          </a:lstStyle>
          <a:p>
            <a:pPr fontAlgn="base">
              <a:spcBef>
                <a:spcPct val="0"/>
              </a:spcBef>
              <a:spcAft>
                <a:spcPct val="0"/>
              </a:spcAft>
              <a:defRPr/>
            </a:pPr>
            <a:fld id="{4642B53B-6571-FB48-ABFE-A8993810D33C}" type="slidenum">
              <a:rPr lang="en-US"/>
              <a:pPr fontAlgn="base">
                <a:spcBef>
                  <a:spcPct val="0"/>
                </a:spcBef>
                <a:spcAft>
                  <a:spcPct val="0"/>
                </a:spcAft>
                <a:defRPr/>
              </a:pPr>
              <a:t>‹#›</a:t>
            </a:fld>
            <a:endParaRPr lang="en-US"/>
          </a:p>
        </p:txBody>
      </p:sp>
      <p:cxnSp>
        <p:nvCxnSpPr>
          <p:cNvPr id="9" name="Straight Connector 8"/>
          <p:cNvCxnSpPr/>
          <p:nvPr/>
        </p:nvCxnSpPr>
        <p:spPr>
          <a:xfrm>
            <a:off x="0" y="558801"/>
            <a:ext cx="12192000" cy="6351"/>
          </a:xfrm>
          <a:prstGeom prst="line">
            <a:avLst/>
          </a:prstGeom>
          <a:ln w="3175" cmpd="sng">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83349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spcBef>
          <a:spcPct val="0"/>
        </a:spcBef>
        <a:spcAft>
          <a:spcPct val="0"/>
        </a:spcAft>
        <a:defRPr sz="4000">
          <a:solidFill>
            <a:schemeClr val="tx2"/>
          </a:solidFill>
          <a:latin typeface="+mj-lt"/>
          <a:ea typeface="ヒラギノ角ゴ Pro W3" charset="0"/>
          <a:cs typeface="Geneva" charset="0"/>
        </a:defRPr>
      </a:lvl1pPr>
      <a:lvl2pPr algn="l" rtl="0" eaLnBrk="1" fontAlgn="base" hangingPunct="1">
        <a:spcBef>
          <a:spcPct val="0"/>
        </a:spcBef>
        <a:spcAft>
          <a:spcPct val="0"/>
        </a:spcAft>
        <a:defRPr sz="4000">
          <a:solidFill>
            <a:schemeClr val="tx2"/>
          </a:solidFill>
          <a:latin typeface="Arial" charset="0"/>
          <a:ea typeface="ヒラギノ角ゴ Pro W3" charset="0"/>
          <a:cs typeface="Geneva" charset="0"/>
        </a:defRPr>
      </a:lvl2pPr>
      <a:lvl3pPr algn="l" rtl="0" eaLnBrk="1" fontAlgn="base" hangingPunct="1">
        <a:spcBef>
          <a:spcPct val="0"/>
        </a:spcBef>
        <a:spcAft>
          <a:spcPct val="0"/>
        </a:spcAft>
        <a:defRPr sz="4000">
          <a:solidFill>
            <a:schemeClr val="tx2"/>
          </a:solidFill>
          <a:latin typeface="Arial" charset="0"/>
          <a:ea typeface="ヒラギノ角ゴ Pro W3" charset="0"/>
          <a:cs typeface="Geneva" charset="0"/>
        </a:defRPr>
      </a:lvl3pPr>
      <a:lvl4pPr algn="l" rtl="0" eaLnBrk="1" fontAlgn="base" hangingPunct="1">
        <a:spcBef>
          <a:spcPct val="0"/>
        </a:spcBef>
        <a:spcAft>
          <a:spcPct val="0"/>
        </a:spcAft>
        <a:defRPr sz="4000">
          <a:solidFill>
            <a:schemeClr val="tx2"/>
          </a:solidFill>
          <a:latin typeface="Arial" charset="0"/>
          <a:ea typeface="ヒラギノ角ゴ Pro W3" charset="0"/>
          <a:cs typeface="Geneva" charset="0"/>
        </a:defRPr>
      </a:lvl4pPr>
      <a:lvl5pPr algn="l" rtl="0" eaLnBrk="1" fontAlgn="base" hangingPunct="1">
        <a:spcBef>
          <a:spcPct val="0"/>
        </a:spcBef>
        <a:spcAft>
          <a:spcPct val="0"/>
        </a:spcAft>
        <a:defRPr sz="4000">
          <a:solidFill>
            <a:schemeClr val="tx2"/>
          </a:solidFill>
          <a:latin typeface="Arial" charset="0"/>
          <a:ea typeface="ヒラギノ角ゴ Pro W3" charset="0"/>
          <a:cs typeface="Geneva" charset="0"/>
        </a:defRPr>
      </a:lvl5pPr>
      <a:lvl6pPr marL="609585" algn="l" rtl="0" eaLnBrk="1" fontAlgn="base" hangingPunct="1">
        <a:spcBef>
          <a:spcPct val="0"/>
        </a:spcBef>
        <a:spcAft>
          <a:spcPct val="0"/>
        </a:spcAft>
        <a:defRPr sz="4000">
          <a:solidFill>
            <a:schemeClr val="tx2"/>
          </a:solidFill>
          <a:latin typeface="Arial" charset="0"/>
        </a:defRPr>
      </a:lvl6pPr>
      <a:lvl7pPr marL="1219170" algn="l" rtl="0" eaLnBrk="1" fontAlgn="base" hangingPunct="1">
        <a:spcBef>
          <a:spcPct val="0"/>
        </a:spcBef>
        <a:spcAft>
          <a:spcPct val="0"/>
        </a:spcAft>
        <a:defRPr sz="4000">
          <a:solidFill>
            <a:schemeClr val="tx2"/>
          </a:solidFill>
          <a:latin typeface="Arial" charset="0"/>
        </a:defRPr>
      </a:lvl7pPr>
      <a:lvl8pPr marL="1828754" algn="l" rtl="0" eaLnBrk="1" fontAlgn="base" hangingPunct="1">
        <a:spcBef>
          <a:spcPct val="0"/>
        </a:spcBef>
        <a:spcAft>
          <a:spcPct val="0"/>
        </a:spcAft>
        <a:defRPr sz="4000">
          <a:solidFill>
            <a:schemeClr val="tx2"/>
          </a:solidFill>
          <a:latin typeface="Arial" charset="0"/>
        </a:defRPr>
      </a:lvl8pPr>
      <a:lvl9pPr marL="2438339" algn="l" rtl="0" eaLnBrk="1" fontAlgn="base" hangingPunct="1">
        <a:spcBef>
          <a:spcPct val="0"/>
        </a:spcBef>
        <a:spcAft>
          <a:spcPct val="0"/>
        </a:spcAft>
        <a:defRPr sz="4000">
          <a:solidFill>
            <a:schemeClr val="tx2"/>
          </a:solidFill>
          <a:latin typeface="Arial" charset="0"/>
        </a:defRPr>
      </a:lvl9pPr>
    </p:titleStyle>
    <p:bodyStyle>
      <a:lvl1pPr marL="457189" indent="-457189" algn="l" rtl="0" eaLnBrk="1" fontAlgn="base" hangingPunct="1">
        <a:spcBef>
          <a:spcPct val="20000"/>
        </a:spcBef>
        <a:spcAft>
          <a:spcPct val="0"/>
        </a:spcAft>
        <a:buChar char="•"/>
        <a:defRPr sz="2933">
          <a:solidFill>
            <a:srgbClr val="5F5F5F"/>
          </a:solidFill>
          <a:latin typeface="+mn-lt"/>
          <a:ea typeface="ヒラギノ角ゴ Pro W3" charset="0"/>
          <a:cs typeface="Geneva" charset="0"/>
        </a:defRPr>
      </a:lvl1pPr>
      <a:lvl2pPr marL="990575" indent="-380990" algn="l" rtl="0" eaLnBrk="1" fontAlgn="base" hangingPunct="1">
        <a:spcBef>
          <a:spcPct val="20000"/>
        </a:spcBef>
        <a:spcAft>
          <a:spcPct val="0"/>
        </a:spcAft>
        <a:buChar char="–"/>
        <a:defRPr>
          <a:solidFill>
            <a:srgbClr val="5F5F5F"/>
          </a:solidFill>
          <a:latin typeface="+mn-lt"/>
          <a:ea typeface="Geneva" charset="0"/>
          <a:cs typeface="Geneva" charset="0"/>
        </a:defRPr>
      </a:lvl2pPr>
      <a:lvl3pPr marL="1523962" indent="-304792" algn="l" rtl="0" eaLnBrk="1" fontAlgn="base" hangingPunct="1">
        <a:spcBef>
          <a:spcPct val="20000"/>
        </a:spcBef>
        <a:spcAft>
          <a:spcPct val="0"/>
        </a:spcAft>
        <a:buChar char="•"/>
        <a:defRPr sz="2133">
          <a:solidFill>
            <a:srgbClr val="5F5F5F"/>
          </a:solidFill>
          <a:latin typeface="+mn-lt"/>
          <a:ea typeface="Geneva" charset="0"/>
          <a:cs typeface="Geneva" charset="0"/>
        </a:defRPr>
      </a:lvl3pPr>
      <a:lvl4pPr marL="2133547" indent="-304792" algn="l" rtl="0" eaLnBrk="1" fontAlgn="base" hangingPunct="1">
        <a:spcBef>
          <a:spcPct val="20000"/>
        </a:spcBef>
        <a:spcAft>
          <a:spcPct val="0"/>
        </a:spcAft>
        <a:buChar char="–"/>
        <a:defRPr sz="1867">
          <a:solidFill>
            <a:srgbClr val="5F5F5F"/>
          </a:solidFill>
          <a:latin typeface="+mn-lt"/>
          <a:ea typeface="Geneva" charset="0"/>
          <a:cs typeface="Geneva" charset="0"/>
        </a:defRPr>
      </a:lvl4pPr>
      <a:lvl5pPr marL="2743131" indent="-304792" algn="l" rtl="0" eaLnBrk="1" fontAlgn="base" hangingPunct="1">
        <a:spcBef>
          <a:spcPct val="20000"/>
        </a:spcBef>
        <a:spcAft>
          <a:spcPct val="0"/>
        </a:spcAft>
        <a:buChar char="»"/>
        <a:defRPr sz="1867">
          <a:solidFill>
            <a:srgbClr val="5F5F5F"/>
          </a:solidFill>
          <a:latin typeface="+mn-lt"/>
          <a:ea typeface="Geneva" charset="0"/>
          <a:cs typeface="Geneva" charset="0"/>
        </a:defRPr>
      </a:lvl5pPr>
      <a:lvl6pPr marL="3352716" indent="-304792" algn="l" rtl="0" eaLnBrk="1" fontAlgn="base" hangingPunct="1">
        <a:spcBef>
          <a:spcPct val="20000"/>
        </a:spcBef>
        <a:spcAft>
          <a:spcPct val="0"/>
        </a:spcAft>
        <a:buChar char="»"/>
        <a:defRPr sz="1867">
          <a:solidFill>
            <a:srgbClr val="5F5F5F"/>
          </a:solidFill>
          <a:latin typeface="+mn-lt"/>
        </a:defRPr>
      </a:lvl6pPr>
      <a:lvl7pPr marL="3962301" indent="-304792" algn="l" rtl="0" eaLnBrk="1" fontAlgn="base" hangingPunct="1">
        <a:spcBef>
          <a:spcPct val="20000"/>
        </a:spcBef>
        <a:spcAft>
          <a:spcPct val="0"/>
        </a:spcAft>
        <a:buChar char="»"/>
        <a:defRPr sz="1867">
          <a:solidFill>
            <a:srgbClr val="5F5F5F"/>
          </a:solidFill>
          <a:latin typeface="+mn-lt"/>
        </a:defRPr>
      </a:lvl7pPr>
      <a:lvl8pPr marL="4571886" indent="-304792" algn="l" rtl="0" eaLnBrk="1" fontAlgn="base" hangingPunct="1">
        <a:spcBef>
          <a:spcPct val="20000"/>
        </a:spcBef>
        <a:spcAft>
          <a:spcPct val="0"/>
        </a:spcAft>
        <a:buChar char="»"/>
        <a:defRPr sz="1867">
          <a:solidFill>
            <a:srgbClr val="5F5F5F"/>
          </a:solidFill>
          <a:latin typeface="+mn-lt"/>
        </a:defRPr>
      </a:lvl8pPr>
      <a:lvl9pPr marL="5181470" indent="-304792" algn="l" rtl="0" eaLnBrk="1" fontAlgn="base" hangingPunct="1">
        <a:spcBef>
          <a:spcPct val="20000"/>
        </a:spcBef>
        <a:spcAft>
          <a:spcPct val="0"/>
        </a:spcAft>
        <a:buChar char="»"/>
        <a:defRPr sz="1867">
          <a:solidFill>
            <a:srgbClr val="5F5F5F"/>
          </a:solidFill>
          <a:latin typeface="+mn-lt"/>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audio" Target="../media/media10.m4a"/><Relationship Id="rId7" Type="http://schemas.openxmlformats.org/officeDocument/2006/relationships/image" Target="../media/image22.png"/><Relationship Id="rId12" Type="http://schemas.openxmlformats.org/officeDocument/2006/relationships/image" Target="../media/image4.png"/><Relationship Id="rId2" Type="http://schemas.microsoft.com/office/2007/relationships/media" Target="../media/media10.m4a"/><Relationship Id="rId1" Type="http://schemas.openxmlformats.org/officeDocument/2006/relationships/tags" Target="../tags/tag1.xml"/><Relationship Id="rId6" Type="http://schemas.openxmlformats.org/officeDocument/2006/relationships/image" Target="../media/image21.png"/><Relationship Id="rId11" Type="http://schemas.openxmlformats.org/officeDocument/2006/relationships/image" Target="../media/image3.png"/><Relationship Id="rId5" Type="http://schemas.openxmlformats.org/officeDocument/2006/relationships/notesSlide" Target="../notesSlides/notesSlide8.xml"/><Relationship Id="rId10" Type="http://schemas.openxmlformats.org/officeDocument/2006/relationships/image" Target="../media/image25.png"/><Relationship Id="rId4" Type="http://schemas.openxmlformats.org/officeDocument/2006/relationships/slideLayout" Target="../slideLayouts/slideLayout6.xml"/><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6.xml"/><Relationship Id="rId7" Type="http://schemas.openxmlformats.org/officeDocument/2006/relationships/image" Target="../media/image23.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2.png"/><Relationship Id="rId11" Type="http://schemas.openxmlformats.org/officeDocument/2006/relationships/image" Target="../media/image4.png"/><Relationship Id="rId5" Type="http://schemas.openxmlformats.org/officeDocument/2006/relationships/image" Target="../media/image21.png"/><Relationship Id="rId10" Type="http://schemas.openxmlformats.org/officeDocument/2006/relationships/image" Target="../media/image3.png"/><Relationship Id="rId4" Type="http://schemas.openxmlformats.org/officeDocument/2006/relationships/notesSlide" Target="../notesSlides/notesSlide9.xml"/><Relationship Id="rId9"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audio" Target="../media/media12.m4a"/><Relationship Id="rId7" Type="http://schemas.openxmlformats.org/officeDocument/2006/relationships/image" Target="../media/image22.png"/><Relationship Id="rId12" Type="http://schemas.openxmlformats.org/officeDocument/2006/relationships/image" Target="../media/image4.png"/><Relationship Id="rId2" Type="http://schemas.microsoft.com/office/2007/relationships/media" Target="../media/media12.m4a"/><Relationship Id="rId1" Type="http://schemas.openxmlformats.org/officeDocument/2006/relationships/tags" Target="../tags/tag2.xml"/><Relationship Id="rId6" Type="http://schemas.openxmlformats.org/officeDocument/2006/relationships/image" Target="../media/image21.png"/><Relationship Id="rId11" Type="http://schemas.openxmlformats.org/officeDocument/2006/relationships/image" Target="../media/image20.png"/><Relationship Id="rId5" Type="http://schemas.openxmlformats.org/officeDocument/2006/relationships/notesSlide" Target="../notesSlides/notesSlide10.xml"/><Relationship Id="rId10" Type="http://schemas.openxmlformats.org/officeDocument/2006/relationships/image" Target="../media/image3.png"/><Relationship Id="rId4" Type="http://schemas.openxmlformats.org/officeDocument/2006/relationships/slideLayout" Target="../slideLayouts/slideLayout6.xml"/><Relationship Id="rId9" Type="http://schemas.openxmlformats.org/officeDocument/2006/relationships/image" Target="../media/image25.pn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290.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80.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audio" Target="../media/media15.m4a"/><Relationship Id="rId7" Type="http://schemas.openxmlformats.org/officeDocument/2006/relationships/image" Target="../media/image30.png"/><Relationship Id="rId2" Type="http://schemas.microsoft.com/office/2007/relationships/media" Target="../media/media15.m4a"/><Relationship Id="rId1" Type="http://schemas.openxmlformats.org/officeDocument/2006/relationships/tags" Target="../tags/tag3.xml"/><Relationship Id="rId6" Type="http://schemas.openxmlformats.org/officeDocument/2006/relationships/image" Target="../media/image21.png"/><Relationship Id="rId5" Type="http://schemas.openxmlformats.org/officeDocument/2006/relationships/notesSlide" Target="../notesSlides/notesSlide11.xml"/><Relationship Id="rId10" Type="http://schemas.openxmlformats.org/officeDocument/2006/relationships/image" Target="../media/image4.png"/><Relationship Id="rId4" Type="http://schemas.openxmlformats.org/officeDocument/2006/relationships/slideLayout" Target="../slideLayouts/slideLayout6.xml"/><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5.png"/><Relationship Id="rId5" Type="http://schemas.openxmlformats.org/officeDocument/2006/relationships/image" Target="../media/image21.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21.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4.png"/><Relationship Id="rId5" Type="http://schemas.openxmlformats.org/officeDocument/2006/relationships/image" Target="../media/image20.png"/><Relationship Id="rId4" Type="http://schemas.openxmlformats.org/officeDocument/2006/relationships/notesSlide" Target="../notesSlides/notesSlide12.xml"/><Relationship Id="rId9"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4.png"/><Relationship Id="rId3" Type="http://schemas.openxmlformats.org/officeDocument/2006/relationships/slideLayout" Target="../slideLayouts/slideLayout6.xml"/><Relationship Id="rId7" Type="http://schemas.openxmlformats.org/officeDocument/2006/relationships/image" Target="../media/image6.png"/><Relationship Id="rId12" Type="http://schemas.openxmlformats.org/officeDocument/2006/relationships/image" Target="../media/image3.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20.png"/><Relationship Id="rId11" Type="http://schemas.openxmlformats.org/officeDocument/2006/relationships/image" Target="../media/image17.png"/><Relationship Id="rId5" Type="http://schemas.openxmlformats.org/officeDocument/2006/relationships/image" Target="../media/image5.png"/><Relationship Id="rId10" Type="http://schemas.openxmlformats.org/officeDocument/2006/relationships/image" Target="../media/image16.png"/><Relationship Id="rId4" Type="http://schemas.openxmlformats.org/officeDocument/2006/relationships/notesSlide" Target="../notesSlides/notesSlide2.xml"/><Relationship Id="rId9" Type="http://schemas.openxmlformats.org/officeDocument/2006/relationships/image" Target="../media/image15.png"/><Relationship Id="rId1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35.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notesSlide" Target="../notesSlides/notesSlide13.xml"/><Relationship Id="rId9"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png"/><Relationship Id="rId5" Type="http://schemas.openxmlformats.org/officeDocument/2006/relationships/image" Target="../media/image37.emf"/><Relationship Id="rId4" Type="http://schemas.openxmlformats.org/officeDocument/2006/relationships/image" Target="../media/image36.emf"/></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22.m4a"/><Relationship Id="rId7" Type="http://schemas.openxmlformats.org/officeDocument/2006/relationships/image" Target="../media/image39.png"/><Relationship Id="rId2" Type="http://schemas.microsoft.com/office/2007/relationships/media" Target="../media/media22.m4a"/><Relationship Id="rId1" Type="http://schemas.openxmlformats.org/officeDocument/2006/relationships/tags" Target="../tags/tag4.xml"/><Relationship Id="rId6" Type="http://schemas.openxmlformats.org/officeDocument/2006/relationships/oleObject" Target="../embeddings/oleObject1.bin"/><Relationship Id="rId5" Type="http://schemas.openxmlformats.org/officeDocument/2006/relationships/image" Target="../media/image38.wmf"/><Relationship Id="rId4" Type="http://schemas.openxmlformats.org/officeDocument/2006/relationships/slideLayout" Target="../slideLayouts/slideLayout6.xm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18.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4.png"/><Relationship Id="rId5" Type="http://schemas.openxmlformats.org/officeDocument/2006/relationships/image" Target="../media/image5.png"/><Relationship Id="rId10" Type="http://schemas.openxmlformats.org/officeDocument/2006/relationships/image" Target="../media/image4.png"/><Relationship Id="rId4" Type="http://schemas.openxmlformats.org/officeDocument/2006/relationships/notesSlide" Target="../notesSlides/notesSlide3.xml"/><Relationship Id="rId9"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4.png"/><Relationship Id="rId4" Type="http://schemas.openxmlformats.org/officeDocument/2006/relationships/notesSlide" Target="../notesSlides/notesSlide4.xml"/><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png"/><Relationship Id="rId5" Type="http://schemas.openxmlformats.org/officeDocument/2006/relationships/image" Target="../media/image13.jpe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png"/><Relationship Id="rId5" Type="http://schemas.openxmlformats.org/officeDocument/2006/relationships/image" Target="../media/image20.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6.xml"/><Relationship Id="rId7" Type="http://schemas.openxmlformats.org/officeDocument/2006/relationships/image" Target="../media/image23.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4.png"/><Relationship Id="rId4" Type="http://schemas.openxmlformats.org/officeDocument/2006/relationships/notesSlide" Target="../notesSlides/notesSlide7.xml"/><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ctrTitle"/>
          </p:nvPr>
        </p:nvSpPr>
        <p:spPr>
          <a:xfrm>
            <a:off x="374374" y="1979302"/>
            <a:ext cx="11817626" cy="1470025"/>
          </a:xfrm>
        </p:spPr>
        <p:txBody>
          <a:bodyPr/>
          <a:lstStyle/>
          <a:p>
            <a:r>
              <a:rPr lang="en-US" sz="3600" b="1" dirty="0">
                <a:latin typeface="Arial" charset="0"/>
              </a:rPr>
              <a:t>Tutorial: The </a:t>
            </a:r>
            <a:r>
              <a:rPr lang="en-US" sz="3600" b="1">
                <a:latin typeface="Arial" charset="0"/>
              </a:rPr>
              <a:t>“Magic” </a:t>
            </a:r>
            <a:r>
              <a:rPr lang="en-US" sz="3600" b="1" dirty="0">
                <a:latin typeface="Arial" charset="0"/>
              </a:rPr>
              <a:t>of Geophysical Inversion</a:t>
            </a:r>
            <a:endParaRPr lang="en-US" sz="3600" dirty="0">
              <a:latin typeface="Arial" charset="0"/>
            </a:endParaRPr>
          </a:p>
        </p:txBody>
      </p:sp>
      <p:sp>
        <p:nvSpPr>
          <p:cNvPr id="13314" name="Rectangle 3"/>
          <p:cNvSpPr>
            <a:spLocks noGrp="1" noChangeArrowheads="1"/>
          </p:cNvSpPr>
          <p:nvPr>
            <p:ph type="subTitle" idx="1"/>
          </p:nvPr>
        </p:nvSpPr>
        <p:spPr>
          <a:xfrm>
            <a:off x="469900" y="4172950"/>
            <a:ext cx="11722100" cy="1752600"/>
          </a:xfrm>
        </p:spPr>
        <p:txBody>
          <a:bodyPr/>
          <a:lstStyle/>
          <a:p>
            <a:r>
              <a:rPr lang="en-US" altLang="zh-CN" sz="2400" dirty="0"/>
              <a:t>Lee Slater</a:t>
            </a:r>
            <a:endParaRPr lang="en-US" altLang="zh-CN" sz="2400" baseline="30000" dirty="0"/>
          </a:p>
          <a:p>
            <a:endParaRPr lang="zh-CN" altLang="zh-CN" sz="2400" dirty="0"/>
          </a:p>
          <a:p>
            <a:pPr lvl="0"/>
            <a:r>
              <a:rPr lang="en-US" altLang="zh-CN" sz="2000" dirty="0"/>
              <a:t>Department of Earth and Environmental Sciences, Rutgers University, Newark, NJ, USA</a:t>
            </a:r>
            <a:endParaRPr lang="zh-CN" altLang="zh-CN" sz="2000" dirty="0"/>
          </a:p>
          <a:p>
            <a:endParaRPr lang="en-US" sz="2000" dirty="0">
              <a:latin typeface="Arial" charset="0"/>
            </a:endParaRPr>
          </a:p>
        </p:txBody>
      </p:sp>
      <p:pic>
        <p:nvPicPr>
          <p:cNvPr id="4" name="Picture 3">
            <a:extLst>
              <a:ext uri="{FF2B5EF4-FFF2-40B4-BE49-F238E27FC236}">
                <a16:creationId xmlns:a16="http://schemas.microsoft.com/office/drawing/2014/main" id="{B6AA4290-C864-436A-BEE7-0FDE46B30357}"/>
              </a:ext>
            </a:extLst>
          </p:cNvPr>
          <p:cNvPicPr>
            <a:picLocks noChangeAspect="1"/>
          </p:cNvPicPr>
          <p:nvPr/>
        </p:nvPicPr>
        <p:blipFill>
          <a:blip r:embed="rId5"/>
          <a:stretch>
            <a:fillRect/>
          </a:stretch>
        </p:blipFill>
        <p:spPr>
          <a:xfrm>
            <a:off x="647699" y="5831928"/>
            <a:ext cx="10896601" cy="817245"/>
          </a:xfrm>
          <a:prstGeom prst="rect">
            <a:avLst/>
          </a:prstGeom>
        </p:spPr>
      </p:pic>
      <p:pic>
        <p:nvPicPr>
          <p:cNvPr id="2" name="Audio 1">
            <a:hlinkClick r:id="" action="ppaction://media"/>
            <a:extLst>
              <a:ext uri="{FF2B5EF4-FFF2-40B4-BE49-F238E27FC236}">
                <a16:creationId xmlns:a16="http://schemas.microsoft.com/office/drawing/2014/main" id="{CF7B3442-4933-4A8A-9D8C-1627FDA54A3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40669685"/>
      </p:ext>
    </p:extLst>
  </p:cSld>
  <p:clrMapOvr>
    <a:masterClrMapping/>
  </p:clrMapOvr>
  <mc:AlternateContent xmlns:mc="http://schemas.openxmlformats.org/markup-compatibility/2006" xmlns:p14="http://schemas.microsoft.com/office/powerpoint/2010/main">
    <mc:Choice Requires="p14">
      <p:transition spd="slow" p14:dur="2000" advTm="4373"/>
    </mc:Choice>
    <mc:Fallback xmlns="">
      <p:transition spd="slow" advTm="43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screenshot of a social media post&#10;&#10;Description automatically generated">
            <a:extLst>
              <a:ext uri="{FF2B5EF4-FFF2-40B4-BE49-F238E27FC236}">
                <a16:creationId xmlns:a16="http://schemas.microsoft.com/office/drawing/2014/main" id="{1F4FDE49-856E-44F7-8D6B-E05F184E2667}"/>
              </a:ext>
            </a:extLst>
          </p:cNvPr>
          <p:cNvPicPr>
            <a:picLocks noChangeAspect="1"/>
          </p:cNvPicPr>
          <p:nvPr/>
        </p:nvPicPr>
        <p:blipFill rotWithShape="1">
          <a:blip r:embed="rId6">
            <a:extLst>
              <a:ext uri="{28A0092B-C50C-407E-A947-70E740481C1C}">
                <a14:useLocalDpi xmlns:a14="http://schemas.microsoft.com/office/drawing/2010/main" val="0"/>
              </a:ext>
            </a:extLst>
          </a:blip>
          <a:srcRect l="8732" t="42087" r="15548" b="37980"/>
          <a:stretch/>
        </p:blipFill>
        <p:spPr>
          <a:xfrm>
            <a:off x="205813" y="5525612"/>
            <a:ext cx="11681170" cy="1307592"/>
          </a:xfrm>
          <a:prstGeom prst="rect">
            <a:avLst/>
          </a:prstGeom>
        </p:spPr>
      </p:pic>
      <p:sp>
        <p:nvSpPr>
          <p:cNvPr id="2" name="Title 1">
            <a:extLst>
              <a:ext uri="{FF2B5EF4-FFF2-40B4-BE49-F238E27FC236}">
                <a16:creationId xmlns:a16="http://schemas.microsoft.com/office/drawing/2014/main" id="{95EEF152-1BD1-4DD1-BF53-2EE23B839795}"/>
              </a:ext>
            </a:extLst>
          </p:cNvPr>
          <p:cNvSpPr>
            <a:spLocks noGrp="1"/>
          </p:cNvSpPr>
          <p:nvPr>
            <p:ph type="title"/>
          </p:nvPr>
        </p:nvSpPr>
        <p:spPr/>
        <p:txBody>
          <a:bodyPr/>
          <a:lstStyle/>
          <a:p>
            <a:pPr algn="r"/>
            <a:r>
              <a:rPr lang="en-US" dirty="0"/>
              <a:t>How does it work?</a:t>
            </a:r>
          </a:p>
        </p:txBody>
      </p:sp>
      <p:pic>
        <p:nvPicPr>
          <p:cNvPr id="8" name="Picture 7" descr="A screenshot of a social media post&#10;&#10;Description automatically generated">
            <a:extLst>
              <a:ext uri="{FF2B5EF4-FFF2-40B4-BE49-F238E27FC236}">
                <a16:creationId xmlns:a16="http://schemas.microsoft.com/office/drawing/2014/main" id="{BE675794-A5EF-4C1C-B991-DC40FFBC00B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8703" r="8288"/>
          <a:stretch/>
        </p:blipFill>
        <p:spPr>
          <a:xfrm>
            <a:off x="233950" y="3205246"/>
            <a:ext cx="5720100" cy="1837335"/>
          </a:xfrm>
          <a:prstGeom prst="rect">
            <a:avLst/>
          </a:prstGeom>
        </p:spPr>
      </p:pic>
      <p:pic>
        <p:nvPicPr>
          <p:cNvPr id="10" name="Picture 9" descr="A screenshot of a social media post&#10;&#10;Description automatically generated">
            <a:extLst>
              <a:ext uri="{FF2B5EF4-FFF2-40B4-BE49-F238E27FC236}">
                <a16:creationId xmlns:a16="http://schemas.microsoft.com/office/drawing/2014/main" id="{CC9793EC-53C5-4238-8DEB-CD938CCE9C7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8703" r="8288"/>
          <a:stretch/>
        </p:blipFill>
        <p:spPr>
          <a:xfrm>
            <a:off x="6260148" y="3205245"/>
            <a:ext cx="5720102" cy="1837335"/>
          </a:xfrm>
          <a:prstGeom prst="rect">
            <a:avLst/>
          </a:prstGeom>
        </p:spPr>
      </p:pic>
      <p:pic>
        <p:nvPicPr>
          <p:cNvPr id="16" name="Picture 15" descr="A picture containing screenshot&#10;&#10;Description automatically generated">
            <a:extLst>
              <a:ext uri="{FF2B5EF4-FFF2-40B4-BE49-F238E27FC236}">
                <a16:creationId xmlns:a16="http://schemas.microsoft.com/office/drawing/2014/main" id="{294AD8FE-3818-45C4-B350-278D74D3F25E}"/>
              </a:ext>
            </a:extLst>
          </p:cNvPr>
          <p:cNvPicPr>
            <a:picLocks noChangeAspect="1"/>
          </p:cNvPicPr>
          <p:nvPr/>
        </p:nvPicPr>
        <p:blipFill rotWithShape="1">
          <a:blip r:embed="rId9">
            <a:extLst>
              <a:ext uri="{28A0092B-C50C-407E-A947-70E740481C1C}">
                <a14:useLocalDpi xmlns:a14="http://schemas.microsoft.com/office/drawing/2010/main" val="0"/>
              </a:ext>
            </a:extLst>
          </a:blip>
          <a:srcRect l="8750" t="42993" r="15530" b="40365"/>
          <a:stretch/>
        </p:blipFill>
        <p:spPr>
          <a:xfrm>
            <a:off x="112547" y="1591236"/>
            <a:ext cx="11867703" cy="1109090"/>
          </a:xfrm>
          <a:prstGeom prst="rect">
            <a:avLst/>
          </a:prstGeom>
        </p:spPr>
      </p:pic>
      <p:sp>
        <p:nvSpPr>
          <p:cNvPr id="17" name="Freeform: Shape 16">
            <a:extLst>
              <a:ext uri="{FF2B5EF4-FFF2-40B4-BE49-F238E27FC236}">
                <a16:creationId xmlns:a16="http://schemas.microsoft.com/office/drawing/2014/main" id="{1BE4FBC5-B3BB-42C0-BDC1-DCC07DED92CC}"/>
              </a:ext>
            </a:extLst>
          </p:cNvPr>
          <p:cNvSpPr/>
          <p:nvPr/>
        </p:nvSpPr>
        <p:spPr>
          <a:xfrm>
            <a:off x="25052" y="2818356"/>
            <a:ext cx="12125195" cy="2304789"/>
          </a:xfrm>
          <a:custGeom>
            <a:avLst/>
            <a:gdLst>
              <a:gd name="connsiteX0" fmla="*/ 11824570 w 11824570"/>
              <a:gd name="connsiteY0" fmla="*/ 0 h 2342367"/>
              <a:gd name="connsiteX1" fmla="*/ 6087649 w 11824570"/>
              <a:gd name="connsiteY1" fmla="*/ 12526 h 2342367"/>
              <a:gd name="connsiteX2" fmla="*/ 6112701 w 11824570"/>
              <a:gd name="connsiteY2" fmla="*/ 2342367 h 2342367"/>
              <a:gd name="connsiteX3" fmla="*/ 0 w 11824570"/>
              <a:gd name="connsiteY3" fmla="*/ 2304789 h 2342367"/>
              <a:gd name="connsiteX0" fmla="*/ 12125195 w 12125195"/>
              <a:gd name="connsiteY0" fmla="*/ 25052 h 2329841"/>
              <a:gd name="connsiteX1" fmla="*/ 6087649 w 12125195"/>
              <a:gd name="connsiteY1" fmla="*/ 0 h 2329841"/>
              <a:gd name="connsiteX2" fmla="*/ 6112701 w 12125195"/>
              <a:gd name="connsiteY2" fmla="*/ 2329841 h 2329841"/>
              <a:gd name="connsiteX3" fmla="*/ 0 w 12125195"/>
              <a:gd name="connsiteY3" fmla="*/ 2292263 h 2329841"/>
              <a:gd name="connsiteX0" fmla="*/ 12125195 w 12125195"/>
              <a:gd name="connsiteY0" fmla="*/ 25052 h 2304789"/>
              <a:gd name="connsiteX1" fmla="*/ 6087649 w 12125195"/>
              <a:gd name="connsiteY1" fmla="*/ 0 h 2304789"/>
              <a:gd name="connsiteX2" fmla="*/ 6087649 w 12125195"/>
              <a:gd name="connsiteY2" fmla="*/ 2304789 h 2304789"/>
              <a:gd name="connsiteX3" fmla="*/ 0 w 12125195"/>
              <a:gd name="connsiteY3" fmla="*/ 2292263 h 2304789"/>
            </a:gdLst>
            <a:ahLst/>
            <a:cxnLst>
              <a:cxn ang="0">
                <a:pos x="connsiteX0" y="connsiteY0"/>
              </a:cxn>
              <a:cxn ang="0">
                <a:pos x="connsiteX1" y="connsiteY1"/>
              </a:cxn>
              <a:cxn ang="0">
                <a:pos x="connsiteX2" y="connsiteY2"/>
              </a:cxn>
              <a:cxn ang="0">
                <a:pos x="connsiteX3" y="connsiteY3"/>
              </a:cxn>
            </a:cxnLst>
            <a:rect l="l" t="t" r="r" b="b"/>
            <a:pathLst>
              <a:path w="12125195" h="2304789">
                <a:moveTo>
                  <a:pt x="12125195" y="25052"/>
                </a:moveTo>
                <a:lnTo>
                  <a:pt x="6087649" y="0"/>
                </a:lnTo>
                <a:lnTo>
                  <a:pt x="6087649" y="2304789"/>
                </a:lnTo>
                <a:lnTo>
                  <a:pt x="0" y="2292263"/>
                </a:lnTo>
              </a:path>
            </a:pathLst>
          </a:cu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EB4FA51-3021-4627-9206-B270A5089F91}"/>
              </a:ext>
            </a:extLst>
          </p:cNvPr>
          <p:cNvSpPr/>
          <p:nvPr/>
        </p:nvSpPr>
        <p:spPr>
          <a:xfrm>
            <a:off x="695325" y="1914525"/>
            <a:ext cx="11125200" cy="3714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
        <p:nvSpPr>
          <p:cNvPr id="19" name="TextBox 18">
            <a:extLst>
              <a:ext uri="{FF2B5EF4-FFF2-40B4-BE49-F238E27FC236}">
                <a16:creationId xmlns:a16="http://schemas.microsoft.com/office/drawing/2014/main" id="{A98866D6-8729-414E-92C8-399AD74CBE90}"/>
              </a:ext>
            </a:extLst>
          </p:cNvPr>
          <p:cNvSpPr txBox="1"/>
          <p:nvPr/>
        </p:nvSpPr>
        <p:spPr>
          <a:xfrm>
            <a:off x="9487270" y="5240746"/>
            <a:ext cx="2031325" cy="369332"/>
          </a:xfrm>
          <a:prstGeom prst="rect">
            <a:avLst/>
          </a:prstGeom>
          <a:noFill/>
        </p:spPr>
        <p:txBody>
          <a:bodyPr wrap="none" rtlCol="0">
            <a:spAutoFit/>
          </a:bodyPr>
          <a:lstStyle/>
          <a:p>
            <a:r>
              <a:rPr lang="en-US" dirty="0"/>
              <a:t>Forward modeling</a:t>
            </a:r>
          </a:p>
        </p:txBody>
      </p:sp>
      <p:sp>
        <p:nvSpPr>
          <p:cNvPr id="20" name="Arrow: Left-Right 19">
            <a:extLst>
              <a:ext uri="{FF2B5EF4-FFF2-40B4-BE49-F238E27FC236}">
                <a16:creationId xmlns:a16="http://schemas.microsoft.com/office/drawing/2014/main" id="{1EC4B7CF-3068-484E-9FBD-2E26240016D0}"/>
              </a:ext>
            </a:extLst>
          </p:cNvPr>
          <p:cNvSpPr/>
          <p:nvPr/>
        </p:nvSpPr>
        <p:spPr>
          <a:xfrm>
            <a:off x="5523273" y="3884843"/>
            <a:ext cx="1172474" cy="297870"/>
          </a:xfrm>
          <a:prstGeom prst="leftRigh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250D8684-0247-45FB-A51F-D1D16A989A1B}"/>
              </a:ext>
            </a:extLst>
          </p:cNvPr>
          <p:cNvSpPr txBox="1"/>
          <p:nvPr/>
        </p:nvSpPr>
        <p:spPr>
          <a:xfrm>
            <a:off x="4221413" y="3456496"/>
            <a:ext cx="3758273" cy="369332"/>
          </a:xfrm>
          <a:prstGeom prst="rect">
            <a:avLst/>
          </a:prstGeom>
          <a:solidFill>
            <a:schemeClr val="bg1"/>
          </a:solidFill>
        </p:spPr>
        <p:txBody>
          <a:bodyPr wrap="none" rtlCol="0">
            <a:spAutoFit/>
          </a:bodyPr>
          <a:lstStyle/>
          <a:p>
            <a:r>
              <a:rPr lang="en-US" dirty="0"/>
              <a:t>ADEQUATE GOODNESS OF FIT?</a:t>
            </a:r>
          </a:p>
        </p:txBody>
      </p:sp>
      <p:sp>
        <p:nvSpPr>
          <p:cNvPr id="3" name="Arrow: Down 2">
            <a:extLst>
              <a:ext uri="{FF2B5EF4-FFF2-40B4-BE49-F238E27FC236}">
                <a16:creationId xmlns:a16="http://schemas.microsoft.com/office/drawing/2014/main" id="{714E77F0-F569-41D2-8BB2-AFCA5F3CDE3B}"/>
              </a:ext>
            </a:extLst>
          </p:cNvPr>
          <p:cNvSpPr/>
          <p:nvPr/>
        </p:nvSpPr>
        <p:spPr>
          <a:xfrm>
            <a:off x="6517416" y="4489635"/>
            <a:ext cx="197457" cy="824921"/>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a:extLst>
              <a:ext uri="{FF2B5EF4-FFF2-40B4-BE49-F238E27FC236}">
                <a16:creationId xmlns:a16="http://schemas.microsoft.com/office/drawing/2014/main" id="{1A24D3C0-C081-4AE6-8C90-E0309F56B36D}"/>
              </a:ext>
            </a:extLst>
          </p:cNvPr>
          <p:cNvSpPr txBox="1"/>
          <p:nvPr/>
        </p:nvSpPr>
        <p:spPr>
          <a:xfrm>
            <a:off x="5867397" y="3858963"/>
            <a:ext cx="530915" cy="369332"/>
          </a:xfrm>
          <a:prstGeom prst="rect">
            <a:avLst/>
          </a:prstGeom>
          <a:solidFill>
            <a:schemeClr val="bg1"/>
          </a:solidFill>
        </p:spPr>
        <p:txBody>
          <a:bodyPr wrap="none" rtlCol="0">
            <a:spAutoFit/>
          </a:bodyPr>
          <a:lstStyle/>
          <a:p>
            <a:r>
              <a:rPr lang="en-US" dirty="0"/>
              <a:t>NO</a:t>
            </a:r>
          </a:p>
        </p:txBody>
      </p:sp>
      <p:pic>
        <p:nvPicPr>
          <p:cNvPr id="23" name="Picture 22" descr="A picture containing screenshot&#10;&#10;Description automatically generated">
            <a:extLst>
              <a:ext uri="{FF2B5EF4-FFF2-40B4-BE49-F238E27FC236}">
                <a16:creationId xmlns:a16="http://schemas.microsoft.com/office/drawing/2014/main" id="{14646AD2-2256-4CDD-9B40-12FA6BB706D2}"/>
              </a:ext>
            </a:extLst>
          </p:cNvPr>
          <p:cNvPicPr>
            <a:picLocks noChangeAspect="1"/>
          </p:cNvPicPr>
          <p:nvPr/>
        </p:nvPicPr>
        <p:blipFill rotWithShape="1">
          <a:blip r:embed="rId10">
            <a:extLst>
              <a:ext uri="{28A0092B-C50C-407E-A947-70E740481C1C}">
                <a14:useLocalDpi xmlns:a14="http://schemas.microsoft.com/office/drawing/2010/main" val="0"/>
              </a:ext>
            </a:extLst>
          </a:blip>
          <a:srcRect l="12593" t="47599" r="16603" b="46496"/>
          <a:stretch/>
        </p:blipFill>
        <p:spPr>
          <a:xfrm>
            <a:off x="763919" y="5897112"/>
            <a:ext cx="10970881" cy="369332"/>
          </a:xfrm>
          <a:prstGeom prst="rect">
            <a:avLst/>
          </a:prstGeom>
          <a:ln w="12700">
            <a:solidFill>
              <a:schemeClr val="tx1"/>
            </a:solidFill>
          </a:ln>
        </p:spPr>
      </p:pic>
      <p:sp>
        <p:nvSpPr>
          <p:cNvPr id="12" name="TextBox 11">
            <a:extLst>
              <a:ext uri="{FF2B5EF4-FFF2-40B4-BE49-F238E27FC236}">
                <a16:creationId xmlns:a16="http://schemas.microsoft.com/office/drawing/2014/main" id="{6CAA0C79-5511-4791-AC24-D91FC0CBC438}"/>
              </a:ext>
            </a:extLst>
          </p:cNvPr>
          <p:cNvSpPr txBox="1"/>
          <p:nvPr/>
        </p:nvSpPr>
        <p:spPr>
          <a:xfrm>
            <a:off x="4837250" y="5340946"/>
            <a:ext cx="3608680" cy="369332"/>
          </a:xfrm>
          <a:prstGeom prst="rect">
            <a:avLst/>
          </a:prstGeom>
          <a:noFill/>
        </p:spPr>
        <p:txBody>
          <a:bodyPr wrap="none" rtlCol="0">
            <a:spAutoFit/>
          </a:bodyPr>
          <a:lstStyle/>
          <a:p>
            <a:r>
              <a:rPr lang="en-US" dirty="0"/>
              <a:t>Revise synthetic resistivity model</a:t>
            </a:r>
          </a:p>
        </p:txBody>
      </p:sp>
      <p:sp>
        <p:nvSpPr>
          <p:cNvPr id="25" name="Arrow: Right 24">
            <a:extLst>
              <a:ext uri="{FF2B5EF4-FFF2-40B4-BE49-F238E27FC236}">
                <a16:creationId xmlns:a16="http://schemas.microsoft.com/office/drawing/2014/main" id="{ACFDC208-9965-4101-B32A-24D0F4C2ACCD}"/>
              </a:ext>
            </a:extLst>
          </p:cNvPr>
          <p:cNvSpPr/>
          <p:nvPr/>
        </p:nvSpPr>
        <p:spPr>
          <a:xfrm rot="16200000">
            <a:off x="8655054" y="4836251"/>
            <a:ext cx="1215885" cy="369332"/>
          </a:xfrm>
          <a:prstGeom prst="righ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436288CF-CF75-415A-B3EE-445A0768BE94}"/>
              </a:ext>
            </a:extLst>
          </p:cNvPr>
          <p:cNvPicPr>
            <a:picLocks noChangeAspect="1"/>
          </p:cNvPicPr>
          <p:nvPr/>
        </p:nvPicPr>
        <p:blipFill>
          <a:blip r:embed="rId11"/>
          <a:stretch>
            <a:fillRect/>
          </a:stretch>
        </p:blipFill>
        <p:spPr>
          <a:xfrm>
            <a:off x="5323562" y="32211"/>
            <a:ext cx="6784931" cy="508869"/>
          </a:xfrm>
          <a:prstGeom prst="rect">
            <a:avLst/>
          </a:prstGeom>
        </p:spPr>
      </p:pic>
      <p:sp>
        <p:nvSpPr>
          <p:cNvPr id="27" name="TextBox 26">
            <a:extLst>
              <a:ext uri="{FF2B5EF4-FFF2-40B4-BE49-F238E27FC236}">
                <a16:creationId xmlns:a16="http://schemas.microsoft.com/office/drawing/2014/main" id="{8A88EB4D-2E42-46AA-A8C4-3A9759A57908}"/>
              </a:ext>
            </a:extLst>
          </p:cNvPr>
          <p:cNvSpPr txBox="1"/>
          <p:nvPr/>
        </p:nvSpPr>
        <p:spPr>
          <a:xfrm>
            <a:off x="7901085" y="2873922"/>
            <a:ext cx="2749471" cy="369332"/>
          </a:xfrm>
          <a:prstGeom prst="rect">
            <a:avLst/>
          </a:prstGeom>
          <a:noFill/>
        </p:spPr>
        <p:txBody>
          <a:bodyPr wrap="none" rtlCol="0">
            <a:spAutoFit/>
          </a:bodyPr>
          <a:lstStyle/>
          <a:p>
            <a:r>
              <a:rPr lang="en-US" dirty="0"/>
              <a:t>Synthetic pseudo section</a:t>
            </a:r>
          </a:p>
        </p:txBody>
      </p:sp>
      <p:sp>
        <p:nvSpPr>
          <p:cNvPr id="28" name="TextBox 27">
            <a:extLst>
              <a:ext uri="{FF2B5EF4-FFF2-40B4-BE49-F238E27FC236}">
                <a16:creationId xmlns:a16="http://schemas.microsoft.com/office/drawing/2014/main" id="{4A5A8A31-80ED-4EBA-B44E-0605D85C4B27}"/>
              </a:ext>
            </a:extLst>
          </p:cNvPr>
          <p:cNvSpPr txBox="1"/>
          <p:nvPr/>
        </p:nvSpPr>
        <p:spPr>
          <a:xfrm>
            <a:off x="1308896" y="2850347"/>
            <a:ext cx="4121641" cy="369332"/>
          </a:xfrm>
          <a:prstGeom prst="rect">
            <a:avLst/>
          </a:prstGeom>
          <a:noFill/>
        </p:spPr>
        <p:txBody>
          <a:bodyPr wrap="none" rtlCol="0">
            <a:spAutoFit/>
          </a:bodyPr>
          <a:lstStyle/>
          <a:p>
            <a:r>
              <a:rPr lang="en-US" dirty="0"/>
              <a:t>Measured pseudo section (with errors)</a:t>
            </a:r>
          </a:p>
        </p:txBody>
      </p:sp>
      <p:sp>
        <p:nvSpPr>
          <p:cNvPr id="22" name="TextBox 21">
            <a:extLst>
              <a:ext uri="{FF2B5EF4-FFF2-40B4-BE49-F238E27FC236}">
                <a16:creationId xmlns:a16="http://schemas.microsoft.com/office/drawing/2014/main" id="{8D18E96F-7AC5-4380-B4D0-FBF5212E8D79}"/>
              </a:ext>
            </a:extLst>
          </p:cNvPr>
          <p:cNvSpPr txBox="1"/>
          <p:nvPr/>
        </p:nvSpPr>
        <p:spPr>
          <a:xfrm>
            <a:off x="3349439" y="1478241"/>
            <a:ext cx="5549596" cy="369332"/>
          </a:xfrm>
          <a:prstGeom prst="rect">
            <a:avLst/>
          </a:prstGeom>
          <a:noFill/>
        </p:spPr>
        <p:txBody>
          <a:bodyPr wrap="none" rtlCol="0">
            <a:spAutoFit/>
          </a:bodyPr>
          <a:lstStyle/>
          <a:p>
            <a:r>
              <a:rPr lang="en-US" b="1" dirty="0"/>
              <a:t>UNKNOWN RESISTIVITY MODEL OF THE EARTH</a:t>
            </a:r>
          </a:p>
        </p:txBody>
      </p:sp>
      <p:pic>
        <p:nvPicPr>
          <p:cNvPr id="15" name="Audio 14">
            <a:hlinkClick r:id="" action="ppaction://media"/>
            <a:extLst>
              <a:ext uri="{FF2B5EF4-FFF2-40B4-BE49-F238E27FC236}">
                <a16:creationId xmlns:a16="http://schemas.microsoft.com/office/drawing/2014/main" id="{2101C099-2E14-4923-AEF1-7E44506AB714}"/>
              </a:ext>
            </a:extLst>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390970503"/>
      </p:ext>
    </p:extLst>
  </p:cSld>
  <p:clrMapOvr>
    <a:masterClrMapping/>
  </p:clrMapOvr>
  <mc:AlternateContent xmlns:mc="http://schemas.openxmlformats.org/markup-compatibility/2006" xmlns:p14="http://schemas.microsoft.com/office/powerpoint/2010/main">
    <mc:Choice Requires="p14">
      <p:transition spd="slow" p14:dur="2000" advTm="18528"/>
    </mc:Choice>
    <mc:Fallback xmlns="">
      <p:transition spd="slow" advTm="185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4" fill="hold" display="0">
                  <p:stCondLst>
                    <p:cond delay="indefinite"/>
                  </p:stCondLst>
                  <p:endCondLst>
                    <p:cond evt="onStopAudio" delay="0">
                      <p:tgtEl>
                        <p:sldTgt/>
                      </p:tgtEl>
                    </p:cond>
                  </p:endCondLst>
                </p:cTn>
                <p:tgtEl>
                  <p:spTgt spid="15"/>
                </p:tgtEl>
              </p:cMediaNode>
            </p:audio>
          </p:childTnLst>
        </p:cTn>
      </p:par>
    </p:tnLst>
    <p:bldLst>
      <p:bldP spid="3" grpId="0" animBg="1"/>
      <p:bldP spid="6" grpId="0" animBg="1"/>
      <p:bldP spid="12" grpId="0"/>
    </p:bldLst>
  </p:timing>
  <p:extLst>
    <p:ext uri="{3A86A75C-4F4B-4683-9AE1-C65F6400EC91}">
      <p14:laserTraceLst xmlns:p14="http://schemas.microsoft.com/office/powerpoint/2010/main">
        <p14:tracePtLst>
          <p14:tracePt t="269" x="5600700" y="4089400"/>
          <p14:tracePt t="350" x="5607050" y="4089400"/>
          <p14:tracePt t="1347" x="5638800" y="4038600"/>
          <p14:tracePt t="1376" x="5715000" y="3962400"/>
          <p14:tracePt t="1412" x="5759450" y="3937000"/>
          <p14:tracePt t="1824" x="5765800" y="3930650"/>
          <p14:tracePt t="1850" x="5784850" y="3924300"/>
          <p14:tracePt t="1878" x="5848350" y="3898900"/>
          <p14:tracePt t="1915" x="5886450" y="3879850"/>
          <p14:tracePt t="1943" x="5905500" y="3867150"/>
          <p14:tracePt t="1973" x="5943600" y="3854450"/>
          <p14:tracePt t="2001" x="5988050" y="3835400"/>
          <p14:tracePt t="2043" x="6007100" y="3829050"/>
          <p14:tracePt t="2071" x="6019800" y="3822700"/>
          <p14:tracePt t="2979" x="6045200" y="3822700"/>
          <p14:tracePt t="3010" x="6140450" y="3822700"/>
          <p14:tracePt t="3038" x="6388100" y="3822700"/>
          <p14:tracePt t="3064" x="6477000" y="3822700"/>
          <p14:tracePt t="3105" x="6521450" y="3822700"/>
          <p14:tracePt t="3736" x="6445250" y="3810000"/>
          <p14:tracePt t="3776" x="6000750" y="3746500"/>
          <p14:tracePt t="3805" x="5842000" y="3721100"/>
          <p14:tracePt t="3832" x="5772150" y="3721100"/>
          <p14:tracePt t="3871" x="5740400" y="3721100"/>
          <p14:tracePt t="4022" x="5797550" y="3721100"/>
          <p14:tracePt t="4058" x="5988050" y="3721100"/>
          <p14:tracePt t="4089" x="6064250" y="3721100"/>
          <p14:tracePt t="4258" x="6096000" y="3708400"/>
          <p14:tracePt t="17224" x="6191250" y="3683000"/>
          <p14:tracePt t="17262" x="6235700" y="3613150"/>
          <p14:tracePt t="17290" x="6388100" y="3473450"/>
          <p14:tracePt t="17320" x="6521450" y="3289300"/>
          <p14:tracePt t="17345" x="6559550" y="3143250"/>
          <p14:tracePt t="17375" x="6610350" y="3003550"/>
          <p14:tracePt t="17415" x="6762750" y="2686050"/>
          <p14:tracePt t="17443" x="6864350" y="2489200"/>
          <p14:tracePt t="17473" x="7016750" y="2279650"/>
          <p14:tracePt t="17492" x="7283450" y="2025650"/>
          <p14:tracePt t="17525" x="8470900" y="1574800"/>
          <p14:tracePt t="17563" x="10934700" y="927100"/>
        </p14:tracePtLst>
      </p14:laserTrace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screenshot of a social media post&#10;&#10;Description automatically generated">
            <a:extLst>
              <a:ext uri="{FF2B5EF4-FFF2-40B4-BE49-F238E27FC236}">
                <a16:creationId xmlns:a16="http://schemas.microsoft.com/office/drawing/2014/main" id="{1F4FDE49-856E-44F7-8D6B-E05F184E2667}"/>
              </a:ext>
            </a:extLst>
          </p:cNvPr>
          <p:cNvPicPr>
            <a:picLocks noChangeAspect="1"/>
          </p:cNvPicPr>
          <p:nvPr/>
        </p:nvPicPr>
        <p:blipFill rotWithShape="1">
          <a:blip r:embed="rId5">
            <a:extLst>
              <a:ext uri="{28A0092B-C50C-407E-A947-70E740481C1C}">
                <a14:useLocalDpi xmlns:a14="http://schemas.microsoft.com/office/drawing/2010/main" val="0"/>
              </a:ext>
            </a:extLst>
          </a:blip>
          <a:srcRect l="8732" t="42087" r="15548" b="37980"/>
          <a:stretch/>
        </p:blipFill>
        <p:spPr>
          <a:xfrm>
            <a:off x="205813" y="5525612"/>
            <a:ext cx="11681170" cy="1307592"/>
          </a:xfrm>
          <a:prstGeom prst="rect">
            <a:avLst/>
          </a:prstGeom>
        </p:spPr>
      </p:pic>
      <p:sp>
        <p:nvSpPr>
          <p:cNvPr id="2" name="Title 1">
            <a:extLst>
              <a:ext uri="{FF2B5EF4-FFF2-40B4-BE49-F238E27FC236}">
                <a16:creationId xmlns:a16="http://schemas.microsoft.com/office/drawing/2014/main" id="{95EEF152-1BD1-4DD1-BF53-2EE23B839795}"/>
              </a:ext>
            </a:extLst>
          </p:cNvPr>
          <p:cNvSpPr>
            <a:spLocks noGrp="1"/>
          </p:cNvSpPr>
          <p:nvPr>
            <p:ph type="title"/>
          </p:nvPr>
        </p:nvSpPr>
        <p:spPr/>
        <p:txBody>
          <a:bodyPr/>
          <a:lstStyle/>
          <a:p>
            <a:pPr algn="r"/>
            <a:r>
              <a:rPr lang="en-US" dirty="0"/>
              <a:t>How does it work?</a:t>
            </a:r>
          </a:p>
        </p:txBody>
      </p:sp>
      <p:sp>
        <p:nvSpPr>
          <p:cNvPr id="4" name="TextBox 3">
            <a:extLst>
              <a:ext uri="{FF2B5EF4-FFF2-40B4-BE49-F238E27FC236}">
                <a16:creationId xmlns:a16="http://schemas.microsoft.com/office/drawing/2014/main" id="{C63C8CD2-48DC-4280-82DA-8D8404BB7412}"/>
              </a:ext>
            </a:extLst>
          </p:cNvPr>
          <p:cNvSpPr txBox="1"/>
          <p:nvPr/>
        </p:nvSpPr>
        <p:spPr>
          <a:xfrm>
            <a:off x="7901085" y="2873922"/>
            <a:ext cx="2723823" cy="369332"/>
          </a:xfrm>
          <a:prstGeom prst="rect">
            <a:avLst/>
          </a:prstGeom>
          <a:noFill/>
        </p:spPr>
        <p:txBody>
          <a:bodyPr wrap="none" rtlCol="0">
            <a:spAutoFit/>
          </a:bodyPr>
          <a:lstStyle/>
          <a:p>
            <a:r>
              <a:rPr lang="en-US" dirty="0"/>
              <a:t>Synthetic measurements</a:t>
            </a:r>
          </a:p>
        </p:txBody>
      </p:sp>
      <p:sp>
        <p:nvSpPr>
          <p:cNvPr id="5" name="TextBox 4">
            <a:extLst>
              <a:ext uri="{FF2B5EF4-FFF2-40B4-BE49-F238E27FC236}">
                <a16:creationId xmlns:a16="http://schemas.microsoft.com/office/drawing/2014/main" id="{C432D11A-3567-40A4-8FD3-10B8BF061D23}"/>
              </a:ext>
            </a:extLst>
          </p:cNvPr>
          <p:cNvSpPr txBox="1"/>
          <p:nvPr/>
        </p:nvSpPr>
        <p:spPr>
          <a:xfrm>
            <a:off x="1308896" y="2850347"/>
            <a:ext cx="3570208" cy="369332"/>
          </a:xfrm>
          <a:prstGeom prst="rect">
            <a:avLst/>
          </a:prstGeom>
          <a:noFill/>
        </p:spPr>
        <p:txBody>
          <a:bodyPr wrap="none" rtlCol="0">
            <a:spAutoFit/>
          </a:bodyPr>
          <a:lstStyle/>
          <a:p>
            <a:r>
              <a:rPr lang="en-US" dirty="0"/>
              <a:t>Field measurements (with errors)</a:t>
            </a:r>
          </a:p>
        </p:txBody>
      </p:sp>
      <p:pic>
        <p:nvPicPr>
          <p:cNvPr id="8" name="Picture 7" descr="A screenshot of a social media post&#10;&#10;Description automatically generated">
            <a:extLst>
              <a:ext uri="{FF2B5EF4-FFF2-40B4-BE49-F238E27FC236}">
                <a16:creationId xmlns:a16="http://schemas.microsoft.com/office/drawing/2014/main" id="{BE675794-A5EF-4C1C-B991-DC40FFBC00B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8703" r="8288"/>
          <a:stretch/>
        </p:blipFill>
        <p:spPr>
          <a:xfrm>
            <a:off x="233950" y="3205246"/>
            <a:ext cx="5720100" cy="1837335"/>
          </a:xfrm>
          <a:prstGeom prst="rect">
            <a:avLst/>
          </a:prstGeom>
        </p:spPr>
      </p:pic>
      <p:pic>
        <p:nvPicPr>
          <p:cNvPr id="10" name="Picture 9" descr="A screenshot of a social media post&#10;&#10;Description automatically generated">
            <a:extLst>
              <a:ext uri="{FF2B5EF4-FFF2-40B4-BE49-F238E27FC236}">
                <a16:creationId xmlns:a16="http://schemas.microsoft.com/office/drawing/2014/main" id="{CC9793EC-53C5-4238-8DEB-CD938CCE9C7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8703" r="8288"/>
          <a:stretch/>
        </p:blipFill>
        <p:spPr>
          <a:xfrm>
            <a:off x="6260148" y="3205245"/>
            <a:ext cx="5720102" cy="1837335"/>
          </a:xfrm>
          <a:prstGeom prst="rect">
            <a:avLst/>
          </a:prstGeom>
        </p:spPr>
      </p:pic>
      <p:sp>
        <p:nvSpPr>
          <p:cNvPr id="13" name="Arrow: Right 12">
            <a:extLst>
              <a:ext uri="{FF2B5EF4-FFF2-40B4-BE49-F238E27FC236}">
                <a16:creationId xmlns:a16="http://schemas.microsoft.com/office/drawing/2014/main" id="{85CB0EB9-F898-46FC-8274-FA48988F0052}"/>
              </a:ext>
            </a:extLst>
          </p:cNvPr>
          <p:cNvSpPr/>
          <p:nvPr/>
        </p:nvSpPr>
        <p:spPr>
          <a:xfrm rot="16200000">
            <a:off x="8655054" y="4836251"/>
            <a:ext cx="1215885" cy="369332"/>
          </a:xfrm>
          <a:prstGeom prst="righ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picture containing screenshot&#10;&#10;Description automatically generated">
            <a:extLst>
              <a:ext uri="{FF2B5EF4-FFF2-40B4-BE49-F238E27FC236}">
                <a16:creationId xmlns:a16="http://schemas.microsoft.com/office/drawing/2014/main" id="{294AD8FE-3818-45C4-B350-278D74D3F25E}"/>
              </a:ext>
            </a:extLst>
          </p:cNvPr>
          <p:cNvPicPr>
            <a:picLocks noChangeAspect="1"/>
          </p:cNvPicPr>
          <p:nvPr/>
        </p:nvPicPr>
        <p:blipFill rotWithShape="1">
          <a:blip r:embed="rId8">
            <a:extLst>
              <a:ext uri="{28A0092B-C50C-407E-A947-70E740481C1C}">
                <a14:useLocalDpi xmlns:a14="http://schemas.microsoft.com/office/drawing/2010/main" val="0"/>
              </a:ext>
            </a:extLst>
          </a:blip>
          <a:srcRect l="8750" t="42993" r="15530" b="40365"/>
          <a:stretch/>
        </p:blipFill>
        <p:spPr>
          <a:xfrm>
            <a:off x="112547" y="1591236"/>
            <a:ext cx="11867703" cy="1109090"/>
          </a:xfrm>
          <a:prstGeom prst="rect">
            <a:avLst/>
          </a:prstGeom>
        </p:spPr>
      </p:pic>
      <p:sp>
        <p:nvSpPr>
          <p:cNvPr id="17" name="Freeform: Shape 16">
            <a:extLst>
              <a:ext uri="{FF2B5EF4-FFF2-40B4-BE49-F238E27FC236}">
                <a16:creationId xmlns:a16="http://schemas.microsoft.com/office/drawing/2014/main" id="{1BE4FBC5-B3BB-42C0-BDC1-DCC07DED92CC}"/>
              </a:ext>
            </a:extLst>
          </p:cNvPr>
          <p:cNvSpPr/>
          <p:nvPr/>
        </p:nvSpPr>
        <p:spPr>
          <a:xfrm>
            <a:off x="25052" y="2818356"/>
            <a:ext cx="12125195" cy="2304789"/>
          </a:xfrm>
          <a:custGeom>
            <a:avLst/>
            <a:gdLst>
              <a:gd name="connsiteX0" fmla="*/ 11824570 w 11824570"/>
              <a:gd name="connsiteY0" fmla="*/ 0 h 2342367"/>
              <a:gd name="connsiteX1" fmla="*/ 6087649 w 11824570"/>
              <a:gd name="connsiteY1" fmla="*/ 12526 h 2342367"/>
              <a:gd name="connsiteX2" fmla="*/ 6112701 w 11824570"/>
              <a:gd name="connsiteY2" fmla="*/ 2342367 h 2342367"/>
              <a:gd name="connsiteX3" fmla="*/ 0 w 11824570"/>
              <a:gd name="connsiteY3" fmla="*/ 2304789 h 2342367"/>
              <a:gd name="connsiteX0" fmla="*/ 12125195 w 12125195"/>
              <a:gd name="connsiteY0" fmla="*/ 25052 h 2329841"/>
              <a:gd name="connsiteX1" fmla="*/ 6087649 w 12125195"/>
              <a:gd name="connsiteY1" fmla="*/ 0 h 2329841"/>
              <a:gd name="connsiteX2" fmla="*/ 6112701 w 12125195"/>
              <a:gd name="connsiteY2" fmla="*/ 2329841 h 2329841"/>
              <a:gd name="connsiteX3" fmla="*/ 0 w 12125195"/>
              <a:gd name="connsiteY3" fmla="*/ 2292263 h 2329841"/>
              <a:gd name="connsiteX0" fmla="*/ 12125195 w 12125195"/>
              <a:gd name="connsiteY0" fmla="*/ 25052 h 2304789"/>
              <a:gd name="connsiteX1" fmla="*/ 6087649 w 12125195"/>
              <a:gd name="connsiteY1" fmla="*/ 0 h 2304789"/>
              <a:gd name="connsiteX2" fmla="*/ 6087649 w 12125195"/>
              <a:gd name="connsiteY2" fmla="*/ 2304789 h 2304789"/>
              <a:gd name="connsiteX3" fmla="*/ 0 w 12125195"/>
              <a:gd name="connsiteY3" fmla="*/ 2292263 h 2304789"/>
            </a:gdLst>
            <a:ahLst/>
            <a:cxnLst>
              <a:cxn ang="0">
                <a:pos x="connsiteX0" y="connsiteY0"/>
              </a:cxn>
              <a:cxn ang="0">
                <a:pos x="connsiteX1" y="connsiteY1"/>
              </a:cxn>
              <a:cxn ang="0">
                <a:pos x="connsiteX2" y="connsiteY2"/>
              </a:cxn>
              <a:cxn ang="0">
                <a:pos x="connsiteX3" y="connsiteY3"/>
              </a:cxn>
            </a:cxnLst>
            <a:rect l="l" t="t" r="r" b="b"/>
            <a:pathLst>
              <a:path w="12125195" h="2304789">
                <a:moveTo>
                  <a:pt x="12125195" y="25052"/>
                </a:moveTo>
                <a:lnTo>
                  <a:pt x="6087649" y="0"/>
                </a:lnTo>
                <a:lnTo>
                  <a:pt x="6087649" y="2304789"/>
                </a:lnTo>
                <a:lnTo>
                  <a:pt x="0" y="2292263"/>
                </a:lnTo>
              </a:path>
            </a:pathLst>
          </a:cu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EB4FA51-3021-4627-9206-B270A5089F91}"/>
              </a:ext>
            </a:extLst>
          </p:cNvPr>
          <p:cNvSpPr/>
          <p:nvPr/>
        </p:nvSpPr>
        <p:spPr>
          <a:xfrm>
            <a:off x="695325" y="1914525"/>
            <a:ext cx="11125200" cy="3714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
        <p:nvSpPr>
          <p:cNvPr id="19" name="TextBox 18">
            <a:extLst>
              <a:ext uri="{FF2B5EF4-FFF2-40B4-BE49-F238E27FC236}">
                <a16:creationId xmlns:a16="http://schemas.microsoft.com/office/drawing/2014/main" id="{A98866D6-8729-414E-92C8-399AD74CBE90}"/>
              </a:ext>
            </a:extLst>
          </p:cNvPr>
          <p:cNvSpPr txBox="1"/>
          <p:nvPr/>
        </p:nvSpPr>
        <p:spPr>
          <a:xfrm>
            <a:off x="9447663" y="4945224"/>
            <a:ext cx="2031325" cy="369332"/>
          </a:xfrm>
          <a:prstGeom prst="rect">
            <a:avLst/>
          </a:prstGeom>
          <a:noFill/>
        </p:spPr>
        <p:txBody>
          <a:bodyPr wrap="none" rtlCol="0">
            <a:spAutoFit/>
          </a:bodyPr>
          <a:lstStyle/>
          <a:p>
            <a:r>
              <a:rPr lang="en-US" dirty="0"/>
              <a:t>Forward modeling</a:t>
            </a:r>
          </a:p>
        </p:txBody>
      </p:sp>
      <p:sp>
        <p:nvSpPr>
          <p:cNvPr id="20" name="Arrow: Left-Right 19">
            <a:extLst>
              <a:ext uri="{FF2B5EF4-FFF2-40B4-BE49-F238E27FC236}">
                <a16:creationId xmlns:a16="http://schemas.microsoft.com/office/drawing/2014/main" id="{1EC4B7CF-3068-484E-9FBD-2E26240016D0}"/>
              </a:ext>
            </a:extLst>
          </p:cNvPr>
          <p:cNvSpPr/>
          <p:nvPr/>
        </p:nvSpPr>
        <p:spPr>
          <a:xfrm>
            <a:off x="5523273" y="3884843"/>
            <a:ext cx="1172474" cy="297870"/>
          </a:xfrm>
          <a:prstGeom prst="leftRigh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250D8684-0247-45FB-A51F-D1D16A989A1B}"/>
              </a:ext>
            </a:extLst>
          </p:cNvPr>
          <p:cNvSpPr txBox="1"/>
          <p:nvPr/>
        </p:nvSpPr>
        <p:spPr>
          <a:xfrm>
            <a:off x="4356597" y="3455938"/>
            <a:ext cx="3758273" cy="369332"/>
          </a:xfrm>
          <a:prstGeom prst="rect">
            <a:avLst/>
          </a:prstGeom>
          <a:solidFill>
            <a:schemeClr val="bg1"/>
          </a:solidFill>
        </p:spPr>
        <p:txBody>
          <a:bodyPr wrap="none" rtlCol="0">
            <a:spAutoFit/>
          </a:bodyPr>
          <a:lstStyle/>
          <a:p>
            <a:r>
              <a:rPr lang="en-US" dirty="0"/>
              <a:t>ADEQUATE GOODNESS OF FIT?</a:t>
            </a:r>
          </a:p>
        </p:txBody>
      </p:sp>
      <p:sp>
        <p:nvSpPr>
          <p:cNvPr id="3" name="Arrow: Down 2">
            <a:extLst>
              <a:ext uri="{FF2B5EF4-FFF2-40B4-BE49-F238E27FC236}">
                <a16:creationId xmlns:a16="http://schemas.microsoft.com/office/drawing/2014/main" id="{714E77F0-F569-41D2-8BB2-AFCA5F3CDE3B}"/>
              </a:ext>
            </a:extLst>
          </p:cNvPr>
          <p:cNvSpPr/>
          <p:nvPr/>
        </p:nvSpPr>
        <p:spPr>
          <a:xfrm>
            <a:off x="6517416" y="4489635"/>
            <a:ext cx="197457" cy="824921"/>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a:extLst>
              <a:ext uri="{FF2B5EF4-FFF2-40B4-BE49-F238E27FC236}">
                <a16:creationId xmlns:a16="http://schemas.microsoft.com/office/drawing/2014/main" id="{1A24D3C0-C081-4AE6-8C90-E0309F56B36D}"/>
              </a:ext>
            </a:extLst>
          </p:cNvPr>
          <p:cNvSpPr txBox="1"/>
          <p:nvPr/>
        </p:nvSpPr>
        <p:spPr>
          <a:xfrm>
            <a:off x="5867397" y="3858963"/>
            <a:ext cx="530915" cy="369332"/>
          </a:xfrm>
          <a:prstGeom prst="rect">
            <a:avLst/>
          </a:prstGeom>
          <a:solidFill>
            <a:schemeClr val="bg1"/>
          </a:solidFill>
        </p:spPr>
        <p:txBody>
          <a:bodyPr wrap="none" rtlCol="0">
            <a:spAutoFit/>
          </a:bodyPr>
          <a:lstStyle/>
          <a:p>
            <a:r>
              <a:rPr lang="en-US" dirty="0"/>
              <a:t>NO</a:t>
            </a:r>
          </a:p>
        </p:txBody>
      </p:sp>
      <p:pic>
        <p:nvPicPr>
          <p:cNvPr id="23" name="Picture 22" descr="A picture containing screenshot&#10;&#10;Description automatically generated">
            <a:extLst>
              <a:ext uri="{FF2B5EF4-FFF2-40B4-BE49-F238E27FC236}">
                <a16:creationId xmlns:a16="http://schemas.microsoft.com/office/drawing/2014/main" id="{14646AD2-2256-4CDD-9B40-12FA6BB706D2}"/>
              </a:ext>
            </a:extLst>
          </p:cNvPr>
          <p:cNvPicPr>
            <a:picLocks noChangeAspect="1"/>
          </p:cNvPicPr>
          <p:nvPr/>
        </p:nvPicPr>
        <p:blipFill rotWithShape="1">
          <a:blip r:embed="rId9">
            <a:extLst>
              <a:ext uri="{28A0092B-C50C-407E-A947-70E740481C1C}">
                <a14:useLocalDpi xmlns:a14="http://schemas.microsoft.com/office/drawing/2010/main" val="0"/>
              </a:ext>
            </a:extLst>
          </a:blip>
          <a:srcRect l="12593" t="47599" r="16603" b="46496"/>
          <a:stretch/>
        </p:blipFill>
        <p:spPr>
          <a:xfrm>
            <a:off x="763919" y="5897112"/>
            <a:ext cx="10970881" cy="369332"/>
          </a:xfrm>
          <a:prstGeom prst="rect">
            <a:avLst/>
          </a:prstGeom>
          <a:ln w="12700">
            <a:solidFill>
              <a:schemeClr val="tx1"/>
            </a:solidFill>
          </a:ln>
        </p:spPr>
      </p:pic>
      <p:sp>
        <p:nvSpPr>
          <p:cNvPr id="12" name="TextBox 11">
            <a:extLst>
              <a:ext uri="{FF2B5EF4-FFF2-40B4-BE49-F238E27FC236}">
                <a16:creationId xmlns:a16="http://schemas.microsoft.com/office/drawing/2014/main" id="{6CAA0C79-5511-4791-AC24-D91FC0CBC438}"/>
              </a:ext>
            </a:extLst>
          </p:cNvPr>
          <p:cNvSpPr txBox="1"/>
          <p:nvPr/>
        </p:nvSpPr>
        <p:spPr>
          <a:xfrm>
            <a:off x="4834670" y="5423827"/>
            <a:ext cx="3608680" cy="369332"/>
          </a:xfrm>
          <a:prstGeom prst="rect">
            <a:avLst/>
          </a:prstGeom>
          <a:noFill/>
        </p:spPr>
        <p:txBody>
          <a:bodyPr wrap="none" rtlCol="0">
            <a:spAutoFit/>
          </a:bodyPr>
          <a:lstStyle/>
          <a:p>
            <a:r>
              <a:rPr lang="en-US" dirty="0"/>
              <a:t>Revise synthetic resistivity model</a:t>
            </a:r>
          </a:p>
        </p:txBody>
      </p:sp>
      <p:cxnSp>
        <p:nvCxnSpPr>
          <p:cNvPr id="14" name="Straight Arrow Connector 13">
            <a:extLst>
              <a:ext uri="{FF2B5EF4-FFF2-40B4-BE49-F238E27FC236}">
                <a16:creationId xmlns:a16="http://schemas.microsoft.com/office/drawing/2014/main" id="{014E669D-9DCD-47A8-BB18-4EDB95631CE6}"/>
              </a:ext>
            </a:extLst>
          </p:cNvPr>
          <p:cNvCxnSpPr/>
          <p:nvPr/>
        </p:nvCxnSpPr>
        <p:spPr>
          <a:xfrm flipH="1" flipV="1">
            <a:off x="6714873" y="4333461"/>
            <a:ext cx="2262150" cy="15617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760057E-4F2D-4C73-847D-ED36F2DB240C}"/>
              </a:ext>
            </a:extLst>
          </p:cNvPr>
          <p:cNvCxnSpPr>
            <a:cxnSpLocks/>
          </p:cNvCxnSpPr>
          <p:nvPr/>
        </p:nvCxnSpPr>
        <p:spPr>
          <a:xfrm rot="10800000" flipH="1" flipV="1">
            <a:off x="6785566" y="5300668"/>
            <a:ext cx="2262150" cy="15617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C9B465E-CEE5-4146-9B4D-E79FFDCA1EF4}"/>
              </a:ext>
            </a:extLst>
          </p:cNvPr>
          <p:cNvSpPr txBox="1"/>
          <p:nvPr/>
        </p:nvSpPr>
        <p:spPr>
          <a:xfrm>
            <a:off x="7339673" y="4652028"/>
            <a:ext cx="1206292" cy="369332"/>
          </a:xfrm>
          <a:prstGeom prst="rect">
            <a:avLst/>
          </a:prstGeom>
          <a:solidFill>
            <a:schemeClr val="bg1"/>
          </a:solidFill>
        </p:spPr>
        <p:txBody>
          <a:bodyPr wrap="none" rtlCol="0">
            <a:spAutoFit/>
          </a:bodyPr>
          <a:lstStyle/>
          <a:p>
            <a:r>
              <a:rPr lang="en-US" dirty="0"/>
              <a:t>ITERATE </a:t>
            </a:r>
          </a:p>
        </p:txBody>
      </p:sp>
      <p:pic>
        <p:nvPicPr>
          <p:cNvPr id="26" name="Picture 25">
            <a:extLst>
              <a:ext uri="{FF2B5EF4-FFF2-40B4-BE49-F238E27FC236}">
                <a16:creationId xmlns:a16="http://schemas.microsoft.com/office/drawing/2014/main" id="{5E1809BE-1846-4402-82AB-0F12A8A26E69}"/>
              </a:ext>
            </a:extLst>
          </p:cNvPr>
          <p:cNvPicPr>
            <a:picLocks noChangeAspect="1"/>
          </p:cNvPicPr>
          <p:nvPr/>
        </p:nvPicPr>
        <p:blipFill>
          <a:blip r:embed="rId10"/>
          <a:stretch>
            <a:fillRect/>
          </a:stretch>
        </p:blipFill>
        <p:spPr>
          <a:xfrm>
            <a:off x="5323562" y="32211"/>
            <a:ext cx="6784931" cy="508869"/>
          </a:xfrm>
          <a:prstGeom prst="rect">
            <a:avLst/>
          </a:prstGeom>
        </p:spPr>
      </p:pic>
      <p:sp>
        <p:nvSpPr>
          <p:cNvPr id="27" name="TextBox 26">
            <a:extLst>
              <a:ext uri="{FF2B5EF4-FFF2-40B4-BE49-F238E27FC236}">
                <a16:creationId xmlns:a16="http://schemas.microsoft.com/office/drawing/2014/main" id="{DA0213B8-5A95-46EF-9BD9-6FF0FD56632B}"/>
              </a:ext>
            </a:extLst>
          </p:cNvPr>
          <p:cNvSpPr txBox="1"/>
          <p:nvPr/>
        </p:nvSpPr>
        <p:spPr>
          <a:xfrm>
            <a:off x="3349439" y="1478241"/>
            <a:ext cx="5549596" cy="369332"/>
          </a:xfrm>
          <a:prstGeom prst="rect">
            <a:avLst/>
          </a:prstGeom>
          <a:noFill/>
        </p:spPr>
        <p:txBody>
          <a:bodyPr wrap="none" rtlCol="0">
            <a:spAutoFit/>
          </a:bodyPr>
          <a:lstStyle/>
          <a:p>
            <a:r>
              <a:rPr lang="en-US" b="1" dirty="0"/>
              <a:t>UNKNOWN RESISTIVITY MODEL OF THE EARTH</a:t>
            </a:r>
          </a:p>
        </p:txBody>
      </p:sp>
      <p:pic>
        <p:nvPicPr>
          <p:cNvPr id="11" name="Audio 10">
            <a:hlinkClick r:id="" action="ppaction://media"/>
            <a:extLst>
              <a:ext uri="{FF2B5EF4-FFF2-40B4-BE49-F238E27FC236}">
                <a16:creationId xmlns:a16="http://schemas.microsoft.com/office/drawing/2014/main" id="{23EDFE81-5868-4BD5-823B-6E944241520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31614856"/>
      </p:ext>
    </p:extLst>
  </p:cSld>
  <p:clrMapOvr>
    <a:masterClrMapping/>
  </p:clrMapOvr>
  <mc:AlternateContent xmlns:mc="http://schemas.openxmlformats.org/markup-compatibility/2006" xmlns:p14="http://schemas.microsoft.com/office/powerpoint/2010/main">
    <mc:Choice Requires="p14">
      <p:transition spd="slow" p14:dur="2000" advTm="14980"/>
    </mc:Choice>
    <mc:Fallback xmlns="">
      <p:transition spd="slow" advTm="149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extLst>
    <p:ext uri="{3A86A75C-4F4B-4683-9AE1-C65F6400EC91}">
      <p14:laserTraceLst xmlns:p14="http://schemas.microsoft.com/office/powerpoint/2010/main">
        <p14:tracePtLst>
          <p14:tracePt t="244" x="6140450" y="3484563"/>
          <p14:tracePt t="258" x="6203950" y="3556000"/>
          <p14:tracePt t="288" x="6299200" y="3684588"/>
          <p14:tracePt t="309" x="6346825" y="3748088"/>
          <p14:tracePt t="326" x="6442075" y="3851275"/>
          <p14:tracePt t="343" x="6650038" y="4027488"/>
          <p14:tracePt t="359" x="6897688" y="4225925"/>
          <p14:tracePt t="376" x="7264400" y="4433888"/>
          <p14:tracePt t="392" x="7567613" y="4584700"/>
          <p14:tracePt t="414" x="7829550" y="4697413"/>
          <p14:tracePt t="423" x="7862888" y="4705350"/>
          <p14:tracePt t="440" x="7902575" y="4713288"/>
          <p14:tracePt t="452" x="7934325" y="4713288"/>
          <p14:tracePt t="466" x="7958138" y="4713288"/>
          <p14:tracePt t="484" x="7974013" y="4713288"/>
          <p14:tracePt t="496" x="7997825" y="4713288"/>
          <p14:tracePt t="511" x="8005763" y="4713288"/>
          <p14:tracePt t="526" x="8005763" y="4689475"/>
          <p14:tracePt t="542" x="8005763" y="4633913"/>
          <p14:tracePt t="558" x="7950200" y="4545013"/>
          <p14:tracePt t="575" x="7734300" y="4433888"/>
          <p14:tracePt t="588" x="7375525" y="4291013"/>
          <p14:tracePt t="606" x="6969125" y="4122738"/>
          <p14:tracePt t="627" x="6467475" y="3971925"/>
          <p14:tracePt t="638" x="6338888" y="3938588"/>
          <p14:tracePt t="655" x="6027738" y="3898900"/>
          <p14:tracePt t="671" x="5932488" y="3883025"/>
          <p14:tracePt t="672" x="5829300" y="3851275"/>
          <p14:tracePt t="702" x="5373688" y="3771900"/>
          <p14:tracePt t="716" x="5191125" y="3756025"/>
          <p14:tracePt t="730" x="5183188" y="3756025"/>
          <p14:tracePt t="821" x="5222875" y="3763963"/>
          <p14:tracePt t="839" x="5310188" y="3787775"/>
          <p14:tracePt t="854" x="5414963" y="3819525"/>
          <p14:tracePt t="872" x="5502275" y="3859213"/>
          <p14:tracePt t="888" x="5534025" y="3875088"/>
          <p14:tracePt t="968" x="5541963" y="3890963"/>
          <p14:tracePt t="981" x="5557838" y="3906838"/>
          <p14:tracePt t="994" x="5573713" y="3906838"/>
          <p14:tracePt t="1010" x="5581650" y="3906838"/>
          <p14:tracePt t="2321" x="5605463" y="3938588"/>
          <p14:tracePt t="2340" x="5653088" y="4011613"/>
          <p14:tracePt t="2354" x="5740400" y="4090988"/>
          <p14:tracePt t="2369" x="5813425" y="4154488"/>
          <p14:tracePt t="2385" x="5853113" y="4210050"/>
          <p14:tracePt t="2404" x="5876925" y="4241800"/>
          <p14:tracePt t="2418" x="5900738" y="4281488"/>
          <p14:tracePt t="2432" x="5924550" y="4330700"/>
          <p14:tracePt t="2447" x="5948363" y="4386263"/>
          <p14:tracePt t="2465" x="5995988" y="4481513"/>
          <p14:tracePt t="2480" x="6043613" y="4560888"/>
          <p14:tracePt t="2495" x="6083300" y="4608513"/>
          <p14:tracePt t="2513" x="6091238" y="4633913"/>
          <p14:tracePt t="2527" x="6100763" y="4649788"/>
          <p14:tracePt t="2543" x="6116638" y="4681538"/>
          <p14:tracePt t="2558" x="6140450" y="4737100"/>
          <p14:tracePt t="2575" x="6172200" y="4776788"/>
          <p14:tracePt t="2590" x="6235700" y="4856163"/>
          <p14:tracePt t="2605" x="6291263" y="4911725"/>
          <p14:tracePt t="2623" x="6338888" y="4951413"/>
          <p14:tracePt t="2641" x="6362700" y="4976813"/>
          <p14:tracePt t="2653" x="6394450" y="5000625"/>
          <p14:tracePt t="2673" x="6434138" y="5032375"/>
          <p14:tracePt t="2690" x="6475413" y="5056188"/>
          <p14:tracePt t="2702" x="6507163" y="5072063"/>
          <p14:tracePt t="2719" x="6554788" y="5111750"/>
          <p14:tracePt t="2741" x="6570663" y="5111750"/>
          <p14:tracePt t="3028" x="6578600" y="5111750"/>
          <p14:tracePt t="3935" x="6586538" y="5111750"/>
          <p14:tracePt t="4027" x="6610350" y="5111750"/>
          <p14:tracePt t="4043" x="6673850" y="5159375"/>
          <p14:tracePt t="4058" x="6689725" y="5167313"/>
          <p14:tracePt t="4075" x="6713538" y="5183188"/>
          <p14:tracePt t="4090" x="6889750" y="5254625"/>
          <p14:tracePt t="4105" x="6961188" y="5278438"/>
          <p14:tracePt t="4122" x="7024688" y="5310188"/>
          <p14:tracePt t="4136" x="7032625" y="5310188"/>
          <p14:tracePt t="4151" x="7040563" y="5319713"/>
          <p14:tracePt t="4178" x="7080250" y="5351463"/>
          <p14:tracePt t="4194" x="7112000" y="5375275"/>
          <p14:tracePt t="4219" x="7161213" y="5399088"/>
          <p14:tracePt t="4229" x="7192963" y="5414963"/>
          <p14:tracePt t="4247" x="7216775" y="5438775"/>
          <p14:tracePt t="4259" x="7224713" y="5446713"/>
          <p14:tracePt t="4372" x="7264400" y="5470525"/>
          <p14:tracePt t="4386" x="7319963" y="5502275"/>
          <p14:tracePt t="4405" x="7335838" y="5518150"/>
          <p14:tracePt t="4421" x="7431088" y="5573713"/>
          <p14:tracePt t="4452" x="7470775" y="5605463"/>
          <p14:tracePt t="4466" x="7512050" y="5670550"/>
          <p14:tracePt t="4480" x="7512050" y="5686425"/>
          <p14:tracePt t="4497" x="7527925" y="5749925"/>
          <p14:tracePt t="4511" x="7543800" y="5781675"/>
          <p14:tracePt t="4526" x="7559675" y="5805488"/>
          <p14:tracePt t="4543" x="7575550" y="5821363"/>
          <p14:tracePt t="4558" x="7607300" y="5837238"/>
          <p14:tracePt t="4575" x="7615238" y="5837238"/>
          <p14:tracePt t="4698" x="7623175" y="5837238"/>
          <p14:tracePt t="4792" x="7631113" y="5837238"/>
          <p14:tracePt t="4902" x="7646988" y="5829300"/>
          <p14:tracePt t="5777" x="7646988" y="5821363"/>
          <p14:tracePt t="5793" x="8005763" y="5924550"/>
          <p14:tracePt t="5809" x="8140700" y="5964238"/>
          <p14:tracePt t="5825" x="8213725" y="5988050"/>
          <p14:tracePt t="5840" x="8261350" y="6005513"/>
          <p14:tracePt t="5855" x="8308975" y="6013450"/>
          <p14:tracePt t="5872" x="8332788" y="6029325"/>
          <p14:tracePt t="5886" x="8348663" y="6029325"/>
          <p14:tracePt t="5903" x="8356600" y="6029325"/>
          <p14:tracePt t="5919" x="8364538" y="6029325"/>
          <p14:tracePt t="5936" x="8388350" y="6037263"/>
          <p14:tracePt t="5954" x="8404225" y="6037263"/>
          <p14:tracePt t="5980" x="8420100" y="6037263"/>
          <p14:tracePt t="6620" x="8435975" y="6037263"/>
          <p14:tracePt t="6685" x="8475663" y="6037263"/>
          <p14:tracePt t="6698" x="8556625" y="6037263"/>
          <p14:tracePt t="6713" x="8643938" y="6045200"/>
          <p14:tracePt t="6730" x="8723313" y="6076950"/>
          <p14:tracePt t="6745" x="8731250" y="6076950"/>
          <p14:tracePt t="6763" x="8763000" y="6084888"/>
          <p14:tracePt t="6778" x="8778875" y="6084888"/>
          <p14:tracePt t="6793" x="8794750" y="6084888"/>
          <p14:tracePt t="6808" x="8842375" y="6084888"/>
          <p14:tracePt t="6823" x="8907463" y="6084888"/>
          <p14:tracePt t="6842" x="8978900" y="6084888"/>
          <p14:tracePt t="6861" x="9058275" y="6084888"/>
          <p14:tracePt t="6873" x="9090025" y="6084888"/>
          <p14:tracePt t="6873" x="9113838" y="6084888"/>
          <p14:tracePt t="6888" x="9137650" y="6084888"/>
          <p14:tracePt t="6902" x="9185275" y="6084888"/>
          <p14:tracePt t="6924" x="9250363" y="6069013"/>
          <p14:tracePt t="6934" x="9290050" y="6061075"/>
          <p14:tracePt t="6948" x="9313863" y="6045200"/>
          <p14:tracePt t="6964" x="9385300" y="5995988"/>
          <p14:tracePt t="6981" x="9448800" y="5948363"/>
          <p14:tracePt t="6996" x="9480550" y="5892800"/>
          <p14:tracePt t="7011" x="9504363" y="5821363"/>
          <p14:tracePt t="7027" x="9512300" y="5749925"/>
          <p14:tracePt t="7042" x="9512300" y="5621338"/>
          <p14:tracePt t="7058" x="9512300" y="5486400"/>
          <p14:tracePt t="7074" x="9488488" y="5359400"/>
          <p14:tracePt t="7089" x="9448800" y="5230813"/>
          <p14:tracePt t="7107" x="9401175" y="5143500"/>
          <p14:tracePt t="7122" x="9353550" y="5056188"/>
          <p14:tracePt t="7136" x="9305925" y="4959350"/>
          <p14:tracePt t="7152" x="9258300" y="4856163"/>
          <p14:tracePt t="7173" x="9209088" y="4760913"/>
          <p14:tracePt t="7175" x="9193213" y="4721225"/>
          <p14:tracePt t="7186" x="9169400" y="4681538"/>
          <p14:tracePt t="7202" x="9129713" y="4616450"/>
          <p14:tracePt t="7213" x="9097963" y="4576763"/>
          <p14:tracePt t="7229" x="9058275" y="4529138"/>
          <p14:tracePt t="7247" x="9002713" y="4497388"/>
          <p14:tracePt t="7262" x="8955088" y="4473575"/>
          <p14:tracePt t="7277" x="8891588" y="4433888"/>
          <p14:tracePt t="7292" x="8818563" y="4402138"/>
          <p14:tracePt t="7309" x="8723313" y="4354513"/>
          <p14:tracePt t="7323" x="8572500" y="4306888"/>
          <p14:tracePt t="7339" x="8435975" y="4249738"/>
          <p14:tracePt t="7355" x="8293100" y="4210050"/>
          <p14:tracePt t="7372" x="8180388" y="4186238"/>
          <p14:tracePt t="7391" x="8101013" y="4162425"/>
          <p14:tracePt t="7407" x="8045450" y="4146550"/>
          <p14:tracePt t="7420" x="7989888" y="4122738"/>
          <p14:tracePt t="7439" x="7902575" y="4090988"/>
          <p14:tracePt t="7447" x="7847013" y="4067175"/>
          <p14:tracePt t="7466" x="7615238" y="4035425"/>
          <p14:tracePt t="7482" x="7496175" y="4019550"/>
          <p14:tracePt t="7496" x="7439025" y="4019550"/>
          <p14:tracePt t="7513" x="7351713" y="4011613"/>
          <p14:tracePt t="7514" x="7319963" y="4003675"/>
          <p14:tracePt t="7529" x="7296150" y="3995738"/>
          <p14:tracePt t="7530" x="7280275" y="3995738"/>
          <p14:tracePt t="7543" x="7256463" y="3995738"/>
          <p14:tracePt t="7560" x="7192963" y="3987800"/>
          <p14:tracePt t="7576" x="7119938" y="3979863"/>
          <p14:tracePt t="7590" x="6985000" y="3963988"/>
          <p14:tracePt t="7610" x="6818313" y="3956050"/>
          <p14:tracePt t="7626" x="6697663" y="3956050"/>
          <p14:tracePt t="7641" x="6642100" y="3948113"/>
          <p14:tracePt t="7642" x="6586538" y="3938588"/>
          <p14:tracePt t="7653" x="6546850" y="3938588"/>
          <p14:tracePt t="7668" x="6499225" y="3938588"/>
          <p14:tracePt t="7684" x="6467475" y="3938588"/>
          <p14:tracePt t="7714" x="6418263" y="3938588"/>
          <p14:tracePt t="7730" x="6402388" y="3938588"/>
          <p14:tracePt t="7746" x="6370638" y="3938588"/>
          <p14:tracePt t="7763" x="6338888" y="3938588"/>
          <p14:tracePt t="7777" x="6307138" y="3956050"/>
          <p14:tracePt t="7793" x="6275388" y="3963988"/>
          <p14:tracePt t="7808" x="6243638" y="3979863"/>
          <p14:tracePt t="7823" x="6203950" y="3995738"/>
          <p14:tracePt t="7839" x="6188075" y="4011613"/>
          <p14:tracePt t="7856" x="6172200" y="4035425"/>
          <p14:tracePt t="7872" x="6148388" y="4051300"/>
          <p14:tracePt t="7893" x="6132513" y="4067175"/>
          <p14:tracePt t="7907" x="6124575" y="4083050"/>
          <p14:tracePt t="7922" x="6108700" y="4098925"/>
          <p14:tracePt t="7939" x="6100763" y="4122738"/>
          <p14:tracePt t="7951" x="6067425" y="4154488"/>
          <p14:tracePt t="7964" x="6051550" y="4186238"/>
          <p14:tracePt t="7980" x="6035675" y="4217988"/>
          <p14:tracePt t="7996" x="6027738" y="4241800"/>
          <p14:tracePt t="8011" x="6019800" y="4265613"/>
          <p14:tracePt t="8028" x="6019800" y="4291013"/>
          <p14:tracePt t="8042" x="6019800" y="4306888"/>
          <p14:tracePt t="8056" x="6019800" y="4346575"/>
          <p14:tracePt t="8076" x="6019800" y="4402138"/>
          <p14:tracePt t="8088" x="6019800" y="4425950"/>
          <p14:tracePt t="8108" x="6019800" y="4465638"/>
          <p14:tracePt t="8126" x="6011863" y="4497388"/>
          <p14:tracePt t="8140" x="6011863" y="4513263"/>
          <p14:tracePt t="8152" x="6011863" y="4529138"/>
          <p14:tracePt t="8171" x="6011863" y="4552950"/>
          <p14:tracePt t="8172" x="6011863" y="4568825"/>
          <p14:tracePt t="8186" x="6011863" y="4584700"/>
          <p14:tracePt t="8201" x="6011863" y="4608513"/>
          <p14:tracePt t="8228" x="6011863" y="4649788"/>
          <p14:tracePt t="8250" x="6019800" y="4681538"/>
          <p14:tracePt t="8252" x="6019800" y="4697413"/>
          <p14:tracePt t="8276" x="6035675" y="4729163"/>
          <p14:tracePt t="8292" x="6051550" y="4768850"/>
          <p14:tracePt t="8308" x="6059488" y="4784725"/>
          <p14:tracePt t="8322" x="6067425" y="4824413"/>
          <p14:tracePt t="8339" x="6075363" y="4848225"/>
          <p14:tracePt t="8356" x="6075363" y="4872038"/>
          <p14:tracePt t="8374" x="6091238" y="4903788"/>
          <p14:tracePt t="8388" x="6091238" y="4919663"/>
          <p14:tracePt t="8402" x="6108700" y="4951413"/>
          <p14:tracePt t="8421" x="6108700" y="4976813"/>
          <p14:tracePt t="8436" x="6124575" y="4992688"/>
          <p14:tracePt t="8452" x="6124575" y="5016500"/>
          <p14:tracePt t="8468" x="6132513" y="5032375"/>
          <p14:tracePt t="8484" x="6140450" y="5032375"/>
          <p14:tracePt t="8502" x="6140450" y="5040313"/>
          <p14:tracePt t="8526" x="6140450" y="5056188"/>
          <p14:tracePt t="8902" x="6132513" y="5056188"/>
          <p14:tracePt t="8921" x="6124575" y="5056188"/>
          <p14:tracePt t="9091" x="6108700" y="5056188"/>
          <p14:tracePt t="9107" x="6091238" y="5080000"/>
          <p14:tracePt t="9122" x="6083300" y="5111750"/>
          <p14:tracePt t="9138" x="6067425" y="5143500"/>
          <p14:tracePt t="9152" x="6051550" y="5183188"/>
          <p14:tracePt t="9171" x="6043613" y="5207000"/>
          <p14:tracePt t="9185" x="6043613" y="5230813"/>
          <p14:tracePt t="9198" x="6043613" y="5246688"/>
          <p14:tracePt t="9213" x="6043613" y="5278438"/>
          <p14:tracePt t="9233" x="6035675" y="5343525"/>
          <p14:tracePt t="9247" x="6027738" y="5367338"/>
          <p14:tracePt t="9261" x="6027738" y="5407025"/>
          <p14:tracePt t="9277" x="6019800" y="5438775"/>
          <p14:tracePt t="9293" x="6019800" y="5454650"/>
          <p14:tracePt t="9418" x="6019800" y="5462588"/>
          <p14:tracePt t="9464" x="6027738" y="5462588"/>
          <p14:tracePt t="9486" x="6035675" y="5446713"/>
          <p14:tracePt t="9501" x="6043613" y="5446713"/>
          <p14:tracePt t="9527" x="6043613" y="5438775"/>
          <p14:tracePt t="9572" x="6051550" y="5438775"/>
          <p14:tracePt t="9591" x="6100763" y="5438775"/>
          <p14:tracePt t="9606" x="6148388" y="5438775"/>
          <p14:tracePt t="9636" x="6243638" y="5454650"/>
          <p14:tracePt t="9713" x="6251575" y="5454650"/>
          <p14:tracePt t="9731" x="6307138" y="5486400"/>
          <p14:tracePt t="9747" x="6362700" y="5494338"/>
          <p14:tracePt t="9761" x="6386513" y="5502275"/>
          <p14:tracePt t="9776" x="6475413" y="5518150"/>
          <p14:tracePt t="9791" x="6586538" y="5534025"/>
          <p14:tracePt t="9809" x="6642100" y="5541963"/>
          <p14:tracePt t="9838" x="6673850" y="5549900"/>
          <p14:tracePt t="9856" x="6721475" y="5557838"/>
          <p14:tracePt t="9871" x="6858000" y="5589588"/>
          <p14:tracePt t="9888" x="7080250" y="5613400"/>
          <p14:tracePt t="9902" x="7312025" y="5637213"/>
          <p14:tracePt t="9921" x="7486650" y="5662613"/>
          <p14:tracePt t="9935" x="7607300" y="5662613"/>
          <p14:tracePt t="9948" x="7631113" y="5670550"/>
          <p14:tracePt t="9970" x="7654925" y="5678488"/>
          <p14:tracePt t="9983" x="7694613" y="5678488"/>
          <p14:tracePt t="9997" x="7750175" y="5678488"/>
          <p14:tracePt t="10013" x="7839075" y="5686425"/>
          <p14:tracePt t="10027" x="7974013" y="5710238"/>
          <p14:tracePt t="10045" x="8116888" y="5726113"/>
          <p14:tracePt t="10060" x="8237538" y="5734050"/>
          <p14:tracePt t="10074" x="8324850" y="5741988"/>
          <p14:tracePt t="10093" x="8388350" y="5741988"/>
          <p14:tracePt t="10106" x="8451850" y="5749925"/>
          <p14:tracePt t="10122" x="8540750" y="5765800"/>
          <p14:tracePt t="10136" x="8588375" y="5773738"/>
          <p14:tracePt t="10160" x="8683625" y="5789613"/>
          <p14:tracePt t="10173" x="8691563" y="5789613"/>
          <p14:tracePt t="10277" x="8723313" y="5789613"/>
          <p14:tracePt t="10294" x="8778875" y="5789613"/>
          <p14:tracePt t="10309" x="8802688" y="5789613"/>
          <p14:tracePt t="10325" x="8866188" y="5789613"/>
          <p14:tracePt t="10338" x="8899525" y="5789613"/>
          <p14:tracePt t="10355" x="8955088" y="5781675"/>
          <p14:tracePt t="10372" x="9026525" y="5757863"/>
          <p14:tracePt t="10390" x="9113838" y="5734050"/>
          <p14:tracePt t="10403" x="9137650" y="5718175"/>
          <p14:tracePt t="10418" x="9161463" y="5702300"/>
          <p14:tracePt t="10441" x="9209088" y="5662613"/>
          <p14:tracePt t="10442" x="9234488" y="5629275"/>
          <p14:tracePt t="10465" x="9250363" y="5581650"/>
          <p14:tracePt t="10481" x="9258300" y="5541963"/>
          <p14:tracePt t="10494" x="9282113" y="5486400"/>
          <p14:tracePt t="10511" x="9297988" y="5414963"/>
          <p14:tracePt t="10527" x="9305925" y="5351463"/>
          <p14:tracePt t="10541" x="9305925" y="5294313"/>
          <p14:tracePt t="10559" x="9321800" y="5238750"/>
          <p14:tracePt t="10575" x="9321800" y="5191125"/>
          <p14:tracePt t="10589" x="9321800" y="5143500"/>
          <p14:tracePt t="10608" x="9321800" y="5095875"/>
          <p14:tracePt t="10621" x="9305925" y="5064125"/>
          <p14:tracePt t="10636" x="9282113" y="5032375"/>
          <p14:tracePt t="10654" x="9266238" y="5016500"/>
          <p14:tracePt t="10671" x="9258300" y="5008563"/>
          <p14:tracePt t="10687" x="9250363" y="5000625"/>
          <p14:tracePt t="10714" x="9250363" y="4984750"/>
          <p14:tracePt t="10746" x="9242425" y="4984750"/>
          <p14:tracePt t="10761" x="9242425" y="4976813"/>
          <p14:tracePt t="10807" x="9234488" y="4976813"/>
          <p14:tracePt t="10902" x="9224963" y="4967288"/>
          <p14:tracePt t="10921" x="9209088" y="4967288"/>
          <p14:tracePt t="10964" x="9193213" y="4967288"/>
          <p14:tracePt t="11138" x="9185275" y="4959350"/>
          <p14:tracePt t="11588" x="9169400" y="4935538"/>
          <p14:tracePt t="11604" x="9153525" y="4911725"/>
          <p14:tracePt t="11620" x="9145588" y="4903788"/>
          <p14:tracePt t="11620" x="9137650" y="4895850"/>
          <p14:tracePt t="11639" x="9121775" y="4887913"/>
          <p14:tracePt t="11654" x="9105900" y="4879975"/>
          <p14:tracePt t="11671" x="9097963" y="4864100"/>
          <p14:tracePt t="11685" x="9050338" y="4848225"/>
          <p14:tracePt t="11698" x="9018588" y="4832350"/>
          <p14:tracePt t="11713" x="8955088" y="4816475"/>
          <p14:tracePt t="11733" x="8763000" y="4752975"/>
          <p14:tracePt t="11744" x="8659813" y="4729163"/>
          <p14:tracePt t="11760" x="8443913" y="4673600"/>
          <p14:tracePt t="11779" x="8269288" y="4641850"/>
          <p14:tracePt t="11793" x="8189913" y="4633913"/>
          <p14:tracePt t="11809" x="8172450" y="4633913"/>
          <p14:tracePt t="11824" x="8164513" y="4633913"/>
          <p14:tracePt t="11855" x="8140700" y="4616450"/>
          <p14:tracePt t="11855" x="8124825" y="4616450"/>
          <p14:tracePt t="11871" x="8093075" y="4616450"/>
          <p14:tracePt t="11888" x="7950200" y="4616450"/>
          <p14:tracePt t="11902" x="7870825" y="4616450"/>
          <p14:tracePt t="11921" x="7718425" y="4616450"/>
          <p14:tracePt t="11936" x="7646988" y="4616450"/>
          <p14:tracePt t="11950" x="7639050" y="4616450"/>
          <p14:tracePt t="11964" x="7607300" y="4616450"/>
          <p14:tracePt t="11982" x="7575550" y="4608513"/>
          <p14:tracePt t="11997" x="7535863" y="4600575"/>
          <p14:tracePt t="12012" x="7519988" y="4600575"/>
          <p14:tracePt t="12028" x="7470775" y="4600575"/>
          <p14:tracePt t="12043" x="7407275" y="4600575"/>
          <p14:tracePt t="12058" x="7367588" y="4600575"/>
          <p14:tracePt t="12072" x="7312025" y="4600575"/>
          <p14:tracePt t="12089" x="7240588" y="4624388"/>
          <p14:tracePt t="12106" x="7169150" y="4657725"/>
          <p14:tracePt t="12122" x="7104063" y="4713288"/>
          <p14:tracePt t="12135" x="7032625" y="4768850"/>
          <p14:tracePt t="12154" x="6969125" y="4840288"/>
          <p14:tracePt t="12180" x="6850063" y="4992688"/>
          <p14:tracePt t="12194" x="6834188" y="5016500"/>
          <p14:tracePt t="12205" x="6818313" y="5040313"/>
          <p14:tracePt t="12218" x="6784975" y="5127625"/>
          <p14:tracePt t="12241" x="6745288" y="5254625"/>
          <p14:tracePt t="12250" x="6729413" y="5286375"/>
          <p14:tracePt t="12260" x="6705600" y="5359400"/>
          <p14:tracePt t="12276" x="6681788" y="5438775"/>
          <p14:tracePt t="12292" x="6634163" y="5534025"/>
          <p14:tracePt t="12308" x="6594475" y="5629275"/>
          <p14:tracePt t="12340" x="6578600" y="5662613"/>
          <p14:tracePt t="12340" x="6562725" y="5702300"/>
          <p14:tracePt t="12355" x="6562725" y="5710238"/>
          <p14:tracePt t="12370" x="6562725" y="5726113"/>
          <p14:tracePt t="12388" x="6546850" y="5749925"/>
          <p14:tracePt t="12402" x="6530975" y="5765800"/>
          <p14:tracePt t="12421" x="6507163" y="5829300"/>
          <p14:tracePt t="12435" x="6507163" y="5845175"/>
          <p14:tracePt t="12448" x="6507163" y="5868988"/>
          <p14:tracePt t="12464" x="6499225" y="5876925"/>
          <p14:tracePt t="12528" x="6499225" y="5884863"/>
          <p14:tracePt t="12575" x="6507163" y="5900738"/>
          <p14:tracePt t="12588" x="6515100" y="5908675"/>
          <p14:tracePt t="12606" x="6546850" y="5916613"/>
          <p14:tracePt t="12691" x="6562725" y="5932488"/>
          <p14:tracePt t="12716" x="6826250" y="6005513"/>
          <p14:tracePt t="12730" x="6897688" y="6013450"/>
          <p14:tracePt t="12744" x="6921500" y="6013450"/>
          <p14:tracePt t="12762" x="6992938" y="6013450"/>
          <p14:tracePt t="12777" x="7000875" y="6013450"/>
          <p14:tracePt t="12793" x="7032625" y="6013450"/>
          <p14:tracePt t="12808" x="7072313" y="6013450"/>
          <p14:tracePt t="12823" x="7119938" y="6013450"/>
          <p14:tracePt t="12839" x="7177088" y="6013450"/>
          <p14:tracePt t="12855" x="7232650" y="6013450"/>
          <p14:tracePt t="12873" x="7280275" y="6013450"/>
          <p14:tracePt t="12885" x="7335838" y="6013450"/>
          <p14:tracePt t="12903" x="7423150" y="6013450"/>
          <p14:tracePt t="12927" x="7575550" y="6013450"/>
          <p14:tracePt t="12940" x="7615238" y="6013450"/>
          <p14:tracePt t="12952" x="7639050" y="6013450"/>
          <p14:tracePt t="12964" x="7694613" y="6013450"/>
          <p14:tracePt t="12978" x="7773988" y="6005513"/>
          <p14:tracePt t="12994" x="7862888" y="5964238"/>
          <p14:tracePt t="13011" x="7950200" y="5908675"/>
          <p14:tracePt t="13026" x="8021638" y="5853113"/>
          <p14:tracePt t="13043" x="8077200" y="5805488"/>
          <p14:tracePt t="13058" x="8116888" y="5757863"/>
          <p14:tracePt t="13077" x="8140700" y="5718175"/>
          <p14:tracePt t="13090" x="8180388" y="5653088"/>
          <p14:tracePt t="13103" x="8213725" y="5597525"/>
          <p14:tracePt t="13122" x="8269288" y="5526088"/>
          <p14:tracePt t="13136" x="8324850" y="5430838"/>
          <p14:tracePt t="13153" x="8372475" y="5327650"/>
          <p14:tracePt t="13177" x="8420100" y="5183188"/>
          <p14:tracePt t="13191" x="8443913" y="5048250"/>
          <p14:tracePt t="13204" x="8443913" y="4895850"/>
          <p14:tracePt t="13219" x="8412163" y="4729163"/>
          <p14:tracePt t="13240" x="8348663" y="4529138"/>
          <p14:tracePt t="13249" x="8308975" y="4362450"/>
          <p14:tracePt t="13261" x="8285163" y="4273550"/>
          <p14:tracePt t="13262" x="8269288" y="4194175"/>
          <p14:tracePt t="13275" x="8253413" y="4122738"/>
          <p14:tracePt t="13291" x="8197850" y="3956050"/>
          <p14:tracePt t="13307" x="8116888" y="3756025"/>
          <p14:tracePt t="13326" x="7870825" y="3349625"/>
          <p14:tracePt t="13338" x="7781925" y="3244850"/>
          <p14:tracePt t="13357" x="7615238" y="3101975"/>
          <p14:tracePt t="13375" x="7296150" y="2901950"/>
          <p14:tracePt t="13388" x="7169150" y="2814638"/>
          <p14:tracePt t="13408" x="6697663" y="2535238"/>
          <p14:tracePt t="13425" x="6491288" y="2408238"/>
          <p14:tracePt t="13438" x="6362700" y="2320925"/>
          <p14:tracePt t="13461" x="6299200" y="2273300"/>
          <p14:tracePt t="13474" x="6235700" y="2216150"/>
          <p14:tracePt t="13487" x="6156325" y="2136775"/>
          <p14:tracePt t="13510" x="5892800" y="1978025"/>
          <p14:tracePt t="13526" x="5407025" y="1730375"/>
          <p14:tracePt t="13542" x="4705350" y="1466850"/>
          <p14:tracePt t="13560" x="3906838" y="1236663"/>
          <p14:tracePt t="13573" x="3197225" y="1036638"/>
          <p14:tracePt t="13591" x="2566988" y="844550"/>
          <p14:tracePt t="13606" x="2025650" y="693738"/>
          <p14:tracePt t="13622" x="1595438" y="566738"/>
          <p14:tracePt t="13635" x="1323975" y="469900"/>
          <p14:tracePt t="13663" x="1171575" y="382588"/>
          <p14:tracePt t="13676" x="1155700" y="374650"/>
          <p14:tracePt t="13690" x="1092200" y="334963"/>
          <p14:tracePt t="13705" x="1052513" y="319088"/>
          <p14:tracePt t="13718" x="989013" y="279400"/>
          <p14:tracePt t="13742" x="661988" y="95250"/>
        </p14:tracePtLst>
      </p14:laserTrace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screenshot of a social media post&#10;&#10;Description automatically generated">
            <a:extLst>
              <a:ext uri="{FF2B5EF4-FFF2-40B4-BE49-F238E27FC236}">
                <a16:creationId xmlns:a16="http://schemas.microsoft.com/office/drawing/2014/main" id="{1F4FDE49-856E-44F7-8D6B-E05F184E2667}"/>
              </a:ext>
            </a:extLst>
          </p:cNvPr>
          <p:cNvPicPr>
            <a:picLocks noChangeAspect="1"/>
          </p:cNvPicPr>
          <p:nvPr/>
        </p:nvPicPr>
        <p:blipFill rotWithShape="1">
          <a:blip r:embed="rId6">
            <a:extLst>
              <a:ext uri="{28A0092B-C50C-407E-A947-70E740481C1C}">
                <a14:useLocalDpi xmlns:a14="http://schemas.microsoft.com/office/drawing/2010/main" val="0"/>
              </a:ext>
            </a:extLst>
          </a:blip>
          <a:srcRect l="8732" t="42087" r="15548" b="37980"/>
          <a:stretch/>
        </p:blipFill>
        <p:spPr>
          <a:xfrm>
            <a:off x="205813" y="5525612"/>
            <a:ext cx="11681170" cy="1307592"/>
          </a:xfrm>
          <a:prstGeom prst="rect">
            <a:avLst/>
          </a:prstGeom>
        </p:spPr>
      </p:pic>
      <p:sp>
        <p:nvSpPr>
          <p:cNvPr id="2" name="Title 1">
            <a:extLst>
              <a:ext uri="{FF2B5EF4-FFF2-40B4-BE49-F238E27FC236}">
                <a16:creationId xmlns:a16="http://schemas.microsoft.com/office/drawing/2014/main" id="{95EEF152-1BD1-4DD1-BF53-2EE23B839795}"/>
              </a:ext>
            </a:extLst>
          </p:cNvPr>
          <p:cNvSpPr>
            <a:spLocks noGrp="1"/>
          </p:cNvSpPr>
          <p:nvPr>
            <p:ph type="title"/>
          </p:nvPr>
        </p:nvSpPr>
        <p:spPr/>
        <p:txBody>
          <a:bodyPr/>
          <a:lstStyle/>
          <a:p>
            <a:pPr algn="r"/>
            <a:r>
              <a:rPr lang="en-US" dirty="0"/>
              <a:t>How does it work?</a:t>
            </a:r>
          </a:p>
        </p:txBody>
      </p:sp>
      <p:pic>
        <p:nvPicPr>
          <p:cNvPr id="8" name="Picture 7" descr="A screenshot of a social media post&#10;&#10;Description automatically generated">
            <a:extLst>
              <a:ext uri="{FF2B5EF4-FFF2-40B4-BE49-F238E27FC236}">
                <a16:creationId xmlns:a16="http://schemas.microsoft.com/office/drawing/2014/main" id="{BE675794-A5EF-4C1C-B991-DC40FFBC00B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8703" r="8288"/>
          <a:stretch/>
        </p:blipFill>
        <p:spPr>
          <a:xfrm>
            <a:off x="233950" y="3205246"/>
            <a:ext cx="5720100" cy="1837335"/>
          </a:xfrm>
          <a:prstGeom prst="rect">
            <a:avLst/>
          </a:prstGeom>
        </p:spPr>
      </p:pic>
      <p:pic>
        <p:nvPicPr>
          <p:cNvPr id="10" name="Picture 9" descr="A screenshot of a social media post&#10;&#10;Description automatically generated">
            <a:extLst>
              <a:ext uri="{FF2B5EF4-FFF2-40B4-BE49-F238E27FC236}">
                <a16:creationId xmlns:a16="http://schemas.microsoft.com/office/drawing/2014/main" id="{CC9793EC-53C5-4238-8DEB-CD938CCE9C7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8703" r="8288"/>
          <a:stretch/>
        </p:blipFill>
        <p:spPr>
          <a:xfrm>
            <a:off x="6260148" y="3205245"/>
            <a:ext cx="5720102" cy="1837335"/>
          </a:xfrm>
          <a:prstGeom prst="rect">
            <a:avLst/>
          </a:prstGeom>
        </p:spPr>
      </p:pic>
      <p:sp>
        <p:nvSpPr>
          <p:cNvPr id="17" name="Freeform: Shape 16">
            <a:extLst>
              <a:ext uri="{FF2B5EF4-FFF2-40B4-BE49-F238E27FC236}">
                <a16:creationId xmlns:a16="http://schemas.microsoft.com/office/drawing/2014/main" id="{1BE4FBC5-B3BB-42C0-BDC1-DCC07DED92CC}"/>
              </a:ext>
            </a:extLst>
          </p:cNvPr>
          <p:cNvSpPr/>
          <p:nvPr/>
        </p:nvSpPr>
        <p:spPr>
          <a:xfrm>
            <a:off x="25052" y="2818356"/>
            <a:ext cx="12125195" cy="2304789"/>
          </a:xfrm>
          <a:custGeom>
            <a:avLst/>
            <a:gdLst>
              <a:gd name="connsiteX0" fmla="*/ 11824570 w 11824570"/>
              <a:gd name="connsiteY0" fmla="*/ 0 h 2342367"/>
              <a:gd name="connsiteX1" fmla="*/ 6087649 w 11824570"/>
              <a:gd name="connsiteY1" fmla="*/ 12526 h 2342367"/>
              <a:gd name="connsiteX2" fmla="*/ 6112701 w 11824570"/>
              <a:gd name="connsiteY2" fmla="*/ 2342367 h 2342367"/>
              <a:gd name="connsiteX3" fmla="*/ 0 w 11824570"/>
              <a:gd name="connsiteY3" fmla="*/ 2304789 h 2342367"/>
              <a:gd name="connsiteX0" fmla="*/ 12125195 w 12125195"/>
              <a:gd name="connsiteY0" fmla="*/ 25052 h 2329841"/>
              <a:gd name="connsiteX1" fmla="*/ 6087649 w 12125195"/>
              <a:gd name="connsiteY1" fmla="*/ 0 h 2329841"/>
              <a:gd name="connsiteX2" fmla="*/ 6112701 w 12125195"/>
              <a:gd name="connsiteY2" fmla="*/ 2329841 h 2329841"/>
              <a:gd name="connsiteX3" fmla="*/ 0 w 12125195"/>
              <a:gd name="connsiteY3" fmla="*/ 2292263 h 2329841"/>
              <a:gd name="connsiteX0" fmla="*/ 12125195 w 12125195"/>
              <a:gd name="connsiteY0" fmla="*/ 25052 h 2304789"/>
              <a:gd name="connsiteX1" fmla="*/ 6087649 w 12125195"/>
              <a:gd name="connsiteY1" fmla="*/ 0 h 2304789"/>
              <a:gd name="connsiteX2" fmla="*/ 6087649 w 12125195"/>
              <a:gd name="connsiteY2" fmla="*/ 2304789 h 2304789"/>
              <a:gd name="connsiteX3" fmla="*/ 0 w 12125195"/>
              <a:gd name="connsiteY3" fmla="*/ 2292263 h 2304789"/>
            </a:gdLst>
            <a:ahLst/>
            <a:cxnLst>
              <a:cxn ang="0">
                <a:pos x="connsiteX0" y="connsiteY0"/>
              </a:cxn>
              <a:cxn ang="0">
                <a:pos x="connsiteX1" y="connsiteY1"/>
              </a:cxn>
              <a:cxn ang="0">
                <a:pos x="connsiteX2" y="connsiteY2"/>
              </a:cxn>
              <a:cxn ang="0">
                <a:pos x="connsiteX3" y="connsiteY3"/>
              </a:cxn>
            </a:cxnLst>
            <a:rect l="l" t="t" r="r" b="b"/>
            <a:pathLst>
              <a:path w="12125195" h="2304789">
                <a:moveTo>
                  <a:pt x="12125195" y="25052"/>
                </a:moveTo>
                <a:lnTo>
                  <a:pt x="6087649" y="0"/>
                </a:lnTo>
                <a:lnTo>
                  <a:pt x="6087649" y="2304789"/>
                </a:lnTo>
                <a:lnTo>
                  <a:pt x="0" y="2292263"/>
                </a:lnTo>
              </a:path>
            </a:pathLst>
          </a:cu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EB4FA51-3021-4627-9206-B270A5089F91}"/>
              </a:ext>
            </a:extLst>
          </p:cNvPr>
          <p:cNvSpPr/>
          <p:nvPr/>
        </p:nvSpPr>
        <p:spPr>
          <a:xfrm>
            <a:off x="695325" y="1938589"/>
            <a:ext cx="10887075" cy="39364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FIELD SUBSURFACE RESISTIVITY ??</a:t>
            </a:r>
          </a:p>
        </p:txBody>
      </p:sp>
      <p:sp>
        <p:nvSpPr>
          <p:cNvPr id="19" name="TextBox 18">
            <a:extLst>
              <a:ext uri="{FF2B5EF4-FFF2-40B4-BE49-F238E27FC236}">
                <a16:creationId xmlns:a16="http://schemas.microsoft.com/office/drawing/2014/main" id="{A98866D6-8729-414E-92C8-399AD74CBE90}"/>
              </a:ext>
            </a:extLst>
          </p:cNvPr>
          <p:cNvSpPr txBox="1"/>
          <p:nvPr/>
        </p:nvSpPr>
        <p:spPr>
          <a:xfrm>
            <a:off x="9487270" y="5240746"/>
            <a:ext cx="2031325" cy="369332"/>
          </a:xfrm>
          <a:prstGeom prst="rect">
            <a:avLst/>
          </a:prstGeom>
          <a:noFill/>
        </p:spPr>
        <p:txBody>
          <a:bodyPr wrap="none" rtlCol="0">
            <a:spAutoFit/>
          </a:bodyPr>
          <a:lstStyle/>
          <a:p>
            <a:r>
              <a:rPr lang="en-US" dirty="0"/>
              <a:t>Forward modeling</a:t>
            </a:r>
          </a:p>
        </p:txBody>
      </p:sp>
      <p:sp>
        <p:nvSpPr>
          <p:cNvPr id="20" name="Arrow: Left-Right 19">
            <a:extLst>
              <a:ext uri="{FF2B5EF4-FFF2-40B4-BE49-F238E27FC236}">
                <a16:creationId xmlns:a16="http://schemas.microsoft.com/office/drawing/2014/main" id="{1EC4B7CF-3068-484E-9FBD-2E26240016D0}"/>
              </a:ext>
            </a:extLst>
          </p:cNvPr>
          <p:cNvSpPr/>
          <p:nvPr/>
        </p:nvSpPr>
        <p:spPr>
          <a:xfrm>
            <a:off x="5523273" y="3884843"/>
            <a:ext cx="1172474" cy="297870"/>
          </a:xfrm>
          <a:prstGeom prst="leftRigh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250D8684-0247-45FB-A51F-D1D16A989A1B}"/>
              </a:ext>
            </a:extLst>
          </p:cNvPr>
          <p:cNvSpPr txBox="1"/>
          <p:nvPr/>
        </p:nvSpPr>
        <p:spPr>
          <a:xfrm>
            <a:off x="4221413" y="3456496"/>
            <a:ext cx="3758273" cy="369332"/>
          </a:xfrm>
          <a:prstGeom prst="rect">
            <a:avLst/>
          </a:prstGeom>
          <a:solidFill>
            <a:schemeClr val="bg1"/>
          </a:solidFill>
        </p:spPr>
        <p:txBody>
          <a:bodyPr wrap="none" rtlCol="0">
            <a:spAutoFit/>
          </a:bodyPr>
          <a:lstStyle/>
          <a:p>
            <a:r>
              <a:rPr lang="en-US" dirty="0"/>
              <a:t>ADEQUATE GOODNESS OF FIT?</a:t>
            </a:r>
          </a:p>
        </p:txBody>
      </p:sp>
      <p:sp>
        <p:nvSpPr>
          <p:cNvPr id="6" name="TextBox 5">
            <a:extLst>
              <a:ext uri="{FF2B5EF4-FFF2-40B4-BE49-F238E27FC236}">
                <a16:creationId xmlns:a16="http://schemas.microsoft.com/office/drawing/2014/main" id="{1A24D3C0-C081-4AE6-8C90-E0309F56B36D}"/>
              </a:ext>
            </a:extLst>
          </p:cNvPr>
          <p:cNvSpPr txBox="1"/>
          <p:nvPr/>
        </p:nvSpPr>
        <p:spPr>
          <a:xfrm>
            <a:off x="5772834" y="3858963"/>
            <a:ext cx="646331" cy="369332"/>
          </a:xfrm>
          <a:prstGeom prst="rect">
            <a:avLst/>
          </a:prstGeom>
          <a:solidFill>
            <a:schemeClr val="bg1"/>
          </a:solidFill>
        </p:spPr>
        <p:txBody>
          <a:bodyPr wrap="none" rtlCol="0">
            <a:spAutoFit/>
          </a:bodyPr>
          <a:lstStyle/>
          <a:p>
            <a:r>
              <a:rPr lang="en-US" dirty="0">
                <a:solidFill>
                  <a:srgbClr val="C00000"/>
                </a:solidFill>
              </a:rPr>
              <a:t>YES</a:t>
            </a:r>
          </a:p>
        </p:txBody>
      </p:sp>
      <p:pic>
        <p:nvPicPr>
          <p:cNvPr id="23" name="Picture 22" descr="A picture containing screenshot&#10;&#10;Description automatically generated">
            <a:extLst>
              <a:ext uri="{FF2B5EF4-FFF2-40B4-BE49-F238E27FC236}">
                <a16:creationId xmlns:a16="http://schemas.microsoft.com/office/drawing/2014/main" id="{14646AD2-2256-4CDD-9B40-12FA6BB706D2}"/>
              </a:ext>
            </a:extLst>
          </p:cNvPr>
          <p:cNvPicPr>
            <a:picLocks noChangeAspect="1"/>
          </p:cNvPicPr>
          <p:nvPr/>
        </p:nvPicPr>
        <p:blipFill rotWithShape="1">
          <a:blip r:embed="rId9">
            <a:extLst>
              <a:ext uri="{28A0092B-C50C-407E-A947-70E740481C1C}">
                <a14:useLocalDpi xmlns:a14="http://schemas.microsoft.com/office/drawing/2010/main" val="0"/>
              </a:ext>
            </a:extLst>
          </a:blip>
          <a:srcRect l="12593" t="47599" r="16603" b="46496"/>
          <a:stretch/>
        </p:blipFill>
        <p:spPr>
          <a:xfrm>
            <a:off x="763919" y="5897112"/>
            <a:ext cx="10970881" cy="369332"/>
          </a:xfrm>
          <a:prstGeom prst="rect">
            <a:avLst/>
          </a:prstGeom>
          <a:ln w="12700">
            <a:solidFill>
              <a:schemeClr val="tx1"/>
            </a:solidFill>
          </a:ln>
        </p:spPr>
      </p:pic>
      <p:sp>
        <p:nvSpPr>
          <p:cNvPr id="25" name="Arrow: Right 24">
            <a:extLst>
              <a:ext uri="{FF2B5EF4-FFF2-40B4-BE49-F238E27FC236}">
                <a16:creationId xmlns:a16="http://schemas.microsoft.com/office/drawing/2014/main" id="{ACFDC208-9965-4101-B32A-24D0F4C2ACCD}"/>
              </a:ext>
            </a:extLst>
          </p:cNvPr>
          <p:cNvSpPr/>
          <p:nvPr/>
        </p:nvSpPr>
        <p:spPr>
          <a:xfrm rot="16200000">
            <a:off x="8655054" y="4836251"/>
            <a:ext cx="1215885" cy="369332"/>
          </a:xfrm>
          <a:prstGeom prst="righ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436288CF-CF75-415A-B3EE-445A0768BE94}"/>
              </a:ext>
            </a:extLst>
          </p:cNvPr>
          <p:cNvPicPr>
            <a:picLocks noChangeAspect="1"/>
          </p:cNvPicPr>
          <p:nvPr/>
        </p:nvPicPr>
        <p:blipFill>
          <a:blip r:embed="rId10"/>
          <a:stretch>
            <a:fillRect/>
          </a:stretch>
        </p:blipFill>
        <p:spPr>
          <a:xfrm>
            <a:off x="5323562" y="32211"/>
            <a:ext cx="6784931" cy="508869"/>
          </a:xfrm>
          <a:prstGeom prst="rect">
            <a:avLst/>
          </a:prstGeom>
        </p:spPr>
      </p:pic>
      <p:sp>
        <p:nvSpPr>
          <p:cNvPr id="27" name="TextBox 26">
            <a:extLst>
              <a:ext uri="{FF2B5EF4-FFF2-40B4-BE49-F238E27FC236}">
                <a16:creationId xmlns:a16="http://schemas.microsoft.com/office/drawing/2014/main" id="{8A88EB4D-2E42-46AA-A8C4-3A9759A57908}"/>
              </a:ext>
            </a:extLst>
          </p:cNvPr>
          <p:cNvSpPr txBox="1"/>
          <p:nvPr/>
        </p:nvSpPr>
        <p:spPr>
          <a:xfrm>
            <a:off x="7901085" y="2873922"/>
            <a:ext cx="2749471" cy="369332"/>
          </a:xfrm>
          <a:prstGeom prst="rect">
            <a:avLst/>
          </a:prstGeom>
          <a:noFill/>
        </p:spPr>
        <p:txBody>
          <a:bodyPr wrap="none" rtlCol="0">
            <a:spAutoFit/>
          </a:bodyPr>
          <a:lstStyle/>
          <a:p>
            <a:r>
              <a:rPr lang="en-US" dirty="0"/>
              <a:t>Synthetic pseudo section</a:t>
            </a:r>
          </a:p>
        </p:txBody>
      </p:sp>
      <p:sp>
        <p:nvSpPr>
          <p:cNvPr id="28" name="TextBox 27">
            <a:extLst>
              <a:ext uri="{FF2B5EF4-FFF2-40B4-BE49-F238E27FC236}">
                <a16:creationId xmlns:a16="http://schemas.microsoft.com/office/drawing/2014/main" id="{4A5A8A31-80ED-4EBA-B44E-0605D85C4B27}"/>
              </a:ext>
            </a:extLst>
          </p:cNvPr>
          <p:cNvSpPr txBox="1"/>
          <p:nvPr/>
        </p:nvSpPr>
        <p:spPr>
          <a:xfrm>
            <a:off x="1308896" y="2850347"/>
            <a:ext cx="4121641" cy="369332"/>
          </a:xfrm>
          <a:prstGeom prst="rect">
            <a:avLst/>
          </a:prstGeom>
          <a:noFill/>
        </p:spPr>
        <p:txBody>
          <a:bodyPr wrap="none" rtlCol="0">
            <a:spAutoFit/>
          </a:bodyPr>
          <a:lstStyle/>
          <a:p>
            <a:r>
              <a:rPr lang="en-US" dirty="0"/>
              <a:t>Measured pseudo section (with errors)</a:t>
            </a:r>
          </a:p>
        </p:txBody>
      </p:sp>
      <p:pic>
        <p:nvPicPr>
          <p:cNvPr id="22" name="Picture 21" descr="A close up of a map&#10;&#10;Description automatically generated">
            <a:extLst>
              <a:ext uri="{FF2B5EF4-FFF2-40B4-BE49-F238E27FC236}">
                <a16:creationId xmlns:a16="http://schemas.microsoft.com/office/drawing/2014/main" id="{BEA7A503-C47A-43FD-994F-7F76DC06AD80}"/>
              </a:ext>
            </a:extLst>
          </p:cNvPr>
          <p:cNvPicPr>
            <a:picLocks noChangeAspect="1"/>
          </p:cNvPicPr>
          <p:nvPr/>
        </p:nvPicPr>
        <p:blipFill rotWithShape="1">
          <a:blip r:embed="rId11">
            <a:extLst>
              <a:ext uri="{28A0092B-C50C-407E-A947-70E740481C1C}">
                <a14:useLocalDpi xmlns:a14="http://schemas.microsoft.com/office/drawing/2010/main" val="0"/>
              </a:ext>
            </a:extLst>
          </a:blip>
          <a:srcRect l="12794" t="47735" r="16502" b="46407"/>
          <a:stretch/>
        </p:blipFill>
        <p:spPr>
          <a:xfrm>
            <a:off x="763919" y="5866261"/>
            <a:ext cx="10970881" cy="410713"/>
          </a:xfrm>
          <a:prstGeom prst="rect">
            <a:avLst/>
          </a:prstGeom>
        </p:spPr>
      </p:pic>
      <p:pic>
        <p:nvPicPr>
          <p:cNvPr id="29" name="Picture 28" descr="A close up of a map&#10;&#10;Description automatically generated">
            <a:extLst>
              <a:ext uri="{FF2B5EF4-FFF2-40B4-BE49-F238E27FC236}">
                <a16:creationId xmlns:a16="http://schemas.microsoft.com/office/drawing/2014/main" id="{B3878BCA-E61C-4B0D-B038-7A01551B6325}"/>
              </a:ext>
            </a:extLst>
          </p:cNvPr>
          <p:cNvPicPr>
            <a:picLocks noChangeAspect="1"/>
          </p:cNvPicPr>
          <p:nvPr/>
        </p:nvPicPr>
        <p:blipFill rotWithShape="1">
          <a:blip r:embed="rId11">
            <a:extLst>
              <a:ext uri="{28A0092B-C50C-407E-A947-70E740481C1C}">
                <a14:useLocalDpi xmlns:a14="http://schemas.microsoft.com/office/drawing/2010/main" val="0"/>
              </a:ext>
            </a:extLst>
          </a:blip>
          <a:srcRect l="12794" t="47735" r="16502" b="46407"/>
          <a:stretch/>
        </p:blipFill>
        <p:spPr>
          <a:xfrm>
            <a:off x="754394" y="5856736"/>
            <a:ext cx="10970881" cy="410713"/>
          </a:xfrm>
          <a:prstGeom prst="rect">
            <a:avLst/>
          </a:prstGeom>
        </p:spPr>
      </p:pic>
      <p:sp>
        <p:nvSpPr>
          <p:cNvPr id="4" name="TextBox 3">
            <a:extLst>
              <a:ext uri="{FF2B5EF4-FFF2-40B4-BE49-F238E27FC236}">
                <a16:creationId xmlns:a16="http://schemas.microsoft.com/office/drawing/2014/main" id="{65F6B03A-9F3A-4544-B572-D4F4023CB66C}"/>
              </a:ext>
            </a:extLst>
          </p:cNvPr>
          <p:cNvSpPr txBox="1"/>
          <p:nvPr/>
        </p:nvSpPr>
        <p:spPr>
          <a:xfrm>
            <a:off x="3523854" y="1505124"/>
            <a:ext cx="5472588" cy="369332"/>
          </a:xfrm>
          <a:prstGeom prst="rect">
            <a:avLst/>
          </a:prstGeom>
          <a:noFill/>
        </p:spPr>
        <p:txBody>
          <a:bodyPr wrap="none" rtlCol="0">
            <a:spAutoFit/>
          </a:bodyPr>
          <a:lstStyle/>
          <a:p>
            <a:r>
              <a:rPr lang="en-US" b="1" dirty="0"/>
              <a:t>ESTIMATED SUBSURFACE RESISTIVITY MODEL</a:t>
            </a:r>
          </a:p>
        </p:txBody>
      </p:sp>
      <p:pic>
        <p:nvPicPr>
          <p:cNvPr id="9" name="Audio 8">
            <a:hlinkClick r:id="" action="ppaction://media"/>
            <a:extLst>
              <a:ext uri="{FF2B5EF4-FFF2-40B4-BE49-F238E27FC236}">
                <a16:creationId xmlns:a16="http://schemas.microsoft.com/office/drawing/2014/main" id="{D73F3EB4-0899-4948-8201-E94199B8D7AE}"/>
              </a:ext>
            </a:extLst>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829694231"/>
      </p:ext>
    </p:extLst>
  </p:cSld>
  <p:clrMapOvr>
    <a:masterClrMapping/>
  </p:clrMapOvr>
  <mc:AlternateContent xmlns:mc="http://schemas.openxmlformats.org/markup-compatibility/2006" xmlns:p14="http://schemas.microsoft.com/office/powerpoint/2010/main">
    <mc:Choice Requires="p14">
      <p:transition spd="slow" p14:dur="2000" advTm="18975"/>
    </mc:Choice>
    <mc:Fallback xmlns="">
      <p:transition spd="slow" advTm="189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1.25E-6 3.7037E-6 L -0.00625 -0.5713 " pathEditMode="relative" rAng="0" ptsTypes="AA">
                                      <p:cBhvr>
                                        <p:cTn id="14" dur="2000" fill="hold"/>
                                        <p:tgtEl>
                                          <p:spTgt spid="29"/>
                                        </p:tgtEl>
                                        <p:attrNameLst>
                                          <p:attrName>ppt_x</p:attrName>
                                          <p:attrName>ppt_y</p:attrName>
                                        </p:attrNameLst>
                                      </p:cBhvr>
                                      <p:rCtr x="-313" y="-28565"/>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9"/>
                </p:tgtEl>
              </p:cMediaNode>
            </p:audio>
          </p:childTnLst>
        </p:cTn>
      </p:par>
    </p:tnLst>
    <p:bldLst>
      <p:bldP spid="6" grpId="0" animBg="1"/>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039F9-88B5-4488-AEC8-73785B3A7EF2}"/>
              </a:ext>
            </a:extLst>
          </p:cNvPr>
          <p:cNvSpPr>
            <a:spLocks noGrp="1"/>
          </p:cNvSpPr>
          <p:nvPr>
            <p:ph type="title"/>
          </p:nvPr>
        </p:nvSpPr>
        <p:spPr/>
        <p:txBody>
          <a:bodyPr/>
          <a:lstStyle/>
          <a:p>
            <a:r>
              <a:rPr lang="en-US" dirty="0"/>
              <a:t>Forward modeling</a:t>
            </a:r>
          </a:p>
        </p:txBody>
      </p:sp>
      <p:pic>
        <p:nvPicPr>
          <p:cNvPr id="4" name="Picture 3" descr="A close up of a logo&#10;&#10;Description automatically generated">
            <a:extLst>
              <a:ext uri="{FF2B5EF4-FFF2-40B4-BE49-F238E27FC236}">
                <a16:creationId xmlns:a16="http://schemas.microsoft.com/office/drawing/2014/main" id="{B2B74489-E501-4775-89FB-15E94E19739F}"/>
              </a:ext>
            </a:extLst>
          </p:cNvPr>
          <p:cNvPicPr>
            <a:picLocks noChangeAspect="1"/>
          </p:cNvPicPr>
          <p:nvPr/>
        </p:nvPicPr>
        <p:blipFill rotWithShape="1">
          <a:blip r:embed="rId4">
            <a:extLst>
              <a:ext uri="{28A0092B-C50C-407E-A947-70E740481C1C}">
                <a14:useLocalDpi xmlns:a14="http://schemas.microsoft.com/office/drawing/2010/main" val="0"/>
              </a:ext>
            </a:extLst>
          </a:blip>
          <a:srcRect l="7556" t="43721" r="16173" b="41085"/>
          <a:stretch/>
        </p:blipFill>
        <p:spPr>
          <a:xfrm>
            <a:off x="8848" y="5301999"/>
            <a:ext cx="12183152" cy="1424762"/>
          </a:xfrm>
          <a:prstGeom prst="rect">
            <a:avLst/>
          </a:prstGeom>
        </p:spPr>
      </p:pic>
      <p:pic>
        <p:nvPicPr>
          <p:cNvPr id="6" name="Picture 5">
            <a:extLst>
              <a:ext uri="{FF2B5EF4-FFF2-40B4-BE49-F238E27FC236}">
                <a16:creationId xmlns:a16="http://schemas.microsoft.com/office/drawing/2014/main" id="{941B4FFB-10BF-4DF1-A5B5-401AEA18819A}"/>
              </a:ext>
            </a:extLst>
          </p:cNvPr>
          <p:cNvPicPr>
            <a:picLocks noChangeAspect="1"/>
          </p:cNvPicPr>
          <p:nvPr/>
        </p:nvPicPr>
        <p:blipFill rotWithShape="1">
          <a:blip r:embed="rId5">
            <a:extLst>
              <a:ext uri="{28A0092B-C50C-407E-A947-70E740481C1C}">
                <a14:useLocalDpi xmlns:a14="http://schemas.microsoft.com/office/drawing/2010/main" val="0"/>
              </a:ext>
            </a:extLst>
          </a:blip>
          <a:srcRect l="7773" t="23179" r="15958" b="16846"/>
          <a:stretch/>
        </p:blipFill>
        <p:spPr>
          <a:xfrm>
            <a:off x="130637" y="2644590"/>
            <a:ext cx="5380075" cy="2483600"/>
          </a:xfrm>
          <a:prstGeom prst="rect">
            <a:avLst/>
          </a:prstGeom>
        </p:spPr>
      </p:pic>
      <p:sp>
        <p:nvSpPr>
          <p:cNvPr id="7" name="Rectangle 6">
            <a:extLst>
              <a:ext uri="{FF2B5EF4-FFF2-40B4-BE49-F238E27FC236}">
                <a16:creationId xmlns:a16="http://schemas.microsoft.com/office/drawing/2014/main" id="{7ADF7D7A-1375-4515-A2FA-4809964C2DC4}"/>
              </a:ext>
            </a:extLst>
          </p:cNvPr>
          <p:cNvSpPr/>
          <p:nvPr/>
        </p:nvSpPr>
        <p:spPr>
          <a:xfrm>
            <a:off x="5241851" y="5748565"/>
            <a:ext cx="637954" cy="28707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0000"/>
              </a:highlight>
            </a:endParaRPr>
          </a:p>
        </p:txBody>
      </p:sp>
      <p:cxnSp>
        <p:nvCxnSpPr>
          <p:cNvPr id="9" name="Straight Connector 8">
            <a:extLst>
              <a:ext uri="{FF2B5EF4-FFF2-40B4-BE49-F238E27FC236}">
                <a16:creationId xmlns:a16="http://schemas.microsoft.com/office/drawing/2014/main" id="{91731510-6BCE-453F-9E1D-2B8300C9DC92}"/>
              </a:ext>
            </a:extLst>
          </p:cNvPr>
          <p:cNvCxnSpPr>
            <a:cxnSpLocks/>
          </p:cNvCxnSpPr>
          <p:nvPr/>
        </p:nvCxnSpPr>
        <p:spPr>
          <a:xfrm flipH="1" flipV="1">
            <a:off x="5488303" y="2737058"/>
            <a:ext cx="391502" cy="3011507"/>
          </a:xfrm>
          <a:prstGeom prst="line">
            <a:avLst/>
          </a:prstGeom>
          <a:ln>
            <a:solidFill>
              <a:srgbClr val="C00000"/>
            </a:solidFill>
          </a:ln>
        </p:spPr>
        <p:style>
          <a:lnRef idx="1">
            <a:schemeClr val="accent4"/>
          </a:lnRef>
          <a:fillRef idx="0">
            <a:schemeClr val="accent4"/>
          </a:fillRef>
          <a:effectRef idx="0">
            <a:schemeClr val="accent4"/>
          </a:effectRef>
          <a:fontRef idx="minor">
            <a:schemeClr val="tx1"/>
          </a:fontRef>
        </p:style>
      </p:cxnSp>
      <p:cxnSp>
        <p:nvCxnSpPr>
          <p:cNvPr id="11" name="Straight Connector 10">
            <a:extLst>
              <a:ext uri="{FF2B5EF4-FFF2-40B4-BE49-F238E27FC236}">
                <a16:creationId xmlns:a16="http://schemas.microsoft.com/office/drawing/2014/main" id="{D7CC63DE-DBAA-4B8C-8491-9EC3B44A6343}"/>
              </a:ext>
            </a:extLst>
          </p:cNvPr>
          <p:cNvCxnSpPr>
            <a:cxnSpLocks/>
          </p:cNvCxnSpPr>
          <p:nvPr/>
        </p:nvCxnSpPr>
        <p:spPr>
          <a:xfrm flipH="1" flipV="1">
            <a:off x="5479073" y="4967732"/>
            <a:ext cx="400732" cy="1057283"/>
          </a:xfrm>
          <a:prstGeom prst="line">
            <a:avLst/>
          </a:prstGeom>
          <a:ln>
            <a:solidFill>
              <a:srgbClr val="C00000"/>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C3C2A13D-ACBA-406B-8A0F-C8F4E5C3B7F7}"/>
              </a:ext>
            </a:extLst>
          </p:cNvPr>
          <p:cNvCxnSpPr>
            <a:cxnSpLocks/>
          </p:cNvCxnSpPr>
          <p:nvPr/>
        </p:nvCxnSpPr>
        <p:spPr>
          <a:xfrm flipH="1" flipV="1">
            <a:off x="430350" y="2703755"/>
            <a:ext cx="4811502" cy="304481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176D14C-8B3E-48E6-B057-1EC7DDA14B12}"/>
              </a:ext>
            </a:extLst>
          </p:cNvPr>
          <p:cNvCxnSpPr>
            <a:cxnSpLocks/>
          </p:cNvCxnSpPr>
          <p:nvPr/>
        </p:nvCxnSpPr>
        <p:spPr>
          <a:xfrm flipH="1" flipV="1">
            <a:off x="477672" y="4981875"/>
            <a:ext cx="4764180" cy="105377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56" name="Group 55">
            <a:extLst>
              <a:ext uri="{FF2B5EF4-FFF2-40B4-BE49-F238E27FC236}">
                <a16:creationId xmlns:a16="http://schemas.microsoft.com/office/drawing/2014/main" id="{3279908D-C0B6-443D-BFE0-B520585A4E7E}"/>
              </a:ext>
            </a:extLst>
          </p:cNvPr>
          <p:cNvGrpSpPr>
            <a:grpSpLocks noChangeAspect="1"/>
          </p:cNvGrpSpPr>
          <p:nvPr/>
        </p:nvGrpSpPr>
        <p:grpSpPr>
          <a:xfrm>
            <a:off x="8333459" y="3050962"/>
            <a:ext cx="2785012" cy="2758983"/>
            <a:chOff x="212959" y="1925329"/>
            <a:chExt cx="5108038" cy="5060299"/>
          </a:xfrm>
        </p:grpSpPr>
        <p:sp>
          <p:nvSpPr>
            <p:cNvPr id="57" name="Rectangle 56">
              <a:extLst>
                <a:ext uri="{FF2B5EF4-FFF2-40B4-BE49-F238E27FC236}">
                  <a16:creationId xmlns:a16="http://schemas.microsoft.com/office/drawing/2014/main" id="{CAA34CAC-DA25-4E0C-9A62-90B474EDF035}"/>
                </a:ext>
              </a:extLst>
            </p:cNvPr>
            <p:cNvSpPr/>
            <p:nvPr/>
          </p:nvSpPr>
          <p:spPr>
            <a:xfrm>
              <a:off x="671015" y="3830329"/>
              <a:ext cx="1260000" cy="1260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58" name="Rectangle 57">
              <a:extLst>
                <a:ext uri="{FF2B5EF4-FFF2-40B4-BE49-F238E27FC236}">
                  <a16:creationId xmlns:a16="http://schemas.microsoft.com/office/drawing/2014/main" id="{3D49F06A-A9C5-409F-BFB7-76A951669117}"/>
                </a:ext>
              </a:extLst>
            </p:cNvPr>
            <p:cNvSpPr/>
            <p:nvPr/>
          </p:nvSpPr>
          <p:spPr>
            <a:xfrm>
              <a:off x="1925615" y="3830329"/>
              <a:ext cx="1260000" cy="1260000"/>
            </a:xfrm>
            <a:prstGeom prst="rect">
              <a:avLst/>
            </a:prstGeom>
            <a:solidFill>
              <a:schemeClr val="bg1">
                <a:lumMod val="7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59" name="Rectangle 58">
              <a:extLst>
                <a:ext uri="{FF2B5EF4-FFF2-40B4-BE49-F238E27FC236}">
                  <a16:creationId xmlns:a16="http://schemas.microsoft.com/office/drawing/2014/main" id="{766FAF99-ECD8-4B8B-A77A-F90039EB47C1}"/>
                </a:ext>
              </a:extLst>
            </p:cNvPr>
            <p:cNvSpPr/>
            <p:nvPr/>
          </p:nvSpPr>
          <p:spPr>
            <a:xfrm>
              <a:off x="3185615" y="3830329"/>
              <a:ext cx="1260000" cy="1260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60" name="Rectangle 59">
              <a:extLst>
                <a:ext uri="{FF2B5EF4-FFF2-40B4-BE49-F238E27FC236}">
                  <a16:creationId xmlns:a16="http://schemas.microsoft.com/office/drawing/2014/main" id="{3E0268E8-72F1-447F-A739-ACE950FB04CB}"/>
                </a:ext>
              </a:extLst>
            </p:cNvPr>
            <p:cNvSpPr/>
            <p:nvPr/>
          </p:nvSpPr>
          <p:spPr>
            <a:xfrm>
              <a:off x="671015" y="5084929"/>
              <a:ext cx="1260000" cy="1260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61" name="Rectangle 60">
              <a:extLst>
                <a:ext uri="{FF2B5EF4-FFF2-40B4-BE49-F238E27FC236}">
                  <a16:creationId xmlns:a16="http://schemas.microsoft.com/office/drawing/2014/main" id="{C9E20FA7-9259-4489-8A24-EE4F6B2574DD}"/>
                </a:ext>
              </a:extLst>
            </p:cNvPr>
            <p:cNvSpPr/>
            <p:nvPr/>
          </p:nvSpPr>
          <p:spPr>
            <a:xfrm>
              <a:off x="1925615" y="5084929"/>
              <a:ext cx="1260000" cy="1260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62" name="Rectangle 61">
              <a:extLst>
                <a:ext uri="{FF2B5EF4-FFF2-40B4-BE49-F238E27FC236}">
                  <a16:creationId xmlns:a16="http://schemas.microsoft.com/office/drawing/2014/main" id="{D68B1FA1-0A01-4035-9872-E39A0CACB31C}"/>
                </a:ext>
              </a:extLst>
            </p:cNvPr>
            <p:cNvSpPr/>
            <p:nvPr/>
          </p:nvSpPr>
          <p:spPr>
            <a:xfrm>
              <a:off x="3185615" y="5084929"/>
              <a:ext cx="1260000" cy="1260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63" name="Rectangle 62">
              <a:extLst>
                <a:ext uri="{FF2B5EF4-FFF2-40B4-BE49-F238E27FC236}">
                  <a16:creationId xmlns:a16="http://schemas.microsoft.com/office/drawing/2014/main" id="{52C33AEE-8DE2-4860-903C-F85F045DBE1E}"/>
                </a:ext>
              </a:extLst>
            </p:cNvPr>
            <p:cNvSpPr/>
            <p:nvPr/>
          </p:nvSpPr>
          <p:spPr>
            <a:xfrm>
              <a:off x="671015" y="2570329"/>
              <a:ext cx="1260000" cy="1260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64" name="Rectangle 63">
              <a:extLst>
                <a:ext uri="{FF2B5EF4-FFF2-40B4-BE49-F238E27FC236}">
                  <a16:creationId xmlns:a16="http://schemas.microsoft.com/office/drawing/2014/main" id="{70071129-E577-4A9F-9FD4-8FB3E2F94082}"/>
                </a:ext>
              </a:extLst>
            </p:cNvPr>
            <p:cNvSpPr/>
            <p:nvPr/>
          </p:nvSpPr>
          <p:spPr>
            <a:xfrm>
              <a:off x="1925615" y="2570329"/>
              <a:ext cx="1260000" cy="1260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65" name="Rectangle 64">
              <a:extLst>
                <a:ext uri="{FF2B5EF4-FFF2-40B4-BE49-F238E27FC236}">
                  <a16:creationId xmlns:a16="http://schemas.microsoft.com/office/drawing/2014/main" id="{186226C9-A205-46BC-B067-9283FC80C17E}"/>
                </a:ext>
              </a:extLst>
            </p:cNvPr>
            <p:cNvSpPr/>
            <p:nvPr/>
          </p:nvSpPr>
          <p:spPr>
            <a:xfrm>
              <a:off x="3185615" y="2570329"/>
              <a:ext cx="1260000" cy="1260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66" name="Oval 65">
              <a:extLst>
                <a:ext uri="{FF2B5EF4-FFF2-40B4-BE49-F238E27FC236}">
                  <a16:creationId xmlns:a16="http://schemas.microsoft.com/office/drawing/2014/main" id="{0B9A40A0-7A0E-40AC-B931-39787A439A59}"/>
                </a:ext>
              </a:extLst>
            </p:cNvPr>
            <p:cNvSpPr/>
            <p:nvPr/>
          </p:nvSpPr>
          <p:spPr>
            <a:xfrm>
              <a:off x="1241359" y="3151453"/>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67" name="Oval 66">
              <a:extLst>
                <a:ext uri="{FF2B5EF4-FFF2-40B4-BE49-F238E27FC236}">
                  <a16:creationId xmlns:a16="http://schemas.microsoft.com/office/drawing/2014/main" id="{679DD3D5-0907-43AE-ADB7-042FD09324AD}"/>
                </a:ext>
              </a:extLst>
            </p:cNvPr>
            <p:cNvSpPr/>
            <p:nvPr/>
          </p:nvSpPr>
          <p:spPr>
            <a:xfrm>
              <a:off x="2482879" y="3153765"/>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68" name="Oval 67">
              <a:extLst>
                <a:ext uri="{FF2B5EF4-FFF2-40B4-BE49-F238E27FC236}">
                  <a16:creationId xmlns:a16="http://schemas.microsoft.com/office/drawing/2014/main" id="{B65A9263-F372-4068-BCD8-BA829748EDDC}"/>
                </a:ext>
              </a:extLst>
            </p:cNvPr>
            <p:cNvSpPr/>
            <p:nvPr/>
          </p:nvSpPr>
          <p:spPr>
            <a:xfrm>
              <a:off x="3721132" y="3144529"/>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69" name="Oval 68">
              <a:extLst>
                <a:ext uri="{FF2B5EF4-FFF2-40B4-BE49-F238E27FC236}">
                  <a16:creationId xmlns:a16="http://schemas.microsoft.com/office/drawing/2014/main" id="{0333E738-EECC-4A12-A343-7659F92FCF1B}"/>
                </a:ext>
              </a:extLst>
            </p:cNvPr>
            <p:cNvSpPr/>
            <p:nvPr/>
          </p:nvSpPr>
          <p:spPr>
            <a:xfrm>
              <a:off x="1243671" y="4370653"/>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70" name="Oval 69">
              <a:extLst>
                <a:ext uri="{FF2B5EF4-FFF2-40B4-BE49-F238E27FC236}">
                  <a16:creationId xmlns:a16="http://schemas.microsoft.com/office/drawing/2014/main" id="{A95A669F-ADD8-4EA5-BC78-E64E4E760A46}"/>
                </a:ext>
              </a:extLst>
            </p:cNvPr>
            <p:cNvSpPr/>
            <p:nvPr/>
          </p:nvSpPr>
          <p:spPr>
            <a:xfrm>
              <a:off x="2485191" y="4372965"/>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71" name="Oval 70">
              <a:extLst>
                <a:ext uri="{FF2B5EF4-FFF2-40B4-BE49-F238E27FC236}">
                  <a16:creationId xmlns:a16="http://schemas.microsoft.com/office/drawing/2014/main" id="{4CFDDB5B-71A0-43B3-A63E-202C39CB35CE}"/>
                </a:ext>
              </a:extLst>
            </p:cNvPr>
            <p:cNvSpPr/>
            <p:nvPr/>
          </p:nvSpPr>
          <p:spPr>
            <a:xfrm>
              <a:off x="3723444" y="4363729"/>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72" name="Oval 71">
              <a:extLst>
                <a:ext uri="{FF2B5EF4-FFF2-40B4-BE49-F238E27FC236}">
                  <a16:creationId xmlns:a16="http://schemas.microsoft.com/office/drawing/2014/main" id="{2CC1ECA4-659B-4A42-9EC4-CC76D66E68A4}"/>
                </a:ext>
              </a:extLst>
            </p:cNvPr>
            <p:cNvSpPr/>
            <p:nvPr/>
          </p:nvSpPr>
          <p:spPr>
            <a:xfrm>
              <a:off x="1239242" y="5620025"/>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a:p>
          </p:txBody>
        </p:sp>
        <p:sp>
          <p:nvSpPr>
            <p:cNvPr id="73" name="Oval 72">
              <a:extLst>
                <a:ext uri="{FF2B5EF4-FFF2-40B4-BE49-F238E27FC236}">
                  <a16:creationId xmlns:a16="http://schemas.microsoft.com/office/drawing/2014/main" id="{87DB7F96-73D9-4AC4-9F0D-94BDD0719BE3}"/>
                </a:ext>
              </a:extLst>
            </p:cNvPr>
            <p:cNvSpPr/>
            <p:nvPr/>
          </p:nvSpPr>
          <p:spPr>
            <a:xfrm>
              <a:off x="2480762" y="5622337"/>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a:p>
          </p:txBody>
        </p:sp>
        <p:sp>
          <p:nvSpPr>
            <p:cNvPr id="74" name="Oval 73">
              <a:extLst>
                <a:ext uri="{FF2B5EF4-FFF2-40B4-BE49-F238E27FC236}">
                  <a16:creationId xmlns:a16="http://schemas.microsoft.com/office/drawing/2014/main" id="{A953BEA0-0F94-48CE-B37B-103581FD819E}"/>
                </a:ext>
              </a:extLst>
            </p:cNvPr>
            <p:cNvSpPr/>
            <p:nvPr/>
          </p:nvSpPr>
          <p:spPr>
            <a:xfrm>
              <a:off x="3719015" y="5613101"/>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b="1"/>
            </a:p>
          </p:txBody>
        </p:sp>
        <p:sp>
          <p:nvSpPr>
            <p:cNvPr id="75" name="TextBox 74">
              <a:extLst>
                <a:ext uri="{FF2B5EF4-FFF2-40B4-BE49-F238E27FC236}">
                  <a16:creationId xmlns:a16="http://schemas.microsoft.com/office/drawing/2014/main" id="{A6B3CED0-98DC-496C-B262-F64369DE041A}"/>
                </a:ext>
              </a:extLst>
            </p:cNvPr>
            <p:cNvSpPr txBox="1"/>
            <p:nvPr/>
          </p:nvSpPr>
          <p:spPr>
            <a:xfrm>
              <a:off x="1947944" y="3846650"/>
              <a:ext cx="585667" cy="564499"/>
            </a:xfrm>
            <a:prstGeom prst="rect">
              <a:avLst/>
            </a:prstGeom>
            <a:noFill/>
          </p:spPr>
          <p:txBody>
            <a:bodyPr wrap="none" rtlCol="0">
              <a:spAutoFit/>
            </a:bodyPr>
            <a:lstStyle/>
            <a:p>
              <a:r>
                <a:rPr lang="en-GB" sz="1400" dirty="0" err="1">
                  <a:latin typeface="Cambria" panose="02040503050406030204" pitchFamily="18" charset="0"/>
                </a:rPr>
                <a:t>i,j</a:t>
              </a:r>
              <a:endParaRPr lang="en-GB" sz="1400" baseline="-25000" dirty="0">
                <a:latin typeface="Cambria" panose="02040503050406030204" pitchFamily="18" charset="0"/>
              </a:endParaRPr>
            </a:p>
          </p:txBody>
        </p:sp>
        <p:sp>
          <p:nvSpPr>
            <p:cNvPr id="76" name="TextBox 75">
              <a:extLst>
                <a:ext uri="{FF2B5EF4-FFF2-40B4-BE49-F238E27FC236}">
                  <a16:creationId xmlns:a16="http://schemas.microsoft.com/office/drawing/2014/main" id="{C0E90AFE-0C32-4CC6-AAF7-CA8528878D3F}"/>
                </a:ext>
              </a:extLst>
            </p:cNvPr>
            <p:cNvSpPr txBox="1"/>
            <p:nvPr/>
          </p:nvSpPr>
          <p:spPr>
            <a:xfrm>
              <a:off x="671015" y="3853427"/>
              <a:ext cx="876737" cy="564499"/>
            </a:xfrm>
            <a:prstGeom prst="rect">
              <a:avLst/>
            </a:prstGeom>
            <a:noFill/>
          </p:spPr>
          <p:txBody>
            <a:bodyPr wrap="none" rtlCol="0">
              <a:spAutoFit/>
            </a:bodyPr>
            <a:lstStyle/>
            <a:p>
              <a:r>
                <a:rPr lang="en-GB" sz="1400" dirty="0">
                  <a:latin typeface="Cambria" panose="02040503050406030204" pitchFamily="18" charset="0"/>
                </a:rPr>
                <a:t>i-1,j</a:t>
              </a:r>
              <a:endParaRPr lang="en-GB" sz="1400" baseline="-25000" dirty="0">
                <a:latin typeface="Cambria" panose="02040503050406030204" pitchFamily="18" charset="0"/>
              </a:endParaRPr>
            </a:p>
          </p:txBody>
        </p:sp>
        <p:sp>
          <p:nvSpPr>
            <p:cNvPr id="77" name="TextBox 76">
              <a:extLst>
                <a:ext uri="{FF2B5EF4-FFF2-40B4-BE49-F238E27FC236}">
                  <a16:creationId xmlns:a16="http://schemas.microsoft.com/office/drawing/2014/main" id="{8DE69FFD-AE2D-407E-B882-9CD4FC325651}"/>
                </a:ext>
              </a:extLst>
            </p:cNvPr>
            <p:cNvSpPr txBox="1"/>
            <p:nvPr/>
          </p:nvSpPr>
          <p:spPr>
            <a:xfrm>
              <a:off x="3183303" y="3853427"/>
              <a:ext cx="950240" cy="564499"/>
            </a:xfrm>
            <a:prstGeom prst="rect">
              <a:avLst/>
            </a:prstGeom>
            <a:noFill/>
          </p:spPr>
          <p:txBody>
            <a:bodyPr wrap="none" rtlCol="0">
              <a:spAutoFit/>
            </a:bodyPr>
            <a:lstStyle/>
            <a:p>
              <a:r>
                <a:rPr lang="en-GB" sz="1400" dirty="0">
                  <a:latin typeface="Cambria" panose="02040503050406030204" pitchFamily="18" charset="0"/>
                </a:rPr>
                <a:t>i+1,j</a:t>
              </a:r>
              <a:endParaRPr lang="en-GB" sz="1400" baseline="-25000" dirty="0">
                <a:latin typeface="Cambria" panose="02040503050406030204" pitchFamily="18" charset="0"/>
              </a:endParaRPr>
            </a:p>
          </p:txBody>
        </p:sp>
        <p:sp>
          <p:nvSpPr>
            <p:cNvPr id="78" name="TextBox 77">
              <a:extLst>
                <a:ext uri="{FF2B5EF4-FFF2-40B4-BE49-F238E27FC236}">
                  <a16:creationId xmlns:a16="http://schemas.microsoft.com/office/drawing/2014/main" id="{BD33E6BB-A9C7-4D81-B267-92785243ACCA}"/>
                </a:ext>
              </a:extLst>
            </p:cNvPr>
            <p:cNvSpPr txBox="1"/>
            <p:nvPr/>
          </p:nvSpPr>
          <p:spPr>
            <a:xfrm>
              <a:off x="1947944" y="2562635"/>
              <a:ext cx="950240" cy="564499"/>
            </a:xfrm>
            <a:prstGeom prst="rect">
              <a:avLst/>
            </a:prstGeom>
            <a:noFill/>
          </p:spPr>
          <p:txBody>
            <a:bodyPr wrap="none" rtlCol="0">
              <a:spAutoFit/>
            </a:bodyPr>
            <a:lstStyle/>
            <a:p>
              <a:r>
                <a:rPr lang="en-GB" sz="1400" dirty="0">
                  <a:latin typeface="Cambria" panose="02040503050406030204" pitchFamily="18" charset="0"/>
                </a:rPr>
                <a:t>i,j+1</a:t>
              </a:r>
              <a:endParaRPr lang="en-GB" sz="1400" baseline="-25000" dirty="0">
                <a:latin typeface="Cambria" panose="02040503050406030204" pitchFamily="18" charset="0"/>
              </a:endParaRPr>
            </a:p>
          </p:txBody>
        </p:sp>
        <p:sp>
          <p:nvSpPr>
            <p:cNvPr id="79" name="TextBox 78">
              <a:extLst>
                <a:ext uri="{FF2B5EF4-FFF2-40B4-BE49-F238E27FC236}">
                  <a16:creationId xmlns:a16="http://schemas.microsoft.com/office/drawing/2014/main" id="{90E87AE5-DC30-4862-A600-CD58F30E292E}"/>
                </a:ext>
              </a:extLst>
            </p:cNvPr>
            <p:cNvSpPr txBox="1"/>
            <p:nvPr/>
          </p:nvSpPr>
          <p:spPr>
            <a:xfrm>
              <a:off x="671015" y="2569414"/>
              <a:ext cx="1241308" cy="564499"/>
            </a:xfrm>
            <a:prstGeom prst="rect">
              <a:avLst/>
            </a:prstGeom>
            <a:noFill/>
          </p:spPr>
          <p:txBody>
            <a:bodyPr wrap="none" rtlCol="0">
              <a:spAutoFit/>
            </a:bodyPr>
            <a:lstStyle/>
            <a:p>
              <a:r>
                <a:rPr lang="en-GB" sz="1400" dirty="0">
                  <a:latin typeface="Cambria" panose="02040503050406030204" pitchFamily="18" charset="0"/>
                </a:rPr>
                <a:t>i-1,j+1</a:t>
              </a:r>
              <a:endParaRPr lang="en-GB" sz="1400" baseline="-25000" dirty="0">
                <a:latin typeface="Cambria" panose="02040503050406030204" pitchFamily="18" charset="0"/>
              </a:endParaRPr>
            </a:p>
          </p:txBody>
        </p:sp>
        <p:sp>
          <p:nvSpPr>
            <p:cNvPr id="80" name="TextBox 79">
              <a:extLst>
                <a:ext uri="{FF2B5EF4-FFF2-40B4-BE49-F238E27FC236}">
                  <a16:creationId xmlns:a16="http://schemas.microsoft.com/office/drawing/2014/main" id="{9761F741-8557-4096-81A3-2BEF1B4921E1}"/>
                </a:ext>
              </a:extLst>
            </p:cNvPr>
            <p:cNvSpPr txBox="1"/>
            <p:nvPr/>
          </p:nvSpPr>
          <p:spPr>
            <a:xfrm>
              <a:off x="3183303" y="2569414"/>
              <a:ext cx="1314811" cy="564499"/>
            </a:xfrm>
            <a:prstGeom prst="rect">
              <a:avLst/>
            </a:prstGeom>
            <a:noFill/>
          </p:spPr>
          <p:txBody>
            <a:bodyPr wrap="none" rtlCol="0">
              <a:spAutoFit/>
            </a:bodyPr>
            <a:lstStyle/>
            <a:p>
              <a:r>
                <a:rPr lang="en-GB" sz="1400" dirty="0">
                  <a:latin typeface="Cambria" panose="02040503050406030204" pitchFamily="18" charset="0"/>
                </a:rPr>
                <a:t>i+1,j+1</a:t>
              </a:r>
              <a:endParaRPr lang="en-GB" sz="1400" baseline="-25000" dirty="0">
                <a:latin typeface="Cambria" panose="02040503050406030204" pitchFamily="18" charset="0"/>
              </a:endParaRPr>
            </a:p>
          </p:txBody>
        </p:sp>
        <p:sp>
          <p:nvSpPr>
            <p:cNvPr id="81" name="TextBox 80">
              <a:extLst>
                <a:ext uri="{FF2B5EF4-FFF2-40B4-BE49-F238E27FC236}">
                  <a16:creationId xmlns:a16="http://schemas.microsoft.com/office/drawing/2014/main" id="{D734B8DD-424A-4999-93CA-9FAF9825B4AE}"/>
                </a:ext>
              </a:extLst>
            </p:cNvPr>
            <p:cNvSpPr txBox="1"/>
            <p:nvPr/>
          </p:nvSpPr>
          <p:spPr>
            <a:xfrm>
              <a:off x="1947944" y="5086779"/>
              <a:ext cx="876737" cy="564499"/>
            </a:xfrm>
            <a:prstGeom prst="rect">
              <a:avLst/>
            </a:prstGeom>
            <a:noFill/>
          </p:spPr>
          <p:txBody>
            <a:bodyPr wrap="none" rtlCol="0">
              <a:spAutoFit/>
            </a:bodyPr>
            <a:lstStyle/>
            <a:p>
              <a:r>
                <a:rPr lang="en-GB" sz="1400" dirty="0">
                  <a:latin typeface="Cambria" panose="02040503050406030204" pitchFamily="18" charset="0"/>
                </a:rPr>
                <a:t>i,j-1</a:t>
              </a:r>
              <a:endParaRPr lang="en-GB" sz="1400" baseline="-25000" dirty="0">
                <a:latin typeface="Cambria" panose="02040503050406030204" pitchFamily="18" charset="0"/>
              </a:endParaRPr>
            </a:p>
          </p:txBody>
        </p:sp>
        <p:sp>
          <p:nvSpPr>
            <p:cNvPr id="82" name="TextBox 81">
              <a:extLst>
                <a:ext uri="{FF2B5EF4-FFF2-40B4-BE49-F238E27FC236}">
                  <a16:creationId xmlns:a16="http://schemas.microsoft.com/office/drawing/2014/main" id="{707BE693-A6A0-4ACB-8375-AADE344A6303}"/>
                </a:ext>
              </a:extLst>
            </p:cNvPr>
            <p:cNvSpPr txBox="1"/>
            <p:nvPr/>
          </p:nvSpPr>
          <p:spPr>
            <a:xfrm>
              <a:off x="671015" y="5093554"/>
              <a:ext cx="1167806" cy="564499"/>
            </a:xfrm>
            <a:prstGeom prst="rect">
              <a:avLst/>
            </a:prstGeom>
            <a:noFill/>
          </p:spPr>
          <p:txBody>
            <a:bodyPr wrap="none" rtlCol="0">
              <a:spAutoFit/>
            </a:bodyPr>
            <a:lstStyle/>
            <a:p>
              <a:r>
                <a:rPr lang="en-GB" sz="1400" dirty="0">
                  <a:latin typeface="Cambria" panose="02040503050406030204" pitchFamily="18" charset="0"/>
                </a:rPr>
                <a:t>i-1,j-1</a:t>
              </a:r>
              <a:endParaRPr lang="en-GB" sz="1400" baseline="-25000" dirty="0">
                <a:latin typeface="Cambria" panose="02040503050406030204" pitchFamily="18" charset="0"/>
              </a:endParaRPr>
            </a:p>
          </p:txBody>
        </p:sp>
        <p:sp>
          <p:nvSpPr>
            <p:cNvPr id="83" name="TextBox 82">
              <a:extLst>
                <a:ext uri="{FF2B5EF4-FFF2-40B4-BE49-F238E27FC236}">
                  <a16:creationId xmlns:a16="http://schemas.microsoft.com/office/drawing/2014/main" id="{28AA028B-3300-4C81-8B30-E14914895EBF}"/>
                </a:ext>
              </a:extLst>
            </p:cNvPr>
            <p:cNvSpPr txBox="1"/>
            <p:nvPr/>
          </p:nvSpPr>
          <p:spPr>
            <a:xfrm>
              <a:off x="3183303" y="5093554"/>
              <a:ext cx="1241308" cy="564499"/>
            </a:xfrm>
            <a:prstGeom prst="rect">
              <a:avLst/>
            </a:prstGeom>
            <a:noFill/>
          </p:spPr>
          <p:txBody>
            <a:bodyPr wrap="none" rtlCol="0">
              <a:spAutoFit/>
            </a:bodyPr>
            <a:lstStyle/>
            <a:p>
              <a:r>
                <a:rPr lang="en-GB" sz="1400" dirty="0">
                  <a:latin typeface="Cambria" panose="02040503050406030204" pitchFamily="18" charset="0"/>
                </a:rPr>
                <a:t>i+1,j-1</a:t>
              </a:r>
              <a:endParaRPr lang="en-GB" sz="1400" baseline="-25000" dirty="0">
                <a:latin typeface="Cambria" panose="02040503050406030204" pitchFamily="18" charset="0"/>
              </a:endParaRPr>
            </a:p>
          </p:txBody>
        </p:sp>
        <p:cxnSp>
          <p:nvCxnSpPr>
            <p:cNvPr id="84" name="Straight Arrow Connector 83">
              <a:extLst>
                <a:ext uri="{FF2B5EF4-FFF2-40B4-BE49-F238E27FC236}">
                  <a16:creationId xmlns:a16="http://schemas.microsoft.com/office/drawing/2014/main" id="{D5FFC527-DFA5-4E48-8DDF-3E46796469FE}"/>
                </a:ext>
              </a:extLst>
            </p:cNvPr>
            <p:cNvCxnSpPr/>
            <p:nvPr/>
          </p:nvCxnSpPr>
          <p:spPr>
            <a:xfrm>
              <a:off x="366215" y="6649729"/>
              <a:ext cx="1676400" cy="0"/>
            </a:xfrm>
            <a:prstGeom prst="straightConnector1">
              <a:avLst/>
            </a:prstGeom>
            <a:ln w="28575">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AC786428-3521-427D-A96B-CB5C0AF727CD}"/>
                </a:ext>
              </a:extLst>
            </p:cNvPr>
            <p:cNvCxnSpPr/>
            <p:nvPr/>
          </p:nvCxnSpPr>
          <p:spPr>
            <a:xfrm rot="16200000">
              <a:off x="-457552" y="5811529"/>
              <a:ext cx="1676400" cy="0"/>
            </a:xfrm>
            <a:prstGeom prst="straightConnector1">
              <a:avLst/>
            </a:prstGeom>
            <a:ln w="28575">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39CAFA70-178F-48EC-B3C0-97EB3F6CEA21}"/>
                </a:ext>
              </a:extLst>
            </p:cNvPr>
            <p:cNvSpPr txBox="1"/>
            <p:nvPr/>
          </p:nvSpPr>
          <p:spPr>
            <a:xfrm>
              <a:off x="212959" y="4511664"/>
              <a:ext cx="488645" cy="564499"/>
            </a:xfrm>
            <a:prstGeom prst="rect">
              <a:avLst/>
            </a:prstGeom>
            <a:noFill/>
          </p:spPr>
          <p:txBody>
            <a:bodyPr wrap="none" rtlCol="0">
              <a:spAutoFit/>
            </a:bodyPr>
            <a:lstStyle/>
            <a:p>
              <a:r>
                <a:rPr lang="en-GB" sz="1400" dirty="0">
                  <a:latin typeface="Cambria" panose="02040503050406030204" pitchFamily="18" charset="0"/>
                </a:rPr>
                <a:t>z</a:t>
              </a:r>
              <a:endParaRPr lang="en-GB" sz="1400" baseline="-25000" dirty="0">
                <a:latin typeface="Cambria" panose="02040503050406030204" pitchFamily="18" charset="0"/>
              </a:endParaRPr>
            </a:p>
          </p:txBody>
        </p:sp>
        <p:sp>
          <p:nvSpPr>
            <p:cNvPr id="87" name="TextBox 86">
              <a:extLst>
                <a:ext uri="{FF2B5EF4-FFF2-40B4-BE49-F238E27FC236}">
                  <a16:creationId xmlns:a16="http://schemas.microsoft.com/office/drawing/2014/main" id="{1620DD5D-CA20-454F-B04F-6DFA7EE63005}"/>
                </a:ext>
              </a:extLst>
            </p:cNvPr>
            <p:cNvSpPr txBox="1"/>
            <p:nvPr/>
          </p:nvSpPr>
          <p:spPr>
            <a:xfrm>
              <a:off x="2042616" y="6421129"/>
              <a:ext cx="497464" cy="564499"/>
            </a:xfrm>
            <a:prstGeom prst="rect">
              <a:avLst/>
            </a:prstGeom>
            <a:noFill/>
          </p:spPr>
          <p:txBody>
            <a:bodyPr wrap="none" rtlCol="0">
              <a:spAutoFit/>
            </a:bodyPr>
            <a:lstStyle/>
            <a:p>
              <a:r>
                <a:rPr lang="en-GB" sz="1400" dirty="0">
                  <a:latin typeface="Cambria" panose="02040503050406030204" pitchFamily="18" charset="0"/>
                </a:rPr>
                <a:t>x</a:t>
              </a:r>
              <a:endParaRPr lang="en-GB" sz="1400" baseline="-25000" dirty="0">
                <a:latin typeface="Cambria" panose="02040503050406030204" pitchFamily="18" charset="0"/>
              </a:endParaRPr>
            </a:p>
          </p:txBody>
        </p:sp>
        <p:cxnSp>
          <p:nvCxnSpPr>
            <p:cNvPr id="88" name="Straight Arrow Connector 87">
              <a:extLst>
                <a:ext uri="{FF2B5EF4-FFF2-40B4-BE49-F238E27FC236}">
                  <a16:creationId xmlns:a16="http://schemas.microsoft.com/office/drawing/2014/main" id="{50D1C3C9-290E-4C50-9D45-2EAD74201927}"/>
                </a:ext>
              </a:extLst>
            </p:cNvPr>
            <p:cNvCxnSpPr/>
            <p:nvPr/>
          </p:nvCxnSpPr>
          <p:spPr>
            <a:xfrm>
              <a:off x="3185615" y="2382529"/>
              <a:ext cx="1260000" cy="0"/>
            </a:xfrm>
            <a:prstGeom prst="straightConnector1">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DEFB633C-9E0C-4BED-8F4C-409D57CBC401}"/>
                </a:ext>
              </a:extLst>
            </p:cNvPr>
            <p:cNvCxnSpPr/>
            <p:nvPr/>
          </p:nvCxnSpPr>
          <p:spPr>
            <a:xfrm rot="5400000">
              <a:off x="4003415" y="3192450"/>
              <a:ext cx="1260000" cy="0"/>
            </a:xfrm>
            <a:prstGeom prst="straightConnector1">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9EE84863-A172-42EE-A170-3B7F5F856150}"/>
                </a:ext>
              </a:extLst>
            </p:cNvPr>
            <p:cNvSpPr txBox="1"/>
            <p:nvPr/>
          </p:nvSpPr>
          <p:spPr>
            <a:xfrm>
              <a:off x="3562688" y="1925329"/>
              <a:ext cx="700332" cy="564499"/>
            </a:xfrm>
            <a:prstGeom prst="rect">
              <a:avLst/>
            </a:prstGeom>
            <a:noFill/>
          </p:spPr>
          <p:txBody>
            <a:bodyPr wrap="none" rtlCol="0">
              <a:spAutoFit/>
            </a:bodyPr>
            <a:lstStyle/>
            <a:p>
              <a:r>
                <a:rPr lang="en-GB" sz="1400" dirty="0" err="1">
                  <a:latin typeface="Symbol" panose="05050102010706020507" pitchFamily="18" charset="2"/>
                </a:rPr>
                <a:t>D</a:t>
              </a:r>
              <a:r>
                <a:rPr lang="en-GB" sz="1400" dirty="0" err="1">
                  <a:latin typeface="Cambria" panose="02040503050406030204" pitchFamily="18" charset="0"/>
                </a:rPr>
                <a:t>x</a:t>
              </a:r>
              <a:endParaRPr lang="en-GB" sz="1400" baseline="-25000" dirty="0">
                <a:latin typeface="Cambria" panose="02040503050406030204" pitchFamily="18" charset="0"/>
              </a:endParaRPr>
            </a:p>
          </p:txBody>
        </p:sp>
        <p:sp>
          <p:nvSpPr>
            <p:cNvPr id="91" name="TextBox 90">
              <a:extLst>
                <a:ext uri="{FF2B5EF4-FFF2-40B4-BE49-F238E27FC236}">
                  <a16:creationId xmlns:a16="http://schemas.microsoft.com/office/drawing/2014/main" id="{00077A83-82C8-499E-8A80-AC642A41C83D}"/>
                </a:ext>
              </a:extLst>
            </p:cNvPr>
            <p:cNvSpPr txBox="1"/>
            <p:nvPr/>
          </p:nvSpPr>
          <p:spPr>
            <a:xfrm>
              <a:off x="4629487" y="2882069"/>
              <a:ext cx="691510" cy="564499"/>
            </a:xfrm>
            <a:prstGeom prst="rect">
              <a:avLst/>
            </a:prstGeom>
            <a:noFill/>
          </p:spPr>
          <p:txBody>
            <a:bodyPr wrap="none" rtlCol="0">
              <a:spAutoFit/>
            </a:bodyPr>
            <a:lstStyle/>
            <a:p>
              <a:r>
                <a:rPr lang="en-GB" sz="1400" dirty="0" err="1">
                  <a:latin typeface="Symbol" panose="05050102010706020507" pitchFamily="18" charset="2"/>
                </a:rPr>
                <a:t>D</a:t>
              </a:r>
              <a:r>
                <a:rPr lang="en-GB" sz="1400" dirty="0" err="1">
                  <a:latin typeface="Cambria" panose="02040503050406030204" pitchFamily="18" charset="0"/>
                </a:rPr>
                <a:t>z</a:t>
              </a:r>
              <a:endParaRPr lang="en-GB" sz="1400" baseline="-25000" dirty="0">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92" name="Rectangle 91">
                <a:extLst>
                  <a:ext uri="{FF2B5EF4-FFF2-40B4-BE49-F238E27FC236}">
                    <a16:creationId xmlns:a16="http://schemas.microsoft.com/office/drawing/2014/main" id="{AC9F1330-75D9-4C0D-8594-EC9DEE1912A9}"/>
                  </a:ext>
                </a:extLst>
              </p:cNvPr>
              <p:cNvSpPr/>
              <p:nvPr/>
            </p:nvSpPr>
            <p:spPr>
              <a:xfrm>
                <a:off x="4687111" y="1676561"/>
                <a:ext cx="8748212" cy="580993"/>
              </a:xfrm>
              <a:prstGeom prst="rect">
                <a:avLst/>
              </a:prstGeom>
            </p:spPr>
            <p:txBody>
              <a:bodyPr wrap="square">
                <a:spAutoFit/>
              </a:bodyPr>
              <a:lstStyle/>
              <a:p>
                <a:pPr/>
                <a14:m>
                  <m:oMathPara xmlns:m="http://schemas.openxmlformats.org/officeDocument/2006/math">
                    <m:oMath>
                      <m:f>
                        <m:fPr>
                          <m:ctrlPr>
                            <a:rPr lang="en-US" sz="1400" i="1">
                              <a:latin typeface="Cambria Math"/>
                            </a:rPr>
                          </m:ctrlPr>
                        </m:fPr>
                        <m:num>
                          <m:r>
                            <a:rPr lang="en-US" sz="1400" i="1">
                              <a:latin typeface="Cambria Math"/>
                            </a:rPr>
                            <m:t>𝜕</m:t>
                          </m:r>
                        </m:num>
                        <m:den>
                          <m:r>
                            <a:rPr lang="en-US" sz="1400" i="1">
                              <a:latin typeface="Cambria Math"/>
                            </a:rPr>
                            <m:t>𝜕</m:t>
                          </m:r>
                          <m:r>
                            <a:rPr lang="en-US" sz="1400" i="1">
                              <a:latin typeface="Cambria Math"/>
                            </a:rPr>
                            <m:t>𝑥</m:t>
                          </m:r>
                        </m:den>
                      </m:f>
                      <m:d>
                        <m:dPr>
                          <m:ctrlPr>
                            <a:rPr lang="en-GB" sz="1400" i="1">
                              <a:latin typeface="Cambria Math" panose="02040503050406030204" pitchFamily="18" charset="0"/>
                            </a:rPr>
                          </m:ctrlPr>
                        </m:dPr>
                        <m:e>
                          <m:f>
                            <m:fPr>
                              <m:ctrlPr>
                                <a:rPr lang="en-US" sz="1400" i="1">
                                  <a:latin typeface="Cambria Math"/>
                                </a:rPr>
                              </m:ctrlPr>
                            </m:fPr>
                            <m:num>
                              <m:r>
                                <a:rPr lang="en-US" sz="1400" i="1">
                                  <a:latin typeface="Cambria Math"/>
                                </a:rPr>
                                <m:t>1</m:t>
                              </m:r>
                            </m:num>
                            <m:den>
                              <m:r>
                                <a:rPr lang="en-US" sz="1400" i="1">
                                  <a:latin typeface="Cambria Math"/>
                                </a:rPr>
                                <m:t>𝜌</m:t>
                              </m:r>
                            </m:den>
                          </m:f>
                          <m:f>
                            <m:fPr>
                              <m:ctrlPr>
                                <a:rPr lang="en-US" sz="1400" i="1">
                                  <a:latin typeface="Cambria Math"/>
                                </a:rPr>
                              </m:ctrlPr>
                            </m:fPr>
                            <m:num>
                              <m:r>
                                <a:rPr lang="en-US" sz="1400" i="1">
                                  <a:latin typeface="Cambria Math"/>
                                </a:rPr>
                                <m:t>𝜕</m:t>
                              </m:r>
                              <m:r>
                                <a:rPr lang="en-US" sz="1400" i="1">
                                  <a:latin typeface="Cambria Math"/>
                                </a:rPr>
                                <m:t>𝑉</m:t>
                              </m:r>
                            </m:num>
                            <m:den>
                              <m:r>
                                <a:rPr lang="en-US" sz="1400" i="1">
                                  <a:latin typeface="Cambria Math"/>
                                </a:rPr>
                                <m:t>𝜕</m:t>
                              </m:r>
                              <m:r>
                                <a:rPr lang="en-US" sz="1400" i="1">
                                  <a:latin typeface="Cambria Math"/>
                                </a:rPr>
                                <m:t>𝑥</m:t>
                              </m:r>
                            </m:den>
                          </m:f>
                        </m:e>
                      </m:d>
                      <m:r>
                        <a:rPr lang="en-US" sz="1400" i="1">
                          <a:latin typeface="Cambria Math"/>
                        </a:rPr>
                        <m:t>≈</m:t>
                      </m:r>
                      <m:f>
                        <m:fPr>
                          <m:ctrlPr>
                            <a:rPr lang="en-US" sz="1400" i="1">
                              <a:latin typeface="Cambria Math"/>
                            </a:rPr>
                          </m:ctrlPr>
                        </m:fPr>
                        <m:num>
                          <m:r>
                            <a:rPr lang="en-US" sz="1400" i="1">
                              <a:latin typeface="Cambria Math"/>
                            </a:rPr>
                            <m:t>1</m:t>
                          </m:r>
                        </m:num>
                        <m:den>
                          <m:r>
                            <a:rPr lang="en-US" sz="1400" i="1">
                              <a:latin typeface="Cambria Math"/>
                            </a:rPr>
                            <m:t>∆</m:t>
                          </m:r>
                          <m:r>
                            <a:rPr lang="en-US" sz="1400" i="1">
                              <a:latin typeface="Cambria Math"/>
                            </a:rPr>
                            <m:t>𝑥</m:t>
                          </m:r>
                        </m:den>
                      </m:f>
                      <m:d>
                        <m:dPr>
                          <m:begChr m:val="["/>
                          <m:endChr m:val="]"/>
                          <m:ctrlPr>
                            <a:rPr lang="en-GB" sz="1400" i="1">
                              <a:latin typeface="Cambria Math" panose="02040503050406030204" pitchFamily="18" charset="0"/>
                            </a:rPr>
                          </m:ctrlPr>
                        </m:dPr>
                        <m:e>
                          <m:f>
                            <m:fPr>
                              <m:ctrlPr>
                                <a:rPr lang="en-US" sz="1400" i="1">
                                  <a:latin typeface="Cambria Math"/>
                                </a:rPr>
                              </m:ctrlPr>
                            </m:fPr>
                            <m:num>
                              <m:r>
                                <a:rPr lang="en-US" sz="1400" i="1">
                                  <a:latin typeface="Cambria Math"/>
                                </a:rPr>
                                <m:t>2</m:t>
                              </m:r>
                            </m:num>
                            <m:den>
                              <m:sSub>
                                <m:sSubPr>
                                  <m:ctrlPr>
                                    <a:rPr lang="en-US" sz="1400" i="1">
                                      <a:latin typeface="Cambria Math"/>
                                    </a:rPr>
                                  </m:ctrlPr>
                                </m:sSubPr>
                                <m:e>
                                  <m:r>
                                    <a:rPr lang="en-US" sz="1400" i="1">
                                      <a:latin typeface="Cambria Math"/>
                                    </a:rPr>
                                    <m:t>(</m:t>
                                  </m:r>
                                  <m:r>
                                    <a:rPr lang="en-US" sz="1400" i="1">
                                      <a:latin typeface="Cambria Math"/>
                                    </a:rPr>
                                    <m:t>𝜌</m:t>
                                  </m:r>
                                </m:e>
                                <m:sub>
                                  <m:r>
                                    <a:rPr lang="en-US" sz="1400" i="1">
                                      <a:latin typeface="Cambria Math"/>
                                    </a:rPr>
                                    <m:t>𝑖</m:t>
                                  </m:r>
                                  <m:r>
                                    <a:rPr lang="en-US" sz="1400" i="1">
                                      <a:latin typeface="Cambria Math"/>
                                    </a:rPr>
                                    <m:t>,</m:t>
                                  </m:r>
                                  <m:r>
                                    <a:rPr lang="en-US" sz="1400" i="1">
                                      <a:latin typeface="Cambria Math"/>
                                    </a:rPr>
                                    <m:t>𝑗</m:t>
                                  </m:r>
                                </m:sub>
                              </m:sSub>
                              <m:r>
                                <a:rPr lang="en-US" sz="1400" i="1">
                                  <a:latin typeface="Cambria Math"/>
                                </a:rPr>
                                <m:t>+</m:t>
                              </m:r>
                              <m:sSub>
                                <m:sSubPr>
                                  <m:ctrlPr>
                                    <a:rPr lang="en-US" sz="1400" i="1">
                                      <a:latin typeface="Cambria Math"/>
                                    </a:rPr>
                                  </m:ctrlPr>
                                </m:sSubPr>
                                <m:e>
                                  <m:r>
                                    <a:rPr lang="en-US" sz="1400" i="1">
                                      <a:latin typeface="Cambria Math"/>
                                    </a:rPr>
                                    <m:t>𝜌</m:t>
                                  </m:r>
                                </m:e>
                                <m:sub>
                                  <m:r>
                                    <a:rPr lang="en-US" sz="1400" i="1">
                                      <a:latin typeface="Cambria Math"/>
                                    </a:rPr>
                                    <m:t>𝑖</m:t>
                                  </m:r>
                                  <m:r>
                                    <a:rPr lang="en-US" sz="1400" i="1">
                                      <a:latin typeface="Cambria Math"/>
                                    </a:rPr>
                                    <m:t>+1,</m:t>
                                  </m:r>
                                  <m:r>
                                    <a:rPr lang="en-US" sz="1400" i="1">
                                      <a:latin typeface="Cambria Math"/>
                                    </a:rPr>
                                    <m:t>𝑗</m:t>
                                  </m:r>
                                </m:sub>
                              </m:sSub>
                              <m:r>
                                <a:rPr lang="en-US" sz="1400" i="1">
                                  <a:latin typeface="Cambria Math"/>
                                </a:rPr>
                                <m:t>)</m:t>
                              </m:r>
                            </m:den>
                          </m:f>
                          <m:d>
                            <m:dPr>
                              <m:ctrlPr>
                                <a:rPr lang="en-GB" sz="1400" i="1">
                                  <a:latin typeface="Cambria Math" panose="02040503050406030204" pitchFamily="18" charset="0"/>
                                </a:rPr>
                              </m:ctrlPr>
                            </m:dPr>
                            <m:e>
                              <m:f>
                                <m:fPr>
                                  <m:ctrlPr>
                                    <a:rPr lang="en-GB" sz="1400" i="1">
                                      <a:latin typeface="Cambria Math" panose="02040503050406030204" pitchFamily="18" charset="0"/>
                                    </a:rPr>
                                  </m:ctrlPr>
                                </m:fPr>
                                <m:num>
                                  <m:sSub>
                                    <m:sSubPr>
                                      <m:ctrlPr>
                                        <a:rPr lang="en-US" sz="1400" i="1">
                                          <a:latin typeface="Cambria Math"/>
                                        </a:rPr>
                                      </m:ctrlPr>
                                    </m:sSubPr>
                                    <m:e>
                                      <m:r>
                                        <a:rPr lang="en-US" sz="1400" i="1">
                                          <a:latin typeface="Cambria Math"/>
                                        </a:rPr>
                                        <m:t>𝑉</m:t>
                                      </m:r>
                                    </m:e>
                                    <m:sub>
                                      <m:r>
                                        <a:rPr lang="en-US" sz="1400" i="1">
                                          <a:latin typeface="Cambria Math"/>
                                        </a:rPr>
                                        <m:t>𝑖</m:t>
                                      </m:r>
                                      <m:r>
                                        <a:rPr lang="en-US" sz="1400" i="1">
                                          <a:latin typeface="Cambria Math"/>
                                        </a:rPr>
                                        <m:t>+1,</m:t>
                                      </m:r>
                                      <m:r>
                                        <a:rPr lang="en-US" sz="1400" i="1">
                                          <a:latin typeface="Cambria Math"/>
                                        </a:rPr>
                                        <m:t>𝑗</m:t>
                                      </m:r>
                                    </m:sub>
                                  </m:sSub>
                                  <m:r>
                                    <a:rPr lang="en-US" sz="1400" i="1">
                                      <a:latin typeface="Cambria Math"/>
                                    </a:rPr>
                                    <m:t>−</m:t>
                                  </m:r>
                                  <m:sSub>
                                    <m:sSubPr>
                                      <m:ctrlPr>
                                        <a:rPr lang="en-US" sz="1400" i="1">
                                          <a:latin typeface="Cambria Math"/>
                                        </a:rPr>
                                      </m:ctrlPr>
                                    </m:sSubPr>
                                    <m:e>
                                      <m:r>
                                        <a:rPr lang="en-US" sz="1400" i="1">
                                          <a:latin typeface="Cambria Math"/>
                                        </a:rPr>
                                        <m:t>𝑉</m:t>
                                      </m:r>
                                    </m:e>
                                    <m:sub>
                                      <m:r>
                                        <a:rPr lang="en-US" sz="1400" i="1">
                                          <a:latin typeface="Cambria Math"/>
                                        </a:rPr>
                                        <m:t>𝑖</m:t>
                                      </m:r>
                                      <m:r>
                                        <a:rPr lang="en-US" sz="1400" i="1">
                                          <a:latin typeface="Cambria Math"/>
                                        </a:rPr>
                                        <m:t>,</m:t>
                                      </m:r>
                                      <m:r>
                                        <a:rPr lang="en-US" sz="1400" i="1">
                                          <a:latin typeface="Cambria Math"/>
                                        </a:rPr>
                                        <m:t>𝑗</m:t>
                                      </m:r>
                                    </m:sub>
                                  </m:sSub>
                                </m:num>
                                <m:den>
                                  <m:r>
                                    <a:rPr lang="en-US" sz="1400" i="1">
                                      <a:latin typeface="Cambria Math"/>
                                    </a:rPr>
                                    <m:t>∆</m:t>
                                  </m:r>
                                  <m:r>
                                    <a:rPr lang="en-US" sz="1400" i="1">
                                      <a:latin typeface="Cambria Math"/>
                                    </a:rPr>
                                    <m:t>𝑥</m:t>
                                  </m:r>
                                </m:den>
                              </m:f>
                            </m:e>
                          </m:d>
                          <m:r>
                            <a:rPr lang="en-US" sz="1400" i="1">
                              <a:latin typeface="Cambria Math"/>
                            </a:rPr>
                            <m:t>−</m:t>
                          </m:r>
                          <m:f>
                            <m:fPr>
                              <m:ctrlPr>
                                <a:rPr lang="en-US" sz="1400" i="1">
                                  <a:latin typeface="Cambria Math"/>
                                </a:rPr>
                              </m:ctrlPr>
                            </m:fPr>
                            <m:num>
                              <m:r>
                                <a:rPr lang="en-US" sz="1400" i="1">
                                  <a:latin typeface="Cambria Math"/>
                                </a:rPr>
                                <m:t>2</m:t>
                              </m:r>
                            </m:num>
                            <m:den>
                              <m:sSub>
                                <m:sSubPr>
                                  <m:ctrlPr>
                                    <a:rPr lang="en-US" sz="1400" i="1">
                                      <a:latin typeface="Cambria Math"/>
                                    </a:rPr>
                                  </m:ctrlPr>
                                </m:sSubPr>
                                <m:e>
                                  <m:r>
                                    <a:rPr lang="en-US" sz="1400" i="1">
                                      <a:latin typeface="Cambria Math"/>
                                    </a:rPr>
                                    <m:t>(</m:t>
                                  </m:r>
                                  <m:r>
                                    <a:rPr lang="en-US" sz="1400" i="1">
                                      <a:latin typeface="Cambria Math"/>
                                    </a:rPr>
                                    <m:t>𝜌</m:t>
                                  </m:r>
                                </m:e>
                                <m:sub>
                                  <m:r>
                                    <a:rPr lang="en-US" sz="1400" i="1">
                                      <a:latin typeface="Cambria Math"/>
                                    </a:rPr>
                                    <m:t>𝑖</m:t>
                                  </m:r>
                                  <m:r>
                                    <a:rPr lang="en-US" sz="1400" i="1">
                                      <a:latin typeface="Cambria Math"/>
                                    </a:rPr>
                                    <m:t>−1,</m:t>
                                  </m:r>
                                  <m:r>
                                    <a:rPr lang="en-US" sz="1400" i="1">
                                      <a:latin typeface="Cambria Math"/>
                                    </a:rPr>
                                    <m:t>𝑗</m:t>
                                  </m:r>
                                </m:sub>
                              </m:sSub>
                              <m:r>
                                <a:rPr lang="en-US" sz="1400" i="1">
                                  <a:latin typeface="Cambria Math"/>
                                </a:rPr>
                                <m:t>+</m:t>
                              </m:r>
                              <m:sSub>
                                <m:sSubPr>
                                  <m:ctrlPr>
                                    <a:rPr lang="en-US" sz="1400" i="1">
                                      <a:latin typeface="Cambria Math"/>
                                    </a:rPr>
                                  </m:ctrlPr>
                                </m:sSubPr>
                                <m:e>
                                  <m:r>
                                    <a:rPr lang="en-US" sz="1400" i="1">
                                      <a:latin typeface="Cambria Math"/>
                                    </a:rPr>
                                    <m:t>𝜌</m:t>
                                  </m:r>
                                </m:e>
                                <m:sub>
                                  <m:r>
                                    <a:rPr lang="en-US" sz="1400" i="1">
                                      <a:latin typeface="Cambria Math"/>
                                    </a:rPr>
                                    <m:t>𝑖</m:t>
                                  </m:r>
                                  <m:r>
                                    <a:rPr lang="en-US" sz="1400" i="1">
                                      <a:latin typeface="Cambria Math"/>
                                    </a:rPr>
                                    <m:t>,</m:t>
                                  </m:r>
                                  <m:r>
                                    <a:rPr lang="en-US" sz="1400" i="1">
                                      <a:latin typeface="Cambria Math"/>
                                    </a:rPr>
                                    <m:t>𝑗</m:t>
                                  </m:r>
                                </m:sub>
                              </m:sSub>
                              <m:r>
                                <a:rPr lang="en-US" sz="1400" i="1">
                                  <a:latin typeface="Cambria Math"/>
                                </a:rPr>
                                <m:t>)</m:t>
                              </m:r>
                            </m:den>
                          </m:f>
                          <m:d>
                            <m:dPr>
                              <m:ctrlPr>
                                <a:rPr lang="en-GB" sz="1400" i="1">
                                  <a:latin typeface="Cambria Math" panose="02040503050406030204" pitchFamily="18" charset="0"/>
                                </a:rPr>
                              </m:ctrlPr>
                            </m:dPr>
                            <m:e>
                              <m:f>
                                <m:fPr>
                                  <m:ctrlPr>
                                    <a:rPr lang="en-GB" sz="1400" i="1">
                                      <a:latin typeface="Cambria Math" panose="02040503050406030204" pitchFamily="18" charset="0"/>
                                    </a:rPr>
                                  </m:ctrlPr>
                                </m:fPr>
                                <m:num>
                                  <m:sSub>
                                    <m:sSubPr>
                                      <m:ctrlPr>
                                        <a:rPr lang="en-US" sz="1400" i="1">
                                          <a:latin typeface="Cambria Math"/>
                                        </a:rPr>
                                      </m:ctrlPr>
                                    </m:sSubPr>
                                    <m:e>
                                      <m:r>
                                        <a:rPr lang="en-US" sz="1400" i="1">
                                          <a:latin typeface="Cambria Math"/>
                                        </a:rPr>
                                        <m:t>𝑉</m:t>
                                      </m:r>
                                    </m:e>
                                    <m:sub>
                                      <m:r>
                                        <a:rPr lang="en-US" sz="1400" i="1">
                                          <a:latin typeface="Cambria Math"/>
                                        </a:rPr>
                                        <m:t>𝑖</m:t>
                                      </m:r>
                                      <m:r>
                                        <a:rPr lang="en-US" sz="1400" i="1">
                                          <a:latin typeface="Cambria Math"/>
                                        </a:rPr>
                                        <m:t>,</m:t>
                                      </m:r>
                                      <m:r>
                                        <a:rPr lang="en-US" sz="1400" i="1">
                                          <a:latin typeface="Cambria Math"/>
                                        </a:rPr>
                                        <m:t>𝑗</m:t>
                                      </m:r>
                                    </m:sub>
                                  </m:sSub>
                                  <m:r>
                                    <a:rPr lang="en-US" sz="1400" i="1">
                                      <a:latin typeface="Cambria Math"/>
                                    </a:rPr>
                                    <m:t>−</m:t>
                                  </m:r>
                                  <m:sSub>
                                    <m:sSubPr>
                                      <m:ctrlPr>
                                        <a:rPr lang="en-US" sz="1400" i="1">
                                          <a:latin typeface="Cambria Math"/>
                                        </a:rPr>
                                      </m:ctrlPr>
                                    </m:sSubPr>
                                    <m:e>
                                      <m:r>
                                        <a:rPr lang="en-US" sz="1400" i="1">
                                          <a:latin typeface="Cambria Math"/>
                                        </a:rPr>
                                        <m:t>𝑉</m:t>
                                      </m:r>
                                    </m:e>
                                    <m:sub>
                                      <m:r>
                                        <a:rPr lang="en-US" sz="1400" i="1">
                                          <a:latin typeface="Cambria Math"/>
                                        </a:rPr>
                                        <m:t>𝑖</m:t>
                                      </m:r>
                                      <m:r>
                                        <a:rPr lang="en-US" sz="1400" i="1">
                                          <a:latin typeface="Cambria Math"/>
                                        </a:rPr>
                                        <m:t>−1,</m:t>
                                      </m:r>
                                      <m:r>
                                        <a:rPr lang="en-US" sz="1400" i="1">
                                          <a:latin typeface="Cambria Math"/>
                                        </a:rPr>
                                        <m:t>𝑗</m:t>
                                      </m:r>
                                    </m:sub>
                                  </m:sSub>
                                </m:num>
                                <m:den>
                                  <m:r>
                                    <a:rPr lang="en-US" sz="1400" i="1">
                                      <a:latin typeface="Cambria Math"/>
                                    </a:rPr>
                                    <m:t>∆</m:t>
                                  </m:r>
                                  <m:r>
                                    <a:rPr lang="en-US" sz="1400" i="1">
                                      <a:latin typeface="Cambria Math"/>
                                    </a:rPr>
                                    <m:t>𝑥</m:t>
                                  </m:r>
                                </m:den>
                              </m:f>
                            </m:e>
                          </m:d>
                        </m:e>
                      </m:d>
                    </m:oMath>
                  </m:oMathPara>
                </a14:m>
                <a:endParaRPr lang="en-GB" sz="1400" dirty="0"/>
              </a:p>
            </p:txBody>
          </p:sp>
        </mc:Choice>
        <mc:Fallback xmlns="">
          <p:sp>
            <p:nvSpPr>
              <p:cNvPr id="92" name="Rectangle 91">
                <a:extLst>
                  <a:ext uri="{FF2B5EF4-FFF2-40B4-BE49-F238E27FC236}">
                    <a16:creationId xmlns:a16="http://schemas.microsoft.com/office/drawing/2014/main" id="{AC9F1330-75D9-4C0D-8594-EC9DEE1912A9}"/>
                  </a:ext>
                </a:extLst>
              </p:cNvPr>
              <p:cNvSpPr>
                <a:spLocks noRot="1" noChangeAspect="1" noMove="1" noResize="1" noEditPoints="1" noAdjustHandles="1" noChangeArrowheads="1" noChangeShapeType="1" noTextEdit="1"/>
              </p:cNvSpPr>
              <p:nvPr/>
            </p:nvSpPr>
            <p:spPr>
              <a:xfrm>
                <a:off x="4687111" y="1676561"/>
                <a:ext cx="8748212" cy="580993"/>
              </a:xfrm>
              <a:prstGeom prst="rect">
                <a:avLst/>
              </a:prstGeom>
              <a:blipFill>
                <a:blip r:embed="rId6"/>
                <a:stretch>
                  <a:fillRect b="-10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3" name="Rectangle 92">
                <a:extLst>
                  <a:ext uri="{FF2B5EF4-FFF2-40B4-BE49-F238E27FC236}">
                    <a16:creationId xmlns:a16="http://schemas.microsoft.com/office/drawing/2014/main" id="{307E750E-D641-469A-A743-CEA0AA709B2D}"/>
                  </a:ext>
                </a:extLst>
              </p:cNvPr>
              <p:cNvSpPr/>
              <p:nvPr/>
            </p:nvSpPr>
            <p:spPr>
              <a:xfrm>
                <a:off x="4707083" y="2339102"/>
                <a:ext cx="8749068" cy="580993"/>
              </a:xfrm>
              <a:prstGeom prst="rect">
                <a:avLst/>
              </a:prstGeom>
            </p:spPr>
            <p:txBody>
              <a:bodyPr wrap="square">
                <a:spAutoFit/>
              </a:bodyPr>
              <a:lstStyle/>
              <a:p>
                <a:pPr/>
                <a14:m>
                  <m:oMathPara xmlns:m="http://schemas.openxmlformats.org/officeDocument/2006/math">
                    <m:oMath>
                      <m:f>
                        <m:fPr>
                          <m:ctrlPr>
                            <a:rPr lang="en-US" sz="1400" i="1">
                              <a:latin typeface="Cambria Math"/>
                            </a:rPr>
                          </m:ctrlPr>
                        </m:fPr>
                        <m:num>
                          <m:r>
                            <a:rPr lang="en-US" sz="1400" i="1">
                              <a:latin typeface="Cambria Math"/>
                            </a:rPr>
                            <m:t>𝜕</m:t>
                          </m:r>
                        </m:num>
                        <m:den>
                          <m:r>
                            <a:rPr lang="en-US" sz="1400" i="1">
                              <a:latin typeface="Cambria Math"/>
                            </a:rPr>
                            <m:t>𝜕</m:t>
                          </m:r>
                          <m:r>
                            <a:rPr lang="en-GB" sz="1400" b="0" i="1" smtClean="0">
                              <a:latin typeface="Cambria Math"/>
                            </a:rPr>
                            <m:t>𝑧</m:t>
                          </m:r>
                        </m:den>
                      </m:f>
                      <m:d>
                        <m:dPr>
                          <m:ctrlPr>
                            <a:rPr lang="en-GB" sz="1400" i="1">
                              <a:latin typeface="Cambria Math" panose="02040503050406030204" pitchFamily="18" charset="0"/>
                            </a:rPr>
                          </m:ctrlPr>
                        </m:dPr>
                        <m:e>
                          <m:f>
                            <m:fPr>
                              <m:ctrlPr>
                                <a:rPr lang="en-US" sz="1400" i="1">
                                  <a:latin typeface="Cambria Math"/>
                                </a:rPr>
                              </m:ctrlPr>
                            </m:fPr>
                            <m:num>
                              <m:r>
                                <a:rPr lang="en-US" sz="1400" i="1">
                                  <a:latin typeface="Cambria Math"/>
                                </a:rPr>
                                <m:t>1</m:t>
                              </m:r>
                            </m:num>
                            <m:den>
                              <m:r>
                                <a:rPr lang="en-US" sz="1400" i="1">
                                  <a:latin typeface="Cambria Math"/>
                                </a:rPr>
                                <m:t>𝜌</m:t>
                              </m:r>
                            </m:den>
                          </m:f>
                          <m:f>
                            <m:fPr>
                              <m:ctrlPr>
                                <a:rPr lang="en-US" sz="1400" i="1">
                                  <a:latin typeface="Cambria Math"/>
                                </a:rPr>
                              </m:ctrlPr>
                            </m:fPr>
                            <m:num>
                              <m:r>
                                <a:rPr lang="en-US" sz="1400" i="1">
                                  <a:latin typeface="Cambria Math"/>
                                </a:rPr>
                                <m:t>𝜕</m:t>
                              </m:r>
                              <m:r>
                                <a:rPr lang="en-US" sz="1400" i="1">
                                  <a:latin typeface="Cambria Math"/>
                                </a:rPr>
                                <m:t>𝑉</m:t>
                              </m:r>
                            </m:num>
                            <m:den>
                              <m:r>
                                <a:rPr lang="en-US" sz="1400" i="1">
                                  <a:latin typeface="Cambria Math"/>
                                </a:rPr>
                                <m:t>𝜕</m:t>
                              </m:r>
                              <m:r>
                                <a:rPr lang="en-GB" sz="1400" b="0" i="1" smtClean="0">
                                  <a:latin typeface="Cambria Math"/>
                                </a:rPr>
                                <m:t>𝑧</m:t>
                              </m:r>
                            </m:den>
                          </m:f>
                        </m:e>
                      </m:d>
                      <m:r>
                        <a:rPr lang="en-US" sz="1400" i="1">
                          <a:latin typeface="Cambria Math"/>
                        </a:rPr>
                        <m:t>≈</m:t>
                      </m:r>
                      <m:f>
                        <m:fPr>
                          <m:ctrlPr>
                            <a:rPr lang="en-US" sz="1400" i="1">
                              <a:latin typeface="Cambria Math"/>
                            </a:rPr>
                          </m:ctrlPr>
                        </m:fPr>
                        <m:num>
                          <m:r>
                            <a:rPr lang="en-US" sz="1400" i="1">
                              <a:latin typeface="Cambria Math"/>
                            </a:rPr>
                            <m:t>1</m:t>
                          </m:r>
                        </m:num>
                        <m:den>
                          <m:r>
                            <a:rPr lang="en-US" sz="1400" i="1">
                              <a:latin typeface="Cambria Math"/>
                            </a:rPr>
                            <m:t>∆</m:t>
                          </m:r>
                          <m:r>
                            <a:rPr lang="en-GB" sz="1400" b="0" i="1" smtClean="0">
                              <a:latin typeface="Cambria Math"/>
                            </a:rPr>
                            <m:t>𝑧</m:t>
                          </m:r>
                        </m:den>
                      </m:f>
                      <m:d>
                        <m:dPr>
                          <m:begChr m:val="["/>
                          <m:endChr m:val="]"/>
                          <m:ctrlPr>
                            <a:rPr lang="en-GB" sz="1400" i="1">
                              <a:latin typeface="Cambria Math" panose="02040503050406030204" pitchFamily="18" charset="0"/>
                            </a:rPr>
                          </m:ctrlPr>
                        </m:dPr>
                        <m:e>
                          <m:f>
                            <m:fPr>
                              <m:ctrlPr>
                                <a:rPr lang="en-US" sz="1400" i="1">
                                  <a:latin typeface="Cambria Math"/>
                                </a:rPr>
                              </m:ctrlPr>
                            </m:fPr>
                            <m:num>
                              <m:r>
                                <a:rPr lang="en-US" sz="1400" i="1">
                                  <a:latin typeface="Cambria Math"/>
                                </a:rPr>
                                <m:t>2</m:t>
                              </m:r>
                            </m:num>
                            <m:den>
                              <m:sSub>
                                <m:sSubPr>
                                  <m:ctrlPr>
                                    <a:rPr lang="en-US" sz="1400" i="1">
                                      <a:latin typeface="Cambria Math"/>
                                    </a:rPr>
                                  </m:ctrlPr>
                                </m:sSubPr>
                                <m:e>
                                  <m:r>
                                    <a:rPr lang="en-US" sz="1400" i="1">
                                      <a:latin typeface="Cambria Math"/>
                                    </a:rPr>
                                    <m:t>(</m:t>
                                  </m:r>
                                  <m:r>
                                    <a:rPr lang="en-US" sz="1400" i="1">
                                      <a:latin typeface="Cambria Math"/>
                                    </a:rPr>
                                    <m:t>𝜌</m:t>
                                  </m:r>
                                </m:e>
                                <m:sub>
                                  <m:r>
                                    <a:rPr lang="en-US" sz="1400" i="1">
                                      <a:latin typeface="Cambria Math"/>
                                    </a:rPr>
                                    <m:t>𝑖</m:t>
                                  </m:r>
                                  <m:r>
                                    <a:rPr lang="en-US" sz="1400" i="1">
                                      <a:latin typeface="Cambria Math"/>
                                    </a:rPr>
                                    <m:t>,</m:t>
                                  </m:r>
                                  <m:r>
                                    <a:rPr lang="en-US" sz="1400" i="1">
                                      <a:latin typeface="Cambria Math"/>
                                    </a:rPr>
                                    <m:t>𝑗</m:t>
                                  </m:r>
                                </m:sub>
                              </m:sSub>
                              <m:r>
                                <a:rPr lang="en-US" sz="1400" i="1">
                                  <a:latin typeface="Cambria Math"/>
                                </a:rPr>
                                <m:t>+</m:t>
                              </m:r>
                              <m:sSub>
                                <m:sSubPr>
                                  <m:ctrlPr>
                                    <a:rPr lang="en-US" sz="1400" i="1">
                                      <a:latin typeface="Cambria Math"/>
                                    </a:rPr>
                                  </m:ctrlPr>
                                </m:sSubPr>
                                <m:e>
                                  <m:r>
                                    <a:rPr lang="en-US" sz="1400" i="1">
                                      <a:latin typeface="Cambria Math"/>
                                    </a:rPr>
                                    <m:t>𝜌</m:t>
                                  </m:r>
                                </m:e>
                                <m:sub>
                                  <m:r>
                                    <a:rPr lang="en-GB" sz="1400" b="0" i="1" smtClean="0">
                                      <a:latin typeface="Cambria Math"/>
                                    </a:rPr>
                                    <m:t>𝑖</m:t>
                                  </m:r>
                                  <m:r>
                                    <a:rPr lang="en-US" sz="1400" i="1">
                                      <a:latin typeface="Cambria Math"/>
                                    </a:rPr>
                                    <m:t>,</m:t>
                                  </m:r>
                                  <m:r>
                                    <a:rPr lang="en-US" sz="1400" i="1">
                                      <a:latin typeface="Cambria Math"/>
                                    </a:rPr>
                                    <m:t>𝑗</m:t>
                                  </m:r>
                                  <m:r>
                                    <a:rPr lang="en-GB" sz="1400" b="0" i="1" smtClean="0">
                                      <a:latin typeface="Cambria Math"/>
                                    </a:rPr>
                                    <m:t>+1</m:t>
                                  </m:r>
                                </m:sub>
                              </m:sSub>
                              <m:r>
                                <a:rPr lang="en-US" sz="1400" i="1">
                                  <a:latin typeface="Cambria Math"/>
                                </a:rPr>
                                <m:t>)</m:t>
                              </m:r>
                            </m:den>
                          </m:f>
                          <m:d>
                            <m:dPr>
                              <m:ctrlPr>
                                <a:rPr lang="en-GB" sz="1400" i="1">
                                  <a:latin typeface="Cambria Math" panose="02040503050406030204" pitchFamily="18" charset="0"/>
                                </a:rPr>
                              </m:ctrlPr>
                            </m:dPr>
                            <m:e>
                              <m:f>
                                <m:fPr>
                                  <m:ctrlPr>
                                    <a:rPr lang="en-GB" sz="1400" i="1">
                                      <a:latin typeface="Cambria Math" panose="02040503050406030204" pitchFamily="18" charset="0"/>
                                    </a:rPr>
                                  </m:ctrlPr>
                                </m:fPr>
                                <m:num>
                                  <m:sSub>
                                    <m:sSubPr>
                                      <m:ctrlPr>
                                        <a:rPr lang="en-US" sz="1400" i="1">
                                          <a:latin typeface="Cambria Math"/>
                                        </a:rPr>
                                      </m:ctrlPr>
                                    </m:sSubPr>
                                    <m:e>
                                      <m:r>
                                        <a:rPr lang="en-US" sz="1400" i="1">
                                          <a:latin typeface="Cambria Math"/>
                                        </a:rPr>
                                        <m:t>𝑉</m:t>
                                      </m:r>
                                    </m:e>
                                    <m:sub>
                                      <m:r>
                                        <a:rPr lang="en-US" sz="1400" i="1">
                                          <a:latin typeface="Cambria Math"/>
                                        </a:rPr>
                                        <m:t>𝑖</m:t>
                                      </m:r>
                                      <m:r>
                                        <a:rPr lang="en-US" sz="1400" i="1">
                                          <a:latin typeface="Cambria Math"/>
                                        </a:rPr>
                                        <m:t>,</m:t>
                                      </m:r>
                                      <m:r>
                                        <a:rPr lang="en-US" sz="1400" i="1">
                                          <a:latin typeface="Cambria Math"/>
                                        </a:rPr>
                                        <m:t>𝑗</m:t>
                                      </m:r>
                                      <m:r>
                                        <a:rPr lang="en-GB" sz="1400" b="0" i="1" smtClean="0">
                                          <a:latin typeface="Cambria Math"/>
                                        </a:rPr>
                                        <m:t>+1</m:t>
                                      </m:r>
                                    </m:sub>
                                  </m:sSub>
                                  <m:r>
                                    <a:rPr lang="en-US" sz="1400" i="1">
                                      <a:latin typeface="Cambria Math"/>
                                    </a:rPr>
                                    <m:t>−</m:t>
                                  </m:r>
                                  <m:sSub>
                                    <m:sSubPr>
                                      <m:ctrlPr>
                                        <a:rPr lang="en-US" sz="1400" i="1">
                                          <a:latin typeface="Cambria Math"/>
                                        </a:rPr>
                                      </m:ctrlPr>
                                    </m:sSubPr>
                                    <m:e>
                                      <m:r>
                                        <a:rPr lang="en-US" sz="1400" i="1">
                                          <a:latin typeface="Cambria Math"/>
                                        </a:rPr>
                                        <m:t>𝑉</m:t>
                                      </m:r>
                                    </m:e>
                                    <m:sub>
                                      <m:r>
                                        <a:rPr lang="en-US" sz="1400" i="1">
                                          <a:latin typeface="Cambria Math"/>
                                        </a:rPr>
                                        <m:t>𝑖</m:t>
                                      </m:r>
                                      <m:r>
                                        <a:rPr lang="en-US" sz="1400" i="1">
                                          <a:latin typeface="Cambria Math"/>
                                        </a:rPr>
                                        <m:t>,</m:t>
                                      </m:r>
                                      <m:r>
                                        <a:rPr lang="en-US" sz="1400" i="1">
                                          <a:latin typeface="Cambria Math"/>
                                        </a:rPr>
                                        <m:t>𝑗</m:t>
                                      </m:r>
                                    </m:sub>
                                  </m:sSub>
                                </m:num>
                                <m:den>
                                  <m:r>
                                    <a:rPr lang="en-US" sz="1400" i="1">
                                      <a:latin typeface="Cambria Math"/>
                                    </a:rPr>
                                    <m:t>∆</m:t>
                                  </m:r>
                                  <m:r>
                                    <a:rPr lang="en-GB" sz="1400" b="0" i="1" smtClean="0">
                                      <a:latin typeface="Cambria Math"/>
                                    </a:rPr>
                                    <m:t>𝑧</m:t>
                                  </m:r>
                                </m:den>
                              </m:f>
                            </m:e>
                          </m:d>
                          <m:r>
                            <a:rPr lang="en-US" sz="1400" i="1">
                              <a:latin typeface="Cambria Math"/>
                            </a:rPr>
                            <m:t>−</m:t>
                          </m:r>
                          <m:f>
                            <m:fPr>
                              <m:ctrlPr>
                                <a:rPr lang="en-US" sz="1400" i="1">
                                  <a:latin typeface="Cambria Math"/>
                                </a:rPr>
                              </m:ctrlPr>
                            </m:fPr>
                            <m:num>
                              <m:r>
                                <a:rPr lang="en-US" sz="1400" i="1">
                                  <a:latin typeface="Cambria Math"/>
                                </a:rPr>
                                <m:t>2</m:t>
                              </m:r>
                            </m:num>
                            <m:den>
                              <m:sSub>
                                <m:sSubPr>
                                  <m:ctrlPr>
                                    <a:rPr lang="en-US" sz="1400" i="1">
                                      <a:latin typeface="Cambria Math"/>
                                    </a:rPr>
                                  </m:ctrlPr>
                                </m:sSubPr>
                                <m:e>
                                  <m:r>
                                    <a:rPr lang="en-US" sz="1400" i="1">
                                      <a:latin typeface="Cambria Math"/>
                                    </a:rPr>
                                    <m:t>(</m:t>
                                  </m:r>
                                  <m:r>
                                    <a:rPr lang="en-US" sz="1400" i="1">
                                      <a:latin typeface="Cambria Math"/>
                                    </a:rPr>
                                    <m:t>𝜌</m:t>
                                  </m:r>
                                </m:e>
                                <m:sub>
                                  <m:r>
                                    <a:rPr lang="en-US" sz="1400" i="1">
                                      <a:latin typeface="Cambria Math"/>
                                    </a:rPr>
                                    <m:t>𝑖</m:t>
                                  </m:r>
                                  <m:r>
                                    <a:rPr lang="en-US" sz="1400" i="1">
                                      <a:latin typeface="Cambria Math"/>
                                    </a:rPr>
                                    <m:t>,</m:t>
                                  </m:r>
                                  <m:r>
                                    <a:rPr lang="en-US" sz="1400" i="1">
                                      <a:latin typeface="Cambria Math"/>
                                    </a:rPr>
                                    <m:t>𝑗</m:t>
                                  </m:r>
                                  <m:r>
                                    <a:rPr lang="en-GB" sz="1400" b="0" i="1" smtClean="0">
                                      <a:latin typeface="Cambria Math"/>
                                    </a:rPr>
                                    <m:t>−1</m:t>
                                  </m:r>
                                </m:sub>
                              </m:sSub>
                              <m:r>
                                <a:rPr lang="en-US" sz="1400" i="1">
                                  <a:latin typeface="Cambria Math"/>
                                </a:rPr>
                                <m:t>+</m:t>
                              </m:r>
                              <m:sSub>
                                <m:sSubPr>
                                  <m:ctrlPr>
                                    <a:rPr lang="en-US" sz="1400" i="1">
                                      <a:latin typeface="Cambria Math"/>
                                    </a:rPr>
                                  </m:ctrlPr>
                                </m:sSubPr>
                                <m:e>
                                  <m:r>
                                    <a:rPr lang="en-US" sz="1400" i="1">
                                      <a:latin typeface="Cambria Math"/>
                                    </a:rPr>
                                    <m:t>𝜌</m:t>
                                  </m:r>
                                </m:e>
                                <m:sub>
                                  <m:r>
                                    <a:rPr lang="en-US" sz="1400" i="1">
                                      <a:latin typeface="Cambria Math"/>
                                    </a:rPr>
                                    <m:t>𝑖</m:t>
                                  </m:r>
                                  <m:r>
                                    <a:rPr lang="en-US" sz="1400" i="1">
                                      <a:latin typeface="Cambria Math"/>
                                    </a:rPr>
                                    <m:t>,</m:t>
                                  </m:r>
                                  <m:r>
                                    <a:rPr lang="en-US" sz="1400" i="1">
                                      <a:latin typeface="Cambria Math"/>
                                    </a:rPr>
                                    <m:t>𝑗</m:t>
                                  </m:r>
                                </m:sub>
                              </m:sSub>
                              <m:r>
                                <a:rPr lang="en-US" sz="1400" i="1">
                                  <a:latin typeface="Cambria Math"/>
                                </a:rPr>
                                <m:t>)</m:t>
                              </m:r>
                            </m:den>
                          </m:f>
                          <m:d>
                            <m:dPr>
                              <m:ctrlPr>
                                <a:rPr lang="en-GB" sz="1400" i="1">
                                  <a:latin typeface="Cambria Math" panose="02040503050406030204" pitchFamily="18" charset="0"/>
                                </a:rPr>
                              </m:ctrlPr>
                            </m:dPr>
                            <m:e>
                              <m:f>
                                <m:fPr>
                                  <m:ctrlPr>
                                    <a:rPr lang="en-GB" sz="1400" i="1">
                                      <a:latin typeface="Cambria Math" panose="02040503050406030204" pitchFamily="18" charset="0"/>
                                    </a:rPr>
                                  </m:ctrlPr>
                                </m:fPr>
                                <m:num>
                                  <m:sSub>
                                    <m:sSubPr>
                                      <m:ctrlPr>
                                        <a:rPr lang="en-US" sz="1400" i="1">
                                          <a:latin typeface="Cambria Math"/>
                                        </a:rPr>
                                      </m:ctrlPr>
                                    </m:sSubPr>
                                    <m:e>
                                      <m:r>
                                        <a:rPr lang="en-US" sz="1400" i="1">
                                          <a:latin typeface="Cambria Math"/>
                                        </a:rPr>
                                        <m:t>𝑉</m:t>
                                      </m:r>
                                    </m:e>
                                    <m:sub>
                                      <m:r>
                                        <a:rPr lang="en-US" sz="1400" i="1">
                                          <a:latin typeface="Cambria Math"/>
                                        </a:rPr>
                                        <m:t>𝑖</m:t>
                                      </m:r>
                                      <m:r>
                                        <a:rPr lang="en-US" sz="1400" i="1">
                                          <a:latin typeface="Cambria Math"/>
                                        </a:rPr>
                                        <m:t>,</m:t>
                                      </m:r>
                                      <m:r>
                                        <a:rPr lang="en-US" sz="1400" i="1">
                                          <a:latin typeface="Cambria Math"/>
                                        </a:rPr>
                                        <m:t>𝑗</m:t>
                                      </m:r>
                                    </m:sub>
                                  </m:sSub>
                                  <m:r>
                                    <a:rPr lang="en-US" sz="1400" i="1">
                                      <a:latin typeface="Cambria Math"/>
                                    </a:rPr>
                                    <m:t>−</m:t>
                                  </m:r>
                                  <m:sSub>
                                    <m:sSubPr>
                                      <m:ctrlPr>
                                        <a:rPr lang="en-US" sz="1400" i="1">
                                          <a:latin typeface="Cambria Math"/>
                                        </a:rPr>
                                      </m:ctrlPr>
                                    </m:sSubPr>
                                    <m:e>
                                      <m:r>
                                        <a:rPr lang="en-US" sz="1400" i="1">
                                          <a:latin typeface="Cambria Math"/>
                                        </a:rPr>
                                        <m:t>𝑉</m:t>
                                      </m:r>
                                    </m:e>
                                    <m:sub>
                                      <m:r>
                                        <a:rPr lang="en-US" sz="1400" i="1">
                                          <a:latin typeface="Cambria Math"/>
                                        </a:rPr>
                                        <m:t>𝑖</m:t>
                                      </m:r>
                                      <m:r>
                                        <a:rPr lang="en-US" sz="1400" i="1">
                                          <a:latin typeface="Cambria Math"/>
                                        </a:rPr>
                                        <m:t>,</m:t>
                                      </m:r>
                                      <m:r>
                                        <a:rPr lang="en-US" sz="1400" i="1">
                                          <a:latin typeface="Cambria Math"/>
                                        </a:rPr>
                                        <m:t>𝑗</m:t>
                                      </m:r>
                                      <m:r>
                                        <a:rPr lang="en-GB" sz="1400" b="0" i="1" smtClean="0">
                                          <a:latin typeface="Cambria Math"/>
                                        </a:rPr>
                                        <m:t>−1</m:t>
                                      </m:r>
                                    </m:sub>
                                  </m:sSub>
                                </m:num>
                                <m:den>
                                  <m:r>
                                    <a:rPr lang="en-US" sz="1400" i="1">
                                      <a:latin typeface="Cambria Math"/>
                                    </a:rPr>
                                    <m:t>∆</m:t>
                                  </m:r>
                                  <m:r>
                                    <a:rPr lang="en-GB" sz="1400" b="0" i="1" smtClean="0">
                                      <a:latin typeface="Cambria Math"/>
                                    </a:rPr>
                                    <m:t>𝑧</m:t>
                                  </m:r>
                                </m:den>
                              </m:f>
                            </m:e>
                          </m:d>
                        </m:e>
                      </m:d>
                    </m:oMath>
                  </m:oMathPara>
                </a14:m>
                <a:endParaRPr lang="en-GB" sz="1400" dirty="0"/>
              </a:p>
            </p:txBody>
          </p:sp>
        </mc:Choice>
        <mc:Fallback xmlns="">
          <p:sp>
            <p:nvSpPr>
              <p:cNvPr id="93" name="Rectangle 92">
                <a:extLst>
                  <a:ext uri="{FF2B5EF4-FFF2-40B4-BE49-F238E27FC236}">
                    <a16:creationId xmlns:a16="http://schemas.microsoft.com/office/drawing/2014/main" id="{307E750E-D641-469A-A743-CEA0AA709B2D}"/>
                  </a:ext>
                </a:extLst>
              </p:cNvPr>
              <p:cNvSpPr>
                <a:spLocks noRot="1" noChangeAspect="1" noMove="1" noResize="1" noEditPoints="1" noAdjustHandles="1" noChangeArrowheads="1" noChangeShapeType="1" noTextEdit="1"/>
              </p:cNvSpPr>
              <p:nvPr/>
            </p:nvSpPr>
            <p:spPr>
              <a:xfrm>
                <a:off x="4707083" y="2339102"/>
                <a:ext cx="8749068" cy="580993"/>
              </a:xfrm>
              <a:prstGeom prst="rect">
                <a:avLst/>
              </a:prstGeom>
              <a:blipFill>
                <a:blip r:embed="rId7"/>
                <a:stretch>
                  <a:fillRect b="-1053"/>
                </a:stretch>
              </a:blipFill>
            </p:spPr>
            <p:txBody>
              <a:bodyPr/>
              <a:lstStyle/>
              <a:p>
                <a:r>
                  <a:rPr lang="en-US">
                    <a:noFill/>
                  </a:rPr>
                  <a:t> </a:t>
                </a:r>
              </a:p>
            </p:txBody>
          </p:sp>
        </mc:Fallback>
      </mc:AlternateContent>
      <p:sp>
        <p:nvSpPr>
          <p:cNvPr id="102" name="TextBox 101">
            <a:extLst>
              <a:ext uri="{FF2B5EF4-FFF2-40B4-BE49-F238E27FC236}">
                <a16:creationId xmlns:a16="http://schemas.microsoft.com/office/drawing/2014/main" id="{ECDBD961-0D9D-4774-A1CC-CC3ED4D33168}"/>
              </a:ext>
            </a:extLst>
          </p:cNvPr>
          <p:cNvSpPr txBox="1"/>
          <p:nvPr/>
        </p:nvSpPr>
        <p:spPr>
          <a:xfrm>
            <a:off x="130637" y="1460315"/>
            <a:ext cx="5677468" cy="923330"/>
          </a:xfrm>
          <a:prstGeom prst="rect">
            <a:avLst/>
          </a:prstGeom>
          <a:noFill/>
        </p:spPr>
        <p:txBody>
          <a:bodyPr wrap="square" rtlCol="0">
            <a:spAutoFit/>
          </a:bodyPr>
          <a:lstStyle/>
          <a:p>
            <a:r>
              <a:rPr lang="en-US" dirty="0"/>
              <a:t>Numerical approach to approximate a solution to a non-linear partial differential equation: finite difference or finite element discretization</a:t>
            </a:r>
          </a:p>
        </p:txBody>
      </p:sp>
      <p:sp>
        <p:nvSpPr>
          <p:cNvPr id="103" name="TextBox 102">
            <a:extLst>
              <a:ext uri="{FF2B5EF4-FFF2-40B4-BE49-F238E27FC236}">
                <a16:creationId xmlns:a16="http://schemas.microsoft.com/office/drawing/2014/main" id="{9DBCD498-E4E4-4AD7-A738-75A796AEDBB8}"/>
              </a:ext>
            </a:extLst>
          </p:cNvPr>
          <p:cNvSpPr txBox="1"/>
          <p:nvPr/>
        </p:nvSpPr>
        <p:spPr>
          <a:xfrm>
            <a:off x="6188480" y="871564"/>
            <a:ext cx="5913827" cy="646331"/>
          </a:xfrm>
          <a:prstGeom prst="rect">
            <a:avLst/>
          </a:prstGeom>
          <a:noFill/>
        </p:spPr>
        <p:txBody>
          <a:bodyPr wrap="square" rtlCol="0">
            <a:spAutoFit/>
          </a:bodyPr>
          <a:lstStyle/>
          <a:p>
            <a:r>
              <a:rPr lang="en-US" i="1" dirty="0"/>
              <a:t>Solve for distribution of voltages resulting from injection of current into a subsurface with varying resistivity</a:t>
            </a:r>
          </a:p>
        </p:txBody>
      </p:sp>
      <p:pic>
        <p:nvPicPr>
          <p:cNvPr id="104" name="Picture 103">
            <a:extLst>
              <a:ext uri="{FF2B5EF4-FFF2-40B4-BE49-F238E27FC236}">
                <a16:creationId xmlns:a16="http://schemas.microsoft.com/office/drawing/2014/main" id="{4C3A4676-66C9-44C5-8F71-548C523CA12E}"/>
              </a:ext>
            </a:extLst>
          </p:cNvPr>
          <p:cNvPicPr>
            <a:picLocks noChangeAspect="1"/>
          </p:cNvPicPr>
          <p:nvPr/>
        </p:nvPicPr>
        <p:blipFill>
          <a:blip r:embed="rId8"/>
          <a:stretch>
            <a:fillRect/>
          </a:stretch>
        </p:blipFill>
        <p:spPr>
          <a:xfrm>
            <a:off x="5323562" y="32211"/>
            <a:ext cx="6784931" cy="508869"/>
          </a:xfrm>
          <a:prstGeom prst="rect">
            <a:avLst/>
          </a:prstGeom>
        </p:spPr>
      </p:pic>
      <p:pic>
        <p:nvPicPr>
          <p:cNvPr id="5" name="Audio 4">
            <a:hlinkClick r:id="" action="ppaction://media"/>
            <a:extLst>
              <a:ext uri="{FF2B5EF4-FFF2-40B4-BE49-F238E27FC236}">
                <a16:creationId xmlns:a16="http://schemas.microsoft.com/office/drawing/2014/main" id="{6FF2B0B7-7209-424B-81BD-71885C2B531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09264761"/>
      </p:ext>
    </p:extLst>
  </p:cSld>
  <p:clrMapOvr>
    <a:masterClrMapping/>
  </p:clrMapOvr>
  <mc:AlternateContent xmlns:mc="http://schemas.openxmlformats.org/markup-compatibility/2006" xmlns:p14="http://schemas.microsoft.com/office/powerpoint/2010/main">
    <mc:Choice Requires="p14">
      <p:transition spd="slow" p14:dur="2000" advTm="37322"/>
    </mc:Choice>
    <mc:Fallback xmlns="">
      <p:transition spd="slow" advTm="373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extLst>
    <p:ext uri="{3A86A75C-4F4B-4683-9AE1-C65F6400EC91}">
      <p14:laserTraceLst xmlns:p14="http://schemas.microsoft.com/office/powerpoint/2010/main">
        <p14:tracePtLst>
          <p14:tracePt t="179" x="3205163" y="2640013"/>
          <p14:tracePt t="195" x="3244850" y="2647950"/>
          <p14:tracePt t="225" x="3381375" y="2695575"/>
          <p14:tracePt t="249" x="3611563" y="2727325"/>
          <p14:tracePt t="253" x="3708400" y="2751138"/>
          <p14:tracePt t="288" x="4043363" y="2806700"/>
          <p14:tracePt t="328" x="4059238" y="2806700"/>
          <p14:tracePt t="5121" x="4059238" y="2782888"/>
          <p14:tracePt t="5136" x="4059238" y="2767013"/>
          <p14:tracePt t="5154" x="4059238" y="2719388"/>
          <p14:tracePt t="5168" x="4051300" y="2703513"/>
          <p14:tracePt t="5183" x="4011613" y="2663825"/>
          <p14:tracePt t="5194" x="3986213" y="2640013"/>
          <p14:tracePt t="5207" x="3954463" y="2608263"/>
          <p14:tracePt t="5232" x="3906838" y="2551113"/>
          <p14:tracePt t="5242" x="3883025" y="2511425"/>
          <p14:tracePt t="5255" x="3843338" y="2447925"/>
          <p14:tracePt t="5269" x="3819525" y="2408238"/>
          <p14:tracePt t="5292" x="3811588" y="2360613"/>
          <p14:tracePt t="5305" x="3811588" y="2281238"/>
          <p14:tracePt t="5319" x="3811588" y="2216150"/>
          <p14:tracePt t="5331" x="3811588" y="2160588"/>
          <p14:tracePt t="5354" x="3811588" y="2120900"/>
          <p14:tracePt t="5366" x="3811588" y="2105025"/>
          <p14:tracePt t="5632" x="3819525" y="2128838"/>
          <p14:tracePt t="5644" x="3819525" y="2136775"/>
          <p14:tracePt t="9144" x="3843338" y="2144713"/>
          <p14:tracePt t="9167" x="3946525" y="2208213"/>
          <p14:tracePt t="9180" x="3986213" y="2233613"/>
          <p14:tracePt t="9197" x="4051300" y="2273300"/>
          <p14:tracePt t="9197" x="4090988" y="2297113"/>
          <p14:tracePt t="9209" x="4098925" y="2305050"/>
          <p14:tracePt t="9222" x="4122738" y="2352675"/>
          <p14:tracePt t="9250" x="4154488" y="2384425"/>
          <p14:tracePt t="9274" x="4162425" y="2400300"/>
          <p14:tracePt t="9284" x="4162425" y="2408238"/>
          <p14:tracePt t="9320" x="4178300" y="2424113"/>
          <p14:tracePt t="9418" x="4178300" y="2439988"/>
          <p14:tracePt t="9430" x="4178300" y="2479675"/>
          <p14:tracePt t="9444" x="4225925" y="2519363"/>
          <p14:tracePt t="9480" x="4545013" y="2679700"/>
          <p14:tracePt t="9490" x="4632325" y="2727325"/>
          <p14:tracePt t="9503" x="4695825" y="2759075"/>
          <p14:tracePt t="9527" x="4824413" y="2838450"/>
          <p14:tracePt t="9537" x="4832350" y="2854325"/>
          <p14:tracePt t="9552" x="4832350" y="2886075"/>
          <p14:tracePt t="9565" x="4840288" y="2909888"/>
          <p14:tracePt t="9588" x="4903788" y="3038475"/>
          <p14:tracePt t="9602" x="4919663" y="3062288"/>
          <p14:tracePt t="9617" x="4935538" y="3078163"/>
          <p14:tracePt t="9629" x="4951413" y="3094038"/>
          <p14:tracePt t="9659" x="4951413" y="3101975"/>
          <p14:tracePt t="9685" x="4951413" y="3109913"/>
          <p14:tracePt t="9703" x="4951413" y="3117850"/>
          <p14:tracePt t="10478" x="4951413" y="3133725"/>
          <p14:tracePt t="10488" x="4951413" y="3189288"/>
          <p14:tracePt t="10513" x="4959350" y="3270250"/>
          <p14:tracePt t="10524" x="4959350" y="3294063"/>
          <p14:tracePt t="10537" x="4959350" y="3349625"/>
          <p14:tracePt t="10550" x="4959350" y="3421063"/>
          <p14:tracePt t="10571" x="4959350" y="3508375"/>
          <p14:tracePt t="10585" x="4959350" y="3595688"/>
          <p14:tracePt t="10600" x="4967288" y="3684588"/>
          <p14:tracePt t="10614" x="4975225" y="3771900"/>
          <p14:tracePt t="10636" x="4975225" y="3843338"/>
          <p14:tracePt t="10649" x="4975225" y="3914775"/>
          <p14:tracePt t="10664" x="4975225" y="3963988"/>
          <p14:tracePt t="10675" x="4975225" y="3979863"/>
          <p14:tracePt t="10701" x="4975225" y="4059238"/>
          <p14:tracePt t="10713" x="4975225" y="4138613"/>
          <p14:tracePt t="10727" x="4959350" y="4194175"/>
          <p14:tracePt t="10738" x="4951413" y="4210050"/>
          <p14:tracePt t="10752" x="4943475" y="4233863"/>
          <p14:tracePt t="10777" x="4887913" y="4291013"/>
          <p14:tracePt t="10787" x="4848225" y="4306888"/>
          <p14:tracePt t="10802" x="4792663" y="4322763"/>
          <p14:tracePt t="10827" x="4616450" y="4346575"/>
          <p14:tracePt t="10836" x="4545013" y="4346575"/>
          <p14:tracePt t="10853" x="4433888" y="4346575"/>
          <p14:tracePt t="10901" x="4433888" y="4314825"/>
          <p14:tracePt t="10914" x="4441825" y="4306888"/>
          <p14:tracePt t="10927" x="4441825" y="4298950"/>
          <p14:tracePt t="11116" x="4441825" y="4281488"/>
          <p14:tracePt t="11127" x="4441825" y="4265613"/>
          <p14:tracePt t="11182" x="4441825" y="4249738"/>
          <p14:tracePt t="11195" x="4465638" y="4225925"/>
          <p14:tracePt t="11209" x="4513263" y="4210050"/>
          <p14:tracePt t="11232" x="4560888" y="4194175"/>
          <p14:tracePt t="11244" x="4640263" y="4162425"/>
          <p14:tracePt t="11257" x="4752975" y="4098925"/>
          <p14:tracePt t="11268" x="4879975" y="4051300"/>
          <p14:tracePt t="11294" x="5103813" y="3948113"/>
          <p14:tracePt t="11305" x="5214938" y="3859213"/>
          <p14:tracePt t="11319" x="5310188" y="3740150"/>
          <p14:tracePt t="11331" x="5349875" y="3668713"/>
          <p14:tracePt t="11353" x="5430838" y="3500438"/>
          <p14:tracePt t="11365" x="5494338" y="3373438"/>
          <p14:tracePt t="11380" x="5526088" y="3302000"/>
          <p14:tracePt t="11403" x="5653088" y="3109913"/>
          <p14:tracePt t="11422" x="5700713" y="3046413"/>
          <p14:tracePt t="11426" x="5708650" y="3038475"/>
          <p14:tracePt t="11442" x="5716588" y="3022600"/>
          <p14:tracePt t="14216" x="5749925" y="3014663"/>
          <p14:tracePt t="14227" x="5773738" y="3014663"/>
          <p14:tracePt t="14241" x="5789613" y="2998788"/>
          <p14:tracePt t="14254" x="5837238" y="2982913"/>
          <p14:tracePt t="14270" x="5908675" y="2951163"/>
          <p14:tracePt t="14288" x="5956300" y="2935288"/>
          <p14:tracePt t="14305" x="6019800" y="2894013"/>
          <p14:tracePt t="14319" x="6108700" y="2846388"/>
          <p14:tracePt t="14335" x="6196013" y="2782888"/>
          <p14:tracePt t="14346" x="6243638" y="2751138"/>
          <p14:tracePt t="14371" x="6386513" y="2632075"/>
          <p14:tracePt t="14383" x="6459538" y="2566988"/>
          <p14:tracePt t="14398" x="6538913" y="2487613"/>
          <p14:tracePt t="14408" x="6578600" y="2447925"/>
          <p14:tracePt t="14436" x="6689725" y="2328863"/>
          <p14:tracePt t="14448" x="6769100" y="2265363"/>
          <p14:tracePt t="14463" x="6858000" y="2192338"/>
          <p14:tracePt t="14473" x="6897688" y="2160588"/>
          <p14:tracePt t="14487" x="6992938" y="2097088"/>
          <p14:tracePt t="14513" x="7112000" y="2017713"/>
          <p14:tracePt t="14523" x="7153275" y="2001838"/>
          <p14:tracePt t="14537" x="7224713" y="1978025"/>
          <p14:tracePt t="14550" x="7256463" y="1962150"/>
          <p14:tracePt t="14573" x="7391400" y="1898650"/>
          <p14:tracePt t="14585" x="7399338" y="1890713"/>
          <p14:tracePt t="14620" x="7407275" y="1890713"/>
          <p14:tracePt t="16040" x="7423150" y="1890713"/>
          <p14:tracePt t="16052" x="7470775" y="1890713"/>
          <p14:tracePt t="16067" x="7551738" y="1890713"/>
          <p14:tracePt t="16089" x="7631113" y="1890713"/>
          <p14:tracePt t="16102" x="7710488" y="1890713"/>
          <p14:tracePt t="16117" x="7758113" y="1890713"/>
          <p14:tracePt t="16128" x="7805738" y="1890713"/>
          <p14:tracePt t="16151" x="7847013" y="1890713"/>
          <p14:tracePt t="16163" x="7894638" y="1881188"/>
          <p14:tracePt t="16177" x="7958138" y="1881188"/>
          <p14:tracePt t="16199" x="8021638" y="1865313"/>
          <p14:tracePt t="16211" x="8069263" y="1857375"/>
          <p14:tracePt t="16224" x="8101013" y="1857375"/>
          <p14:tracePt t="16248" x="8140700" y="1849438"/>
          <p14:tracePt t="16259" x="8180388" y="1841500"/>
          <p14:tracePt t="16272" x="8229600" y="1833563"/>
          <p14:tracePt t="16284" x="8253413" y="1833563"/>
          <p14:tracePt t="16310" x="8293100" y="1833563"/>
          <p14:tracePt t="16321" x="8324850" y="1833563"/>
          <p14:tracePt t="16335" x="8348663" y="1833563"/>
          <p14:tracePt t="16348" x="8372475" y="1833563"/>
          <p14:tracePt t="16371" x="8443913" y="1833563"/>
          <p14:tracePt t="16384" x="8483600" y="1833563"/>
          <p14:tracePt t="16398" x="8507413" y="1833563"/>
          <p14:tracePt t="16409" x="8523288" y="1833563"/>
          <p14:tracePt t="16435" x="8556625" y="1833563"/>
          <p14:tracePt t="16446" x="8564563" y="1833563"/>
          <p14:tracePt t="16460" x="8580438" y="1825625"/>
          <p14:tracePt t="16494" x="8588375" y="1825625"/>
          <p14:tracePt t="16518" x="8612188" y="1825625"/>
          <p14:tracePt t="16542" x="8643938" y="1825625"/>
          <p14:tracePt t="16552" x="8651875" y="1825625"/>
          <p14:tracePt t="17058" x="8675688" y="1825625"/>
          <p14:tracePt t="17081" x="8707438" y="1825625"/>
          <p14:tracePt t="17104" x="8778875" y="1825625"/>
          <p14:tracePt t="17117" x="8818563" y="1825625"/>
          <p14:tracePt t="17131" x="8874125" y="1825625"/>
          <p14:tracePt t="17143" x="8931275" y="1825625"/>
          <p14:tracePt t="17166" x="9066213" y="1825625"/>
          <p14:tracePt t="17177" x="9121775" y="1825625"/>
          <p14:tracePt t="17201" x="9305925" y="1825625"/>
          <p14:tracePt t="17201" x="9345613" y="1833563"/>
          <p14:tracePt t="17213" x="9385300" y="1833563"/>
          <p14:tracePt t="17227" x="9409113" y="1833563"/>
          <p14:tracePt t="17237" x="9417050" y="1833563"/>
          <p14:tracePt t="17252" x="9424988" y="1833563"/>
          <p14:tracePt t="17518" x="9417050" y="1841500"/>
          <p14:tracePt t="17534" x="9409113" y="1849438"/>
          <p14:tracePt t="17552" x="9353550" y="1865313"/>
          <p14:tracePt t="17565" x="9321800" y="1865313"/>
          <p14:tracePt t="17565" x="9297988" y="1873250"/>
          <p14:tracePt t="17588" x="9161463" y="1873250"/>
          <p14:tracePt t="17600" x="9113838" y="1873250"/>
          <p14:tracePt t="17615" x="9002713" y="1873250"/>
          <p14:tracePt t="17642" x="8899525" y="1873250"/>
          <p14:tracePt t="17665" x="8842375" y="1873250"/>
          <p14:tracePt t="17665" x="8826500" y="1873250"/>
          <p14:tracePt t="17689" x="8739188" y="1873250"/>
          <p14:tracePt t="17714" x="8380413" y="1865313"/>
          <p14:tracePt t="17725" x="8340725" y="1857375"/>
          <p14:tracePt t="17738" x="8332788" y="1857375"/>
          <p14:tracePt t="18178" x="8301038" y="1857375"/>
          <p14:tracePt t="18201" x="8205788" y="1865313"/>
          <p14:tracePt t="18213" x="8093075" y="1890713"/>
          <p14:tracePt t="18226" x="8005763" y="1906588"/>
          <p14:tracePt t="18260" x="7950200" y="1914525"/>
          <p14:tracePt t="18305" x="7934325" y="1938338"/>
          <p14:tracePt t="18317" x="7934325" y="1946275"/>
          <p14:tracePt t="18332" x="7918450" y="1962150"/>
          <p14:tracePt t="18354" x="7886700" y="1985963"/>
          <p14:tracePt t="18367" x="7878763" y="2001838"/>
          <p14:tracePt t="18380" x="7870825" y="2001838"/>
          <p14:tracePt t="18403" x="7870825" y="2017713"/>
          <p14:tracePt t="18415" x="7862888" y="2025650"/>
          <p14:tracePt t="18428" x="7854950" y="2025650"/>
          <p14:tracePt t="18452" x="7839075" y="2065338"/>
          <p14:tracePt t="18465" x="7829550" y="2065338"/>
          <p14:tracePt t="18478" x="7813675" y="2081213"/>
          <p14:tracePt t="18488" x="7805738" y="2089150"/>
          <p14:tracePt t="18503" x="7789863" y="2105025"/>
          <p14:tracePt t="18527" x="7766050" y="2128838"/>
          <p14:tracePt t="18538" x="7750175" y="2136775"/>
          <p14:tracePt t="18552" x="7726363" y="2144713"/>
          <p14:tracePt t="18564" x="7702550" y="2152650"/>
          <p14:tracePt t="18588" x="7670800" y="2152650"/>
          <p14:tracePt t="18601" x="7654925" y="2168525"/>
          <p14:tracePt t="18784" x="7662863" y="2168525"/>
          <p14:tracePt t="18801" x="7686675" y="2168525"/>
          <p14:tracePt t="18820" x="7750175" y="2176463"/>
          <p14:tracePt t="18831" x="7766050" y="2176463"/>
          <p14:tracePt t="18868" x="7797800" y="2176463"/>
          <p14:tracePt t="18884" x="7813675" y="2176463"/>
          <p14:tracePt t="18904" x="7862888" y="2176463"/>
          <p14:tracePt t="18916" x="7910513" y="2176463"/>
          <p14:tracePt t="18930" x="7942263" y="2184400"/>
          <p14:tracePt t="18940" x="7966075" y="2184400"/>
          <p14:tracePt t="18965" x="8077200" y="2192338"/>
          <p14:tracePt t="18975" x="8108950" y="2208213"/>
          <p14:tracePt t="18989" x="8148638" y="2208213"/>
          <p14:tracePt t="19003" x="8197850" y="2216150"/>
          <p14:tracePt t="19028" x="8229600" y="2224088"/>
          <p14:tracePt t="20981" x="8205788" y="2224088"/>
          <p14:tracePt t="20992" x="8156575" y="2224088"/>
          <p14:tracePt t="21027" x="8140700" y="2224088"/>
          <p14:tracePt t="21036" x="8132763" y="2224088"/>
          <p14:tracePt t="21052" x="8124825" y="2224088"/>
          <p14:tracePt t="21166" x="8108950" y="2224088"/>
          <p14:tracePt t="21200" x="8101013" y="2233613"/>
          <p14:tracePt t="25787" x="8085138" y="2233613"/>
          <p14:tracePt t="25803" x="8005763" y="2233613"/>
          <p14:tracePt t="25819" x="7894638" y="2200275"/>
          <p14:tracePt t="25838" x="7742238" y="2152650"/>
          <p14:tracePt t="25855" x="7567613" y="2097088"/>
          <p14:tracePt t="25868" x="7399338" y="2057400"/>
          <p14:tracePt t="25891" x="7240588" y="2025650"/>
          <p14:tracePt t="25903" x="7024688" y="1978025"/>
          <p14:tracePt t="25921" x="6826250" y="1954213"/>
          <p14:tracePt t="25935" x="6634163" y="1930400"/>
          <p14:tracePt t="25950" x="6386513" y="1890713"/>
          <p14:tracePt t="25961" x="6291263" y="1873250"/>
          <p14:tracePt t="25975" x="6196013" y="1865313"/>
          <p14:tracePt t="25999" x="5916613" y="1841500"/>
          <p14:tracePt t="26010" x="5884863" y="1841500"/>
          <p14:tracePt t="26022" x="5853113" y="1841500"/>
          <p14:tracePt t="26034" x="5805488" y="1841500"/>
          <p14:tracePt t="26058" x="5708650" y="1841500"/>
          <p14:tracePt t="26068" x="5661025" y="1841500"/>
          <p14:tracePt t="26082" x="5557838" y="1841500"/>
          <p14:tracePt t="26104" x="5365750" y="1906588"/>
          <p14:tracePt t="26116" x="5310188" y="1930400"/>
          <p14:tracePt t="26132" x="5175250" y="1978025"/>
          <p14:tracePt t="26144" x="5046663" y="2025650"/>
          <p14:tracePt t="26167" x="4895850" y="2105025"/>
          <p14:tracePt t="26180" x="4840288" y="2152650"/>
          <p14:tracePt t="26193" x="4721225" y="2233613"/>
          <p14:tracePt t="26217" x="4537075" y="2408238"/>
          <p14:tracePt t="26228" x="4465638" y="2463800"/>
          <p14:tracePt t="26240" x="4352925" y="2551113"/>
          <p14:tracePt t="26253" x="4329113" y="2576513"/>
          <p14:tracePt t="26278" x="4321175" y="2608263"/>
          <p14:tracePt t="26290" x="4321175" y="2647950"/>
          <p14:tracePt t="26304" x="4313238" y="2695575"/>
          <p14:tracePt t="26317" x="4313238" y="2743200"/>
          <p14:tracePt t="26331" x="4297363" y="2782888"/>
          <p14:tracePt t="26354" x="4297363" y="2798763"/>
          <p14:tracePt t="26367" x="4297363" y="2814638"/>
          <p14:tracePt t="26401" x="4297363" y="2830513"/>
          <p14:tracePt t="26413" x="4297363" y="2838450"/>
          <p14:tracePt t="26426" x="4297363" y="2846388"/>
          <p14:tracePt t="26681" x="4289425" y="2854325"/>
          <p14:tracePt t="26692" x="4281488" y="2854325"/>
          <p14:tracePt t="26705" x="4273550" y="2854325"/>
          <p14:tracePt t="26730" x="4257675" y="2854325"/>
          <p14:tracePt t="26740" x="4249738" y="2854325"/>
          <p14:tracePt t="26754" x="4241800" y="2854325"/>
          <p14:tracePt t="26778" x="4170363" y="2846388"/>
          <p14:tracePt t="26788" x="4138613" y="2846388"/>
          <p14:tracePt t="26801" x="4051300" y="2838450"/>
          <p14:tracePt t="26820" x="3954463" y="2822575"/>
          <p14:tracePt t="26837" x="3843338" y="2806700"/>
          <p14:tracePt t="26848" x="3692525" y="2774950"/>
          <p14:tracePt t="26863" x="3603625" y="2774950"/>
          <p14:tracePt t="26885" x="3556000" y="2774950"/>
          <p14:tracePt t="26898" x="3508375" y="2774950"/>
          <p14:tracePt t="26911" x="3429000" y="2774950"/>
          <p14:tracePt t="26936" x="3213100" y="2774950"/>
          <p14:tracePt t="26946" x="3117850" y="2774950"/>
          <p14:tracePt t="26959" x="2941638" y="2751138"/>
          <p14:tracePt t="26971" x="2790825" y="2743200"/>
          <p14:tracePt t="26997" x="2663825" y="2727325"/>
          <p14:tracePt t="27008" x="2559050" y="2727325"/>
          <p14:tracePt t="27022" x="2479675" y="2727325"/>
          <p14:tracePt t="27033" x="2455863" y="2727325"/>
          <p14:tracePt t="27056" x="2360613" y="2727325"/>
          <p14:tracePt t="27068" x="2255838" y="2727325"/>
          <p14:tracePt t="27081" x="2200275" y="2735263"/>
          <p14:tracePt t="27105" x="2001838" y="2759075"/>
          <p14:tracePt t="27117" x="1873250" y="2782888"/>
          <p14:tracePt t="27130" x="1833563" y="2790825"/>
          <p14:tracePt t="27153" x="1722438" y="2806700"/>
          <p14:tracePt t="27165" x="1643063" y="2806700"/>
          <p14:tracePt t="27179" x="1603375" y="2806700"/>
          <p14:tracePt t="27179" x="1571625" y="2806700"/>
          <p14:tracePt t="27213" x="1474788" y="2806700"/>
          <p14:tracePt t="27246" x="1458913" y="2806700"/>
          <p14:tracePt t="27256" x="1458913" y="2814638"/>
          <p14:tracePt t="27291" x="1403350" y="2822575"/>
          <p14:tracePt t="27301" x="1387475" y="2822575"/>
          <p14:tracePt t="27316" x="1339850" y="2830513"/>
          <p14:tracePt t="27339" x="1244600" y="2846388"/>
          <p14:tracePt t="27350" x="1220788" y="2846388"/>
          <p14:tracePt t="27367" x="1179513" y="2854325"/>
          <p14:tracePt t="27378" x="1155700" y="2870200"/>
          <p14:tracePt t="27401" x="1123950" y="2878138"/>
          <p14:tracePt t="27413" x="1108075" y="2878138"/>
          <p14:tracePt t="27427" x="1100138" y="2886075"/>
          <p14:tracePt t="27452" x="1052513" y="2894013"/>
          <p14:tracePt t="27463" x="1020763" y="2901950"/>
          <p14:tracePt t="27477" x="973138" y="2909888"/>
          <p14:tracePt t="27487" x="885825" y="2935288"/>
          <p14:tracePt t="27513" x="820738" y="2943225"/>
          <p14:tracePt t="27522" x="804863" y="2959100"/>
          <p14:tracePt t="28367" x="796925" y="2959100"/>
          <p14:tracePt t="28380" x="781050" y="2967038"/>
          <p14:tracePt t="28394" x="757238" y="2998788"/>
          <p14:tracePt t="28418" x="709613" y="3038475"/>
          <p14:tracePt t="28430" x="693738" y="3054350"/>
          <p14:tracePt t="28444" x="669925" y="3086100"/>
          <p14:tracePt t="28467" x="638175" y="3157538"/>
          <p14:tracePt t="28480" x="614363" y="3189288"/>
          <p14:tracePt t="28494" x="566738" y="3244850"/>
          <p14:tracePt t="28504" x="517525" y="3317875"/>
          <p14:tracePt t="28518" x="485775" y="3349625"/>
          <p14:tracePt t="28541" x="454025" y="3397250"/>
          <p14:tracePt t="28552" x="446088" y="3413125"/>
          <p14:tracePt t="28680" x="461963" y="3397250"/>
          <p14:tracePt t="28691" x="469900" y="3397250"/>
          <p14:tracePt t="28715" x="509588" y="3365500"/>
          <p14:tracePt t="28728" x="542925" y="3349625"/>
          <p14:tracePt t="28739" x="566738" y="3341688"/>
          <p14:tracePt t="28752" x="606425" y="3333750"/>
          <p14:tracePt t="28776" x="709613" y="3294063"/>
          <p14:tracePt t="28800" x="773113" y="3262313"/>
          <p14:tracePt t="28822" x="812800" y="3236913"/>
          <p14:tracePt t="28834" x="828675" y="3236913"/>
          <p14:tracePt t="28849" x="868363" y="3221038"/>
          <p14:tracePt t="28862" x="925513" y="3205163"/>
          <p14:tracePt t="28887" x="996950" y="3205163"/>
          <p14:tracePt t="28888" x="1028700" y="3205163"/>
          <p14:tracePt t="28899" x="1060450" y="3205163"/>
          <p14:tracePt t="28913" x="1092200" y="3205163"/>
          <p14:tracePt t="28927" x="1147763" y="3205163"/>
          <p14:tracePt t="28951" x="1163638" y="3205163"/>
          <p14:tracePt t="29870" x="1187450" y="3205163"/>
          <p14:tracePt t="29881" x="1220788" y="3205163"/>
          <p14:tracePt t="29895" x="1236663" y="3205163"/>
          <p14:tracePt t="29918" x="1323975" y="3221038"/>
          <p14:tracePt t="29930" x="1379538" y="3236913"/>
          <p14:tracePt t="29945" x="1427163" y="3252788"/>
          <p14:tracePt t="29980" x="1554163" y="3302000"/>
          <p14:tracePt t="30002" x="1635125" y="3317875"/>
          <p14:tracePt t="30028" x="1801813" y="3413125"/>
          <p14:tracePt t="30051" x="1865313" y="3444875"/>
          <p14:tracePt t="30068" x="1897063" y="3468688"/>
          <p14:tracePt t="30087" x="1938338" y="3500438"/>
          <p14:tracePt t="30099" x="1954213" y="3516313"/>
          <p14:tracePt t="30115" x="1985963" y="3532188"/>
          <p14:tracePt t="30138" x="2001838" y="3548063"/>
          <p14:tracePt t="30281" x="2025650" y="3563938"/>
          <p14:tracePt t="30291" x="2033588" y="3563938"/>
          <p14:tracePt t="30304" x="2081213" y="3571875"/>
          <p14:tracePt t="30316" x="2128838" y="3587750"/>
          <p14:tracePt t="30339" x="2176463" y="3587750"/>
          <p14:tracePt t="30352" x="2208213" y="3587750"/>
          <p14:tracePt t="30372" x="2232025" y="3605213"/>
          <p14:tracePt t="30387" x="2247900" y="3605213"/>
          <p14:tracePt t="30401" x="2255838" y="3605213"/>
          <p14:tracePt t="30413" x="2281238" y="3605213"/>
          <p14:tracePt t="30427" x="2305050" y="3605213"/>
          <p14:tracePt t="30450" x="2344738" y="3621088"/>
          <p14:tracePt t="30461" x="2392363" y="3629025"/>
          <p14:tracePt t="30474" x="2432050" y="3636963"/>
          <p14:tracePt t="30498" x="2455863" y="3644900"/>
          <p14:tracePt t="31151" x="2463800" y="3644900"/>
          <p14:tracePt t="31168" x="2503488" y="3644900"/>
          <p14:tracePt t="31186" x="2543175" y="3629025"/>
          <p14:tracePt t="31198" x="2582863" y="3621088"/>
          <p14:tracePt t="31211" x="2624138" y="3613150"/>
          <p14:tracePt t="31222" x="2640013" y="3605213"/>
          <p14:tracePt t="31248" x="2679700" y="3595688"/>
          <p14:tracePt t="31259" x="2695575" y="3579813"/>
          <p14:tracePt t="31294" x="2727325" y="3563938"/>
          <p14:tracePt t="31336" x="2759075" y="3563938"/>
          <p14:tracePt t="31367" x="2814638" y="3548063"/>
          <p14:tracePt t="31383" x="2846388" y="3548063"/>
          <p14:tracePt t="31396" x="2870200" y="3548063"/>
          <p14:tracePt t="31420" x="3062288" y="3524250"/>
          <p14:tracePt t="31431" x="3117850" y="3524250"/>
          <p14:tracePt t="31451" x="3276600" y="3524250"/>
          <p14:tracePt t="32365" x="3284538" y="3508375"/>
          <p14:tracePt t="32387" x="3333750" y="3508375"/>
          <p14:tracePt t="32400" x="3405188" y="3508375"/>
          <p14:tracePt t="32413" x="3516313" y="3508375"/>
          <p14:tracePt t="32425" x="3563938" y="3508375"/>
          <p14:tracePt t="32450" x="3660775" y="3508375"/>
          <p14:tracePt t="32726" x="3684588" y="3508375"/>
          <p14:tracePt t="32758" x="3827463" y="3508375"/>
          <p14:tracePt t="32791" x="3883025" y="3516313"/>
          <p14:tracePt t="34816" x="3914775" y="3540125"/>
          <p14:tracePt t="34838" x="3946525" y="3571875"/>
          <p14:tracePt t="34864" x="3962400" y="3587750"/>
          <p14:tracePt t="34887" x="3970338" y="3605213"/>
          <p14:tracePt t="34900" x="3970338" y="3613150"/>
          <p14:tracePt t="34915" x="3986213" y="3636963"/>
          <p14:tracePt t="34925" x="4011613" y="3668713"/>
          <p14:tracePt t="34950" x="4067175" y="3716338"/>
          <p14:tracePt t="34964" x="4075113" y="3732213"/>
          <p14:tracePt t="34978" x="4090988" y="3748088"/>
          <p14:tracePt t="36168" x="4098925" y="3740150"/>
          <p14:tracePt t="36180" x="4098925" y="3732213"/>
          <p14:tracePt t="36193" x="4098925" y="3716338"/>
          <p14:tracePt t="36256" x="4098925" y="3708400"/>
          <p14:tracePt t="36268" x="4083050" y="3684588"/>
          <p14:tracePt t="36291" x="4075113" y="3676650"/>
          <p14:tracePt t="36301" x="4059238" y="3660775"/>
          <p14:tracePt t="36315" x="4051300" y="3644900"/>
          <p14:tracePt t="36338" x="4035425" y="3629025"/>
          <p14:tracePt t="36350" x="4011613" y="3595688"/>
          <p14:tracePt t="36365" x="3986213" y="3556000"/>
          <p14:tracePt t="36378" x="3962400" y="3516313"/>
          <p14:tracePt t="36401" x="3914775" y="3429000"/>
          <p14:tracePt t="36413" x="3859213" y="3349625"/>
          <p14:tracePt t="36426" x="3819525" y="3302000"/>
          <p14:tracePt t="36450" x="3676650" y="3094038"/>
          <p14:tracePt t="36462" x="3460750" y="2822575"/>
          <p14:tracePt t="36475" x="3308350" y="2655888"/>
          <p14:tracePt t="36476" x="3133725" y="2455863"/>
          <p14:tracePt t="36510" x="2289175" y="1674813"/>
          <p14:tracePt t="36519" x="2041525" y="1474788"/>
          <p14:tracePt t="36535" x="1579563" y="1092200"/>
          <p14:tracePt t="36559" x="1036638" y="654050"/>
          <p14:tracePt t="36569" x="917575" y="558800"/>
          <p14:tracePt t="36583" x="646113" y="342900"/>
          <p14:tracePt t="36605" x="366713" y="127000"/>
          <p14:tracePt t="36618" x="303213" y="63500"/>
        </p14:tracePtLst>
      </p14:laserTrace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3A1DD-27D9-493D-8990-FD527B14D808}"/>
              </a:ext>
            </a:extLst>
          </p:cNvPr>
          <p:cNvSpPr>
            <a:spLocks noGrp="1"/>
          </p:cNvSpPr>
          <p:nvPr>
            <p:ph type="title"/>
          </p:nvPr>
        </p:nvSpPr>
        <p:spPr>
          <a:xfrm>
            <a:off x="201707" y="660159"/>
            <a:ext cx="10972800" cy="808039"/>
          </a:xfrm>
        </p:spPr>
        <p:txBody>
          <a:bodyPr/>
          <a:lstStyle/>
          <a:p>
            <a:r>
              <a:rPr lang="en-US" dirty="0"/>
              <a:t>How to assess goodness of ‘fit’?</a:t>
            </a:r>
          </a:p>
        </p:txBody>
      </p:sp>
      <p:pic>
        <p:nvPicPr>
          <p:cNvPr id="4" name="Picture 3" descr="A screenshot of a social media post&#10;&#10;Description automatically generated">
            <a:extLst>
              <a:ext uri="{FF2B5EF4-FFF2-40B4-BE49-F238E27FC236}">
                <a16:creationId xmlns:a16="http://schemas.microsoft.com/office/drawing/2014/main" id="{C4B5B149-9864-4FE3-BCBC-0D47024586D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703" r="8288"/>
          <a:stretch/>
        </p:blipFill>
        <p:spPr>
          <a:xfrm>
            <a:off x="208261" y="4519729"/>
            <a:ext cx="5720100" cy="1837335"/>
          </a:xfrm>
          <a:prstGeom prst="rect">
            <a:avLst/>
          </a:prstGeom>
        </p:spPr>
      </p:pic>
      <p:pic>
        <p:nvPicPr>
          <p:cNvPr id="5" name="Picture 4" descr="A screenshot of a social media post&#10;&#10;Description automatically generated">
            <a:extLst>
              <a:ext uri="{FF2B5EF4-FFF2-40B4-BE49-F238E27FC236}">
                <a16:creationId xmlns:a16="http://schemas.microsoft.com/office/drawing/2014/main" id="{AB1E37C2-9DAE-4FD8-AE47-5B2B81A2EAC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703" r="8288"/>
          <a:stretch/>
        </p:blipFill>
        <p:spPr>
          <a:xfrm>
            <a:off x="208261" y="1990845"/>
            <a:ext cx="5720100" cy="1837335"/>
          </a:xfrm>
          <a:prstGeom prst="rect">
            <a:avLst/>
          </a:prstGeom>
        </p:spPr>
      </p:pic>
      <p:sp>
        <p:nvSpPr>
          <p:cNvPr id="6" name="TextBox 5">
            <a:extLst>
              <a:ext uri="{FF2B5EF4-FFF2-40B4-BE49-F238E27FC236}">
                <a16:creationId xmlns:a16="http://schemas.microsoft.com/office/drawing/2014/main" id="{26A253A9-4E23-4E1B-A9D3-7D374F01FED2}"/>
              </a:ext>
            </a:extLst>
          </p:cNvPr>
          <p:cNvSpPr txBox="1"/>
          <p:nvPr/>
        </p:nvSpPr>
        <p:spPr>
          <a:xfrm>
            <a:off x="1131367" y="1519576"/>
            <a:ext cx="4269117" cy="369332"/>
          </a:xfrm>
          <a:prstGeom prst="rect">
            <a:avLst/>
          </a:prstGeom>
          <a:noFill/>
        </p:spPr>
        <p:txBody>
          <a:bodyPr wrap="none" rtlCol="0">
            <a:spAutoFit/>
          </a:bodyPr>
          <a:lstStyle/>
          <a:p>
            <a:r>
              <a:rPr lang="en-US" dirty="0"/>
              <a:t>Measured pseudo section (observed </a:t>
            </a:r>
            <a:r>
              <a:rPr lang="en-US" dirty="0">
                <a:latin typeface="Symbol" panose="05050102010706020507" pitchFamily="18" charset="2"/>
              </a:rPr>
              <a:t>r</a:t>
            </a:r>
            <a:r>
              <a:rPr lang="en-US" baseline="-25000" dirty="0"/>
              <a:t>a</a:t>
            </a:r>
            <a:r>
              <a:rPr lang="en-US" dirty="0"/>
              <a:t>)</a:t>
            </a:r>
          </a:p>
        </p:txBody>
      </p:sp>
      <p:sp>
        <p:nvSpPr>
          <p:cNvPr id="7" name="TextBox 6">
            <a:extLst>
              <a:ext uri="{FF2B5EF4-FFF2-40B4-BE49-F238E27FC236}">
                <a16:creationId xmlns:a16="http://schemas.microsoft.com/office/drawing/2014/main" id="{6D6544F1-800C-4D61-9998-55A0D64DB459}"/>
              </a:ext>
            </a:extLst>
          </p:cNvPr>
          <p:cNvSpPr txBox="1"/>
          <p:nvPr/>
        </p:nvSpPr>
        <p:spPr>
          <a:xfrm>
            <a:off x="928278" y="4032053"/>
            <a:ext cx="4153701" cy="369332"/>
          </a:xfrm>
          <a:prstGeom prst="rect">
            <a:avLst/>
          </a:prstGeom>
          <a:noFill/>
        </p:spPr>
        <p:txBody>
          <a:bodyPr wrap="none" rtlCol="0">
            <a:spAutoFit/>
          </a:bodyPr>
          <a:lstStyle/>
          <a:p>
            <a:r>
              <a:rPr lang="en-US" dirty="0"/>
              <a:t>Synthetic pseudo section (synthetic </a:t>
            </a:r>
            <a:r>
              <a:rPr lang="en-US" dirty="0">
                <a:latin typeface="Symbol" panose="05050102010706020507" pitchFamily="18" charset="2"/>
              </a:rPr>
              <a:t>r</a:t>
            </a:r>
            <a:r>
              <a:rPr lang="en-US" baseline="-25000" dirty="0"/>
              <a:t>a</a:t>
            </a:r>
            <a:r>
              <a:rPr lang="en-US" dirty="0"/>
              <a:t>)</a:t>
            </a:r>
          </a:p>
        </p:txBody>
      </p:sp>
      <p:grpSp>
        <p:nvGrpSpPr>
          <p:cNvPr id="18" name="Group 17">
            <a:extLst>
              <a:ext uri="{FF2B5EF4-FFF2-40B4-BE49-F238E27FC236}">
                <a16:creationId xmlns:a16="http://schemas.microsoft.com/office/drawing/2014/main" id="{A2DC6F56-8614-4019-9B90-55D4BE1B6493}"/>
              </a:ext>
            </a:extLst>
          </p:cNvPr>
          <p:cNvGrpSpPr>
            <a:grpSpLocks noChangeAspect="1"/>
          </p:cNvGrpSpPr>
          <p:nvPr/>
        </p:nvGrpSpPr>
        <p:grpSpPr>
          <a:xfrm>
            <a:off x="7886624" y="675709"/>
            <a:ext cx="3131867" cy="2981377"/>
            <a:chOff x="7127646" y="838631"/>
            <a:chExt cx="3879419" cy="3693007"/>
          </a:xfrm>
        </p:grpSpPr>
        <p:pic>
          <p:nvPicPr>
            <p:cNvPr id="3" name="Picture 2">
              <a:extLst>
                <a:ext uri="{FF2B5EF4-FFF2-40B4-BE49-F238E27FC236}">
                  <a16:creationId xmlns:a16="http://schemas.microsoft.com/office/drawing/2014/main" id="{19845DAC-DC93-408A-BE56-BB16EDD1F42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580" r="59502" b="20072"/>
            <a:stretch/>
          </p:blipFill>
          <p:spPr>
            <a:xfrm>
              <a:off x="7511189" y="838631"/>
              <a:ext cx="3495876" cy="3256736"/>
            </a:xfrm>
            <a:prstGeom prst="rect">
              <a:avLst/>
            </a:prstGeom>
          </p:spPr>
        </p:pic>
        <p:cxnSp>
          <p:nvCxnSpPr>
            <p:cNvPr id="9" name="Straight Connector 8">
              <a:extLst>
                <a:ext uri="{FF2B5EF4-FFF2-40B4-BE49-F238E27FC236}">
                  <a16:creationId xmlns:a16="http://schemas.microsoft.com/office/drawing/2014/main" id="{D1B8374B-CF9D-4B6B-9AD0-6BEF19C7803E}"/>
                </a:ext>
              </a:extLst>
            </p:cNvPr>
            <p:cNvCxnSpPr>
              <a:cxnSpLocks/>
            </p:cNvCxnSpPr>
            <p:nvPr/>
          </p:nvCxnSpPr>
          <p:spPr>
            <a:xfrm flipV="1">
              <a:off x="7688610" y="983678"/>
              <a:ext cx="3002507" cy="296156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5DA1260-C148-40A6-9CEA-EF23300AECAF}"/>
                </a:ext>
              </a:extLst>
            </p:cNvPr>
            <p:cNvSpPr txBox="1"/>
            <p:nvPr/>
          </p:nvSpPr>
          <p:spPr>
            <a:xfrm>
              <a:off x="8494333" y="4150397"/>
              <a:ext cx="1479690" cy="381241"/>
            </a:xfrm>
            <a:prstGeom prst="rect">
              <a:avLst/>
            </a:prstGeom>
            <a:noFill/>
          </p:spPr>
          <p:txBody>
            <a:bodyPr wrap="none" rtlCol="0">
              <a:spAutoFit/>
            </a:bodyPr>
            <a:lstStyle/>
            <a:p>
              <a:r>
                <a:rPr lang="en-US" sz="1400" dirty="0"/>
                <a:t>measured </a:t>
              </a:r>
              <a:r>
                <a:rPr lang="en-US" sz="1400" dirty="0">
                  <a:latin typeface="Symbol" panose="05050102010706020507" pitchFamily="18" charset="2"/>
                </a:rPr>
                <a:t>r</a:t>
              </a:r>
              <a:r>
                <a:rPr lang="en-US" sz="1400" baseline="-25000" dirty="0"/>
                <a:t>a</a:t>
              </a:r>
              <a:endParaRPr lang="en-US" sz="1400" dirty="0"/>
            </a:p>
          </p:txBody>
        </p:sp>
        <p:sp>
          <p:nvSpPr>
            <p:cNvPr id="16" name="TextBox 15">
              <a:extLst>
                <a:ext uri="{FF2B5EF4-FFF2-40B4-BE49-F238E27FC236}">
                  <a16:creationId xmlns:a16="http://schemas.microsoft.com/office/drawing/2014/main" id="{A9B0BE6F-C9D4-451B-A2D9-1C2492A41D56}"/>
                </a:ext>
              </a:extLst>
            </p:cNvPr>
            <p:cNvSpPr txBox="1"/>
            <p:nvPr/>
          </p:nvSpPr>
          <p:spPr>
            <a:xfrm rot="16200000">
              <a:off x="6633027" y="2342415"/>
              <a:ext cx="1370480" cy="381241"/>
            </a:xfrm>
            <a:prstGeom prst="rect">
              <a:avLst/>
            </a:prstGeom>
            <a:noFill/>
          </p:spPr>
          <p:txBody>
            <a:bodyPr wrap="none" rtlCol="0">
              <a:spAutoFit/>
            </a:bodyPr>
            <a:lstStyle/>
            <a:p>
              <a:r>
                <a:rPr lang="en-US" sz="1400" dirty="0"/>
                <a:t>synthetic </a:t>
              </a:r>
              <a:r>
                <a:rPr lang="en-US" sz="1400" dirty="0">
                  <a:latin typeface="Symbol" panose="05050102010706020507" pitchFamily="18" charset="2"/>
                </a:rPr>
                <a:t>r</a:t>
              </a:r>
              <a:r>
                <a:rPr lang="en-US" sz="1400" baseline="-25000" dirty="0"/>
                <a:t>a</a:t>
              </a:r>
              <a:endParaRPr lang="en-US" sz="1400" dirty="0"/>
            </a:p>
          </p:txBody>
        </p:sp>
      </p:grpSp>
      <p:sp>
        <p:nvSpPr>
          <p:cNvPr id="17" name="TextBox 16">
            <a:extLst>
              <a:ext uri="{FF2B5EF4-FFF2-40B4-BE49-F238E27FC236}">
                <a16:creationId xmlns:a16="http://schemas.microsoft.com/office/drawing/2014/main" id="{31BADC03-9489-4B8F-A77A-D85499CEFDD3}"/>
              </a:ext>
            </a:extLst>
          </p:cNvPr>
          <p:cNvSpPr txBox="1"/>
          <p:nvPr/>
        </p:nvSpPr>
        <p:spPr>
          <a:xfrm>
            <a:off x="7562226" y="3641378"/>
            <a:ext cx="3978468" cy="923330"/>
          </a:xfrm>
          <a:prstGeom prst="rect">
            <a:avLst/>
          </a:prstGeom>
          <a:noFill/>
        </p:spPr>
        <p:txBody>
          <a:bodyPr wrap="square" rtlCol="0">
            <a:spAutoFit/>
          </a:bodyPr>
          <a:lstStyle/>
          <a:p>
            <a:pPr algn="ctr"/>
            <a:r>
              <a:rPr lang="en-US" dirty="0"/>
              <a:t>Differences between modeled synthetic </a:t>
            </a:r>
            <a:r>
              <a:rPr lang="en-US" dirty="0">
                <a:latin typeface="Symbol" panose="05050102010706020507" pitchFamily="18" charset="2"/>
              </a:rPr>
              <a:t>r</a:t>
            </a:r>
            <a:r>
              <a:rPr lang="en-US" baseline="-25000" dirty="0"/>
              <a:t>a</a:t>
            </a:r>
            <a:r>
              <a:rPr lang="en-US" dirty="0"/>
              <a:t> and measured </a:t>
            </a:r>
            <a:r>
              <a:rPr lang="en-US" dirty="0">
                <a:latin typeface="Symbol" panose="05050102010706020507" pitchFamily="18" charset="2"/>
              </a:rPr>
              <a:t>r</a:t>
            </a:r>
            <a:r>
              <a:rPr lang="en-US" baseline="-25000" dirty="0"/>
              <a:t>a</a:t>
            </a:r>
            <a:r>
              <a:rPr lang="en-US" dirty="0"/>
              <a:t> should be small (and random)</a:t>
            </a:r>
          </a:p>
        </p:txBody>
      </p:sp>
      <p:pic>
        <p:nvPicPr>
          <p:cNvPr id="20" name="Picture 19">
            <a:extLst>
              <a:ext uri="{FF2B5EF4-FFF2-40B4-BE49-F238E27FC236}">
                <a16:creationId xmlns:a16="http://schemas.microsoft.com/office/drawing/2014/main" id="{133347DC-FE02-450E-AEEC-509CAAA0EA6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6608" r="-2340" b="10733"/>
          <a:stretch/>
        </p:blipFill>
        <p:spPr>
          <a:xfrm>
            <a:off x="7943185" y="4649053"/>
            <a:ext cx="3231322" cy="1925390"/>
          </a:xfrm>
          <a:prstGeom prst="rect">
            <a:avLst/>
          </a:prstGeom>
        </p:spPr>
      </p:pic>
      <p:sp>
        <p:nvSpPr>
          <p:cNvPr id="21" name="TextBox 20">
            <a:extLst>
              <a:ext uri="{FF2B5EF4-FFF2-40B4-BE49-F238E27FC236}">
                <a16:creationId xmlns:a16="http://schemas.microsoft.com/office/drawing/2014/main" id="{521A46B1-FFA9-41A9-A1DE-B054F3D2E52C}"/>
              </a:ext>
            </a:extLst>
          </p:cNvPr>
          <p:cNvSpPr txBox="1"/>
          <p:nvPr/>
        </p:nvSpPr>
        <p:spPr>
          <a:xfrm>
            <a:off x="8843286" y="6565046"/>
            <a:ext cx="1530932" cy="307777"/>
          </a:xfrm>
          <a:prstGeom prst="rect">
            <a:avLst/>
          </a:prstGeom>
          <a:noFill/>
        </p:spPr>
        <p:txBody>
          <a:bodyPr wrap="none" rtlCol="0">
            <a:spAutoFit/>
          </a:bodyPr>
          <a:lstStyle/>
          <a:p>
            <a:r>
              <a:rPr lang="en-US" sz="1400" dirty="0"/>
              <a:t>relative ‘misfit’ (-)</a:t>
            </a:r>
          </a:p>
        </p:txBody>
      </p:sp>
      <p:sp>
        <p:nvSpPr>
          <p:cNvPr id="22" name="TextBox 21">
            <a:extLst>
              <a:ext uri="{FF2B5EF4-FFF2-40B4-BE49-F238E27FC236}">
                <a16:creationId xmlns:a16="http://schemas.microsoft.com/office/drawing/2014/main" id="{6DDCA21F-F875-4003-8EFE-170491BEBC7D}"/>
              </a:ext>
            </a:extLst>
          </p:cNvPr>
          <p:cNvSpPr txBox="1"/>
          <p:nvPr/>
        </p:nvSpPr>
        <p:spPr>
          <a:xfrm>
            <a:off x="8411685" y="875120"/>
            <a:ext cx="1508746" cy="276999"/>
          </a:xfrm>
          <a:prstGeom prst="rect">
            <a:avLst/>
          </a:prstGeom>
          <a:solidFill>
            <a:schemeClr val="bg1"/>
          </a:solidFill>
        </p:spPr>
        <p:txBody>
          <a:bodyPr wrap="none" rtlCol="0">
            <a:spAutoFit/>
          </a:bodyPr>
          <a:lstStyle/>
          <a:p>
            <a:r>
              <a:rPr lang="en-US" sz="1200" dirty="0"/>
              <a:t>1:1 line is perfect fit</a:t>
            </a:r>
          </a:p>
        </p:txBody>
      </p:sp>
      <p:sp>
        <p:nvSpPr>
          <p:cNvPr id="23" name="TextBox 22">
            <a:extLst>
              <a:ext uri="{FF2B5EF4-FFF2-40B4-BE49-F238E27FC236}">
                <a16:creationId xmlns:a16="http://schemas.microsoft.com/office/drawing/2014/main" id="{C805E70C-36B3-4912-98A7-DBCF1AC8FD67}"/>
              </a:ext>
            </a:extLst>
          </p:cNvPr>
          <p:cNvSpPr txBox="1"/>
          <p:nvPr/>
        </p:nvSpPr>
        <p:spPr>
          <a:xfrm rot="16200000">
            <a:off x="6889043" y="5394617"/>
            <a:ext cx="1824538" cy="307777"/>
          </a:xfrm>
          <a:prstGeom prst="rect">
            <a:avLst/>
          </a:prstGeom>
          <a:noFill/>
        </p:spPr>
        <p:txBody>
          <a:bodyPr wrap="none" rtlCol="0">
            <a:spAutoFit/>
          </a:bodyPr>
          <a:lstStyle/>
          <a:p>
            <a:r>
              <a:rPr lang="en-US" sz="1400" dirty="0"/>
              <a:t>relative frequency (-)</a:t>
            </a:r>
          </a:p>
        </p:txBody>
      </p:sp>
      <p:cxnSp>
        <p:nvCxnSpPr>
          <p:cNvPr id="25" name="Connector: Elbow 24">
            <a:extLst>
              <a:ext uri="{FF2B5EF4-FFF2-40B4-BE49-F238E27FC236}">
                <a16:creationId xmlns:a16="http://schemas.microsoft.com/office/drawing/2014/main" id="{0E8F3061-3F0A-42B6-91E8-14ADF87609E3}"/>
              </a:ext>
            </a:extLst>
          </p:cNvPr>
          <p:cNvCxnSpPr>
            <a:stCxn id="5" idx="3"/>
          </p:cNvCxnSpPr>
          <p:nvPr/>
        </p:nvCxnSpPr>
        <p:spPr>
          <a:xfrm flipV="1">
            <a:off x="5928361" y="1988246"/>
            <a:ext cx="1872951" cy="92126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nector: Elbow 26">
            <a:extLst>
              <a:ext uri="{FF2B5EF4-FFF2-40B4-BE49-F238E27FC236}">
                <a16:creationId xmlns:a16="http://schemas.microsoft.com/office/drawing/2014/main" id="{535426B2-0679-413A-B447-5BF9CB989D77}"/>
              </a:ext>
            </a:extLst>
          </p:cNvPr>
          <p:cNvCxnSpPr>
            <a:stCxn id="4" idx="3"/>
          </p:cNvCxnSpPr>
          <p:nvPr/>
        </p:nvCxnSpPr>
        <p:spPr>
          <a:xfrm flipV="1">
            <a:off x="5928361" y="2909512"/>
            <a:ext cx="936475" cy="252888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92EBF55A-1A78-4C3D-AE2F-F0A57D98FFDC}"/>
              </a:ext>
            </a:extLst>
          </p:cNvPr>
          <p:cNvPicPr>
            <a:picLocks noChangeAspect="1"/>
          </p:cNvPicPr>
          <p:nvPr/>
        </p:nvPicPr>
        <p:blipFill>
          <a:blip r:embed="rId7"/>
          <a:stretch>
            <a:fillRect/>
          </a:stretch>
        </p:blipFill>
        <p:spPr>
          <a:xfrm>
            <a:off x="5323562" y="32211"/>
            <a:ext cx="6784931" cy="508869"/>
          </a:xfrm>
          <a:prstGeom prst="rect">
            <a:avLst/>
          </a:prstGeom>
        </p:spPr>
      </p:pic>
      <p:pic>
        <p:nvPicPr>
          <p:cNvPr id="10" name="Audio 9">
            <a:hlinkClick r:id="" action="ppaction://media"/>
            <a:extLst>
              <a:ext uri="{FF2B5EF4-FFF2-40B4-BE49-F238E27FC236}">
                <a16:creationId xmlns:a16="http://schemas.microsoft.com/office/drawing/2014/main" id="{0165BCCD-3AD8-41FE-9B34-E59CAD28E17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42851896"/>
      </p:ext>
    </p:extLst>
  </p:cSld>
  <p:clrMapOvr>
    <a:masterClrMapping/>
  </p:clrMapOvr>
  <mc:AlternateContent xmlns:mc="http://schemas.openxmlformats.org/markup-compatibility/2006" xmlns:p14="http://schemas.microsoft.com/office/powerpoint/2010/main">
    <mc:Choice Requires="p14">
      <p:transition spd="slow" p14:dur="2000" advTm="31796"/>
    </mc:Choice>
    <mc:Fallback xmlns="">
      <p:transition spd="slow" advTm="317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extLst>
    <p:ext uri="{3A86A75C-4F4B-4683-9AE1-C65F6400EC91}">
      <p14:laserTraceLst xmlns:p14="http://schemas.microsoft.com/office/powerpoint/2010/main">
        <p14:tracePtLst>
          <p14:tracePt t="767" x="5908675" y="3286125"/>
          <p14:tracePt t="776" x="5908675" y="3262313"/>
          <p14:tracePt t="792" x="5908675" y="3236913"/>
          <p14:tracePt t="805" x="5908675" y="3205163"/>
          <p14:tracePt t="829" x="5908675" y="3189288"/>
          <p14:tracePt t="839" x="5908675" y="3173413"/>
          <p14:tracePt t="873" x="5908675" y="3165475"/>
          <p14:tracePt t="885" x="5908675" y="3157538"/>
          <p14:tracePt t="5297" x="5900738" y="3117850"/>
          <p14:tracePt t="5308" x="5900738" y="3109913"/>
          <p14:tracePt t="5325" x="5900738" y="3062288"/>
          <p14:tracePt t="5345" x="5900738" y="2901950"/>
          <p14:tracePt t="5362" x="5916613" y="2774950"/>
          <p14:tracePt t="5372" x="5924550" y="2727325"/>
          <p14:tracePt t="5385" x="5940425" y="2608263"/>
          <p14:tracePt t="5407" x="5964238" y="2479675"/>
          <p14:tracePt t="5419" x="5980113" y="2376488"/>
          <p14:tracePt t="5434" x="5995988" y="2297113"/>
          <p14:tracePt t="5457" x="6043613" y="2176463"/>
          <p14:tracePt t="5469" x="6059488" y="2128838"/>
          <p14:tracePt t="5484" x="6124575" y="2065338"/>
          <p14:tracePt t="5494" x="6172200" y="1993900"/>
          <p14:tracePt t="5518" x="6203950" y="1962150"/>
          <p14:tracePt t="5529" x="6251575" y="1930400"/>
          <p14:tracePt t="5543" x="6291263" y="1898650"/>
          <p14:tracePt t="5555" x="6323013" y="1873250"/>
          <p14:tracePt t="5580" x="6402388" y="1809750"/>
          <p14:tracePt t="5590" x="6426200" y="1778000"/>
          <p14:tracePt t="5605" x="6451600" y="1746250"/>
          <p14:tracePt t="5618" x="6459538" y="1738313"/>
          <p14:tracePt t="5640" x="6475413" y="1706563"/>
          <p14:tracePt t="5654" x="6499225" y="1682750"/>
          <p14:tracePt t="5671" x="6523038" y="1635125"/>
          <p14:tracePt t="5682" x="6538913" y="1619250"/>
          <p14:tracePt t="5704" x="6570663" y="1587500"/>
          <p14:tracePt t="5715" x="6578600" y="1571625"/>
          <p14:tracePt t="5737" x="6586538" y="1555750"/>
          <p14:tracePt t="5748" x="6586538" y="1547813"/>
          <p14:tracePt t="5951" x="6594475" y="1547813"/>
          <p14:tracePt t="5979" x="6610350" y="1547813"/>
          <p14:tracePt t="6003" x="6610350" y="1563688"/>
          <p14:tracePt t="6014" x="6610350" y="1571625"/>
          <p14:tracePt t="6026" x="6634163" y="1619250"/>
          <p14:tracePt t="6041" x="6650038" y="1658938"/>
          <p14:tracePt t="6063" x="6681788" y="1706563"/>
          <p14:tracePt t="6076" x="6697663" y="1730375"/>
          <p14:tracePt t="6092" x="6705600" y="1754188"/>
          <p14:tracePt t="6109" x="6721475" y="1793875"/>
          <p14:tracePt t="6128" x="6745288" y="1849438"/>
          <p14:tracePt t="6139" x="6769100" y="1930400"/>
          <p14:tracePt t="6154" x="6802438" y="2041525"/>
          <p14:tracePt t="6165" x="6818313" y="2089150"/>
          <p14:tracePt t="6196" x="6834188" y="2136775"/>
          <p14:tracePt t="6275" x="6834188" y="2144713"/>
          <p14:tracePt t="6300" x="6842125" y="2176463"/>
          <p14:tracePt t="6309" x="6858000" y="2208213"/>
          <p14:tracePt t="6323" x="6858000" y="2233613"/>
          <p14:tracePt t="6345" x="6858000" y="2241550"/>
          <p14:tracePt t="6980" x="6850063" y="2249488"/>
          <p14:tracePt t="7004" x="6818313" y="2273300"/>
          <p14:tracePt t="7019" x="6769100" y="2289175"/>
          <p14:tracePt t="7034" x="6705600" y="2312988"/>
          <p14:tracePt t="7044" x="6673850" y="2320925"/>
          <p14:tracePt t="7059" x="6618288" y="2320925"/>
          <p14:tracePt t="7072" x="6594475" y="2328863"/>
          <p14:tracePt t="7098" x="6442075" y="2392363"/>
          <p14:tracePt t="7108" x="6386513" y="2424113"/>
          <p14:tracePt t="7122" x="6211888" y="2479675"/>
          <p14:tracePt t="7138" x="6043613" y="2535238"/>
          <p14:tracePt t="7158" x="5797550" y="2608263"/>
          <p14:tracePt t="7171" x="5716588" y="2624138"/>
          <p14:tracePt t="7185" x="5645150" y="2632075"/>
          <p14:tracePt t="7196" x="5502275" y="2655888"/>
          <p14:tracePt t="7219" x="5349875" y="2679700"/>
          <p14:tracePt t="7231" x="5326063" y="2687638"/>
          <p14:tracePt t="7243" x="5270500" y="2695575"/>
          <p14:tracePt t="7274" x="5056188" y="2719388"/>
          <p14:tracePt t="7291" x="4872038" y="2719388"/>
          <p14:tracePt t="7305" x="4713288" y="2719388"/>
          <p14:tracePt t="7322" x="4608513" y="2719388"/>
          <p14:tracePt t="7347" x="4600575" y="2719388"/>
          <p14:tracePt t="8402" x="4600575" y="2759075"/>
          <p14:tracePt t="8423" x="4592638" y="3062288"/>
          <p14:tracePt t="8435" x="4584700" y="3149600"/>
          <p14:tracePt t="8448" x="4552950" y="3317875"/>
          <p14:tracePt t="8472" x="4505325" y="3540125"/>
          <p14:tracePt t="8484" x="4473575" y="3613150"/>
          <p14:tracePt t="8496" x="4425950" y="3756025"/>
          <p14:tracePt t="8520" x="4344988" y="3979863"/>
          <p14:tracePt t="8531" x="4321175" y="4035425"/>
          <p14:tracePt t="8544" x="4289425" y="4138613"/>
          <p14:tracePt t="8555" x="4265613" y="4210050"/>
          <p14:tracePt t="8578" x="4249738" y="4257675"/>
          <p14:tracePt t="8588" x="4241800" y="4291013"/>
          <p14:tracePt t="8604" x="4233863" y="4306888"/>
          <p14:tracePt t="8625" x="4225925" y="4330700"/>
          <p14:tracePt t="8638" x="4210050" y="4370388"/>
          <p14:tracePt t="8652" x="4202113" y="4418013"/>
          <p14:tracePt t="8665" x="4186238" y="4449763"/>
          <p14:tracePt t="8687" x="4138613" y="4600575"/>
          <p14:tracePt t="8698" x="4130675" y="4641850"/>
          <p14:tracePt t="8698" x="4114800" y="4681538"/>
          <p14:tracePt t="8722" x="4114800" y="4705350"/>
          <p14:tracePt t="8734" x="4114800" y="4721225"/>
          <p14:tracePt t="8746" x="4114800" y="4729163"/>
          <p14:tracePt t="8769" x="4114800" y="4768850"/>
          <p14:tracePt t="8779" x="4114800" y="4792663"/>
          <p14:tracePt t="8791" x="4114800" y="4808538"/>
          <p14:tracePt t="8816" x="4114800" y="4824413"/>
          <p14:tracePt t="10547" x="4114800" y="4832350"/>
          <p14:tracePt t="10557" x="4378325" y="4816475"/>
          <p14:tracePt t="10580" x="5318125" y="4608513"/>
          <p14:tracePt t="10590" x="5821363" y="4521200"/>
          <p14:tracePt t="10605" x="6027738" y="4481513"/>
          <p14:tracePt t="10618" x="6196013" y="4449763"/>
          <p14:tracePt t="10619" x="6307138" y="4418013"/>
          <p14:tracePt t="10642" x="6523038" y="4314825"/>
          <p14:tracePt t="10654" x="6602413" y="4257675"/>
          <p14:tracePt t="10669" x="6769100" y="4106863"/>
          <p14:tracePt t="10690" x="7056438" y="3883025"/>
          <p14:tracePt t="10702" x="7327900" y="3716338"/>
          <p14:tracePt t="10717" x="7478713" y="3629025"/>
          <p14:tracePt t="10728" x="7607300" y="3548063"/>
          <p14:tracePt t="10751" x="8013700" y="3286125"/>
          <p14:tracePt t="10764" x="8085138" y="3221038"/>
          <p14:tracePt t="10776" x="8132763" y="3173413"/>
          <p14:tracePt t="10800" x="8237538" y="3038475"/>
          <p14:tracePt t="10823" x="8277225" y="2967038"/>
          <p14:tracePt t="10836" x="8332788" y="2894013"/>
          <p14:tracePt t="10857" x="8388350" y="2822575"/>
          <p14:tracePt t="10871" x="8475663" y="2774950"/>
          <p14:tracePt t="10885" x="8588375" y="2743200"/>
          <p14:tracePt t="10907" x="8842375" y="2719388"/>
          <p14:tracePt t="10918" x="8923338" y="2711450"/>
          <p14:tracePt t="10931" x="9058275" y="2695575"/>
          <p14:tracePt t="10956" x="9161463" y="2679700"/>
          <p14:tracePt t="10968" x="9193213" y="2679700"/>
          <p14:tracePt t="10982" x="9274175" y="2663825"/>
          <p14:tracePt t="10993" x="9417050" y="2647950"/>
          <p14:tracePt t="11018" x="9512300" y="2632075"/>
          <p14:tracePt t="11041" x="9551988" y="2624138"/>
          <p14:tracePt t="12577" x="9456738" y="2592388"/>
          <p14:tracePt t="12588" x="9432925" y="2584450"/>
          <p14:tracePt t="12602" x="9393238" y="2584450"/>
          <p14:tracePt t="13732" x="9385300" y="2584450"/>
          <p14:tracePt t="13743" x="9385300" y="2624138"/>
          <p14:tracePt t="13771" x="9393238" y="2663825"/>
          <p14:tracePt t="13784" x="9393238" y="2687638"/>
          <p14:tracePt t="13784" x="9393238" y="2711450"/>
          <p14:tracePt t="13801" x="9393238" y="2759075"/>
          <p14:tracePt t="13812" x="9393238" y="2774950"/>
          <p14:tracePt t="13826" x="9393238" y="2806700"/>
          <p14:tracePt t="13839" x="9393238" y="2862263"/>
          <p14:tracePt t="13854" x="9393238" y="2919413"/>
          <p14:tracePt t="13867" x="9393238" y="2935288"/>
          <p14:tracePt t="13895" x="9393238" y="2998788"/>
          <p14:tracePt t="13908" x="9393238" y="3022600"/>
          <p14:tracePt t="13923" x="9393238" y="3046413"/>
          <p14:tracePt t="13948" x="9393238" y="3070225"/>
          <p14:tracePt t="13963" x="9393238" y="3078163"/>
          <p14:tracePt t="13990" x="9393238" y="3094038"/>
          <p14:tracePt t="14330" x="9393238" y="3101975"/>
          <p14:tracePt t="14548" x="9353550" y="3101975"/>
          <p14:tracePt t="14548" x="9329738" y="3078163"/>
          <p14:tracePt t="14572" x="9282113" y="3022600"/>
          <p14:tracePt t="14596" x="9161463" y="2901950"/>
          <p14:tracePt t="14606" x="9137650" y="2878138"/>
          <p14:tracePt t="14620" x="9090025" y="2830513"/>
          <p14:tracePt t="14641" x="8986838" y="2711450"/>
          <p14:tracePt t="14654" x="8947150" y="2671763"/>
          <p14:tracePt t="14669" x="8858250" y="2576513"/>
          <p14:tracePt t="14696" x="8636000" y="2400300"/>
          <p14:tracePt t="14719" x="8515350" y="2328863"/>
          <p14:tracePt t="14731" x="8467725" y="2289175"/>
          <p14:tracePt t="14743" x="8435975" y="2265363"/>
          <p14:tracePt t="14768" x="8396288" y="2200275"/>
          <p14:tracePt t="14779" x="8372475" y="2184400"/>
          <p14:tracePt t="14792" x="8348663" y="2160588"/>
          <p14:tracePt t="14817" x="8308975" y="2128838"/>
          <p14:tracePt t="14826" x="8301038" y="2128838"/>
          <p14:tracePt t="14840" x="8293100" y="2120900"/>
          <p14:tracePt t="18057" x="8293100" y="2128838"/>
          <p14:tracePt t="18081" x="8324850" y="2160588"/>
          <p14:tracePt t="18091" x="8332788" y="2176463"/>
          <p14:tracePt t="18106" x="8332788" y="2208213"/>
          <p14:tracePt t="18119" x="8332788" y="2257425"/>
          <p14:tracePt t="18138" x="8332788" y="2297113"/>
          <p14:tracePt t="18154" x="8316913" y="2360613"/>
          <p14:tracePt t="18169" x="8301038" y="2439988"/>
          <p14:tracePt t="18180" x="8293100" y="2487613"/>
          <p14:tracePt t="18205" x="8277225" y="2600325"/>
          <p14:tracePt t="18217" x="8277225" y="2663825"/>
          <p14:tracePt t="18231" x="8277225" y="2727325"/>
          <p14:tracePt t="18254" x="8308975" y="2790825"/>
          <p14:tracePt t="18265" x="8380413" y="2854325"/>
          <p14:tracePt t="18277" x="8475663" y="2935288"/>
          <p14:tracePt t="18302" x="8580438" y="3022600"/>
          <p14:tracePt t="18314" x="8707438" y="3094038"/>
          <p14:tracePt t="18325" x="8786813" y="3125788"/>
          <p14:tracePt t="18337" x="8818563" y="3141663"/>
          <p14:tracePt t="18352" x="8850313" y="3141663"/>
          <p14:tracePt t="18374" x="9034463" y="3189288"/>
          <p14:tracePt t="18386" x="9082088" y="3205163"/>
          <p14:tracePt t="18400" x="9209088" y="3228975"/>
          <p14:tracePt t="18423" x="9401175" y="3244850"/>
          <p14:tracePt t="18436" x="9464675" y="3244850"/>
          <p14:tracePt t="18448" x="9609138" y="3244850"/>
          <p14:tracePt t="18472" x="9775825" y="3244850"/>
          <p14:tracePt t="18484" x="9815513" y="3228975"/>
          <p14:tracePt t="18496" x="9847263" y="3221038"/>
          <p14:tracePt t="18497" x="9879013" y="3205163"/>
          <p14:tracePt t="18508" x="9910763" y="3181350"/>
          <p14:tracePt t="18532" x="9967913" y="3141663"/>
          <p14:tracePt t="18543" x="10031413" y="3062288"/>
          <p14:tracePt t="18557" x="10079038" y="2982913"/>
          <p14:tracePt t="18581" x="10118725" y="2759075"/>
          <p14:tracePt t="18605" x="10118725" y="2632075"/>
          <p14:tracePt t="18618" x="10110788" y="2503488"/>
          <p14:tracePt t="18640" x="10055225" y="2384425"/>
          <p14:tracePt t="18652" x="9991725" y="2273300"/>
          <p14:tracePt t="18665" x="9918700" y="2176463"/>
          <p14:tracePt t="18689" x="9823450" y="2049463"/>
          <p14:tracePt t="18700" x="9799638" y="2009775"/>
          <p14:tracePt t="18714" x="9744075" y="1946275"/>
          <p14:tracePt t="18737" x="9656763" y="1873250"/>
          <p14:tracePt t="18751" x="9632950" y="1857375"/>
          <p14:tracePt t="18764" x="9575800" y="1817688"/>
          <p14:tracePt t="18774" x="9504363" y="1801813"/>
          <p14:tracePt t="18801" x="9369425" y="1793875"/>
          <p14:tracePt t="18812" x="9313863" y="1793875"/>
          <p14:tracePt t="18824" x="9224963" y="1793875"/>
          <p14:tracePt t="18837" x="9137650" y="1793875"/>
          <p14:tracePt t="18858" x="9058275" y="1793875"/>
          <p14:tracePt t="18871" x="9010650" y="1817688"/>
          <p14:tracePt t="18885" x="8970963" y="1841500"/>
          <p14:tracePt t="18907" x="8858250" y="1930400"/>
          <p14:tracePt t="18921" x="8794750" y="2001838"/>
          <p14:tracePt t="18934" x="8778875" y="2033588"/>
          <p14:tracePt t="18946" x="8770938" y="2057400"/>
          <p14:tracePt t="18970" x="8731250" y="2200275"/>
          <p14:tracePt t="18982" x="8731250" y="2241550"/>
          <p14:tracePt t="18983" x="8731250" y="2305050"/>
          <p14:tracePt t="18997" x="8747125" y="2376488"/>
          <p14:tracePt t="19008" x="8763000" y="2432050"/>
          <p14:tracePt t="19034" x="8826500" y="2584450"/>
          <p14:tracePt t="19044" x="8834438" y="2600325"/>
          <p14:tracePt t="19057" x="8834438" y="2608263"/>
          <p14:tracePt t="19081" x="8850313" y="2640013"/>
          <p14:tracePt t="23323" x="8866188" y="2663825"/>
          <p14:tracePt t="23358" x="8883650" y="2703513"/>
          <p14:tracePt t="23373" x="8883650" y="2719388"/>
          <p14:tracePt t="23387" x="8883650" y="2727325"/>
          <p14:tracePt t="23399" x="8883650" y="2735263"/>
          <p14:tracePt t="23423" x="8883650" y="2751138"/>
          <p14:tracePt t="23435" x="8874125" y="2782888"/>
          <p14:tracePt t="23449" x="8850313" y="2790825"/>
          <p14:tracePt t="23472" x="8826500" y="2806700"/>
          <p14:tracePt t="23484" x="8810625" y="2814638"/>
          <p14:tracePt t="23518" x="8802688" y="2814638"/>
          <p14:tracePt t="23528" x="8802688" y="2822575"/>
          <p14:tracePt t="23605" x="8794750" y="2830513"/>
          <p14:tracePt t="23621" x="8770938" y="2846388"/>
          <p14:tracePt t="23638" x="8763000" y="2854325"/>
          <p14:tracePt t="24716" x="8763000" y="2846388"/>
          <p14:tracePt t="24727" x="8763000" y="2822575"/>
          <p14:tracePt t="24751" x="8778875" y="2798763"/>
          <p14:tracePt t="24762" x="8794750" y="2790825"/>
          <p14:tracePt t="24774" x="8794750" y="2774950"/>
          <p14:tracePt t="24791" x="8810625" y="2759075"/>
          <p14:tracePt t="24807" x="8826500" y="2751138"/>
          <p14:tracePt t="24827" x="8826500" y="2743200"/>
          <p14:tracePt t="24855" x="8834438" y="2743200"/>
          <p14:tracePt t="24868" x="8834438" y="2735263"/>
          <p14:tracePt t="24890" x="8850313" y="2719388"/>
          <p14:tracePt t="24902" x="8866188" y="2703513"/>
          <p14:tracePt t="24917" x="8891588" y="2679700"/>
          <p14:tracePt t="24939" x="8907463" y="2671763"/>
          <p14:tracePt t="24950" x="8931275" y="2655888"/>
          <p14:tracePt t="24964" x="8939213" y="2655888"/>
          <p14:tracePt t="24988" x="8947150" y="2647950"/>
          <p14:tracePt t="25000" x="8963025" y="2640013"/>
          <p14:tracePt t="25014" x="8970963" y="2624138"/>
          <p14:tracePt t="25024" x="8986838" y="2616200"/>
          <p14:tracePt t="25049" x="8994775" y="2592388"/>
          <p14:tracePt t="25059" x="9010650" y="2576513"/>
          <p14:tracePt t="25073" x="9018588" y="2566988"/>
          <p14:tracePt t="25098" x="9026525" y="2551113"/>
          <p14:tracePt t="25108" x="9050338" y="2543175"/>
          <p14:tracePt t="25123" x="9050338" y="2535238"/>
          <p14:tracePt t="25136" x="9066213" y="2527300"/>
          <p14:tracePt t="25171" x="9097963" y="2479675"/>
          <p14:tracePt t="25187" x="9113838" y="2463800"/>
          <p14:tracePt t="25206" x="9129713" y="2447925"/>
          <p14:tracePt t="25217" x="9137650" y="2439988"/>
          <p14:tracePt t="25231" x="9153525" y="2416175"/>
          <p14:tracePt t="25255" x="9185275" y="2400300"/>
          <p14:tracePt t="25267" x="9193213" y="2400300"/>
          <p14:tracePt t="25282" x="9209088" y="2384425"/>
          <p14:tracePt t="25315" x="9258300" y="2336800"/>
          <p14:tracePt t="25339" x="9266238" y="2336800"/>
          <p14:tracePt t="25352" x="9282113" y="2320925"/>
          <p14:tracePt t="25375" x="9297988" y="2305050"/>
          <p14:tracePt t="25387" x="9305925" y="2297113"/>
          <p14:tracePt t="25403" x="9313863" y="2297113"/>
          <p14:tracePt t="25424" x="9321800" y="2289175"/>
          <p14:tracePt t="25437" x="9329738" y="2281238"/>
          <p14:tracePt t="25457" x="9353550" y="2265363"/>
          <p14:tracePt t="25473" x="9377363" y="2249488"/>
          <p14:tracePt t="25488" x="9385300" y="2241550"/>
          <p14:tracePt t="25500" x="9393238" y="2233613"/>
          <p14:tracePt t="25517" x="9409113" y="2233613"/>
          <p14:tracePt t="25527" x="9409113" y="2224088"/>
          <p14:tracePt t="25541" x="9417050" y="2224088"/>
          <p14:tracePt t="25567" x="9424988" y="2208213"/>
          <p14:tracePt t="25577" x="9432925" y="2208213"/>
          <p14:tracePt t="25591" x="9448800" y="2192338"/>
          <p14:tracePt t="25603" x="9464675" y="2176463"/>
          <p14:tracePt t="25626" x="9480550" y="2160588"/>
          <p14:tracePt t="25637" x="9488488" y="2144713"/>
          <p14:tracePt t="25653" x="9512300" y="2128838"/>
          <p14:tracePt t="25665" x="9528175" y="2128838"/>
          <p14:tracePt t="25689" x="9551988" y="2097088"/>
          <p14:tracePt t="25701" x="9567863" y="2089150"/>
          <p14:tracePt t="25715" x="9593263" y="2073275"/>
          <p14:tracePt t="25739" x="9617075" y="2057400"/>
          <p14:tracePt t="25751" x="9632950" y="2041525"/>
          <p14:tracePt t="25765" x="9664700" y="2017713"/>
          <p14:tracePt t="25775" x="9672638" y="2017713"/>
          <p14:tracePt t="25789" x="9672638" y="2009775"/>
          <p14:tracePt t="25815" x="9688513" y="1978025"/>
          <p14:tracePt t="25839" x="9696450" y="1970088"/>
          <p14:tracePt t="25863" x="9728200" y="1922463"/>
          <p14:tracePt t="25873" x="9736138" y="1914525"/>
          <p14:tracePt t="25887" x="9744075" y="1906588"/>
          <p14:tracePt t="25899" x="9744075" y="1890713"/>
          <p14:tracePt t="25922" x="9752013" y="1881188"/>
          <p14:tracePt t="25942" x="9767888" y="1865313"/>
          <p14:tracePt t="25961" x="9783763" y="1841500"/>
          <p14:tracePt t="25985" x="9815513" y="1809750"/>
          <p14:tracePt t="25996" x="9815513" y="1801813"/>
          <p14:tracePt t="26009" x="9823450" y="1778000"/>
          <p14:tracePt t="26034" x="9847263" y="1762125"/>
          <p14:tracePt t="26044" x="9847263" y="1754188"/>
          <p14:tracePt t="26059" x="9863138" y="1746250"/>
          <p14:tracePt t="26072" x="9886950" y="1722438"/>
          <p14:tracePt t="26097" x="9926638" y="1690688"/>
          <p14:tracePt t="26108" x="9936163" y="1690688"/>
          <p14:tracePt t="26122" x="9967913" y="1674813"/>
          <p14:tracePt t="26134" x="9983788" y="1658938"/>
          <p14:tracePt t="26158" x="9999663" y="1643063"/>
          <p14:tracePt t="26178" x="10007600" y="1635125"/>
          <p14:tracePt t="26205" x="10023475" y="1619250"/>
          <p14:tracePt t="26219" x="10039350" y="1603375"/>
          <p14:tracePt t="26233" x="10055225" y="1595438"/>
          <p14:tracePt t="26244" x="10071100" y="1587500"/>
          <p14:tracePt t="26274" x="10110788" y="1563688"/>
          <p14:tracePt t="26290" x="10134600" y="1547813"/>
          <p14:tracePt t="26316" x="10166350" y="1530350"/>
          <p14:tracePt t="26327" x="10190163" y="1514475"/>
          <p14:tracePt t="26342" x="10206038" y="1498600"/>
          <p14:tracePt t="26355" x="10213975" y="1498600"/>
          <p14:tracePt t="26369" x="10221913" y="1498600"/>
          <p14:tracePt t="26392" x="10261600" y="1482725"/>
          <p14:tracePt t="26405" x="10279063" y="1466850"/>
          <p14:tracePt t="26419" x="10287000" y="1466850"/>
          <p14:tracePt t="26432" x="10302875" y="1466850"/>
          <p14:tracePt t="26456" x="10334625" y="1435100"/>
          <p14:tracePt t="26469" x="10374313" y="1411288"/>
          <p14:tracePt t="26485" x="10398125" y="1395413"/>
          <p14:tracePt t="26508" x="10421938" y="1387475"/>
          <p14:tracePt t="26535" x="10469563" y="1363663"/>
          <p14:tracePt t="26546" x="10477500" y="1355725"/>
          <p14:tracePt t="26560" x="10485438" y="1347788"/>
          <p14:tracePt t="26561" x="10493375" y="1347788"/>
          <p14:tracePt t="26573" x="10501313" y="1331913"/>
          <p14:tracePt t="26587" x="10517188" y="1316038"/>
          <p14:tracePt t="26614" x="10548938" y="1300163"/>
          <p14:tracePt t="26639" x="10556875" y="1292225"/>
          <p14:tracePt t="26651" x="10572750" y="1276350"/>
          <p14:tracePt t="26687" x="10588625" y="1260475"/>
          <p14:tracePt t="26699" x="10596563" y="1252538"/>
          <p14:tracePt t="26713" x="10604500" y="1236663"/>
          <p14:tracePt t="26745" x="10612438" y="1236663"/>
          <p14:tracePt t="27393" x="10620375" y="1228725"/>
          <p14:tracePt t="27406" x="10620375" y="1268413"/>
          <p14:tracePt t="27420" x="10629900" y="1363663"/>
          <p14:tracePt t="27433" x="10661650" y="1443038"/>
          <p14:tracePt t="27455" x="10669588" y="1450975"/>
          <p14:tracePt t="27468" x="10669588" y="1466850"/>
          <p14:tracePt t="27482" x="10669588" y="1474788"/>
          <p14:tracePt t="27493" x="10669588" y="1482725"/>
          <p14:tracePt t="27519" x="10669588" y="1490663"/>
          <p14:tracePt t="27655" x="10669588" y="1506538"/>
          <p14:tracePt t="27702" x="10669588" y="1522413"/>
          <p14:tracePt t="27737" x="10669588" y="1538288"/>
          <p14:tracePt t="27749" x="10669588" y="1547813"/>
          <p14:tracePt t="27784" x="10637838" y="1555750"/>
          <p14:tracePt t="27796" x="10620375" y="1555750"/>
          <p14:tracePt t="27809" x="10604500" y="1555750"/>
          <p14:tracePt t="27844" x="10596563" y="1563688"/>
          <p14:tracePt t="27869" x="10572750" y="1563688"/>
          <p14:tracePt t="27893" x="10517188" y="1587500"/>
          <p14:tracePt t="27906" x="10485438" y="1611313"/>
          <p14:tracePt t="27920" x="10414000" y="1643063"/>
          <p14:tracePt t="27932" x="10374313" y="1658938"/>
          <p14:tracePt t="27946" x="10334625" y="1674813"/>
          <p14:tracePt t="27973" x="10294938" y="1706563"/>
          <p14:tracePt t="28001" x="10279063" y="1722438"/>
          <p14:tracePt t="28012" x="10253663" y="1730375"/>
          <p14:tracePt t="28025" x="10206038" y="1762125"/>
          <p14:tracePt t="28052" x="10110788" y="1801813"/>
          <p14:tracePt t="28063" x="10086975" y="1809750"/>
          <p14:tracePt t="28076" x="10015538" y="1833563"/>
          <p14:tracePt t="28089" x="9952038" y="1857375"/>
          <p14:tracePt t="28104" x="9936163" y="1873250"/>
          <p14:tracePt t="28118" x="9918700" y="1890713"/>
          <p14:tracePt t="28140" x="9910763" y="1898650"/>
          <p14:tracePt t="28153" x="9894888" y="1914525"/>
          <p14:tracePt t="28188" x="9894888" y="1922463"/>
          <p14:tracePt t="28201" x="9894888" y="1938338"/>
          <p14:tracePt t="28215" x="9879013" y="1946275"/>
          <p14:tracePt t="28887" x="9855200" y="1946275"/>
          <p14:tracePt t="28922" x="9593263" y="1890713"/>
          <p14:tracePt t="28934" x="9520238" y="1865313"/>
          <p14:tracePt t="28949" x="9448800" y="1825625"/>
          <p14:tracePt t="28974" x="9432925" y="1817688"/>
          <p14:tracePt t="28986" x="9424988" y="1793875"/>
          <p14:tracePt t="29007" x="9409113" y="1770063"/>
          <p14:tracePt t="29035" x="9401175" y="1770063"/>
          <p14:tracePt t="29112" x="9385300" y="1778000"/>
          <p14:tracePt t="29123" x="9385300" y="1793875"/>
          <p14:tracePt t="29137" x="9385300" y="1833563"/>
          <p14:tracePt t="29149" x="9385300" y="1890713"/>
          <p14:tracePt t="29173" x="9385300" y="1993900"/>
          <p14:tracePt t="29184" x="9385300" y="2009775"/>
          <p14:tracePt t="29198" x="9385300" y="2065338"/>
          <p14:tracePt t="29222" x="9393238" y="2144713"/>
          <p14:tracePt t="29236" x="9393238" y="2168525"/>
          <p14:tracePt t="29236" x="9393238" y="2192338"/>
          <p14:tracePt t="29251" x="9393238" y="2224088"/>
          <p14:tracePt t="29262" x="9440863" y="2297113"/>
          <p14:tracePt t="29275" x="9456738" y="2328863"/>
          <p14:tracePt t="29302" x="9472613" y="2336800"/>
          <p14:tracePt t="29356" x="9472613" y="2312988"/>
          <p14:tracePt t="29369" x="9448800" y="2257425"/>
          <p14:tracePt t="29392" x="9401175" y="2176463"/>
          <p14:tracePt t="29406" x="9329738" y="2065338"/>
          <p14:tracePt t="29423" x="9242425" y="1962150"/>
          <p14:tracePt t="29434" x="9177338" y="1890713"/>
          <p14:tracePt t="29448" x="9161463" y="1881188"/>
          <p14:tracePt t="29448" x="9153525" y="1865313"/>
          <p14:tracePt t="29473" x="9145588" y="1857375"/>
          <p14:tracePt t="29486" x="9129713" y="1841500"/>
          <p14:tracePt t="29501" x="9097963" y="1785938"/>
          <p14:tracePt t="29511" x="9074150" y="1762125"/>
          <p14:tracePt t="29525" x="9034463" y="1706563"/>
          <p14:tracePt t="29550" x="9018588" y="1698625"/>
          <p14:tracePt t="29597" x="9018588" y="1722438"/>
          <p14:tracePt t="29606" x="9018588" y="1738313"/>
          <p14:tracePt t="29621" x="9018588" y="1762125"/>
          <p14:tracePt t="29633" x="9018588" y="1778000"/>
          <p14:tracePt t="29656" x="9018588" y="1849438"/>
          <p14:tracePt t="29657" x="9018588" y="1873250"/>
          <p14:tracePt t="29669" x="9018588" y="1906588"/>
          <p14:tracePt t="29683" x="9018588" y="1946275"/>
          <p14:tracePt t="29707" x="9050338" y="2200275"/>
          <p14:tracePt t="29721" x="9050338" y="2320925"/>
          <p14:tracePt t="29736" x="9050338" y="2360613"/>
          <p14:tracePt t="29748" x="9050338" y="2400300"/>
          <p14:tracePt t="29760" x="9050338" y="2447925"/>
          <p14:tracePt t="29786" x="9050338" y="2551113"/>
          <p14:tracePt t="29798" x="9050338" y="2559050"/>
          <p14:tracePt t="29810" x="9050338" y="2576513"/>
          <p14:tracePt t="29937" x="9074150" y="2559050"/>
          <p14:tracePt t="29949" x="9105900" y="2503488"/>
          <p14:tracePt t="29963" x="9177338" y="2432050"/>
          <p14:tracePt t="29987" x="9250363" y="2336800"/>
          <p14:tracePt t="30001" x="9337675" y="2216150"/>
          <p14:tracePt t="30015" x="9424988" y="2089150"/>
          <p14:tracePt t="30026" x="9480550" y="2009775"/>
          <p14:tracePt t="30040" x="9536113" y="1922463"/>
          <p14:tracePt t="30066" x="9585325" y="1833563"/>
          <p14:tracePt t="30077" x="9640888" y="1762125"/>
          <p14:tracePt t="30090" x="9696450" y="1706563"/>
          <p14:tracePt t="30103" x="9728200" y="1690688"/>
          <p14:tracePt t="30126" x="9831388" y="1643063"/>
          <p14:tracePt t="30137" x="9863138" y="1635125"/>
          <p14:tracePt t="30239" x="9886950" y="1698625"/>
          <p14:tracePt t="30251" x="9926638" y="1785938"/>
          <p14:tracePt t="30266" x="9944100" y="1833563"/>
          <p14:tracePt t="30275" x="9967913" y="1890713"/>
          <p14:tracePt t="30290" x="9999663" y="2001838"/>
          <p14:tracePt t="30317" x="10007600" y="2120900"/>
          <p14:tracePt t="30328" x="10007600" y="2136775"/>
          <p14:tracePt t="30341" x="10007600" y="2144713"/>
          <p14:tracePt t="30353" x="10007600" y="2152650"/>
          <p14:tracePt t="30482" x="10007600" y="2128838"/>
          <p14:tracePt t="30506" x="9952038" y="2065338"/>
          <p14:tracePt t="30506" x="9926638" y="2041525"/>
          <p14:tracePt t="30521" x="9879013" y="2025650"/>
          <p14:tracePt t="30536" x="9775825" y="1985963"/>
          <p14:tracePt t="30548" x="9680575" y="1954213"/>
          <p14:tracePt t="30561" x="9544050" y="1938338"/>
          <p14:tracePt t="30573" x="9472613" y="1930400"/>
          <p14:tracePt t="30588" x="9401175" y="1930400"/>
          <p14:tracePt t="30603" x="9313863" y="1914525"/>
          <p14:tracePt t="30625" x="9185275" y="1914525"/>
          <p14:tracePt t="30639" x="9018588" y="1898650"/>
          <p14:tracePt t="30654" x="8794750" y="1873250"/>
          <p14:tracePt t="30666" x="8659813" y="1849438"/>
          <p14:tracePt t="30689" x="8189913" y="1785938"/>
          <p14:tracePt t="30701" x="7894638" y="1722438"/>
          <p14:tracePt t="30716" x="7591425" y="1651000"/>
          <p14:tracePt t="30739" x="7304088" y="1563688"/>
          <p14:tracePt t="30751" x="7048500" y="1498600"/>
          <p14:tracePt t="30765" x="6761163" y="1411288"/>
          <p14:tracePt t="30775" x="6610350" y="1371600"/>
          <p14:tracePt t="30791" x="6323013" y="1284288"/>
          <p14:tracePt t="30817" x="5837238" y="1139825"/>
          <p14:tracePt t="30827" x="5518150" y="996950"/>
          <p14:tracePt t="30841" x="5334000" y="925513"/>
          <p14:tracePt t="30854" x="5175250" y="862013"/>
          <p14:tracePt t="30869" x="4903788" y="749300"/>
          <p14:tracePt t="30893" x="4497388" y="606425"/>
          <p14:tracePt t="30905" x="4402138" y="574675"/>
          <p14:tracePt t="30921" x="4194175" y="501650"/>
          <p14:tracePt t="30932" x="4106863" y="469900"/>
          <p14:tracePt t="30947" x="3875088" y="406400"/>
          <p14:tracePt t="30971" x="3460750" y="287338"/>
          <p14:tracePt t="30983" x="3349625" y="255588"/>
          <p14:tracePt t="30997" x="3260725" y="223838"/>
          <p14:tracePt t="31021" x="2925763" y="134938"/>
          <p14:tracePt t="31033" x="2846388" y="103188"/>
          <p14:tracePt t="31048" x="2703513" y="55563"/>
          <p14:tracePt t="31058" x="2616200" y="31750"/>
        </p14:tracePtLst>
      </p14:laserTrace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social media post&#10;&#10;Description automatically generated">
            <a:extLst>
              <a:ext uri="{FF2B5EF4-FFF2-40B4-BE49-F238E27FC236}">
                <a16:creationId xmlns:a16="http://schemas.microsoft.com/office/drawing/2014/main" id="{1ECAFA88-5906-45CC-AE87-3328A22A7ED1}"/>
              </a:ext>
            </a:extLst>
          </p:cNvPr>
          <p:cNvPicPr>
            <a:picLocks noChangeAspect="1"/>
          </p:cNvPicPr>
          <p:nvPr/>
        </p:nvPicPr>
        <p:blipFill rotWithShape="1">
          <a:blip r:embed="rId6">
            <a:extLst>
              <a:ext uri="{28A0092B-C50C-407E-A947-70E740481C1C}">
                <a14:useLocalDpi xmlns:a14="http://schemas.microsoft.com/office/drawing/2010/main" val="0"/>
              </a:ext>
            </a:extLst>
          </a:blip>
          <a:srcRect l="8732" t="42087" r="15548" b="37980"/>
          <a:stretch/>
        </p:blipFill>
        <p:spPr>
          <a:xfrm>
            <a:off x="255415" y="5034691"/>
            <a:ext cx="11681170" cy="1307592"/>
          </a:xfrm>
          <a:prstGeom prst="rect">
            <a:avLst/>
          </a:prstGeom>
          <a:ln>
            <a:noFill/>
          </a:ln>
        </p:spPr>
      </p:pic>
      <p:sp>
        <p:nvSpPr>
          <p:cNvPr id="31" name="Rectangle 30">
            <a:extLst>
              <a:ext uri="{FF2B5EF4-FFF2-40B4-BE49-F238E27FC236}">
                <a16:creationId xmlns:a16="http://schemas.microsoft.com/office/drawing/2014/main" id="{C760C702-1BD4-4DCE-9ED8-6051999AAFBC}"/>
              </a:ext>
            </a:extLst>
          </p:cNvPr>
          <p:cNvSpPr/>
          <p:nvPr/>
        </p:nvSpPr>
        <p:spPr>
          <a:xfrm>
            <a:off x="837573" y="5401550"/>
            <a:ext cx="10970881" cy="3714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2E6BEA9E-1948-4BA9-8F0E-6CE637C61B28}"/>
              </a:ext>
            </a:extLst>
          </p:cNvPr>
          <p:cNvSpPr>
            <a:spLocks noGrp="1"/>
          </p:cNvSpPr>
          <p:nvPr>
            <p:ph type="title"/>
          </p:nvPr>
        </p:nvSpPr>
        <p:spPr/>
        <p:txBody>
          <a:bodyPr/>
          <a:lstStyle/>
          <a:p>
            <a:r>
              <a:rPr lang="en-US" dirty="0"/>
              <a:t>How to revise the synthetic resistivity model?</a:t>
            </a:r>
          </a:p>
        </p:txBody>
      </p:sp>
      <p:pic>
        <p:nvPicPr>
          <p:cNvPr id="3" name="Picture 2" descr="A screenshot of a social media post&#10;&#10;Description automatically generated">
            <a:extLst>
              <a:ext uri="{FF2B5EF4-FFF2-40B4-BE49-F238E27FC236}">
                <a16:creationId xmlns:a16="http://schemas.microsoft.com/office/drawing/2014/main" id="{E720F9A9-CFDC-4820-BE2A-FF079B896D11}"/>
              </a:ext>
            </a:extLst>
          </p:cNvPr>
          <p:cNvPicPr>
            <a:picLocks noChangeAspect="1"/>
          </p:cNvPicPr>
          <p:nvPr/>
        </p:nvPicPr>
        <p:blipFill rotWithShape="1">
          <a:blip r:embed="rId6">
            <a:extLst>
              <a:ext uri="{28A0092B-C50C-407E-A947-70E740481C1C}">
                <a14:useLocalDpi xmlns:a14="http://schemas.microsoft.com/office/drawing/2010/main" val="0"/>
              </a:ext>
            </a:extLst>
          </a:blip>
          <a:srcRect l="8732" t="42087" r="15548" b="37980"/>
          <a:stretch/>
        </p:blipFill>
        <p:spPr>
          <a:xfrm>
            <a:off x="255415" y="1855479"/>
            <a:ext cx="11681170" cy="1307592"/>
          </a:xfrm>
          <a:prstGeom prst="rect">
            <a:avLst/>
          </a:prstGeom>
        </p:spPr>
      </p:pic>
      <p:sp>
        <p:nvSpPr>
          <p:cNvPr id="4" name="TextBox 3">
            <a:extLst>
              <a:ext uri="{FF2B5EF4-FFF2-40B4-BE49-F238E27FC236}">
                <a16:creationId xmlns:a16="http://schemas.microsoft.com/office/drawing/2014/main" id="{F63686DA-A301-4D2B-AA1D-F3B947CD5606}"/>
              </a:ext>
            </a:extLst>
          </p:cNvPr>
          <p:cNvSpPr txBox="1"/>
          <p:nvPr/>
        </p:nvSpPr>
        <p:spPr>
          <a:xfrm>
            <a:off x="5143112" y="1784767"/>
            <a:ext cx="2206566" cy="369332"/>
          </a:xfrm>
          <a:prstGeom prst="rect">
            <a:avLst/>
          </a:prstGeom>
          <a:noFill/>
        </p:spPr>
        <p:txBody>
          <a:bodyPr wrap="none" rtlCol="0">
            <a:spAutoFit/>
          </a:bodyPr>
          <a:lstStyle/>
          <a:p>
            <a:r>
              <a:rPr lang="en-US" b="1" dirty="0"/>
              <a:t>PRIOR ITERATION</a:t>
            </a:r>
          </a:p>
        </p:txBody>
      </p:sp>
      <p:grpSp>
        <p:nvGrpSpPr>
          <p:cNvPr id="8" name="Group 7">
            <a:extLst>
              <a:ext uri="{FF2B5EF4-FFF2-40B4-BE49-F238E27FC236}">
                <a16:creationId xmlns:a16="http://schemas.microsoft.com/office/drawing/2014/main" id="{77C98134-AA7A-49BA-80EE-194F885284B9}"/>
              </a:ext>
            </a:extLst>
          </p:cNvPr>
          <p:cNvGrpSpPr>
            <a:grpSpLocks noChangeAspect="1"/>
          </p:cNvGrpSpPr>
          <p:nvPr/>
        </p:nvGrpSpPr>
        <p:grpSpPr>
          <a:xfrm>
            <a:off x="1407781" y="3070901"/>
            <a:ext cx="1909240" cy="1841310"/>
            <a:chOff x="7080928" y="838631"/>
            <a:chExt cx="3926137" cy="3786445"/>
          </a:xfrm>
        </p:grpSpPr>
        <p:pic>
          <p:nvPicPr>
            <p:cNvPr id="9" name="Picture 8">
              <a:extLst>
                <a:ext uri="{FF2B5EF4-FFF2-40B4-BE49-F238E27FC236}">
                  <a16:creationId xmlns:a16="http://schemas.microsoft.com/office/drawing/2014/main" id="{32C5097B-41F4-4CBB-8788-DAF1C8FAA5F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580" r="59502" b="20072"/>
            <a:stretch/>
          </p:blipFill>
          <p:spPr>
            <a:xfrm>
              <a:off x="7511189" y="838631"/>
              <a:ext cx="3495876" cy="3256736"/>
            </a:xfrm>
            <a:prstGeom prst="rect">
              <a:avLst/>
            </a:prstGeom>
          </p:spPr>
        </p:pic>
        <p:cxnSp>
          <p:nvCxnSpPr>
            <p:cNvPr id="10" name="Straight Connector 9">
              <a:extLst>
                <a:ext uri="{FF2B5EF4-FFF2-40B4-BE49-F238E27FC236}">
                  <a16:creationId xmlns:a16="http://schemas.microsoft.com/office/drawing/2014/main" id="{994F94D3-BD1C-4B42-87D8-4DEE867C6381}"/>
                </a:ext>
              </a:extLst>
            </p:cNvPr>
            <p:cNvCxnSpPr>
              <a:cxnSpLocks/>
            </p:cNvCxnSpPr>
            <p:nvPr/>
          </p:nvCxnSpPr>
          <p:spPr>
            <a:xfrm flipV="1">
              <a:off x="7688610" y="983678"/>
              <a:ext cx="3002507" cy="296156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4F45E8F-E254-432D-8ECF-4BCF63F1F713}"/>
                </a:ext>
              </a:extLst>
            </p:cNvPr>
            <p:cNvSpPr txBox="1"/>
            <p:nvPr/>
          </p:nvSpPr>
          <p:spPr>
            <a:xfrm>
              <a:off x="8494332" y="4150396"/>
              <a:ext cx="1721379" cy="474680"/>
            </a:xfrm>
            <a:prstGeom prst="rect">
              <a:avLst/>
            </a:prstGeom>
            <a:noFill/>
          </p:spPr>
          <p:txBody>
            <a:bodyPr wrap="none" rtlCol="0">
              <a:spAutoFit/>
            </a:bodyPr>
            <a:lstStyle/>
            <a:p>
              <a:r>
                <a:rPr lang="en-US" sz="900" dirty="0"/>
                <a:t>measured </a:t>
              </a:r>
              <a:r>
                <a:rPr lang="en-US" sz="900" dirty="0">
                  <a:latin typeface="Symbol" panose="05050102010706020507" pitchFamily="18" charset="2"/>
                </a:rPr>
                <a:t>r</a:t>
              </a:r>
              <a:r>
                <a:rPr lang="en-US" sz="900" baseline="-25000" dirty="0"/>
                <a:t>a</a:t>
              </a:r>
              <a:endParaRPr lang="en-US" sz="900" dirty="0"/>
            </a:p>
          </p:txBody>
        </p:sp>
        <p:sp>
          <p:nvSpPr>
            <p:cNvPr id="12" name="TextBox 11">
              <a:extLst>
                <a:ext uri="{FF2B5EF4-FFF2-40B4-BE49-F238E27FC236}">
                  <a16:creationId xmlns:a16="http://schemas.microsoft.com/office/drawing/2014/main" id="{38EE7B87-1C26-4EA6-8D63-C762CC08662E}"/>
                </a:ext>
              </a:extLst>
            </p:cNvPr>
            <p:cNvSpPr txBox="1"/>
            <p:nvPr/>
          </p:nvSpPr>
          <p:spPr>
            <a:xfrm rot="16200000">
              <a:off x="6516913" y="2295694"/>
              <a:ext cx="1602709" cy="474680"/>
            </a:xfrm>
            <a:prstGeom prst="rect">
              <a:avLst/>
            </a:prstGeom>
            <a:noFill/>
          </p:spPr>
          <p:txBody>
            <a:bodyPr wrap="none" rtlCol="0">
              <a:spAutoFit/>
            </a:bodyPr>
            <a:lstStyle/>
            <a:p>
              <a:r>
                <a:rPr lang="en-US" sz="900" dirty="0"/>
                <a:t>synthetic </a:t>
              </a:r>
              <a:r>
                <a:rPr lang="en-US" sz="900" dirty="0">
                  <a:latin typeface="Symbol" panose="05050102010706020507" pitchFamily="18" charset="2"/>
                </a:rPr>
                <a:t>r</a:t>
              </a:r>
              <a:r>
                <a:rPr lang="en-US" sz="900" baseline="-25000" dirty="0"/>
                <a:t>a</a:t>
              </a:r>
              <a:endParaRPr lang="en-US" sz="900" dirty="0"/>
            </a:p>
          </p:txBody>
        </p:sp>
      </p:grpSp>
      <p:sp>
        <p:nvSpPr>
          <p:cNvPr id="13" name="TextBox 12">
            <a:extLst>
              <a:ext uri="{FF2B5EF4-FFF2-40B4-BE49-F238E27FC236}">
                <a16:creationId xmlns:a16="http://schemas.microsoft.com/office/drawing/2014/main" id="{642D86B8-A123-4B79-80E3-DF4B812AFA37}"/>
              </a:ext>
            </a:extLst>
          </p:cNvPr>
          <p:cNvSpPr txBox="1"/>
          <p:nvPr/>
        </p:nvSpPr>
        <p:spPr>
          <a:xfrm>
            <a:off x="3521558" y="3663740"/>
            <a:ext cx="1263316" cy="1200329"/>
          </a:xfrm>
          <a:prstGeom prst="rect">
            <a:avLst/>
          </a:prstGeom>
          <a:noFill/>
        </p:spPr>
        <p:txBody>
          <a:bodyPr wrap="square" rtlCol="0">
            <a:spAutoFit/>
          </a:bodyPr>
          <a:lstStyle/>
          <a:p>
            <a:pPr algn="ctr"/>
            <a:r>
              <a:rPr lang="en-US" dirty="0"/>
              <a:t>improve the goodness of fit</a:t>
            </a:r>
          </a:p>
        </p:txBody>
      </p:sp>
      <p:sp>
        <p:nvSpPr>
          <p:cNvPr id="14" name="TextBox 13">
            <a:extLst>
              <a:ext uri="{FF2B5EF4-FFF2-40B4-BE49-F238E27FC236}">
                <a16:creationId xmlns:a16="http://schemas.microsoft.com/office/drawing/2014/main" id="{A127548E-1CCA-4D51-8692-EE29B92F6909}"/>
              </a:ext>
            </a:extLst>
          </p:cNvPr>
          <p:cNvSpPr txBox="1"/>
          <p:nvPr/>
        </p:nvSpPr>
        <p:spPr>
          <a:xfrm>
            <a:off x="7856826" y="3716734"/>
            <a:ext cx="3858126" cy="923330"/>
          </a:xfrm>
          <a:prstGeom prst="rect">
            <a:avLst/>
          </a:prstGeom>
          <a:noFill/>
        </p:spPr>
        <p:txBody>
          <a:bodyPr wrap="square" rtlCol="0">
            <a:spAutoFit/>
          </a:bodyPr>
          <a:lstStyle/>
          <a:p>
            <a:r>
              <a:rPr lang="en-US" dirty="0"/>
              <a:t>Make sure that model updates are consistent with geological expectation of subsurface structure</a:t>
            </a:r>
          </a:p>
        </p:txBody>
      </p:sp>
      <p:sp>
        <p:nvSpPr>
          <p:cNvPr id="17" name="Freeform: Shape 16">
            <a:extLst>
              <a:ext uri="{FF2B5EF4-FFF2-40B4-BE49-F238E27FC236}">
                <a16:creationId xmlns:a16="http://schemas.microsoft.com/office/drawing/2014/main" id="{8FD25741-A9C5-4B72-A8EF-F4937A85D03D}"/>
              </a:ext>
            </a:extLst>
          </p:cNvPr>
          <p:cNvSpPr/>
          <p:nvPr/>
        </p:nvSpPr>
        <p:spPr>
          <a:xfrm>
            <a:off x="5035717" y="3297454"/>
            <a:ext cx="1239253" cy="770021"/>
          </a:xfrm>
          <a:custGeom>
            <a:avLst/>
            <a:gdLst>
              <a:gd name="connsiteX0" fmla="*/ 1239253 w 1239253"/>
              <a:gd name="connsiteY0" fmla="*/ 0 h 770021"/>
              <a:gd name="connsiteX1" fmla="*/ 1239253 w 1239253"/>
              <a:gd name="connsiteY1" fmla="*/ 745957 h 770021"/>
              <a:gd name="connsiteX2" fmla="*/ 0 w 1239253"/>
              <a:gd name="connsiteY2" fmla="*/ 757989 h 770021"/>
              <a:gd name="connsiteX3" fmla="*/ 0 w 1239253"/>
              <a:gd name="connsiteY3" fmla="*/ 770021 h 770021"/>
            </a:gdLst>
            <a:ahLst/>
            <a:cxnLst>
              <a:cxn ang="0">
                <a:pos x="connsiteX0" y="connsiteY0"/>
              </a:cxn>
              <a:cxn ang="0">
                <a:pos x="connsiteX1" y="connsiteY1"/>
              </a:cxn>
              <a:cxn ang="0">
                <a:pos x="connsiteX2" y="connsiteY2"/>
              </a:cxn>
              <a:cxn ang="0">
                <a:pos x="connsiteX3" y="connsiteY3"/>
              </a:cxn>
            </a:cxnLst>
            <a:rect l="l" t="t" r="r" b="b"/>
            <a:pathLst>
              <a:path w="1239253" h="770021">
                <a:moveTo>
                  <a:pt x="1239253" y="0"/>
                </a:moveTo>
                <a:lnTo>
                  <a:pt x="1239253" y="745957"/>
                </a:lnTo>
                <a:lnTo>
                  <a:pt x="0" y="757989"/>
                </a:lnTo>
                <a:lnTo>
                  <a:pt x="0" y="770021"/>
                </a:ln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EAEED7AF-D3AC-4ADB-A062-C824F2B18DB6}"/>
              </a:ext>
            </a:extLst>
          </p:cNvPr>
          <p:cNvCxnSpPr>
            <a:cxnSpLocks/>
          </p:cNvCxnSpPr>
          <p:nvPr/>
        </p:nvCxnSpPr>
        <p:spPr>
          <a:xfrm>
            <a:off x="6274970" y="4050235"/>
            <a:ext cx="1297405" cy="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Freeform: Shape 27">
            <a:extLst>
              <a:ext uri="{FF2B5EF4-FFF2-40B4-BE49-F238E27FC236}">
                <a16:creationId xmlns:a16="http://schemas.microsoft.com/office/drawing/2014/main" id="{795628C6-F72A-4A07-B00E-4F6DC47C77DB}"/>
              </a:ext>
            </a:extLst>
          </p:cNvPr>
          <p:cNvSpPr/>
          <p:nvPr/>
        </p:nvSpPr>
        <p:spPr>
          <a:xfrm>
            <a:off x="2646947" y="4944478"/>
            <a:ext cx="3634867" cy="471236"/>
          </a:xfrm>
          <a:custGeom>
            <a:avLst/>
            <a:gdLst>
              <a:gd name="connsiteX0" fmla="*/ 0 w 3633537"/>
              <a:gd name="connsiteY0" fmla="*/ 0 h 433136"/>
              <a:gd name="connsiteX1" fmla="*/ 0 w 3633537"/>
              <a:gd name="connsiteY1" fmla="*/ 252663 h 433136"/>
              <a:gd name="connsiteX2" fmla="*/ 3633537 w 3633537"/>
              <a:gd name="connsiteY2" fmla="*/ 252663 h 433136"/>
              <a:gd name="connsiteX3" fmla="*/ 3621506 w 3633537"/>
              <a:gd name="connsiteY3" fmla="*/ 433136 h 433136"/>
              <a:gd name="connsiteX0" fmla="*/ 0 w 3659934"/>
              <a:gd name="connsiteY0" fmla="*/ 0 h 471236"/>
              <a:gd name="connsiteX1" fmla="*/ 0 w 3659934"/>
              <a:gd name="connsiteY1" fmla="*/ 252663 h 471236"/>
              <a:gd name="connsiteX2" fmla="*/ 3633537 w 3659934"/>
              <a:gd name="connsiteY2" fmla="*/ 252663 h 471236"/>
              <a:gd name="connsiteX3" fmla="*/ 3659606 w 3659934"/>
              <a:gd name="connsiteY3" fmla="*/ 471236 h 471236"/>
              <a:gd name="connsiteX0" fmla="*/ 0 w 3633537"/>
              <a:gd name="connsiteY0" fmla="*/ 0 h 471236"/>
              <a:gd name="connsiteX1" fmla="*/ 0 w 3633537"/>
              <a:gd name="connsiteY1" fmla="*/ 252663 h 471236"/>
              <a:gd name="connsiteX2" fmla="*/ 3633537 w 3633537"/>
              <a:gd name="connsiteY2" fmla="*/ 252663 h 471236"/>
              <a:gd name="connsiteX3" fmla="*/ 3621506 w 3633537"/>
              <a:gd name="connsiteY3" fmla="*/ 471236 h 471236"/>
              <a:gd name="connsiteX0" fmla="*/ 0 w 3641242"/>
              <a:gd name="connsiteY0" fmla="*/ 0 h 471236"/>
              <a:gd name="connsiteX1" fmla="*/ 0 w 3641242"/>
              <a:gd name="connsiteY1" fmla="*/ 252663 h 471236"/>
              <a:gd name="connsiteX2" fmla="*/ 3633537 w 3641242"/>
              <a:gd name="connsiteY2" fmla="*/ 252663 h 471236"/>
              <a:gd name="connsiteX3" fmla="*/ 3640556 w 3641242"/>
              <a:gd name="connsiteY3" fmla="*/ 471236 h 471236"/>
              <a:gd name="connsiteX0" fmla="*/ 0 w 3634867"/>
              <a:gd name="connsiteY0" fmla="*/ 0 h 471236"/>
              <a:gd name="connsiteX1" fmla="*/ 0 w 3634867"/>
              <a:gd name="connsiteY1" fmla="*/ 252663 h 471236"/>
              <a:gd name="connsiteX2" fmla="*/ 3633537 w 3634867"/>
              <a:gd name="connsiteY2" fmla="*/ 252663 h 471236"/>
              <a:gd name="connsiteX3" fmla="*/ 3633732 w 3634867"/>
              <a:gd name="connsiteY3" fmla="*/ 471236 h 471236"/>
            </a:gdLst>
            <a:ahLst/>
            <a:cxnLst>
              <a:cxn ang="0">
                <a:pos x="connsiteX0" y="connsiteY0"/>
              </a:cxn>
              <a:cxn ang="0">
                <a:pos x="connsiteX1" y="connsiteY1"/>
              </a:cxn>
              <a:cxn ang="0">
                <a:pos x="connsiteX2" y="connsiteY2"/>
              </a:cxn>
              <a:cxn ang="0">
                <a:pos x="connsiteX3" y="connsiteY3"/>
              </a:cxn>
            </a:cxnLst>
            <a:rect l="l" t="t" r="r" b="b"/>
            <a:pathLst>
              <a:path w="3634867" h="471236">
                <a:moveTo>
                  <a:pt x="0" y="0"/>
                </a:moveTo>
                <a:lnTo>
                  <a:pt x="0" y="252663"/>
                </a:lnTo>
                <a:lnTo>
                  <a:pt x="3633537" y="252663"/>
                </a:lnTo>
                <a:cubicBezTo>
                  <a:pt x="3629527" y="312821"/>
                  <a:pt x="3637742" y="411078"/>
                  <a:pt x="3633732" y="471236"/>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FA35D50F-9AC2-4674-9141-1EA62A96CCB7}"/>
              </a:ext>
            </a:extLst>
          </p:cNvPr>
          <p:cNvSpPr/>
          <p:nvPr/>
        </p:nvSpPr>
        <p:spPr>
          <a:xfrm flipH="1">
            <a:off x="6286356" y="4946750"/>
            <a:ext cx="3634867" cy="471236"/>
          </a:xfrm>
          <a:custGeom>
            <a:avLst/>
            <a:gdLst>
              <a:gd name="connsiteX0" fmla="*/ 0 w 3633537"/>
              <a:gd name="connsiteY0" fmla="*/ 0 h 433136"/>
              <a:gd name="connsiteX1" fmla="*/ 0 w 3633537"/>
              <a:gd name="connsiteY1" fmla="*/ 252663 h 433136"/>
              <a:gd name="connsiteX2" fmla="*/ 3633537 w 3633537"/>
              <a:gd name="connsiteY2" fmla="*/ 252663 h 433136"/>
              <a:gd name="connsiteX3" fmla="*/ 3621506 w 3633537"/>
              <a:gd name="connsiteY3" fmla="*/ 433136 h 433136"/>
              <a:gd name="connsiteX0" fmla="*/ 0 w 3659934"/>
              <a:gd name="connsiteY0" fmla="*/ 0 h 471236"/>
              <a:gd name="connsiteX1" fmla="*/ 0 w 3659934"/>
              <a:gd name="connsiteY1" fmla="*/ 252663 h 471236"/>
              <a:gd name="connsiteX2" fmla="*/ 3633537 w 3659934"/>
              <a:gd name="connsiteY2" fmla="*/ 252663 h 471236"/>
              <a:gd name="connsiteX3" fmla="*/ 3659606 w 3659934"/>
              <a:gd name="connsiteY3" fmla="*/ 471236 h 471236"/>
              <a:gd name="connsiteX0" fmla="*/ 0 w 3633537"/>
              <a:gd name="connsiteY0" fmla="*/ 0 h 471236"/>
              <a:gd name="connsiteX1" fmla="*/ 0 w 3633537"/>
              <a:gd name="connsiteY1" fmla="*/ 252663 h 471236"/>
              <a:gd name="connsiteX2" fmla="*/ 3633537 w 3633537"/>
              <a:gd name="connsiteY2" fmla="*/ 252663 h 471236"/>
              <a:gd name="connsiteX3" fmla="*/ 3621506 w 3633537"/>
              <a:gd name="connsiteY3" fmla="*/ 471236 h 471236"/>
              <a:gd name="connsiteX0" fmla="*/ 0 w 3641242"/>
              <a:gd name="connsiteY0" fmla="*/ 0 h 471236"/>
              <a:gd name="connsiteX1" fmla="*/ 0 w 3641242"/>
              <a:gd name="connsiteY1" fmla="*/ 252663 h 471236"/>
              <a:gd name="connsiteX2" fmla="*/ 3633537 w 3641242"/>
              <a:gd name="connsiteY2" fmla="*/ 252663 h 471236"/>
              <a:gd name="connsiteX3" fmla="*/ 3640556 w 3641242"/>
              <a:gd name="connsiteY3" fmla="*/ 471236 h 471236"/>
              <a:gd name="connsiteX0" fmla="*/ 0 w 3634867"/>
              <a:gd name="connsiteY0" fmla="*/ 0 h 471236"/>
              <a:gd name="connsiteX1" fmla="*/ 0 w 3634867"/>
              <a:gd name="connsiteY1" fmla="*/ 252663 h 471236"/>
              <a:gd name="connsiteX2" fmla="*/ 3633537 w 3634867"/>
              <a:gd name="connsiteY2" fmla="*/ 252663 h 471236"/>
              <a:gd name="connsiteX3" fmla="*/ 3633732 w 3634867"/>
              <a:gd name="connsiteY3" fmla="*/ 471236 h 471236"/>
            </a:gdLst>
            <a:ahLst/>
            <a:cxnLst>
              <a:cxn ang="0">
                <a:pos x="connsiteX0" y="connsiteY0"/>
              </a:cxn>
              <a:cxn ang="0">
                <a:pos x="connsiteX1" y="connsiteY1"/>
              </a:cxn>
              <a:cxn ang="0">
                <a:pos x="connsiteX2" y="connsiteY2"/>
              </a:cxn>
              <a:cxn ang="0">
                <a:pos x="connsiteX3" y="connsiteY3"/>
              </a:cxn>
            </a:cxnLst>
            <a:rect l="l" t="t" r="r" b="b"/>
            <a:pathLst>
              <a:path w="3634867" h="471236">
                <a:moveTo>
                  <a:pt x="0" y="0"/>
                </a:moveTo>
                <a:lnTo>
                  <a:pt x="0" y="252663"/>
                </a:lnTo>
                <a:lnTo>
                  <a:pt x="3633537" y="252663"/>
                </a:lnTo>
                <a:cubicBezTo>
                  <a:pt x="3629527" y="312821"/>
                  <a:pt x="3637742" y="411078"/>
                  <a:pt x="3633732" y="47123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1FCE26F7-40F9-44F4-81B9-4D6011D4656D}"/>
              </a:ext>
            </a:extLst>
          </p:cNvPr>
          <p:cNvSpPr txBox="1"/>
          <p:nvPr/>
        </p:nvSpPr>
        <p:spPr>
          <a:xfrm>
            <a:off x="5236243" y="6280097"/>
            <a:ext cx="2180918" cy="369332"/>
          </a:xfrm>
          <a:prstGeom prst="rect">
            <a:avLst/>
          </a:prstGeom>
          <a:noFill/>
        </p:spPr>
        <p:txBody>
          <a:bodyPr wrap="none" rtlCol="0">
            <a:spAutoFit/>
          </a:bodyPr>
          <a:lstStyle/>
          <a:p>
            <a:pPr algn="ctr"/>
            <a:r>
              <a:rPr lang="en-US" b="1" dirty="0"/>
              <a:t>UPDATED MODEL</a:t>
            </a:r>
          </a:p>
        </p:txBody>
      </p:sp>
      <p:pic>
        <p:nvPicPr>
          <p:cNvPr id="32" name="Picture 31" descr="A picture containing screenshot&#10;&#10;Description automatically generated">
            <a:extLst>
              <a:ext uri="{FF2B5EF4-FFF2-40B4-BE49-F238E27FC236}">
                <a16:creationId xmlns:a16="http://schemas.microsoft.com/office/drawing/2014/main" id="{DD7AC7F9-2B3F-412C-B277-4DE84ECA2495}"/>
              </a:ext>
            </a:extLst>
          </p:cNvPr>
          <p:cNvPicPr>
            <a:picLocks noChangeAspect="1"/>
          </p:cNvPicPr>
          <p:nvPr/>
        </p:nvPicPr>
        <p:blipFill rotWithShape="1">
          <a:blip r:embed="rId8">
            <a:extLst>
              <a:ext uri="{28A0092B-C50C-407E-A947-70E740481C1C}">
                <a14:useLocalDpi xmlns:a14="http://schemas.microsoft.com/office/drawing/2010/main" val="0"/>
              </a:ext>
            </a:extLst>
          </a:blip>
          <a:srcRect l="12593" t="47599" r="16603" b="46496"/>
          <a:stretch/>
        </p:blipFill>
        <p:spPr>
          <a:xfrm>
            <a:off x="837573" y="5415714"/>
            <a:ext cx="10970881" cy="369332"/>
          </a:xfrm>
          <a:prstGeom prst="rect">
            <a:avLst/>
          </a:prstGeom>
          <a:ln w="12700">
            <a:solidFill>
              <a:schemeClr val="tx1"/>
            </a:solidFill>
          </a:ln>
        </p:spPr>
      </p:pic>
      <p:sp>
        <p:nvSpPr>
          <p:cNvPr id="33" name="TextBox 32">
            <a:extLst>
              <a:ext uri="{FF2B5EF4-FFF2-40B4-BE49-F238E27FC236}">
                <a16:creationId xmlns:a16="http://schemas.microsoft.com/office/drawing/2014/main" id="{44E843BD-4E18-4C31-A02B-88F51A89B116}"/>
              </a:ext>
            </a:extLst>
          </p:cNvPr>
          <p:cNvSpPr txBox="1"/>
          <p:nvPr/>
        </p:nvSpPr>
        <p:spPr>
          <a:xfrm>
            <a:off x="3305505" y="3151166"/>
            <a:ext cx="2360390" cy="369332"/>
          </a:xfrm>
          <a:prstGeom prst="rect">
            <a:avLst/>
          </a:prstGeom>
          <a:noFill/>
        </p:spPr>
        <p:txBody>
          <a:bodyPr wrap="none" rtlCol="0">
            <a:spAutoFit/>
          </a:bodyPr>
          <a:lstStyle/>
          <a:p>
            <a:r>
              <a:rPr lang="en-US" b="1" dirty="0"/>
              <a:t>DATA CONSTRAINT</a:t>
            </a:r>
          </a:p>
        </p:txBody>
      </p:sp>
      <p:sp>
        <p:nvSpPr>
          <p:cNvPr id="34" name="TextBox 33">
            <a:extLst>
              <a:ext uri="{FF2B5EF4-FFF2-40B4-BE49-F238E27FC236}">
                <a16:creationId xmlns:a16="http://schemas.microsoft.com/office/drawing/2014/main" id="{3BAE7042-7C0B-4CA3-ABB7-C07035063B8E}"/>
              </a:ext>
            </a:extLst>
          </p:cNvPr>
          <p:cNvSpPr txBox="1"/>
          <p:nvPr/>
        </p:nvSpPr>
        <p:spPr>
          <a:xfrm>
            <a:off x="6889671" y="3151166"/>
            <a:ext cx="2591415" cy="369332"/>
          </a:xfrm>
          <a:prstGeom prst="rect">
            <a:avLst/>
          </a:prstGeom>
          <a:noFill/>
        </p:spPr>
        <p:txBody>
          <a:bodyPr wrap="none" rtlCol="0">
            <a:spAutoFit/>
          </a:bodyPr>
          <a:lstStyle/>
          <a:p>
            <a:r>
              <a:rPr lang="en-US" b="1" dirty="0"/>
              <a:t>MODEL CONSTRAINT</a:t>
            </a:r>
          </a:p>
        </p:txBody>
      </p:sp>
      <p:pic>
        <p:nvPicPr>
          <p:cNvPr id="35" name="Picture 34">
            <a:extLst>
              <a:ext uri="{FF2B5EF4-FFF2-40B4-BE49-F238E27FC236}">
                <a16:creationId xmlns:a16="http://schemas.microsoft.com/office/drawing/2014/main" id="{EEB83EA6-CF6B-4B66-B4BD-CDE5F12034F0}"/>
              </a:ext>
            </a:extLst>
          </p:cNvPr>
          <p:cNvPicPr>
            <a:picLocks noChangeAspect="1"/>
          </p:cNvPicPr>
          <p:nvPr/>
        </p:nvPicPr>
        <p:blipFill>
          <a:blip r:embed="rId9"/>
          <a:stretch>
            <a:fillRect/>
          </a:stretch>
        </p:blipFill>
        <p:spPr>
          <a:xfrm>
            <a:off x="5323562" y="32211"/>
            <a:ext cx="6784931" cy="508869"/>
          </a:xfrm>
          <a:prstGeom prst="rect">
            <a:avLst/>
          </a:prstGeom>
        </p:spPr>
      </p:pic>
      <p:pic>
        <p:nvPicPr>
          <p:cNvPr id="15" name="Audio 14">
            <a:hlinkClick r:id="" action="ppaction://media"/>
            <a:extLst>
              <a:ext uri="{FF2B5EF4-FFF2-40B4-BE49-F238E27FC236}">
                <a16:creationId xmlns:a16="http://schemas.microsoft.com/office/drawing/2014/main" id="{A1B24302-87F4-4219-9BC0-26FE03592880}"/>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947412953"/>
      </p:ext>
    </p:extLst>
  </p:cSld>
  <p:clrMapOvr>
    <a:masterClrMapping/>
  </p:clrMapOvr>
  <mc:AlternateContent xmlns:mc="http://schemas.openxmlformats.org/markup-compatibility/2006" xmlns:p14="http://schemas.microsoft.com/office/powerpoint/2010/main">
    <mc:Choice Requires="p14">
      <p:transition spd="slow" p14:dur="2000" advTm="39994"/>
    </mc:Choice>
    <mc:Fallback xmlns="">
      <p:transition spd="slow" advTm="399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15"/>
                </p:tgtEl>
              </p:cMediaNode>
            </p:audio>
          </p:childTnLst>
        </p:cTn>
      </p:par>
    </p:tnLst>
  </p:timing>
  <p:extLst>
    <p:ext uri="{3A86A75C-4F4B-4683-9AE1-C65F6400EC91}">
      <p14:laserTraceLst xmlns:p14="http://schemas.microsoft.com/office/powerpoint/2010/main">
        <p14:tracePtLst>
          <p14:tracePt t="264" x="4362450" y="3173413"/>
          <p14:tracePt t="276" x="4305300" y="3173413"/>
          <p14:tracePt t="301" x="3946525" y="3157538"/>
          <p14:tracePt t="315" x="3795713" y="3141663"/>
          <p14:tracePt t="331" x="3716338" y="3133725"/>
          <p14:tracePt t="339" x="3708400" y="3133725"/>
          <p14:tracePt t="359" x="3684588" y="3133725"/>
          <p14:tracePt t="416" x="3668713" y="3133725"/>
          <p14:tracePt t="431" x="3651250" y="3133725"/>
          <p14:tracePt t="457" x="3643313" y="3133725"/>
          <p14:tracePt t="480" x="3643313" y="3141663"/>
          <p14:tracePt t="493" x="3643313" y="3173413"/>
          <p14:tracePt t="507" x="3643313" y="3221038"/>
          <p14:tracePt t="524" x="3676650" y="3252788"/>
          <p14:tracePt t="541" x="3716338" y="3286125"/>
          <p14:tracePt t="566" x="3779838" y="3341688"/>
          <p14:tracePt t="591" x="3795713" y="3357563"/>
          <p14:tracePt t="606" x="3843338" y="3389313"/>
          <p14:tracePt t="621" x="3898900" y="3421063"/>
          <p14:tracePt t="636" x="3978275" y="3468688"/>
          <p14:tracePt t="651" x="4154488" y="3540125"/>
          <p14:tracePt t="665" x="4289425" y="3595688"/>
          <p14:tracePt t="681" x="4378325" y="3621088"/>
          <p14:tracePt t="697" x="4433888" y="3644900"/>
          <p14:tracePt t="729" x="4441825" y="3644900"/>
          <p14:tracePt t="775" x="4489450" y="3644900"/>
          <p14:tracePt t="789" x="4529138" y="3660775"/>
          <p14:tracePt t="811" x="4600575" y="3684588"/>
          <p14:tracePt t="828" x="4664075" y="3684588"/>
          <p14:tracePt t="844" x="4679950" y="3684588"/>
          <p14:tracePt t="1197" x="4679950" y="3692525"/>
          <p14:tracePt t="5375" x="4679950" y="3700463"/>
          <p14:tracePt t="6211" x="4679950" y="3676650"/>
          <p14:tracePt t="6228" x="4679950" y="3571875"/>
          <p14:tracePt t="6243" x="4687888" y="3468688"/>
          <p14:tracePt t="6259" x="4705350" y="3357563"/>
          <p14:tracePt t="6276" x="4713288" y="3270250"/>
          <p14:tracePt t="6299" x="4729163" y="3189288"/>
          <p14:tracePt t="6310" x="4752975" y="3101975"/>
          <p14:tracePt t="6327" x="4784725" y="3006725"/>
          <p14:tracePt t="6343" x="4832350" y="2894013"/>
          <p14:tracePt t="6359" x="4879975" y="2774950"/>
          <p14:tracePt t="6376" x="4951413" y="2600325"/>
          <p14:tracePt t="6398" x="4991100" y="2471738"/>
          <p14:tracePt t="6398" x="5014913" y="2424113"/>
          <p14:tracePt t="6419" x="5056188" y="2312988"/>
          <p14:tracePt t="6435" x="5103813" y="2241550"/>
          <p14:tracePt t="6464" x="5183188" y="2105025"/>
          <p14:tracePt t="6479" x="5246688" y="2041525"/>
          <p14:tracePt t="6494" x="5286375" y="1993900"/>
          <p14:tracePt t="6509" x="5294313" y="1978025"/>
          <p14:tracePt t="6526" x="5318125" y="1954213"/>
          <p14:tracePt t="6699" x="5318125" y="1962150"/>
          <p14:tracePt t="6714" x="5318125" y="1978025"/>
          <p14:tracePt t="6729" x="5318125" y="2033588"/>
          <p14:tracePt t="6744" x="5318125" y="2089150"/>
          <p14:tracePt t="6759" x="5318125" y="2128838"/>
          <p14:tracePt t="6776" x="5318125" y="2176463"/>
          <p14:tracePt t="6794" x="5318125" y="2224088"/>
          <p14:tracePt t="6810" x="5318125" y="2257425"/>
          <p14:tracePt t="6826" x="5318125" y="2281238"/>
          <p14:tracePt t="6842" x="5318125" y="2297113"/>
          <p14:tracePt t="6859" x="5318125" y="2312988"/>
          <p14:tracePt t="6867" x="5318125" y="2320925"/>
          <p14:tracePt t="6884" x="5318125" y="2336800"/>
          <p14:tracePt t="6901" x="5318125" y="2352675"/>
          <p14:tracePt t="6917" x="5318125" y="2368550"/>
          <p14:tracePt t="6945" x="5318125" y="2384425"/>
          <p14:tracePt t="7745" x="5318125" y="2392363"/>
          <p14:tracePt t="8342" x="5318125" y="2400300"/>
          <p14:tracePt t="8357" x="5326063" y="2432050"/>
          <p14:tracePt t="8372" x="5341938" y="2471738"/>
          <p14:tracePt t="8385" x="5341938" y="2487613"/>
          <p14:tracePt t="8401" x="5349875" y="2527300"/>
          <p14:tracePt t="8417" x="5365750" y="2608263"/>
          <p14:tracePt t="8432" x="5389563" y="2695575"/>
          <p14:tracePt t="8447" x="5414963" y="2774950"/>
          <p14:tracePt t="8462" x="5446713" y="2870200"/>
          <p14:tracePt t="8477" x="5470525" y="2974975"/>
          <p14:tracePt t="8492" x="5526088" y="3133725"/>
          <p14:tracePt t="8509" x="5597525" y="3286125"/>
          <p14:tracePt t="8526" x="5637213" y="3397250"/>
          <p14:tracePt t="8546" x="5692775" y="3556000"/>
          <p14:tracePt t="8559" x="5708650" y="3579813"/>
          <p14:tracePt t="8578" x="5716588" y="3636963"/>
          <p14:tracePt t="8584" x="5716588" y="3652838"/>
          <p14:tracePt t="8618" x="5716588" y="3668713"/>
          <p14:tracePt t="9091" x="5716588" y="3676650"/>
          <p14:tracePt t="9229" x="5716588" y="3684588"/>
          <p14:tracePt t="9244" x="5716588" y="3740150"/>
          <p14:tracePt t="9259" x="5716588" y="3779838"/>
          <p14:tracePt t="9276" x="5716588" y="3835400"/>
          <p14:tracePt t="9292" x="5716588" y="3875088"/>
          <p14:tracePt t="9309" x="5716588" y="3938588"/>
          <p14:tracePt t="9326" x="5740400" y="4067175"/>
          <p14:tracePt t="9342" x="5749925" y="4154488"/>
          <p14:tracePt t="9359" x="5749925" y="4210050"/>
          <p14:tracePt t="9366" x="5749925" y="4291013"/>
          <p14:tracePt t="9390" x="5749925" y="4513263"/>
          <p14:tracePt t="9402" x="5749925" y="4576763"/>
          <p14:tracePt t="9418" x="5749925" y="4705350"/>
          <p14:tracePt t="9434" x="5749925" y="4800600"/>
          <p14:tracePt t="9449" x="5749925" y="4848225"/>
          <p14:tracePt t="9466" x="5757863" y="4872038"/>
          <p14:tracePt t="9477" x="5757863" y="4887913"/>
          <p14:tracePt t="9571" x="5757863" y="4911725"/>
          <p14:tracePt t="9592" x="5773738" y="4959350"/>
          <p14:tracePt t="9608" x="5789613" y="5008563"/>
          <p14:tracePt t="9623" x="5829300" y="5095875"/>
          <p14:tracePt t="9637" x="5861050" y="5175250"/>
          <p14:tracePt t="9651" x="5900738" y="5246688"/>
          <p14:tracePt t="9666" x="5948363" y="5319713"/>
          <p14:tracePt t="9681" x="5980113" y="5383213"/>
          <p14:tracePt t="9696" x="5988050" y="5407025"/>
          <p14:tracePt t="9696" x="5995988" y="5422900"/>
          <p14:tracePt t="9712" x="5995988" y="5430838"/>
          <p14:tracePt t="9727" x="5995988" y="5438775"/>
          <p14:tracePt t="9742" x="5995988" y="5446713"/>
          <p14:tracePt t="16117" x="5995988" y="5422900"/>
          <p14:tracePt t="16134" x="5995988" y="5375275"/>
          <p14:tracePt t="16150" x="5980113" y="5327650"/>
          <p14:tracePt t="16166" x="5932488" y="5246688"/>
          <p14:tracePt t="16181" x="5924550" y="5230813"/>
          <p14:tracePt t="16196" x="5884863" y="5159375"/>
          <p14:tracePt t="16211" x="5829300" y="5064125"/>
          <p14:tracePt t="16228" x="5773738" y="4976813"/>
          <p14:tracePt t="16243" x="5732463" y="4911725"/>
          <p14:tracePt t="16261" x="5684838" y="4840288"/>
          <p14:tracePt t="16276" x="5629275" y="4752975"/>
          <p14:tracePt t="16299" x="5534025" y="4616450"/>
          <p14:tracePt t="16313" x="5478463" y="4560888"/>
          <p14:tracePt t="16327" x="5438775" y="4497388"/>
          <p14:tracePt t="16356" x="5349875" y="4402138"/>
          <p14:tracePt t="16370" x="5318125" y="4362450"/>
          <p14:tracePt t="16371" x="5286375" y="4338638"/>
          <p14:tracePt t="16386" x="5199063" y="4233863"/>
          <p14:tracePt t="16401" x="5151438" y="4186238"/>
          <p14:tracePt t="16417" x="4983163" y="4075113"/>
          <p14:tracePt t="16434" x="4800600" y="3963988"/>
          <p14:tracePt t="16449" x="4640263" y="3859213"/>
          <p14:tracePt t="16462" x="4537075" y="3779838"/>
          <p14:tracePt t="16477" x="4441825" y="3684588"/>
          <p14:tracePt t="16493" x="4386263" y="3636963"/>
          <p14:tracePt t="16509" x="4289425" y="3540125"/>
          <p14:tracePt t="16526" x="4217988" y="3452813"/>
          <p14:tracePt t="16543" x="4154488" y="3389313"/>
          <p14:tracePt t="16559" x="4083050" y="3341688"/>
          <p14:tracePt t="16584" x="4019550" y="3302000"/>
          <p14:tracePt t="16595" x="3978275" y="3286125"/>
          <p14:tracePt t="16607" x="3962400" y="3278188"/>
          <p14:tracePt t="16624" x="3898900" y="3252788"/>
          <p14:tracePt t="16667" x="3890963" y="3252788"/>
          <p14:tracePt t="20830" x="3803650" y="3252788"/>
          <p14:tracePt t="20840" x="3787775" y="3252788"/>
          <p14:tracePt t="20856" x="3763963" y="3252788"/>
          <p14:tracePt t="20872" x="3756025" y="3252788"/>
          <p14:tracePt t="20886" x="3724275" y="3262313"/>
          <p14:tracePt t="20902" x="3716338" y="3278188"/>
          <p14:tracePt t="20918" x="3676650" y="3294063"/>
          <p14:tracePt t="20932" x="3643313" y="3309938"/>
          <p14:tracePt t="20947" x="3579813" y="3341688"/>
          <p14:tracePt t="20963" x="3508375" y="3373438"/>
          <p14:tracePt t="20979" x="3452813" y="3397250"/>
          <p14:tracePt t="20995" x="3389313" y="3429000"/>
          <p14:tracePt t="21011" x="3333750" y="3460750"/>
          <p14:tracePt t="21027" x="3268663" y="3492500"/>
          <p14:tracePt t="21043" x="3213100" y="3524250"/>
          <p14:tracePt t="21059" x="3141663" y="3571875"/>
          <p14:tracePt t="21082" x="3070225" y="3613150"/>
          <p14:tracePt t="21101" x="2974975" y="3668713"/>
          <p14:tracePt t="21123" x="2870200" y="3756025"/>
          <p14:tracePt t="21139" x="2830513" y="3779838"/>
          <p14:tracePt t="21152" x="2822575" y="3787775"/>
          <p14:tracePt t="21168" x="2790825" y="3819525"/>
          <p14:tracePt t="21179" x="2782888" y="3827463"/>
          <p14:tracePt t="21200" x="2727325" y="3875088"/>
          <p14:tracePt t="21213" x="2711450" y="3883025"/>
          <p14:tracePt t="21230" x="2695575" y="3898900"/>
          <p14:tracePt t="21231" x="2679700" y="3906838"/>
          <p14:tracePt t="21246" x="2671763" y="3922713"/>
          <p14:tracePt t="25402" x="2719388" y="3922713"/>
          <p14:tracePt t="25418" x="2814638" y="3922713"/>
          <p14:tracePt t="25434" x="2957513" y="3922713"/>
          <p14:tracePt t="25446" x="3030538" y="3930650"/>
          <p14:tracePt t="25460" x="3149600" y="3938588"/>
          <p14:tracePt t="25476" x="3260725" y="3938588"/>
          <p14:tracePt t="25492" x="3365500" y="3938588"/>
          <p14:tracePt t="25509" x="3460750" y="3938588"/>
          <p14:tracePt t="25526" x="3611563" y="3938588"/>
          <p14:tracePt t="25542" x="3779838" y="3938588"/>
          <p14:tracePt t="25561" x="4067175" y="3938588"/>
          <p14:tracePt t="25576" x="4162425" y="3938588"/>
          <p14:tracePt t="25576" x="4241800" y="3938588"/>
          <p14:tracePt t="25593" x="4362450" y="3930650"/>
          <p14:tracePt t="25609" x="4433888" y="3914775"/>
          <p14:tracePt t="25617" x="4449763" y="3906838"/>
          <p14:tracePt t="25640" x="4489450" y="3898900"/>
          <p14:tracePt t="25641" x="4505325" y="3898900"/>
          <p14:tracePt t="25652" x="4521200" y="3890963"/>
          <p14:tracePt t="25668" x="4545013" y="3890963"/>
          <p14:tracePt t="25684" x="4552950" y="3883025"/>
          <p14:tracePt t="25716" x="4560888" y="3875088"/>
          <p14:tracePt t="25745" x="4576763" y="3875088"/>
          <p14:tracePt t="25871" x="4584700" y="3867150"/>
          <p14:tracePt t="26230" x="4584700" y="3859213"/>
          <p14:tracePt t="26246" x="4584700" y="3827463"/>
          <p14:tracePt t="26261" x="4624388" y="3787775"/>
          <p14:tracePt t="26276" x="4672013" y="3756025"/>
          <p14:tracePt t="26293" x="4745038" y="3740150"/>
          <p14:tracePt t="26309" x="4879975" y="3716338"/>
          <p14:tracePt t="26326" x="5030788" y="3692525"/>
          <p14:tracePt t="26342" x="5207000" y="3652838"/>
          <p14:tracePt t="26359" x="5389563" y="3613150"/>
          <p14:tracePt t="26366" x="5589588" y="3587750"/>
          <p14:tracePt t="26389" x="5781675" y="3563938"/>
          <p14:tracePt t="26402" x="5964238" y="3532188"/>
          <p14:tracePt t="26418" x="6124575" y="3508375"/>
          <p14:tracePt t="26433" x="6307138" y="3484563"/>
          <p14:tracePt t="26449" x="6483350" y="3476625"/>
          <p14:tracePt t="26461" x="6650038" y="3460750"/>
          <p14:tracePt t="26476" x="6810375" y="3452813"/>
          <p14:tracePt t="26492" x="6961188" y="3452813"/>
          <p14:tracePt t="26511" x="7119938" y="3452813"/>
          <p14:tracePt t="26526" x="7256463" y="3452813"/>
          <p14:tracePt t="26542" x="7383463" y="3452813"/>
          <p14:tracePt t="26559" x="7551738" y="3452813"/>
          <p14:tracePt t="26585" x="7758113" y="3452813"/>
          <p14:tracePt t="26603" x="7847013" y="3452813"/>
          <p14:tracePt t="26622" x="7870825" y="3452813"/>
          <p14:tracePt t="26636" x="7886700" y="3452813"/>
          <p14:tracePt t="26650" x="7934325" y="3452813"/>
          <p14:tracePt t="26665" x="7989888" y="3452813"/>
          <p14:tracePt t="26682" x="8037513" y="3452813"/>
          <p14:tracePt t="26699" x="8124825" y="3452813"/>
          <p14:tracePt t="26716" x="8285163" y="3452813"/>
          <p14:tracePt t="26716" x="8348663" y="3452813"/>
          <p14:tracePt t="26739" x="8459788" y="3452813"/>
          <p14:tracePt t="26762" x="8651875" y="3452813"/>
          <p14:tracePt t="26779" x="8770938" y="3436938"/>
          <p14:tracePt t="26794" x="8850313" y="3421063"/>
          <p14:tracePt t="26817" x="8899525" y="3397250"/>
          <p14:tracePt t="26828" x="8907463" y="3389313"/>
          <p14:tracePt t="26851" x="8915400" y="3381375"/>
          <p14:tracePt t="26866" x="8931275" y="3365500"/>
          <p14:tracePt t="26887" x="8931275" y="3349625"/>
          <p14:tracePt t="26902" x="8939213" y="3333750"/>
          <p14:tracePt t="26916" x="8963025" y="3325813"/>
          <p14:tracePt t="26930" x="8963025" y="3317875"/>
          <p14:tracePt t="26945" x="8963025" y="3302000"/>
          <p14:tracePt t="27327" x="8963025" y="3309938"/>
          <p14:tracePt t="27342" x="8963025" y="3333750"/>
          <p14:tracePt t="27362" x="8963025" y="3365500"/>
          <p14:tracePt t="27373" x="8963025" y="3381375"/>
          <p14:tracePt t="27383" x="8963025" y="3397250"/>
          <p14:tracePt t="27402" x="8963025" y="3429000"/>
          <p14:tracePt t="27429" x="8963025" y="3452813"/>
          <p14:tracePt t="27449" x="8955088" y="3476625"/>
          <p14:tracePt t="27464" x="8947150" y="3500438"/>
          <p14:tracePt t="27479" x="8939213" y="3516313"/>
          <p14:tracePt t="27494" x="8939213" y="3524250"/>
          <p14:tracePt t="27511" x="8931275" y="3548063"/>
          <p14:tracePt t="27527" x="8931275" y="3563938"/>
          <p14:tracePt t="27545" x="8931275" y="3579813"/>
          <p14:tracePt t="27560" x="8923338" y="3587750"/>
          <p14:tracePt t="28140" x="8915400" y="3595688"/>
          <p14:tracePt t="28359" x="8874125" y="3548063"/>
          <p14:tracePt t="28373" x="8826500" y="3484563"/>
          <p14:tracePt t="28388" x="8794750" y="3444875"/>
          <p14:tracePt t="28389" x="8763000" y="3413125"/>
          <p14:tracePt t="28403" x="8731250" y="3381375"/>
          <p14:tracePt t="28418" x="8691563" y="3349625"/>
          <p14:tracePt t="28433" x="8667750" y="3325813"/>
          <p14:tracePt t="28448" x="8628063" y="3286125"/>
          <p14:tracePt t="28462" x="8572500" y="3262313"/>
          <p14:tracePt t="28478" x="8499475" y="3213100"/>
          <p14:tracePt t="28494" x="8451850" y="3205163"/>
          <p14:tracePt t="28510" x="8388350" y="3189288"/>
          <p14:tracePt t="28527" x="8340725" y="3181350"/>
          <p14:tracePt t="28542" x="8293100" y="3181350"/>
          <p14:tracePt t="28561" x="8269288" y="3181350"/>
          <p14:tracePt t="28576" x="8229600" y="3181350"/>
          <p14:tracePt t="28592" x="8164513" y="3181350"/>
          <p14:tracePt t="28609" x="8116888" y="3181350"/>
          <p14:tracePt t="28616" x="8069263" y="3197225"/>
          <p14:tracePt t="28633" x="7989888" y="3221038"/>
          <p14:tracePt t="28648" x="7894638" y="3252788"/>
          <p14:tracePt t="28669" x="7813675" y="3286125"/>
          <p14:tracePt t="28685" x="7758113" y="3309938"/>
          <p14:tracePt t="28695" x="7750175" y="3317875"/>
          <p14:tracePt t="28712" x="7718425" y="3333750"/>
          <p14:tracePt t="28712" x="7710488" y="3341688"/>
          <p14:tracePt t="28729" x="7702550" y="3349625"/>
          <p14:tracePt t="28745" x="7686675" y="3365500"/>
          <p14:tracePt t="28761" x="7678738" y="3365500"/>
          <p14:tracePt t="28794" x="7678738" y="3373438"/>
          <p14:tracePt t="37071" x="7678738" y="3405188"/>
          <p14:tracePt t="37091" x="7678738" y="3508375"/>
          <p14:tracePt t="37104" x="7678738" y="3540125"/>
          <p14:tracePt t="37122" x="7678738" y="3629025"/>
          <p14:tracePt t="37148" x="7678738" y="3676650"/>
          <p14:tracePt t="37165" x="7678738" y="3724275"/>
          <p14:tracePt t="37182" x="7678738" y="3779838"/>
          <p14:tracePt t="37182" x="7678738" y="3803650"/>
          <p14:tracePt t="37197" x="7686675" y="3835400"/>
          <p14:tracePt t="37212" x="7702550" y="3883025"/>
          <p14:tracePt t="37228" x="7710488" y="3930650"/>
          <p14:tracePt t="37245" x="7710488" y="3987800"/>
          <p14:tracePt t="37262" x="7710488" y="4051300"/>
          <p14:tracePt t="37278" x="7710488" y="4114800"/>
          <p14:tracePt t="37294" x="7710488" y="4194175"/>
          <p14:tracePt t="37311" x="7702550" y="4273550"/>
          <p14:tracePt t="37333" x="7678738" y="4425950"/>
          <p14:tracePt t="37345" x="7662863" y="4481513"/>
          <p14:tracePt t="37356" x="7654925" y="4568825"/>
          <p14:tracePt t="37372" x="7631113" y="4721225"/>
          <p14:tracePt t="37388" x="7607300" y="4856163"/>
          <p14:tracePt t="37402" x="7583488" y="4976813"/>
          <p14:tracePt t="37419" x="7559675" y="5048250"/>
          <p14:tracePt t="37429" x="7551738" y="5064125"/>
          <p14:tracePt t="37446" x="7551738" y="5072063"/>
          <p14:tracePt t="37462" x="7551738" y="5087938"/>
          <p14:tracePt t="37495" x="7551738" y="5103813"/>
          <p14:tracePt t="37511" x="7551738" y="5119688"/>
          <p14:tracePt t="37538" x="7543800" y="5135563"/>
          <p14:tracePt t="37561" x="7535863" y="5143500"/>
          <p14:tracePt t="38321" x="7535863" y="5111750"/>
          <p14:tracePt t="38336" x="7535863" y="5087938"/>
          <p14:tracePt t="38352" x="7519988" y="5064125"/>
          <p14:tracePt t="38369" x="7504113" y="5040313"/>
          <p14:tracePt t="38385" x="7486650" y="5008563"/>
          <p14:tracePt t="38403" x="7462838" y="4959350"/>
          <p14:tracePt t="38418" x="7439025" y="4919663"/>
          <p14:tracePt t="38434" x="7431088" y="4903788"/>
          <p14:tracePt t="38451" x="7423150" y="4887913"/>
          <p14:tracePt t="38459" x="7423150" y="4879975"/>
          <p14:tracePt t="38477" x="7399338" y="4856163"/>
          <p14:tracePt t="38493" x="7399338" y="4840288"/>
          <p14:tracePt t="38513" x="7367588" y="4800600"/>
          <p14:tracePt t="38526" x="7319963" y="4752975"/>
          <p14:tracePt t="38543" x="7240588" y="4689475"/>
          <p14:tracePt t="38559" x="7185025" y="4649788"/>
          <p14:tracePt t="38574" x="7048500" y="4560888"/>
          <p14:tracePt t="38591" x="6881813" y="4497388"/>
          <p14:tracePt t="38607" x="6794500" y="4441825"/>
          <p14:tracePt t="38621" x="6753225" y="4418013"/>
          <p14:tracePt t="38636" x="6673850" y="4354513"/>
          <p14:tracePt t="38651" x="6602413" y="4291013"/>
          <p14:tracePt t="38668" x="6546850" y="4241800"/>
          <p14:tracePt t="38684" x="6523038" y="4217988"/>
          <p14:tracePt t="38695" x="6475413" y="4138613"/>
          <p14:tracePt t="38712" x="6442075" y="4075113"/>
          <p14:tracePt t="38728" x="6410325" y="4003675"/>
          <p14:tracePt t="38745" x="6410325" y="3979863"/>
          <p14:tracePt t="38762" x="6394450" y="3930650"/>
          <p14:tracePt t="38762" x="6394450" y="3922713"/>
          <p14:tracePt t="38778" x="6394450" y="3890963"/>
          <p14:tracePt t="38794" x="6386513" y="3867150"/>
          <p14:tracePt t="38811" x="6378575" y="3859213"/>
          <p14:tracePt t="38828" x="6370638" y="3843338"/>
          <p14:tracePt t="38843" x="6370638" y="3835400"/>
          <p14:tracePt t="39074" x="6354763" y="3795713"/>
          <p14:tracePt t="39088" x="6219825" y="3621088"/>
          <p14:tracePt t="39104" x="5964238" y="3357563"/>
          <p14:tracePt t="39119" x="5573713" y="3006725"/>
          <p14:tracePt t="39137" x="5022850" y="2592388"/>
          <p14:tracePt t="39151" x="4378325" y="2176463"/>
          <p14:tracePt t="39167" x="3627438" y="1714500"/>
          <p14:tracePt t="39184" x="2941638" y="1284288"/>
          <p14:tracePt t="39213" x="2297113" y="844550"/>
          <p14:tracePt t="39229" x="1323975" y="166688"/>
        </p14:tracePtLst>
      </p14:laserTrace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BB682-3B2F-4F80-ACDB-80DE7B2BB97D}"/>
              </a:ext>
            </a:extLst>
          </p:cNvPr>
          <p:cNvSpPr>
            <a:spLocks noGrp="1"/>
          </p:cNvSpPr>
          <p:nvPr>
            <p:ph type="title"/>
          </p:nvPr>
        </p:nvSpPr>
        <p:spPr/>
        <p:txBody>
          <a:bodyPr/>
          <a:lstStyle/>
          <a:p>
            <a:r>
              <a:rPr lang="en-US" dirty="0"/>
              <a:t>Selecting reasonable models</a:t>
            </a:r>
          </a:p>
        </p:txBody>
      </p:sp>
      <p:sp>
        <p:nvSpPr>
          <p:cNvPr id="3" name="TextBox 2">
            <a:extLst>
              <a:ext uri="{FF2B5EF4-FFF2-40B4-BE49-F238E27FC236}">
                <a16:creationId xmlns:a16="http://schemas.microsoft.com/office/drawing/2014/main" id="{CF5515D1-FC58-4382-81B5-9069303804D6}"/>
              </a:ext>
            </a:extLst>
          </p:cNvPr>
          <p:cNvSpPr txBox="1"/>
          <p:nvPr/>
        </p:nvSpPr>
        <p:spPr>
          <a:xfrm>
            <a:off x="7724274" y="2274838"/>
            <a:ext cx="3858126" cy="2308324"/>
          </a:xfrm>
          <a:prstGeom prst="rect">
            <a:avLst/>
          </a:prstGeom>
          <a:noFill/>
        </p:spPr>
        <p:txBody>
          <a:bodyPr wrap="square" rtlCol="0">
            <a:spAutoFit/>
          </a:bodyPr>
          <a:lstStyle/>
          <a:p>
            <a:r>
              <a:rPr lang="en-US" dirty="0"/>
              <a:t>Making sure that model updates are consistent with geological expectation of subsurface structure</a:t>
            </a:r>
          </a:p>
          <a:p>
            <a:endParaRPr lang="en-US" dirty="0"/>
          </a:p>
          <a:p>
            <a:r>
              <a:rPr lang="en-US" dirty="0"/>
              <a:t>Changes to the model structure are done with a </a:t>
            </a:r>
            <a:r>
              <a:rPr lang="en-US" u="sng" dirty="0"/>
              <a:t>constraint</a:t>
            </a:r>
            <a:r>
              <a:rPr lang="en-US" dirty="0"/>
              <a:t> that favors </a:t>
            </a:r>
            <a:r>
              <a:rPr lang="en-US" b="1" dirty="0"/>
              <a:t>smooth</a:t>
            </a:r>
            <a:r>
              <a:rPr lang="en-US" dirty="0"/>
              <a:t> (but likely to be geologically reasonable) models</a:t>
            </a:r>
          </a:p>
        </p:txBody>
      </p:sp>
      <p:pic>
        <p:nvPicPr>
          <p:cNvPr id="4" name="Picture 3">
            <a:extLst>
              <a:ext uri="{FF2B5EF4-FFF2-40B4-BE49-F238E27FC236}">
                <a16:creationId xmlns:a16="http://schemas.microsoft.com/office/drawing/2014/main" id="{CC2B1505-80B8-44DC-8BE6-7F69252DB990}"/>
              </a:ext>
            </a:extLst>
          </p:cNvPr>
          <p:cNvPicPr>
            <a:picLocks noChangeAspect="1"/>
          </p:cNvPicPr>
          <p:nvPr/>
        </p:nvPicPr>
        <p:blipFill>
          <a:blip r:embed="rId4"/>
          <a:stretch>
            <a:fillRect/>
          </a:stretch>
        </p:blipFill>
        <p:spPr>
          <a:xfrm>
            <a:off x="923925" y="1852086"/>
            <a:ext cx="5987399" cy="4073855"/>
          </a:xfrm>
          <a:prstGeom prst="rect">
            <a:avLst/>
          </a:prstGeom>
        </p:spPr>
      </p:pic>
      <p:sp>
        <p:nvSpPr>
          <p:cNvPr id="6" name="Rectangle 5">
            <a:extLst>
              <a:ext uri="{FF2B5EF4-FFF2-40B4-BE49-F238E27FC236}">
                <a16:creationId xmlns:a16="http://schemas.microsoft.com/office/drawing/2014/main" id="{3B158F30-5A66-4A1E-A237-D04B56EF1B59}"/>
              </a:ext>
            </a:extLst>
          </p:cNvPr>
          <p:cNvSpPr/>
          <p:nvPr/>
        </p:nvSpPr>
        <p:spPr>
          <a:xfrm>
            <a:off x="914400" y="1852086"/>
            <a:ext cx="1733550" cy="2434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BAD3609-2062-4140-9761-90F9FB13C21D}"/>
              </a:ext>
            </a:extLst>
          </p:cNvPr>
          <p:cNvSpPr txBox="1"/>
          <p:nvPr/>
        </p:nvSpPr>
        <p:spPr>
          <a:xfrm>
            <a:off x="1063683" y="1820847"/>
            <a:ext cx="1343060" cy="369332"/>
          </a:xfrm>
          <a:prstGeom prst="rect">
            <a:avLst/>
          </a:prstGeom>
          <a:noFill/>
        </p:spPr>
        <p:txBody>
          <a:bodyPr wrap="none" rtlCol="0">
            <a:spAutoFit/>
          </a:bodyPr>
          <a:lstStyle/>
          <a:p>
            <a:r>
              <a:rPr lang="en-US" dirty="0"/>
              <a:t>True model</a:t>
            </a:r>
          </a:p>
        </p:txBody>
      </p:sp>
      <p:sp>
        <p:nvSpPr>
          <p:cNvPr id="7" name="Rectangle 6">
            <a:extLst>
              <a:ext uri="{FF2B5EF4-FFF2-40B4-BE49-F238E27FC236}">
                <a16:creationId xmlns:a16="http://schemas.microsoft.com/office/drawing/2014/main" id="{832BDA36-3C3F-47E4-9D2C-BF91C92E3EE3}"/>
              </a:ext>
            </a:extLst>
          </p:cNvPr>
          <p:cNvSpPr/>
          <p:nvPr/>
        </p:nvSpPr>
        <p:spPr>
          <a:xfrm>
            <a:off x="914400" y="3429000"/>
            <a:ext cx="1514475" cy="2434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45EB0EE-EB81-45E7-B3C8-7E2281527D8B}"/>
              </a:ext>
            </a:extLst>
          </p:cNvPr>
          <p:cNvSpPr txBox="1"/>
          <p:nvPr/>
        </p:nvSpPr>
        <p:spPr>
          <a:xfrm>
            <a:off x="1076290" y="3366041"/>
            <a:ext cx="2749471" cy="369332"/>
          </a:xfrm>
          <a:prstGeom prst="rect">
            <a:avLst/>
          </a:prstGeom>
          <a:noFill/>
        </p:spPr>
        <p:txBody>
          <a:bodyPr wrap="none" rtlCol="0">
            <a:spAutoFit/>
          </a:bodyPr>
          <a:lstStyle/>
          <a:p>
            <a:r>
              <a:rPr lang="en-US" dirty="0"/>
              <a:t>Model found by inversion</a:t>
            </a:r>
          </a:p>
        </p:txBody>
      </p:sp>
      <p:sp>
        <p:nvSpPr>
          <p:cNvPr id="9" name="Rectangle 8">
            <a:extLst>
              <a:ext uri="{FF2B5EF4-FFF2-40B4-BE49-F238E27FC236}">
                <a16:creationId xmlns:a16="http://schemas.microsoft.com/office/drawing/2014/main" id="{359EE55A-EDFF-4450-864F-EE9DE8EE38B7}"/>
              </a:ext>
            </a:extLst>
          </p:cNvPr>
          <p:cNvSpPr/>
          <p:nvPr/>
        </p:nvSpPr>
        <p:spPr>
          <a:xfrm>
            <a:off x="7724274" y="2190179"/>
            <a:ext cx="3762876" cy="10102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C0BFCBC-E373-4C4C-BBD5-81C8B1C59358}"/>
              </a:ext>
            </a:extLst>
          </p:cNvPr>
          <p:cNvSpPr txBox="1"/>
          <p:nvPr/>
        </p:nvSpPr>
        <p:spPr>
          <a:xfrm>
            <a:off x="185440" y="6328727"/>
            <a:ext cx="5624810" cy="461665"/>
          </a:xfrm>
          <a:prstGeom prst="rect">
            <a:avLst/>
          </a:prstGeom>
          <a:noFill/>
        </p:spPr>
        <p:txBody>
          <a:bodyPr wrap="none" rtlCol="0">
            <a:spAutoFit/>
          </a:bodyPr>
          <a:lstStyle/>
          <a:p>
            <a:r>
              <a:rPr lang="en-US" sz="1200" dirty="0"/>
              <a:t>Source: Binley and Slater, 2020, </a:t>
            </a:r>
            <a:r>
              <a:rPr lang="en-US" sz="1200" i="1" dirty="0"/>
              <a:t>Resistivity and induced polarization: theory and</a:t>
            </a:r>
          </a:p>
          <a:p>
            <a:r>
              <a:rPr lang="en-US" sz="1200" i="1" dirty="0"/>
              <a:t>applications to the near-surface Earth,</a:t>
            </a:r>
            <a:r>
              <a:rPr lang="en-US" sz="1200" dirty="0"/>
              <a:t> In Press</a:t>
            </a:r>
            <a:r>
              <a:rPr lang="en-US" sz="1200" i="1" dirty="0"/>
              <a:t> </a:t>
            </a:r>
          </a:p>
        </p:txBody>
      </p:sp>
      <p:pic>
        <p:nvPicPr>
          <p:cNvPr id="11" name="Picture 10">
            <a:extLst>
              <a:ext uri="{FF2B5EF4-FFF2-40B4-BE49-F238E27FC236}">
                <a16:creationId xmlns:a16="http://schemas.microsoft.com/office/drawing/2014/main" id="{C9673BBA-7DC6-4FEA-920D-32A492C7C9E4}"/>
              </a:ext>
            </a:extLst>
          </p:cNvPr>
          <p:cNvPicPr>
            <a:picLocks noChangeAspect="1"/>
          </p:cNvPicPr>
          <p:nvPr/>
        </p:nvPicPr>
        <p:blipFill>
          <a:blip r:embed="rId5"/>
          <a:stretch>
            <a:fillRect/>
          </a:stretch>
        </p:blipFill>
        <p:spPr>
          <a:xfrm>
            <a:off x="5323562" y="32211"/>
            <a:ext cx="6784931" cy="508869"/>
          </a:xfrm>
          <a:prstGeom prst="rect">
            <a:avLst/>
          </a:prstGeom>
        </p:spPr>
      </p:pic>
      <p:pic>
        <p:nvPicPr>
          <p:cNvPr id="13" name="Audio 12">
            <a:hlinkClick r:id="" action="ppaction://media"/>
            <a:extLst>
              <a:ext uri="{FF2B5EF4-FFF2-40B4-BE49-F238E27FC236}">
                <a16:creationId xmlns:a16="http://schemas.microsoft.com/office/drawing/2014/main" id="{D02CE295-FEFC-4861-A736-87E8661578C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23234433"/>
      </p:ext>
    </p:extLst>
  </p:cSld>
  <p:clrMapOvr>
    <a:masterClrMapping/>
  </p:clrMapOvr>
  <mc:AlternateContent xmlns:mc="http://schemas.openxmlformats.org/markup-compatibility/2006" xmlns:p14="http://schemas.microsoft.com/office/powerpoint/2010/main">
    <mc:Choice Requires="p14">
      <p:transition spd="slow" p14:dur="2000" advTm="39624"/>
    </mc:Choice>
    <mc:Fallback xmlns="">
      <p:transition spd="slow" advTm="396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extLst>
    <p:ext uri="{3A86A75C-4F4B-4683-9AE1-C65F6400EC91}">
      <p14:laserTraceLst xmlns:p14="http://schemas.microsoft.com/office/powerpoint/2010/main">
        <p14:tracePtLst>
          <p14:tracePt t="297" x="3883025" y="3133725"/>
          <p14:tracePt t="298" x="3875088" y="3109913"/>
          <p14:tracePt t="327" x="3684588" y="2909888"/>
          <p14:tracePt t="354" x="3014663" y="2566988"/>
          <p14:tracePt t="379" x="2687638" y="2479675"/>
          <p14:tracePt t="386" x="2606675" y="2471738"/>
          <p14:tracePt t="405" x="2535238" y="2471738"/>
          <p14:tracePt t="422" x="2519363" y="2471738"/>
          <p14:tracePt t="437" x="2487613" y="2487613"/>
          <p14:tracePt t="448" x="2479675" y="2535238"/>
          <p14:tracePt t="466" x="2455863" y="2566988"/>
          <p14:tracePt t="484" x="2424113" y="2600325"/>
          <p14:tracePt t="498" x="2408238" y="2616200"/>
          <p14:tracePt t="516" x="2392363" y="2616200"/>
          <p14:tracePt t="529" x="2360613" y="2616200"/>
          <p14:tracePt t="548" x="2328863" y="2616200"/>
          <p14:tracePt t="8214" x="2344738" y="2616200"/>
          <p14:tracePt t="8215" x="2352675" y="2616200"/>
          <p14:tracePt t="8229" x="2368550" y="2616200"/>
          <p14:tracePt t="8244" x="2463800" y="2640013"/>
          <p14:tracePt t="8261" x="2655888" y="2695575"/>
          <p14:tracePt t="8277" x="2790825" y="2727325"/>
          <p14:tracePt t="8295" x="2846388" y="2743200"/>
          <p14:tracePt t="8310" x="2870200" y="2751138"/>
          <p14:tracePt t="8326" x="2894013" y="2767013"/>
          <p14:tracePt t="8343" x="2941638" y="2790825"/>
          <p14:tracePt t="8359" x="2982913" y="2814638"/>
          <p14:tracePt t="8374" x="3022600" y="2838450"/>
          <p14:tracePt t="8391" x="3094038" y="2886075"/>
          <p14:tracePt t="8408" x="3268663" y="2959100"/>
          <p14:tracePt t="8425" x="3540125" y="3046413"/>
          <p14:tracePt t="8451" x="3700463" y="3094038"/>
          <p14:tracePt t="8466" x="3803650" y="3109913"/>
          <p14:tracePt t="8481" x="3867150" y="3125788"/>
          <p14:tracePt t="8901" x="3875088" y="3165475"/>
          <p14:tracePt t="8916" x="3890963" y="3228975"/>
          <p14:tracePt t="8932" x="3906838" y="3262313"/>
          <p14:tracePt t="8949" x="3914775" y="3302000"/>
          <p14:tracePt t="8964" x="3938588" y="3365500"/>
          <p14:tracePt t="8981" x="3970338" y="3444875"/>
          <p14:tracePt t="8996" x="4011613" y="3548063"/>
          <p14:tracePt t="9012" x="4043363" y="3716338"/>
          <p14:tracePt t="9027" x="4067175" y="3835400"/>
          <p14:tracePt t="9043" x="4067175" y="3963988"/>
          <p14:tracePt t="9059" x="4067175" y="4083050"/>
          <p14:tracePt t="9075" x="4067175" y="4162425"/>
          <p14:tracePt t="9091" x="4067175" y="4178300"/>
          <p14:tracePt t="9109" x="4067175" y="4210050"/>
          <p14:tracePt t="9125" x="4067175" y="4225925"/>
          <p14:tracePt t="9150" x="4067175" y="4298950"/>
          <p14:tracePt t="9166" x="4067175" y="4346575"/>
          <p14:tracePt t="9186" x="4067175" y="4425950"/>
          <p14:tracePt t="9199" x="4067175" y="4449763"/>
          <p14:tracePt t="9216" x="4067175" y="4457700"/>
          <p14:tracePt t="9229" x="4067175" y="4473575"/>
          <p14:tracePt t="9245" x="4067175" y="4505325"/>
          <p14:tracePt t="9262" x="4067175" y="4521200"/>
          <p14:tracePt t="9276" x="4067175" y="4560888"/>
          <p14:tracePt t="9294" x="4083050" y="4584700"/>
          <p14:tracePt t="9309" x="4083050" y="4600575"/>
          <p14:tracePt t="9325" x="4098925" y="4616450"/>
          <p14:tracePt t="9374" x="4098925" y="4633913"/>
          <p14:tracePt t="10324" x="4090988" y="4633913"/>
          <p14:tracePt t="10338" x="4075113" y="4633913"/>
          <p14:tracePt t="10339" x="4067175" y="4624388"/>
          <p14:tracePt t="10359" x="4035425" y="4608513"/>
          <p14:tracePt t="10374" x="3986213" y="4600575"/>
          <p14:tracePt t="10391" x="3914775" y="4576763"/>
          <p14:tracePt t="10408" x="3867150" y="4576763"/>
          <p14:tracePt t="10427" x="3787775" y="4560888"/>
          <p14:tracePt t="10433" x="3732213" y="4552950"/>
          <p14:tracePt t="10448" x="3548063" y="4529138"/>
          <p14:tracePt t="10463" x="3357563" y="4489450"/>
          <p14:tracePt t="10477" x="3268663" y="4481513"/>
          <p14:tracePt t="10493" x="3101975" y="4473575"/>
          <p14:tracePt t="10510" x="2998788" y="4473575"/>
          <p14:tracePt t="10511" x="2957513" y="4473575"/>
          <p14:tracePt t="10527" x="2949575" y="4473575"/>
          <p14:tracePt t="10588" x="2933700" y="4473575"/>
          <p14:tracePt t="10609" x="2886075" y="4473575"/>
          <p14:tracePt t="10624" x="2862263" y="4473575"/>
          <p14:tracePt t="10642" x="2846388" y="4473575"/>
          <p14:tracePt t="10658" x="2838450" y="4473575"/>
          <p14:tracePt t="10746" x="2822575" y="4473575"/>
          <p14:tracePt t="10761" x="2814638" y="4473575"/>
          <p14:tracePt t="10810" x="2806700" y="4473575"/>
          <p14:tracePt t="10826" x="2798763" y="4473575"/>
          <p14:tracePt t="10843" x="2759075" y="4489450"/>
          <p14:tracePt t="10858" x="2703513" y="4513263"/>
          <p14:tracePt t="10882" x="2655888" y="4529138"/>
          <p14:tracePt t="10883" x="2647950" y="4529138"/>
          <p14:tracePt t="10902" x="2632075" y="4545013"/>
          <p14:tracePt t="10916" x="2598738" y="4552950"/>
          <p14:tracePt t="10933" x="2590800" y="4560888"/>
          <p14:tracePt t="10949" x="2574925" y="4576763"/>
          <p14:tracePt t="10964" x="2574925" y="4584700"/>
          <p14:tracePt t="10980" x="2574925" y="4600575"/>
          <p14:tracePt t="10994" x="2551113" y="4665663"/>
          <p14:tracePt t="11010" x="2551113" y="4713288"/>
          <p14:tracePt t="11029" x="2551113" y="4745038"/>
          <p14:tracePt t="11029" x="2551113" y="4760913"/>
          <p14:tracePt t="11044" x="2551113" y="4768850"/>
          <p14:tracePt t="11073" x="2551113" y="4784725"/>
          <p14:tracePt t="11093" x="2574925" y="4816475"/>
          <p14:tracePt t="11109" x="2647950" y="4840288"/>
          <p14:tracePt t="11126" x="2695575" y="4864100"/>
          <p14:tracePt t="11141" x="2735263" y="4879975"/>
          <p14:tracePt t="11163" x="2767013" y="4879975"/>
          <p14:tracePt t="11187" x="2814638" y="4895850"/>
          <p14:tracePt t="11201" x="2862263" y="4903788"/>
          <p14:tracePt t="11217" x="2894013" y="4903788"/>
          <p14:tracePt t="11233" x="2925763" y="4903788"/>
          <p14:tracePt t="11249" x="2967038" y="4903788"/>
          <p14:tracePt t="11265" x="2998788" y="4903788"/>
          <p14:tracePt t="11279" x="3022600" y="4903788"/>
          <p14:tracePt t="11294" x="3070225" y="4903788"/>
          <p14:tracePt t="11310" x="3157538" y="4919663"/>
          <p14:tracePt t="11326" x="3341688" y="4935538"/>
          <p14:tracePt t="11341" x="3468688" y="4951413"/>
          <p14:tracePt t="11358" x="3587750" y="4967288"/>
          <p14:tracePt t="11378" x="3771900" y="4967288"/>
          <p14:tracePt t="11390" x="3835400" y="4967288"/>
          <p14:tracePt t="11401" x="3954463" y="4967288"/>
          <p14:tracePt t="11417" x="4114800" y="4984750"/>
          <p14:tracePt t="11432" x="4281488" y="5000625"/>
          <p14:tracePt t="11449" x="4425950" y="5024438"/>
          <p14:tracePt t="11465" x="4552950" y="5024438"/>
          <p14:tracePt t="11480" x="4679950" y="5024438"/>
          <p14:tracePt t="11497" x="4800600" y="5024438"/>
          <p14:tracePt t="11511" x="4895850" y="5024438"/>
          <p14:tracePt t="11527" x="4991100" y="5024438"/>
          <p14:tracePt t="11541" x="5119688" y="5024438"/>
          <p14:tracePt t="11558" x="5246688" y="5024438"/>
          <p14:tracePt t="11575" x="5373688" y="5024438"/>
          <p14:tracePt t="11591" x="5510213" y="5016500"/>
          <p14:tracePt t="11608" x="5629275" y="5008563"/>
          <p14:tracePt t="11623" x="5732463" y="4992688"/>
          <p14:tracePt t="11641" x="5797550" y="4984750"/>
          <p14:tracePt t="11656" x="5861050" y="4967288"/>
          <p14:tracePt t="11674" x="5924550" y="4959350"/>
          <p14:tracePt t="11698" x="5956300" y="4943475"/>
          <p14:tracePt t="11713" x="5956300" y="4935538"/>
          <p14:tracePt t="11729" x="5980113" y="4919663"/>
          <p14:tracePt t="11744" x="6003925" y="4903788"/>
          <p14:tracePt t="11759" x="6019800" y="4887913"/>
          <p14:tracePt t="11776" x="6051550" y="4848225"/>
          <p14:tracePt t="11777" x="6059488" y="4832350"/>
          <p14:tracePt t="11793" x="6083300" y="4800600"/>
          <p14:tracePt t="11810" x="6100763" y="4776788"/>
          <p14:tracePt t="11827" x="6132513" y="4752975"/>
          <p14:tracePt t="11843" x="6132513" y="4737100"/>
          <p14:tracePt t="11869" x="6188075" y="4681538"/>
          <p14:tracePt t="11884" x="6203950" y="4649788"/>
          <p14:tracePt t="11905" x="6235700" y="4600575"/>
          <p14:tracePt t="11921" x="6243638" y="4576763"/>
          <p14:tracePt t="11936" x="6259513" y="4560888"/>
          <p14:tracePt t="11950" x="6267450" y="4537075"/>
          <p14:tracePt t="11966" x="6291263" y="4521200"/>
          <p14:tracePt t="11982" x="6291263" y="4505325"/>
          <p14:tracePt t="11995" x="6291263" y="4497388"/>
          <p14:tracePt t="12010" x="6291263" y="4473575"/>
          <p14:tracePt t="12027" x="6291263" y="4449763"/>
          <p14:tracePt t="12043" x="6291263" y="4433888"/>
          <p14:tracePt t="12067" x="6291263" y="4410075"/>
          <p14:tracePt t="12079" x="6291263" y="4402138"/>
          <p14:tracePt t="12090" x="6275388" y="4386263"/>
          <p14:tracePt t="12106" x="6243638" y="4362450"/>
          <p14:tracePt t="12120" x="6211888" y="4330700"/>
          <p14:tracePt t="12134" x="6172200" y="4314825"/>
          <p14:tracePt t="12150" x="6132513" y="4298950"/>
          <p14:tracePt t="12165" x="6075363" y="4273550"/>
          <p14:tracePt t="12181" x="6003925" y="4241800"/>
          <p14:tracePt t="12196" x="5964238" y="4241800"/>
          <p14:tracePt t="12216" x="5884863" y="4217988"/>
          <p14:tracePt t="12232" x="5797550" y="4194175"/>
          <p14:tracePt t="12248" x="5700713" y="4170363"/>
          <p14:tracePt t="12263" x="5621338" y="4146550"/>
          <p14:tracePt t="12278" x="5565775" y="4130675"/>
          <p14:tracePt t="12293" x="5502275" y="4106863"/>
          <p14:tracePt t="12309" x="5462588" y="4106863"/>
          <p14:tracePt t="12325" x="5414963" y="4090988"/>
          <p14:tracePt t="12341" x="5341938" y="4083050"/>
          <p14:tracePt t="12358" x="5262563" y="4075113"/>
          <p14:tracePt t="12375" x="5175250" y="4067175"/>
          <p14:tracePt t="12391" x="5072063" y="4051300"/>
          <p14:tracePt t="12408" x="4959350" y="4043363"/>
          <p14:tracePt t="12428" x="4879975" y="4027488"/>
          <p14:tracePt t="12442" x="4848225" y="4019550"/>
          <p14:tracePt t="12453" x="4808538" y="4019550"/>
          <p14:tracePt t="12478" x="4776788" y="4019550"/>
          <p14:tracePt t="12498" x="4721225" y="4003675"/>
          <p14:tracePt t="12499" x="4705350" y="4003675"/>
          <p14:tracePt t="12518" x="4576763" y="3987800"/>
          <p14:tracePt t="12525" x="4489450" y="3971925"/>
          <p14:tracePt t="12542" x="4344988" y="3956050"/>
          <p14:tracePt t="12561" x="4241800" y="3948113"/>
          <p14:tracePt t="12575" x="4170363" y="3938588"/>
          <p14:tracePt t="12655" x="4146550" y="3938588"/>
          <p14:tracePt t="12669" x="4090988" y="3938588"/>
          <p14:tracePt t="12684" x="4035425" y="3938588"/>
          <p14:tracePt t="12698" x="3986213" y="3930650"/>
          <p14:tracePt t="12714" x="3954463" y="3930650"/>
          <p14:tracePt t="12731" x="3930650" y="3930650"/>
          <p14:tracePt t="12746" x="3906838" y="3930650"/>
          <p14:tracePt t="12761" x="3883025" y="3930650"/>
          <p14:tracePt t="12777" x="3843338" y="3930650"/>
          <p14:tracePt t="12792" x="3803650" y="3930650"/>
          <p14:tracePt t="12808" x="3724275" y="3930650"/>
          <p14:tracePt t="12823" x="3619500" y="3922713"/>
          <p14:tracePt t="12841" x="3444875" y="3922713"/>
          <p14:tracePt t="12858" x="3276600" y="3922713"/>
          <p14:tracePt t="12874" x="3133725" y="3922713"/>
          <p14:tracePt t="12891" x="3030538" y="3922713"/>
          <p14:tracePt t="12914" x="2982913" y="3922713"/>
          <p14:tracePt t="12915" x="2974975" y="3922713"/>
          <p14:tracePt t="12982" x="2967038" y="3922713"/>
          <p14:tracePt t="12999" x="2941638" y="3922713"/>
          <p14:tracePt t="13030" x="2878138" y="3922713"/>
          <p14:tracePt t="13040" x="2862263" y="3922713"/>
          <p14:tracePt t="13061" x="2790825" y="3922713"/>
          <p14:tracePt t="13075" x="2767013" y="3922713"/>
          <p14:tracePt t="13095" x="2743200" y="3922713"/>
          <p14:tracePt t="13263" x="2743200" y="3930650"/>
          <p14:tracePt t="13277" x="2711450" y="3938588"/>
          <p14:tracePt t="13293" x="2687638" y="3948113"/>
          <p14:tracePt t="13307" x="2671763" y="3956050"/>
          <p14:tracePt t="13324" x="2655888" y="3963988"/>
          <p14:tracePt t="13341" x="2632075" y="3971925"/>
          <p14:tracePt t="13358" x="2616200" y="3987800"/>
          <p14:tracePt t="13375" x="2574925" y="4011613"/>
          <p14:tracePt t="13391" x="2551113" y="4027488"/>
          <p14:tracePt t="13412" x="2503488" y="4051300"/>
          <p14:tracePt t="13425" x="2495550" y="4059238"/>
          <p14:tracePt t="13437" x="2463800" y="4075113"/>
          <p14:tracePt t="13446" x="2455863" y="4090988"/>
          <p14:tracePt t="13447" x="2439988" y="4098925"/>
          <p14:tracePt t="13466" x="2424113" y="4114800"/>
          <p14:tracePt t="13481" x="2416175" y="4130675"/>
          <p14:tracePt t="13497" x="2400300" y="4154488"/>
          <p14:tracePt t="13514" x="2384425" y="4178300"/>
          <p14:tracePt t="13533" x="2368550" y="4202113"/>
          <p14:tracePt t="13548" x="2352675" y="4225925"/>
          <p14:tracePt t="13556" x="2352675" y="4241800"/>
          <p14:tracePt t="13572" x="2344738" y="4257675"/>
          <p14:tracePt t="13589" x="2344738" y="4291013"/>
          <p14:tracePt t="13624" x="2328863" y="4338638"/>
          <p14:tracePt t="13639" x="2312988" y="4362450"/>
          <p14:tracePt t="13653" x="2312988" y="4378325"/>
          <p14:tracePt t="13667" x="2297113" y="4402138"/>
          <p14:tracePt t="13683" x="2297113" y="4425950"/>
          <p14:tracePt t="13700" x="2281238" y="4457700"/>
          <p14:tracePt t="13715" x="2265363" y="4473575"/>
          <p14:tracePt t="14057" x="2281238" y="4489450"/>
          <p14:tracePt t="14072" x="2360613" y="4505325"/>
          <p14:tracePt t="14094" x="2559050" y="4521200"/>
          <p14:tracePt t="14110" x="2703513" y="4545013"/>
          <p14:tracePt t="14126" x="2814638" y="4552950"/>
          <p14:tracePt t="14148" x="2878138" y="4560888"/>
          <p14:tracePt t="14168" x="2886075" y="4560888"/>
          <p14:tracePt t="14244" x="2917825" y="4568825"/>
          <p14:tracePt t="14260" x="2990850" y="4584700"/>
          <p14:tracePt t="14275" x="3030538" y="4600575"/>
          <p14:tracePt t="14293" x="3109913" y="4616450"/>
          <p14:tracePt t="14308" x="3197225" y="4633913"/>
          <p14:tracePt t="14326" x="3276600" y="4641850"/>
          <p14:tracePt t="14343" x="3325813" y="4649788"/>
          <p14:tracePt t="14359" x="3357563" y="4649788"/>
          <p14:tracePt t="14374" x="3373438" y="4649788"/>
          <p14:tracePt t="14391" x="3413125" y="4649788"/>
          <p14:tracePt t="14408" x="3476625" y="4649788"/>
          <p14:tracePt t="14415" x="3492500" y="4649788"/>
          <p14:tracePt t="14436" x="3611563" y="4649788"/>
          <p14:tracePt t="14450" x="3732213" y="4649788"/>
          <p14:tracePt t="14466" x="3851275" y="4649788"/>
          <p14:tracePt t="14484" x="3906838" y="4649788"/>
          <p14:tracePt t="14500" x="3930650" y="4657725"/>
          <p14:tracePt t="20577" x="3970338" y="4633913"/>
          <p14:tracePt t="20593" x="4011613" y="4608513"/>
          <p14:tracePt t="20638" x="4011613" y="4600575"/>
          <p14:tracePt t="20652" x="4019550" y="4584700"/>
          <p14:tracePt t="20666" x="4027488" y="4584700"/>
          <p14:tracePt t="20667" x="4035425" y="4584700"/>
          <p14:tracePt t="20683" x="4043363" y="4576763"/>
          <p14:tracePt t="20699" x="4075113" y="4568825"/>
          <p14:tracePt t="20714" x="4090988" y="4568825"/>
          <p14:tracePt t="20715" x="4114800" y="4568825"/>
          <p14:tracePt t="20733" x="4162425" y="4568825"/>
          <p14:tracePt t="20743" x="4194175" y="4560888"/>
          <p14:tracePt t="20759" x="4273550" y="4545013"/>
          <p14:tracePt t="20774" x="4337050" y="4537075"/>
          <p14:tracePt t="20795" x="4441825" y="4521200"/>
          <p14:tracePt t="20810" x="4473575" y="4513263"/>
          <p14:tracePt t="20827" x="4552950" y="4497388"/>
          <p14:tracePt t="20849" x="4664075" y="4481513"/>
          <p14:tracePt t="20863" x="4776788" y="4465638"/>
          <p14:tracePt t="20876" x="4824413" y="4457700"/>
          <p14:tracePt t="20891" x="4951413" y="4433888"/>
          <p14:tracePt t="20908" x="5038725" y="4418013"/>
          <p14:tracePt t="20914" x="5064125" y="4418013"/>
          <p14:tracePt t="20940" x="5159375" y="4402138"/>
          <p14:tracePt t="20948" x="5207000" y="4402138"/>
          <p14:tracePt t="20966" x="5302250" y="4402138"/>
          <p14:tracePt t="20982" x="5430838" y="4402138"/>
          <p14:tracePt t="20998" x="5526088" y="4402138"/>
          <p14:tracePt t="21017" x="5589588" y="4402138"/>
          <p14:tracePt t="21024" x="5637213" y="4402138"/>
          <p14:tracePt t="21044" x="5684838" y="4402138"/>
          <p14:tracePt t="21059" x="5724525" y="4402138"/>
          <p14:tracePt t="21075" x="5773738" y="4402138"/>
          <p14:tracePt t="21091" x="5829300" y="4402138"/>
          <p14:tracePt t="21108" x="5853113" y="4402138"/>
          <p14:tracePt t="21231" x="5845175" y="4394200"/>
          <p14:tracePt t="21246" x="5781675" y="4394200"/>
          <p14:tracePt t="21261" x="5732463" y="4394200"/>
          <p14:tracePt t="21281" x="5613400" y="4394200"/>
          <p14:tracePt t="21294" x="5573713" y="4394200"/>
          <p14:tracePt t="21305" x="5526088" y="4394200"/>
          <p14:tracePt t="21326" x="5438775" y="4394200"/>
          <p14:tracePt t="21341" x="5407025" y="4394200"/>
          <p14:tracePt t="21358" x="5373688" y="4394200"/>
          <p14:tracePt t="21376" x="5341938" y="4394200"/>
          <p14:tracePt t="21377" x="5326063" y="4394200"/>
          <p14:tracePt t="21391" x="5302250" y="4394200"/>
          <p14:tracePt t="21416" x="5222875" y="4394200"/>
          <p14:tracePt t="21440" x="5151438" y="4394200"/>
          <p14:tracePt t="21441" x="5127625" y="4394200"/>
          <p14:tracePt t="21463" x="5103813" y="4386263"/>
          <p14:tracePt t="21483" x="5087938" y="4386263"/>
          <p14:tracePt t="21498" x="5064125" y="4378325"/>
          <p14:tracePt t="21513" x="5056188" y="4378325"/>
          <p14:tracePt t="21529" x="5030788" y="4378325"/>
          <p14:tracePt t="21545" x="5006975" y="4370388"/>
          <p14:tracePt t="21561" x="4967288" y="4370388"/>
          <p14:tracePt t="21576" x="4919663" y="4362450"/>
          <p14:tracePt t="21591" x="4879975" y="4362450"/>
          <p14:tracePt t="21608" x="4816475" y="4346575"/>
          <p14:tracePt t="21628" x="4768850" y="4346575"/>
          <p14:tracePt t="21629" x="4752975" y="4346575"/>
          <p14:tracePt t="21641" x="4729163" y="4346575"/>
          <p14:tracePt t="21655" x="4705350" y="4346575"/>
          <p14:tracePt t="21670" x="4695825" y="4346575"/>
          <p14:tracePt t="21684" x="4687888" y="4346575"/>
          <p14:tracePt t="21700" x="4664075" y="4346575"/>
          <p14:tracePt t="21715" x="4640263" y="4346575"/>
          <p14:tracePt t="21730" x="4592638" y="4346575"/>
          <p14:tracePt t="21744" x="4537075" y="4346575"/>
          <p14:tracePt t="21760" x="4513263" y="4346575"/>
          <p14:tracePt t="21777" x="4433888" y="4338638"/>
          <p14:tracePt t="21793" x="4386263" y="4330700"/>
          <p14:tracePt t="21810" x="4329113" y="4330700"/>
          <p14:tracePt t="21825" x="4281488" y="4330700"/>
          <p14:tracePt t="21843" x="4241800" y="4330700"/>
          <p14:tracePt t="21858" x="4202113" y="4330700"/>
          <p14:tracePt t="21875" x="4154488" y="4330700"/>
          <p14:tracePt t="21893" x="4090988" y="4330700"/>
          <p14:tracePt t="21922" x="3906838" y="4322763"/>
          <p14:tracePt t="21935" x="3851275" y="4322763"/>
          <p14:tracePt t="21949" x="3756025" y="4322763"/>
          <p14:tracePt t="21965" x="3668713" y="4322763"/>
          <p14:tracePt t="21978" x="3643313" y="4322763"/>
          <p14:tracePt t="21996" x="3603625" y="4322763"/>
          <p14:tracePt t="21997" x="3595688" y="4322763"/>
          <p14:tracePt t="22015" x="3579813" y="4322763"/>
          <p14:tracePt t="22024" x="3571875" y="4322763"/>
          <p14:tracePt t="22044" x="3548063" y="4322763"/>
          <p14:tracePt t="22045" x="3540125" y="4322763"/>
          <p14:tracePt t="22056" x="3516313" y="4322763"/>
          <p14:tracePt t="22071" x="3476625" y="4322763"/>
          <p14:tracePt t="22091" x="3429000" y="4322763"/>
          <p14:tracePt t="22109" x="3325813" y="4322763"/>
          <p14:tracePt t="22125" x="3284538" y="4322763"/>
          <p14:tracePt t="22143" x="3228975" y="4322763"/>
          <p14:tracePt t="22150" x="3205163" y="4322763"/>
          <p14:tracePt t="22172" x="3181350" y="4322763"/>
          <p14:tracePt t="22173" x="3173413" y="4322763"/>
          <p14:tracePt t="22180" x="3165475" y="4322763"/>
          <p14:tracePt t="22197" x="3141663" y="4322763"/>
          <p14:tracePt t="22216" x="3125788" y="4322763"/>
          <p14:tracePt t="22231" x="3109913" y="4322763"/>
          <p14:tracePt t="22246" x="3070225" y="4322763"/>
          <p14:tracePt t="22262" x="3014663" y="4322763"/>
          <p14:tracePt t="22277" x="2974975" y="4322763"/>
          <p14:tracePt t="22293" x="2909888" y="4322763"/>
          <p14:tracePt t="22308" x="2838450" y="4322763"/>
          <p14:tracePt t="22324" x="2806700" y="4322763"/>
          <p14:tracePt t="22341" x="2774950" y="4322763"/>
          <p14:tracePt t="22357" x="2767013" y="4322763"/>
          <p14:tracePt t="22390" x="2759075" y="4322763"/>
          <p14:tracePt t="22405" x="2743200" y="4322763"/>
          <p14:tracePt t="22419" x="2735263" y="4322763"/>
          <p14:tracePt t="22433" x="2695575" y="4322763"/>
          <p14:tracePt t="22448" x="2671763" y="4322763"/>
          <p14:tracePt t="22449" x="2655888" y="4322763"/>
          <p14:tracePt t="22465" x="2647950" y="4322763"/>
          <p14:tracePt t="22484" x="2632075" y="4322763"/>
          <p14:tracePt t="23574" x="2679700" y="4322763"/>
          <p14:tracePt t="23589" x="2974975" y="4322763"/>
          <p14:tracePt t="23604" x="3276600" y="4322763"/>
          <p14:tracePt t="23625" x="3500438" y="4322763"/>
          <p14:tracePt t="23640" x="3708400" y="4322763"/>
          <p14:tracePt t="23654" x="3859213" y="4322763"/>
          <p14:tracePt t="23674" x="3970338" y="4322763"/>
          <p14:tracePt t="23681" x="4002088" y="4322763"/>
          <p14:tracePt t="23698" x="4090988" y="4322763"/>
          <p14:tracePt t="23699" x="4138613" y="4322763"/>
          <p14:tracePt t="23715" x="4241800" y="4330700"/>
          <p14:tracePt t="23732" x="4305300" y="4346575"/>
          <p14:tracePt t="23747" x="4344988" y="4354513"/>
          <p14:tracePt t="24811" x="4344988" y="4346575"/>
          <p14:tracePt t="24827" x="4344988" y="4314825"/>
          <p14:tracePt t="24847" x="4344988" y="4273550"/>
          <p14:tracePt t="24859" x="4344988" y="4241800"/>
          <p14:tracePt t="24874" x="4344988" y="4202113"/>
          <p14:tracePt t="24889" x="4362450" y="4162425"/>
          <p14:tracePt t="24904" x="4370388" y="4154488"/>
          <p14:tracePt t="24929" x="4481513" y="4051300"/>
          <p14:tracePt t="24939" x="4497388" y="4035425"/>
          <p14:tracePt t="24948" x="4513263" y="4027488"/>
          <p14:tracePt t="24963" x="4568825" y="3995738"/>
          <p14:tracePt t="24978" x="4648200" y="3979863"/>
          <p14:tracePt t="24994" x="4737100" y="3971925"/>
          <p14:tracePt t="25011" x="4895850" y="3971925"/>
          <p14:tracePt t="25026" x="5151438" y="3995738"/>
          <p14:tracePt t="25043" x="5502275" y="4067175"/>
          <p14:tracePt t="25058" x="5813425" y="4106863"/>
          <p14:tracePt t="25079" x="6003925" y="4146550"/>
          <p14:tracePt t="25091" x="6091238" y="4170363"/>
          <p14:tracePt t="25109" x="6108700" y="4170363"/>
          <p14:tracePt t="25155" x="6108700" y="4178300"/>
          <p14:tracePt t="25170" x="6108700" y="4225925"/>
          <p14:tracePt t="25184" x="6108700" y="4249738"/>
          <p14:tracePt t="25199" x="6108700" y="4291013"/>
          <p14:tracePt t="25215" x="6083300" y="4322763"/>
          <p14:tracePt t="25229" x="6059488" y="4346575"/>
          <p14:tracePt t="25244" x="5972175" y="4402138"/>
          <p14:tracePt t="25260" x="5868988" y="4441825"/>
          <p14:tracePt t="25276" x="5757863" y="4473575"/>
          <p14:tracePt t="25293" x="5613400" y="4489450"/>
          <p14:tracePt t="25308" x="5510213" y="4505325"/>
          <p14:tracePt t="25322" x="5381625" y="4521200"/>
          <p14:tracePt t="25341" x="5246688" y="4521200"/>
          <p14:tracePt t="25360" x="5014913" y="4521200"/>
          <p14:tracePt t="25375" x="4848225" y="4521200"/>
          <p14:tracePt t="25393" x="4695825" y="4521200"/>
          <p14:tracePt t="25419" x="4568825" y="4521200"/>
          <p14:tracePt t="25419" x="4513263" y="4521200"/>
          <p14:tracePt t="25433" x="4457700" y="4521200"/>
          <p14:tracePt t="25448" x="4352925" y="4521200"/>
          <p14:tracePt t="25463" x="4241800" y="4521200"/>
          <p14:tracePt t="25477" x="4122738" y="4505325"/>
          <p14:tracePt t="25493" x="4059238" y="4481513"/>
          <p14:tracePt t="25516" x="4011613" y="4465638"/>
          <p14:tracePt t="25524" x="3994150" y="4465638"/>
          <p14:tracePt t="25544" x="3986213" y="4457700"/>
          <p14:tracePt t="25560" x="3978275" y="4449763"/>
          <p14:tracePt t="26464" x="3954463" y="4433888"/>
          <p14:tracePt t="26479" x="3946525" y="4394200"/>
          <p14:tracePt t="26494" x="3938588" y="4314825"/>
          <p14:tracePt t="26509" x="3930650" y="4210050"/>
          <p14:tracePt t="26528" x="3930650" y="4098925"/>
          <p14:tracePt t="26541" x="3930650" y="4011613"/>
          <p14:tracePt t="26557" x="3930650" y="3930650"/>
          <p14:tracePt t="26576" x="3930650" y="3851275"/>
          <p14:tracePt t="26591" x="3906838" y="3763963"/>
          <p14:tracePt t="26604" x="3890963" y="3668713"/>
          <p14:tracePt t="26619" x="3890963" y="3613150"/>
          <p14:tracePt t="26640" x="3867150" y="3556000"/>
          <p14:tracePt t="26659" x="3859213" y="3508375"/>
          <p14:tracePt t="26665" x="3859213" y="3476625"/>
          <p14:tracePt t="26681" x="3859213" y="3444875"/>
          <p14:tracePt t="26697" x="3851275" y="3381375"/>
          <p14:tracePt t="26713" x="3843338" y="3286125"/>
          <p14:tracePt t="26728" x="3827463" y="3205163"/>
          <p14:tracePt t="26743" x="3803650" y="3070225"/>
          <p14:tracePt t="26760" x="3795713" y="2990850"/>
          <p14:tracePt t="26776" x="3771900" y="2909888"/>
          <p14:tracePt t="26792" x="3763963" y="2886075"/>
          <p14:tracePt t="26808" x="3763963" y="2854325"/>
          <p14:tracePt t="26829" x="3748088" y="2822575"/>
          <p14:tracePt t="26841" x="3748088" y="2798763"/>
          <p14:tracePt t="26878" x="3732213" y="2759075"/>
          <p14:tracePt t="26890" x="3732213" y="2743200"/>
          <p14:tracePt t="26915" x="3732213" y="2735263"/>
          <p14:tracePt t="26937" x="3716338" y="2719388"/>
          <p14:tracePt t="29654" x="3716338" y="2727325"/>
          <p14:tracePt t="29669" x="3716338" y="2759075"/>
          <p14:tracePt t="29683" x="3716338" y="2814638"/>
          <p14:tracePt t="29699" x="3716338" y="2901950"/>
          <p14:tracePt t="29716" x="3716338" y="3006725"/>
          <p14:tracePt t="29732" x="3716338" y="3109913"/>
          <p14:tracePt t="29748" x="3716338" y="3228975"/>
          <p14:tracePt t="29758" x="3716338" y="3294063"/>
          <p14:tracePt t="29779" x="3716338" y="3508375"/>
          <p14:tracePt t="29793" x="3716338" y="3571875"/>
          <p14:tracePt t="29809" x="3716338" y="3708400"/>
          <p14:tracePt t="29826" x="3716338" y="3827463"/>
          <p14:tracePt t="29844" x="3716338" y="3906838"/>
          <p14:tracePt t="29860" x="3716338" y="3963988"/>
          <p14:tracePt t="29881" x="3716338" y="4035425"/>
          <p14:tracePt t="29893" x="3716338" y="4067175"/>
          <p14:tracePt t="29905" x="3716338" y="4090988"/>
          <p14:tracePt t="29920" x="3716338" y="4138613"/>
          <p14:tracePt t="29933" x="3716338" y="4186238"/>
          <p14:tracePt t="29949" x="3716338" y="4217988"/>
          <p14:tracePt t="29965" x="3716338" y="4249738"/>
          <p14:tracePt t="29979" x="3716338" y="4265613"/>
          <p14:tracePt t="29994" x="3716338" y="4281488"/>
          <p14:tracePt t="30010" x="3716338" y="4338638"/>
          <p14:tracePt t="30029" x="3716338" y="4394200"/>
          <p14:tracePt t="30044" x="3716338" y="4441825"/>
          <p14:tracePt t="30059" x="3716338" y="4465638"/>
          <p14:tracePt t="30075" x="3716338" y="4481513"/>
          <p14:tracePt t="30509" x="3700463" y="4481513"/>
          <p14:tracePt t="30525" x="3635375" y="4481513"/>
          <p14:tracePt t="30548" x="3436938" y="4473575"/>
          <p14:tracePt t="30557" x="3349625" y="4465638"/>
          <p14:tracePt t="30577" x="3109913" y="4441825"/>
          <p14:tracePt t="30593" x="3022600" y="4441825"/>
          <p14:tracePt t="30610" x="2998788" y="4441825"/>
          <p14:tracePt t="30775" x="2990850" y="4433888"/>
          <p14:tracePt t="30792" x="2990850" y="4425950"/>
          <p14:tracePt t="30808" x="2990850" y="4362450"/>
          <p14:tracePt t="30824" x="2998788" y="4314825"/>
          <p14:tracePt t="30841" x="3014663" y="4257675"/>
          <p14:tracePt t="30858" x="3022600" y="4170363"/>
          <p14:tracePt t="30874" x="3030538" y="4075113"/>
          <p14:tracePt t="30892" x="3030538" y="3979863"/>
          <p14:tracePt t="30899" x="3030538" y="3883025"/>
          <p14:tracePt t="30917" x="3046413" y="3771900"/>
          <p14:tracePt t="30933" x="3046413" y="3652838"/>
          <p14:tracePt t="30949" x="3054350" y="3563938"/>
          <p14:tracePt t="30968" x="3054350" y="3484563"/>
          <p14:tracePt t="30983" x="3070225" y="3397250"/>
          <p14:tracePt t="30999" x="3094038" y="3309938"/>
          <p14:tracePt t="31014" x="3117850" y="3197225"/>
          <p14:tracePt t="31026" x="3133725" y="3117850"/>
          <p14:tracePt t="31042" x="3141663" y="3046413"/>
          <p14:tracePt t="31060" x="3149600" y="2990850"/>
          <p14:tracePt t="31083" x="3157538" y="2943225"/>
          <p14:tracePt t="31103" x="3165475" y="2886075"/>
          <p14:tracePt t="31108" x="3173413" y="2854325"/>
          <p14:tracePt t="31120" x="3173413" y="2814638"/>
          <p14:tracePt t="31121" x="3181350" y="2782888"/>
          <p14:tracePt t="31136" x="3197225" y="2743200"/>
          <p14:tracePt t="31151" x="3221038" y="2671763"/>
          <p14:tracePt t="31167" x="3228975" y="2640013"/>
          <p14:tracePt t="31181" x="3236913" y="2632075"/>
          <p14:tracePt t="31309" x="3236913" y="2687638"/>
          <p14:tracePt t="31326" x="3236913" y="2767013"/>
          <p14:tracePt t="31341" x="3228975" y="2854325"/>
          <p14:tracePt t="31358" x="3221038" y="2909888"/>
          <p14:tracePt t="31375" x="3221038" y="2967038"/>
          <p14:tracePt t="31392" x="3221038" y="3046413"/>
          <p14:tracePt t="31399" x="3221038" y="3094038"/>
          <p14:tracePt t="31424" x="3221038" y="3244850"/>
          <p14:tracePt t="31433" x="3221038" y="3294063"/>
          <p14:tracePt t="31451" x="3221038" y="3444875"/>
          <p14:tracePt t="31467" x="3205163" y="3587750"/>
          <p14:tracePt t="31486" x="3181350" y="3779838"/>
          <p14:tracePt t="31494" x="3181350" y="3843338"/>
          <p14:tracePt t="31511" x="3165475" y="3971925"/>
          <p14:tracePt t="31526" x="3165475" y="4090988"/>
          <p14:tracePt t="31543" x="3165475" y="4217988"/>
          <p14:tracePt t="31559" x="3165475" y="4306888"/>
          <p14:tracePt t="31574" x="3165475" y="4362450"/>
          <p14:tracePt t="31590" x="3165475" y="4402138"/>
          <p14:tracePt t="31605" x="3165475" y="4425950"/>
          <p14:tracePt t="31621" x="3165475" y="4441825"/>
          <p14:tracePt t="31638" x="3165475" y="4457700"/>
          <p14:tracePt t="31670" x="3165475" y="4473575"/>
          <p14:tracePt t="31776" x="3165475" y="4481513"/>
          <p14:tracePt t="31791" x="3205163" y="4481513"/>
          <p14:tracePt t="31808" x="3244850" y="4481513"/>
          <p14:tracePt t="31825" x="3308350" y="4489450"/>
          <p14:tracePt t="31841" x="3349625" y="4497388"/>
          <p14:tracePt t="31858" x="3429000" y="4505325"/>
          <p14:tracePt t="31859" x="3468688" y="4505325"/>
          <p14:tracePt t="31875" x="3548063" y="4505325"/>
          <p14:tracePt t="31892" x="3611563" y="4505325"/>
          <p14:tracePt t="31915" x="3700463" y="4505325"/>
          <p14:tracePt t="31933" x="3779838" y="4505325"/>
          <p14:tracePt t="31949" x="3883025" y="4505325"/>
          <p14:tracePt t="31965" x="3994150" y="4505325"/>
          <p14:tracePt t="31980" x="4130675" y="4505325"/>
          <p14:tracePt t="32005" x="4265613" y="4505325"/>
          <p14:tracePt t="32014" x="4321175" y="4513263"/>
          <p14:tracePt t="32026" x="4344988" y="4513263"/>
          <p14:tracePt t="32043" x="4402138" y="4521200"/>
          <p14:tracePt t="32060" x="4465638" y="4529138"/>
          <p14:tracePt t="32076" x="4552950" y="4545013"/>
          <p14:tracePt t="32095" x="4679950" y="4568825"/>
          <p14:tracePt t="32104" x="4713288" y="4568825"/>
          <p14:tracePt t="32127" x="4784725" y="4576763"/>
          <p14:tracePt t="32134" x="4792663" y="4584700"/>
          <p14:tracePt t="32150" x="4824413" y="4584700"/>
          <p14:tracePt t="32166" x="4856163" y="4592638"/>
          <p14:tracePt t="32183" x="4935538" y="4600575"/>
          <p14:tracePt t="32199" x="5022850" y="4616450"/>
          <p14:tracePt t="32216" x="5103813" y="4624388"/>
          <p14:tracePt t="32233" x="5127625" y="4624388"/>
          <p14:tracePt t="32264" x="5143500" y="4624388"/>
          <p14:tracePt t="32401" x="5151438" y="4616450"/>
          <p14:tracePt t="32422" x="5175250" y="4576763"/>
          <p14:tracePt t="32437" x="5175250" y="4529138"/>
          <p14:tracePt t="32451" x="5214938" y="4465638"/>
          <p14:tracePt t="32467" x="5238750" y="4394200"/>
          <p14:tracePt t="32484" x="5262563" y="4306888"/>
          <p14:tracePt t="32509" x="5278438" y="4194175"/>
          <p14:tracePt t="32529" x="5310188" y="4019550"/>
          <p14:tracePt t="32541" x="5310188" y="3956050"/>
          <p14:tracePt t="32558" x="5310188" y="3843338"/>
          <p14:tracePt t="32559" x="5310188" y="3795713"/>
          <p14:tracePt t="32575" x="5310188" y="3676650"/>
          <p14:tracePt t="32590" x="5310188" y="3613150"/>
          <p14:tracePt t="32605" x="5310188" y="3492500"/>
          <p14:tracePt t="32620" x="5310188" y="3389313"/>
          <p14:tracePt t="32635" x="5310188" y="3302000"/>
          <p14:tracePt t="32650" x="5310188" y="3228975"/>
          <p14:tracePt t="32670" x="5310188" y="3173413"/>
          <p14:tracePt t="32683" x="5310188" y="3117850"/>
          <p14:tracePt t="32699" x="5310188" y="3070225"/>
          <p14:tracePt t="32716" x="5310188" y="3030538"/>
          <p14:tracePt t="32732" x="5310188" y="2982913"/>
          <p14:tracePt t="32749" x="5310188" y="2943225"/>
          <p14:tracePt t="32759" x="5310188" y="2909888"/>
          <p14:tracePt t="32779" x="5310188" y="2894013"/>
          <p14:tracePt t="32795" x="5310188" y="2878138"/>
          <p14:tracePt t="32810" x="5310188" y="2862263"/>
          <p14:tracePt t="32827" x="5310188" y="2854325"/>
          <p14:tracePt t="32843" x="5318125" y="2838450"/>
          <p14:tracePt t="32997" x="5318125" y="2870200"/>
          <p14:tracePt t="33013" x="5318125" y="2901950"/>
          <p14:tracePt t="33028" x="5318125" y="2959100"/>
          <p14:tracePt t="33044" x="5318125" y="3014663"/>
          <p14:tracePt t="33062" x="5318125" y="3070225"/>
          <p14:tracePt t="33079" x="5318125" y="3109913"/>
          <p14:tracePt t="33094" x="5318125" y="3181350"/>
          <p14:tracePt t="33110" x="5318125" y="3262313"/>
          <p14:tracePt t="33141" x="5318125" y="3421063"/>
          <p14:tracePt t="33158" x="5318125" y="3500438"/>
          <p14:tracePt t="33186" x="5318125" y="3629025"/>
          <p14:tracePt t="33187" x="5318125" y="3676650"/>
          <p14:tracePt t="33203" x="5318125" y="3756025"/>
          <p14:tracePt t="33217" x="5318125" y="3795713"/>
          <p14:tracePt t="33234" x="5318125" y="3859213"/>
          <p14:tracePt t="33243" x="5318125" y="3890963"/>
          <p14:tracePt t="33260" x="5318125" y="3979863"/>
          <p14:tracePt t="33283" x="5302250" y="4083050"/>
          <p14:tracePt t="33295" x="5302250" y="4106863"/>
          <p14:tracePt t="33306" x="5302250" y="4154488"/>
          <p14:tracePt t="33322" x="5302250" y="4186238"/>
          <p14:tracePt t="33343" x="5302250" y="4202113"/>
          <p14:tracePt t="33366" x="5302250" y="4217988"/>
          <p14:tracePt t="34024" x="5302250" y="4225925"/>
          <p14:tracePt t="34040" x="5238750" y="4225925"/>
          <p14:tracePt t="34056" x="5151438" y="4225925"/>
          <p14:tracePt t="34076" x="5087938" y="4225925"/>
          <p14:tracePt t="34096" x="5072063" y="4225925"/>
          <p14:tracePt t="38635" x="4999038" y="4170363"/>
          <p14:tracePt t="38654" x="4648200" y="3867150"/>
          <p14:tracePt t="38672" x="4225925" y="3556000"/>
          <p14:tracePt t="38688" x="3748088" y="3205163"/>
          <p14:tracePt t="38697" x="3308350" y="2870200"/>
          <p14:tracePt t="38714" x="2909888" y="2600325"/>
          <p14:tracePt t="38731" x="2408238" y="2241550"/>
          <p14:tracePt t="38747" x="1912938" y="1898650"/>
          <p14:tracePt t="38763" x="1498600" y="1635125"/>
          <p14:tracePt t="38780" x="1252538" y="1450975"/>
          <p14:tracePt t="38796" x="1084263" y="1347788"/>
          <p14:tracePt t="38811" x="957263" y="1252538"/>
          <p14:tracePt t="38826" x="933450" y="1236663"/>
          <p14:tracePt t="38843" x="917575" y="1228725"/>
          <p14:tracePt t="38860" x="909638" y="1228725"/>
          <p14:tracePt t="38930" x="901700" y="1220788"/>
          <p14:tracePt t="38953" x="893763" y="1187450"/>
          <p14:tracePt t="38966" x="885825" y="1179513"/>
          <p14:tracePt t="38982" x="877888" y="1139825"/>
          <p14:tracePt t="38999" x="836613" y="1068388"/>
          <p14:tracePt t="39010" x="812800" y="1028700"/>
          <p14:tracePt t="39028" x="765175" y="957263"/>
          <p14:tracePt t="39029" x="749300" y="917575"/>
          <p14:tracePt t="39044" x="733425" y="901700"/>
          <p14:tracePt t="39045" x="709613" y="877888"/>
          <p14:tracePt t="39061" x="646113" y="788988"/>
          <p14:tracePt t="39077" x="574675" y="693738"/>
          <p14:tracePt t="39092" x="534988" y="638175"/>
          <p14:tracePt t="39093" x="485775" y="582613"/>
          <p14:tracePt t="39110" x="390525" y="461963"/>
          <p14:tracePt t="39126" x="295275" y="366713"/>
          <p14:tracePt t="39143" x="239713" y="287338"/>
          <p14:tracePt t="39150" x="207963" y="247650"/>
          <p14:tracePt t="39166" x="150813" y="166688"/>
          <p14:tracePt t="39182" x="87313" y="79375"/>
        </p14:tracePtLst>
      </p14:laserTrace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CC82A-3A1B-4ECA-9E86-CEC4E9FED81E}"/>
              </a:ext>
            </a:extLst>
          </p:cNvPr>
          <p:cNvSpPr>
            <a:spLocks noGrp="1"/>
          </p:cNvSpPr>
          <p:nvPr>
            <p:ph type="title"/>
          </p:nvPr>
        </p:nvSpPr>
        <p:spPr>
          <a:xfrm>
            <a:off x="390525" y="827277"/>
            <a:ext cx="10972800" cy="808039"/>
          </a:xfrm>
        </p:spPr>
        <p:txBody>
          <a:bodyPr/>
          <a:lstStyle/>
          <a:p>
            <a:r>
              <a:rPr lang="en-US" dirty="0"/>
              <a:t>Balancing goodness of fit versus updating the model</a:t>
            </a:r>
          </a:p>
        </p:txBody>
      </p:sp>
      <p:pic>
        <p:nvPicPr>
          <p:cNvPr id="3" name="Picture 2">
            <a:extLst>
              <a:ext uri="{FF2B5EF4-FFF2-40B4-BE49-F238E27FC236}">
                <a16:creationId xmlns:a16="http://schemas.microsoft.com/office/drawing/2014/main" id="{85AA254D-84C6-4D07-AC7B-061B9A88D46B}"/>
              </a:ext>
            </a:extLst>
          </p:cNvPr>
          <p:cNvPicPr>
            <a:picLocks noChangeAspect="1"/>
          </p:cNvPicPr>
          <p:nvPr/>
        </p:nvPicPr>
        <p:blipFill>
          <a:blip r:embed="rId4"/>
          <a:stretch>
            <a:fillRect/>
          </a:stretch>
        </p:blipFill>
        <p:spPr>
          <a:xfrm>
            <a:off x="1120846" y="3623229"/>
            <a:ext cx="10083658" cy="1859441"/>
          </a:xfrm>
          <a:prstGeom prst="rect">
            <a:avLst/>
          </a:prstGeom>
        </p:spPr>
      </p:pic>
      <p:pic>
        <p:nvPicPr>
          <p:cNvPr id="4" name="Picture 3" descr="A screenshot of a social media post&#10;&#10;Description automatically generated">
            <a:extLst>
              <a:ext uri="{FF2B5EF4-FFF2-40B4-BE49-F238E27FC236}">
                <a16:creationId xmlns:a16="http://schemas.microsoft.com/office/drawing/2014/main" id="{53A4351E-EE6F-4EA9-A992-DF09C3F02C6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732" t="42087" r="15548" b="37980"/>
          <a:stretch/>
        </p:blipFill>
        <p:spPr>
          <a:xfrm>
            <a:off x="2933699" y="3264699"/>
            <a:ext cx="5554835" cy="621809"/>
          </a:xfrm>
          <a:prstGeom prst="rect">
            <a:avLst/>
          </a:prstGeom>
        </p:spPr>
      </p:pic>
      <p:sp>
        <p:nvSpPr>
          <p:cNvPr id="5" name="Freeform: Shape 4">
            <a:extLst>
              <a:ext uri="{FF2B5EF4-FFF2-40B4-BE49-F238E27FC236}">
                <a16:creationId xmlns:a16="http://schemas.microsoft.com/office/drawing/2014/main" id="{5C6CFAC9-41D7-4591-8DC3-C210503A5C7E}"/>
              </a:ext>
            </a:extLst>
          </p:cNvPr>
          <p:cNvSpPr/>
          <p:nvPr/>
        </p:nvSpPr>
        <p:spPr>
          <a:xfrm>
            <a:off x="2113547" y="5480398"/>
            <a:ext cx="3634867" cy="471236"/>
          </a:xfrm>
          <a:custGeom>
            <a:avLst/>
            <a:gdLst>
              <a:gd name="connsiteX0" fmla="*/ 0 w 3633537"/>
              <a:gd name="connsiteY0" fmla="*/ 0 h 433136"/>
              <a:gd name="connsiteX1" fmla="*/ 0 w 3633537"/>
              <a:gd name="connsiteY1" fmla="*/ 252663 h 433136"/>
              <a:gd name="connsiteX2" fmla="*/ 3633537 w 3633537"/>
              <a:gd name="connsiteY2" fmla="*/ 252663 h 433136"/>
              <a:gd name="connsiteX3" fmla="*/ 3621506 w 3633537"/>
              <a:gd name="connsiteY3" fmla="*/ 433136 h 433136"/>
              <a:gd name="connsiteX0" fmla="*/ 0 w 3659934"/>
              <a:gd name="connsiteY0" fmla="*/ 0 h 471236"/>
              <a:gd name="connsiteX1" fmla="*/ 0 w 3659934"/>
              <a:gd name="connsiteY1" fmla="*/ 252663 h 471236"/>
              <a:gd name="connsiteX2" fmla="*/ 3633537 w 3659934"/>
              <a:gd name="connsiteY2" fmla="*/ 252663 h 471236"/>
              <a:gd name="connsiteX3" fmla="*/ 3659606 w 3659934"/>
              <a:gd name="connsiteY3" fmla="*/ 471236 h 471236"/>
              <a:gd name="connsiteX0" fmla="*/ 0 w 3633537"/>
              <a:gd name="connsiteY0" fmla="*/ 0 h 471236"/>
              <a:gd name="connsiteX1" fmla="*/ 0 w 3633537"/>
              <a:gd name="connsiteY1" fmla="*/ 252663 h 471236"/>
              <a:gd name="connsiteX2" fmla="*/ 3633537 w 3633537"/>
              <a:gd name="connsiteY2" fmla="*/ 252663 h 471236"/>
              <a:gd name="connsiteX3" fmla="*/ 3621506 w 3633537"/>
              <a:gd name="connsiteY3" fmla="*/ 471236 h 471236"/>
              <a:gd name="connsiteX0" fmla="*/ 0 w 3641242"/>
              <a:gd name="connsiteY0" fmla="*/ 0 h 471236"/>
              <a:gd name="connsiteX1" fmla="*/ 0 w 3641242"/>
              <a:gd name="connsiteY1" fmla="*/ 252663 h 471236"/>
              <a:gd name="connsiteX2" fmla="*/ 3633537 w 3641242"/>
              <a:gd name="connsiteY2" fmla="*/ 252663 h 471236"/>
              <a:gd name="connsiteX3" fmla="*/ 3640556 w 3641242"/>
              <a:gd name="connsiteY3" fmla="*/ 471236 h 471236"/>
              <a:gd name="connsiteX0" fmla="*/ 0 w 3634867"/>
              <a:gd name="connsiteY0" fmla="*/ 0 h 471236"/>
              <a:gd name="connsiteX1" fmla="*/ 0 w 3634867"/>
              <a:gd name="connsiteY1" fmla="*/ 252663 h 471236"/>
              <a:gd name="connsiteX2" fmla="*/ 3633537 w 3634867"/>
              <a:gd name="connsiteY2" fmla="*/ 252663 h 471236"/>
              <a:gd name="connsiteX3" fmla="*/ 3633732 w 3634867"/>
              <a:gd name="connsiteY3" fmla="*/ 471236 h 471236"/>
            </a:gdLst>
            <a:ahLst/>
            <a:cxnLst>
              <a:cxn ang="0">
                <a:pos x="connsiteX0" y="connsiteY0"/>
              </a:cxn>
              <a:cxn ang="0">
                <a:pos x="connsiteX1" y="connsiteY1"/>
              </a:cxn>
              <a:cxn ang="0">
                <a:pos x="connsiteX2" y="connsiteY2"/>
              </a:cxn>
              <a:cxn ang="0">
                <a:pos x="connsiteX3" y="connsiteY3"/>
              </a:cxn>
            </a:cxnLst>
            <a:rect l="l" t="t" r="r" b="b"/>
            <a:pathLst>
              <a:path w="3634867" h="471236">
                <a:moveTo>
                  <a:pt x="0" y="0"/>
                </a:moveTo>
                <a:lnTo>
                  <a:pt x="0" y="252663"/>
                </a:lnTo>
                <a:lnTo>
                  <a:pt x="3633537" y="252663"/>
                </a:lnTo>
                <a:cubicBezTo>
                  <a:pt x="3629527" y="312821"/>
                  <a:pt x="3637742" y="411078"/>
                  <a:pt x="3633732" y="471236"/>
                </a:cubicBez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F91C8EC7-5511-4D40-8029-9789F9BB76C0}"/>
              </a:ext>
            </a:extLst>
          </p:cNvPr>
          <p:cNvSpPr/>
          <p:nvPr/>
        </p:nvSpPr>
        <p:spPr>
          <a:xfrm flipH="1">
            <a:off x="5752956" y="5482670"/>
            <a:ext cx="3634867" cy="471236"/>
          </a:xfrm>
          <a:custGeom>
            <a:avLst/>
            <a:gdLst>
              <a:gd name="connsiteX0" fmla="*/ 0 w 3633537"/>
              <a:gd name="connsiteY0" fmla="*/ 0 h 433136"/>
              <a:gd name="connsiteX1" fmla="*/ 0 w 3633537"/>
              <a:gd name="connsiteY1" fmla="*/ 252663 h 433136"/>
              <a:gd name="connsiteX2" fmla="*/ 3633537 w 3633537"/>
              <a:gd name="connsiteY2" fmla="*/ 252663 h 433136"/>
              <a:gd name="connsiteX3" fmla="*/ 3621506 w 3633537"/>
              <a:gd name="connsiteY3" fmla="*/ 433136 h 433136"/>
              <a:gd name="connsiteX0" fmla="*/ 0 w 3659934"/>
              <a:gd name="connsiteY0" fmla="*/ 0 h 471236"/>
              <a:gd name="connsiteX1" fmla="*/ 0 w 3659934"/>
              <a:gd name="connsiteY1" fmla="*/ 252663 h 471236"/>
              <a:gd name="connsiteX2" fmla="*/ 3633537 w 3659934"/>
              <a:gd name="connsiteY2" fmla="*/ 252663 h 471236"/>
              <a:gd name="connsiteX3" fmla="*/ 3659606 w 3659934"/>
              <a:gd name="connsiteY3" fmla="*/ 471236 h 471236"/>
              <a:gd name="connsiteX0" fmla="*/ 0 w 3633537"/>
              <a:gd name="connsiteY0" fmla="*/ 0 h 471236"/>
              <a:gd name="connsiteX1" fmla="*/ 0 w 3633537"/>
              <a:gd name="connsiteY1" fmla="*/ 252663 h 471236"/>
              <a:gd name="connsiteX2" fmla="*/ 3633537 w 3633537"/>
              <a:gd name="connsiteY2" fmla="*/ 252663 h 471236"/>
              <a:gd name="connsiteX3" fmla="*/ 3621506 w 3633537"/>
              <a:gd name="connsiteY3" fmla="*/ 471236 h 471236"/>
              <a:gd name="connsiteX0" fmla="*/ 0 w 3641242"/>
              <a:gd name="connsiteY0" fmla="*/ 0 h 471236"/>
              <a:gd name="connsiteX1" fmla="*/ 0 w 3641242"/>
              <a:gd name="connsiteY1" fmla="*/ 252663 h 471236"/>
              <a:gd name="connsiteX2" fmla="*/ 3633537 w 3641242"/>
              <a:gd name="connsiteY2" fmla="*/ 252663 h 471236"/>
              <a:gd name="connsiteX3" fmla="*/ 3640556 w 3641242"/>
              <a:gd name="connsiteY3" fmla="*/ 471236 h 471236"/>
              <a:gd name="connsiteX0" fmla="*/ 0 w 3634867"/>
              <a:gd name="connsiteY0" fmla="*/ 0 h 471236"/>
              <a:gd name="connsiteX1" fmla="*/ 0 w 3634867"/>
              <a:gd name="connsiteY1" fmla="*/ 252663 h 471236"/>
              <a:gd name="connsiteX2" fmla="*/ 3633537 w 3634867"/>
              <a:gd name="connsiteY2" fmla="*/ 252663 h 471236"/>
              <a:gd name="connsiteX3" fmla="*/ 3633732 w 3634867"/>
              <a:gd name="connsiteY3" fmla="*/ 471236 h 471236"/>
            </a:gdLst>
            <a:ahLst/>
            <a:cxnLst>
              <a:cxn ang="0">
                <a:pos x="connsiteX0" y="connsiteY0"/>
              </a:cxn>
              <a:cxn ang="0">
                <a:pos x="connsiteX1" y="connsiteY1"/>
              </a:cxn>
              <a:cxn ang="0">
                <a:pos x="connsiteX2" y="connsiteY2"/>
              </a:cxn>
              <a:cxn ang="0">
                <a:pos x="connsiteX3" y="connsiteY3"/>
              </a:cxn>
            </a:cxnLst>
            <a:rect l="l" t="t" r="r" b="b"/>
            <a:pathLst>
              <a:path w="3634867" h="471236">
                <a:moveTo>
                  <a:pt x="0" y="0"/>
                </a:moveTo>
                <a:lnTo>
                  <a:pt x="0" y="252663"/>
                </a:lnTo>
                <a:lnTo>
                  <a:pt x="3633537" y="252663"/>
                </a:lnTo>
                <a:cubicBezTo>
                  <a:pt x="3629527" y="312821"/>
                  <a:pt x="3637742" y="411078"/>
                  <a:pt x="3633732" y="47123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F66E8167-C4F8-4F46-863C-FA7568532A75}"/>
              </a:ext>
            </a:extLst>
          </p:cNvPr>
          <p:cNvGrpSpPr>
            <a:grpSpLocks noChangeAspect="1"/>
          </p:cNvGrpSpPr>
          <p:nvPr/>
        </p:nvGrpSpPr>
        <p:grpSpPr>
          <a:xfrm>
            <a:off x="2921624" y="5951634"/>
            <a:ext cx="5554835" cy="621809"/>
            <a:chOff x="255415" y="5034691"/>
            <a:chExt cx="11681170" cy="1307592"/>
          </a:xfrm>
        </p:grpSpPr>
        <p:pic>
          <p:nvPicPr>
            <p:cNvPr id="7" name="Picture 6" descr="A screenshot of a social media post&#10;&#10;Description automatically generated">
              <a:extLst>
                <a:ext uri="{FF2B5EF4-FFF2-40B4-BE49-F238E27FC236}">
                  <a16:creationId xmlns:a16="http://schemas.microsoft.com/office/drawing/2014/main" id="{7F46D93F-7988-4BC8-9F77-3E9F7BFC6EE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732" t="42087" r="15548" b="37980"/>
            <a:stretch/>
          </p:blipFill>
          <p:spPr>
            <a:xfrm>
              <a:off x="255415" y="5034691"/>
              <a:ext cx="11681170" cy="1307592"/>
            </a:xfrm>
            <a:prstGeom prst="rect">
              <a:avLst/>
            </a:prstGeom>
            <a:ln>
              <a:noFill/>
            </a:ln>
          </p:spPr>
        </p:pic>
        <p:sp>
          <p:nvSpPr>
            <p:cNvPr id="8" name="Rectangle 7">
              <a:extLst>
                <a:ext uri="{FF2B5EF4-FFF2-40B4-BE49-F238E27FC236}">
                  <a16:creationId xmlns:a16="http://schemas.microsoft.com/office/drawing/2014/main" id="{BF5097EB-7357-469D-AA3C-BD95C0CD8ABD}"/>
                </a:ext>
              </a:extLst>
            </p:cNvPr>
            <p:cNvSpPr/>
            <p:nvPr/>
          </p:nvSpPr>
          <p:spPr>
            <a:xfrm>
              <a:off x="837573" y="5401550"/>
              <a:ext cx="10970881" cy="3714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9" name="Picture 8" descr="A picture containing screenshot&#10;&#10;Description automatically generated">
              <a:extLst>
                <a:ext uri="{FF2B5EF4-FFF2-40B4-BE49-F238E27FC236}">
                  <a16:creationId xmlns:a16="http://schemas.microsoft.com/office/drawing/2014/main" id="{C81071D9-F937-4FD0-8753-4528DA2685B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593" t="47599" r="16603" b="46496"/>
            <a:stretch/>
          </p:blipFill>
          <p:spPr>
            <a:xfrm>
              <a:off x="837573" y="5415714"/>
              <a:ext cx="10970881" cy="369332"/>
            </a:xfrm>
            <a:prstGeom prst="rect">
              <a:avLst/>
            </a:prstGeom>
            <a:ln w="12700">
              <a:solidFill>
                <a:schemeClr val="tx1"/>
              </a:solidFill>
            </a:ln>
          </p:spPr>
        </p:pic>
      </p:grpSp>
      <p:sp>
        <p:nvSpPr>
          <p:cNvPr id="14" name="TextBox 13">
            <a:extLst>
              <a:ext uri="{FF2B5EF4-FFF2-40B4-BE49-F238E27FC236}">
                <a16:creationId xmlns:a16="http://schemas.microsoft.com/office/drawing/2014/main" id="{EBA206EE-9D37-4A30-9ED9-5AD540F2535D}"/>
              </a:ext>
            </a:extLst>
          </p:cNvPr>
          <p:cNvSpPr txBox="1"/>
          <p:nvPr/>
        </p:nvSpPr>
        <p:spPr>
          <a:xfrm>
            <a:off x="522939" y="1959033"/>
            <a:ext cx="11279471" cy="1200329"/>
          </a:xfrm>
          <a:prstGeom prst="rect">
            <a:avLst/>
          </a:prstGeom>
          <a:noFill/>
        </p:spPr>
        <p:txBody>
          <a:bodyPr wrap="square" rtlCol="0">
            <a:spAutoFit/>
          </a:bodyPr>
          <a:lstStyle/>
          <a:p>
            <a:r>
              <a:rPr lang="en-US" b="1" dirty="0"/>
              <a:t>High quality data (low measurement errors)</a:t>
            </a:r>
            <a:r>
              <a:rPr lang="en-US" dirty="0"/>
              <a:t>: improve the goodness of fit more by adding more structure to the inverted model</a:t>
            </a:r>
          </a:p>
          <a:p>
            <a:r>
              <a:rPr lang="en-US" b="1" dirty="0"/>
              <a:t>Low quality data (high measurement errors)</a:t>
            </a:r>
            <a:r>
              <a:rPr lang="en-US" dirty="0"/>
              <a:t>: accept a lower goodness of fit and a smoother (less structure model)</a:t>
            </a:r>
          </a:p>
        </p:txBody>
      </p:sp>
      <p:sp>
        <p:nvSpPr>
          <p:cNvPr id="15" name="TextBox 14">
            <a:extLst>
              <a:ext uri="{FF2B5EF4-FFF2-40B4-BE49-F238E27FC236}">
                <a16:creationId xmlns:a16="http://schemas.microsoft.com/office/drawing/2014/main" id="{4E977670-382C-4868-BFF6-4826835DB3F0}"/>
              </a:ext>
            </a:extLst>
          </p:cNvPr>
          <p:cNvSpPr txBox="1"/>
          <p:nvPr/>
        </p:nvSpPr>
        <p:spPr>
          <a:xfrm>
            <a:off x="4288059" y="3799283"/>
            <a:ext cx="1836515" cy="523220"/>
          </a:xfrm>
          <a:prstGeom prst="rect">
            <a:avLst/>
          </a:prstGeom>
          <a:noFill/>
        </p:spPr>
        <p:txBody>
          <a:bodyPr wrap="square" rtlCol="0">
            <a:spAutoFit/>
          </a:bodyPr>
          <a:lstStyle/>
          <a:p>
            <a:r>
              <a:rPr lang="en-US" sz="1400" b="1" dirty="0"/>
              <a:t>DATA CONSTRAINT</a:t>
            </a:r>
          </a:p>
        </p:txBody>
      </p:sp>
      <p:sp>
        <p:nvSpPr>
          <p:cNvPr id="16" name="TextBox 15">
            <a:extLst>
              <a:ext uri="{FF2B5EF4-FFF2-40B4-BE49-F238E27FC236}">
                <a16:creationId xmlns:a16="http://schemas.microsoft.com/office/drawing/2014/main" id="{3F09AFE3-315C-4BBD-A3D3-8AF05808E7A9}"/>
              </a:ext>
            </a:extLst>
          </p:cNvPr>
          <p:cNvSpPr txBox="1"/>
          <p:nvPr/>
        </p:nvSpPr>
        <p:spPr>
          <a:xfrm>
            <a:off x="6033901" y="3799283"/>
            <a:ext cx="2055306" cy="307777"/>
          </a:xfrm>
          <a:prstGeom prst="rect">
            <a:avLst/>
          </a:prstGeom>
          <a:noFill/>
        </p:spPr>
        <p:txBody>
          <a:bodyPr wrap="none" rtlCol="0">
            <a:spAutoFit/>
          </a:bodyPr>
          <a:lstStyle/>
          <a:p>
            <a:r>
              <a:rPr lang="en-US" sz="1400" b="1" dirty="0"/>
              <a:t>MODEL CONSTRAINT</a:t>
            </a:r>
          </a:p>
        </p:txBody>
      </p:sp>
      <p:sp>
        <p:nvSpPr>
          <p:cNvPr id="17" name="TextBox 16">
            <a:extLst>
              <a:ext uri="{FF2B5EF4-FFF2-40B4-BE49-F238E27FC236}">
                <a16:creationId xmlns:a16="http://schemas.microsoft.com/office/drawing/2014/main" id="{A5581351-FE4F-4992-9E54-83F5F68F14CA}"/>
              </a:ext>
            </a:extLst>
          </p:cNvPr>
          <p:cNvSpPr txBox="1"/>
          <p:nvPr/>
        </p:nvSpPr>
        <p:spPr>
          <a:xfrm>
            <a:off x="4257675" y="4705350"/>
            <a:ext cx="1462164" cy="738664"/>
          </a:xfrm>
          <a:prstGeom prst="rect">
            <a:avLst/>
          </a:prstGeom>
          <a:noFill/>
        </p:spPr>
        <p:txBody>
          <a:bodyPr wrap="square" rtlCol="0">
            <a:spAutoFit/>
          </a:bodyPr>
          <a:lstStyle/>
          <a:p>
            <a:pPr algn="ctr"/>
            <a:r>
              <a:rPr lang="en-US" sz="1400" dirty="0">
                <a:solidFill>
                  <a:srgbClr val="C00000"/>
                </a:solidFill>
              </a:rPr>
              <a:t>weighted by the measurement errors</a:t>
            </a:r>
          </a:p>
        </p:txBody>
      </p:sp>
      <p:pic>
        <p:nvPicPr>
          <p:cNvPr id="18" name="Picture 17">
            <a:extLst>
              <a:ext uri="{FF2B5EF4-FFF2-40B4-BE49-F238E27FC236}">
                <a16:creationId xmlns:a16="http://schemas.microsoft.com/office/drawing/2014/main" id="{33D55DF3-F7B6-40A8-822C-FED02DA9912F}"/>
              </a:ext>
            </a:extLst>
          </p:cNvPr>
          <p:cNvPicPr>
            <a:picLocks noChangeAspect="1"/>
          </p:cNvPicPr>
          <p:nvPr/>
        </p:nvPicPr>
        <p:blipFill>
          <a:blip r:embed="rId7"/>
          <a:stretch>
            <a:fillRect/>
          </a:stretch>
        </p:blipFill>
        <p:spPr>
          <a:xfrm>
            <a:off x="5323562" y="32211"/>
            <a:ext cx="6784931" cy="508869"/>
          </a:xfrm>
          <a:prstGeom prst="rect">
            <a:avLst/>
          </a:prstGeom>
        </p:spPr>
      </p:pic>
      <p:pic>
        <p:nvPicPr>
          <p:cNvPr id="11" name="Audio 10">
            <a:hlinkClick r:id="" action="ppaction://media"/>
            <a:extLst>
              <a:ext uri="{FF2B5EF4-FFF2-40B4-BE49-F238E27FC236}">
                <a16:creationId xmlns:a16="http://schemas.microsoft.com/office/drawing/2014/main" id="{05564C84-A040-4A11-9100-E063F6C8526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2361860"/>
      </p:ext>
    </p:extLst>
  </p:cSld>
  <p:clrMapOvr>
    <a:masterClrMapping/>
  </p:clrMapOvr>
  <mc:AlternateContent xmlns:mc="http://schemas.openxmlformats.org/markup-compatibility/2006" xmlns:p14="http://schemas.microsoft.com/office/powerpoint/2010/main">
    <mc:Choice Requires="p14">
      <p:transition spd="slow" p14:dur="2000" advTm="46232"/>
    </mc:Choice>
    <mc:Fallback xmlns="">
      <p:transition spd="slow" advTm="462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extLst>
    <p:ext uri="{3A86A75C-4F4B-4683-9AE1-C65F6400EC91}">
      <p14:laserTraceLst xmlns:p14="http://schemas.microsoft.com/office/powerpoint/2010/main">
        <p14:tracePtLst>
          <p14:tracePt t="6255" x="5245100" y="4064000"/>
          <p14:tracePt t="6288" x="5168900" y="4019550"/>
          <p14:tracePt t="6319" x="5041900" y="3962400"/>
          <p14:tracePt t="6355" x="4984750" y="3930650"/>
          <p14:tracePt t="6385" x="4965700" y="3930650"/>
          <p14:tracePt t="6413" x="4921250" y="3930650"/>
          <p14:tracePt t="6446" x="4832350" y="3930650"/>
          <p14:tracePt t="6482" x="4667250" y="3930650"/>
          <p14:tracePt t="6508" x="4610100" y="3930650"/>
          <p14:tracePt t="6537" x="4495800" y="3968750"/>
          <p14:tracePt t="6570" x="4362450" y="4000500"/>
          <p14:tracePt t="6603" x="4254500" y="4032250"/>
          <p14:tracePt t="6631" x="4171950" y="4051300"/>
          <p14:tracePt t="6664" x="4133850" y="4064000"/>
          <p14:tracePt t="6695" x="4127500" y="4064000"/>
          <p14:tracePt t="8103" x="4178300" y="4064000"/>
          <p14:tracePt t="8135" x="4432300" y="4044950"/>
          <p14:tracePt t="8167" x="4775200" y="4025900"/>
          <p14:tracePt t="8194" x="4965700" y="4006850"/>
          <p14:tracePt t="8231" x="5194300" y="3994150"/>
          <p14:tracePt t="8263" x="5378450" y="3956050"/>
          <p14:tracePt t="8288" x="5524500" y="3937000"/>
          <p14:tracePt t="8319" x="5708650" y="3937000"/>
          <p14:tracePt t="8352" x="5937250" y="3937000"/>
          <p14:tracePt t="8385" x="6127750" y="3937000"/>
          <p14:tracePt t="8417" x="6172200" y="3937000"/>
          <p14:tracePt t="8444" x="6242050" y="3937000"/>
          <p14:tracePt t="8481" x="6375400" y="3962400"/>
          <p14:tracePt t="8508" x="6578600" y="3987800"/>
          <p14:tracePt t="8539" x="6616700" y="3987800"/>
          <p14:tracePt t="10228" x="6572250" y="3987800"/>
          <p14:tracePt t="10258" x="6407150" y="4006850"/>
          <p14:tracePt t="10289" x="6286500" y="4019550"/>
          <p14:tracePt t="10322" x="6254750" y="4032250"/>
          <p14:tracePt t="10353" x="6197600" y="4032250"/>
          <p14:tracePt t="10381" x="6115050" y="4032250"/>
          <p14:tracePt t="10413" x="6026150" y="4032250"/>
          <p14:tracePt t="10444" x="5975350" y="4032250"/>
          <p14:tracePt t="10481" x="5962650" y="4032250"/>
          <p14:tracePt t="10508" x="5943600" y="4032250"/>
          <p14:tracePt t="10539" x="5861050" y="4032250"/>
          <p14:tracePt t="10570" x="5746750" y="4032250"/>
          <p14:tracePt t="10603" x="5708650" y="4032250"/>
          <p14:tracePt t="10726" x="5702300" y="4032250"/>
          <p14:tracePt t="10803" x="5791200" y="4044950"/>
          <p14:tracePt t="10834" x="6038850" y="4083050"/>
          <p14:tracePt t="10866" x="6134100" y="4095750"/>
          <p14:tracePt t="11105" x="6070600" y="4095750"/>
          <p14:tracePt t="11132" x="5975350" y="4095750"/>
          <p14:tracePt t="11165" x="5829300" y="4083050"/>
          <p14:tracePt t="11198" x="5746750" y="4083050"/>
          <p14:tracePt t="11229" x="5695950" y="4083050"/>
          <p14:tracePt t="11256" x="5581650" y="4083050"/>
          <p14:tracePt t="11288" x="5486400" y="4083050"/>
          <p14:tracePt t="11320" x="5410200" y="4070350"/>
          <p14:tracePt t="11352" x="5353050" y="4064000"/>
          <p14:tracePt t="11385" x="5321300" y="4064000"/>
          <p14:tracePt t="11413" x="5308600" y="4064000"/>
          <p14:tracePt t="11444" x="5295900" y="4064000"/>
          <p14:tracePt t="11570" x="5302250" y="4057650"/>
          <p14:tracePt t="11601" x="5372100" y="4051300"/>
          <p14:tracePt t="11634" x="5454650" y="4051300"/>
          <p14:tracePt t="11663" x="5575300" y="4051300"/>
          <p14:tracePt t="11696" x="5626100" y="4064000"/>
          <p14:tracePt t="11728" x="5651500" y="4064000"/>
          <p14:tracePt t="11760" x="5670550" y="4064000"/>
          <p14:tracePt t="11791" x="5689600" y="4064000"/>
          <p14:tracePt t="11824" x="5702300" y="4064000"/>
          <p14:tracePt t="12149" x="5619750" y="4064000"/>
          <p14:tracePt t="12181" x="5473700" y="4064000"/>
          <p14:tracePt t="12213" x="5448300" y="4064000"/>
          <p14:tracePt t="21982" x="5270500" y="4025900"/>
          <p14:tracePt t="22007" x="5080000" y="3968750"/>
          <p14:tracePt t="22031" x="5060950" y="3968750"/>
          <p14:tracePt t="22112" x="4997450" y="3968750"/>
          <p14:tracePt t="22136" x="4838700" y="3968750"/>
          <p14:tracePt t="22171" x="4667250" y="3968750"/>
          <p14:tracePt t="22199" x="4572000" y="3968750"/>
          <p14:tracePt t="22213" x="4552950" y="3968750"/>
          <p14:tracePt t="22246" x="4451350" y="3968750"/>
          <p14:tracePt t="22276" x="4311650" y="3994150"/>
          <p14:tracePt t="22308" x="4152900" y="4019550"/>
          <p14:tracePt t="22338" x="4089400" y="4025900"/>
          <p14:tracePt t="22356" x="4064000" y="4025900"/>
          <p14:tracePt t="22382" x="4025900" y="4025900"/>
          <p14:tracePt t="22397" x="3987800" y="4025900"/>
          <p14:tracePt t="22428" x="3810000" y="4025900"/>
          <p14:tracePt t="22464" x="3619500" y="4025900"/>
          <p14:tracePt t="22491" x="3454400" y="4006850"/>
          <p14:tracePt t="22528" x="3327400" y="3981450"/>
          <p14:tracePt t="22554" x="3143250" y="3943350"/>
          <p14:tracePt t="22587" x="2965450" y="3911600"/>
          <p14:tracePt t="22617" x="2825750" y="3892550"/>
          <p14:tracePt t="22649" x="2724150" y="3879850"/>
          <p14:tracePt t="22681" x="2616200" y="3873500"/>
          <p14:tracePt t="22714" x="2527300" y="3873500"/>
          <p14:tracePt t="22742" x="2476500" y="3873500"/>
          <p14:tracePt t="22772" x="2425700" y="3873500"/>
          <p14:tracePt t="22804" x="2362200" y="3873500"/>
          <p14:tracePt t="22837" x="2330450" y="3873500"/>
          <p14:tracePt t="22868" x="2311400" y="3873500"/>
          <p14:tracePt t="22902" x="2266950" y="3873500"/>
          <p14:tracePt t="22928" x="2222500" y="3873500"/>
          <p14:tracePt t="22962" x="2165350" y="3873500"/>
          <p14:tracePt t="22998" x="2127250" y="3873500"/>
          <p14:tracePt t="23024" x="2108200" y="3873500"/>
          <p14:tracePt t="23055" x="2076450" y="3879850"/>
          <p14:tracePt t="23086" x="2038350" y="3905250"/>
          <p14:tracePt t="23118" x="1974850" y="3949700"/>
          <p14:tracePt t="23147" x="1936750" y="3981450"/>
          <p14:tracePt t="23183" x="1917700" y="4000500"/>
          <p14:tracePt t="23210" x="1892300" y="4025900"/>
          <p14:tracePt t="23242" x="1873250" y="4051300"/>
          <p14:tracePt t="23272" x="1860550" y="4076700"/>
          <p14:tracePt t="23304" x="1835150" y="4127500"/>
          <p14:tracePt t="23336" x="1822450" y="4159250"/>
          <p14:tracePt t="23350" x="1809750" y="4184650"/>
          <p14:tracePt t="23383" x="1809750" y="4222750"/>
          <p14:tracePt t="23414" x="1797050" y="4260850"/>
          <p14:tracePt t="23446" x="1797050" y="4298950"/>
          <p14:tracePt t="23478" x="1797050" y="4349750"/>
          <p14:tracePt t="23508" x="1797050" y="4381500"/>
          <p14:tracePt t="23538" x="1797050" y="4419600"/>
          <p14:tracePt t="23570" x="1803400" y="4438650"/>
          <p14:tracePt t="23602" x="1809750" y="4451350"/>
          <p14:tracePt t="23616" x="1822450" y="4464050"/>
          <p14:tracePt t="23649" x="1854200" y="4495800"/>
          <p14:tracePt t="23681" x="1917700" y="4540250"/>
          <p14:tracePt t="23713" x="1993900" y="4559300"/>
          <p14:tracePt t="23745" x="2044700" y="4572000"/>
          <p14:tracePt t="23775" x="2051050" y="4572000"/>
          <p14:tracePt t="23820" x="2070100" y="4572000"/>
          <p14:tracePt t="23834" x="2101850" y="4572000"/>
          <p14:tracePt t="23866" x="2171700" y="4565650"/>
          <p14:tracePt t="23899" x="2241550" y="4540250"/>
          <p14:tracePt t="23931" x="2266950" y="4527550"/>
          <p14:tracePt t="23959" x="2292350" y="4502150"/>
          <p14:tracePt t="23992" x="2355850" y="4470400"/>
          <p14:tracePt t="24022" x="2381250" y="4445000"/>
          <p14:tracePt t="24057" x="2400300" y="4406900"/>
          <p14:tracePt t="24088" x="2400300" y="4362450"/>
          <p14:tracePt t="24116" x="2400300" y="4324350"/>
          <p14:tracePt t="24147" x="2400300" y="4298950"/>
          <p14:tracePt t="24179" x="2381250" y="4254500"/>
          <p14:tracePt t="24210" x="2324100" y="4191000"/>
          <p14:tracePt t="24242" x="2286000" y="4159250"/>
          <p14:tracePt t="24272" x="2254250" y="4146550"/>
          <p14:tracePt t="24305" x="2228850" y="4133850"/>
          <p14:tracePt t="24338" x="2159000" y="4114800"/>
          <p14:tracePt t="24365" x="2025650" y="4076700"/>
          <p14:tracePt t="24399" x="1879600" y="4044950"/>
          <p14:tracePt t="24431" x="1790700" y="4019550"/>
          <p14:tracePt t="24463" x="1714500" y="4006850"/>
          <p14:tracePt t="24494" x="1644650" y="4000500"/>
          <p14:tracePt t="24527" x="1574800" y="4000500"/>
          <p14:tracePt t="24554" x="1536700" y="4000500"/>
          <p14:tracePt t="24584" x="1504950" y="4006850"/>
          <p14:tracePt t="24620" x="1498600" y="4006850"/>
          <p14:tracePt t="24651" x="1492250" y="4013200"/>
          <p14:tracePt t="24665" x="1485900" y="4019550"/>
          <p14:tracePt t="24698" x="1466850" y="4044950"/>
          <p14:tracePt t="24729" x="1454150" y="4064000"/>
          <p14:tracePt t="24760" x="1435100" y="4083050"/>
          <p14:tracePt t="24803" x="1422400" y="4133850"/>
          <p14:tracePt t="24836" x="1397000" y="4191000"/>
          <p14:tracePt t="24868" x="1377950" y="4216400"/>
          <p14:tracePt t="24899" x="1371600" y="4241800"/>
          <p14:tracePt t="24931" x="1358900" y="4273550"/>
          <p14:tracePt t="24963" x="1358900" y="4292600"/>
          <p14:tracePt t="24996" x="1358900" y="4298950"/>
          <p14:tracePt t="25055" x="1358900" y="4311650"/>
          <p14:tracePt t="25226" x="1352550" y="4318000"/>
          <p14:tracePt t="25258" x="1346200" y="4318000"/>
          <p14:tracePt t="25803" x="1346200" y="4337050"/>
          <p14:tracePt t="25835" x="1346200" y="4356100"/>
          <p14:tracePt t="25867" x="1358900" y="4400550"/>
          <p14:tracePt t="25899" x="1371600" y="4432300"/>
          <p14:tracePt t="25932" x="1384300" y="4464050"/>
          <p14:tracePt t="25959" x="1390650" y="4476750"/>
          <p14:tracePt t="25999" x="1397000" y="4483100"/>
          <p14:tracePt t="26054" x="1403350" y="4489450"/>
          <p14:tracePt t="26763" x="1409700" y="4502150"/>
          <p14:tracePt t="26794" x="1416050" y="4502150"/>
          <p14:tracePt t="26868" x="1473200" y="4521200"/>
          <p14:tracePt t="26899" x="1549400" y="4533900"/>
          <p14:tracePt t="26938" x="1562100" y="4540250"/>
          <p14:tracePt t="27210" x="1612900" y="4565650"/>
          <p14:tracePt t="27241" x="1676400" y="4584700"/>
          <p14:tracePt t="27276" x="1885950" y="4686300"/>
          <p14:tracePt t="27307" x="2082800" y="4756150"/>
          <p14:tracePt t="27338" x="2089150" y="4762500"/>
          <p14:tracePt t="29459" x="2101850" y="4762500"/>
          <p14:tracePt t="29494" x="2165350" y="4762500"/>
          <p14:tracePt t="29529" x="2286000" y="4762500"/>
          <p14:tracePt t="29554" x="2305050" y="4762500"/>
          <p14:tracePt t="29635" x="2368550" y="4762500"/>
          <p14:tracePt t="29669" x="2444750" y="4762500"/>
          <p14:tracePt t="29696" x="2514600" y="4762500"/>
          <p14:tracePt t="29727" x="2603500" y="4762500"/>
          <p14:tracePt t="29758" x="2711450" y="4775200"/>
          <p14:tracePt t="29789" x="2743200" y="4775200"/>
          <p14:tracePt t="29870" x="2781300" y="4775200"/>
          <p14:tracePt t="29902" x="2882900" y="4794250"/>
          <p14:tracePt t="29928" x="2927350" y="4806950"/>
          <p14:tracePt t="29965" x="2940050" y="4806950"/>
          <p14:tracePt t="30026" x="2971800" y="4806950"/>
          <p14:tracePt t="30057" x="3048000" y="4806950"/>
          <p14:tracePt t="30087" x="3130550" y="4806950"/>
          <p14:tracePt t="30119" x="3168650" y="4806950"/>
          <p14:tracePt t="30146" x="3206750" y="4806950"/>
          <p14:tracePt t="30182" x="3263900" y="4806950"/>
          <p14:tracePt t="30209" x="3346450" y="4806950"/>
          <p14:tracePt t="30247" x="3486150" y="4806950"/>
          <p14:tracePt t="30272" x="3575050" y="4806950"/>
          <p14:tracePt t="30304" x="3625850" y="4806950"/>
          <p14:tracePt t="30335" x="3651250" y="4806950"/>
          <p14:tracePt t="30366" x="3702050" y="4806950"/>
          <p14:tracePt t="30398" x="3771900" y="4781550"/>
          <p14:tracePt t="30430" x="3867150" y="4762500"/>
          <p14:tracePt t="30461" x="3937000" y="4724400"/>
          <p14:tracePt t="30494" x="3981450" y="4679950"/>
          <p14:tracePt t="30525" x="3987800" y="4648200"/>
          <p14:tracePt t="30538" x="3994150" y="4622800"/>
          <p14:tracePt t="30568" x="4006850" y="4584700"/>
          <p14:tracePt t="30588" x="4025900" y="4552950"/>
          <p14:tracePt t="30615" x="4044950" y="4495800"/>
          <p14:tracePt t="30648" x="4044950" y="4438650"/>
          <p14:tracePt t="30679" x="4044950" y="4381500"/>
          <p14:tracePt t="30711" x="4038600" y="4343400"/>
          <p14:tracePt t="30742" x="4006850" y="4305300"/>
          <p14:tracePt t="30772" x="3937000" y="4254500"/>
          <p14:tracePt t="30804" x="3810000" y="4210050"/>
          <p14:tracePt t="30837" x="3670300" y="4171950"/>
          <p14:tracePt t="30871" x="3492500" y="4146550"/>
          <p14:tracePt t="30898" x="3352800" y="4146550"/>
          <p14:tracePt t="30930" x="3257550" y="4146550"/>
          <p14:tracePt t="30961" x="3168650" y="4146550"/>
          <p14:tracePt t="30994" x="3086100" y="4159250"/>
          <p14:tracePt t="31025" x="3028950" y="4184650"/>
          <p14:tracePt t="31055" x="2940050" y="4216400"/>
          <p14:tracePt t="31087" x="2863850" y="4260850"/>
          <p14:tracePt t="31116" x="2832100" y="4286250"/>
          <p14:tracePt t="31135" x="2819400" y="4305300"/>
          <p14:tracePt t="31166" x="2819400" y="4337050"/>
          <p14:tracePt t="31198" x="2819400" y="4375150"/>
          <p14:tracePt t="31230" x="2819400" y="4400550"/>
          <p14:tracePt t="31261" x="2819400" y="4419600"/>
          <p14:tracePt t="31304" x="2819400" y="4432300"/>
          <p14:tracePt t="31334" x="2819400" y="4438650"/>
          <p14:tracePt t="31399" x="2819400" y="4445000"/>
          <p14:tracePt t="32415" x="2819400" y="4451350"/>
          <p14:tracePt t="34038" x="2889250" y="4451350"/>
          <p14:tracePt t="34070" x="3105150" y="4451350"/>
          <p14:tracePt t="34102" x="3295650" y="4438650"/>
          <p14:tracePt t="34116" x="3352800" y="4432300"/>
          <p14:tracePt t="34149" x="3505200" y="4400550"/>
          <p14:tracePt t="34182" x="3740150" y="4368800"/>
          <p14:tracePt t="34215" x="4032250" y="4324350"/>
          <p14:tracePt t="34230" x="4083050" y="4324350"/>
          <p14:tracePt t="34261" x="4248150" y="4318000"/>
          <p14:tracePt t="34294" x="4375150" y="4318000"/>
          <p14:tracePt t="34320" x="4572000" y="4318000"/>
          <p14:tracePt t="34352" x="4787900" y="4305300"/>
          <p14:tracePt t="34382" x="5022850" y="4305300"/>
          <p14:tracePt t="34415" x="5226050" y="4305300"/>
          <p14:tracePt t="34446" x="5340350" y="4305300"/>
          <p14:tracePt t="34477" x="5448300" y="4298950"/>
          <p14:tracePt t="34509" x="5556250" y="4279900"/>
          <p14:tracePt t="34539" x="5626100" y="4267200"/>
          <p14:tracePt t="34568" x="5664200" y="4254500"/>
          <p14:tracePt t="34602" x="5695950" y="4248150"/>
          <p14:tracePt t="34632" x="5740400" y="4235450"/>
          <p14:tracePt t="34665" x="5772150" y="4235450"/>
          <p14:tracePt t="34744" x="5784850" y="4229100"/>
          <p14:tracePt t="34776" x="5816600" y="4216400"/>
          <p14:tracePt t="34809" x="5829300" y="4216400"/>
          <p14:tracePt t="34821" x="5835650" y="4216400"/>
          <p14:tracePt t="34853" x="5848350" y="4216400"/>
          <p14:tracePt t="34881" x="5873750" y="4216400"/>
          <p14:tracePt t="34913" x="5911850" y="4216400"/>
          <p14:tracePt t="34946" x="5924550" y="4216400"/>
          <p14:tracePt t="35731" x="5943600" y="4171950"/>
          <p14:tracePt t="35755" x="5943600" y="4108450"/>
          <p14:tracePt t="35788" x="5937250" y="4051300"/>
          <p14:tracePt t="35820" x="5873750" y="3981450"/>
          <p14:tracePt t="35853" x="5772150" y="3905250"/>
          <p14:tracePt t="35885" x="5562600" y="3797300"/>
          <p14:tracePt t="35917" x="5276850" y="3702050"/>
          <p14:tracePt t="35945" x="4959350" y="3619500"/>
          <p14:tracePt t="35981" x="4711700" y="3575050"/>
          <p14:tracePt t="36006" x="4514850" y="3556000"/>
          <p14:tracePt t="36043" x="4349750" y="3556000"/>
          <p14:tracePt t="36069" x="4292600" y="3562350"/>
          <p14:tracePt t="36088" x="4273550" y="3575050"/>
          <p14:tracePt t="36115" x="4260850" y="3594100"/>
          <p14:tracePt t="36148" x="4260850" y="3632200"/>
          <p14:tracePt t="36180" x="4248150" y="3670300"/>
          <p14:tracePt t="36210" x="4235450" y="3695700"/>
          <p14:tracePt t="36241" x="4235450" y="3702050"/>
          <p14:tracePt t="37496" x="4362450" y="3702050"/>
          <p14:tracePt t="37527" x="4673600" y="3702050"/>
          <p14:tracePt t="37552" x="4845050" y="3702050"/>
          <p14:tracePt t="37585" x="4972050" y="3702050"/>
          <p14:tracePt t="37618" x="5105400" y="3702050"/>
          <p14:tracePt t="37649" x="5295900" y="3702050"/>
          <p14:tracePt t="37681" x="5435600" y="3702050"/>
          <p14:tracePt t="37717" x="5492750" y="3702050"/>
          <p14:tracePt t="37728" x="5556250" y="3702050"/>
          <p14:tracePt t="37763" x="5676900" y="3702050"/>
          <p14:tracePt t="37788" x="5765800" y="3702050"/>
          <p14:tracePt t="37820" x="5848350" y="3683000"/>
          <p14:tracePt t="37854" x="5911850" y="3676650"/>
          <p14:tracePt t="37881" x="5918200" y="3670300"/>
          <p14:tracePt t="37913" x="5930900" y="3670300"/>
          <p14:tracePt t="37932" x="5969000" y="3663950"/>
          <p14:tracePt t="37960" x="6038850" y="3644900"/>
          <p14:tracePt t="37993" x="6108700" y="3644900"/>
          <p14:tracePt t="38012" x="6184900" y="3644900"/>
          <p14:tracePt t="38037" x="6261100" y="3644900"/>
          <p14:tracePt t="38069" x="6394450" y="3644900"/>
          <p14:tracePt t="38102" x="6502400" y="3644900"/>
          <p14:tracePt t="38131" x="6565900" y="3644900"/>
          <p14:tracePt t="38163" x="6680200" y="3644900"/>
          <p14:tracePt t="38199" x="6889750" y="3695700"/>
          <p14:tracePt t="38224" x="6953250" y="3714750"/>
          <p14:tracePt t="38256" x="7004050" y="3740150"/>
          <p14:tracePt t="38288" x="7016750" y="3746500"/>
          <p14:tracePt t="38773" x="7023100" y="3765550"/>
          <p14:tracePt t="38810" x="7054850" y="3829050"/>
          <p14:tracePt t="38850" x="7067550" y="3841750"/>
          <p14:tracePt t="38865" x="7073900" y="3867150"/>
          <p14:tracePt t="38899" x="7118350" y="3930650"/>
          <p14:tracePt t="38932" x="7150100" y="3987800"/>
          <p14:tracePt t="38964" x="7150100" y="4000500"/>
          <p14:tracePt t="39166" x="7156450" y="4006850"/>
          <p14:tracePt t="39210" x="7175500" y="4038600"/>
          <p14:tracePt t="39240" x="7200900" y="4121150"/>
          <p14:tracePt t="39271" x="7232650" y="4191000"/>
          <p14:tracePt t="39303" x="7251700" y="4267200"/>
          <p14:tracePt t="39335" x="7277100" y="4337050"/>
          <p14:tracePt t="39368" x="7302500" y="4419600"/>
          <p14:tracePt t="39396" x="7302500" y="4483100"/>
          <p14:tracePt t="39429" x="7315200" y="4572000"/>
          <p14:tracePt t="39466" x="7315200" y="4692650"/>
          <p14:tracePt t="39476" x="7315200" y="4718050"/>
          <p14:tracePt t="39490" x="7315200" y="4762500"/>
          <p14:tracePt t="39511" x="7315200" y="4851400"/>
          <p14:tracePt t="39544" x="7315200" y="4933950"/>
          <p14:tracePt t="39568" x="7315200" y="4959350"/>
          <p14:tracePt t="39600" x="7315200" y="5010150"/>
          <p14:tracePt t="39631" x="7315200" y="5092700"/>
          <p14:tracePt t="39663" x="7315200" y="5149850"/>
          <p14:tracePt t="40605" x="7315200" y="5156200"/>
          <p14:tracePt t="40775" x="7334250" y="5118100"/>
          <p14:tracePt t="40805" x="7416800" y="5022850"/>
          <p14:tracePt t="40837" x="7772400" y="4737100"/>
          <p14:tracePt t="40869" x="8210550" y="4362450"/>
          <p14:tracePt t="40896" x="8763000" y="3822700"/>
          <p14:tracePt t="40928" x="9258300" y="3244850"/>
          <p14:tracePt t="40960" x="9715500" y="2794000"/>
          <p14:tracePt t="40993" x="10236200" y="2381250"/>
          <p14:tracePt t="41024" x="10763250" y="2063750"/>
          <p14:tracePt t="41055" x="11195050" y="1797050"/>
          <p14:tracePt t="41086" x="11506200" y="1581150"/>
          <p14:tracePt t="41119" x="11582400" y="1530350"/>
          <p14:tracePt t="41149" x="11588750" y="1524000"/>
          <p14:tracePt t="41163" x="11588750" y="1517650"/>
          <p14:tracePt t="41194" x="11525250" y="1479550"/>
          <p14:tracePt t="41231" x="11010900" y="1352550"/>
          <p14:tracePt t="41263" x="9734550" y="1168400"/>
          <p14:tracePt t="41294" x="8267700" y="1003300"/>
          <p14:tracePt t="41320" x="7550150" y="958850"/>
          <p14:tracePt t="41354" x="6508750" y="850900"/>
          <p14:tracePt t="41387" x="5689600" y="844550"/>
          <p14:tracePt t="41413" x="5441950" y="844550"/>
          <p14:tracePt t="41446" x="5257800" y="876300"/>
          <p14:tracePt t="41476" x="5168900" y="908050"/>
          <p14:tracePt t="41511" x="5016500" y="927100"/>
          <p14:tracePt t="41537" x="4749800" y="952500"/>
          <p14:tracePt t="41570" x="4464050" y="952500"/>
          <p14:tracePt t="41602" x="4070350" y="895350"/>
          <p14:tracePt t="41635" x="3556000" y="800100"/>
          <p14:tracePt t="41666" x="2990850" y="660400"/>
          <p14:tracePt t="41698" x="2286000" y="457200"/>
          <p14:tracePt t="41730" x="2006600" y="381000"/>
          <p14:tracePt t="41794" x="1631950" y="266700"/>
          <p14:tracePt t="41820" x="1447800" y="177800"/>
          <p14:tracePt t="41853" x="1193800" y="95250"/>
          <p14:tracePt t="41885" x="857250" y="6350"/>
          <p14:tracePt t="41915" x="590550" y="0"/>
          <p14:tracePt t="41948" x="368300" y="0"/>
          <p14:tracePt t="41984" x="158750" y="0"/>
          <p14:tracePt t="42009" x="57150" y="0"/>
          <p14:tracePt t="42039" x="0" y="0"/>
          <p14:tracePt t="42618" x="0" y="57150"/>
          <p14:tracePt t="42649" x="0" y="209550"/>
          <p14:tracePt t="42681" x="44450" y="908050"/>
          <p14:tracePt t="42710" x="76200" y="1454150"/>
          <p14:tracePt t="42730" x="82550" y="1657350"/>
          <p14:tracePt t="42744" x="107950" y="1790700"/>
          <p14:tracePt t="42775" x="114300" y="1790700"/>
          <p14:tracePt t="42866" x="330200" y="1885950"/>
          <p14:tracePt t="42898" x="717550" y="1911350"/>
          <p14:tracePt t="42932" x="793750" y="1524000"/>
          <p14:tracePt t="42964" x="241300" y="209550"/>
          <p14:tracePt t="42992" x="0" y="0"/>
          <p14:tracePt t="43368" x="0" y="152400"/>
          <p14:tracePt t="43399" x="946150" y="1028700"/>
          <p14:tracePt t="43431" x="3352800" y="2273300"/>
          <p14:tracePt t="43463" x="6902450" y="3479800"/>
          <p14:tracePt t="43494" x="10521950" y="4159250"/>
          <p14:tracePt t="43632" x="4432300" y="323850"/>
          <p14:tracePt t="43664" x="0" y="0"/>
          <p14:tracePt t="43745" x="127000" y="50800"/>
          <p14:tracePt t="43777" x="336550" y="139700"/>
          <p14:tracePt t="43808" x="412750" y="203200"/>
          <p14:tracePt t="43838" x="590550" y="222250"/>
          <p14:tracePt t="43870" x="806450" y="171450"/>
          <p14:tracePt t="43902" x="838200" y="127000"/>
          <p14:tracePt t="43932" x="787400" y="63500"/>
          <p14:tracePt t="43946" x="749300" y="19050"/>
          <p14:tracePt t="43978" x="546100" y="0"/>
          <p14:tracePt t="44011" x="0" y="0"/>
          <p14:tracePt t="44354" x="584200" y="292100"/>
          <p14:tracePt t="44382" x="2501900" y="1333500"/>
          <p14:tracePt t="44414" x="6540500" y="3340100"/>
          <p14:tracePt t="44444" x="10833100" y="5035550"/>
          <p14:tracePt t="44555" x="8001000" y="2343150"/>
          <p14:tracePt t="44569" x="6648450" y="1758950"/>
          <p14:tracePt t="44604" x="1720850" y="0"/>
          <p14:tracePt t="44631" x="0" y="0"/>
          <p14:tracePt t="44711" x="0" y="76200"/>
          <p14:tracePt t="44744" x="0" y="323850"/>
          <p14:tracePt t="44775" x="0" y="476250"/>
          <p14:tracePt t="44805" x="25400" y="520700"/>
          <p14:tracePt t="44916" x="0" y="323850"/>
          <p14:tracePt t="44955" x="0" y="0"/>
          <p14:tracePt t="45101" x="63500" y="0"/>
          <p14:tracePt t="45134" x="406400" y="0"/>
          <p14:tracePt t="45163" x="1435100" y="0"/>
          <p14:tracePt t="45197" x="3746500" y="0"/>
          <p14:tracePt t="45232" x="7239000" y="0"/>
        </p14:tracePtLst>
      </p14:laserTrace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map&#10;&#10;Description automatically generated">
            <a:extLst>
              <a:ext uri="{FF2B5EF4-FFF2-40B4-BE49-F238E27FC236}">
                <a16:creationId xmlns:a16="http://schemas.microsoft.com/office/drawing/2014/main" id="{F54CEE2A-EB2B-4F4D-B2B9-D2A8F64BE0E7}"/>
              </a:ext>
            </a:extLst>
          </p:cNvPr>
          <p:cNvPicPr>
            <a:picLocks noChangeAspect="1"/>
          </p:cNvPicPr>
          <p:nvPr/>
        </p:nvPicPr>
        <p:blipFill rotWithShape="1">
          <a:blip r:embed="rId5">
            <a:extLst>
              <a:ext uri="{28A0092B-C50C-407E-A947-70E740481C1C}">
                <a14:useLocalDpi xmlns:a14="http://schemas.microsoft.com/office/drawing/2010/main" val="0"/>
              </a:ext>
            </a:extLst>
          </a:blip>
          <a:srcRect l="8732" t="42086" r="15548" b="39792"/>
          <a:stretch/>
        </p:blipFill>
        <p:spPr>
          <a:xfrm>
            <a:off x="325676" y="3695179"/>
            <a:ext cx="9231683" cy="939452"/>
          </a:xfrm>
          <a:prstGeom prst="rect">
            <a:avLst/>
          </a:prstGeom>
        </p:spPr>
      </p:pic>
      <p:pic>
        <p:nvPicPr>
          <p:cNvPr id="4" name="Picture 3" descr="A close up of a map&#10;&#10;Description automatically generated">
            <a:extLst>
              <a:ext uri="{FF2B5EF4-FFF2-40B4-BE49-F238E27FC236}">
                <a16:creationId xmlns:a16="http://schemas.microsoft.com/office/drawing/2014/main" id="{E0870265-C45A-4804-9ADB-06FEA7B98163}"/>
              </a:ext>
            </a:extLst>
          </p:cNvPr>
          <p:cNvPicPr>
            <a:picLocks noChangeAspect="1"/>
          </p:cNvPicPr>
          <p:nvPr/>
        </p:nvPicPr>
        <p:blipFill rotWithShape="1">
          <a:blip r:embed="rId5">
            <a:extLst>
              <a:ext uri="{28A0092B-C50C-407E-A947-70E740481C1C}">
                <a14:useLocalDpi xmlns:a14="http://schemas.microsoft.com/office/drawing/2010/main" val="0"/>
              </a:ext>
            </a:extLst>
          </a:blip>
          <a:srcRect l="85257" t="9425" r="6421" b="7455"/>
          <a:stretch/>
        </p:blipFill>
        <p:spPr>
          <a:xfrm rot="5400000">
            <a:off x="4699348" y="4096011"/>
            <a:ext cx="1014608" cy="4308954"/>
          </a:xfrm>
          <a:prstGeom prst="rect">
            <a:avLst/>
          </a:prstGeom>
        </p:spPr>
      </p:pic>
      <p:pic>
        <p:nvPicPr>
          <p:cNvPr id="6" name="Picture 5" descr="A picture containing screenshot&#10;&#10;Description automatically generated">
            <a:extLst>
              <a:ext uri="{FF2B5EF4-FFF2-40B4-BE49-F238E27FC236}">
                <a16:creationId xmlns:a16="http://schemas.microsoft.com/office/drawing/2014/main" id="{17FE48C4-BE92-4993-B458-D1FAE105A827}"/>
              </a:ext>
            </a:extLst>
          </p:cNvPr>
          <p:cNvPicPr>
            <a:picLocks noChangeAspect="1"/>
          </p:cNvPicPr>
          <p:nvPr/>
        </p:nvPicPr>
        <p:blipFill rotWithShape="1">
          <a:blip r:embed="rId6">
            <a:extLst>
              <a:ext uri="{28A0092B-C50C-407E-A947-70E740481C1C}">
                <a14:useLocalDpi xmlns:a14="http://schemas.microsoft.com/office/drawing/2010/main" val="0"/>
              </a:ext>
            </a:extLst>
          </a:blip>
          <a:srcRect l="8750" t="42993" r="15530" b="37436"/>
          <a:stretch/>
        </p:blipFill>
        <p:spPr>
          <a:xfrm>
            <a:off x="325676" y="4728575"/>
            <a:ext cx="9231683" cy="1014609"/>
          </a:xfrm>
          <a:prstGeom prst="rect">
            <a:avLst/>
          </a:prstGeom>
        </p:spPr>
      </p:pic>
      <p:pic>
        <p:nvPicPr>
          <p:cNvPr id="8" name="Picture 7" descr="A screenshot of a social media post&#10;&#10;Description automatically generated">
            <a:extLst>
              <a:ext uri="{FF2B5EF4-FFF2-40B4-BE49-F238E27FC236}">
                <a16:creationId xmlns:a16="http://schemas.microsoft.com/office/drawing/2014/main" id="{EC4BE48E-008C-41FC-B32E-A0AE7BDBDFCD}"/>
              </a:ext>
            </a:extLst>
          </p:cNvPr>
          <p:cNvPicPr>
            <a:picLocks noChangeAspect="1"/>
          </p:cNvPicPr>
          <p:nvPr/>
        </p:nvPicPr>
        <p:blipFill rotWithShape="1">
          <a:blip r:embed="rId7">
            <a:extLst>
              <a:ext uri="{28A0092B-C50C-407E-A947-70E740481C1C}">
                <a14:useLocalDpi xmlns:a14="http://schemas.microsoft.com/office/drawing/2010/main" val="0"/>
              </a:ext>
            </a:extLst>
          </a:blip>
          <a:srcRect l="8732" t="42087" r="15548" b="37980"/>
          <a:stretch/>
        </p:blipFill>
        <p:spPr>
          <a:xfrm>
            <a:off x="325675" y="2661783"/>
            <a:ext cx="9231683" cy="1033396"/>
          </a:xfrm>
          <a:prstGeom prst="rect">
            <a:avLst/>
          </a:prstGeom>
        </p:spPr>
      </p:pic>
      <p:sp>
        <p:nvSpPr>
          <p:cNvPr id="9" name="TextBox 8">
            <a:extLst>
              <a:ext uri="{FF2B5EF4-FFF2-40B4-BE49-F238E27FC236}">
                <a16:creationId xmlns:a16="http://schemas.microsoft.com/office/drawing/2014/main" id="{8BE72608-0A43-4AE1-9200-B2C49CED0BBB}"/>
              </a:ext>
            </a:extLst>
          </p:cNvPr>
          <p:cNvSpPr txBox="1"/>
          <p:nvPr/>
        </p:nvSpPr>
        <p:spPr>
          <a:xfrm>
            <a:off x="9519780" y="3866792"/>
            <a:ext cx="2936295" cy="646331"/>
          </a:xfrm>
          <a:prstGeom prst="rect">
            <a:avLst/>
          </a:prstGeom>
          <a:noFill/>
        </p:spPr>
        <p:txBody>
          <a:bodyPr wrap="square" rtlCol="0">
            <a:spAutoFit/>
          </a:bodyPr>
          <a:lstStyle/>
          <a:p>
            <a:r>
              <a:rPr lang="en-US" b="1" dirty="0"/>
              <a:t>CORRECT ERRORS -&gt;</a:t>
            </a:r>
            <a:r>
              <a:rPr lang="en-US" dirty="0"/>
              <a:t> optimal structure</a:t>
            </a:r>
          </a:p>
        </p:txBody>
      </p:sp>
      <p:sp>
        <p:nvSpPr>
          <p:cNvPr id="10" name="TextBox 9">
            <a:extLst>
              <a:ext uri="{FF2B5EF4-FFF2-40B4-BE49-F238E27FC236}">
                <a16:creationId xmlns:a16="http://schemas.microsoft.com/office/drawing/2014/main" id="{4DF4BBB6-15C0-4D36-8679-0755D3863A66}"/>
              </a:ext>
            </a:extLst>
          </p:cNvPr>
          <p:cNvSpPr txBox="1"/>
          <p:nvPr/>
        </p:nvSpPr>
        <p:spPr>
          <a:xfrm>
            <a:off x="9578885" y="4699679"/>
            <a:ext cx="2584539" cy="923330"/>
          </a:xfrm>
          <a:prstGeom prst="rect">
            <a:avLst/>
          </a:prstGeom>
          <a:noFill/>
        </p:spPr>
        <p:txBody>
          <a:bodyPr wrap="square" rtlCol="0">
            <a:spAutoFit/>
          </a:bodyPr>
          <a:lstStyle/>
          <a:p>
            <a:r>
              <a:rPr lang="en-US" b="1" dirty="0"/>
              <a:t>ERRORS UNDERESTIMATED -&gt; </a:t>
            </a:r>
            <a:r>
              <a:rPr lang="en-US" dirty="0"/>
              <a:t>too much structure</a:t>
            </a:r>
          </a:p>
        </p:txBody>
      </p:sp>
      <p:sp>
        <p:nvSpPr>
          <p:cNvPr id="11" name="TextBox 10">
            <a:extLst>
              <a:ext uri="{FF2B5EF4-FFF2-40B4-BE49-F238E27FC236}">
                <a16:creationId xmlns:a16="http://schemas.microsoft.com/office/drawing/2014/main" id="{C3EC23AE-AE1C-4CE5-8B0B-C4A882F30767}"/>
              </a:ext>
            </a:extLst>
          </p:cNvPr>
          <p:cNvSpPr txBox="1"/>
          <p:nvPr/>
        </p:nvSpPr>
        <p:spPr>
          <a:xfrm>
            <a:off x="9538308" y="2706802"/>
            <a:ext cx="2448564" cy="923330"/>
          </a:xfrm>
          <a:prstGeom prst="rect">
            <a:avLst/>
          </a:prstGeom>
          <a:noFill/>
        </p:spPr>
        <p:txBody>
          <a:bodyPr wrap="square" rtlCol="0">
            <a:spAutoFit/>
          </a:bodyPr>
          <a:lstStyle/>
          <a:p>
            <a:r>
              <a:rPr lang="en-US" b="1" dirty="0"/>
              <a:t>ERRORS OVERESTIMATED -&gt;</a:t>
            </a:r>
            <a:r>
              <a:rPr lang="en-US" dirty="0"/>
              <a:t> not enough structure</a:t>
            </a:r>
          </a:p>
        </p:txBody>
      </p:sp>
      <p:sp>
        <p:nvSpPr>
          <p:cNvPr id="19" name="Title 18">
            <a:extLst>
              <a:ext uri="{FF2B5EF4-FFF2-40B4-BE49-F238E27FC236}">
                <a16:creationId xmlns:a16="http://schemas.microsoft.com/office/drawing/2014/main" id="{F045B28B-DA9B-44D3-BCC6-DAB6BA967D73}"/>
              </a:ext>
            </a:extLst>
          </p:cNvPr>
          <p:cNvSpPr>
            <a:spLocks noGrp="1"/>
          </p:cNvSpPr>
          <p:nvPr>
            <p:ph type="title"/>
          </p:nvPr>
        </p:nvSpPr>
        <p:spPr/>
        <p:txBody>
          <a:bodyPr/>
          <a:lstStyle/>
          <a:p>
            <a:r>
              <a:rPr lang="en-US" dirty="0"/>
              <a:t>The importance of measurement errors</a:t>
            </a:r>
          </a:p>
        </p:txBody>
      </p:sp>
      <p:sp>
        <p:nvSpPr>
          <p:cNvPr id="20" name="TextBox 19">
            <a:extLst>
              <a:ext uri="{FF2B5EF4-FFF2-40B4-BE49-F238E27FC236}">
                <a16:creationId xmlns:a16="http://schemas.microsoft.com/office/drawing/2014/main" id="{165D4A00-7E2A-4632-9954-0C33ECFC9973}"/>
              </a:ext>
            </a:extLst>
          </p:cNvPr>
          <p:cNvSpPr txBox="1"/>
          <p:nvPr/>
        </p:nvSpPr>
        <p:spPr>
          <a:xfrm>
            <a:off x="325675" y="1564200"/>
            <a:ext cx="11515595" cy="646331"/>
          </a:xfrm>
          <a:prstGeom prst="rect">
            <a:avLst/>
          </a:prstGeom>
          <a:noFill/>
        </p:spPr>
        <p:txBody>
          <a:bodyPr wrap="square" rtlCol="0">
            <a:spAutoFit/>
          </a:bodyPr>
          <a:lstStyle/>
          <a:p>
            <a:r>
              <a:rPr lang="en-US" dirty="0"/>
              <a:t>The errors in the measurements need to be estimated. Incorrect errors will lead to (1) excessive image structure when errors are underestimated, or (2) excess smoothing of structure when errors are overestimated</a:t>
            </a:r>
          </a:p>
        </p:txBody>
      </p:sp>
      <p:pic>
        <p:nvPicPr>
          <p:cNvPr id="12" name="Picture 11">
            <a:extLst>
              <a:ext uri="{FF2B5EF4-FFF2-40B4-BE49-F238E27FC236}">
                <a16:creationId xmlns:a16="http://schemas.microsoft.com/office/drawing/2014/main" id="{AA26D8A1-2AD0-421C-9AD1-FFE705C7F031}"/>
              </a:ext>
            </a:extLst>
          </p:cNvPr>
          <p:cNvPicPr>
            <a:picLocks noChangeAspect="1"/>
          </p:cNvPicPr>
          <p:nvPr/>
        </p:nvPicPr>
        <p:blipFill>
          <a:blip r:embed="rId8"/>
          <a:stretch>
            <a:fillRect/>
          </a:stretch>
        </p:blipFill>
        <p:spPr>
          <a:xfrm>
            <a:off x="5323562" y="32211"/>
            <a:ext cx="6784931" cy="508869"/>
          </a:xfrm>
          <a:prstGeom prst="rect">
            <a:avLst/>
          </a:prstGeom>
        </p:spPr>
      </p:pic>
      <p:pic>
        <p:nvPicPr>
          <p:cNvPr id="7" name="Audio 6">
            <a:hlinkClick r:id="" action="ppaction://media"/>
            <a:extLst>
              <a:ext uri="{FF2B5EF4-FFF2-40B4-BE49-F238E27FC236}">
                <a16:creationId xmlns:a16="http://schemas.microsoft.com/office/drawing/2014/main" id="{922C0AB9-4DAA-4E54-B8DB-879BAC3DA76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69956075"/>
      </p:ext>
    </p:extLst>
  </p:cSld>
  <p:clrMapOvr>
    <a:masterClrMapping/>
  </p:clrMapOvr>
  <mc:AlternateContent xmlns:mc="http://schemas.openxmlformats.org/markup-compatibility/2006" xmlns:p14="http://schemas.microsoft.com/office/powerpoint/2010/main">
    <mc:Choice Requires="p14">
      <p:transition spd="slow" p14:dur="2000" advTm="36120"/>
    </mc:Choice>
    <mc:Fallback xmlns="">
      <p:transition spd="slow" advTm="361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extLst>
    <p:ext uri="{3A86A75C-4F4B-4683-9AE1-C65F6400EC91}">
      <p14:laserTraceLst xmlns:p14="http://schemas.microsoft.com/office/powerpoint/2010/main">
        <p14:tracePtLst>
          <p14:tracePt t="286" x="5502275" y="3613150"/>
          <p14:tracePt t="631" x="5510213" y="3613150"/>
          <p14:tracePt t="1044" x="5510213" y="3621088"/>
          <p14:tracePt t="9905" x="5549900" y="3605213"/>
          <p14:tracePt t="9922" x="5597525" y="3595688"/>
          <p14:tracePt t="9938" x="5668963" y="3579813"/>
          <p14:tracePt t="9947" x="5740400" y="3556000"/>
          <p14:tracePt t="9973" x="5861050" y="3500438"/>
          <p14:tracePt t="9981" x="5892800" y="3476625"/>
          <p14:tracePt t="9998" x="5956300" y="3444875"/>
          <p14:tracePt t="10025" x="6035675" y="3397250"/>
          <p14:tracePt t="10041" x="6140450" y="3349625"/>
          <p14:tracePt t="10058" x="6235700" y="3294063"/>
          <p14:tracePt t="10073" x="6346825" y="3244850"/>
          <p14:tracePt t="10088" x="6475413" y="3205163"/>
          <p14:tracePt t="10103" x="6538913" y="3181350"/>
          <p14:tracePt t="10104" x="6602413" y="3157538"/>
          <p14:tracePt t="10119" x="6657975" y="3141663"/>
          <p14:tracePt t="10134" x="6737350" y="3117850"/>
          <p14:tracePt t="10151" x="6777038" y="3101975"/>
          <p14:tracePt t="10184" x="6834188" y="3094038"/>
          <p14:tracePt t="10200" x="6992938" y="3094038"/>
          <p14:tracePt t="10215" x="7008813" y="3094038"/>
          <p14:tracePt t="10242" x="7016750" y="3094038"/>
          <p14:tracePt t="13353" x="5056188" y="3062288"/>
          <p14:tracePt t="13369" x="4114800" y="3014663"/>
          <p14:tracePt t="13384" x="3811588" y="2982913"/>
          <p14:tracePt t="13401" x="3651250" y="2951163"/>
          <p14:tracePt t="13418" x="3524250" y="2935288"/>
          <p14:tracePt t="13434" x="3405188" y="2919413"/>
          <p14:tracePt t="13451" x="3284538" y="2909888"/>
          <p14:tracePt t="13467" x="3189288" y="2909888"/>
          <p14:tracePt t="13488" x="3070225" y="2909888"/>
          <p14:tracePt t="13500" x="3022600" y="2909888"/>
          <p14:tracePt t="13510" x="2917825" y="2909888"/>
          <p14:tracePt t="13527" x="2838450" y="2909888"/>
          <p14:tracePt t="13543" x="2782888" y="2909888"/>
          <p14:tracePt t="13559" x="2719388" y="2909888"/>
          <p14:tracePt t="13574" x="2663825" y="2909888"/>
          <p14:tracePt t="13588" x="2606675" y="2909888"/>
          <p14:tracePt t="13604" x="2519363" y="2901950"/>
          <p14:tracePt t="13619" x="2471738" y="2894013"/>
          <p14:tracePt t="13634" x="2400300" y="2886075"/>
          <p14:tracePt t="13650" x="2352675" y="2886075"/>
          <p14:tracePt t="13668" x="2320925" y="2886075"/>
          <p14:tracePt t="13760" x="2336800" y="2886075"/>
          <p14:tracePt t="13776" x="2368550" y="2886075"/>
          <p14:tracePt t="13791" x="2416175" y="2886075"/>
          <p14:tracePt t="13808" x="2495550" y="2886075"/>
          <p14:tracePt t="13824" x="2606675" y="2894013"/>
          <p14:tracePt t="13838" x="2671763" y="2901950"/>
          <p14:tracePt t="13853" x="2790825" y="2919413"/>
          <p14:tracePt t="13869" x="2941638" y="2943225"/>
          <p14:tracePt t="13884" x="3109913" y="2982913"/>
          <p14:tracePt t="13905" x="3405188" y="3022600"/>
          <p14:tracePt t="13916" x="3508375" y="3038475"/>
          <p14:tracePt t="13935" x="3756025" y="3094038"/>
          <p14:tracePt t="13952" x="3898900" y="3125788"/>
          <p14:tracePt t="13969" x="4002088" y="3141663"/>
          <p14:tracePt t="13987" x="4122738" y="3165475"/>
          <p14:tracePt t="13993" x="4186238" y="3181350"/>
          <p14:tracePt t="14010" x="4337050" y="3189288"/>
          <p14:tracePt t="14027" x="4497388" y="3189288"/>
          <p14:tracePt t="14043" x="4664075" y="3189288"/>
          <p14:tracePt t="14059" x="4824413" y="3189288"/>
          <p14:tracePt t="14074" x="4991100" y="3197225"/>
          <p14:tracePt t="14090" x="5127625" y="3221038"/>
          <p14:tracePt t="14135" x="5238750" y="3236913"/>
          <p14:tracePt t="14151" x="5541963" y="3294063"/>
          <p14:tracePt t="14167" x="5805488" y="3341688"/>
          <p14:tracePt t="14181" x="5988050" y="3381375"/>
          <p14:tracePt t="14200" x="6148388" y="3413125"/>
          <p14:tracePt t="14217" x="6267450" y="3436938"/>
          <p14:tracePt t="14234" x="6330950" y="3444875"/>
          <p14:tracePt t="14250" x="6346825" y="3444875"/>
          <p14:tracePt t="15965" x="6370638" y="3468688"/>
          <p14:tracePt t="15979" x="6737350" y="3629025"/>
          <p14:tracePt t="15980" x="6826250" y="3668713"/>
          <p14:tracePt t="15994" x="6945313" y="3700463"/>
          <p14:tracePt t="16011" x="7088188" y="3748088"/>
          <p14:tracePt t="16012" x="7153275" y="3771900"/>
          <p14:tracePt t="16026" x="7185025" y="3795713"/>
          <p14:tracePt t="16045" x="7335838" y="3851275"/>
          <p14:tracePt t="16059" x="7375525" y="3867150"/>
          <p14:tracePt t="16075" x="7446963" y="3898900"/>
          <p14:tracePt t="16091" x="7504113" y="3922713"/>
          <p14:tracePt t="16091" x="7535863" y="3938588"/>
          <p14:tracePt t="16104" x="7559675" y="3956050"/>
          <p14:tracePt t="16119" x="7639050" y="3979863"/>
          <p14:tracePt t="16136" x="7742238" y="4027488"/>
          <p14:tracePt t="16152" x="7902575" y="4090988"/>
          <p14:tracePt t="16168" x="8085138" y="4178300"/>
          <p14:tracePt t="16185" x="8308975" y="4249738"/>
          <p14:tracePt t="16201" x="8523288" y="4314825"/>
          <p14:tracePt t="16217" x="8683625" y="4378325"/>
          <p14:tracePt t="16234" x="8794750" y="4418013"/>
          <p14:tracePt t="16252" x="8986838" y="4481513"/>
          <p14:tracePt t="16258" x="9066213" y="4521200"/>
          <p14:tracePt t="16274" x="9250363" y="4576763"/>
          <p14:tracePt t="16290" x="9448800" y="4633913"/>
          <p14:tracePt t="16310" x="9625013" y="4705350"/>
          <p14:tracePt t="16326" x="9775825" y="4768850"/>
          <p14:tracePt t="16343" x="9910763" y="4816475"/>
          <p14:tracePt t="16353" x="9975850" y="4848225"/>
          <p14:tracePt t="16373" x="10158413" y="4927600"/>
          <p14:tracePt t="16387" x="10229850" y="4959350"/>
          <p14:tracePt t="16403" x="10279063" y="4984750"/>
          <p14:tracePt t="16419" x="10310813" y="5000625"/>
          <p14:tracePt t="16435" x="10334625" y="5016500"/>
          <p14:tracePt t="16449" x="10342563" y="5032375"/>
          <p14:tracePt t="16469" x="10358438" y="5040313"/>
          <p14:tracePt t="16558" x="10366375" y="5040313"/>
          <p14:tracePt t="19294" x="10366375" y="5048250"/>
          <p14:tracePt t="19309" x="10350500" y="5056188"/>
          <p14:tracePt t="19324" x="10302875" y="5056188"/>
          <p14:tracePt t="19340" x="10198100" y="5064125"/>
          <p14:tracePt t="19355" x="10071100" y="5064125"/>
          <p14:tracePt t="19370" x="9926638" y="5064125"/>
          <p14:tracePt t="19385" x="9752013" y="5072063"/>
          <p14:tracePt t="19400" x="9609138" y="5072063"/>
          <p14:tracePt t="19417" x="9480550" y="5072063"/>
          <p14:tracePt t="19434" x="9361488" y="5072063"/>
          <p14:tracePt t="19456" x="9234488" y="5072063"/>
          <p14:tracePt t="19473" x="9105900" y="5072063"/>
          <p14:tracePt t="19487" x="8994775" y="5072063"/>
          <p14:tracePt t="19494" x="8955088" y="5072063"/>
          <p14:tracePt t="19515" x="8858250" y="5072063"/>
          <p14:tracePt t="19529" x="8826500" y="5072063"/>
          <p14:tracePt t="19545" x="8778875" y="5072063"/>
          <p14:tracePt t="19559" x="8755063" y="5072063"/>
          <p14:tracePt t="19560" x="8723313" y="5072063"/>
          <p14:tracePt t="19575" x="8659813" y="5080000"/>
          <p14:tracePt t="19590" x="8628063" y="5080000"/>
          <p14:tracePt t="19606" x="8564563" y="5087938"/>
          <p14:tracePt t="19623" x="8507413" y="5087938"/>
          <p14:tracePt t="19624" x="8475663" y="5087938"/>
          <p14:tracePt t="19638" x="8451850" y="5087938"/>
          <p14:tracePt t="19654" x="8412163" y="5087938"/>
          <p14:tracePt t="19670" x="8388350" y="5087938"/>
          <p14:tracePt t="19685" x="8380413" y="5087938"/>
          <p14:tracePt t="19700" x="8364538" y="5087938"/>
          <p14:tracePt t="22778" x="8356600" y="5087938"/>
          <p14:tracePt t="22793" x="8348663" y="5103813"/>
          <p14:tracePt t="22809" x="8332788" y="5111750"/>
          <p14:tracePt t="22824" x="8332788" y="5119688"/>
          <p14:tracePt t="22840" x="8308975" y="5127625"/>
          <p14:tracePt t="22855" x="8237538" y="5135563"/>
          <p14:tracePt t="22869" x="8180388" y="5135563"/>
          <p14:tracePt t="22885" x="8069263" y="5135563"/>
          <p14:tracePt t="22902" x="7902575" y="5135563"/>
          <p14:tracePt t="22919" x="7742238" y="5135563"/>
          <p14:tracePt t="22920" x="7694613" y="5135563"/>
          <p14:tracePt t="22935" x="7631113" y="5135563"/>
          <p14:tracePt t="22950" x="7615238" y="5143500"/>
          <p14:tracePt t="22967" x="7551738" y="5151438"/>
          <p14:tracePt t="22984" x="7454900" y="5151438"/>
          <p14:tracePt t="23000" x="7296150" y="5151438"/>
          <p14:tracePt t="23018" x="7127875" y="5151438"/>
          <p14:tracePt t="23040" x="6977063" y="5151438"/>
          <p14:tracePt t="23059" x="6777038" y="5135563"/>
          <p14:tracePt t="23074" x="6634163" y="5119688"/>
          <p14:tracePt t="23091" x="6546850" y="5119688"/>
          <p14:tracePt t="23108" x="6491288" y="5119688"/>
          <p14:tracePt t="23122" x="6459538" y="5119688"/>
          <p14:tracePt t="23137" x="6386513" y="5119688"/>
          <p14:tracePt t="23153" x="6338888" y="5119688"/>
          <p14:tracePt t="23185" x="6291263" y="5119688"/>
          <p14:tracePt t="23201" x="6067425" y="5119688"/>
          <p14:tracePt t="23219" x="5829300" y="5119688"/>
          <p14:tracePt t="23234" x="5781675" y="5119688"/>
          <p14:tracePt t="23257" x="5765800" y="5119688"/>
          <p14:tracePt t="23278" x="5740400" y="5119688"/>
          <p14:tracePt t="23296" x="5724525" y="5119688"/>
          <p14:tracePt t="23309" x="5700713" y="5135563"/>
          <p14:tracePt t="23325" x="5684838" y="5135563"/>
          <p14:tracePt t="23355" x="5668963" y="5151438"/>
          <p14:tracePt t="23356" x="5661025" y="5151438"/>
          <p14:tracePt t="23371" x="5653088" y="5159375"/>
          <p14:tracePt t="23386" x="5629275" y="5159375"/>
          <p14:tracePt t="23402" x="5605463" y="5175250"/>
          <p14:tracePt t="23419" x="5589588" y="5183188"/>
          <p14:tracePt t="23433" x="5573713" y="5191125"/>
          <p14:tracePt t="23451" x="5565775" y="5199063"/>
          <p14:tracePt t="23465" x="5557838" y="5207000"/>
          <p14:tracePt t="23484" x="5549900" y="5207000"/>
          <p14:tracePt t="23499" x="5541963" y="5207000"/>
          <p14:tracePt t="26608" x="5908675" y="5119688"/>
          <p14:tracePt t="26618" x="6188075" y="5048250"/>
          <p14:tracePt t="26634" x="6362700" y="5016500"/>
          <p14:tracePt t="26651" x="6459538" y="4992688"/>
          <p14:tracePt t="26667" x="6546850" y="4976813"/>
          <p14:tracePt t="26681" x="6618288" y="4959350"/>
          <p14:tracePt t="26702" x="6673850" y="4951413"/>
          <p14:tracePt t="26717" x="6713538" y="4943475"/>
          <p14:tracePt t="26738" x="6818313" y="4911725"/>
          <p14:tracePt t="26749" x="6865938" y="4903788"/>
          <p14:tracePt t="26759" x="6905625" y="4903788"/>
          <p14:tracePt t="26774" x="6985000" y="4879975"/>
          <p14:tracePt t="26790" x="7064375" y="4856163"/>
          <p14:tracePt t="26805" x="7153275" y="4832350"/>
          <p14:tracePt t="26826" x="7232650" y="4808538"/>
          <p14:tracePt t="26841" x="7343775" y="4776788"/>
          <p14:tracePt t="26856" x="7462838" y="4745038"/>
          <p14:tracePt t="26872" x="7583488" y="4713288"/>
          <p14:tracePt t="26887" x="7631113" y="4697413"/>
          <p14:tracePt t="26888" x="7678738" y="4681538"/>
          <p14:tracePt t="26903" x="7726363" y="4681538"/>
          <p14:tracePt t="26919" x="7854950" y="4649788"/>
          <p14:tracePt t="26934" x="7997825" y="4616450"/>
          <p14:tracePt t="26955" x="8164513" y="4560888"/>
          <p14:tracePt t="26967" x="8221663" y="4545013"/>
          <p14:tracePt t="26985" x="8340725" y="4505325"/>
          <p14:tracePt t="27013" x="8396288" y="4473575"/>
          <p14:tracePt t="27028" x="8420100" y="4457700"/>
          <p14:tracePt t="27043" x="8435975" y="4457700"/>
          <p14:tracePt t="27058" x="8451850" y="4441825"/>
          <p14:tracePt t="27073" x="8491538" y="4433888"/>
          <p14:tracePt t="27088" x="8507413" y="4425950"/>
          <p14:tracePt t="27105" x="8556625" y="4402138"/>
          <p14:tracePt t="27120" x="8596313" y="4386263"/>
          <p14:tracePt t="27136" x="8643938" y="4362450"/>
          <p14:tracePt t="27151" x="8683625" y="4346575"/>
          <p14:tracePt t="27167" x="8699500" y="4322763"/>
          <p14:tracePt t="27184" x="8715375" y="4314825"/>
          <p14:tracePt t="27218" x="8731250" y="4298950"/>
          <p14:tracePt t="27236" x="8739188" y="4291013"/>
          <p14:tracePt t="28433" x="8747125" y="4291013"/>
          <p14:tracePt t="30733" x="8739188" y="4291013"/>
          <p14:tracePt t="30748" x="8699500" y="4291013"/>
          <p14:tracePt t="30763" x="8636000" y="4291013"/>
          <p14:tracePt t="30778" x="8540750" y="4291013"/>
          <p14:tracePt t="30793" x="8356600" y="4291013"/>
          <p14:tracePt t="30810" x="8197850" y="4291013"/>
          <p14:tracePt t="30826" x="8101013" y="4291013"/>
          <p14:tracePt t="30843" x="8053388" y="4291013"/>
          <p14:tracePt t="30852" x="8037513" y="4291013"/>
          <p14:tracePt t="30873" x="7966075" y="4291013"/>
          <p14:tracePt t="30888" x="7918450" y="4291013"/>
          <p14:tracePt t="30904" x="7854950" y="4291013"/>
          <p14:tracePt t="30919" x="7821613" y="4291013"/>
          <p14:tracePt t="30920" x="7773988" y="4291013"/>
          <p14:tracePt t="30937" x="7678738" y="4291013"/>
          <p14:tracePt t="30953" x="7543800" y="4291013"/>
          <p14:tracePt t="30969" x="7399338" y="4291013"/>
          <p14:tracePt t="30990" x="7272338" y="4273550"/>
          <p14:tracePt t="31003" x="7127875" y="4249738"/>
          <p14:tracePt t="31025" x="7040563" y="4241800"/>
          <p14:tracePt t="31041" x="6985000" y="4225925"/>
          <p14:tracePt t="31058" x="6937375" y="4217988"/>
          <p14:tracePt t="31076" x="6889750" y="4217988"/>
          <p14:tracePt t="31087" x="6826250" y="4217988"/>
          <p14:tracePt t="31121" x="6753225" y="4210050"/>
          <p14:tracePt t="31137" x="6681788" y="4194175"/>
          <p14:tracePt t="31152" x="6610350" y="4194175"/>
          <p14:tracePt t="31169" x="6538913" y="4186238"/>
          <p14:tracePt t="31185" x="6491288" y="4178300"/>
          <p14:tracePt t="31200" x="6459538" y="4178300"/>
          <p14:tracePt t="31219" x="6451600" y="4178300"/>
          <p14:tracePt t="31325" x="6434138" y="4178300"/>
          <p14:tracePt t="31341" x="6426200" y="4178300"/>
          <p14:tracePt t="31358" x="6418263" y="4178300"/>
          <p14:tracePt t="31369" x="6410325" y="4178300"/>
          <p14:tracePt t="31762" x="6426200" y="4178300"/>
          <p14:tracePt t="31777" x="6467475" y="4178300"/>
          <p14:tracePt t="31794" x="6515100" y="4178300"/>
          <p14:tracePt t="31810" x="6602413" y="4178300"/>
          <p14:tracePt t="31824" x="6705600" y="4178300"/>
          <p14:tracePt t="31837" x="6818313" y="4178300"/>
          <p14:tracePt t="31853" x="6913563" y="4178300"/>
          <p14:tracePt t="31869" x="6953250" y="4178300"/>
          <p14:tracePt t="31886" x="6992938" y="4178300"/>
          <p14:tracePt t="31902" x="7032625" y="4178300"/>
          <p14:tracePt t="31919" x="7072313" y="4178300"/>
          <p14:tracePt t="31936" x="7127875" y="4178300"/>
          <p14:tracePt t="31952" x="7224713" y="4178300"/>
          <p14:tracePt t="31971" x="7391400" y="4178300"/>
          <p14:tracePt t="31981" x="7527925" y="4186238"/>
          <p14:tracePt t="31996" x="7646988" y="4202113"/>
          <p14:tracePt t="32012" x="7694613" y="4210050"/>
          <p14:tracePt t="32030" x="7710488" y="4210050"/>
          <p14:tracePt t="32293" x="7718425" y="4217988"/>
          <p14:tracePt t="34104" x="7718425" y="4225925"/>
          <p14:tracePt t="34186" x="7710488" y="4225925"/>
          <p14:tracePt t="34309" x="7702550" y="4225925"/>
          <p14:tracePt t="34419" x="7607300" y="4225925"/>
          <p14:tracePt t="34436" x="7391400" y="4178300"/>
          <p14:tracePt t="34452" x="7024688" y="4035425"/>
          <p14:tracePt t="34481" x="6538913" y="3827463"/>
          <p14:tracePt t="34496" x="5708650" y="3389313"/>
          <p14:tracePt t="34511" x="5262563" y="3117850"/>
          <p14:tracePt t="34527" x="4919663" y="2862263"/>
          <p14:tracePt t="34543" x="4664075" y="2624138"/>
          <p14:tracePt t="34557" x="4441825" y="2408238"/>
          <p14:tracePt t="34577" x="4281488" y="2257425"/>
          <p14:tracePt t="34606" x="4106863" y="2112963"/>
          <p14:tracePt t="34622" x="3954463" y="1970088"/>
          <p14:tracePt t="34638" x="3779838" y="1817688"/>
          <p14:tracePt t="34653" x="3563938" y="1635125"/>
          <p14:tracePt t="34669" x="3341688" y="1466850"/>
          <p14:tracePt t="34685" x="3181350" y="1347788"/>
          <p14:tracePt t="34701" x="3046413" y="1220788"/>
          <p14:tracePt t="34717" x="2917825" y="1123950"/>
          <p14:tracePt t="34734" x="2767013" y="1020763"/>
          <p14:tracePt t="34752" x="2582863" y="901700"/>
          <p14:tracePt t="34759" x="2328863" y="788988"/>
          <p14:tracePt t="34775" x="2041525" y="661988"/>
          <p14:tracePt t="34792" x="1706563" y="534988"/>
          <p14:tracePt t="34808" x="1387475" y="406400"/>
          <p14:tracePt t="34825" x="1004888" y="271463"/>
          <p14:tracePt t="34838" x="606425" y="119063"/>
        </p14:tracePtLst>
      </p14:laserTrace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EDB8-F1FE-46CB-804D-1F5C44900D78}"/>
              </a:ext>
            </a:extLst>
          </p:cNvPr>
          <p:cNvSpPr>
            <a:spLocks noGrp="1"/>
          </p:cNvSpPr>
          <p:nvPr>
            <p:ph type="title"/>
          </p:nvPr>
        </p:nvSpPr>
        <p:spPr/>
        <p:txBody>
          <a:bodyPr/>
          <a:lstStyle/>
          <a:p>
            <a:r>
              <a:rPr lang="en-US" dirty="0"/>
              <a:t>Reciprocal errors</a:t>
            </a:r>
          </a:p>
        </p:txBody>
      </p:sp>
      <p:grpSp>
        <p:nvGrpSpPr>
          <p:cNvPr id="73" name="Group 72">
            <a:extLst>
              <a:ext uri="{FF2B5EF4-FFF2-40B4-BE49-F238E27FC236}">
                <a16:creationId xmlns:a16="http://schemas.microsoft.com/office/drawing/2014/main" id="{0D88CC30-0EC1-4D55-A405-9D8F64819DCD}"/>
              </a:ext>
            </a:extLst>
          </p:cNvPr>
          <p:cNvGrpSpPr/>
          <p:nvPr/>
        </p:nvGrpSpPr>
        <p:grpSpPr>
          <a:xfrm>
            <a:off x="5222589" y="1320592"/>
            <a:ext cx="6071662" cy="2277712"/>
            <a:chOff x="5412152" y="1962917"/>
            <a:chExt cx="6071662" cy="2277712"/>
          </a:xfrm>
        </p:grpSpPr>
        <p:cxnSp>
          <p:nvCxnSpPr>
            <p:cNvPr id="6" name="Straight Connector 5">
              <a:extLst>
                <a:ext uri="{FF2B5EF4-FFF2-40B4-BE49-F238E27FC236}">
                  <a16:creationId xmlns:a16="http://schemas.microsoft.com/office/drawing/2014/main" id="{E6D901A9-8D0A-4ACE-AE1F-25A8C2F0C555}"/>
                </a:ext>
              </a:extLst>
            </p:cNvPr>
            <p:cNvCxnSpPr/>
            <p:nvPr/>
          </p:nvCxnSpPr>
          <p:spPr>
            <a:xfrm>
              <a:off x="5412152" y="2886213"/>
              <a:ext cx="607166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33">
              <a:extLst>
                <a:ext uri="{FF2B5EF4-FFF2-40B4-BE49-F238E27FC236}">
                  <a16:creationId xmlns:a16="http://schemas.microsoft.com/office/drawing/2014/main" id="{6CE33F3F-4981-4735-8C4A-1FDB272BDDB0}"/>
                </a:ext>
              </a:extLst>
            </p:cNvPr>
            <p:cNvSpPr>
              <a:spLocks noChangeArrowheads="1"/>
            </p:cNvSpPr>
            <p:nvPr/>
          </p:nvSpPr>
          <p:spPr bwMode="auto">
            <a:xfrm>
              <a:off x="6775444" y="2720165"/>
              <a:ext cx="76922" cy="332094"/>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Cambria" panose="02040503050406030204" pitchFamily="18" charset="0"/>
              </a:endParaRPr>
            </a:p>
          </p:txBody>
        </p:sp>
        <p:sp>
          <p:nvSpPr>
            <p:cNvPr id="8" name="Rectangle 34">
              <a:extLst>
                <a:ext uri="{FF2B5EF4-FFF2-40B4-BE49-F238E27FC236}">
                  <a16:creationId xmlns:a16="http://schemas.microsoft.com/office/drawing/2014/main" id="{62252F7B-57DD-4B22-8FAC-75916A1E7758}"/>
                </a:ext>
              </a:extLst>
            </p:cNvPr>
            <p:cNvSpPr>
              <a:spLocks noChangeArrowheads="1"/>
            </p:cNvSpPr>
            <p:nvPr/>
          </p:nvSpPr>
          <p:spPr bwMode="auto">
            <a:xfrm>
              <a:off x="10009651" y="2720165"/>
              <a:ext cx="76921" cy="332094"/>
            </a:xfrm>
            <a:prstGeom prst="rect">
              <a:avLst/>
            </a:prstGeom>
            <a:solidFill>
              <a:schemeClr val="bg1"/>
            </a:solidFill>
            <a:ln w="2857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Cambria" panose="02040503050406030204" pitchFamily="18" charset="0"/>
              </a:endParaRPr>
            </a:p>
          </p:txBody>
        </p:sp>
        <p:sp>
          <p:nvSpPr>
            <p:cNvPr id="9" name="Rectangle 35">
              <a:extLst>
                <a:ext uri="{FF2B5EF4-FFF2-40B4-BE49-F238E27FC236}">
                  <a16:creationId xmlns:a16="http://schemas.microsoft.com/office/drawing/2014/main" id="{52FA7B9A-78CE-4691-9764-69D1AD670010}"/>
                </a:ext>
              </a:extLst>
            </p:cNvPr>
            <p:cNvSpPr>
              <a:spLocks noChangeArrowheads="1"/>
            </p:cNvSpPr>
            <p:nvPr/>
          </p:nvSpPr>
          <p:spPr bwMode="auto">
            <a:xfrm>
              <a:off x="7575436" y="2720165"/>
              <a:ext cx="76921" cy="332094"/>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Cambria" panose="02040503050406030204" pitchFamily="18" charset="0"/>
              </a:endParaRPr>
            </a:p>
          </p:txBody>
        </p:sp>
        <p:sp>
          <p:nvSpPr>
            <p:cNvPr id="10" name="Rectangle 36">
              <a:extLst>
                <a:ext uri="{FF2B5EF4-FFF2-40B4-BE49-F238E27FC236}">
                  <a16:creationId xmlns:a16="http://schemas.microsoft.com/office/drawing/2014/main" id="{FF9CD1A0-00BD-46E0-9BCD-A8F354EE1867}"/>
                </a:ext>
              </a:extLst>
            </p:cNvPr>
            <p:cNvSpPr>
              <a:spLocks noChangeArrowheads="1"/>
            </p:cNvSpPr>
            <p:nvPr/>
          </p:nvSpPr>
          <p:spPr bwMode="auto">
            <a:xfrm>
              <a:off x="9180608" y="2720165"/>
              <a:ext cx="76922" cy="332094"/>
            </a:xfrm>
            <a:prstGeom prst="rect">
              <a:avLst/>
            </a:prstGeom>
            <a:solidFill>
              <a:schemeClr val="bg1"/>
            </a:solidFill>
            <a:ln w="2857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Cambria" panose="02040503050406030204" pitchFamily="18" charset="0"/>
              </a:endParaRPr>
            </a:p>
          </p:txBody>
        </p:sp>
        <p:sp>
          <p:nvSpPr>
            <p:cNvPr id="11" name="Freeform 37">
              <a:extLst>
                <a:ext uri="{FF2B5EF4-FFF2-40B4-BE49-F238E27FC236}">
                  <a16:creationId xmlns:a16="http://schemas.microsoft.com/office/drawing/2014/main" id="{7CFBED82-C6DB-49BF-8EC0-F7DEF7CC7F0E}"/>
                </a:ext>
              </a:extLst>
            </p:cNvPr>
            <p:cNvSpPr>
              <a:spLocks/>
            </p:cNvSpPr>
            <p:nvPr/>
          </p:nvSpPr>
          <p:spPr bwMode="auto">
            <a:xfrm>
              <a:off x="6810576" y="2141737"/>
              <a:ext cx="804088" cy="578428"/>
            </a:xfrm>
            <a:custGeom>
              <a:avLst/>
              <a:gdLst>
                <a:gd name="T0" fmla="*/ 0 w 1406"/>
                <a:gd name="T1" fmla="*/ 1120566289 h 226"/>
                <a:gd name="T2" fmla="*/ 0 w 1406"/>
                <a:gd name="T3" fmla="*/ 0 h 226"/>
                <a:gd name="T4" fmla="*/ 2147483647 w 1406"/>
                <a:gd name="T5" fmla="*/ 0 h 226"/>
                <a:gd name="T6" fmla="*/ 2147483647 w 1406"/>
                <a:gd name="T7" fmla="*/ 1120566289 h 2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6" h="226">
                  <a:moveTo>
                    <a:pt x="0" y="226"/>
                  </a:moveTo>
                  <a:lnTo>
                    <a:pt x="0" y="0"/>
                  </a:lnTo>
                  <a:lnTo>
                    <a:pt x="1406" y="0"/>
                  </a:lnTo>
                  <a:lnTo>
                    <a:pt x="1406" y="226"/>
                  </a:lnTo>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atin typeface="Cambria" panose="02040503050406030204" pitchFamily="18" charset="0"/>
              </a:endParaRPr>
            </a:p>
          </p:txBody>
        </p:sp>
        <p:sp>
          <p:nvSpPr>
            <p:cNvPr id="12" name="Freeform 38">
              <a:extLst>
                <a:ext uri="{FF2B5EF4-FFF2-40B4-BE49-F238E27FC236}">
                  <a16:creationId xmlns:a16="http://schemas.microsoft.com/office/drawing/2014/main" id="{90D64A3E-AF60-4CB7-9EF6-F2A2C89E4DEF}"/>
                </a:ext>
              </a:extLst>
            </p:cNvPr>
            <p:cNvSpPr>
              <a:spLocks/>
            </p:cNvSpPr>
            <p:nvPr/>
          </p:nvSpPr>
          <p:spPr bwMode="auto">
            <a:xfrm>
              <a:off x="9229580" y="2472006"/>
              <a:ext cx="808529" cy="248159"/>
            </a:xfrm>
            <a:custGeom>
              <a:avLst/>
              <a:gdLst>
                <a:gd name="T0" fmla="*/ 0 w 1406"/>
                <a:gd name="T1" fmla="*/ 206251372 h 226"/>
                <a:gd name="T2" fmla="*/ 0 w 1406"/>
                <a:gd name="T3" fmla="*/ 0 h 226"/>
                <a:gd name="T4" fmla="*/ 401018519 w 1406"/>
                <a:gd name="T5" fmla="*/ 0 h 226"/>
                <a:gd name="T6" fmla="*/ 401018519 w 1406"/>
                <a:gd name="T7" fmla="*/ 206251372 h 2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6" h="226">
                  <a:moveTo>
                    <a:pt x="0" y="226"/>
                  </a:moveTo>
                  <a:lnTo>
                    <a:pt x="0" y="0"/>
                  </a:lnTo>
                  <a:lnTo>
                    <a:pt x="1406" y="0"/>
                  </a:lnTo>
                  <a:lnTo>
                    <a:pt x="1406" y="226"/>
                  </a:lnTo>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atin typeface="Cambria" panose="02040503050406030204" pitchFamily="18" charset="0"/>
              </a:endParaRPr>
            </a:p>
          </p:txBody>
        </p:sp>
        <p:sp>
          <p:nvSpPr>
            <p:cNvPr id="13" name="Oval 39">
              <a:extLst>
                <a:ext uri="{FF2B5EF4-FFF2-40B4-BE49-F238E27FC236}">
                  <a16:creationId xmlns:a16="http://schemas.microsoft.com/office/drawing/2014/main" id="{E015A04A-D5A6-4885-A3AC-54661A1C2934}"/>
                </a:ext>
              </a:extLst>
            </p:cNvPr>
            <p:cNvSpPr>
              <a:spLocks noChangeAspect="1" noChangeArrowheads="1"/>
            </p:cNvSpPr>
            <p:nvPr/>
          </p:nvSpPr>
          <p:spPr bwMode="auto">
            <a:xfrm>
              <a:off x="9458671" y="2293186"/>
              <a:ext cx="340298" cy="363257"/>
            </a:xfrm>
            <a:prstGeom prst="ellipse">
              <a:avLst/>
            </a:prstGeom>
            <a:solidFill>
              <a:schemeClr val="bg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altLang="en-US" sz="2000" dirty="0">
                  <a:latin typeface="Cambria" panose="02040503050406030204" pitchFamily="18" charset="0"/>
                </a:rPr>
                <a:t>V</a:t>
              </a:r>
            </a:p>
          </p:txBody>
        </p:sp>
        <p:sp>
          <p:nvSpPr>
            <p:cNvPr id="14" name="Oval 40">
              <a:extLst>
                <a:ext uri="{FF2B5EF4-FFF2-40B4-BE49-F238E27FC236}">
                  <a16:creationId xmlns:a16="http://schemas.microsoft.com/office/drawing/2014/main" id="{77EB2403-A235-4298-A7E7-E869FDCD3B09}"/>
                </a:ext>
              </a:extLst>
            </p:cNvPr>
            <p:cNvSpPr>
              <a:spLocks noChangeArrowheads="1"/>
            </p:cNvSpPr>
            <p:nvPr/>
          </p:nvSpPr>
          <p:spPr bwMode="auto">
            <a:xfrm>
              <a:off x="7028416" y="1962917"/>
              <a:ext cx="348169" cy="363257"/>
            </a:xfrm>
            <a:prstGeom prst="ellipse">
              <a:avLst/>
            </a:prstGeom>
            <a:solidFill>
              <a:schemeClr val="bg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altLang="en-US" sz="2000" dirty="0">
                  <a:latin typeface="Cambria" panose="02040503050406030204" pitchFamily="18" charset="0"/>
                </a:rPr>
                <a:t>I</a:t>
              </a:r>
            </a:p>
          </p:txBody>
        </p:sp>
        <p:sp>
          <p:nvSpPr>
            <p:cNvPr id="15" name="Rectangle 41">
              <a:extLst>
                <a:ext uri="{FF2B5EF4-FFF2-40B4-BE49-F238E27FC236}">
                  <a16:creationId xmlns:a16="http://schemas.microsoft.com/office/drawing/2014/main" id="{190E071C-CEC7-41D8-8EEB-48C89EFD6744}"/>
                </a:ext>
              </a:extLst>
            </p:cNvPr>
            <p:cNvSpPr>
              <a:spLocks noChangeArrowheads="1"/>
            </p:cNvSpPr>
            <p:nvPr/>
          </p:nvSpPr>
          <p:spPr bwMode="auto">
            <a:xfrm>
              <a:off x="6455156" y="2475733"/>
              <a:ext cx="371447" cy="45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dirty="0">
                  <a:latin typeface="Cambria" panose="02040503050406030204" pitchFamily="18" charset="0"/>
                </a:rPr>
                <a:t>A</a:t>
              </a:r>
            </a:p>
          </p:txBody>
        </p:sp>
        <p:sp>
          <p:nvSpPr>
            <p:cNvPr id="16" name="Rectangle 42">
              <a:extLst>
                <a:ext uri="{FF2B5EF4-FFF2-40B4-BE49-F238E27FC236}">
                  <a16:creationId xmlns:a16="http://schemas.microsoft.com/office/drawing/2014/main" id="{F6145616-B6FE-4B69-BE5E-DF9FE532B3B0}"/>
                </a:ext>
              </a:extLst>
            </p:cNvPr>
            <p:cNvSpPr>
              <a:spLocks noChangeArrowheads="1"/>
            </p:cNvSpPr>
            <p:nvPr/>
          </p:nvSpPr>
          <p:spPr bwMode="auto">
            <a:xfrm>
              <a:off x="7608597" y="2475733"/>
              <a:ext cx="367995" cy="45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dirty="0">
                  <a:latin typeface="Cambria" panose="02040503050406030204" pitchFamily="18" charset="0"/>
                </a:rPr>
                <a:t>B</a:t>
              </a:r>
            </a:p>
          </p:txBody>
        </p:sp>
        <p:sp>
          <p:nvSpPr>
            <p:cNvPr id="17" name="Rectangle 43">
              <a:extLst>
                <a:ext uri="{FF2B5EF4-FFF2-40B4-BE49-F238E27FC236}">
                  <a16:creationId xmlns:a16="http://schemas.microsoft.com/office/drawing/2014/main" id="{FD43AC22-09F0-4C0F-89E3-123CD52F6C98}"/>
                </a:ext>
              </a:extLst>
            </p:cNvPr>
            <p:cNvSpPr>
              <a:spLocks noChangeArrowheads="1"/>
            </p:cNvSpPr>
            <p:nvPr/>
          </p:nvSpPr>
          <p:spPr bwMode="auto">
            <a:xfrm>
              <a:off x="8844960" y="2475733"/>
              <a:ext cx="386983" cy="45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dirty="0">
                  <a:latin typeface="Cambria" panose="02040503050406030204" pitchFamily="18" charset="0"/>
                </a:rPr>
                <a:t>N</a:t>
              </a:r>
            </a:p>
          </p:txBody>
        </p:sp>
        <p:sp>
          <p:nvSpPr>
            <p:cNvPr id="18" name="Rectangle 44">
              <a:extLst>
                <a:ext uri="{FF2B5EF4-FFF2-40B4-BE49-F238E27FC236}">
                  <a16:creationId xmlns:a16="http://schemas.microsoft.com/office/drawing/2014/main" id="{88B25712-A4FF-4D18-B4E6-0BEBDC9110EC}"/>
                </a:ext>
              </a:extLst>
            </p:cNvPr>
            <p:cNvSpPr>
              <a:spLocks noChangeArrowheads="1"/>
            </p:cNvSpPr>
            <p:nvPr/>
          </p:nvSpPr>
          <p:spPr bwMode="auto">
            <a:xfrm>
              <a:off x="10052875" y="2462459"/>
              <a:ext cx="423229" cy="45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dirty="0">
                  <a:latin typeface="Cambria" panose="02040503050406030204" pitchFamily="18" charset="0"/>
                </a:rPr>
                <a:t>M</a:t>
              </a:r>
            </a:p>
          </p:txBody>
        </p:sp>
        <p:cxnSp>
          <p:nvCxnSpPr>
            <p:cNvPr id="19" name="Straight Connector 18">
              <a:extLst>
                <a:ext uri="{FF2B5EF4-FFF2-40B4-BE49-F238E27FC236}">
                  <a16:creationId xmlns:a16="http://schemas.microsoft.com/office/drawing/2014/main" id="{3A19011E-5DB4-46D7-AE5C-B79662061CEF}"/>
                </a:ext>
              </a:extLst>
            </p:cNvPr>
            <p:cNvCxnSpPr>
              <a:cxnSpLocks/>
              <a:endCxn id="39" idx="1"/>
            </p:cNvCxnSpPr>
            <p:nvPr/>
          </p:nvCxnSpPr>
          <p:spPr>
            <a:xfrm>
              <a:off x="5600982" y="2887013"/>
              <a:ext cx="1140200" cy="1212339"/>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F0C30EF-4440-4A5D-A700-A8884FCFAED0}"/>
                </a:ext>
              </a:extLst>
            </p:cNvPr>
            <p:cNvCxnSpPr>
              <a:cxnSpLocks/>
              <a:endCxn id="37" idx="5"/>
            </p:cNvCxnSpPr>
            <p:nvPr/>
          </p:nvCxnSpPr>
          <p:spPr>
            <a:xfrm>
              <a:off x="6421615" y="2899983"/>
              <a:ext cx="1235096" cy="1316407"/>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4C5AA64-EFE0-495C-B6E4-75F3F79EC556}"/>
                </a:ext>
              </a:extLst>
            </p:cNvPr>
            <p:cNvCxnSpPr>
              <a:cxnSpLocks/>
              <a:endCxn id="35" idx="3"/>
            </p:cNvCxnSpPr>
            <p:nvPr/>
          </p:nvCxnSpPr>
          <p:spPr>
            <a:xfrm flipH="1">
              <a:off x="8358633" y="4179702"/>
              <a:ext cx="89350" cy="29323"/>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5535ADD-A37A-43C5-AC07-538FE3251315}"/>
                </a:ext>
              </a:extLst>
            </p:cNvPr>
            <p:cNvCxnSpPr>
              <a:cxnSpLocks/>
              <a:endCxn id="36" idx="5"/>
            </p:cNvCxnSpPr>
            <p:nvPr/>
          </p:nvCxnSpPr>
          <p:spPr>
            <a:xfrm>
              <a:off x="8012461" y="2887013"/>
              <a:ext cx="1254886" cy="1324381"/>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7B76271-A4C8-4264-8EB9-9E22223A6F1E}"/>
                </a:ext>
              </a:extLst>
            </p:cNvPr>
            <p:cNvCxnSpPr/>
            <p:nvPr/>
          </p:nvCxnSpPr>
          <p:spPr>
            <a:xfrm>
              <a:off x="8813734" y="2892457"/>
              <a:ext cx="1209422" cy="1287245"/>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DDE2394-358F-4E19-B9F8-FFB83DCAAB73}"/>
                </a:ext>
              </a:extLst>
            </p:cNvPr>
            <p:cNvCxnSpPr/>
            <p:nvPr/>
          </p:nvCxnSpPr>
          <p:spPr>
            <a:xfrm>
              <a:off x="9633844" y="2887013"/>
              <a:ext cx="803638" cy="856709"/>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A8DD36E-2068-4FC1-9B23-24ADA252E3C8}"/>
                </a:ext>
              </a:extLst>
            </p:cNvPr>
            <p:cNvCxnSpPr/>
            <p:nvPr/>
          </p:nvCxnSpPr>
          <p:spPr>
            <a:xfrm>
              <a:off x="10408795" y="2887013"/>
              <a:ext cx="418450" cy="428354"/>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547B02C-8828-481D-AB55-51CB0F64CC9B}"/>
                </a:ext>
              </a:extLst>
            </p:cNvPr>
            <p:cNvCxnSpPr>
              <a:cxnSpLocks/>
              <a:endCxn id="38" idx="3"/>
            </p:cNvCxnSpPr>
            <p:nvPr/>
          </p:nvCxnSpPr>
          <p:spPr>
            <a:xfrm flipH="1">
              <a:off x="9962866" y="2890246"/>
              <a:ext cx="1264330" cy="1321148"/>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400979B-5A24-4459-B696-9EC997B27525}"/>
                </a:ext>
              </a:extLst>
            </p:cNvPr>
            <p:cNvCxnSpPr>
              <a:cxnSpLocks/>
              <a:endCxn id="36" idx="3"/>
            </p:cNvCxnSpPr>
            <p:nvPr/>
          </p:nvCxnSpPr>
          <p:spPr>
            <a:xfrm flipH="1">
              <a:off x="9158778" y="2884414"/>
              <a:ext cx="1269590" cy="1326980"/>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7991620-9C18-4BBB-A279-B067A94E02F1}"/>
                </a:ext>
              </a:extLst>
            </p:cNvPr>
            <p:cNvCxnSpPr>
              <a:cxnSpLocks/>
              <a:endCxn id="37" idx="7"/>
            </p:cNvCxnSpPr>
            <p:nvPr/>
          </p:nvCxnSpPr>
          <p:spPr>
            <a:xfrm flipH="1">
              <a:off x="7656711" y="2889279"/>
              <a:ext cx="1156490" cy="1210073"/>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D3621CA-4173-436E-B501-78F8E1C38C19}"/>
                </a:ext>
              </a:extLst>
            </p:cNvPr>
            <p:cNvCxnSpPr/>
            <p:nvPr/>
          </p:nvCxnSpPr>
          <p:spPr>
            <a:xfrm flipH="1">
              <a:off x="6801473" y="2895118"/>
              <a:ext cx="1197314" cy="1245656"/>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EE894AC-1AF5-4C2E-85FE-7AE3D4FB07B1}"/>
                </a:ext>
              </a:extLst>
            </p:cNvPr>
            <p:cNvCxnSpPr/>
            <p:nvPr/>
          </p:nvCxnSpPr>
          <p:spPr>
            <a:xfrm flipH="1">
              <a:off x="6403383" y="2884414"/>
              <a:ext cx="800734" cy="859310"/>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40DAF21-8676-4235-938E-612621893BF8}"/>
                </a:ext>
              </a:extLst>
            </p:cNvPr>
            <p:cNvCxnSpPr/>
            <p:nvPr/>
          </p:nvCxnSpPr>
          <p:spPr>
            <a:xfrm flipH="1">
              <a:off x="6026752" y="2899984"/>
              <a:ext cx="394863" cy="437925"/>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D873564-599F-4CC9-9F4B-42B094AAE510}"/>
                </a:ext>
              </a:extLst>
            </p:cNvPr>
            <p:cNvCxnSpPr/>
            <p:nvPr/>
          </p:nvCxnSpPr>
          <p:spPr>
            <a:xfrm flipH="1">
              <a:off x="8436529" y="2904850"/>
              <a:ext cx="1197314" cy="1245656"/>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4E19D8E-198C-4B75-8E59-8998672A27FF}"/>
                </a:ext>
              </a:extLst>
            </p:cNvPr>
            <p:cNvCxnSpPr/>
            <p:nvPr/>
          </p:nvCxnSpPr>
          <p:spPr>
            <a:xfrm>
              <a:off x="7227107" y="2887013"/>
              <a:ext cx="1209422" cy="1287245"/>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BEAFDB43-76B6-4CD2-95CC-A1C3D8C6F2E2}"/>
                </a:ext>
              </a:extLst>
            </p:cNvPr>
            <p:cNvSpPr>
              <a:spLocks noChangeAspect="1"/>
            </p:cNvSpPr>
            <p:nvPr/>
          </p:nvSpPr>
          <p:spPr>
            <a:xfrm>
              <a:off x="8336148" y="4067748"/>
              <a:ext cx="153539" cy="1655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7161C304-BC9E-459F-85D4-5E320A0AC551}"/>
                </a:ext>
              </a:extLst>
            </p:cNvPr>
            <p:cNvSpPr>
              <a:spLocks noChangeAspect="1"/>
            </p:cNvSpPr>
            <p:nvPr/>
          </p:nvSpPr>
          <p:spPr>
            <a:xfrm>
              <a:off x="9136293" y="4070117"/>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425D32E-947E-41D9-A233-96791AEA6247}"/>
                </a:ext>
              </a:extLst>
            </p:cNvPr>
            <p:cNvSpPr>
              <a:spLocks noChangeAspect="1"/>
            </p:cNvSpPr>
            <p:nvPr/>
          </p:nvSpPr>
          <p:spPr>
            <a:xfrm>
              <a:off x="7525657" y="4075113"/>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4DBB56A9-6384-4861-8271-F03E1BAB64C1}"/>
                </a:ext>
              </a:extLst>
            </p:cNvPr>
            <p:cNvSpPr>
              <a:spLocks noChangeAspect="1"/>
            </p:cNvSpPr>
            <p:nvPr/>
          </p:nvSpPr>
          <p:spPr>
            <a:xfrm>
              <a:off x="9940381" y="4070117"/>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6AA605FC-F4BB-4286-90B9-B7DCA6C2203C}"/>
                </a:ext>
              </a:extLst>
            </p:cNvPr>
            <p:cNvSpPr>
              <a:spLocks noChangeAspect="1"/>
            </p:cNvSpPr>
            <p:nvPr/>
          </p:nvSpPr>
          <p:spPr>
            <a:xfrm>
              <a:off x="6718697" y="4075113"/>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6F4E1B7A-E2F0-4D19-A4F6-F1C03AFF4A7C}"/>
                </a:ext>
              </a:extLst>
            </p:cNvPr>
            <p:cNvSpPr>
              <a:spLocks noChangeAspect="1"/>
            </p:cNvSpPr>
            <p:nvPr/>
          </p:nvSpPr>
          <p:spPr>
            <a:xfrm>
              <a:off x="7946975" y="3657462"/>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3AA39B4E-2761-4481-A6C2-2D0CA57736FD}"/>
                </a:ext>
              </a:extLst>
            </p:cNvPr>
            <p:cNvSpPr>
              <a:spLocks noChangeAspect="1"/>
            </p:cNvSpPr>
            <p:nvPr/>
          </p:nvSpPr>
          <p:spPr>
            <a:xfrm>
              <a:off x="8747120" y="3659830"/>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BB031C4F-AE9D-42BC-865B-EBB52BCFBD0B}"/>
                </a:ext>
              </a:extLst>
            </p:cNvPr>
            <p:cNvSpPr>
              <a:spLocks noChangeAspect="1"/>
            </p:cNvSpPr>
            <p:nvPr/>
          </p:nvSpPr>
          <p:spPr>
            <a:xfrm>
              <a:off x="7136484" y="3664826"/>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742821CF-36F5-4D39-A08B-49E5D490197D}"/>
                </a:ext>
              </a:extLst>
            </p:cNvPr>
            <p:cNvSpPr>
              <a:spLocks noChangeAspect="1"/>
            </p:cNvSpPr>
            <p:nvPr/>
          </p:nvSpPr>
          <p:spPr>
            <a:xfrm>
              <a:off x="9551208" y="3659830"/>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FAC72432-CE58-4924-A3EF-51CD1620575E}"/>
                </a:ext>
              </a:extLst>
            </p:cNvPr>
            <p:cNvSpPr>
              <a:spLocks noChangeAspect="1"/>
            </p:cNvSpPr>
            <p:nvPr/>
          </p:nvSpPr>
          <p:spPr>
            <a:xfrm>
              <a:off x="6329524" y="3664826"/>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E8AE6E55-E7CB-4CD0-B53E-9789EC9CC12D}"/>
                </a:ext>
              </a:extLst>
            </p:cNvPr>
            <p:cNvSpPr>
              <a:spLocks noChangeAspect="1"/>
            </p:cNvSpPr>
            <p:nvPr/>
          </p:nvSpPr>
          <p:spPr>
            <a:xfrm>
              <a:off x="10348431" y="3657462"/>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4" name="TextBox 73">
            <a:extLst>
              <a:ext uri="{FF2B5EF4-FFF2-40B4-BE49-F238E27FC236}">
                <a16:creationId xmlns:a16="http://schemas.microsoft.com/office/drawing/2014/main" id="{57BD86B8-AF0C-4F4E-BFC6-0EB6D0509AC0}"/>
              </a:ext>
            </a:extLst>
          </p:cNvPr>
          <p:cNvSpPr txBox="1"/>
          <p:nvPr/>
        </p:nvSpPr>
        <p:spPr>
          <a:xfrm>
            <a:off x="7123566" y="756425"/>
            <a:ext cx="2544286" cy="369332"/>
          </a:xfrm>
          <a:prstGeom prst="rect">
            <a:avLst/>
          </a:prstGeom>
          <a:noFill/>
        </p:spPr>
        <p:txBody>
          <a:bodyPr wrap="none" rtlCol="0">
            <a:spAutoFit/>
          </a:bodyPr>
          <a:lstStyle/>
          <a:p>
            <a:r>
              <a:rPr lang="en-US" b="1" dirty="0"/>
              <a:t>Normal measurement</a:t>
            </a:r>
          </a:p>
        </p:txBody>
      </p:sp>
      <p:cxnSp>
        <p:nvCxnSpPr>
          <p:cNvPr id="76" name="Straight Connector 75">
            <a:extLst>
              <a:ext uri="{FF2B5EF4-FFF2-40B4-BE49-F238E27FC236}">
                <a16:creationId xmlns:a16="http://schemas.microsoft.com/office/drawing/2014/main" id="{F0001BBF-661B-40F1-9D2B-9A8929F4AFA7}"/>
              </a:ext>
            </a:extLst>
          </p:cNvPr>
          <p:cNvCxnSpPr/>
          <p:nvPr/>
        </p:nvCxnSpPr>
        <p:spPr>
          <a:xfrm>
            <a:off x="5117138" y="5271308"/>
            <a:ext cx="607166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Rectangle 33">
            <a:extLst>
              <a:ext uri="{FF2B5EF4-FFF2-40B4-BE49-F238E27FC236}">
                <a16:creationId xmlns:a16="http://schemas.microsoft.com/office/drawing/2014/main" id="{1CE966D3-5E43-4C7A-8173-BA5C2610BCE7}"/>
              </a:ext>
            </a:extLst>
          </p:cNvPr>
          <p:cNvSpPr>
            <a:spLocks noChangeArrowheads="1"/>
          </p:cNvSpPr>
          <p:nvPr/>
        </p:nvSpPr>
        <p:spPr bwMode="auto">
          <a:xfrm>
            <a:off x="6480430" y="5105260"/>
            <a:ext cx="76922" cy="332094"/>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Cambria" panose="02040503050406030204" pitchFamily="18" charset="0"/>
            </a:endParaRPr>
          </a:p>
        </p:txBody>
      </p:sp>
      <p:sp>
        <p:nvSpPr>
          <p:cNvPr id="78" name="Rectangle 34">
            <a:extLst>
              <a:ext uri="{FF2B5EF4-FFF2-40B4-BE49-F238E27FC236}">
                <a16:creationId xmlns:a16="http://schemas.microsoft.com/office/drawing/2014/main" id="{6182D8CD-3C16-4BC5-AB95-31D5DB5B016D}"/>
              </a:ext>
            </a:extLst>
          </p:cNvPr>
          <p:cNvSpPr>
            <a:spLocks noChangeArrowheads="1"/>
          </p:cNvSpPr>
          <p:nvPr/>
        </p:nvSpPr>
        <p:spPr bwMode="auto">
          <a:xfrm>
            <a:off x="9714637" y="5105260"/>
            <a:ext cx="76921" cy="332094"/>
          </a:xfrm>
          <a:prstGeom prst="rect">
            <a:avLst/>
          </a:prstGeom>
          <a:solidFill>
            <a:schemeClr val="bg1"/>
          </a:solidFill>
          <a:ln w="2857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Cambria" panose="02040503050406030204" pitchFamily="18" charset="0"/>
            </a:endParaRPr>
          </a:p>
        </p:txBody>
      </p:sp>
      <p:sp>
        <p:nvSpPr>
          <p:cNvPr id="79" name="Rectangle 35">
            <a:extLst>
              <a:ext uri="{FF2B5EF4-FFF2-40B4-BE49-F238E27FC236}">
                <a16:creationId xmlns:a16="http://schemas.microsoft.com/office/drawing/2014/main" id="{A09BE55C-35CC-4E7C-83EC-98AC76C714B1}"/>
              </a:ext>
            </a:extLst>
          </p:cNvPr>
          <p:cNvSpPr>
            <a:spLocks noChangeArrowheads="1"/>
          </p:cNvSpPr>
          <p:nvPr/>
        </p:nvSpPr>
        <p:spPr bwMode="auto">
          <a:xfrm>
            <a:off x="7280422" y="5105260"/>
            <a:ext cx="76921" cy="332094"/>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Cambria" panose="02040503050406030204" pitchFamily="18" charset="0"/>
            </a:endParaRPr>
          </a:p>
        </p:txBody>
      </p:sp>
      <p:sp>
        <p:nvSpPr>
          <p:cNvPr id="80" name="Rectangle 36">
            <a:extLst>
              <a:ext uri="{FF2B5EF4-FFF2-40B4-BE49-F238E27FC236}">
                <a16:creationId xmlns:a16="http://schemas.microsoft.com/office/drawing/2014/main" id="{3F66EB18-5749-4EEC-909B-1531A13FD4D4}"/>
              </a:ext>
            </a:extLst>
          </p:cNvPr>
          <p:cNvSpPr>
            <a:spLocks noChangeArrowheads="1"/>
          </p:cNvSpPr>
          <p:nvPr/>
        </p:nvSpPr>
        <p:spPr bwMode="auto">
          <a:xfrm>
            <a:off x="8885594" y="5105260"/>
            <a:ext cx="76922" cy="332094"/>
          </a:xfrm>
          <a:prstGeom prst="rect">
            <a:avLst/>
          </a:prstGeom>
          <a:solidFill>
            <a:schemeClr val="bg1"/>
          </a:solidFill>
          <a:ln w="2857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Cambria" panose="02040503050406030204" pitchFamily="18" charset="0"/>
            </a:endParaRPr>
          </a:p>
        </p:txBody>
      </p:sp>
      <p:sp>
        <p:nvSpPr>
          <p:cNvPr id="81" name="Freeform 37">
            <a:extLst>
              <a:ext uri="{FF2B5EF4-FFF2-40B4-BE49-F238E27FC236}">
                <a16:creationId xmlns:a16="http://schemas.microsoft.com/office/drawing/2014/main" id="{36BA9E62-ACD9-42CC-9AE5-F9D606DAD8D3}"/>
              </a:ext>
            </a:extLst>
          </p:cNvPr>
          <p:cNvSpPr>
            <a:spLocks/>
          </p:cNvSpPr>
          <p:nvPr/>
        </p:nvSpPr>
        <p:spPr bwMode="auto">
          <a:xfrm>
            <a:off x="8932161" y="4513063"/>
            <a:ext cx="804088" cy="578428"/>
          </a:xfrm>
          <a:custGeom>
            <a:avLst/>
            <a:gdLst>
              <a:gd name="T0" fmla="*/ 0 w 1406"/>
              <a:gd name="T1" fmla="*/ 1120566289 h 226"/>
              <a:gd name="T2" fmla="*/ 0 w 1406"/>
              <a:gd name="T3" fmla="*/ 0 h 226"/>
              <a:gd name="T4" fmla="*/ 2147483647 w 1406"/>
              <a:gd name="T5" fmla="*/ 0 h 226"/>
              <a:gd name="T6" fmla="*/ 2147483647 w 1406"/>
              <a:gd name="T7" fmla="*/ 1120566289 h 2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6" h="226">
                <a:moveTo>
                  <a:pt x="0" y="226"/>
                </a:moveTo>
                <a:lnTo>
                  <a:pt x="0" y="0"/>
                </a:lnTo>
                <a:lnTo>
                  <a:pt x="1406" y="0"/>
                </a:lnTo>
                <a:lnTo>
                  <a:pt x="1406" y="226"/>
                </a:lnTo>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atin typeface="Cambria" panose="02040503050406030204" pitchFamily="18" charset="0"/>
            </a:endParaRPr>
          </a:p>
        </p:txBody>
      </p:sp>
      <p:sp>
        <p:nvSpPr>
          <p:cNvPr id="82" name="Freeform 38">
            <a:extLst>
              <a:ext uri="{FF2B5EF4-FFF2-40B4-BE49-F238E27FC236}">
                <a16:creationId xmlns:a16="http://schemas.microsoft.com/office/drawing/2014/main" id="{22A9DCB6-6435-4AA5-86DE-9874F09AEAFC}"/>
              </a:ext>
            </a:extLst>
          </p:cNvPr>
          <p:cNvSpPr>
            <a:spLocks/>
          </p:cNvSpPr>
          <p:nvPr/>
        </p:nvSpPr>
        <p:spPr bwMode="auto">
          <a:xfrm>
            <a:off x="6518405" y="4859222"/>
            <a:ext cx="808529" cy="248159"/>
          </a:xfrm>
          <a:custGeom>
            <a:avLst/>
            <a:gdLst>
              <a:gd name="T0" fmla="*/ 0 w 1406"/>
              <a:gd name="T1" fmla="*/ 206251372 h 226"/>
              <a:gd name="T2" fmla="*/ 0 w 1406"/>
              <a:gd name="T3" fmla="*/ 0 h 226"/>
              <a:gd name="T4" fmla="*/ 401018519 w 1406"/>
              <a:gd name="T5" fmla="*/ 0 h 226"/>
              <a:gd name="T6" fmla="*/ 401018519 w 1406"/>
              <a:gd name="T7" fmla="*/ 206251372 h 2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6" h="226">
                <a:moveTo>
                  <a:pt x="0" y="226"/>
                </a:moveTo>
                <a:lnTo>
                  <a:pt x="0" y="0"/>
                </a:lnTo>
                <a:lnTo>
                  <a:pt x="1406" y="0"/>
                </a:lnTo>
                <a:lnTo>
                  <a:pt x="1406" y="226"/>
                </a:lnTo>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atin typeface="Cambria" panose="02040503050406030204" pitchFamily="18" charset="0"/>
            </a:endParaRPr>
          </a:p>
        </p:txBody>
      </p:sp>
      <p:sp>
        <p:nvSpPr>
          <p:cNvPr id="83" name="Oval 39">
            <a:extLst>
              <a:ext uri="{FF2B5EF4-FFF2-40B4-BE49-F238E27FC236}">
                <a16:creationId xmlns:a16="http://schemas.microsoft.com/office/drawing/2014/main" id="{55FF15F2-E3FD-4C66-9DA6-B7045C094AD1}"/>
              </a:ext>
            </a:extLst>
          </p:cNvPr>
          <p:cNvSpPr>
            <a:spLocks noChangeAspect="1" noChangeArrowheads="1"/>
          </p:cNvSpPr>
          <p:nvPr/>
        </p:nvSpPr>
        <p:spPr bwMode="auto">
          <a:xfrm>
            <a:off x="6747496" y="4680402"/>
            <a:ext cx="340298" cy="363257"/>
          </a:xfrm>
          <a:prstGeom prst="ellipse">
            <a:avLst/>
          </a:prstGeom>
          <a:solidFill>
            <a:schemeClr val="bg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altLang="en-US" sz="2000" dirty="0">
                <a:latin typeface="Cambria" panose="02040503050406030204" pitchFamily="18" charset="0"/>
              </a:rPr>
              <a:t>V</a:t>
            </a:r>
          </a:p>
        </p:txBody>
      </p:sp>
      <p:sp>
        <p:nvSpPr>
          <p:cNvPr id="84" name="Oval 40">
            <a:extLst>
              <a:ext uri="{FF2B5EF4-FFF2-40B4-BE49-F238E27FC236}">
                <a16:creationId xmlns:a16="http://schemas.microsoft.com/office/drawing/2014/main" id="{824FF893-C16E-4077-8D29-791DF1C35E44}"/>
              </a:ext>
            </a:extLst>
          </p:cNvPr>
          <p:cNvSpPr>
            <a:spLocks noChangeArrowheads="1"/>
          </p:cNvSpPr>
          <p:nvPr/>
        </p:nvSpPr>
        <p:spPr bwMode="auto">
          <a:xfrm>
            <a:off x="9150001" y="4334243"/>
            <a:ext cx="348169" cy="363257"/>
          </a:xfrm>
          <a:prstGeom prst="ellipse">
            <a:avLst/>
          </a:prstGeom>
          <a:solidFill>
            <a:schemeClr val="bg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altLang="en-US" sz="2000" dirty="0">
                <a:latin typeface="Cambria" panose="02040503050406030204" pitchFamily="18" charset="0"/>
              </a:rPr>
              <a:t>I</a:t>
            </a:r>
          </a:p>
        </p:txBody>
      </p:sp>
      <p:sp>
        <p:nvSpPr>
          <p:cNvPr id="85" name="Rectangle 41">
            <a:extLst>
              <a:ext uri="{FF2B5EF4-FFF2-40B4-BE49-F238E27FC236}">
                <a16:creationId xmlns:a16="http://schemas.microsoft.com/office/drawing/2014/main" id="{3EEF8113-CD83-4C74-96A3-3D8357A667CA}"/>
              </a:ext>
            </a:extLst>
          </p:cNvPr>
          <p:cNvSpPr>
            <a:spLocks noChangeArrowheads="1"/>
          </p:cNvSpPr>
          <p:nvPr/>
        </p:nvSpPr>
        <p:spPr bwMode="auto">
          <a:xfrm>
            <a:off x="6160142" y="4860828"/>
            <a:ext cx="371447" cy="45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dirty="0">
                <a:latin typeface="Cambria" panose="02040503050406030204" pitchFamily="18" charset="0"/>
              </a:rPr>
              <a:t>A</a:t>
            </a:r>
          </a:p>
        </p:txBody>
      </p:sp>
      <p:sp>
        <p:nvSpPr>
          <p:cNvPr id="86" name="Rectangle 42">
            <a:extLst>
              <a:ext uri="{FF2B5EF4-FFF2-40B4-BE49-F238E27FC236}">
                <a16:creationId xmlns:a16="http://schemas.microsoft.com/office/drawing/2014/main" id="{44FA1BB8-3625-4D83-8FF4-E308A01A0B6F}"/>
              </a:ext>
            </a:extLst>
          </p:cNvPr>
          <p:cNvSpPr>
            <a:spLocks noChangeArrowheads="1"/>
          </p:cNvSpPr>
          <p:nvPr/>
        </p:nvSpPr>
        <p:spPr bwMode="auto">
          <a:xfrm>
            <a:off x="7313583" y="4860828"/>
            <a:ext cx="367995" cy="45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dirty="0">
                <a:latin typeface="Cambria" panose="02040503050406030204" pitchFamily="18" charset="0"/>
              </a:rPr>
              <a:t>B</a:t>
            </a:r>
          </a:p>
        </p:txBody>
      </p:sp>
      <p:sp>
        <p:nvSpPr>
          <p:cNvPr id="87" name="Rectangle 43">
            <a:extLst>
              <a:ext uri="{FF2B5EF4-FFF2-40B4-BE49-F238E27FC236}">
                <a16:creationId xmlns:a16="http://schemas.microsoft.com/office/drawing/2014/main" id="{E15CA7A3-22F2-4ADC-B8AC-245F9533C9B3}"/>
              </a:ext>
            </a:extLst>
          </p:cNvPr>
          <p:cNvSpPr>
            <a:spLocks noChangeArrowheads="1"/>
          </p:cNvSpPr>
          <p:nvPr/>
        </p:nvSpPr>
        <p:spPr bwMode="auto">
          <a:xfrm>
            <a:off x="8549946" y="4860828"/>
            <a:ext cx="386983" cy="45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dirty="0">
                <a:latin typeface="Cambria" panose="02040503050406030204" pitchFamily="18" charset="0"/>
              </a:rPr>
              <a:t>N</a:t>
            </a:r>
          </a:p>
        </p:txBody>
      </p:sp>
      <p:sp>
        <p:nvSpPr>
          <p:cNvPr id="88" name="Rectangle 44">
            <a:extLst>
              <a:ext uri="{FF2B5EF4-FFF2-40B4-BE49-F238E27FC236}">
                <a16:creationId xmlns:a16="http://schemas.microsoft.com/office/drawing/2014/main" id="{72F777B8-D209-4CEF-8724-B425EA6C2363}"/>
              </a:ext>
            </a:extLst>
          </p:cNvPr>
          <p:cNvSpPr>
            <a:spLocks noChangeArrowheads="1"/>
          </p:cNvSpPr>
          <p:nvPr/>
        </p:nvSpPr>
        <p:spPr bwMode="auto">
          <a:xfrm>
            <a:off x="9757861" y="4847554"/>
            <a:ext cx="423229" cy="45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dirty="0">
                <a:latin typeface="Cambria" panose="02040503050406030204" pitchFamily="18" charset="0"/>
              </a:rPr>
              <a:t>M</a:t>
            </a:r>
          </a:p>
        </p:txBody>
      </p:sp>
      <p:cxnSp>
        <p:nvCxnSpPr>
          <p:cNvPr id="89" name="Straight Connector 88">
            <a:extLst>
              <a:ext uri="{FF2B5EF4-FFF2-40B4-BE49-F238E27FC236}">
                <a16:creationId xmlns:a16="http://schemas.microsoft.com/office/drawing/2014/main" id="{EAF27B28-EE17-413B-B9C9-5AFA4ADAC717}"/>
              </a:ext>
            </a:extLst>
          </p:cNvPr>
          <p:cNvCxnSpPr>
            <a:cxnSpLocks/>
            <a:endCxn id="108" idx="1"/>
          </p:cNvCxnSpPr>
          <p:nvPr/>
        </p:nvCxnSpPr>
        <p:spPr>
          <a:xfrm>
            <a:off x="5305968" y="5272108"/>
            <a:ext cx="1140200" cy="1212339"/>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394527A2-D7AC-445B-A1AA-5FD7F4EA58BA}"/>
              </a:ext>
            </a:extLst>
          </p:cNvPr>
          <p:cNvCxnSpPr>
            <a:cxnSpLocks/>
            <a:endCxn id="106" idx="5"/>
          </p:cNvCxnSpPr>
          <p:nvPr/>
        </p:nvCxnSpPr>
        <p:spPr>
          <a:xfrm>
            <a:off x="6126601" y="5285078"/>
            <a:ext cx="1235096" cy="1316407"/>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D9D19D40-9773-4485-B53C-9426CFC46C7B}"/>
              </a:ext>
            </a:extLst>
          </p:cNvPr>
          <p:cNvCxnSpPr>
            <a:cxnSpLocks/>
            <a:endCxn id="104" idx="3"/>
          </p:cNvCxnSpPr>
          <p:nvPr/>
        </p:nvCxnSpPr>
        <p:spPr>
          <a:xfrm flipH="1">
            <a:off x="8063619" y="6564797"/>
            <a:ext cx="89350" cy="29323"/>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4F3EDD3-B9D1-4323-9E5E-01EF43DE595A}"/>
              </a:ext>
            </a:extLst>
          </p:cNvPr>
          <p:cNvCxnSpPr>
            <a:cxnSpLocks/>
            <a:endCxn id="105" idx="5"/>
          </p:cNvCxnSpPr>
          <p:nvPr/>
        </p:nvCxnSpPr>
        <p:spPr>
          <a:xfrm>
            <a:off x="7717447" y="5272108"/>
            <a:ext cx="1254886" cy="1324381"/>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A3DBA491-A2EF-4122-8071-D127B3D04FD0}"/>
              </a:ext>
            </a:extLst>
          </p:cNvPr>
          <p:cNvCxnSpPr/>
          <p:nvPr/>
        </p:nvCxnSpPr>
        <p:spPr>
          <a:xfrm>
            <a:off x="8518720" y="5277552"/>
            <a:ext cx="1209422" cy="1287245"/>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7706D003-7A75-422C-AC11-97C4C42C7BA4}"/>
              </a:ext>
            </a:extLst>
          </p:cNvPr>
          <p:cNvCxnSpPr/>
          <p:nvPr/>
        </p:nvCxnSpPr>
        <p:spPr>
          <a:xfrm>
            <a:off x="9338830" y="5272108"/>
            <a:ext cx="803638" cy="856709"/>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E41FDC6C-54CE-45B7-B95A-F2FD521FB237}"/>
              </a:ext>
            </a:extLst>
          </p:cNvPr>
          <p:cNvCxnSpPr/>
          <p:nvPr/>
        </p:nvCxnSpPr>
        <p:spPr>
          <a:xfrm>
            <a:off x="10113781" y="5272108"/>
            <a:ext cx="418450" cy="428354"/>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CFA0D4DC-B157-44A4-B409-502C45C18F05}"/>
              </a:ext>
            </a:extLst>
          </p:cNvPr>
          <p:cNvCxnSpPr>
            <a:cxnSpLocks/>
            <a:endCxn id="107" idx="3"/>
          </p:cNvCxnSpPr>
          <p:nvPr/>
        </p:nvCxnSpPr>
        <p:spPr>
          <a:xfrm flipH="1">
            <a:off x="9667852" y="5275341"/>
            <a:ext cx="1264330" cy="1321148"/>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6B6CEE92-B205-4FA1-B54F-08C658FDFD80}"/>
              </a:ext>
            </a:extLst>
          </p:cNvPr>
          <p:cNvCxnSpPr>
            <a:cxnSpLocks/>
            <a:endCxn id="105" idx="3"/>
          </p:cNvCxnSpPr>
          <p:nvPr/>
        </p:nvCxnSpPr>
        <p:spPr>
          <a:xfrm flipH="1">
            <a:off x="8863764" y="5269509"/>
            <a:ext cx="1269590" cy="1326980"/>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15D5996F-045F-41B4-B400-4170A093C6B9}"/>
              </a:ext>
            </a:extLst>
          </p:cNvPr>
          <p:cNvCxnSpPr>
            <a:cxnSpLocks/>
            <a:endCxn id="106" idx="7"/>
          </p:cNvCxnSpPr>
          <p:nvPr/>
        </p:nvCxnSpPr>
        <p:spPr>
          <a:xfrm flipH="1">
            <a:off x="7361697" y="5274374"/>
            <a:ext cx="1156490" cy="1210073"/>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B6A4542-17C3-44B2-9229-FF340C8BC90F}"/>
              </a:ext>
            </a:extLst>
          </p:cNvPr>
          <p:cNvCxnSpPr/>
          <p:nvPr/>
        </p:nvCxnSpPr>
        <p:spPr>
          <a:xfrm flipH="1">
            <a:off x="6506459" y="5280213"/>
            <a:ext cx="1197314" cy="1245656"/>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728CCAE4-5439-482F-8058-0E3306EDFE5B}"/>
              </a:ext>
            </a:extLst>
          </p:cNvPr>
          <p:cNvCxnSpPr/>
          <p:nvPr/>
        </p:nvCxnSpPr>
        <p:spPr>
          <a:xfrm flipH="1">
            <a:off x="6108369" y="5269509"/>
            <a:ext cx="800734" cy="859310"/>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98CC3028-F4B5-453A-9A22-FC44024DEC7E}"/>
              </a:ext>
            </a:extLst>
          </p:cNvPr>
          <p:cNvCxnSpPr/>
          <p:nvPr/>
        </p:nvCxnSpPr>
        <p:spPr>
          <a:xfrm flipH="1">
            <a:off x="5731738" y="5285079"/>
            <a:ext cx="394863" cy="437925"/>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F1EADAD9-4AEC-481B-85D3-F70A3272DB0F}"/>
              </a:ext>
            </a:extLst>
          </p:cNvPr>
          <p:cNvCxnSpPr/>
          <p:nvPr/>
        </p:nvCxnSpPr>
        <p:spPr>
          <a:xfrm flipH="1">
            <a:off x="8141515" y="5289945"/>
            <a:ext cx="1197314" cy="1245656"/>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30941E9A-F63D-488E-BEB4-75BA38CA23FE}"/>
              </a:ext>
            </a:extLst>
          </p:cNvPr>
          <p:cNvCxnSpPr/>
          <p:nvPr/>
        </p:nvCxnSpPr>
        <p:spPr>
          <a:xfrm>
            <a:off x="6932093" y="5272108"/>
            <a:ext cx="1209422" cy="1287245"/>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04" name="Oval 103">
            <a:extLst>
              <a:ext uri="{FF2B5EF4-FFF2-40B4-BE49-F238E27FC236}">
                <a16:creationId xmlns:a16="http://schemas.microsoft.com/office/drawing/2014/main" id="{A1EC856C-1D4A-40D9-BC63-B6A79EA5011E}"/>
              </a:ext>
            </a:extLst>
          </p:cNvPr>
          <p:cNvSpPr>
            <a:spLocks noChangeAspect="1"/>
          </p:cNvSpPr>
          <p:nvPr/>
        </p:nvSpPr>
        <p:spPr>
          <a:xfrm>
            <a:off x="8041134" y="6452843"/>
            <a:ext cx="153539" cy="16551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Oval 104">
            <a:extLst>
              <a:ext uri="{FF2B5EF4-FFF2-40B4-BE49-F238E27FC236}">
                <a16:creationId xmlns:a16="http://schemas.microsoft.com/office/drawing/2014/main" id="{8557E534-830C-41E3-ABFA-D82CF0B28E9E}"/>
              </a:ext>
            </a:extLst>
          </p:cNvPr>
          <p:cNvSpPr>
            <a:spLocks noChangeAspect="1"/>
          </p:cNvSpPr>
          <p:nvPr/>
        </p:nvSpPr>
        <p:spPr>
          <a:xfrm>
            <a:off x="8841279" y="6455212"/>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Oval 105">
            <a:extLst>
              <a:ext uri="{FF2B5EF4-FFF2-40B4-BE49-F238E27FC236}">
                <a16:creationId xmlns:a16="http://schemas.microsoft.com/office/drawing/2014/main" id="{A7C01303-B4D2-4605-9D97-CACCAE61FBFF}"/>
              </a:ext>
            </a:extLst>
          </p:cNvPr>
          <p:cNvSpPr>
            <a:spLocks noChangeAspect="1"/>
          </p:cNvSpPr>
          <p:nvPr/>
        </p:nvSpPr>
        <p:spPr>
          <a:xfrm>
            <a:off x="7230643" y="6460208"/>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Oval 106">
            <a:extLst>
              <a:ext uri="{FF2B5EF4-FFF2-40B4-BE49-F238E27FC236}">
                <a16:creationId xmlns:a16="http://schemas.microsoft.com/office/drawing/2014/main" id="{837AFB27-168F-4714-8E3E-E06AF9D2A64C}"/>
              </a:ext>
            </a:extLst>
          </p:cNvPr>
          <p:cNvSpPr>
            <a:spLocks noChangeAspect="1"/>
          </p:cNvSpPr>
          <p:nvPr/>
        </p:nvSpPr>
        <p:spPr>
          <a:xfrm>
            <a:off x="9645367" y="6455212"/>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Oval 107">
            <a:extLst>
              <a:ext uri="{FF2B5EF4-FFF2-40B4-BE49-F238E27FC236}">
                <a16:creationId xmlns:a16="http://schemas.microsoft.com/office/drawing/2014/main" id="{96A27C1B-1667-4A2A-9600-924BE6FC7072}"/>
              </a:ext>
            </a:extLst>
          </p:cNvPr>
          <p:cNvSpPr>
            <a:spLocks noChangeAspect="1"/>
          </p:cNvSpPr>
          <p:nvPr/>
        </p:nvSpPr>
        <p:spPr>
          <a:xfrm>
            <a:off x="6423683" y="6460208"/>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E31F7306-7CD8-4FBD-8835-EC12C452C7F3}"/>
              </a:ext>
            </a:extLst>
          </p:cNvPr>
          <p:cNvSpPr>
            <a:spLocks noChangeAspect="1"/>
          </p:cNvSpPr>
          <p:nvPr/>
        </p:nvSpPr>
        <p:spPr>
          <a:xfrm>
            <a:off x="7651961" y="6042557"/>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4AC76F42-1035-4ABE-B182-2070DBB550E5}"/>
              </a:ext>
            </a:extLst>
          </p:cNvPr>
          <p:cNvSpPr>
            <a:spLocks noChangeAspect="1"/>
          </p:cNvSpPr>
          <p:nvPr/>
        </p:nvSpPr>
        <p:spPr>
          <a:xfrm>
            <a:off x="8452106" y="6044925"/>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E6739F76-7D36-4413-91A5-305464E6E150}"/>
              </a:ext>
            </a:extLst>
          </p:cNvPr>
          <p:cNvSpPr>
            <a:spLocks noChangeAspect="1"/>
          </p:cNvSpPr>
          <p:nvPr/>
        </p:nvSpPr>
        <p:spPr>
          <a:xfrm>
            <a:off x="6841470" y="6049921"/>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130C6C97-B244-40BC-878F-BC3170F50C04}"/>
              </a:ext>
            </a:extLst>
          </p:cNvPr>
          <p:cNvSpPr>
            <a:spLocks noChangeAspect="1"/>
          </p:cNvSpPr>
          <p:nvPr/>
        </p:nvSpPr>
        <p:spPr>
          <a:xfrm>
            <a:off x="9256194" y="6044925"/>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7ECC9486-DFB8-46EB-BBB8-7DA38C810A36}"/>
              </a:ext>
            </a:extLst>
          </p:cNvPr>
          <p:cNvSpPr>
            <a:spLocks noChangeAspect="1"/>
          </p:cNvSpPr>
          <p:nvPr/>
        </p:nvSpPr>
        <p:spPr>
          <a:xfrm>
            <a:off x="6034510" y="6049921"/>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B5CF863E-F9A5-4914-A08E-C46743267FE3}"/>
              </a:ext>
            </a:extLst>
          </p:cNvPr>
          <p:cNvSpPr>
            <a:spLocks noChangeAspect="1"/>
          </p:cNvSpPr>
          <p:nvPr/>
        </p:nvSpPr>
        <p:spPr>
          <a:xfrm>
            <a:off x="10053417" y="6042557"/>
            <a:ext cx="153539" cy="16551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TextBox 114">
            <a:extLst>
              <a:ext uri="{FF2B5EF4-FFF2-40B4-BE49-F238E27FC236}">
                <a16:creationId xmlns:a16="http://schemas.microsoft.com/office/drawing/2014/main" id="{4B136762-3C23-4456-8A73-4D448C04672A}"/>
              </a:ext>
            </a:extLst>
          </p:cNvPr>
          <p:cNvSpPr txBox="1"/>
          <p:nvPr/>
        </p:nvSpPr>
        <p:spPr>
          <a:xfrm>
            <a:off x="6869899" y="3801504"/>
            <a:ext cx="2929007" cy="369332"/>
          </a:xfrm>
          <a:prstGeom prst="rect">
            <a:avLst/>
          </a:prstGeom>
          <a:noFill/>
        </p:spPr>
        <p:txBody>
          <a:bodyPr wrap="none" rtlCol="0">
            <a:spAutoFit/>
          </a:bodyPr>
          <a:lstStyle/>
          <a:p>
            <a:r>
              <a:rPr lang="en-US" b="1" dirty="0"/>
              <a:t>Reciprocal measurement</a:t>
            </a:r>
          </a:p>
        </p:txBody>
      </p:sp>
      <p:sp>
        <p:nvSpPr>
          <p:cNvPr id="116" name="Arrow: Left-Right 115">
            <a:extLst>
              <a:ext uri="{FF2B5EF4-FFF2-40B4-BE49-F238E27FC236}">
                <a16:creationId xmlns:a16="http://schemas.microsoft.com/office/drawing/2014/main" id="{164FD822-AE14-4822-8714-D0FFBB6DED89}"/>
              </a:ext>
            </a:extLst>
          </p:cNvPr>
          <p:cNvSpPr/>
          <p:nvPr/>
        </p:nvSpPr>
        <p:spPr>
          <a:xfrm>
            <a:off x="7858970" y="4679287"/>
            <a:ext cx="541155" cy="161722"/>
          </a:xfrm>
          <a:prstGeom prst="lef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a:extLst>
              <a:ext uri="{FF2B5EF4-FFF2-40B4-BE49-F238E27FC236}">
                <a16:creationId xmlns:a16="http://schemas.microsoft.com/office/drawing/2014/main" id="{97738B22-F19D-41F5-A1E3-519443549145}"/>
              </a:ext>
            </a:extLst>
          </p:cNvPr>
          <p:cNvSpPr txBox="1"/>
          <p:nvPr/>
        </p:nvSpPr>
        <p:spPr>
          <a:xfrm>
            <a:off x="7567120" y="4307586"/>
            <a:ext cx="1082348" cy="369332"/>
          </a:xfrm>
          <a:prstGeom prst="rect">
            <a:avLst/>
          </a:prstGeom>
          <a:noFill/>
        </p:spPr>
        <p:txBody>
          <a:bodyPr wrap="none" rtlCol="0">
            <a:spAutoFit/>
          </a:bodyPr>
          <a:lstStyle/>
          <a:p>
            <a:r>
              <a:rPr lang="en-US" dirty="0"/>
              <a:t>switched</a:t>
            </a:r>
          </a:p>
        </p:txBody>
      </p:sp>
      <p:sp>
        <p:nvSpPr>
          <p:cNvPr id="118" name="TextBox 117">
            <a:extLst>
              <a:ext uri="{FF2B5EF4-FFF2-40B4-BE49-F238E27FC236}">
                <a16:creationId xmlns:a16="http://schemas.microsoft.com/office/drawing/2014/main" id="{A5EB7659-CF14-4A69-B213-A30000730F6D}"/>
              </a:ext>
            </a:extLst>
          </p:cNvPr>
          <p:cNvSpPr txBox="1"/>
          <p:nvPr/>
        </p:nvSpPr>
        <p:spPr>
          <a:xfrm>
            <a:off x="422536" y="2415230"/>
            <a:ext cx="3613210" cy="2862322"/>
          </a:xfrm>
          <a:prstGeom prst="rect">
            <a:avLst/>
          </a:prstGeom>
          <a:noFill/>
        </p:spPr>
        <p:txBody>
          <a:bodyPr wrap="square" rtlCol="0">
            <a:spAutoFit/>
          </a:bodyPr>
          <a:lstStyle/>
          <a:p>
            <a:r>
              <a:rPr lang="en-US" dirty="0"/>
              <a:t>A robust way to assess the errors in the measurements. The theory of reciprocity states that the normal and reciprocal measurement must have the same resistance (and hence apparent resistivity).</a:t>
            </a:r>
          </a:p>
          <a:p>
            <a:endParaRPr lang="en-US" dirty="0"/>
          </a:p>
          <a:p>
            <a:r>
              <a:rPr lang="en-US" dirty="0"/>
              <a:t>Differences between the two measurements quantify the errors </a:t>
            </a:r>
          </a:p>
        </p:txBody>
      </p:sp>
      <p:pic>
        <p:nvPicPr>
          <p:cNvPr id="119" name="Picture 118">
            <a:extLst>
              <a:ext uri="{FF2B5EF4-FFF2-40B4-BE49-F238E27FC236}">
                <a16:creationId xmlns:a16="http://schemas.microsoft.com/office/drawing/2014/main" id="{1966074C-095F-4333-8D24-E603327C8FBD}"/>
              </a:ext>
            </a:extLst>
          </p:cNvPr>
          <p:cNvPicPr>
            <a:picLocks noChangeAspect="1"/>
          </p:cNvPicPr>
          <p:nvPr/>
        </p:nvPicPr>
        <p:blipFill>
          <a:blip r:embed="rId4"/>
          <a:stretch>
            <a:fillRect/>
          </a:stretch>
        </p:blipFill>
        <p:spPr>
          <a:xfrm>
            <a:off x="5323562" y="32211"/>
            <a:ext cx="6784931" cy="508869"/>
          </a:xfrm>
          <a:prstGeom prst="rect">
            <a:avLst/>
          </a:prstGeom>
        </p:spPr>
      </p:pic>
      <p:pic>
        <p:nvPicPr>
          <p:cNvPr id="5" name="Audio 4">
            <a:hlinkClick r:id="" action="ppaction://media"/>
            <a:extLst>
              <a:ext uri="{FF2B5EF4-FFF2-40B4-BE49-F238E27FC236}">
                <a16:creationId xmlns:a16="http://schemas.microsoft.com/office/drawing/2014/main" id="{F63F0F2C-78AD-4D65-BB77-E3DC8D0C242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85266645"/>
      </p:ext>
    </p:extLst>
  </p:cSld>
  <p:clrMapOvr>
    <a:masterClrMapping/>
  </p:clrMapOvr>
  <mc:AlternateContent xmlns:mc="http://schemas.openxmlformats.org/markup-compatibility/2006" xmlns:p14="http://schemas.microsoft.com/office/powerpoint/2010/main">
    <mc:Choice Requires="p14">
      <p:transition spd="slow" p14:dur="2000" advTm="44853"/>
    </mc:Choice>
    <mc:Fallback xmlns="">
      <p:transition spd="slow" advTm="448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extLst>
    <p:ext uri="{3A86A75C-4F4B-4683-9AE1-C65F6400EC91}">
      <p14:laserTraceLst xmlns:p14="http://schemas.microsoft.com/office/powerpoint/2010/main">
        <p14:tracePtLst>
          <p14:tracePt t="1675" x="3819525" y="2967038"/>
          <p14:tracePt t="1693" x="3898900" y="2967038"/>
          <p14:tracePt t="1711" x="3994150" y="2998788"/>
          <p14:tracePt t="1753" x="4114800" y="3054350"/>
          <p14:tracePt t="1759" x="4138613" y="3062288"/>
          <p14:tracePt t="1776" x="4178300" y="3078163"/>
          <p14:tracePt t="1795" x="4249738" y="3109913"/>
          <p14:tracePt t="1812" x="4433888" y="3149600"/>
          <p14:tracePt t="1829" x="4616450" y="3181350"/>
          <p14:tracePt t="1845" x="4760913" y="3205163"/>
          <p14:tracePt t="1863" x="4864100" y="3221038"/>
          <p14:tracePt t="1880" x="4872038" y="3221038"/>
          <p14:tracePt t="16740" x="4895850" y="3205163"/>
          <p14:tracePt t="16752" x="4959350" y="3141663"/>
          <p14:tracePt t="16767" x="5056188" y="3054350"/>
          <p14:tracePt t="16783" x="5270500" y="2959100"/>
          <p14:tracePt t="16799" x="5486400" y="2878138"/>
          <p14:tracePt t="16816" x="5653088" y="2798763"/>
          <p14:tracePt t="16832" x="5829300" y="2711450"/>
          <p14:tracePt t="16849" x="5956300" y="2632075"/>
          <p14:tracePt t="16881" x="6219825" y="2463800"/>
          <p14:tracePt t="16915" x="6538913" y="2312988"/>
          <p14:tracePt t="16925" x="6610350" y="2289175"/>
          <p14:tracePt t="16940" x="6745288" y="2241550"/>
          <p14:tracePt t="16954" x="6834188" y="2192338"/>
          <p14:tracePt t="16971" x="6921500" y="2160588"/>
          <p14:tracePt t="16986" x="6945313" y="2160588"/>
          <p14:tracePt t="17001" x="6985000" y="2152650"/>
          <p14:tracePt t="17018" x="7064375" y="2152650"/>
          <p14:tracePt t="17031" x="7104063" y="2152650"/>
          <p14:tracePt t="17047" x="7145338" y="2152650"/>
          <p14:tracePt t="17065" x="7192963" y="2152650"/>
          <p14:tracePt t="17082" x="7208838" y="2152650"/>
          <p14:tracePt t="19035" x="7208838" y="2200275"/>
          <p14:tracePt t="19051" x="7208838" y="2257425"/>
          <p14:tracePt t="19064" x="7232650" y="2360613"/>
          <p14:tracePt t="19081" x="7280275" y="2463800"/>
          <p14:tracePt t="19096" x="7319963" y="2566988"/>
          <p14:tracePt t="19112" x="7351713" y="2679700"/>
          <p14:tracePt t="19129" x="7391400" y="2806700"/>
          <p14:tracePt t="19145" x="7407275" y="2870200"/>
          <p14:tracePt t="19162" x="7454900" y="3038475"/>
          <p14:tracePt t="19177" x="7504113" y="3181350"/>
          <p14:tracePt t="19194" x="7535863" y="3278188"/>
          <p14:tracePt t="19210" x="7583488" y="3381375"/>
          <p14:tracePt t="19218" x="7615238" y="3484563"/>
          <p14:tracePt t="19242" x="7639050" y="3587750"/>
          <p14:tracePt t="19248" x="7654925" y="3644900"/>
          <p14:tracePt t="19249" x="7662863" y="3684588"/>
          <p14:tracePt t="19265" x="7702550" y="3811588"/>
          <p14:tracePt t="19282" x="7742238" y="3906838"/>
          <p14:tracePt t="19298" x="7789863" y="4027488"/>
          <p14:tracePt t="19314" x="7847013" y="4162425"/>
          <p14:tracePt t="19330" x="7894638" y="4281488"/>
          <p14:tracePt t="19345" x="7926388" y="4378325"/>
          <p14:tracePt t="19362" x="7942263" y="4418013"/>
          <p14:tracePt t="19379" x="7950200" y="4441825"/>
          <p14:tracePt t="19395" x="7950200" y="4449763"/>
          <p14:tracePt t="24895" x="7958138" y="4449763"/>
          <p14:tracePt t="24914" x="7974013" y="4433888"/>
          <p14:tracePt t="24921" x="7974013" y="4418013"/>
          <p14:tracePt t="24937" x="7989888" y="4370388"/>
          <p14:tracePt t="24957" x="8005763" y="4314825"/>
          <p14:tracePt t="24974" x="8013700" y="4265613"/>
          <p14:tracePt t="24983" x="8021638" y="4249738"/>
          <p14:tracePt t="25007" x="8029575" y="4186238"/>
          <p14:tracePt t="25014" x="8037513" y="4162425"/>
          <p14:tracePt t="25029" x="8045450" y="4146550"/>
          <p14:tracePt t="25048" x="8045450" y="4067175"/>
          <p14:tracePt t="25077" x="8045450" y="3890963"/>
          <p14:tracePt t="25093" x="8045450" y="3756025"/>
          <p14:tracePt t="25112" x="8045450" y="3621088"/>
          <p14:tracePt t="25113" x="8045450" y="3579813"/>
          <p14:tracePt t="25133" x="8037513" y="3524250"/>
          <p14:tracePt t="25164" x="8037513" y="3476625"/>
          <p14:tracePt t="25187" x="8037513" y="3460750"/>
          <p14:tracePt t="25612" x="8021638" y="3460750"/>
          <p14:tracePt t="26285" x="8013700" y="3460750"/>
          <p14:tracePt t="26357" x="8013700" y="3444875"/>
          <p14:tracePt t="26381" x="8013700" y="3397250"/>
          <p14:tracePt t="26389" x="8029575" y="3309938"/>
          <p14:tracePt t="26414" x="8053388" y="3221038"/>
          <p14:tracePt t="26415" x="8061325" y="3181350"/>
          <p14:tracePt t="26421" x="8077200" y="3141663"/>
          <p14:tracePt t="26437" x="8101013" y="3086100"/>
          <p14:tracePt t="26454" x="8148638" y="3030538"/>
          <p14:tracePt t="26475" x="8189913" y="2974975"/>
          <p14:tracePt t="26484" x="8245475" y="2909888"/>
          <p14:tracePt t="26500" x="8285163" y="2854325"/>
          <p14:tracePt t="26517" x="8340725" y="2806700"/>
          <p14:tracePt t="26533" x="8380413" y="2782888"/>
          <p14:tracePt t="26550" x="8443913" y="2751138"/>
          <p14:tracePt t="26566" x="8515350" y="2719388"/>
          <p14:tracePt t="26580" x="8556625" y="2703513"/>
          <p14:tracePt t="26581" x="8572500" y="2703513"/>
          <p14:tracePt t="26599" x="8620125" y="2663825"/>
          <p14:tracePt t="26609" x="8659813" y="2647950"/>
          <p14:tracePt t="26626" x="8723313" y="2600325"/>
          <p14:tracePt t="26647" x="8802688" y="2543175"/>
          <p14:tracePt t="26674" x="8899525" y="2479675"/>
          <p14:tracePt t="26693" x="8978900" y="2408238"/>
          <p14:tracePt t="26710" x="9018588" y="2360613"/>
          <p14:tracePt t="26735" x="9026525" y="2336800"/>
          <p14:tracePt t="26755" x="9042400" y="2305050"/>
          <p14:tracePt t="26765" x="9050338" y="2305050"/>
          <p14:tracePt t="26863" x="9050338" y="2312988"/>
          <p14:tracePt t="26874" x="9034463" y="2352675"/>
          <p14:tracePt t="26891" x="8986838" y="2447925"/>
          <p14:tracePt t="26907" x="8915400" y="2551113"/>
          <p14:tracePt t="26924" x="8810625" y="2743200"/>
          <p14:tracePt t="26941" x="8691563" y="2935288"/>
          <p14:tracePt t="26958" x="8556625" y="3109913"/>
          <p14:tracePt t="26975" x="8404225" y="3294063"/>
          <p14:tracePt t="26983" x="8180388" y="3524250"/>
          <p14:tracePt t="27003" x="8005763" y="3700463"/>
          <p14:tracePt t="27025" x="7847013" y="3875088"/>
          <p14:tracePt t="27029" x="7742238" y="3979863"/>
          <p14:tracePt t="27031" x="7662863" y="4059238"/>
          <p14:tracePt t="27051" x="7504113" y="4217988"/>
          <p14:tracePt t="27062" x="7359650" y="4362450"/>
          <p14:tracePt t="27081" x="7264400" y="4465638"/>
          <p14:tracePt t="27099" x="7216775" y="4529138"/>
          <p14:tracePt t="27118" x="7169150" y="4616450"/>
          <p14:tracePt t="27130" x="7153275" y="4633913"/>
          <p14:tracePt t="27168" x="7153275" y="4641850"/>
          <p14:tracePt t="27182" x="7135813" y="4665663"/>
          <p14:tracePt t="27200" x="7119938" y="4681538"/>
          <p14:tracePt t="27208" x="7064375" y="4721225"/>
          <p14:tracePt t="27237" x="6977063" y="4768850"/>
          <p14:tracePt t="27253" x="6969125" y="4776788"/>
          <p14:tracePt t="27377" x="6977063" y="4776788"/>
          <p14:tracePt t="27390" x="7064375" y="4768850"/>
          <p14:tracePt t="27413" x="7446963" y="4713288"/>
          <p14:tracePt t="27432" x="7639050" y="4697413"/>
          <p14:tracePt t="27453" x="7821613" y="4697413"/>
          <p14:tracePt t="27474" x="8053388" y="4697413"/>
          <p14:tracePt t="27483" x="8140700" y="4705350"/>
          <p14:tracePt t="27513" x="8404225" y="4792663"/>
          <p14:tracePt t="27534" x="8515350" y="4824413"/>
          <p14:tracePt t="27546" x="8612188" y="4856163"/>
          <p14:tracePt t="27563" x="8675688" y="4872038"/>
          <p14:tracePt t="27581" x="8683625" y="4879975"/>
          <p14:tracePt t="27691" x="8723313" y="4887913"/>
          <p14:tracePt t="27709" x="8755063" y="4895850"/>
          <p14:tracePt t="27814" x="8763000" y="4879975"/>
          <p14:tracePt t="27832" x="8763000" y="4840288"/>
          <p14:tracePt t="27848" x="8731250" y="4760913"/>
          <p14:tracePt t="27864" x="8675688" y="4641850"/>
          <p14:tracePt t="27882" x="8588375" y="4489450"/>
          <p14:tracePt t="27891" x="8548688" y="4425950"/>
          <p14:tracePt t="27931" x="8301038" y="3987800"/>
          <p14:tracePt t="27942" x="8180388" y="3795713"/>
          <p14:tracePt t="27956" x="8116888" y="3708400"/>
          <p14:tracePt t="27957" x="8045450" y="3613150"/>
          <p14:tracePt t="27983" x="7902575" y="3444875"/>
          <p14:tracePt t="28007" x="7678738" y="3189288"/>
          <p14:tracePt t="28031" x="7607300" y="3086100"/>
          <p14:tracePt t="28049" x="7543800" y="2967038"/>
          <p14:tracePt t="28064" x="7519988" y="2935288"/>
          <p14:tracePt t="28081" x="7496175" y="2862263"/>
          <p14:tracePt t="28098" x="7462838" y="2774950"/>
          <p14:tracePt t="28115" x="7415213" y="2671763"/>
          <p14:tracePt t="28125" x="7407275" y="2632075"/>
          <p14:tracePt t="28150" x="7327900" y="2471738"/>
          <p14:tracePt t="28157" x="7296150" y="2408238"/>
          <p14:tracePt t="28173" x="7248525" y="2297113"/>
          <p14:tracePt t="28190" x="7192963" y="2208213"/>
          <p14:tracePt t="28207" x="7145338" y="2128838"/>
          <p14:tracePt t="28224" x="7096125" y="2073275"/>
          <p14:tracePt t="28253" x="7056438" y="2017713"/>
          <p14:tracePt t="28267" x="7048500" y="2009775"/>
          <p14:tracePt t="28470" x="7048500" y="2017713"/>
          <p14:tracePt t="28490" x="7088188" y="2081213"/>
          <p14:tracePt t="28500" x="7096125" y="2112963"/>
          <p14:tracePt t="28522" x="7153275" y="2184400"/>
          <p14:tracePt t="28537" x="7185025" y="2224088"/>
          <p14:tracePt t="28555" x="7264400" y="2328863"/>
          <p14:tracePt t="28565" x="7296150" y="2360613"/>
          <p14:tracePt t="28581" x="7351713" y="2432050"/>
          <p14:tracePt t="28598" x="7415213" y="2495550"/>
          <p14:tracePt t="28615" x="7496175" y="2592388"/>
          <p14:tracePt t="28652" x="7583488" y="2695575"/>
          <p14:tracePt t="28668" x="7646988" y="2774950"/>
          <p14:tracePt t="28691" x="7734300" y="2878138"/>
          <p14:tracePt t="28716" x="7862888" y="3014663"/>
          <p14:tracePt t="28727" x="7974013" y="3133725"/>
          <p14:tracePt t="28753" x="8093075" y="3236913"/>
          <p14:tracePt t="28771" x="8245475" y="3349625"/>
          <p14:tracePt t="28789" x="8324850" y="3421063"/>
          <p14:tracePt t="28798" x="8356600" y="3452813"/>
          <p14:tracePt t="28813" x="8428038" y="3508375"/>
          <p14:tracePt t="28831" x="8507413" y="3571875"/>
          <p14:tracePt t="28848" x="8604250" y="3636963"/>
          <p14:tracePt t="28865" x="8723313" y="3716338"/>
          <p14:tracePt t="28874" x="8874125" y="3819525"/>
          <p14:tracePt t="28908" x="9010650" y="3922713"/>
          <p14:tracePt t="28932" x="9034463" y="3930650"/>
          <p14:tracePt t="28939" x="9050338" y="3948113"/>
          <p14:tracePt t="28970" x="9066213" y="3963988"/>
          <p14:tracePt t="29681" x="9050338" y="3987800"/>
          <p14:tracePt t="29704" x="9050338" y="3995738"/>
          <p14:tracePt t="29724" x="9034463" y="4011613"/>
          <p14:tracePt t="29725" x="9010650" y="4027488"/>
          <p14:tracePt t="29733" x="9002713" y="4027488"/>
          <p14:tracePt t="29750" x="8955088" y="4051300"/>
          <p14:tracePt t="29770" x="8923338" y="4067175"/>
          <p14:tracePt t="29781" x="8891588" y="4067175"/>
          <p14:tracePt t="29796" x="8858250" y="4067175"/>
          <p14:tracePt t="29814" x="8826500" y="4067175"/>
          <p14:tracePt t="29830" x="8794750" y="4067175"/>
          <p14:tracePt t="29847" x="8755063" y="4067175"/>
          <p14:tracePt t="29862" x="8723313" y="4059238"/>
          <p14:tracePt t="29880" x="8691563" y="4035425"/>
          <p14:tracePt t="29895" x="8667750" y="4011613"/>
          <p14:tracePt t="29912" x="8636000" y="3995738"/>
          <p14:tracePt t="29922" x="8612188" y="3979863"/>
          <p14:tracePt t="30001" x="8604250" y="3979863"/>
          <p14:tracePt t="30018" x="8588375" y="3979863"/>
          <p14:tracePt t="30035" x="8580438" y="3979863"/>
          <p14:tracePt t="30051" x="8564563" y="3979863"/>
          <p14:tracePt t="30067" x="8531225" y="3995738"/>
          <p14:tracePt t="30077" x="8523288" y="3995738"/>
          <p14:tracePt t="30099" x="8475663" y="4011613"/>
          <p14:tracePt t="30114" x="8451850" y="4019550"/>
          <p14:tracePt t="30130" x="8428038" y="4035425"/>
          <p14:tracePt t="30147" x="8404225" y="4051300"/>
          <p14:tracePt t="30162" x="8372475" y="4067175"/>
          <p14:tracePt t="30179" x="8348663" y="4067175"/>
          <p14:tracePt t="30194" x="8332788" y="4075113"/>
          <p14:tracePt t="30209" x="8324850" y="4075113"/>
          <p14:tracePt t="34145" x="8324850" y="4027488"/>
          <p14:tracePt t="34161" x="8324850" y="3963988"/>
          <p14:tracePt t="34178" x="8324850" y="3867150"/>
          <p14:tracePt t="34197" x="8324850" y="3724275"/>
          <p14:tracePt t="34219" x="8324850" y="3621088"/>
          <p14:tracePt t="34236" x="8316913" y="3516313"/>
          <p14:tracePt t="34252" x="8301038" y="3436938"/>
          <p14:tracePt t="34269" x="8301038" y="3405188"/>
          <p14:tracePt t="34287" x="8293100" y="3357563"/>
          <p14:tracePt t="34295" x="8293100" y="3349625"/>
          <p14:tracePt t="34312" x="8285163" y="3333750"/>
          <p14:tracePt t="34329" x="8285163" y="3317875"/>
          <p14:tracePt t="34359" x="8285163" y="3302000"/>
          <p14:tracePt t="35064" x="8285163" y="3294063"/>
          <p14:tracePt t="35081" x="8285163" y="3286125"/>
          <p14:tracePt t="35097" x="8285163" y="3236913"/>
          <p14:tracePt t="35113" x="8285163" y="3197225"/>
          <p14:tracePt t="35129" x="8285163" y="3149600"/>
          <p14:tracePt t="35146" x="8285163" y="3101975"/>
          <p14:tracePt t="35164" x="8293100" y="3046413"/>
          <p14:tracePt t="35194" x="8293100" y="3022600"/>
          <p14:tracePt t="35211" x="8293100" y="3014663"/>
          <p14:tracePt t="36517" x="8293100" y="3030538"/>
          <p14:tracePt t="36534" x="8293100" y="3086100"/>
          <p14:tracePt t="36550" x="8293100" y="3157538"/>
          <p14:tracePt t="36551" x="8293100" y="3189288"/>
          <p14:tracePt t="36567" x="8293100" y="3270250"/>
          <p14:tracePt t="36583" x="8293100" y="3357563"/>
          <p14:tracePt t="36612" x="8293100" y="3500438"/>
          <p14:tracePt t="36629" x="8293100" y="3644900"/>
          <p14:tracePt t="36646" x="8293100" y="3779838"/>
          <p14:tracePt t="36663" x="8293100" y="3963988"/>
          <p14:tracePt t="36692" x="8293100" y="4130675"/>
          <p14:tracePt t="36709" x="8293100" y="4217988"/>
          <p14:tracePt t="36725" x="8293100" y="4306888"/>
          <p14:tracePt t="36740" x="8301038" y="4394200"/>
          <p14:tracePt t="36761" x="8316913" y="4529138"/>
          <p14:tracePt t="36785" x="8332788" y="4608513"/>
          <p14:tracePt t="36801" x="8332788" y="4665663"/>
          <p14:tracePt t="36812" x="8332788" y="4721225"/>
          <p14:tracePt t="36834" x="8340725" y="4752975"/>
          <p14:tracePt t="36846" x="8340725" y="4784725"/>
          <p14:tracePt t="36861" x="8340725" y="4808538"/>
          <p14:tracePt t="36877" x="8340725" y="4824413"/>
          <p14:tracePt t="43286" x="8340725" y="4808538"/>
          <p14:tracePt t="43300" x="8324850" y="4768850"/>
          <p14:tracePt t="43301" x="8301038" y="4737100"/>
          <p14:tracePt t="43317" x="8221663" y="4608513"/>
          <p14:tracePt t="43332" x="8189913" y="4552950"/>
          <p14:tracePt t="43356" x="8021638" y="4330700"/>
          <p14:tracePt t="43376" x="7878763" y="4170363"/>
          <p14:tracePt t="43402" x="7551738" y="3835400"/>
          <p14:tracePt t="43417" x="7312025" y="3613150"/>
          <p14:tracePt t="43459" x="6769100" y="3221038"/>
          <p14:tracePt t="43477" x="6642100" y="3117850"/>
          <p14:tracePt t="43494" x="6491288" y="2998788"/>
          <p14:tracePt t="43516" x="6426200" y="2959100"/>
          <p14:tracePt t="43532" x="6354763" y="2919413"/>
          <p14:tracePt t="43549" x="6291263" y="2862263"/>
          <p14:tracePt t="43565" x="6203950" y="2782888"/>
          <p14:tracePt t="43582" x="6083300" y="2711450"/>
          <p14:tracePt t="43592" x="5940425" y="2616200"/>
          <p14:tracePt t="43625" x="5389563" y="2289175"/>
          <p14:tracePt t="43650" x="5014913" y="2089150"/>
          <p14:tracePt t="43659" x="4616450" y="1881188"/>
          <p14:tracePt t="43674" x="4225925" y="1690688"/>
          <p14:tracePt t="43687" x="3875088" y="1522413"/>
          <p14:tracePt t="43706" x="3532188" y="1379538"/>
          <p14:tracePt t="43720" x="3189288" y="1236663"/>
          <p14:tracePt t="43735" x="2925763" y="1116013"/>
          <p14:tracePt t="43751" x="2703513" y="1004888"/>
          <p14:tracePt t="43769" x="2495550" y="925513"/>
          <p14:tracePt t="43784" x="2255838" y="836613"/>
          <p14:tracePt t="43800" x="2001838" y="749300"/>
          <p14:tracePt t="43817" x="1801813" y="693738"/>
          <p14:tracePt t="43828" x="1714500" y="669925"/>
          <p14:tracePt t="43849" x="1466850" y="598488"/>
          <p14:tracePt t="43859" x="1395413" y="574675"/>
          <p14:tracePt t="43876" x="1252538" y="519113"/>
          <p14:tracePt t="43891" x="1116013" y="469900"/>
          <p14:tracePt t="43920" x="893763" y="382588"/>
          <p14:tracePt t="43944" x="693738" y="303213"/>
          <p14:tracePt t="43956" x="654050" y="287338"/>
          <p14:tracePt t="43975" x="558800" y="239713"/>
          <p14:tracePt t="43998" x="493713" y="192088"/>
          <p14:tracePt t="44017" x="438150" y="150813"/>
          <p14:tracePt t="44031" x="366713" y="87313"/>
          <p14:tracePt t="44056" x="223838" y="0"/>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53836-F6DB-4AAC-93C0-B26049F894F5}"/>
              </a:ext>
            </a:extLst>
          </p:cNvPr>
          <p:cNvSpPr>
            <a:spLocks noGrp="1"/>
          </p:cNvSpPr>
          <p:nvPr>
            <p:ph type="title"/>
          </p:nvPr>
        </p:nvSpPr>
        <p:spPr>
          <a:xfrm>
            <a:off x="250521" y="833687"/>
            <a:ext cx="10972800" cy="808039"/>
          </a:xfrm>
        </p:spPr>
        <p:txBody>
          <a:bodyPr/>
          <a:lstStyle/>
          <a:p>
            <a:r>
              <a:rPr lang="en-US" dirty="0"/>
              <a:t>Recap: apparent resistivity – just a measurement in units of resistivity</a:t>
            </a:r>
          </a:p>
        </p:txBody>
      </p:sp>
      <p:pic>
        <p:nvPicPr>
          <p:cNvPr id="3" name="Picture 2">
            <a:extLst>
              <a:ext uri="{FF2B5EF4-FFF2-40B4-BE49-F238E27FC236}">
                <a16:creationId xmlns:a16="http://schemas.microsoft.com/office/drawing/2014/main" id="{9D907B01-DFCA-479D-BF9B-05F1D2E18CB3}"/>
              </a:ext>
            </a:extLst>
          </p:cNvPr>
          <p:cNvPicPr>
            <a:picLocks noChangeAspect="1"/>
          </p:cNvPicPr>
          <p:nvPr/>
        </p:nvPicPr>
        <p:blipFill rotWithShape="1">
          <a:blip r:embed="rId5"/>
          <a:srcRect t="21961" r="50000"/>
          <a:stretch/>
        </p:blipFill>
        <p:spPr>
          <a:xfrm>
            <a:off x="1086300" y="2861591"/>
            <a:ext cx="3970337" cy="2449136"/>
          </a:xfrm>
          <a:prstGeom prst="rect">
            <a:avLst/>
          </a:prstGeom>
        </p:spPr>
      </p:pic>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B58FB0F1-5B8C-4D5C-B841-EAAD1424063E}"/>
                  </a:ext>
                </a:extLst>
              </p:cNvPr>
              <p:cNvSpPr/>
              <p:nvPr/>
            </p:nvSpPr>
            <p:spPr>
              <a:xfrm>
                <a:off x="6476569" y="3043352"/>
                <a:ext cx="2396329" cy="535468"/>
              </a:xfrm>
              <a:prstGeom prst="rect">
                <a:avLst/>
              </a:prstGeom>
              <a:ln>
                <a:solidFill>
                  <a:schemeClr val="tx1"/>
                </a:solidFill>
              </a:ln>
            </p:spPr>
            <p:txBody>
              <a:bodyPr wrap="square">
                <a:spAutoFit/>
              </a:bodyPr>
              <a:lstStyle/>
              <a:p>
                <a14:m>
                  <m:oMath xmlns:m="http://schemas.openxmlformats.org/officeDocument/2006/math">
                    <m:sSub>
                      <m:sSubPr>
                        <m:ctrlPr>
                          <a:rPr lang="en-GB" sz="2000" i="1">
                            <a:latin typeface="Cambria Math" panose="02040503050406030204" pitchFamily="18" charset="0"/>
                            <a:ea typeface="Batang" panose="02030600000101010101" pitchFamily="18" charset="-127"/>
                            <a:cs typeface="Times New Roman" panose="02020603050405020304" pitchFamily="18" charset="0"/>
                          </a:rPr>
                        </m:ctrlPr>
                      </m:sSubPr>
                      <m:e>
                        <m:r>
                          <a:rPr lang="en-GB" sz="2000" i="1">
                            <a:latin typeface="Cambria Math" panose="02040503050406030204" pitchFamily="18" charset="0"/>
                            <a:ea typeface="Batang" panose="02030600000101010101" pitchFamily="18" charset="-127"/>
                            <a:cs typeface="Times New Roman" panose="02020603050405020304" pitchFamily="18" charset="0"/>
                          </a:rPr>
                          <m:t>𝜌</m:t>
                        </m:r>
                      </m:e>
                      <m:sub>
                        <m:r>
                          <a:rPr lang="en-GB" sz="2000" i="1">
                            <a:latin typeface="Cambria Math" panose="02040503050406030204" pitchFamily="18" charset="0"/>
                            <a:ea typeface="Batang" panose="02030600000101010101" pitchFamily="18" charset="-127"/>
                            <a:cs typeface="Times New Roman" panose="02020603050405020304" pitchFamily="18" charset="0"/>
                          </a:rPr>
                          <m:t>𝑎</m:t>
                        </m:r>
                      </m:sub>
                    </m:sSub>
                    <m:r>
                      <a:rPr lang="en-GB" sz="2000" i="1">
                        <a:latin typeface="Cambria Math" panose="02040503050406030204" pitchFamily="18" charset="0"/>
                        <a:ea typeface="Batang" panose="02030600000101010101" pitchFamily="18" charset="-127"/>
                        <a:cs typeface="Times New Roman" panose="02020603050405020304" pitchFamily="18" charset="0"/>
                      </a:rPr>
                      <m:t>=</m:t>
                    </m:r>
                    <m:r>
                      <a:rPr lang="en-GB" sz="2000" i="1">
                        <a:latin typeface="Cambria Math" panose="02040503050406030204" pitchFamily="18" charset="0"/>
                        <a:ea typeface="Batang" panose="02030600000101010101" pitchFamily="18" charset="-127"/>
                        <a:cs typeface="Times New Roman" panose="02020603050405020304" pitchFamily="18" charset="0"/>
                      </a:rPr>
                      <m:t>𝐾</m:t>
                    </m:r>
                    <m:f>
                      <m:fPr>
                        <m:ctrlPr>
                          <a:rPr lang="en-GB" sz="2000" i="1">
                            <a:latin typeface="Cambria Math" panose="02040503050406030204" pitchFamily="18" charset="0"/>
                            <a:ea typeface="Batang" panose="02030600000101010101" pitchFamily="18" charset="-127"/>
                            <a:cs typeface="Times New Roman" panose="02020603050405020304" pitchFamily="18" charset="0"/>
                          </a:rPr>
                        </m:ctrlPr>
                      </m:fPr>
                      <m:num>
                        <m:r>
                          <a:rPr lang="en-GB" sz="2000" i="1">
                            <a:latin typeface="Cambria Math" panose="02040503050406030204" pitchFamily="18" charset="0"/>
                            <a:ea typeface="Batang" panose="02030600000101010101" pitchFamily="18" charset="-127"/>
                            <a:cs typeface="Times New Roman" panose="02020603050405020304" pitchFamily="18" charset="0"/>
                          </a:rPr>
                          <m:t>∆</m:t>
                        </m:r>
                        <m:r>
                          <a:rPr lang="en-GB" sz="2000" i="1">
                            <a:latin typeface="Cambria Math" panose="02040503050406030204" pitchFamily="18" charset="0"/>
                            <a:ea typeface="Batang" panose="02030600000101010101" pitchFamily="18" charset="-127"/>
                            <a:cs typeface="Times New Roman" panose="02020603050405020304" pitchFamily="18" charset="0"/>
                          </a:rPr>
                          <m:t>𝑉</m:t>
                        </m:r>
                      </m:num>
                      <m:den>
                        <m:r>
                          <a:rPr lang="en-GB" sz="2000" i="1">
                            <a:latin typeface="Cambria Math" panose="02040503050406030204" pitchFamily="18" charset="0"/>
                            <a:ea typeface="Batang" panose="02030600000101010101" pitchFamily="18" charset="-127"/>
                            <a:cs typeface="Times New Roman" panose="02020603050405020304" pitchFamily="18" charset="0"/>
                          </a:rPr>
                          <m:t>𝐼</m:t>
                        </m:r>
                      </m:den>
                    </m:f>
                    <m:r>
                      <a:rPr lang="en-US" sz="2000" b="0" i="0" smtClean="0">
                        <a:latin typeface="Cambria Math" panose="02040503050406030204" pitchFamily="18" charset="0"/>
                        <a:ea typeface="Batang" panose="02030600000101010101" pitchFamily="18" charset="-127"/>
                        <a:cs typeface="Times New Roman" panose="02020603050405020304" pitchFamily="18" charset="0"/>
                      </a:rPr>
                      <m:t>=</m:t>
                    </m:r>
                    <m:r>
                      <a:rPr lang="en-US" sz="2000" b="0" i="1" smtClean="0">
                        <a:latin typeface="Cambria Math" panose="02040503050406030204" pitchFamily="18" charset="0"/>
                        <a:ea typeface="Batang" panose="02030600000101010101" pitchFamily="18" charset="-127"/>
                        <a:cs typeface="Times New Roman" panose="02020603050405020304" pitchFamily="18" charset="0"/>
                      </a:rPr>
                      <m:t>𝐾</m:t>
                    </m:r>
                    <m:sSub>
                      <m:sSubPr>
                        <m:ctrlPr>
                          <a:rPr lang="en-US" sz="2000" b="0" i="1" smtClean="0">
                            <a:latin typeface="Cambria Math" panose="02040503050406030204" pitchFamily="18" charset="0"/>
                            <a:ea typeface="Batang" panose="02030600000101010101" pitchFamily="18" charset="-127"/>
                            <a:cs typeface="Times New Roman" panose="02020603050405020304" pitchFamily="18" charset="0"/>
                          </a:rPr>
                        </m:ctrlPr>
                      </m:sSubPr>
                      <m:e>
                        <m:r>
                          <a:rPr lang="en-US" sz="2000" b="0" i="1" smtClean="0">
                            <a:latin typeface="Cambria Math" panose="02040503050406030204" pitchFamily="18" charset="0"/>
                            <a:ea typeface="Batang" panose="02030600000101010101" pitchFamily="18" charset="-127"/>
                            <a:cs typeface="Times New Roman" panose="02020603050405020304" pitchFamily="18" charset="0"/>
                          </a:rPr>
                          <m:t>𝑅</m:t>
                        </m:r>
                      </m:e>
                      <m:sub>
                        <m:r>
                          <a:rPr lang="en-US" sz="2000" b="0" i="1" smtClean="0">
                            <a:latin typeface="Cambria Math" panose="02040503050406030204" pitchFamily="18" charset="0"/>
                            <a:ea typeface="Batang" panose="02030600000101010101" pitchFamily="18" charset="-127"/>
                            <a:cs typeface="Times New Roman" panose="02020603050405020304" pitchFamily="18" charset="0"/>
                          </a:rPr>
                          <m:t>𝑡</m:t>
                        </m:r>
                      </m:sub>
                    </m:sSub>
                  </m:oMath>
                </a14:m>
                <a:r>
                  <a:rPr lang="en-GB" sz="2000" dirty="0">
                    <a:latin typeface="Calibri" panose="020F0502020204030204" pitchFamily="34" charset="0"/>
                    <a:ea typeface="Batang" panose="02030600000101010101" pitchFamily="18" charset="-127"/>
                    <a:cs typeface="Times New Roman" panose="02020603050405020304" pitchFamily="18" charset="0"/>
                  </a:rPr>
                  <a:t> </a:t>
                </a:r>
                <a:endParaRPr lang="en-US" sz="2000" dirty="0"/>
              </a:p>
            </p:txBody>
          </p:sp>
        </mc:Choice>
        <mc:Fallback xmlns="">
          <p:sp>
            <p:nvSpPr>
              <p:cNvPr id="6" name="Rectangle 5">
                <a:extLst>
                  <a:ext uri="{FF2B5EF4-FFF2-40B4-BE49-F238E27FC236}">
                    <a16:creationId xmlns:a16="http://schemas.microsoft.com/office/drawing/2014/main" id="{B58FB0F1-5B8C-4D5C-B841-EAAD1424063E}"/>
                  </a:ext>
                </a:extLst>
              </p:cNvPr>
              <p:cNvSpPr>
                <a:spLocks noRot="1" noChangeAspect="1" noMove="1" noResize="1" noEditPoints="1" noAdjustHandles="1" noChangeArrowheads="1" noChangeShapeType="1" noTextEdit="1"/>
              </p:cNvSpPr>
              <p:nvPr/>
            </p:nvSpPr>
            <p:spPr>
              <a:xfrm>
                <a:off x="6476569" y="3043352"/>
                <a:ext cx="2396329" cy="535468"/>
              </a:xfrm>
              <a:prstGeom prst="rect">
                <a:avLst/>
              </a:prstGeom>
              <a:blipFill>
                <a:blip r:embed="rId6"/>
                <a:stretch>
                  <a:fillRect/>
                </a:stretch>
              </a:blipFill>
              <a:ln>
                <a:solidFill>
                  <a:schemeClr val="tx1"/>
                </a:solidFill>
              </a:ln>
            </p:spPr>
            <p:txBody>
              <a:bodyPr/>
              <a:lstStyle/>
              <a:p>
                <a:r>
                  <a:rPr lang="en-US">
                    <a:noFill/>
                  </a:rPr>
                  <a:t> </a:t>
                </a:r>
              </a:p>
            </p:txBody>
          </p:sp>
        </mc:Fallback>
      </mc:AlternateContent>
      <p:sp>
        <p:nvSpPr>
          <p:cNvPr id="10" name="TextBox 9">
            <a:extLst>
              <a:ext uri="{FF2B5EF4-FFF2-40B4-BE49-F238E27FC236}">
                <a16:creationId xmlns:a16="http://schemas.microsoft.com/office/drawing/2014/main" id="{5CE632FE-4140-4BCC-8CBB-2A534107C0A6}"/>
              </a:ext>
            </a:extLst>
          </p:cNvPr>
          <p:cNvSpPr txBox="1"/>
          <p:nvPr/>
        </p:nvSpPr>
        <p:spPr>
          <a:xfrm>
            <a:off x="4056345" y="1903288"/>
            <a:ext cx="7373655" cy="646331"/>
          </a:xfrm>
          <a:prstGeom prst="rect">
            <a:avLst/>
          </a:prstGeom>
          <a:noFill/>
        </p:spPr>
        <p:txBody>
          <a:bodyPr wrap="square" rtlCol="0">
            <a:spAutoFit/>
          </a:bodyPr>
          <a:lstStyle/>
          <a:p>
            <a:r>
              <a:rPr lang="en-US" u="sng" dirty="0"/>
              <a:t>Apparent</a:t>
            </a:r>
            <a:r>
              <a:rPr lang="en-US" dirty="0"/>
              <a:t> resistivity:  </a:t>
            </a:r>
            <a:r>
              <a:rPr lang="en-US" i="1" dirty="0"/>
              <a:t>the resistivity of a homogenous subsurface that the measured voltage and current are equivalent to</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65F2F70C-1B54-4400-8B6A-EBB80D2FCE34}"/>
                  </a:ext>
                </a:extLst>
              </p:cNvPr>
              <p:cNvSpPr txBox="1"/>
              <p:nvPr/>
            </p:nvSpPr>
            <p:spPr>
              <a:xfrm>
                <a:off x="6906430" y="4392414"/>
                <a:ext cx="3970337" cy="923330"/>
              </a:xfrm>
              <a:prstGeom prst="rect">
                <a:avLst/>
              </a:prstGeom>
              <a:noFill/>
            </p:spPr>
            <p:txBody>
              <a:bodyPr wrap="square" rtlCol="0">
                <a:spAutoFit/>
              </a:bodyPr>
              <a:lstStyle/>
              <a:p>
                <a14:m>
                  <m:oMath xmlns:m="http://schemas.openxmlformats.org/officeDocument/2006/math">
                    <m:r>
                      <a:rPr lang="en-US" b="0" i="1" smtClean="0">
                        <a:latin typeface="Cambria Math" panose="02040503050406030204" pitchFamily="18" charset="0"/>
                      </a:rPr>
                      <m:t>𝐾</m:t>
                    </m:r>
                  </m:oMath>
                </a14:m>
                <a:r>
                  <a:rPr lang="en-US" dirty="0"/>
                  <a:t> = geometric factor determined by the distances between the four electrodes (see Unit 3 for details)</a:t>
                </a:r>
              </a:p>
            </p:txBody>
          </p:sp>
        </mc:Choice>
        <mc:Fallback xmlns="">
          <p:sp>
            <p:nvSpPr>
              <p:cNvPr id="11" name="TextBox 10">
                <a:extLst>
                  <a:ext uri="{FF2B5EF4-FFF2-40B4-BE49-F238E27FC236}">
                    <a16:creationId xmlns:a16="http://schemas.microsoft.com/office/drawing/2014/main" id="{65F2F70C-1B54-4400-8B6A-EBB80D2FCE34}"/>
                  </a:ext>
                </a:extLst>
              </p:cNvPr>
              <p:cNvSpPr txBox="1">
                <a:spLocks noRot="1" noChangeAspect="1" noMove="1" noResize="1" noEditPoints="1" noAdjustHandles="1" noChangeArrowheads="1" noChangeShapeType="1" noTextEdit="1"/>
              </p:cNvSpPr>
              <p:nvPr/>
            </p:nvSpPr>
            <p:spPr>
              <a:xfrm>
                <a:off x="6906430" y="4392414"/>
                <a:ext cx="3970337" cy="923330"/>
              </a:xfrm>
              <a:prstGeom prst="rect">
                <a:avLst/>
              </a:prstGeom>
              <a:blipFill>
                <a:blip r:embed="rId7"/>
                <a:stretch>
                  <a:fillRect l="-1382" t="-3974" b="-9934"/>
                </a:stretch>
              </a:blipFill>
            </p:spPr>
            <p:txBody>
              <a:bodyPr/>
              <a:lstStyle/>
              <a:p>
                <a:r>
                  <a:rPr lang="en-US">
                    <a:noFill/>
                  </a:rPr>
                  <a:t> </a:t>
                </a:r>
              </a:p>
            </p:txBody>
          </p:sp>
        </mc:Fallback>
      </mc:AlternateContent>
      <p:sp>
        <p:nvSpPr>
          <p:cNvPr id="12" name="Freeform: Shape 11">
            <a:extLst>
              <a:ext uri="{FF2B5EF4-FFF2-40B4-BE49-F238E27FC236}">
                <a16:creationId xmlns:a16="http://schemas.microsoft.com/office/drawing/2014/main" id="{FBCB5ADA-7ECA-4975-9CB0-B91A65449AD0}"/>
              </a:ext>
            </a:extLst>
          </p:cNvPr>
          <p:cNvSpPr/>
          <p:nvPr/>
        </p:nvSpPr>
        <p:spPr>
          <a:xfrm>
            <a:off x="1315233" y="4530684"/>
            <a:ext cx="1089764" cy="588723"/>
          </a:xfrm>
          <a:custGeom>
            <a:avLst/>
            <a:gdLst>
              <a:gd name="connsiteX0" fmla="*/ 388307 w 1089764"/>
              <a:gd name="connsiteY0" fmla="*/ 12526 h 588723"/>
              <a:gd name="connsiteX1" fmla="*/ 388307 w 1089764"/>
              <a:gd name="connsiteY1" fmla="*/ 12526 h 588723"/>
              <a:gd name="connsiteX2" fmla="*/ 551145 w 1089764"/>
              <a:gd name="connsiteY2" fmla="*/ 25052 h 588723"/>
              <a:gd name="connsiteX3" fmla="*/ 801666 w 1089764"/>
              <a:gd name="connsiteY3" fmla="*/ 75156 h 588723"/>
              <a:gd name="connsiteX4" fmla="*/ 914400 w 1089764"/>
              <a:gd name="connsiteY4" fmla="*/ 237995 h 588723"/>
              <a:gd name="connsiteX5" fmla="*/ 1089764 w 1089764"/>
              <a:gd name="connsiteY5" fmla="*/ 450937 h 588723"/>
              <a:gd name="connsiteX6" fmla="*/ 1052186 w 1089764"/>
              <a:gd name="connsiteY6" fmla="*/ 475989 h 588723"/>
              <a:gd name="connsiteX7" fmla="*/ 901874 w 1089764"/>
              <a:gd name="connsiteY7" fmla="*/ 588723 h 588723"/>
              <a:gd name="connsiteX8" fmla="*/ 137786 w 1089764"/>
              <a:gd name="connsiteY8" fmla="*/ 563671 h 588723"/>
              <a:gd name="connsiteX9" fmla="*/ 0 w 1089764"/>
              <a:gd name="connsiteY9" fmla="*/ 288099 h 588723"/>
              <a:gd name="connsiteX10" fmla="*/ 100208 w 1089764"/>
              <a:gd name="connsiteY10" fmla="*/ 0 h 588723"/>
              <a:gd name="connsiteX11" fmla="*/ 313151 w 1089764"/>
              <a:gd name="connsiteY11" fmla="*/ 200417 h 588723"/>
              <a:gd name="connsiteX12" fmla="*/ 450937 w 1089764"/>
              <a:gd name="connsiteY12" fmla="*/ 12526 h 588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89764" h="588723">
                <a:moveTo>
                  <a:pt x="388307" y="12526"/>
                </a:moveTo>
                <a:lnTo>
                  <a:pt x="388307" y="12526"/>
                </a:lnTo>
                <a:cubicBezTo>
                  <a:pt x="534409" y="25808"/>
                  <a:pt x="479975" y="25052"/>
                  <a:pt x="551145" y="25052"/>
                </a:cubicBezTo>
                <a:lnTo>
                  <a:pt x="801666" y="75156"/>
                </a:lnTo>
                <a:lnTo>
                  <a:pt x="914400" y="237995"/>
                </a:lnTo>
                <a:lnTo>
                  <a:pt x="1089764" y="450937"/>
                </a:lnTo>
                <a:lnTo>
                  <a:pt x="1052186" y="475989"/>
                </a:lnTo>
                <a:lnTo>
                  <a:pt x="901874" y="588723"/>
                </a:lnTo>
                <a:lnTo>
                  <a:pt x="137786" y="563671"/>
                </a:lnTo>
                <a:lnTo>
                  <a:pt x="0" y="288099"/>
                </a:lnTo>
                <a:lnTo>
                  <a:pt x="100208" y="0"/>
                </a:lnTo>
                <a:lnTo>
                  <a:pt x="313151" y="200417"/>
                </a:lnTo>
                <a:lnTo>
                  <a:pt x="450937" y="12526"/>
                </a:lnTo>
              </a:path>
            </a:pathLst>
          </a:cu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DF45742-6B1C-4169-872C-5257FBAA96F5}"/>
              </a:ext>
            </a:extLst>
          </p:cNvPr>
          <p:cNvSpPr/>
          <p:nvPr/>
        </p:nvSpPr>
        <p:spPr>
          <a:xfrm>
            <a:off x="3231715" y="4430476"/>
            <a:ext cx="1139869" cy="538619"/>
          </a:xfrm>
          <a:custGeom>
            <a:avLst/>
            <a:gdLst>
              <a:gd name="connsiteX0" fmla="*/ 0 w 1139869"/>
              <a:gd name="connsiteY0" fmla="*/ 413359 h 538619"/>
              <a:gd name="connsiteX1" fmla="*/ 438411 w 1139869"/>
              <a:gd name="connsiteY1" fmla="*/ 313151 h 538619"/>
              <a:gd name="connsiteX2" fmla="*/ 889348 w 1139869"/>
              <a:gd name="connsiteY2" fmla="*/ 538619 h 538619"/>
              <a:gd name="connsiteX3" fmla="*/ 1077238 w 1139869"/>
              <a:gd name="connsiteY3" fmla="*/ 425885 h 538619"/>
              <a:gd name="connsiteX4" fmla="*/ 1139869 w 1139869"/>
              <a:gd name="connsiteY4" fmla="*/ 125260 h 538619"/>
              <a:gd name="connsiteX5" fmla="*/ 801666 w 1139869"/>
              <a:gd name="connsiteY5" fmla="*/ 0 h 538619"/>
              <a:gd name="connsiteX6" fmla="*/ 651354 w 1139869"/>
              <a:gd name="connsiteY6" fmla="*/ 62630 h 538619"/>
              <a:gd name="connsiteX7" fmla="*/ 551145 w 1139869"/>
              <a:gd name="connsiteY7" fmla="*/ 137786 h 538619"/>
              <a:gd name="connsiteX8" fmla="*/ 137786 w 1139869"/>
              <a:gd name="connsiteY8" fmla="*/ 137786 h 538619"/>
              <a:gd name="connsiteX9" fmla="*/ 0 w 1139869"/>
              <a:gd name="connsiteY9" fmla="*/ 413359 h 538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9869" h="538619">
                <a:moveTo>
                  <a:pt x="0" y="413359"/>
                </a:moveTo>
                <a:lnTo>
                  <a:pt x="438411" y="313151"/>
                </a:lnTo>
                <a:lnTo>
                  <a:pt x="889348" y="538619"/>
                </a:lnTo>
                <a:lnTo>
                  <a:pt x="1077238" y="425885"/>
                </a:lnTo>
                <a:lnTo>
                  <a:pt x="1139869" y="125260"/>
                </a:lnTo>
                <a:lnTo>
                  <a:pt x="801666" y="0"/>
                </a:lnTo>
                <a:lnTo>
                  <a:pt x="651354" y="62630"/>
                </a:lnTo>
                <a:lnTo>
                  <a:pt x="551145" y="137786"/>
                </a:lnTo>
                <a:lnTo>
                  <a:pt x="137786" y="137786"/>
                </a:lnTo>
                <a:lnTo>
                  <a:pt x="0" y="413359"/>
                </a:lnTo>
                <a:close/>
              </a:path>
            </a:pathLst>
          </a:cu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357F2938-DAA6-4739-B5B5-A91B78B96EA9}"/>
                  </a:ext>
                </a:extLst>
              </p:cNvPr>
              <p:cNvSpPr/>
              <p:nvPr/>
            </p:nvSpPr>
            <p:spPr>
              <a:xfrm>
                <a:off x="2106623" y="4761116"/>
                <a:ext cx="1624194" cy="369332"/>
              </a:xfrm>
              <a:prstGeom prst="rect">
                <a:avLst/>
              </a:prstGeom>
            </p:spPr>
            <p:txBody>
              <a:bodyPr wrap="square">
                <a:spAutoFit/>
              </a:bodyPr>
              <a:lstStyle/>
              <a:p>
                <a:pPr/>
                <a14:m>
                  <m:oMathPara xmlns:m="http://schemas.openxmlformats.org/officeDocument/2006/math">
                    <m:oMath>
                      <m:sSub>
                        <m:sSubPr>
                          <m:ctrlPr>
                            <a:rPr lang="en-GB" i="1">
                              <a:latin typeface="Cambria Math" panose="02040503050406030204" pitchFamily="18" charset="0"/>
                              <a:ea typeface="Batang" panose="02030600000101010101" pitchFamily="18" charset="-127"/>
                              <a:cs typeface="Times New Roman" panose="02020603050405020304" pitchFamily="18" charset="0"/>
                            </a:rPr>
                          </m:ctrlPr>
                        </m:sSubPr>
                        <m:e>
                          <m:r>
                            <a:rPr lang="en-GB" i="1">
                              <a:latin typeface="Cambria Math" panose="02040503050406030204" pitchFamily="18" charset="0"/>
                              <a:ea typeface="Batang" panose="02030600000101010101" pitchFamily="18" charset="-127"/>
                              <a:cs typeface="Times New Roman" panose="02020603050405020304" pitchFamily="18" charset="0"/>
                            </a:rPr>
                            <m:t>𝜌</m:t>
                          </m:r>
                        </m:e>
                        <m:sub>
                          <m:r>
                            <a:rPr lang="en-US" b="0" i="1" smtClean="0">
                              <a:latin typeface="Cambria Math" panose="02040503050406030204" pitchFamily="18" charset="0"/>
                              <a:ea typeface="Batang" panose="02030600000101010101" pitchFamily="18" charset="-127"/>
                              <a:cs typeface="Times New Roman" panose="02020603050405020304" pitchFamily="18" charset="0"/>
                            </a:rPr>
                            <m:t>1</m:t>
                          </m:r>
                        </m:sub>
                      </m:sSub>
                    </m:oMath>
                  </m:oMathPara>
                </a14:m>
                <a:endParaRPr lang="en-US" dirty="0"/>
              </a:p>
            </p:txBody>
          </p:sp>
        </mc:Choice>
        <mc:Fallback xmlns="">
          <p:sp>
            <p:nvSpPr>
              <p:cNvPr id="14" name="Rectangle 13">
                <a:extLst>
                  <a:ext uri="{FF2B5EF4-FFF2-40B4-BE49-F238E27FC236}">
                    <a16:creationId xmlns:a16="http://schemas.microsoft.com/office/drawing/2014/main" id="{357F2938-DAA6-4739-B5B5-A91B78B96EA9}"/>
                  </a:ext>
                </a:extLst>
              </p:cNvPr>
              <p:cNvSpPr>
                <a:spLocks noRot="1" noChangeAspect="1" noMove="1" noResize="1" noEditPoints="1" noAdjustHandles="1" noChangeArrowheads="1" noChangeShapeType="1" noTextEdit="1"/>
              </p:cNvSpPr>
              <p:nvPr/>
            </p:nvSpPr>
            <p:spPr>
              <a:xfrm>
                <a:off x="2106623" y="4761116"/>
                <a:ext cx="1624194" cy="369332"/>
              </a:xfrm>
              <a:prstGeom prst="rect">
                <a:avLst/>
              </a:prstGeom>
              <a:blipFill>
                <a:blip r:embed="rId8"/>
                <a:stretch>
                  <a:fillRect b="-81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B03758BD-49BC-4F63-A80D-A07A1B7B75A1}"/>
                  </a:ext>
                </a:extLst>
              </p:cNvPr>
              <p:cNvSpPr/>
              <p:nvPr/>
            </p:nvSpPr>
            <p:spPr>
              <a:xfrm>
                <a:off x="1012212" y="4599763"/>
                <a:ext cx="1624194" cy="369332"/>
              </a:xfrm>
              <a:prstGeom prst="rect">
                <a:avLst/>
              </a:prstGeom>
            </p:spPr>
            <p:txBody>
              <a:bodyPr wrap="square">
                <a:spAutoFit/>
              </a:bodyPr>
              <a:lstStyle/>
              <a:p>
                <a:pPr/>
                <a14:m>
                  <m:oMathPara xmlns:m="http://schemas.openxmlformats.org/officeDocument/2006/math">
                    <m:oMath>
                      <m:sSub>
                        <m:sSubPr>
                          <m:ctrlPr>
                            <a:rPr lang="en-GB" i="1">
                              <a:latin typeface="Cambria Math" panose="02040503050406030204" pitchFamily="18" charset="0"/>
                              <a:ea typeface="Batang" panose="02030600000101010101" pitchFamily="18" charset="-127"/>
                              <a:cs typeface="Times New Roman" panose="02020603050405020304" pitchFamily="18" charset="0"/>
                            </a:rPr>
                          </m:ctrlPr>
                        </m:sSubPr>
                        <m:e>
                          <m:r>
                            <a:rPr lang="en-GB" i="1">
                              <a:latin typeface="Cambria Math" panose="02040503050406030204" pitchFamily="18" charset="0"/>
                              <a:ea typeface="Batang" panose="02030600000101010101" pitchFamily="18" charset="-127"/>
                              <a:cs typeface="Times New Roman" panose="02020603050405020304" pitchFamily="18" charset="0"/>
                            </a:rPr>
                            <m:t>𝜌</m:t>
                          </m:r>
                        </m:e>
                        <m:sub>
                          <m:r>
                            <a:rPr lang="en-US" b="0" i="1" smtClean="0">
                              <a:latin typeface="Cambria Math" panose="02040503050406030204" pitchFamily="18" charset="0"/>
                              <a:ea typeface="Batang" panose="02030600000101010101" pitchFamily="18" charset="-127"/>
                              <a:cs typeface="Times New Roman" panose="02020603050405020304" pitchFamily="18" charset="0"/>
                            </a:rPr>
                            <m:t>2</m:t>
                          </m:r>
                        </m:sub>
                      </m:sSub>
                    </m:oMath>
                  </m:oMathPara>
                </a14:m>
                <a:endParaRPr lang="en-US" dirty="0"/>
              </a:p>
            </p:txBody>
          </p:sp>
        </mc:Choice>
        <mc:Fallback xmlns="">
          <p:sp>
            <p:nvSpPr>
              <p:cNvPr id="15" name="Rectangle 14">
                <a:extLst>
                  <a:ext uri="{FF2B5EF4-FFF2-40B4-BE49-F238E27FC236}">
                    <a16:creationId xmlns:a16="http://schemas.microsoft.com/office/drawing/2014/main" id="{B03758BD-49BC-4F63-A80D-A07A1B7B75A1}"/>
                  </a:ext>
                </a:extLst>
              </p:cNvPr>
              <p:cNvSpPr>
                <a:spLocks noRot="1" noChangeAspect="1" noMove="1" noResize="1" noEditPoints="1" noAdjustHandles="1" noChangeArrowheads="1" noChangeShapeType="1" noTextEdit="1"/>
              </p:cNvSpPr>
              <p:nvPr/>
            </p:nvSpPr>
            <p:spPr>
              <a:xfrm>
                <a:off x="1012212" y="4599763"/>
                <a:ext cx="1624194" cy="369332"/>
              </a:xfrm>
              <a:prstGeom prst="rect">
                <a:avLst/>
              </a:prstGeom>
              <a:blipFill>
                <a:blip r:embed="rId9"/>
                <a:stretch>
                  <a:fillRect b="-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DB738E80-B368-495D-B3BA-0E6E0D0A29DD}"/>
                  </a:ext>
                </a:extLst>
              </p:cNvPr>
              <p:cNvSpPr/>
              <p:nvPr/>
            </p:nvSpPr>
            <p:spPr>
              <a:xfrm>
                <a:off x="3261247" y="4463879"/>
                <a:ext cx="1624194" cy="369332"/>
              </a:xfrm>
              <a:prstGeom prst="rect">
                <a:avLst/>
              </a:prstGeom>
            </p:spPr>
            <p:txBody>
              <a:bodyPr wrap="square">
                <a:spAutoFit/>
              </a:bodyPr>
              <a:lstStyle/>
              <a:p>
                <a:pPr/>
                <a14:m>
                  <m:oMathPara xmlns:m="http://schemas.openxmlformats.org/officeDocument/2006/math">
                    <m:oMath>
                      <m:sSub>
                        <m:sSubPr>
                          <m:ctrlPr>
                            <a:rPr lang="en-GB" i="1">
                              <a:latin typeface="Cambria Math" panose="02040503050406030204" pitchFamily="18" charset="0"/>
                              <a:ea typeface="Batang" panose="02030600000101010101" pitchFamily="18" charset="-127"/>
                              <a:cs typeface="Times New Roman" panose="02020603050405020304" pitchFamily="18" charset="0"/>
                            </a:rPr>
                          </m:ctrlPr>
                        </m:sSubPr>
                        <m:e>
                          <m:r>
                            <a:rPr lang="en-GB" i="1">
                              <a:latin typeface="Cambria Math" panose="02040503050406030204" pitchFamily="18" charset="0"/>
                              <a:ea typeface="Batang" panose="02030600000101010101" pitchFamily="18" charset="-127"/>
                              <a:cs typeface="Times New Roman" panose="02020603050405020304" pitchFamily="18" charset="0"/>
                            </a:rPr>
                            <m:t>𝜌</m:t>
                          </m:r>
                        </m:e>
                        <m:sub>
                          <m:r>
                            <a:rPr lang="en-US" b="0" i="1" smtClean="0">
                              <a:latin typeface="Cambria Math" panose="02040503050406030204" pitchFamily="18" charset="0"/>
                              <a:ea typeface="Batang" panose="02030600000101010101" pitchFamily="18" charset="-127"/>
                              <a:cs typeface="Times New Roman" panose="02020603050405020304" pitchFamily="18" charset="0"/>
                            </a:rPr>
                            <m:t>3</m:t>
                          </m:r>
                        </m:sub>
                      </m:sSub>
                    </m:oMath>
                  </m:oMathPara>
                </a14:m>
                <a:endParaRPr lang="en-US" dirty="0"/>
              </a:p>
            </p:txBody>
          </p:sp>
        </mc:Choice>
        <mc:Fallback xmlns="">
          <p:sp>
            <p:nvSpPr>
              <p:cNvPr id="16" name="Rectangle 15">
                <a:extLst>
                  <a:ext uri="{FF2B5EF4-FFF2-40B4-BE49-F238E27FC236}">
                    <a16:creationId xmlns:a16="http://schemas.microsoft.com/office/drawing/2014/main" id="{DB738E80-B368-495D-B3BA-0E6E0D0A29DD}"/>
                  </a:ext>
                </a:extLst>
              </p:cNvPr>
              <p:cNvSpPr>
                <a:spLocks noRot="1" noChangeAspect="1" noMove="1" noResize="1" noEditPoints="1" noAdjustHandles="1" noChangeArrowheads="1" noChangeShapeType="1" noTextEdit="1"/>
              </p:cNvSpPr>
              <p:nvPr/>
            </p:nvSpPr>
            <p:spPr>
              <a:xfrm>
                <a:off x="3261247" y="4463879"/>
                <a:ext cx="1624194" cy="369332"/>
              </a:xfrm>
              <a:prstGeom prst="rect">
                <a:avLst/>
              </a:prstGeom>
              <a:blipFill>
                <a:blip r:embed="rId10"/>
                <a:stretch>
                  <a:fillRect b="-81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E3FF1734-1DF4-4DEC-9465-E94F42AABA3B}"/>
                  </a:ext>
                </a:extLst>
              </p:cNvPr>
              <p:cNvSpPr/>
              <p:nvPr/>
            </p:nvSpPr>
            <p:spPr>
              <a:xfrm>
                <a:off x="250521" y="5934670"/>
                <a:ext cx="6388274" cy="923330"/>
              </a:xfrm>
              <a:prstGeom prst="rect">
                <a:avLst/>
              </a:prstGeom>
            </p:spPr>
            <p:txBody>
              <a:bodyPr wrap="square">
                <a:spAutoFit/>
              </a:bodyPr>
              <a:lstStyle/>
              <a:p>
                <a14:m>
                  <m:oMath xmlns:m="http://schemas.openxmlformats.org/officeDocument/2006/math">
                    <m:sSub>
                      <m:sSubPr>
                        <m:ctrlPr>
                          <a:rPr lang="en-GB" i="1">
                            <a:latin typeface="Cambria Math" panose="02040503050406030204" pitchFamily="18" charset="0"/>
                            <a:ea typeface="Batang" panose="02030600000101010101" pitchFamily="18" charset="-127"/>
                            <a:cs typeface="Times New Roman" panose="02020603050405020304" pitchFamily="18" charset="0"/>
                          </a:rPr>
                        </m:ctrlPr>
                      </m:sSubPr>
                      <m:e>
                        <m:r>
                          <a:rPr lang="en-GB" i="1">
                            <a:latin typeface="Cambria Math" panose="02040503050406030204" pitchFamily="18" charset="0"/>
                            <a:ea typeface="Batang" panose="02030600000101010101" pitchFamily="18" charset="-127"/>
                            <a:cs typeface="Times New Roman" panose="02020603050405020304" pitchFamily="18" charset="0"/>
                          </a:rPr>
                          <m:t>𝜌</m:t>
                        </m:r>
                      </m:e>
                      <m:sub>
                        <m:r>
                          <a:rPr lang="en-GB" i="1">
                            <a:latin typeface="Cambria Math" panose="02040503050406030204" pitchFamily="18" charset="0"/>
                            <a:ea typeface="Batang" panose="02030600000101010101" pitchFamily="18" charset="-127"/>
                            <a:cs typeface="Times New Roman" panose="02020603050405020304" pitchFamily="18" charset="0"/>
                          </a:rPr>
                          <m:t>𝑎</m:t>
                        </m:r>
                      </m:sub>
                    </m:sSub>
                  </m:oMath>
                </a14:m>
                <a:r>
                  <a:rPr lang="en-US" dirty="0"/>
                  <a:t> is a complex function of the intrinsic resistivity of the subsurface depending on the sensitivity of the array – but it is not equal to any of the intrinsic resistivity values</a:t>
                </a:r>
              </a:p>
            </p:txBody>
          </p:sp>
        </mc:Choice>
        <mc:Fallback xmlns="">
          <p:sp>
            <p:nvSpPr>
              <p:cNvPr id="20" name="Rectangle 19">
                <a:extLst>
                  <a:ext uri="{FF2B5EF4-FFF2-40B4-BE49-F238E27FC236}">
                    <a16:creationId xmlns:a16="http://schemas.microsoft.com/office/drawing/2014/main" id="{E3FF1734-1DF4-4DEC-9465-E94F42AABA3B}"/>
                  </a:ext>
                </a:extLst>
              </p:cNvPr>
              <p:cNvSpPr>
                <a:spLocks noRot="1" noChangeAspect="1" noMove="1" noResize="1" noEditPoints="1" noAdjustHandles="1" noChangeArrowheads="1" noChangeShapeType="1" noTextEdit="1"/>
              </p:cNvSpPr>
              <p:nvPr/>
            </p:nvSpPr>
            <p:spPr>
              <a:xfrm>
                <a:off x="250521" y="5934670"/>
                <a:ext cx="6388274" cy="923330"/>
              </a:xfrm>
              <a:prstGeom prst="rect">
                <a:avLst/>
              </a:prstGeom>
              <a:blipFill>
                <a:blip r:embed="rId11"/>
                <a:stretch>
                  <a:fillRect l="-763" t="-3974" r="-1718" b="-9934"/>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894A8844-B7F3-47CD-871D-F7470161B371}"/>
              </a:ext>
            </a:extLst>
          </p:cNvPr>
          <p:cNvSpPr txBox="1"/>
          <p:nvPr/>
        </p:nvSpPr>
        <p:spPr>
          <a:xfrm>
            <a:off x="9206631" y="3029823"/>
            <a:ext cx="2830882" cy="646331"/>
          </a:xfrm>
          <a:prstGeom prst="rect">
            <a:avLst/>
          </a:prstGeom>
          <a:noFill/>
        </p:spPr>
        <p:txBody>
          <a:bodyPr wrap="square" rtlCol="0">
            <a:spAutoFit/>
          </a:bodyPr>
          <a:lstStyle/>
          <a:p>
            <a:r>
              <a:rPr lang="en-US" dirty="0"/>
              <a:t>Transfer resistance with units of ohms</a:t>
            </a:r>
          </a:p>
        </p:txBody>
      </p:sp>
      <p:pic>
        <p:nvPicPr>
          <p:cNvPr id="22" name="Picture 21">
            <a:extLst>
              <a:ext uri="{FF2B5EF4-FFF2-40B4-BE49-F238E27FC236}">
                <a16:creationId xmlns:a16="http://schemas.microsoft.com/office/drawing/2014/main" id="{BCA872A2-41DC-45F0-A60E-91FFC874A48F}"/>
              </a:ext>
            </a:extLst>
          </p:cNvPr>
          <p:cNvPicPr>
            <a:picLocks noChangeAspect="1"/>
          </p:cNvPicPr>
          <p:nvPr/>
        </p:nvPicPr>
        <p:blipFill>
          <a:blip r:embed="rId12"/>
          <a:stretch>
            <a:fillRect/>
          </a:stretch>
        </p:blipFill>
        <p:spPr>
          <a:xfrm>
            <a:off x="5323562" y="32211"/>
            <a:ext cx="6784931" cy="508869"/>
          </a:xfrm>
          <a:prstGeom prst="rect">
            <a:avLst/>
          </a:prstGeom>
        </p:spPr>
      </p:pic>
      <p:pic>
        <p:nvPicPr>
          <p:cNvPr id="4" name="Audio 3">
            <a:hlinkClick r:id="" action="ppaction://media"/>
            <a:extLst>
              <a:ext uri="{FF2B5EF4-FFF2-40B4-BE49-F238E27FC236}">
                <a16:creationId xmlns:a16="http://schemas.microsoft.com/office/drawing/2014/main" id="{AF830EE5-0568-431D-A3D7-75502929DF4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430000" y="6096000"/>
            <a:ext cx="609600" cy="609600"/>
          </a:xfrm>
          <a:prstGeom prst="rect">
            <a:avLst/>
          </a:prstGeom>
        </p:spPr>
      </p:pic>
      <mc:AlternateContent xmlns:mc="http://schemas.openxmlformats.org/markup-compatibility/2006" xmlns:a14="http://schemas.microsoft.com/office/drawing/2010/main">
        <mc:Choice Requires="a14">
          <p:sp>
            <p:nvSpPr>
              <p:cNvPr id="5" name="Oval 4">
                <a:extLst>
                  <a:ext uri="{FF2B5EF4-FFF2-40B4-BE49-F238E27FC236}">
                    <a16:creationId xmlns:a16="http://schemas.microsoft.com/office/drawing/2014/main" id="{C84F6736-46AF-49C9-A1C5-595B9B33B394}"/>
                  </a:ext>
                </a:extLst>
              </p:cNvPr>
              <p:cNvSpPr/>
              <p:nvPr/>
            </p:nvSpPr>
            <p:spPr>
              <a:xfrm>
                <a:off x="2998694" y="3487463"/>
                <a:ext cx="317712" cy="31907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
                      <m:r>
                        <m:rPr>
                          <m:sty m:val="p"/>
                        </m:rPr>
                        <a:rPr lang="el-GR" sz="1200" i="1" smtClean="0">
                          <a:solidFill>
                            <a:schemeClr val="tx1"/>
                          </a:solidFill>
                          <a:latin typeface="Cambria Math" panose="02040503050406030204" pitchFamily="18" charset="0"/>
                          <a:ea typeface="Cambria Math" panose="02040503050406030204" pitchFamily="18" charset="0"/>
                        </a:rPr>
                        <m:t>Δ</m:t>
                      </m:r>
                      <m:r>
                        <a:rPr lang="en-US" sz="1200" b="0" i="1" smtClean="0">
                          <a:solidFill>
                            <a:schemeClr val="tx1"/>
                          </a:solidFill>
                          <a:latin typeface="Cambria Math" panose="02040503050406030204" pitchFamily="18" charset="0"/>
                          <a:ea typeface="Cambria Math" panose="02040503050406030204" pitchFamily="18" charset="0"/>
                        </a:rPr>
                        <m:t>𝑉</m:t>
                      </m:r>
                    </m:oMath>
                  </m:oMathPara>
                </a14:m>
                <a:endParaRPr lang="en-US" sz="1200" dirty="0">
                  <a:solidFill>
                    <a:schemeClr val="tx1"/>
                  </a:solidFill>
                </a:endParaRPr>
              </a:p>
            </p:txBody>
          </p:sp>
        </mc:Choice>
        <mc:Fallback xmlns="">
          <p:sp>
            <p:nvSpPr>
              <p:cNvPr id="5" name="Oval 4">
                <a:extLst>
                  <a:ext uri="{FF2B5EF4-FFF2-40B4-BE49-F238E27FC236}">
                    <a16:creationId xmlns:a16="http://schemas.microsoft.com/office/drawing/2014/main" id="{C84F6736-46AF-49C9-A1C5-595B9B33B394}"/>
                  </a:ext>
                </a:extLst>
              </p:cNvPr>
              <p:cNvSpPr>
                <a:spLocks noRot="1" noChangeAspect="1" noMove="1" noResize="1" noEditPoints="1" noAdjustHandles="1" noChangeArrowheads="1" noChangeShapeType="1" noTextEdit="1"/>
              </p:cNvSpPr>
              <p:nvPr/>
            </p:nvSpPr>
            <p:spPr>
              <a:xfrm>
                <a:off x="2998694" y="3487463"/>
                <a:ext cx="317712" cy="319070"/>
              </a:xfrm>
              <a:prstGeom prst="ellipse">
                <a:avLst/>
              </a:prstGeom>
              <a:blipFill>
                <a:blip r:embed="rId14"/>
                <a:stretch>
                  <a:fillRect/>
                </a:stretch>
              </a:blipFill>
              <a:ln>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2006797280"/>
      </p:ext>
    </p:extLst>
  </p:cSld>
  <p:clrMapOvr>
    <a:masterClrMapping/>
  </p:clrMapOvr>
  <mc:AlternateContent xmlns:mc="http://schemas.openxmlformats.org/markup-compatibility/2006" xmlns:p14="http://schemas.microsoft.com/office/powerpoint/2010/main">
    <mc:Choice Requires="p14">
      <p:transition spd="slow" p14:dur="2000" advTm="15725"/>
    </mc:Choice>
    <mc:Fallback xmlns="">
      <p:transition spd="slow" advTm="15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DFFBE3E5-F501-496F-9FA8-75F863054FED}"/>
              </a:ext>
            </a:extLst>
          </p:cNvPr>
          <p:cNvPicPr>
            <a:picLocks noChangeAspect="1"/>
          </p:cNvPicPr>
          <p:nvPr/>
        </p:nvPicPr>
        <p:blipFill rotWithShape="1">
          <a:blip r:embed="rId5">
            <a:extLst>
              <a:ext uri="{28A0092B-C50C-407E-A947-70E740481C1C}">
                <a14:useLocalDpi xmlns:a14="http://schemas.microsoft.com/office/drawing/2010/main" val="0"/>
              </a:ext>
            </a:extLst>
          </a:blip>
          <a:srcRect l="8939" t="42329" r="15650" b="39309"/>
          <a:stretch/>
        </p:blipFill>
        <p:spPr>
          <a:xfrm>
            <a:off x="2092221" y="3173130"/>
            <a:ext cx="9194104" cy="951979"/>
          </a:xfrm>
          <a:prstGeom prst="rect">
            <a:avLst/>
          </a:prstGeom>
        </p:spPr>
      </p:pic>
      <p:pic>
        <p:nvPicPr>
          <p:cNvPr id="5" name="Picture 4" descr="A close up of a logo&#10;&#10;Description automatically generated">
            <a:extLst>
              <a:ext uri="{FF2B5EF4-FFF2-40B4-BE49-F238E27FC236}">
                <a16:creationId xmlns:a16="http://schemas.microsoft.com/office/drawing/2014/main" id="{D5979B36-585A-4602-98FD-0EDEB1522C99}"/>
              </a:ext>
            </a:extLst>
          </p:cNvPr>
          <p:cNvPicPr>
            <a:picLocks noChangeAspect="1"/>
          </p:cNvPicPr>
          <p:nvPr/>
        </p:nvPicPr>
        <p:blipFill rotWithShape="1">
          <a:blip r:embed="rId6">
            <a:extLst>
              <a:ext uri="{28A0092B-C50C-407E-A947-70E740481C1C}">
                <a14:useLocalDpi xmlns:a14="http://schemas.microsoft.com/office/drawing/2010/main" val="0"/>
              </a:ext>
            </a:extLst>
          </a:blip>
          <a:srcRect l="8939" t="43054" r="15548" b="40516"/>
          <a:stretch/>
        </p:blipFill>
        <p:spPr>
          <a:xfrm>
            <a:off x="2129799" y="4413206"/>
            <a:ext cx="9206631" cy="851769"/>
          </a:xfrm>
          <a:prstGeom prst="rect">
            <a:avLst/>
          </a:prstGeom>
        </p:spPr>
      </p:pic>
      <p:pic>
        <p:nvPicPr>
          <p:cNvPr id="9" name="Picture 8" descr="A picture containing screenshot&#10;&#10;Description automatically generated">
            <a:extLst>
              <a:ext uri="{FF2B5EF4-FFF2-40B4-BE49-F238E27FC236}">
                <a16:creationId xmlns:a16="http://schemas.microsoft.com/office/drawing/2014/main" id="{5FFFFF84-D65E-4235-9056-C53EE2A5FCF1}"/>
              </a:ext>
            </a:extLst>
          </p:cNvPr>
          <p:cNvPicPr>
            <a:picLocks noChangeAspect="1"/>
          </p:cNvPicPr>
          <p:nvPr/>
        </p:nvPicPr>
        <p:blipFill rotWithShape="1">
          <a:blip r:embed="rId7">
            <a:extLst>
              <a:ext uri="{28A0092B-C50C-407E-A947-70E740481C1C}">
                <a14:useLocalDpi xmlns:a14="http://schemas.microsoft.com/office/drawing/2010/main" val="0"/>
              </a:ext>
            </a:extLst>
          </a:blip>
          <a:srcRect l="8939" t="42329" r="15548" b="39309"/>
          <a:stretch/>
        </p:blipFill>
        <p:spPr>
          <a:xfrm>
            <a:off x="2092220" y="2221151"/>
            <a:ext cx="9206631" cy="951979"/>
          </a:xfrm>
          <a:prstGeom prst="rect">
            <a:avLst/>
          </a:prstGeom>
        </p:spPr>
      </p:pic>
      <p:pic>
        <p:nvPicPr>
          <p:cNvPr id="10" name="Picture 9" descr="A picture containing screenshot&#10;&#10;Description automatically generated">
            <a:extLst>
              <a:ext uri="{FF2B5EF4-FFF2-40B4-BE49-F238E27FC236}">
                <a16:creationId xmlns:a16="http://schemas.microsoft.com/office/drawing/2014/main" id="{0EA72441-057B-4005-A493-DD8B1B78490C}"/>
              </a:ext>
            </a:extLst>
          </p:cNvPr>
          <p:cNvPicPr>
            <a:picLocks noChangeAspect="1"/>
          </p:cNvPicPr>
          <p:nvPr/>
        </p:nvPicPr>
        <p:blipFill rotWithShape="1">
          <a:blip r:embed="rId7">
            <a:extLst>
              <a:ext uri="{28A0092B-C50C-407E-A947-70E740481C1C}">
                <a14:useLocalDpi xmlns:a14="http://schemas.microsoft.com/office/drawing/2010/main" val="0"/>
              </a:ext>
            </a:extLst>
          </a:blip>
          <a:srcRect l="84743" t="10878" r="7244" b="9512"/>
          <a:stretch/>
        </p:blipFill>
        <p:spPr>
          <a:xfrm rot="5400000">
            <a:off x="6455456" y="3790037"/>
            <a:ext cx="977028" cy="4127326"/>
          </a:xfrm>
          <a:prstGeom prst="rect">
            <a:avLst/>
          </a:prstGeom>
        </p:spPr>
      </p:pic>
      <p:cxnSp>
        <p:nvCxnSpPr>
          <p:cNvPr id="12" name="Straight Arrow Connector 11">
            <a:extLst>
              <a:ext uri="{FF2B5EF4-FFF2-40B4-BE49-F238E27FC236}">
                <a16:creationId xmlns:a16="http://schemas.microsoft.com/office/drawing/2014/main" id="{A528C0CE-8967-45C8-A0AA-D4C540F877EC}"/>
              </a:ext>
            </a:extLst>
          </p:cNvPr>
          <p:cNvCxnSpPr>
            <a:cxnSpLocks/>
          </p:cNvCxnSpPr>
          <p:nvPr/>
        </p:nvCxnSpPr>
        <p:spPr>
          <a:xfrm>
            <a:off x="739410" y="3613629"/>
            <a:ext cx="588723" cy="0"/>
          </a:xfrm>
          <a:prstGeom prst="straightConnector1">
            <a:avLst/>
          </a:prstGeom>
          <a:ln w="28575">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6E01B78-052F-4B10-8C6D-50844A1CCB61}"/>
              </a:ext>
            </a:extLst>
          </p:cNvPr>
          <p:cNvCxnSpPr>
            <a:cxnSpLocks/>
          </p:cNvCxnSpPr>
          <p:nvPr/>
        </p:nvCxnSpPr>
        <p:spPr>
          <a:xfrm rot="5400000">
            <a:off x="739410" y="3613629"/>
            <a:ext cx="588723" cy="0"/>
          </a:xfrm>
          <a:prstGeom prst="straightConnector1">
            <a:avLst/>
          </a:prstGeom>
          <a:ln w="28575">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0BD0C94-C0D3-46BD-AE8D-3E37BF722DEB}"/>
              </a:ext>
            </a:extLst>
          </p:cNvPr>
          <p:cNvCxnSpPr>
            <a:cxnSpLocks/>
          </p:cNvCxnSpPr>
          <p:nvPr/>
        </p:nvCxnSpPr>
        <p:spPr>
          <a:xfrm>
            <a:off x="288473" y="2613636"/>
            <a:ext cx="1478072" cy="0"/>
          </a:xfrm>
          <a:prstGeom prst="straightConnector1">
            <a:avLst/>
          </a:prstGeom>
          <a:ln w="28575">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879C355E-CF05-46E0-BB48-85BFD4735B04}"/>
              </a:ext>
            </a:extLst>
          </p:cNvPr>
          <p:cNvCxnSpPr>
            <a:cxnSpLocks/>
          </p:cNvCxnSpPr>
          <p:nvPr/>
        </p:nvCxnSpPr>
        <p:spPr>
          <a:xfrm>
            <a:off x="1017070" y="2319274"/>
            <a:ext cx="0" cy="588724"/>
          </a:xfrm>
          <a:prstGeom prst="straightConnector1">
            <a:avLst/>
          </a:prstGeom>
          <a:ln w="28575">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C434B080-9683-4030-A495-1BE0964E2649}"/>
              </a:ext>
            </a:extLst>
          </p:cNvPr>
          <p:cNvGrpSpPr/>
          <p:nvPr/>
        </p:nvGrpSpPr>
        <p:grpSpPr>
          <a:xfrm rot="5400000">
            <a:off x="278034" y="4525942"/>
            <a:ext cx="1478072" cy="588724"/>
            <a:chOff x="578284" y="4459267"/>
            <a:chExt cx="1478072" cy="588724"/>
          </a:xfrm>
        </p:grpSpPr>
        <p:cxnSp>
          <p:nvCxnSpPr>
            <p:cNvPr id="21" name="Straight Arrow Connector 20">
              <a:extLst>
                <a:ext uri="{FF2B5EF4-FFF2-40B4-BE49-F238E27FC236}">
                  <a16:creationId xmlns:a16="http://schemas.microsoft.com/office/drawing/2014/main" id="{CF5CFCA2-3583-44C0-B898-20BBF4A4808F}"/>
                </a:ext>
              </a:extLst>
            </p:cNvPr>
            <p:cNvCxnSpPr>
              <a:cxnSpLocks/>
            </p:cNvCxnSpPr>
            <p:nvPr/>
          </p:nvCxnSpPr>
          <p:spPr>
            <a:xfrm>
              <a:off x="578284" y="4753629"/>
              <a:ext cx="1478072" cy="0"/>
            </a:xfrm>
            <a:prstGeom prst="straightConnector1">
              <a:avLst/>
            </a:prstGeom>
            <a:ln w="28575">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BC6730E-0F15-4B3A-88BB-FE0F94E77904}"/>
                </a:ext>
              </a:extLst>
            </p:cNvPr>
            <p:cNvCxnSpPr>
              <a:cxnSpLocks/>
            </p:cNvCxnSpPr>
            <p:nvPr/>
          </p:nvCxnSpPr>
          <p:spPr>
            <a:xfrm>
              <a:off x="1306881" y="4459267"/>
              <a:ext cx="0" cy="588724"/>
            </a:xfrm>
            <a:prstGeom prst="straightConnector1">
              <a:avLst/>
            </a:prstGeom>
            <a:ln w="28575">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36FC35F3-EB7B-4ACF-8F1D-F1C42130549D}"/>
              </a:ext>
            </a:extLst>
          </p:cNvPr>
          <p:cNvSpPr txBox="1"/>
          <p:nvPr/>
        </p:nvSpPr>
        <p:spPr>
          <a:xfrm>
            <a:off x="2442950" y="2036485"/>
            <a:ext cx="8392041" cy="369332"/>
          </a:xfrm>
          <a:prstGeom prst="rect">
            <a:avLst/>
          </a:prstGeom>
          <a:noFill/>
        </p:spPr>
        <p:txBody>
          <a:bodyPr wrap="none" rtlCol="0">
            <a:spAutoFit/>
          </a:bodyPr>
          <a:lstStyle/>
          <a:p>
            <a:r>
              <a:rPr lang="en-US" dirty="0"/>
              <a:t>Anisotropic smoothing – stronger horizontal smoothing e.g. sedimentary layering</a:t>
            </a:r>
          </a:p>
        </p:txBody>
      </p:sp>
      <p:sp>
        <p:nvSpPr>
          <p:cNvPr id="25" name="TextBox 24">
            <a:extLst>
              <a:ext uri="{FF2B5EF4-FFF2-40B4-BE49-F238E27FC236}">
                <a16:creationId xmlns:a16="http://schemas.microsoft.com/office/drawing/2014/main" id="{61F9D59F-AA23-438D-9E14-3FAAE1AC3E1E}"/>
              </a:ext>
            </a:extLst>
          </p:cNvPr>
          <p:cNvSpPr txBox="1"/>
          <p:nvPr/>
        </p:nvSpPr>
        <p:spPr>
          <a:xfrm>
            <a:off x="2442950" y="3090757"/>
            <a:ext cx="2185214" cy="369332"/>
          </a:xfrm>
          <a:prstGeom prst="rect">
            <a:avLst/>
          </a:prstGeom>
          <a:noFill/>
        </p:spPr>
        <p:txBody>
          <a:bodyPr wrap="none" rtlCol="0">
            <a:spAutoFit/>
          </a:bodyPr>
          <a:lstStyle/>
          <a:p>
            <a:r>
              <a:rPr lang="en-US" dirty="0"/>
              <a:t>Isotropic smoothing</a:t>
            </a:r>
          </a:p>
        </p:txBody>
      </p:sp>
      <p:sp>
        <p:nvSpPr>
          <p:cNvPr id="26" name="TextBox 25">
            <a:extLst>
              <a:ext uri="{FF2B5EF4-FFF2-40B4-BE49-F238E27FC236}">
                <a16:creationId xmlns:a16="http://schemas.microsoft.com/office/drawing/2014/main" id="{D434D3F2-22A3-46F9-9845-63B0B14F138A}"/>
              </a:ext>
            </a:extLst>
          </p:cNvPr>
          <p:cNvSpPr txBox="1"/>
          <p:nvPr/>
        </p:nvSpPr>
        <p:spPr>
          <a:xfrm>
            <a:off x="2442950" y="4264980"/>
            <a:ext cx="9571851" cy="369332"/>
          </a:xfrm>
          <a:prstGeom prst="rect">
            <a:avLst/>
          </a:prstGeom>
          <a:noFill/>
        </p:spPr>
        <p:txBody>
          <a:bodyPr wrap="none" rtlCol="0">
            <a:spAutoFit/>
          </a:bodyPr>
          <a:lstStyle/>
          <a:p>
            <a:r>
              <a:rPr lang="en-US" dirty="0"/>
              <a:t>Anisotropic smoothing – stronger vertical smoothing e.g. mapping walls of a buried structure</a:t>
            </a:r>
          </a:p>
        </p:txBody>
      </p:sp>
      <p:sp>
        <p:nvSpPr>
          <p:cNvPr id="27" name="Title 26">
            <a:extLst>
              <a:ext uri="{FF2B5EF4-FFF2-40B4-BE49-F238E27FC236}">
                <a16:creationId xmlns:a16="http://schemas.microsoft.com/office/drawing/2014/main" id="{C0261490-2751-47A5-ADAC-CB8E3FF69620}"/>
              </a:ext>
            </a:extLst>
          </p:cNvPr>
          <p:cNvSpPr>
            <a:spLocks noGrp="1"/>
          </p:cNvSpPr>
          <p:nvPr>
            <p:ph type="title"/>
          </p:nvPr>
        </p:nvSpPr>
        <p:spPr/>
        <p:txBody>
          <a:bodyPr/>
          <a:lstStyle/>
          <a:p>
            <a:r>
              <a:rPr lang="en-US" dirty="0"/>
              <a:t>Modification of model constraints</a:t>
            </a:r>
          </a:p>
        </p:txBody>
      </p:sp>
      <p:pic>
        <p:nvPicPr>
          <p:cNvPr id="17" name="Picture 16">
            <a:extLst>
              <a:ext uri="{FF2B5EF4-FFF2-40B4-BE49-F238E27FC236}">
                <a16:creationId xmlns:a16="http://schemas.microsoft.com/office/drawing/2014/main" id="{2968FDA1-3D71-4A61-ADFE-002259E6679F}"/>
              </a:ext>
            </a:extLst>
          </p:cNvPr>
          <p:cNvPicPr>
            <a:picLocks noChangeAspect="1"/>
          </p:cNvPicPr>
          <p:nvPr/>
        </p:nvPicPr>
        <p:blipFill>
          <a:blip r:embed="rId8"/>
          <a:stretch>
            <a:fillRect/>
          </a:stretch>
        </p:blipFill>
        <p:spPr>
          <a:xfrm>
            <a:off x="5323562" y="32211"/>
            <a:ext cx="6784931" cy="508869"/>
          </a:xfrm>
          <a:prstGeom prst="rect">
            <a:avLst/>
          </a:prstGeom>
        </p:spPr>
      </p:pic>
      <p:pic>
        <p:nvPicPr>
          <p:cNvPr id="18" name="Audio 17">
            <a:hlinkClick r:id="" action="ppaction://media"/>
            <a:extLst>
              <a:ext uri="{FF2B5EF4-FFF2-40B4-BE49-F238E27FC236}">
                <a16:creationId xmlns:a16="http://schemas.microsoft.com/office/drawing/2014/main" id="{9B2BE08B-26F3-44E2-8353-2A1E9DE8C61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12664322"/>
      </p:ext>
    </p:extLst>
  </p:cSld>
  <p:clrMapOvr>
    <a:masterClrMapping/>
  </p:clrMapOvr>
  <mc:AlternateContent xmlns:mc="http://schemas.openxmlformats.org/markup-compatibility/2006" xmlns:p14="http://schemas.microsoft.com/office/powerpoint/2010/main">
    <mc:Choice Requires="p14">
      <p:transition spd="slow" p14:dur="2000" advTm="61261"/>
    </mc:Choice>
    <mc:Fallback xmlns="">
      <p:transition spd="slow" advTm="612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extLst>
    <p:ext uri="{3A86A75C-4F4B-4683-9AE1-C65F6400EC91}">
      <p14:laserTraceLst xmlns:p14="http://schemas.microsoft.com/office/powerpoint/2010/main">
        <p14:tracePtLst>
          <p14:tracePt t="2202" x="6608763" y="1858963"/>
          <p14:tracePt t="2217" x="6616700" y="1743075"/>
          <p14:tracePt t="2221" x="6624638" y="1644650"/>
          <p14:tracePt t="2233" x="6624638" y="1536700"/>
          <p14:tracePt t="2236" x="6624638" y="1420813"/>
          <p14:tracePt t="2248" x="6624638" y="1304925"/>
          <p14:tracePt t="2252" x="6624638" y="1181100"/>
          <p14:tracePt t="2264" x="6624638" y="1074738"/>
          <p14:tracePt t="2268" x="6640513" y="950913"/>
          <p14:tracePt t="2280" x="6657975" y="825500"/>
          <p14:tracePt t="2284" x="6665913" y="719138"/>
          <p14:tracePt t="2296" x="6673850" y="628650"/>
          <p14:tracePt t="2300" x="6681788" y="554038"/>
          <p14:tracePt t="2312" x="6691313" y="487363"/>
          <p14:tracePt t="2316" x="6699250" y="430213"/>
          <p14:tracePt t="2328" x="6707188" y="396875"/>
          <p14:tracePt t="2332" x="6707188" y="371475"/>
          <p14:tracePt t="11826" x="6707188" y="388938"/>
          <p14:tracePt t="11836" x="6707188" y="420688"/>
          <p14:tracePt t="11846" x="6707188" y="471488"/>
          <p14:tracePt t="11856" x="6707188" y="495300"/>
          <p14:tracePt t="11860" x="6707188" y="528638"/>
          <p14:tracePt t="11872" x="6707188" y="554038"/>
          <p14:tracePt t="11876" x="6707188" y="577850"/>
          <p14:tracePt t="11888" x="6699250" y="603250"/>
          <p14:tracePt t="11892" x="6691313" y="628650"/>
          <p14:tracePt t="11904" x="6691313" y="652463"/>
          <p14:tracePt t="11909" x="6691313" y="685800"/>
          <p14:tracePt t="11920" x="6681788" y="735013"/>
          <p14:tracePt t="11925" x="6673850" y="776288"/>
          <p14:tracePt t="11936" x="6665913" y="825500"/>
          <p14:tracePt t="11941" x="6650038" y="884238"/>
          <p14:tracePt t="11952" x="6640513" y="933450"/>
          <p14:tracePt t="11956" x="6632575" y="974725"/>
          <p14:tracePt t="11968" x="6624638" y="1023938"/>
          <p14:tracePt t="11972" x="6616700" y="1057275"/>
          <p14:tracePt t="11984" x="6608763" y="1090613"/>
          <p14:tracePt t="11988" x="6608763" y="1116013"/>
          <p14:tracePt t="12001" x="6608763" y="1139825"/>
          <p14:tracePt t="12004" x="6608763" y="1165225"/>
          <p14:tracePt t="12016" x="6599238" y="1198563"/>
          <p14:tracePt t="12020" x="6599238" y="1214438"/>
          <p14:tracePt t="12032" x="6599238" y="1231900"/>
          <p14:tracePt t="12036" x="6599238" y="1239838"/>
          <p14:tracePt t="12048" x="6599238" y="1247775"/>
          <p14:tracePt t="12052" x="6599238" y="1263650"/>
          <p14:tracePt t="12065" x="6599238" y="1273175"/>
          <p14:tracePt t="12068" x="6599238" y="1281113"/>
          <p14:tracePt t="12080" x="6599238" y="1289050"/>
          <p14:tracePt t="12096" x="6591300" y="1296988"/>
          <p14:tracePt t="12112" x="6591300" y="1304925"/>
          <p14:tracePt t="12116" x="6591300" y="1314450"/>
          <p14:tracePt t="12132" x="6591300" y="1322388"/>
          <p14:tracePt t="14956" x="6608763" y="1314450"/>
          <p14:tracePt t="14967" x="6650038" y="1296988"/>
          <p14:tracePt t="14970" x="6699250" y="1281113"/>
          <p14:tracePt t="14982" x="6756400" y="1263650"/>
          <p14:tracePt t="14986" x="6823075" y="1247775"/>
          <p14:tracePt t="14998" x="6905625" y="1214438"/>
          <p14:tracePt t="15003" x="6988175" y="1189038"/>
          <p14:tracePt t="15014" x="7062788" y="1165225"/>
          <p14:tracePt t="15018" x="7137400" y="1147763"/>
          <p14:tracePt t="15030" x="7178675" y="1131888"/>
          <p14:tracePt t="15034" x="7219950" y="1123950"/>
          <p14:tracePt t="15046" x="7243763" y="1106488"/>
          <p14:tracePt t="15050" x="7261225" y="1106488"/>
          <p14:tracePt t="15062" x="7277100" y="1090613"/>
          <p14:tracePt t="15066" x="7285038" y="1090613"/>
          <p14:tracePt t="15078" x="7292975" y="1090613"/>
          <p14:tracePt t="15082" x="7310438" y="1065213"/>
          <p14:tracePt t="15094" x="7326313" y="1057275"/>
          <p14:tracePt t="15098" x="7343775" y="1049338"/>
          <p14:tracePt t="15110" x="7359650" y="1033463"/>
          <p14:tracePt t="15114" x="7392988" y="1016000"/>
          <p14:tracePt t="15126" x="7418388" y="1000125"/>
          <p14:tracePt t="15130" x="7459663" y="974725"/>
          <p14:tracePt t="15142" x="7500938" y="950913"/>
          <p14:tracePt t="15146" x="7524750" y="933450"/>
          <p14:tracePt t="15159" x="7566025" y="900113"/>
          <p14:tracePt t="15162" x="7583488" y="884238"/>
          <p14:tracePt t="15176" x="7607300" y="868363"/>
          <p14:tracePt t="15178" x="7640638" y="842963"/>
          <p14:tracePt t="15191" x="7681913" y="817563"/>
          <p14:tracePt t="15194" x="7707313" y="801688"/>
          <p14:tracePt t="15206" x="7715250" y="784225"/>
          <p14:tracePt t="15210" x="7731125" y="776288"/>
          <p14:tracePt t="15222" x="7739063" y="768350"/>
          <p14:tracePt t="15226" x="7764463" y="742950"/>
          <p14:tracePt t="15242" x="7772400" y="735013"/>
          <p14:tracePt t="15254" x="7789863" y="719138"/>
          <p14:tracePt t="15270" x="7797800" y="701675"/>
          <p14:tracePt t="15275" x="7813675" y="693738"/>
          <p14:tracePt t="15286" x="7821613" y="685800"/>
          <p14:tracePt t="15291" x="7821613" y="669925"/>
          <p14:tracePt t="15302" x="7839075" y="652463"/>
          <p14:tracePt t="15318" x="7839075" y="636588"/>
          <p14:tracePt t="15322" x="7854950" y="628650"/>
          <p14:tracePt t="15334" x="7862888" y="619125"/>
          <p14:tracePt t="15350" x="7872413" y="611188"/>
          <p14:tracePt t="15354" x="7880350" y="603250"/>
          <p14:tracePt t="15366" x="7888288" y="595313"/>
          <p14:tracePt t="15370" x="7905750" y="587375"/>
          <p14:tracePt t="15382" x="7921625" y="577850"/>
          <p14:tracePt t="15386" x="7921625" y="569913"/>
          <p14:tracePt t="15398" x="7929563" y="569913"/>
          <p14:tracePt t="15402" x="7929563" y="561975"/>
          <p14:tracePt t="15414" x="7947025" y="554038"/>
          <p14:tracePt t="15418" x="7970838" y="546100"/>
          <p14:tracePt t="15430" x="7978775" y="536575"/>
          <p14:tracePt t="15434" x="7988300" y="528638"/>
          <p14:tracePt t="15446" x="7996238" y="520700"/>
          <p14:tracePt t="15450" x="7996238" y="512763"/>
          <p14:tracePt t="15462" x="8012113" y="503238"/>
          <p14:tracePt t="15466" x="8029575" y="495300"/>
          <p14:tracePt t="15479" x="8037513" y="487363"/>
          <p14:tracePt t="15482" x="8045450" y="479425"/>
          <p14:tracePt t="15494" x="8053388" y="471488"/>
          <p14:tracePt t="15498" x="8061325" y="471488"/>
          <p14:tracePt t="15510" x="8061325" y="461963"/>
          <p14:tracePt t="15514" x="8061325" y="446088"/>
          <p14:tracePt t="15526" x="8070850" y="438150"/>
          <p14:tracePt t="15542" x="8078788" y="430213"/>
          <p14:tracePt t="15559" x="8078788" y="420688"/>
          <p14:tracePt t="15562" x="8086725" y="412750"/>
          <p14:tracePt t="15575" x="8086725" y="404813"/>
          <p14:tracePt t="15578" x="8094663" y="388938"/>
          <p14:tracePt t="15595" x="8094663" y="379413"/>
          <p14:tracePt t="15607" x="8102600" y="371475"/>
          <p14:tracePt t="15638" x="8120063" y="330200"/>
          <p14:tracePt t="15654" x="8120063" y="322263"/>
          <p14:tracePt t="15658" x="8128000" y="322263"/>
          <p14:tracePt t="15670" x="8128000" y="314325"/>
          <p14:tracePt t="15799" x="8128000" y="306388"/>
          <p14:tracePt t="15803" x="8128000" y="296863"/>
          <p14:tracePt t="15831" x="8128000" y="288925"/>
          <p14:tracePt t="15895" x="8128000" y="280988"/>
          <p14:tracePt t="15927" x="8120063" y="280988"/>
          <p14:tracePt t="23780" x="7996238" y="371475"/>
          <p14:tracePt t="23793" x="7988300" y="388938"/>
          <p14:tracePt t="23807" x="7978775" y="396875"/>
          <p14:tracePt t="23810" x="7978775" y="404813"/>
          <p14:tracePt t="27224" x="7954963" y="420688"/>
          <p14:tracePt t="27228" x="7905750" y="461963"/>
          <p14:tracePt t="27239" x="7821613" y="528638"/>
          <p14:tracePt t="27244" x="7748588" y="587375"/>
          <p14:tracePt t="27255" x="7689850" y="636588"/>
          <p14:tracePt t="27259" x="7640638" y="685800"/>
          <p14:tracePt t="27270" x="7583488" y="735013"/>
          <p14:tracePt t="27275" x="7542213" y="793750"/>
          <p14:tracePt t="27286" x="7508875" y="842963"/>
          <p14:tracePt t="27291" x="7475538" y="892175"/>
          <p14:tracePt t="27302" x="7442200" y="925513"/>
          <p14:tracePt t="27306" x="7418388" y="966788"/>
          <p14:tracePt t="27318" x="7385050" y="1016000"/>
          <p14:tracePt t="27322" x="7351713" y="1057275"/>
          <p14:tracePt t="27334" x="7318375" y="1106488"/>
          <p14:tracePt t="27338" x="7285038" y="1157288"/>
          <p14:tracePt t="27350" x="7243763" y="1206500"/>
          <p14:tracePt t="27354" x="7194550" y="1263650"/>
          <p14:tracePt t="27366" x="7145338" y="1330325"/>
          <p14:tracePt t="27370" x="7086600" y="1404938"/>
          <p14:tracePt t="27382" x="7037388" y="1462088"/>
          <p14:tracePt t="27386" x="6988175" y="1520825"/>
          <p14:tracePt t="27398" x="6931025" y="1585913"/>
          <p14:tracePt t="27402" x="6880225" y="1644650"/>
          <p14:tracePt t="27414" x="6831013" y="1709738"/>
          <p14:tracePt t="27418" x="6773863" y="1760538"/>
          <p14:tracePt t="27430" x="6732588" y="1809750"/>
          <p14:tracePt t="27434" x="6699250" y="1851025"/>
          <p14:tracePt t="27446" x="6673850" y="1892300"/>
          <p14:tracePt t="27450" x="6640513" y="1917700"/>
          <p14:tracePt t="27462" x="6599238" y="1949450"/>
          <p14:tracePt t="27466" x="6575425" y="1974850"/>
          <p14:tracePt t="27478" x="6550025" y="1990725"/>
          <p14:tracePt t="27482" x="6526213" y="2016125"/>
          <p14:tracePt t="27494" x="6492875" y="2032000"/>
          <p14:tracePt t="27498" x="6459538" y="2073275"/>
          <p14:tracePt t="27510" x="6402388" y="2114550"/>
          <p14:tracePt t="27514" x="6310313" y="2181225"/>
          <p14:tracePt t="27526" x="6219825" y="2255838"/>
          <p14:tracePt t="27530" x="6103938" y="2346325"/>
          <p14:tracePt t="27542" x="5980113" y="2446338"/>
          <p14:tracePt t="27546" x="5889625" y="2503488"/>
          <p14:tracePt t="27559" x="5815013" y="2560638"/>
          <p14:tracePt t="27563" x="5757863" y="2593975"/>
          <p14:tracePt t="27575" x="5716588" y="2611438"/>
          <p14:tracePt t="27578" x="5716588" y="2619375"/>
          <p14:tracePt t="27639" x="5683250" y="2627313"/>
          <p14:tracePt t="27643" x="5675313" y="2635250"/>
          <p14:tracePt t="27654" x="5657850" y="2652713"/>
          <p14:tracePt t="27660" x="5608638" y="2676525"/>
          <p14:tracePt t="27670" x="5559425" y="2701925"/>
          <p14:tracePt t="27676" x="5500688" y="2735263"/>
          <p14:tracePt t="27687" x="5435600" y="2776538"/>
          <p14:tracePt t="27692" x="5376863" y="2809875"/>
          <p14:tracePt t="27702" x="5260975" y="2851150"/>
          <p14:tracePt t="27706" x="5162550" y="2882900"/>
          <p14:tracePt t="27718" x="5080000" y="2908300"/>
          <p14:tracePt t="27722" x="5013325" y="2941638"/>
          <p14:tracePt t="27734" x="4930775" y="2967038"/>
          <p14:tracePt t="27738" x="4865688" y="2982913"/>
          <p14:tracePt t="27750" x="4783138" y="2998788"/>
          <p14:tracePt t="27754" x="4708525" y="3008313"/>
          <p14:tracePt t="27766" x="4625975" y="3024188"/>
          <p14:tracePt t="27770" x="4551363" y="3032125"/>
          <p14:tracePt t="27783" x="4468813" y="3040063"/>
          <p14:tracePt t="27786" x="4402138" y="3049588"/>
          <p14:tracePt t="27798" x="4344988" y="3057525"/>
          <p14:tracePt t="27802" x="4303713" y="3065463"/>
          <p14:tracePt t="27947" x="4319588" y="3057525"/>
          <p14:tracePt t="27962" x="4329113" y="3057525"/>
          <p14:tracePt t="27964" x="4360863" y="3049588"/>
          <p14:tracePt t="27977" x="4378325" y="3040063"/>
          <p14:tracePt t="27980" x="4411663" y="3040063"/>
          <p14:tracePt t="27991" x="4460875" y="3032125"/>
          <p14:tracePt t="27994" x="4502150" y="3024188"/>
          <p14:tracePt t="28006" x="4641850" y="3016250"/>
          <p14:tracePt t="28010" x="4765675" y="3008313"/>
          <p14:tracePt t="28022" x="4881563" y="3008313"/>
          <p14:tracePt t="28026" x="5005388" y="3008313"/>
          <p14:tracePt t="28038" x="5121275" y="3008313"/>
          <p14:tracePt t="28043" x="5237163" y="2998788"/>
          <p14:tracePt t="28054" x="5335588" y="2990850"/>
          <p14:tracePt t="28059" x="5435600" y="2974975"/>
          <p14:tracePt t="28070" x="5534025" y="2967038"/>
          <p14:tracePt t="28076" x="5616575" y="2957513"/>
          <p14:tracePt t="28086" x="5699125" y="2933700"/>
          <p14:tracePt t="28091" x="5781675" y="2916238"/>
          <p14:tracePt t="28102" x="5864225" y="2900363"/>
          <p14:tracePt t="28107" x="5956300" y="2882900"/>
          <p14:tracePt t="28118" x="6070600" y="2874963"/>
          <p14:tracePt t="28122" x="6170613" y="2867025"/>
          <p14:tracePt t="28134" x="6269038" y="2859088"/>
          <p14:tracePt t="28138" x="6351588" y="2851150"/>
          <p14:tracePt t="28150" x="6451600" y="2833688"/>
          <p14:tracePt t="28154" x="6550025" y="2825750"/>
          <p14:tracePt t="28166" x="6640513" y="2817813"/>
          <p14:tracePt t="28170" x="6715125" y="2817813"/>
          <p14:tracePt t="28182" x="6781800" y="2817813"/>
          <p14:tracePt t="28186" x="6864350" y="2817813"/>
          <p14:tracePt t="28198" x="6938963" y="2817813"/>
          <p14:tracePt t="28202" x="7004050" y="2817813"/>
          <p14:tracePt t="28214" x="7070725" y="2817813"/>
          <p14:tracePt t="28218" x="7137400" y="2817813"/>
          <p14:tracePt t="28230" x="7219950" y="2817813"/>
          <p14:tracePt t="28234" x="7292975" y="2817813"/>
          <p14:tracePt t="28246" x="7367588" y="2817813"/>
          <p14:tracePt t="28251" x="7450138" y="2817813"/>
          <p14:tracePt t="28262" x="7524750" y="2817813"/>
          <p14:tracePt t="28266" x="7591425" y="2817813"/>
          <p14:tracePt t="28278" x="7656513" y="2817813"/>
          <p14:tracePt t="28282" x="7723188" y="2817813"/>
          <p14:tracePt t="28294" x="7764463" y="2817813"/>
          <p14:tracePt t="28298" x="7813675" y="2817813"/>
          <p14:tracePt t="28310" x="7821613" y="2817813"/>
          <p14:tracePt t="28314" x="7831138" y="2817813"/>
          <p14:tracePt t="28521" x="7831138" y="2809875"/>
          <p14:tracePt t="28569" x="7821613" y="2809875"/>
          <p14:tracePt t="28573" x="7813675" y="2809875"/>
          <p14:tracePt t="28588" x="7789863" y="2809875"/>
          <p14:tracePt t="28600" x="7764463" y="2809875"/>
          <p14:tracePt t="28604" x="7731125" y="2809875"/>
          <p14:tracePt t="28616" x="7681913" y="2800350"/>
          <p14:tracePt t="28620" x="7632700" y="2792413"/>
          <p14:tracePt t="28632" x="7573963" y="2784475"/>
          <p14:tracePt t="28636" x="7516813" y="2776538"/>
          <p14:tracePt t="28648" x="7310438" y="2759075"/>
          <p14:tracePt t="28652" x="7161213" y="2735263"/>
          <p14:tracePt t="28664" x="7054850" y="2717800"/>
          <p14:tracePt t="28668" x="6954838" y="2709863"/>
          <p14:tracePt t="28681" x="6864350" y="2701925"/>
          <p14:tracePt t="28684" x="6797675" y="2693988"/>
          <p14:tracePt t="28696" x="6732588" y="2668588"/>
          <p14:tracePt t="28700" x="6650038" y="2660650"/>
          <p14:tracePt t="28712" x="6557963" y="2652713"/>
          <p14:tracePt t="28716" x="6475413" y="2652713"/>
          <p14:tracePt t="28728" x="6376988" y="2652713"/>
          <p14:tracePt t="28732" x="6276975" y="2652713"/>
          <p14:tracePt t="28744" x="6186488" y="2652713"/>
          <p14:tracePt t="28748" x="6111875" y="2652713"/>
          <p14:tracePt t="28760" x="6046788" y="2644775"/>
          <p14:tracePt t="28764" x="5997575" y="2635250"/>
          <p14:tracePt t="28777" x="5972175" y="2635250"/>
          <p14:tracePt t="28780" x="5946775" y="2635250"/>
          <p14:tracePt t="30060" x="5938838" y="2635250"/>
          <p14:tracePt t="30064" x="5938838" y="2644775"/>
          <p14:tracePt t="30080" x="5930900" y="2686050"/>
          <p14:tracePt t="30092" x="5922963" y="2727325"/>
          <p14:tracePt t="30094" x="5915025" y="2768600"/>
          <p14:tracePt t="30107" x="5905500" y="2817813"/>
          <p14:tracePt t="30110" x="5881688" y="2916238"/>
          <p14:tracePt t="30122" x="5864225" y="3008313"/>
          <p14:tracePt t="30126" x="5848350" y="3073400"/>
          <p14:tracePt t="30138" x="5830888" y="3132138"/>
          <p14:tracePt t="30142" x="5822950" y="3189288"/>
          <p14:tracePt t="30154" x="5815013" y="3238500"/>
          <p14:tracePt t="30159" x="5815013" y="3279775"/>
          <p14:tracePt t="30170" x="5815013" y="3313113"/>
          <p14:tracePt t="30176" x="5815013" y="3362325"/>
          <p14:tracePt t="30186" x="5815013" y="3395663"/>
          <p14:tracePt t="30191" x="5815013" y="3429000"/>
          <p14:tracePt t="30202" x="5815013" y="3462338"/>
          <p14:tracePt t="30206" x="5815013" y="3495675"/>
          <p14:tracePt t="30218" x="5807075" y="3536950"/>
          <p14:tracePt t="30223" x="5807075" y="3578225"/>
          <p14:tracePt t="30234" x="5799138" y="3627438"/>
          <p14:tracePt t="30238" x="5789613" y="3668713"/>
          <p14:tracePt t="30250" x="5781675" y="3709988"/>
          <p14:tracePt t="30254" x="5781675" y="3743325"/>
          <p14:tracePt t="30266" x="5773738" y="3767138"/>
          <p14:tracePt t="30270" x="5773738" y="3792538"/>
          <p14:tracePt t="30283" x="5773738" y="3800475"/>
          <p14:tracePt t="30286" x="5773738" y="3825875"/>
          <p14:tracePt t="30298" x="5773738" y="3859213"/>
          <p14:tracePt t="30302" x="5773738" y="3883025"/>
          <p14:tracePt t="30314" x="5773738" y="3916363"/>
          <p14:tracePt t="30318" x="5773738" y="3949700"/>
          <p14:tracePt t="30330" x="5773738" y="3975100"/>
          <p14:tracePt t="30334" x="5773738" y="3990975"/>
          <p14:tracePt t="30346" x="5765800" y="4016375"/>
          <p14:tracePt t="30350" x="5757863" y="4057650"/>
          <p14:tracePt t="30363" x="5748338" y="4098925"/>
          <p14:tracePt t="30366" x="5732463" y="4148138"/>
          <p14:tracePt t="30378" x="5716588" y="4197350"/>
          <p14:tracePt t="30382" x="5691188" y="4254500"/>
          <p14:tracePt t="30394" x="5665788" y="4338638"/>
          <p14:tracePt t="30398" x="5641975" y="4387850"/>
          <p14:tracePt t="30410" x="5616575" y="4429125"/>
          <p14:tracePt t="30414" x="5600700" y="4470400"/>
          <p14:tracePt t="30426" x="5575300" y="4511675"/>
          <p14:tracePt t="30430" x="5567363" y="4545013"/>
          <p14:tracePt t="30442" x="5559425" y="4560888"/>
          <p14:tracePt t="30446" x="5541963" y="4586288"/>
          <p14:tracePt t="30459" x="5541963" y="4594225"/>
          <p14:tracePt t="30462" x="5534025" y="4602163"/>
          <p14:tracePt t="30475" x="5518150" y="4627563"/>
          <p14:tracePt t="30478" x="5518150" y="4635500"/>
          <p14:tracePt t="30491" x="5518150" y="4651375"/>
          <p14:tracePt t="30494" x="5492750" y="4684713"/>
          <p14:tracePt t="30510" x="5484813" y="4710113"/>
          <p14:tracePt t="30514" x="5459413" y="4743450"/>
          <p14:tracePt t="30523" x="5418138" y="4792663"/>
          <p14:tracePt t="30526" x="5386388" y="4841875"/>
          <p14:tracePt t="30538" x="5353050" y="4891088"/>
          <p14:tracePt t="30543" x="5327650" y="4932363"/>
          <p14:tracePt t="30554" x="5302250" y="4957763"/>
          <p14:tracePt t="30559" x="5294313" y="4973638"/>
          <p14:tracePt t="30570" x="5286375" y="4983163"/>
          <p14:tracePt t="30576" x="5270500" y="4999038"/>
          <p14:tracePt t="30586" x="5260975" y="5006975"/>
          <p14:tracePt t="31002" x="5260975" y="4999038"/>
          <p14:tracePt t="31029" x="5260975" y="4991100"/>
          <p14:tracePt t="31046" x="5270500" y="4991100"/>
          <p14:tracePt t="31051" x="5286375" y="4983163"/>
          <p14:tracePt t="31061" x="5311775" y="4983163"/>
          <p14:tracePt t="31065" x="5345113" y="4983163"/>
          <p14:tracePt t="31076" x="5394325" y="4973638"/>
          <p14:tracePt t="31081" x="5451475" y="4965700"/>
          <p14:tracePt t="31092" x="5592763" y="4940300"/>
          <p14:tracePt t="31097" x="5732463" y="4932363"/>
          <p14:tracePt t="31109" x="5856288" y="4932363"/>
          <p14:tracePt t="31112" x="6005513" y="4932363"/>
          <p14:tracePt t="31126" x="6137275" y="4932363"/>
          <p14:tracePt t="31128" x="6261100" y="4924425"/>
          <p14:tracePt t="31141" x="6369050" y="4924425"/>
          <p14:tracePt t="31144" x="6475413" y="4924425"/>
          <p14:tracePt t="31156" x="6575425" y="4924425"/>
          <p14:tracePt t="31160" x="6665913" y="4916488"/>
          <p14:tracePt t="31172" x="6756400" y="4908550"/>
          <p14:tracePt t="31177" x="6831013" y="4899025"/>
          <p14:tracePt t="31188" x="6921500" y="4899025"/>
          <p14:tracePt t="31193" x="6996113" y="4899025"/>
          <p14:tracePt t="31204" x="7086600" y="4899025"/>
          <p14:tracePt t="31209" x="7169150" y="4899025"/>
          <p14:tracePt t="31221" x="7269163" y="4899025"/>
          <p14:tracePt t="31226" x="7359650" y="4899025"/>
          <p14:tracePt t="31236" x="7450138" y="4899025"/>
          <p14:tracePt t="31241" x="7532688" y="4899025"/>
          <p14:tracePt t="31252" x="7607300" y="4899025"/>
          <p14:tracePt t="31256" x="7689850" y="4899025"/>
          <p14:tracePt t="31268" x="7748588" y="4899025"/>
          <p14:tracePt t="31272" x="7797800" y="4899025"/>
          <p14:tracePt t="31284" x="7847013" y="4899025"/>
          <p14:tracePt t="31288" x="7880350" y="4899025"/>
          <p14:tracePt t="31300" x="7905750" y="4899025"/>
          <p14:tracePt t="31304" x="7929563" y="4899025"/>
          <p14:tracePt t="31316" x="7962900" y="4899025"/>
          <p14:tracePt t="31320" x="7996238" y="4891088"/>
          <p14:tracePt t="31332" x="8045450" y="4883150"/>
          <p14:tracePt t="31336" x="8086725" y="4875213"/>
          <p14:tracePt t="31348" x="8143875" y="4867275"/>
          <p14:tracePt t="31352" x="8194675" y="4857750"/>
          <p14:tracePt t="31364" x="8243888" y="4841875"/>
          <p14:tracePt t="31368" x="8251825" y="4841875"/>
          <p14:tracePt t="31396" x="8259763" y="4841875"/>
          <p14:tracePt t="31478" x="8251825" y="4841875"/>
          <p14:tracePt t="31496" x="8235950" y="4841875"/>
          <p14:tracePt t="31498" x="8210550" y="4841875"/>
          <p14:tracePt t="31512" x="8185150" y="4841875"/>
          <p14:tracePt t="31514" x="8153400" y="4841875"/>
          <p14:tracePt t="31528" x="8120063" y="4841875"/>
          <p14:tracePt t="31529" x="8078788" y="4841875"/>
          <p14:tracePt t="31540" x="8029575" y="4849813"/>
          <p14:tracePt t="31544" x="7929563" y="4857750"/>
          <p14:tracePt t="31556" x="7831138" y="4857750"/>
          <p14:tracePt t="31560" x="7723188" y="4857750"/>
          <p14:tracePt t="31572" x="7591425" y="4857750"/>
          <p14:tracePt t="31577" x="7450138" y="4857750"/>
          <p14:tracePt t="31588" x="7292975" y="4857750"/>
          <p14:tracePt t="31592" x="7153275" y="4857750"/>
          <p14:tracePt t="31604" x="7021513" y="4857750"/>
          <p14:tracePt t="31609" x="6897688" y="4857750"/>
          <p14:tracePt t="31620" x="6789738" y="4857750"/>
          <p14:tracePt t="31625" x="6691313" y="4857750"/>
          <p14:tracePt t="31636" x="6616700" y="4857750"/>
          <p14:tracePt t="31641" x="6557963" y="4857750"/>
          <p14:tracePt t="31653" x="6550025" y="4857750"/>
          <p14:tracePt t="31657" x="6542088" y="4857750"/>
          <p14:tracePt t="31668" x="6534150" y="4857750"/>
          <p14:tracePt t="33566" x="6542088" y="4857750"/>
          <p14:tracePt t="33578" x="6567488" y="4857750"/>
          <p14:tracePt t="33581" x="6567488" y="4849813"/>
          <p14:tracePt t="33593" x="6567488" y="4816475"/>
          <p14:tracePt t="33596" x="6567488" y="4775200"/>
          <p14:tracePt t="33609" x="6575425" y="4718050"/>
          <p14:tracePt t="33612" x="6583363" y="4635500"/>
          <p14:tracePt t="33625" x="6583363" y="4552950"/>
          <p14:tracePt t="33628" x="6583363" y="4462463"/>
          <p14:tracePt t="33641" x="6583363" y="4387850"/>
          <p14:tracePt t="33644" x="6583363" y="4313238"/>
          <p14:tracePt t="33656" x="6583363" y="4254500"/>
          <p14:tracePt t="33660" x="6583363" y="4197350"/>
          <p14:tracePt t="33672" x="6583363" y="4164013"/>
          <p14:tracePt t="33676" x="6583363" y="4140200"/>
          <p14:tracePt t="33689" x="6583363" y="4130675"/>
          <p14:tracePt t="33693" x="6583363" y="4114800"/>
          <p14:tracePt t="33720" x="6583363" y="4106863"/>
          <p14:tracePt t="33752" x="6583363" y="4089400"/>
          <p14:tracePt t="33756" x="6583363" y="4073525"/>
          <p14:tracePt t="33768" x="6575425" y="4048125"/>
          <p14:tracePt t="33772" x="6575425" y="4032250"/>
          <p14:tracePt t="33784" x="6575425" y="4006850"/>
          <p14:tracePt t="33788" x="6575425" y="3990975"/>
          <p14:tracePt t="33800" x="6557963" y="3975100"/>
          <p14:tracePt t="33804" x="6550025" y="3957638"/>
          <p14:tracePt t="33817" x="6550025" y="3932238"/>
          <p14:tracePt t="33820" x="6542088" y="3916363"/>
          <p14:tracePt t="33832" x="6534150" y="3900488"/>
          <p14:tracePt t="33836" x="6534150" y="3890963"/>
          <p14:tracePt t="33848" x="6534150" y="3875088"/>
          <p14:tracePt t="33852" x="6526213" y="3859213"/>
          <p14:tracePt t="33868" x="6526213" y="3841750"/>
          <p14:tracePt t="33884" x="6526213" y="3833813"/>
          <p14:tracePt t="33900" x="6526213" y="3825875"/>
          <p14:tracePt t="33912" x="6526213" y="3808413"/>
          <p14:tracePt t="33916" x="6526213" y="3800475"/>
          <p14:tracePt t="33928" x="6526213" y="3784600"/>
          <p14:tracePt t="33933" x="6526213" y="3767138"/>
          <p14:tracePt t="33948" x="6534150" y="3759200"/>
          <p14:tracePt t="33960" x="6534150" y="3751263"/>
          <p14:tracePt t="34507" x="6534150" y="3735388"/>
          <p14:tracePt t="34531" x="6534150" y="3709988"/>
          <p14:tracePt t="34534" x="6534150" y="3702050"/>
          <p14:tracePt t="34539" x="6534150" y="3694113"/>
          <p14:tracePt t="34545" x="6534150" y="3668713"/>
          <p14:tracePt t="34554" x="6550025" y="3660775"/>
          <p14:tracePt t="34559" x="6550025" y="3652838"/>
          <p14:tracePt t="35204" x="6542088" y="3652838"/>
          <p14:tracePt t="35219" x="6467475" y="3652838"/>
          <p14:tracePt t="35225" x="6402388" y="3652838"/>
          <p14:tracePt t="35235" x="6318250" y="3652838"/>
          <p14:tracePt t="35241" x="6219825" y="3652838"/>
          <p14:tracePt t="35250" x="6103938" y="3652838"/>
          <p14:tracePt t="35254" x="5972175" y="3652838"/>
          <p14:tracePt t="35266" x="5848350" y="3652838"/>
          <p14:tracePt t="35270" x="5748338" y="3652838"/>
          <p14:tracePt t="35282" x="5675313" y="3652838"/>
          <p14:tracePt t="35286" x="5616575" y="3652838"/>
          <p14:tracePt t="35298" x="5583238" y="3652838"/>
          <p14:tracePt t="35302" x="5575300" y="3652838"/>
          <p14:tracePt t="35314" x="5567363" y="3652838"/>
          <p14:tracePt t="35318" x="5551488" y="3652838"/>
          <p14:tracePt t="35346" x="5534025" y="3652838"/>
          <p14:tracePt t="35350" x="5518150" y="3652838"/>
          <p14:tracePt t="35362" x="5484813" y="3652838"/>
          <p14:tracePt t="35366" x="5468938" y="3652838"/>
          <p14:tracePt t="35378" x="5435600" y="3652838"/>
          <p14:tracePt t="35382" x="5394325" y="3652838"/>
          <p14:tracePt t="35394" x="5335588" y="3652838"/>
          <p14:tracePt t="35398" x="5294313" y="3652838"/>
          <p14:tracePt t="35410" x="5245100" y="3652838"/>
          <p14:tracePt t="35414" x="5219700" y="3652838"/>
          <p14:tracePt t="35426" x="5211763" y="3652838"/>
          <p14:tracePt t="35430" x="5203825" y="3652838"/>
          <p14:tracePt t="35668" x="5211763" y="3652838"/>
          <p14:tracePt t="35684" x="5229225" y="3652838"/>
          <p14:tracePt t="35688" x="5237163" y="3643313"/>
          <p14:tracePt t="35699" x="5260975" y="3643313"/>
          <p14:tracePt t="35703" x="5294313" y="3643313"/>
          <p14:tracePt t="35715" x="5335588" y="3643313"/>
          <p14:tracePt t="35719" x="5394325" y="3643313"/>
          <p14:tracePt t="35730" x="5559425" y="3643313"/>
          <p14:tracePt t="35734" x="5675313" y="3643313"/>
          <p14:tracePt t="35746" x="5789613" y="3643313"/>
          <p14:tracePt t="35750" x="5897563" y="3643313"/>
          <p14:tracePt t="35762" x="5972175" y="3643313"/>
          <p14:tracePt t="35766" x="6054725" y="3643313"/>
          <p14:tracePt t="35780" x="6121400" y="3643313"/>
          <p14:tracePt t="35784" x="6162675" y="3643313"/>
          <p14:tracePt t="35796" x="6194425" y="3643313"/>
          <p14:tracePt t="35800" x="6203950" y="3643313"/>
          <p14:tracePt t="35815" x="6219825" y="3643313"/>
          <p14:tracePt t="35817" x="6235700" y="3643313"/>
          <p14:tracePt t="35829" x="6269038" y="3643313"/>
          <p14:tracePt t="35832" x="6286500" y="3643313"/>
          <p14:tracePt t="35845" x="6310313" y="3643313"/>
          <p14:tracePt t="35849" x="6343650" y="3643313"/>
          <p14:tracePt t="35861" x="6376988" y="3643313"/>
          <p14:tracePt t="35864" x="6392863" y="3643313"/>
          <p14:tracePt t="35879" x="6426200" y="3643313"/>
          <p14:tracePt t="35881" x="6475413" y="3643313"/>
          <p14:tracePt t="35896" x="6567488" y="3643313"/>
          <p14:tracePt t="35898" x="6657975" y="3643313"/>
          <p14:tracePt t="35911" x="6756400" y="3635375"/>
          <p14:tracePt t="35913" x="6856413" y="3627438"/>
          <p14:tracePt t="35928" x="6946900" y="3627438"/>
          <p14:tracePt t="35929" x="7045325" y="3627438"/>
          <p14:tracePt t="35944" x="7127875" y="3627438"/>
          <p14:tracePt t="35946" x="7210425" y="3627438"/>
          <p14:tracePt t="35958" x="7277100" y="3619500"/>
          <p14:tracePt t="35961" x="7334250" y="3611563"/>
          <p14:tracePt t="35974" x="7377113" y="3602038"/>
          <p14:tracePt t="35978" x="7418388" y="3594100"/>
          <p14:tracePt t="35988" x="7426325" y="3594100"/>
          <p14:tracePt t="35993" x="7434263" y="3594100"/>
          <p14:tracePt t="36726" x="7426325" y="3594100"/>
          <p14:tracePt t="36730" x="7418388" y="3602038"/>
          <p14:tracePt t="36743" x="7392988" y="3635375"/>
          <p14:tracePt t="36746" x="7385050" y="3635375"/>
          <p14:tracePt t="36758" x="7359650" y="3660775"/>
          <p14:tracePt t="36761" x="7351713" y="3684588"/>
          <p14:tracePt t="36772" x="7326313" y="3709988"/>
          <p14:tracePt t="36776" x="7302500" y="3725863"/>
          <p14:tracePt t="36788" x="7261225" y="3767138"/>
          <p14:tracePt t="36792" x="7243763" y="3784600"/>
          <p14:tracePt t="36804" x="7235825" y="3792538"/>
          <p14:tracePt t="36808" x="7227888" y="3808413"/>
          <p14:tracePt t="36820" x="7219950" y="3825875"/>
          <p14:tracePt t="36825" x="7219950" y="3833813"/>
          <p14:tracePt t="37045" x="7210425" y="3825875"/>
          <p14:tracePt t="37050" x="7210425" y="3800475"/>
          <p14:tracePt t="37062" x="7210425" y="3776663"/>
          <p14:tracePt t="37065" x="7210425" y="3759200"/>
          <p14:tracePt t="37080" x="7210425" y="3702050"/>
          <p14:tracePt t="37094" x="7210425" y="3676650"/>
          <p14:tracePt t="37097" x="7210425" y="3660775"/>
          <p14:tracePt t="37111" x="7210425" y="3643313"/>
          <p14:tracePt t="37113" x="7210425" y="3611563"/>
          <p14:tracePt t="37128" x="7210425" y="3586163"/>
          <p14:tracePt t="37129" x="7210425" y="3568700"/>
          <p14:tracePt t="37142" x="7210425" y="3552825"/>
          <p14:tracePt t="37147" x="7210425" y="3544888"/>
          <p14:tracePt t="37528" x="7210425" y="3594100"/>
          <p14:tracePt t="37532" x="7210425" y="3627438"/>
          <p14:tracePt t="37546" x="7210425" y="3660775"/>
          <p14:tracePt t="37548" x="7219950" y="3684588"/>
          <p14:tracePt t="37563" x="7219950" y="3702050"/>
          <p14:tracePt t="37565" x="7219950" y="3717925"/>
          <p14:tracePt t="37576" x="7235825" y="3735388"/>
          <p14:tracePt t="37578" x="7235825" y="3743325"/>
          <p14:tracePt t="37594" x="7235825" y="3751263"/>
          <p14:tracePt t="37879" x="7243763" y="3751263"/>
          <p14:tracePt t="37896" x="7251700" y="3751263"/>
          <p14:tracePt t="37911" x="7251700" y="3743325"/>
          <p14:tracePt t="37927" x="7261225" y="3743325"/>
          <p14:tracePt t="37943" x="7261225" y="3735388"/>
          <p14:tracePt t="37959" x="7285038" y="3717925"/>
          <p14:tracePt t="37962" x="7302500" y="3702050"/>
          <p14:tracePt t="37978" x="7343775" y="3702050"/>
          <p14:tracePt t="37980" x="7367588" y="3702050"/>
          <p14:tracePt t="37990" x="7385050" y="3694113"/>
          <p14:tracePt t="37994" x="7418388" y="3694113"/>
          <p14:tracePt t="38010" x="7459663" y="3694113"/>
          <p14:tracePt t="38013" x="7516813" y="3694113"/>
          <p14:tracePt t="38024" x="7573963" y="3694113"/>
          <p14:tracePt t="38028" x="7624763" y="3694113"/>
          <p14:tracePt t="38038" x="7681913" y="3694113"/>
          <p14:tracePt t="38043" x="7723188" y="3694113"/>
          <p14:tracePt t="38055" x="7764463" y="3684588"/>
          <p14:tracePt t="38063" x="7789863" y="3684588"/>
          <p14:tracePt t="38071" x="7813675" y="3676650"/>
          <p14:tracePt t="38439" x="7821613" y="3676650"/>
          <p14:tracePt t="38455" x="7615238" y="3643313"/>
          <p14:tracePt t="38462" x="7367588" y="3627438"/>
          <p14:tracePt t="38475" x="7137400" y="3619500"/>
          <p14:tracePt t="38478" x="6880225" y="3602038"/>
          <p14:tracePt t="38487" x="6657975" y="3594100"/>
          <p14:tracePt t="38495" x="6426200" y="3578225"/>
          <p14:tracePt t="38503" x="6219825" y="3578225"/>
          <p14:tracePt t="38507" x="6038850" y="3578225"/>
          <p14:tracePt t="38518" x="5922963" y="3578225"/>
          <p14:tracePt t="38522" x="5830888" y="3578225"/>
          <p14:tracePt t="38534" x="5765800" y="3578225"/>
          <p14:tracePt t="38538" x="5757863" y="3578225"/>
          <p14:tracePt t="40958" x="5757863" y="3568700"/>
          <p14:tracePt t="40963" x="5773738" y="3544888"/>
          <p14:tracePt t="40975" x="5864225" y="3462338"/>
          <p14:tracePt t="40979" x="5930900" y="3387725"/>
          <p14:tracePt t="40988" x="5997575" y="3305175"/>
          <p14:tracePt t="40993" x="6070600" y="3214688"/>
          <p14:tracePt t="41004" x="6162675" y="3106738"/>
          <p14:tracePt t="41009" x="6261100" y="3008313"/>
          <p14:tracePt t="41020" x="6361113" y="2900363"/>
          <p14:tracePt t="41026" x="6451600" y="2800350"/>
          <p14:tracePt t="41036" x="6526213" y="2717800"/>
          <p14:tracePt t="41041" x="6591300" y="2635250"/>
          <p14:tracePt t="41052" x="6650038" y="2552700"/>
          <p14:tracePt t="41057" x="6699250" y="2470150"/>
          <p14:tracePt t="41068" x="6748463" y="2387600"/>
          <p14:tracePt t="41072" x="6797675" y="2305050"/>
          <p14:tracePt t="41084" x="6846888" y="2222500"/>
          <p14:tracePt t="41088" x="6905625" y="2132013"/>
          <p14:tracePt t="41100" x="6931025" y="2073275"/>
          <p14:tracePt t="41104" x="6962775" y="1990725"/>
          <p14:tracePt t="41116" x="6996113" y="1925638"/>
          <p14:tracePt t="41120" x="7029450" y="1851025"/>
          <p14:tracePt t="41132" x="7070725" y="1784350"/>
          <p14:tracePt t="41137" x="7104063" y="1709738"/>
          <p14:tracePt t="41148" x="7137400" y="1636713"/>
          <p14:tracePt t="41152" x="7186613" y="1562100"/>
          <p14:tracePt t="41164" x="7219950" y="1495425"/>
          <p14:tracePt t="41168" x="7243763" y="1454150"/>
          <p14:tracePt t="41180" x="7269163" y="1412875"/>
          <p14:tracePt t="41184" x="7285038" y="1379538"/>
          <p14:tracePt t="41196" x="7310438" y="1338263"/>
          <p14:tracePt t="41200" x="7334250" y="1304925"/>
          <p14:tracePt t="41212" x="7351713" y="1281113"/>
          <p14:tracePt t="41217" x="7359650" y="1273175"/>
          <p14:tracePt t="41228" x="7367588" y="1263650"/>
          <p14:tracePt t="41524" x="7385050" y="1263650"/>
          <p14:tracePt t="41528" x="7392988" y="1263650"/>
          <p14:tracePt t="41540" x="7408863" y="1231900"/>
          <p14:tracePt t="41544" x="7442200" y="1181100"/>
          <p14:tracePt t="41556" x="7467600" y="1131888"/>
          <p14:tracePt t="41560" x="7491413" y="1074738"/>
          <p14:tracePt t="41572" x="7532688" y="1000125"/>
          <p14:tracePt t="41576" x="7583488" y="933450"/>
          <p14:tracePt t="41588" x="7615238" y="868363"/>
          <p14:tracePt t="41592" x="7648575" y="801688"/>
          <p14:tracePt t="41606" x="7681913" y="727075"/>
          <p14:tracePt t="41610" x="7723188" y="660400"/>
          <p14:tracePt t="41622" x="7748588" y="611188"/>
          <p14:tracePt t="41626" x="7764463" y="561975"/>
          <p14:tracePt t="41638" x="7764463" y="528638"/>
          <p14:tracePt t="41643" x="7780338" y="495300"/>
          <p14:tracePt t="41654" x="7789863" y="471488"/>
          <p14:tracePt t="41659" x="7789863" y="446088"/>
          <p14:tracePt t="41671" x="7789863" y="420688"/>
          <p14:tracePt t="41679" x="7797800" y="396875"/>
          <p14:tracePt t="41687" x="7797800" y="371475"/>
          <p14:tracePt t="51186" x="8045450" y="379413"/>
          <p14:tracePt t="51193" x="8012113" y="430213"/>
          <p14:tracePt t="51201" x="7978775" y="479425"/>
          <p14:tracePt t="51208" x="7947025" y="528638"/>
          <p14:tracePt t="51216" x="7913688" y="569913"/>
          <p14:tracePt t="51220" x="7872413" y="619125"/>
          <p14:tracePt t="51232" x="7831138" y="660400"/>
          <p14:tracePt t="51237" x="7789863" y="719138"/>
          <p14:tracePt t="51248" x="7748588" y="776288"/>
          <p14:tracePt t="51253" x="7707313" y="809625"/>
          <p14:tracePt t="51264" x="7673975" y="850900"/>
          <p14:tracePt t="51268" x="7640638" y="900113"/>
          <p14:tracePt t="51280" x="7607300" y="941388"/>
          <p14:tracePt t="51284" x="7573963" y="982663"/>
          <p14:tracePt t="51296" x="7542213" y="1033463"/>
          <p14:tracePt t="51300" x="7500938" y="1082675"/>
          <p14:tracePt t="51312" x="7467600" y="1139825"/>
          <p14:tracePt t="51317" x="7426325" y="1206500"/>
          <p14:tracePt t="51329" x="7367588" y="1263650"/>
          <p14:tracePt t="51332" x="7318375" y="1330325"/>
          <p14:tracePt t="51344" x="7269163" y="1379538"/>
          <p14:tracePt t="51348" x="7210425" y="1428750"/>
          <p14:tracePt t="51360" x="7169150" y="1479550"/>
          <p14:tracePt t="51364" x="7127875" y="1520825"/>
          <p14:tracePt t="51377" x="7096125" y="1554163"/>
          <p14:tracePt t="51380" x="7054850" y="1585913"/>
          <p14:tracePt t="51392" x="7013575" y="1603375"/>
          <p14:tracePt t="51396" x="6988175" y="1627188"/>
          <p14:tracePt t="51409" x="6946900" y="1660525"/>
          <p14:tracePt t="51412" x="6905625" y="1685925"/>
          <p14:tracePt t="51425" x="6897688" y="1693863"/>
          <p14:tracePt t="51428" x="6880225" y="1709738"/>
          <p14:tracePt t="51441" x="6864350" y="1719263"/>
          <p14:tracePt t="51444" x="6856413" y="1727200"/>
          <p14:tracePt t="51457" x="6815138" y="1751013"/>
          <p14:tracePt t="51460" x="6773863" y="1792288"/>
          <p14:tracePt t="51472" x="6756400" y="1801813"/>
          <p14:tracePt t="51476" x="6723063" y="1833563"/>
          <p14:tracePt t="51488" x="6673850" y="1874838"/>
          <p14:tracePt t="51492" x="6608763" y="1925638"/>
          <p14:tracePt t="51504" x="6550025" y="1974850"/>
          <p14:tracePt t="51509" x="6459538" y="2024063"/>
          <p14:tracePt t="51520" x="6369050" y="2082800"/>
          <p14:tracePt t="51525" x="6286500" y="2132013"/>
          <p14:tracePt t="51536" x="6211888" y="2173288"/>
          <p14:tracePt t="51540" x="6153150" y="2206625"/>
          <p14:tracePt t="51552" x="6103938" y="2222500"/>
          <p14:tracePt t="51557" x="6096000" y="2230438"/>
          <p14:tracePt t="51568" x="6070600" y="2239963"/>
          <p14:tracePt t="51573" x="6029325" y="2263775"/>
          <p14:tracePt t="51584" x="6005513" y="2271713"/>
          <p14:tracePt t="51588" x="5988050" y="2281238"/>
          <p14:tracePt t="51600" x="5946775" y="2297113"/>
          <p14:tracePt t="51604" x="5930900" y="2305050"/>
          <p14:tracePt t="51620" x="5915025" y="2312988"/>
          <p14:tracePt t="51632" x="5897563" y="2312988"/>
          <p14:tracePt t="51637" x="5881688" y="2322513"/>
          <p14:tracePt t="51648" x="5873750" y="2322513"/>
          <p14:tracePt t="51652" x="5864225" y="2322513"/>
          <p14:tracePt t="51668" x="5856288" y="2322513"/>
          <p14:tracePt t="51680" x="5848350" y="2322513"/>
          <p14:tracePt t="51684" x="5840413" y="2322513"/>
          <p14:tracePt t="51700" x="5830888" y="2322513"/>
          <p14:tracePt t="51712" x="5822950" y="2322513"/>
          <p14:tracePt t="51728" x="5807075" y="2322513"/>
          <p14:tracePt t="51732" x="5807075" y="2330450"/>
          <p14:tracePt t="51744" x="5799138" y="2330450"/>
          <p14:tracePt t="51748" x="5789613" y="2330450"/>
          <p14:tracePt t="51760" x="5773738" y="2338388"/>
          <p14:tracePt t="51825" x="5765800" y="2338388"/>
          <p14:tracePt t="51888" x="5765800" y="2346325"/>
          <p14:tracePt t="51920" x="5773738" y="2346325"/>
          <p14:tracePt t="51926" x="5781675" y="2346325"/>
          <p14:tracePt t="51943" x="5799138" y="2346325"/>
          <p14:tracePt t="51955" x="5807075" y="2346325"/>
          <p14:tracePt t="51960" x="5815013" y="2346325"/>
          <p14:tracePt t="51970" x="5822950" y="2346325"/>
          <p14:tracePt t="51977" x="5830888" y="2346325"/>
          <p14:tracePt t="51987" x="5848350" y="2346325"/>
          <p14:tracePt t="52003" x="5864225" y="2346325"/>
          <p14:tracePt t="52007" x="5881688" y="2346325"/>
          <p14:tracePt t="52019" x="5905500" y="2346325"/>
          <p14:tracePt t="52023" x="5938838" y="2346325"/>
          <p14:tracePt t="52034" x="5972175" y="2346325"/>
          <p14:tracePt t="52038" x="5997575" y="2346325"/>
          <p14:tracePt t="52050" x="6013450" y="2346325"/>
          <p14:tracePt t="52054" x="6046788" y="2354263"/>
          <p14:tracePt t="52068" x="6088063" y="2354263"/>
          <p14:tracePt t="52070" x="6137275" y="2363788"/>
          <p14:tracePt t="52083" x="6178550" y="2363788"/>
          <p14:tracePt t="52087" x="6219825" y="2363788"/>
          <p14:tracePt t="52098" x="6245225" y="2363788"/>
          <p14:tracePt t="52103" x="6276975" y="2363788"/>
          <p14:tracePt t="52114" x="6302375" y="2363788"/>
          <p14:tracePt t="52118" x="6318250" y="2363788"/>
          <p14:tracePt t="52134" x="6327775" y="2363788"/>
          <p14:tracePt t="52178" x="6343650" y="2363788"/>
          <p14:tracePt t="52194" x="6376988" y="2363788"/>
          <p14:tracePt t="52198" x="6392863" y="2363788"/>
          <p14:tracePt t="52210" x="6426200" y="2363788"/>
          <p14:tracePt t="52214" x="6459538" y="2363788"/>
          <p14:tracePt t="52227" x="6500813" y="2363788"/>
          <p14:tracePt t="52230" x="6557963" y="2363788"/>
          <p14:tracePt t="52243" x="6616700" y="2363788"/>
          <p14:tracePt t="52246" x="6715125" y="2363788"/>
          <p14:tracePt t="52260" x="6789738" y="2363788"/>
          <p14:tracePt t="52262" x="6856413" y="2363788"/>
          <p14:tracePt t="52277" x="6913563" y="2363788"/>
          <p14:tracePt t="52278" x="6921500" y="2363788"/>
          <p14:tracePt t="52291" x="6931025" y="2363788"/>
          <p14:tracePt t="52322" x="6938963" y="2363788"/>
          <p14:tracePt t="56534" x="6938963" y="2387600"/>
          <p14:tracePt t="56549" x="6938963" y="2436813"/>
          <p14:tracePt t="56554" x="6938963" y="2478088"/>
          <p14:tracePt t="56566" x="6938963" y="2528888"/>
          <p14:tracePt t="56568" x="6938963" y="2586038"/>
          <p14:tracePt t="56581" x="6938963" y="2627313"/>
          <p14:tracePt t="56584" x="6938963" y="2676525"/>
          <p14:tracePt t="56596" x="6938963" y="2717800"/>
          <p14:tracePt t="56600" x="6938963" y="2768600"/>
          <p14:tracePt t="56612" x="6946900" y="2800350"/>
          <p14:tracePt t="56616" x="6954838" y="2825750"/>
          <p14:tracePt t="56628" x="6954838" y="2851150"/>
          <p14:tracePt t="56632" x="6954838" y="2874963"/>
          <p14:tracePt t="56644" x="6954838" y="2908300"/>
          <p14:tracePt t="56648" x="6954838" y="2957513"/>
          <p14:tracePt t="56660" x="6954838" y="2998788"/>
          <p14:tracePt t="56664" x="6954838" y="3057525"/>
          <p14:tracePt t="56676" x="6946900" y="3132138"/>
          <p14:tracePt t="56680" x="6931025" y="3222625"/>
          <p14:tracePt t="56692" x="6921500" y="3313113"/>
          <p14:tracePt t="56696" x="6913563" y="3403600"/>
          <p14:tracePt t="56709" x="6905625" y="3503613"/>
          <p14:tracePt t="56713" x="6897688" y="3586163"/>
          <p14:tracePt t="56725" x="6889750" y="3676650"/>
          <p14:tracePt t="56728" x="6889750" y="3751263"/>
          <p14:tracePt t="56743" x="6889750" y="3817938"/>
          <p14:tracePt t="56744" x="6889750" y="3875088"/>
          <p14:tracePt t="56756" x="6889750" y="3924300"/>
          <p14:tracePt t="56760" x="6889750" y="3965575"/>
          <p14:tracePt t="56772" x="6889750" y="4006850"/>
          <p14:tracePt t="56776" x="6889750" y="4057650"/>
          <p14:tracePt t="56788" x="6889750" y="4098925"/>
          <p14:tracePt t="56792" x="6889750" y="4164013"/>
          <p14:tracePt t="56804" x="6872288" y="4238625"/>
          <p14:tracePt t="56809" x="6856413" y="4279900"/>
          <p14:tracePt t="56820" x="6838950" y="4329113"/>
          <p14:tracePt t="56825" x="6823075" y="4370388"/>
          <p14:tracePt t="56836" x="6805613" y="4395788"/>
          <p14:tracePt t="56841" x="6797675" y="4421188"/>
          <p14:tracePt t="56853" x="6789738" y="4437063"/>
          <p14:tracePt t="56856" x="6789738" y="4445000"/>
          <p14:tracePt t="56868" x="6789738" y="4452938"/>
          <p14:tracePt t="56872" x="6789738" y="4462463"/>
          <p14:tracePt t="56904" x="6789738" y="4478338"/>
          <p14:tracePt t="56916" x="6789738" y="4486275"/>
          <p14:tracePt t="56920" x="6789738" y="4494213"/>
          <p14:tracePt t="56932" x="6789738" y="4511675"/>
          <p14:tracePt t="56936" x="6789738" y="4519613"/>
          <p14:tracePt t="56948" x="6789738" y="4535488"/>
          <p14:tracePt t="56980" x="6789738" y="4545013"/>
          <p14:tracePt t="58039" x="6789738" y="4535488"/>
          <p14:tracePt t="60172" x="6789738" y="4519613"/>
          <p14:tracePt t="60178" x="6789738" y="4511675"/>
          <p14:tracePt t="60189" x="6805613" y="4486275"/>
          <p14:tracePt t="60192" x="6805613" y="4478338"/>
          <p14:tracePt t="60202" x="6805613" y="4445000"/>
          <p14:tracePt t="60207" x="6805613" y="4379913"/>
          <p14:tracePt t="60218" x="6805613" y="4305300"/>
          <p14:tracePt t="60222" x="6805613" y="4205288"/>
          <p14:tracePt t="60234" x="6805613" y="4098925"/>
          <p14:tracePt t="60238" x="6805613" y="3983038"/>
          <p14:tracePt t="60250" x="6805613" y="3883025"/>
          <p14:tracePt t="60254" x="6805613" y="3784600"/>
          <p14:tracePt t="60267" x="6805613" y="3702050"/>
          <p14:tracePt t="60270" x="6805613" y="3619500"/>
          <p14:tracePt t="60282" x="6805613" y="3536950"/>
          <p14:tracePt t="60286" x="6805613" y="3462338"/>
          <p14:tracePt t="60298" x="6805613" y="3379788"/>
          <p14:tracePt t="60302" x="6805613" y="3305175"/>
          <p14:tracePt t="60314" x="6805613" y="3214688"/>
          <p14:tracePt t="60318" x="6805613" y="3106738"/>
          <p14:tracePt t="60330" x="6805613" y="3008313"/>
          <p14:tracePt t="60334" x="6805613" y="2925763"/>
          <p14:tracePt t="60346" x="6805613" y="2841625"/>
          <p14:tracePt t="60350" x="6789738" y="2768600"/>
          <p14:tracePt t="60362" x="6781800" y="2686050"/>
          <p14:tracePt t="60367" x="6773863" y="2611438"/>
          <p14:tracePt t="60378" x="6764338" y="2519363"/>
          <p14:tracePt t="60382" x="6756400" y="2446338"/>
          <p14:tracePt t="60394" x="6740525" y="2354263"/>
          <p14:tracePt t="60398" x="6732588" y="2263775"/>
          <p14:tracePt t="60410" x="6715125" y="2197100"/>
          <p14:tracePt t="60414" x="6681788" y="2114550"/>
          <p14:tracePt t="60426" x="6640513" y="2041525"/>
          <p14:tracePt t="60430" x="6608763" y="1974850"/>
          <p14:tracePt t="60442" x="6575425" y="1917700"/>
          <p14:tracePt t="60446" x="6542088" y="1851025"/>
          <p14:tracePt t="60459" x="6508750" y="1817688"/>
          <p14:tracePt t="60462" x="6500813" y="1809750"/>
          <p14:tracePt t="60475" x="6475413" y="1784350"/>
          <p14:tracePt t="60478" x="6459538" y="1768475"/>
          <p14:tracePt t="60491" x="6434138" y="1743075"/>
          <p14:tracePt t="60494" x="6410325" y="1735138"/>
          <p14:tracePt t="60507" x="6384925" y="1727200"/>
          <p14:tracePt t="60510" x="6335713" y="1701800"/>
          <p14:tracePt t="60522" x="6286500" y="1677988"/>
          <p14:tracePt t="60526" x="6245225" y="1652588"/>
          <p14:tracePt t="60538" x="6137275" y="1619250"/>
          <p14:tracePt t="60542" x="6038850" y="1570038"/>
          <p14:tracePt t="60554" x="5930900" y="1503363"/>
          <p14:tracePt t="60559" x="5807075" y="1438275"/>
          <p14:tracePt t="60570" x="5657850" y="1371600"/>
          <p14:tracePt t="60575" x="5492750" y="1296988"/>
          <p14:tracePt t="60586" x="5278438" y="1206500"/>
          <p14:tracePt t="60591" x="5046663" y="1123950"/>
          <p14:tracePt t="60602" x="4791075" y="1023938"/>
          <p14:tracePt t="60607" x="4543425" y="941388"/>
          <p14:tracePt t="60618" x="4311650" y="858838"/>
          <p14:tracePt t="60622" x="4113213" y="793750"/>
          <p14:tracePt t="60634" x="3883025" y="727075"/>
          <p14:tracePt t="60638" x="3700463" y="669925"/>
          <p14:tracePt t="60650" x="3543300" y="628650"/>
          <p14:tracePt t="60654" x="3362325" y="577850"/>
          <p14:tracePt t="60667" x="3228975" y="536575"/>
          <p14:tracePt t="60670" x="3089275" y="495300"/>
          <p14:tracePt t="60682" x="2973388" y="454025"/>
          <p14:tracePt t="60686" x="2882900" y="430213"/>
          <p14:tracePt t="60698" x="2800350" y="388938"/>
          <p14:tracePt t="60702" x="2709863" y="363538"/>
          <p14:tracePt t="60714" x="2635250" y="330200"/>
          <p14:tracePt t="60718" x="2544763" y="296863"/>
          <p14:tracePt t="60730" x="2436813" y="255588"/>
          <p14:tracePt t="60735" x="2328863" y="214313"/>
          <p14:tracePt t="60746" x="2222500" y="182563"/>
          <p14:tracePt t="60750" x="2106613" y="131763"/>
          <p14:tracePt t="60762" x="2006600" y="82550"/>
          <p14:tracePt t="60766" x="1900238" y="49213"/>
          <p14:tracePt t="60778" x="1800225" y="0"/>
        </p14:tracePtLst>
      </p14:laserTrace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6670E-496E-49FB-8815-04DAF44869F3}"/>
              </a:ext>
            </a:extLst>
          </p:cNvPr>
          <p:cNvSpPr>
            <a:spLocks noGrp="1"/>
          </p:cNvSpPr>
          <p:nvPr>
            <p:ph type="title"/>
          </p:nvPr>
        </p:nvSpPr>
        <p:spPr>
          <a:xfrm>
            <a:off x="76917" y="771844"/>
            <a:ext cx="6881091" cy="808039"/>
          </a:xfrm>
        </p:spPr>
        <p:txBody>
          <a:bodyPr/>
          <a:lstStyle/>
          <a:p>
            <a:r>
              <a:rPr lang="en-US" dirty="0"/>
              <a:t>Addition of borehole electrodes</a:t>
            </a:r>
          </a:p>
        </p:txBody>
      </p:sp>
      <p:pic>
        <p:nvPicPr>
          <p:cNvPr id="5" name="Picture 4">
            <a:extLst>
              <a:ext uri="{FF2B5EF4-FFF2-40B4-BE49-F238E27FC236}">
                <a16:creationId xmlns:a16="http://schemas.microsoft.com/office/drawing/2014/main" id="{EE6D25CB-E996-4365-B07E-689A1D9C3A23}"/>
              </a:ext>
            </a:extLst>
          </p:cNvPr>
          <p:cNvPicPr>
            <a:picLocks noChangeAspect="1"/>
          </p:cNvPicPr>
          <p:nvPr/>
        </p:nvPicPr>
        <p:blipFill rotWithShape="1">
          <a:blip r:embed="rId4"/>
          <a:srcRect l="10841" t="2758" r="1751" b="54187"/>
          <a:stretch/>
        </p:blipFill>
        <p:spPr>
          <a:xfrm>
            <a:off x="5328454" y="923564"/>
            <a:ext cx="6239974" cy="1517163"/>
          </a:xfrm>
          <a:prstGeom prst="rect">
            <a:avLst/>
          </a:prstGeom>
        </p:spPr>
      </p:pic>
      <p:pic>
        <p:nvPicPr>
          <p:cNvPr id="6" name="Picture 5">
            <a:extLst>
              <a:ext uri="{FF2B5EF4-FFF2-40B4-BE49-F238E27FC236}">
                <a16:creationId xmlns:a16="http://schemas.microsoft.com/office/drawing/2014/main" id="{A96DDDB3-0D7C-4619-B3B8-A2E6071A3B8A}"/>
              </a:ext>
            </a:extLst>
          </p:cNvPr>
          <p:cNvPicPr>
            <a:picLocks noChangeAspect="1"/>
          </p:cNvPicPr>
          <p:nvPr/>
        </p:nvPicPr>
        <p:blipFill rotWithShape="1">
          <a:blip r:embed="rId5"/>
          <a:srcRect l="11034" t="5895" b="12418"/>
          <a:stretch/>
        </p:blipFill>
        <p:spPr>
          <a:xfrm>
            <a:off x="5328454" y="4998346"/>
            <a:ext cx="6239975" cy="1489771"/>
          </a:xfrm>
          <a:prstGeom prst="rect">
            <a:avLst/>
          </a:prstGeom>
        </p:spPr>
      </p:pic>
      <p:pic>
        <p:nvPicPr>
          <p:cNvPr id="7" name="Picture 6">
            <a:extLst>
              <a:ext uri="{FF2B5EF4-FFF2-40B4-BE49-F238E27FC236}">
                <a16:creationId xmlns:a16="http://schemas.microsoft.com/office/drawing/2014/main" id="{19CBA31D-C637-45AC-B4C4-A1830DDADA58}"/>
              </a:ext>
            </a:extLst>
          </p:cNvPr>
          <p:cNvPicPr>
            <a:picLocks noChangeAspect="1"/>
          </p:cNvPicPr>
          <p:nvPr/>
        </p:nvPicPr>
        <p:blipFill rotWithShape="1">
          <a:blip r:embed="rId4"/>
          <a:srcRect l="10842" t="50913" r="1870" b="6809"/>
          <a:stretch/>
        </p:blipFill>
        <p:spPr>
          <a:xfrm>
            <a:off x="5328454" y="3023316"/>
            <a:ext cx="6231427" cy="1489770"/>
          </a:xfrm>
          <a:prstGeom prst="rect">
            <a:avLst/>
          </a:prstGeom>
        </p:spPr>
      </p:pic>
      <p:sp>
        <p:nvSpPr>
          <p:cNvPr id="8" name="TextBox 7">
            <a:extLst>
              <a:ext uri="{FF2B5EF4-FFF2-40B4-BE49-F238E27FC236}">
                <a16:creationId xmlns:a16="http://schemas.microsoft.com/office/drawing/2014/main" id="{C2EA04A1-7079-43E4-9F2C-D0F705A61241}"/>
              </a:ext>
            </a:extLst>
          </p:cNvPr>
          <p:cNvSpPr txBox="1"/>
          <p:nvPr/>
        </p:nvSpPr>
        <p:spPr>
          <a:xfrm rot="16200000">
            <a:off x="4316337" y="1479103"/>
            <a:ext cx="1697901" cy="369332"/>
          </a:xfrm>
          <a:prstGeom prst="rect">
            <a:avLst/>
          </a:prstGeom>
          <a:solidFill>
            <a:schemeClr val="bg1"/>
          </a:solidFill>
        </p:spPr>
        <p:txBody>
          <a:bodyPr wrap="none" rtlCol="0">
            <a:spAutoFit/>
          </a:bodyPr>
          <a:lstStyle/>
          <a:p>
            <a:r>
              <a:rPr lang="en-US" dirty="0"/>
              <a:t>TRUE MODEL</a:t>
            </a:r>
          </a:p>
        </p:txBody>
      </p:sp>
      <p:sp>
        <p:nvSpPr>
          <p:cNvPr id="9" name="TextBox 8">
            <a:extLst>
              <a:ext uri="{FF2B5EF4-FFF2-40B4-BE49-F238E27FC236}">
                <a16:creationId xmlns:a16="http://schemas.microsoft.com/office/drawing/2014/main" id="{8FA5F29B-3901-479C-8F40-1A9BDBC42C2A}"/>
              </a:ext>
            </a:extLst>
          </p:cNvPr>
          <p:cNvSpPr txBox="1"/>
          <p:nvPr/>
        </p:nvSpPr>
        <p:spPr>
          <a:xfrm>
            <a:off x="5328454" y="4502564"/>
            <a:ext cx="2284600" cy="261610"/>
          </a:xfrm>
          <a:prstGeom prst="rect">
            <a:avLst/>
          </a:prstGeom>
          <a:solidFill>
            <a:schemeClr val="bg1"/>
          </a:solidFill>
        </p:spPr>
        <p:txBody>
          <a:bodyPr wrap="none" rtlCol="0">
            <a:spAutoFit/>
          </a:bodyPr>
          <a:lstStyle/>
          <a:p>
            <a:r>
              <a:rPr lang="en-US" sz="1100" dirty="0"/>
              <a:t>SURFACE ELECTRODES ONLY</a:t>
            </a:r>
          </a:p>
        </p:txBody>
      </p:sp>
      <p:sp>
        <p:nvSpPr>
          <p:cNvPr id="10" name="TextBox 9">
            <a:extLst>
              <a:ext uri="{FF2B5EF4-FFF2-40B4-BE49-F238E27FC236}">
                <a16:creationId xmlns:a16="http://schemas.microsoft.com/office/drawing/2014/main" id="{59524BB1-74BD-4F29-8425-5DD4A6DA1B1C}"/>
              </a:ext>
            </a:extLst>
          </p:cNvPr>
          <p:cNvSpPr txBox="1"/>
          <p:nvPr/>
        </p:nvSpPr>
        <p:spPr>
          <a:xfrm>
            <a:off x="5328454" y="6466443"/>
            <a:ext cx="4022255" cy="261610"/>
          </a:xfrm>
          <a:prstGeom prst="rect">
            <a:avLst/>
          </a:prstGeom>
          <a:solidFill>
            <a:schemeClr val="bg1"/>
          </a:solidFill>
        </p:spPr>
        <p:txBody>
          <a:bodyPr wrap="none" rtlCol="0">
            <a:spAutoFit/>
          </a:bodyPr>
          <a:lstStyle/>
          <a:p>
            <a:r>
              <a:rPr lang="en-US" sz="1100" dirty="0"/>
              <a:t>SURFACE ELECTRODES AND BOREHOLE ELECTRODES</a:t>
            </a:r>
          </a:p>
        </p:txBody>
      </p:sp>
      <p:sp>
        <p:nvSpPr>
          <p:cNvPr id="11" name="TextBox 10">
            <a:extLst>
              <a:ext uri="{FF2B5EF4-FFF2-40B4-BE49-F238E27FC236}">
                <a16:creationId xmlns:a16="http://schemas.microsoft.com/office/drawing/2014/main" id="{48A2FF32-5B89-4BE4-895B-28853A9703C4}"/>
              </a:ext>
            </a:extLst>
          </p:cNvPr>
          <p:cNvSpPr txBox="1"/>
          <p:nvPr/>
        </p:nvSpPr>
        <p:spPr>
          <a:xfrm>
            <a:off x="7679892" y="4566086"/>
            <a:ext cx="1555845" cy="276999"/>
          </a:xfrm>
          <a:prstGeom prst="rect">
            <a:avLst/>
          </a:prstGeom>
          <a:noFill/>
        </p:spPr>
        <p:txBody>
          <a:bodyPr wrap="square" rtlCol="0">
            <a:spAutoFit/>
          </a:bodyPr>
          <a:lstStyle/>
          <a:p>
            <a:r>
              <a:rPr lang="en-US" sz="1200" dirty="0"/>
              <a:t>borehole electrodes</a:t>
            </a:r>
          </a:p>
        </p:txBody>
      </p:sp>
      <p:cxnSp>
        <p:nvCxnSpPr>
          <p:cNvPr id="13" name="Straight Arrow Connector 12">
            <a:extLst>
              <a:ext uri="{FF2B5EF4-FFF2-40B4-BE49-F238E27FC236}">
                <a16:creationId xmlns:a16="http://schemas.microsoft.com/office/drawing/2014/main" id="{32822025-F0F8-46CC-81ED-EE47D63CE53E}"/>
              </a:ext>
            </a:extLst>
          </p:cNvPr>
          <p:cNvCxnSpPr>
            <a:stCxn id="11" idx="2"/>
          </p:cNvCxnSpPr>
          <p:nvPr/>
        </p:nvCxnSpPr>
        <p:spPr>
          <a:xfrm>
            <a:off x="8457815" y="4843085"/>
            <a:ext cx="259835" cy="9740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0E92CF11-CFAD-4561-A9A5-7435DFA9798E}"/>
              </a:ext>
            </a:extLst>
          </p:cNvPr>
          <p:cNvCxnSpPr>
            <a:stCxn id="11" idx="2"/>
          </p:cNvCxnSpPr>
          <p:nvPr/>
        </p:nvCxnSpPr>
        <p:spPr>
          <a:xfrm flipH="1">
            <a:off x="7994318" y="4843085"/>
            <a:ext cx="463497" cy="7126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3C8EA82-55CE-428E-B642-1993766AF1B8}"/>
              </a:ext>
            </a:extLst>
          </p:cNvPr>
          <p:cNvSpPr txBox="1"/>
          <p:nvPr/>
        </p:nvSpPr>
        <p:spPr>
          <a:xfrm>
            <a:off x="320311" y="3827422"/>
            <a:ext cx="3771900" cy="1754326"/>
          </a:xfrm>
          <a:prstGeom prst="rect">
            <a:avLst/>
          </a:prstGeom>
          <a:noFill/>
        </p:spPr>
        <p:txBody>
          <a:bodyPr wrap="square" rtlCol="0">
            <a:spAutoFit/>
          </a:bodyPr>
          <a:lstStyle/>
          <a:p>
            <a:r>
              <a:rPr lang="en-US" dirty="0"/>
              <a:t>Can result in dramatic improvement in image resolution at depth</a:t>
            </a:r>
          </a:p>
          <a:p>
            <a:endParaRPr lang="en-US" dirty="0"/>
          </a:p>
          <a:p>
            <a:r>
              <a:rPr lang="en-US" u="sng" dirty="0"/>
              <a:t>But</a:t>
            </a:r>
            <a:r>
              <a:rPr lang="en-US" dirty="0"/>
              <a:t>: expensive, invasive and sometimes impractical</a:t>
            </a:r>
          </a:p>
        </p:txBody>
      </p:sp>
      <p:sp>
        <p:nvSpPr>
          <p:cNvPr id="20" name="TextBox 19">
            <a:extLst>
              <a:ext uri="{FF2B5EF4-FFF2-40B4-BE49-F238E27FC236}">
                <a16:creationId xmlns:a16="http://schemas.microsoft.com/office/drawing/2014/main" id="{8CA8C683-BAAE-4270-A67A-B7B8B9DB1CA5}"/>
              </a:ext>
            </a:extLst>
          </p:cNvPr>
          <p:cNvSpPr txBox="1"/>
          <p:nvPr/>
        </p:nvSpPr>
        <p:spPr>
          <a:xfrm rot="16200000">
            <a:off x="3183559" y="4579507"/>
            <a:ext cx="3963457" cy="369332"/>
          </a:xfrm>
          <a:prstGeom prst="rect">
            <a:avLst/>
          </a:prstGeom>
          <a:noFill/>
        </p:spPr>
        <p:txBody>
          <a:bodyPr wrap="none" rtlCol="0">
            <a:spAutoFit/>
          </a:bodyPr>
          <a:lstStyle/>
          <a:p>
            <a:r>
              <a:rPr lang="en-US" dirty="0"/>
              <a:t>PREDICTED INVERSION RESULTS</a:t>
            </a:r>
          </a:p>
        </p:txBody>
      </p:sp>
      <p:pic>
        <p:nvPicPr>
          <p:cNvPr id="21" name="Picture 20">
            <a:extLst>
              <a:ext uri="{FF2B5EF4-FFF2-40B4-BE49-F238E27FC236}">
                <a16:creationId xmlns:a16="http://schemas.microsoft.com/office/drawing/2014/main" id="{EB9C6AD4-ECB0-42F1-A5EB-CD88DF54510B}"/>
              </a:ext>
            </a:extLst>
          </p:cNvPr>
          <p:cNvPicPr>
            <a:picLocks noChangeAspect="1"/>
          </p:cNvPicPr>
          <p:nvPr/>
        </p:nvPicPr>
        <p:blipFill>
          <a:blip r:embed="rId6"/>
          <a:stretch>
            <a:fillRect/>
          </a:stretch>
        </p:blipFill>
        <p:spPr>
          <a:xfrm>
            <a:off x="5323562" y="32211"/>
            <a:ext cx="6784931" cy="508869"/>
          </a:xfrm>
          <a:prstGeom prst="rect">
            <a:avLst/>
          </a:prstGeom>
        </p:spPr>
      </p:pic>
      <p:pic>
        <p:nvPicPr>
          <p:cNvPr id="3" name="Audio 2">
            <a:hlinkClick r:id="" action="ppaction://media"/>
            <a:extLst>
              <a:ext uri="{FF2B5EF4-FFF2-40B4-BE49-F238E27FC236}">
                <a16:creationId xmlns:a16="http://schemas.microsoft.com/office/drawing/2014/main" id="{66893D72-CDFF-457C-BB1E-56872EDAA55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21319285"/>
      </p:ext>
    </p:extLst>
  </p:cSld>
  <p:clrMapOvr>
    <a:masterClrMapping/>
  </p:clrMapOvr>
  <mc:AlternateContent xmlns:mc="http://schemas.openxmlformats.org/markup-compatibility/2006" xmlns:p14="http://schemas.microsoft.com/office/powerpoint/2010/main">
    <mc:Choice Requires="p14">
      <p:transition spd="slow" p14:dur="2000" advTm="31720"/>
    </mc:Choice>
    <mc:Fallback xmlns="">
      <p:transition spd="slow" advTm="317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173" x="4027488" y="3548063"/>
          <p14:tracePt t="193" x="4083050" y="3540125"/>
          <p14:tracePt t="203" x="4130675" y="3532188"/>
          <p14:tracePt t="225" x="4170363" y="3524250"/>
          <p14:tracePt t="250" x="4178300" y="3516313"/>
          <p14:tracePt t="7546" x="4194175" y="3548063"/>
          <p14:tracePt t="7564" x="4265613" y="3629025"/>
          <p14:tracePt t="7574" x="4378325" y="3724275"/>
          <p14:tracePt t="7591" x="4497388" y="3811588"/>
          <p14:tracePt t="7607" x="4592638" y="3906838"/>
          <p14:tracePt t="7624" x="4656138" y="3956050"/>
          <p14:tracePt t="7640" x="4695825" y="3995738"/>
          <p14:tracePt t="7657" x="4745038" y="4043363"/>
          <p14:tracePt t="7674" x="4792663" y="4090988"/>
          <p14:tracePt t="7689" x="4856163" y="4138613"/>
          <p14:tracePt t="7704" x="4919663" y="4178300"/>
          <p14:tracePt t="7721" x="4999038" y="4210050"/>
          <p14:tracePt t="7737" x="5022850" y="4217988"/>
          <p14:tracePt t="7757" x="5087938" y="4249738"/>
          <p14:tracePt t="7768" x="5095875" y="4249738"/>
          <p14:tracePt t="7776" x="5127625" y="4273550"/>
          <p14:tracePt t="7777" x="5159375" y="4298950"/>
          <p14:tracePt t="7792" x="5199063" y="4314825"/>
          <p14:tracePt t="7811" x="5278438" y="4370388"/>
          <p14:tracePt t="7826" x="5349875" y="4441825"/>
          <p14:tracePt t="7842" x="5446713" y="4537075"/>
          <p14:tracePt t="7855" x="5486400" y="4584700"/>
          <p14:tracePt t="7871" x="5541963" y="4657725"/>
          <p14:tracePt t="7886" x="5589588" y="4713288"/>
          <p14:tracePt t="7903" x="5613400" y="4792663"/>
          <p14:tracePt t="7926" x="5645150" y="4967288"/>
          <p14:tracePt t="7935" x="5653088" y="5032375"/>
          <p14:tracePt t="7953" x="5653088" y="5183188"/>
          <p14:tracePt t="7953" x="5653088" y="5254625"/>
          <p14:tracePt t="7968" x="5661025" y="5319713"/>
          <p14:tracePt t="7981" x="5668963" y="5375275"/>
          <p14:tracePt t="7982" x="5676900" y="5422900"/>
          <p14:tracePt t="8003" x="5700713" y="5502275"/>
          <p14:tracePt t="8017" x="5700713" y="5518150"/>
          <p14:tracePt t="8017" x="5700713" y="5541963"/>
          <p14:tracePt t="8029" x="5700713" y="5557838"/>
          <p14:tracePt t="8043" x="5700713" y="5589588"/>
          <p14:tracePt t="8058" x="5700713" y="5637213"/>
          <p14:tracePt t="8077" x="5700713" y="5749925"/>
          <p14:tracePt t="8092" x="5700713" y="5797550"/>
          <p14:tracePt t="8105" x="5700713" y="5908675"/>
          <p14:tracePt t="8120" x="5700713" y="5980113"/>
          <p14:tracePt t="8137" x="5708650" y="6037263"/>
          <p14:tracePt t="8152" x="5716588" y="6061075"/>
          <p14:tracePt t="8169" x="5740400" y="6116638"/>
          <p14:tracePt t="8187" x="5773738" y="6172200"/>
          <p14:tracePt t="8213" x="5789613" y="6243638"/>
          <p14:tracePt t="8231" x="5789613" y="6251575"/>
          <p14:tracePt t="8293" x="5829300" y="6251575"/>
          <p14:tracePt t="8309" x="5876925" y="6251575"/>
          <p14:tracePt t="8327" x="6035675" y="6251575"/>
          <p14:tracePt t="8342" x="6267450" y="6259513"/>
          <p14:tracePt t="8356" x="6523038" y="6275388"/>
          <p14:tracePt t="8371" x="6769100" y="6275388"/>
          <p14:tracePt t="8387" x="6992938" y="6275388"/>
          <p14:tracePt t="8404" x="7200900" y="6275388"/>
          <p14:tracePt t="8421" x="7399338" y="6275388"/>
          <p14:tracePt t="8442" x="7583488" y="6275388"/>
          <p14:tracePt t="8452" x="7773988" y="6275388"/>
          <p14:tracePt t="8466" x="7966075" y="6275388"/>
          <p14:tracePt t="8486" x="8140700" y="6307138"/>
          <p14:tracePt t="8499" x="8293100" y="6323013"/>
          <p14:tracePt t="8511" x="8340725" y="6330950"/>
          <p14:tracePt t="8526" x="8388350" y="6330950"/>
          <p14:tracePt t="8542" x="8404225" y="6330950"/>
          <p14:tracePt t="8561" x="8412163" y="6348413"/>
          <p14:tracePt t="8575" x="8420100" y="6348413"/>
          <p14:tracePt t="8594" x="8428038" y="6348413"/>
          <p14:tracePt t="8609" x="8435975" y="6348413"/>
          <p14:tracePt t="9672" x="8443913" y="6348413"/>
          <p14:tracePt t="9685" x="8451850" y="6348413"/>
          <p14:tracePt t="9700" x="8499475" y="6348413"/>
          <p14:tracePt t="9719" x="8588375" y="6348413"/>
          <p14:tracePt t="9732" x="8604250" y="6348413"/>
          <p14:tracePt t="9745" x="8628063" y="6348413"/>
          <p14:tracePt t="9857" x="8636000" y="6348413"/>
          <p14:tracePt t="9871" x="8659813" y="6348413"/>
          <p14:tracePt t="9891" x="8675688" y="6348413"/>
          <p14:tracePt t="10155" x="8675688" y="6356350"/>
          <p14:tracePt t="10187" x="8675688" y="6364288"/>
          <p14:tracePt t="10202" x="8667750" y="6372225"/>
          <p14:tracePt t="10215" x="8659813" y="6380163"/>
          <p14:tracePt t="10236" x="8596313" y="6388100"/>
          <p14:tracePt t="10249" x="8572500" y="6388100"/>
          <p14:tracePt t="10249" x="8548688" y="6388100"/>
          <p14:tracePt t="10262" x="8523288" y="6388100"/>
          <p14:tracePt t="10276" x="8467725" y="6388100"/>
          <p14:tracePt t="10291" x="8412163" y="6388100"/>
          <p14:tracePt t="10310" x="8372475" y="6388100"/>
          <p14:tracePt t="10325" x="8301038" y="6388100"/>
          <p14:tracePt t="10343" x="8221663" y="6388100"/>
          <p14:tracePt t="10358" x="8164513" y="6388100"/>
          <p14:tracePt t="10372" x="8148638" y="6388100"/>
          <p14:tracePt t="10488" x="8132763" y="6388100"/>
          <p14:tracePt t="10498" x="8124825" y="6388100"/>
          <p14:tracePt t="10512" x="8101013" y="6388100"/>
          <p14:tracePt t="10527" x="8069263" y="6388100"/>
          <p14:tracePt t="10543" x="8037513" y="6388100"/>
          <p14:tracePt t="10559" x="8021638" y="6388100"/>
          <p14:tracePt t="10578" x="8005763" y="6388100"/>
          <p14:tracePt t="11186" x="7997825" y="6388100"/>
          <p14:tracePt t="11218" x="8021638" y="6372225"/>
          <p14:tracePt t="11231" x="8061325" y="6364288"/>
          <p14:tracePt t="11251" x="8148638" y="6338888"/>
          <p14:tracePt t="11264" x="8189913" y="6338888"/>
          <p14:tracePt t="11277" x="8245475" y="6330950"/>
          <p14:tracePt t="11292" x="8269288" y="6330950"/>
          <p14:tracePt t="11311" x="8285163" y="6330950"/>
          <p14:tracePt t="11372" x="8308975" y="6330950"/>
          <p14:tracePt t="11387" x="8356600" y="6330950"/>
          <p14:tracePt t="11406" x="8459788" y="6330950"/>
          <p14:tracePt t="11421" x="8580438" y="6356350"/>
          <p14:tracePt t="11437" x="8659813" y="6372225"/>
          <p14:tracePt t="11451" x="8667750" y="6372225"/>
          <p14:tracePt t="11796" x="8675688" y="6388100"/>
          <p14:tracePt t="11810" x="8667750" y="6403975"/>
          <p14:tracePt t="11826" x="8620125" y="6411913"/>
          <p14:tracePt t="11841" x="8556625" y="6419850"/>
          <p14:tracePt t="11855" x="8475663" y="6419850"/>
          <p14:tracePt t="11871" x="8435975" y="6419850"/>
          <p14:tracePt t="11871" x="8404225" y="6419850"/>
          <p14:tracePt t="11887" x="8332788" y="6419850"/>
          <p14:tracePt t="11910" x="8269288" y="6419850"/>
          <p14:tracePt t="11920" x="8213725" y="6419850"/>
          <p14:tracePt t="11936" x="8189913" y="6419850"/>
          <p14:tracePt t="11950" x="8180388" y="6419850"/>
          <p14:tracePt t="11967" x="8164513" y="6411913"/>
          <p14:tracePt t="11982" x="8148638" y="6411913"/>
          <p14:tracePt t="12001" x="8124825" y="6411913"/>
          <p14:tracePt t="12015" x="8116888" y="6411913"/>
          <p14:tracePt t="12015" x="8108950" y="6411913"/>
          <p14:tracePt t="12028" x="8101013" y="6411913"/>
          <p14:tracePt t="12749" x="8085138" y="6411913"/>
          <p14:tracePt t="12761" x="8077200" y="6403975"/>
          <p14:tracePt t="12777" x="8061325" y="6388100"/>
          <p14:tracePt t="12793" x="8037513" y="6356350"/>
          <p14:tracePt t="12812" x="8013700" y="6330950"/>
          <p14:tracePt t="12827" x="7981950" y="6307138"/>
          <p14:tracePt t="12842" x="7966075" y="6283325"/>
          <p14:tracePt t="12856" x="7950200" y="6267450"/>
          <p14:tracePt t="12871" x="7918450" y="6227763"/>
          <p14:tracePt t="12887" x="7902575" y="6211888"/>
          <p14:tracePt t="12903" x="7894638" y="6196013"/>
          <p14:tracePt t="12928" x="7862888" y="6148388"/>
          <p14:tracePt t="12942" x="7839075" y="6108700"/>
          <p14:tracePt t="12956" x="7805738" y="6061075"/>
          <p14:tracePt t="12971" x="7789863" y="6029325"/>
          <p14:tracePt t="12986" x="7766050" y="5980113"/>
          <p14:tracePt t="13011" x="7750175" y="5924550"/>
          <p14:tracePt t="13032" x="7734300" y="5868988"/>
          <p14:tracePt t="13045" x="7726363" y="5837238"/>
          <p14:tracePt t="13060" x="7718425" y="5813425"/>
          <p14:tracePt t="13074" x="7710488" y="5781675"/>
          <p14:tracePt t="13094" x="7710488" y="5734050"/>
          <p14:tracePt t="13109" x="7710488" y="5710238"/>
          <p14:tracePt t="13109" x="7710488" y="5694363"/>
          <p14:tracePt t="13123" x="7710488" y="5678488"/>
          <p14:tracePt t="13137" x="7710488" y="5653088"/>
          <p14:tracePt t="13152" x="7710488" y="5645150"/>
          <p14:tracePt t="13169" x="7710488" y="5637213"/>
          <p14:tracePt t="13187" x="7726363" y="5621338"/>
          <p14:tracePt t="13204" x="7742238" y="5621338"/>
          <p14:tracePt t="13221" x="7773988" y="5621338"/>
          <p14:tracePt t="13253" x="7829550" y="5621338"/>
          <p14:tracePt t="13256" x="7847013" y="5621338"/>
          <p14:tracePt t="13268" x="7870825" y="5621338"/>
          <p14:tracePt t="13270" x="7886700" y="5621338"/>
          <p14:tracePt t="13285" x="7902575" y="5621338"/>
          <p14:tracePt t="13286" x="7934325" y="5629275"/>
          <p14:tracePt t="13292" x="7958138" y="5629275"/>
          <p14:tracePt t="13311" x="8029575" y="5662613"/>
          <p14:tracePt t="13325" x="8069263" y="5678488"/>
          <p14:tracePt t="13339" x="8124825" y="5694363"/>
          <p14:tracePt t="13354" x="8221663" y="5718175"/>
          <p14:tracePt t="13375" x="8293100" y="5741988"/>
          <p14:tracePt t="13388" x="8348663" y="5757863"/>
          <p14:tracePt t="13404" x="8372475" y="5773738"/>
          <p14:tracePt t="13421" x="8380413" y="5773738"/>
          <p14:tracePt t="13484" x="8396288" y="5797550"/>
          <p14:tracePt t="13496" x="8404225" y="5821363"/>
          <p14:tracePt t="13516" x="8435975" y="5876925"/>
          <p14:tracePt t="13529" x="8435975" y="5908675"/>
          <p14:tracePt t="13543" x="8451850" y="5924550"/>
          <p14:tracePt t="13562" x="8459788" y="5948363"/>
          <p14:tracePt t="13577" x="8459788" y="5956300"/>
          <p14:tracePt t="13592" x="8459788" y="5972175"/>
          <p14:tracePt t="13606" x="8459788" y="5988050"/>
          <p14:tracePt t="13621" x="8475663" y="6005513"/>
          <p14:tracePt t="13637" x="8475663" y="6013450"/>
          <p14:tracePt t="13652" x="8475663" y="6021388"/>
          <p14:tracePt t="13653" x="8475663" y="6029325"/>
          <p14:tracePt t="13671" x="8475663" y="6037263"/>
          <p14:tracePt t="13704" x="8475663" y="6053138"/>
          <p14:tracePt t="13717" x="8475663" y="6061075"/>
          <p14:tracePt t="13750" x="8475663" y="6076950"/>
          <p14:tracePt t="13776" x="8475663" y="6092825"/>
          <p14:tracePt t="13795" x="8475663" y="6108700"/>
          <p14:tracePt t="13810" x="8475663" y="6116638"/>
          <p14:tracePt t="13824" x="8475663" y="6124575"/>
          <p14:tracePt t="13843" x="8475663" y="6140450"/>
          <p14:tracePt t="13871" x="8475663" y="6148388"/>
          <p14:tracePt t="13886" x="8467725" y="6148388"/>
          <p14:tracePt t="13905" x="8467725" y="6156325"/>
          <p14:tracePt t="13919" x="8451850" y="6156325"/>
          <p14:tracePt t="13937" x="8428038" y="6172200"/>
          <p14:tracePt t="13951" x="8388350" y="6172200"/>
          <p14:tracePt t="13966" x="8364538" y="6188075"/>
          <p14:tracePt t="13979" x="8340725" y="6188075"/>
          <p14:tracePt t="14000" x="8340725" y="6196013"/>
          <p14:tracePt t="14014" x="8324850" y="6196013"/>
          <p14:tracePt t="14026" x="8301038" y="6196013"/>
          <p14:tracePt t="14042" x="8285163" y="6203950"/>
          <p14:tracePt t="14062" x="8269288" y="6203950"/>
          <p14:tracePt t="14076" x="8245475" y="6203950"/>
          <p14:tracePt t="14090" x="8237538" y="6203950"/>
          <p14:tracePt t="14109" x="8221663" y="6203950"/>
          <p14:tracePt t="14199" x="8213725" y="6203950"/>
          <p14:tracePt t="14219" x="8197850" y="6203950"/>
          <p14:tracePt t="14233" x="8156575" y="6203950"/>
          <p14:tracePt t="14245" x="8132763" y="6203950"/>
          <p14:tracePt t="14266" x="8069263" y="6172200"/>
          <p14:tracePt t="14278" x="8045450" y="6164263"/>
          <p14:tracePt t="14294" x="8005763" y="6148388"/>
          <p14:tracePt t="14309" x="7989888" y="6148388"/>
          <p14:tracePt t="14327" x="7981950" y="6140450"/>
          <p14:tracePt t="14374" x="7974013" y="6132513"/>
          <p14:tracePt t="14388" x="7950200" y="6116638"/>
          <p14:tracePt t="14402" x="7934325" y="6100763"/>
          <p14:tracePt t="14427" x="7926388" y="6092825"/>
          <p14:tracePt t="14560" x="7918450" y="6092825"/>
          <p14:tracePt t="14683" x="7918450" y="6076950"/>
          <p14:tracePt t="14703" x="7918450" y="6029325"/>
          <p14:tracePt t="14716" x="7918450" y="5980113"/>
          <p14:tracePt t="14737" x="7918450" y="5892800"/>
          <p14:tracePt t="14744" x="7918450" y="5837238"/>
          <p14:tracePt t="14765" x="7918450" y="5510213"/>
          <p14:tracePt t="14777" x="7910513" y="5399088"/>
          <p14:tracePt t="14793" x="7894638" y="5183188"/>
          <p14:tracePt t="14812" x="7854950" y="4792663"/>
          <p14:tracePt t="14826" x="7847013" y="4673600"/>
          <p14:tracePt t="14842" x="7821613" y="4449763"/>
          <p14:tracePt t="14855" x="7813675" y="4225925"/>
          <p14:tracePt t="14870" x="7805738" y="4122738"/>
          <p14:tracePt t="14871" x="7781925" y="4019550"/>
          <p14:tracePt t="14887" x="7773988" y="3803650"/>
          <p14:tracePt t="14904" x="7773988" y="3595688"/>
          <p14:tracePt t="14919" x="7773988" y="3405188"/>
          <p14:tracePt t="14937" x="7773988" y="3221038"/>
          <p14:tracePt t="14954" x="7773988" y="3062288"/>
          <p14:tracePt t="14971" x="7773988" y="2927350"/>
          <p14:tracePt t="14971" x="7773988" y="2862263"/>
          <p14:tracePt t="14989" x="7773988" y="2743200"/>
          <p14:tracePt t="15015" x="7773988" y="2640013"/>
          <p14:tracePt t="15015" x="7773988" y="2584450"/>
          <p14:tracePt t="15028" x="7773988" y="2543175"/>
          <p14:tracePt t="15042" x="7773988" y="2432050"/>
          <p14:tracePt t="15060" x="7781925" y="2344738"/>
          <p14:tracePt t="15075" x="7797800" y="2233613"/>
          <p14:tracePt t="15089" x="7813675" y="2112963"/>
          <p14:tracePt t="15109" x="7839075" y="2001838"/>
          <p14:tracePt t="15123" x="7847013" y="1922463"/>
          <p14:tracePt t="15137" x="7854950" y="1873250"/>
          <p14:tracePt t="15154" x="7862888" y="1833563"/>
          <p14:tracePt t="15170" x="7862888" y="1809750"/>
          <p14:tracePt t="15186" x="7878763" y="1793875"/>
          <p14:tracePt t="15219" x="7878763" y="1785938"/>
          <p14:tracePt t="15386" x="7878763" y="1801813"/>
          <p14:tracePt t="15406" x="7878763" y="1857375"/>
          <p14:tracePt t="15421" x="7878763" y="1946275"/>
          <p14:tracePt t="15436" x="7878763" y="2105025"/>
          <p14:tracePt t="15459" x="7878763" y="2265363"/>
          <p14:tracePt t="15473" x="7878763" y="2424113"/>
          <p14:tracePt t="15484" x="7878763" y="2566988"/>
          <p14:tracePt t="15498" x="7878763" y="2655888"/>
          <p14:tracePt t="15519" x="7886700" y="2919413"/>
          <p14:tracePt t="15531" x="7910513" y="3109913"/>
          <p14:tracePt t="15543" x="7918450" y="3189288"/>
          <p14:tracePt t="15558" x="7926388" y="3278188"/>
          <p14:tracePt t="15559" x="7942263" y="3349625"/>
          <p14:tracePt t="15578" x="7950200" y="3492500"/>
          <p14:tracePt t="15592" x="7958138" y="3613150"/>
          <p14:tracePt t="15606" x="7958138" y="3676650"/>
          <p14:tracePt t="15621" x="7966075" y="3803650"/>
          <p14:tracePt t="15642" x="7974013" y="3987800"/>
          <p14:tracePt t="15654" x="7981950" y="4059238"/>
          <p14:tracePt t="15671" x="8013700" y="4291013"/>
          <p14:tracePt t="15685" x="8021638" y="4362450"/>
          <p14:tracePt t="15698" x="8037513" y="4489450"/>
          <p14:tracePt t="15719" x="8061325" y="4665663"/>
          <p14:tracePt t="15732" x="8069263" y="4713288"/>
          <p14:tracePt t="15745" x="8085138" y="4808538"/>
          <p14:tracePt t="15765" x="8108950" y="4911725"/>
          <p14:tracePt t="15778" x="8124825" y="5024438"/>
          <p14:tracePt t="15792" x="8140700" y="5119688"/>
          <p14:tracePt t="15812" x="8148638" y="5230813"/>
          <p14:tracePt t="15826" x="8148638" y="5302250"/>
          <p14:tracePt t="15842" x="8156575" y="5367338"/>
          <p14:tracePt t="15856" x="8164513" y="5430838"/>
          <p14:tracePt t="15872" x="8180388" y="5494338"/>
          <p14:tracePt t="15887" x="8189913" y="5549900"/>
          <p14:tracePt t="15917" x="8189913" y="5621338"/>
          <p14:tracePt t="15918" x="8189913" y="5645150"/>
          <p14:tracePt t="15938" x="8189913" y="5678488"/>
          <p14:tracePt t="15954" x="8189913" y="5694363"/>
          <p14:tracePt t="15972" x="8189913" y="5710238"/>
          <p14:tracePt t="15986" x="8189913" y="5718175"/>
          <p14:tracePt t="16004" x="8189913" y="5726113"/>
          <p14:tracePt t="20872" x="8189913" y="5734050"/>
          <p14:tracePt t="20889" x="8189913" y="5718175"/>
          <p14:tracePt t="20906" x="8189913" y="5670550"/>
          <p14:tracePt t="20922" x="8189913" y="5565775"/>
          <p14:tracePt t="20923" x="8189913" y="5518150"/>
          <p14:tracePt t="20939" x="8189913" y="5462588"/>
          <p14:tracePt t="20939" x="8189913" y="5399088"/>
          <p14:tracePt t="20956" x="8197850" y="5278438"/>
          <p14:tracePt t="20965" x="8205788" y="5214938"/>
          <p14:tracePt t="20988" x="8229600" y="5048250"/>
          <p14:tracePt t="21002" x="8237538" y="4984750"/>
          <p14:tracePt t="21032" x="8285163" y="4721225"/>
          <p14:tracePt t="21046" x="8301038" y="4600575"/>
          <p14:tracePt t="21058" x="8308975" y="4513263"/>
          <p14:tracePt t="21074" x="8316913" y="4449763"/>
          <p14:tracePt t="21089" x="8332788" y="4386263"/>
          <p14:tracePt t="21119" x="8348663" y="4281488"/>
          <p14:tracePt t="21120" x="8348663" y="4249738"/>
          <p14:tracePt t="21140" x="8356600" y="4170363"/>
          <p14:tracePt t="21156" x="8380413" y="4090988"/>
          <p14:tracePt t="21172" x="8396288" y="4011613"/>
          <p14:tracePt t="21189" x="8404225" y="3930650"/>
          <p14:tracePt t="21206" x="8420100" y="3843338"/>
          <p14:tracePt t="21222" x="8428038" y="3756025"/>
          <p14:tracePt t="21250" x="8435975" y="3668713"/>
          <p14:tracePt t="21266" x="8435975" y="3644900"/>
          <p14:tracePt t="21277" x="8435975" y="3636963"/>
          <p14:tracePt t="21387" x="8435975" y="3660775"/>
          <p14:tracePt t="21404" x="8435975" y="3708400"/>
          <p14:tracePt t="21423" x="8435975" y="3779838"/>
          <p14:tracePt t="21439" x="8435975" y="3795713"/>
          <p14:tracePt t="21455" x="8435975" y="3819525"/>
          <p14:tracePt t="21472" x="8435975" y="3843338"/>
          <p14:tracePt t="21489" x="8420100" y="3898900"/>
          <p14:tracePt t="21516" x="8404225" y="3922713"/>
          <p14:tracePt t="21519" x="8396288" y="3948113"/>
          <p14:tracePt t="21537" x="8380413" y="3971925"/>
          <p14:tracePt t="21538" x="8380413" y="3979863"/>
          <p14:tracePt t="21550" x="8380413" y="3987800"/>
          <p14:tracePt t="21558" x="8380413" y="4003675"/>
          <p14:tracePt t="21578" x="8372475" y="4027488"/>
          <p14:tracePt t="21609" x="8364538" y="4043363"/>
          <p14:tracePt t="26829" x="8356600" y="4051300"/>
          <p14:tracePt t="27058" x="8340725" y="4075113"/>
          <p14:tracePt t="27073" x="8308975" y="4098925"/>
          <p14:tracePt t="27095" x="8261350" y="4122738"/>
          <p14:tracePt t="27104" x="8229600" y="4138613"/>
          <p14:tracePt t="27125" x="8213725" y="4154488"/>
          <p14:tracePt t="27138" x="8205788" y="4162425"/>
          <p14:tracePt t="27152" x="8197850" y="4170363"/>
          <p14:tracePt t="27200" x="8189913" y="4178300"/>
          <p14:tracePt t="28735" x="8180388" y="4186238"/>
          <p14:tracePt t="28749" x="8180388" y="4210050"/>
          <p14:tracePt t="28761" x="8180388" y="4225925"/>
          <p14:tracePt t="28777" x="8180388" y="4273550"/>
          <p14:tracePt t="28798" x="8180388" y="4306888"/>
          <p14:tracePt t="28812" x="8180388" y="4314825"/>
          <p14:tracePt t="28827" x="8180388" y="4330700"/>
          <p14:tracePt t="28842" x="8180388" y="4362450"/>
          <p14:tracePt t="28855" x="8180388" y="4394200"/>
          <p14:tracePt t="28870" x="8197850" y="4433888"/>
          <p14:tracePt t="28887" x="8213725" y="4473575"/>
          <p14:tracePt t="28902" x="8229600" y="4521200"/>
          <p14:tracePt t="28919" x="8237538" y="4560888"/>
          <p14:tracePt t="28936" x="8253413" y="4608513"/>
          <p14:tracePt t="28954" x="8269288" y="4649788"/>
          <p14:tracePt t="28969" x="8269288" y="4665663"/>
          <p14:tracePt t="29033" x="8269288" y="4689475"/>
          <p14:tracePt t="29045" x="8269288" y="4721225"/>
          <p14:tracePt t="29060" x="8269288" y="4768850"/>
          <p14:tracePt t="29074" x="8261350" y="4800600"/>
          <p14:tracePt t="29093" x="8245475" y="4840288"/>
          <p14:tracePt t="29109" x="8229600" y="4864100"/>
          <p14:tracePt t="29123" x="8213725" y="4879975"/>
          <p14:tracePt t="29137" x="8205788" y="4911725"/>
          <p14:tracePt t="29153" x="8189913" y="4943475"/>
          <p14:tracePt t="29171" x="8172450" y="4951413"/>
          <p14:tracePt t="29190" x="8148638" y="4976813"/>
          <p14:tracePt t="29204" x="8124825" y="5000625"/>
          <p14:tracePt t="29219" x="8101013" y="5032375"/>
          <p14:tracePt t="29236" x="8085138" y="5040313"/>
          <p14:tracePt t="29252" x="8069263" y="5056188"/>
          <p14:tracePt t="29433" x="8093075" y="5056188"/>
          <p14:tracePt t="29452" x="8132763" y="5056188"/>
          <p14:tracePt t="29453" x="8156575" y="5056188"/>
          <p14:tracePt t="29466" x="8180388" y="5056188"/>
          <p14:tracePt t="29486" x="8253413" y="5056188"/>
          <p14:tracePt t="29499" x="8277225" y="5056188"/>
          <p14:tracePt t="29511" x="8364538" y="5072063"/>
          <p14:tracePt t="29527" x="8443913" y="5087938"/>
          <p14:tracePt t="29542" x="8483600" y="5087938"/>
          <p14:tracePt t="29561" x="8491538" y="5087938"/>
          <p14:tracePt t="29575" x="8507413" y="5095875"/>
          <p14:tracePt t="30558" x="8475663" y="5080000"/>
          <p14:tracePt t="30559" x="8428038" y="5032375"/>
          <p14:tracePt t="30578" x="8285163" y="4879975"/>
          <p14:tracePt t="30592" x="8061325" y="4641850"/>
          <p14:tracePt t="30606" x="7942263" y="4521200"/>
          <p14:tracePt t="30621" x="7575550" y="4194175"/>
          <p14:tracePt t="30636" x="7224713" y="3819525"/>
          <p14:tracePt t="30658" x="6657975" y="3165475"/>
          <p14:tracePt t="30659" x="6451600" y="2919413"/>
          <p14:tracePt t="30687" x="5884863" y="2265363"/>
          <p14:tracePt t="30700" x="5724525" y="2065338"/>
          <p14:tracePt t="30721" x="5334000" y="1603375"/>
          <p14:tracePt t="30739" x="5022850" y="1268413"/>
          <p14:tracePt t="30751" x="4887913" y="1147763"/>
          <p14:tracePt t="30766" x="4776788" y="1068388"/>
          <p14:tracePt t="30767" x="4640263" y="965200"/>
          <p14:tracePt t="30779" x="4505325" y="877888"/>
          <p14:tracePt t="30793" x="4273550" y="725488"/>
          <p14:tracePt t="30813" x="4075113" y="630238"/>
          <p14:tracePt t="30826" x="3898900" y="566738"/>
          <p14:tracePt t="30839" x="3732213" y="509588"/>
          <p14:tracePt t="30854" x="3556000" y="469900"/>
          <p14:tracePt t="30875" x="3405188" y="422275"/>
          <p14:tracePt t="30889" x="3252788" y="374650"/>
          <p14:tracePt t="30904" x="3101975" y="334963"/>
          <p14:tracePt t="30919" x="2933700" y="287338"/>
          <p14:tracePt t="30940" x="2790825" y="247650"/>
          <p14:tracePt t="30951" x="2655888" y="207963"/>
          <p14:tracePt t="30967" x="2527300" y="176213"/>
          <p14:tracePt t="30981" x="2400300" y="127000"/>
          <p14:tracePt t="31000" x="2281238" y="95250"/>
          <p14:tracePt t="31014" x="2144713" y="39688"/>
        </p14:tracePtLst>
      </p14:laserTrace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0" descr="IN00202_"/>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23075" y="2290764"/>
            <a:ext cx="4451350" cy="372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Line 51"/>
          <p:cNvSpPr>
            <a:spLocks noChangeAspect="1" noChangeShapeType="1"/>
          </p:cNvSpPr>
          <p:nvPr/>
        </p:nvSpPr>
        <p:spPr bwMode="auto">
          <a:xfrm>
            <a:off x="6700838" y="2266950"/>
            <a:ext cx="4633912" cy="0"/>
          </a:xfrm>
          <a:prstGeom prst="line">
            <a:avLst/>
          </a:prstGeom>
          <a:noFill/>
          <a:ln w="762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52"/>
          <p:cNvGrpSpPr>
            <a:grpSpLocks noChangeAspect="1"/>
          </p:cNvGrpSpPr>
          <p:nvPr/>
        </p:nvGrpSpPr>
        <p:grpSpPr bwMode="auto">
          <a:xfrm>
            <a:off x="10053639" y="1047750"/>
            <a:ext cx="1036637" cy="1219200"/>
            <a:chOff x="3792" y="336"/>
            <a:chExt cx="576" cy="768"/>
          </a:xfrm>
        </p:grpSpPr>
        <p:sp>
          <p:nvSpPr>
            <p:cNvPr id="6" name="Line 53"/>
            <p:cNvSpPr>
              <a:spLocks noChangeAspect="1" noChangeShapeType="1"/>
            </p:cNvSpPr>
            <p:nvPr/>
          </p:nvSpPr>
          <p:spPr bwMode="auto">
            <a:xfrm>
              <a:off x="4080" y="672"/>
              <a:ext cx="0" cy="432"/>
            </a:xfrm>
            <a:prstGeom prst="line">
              <a:avLst/>
            </a:prstGeom>
            <a:noFill/>
            <a:ln w="76200">
              <a:solidFill>
                <a:srgbClr val="66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Oval 54"/>
            <p:cNvSpPr>
              <a:spLocks noChangeAspect="1" noChangeArrowheads="1"/>
            </p:cNvSpPr>
            <p:nvPr/>
          </p:nvSpPr>
          <p:spPr bwMode="auto">
            <a:xfrm>
              <a:off x="3792" y="432"/>
              <a:ext cx="240" cy="240"/>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Oval 55"/>
            <p:cNvSpPr>
              <a:spLocks noChangeAspect="1" noChangeArrowheads="1"/>
            </p:cNvSpPr>
            <p:nvPr/>
          </p:nvSpPr>
          <p:spPr bwMode="auto">
            <a:xfrm>
              <a:off x="4032" y="576"/>
              <a:ext cx="240" cy="240"/>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Oval 56"/>
            <p:cNvSpPr>
              <a:spLocks noChangeAspect="1" noChangeArrowheads="1"/>
            </p:cNvSpPr>
            <p:nvPr/>
          </p:nvSpPr>
          <p:spPr bwMode="auto">
            <a:xfrm>
              <a:off x="4032" y="432"/>
              <a:ext cx="240" cy="240"/>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Oval 57"/>
            <p:cNvSpPr>
              <a:spLocks noChangeAspect="1" noChangeArrowheads="1"/>
            </p:cNvSpPr>
            <p:nvPr/>
          </p:nvSpPr>
          <p:spPr bwMode="auto">
            <a:xfrm>
              <a:off x="3888" y="336"/>
              <a:ext cx="240" cy="240"/>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Oval 58"/>
            <p:cNvSpPr>
              <a:spLocks noChangeAspect="1" noChangeArrowheads="1"/>
            </p:cNvSpPr>
            <p:nvPr/>
          </p:nvSpPr>
          <p:spPr bwMode="auto">
            <a:xfrm>
              <a:off x="3840" y="624"/>
              <a:ext cx="240" cy="240"/>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Oval 59"/>
            <p:cNvSpPr>
              <a:spLocks noChangeAspect="1" noChangeArrowheads="1"/>
            </p:cNvSpPr>
            <p:nvPr/>
          </p:nvSpPr>
          <p:spPr bwMode="auto">
            <a:xfrm>
              <a:off x="4032" y="336"/>
              <a:ext cx="240" cy="240"/>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Oval 60"/>
            <p:cNvSpPr>
              <a:spLocks noChangeAspect="1" noChangeArrowheads="1"/>
            </p:cNvSpPr>
            <p:nvPr/>
          </p:nvSpPr>
          <p:spPr bwMode="auto">
            <a:xfrm>
              <a:off x="4128" y="480"/>
              <a:ext cx="240" cy="240"/>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Oval 61"/>
            <p:cNvSpPr>
              <a:spLocks noChangeAspect="1" noChangeArrowheads="1"/>
            </p:cNvSpPr>
            <p:nvPr/>
          </p:nvSpPr>
          <p:spPr bwMode="auto">
            <a:xfrm>
              <a:off x="3888" y="432"/>
              <a:ext cx="240" cy="240"/>
            </a:xfrm>
            <a:prstGeom prst="ellipse">
              <a:avLst/>
            </a:prstGeom>
            <a:solidFill>
              <a:srgbClr val="00CC00"/>
            </a:solidFill>
            <a:ln w="9525">
              <a:solidFill>
                <a:srgbClr val="00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 name="Group 30"/>
          <p:cNvGrpSpPr/>
          <p:nvPr/>
        </p:nvGrpSpPr>
        <p:grpSpPr>
          <a:xfrm>
            <a:off x="6761163" y="1169988"/>
            <a:ext cx="3536950" cy="1096962"/>
            <a:chOff x="4189413" y="1341438"/>
            <a:chExt cx="3536950" cy="1096962"/>
          </a:xfrm>
        </p:grpSpPr>
        <p:sp>
          <p:nvSpPr>
            <p:cNvPr id="15" name="AutoShape 62"/>
            <p:cNvSpPr>
              <a:spLocks noChangeAspect="1" noChangeArrowheads="1"/>
            </p:cNvSpPr>
            <p:nvPr/>
          </p:nvSpPr>
          <p:spPr bwMode="auto">
            <a:xfrm flipH="1" flipV="1">
              <a:off x="4189413" y="1706563"/>
              <a:ext cx="854075" cy="609600"/>
            </a:xfrm>
            <a:prstGeom prst="rtTriangle">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Line 63"/>
            <p:cNvSpPr>
              <a:spLocks noChangeAspect="1" noChangeShapeType="1"/>
            </p:cNvSpPr>
            <p:nvPr/>
          </p:nvSpPr>
          <p:spPr bwMode="auto">
            <a:xfrm flipV="1">
              <a:off x="4725988" y="1981200"/>
              <a:ext cx="220662" cy="457200"/>
            </a:xfrm>
            <a:prstGeom prst="line">
              <a:avLst/>
            </a:prstGeom>
            <a:noFill/>
            <a:ln w="1016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64"/>
            <p:cNvSpPr>
              <a:spLocks noChangeAspect="1" noChangeShapeType="1"/>
            </p:cNvSpPr>
            <p:nvPr/>
          </p:nvSpPr>
          <p:spPr bwMode="auto">
            <a:xfrm flipH="1" flipV="1">
              <a:off x="4946650" y="1981200"/>
              <a:ext cx="219075" cy="457200"/>
            </a:xfrm>
            <a:prstGeom prst="line">
              <a:avLst/>
            </a:prstGeom>
            <a:noFill/>
            <a:ln w="1016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65"/>
            <p:cNvSpPr>
              <a:spLocks noChangeAspect="1" noChangeShapeType="1"/>
            </p:cNvSpPr>
            <p:nvPr/>
          </p:nvSpPr>
          <p:spPr bwMode="auto">
            <a:xfrm flipV="1">
              <a:off x="4946650" y="1616075"/>
              <a:ext cx="0" cy="365125"/>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66"/>
            <p:cNvSpPr>
              <a:spLocks noChangeAspect="1" noChangeShapeType="1"/>
            </p:cNvSpPr>
            <p:nvPr/>
          </p:nvSpPr>
          <p:spPr bwMode="auto">
            <a:xfrm flipV="1">
              <a:off x="4556125" y="1646238"/>
              <a:ext cx="731838" cy="152400"/>
            </a:xfrm>
            <a:prstGeom prst="line">
              <a:avLst/>
            </a:prstGeom>
            <a:noFill/>
            <a:ln w="1524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Oval 67"/>
            <p:cNvSpPr>
              <a:spLocks noChangeAspect="1" noChangeArrowheads="1"/>
            </p:cNvSpPr>
            <p:nvPr/>
          </p:nvSpPr>
          <p:spPr bwMode="auto">
            <a:xfrm>
              <a:off x="4837113" y="1341438"/>
              <a:ext cx="328612" cy="274637"/>
            </a:xfrm>
            <a:prstGeom prst="ellipse">
              <a:avLst/>
            </a:prstGeom>
            <a:noFill/>
            <a:ln w="5715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bg1"/>
                </a:solidFill>
              </a:endParaRPr>
            </a:p>
          </p:txBody>
        </p:sp>
        <p:grpSp>
          <p:nvGrpSpPr>
            <p:cNvPr id="21" name="Group 68"/>
            <p:cNvGrpSpPr>
              <a:grpSpLocks noChangeAspect="1"/>
            </p:cNvGrpSpPr>
            <p:nvPr/>
          </p:nvGrpSpPr>
          <p:grpSpPr bwMode="auto">
            <a:xfrm>
              <a:off x="4738688" y="1646238"/>
              <a:ext cx="427037" cy="396875"/>
              <a:chOff x="1680" y="624"/>
              <a:chExt cx="336" cy="312"/>
            </a:xfrm>
          </p:grpSpPr>
          <p:sp>
            <p:nvSpPr>
              <p:cNvPr id="22" name="AutoShape 69"/>
              <p:cNvSpPr>
                <a:spLocks noChangeAspect="1" noChangeArrowheads="1"/>
              </p:cNvSpPr>
              <p:nvPr/>
            </p:nvSpPr>
            <p:spPr bwMode="auto">
              <a:xfrm flipV="1">
                <a:off x="1680" y="624"/>
                <a:ext cx="336" cy="288"/>
              </a:xfrm>
              <a:prstGeom prst="triangle">
                <a:avLst>
                  <a:gd name="adj" fmla="val 50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WordArt 70"/>
              <p:cNvSpPr>
                <a:spLocks noChangeAspect="1" noChangeArrowheads="1" noChangeShapeType="1" noTextEdit="1"/>
              </p:cNvSpPr>
              <p:nvPr/>
            </p:nvSpPr>
            <p:spPr bwMode="auto">
              <a:xfrm>
                <a:off x="1824" y="768"/>
                <a:ext cx="62" cy="168"/>
              </a:xfrm>
              <a:prstGeom prst="rect">
                <a:avLst/>
              </a:prstGeom>
            </p:spPr>
            <p:txBody>
              <a:bodyPr spcFirstLastPara="1" wrap="none" fromWordArt="1">
                <a:prstTxWarp prst="textArchUp">
                  <a:avLst>
                    <a:gd name="adj" fmla="val 10800000"/>
                  </a:avLst>
                </a:prstTxWarp>
              </a:bodyPr>
              <a:lstStyle/>
              <a:p>
                <a:pPr algn="ctr"/>
                <a:r>
                  <a:rPr lang="en-US" sz="3600" kern="10" dirty="0">
                    <a:ln w="9525">
                      <a:solidFill>
                        <a:srgbClr val="000000"/>
                      </a:solidFill>
                      <a:round/>
                      <a:headEnd/>
                      <a:tailEnd/>
                    </a:ln>
                    <a:solidFill>
                      <a:srgbClr val="FF0000"/>
                    </a:solidFill>
                    <a:latin typeface="Arial Black"/>
                  </a:rPr>
                  <a:t>S</a:t>
                </a:r>
              </a:p>
            </p:txBody>
          </p:sp>
        </p:grpSp>
        <p:sp>
          <p:nvSpPr>
            <p:cNvPr id="24" name="Line 71"/>
            <p:cNvSpPr>
              <a:spLocks noChangeAspect="1" noChangeShapeType="1"/>
            </p:cNvSpPr>
            <p:nvPr/>
          </p:nvSpPr>
          <p:spPr bwMode="auto">
            <a:xfrm>
              <a:off x="5165725" y="1524000"/>
              <a:ext cx="487363" cy="914400"/>
            </a:xfrm>
            <a:prstGeom prst="line">
              <a:avLst/>
            </a:prstGeom>
            <a:noFill/>
            <a:ln w="57150">
              <a:solidFill>
                <a:srgbClr val="FFCC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72"/>
            <p:cNvSpPr>
              <a:spLocks noChangeAspect="1" noChangeShapeType="1"/>
            </p:cNvSpPr>
            <p:nvPr/>
          </p:nvSpPr>
          <p:spPr bwMode="auto">
            <a:xfrm>
              <a:off x="5165725" y="1524000"/>
              <a:ext cx="2560638" cy="854075"/>
            </a:xfrm>
            <a:prstGeom prst="line">
              <a:avLst/>
            </a:prstGeom>
            <a:noFill/>
            <a:ln w="57150">
              <a:solidFill>
                <a:srgbClr val="FFCC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73"/>
            <p:cNvSpPr>
              <a:spLocks noChangeAspect="1" noChangeShapeType="1"/>
            </p:cNvSpPr>
            <p:nvPr/>
          </p:nvSpPr>
          <p:spPr bwMode="auto">
            <a:xfrm>
              <a:off x="5165725" y="1524000"/>
              <a:ext cx="974725" cy="854075"/>
            </a:xfrm>
            <a:prstGeom prst="line">
              <a:avLst/>
            </a:prstGeom>
            <a:noFill/>
            <a:ln w="57150">
              <a:solidFill>
                <a:srgbClr val="FFCC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74"/>
            <p:cNvSpPr>
              <a:spLocks noChangeAspect="1" noChangeShapeType="1"/>
            </p:cNvSpPr>
            <p:nvPr/>
          </p:nvSpPr>
          <p:spPr bwMode="auto">
            <a:xfrm>
              <a:off x="5165725" y="1524000"/>
              <a:ext cx="1646238" cy="854075"/>
            </a:xfrm>
            <a:prstGeom prst="line">
              <a:avLst/>
            </a:prstGeom>
            <a:noFill/>
            <a:ln w="57150">
              <a:solidFill>
                <a:srgbClr val="FFCC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9" name="TextBox 28"/>
          <p:cNvSpPr txBox="1"/>
          <p:nvPr/>
        </p:nvSpPr>
        <p:spPr>
          <a:xfrm>
            <a:off x="7532853" y="3031897"/>
            <a:ext cx="3246372" cy="2246769"/>
          </a:xfrm>
          <a:prstGeom prst="rect">
            <a:avLst/>
          </a:prstGeom>
          <a:solidFill>
            <a:schemeClr val="bg1"/>
          </a:solidFill>
        </p:spPr>
        <p:txBody>
          <a:bodyPr wrap="square" rtlCol="0">
            <a:spAutoFit/>
          </a:bodyPr>
          <a:lstStyle/>
          <a:p>
            <a:pPr algn="ctr"/>
            <a:r>
              <a:rPr lang="en-US" sz="2800" b="1" dirty="0"/>
              <a:t>Note: There is NO such thing as geophysical X-ray vision! No silver bullets!</a:t>
            </a:r>
          </a:p>
        </p:txBody>
      </p:sp>
      <p:grpSp>
        <p:nvGrpSpPr>
          <p:cNvPr id="50" name="Group 49"/>
          <p:cNvGrpSpPr/>
          <p:nvPr/>
        </p:nvGrpSpPr>
        <p:grpSpPr>
          <a:xfrm>
            <a:off x="6765925" y="1169988"/>
            <a:ext cx="3659188" cy="1096962"/>
            <a:chOff x="4194175" y="1341438"/>
            <a:chExt cx="3659188" cy="1096962"/>
          </a:xfrm>
        </p:grpSpPr>
        <p:sp>
          <p:nvSpPr>
            <p:cNvPr id="51" name="AutoShape 51"/>
            <p:cNvSpPr>
              <a:spLocks noChangeAspect="1" noChangeArrowheads="1"/>
            </p:cNvSpPr>
            <p:nvPr/>
          </p:nvSpPr>
          <p:spPr bwMode="auto">
            <a:xfrm flipH="1" flipV="1">
              <a:off x="4194175" y="1706563"/>
              <a:ext cx="854075" cy="609600"/>
            </a:xfrm>
            <a:prstGeom prst="rtTriangle">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Line 64"/>
            <p:cNvSpPr>
              <a:spLocks noChangeAspect="1" noChangeShapeType="1"/>
            </p:cNvSpPr>
            <p:nvPr/>
          </p:nvSpPr>
          <p:spPr bwMode="auto">
            <a:xfrm flipV="1">
              <a:off x="4730750" y="1981200"/>
              <a:ext cx="220663" cy="457200"/>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Line 65"/>
            <p:cNvSpPr>
              <a:spLocks noChangeAspect="1" noChangeShapeType="1"/>
            </p:cNvSpPr>
            <p:nvPr/>
          </p:nvSpPr>
          <p:spPr bwMode="auto">
            <a:xfrm flipH="1" flipV="1">
              <a:off x="4951413" y="1981200"/>
              <a:ext cx="219075" cy="457200"/>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 name="Line 66"/>
            <p:cNvSpPr>
              <a:spLocks noChangeAspect="1" noChangeShapeType="1"/>
            </p:cNvSpPr>
            <p:nvPr/>
          </p:nvSpPr>
          <p:spPr bwMode="auto">
            <a:xfrm flipV="1">
              <a:off x="4951413" y="1616075"/>
              <a:ext cx="0" cy="365125"/>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 name="Line 67"/>
            <p:cNvSpPr>
              <a:spLocks noChangeAspect="1" noChangeShapeType="1"/>
            </p:cNvSpPr>
            <p:nvPr/>
          </p:nvSpPr>
          <p:spPr bwMode="auto">
            <a:xfrm flipV="1">
              <a:off x="4621213" y="1646238"/>
              <a:ext cx="671512" cy="152400"/>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Oval 68"/>
            <p:cNvSpPr>
              <a:spLocks noChangeAspect="1" noChangeArrowheads="1"/>
            </p:cNvSpPr>
            <p:nvPr/>
          </p:nvSpPr>
          <p:spPr bwMode="auto">
            <a:xfrm>
              <a:off x="4841875" y="1341438"/>
              <a:ext cx="328613" cy="274637"/>
            </a:xfrm>
            <a:prstGeom prst="ellipse">
              <a:avLst/>
            </a:prstGeom>
            <a:noFill/>
            <a:ln w="2857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chemeClr val="bg1"/>
                </a:solidFill>
              </a:endParaRPr>
            </a:p>
          </p:txBody>
        </p:sp>
        <p:grpSp>
          <p:nvGrpSpPr>
            <p:cNvPr id="57" name="Group 69"/>
            <p:cNvGrpSpPr>
              <a:grpSpLocks noChangeAspect="1"/>
            </p:cNvGrpSpPr>
            <p:nvPr/>
          </p:nvGrpSpPr>
          <p:grpSpPr bwMode="auto">
            <a:xfrm>
              <a:off x="4743450" y="1646238"/>
              <a:ext cx="427038" cy="395287"/>
              <a:chOff x="1680" y="624"/>
              <a:chExt cx="336" cy="312"/>
            </a:xfrm>
          </p:grpSpPr>
          <p:sp>
            <p:nvSpPr>
              <p:cNvPr id="65" name="AutoShape 70"/>
              <p:cNvSpPr>
                <a:spLocks noChangeAspect="1" noChangeArrowheads="1"/>
              </p:cNvSpPr>
              <p:nvPr/>
            </p:nvSpPr>
            <p:spPr bwMode="auto">
              <a:xfrm flipV="1">
                <a:off x="1680" y="624"/>
                <a:ext cx="336" cy="288"/>
              </a:xfrm>
              <a:prstGeom prst="triangle">
                <a:avLst>
                  <a:gd name="adj" fmla="val 50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WordArt 71"/>
              <p:cNvSpPr>
                <a:spLocks noChangeAspect="1" noChangeArrowheads="1" noChangeShapeType="1" noTextEdit="1"/>
              </p:cNvSpPr>
              <p:nvPr/>
            </p:nvSpPr>
            <p:spPr bwMode="auto">
              <a:xfrm>
                <a:off x="1824" y="768"/>
                <a:ext cx="62" cy="168"/>
              </a:xfrm>
              <a:prstGeom prst="rect">
                <a:avLst/>
              </a:prstGeom>
            </p:spPr>
            <p:txBody>
              <a:bodyPr spcFirstLastPara="1" wrap="none" fromWordArt="1">
                <a:prstTxWarp prst="textArchUp">
                  <a:avLst>
                    <a:gd name="adj" fmla="val 10800000"/>
                  </a:avLst>
                </a:prstTxWarp>
              </a:bodyPr>
              <a:lstStyle/>
              <a:p>
                <a:pPr algn="ctr"/>
                <a:r>
                  <a:rPr lang="en-US" sz="3600" kern="10" dirty="0">
                    <a:ln w="9525">
                      <a:solidFill>
                        <a:srgbClr val="000000"/>
                      </a:solidFill>
                      <a:round/>
                      <a:headEnd/>
                      <a:tailEnd/>
                    </a:ln>
                    <a:solidFill>
                      <a:srgbClr val="FF0000"/>
                    </a:solidFill>
                    <a:latin typeface="Arial Black"/>
                  </a:rPr>
                  <a:t>G</a:t>
                </a:r>
              </a:p>
            </p:txBody>
          </p:sp>
        </p:grpSp>
        <p:sp>
          <p:nvSpPr>
            <p:cNvPr id="58" name="Line 72"/>
            <p:cNvSpPr>
              <a:spLocks noChangeAspect="1" noChangeShapeType="1"/>
            </p:cNvSpPr>
            <p:nvPr/>
          </p:nvSpPr>
          <p:spPr bwMode="auto">
            <a:xfrm>
              <a:off x="4803775" y="1463675"/>
              <a:ext cx="306388" cy="1588"/>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 name="Oval 73"/>
            <p:cNvSpPr>
              <a:spLocks noChangeAspect="1" noChangeArrowheads="1"/>
            </p:cNvSpPr>
            <p:nvPr/>
          </p:nvSpPr>
          <p:spPr bwMode="auto">
            <a:xfrm>
              <a:off x="4987925" y="1401763"/>
              <a:ext cx="122238" cy="1222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Oval 74"/>
            <p:cNvSpPr>
              <a:spLocks noChangeAspect="1" noChangeArrowheads="1"/>
            </p:cNvSpPr>
            <p:nvPr/>
          </p:nvSpPr>
          <p:spPr bwMode="auto">
            <a:xfrm>
              <a:off x="5110163" y="1401763"/>
              <a:ext cx="120650" cy="12223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Line 75"/>
            <p:cNvSpPr>
              <a:spLocks noChangeAspect="1" noChangeShapeType="1"/>
            </p:cNvSpPr>
            <p:nvPr/>
          </p:nvSpPr>
          <p:spPr bwMode="auto">
            <a:xfrm>
              <a:off x="5292725" y="1524000"/>
              <a:ext cx="487363" cy="914400"/>
            </a:xfrm>
            <a:prstGeom prst="line">
              <a:avLst/>
            </a:prstGeom>
            <a:noFill/>
            <a:ln w="57150">
              <a:solidFill>
                <a:srgbClr val="FFCC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 name="Line 76"/>
            <p:cNvSpPr>
              <a:spLocks noChangeAspect="1" noChangeShapeType="1"/>
            </p:cNvSpPr>
            <p:nvPr/>
          </p:nvSpPr>
          <p:spPr bwMode="auto">
            <a:xfrm>
              <a:off x="5292725" y="1524000"/>
              <a:ext cx="2560638" cy="854075"/>
            </a:xfrm>
            <a:prstGeom prst="line">
              <a:avLst/>
            </a:prstGeom>
            <a:noFill/>
            <a:ln w="57150">
              <a:solidFill>
                <a:srgbClr val="FFCC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 name="Line 77"/>
            <p:cNvSpPr>
              <a:spLocks noChangeAspect="1" noChangeShapeType="1"/>
            </p:cNvSpPr>
            <p:nvPr/>
          </p:nvSpPr>
          <p:spPr bwMode="auto">
            <a:xfrm>
              <a:off x="5292725" y="1524000"/>
              <a:ext cx="974725" cy="854075"/>
            </a:xfrm>
            <a:prstGeom prst="line">
              <a:avLst/>
            </a:prstGeom>
            <a:noFill/>
            <a:ln w="57150">
              <a:solidFill>
                <a:srgbClr val="FFCC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 name="Line 78"/>
            <p:cNvSpPr>
              <a:spLocks noChangeAspect="1" noChangeShapeType="1"/>
            </p:cNvSpPr>
            <p:nvPr/>
          </p:nvSpPr>
          <p:spPr bwMode="auto">
            <a:xfrm>
              <a:off x="5292725" y="1524000"/>
              <a:ext cx="1646238" cy="854075"/>
            </a:xfrm>
            <a:prstGeom prst="line">
              <a:avLst/>
            </a:prstGeom>
            <a:noFill/>
            <a:ln w="57150">
              <a:solidFill>
                <a:srgbClr val="FFCC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0" name="Group 69"/>
          <p:cNvGrpSpPr/>
          <p:nvPr/>
        </p:nvGrpSpPr>
        <p:grpSpPr>
          <a:xfrm>
            <a:off x="6762751" y="2266950"/>
            <a:ext cx="4633913" cy="3729038"/>
            <a:chOff x="4133850" y="2438400"/>
            <a:chExt cx="4633913" cy="3729038"/>
          </a:xfrm>
        </p:grpSpPr>
        <p:graphicFrame>
          <p:nvGraphicFramePr>
            <p:cNvPr id="68" name="Object 84"/>
            <p:cNvGraphicFramePr>
              <a:graphicFrameLocks/>
            </p:cNvGraphicFramePr>
            <p:nvPr/>
          </p:nvGraphicFramePr>
          <p:xfrm>
            <a:off x="4267200" y="2438400"/>
            <a:ext cx="4451350" cy="3729038"/>
          </p:xfrm>
          <a:graphic>
            <a:graphicData uri="http://schemas.openxmlformats.org/presentationml/2006/ole">
              <mc:AlternateContent xmlns:mc="http://schemas.openxmlformats.org/markup-compatibility/2006">
                <mc:Choice xmlns:v="urn:schemas-microsoft-com:vml" Requires="v">
                  <p:oleObj name="Image" r:id="rId6" imgW="5765079" imgH="4787302" progId="Photoshop.Image.6">
                    <p:embed/>
                  </p:oleObj>
                </mc:Choice>
                <mc:Fallback>
                  <p:oleObj name="Image" r:id="rId6" imgW="5765079" imgH="4787302" progId="Photoshop.Image.6">
                    <p:embed/>
                    <p:pic>
                      <p:nvPicPr>
                        <p:cNvPr id="68" name="Object 84"/>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67200" y="2438400"/>
                          <a:ext cx="4451350" cy="372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9" name="Line 52"/>
            <p:cNvSpPr>
              <a:spLocks noChangeAspect="1" noChangeShapeType="1"/>
            </p:cNvSpPr>
            <p:nvPr/>
          </p:nvSpPr>
          <p:spPr bwMode="auto">
            <a:xfrm>
              <a:off x="4133850" y="2438400"/>
              <a:ext cx="4633913" cy="0"/>
            </a:xfrm>
            <a:prstGeom prst="line">
              <a:avLst/>
            </a:prstGeom>
            <a:noFill/>
            <a:ln w="76200">
              <a:solidFill>
                <a:srgbClr val="00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6" name="Group 75"/>
          <p:cNvGrpSpPr/>
          <p:nvPr/>
        </p:nvGrpSpPr>
        <p:grpSpPr>
          <a:xfrm>
            <a:off x="6893918" y="2297990"/>
            <a:ext cx="4382400" cy="3664661"/>
            <a:chOff x="4322168" y="2469439"/>
            <a:chExt cx="4382400" cy="3664661"/>
          </a:xfrm>
        </p:grpSpPr>
        <p:pic>
          <p:nvPicPr>
            <p:cNvPr id="71" name="Picture 14" descr="IN00202_"/>
            <p:cNvPicPr>
              <a:picLocks noChangeAspect="1" noChangeArrowheads="1"/>
            </p:cNvPicPr>
            <p:nvPr/>
          </p:nvPicPr>
          <p:blipFill>
            <a:blip r:embed="rId5" cstate="print">
              <a:extLst>
                <a:ext uri="{28A0092B-C50C-407E-A947-70E740481C1C}">
                  <a14:useLocalDpi xmlns:a14="http://schemas.microsoft.com/office/drawing/2010/main" val="0"/>
                </a:ext>
              </a:extLst>
            </a:blip>
            <a:srcRect l="91731"/>
            <a:stretch>
              <a:fillRect/>
            </a:stretch>
          </p:blipFill>
          <p:spPr bwMode="auto">
            <a:xfrm>
              <a:off x="8336192" y="2469439"/>
              <a:ext cx="368376" cy="3664661"/>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2" name="Picture 15" descr="IN00202_"/>
            <p:cNvPicPr>
              <a:picLocks noChangeAspect="1" noChangeArrowheads="1"/>
            </p:cNvPicPr>
            <p:nvPr/>
          </p:nvPicPr>
          <p:blipFill>
            <a:blip r:embed="rId5" cstate="print">
              <a:extLst>
                <a:ext uri="{28A0092B-C50C-407E-A947-70E740481C1C}">
                  <a14:useLocalDpi xmlns:a14="http://schemas.microsoft.com/office/drawing/2010/main" val="0"/>
                </a:ext>
              </a:extLst>
            </a:blip>
            <a:srcRect l="67094" r="26062"/>
            <a:stretch>
              <a:fillRect/>
            </a:stretch>
          </p:blipFill>
          <p:spPr bwMode="auto">
            <a:xfrm>
              <a:off x="7238687" y="2469439"/>
              <a:ext cx="304863" cy="3664661"/>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3" name="Picture 16" descr="IN00202_"/>
            <p:cNvPicPr>
              <a:picLocks noChangeAspect="1" noChangeArrowheads="1"/>
            </p:cNvPicPr>
            <p:nvPr/>
          </p:nvPicPr>
          <p:blipFill>
            <a:blip r:embed="rId5" cstate="print">
              <a:extLst>
                <a:ext uri="{28A0092B-C50C-407E-A947-70E740481C1C}">
                  <a14:useLocalDpi xmlns:a14="http://schemas.microsoft.com/office/drawing/2010/main" val="0"/>
                </a:ext>
              </a:extLst>
            </a:blip>
            <a:srcRect l="39720" r="54805" b="25754"/>
            <a:stretch>
              <a:fillRect/>
            </a:stretch>
          </p:blipFill>
          <p:spPr bwMode="auto">
            <a:xfrm>
              <a:off x="6029398" y="2469439"/>
              <a:ext cx="243890" cy="2720868"/>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4" name="Picture 17" descr="IN00202_"/>
            <p:cNvPicPr>
              <a:picLocks noChangeAspect="1" noChangeArrowheads="1"/>
            </p:cNvPicPr>
            <p:nvPr/>
          </p:nvPicPr>
          <p:blipFill>
            <a:blip r:embed="rId5" cstate="print">
              <a:extLst>
                <a:ext uri="{28A0092B-C50C-407E-A947-70E740481C1C}">
                  <a14:useLocalDpi xmlns:a14="http://schemas.microsoft.com/office/drawing/2010/main" val="0"/>
                </a:ext>
              </a:extLst>
            </a:blip>
            <a:srcRect l="19189" r="73967"/>
            <a:stretch>
              <a:fillRect/>
            </a:stretch>
          </p:blipFill>
          <p:spPr bwMode="auto">
            <a:xfrm>
              <a:off x="5114811" y="2469439"/>
              <a:ext cx="304863" cy="3664661"/>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5" name="Picture 18" descr="IN00202_"/>
            <p:cNvPicPr>
              <a:picLocks noChangeAspect="1" noChangeArrowheads="1"/>
            </p:cNvPicPr>
            <p:nvPr/>
          </p:nvPicPr>
          <p:blipFill>
            <a:blip r:embed="rId5" cstate="print">
              <a:extLst>
                <a:ext uri="{28A0092B-C50C-407E-A947-70E740481C1C}">
                  <a14:useLocalDpi xmlns:a14="http://schemas.microsoft.com/office/drawing/2010/main" val="0"/>
                </a:ext>
              </a:extLst>
            </a:blip>
            <a:srcRect l="1398" r="91759" b="29082"/>
            <a:stretch>
              <a:fillRect/>
            </a:stretch>
          </p:blipFill>
          <p:spPr bwMode="auto">
            <a:xfrm>
              <a:off x="4322168" y="2469439"/>
              <a:ext cx="304863" cy="2598924"/>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
        <p:nvSpPr>
          <p:cNvPr id="67" name="Title 6"/>
          <p:cNvSpPr>
            <a:spLocks noGrp="1"/>
          </p:cNvSpPr>
          <p:nvPr>
            <p:ph type="title"/>
          </p:nvPr>
        </p:nvSpPr>
        <p:spPr>
          <a:xfrm>
            <a:off x="233289" y="769142"/>
            <a:ext cx="6943798" cy="808039"/>
          </a:xfrm>
        </p:spPr>
        <p:txBody>
          <a:bodyPr>
            <a:normAutofit fontScale="90000"/>
          </a:bodyPr>
          <a:lstStyle/>
          <a:p>
            <a:r>
              <a:rPr lang="en-US" b="1" dirty="0"/>
              <a:t>Inversion: a pair of fuzzy glasses</a:t>
            </a:r>
          </a:p>
        </p:txBody>
      </p:sp>
      <p:sp>
        <p:nvSpPr>
          <p:cNvPr id="30" name="TextBox 29">
            <a:extLst>
              <a:ext uri="{FF2B5EF4-FFF2-40B4-BE49-F238E27FC236}">
                <a16:creationId xmlns:a16="http://schemas.microsoft.com/office/drawing/2014/main" id="{FB1B4FD1-F642-478B-AABC-5C048E28D3C5}"/>
              </a:ext>
            </a:extLst>
          </p:cNvPr>
          <p:cNvSpPr txBox="1"/>
          <p:nvPr/>
        </p:nvSpPr>
        <p:spPr>
          <a:xfrm>
            <a:off x="798206" y="2865589"/>
            <a:ext cx="4707828" cy="2031325"/>
          </a:xfrm>
          <a:prstGeom prst="rect">
            <a:avLst/>
          </a:prstGeom>
          <a:noFill/>
        </p:spPr>
        <p:txBody>
          <a:bodyPr wrap="square" rtlCol="0">
            <a:spAutoFit/>
          </a:bodyPr>
          <a:lstStyle/>
          <a:p>
            <a:r>
              <a:rPr lang="en-US" dirty="0"/>
              <a:t>Inversion of resistivity data is not like donning a pair of x-ray glasses</a:t>
            </a:r>
          </a:p>
          <a:p>
            <a:endParaRPr lang="en-US" dirty="0"/>
          </a:p>
          <a:p>
            <a:r>
              <a:rPr lang="en-US" dirty="0"/>
              <a:t>The fuzzy, indirect information obtained from electrical resistivity inversion should always be interpreted in conjunction with other available datasets.</a:t>
            </a:r>
          </a:p>
        </p:txBody>
      </p:sp>
      <p:sp>
        <p:nvSpPr>
          <p:cNvPr id="32" name="TextBox 31">
            <a:extLst>
              <a:ext uri="{FF2B5EF4-FFF2-40B4-BE49-F238E27FC236}">
                <a16:creationId xmlns:a16="http://schemas.microsoft.com/office/drawing/2014/main" id="{5667EB37-21BF-4659-8BA4-6B8F9BE47647}"/>
              </a:ext>
            </a:extLst>
          </p:cNvPr>
          <p:cNvSpPr txBox="1"/>
          <p:nvPr/>
        </p:nvSpPr>
        <p:spPr>
          <a:xfrm>
            <a:off x="6794466" y="6268522"/>
            <a:ext cx="4570482" cy="369332"/>
          </a:xfrm>
          <a:prstGeom prst="rect">
            <a:avLst/>
          </a:prstGeom>
          <a:noFill/>
        </p:spPr>
        <p:txBody>
          <a:bodyPr wrap="none" rtlCol="0">
            <a:spAutoFit/>
          </a:bodyPr>
          <a:lstStyle/>
          <a:p>
            <a:r>
              <a:rPr lang="en-US" dirty="0"/>
              <a:t>Image courtesy of Fred Day-Lewis (USGS)</a:t>
            </a:r>
          </a:p>
        </p:txBody>
      </p:sp>
      <p:pic>
        <p:nvPicPr>
          <p:cNvPr id="77" name="Picture 76">
            <a:extLst>
              <a:ext uri="{FF2B5EF4-FFF2-40B4-BE49-F238E27FC236}">
                <a16:creationId xmlns:a16="http://schemas.microsoft.com/office/drawing/2014/main" id="{4AE775D3-7206-4AF3-91FE-1D93DF275AE1}"/>
              </a:ext>
            </a:extLst>
          </p:cNvPr>
          <p:cNvPicPr>
            <a:picLocks noChangeAspect="1"/>
          </p:cNvPicPr>
          <p:nvPr/>
        </p:nvPicPr>
        <p:blipFill>
          <a:blip r:embed="rId8"/>
          <a:stretch>
            <a:fillRect/>
          </a:stretch>
        </p:blipFill>
        <p:spPr>
          <a:xfrm>
            <a:off x="5323562" y="32211"/>
            <a:ext cx="6784931" cy="508869"/>
          </a:xfrm>
          <a:prstGeom prst="rect">
            <a:avLst/>
          </a:prstGeom>
        </p:spPr>
      </p:pic>
      <p:pic>
        <p:nvPicPr>
          <p:cNvPr id="28" name="Audio 27">
            <a:hlinkClick r:id="" action="ppaction://media"/>
            <a:extLst>
              <a:ext uri="{FF2B5EF4-FFF2-40B4-BE49-F238E27FC236}">
                <a16:creationId xmlns:a16="http://schemas.microsoft.com/office/drawing/2014/main" id="{978EE07D-97D6-481C-AE00-3E93A627BCA1}"/>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04837709"/>
      </p:ext>
    </p:extLst>
  </p:cSld>
  <p:clrMapOvr>
    <a:masterClrMapping/>
  </p:clrMapOvr>
  <mc:AlternateContent xmlns:mc="http://schemas.openxmlformats.org/markup-compatibility/2006" xmlns:p14="http://schemas.microsoft.com/office/powerpoint/2010/main">
    <mc:Choice Requires="p14">
      <p:transition spd="med" p14:dur="700" advTm="30633">
        <p:fade/>
      </p:transition>
    </mc:Choice>
    <mc:Fallback xmlns="">
      <p:transition spd="med" advTm="3063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p:cTn id="11" dur="1000" fill="hold"/>
                                        <p:tgtEl>
                                          <p:spTgt spid="29"/>
                                        </p:tgtEl>
                                        <p:attrNameLst>
                                          <p:attrName>ppt_w</p:attrName>
                                        </p:attrNameLst>
                                      </p:cBhvr>
                                      <p:tavLst>
                                        <p:tav tm="0">
                                          <p:val>
                                            <p:fltVal val="0"/>
                                          </p:val>
                                        </p:tav>
                                        <p:tav tm="100000">
                                          <p:val>
                                            <p:strVal val="#ppt_w"/>
                                          </p:val>
                                        </p:tav>
                                      </p:tavLst>
                                    </p:anim>
                                    <p:anim calcmode="lin" valueType="num">
                                      <p:cBhvr>
                                        <p:cTn id="12" dur="1000" fill="hold"/>
                                        <p:tgtEl>
                                          <p:spTgt spid="29"/>
                                        </p:tgtEl>
                                        <p:attrNameLst>
                                          <p:attrName>ppt_h</p:attrName>
                                        </p:attrNameLst>
                                      </p:cBhvr>
                                      <p:tavLst>
                                        <p:tav tm="0">
                                          <p:val>
                                            <p:fltVal val="0"/>
                                          </p:val>
                                        </p:tav>
                                        <p:tav tm="100000">
                                          <p:val>
                                            <p:strVal val="#ppt_h"/>
                                          </p:val>
                                        </p:tav>
                                      </p:tavLst>
                                    </p:anim>
                                    <p:anim calcmode="lin" valueType="num">
                                      <p:cBhvr>
                                        <p:cTn id="13" dur="1000" fill="hold"/>
                                        <p:tgtEl>
                                          <p:spTgt spid="29"/>
                                        </p:tgtEl>
                                        <p:attrNameLst>
                                          <p:attrName>style.rotation</p:attrName>
                                        </p:attrNameLst>
                                      </p:cBhvr>
                                      <p:tavLst>
                                        <p:tav tm="0">
                                          <p:val>
                                            <p:fltVal val="90"/>
                                          </p:val>
                                        </p:tav>
                                        <p:tav tm="100000">
                                          <p:val>
                                            <p:fltVal val="0"/>
                                          </p:val>
                                        </p:tav>
                                      </p:tavLst>
                                    </p:anim>
                                    <p:animEffect transition="in" filter="fade">
                                      <p:cBhvr>
                                        <p:cTn id="14" dur="10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xit" presetSubtype="0" fill="hold" nodeType="clickEffect">
                                  <p:stCondLst>
                                    <p:cond delay="0"/>
                                  </p:stCondLst>
                                  <p:childTnLst>
                                    <p:anim calcmode="lin" valueType="num">
                                      <p:cBhvr>
                                        <p:cTn id="18" dur="1000"/>
                                        <p:tgtEl>
                                          <p:spTgt spid="31"/>
                                        </p:tgtEl>
                                        <p:attrNameLst>
                                          <p:attrName>ppt_w</p:attrName>
                                        </p:attrNameLst>
                                      </p:cBhvr>
                                      <p:tavLst>
                                        <p:tav tm="0">
                                          <p:val>
                                            <p:strVal val="ppt_w"/>
                                          </p:val>
                                        </p:tav>
                                        <p:tav tm="100000">
                                          <p:val>
                                            <p:fltVal val="0"/>
                                          </p:val>
                                        </p:tav>
                                      </p:tavLst>
                                    </p:anim>
                                    <p:anim calcmode="lin" valueType="num">
                                      <p:cBhvr>
                                        <p:cTn id="19" dur="1000"/>
                                        <p:tgtEl>
                                          <p:spTgt spid="31"/>
                                        </p:tgtEl>
                                        <p:attrNameLst>
                                          <p:attrName>ppt_h</p:attrName>
                                        </p:attrNameLst>
                                      </p:cBhvr>
                                      <p:tavLst>
                                        <p:tav tm="0">
                                          <p:val>
                                            <p:strVal val="ppt_h"/>
                                          </p:val>
                                        </p:tav>
                                        <p:tav tm="100000">
                                          <p:val>
                                            <p:fltVal val="0"/>
                                          </p:val>
                                        </p:tav>
                                      </p:tavLst>
                                    </p:anim>
                                    <p:anim calcmode="lin" valueType="num">
                                      <p:cBhvr>
                                        <p:cTn id="20" dur="1000"/>
                                        <p:tgtEl>
                                          <p:spTgt spid="31"/>
                                        </p:tgtEl>
                                        <p:attrNameLst>
                                          <p:attrName>style.rotation</p:attrName>
                                        </p:attrNameLst>
                                      </p:cBhvr>
                                      <p:tavLst>
                                        <p:tav tm="0">
                                          <p:val>
                                            <p:fltVal val="0"/>
                                          </p:val>
                                        </p:tav>
                                        <p:tav tm="100000">
                                          <p:val>
                                            <p:fltVal val="90"/>
                                          </p:val>
                                        </p:tav>
                                      </p:tavLst>
                                    </p:anim>
                                    <p:animEffect transition="out" filter="fade">
                                      <p:cBhvr>
                                        <p:cTn id="21" dur="1000"/>
                                        <p:tgtEl>
                                          <p:spTgt spid="31"/>
                                        </p:tgtEl>
                                      </p:cBhvr>
                                    </p:animEffect>
                                    <p:set>
                                      <p:cBhvr>
                                        <p:cTn id="22" dur="1" fill="hold">
                                          <p:stCondLst>
                                            <p:cond delay="999"/>
                                          </p:stCondLst>
                                        </p:cTn>
                                        <p:tgtEl>
                                          <p:spTgt spid="3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randombar(horizontal)">
                                      <p:cBhvr>
                                        <p:cTn id="27" dur="500"/>
                                        <p:tgtEl>
                                          <p:spTgt spid="50"/>
                                        </p:tgtEl>
                                      </p:cBhvr>
                                    </p:animEffect>
                                  </p:childTnLst>
                                </p:cTn>
                              </p:par>
                              <p:par>
                                <p:cTn id="28" presetID="6" presetClass="entr" presetSubtype="16" fill="hold" nodeType="withEffect">
                                  <p:stCondLst>
                                    <p:cond delay="0"/>
                                  </p:stCondLst>
                                  <p:childTnLst>
                                    <p:set>
                                      <p:cBhvr>
                                        <p:cTn id="29" dur="1" fill="hold">
                                          <p:stCondLst>
                                            <p:cond delay="0"/>
                                          </p:stCondLst>
                                        </p:cTn>
                                        <p:tgtEl>
                                          <p:spTgt spid="70"/>
                                        </p:tgtEl>
                                        <p:attrNameLst>
                                          <p:attrName>style.visibility</p:attrName>
                                        </p:attrNameLst>
                                      </p:cBhvr>
                                      <p:to>
                                        <p:strVal val="visible"/>
                                      </p:to>
                                    </p:set>
                                    <p:animEffect transition="in" filter="circle(in)">
                                      <p:cBhvr>
                                        <p:cTn id="30" dur="1000"/>
                                        <p:tgtEl>
                                          <p:spTgt spid="7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76"/>
                                        </p:tgtEl>
                                        <p:attrNameLst>
                                          <p:attrName>style.visibility</p:attrName>
                                        </p:attrNameLst>
                                      </p:cBhvr>
                                      <p:to>
                                        <p:strVal val="visible"/>
                                      </p:to>
                                    </p:set>
                                    <p:animEffect transition="in" filter="fade">
                                      <p:cBhvr>
                                        <p:cTn id="35"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6" fill="hold" display="0">
                  <p:stCondLst>
                    <p:cond delay="indefinite"/>
                  </p:stCondLst>
                  <p:endCondLst>
                    <p:cond evt="onStopAudio" delay="0">
                      <p:tgtEl>
                        <p:sldTgt/>
                      </p:tgtEl>
                    </p:cond>
                  </p:endCondLst>
                </p:cTn>
                <p:tgtEl>
                  <p:spTgt spid="28"/>
                </p:tgtEl>
              </p:cMediaNode>
            </p:audio>
          </p:childTnLst>
        </p:cTn>
      </p:par>
    </p:tnLst>
    <p:bldLst>
      <p:bldP spid="2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53836-F6DB-4AAC-93C0-B26049F894F5}"/>
              </a:ext>
            </a:extLst>
          </p:cNvPr>
          <p:cNvSpPr>
            <a:spLocks noGrp="1"/>
          </p:cNvSpPr>
          <p:nvPr>
            <p:ph type="title"/>
          </p:nvPr>
        </p:nvSpPr>
        <p:spPr/>
        <p:txBody>
          <a:bodyPr/>
          <a:lstStyle/>
          <a:p>
            <a:r>
              <a:rPr lang="en-US" dirty="0"/>
              <a:t>Apparent resistivity</a:t>
            </a:r>
          </a:p>
        </p:txBody>
      </p:sp>
      <p:pic>
        <p:nvPicPr>
          <p:cNvPr id="3" name="Picture 2">
            <a:extLst>
              <a:ext uri="{FF2B5EF4-FFF2-40B4-BE49-F238E27FC236}">
                <a16:creationId xmlns:a16="http://schemas.microsoft.com/office/drawing/2014/main" id="{9D907B01-DFCA-479D-BF9B-05F1D2E18CB3}"/>
              </a:ext>
            </a:extLst>
          </p:cNvPr>
          <p:cNvPicPr>
            <a:picLocks noChangeAspect="1"/>
          </p:cNvPicPr>
          <p:nvPr/>
        </p:nvPicPr>
        <p:blipFill rotWithShape="1">
          <a:blip r:embed="rId5"/>
          <a:srcRect t="21961" r="50000"/>
          <a:stretch/>
        </p:blipFill>
        <p:spPr>
          <a:xfrm>
            <a:off x="1086300" y="2861591"/>
            <a:ext cx="3970337" cy="2449136"/>
          </a:xfrm>
          <a:prstGeom prst="rect">
            <a:avLst/>
          </a:prstGeom>
        </p:spPr>
      </p:pic>
      <p:sp>
        <p:nvSpPr>
          <p:cNvPr id="10" name="TextBox 9">
            <a:extLst>
              <a:ext uri="{FF2B5EF4-FFF2-40B4-BE49-F238E27FC236}">
                <a16:creationId xmlns:a16="http://schemas.microsoft.com/office/drawing/2014/main" id="{5CE632FE-4140-4BCC-8CBB-2A534107C0A6}"/>
              </a:ext>
            </a:extLst>
          </p:cNvPr>
          <p:cNvSpPr txBox="1"/>
          <p:nvPr/>
        </p:nvSpPr>
        <p:spPr>
          <a:xfrm>
            <a:off x="4131957" y="1753983"/>
            <a:ext cx="7373655" cy="646331"/>
          </a:xfrm>
          <a:prstGeom prst="rect">
            <a:avLst/>
          </a:prstGeom>
          <a:noFill/>
        </p:spPr>
        <p:txBody>
          <a:bodyPr wrap="square" rtlCol="0">
            <a:spAutoFit/>
          </a:bodyPr>
          <a:lstStyle/>
          <a:p>
            <a:r>
              <a:rPr lang="en-US" u="sng" dirty="0"/>
              <a:t>Apparent</a:t>
            </a:r>
            <a:r>
              <a:rPr lang="en-US" dirty="0"/>
              <a:t> resistivity:  </a:t>
            </a:r>
            <a:r>
              <a:rPr lang="en-US" i="1" dirty="0"/>
              <a:t>the resistivity of a homogenous subsurface that the measured transfer resistance is equivalent to</a:t>
            </a:r>
          </a:p>
        </p:txBody>
      </p:sp>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357F2938-DAA6-4739-B5B5-A91B78B96EA9}"/>
                  </a:ext>
                </a:extLst>
              </p:cNvPr>
              <p:cNvSpPr/>
              <p:nvPr/>
            </p:nvSpPr>
            <p:spPr>
              <a:xfrm>
                <a:off x="2106623" y="4761116"/>
                <a:ext cx="1624194" cy="369332"/>
              </a:xfrm>
              <a:prstGeom prst="rect">
                <a:avLst/>
              </a:prstGeom>
            </p:spPr>
            <p:txBody>
              <a:bodyPr wrap="square">
                <a:spAutoFit/>
              </a:bodyPr>
              <a:lstStyle/>
              <a:p>
                <a:pPr/>
                <a14:m>
                  <m:oMathPara xmlns:m="http://schemas.openxmlformats.org/officeDocument/2006/math">
                    <m:oMath>
                      <m:sSub>
                        <m:sSubPr>
                          <m:ctrlPr>
                            <a:rPr lang="en-GB" i="1">
                              <a:latin typeface="Cambria Math" panose="02040503050406030204" pitchFamily="18" charset="0"/>
                              <a:ea typeface="Batang" panose="02030600000101010101" pitchFamily="18" charset="-127"/>
                              <a:cs typeface="Times New Roman" panose="02020603050405020304" pitchFamily="18" charset="0"/>
                            </a:rPr>
                          </m:ctrlPr>
                        </m:sSubPr>
                        <m:e>
                          <m:r>
                            <a:rPr lang="en-GB" i="1">
                              <a:latin typeface="Cambria Math" panose="02040503050406030204" pitchFamily="18" charset="0"/>
                              <a:ea typeface="Batang" panose="02030600000101010101" pitchFamily="18" charset="-127"/>
                              <a:cs typeface="Times New Roman" panose="02020603050405020304" pitchFamily="18" charset="0"/>
                            </a:rPr>
                            <m:t>𝜌</m:t>
                          </m:r>
                        </m:e>
                        <m:sub>
                          <m:r>
                            <a:rPr lang="en-US" b="0" i="1" smtClean="0">
                              <a:latin typeface="Cambria Math" panose="02040503050406030204" pitchFamily="18" charset="0"/>
                              <a:ea typeface="Batang" panose="02030600000101010101" pitchFamily="18" charset="-127"/>
                              <a:cs typeface="Times New Roman" panose="02020603050405020304" pitchFamily="18" charset="0"/>
                            </a:rPr>
                            <m:t>1</m:t>
                          </m:r>
                        </m:sub>
                      </m:sSub>
                    </m:oMath>
                  </m:oMathPara>
                </a14:m>
                <a:endParaRPr lang="en-US" dirty="0"/>
              </a:p>
            </p:txBody>
          </p:sp>
        </mc:Choice>
        <mc:Fallback xmlns="">
          <p:sp>
            <p:nvSpPr>
              <p:cNvPr id="14" name="Rectangle 13">
                <a:extLst>
                  <a:ext uri="{FF2B5EF4-FFF2-40B4-BE49-F238E27FC236}">
                    <a16:creationId xmlns:a16="http://schemas.microsoft.com/office/drawing/2014/main" id="{357F2938-DAA6-4739-B5B5-A91B78B96EA9}"/>
                  </a:ext>
                </a:extLst>
              </p:cNvPr>
              <p:cNvSpPr>
                <a:spLocks noRot="1" noChangeAspect="1" noMove="1" noResize="1" noEditPoints="1" noAdjustHandles="1" noChangeArrowheads="1" noChangeShapeType="1" noTextEdit="1"/>
              </p:cNvSpPr>
              <p:nvPr/>
            </p:nvSpPr>
            <p:spPr>
              <a:xfrm>
                <a:off x="2106623" y="4761116"/>
                <a:ext cx="1624194" cy="369332"/>
              </a:xfrm>
              <a:prstGeom prst="rect">
                <a:avLst/>
              </a:prstGeom>
              <a:blipFill>
                <a:blip r:embed="rId6"/>
                <a:stretch>
                  <a:fillRect b="-81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E3FF1734-1DF4-4DEC-9465-E94F42AABA3B}"/>
                  </a:ext>
                </a:extLst>
              </p:cNvPr>
              <p:cNvSpPr/>
              <p:nvPr/>
            </p:nvSpPr>
            <p:spPr>
              <a:xfrm>
                <a:off x="5194126" y="5126061"/>
                <a:ext cx="6388274" cy="369332"/>
              </a:xfrm>
              <a:prstGeom prst="rect">
                <a:avLst/>
              </a:prstGeom>
            </p:spPr>
            <p:txBody>
              <a:bodyPr wrap="square">
                <a:spAutoFit/>
              </a:bodyPr>
              <a:lstStyle/>
              <a:p>
                <a:r>
                  <a:rPr lang="en-US" dirty="0"/>
                  <a:t>Per the definition, in this case of a single resistivity </a:t>
                </a:r>
                <a14:m>
                  <m:oMath xmlns:m="http://schemas.openxmlformats.org/officeDocument/2006/math">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𝜌</m:t>
                        </m:r>
                      </m:e>
                      <m:sub>
                        <m:r>
                          <a:rPr lang="en-US" b="0" i="1" smtClean="0">
                            <a:latin typeface="Cambria Math" panose="02040503050406030204" pitchFamily="18" charset="0"/>
                            <a:ea typeface="Cambria Math" panose="02040503050406030204" pitchFamily="18" charset="0"/>
                          </a:rPr>
                          <m:t>𝑎</m:t>
                        </m:r>
                      </m:sub>
                    </m:sSub>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𝜌</m:t>
                        </m:r>
                      </m:e>
                      <m:sub>
                        <m:r>
                          <a:rPr lang="en-US" b="0" i="1" smtClean="0">
                            <a:latin typeface="Cambria Math" panose="02040503050406030204" pitchFamily="18" charset="0"/>
                            <a:ea typeface="Cambria Math" panose="02040503050406030204" pitchFamily="18" charset="0"/>
                          </a:rPr>
                          <m:t>1</m:t>
                        </m:r>
                      </m:sub>
                    </m:sSub>
                  </m:oMath>
                </a14:m>
                <a:endParaRPr lang="en-US" dirty="0"/>
              </a:p>
            </p:txBody>
          </p:sp>
        </mc:Choice>
        <mc:Fallback xmlns="">
          <p:sp>
            <p:nvSpPr>
              <p:cNvPr id="20" name="Rectangle 19">
                <a:extLst>
                  <a:ext uri="{FF2B5EF4-FFF2-40B4-BE49-F238E27FC236}">
                    <a16:creationId xmlns:a16="http://schemas.microsoft.com/office/drawing/2014/main" id="{E3FF1734-1DF4-4DEC-9465-E94F42AABA3B}"/>
                  </a:ext>
                </a:extLst>
              </p:cNvPr>
              <p:cNvSpPr>
                <a:spLocks noRot="1" noChangeAspect="1" noMove="1" noResize="1" noEditPoints="1" noAdjustHandles="1" noChangeArrowheads="1" noChangeShapeType="1" noTextEdit="1"/>
              </p:cNvSpPr>
              <p:nvPr/>
            </p:nvSpPr>
            <p:spPr>
              <a:xfrm>
                <a:off x="5194126" y="5126061"/>
                <a:ext cx="6388274" cy="369332"/>
              </a:xfrm>
              <a:prstGeom prst="rect">
                <a:avLst/>
              </a:prstGeom>
              <a:blipFill>
                <a:blip r:embed="rId7"/>
                <a:stretch>
                  <a:fillRect l="-763" t="-10000" b="-26667"/>
                </a:stretch>
              </a:blipFill>
            </p:spPr>
            <p:txBody>
              <a:bodyPr/>
              <a:lstStyle/>
              <a:p>
                <a:r>
                  <a:rPr lang="en-US">
                    <a:noFill/>
                  </a:rPr>
                  <a:t> </a:t>
                </a:r>
              </a:p>
            </p:txBody>
          </p:sp>
        </mc:Fallback>
      </mc:AlternateContent>
      <p:pic>
        <p:nvPicPr>
          <p:cNvPr id="22" name="Picture 21">
            <a:extLst>
              <a:ext uri="{FF2B5EF4-FFF2-40B4-BE49-F238E27FC236}">
                <a16:creationId xmlns:a16="http://schemas.microsoft.com/office/drawing/2014/main" id="{BCA872A2-41DC-45F0-A60E-91FFC874A48F}"/>
              </a:ext>
            </a:extLst>
          </p:cNvPr>
          <p:cNvPicPr>
            <a:picLocks noChangeAspect="1"/>
          </p:cNvPicPr>
          <p:nvPr/>
        </p:nvPicPr>
        <p:blipFill>
          <a:blip r:embed="rId8"/>
          <a:stretch>
            <a:fillRect/>
          </a:stretch>
        </p:blipFill>
        <p:spPr>
          <a:xfrm>
            <a:off x="5323562" y="32211"/>
            <a:ext cx="6784931" cy="508869"/>
          </a:xfrm>
          <a:prstGeom prst="rect">
            <a:avLst/>
          </a:prstGeom>
        </p:spPr>
      </p:pic>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539168B5-ED9D-49F4-8A61-02CEED0BC8E9}"/>
                  </a:ext>
                </a:extLst>
              </p:cNvPr>
              <p:cNvSpPr/>
              <p:nvPr/>
            </p:nvSpPr>
            <p:spPr>
              <a:xfrm>
                <a:off x="6852350" y="3227719"/>
                <a:ext cx="2396329" cy="535468"/>
              </a:xfrm>
              <a:prstGeom prst="rect">
                <a:avLst/>
              </a:prstGeom>
              <a:solidFill>
                <a:schemeClr val="bg1"/>
              </a:solidFill>
              <a:ln>
                <a:solidFill>
                  <a:schemeClr val="tx1"/>
                </a:solidFill>
              </a:ln>
            </p:spPr>
            <p:txBody>
              <a:bodyPr wrap="square">
                <a:spAutoFit/>
              </a:bodyPr>
              <a:lstStyle/>
              <a:p>
                <a14:m>
                  <m:oMath xmlns:m="http://schemas.openxmlformats.org/officeDocument/2006/math">
                    <m:sSub>
                      <m:sSubPr>
                        <m:ctrlPr>
                          <a:rPr lang="en-GB" sz="2000" i="1">
                            <a:latin typeface="Cambria Math" panose="02040503050406030204" pitchFamily="18" charset="0"/>
                            <a:ea typeface="Batang" panose="02030600000101010101" pitchFamily="18" charset="-127"/>
                            <a:cs typeface="Times New Roman" panose="02020603050405020304" pitchFamily="18" charset="0"/>
                          </a:rPr>
                        </m:ctrlPr>
                      </m:sSubPr>
                      <m:e>
                        <m:r>
                          <a:rPr lang="en-GB" sz="2000" i="1">
                            <a:latin typeface="Cambria Math" panose="02040503050406030204" pitchFamily="18" charset="0"/>
                            <a:ea typeface="Batang" panose="02030600000101010101" pitchFamily="18" charset="-127"/>
                            <a:cs typeface="Times New Roman" panose="02020603050405020304" pitchFamily="18" charset="0"/>
                          </a:rPr>
                          <m:t>𝜌</m:t>
                        </m:r>
                      </m:e>
                      <m:sub>
                        <m:r>
                          <a:rPr lang="en-GB" sz="2000" i="1">
                            <a:latin typeface="Cambria Math" panose="02040503050406030204" pitchFamily="18" charset="0"/>
                            <a:ea typeface="Batang" panose="02030600000101010101" pitchFamily="18" charset="-127"/>
                            <a:cs typeface="Times New Roman" panose="02020603050405020304" pitchFamily="18" charset="0"/>
                          </a:rPr>
                          <m:t>𝑎</m:t>
                        </m:r>
                      </m:sub>
                    </m:sSub>
                    <m:r>
                      <a:rPr lang="en-GB" sz="2000" i="1">
                        <a:latin typeface="Cambria Math" panose="02040503050406030204" pitchFamily="18" charset="0"/>
                        <a:ea typeface="Batang" panose="02030600000101010101" pitchFamily="18" charset="-127"/>
                        <a:cs typeface="Times New Roman" panose="02020603050405020304" pitchFamily="18" charset="0"/>
                      </a:rPr>
                      <m:t>=</m:t>
                    </m:r>
                    <m:r>
                      <a:rPr lang="en-GB" sz="2000" i="1">
                        <a:latin typeface="Cambria Math" panose="02040503050406030204" pitchFamily="18" charset="0"/>
                        <a:ea typeface="Batang" panose="02030600000101010101" pitchFamily="18" charset="-127"/>
                        <a:cs typeface="Times New Roman" panose="02020603050405020304" pitchFamily="18" charset="0"/>
                      </a:rPr>
                      <m:t>𝐾</m:t>
                    </m:r>
                    <m:f>
                      <m:fPr>
                        <m:ctrlPr>
                          <a:rPr lang="en-GB" sz="2000" i="1">
                            <a:latin typeface="Cambria Math" panose="02040503050406030204" pitchFamily="18" charset="0"/>
                            <a:ea typeface="Batang" panose="02030600000101010101" pitchFamily="18" charset="-127"/>
                            <a:cs typeface="Times New Roman" panose="02020603050405020304" pitchFamily="18" charset="0"/>
                          </a:rPr>
                        </m:ctrlPr>
                      </m:fPr>
                      <m:num>
                        <m:r>
                          <a:rPr lang="en-GB" sz="2000" i="1">
                            <a:latin typeface="Cambria Math" panose="02040503050406030204" pitchFamily="18" charset="0"/>
                            <a:ea typeface="Batang" panose="02030600000101010101" pitchFamily="18" charset="-127"/>
                            <a:cs typeface="Times New Roman" panose="02020603050405020304" pitchFamily="18" charset="0"/>
                          </a:rPr>
                          <m:t>∆</m:t>
                        </m:r>
                        <m:r>
                          <a:rPr lang="en-GB" sz="2000" i="1">
                            <a:latin typeface="Cambria Math" panose="02040503050406030204" pitchFamily="18" charset="0"/>
                            <a:ea typeface="Batang" panose="02030600000101010101" pitchFamily="18" charset="-127"/>
                            <a:cs typeface="Times New Roman" panose="02020603050405020304" pitchFamily="18" charset="0"/>
                          </a:rPr>
                          <m:t>𝑉</m:t>
                        </m:r>
                      </m:num>
                      <m:den>
                        <m:r>
                          <a:rPr lang="en-GB" sz="2000" i="1">
                            <a:latin typeface="Cambria Math" panose="02040503050406030204" pitchFamily="18" charset="0"/>
                            <a:ea typeface="Batang" panose="02030600000101010101" pitchFamily="18" charset="-127"/>
                            <a:cs typeface="Times New Roman" panose="02020603050405020304" pitchFamily="18" charset="0"/>
                          </a:rPr>
                          <m:t>𝐼</m:t>
                        </m:r>
                      </m:den>
                    </m:f>
                    <m:r>
                      <a:rPr lang="en-US" sz="2000" b="0" i="0" smtClean="0">
                        <a:latin typeface="Cambria Math" panose="02040503050406030204" pitchFamily="18" charset="0"/>
                        <a:ea typeface="Batang" panose="02030600000101010101" pitchFamily="18" charset="-127"/>
                        <a:cs typeface="Times New Roman" panose="02020603050405020304" pitchFamily="18" charset="0"/>
                      </a:rPr>
                      <m:t>=</m:t>
                    </m:r>
                    <m:r>
                      <a:rPr lang="en-US" sz="2000" b="0" i="1" smtClean="0">
                        <a:latin typeface="Cambria Math" panose="02040503050406030204" pitchFamily="18" charset="0"/>
                        <a:ea typeface="Batang" panose="02030600000101010101" pitchFamily="18" charset="-127"/>
                        <a:cs typeface="Times New Roman" panose="02020603050405020304" pitchFamily="18" charset="0"/>
                      </a:rPr>
                      <m:t>𝐾</m:t>
                    </m:r>
                    <m:sSub>
                      <m:sSubPr>
                        <m:ctrlPr>
                          <a:rPr lang="en-US" sz="2000" b="0" i="1" smtClean="0">
                            <a:latin typeface="Cambria Math" panose="02040503050406030204" pitchFamily="18" charset="0"/>
                            <a:ea typeface="Batang" panose="02030600000101010101" pitchFamily="18" charset="-127"/>
                            <a:cs typeface="Times New Roman" panose="02020603050405020304" pitchFamily="18" charset="0"/>
                          </a:rPr>
                        </m:ctrlPr>
                      </m:sSubPr>
                      <m:e>
                        <m:r>
                          <a:rPr lang="en-US" sz="2000" b="0" i="1" smtClean="0">
                            <a:latin typeface="Cambria Math" panose="02040503050406030204" pitchFamily="18" charset="0"/>
                            <a:ea typeface="Batang" panose="02030600000101010101" pitchFamily="18" charset="-127"/>
                            <a:cs typeface="Times New Roman" panose="02020603050405020304" pitchFamily="18" charset="0"/>
                          </a:rPr>
                          <m:t>𝑅</m:t>
                        </m:r>
                      </m:e>
                      <m:sub>
                        <m:r>
                          <a:rPr lang="en-US" sz="2000" b="0" i="1" smtClean="0">
                            <a:latin typeface="Cambria Math" panose="02040503050406030204" pitchFamily="18" charset="0"/>
                            <a:ea typeface="Batang" panose="02030600000101010101" pitchFamily="18" charset="-127"/>
                            <a:cs typeface="Times New Roman" panose="02020603050405020304" pitchFamily="18" charset="0"/>
                          </a:rPr>
                          <m:t>𝑡</m:t>
                        </m:r>
                      </m:sub>
                    </m:sSub>
                  </m:oMath>
                </a14:m>
                <a:r>
                  <a:rPr lang="en-GB" sz="2000" dirty="0">
                    <a:latin typeface="Calibri" panose="020F0502020204030204" pitchFamily="34" charset="0"/>
                    <a:ea typeface="Batang" panose="02030600000101010101" pitchFamily="18" charset="-127"/>
                    <a:cs typeface="Times New Roman" panose="02020603050405020304" pitchFamily="18" charset="0"/>
                  </a:rPr>
                  <a:t> </a:t>
                </a:r>
                <a:endParaRPr lang="en-US" sz="2000" dirty="0"/>
              </a:p>
            </p:txBody>
          </p:sp>
        </mc:Choice>
        <mc:Fallback xmlns="">
          <p:sp>
            <p:nvSpPr>
              <p:cNvPr id="17" name="Rectangle 16">
                <a:extLst>
                  <a:ext uri="{FF2B5EF4-FFF2-40B4-BE49-F238E27FC236}">
                    <a16:creationId xmlns:a16="http://schemas.microsoft.com/office/drawing/2014/main" id="{539168B5-ED9D-49F4-8A61-02CEED0BC8E9}"/>
                  </a:ext>
                </a:extLst>
              </p:cNvPr>
              <p:cNvSpPr>
                <a:spLocks noRot="1" noChangeAspect="1" noMove="1" noResize="1" noEditPoints="1" noAdjustHandles="1" noChangeArrowheads="1" noChangeShapeType="1" noTextEdit="1"/>
              </p:cNvSpPr>
              <p:nvPr/>
            </p:nvSpPr>
            <p:spPr>
              <a:xfrm>
                <a:off x="6852350" y="3227719"/>
                <a:ext cx="2396329" cy="535468"/>
              </a:xfrm>
              <a:prstGeom prst="rect">
                <a:avLst/>
              </a:prstGeom>
              <a:blipFill>
                <a:blip r:embed="rId9"/>
                <a:stretch>
                  <a:fillRect/>
                </a:stretch>
              </a:blipFill>
              <a:ln>
                <a:solidFill>
                  <a:schemeClr val="tx1"/>
                </a:solidFill>
              </a:ln>
            </p:spPr>
            <p:txBody>
              <a:bodyPr/>
              <a:lstStyle/>
              <a:p>
                <a:r>
                  <a:rPr lang="en-US">
                    <a:noFill/>
                  </a:rPr>
                  <a:t> </a:t>
                </a:r>
              </a:p>
            </p:txBody>
          </p:sp>
        </mc:Fallback>
      </mc:AlternateContent>
      <p:sp>
        <p:nvSpPr>
          <p:cNvPr id="4" name="TextBox 3">
            <a:extLst>
              <a:ext uri="{FF2B5EF4-FFF2-40B4-BE49-F238E27FC236}">
                <a16:creationId xmlns:a16="http://schemas.microsoft.com/office/drawing/2014/main" id="{282646C9-F24B-44B3-97C3-A28078A23EC7}"/>
              </a:ext>
            </a:extLst>
          </p:cNvPr>
          <p:cNvSpPr txBox="1"/>
          <p:nvPr/>
        </p:nvSpPr>
        <p:spPr>
          <a:xfrm>
            <a:off x="998618" y="5402672"/>
            <a:ext cx="3044488" cy="369332"/>
          </a:xfrm>
          <a:prstGeom prst="rect">
            <a:avLst/>
          </a:prstGeom>
          <a:noFill/>
        </p:spPr>
        <p:txBody>
          <a:bodyPr wrap="none" rtlCol="0">
            <a:spAutoFit/>
          </a:bodyPr>
          <a:lstStyle/>
          <a:p>
            <a:r>
              <a:rPr lang="en-US" dirty="0"/>
              <a:t>A homogeneous subsurface</a:t>
            </a:r>
          </a:p>
        </p:txBody>
      </p:sp>
      <p:pic>
        <p:nvPicPr>
          <p:cNvPr id="6" name="Audio 5">
            <a:hlinkClick r:id="" action="ppaction://media"/>
            <a:extLst>
              <a:ext uri="{FF2B5EF4-FFF2-40B4-BE49-F238E27FC236}">
                <a16:creationId xmlns:a16="http://schemas.microsoft.com/office/drawing/2014/main" id="{EA94C8B0-4E61-4E06-B836-7FE2C571C18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18388719"/>
      </p:ext>
    </p:extLst>
  </p:cSld>
  <p:clrMapOvr>
    <a:masterClrMapping/>
  </p:clrMapOvr>
  <mc:AlternateContent xmlns:mc="http://schemas.openxmlformats.org/markup-compatibility/2006" xmlns:p14="http://schemas.microsoft.com/office/powerpoint/2010/main">
    <mc:Choice Requires="p14">
      <p:transition spd="slow" p14:dur="2000" advTm="24432"/>
    </mc:Choice>
    <mc:Fallback xmlns="">
      <p:transition spd="slow" advTm="244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extLst>
    <p:ext uri="{3A86A75C-4F4B-4683-9AE1-C65F6400EC91}">
      <p14:laserTraceLst xmlns:p14="http://schemas.microsoft.com/office/powerpoint/2010/main">
        <p14:tracePtLst>
          <p14:tracePt t="2673" x="5430838" y="3595688"/>
          <p14:tracePt t="2677" x="5430838" y="3605213"/>
          <p14:tracePt t="2688" x="5454650" y="3605213"/>
          <p14:tracePt t="2692" x="5462588" y="3605213"/>
          <p14:tracePt t="2703" x="5478463" y="3605213"/>
          <p14:tracePt t="2708" x="5486400" y="3605213"/>
          <p14:tracePt t="2719" x="5502275" y="3605213"/>
          <p14:tracePt t="2723" x="5510213" y="3605213"/>
          <p14:tracePt t="2735" x="5526088" y="3605213"/>
          <p14:tracePt t="2739" x="5534025" y="3605213"/>
          <p14:tracePt t="2751" x="5549900" y="3605213"/>
          <p14:tracePt t="2755" x="5557838" y="3605213"/>
          <p14:tracePt t="2767" x="5565775" y="3605213"/>
          <p14:tracePt t="2771" x="5581650" y="3613150"/>
          <p14:tracePt t="2783" x="5613400" y="3636963"/>
          <p14:tracePt t="2787" x="5629275" y="3644900"/>
          <p14:tracePt t="2800" x="5661025" y="3660775"/>
          <p14:tracePt t="2803" x="5692775" y="3684588"/>
          <p14:tracePt t="2817" x="5732463" y="3708400"/>
          <p14:tracePt t="2819" x="5757863" y="3724275"/>
          <p14:tracePt t="2833" x="5789613" y="3748088"/>
          <p14:tracePt t="2835" x="5813425" y="3763963"/>
          <p14:tracePt t="2848" x="5845175" y="3779838"/>
          <p14:tracePt t="2851" x="5845175" y="3787775"/>
          <p14:tracePt t="2895" x="5845175" y="3795713"/>
          <p14:tracePt t="2911" x="5853113" y="3811588"/>
          <p14:tracePt t="2916" x="5853113" y="3827463"/>
          <p14:tracePt t="2927" x="5853113" y="3843338"/>
          <p14:tracePt t="2932" x="5853113" y="3851275"/>
          <p14:tracePt t="2943" x="5853113" y="3867150"/>
          <p14:tracePt t="2947" x="5853113" y="3883025"/>
          <p14:tracePt t="2966" x="5853113" y="3914775"/>
          <p14:tracePt t="2975" x="5853113" y="3922713"/>
          <p14:tracePt t="2979" x="5853113" y="3930650"/>
          <p14:tracePt t="2991" x="5853113" y="3948113"/>
          <p14:tracePt t="3007" x="5853113" y="3956050"/>
          <p14:tracePt t="3011" x="5837238" y="3963988"/>
          <p14:tracePt t="3023" x="5821363" y="3963988"/>
          <p14:tracePt t="3027" x="5813425" y="3971925"/>
          <p14:tracePt t="3039" x="5797550" y="3987800"/>
          <p14:tracePt t="3043" x="5781675" y="3987800"/>
          <p14:tracePt t="3055" x="5765800" y="3987800"/>
          <p14:tracePt t="3059" x="5732463" y="4003675"/>
          <p14:tracePt t="3071" x="5708650" y="4011613"/>
          <p14:tracePt t="3075" x="5668963" y="4027488"/>
          <p14:tracePt t="3087" x="5653088" y="4027488"/>
          <p14:tracePt t="3091" x="5637213" y="4027488"/>
          <p14:tracePt t="3103" x="5621338" y="4027488"/>
          <p14:tracePt t="3107" x="5613400" y="4027488"/>
          <p14:tracePt t="3200" x="5605463" y="4043363"/>
          <p14:tracePt t="3204" x="5597525" y="4043363"/>
          <p14:tracePt t="3216" x="5573713" y="4059238"/>
          <p14:tracePt t="3221" x="5573713" y="4067175"/>
          <p14:tracePt t="3233" x="5565775" y="4067175"/>
          <p14:tracePt t="3237" x="5557838" y="4067175"/>
          <p14:tracePt t="3248" x="5549900" y="4067175"/>
          <p14:tracePt t="5578" x="5557838" y="4035425"/>
          <p14:tracePt t="5590" x="5605463" y="4011613"/>
          <p14:tracePt t="5595" x="5653088" y="3987800"/>
          <p14:tracePt t="5606" x="5700713" y="3963988"/>
          <p14:tracePt t="5610" x="5749925" y="3948113"/>
          <p14:tracePt t="5621" x="5797550" y="3922713"/>
          <p14:tracePt t="5626" x="5829300" y="3914775"/>
          <p14:tracePt t="5637" x="5868988" y="3898900"/>
          <p14:tracePt t="5641" x="5900738" y="3883025"/>
          <p14:tracePt t="5653" x="5924550" y="3867150"/>
          <p14:tracePt t="5657" x="5956300" y="3859213"/>
          <p14:tracePt t="5669" x="5988050" y="3851275"/>
          <p14:tracePt t="5673" x="6011863" y="3835400"/>
          <p14:tracePt t="5685" x="6051550" y="3819525"/>
          <p14:tracePt t="5689" x="6083300" y="3811588"/>
          <p14:tracePt t="5701" x="6132513" y="3795713"/>
          <p14:tracePt t="5705" x="6180138" y="3787775"/>
          <p14:tracePt t="5717" x="6235700" y="3771900"/>
          <p14:tracePt t="5721" x="6291263" y="3763963"/>
          <p14:tracePt t="5733" x="6346825" y="3756025"/>
          <p14:tracePt t="5737" x="6418263" y="3756025"/>
          <p14:tracePt t="5750" x="6483350" y="3756025"/>
          <p14:tracePt t="5753" x="6546850" y="3756025"/>
          <p14:tracePt t="5766" x="6618288" y="3756025"/>
          <p14:tracePt t="5769" x="6697663" y="3756025"/>
          <p14:tracePt t="5783" x="6745288" y="3748088"/>
          <p14:tracePt t="5786" x="6802438" y="3740150"/>
          <p14:tracePt t="5798" x="6865938" y="3732213"/>
          <p14:tracePt t="5801" x="6921500" y="3724275"/>
          <p14:tracePt t="5813" x="6977063" y="3708400"/>
          <p14:tracePt t="5817" x="7024688" y="3692525"/>
          <p14:tracePt t="5829" x="7056438" y="3684588"/>
          <p14:tracePt t="5833" x="7096125" y="3668713"/>
          <p14:tracePt t="5845" x="7119938" y="3660775"/>
          <p14:tracePt t="5849" x="7153275" y="3660775"/>
          <p14:tracePt t="5861" x="7192963" y="3652838"/>
          <p14:tracePt t="5866" x="7216775" y="3644900"/>
          <p14:tracePt t="5877" x="7240588" y="3644900"/>
          <p14:tracePt t="5882" x="7264400" y="3644900"/>
          <p14:tracePt t="5893" x="7296150" y="3644900"/>
          <p14:tracePt t="5897" x="7327900" y="3644900"/>
          <p14:tracePt t="5909" x="7351713" y="3644900"/>
          <p14:tracePt t="5913" x="7375525" y="3644900"/>
          <p14:tracePt t="5925" x="7399338" y="3644900"/>
          <p14:tracePt t="5929" x="7415213" y="3644900"/>
          <p14:tracePt t="5941" x="7423150" y="3644900"/>
          <p14:tracePt t="5945" x="7431088" y="3644900"/>
          <p14:tracePt t="5961" x="7446963" y="3644900"/>
          <p14:tracePt t="5974" x="7462838" y="3644900"/>
          <p14:tracePt t="5977" x="7478713" y="3644900"/>
          <p14:tracePt t="5989" x="7504113" y="3644900"/>
          <p14:tracePt t="5993" x="7527925" y="3644900"/>
          <p14:tracePt t="6005" x="7559675" y="3644900"/>
          <p14:tracePt t="6009" x="7591425" y="3644900"/>
          <p14:tracePt t="6021" x="7623175" y="3644900"/>
          <p14:tracePt t="6026" x="7639050" y="3644900"/>
          <p14:tracePt t="6037" x="7670800" y="3644900"/>
          <p14:tracePt t="6041" x="7718425" y="3644900"/>
          <p14:tracePt t="6053" x="7758113" y="3644900"/>
          <p14:tracePt t="6057" x="7813675" y="3644900"/>
          <p14:tracePt t="6069" x="7854950" y="3644900"/>
          <p14:tracePt t="6073" x="7886700" y="3644900"/>
          <p14:tracePt t="6086" x="7918450" y="3644900"/>
          <p14:tracePt t="6089" x="7966075" y="3644900"/>
          <p14:tracePt t="6101" x="8005763" y="3644900"/>
          <p14:tracePt t="6105" x="8053388" y="3644900"/>
          <p14:tracePt t="6117" x="8093075" y="3644900"/>
          <p14:tracePt t="6121" x="8132763" y="3644900"/>
          <p14:tracePt t="6133" x="8172450" y="3644900"/>
          <p14:tracePt t="6137" x="8205788" y="3644900"/>
          <p14:tracePt t="6150" x="8213725" y="3644900"/>
          <p14:tracePt t="6153" x="8221663" y="3644900"/>
          <p14:tracePt t="6167" x="8229600" y="3636963"/>
          <p14:tracePt t="6197" x="8245475" y="3621088"/>
          <p14:tracePt t="6201" x="8245475" y="3613150"/>
          <p14:tracePt t="6213" x="8253413" y="3613150"/>
          <p14:tracePt t="6217" x="8261350" y="3605213"/>
          <p14:tracePt t="6229" x="8285163" y="3587750"/>
          <p14:tracePt t="6233" x="8293100" y="3587750"/>
          <p14:tracePt t="6245" x="8316913" y="3587750"/>
          <p14:tracePt t="6250" x="8340725" y="3587750"/>
          <p14:tracePt t="6261" x="8356600" y="3579813"/>
          <p14:tracePt t="6267" x="8364538" y="3579813"/>
          <p14:tracePt t="6278" x="8372475" y="3579813"/>
          <p14:tracePt t="6283" x="8380413" y="3579813"/>
          <p14:tracePt t="9310" x="8372475" y="3579813"/>
          <p14:tracePt t="9326" x="8332788" y="3579813"/>
          <p14:tracePt t="9330" x="8324850" y="3579813"/>
          <p14:tracePt t="9342" x="8293100" y="3579813"/>
          <p14:tracePt t="9346" x="8261350" y="3579813"/>
          <p14:tracePt t="9357" x="8245475" y="3579813"/>
          <p14:tracePt t="9361" x="8221663" y="3579813"/>
          <p14:tracePt t="9373" x="8205788" y="3579813"/>
          <p14:tracePt t="9389" x="8197850" y="3579813"/>
          <p14:tracePt t="9393" x="8189913" y="3579813"/>
          <p14:tracePt t="9405" x="8180388" y="3579813"/>
          <p14:tracePt t="9409" x="8172450" y="3579813"/>
          <p14:tracePt t="9421" x="8156575" y="3579813"/>
          <p14:tracePt t="9426" x="8140700" y="3579813"/>
          <p14:tracePt t="9437" x="8124825" y="3579813"/>
          <p14:tracePt t="9441" x="8093075" y="3579813"/>
          <p14:tracePt t="9453" x="8069263" y="3579813"/>
          <p14:tracePt t="9458" x="8037513" y="3579813"/>
          <p14:tracePt t="9469" x="7989888" y="3579813"/>
          <p14:tracePt t="9473" x="7934325" y="3579813"/>
          <p14:tracePt t="9485" x="7902575" y="3579813"/>
          <p14:tracePt t="9489" x="7870825" y="3579813"/>
          <p14:tracePt t="9501" x="7847013" y="3579813"/>
          <p14:tracePt t="9517" x="7829550" y="3579813"/>
          <p14:tracePt t="9598" x="7821613" y="3579813"/>
          <p14:tracePt t="9630" x="7813675" y="3587750"/>
          <p14:tracePt t="9635" x="7789863" y="3587750"/>
          <p14:tracePt t="9646" x="7766050" y="3587750"/>
          <p14:tracePt t="9650" x="7742238" y="3587750"/>
          <p14:tracePt t="9662" x="7726363" y="3587750"/>
          <p14:tracePt t="9666" x="7718425" y="3587750"/>
          <p14:tracePt t="9678" x="7702550" y="3587750"/>
          <p14:tracePt t="9683" x="7694613" y="3587750"/>
          <p14:tracePt t="9699" x="7678738" y="3587750"/>
          <p14:tracePt t="9710" x="7654925" y="3587750"/>
          <p14:tracePt t="9715" x="7631113" y="3587750"/>
          <p14:tracePt t="9726" x="7599363" y="3587750"/>
          <p14:tracePt t="9730" x="7567613" y="3587750"/>
          <p14:tracePt t="9742" x="7535863" y="3587750"/>
          <p14:tracePt t="9746" x="7504113" y="3587750"/>
          <p14:tracePt t="9757" x="7486650" y="3587750"/>
          <p14:tracePt t="9761" x="7462838" y="3587750"/>
          <p14:tracePt t="9773" x="7439025" y="3587750"/>
          <p14:tracePt t="9777" x="7423150" y="3587750"/>
          <p14:tracePt t="9790" x="7407275" y="3587750"/>
          <p14:tracePt t="9794" x="7383463" y="3587750"/>
          <p14:tracePt t="9806" x="7367588" y="3587750"/>
          <p14:tracePt t="9810" x="7351713" y="3587750"/>
          <p14:tracePt t="9822" x="7335838" y="3587750"/>
          <p14:tracePt t="9826" x="7319963" y="3587750"/>
          <p14:tracePt t="9838" x="7304088" y="3587750"/>
          <p14:tracePt t="9842" x="7280275" y="3595688"/>
          <p14:tracePt t="9854" x="7256463" y="3595688"/>
          <p14:tracePt t="9858" x="7232650" y="3605213"/>
          <p14:tracePt t="9870" x="7208838" y="3605213"/>
          <p14:tracePt t="9874" x="7185025" y="3605213"/>
          <p14:tracePt t="9886" x="7169150" y="3605213"/>
          <p14:tracePt t="9890" x="7145338" y="3605213"/>
          <p14:tracePt t="9902" x="7119938" y="3605213"/>
          <p14:tracePt t="9906" x="7096125" y="3605213"/>
          <p14:tracePt t="9919" x="7072313" y="3605213"/>
          <p14:tracePt t="9922" x="7048500" y="3605213"/>
          <p14:tracePt t="9936" x="7016750" y="3605213"/>
          <p14:tracePt t="9938" x="6992938" y="3605213"/>
          <p14:tracePt t="9950" x="6961188" y="3605213"/>
          <p14:tracePt t="9954" x="6929438" y="3605213"/>
          <p14:tracePt t="9966" x="6897688" y="3605213"/>
          <p14:tracePt t="9971" x="6865938" y="3605213"/>
          <p14:tracePt t="9983" x="6842125" y="3605213"/>
          <p14:tracePt t="9987" x="6818313" y="3605213"/>
          <p14:tracePt t="9998" x="6802438" y="3605213"/>
          <p14:tracePt t="10001" x="6794500" y="3605213"/>
          <p14:tracePt t="10146" x="6810375" y="3605213"/>
          <p14:tracePt t="10158" x="6842125" y="3605213"/>
          <p14:tracePt t="10162" x="6873875" y="3605213"/>
          <p14:tracePt t="10174" x="6889750" y="3605213"/>
          <p14:tracePt t="10178" x="6913563" y="3605213"/>
          <p14:tracePt t="10190" x="6953250" y="3605213"/>
          <p14:tracePt t="10194" x="7000875" y="3605213"/>
          <p14:tracePt t="10206" x="7048500" y="3605213"/>
          <p14:tracePt t="10210" x="7104063" y="3605213"/>
          <p14:tracePt t="10224" x="7161213" y="3613150"/>
          <p14:tracePt t="10228" x="7232650" y="3621088"/>
          <p14:tracePt t="10240" x="7296150" y="3636963"/>
          <p14:tracePt t="10244" x="7335838" y="3636963"/>
          <p14:tracePt t="10256" x="7359650" y="3636963"/>
          <p14:tracePt t="10260" x="7383463" y="3636963"/>
          <p14:tracePt t="10968" x="7391400" y="3636963"/>
          <p14:tracePt t="10984" x="7399338" y="3660775"/>
          <p14:tracePt t="10992" x="7415213" y="3676650"/>
          <p14:tracePt t="11001" x="7423150" y="3708400"/>
          <p14:tracePt t="11004" x="7423150" y="3740150"/>
          <p14:tracePt t="11016" x="7431088" y="3771900"/>
          <p14:tracePt t="11019" x="7431088" y="3803650"/>
          <p14:tracePt t="11032" x="7431088" y="3819525"/>
          <p14:tracePt t="11035" x="7431088" y="3851275"/>
          <p14:tracePt t="11047" x="7431088" y="3890963"/>
          <p14:tracePt t="11051" x="7431088" y="3938588"/>
          <p14:tracePt t="11063" x="7431088" y="3987800"/>
          <p14:tracePt t="11067" x="7431088" y="4067175"/>
          <p14:tracePt t="11079" x="7423150" y="4138613"/>
          <p14:tracePt t="11083" x="7407275" y="4217988"/>
          <p14:tracePt t="11096" x="7391400" y="4291013"/>
          <p14:tracePt t="11100" x="7351713" y="4370388"/>
          <p14:tracePt t="11111" x="7327900" y="4449763"/>
          <p14:tracePt t="11116" x="7312025" y="4505325"/>
          <p14:tracePt t="11127" x="7288213" y="4552950"/>
          <p14:tracePt t="11132" x="7264400" y="4600575"/>
          <p14:tracePt t="11143" x="7248525" y="4641850"/>
          <p14:tracePt t="11147" x="7240588" y="4657725"/>
          <p14:tracePt t="11159" x="7232650" y="4673600"/>
          <p14:tracePt t="11163" x="7224713" y="4681538"/>
          <p14:tracePt t="11175" x="7224713" y="4697413"/>
          <p14:tracePt t="11191" x="7224713" y="4705350"/>
          <p14:tracePt t="19645" x="7216775" y="4705350"/>
          <p14:tracePt t="19649" x="7208838" y="4713288"/>
          <p14:tracePt t="19660" x="7208838" y="4721225"/>
          <p14:tracePt t="19676" x="7208838" y="4729163"/>
          <p14:tracePt t="19679" x="7200900" y="4737100"/>
          <p14:tracePt t="19692" x="7192963" y="4745038"/>
          <p14:tracePt t="19696" x="7185025" y="4745038"/>
          <p14:tracePt t="19707" x="7161213" y="4752975"/>
          <p14:tracePt t="19711" x="7135813" y="4760913"/>
          <p14:tracePt t="19724" x="7119938" y="4760913"/>
          <p14:tracePt t="19727" x="7080250" y="4776788"/>
          <p14:tracePt t="19739" x="7064375" y="4776788"/>
          <p14:tracePt t="19743" x="7032625" y="4776788"/>
          <p14:tracePt t="19755" x="7000875" y="4776788"/>
          <p14:tracePt t="19759" x="6977063" y="4776788"/>
          <p14:tracePt t="19771" x="6961188" y="4776788"/>
          <p14:tracePt t="19775" x="6953250" y="4776788"/>
          <p14:tracePt t="19787" x="6945313" y="4776788"/>
          <p14:tracePt t="19803" x="6937375" y="4776788"/>
          <p14:tracePt t="19808" x="6929438" y="4776788"/>
          <p14:tracePt t="19819" x="6921500" y="4768850"/>
          <p14:tracePt t="19835" x="6913563" y="4752975"/>
          <p14:tracePt t="19839" x="6913563" y="4737100"/>
          <p14:tracePt t="19851" x="6905625" y="4721225"/>
          <p14:tracePt t="19856" x="6905625" y="4705350"/>
          <p14:tracePt t="19867" x="6905625" y="4689475"/>
          <p14:tracePt t="19871" x="6905625" y="4665663"/>
          <p14:tracePt t="19883" x="6905625" y="4649788"/>
          <p14:tracePt t="19887" x="6905625" y="4633913"/>
          <p14:tracePt t="19900" x="6905625" y="4608513"/>
          <p14:tracePt t="19903" x="6905625" y="4584700"/>
          <p14:tracePt t="19916" x="6905625" y="4560888"/>
          <p14:tracePt t="19919" x="6905625" y="4545013"/>
          <p14:tracePt t="19932" x="6929438" y="4529138"/>
          <p14:tracePt t="19952" x="6961188" y="4497388"/>
          <p14:tracePt t="19967" x="6961188" y="4489450"/>
          <p14:tracePt t="19969" x="6985000" y="4473575"/>
          <p14:tracePt t="19982" x="7008813" y="4473575"/>
          <p14:tracePt t="19997" x="7016750" y="4465638"/>
          <p14:tracePt t="21030" x="7024688" y="4441825"/>
          <p14:tracePt t="21034" x="7032625" y="4441825"/>
          <p14:tracePt t="21046" x="7032625" y="4410075"/>
          <p14:tracePt t="21049" x="7032625" y="4402138"/>
          <p14:tracePt t="21063" x="7040563" y="4394200"/>
          <p14:tracePt t="21068" x="7048500" y="4370388"/>
          <p14:tracePt t="21079" x="7056438" y="4354513"/>
          <p14:tracePt t="21083" x="7072313" y="4330700"/>
          <p14:tracePt t="21095" x="7080250" y="4306888"/>
          <p14:tracePt t="21099" x="7088188" y="4291013"/>
          <p14:tracePt t="21111" x="7096125" y="4265613"/>
          <p14:tracePt t="21116" x="7104063" y="4233863"/>
          <p14:tracePt t="21127" x="7112000" y="4210050"/>
          <p14:tracePt t="21132" x="7127875" y="4186238"/>
          <p14:tracePt t="21143" x="7135813" y="4162425"/>
          <p14:tracePt t="21148" x="7135813" y="4138613"/>
          <p14:tracePt t="21159" x="7135813" y="4122738"/>
          <p14:tracePt t="21163" x="7145338" y="4106863"/>
          <p14:tracePt t="21175" x="7153275" y="4098925"/>
          <p14:tracePt t="21179" x="7153275" y="4083050"/>
          <p14:tracePt t="21191" x="7153275" y="4067175"/>
          <p14:tracePt t="21207" x="7153275" y="4059238"/>
          <p14:tracePt t="21212" x="7153275" y="4051300"/>
          <p14:tracePt t="21223" x="7161213" y="4043363"/>
          <p14:tracePt t="21227" x="7161213" y="4035425"/>
          <p14:tracePt t="21239" x="7161213" y="4027488"/>
          <p14:tracePt t="21243" x="7161213" y="4019550"/>
          <p14:tracePt t="21256" x="7161213" y="4011613"/>
          <p14:tracePt t="21271" x="7169150" y="3995738"/>
          <p14:tracePt t="21287" x="7177088" y="3979863"/>
          <p14:tracePt t="21291" x="7185025" y="3979863"/>
          <p14:tracePt t="21303" x="7185025" y="3971925"/>
          <p14:tracePt t="21319" x="7192963" y="3963988"/>
          <p14:tracePt t="21323" x="7200900" y="3956050"/>
          <p14:tracePt t="21335" x="7208838" y="3956050"/>
          <p14:tracePt t="21351" x="7224713" y="3938588"/>
          <p14:tracePt t="21355" x="7232650" y="3938588"/>
          <p14:tracePt t="21367" x="7240588" y="3938588"/>
          <p14:tracePt t="21371" x="7248525" y="3938588"/>
          <p14:tracePt t="21383" x="7264400" y="3922713"/>
          <p14:tracePt t="21387" x="7280275" y="3922713"/>
          <p14:tracePt t="21400" x="7296150" y="3922713"/>
          <p14:tracePt t="21403" x="7327900" y="3906838"/>
          <p14:tracePt t="21416" x="7351713" y="3906838"/>
          <p14:tracePt t="21419" x="7375525" y="3906838"/>
          <p14:tracePt t="21432" x="7399338" y="3906838"/>
          <p14:tracePt t="21435" x="7415213" y="3906838"/>
          <p14:tracePt t="21447" x="7439025" y="3906838"/>
          <p14:tracePt t="21451" x="7470775" y="3906838"/>
          <p14:tracePt t="21463" x="7504113" y="3906838"/>
          <p14:tracePt t="21467" x="7527925" y="3906838"/>
          <p14:tracePt t="21479" x="7551738" y="3906838"/>
          <p14:tracePt t="21483" x="7575550" y="3906838"/>
          <p14:tracePt t="21495" x="7583488" y="3906838"/>
          <p14:tracePt t="21500" x="7591425" y="3906838"/>
          <p14:tracePt t="21511" x="7607300" y="3906838"/>
          <p14:tracePt t="21516" x="7615238" y="3906838"/>
          <p14:tracePt t="21527" x="7631113" y="3906838"/>
          <p14:tracePt t="21532" x="7646988" y="3906838"/>
          <p14:tracePt t="21543" x="7678738" y="3906838"/>
          <p14:tracePt t="21547" x="7710488" y="3906838"/>
          <p14:tracePt t="21559" x="7726363" y="3906838"/>
          <p14:tracePt t="21563" x="7758113" y="3906838"/>
          <p14:tracePt t="21575" x="7781925" y="3906838"/>
          <p14:tracePt t="21579" x="7805738" y="3906838"/>
          <p14:tracePt t="21591" x="7821613" y="3906838"/>
          <p14:tracePt t="21595" x="7829550" y="3906838"/>
          <p14:tracePt t="22746" x="7847013" y="3906838"/>
          <p14:tracePt t="22762" x="7870825" y="3906838"/>
          <p14:tracePt t="22767" x="7878763" y="3906838"/>
          <p14:tracePt t="22778" x="7894638" y="3906838"/>
          <p14:tracePt t="22783" x="7918450" y="3906838"/>
          <p14:tracePt t="22793" x="7950200" y="3890963"/>
          <p14:tracePt t="22798" x="7981950" y="3890963"/>
          <p14:tracePt t="22809" x="8013700" y="3890963"/>
          <p14:tracePt t="22813" x="8037513" y="3890963"/>
          <p14:tracePt t="22826" x="8053388" y="3890963"/>
          <p14:tracePt t="22830" x="8061325" y="3890963"/>
          <p14:tracePt t="22841" x="8085138" y="3890963"/>
          <p14:tracePt t="22845" x="8101013" y="3890963"/>
          <p14:tracePt t="22857" x="8116888" y="3890963"/>
          <p14:tracePt t="22861" x="8124825" y="3890963"/>
          <p14:tracePt t="22873" x="8140700" y="3890963"/>
          <p14:tracePt t="22877" x="8148638" y="3890963"/>
          <p14:tracePt t="22889" x="8156575" y="3890963"/>
          <p14:tracePt t="22905" x="8164513" y="3890963"/>
          <p14:tracePt t="23418" x="8156575" y="3875088"/>
          <p14:tracePt t="23422" x="8148638" y="3875088"/>
          <p14:tracePt t="23435" x="8124825" y="3859213"/>
          <p14:tracePt t="23438" x="8085138" y="3843338"/>
          <p14:tracePt t="23450" x="8005763" y="3811588"/>
          <p14:tracePt t="23454" x="7894638" y="3763963"/>
          <p14:tracePt t="23466" x="7718425" y="3708400"/>
          <p14:tracePt t="23469" x="7478713" y="3629025"/>
          <p14:tracePt t="23482" x="7192963" y="3540125"/>
          <p14:tracePt t="23485" x="6913563" y="3444875"/>
          <p14:tracePt t="23497" x="6602413" y="3341688"/>
          <p14:tracePt t="23501" x="6299200" y="3221038"/>
          <p14:tracePt t="23513" x="5988050" y="3101975"/>
          <p14:tracePt t="23517" x="5676900" y="2974975"/>
          <p14:tracePt t="23529" x="5407025" y="2846388"/>
          <p14:tracePt t="23533" x="5127625" y="2679700"/>
          <p14:tracePt t="23546" x="4832350" y="2519363"/>
          <p14:tracePt t="23549" x="4552950" y="2360613"/>
          <p14:tracePt t="23562" x="4297363" y="2200275"/>
          <p14:tracePt t="23566" x="4019550" y="2041525"/>
          <p14:tracePt t="23577" x="3748088" y="1881188"/>
          <p14:tracePt t="23582" x="3468688" y="1722438"/>
          <p14:tracePt t="23593" x="3189288" y="1563688"/>
          <p14:tracePt t="23598" x="2917825" y="1419225"/>
          <p14:tracePt t="23609" x="2647950" y="1276350"/>
          <p14:tracePt t="23613" x="2392363" y="1147763"/>
          <p14:tracePt t="23626" x="2168525" y="1044575"/>
          <p14:tracePt t="23630" x="1962150" y="949325"/>
          <p14:tracePt t="23642" x="1801813" y="885825"/>
          <p14:tracePt t="23646" x="1698625" y="828675"/>
          <p14:tracePt t="23657" x="1619250" y="788988"/>
          <p14:tracePt t="23661" x="1562100" y="757238"/>
          <p14:tracePt t="23673" x="1522413" y="733425"/>
          <p14:tracePt t="23677" x="1498600" y="717550"/>
          <p14:tracePt t="23689" x="1466850" y="693738"/>
          <p14:tracePt t="23693" x="1450975" y="677863"/>
          <p14:tracePt t="23705" x="1435100" y="661988"/>
          <p14:tracePt t="23709" x="1411288" y="630238"/>
          <p14:tracePt t="23721" x="1403350" y="622300"/>
          <p14:tracePt t="23725" x="1363663" y="582613"/>
          <p14:tracePt t="23737" x="1347788" y="566738"/>
          <p14:tracePt t="23741" x="1331913" y="550863"/>
          <p14:tracePt t="23753" x="1308100" y="534988"/>
          <p14:tracePt t="23757" x="1292225" y="519113"/>
          <p14:tracePt t="23769" x="1252538" y="493713"/>
          <p14:tracePt t="23773" x="1236663" y="477838"/>
          <p14:tracePt t="23786" x="1211263" y="454025"/>
          <p14:tracePt t="23789" x="1171575" y="422275"/>
          <p14:tracePt t="23801" x="1123950" y="374650"/>
          <p14:tracePt t="23805" x="1060450" y="334963"/>
          <p14:tracePt t="23817" x="1004888" y="295275"/>
          <p14:tracePt t="23821" x="965200" y="263525"/>
          <p14:tracePt t="23833" x="925513" y="231775"/>
          <p14:tracePt t="23837" x="917575" y="215900"/>
          <p14:tracePt t="23850" x="909638" y="207963"/>
          <p14:tracePt t="23853" x="893763" y="200025"/>
          <p14:tracePt t="23867" x="877888" y="184150"/>
          <p14:tracePt t="23869" x="860425" y="166688"/>
          <p14:tracePt t="23882" x="836613" y="134938"/>
          <p14:tracePt t="23885" x="820738" y="119063"/>
          <p14:tracePt t="23899" x="796925" y="111125"/>
          <p14:tracePt t="23903" x="765175" y="87313"/>
          <p14:tracePt t="23916" x="725488" y="63500"/>
          <p14:tracePt t="23919" x="677863" y="31750"/>
          <p14:tracePt t="23932" x="638175" y="7938"/>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358BB-8491-489C-8A67-469806D5AF10}"/>
              </a:ext>
            </a:extLst>
          </p:cNvPr>
          <p:cNvSpPr>
            <a:spLocks noGrp="1"/>
          </p:cNvSpPr>
          <p:nvPr>
            <p:ph type="title"/>
          </p:nvPr>
        </p:nvSpPr>
        <p:spPr/>
        <p:txBody>
          <a:bodyPr/>
          <a:lstStyle/>
          <a:p>
            <a:r>
              <a:rPr lang="en-US" dirty="0"/>
              <a:t>Plotting 2D Electrical imaging datasets</a:t>
            </a:r>
          </a:p>
        </p:txBody>
      </p:sp>
      <p:grpSp>
        <p:nvGrpSpPr>
          <p:cNvPr id="60" name="Group 59">
            <a:extLst>
              <a:ext uri="{FF2B5EF4-FFF2-40B4-BE49-F238E27FC236}">
                <a16:creationId xmlns:a16="http://schemas.microsoft.com/office/drawing/2014/main" id="{D31134C3-D22F-4ABE-B38B-9CA3F69F4E23}"/>
              </a:ext>
            </a:extLst>
          </p:cNvPr>
          <p:cNvGrpSpPr/>
          <p:nvPr/>
        </p:nvGrpSpPr>
        <p:grpSpPr>
          <a:xfrm>
            <a:off x="5175267" y="2037328"/>
            <a:ext cx="6210892" cy="3862430"/>
            <a:chOff x="2732692" y="2287849"/>
            <a:chExt cx="5768104" cy="3360346"/>
          </a:xfrm>
        </p:grpSpPr>
        <p:cxnSp>
          <p:nvCxnSpPr>
            <p:cNvPr id="3" name="Straight Connector 2">
              <a:extLst>
                <a:ext uri="{FF2B5EF4-FFF2-40B4-BE49-F238E27FC236}">
                  <a16:creationId xmlns:a16="http://schemas.microsoft.com/office/drawing/2014/main" id="{861F04A3-07F6-49EB-9DF0-C1FA41C93EF3}"/>
                </a:ext>
              </a:extLst>
            </p:cNvPr>
            <p:cNvCxnSpPr/>
            <p:nvPr/>
          </p:nvCxnSpPr>
          <p:spPr>
            <a:xfrm>
              <a:off x="2861996" y="3565520"/>
              <a:ext cx="5638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3">
              <a:extLst>
                <a:ext uri="{FF2B5EF4-FFF2-40B4-BE49-F238E27FC236}">
                  <a16:creationId xmlns:a16="http://schemas.microsoft.com/office/drawing/2014/main" id="{CA9768A9-4CE4-4466-B120-CEFBB6ECB2F1}"/>
                </a:ext>
              </a:extLst>
            </p:cNvPr>
            <p:cNvSpPr>
              <a:spLocks noChangeArrowheads="1"/>
            </p:cNvSpPr>
            <p:nvPr/>
          </p:nvSpPr>
          <p:spPr bwMode="auto">
            <a:xfrm>
              <a:off x="4128096" y="3421057"/>
              <a:ext cx="71438" cy="288925"/>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Cambria" panose="02040503050406030204" pitchFamily="18" charset="0"/>
              </a:endParaRPr>
            </a:p>
          </p:txBody>
        </p:sp>
        <p:sp>
          <p:nvSpPr>
            <p:cNvPr id="5" name="Rectangle 34">
              <a:extLst>
                <a:ext uri="{FF2B5EF4-FFF2-40B4-BE49-F238E27FC236}">
                  <a16:creationId xmlns:a16="http://schemas.microsoft.com/office/drawing/2014/main" id="{2AF6A0AB-D554-4026-AAF2-2E3005647AC3}"/>
                </a:ext>
              </a:extLst>
            </p:cNvPr>
            <p:cNvSpPr>
              <a:spLocks noChangeArrowheads="1"/>
            </p:cNvSpPr>
            <p:nvPr/>
          </p:nvSpPr>
          <p:spPr bwMode="auto">
            <a:xfrm>
              <a:off x="7131729" y="3421057"/>
              <a:ext cx="71437" cy="288925"/>
            </a:xfrm>
            <a:prstGeom prst="rect">
              <a:avLst/>
            </a:prstGeom>
            <a:solidFill>
              <a:schemeClr val="bg1"/>
            </a:solidFill>
            <a:ln w="2857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Cambria" panose="02040503050406030204" pitchFamily="18" charset="0"/>
              </a:endParaRPr>
            </a:p>
          </p:txBody>
        </p:sp>
        <p:sp>
          <p:nvSpPr>
            <p:cNvPr id="6" name="Rectangle 35">
              <a:extLst>
                <a:ext uri="{FF2B5EF4-FFF2-40B4-BE49-F238E27FC236}">
                  <a16:creationId xmlns:a16="http://schemas.microsoft.com/office/drawing/2014/main" id="{4553BBAD-EB1B-4AF2-97F5-22D64CFD71F5}"/>
                </a:ext>
              </a:extLst>
            </p:cNvPr>
            <p:cNvSpPr>
              <a:spLocks noChangeArrowheads="1"/>
            </p:cNvSpPr>
            <p:nvPr/>
          </p:nvSpPr>
          <p:spPr bwMode="auto">
            <a:xfrm>
              <a:off x="4871055" y="3421057"/>
              <a:ext cx="71437" cy="288925"/>
            </a:xfrm>
            <a:prstGeom prst="rect">
              <a:avLst/>
            </a:prstGeom>
            <a:solidFill>
              <a:schemeClr val="tx1"/>
            </a:soli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Cambria" panose="02040503050406030204" pitchFamily="18" charset="0"/>
              </a:endParaRPr>
            </a:p>
          </p:txBody>
        </p:sp>
        <p:sp>
          <p:nvSpPr>
            <p:cNvPr id="7" name="Rectangle 36">
              <a:extLst>
                <a:ext uri="{FF2B5EF4-FFF2-40B4-BE49-F238E27FC236}">
                  <a16:creationId xmlns:a16="http://schemas.microsoft.com/office/drawing/2014/main" id="{07421558-1E98-45E7-9271-3E790B9A9AE2}"/>
                </a:ext>
              </a:extLst>
            </p:cNvPr>
            <p:cNvSpPr>
              <a:spLocks noChangeArrowheads="1"/>
            </p:cNvSpPr>
            <p:nvPr/>
          </p:nvSpPr>
          <p:spPr bwMode="auto">
            <a:xfrm>
              <a:off x="6361791" y="3421057"/>
              <a:ext cx="71438" cy="288925"/>
            </a:xfrm>
            <a:prstGeom prst="rect">
              <a:avLst/>
            </a:prstGeom>
            <a:solidFill>
              <a:schemeClr val="bg1"/>
            </a:solidFill>
            <a:ln w="2857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latin typeface="Cambria" panose="02040503050406030204" pitchFamily="18" charset="0"/>
              </a:endParaRPr>
            </a:p>
          </p:txBody>
        </p:sp>
        <p:sp>
          <p:nvSpPr>
            <p:cNvPr id="8" name="Freeform 37">
              <a:extLst>
                <a:ext uri="{FF2B5EF4-FFF2-40B4-BE49-F238E27FC236}">
                  <a16:creationId xmlns:a16="http://schemas.microsoft.com/office/drawing/2014/main" id="{E0739CF3-E35F-43AB-8254-DCD5EC9C314D}"/>
                </a:ext>
              </a:extLst>
            </p:cNvPr>
            <p:cNvSpPr>
              <a:spLocks/>
            </p:cNvSpPr>
            <p:nvPr/>
          </p:nvSpPr>
          <p:spPr bwMode="auto">
            <a:xfrm>
              <a:off x="4160723" y="2917820"/>
              <a:ext cx="746763" cy="503237"/>
            </a:xfrm>
            <a:custGeom>
              <a:avLst/>
              <a:gdLst>
                <a:gd name="T0" fmla="*/ 0 w 1406"/>
                <a:gd name="T1" fmla="*/ 1120566289 h 226"/>
                <a:gd name="T2" fmla="*/ 0 w 1406"/>
                <a:gd name="T3" fmla="*/ 0 h 226"/>
                <a:gd name="T4" fmla="*/ 2147483647 w 1406"/>
                <a:gd name="T5" fmla="*/ 0 h 226"/>
                <a:gd name="T6" fmla="*/ 2147483647 w 1406"/>
                <a:gd name="T7" fmla="*/ 1120566289 h 2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6" h="226">
                  <a:moveTo>
                    <a:pt x="0" y="226"/>
                  </a:moveTo>
                  <a:lnTo>
                    <a:pt x="0" y="0"/>
                  </a:lnTo>
                  <a:lnTo>
                    <a:pt x="1406" y="0"/>
                  </a:lnTo>
                  <a:lnTo>
                    <a:pt x="1406" y="226"/>
                  </a:lnTo>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atin typeface="Cambria" panose="02040503050406030204" pitchFamily="18" charset="0"/>
              </a:endParaRPr>
            </a:p>
          </p:txBody>
        </p:sp>
        <p:sp>
          <p:nvSpPr>
            <p:cNvPr id="9" name="Freeform 38">
              <a:extLst>
                <a:ext uri="{FF2B5EF4-FFF2-40B4-BE49-F238E27FC236}">
                  <a16:creationId xmlns:a16="http://schemas.microsoft.com/office/drawing/2014/main" id="{2D00776F-A126-4C0B-B35D-9E03A108ABB8}"/>
                </a:ext>
              </a:extLst>
            </p:cNvPr>
            <p:cNvSpPr>
              <a:spLocks/>
            </p:cNvSpPr>
            <p:nvPr/>
          </p:nvSpPr>
          <p:spPr bwMode="auto">
            <a:xfrm>
              <a:off x="6407271" y="3205157"/>
              <a:ext cx="750887" cy="215900"/>
            </a:xfrm>
            <a:custGeom>
              <a:avLst/>
              <a:gdLst>
                <a:gd name="T0" fmla="*/ 0 w 1406"/>
                <a:gd name="T1" fmla="*/ 206251372 h 226"/>
                <a:gd name="T2" fmla="*/ 0 w 1406"/>
                <a:gd name="T3" fmla="*/ 0 h 226"/>
                <a:gd name="T4" fmla="*/ 401018519 w 1406"/>
                <a:gd name="T5" fmla="*/ 0 h 226"/>
                <a:gd name="T6" fmla="*/ 401018519 w 1406"/>
                <a:gd name="T7" fmla="*/ 206251372 h 2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6" h="226">
                  <a:moveTo>
                    <a:pt x="0" y="226"/>
                  </a:moveTo>
                  <a:lnTo>
                    <a:pt x="0" y="0"/>
                  </a:lnTo>
                  <a:lnTo>
                    <a:pt x="1406" y="0"/>
                  </a:lnTo>
                  <a:lnTo>
                    <a:pt x="1406" y="226"/>
                  </a:lnTo>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atin typeface="Cambria" panose="02040503050406030204" pitchFamily="18" charset="0"/>
              </a:endParaRPr>
            </a:p>
          </p:txBody>
        </p:sp>
        <p:sp>
          <p:nvSpPr>
            <p:cNvPr id="10" name="Oval 39">
              <a:extLst>
                <a:ext uri="{FF2B5EF4-FFF2-40B4-BE49-F238E27FC236}">
                  <a16:creationId xmlns:a16="http://schemas.microsoft.com/office/drawing/2014/main" id="{0DEA3C32-BA46-4897-824E-56F600A34753}"/>
                </a:ext>
              </a:extLst>
            </p:cNvPr>
            <p:cNvSpPr>
              <a:spLocks noChangeAspect="1" noChangeArrowheads="1"/>
            </p:cNvSpPr>
            <p:nvPr/>
          </p:nvSpPr>
          <p:spPr bwMode="auto">
            <a:xfrm>
              <a:off x="6620030" y="3049582"/>
              <a:ext cx="316037" cy="316037"/>
            </a:xfrm>
            <a:prstGeom prst="ellipse">
              <a:avLst/>
            </a:prstGeom>
            <a:solidFill>
              <a:schemeClr val="bg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altLang="en-US" sz="2000" dirty="0">
                  <a:latin typeface="Cambria" panose="02040503050406030204" pitchFamily="18" charset="0"/>
                </a:rPr>
                <a:t>V</a:t>
              </a:r>
            </a:p>
          </p:txBody>
        </p:sp>
        <p:sp>
          <p:nvSpPr>
            <p:cNvPr id="11" name="Oval 40">
              <a:extLst>
                <a:ext uri="{FF2B5EF4-FFF2-40B4-BE49-F238E27FC236}">
                  <a16:creationId xmlns:a16="http://schemas.microsoft.com/office/drawing/2014/main" id="{6143FFEB-7B12-4F37-81B4-EA4970066FF7}"/>
                </a:ext>
              </a:extLst>
            </p:cNvPr>
            <p:cNvSpPr>
              <a:spLocks noChangeArrowheads="1"/>
            </p:cNvSpPr>
            <p:nvPr/>
          </p:nvSpPr>
          <p:spPr bwMode="auto">
            <a:xfrm>
              <a:off x="4363033" y="2762245"/>
              <a:ext cx="323347" cy="316037"/>
            </a:xfrm>
            <a:prstGeom prst="ellipse">
              <a:avLst/>
            </a:prstGeom>
            <a:solidFill>
              <a:schemeClr val="bg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altLang="en-US" sz="2000" dirty="0">
                  <a:latin typeface="Cambria" panose="02040503050406030204" pitchFamily="18" charset="0"/>
                </a:rPr>
                <a:t>I</a:t>
              </a:r>
            </a:p>
          </p:txBody>
        </p:sp>
        <p:sp>
          <p:nvSpPr>
            <p:cNvPr id="12" name="Rectangle 41">
              <a:extLst>
                <a:ext uri="{FF2B5EF4-FFF2-40B4-BE49-F238E27FC236}">
                  <a16:creationId xmlns:a16="http://schemas.microsoft.com/office/drawing/2014/main" id="{F53988BF-7A55-4898-8FBC-D4AFF8DAD892}"/>
                </a:ext>
              </a:extLst>
            </p:cNvPr>
            <p:cNvSpPr>
              <a:spLocks noChangeArrowheads="1"/>
            </p:cNvSpPr>
            <p:nvPr/>
          </p:nvSpPr>
          <p:spPr bwMode="auto">
            <a:xfrm>
              <a:off x="3830642" y="3208399"/>
              <a:ext cx="34496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dirty="0">
                  <a:latin typeface="Cambria" panose="02040503050406030204" pitchFamily="18" charset="0"/>
                </a:rPr>
                <a:t>A</a:t>
              </a:r>
            </a:p>
          </p:txBody>
        </p:sp>
        <p:sp>
          <p:nvSpPr>
            <p:cNvPr id="13" name="Rectangle 42">
              <a:extLst>
                <a:ext uri="{FF2B5EF4-FFF2-40B4-BE49-F238E27FC236}">
                  <a16:creationId xmlns:a16="http://schemas.microsoft.com/office/drawing/2014/main" id="{C8F3093F-92ED-4A63-A837-47BF9CAD50F7}"/>
                </a:ext>
              </a:extLst>
            </p:cNvPr>
            <p:cNvSpPr>
              <a:spLocks noChangeArrowheads="1"/>
            </p:cNvSpPr>
            <p:nvPr/>
          </p:nvSpPr>
          <p:spPr bwMode="auto">
            <a:xfrm>
              <a:off x="4901852" y="3208399"/>
              <a:ext cx="3417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dirty="0">
                  <a:latin typeface="Cambria" panose="02040503050406030204" pitchFamily="18" charset="0"/>
                </a:rPr>
                <a:t>B</a:t>
              </a:r>
            </a:p>
          </p:txBody>
        </p:sp>
        <p:sp>
          <p:nvSpPr>
            <p:cNvPr id="14" name="Rectangle 43">
              <a:extLst>
                <a:ext uri="{FF2B5EF4-FFF2-40B4-BE49-F238E27FC236}">
                  <a16:creationId xmlns:a16="http://schemas.microsoft.com/office/drawing/2014/main" id="{31CB2CA9-0463-4186-8B7E-9704CCFCF641}"/>
                </a:ext>
              </a:extLst>
            </p:cNvPr>
            <p:cNvSpPr>
              <a:spLocks noChangeArrowheads="1"/>
            </p:cNvSpPr>
            <p:nvPr/>
          </p:nvSpPr>
          <p:spPr bwMode="auto">
            <a:xfrm>
              <a:off x="6050072" y="3208399"/>
              <a:ext cx="35939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dirty="0">
                  <a:latin typeface="Cambria" panose="02040503050406030204" pitchFamily="18" charset="0"/>
                </a:rPr>
                <a:t>N</a:t>
              </a:r>
            </a:p>
          </p:txBody>
        </p:sp>
        <p:sp>
          <p:nvSpPr>
            <p:cNvPr id="15" name="Rectangle 44">
              <a:extLst>
                <a:ext uri="{FF2B5EF4-FFF2-40B4-BE49-F238E27FC236}">
                  <a16:creationId xmlns:a16="http://schemas.microsoft.com/office/drawing/2014/main" id="{5BD54D3B-BDC3-4D5C-A12C-231DD44CED15}"/>
                </a:ext>
              </a:extLst>
            </p:cNvPr>
            <p:cNvSpPr>
              <a:spLocks noChangeArrowheads="1"/>
            </p:cNvSpPr>
            <p:nvPr/>
          </p:nvSpPr>
          <p:spPr bwMode="auto">
            <a:xfrm>
              <a:off x="7171872" y="3196851"/>
              <a:ext cx="3930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dirty="0">
                  <a:latin typeface="Cambria" panose="02040503050406030204" pitchFamily="18" charset="0"/>
                </a:rPr>
                <a:t>M</a:t>
              </a:r>
            </a:p>
          </p:txBody>
        </p:sp>
        <p:cxnSp>
          <p:nvCxnSpPr>
            <p:cNvPr id="16" name="Straight Connector 15">
              <a:extLst>
                <a:ext uri="{FF2B5EF4-FFF2-40B4-BE49-F238E27FC236}">
                  <a16:creationId xmlns:a16="http://schemas.microsoft.com/office/drawing/2014/main" id="{AA097AA2-8A7D-41AD-A2D9-F931E05D7C5E}"/>
                </a:ext>
              </a:extLst>
            </p:cNvPr>
            <p:cNvCxnSpPr>
              <a:endCxn id="48" idx="5"/>
            </p:cNvCxnSpPr>
            <p:nvPr/>
          </p:nvCxnSpPr>
          <p:spPr>
            <a:xfrm>
              <a:off x="3037364" y="3566216"/>
              <a:ext cx="1926690" cy="1920631"/>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E90D41A-1FD9-444D-9420-0840626C93E0}"/>
                </a:ext>
              </a:extLst>
            </p:cNvPr>
            <p:cNvCxnSpPr>
              <a:endCxn id="47" idx="5"/>
            </p:cNvCxnSpPr>
            <p:nvPr/>
          </p:nvCxnSpPr>
          <p:spPr>
            <a:xfrm>
              <a:off x="3799492" y="3577500"/>
              <a:ext cx="1913992" cy="1909347"/>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4DDE628-8949-4F6F-89A9-2DF782F5E915}"/>
                </a:ext>
              </a:extLst>
            </p:cNvPr>
            <p:cNvCxnSpPr/>
            <p:nvPr/>
          </p:nvCxnSpPr>
          <p:spPr>
            <a:xfrm>
              <a:off x="5681396" y="4690867"/>
              <a:ext cx="751833" cy="745068"/>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0B4A1CA-324B-4BBB-9BCE-190B41F7CC74}"/>
                </a:ext>
              </a:extLst>
            </p:cNvPr>
            <p:cNvCxnSpPr/>
            <p:nvPr/>
          </p:nvCxnSpPr>
          <p:spPr>
            <a:xfrm>
              <a:off x="5276923" y="3566216"/>
              <a:ext cx="1505791" cy="1488716"/>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5FC0BD3-C76F-4B3A-976F-CA1B7B7C3413}"/>
                </a:ext>
              </a:extLst>
            </p:cNvPr>
            <p:cNvCxnSpPr/>
            <p:nvPr/>
          </p:nvCxnSpPr>
          <p:spPr>
            <a:xfrm>
              <a:off x="6021072" y="3570953"/>
              <a:ext cx="1123200" cy="1119914"/>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375E69A-9939-47D6-8B13-5228F95F51DE}"/>
                </a:ext>
              </a:extLst>
            </p:cNvPr>
            <p:cNvCxnSpPr/>
            <p:nvPr/>
          </p:nvCxnSpPr>
          <p:spPr>
            <a:xfrm>
              <a:off x="6782714" y="3566216"/>
              <a:ext cx="746345" cy="745344"/>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D5C0C39-6C8D-4F69-8953-8FE350931C83}"/>
                </a:ext>
              </a:extLst>
            </p:cNvPr>
            <p:cNvCxnSpPr/>
            <p:nvPr/>
          </p:nvCxnSpPr>
          <p:spPr>
            <a:xfrm>
              <a:off x="7502417" y="3566216"/>
              <a:ext cx="388618" cy="372672"/>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6B0F27A-DC83-4A4F-8405-E7B376915AAC}"/>
                </a:ext>
              </a:extLst>
            </p:cNvPr>
            <p:cNvCxnSpPr>
              <a:endCxn id="46" idx="3"/>
            </p:cNvCxnSpPr>
            <p:nvPr/>
          </p:nvCxnSpPr>
          <p:spPr>
            <a:xfrm flipH="1">
              <a:off x="6365364" y="3569029"/>
              <a:ext cx="1897109" cy="1911411"/>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F0BC928-0239-49B3-A310-86F83498D49A}"/>
                </a:ext>
              </a:extLst>
            </p:cNvPr>
            <p:cNvCxnSpPr>
              <a:endCxn id="47" idx="3"/>
            </p:cNvCxnSpPr>
            <p:nvPr/>
          </p:nvCxnSpPr>
          <p:spPr>
            <a:xfrm flipH="1">
              <a:off x="5612655" y="3563955"/>
              <a:ext cx="1907938" cy="1922892"/>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111DD52-375E-4CB1-AD4C-E2E3E58F1FCE}"/>
                </a:ext>
              </a:extLst>
            </p:cNvPr>
            <p:cNvCxnSpPr/>
            <p:nvPr/>
          </p:nvCxnSpPr>
          <p:spPr>
            <a:xfrm flipH="1">
              <a:off x="4907487" y="4656999"/>
              <a:ext cx="773909" cy="778936"/>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33CD92C-5E5D-4634-911C-9B552745F7BD}"/>
                </a:ext>
              </a:extLst>
            </p:cNvPr>
            <p:cNvCxnSpPr/>
            <p:nvPr/>
          </p:nvCxnSpPr>
          <p:spPr>
            <a:xfrm flipH="1">
              <a:off x="4526208" y="3568188"/>
              <a:ext cx="1494369" cy="1486744"/>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8237670-AE99-404D-ADF9-A7B3C002C15B}"/>
                </a:ext>
              </a:extLst>
            </p:cNvPr>
            <p:cNvCxnSpPr/>
            <p:nvPr/>
          </p:nvCxnSpPr>
          <p:spPr>
            <a:xfrm flipH="1">
              <a:off x="4152269" y="3573268"/>
              <a:ext cx="1111955" cy="1083731"/>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2DDC3A2-6011-4417-95F6-11B1A4510187}"/>
                </a:ext>
              </a:extLst>
            </p:cNvPr>
            <p:cNvCxnSpPr/>
            <p:nvPr/>
          </p:nvCxnSpPr>
          <p:spPr>
            <a:xfrm flipH="1">
              <a:off x="3782560" y="3563955"/>
              <a:ext cx="743648" cy="747607"/>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A929931-8B72-49E6-819C-22EDF05ABBAD}"/>
                </a:ext>
              </a:extLst>
            </p:cNvPr>
            <p:cNvCxnSpPr/>
            <p:nvPr/>
          </p:nvCxnSpPr>
          <p:spPr>
            <a:xfrm flipH="1">
              <a:off x="3432780" y="3577501"/>
              <a:ext cx="366712" cy="380998"/>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6EFF818-D210-4A54-849F-D50D46B60E79}"/>
                </a:ext>
              </a:extLst>
            </p:cNvPr>
            <p:cNvCxnSpPr/>
            <p:nvPr/>
          </p:nvCxnSpPr>
          <p:spPr>
            <a:xfrm flipH="1">
              <a:off x="5670759" y="3581735"/>
              <a:ext cx="1111955" cy="1083731"/>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787CB68-79B5-4C18-942B-AAC2133D5E43}"/>
                </a:ext>
              </a:extLst>
            </p:cNvPr>
            <p:cNvCxnSpPr/>
            <p:nvPr/>
          </p:nvCxnSpPr>
          <p:spPr>
            <a:xfrm>
              <a:off x="4547559" y="3566216"/>
              <a:ext cx="1123200" cy="1119914"/>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3037B48A-11A3-40FD-8291-71EC295B34BB}"/>
                </a:ext>
              </a:extLst>
            </p:cNvPr>
            <p:cNvSpPr>
              <a:spLocks noChangeAspect="1"/>
            </p:cNvSpPr>
            <p:nvPr/>
          </p:nvSpPr>
          <p:spPr>
            <a:xfrm>
              <a:off x="5577534" y="4593466"/>
              <a:ext cx="142593" cy="144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00E3C5A1-4F43-41EC-9B1E-0AB18A8EC83B}"/>
                </a:ext>
              </a:extLst>
            </p:cNvPr>
            <p:cNvSpPr>
              <a:spLocks noChangeAspect="1"/>
            </p:cNvSpPr>
            <p:nvPr/>
          </p:nvSpPr>
          <p:spPr>
            <a:xfrm>
              <a:off x="6320635" y="4595527"/>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AC27DC8D-60D8-4DD7-A6D5-C459AB332DC5}"/>
                </a:ext>
              </a:extLst>
            </p:cNvPr>
            <p:cNvSpPr>
              <a:spLocks noChangeAspect="1"/>
            </p:cNvSpPr>
            <p:nvPr/>
          </p:nvSpPr>
          <p:spPr>
            <a:xfrm>
              <a:off x="4824825" y="4599873"/>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31F6A239-1A43-44BC-8F83-77B0CA63591C}"/>
                </a:ext>
              </a:extLst>
            </p:cNvPr>
            <p:cNvSpPr>
              <a:spLocks noChangeAspect="1"/>
            </p:cNvSpPr>
            <p:nvPr/>
          </p:nvSpPr>
          <p:spPr>
            <a:xfrm>
              <a:off x="7067398" y="4595527"/>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0256BFC-DBDF-4004-8AAB-4F2E8C95C88D}"/>
                </a:ext>
              </a:extLst>
            </p:cNvPr>
            <p:cNvSpPr>
              <a:spLocks noChangeAspect="1"/>
            </p:cNvSpPr>
            <p:nvPr/>
          </p:nvSpPr>
          <p:spPr>
            <a:xfrm>
              <a:off x="4075395" y="4599873"/>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87CA815C-308C-477F-A88A-F6BE842E9D80}"/>
                </a:ext>
              </a:extLst>
            </p:cNvPr>
            <p:cNvSpPr>
              <a:spLocks noChangeAspect="1"/>
            </p:cNvSpPr>
            <p:nvPr/>
          </p:nvSpPr>
          <p:spPr>
            <a:xfrm>
              <a:off x="5216106" y="4236513"/>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28D65675-3375-4E29-9E9E-1AAAC1096AC6}"/>
                </a:ext>
              </a:extLst>
            </p:cNvPr>
            <p:cNvSpPr>
              <a:spLocks noChangeAspect="1"/>
            </p:cNvSpPr>
            <p:nvPr/>
          </p:nvSpPr>
          <p:spPr>
            <a:xfrm>
              <a:off x="5959207" y="4238574"/>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D4FE27D5-C4D4-4DB1-8A93-0CBFF9F5BA0B}"/>
                </a:ext>
              </a:extLst>
            </p:cNvPr>
            <p:cNvSpPr>
              <a:spLocks noChangeAspect="1"/>
            </p:cNvSpPr>
            <p:nvPr/>
          </p:nvSpPr>
          <p:spPr>
            <a:xfrm>
              <a:off x="4463397" y="4242920"/>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85B1E89E-553A-4588-8C44-6FECA277F692}"/>
                </a:ext>
              </a:extLst>
            </p:cNvPr>
            <p:cNvSpPr>
              <a:spLocks noChangeAspect="1"/>
            </p:cNvSpPr>
            <p:nvPr/>
          </p:nvSpPr>
          <p:spPr>
            <a:xfrm>
              <a:off x="6705970" y="4238574"/>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8A34FBD0-9596-4FE0-B2C5-E4E33BA99DEF}"/>
                </a:ext>
              </a:extLst>
            </p:cNvPr>
            <p:cNvSpPr>
              <a:spLocks noChangeAspect="1"/>
            </p:cNvSpPr>
            <p:nvPr/>
          </p:nvSpPr>
          <p:spPr>
            <a:xfrm>
              <a:off x="3713967" y="4242920"/>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54613F6F-2CB2-4248-B568-822278D2713D}"/>
                </a:ext>
              </a:extLst>
            </p:cNvPr>
            <p:cNvSpPr>
              <a:spLocks noChangeAspect="1"/>
            </p:cNvSpPr>
            <p:nvPr/>
          </p:nvSpPr>
          <p:spPr>
            <a:xfrm>
              <a:off x="5978401" y="4968060"/>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B0925BFF-D542-47A7-BA37-18CEADA3EEF2}"/>
                </a:ext>
              </a:extLst>
            </p:cNvPr>
            <p:cNvSpPr>
              <a:spLocks noChangeAspect="1"/>
            </p:cNvSpPr>
            <p:nvPr/>
          </p:nvSpPr>
          <p:spPr>
            <a:xfrm>
              <a:off x="6721502" y="4970121"/>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BB9BD287-9528-45E8-A7B0-8B97E9FD3722}"/>
                </a:ext>
              </a:extLst>
            </p:cNvPr>
            <p:cNvSpPr>
              <a:spLocks noChangeAspect="1"/>
            </p:cNvSpPr>
            <p:nvPr/>
          </p:nvSpPr>
          <p:spPr>
            <a:xfrm>
              <a:off x="5225692" y="4974467"/>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44">
              <a:extLst>
                <a:ext uri="{FF2B5EF4-FFF2-40B4-BE49-F238E27FC236}">
                  <a16:creationId xmlns:a16="http://schemas.microsoft.com/office/drawing/2014/main" id="{A2AB2634-724F-4942-AA16-CB17E2ECFB71}"/>
                </a:ext>
              </a:extLst>
            </p:cNvPr>
            <p:cNvSpPr>
              <a:spLocks noChangeAspect="1"/>
            </p:cNvSpPr>
            <p:nvPr/>
          </p:nvSpPr>
          <p:spPr>
            <a:xfrm>
              <a:off x="4476262" y="4974467"/>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45">
              <a:extLst>
                <a:ext uri="{FF2B5EF4-FFF2-40B4-BE49-F238E27FC236}">
                  <a16:creationId xmlns:a16="http://schemas.microsoft.com/office/drawing/2014/main" id="{20D67668-8D4A-4AFB-BB89-5A3A613FB7FA}"/>
                </a:ext>
              </a:extLst>
            </p:cNvPr>
            <p:cNvSpPr>
              <a:spLocks noChangeAspect="1"/>
            </p:cNvSpPr>
            <p:nvPr/>
          </p:nvSpPr>
          <p:spPr>
            <a:xfrm>
              <a:off x="6344482" y="5357528"/>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46">
              <a:extLst>
                <a:ext uri="{FF2B5EF4-FFF2-40B4-BE49-F238E27FC236}">
                  <a16:creationId xmlns:a16="http://schemas.microsoft.com/office/drawing/2014/main" id="{135E05DA-7330-48FA-B856-D2B117B1891F}"/>
                </a:ext>
              </a:extLst>
            </p:cNvPr>
            <p:cNvSpPr>
              <a:spLocks noChangeAspect="1"/>
            </p:cNvSpPr>
            <p:nvPr/>
          </p:nvSpPr>
          <p:spPr>
            <a:xfrm>
              <a:off x="5591773" y="5363935"/>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ECFE59E8-F2A2-40C4-A57F-0F9BBA847132}"/>
                </a:ext>
              </a:extLst>
            </p:cNvPr>
            <p:cNvSpPr>
              <a:spLocks noChangeAspect="1"/>
            </p:cNvSpPr>
            <p:nvPr/>
          </p:nvSpPr>
          <p:spPr>
            <a:xfrm>
              <a:off x="4842343" y="5363935"/>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a:extLst>
                <a:ext uri="{FF2B5EF4-FFF2-40B4-BE49-F238E27FC236}">
                  <a16:creationId xmlns:a16="http://schemas.microsoft.com/office/drawing/2014/main" id="{0AD500CF-6C76-45C3-9BEE-C63A149F503B}"/>
                </a:ext>
              </a:extLst>
            </p:cNvPr>
            <p:cNvSpPr>
              <a:spLocks noChangeAspect="1"/>
            </p:cNvSpPr>
            <p:nvPr/>
          </p:nvSpPr>
          <p:spPr>
            <a:xfrm>
              <a:off x="7446357" y="4236513"/>
              <a:ext cx="142593" cy="144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1">
              <a:extLst>
                <a:ext uri="{FF2B5EF4-FFF2-40B4-BE49-F238E27FC236}">
                  <a16:creationId xmlns:a16="http://schemas.microsoft.com/office/drawing/2014/main" id="{37C92A3C-421F-4562-BBB7-7D5C03554A84}"/>
                </a:ext>
              </a:extLst>
            </p:cNvPr>
            <p:cNvSpPr>
              <a:spLocks noChangeArrowheads="1"/>
            </p:cNvSpPr>
            <p:nvPr/>
          </p:nvSpPr>
          <p:spPr bwMode="auto">
            <a:xfrm>
              <a:off x="2732692" y="4145725"/>
              <a:ext cx="60785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i="1" dirty="0">
                  <a:latin typeface="Cambria" panose="02040503050406030204" pitchFamily="18" charset="0"/>
                </a:rPr>
                <a:t>n</a:t>
              </a:r>
              <a:r>
                <a:rPr lang="en-GB" altLang="en-US" sz="2000" dirty="0">
                  <a:latin typeface="Cambria" panose="02040503050406030204" pitchFamily="18" charset="0"/>
                </a:rPr>
                <a:t>=1</a:t>
              </a:r>
            </a:p>
          </p:txBody>
        </p:sp>
        <p:sp>
          <p:nvSpPr>
            <p:cNvPr id="51" name="Rectangle 41">
              <a:extLst>
                <a:ext uri="{FF2B5EF4-FFF2-40B4-BE49-F238E27FC236}">
                  <a16:creationId xmlns:a16="http://schemas.microsoft.com/office/drawing/2014/main" id="{F9324427-E87B-4A27-AD8C-4954E508C3B4}"/>
                </a:ext>
              </a:extLst>
            </p:cNvPr>
            <p:cNvSpPr>
              <a:spLocks noChangeArrowheads="1"/>
            </p:cNvSpPr>
            <p:nvPr/>
          </p:nvSpPr>
          <p:spPr bwMode="auto">
            <a:xfrm>
              <a:off x="2739986" y="4474119"/>
              <a:ext cx="60785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i="1" dirty="0">
                  <a:latin typeface="Cambria" panose="02040503050406030204" pitchFamily="18" charset="0"/>
                </a:rPr>
                <a:t>n</a:t>
              </a:r>
              <a:r>
                <a:rPr lang="en-GB" altLang="en-US" sz="2000" dirty="0">
                  <a:latin typeface="Cambria" panose="02040503050406030204" pitchFamily="18" charset="0"/>
                </a:rPr>
                <a:t>=2</a:t>
              </a:r>
            </a:p>
          </p:txBody>
        </p:sp>
        <p:sp>
          <p:nvSpPr>
            <p:cNvPr id="52" name="Rectangle 41">
              <a:extLst>
                <a:ext uri="{FF2B5EF4-FFF2-40B4-BE49-F238E27FC236}">
                  <a16:creationId xmlns:a16="http://schemas.microsoft.com/office/drawing/2014/main" id="{2D20723C-4D1D-43D4-924D-EA207D33F43C}"/>
                </a:ext>
              </a:extLst>
            </p:cNvPr>
            <p:cNvSpPr>
              <a:spLocks noChangeArrowheads="1"/>
            </p:cNvSpPr>
            <p:nvPr/>
          </p:nvSpPr>
          <p:spPr bwMode="auto">
            <a:xfrm>
              <a:off x="2732692" y="4867085"/>
              <a:ext cx="60785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i="1" dirty="0">
                  <a:latin typeface="Cambria" panose="02040503050406030204" pitchFamily="18" charset="0"/>
                </a:rPr>
                <a:t>n</a:t>
              </a:r>
              <a:r>
                <a:rPr lang="en-GB" altLang="en-US" sz="2000" dirty="0">
                  <a:latin typeface="Cambria" panose="02040503050406030204" pitchFamily="18" charset="0"/>
                </a:rPr>
                <a:t>=3</a:t>
              </a:r>
            </a:p>
          </p:txBody>
        </p:sp>
        <p:sp>
          <p:nvSpPr>
            <p:cNvPr id="53" name="Rectangle 41">
              <a:extLst>
                <a:ext uri="{FF2B5EF4-FFF2-40B4-BE49-F238E27FC236}">
                  <a16:creationId xmlns:a16="http://schemas.microsoft.com/office/drawing/2014/main" id="{9B834278-BDDA-4B41-9D0A-7D3BB615D2F5}"/>
                </a:ext>
              </a:extLst>
            </p:cNvPr>
            <p:cNvSpPr>
              <a:spLocks noChangeArrowheads="1"/>
            </p:cNvSpPr>
            <p:nvPr/>
          </p:nvSpPr>
          <p:spPr bwMode="auto">
            <a:xfrm>
              <a:off x="2732692" y="5248085"/>
              <a:ext cx="60785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i="1" dirty="0">
                  <a:latin typeface="Cambria" panose="02040503050406030204" pitchFamily="18" charset="0"/>
                </a:rPr>
                <a:t>n</a:t>
              </a:r>
              <a:r>
                <a:rPr lang="en-GB" altLang="en-US" sz="2000" dirty="0">
                  <a:latin typeface="Cambria" panose="02040503050406030204" pitchFamily="18" charset="0"/>
                </a:rPr>
                <a:t>=4</a:t>
              </a:r>
            </a:p>
          </p:txBody>
        </p:sp>
        <p:cxnSp>
          <p:nvCxnSpPr>
            <p:cNvPr id="54" name="Straight Connector 53">
              <a:extLst>
                <a:ext uri="{FF2B5EF4-FFF2-40B4-BE49-F238E27FC236}">
                  <a16:creationId xmlns:a16="http://schemas.microsoft.com/office/drawing/2014/main" id="{D6DF49FB-C65B-4860-98D3-75DB4D6D4E42}"/>
                </a:ext>
              </a:extLst>
            </p:cNvPr>
            <p:cNvCxnSpPr/>
            <p:nvPr/>
          </p:nvCxnSpPr>
          <p:spPr>
            <a:xfrm>
              <a:off x="4154384" y="2651648"/>
              <a:ext cx="743672" cy="0"/>
            </a:xfrm>
            <a:prstGeom prst="line">
              <a:avLst/>
            </a:prstGeom>
            <a:ln w="1905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0672BFB-82DE-467D-B840-E9CE71E84583}"/>
                </a:ext>
              </a:extLst>
            </p:cNvPr>
            <p:cNvCxnSpPr/>
            <p:nvPr/>
          </p:nvCxnSpPr>
          <p:spPr>
            <a:xfrm>
              <a:off x="4901852" y="2651648"/>
              <a:ext cx="1490023" cy="0"/>
            </a:xfrm>
            <a:prstGeom prst="line">
              <a:avLst/>
            </a:prstGeom>
            <a:ln w="1905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761041AE-AFE6-4D23-BBDF-60C19B7E6ECE}"/>
                </a:ext>
              </a:extLst>
            </p:cNvPr>
            <p:cNvCxnSpPr/>
            <p:nvPr/>
          </p:nvCxnSpPr>
          <p:spPr>
            <a:xfrm>
              <a:off x="6388057" y="2652897"/>
              <a:ext cx="743672" cy="0"/>
            </a:xfrm>
            <a:prstGeom prst="line">
              <a:avLst/>
            </a:prstGeom>
            <a:ln w="1905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57" name="Rectangle 41">
              <a:extLst>
                <a:ext uri="{FF2B5EF4-FFF2-40B4-BE49-F238E27FC236}">
                  <a16:creationId xmlns:a16="http://schemas.microsoft.com/office/drawing/2014/main" id="{441D4C87-80A5-40EA-8CC4-8BD366EDBBE2}"/>
                </a:ext>
              </a:extLst>
            </p:cNvPr>
            <p:cNvSpPr>
              <a:spLocks noChangeArrowheads="1"/>
            </p:cNvSpPr>
            <p:nvPr/>
          </p:nvSpPr>
          <p:spPr bwMode="auto">
            <a:xfrm>
              <a:off x="4373031" y="2301701"/>
              <a:ext cx="31931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i="1" dirty="0">
                  <a:latin typeface="Cambria" panose="02040503050406030204" pitchFamily="18" charset="0"/>
                </a:rPr>
                <a:t>a</a:t>
              </a:r>
              <a:endParaRPr lang="en-GB" altLang="en-US" sz="2000" dirty="0">
                <a:latin typeface="Cambria" panose="02040503050406030204" pitchFamily="18" charset="0"/>
              </a:endParaRPr>
            </a:p>
          </p:txBody>
        </p:sp>
        <p:sp>
          <p:nvSpPr>
            <p:cNvPr id="58" name="Rectangle 41">
              <a:extLst>
                <a:ext uri="{FF2B5EF4-FFF2-40B4-BE49-F238E27FC236}">
                  <a16:creationId xmlns:a16="http://schemas.microsoft.com/office/drawing/2014/main" id="{DED25B8A-A960-46D9-82B8-F495274D462E}"/>
                </a:ext>
              </a:extLst>
            </p:cNvPr>
            <p:cNvSpPr>
              <a:spLocks noChangeArrowheads="1"/>
            </p:cNvSpPr>
            <p:nvPr/>
          </p:nvSpPr>
          <p:spPr bwMode="auto">
            <a:xfrm>
              <a:off x="5475892" y="2298545"/>
              <a:ext cx="4571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i="1" dirty="0" err="1">
                  <a:latin typeface="Cambria" panose="02040503050406030204" pitchFamily="18" charset="0"/>
                </a:rPr>
                <a:t>na</a:t>
              </a:r>
              <a:endParaRPr lang="en-GB" altLang="en-US" sz="2000" dirty="0">
                <a:latin typeface="Cambria" panose="02040503050406030204" pitchFamily="18" charset="0"/>
              </a:endParaRPr>
            </a:p>
          </p:txBody>
        </p:sp>
        <p:sp>
          <p:nvSpPr>
            <p:cNvPr id="59" name="Rectangle 41">
              <a:extLst>
                <a:ext uri="{FF2B5EF4-FFF2-40B4-BE49-F238E27FC236}">
                  <a16:creationId xmlns:a16="http://schemas.microsoft.com/office/drawing/2014/main" id="{4F7141CF-7827-4192-94D9-E776B0D3EE34}"/>
                </a:ext>
              </a:extLst>
            </p:cNvPr>
            <p:cNvSpPr>
              <a:spLocks noChangeArrowheads="1"/>
            </p:cNvSpPr>
            <p:nvPr/>
          </p:nvSpPr>
          <p:spPr bwMode="auto">
            <a:xfrm>
              <a:off x="6599874" y="2287849"/>
              <a:ext cx="31931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2000" i="1" dirty="0">
                  <a:latin typeface="Cambria" panose="02040503050406030204" pitchFamily="18" charset="0"/>
                </a:rPr>
                <a:t>a</a:t>
              </a:r>
              <a:endParaRPr lang="en-GB" altLang="en-US" sz="2000" dirty="0">
                <a:latin typeface="Cambria" panose="02040503050406030204" pitchFamily="18" charset="0"/>
              </a:endParaRPr>
            </a:p>
          </p:txBody>
        </p:sp>
      </p:grpSp>
      <p:sp>
        <p:nvSpPr>
          <p:cNvPr id="61" name="TextBox 60">
            <a:extLst>
              <a:ext uri="{FF2B5EF4-FFF2-40B4-BE49-F238E27FC236}">
                <a16:creationId xmlns:a16="http://schemas.microsoft.com/office/drawing/2014/main" id="{E4B76D2E-5048-4444-814C-A28BE7EA68EF}"/>
              </a:ext>
            </a:extLst>
          </p:cNvPr>
          <p:cNvSpPr txBox="1"/>
          <p:nvPr/>
        </p:nvSpPr>
        <p:spPr>
          <a:xfrm>
            <a:off x="225821" y="2236249"/>
            <a:ext cx="4563875" cy="4247317"/>
          </a:xfrm>
          <a:prstGeom prst="rect">
            <a:avLst/>
          </a:prstGeom>
          <a:noFill/>
        </p:spPr>
        <p:txBody>
          <a:bodyPr wrap="square" rtlCol="0">
            <a:spAutoFit/>
          </a:bodyPr>
          <a:lstStyle/>
          <a:p>
            <a:r>
              <a:rPr lang="en-US" dirty="0"/>
              <a:t>We assign the raw apparent resistivity measurements to a location at the midpoint of the array and at a level (or </a:t>
            </a:r>
            <a:r>
              <a:rPr lang="en-US" dirty="0" err="1"/>
              <a:t>pseudodepth</a:t>
            </a:r>
            <a:r>
              <a:rPr lang="en-US" dirty="0"/>
              <a:t>) </a:t>
            </a:r>
            <a:r>
              <a:rPr lang="en-US" i="1" dirty="0"/>
              <a:t>n </a:t>
            </a:r>
            <a:r>
              <a:rPr lang="en-US" dirty="0"/>
              <a:t>determined by the electrode separation</a:t>
            </a:r>
          </a:p>
          <a:p>
            <a:endParaRPr lang="en-US" dirty="0"/>
          </a:p>
          <a:p>
            <a:r>
              <a:rPr lang="en-US" dirty="0"/>
              <a:t>In the dipole-dipole array the pseudo depth is the integer multiplier on the </a:t>
            </a:r>
            <a:r>
              <a:rPr lang="en-US" i="1" dirty="0"/>
              <a:t>a</a:t>
            </a:r>
            <a:r>
              <a:rPr lang="en-US" dirty="0"/>
              <a:t> spacing defining the distance between the current electrode pair and the voltage measurement electrode pair</a:t>
            </a:r>
          </a:p>
          <a:p>
            <a:endParaRPr lang="en-US" dirty="0"/>
          </a:p>
          <a:p>
            <a:r>
              <a:rPr lang="en-US" dirty="0"/>
              <a:t>Larger values of </a:t>
            </a:r>
            <a:r>
              <a:rPr lang="en-US" i="1" dirty="0"/>
              <a:t>n</a:t>
            </a:r>
            <a:r>
              <a:rPr lang="en-US" dirty="0"/>
              <a:t> mean deeper investigation depth – but with lower spatial resolution</a:t>
            </a:r>
          </a:p>
        </p:txBody>
      </p:sp>
      <p:sp>
        <p:nvSpPr>
          <p:cNvPr id="62" name="TextBox 61">
            <a:extLst>
              <a:ext uri="{FF2B5EF4-FFF2-40B4-BE49-F238E27FC236}">
                <a16:creationId xmlns:a16="http://schemas.microsoft.com/office/drawing/2014/main" id="{281EDFD9-AEFA-423C-801B-9FF684F1DC85}"/>
              </a:ext>
            </a:extLst>
          </p:cNvPr>
          <p:cNvSpPr txBox="1"/>
          <p:nvPr/>
        </p:nvSpPr>
        <p:spPr>
          <a:xfrm>
            <a:off x="6414790" y="6351033"/>
            <a:ext cx="5624810" cy="461665"/>
          </a:xfrm>
          <a:prstGeom prst="rect">
            <a:avLst/>
          </a:prstGeom>
          <a:noFill/>
        </p:spPr>
        <p:txBody>
          <a:bodyPr wrap="none" rtlCol="0">
            <a:spAutoFit/>
          </a:bodyPr>
          <a:lstStyle/>
          <a:p>
            <a:r>
              <a:rPr lang="en-US" sz="1200" dirty="0"/>
              <a:t>Source: Binley and Slater, 2020, </a:t>
            </a:r>
            <a:r>
              <a:rPr lang="en-US" sz="1200" i="1" dirty="0"/>
              <a:t>Resistivity and induced polarization: theory and</a:t>
            </a:r>
          </a:p>
          <a:p>
            <a:r>
              <a:rPr lang="en-US" sz="1200" i="1" dirty="0"/>
              <a:t>applications to the near-surface Earth,</a:t>
            </a:r>
            <a:r>
              <a:rPr lang="en-US" sz="1200" dirty="0"/>
              <a:t> In Press</a:t>
            </a:r>
            <a:r>
              <a:rPr lang="en-US" sz="1200" i="1" dirty="0"/>
              <a:t> </a:t>
            </a:r>
          </a:p>
        </p:txBody>
      </p:sp>
      <p:pic>
        <p:nvPicPr>
          <p:cNvPr id="63" name="Picture 62">
            <a:extLst>
              <a:ext uri="{FF2B5EF4-FFF2-40B4-BE49-F238E27FC236}">
                <a16:creationId xmlns:a16="http://schemas.microsoft.com/office/drawing/2014/main" id="{56422AD4-06E3-432F-9E1E-29594ECA62A0}"/>
              </a:ext>
            </a:extLst>
          </p:cNvPr>
          <p:cNvPicPr>
            <a:picLocks noChangeAspect="1"/>
          </p:cNvPicPr>
          <p:nvPr/>
        </p:nvPicPr>
        <p:blipFill>
          <a:blip r:embed="rId4"/>
          <a:stretch>
            <a:fillRect/>
          </a:stretch>
        </p:blipFill>
        <p:spPr>
          <a:xfrm>
            <a:off x="5323562" y="32211"/>
            <a:ext cx="6784931" cy="508869"/>
          </a:xfrm>
          <a:prstGeom prst="rect">
            <a:avLst/>
          </a:prstGeom>
        </p:spPr>
      </p:pic>
      <p:pic>
        <p:nvPicPr>
          <p:cNvPr id="65" name="Audio 64">
            <a:hlinkClick r:id="" action="ppaction://media"/>
            <a:extLst>
              <a:ext uri="{FF2B5EF4-FFF2-40B4-BE49-F238E27FC236}">
                <a16:creationId xmlns:a16="http://schemas.microsoft.com/office/drawing/2014/main" id="{1A5A10A9-CF71-4421-8546-05E84232C27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819669779"/>
      </p:ext>
    </p:extLst>
  </p:cSld>
  <p:clrMapOvr>
    <a:masterClrMapping/>
  </p:clrMapOvr>
  <mc:AlternateContent xmlns:mc="http://schemas.openxmlformats.org/markup-compatibility/2006" xmlns:p14="http://schemas.microsoft.com/office/powerpoint/2010/main">
    <mc:Choice Requires="p14">
      <p:transition spd="slow" p14:dur="2000" advTm="53870"/>
    </mc:Choice>
    <mc:Fallback xmlns="">
      <p:transition spd="slow" advTm="538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5"/>
                </p:tgtEl>
              </p:cMediaNode>
            </p:audio>
          </p:childTnLst>
        </p:cTn>
      </p:par>
    </p:tnLst>
  </p:timing>
  <p:extLst>
    <p:ext uri="{3A86A75C-4F4B-4683-9AE1-C65F6400EC91}">
      <p14:laserTraceLst xmlns:p14="http://schemas.microsoft.com/office/powerpoint/2010/main">
        <p14:tracePtLst>
          <p14:tracePt t="226" x="5341938" y="4418013"/>
          <p14:tracePt t="260" x="5438775" y="4354513"/>
          <p14:tracePt t="268" x="5454650" y="4338638"/>
          <p14:tracePt t="272" x="5462588" y="4330700"/>
          <p14:tracePt t="283" x="5470525" y="4314825"/>
          <p14:tracePt t="300" x="5486400" y="4298950"/>
          <p14:tracePt t="306" x="5486400" y="4291013"/>
          <p14:tracePt t="316" x="5486400" y="4281488"/>
          <p14:tracePt t="323" x="5486400" y="4273550"/>
          <p14:tracePt t="331" x="5486400" y="4265613"/>
          <p14:tracePt t="347" x="5486400" y="4249738"/>
          <p14:tracePt t="364" x="5486400" y="4241800"/>
          <p14:tracePt t="368" x="5486400" y="4225925"/>
          <p14:tracePt t="380" x="5486400" y="4194175"/>
          <p14:tracePt t="384" x="5486400" y="4170363"/>
          <p14:tracePt t="396" x="5502275" y="4146550"/>
          <p14:tracePt t="399" x="5510213" y="4122738"/>
          <p14:tracePt t="411" x="5510213" y="4106863"/>
          <p14:tracePt t="415" x="5510213" y="4090988"/>
          <p14:tracePt t="427" x="5518150" y="4075113"/>
          <p14:tracePt t="431" x="5526088" y="4067175"/>
          <p14:tracePt t="556" x="5526088" y="4059238"/>
          <p14:tracePt t="572" x="5526088" y="4043363"/>
          <p14:tracePt t="577" x="5526088" y="4011613"/>
          <p14:tracePt t="591" x="5526088" y="3987800"/>
          <p14:tracePt t="593" x="5526088" y="3956050"/>
          <p14:tracePt t="607" x="5526088" y="3938588"/>
          <p14:tracePt t="608" x="5526088" y="3906838"/>
          <p14:tracePt t="620" x="5526088" y="3867150"/>
          <p14:tracePt t="626" x="5526088" y="3827463"/>
          <p14:tracePt t="640" x="5510213" y="3692525"/>
          <p14:tracePt t="653" x="5502275" y="3636963"/>
          <p14:tracePt t="658" x="5494338" y="3579813"/>
          <p14:tracePt t="669" x="5486400" y="3540125"/>
          <p14:tracePt t="675" x="5478463" y="3500438"/>
          <p14:tracePt t="684" x="5478463" y="3492500"/>
          <p14:tracePt t="691" x="5462588" y="3484563"/>
          <p14:tracePt t="700" x="5462588" y="3476625"/>
          <p14:tracePt t="716" x="5462588" y="3468688"/>
          <p14:tracePt t="780" x="5462588" y="3460750"/>
          <p14:tracePt t="796" x="5462588" y="3452813"/>
          <p14:tracePt t="812" x="5462588" y="3444875"/>
          <p14:tracePt t="818" x="5462588" y="3436938"/>
          <p14:tracePt t="843" x="5454650" y="3429000"/>
          <p14:tracePt t="3590" x="5462588" y="3429000"/>
          <p14:tracePt t="3603" x="5470525" y="3421063"/>
          <p14:tracePt t="3608" x="5478463" y="3413125"/>
          <p14:tracePt t="3620" x="5494338" y="3413125"/>
          <p14:tracePt t="3622" x="5502275" y="3413125"/>
          <p14:tracePt t="6384" x="5518150" y="3429000"/>
          <p14:tracePt t="6389" x="5518150" y="3436938"/>
          <p14:tracePt t="6402" x="5526088" y="3452813"/>
          <p14:tracePt t="6404" x="5549900" y="3484563"/>
          <p14:tracePt t="6416" x="5589588" y="3532188"/>
          <p14:tracePt t="6420" x="5637213" y="3579813"/>
          <p14:tracePt t="6432" x="5700713" y="3636963"/>
          <p14:tracePt t="6436" x="5757863" y="3684588"/>
          <p14:tracePt t="6447" x="5821363" y="3724275"/>
          <p14:tracePt t="6451" x="5876925" y="3771900"/>
          <p14:tracePt t="6463" x="5956300" y="3811588"/>
          <p14:tracePt t="6468" x="6019800" y="3843338"/>
          <p14:tracePt t="6479" x="6100763" y="3883025"/>
          <p14:tracePt t="6483" x="6156325" y="3906838"/>
          <p14:tracePt t="6495" x="6196013" y="3922713"/>
          <p14:tracePt t="6499" x="6203950" y="3930650"/>
          <p14:tracePt t="6512" x="6211888" y="3930650"/>
          <p14:tracePt t="6515" x="6227763" y="3948113"/>
          <p14:tracePt t="6527" x="6235700" y="3948113"/>
          <p14:tracePt t="6531" x="6251575" y="3948113"/>
          <p14:tracePt t="6543" x="6267450" y="3948113"/>
          <p14:tracePt t="6547" x="6283325" y="3948113"/>
          <p14:tracePt t="6575" x="6291263" y="3948113"/>
          <p14:tracePt t="6579" x="6299200" y="3948113"/>
          <p14:tracePt t="6591" x="6307138" y="3948113"/>
          <p14:tracePt t="6595" x="6315075" y="3948113"/>
          <p14:tracePt t="6611" x="6330950" y="3938588"/>
          <p14:tracePt t="6623" x="6330950" y="3914775"/>
          <p14:tracePt t="6627" x="6330950" y="3883025"/>
          <p14:tracePt t="6639" x="6330950" y="3851275"/>
          <p14:tracePt t="6643" x="6330950" y="3835400"/>
          <p14:tracePt t="6655" x="6330950" y="3803650"/>
          <p14:tracePt t="6659" x="6323013" y="3756025"/>
          <p14:tracePt t="6671" x="6315075" y="3708400"/>
          <p14:tracePt t="6675" x="6291263" y="3676650"/>
          <p14:tracePt t="6687" x="6267450" y="3644900"/>
          <p14:tracePt t="6691" x="6235700" y="3613150"/>
          <p14:tracePt t="6704" x="6188075" y="3548063"/>
          <p14:tracePt t="6707" x="6124575" y="3500438"/>
          <p14:tracePt t="6720" x="6067425" y="3452813"/>
          <p14:tracePt t="6723" x="5956300" y="3397250"/>
          <p14:tracePt t="6736" x="5853113" y="3365500"/>
          <p14:tracePt t="6739" x="5757863" y="3325813"/>
          <p14:tracePt t="6753" x="5661025" y="3309938"/>
          <p14:tracePt t="6755" x="5565775" y="3278188"/>
          <p14:tracePt t="6767" x="5462588" y="3252788"/>
          <p14:tracePt t="6771" x="5357813" y="3236913"/>
          <p14:tracePt t="6783" x="5262563" y="3221038"/>
          <p14:tracePt t="6787" x="5167313" y="3213100"/>
          <p14:tracePt t="6799" x="5072063" y="3213100"/>
          <p14:tracePt t="6803" x="4999038" y="3213100"/>
          <p14:tracePt t="6815" x="4935538" y="3213100"/>
          <p14:tracePt t="6819" x="4864100" y="3221038"/>
          <p14:tracePt t="6831" x="4824413" y="3236913"/>
          <p14:tracePt t="6836" x="4808538" y="3244850"/>
          <p14:tracePt t="6847" x="4784725" y="3270250"/>
          <p14:tracePt t="6853" x="4768850" y="3278188"/>
          <p14:tracePt t="6863" x="4752975" y="3294063"/>
          <p14:tracePt t="6868" x="4737100" y="3317875"/>
          <p14:tracePt t="6879" x="4721225" y="3325813"/>
          <p14:tracePt t="6883" x="4721225" y="3341688"/>
          <p14:tracePt t="6895" x="4705350" y="3357563"/>
          <p14:tracePt t="6911" x="4695825" y="3373438"/>
          <p14:tracePt t="6915" x="4687888" y="3381375"/>
          <p14:tracePt t="6927" x="4679950" y="3397250"/>
          <p14:tracePt t="6931" x="4672013" y="3397250"/>
          <p14:tracePt t="6943" x="4672013" y="3413125"/>
          <p14:tracePt t="7168" x="4664075" y="3421063"/>
          <p14:tracePt t="7188" x="4656138" y="3421063"/>
          <p14:tracePt t="7200" x="4632325" y="3421063"/>
          <p14:tracePt t="7215" x="4624388" y="3413125"/>
          <p14:tracePt t="8364" x="4624388" y="3405188"/>
          <p14:tracePt t="8901" x="4632325" y="3405188"/>
          <p14:tracePt t="8906" x="4640263" y="3405188"/>
          <p14:tracePt t="8916" x="4648200" y="3405188"/>
          <p14:tracePt t="8920" x="4656138" y="3405188"/>
          <p14:tracePt t="8932" x="4672013" y="3397250"/>
          <p14:tracePt t="8936" x="4687888" y="3389313"/>
          <p14:tracePt t="8947" x="4713288" y="3389313"/>
          <p14:tracePt t="8952" x="4745038" y="3389313"/>
          <p14:tracePt t="8963" x="4768850" y="3389313"/>
          <p14:tracePt t="8967" x="4800600" y="3389313"/>
          <p14:tracePt t="8979" x="4824413" y="3389313"/>
          <p14:tracePt t="8983" x="4848225" y="3389313"/>
          <p14:tracePt t="8995" x="4879975" y="3389313"/>
          <p14:tracePt t="8999" x="4911725" y="3389313"/>
          <p14:tracePt t="9011" x="4935538" y="3389313"/>
          <p14:tracePt t="9027" x="4943475" y="3389313"/>
          <p14:tracePt t="9032" x="4951413" y="3389313"/>
          <p14:tracePt t="9059" x="4959350" y="3389313"/>
          <p14:tracePt t="9080" x="4967288" y="3389313"/>
          <p14:tracePt t="9091" x="4983163" y="3389313"/>
          <p14:tracePt t="9107" x="4999038" y="3389313"/>
          <p14:tracePt t="9111" x="5014913" y="3389313"/>
          <p14:tracePt t="9123" x="5030788" y="3389313"/>
          <p14:tracePt t="9139" x="5038725" y="3389313"/>
          <p14:tracePt t="9143" x="5046663" y="3389313"/>
          <p14:tracePt t="10968" x="5072063" y="3389313"/>
          <p14:tracePt t="10974" x="5080000" y="3389313"/>
          <p14:tracePt t="10985" x="5095875" y="3389313"/>
          <p14:tracePt t="10988" x="5111750" y="3381375"/>
          <p14:tracePt t="11000" x="5143500" y="3381375"/>
          <p14:tracePt t="11004" x="5175250" y="3373438"/>
          <p14:tracePt t="11015" x="5199063" y="3373438"/>
          <p14:tracePt t="11020" x="5214938" y="3373438"/>
          <p14:tracePt t="11031" x="5230813" y="3373438"/>
          <p14:tracePt t="11036" x="5254625" y="3373438"/>
          <p14:tracePt t="11047" x="5278438" y="3373438"/>
          <p14:tracePt t="11051" x="5302250" y="3373438"/>
          <p14:tracePt t="11063" x="5326063" y="3365500"/>
          <p14:tracePt t="11068" x="5349875" y="3365500"/>
          <p14:tracePt t="11079" x="5381625" y="3357563"/>
          <p14:tracePt t="11083" x="5407025" y="3349625"/>
          <p14:tracePt t="11095" x="5430838" y="3349625"/>
          <p14:tracePt t="11099" x="5462588" y="3349625"/>
          <p14:tracePt t="11111" x="5494338" y="3349625"/>
          <p14:tracePt t="11115" x="5534025" y="3349625"/>
          <p14:tracePt t="11127" x="5581650" y="3349625"/>
          <p14:tracePt t="11131" x="5621338" y="3349625"/>
          <p14:tracePt t="11143" x="5661025" y="3349625"/>
          <p14:tracePt t="11147" x="5708650" y="3349625"/>
          <p14:tracePt t="11159" x="5749925" y="3349625"/>
          <p14:tracePt t="11163" x="5797550" y="3349625"/>
          <p14:tracePt t="11176" x="5845175" y="3349625"/>
          <p14:tracePt t="11179" x="5932488" y="3349625"/>
          <p14:tracePt t="11192" x="6003925" y="3349625"/>
          <p14:tracePt t="11195" x="6083300" y="3349625"/>
          <p14:tracePt t="11207" x="6156325" y="3349625"/>
          <p14:tracePt t="11211" x="6227763" y="3349625"/>
          <p14:tracePt t="11223" x="6307138" y="3349625"/>
          <p14:tracePt t="11227" x="6378575" y="3341688"/>
          <p14:tracePt t="11239" x="6459538" y="3333750"/>
          <p14:tracePt t="11243" x="6530975" y="3325813"/>
          <p14:tracePt t="11255" x="6618288" y="3317875"/>
          <p14:tracePt t="11259" x="6697663" y="3317875"/>
          <p14:tracePt t="11271" x="6794500" y="3317875"/>
          <p14:tracePt t="11275" x="6889750" y="3317875"/>
          <p14:tracePt t="11287" x="6992938" y="3317875"/>
          <p14:tracePt t="11291" x="7104063" y="3317875"/>
          <p14:tracePt t="11303" x="7208838" y="3317875"/>
          <p14:tracePt t="11307" x="7312025" y="3317875"/>
          <p14:tracePt t="11320" x="7383463" y="3317875"/>
          <p14:tracePt t="11323" x="7446963" y="3317875"/>
          <p14:tracePt t="11336" x="7496175" y="3309938"/>
          <p14:tracePt t="11339" x="7527925" y="3302000"/>
          <p14:tracePt t="11352" x="7543800" y="3302000"/>
          <p14:tracePt t="11356" x="7559675" y="3302000"/>
          <p14:tracePt t="11368" x="7575550" y="3302000"/>
          <p14:tracePt t="11371" x="7599363" y="3302000"/>
          <p14:tracePt t="11383" x="7631113" y="3302000"/>
          <p14:tracePt t="11387" x="7654925" y="3302000"/>
          <p14:tracePt t="11399" x="7670800" y="3302000"/>
          <p14:tracePt t="11404" x="7694613" y="3302000"/>
          <p14:tracePt t="11415" x="7734300" y="3302000"/>
          <p14:tracePt t="11421" x="7781925" y="3302000"/>
          <p14:tracePt t="11431" x="7829550" y="3302000"/>
          <p14:tracePt t="11437" x="7878763" y="3302000"/>
          <p14:tracePt t="11447" x="7910513" y="3302000"/>
          <p14:tracePt t="11452" x="7934325" y="3302000"/>
          <p14:tracePt t="11468" x="7950200" y="3302000"/>
          <p14:tracePt t="11471" x="7958138" y="3302000"/>
          <p14:tracePt t="11520" x="7974013" y="3294063"/>
          <p14:tracePt t="11524" x="7997825" y="3286125"/>
          <p14:tracePt t="11536" x="8021638" y="3278188"/>
          <p14:tracePt t="11540" x="8045450" y="3278188"/>
          <p14:tracePt t="11553" x="8077200" y="3270250"/>
          <p14:tracePt t="11558" x="8116888" y="3252788"/>
          <p14:tracePt t="11568" x="8148638" y="3244850"/>
          <p14:tracePt t="11571" x="8172450" y="3236913"/>
          <p14:tracePt t="11584" x="8180388" y="3236913"/>
          <p14:tracePt t="11587" x="8205788" y="3221038"/>
          <p14:tracePt t="11599" x="8221663" y="3205163"/>
          <p14:tracePt t="11603" x="8229600" y="3197225"/>
          <p14:tracePt t="11615" x="8253413" y="3173413"/>
          <p14:tracePt t="11620" x="8253413" y="3157538"/>
          <p14:tracePt t="11631" x="8269288" y="3133725"/>
          <p14:tracePt t="11636" x="8277225" y="3117850"/>
          <p14:tracePt t="11647" x="8277225" y="3094038"/>
          <p14:tracePt t="11652" x="8277225" y="3070225"/>
          <p14:tracePt t="11663" x="8285163" y="3046413"/>
          <p14:tracePt t="11667" x="8285163" y="3014663"/>
          <p14:tracePt t="11679" x="8293100" y="2982913"/>
          <p14:tracePt t="11683" x="8301038" y="2959100"/>
          <p14:tracePt t="11695" x="8301038" y="2927350"/>
          <p14:tracePt t="11699" x="8301038" y="2901950"/>
          <p14:tracePt t="11711" x="8301038" y="2870200"/>
          <p14:tracePt t="11715" x="8308975" y="2846388"/>
          <p14:tracePt t="11727" x="8308975" y="2814638"/>
          <p14:tracePt t="11731" x="8308975" y="2774950"/>
          <p14:tracePt t="11743" x="8316913" y="2735263"/>
          <p14:tracePt t="11747" x="8324850" y="2695575"/>
          <p14:tracePt t="11759" x="8332788" y="2663825"/>
          <p14:tracePt t="11763" x="8340725" y="2616200"/>
          <p14:tracePt t="11779" x="8356600" y="2592388"/>
          <p14:tracePt t="11783" x="8364538" y="2559050"/>
          <p14:tracePt t="11792" x="8372475" y="2519363"/>
          <p14:tracePt t="11795" x="8380413" y="2495550"/>
          <p14:tracePt t="11807" x="8388350" y="2471738"/>
          <p14:tracePt t="11811" x="8396288" y="2463800"/>
          <p14:tracePt t="11823" x="8396288" y="2455863"/>
          <p14:tracePt t="11936" x="8396288" y="2463800"/>
          <p14:tracePt t="11952" x="8396288" y="2495550"/>
          <p14:tracePt t="11957" x="8396288" y="2511425"/>
          <p14:tracePt t="11968" x="8396288" y="2543175"/>
          <p14:tracePt t="11972" x="8396288" y="2584450"/>
          <p14:tracePt t="11984" x="8404225" y="2655888"/>
          <p14:tracePt t="11990" x="8404225" y="2703513"/>
          <p14:tracePt t="11999" x="8412163" y="2759075"/>
          <p14:tracePt t="12004" x="8420100" y="2814638"/>
          <p14:tracePt t="12015" x="8420100" y="2870200"/>
          <p14:tracePt t="12021" x="8428038" y="2935288"/>
          <p14:tracePt t="12032" x="8435975" y="2990850"/>
          <p14:tracePt t="12037" x="8443913" y="3046413"/>
          <p14:tracePt t="12047" x="8451850" y="3086100"/>
          <p14:tracePt t="12052" x="8459788" y="3133725"/>
          <p14:tracePt t="12063" x="8475663" y="3181350"/>
          <p14:tracePt t="12068" x="8483600" y="3213100"/>
          <p14:tracePt t="12079" x="8483600" y="3236913"/>
          <p14:tracePt t="12084" x="8491538" y="3270250"/>
          <p14:tracePt t="12095" x="8499475" y="3309938"/>
          <p14:tracePt t="12099" x="8499475" y="3333750"/>
          <p14:tracePt t="12111" x="8499475" y="3357563"/>
          <p14:tracePt t="12115" x="8507413" y="3381375"/>
          <p14:tracePt t="12127" x="8507413" y="3405188"/>
          <p14:tracePt t="12131" x="8507413" y="3436938"/>
          <p14:tracePt t="12143" x="8515350" y="3468688"/>
          <p14:tracePt t="12148" x="8523288" y="3492500"/>
          <p14:tracePt t="12161" x="8531225" y="3516313"/>
          <p14:tracePt t="12164" x="8531225" y="3556000"/>
          <p14:tracePt t="12176" x="8540750" y="3587750"/>
          <p14:tracePt t="12180" x="8548688" y="3613150"/>
          <p14:tracePt t="12192" x="8556625" y="3636963"/>
          <p14:tracePt t="12196" x="8564563" y="3668713"/>
          <p14:tracePt t="12207" x="8572500" y="3692525"/>
          <p14:tracePt t="12211" x="8572500" y="3708400"/>
          <p14:tracePt t="12223" x="8572500" y="3724275"/>
          <p14:tracePt t="12227" x="8572500" y="3740150"/>
          <p14:tracePt t="12240" x="8572500" y="3756025"/>
          <p14:tracePt t="12244" x="8572500" y="3771900"/>
          <p14:tracePt t="12256" x="8572500" y="3795713"/>
          <p14:tracePt t="12260" x="8572500" y="3811588"/>
          <p14:tracePt t="12274" x="8572500" y="3827463"/>
          <p14:tracePt t="12278" x="8572500" y="3843338"/>
          <p14:tracePt t="12290" x="8572500" y="3851275"/>
          <p14:tracePt t="12294" x="8588375" y="3867150"/>
          <p14:tracePt t="12306" x="8588375" y="3883025"/>
          <p14:tracePt t="12310" x="8588375" y="3890963"/>
          <p14:tracePt t="12323" x="8588375" y="3898900"/>
          <p14:tracePt t="12326" x="8588375" y="3906838"/>
          <p14:tracePt t="12339" x="8588375" y="3914775"/>
          <p14:tracePt t="12342" x="8588375" y="3922713"/>
          <p14:tracePt t="12357" x="8604250" y="3930650"/>
          <p14:tracePt t="12358" x="8604250" y="3938588"/>
          <p14:tracePt t="12386" x="8604250" y="3948113"/>
          <p14:tracePt t="13083" x="8580438" y="3971925"/>
          <p14:tracePt t="13089" x="8580438" y="3979863"/>
          <p14:tracePt t="13102" x="8572500" y="3995738"/>
          <p14:tracePt t="13104" x="8572500" y="4011613"/>
          <p14:tracePt t="13115" x="8572500" y="4019550"/>
          <p14:tracePt t="13119" x="8572500" y="4035425"/>
          <p14:tracePt t="13129" x="8572500" y="4051300"/>
          <p14:tracePt t="13133" x="8572500" y="4067175"/>
          <p14:tracePt t="13145" x="8572500" y="4075113"/>
          <p14:tracePt t="13150" x="8572500" y="4083050"/>
          <p14:tracePt t="13210" x="8572500" y="4090988"/>
          <p14:tracePt t="13213" x="8564563" y="4090988"/>
          <p14:tracePt t="13242" x="8556625" y="4098925"/>
          <p14:tracePt t="13258" x="8548688" y="4098925"/>
          <p14:tracePt t="13306" x="8531225" y="4098925"/>
          <p14:tracePt t="13311" x="8523288" y="4098925"/>
          <p14:tracePt t="13322" x="8515350" y="4098925"/>
          <p14:tracePt t="13326" x="8483600" y="4098925"/>
          <p14:tracePt t="13338" x="8435975" y="4098925"/>
          <p14:tracePt t="13345" x="8380413" y="4098925"/>
          <p14:tracePt t="13354" x="8332788" y="4098925"/>
          <p14:tracePt t="13359" x="8277225" y="4098925"/>
          <p14:tracePt t="13373" x="8172450" y="4098925"/>
          <p14:tracePt t="13389" x="8061325" y="4098925"/>
          <p14:tracePt t="13403" x="8013700" y="4106863"/>
          <p14:tracePt t="13408" x="7981950" y="4122738"/>
          <p14:tracePt t="13419" x="7942263" y="4138613"/>
          <p14:tracePt t="13425" x="7918450" y="4154488"/>
          <p14:tracePt t="13434" x="7878763" y="4178300"/>
          <p14:tracePt t="13440" x="7829550" y="4210050"/>
          <p14:tracePt t="13450" x="7781925" y="4241800"/>
          <p14:tracePt t="13456" x="7726363" y="4273550"/>
          <p14:tracePt t="13466" x="7646988" y="4298950"/>
          <p14:tracePt t="13470" x="7575550" y="4330700"/>
          <p14:tracePt t="13482" x="7496175" y="4346575"/>
          <p14:tracePt t="13487" x="7423150" y="4354513"/>
          <p14:tracePt t="13497" x="7343775" y="4370388"/>
          <p14:tracePt t="13502" x="7280275" y="4378325"/>
          <p14:tracePt t="13513" x="7216775" y="4386263"/>
          <p14:tracePt t="13518" x="7127875" y="4394200"/>
          <p14:tracePt t="13529" x="7056438" y="4402138"/>
          <p14:tracePt t="13533" x="6977063" y="4418013"/>
          <p14:tracePt t="13545" x="6913563" y="4425950"/>
          <p14:tracePt t="13549" x="6858000" y="4441825"/>
          <p14:tracePt t="13561" x="6794500" y="4449763"/>
          <p14:tracePt t="13565" x="6737350" y="4457700"/>
          <p14:tracePt t="13578" x="6697663" y="4465638"/>
          <p14:tracePt t="13582" x="6657975" y="4473575"/>
          <p14:tracePt t="13594" x="6618288" y="4489450"/>
          <p14:tracePt t="13598" x="6586538" y="4505325"/>
          <p14:tracePt t="13610" x="6538913" y="4521200"/>
          <p14:tracePt t="13614" x="6491288" y="4529138"/>
          <p14:tracePt t="13626" x="6459538" y="4537075"/>
          <p14:tracePt t="13630" x="6426200" y="4545013"/>
          <p14:tracePt t="13642" x="6402388" y="4545013"/>
          <p14:tracePt t="13645" x="6378575" y="4552950"/>
          <p14:tracePt t="13661" x="6370638" y="4560888"/>
          <p14:tracePt t="13674" x="6362700" y="4560888"/>
          <p14:tracePt t="13689" x="6354763" y="4560888"/>
          <p14:tracePt t="13694" x="6346825" y="4560888"/>
          <p14:tracePt t="13724" x="6330950" y="4560888"/>
          <p14:tracePt t="13740" x="6323013" y="4560888"/>
          <p14:tracePt t="13756" x="6307138" y="4560888"/>
          <p14:tracePt t="13761" x="6291263" y="4560888"/>
          <p14:tracePt t="13773" x="6267450" y="4560888"/>
          <p14:tracePt t="13776" x="6235700" y="4560888"/>
          <p14:tracePt t="13789" x="6211888" y="4560888"/>
          <p14:tracePt t="13792" x="6180138" y="4560888"/>
          <p14:tracePt t="13806" x="6148388" y="4552950"/>
          <p14:tracePt t="13808" x="6116638" y="4552950"/>
          <p14:tracePt t="13823" x="6091238" y="4552950"/>
          <p14:tracePt t="13840" x="6075363" y="4552950"/>
          <p14:tracePt t="13884" x="6059488" y="4552950"/>
          <p14:tracePt t="13889" x="6043613" y="4552950"/>
          <p14:tracePt t="13900" x="6019800" y="4552950"/>
          <p14:tracePt t="13904" x="5995988" y="4552950"/>
          <p14:tracePt t="13916" x="5964238" y="4552950"/>
          <p14:tracePt t="13923" x="5948363" y="4552950"/>
          <p14:tracePt t="13932" x="5932488" y="4552950"/>
          <p14:tracePt t="13940" x="5924550" y="4552950"/>
          <p14:tracePt t="14012" x="5908675" y="4552950"/>
          <p14:tracePt t="14016" x="5900738" y="4552950"/>
          <p14:tracePt t="14028" x="5892800" y="4568825"/>
          <p14:tracePt t="14032" x="5892800" y="4592638"/>
          <p14:tracePt t="14044" x="5876925" y="4616450"/>
          <p14:tracePt t="14048" x="5861050" y="4633913"/>
          <p14:tracePt t="14060" x="5861050" y="4641850"/>
          <p14:tracePt t="14064" x="5861050" y="4657725"/>
          <p14:tracePt t="14076" x="5861050" y="4665663"/>
          <p14:tracePt t="14080" x="5861050" y="4681538"/>
          <p14:tracePt t="14092" x="5861050" y="4689475"/>
          <p14:tracePt t="14095" x="5861050" y="4705350"/>
          <p14:tracePt t="14108" x="5861050" y="4729163"/>
          <p14:tracePt t="14112" x="5861050" y="4752975"/>
          <p14:tracePt t="14124" x="5861050" y="4776788"/>
          <p14:tracePt t="14128" x="5861050" y="4792663"/>
          <p14:tracePt t="14140" x="5861050" y="4824413"/>
          <p14:tracePt t="14143" x="5861050" y="4848225"/>
          <p14:tracePt t="14155" x="5861050" y="4864100"/>
          <p14:tracePt t="14159" x="5861050" y="4879975"/>
          <p14:tracePt t="14171" x="5861050" y="4895850"/>
          <p14:tracePt t="14175" x="5861050" y="4911725"/>
          <p14:tracePt t="14190" x="5861050" y="4927600"/>
          <p14:tracePt t="14206" x="5861050" y="4935538"/>
          <p14:tracePt t="14208" x="5861050" y="4943475"/>
          <p14:tracePt t="14222" x="5853113" y="4951413"/>
          <p14:tracePt t="14224" x="5845175" y="4967288"/>
          <p14:tracePt t="14235" x="5829300" y="4976813"/>
          <p14:tracePt t="14239" x="5829300" y="4984750"/>
          <p14:tracePt t="14252" x="5821363" y="4984750"/>
          <p14:tracePt t="14268" x="5821363" y="4992688"/>
          <p14:tracePt t="14273" x="5821363" y="5000625"/>
          <p14:tracePt t="14283" x="5821363" y="5008563"/>
          <p14:tracePt t="14288" x="5813425" y="5008563"/>
          <p14:tracePt t="14300" x="5805488" y="5016500"/>
          <p14:tracePt t="14316" x="5805488" y="5024438"/>
          <p14:tracePt t="14323" x="5805488" y="5032375"/>
          <p14:tracePt t="14340" x="5805488" y="5040313"/>
          <p14:tracePt t="14348" x="5797550" y="5040313"/>
          <p14:tracePt t="14364" x="5797550" y="5048250"/>
          <p14:tracePt t="14444" x="5797550" y="5056188"/>
          <p14:tracePt t="14449" x="5797550" y="5064125"/>
          <p14:tracePt t="14620" x="5797550" y="5032375"/>
          <p14:tracePt t="14625" x="5797550" y="5008563"/>
          <p14:tracePt t="14636" x="5797550" y="4984750"/>
          <p14:tracePt t="14640" x="5797550" y="4967288"/>
          <p14:tracePt t="14653" x="5797550" y="4943475"/>
          <p14:tracePt t="14660" x="5797550" y="4911725"/>
          <p14:tracePt t="14669" x="5797550" y="4895850"/>
          <p14:tracePt t="14675" x="5813425" y="4864100"/>
          <p14:tracePt t="14684" x="5813425" y="4840288"/>
          <p14:tracePt t="14691" x="5813425" y="4816475"/>
          <p14:tracePt t="14701" x="5813425" y="4784725"/>
          <p14:tracePt t="14706" x="5813425" y="4760913"/>
          <p14:tracePt t="14715" x="5813425" y="4745038"/>
          <p14:tracePt t="14720" x="5813425" y="4713288"/>
          <p14:tracePt t="14732" x="5829300" y="4689475"/>
          <p14:tracePt t="14740" x="5829300" y="4673600"/>
          <p14:tracePt t="14748" x="5837238" y="4657725"/>
          <p14:tracePt t="14753" x="5837238" y="4641850"/>
          <p14:tracePt t="14764" x="5837238" y="4616450"/>
          <p14:tracePt t="14769" x="5837238" y="4600575"/>
          <p14:tracePt t="14781" x="5837238" y="4584700"/>
          <p14:tracePt t="14784" x="5837238" y="4568825"/>
          <p14:tracePt t="14795" x="5837238" y="4552950"/>
          <p14:tracePt t="14799" x="5837238" y="4537075"/>
          <p14:tracePt t="14811" x="5837238" y="4521200"/>
          <p14:tracePt t="14815" x="5837238" y="4505325"/>
          <p14:tracePt t="14831" x="5837238" y="4489450"/>
          <p14:tracePt t="15454" x="5837238" y="4497388"/>
          <p14:tracePt t="15470" x="5845175" y="4529138"/>
          <p14:tracePt t="15476" x="5845175" y="4537075"/>
          <p14:tracePt t="15486" x="5853113" y="4552950"/>
          <p14:tracePt t="15492" x="5853113" y="4568825"/>
          <p14:tracePt t="15502" x="5853113" y="4592638"/>
          <p14:tracePt t="15506" x="5861050" y="4633913"/>
          <p14:tracePt t="15518" x="5861050" y="4657725"/>
          <p14:tracePt t="15522" x="5868988" y="4681538"/>
          <p14:tracePt t="15534" x="5868988" y="4697413"/>
          <p14:tracePt t="15537" x="5868988" y="4713288"/>
          <p14:tracePt t="15550" x="5868988" y="4729163"/>
          <p14:tracePt t="15555" x="5868988" y="4737100"/>
          <p14:tracePt t="15566" x="5868988" y="4752975"/>
          <p14:tracePt t="15582" x="5868988" y="4760913"/>
          <p14:tracePt t="15597" x="5868988" y="4768850"/>
          <p14:tracePt t="15613" x="5868988" y="4776788"/>
          <p14:tracePt t="15618" x="5868988" y="4784725"/>
          <p14:tracePt t="15661" x="5868988" y="4800600"/>
          <p14:tracePt t="15693" x="5868988" y="4808538"/>
          <p14:tracePt t="15806" x="5868988" y="4800600"/>
          <p14:tracePt t="15812" x="5868988" y="4784725"/>
          <p14:tracePt t="15822" x="5868988" y="4752975"/>
          <p14:tracePt t="15826" x="5853113" y="4713288"/>
          <p14:tracePt t="15838" x="5853113" y="4705350"/>
          <p14:tracePt t="15842" x="5853113" y="4673600"/>
          <p14:tracePt t="15853" x="5845175" y="4649788"/>
          <p14:tracePt t="15857" x="5845175" y="4633913"/>
          <p14:tracePt t="15870" x="5845175" y="4608513"/>
          <p14:tracePt t="15873" x="5845175" y="4584700"/>
          <p14:tracePt t="15886" x="5837238" y="4560888"/>
          <p14:tracePt t="15889" x="5837238" y="4545013"/>
          <p14:tracePt t="15902" x="5837238" y="4529138"/>
          <p14:tracePt t="15905" x="5837238" y="4521200"/>
          <p14:tracePt t="15918" x="5837238" y="4505325"/>
          <p14:tracePt t="15921" x="5837238" y="4489450"/>
          <p14:tracePt t="15933" x="5837238" y="4473575"/>
          <p14:tracePt t="15937" x="5837238" y="4449763"/>
          <p14:tracePt t="15949" x="5837238" y="4441825"/>
          <p14:tracePt t="15953" x="5837238" y="4433888"/>
          <p14:tracePt t="15965" x="5837238" y="4418013"/>
          <p14:tracePt t="15981" x="5837238" y="4410075"/>
          <p14:tracePt t="15987" x="5837238" y="4402138"/>
          <p14:tracePt t="16046" x="5837238" y="4394200"/>
          <p14:tracePt t="16303" x="5845175" y="4402138"/>
          <p14:tracePt t="16307" x="5845175" y="4410075"/>
          <p14:tracePt t="16319" x="5876925" y="4433888"/>
          <p14:tracePt t="16322" x="5892800" y="4449763"/>
          <p14:tracePt t="16334" x="5932488" y="4481513"/>
          <p14:tracePt t="16337" x="5948363" y="4505325"/>
          <p14:tracePt t="16350" x="5972175" y="4521200"/>
          <p14:tracePt t="16354" x="5988050" y="4545013"/>
          <p14:tracePt t="16365" x="6003925" y="4568825"/>
          <p14:tracePt t="16370" x="6011863" y="4576763"/>
          <p14:tracePt t="16381" x="6011863" y="4584700"/>
          <p14:tracePt t="16386" x="6011863" y="4600575"/>
          <p14:tracePt t="16397" x="6011863" y="4608513"/>
          <p14:tracePt t="16401" x="6011863" y="4616450"/>
          <p14:tracePt t="16413" x="6011863" y="4624388"/>
          <p14:tracePt t="16430" x="6011863" y="4633913"/>
          <p14:tracePt t="16445" x="6011863" y="4641850"/>
          <p14:tracePt t="16461" x="6003925" y="4649788"/>
          <p14:tracePt t="18154" x="6003925" y="4624388"/>
          <p14:tracePt t="18159" x="5995988" y="4624388"/>
          <p14:tracePt t="18171" x="5995988" y="4608513"/>
          <p14:tracePt t="18174" x="5988050" y="4584700"/>
          <p14:tracePt t="18185" x="5980113" y="4568825"/>
          <p14:tracePt t="18189" x="5972175" y="4552950"/>
          <p14:tracePt t="18202" x="5964238" y="4545013"/>
          <p14:tracePt t="18205" x="5964238" y="4537075"/>
          <p14:tracePt t="18217" x="5964238" y="4529138"/>
          <p14:tracePt t="18221" x="5964238" y="4521200"/>
          <p14:tracePt t="18546" x="5964238" y="4505325"/>
          <p14:tracePt t="18562" x="5964238" y="4497388"/>
          <p14:tracePt t="18568" x="5980113" y="4481513"/>
          <p14:tracePt t="18578" x="5995988" y="4465638"/>
          <p14:tracePt t="18582" x="6011863" y="4449763"/>
          <p14:tracePt t="18593" x="6027738" y="4425950"/>
          <p14:tracePt t="18597" x="6051550" y="4418013"/>
          <p14:tracePt t="18609" x="6067425" y="4410075"/>
          <p14:tracePt t="18613" x="6091238" y="4394200"/>
          <p14:tracePt t="18625" x="6132513" y="4378325"/>
          <p14:tracePt t="18629" x="6180138" y="4354513"/>
          <p14:tracePt t="18641" x="6227763" y="4330700"/>
          <p14:tracePt t="18645" x="6267450" y="4314825"/>
          <p14:tracePt t="18657" x="6315075" y="4298950"/>
          <p14:tracePt t="18661" x="6362700" y="4281488"/>
          <p14:tracePt t="18681" x="6418263" y="4265613"/>
          <p14:tracePt t="18686" x="6507163" y="4249738"/>
          <p14:tracePt t="18697" x="6626225" y="4210050"/>
          <p14:tracePt t="18701" x="6705600" y="4162425"/>
          <p14:tracePt t="18713" x="6784975" y="4138613"/>
          <p14:tracePt t="18718" x="6850063" y="4114800"/>
          <p14:tracePt t="18731" x="6913563" y="4090988"/>
          <p14:tracePt t="18736" x="6977063" y="4059238"/>
          <p14:tracePt t="18747" x="7040563" y="4035425"/>
          <p14:tracePt t="18753" x="7104063" y="4011613"/>
          <p14:tracePt t="18763" x="7169150" y="3971925"/>
          <p14:tracePt t="18767" x="7224713" y="3948113"/>
          <p14:tracePt t="18779" x="7296150" y="3914775"/>
          <p14:tracePt t="18783" x="7351713" y="3883025"/>
          <p14:tracePt t="18795" x="7391400" y="3851275"/>
          <p14:tracePt t="18799" x="7423150" y="3827463"/>
          <p14:tracePt t="18811" x="7462838" y="3811588"/>
          <p14:tracePt t="18815" x="7496175" y="3803650"/>
          <p14:tracePt t="18827" x="7535863" y="3795713"/>
          <p14:tracePt t="18831" x="7575550" y="3787775"/>
          <p14:tracePt t="18843" x="7623175" y="3787775"/>
          <p14:tracePt t="18847" x="7686675" y="3779838"/>
          <p14:tracePt t="18859" x="7734300" y="3771900"/>
          <p14:tracePt t="18863" x="7766050" y="3756025"/>
          <p14:tracePt t="18875" x="7789863" y="3748088"/>
          <p14:tracePt t="18879" x="7821613" y="3740150"/>
          <p14:tracePt t="18891" x="7854950" y="3716338"/>
          <p14:tracePt t="18896" x="7870825" y="3700463"/>
          <p14:tracePt t="18907" x="7894638" y="3684588"/>
          <p14:tracePt t="18911" x="7902575" y="3668713"/>
          <p14:tracePt t="18923" x="7910513" y="3652838"/>
          <p14:tracePt t="18927" x="7926388" y="3636963"/>
          <p14:tracePt t="18939" x="7926388" y="3629025"/>
          <p14:tracePt t="18943" x="7934325" y="3621088"/>
          <p14:tracePt t="18955" x="7942263" y="3621088"/>
          <p14:tracePt t="18971" x="7950200" y="3613150"/>
          <p14:tracePt t="18975" x="7950200" y="3605213"/>
          <p14:tracePt t="19116" x="7958138" y="3605213"/>
          <p14:tracePt t="19132" x="7966075" y="3605213"/>
          <p14:tracePt t="19136" x="7981950" y="3605213"/>
          <p14:tracePt t="19147" x="8005763" y="3605213"/>
          <p14:tracePt t="19152" x="8045450" y="3605213"/>
          <p14:tracePt t="19163" x="8093075" y="3605213"/>
          <p14:tracePt t="19167" x="8140700" y="3605213"/>
          <p14:tracePt t="19179" x="8205788" y="3605213"/>
          <p14:tracePt t="19183" x="8285163" y="3605213"/>
          <p14:tracePt t="19196" x="8356600" y="3605213"/>
          <p14:tracePt t="19199" x="8420100" y="3605213"/>
          <p14:tracePt t="19211" x="8483600" y="3605213"/>
          <p14:tracePt t="19215" x="8540750" y="3605213"/>
          <p14:tracePt t="19227" x="8572500" y="3605213"/>
          <p14:tracePt t="19232" x="8596313" y="3605213"/>
          <p14:tracePt t="19243" x="8628063" y="3605213"/>
          <p14:tracePt t="19247" x="8659813" y="3605213"/>
          <p14:tracePt t="19259" x="8683625" y="3605213"/>
          <p14:tracePt t="19263" x="8715375" y="3605213"/>
          <p14:tracePt t="19275" x="8755063" y="3605213"/>
          <p14:tracePt t="19279" x="8802688" y="3605213"/>
          <p14:tracePt t="19291" x="8858250" y="3605213"/>
          <p14:tracePt t="19295" x="8907463" y="3605213"/>
          <p14:tracePt t="19307" x="8986838" y="3605213"/>
          <p14:tracePt t="19311" x="9050338" y="3605213"/>
          <p14:tracePt t="19323" x="9097963" y="3605213"/>
          <p14:tracePt t="19327" x="9145588" y="3595688"/>
          <p14:tracePt t="19339" x="9177338" y="3587750"/>
          <p14:tracePt t="19343" x="9224963" y="3579813"/>
          <p14:tracePt t="19355" x="9266238" y="3579813"/>
          <p14:tracePt t="19359" x="9321800" y="3579813"/>
          <p14:tracePt t="19371" x="9385300" y="3579813"/>
          <p14:tracePt t="19375" x="9440863" y="3579813"/>
          <p14:tracePt t="19387" x="9504363" y="3579813"/>
          <p14:tracePt t="19391" x="9575800" y="3579813"/>
          <p14:tracePt t="19403" x="9648825" y="3579813"/>
          <p14:tracePt t="19407" x="9728200" y="3579813"/>
          <p14:tracePt t="19420" x="9807575" y="3579813"/>
          <p14:tracePt t="19423" x="9894888" y="3579813"/>
          <p14:tracePt t="19436" x="9959975" y="3579813"/>
          <p14:tracePt t="19439" x="10015538" y="3579813"/>
          <p14:tracePt t="19451" x="10079038" y="3579813"/>
          <p14:tracePt t="19455" x="10110788" y="3579813"/>
          <p14:tracePt t="19499" x="10110788" y="3571875"/>
          <p14:tracePt t="19503" x="10110788" y="3563938"/>
          <p14:tracePt t="19716" x="10110788" y="3571875"/>
          <p14:tracePt t="19732" x="10110788" y="3579813"/>
          <p14:tracePt t="19737" x="10110788" y="3587750"/>
          <p14:tracePt t="19752" x="10094913" y="3595688"/>
          <p14:tracePt t="19763" x="10055225" y="3613150"/>
          <p14:tracePt t="19767" x="10023475" y="3613150"/>
          <p14:tracePt t="19779" x="9991725" y="3621088"/>
          <p14:tracePt t="19783" x="9967913" y="3621088"/>
          <p14:tracePt t="19795" x="9952038" y="3629025"/>
          <p14:tracePt t="19811" x="9936163" y="3629025"/>
          <p14:tracePt t="20558" x="9926638" y="3629025"/>
          <p14:tracePt t="20574" x="9910763" y="3629025"/>
          <p14:tracePt t="20579" x="9902825" y="3629025"/>
          <p14:tracePt t="20590" x="9871075" y="3644900"/>
          <p14:tracePt t="20593" x="9855200" y="3652838"/>
          <p14:tracePt t="20605" x="9815513" y="3668713"/>
          <p14:tracePt t="20609" x="9799638" y="3676650"/>
          <p14:tracePt t="20621" x="9767888" y="3684588"/>
          <p14:tracePt t="20625" x="9728200" y="3692525"/>
          <p14:tracePt t="20637" x="9680575" y="3700463"/>
          <p14:tracePt t="20641" x="9625013" y="3724275"/>
          <p14:tracePt t="20653" x="9520238" y="3756025"/>
          <p14:tracePt t="20657" x="9432925" y="3779838"/>
          <p14:tracePt t="20669" x="9337675" y="3795713"/>
          <p14:tracePt t="20673" x="9250363" y="3827463"/>
          <p14:tracePt t="20686" x="9153525" y="3859213"/>
          <p14:tracePt t="20689" x="9050338" y="3875088"/>
          <p14:tracePt t="20701" x="8955088" y="3906838"/>
          <p14:tracePt t="20705" x="8842375" y="3922713"/>
          <p14:tracePt t="20718" x="8723313" y="3948113"/>
          <p14:tracePt t="20721" x="8604250" y="3963988"/>
          <p14:tracePt t="20733" x="8483600" y="3979863"/>
          <p14:tracePt t="20737" x="8364538" y="3995738"/>
          <p14:tracePt t="20749" x="8253413" y="4011613"/>
          <p14:tracePt t="20753" x="8156575" y="4027488"/>
          <p14:tracePt t="20765" x="8077200" y="4043363"/>
          <p14:tracePt t="20770" x="8005763" y="4051300"/>
          <p14:tracePt t="20781" x="7950200" y="4059238"/>
          <p14:tracePt t="20786" x="7918450" y="4059238"/>
          <p14:tracePt t="20797" x="7910513" y="4067175"/>
          <p14:tracePt t="20802" x="7902575" y="4067175"/>
          <p14:tracePt t="20830" x="7902575" y="4075113"/>
          <p14:tracePt t="20942" x="7886700" y="4083050"/>
          <p14:tracePt t="20946" x="7886700" y="4090988"/>
          <p14:tracePt t="20974" x="7878763" y="4090988"/>
          <p14:tracePt t="20990" x="7862888" y="4098925"/>
          <p14:tracePt t="20995" x="7862888" y="4106863"/>
          <p14:tracePt t="21005" x="7854950" y="4114800"/>
          <p14:tracePt t="21025" x="7847013" y="4122738"/>
          <p14:tracePt t="21037" x="7839075" y="4130675"/>
          <p14:tracePt t="21041" x="7829550" y="4138613"/>
          <p14:tracePt t="21057" x="7813675" y="4138613"/>
          <p14:tracePt t="21071" x="7797800" y="4154488"/>
          <p14:tracePt t="21073" x="7789863" y="4170363"/>
          <p14:tracePt t="21086" x="7766050" y="4186238"/>
          <p14:tracePt t="21089" x="7758113" y="4210050"/>
          <p14:tracePt t="21102" x="7742238" y="4233863"/>
          <p14:tracePt t="21105" x="7726363" y="4249738"/>
          <p14:tracePt t="21117" x="7718425" y="4257675"/>
          <p14:tracePt t="21121" x="7710488" y="4273550"/>
          <p14:tracePt t="21133" x="7702550" y="4281488"/>
          <p14:tracePt t="21137" x="7702550" y="4291013"/>
          <p14:tracePt t="21149" x="7694613" y="4298950"/>
          <p14:tracePt t="21154" x="7694613" y="4306888"/>
          <p14:tracePt t="21165" x="7678738" y="4314825"/>
          <p14:tracePt t="21170" x="7678738" y="4338638"/>
          <p14:tracePt t="21181" x="7662863" y="4346575"/>
          <p14:tracePt t="21186" x="7654925" y="4362450"/>
          <p14:tracePt t="21197" x="7639050" y="4386263"/>
          <p14:tracePt t="21202" x="7623175" y="4410075"/>
          <p14:tracePt t="21213" x="7623175" y="4433888"/>
          <p14:tracePt t="21217" x="7607300" y="4465638"/>
          <p14:tracePt t="21229" x="7599363" y="4489450"/>
          <p14:tracePt t="21233" x="7591425" y="4513263"/>
          <p14:tracePt t="21245" x="7575550" y="4537075"/>
          <p14:tracePt t="21249" x="7559675" y="4568825"/>
          <p14:tracePt t="21261" x="7551738" y="4600575"/>
          <p14:tracePt t="21265" x="7543800" y="4624388"/>
          <p14:tracePt t="21277" x="7527925" y="4641850"/>
          <p14:tracePt t="21281" x="7519988" y="4657725"/>
          <p14:tracePt t="21293" x="7512050" y="4673600"/>
          <p14:tracePt t="21297" x="7504113" y="4697413"/>
          <p14:tracePt t="21310" x="7504113" y="4721225"/>
          <p14:tracePt t="21313" x="7496175" y="4737100"/>
          <p14:tracePt t="21325" x="7486650" y="4752975"/>
          <p14:tracePt t="21329" x="7478713" y="4776788"/>
          <p14:tracePt t="21341" x="7478713" y="4800600"/>
          <p14:tracePt t="21345" x="7462838" y="4840288"/>
          <p14:tracePt t="21357" x="7446963" y="4872038"/>
          <p14:tracePt t="21361" x="7431088" y="4911725"/>
          <p14:tracePt t="21373" x="7423150" y="4935538"/>
          <p14:tracePt t="21377" x="7415213" y="4967288"/>
          <p14:tracePt t="21389" x="7399338" y="5000625"/>
          <p14:tracePt t="21393" x="7375525" y="5024438"/>
          <p14:tracePt t="21405" x="7359650" y="5056188"/>
          <p14:tracePt t="21409" x="7343775" y="5080000"/>
          <p14:tracePt t="21421" x="7335838" y="5103813"/>
          <p14:tracePt t="21425" x="7319963" y="5135563"/>
          <p14:tracePt t="21437" x="7296150" y="5159375"/>
          <p14:tracePt t="21441" x="7272338" y="5199063"/>
          <p14:tracePt t="21453" x="7264400" y="5230813"/>
          <p14:tracePt t="21457" x="7240588" y="5270500"/>
          <p14:tracePt t="21470" x="7224713" y="5294313"/>
          <p14:tracePt t="21473" x="7208838" y="5335588"/>
          <p14:tracePt t="21486" x="7200900" y="5359400"/>
          <p14:tracePt t="21489" x="7192963" y="5383213"/>
          <p14:tracePt t="21502" x="7177088" y="5407025"/>
          <p14:tracePt t="21505" x="7177088" y="5422900"/>
          <p14:tracePt t="21517" x="7153275" y="5446713"/>
          <p14:tracePt t="21521" x="7153275" y="5454650"/>
          <p14:tracePt t="21533" x="7153275" y="5470525"/>
          <p14:tracePt t="21537" x="7145338" y="5494338"/>
          <p14:tracePt t="21550" x="7145338" y="5510213"/>
          <p14:tracePt t="21554" x="7145338" y="5526088"/>
          <p14:tracePt t="21565" x="7135813" y="5557838"/>
          <p14:tracePt t="21570" x="7135813" y="5581650"/>
          <p14:tracePt t="21581" x="7135813" y="5597525"/>
          <p14:tracePt t="21586" x="7127875" y="5613400"/>
          <p14:tracePt t="21599" x="7119938" y="5637213"/>
          <p14:tracePt t="21603" x="7119938" y="5662613"/>
          <p14:tracePt t="21615" x="7104063" y="5686425"/>
          <p14:tracePt t="21620" x="7096125" y="5702300"/>
          <p14:tracePt t="21632" x="7088188" y="5718175"/>
          <p14:tracePt t="21637" x="7080250" y="5734050"/>
          <p14:tracePt t="21647" x="7080250" y="5741988"/>
          <p14:tracePt t="21652" x="7072313" y="5757863"/>
          <p14:tracePt t="21667" x="7072313" y="5773738"/>
          <p14:tracePt t="21679" x="7072313" y="5781675"/>
          <p14:tracePt t="21683" x="7072313" y="5789613"/>
          <p14:tracePt t="21695" x="7072313" y="5805488"/>
          <p14:tracePt t="21699" x="7072313" y="5813425"/>
          <p14:tracePt t="21711" x="7064375" y="5829300"/>
          <p14:tracePt t="21715" x="7056438" y="5837238"/>
          <p14:tracePt t="21727" x="7048500" y="5861050"/>
          <p14:tracePt t="21731" x="7040563" y="5868988"/>
          <p14:tracePt t="21743" x="7040563" y="5884863"/>
          <p14:tracePt t="21747" x="7032625" y="5900738"/>
          <p14:tracePt t="21759" x="7024688" y="5916613"/>
          <p14:tracePt t="21763" x="7016750" y="5924550"/>
          <p14:tracePt t="21775" x="7016750" y="5932488"/>
          <p14:tracePt t="21791" x="7016750" y="5940425"/>
          <p14:tracePt t="21795" x="7016750" y="5948363"/>
          <p14:tracePt t="21807" x="7016750" y="5956300"/>
          <p14:tracePt t="21811" x="7016750" y="5964238"/>
          <p14:tracePt t="21823" x="7016750" y="5972175"/>
          <p14:tracePt t="21827" x="7016750" y="5980113"/>
          <p14:tracePt t="21855" x="7016750" y="5988050"/>
          <p14:tracePt t="21859" x="7016750" y="5995988"/>
          <p14:tracePt t="23282" x="7024688" y="5988050"/>
          <p14:tracePt t="23289" x="7024688" y="5980113"/>
          <p14:tracePt t="23300" x="7032625" y="5964238"/>
          <p14:tracePt t="23303" x="7040563" y="5956300"/>
          <p14:tracePt t="23314" x="7056438" y="5940425"/>
          <p14:tracePt t="23318" x="7088188" y="5900738"/>
          <p14:tracePt t="23330" x="7127875" y="5853113"/>
          <p14:tracePt t="23333" x="7169150" y="5789613"/>
          <p14:tracePt t="23345" x="7200900" y="5741988"/>
          <p14:tracePt t="23349" x="7232650" y="5694363"/>
          <p14:tracePt t="23361" x="7264400" y="5662613"/>
          <p14:tracePt t="23365" x="7288213" y="5621338"/>
          <p14:tracePt t="23377" x="7312025" y="5581650"/>
          <p14:tracePt t="23381" x="7319963" y="5549900"/>
          <p14:tracePt t="23393" x="7335838" y="5518150"/>
          <p14:tracePt t="23397" x="7343775" y="5502275"/>
          <p14:tracePt t="23410" x="7343775" y="5494338"/>
          <p14:tracePt t="23413" x="7343775" y="5486400"/>
          <p14:tracePt t="23425" x="7351713" y="5478463"/>
          <p14:tracePt t="23429" x="7359650" y="5478463"/>
          <p14:tracePt t="23586" x="7359650" y="5470525"/>
          <p14:tracePt t="23603" x="7351713" y="5470525"/>
          <p14:tracePt t="23619" x="7343775" y="5470525"/>
          <p14:tracePt t="24056" x="7343775" y="5446713"/>
          <p14:tracePt t="24068" x="7367588" y="5399088"/>
          <p14:tracePt t="24075" x="7399338" y="5351463"/>
          <p14:tracePt t="24084" x="7431088" y="5294313"/>
          <p14:tracePt t="24090" x="7462838" y="5238750"/>
          <p14:tracePt t="24100" x="7504113" y="5183188"/>
          <p14:tracePt t="24103" x="7543800" y="5119688"/>
          <p14:tracePt t="24115" x="7583488" y="5056188"/>
          <p14:tracePt t="24120" x="7615238" y="4984750"/>
          <p14:tracePt t="24131" x="7654925" y="4927600"/>
          <p14:tracePt t="24136" x="7678738" y="4879975"/>
          <p14:tracePt t="24147" x="7694613" y="4832350"/>
          <p14:tracePt t="24152" x="7718425" y="4792663"/>
          <p14:tracePt t="24163" x="7734300" y="4768850"/>
          <p14:tracePt t="24167" x="7750175" y="4745038"/>
          <p14:tracePt t="24179" x="7758113" y="4729163"/>
          <p14:tracePt t="24183" x="7766050" y="4713288"/>
          <p14:tracePt t="24195" x="7773988" y="4705350"/>
          <p14:tracePt t="24199" x="7789863" y="4681538"/>
          <p14:tracePt t="24211" x="7813675" y="4681538"/>
          <p14:tracePt t="24215" x="7821613" y="4673600"/>
          <p14:tracePt t="24227" x="7829550" y="4665663"/>
          <p14:tracePt t="24243" x="7839075" y="4657725"/>
          <p14:tracePt t="24247" x="7847013" y="4657725"/>
          <p14:tracePt t="24259" x="7854950" y="4649788"/>
          <p14:tracePt t="25814" x="7854950" y="4641850"/>
          <p14:tracePt t="25821" x="7854950" y="4633913"/>
          <p14:tracePt t="25831" x="7854950" y="4616450"/>
          <p14:tracePt t="25834" x="7854950" y="4600575"/>
          <p14:tracePt t="25845" x="7847013" y="4584700"/>
          <p14:tracePt t="25849" x="7847013" y="4568825"/>
          <p14:tracePt t="25861" x="7839075" y="4545013"/>
          <p14:tracePt t="25865" x="7829550" y="4529138"/>
          <p14:tracePt t="25877" x="7829550" y="4505325"/>
          <p14:tracePt t="25881" x="7813675" y="4473575"/>
          <p14:tracePt t="25893" x="7805738" y="4441825"/>
          <p14:tracePt t="25897" x="7797800" y="4418013"/>
          <p14:tracePt t="25909" x="7797800" y="4394200"/>
          <p14:tracePt t="25913" x="7789863" y="4370388"/>
          <p14:tracePt t="25925" x="7773988" y="4338638"/>
          <p14:tracePt t="25929" x="7766050" y="4314825"/>
          <p14:tracePt t="25941" x="7758113" y="4281488"/>
          <p14:tracePt t="25945" x="7750175" y="4249738"/>
          <p14:tracePt t="25957" x="7750175" y="4217988"/>
          <p14:tracePt t="25961" x="7726363" y="4194175"/>
          <p14:tracePt t="25973" x="7726363" y="4178300"/>
          <p14:tracePt t="25977" x="7718425" y="4154488"/>
          <p14:tracePt t="25990" x="7718425" y="4130675"/>
          <p14:tracePt t="25993" x="7702550" y="4090988"/>
          <p14:tracePt t="26005" x="7694613" y="4059238"/>
          <p14:tracePt t="26009" x="7678738" y="4019550"/>
          <p14:tracePt t="26021" x="7670800" y="3987800"/>
          <p14:tracePt t="26025" x="7662863" y="3948113"/>
          <p14:tracePt t="26037" x="7662863" y="3906838"/>
          <p14:tracePt t="26041" x="7654925" y="3859213"/>
          <p14:tracePt t="26053" x="7646988" y="3819525"/>
          <p14:tracePt t="26057" x="7646988" y="3787775"/>
          <p14:tracePt t="26071" x="7646988" y="3748088"/>
          <p14:tracePt t="26075" x="7639050" y="3716338"/>
          <p14:tracePt t="26087" x="7631113" y="3684588"/>
          <p14:tracePt t="26091" x="7623175" y="3644900"/>
          <p14:tracePt t="26103" x="7623175" y="3621088"/>
          <p14:tracePt t="26107" x="7615238" y="3595688"/>
          <p14:tracePt t="26121" x="7615238" y="3579813"/>
          <p14:tracePt t="26123" x="7615238" y="3571875"/>
          <p14:tracePt t="26136" x="7615238" y="3556000"/>
          <p14:tracePt t="26139" x="7615238" y="3540125"/>
          <p14:tracePt t="26155" x="7615238" y="3524250"/>
          <p14:tracePt t="26167" x="7615238" y="3516313"/>
          <p14:tracePt t="26171" x="7615238" y="3508375"/>
          <p14:tracePt t="26203" x="7615238" y="3492500"/>
          <p14:tracePt t="26215" x="7615238" y="3476625"/>
          <p14:tracePt t="26231" x="7615238" y="3468688"/>
          <p14:tracePt t="26236" x="7615238" y="3444875"/>
          <p14:tracePt t="26247" x="7615238" y="3436938"/>
          <p14:tracePt t="26252" x="7615238" y="3429000"/>
          <p14:tracePt t="26263" x="7623175" y="3421063"/>
          <p14:tracePt t="26344" x="7631113" y="3421063"/>
          <p14:tracePt t="26349" x="7639050" y="3421063"/>
          <p14:tracePt t="26363" x="7646988" y="3421063"/>
          <p14:tracePt t="26364" x="7670800" y="3421063"/>
          <p14:tracePt t="26375" x="7702550" y="3421063"/>
          <p14:tracePt t="26379" x="7734300" y="3397250"/>
          <p14:tracePt t="26391" x="7766050" y="3365500"/>
          <p14:tracePt t="26395" x="7805738" y="3325813"/>
          <p14:tracePt t="26407" x="7847013" y="3278188"/>
          <p14:tracePt t="26411" x="7886700" y="3236913"/>
          <p14:tracePt t="26423" x="7918450" y="3213100"/>
          <p14:tracePt t="26427" x="7942263" y="3181350"/>
          <p14:tracePt t="26439" x="7942263" y="3173413"/>
          <p14:tracePt t="26443" x="7958138" y="3149600"/>
          <p14:tracePt t="26455" x="7958138" y="3141663"/>
          <p14:tracePt t="26459" x="7958138" y="3125788"/>
          <p14:tracePt t="26471" x="7958138" y="3109913"/>
          <p14:tracePt t="26475" x="7958138" y="3094038"/>
          <p14:tracePt t="26487" x="7958138" y="3086100"/>
          <p14:tracePt t="26491" x="7958138" y="3070225"/>
          <p14:tracePt t="26503" x="7958138" y="3038475"/>
          <p14:tracePt t="26520" x="7958138" y="3030538"/>
          <p14:tracePt t="26523" x="7958138" y="3014663"/>
          <p14:tracePt t="26551" x="7958138" y="3006725"/>
          <p14:tracePt t="27831" x="7958138" y="3014663"/>
          <p14:tracePt t="27846" x="7958138" y="3030538"/>
          <p14:tracePt t="27922" x="7974013" y="3006725"/>
          <p14:tracePt t="27938" x="7974013" y="2990850"/>
          <p14:tracePt t="27944" x="7981950" y="2959100"/>
          <p14:tracePt t="27953" x="7989888" y="2927350"/>
          <p14:tracePt t="27958" x="8005763" y="2870200"/>
          <p14:tracePt t="27969" x="8021638" y="2822575"/>
          <p14:tracePt t="27973" x="8037513" y="2774950"/>
          <p14:tracePt t="27986" x="8053388" y="2735263"/>
          <p14:tracePt t="27989" x="8061325" y="2711450"/>
          <p14:tracePt t="28001" x="8061325" y="2679700"/>
          <p14:tracePt t="28005" x="8061325" y="2655888"/>
          <p14:tracePt t="28017" x="8061325" y="2640013"/>
          <p14:tracePt t="28021" x="8061325" y="2624138"/>
          <p14:tracePt t="28034" x="8061325" y="2616200"/>
          <p14:tracePt t="28037" x="8077200" y="2592388"/>
          <p14:tracePt t="28053" x="8077200" y="2584450"/>
          <p14:tracePt t="28065" x="8077200" y="2566988"/>
          <p14:tracePt t="28069" x="8077200" y="2559050"/>
          <p14:tracePt t="28081" x="8077200" y="2551113"/>
          <p14:tracePt t="28087" x="8077200" y="2543175"/>
          <p14:tracePt t="28097" x="8077200" y="2527300"/>
          <p14:tracePt t="28113" x="8077200" y="2519363"/>
          <p14:tracePt t="28118" x="8077200" y="2511425"/>
          <p14:tracePt t="28194" x="8077200" y="2503488"/>
          <p14:tracePt t="28210" x="8077200" y="2495550"/>
          <p14:tracePt t="28215" x="8093075" y="2479675"/>
          <p14:tracePt t="28228" x="8108950" y="2463800"/>
          <p14:tracePt t="28230" x="8124825" y="2447925"/>
          <p14:tracePt t="28242" x="8148638" y="2432050"/>
          <p14:tracePt t="28245" x="8164513" y="2424113"/>
          <p14:tracePt t="28257" x="8180388" y="2416175"/>
          <p14:tracePt t="28273" x="8197850" y="2400300"/>
          <p14:tracePt t="28290" x="8205788" y="2392363"/>
          <p14:tracePt t="28341" x="8221663" y="2376488"/>
          <p14:tracePt t="28353" x="8221663" y="2368550"/>
          <p14:tracePt t="28358" x="8221663" y="2352675"/>
          <p14:tracePt t="28370" x="8221663" y="2344738"/>
          <p14:tracePt t="28375" x="8237538" y="2328863"/>
          <p14:tracePt t="28389" x="8237538" y="2320925"/>
          <p14:tracePt t="28402" x="8237538" y="2312988"/>
          <p14:tracePt t="28406" x="8237538" y="2305050"/>
          <p14:tracePt t="28632" x="8237538" y="2312988"/>
          <p14:tracePt t="28644" x="8237538" y="2320925"/>
          <p14:tracePt t="28650" x="8237538" y="2336800"/>
          <p14:tracePt t="28662" x="8253413" y="2352675"/>
          <p14:tracePt t="28676" x="8253413" y="2360613"/>
          <p14:tracePt t="28792" x="8253413" y="2344738"/>
          <p14:tracePt t="28804" x="8253413" y="2312988"/>
          <p14:tracePt t="28821" x="8253413" y="2297113"/>
          <p14:tracePt t="28826" x="8253413" y="2289175"/>
          <p14:tracePt t="28840" x="8253413" y="2281238"/>
          <p14:tracePt t="32868" x="8253413" y="2289175"/>
          <p14:tracePt t="32873" x="8253413" y="2297113"/>
          <p14:tracePt t="32885" x="8245475" y="2320925"/>
          <p14:tracePt t="32888" x="8237538" y="2336800"/>
          <p14:tracePt t="32899" x="8205788" y="2368550"/>
          <p14:tracePt t="32904" x="8164513" y="2408238"/>
          <p14:tracePt t="32915" x="8156575" y="2432050"/>
          <p14:tracePt t="32919" x="8132763" y="2463800"/>
          <p14:tracePt t="32931" x="8101013" y="2503488"/>
          <p14:tracePt t="32936" x="8077200" y="2543175"/>
          <p14:tracePt t="32947" x="8053388" y="2592388"/>
          <p14:tracePt t="32952" x="8045450" y="2640013"/>
          <p14:tracePt t="32963" x="8021638" y="2687638"/>
          <p14:tracePt t="32967" x="8005763" y="2743200"/>
          <p14:tracePt t="32979" x="7997825" y="2814638"/>
          <p14:tracePt t="32983" x="7989888" y="2886075"/>
          <p14:tracePt t="32995" x="7981950" y="2943225"/>
          <p14:tracePt t="32999" x="7981950" y="2982913"/>
          <p14:tracePt t="33011" x="7981950" y="3022600"/>
          <p14:tracePt t="33015" x="7981950" y="3070225"/>
          <p14:tracePt t="33027" x="7981950" y="3094038"/>
          <p14:tracePt t="33031" x="7989888" y="3117850"/>
          <p14:tracePt t="33043" x="7997825" y="3125788"/>
          <p14:tracePt t="33063" x="8005763" y="3125788"/>
          <p14:tracePt t="33075" x="8021638" y="3125788"/>
          <p14:tracePt t="33079" x="8037513" y="3117850"/>
          <p14:tracePt t="33091" x="8053388" y="3086100"/>
          <p14:tracePt t="33095" x="8061325" y="3070225"/>
          <p14:tracePt t="33107" x="8101013" y="3030538"/>
          <p14:tracePt t="33111" x="8124825" y="3006725"/>
          <p14:tracePt t="33124" x="8140700" y="2982913"/>
          <p14:tracePt t="33127" x="8172450" y="2951163"/>
          <p14:tracePt t="33139" x="8213725" y="2909888"/>
          <p14:tracePt t="33143" x="8261350" y="2878138"/>
          <p14:tracePt t="33155" x="8324850" y="2830513"/>
          <p14:tracePt t="33160" x="8380413" y="2798763"/>
          <p14:tracePt t="33171" x="8428038" y="2759075"/>
          <p14:tracePt t="33175" x="8467725" y="2735263"/>
          <p14:tracePt t="33187" x="8491538" y="2727325"/>
          <p14:tracePt t="33191" x="8499475" y="2719388"/>
          <p14:tracePt t="33207" x="8499475" y="2711450"/>
          <p14:tracePt t="33251" x="8499475" y="2703513"/>
          <p14:tracePt t="33300" x="8491538" y="2703513"/>
          <p14:tracePt t="33304" x="8475663" y="2703513"/>
          <p14:tracePt t="33316" x="8435975" y="2703513"/>
          <p14:tracePt t="33320" x="8380413" y="2719388"/>
          <p14:tracePt t="33332" x="8324850" y="2727325"/>
          <p14:tracePt t="33336" x="8269288" y="2743200"/>
          <p14:tracePt t="33347" x="8197850" y="2759075"/>
          <p14:tracePt t="33352" x="8116888" y="2782888"/>
          <p14:tracePt t="33363" x="8053388" y="2798763"/>
          <p14:tracePt t="33367" x="7997825" y="2814638"/>
          <p14:tracePt t="33380" x="7950200" y="2822575"/>
          <p14:tracePt t="33383" x="7942263" y="2838450"/>
          <p14:tracePt t="33395" x="7934325" y="2838450"/>
          <p14:tracePt t="33399" x="7926388" y="2846388"/>
          <p14:tracePt t="34055" x="7926388" y="2854325"/>
          <p14:tracePt t="34198" x="7934325" y="2854325"/>
          <p14:tracePt t="34205" x="7942263" y="2854325"/>
          <p14:tracePt t="34215" x="7958138" y="2854325"/>
          <p14:tracePt t="34219" x="7966075" y="2838450"/>
          <p14:tracePt t="34230" x="7974013" y="2838450"/>
          <p14:tracePt t="34261" x="7981950" y="2838450"/>
          <p14:tracePt t="34265" x="8005763" y="2838450"/>
          <p14:tracePt t="34277" x="8021638" y="2838450"/>
          <p14:tracePt t="34281" x="8045450" y="2838450"/>
          <p14:tracePt t="34293" x="8061325" y="2838450"/>
          <p14:tracePt t="34297" x="8085138" y="2838450"/>
          <p14:tracePt t="34309" x="8108950" y="2838450"/>
          <p14:tracePt t="34313" x="8132763" y="2838450"/>
          <p14:tracePt t="34325" x="8164513" y="2846388"/>
          <p14:tracePt t="34329" x="8205788" y="2862263"/>
          <p14:tracePt t="34341" x="8213725" y="2862263"/>
          <p14:tracePt t="34345" x="8221663" y="2870200"/>
          <p14:tracePt t="34373" x="8229600" y="2878138"/>
          <p14:tracePt t="34377" x="8229600" y="2886075"/>
          <p14:tracePt t="34421" x="8237538" y="2886075"/>
          <p14:tracePt t="34437" x="8237538" y="2901950"/>
          <p14:tracePt t="34485" x="8229600" y="2901950"/>
          <p14:tracePt t="34503" x="8213725" y="2909888"/>
          <p14:tracePt t="34518" x="8197850" y="2909888"/>
          <p14:tracePt t="34534" x="8189913" y="2909888"/>
          <p14:tracePt t="34540" x="8172450" y="2909888"/>
          <p14:tracePt t="34551" x="8156575" y="2909888"/>
          <p14:tracePt t="34554" x="8132763" y="2909888"/>
          <p14:tracePt t="34566" x="8108950" y="2909888"/>
          <p14:tracePt t="34571" x="8085138" y="2909888"/>
          <p14:tracePt t="34582" x="8069263" y="2909888"/>
          <p14:tracePt t="34590" x="8053388" y="2909888"/>
          <p14:tracePt t="34598" x="8037513" y="2909888"/>
          <p14:tracePt t="34603" x="8021638" y="2919413"/>
          <p14:tracePt t="34619" x="8005763" y="2927350"/>
          <p14:tracePt t="34630" x="7997825" y="2935288"/>
          <p14:tracePt t="34634" x="7989888" y="2935288"/>
          <p14:tracePt t="34645" x="7974013" y="2943225"/>
          <p14:tracePt t="34649" x="7950200" y="2951163"/>
          <p14:tracePt t="34661" x="7910513" y="2959100"/>
          <p14:tracePt t="34665" x="7886700" y="2959100"/>
          <p14:tracePt t="34677" x="7847013" y="2959100"/>
          <p14:tracePt t="34681" x="7805738" y="2959100"/>
          <p14:tracePt t="34693" x="7702550" y="2959100"/>
          <p14:tracePt t="34697" x="7615238" y="2959100"/>
          <p14:tracePt t="34710" x="7535863" y="2959100"/>
          <p14:tracePt t="34713" x="7462838" y="2959100"/>
          <p14:tracePt t="34726" x="7431088" y="2959100"/>
          <p14:tracePt t="34742" x="7423150" y="2959100"/>
          <p14:tracePt t="36378" x="7415213" y="2967038"/>
          <p14:tracePt t="36394" x="7415213" y="2982913"/>
          <p14:tracePt t="36411" x="7415213" y="2998788"/>
          <p14:tracePt t="36416" x="7415213" y="3014663"/>
          <p14:tracePt t="36426" x="7423150" y="3030538"/>
          <p14:tracePt t="36441" x="7423150" y="3046413"/>
          <p14:tracePt t="36445" x="7423150" y="3062288"/>
          <p14:tracePt t="36461" x="7423150" y="3070225"/>
          <p14:tracePt t="36473" x="7423150" y="3094038"/>
          <p14:tracePt t="36489" x="7423150" y="3101975"/>
          <p14:tracePt t="36571" x="7431088" y="3101975"/>
          <p14:tracePt t="36954" x="7439025" y="3101975"/>
          <p14:tracePt t="36986" x="7439025" y="3109913"/>
          <p14:tracePt t="37018" x="7439025" y="3117850"/>
          <p14:tracePt t="37035" x="7439025" y="3125788"/>
          <p14:tracePt t="37041" x="7439025" y="3133725"/>
          <p14:tracePt t="37051" x="7439025" y="3141663"/>
          <p14:tracePt t="37054" x="7439025" y="3149600"/>
          <p14:tracePt t="37069" x="7439025" y="3157538"/>
          <p14:tracePt t="37146" x="7439025" y="3141663"/>
          <p14:tracePt t="37153" x="7439025" y="3125788"/>
          <p14:tracePt t="37162" x="7439025" y="3109913"/>
          <p14:tracePt t="37168" x="7439025" y="3086100"/>
          <p14:tracePt t="37179" x="7439025" y="3070225"/>
          <p14:tracePt t="37182" x="7439025" y="3046413"/>
          <p14:tracePt t="37193" x="7439025" y="3022600"/>
          <p14:tracePt t="37197" x="7439025" y="3014663"/>
          <p14:tracePt t="37209" x="7439025" y="2998788"/>
          <p14:tracePt t="37213" x="7439025" y="2990850"/>
          <p14:tracePt t="37227" x="7439025" y="2982913"/>
          <p14:tracePt t="37259" x="7439025" y="2974975"/>
          <p14:tracePt t="37291" x="7446963" y="2959100"/>
          <p14:tracePt t="37295" x="7446963" y="2951163"/>
          <p14:tracePt t="37995" x="7446963" y="2959100"/>
          <p14:tracePt t="37999" x="7446963" y="2974975"/>
          <p14:tracePt t="38011" x="7446963" y="2998788"/>
          <p14:tracePt t="38015" x="7446963" y="3006725"/>
          <p14:tracePt t="38027" x="7446963" y="3030538"/>
          <p14:tracePt t="38031" x="7446963" y="3046413"/>
          <p14:tracePt t="38043" x="7446963" y="3062288"/>
          <p14:tracePt t="38047" x="7446963" y="3070225"/>
          <p14:tracePt t="38060" x="7454900" y="3086100"/>
          <p14:tracePt t="38063" x="7454900" y="3094038"/>
          <p14:tracePt t="38079" x="7454900" y="3117850"/>
          <p14:tracePt t="38083" x="7470775" y="3133725"/>
          <p14:tracePt t="38091" x="7470775" y="3141663"/>
          <p14:tracePt t="38095" x="7470775" y="3149600"/>
          <p14:tracePt t="38107" x="7470775" y="3173413"/>
          <p14:tracePt t="38123" x="7486650" y="3181350"/>
          <p14:tracePt t="38127" x="7486650" y="3189288"/>
          <p14:tracePt t="38140" x="7486650" y="3197225"/>
          <p14:tracePt t="38143" x="7486650" y="3205163"/>
          <p14:tracePt t="38171" x="7496175" y="3205163"/>
          <p14:tracePt t="38203" x="7512050" y="3205163"/>
          <p14:tracePt t="38219" x="7519988" y="3205163"/>
          <p14:tracePt t="38223" x="7527925" y="3205163"/>
          <p14:tracePt t="38235" x="7543800" y="3205163"/>
          <p14:tracePt t="38239" x="7559675" y="3205163"/>
          <p14:tracePt t="38251" x="7591425" y="3205163"/>
          <p14:tracePt t="38255" x="7615238" y="3205163"/>
          <p14:tracePt t="38267" x="7631113" y="3205163"/>
          <p14:tracePt t="38271" x="7654925" y="3205163"/>
          <p14:tracePt t="38283" x="7670800" y="3205163"/>
          <p14:tracePt t="38287" x="7678738" y="3189288"/>
          <p14:tracePt t="38299" x="7686675" y="3189288"/>
          <p14:tracePt t="38303" x="7702550" y="3181350"/>
          <p14:tracePt t="38315" x="7702550" y="3173413"/>
          <p14:tracePt t="38319" x="7718425" y="3157538"/>
          <p14:tracePt t="38331" x="7734300" y="3149600"/>
          <p14:tracePt t="38336" x="7742238" y="3133725"/>
          <p14:tracePt t="38347" x="7758113" y="3125788"/>
          <p14:tracePt t="38351" x="7766050" y="3117850"/>
          <p14:tracePt t="38363" x="7781925" y="3094038"/>
          <p14:tracePt t="38368" x="7789863" y="3086100"/>
          <p14:tracePt t="38379" x="7789863" y="3078163"/>
          <p14:tracePt t="38383" x="7805738" y="3054350"/>
          <p14:tracePt t="38395" x="7805738" y="3038475"/>
          <p14:tracePt t="38399" x="7805738" y="3022600"/>
          <p14:tracePt t="38411" x="7805738" y="3006725"/>
          <p14:tracePt t="38415" x="7821613" y="2990850"/>
          <p14:tracePt t="38427" x="7821613" y="2974975"/>
          <p14:tracePt t="38431" x="7821613" y="2967038"/>
          <p14:tracePt t="38443" x="7821613" y="2951163"/>
          <p14:tracePt t="38447" x="7821613" y="2935288"/>
          <p14:tracePt t="38459" x="7821613" y="2909888"/>
          <p14:tracePt t="38463" x="7821613" y="2894013"/>
          <p14:tracePt t="38475" x="7821613" y="2870200"/>
          <p14:tracePt t="38479" x="7821613" y="2854325"/>
          <p14:tracePt t="38491" x="7813675" y="2830513"/>
          <p14:tracePt t="38495" x="7797800" y="2806700"/>
          <p14:tracePt t="38507" x="7781925" y="2774950"/>
          <p14:tracePt t="38511" x="7766050" y="2759075"/>
          <p14:tracePt t="38527" x="7750175" y="2743200"/>
          <p14:tracePt t="38539" x="7750175" y="2735263"/>
          <p14:tracePt t="38543" x="7734300" y="2719388"/>
          <p14:tracePt t="38555" x="7734300" y="2711450"/>
          <p14:tracePt t="38571" x="7718425" y="2703513"/>
          <p14:tracePt t="38575" x="7710488" y="2695575"/>
          <p14:tracePt t="38587" x="7702550" y="2687638"/>
          <p14:tracePt t="38591" x="7686675" y="2679700"/>
          <p14:tracePt t="38603" x="7670800" y="2671763"/>
          <p14:tracePt t="38607" x="7654925" y="2655888"/>
          <p14:tracePt t="38620" x="7639050" y="2655888"/>
          <p14:tracePt t="38623" x="7607300" y="2632075"/>
          <p14:tracePt t="38637" x="7567613" y="2632075"/>
          <p14:tracePt t="38641" x="7551738" y="2624138"/>
          <p14:tracePt t="38653" x="7519988" y="2624138"/>
          <p14:tracePt t="38657" x="7462838" y="2608263"/>
          <p14:tracePt t="38670" x="7375525" y="2584450"/>
          <p14:tracePt t="38673" x="7304088" y="2566988"/>
          <p14:tracePt t="38686" x="7232650" y="2551113"/>
          <p14:tracePt t="38689" x="7169150" y="2543175"/>
          <p14:tracePt t="38702" x="7127875" y="2535238"/>
          <p14:tracePt t="38705" x="7088188" y="2527300"/>
          <p14:tracePt t="38717" x="7064375" y="2527300"/>
          <p14:tracePt t="38721" x="7040563" y="2527300"/>
          <p14:tracePt t="38733" x="7032625" y="2527300"/>
          <p14:tracePt t="38737" x="7016750" y="2527300"/>
          <p14:tracePt t="38749" x="7000875" y="2527300"/>
          <p14:tracePt t="38753" x="6985000" y="2527300"/>
          <p14:tracePt t="38765" x="6961188" y="2527300"/>
          <p14:tracePt t="38770" x="6929438" y="2527300"/>
          <p14:tracePt t="38781" x="6897688" y="2527300"/>
          <p14:tracePt t="38786" x="6881813" y="2527300"/>
          <p14:tracePt t="38797" x="6850063" y="2551113"/>
          <p14:tracePt t="38801" x="6810375" y="2576513"/>
          <p14:tracePt t="38813" x="6794500" y="2576513"/>
          <p14:tracePt t="38817" x="6753225" y="2600325"/>
          <p14:tracePt t="38830" x="6721475" y="2624138"/>
          <p14:tracePt t="38833" x="6681788" y="2647950"/>
          <p14:tracePt t="38845" x="6642100" y="2671763"/>
          <p14:tracePt t="38849" x="6618288" y="2695575"/>
          <p14:tracePt t="38861" x="6594475" y="2711450"/>
          <p14:tracePt t="38865" x="6570663" y="2743200"/>
          <p14:tracePt t="38877" x="6554788" y="2759075"/>
          <p14:tracePt t="38881" x="6530975" y="2782888"/>
          <p14:tracePt t="38893" x="6523038" y="2798763"/>
          <p14:tracePt t="38897" x="6499225" y="2822575"/>
          <p14:tracePt t="38909" x="6491288" y="2838450"/>
          <p14:tracePt t="38913" x="6467475" y="2870200"/>
          <p14:tracePt t="38925" x="6459538" y="2886075"/>
          <p14:tracePt t="38929" x="6442075" y="2901950"/>
          <p14:tracePt t="38941" x="6426200" y="2943225"/>
          <p14:tracePt t="38945" x="6418263" y="2967038"/>
          <p14:tracePt t="38957" x="6402388" y="2982913"/>
          <p14:tracePt t="38961" x="6386513" y="3022600"/>
          <p14:tracePt t="38973" x="6370638" y="3046413"/>
          <p14:tracePt t="38977" x="6354763" y="3070225"/>
          <p14:tracePt t="38989" x="6354763" y="3086100"/>
          <p14:tracePt t="38993" x="6354763" y="3109913"/>
          <p14:tracePt t="39005" x="6354763" y="3133725"/>
          <p14:tracePt t="39009" x="6354763" y="3149600"/>
          <p14:tracePt t="39025" x="6354763" y="3165475"/>
          <p14:tracePt t="39037" x="6354763" y="3181350"/>
          <p14:tracePt t="39041" x="6362700" y="3197225"/>
          <p14:tracePt t="39057" x="6362700" y="3213100"/>
          <p14:tracePt t="39071" x="6378575" y="3221038"/>
          <p14:tracePt t="39073" x="6378575" y="3228975"/>
          <p14:tracePt t="39086" x="6386513" y="3228975"/>
          <p14:tracePt t="39311" x="6394450" y="3236913"/>
          <p14:tracePt t="39567" x="6402388" y="3236913"/>
          <p14:tracePt t="39646" x="6410325" y="3236913"/>
          <p14:tracePt t="39662" x="6410325" y="3228975"/>
          <p14:tracePt t="39693" x="6418263" y="3228975"/>
          <p14:tracePt t="39725" x="6426200" y="3213100"/>
          <p14:tracePt t="39729" x="6434138" y="3213100"/>
          <p14:tracePt t="39757" x="6451600" y="3213100"/>
          <p14:tracePt t="39761" x="6459538" y="3213100"/>
          <p14:tracePt t="39773" x="6483350" y="3213100"/>
          <p14:tracePt t="39777" x="6499225" y="3213100"/>
          <p14:tracePt t="39790" x="6523038" y="3213100"/>
          <p14:tracePt t="39793" x="6554788" y="3213100"/>
          <p14:tracePt t="39805" x="6578600" y="3213100"/>
          <p14:tracePt t="39809" x="6594475" y="3213100"/>
          <p14:tracePt t="39821" x="6626225" y="3213100"/>
          <p14:tracePt t="39825" x="6665913" y="3213100"/>
          <p14:tracePt t="39837" x="6713538" y="3213100"/>
          <p14:tracePt t="39841" x="6753225" y="3213100"/>
          <p14:tracePt t="39853" x="6802438" y="3213100"/>
          <p14:tracePt t="39857" x="6842125" y="3213100"/>
          <p14:tracePt t="39870" x="6881813" y="3213100"/>
          <p14:tracePt t="39873" x="6929438" y="3213100"/>
          <p14:tracePt t="39886" x="6937375" y="3213100"/>
          <p14:tracePt t="39889" x="6969125" y="3213100"/>
          <p14:tracePt t="39903" x="6985000" y="3213100"/>
          <p14:tracePt t="39905" x="7008813" y="3213100"/>
          <p14:tracePt t="39917" x="7032625" y="3213100"/>
          <p14:tracePt t="39921" x="7048500" y="3213100"/>
          <p14:tracePt t="39933" x="7064375" y="3213100"/>
          <p14:tracePt t="39937" x="7088188" y="3213100"/>
          <p14:tracePt t="39949" x="7104063" y="3213100"/>
          <p14:tracePt t="39953" x="7119938" y="3213100"/>
          <p14:tracePt t="39965" x="7135813" y="3213100"/>
          <p14:tracePt t="39970" x="7161213" y="3213100"/>
          <p14:tracePt t="39981" x="7185025" y="3213100"/>
          <p14:tracePt t="39986" x="7216775" y="3213100"/>
          <p14:tracePt t="39997" x="7248525" y="3213100"/>
          <p14:tracePt t="40001" x="7280275" y="3213100"/>
          <p14:tracePt t="40013" x="7312025" y="3213100"/>
          <p14:tracePt t="40017" x="7359650" y="3213100"/>
          <p14:tracePt t="40029" x="7391400" y="3213100"/>
          <p14:tracePt t="40033" x="7431088" y="3213100"/>
          <p14:tracePt t="40049" x="7478713" y="3213100"/>
          <p14:tracePt t="40053" x="7519988" y="3213100"/>
          <p14:tracePt t="40061" x="7567613" y="3213100"/>
          <p14:tracePt t="40065" x="7607300" y="3213100"/>
          <p14:tracePt t="40077" x="7646988" y="3213100"/>
          <p14:tracePt t="40081" x="7694613" y="3213100"/>
          <p14:tracePt t="40093" x="7734300" y="3213100"/>
          <p14:tracePt t="40097" x="7789863" y="3213100"/>
          <p14:tracePt t="40109" x="7847013" y="3213100"/>
          <p14:tracePt t="40119" x="7894638" y="3213100"/>
          <p14:tracePt t="40127" x="7942263" y="3213100"/>
          <p14:tracePt t="40131" x="7981950" y="3213100"/>
          <p14:tracePt t="40143" x="8061325" y="3213100"/>
          <p14:tracePt t="40147" x="8140700" y="3213100"/>
          <p14:tracePt t="40160" x="8229600" y="3236913"/>
          <p14:tracePt t="40163" x="8316913" y="3252788"/>
          <p14:tracePt t="40175" x="8412163" y="3262313"/>
          <p14:tracePt t="40179" x="8491538" y="3270250"/>
          <p14:tracePt t="40191" x="8556625" y="3270250"/>
          <p14:tracePt t="40195" x="8620125" y="3270250"/>
          <p14:tracePt t="40207" x="8667750" y="3270250"/>
          <p14:tracePt t="40211" x="8715375" y="3270250"/>
          <p14:tracePt t="40223" x="8770938" y="3278188"/>
          <p14:tracePt t="40239" x="8802688" y="3286125"/>
          <p14:tracePt t="40243" x="8834438" y="3286125"/>
          <p14:tracePt t="40255" x="8858250" y="3286125"/>
          <p14:tracePt t="40260" x="8899525" y="3286125"/>
          <p14:tracePt t="40271" x="8931275" y="3286125"/>
          <p14:tracePt t="40275" x="8963025" y="3286125"/>
          <p14:tracePt t="40287" x="8994775" y="3286125"/>
          <p14:tracePt t="40291" x="9026525" y="3286125"/>
          <p14:tracePt t="40303" x="9058275" y="3286125"/>
          <p14:tracePt t="40307" x="9082088" y="3286125"/>
          <p14:tracePt t="40320" x="9105900" y="3294063"/>
          <p14:tracePt t="40323" x="9113838" y="3294063"/>
          <p14:tracePt t="40337" x="9129713" y="3294063"/>
          <p14:tracePt t="40339" x="9145588" y="3294063"/>
          <p14:tracePt t="40352" x="9169400" y="3294063"/>
          <p14:tracePt t="40355" x="9193213" y="3294063"/>
          <p14:tracePt t="40368" x="9209088" y="3294063"/>
          <p14:tracePt t="40371" x="9224963" y="3294063"/>
          <p14:tracePt t="40383" x="9250363" y="3294063"/>
          <p14:tracePt t="40399" x="9258300" y="3294063"/>
          <p14:tracePt t="40403" x="9266238" y="3294063"/>
          <p14:tracePt t="40415" x="9290050" y="3294063"/>
          <p14:tracePt t="40421" x="9313863" y="3294063"/>
          <p14:tracePt t="40431" x="9345613" y="3302000"/>
          <p14:tracePt t="40437" x="9385300" y="3309938"/>
          <p14:tracePt t="40447" x="9432925" y="3317875"/>
          <p14:tracePt t="40452" x="9488488" y="3317875"/>
          <p14:tracePt t="40463" x="9528175" y="3325813"/>
          <p14:tracePt t="40468" x="9559925" y="3325813"/>
          <p14:tracePt t="40479" x="9575800" y="3325813"/>
          <p14:tracePt t="40656" x="9585325" y="3325813"/>
          <p14:tracePt t="40736" x="9585325" y="3333750"/>
          <p14:tracePt t="41281" x="9575800" y="3333750"/>
          <p14:tracePt t="41287" x="9567863" y="3333750"/>
          <p14:tracePt t="42034" x="9559925" y="3333750"/>
          <p14:tracePt t="42402" x="9551988" y="3333750"/>
          <p14:tracePt t="42914" x="9544050" y="3333750"/>
          <p14:tracePt t="42920" x="9536113" y="3333750"/>
          <p14:tracePt t="43717" x="9504363" y="3341688"/>
          <p14:tracePt t="43723" x="9472613" y="3357563"/>
          <p14:tracePt t="43735" x="9409113" y="3381375"/>
          <p14:tracePt t="43737" x="9345613" y="3405188"/>
          <p14:tracePt t="43747" x="9266238" y="3444875"/>
          <p14:tracePt t="43752" x="9185275" y="3476625"/>
          <p14:tracePt t="43763" x="9129713" y="3508375"/>
          <p14:tracePt t="43767" x="9074150" y="3540125"/>
          <p14:tracePt t="43779" x="9026525" y="3571875"/>
          <p14:tracePt t="43783" x="8986838" y="3605213"/>
          <p14:tracePt t="43795" x="8947150" y="3636963"/>
          <p14:tracePt t="43799" x="8947150" y="3644900"/>
          <p14:tracePt t="43816" x="8939213" y="3660775"/>
          <p14:tracePt t="43827" x="8931275" y="3684588"/>
          <p14:tracePt t="43831" x="8923338" y="3700463"/>
          <p14:tracePt t="43843" x="8915400" y="3724275"/>
          <p14:tracePt t="43847" x="8907463" y="3740150"/>
          <p14:tracePt t="43860" x="8899525" y="3763963"/>
          <p14:tracePt t="43863" x="8891588" y="3787775"/>
          <p14:tracePt t="43875" x="8883650" y="3811588"/>
          <p14:tracePt t="43880" x="8874125" y="3835400"/>
          <p14:tracePt t="43891" x="8874125" y="3859213"/>
          <p14:tracePt t="43895" x="8858250" y="3875088"/>
          <p14:tracePt t="43911" x="8858250" y="3890963"/>
          <p14:tracePt t="43923" x="8842375" y="3906838"/>
          <p14:tracePt t="43927" x="8842375" y="3914775"/>
          <p14:tracePt t="43939" x="8834438" y="3930650"/>
          <p14:tracePt t="43943" x="8818563" y="3956050"/>
          <p14:tracePt t="43955" x="8802688" y="3987800"/>
          <p14:tracePt t="43960" x="8802688" y="4011613"/>
          <p14:tracePt t="43971" x="8786813" y="4035425"/>
          <p14:tracePt t="43975" x="8770938" y="4067175"/>
          <p14:tracePt t="43987" x="8763000" y="4098925"/>
          <p14:tracePt t="43991" x="8747125" y="4146550"/>
          <p14:tracePt t="44003" x="8723313" y="4194175"/>
          <p14:tracePt t="44007" x="8699500" y="4241800"/>
          <p14:tracePt t="44019" x="8683625" y="4291013"/>
          <p14:tracePt t="44023" x="8667750" y="4330700"/>
          <p14:tracePt t="44036" x="8651875" y="4370388"/>
          <p14:tracePt t="44039" x="8636000" y="4402138"/>
          <p14:tracePt t="44051" x="8628063" y="4425950"/>
          <p14:tracePt t="44055" x="8620125" y="4465638"/>
          <p14:tracePt t="44068" x="8612188" y="4489450"/>
          <p14:tracePt t="44072" x="8604250" y="4521200"/>
          <p14:tracePt t="44083" x="8604250" y="4560888"/>
          <p14:tracePt t="44087" x="8604250" y="4592638"/>
          <p14:tracePt t="44099" x="8588375" y="4633913"/>
          <p14:tracePt t="44103" x="8580438" y="4681538"/>
          <p14:tracePt t="44115" x="8572500" y="4729163"/>
          <p14:tracePt t="44120" x="8564563" y="4768850"/>
          <p14:tracePt t="44131" x="8564563" y="4816475"/>
          <p14:tracePt t="44136" x="8564563" y="4879975"/>
          <p14:tracePt t="44147" x="8564563" y="4919663"/>
          <p14:tracePt t="44151" x="8564563" y="4951413"/>
          <p14:tracePt t="44163" x="8564563" y="4976813"/>
          <p14:tracePt t="44167" x="8564563" y="5008563"/>
          <p14:tracePt t="44179" x="8564563" y="5032375"/>
          <p14:tracePt t="44183" x="8564563" y="5056188"/>
          <p14:tracePt t="44195" x="8564563" y="5072063"/>
          <p14:tracePt t="44199" x="8564563" y="5095875"/>
          <p14:tracePt t="44211" x="8564563" y="5119688"/>
          <p14:tracePt t="44215" x="8564563" y="5143500"/>
          <p14:tracePt t="44227" x="8564563" y="5167313"/>
          <p14:tracePt t="44231" x="8564563" y="5191125"/>
          <p14:tracePt t="44243" x="8564563" y="5214938"/>
          <p14:tracePt t="44247" x="8564563" y="5238750"/>
          <p14:tracePt t="44259" x="8564563" y="5262563"/>
          <p14:tracePt t="44263" x="8564563" y="5286375"/>
          <p14:tracePt t="44275" x="8556625" y="5310188"/>
          <p14:tracePt t="44279" x="8548688" y="5335588"/>
          <p14:tracePt t="44291" x="8548688" y="5359400"/>
          <p14:tracePt t="44295" x="8548688" y="5391150"/>
          <p14:tracePt t="44307" x="8548688" y="5414963"/>
          <p14:tracePt t="44311" x="8548688" y="5430838"/>
          <p14:tracePt t="44323" x="8540750" y="5454650"/>
          <p14:tracePt t="44327" x="8531225" y="5478463"/>
          <p14:tracePt t="44341" x="8531225" y="5486400"/>
          <p14:tracePt t="44345" x="8531225" y="5502275"/>
          <p14:tracePt t="44357" x="8531225" y="5518150"/>
          <p14:tracePt t="44373" x="8531225" y="5526088"/>
          <p14:tracePt t="44377" x="8523288" y="5534025"/>
          <p14:tracePt t="44389" x="8523288" y="5541963"/>
          <p14:tracePt t="44393" x="8523288" y="5549900"/>
          <p14:tracePt t="48326" x="8515350" y="5541963"/>
          <p14:tracePt t="48332" x="8507413" y="5541963"/>
          <p14:tracePt t="48345" x="8499475" y="5518150"/>
          <p14:tracePt t="48346" x="8483600" y="5494338"/>
          <p14:tracePt t="48359" x="8475663" y="5454650"/>
          <p14:tracePt t="48361" x="8451850" y="5407025"/>
          <p14:tracePt t="48374" x="8435975" y="5367338"/>
          <p14:tracePt t="48377" x="8412163" y="5319713"/>
          <p14:tracePt t="48389" x="8388350" y="5254625"/>
          <p14:tracePt t="48393" x="8364538" y="5214938"/>
          <p14:tracePt t="48405" x="8340725" y="5151438"/>
          <p14:tracePt t="48409" x="8316913" y="5111750"/>
          <p14:tracePt t="48421" x="8293100" y="5048250"/>
          <p14:tracePt t="48425" x="8269288" y="4992688"/>
          <p14:tracePt t="48437" x="8229600" y="4911725"/>
          <p14:tracePt t="48441" x="8205788" y="4848225"/>
          <p14:tracePt t="48453" x="8172450" y="4768850"/>
          <p14:tracePt t="48457" x="8148638" y="4705350"/>
          <p14:tracePt t="48469" x="8108950" y="4649788"/>
          <p14:tracePt t="48473" x="8077200" y="4576763"/>
          <p14:tracePt t="48486" x="8037513" y="4521200"/>
          <p14:tracePt t="48489" x="8013700" y="4465638"/>
          <p14:tracePt t="48501" x="7989888" y="4394200"/>
          <p14:tracePt t="48505" x="7966075" y="4338638"/>
          <p14:tracePt t="48517" x="7934325" y="4281488"/>
          <p14:tracePt t="48521" x="7902575" y="4225925"/>
          <p14:tracePt t="48533" x="7886700" y="4170363"/>
          <p14:tracePt t="48537" x="7870825" y="4114800"/>
          <p14:tracePt t="48549" x="7847013" y="4067175"/>
          <p14:tracePt t="48553" x="7829550" y="4027488"/>
          <p14:tracePt t="48565" x="7805738" y="4003675"/>
          <p14:tracePt t="48569" x="7781925" y="3971925"/>
          <p14:tracePt t="48581" x="7766050" y="3948113"/>
          <p14:tracePt t="48586" x="7742238" y="3906838"/>
          <p14:tracePt t="48597" x="7718425" y="3867150"/>
          <p14:tracePt t="48601" x="7702550" y="3843338"/>
          <p14:tracePt t="48613" x="7670800" y="3803650"/>
          <p14:tracePt t="48617" x="7639050" y="3756025"/>
          <p14:tracePt t="48630" x="7599363" y="3708400"/>
          <p14:tracePt t="48633" x="7559675" y="3660775"/>
          <p14:tracePt t="48645" x="7512050" y="3595688"/>
          <p14:tracePt t="48649" x="7470775" y="3540125"/>
          <p14:tracePt t="48661" x="7439025" y="3492500"/>
          <p14:tracePt t="48665" x="7399338" y="3452813"/>
          <p14:tracePt t="48677" x="7359650" y="3405188"/>
          <p14:tracePt t="48681" x="7319963" y="3365500"/>
          <p14:tracePt t="48693" x="7288213" y="3325813"/>
          <p14:tracePt t="48697" x="7272338" y="3302000"/>
          <p14:tracePt t="48709" x="7240588" y="3278188"/>
          <p14:tracePt t="48713" x="7224713" y="3262313"/>
          <p14:tracePt t="48729" x="7216775" y="3252788"/>
          <p14:tracePt t="48733" x="7208838" y="3244850"/>
          <p14:tracePt t="48741" x="7200900" y="3244850"/>
          <p14:tracePt t="48745" x="7192963" y="3228975"/>
          <p14:tracePt t="48757" x="7169150" y="3221038"/>
          <p14:tracePt t="48761" x="7153275" y="3213100"/>
          <p14:tracePt t="48773" x="7145338" y="3205163"/>
          <p14:tracePt t="48777" x="7135813" y="3205163"/>
          <p14:tracePt t="48789" x="7127875" y="3205163"/>
          <p14:tracePt t="48793" x="7119938" y="3205163"/>
          <p14:tracePt t="48805" x="7104063" y="3197225"/>
          <p14:tracePt t="48821" x="7088188" y="3197225"/>
          <p14:tracePt t="49488" x="7104063" y="3197225"/>
          <p14:tracePt t="49493" x="7112000" y="3197225"/>
          <p14:tracePt t="49504" x="7127875" y="3197225"/>
          <p14:tracePt t="49508" x="7161213" y="3197225"/>
          <p14:tracePt t="49520" x="7208838" y="3197225"/>
          <p14:tracePt t="49525" x="7264400" y="3197225"/>
          <p14:tracePt t="49536" x="7312025" y="3197225"/>
          <p14:tracePt t="49539" x="7367588" y="3197225"/>
          <p14:tracePt t="49551" x="7423150" y="3197225"/>
          <p14:tracePt t="49555" x="7462838" y="3197225"/>
          <p14:tracePt t="49567" x="7496175" y="3197225"/>
          <p14:tracePt t="49571" x="7527925" y="3197225"/>
          <p14:tracePt t="49583" x="7551738" y="3197225"/>
          <p14:tracePt t="49587" x="7575550" y="3197225"/>
          <p14:tracePt t="49599" x="7599363" y="3197225"/>
          <p14:tracePt t="49603" x="7623175" y="3189288"/>
          <p14:tracePt t="49615" x="7654925" y="3181350"/>
          <p14:tracePt t="49619" x="7686675" y="3181350"/>
          <p14:tracePt t="49631" x="7718425" y="3165475"/>
          <p14:tracePt t="49636" x="7758113" y="3157538"/>
          <p14:tracePt t="49647" x="7789863" y="3157538"/>
          <p14:tracePt t="49651" x="7839075" y="3149600"/>
          <p14:tracePt t="49663" x="7878763" y="3141663"/>
          <p14:tracePt t="49668" x="7926388" y="3133725"/>
          <p14:tracePt t="49679" x="7966075" y="3125788"/>
          <p14:tracePt t="49683" x="8013700" y="3117850"/>
          <p14:tracePt t="49695" x="8053388" y="3117850"/>
          <p14:tracePt t="49699" x="8108950" y="3117850"/>
          <p14:tracePt t="49711" x="8156575" y="3117850"/>
          <p14:tracePt t="49715" x="8197850" y="3117850"/>
          <p14:tracePt t="49727" x="8229600" y="3117850"/>
          <p14:tracePt t="49731" x="8261350" y="3117850"/>
          <p14:tracePt t="49743" x="8293100" y="3117850"/>
          <p14:tracePt t="49747" x="8324850" y="3117850"/>
          <p14:tracePt t="49759" x="8388350" y="3117850"/>
          <p14:tracePt t="49763" x="8435975" y="3117850"/>
          <p14:tracePt t="49775" x="8467725" y="3117850"/>
          <p14:tracePt t="49779" x="8507413" y="3117850"/>
          <p14:tracePt t="49791" x="8548688" y="3117850"/>
          <p14:tracePt t="49795" x="8580438" y="3117850"/>
          <p14:tracePt t="49807" x="8612188" y="3117850"/>
          <p14:tracePt t="49811" x="8643938" y="3109913"/>
          <p14:tracePt t="49823" x="8691563" y="3101975"/>
          <p14:tracePt t="49827" x="8731250" y="3094038"/>
          <p14:tracePt t="49839" x="8770938" y="3094038"/>
          <p14:tracePt t="49843" x="8802688" y="3086100"/>
          <p14:tracePt t="49855" x="8834438" y="3078163"/>
          <p14:tracePt t="49859" x="8891588" y="3070225"/>
          <p14:tracePt t="49873" x="8947150" y="3070225"/>
          <p14:tracePt t="49876" x="9010650" y="3062288"/>
          <p14:tracePt t="49887" x="9066213" y="3054350"/>
          <p14:tracePt t="49891" x="9129713" y="3046413"/>
          <p14:tracePt t="49906" x="9185275" y="3038475"/>
          <p14:tracePt t="49907" x="9250363" y="3030538"/>
          <p14:tracePt t="49921" x="9321800" y="3014663"/>
          <p14:tracePt t="49923" x="9393238" y="3006725"/>
          <p14:tracePt t="49936" x="9448800" y="2998788"/>
          <p14:tracePt t="49939" x="9512300" y="2990850"/>
          <p14:tracePt t="49960" x="9632950" y="2974975"/>
          <p14:tracePt t="49969" x="9688513" y="2974975"/>
          <p14:tracePt t="49972" x="9744075" y="2974975"/>
          <p14:tracePt t="49983" x="9791700" y="2974975"/>
          <p14:tracePt t="49988" x="9855200" y="2974975"/>
          <p14:tracePt t="49999" x="9910763" y="2974975"/>
          <p14:tracePt t="50003" x="9967913" y="2974975"/>
          <p14:tracePt t="50016" x="10015538" y="2974975"/>
          <p14:tracePt t="50023" x="10071100" y="2974975"/>
          <p14:tracePt t="50031" x="10126663" y="2974975"/>
          <p14:tracePt t="50040" x="10182225" y="2974975"/>
          <p14:tracePt t="50048" x="10229850" y="2974975"/>
          <p14:tracePt t="50053" x="10294938" y="2974975"/>
          <p14:tracePt t="50064" x="10358438" y="2974975"/>
          <p14:tracePt t="50068" x="10421938" y="2974975"/>
          <p14:tracePt t="50080" x="10493375" y="2974975"/>
          <p14:tracePt t="50084" x="10556875" y="2974975"/>
          <p14:tracePt t="50096" x="10604500" y="2974975"/>
          <p14:tracePt t="50100" x="10637838" y="2974975"/>
          <p14:tracePt t="50112" x="10661650" y="2974975"/>
          <p14:tracePt t="50115" x="10677525" y="2974975"/>
          <p14:tracePt t="50160" x="10685463" y="2974975"/>
          <p14:tracePt t="50165" x="10693400" y="2974975"/>
          <p14:tracePt t="50320" x="10693400" y="2990850"/>
          <p14:tracePt t="50325" x="10693400" y="3006725"/>
          <p14:tracePt t="50336" x="10693400" y="3030538"/>
          <p14:tracePt t="50340" x="10693400" y="3054350"/>
          <p14:tracePt t="50353" x="10693400" y="3086100"/>
          <p14:tracePt t="50356" x="10685463" y="3109913"/>
          <p14:tracePt t="50369" x="10677525" y="3141663"/>
          <p14:tracePt t="50374" x="10677525" y="3165475"/>
          <p14:tracePt t="50390" x="10669588" y="3213100"/>
          <p14:tracePt t="50403" x="10661650" y="3252788"/>
          <p14:tracePt t="50407" x="10661650" y="3294063"/>
          <p14:tracePt t="50419" x="10661650" y="3349625"/>
          <p14:tracePt t="50424" x="10661650" y="3405188"/>
          <p14:tracePt t="50434" x="10653713" y="3500438"/>
          <p14:tracePt t="50441" x="10653713" y="3595688"/>
          <p14:tracePt t="50450" x="10645775" y="3700463"/>
          <p14:tracePt t="50453" x="10629900" y="3803650"/>
          <p14:tracePt t="50465" x="10612438" y="3914775"/>
          <p14:tracePt t="50470" x="10588625" y="4019550"/>
          <p14:tracePt t="50482" x="10580688" y="4114800"/>
          <p14:tracePt t="50490" x="10564813" y="4202113"/>
          <p14:tracePt t="50498" x="10556875" y="4291013"/>
          <p14:tracePt t="50503" x="10548938" y="4370388"/>
          <p14:tracePt t="50514" x="10548938" y="4457700"/>
          <p14:tracePt t="50518" x="10548938" y="4545013"/>
          <p14:tracePt t="50530" x="10548938" y="4641850"/>
          <p14:tracePt t="50534" x="10548938" y="4737100"/>
          <p14:tracePt t="50546" x="10548938" y="4840288"/>
          <p14:tracePt t="50550" x="10548938" y="4943475"/>
          <p14:tracePt t="50561" x="10548938" y="5048250"/>
          <p14:tracePt t="50565" x="10548938" y="5151438"/>
          <p14:tracePt t="50578" x="10548938" y="5262563"/>
          <p14:tracePt t="50581" x="10548938" y="5367338"/>
          <p14:tracePt t="50594" x="10533063" y="5462588"/>
          <p14:tracePt t="50598" x="10517188" y="5557838"/>
          <p14:tracePt t="50610" x="10501313" y="5645150"/>
          <p14:tracePt t="50613" x="10485438" y="5734050"/>
          <p14:tracePt t="50626" x="10477500" y="5789613"/>
          <p14:tracePt t="50630" x="10469563" y="5837238"/>
          <p14:tracePt t="50642" x="10469563" y="5884863"/>
          <p14:tracePt t="50645" x="10461625" y="5916613"/>
          <p14:tracePt t="50658" x="10461625" y="5940425"/>
          <p14:tracePt t="50661" x="10461625" y="5972175"/>
          <p14:tracePt t="50674" x="10461625" y="6013450"/>
          <p14:tracePt t="50678" x="10461625" y="6037263"/>
          <p14:tracePt t="50690" x="10461625" y="6053138"/>
          <p14:tracePt t="50694" x="10461625" y="6069013"/>
          <p14:tracePt t="50710" x="10461625" y="6084888"/>
          <p14:tracePt t="50866" x="10453688" y="6084888"/>
          <p14:tracePt t="51298" x="10429875" y="6084888"/>
          <p14:tracePt t="51304" x="10421938" y="6084888"/>
          <p14:tracePt t="51317" x="10398125" y="6084888"/>
          <p14:tracePt t="51320" x="10334625" y="6084888"/>
          <p14:tracePt t="51330" x="10229850" y="6084888"/>
          <p14:tracePt t="51335" x="10086975" y="6069013"/>
          <p14:tracePt t="51346" x="9894888" y="6029325"/>
          <p14:tracePt t="51350" x="9688513" y="6005513"/>
          <p14:tracePt t="51361" x="9440863" y="5980113"/>
          <p14:tracePt t="51365" x="9169400" y="5940425"/>
          <p14:tracePt t="51377" x="8874125" y="5884863"/>
          <p14:tracePt t="51381" x="8580438" y="5837238"/>
          <p14:tracePt t="51393" x="8269288" y="5797550"/>
          <p14:tracePt t="51397" x="7958138" y="5757863"/>
          <p14:tracePt t="51410" x="7662863" y="5710238"/>
          <p14:tracePt t="51413" x="7415213" y="5686425"/>
          <p14:tracePt t="51425" x="7216775" y="5678488"/>
          <p14:tracePt t="51430" x="7072313" y="5662613"/>
          <p14:tracePt t="51443" x="6985000" y="5662613"/>
          <p14:tracePt t="51447" x="6913563" y="5662613"/>
          <p14:tracePt t="52412" x="6881813" y="5670550"/>
          <p14:tracePt t="52428" x="6802438" y="5678488"/>
          <p14:tracePt t="52433" x="6794500" y="5678488"/>
          <p14:tracePt t="52443" x="6753225" y="5694363"/>
          <p14:tracePt t="52447" x="6665913" y="5702300"/>
          <p14:tracePt t="52459" x="6546850" y="5718175"/>
          <p14:tracePt t="52463" x="6426200" y="5734050"/>
          <p14:tracePt t="52475" x="6283325" y="5757863"/>
          <p14:tracePt t="52479" x="6140450" y="5781675"/>
          <p14:tracePt t="52491" x="5995988" y="5797550"/>
          <p14:tracePt t="52495" x="5868988" y="5821363"/>
          <p14:tracePt t="52507" x="5749925" y="5837238"/>
          <p14:tracePt t="52511" x="5637213" y="5845175"/>
          <p14:tracePt t="52523" x="5541963" y="5853113"/>
          <p14:tracePt t="52527" x="5446713" y="5861050"/>
          <p14:tracePt t="52539" x="5365750" y="5868988"/>
          <p14:tracePt t="52543" x="5302250" y="5876925"/>
          <p14:tracePt t="52555" x="5238750" y="5892800"/>
          <p14:tracePt t="52560" x="5183188" y="5908675"/>
          <p14:tracePt t="52571" x="5127625" y="5924550"/>
          <p14:tracePt t="52575" x="5072063" y="5940425"/>
          <p14:tracePt t="52587" x="5022850" y="5956300"/>
          <p14:tracePt t="52591" x="4999038" y="5964238"/>
          <p14:tracePt t="52603" x="4967288" y="5980113"/>
          <p14:tracePt t="52607" x="4943475" y="5980113"/>
          <p14:tracePt t="52619" x="4927600" y="5995988"/>
          <p14:tracePt t="52623" x="4919663" y="6005513"/>
          <p14:tracePt t="52636" x="4887913" y="6021388"/>
          <p14:tracePt t="52639" x="4887913" y="6029325"/>
          <p14:tracePt t="52651" x="4879975" y="6029325"/>
          <p14:tracePt t="52732" x="4879975" y="6037263"/>
          <p14:tracePt t="52748" x="4872038" y="6037263"/>
          <p14:tracePt t="52764" x="4864100" y="6037263"/>
          <p14:tracePt t="52769" x="4848225" y="6037263"/>
          <p14:tracePt t="52780" x="4816475" y="6021388"/>
          <p14:tracePt t="52783" x="4792663" y="6005513"/>
          <p14:tracePt t="52795" x="4745038" y="5964238"/>
          <p14:tracePt t="52800" x="4695825" y="5908675"/>
          <p14:tracePt t="52811" x="4584700" y="5813425"/>
          <p14:tracePt t="52815" x="4425950" y="5678488"/>
          <p14:tracePt t="52827" x="4281488" y="5534025"/>
          <p14:tracePt t="52831" x="4122738" y="5351463"/>
          <p14:tracePt t="52843" x="3986213" y="5191125"/>
          <p14:tracePt t="52847" x="3859213" y="5016500"/>
          <p14:tracePt t="52859" x="3716338" y="4816475"/>
          <p14:tracePt t="52864" x="3603625" y="4641850"/>
          <p14:tracePt t="52875" x="3492500" y="4473575"/>
          <p14:tracePt t="52879" x="3373438" y="4257675"/>
          <p14:tracePt t="52891" x="3284538" y="4075113"/>
          <p14:tracePt t="52895" x="3205163" y="3906838"/>
          <p14:tracePt t="52907" x="3133725" y="3748088"/>
          <p14:tracePt t="52911" x="3078163" y="3587750"/>
          <p14:tracePt t="52923" x="3022600" y="3436938"/>
          <p14:tracePt t="52927" x="2967038" y="3278188"/>
          <p14:tracePt t="52939" x="2909888" y="3101975"/>
          <p14:tracePt t="52943" x="2854325" y="2943225"/>
          <p14:tracePt t="52955" x="2798763" y="2782888"/>
          <p14:tracePt t="52959" x="2727325" y="2624138"/>
          <p14:tracePt t="52971" x="2655888" y="2463800"/>
          <p14:tracePt t="52975" x="2590800" y="2320925"/>
          <p14:tracePt t="52987" x="2511425" y="2176463"/>
          <p14:tracePt t="52991" x="2439988" y="2049463"/>
          <p14:tracePt t="53003" x="2400300" y="1946275"/>
          <p14:tracePt t="53007" x="2352675" y="1873250"/>
          <p14:tracePt t="53020" x="2312988" y="1778000"/>
          <p14:tracePt t="53023" x="2265363" y="1682750"/>
          <p14:tracePt t="53036" x="2216150" y="1571625"/>
          <p14:tracePt t="53039" x="2152650" y="1427163"/>
          <p14:tracePt t="53051" x="2073275" y="1284288"/>
          <p14:tracePt t="53055" x="1978025" y="1131888"/>
          <p14:tracePt t="53070" x="1873250" y="981075"/>
          <p14:tracePt t="53073" x="1762125" y="836613"/>
          <p14:tracePt t="53086" x="1635125" y="717550"/>
          <p14:tracePt t="53089" x="1522413" y="622300"/>
          <p14:tracePt t="53102" x="1403350" y="542925"/>
          <p14:tracePt t="53105" x="1300163" y="469900"/>
          <p14:tracePt t="53121" x="1060450" y="358775"/>
          <p14:tracePt t="53133" x="949325" y="327025"/>
          <p14:tracePt t="53137" x="828675" y="279400"/>
          <p14:tracePt t="53149" x="717550" y="239713"/>
          <p14:tracePt t="53153" x="606425" y="200025"/>
          <p14:tracePt t="53165" x="493713" y="176213"/>
          <p14:tracePt t="53170" x="382588" y="127000"/>
          <p14:tracePt t="53181" x="263525" y="79375"/>
          <p14:tracePt t="53186" x="150813" y="39688"/>
          <p14:tracePt t="53197" x="55563" y="15875"/>
        </p14:tracePtLst>
      </p14:laserTrace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CA08A-CF4F-4722-B7BE-F2B541FBE501}"/>
              </a:ext>
            </a:extLst>
          </p:cNvPr>
          <p:cNvSpPr>
            <a:spLocks noGrp="1"/>
          </p:cNvSpPr>
          <p:nvPr>
            <p:ph type="title"/>
          </p:nvPr>
        </p:nvSpPr>
        <p:spPr/>
        <p:txBody>
          <a:bodyPr/>
          <a:lstStyle/>
          <a:p>
            <a:r>
              <a:rPr lang="en-US" dirty="0"/>
              <a:t>Pseudo sections</a:t>
            </a:r>
          </a:p>
        </p:txBody>
      </p:sp>
      <p:grpSp>
        <p:nvGrpSpPr>
          <p:cNvPr id="27" name="Group 26">
            <a:extLst>
              <a:ext uri="{FF2B5EF4-FFF2-40B4-BE49-F238E27FC236}">
                <a16:creationId xmlns:a16="http://schemas.microsoft.com/office/drawing/2014/main" id="{AD3DB066-99EE-4F47-A43E-42EA095DF4B4}"/>
              </a:ext>
            </a:extLst>
          </p:cNvPr>
          <p:cNvGrpSpPr/>
          <p:nvPr/>
        </p:nvGrpSpPr>
        <p:grpSpPr>
          <a:xfrm>
            <a:off x="4648455" y="609601"/>
            <a:ext cx="7105134" cy="5712646"/>
            <a:chOff x="871621" y="808925"/>
            <a:chExt cx="9515332" cy="7120828"/>
          </a:xfrm>
        </p:grpSpPr>
        <p:sp>
          <p:nvSpPr>
            <p:cNvPr id="3" name="TextBox 2">
              <a:extLst>
                <a:ext uri="{FF2B5EF4-FFF2-40B4-BE49-F238E27FC236}">
                  <a16:creationId xmlns:a16="http://schemas.microsoft.com/office/drawing/2014/main" id="{A241A137-7574-4609-B187-3B204DAC699B}"/>
                </a:ext>
              </a:extLst>
            </p:cNvPr>
            <p:cNvSpPr txBox="1"/>
            <p:nvPr/>
          </p:nvSpPr>
          <p:spPr>
            <a:xfrm>
              <a:off x="2889913" y="5313203"/>
              <a:ext cx="2652724" cy="422008"/>
            </a:xfrm>
            <a:prstGeom prst="rect">
              <a:avLst/>
            </a:prstGeom>
            <a:noFill/>
          </p:spPr>
          <p:txBody>
            <a:bodyPr wrap="none" rtlCol="0">
              <a:spAutoFit/>
            </a:bodyPr>
            <a:lstStyle/>
            <a:p>
              <a:r>
                <a:rPr lang="en-GB" sz="1600" dirty="0">
                  <a:latin typeface="Cambria" panose="02040503050406030204" pitchFamily="18" charset="0"/>
                </a:rPr>
                <a:t>Wenner (a = n </a:t>
              </a:r>
              <a:r>
                <a:rPr lang="en-GB" sz="1600" dirty="0">
                  <a:latin typeface="Symbol" panose="05050102010706020507" pitchFamily="18" charset="2"/>
                </a:rPr>
                <a:t>´</a:t>
              </a:r>
              <a:r>
                <a:rPr lang="en-GB" sz="1600" dirty="0">
                  <a:latin typeface="Cambria" panose="02040503050406030204" pitchFamily="18" charset="0"/>
                </a:rPr>
                <a:t> 5m)</a:t>
              </a:r>
            </a:p>
          </p:txBody>
        </p:sp>
        <p:sp>
          <p:nvSpPr>
            <p:cNvPr id="4" name="Rectangle 3">
              <a:extLst>
                <a:ext uri="{FF2B5EF4-FFF2-40B4-BE49-F238E27FC236}">
                  <a16:creationId xmlns:a16="http://schemas.microsoft.com/office/drawing/2014/main" id="{63C14ACD-B639-4A7B-B545-80ECF9C2A923}"/>
                </a:ext>
              </a:extLst>
            </p:cNvPr>
            <p:cNvSpPr/>
            <p:nvPr/>
          </p:nvSpPr>
          <p:spPr>
            <a:xfrm>
              <a:off x="3011291" y="1370385"/>
              <a:ext cx="7181849" cy="11324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pic>
          <p:nvPicPr>
            <p:cNvPr id="5" name="Picture 2">
              <a:extLst>
                <a:ext uri="{FF2B5EF4-FFF2-40B4-BE49-F238E27FC236}">
                  <a16:creationId xmlns:a16="http://schemas.microsoft.com/office/drawing/2014/main" id="{AC3026D4-76B0-4808-8B1C-22220F79968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3866" y="1182740"/>
              <a:ext cx="8193087" cy="207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F567B22C-94A1-4D94-9A98-67815FE2FCB5}"/>
                </a:ext>
              </a:extLst>
            </p:cNvPr>
            <p:cNvSpPr/>
            <p:nvPr/>
          </p:nvSpPr>
          <p:spPr>
            <a:xfrm>
              <a:off x="5408555" y="1410470"/>
              <a:ext cx="587374" cy="10953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7" name="Rectangle 6">
              <a:extLst>
                <a:ext uri="{FF2B5EF4-FFF2-40B4-BE49-F238E27FC236}">
                  <a16:creationId xmlns:a16="http://schemas.microsoft.com/office/drawing/2014/main" id="{F87EA5CE-86D3-4A22-BE45-51775350C8BB}"/>
                </a:ext>
              </a:extLst>
            </p:cNvPr>
            <p:cNvSpPr/>
            <p:nvPr/>
          </p:nvSpPr>
          <p:spPr>
            <a:xfrm>
              <a:off x="3006667" y="1325295"/>
              <a:ext cx="7181849" cy="11408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pic>
          <p:nvPicPr>
            <p:cNvPr id="8" name="Picture 3">
              <a:extLst>
                <a:ext uri="{FF2B5EF4-FFF2-40B4-BE49-F238E27FC236}">
                  <a16:creationId xmlns:a16="http://schemas.microsoft.com/office/drawing/2014/main" id="{B34D227F-1E22-452A-8F78-5E088C98581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1621" y="3173755"/>
              <a:ext cx="9509126" cy="2262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a:extLst>
                <a:ext uri="{FF2B5EF4-FFF2-40B4-BE49-F238E27FC236}">
                  <a16:creationId xmlns:a16="http://schemas.microsoft.com/office/drawing/2014/main" id="{2D387300-63D0-4928-91D9-7946680B572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0382" y="5667566"/>
              <a:ext cx="9490076" cy="2262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D61AC562-4B6F-438E-8B39-5E885FEE5864}"/>
                </a:ext>
              </a:extLst>
            </p:cNvPr>
            <p:cNvSpPr txBox="1"/>
            <p:nvPr/>
          </p:nvSpPr>
          <p:spPr>
            <a:xfrm>
              <a:off x="5321387" y="1769384"/>
              <a:ext cx="833377" cy="345280"/>
            </a:xfrm>
            <a:prstGeom prst="rect">
              <a:avLst/>
            </a:prstGeom>
            <a:noFill/>
          </p:spPr>
          <p:txBody>
            <a:bodyPr wrap="none" rtlCol="0">
              <a:spAutoFit/>
            </a:bodyPr>
            <a:lstStyle/>
            <a:p>
              <a:r>
                <a:rPr lang="en-GB" sz="1200" b="1" dirty="0">
                  <a:solidFill>
                    <a:schemeClr val="bg1"/>
                  </a:solidFill>
                  <a:latin typeface="Cambria" panose="02040503050406030204" pitchFamily="18" charset="0"/>
                </a:rPr>
                <a:t>50</a:t>
              </a:r>
              <a:r>
                <a:rPr lang="en-GB" sz="1200" b="1" dirty="0">
                  <a:solidFill>
                    <a:schemeClr val="bg1"/>
                  </a:solidFill>
                  <a:latin typeface="Symbol" panose="05050102010706020507" pitchFamily="18" charset="2"/>
                </a:rPr>
                <a:t>W</a:t>
              </a:r>
              <a:r>
                <a:rPr lang="en-GB" sz="1200" b="1" dirty="0">
                  <a:solidFill>
                    <a:schemeClr val="bg1"/>
                  </a:solidFill>
                  <a:latin typeface="Cambria" panose="02040503050406030204" pitchFamily="18" charset="0"/>
                </a:rPr>
                <a:t>m</a:t>
              </a:r>
            </a:p>
          </p:txBody>
        </p:sp>
        <p:sp>
          <p:nvSpPr>
            <p:cNvPr id="11" name="TextBox 10">
              <a:extLst>
                <a:ext uri="{FF2B5EF4-FFF2-40B4-BE49-F238E27FC236}">
                  <a16:creationId xmlns:a16="http://schemas.microsoft.com/office/drawing/2014/main" id="{D0EAEE40-F65F-4D9E-AB98-99613EEDA6B9}"/>
                </a:ext>
              </a:extLst>
            </p:cNvPr>
            <p:cNvSpPr txBox="1"/>
            <p:nvPr/>
          </p:nvSpPr>
          <p:spPr>
            <a:xfrm>
              <a:off x="7505707" y="1783244"/>
              <a:ext cx="955743" cy="345280"/>
            </a:xfrm>
            <a:prstGeom prst="rect">
              <a:avLst/>
            </a:prstGeom>
            <a:noFill/>
          </p:spPr>
          <p:txBody>
            <a:bodyPr wrap="none" rtlCol="0">
              <a:spAutoFit/>
            </a:bodyPr>
            <a:lstStyle/>
            <a:p>
              <a:r>
                <a:rPr lang="en-GB" sz="1200" b="1" dirty="0">
                  <a:latin typeface="Cambria" panose="02040503050406030204" pitchFamily="18" charset="0"/>
                </a:rPr>
                <a:t>500</a:t>
              </a:r>
              <a:r>
                <a:rPr lang="en-GB" sz="1200" b="1" dirty="0">
                  <a:latin typeface="Symbol" panose="05050102010706020507" pitchFamily="18" charset="2"/>
                </a:rPr>
                <a:t>W</a:t>
              </a:r>
              <a:r>
                <a:rPr lang="en-GB" sz="1200" b="1" dirty="0">
                  <a:latin typeface="Cambria" panose="02040503050406030204" pitchFamily="18" charset="0"/>
                </a:rPr>
                <a:t>m</a:t>
              </a:r>
            </a:p>
          </p:txBody>
        </p:sp>
        <p:sp>
          <p:nvSpPr>
            <p:cNvPr id="12" name="TextBox 11">
              <a:extLst>
                <a:ext uri="{FF2B5EF4-FFF2-40B4-BE49-F238E27FC236}">
                  <a16:creationId xmlns:a16="http://schemas.microsoft.com/office/drawing/2014/main" id="{37712899-7B80-4953-B4DF-B299F0DAF561}"/>
                </a:ext>
              </a:extLst>
            </p:cNvPr>
            <p:cNvSpPr txBox="1"/>
            <p:nvPr/>
          </p:nvSpPr>
          <p:spPr>
            <a:xfrm>
              <a:off x="3492586" y="1529241"/>
              <a:ext cx="955743" cy="345280"/>
            </a:xfrm>
            <a:prstGeom prst="rect">
              <a:avLst/>
            </a:prstGeom>
            <a:noFill/>
          </p:spPr>
          <p:txBody>
            <a:bodyPr wrap="none" rtlCol="0">
              <a:spAutoFit/>
            </a:bodyPr>
            <a:lstStyle/>
            <a:p>
              <a:r>
                <a:rPr lang="en-GB" sz="1200" b="1" dirty="0">
                  <a:latin typeface="Cambria" panose="02040503050406030204" pitchFamily="18" charset="0"/>
                </a:rPr>
                <a:t>100</a:t>
              </a:r>
              <a:r>
                <a:rPr lang="en-GB" sz="1200" b="1" dirty="0">
                  <a:latin typeface="Symbol" panose="05050102010706020507" pitchFamily="18" charset="2"/>
                </a:rPr>
                <a:t>W</a:t>
              </a:r>
              <a:r>
                <a:rPr lang="en-GB" sz="1200" b="1" dirty="0">
                  <a:latin typeface="Cambria" panose="02040503050406030204" pitchFamily="18" charset="0"/>
                </a:rPr>
                <a:t>m</a:t>
              </a:r>
            </a:p>
          </p:txBody>
        </p:sp>
        <p:cxnSp>
          <p:nvCxnSpPr>
            <p:cNvPr id="13" name="Straight Connector 12">
              <a:extLst>
                <a:ext uri="{FF2B5EF4-FFF2-40B4-BE49-F238E27FC236}">
                  <a16:creationId xmlns:a16="http://schemas.microsoft.com/office/drawing/2014/main" id="{94A7F29C-14A2-44AA-BFED-C41077569F7D}"/>
                </a:ext>
              </a:extLst>
            </p:cNvPr>
            <p:cNvCxnSpPr/>
            <p:nvPr/>
          </p:nvCxnSpPr>
          <p:spPr>
            <a:xfrm flipV="1">
              <a:off x="4277677" y="1381457"/>
              <a:ext cx="323272" cy="249382"/>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1BC2B4F-C659-45DB-9998-499ACC582FB7}"/>
                </a:ext>
              </a:extLst>
            </p:cNvPr>
            <p:cNvSpPr txBox="1"/>
            <p:nvPr/>
          </p:nvSpPr>
          <p:spPr>
            <a:xfrm>
              <a:off x="1118762" y="2850041"/>
              <a:ext cx="1024440" cy="383645"/>
            </a:xfrm>
            <a:prstGeom prst="rect">
              <a:avLst/>
            </a:prstGeom>
            <a:noFill/>
          </p:spPr>
          <p:txBody>
            <a:bodyPr wrap="none" rtlCol="0">
              <a:spAutoFit/>
            </a:bodyPr>
            <a:lstStyle/>
            <a:p>
              <a:r>
                <a:rPr lang="en-GB" sz="1400" dirty="0" err="1">
                  <a:latin typeface="Symbol" panose="05050102010706020507" pitchFamily="18" charset="2"/>
                </a:rPr>
                <a:t>r</a:t>
              </a:r>
              <a:r>
                <a:rPr lang="en-GB" sz="1400" baseline="-25000" dirty="0" err="1">
                  <a:latin typeface="Cambria" panose="02040503050406030204" pitchFamily="18" charset="0"/>
                </a:rPr>
                <a:t>a</a:t>
              </a:r>
              <a:r>
                <a:rPr lang="en-GB" sz="1400" dirty="0">
                  <a:latin typeface="Cambria" panose="02040503050406030204" pitchFamily="18" charset="0"/>
                </a:rPr>
                <a:t>(</a:t>
              </a:r>
              <a:r>
                <a:rPr lang="en-GB" sz="1400" dirty="0">
                  <a:latin typeface="Symbol" panose="05050102010706020507" pitchFamily="18" charset="2"/>
                </a:rPr>
                <a:t>W</a:t>
              </a:r>
              <a:r>
                <a:rPr lang="en-GB" sz="1400" dirty="0">
                  <a:latin typeface="Cambria" panose="02040503050406030204" pitchFamily="18" charset="0"/>
                </a:rPr>
                <a:t>m)</a:t>
              </a:r>
            </a:p>
          </p:txBody>
        </p:sp>
        <p:sp>
          <p:nvSpPr>
            <p:cNvPr id="15" name="TextBox 14">
              <a:extLst>
                <a:ext uri="{FF2B5EF4-FFF2-40B4-BE49-F238E27FC236}">
                  <a16:creationId xmlns:a16="http://schemas.microsoft.com/office/drawing/2014/main" id="{22A2FFEE-5B7E-4821-9893-F9932BA7171F}"/>
                </a:ext>
              </a:extLst>
            </p:cNvPr>
            <p:cNvSpPr txBox="1"/>
            <p:nvPr/>
          </p:nvSpPr>
          <p:spPr>
            <a:xfrm>
              <a:off x="1123386" y="5357620"/>
              <a:ext cx="1024440" cy="383645"/>
            </a:xfrm>
            <a:prstGeom prst="rect">
              <a:avLst/>
            </a:prstGeom>
            <a:noFill/>
          </p:spPr>
          <p:txBody>
            <a:bodyPr wrap="none" rtlCol="0">
              <a:spAutoFit/>
            </a:bodyPr>
            <a:lstStyle/>
            <a:p>
              <a:r>
                <a:rPr lang="en-GB" sz="1400" dirty="0" err="1">
                  <a:latin typeface="Symbol" panose="05050102010706020507" pitchFamily="18" charset="2"/>
                </a:rPr>
                <a:t>r</a:t>
              </a:r>
              <a:r>
                <a:rPr lang="en-GB" sz="1400" baseline="-25000" dirty="0" err="1">
                  <a:latin typeface="Cambria" panose="02040503050406030204" pitchFamily="18" charset="0"/>
                </a:rPr>
                <a:t>a</a:t>
              </a:r>
              <a:r>
                <a:rPr lang="en-GB" sz="1400" dirty="0">
                  <a:latin typeface="Cambria" panose="02040503050406030204" pitchFamily="18" charset="0"/>
                </a:rPr>
                <a:t>(</a:t>
              </a:r>
              <a:r>
                <a:rPr lang="en-GB" sz="1400" dirty="0">
                  <a:latin typeface="Symbol" panose="05050102010706020507" pitchFamily="18" charset="2"/>
                </a:rPr>
                <a:t>W</a:t>
              </a:r>
              <a:r>
                <a:rPr lang="en-GB" sz="1400" dirty="0">
                  <a:latin typeface="Cambria" panose="02040503050406030204" pitchFamily="18" charset="0"/>
                </a:rPr>
                <a:t>m)</a:t>
              </a:r>
            </a:p>
          </p:txBody>
        </p:sp>
        <p:sp>
          <p:nvSpPr>
            <p:cNvPr id="16" name="TextBox 15">
              <a:extLst>
                <a:ext uri="{FF2B5EF4-FFF2-40B4-BE49-F238E27FC236}">
                  <a16:creationId xmlns:a16="http://schemas.microsoft.com/office/drawing/2014/main" id="{BA4726BE-6237-42D1-82F2-C2F5D5716A59}"/>
                </a:ext>
              </a:extLst>
            </p:cNvPr>
            <p:cNvSpPr txBox="1"/>
            <p:nvPr/>
          </p:nvSpPr>
          <p:spPr>
            <a:xfrm>
              <a:off x="2618970" y="3498096"/>
              <a:ext cx="380408" cy="383645"/>
            </a:xfrm>
            <a:prstGeom prst="rect">
              <a:avLst/>
            </a:prstGeom>
            <a:noFill/>
          </p:spPr>
          <p:txBody>
            <a:bodyPr wrap="none" rtlCol="0">
              <a:spAutoFit/>
            </a:bodyPr>
            <a:lstStyle/>
            <a:p>
              <a:r>
                <a:rPr lang="en-GB" sz="1400" dirty="0">
                  <a:latin typeface="Cambria" panose="02040503050406030204" pitchFamily="18" charset="0"/>
                </a:rPr>
                <a:t>1</a:t>
              </a:r>
            </a:p>
          </p:txBody>
        </p:sp>
        <p:sp>
          <p:nvSpPr>
            <p:cNvPr id="17" name="TextBox 16">
              <a:extLst>
                <a:ext uri="{FF2B5EF4-FFF2-40B4-BE49-F238E27FC236}">
                  <a16:creationId xmlns:a16="http://schemas.microsoft.com/office/drawing/2014/main" id="{B9876722-153D-4BFF-A074-2A23A59BFD74}"/>
                </a:ext>
              </a:extLst>
            </p:cNvPr>
            <p:cNvSpPr txBox="1"/>
            <p:nvPr/>
          </p:nvSpPr>
          <p:spPr>
            <a:xfrm>
              <a:off x="2618977" y="3780726"/>
              <a:ext cx="380408" cy="383645"/>
            </a:xfrm>
            <a:prstGeom prst="rect">
              <a:avLst/>
            </a:prstGeom>
            <a:noFill/>
          </p:spPr>
          <p:txBody>
            <a:bodyPr wrap="none" rtlCol="0">
              <a:spAutoFit/>
            </a:bodyPr>
            <a:lstStyle/>
            <a:p>
              <a:r>
                <a:rPr lang="en-GB" sz="1400" dirty="0">
                  <a:latin typeface="Cambria" panose="02040503050406030204" pitchFamily="18" charset="0"/>
                </a:rPr>
                <a:t>3</a:t>
              </a:r>
            </a:p>
          </p:txBody>
        </p:sp>
        <p:sp>
          <p:nvSpPr>
            <p:cNvPr id="18" name="TextBox 17">
              <a:extLst>
                <a:ext uri="{FF2B5EF4-FFF2-40B4-BE49-F238E27FC236}">
                  <a16:creationId xmlns:a16="http://schemas.microsoft.com/office/drawing/2014/main" id="{33CAF964-C13F-46EE-BC7F-7AC19CCB3F91}"/>
                </a:ext>
              </a:extLst>
            </p:cNvPr>
            <p:cNvSpPr txBox="1"/>
            <p:nvPr/>
          </p:nvSpPr>
          <p:spPr>
            <a:xfrm>
              <a:off x="2619344" y="4093992"/>
              <a:ext cx="380408" cy="383645"/>
            </a:xfrm>
            <a:prstGeom prst="rect">
              <a:avLst/>
            </a:prstGeom>
            <a:noFill/>
          </p:spPr>
          <p:txBody>
            <a:bodyPr wrap="none" rtlCol="0">
              <a:spAutoFit/>
            </a:bodyPr>
            <a:lstStyle/>
            <a:p>
              <a:r>
                <a:rPr lang="en-GB" sz="1400" dirty="0">
                  <a:latin typeface="Cambria" panose="02040503050406030204" pitchFamily="18" charset="0"/>
                </a:rPr>
                <a:t>5</a:t>
              </a:r>
            </a:p>
          </p:txBody>
        </p:sp>
        <p:sp>
          <p:nvSpPr>
            <p:cNvPr id="19" name="TextBox 18">
              <a:extLst>
                <a:ext uri="{FF2B5EF4-FFF2-40B4-BE49-F238E27FC236}">
                  <a16:creationId xmlns:a16="http://schemas.microsoft.com/office/drawing/2014/main" id="{E3001B0B-5DEC-4E1F-9497-D6B9BAF3F512}"/>
                </a:ext>
              </a:extLst>
            </p:cNvPr>
            <p:cNvSpPr txBox="1"/>
            <p:nvPr/>
          </p:nvSpPr>
          <p:spPr>
            <a:xfrm>
              <a:off x="2623203" y="5690965"/>
              <a:ext cx="380408" cy="383645"/>
            </a:xfrm>
            <a:prstGeom prst="rect">
              <a:avLst/>
            </a:prstGeom>
            <a:noFill/>
          </p:spPr>
          <p:txBody>
            <a:bodyPr wrap="none" rtlCol="0">
              <a:spAutoFit/>
            </a:bodyPr>
            <a:lstStyle/>
            <a:p>
              <a:r>
                <a:rPr lang="en-GB" sz="1400" dirty="0">
                  <a:latin typeface="Cambria" panose="02040503050406030204" pitchFamily="18" charset="0"/>
                </a:rPr>
                <a:t>1</a:t>
              </a:r>
            </a:p>
          </p:txBody>
        </p:sp>
        <p:sp>
          <p:nvSpPr>
            <p:cNvPr id="20" name="TextBox 19">
              <a:extLst>
                <a:ext uri="{FF2B5EF4-FFF2-40B4-BE49-F238E27FC236}">
                  <a16:creationId xmlns:a16="http://schemas.microsoft.com/office/drawing/2014/main" id="{D7045F2D-48C5-4243-9072-D287A2472EEF}"/>
                </a:ext>
              </a:extLst>
            </p:cNvPr>
            <p:cNvSpPr txBox="1"/>
            <p:nvPr/>
          </p:nvSpPr>
          <p:spPr>
            <a:xfrm>
              <a:off x="2623210" y="5973593"/>
              <a:ext cx="380408" cy="383645"/>
            </a:xfrm>
            <a:prstGeom prst="rect">
              <a:avLst/>
            </a:prstGeom>
            <a:noFill/>
          </p:spPr>
          <p:txBody>
            <a:bodyPr wrap="none" rtlCol="0">
              <a:spAutoFit/>
            </a:bodyPr>
            <a:lstStyle/>
            <a:p>
              <a:r>
                <a:rPr lang="en-GB" sz="1400" dirty="0">
                  <a:latin typeface="Cambria" panose="02040503050406030204" pitchFamily="18" charset="0"/>
                </a:rPr>
                <a:t>3</a:t>
              </a:r>
            </a:p>
          </p:txBody>
        </p:sp>
        <p:sp>
          <p:nvSpPr>
            <p:cNvPr id="21" name="TextBox 20">
              <a:extLst>
                <a:ext uri="{FF2B5EF4-FFF2-40B4-BE49-F238E27FC236}">
                  <a16:creationId xmlns:a16="http://schemas.microsoft.com/office/drawing/2014/main" id="{ACBC94A4-371A-40CA-B5FF-DC45A809940D}"/>
                </a:ext>
              </a:extLst>
            </p:cNvPr>
            <p:cNvSpPr txBox="1"/>
            <p:nvPr/>
          </p:nvSpPr>
          <p:spPr>
            <a:xfrm>
              <a:off x="2623576" y="6286859"/>
              <a:ext cx="380408" cy="383645"/>
            </a:xfrm>
            <a:prstGeom prst="rect">
              <a:avLst/>
            </a:prstGeom>
            <a:noFill/>
          </p:spPr>
          <p:txBody>
            <a:bodyPr wrap="none" rtlCol="0">
              <a:spAutoFit/>
            </a:bodyPr>
            <a:lstStyle/>
            <a:p>
              <a:r>
                <a:rPr lang="en-GB" sz="1400" dirty="0">
                  <a:latin typeface="Cambria" panose="02040503050406030204" pitchFamily="18" charset="0"/>
                </a:rPr>
                <a:t>5</a:t>
              </a:r>
            </a:p>
          </p:txBody>
        </p:sp>
        <p:sp>
          <p:nvSpPr>
            <p:cNvPr id="22" name="TextBox 21">
              <a:extLst>
                <a:ext uri="{FF2B5EF4-FFF2-40B4-BE49-F238E27FC236}">
                  <a16:creationId xmlns:a16="http://schemas.microsoft.com/office/drawing/2014/main" id="{9CD5FE42-D887-4846-8F47-56E3DF5B4F28}"/>
                </a:ext>
              </a:extLst>
            </p:cNvPr>
            <p:cNvSpPr txBox="1"/>
            <p:nvPr/>
          </p:nvSpPr>
          <p:spPr>
            <a:xfrm>
              <a:off x="2627449" y="6591652"/>
              <a:ext cx="380408" cy="383645"/>
            </a:xfrm>
            <a:prstGeom prst="rect">
              <a:avLst/>
            </a:prstGeom>
            <a:noFill/>
          </p:spPr>
          <p:txBody>
            <a:bodyPr wrap="none" rtlCol="0">
              <a:spAutoFit/>
            </a:bodyPr>
            <a:lstStyle/>
            <a:p>
              <a:r>
                <a:rPr lang="en-GB" sz="1400" dirty="0">
                  <a:latin typeface="Cambria" panose="02040503050406030204" pitchFamily="18" charset="0"/>
                </a:rPr>
                <a:t>7</a:t>
              </a:r>
            </a:p>
          </p:txBody>
        </p:sp>
        <p:sp>
          <p:nvSpPr>
            <p:cNvPr id="23" name="TextBox 22">
              <a:extLst>
                <a:ext uri="{FF2B5EF4-FFF2-40B4-BE49-F238E27FC236}">
                  <a16:creationId xmlns:a16="http://schemas.microsoft.com/office/drawing/2014/main" id="{1DA9958C-D54E-4261-906A-B8C0314D69FA}"/>
                </a:ext>
              </a:extLst>
            </p:cNvPr>
            <p:cNvSpPr txBox="1"/>
            <p:nvPr/>
          </p:nvSpPr>
          <p:spPr>
            <a:xfrm rot="16200000">
              <a:off x="2334152" y="6104613"/>
              <a:ext cx="372056" cy="453398"/>
            </a:xfrm>
            <a:prstGeom prst="rect">
              <a:avLst/>
            </a:prstGeom>
            <a:noFill/>
          </p:spPr>
          <p:txBody>
            <a:bodyPr wrap="none" rtlCol="0">
              <a:spAutoFit/>
            </a:bodyPr>
            <a:lstStyle/>
            <a:p>
              <a:r>
                <a:rPr lang="en-GB" sz="1600" dirty="0">
                  <a:latin typeface="Cambria" panose="02040503050406030204" pitchFamily="18" charset="0"/>
                </a:rPr>
                <a:t>n</a:t>
              </a:r>
            </a:p>
          </p:txBody>
        </p:sp>
        <p:sp>
          <p:nvSpPr>
            <p:cNvPr id="24" name="TextBox 23">
              <a:extLst>
                <a:ext uri="{FF2B5EF4-FFF2-40B4-BE49-F238E27FC236}">
                  <a16:creationId xmlns:a16="http://schemas.microsoft.com/office/drawing/2014/main" id="{7425FDAA-60F3-4A0F-9C3B-4488820E2BF1}"/>
                </a:ext>
              </a:extLst>
            </p:cNvPr>
            <p:cNvSpPr txBox="1"/>
            <p:nvPr/>
          </p:nvSpPr>
          <p:spPr>
            <a:xfrm rot="16200000">
              <a:off x="2334152" y="3746646"/>
              <a:ext cx="372056" cy="453398"/>
            </a:xfrm>
            <a:prstGeom prst="rect">
              <a:avLst/>
            </a:prstGeom>
            <a:noFill/>
          </p:spPr>
          <p:txBody>
            <a:bodyPr wrap="none" rtlCol="0">
              <a:spAutoFit/>
            </a:bodyPr>
            <a:lstStyle/>
            <a:p>
              <a:r>
                <a:rPr lang="en-GB" sz="1600" dirty="0">
                  <a:latin typeface="Cambria" panose="02040503050406030204" pitchFamily="18" charset="0"/>
                </a:rPr>
                <a:t>n</a:t>
              </a:r>
            </a:p>
          </p:txBody>
        </p:sp>
        <p:sp>
          <p:nvSpPr>
            <p:cNvPr id="25" name="TextBox 24">
              <a:extLst>
                <a:ext uri="{FF2B5EF4-FFF2-40B4-BE49-F238E27FC236}">
                  <a16:creationId xmlns:a16="http://schemas.microsoft.com/office/drawing/2014/main" id="{7CF8B716-C355-4248-BDBF-D684FE08AC26}"/>
                </a:ext>
              </a:extLst>
            </p:cNvPr>
            <p:cNvSpPr txBox="1"/>
            <p:nvPr/>
          </p:nvSpPr>
          <p:spPr>
            <a:xfrm>
              <a:off x="2874272" y="808925"/>
              <a:ext cx="2269827" cy="422008"/>
            </a:xfrm>
            <a:prstGeom prst="rect">
              <a:avLst/>
            </a:prstGeom>
            <a:noFill/>
          </p:spPr>
          <p:txBody>
            <a:bodyPr wrap="none" rtlCol="0">
              <a:spAutoFit/>
            </a:bodyPr>
            <a:lstStyle/>
            <a:p>
              <a:r>
                <a:rPr lang="en-GB" sz="1600" dirty="0">
                  <a:latin typeface="Cambria" panose="02040503050406030204" pitchFamily="18" charset="0"/>
                </a:rPr>
                <a:t>Resistivity model</a:t>
              </a:r>
            </a:p>
          </p:txBody>
        </p:sp>
        <p:sp>
          <p:nvSpPr>
            <p:cNvPr id="26" name="TextBox 25">
              <a:extLst>
                <a:ext uri="{FF2B5EF4-FFF2-40B4-BE49-F238E27FC236}">
                  <a16:creationId xmlns:a16="http://schemas.microsoft.com/office/drawing/2014/main" id="{5DC54DB7-B02B-41D0-B4D6-C46051E183F4}"/>
                </a:ext>
              </a:extLst>
            </p:cNvPr>
            <p:cNvSpPr txBox="1"/>
            <p:nvPr/>
          </p:nvSpPr>
          <p:spPr>
            <a:xfrm>
              <a:off x="2889913" y="3064147"/>
              <a:ext cx="2782647" cy="422008"/>
            </a:xfrm>
            <a:prstGeom prst="rect">
              <a:avLst/>
            </a:prstGeom>
            <a:noFill/>
          </p:spPr>
          <p:txBody>
            <a:bodyPr wrap="none" rtlCol="0">
              <a:spAutoFit/>
            </a:bodyPr>
            <a:lstStyle/>
            <a:p>
              <a:r>
                <a:rPr lang="en-GB" sz="1600" dirty="0">
                  <a:latin typeface="Cambria" panose="02040503050406030204" pitchFamily="18" charset="0"/>
                </a:rPr>
                <a:t>Dipole-dipole (a=5m)</a:t>
              </a:r>
            </a:p>
          </p:txBody>
        </p:sp>
      </p:grpSp>
      <p:sp>
        <p:nvSpPr>
          <p:cNvPr id="28" name="TextBox 27">
            <a:extLst>
              <a:ext uri="{FF2B5EF4-FFF2-40B4-BE49-F238E27FC236}">
                <a16:creationId xmlns:a16="http://schemas.microsoft.com/office/drawing/2014/main" id="{1FA271F1-DDA0-423D-A231-4C87915B4F6E}"/>
              </a:ext>
            </a:extLst>
          </p:cNvPr>
          <p:cNvSpPr txBox="1"/>
          <p:nvPr/>
        </p:nvSpPr>
        <p:spPr>
          <a:xfrm>
            <a:off x="483413" y="2554852"/>
            <a:ext cx="3331923" cy="2246769"/>
          </a:xfrm>
          <a:prstGeom prst="rect">
            <a:avLst/>
          </a:prstGeom>
          <a:noFill/>
        </p:spPr>
        <p:txBody>
          <a:bodyPr wrap="square" rtlCol="0">
            <a:spAutoFit/>
          </a:bodyPr>
          <a:lstStyle/>
          <a:p>
            <a:r>
              <a:rPr lang="en-US" sz="2000" dirty="0"/>
              <a:t>We can plot an apparent resistivity pseudo section but it won’t represent the true resistivity structure of the subsurface – this is where we need the magic of geophysical inversion </a:t>
            </a:r>
          </a:p>
        </p:txBody>
      </p:sp>
      <p:sp>
        <p:nvSpPr>
          <p:cNvPr id="30" name="TextBox 29">
            <a:extLst>
              <a:ext uri="{FF2B5EF4-FFF2-40B4-BE49-F238E27FC236}">
                <a16:creationId xmlns:a16="http://schemas.microsoft.com/office/drawing/2014/main" id="{12DC644D-8926-4E1B-A809-645C769B2382}"/>
              </a:ext>
            </a:extLst>
          </p:cNvPr>
          <p:cNvSpPr txBox="1"/>
          <p:nvPr/>
        </p:nvSpPr>
        <p:spPr>
          <a:xfrm>
            <a:off x="6414790" y="6351033"/>
            <a:ext cx="5624810" cy="461665"/>
          </a:xfrm>
          <a:prstGeom prst="rect">
            <a:avLst/>
          </a:prstGeom>
          <a:noFill/>
        </p:spPr>
        <p:txBody>
          <a:bodyPr wrap="none" rtlCol="0">
            <a:spAutoFit/>
          </a:bodyPr>
          <a:lstStyle/>
          <a:p>
            <a:r>
              <a:rPr lang="en-US" sz="1200" dirty="0"/>
              <a:t>Source: Binley and Slater, 2020, </a:t>
            </a:r>
            <a:r>
              <a:rPr lang="en-US" sz="1200" i="1" dirty="0"/>
              <a:t>Resistivity and induced polarization: theory and</a:t>
            </a:r>
          </a:p>
          <a:p>
            <a:r>
              <a:rPr lang="en-US" sz="1200" i="1" dirty="0"/>
              <a:t>applications to the near-surface Earth,</a:t>
            </a:r>
            <a:r>
              <a:rPr lang="en-US" sz="1200" dirty="0"/>
              <a:t> In Press</a:t>
            </a:r>
            <a:r>
              <a:rPr lang="en-US" sz="1200" i="1" dirty="0"/>
              <a:t> </a:t>
            </a:r>
          </a:p>
        </p:txBody>
      </p:sp>
      <p:pic>
        <p:nvPicPr>
          <p:cNvPr id="31" name="Picture 30">
            <a:extLst>
              <a:ext uri="{FF2B5EF4-FFF2-40B4-BE49-F238E27FC236}">
                <a16:creationId xmlns:a16="http://schemas.microsoft.com/office/drawing/2014/main" id="{C4D80339-4607-4412-AF23-CB4862F3413D}"/>
              </a:ext>
            </a:extLst>
          </p:cNvPr>
          <p:cNvPicPr>
            <a:picLocks noChangeAspect="1"/>
          </p:cNvPicPr>
          <p:nvPr/>
        </p:nvPicPr>
        <p:blipFill>
          <a:blip r:embed="rId7"/>
          <a:stretch>
            <a:fillRect/>
          </a:stretch>
        </p:blipFill>
        <p:spPr>
          <a:xfrm>
            <a:off x="5323562" y="32211"/>
            <a:ext cx="6784931" cy="508869"/>
          </a:xfrm>
          <a:prstGeom prst="rect">
            <a:avLst/>
          </a:prstGeom>
        </p:spPr>
      </p:pic>
      <p:pic>
        <p:nvPicPr>
          <p:cNvPr id="37" name="Audio 36">
            <a:hlinkClick r:id="" action="ppaction://media"/>
            <a:extLst>
              <a:ext uri="{FF2B5EF4-FFF2-40B4-BE49-F238E27FC236}">
                <a16:creationId xmlns:a16="http://schemas.microsoft.com/office/drawing/2014/main" id="{D23C77E3-2FC7-48E9-A2E1-0790F8B025D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27570106"/>
      </p:ext>
    </p:extLst>
  </p:cSld>
  <p:clrMapOvr>
    <a:masterClrMapping/>
  </p:clrMapOvr>
  <mc:AlternateContent xmlns:mc="http://schemas.openxmlformats.org/markup-compatibility/2006" xmlns:p14="http://schemas.microsoft.com/office/powerpoint/2010/main">
    <mc:Choice Requires="p14">
      <p:transition spd="slow" p14:dur="2000" advTm="48076"/>
    </mc:Choice>
    <mc:Fallback xmlns="">
      <p:transition spd="slow" advTm="480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7"/>
                </p:tgtEl>
              </p:cMediaNode>
            </p:audio>
          </p:childTnLst>
        </p:cTn>
      </p:par>
    </p:tnLst>
  </p:timing>
  <p:extLst>
    <p:ext uri="{3A86A75C-4F4B-4683-9AE1-C65F6400EC91}">
      <p14:laserTraceLst xmlns:p14="http://schemas.microsoft.com/office/powerpoint/2010/main">
        <p14:tracePtLst>
          <p14:tracePt t="333" x="3660775" y="2392363"/>
          <p14:tracePt t="340" x="3668713" y="2392363"/>
          <p14:tracePt t="349" x="3724275" y="2392363"/>
          <p14:tracePt t="355" x="3787775" y="2392363"/>
          <p14:tracePt t="365" x="3883025" y="2392363"/>
          <p14:tracePt t="371" x="3994150" y="2392363"/>
          <p14:tracePt t="381" x="4130675" y="2400300"/>
          <p14:tracePt t="390" x="4281488" y="2432050"/>
          <p14:tracePt t="396" x="4402138" y="2447925"/>
          <p14:tracePt t="401" x="4497388" y="2455863"/>
          <p14:tracePt t="413" x="4576763" y="2471738"/>
          <p14:tracePt t="418" x="4624388" y="2471738"/>
          <p14:tracePt t="429" x="4632325" y="2471738"/>
          <p14:tracePt t="433" x="4648200" y="2471738"/>
          <p14:tracePt t="445" x="4664075" y="2471738"/>
          <p14:tracePt t="448" x="4695825" y="2471738"/>
          <p14:tracePt t="460" x="4713288" y="2471738"/>
          <p14:tracePt t="464" x="4745038" y="2471738"/>
          <p14:tracePt t="476" x="4879975" y="2487613"/>
          <p14:tracePt t="480" x="5095875" y="2535238"/>
          <p14:tracePt t="492" x="5310188" y="2592388"/>
          <p14:tracePt t="497" x="5518150" y="2640013"/>
          <p14:tracePt t="509" x="5732463" y="2687638"/>
          <p14:tracePt t="513" x="5972175" y="2751138"/>
          <p14:tracePt t="525" x="6188075" y="2806700"/>
          <p14:tracePt t="529" x="6362700" y="2862263"/>
          <p14:tracePt t="540" x="6515100" y="2909888"/>
          <p14:tracePt t="544" x="6602413" y="2935288"/>
          <p14:tracePt t="557" x="6657975" y="2951163"/>
          <p14:tracePt t="560" x="6665913" y="2951163"/>
          <p14:tracePt t="637" x="6673850" y="2951163"/>
          <p14:tracePt t="642" x="6681788" y="2951163"/>
          <p14:tracePt t="5007" x="6705600" y="2951163"/>
          <p14:tracePt t="5023" x="6737350" y="2927350"/>
          <p14:tracePt t="5026" x="6745288" y="2919413"/>
          <p14:tracePt t="5038" x="6769100" y="2894013"/>
          <p14:tracePt t="5042" x="6794500" y="2870200"/>
          <p14:tracePt t="5054" x="6834188" y="2838450"/>
          <p14:tracePt t="5058" x="6858000" y="2814638"/>
          <p14:tracePt t="5070" x="6889750" y="2798763"/>
          <p14:tracePt t="5074" x="6905625" y="2774950"/>
          <p14:tracePt t="5086" x="6929438" y="2759075"/>
          <p14:tracePt t="5090" x="6937375" y="2743200"/>
          <p14:tracePt t="5102" x="6969125" y="2719388"/>
          <p14:tracePt t="5106" x="6992938" y="2703513"/>
          <p14:tracePt t="5119" x="7008813" y="2695575"/>
          <p14:tracePt t="5122" x="7016750" y="2687638"/>
          <p14:tracePt t="5135" x="7056438" y="2663825"/>
          <p14:tracePt t="5139" x="7088188" y="2640013"/>
          <p14:tracePt t="5152" x="7112000" y="2632075"/>
          <p14:tracePt t="5154" x="7145338" y="2608263"/>
          <p14:tracePt t="5166" x="7192963" y="2584450"/>
          <p14:tracePt t="5170" x="7240588" y="2551113"/>
          <p14:tracePt t="5182" x="7296150" y="2519363"/>
          <p14:tracePt t="5186" x="7367588" y="2479675"/>
          <p14:tracePt t="5202" x="7415213" y="2447925"/>
          <p14:tracePt t="5204" x="7462838" y="2400300"/>
          <p14:tracePt t="5220" x="7512050" y="2368550"/>
          <p14:tracePt t="5220" x="7551738" y="2344738"/>
          <p14:tracePt t="5232" x="7575550" y="2320925"/>
          <p14:tracePt t="5236" x="7583488" y="2312988"/>
          <p14:tracePt t="5248" x="7607300" y="2297113"/>
          <p14:tracePt t="5252" x="7631113" y="2281238"/>
          <p14:tracePt t="5265" x="7646988" y="2273300"/>
          <p14:tracePt t="5269" x="7686675" y="2249488"/>
          <p14:tracePt t="5280" x="7694613" y="2241550"/>
          <p14:tracePt t="5284" x="7710488" y="2224088"/>
          <p14:tracePt t="5296" x="7734300" y="2200275"/>
          <p14:tracePt t="5302" x="7742238" y="2192338"/>
          <p14:tracePt t="5312" x="7766050" y="2160588"/>
          <p14:tracePt t="5316" x="7797800" y="2136775"/>
          <p14:tracePt t="5328" x="7813675" y="2120900"/>
          <p14:tracePt t="5332" x="7847013" y="2105025"/>
          <p14:tracePt t="5344" x="7878763" y="2073275"/>
          <p14:tracePt t="5348" x="7918450" y="2033588"/>
          <p14:tracePt t="5360" x="7942263" y="2017713"/>
          <p14:tracePt t="5364" x="7966075" y="1985963"/>
          <p14:tracePt t="5376" x="7989888" y="1970088"/>
          <p14:tracePt t="5380" x="7997825" y="1954213"/>
          <p14:tracePt t="5401" x="8005763" y="1946275"/>
          <p14:tracePt t="5404" x="8021638" y="1922463"/>
          <p14:tracePt t="5416" x="8029575" y="1914525"/>
          <p14:tracePt t="5432" x="8037513" y="1906588"/>
          <p14:tracePt t="5448" x="8053388" y="1890713"/>
          <p14:tracePt t="5452" x="8069263" y="1873250"/>
          <p14:tracePt t="5464" x="8069263" y="1865313"/>
          <p14:tracePt t="5469" x="8085138" y="1849438"/>
          <p14:tracePt t="5480" x="8101013" y="1841500"/>
          <p14:tracePt t="5484" x="8124825" y="1825625"/>
          <p14:tracePt t="5496" x="8132763" y="1817688"/>
          <p14:tracePt t="5502" x="8140700" y="1809750"/>
          <p14:tracePt t="5512" x="8156575" y="1785938"/>
          <p14:tracePt t="5516" x="8164513" y="1770063"/>
          <p14:tracePt t="5528" x="8172450" y="1770063"/>
          <p14:tracePt t="5532" x="8172450" y="1762125"/>
          <p14:tracePt t="5544" x="8180388" y="1754188"/>
          <p14:tracePt t="5560" x="8189913" y="1746250"/>
          <p14:tracePt t="5576" x="8197850" y="1738313"/>
          <p14:tracePt t="5580" x="8205788" y="1738313"/>
          <p14:tracePt t="5592" x="8205788" y="1730375"/>
          <p14:tracePt t="5609" x="8205788" y="1722438"/>
          <p14:tracePt t="5612" x="8205788" y="1714500"/>
          <p14:tracePt t="5850" x="8205788" y="1706563"/>
          <p14:tracePt t="6561" x="8205788" y="1714500"/>
          <p14:tracePt t="6566" x="8205788" y="1722438"/>
          <p14:tracePt t="6580" x="8197850" y="1793875"/>
          <p14:tracePt t="6585" x="8180388" y="1865313"/>
          <p14:tracePt t="6594" x="8172450" y="1930400"/>
          <p14:tracePt t="6598" x="8164513" y="2001838"/>
          <p14:tracePt t="6610" x="8140700" y="2081213"/>
          <p14:tracePt t="6614" x="8132763" y="2160588"/>
          <p14:tracePt t="6626" x="8116888" y="2233613"/>
          <p14:tracePt t="6630" x="8108950" y="2320925"/>
          <p14:tracePt t="6642" x="8093075" y="2400300"/>
          <p14:tracePt t="6646" x="8077200" y="2471738"/>
          <p14:tracePt t="6658" x="8069263" y="2551113"/>
          <p14:tracePt t="6662" x="8061325" y="2624138"/>
          <p14:tracePt t="6674" x="8045450" y="2695575"/>
          <p14:tracePt t="6678" x="8037513" y="2759075"/>
          <p14:tracePt t="6690" x="8021638" y="2814638"/>
          <p14:tracePt t="6694" x="8013700" y="2846388"/>
          <p14:tracePt t="6706" x="7997825" y="2894013"/>
          <p14:tracePt t="6710" x="7989888" y="2919413"/>
          <p14:tracePt t="6722" x="7981950" y="2935288"/>
          <p14:tracePt t="6726" x="7966075" y="2951163"/>
          <p14:tracePt t="6738" x="7966075" y="2959100"/>
          <p14:tracePt t="6742" x="7950200" y="2974975"/>
          <p14:tracePt t="6754" x="7942263" y="2982913"/>
          <p14:tracePt t="6758" x="7926388" y="2998788"/>
          <p14:tracePt t="6770" x="7918450" y="3014663"/>
          <p14:tracePt t="6775" x="7902575" y="3022600"/>
          <p14:tracePt t="6786" x="7894638" y="3038475"/>
          <p14:tracePt t="6790" x="7878763" y="3054350"/>
          <p14:tracePt t="6802" x="7839075" y="3094038"/>
          <p14:tracePt t="6806" x="7813675" y="3133725"/>
          <p14:tracePt t="6820" x="7805738" y="3141663"/>
          <p14:tracePt t="6822" x="7797800" y="3157538"/>
          <p14:tracePt t="6836" x="7781925" y="3181350"/>
          <p14:tracePt t="6838" x="7750175" y="3205163"/>
          <p14:tracePt t="6852" x="7702550" y="3262313"/>
          <p14:tracePt t="6854" x="7670800" y="3286125"/>
          <p14:tracePt t="6866" x="7646988" y="3309938"/>
          <p14:tracePt t="6870" x="7639050" y="3309938"/>
          <p14:tracePt t="6899" x="7631113" y="3309938"/>
          <p14:tracePt t="6915" x="7631113" y="3294063"/>
          <p14:tracePt t="6919" x="7631113" y="3262313"/>
          <p14:tracePt t="6930" x="7631113" y="3244850"/>
          <p14:tracePt t="6934" x="7631113" y="3213100"/>
          <p14:tracePt t="6946" x="7631113" y="3165475"/>
          <p14:tracePt t="6954" x="7623175" y="3117850"/>
          <p14:tracePt t="6962" x="7615238" y="3078163"/>
          <p14:tracePt t="6967" x="7607300" y="3038475"/>
          <p14:tracePt t="6979" x="7599363" y="2998788"/>
          <p14:tracePt t="6982" x="7591425" y="2959100"/>
          <p14:tracePt t="6995" x="7591425" y="2927350"/>
          <p14:tracePt t="7000" x="7583488" y="2886075"/>
          <p14:tracePt t="7010" x="7575550" y="2846388"/>
          <p14:tracePt t="7015" x="7567613" y="2814638"/>
          <p14:tracePt t="7026" x="7567613" y="2790825"/>
          <p14:tracePt t="7030" x="7567613" y="2782888"/>
          <p14:tracePt t="7042" x="7559675" y="2767013"/>
          <p14:tracePt t="7046" x="7543800" y="2759075"/>
          <p14:tracePt t="7059" x="7543800" y="2751138"/>
          <p14:tracePt t="7106" x="7535863" y="2751138"/>
          <p14:tracePt t="7139" x="7527925" y="2751138"/>
          <p14:tracePt t="7159" x="7527925" y="2759075"/>
          <p14:tracePt t="7171" x="7519988" y="2767013"/>
          <p14:tracePt t="7187" x="7512050" y="2767013"/>
          <p14:tracePt t="7191" x="7504113" y="2774950"/>
          <p14:tracePt t="7203" x="7504113" y="2782888"/>
          <p14:tracePt t="7218" x="7504113" y="2790825"/>
          <p14:tracePt t="7250" x="7504113" y="2798763"/>
          <p14:tracePt t="7267" x="7496175" y="2806700"/>
          <p14:tracePt t="7270" x="7486650" y="2814638"/>
          <p14:tracePt t="7286" x="7486650" y="2822575"/>
          <p14:tracePt t="7299" x="7486650" y="2830513"/>
          <p14:tracePt t="7303" x="7486650" y="2846388"/>
          <p14:tracePt t="7314" x="7486650" y="2862263"/>
          <p14:tracePt t="7320" x="7486650" y="2878138"/>
          <p14:tracePt t="7330" x="7486650" y="2894013"/>
          <p14:tracePt t="7335" x="7486650" y="2927350"/>
          <p14:tracePt t="7347" x="7486650" y="2943225"/>
          <p14:tracePt t="7351" x="7486650" y="2974975"/>
          <p14:tracePt t="7362" x="7486650" y="2998788"/>
          <p14:tracePt t="7366" x="7486650" y="3022600"/>
          <p14:tracePt t="7378" x="7486650" y="3054350"/>
          <p14:tracePt t="7382" x="7486650" y="3078163"/>
          <p14:tracePt t="7394" x="7486650" y="3094038"/>
          <p14:tracePt t="7398" x="7486650" y="3125788"/>
          <p14:tracePt t="7410" x="7486650" y="3165475"/>
          <p14:tracePt t="7414" x="7486650" y="3213100"/>
          <p14:tracePt t="7426" x="7486650" y="3270250"/>
          <p14:tracePt t="7430" x="7486650" y="3317875"/>
          <p14:tracePt t="7442" x="7496175" y="3357563"/>
          <p14:tracePt t="7446" x="7504113" y="3413125"/>
          <p14:tracePt t="7458" x="7504113" y="3468688"/>
          <p14:tracePt t="7462" x="7512050" y="3524250"/>
          <p14:tracePt t="7474" x="7519988" y="3579813"/>
          <p14:tracePt t="7478" x="7527925" y="3629025"/>
          <p14:tracePt t="7490" x="7535863" y="3684588"/>
          <p14:tracePt t="7494" x="7543800" y="3740150"/>
          <p14:tracePt t="7506" x="7543800" y="3803650"/>
          <p14:tracePt t="7510" x="7543800" y="3867150"/>
          <p14:tracePt t="7522" x="7543800" y="3948113"/>
          <p14:tracePt t="7526" x="7551738" y="4019550"/>
          <p14:tracePt t="7539" x="7551738" y="4083050"/>
          <p14:tracePt t="7542" x="7551738" y="4146550"/>
          <p14:tracePt t="7554" x="7559675" y="4210050"/>
          <p14:tracePt t="7558" x="7567613" y="4291013"/>
          <p14:tracePt t="7570" x="7567613" y="4354513"/>
          <p14:tracePt t="7574" x="7567613" y="4418013"/>
          <p14:tracePt t="7586" x="7567613" y="4481513"/>
          <p14:tracePt t="7590" x="7567613" y="4545013"/>
          <p14:tracePt t="7602" x="7567613" y="4600575"/>
          <p14:tracePt t="7606" x="7567613" y="4649788"/>
          <p14:tracePt t="7619" x="7567613" y="4705350"/>
          <p14:tracePt t="7622" x="7567613" y="4745038"/>
          <p14:tracePt t="7636" x="7567613" y="4784725"/>
          <p14:tracePt t="7639" x="7567613" y="4824413"/>
          <p14:tracePt t="7650" x="7567613" y="4864100"/>
          <p14:tracePt t="7654" x="7567613" y="4911725"/>
          <p14:tracePt t="7666" x="7567613" y="4943475"/>
          <p14:tracePt t="7671" x="7567613" y="4976813"/>
          <p14:tracePt t="7682" x="7567613" y="5008563"/>
          <p14:tracePt t="7687" x="7567613" y="5040313"/>
          <p14:tracePt t="7698" x="7567613" y="5072063"/>
          <p14:tracePt t="7703" x="7567613" y="5095875"/>
          <p14:tracePt t="7714" x="7575550" y="5119688"/>
          <p14:tracePt t="7719" x="7575550" y="5135563"/>
          <p14:tracePt t="7730" x="7575550" y="5143500"/>
          <p14:tracePt t="7736" x="7575550" y="5151438"/>
          <p14:tracePt t="7746" x="7583488" y="5167313"/>
          <p14:tracePt t="8726" x="7583488" y="5175250"/>
          <p14:tracePt t="8741" x="7575550" y="5175250"/>
          <p14:tracePt t="8746" x="7575550" y="5167313"/>
          <p14:tracePt t="8759" x="7559675" y="5151438"/>
          <p14:tracePt t="8761" x="7543800" y="5127625"/>
          <p14:tracePt t="8772" x="7519988" y="5103813"/>
          <p14:tracePt t="8777" x="7486650" y="5056188"/>
          <p14:tracePt t="8789" x="7462838" y="5008563"/>
          <p14:tracePt t="8792" x="7439025" y="4959350"/>
          <p14:tracePt t="8805" x="7415213" y="4903788"/>
          <p14:tracePt t="8808" x="7399338" y="4856163"/>
          <p14:tracePt t="8820" x="7383463" y="4808538"/>
          <p14:tracePt t="8825" x="7383463" y="4768850"/>
          <p14:tracePt t="8837" x="7375525" y="4713288"/>
          <p14:tracePt t="8840" x="7375525" y="4657725"/>
          <p14:tracePt t="8853" x="7375525" y="4616450"/>
          <p14:tracePt t="8856" x="7375525" y="4552950"/>
          <p14:tracePt t="8870" x="7375525" y="4497388"/>
          <p14:tracePt t="8872" x="7375525" y="4441825"/>
          <p14:tracePt t="8885" x="7375525" y="4386263"/>
          <p14:tracePt t="8889" x="7375525" y="4338638"/>
          <p14:tracePt t="8901" x="7383463" y="4281488"/>
          <p14:tracePt t="8905" x="7383463" y="4233863"/>
          <p14:tracePt t="8917" x="7391400" y="4170363"/>
          <p14:tracePt t="8920" x="7399338" y="4122738"/>
          <p14:tracePt t="8932" x="7407275" y="4083050"/>
          <p14:tracePt t="8937" x="7415213" y="4043363"/>
          <p14:tracePt t="8949" x="7415213" y="4019550"/>
          <p14:tracePt t="8953" x="7423150" y="3995738"/>
          <p14:tracePt t="8965" x="7431088" y="3979863"/>
          <p14:tracePt t="8970" x="7431088" y="3963988"/>
          <p14:tracePt t="8980" x="7431088" y="3956050"/>
          <p14:tracePt t="8985" x="7431088" y="3948113"/>
          <p14:tracePt t="9351" x="7431088" y="3938588"/>
          <p14:tracePt t="9356" x="7431088" y="3930650"/>
          <p14:tracePt t="9368" x="7431088" y="3914775"/>
          <p14:tracePt t="9371" x="7439025" y="3914775"/>
          <p14:tracePt t="9383" x="7454900" y="3890963"/>
          <p14:tracePt t="9387" x="7486650" y="3859213"/>
          <p14:tracePt t="9399" x="7512050" y="3835400"/>
          <p14:tracePt t="9403" x="7543800" y="3803650"/>
          <p14:tracePt t="9415" x="7559675" y="3787775"/>
          <p14:tracePt t="9420" x="7599363" y="3756025"/>
          <p14:tracePt t="9430" x="7639050" y="3724275"/>
          <p14:tracePt t="9435" x="7686675" y="3684588"/>
          <p14:tracePt t="9446" x="7773988" y="3629025"/>
          <p14:tracePt t="9451" x="7854950" y="3587750"/>
          <p14:tracePt t="9462" x="7934325" y="3540125"/>
          <p14:tracePt t="9466" x="8013700" y="3500438"/>
          <p14:tracePt t="9479" x="8077200" y="3460750"/>
          <p14:tracePt t="9482" x="8124825" y="3413125"/>
          <p14:tracePt t="9494" x="8172450" y="3381375"/>
          <p14:tracePt t="9499" x="8213725" y="3357563"/>
          <p14:tracePt t="9510" x="8245475" y="3333750"/>
          <p14:tracePt t="9514" x="8269288" y="3317875"/>
          <p14:tracePt t="9526" x="8277225" y="3317875"/>
          <p14:tracePt t="9530" x="8277225" y="3309938"/>
          <p14:tracePt t="9687" x="8285163" y="3309938"/>
          <p14:tracePt t="9692" x="8285163" y="3317875"/>
          <p14:tracePt t="9702" x="8285163" y="3341688"/>
          <p14:tracePt t="9707" x="8293100" y="3357563"/>
          <p14:tracePt t="9723" x="8293100" y="3381375"/>
          <p14:tracePt t="9728" x="8301038" y="3413125"/>
          <p14:tracePt t="9736" x="8308975" y="3460750"/>
          <p14:tracePt t="9739" x="8324850" y="3508375"/>
          <p14:tracePt t="9752" x="8332788" y="3548063"/>
          <p14:tracePt t="9757" x="8348663" y="3605213"/>
          <p14:tracePt t="9767" x="8364538" y="3660775"/>
          <p14:tracePt t="9773" x="8388350" y="3756025"/>
          <p14:tracePt t="9782" x="8420100" y="3843338"/>
          <p14:tracePt t="9788" x="8435975" y="3930650"/>
          <p14:tracePt t="9799" x="8451850" y="4019550"/>
          <p14:tracePt t="9805" x="8459788" y="4106863"/>
          <p14:tracePt t="9815" x="8467725" y="4202113"/>
          <p14:tracePt t="9823" x="8467725" y="4281488"/>
          <p14:tracePt t="9831" x="8467725" y="4378325"/>
          <p14:tracePt t="9836" x="8467725" y="4465638"/>
          <p14:tracePt t="9847" x="8467725" y="4560888"/>
          <p14:tracePt t="9852" x="8467725" y="4649788"/>
          <p14:tracePt t="9863" x="8467725" y="4729163"/>
          <p14:tracePt t="9867" x="8467725" y="4808538"/>
          <p14:tracePt t="9879" x="8467725" y="4879975"/>
          <p14:tracePt t="9882" x="8467725" y="4951413"/>
          <p14:tracePt t="9895" x="8459788" y="5032375"/>
          <p14:tracePt t="9899" x="8451850" y="5103813"/>
          <p14:tracePt t="9911" x="8435975" y="5183188"/>
          <p14:tracePt t="9915" x="8428038" y="5254625"/>
          <p14:tracePt t="9927" x="8412163" y="5335588"/>
          <p14:tracePt t="9931" x="8404225" y="5422900"/>
          <p14:tracePt t="9943" x="8388350" y="5494338"/>
          <p14:tracePt t="9947" x="8380413" y="5557838"/>
          <p14:tracePt t="9958" x="8372475" y="5621338"/>
          <p14:tracePt t="9962" x="8364538" y="5686425"/>
          <p14:tracePt t="9974" x="8356600" y="5741988"/>
          <p14:tracePt t="9979" x="8348663" y="5813425"/>
          <p14:tracePt t="9991" x="8340725" y="5861050"/>
          <p14:tracePt t="9995" x="8340725" y="5900738"/>
          <p14:tracePt t="10007" x="8340725" y="5940425"/>
          <p14:tracePt t="10011" x="8340725" y="5972175"/>
          <p14:tracePt t="10022" x="8340725" y="5995988"/>
          <p14:tracePt t="10026" x="8340725" y="6029325"/>
          <p14:tracePt t="10038" x="8340725" y="6053138"/>
          <p14:tracePt t="10042" x="8340725" y="6084888"/>
          <p14:tracePt t="10056" x="8340725" y="6116638"/>
          <p14:tracePt t="10059" x="8340725" y="6140450"/>
          <p14:tracePt t="10072" x="8340725" y="6164263"/>
          <p14:tracePt t="10075" x="8340725" y="6196013"/>
          <p14:tracePt t="10089" x="8340725" y="6203950"/>
          <p14:tracePt t="10090" x="8340725" y="6219825"/>
          <p14:tracePt t="10103" x="8340725" y="6227763"/>
          <p14:tracePt t="10119" x="8340725" y="6235700"/>
          <p14:tracePt t="10167" x="8340725" y="6243638"/>
          <p14:tracePt t="10183" x="8340725" y="6227763"/>
          <p14:tracePt t="10189" x="8340725" y="6203950"/>
          <p14:tracePt t="10199" x="8340725" y="6172200"/>
          <p14:tracePt t="10203" x="8340725" y="6156325"/>
          <p14:tracePt t="10220" x="8324850" y="6013450"/>
          <p14:tracePt t="10230" x="8308975" y="5908675"/>
          <p14:tracePt t="10236" x="8285163" y="5813425"/>
          <p14:tracePt t="10249" x="8269288" y="5718175"/>
          <p14:tracePt t="10255" x="8237538" y="5589588"/>
          <p14:tracePt t="10263" x="8213725" y="5494338"/>
          <p14:tracePt t="10267" x="8197850" y="5391150"/>
          <p14:tracePt t="10279" x="8172450" y="5278438"/>
          <p14:tracePt t="10283" x="8148638" y="5183188"/>
          <p14:tracePt t="10295" x="8140700" y="5087938"/>
          <p14:tracePt t="10299" x="8124825" y="4992688"/>
          <p14:tracePt t="10311" x="8116888" y="4903788"/>
          <p14:tracePt t="10315" x="8108950" y="4832350"/>
          <p14:tracePt t="10327" x="8108950" y="4752975"/>
          <p14:tracePt t="10330" x="8108950" y="4689475"/>
          <p14:tracePt t="10342" x="8108950" y="4624388"/>
          <p14:tracePt t="10346" x="8108950" y="4560888"/>
          <p14:tracePt t="10358" x="8108950" y="4521200"/>
          <p14:tracePt t="10362" x="8108950" y="4489450"/>
          <p14:tracePt t="10374" x="8108950" y="4457700"/>
          <p14:tracePt t="10378" x="8108950" y="4441825"/>
          <p14:tracePt t="10390" x="8108950" y="4425950"/>
          <p14:tracePt t="10394" x="8108950" y="4418013"/>
          <p14:tracePt t="10761" x="8108950" y="4410075"/>
          <p14:tracePt t="10777" x="8108950" y="4394200"/>
          <p14:tracePt t="10782" x="8108950" y="4378325"/>
          <p14:tracePt t="10795" x="8116888" y="4370388"/>
          <p14:tracePt t="10797" x="8132763" y="4338638"/>
          <p14:tracePt t="10809" x="8172450" y="4298950"/>
          <p14:tracePt t="10813" x="8197850" y="4265613"/>
          <p14:tracePt t="10825" x="8229600" y="4225925"/>
          <p14:tracePt t="10830" x="8261350" y="4194175"/>
          <p14:tracePt t="10840" x="8285163" y="4154488"/>
          <p14:tracePt t="10844" x="8301038" y="4138613"/>
          <p14:tracePt t="10856" x="8316913" y="4106863"/>
          <p14:tracePt t="10860" x="8340725" y="4075113"/>
          <p14:tracePt t="10873" x="8364538" y="4027488"/>
          <p14:tracePt t="10877" x="8396288" y="3987800"/>
          <p14:tracePt t="10889" x="8428038" y="3948113"/>
          <p14:tracePt t="10893" x="8459788" y="3906838"/>
          <p14:tracePt t="10907" x="8499475" y="3859213"/>
          <p14:tracePt t="10909" x="8540750" y="3811588"/>
          <p14:tracePt t="10920" x="8580438" y="3763963"/>
          <p14:tracePt t="10924" x="8620125" y="3708400"/>
          <p14:tracePt t="10936" x="8651875" y="3644900"/>
          <p14:tracePt t="10940" x="8683625" y="3595688"/>
          <p14:tracePt t="10956" x="8731250" y="3540125"/>
          <p14:tracePt t="10957" x="8763000" y="3492500"/>
          <p14:tracePt t="10973" x="8802688" y="3397250"/>
          <p14:tracePt t="10986" x="8834438" y="3357563"/>
          <p14:tracePt t="10991" x="8858250" y="3309938"/>
          <p14:tracePt t="11002" x="8891588" y="3262313"/>
          <p14:tracePt t="11007" x="8923338" y="3213100"/>
          <p14:tracePt t="11017" x="8963025" y="3149600"/>
          <p14:tracePt t="11021" x="8994775" y="3094038"/>
          <p14:tracePt t="11032" x="9018588" y="3038475"/>
          <p14:tracePt t="11037" x="9034463" y="2967038"/>
          <p14:tracePt t="11048" x="9058275" y="2901950"/>
          <p14:tracePt t="11053" x="9074150" y="2822575"/>
          <p14:tracePt t="11065" x="9090025" y="2759075"/>
          <p14:tracePt t="11069" x="9105900" y="2695575"/>
          <p14:tracePt t="11081" x="9121775" y="2647950"/>
          <p14:tracePt t="11086" x="9137650" y="2600325"/>
          <p14:tracePt t="11096" x="9153525" y="2551113"/>
          <p14:tracePt t="11101" x="9169400" y="2511425"/>
          <p14:tracePt t="11112" x="9193213" y="2455863"/>
          <p14:tracePt t="11116" x="9209088" y="2384425"/>
          <p14:tracePt t="11128" x="9224963" y="2328863"/>
          <p14:tracePt t="11132" x="9242425" y="2281238"/>
          <p14:tracePt t="11145" x="9258300" y="2241550"/>
          <p14:tracePt t="11149" x="9274175" y="2192338"/>
          <p14:tracePt t="11160" x="9282113" y="2160588"/>
          <p14:tracePt t="11164" x="9297988" y="2120900"/>
          <p14:tracePt t="11176" x="9297988" y="2089150"/>
          <p14:tracePt t="11180" x="9313863" y="2049463"/>
          <p14:tracePt t="11192" x="9329738" y="2017713"/>
          <p14:tracePt t="11196" x="9345613" y="1978025"/>
          <p14:tracePt t="11208" x="9361488" y="1946275"/>
          <p14:tracePt t="11222" x="9369425" y="1914525"/>
          <p14:tracePt t="11227" x="9385300" y="1890713"/>
          <p14:tracePt t="11229" x="9401175" y="1865313"/>
          <p14:tracePt t="11241" x="9409113" y="1825625"/>
          <p14:tracePt t="11245" x="9424988" y="1801813"/>
          <p14:tracePt t="11257" x="9440863" y="1778000"/>
          <p14:tracePt t="11260" x="9448800" y="1738313"/>
          <p14:tracePt t="11272" x="9464675" y="1706563"/>
          <p14:tracePt t="11277" x="9480550" y="1666875"/>
          <p14:tracePt t="11290" x="9504363" y="1619250"/>
          <p14:tracePt t="11293" x="9528175" y="1571625"/>
          <p14:tracePt t="11305" x="9551988" y="1522413"/>
          <p14:tracePt t="11309" x="9575800" y="1490663"/>
          <p14:tracePt t="11322" x="9593263" y="1450975"/>
          <p14:tracePt t="11324" x="9601200" y="1427163"/>
          <p14:tracePt t="11337" x="9609138" y="1403350"/>
          <p14:tracePt t="11340" x="9617075" y="1387475"/>
          <p14:tracePt t="11355" x="9617075" y="1379538"/>
          <p14:tracePt t="11357" x="9617075" y="1371600"/>
          <p14:tracePt t="11373" x="9625013" y="1363663"/>
          <p14:tracePt t="13827" x="9625013" y="1371600"/>
          <p14:tracePt t="13839" x="9609138" y="1387475"/>
          <p14:tracePt t="13845" x="9609138" y="1403350"/>
          <p14:tracePt t="13855" x="9601200" y="1419225"/>
          <p14:tracePt t="13858" x="9585325" y="1443038"/>
          <p14:tracePt t="13870" x="9559925" y="1482725"/>
          <p14:tracePt t="13874" x="9551988" y="1514475"/>
          <p14:tracePt t="13886" x="9512300" y="1579563"/>
          <p14:tracePt t="13890" x="9488488" y="1635125"/>
          <p14:tracePt t="13902" x="9464675" y="1722438"/>
          <p14:tracePt t="13906" x="9432925" y="1785938"/>
          <p14:tracePt t="13919" x="9401175" y="1865313"/>
          <p14:tracePt t="13922" x="9361488" y="1930400"/>
          <p14:tracePt t="13934" x="9321800" y="2009775"/>
          <p14:tracePt t="13938" x="9290050" y="2073275"/>
          <p14:tracePt t="13952" x="9258300" y="2128838"/>
          <p14:tracePt t="13954" x="9224963" y="2176463"/>
          <p14:tracePt t="13966" x="9193213" y="2216150"/>
          <p14:tracePt t="13970" x="9169400" y="2241550"/>
          <p14:tracePt t="13982" x="9145588" y="2273300"/>
          <p14:tracePt t="13986" x="9129713" y="2289175"/>
          <p14:tracePt t="13999" x="9121775" y="2297113"/>
          <p14:tracePt t="14002" x="9097963" y="2320925"/>
          <p14:tracePt t="14014" x="9090025" y="2328863"/>
          <p14:tracePt t="14020" x="9066213" y="2344738"/>
          <p14:tracePt t="14030" x="9050338" y="2344738"/>
          <p14:tracePt t="14034" x="9018588" y="2368550"/>
          <p14:tracePt t="14046" x="8994775" y="2384425"/>
          <p14:tracePt t="14051" x="8978900" y="2400300"/>
          <p14:tracePt t="14062" x="8963025" y="2408238"/>
          <p14:tracePt t="14067" x="8955088" y="2408238"/>
          <p14:tracePt t="14079" x="8947150" y="2416175"/>
          <p14:tracePt t="14082" x="8931275" y="2424113"/>
          <p14:tracePt t="14984" x="8915400" y="2424113"/>
          <p14:tracePt t="14999" x="8899525" y="2439988"/>
          <p14:tracePt t="15005" x="8883650" y="2447925"/>
          <p14:tracePt t="15016" x="8874125" y="2455863"/>
          <p14:tracePt t="15020" x="8850313" y="2487613"/>
          <p14:tracePt t="15030" x="8850313" y="2495550"/>
          <p14:tracePt t="15035" x="8826500" y="2519363"/>
          <p14:tracePt t="15048" x="8818563" y="2551113"/>
          <p14:tracePt t="15052" x="8802688" y="2566988"/>
          <p14:tracePt t="15064" x="8794750" y="2584450"/>
          <p14:tracePt t="15069" x="8778875" y="2608263"/>
          <p14:tracePt t="15080" x="8755063" y="2640013"/>
          <p14:tracePt t="15084" x="8747125" y="2663825"/>
          <p14:tracePt t="15096" x="8731250" y="2687638"/>
          <p14:tracePt t="15102" x="8723313" y="2719388"/>
          <p14:tracePt t="15112" x="8699500" y="2751138"/>
          <p14:tracePt t="15116" x="8683625" y="2790825"/>
          <p14:tracePt t="15129" x="8675688" y="2814638"/>
          <p14:tracePt t="15132" x="8667750" y="2830513"/>
          <p14:tracePt t="15144" x="8651875" y="2862263"/>
          <p14:tracePt t="15148" x="8636000" y="2894013"/>
          <p14:tracePt t="15160" x="8628063" y="2919413"/>
          <p14:tracePt t="15164" x="8628063" y="2927350"/>
          <p14:tracePt t="15176" x="8612188" y="2967038"/>
          <p14:tracePt t="15180" x="8612188" y="2974975"/>
          <p14:tracePt t="15192" x="8596313" y="2998788"/>
          <p14:tracePt t="15196" x="8588375" y="3038475"/>
          <p14:tracePt t="15208" x="8588375" y="3070225"/>
          <p14:tracePt t="15219" x="8580438" y="3094038"/>
          <p14:tracePt t="15225" x="8572500" y="3109913"/>
          <p14:tracePt t="15228" x="8564563" y="3141663"/>
          <p14:tracePt t="15240" x="8556625" y="3189288"/>
          <p14:tracePt t="15244" x="8548688" y="3228975"/>
          <p14:tracePt t="15256" x="8540750" y="3278188"/>
          <p14:tracePt t="15260" x="8531225" y="3365500"/>
          <p14:tracePt t="15272" x="8523288" y="3429000"/>
          <p14:tracePt t="15276" x="8515350" y="3500438"/>
          <p14:tracePt t="15288" x="8507413" y="3571875"/>
          <p14:tracePt t="15292" x="8499475" y="3644900"/>
          <p14:tracePt t="15304" x="8491538" y="3700463"/>
          <p14:tracePt t="15309" x="8483600" y="3756025"/>
          <p14:tracePt t="15320" x="8475663" y="3795713"/>
          <p14:tracePt t="15324" x="8475663" y="3843338"/>
          <p14:tracePt t="15336" x="8467725" y="3851275"/>
          <p14:tracePt t="15340" x="8459788" y="3875088"/>
          <p14:tracePt t="15352" x="8459788" y="3890963"/>
          <p14:tracePt t="15356" x="8459788" y="3922713"/>
          <p14:tracePt t="15369" x="8443913" y="3956050"/>
          <p14:tracePt t="15372" x="8443913" y="3979863"/>
          <p14:tracePt t="15386" x="8443913" y="4003675"/>
          <p14:tracePt t="15388" x="8428038" y="4027488"/>
          <p14:tracePt t="15402" x="8420100" y="4059238"/>
          <p14:tracePt t="15404" x="8420100" y="4083050"/>
          <p14:tracePt t="15416" x="8412163" y="4098925"/>
          <p14:tracePt t="15420" x="8404225" y="4114800"/>
          <p14:tracePt t="15432" x="8388350" y="4130675"/>
          <p14:tracePt t="15436" x="8388350" y="4146550"/>
          <p14:tracePt t="15448" x="8372475" y="4170363"/>
          <p14:tracePt t="15452" x="8364538" y="4186238"/>
          <p14:tracePt t="15465" x="8364538" y="4194175"/>
          <p14:tracePt t="15469" x="8356600" y="4210050"/>
          <p14:tracePt t="15480" x="8348663" y="4217988"/>
          <p14:tracePt t="15485" x="8348663" y="4225925"/>
          <p14:tracePt t="15512" x="8348663" y="4233863"/>
          <p14:tracePt t="15516" x="8348663" y="4241800"/>
          <p14:tracePt t="15528" x="8348663" y="4249738"/>
          <p14:tracePt t="15532" x="8340725" y="4249738"/>
          <p14:tracePt t="15545" x="8340725" y="4257675"/>
          <p14:tracePt t="15564" x="8324850" y="4273550"/>
          <p14:tracePt t="15581" x="8308975" y="4281488"/>
          <p14:tracePt t="15592" x="8308975" y="4291013"/>
          <p14:tracePt t="15596" x="8308975" y="4298950"/>
          <p14:tracePt t="15608" x="8308975" y="4306888"/>
          <p14:tracePt t="15612" x="8301038" y="4314825"/>
          <p14:tracePt t="15624" x="8301038" y="4322763"/>
          <p14:tracePt t="15644" x="8293100" y="4338638"/>
          <p14:tracePt t="15672" x="8293100" y="4346575"/>
          <p14:tracePt t="15688" x="8285163" y="4354513"/>
          <p14:tracePt t="16261" x="8285163" y="4346575"/>
          <p14:tracePt t="16273" x="8277225" y="4322763"/>
          <p14:tracePt t="16277" x="8277225" y="4314825"/>
          <p14:tracePt t="16289" x="8261350" y="4281488"/>
          <p14:tracePt t="16293" x="8261350" y="4265613"/>
          <p14:tracePt t="16305" x="8261350" y="4233863"/>
          <p14:tracePt t="16308" x="8261350" y="4202113"/>
          <p14:tracePt t="16320" x="8261350" y="4154488"/>
          <p14:tracePt t="16324" x="8261350" y="4098925"/>
          <p14:tracePt t="16336" x="8261350" y="4051300"/>
          <p14:tracePt t="16340" x="8261350" y="3995738"/>
          <p14:tracePt t="16352" x="8261350" y="3906838"/>
          <p14:tracePt t="16356" x="8261350" y="3827463"/>
          <p14:tracePt t="16369" x="8261350" y="3740150"/>
          <p14:tracePt t="16372" x="8261350" y="3660775"/>
          <p14:tracePt t="16384" x="8261350" y="3571875"/>
          <p14:tracePt t="16388" x="8253413" y="3484563"/>
          <p14:tracePt t="16402" x="8237538" y="3397250"/>
          <p14:tracePt t="16404" x="8237538" y="3317875"/>
          <p14:tracePt t="16416" x="8237538" y="3221038"/>
          <p14:tracePt t="16420" x="8245475" y="3117850"/>
          <p14:tracePt t="16432" x="8253413" y="3006725"/>
          <p14:tracePt t="16436" x="8253413" y="2901950"/>
          <p14:tracePt t="16448" x="8253413" y="2798763"/>
          <p14:tracePt t="16452" x="8253413" y="2679700"/>
          <p14:tracePt t="16464" x="8253413" y="2566988"/>
          <p14:tracePt t="16469" x="8253413" y="2447925"/>
          <p14:tracePt t="16480" x="8269288" y="2344738"/>
          <p14:tracePt t="16484" x="8277225" y="2249488"/>
          <p14:tracePt t="16496" x="8285163" y="2160588"/>
          <p14:tracePt t="16502" x="8293100" y="2073275"/>
          <p14:tracePt t="16512" x="8301038" y="2001838"/>
          <p14:tracePt t="16516" x="8316913" y="1922463"/>
          <p14:tracePt t="16530" x="8324850" y="1849438"/>
          <p14:tracePt t="16534" x="8332788" y="1770063"/>
          <p14:tracePt t="16546" x="8340725" y="1714500"/>
          <p14:tracePt t="16550" x="8348663" y="1651000"/>
          <p14:tracePt t="16562" x="8364538" y="1595438"/>
          <p14:tracePt t="16567" x="8372475" y="1555750"/>
          <p14:tracePt t="16579" x="8388350" y="1506538"/>
          <p14:tracePt t="16582" x="8396288" y="1474788"/>
          <p14:tracePt t="16594" x="8404225" y="1435100"/>
          <p14:tracePt t="16598" x="8412163" y="1411288"/>
          <p14:tracePt t="16610" x="8420100" y="1387475"/>
          <p14:tracePt t="16614" x="8420100" y="1371600"/>
          <p14:tracePt t="16626" x="8435975" y="1355725"/>
          <p14:tracePt t="16642" x="8435975" y="1347788"/>
          <p14:tracePt t="16659" x="8435975" y="1339850"/>
          <p14:tracePt t="16674" x="8435975" y="1331913"/>
          <p14:tracePt t="16690" x="8435975" y="1323975"/>
          <p14:tracePt t="16694" x="8435975" y="1316038"/>
          <p14:tracePt t="16706" x="8443913" y="1316038"/>
          <p14:tracePt t="18385" x="8443913" y="1323975"/>
          <p14:tracePt t="18397" x="8443913" y="1331913"/>
          <p14:tracePt t="18402" x="8443913" y="1347788"/>
          <p14:tracePt t="18415" x="8443913" y="1371600"/>
          <p14:tracePt t="18417" x="8435975" y="1395413"/>
          <p14:tracePt t="18428" x="8435975" y="1403350"/>
          <p14:tracePt t="18432" x="8428038" y="1419225"/>
          <p14:tracePt t="18444" x="8412163" y="1435100"/>
          <p14:tracePt t="18448" x="8412163" y="1474788"/>
          <p14:tracePt t="18460" x="8412163" y="1490663"/>
          <p14:tracePt t="18465" x="8404225" y="1522413"/>
          <p14:tracePt t="18476" x="8396288" y="1538288"/>
          <p14:tracePt t="18480" x="8388350" y="1571625"/>
          <p14:tracePt t="18492" x="8388350" y="1603375"/>
          <p14:tracePt t="18496" x="8380413" y="1619250"/>
          <p14:tracePt t="18508" x="8380413" y="1643063"/>
          <p14:tracePt t="18512" x="8372475" y="1682750"/>
          <p14:tracePt t="18524" x="8372475" y="1722438"/>
          <p14:tracePt t="18528" x="8372475" y="1754188"/>
          <p14:tracePt t="18540" x="8372475" y="1801813"/>
          <p14:tracePt t="18544" x="8364538" y="1833563"/>
          <p14:tracePt t="18556" x="8356600" y="1865313"/>
          <p14:tracePt t="18560" x="8356600" y="1906588"/>
          <p14:tracePt t="18572" x="8356600" y="1946275"/>
          <p14:tracePt t="18576" x="8356600" y="1985963"/>
          <p14:tracePt t="18588" x="8356600" y="2025650"/>
          <p14:tracePt t="18592" x="8356600" y="2057400"/>
          <p14:tracePt t="18604" x="8356600" y="2089150"/>
          <p14:tracePt t="18608" x="8356600" y="2120900"/>
          <p14:tracePt t="18620" x="8356600" y="2152650"/>
          <p14:tracePt t="18624" x="8348663" y="2184400"/>
          <p14:tracePt t="18638" x="8348663" y="2224088"/>
          <p14:tracePt t="18642" x="8348663" y="2249488"/>
          <p14:tracePt t="18654" x="8348663" y="2281238"/>
          <p14:tracePt t="18658" x="8348663" y="2312988"/>
          <p14:tracePt t="18670" x="8348663" y="2352675"/>
          <p14:tracePt t="18674" x="8348663" y="2400300"/>
          <p14:tracePt t="18686" x="8348663" y="2439988"/>
          <p14:tracePt t="18690" x="8348663" y="2471738"/>
          <p14:tracePt t="18702" x="8348663" y="2511425"/>
          <p14:tracePt t="18706" x="8348663" y="2559050"/>
          <p14:tracePt t="18719" x="8348663" y="2592388"/>
          <p14:tracePt t="18722" x="8348663" y="2632075"/>
          <p14:tracePt t="18734" x="8340725" y="2679700"/>
          <p14:tracePt t="18738" x="8332788" y="2711450"/>
          <p14:tracePt t="18751" x="8332788" y="2751138"/>
          <p14:tracePt t="18754" x="8332788" y="2782888"/>
          <p14:tracePt t="18766" x="8324850" y="2814638"/>
          <p14:tracePt t="18770" x="8316913" y="2838450"/>
          <p14:tracePt t="18782" x="8308975" y="2878138"/>
          <p14:tracePt t="18786" x="8308975" y="2901950"/>
          <p14:tracePt t="18799" x="8301038" y="2909888"/>
          <p14:tracePt t="18802" x="8301038" y="2919413"/>
          <p14:tracePt t="18814" x="8293100" y="2943225"/>
          <p14:tracePt t="18820" x="8293100" y="2959100"/>
          <p14:tracePt t="18830" x="8277225" y="2982913"/>
          <p14:tracePt t="18835" x="8277225" y="2998788"/>
          <p14:tracePt t="18846" x="8277225" y="3006725"/>
          <p14:tracePt t="18852" x="8277225" y="3030538"/>
          <p14:tracePt t="18862" x="8261350" y="3046413"/>
          <p14:tracePt t="18866" x="8253413" y="3062288"/>
          <p14:tracePt t="18879" x="8253413" y="3078163"/>
          <p14:tracePt t="18882" x="8245475" y="3094038"/>
          <p14:tracePt t="18895" x="8245475" y="3109913"/>
          <p14:tracePt t="18910" x="8245475" y="3117850"/>
          <p14:tracePt t="18914" x="8237538" y="3125788"/>
          <p14:tracePt t="22085" x="8237538" y="3133725"/>
          <p14:tracePt t="22090" x="8237538" y="3141663"/>
          <p14:tracePt t="22102" x="8213725" y="3165475"/>
          <p14:tracePt t="22106" x="8172450" y="3165475"/>
          <p14:tracePt t="22117" x="8156575" y="3165475"/>
          <p14:tracePt t="22120" x="8116888" y="3165475"/>
          <p14:tracePt t="22132" x="8069263" y="3165475"/>
          <p14:tracePt t="22136" x="8013700" y="3165475"/>
          <p14:tracePt t="22148" x="7966075" y="3165475"/>
          <p14:tracePt t="22152" x="7934325" y="3165475"/>
          <p14:tracePt t="22164" x="7926388" y="3165475"/>
          <p14:tracePt t="22169" x="7910513" y="3165475"/>
          <p14:tracePt t="22180" x="7902575" y="3165475"/>
          <p14:tracePt t="22186" x="7886700" y="3165475"/>
          <p14:tracePt t="22196" x="7886700" y="3173413"/>
          <p14:tracePt t="22212" x="7878763" y="3181350"/>
          <p14:tracePt t="22244" x="7878763" y="3189288"/>
          <p14:tracePt t="22265" x="7878763" y="3197225"/>
          <p14:tracePt t="22276" x="7886700" y="3205163"/>
          <p14:tracePt t="22280" x="7902575" y="3205163"/>
          <p14:tracePt t="22292" x="7934325" y="3205163"/>
          <p14:tracePt t="22296" x="7950200" y="3213100"/>
          <p14:tracePt t="22309" x="7981950" y="3221038"/>
          <p14:tracePt t="22312" x="8037513" y="3236913"/>
          <p14:tracePt t="22324" x="8093075" y="3244850"/>
          <p14:tracePt t="22328" x="8197850" y="3262313"/>
          <p14:tracePt t="22340" x="8285163" y="3270250"/>
          <p14:tracePt t="22344" x="8348663" y="3270250"/>
          <p14:tracePt t="22356" x="8404225" y="3270250"/>
          <p14:tracePt t="22360" x="8443913" y="3270250"/>
          <p14:tracePt t="22374" x="8459788" y="3270250"/>
          <p14:tracePt t="22390" x="8467725" y="3270250"/>
          <p14:tracePt t="22394" x="8475663" y="3270250"/>
          <p14:tracePt t="22406" x="8483600" y="3270250"/>
          <p14:tracePt t="22410" x="8491538" y="3270250"/>
          <p14:tracePt t="22422" x="8507413" y="3270250"/>
          <p14:tracePt t="22426" x="8531225" y="3270250"/>
          <p14:tracePt t="22438" x="8564563" y="3270250"/>
          <p14:tracePt t="22442" x="8580438" y="3270250"/>
          <p14:tracePt t="22454" x="8612188" y="3270250"/>
          <p14:tracePt t="22458" x="8651875" y="3270250"/>
          <p14:tracePt t="22470" x="8747125" y="3270250"/>
          <p14:tracePt t="22474" x="8850313" y="3270250"/>
          <p14:tracePt t="22486" x="8955088" y="3294063"/>
          <p14:tracePt t="22490" x="9050338" y="3302000"/>
          <p14:tracePt t="22502" x="9129713" y="3317875"/>
          <p14:tracePt t="22506" x="9209088" y="3325813"/>
          <p14:tracePt t="22519" x="9282113" y="3333750"/>
          <p14:tracePt t="22522" x="9353550" y="3341688"/>
          <p14:tracePt t="22534" x="9393238" y="3349625"/>
          <p14:tracePt t="22539" x="9424988" y="3349625"/>
          <p14:tracePt t="22552" x="9432925" y="3349625"/>
          <p14:tracePt t="22566" x="9440863" y="3349625"/>
          <p14:tracePt t="22570" x="9448800" y="3349625"/>
          <p14:tracePt t="23689" x="9440863" y="3357563"/>
          <p14:tracePt t="23695" x="9432925" y="3381375"/>
          <p14:tracePt t="23705" x="9417050" y="3413125"/>
          <p14:tracePt t="23709" x="9409113" y="3444875"/>
          <p14:tracePt t="23723" x="9409113" y="3468688"/>
          <p14:tracePt t="23724" x="9409113" y="3500438"/>
          <p14:tracePt t="23737" x="9401175" y="3524250"/>
          <p14:tracePt t="23740" x="9401175" y="3556000"/>
          <p14:tracePt t="23754" x="9401175" y="3595688"/>
          <p14:tracePt t="23757" x="9401175" y="3629025"/>
          <p14:tracePt t="23770" x="9401175" y="3644900"/>
          <p14:tracePt t="23773" x="9401175" y="3676650"/>
          <p14:tracePt t="23785" x="9401175" y="3708400"/>
          <p14:tracePt t="23789" x="9401175" y="3740150"/>
          <p14:tracePt t="23809" x="9401175" y="3787775"/>
          <p14:tracePt t="23813" x="9401175" y="3827463"/>
          <p14:tracePt t="23825" x="9401175" y="3938588"/>
          <p14:tracePt t="23829" x="9401175" y="4027488"/>
          <p14:tracePt t="23840" x="9401175" y="4122738"/>
          <p14:tracePt t="23845" x="9401175" y="4210050"/>
          <p14:tracePt t="23856" x="9393238" y="4273550"/>
          <p14:tracePt t="23861" x="9385300" y="4338638"/>
          <p14:tracePt t="23873" x="9377363" y="4402138"/>
          <p14:tracePt t="23876" x="9377363" y="4465638"/>
          <p14:tracePt t="23889" x="9377363" y="4529138"/>
          <p14:tracePt t="23893" x="9377363" y="4608513"/>
          <p14:tracePt t="23905" x="9377363" y="4673600"/>
          <p14:tracePt t="23908" x="9377363" y="4721225"/>
          <p14:tracePt t="23920" x="9385300" y="4776788"/>
          <p14:tracePt t="23924" x="9393238" y="4816475"/>
          <p14:tracePt t="23936" x="9393238" y="4824413"/>
          <p14:tracePt t="23940" x="9393238" y="4848225"/>
          <p14:tracePt t="23953" x="9393238" y="4879975"/>
          <p14:tracePt t="23956" x="9393238" y="4903788"/>
          <p14:tracePt t="23970" x="9393238" y="4927600"/>
          <p14:tracePt t="23972" x="9393238" y="4959350"/>
          <p14:tracePt t="23985" x="9393238" y="4984750"/>
          <p14:tracePt t="23988" x="9393238" y="5008563"/>
          <p14:tracePt t="24001" x="9393238" y="5032375"/>
          <p14:tracePt t="24005" x="9393238" y="5048250"/>
          <p14:tracePt t="24016" x="9393238" y="5064125"/>
          <p14:tracePt t="24020" x="9393238" y="5095875"/>
          <p14:tracePt t="24032" x="9393238" y="5127625"/>
          <p14:tracePt t="24036" x="9393238" y="5143500"/>
          <p14:tracePt t="24048" x="9393238" y="5167313"/>
          <p14:tracePt t="24054" x="9393238" y="5199063"/>
          <p14:tracePt t="24064" x="9393238" y="5222875"/>
          <p14:tracePt t="24070" x="9393238" y="5238750"/>
          <p14:tracePt t="24080" x="9393238" y="5254625"/>
          <p14:tracePt t="26157" x="9385300" y="5246688"/>
          <p14:tracePt t="26162" x="9377363" y="5246688"/>
          <p14:tracePt t="26173" x="9361488" y="5151438"/>
          <p14:tracePt t="26179" x="9345613" y="5072063"/>
          <p14:tracePt t="26191" x="9321800" y="4959350"/>
          <p14:tracePt t="26192" x="9290050" y="4856163"/>
          <p14:tracePt t="26204" x="9266238" y="4729163"/>
          <p14:tracePt t="26208" x="9250363" y="4624388"/>
          <p14:tracePt t="26220" x="9224963" y="4513263"/>
          <p14:tracePt t="26224" x="9209088" y="4418013"/>
          <p14:tracePt t="26236" x="9193213" y="4322763"/>
          <p14:tracePt t="26240" x="9185275" y="4241800"/>
          <p14:tracePt t="26252" x="9185275" y="4162425"/>
          <p14:tracePt t="26256" x="9185275" y="4098925"/>
          <p14:tracePt t="26269" x="9185275" y="4043363"/>
          <p14:tracePt t="26272" x="9185275" y="4003675"/>
          <p14:tracePt t="26285" x="9185275" y="3979863"/>
          <p14:tracePt t="26288" x="9185275" y="3956050"/>
          <p14:tracePt t="26302" x="9185275" y="3948113"/>
          <p14:tracePt t="26304" x="9185275" y="3938588"/>
          <p14:tracePt t="26333" x="9185275" y="3930650"/>
          <p14:tracePt t="26336" x="9185275" y="3922713"/>
          <p14:tracePt t="26493" x="9185275" y="3930650"/>
          <p14:tracePt t="26509" x="9169400" y="3963988"/>
          <p14:tracePt t="26514" x="9169400" y="3987800"/>
          <p14:tracePt t="26526" x="9169400" y="4011613"/>
          <p14:tracePt t="26528" x="9169400" y="4043363"/>
          <p14:tracePt t="26540" x="9169400" y="4075113"/>
          <p14:tracePt t="26544" x="9169400" y="4106863"/>
          <p14:tracePt t="26556" x="9169400" y="4138613"/>
          <p14:tracePt t="26560" x="9169400" y="4170363"/>
          <p14:tracePt t="26573" x="9169400" y="4217988"/>
          <p14:tracePt t="26576" x="9169400" y="4257675"/>
          <p14:tracePt t="26588" x="9169400" y="4291013"/>
          <p14:tracePt t="26592" x="9169400" y="4338638"/>
          <p14:tracePt t="26604" x="9169400" y="4370388"/>
          <p14:tracePt t="26608" x="9169400" y="4402138"/>
          <p14:tracePt t="26620" x="9169400" y="4433888"/>
          <p14:tracePt t="26624" x="9169400" y="4465638"/>
          <p14:tracePt t="26636" x="9169400" y="4513263"/>
          <p14:tracePt t="26640" x="9169400" y="4576763"/>
          <p14:tracePt t="26653" x="9169400" y="4624388"/>
          <p14:tracePt t="26656" x="9169400" y="4681538"/>
          <p14:tracePt t="26670" x="9169400" y="4737100"/>
          <p14:tracePt t="26672" x="9169400" y="4792663"/>
          <p14:tracePt t="26687" x="9169400" y="4840288"/>
          <p14:tracePt t="26690" x="9161463" y="4895850"/>
          <p14:tracePt t="26704" x="9161463" y="4943475"/>
          <p14:tracePt t="26706" x="9161463" y="4992688"/>
          <p14:tracePt t="26720" x="9161463" y="5048250"/>
          <p14:tracePt t="26722" x="9153525" y="5111750"/>
          <p14:tracePt t="26735" x="9145588" y="5175250"/>
          <p14:tracePt t="26739" x="9137650" y="5230813"/>
          <p14:tracePt t="26751" x="9137650" y="5286375"/>
          <p14:tracePt t="26755" x="9137650" y="5343525"/>
          <p14:tracePt t="26767" x="9137650" y="5383213"/>
          <p14:tracePt t="26771" x="9137650" y="5438775"/>
          <p14:tracePt t="26783" x="9137650" y="5478463"/>
          <p14:tracePt t="26786" x="9137650" y="5526088"/>
          <p14:tracePt t="26799" x="9137650" y="5549900"/>
          <p14:tracePt t="26804" x="9137650" y="5581650"/>
          <p14:tracePt t="26815" x="9137650" y="5605463"/>
          <p14:tracePt t="26830" x="9137650" y="5613400"/>
          <p14:tracePt t="26835" x="9137650" y="5621338"/>
          <p14:tracePt t="26846" x="9137650" y="5629275"/>
          <p14:tracePt t="26851" x="9137650" y="5637213"/>
          <p14:tracePt t="26862" x="9137650" y="5645150"/>
          <p14:tracePt t="26866" x="9137650" y="5653088"/>
          <p14:tracePt t="26927" x="9137650" y="5637213"/>
          <p14:tracePt t="26933" x="9137650" y="5629275"/>
          <p14:tracePt t="26943" x="9137650" y="5613400"/>
          <p14:tracePt t="26947" x="9137650" y="5557838"/>
          <p14:tracePt t="26959" x="9137650" y="5462588"/>
          <p14:tracePt t="26963" x="9137650" y="5359400"/>
          <p14:tracePt t="26975" x="9137650" y="5254625"/>
          <p14:tracePt t="26979" x="9129713" y="5135563"/>
          <p14:tracePt t="26991" x="9105900" y="5008563"/>
          <p14:tracePt t="26995" x="9082088" y="4903788"/>
          <p14:tracePt t="27007" x="9058275" y="4808538"/>
          <p14:tracePt t="27011" x="9026525" y="4713288"/>
          <p14:tracePt t="27023" x="9010650" y="4624388"/>
          <p14:tracePt t="27027" x="8994775" y="4545013"/>
          <p14:tracePt t="27039" x="8986838" y="4473575"/>
          <p14:tracePt t="27043" x="8978900" y="4410075"/>
          <p14:tracePt t="27055" x="8978900" y="4346575"/>
          <p14:tracePt t="27059" x="8978900" y="4281488"/>
          <p14:tracePt t="27073" x="8978900" y="4210050"/>
          <p14:tracePt t="27075" x="8978900" y="4162425"/>
          <p14:tracePt t="27089" x="8978900" y="4106863"/>
          <p14:tracePt t="27091" x="8978900" y="4067175"/>
          <p14:tracePt t="27103" x="8978900" y="4043363"/>
          <p14:tracePt t="27108" x="8978900" y="4019550"/>
          <p14:tracePt t="27123" x="8978900" y="4011613"/>
          <p14:tracePt t="27263" x="8970963" y="4003675"/>
          <p14:tracePt t="32100" x="8970963" y="4011613"/>
          <p14:tracePt t="32105" x="8970963" y="4019550"/>
          <p14:tracePt t="32119" x="8970963" y="4027488"/>
          <p14:tracePt t="32135" x="8963025" y="4035425"/>
          <p14:tracePt t="32139" x="8963025" y="4043363"/>
          <p14:tracePt t="32146" x="8963025" y="4051300"/>
          <p14:tracePt t="32150" x="8963025" y="4059238"/>
          <p14:tracePt t="32178" x="8963025" y="4067175"/>
          <p14:tracePt t="32340" x="8963025" y="4051300"/>
          <p14:tracePt t="33019" x="8963025" y="4043363"/>
          <p14:tracePt t="33036" x="8963025" y="4027488"/>
          <p14:tracePt t="33041" x="8963025" y="4011613"/>
          <p14:tracePt t="33054" x="8963025" y="3987800"/>
          <p14:tracePt t="33055" x="8963025" y="3956050"/>
          <p14:tracePt t="33066" x="8963025" y="3938588"/>
          <p14:tracePt t="33070" x="8963025" y="3914775"/>
          <p14:tracePt t="33082" x="8963025" y="3890963"/>
          <p14:tracePt t="33086" x="8963025" y="3851275"/>
          <p14:tracePt t="33099" x="8963025" y="3811588"/>
          <p14:tracePt t="33102" x="8963025" y="3771900"/>
          <p14:tracePt t="33114" x="8963025" y="3740150"/>
          <p14:tracePt t="33118" x="8963025" y="3700463"/>
          <p14:tracePt t="33130" x="8970963" y="3660775"/>
          <p14:tracePt t="33135" x="8986838" y="3621088"/>
          <p14:tracePt t="33146" x="8994775" y="3579813"/>
          <p14:tracePt t="33150" x="9002713" y="3548063"/>
          <p14:tracePt t="33162" x="9010650" y="3508375"/>
          <p14:tracePt t="33166" x="9026525" y="3476625"/>
          <p14:tracePt t="33178" x="9042400" y="3436938"/>
          <p14:tracePt t="33182" x="9050338" y="3405188"/>
          <p14:tracePt t="33194" x="9058275" y="3381375"/>
          <p14:tracePt t="33198" x="9058275" y="3357563"/>
          <p14:tracePt t="33210" x="9058275" y="3333750"/>
          <p14:tracePt t="33214" x="9066213" y="3317875"/>
          <p14:tracePt t="33226" x="9066213" y="3302000"/>
          <p14:tracePt t="33242" x="9066213" y="3294063"/>
          <p14:tracePt t="33246" x="9066213" y="3286125"/>
          <p14:tracePt t="33793" x="9066213" y="3294063"/>
          <p14:tracePt t="33805" x="9082088" y="3317875"/>
          <p14:tracePt t="33810" x="9082088" y="3341688"/>
          <p14:tracePt t="33822" x="9082088" y="3365500"/>
          <p14:tracePt t="33824" x="9082088" y="3397250"/>
          <p14:tracePt t="33836" x="9090025" y="3436938"/>
          <p14:tracePt t="33840" x="9097963" y="3492500"/>
          <p14:tracePt t="33853" x="9105900" y="3605213"/>
          <p14:tracePt t="33856" x="9121775" y="3700463"/>
          <p14:tracePt t="33868" x="9129713" y="3795713"/>
          <p14:tracePt t="33872" x="9137650" y="3875088"/>
          <p14:tracePt t="33886" x="9153525" y="3963988"/>
          <p14:tracePt t="33888" x="9161463" y="4027488"/>
          <p14:tracePt t="33901" x="9169400" y="4106863"/>
          <p14:tracePt t="33904" x="9169400" y="4178300"/>
          <p14:tracePt t="33933" x="9177338" y="4257675"/>
          <p14:tracePt t="33936" x="9185275" y="4330700"/>
          <p14:tracePt t="33948" x="9209088" y="4576763"/>
          <p14:tracePt t="33953" x="9217025" y="4752975"/>
          <p14:tracePt t="33964" x="9242425" y="4872038"/>
          <p14:tracePt t="33970" x="9258300" y="4984750"/>
          <p14:tracePt t="33980" x="9282113" y="5080000"/>
          <p14:tracePt t="33985" x="9313863" y="5167313"/>
          <p14:tracePt t="33996" x="9329738" y="5230813"/>
          <p14:tracePt t="34003" x="9345613" y="5302250"/>
          <p14:tracePt t="34013" x="9353550" y="5343525"/>
          <p14:tracePt t="34017" x="9361488" y="5399088"/>
          <p14:tracePt t="34029" x="9369425" y="5446713"/>
          <p14:tracePt t="34033" x="9369425" y="5478463"/>
          <p14:tracePt t="34044" x="9377363" y="5510213"/>
          <p14:tracePt t="34049" x="9377363" y="5526088"/>
          <p14:tracePt t="34060" x="9377363" y="5541963"/>
          <p14:tracePt t="34064" x="9377363" y="5557838"/>
          <p14:tracePt t="34076" x="9377363" y="5573713"/>
          <p14:tracePt t="34080" x="9377363" y="5589588"/>
          <p14:tracePt t="34093" x="9377363" y="5613400"/>
          <p14:tracePt t="34096" x="9377363" y="5637213"/>
          <p14:tracePt t="34109" x="9377363" y="5645150"/>
          <p14:tracePt t="34113" x="9377363" y="5670550"/>
          <p14:tracePt t="34128" x="9377363" y="5678488"/>
          <p14:tracePt t="34140" x="9377363" y="5686425"/>
          <p14:tracePt t="34221" x="9377363" y="5678488"/>
          <p14:tracePt t="34226" x="9377363" y="5670550"/>
          <p14:tracePt t="34237" x="9377363" y="5637213"/>
          <p14:tracePt t="34241" x="9377363" y="5613400"/>
          <p14:tracePt t="34253" x="9377363" y="5597525"/>
          <p14:tracePt t="34256" x="9377363" y="5573713"/>
          <p14:tracePt t="34269" x="9377363" y="5541963"/>
          <p14:tracePt t="34272" x="9377363" y="5494338"/>
          <p14:tracePt t="34284" x="9377363" y="5430838"/>
          <p14:tracePt t="34288" x="9361488" y="5359400"/>
          <p14:tracePt t="34301" x="9337675" y="5278438"/>
          <p14:tracePt t="34304" x="9313863" y="5191125"/>
          <p14:tracePt t="34316" x="9282113" y="5095875"/>
          <p14:tracePt t="34320" x="9258300" y="5008563"/>
          <p14:tracePt t="34332" x="9234488" y="4879975"/>
          <p14:tracePt t="34336" x="9201150" y="4776788"/>
          <p14:tracePt t="34348" x="9177338" y="4665663"/>
          <p14:tracePt t="34352" x="9161463" y="4560888"/>
          <p14:tracePt t="34364" x="9129713" y="4457700"/>
          <p14:tracePt t="34369" x="9121775" y="4370388"/>
          <p14:tracePt t="34380" x="9113838" y="4281488"/>
          <p14:tracePt t="34384" x="9105900" y="4210050"/>
          <p14:tracePt t="34396" x="9105900" y="4130675"/>
          <p14:tracePt t="34402" x="9105900" y="4067175"/>
          <p14:tracePt t="34412" x="9105900" y="4027488"/>
          <p14:tracePt t="34416" x="9105900" y="3995738"/>
          <p14:tracePt t="34428" x="9105900" y="3971925"/>
          <p14:tracePt t="34432" x="9105900" y="3948113"/>
          <p14:tracePt t="34444" x="9105900" y="3930650"/>
          <p14:tracePt t="34448" x="9105900" y="3914775"/>
          <p14:tracePt t="34460" x="9105900" y="3906838"/>
          <p14:tracePt t="34464" x="9105900" y="3898900"/>
          <p14:tracePt t="40275" x="9105900" y="3890963"/>
          <p14:tracePt t="40292" x="9082088" y="3875088"/>
          <p14:tracePt t="40296" x="9066213" y="3859213"/>
          <p14:tracePt t="40309" x="9026525" y="3835400"/>
          <p14:tracePt t="40311" x="9010650" y="3827463"/>
          <p14:tracePt t="40323" x="8978900" y="3819525"/>
          <p14:tracePt t="40326" x="8931275" y="3803650"/>
          <p14:tracePt t="40338" x="8874125" y="3779838"/>
          <p14:tracePt t="40342" x="8818563" y="3756025"/>
          <p14:tracePt t="40354" x="8763000" y="3740150"/>
          <p14:tracePt t="40358" x="8715375" y="3732213"/>
          <p14:tracePt t="40370" x="8675688" y="3724275"/>
          <p14:tracePt t="40374" x="8651875" y="3716338"/>
          <p14:tracePt t="40386" x="8628063" y="3716338"/>
          <p14:tracePt t="40390" x="8612188" y="3716338"/>
          <p14:tracePt t="40406" x="8596313" y="3716338"/>
          <p14:tracePt t="40420" x="8588375" y="3716338"/>
          <p14:tracePt t="40422" x="8572500" y="3716338"/>
          <p14:tracePt t="40434" x="8556625" y="3716338"/>
          <p14:tracePt t="40438" x="8531225" y="3716338"/>
          <p14:tracePt t="40450" x="8491538" y="3724275"/>
          <p14:tracePt t="40454" x="8483600" y="3732213"/>
          <p14:tracePt t="40466" x="8451850" y="3756025"/>
          <p14:tracePt t="40470" x="8412163" y="3779838"/>
          <p14:tracePt t="40482" x="8396288" y="3795713"/>
          <p14:tracePt t="40486" x="8380413" y="3819525"/>
          <p14:tracePt t="40498" x="8364538" y="3843338"/>
          <p14:tracePt t="40503" x="8364538" y="3867150"/>
          <p14:tracePt t="40514" x="8356600" y="3906838"/>
          <p14:tracePt t="40518" x="8348663" y="3930650"/>
          <p14:tracePt t="40530" x="8340725" y="3948113"/>
          <p14:tracePt t="40534" x="8332788" y="3979863"/>
          <p14:tracePt t="40546" x="8332788" y="4019550"/>
          <p14:tracePt t="40551" x="8324850" y="4059238"/>
          <p14:tracePt t="40562" x="8308975" y="4106863"/>
          <p14:tracePt t="40566" x="8293100" y="4154488"/>
          <p14:tracePt t="40578" x="8285163" y="4194175"/>
          <p14:tracePt t="40582" x="8269288" y="4233863"/>
          <p14:tracePt t="40594" x="8245475" y="4281488"/>
          <p14:tracePt t="40598" x="8221663" y="4330700"/>
          <p14:tracePt t="40610" x="8197850" y="4370388"/>
          <p14:tracePt t="40614" x="8172450" y="4418013"/>
          <p14:tracePt t="40626" x="8140700" y="4457700"/>
          <p14:tracePt t="40630" x="8108950" y="4505325"/>
          <p14:tracePt t="40642" x="8077200" y="4552950"/>
          <p14:tracePt t="40646" x="8037513" y="4600575"/>
          <p14:tracePt t="40658" x="8005763" y="4649788"/>
          <p14:tracePt t="40662" x="7981950" y="4697413"/>
          <p14:tracePt t="40674" x="7958138" y="4745038"/>
          <p14:tracePt t="40678" x="7934325" y="4792663"/>
          <p14:tracePt t="40690" x="7910513" y="4840288"/>
          <p14:tracePt t="40694" x="7902575" y="4887913"/>
          <p14:tracePt t="40706" x="7886700" y="4919663"/>
          <p14:tracePt t="40710" x="7878763" y="4959350"/>
          <p14:tracePt t="40722" x="7870825" y="5000625"/>
          <p14:tracePt t="40726" x="7862888" y="5048250"/>
          <p14:tracePt t="40738" x="7862888" y="5080000"/>
          <p14:tracePt t="40742" x="7862888" y="5119688"/>
          <p14:tracePt t="40754" x="7862888" y="5159375"/>
          <p14:tracePt t="40758" x="7870825" y="5191125"/>
          <p14:tracePt t="40771" x="7886700" y="5230813"/>
          <p14:tracePt t="40774" x="7902575" y="5254625"/>
          <p14:tracePt t="40786" x="7934325" y="5294313"/>
          <p14:tracePt t="40790" x="7966075" y="5335588"/>
          <p14:tracePt t="40803" x="7981950" y="5359400"/>
          <p14:tracePt t="40806" x="8013700" y="5399088"/>
          <p14:tracePt t="40820" x="8053388" y="5430838"/>
          <p14:tracePt t="40822" x="8101013" y="5462588"/>
          <p14:tracePt t="40834" x="8140700" y="5502275"/>
          <p14:tracePt t="40838" x="8180388" y="5534025"/>
          <p14:tracePt t="40851" x="8229600" y="5565775"/>
          <p14:tracePt t="40855" x="8269288" y="5589588"/>
          <p14:tracePt t="40867" x="8316913" y="5613400"/>
          <p14:tracePt t="40870" x="8348663" y="5637213"/>
          <p14:tracePt t="40882" x="8388350" y="5662613"/>
          <p14:tracePt t="40886" x="8435975" y="5686425"/>
          <p14:tracePt t="40898" x="8483600" y="5702300"/>
          <p14:tracePt t="40903" x="8523288" y="5718175"/>
          <p14:tracePt t="40914" x="8572500" y="5726113"/>
          <p14:tracePt t="40920" x="8628063" y="5741988"/>
          <p14:tracePt t="40930" x="8699500" y="5749925"/>
          <p14:tracePt t="40936" x="8778875" y="5757863"/>
          <p14:tracePt t="40946" x="8842375" y="5765800"/>
          <p14:tracePt t="40950" x="8931275" y="5773738"/>
          <p14:tracePt t="40962" x="8994775" y="5781675"/>
          <p14:tracePt t="40966" x="9050338" y="5781675"/>
          <p14:tracePt t="40979" x="9090025" y="5781675"/>
          <p14:tracePt t="40982" x="9121775" y="5781675"/>
          <p14:tracePt t="40994" x="9161463" y="5765800"/>
          <p14:tracePt t="40998" x="9193213" y="5749925"/>
          <p14:tracePt t="41010" x="9234488" y="5734050"/>
          <p14:tracePt t="41014" x="9282113" y="5702300"/>
          <p14:tracePt t="41026" x="9313863" y="5662613"/>
          <p14:tracePt t="41030" x="9361488" y="5621338"/>
          <p14:tracePt t="41042" x="9409113" y="5565775"/>
          <p14:tracePt t="41046" x="9472613" y="5510213"/>
          <p14:tracePt t="41060" x="9544050" y="5446713"/>
          <p14:tracePt t="41064" x="9609138" y="5399088"/>
          <p14:tracePt t="41074" x="9648825" y="5351463"/>
          <p14:tracePt t="41078" x="9680575" y="5302250"/>
          <p14:tracePt t="41090" x="9712325" y="5262563"/>
          <p14:tracePt t="41094" x="9728200" y="5214938"/>
          <p14:tracePt t="41106" x="9752013" y="5159375"/>
          <p14:tracePt t="41110" x="9759950" y="5111750"/>
          <p14:tracePt t="41122" x="9775825" y="5056188"/>
          <p14:tracePt t="41126" x="9783763" y="5000625"/>
          <p14:tracePt t="41138" x="9791700" y="4951413"/>
          <p14:tracePt t="41142" x="9791700" y="4872038"/>
          <p14:tracePt t="41154" x="9791700" y="4800600"/>
          <p14:tracePt t="41158" x="9791700" y="4729163"/>
          <p14:tracePt t="41170" x="9783763" y="4641850"/>
          <p14:tracePt t="41174" x="9775825" y="4552950"/>
          <p14:tracePt t="41186" x="9759950" y="4465638"/>
          <p14:tracePt t="41190" x="9736138" y="4378325"/>
          <p14:tracePt t="41203" x="9712325" y="4306888"/>
          <p14:tracePt t="41206" x="9688513" y="4225925"/>
          <p14:tracePt t="41221" x="9664700" y="4146550"/>
          <p14:tracePt t="41222" x="9625013" y="4075113"/>
          <p14:tracePt t="41235" x="9593263" y="4011613"/>
          <p14:tracePt t="41239" x="9551988" y="3948113"/>
          <p14:tracePt t="41251" x="9520238" y="3898900"/>
          <p14:tracePt t="41254" x="9480550" y="3859213"/>
          <p14:tracePt t="41266" x="9448800" y="3827463"/>
          <p14:tracePt t="41270" x="9417050" y="3795713"/>
          <p14:tracePt t="41282" x="9377363" y="3763963"/>
          <p14:tracePt t="41286" x="9329738" y="3732213"/>
          <p14:tracePt t="41298" x="9282113" y="3700463"/>
          <p14:tracePt t="41303" x="9234488" y="3692525"/>
          <p14:tracePt t="41314" x="9185275" y="3668713"/>
          <p14:tracePt t="41320" x="9097963" y="3636963"/>
          <p14:tracePt t="41330" x="9010650" y="3613150"/>
          <p14:tracePt t="41335" x="8915400" y="3595688"/>
          <p14:tracePt t="41346" x="8826500" y="3579813"/>
          <p14:tracePt t="41351" x="8731250" y="3571875"/>
          <p14:tracePt t="41362" x="8651875" y="3571875"/>
          <p14:tracePt t="41366" x="8556625" y="3571875"/>
          <p14:tracePt t="41379" x="8467725" y="3571875"/>
          <p14:tracePt t="41382" x="8380413" y="3571875"/>
          <p14:tracePt t="41394" x="8301038" y="3571875"/>
          <p14:tracePt t="41398" x="8221663" y="3571875"/>
          <p14:tracePt t="41410" x="8148638" y="3579813"/>
          <p14:tracePt t="41414" x="8085138" y="3587750"/>
          <p14:tracePt t="41426" x="8037513" y="3595688"/>
          <p14:tracePt t="41430" x="8005763" y="3595688"/>
          <p14:tracePt t="41444" x="7981950" y="3605213"/>
          <p14:tracePt t="41448" x="7966075" y="3613150"/>
          <p14:tracePt t="41460" x="7958138" y="3621088"/>
          <p14:tracePt t="41464" x="7950200" y="3629025"/>
          <p14:tracePt t="41476" x="7950200" y="3636963"/>
          <p14:tracePt t="41901" x="7942263" y="3636963"/>
          <p14:tracePt t="41969" x="7918450" y="3621088"/>
          <p14:tracePt t="41981" x="7918450" y="3605213"/>
          <p14:tracePt t="41985" x="7918450" y="3571875"/>
          <p14:tracePt t="41996" x="7918450" y="3556000"/>
          <p14:tracePt t="42001" x="7902575" y="3540125"/>
          <p14:tracePt t="42012" x="7902575" y="3516313"/>
          <p14:tracePt t="42016" x="7894638" y="3492500"/>
          <p14:tracePt t="42028" x="7894638" y="3476625"/>
          <p14:tracePt t="42032" x="7894638" y="3452813"/>
          <p14:tracePt t="42044" x="7886700" y="3436938"/>
          <p14:tracePt t="42048" x="7886700" y="3413125"/>
          <p14:tracePt t="42060" x="7886700" y="3389313"/>
          <p14:tracePt t="42064" x="7878763" y="3357563"/>
          <p14:tracePt t="42077" x="7878763" y="3341688"/>
          <p14:tracePt t="42080" x="7878763" y="3325813"/>
          <p14:tracePt t="42092" x="7878763" y="3309938"/>
          <p14:tracePt t="42096" x="7878763" y="3286125"/>
          <p14:tracePt t="42109" x="7878763" y="3270250"/>
          <p14:tracePt t="42112" x="7878763" y="3262313"/>
          <p14:tracePt t="42124" x="7878763" y="3252788"/>
          <p14:tracePt t="42129" x="7878763" y="3236913"/>
          <p14:tracePt t="42140" x="7878763" y="3228975"/>
          <p14:tracePt t="42144" x="7878763" y="3213100"/>
          <p14:tracePt t="42156" x="7878763" y="3197225"/>
          <p14:tracePt t="42160" x="7878763" y="3181350"/>
          <p14:tracePt t="42173" x="7878763" y="3165475"/>
          <p14:tracePt t="42176" x="7878763" y="3149600"/>
          <p14:tracePt t="42188" x="7878763" y="3125788"/>
          <p14:tracePt t="42192" x="7878763" y="3101975"/>
          <p14:tracePt t="42204" x="7878763" y="3086100"/>
          <p14:tracePt t="42208" x="7878763" y="3062288"/>
          <p14:tracePt t="42222" x="7878763" y="3038475"/>
          <p14:tracePt t="42224" x="7878763" y="3022600"/>
          <p14:tracePt t="42236" x="7878763" y="2990850"/>
          <p14:tracePt t="42240" x="7878763" y="2967038"/>
          <p14:tracePt t="42252" x="7878763" y="2951163"/>
          <p14:tracePt t="42256" x="7878763" y="2935288"/>
          <p14:tracePt t="42269" x="7878763" y="2901950"/>
          <p14:tracePt t="42272" x="7878763" y="2886075"/>
          <p14:tracePt t="42284" x="7878763" y="2862263"/>
          <p14:tracePt t="42288" x="7878763" y="2830513"/>
          <p14:tracePt t="42302" x="7878763" y="2814638"/>
          <p14:tracePt t="42304" x="7878763" y="2798763"/>
          <p14:tracePt t="42317" x="7878763" y="2774950"/>
          <p14:tracePt t="42320" x="7878763" y="2751138"/>
          <p14:tracePt t="42333" x="7878763" y="2727325"/>
          <p14:tracePt t="42336" x="7878763" y="2703513"/>
          <p14:tracePt t="42349" x="7886700" y="2679700"/>
          <p14:tracePt t="42354" x="7886700" y="2655888"/>
          <p14:tracePt t="42364" x="7886700" y="2632075"/>
          <p14:tracePt t="42370" x="7894638" y="2600325"/>
          <p14:tracePt t="42381" x="7894638" y="2584450"/>
          <p14:tracePt t="42386" x="7902575" y="2543175"/>
          <p14:tracePt t="42396" x="7902575" y="2535238"/>
          <p14:tracePt t="42400" x="7902575" y="2503488"/>
          <p14:tracePt t="42413" x="7902575" y="2487613"/>
          <p14:tracePt t="42417" x="7902575" y="2463800"/>
          <p14:tracePt t="42429" x="7902575" y="2439988"/>
          <p14:tracePt t="42433" x="7902575" y="2408238"/>
          <p14:tracePt t="42444" x="7910513" y="2384425"/>
          <p14:tracePt t="42449" x="7910513" y="2360613"/>
          <p14:tracePt t="42460" x="7910513" y="2336800"/>
          <p14:tracePt t="42464" x="7918450" y="2312988"/>
          <p14:tracePt t="42476" x="7926388" y="2273300"/>
          <p14:tracePt t="42480" x="7934325" y="2249488"/>
          <p14:tracePt t="42492" x="7942263" y="2216150"/>
          <p14:tracePt t="42496" x="7942263" y="2192338"/>
          <p14:tracePt t="42509" x="7942263" y="2160588"/>
          <p14:tracePt t="42513" x="7942263" y="2136775"/>
          <p14:tracePt t="42524" x="7950200" y="2112963"/>
          <p14:tracePt t="42529" x="7950200" y="2089150"/>
          <p14:tracePt t="42541" x="7958138" y="2065338"/>
          <p14:tracePt t="42544" x="7958138" y="2049463"/>
          <p14:tracePt t="42557" x="7958138" y="2033588"/>
          <p14:tracePt t="42560" x="7966075" y="2009775"/>
          <p14:tracePt t="42576" x="7966075" y="1993900"/>
          <p14:tracePt t="42589" x="7966075" y="1985963"/>
          <p14:tracePt t="42592" x="7974013" y="1970088"/>
          <p14:tracePt t="42605" x="7981950" y="1962150"/>
          <p14:tracePt t="42608" x="7981950" y="1954213"/>
          <p14:tracePt t="42620" x="7989888" y="1930400"/>
          <p14:tracePt t="42636" x="7989888" y="1922463"/>
          <p14:tracePt t="42640" x="7997825" y="1898650"/>
          <p14:tracePt t="42668" x="7997825" y="1890713"/>
          <p14:tracePt t="42672" x="7997825" y="1881188"/>
          <p14:tracePt t="42685" x="8005763" y="1873250"/>
          <p14:tracePt t="42704" x="8005763" y="1865313"/>
          <p14:tracePt t="42720" x="8005763" y="1857375"/>
          <p14:tracePt t="42749" x="8013700" y="1857375"/>
          <p14:tracePt t="42765" x="8013700" y="1849438"/>
          <p14:tracePt t="42770" x="8013700" y="1841500"/>
          <p14:tracePt t="42785" x="8013700" y="1833563"/>
          <p14:tracePt t="42796" x="8013700" y="1825625"/>
          <p14:tracePt t="42801" x="8013700" y="1817688"/>
          <p14:tracePt t="42844" x="8013700" y="1809750"/>
          <p14:tracePt t="43151" x="8029575" y="1809750"/>
          <p14:tracePt t="43156" x="8053388" y="1809750"/>
          <p14:tracePt t="43168" x="8077200" y="1809750"/>
          <p14:tracePt t="43171" x="8108950" y="1809750"/>
          <p14:tracePt t="43183" x="8140700" y="1809750"/>
          <p14:tracePt t="43186" x="8164513" y="1809750"/>
          <p14:tracePt t="43198" x="8189913" y="1809750"/>
          <p14:tracePt t="43203" x="8221663" y="1809750"/>
          <p14:tracePt t="43214" x="8253413" y="1809750"/>
          <p14:tracePt t="43220" x="8285163" y="1809750"/>
          <p14:tracePt t="43230" x="8324850" y="1809750"/>
          <p14:tracePt t="43235" x="8348663" y="1809750"/>
          <p14:tracePt t="43246" x="8372475" y="1809750"/>
          <p14:tracePt t="43251" x="8396288" y="1809750"/>
          <p14:tracePt t="43262" x="8412163" y="1809750"/>
          <p14:tracePt t="43266" x="8428038" y="1809750"/>
          <p14:tracePt t="43278" x="8443913" y="1809750"/>
          <p14:tracePt t="43282" x="8475663" y="1809750"/>
          <p14:tracePt t="43294" x="8491538" y="1809750"/>
          <p14:tracePt t="43299" x="8507413" y="1809750"/>
          <p14:tracePt t="43310" x="8531225" y="1809750"/>
          <p14:tracePt t="43314" x="8564563" y="1809750"/>
          <p14:tracePt t="43326" x="8596313" y="1809750"/>
          <p14:tracePt t="43330" x="8612188" y="1809750"/>
          <p14:tracePt t="43342" x="8643938" y="1809750"/>
          <p14:tracePt t="43346" x="8675688" y="1809750"/>
          <p14:tracePt t="43358" x="8723313" y="1809750"/>
          <p14:tracePt t="43362" x="8763000" y="1809750"/>
          <p14:tracePt t="43374" x="8810625" y="1809750"/>
          <p14:tracePt t="43378" x="8850313" y="1809750"/>
          <p14:tracePt t="43390" x="8883650" y="1809750"/>
          <p14:tracePt t="43394" x="8907463" y="1809750"/>
          <p14:tracePt t="43406" x="8931275" y="1809750"/>
          <p14:tracePt t="43410" x="8939213" y="1809750"/>
          <p14:tracePt t="43422" x="8963025" y="1809750"/>
          <p14:tracePt t="43426" x="8978900" y="1809750"/>
          <p14:tracePt t="43438" x="8986838" y="1809750"/>
          <p14:tracePt t="43442" x="9002713" y="1809750"/>
          <p14:tracePt t="43454" x="9026525" y="1809750"/>
          <p14:tracePt t="43458" x="9042400" y="1809750"/>
          <p14:tracePt t="43470" x="9058275" y="1809750"/>
          <p14:tracePt t="43474" x="9082088" y="1809750"/>
          <p14:tracePt t="43486" x="9113838" y="1809750"/>
          <p14:tracePt t="43490" x="9137650" y="1809750"/>
          <p14:tracePt t="43503" x="9161463" y="1809750"/>
          <p14:tracePt t="43506" x="9185275" y="1809750"/>
          <p14:tracePt t="43519" x="9209088" y="1809750"/>
          <p14:tracePt t="43522" x="9234488" y="1809750"/>
          <p14:tracePt t="43534" x="9250363" y="1809750"/>
          <p14:tracePt t="43539" x="9274175" y="1809750"/>
          <p14:tracePt t="43551" x="9297988" y="1809750"/>
          <p14:tracePt t="43554" x="9313863" y="1809750"/>
          <p14:tracePt t="43567" x="9329738" y="1809750"/>
          <p14:tracePt t="43571" x="9337675" y="1809750"/>
          <p14:tracePt t="43582" x="9361488" y="1809750"/>
          <p14:tracePt t="43587" x="9377363" y="1809750"/>
          <p14:tracePt t="43598" x="9393238" y="1809750"/>
          <p14:tracePt t="43603" x="9417050" y="1809750"/>
          <p14:tracePt t="43614" x="9432925" y="1809750"/>
          <p14:tracePt t="43620" x="9456738" y="1809750"/>
          <p14:tracePt t="43630" x="9464675" y="1809750"/>
          <p14:tracePt t="43636" x="9472613" y="1809750"/>
          <p14:tracePt t="43646" x="9480550" y="1809750"/>
          <p14:tracePt t="43662" x="9496425" y="1801813"/>
          <p14:tracePt t="43694" x="9504363" y="1801813"/>
          <p14:tracePt t="43710" x="9520238" y="1801813"/>
          <p14:tracePt t="43726" x="9536113" y="1801813"/>
          <p14:tracePt t="43731" x="9559925" y="1801813"/>
          <p14:tracePt t="43742" x="9585325" y="1801813"/>
          <p14:tracePt t="43746" x="9609138" y="1801813"/>
          <p14:tracePt t="43758" x="9632950" y="1801813"/>
          <p14:tracePt t="43762" x="9656763" y="1801813"/>
          <p14:tracePt t="43774" x="9672638" y="1801813"/>
          <p14:tracePt t="43778" x="9688513" y="1801813"/>
          <p14:tracePt t="43790" x="9704388" y="1801813"/>
          <p14:tracePt t="43794" x="9728200" y="1801813"/>
          <p14:tracePt t="43806" x="9744075" y="1801813"/>
          <p14:tracePt t="43810" x="9759950" y="1801813"/>
          <p14:tracePt t="43826" x="9775825" y="1801813"/>
          <p14:tracePt t="43839" x="9791700" y="1801813"/>
          <p14:tracePt t="43854" x="9807575" y="1801813"/>
          <p14:tracePt t="43859" x="9815513" y="1801813"/>
          <p14:tracePt t="43870" x="9823450" y="1801813"/>
          <p14:tracePt t="43874" x="9831388" y="1801813"/>
          <p14:tracePt t="43887" x="9839325" y="1801813"/>
          <p14:tracePt t="43904" x="9847263" y="1801813"/>
          <p14:tracePt t="43906" x="9871075" y="1801813"/>
          <p14:tracePt t="43920" x="9879013" y="1801813"/>
          <p14:tracePt t="43922" x="9894888" y="1801813"/>
          <p14:tracePt t="43935" x="9902825" y="1801813"/>
          <p14:tracePt t="43938" x="9918700" y="1801813"/>
          <p14:tracePt t="43951" x="9944100" y="1801813"/>
          <p14:tracePt t="43955" x="9959975" y="1801813"/>
          <p14:tracePt t="43967" x="9975850" y="1801813"/>
          <p14:tracePt t="43970" x="10007600" y="1801813"/>
          <p14:tracePt t="43982" x="10031413" y="1801813"/>
          <p14:tracePt t="43987" x="10063163" y="1801813"/>
          <p14:tracePt t="43999" x="10079038" y="1801813"/>
          <p14:tracePt t="44003" x="10094913" y="1801813"/>
          <p14:tracePt t="44014" x="10110788" y="1801813"/>
          <p14:tracePt t="44021" x="10126663" y="1801813"/>
          <p14:tracePt t="44030" x="10150475" y="1801813"/>
          <p14:tracePt t="44046" x="10166350" y="1801813"/>
          <p14:tracePt t="44052" x="10182225" y="1809750"/>
          <p14:tracePt t="44063" x="10198100" y="1809750"/>
          <p14:tracePt t="44067" x="10221913" y="1809750"/>
          <p14:tracePt t="44079" x="10245725" y="1809750"/>
          <p14:tracePt t="44083" x="10269538" y="1809750"/>
          <p14:tracePt t="44095" x="10287000" y="1809750"/>
          <p14:tracePt t="44099" x="10310813" y="1809750"/>
          <p14:tracePt t="44111" x="10326688" y="1809750"/>
          <p14:tracePt t="44115" x="10342563" y="1809750"/>
          <p14:tracePt t="44127" x="10350500" y="1809750"/>
          <p14:tracePt t="44130" x="10358438" y="1809750"/>
          <p14:tracePt t="44143" x="10366375" y="1809750"/>
          <p14:tracePt t="44147" x="10374313" y="1809750"/>
          <p14:tracePt t="44175" x="10390188" y="1809750"/>
          <p14:tracePt t="44179" x="10398125" y="1809750"/>
          <p14:tracePt t="44195" x="10406063" y="1809750"/>
          <p14:tracePt t="44199" x="10414000" y="1809750"/>
          <p14:tracePt t="44211" x="10429875" y="1809750"/>
          <p14:tracePt t="44226" x="10437813" y="1801813"/>
          <p14:tracePt t="44239" x="10445750" y="1801813"/>
          <p14:tracePt t="44243" x="10445750" y="1793875"/>
          <p14:tracePt t="44256" x="10453688" y="1793875"/>
          <p14:tracePt t="44259" x="10461625" y="1778000"/>
          <p14:tracePt t="44273" x="10469563" y="1778000"/>
          <p14:tracePt t="44275" x="10477500" y="1762125"/>
          <p14:tracePt t="44290" x="10485438" y="1754188"/>
          <p14:tracePt t="44291" x="10493375" y="1746250"/>
          <p14:tracePt t="44306" x="10501313" y="1722438"/>
          <p14:tracePt t="44307" x="10509250" y="1714500"/>
          <p14:tracePt t="44323" x="10525125" y="1682750"/>
          <p14:tracePt t="44335" x="10533063" y="1666875"/>
          <p14:tracePt t="44339" x="10548938" y="1635125"/>
          <p14:tracePt t="44351" x="10548938" y="1619250"/>
          <p14:tracePt t="44354" x="10564813" y="1595438"/>
          <p14:tracePt t="44366" x="10580688" y="1563688"/>
          <p14:tracePt t="44370" x="10588625" y="1547813"/>
          <p14:tracePt t="44382" x="10604500" y="1530350"/>
          <p14:tracePt t="44386" x="10604500" y="1522413"/>
          <p14:tracePt t="44398" x="10629900" y="1482725"/>
          <p14:tracePt t="44403" x="10637838" y="1466850"/>
          <p14:tracePt t="44415" x="10645775" y="1458913"/>
          <p14:tracePt t="44422" x="10661650" y="1435100"/>
          <p14:tracePt t="44433" x="10677525" y="1411288"/>
          <p14:tracePt t="44449" x="10693400" y="1395413"/>
          <p14:tracePt t="44456" x="10701338" y="1379538"/>
          <p14:tracePt t="44465" x="10709275" y="1363663"/>
          <p14:tracePt t="44481" x="10709275" y="1347788"/>
          <p14:tracePt t="44485" x="10725150" y="1339850"/>
          <p14:tracePt t="44496" x="10725150" y="1331913"/>
          <p14:tracePt t="44529" x="10725150" y="1323975"/>
          <p14:tracePt t="44534" x="10725150" y="1316038"/>
          <p14:tracePt t="44593" x="10725150" y="1300163"/>
          <p14:tracePt t="44609" x="10717213" y="1292225"/>
          <p14:tracePt t="44613" x="10701338" y="1284288"/>
          <p14:tracePt t="44625" x="10685463" y="1284288"/>
          <p14:tracePt t="44629" x="10653713" y="1276350"/>
          <p14:tracePt t="44642" x="10612438" y="1260475"/>
          <p14:tracePt t="44645" x="10580688" y="1252538"/>
          <p14:tracePt t="44656" x="10564813" y="1252538"/>
          <p14:tracePt t="44661" x="10525125" y="1244600"/>
          <p14:tracePt t="44672" x="10485438" y="1236663"/>
          <p14:tracePt t="44676" x="10429875" y="1228725"/>
          <p14:tracePt t="44689" x="10382250" y="1220788"/>
          <p14:tracePt t="44693" x="10350500" y="1220788"/>
          <p14:tracePt t="44706" x="10318750" y="1212850"/>
          <p14:tracePt t="44709" x="10269538" y="1204913"/>
          <p14:tracePt t="44721" x="10237788" y="1195388"/>
          <p14:tracePt t="44724" x="10190163" y="1195388"/>
          <p14:tracePt t="44737" x="10158413" y="1187450"/>
          <p14:tracePt t="44741" x="10110788" y="1179513"/>
          <p14:tracePt t="44754" x="10063163" y="1179513"/>
          <p14:tracePt t="44756" x="9983788" y="1179513"/>
          <p14:tracePt t="44773" x="9847263" y="1179513"/>
          <p14:tracePt t="44786" x="9775825" y="1179513"/>
          <p14:tracePt t="44791" x="9688513" y="1179513"/>
          <p14:tracePt t="44802" x="9601200" y="1179513"/>
          <p14:tracePt t="44807" x="9520238" y="1179513"/>
          <p14:tracePt t="44817" x="9424988" y="1179513"/>
          <p14:tracePt t="44824" x="9329738" y="1179513"/>
          <p14:tracePt t="44833" x="9242425" y="1179513"/>
          <p14:tracePt t="44839" x="9161463" y="1179513"/>
          <p14:tracePt t="44849" x="9066213" y="1179513"/>
          <p14:tracePt t="44856" x="8978900" y="1179513"/>
          <p14:tracePt t="44865" x="8891588" y="1179513"/>
          <p14:tracePt t="44872" x="8802688" y="1179513"/>
          <p14:tracePt t="44881" x="8715375" y="1171575"/>
          <p14:tracePt t="44886" x="8620125" y="1163638"/>
          <p14:tracePt t="44897" x="8507413" y="1147763"/>
          <p14:tracePt t="44902" x="8412163" y="1139825"/>
          <p14:tracePt t="44913" x="8332788" y="1131888"/>
          <p14:tracePt t="44917" x="8245475" y="1108075"/>
          <p14:tracePt t="44929" x="8164513" y="1100138"/>
          <p14:tracePt t="44932" x="8101013" y="1092200"/>
          <p14:tracePt t="44944" x="8037513" y="1092200"/>
          <p14:tracePt t="44948" x="7974013" y="1092200"/>
          <p14:tracePt t="44961" x="7918450" y="1092200"/>
          <p14:tracePt t="44965" x="7854950" y="1092200"/>
          <p14:tracePt t="44977" x="7789863" y="1092200"/>
          <p14:tracePt t="44981" x="7726363" y="1092200"/>
          <p14:tracePt t="44993" x="7678738" y="1092200"/>
          <p14:tracePt t="44997" x="7639050" y="1092200"/>
          <p14:tracePt t="45009" x="7607300" y="1092200"/>
          <p14:tracePt t="45013" x="7599363" y="1092200"/>
          <p14:tracePt t="45025" x="7591425" y="1092200"/>
          <p14:tracePt t="45029" x="7583488" y="1092200"/>
          <p14:tracePt t="45121" x="7567613" y="1092200"/>
          <p14:tracePt t="45137" x="7551738" y="1092200"/>
          <p14:tracePt t="45142" x="7519988" y="1092200"/>
          <p14:tracePt t="45153" x="7504113" y="1092200"/>
          <p14:tracePt t="45157" x="7478713" y="1092200"/>
          <p14:tracePt t="45169" x="7446963" y="1092200"/>
          <p14:tracePt t="45173" x="7399338" y="1092200"/>
          <p14:tracePt t="45186" x="7367588" y="1092200"/>
          <p14:tracePt t="45191" x="7335838" y="1092200"/>
          <p14:tracePt t="45202" x="7304088" y="1092200"/>
          <p14:tracePt t="45207" x="7264400" y="1092200"/>
          <p14:tracePt t="45217" x="7208838" y="1092200"/>
          <p14:tracePt t="45220" x="7153275" y="1108075"/>
          <p14:tracePt t="45232" x="7104063" y="1123950"/>
          <p14:tracePt t="45236" x="7056438" y="1139825"/>
          <p14:tracePt t="45249" x="7024688" y="1155700"/>
          <p14:tracePt t="45255" x="6992938" y="1171575"/>
          <p14:tracePt t="45265" x="6969125" y="1179513"/>
          <p14:tracePt t="45273" x="6961188" y="1195388"/>
          <p14:tracePt t="45281" x="6929438" y="1212850"/>
          <p14:tracePt t="45285" x="6913563" y="1228725"/>
          <p14:tracePt t="45297" x="6897688" y="1252538"/>
          <p14:tracePt t="45302" x="6865938" y="1292225"/>
          <p14:tracePt t="45312" x="6850063" y="1300163"/>
          <p14:tracePt t="45316" x="6834188" y="1323975"/>
          <p14:tracePt t="45328" x="6818313" y="1347788"/>
          <p14:tracePt t="45332" x="6802438" y="1371600"/>
          <p14:tracePt t="45344" x="6777038" y="1411288"/>
          <p14:tracePt t="45348" x="6745288" y="1443038"/>
          <p14:tracePt t="45361" x="6721475" y="1482725"/>
          <p14:tracePt t="45364" x="6697663" y="1522413"/>
          <p14:tracePt t="45377" x="6665913" y="1563688"/>
          <p14:tracePt t="45381" x="6634163" y="1603375"/>
          <p14:tracePt t="45393" x="6610350" y="1635125"/>
          <p14:tracePt t="45397" x="6586538" y="1674813"/>
          <p14:tracePt t="45409" x="6562725" y="1706563"/>
          <p14:tracePt t="45413" x="6538913" y="1730375"/>
          <p14:tracePt t="45425" x="6515100" y="1754188"/>
          <p14:tracePt t="45429" x="6507163" y="1785938"/>
          <p14:tracePt t="45441" x="6491288" y="1801813"/>
          <p14:tracePt t="45444" x="6483350" y="1817688"/>
          <p14:tracePt t="45456" x="6475413" y="1833563"/>
          <p14:tracePt t="45460" x="6467475" y="1849438"/>
          <p14:tracePt t="45472" x="6459538" y="1857375"/>
          <p14:tracePt t="45476" x="6459538" y="1865313"/>
          <p14:tracePt t="45489" x="6451600" y="1873250"/>
          <p14:tracePt t="45492" x="6451600" y="1881188"/>
          <p14:tracePt t="45509" x="6451600" y="1890713"/>
          <p14:tracePt t="45522" x="6451600" y="1898650"/>
          <p14:tracePt t="45539" x="6442075" y="1906588"/>
          <p14:tracePt t="46763" x="6426200" y="1906588"/>
          <p14:tracePt t="46779" x="6283325" y="1922463"/>
          <p14:tracePt t="46784" x="6180138" y="1938338"/>
          <p14:tracePt t="46796" x="6027738" y="1954213"/>
          <p14:tracePt t="46799" x="5813425" y="1993900"/>
          <p14:tracePt t="46811" x="5629275" y="2033588"/>
          <p14:tracePt t="46815" x="5430838" y="2081213"/>
          <p14:tracePt t="46826" x="5238750" y="2136775"/>
          <p14:tracePt t="46830" x="5046663" y="2184400"/>
          <p14:tracePt t="46842" x="4864100" y="2249488"/>
          <p14:tracePt t="46846" x="4687888" y="2305050"/>
          <p14:tracePt t="46858" x="4529138" y="2376488"/>
          <p14:tracePt t="46862" x="4370388" y="2439988"/>
          <p14:tracePt t="46874" x="4225925" y="2511425"/>
          <p14:tracePt t="46878" x="4083050" y="2576513"/>
          <p14:tracePt t="46890" x="3938588" y="2640013"/>
          <p14:tracePt t="46894" x="3795713" y="2719388"/>
          <p14:tracePt t="46910" x="3651250" y="2798763"/>
          <p14:tracePt t="46913" x="3540125" y="2878138"/>
          <p14:tracePt t="46925" x="3421063" y="2927350"/>
          <p14:tracePt t="46930" x="3260725" y="2982913"/>
          <p14:tracePt t="46943" x="3094038" y="3030538"/>
          <p14:tracePt t="46944" x="2878138" y="3070225"/>
          <p14:tracePt t="46957" x="2647950" y="3101975"/>
          <p14:tracePt t="46961" x="2424113" y="3133725"/>
          <p14:tracePt t="46973" x="2200275" y="3141663"/>
          <p14:tracePt t="46977" x="1993900" y="3165475"/>
          <p14:tracePt t="46989" x="1793875" y="3189288"/>
          <p14:tracePt t="46993" x="1611313" y="3213100"/>
          <p14:tracePt t="47006" x="1419225" y="3236913"/>
          <p14:tracePt t="47009" x="1252538" y="3270250"/>
          <p14:tracePt t="47023" x="1068388" y="3294063"/>
          <p14:tracePt t="47025" x="901700" y="3341688"/>
          <p14:tracePt t="47037" x="741363" y="3381375"/>
          <p14:tracePt t="47040" x="598488" y="3413125"/>
          <p14:tracePt t="47056" x="485775" y="3444875"/>
          <p14:tracePt t="47057" x="390525" y="3468688"/>
          <p14:tracePt t="47073" x="215900" y="3524250"/>
          <p14:tracePt t="47085" x="142875" y="3548063"/>
          <p14:tracePt t="47090" x="87313" y="3563938"/>
          <p14:tracePt t="47102" x="15875" y="3579813"/>
          <p14:tracePt t="47332" x="15875" y="2719388"/>
          <p14:tracePt t="47341" x="31750" y="2632075"/>
          <p14:tracePt t="47347" x="47625" y="2551113"/>
          <p14:tracePt t="47357" x="63500" y="2471738"/>
          <p14:tracePt t="47362" x="79375" y="2384425"/>
          <p14:tracePt t="47374" x="111125" y="2305050"/>
          <p14:tracePt t="47377" x="134938" y="2233613"/>
          <p14:tracePt t="47389" x="150813" y="2160588"/>
          <p14:tracePt t="47393" x="166688" y="2105025"/>
          <p14:tracePt t="47404" x="184150" y="2049463"/>
          <p14:tracePt t="47408" x="200025" y="1985963"/>
          <p14:tracePt t="47420" x="207963" y="1922463"/>
          <p14:tracePt t="47424" x="215900" y="1857375"/>
          <p14:tracePt t="47436" x="223838" y="1793875"/>
          <p14:tracePt t="47440" x="223838" y="1730375"/>
          <p14:tracePt t="47453" x="223838" y="1666875"/>
          <p14:tracePt t="47456" x="223838" y="1587500"/>
          <p14:tracePt t="47469" x="223838" y="1514475"/>
          <p14:tracePt t="47472" x="223838" y="1443038"/>
          <p14:tracePt t="47484" x="223838" y="1379538"/>
          <p14:tracePt t="47488" x="215900" y="1300163"/>
          <p14:tracePt t="47501" x="200025" y="1236663"/>
          <p14:tracePt t="47504" x="176213" y="1163638"/>
          <p14:tracePt t="47516" x="150813" y="1100138"/>
          <p14:tracePt t="47520" x="111125" y="1020763"/>
          <p14:tracePt t="47532" x="79375" y="957263"/>
          <p14:tracePt t="47536" x="39688" y="885825"/>
          <p14:tracePt t="47548" x="0" y="804863"/>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4CFEEA-DC1F-4379-81C6-B92174CD587E}"/>
              </a:ext>
            </a:extLst>
          </p:cNvPr>
          <p:cNvPicPr>
            <a:picLocks noChangeAspect="1"/>
          </p:cNvPicPr>
          <p:nvPr/>
        </p:nvPicPr>
        <p:blipFill>
          <a:blip r:embed="rId5"/>
          <a:stretch>
            <a:fillRect/>
          </a:stretch>
        </p:blipFill>
        <p:spPr>
          <a:xfrm>
            <a:off x="5323562" y="32211"/>
            <a:ext cx="6784931" cy="508869"/>
          </a:xfrm>
          <a:prstGeom prst="rect">
            <a:avLst/>
          </a:prstGeom>
        </p:spPr>
      </p:pic>
      <p:sp>
        <p:nvSpPr>
          <p:cNvPr id="7" name="TextBox 6">
            <a:extLst>
              <a:ext uri="{FF2B5EF4-FFF2-40B4-BE49-F238E27FC236}">
                <a16:creationId xmlns:a16="http://schemas.microsoft.com/office/drawing/2014/main" id="{5E09704E-3CF2-4816-9116-694F5F76D3D8}"/>
              </a:ext>
            </a:extLst>
          </p:cNvPr>
          <p:cNvSpPr txBox="1"/>
          <p:nvPr/>
        </p:nvSpPr>
        <p:spPr>
          <a:xfrm>
            <a:off x="350729" y="2192054"/>
            <a:ext cx="4359057" cy="2677656"/>
          </a:xfrm>
          <a:prstGeom prst="rect">
            <a:avLst/>
          </a:prstGeom>
          <a:noFill/>
        </p:spPr>
        <p:txBody>
          <a:bodyPr wrap="square" rtlCol="0">
            <a:spAutoFit/>
          </a:bodyPr>
          <a:lstStyle/>
          <a:p>
            <a:r>
              <a:rPr lang="en-US" sz="2400" dirty="0"/>
              <a:t>The process by which the transfer resistance or apparent resistivity measurements acquired from the surface are transformed into estimated images of the subsurface  resistivity (or conductivity) </a:t>
            </a:r>
          </a:p>
        </p:txBody>
      </p:sp>
      <p:grpSp>
        <p:nvGrpSpPr>
          <p:cNvPr id="29" name="Group 28">
            <a:extLst>
              <a:ext uri="{FF2B5EF4-FFF2-40B4-BE49-F238E27FC236}">
                <a16:creationId xmlns:a16="http://schemas.microsoft.com/office/drawing/2014/main" id="{0FA2E1F2-A99F-44BD-9C86-090425EBBD65}"/>
              </a:ext>
            </a:extLst>
          </p:cNvPr>
          <p:cNvGrpSpPr>
            <a:grpSpLocks noChangeAspect="1"/>
          </p:cNvGrpSpPr>
          <p:nvPr/>
        </p:nvGrpSpPr>
        <p:grpSpPr>
          <a:xfrm>
            <a:off x="5198302" y="826858"/>
            <a:ext cx="6807054" cy="5799410"/>
            <a:chOff x="1950493" y="889379"/>
            <a:chExt cx="8686800" cy="7391400"/>
          </a:xfrm>
        </p:grpSpPr>
        <p:pic>
          <p:nvPicPr>
            <p:cNvPr id="9" name="Picture 8">
              <a:extLst>
                <a:ext uri="{FF2B5EF4-FFF2-40B4-BE49-F238E27FC236}">
                  <a16:creationId xmlns:a16="http://schemas.microsoft.com/office/drawing/2014/main" id="{D47B5689-31DD-4FC4-8195-7C0E296F882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7829"/>
            <a:stretch/>
          </p:blipFill>
          <p:spPr>
            <a:xfrm>
              <a:off x="2590219" y="1450915"/>
              <a:ext cx="7513674" cy="1991865"/>
            </a:xfrm>
            <a:prstGeom prst="rect">
              <a:avLst/>
            </a:prstGeom>
          </p:spPr>
        </p:pic>
        <p:pic>
          <p:nvPicPr>
            <p:cNvPr id="10" name="Picture 9">
              <a:extLst>
                <a:ext uri="{FF2B5EF4-FFF2-40B4-BE49-F238E27FC236}">
                  <a16:creationId xmlns:a16="http://schemas.microsoft.com/office/drawing/2014/main" id="{A443FE71-0EB9-4DD1-B22A-497C07B28FD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9093" y="4290671"/>
              <a:ext cx="7943409" cy="3847346"/>
            </a:xfrm>
            <a:prstGeom prst="rect">
              <a:avLst/>
            </a:prstGeom>
          </p:spPr>
        </p:pic>
        <p:sp>
          <p:nvSpPr>
            <p:cNvPr id="11" name="Rounded Rectangle 3">
              <a:extLst>
                <a:ext uri="{FF2B5EF4-FFF2-40B4-BE49-F238E27FC236}">
                  <a16:creationId xmlns:a16="http://schemas.microsoft.com/office/drawing/2014/main" id="{3093BE08-6924-4F66-97C5-FAED62EED9A9}"/>
                </a:ext>
              </a:extLst>
            </p:cNvPr>
            <p:cNvSpPr/>
            <p:nvPr/>
          </p:nvSpPr>
          <p:spPr>
            <a:xfrm>
              <a:off x="1950493" y="889379"/>
              <a:ext cx="8686800" cy="2667000"/>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2" name="TextBox 11">
              <a:extLst>
                <a:ext uri="{FF2B5EF4-FFF2-40B4-BE49-F238E27FC236}">
                  <a16:creationId xmlns:a16="http://schemas.microsoft.com/office/drawing/2014/main" id="{EB15CE35-C231-4DB9-925E-7275BBF2399F}"/>
                </a:ext>
              </a:extLst>
            </p:cNvPr>
            <p:cNvSpPr txBox="1"/>
            <p:nvPr/>
          </p:nvSpPr>
          <p:spPr>
            <a:xfrm>
              <a:off x="4813327" y="1107818"/>
              <a:ext cx="1027334" cy="392265"/>
            </a:xfrm>
            <a:prstGeom prst="rect">
              <a:avLst/>
            </a:prstGeom>
            <a:noFill/>
          </p:spPr>
          <p:txBody>
            <a:bodyPr wrap="none" rtlCol="0">
              <a:spAutoFit/>
            </a:bodyPr>
            <a:lstStyle/>
            <a:p>
              <a:pPr algn="ctr"/>
              <a:r>
                <a:rPr lang="en-GB" sz="1400" dirty="0" err="1">
                  <a:latin typeface="Symbol" panose="05050102010706020507" pitchFamily="18" charset="2"/>
                </a:rPr>
                <a:t>r</a:t>
              </a:r>
              <a:r>
                <a:rPr lang="en-GB" sz="1400" baseline="-25000" dirty="0" err="1"/>
                <a:t>a</a:t>
              </a:r>
              <a:r>
                <a:rPr lang="en-GB" sz="1400" dirty="0"/>
                <a:t> (</a:t>
              </a:r>
              <a:r>
                <a:rPr lang="en-GB" sz="1400" dirty="0">
                  <a:latin typeface="Symbol" panose="05050102010706020507" pitchFamily="18" charset="2"/>
                </a:rPr>
                <a:t>W</a:t>
              </a:r>
              <a:r>
                <a:rPr lang="en-GB" sz="1400" dirty="0">
                  <a:latin typeface="Cambria" panose="02040503050406030204" pitchFamily="18" charset="0"/>
                </a:rPr>
                <a:t>m</a:t>
              </a:r>
              <a:r>
                <a:rPr lang="en-GB" sz="1400" dirty="0"/>
                <a:t>)</a:t>
              </a:r>
            </a:p>
          </p:txBody>
        </p:sp>
        <p:sp>
          <p:nvSpPr>
            <p:cNvPr id="13" name="TextBox 12">
              <a:extLst>
                <a:ext uri="{FF2B5EF4-FFF2-40B4-BE49-F238E27FC236}">
                  <a16:creationId xmlns:a16="http://schemas.microsoft.com/office/drawing/2014/main" id="{B8126A29-D8DD-4B2E-99B2-8E9F6590E7CB}"/>
                </a:ext>
              </a:extLst>
            </p:cNvPr>
            <p:cNvSpPr txBox="1"/>
            <p:nvPr/>
          </p:nvSpPr>
          <p:spPr>
            <a:xfrm>
              <a:off x="2283311" y="1722039"/>
              <a:ext cx="618201" cy="392265"/>
            </a:xfrm>
            <a:prstGeom prst="rect">
              <a:avLst/>
            </a:prstGeom>
            <a:noFill/>
          </p:spPr>
          <p:txBody>
            <a:bodyPr wrap="none" rtlCol="0">
              <a:spAutoFit/>
            </a:bodyPr>
            <a:lstStyle/>
            <a:p>
              <a:r>
                <a:rPr lang="en-GB" sz="1400" dirty="0">
                  <a:latin typeface="Cambria" panose="02040503050406030204" pitchFamily="18" charset="0"/>
                </a:rPr>
                <a:t>n=1</a:t>
              </a:r>
            </a:p>
          </p:txBody>
        </p:sp>
        <p:sp>
          <p:nvSpPr>
            <p:cNvPr id="14" name="TextBox 13">
              <a:extLst>
                <a:ext uri="{FF2B5EF4-FFF2-40B4-BE49-F238E27FC236}">
                  <a16:creationId xmlns:a16="http://schemas.microsoft.com/office/drawing/2014/main" id="{77E2301C-DFBB-492C-8F92-2D66363078C6}"/>
                </a:ext>
              </a:extLst>
            </p:cNvPr>
            <p:cNvSpPr txBox="1"/>
            <p:nvPr/>
          </p:nvSpPr>
          <p:spPr>
            <a:xfrm>
              <a:off x="2282784" y="2037459"/>
              <a:ext cx="618201" cy="392265"/>
            </a:xfrm>
            <a:prstGeom prst="rect">
              <a:avLst/>
            </a:prstGeom>
            <a:noFill/>
          </p:spPr>
          <p:txBody>
            <a:bodyPr wrap="none" rtlCol="0">
              <a:spAutoFit/>
            </a:bodyPr>
            <a:lstStyle/>
            <a:p>
              <a:r>
                <a:rPr lang="en-GB" sz="1400" dirty="0">
                  <a:latin typeface="Cambria" panose="02040503050406030204" pitchFamily="18" charset="0"/>
                </a:rPr>
                <a:t>n=5</a:t>
              </a:r>
            </a:p>
          </p:txBody>
        </p:sp>
        <p:sp>
          <p:nvSpPr>
            <p:cNvPr id="15" name="TextBox 14">
              <a:extLst>
                <a:ext uri="{FF2B5EF4-FFF2-40B4-BE49-F238E27FC236}">
                  <a16:creationId xmlns:a16="http://schemas.microsoft.com/office/drawing/2014/main" id="{77615B0A-5D59-4809-BF09-6B260426DCF1}"/>
                </a:ext>
              </a:extLst>
            </p:cNvPr>
            <p:cNvSpPr txBox="1"/>
            <p:nvPr/>
          </p:nvSpPr>
          <p:spPr>
            <a:xfrm>
              <a:off x="2153695" y="2397293"/>
              <a:ext cx="745032" cy="392265"/>
            </a:xfrm>
            <a:prstGeom prst="rect">
              <a:avLst/>
            </a:prstGeom>
            <a:noFill/>
          </p:spPr>
          <p:txBody>
            <a:bodyPr wrap="none" rtlCol="0">
              <a:spAutoFit/>
            </a:bodyPr>
            <a:lstStyle/>
            <a:p>
              <a:r>
                <a:rPr lang="en-GB" sz="1400" dirty="0">
                  <a:latin typeface="Cambria" panose="02040503050406030204" pitchFamily="18" charset="0"/>
                </a:rPr>
                <a:t>n=10</a:t>
              </a:r>
            </a:p>
          </p:txBody>
        </p:sp>
        <p:pic>
          <p:nvPicPr>
            <p:cNvPr id="16" name="Picture 15">
              <a:extLst>
                <a:ext uri="{FF2B5EF4-FFF2-40B4-BE49-F238E27FC236}">
                  <a16:creationId xmlns:a16="http://schemas.microsoft.com/office/drawing/2014/main" id="{B852F635-7703-480D-A610-892D3235FDC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86187" b="67610"/>
            <a:stretch/>
          </p:blipFill>
          <p:spPr>
            <a:xfrm>
              <a:off x="5917973" y="965579"/>
              <a:ext cx="1263073" cy="645160"/>
            </a:xfrm>
            <a:prstGeom prst="rect">
              <a:avLst/>
            </a:prstGeom>
          </p:spPr>
        </p:pic>
        <p:pic>
          <p:nvPicPr>
            <p:cNvPr id="17" name="Picture 16">
              <a:extLst>
                <a:ext uri="{FF2B5EF4-FFF2-40B4-BE49-F238E27FC236}">
                  <a16:creationId xmlns:a16="http://schemas.microsoft.com/office/drawing/2014/main" id="{3083D43F-B58D-4D4B-8A84-96B55EFA91D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6" t="32645" r="86834" b="37771"/>
            <a:stretch/>
          </p:blipFill>
          <p:spPr>
            <a:xfrm>
              <a:off x="7365773" y="1026539"/>
              <a:ext cx="1209040" cy="589280"/>
            </a:xfrm>
            <a:prstGeom prst="rect">
              <a:avLst/>
            </a:prstGeom>
          </p:spPr>
        </p:pic>
        <p:pic>
          <p:nvPicPr>
            <p:cNvPr id="18" name="Picture 17">
              <a:extLst>
                <a:ext uri="{FF2B5EF4-FFF2-40B4-BE49-F238E27FC236}">
                  <a16:creationId xmlns:a16="http://schemas.microsoft.com/office/drawing/2014/main" id="{97F33E76-8617-46A8-B699-AEE2DDC5E59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62497" r="87000" b="4348"/>
            <a:stretch/>
          </p:blipFill>
          <p:spPr>
            <a:xfrm>
              <a:off x="8838973" y="1031619"/>
              <a:ext cx="1188720" cy="660400"/>
            </a:xfrm>
            <a:prstGeom prst="rect">
              <a:avLst/>
            </a:prstGeom>
          </p:spPr>
        </p:pic>
        <p:sp>
          <p:nvSpPr>
            <p:cNvPr id="19" name="TextBox 18">
              <a:extLst>
                <a:ext uri="{FF2B5EF4-FFF2-40B4-BE49-F238E27FC236}">
                  <a16:creationId xmlns:a16="http://schemas.microsoft.com/office/drawing/2014/main" id="{BD2294E1-3582-4BFF-9C18-EC11027B824C}"/>
                </a:ext>
              </a:extLst>
            </p:cNvPr>
            <p:cNvSpPr txBox="1"/>
            <p:nvPr/>
          </p:nvSpPr>
          <p:spPr>
            <a:xfrm>
              <a:off x="7308056" y="6477379"/>
              <a:ext cx="2555693" cy="392265"/>
            </a:xfrm>
            <a:prstGeom prst="rect">
              <a:avLst/>
            </a:prstGeom>
            <a:noFill/>
          </p:spPr>
          <p:txBody>
            <a:bodyPr wrap="none" rtlCol="0">
              <a:spAutoFit/>
            </a:bodyPr>
            <a:lstStyle/>
            <a:p>
              <a:r>
                <a:rPr lang="en-GB" sz="1400" dirty="0">
                  <a:latin typeface="Cambria" panose="02040503050406030204" pitchFamily="18" charset="0"/>
                </a:rPr>
                <a:t>log</a:t>
              </a:r>
              <a:r>
                <a:rPr lang="en-GB" sz="1400" baseline="-25000" dirty="0">
                  <a:latin typeface="Cambria" panose="02040503050406030204" pitchFamily="18" charset="0"/>
                </a:rPr>
                <a:t>10</a:t>
              </a:r>
              <a:r>
                <a:rPr lang="en-GB" sz="1400" dirty="0">
                  <a:latin typeface="Cambria" panose="02040503050406030204" pitchFamily="18" charset="0"/>
                </a:rPr>
                <a:t> (resistivity in </a:t>
              </a:r>
              <a:r>
                <a:rPr lang="en-GB" sz="1400" dirty="0">
                  <a:latin typeface="Symbol" panose="05050102010706020507" pitchFamily="18" charset="2"/>
                </a:rPr>
                <a:t>W</a:t>
              </a:r>
              <a:r>
                <a:rPr lang="en-GB" sz="1400" dirty="0">
                  <a:latin typeface="Cambria" panose="02040503050406030204" pitchFamily="18" charset="0"/>
                </a:rPr>
                <a:t>m)</a:t>
              </a:r>
            </a:p>
          </p:txBody>
        </p:sp>
        <p:sp>
          <p:nvSpPr>
            <p:cNvPr id="20" name="Rounded Rectangle 12">
              <a:extLst>
                <a:ext uri="{FF2B5EF4-FFF2-40B4-BE49-F238E27FC236}">
                  <a16:creationId xmlns:a16="http://schemas.microsoft.com/office/drawing/2014/main" id="{E55ED745-6ED3-4835-AA22-20D92DEC5E85}"/>
                </a:ext>
              </a:extLst>
            </p:cNvPr>
            <p:cNvSpPr/>
            <p:nvPr/>
          </p:nvSpPr>
          <p:spPr>
            <a:xfrm>
              <a:off x="1950493" y="4699379"/>
              <a:ext cx="8686800" cy="3581400"/>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1" name="Down Arrow 13">
              <a:extLst>
                <a:ext uri="{FF2B5EF4-FFF2-40B4-BE49-F238E27FC236}">
                  <a16:creationId xmlns:a16="http://schemas.microsoft.com/office/drawing/2014/main" id="{B18FA6AC-810B-4C01-807E-60E9602ABC5D}"/>
                </a:ext>
              </a:extLst>
            </p:cNvPr>
            <p:cNvSpPr/>
            <p:nvPr/>
          </p:nvSpPr>
          <p:spPr>
            <a:xfrm>
              <a:off x="6522493" y="3556379"/>
              <a:ext cx="3352800" cy="1143000"/>
            </a:xfrm>
            <a:prstGeom prst="downArrow">
              <a:avLst>
                <a:gd name="adj1" fmla="val 66818"/>
                <a:gd name="adj2" fmla="val 54167"/>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2" name="Down Arrow 14">
              <a:extLst>
                <a:ext uri="{FF2B5EF4-FFF2-40B4-BE49-F238E27FC236}">
                  <a16:creationId xmlns:a16="http://schemas.microsoft.com/office/drawing/2014/main" id="{4D0D6541-92DB-46C1-B66C-491B2E84BBD6}"/>
                </a:ext>
              </a:extLst>
            </p:cNvPr>
            <p:cNvSpPr/>
            <p:nvPr/>
          </p:nvSpPr>
          <p:spPr>
            <a:xfrm rot="10800000">
              <a:off x="2636293" y="3556379"/>
              <a:ext cx="3352800" cy="1143000"/>
            </a:xfrm>
            <a:prstGeom prst="downArrow">
              <a:avLst>
                <a:gd name="adj1" fmla="val 66818"/>
                <a:gd name="adj2" fmla="val 54167"/>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3" name="Rectangle 22">
              <a:extLst>
                <a:ext uri="{FF2B5EF4-FFF2-40B4-BE49-F238E27FC236}">
                  <a16:creationId xmlns:a16="http://schemas.microsoft.com/office/drawing/2014/main" id="{078CF744-2A9F-465E-B2E1-5F38A92EE734}"/>
                </a:ext>
              </a:extLst>
            </p:cNvPr>
            <p:cNvSpPr/>
            <p:nvPr/>
          </p:nvSpPr>
          <p:spPr>
            <a:xfrm>
              <a:off x="7093996" y="3403979"/>
              <a:ext cx="22098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4" name="Rectangle 23">
              <a:extLst>
                <a:ext uri="{FF2B5EF4-FFF2-40B4-BE49-F238E27FC236}">
                  <a16:creationId xmlns:a16="http://schemas.microsoft.com/office/drawing/2014/main" id="{85D754A4-E7BD-4B10-8C8D-6BDAA4EA0CA0}"/>
                </a:ext>
              </a:extLst>
            </p:cNvPr>
            <p:cNvSpPr/>
            <p:nvPr/>
          </p:nvSpPr>
          <p:spPr>
            <a:xfrm>
              <a:off x="3207796" y="4546979"/>
              <a:ext cx="22098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5" name="TextBox 24">
              <a:extLst>
                <a:ext uri="{FF2B5EF4-FFF2-40B4-BE49-F238E27FC236}">
                  <a16:creationId xmlns:a16="http://schemas.microsoft.com/office/drawing/2014/main" id="{039BD6A4-3008-4058-A3D2-6A16EF81E315}"/>
                </a:ext>
              </a:extLst>
            </p:cNvPr>
            <p:cNvSpPr txBox="1"/>
            <p:nvPr/>
          </p:nvSpPr>
          <p:spPr>
            <a:xfrm>
              <a:off x="3531838" y="3861180"/>
              <a:ext cx="1544888" cy="902207"/>
            </a:xfrm>
            <a:prstGeom prst="rect">
              <a:avLst/>
            </a:prstGeom>
            <a:noFill/>
          </p:spPr>
          <p:txBody>
            <a:bodyPr wrap="none" rtlCol="0">
              <a:spAutoFit/>
            </a:bodyPr>
            <a:lstStyle/>
            <a:p>
              <a:pPr algn="ctr"/>
              <a:r>
                <a:rPr lang="en-GB" sz="2000" dirty="0">
                  <a:latin typeface="Cambria" panose="02040503050406030204" pitchFamily="18" charset="0"/>
                </a:rPr>
                <a:t>Forward</a:t>
              </a:r>
            </a:p>
            <a:p>
              <a:pPr algn="ctr"/>
              <a:r>
                <a:rPr lang="en-GB" sz="2000" dirty="0" err="1">
                  <a:latin typeface="Cambria" panose="02040503050406030204" pitchFamily="18" charset="0"/>
                </a:rPr>
                <a:t>modeling</a:t>
              </a:r>
              <a:endParaRPr lang="en-GB" sz="2000" dirty="0">
                <a:latin typeface="Cambria" panose="02040503050406030204" pitchFamily="18" charset="0"/>
              </a:endParaRPr>
            </a:p>
          </p:txBody>
        </p:sp>
        <p:sp>
          <p:nvSpPr>
            <p:cNvPr id="26" name="TextBox 25">
              <a:extLst>
                <a:ext uri="{FF2B5EF4-FFF2-40B4-BE49-F238E27FC236}">
                  <a16:creationId xmlns:a16="http://schemas.microsoft.com/office/drawing/2014/main" id="{EA99BDC8-2367-429F-BA50-8931F0CC1BB4}"/>
                </a:ext>
              </a:extLst>
            </p:cNvPr>
            <p:cNvSpPr txBox="1"/>
            <p:nvPr/>
          </p:nvSpPr>
          <p:spPr>
            <a:xfrm>
              <a:off x="7448419" y="3403979"/>
              <a:ext cx="1544888" cy="902207"/>
            </a:xfrm>
            <a:prstGeom prst="rect">
              <a:avLst/>
            </a:prstGeom>
            <a:noFill/>
          </p:spPr>
          <p:txBody>
            <a:bodyPr wrap="none" rtlCol="0">
              <a:spAutoFit/>
            </a:bodyPr>
            <a:lstStyle/>
            <a:p>
              <a:pPr algn="ctr"/>
              <a:r>
                <a:rPr lang="en-GB" sz="2000" dirty="0">
                  <a:latin typeface="Cambria" panose="02040503050406030204" pitchFamily="18" charset="0"/>
                </a:rPr>
                <a:t>Inverse</a:t>
              </a:r>
            </a:p>
            <a:p>
              <a:pPr algn="ctr"/>
              <a:r>
                <a:rPr lang="en-GB" sz="2000" dirty="0" err="1">
                  <a:latin typeface="Cambria" panose="02040503050406030204" pitchFamily="18" charset="0"/>
                </a:rPr>
                <a:t>modeling</a:t>
              </a:r>
              <a:endParaRPr lang="en-GB" sz="2000" dirty="0">
                <a:latin typeface="Cambria" panose="02040503050406030204" pitchFamily="18" charset="0"/>
              </a:endParaRPr>
            </a:p>
          </p:txBody>
        </p:sp>
        <p:sp>
          <p:nvSpPr>
            <p:cNvPr id="27" name="TextBox 26">
              <a:extLst>
                <a:ext uri="{FF2B5EF4-FFF2-40B4-BE49-F238E27FC236}">
                  <a16:creationId xmlns:a16="http://schemas.microsoft.com/office/drawing/2014/main" id="{AF974679-E95D-441B-97A3-EE010139BF7C}"/>
                </a:ext>
              </a:extLst>
            </p:cNvPr>
            <p:cNvSpPr txBox="1"/>
            <p:nvPr/>
          </p:nvSpPr>
          <p:spPr>
            <a:xfrm>
              <a:off x="2483893" y="1041778"/>
              <a:ext cx="2119639" cy="470717"/>
            </a:xfrm>
            <a:prstGeom prst="rect">
              <a:avLst/>
            </a:prstGeom>
            <a:noFill/>
          </p:spPr>
          <p:txBody>
            <a:bodyPr wrap="none" rtlCol="0">
              <a:spAutoFit/>
            </a:bodyPr>
            <a:lstStyle/>
            <a:p>
              <a:r>
                <a:rPr lang="en-GB" dirty="0">
                  <a:latin typeface="Cambria" panose="02040503050406030204" pitchFamily="18" charset="0"/>
                </a:rPr>
                <a:t>Pseudo section</a:t>
              </a:r>
            </a:p>
          </p:txBody>
        </p:sp>
        <p:sp>
          <p:nvSpPr>
            <p:cNvPr id="28" name="TextBox 27">
              <a:extLst>
                <a:ext uri="{FF2B5EF4-FFF2-40B4-BE49-F238E27FC236}">
                  <a16:creationId xmlns:a16="http://schemas.microsoft.com/office/drawing/2014/main" id="{4632C113-404E-4CE2-A6BE-E631AC367A69}"/>
                </a:ext>
              </a:extLst>
            </p:cNvPr>
            <p:cNvSpPr txBox="1"/>
            <p:nvPr/>
          </p:nvSpPr>
          <p:spPr>
            <a:xfrm>
              <a:off x="3093493" y="5156579"/>
              <a:ext cx="3117024" cy="470717"/>
            </a:xfrm>
            <a:prstGeom prst="rect">
              <a:avLst/>
            </a:prstGeom>
            <a:noFill/>
          </p:spPr>
          <p:txBody>
            <a:bodyPr wrap="none" rtlCol="0">
              <a:spAutoFit/>
            </a:bodyPr>
            <a:lstStyle/>
            <a:p>
              <a:r>
                <a:rPr lang="en-GB" dirty="0">
                  <a:latin typeface="Cambria" panose="02040503050406030204" pitchFamily="18" charset="0"/>
                </a:rPr>
                <a:t>Resistivity distribution</a:t>
              </a:r>
            </a:p>
          </p:txBody>
        </p:sp>
      </p:grpSp>
      <p:sp>
        <p:nvSpPr>
          <p:cNvPr id="30" name="TextBox 29">
            <a:extLst>
              <a:ext uri="{FF2B5EF4-FFF2-40B4-BE49-F238E27FC236}">
                <a16:creationId xmlns:a16="http://schemas.microsoft.com/office/drawing/2014/main" id="{0BA61A1D-1904-4F00-80CB-C68EECE14D10}"/>
              </a:ext>
            </a:extLst>
          </p:cNvPr>
          <p:cNvSpPr txBox="1"/>
          <p:nvPr/>
        </p:nvSpPr>
        <p:spPr>
          <a:xfrm>
            <a:off x="110890" y="6283422"/>
            <a:ext cx="5087412" cy="461665"/>
          </a:xfrm>
          <a:prstGeom prst="rect">
            <a:avLst/>
          </a:prstGeom>
          <a:noFill/>
        </p:spPr>
        <p:txBody>
          <a:bodyPr wrap="square" rtlCol="0">
            <a:spAutoFit/>
          </a:bodyPr>
          <a:lstStyle/>
          <a:p>
            <a:r>
              <a:rPr lang="en-US" sz="1200" dirty="0"/>
              <a:t>Source: Binley and Slater, 2020, </a:t>
            </a:r>
            <a:r>
              <a:rPr lang="en-US" sz="1200" i="1" dirty="0"/>
              <a:t>Resistivity and induced polarization: theory and applications to the near-surface Earth,</a:t>
            </a:r>
            <a:r>
              <a:rPr lang="en-US" sz="1200" dirty="0"/>
              <a:t> In Press</a:t>
            </a:r>
            <a:r>
              <a:rPr lang="en-US" sz="1200" i="1" dirty="0"/>
              <a:t> </a:t>
            </a:r>
          </a:p>
        </p:txBody>
      </p:sp>
      <p:pic>
        <p:nvPicPr>
          <p:cNvPr id="3" name="Audio 2">
            <a:hlinkClick r:id="" action="ppaction://media"/>
            <a:extLst>
              <a:ext uri="{FF2B5EF4-FFF2-40B4-BE49-F238E27FC236}">
                <a16:creationId xmlns:a16="http://schemas.microsoft.com/office/drawing/2014/main" id="{791F972E-B1B6-45A8-A0D1-07C52BCFC99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336913284"/>
      </p:ext>
    </p:extLst>
  </p:cSld>
  <p:clrMapOvr>
    <a:masterClrMapping/>
  </p:clrMapOvr>
  <mc:AlternateContent xmlns:mc="http://schemas.openxmlformats.org/markup-compatibility/2006" xmlns:p14="http://schemas.microsoft.com/office/powerpoint/2010/main">
    <mc:Choice Requires="p14">
      <p:transition spd="slow" p14:dur="2000" advTm="34418"/>
    </mc:Choice>
    <mc:Fallback xmlns="">
      <p:transition spd="slow" advTm="344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301" x="3149600" y="2759075"/>
          <p14:tracePt t="317" x="3189288" y="2759075"/>
          <p14:tracePt t="321" x="3213100" y="2759075"/>
          <p14:tracePt t="333" x="3252788" y="2759075"/>
          <p14:tracePt t="337" x="3308350" y="2767013"/>
          <p14:tracePt t="349" x="3365500" y="2782888"/>
          <p14:tracePt t="353" x="3421063" y="2790825"/>
          <p14:tracePt t="365" x="3492500" y="2798763"/>
          <p14:tracePt t="369" x="3548063" y="2806700"/>
          <p14:tracePt t="381" x="3603625" y="2822575"/>
          <p14:tracePt t="385" x="3635375" y="2830513"/>
          <p14:tracePt t="397" x="3676650" y="2838450"/>
          <p14:tracePt t="401" x="3700463" y="2854325"/>
          <p14:tracePt t="413" x="3708400" y="2854325"/>
          <p14:tracePt t="3080" x="3708400" y="2846388"/>
          <p14:tracePt t="3093" x="3708400" y="2830513"/>
          <p14:tracePt t="3098" x="3708400" y="2822575"/>
          <p14:tracePt t="3112" x="3708400" y="2814638"/>
          <p14:tracePt t="6401" x="3708400" y="2822575"/>
          <p14:tracePt t="6413" x="3708400" y="2846388"/>
          <p14:tracePt t="6418" x="3708400" y="2862263"/>
          <p14:tracePt t="6432" x="3708400" y="2870200"/>
          <p14:tracePt t="6433" x="3708400" y="2878138"/>
          <p14:tracePt t="6447" x="3708400" y="2886075"/>
          <p14:tracePt t="6448" x="3708400" y="2894013"/>
          <p14:tracePt t="6476" x="3708400" y="2901950"/>
          <p14:tracePt t="6508" x="3708400" y="2909888"/>
          <p14:tracePt t="6540" x="3708400" y="2919413"/>
          <p14:tracePt t="6765" x="3724275" y="2909888"/>
          <p14:tracePt t="6780" x="3748088" y="2886075"/>
          <p14:tracePt t="6785" x="3779838" y="2862263"/>
          <p14:tracePt t="6796" x="3803650" y="2846388"/>
          <p14:tracePt t="6800" x="3811588" y="2838450"/>
          <p14:tracePt t="6812" x="3851275" y="2814638"/>
          <p14:tracePt t="6815" x="3883025" y="2798763"/>
          <p14:tracePt t="6828" x="3898900" y="2798763"/>
          <p14:tracePt t="6832" x="3930650" y="2790825"/>
          <p14:tracePt t="6845" x="3970338" y="2774950"/>
          <p14:tracePt t="6847" x="4019550" y="2759075"/>
          <p14:tracePt t="6860" x="4075113" y="2743200"/>
          <p14:tracePt t="6864" x="4178300" y="2727325"/>
          <p14:tracePt t="6876" x="4289425" y="2711450"/>
          <p14:tracePt t="6880" x="4386263" y="2687638"/>
          <p14:tracePt t="6892" x="4473575" y="2671763"/>
          <p14:tracePt t="6895" x="4568825" y="2655888"/>
          <p14:tracePt t="6908" x="4664075" y="2640013"/>
          <p14:tracePt t="6912" x="4752975" y="2624138"/>
          <p14:tracePt t="6924" x="4848225" y="2592388"/>
          <p14:tracePt t="6928" x="4959350" y="2566988"/>
          <p14:tracePt t="6940" x="5056188" y="2543175"/>
          <p14:tracePt t="6945" x="5159375" y="2511425"/>
          <p14:tracePt t="6963" x="5373688" y="2471738"/>
          <p14:tracePt t="6972" x="5502275" y="2439988"/>
          <p14:tracePt t="6976" x="5613400" y="2400300"/>
          <p14:tracePt t="6988" x="5700713" y="2376488"/>
          <p14:tracePt t="6992" x="5765800" y="2360613"/>
          <p14:tracePt t="7004" x="5821363" y="2344738"/>
          <p14:tracePt t="7008" x="5884863" y="2336800"/>
          <p14:tracePt t="7019" x="5932488" y="2328863"/>
          <p14:tracePt t="7024" x="5972175" y="2320925"/>
          <p14:tracePt t="7036" x="6011863" y="2312988"/>
          <p14:tracePt t="7040" x="6035675" y="2312988"/>
          <p14:tracePt t="7052" x="6067425" y="2312988"/>
          <p14:tracePt t="7056" x="6108700" y="2297113"/>
          <p14:tracePt t="7068" x="6164263" y="2281238"/>
          <p14:tracePt t="7072" x="6219825" y="2265363"/>
          <p14:tracePt t="7084" x="6283325" y="2249488"/>
          <p14:tracePt t="7088" x="6346825" y="2233613"/>
          <p14:tracePt t="7100" x="6410325" y="2216150"/>
          <p14:tracePt t="7104" x="6467475" y="2200275"/>
          <p14:tracePt t="7116" x="6515100" y="2192338"/>
          <p14:tracePt t="7120" x="6578600" y="2184400"/>
          <p14:tracePt t="7132" x="6642100" y="2176463"/>
          <p14:tracePt t="7136" x="6705600" y="2176463"/>
          <p14:tracePt t="7148" x="6761163" y="2176463"/>
          <p14:tracePt t="7152" x="6794500" y="2176463"/>
          <p14:tracePt t="7164" x="6826250" y="2176463"/>
          <p14:tracePt t="7168" x="6834188" y="2176463"/>
          <p14:tracePt t="7180" x="6850063" y="2176463"/>
          <p14:tracePt t="7184" x="6865938" y="2176463"/>
          <p14:tracePt t="7195" x="6873875" y="2176463"/>
          <p14:tracePt t="7200" x="6881813" y="2176463"/>
          <p14:tracePt t="7212" x="6897688" y="2176463"/>
          <p14:tracePt t="7216" x="6905625" y="2176463"/>
          <p14:tracePt t="7228" x="6921500" y="2176463"/>
          <p14:tracePt t="7245" x="6937375" y="2176463"/>
          <p14:tracePt t="7260" x="6945313" y="2176463"/>
          <p14:tracePt t="8584" x="6977063" y="2152650"/>
          <p14:tracePt t="8601" x="6992938" y="2144713"/>
          <p14:tracePt t="8606" x="7008813" y="2136775"/>
          <p14:tracePt t="8619" x="7040563" y="2120900"/>
          <p14:tracePt t="8620" x="7072313" y="2112963"/>
          <p14:tracePt t="8632" x="7096125" y="2105025"/>
          <p14:tracePt t="8635" x="7119938" y="2097088"/>
          <p14:tracePt t="8648" x="7153275" y="2081213"/>
          <p14:tracePt t="8652" x="7177088" y="2073275"/>
          <p14:tracePt t="8663" x="7185025" y="2073275"/>
          <p14:tracePt t="8668" x="7200900" y="2065338"/>
          <p14:tracePt t="8680" x="7216775" y="2057400"/>
          <p14:tracePt t="8684" x="7224713" y="2057400"/>
          <p14:tracePt t="8696" x="7232650" y="2057400"/>
          <p14:tracePt t="8700" x="7248525" y="2049463"/>
          <p14:tracePt t="8712" x="7248525" y="2041525"/>
          <p14:tracePt t="8716" x="7264400" y="2041525"/>
          <p14:tracePt t="8728" x="7272338" y="2033588"/>
          <p14:tracePt t="8732" x="7288213" y="2025650"/>
          <p14:tracePt t="8745" x="7304088" y="2025650"/>
          <p14:tracePt t="8747" x="7327900" y="2017713"/>
          <p14:tracePt t="8760" x="7343775" y="2017713"/>
          <p14:tracePt t="8763" x="7351713" y="2009775"/>
          <p14:tracePt t="8776" x="7367588" y="2009775"/>
          <p14:tracePt t="8780" x="7375525" y="2009775"/>
          <p14:tracePt t="8792" x="7383463" y="2009775"/>
          <p14:tracePt t="8796" x="7391400" y="2009775"/>
          <p14:tracePt t="8888" x="7407275" y="2009775"/>
          <p14:tracePt t="8894" x="7423150" y="2009775"/>
          <p14:tracePt t="8905" x="7446963" y="2009775"/>
          <p14:tracePt t="8908" x="7462838" y="2009775"/>
          <p14:tracePt t="8920" x="7486650" y="2009775"/>
          <p14:tracePt t="8924" x="7504113" y="2009775"/>
          <p14:tracePt t="8935" x="7527925" y="2009775"/>
          <p14:tracePt t="8939" x="7543800" y="2009775"/>
          <p14:tracePt t="8952" x="7567613" y="2009775"/>
          <p14:tracePt t="8956" x="7583488" y="2009775"/>
          <p14:tracePt t="8968" x="7607300" y="2009775"/>
          <p14:tracePt t="8972" x="7631113" y="2009775"/>
          <p14:tracePt t="8984" x="7646988" y="2009775"/>
          <p14:tracePt t="8988" x="7654925" y="2009775"/>
          <p14:tracePt t="9048" x="7662863" y="2009775"/>
          <p14:tracePt t="9052" x="7670800" y="2009775"/>
          <p14:tracePt t="9064" x="7678738" y="2009775"/>
          <p14:tracePt t="9080" x="7686675" y="2009775"/>
          <p14:tracePt t="13699" x="7678738" y="2017713"/>
          <p14:tracePt t="13703" x="7670800" y="2017713"/>
          <p14:tracePt t="13716" x="7662863" y="2033588"/>
          <p14:tracePt t="13719" x="7654925" y="2033588"/>
          <p14:tracePt t="13729" x="7654925" y="2065338"/>
          <p14:tracePt t="13734" x="7639050" y="2089150"/>
          <p14:tracePt t="13745" x="7623175" y="2128838"/>
          <p14:tracePt t="13749" x="7615238" y="2152650"/>
          <p14:tracePt t="13762" x="7607300" y="2184400"/>
          <p14:tracePt t="13766" x="7599363" y="2224088"/>
          <p14:tracePt t="13778" x="7599363" y="2257425"/>
          <p14:tracePt t="13782" x="7583488" y="2289175"/>
          <p14:tracePt t="13795" x="7583488" y="2312988"/>
          <p14:tracePt t="13798" x="7575550" y="2336800"/>
          <p14:tracePt t="13810" x="7567613" y="2368550"/>
          <p14:tracePt t="13813" x="7559675" y="2408238"/>
          <p14:tracePt t="13826" x="7543800" y="2455863"/>
          <p14:tracePt t="13830" x="7543800" y="2503488"/>
          <p14:tracePt t="13842" x="7527925" y="2551113"/>
          <p14:tracePt t="13845" x="7504113" y="2592388"/>
          <p14:tracePt t="13858" x="7486650" y="2640013"/>
          <p14:tracePt t="13861" x="7470775" y="2687638"/>
          <p14:tracePt t="13874" x="7454900" y="2751138"/>
          <p14:tracePt t="13878" x="7439025" y="2806700"/>
          <p14:tracePt t="13890" x="7431088" y="2846388"/>
          <p14:tracePt t="13895" x="7423150" y="2886075"/>
          <p14:tracePt t="13906" x="7407275" y="2927350"/>
          <p14:tracePt t="13910" x="7399338" y="2967038"/>
          <p14:tracePt t="13923" x="7383463" y="3022600"/>
          <p14:tracePt t="13926" x="7367588" y="3101975"/>
          <p14:tracePt t="13938" x="7343775" y="3181350"/>
          <p14:tracePt t="13942" x="7319963" y="3252788"/>
          <p14:tracePt t="13961" x="7280275" y="3397250"/>
          <p14:tracePt t="13972" x="7272338" y="3460750"/>
          <p14:tracePt t="13976" x="7256463" y="3516313"/>
          <p14:tracePt t="13988" x="7240588" y="3587750"/>
          <p14:tracePt t="13992" x="7216775" y="3644900"/>
          <p14:tracePt t="14004" x="7200900" y="3700463"/>
          <p14:tracePt t="14007" x="7185025" y="3740150"/>
          <p14:tracePt t="14020" x="7177088" y="3787775"/>
          <p14:tracePt t="14024" x="7169150" y="3835400"/>
          <p14:tracePt t="14036" x="7169150" y="3875088"/>
          <p14:tracePt t="14040" x="7161213" y="3922713"/>
          <p14:tracePt t="14052" x="7153275" y="3971925"/>
          <p14:tracePt t="14056" x="7145338" y="4003675"/>
          <p14:tracePt t="14067" x="7135813" y="4035425"/>
          <p14:tracePt t="14072" x="7135813" y="4083050"/>
          <p14:tracePt t="14084" x="7127875" y="4138613"/>
          <p14:tracePt t="14087" x="7119938" y="4202113"/>
          <p14:tracePt t="14100" x="7112000" y="4265613"/>
          <p14:tracePt t="14104" x="7112000" y="4330700"/>
          <p14:tracePt t="14116" x="7112000" y="4394200"/>
          <p14:tracePt t="14120" x="7112000" y="4457700"/>
          <p14:tracePt t="14132" x="7112000" y="4513263"/>
          <p14:tracePt t="14136" x="7112000" y="4560888"/>
          <p14:tracePt t="14147" x="7112000" y="4616450"/>
          <p14:tracePt t="14152" x="7119938" y="4673600"/>
          <p14:tracePt t="14164" x="7135813" y="4737100"/>
          <p14:tracePt t="14168" x="7145338" y="4808538"/>
          <p14:tracePt t="14180" x="7153275" y="4856163"/>
          <p14:tracePt t="14184" x="7169150" y="4927600"/>
          <p14:tracePt t="14195" x="7185025" y="4992688"/>
          <p14:tracePt t="14200" x="7192963" y="5040313"/>
          <p14:tracePt t="14212" x="7200900" y="5080000"/>
          <p14:tracePt t="14215" x="7208838" y="5119688"/>
          <p14:tracePt t="14228" x="7224713" y="5159375"/>
          <p14:tracePt t="14232" x="7248525" y="5207000"/>
          <p14:tracePt t="14244" x="7272338" y="5262563"/>
          <p14:tracePt t="14247" x="7288213" y="5310188"/>
          <p14:tracePt t="14260" x="7304088" y="5367338"/>
          <p14:tracePt t="14264" x="7312025" y="5407025"/>
          <p14:tracePt t="14276" x="7312025" y="5414963"/>
          <p14:tracePt t="14437" x="7312025" y="5422900"/>
          <p14:tracePt t="14677" x="7312025" y="5430838"/>
          <p14:tracePt t="14681" x="7312025" y="5438775"/>
          <p14:tracePt t="14696" x="7296150" y="5454650"/>
          <p14:tracePt t="14708" x="7288213" y="5494338"/>
          <p14:tracePt t="14713" x="7264400" y="5526088"/>
          <p14:tracePt t="14724" x="7256463" y="5549900"/>
          <p14:tracePt t="14728" x="7240588" y="5581650"/>
          <p14:tracePt t="14740" x="7216775" y="5629275"/>
          <p14:tracePt t="14744" x="7185025" y="5686425"/>
          <p14:tracePt t="14756" x="7153275" y="5734050"/>
          <p14:tracePt t="14760" x="7127875" y="5781675"/>
          <p14:tracePt t="14771" x="7104063" y="5829300"/>
          <p14:tracePt t="14775" x="7080250" y="5876925"/>
          <p14:tracePt t="14788" x="7056438" y="5908675"/>
          <p14:tracePt t="14792" x="7032625" y="5940425"/>
          <p14:tracePt t="14804" x="7016750" y="5980113"/>
          <p14:tracePt t="14807" x="6992938" y="6005513"/>
          <p14:tracePt t="14820" x="6969125" y="6045200"/>
          <p14:tracePt t="14824" x="6953250" y="6069013"/>
          <p14:tracePt t="14836" x="6937375" y="6100763"/>
          <p14:tracePt t="14840" x="6921500" y="6124575"/>
          <p14:tracePt t="14852" x="6905625" y="6148388"/>
          <p14:tracePt t="14856" x="6881813" y="6180138"/>
          <p14:tracePt t="14868" x="6865938" y="6203950"/>
          <p14:tracePt t="14872" x="6842125" y="6235700"/>
          <p14:tracePt t="14884" x="6826250" y="6251575"/>
          <p14:tracePt t="14888" x="6818313" y="6259513"/>
          <p14:tracePt t="14900" x="6802438" y="6267450"/>
          <p14:tracePt t="14916" x="6784975" y="6275388"/>
          <p14:tracePt t="14920" x="6769100" y="6283325"/>
          <p14:tracePt t="14936" x="6753225" y="6299200"/>
          <p14:tracePt t="14952" x="6745288" y="6307138"/>
          <p14:tracePt t="14963" x="6737350" y="6315075"/>
          <p14:tracePt t="14968" x="6729413" y="6315075"/>
          <p14:tracePt t="14979" x="6721475" y="6323013"/>
          <p14:tracePt t="15221" x="6721475" y="6315075"/>
          <p14:tracePt t="15237" x="6737350" y="6315075"/>
          <p14:tracePt t="15241" x="6753225" y="6315075"/>
          <p14:tracePt t="15252" x="6777038" y="6315075"/>
          <p14:tracePt t="15256" x="6802438" y="6307138"/>
          <p14:tracePt t="15268" x="6826250" y="6307138"/>
          <p14:tracePt t="15272" x="6850063" y="6299200"/>
          <p14:tracePt t="15283" x="6873875" y="6299200"/>
          <p14:tracePt t="15288" x="6905625" y="6299200"/>
          <p14:tracePt t="15300" x="6937375" y="6299200"/>
          <p14:tracePt t="15304" x="6969125" y="6299200"/>
          <p14:tracePt t="15316" x="7008813" y="6299200"/>
          <p14:tracePt t="15320" x="7032625" y="6291263"/>
          <p14:tracePt t="15332" x="7072313" y="6291263"/>
          <p14:tracePt t="15336" x="7096125" y="6291263"/>
          <p14:tracePt t="15352" x="7119938" y="6283325"/>
          <p14:tracePt t="15364" x="7153275" y="6283325"/>
          <p14:tracePt t="15367" x="7169150" y="6267450"/>
          <p14:tracePt t="15380" x="7185025" y="6267450"/>
          <p14:tracePt t="15384" x="7208838" y="6267450"/>
          <p14:tracePt t="15395" x="7232650" y="6267450"/>
          <p14:tracePt t="15400" x="7256463" y="6267450"/>
          <p14:tracePt t="15412" x="7280275" y="6267450"/>
          <p14:tracePt t="15415" x="7304088" y="6259513"/>
          <p14:tracePt t="15428" x="7319963" y="6259513"/>
          <p14:tracePt t="15432" x="7335838" y="6251575"/>
          <p14:tracePt t="15445" x="7351713" y="6251575"/>
          <p14:tracePt t="15448" x="7375525" y="6243638"/>
          <p14:tracePt t="15460" x="7391400" y="6243638"/>
          <p14:tracePt t="15463" x="7407275" y="6235700"/>
          <p14:tracePt t="15480" x="7423150" y="6227763"/>
          <p14:tracePt t="15494" x="7446963" y="6219825"/>
          <p14:tracePt t="15497" x="7478713" y="6203950"/>
          <p14:tracePt t="15510" x="7504113" y="6196013"/>
          <p14:tracePt t="15514" x="7527925" y="6188075"/>
          <p14:tracePt t="15526" x="7535863" y="6188075"/>
          <p14:tracePt t="15530" x="7567613" y="6180138"/>
          <p14:tracePt t="15542" x="7591425" y="6164263"/>
          <p14:tracePt t="15546" x="7607300" y="6164263"/>
          <p14:tracePt t="15558" x="7623175" y="6148388"/>
          <p14:tracePt t="15562" x="7646988" y="6140450"/>
          <p14:tracePt t="15574" x="7670800" y="6140450"/>
          <p14:tracePt t="15578" x="7710488" y="6124575"/>
          <p14:tracePt t="15589" x="7726363" y="6124575"/>
          <p14:tracePt t="15595" x="7750175" y="6100763"/>
          <p14:tracePt t="15606" x="7773988" y="6092825"/>
          <p14:tracePt t="15610" x="7797800" y="6084888"/>
          <p14:tracePt t="15630" x="7821613" y="6061075"/>
          <p14:tracePt t="15634" x="7847013" y="6053138"/>
          <p14:tracePt t="15645" x="7870825" y="6045200"/>
          <p14:tracePt t="15650" x="7902575" y="6029325"/>
          <p14:tracePt t="15662" x="7926388" y="6021388"/>
          <p14:tracePt t="15666" x="7950200" y="6005513"/>
          <p14:tracePt t="15678" x="7989888" y="5995988"/>
          <p14:tracePt t="15682" x="8021638" y="5980113"/>
          <p14:tracePt t="15694" x="8053388" y="5964238"/>
          <p14:tracePt t="15697" x="8085138" y="5940425"/>
          <p14:tracePt t="15710" x="8124825" y="5916613"/>
          <p14:tracePt t="15714" x="8148638" y="5908675"/>
          <p14:tracePt t="15726" x="8172450" y="5892800"/>
          <p14:tracePt t="15730" x="8205788" y="5876925"/>
          <p14:tracePt t="15742" x="8229600" y="5861050"/>
          <p14:tracePt t="15745" x="8269288" y="5837238"/>
          <p14:tracePt t="15758" x="8293100" y="5821363"/>
          <p14:tracePt t="15762" x="8332788" y="5797550"/>
          <p14:tracePt t="15774" x="8364538" y="5789613"/>
          <p14:tracePt t="15777" x="8396288" y="5773738"/>
          <p14:tracePt t="15789" x="8420100" y="5749925"/>
          <p14:tracePt t="15794" x="8443913" y="5741988"/>
          <p14:tracePt t="15806" x="8475663" y="5726113"/>
          <p14:tracePt t="15810" x="8507413" y="5710238"/>
          <p14:tracePt t="15822" x="8548688" y="5686425"/>
          <p14:tracePt t="15826" x="8588375" y="5670550"/>
          <p14:tracePt t="15837" x="8620125" y="5653088"/>
          <p14:tracePt t="15841" x="8659813" y="5629275"/>
          <p14:tracePt t="15854" x="8707438" y="5605463"/>
          <p14:tracePt t="15857" x="8747125" y="5589588"/>
          <p14:tracePt t="15870" x="8810625" y="5557838"/>
          <p14:tracePt t="15874" x="8866188" y="5534025"/>
          <p14:tracePt t="15886" x="8923338" y="5502275"/>
          <p14:tracePt t="15890" x="8970963" y="5470525"/>
          <p14:tracePt t="15902" x="9002713" y="5438775"/>
          <p14:tracePt t="15906" x="9026525" y="5422900"/>
          <p14:tracePt t="15918" x="9058275" y="5399088"/>
          <p14:tracePt t="15922" x="9082088" y="5375275"/>
          <p14:tracePt t="15934" x="9105900" y="5359400"/>
          <p14:tracePt t="15938" x="9129713" y="5335588"/>
          <p14:tracePt t="15950" x="9153525" y="5319713"/>
          <p14:tracePt t="15954" x="9185275" y="5294313"/>
          <p14:tracePt t="15966" x="9224963" y="5262563"/>
          <p14:tracePt t="15970" x="9266238" y="5222875"/>
          <p14:tracePt t="15982" x="9305925" y="5191125"/>
          <p14:tracePt t="15986" x="9337675" y="5151438"/>
          <p14:tracePt t="15997" x="9369425" y="5119688"/>
          <p14:tracePt t="16001" x="9401175" y="5087938"/>
          <p14:tracePt t="16013" x="9424988" y="5064125"/>
          <p14:tracePt t="16018" x="9464675" y="5024438"/>
          <p14:tracePt t="16029" x="9504363" y="4976813"/>
          <p14:tracePt t="16034" x="9544050" y="4935538"/>
          <p14:tracePt t="16046" x="9575800" y="4895850"/>
          <p14:tracePt t="16050" x="9601200" y="4872038"/>
          <p14:tracePt t="16061" x="9617075" y="4848225"/>
          <p14:tracePt t="16066" x="9632950" y="4832350"/>
          <p14:tracePt t="16078" x="9648825" y="4816475"/>
          <p14:tracePt t="16082" x="9664700" y="4792663"/>
          <p14:tracePt t="16095" x="9672638" y="4792663"/>
          <p14:tracePt t="16098" x="9688513" y="4776788"/>
          <p14:tracePt t="16112" x="9696450" y="4760913"/>
          <p14:tracePt t="16113" x="9712325" y="4752975"/>
          <p14:tracePt t="16126" x="9736138" y="4737100"/>
          <p14:tracePt t="16130" x="9752013" y="4729163"/>
          <p14:tracePt t="16142" x="9759950" y="4713288"/>
          <p14:tracePt t="16145" x="9775825" y="4705350"/>
          <p14:tracePt t="16158" x="9791700" y="4689475"/>
          <p14:tracePt t="16162" x="9799638" y="4681538"/>
          <p14:tracePt t="16174" x="9831388" y="4665663"/>
          <p14:tracePt t="16178" x="9847263" y="4657725"/>
          <p14:tracePt t="16190" x="9855200" y="4649788"/>
          <p14:tracePt t="16195" x="9879013" y="4633913"/>
          <p14:tracePt t="16206" x="9902825" y="4616450"/>
          <p14:tracePt t="16210" x="9910763" y="4608513"/>
          <p14:tracePt t="16222" x="9944100" y="4592638"/>
          <p14:tracePt t="16226" x="9967913" y="4592638"/>
          <p14:tracePt t="16238" x="9991725" y="4584700"/>
          <p14:tracePt t="16241" x="10007600" y="4576763"/>
          <p14:tracePt t="16253" x="10039350" y="4560888"/>
          <p14:tracePt t="16258" x="10063163" y="4552950"/>
          <p14:tracePt t="16270" x="10086975" y="4552950"/>
          <p14:tracePt t="16274" x="10110788" y="4537075"/>
          <p14:tracePt t="16286" x="10134600" y="4537075"/>
          <p14:tracePt t="16290" x="10166350" y="4529138"/>
          <p14:tracePt t="16302" x="10190163" y="4529138"/>
          <p14:tracePt t="16306" x="10221913" y="4529138"/>
          <p14:tracePt t="16318" x="10245725" y="4529138"/>
          <p14:tracePt t="16322" x="10261600" y="4521200"/>
          <p14:tracePt t="16334" x="10287000" y="4521200"/>
          <p14:tracePt t="16338" x="10302875" y="4521200"/>
          <p14:tracePt t="16350" x="10326688" y="4521200"/>
          <p14:tracePt t="16353" x="10350500" y="4513263"/>
          <p14:tracePt t="16366" x="10366375" y="4513263"/>
          <p14:tracePt t="16370" x="10390188" y="4513263"/>
          <p14:tracePt t="16382" x="10406063" y="4513263"/>
          <p14:tracePt t="16386" x="10429875" y="4513263"/>
          <p14:tracePt t="16397" x="10445750" y="4513263"/>
          <p14:tracePt t="16402" x="10461625" y="4513263"/>
          <p14:tracePt t="16414" x="10493375" y="4513263"/>
          <p14:tracePt t="16429" x="10509250" y="4513263"/>
          <p14:tracePt t="16434" x="10517188" y="4513263"/>
          <p14:tracePt t="16445" x="10525125" y="4513263"/>
          <p14:tracePt t="16461" x="10541000" y="4505325"/>
          <p14:tracePt t="16466" x="10548938" y="4505325"/>
          <p14:tracePt t="16510" x="10556875" y="4505325"/>
          <p14:tracePt t="16526" x="10564813" y="4505325"/>
          <p14:tracePt t="16542" x="10572750" y="4505325"/>
          <p14:tracePt t="16546" x="10580688" y="4505325"/>
          <p14:tracePt t="16558" x="10588625" y="4505325"/>
          <p14:tracePt t="16590" x="10596563" y="4505325"/>
          <p14:tracePt t="16594" x="10604500" y="4505325"/>
          <p14:tracePt t="16606" x="10612438" y="4497388"/>
          <p14:tracePt t="16622" x="10629900" y="4497388"/>
          <p14:tracePt t="16638" x="10637838" y="4497388"/>
          <p14:tracePt t="16642" x="10645775" y="4497388"/>
          <p14:tracePt t="16654" x="10653713" y="4497388"/>
          <p14:tracePt t="16658" x="10661650" y="4497388"/>
          <p14:tracePt t="16702" x="10677525" y="4497388"/>
          <p14:tracePt t="16718" x="10693400" y="4513263"/>
          <p14:tracePt t="16722" x="10701338" y="4513263"/>
          <p14:tracePt t="16734" x="10725150" y="4529138"/>
          <p14:tracePt t="16750" x="10741025" y="4545013"/>
          <p14:tracePt t="16753" x="10748963" y="4545013"/>
          <p14:tracePt t="16770" x="10764838" y="4552950"/>
          <p14:tracePt t="16782" x="10764838" y="4560888"/>
          <p14:tracePt t="16786" x="10772775" y="4560888"/>
          <p14:tracePt t="17013" x="10772775" y="4568825"/>
          <p14:tracePt t="17025" x="10772775" y="4584700"/>
          <p14:tracePt t="17030" x="10772775" y="4600575"/>
          <p14:tracePt t="17040" x="10772775" y="4608513"/>
          <p14:tracePt t="17044" x="10772775" y="4616450"/>
          <p14:tracePt t="17056" x="10772775" y="4633913"/>
          <p14:tracePt t="17072" x="10772775" y="4641850"/>
          <p14:tracePt t="17076" x="10772775" y="4649788"/>
          <p14:tracePt t="17088" x="10772775" y="4657725"/>
          <p14:tracePt t="17092" x="10772775" y="4673600"/>
          <p14:tracePt t="17108" x="10772775" y="4681538"/>
          <p14:tracePt t="17120" x="10772775" y="4689475"/>
          <p14:tracePt t="17136" x="10772775" y="4697413"/>
          <p14:tracePt t="17192" x="10772775" y="4705350"/>
          <p14:tracePt t="17197" x="10772775" y="4713288"/>
          <p14:tracePt t="18731" x="10764838" y="4713288"/>
          <p14:tracePt t="19884" x="10741025" y="4713288"/>
          <p14:tracePt t="19900" x="10685463" y="4713288"/>
          <p14:tracePt t="19904" x="10645775" y="4721225"/>
          <p14:tracePt t="19916" x="10596563" y="4737100"/>
          <p14:tracePt t="19920" x="10548938" y="4752975"/>
          <p14:tracePt t="19932" x="10509250" y="4760913"/>
          <p14:tracePt t="19936" x="10469563" y="4776788"/>
          <p14:tracePt t="19947" x="10445750" y="4784725"/>
          <p14:tracePt t="19952" x="10421938" y="4792663"/>
          <p14:tracePt t="19964" x="10406063" y="4800600"/>
          <p14:tracePt t="19968" x="10374313" y="4808538"/>
          <p14:tracePt t="19980" x="10342563" y="4824413"/>
          <p14:tracePt t="19984" x="10318750" y="4840288"/>
          <p14:tracePt t="19996" x="10287000" y="4848225"/>
          <p14:tracePt t="20000" x="10253663" y="4864100"/>
          <p14:tracePt t="20013" x="10206038" y="4887913"/>
          <p14:tracePt t="20016" x="10158413" y="4911725"/>
          <p14:tracePt t="20028" x="10094913" y="4935538"/>
          <p14:tracePt t="20031" x="10039350" y="4959350"/>
          <p14:tracePt t="20044" x="9975850" y="4984750"/>
          <p14:tracePt t="20047" x="9910763" y="5008563"/>
          <p14:tracePt t="20060" x="9847263" y="5040313"/>
          <p14:tracePt t="20063" x="9775825" y="5064125"/>
          <p14:tracePt t="20076" x="9704388" y="5087938"/>
          <p14:tracePt t="20080" x="9625013" y="5103813"/>
          <p14:tracePt t="20092" x="9559925" y="5119688"/>
          <p14:tracePt t="20095" x="9488488" y="5135563"/>
          <p14:tracePt t="20107" x="9424988" y="5159375"/>
          <p14:tracePt t="20112" x="9361488" y="5175250"/>
          <p14:tracePt t="20123" x="9290050" y="5191125"/>
          <p14:tracePt t="20128" x="9224963" y="5214938"/>
          <p14:tracePt t="20139" x="9161463" y="5230813"/>
          <p14:tracePt t="20144" x="9082088" y="5246688"/>
          <p14:tracePt t="20155" x="9010650" y="5254625"/>
          <p14:tracePt t="20160" x="8947150" y="5270500"/>
          <p14:tracePt t="20173" x="8874125" y="5278438"/>
          <p14:tracePt t="20178" x="8810625" y="5286375"/>
          <p14:tracePt t="20189" x="8747125" y="5294313"/>
          <p14:tracePt t="20194" x="8691563" y="5302250"/>
          <p14:tracePt t="20205" x="8651875" y="5310188"/>
          <p14:tracePt t="20210" x="8596313" y="5319713"/>
          <p14:tracePt t="20222" x="8548688" y="5327650"/>
          <p14:tracePt t="20226" x="8515350" y="5335588"/>
          <p14:tracePt t="20238" x="8483600" y="5335588"/>
          <p14:tracePt t="20242" x="8443913" y="5335588"/>
          <p14:tracePt t="20253" x="8404225" y="5335588"/>
          <p14:tracePt t="20257" x="8348663" y="5335588"/>
          <p14:tracePt t="20270" x="8308975" y="5335588"/>
          <p14:tracePt t="20273" x="8277225" y="5335588"/>
          <p14:tracePt t="20285" x="8253413" y="5335588"/>
          <p14:tracePt t="20289" x="8229600" y="5335588"/>
          <p14:tracePt t="20301" x="8213725" y="5335588"/>
          <p14:tracePt t="20305" x="8189913" y="5335588"/>
          <p14:tracePt t="20317" x="8148638" y="5335588"/>
          <p14:tracePt t="20322" x="8108950" y="5335588"/>
          <p14:tracePt t="20334" x="8053388" y="5327650"/>
          <p14:tracePt t="20337" x="7997825" y="5319713"/>
          <p14:tracePt t="20349" x="7942263" y="5310188"/>
          <p14:tracePt t="20353" x="7902575" y="5310188"/>
          <p14:tracePt t="20366" x="7854950" y="5302250"/>
          <p14:tracePt t="20369" x="7813675" y="5294313"/>
          <p14:tracePt t="20382" x="7773988" y="5294313"/>
          <p14:tracePt t="20386" x="7742238" y="5278438"/>
          <p14:tracePt t="20397" x="7718425" y="5270500"/>
          <p14:tracePt t="20401" x="7694613" y="5270500"/>
          <p14:tracePt t="20414" x="7662863" y="5254625"/>
          <p14:tracePt t="20418" x="7639050" y="5238750"/>
          <p14:tracePt t="20430" x="7615238" y="5230813"/>
          <p14:tracePt t="20433" x="7583488" y="5207000"/>
          <p14:tracePt t="20446" x="7583488" y="5199063"/>
          <p14:tracePt t="20449" x="7575550" y="5175250"/>
          <p14:tracePt t="20462" x="7567613" y="5151438"/>
          <p14:tracePt t="20478" x="7567613" y="5143500"/>
          <p14:tracePt t="20482" x="7559675" y="5127625"/>
          <p14:tracePt t="20497" x="7551738" y="5111750"/>
          <p14:tracePt t="20510" x="7543800" y="5103813"/>
          <p14:tracePt t="20514" x="7535863" y="5095875"/>
          <p14:tracePt t="20525" x="7527925" y="5095875"/>
          <p14:tracePt t="27495" x="7527925" y="5080000"/>
          <p14:tracePt t="27499" x="7527925" y="5072063"/>
          <p14:tracePt t="27510" x="7527925" y="5056188"/>
          <p14:tracePt t="27514" x="7527925" y="5040313"/>
          <p14:tracePt t="27526" x="7535863" y="5040313"/>
          <p14:tracePt t="27530" x="7535863" y="5024438"/>
          <p14:tracePt t="27545" x="7543800" y="5016500"/>
          <p14:tracePt t="27558" x="7551738" y="5008563"/>
          <p14:tracePt t="27562" x="7559675" y="5000625"/>
          <p14:tracePt t="27574" x="7567613" y="4984750"/>
          <p14:tracePt t="27578" x="7575550" y="4951413"/>
          <p14:tracePt t="27590" x="7575550" y="4927600"/>
          <p14:tracePt t="27594" x="7583488" y="4911725"/>
          <p14:tracePt t="27606" x="7591425" y="4895850"/>
          <p14:tracePt t="27610" x="7599363" y="4864100"/>
          <p14:tracePt t="27622" x="7623175" y="4840288"/>
          <p14:tracePt t="27626" x="7631113" y="4824413"/>
          <p14:tracePt t="27638" x="7639050" y="4800600"/>
          <p14:tracePt t="27642" x="7646988" y="4768850"/>
          <p14:tracePt t="27654" x="7646988" y="4752975"/>
          <p14:tracePt t="27658" x="7646988" y="4721225"/>
          <p14:tracePt t="27674" x="7646988" y="4705350"/>
          <p14:tracePt t="27686" x="7654925" y="4689475"/>
          <p14:tracePt t="27690" x="7670800" y="4657725"/>
          <p14:tracePt t="27702" x="7670800" y="4616450"/>
          <p14:tracePt t="27706" x="7670800" y="4600575"/>
          <p14:tracePt t="27718" x="7670800" y="4568825"/>
          <p14:tracePt t="27721" x="7670800" y="4529138"/>
          <p14:tracePt t="27734" x="7670800" y="4425950"/>
          <p14:tracePt t="27738" x="7670800" y="4346575"/>
          <p14:tracePt t="27750" x="7662863" y="4281488"/>
          <p14:tracePt t="27753" x="7654925" y="4225925"/>
          <p14:tracePt t="27766" x="7654925" y="4194175"/>
          <p14:tracePt t="27770" x="7654925" y="4162425"/>
          <p14:tracePt t="27782" x="7646988" y="4138613"/>
          <p14:tracePt t="27786" x="7646988" y="4114800"/>
          <p14:tracePt t="27797" x="7639050" y="4090988"/>
          <p14:tracePt t="27802" x="7631113" y="4051300"/>
          <p14:tracePt t="27814" x="7631113" y="4019550"/>
          <p14:tracePt t="27818" x="7623175" y="3979863"/>
          <p14:tracePt t="27829" x="7615238" y="3930650"/>
          <p14:tracePt t="27834" x="7615238" y="3890963"/>
          <p14:tracePt t="27845" x="7615238" y="3835400"/>
          <p14:tracePt t="27849" x="7615238" y="3787775"/>
          <p14:tracePt t="27862" x="7615238" y="3748088"/>
          <p14:tracePt t="27866" x="7607300" y="3716338"/>
          <p14:tracePt t="27878" x="7607300" y="3676650"/>
          <p14:tracePt t="27882" x="7599363" y="3644900"/>
          <p14:tracePt t="27894" x="7591425" y="3613150"/>
          <p14:tracePt t="27897" x="7575550" y="3571875"/>
          <p14:tracePt t="27910" x="7567613" y="3548063"/>
          <p14:tracePt t="27913" x="7559675" y="3516313"/>
          <p14:tracePt t="27926" x="7551738" y="3476625"/>
          <p14:tracePt t="27929" x="7535863" y="3444875"/>
          <p14:tracePt t="27942" x="7527925" y="3405188"/>
          <p14:tracePt t="27945" x="7512050" y="3365500"/>
          <p14:tracePt t="27963" x="7462838" y="3278188"/>
          <p14:tracePt t="27973" x="7446963" y="3236913"/>
          <p14:tracePt t="27979" x="7415213" y="3189288"/>
          <p14:tracePt t="27990" x="7383463" y="3157538"/>
          <p14:tracePt t="27994" x="7351713" y="3117850"/>
          <p14:tracePt t="28006" x="7319963" y="3086100"/>
          <p14:tracePt t="28010" x="7280275" y="3054350"/>
          <p14:tracePt t="28022" x="7256463" y="3030538"/>
          <p14:tracePt t="28026" x="7232650" y="3006725"/>
          <p14:tracePt t="28038" x="7216775" y="2998788"/>
          <p14:tracePt t="28042" x="7208838" y="2982913"/>
          <p14:tracePt t="28054" x="7200900" y="2982913"/>
          <p14:tracePt t="28058" x="7185025" y="2982913"/>
          <p14:tracePt t="28070" x="7169150" y="2982913"/>
          <p14:tracePt t="28074" x="7161213" y="2982913"/>
          <p14:tracePt t="28086" x="7145338" y="2982913"/>
          <p14:tracePt t="28090" x="7119938" y="2982913"/>
          <p14:tracePt t="28102" x="7104063" y="2982913"/>
          <p14:tracePt t="28106" x="7080250" y="2982913"/>
          <p14:tracePt t="28118" x="7056438" y="2982913"/>
          <p14:tracePt t="28121" x="7040563" y="2982913"/>
          <p14:tracePt t="28133" x="7016750" y="2982913"/>
          <p14:tracePt t="28138" x="6992938" y="2982913"/>
          <p14:tracePt t="28149" x="6977063" y="2982913"/>
          <p14:tracePt t="28154" x="6969125" y="2982913"/>
          <p14:tracePt t="28166" x="6961188" y="2982913"/>
          <p14:tracePt t="28170" x="6945313" y="2982913"/>
          <p14:tracePt t="28182" x="6937375" y="2982913"/>
          <p14:tracePt t="28186" x="6913563" y="3006725"/>
          <p14:tracePt t="28197" x="6905625" y="3006725"/>
          <p14:tracePt t="28202" x="6897688" y="3014663"/>
          <p14:tracePt t="28214" x="6881813" y="3030538"/>
          <p14:tracePt t="28217" x="6865938" y="3046413"/>
          <p14:tracePt t="28229" x="6865938" y="3054350"/>
          <p14:tracePt t="28234" x="6850063" y="3062288"/>
          <p14:tracePt t="28245" x="6842125" y="3078163"/>
          <p14:tracePt t="28250" x="6834188" y="3086100"/>
          <p14:tracePt t="28262" x="6826250" y="3094038"/>
          <p14:tracePt t="28266" x="6810375" y="3109913"/>
          <p14:tracePt t="28278" x="6794500" y="3125788"/>
          <p14:tracePt t="28282" x="6794500" y="3141663"/>
          <p14:tracePt t="28294" x="6777038" y="3149600"/>
          <p14:tracePt t="28297" x="6761163" y="3173413"/>
          <p14:tracePt t="28310" x="6753225" y="3181350"/>
          <p14:tracePt t="28313" x="6745288" y="3197225"/>
          <p14:tracePt t="28326" x="6737350" y="3213100"/>
          <p14:tracePt t="28330" x="6721475" y="3228975"/>
          <p14:tracePt t="28341" x="6721475" y="3236913"/>
          <p14:tracePt t="28345" x="6705600" y="3252788"/>
          <p14:tracePt t="28358" x="6705600" y="3262313"/>
          <p14:tracePt t="28362" x="6689725" y="3278188"/>
          <p14:tracePt t="28374" x="6689725" y="3286125"/>
          <p14:tracePt t="28378" x="6689725" y="3294063"/>
          <p14:tracePt t="28390" x="6673850" y="3309938"/>
          <p14:tracePt t="28395" x="6673850" y="3325813"/>
          <p14:tracePt t="28407" x="6673850" y="3341688"/>
          <p14:tracePt t="28410" x="6657975" y="3357563"/>
          <p14:tracePt t="28422" x="6657975" y="3365500"/>
          <p14:tracePt t="28426" x="6650038" y="3381375"/>
          <p14:tracePt t="28438" x="6650038" y="3397250"/>
          <p14:tracePt t="28442" x="6650038" y="3421063"/>
          <p14:tracePt t="28454" x="6650038" y="3436938"/>
          <p14:tracePt t="28458" x="6650038" y="3452813"/>
          <p14:tracePt t="28470" x="6642100" y="3460750"/>
          <p14:tracePt t="28474" x="6642100" y="3468688"/>
          <p14:tracePt t="28486" x="6642100" y="3484563"/>
          <p14:tracePt t="28490" x="6642100" y="3492500"/>
          <p14:tracePt t="28502" x="6642100" y="3508375"/>
          <p14:tracePt t="28506" x="6642100" y="3516313"/>
          <p14:tracePt t="28518" x="6642100" y="3524250"/>
          <p14:tracePt t="28522" x="6642100" y="3540125"/>
          <p14:tracePt t="28536" x="6642100" y="3548063"/>
          <p14:tracePt t="28540" x="6642100" y="3563938"/>
          <p14:tracePt t="28552" x="6642100" y="3579813"/>
          <p14:tracePt t="28556" x="6642100" y="3587750"/>
          <p14:tracePt t="28568" x="6642100" y="3595688"/>
          <p14:tracePt t="28572" x="6642100" y="3605213"/>
          <p14:tracePt t="28588" x="6642100" y="3621088"/>
          <p14:tracePt t="28600" x="6650038" y="3636963"/>
          <p14:tracePt t="28604" x="6657975" y="3644900"/>
          <p14:tracePt t="28616" x="6657975" y="3652838"/>
          <p14:tracePt t="28620" x="6665913" y="3660775"/>
          <p14:tracePt t="28632" x="6665913" y="3668713"/>
          <p14:tracePt t="28648" x="6665913" y="3676650"/>
          <p14:tracePt t="28652" x="6681788" y="3692525"/>
          <p14:tracePt t="28667" x="6681788" y="3700463"/>
          <p14:tracePt t="28684" x="6697663" y="3716338"/>
          <p14:tracePt t="28695" x="6697663" y="3724275"/>
          <p14:tracePt t="28699" x="6713538" y="3748088"/>
          <p14:tracePt t="28712" x="6721475" y="3748088"/>
          <p14:tracePt t="28716" x="6737350" y="3763963"/>
          <p14:tracePt t="28728" x="6745288" y="3771900"/>
          <p14:tracePt t="28732" x="6769100" y="3795713"/>
          <p14:tracePt t="28745" x="6777038" y="3803650"/>
          <p14:tracePt t="28747" x="6794500" y="3811588"/>
          <p14:tracePt t="28760" x="6810375" y="3811588"/>
          <p14:tracePt t="28764" x="6834188" y="3827463"/>
          <p14:tracePt t="28776" x="6842125" y="3835400"/>
          <p14:tracePt t="28779" x="6858000" y="3835400"/>
          <p14:tracePt t="28792" x="6881813" y="3851275"/>
          <p14:tracePt t="28795" x="6897688" y="3851275"/>
          <p14:tracePt t="28807" x="6913563" y="3859213"/>
          <p14:tracePt t="28812" x="6937375" y="3859213"/>
          <p14:tracePt t="28824" x="6953250" y="3859213"/>
          <p14:tracePt t="28828" x="6977063" y="3859213"/>
          <p14:tracePt t="28840" x="7000875" y="3859213"/>
          <p14:tracePt t="28845" x="7008813" y="3859213"/>
          <p14:tracePt t="28856" x="7024688" y="3859213"/>
          <p14:tracePt t="28860" x="7032625" y="3859213"/>
          <p14:tracePt t="28872" x="7048500" y="3859213"/>
          <p14:tracePt t="28876" x="7072313" y="3859213"/>
          <p14:tracePt t="28888" x="7088188" y="3859213"/>
          <p14:tracePt t="28892" x="7104063" y="3851275"/>
          <p14:tracePt t="28904" x="7127875" y="3843338"/>
          <p14:tracePt t="28908" x="7145338" y="3835400"/>
          <p14:tracePt t="28920" x="7161213" y="3819525"/>
          <p14:tracePt t="28924" x="7185025" y="3819525"/>
          <p14:tracePt t="28936" x="7208838" y="3803650"/>
          <p14:tracePt t="28946" x="7216775" y="3795713"/>
          <p14:tracePt t="28952" x="7232650" y="3779838"/>
          <p14:tracePt t="28956" x="7256463" y="3763963"/>
          <p14:tracePt t="28968" x="7280275" y="3740150"/>
          <p14:tracePt t="28972" x="7296150" y="3732213"/>
          <p14:tracePt t="28984" x="7296150" y="3724275"/>
          <p14:tracePt t="28988" x="7304088" y="3708400"/>
          <p14:tracePt t="28999" x="7312025" y="3692525"/>
          <p14:tracePt t="29004" x="7312025" y="3684588"/>
          <p14:tracePt t="29016" x="7312025" y="3668713"/>
          <p14:tracePt t="29020" x="7312025" y="3644900"/>
          <p14:tracePt t="29032" x="7312025" y="3636963"/>
          <p14:tracePt t="29036" x="7312025" y="3621088"/>
          <p14:tracePt t="29048" x="7312025" y="3613150"/>
          <p14:tracePt t="29052" x="7312025" y="3595688"/>
          <p14:tracePt t="29063" x="7312025" y="3579813"/>
          <p14:tracePt t="29068" x="7296150" y="3556000"/>
          <p14:tracePt t="29080" x="7280275" y="3556000"/>
          <p14:tracePt t="29084" x="7264400" y="3540125"/>
          <p14:tracePt t="29095" x="7240588" y="3532188"/>
          <p14:tracePt t="29100" x="7224713" y="3516313"/>
          <p14:tracePt t="29112" x="7200900" y="3516313"/>
          <p14:tracePt t="29115" x="7185025" y="3508375"/>
          <p14:tracePt t="29128" x="7161213" y="3500438"/>
          <p14:tracePt t="29132" x="7153275" y="3500438"/>
          <p14:tracePt t="29145" x="7135813" y="3500438"/>
          <p14:tracePt t="29148" x="7104063" y="3492500"/>
          <p14:tracePt t="29160" x="7080250" y="3484563"/>
          <p14:tracePt t="29164" x="7064375" y="3484563"/>
          <p14:tracePt t="29176" x="7048500" y="3484563"/>
          <p14:tracePt t="29179" x="7024688" y="3484563"/>
          <p14:tracePt t="29191" x="7008813" y="3476625"/>
          <p14:tracePt t="29195" x="6992938" y="3476625"/>
          <p14:tracePt t="29208" x="6977063" y="3476625"/>
          <p14:tracePt t="29212" x="6945313" y="3476625"/>
          <p14:tracePt t="29224" x="6921500" y="3460750"/>
          <p14:tracePt t="29228" x="6897688" y="3460750"/>
          <p14:tracePt t="29240" x="6873875" y="3460750"/>
          <p14:tracePt t="29246" x="6850063" y="3460750"/>
          <p14:tracePt t="29256" x="6842125" y="3460750"/>
          <p14:tracePt t="29260" x="6818313" y="3460750"/>
          <p14:tracePt t="29272" x="6802438" y="3460750"/>
          <p14:tracePt t="29288" x="6784975" y="3460750"/>
          <p14:tracePt t="29292" x="6784975" y="3468688"/>
          <p14:tracePt t="29304" x="6777038" y="3476625"/>
          <p14:tracePt t="29320" x="6777038" y="3484563"/>
          <p14:tracePt t="29336" x="6769100" y="3492500"/>
          <p14:tracePt t="29340" x="6769100" y="3500438"/>
          <p14:tracePt t="29352" x="6761163" y="3500438"/>
          <p14:tracePt t="29368" x="6761163" y="3516313"/>
          <p14:tracePt t="29372" x="6753225" y="3524250"/>
          <p14:tracePt t="29384" x="6753225" y="3532188"/>
          <p14:tracePt t="29400" x="6745288" y="3532188"/>
          <p14:tracePt t="29416" x="6745288" y="3540125"/>
          <p14:tracePt t="29420" x="6745288" y="3548063"/>
          <p14:tracePt t="29432" x="6745288" y="3556000"/>
          <p14:tracePt t="29448" x="6745288" y="3563938"/>
          <p14:tracePt t="33217" x="6737350" y="3563938"/>
          <p14:tracePt t="33221" x="6729413" y="3563938"/>
          <p14:tracePt t="33232" x="6665913" y="3532188"/>
          <p14:tracePt t="33236" x="6594475" y="3500438"/>
          <p14:tracePt t="33249" x="6507163" y="3452813"/>
          <p14:tracePt t="33253" x="6402388" y="3381375"/>
          <p14:tracePt t="33265" x="6251575" y="3294063"/>
          <p14:tracePt t="33269" x="6100763" y="3181350"/>
          <p14:tracePt t="33282" x="5948363" y="3094038"/>
          <p14:tracePt t="33285" x="5781675" y="2998788"/>
          <p14:tracePt t="33297" x="5629275" y="2901950"/>
          <p14:tracePt t="33302" x="5478463" y="2798763"/>
          <p14:tracePt t="33313" x="5326063" y="2687638"/>
          <p14:tracePt t="33317" x="5151438" y="2566988"/>
          <p14:tracePt t="33329" x="4975225" y="2455863"/>
          <p14:tracePt t="33334" x="4816475" y="2336800"/>
          <p14:tracePt t="33345" x="4687888" y="2249488"/>
          <p14:tracePt t="33349" x="4552950" y="2160588"/>
          <p14:tracePt t="33362" x="4425950" y="2073275"/>
          <p14:tracePt t="33365" x="4297363" y="2001838"/>
          <p14:tracePt t="33378" x="4146550" y="1890713"/>
          <p14:tracePt t="33382" x="4002088" y="1809750"/>
          <p14:tracePt t="33395" x="3835400" y="1730375"/>
          <p14:tracePt t="33397" x="3676650" y="1658938"/>
          <p14:tracePt t="33410" x="3484563" y="1579563"/>
          <p14:tracePt t="33413" x="3284538" y="1498600"/>
          <p14:tracePt t="33426" x="3125788" y="1427163"/>
          <p14:tracePt t="33429" x="2917825" y="1339850"/>
          <p14:tracePt t="33442" x="2735263" y="1252538"/>
          <p14:tracePt t="33445" x="2574925" y="1187450"/>
          <p14:tracePt t="33457" x="2416175" y="1116013"/>
          <p14:tracePt t="33461" x="2247900" y="1044575"/>
          <p14:tracePt t="33474" x="2089150" y="981075"/>
          <p14:tracePt t="33478" x="1930400" y="909638"/>
          <p14:tracePt t="33490" x="1770063" y="836613"/>
          <p14:tracePt t="33494" x="1635125" y="788988"/>
          <p14:tracePt t="33506" x="1506538" y="725488"/>
          <p14:tracePt t="33510" x="1411288" y="677863"/>
          <p14:tracePt t="33522" x="1316038" y="646113"/>
          <p14:tracePt t="33526" x="1220788" y="614363"/>
          <p14:tracePt t="33538" x="1139825" y="582613"/>
          <p14:tracePt t="33541" x="1068388" y="566738"/>
          <p14:tracePt t="33554" x="1004888" y="550863"/>
          <p14:tracePt t="33557" x="957263" y="534988"/>
          <p14:tracePt t="33570" x="925513" y="519113"/>
          <p14:tracePt t="33574" x="885825" y="501650"/>
          <p14:tracePt t="33586" x="836613" y="477838"/>
          <p14:tracePt t="33589" x="781050" y="446088"/>
          <p14:tracePt t="33602" x="725488" y="398463"/>
          <p14:tracePt t="33606" x="661988" y="366713"/>
          <p14:tracePt t="33618" x="534988" y="319088"/>
          <p14:tracePt t="33622" x="438150" y="279400"/>
          <p14:tracePt t="33633" x="342900" y="247650"/>
          <p14:tracePt t="33637" x="255588" y="215900"/>
          <p14:tracePt t="33650" x="166688" y="176213"/>
          <p14:tracePt t="33654" x="87313" y="150813"/>
          <p14:tracePt t="33665" x="23813" y="134938"/>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D4D26BD-E410-457C-A149-5518AD5D21C5}"/>
              </a:ext>
            </a:extLst>
          </p:cNvPr>
          <p:cNvSpPr txBox="1"/>
          <p:nvPr/>
        </p:nvSpPr>
        <p:spPr>
          <a:xfrm>
            <a:off x="4571999" y="5909618"/>
            <a:ext cx="7482868" cy="738664"/>
          </a:xfrm>
          <a:prstGeom prst="rect">
            <a:avLst/>
          </a:prstGeom>
          <a:noFill/>
        </p:spPr>
        <p:txBody>
          <a:bodyPr wrap="square" rtlCol="0">
            <a:spAutoFit/>
          </a:bodyPr>
          <a:lstStyle/>
          <a:p>
            <a:pPr algn="ctr"/>
            <a:r>
              <a:rPr lang="en-US" sz="1400" dirty="0"/>
              <a:t>Hypothetical examples of electrical imaging of internal structure: (a) medical scan of an arm, (b) a tree trunk cross section, and (c) an internal survey of a dam. Modified from Gray (1918), Paulsen et al. (2006), Martin and Günther (2013), </a:t>
            </a:r>
            <a:r>
              <a:rPr lang="en-US" sz="1400" dirty="0" err="1"/>
              <a:t>Busato</a:t>
            </a:r>
            <a:r>
              <a:rPr lang="en-US" sz="1400" dirty="0"/>
              <a:t> et al. (2016)</a:t>
            </a:r>
          </a:p>
        </p:txBody>
      </p:sp>
      <p:sp>
        <p:nvSpPr>
          <p:cNvPr id="5" name="TextBox 4">
            <a:extLst>
              <a:ext uri="{FF2B5EF4-FFF2-40B4-BE49-F238E27FC236}">
                <a16:creationId xmlns:a16="http://schemas.microsoft.com/office/drawing/2014/main" id="{D3A46800-E97B-4AE2-9B7E-884F059CDC8F}"/>
              </a:ext>
            </a:extLst>
          </p:cNvPr>
          <p:cNvSpPr txBox="1"/>
          <p:nvPr/>
        </p:nvSpPr>
        <p:spPr>
          <a:xfrm>
            <a:off x="137133" y="6197346"/>
            <a:ext cx="4571999" cy="584775"/>
          </a:xfrm>
          <a:prstGeom prst="rect">
            <a:avLst/>
          </a:prstGeom>
          <a:noFill/>
        </p:spPr>
        <p:txBody>
          <a:bodyPr wrap="square" rtlCol="0">
            <a:spAutoFit/>
          </a:bodyPr>
          <a:lstStyle/>
          <a:p>
            <a:r>
              <a:rPr lang="en-US" sz="1600" dirty="0"/>
              <a:t>Source: Falzone et al. (2020), Transport in Porous Media</a:t>
            </a:r>
          </a:p>
        </p:txBody>
      </p:sp>
      <p:sp>
        <p:nvSpPr>
          <p:cNvPr id="6" name="TextBox 5">
            <a:extLst>
              <a:ext uri="{FF2B5EF4-FFF2-40B4-BE49-F238E27FC236}">
                <a16:creationId xmlns:a16="http://schemas.microsoft.com/office/drawing/2014/main" id="{B170CA55-C513-453E-A4A5-67CE1F9C8F3B}"/>
              </a:ext>
            </a:extLst>
          </p:cNvPr>
          <p:cNvSpPr txBox="1"/>
          <p:nvPr/>
        </p:nvSpPr>
        <p:spPr>
          <a:xfrm>
            <a:off x="243603" y="2680569"/>
            <a:ext cx="4359057" cy="2308324"/>
          </a:xfrm>
          <a:prstGeom prst="rect">
            <a:avLst/>
          </a:prstGeom>
          <a:noFill/>
        </p:spPr>
        <p:txBody>
          <a:bodyPr wrap="square" rtlCol="0">
            <a:spAutoFit/>
          </a:bodyPr>
          <a:lstStyle/>
          <a:p>
            <a:r>
              <a:rPr lang="en-US" sz="2400" dirty="0"/>
              <a:t>The concepts of inversion are used in many fields and for many applications today. Geophysicists use these concepts to image into the Earth</a:t>
            </a:r>
          </a:p>
        </p:txBody>
      </p:sp>
      <p:pic>
        <p:nvPicPr>
          <p:cNvPr id="8" name="Picture 7" descr="A picture containing text&#10;&#10;Description automatically generated">
            <a:extLst>
              <a:ext uri="{FF2B5EF4-FFF2-40B4-BE49-F238E27FC236}">
                <a16:creationId xmlns:a16="http://schemas.microsoft.com/office/drawing/2014/main" id="{71635875-6E8A-4EC7-9F3E-ED760C60B7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44155" y="973870"/>
            <a:ext cx="7738556" cy="4801909"/>
          </a:xfrm>
          <a:prstGeom prst="rect">
            <a:avLst/>
          </a:prstGeom>
        </p:spPr>
      </p:pic>
      <p:pic>
        <p:nvPicPr>
          <p:cNvPr id="9" name="Picture 8">
            <a:extLst>
              <a:ext uri="{FF2B5EF4-FFF2-40B4-BE49-F238E27FC236}">
                <a16:creationId xmlns:a16="http://schemas.microsoft.com/office/drawing/2014/main" id="{5BA0917A-7931-4DA7-8463-1723FAAFBDE2}"/>
              </a:ext>
            </a:extLst>
          </p:cNvPr>
          <p:cNvPicPr>
            <a:picLocks noChangeAspect="1"/>
          </p:cNvPicPr>
          <p:nvPr/>
        </p:nvPicPr>
        <p:blipFill>
          <a:blip r:embed="rId6"/>
          <a:stretch>
            <a:fillRect/>
          </a:stretch>
        </p:blipFill>
        <p:spPr>
          <a:xfrm>
            <a:off x="5323562" y="32211"/>
            <a:ext cx="6784931" cy="508869"/>
          </a:xfrm>
          <a:prstGeom prst="rect">
            <a:avLst/>
          </a:prstGeom>
        </p:spPr>
      </p:pic>
      <p:pic>
        <p:nvPicPr>
          <p:cNvPr id="3" name="Audio 2">
            <a:hlinkClick r:id="" action="ppaction://media"/>
            <a:extLst>
              <a:ext uri="{FF2B5EF4-FFF2-40B4-BE49-F238E27FC236}">
                <a16:creationId xmlns:a16="http://schemas.microsoft.com/office/drawing/2014/main" id="{86009D5D-5B29-4CAF-8787-9A86051164E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39557232"/>
      </p:ext>
    </p:extLst>
  </p:cSld>
  <p:clrMapOvr>
    <a:masterClrMapping/>
  </p:clrMapOvr>
  <mc:AlternateContent xmlns:mc="http://schemas.openxmlformats.org/markup-compatibility/2006" xmlns:p14="http://schemas.microsoft.com/office/powerpoint/2010/main">
    <mc:Choice Requires="p14">
      <p:transition spd="slow" p14:dur="2000" advTm="36367"/>
    </mc:Choice>
    <mc:Fallback xmlns="">
      <p:transition spd="slow" advTm="363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367" x="4059238" y="3270250"/>
          <p14:tracePt t="415" x="4090988" y="3270250"/>
          <p14:tracePt t="431" x="4106863" y="3270250"/>
          <p14:tracePt t="435" x="4138613" y="3270250"/>
          <p14:tracePt t="448" x="4194175" y="3270250"/>
          <p14:tracePt t="451" x="4241800" y="3270250"/>
          <p14:tracePt t="464" x="4297363" y="3270250"/>
          <p14:tracePt t="467" x="4352925" y="3270250"/>
          <p14:tracePt t="479" x="4410075" y="3270250"/>
          <p14:tracePt t="483" x="4449763" y="3270250"/>
          <p14:tracePt t="496" x="4457700" y="3270250"/>
          <p14:tracePt t="500" x="4465638" y="3270250"/>
          <p14:tracePt t="6992" x="4481513" y="3270250"/>
          <p14:tracePt t="6996" x="4489450" y="3270250"/>
          <p14:tracePt t="7008" x="4513263" y="3270250"/>
          <p14:tracePt t="7011" x="4521200" y="3262313"/>
          <p14:tracePt t="7023" x="4545013" y="3236913"/>
          <p14:tracePt t="7027" x="4568825" y="3213100"/>
          <p14:tracePt t="7039" x="4608513" y="3197225"/>
          <p14:tracePt t="7043" x="4624388" y="3173413"/>
          <p14:tracePt t="7055" x="4656138" y="3149600"/>
          <p14:tracePt t="7059" x="4679950" y="3125788"/>
          <p14:tracePt t="7071" x="4713288" y="3109913"/>
          <p14:tracePt t="7075" x="4737100" y="3086100"/>
          <p14:tracePt t="7087" x="4768850" y="3054350"/>
          <p14:tracePt t="7091" x="4784725" y="3038475"/>
          <p14:tracePt t="7102" x="4800600" y="3022600"/>
          <p14:tracePt t="7107" x="4824413" y="3014663"/>
          <p14:tracePt t="7119" x="4856163" y="2990850"/>
          <p14:tracePt t="7123" x="4895850" y="2951163"/>
          <p14:tracePt t="7135" x="4935538" y="2919413"/>
          <p14:tracePt t="7139" x="4975225" y="2878138"/>
          <p14:tracePt t="7150" x="5022850" y="2838450"/>
          <p14:tracePt t="7155" x="5064125" y="2798763"/>
          <p14:tracePt t="7167" x="5111750" y="2767013"/>
          <p14:tracePt t="7171" x="5159375" y="2727325"/>
          <p14:tracePt t="7183" x="5207000" y="2687638"/>
          <p14:tracePt t="7187" x="5254625" y="2655888"/>
          <p14:tracePt t="7199" x="5302250" y="2624138"/>
          <p14:tracePt t="7203" x="5349875" y="2592388"/>
          <p14:tracePt t="7215" x="5389563" y="2576513"/>
          <p14:tracePt t="7219" x="5422900" y="2551113"/>
          <p14:tracePt t="7231" x="5470525" y="2519363"/>
          <p14:tracePt t="7235" x="5518150" y="2495550"/>
          <p14:tracePt t="7247" x="5565775" y="2471738"/>
          <p14:tracePt t="7251" x="5605463" y="2455863"/>
          <p14:tracePt t="7264" x="5645150" y="2439988"/>
          <p14:tracePt t="7267" x="5692775" y="2424113"/>
          <p14:tracePt t="7279" x="5732463" y="2408238"/>
          <p14:tracePt t="7283" x="5765800" y="2400300"/>
          <p14:tracePt t="7295" x="5813425" y="2376488"/>
          <p14:tracePt t="7299" x="5861050" y="2352675"/>
          <p14:tracePt t="7310" x="5908675" y="2336800"/>
          <p14:tracePt t="7314" x="5940425" y="2312988"/>
          <p14:tracePt t="7327" x="5980113" y="2297113"/>
          <p14:tracePt t="7330" x="6019800" y="2281238"/>
          <p14:tracePt t="7343" x="6059488" y="2273300"/>
          <p14:tracePt t="7347" x="6108700" y="2257425"/>
          <p14:tracePt t="7359" x="6156325" y="2241550"/>
          <p14:tracePt t="7364" x="6196013" y="2233613"/>
          <p14:tracePt t="7375" x="6243638" y="2216150"/>
          <p14:tracePt t="7379" x="6283325" y="2208213"/>
          <p14:tracePt t="7391" x="6315075" y="2200275"/>
          <p14:tracePt t="7395" x="6346825" y="2200275"/>
          <p14:tracePt t="7407" x="6378575" y="2192338"/>
          <p14:tracePt t="7411" x="6394450" y="2192338"/>
          <p14:tracePt t="7423" x="6410325" y="2192338"/>
          <p14:tracePt t="7427" x="6418263" y="2192338"/>
          <p14:tracePt t="9084" x="6426200" y="2192338"/>
          <p14:tracePt t="9087" x="6434138" y="2192338"/>
          <p14:tracePt t="9099" x="6459538" y="2192338"/>
          <p14:tracePt t="9103" x="6483350" y="2192338"/>
          <p14:tracePt t="9115" x="6523038" y="2192338"/>
          <p14:tracePt t="9120" x="6570663" y="2192338"/>
          <p14:tracePt t="9131" x="6610350" y="2192338"/>
          <p14:tracePt t="9134" x="6665913" y="2192338"/>
          <p14:tracePt t="9147" x="6705600" y="2192338"/>
          <p14:tracePt t="9150" x="6753225" y="2192338"/>
          <p14:tracePt t="9164" x="6794500" y="2192338"/>
          <p14:tracePt t="9167" x="6850063" y="2192338"/>
          <p14:tracePt t="9179" x="6905625" y="2192338"/>
          <p14:tracePt t="9183" x="6937375" y="2192338"/>
          <p14:tracePt t="9195" x="6985000" y="2192338"/>
          <p14:tracePt t="9199" x="7008813" y="2192338"/>
          <p14:tracePt t="9212" x="7040563" y="2192338"/>
          <p14:tracePt t="9215" x="7064375" y="2192338"/>
          <p14:tracePt t="9227" x="7096125" y="2192338"/>
          <p14:tracePt t="9230" x="7112000" y="2192338"/>
          <p14:tracePt t="9243" x="7145338" y="2192338"/>
          <p14:tracePt t="9247" x="7185025" y="2192338"/>
          <p14:tracePt t="9258" x="7224713" y="2192338"/>
          <p14:tracePt t="9264" x="7264400" y="2192338"/>
          <p14:tracePt t="9275" x="7319963" y="2192338"/>
          <p14:tracePt t="9278" x="7383463" y="2192338"/>
          <p14:tracePt t="9291" x="7446963" y="2192338"/>
          <p14:tracePt t="9295" x="7504113" y="2192338"/>
          <p14:tracePt t="9306" x="7567613" y="2192338"/>
          <p14:tracePt t="9311" x="7631113" y="2192338"/>
          <p14:tracePt t="9323" x="7694613" y="2192338"/>
          <p14:tracePt t="9327" x="7758113" y="2192338"/>
          <p14:tracePt t="9339" x="7821613" y="2192338"/>
          <p14:tracePt t="9343" x="7878763" y="2192338"/>
          <p14:tracePt t="9355" x="7934325" y="2184400"/>
          <p14:tracePt t="9359" x="7997825" y="2176463"/>
          <p14:tracePt t="9370" x="8053388" y="2168525"/>
          <p14:tracePt t="9375" x="8108950" y="2160588"/>
          <p14:tracePt t="9387" x="8148638" y="2160588"/>
          <p14:tracePt t="9390" x="8180388" y="2160588"/>
          <p14:tracePt t="9403" x="8229600" y="2152650"/>
          <p14:tracePt t="9407" x="8261350" y="2152650"/>
          <p14:tracePt t="9419" x="8285163" y="2152650"/>
          <p14:tracePt t="9423" x="8308975" y="2152650"/>
          <p14:tracePt t="9435" x="8340725" y="2144713"/>
          <p14:tracePt t="9439" x="8372475" y="2144713"/>
          <p14:tracePt t="9450" x="8396288" y="2144713"/>
          <p14:tracePt t="9455" x="8420100" y="2144713"/>
          <p14:tracePt t="9466" x="8443913" y="2144713"/>
          <p14:tracePt t="9471" x="8467725" y="2144713"/>
          <p14:tracePt t="9483" x="8499475" y="2136775"/>
          <p14:tracePt t="9487" x="8531225" y="2128838"/>
          <p14:tracePt t="9499" x="8548688" y="2128838"/>
          <p14:tracePt t="9503" x="8572500" y="2128838"/>
          <p14:tracePt t="9514" x="8604250" y="2128838"/>
          <p14:tracePt t="9519" x="8643938" y="2128838"/>
          <p14:tracePt t="9530" x="8675688" y="2128838"/>
          <p14:tracePt t="9535" x="8707438" y="2128838"/>
          <p14:tracePt t="9547" x="8731250" y="2128838"/>
          <p14:tracePt t="9550" x="8755063" y="2128838"/>
          <p14:tracePt t="9563" x="8786813" y="2128838"/>
          <p14:tracePt t="9566" x="8834438" y="2136775"/>
          <p14:tracePt t="9579" x="8874125" y="2152650"/>
          <p14:tracePt t="9583" x="8923338" y="2168525"/>
          <p14:tracePt t="9595" x="8970963" y="2184400"/>
          <p14:tracePt t="9599" x="9018588" y="2200275"/>
          <p14:tracePt t="9611" x="9066213" y="2208213"/>
          <p14:tracePt t="9614" x="9137650" y="2224088"/>
          <p14:tracePt t="9627" x="9193213" y="2241550"/>
          <p14:tracePt t="9630" x="9201150" y="2241550"/>
          <p14:tracePt t="9643" x="9217025" y="2241550"/>
          <p14:tracePt t="9647" x="9234488" y="2241550"/>
          <p14:tracePt t="9659" x="9258300" y="2241550"/>
          <p14:tracePt t="9664" x="9274175" y="2241550"/>
          <p14:tracePt t="9675" x="9305925" y="2257425"/>
          <p14:tracePt t="9679" x="9321800" y="2257425"/>
          <p14:tracePt t="9691" x="9345613" y="2265363"/>
          <p14:tracePt t="9694" x="9393238" y="2273300"/>
          <p14:tracePt t="9707" x="9472613" y="2281238"/>
          <p14:tracePt t="9711" x="9575800" y="2297113"/>
          <p14:tracePt t="9723" x="9672638" y="2305050"/>
          <p14:tracePt t="9727" x="9775825" y="2320925"/>
          <p14:tracePt t="9739" x="9879013" y="2344738"/>
          <p14:tracePt t="9743" x="9975850" y="2352675"/>
          <p14:tracePt t="9755" x="10063163" y="2352675"/>
          <p14:tracePt t="9759" x="10150475" y="2360613"/>
          <p14:tracePt t="9771" x="10221913" y="2360613"/>
          <p14:tracePt t="9774" x="10310813" y="2360613"/>
          <p14:tracePt t="9787" x="10390188" y="2360613"/>
          <p14:tracePt t="9791" x="10477500" y="2360613"/>
          <p14:tracePt t="9803" x="10572750" y="2360613"/>
          <p14:tracePt t="9807" x="10661650" y="2360613"/>
          <p14:tracePt t="9819" x="10741025" y="2360613"/>
          <p14:tracePt t="9822" x="10828338" y="2360613"/>
          <p14:tracePt t="9835" x="10907713" y="2360613"/>
          <p14:tracePt t="9839" x="10996613" y="2360613"/>
          <p14:tracePt t="9850" x="11083925" y="2360613"/>
          <p14:tracePt t="9855" x="11163300" y="2360613"/>
          <p14:tracePt t="9867" x="11258550" y="2360613"/>
          <p14:tracePt t="9871" x="11339513" y="2360613"/>
          <p14:tracePt t="9883" x="11410950" y="2360613"/>
          <p14:tracePt t="9887" x="11466513" y="2360613"/>
          <p14:tracePt t="9899" x="11506200" y="2360613"/>
          <p14:tracePt t="9903" x="11537950" y="2360613"/>
          <p14:tracePt t="9914" x="11561763" y="2360613"/>
          <p14:tracePt t="9919" x="11569700" y="2360613"/>
          <p14:tracePt t="9930" x="11577638" y="2360613"/>
          <p14:tracePt t="9935" x="11585575" y="2360613"/>
          <p14:tracePt t="10146" x="11553825" y="2360613"/>
          <p14:tracePt t="10158" x="11537950" y="2360613"/>
          <p14:tracePt t="10161" x="11514138" y="2360613"/>
          <p14:tracePt t="10173" x="11482388" y="2360613"/>
          <p14:tracePt t="10177" x="11410950" y="2360613"/>
          <p14:tracePt t="10189" x="11323638" y="2360613"/>
          <p14:tracePt t="10193" x="11242675" y="2360613"/>
          <p14:tracePt t="10205" x="11163300" y="2360613"/>
          <p14:tracePt t="10209" x="11091863" y="2360613"/>
          <p14:tracePt t="10221" x="11028363" y="2360613"/>
          <p14:tracePt t="10225" x="10955338" y="2360613"/>
          <p14:tracePt t="10237" x="10875963" y="2360613"/>
          <p14:tracePt t="10241" x="10804525" y="2360613"/>
          <p14:tracePt t="10253" x="10733088" y="2360613"/>
          <p14:tracePt t="10257" x="10645775" y="2360613"/>
          <p14:tracePt t="10269" x="10548938" y="2360613"/>
          <p14:tracePt t="10273" x="10461625" y="2360613"/>
          <p14:tracePt t="10285" x="10374313" y="2360613"/>
          <p14:tracePt t="10288" x="10287000" y="2360613"/>
          <p14:tracePt t="10301" x="10190163" y="2360613"/>
          <p14:tracePt t="10305" x="10094913" y="2360613"/>
          <p14:tracePt t="10316" x="9999663" y="2360613"/>
          <p14:tracePt t="10321" x="9894888" y="2360613"/>
          <p14:tracePt t="10333" x="9775825" y="2360613"/>
          <p14:tracePt t="10337" x="9625013" y="2344738"/>
          <p14:tracePt t="10349" x="9488488" y="2328863"/>
          <p14:tracePt t="10353" x="9329738" y="2320925"/>
          <p14:tracePt t="10364" x="9201150" y="2289175"/>
          <p14:tracePt t="10369" x="9074150" y="2273300"/>
          <p14:tracePt t="10381" x="8970963" y="2249488"/>
          <p14:tracePt t="10384" x="8866188" y="2233613"/>
          <p14:tracePt t="10397" x="8763000" y="2216150"/>
          <p14:tracePt t="10400" x="8667750" y="2200275"/>
          <p14:tracePt t="10414" x="8588375" y="2192338"/>
          <p14:tracePt t="10416" x="8515350" y="2184400"/>
          <p14:tracePt t="10429" x="8467725" y="2176463"/>
          <p14:tracePt t="10433" x="8428038" y="2168525"/>
          <p14:tracePt t="10445" x="8420100" y="2168525"/>
          <p14:tracePt t="10449" x="8412163" y="2168525"/>
          <p14:tracePt t="13492" x="8420100" y="2168525"/>
          <p14:tracePt t="13508" x="8467725" y="2168525"/>
          <p14:tracePt t="13511" x="8499475" y="2168525"/>
          <p14:tracePt t="13523" x="8564563" y="2168525"/>
          <p14:tracePt t="13527" x="8612188" y="2168525"/>
          <p14:tracePt t="13539" x="8667750" y="2168525"/>
          <p14:tracePt t="13543" x="8723313" y="2168525"/>
          <p14:tracePt t="13555" x="8778875" y="2168525"/>
          <p14:tracePt t="13559" x="8810625" y="2168525"/>
          <p14:tracePt t="13571" x="8818563" y="2168525"/>
          <p14:tracePt t="13575" x="8826500" y="2168525"/>
          <p14:tracePt t="13590" x="8834438" y="2160588"/>
          <p14:tracePt t="13607" x="8850313" y="2152650"/>
          <p14:tracePt t="13619" x="8858250" y="2144713"/>
          <p14:tracePt t="13623" x="8866188" y="2144713"/>
          <p14:tracePt t="13635" x="8891588" y="2136775"/>
          <p14:tracePt t="13638" x="8907463" y="2128838"/>
          <p14:tracePt t="13651" x="8931275" y="2120900"/>
          <p14:tracePt t="13655" x="8947150" y="2112963"/>
          <p14:tracePt t="13667" x="8970963" y="2112963"/>
          <p14:tracePt t="13670" x="8994775" y="2097088"/>
          <p14:tracePt t="13683" x="9018588" y="2089150"/>
          <p14:tracePt t="13687" x="9058275" y="2089150"/>
          <p14:tracePt t="13699" x="9090025" y="2089150"/>
          <p14:tracePt t="13703" x="9105900" y="2089150"/>
          <p14:tracePt t="13714" x="9145588" y="2089150"/>
          <p14:tracePt t="13718" x="9185275" y="2089150"/>
          <p14:tracePt t="13730" x="9234488" y="2089150"/>
          <p14:tracePt t="13735" x="9313863" y="2089150"/>
          <p14:tracePt t="13747" x="9377363" y="2089150"/>
          <p14:tracePt t="13751" x="9432925" y="2089150"/>
          <p14:tracePt t="13764" x="9480550" y="2081213"/>
          <p14:tracePt t="13767" x="9512300" y="2073275"/>
          <p14:tracePt t="13783" x="9559925" y="2065338"/>
          <p14:tracePt t="13787" x="9601200" y="2057400"/>
          <p14:tracePt t="13795" x="9648825" y="2049463"/>
          <p14:tracePt t="13799" x="9672638" y="2041525"/>
          <p14:tracePt t="13811" x="9712325" y="2025650"/>
          <p14:tracePt t="13814" x="9712325" y="2017713"/>
          <p14:tracePt t="13827" x="9728200" y="2009775"/>
          <p14:tracePt t="13831" x="9736138" y="2009775"/>
          <p14:tracePt t="13843" x="9744075" y="2009775"/>
          <p14:tracePt t="13848" x="9752013" y="2009775"/>
          <p14:tracePt t="13859" x="9752013" y="2001838"/>
          <p14:tracePt t="13864" x="9759950" y="2001838"/>
          <p14:tracePt t="13875" x="9775825" y="2001838"/>
          <p14:tracePt t="13879" x="9791700" y="2001838"/>
          <p14:tracePt t="13893" x="9823450" y="2001838"/>
          <p14:tracePt t="13898" x="9902825" y="2001838"/>
          <p14:tracePt t="13909" x="9999663" y="2001838"/>
          <p14:tracePt t="13914" x="10110788" y="2017713"/>
          <p14:tracePt t="13925" x="10229850" y="2041525"/>
          <p14:tracePt t="13929" x="10350500" y="2057400"/>
          <p14:tracePt t="13941" x="10469563" y="2073275"/>
          <p14:tracePt t="13945" x="10580688" y="2097088"/>
          <p14:tracePt t="13957" x="10685463" y="2112963"/>
          <p14:tracePt t="13961" x="10796588" y="2128838"/>
          <p14:tracePt t="13973" x="10891838" y="2144713"/>
          <p14:tracePt t="13982" x="10980738" y="2176463"/>
          <p14:tracePt t="13989" x="11052175" y="2192338"/>
          <p14:tracePt t="13993" x="11099800" y="2208213"/>
          <p14:tracePt t="14004" x="11131550" y="2208213"/>
          <p14:tracePt t="14009" x="11147425" y="2208213"/>
          <p14:tracePt t="14230" x="11147425" y="2216150"/>
          <p14:tracePt t="14614" x="11147425" y="2224088"/>
          <p14:tracePt t="15392" x="11139488" y="2224088"/>
          <p14:tracePt t="15396" x="11131550" y="2224088"/>
          <p14:tracePt t="15438" x="11123613" y="2224088"/>
          <p14:tracePt t="15442" x="11099800" y="2224088"/>
          <p14:tracePt t="15458" x="11083925" y="2224088"/>
          <p14:tracePt t="15474" x="11075988" y="2224088"/>
          <p14:tracePt t="15478" x="11068050" y="2224088"/>
          <p14:tracePt t="15584" x="11052175" y="2224088"/>
          <p14:tracePt t="15588" x="11044238" y="2241550"/>
          <p14:tracePt t="15599" x="11036300" y="2241550"/>
          <p14:tracePt t="15603" x="11020425" y="2241550"/>
          <p14:tracePt t="15615" x="11012488" y="2241550"/>
          <p14:tracePt t="15631" x="10996613" y="2257425"/>
          <p14:tracePt t="15635" x="10988675" y="2257425"/>
          <p14:tracePt t="15648" x="10980738" y="2257425"/>
          <p14:tracePt t="15651" x="10963275" y="2257425"/>
          <p14:tracePt t="15664" x="10955338" y="2257425"/>
          <p14:tracePt t="15667" x="10947400" y="2257425"/>
          <p14:tracePt t="15679" x="10931525" y="2257425"/>
          <p14:tracePt t="15683" x="10923588" y="2257425"/>
          <p14:tracePt t="15695" x="10907713" y="2257425"/>
          <p14:tracePt t="15699" x="10899775" y="2257425"/>
          <p14:tracePt t="15711" x="10883900" y="2257425"/>
          <p14:tracePt t="15715" x="10860088" y="2257425"/>
          <p14:tracePt t="15727" x="10844213" y="2257425"/>
          <p14:tracePt t="15731" x="10820400" y="2257425"/>
          <p14:tracePt t="15743" x="10788650" y="2273300"/>
          <p14:tracePt t="15748" x="10764838" y="2281238"/>
          <p14:tracePt t="15759" x="10741025" y="2281238"/>
          <p14:tracePt t="15764" x="10717213" y="2281238"/>
          <p14:tracePt t="15775" x="10693400" y="2281238"/>
          <p14:tracePt t="15779" x="10677525" y="2281238"/>
          <p14:tracePt t="15791" x="10669588" y="2289175"/>
          <p14:tracePt t="15795" x="10653713" y="2297113"/>
          <p14:tracePt t="15811" x="10645775" y="2297113"/>
          <p14:tracePt t="15823" x="10637838" y="2297113"/>
          <p14:tracePt t="15827" x="10629900" y="2297113"/>
          <p14:tracePt t="15855" x="10620375" y="2297113"/>
          <p14:tracePt t="15859" x="10604500" y="2297113"/>
          <p14:tracePt t="15871" x="10580688" y="2305050"/>
          <p14:tracePt t="15875" x="10556875" y="2305050"/>
          <p14:tracePt t="15887" x="10533063" y="2312988"/>
          <p14:tracePt t="15891" x="10501313" y="2312988"/>
          <p14:tracePt t="15903" x="10485438" y="2328863"/>
          <p14:tracePt t="15907" x="10453688" y="2328863"/>
          <p14:tracePt t="15919" x="10437813" y="2328863"/>
          <p14:tracePt t="15923" x="10414000" y="2328863"/>
          <p14:tracePt t="15935" x="10406063" y="2328863"/>
          <p14:tracePt t="15939" x="10398125" y="2328863"/>
          <p14:tracePt t="15951" x="10382250" y="2328863"/>
          <p14:tracePt t="15955" x="10366375" y="2328863"/>
          <p14:tracePt t="15967" x="10342563" y="2328863"/>
          <p14:tracePt t="15971" x="10334625" y="2328863"/>
          <p14:tracePt t="15983" x="10318750" y="2328863"/>
          <p14:tracePt t="15987" x="10302875" y="2328863"/>
          <p14:tracePt t="15999" x="10287000" y="2328863"/>
          <p14:tracePt t="16003" x="10245725" y="2344738"/>
          <p14:tracePt t="16015" x="10213975" y="2352675"/>
          <p14:tracePt t="16019" x="10198100" y="2352675"/>
          <p14:tracePt t="16031" x="10166350" y="2360613"/>
          <p14:tracePt t="16035" x="10118725" y="2376488"/>
          <p14:tracePt t="16047" x="10063163" y="2392363"/>
          <p14:tracePt t="16051" x="10007600" y="2408238"/>
          <p14:tracePt t="16065" x="9926638" y="2432050"/>
          <p14:tracePt t="16067" x="9871075" y="2455863"/>
          <p14:tracePt t="16079" x="9815513" y="2479675"/>
          <p14:tracePt t="16083" x="9775825" y="2503488"/>
          <p14:tracePt t="16095" x="9744075" y="2519363"/>
          <p14:tracePt t="16099" x="9704388" y="2527300"/>
          <p14:tracePt t="16111" x="9672638" y="2543175"/>
          <p14:tracePt t="16115" x="9632950" y="2566988"/>
          <p14:tracePt t="16127" x="9585325" y="2592388"/>
          <p14:tracePt t="16131" x="9536113" y="2616200"/>
          <p14:tracePt t="16143" x="9496425" y="2640013"/>
          <p14:tracePt t="16148" x="9448800" y="2671763"/>
          <p14:tracePt t="16159" x="9401175" y="2703513"/>
          <p14:tracePt t="16165" x="9345613" y="2735263"/>
          <p14:tracePt t="16175" x="9313863" y="2767013"/>
          <p14:tracePt t="16179" x="9274175" y="2798763"/>
          <p14:tracePt t="16191" x="9234488" y="2814638"/>
          <p14:tracePt t="16195" x="9193213" y="2846388"/>
          <p14:tracePt t="16207" x="9161463" y="2878138"/>
          <p14:tracePt t="16211" x="9129713" y="2909888"/>
          <p14:tracePt t="16223" x="9097963" y="2935288"/>
          <p14:tracePt t="16227" x="9074150" y="2959100"/>
          <p14:tracePt t="16239" x="9042400" y="2998788"/>
          <p14:tracePt t="16243" x="9010650" y="3022600"/>
          <p14:tracePt t="16255" x="8986838" y="3062288"/>
          <p14:tracePt t="16259" x="8947150" y="3101975"/>
          <p14:tracePt t="16271" x="8915400" y="3149600"/>
          <p14:tracePt t="16275" x="8874125" y="3197225"/>
          <p14:tracePt t="16287" x="8826500" y="3244850"/>
          <p14:tracePt t="16291" x="8786813" y="3302000"/>
          <p14:tracePt t="16303" x="8747125" y="3365500"/>
          <p14:tracePt t="16307" x="8691563" y="3436938"/>
          <p14:tracePt t="16319" x="8643938" y="3500438"/>
          <p14:tracePt t="16323" x="8588375" y="3571875"/>
          <p14:tracePt t="16335" x="8540750" y="3621088"/>
          <p14:tracePt t="16339" x="8507413" y="3660775"/>
          <p14:tracePt t="16351" x="8483600" y="3700463"/>
          <p14:tracePt t="16355" x="8451850" y="3740150"/>
          <p14:tracePt t="16367" x="8435975" y="3748088"/>
          <p14:tracePt t="16371" x="8420100" y="3771900"/>
          <p14:tracePt t="16383" x="8404225" y="3787775"/>
          <p14:tracePt t="16387" x="8396288" y="3795713"/>
          <p14:tracePt t="16399" x="8380413" y="3827463"/>
          <p14:tracePt t="16403" x="8356600" y="3843338"/>
          <p14:tracePt t="16415" x="8340725" y="3867150"/>
          <p14:tracePt t="16419" x="8316913" y="3898900"/>
          <p14:tracePt t="16431" x="8277225" y="3938588"/>
          <p14:tracePt t="16435" x="8245475" y="3979863"/>
          <p14:tracePt t="16448" x="8205788" y="4019550"/>
          <p14:tracePt t="16451" x="8180388" y="4043363"/>
          <p14:tracePt t="16465" x="8156575" y="4059238"/>
          <p14:tracePt t="16467" x="8140700" y="4090988"/>
          <p14:tracePt t="16479" x="8116888" y="4106863"/>
          <p14:tracePt t="16483" x="8116888" y="4114800"/>
          <p14:tracePt t="16495" x="8108950" y="4122738"/>
          <p14:tracePt t="16499" x="8101013" y="4130675"/>
          <p14:tracePt t="16511" x="8093075" y="4138613"/>
          <p14:tracePt t="16515" x="8077200" y="4146550"/>
          <p14:tracePt t="16527" x="8077200" y="4154488"/>
          <p14:tracePt t="16543" x="8061325" y="4162425"/>
          <p14:tracePt t="16548" x="8061325" y="4170363"/>
          <p14:tracePt t="16559" x="8053388" y="4170363"/>
          <p14:tracePt t="16565" x="8045450" y="4186238"/>
          <p14:tracePt t="16579" x="8029575" y="4194175"/>
          <p14:tracePt t="16591" x="8029575" y="4202113"/>
          <p14:tracePt t="16607" x="8021638" y="4210050"/>
          <p14:tracePt t="17666" x="8013700" y="4217988"/>
          <p14:tracePt t="17681" x="7997825" y="4233863"/>
          <p14:tracePt t="17686" x="7989888" y="4249738"/>
          <p14:tracePt t="17697" x="7974013" y="4265613"/>
          <p14:tracePt t="17701" x="7958138" y="4291013"/>
          <p14:tracePt t="17714" x="7942263" y="4298950"/>
          <p14:tracePt t="17717" x="7918450" y="4306888"/>
          <p14:tracePt t="17729" x="7902575" y="4322763"/>
          <p14:tracePt t="17733" x="7878763" y="4338638"/>
          <p14:tracePt t="17745" x="7862888" y="4362450"/>
          <p14:tracePt t="17749" x="7847013" y="4370388"/>
          <p14:tracePt t="17761" x="7839075" y="4378325"/>
          <p14:tracePt t="17764" x="7813675" y="4386263"/>
          <p14:tracePt t="17777" x="7813675" y="4394200"/>
          <p14:tracePt t="18036" x="7829550" y="4394200"/>
          <p14:tracePt t="18040" x="7839075" y="4394200"/>
          <p14:tracePt t="18052" x="7854950" y="4394200"/>
          <p14:tracePt t="18055" x="7870825" y="4394200"/>
          <p14:tracePt t="18067" x="7902575" y="4386263"/>
          <p14:tracePt t="18071" x="7934325" y="4386263"/>
          <p14:tracePt t="18083" x="7981950" y="4378325"/>
          <p14:tracePt t="18087" x="8029575" y="4370388"/>
          <p14:tracePt t="18099" x="8069263" y="4362450"/>
          <p14:tracePt t="18103" x="8124825" y="4362450"/>
          <p14:tracePt t="18115" x="8164513" y="4362450"/>
          <p14:tracePt t="18119" x="8205788" y="4354513"/>
          <p14:tracePt t="18130" x="8245475" y="4354513"/>
          <p14:tracePt t="18135" x="8293100" y="4346575"/>
          <p14:tracePt t="18147" x="8324850" y="4338638"/>
          <p14:tracePt t="18150" x="8356600" y="4330700"/>
          <p14:tracePt t="18164" x="8396288" y="4330700"/>
          <p14:tracePt t="18167" x="8420100" y="4322763"/>
          <p14:tracePt t="18183" x="8428038" y="4322763"/>
          <p14:tracePt t="18195" x="8435975" y="4322763"/>
          <p14:tracePt t="18199" x="8451850" y="4322763"/>
          <p14:tracePt t="18211" x="8467725" y="4322763"/>
          <p14:tracePt t="18214" x="8483600" y="4322763"/>
          <p14:tracePt t="18227" x="8491538" y="4322763"/>
          <p14:tracePt t="18231" x="8515350" y="4322763"/>
          <p14:tracePt t="18243" x="8523288" y="4322763"/>
          <p14:tracePt t="18247" x="8548688" y="4322763"/>
          <p14:tracePt t="18258" x="8572500" y="4322763"/>
          <p14:tracePt t="18263" x="8588375" y="4322763"/>
          <p14:tracePt t="18275" x="8612188" y="4322763"/>
          <p14:tracePt t="18279" x="8643938" y="4322763"/>
          <p14:tracePt t="18291" x="8675688" y="4322763"/>
          <p14:tracePt t="18295" x="8691563" y="4322763"/>
          <p14:tracePt t="18307" x="8707438" y="4322763"/>
          <p14:tracePt t="18311" x="8723313" y="4322763"/>
          <p14:tracePt t="18323" x="8747125" y="4322763"/>
          <p14:tracePt t="18327" x="8763000" y="4322763"/>
          <p14:tracePt t="18339" x="8786813" y="4322763"/>
          <p14:tracePt t="18343" x="8802688" y="4322763"/>
          <p14:tracePt t="18355" x="8818563" y="4322763"/>
          <p14:tracePt t="18359" x="8842375" y="4322763"/>
          <p14:tracePt t="18371" x="8866188" y="4322763"/>
          <p14:tracePt t="18375" x="8899525" y="4322763"/>
          <p14:tracePt t="18387" x="8939213" y="4322763"/>
          <p14:tracePt t="18391" x="8986838" y="4322763"/>
          <p14:tracePt t="18403" x="9026525" y="4322763"/>
          <p14:tracePt t="18407" x="9058275" y="4322763"/>
          <p14:tracePt t="18419" x="9082088" y="4322763"/>
          <p14:tracePt t="18422" x="9105900" y="4322763"/>
          <p14:tracePt t="18435" x="9129713" y="4322763"/>
          <p14:tracePt t="18439" x="9153525" y="4322763"/>
          <p14:tracePt t="18451" x="9177338" y="4322763"/>
          <p14:tracePt t="18455" x="9201150" y="4314825"/>
          <p14:tracePt t="18467" x="9224963" y="4306888"/>
          <p14:tracePt t="18471" x="9250363" y="4298950"/>
          <p14:tracePt t="18483" x="9274175" y="4298950"/>
          <p14:tracePt t="18487" x="9297988" y="4281488"/>
          <p14:tracePt t="18499" x="9321800" y="4273550"/>
          <p14:tracePt t="18503" x="9337675" y="4265613"/>
          <p14:tracePt t="18515" x="9361488" y="4265613"/>
          <p14:tracePt t="18519" x="9385300" y="4257675"/>
          <p14:tracePt t="18530" x="9401175" y="4241800"/>
          <p14:tracePt t="18535" x="9424988" y="4241800"/>
          <p14:tracePt t="18547" x="9448800" y="4225925"/>
          <p14:tracePt t="18551" x="9464675" y="4217988"/>
          <p14:tracePt t="18564" x="9480550" y="4217988"/>
          <p14:tracePt t="18567" x="9496425" y="4202113"/>
          <p14:tracePt t="18579" x="9520238" y="4202113"/>
          <p14:tracePt t="18583" x="9536113" y="4194175"/>
          <p14:tracePt t="18595" x="9559925" y="4186238"/>
          <p14:tracePt t="18599" x="9601200" y="4170363"/>
          <p14:tracePt t="18611" x="9625013" y="4162425"/>
          <p14:tracePt t="18614" x="9640888" y="4162425"/>
          <p14:tracePt t="18627" x="9664700" y="4154488"/>
          <p14:tracePt t="18631" x="9704388" y="4146550"/>
          <p14:tracePt t="18643" x="9744075" y="4138613"/>
          <p14:tracePt t="18648" x="9783763" y="4122738"/>
          <p14:tracePt t="18659" x="9815513" y="4114800"/>
          <p14:tracePt t="18664" x="9855200" y="4106863"/>
          <p14:tracePt t="18675" x="9886950" y="4098925"/>
          <p14:tracePt t="18679" x="9894888" y="4098925"/>
          <p14:tracePt t="18691" x="9902825" y="4083050"/>
          <p14:tracePt t="18695" x="9926638" y="4083050"/>
          <p14:tracePt t="18707" x="9952038" y="4083050"/>
          <p14:tracePt t="18711" x="9967913" y="4083050"/>
          <p14:tracePt t="18723" x="9983788" y="4083050"/>
          <p14:tracePt t="18727" x="10007600" y="4083050"/>
          <p14:tracePt t="18739" x="10039350" y="4067175"/>
          <p14:tracePt t="18743" x="10063163" y="4059238"/>
          <p14:tracePt t="18755" x="10102850" y="4043363"/>
          <p14:tracePt t="18759" x="10118725" y="4043363"/>
          <p14:tracePt t="18771" x="10142538" y="4043363"/>
          <p14:tracePt t="18775" x="10174288" y="4035425"/>
          <p14:tracePt t="18787" x="10213975" y="4019550"/>
          <p14:tracePt t="18791" x="10245725" y="4011613"/>
          <p14:tracePt t="18803" x="10287000" y="3995738"/>
          <p14:tracePt t="18807" x="10310813" y="3987800"/>
          <p14:tracePt t="18819" x="10326688" y="3979863"/>
          <p14:tracePt t="18823" x="10342563" y="3971925"/>
          <p14:tracePt t="18835" x="10358438" y="3963988"/>
          <p14:tracePt t="18838" x="10390188" y="3956050"/>
          <p14:tracePt t="18851" x="10414000" y="3938588"/>
          <p14:tracePt t="18855" x="10429875" y="3930650"/>
          <p14:tracePt t="18867" x="10437813" y="3922713"/>
          <p14:tracePt t="18871" x="10461625" y="3914775"/>
          <p14:tracePt t="18883" x="10485438" y="3906838"/>
          <p14:tracePt t="18887" x="10493375" y="3906838"/>
          <p14:tracePt t="18899" x="10525125" y="3883025"/>
          <p14:tracePt t="18903" x="10533063" y="3883025"/>
          <p14:tracePt t="18914" x="10548938" y="3883025"/>
          <p14:tracePt t="18931" x="10564813" y="3883025"/>
          <p14:tracePt t="19926" x="10556875" y="3883025"/>
          <p14:tracePt t="19930" x="10548938" y="3883025"/>
          <p14:tracePt t="19942" x="10493375" y="3883025"/>
          <p14:tracePt t="19946" x="10437813" y="3883025"/>
          <p14:tracePt t="19957" x="10358438" y="3883025"/>
          <p14:tracePt t="19961" x="10261600" y="3883025"/>
          <p14:tracePt t="19973" x="10166350" y="3883025"/>
          <p14:tracePt t="19977" x="10071100" y="3883025"/>
          <p14:tracePt t="19998" x="9886950" y="3883025"/>
          <p14:tracePt t="20005" x="9823450" y="3883025"/>
          <p14:tracePt t="20009" x="9767888" y="3883025"/>
          <p14:tracePt t="20021" x="9728200" y="3883025"/>
          <p14:tracePt t="20025" x="9688513" y="3890963"/>
          <p14:tracePt t="20037" x="9656763" y="3906838"/>
          <p14:tracePt t="20041" x="9625013" y="3930650"/>
          <p14:tracePt t="20053" x="9601200" y="3948113"/>
          <p14:tracePt t="20057" x="9559925" y="3971925"/>
          <p14:tracePt t="20069" x="9512300" y="3995738"/>
          <p14:tracePt t="20073" x="9464675" y="4019550"/>
          <p14:tracePt t="20085" x="9417050" y="4051300"/>
          <p14:tracePt t="20089" x="9369425" y="4083050"/>
          <p14:tracePt t="20101" x="9321800" y="4114800"/>
          <p14:tracePt t="20105" x="9258300" y="4146550"/>
          <p14:tracePt t="20117" x="9185275" y="4194175"/>
          <p14:tracePt t="20122" x="9129713" y="4233863"/>
          <p14:tracePt t="20133" x="9074150" y="4273550"/>
          <p14:tracePt t="20137" x="9018588" y="4322763"/>
          <p14:tracePt t="20149" x="9010650" y="4338638"/>
          <p14:tracePt t="20152" x="8978900" y="4370388"/>
          <p14:tracePt t="20164" x="8939213" y="4410075"/>
          <p14:tracePt t="20169" x="8907463" y="4449763"/>
          <p14:tracePt t="20181" x="8874125" y="4481513"/>
          <p14:tracePt t="20185" x="8858250" y="4497388"/>
          <p14:tracePt t="20198" x="8818563" y="4529138"/>
          <p14:tracePt t="20201" x="8770938" y="4568825"/>
          <p14:tracePt t="20214" x="8731250" y="4608513"/>
          <p14:tracePt t="20217" x="8683625" y="4649788"/>
          <p14:tracePt t="20229" x="8628063" y="4697413"/>
          <p14:tracePt t="20233" x="8596313" y="4737100"/>
          <p14:tracePt t="20245" x="8540750" y="4776788"/>
          <p14:tracePt t="20249" x="8491538" y="4816475"/>
          <p14:tracePt t="20261" x="8443913" y="4864100"/>
          <p14:tracePt t="20264" x="8396288" y="4911725"/>
          <p14:tracePt t="20277" x="8348663" y="4951413"/>
          <p14:tracePt t="20281" x="8308975" y="4984750"/>
          <p14:tracePt t="20293" x="8269288" y="5008563"/>
          <p14:tracePt t="20298" x="8269288" y="5016500"/>
          <p14:tracePt t="20309" x="8253413" y="5024438"/>
          <p14:tracePt t="20314" x="8253413" y="5032375"/>
          <p14:tracePt t="20325" x="8237538" y="5040313"/>
          <p14:tracePt t="20329" x="8237538" y="5048250"/>
          <p14:tracePt t="22524" x="8229600" y="5048250"/>
          <p14:tracePt t="22539" x="8229600" y="5072063"/>
          <p14:tracePt t="22543" x="8229600" y="5087938"/>
          <p14:tracePt t="22555" x="8229600" y="5103813"/>
          <p14:tracePt t="22559" x="8229600" y="5127625"/>
          <p14:tracePt t="22571" x="8229600" y="5151438"/>
          <p14:tracePt t="22575" x="8229600" y="5159375"/>
          <p14:tracePt t="22587" x="8229600" y="5175250"/>
          <p14:tracePt t="22603" x="8229600" y="5183188"/>
          <p14:tracePt t="22607" x="8229600" y="5199063"/>
          <p14:tracePt t="22619" x="8229600" y="5207000"/>
          <p14:tracePt t="22623" x="8229600" y="5214938"/>
          <p14:tracePt t="22635" x="8229600" y="5222875"/>
          <p14:tracePt t="22638" x="8229600" y="5230813"/>
          <p14:tracePt t="22650" x="8229600" y="5246688"/>
          <p14:tracePt t="22655" x="8229600" y="5262563"/>
          <p14:tracePt t="22667" x="8229600" y="5270500"/>
          <p14:tracePt t="22671" x="8229600" y="5286375"/>
          <p14:tracePt t="22683" x="8229600" y="5302250"/>
          <p14:tracePt t="22687" x="8237538" y="5310188"/>
          <p14:tracePt t="22699" x="8237538" y="5319713"/>
          <p14:tracePt t="22703" x="8237538" y="5327650"/>
          <p14:tracePt t="22714" x="8237538" y="5335588"/>
          <p14:tracePt t="22719" x="8245475" y="5335588"/>
          <p14:tracePt t="22731" x="8245475" y="5343525"/>
          <p14:tracePt t="22751" x="8253413" y="5359400"/>
          <p14:tracePt t="22764" x="8261350" y="5367338"/>
          <p14:tracePt t="22767" x="8269288" y="5375275"/>
          <p14:tracePt t="22826" x="8277225" y="5375275"/>
          <p14:tracePt t="22843" x="8285163" y="5375275"/>
          <p14:tracePt t="22846" x="8308975" y="5375275"/>
          <p14:tracePt t="22858" x="8324850" y="5375275"/>
          <p14:tracePt t="22864" x="8332788" y="5375275"/>
          <p14:tracePt t="22874" x="8340725" y="5375275"/>
          <p14:tracePt t="22880" x="8348663" y="5375275"/>
          <p14:tracePt t="22891" x="8364538" y="5375275"/>
          <p14:tracePt t="22896" x="8388350" y="5375275"/>
          <p14:tracePt t="22907" x="8404225" y="5375275"/>
          <p14:tracePt t="22911" x="8412163" y="5375275"/>
          <p14:tracePt t="22923" x="8435975" y="5375275"/>
          <p14:tracePt t="22927" x="8459788" y="5375275"/>
          <p14:tracePt t="22939" x="8475663" y="5375275"/>
          <p14:tracePt t="22943" x="8499475" y="5375275"/>
          <p14:tracePt t="22955" x="8523288" y="5375275"/>
          <p14:tracePt t="22959" x="8548688" y="5375275"/>
          <p14:tracePt t="22971" x="8572500" y="5375275"/>
          <p14:tracePt t="22975" x="8588375" y="5375275"/>
          <p14:tracePt t="22988" x="8620125" y="5375275"/>
          <p14:tracePt t="23003" x="8675688" y="5375275"/>
          <p14:tracePt t="23008" x="8691563" y="5375275"/>
          <p14:tracePt t="23019" x="8707438" y="5375275"/>
          <p14:tracePt t="23023" x="8731250" y="5375275"/>
          <p14:tracePt t="23034" x="8755063" y="5375275"/>
          <p14:tracePt t="23038" x="8778875" y="5375275"/>
          <p14:tracePt t="23050" x="8810625" y="5375275"/>
          <p14:tracePt t="23054" x="8842375" y="5375275"/>
          <p14:tracePt t="23066" x="8866188" y="5375275"/>
          <p14:tracePt t="23070" x="8899525" y="5375275"/>
          <p14:tracePt t="23083" x="8923338" y="5383213"/>
          <p14:tracePt t="23086" x="8947150" y="5391150"/>
          <p14:tracePt t="23098" x="8963025" y="5391150"/>
          <p14:tracePt t="23102" x="8978900" y="5391150"/>
          <p14:tracePt t="23114" x="9002713" y="5391150"/>
          <p14:tracePt t="23118" x="9026525" y="5391150"/>
          <p14:tracePt t="23130" x="9050338" y="5391150"/>
          <p14:tracePt t="23134" x="9074150" y="5391150"/>
          <p14:tracePt t="23147" x="9105900" y="5391150"/>
          <p14:tracePt t="23150" x="9137650" y="5391150"/>
          <p14:tracePt t="23163" x="9177338" y="5391150"/>
          <p14:tracePt t="23166" x="9224963" y="5391150"/>
          <p14:tracePt t="23178" x="9266238" y="5391150"/>
          <p14:tracePt t="23182" x="9313863" y="5391150"/>
          <p14:tracePt t="23194" x="9353550" y="5399088"/>
          <p14:tracePt t="23199" x="9401175" y="5407025"/>
          <p14:tracePt t="23210" x="9456738" y="5422900"/>
          <p14:tracePt t="23215" x="9504363" y="5430838"/>
          <p14:tracePt t="23226" x="9544050" y="5438775"/>
          <p14:tracePt t="23230" x="9575800" y="5438775"/>
          <p14:tracePt t="23242" x="9609138" y="5438775"/>
          <p14:tracePt t="23247" x="9648825" y="5438775"/>
          <p14:tracePt t="23258" x="9688513" y="5438775"/>
          <p14:tracePt t="23263" x="9720263" y="5438775"/>
          <p14:tracePt t="23274" x="9752013" y="5438775"/>
          <p14:tracePt t="23278" x="9783763" y="5438775"/>
          <p14:tracePt t="23290" x="9831388" y="5438775"/>
          <p14:tracePt t="23294" x="9871075" y="5438775"/>
          <p14:tracePt t="23306" x="9926638" y="5438775"/>
          <p14:tracePt t="23310" x="9991725" y="5438775"/>
          <p14:tracePt t="23322" x="10047288" y="5438775"/>
          <p14:tracePt t="23326" x="10110788" y="5438775"/>
          <p14:tracePt t="23338" x="10174288" y="5438775"/>
          <p14:tracePt t="23342" x="10221913" y="5438775"/>
          <p14:tracePt t="23354" x="10279063" y="5438775"/>
          <p14:tracePt t="23358" x="10326688" y="5438775"/>
          <p14:tracePt t="23370" x="10350500" y="5438775"/>
          <p14:tracePt t="23374" x="10358438" y="5438775"/>
          <p14:tracePt t="23386" x="10382250" y="5438775"/>
          <p14:tracePt t="23390" x="10398125" y="5438775"/>
          <p14:tracePt t="23402" x="10414000" y="5438775"/>
          <p14:tracePt t="23406" x="10445750" y="5438775"/>
          <p14:tracePt t="23418" x="10461625" y="5438775"/>
          <p14:tracePt t="23422" x="10525125" y="5438775"/>
          <p14:tracePt t="23434" x="10572750" y="5438775"/>
          <p14:tracePt t="23438" x="10620375" y="5438775"/>
          <p14:tracePt t="23450" x="10653713" y="5438775"/>
          <p14:tracePt t="23454" x="10661650" y="5438775"/>
          <p14:tracePt t="23466" x="10669588" y="5438775"/>
          <p14:tracePt t="25434" x="10572750" y="5438775"/>
          <p14:tracePt t="25438" x="10477500" y="5430838"/>
          <p14:tracePt t="25449" x="10382250" y="5422900"/>
          <p14:tracePt t="25453" x="10294938" y="5414963"/>
          <p14:tracePt t="25465" x="10206038" y="5407025"/>
          <p14:tracePt t="25470" x="10118725" y="5399088"/>
          <p14:tracePt t="25481" x="10047288" y="5391150"/>
          <p14:tracePt t="25485" x="9983788" y="5383213"/>
          <p14:tracePt t="25497" x="9926638" y="5375275"/>
          <p14:tracePt t="25500" x="9871075" y="5375275"/>
          <p14:tracePt t="25514" x="9831388" y="5375275"/>
          <p14:tracePt t="25516" x="9783763" y="5375275"/>
          <p14:tracePt t="25529" x="9775825" y="5375275"/>
          <p14:tracePt t="25533" x="9744075" y="5375275"/>
          <p14:tracePt t="25545" x="9728200" y="5367338"/>
          <p14:tracePt t="25549" x="9696450" y="5359400"/>
          <p14:tracePt t="25561" x="9648825" y="5359400"/>
          <p14:tracePt t="25564" x="9593263" y="5351463"/>
          <p14:tracePt t="25577" x="9472613" y="5327650"/>
          <p14:tracePt t="25580" x="9369425" y="5302250"/>
          <p14:tracePt t="25593" x="9234488" y="5286375"/>
          <p14:tracePt t="25597" x="9105900" y="5270500"/>
          <p14:tracePt t="25609" x="8986838" y="5246688"/>
          <p14:tracePt t="25614" x="8883650" y="5238750"/>
          <p14:tracePt t="25625" x="8794750" y="5230813"/>
          <p14:tracePt t="25629" x="8731250" y="5222875"/>
          <p14:tracePt t="25641" x="8675688" y="5222875"/>
          <p14:tracePt t="25645" x="8643938" y="5222875"/>
          <p14:tracePt t="25657" x="8620125" y="5214938"/>
          <p14:tracePt t="25661" x="8612188" y="5214938"/>
          <p14:tracePt t="25705" x="8604250" y="5214938"/>
          <p14:tracePt t="25708" x="8588375" y="5199063"/>
          <p14:tracePt t="25721" x="8564563" y="5183188"/>
          <p14:tracePt t="25724" x="8548688" y="5183188"/>
          <p14:tracePt t="25737" x="8507413" y="5183188"/>
          <p14:tracePt t="25741" x="8475663" y="5183188"/>
          <p14:tracePt t="25753" x="8435975" y="5183188"/>
          <p14:tracePt t="25757" x="8388350" y="5183188"/>
          <p14:tracePt t="25769" x="8340725" y="5183188"/>
          <p14:tracePt t="25773" x="8293100" y="5183188"/>
          <p14:tracePt t="25785" x="8261350" y="5183188"/>
          <p14:tracePt t="25788" x="8253413" y="5183188"/>
          <p14:tracePt t="25800" x="8245475" y="5183188"/>
          <p14:tracePt t="25882" x="8229600" y="5183188"/>
          <p14:tracePt t="25898" x="8205788" y="5183188"/>
          <p14:tracePt t="25902" x="8180388" y="5175250"/>
          <p14:tracePt t="25915" x="8164513" y="5175250"/>
          <p14:tracePt t="25917" x="8140700" y="5175250"/>
          <p14:tracePt t="25929" x="8116888" y="5175250"/>
          <p14:tracePt t="25933" x="8093075" y="5167313"/>
          <p14:tracePt t="25945" x="8077200" y="5159375"/>
          <p14:tracePt t="25949" x="8069263" y="5159375"/>
          <p14:tracePt t="25961" x="8061325" y="5151438"/>
          <p14:tracePt t="25965" x="8053388" y="5151438"/>
          <p14:tracePt t="25977" x="8029575" y="5135563"/>
          <p14:tracePt t="25993" x="8021638" y="5127625"/>
          <p14:tracePt t="25998" x="8005763" y="5119688"/>
          <p14:tracePt t="26009" x="7981950" y="5103813"/>
          <p14:tracePt t="26014" x="7958138" y="5095875"/>
          <p14:tracePt t="26025" x="7934325" y="5087938"/>
          <p14:tracePt t="26029" x="7918450" y="5080000"/>
          <p14:tracePt t="26041" x="7894638" y="5080000"/>
          <p14:tracePt t="26045" x="7862888" y="5064125"/>
          <p14:tracePt t="26057" x="7829550" y="5040313"/>
          <p14:tracePt t="26061" x="7797800" y="5032375"/>
          <p14:tracePt t="26073" x="7766050" y="5024438"/>
          <p14:tracePt t="26076" x="7742238" y="5024438"/>
          <p14:tracePt t="26089" x="7710488" y="5016500"/>
          <p14:tracePt t="26093" x="7662863" y="4992688"/>
          <p14:tracePt t="26105" x="7607300" y="4976813"/>
          <p14:tracePt t="26109" x="7559675" y="4959350"/>
          <p14:tracePt t="26121" x="7504113" y="4943475"/>
          <p14:tracePt t="26125" x="7439025" y="4935538"/>
          <p14:tracePt t="26137" x="7391400" y="4927600"/>
          <p14:tracePt t="26141" x="7335838" y="4919663"/>
          <p14:tracePt t="26153" x="7280275" y="4911725"/>
          <p14:tracePt t="26156" x="7232650" y="4903788"/>
          <p14:tracePt t="26169" x="7177088" y="4895850"/>
          <p14:tracePt t="26173" x="7096125" y="4879975"/>
          <p14:tracePt t="26185" x="7016750" y="4856163"/>
          <p14:tracePt t="26189" x="6953250" y="4840288"/>
          <p14:tracePt t="26201" x="6897688" y="4832350"/>
          <p14:tracePt t="26205" x="6842125" y="4824413"/>
          <p14:tracePt t="26216" x="6834188" y="4824413"/>
          <p14:tracePt t="26221" x="6818313" y="4824413"/>
          <p14:tracePt t="26233" x="6802438" y="4824413"/>
          <p14:tracePt t="26236" x="6794500" y="4824413"/>
          <p14:tracePt t="26249" x="6769100" y="4824413"/>
          <p14:tracePt t="26264" x="6761163" y="4816475"/>
          <p14:tracePt t="26269" x="6753225" y="4816475"/>
          <p14:tracePt t="26281" x="6745288" y="4816475"/>
          <p14:tracePt t="26285" x="6737350" y="4816475"/>
          <p14:tracePt t="26298" x="6729413" y="4816475"/>
          <p14:tracePt t="26300" x="6721475" y="4816475"/>
          <p14:tracePt t="26314" x="6705600" y="4808538"/>
          <p14:tracePt t="26317" x="6697663" y="4808538"/>
          <p14:tracePt t="26333" x="6689725" y="4800600"/>
          <p14:tracePt t="26345" x="6681788" y="4800600"/>
          <p14:tracePt t="26361" x="6673850" y="4800600"/>
          <p14:tracePt t="26365" x="6665913" y="4800600"/>
          <p14:tracePt t="26377" x="6657975" y="4800600"/>
          <p14:tracePt t="26381" x="6650038" y="4792663"/>
          <p14:tracePt t="26570" x="6642100" y="4784725"/>
          <p14:tracePt t="34894" x="6626225" y="4784725"/>
          <p14:tracePt t="34910" x="6570663" y="4745038"/>
          <p14:tracePt t="34914" x="6530975" y="4713288"/>
          <p14:tracePt t="34925" x="6475413" y="4673600"/>
          <p14:tracePt t="34929" x="6402388" y="4608513"/>
          <p14:tracePt t="34940" x="6307138" y="4537075"/>
          <p14:tracePt t="34944" x="6180138" y="4449763"/>
          <p14:tracePt t="34957" x="6003925" y="4330700"/>
          <p14:tracePt t="34961" x="5789613" y="4178300"/>
          <p14:tracePt t="34973" x="5565775" y="3995738"/>
          <p14:tracePt t="34976" x="5318125" y="3795713"/>
          <p14:tracePt t="34997" x="4784725" y="3333750"/>
          <p14:tracePt t="35004" x="4513263" y="3094038"/>
          <p14:tracePt t="35009" x="4265613" y="2878138"/>
          <p14:tracePt t="35021" x="4019550" y="2655888"/>
          <p14:tracePt t="35025" x="3771900" y="2455863"/>
          <p14:tracePt t="35037" x="3548063" y="2273300"/>
          <p14:tracePt t="35041" x="3365500" y="2089150"/>
          <p14:tracePt t="35053" x="3197225" y="1922463"/>
          <p14:tracePt t="35057" x="3006725" y="1730375"/>
          <p14:tracePt t="35069" x="2822575" y="1563688"/>
          <p14:tracePt t="35073" x="2640013" y="1403350"/>
          <p14:tracePt t="35085" x="2463800" y="1244600"/>
          <p14:tracePt t="35089" x="2265363" y="1100138"/>
          <p14:tracePt t="35101" x="2065338" y="957263"/>
          <p14:tracePt t="35104" x="1865313" y="828675"/>
          <p14:tracePt t="35117" x="1674813" y="709613"/>
          <p14:tracePt t="35121" x="1498600" y="590550"/>
          <p14:tracePt t="35133" x="1331913" y="485775"/>
          <p14:tracePt t="35136" x="1155700" y="382588"/>
          <p14:tracePt t="35149" x="989013" y="279400"/>
          <p14:tracePt t="35153" x="820738" y="184150"/>
          <p14:tracePt t="35164" x="646113" y="71438"/>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 up of a map&#10;&#10;Description automatically generated">
            <a:extLst>
              <a:ext uri="{FF2B5EF4-FFF2-40B4-BE49-F238E27FC236}">
                <a16:creationId xmlns:a16="http://schemas.microsoft.com/office/drawing/2014/main" id="{22339504-99DF-4F03-8E6C-262478E34E1F}"/>
              </a:ext>
            </a:extLst>
          </p:cNvPr>
          <p:cNvPicPr>
            <a:picLocks noChangeAspect="1"/>
          </p:cNvPicPr>
          <p:nvPr/>
        </p:nvPicPr>
        <p:blipFill rotWithShape="1">
          <a:blip r:embed="rId5">
            <a:extLst>
              <a:ext uri="{28A0092B-C50C-407E-A947-70E740481C1C}">
                <a14:useLocalDpi xmlns:a14="http://schemas.microsoft.com/office/drawing/2010/main" val="0"/>
              </a:ext>
            </a:extLst>
          </a:blip>
          <a:srcRect l="8732" t="42086" r="15548" b="39792"/>
          <a:stretch/>
        </p:blipFill>
        <p:spPr>
          <a:xfrm>
            <a:off x="1193423" y="3371221"/>
            <a:ext cx="9231683" cy="939452"/>
          </a:xfrm>
          <a:prstGeom prst="rect">
            <a:avLst/>
          </a:prstGeom>
        </p:spPr>
      </p:pic>
      <p:pic>
        <p:nvPicPr>
          <p:cNvPr id="3" name="Picture 2" descr="A close up of a map&#10;&#10;Description automatically generated">
            <a:extLst>
              <a:ext uri="{FF2B5EF4-FFF2-40B4-BE49-F238E27FC236}">
                <a16:creationId xmlns:a16="http://schemas.microsoft.com/office/drawing/2014/main" id="{29EC6FC1-B8A5-46B3-B19C-70E78C5E514A}"/>
              </a:ext>
            </a:extLst>
          </p:cNvPr>
          <p:cNvPicPr>
            <a:picLocks noChangeAspect="1"/>
          </p:cNvPicPr>
          <p:nvPr/>
        </p:nvPicPr>
        <p:blipFill rotWithShape="1">
          <a:blip r:embed="rId5">
            <a:extLst>
              <a:ext uri="{28A0092B-C50C-407E-A947-70E740481C1C}">
                <a14:useLocalDpi xmlns:a14="http://schemas.microsoft.com/office/drawing/2010/main" val="0"/>
              </a:ext>
            </a:extLst>
          </a:blip>
          <a:srcRect l="85257" t="9425" r="6421" b="7455"/>
          <a:stretch/>
        </p:blipFill>
        <p:spPr>
          <a:xfrm rot="5400000">
            <a:off x="5492450" y="2876314"/>
            <a:ext cx="1014608" cy="4308954"/>
          </a:xfrm>
          <a:prstGeom prst="rect">
            <a:avLst/>
          </a:prstGeom>
        </p:spPr>
      </p:pic>
      <p:pic>
        <p:nvPicPr>
          <p:cNvPr id="4" name="Picture 3">
            <a:extLst>
              <a:ext uri="{FF2B5EF4-FFF2-40B4-BE49-F238E27FC236}">
                <a16:creationId xmlns:a16="http://schemas.microsoft.com/office/drawing/2014/main" id="{C8EE8222-C03D-4B5F-B0E1-8C291317BB40}"/>
              </a:ext>
            </a:extLst>
          </p:cNvPr>
          <p:cNvPicPr>
            <a:picLocks noChangeAspect="1"/>
          </p:cNvPicPr>
          <p:nvPr/>
        </p:nvPicPr>
        <p:blipFill>
          <a:blip r:embed="rId6"/>
          <a:stretch>
            <a:fillRect/>
          </a:stretch>
        </p:blipFill>
        <p:spPr>
          <a:xfrm>
            <a:off x="5323562" y="32211"/>
            <a:ext cx="6784931" cy="508869"/>
          </a:xfrm>
          <a:prstGeom prst="rect">
            <a:avLst/>
          </a:prstGeom>
        </p:spPr>
      </p:pic>
      <p:sp>
        <p:nvSpPr>
          <p:cNvPr id="5" name="Title 4">
            <a:extLst>
              <a:ext uri="{FF2B5EF4-FFF2-40B4-BE49-F238E27FC236}">
                <a16:creationId xmlns:a16="http://schemas.microsoft.com/office/drawing/2014/main" id="{319BB21A-CFA9-4703-8BDE-552DEC5F29A8}"/>
              </a:ext>
            </a:extLst>
          </p:cNvPr>
          <p:cNvSpPr>
            <a:spLocks noGrp="1"/>
          </p:cNvSpPr>
          <p:nvPr>
            <p:ph type="title"/>
          </p:nvPr>
        </p:nvSpPr>
        <p:spPr/>
        <p:txBody>
          <a:bodyPr/>
          <a:lstStyle/>
          <a:p>
            <a:r>
              <a:rPr lang="en-US" dirty="0"/>
              <a:t>What do images mean?</a:t>
            </a:r>
          </a:p>
        </p:txBody>
      </p:sp>
      <p:sp>
        <p:nvSpPr>
          <p:cNvPr id="10" name="Content Placeholder 9">
            <a:extLst>
              <a:ext uri="{FF2B5EF4-FFF2-40B4-BE49-F238E27FC236}">
                <a16:creationId xmlns:a16="http://schemas.microsoft.com/office/drawing/2014/main" id="{40DC8DB4-58B4-499D-BAB2-7CF06599A4FD}"/>
              </a:ext>
            </a:extLst>
          </p:cNvPr>
          <p:cNvSpPr>
            <a:spLocks noGrp="1"/>
          </p:cNvSpPr>
          <p:nvPr>
            <p:ph sz="half" idx="1"/>
          </p:nvPr>
        </p:nvSpPr>
        <p:spPr>
          <a:xfrm>
            <a:off x="609600" y="1524001"/>
            <a:ext cx="9815506" cy="4533900"/>
          </a:xfrm>
        </p:spPr>
        <p:txBody>
          <a:bodyPr/>
          <a:lstStyle/>
          <a:p>
            <a:r>
              <a:rPr lang="en-US" sz="3200" b="1" u="sng" dirty="0"/>
              <a:t>Infer</a:t>
            </a:r>
            <a:r>
              <a:rPr lang="en-US" sz="3200" dirty="0"/>
              <a:t> spatial variation in soil/rock type, chemistry of the fluids in the ground, water content……..</a:t>
            </a:r>
          </a:p>
        </p:txBody>
      </p:sp>
      <p:cxnSp>
        <p:nvCxnSpPr>
          <p:cNvPr id="7" name="Straight Arrow Connector 6">
            <a:extLst>
              <a:ext uri="{FF2B5EF4-FFF2-40B4-BE49-F238E27FC236}">
                <a16:creationId xmlns:a16="http://schemas.microsoft.com/office/drawing/2014/main" id="{73FD2CC4-29C8-4700-AD21-E09AB643AA94}"/>
              </a:ext>
            </a:extLst>
          </p:cNvPr>
          <p:cNvCxnSpPr/>
          <p:nvPr/>
        </p:nvCxnSpPr>
        <p:spPr>
          <a:xfrm>
            <a:off x="3937689" y="5686939"/>
            <a:ext cx="4151398"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E46DB48-C0D7-4F57-AB90-0401A9B505F9}"/>
              </a:ext>
            </a:extLst>
          </p:cNvPr>
          <p:cNvSpPr txBox="1"/>
          <p:nvPr/>
        </p:nvSpPr>
        <p:spPr>
          <a:xfrm>
            <a:off x="3316741" y="5902459"/>
            <a:ext cx="5806168" cy="923330"/>
          </a:xfrm>
          <a:prstGeom prst="rect">
            <a:avLst/>
          </a:prstGeom>
          <a:noFill/>
        </p:spPr>
        <p:txBody>
          <a:bodyPr wrap="square" rtlCol="0">
            <a:spAutoFit/>
          </a:bodyPr>
          <a:lstStyle/>
          <a:p>
            <a:r>
              <a:rPr lang="en-US" dirty="0"/>
              <a:t>Increasing conductivity – increasing salinity of water in soils?; increasing water content?; increase in porosity; increase in fine-grained sediments? </a:t>
            </a:r>
          </a:p>
        </p:txBody>
      </p:sp>
      <p:sp>
        <p:nvSpPr>
          <p:cNvPr id="9" name="TextBox 8">
            <a:extLst>
              <a:ext uri="{FF2B5EF4-FFF2-40B4-BE49-F238E27FC236}">
                <a16:creationId xmlns:a16="http://schemas.microsoft.com/office/drawing/2014/main" id="{7C55C953-6302-4839-AE4B-2F1879DCAB88}"/>
              </a:ext>
            </a:extLst>
          </p:cNvPr>
          <p:cNvSpPr txBox="1"/>
          <p:nvPr/>
        </p:nvSpPr>
        <p:spPr>
          <a:xfrm>
            <a:off x="2143125" y="1495425"/>
            <a:ext cx="184731" cy="369332"/>
          </a:xfrm>
          <a:prstGeom prst="rect">
            <a:avLst/>
          </a:prstGeom>
          <a:noFill/>
        </p:spPr>
        <p:txBody>
          <a:bodyPr wrap="none" rtlCol="0">
            <a:spAutoFit/>
          </a:bodyPr>
          <a:lstStyle/>
          <a:p>
            <a:endParaRPr lang="en-US" dirty="0"/>
          </a:p>
        </p:txBody>
      </p:sp>
      <p:sp>
        <p:nvSpPr>
          <p:cNvPr id="12" name="TextBox 11">
            <a:extLst>
              <a:ext uri="{FF2B5EF4-FFF2-40B4-BE49-F238E27FC236}">
                <a16:creationId xmlns:a16="http://schemas.microsoft.com/office/drawing/2014/main" id="{A6209F05-571F-4C39-8F9D-7FCB85F305FD}"/>
              </a:ext>
            </a:extLst>
          </p:cNvPr>
          <p:cNvSpPr txBox="1"/>
          <p:nvPr/>
        </p:nvSpPr>
        <p:spPr>
          <a:xfrm>
            <a:off x="2060214" y="3112133"/>
            <a:ext cx="7879080" cy="369332"/>
          </a:xfrm>
          <a:prstGeom prst="rect">
            <a:avLst/>
          </a:prstGeom>
          <a:noFill/>
        </p:spPr>
        <p:txBody>
          <a:bodyPr wrap="none" rtlCol="0">
            <a:spAutoFit/>
          </a:bodyPr>
          <a:lstStyle/>
          <a:p>
            <a:r>
              <a:rPr lang="en-US" dirty="0"/>
              <a:t>Image of subsurface electrical conductivity from the Harrier Meadow survey</a:t>
            </a:r>
          </a:p>
        </p:txBody>
      </p:sp>
      <p:pic>
        <p:nvPicPr>
          <p:cNvPr id="14" name="Audio 13">
            <a:hlinkClick r:id="" action="ppaction://media"/>
            <a:extLst>
              <a:ext uri="{FF2B5EF4-FFF2-40B4-BE49-F238E27FC236}">
                <a16:creationId xmlns:a16="http://schemas.microsoft.com/office/drawing/2014/main" id="{B358D210-CD25-42DF-918E-50F05FF4592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15812869"/>
      </p:ext>
    </p:extLst>
  </p:cSld>
  <p:clrMapOvr>
    <a:masterClrMapping/>
  </p:clrMapOvr>
  <mc:AlternateContent xmlns:mc="http://schemas.openxmlformats.org/markup-compatibility/2006" xmlns:p14="http://schemas.microsoft.com/office/powerpoint/2010/main">
    <mc:Choice Requires="p14">
      <p:transition spd="slow" p14:dur="2000" advTm="68115"/>
    </mc:Choice>
    <mc:Fallback xmlns="">
      <p:transition spd="slow" advTm="681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screenshot of a social media post&#10;&#10;Description automatically generated">
            <a:extLst>
              <a:ext uri="{FF2B5EF4-FFF2-40B4-BE49-F238E27FC236}">
                <a16:creationId xmlns:a16="http://schemas.microsoft.com/office/drawing/2014/main" id="{5ED4C8FF-6B63-4E99-8AED-9BB1DC954EEC}"/>
              </a:ext>
            </a:extLst>
          </p:cNvPr>
          <p:cNvPicPr>
            <a:picLocks noChangeAspect="1"/>
          </p:cNvPicPr>
          <p:nvPr/>
        </p:nvPicPr>
        <p:blipFill rotWithShape="1">
          <a:blip r:embed="rId5">
            <a:extLst>
              <a:ext uri="{28A0092B-C50C-407E-A947-70E740481C1C}">
                <a14:useLocalDpi xmlns:a14="http://schemas.microsoft.com/office/drawing/2010/main" val="0"/>
              </a:ext>
            </a:extLst>
          </a:blip>
          <a:srcRect l="8732" t="42087" r="15548" b="37980"/>
          <a:stretch/>
        </p:blipFill>
        <p:spPr>
          <a:xfrm>
            <a:off x="205813" y="5525612"/>
            <a:ext cx="11681170" cy="1307592"/>
          </a:xfrm>
          <a:prstGeom prst="rect">
            <a:avLst/>
          </a:prstGeom>
        </p:spPr>
      </p:pic>
      <p:sp>
        <p:nvSpPr>
          <p:cNvPr id="2" name="Title 1">
            <a:extLst>
              <a:ext uri="{FF2B5EF4-FFF2-40B4-BE49-F238E27FC236}">
                <a16:creationId xmlns:a16="http://schemas.microsoft.com/office/drawing/2014/main" id="{95EEF152-1BD1-4DD1-BF53-2EE23B839795}"/>
              </a:ext>
            </a:extLst>
          </p:cNvPr>
          <p:cNvSpPr>
            <a:spLocks noGrp="1"/>
          </p:cNvSpPr>
          <p:nvPr>
            <p:ph type="title"/>
          </p:nvPr>
        </p:nvSpPr>
        <p:spPr/>
        <p:txBody>
          <a:bodyPr/>
          <a:lstStyle/>
          <a:p>
            <a:pPr algn="r"/>
            <a:r>
              <a:rPr lang="en-US" dirty="0"/>
              <a:t>How does it work?</a:t>
            </a:r>
          </a:p>
        </p:txBody>
      </p:sp>
      <p:sp>
        <p:nvSpPr>
          <p:cNvPr id="4" name="TextBox 3">
            <a:extLst>
              <a:ext uri="{FF2B5EF4-FFF2-40B4-BE49-F238E27FC236}">
                <a16:creationId xmlns:a16="http://schemas.microsoft.com/office/drawing/2014/main" id="{C63C8CD2-48DC-4280-82DA-8D8404BB7412}"/>
              </a:ext>
            </a:extLst>
          </p:cNvPr>
          <p:cNvSpPr txBox="1"/>
          <p:nvPr/>
        </p:nvSpPr>
        <p:spPr>
          <a:xfrm>
            <a:off x="7901085" y="2873922"/>
            <a:ext cx="2749471" cy="369332"/>
          </a:xfrm>
          <a:prstGeom prst="rect">
            <a:avLst/>
          </a:prstGeom>
          <a:noFill/>
        </p:spPr>
        <p:txBody>
          <a:bodyPr wrap="none" rtlCol="0">
            <a:spAutoFit/>
          </a:bodyPr>
          <a:lstStyle/>
          <a:p>
            <a:r>
              <a:rPr lang="en-US" dirty="0"/>
              <a:t>Synthetic pseudo section</a:t>
            </a:r>
          </a:p>
        </p:txBody>
      </p:sp>
      <p:sp>
        <p:nvSpPr>
          <p:cNvPr id="5" name="TextBox 4">
            <a:extLst>
              <a:ext uri="{FF2B5EF4-FFF2-40B4-BE49-F238E27FC236}">
                <a16:creationId xmlns:a16="http://schemas.microsoft.com/office/drawing/2014/main" id="{C432D11A-3567-40A4-8FD3-10B8BF061D23}"/>
              </a:ext>
            </a:extLst>
          </p:cNvPr>
          <p:cNvSpPr txBox="1"/>
          <p:nvPr/>
        </p:nvSpPr>
        <p:spPr>
          <a:xfrm>
            <a:off x="1308896" y="2850347"/>
            <a:ext cx="4121641" cy="369332"/>
          </a:xfrm>
          <a:prstGeom prst="rect">
            <a:avLst/>
          </a:prstGeom>
          <a:noFill/>
        </p:spPr>
        <p:txBody>
          <a:bodyPr wrap="none" rtlCol="0">
            <a:spAutoFit/>
          </a:bodyPr>
          <a:lstStyle/>
          <a:p>
            <a:r>
              <a:rPr lang="en-US" dirty="0"/>
              <a:t>Measured pseudo section (with errors)</a:t>
            </a:r>
          </a:p>
        </p:txBody>
      </p:sp>
      <p:pic>
        <p:nvPicPr>
          <p:cNvPr id="8" name="Picture 7" descr="A screenshot of a social media post&#10;&#10;Description automatically generated">
            <a:extLst>
              <a:ext uri="{FF2B5EF4-FFF2-40B4-BE49-F238E27FC236}">
                <a16:creationId xmlns:a16="http://schemas.microsoft.com/office/drawing/2014/main" id="{BE675794-A5EF-4C1C-B991-DC40FFBC00B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8703" r="8288"/>
          <a:stretch/>
        </p:blipFill>
        <p:spPr>
          <a:xfrm>
            <a:off x="233950" y="3205246"/>
            <a:ext cx="5720100" cy="1837335"/>
          </a:xfrm>
          <a:prstGeom prst="rect">
            <a:avLst/>
          </a:prstGeom>
        </p:spPr>
      </p:pic>
      <p:pic>
        <p:nvPicPr>
          <p:cNvPr id="10" name="Picture 9" descr="A screenshot of a social media post&#10;&#10;Description automatically generated">
            <a:extLst>
              <a:ext uri="{FF2B5EF4-FFF2-40B4-BE49-F238E27FC236}">
                <a16:creationId xmlns:a16="http://schemas.microsoft.com/office/drawing/2014/main" id="{CC9793EC-53C5-4238-8DEB-CD938CCE9C7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8703" r="8288"/>
          <a:stretch/>
        </p:blipFill>
        <p:spPr>
          <a:xfrm>
            <a:off x="6260148" y="3205245"/>
            <a:ext cx="5720102" cy="1837335"/>
          </a:xfrm>
          <a:prstGeom prst="rect">
            <a:avLst/>
          </a:prstGeom>
        </p:spPr>
      </p:pic>
      <p:sp>
        <p:nvSpPr>
          <p:cNvPr id="12" name="TextBox 11">
            <a:extLst>
              <a:ext uri="{FF2B5EF4-FFF2-40B4-BE49-F238E27FC236}">
                <a16:creationId xmlns:a16="http://schemas.microsoft.com/office/drawing/2014/main" id="{6CAA0C79-5511-4791-AC24-D91FC0CBC438}"/>
              </a:ext>
            </a:extLst>
          </p:cNvPr>
          <p:cNvSpPr txBox="1"/>
          <p:nvPr/>
        </p:nvSpPr>
        <p:spPr>
          <a:xfrm>
            <a:off x="5138045" y="5340946"/>
            <a:ext cx="2929007" cy="369332"/>
          </a:xfrm>
          <a:prstGeom prst="rect">
            <a:avLst/>
          </a:prstGeom>
          <a:noFill/>
        </p:spPr>
        <p:txBody>
          <a:bodyPr wrap="none" rtlCol="0">
            <a:spAutoFit/>
          </a:bodyPr>
          <a:lstStyle/>
          <a:p>
            <a:r>
              <a:rPr lang="en-US" dirty="0"/>
              <a:t>Synthetic resistivity model</a:t>
            </a:r>
          </a:p>
        </p:txBody>
      </p:sp>
      <p:pic>
        <p:nvPicPr>
          <p:cNvPr id="16" name="Picture 15" descr="A picture containing screenshot&#10;&#10;Description automatically generated">
            <a:extLst>
              <a:ext uri="{FF2B5EF4-FFF2-40B4-BE49-F238E27FC236}">
                <a16:creationId xmlns:a16="http://schemas.microsoft.com/office/drawing/2014/main" id="{294AD8FE-3818-45C4-B350-278D74D3F25E}"/>
              </a:ext>
            </a:extLst>
          </p:cNvPr>
          <p:cNvPicPr>
            <a:picLocks noChangeAspect="1"/>
          </p:cNvPicPr>
          <p:nvPr/>
        </p:nvPicPr>
        <p:blipFill rotWithShape="1">
          <a:blip r:embed="rId8">
            <a:extLst>
              <a:ext uri="{28A0092B-C50C-407E-A947-70E740481C1C}">
                <a14:useLocalDpi xmlns:a14="http://schemas.microsoft.com/office/drawing/2010/main" val="0"/>
              </a:ext>
            </a:extLst>
          </a:blip>
          <a:srcRect l="8750" t="42993" r="15530" b="40365"/>
          <a:stretch/>
        </p:blipFill>
        <p:spPr>
          <a:xfrm>
            <a:off x="112547" y="1591236"/>
            <a:ext cx="11867703" cy="1109090"/>
          </a:xfrm>
          <a:prstGeom prst="rect">
            <a:avLst/>
          </a:prstGeom>
        </p:spPr>
      </p:pic>
      <p:sp>
        <p:nvSpPr>
          <p:cNvPr id="17" name="Freeform: Shape 16">
            <a:extLst>
              <a:ext uri="{FF2B5EF4-FFF2-40B4-BE49-F238E27FC236}">
                <a16:creationId xmlns:a16="http://schemas.microsoft.com/office/drawing/2014/main" id="{1BE4FBC5-B3BB-42C0-BDC1-DCC07DED92CC}"/>
              </a:ext>
            </a:extLst>
          </p:cNvPr>
          <p:cNvSpPr/>
          <p:nvPr/>
        </p:nvSpPr>
        <p:spPr>
          <a:xfrm>
            <a:off x="25052" y="2818356"/>
            <a:ext cx="12125195" cy="2304789"/>
          </a:xfrm>
          <a:custGeom>
            <a:avLst/>
            <a:gdLst>
              <a:gd name="connsiteX0" fmla="*/ 11824570 w 11824570"/>
              <a:gd name="connsiteY0" fmla="*/ 0 h 2342367"/>
              <a:gd name="connsiteX1" fmla="*/ 6087649 w 11824570"/>
              <a:gd name="connsiteY1" fmla="*/ 12526 h 2342367"/>
              <a:gd name="connsiteX2" fmla="*/ 6112701 w 11824570"/>
              <a:gd name="connsiteY2" fmla="*/ 2342367 h 2342367"/>
              <a:gd name="connsiteX3" fmla="*/ 0 w 11824570"/>
              <a:gd name="connsiteY3" fmla="*/ 2304789 h 2342367"/>
              <a:gd name="connsiteX0" fmla="*/ 12125195 w 12125195"/>
              <a:gd name="connsiteY0" fmla="*/ 25052 h 2329841"/>
              <a:gd name="connsiteX1" fmla="*/ 6087649 w 12125195"/>
              <a:gd name="connsiteY1" fmla="*/ 0 h 2329841"/>
              <a:gd name="connsiteX2" fmla="*/ 6112701 w 12125195"/>
              <a:gd name="connsiteY2" fmla="*/ 2329841 h 2329841"/>
              <a:gd name="connsiteX3" fmla="*/ 0 w 12125195"/>
              <a:gd name="connsiteY3" fmla="*/ 2292263 h 2329841"/>
              <a:gd name="connsiteX0" fmla="*/ 12125195 w 12125195"/>
              <a:gd name="connsiteY0" fmla="*/ 25052 h 2304789"/>
              <a:gd name="connsiteX1" fmla="*/ 6087649 w 12125195"/>
              <a:gd name="connsiteY1" fmla="*/ 0 h 2304789"/>
              <a:gd name="connsiteX2" fmla="*/ 6087649 w 12125195"/>
              <a:gd name="connsiteY2" fmla="*/ 2304789 h 2304789"/>
              <a:gd name="connsiteX3" fmla="*/ 0 w 12125195"/>
              <a:gd name="connsiteY3" fmla="*/ 2292263 h 2304789"/>
            </a:gdLst>
            <a:ahLst/>
            <a:cxnLst>
              <a:cxn ang="0">
                <a:pos x="connsiteX0" y="connsiteY0"/>
              </a:cxn>
              <a:cxn ang="0">
                <a:pos x="connsiteX1" y="connsiteY1"/>
              </a:cxn>
              <a:cxn ang="0">
                <a:pos x="connsiteX2" y="connsiteY2"/>
              </a:cxn>
              <a:cxn ang="0">
                <a:pos x="connsiteX3" y="connsiteY3"/>
              </a:cxn>
            </a:cxnLst>
            <a:rect l="l" t="t" r="r" b="b"/>
            <a:pathLst>
              <a:path w="12125195" h="2304789">
                <a:moveTo>
                  <a:pt x="12125195" y="25052"/>
                </a:moveTo>
                <a:lnTo>
                  <a:pt x="6087649" y="0"/>
                </a:lnTo>
                <a:lnTo>
                  <a:pt x="6087649" y="2304789"/>
                </a:lnTo>
                <a:lnTo>
                  <a:pt x="0" y="2292263"/>
                </a:lnTo>
              </a:path>
            </a:pathLst>
          </a:cu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EB4FA51-3021-4627-9206-B270A5089F91}"/>
              </a:ext>
            </a:extLst>
          </p:cNvPr>
          <p:cNvSpPr/>
          <p:nvPr/>
        </p:nvSpPr>
        <p:spPr>
          <a:xfrm>
            <a:off x="695325" y="1914525"/>
            <a:ext cx="11125200" cy="3714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
        <p:nvSpPr>
          <p:cNvPr id="19" name="TextBox 18">
            <a:extLst>
              <a:ext uri="{FF2B5EF4-FFF2-40B4-BE49-F238E27FC236}">
                <a16:creationId xmlns:a16="http://schemas.microsoft.com/office/drawing/2014/main" id="{A98866D6-8729-414E-92C8-399AD74CBE90}"/>
              </a:ext>
            </a:extLst>
          </p:cNvPr>
          <p:cNvSpPr txBox="1"/>
          <p:nvPr/>
        </p:nvSpPr>
        <p:spPr>
          <a:xfrm>
            <a:off x="9487270" y="5240746"/>
            <a:ext cx="2031325" cy="369332"/>
          </a:xfrm>
          <a:prstGeom prst="rect">
            <a:avLst/>
          </a:prstGeom>
          <a:noFill/>
        </p:spPr>
        <p:txBody>
          <a:bodyPr wrap="none" rtlCol="0">
            <a:spAutoFit/>
          </a:bodyPr>
          <a:lstStyle/>
          <a:p>
            <a:r>
              <a:rPr lang="en-US" dirty="0"/>
              <a:t>Forward modeling</a:t>
            </a:r>
          </a:p>
        </p:txBody>
      </p:sp>
      <p:sp>
        <p:nvSpPr>
          <p:cNvPr id="20" name="Arrow: Left-Right 19">
            <a:extLst>
              <a:ext uri="{FF2B5EF4-FFF2-40B4-BE49-F238E27FC236}">
                <a16:creationId xmlns:a16="http://schemas.microsoft.com/office/drawing/2014/main" id="{1EC4B7CF-3068-484E-9FBD-2E26240016D0}"/>
              </a:ext>
            </a:extLst>
          </p:cNvPr>
          <p:cNvSpPr/>
          <p:nvPr/>
        </p:nvSpPr>
        <p:spPr>
          <a:xfrm>
            <a:off x="5523273" y="3884843"/>
            <a:ext cx="1172474" cy="297870"/>
          </a:xfrm>
          <a:prstGeom prst="leftRigh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250D8684-0247-45FB-A51F-D1D16A989A1B}"/>
              </a:ext>
            </a:extLst>
          </p:cNvPr>
          <p:cNvSpPr txBox="1"/>
          <p:nvPr/>
        </p:nvSpPr>
        <p:spPr>
          <a:xfrm>
            <a:off x="5023517" y="3456496"/>
            <a:ext cx="2428870" cy="369332"/>
          </a:xfrm>
          <a:prstGeom prst="rect">
            <a:avLst/>
          </a:prstGeom>
          <a:solidFill>
            <a:schemeClr val="bg1"/>
          </a:solidFill>
        </p:spPr>
        <p:txBody>
          <a:bodyPr wrap="none" rtlCol="0">
            <a:spAutoFit/>
          </a:bodyPr>
          <a:lstStyle/>
          <a:p>
            <a:r>
              <a:rPr lang="en-US" dirty="0"/>
              <a:t>Statistical comparison</a:t>
            </a:r>
          </a:p>
        </p:txBody>
      </p:sp>
      <p:sp>
        <p:nvSpPr>
          <p:cNvPr id="25" name="Arrow: Right 24">
            <a:extLst>
              <a:ext uri="{FF2B5EF4-FFF2-40B4-BE49-F238E27FC236}">
                <a16:creationId xmlns:a16="http://schemas.microsoft.com/office/drawing/2014/main" id="{DCFDF285-B7DE-4CAB-9961-D7486917D9D7}"/>
              </a:ext>
            </a:extLst>
          </p:cNvPr>
          <p:cNvSpPr/>
          <p:nvPr/>
        </p:nvSpPr>
        <p:spPr>
          <a:xfrm rot="16200000">
            <a:off x="8655054" y="4836251"/>
            <a:ext cx="1215885" cy="369332"/>
          </a:xfrm>
          <a:prstGeom prst="righ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a:p>
            <a:pPr algn="ctr"/>
            <a:endParaRPr lang="en-US" dirty="0"/>
          </a:p>
        </p:txBody>
      </p:sp>
      <p:pic>
        <p:nvPicPr>
          <p:cNvPr id="26" name="Picture 25">
            <a:extLst>
              <a:ext uri="{FF2B5EF4-FFF2-40B4-BE49-F238E27FC236}">
                <a16:creationId xmlns:a16="http://schemas.microsoft.com/office/drawing/2014/main" id="{BFDD1842-891A-4CAC-94C0-A2D534CB962A}"/>
              </a:ext>
            </a:extLst>
          </p:cNvPr>
          <p:cNvPicPr>
            <a:picLocks noChangeAspect="1"/>
          </p:cNvPicPr>
          <p:nvPr/>
        </p:nvPicPr>
        <p:blipFill>
          <a:blip r:embed="rId9"/>
          <a:stretch>
            <a:fillRect/>
          </a:stretch>
        </p:blipFill>
        <p:spPr>
          <a:xfrm>
            <a:off x="5323562" y="32211"/>
            <a:ext cx="6784931" cy="508869"/>
          </a:xfrm>
          <a:prstGeom prst="rect">
            <a:avLst/>
          </a:prstGeom>
        </p:spPr>
      </p:pic>
      <p:sp>
        <p:nvSpPr>
          <p:cNvPr id="23" name="TextBox 22">
            <a:extLst>
              <a:ext uri="{FF2B5EF4-FFF2-40B4-BE49-F238E27FC236}">
                <a16:creationId xmlns:a16="http://schemas.microsoft.com/office/drawing/2014/main" id="{6B70EABA-5EAE-4D49-8F21-83346174F1C6}"/>
              </a:ext>
            </a:extLst>
          </p:cNvPr>
          <p:cNvSpPr txBox="1"/>
          <p:nvPr/>
        </p:nvSpPr>
        <p:spPr>
          <a:xfrm>
            <a:off x="3349439" y="1478241"/>
            <a:ext cx="5549596" cy="369332"/>
          </a:xfrm>
          <a:prstGeom prst="rect">
            <a:avLst/>
          </a:prstGeom>
          <a:noFill/>
        </p:spPr>
        <p:txBody>
          <a:bodyPr wrap="none" rtlCol="0">
            <a:spAutoFit/>
          </a:bodyPr>
          <a:lstStyle/>
          <a:p>
            <a:r>
              <a:rPr lang="en-US" b="1" dirty="0"/>
              <a:t>UNKNOWN RESISTIVITY MODEL OF THE EARTH</a:t>
            </a:r>
          </a:p>
        </p:txBody>
      </p:sp>
      <p:pic>
        <p:nvPicPr>
          <p:cNvPr id="27" name="Audio 26">
            <a:hlinkClick r:id="" action="ppaction://media"/>
            <a:extLst>
              <a:ext uri="{FF2B5EF4-FFF2-40B4-BE49-F238E27FC236}">
                <a16:creationId xmlns:a16="http://schemas.microsoft.com/office/drawing/2014/main" id="{B139157E-F104-4D97-A3D3-873A2406701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89175484"/>
      </p:ext>
    </p:extLst>
  </p:cSld>
  <p:clrMapOvr>
    <a:masterClrMapping/>
  </p:clrMapOvr>
  <mc:AlternateContent xmlns:mc="http://schemas.openxmlformats.org/markup-compatibility/2006" xmlns:p14="http://schemas.microsoft.com/office/powerpoint/2010/main">
    <mc:Choice Requires="p14">
      <p:transition spd="slow" p14:dur="2000" advTm="45729"/>
    </mc:Choice>
    <mc:Fallback xmlns="">
      <p:transition spd="slow" advTm="457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extLst>
    <p:ext uri="{3A86A75C-4F4B-4683-9AE1-C65F6400EC91}">
      <p14:laserTraceLst xmlns:p14="http://schemas.microsoft.com/office/powerpoint/2010/main">
        <p14:tracePtLst>
          <p14:tracePt t="428" x="5462588" y="3906838"/>
          <p14:tracePt t="5944" x="5446713" y="3890963"/>
          <p14:tracePt t="5970" x="5389563" y="3787775"/>
          <p14:tracePt t="5987" x="5349875" y="3676650"/>
          <p14:tracePt t="6004" x="5278438" y="3516313"/>
          <p14:tracePt t="6020" x="5230813" y="3397250"/>
          <p14:tracePt t="6034" x="5207000" y="3341688"/>
          <p14:tracePt t="6050" x="5175250" y="3252788"/>
          <p14:tracePt t="6067" x="5151438" y="3157538"/>
          <p14:tracePt t="6084" x="5135563" y="2998788"/>
          <p14:tracePt t="6095" x="5135563" y="2943225"/>
          <p14:tracePt t="6112" x="5119688" y="2822575"/>
          <p14:tracePt t="6129" x="5119688" y="2719388"/>
          <p14:tracePt t="6148" x="5119688" y="2584450"/>
          <p14:tracePt t="6162" x="5135563" y="2447925"/>
          <p14:tracePt t="6178" x="5151438" y="2297113"/>
          <p14:tracePt t="6196" x="5151438" y="2144713"/>
          <p14:tracePt t="6196" x="5151438" y="2081213"/>
          <p14:tracePt t="6212" x="5151438" y="1978025"/>
          <p14:tracePt t="6231" x="5151438" y="1914525"/>
          <p14:tracePt t="6235" x="5143500" y="1890713"/>
          <p14:tracePt t="6253" x="5143500" y="1881188"/>
          <p14:tracePt t="6268" x="5143500" y="1865313"/>
          <p14:tracePt t="6282" x="5143500" y="1833563"/>
          <p14:tracePt t="6299" x="5143500" y="1817688"/>
          <p14:tracePt t="6314" x="5143500" y="1809750"/>
          <p14:tracePt t="6329" x="5143500" y="1793875"/>
          <p14:tracePt t="8584" x="5143500" y="1817688"/>
          <p14:tracePt t="8597" x="5080000" y="1890713"/>
          <p14:tracePt t="8614" x="5014913" y="1946275"/>
          <p14:tracePt t="8629" x="4935538" y="2025650"/>
          <p14:tracePt t="8645" x="4824413" y="2136775"/>
          <p14:tracePt t="8669" x="4648200" y="2289175"/>
          <p14:tracePt t="8680" x="4608513" y="2336800"/>
          <p14:tracePt t="8691" x="4513263" y="2463800"/>
          <p14:tracePt t="8705" x="4410075" y="2600325"/>
          <p14:tracePt t="8720" x="4321175" y="2751138"/>
          <p14:tracePt t="8737" x="4225925" y="2894013"/>
          <p14:tracePt t="8751" x="4146550" y="3022600"/>
          <p14:tracePt t="8768" x="4043363" y="3141663"/>
          <p14:tracePt t="8784" x="3930650" y="3252788"/>
          <p14:tracePt t="8801" x="3835400" y="3349625"/>
          <p14:tracePt t="8816" x="3763963" y="3429000"/>
          <p14:tracePt t="8829" x="3724275" y="3468688"/>
          <p14:tracePt t="8848" x="3635375" y="3579813"/>
          <p14:tracePt t="8861" x="3595688" y="3621088"/>
          <p14:tracePt t="8879" x="3476625" y="3779838"/>
          <p14:tracePt t="8903" x="3429000" y="3851275"/>
          <p14:tracePt t="8919" x="3381375" y="3914775"/>
          <p14:tracePt t="8931" x="3357563" y="3971925"/>
          <p14:tracePt t="8945" x="3333750" y="4003675"/>
          <p14:tracePt t="8955" x="3325813" y="4019550"/>
          <p14:tracePt t="8983" x="3317875" y="4035425"/>
          <p14:tracePt t="8994" x="3308350" y="4059238"/>
          <p14:tracePt t="9018" x="3300413" y="4067175"/>
          <p14:tracePt t="9034" x="3300413" y="4075113"/>
          <p14:tracePt t="9067" x="3284538" y="4090988"/>
          <p14:tracePt t="15971" x="3292475" y="4090988"/>
          <p14:tracePt t="15988" x="3413125" y="4090988"/>
          <p14:tracePt t="16004" x="3595688" y="4075113"/>
          <p14:tracePt t="16017" x="3756025" y="4051300"/>
          <p14:tracePt t="16032" x="3875088" y="4019550"/>
          <p14:tracePt t="16050" x="3914775" y="3995738"/>
          <p14:tracePt t="16065" x="3946525" y="3956050"/>
          <p14:tracePt t="16082" x="3962400" y="3914775"/>
          <p14:tracePt t="16103" x="3986213" y="3867150"/>
          <p14:tracePt t="16113" x="4002088" y="3803650"/>
          <p14:tracePt t="16133" x="4019550" y="3732213"/>
          <p14:tracePt t="16147" x="4019550" y="3684588"/>
          <p14:tracePt t="16163" x="4019550" y="3636963"/>
          <p14:tracePt t="16180" x="4002088" y="3605213"/>
          <p14:tracePt t="16196" x="3954463" y="3548063"/>
          <p14:tracePt t="16205" x="3914775" y="3516313"/>
          <p14:tracePt t="16222" x="3843338" y="3452813"/>
          <p14:tracePt t="16239" x="3748088" y="3397250"/>
          <p14:tracePt t="16253" x="3643313" y="3349625"/>
          <p14:tracePt t="16270" x="3484563" y="3302000"/>
          <p14:tracePt t="16293" x="3236913" y="3236913"/>
          <p14:tracePt t="16318" x="3030538" y="3205163"/>
          <p14:tracePt t="16331" x="2974975" y="3197225"/>
          <p14:tracePt t="16345" x="2854325" y="3181350"/>
          <p14:tracePt t="16362" x="2767013" y="3181350"/>
          <p14:tracePt t="16388" x="2640013" y="3181350"/>
          <p14:tracePt t="16400" x="2598738" y="3181350"/>
          <p14:tracePt t="16401" x="2559050" y="3189288"/>
          <p14:tracePt t="16428" x="2432050" y="3244850"/>
          <p14:tracePt t="16445" x="2360613" y="3270250"/>
          <p14:tracePt t="16455" x="2320925" y="3294063"/>
          <p14:tracePt t="16471" x="2255838" y="3333750"/>
          <p14:tracePt t="16488" x="2200275" y="3373438"/>
          <p14:tracePt t="16504" x="2160588" y="3405188"/>
          <p14:tracePt t="16517" x="2128838" y="3460750"/>
          <p14:tracePt t="16533" x="2105025" y="3516313"/>
          <p14:tracePt t="16548" x="2081213" y="3595688"/>
          <p14:tracePt t="16565" x="2073275" y="3684588"/>
          <p14:tracePt t="16582" x="2073275" y="3787775"/>
          <p14:tracePt t="16595" x="2073275" y="3875088"/>
          <p14:tracePt t="16612" x="2073275" y="3956050"/>
          <p14:tracePt t="16641" x="2144713" y="4098925"/>
          <p14:tracePt t="16666" x="2208213" y="4178300"/>
          <p14:tracePt t="16678" x="2320925" y="4257675"/>
          <p14:tracePt t="16698" x="2479675" y="4346575"/>
          <p14:tracePt t="16722" x="2806700" y="4449763"/>
          <p14:tracePt t="16740" x="2933700" y="4465638"/>
          <p14:tracePt t="16754" x="3022600" y="4457700"/>
          <p14:tracePt t="16770" x="3086100" y="4441825"/>
          <p14:tracePt t="16787" x="3149600" y="4410075"/>
          <p14:tracePt t="16799" x="3181350" y="4386263"/>
          <p14:tracePt t="16816" x="3268663" y="4346575"/>
          <p14:tracePt t="16816" x="3317875" y="4322763"/>
          <p14:tracePt t="16829" x="3365500" y="4291013"/>
          <p14:tracePt t="16852" x="3508375" y="4194175"/>
          <p14:tracePt t="16862" x="3548063" y="4162425"/>
          <p14:tracePt t="16879" x="3595688" y="4106863"/>
          <p14:tracePt t="16895" x="3611563" y="4067175"/>
          <p14:tracePt t="16911" x="3611563" y="4027488"/>
          <p14:tracePt t="16928" x="3579813" y="3971925"/>
          <p14:tracePt t="16961" x="3484563" y="3930650"/>
          <p14:tracePt t="16986" x="3373438" y="3898900"/>
          <p14:tracePt t="17003" x="3205163" y="3883025"/>
          <p14:tracePt t="17017" x="3054350" y="3867150"/>
          <p14:tracePt t="17033" x="2925763" y="3867150"/>
          <p14:tracePt t="17050" x="2862263" y="3867150"/>
          <p14:tracePt t="17065" x="2854325" y="3875088"/>
          <p14:tracePt t="17798" x="2854325" y="3867150"/>
          <p14:tracePt t="17815" x="2854325" y="3843338"/>
          <p14:tracePt t="17829" x="2854325" y="3787775"/>
          <p14:tracePt t="17845" x="2862263" y="3748088"/>
          <p14:tracePt t="17861" x="2894013" y="3700463"/>
          <p14:tracePt t="17878" x="2949575" y="3595688"/>
          <p14:tracePt t="17895" x="3014663" y="3500438"/>
          <p14:tracePt t="17911" x="3101975" y="3381375"/>
          <p14:tracePt t="17928" x="3173413" y="3270250"/>
          <p14:tracePt t="17945" x="3260725" y="3165475"/>
          <p14:tracePt t="17955" x="3357563" y="3046413"/>
          <p14:tracePt t="17971" x="3468688" y="2919413"/>
          <p14:tracePt t="17988" x="3579813" y="2759075"/>
          <p14:tracePt t="18000" x="3635375" y="2687638"/>
          <p14:tracePt t="18019" x="3795713" y="2471738"/>
          <p14:tracePt t="18034" x="3851275" y="2424113"/>
          <p14:tracePt t="18034" x="3906838" y="2360613"/>
          <p14:tracePt t="18049" x="3970338" y="2312988"/>
          <p14:tracePt t="18063" x="4098925" y="2208213"/>
          <p14:tracePt t="18083" x="4297363" y="2081213"/>
          <p14:tracePt t="18097" x="4362450" y="2049463"/>
          <p14:tracePt t="18113" x="4473575" y="2001838"/>
          <p14:tracePt t="18130" x="4576763" y="1938338"/>
          <p14:tracePt t="18131" x="4616450" y="1922463"/>
          <p14:tracePt t="18146" x="4648200" y="1898650"/>
          <p14:tracePt t="18146" x="4672013" y="1873250"/>
          <p14:tracePt t="18163" x="4713288" y="1857375"/>
          <p14:tracePt t="18179" x="4745038" y="1841500"/>
          <p14:tracePt t="18197" x="4745038" y="1833563"/>
          <p14:tracePt t="18228" x="4752975" y="1833563"/>
          <p14:tracePt t="20315" x="4768850" y="1833563"/>
          <p14:tracePt t="20332" x="4808538" y="1898650"/>
          <p14:tracePt t="20346" x="4872038" y="1985963"/>
          <p14:tracePt t="20361" x="4935538" y="2081213"/>
          <p14:tracePt t="20378" x="5046663" y="2200275"/>
          <p14:tracePt t="20395" x="5183188" y="2408238"/>
          <p14:tracePt t="20411" x="5302250" y="2584450"/>
          <p14:tracePt t="20428" x="5446713" y="2782888"/>
          <p14:tracePt t="20438" x="5565775" y="2951163"/>
          <p14:tracePt t="20461" x="5692775" y="3117850"/>
          <p14:tracePt t="20472" x="5805488" y="3278188"/>
          <p14:tracePt t="20487" x="5948363" y="3436938"/>
          <p14:tracePt t="20501" x="6011863" y="3516313"/>
          <p14:tracePt t="20519" x="6219825" y="3748088"/>
          <p14:tracePt t="20534" x="6275388" y="3819525"/>
          <p14:tracePt t="20534" x="6346825" y="3898900"/>
          <p14:tracePt t="20548" x="6418263" y="3971925"/>
          <p14:tracePt t="20566" x="6578600" y="4122738"/>
          <p14:tracePt t="20582" x="6753225" y="4273550"/>
          <p14:tracePt t="20595" x="6850063" y="4354513"/>
          <p14:tracePt t="20615" x="7135813" y="4545013"/>
          <p14:tracePt t="20630" x="7296150" y="4649788"/>
          <p14:tracePt t="20655" x="7535863" y="4776788"/>
          <p14:tracePt t="20671" x="7678738" y="4832350"/>
          <p14:tracePt t="20694" x="7902575" y="4927600"/>
          <p14:tracePt t="20706" x="7989888" y="4967288"/>
          <p14:tracePt t="20729" x="8372475" y="5080000"/>
          <p14:tracePt t="20752" x="8564563" y="5151438"/>
          <p14:tracePt t="20768" x="8731250" y="5207000"/>
          <p14:tracePt t="20782" x="8874125" y="5254625"/>
          <p14:tracePt t="20798" x="8986838" y="5302250"/>
          <p14:tracePt t="20816" x="9129713" y="5351463"/>
          <p14:tracePt t="20829" x="9266238" y="5407025"/>
          <p14:tracePt t="20854" x="9504363" y="5494338"/>
          <p14:tracePt t="20868" x="9672638" y="5549900"/>
          <p14:tracePt t="20886" x="9823450" y="5597525"/>
          <p14:tracePt t="20893" x="9886950" y="5621338"/>
          <p14:tracePt t="20912" x="9967913" y="5653088"/>
          <p14:tracePt t="20928" x="9999663" y="5678488"/>
          <p14:tracePt t="20945" x="10047288" y="5718175"/>
          <p14:tracePt t="20956" x="10086975" y="5734050"/>
          <p14:tracePt t="20970" x="10102850" y="5741988"/>
          <p14:tracePt t="20987" x="10110788" y="5749925"/>
          <p14:tracePt t="21298" x="10118725" y="5749925"/>
          <p14:tracePt t="23394" x="10134600" y="5718175"/>
          <p14:tracePt t="23411" x="10166350" y="5686425"/>
          <p14:tracePt t="23428" x="10206038" y="5653088"/>
          <p14:tracePt t="23445" x="10221913" y="5629275"/>
          <p14:tracePt t="23455" x="10229850" y="5621338"/>
          <p14:tracePt t="23471" x="10237788" y="5613400"/>
          <p14:tracePt t="23485" x="10253663" y="5605463"/>
          <p14:tracePt t="23502" x="10253663" y="5597525"/>
          <p14:tracePt t="23517" x="10253663" y="5581650"/>
          <p14:tracePt t="25144" x="10253663" y="5573713"/>
          <p14:tracePt t="25161" x="10245725" y="5573713"/>
          <p14:tracePt t="25178" x="10237788" y="5573713"/>
          <p14:tracePt t="25195" x="10198100" y="5589588"/>
          <p14:tracePt t="25205" x="10166350" y="5613400"/>
          <p14:tracePt t="25221" x="10102850" y="5653088"/>
          <p14:tracePt t="25238" x="10047288" y="5694363"/>
          <p14:tracePt t="25251" x="9999663" y="5726113"/>
          <p14:tracePt t="25269" x="9959975" y="5765800"/>
          <p14:tracePt t="25284" x="9936163" y="5797550"/>
          <p14:tracePt t="25299" x="9910763" y="5813425"/>
          <p14:tracePt t="25315" x="9879013" y="5845175"/>
          <p14:tracePt t="25332" x="9847263" y="5884863"/>
          <p14:tracePt t="25346" x="9791700" y="5948363"/>
          <p14:tracePt t="25362" x="9752013" y="5995988"/>
          <p14:tracePt t="25389" x="9696450" y="6061075"/>
          <p14:tracePt t="25406" x="9680575" y="6076950"/>
          <p14:tracePt t="25415" x="9680575" y="6084888"/>
          <p14:tracePt t="25479" x="9664700" y="6092825"/>
          <p14:tracePt t="25503" x="9664700" y="6100763"/>
          <p14:tracePt t="26735" x="9664700" y="6108700"/>
          <p14:tracePt t="26751" x="9656763" y="6140450"/>
          <p14:tracePt t="26767" x="9648825" y="6148388"/>
          <p14:tracePt t="26785" x="9640888" y="6172200"/>
          <p14:tracePt t="26799" x="9632950" y="6172200"/>
          <p14:tracePt t="26816" x="9625013" y="6180138"/>
          <p14:tracePt t="27222" x="9617075" y="6172200"/>
          <p14:tracePt t="27239" x="9617075" y="6124575"/>
          <p14:tracePt t="27256" x="9617075" y="6084888"/>
          <p14:tracePt t="27267" x="9609138" y="6061075"/>
          <p14:tracePt t="27282" x="9585325" y="5948363"/>
          <p14:tracePt t="27299" x="9575800" y="5861050"/>
          <p14:tracePt t="27316" x="9575800" y="5765800"/>
          <p14:tracePt t="27329" x="9575800" y="5710238"/>
          <p14:tracePt t="27348" x="9567863" y="5518150"/>
          <p14:tracePt t="27370" x="9551988" y="5367338"/>
          <p14:tracePt t="27383" x="9528175" y="5214938"/>
          <p14:tracePt t="27396" x="9512300" y="5072063"/>
          <p14:tracePt t="27407" x="9504363" y="5000625"/>
          <p14:tracePt t="27428" x="9504363" y="4745038"/>
          <p14:tracePt t="27439" x="9504363" y="4657725"/>
          <p14:tracePt t="27454" x="9496425" y="4481513"/>
          <p14:tracePt t="27471" x="9464675" y="4322763"/>
          <p14:tracePt t="27487" x="9448800" y="4186238"/>
          <p14:tracePt t="27504" x="9432925" y="4075113"/>
          <p14:tracePt t="27517" x="9424988" y="4035425"/>
          <p14:tracePt t="27534" x="9417050" y="3963988"/>
          <p14:tracePt t="27535" x="9409113" y="3922713"/>
          <p14:tracePt t="27551" x="9393238" y="3827463"/>
          <p14:tracePt t="27566" x="9377363" y="3787775"/>
          <p14:tracePt t="27566" x="9369425" y="3756025"/>
          <p14:tracePt t="27583" x="9361488" y="3708400"/>
          <p14:tracePt t="27596" x="9345613" y="3700463"/>
          <p14:tracePt t="27613" x="9345613" y="3692525"/>
          <p14:tracePt t="27629" x="9345613" y="3684588"/>
          <p14:tracePt t="31887" x="9345613" y="3716338"/>
          <p14:tracePt t="31898" x="9337675" y="3748088"/>
          <p14:tracePt t="31908" x="9329738" y="3763963"/>
          <p14:tracePt t="31927" x="9305925" y="3827463"/>
          <p14:tracePt t="31945" x="9274175" y="3922713"/>
          <p14:tracePt t="31955" x="9266238" y="3948113"/>
          <p14:tracePt t="31971" x="9258300" y="4003675"/>
          <p14:tracePt t="31993" x="9224963" y="4098925"/>
          <p14:tracePt t="32001" x="9209088" y="4138613"/>
          <p14:tracePt t="32021" x="9193213" y="4225925"/>
          <p14:tracePt t="32033" x="9161463" y="4338638"/>
          <p14:tracePt t="32049" x="9129713" y="4473575"/>
          <p14:tracePt t="32071" x="9113838" y="4568825"/>
          <p14:tracePt t="32083" x="9090025" y="4681538"/>
          <p14:tracePt t="32099" x="9090025" y="4776788"/>
          <p14:tracePt t="32111" x="9090025" y="4864100"/>
          <p14:tracePt t="32138" x="9090025" y="4992688"/>
          <p14:tracePt t="32151" x="9090025" y="5040313"/>
          <p14:tracePt t="32163" x="9113838" y="5151438"/>
          <p14:tracePt t="32174" x="9153525" y="5238750"/>
          <p14:tracePt t="32190" x="9193213" y="5286375"/>
          <p14:tracePt t="32204" x="9209088" y="5310188"/>
          <p14:tracePt t="32220" x="9224963" y="5327650"/>
          <p14:tracePt t="32238" x="9258300" y="5367338"/>
          <p14:tracePt t="32254" x="9321800" y="5391150"/>
          <p14:tracePt t="32267" x="9361488" y="5422900"/>
          <p14:tracePt t="32282" x="9432925" y="5478463"/>
          <p14:tracePt t="32298" x="9480550" y="5510213"/>
          <p14:tracePt t="32315" x="9496425" y="5534025"/>
          <p14:tracePt t="32333" x="9496425" y="5557838"/>
          <p14:tracePt t="32351" x="9496425" y="5573713"/>
          <p14:tracePt t="32364" x="9496425" y="5589588"/>
          <p14:tracePt t="32381" x="9496425" y="5621338"/>
          <p14:tracePt t="32401" x="9496425" y="5653088"/>
          <p14:tracePt t="32410" x="9496425" y="5662613"/>
          <p14:tracePt t="32424" x="9488488" y="5686425"/>
          <p14:tracePt t="32439" x="9456738" y="5718175"/>
          <p14:tracePt t="32454" x="9409113" y="5741988"/>
          <p14:tracePt t="32471" x="9369425" y="5765800"/>
          <p14:tracePt t="32487" x="9290050" y="5789613"/>
          <p14:tracePt t="32501" x="9121775" y="5837238"/>
          <p14:tracePt t="32519" x="8915400" y="5884863"/>
          <p14:tracePt t="32534" x="8699500" y="5916613"/>
          <p14:tracePt t="32549" x="8380413" y="5948363"/>
          <p14:tracePt t="32565" x="7981950" y="5964238"/>
          <p14:tracePt t="32581" x="7694613" y="5964238"/>
          <p14:tracePt t="32596" x="7478713" y="5980113"/>
          <p14:tracePt t="32623" x="7119938" y="6021388"/>
          <p14:tracePt t="32639" x="6992938" y="6037263"/>
          <p14:tracePt t="32660" x="6873875" y="6045200"/>
          <p14:tracePt t="32683" x="6681788" y="6045200"/>
          <p14:tracePt t="32690" x="6610350" y="6045200"/>
          <p14:tracePt t="32708" x="6499225" y="6045200"/>
          <p14:tracePt t="32723" x="6483350" y="6045200"/>
          <p14:tracePt t="32861" x="6475413" y="6045200"/>
          <p14:tracePt t="32901" x="6507163" y="6029325"/>
          <p14:tracePt t="32915" x="6562725" y="6013450"/>
          <p14:tracePt t="32932" x="6650038" y="5980113"/>
          <p14:tracePt t="32939" x="6705600" y="5956300"/>
          <p14:tracePt t="32957" x="6937375" y="5868988"/>
          <p14:tracePt t="32979" x="7192963" y="5773738"/>
          <p14:tracePt t="33001" x="7304088" y="5726113"/>
          <p14:tracePt t="33018" x="7375525" y="5678488"/>
          <p14:tracePt t="33035" x="7407275" y="5645150"/>
          <p14:tracePt t="33053" x="7423150" y="5629275"/>
          <p14:tracePt t="33068" x="7439025" y="5605463"/>
          <p14:tracePt t="35752" x="7454900" y="5589588"/>
          <p14:tracePt t="35768" x="7470775" y="5541963"/>
          <p14:tracePt t="35782" x="7512050" y="5478463"/>
          <p14:tracePt t="35799" x="7535863" y="5446713"/>
          <p14:tracePt t="35816" x="7575550" y="5399088"/>
          <p14:tracePt t="35833" x="7623175" y="5319713"/>
          <p14:tracePt t="35849" x="7678738" y="5222875"/>
          <p14:tracePt t="35866" x="7758113" y="5087938"/>
          <p14:tracePt t="35884" x="7854950" y="4943475"/>
          <p14:tracePt t="35894" x="7966075" y="4808538"/>
          <p14:tracePt t="35910" x="8140700" y="4649788"/>
          <p14:tracePt t="35929" x="8308975" y="4521200"/>
          <p14:tracePt t="35946" x="8467725" y="4386263"/>
          <p14:tracePt t="35956" x="8548688" y="4314825"/>
          <p14:tracePt t="35957" x="8620125" y="4241800"/>
          <p14:tracePt t="35973" x="8739188" y="4122738"/>
          <p14:tracePt t="35986" x="8794750" y="4075113"/>
          <p14:tracePt t="36002" x="8907463" y="3979863"/>
          <p14:tracePt t="36019" x="9002713" y="3914775"/>
          <p14:tracePt t="36034" x="9074150" y="3883025"/>
          <p14:tracePt t="36049" x="9097963" y="3867150"/>
          <p14:tracePt t="36066" x="9121775" y="3843338"/>
          <p14:tracePt t="36082" x="9129713" y="3835400"/>
          <p14:tracePt t="38085" x="9121775" y="3835400"/>
          <p14:tracePt t="38099" x="9066213" y="3835400"/>
          <p14:tracePt t="38117" x="8963025" y="3835400"/>
          <p14:tracePt t="38133" x="8883650" y="3835400"/>
          <p14:tracePt t="38150" x="8818563" y="3835400"/>
          <p14:tracePt t="38160" x="8810625" y="3835400"/>
          <p14:tracePt t="38161" x="8794750" y="3835400"/>
          <p14:tracePt t="38178" x="8770938" y="3835400"/>
          <p14:tracePt t="38192" x="8755063" y="3835400"/>
          <p14:tracePt t="38193" x="8731250" y="3835400"/>
          <p14:tracePt t="38206" x="8723313" y="3835400"/>
          <p14:tracePt t="38229" x="8636000" y="3851275"/>
          <p14:tracePt t="38238" x="8612188" y="3851275"/>
          <p14:tracePt t="38252" x="8596313" y="3851275"/>
          <p14:tracePt t="38253" x="8556625" y="3859213"/>
          <p14:tracePt t="38270" x="8467725" y="3875088"/>
          <p14:tracePt t="38290" x="8340725" y="3875088"/>
          <p14:tracePt t="38314" x="8253413" y="3890963"/>
          <p14:tracePt t="38334" x="8069263" y="3890963"/>
          <p14:tracePt t="38348" x="7878763" y="3890963"/>
          <p14:tracePt t="38364" x="7678738" y="3898900"/>
          <p14:tracePt t="38380" x="7575550" y="3906838"/>
          <p14:tracePt t="38381" x="7470775" y="3922713"/>
          <p14:tracePt t="38396" x="7288213" y="3979863"/>
          <p14:tracePt t="38412" x="7135813" y="4027488"/>
          <p14:tracePt t="38430" x="7008813" y="4083050"/>
          <p14:tracePt t="38440" x="6953250" y="4098925"/>
          <p14:tracePt t="38455" x="6929438" y="4106863"/>
          <p14:tracePt t="38479" x="6842125" y="4146550"/>
          <p14:tracePt t="38488" x="6802438" y="4154488"/>
          <p14:tracePt t="38504" x="6737350" y="4178300"/>
          <p14:tracePt t="38519" x="6657975" y="4194175"/>
          <p14:tracePt t="38536" x="6546850" y="4194175"/>
          <p14:tracePt t="38554" x="6418263" y="4225925"/>
          <p14:tracePt t="38569" x="6323013" y="4233863"/>
          <p14:tracePt t="38583" x="6283325" y="4233863"/>
          <p14:tracePt t="38597" x="6275388" y="4241800"/>
          <p14:tracePt t="38666" x="6267450" y="4241800"/>
          <p14:tracePt t="38673" x="6267450" y="4225925"/>
          <p14:tracePt t="38688" x="6251575" y="4217988"/>
          <p14:tracePt t="38704" x="6235700" y="4202113"/>
          <p14:tracePt t="38727" x="6203950" y="4186238"/>
          <p14:tracePt t="38740" x="6196013" y="4178300"/>
          <p14:tracePt t="38751" x="6188075" y="4170363"/>
          <p14:tracePt t="38767" x="6180138" y="4162425"/>
          <p14:tracePt t="40487" x="6180138" y="4154488"/>
          <p14:tracePt t="40739" x="6180138" y="4138613"/>
          <p14:tracePt t="40753" x="6164263" y="4106863"/>
          <p14:tracePt t="40769" x="6108700" y="4067175"/>
          <p14:tracePt t="40784" x="6051550" y="4043363"/>
          <p14:tracePt t="40799" x="5964238" y="4003675"/>
          <p14:tracePt t="40816" x="5781675" y="3938588"/>
          <p14:tracePt t="40833" x="5589588" y="3898900"/>
          <p14:tracePt t="40848" x="5407025" y="3859213"/>
          <p14:tracePt t="40862" x="5254625" y="3843338"/>
          <p14:tracePt t="40890" x="4935538" y="3795713"/>
          <p14:tracePt t="40915" x="4624388" y="3740150"/>
          <p14:tracePt t="40931" x="4362450" y="3700463"/>
          <p14:tracePt t="40950" x="4138613" y="3684588"/>
          <p14:tracePt t="40951" x="4027488" y="3668713"/>
          <p14:tracePt t="40972" x="3851275" y="3644900"/>
          <p14:tracePt t="40987" x="3684588" y="3629025"/>
          <p14:tracePt t="41004" x="3571875" y="3621088"/>
          <p14:tracePt t="41018" x="3484563" y="3621088"/>
          <p14:tracePt t="41032" x="3452813" y="3621088"/>
          <p14:tracePt t="41050" x="3405188" y="3621088"/>
          <p14:tracePt t="41064" x="3357563" y="3621088"/>
          <p14:tracePt t="41086" x="3308350" y="3621088"/>
          <p14:tracePt t="41098" x="3284538" y="3621088"/>
          <p14:tracePt t="41115" x="3260725" y="3621088"/>
          <p14:tracePt t="41131" x="3205163" y="3621088"/>
          <p14:tracePt t="41145" x="3165475" y="3621088"/>
          <p14:tracePt t="41163" x="3094038" y="3621088"/>
          <p14:tracePt t="41173" x="3070225" y="3621088"/>
          <p14:tracePt t="41195" x="2990850" y="3621088"/>
          <p14:tracePt t="41204" x="2982913" y="3621088"/>
          <p14:tracePt t="41220" x="2949575" y="3621088"/>
          <p14:tracePt t="41237" x="2917825" y="3621088"/>
          <p14:tracePt t="41254" x="2838450" y="3621088"/>
          <p14:tracePt t="41267" x="2822575" y="3621088"/>
          <p14:tracePt t="41282" x="2798763" y="3621088"/>
          <p14:tracePt t="41282" x="2759075" y="3621088"/>
          <p14:tracePt t="41301" x="2671763" y="3621088"/>
          <p14:tracePt t="41316" x="2590800" y="3621088"/>
          <p14:tracePt t="41332" x="2503488" y="3621088"/>
          <p14:tracePt t="41349" x="2432050" y="3621088"/>
          <p14:tracePt t="41365" x="2408238" y="3621088"/>
          <p14:tracePt t="41381" x="2360613" y="3629025"/>
          <p14:tracePt t="41394" x="2336800" y="3629025"/>
          <p14:tracePt t="41395" x="2305050" y="3652838"/>
          <p14:tracePt t="41420" x="2224088" y="3668713"/>
          <p14:tracePt t="41430" x="2192338" y="3684588"/>
          <p14:tracePt t="41431" x="2160588" y="3692525"/>
          <p14:tracePt t="41453" x="2065338" y="3716338"/>
          <p14:tracePt t="41470" x="1905000" y="3748088"/>
          <p14:tracePt t="41487" x="1778000" y="3771900"/>
          <p14:tracePt t="41501" x="1643063" y="3787775"/>
          <p14:tracePt t="41519" x="1554163" y="3803650"/>
          <p14:tracePt t="41534" x="1538288" y="3803650"/>
          <p14:tracePt t="41735" x="1522413" y="3819525"/>
          <p14:tracePt t="41945" x="1546225" y="3819525"/>
          <p14:tracePt t="41954" x="1562100" y="3819525"/>
          <p14:tracePt t="41970" x="1603375" y="3819525"/>
          <p14:tracePt t="41987" x="1643063" y="3819525"/>
          <p14:tracePt t="42009" x="1682750" y="3819525"/>
          <p14:tracePt t="42033" x="1690688" y="3819525"/>
          <p14:tracePt t="42050" x="1698625" y="3819525"/>
          <p14:tracePt t="42065" x="1714500" y="3819525"/>
          <p14:tracePt t="42081" x="1730375" y="3827463"/>
          <p14:tracePt t="42105" x="1793875" y="3843338"/>
          <p14:tracePt t="42120" x="1873250" y="3867150"/>
          <p14:tracePt t="42134" x="1985963" y="3898900"/>
          <p14:tracePt t="42148" x="2176463" y="3922713"/>
          <p14:tracePt t="42161" x="2265363" y="3930650"/>
          <p14:tracePt t="42181" x="2424113" y="3963988"/>
          <p14:tracePt t="42190" x="2439988" y="3963988"/>
          <p14:tracePt t="42207" x="2455863" y="3963988"/>
          <p14:tracePt t="42222" x="2471738" y="3963988"/>
          <p14:tracePt t="42237" x="2479675" y="3963988"/>
          <p14:tracePt t="42250" x="2495550" y="3963988"/>
          <p14:tracePt t="42269" x="2503488" y="3963988"/>
          <p14:tracePt t="42284" x="2519363" y="3963988"/>
          <p14:tracePt t="44618" x="2535238" y="3963988"/>
          <p14:tracePt t="44627" x="2543175" y="3963988"/>
          <p14:tracePt t="44647" x="2598738" y="3914775"/>
          <p14:tracePt t="44663" x="2671763" y="3859213"/>
          <p14:tracePt t="44679" x="2711450" y="3803650"/>
          <p14:tracePt t="44696" x="2751138" y="3724275"/>
          <p14:tracePt t="44696" x="2774950" y="3684588"/>
          <p14:tracePt t="44706" x="2798763" y="3556000"/>
          <p14:tracePt t="44729" x="2846388" y="3262313"/>
          <p14:tracePt t="44739" x="2854325" y="3149600"/>
          <p14:tracePt t="44752" x="2862263" y="2959100"/>
          <p14:tracePt t="44768" x="2854325" y="2790825"/>
          <p14:tracePt t="44783" x="2806700" y="2600325"/>
          <p14:tracePt t="44804" x="2751138" y="2400300"/>
          <p14:tracePt t="44824" x="2655888" y="2128838"/>
          <p14:tracePt t="44832" x="2616200" y="2049463"/>
          <p14:tracePt t="44846" x="2551113" y="1906588"/>
          <p14:tracePt t="44862" x="2479675" y="1785938"/>
          <p14:tracePt t="44879" x="2416175" y="1682750"/>
          <p14:tracePt t="44895" x="2360613" y="1587500"/>
          <p14:tracePt t="44911" x="2281238" y="1490663"/>
          <p14:tracePt t="44928" x="2176463" y="1371600"/>
          <p14:tracePt t="44938" x="2105025" y="1292225"/>
          <p14:tracePt t="44954" x="1962150" y="1108075"/>
          <p14:tracePt t="44971" x="1841500" y="965200"/>
          <p14:tracePt t="44987" x="1746250" y="836613"/>
          <p14:tracePt t="45004" x="1635125" y="701675"/>
          <p14:tracePt t="45018" x="1603375" y="669925"/>
          <p14:tracePt t="45036" x="1538288" y="598488"/>
          <p14:tracePt t="45036" x="1514475" y="566738"/>
          <p14:tracePt t="45050" x="1474788" y="534988"/>
          <p14:tracePt t="45066" x="1411288" y="485775"/>
          <p14:tracePt t="45083" x="1347788" y="430213"/>
          <p14:tracePt t="45096" x="1316038" y="406400"/>
          <p14:tracePt t="45113" x="1228725" y="342900"/>
          <p14:tracePt t="45129" x="1116013" y="239713"/>
          <p14:tracePt t="45152" x="868363" y="55563"/>
        </p14:tracePtLst>
      </p14:laserTraceLst>
    </p:ext>
  </p:extLst>
</p:sld>
</file>

<file path=ppt/tags/tag1.xml><?xml version="1.0" encoding="utf-8"?>
<p:tagLst xmlns:a="http://schemas.openxmlformats.org/drawingml/2006/main" xmlns:r="http://schemas.openxmlformats.org/officeDocument/2006/relationships" xmlns:p="http://schemas.openxmlformats.org/presentationml/2006/main">
  <p:tag name="TIMING" val="|5.9|1.9|1.4|3.3"/>
</p:tagLst>
</file>

<file path=ppt/tags/tag2.xml><?xml version="1.0" encoding="utf-8"?>
<p:tagLst xmlns:a="http://schemas.openxmlformats.org/drawingml/2006/main" xmlns:r="http://schemas.openxmlformats.org/officeDocument/2006/relationships" xmlns:p="http://schemas.openxmlformats.org/presentationml/2006/main">
  <p:tag name="TIMING" val="|3.3|8|3.8"/>
</p:tagLst>
</file>

<file path=ppt/tags/tag3.xml><?xml version="1.0" encoding="utf-8"?>
<p:tagLst xmlns:a="http://schemas.openxmlformats.org/drawingml/2006/main" xmlns:r="http://schemas.openxmlformats.org/officeDocument/2006/relationships" xmlns:p="http://schemas.openxmlformats.org/presentationml/2006/main">
  <p:tag name="TIMING" val="|11.5"/>
</p:tagLst>
</file>

<file path=ppt/tags/tag4.xml><?xml version="1.0" encoding="utf-8"?>
<p:tagLst xmlns:a="http://schemas.openxmlformats.org/drawingml/2006/main" xmlns:r="http://schemas.openxmlformats.org/officeDocument/2006/relationships" xmlns:p="http://schemas.openxmlformats.org/presentationml/2006/main">
  <p:tag name="TIMING" val="|5.1|9.7|2.1|5.2"/>
</p:tagLst>
</file>

<file path=ppt/theme/theme1.xml><?xml version="1.0" encoding="utf-8"?>
<a:theme xmlns:a="http://schemas.openxmlformats.org/drawingml/2006/main" name="RU_template_UNW_4x3 standard">
  <a:themeElements>
    <a:clrScheme name="RU_Template_Verdana_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RU_Template_Verdana_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U_Template_Verdana_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U_Template_Verdana_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U_Template_Verdana_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U_Template_Verdana_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U_Template_Verdana_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U_Template_Verdana_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U_Template_Verdana_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U_Template_Verdana_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U_Template_Verdana_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U_Template_Verdana_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U_Template_Verdana_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U_Template_Verdana_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2" id="{12A3EBE0-D110-8B48-BC20-3571D48493BD}" vid="{E27EF169-6BC6-6244-9373-23C28B35FA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11802</TotalTime>
  <Words>1693</Words>
  <Application>Microsoft Macintosh PowerPoint</Application>
  <PresentationFormat>Widescreen</PresentationFormat>
  <Paragraphs>233</Paragraphs>
  <Slides>22</Slides>
  <Notes>13</Notes>
  <HiddenSlides>0</HiddenSlides>
  <MMClips>22</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0" baseType="lpstr">
      <vt:lpstr>Arial</vt:lpstr>
      <vt:lpstr>Arial Black</vt:lpstr>
      <vt:lpstr>Calibri</vt:lpstr>
      <vt:lpstr>Cambria</vt:lpstr>
      <vt:lpstr>Cambria Math</vt:lpstr>
      <vt:lpstr>Symbol</vt:lpstr>
      <vt:lpstr>RU_template_UNW_4x3 standard</vt:lpstr>
      <vt:lpstr>Image</vt:lpstr>
      <vt:lpstr>Tutorial: The “Magic” of Geophysical Inversion</vt:lpstr>
      <vt:lpstr>Recap: apparent resistivity – just a measurement in units of resistivity</vt:lpstr>
      <vt:lpstr>Apparent resistivity</vt:lpstr>
      <vt:lpstr>Plotting 2D Electrical imaging datasets</vt:lpstr>
      <vt:lpstr>Pseudo sections</vt:lpstr>
      <vt:lpstr>PowerPoint Presentation</vt:lpstr>
      <vt:lpstr>PowerPoint Presentation</vt:lpstr>
      <vt:lpstr>What do images mean?</vt:lpstr>
      <vt:lpstr>How does it work?</vt:lpstr>
      <vt:lpstr>How does it work?</vt:lpstr>
      <vt:lpstr>How does it work?</vt:lpstr>
      <vt:lpstr>How does it work?</vt:lpstr>
      <vt:lpstr>Forward modeling</vt:lpstr>
      <vt:lpstr>How to assess goodness of ‘fit’?</vt:lpstr>
      <vt:lpstr>How to revise the synthetic resistivity model?</vt:lpstr>
      <vt:lpstr>Selecting reasonable models</vt:lpstr>
      <vt:lpstr>Balancing goodness of fit versus updating the model</vt:lpstr>
      <vt:lpstr>The importance of measurement errors</vt:lpstr>
      <vt:lpstr>Reciprocal errors</vt:lpstr>
      <vt:lpstr>Modification of model constraints</vt:lpstr>
      <vt:lpstr>Addition of borehole electrodes</vt:lpstr>
      <vt:lpstr>Inversion: a pair of fuzzy glasses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Investigation of Spectral Induced Polarization and Magnetic Susceptibility on Natural Iron Oxide Coated Sand</dc:title>
  <dc:creator>Chen Wang</dc:creator>
  <cp:lastModifiedBy>Gabrielle Troia</cp:lastModifiedBy>
  <cp:revision>599</cp:revision>
  <dcterms:created xsi:type="dcterms:W3CDTF">2018-02-02T03:41:54Z</dcterms:created>
  <dcterms:modified xsi:type="dcterms:W3CDTF">2026-08-07T14:53:38Z</dcterms:modified>
</cp:coreProperties>
</file>